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661" r:id="rId5"/>
  </p:sldMasterIdLst>
  <p:notesMasterIdLst>
    <p:notesMasterId r:id="rId23"/>
  </p:notesMasterIdLst>
  <p:handoutMasterIdLst>
    <p:handoutMasterId r:id="rId24"/>
  </p:handoutMasterIdLst>
  <p:sldIdLst>
    <p:sldId id="639" r:id="rId6"/>
    <p:sldId id="663" r:id="rId7"/>
    <p:sldId id="662" r:id="rId8"/>
    <p:sldId id="665" r:id="rId9"/>
    <p:sldId id="675" r:id="rId10"/>
    <p:sldId id="655" r:id="rId11"/>
    <p:sldId id="626" r:id="rId12"/>
    <p:sldId id="650" r:id="rId13"/>
    <p:sldId id="666" r:id="rId14"/>
    <p:sldId id="667" r:id="rId15"/>
    <p:sldId id="633" r:id="rId16"/>
    <p:sldId id="657" r:id="rId17"/>
    <p:sldId id="673" r:id="rId18"/>
    <p:sldId id="669" r:id="rId19"/>
    <p:sldId id="625" r:id="rId20"/>
    <p:sldId id="630" r:id="rId21"/>
    <p:sldId id="670" r:id="rId22"/>
  </p:sldIdLst>
  <p:sldSz cx="9144000" cy="6858000" type="screen4x3"/>
  <p:notesSz cx="6646863" cy="9777413"/>
  <p:defaultTex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屋 敬之" initials="大屋" lastIdx="1" clrIdx="0">
    <p:extLst>
      <p:ext uri="{19B8F6BF-5375-455C-9EA6-DF929625EA0E}">
        <p15:presenceInfo xmlns:p15="http://schemas.microsoft.com/office/powerpoint/2012/main" userId="大屋 敬之"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0000"/>
    <a:srgbClr val="FF9900"/>
    <a:srgbClr val="FFFF00"/>
    <a:srgbClr val="FF66CC"/>
    <a:srgbClr val="FFCCFF"/>
    <a:srgbClr val="FF33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49" autoAdjust="0"/>
    <p:restoredTop sz="96513" autoAdjust="0"/>
  </p:normalViewPr>
  <p:slideViewPr>
    <p:cSldViewPr snapToGrid="0">
      <p:cViewPr varScale="1">
        <p:scale>
          <a:sx n="70" d="100"/>
          <a:sy n="70" d="100"/>
        </p:scale>
        <p:origin x="172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bwMode="auto">
          <a:xfrm>
            <a:off x="5" y="7"/>
            <a:ext cx="2880882" cy="48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56" tIns="45176" rIns="90356" bIns="45176" numCol="1" anchor="t" anchorCtr="0" compatLnSpc="1">
            <a:prstTxWarp prst="textNoShape">
              <a:avLst/>
            </a:prstTxWarp>
          </a:bodyPr>
          <a:lstStyle>
            <a:lvl1pPr defTabSz="904870">
              <a:defRPr sz="1200">
                <a:ea typeface="ＭＳ Ｐゴシック" charset="-128"/>
              </a:defRPr>
            </a:lvl1pPr>
          </a:lstStyle>
          <a:p>
            <a:pPr>
              <a:defRPr/>
            </a:pPr>
            <a:endParaRPr lang="ja-JP" altLang="en-US"/>
          </a:p>
        </p:txBody>
      </p:sp>
      <p:sp>
        <p:nvSpPr>
          <p:cNvPr id="3" name="日付プレースホルダー 2"/>
          <p:cNvSpPr>
            <a:spLocks noGrp="1"/>
          </p:cNvSpPr>
          <p:nvPr>
            <p:ph type="dt" sz="quarter" idx="1"/>
          </p:nvPr>
        </p:nvSpPr>
        <p:spPr bwMode="auto">
          <a:xfrm>
            <a:off x="3765981" y="7"/>
            <a:ext cx="2879315" cy="48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56" tIns="45176" rIns="90356" bIns="45176" numCol="1" anchor="t" anchorCtr="0" compatLnSpc="1">
            <a:prstTxWarp prst="textNoShape">
              <a:avLst/>
            </a:prstTxWarp>
          </a:bodyPr>
          <a:lstStyle>
            <a:lvl1pPr algn="r" defTabSz="904870">
              <a:defRPr sz="1200">
                <a:ea typeface="ＭＳ Ｐゴシック" charset="-128"/>
              </a:defRPr>
            </a:lvl1pPr>
          </a:lstStyle>
          <a:p>
            <a:pPr>
              <a:defRPr/>
            </a:pPr>
            <a:fld id="{9B939F8F-074A-4AD1-9C91-E85714F033CB}" type="datetimeFigureOut">
              <a:rPr lang="ja-JP" altLang="en-US"/>
              <a:pPr>
                <a:defRPr/>
              </a:pPr>
              <a:t>2019/11/1</a:t>
            </a:fld>
            <a:endParaRPr lang="en-US" altLang="ja-JP"/>
          </a:p>
        </p:txBody>
      </p:sp>
      <p:sp>
        <p:nvSpPr>
          <p:cNvPr id="4" name="フッター プレースホルダー 3"/>
          <p:cNvSpPr>
            <a:spLocks noGrp="1"/>
          </p:cNvSpPr>
          <p:nvPr>
            <p:ph type="ftr" sz="quarter" idx="2"/>
          </p:nvPr>
        </p:nvSpPr>
        <p:spPr bwMode="auto">
          <a:xfrm>
            <a:off x="5" y="9286578"/>
            <a:ext cx="2880882" cy="4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56" tIns="45176" rIns="90356" bIns="45176" numCol="1" anchor="b" anchorCtr="0" compatLnSpc="1">
            <a:prstTxWarp prst="textNoShape">
              <a:avLst/>
            </a:prstTxWarp>
          </a:bodyPr>
          <a:lstStyle>
            <a:lvl1pPr defTabSz="904870">
              <a:defRPr sz="120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3"/>
          </p:nvPr>
        </p:nvSpPr>
        <p:spPr bwMode="auto">
          <a:xfrm>
            <a:off x="3765981" y="9286578"/>
            <a:ext cx="2879315" cy="4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56" tIns="45176" rIns="90356" bIns="45176" numCol="1" anchor="b" anchorCtr="0" compatLnSpc="1">
            <a:prstTxWarp prst="textNoShape">
              <a:avLst/>
            </a:prstTxWarp>
          </a:bodyPr>
          <a:lstStyle>
            <a:lvl1pPr algn="r" defTabSz="904870">
              <a:defRPr sz="1200">
                <a:ea typeface="ＭＳ Ｐゴシック" charset="-128"/>
              </a:defRPr>
            </a:lvl1pPr>
          </a:lstStyle>
          <a:p>
            <a:pPr>
              <a:defRPr/>
            </a:pPr>
            <a:fld id="{682402C4-7DB1-4D9B-AB58-528BF557E75B}" type="slidenum">
              <a:rPr lang="ja-JP" altLang="en-US"/>
              <a:pPr>
                <a:defRPr/>
              </a:pPr>
              <a:t>‹#›</a:t>
            </a:fld>
            <a:endParaRPr lang="en-US" altLang="ja-JP"/>
          </a:p>
        </p:txBody>
      </p:sp>
    </p:spTree>
    <p:extLst>
      <p:ext uri="{BB962C8B-B14F-4D97-AF65-F5344CB8AC3E}">
        <p14:creationId xmlns:p14="http://schemas.microsoft.com/office/powerpoint/2010/main" val="920807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bwMode="auto">
          <a:xfrm>
            <a:off x="5" y="7"/>
            <a:ext cx="2880882" cy="48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8" rIns="90369" bIns="45188" numCol="1" anchor="t" anchorCtr="0" compatLnSpc="1">
            <a:prstTxWarp prst="textNoShape">
              <a:avLst/>
            </a:prstTxWarp>
          </a:bodyPr>
          <a:lstStyle>
            <a:lvl1pPr defTabSz="904870">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bwMode="auto">
          <a:xfrm>
            <a:off x="3764417" y="7"/>
            <a:ext cx="2880881" cy="48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8" rIns="90369" bIns="45188" numCol="1" anchor="t" anchorCtr="0" compatLnSpc="1">
            <a:prstTxWarp prst="textNoShape">
              <a:avLst/>
            </a:prstTxWarp>
          </a:bodyPr>
          <a:lstStyle>
            <a:lvl1pPr algn="r" defTabSz="904870">
              <a:defRPr sz="1200">
                <a:ea typeface="ＭＳ Ｐゴシック" charset="-128"/>
              </a:defRPr>
            </a:lvl1pPr>
          </a:lstStyle>
          <a:p>
            <a:pPr>
              <a:defRPr/>
            </a:pPr>
            <a:fld id="{08077671-DFED-4FDA-922F-D0F67347680B}" type="datetimeFigureOut">
              <a:rPr lang="ja-JP" altLang="en-US"/>
              <a:pPr>
                <a:defRPr/>
              </a:pPr>
              <a:t>2019/11/1</a:t>
            </a:fld>
            <a:endParaRPr lang="en-US" altLang="ja-JP"/>
          </a:p>
        </p:txBody>
      </p:sp>
      <p:sp>
        <p:nvSpPr>
          <p:cNvPr id="4" name="スライド イメージ プレースホルダー 3"/>
          <p:cNvSpPr>
            <a:spLocks noGrp="1" noRot="1" noChangeAspect="1"/>
          </p:cNvSpPr>
          <p:nvPr>
            <p:ph type="sldImg" idx="2"/>
          </p:nvPr>
        </p:nvSpPr>
        <p:spPr>
          <a:xfrm>
            <a:off x="881063" y="733425"/>
            <a:ext cx="4887912" cy="3667125"/>
          </a:xfrm>
          <a:prstGeom prst="rect">
            <a:avLst/>
          </a:prstGeom>
          <a:noFill/>
          <a:ln w="12700">
            <a:solidFill>
              <a:prstClr val="black"/>
            </a:solidFill>
          </a:ln>
        </p:spPr>
        <p:txBody>
          <a:bodyPr vert="horz" lIns="86538" tIns="43274" rIns="86538" bIns="43274" rtlCol="0" anchor="ctr"/>
          <a:lstStyle/>
          <a:p>
            <a:pPr lvl="0"/>
            <a:endParaRPr lang="ja-JP" altLang="en-US" noProof="0"/>
          </a:p>
        </p:txBody>
      </p:sp>
      <p:sp>
        <p:nvSpPr>
          <p:cNvPr id="5" name="ノート プレースホルダー 4"/>
          <p:cNvSpPr>
            <a:spLocks noGrp="1"/>
          </p:cNvSpPr>
          <p:nvPr>
            <p:ph type="body" sz="quarter" idx="3"/>
          </p:nvPr>
        </p:nvSpPr>
        <p:spPr bwMode="auto">
          <a:xfrm>
            <a:off x="664221" y="4644076"/>
            <a:ext cx="5318430" cy="439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8" rIns="90369" bIns="45188"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bwMode="auto">
          <a:xfrm>
            <a:off x="5" y="9286578"/>
            <a:ext cx="2880882" cy="4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8" rIns="90369" bIns="45188" numCol="1" anchor="b" anchorCtr="0" compatLnSpc="1">
            <a:prstTxWarp prst="textNoShape">
              <a:avLst/>
            </a:prstTxWarp>
          </a:bodyPr>
          <a:lstStyle>
            <a:lvl1pPr defTabSz="904870">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bwMode="auto">
          <a:xfrm>
            <a:off x="3764417" y="9286578"/>
            <a:ext cx="2880881" cy="4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9" tIns="45188" rIns="90369" bIns="45188" numCol="1" anchor="b" anchorCtr="0" compatLnSpc="1">
            <a:prstTxWarp prst="textNoShape">
              <a:avLst/>
            </a:prstTxWarp>
          </a:bodyPr>
          <a:lstStyle>
            <a:lvl1pPr algn="r" defTabSz="904870">
              <a:defRPr sz="1200">
                <a:ea typeface="ＭＳ Ｐゴシック" charset="-128"/>
              </a:defRPr>
            </a:lvl1pPr>
          </a:lstStyle>
          <a:p>
            <a:pPr>
              <a:defRPr/>
            </a:pPr>
            <a:fld id="{050027A9-7EC1-48D5-93FD-2C9BCCCF7E6C}" type="slidenum">
              <a:rPr lang="ja-JP" altLang="en-US"/>
              <a:pPr>
                <a:defRPr/>
              </a:pPr>
              <a:t>‹#›</a:t>
            </a:fld>
            <a:endParaRPr lang="en-US" altLang="ja-JP"/>
          </a:p>
        </p:txBody>
      </p:sp>
    </p:spTree>
    <p:extLst>
      <p:ext uri="{BB962C8B-B14F-4D97-AF65-F5344CB8AC3E}">
        <p14:creationId xmlns:p14="http://schemas.microsoft.com/office/powerpoint/2010/main" val="2876157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875"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1pPr>
            <a:lvl2pPr marL="725691" indent="-278751" defTabSz="893875"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2pPr>
            <a:lvl3pPr marL="1119681" indent="-222691" defTabSz="893875"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3pPr>
            <a:lvl4pPr marL="1568175" indent="-222691" defTabSz="893875"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4pPr>
            <a:lvl5pPr marL="2015114" indent="-222691" defTabSz="893875"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5pPr>
            <a:lvl6pPr marL="2463606" indent="-222691" defTabSz="893875"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6pPr>
            <a:lvl7pPr marL="2912105" indent="-222691" defTabSz="893875"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7pPr>
            <a:lvl8pPr marL="3360598" indent="-222691" defTabSz="893875"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8pPr>
            <a:lvl9pPr marL="3809095" indent="-222691" defTabSz="893875"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00133BBA-1BF6-40CD-84A0-3FB7F51C575F}" type="slidenum">
              <a:rPr lang="en-US" altLang="ja-JP" sz="1100">
                <a:ea typeface="ＭＳ Ｐゴシック" panose="020B0600070205080204" pitchFamily="50" charset="-128"/>
              </a:rPr>
              <a:pPr eaLnBrk="1" hangingPunct="1">
                <a:spcBef>
                  <a:spcPct val="0"/>
                </a:spcBef>
              </a:pPr>
              <a:t>0</a:t>
            </a:fld>
            <a:endParaRPr lang="en-US" altLang="ja-JP" sz="1100">
              <a:ea typeface="ＭＳ Ｐゴシック" panose="020B0600070205080204" pitchFamily="50" charset="-128"/>
            </a:endParaRPr>
          </a:p>
        </p:txBody>
      </p:sp>
    </p:spTree>
    <p:extLst>
      <p:ext uri="{BB962C8B-B14F-4D97-AF65-F5344CB8AC3E}">
        <p14:creationId xmlns:p14="http://schemas.microsoft.com/office/powerpoint/2010/main" val="298653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50027A9-7EC1-48D5-93FD-2C9BCCCF7E6C}" type="slidenum">
              <a:rPr lang="ja-JP" altLang="en-US" smtClean="0"/>
              <a:pPr>
                <a:defRPr/>
              </a:pPr>
              <a:t>4</a:t>
            </a:fld>
            <a:endParaRPr lang="en-US" altLang="ja-JP"/>
          </a:p>
        </p:txBody>
      </p:sp>
    </p:spTree>
    <p:extLst>
      <p:ext uri="{BB962C8B-B14F-4D97-AF65-F5344CB8AC3E}">
        <p14:creationId xmlns:p14="http://schemas.microsoft.com/office/powerpoint/2010/main" val="424331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7100" y="746125"/>
            <a:ext cx="5003800" cy="375285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fld id="{94AF9288-0C9F-4854-AB00-CA94C57BB842}" type="slidenum">
              <a:rPr kumimoji="1" lang="ja-JP" altLang="en-US" smtClean="0"/>
              <a:pPr/>
              <a:t>5</a:t>
            </a:fld>
            <a:endParaRPr kumimoji="1" lang="ja-JP" altLang="en-US"/>
          </a:p>
        </p:txBody>
      </p:sp>
    </p:spTree>
    <p:extLst>
      <p:ext uri="{BB962C8B-B14F-4D97-AF65-F5344CB8AC3E}">
        <p14:creationId xmlns:p14="http://schemas.microsoft.com/office/powerpoint/2010/main" val="2480542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50027A9-7EC1-48D5-93FD-2C9BCCCF7E6C}" type="slidenum">
              <a:rPr lang="ja-JP" altLang="en-US" smtClean="0"/>
              <a:pPr>
                <a:defRPr/>
              </a:pPr>
              <a:t>7</a:t>
            </a:fld>
            <a:endParaRPr lang="en-US" altLang="ja-JP"/>
          </a:p>
        </p:txBody>
      </p:sp>
    </p:spTree>
    <p:extLst>
      <p:ext uri="{BB962C8B-B14F-4D97-AF65-F5344CB8AC3E}">
        <p14:creationId xmlns:p14="http://schemas.microsoft.com/office/powerpoint/2010/main" val="400062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F28B2F2-B0B4-446B-A856-E64D4F4ADA3B}"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34BA27-D558-4548-9AD0-DE6E16555641}"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7211BC4-6A62-4841-BD70-64A8AB0AD07B}"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656"/>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263"/>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2972402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80289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565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263">
                <a:solidFill>
                  <a:schemeClr val="tx1"/>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25707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317697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617772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257710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426700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7"/>
            <a:ext cx="462915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400569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ー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9A44B-D004-44F0-8C89-297593928FDB}"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81268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149889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409960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BB47E74-1B85-4871-BA66-D13BD6652B52}"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B902BCE-BA70-4F87-AD6C-90A86573CED4}"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5890F46-551A-4FBF-A65D-3C6A6063841D}"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26E2EBF-4234-48F1-8D65-15963996D56A}"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B866538-FDA1-42A1-9A12-9621777AF64D}"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EAA78AE-378F-440A-8ADA-81888812BC7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52158B9-7AFF-4C48-BB70-15CF0132313A}"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0" sz="1400">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0" sz="1400">
                <a:latin typeface="Arial" charset="0"/>
                <a:ea typeface="ＭＳ Ｐゴシック" charset="-128"/>
              </a:defRPr>
            </a:lvl1pPr>
          </a:lstStyle>
          <a:p>
            <a:pPr>
              <a:defRPr/>
            </a:pPr>
            <a:fld id="{69166F3A-AAE4-489D-BFCA-C58B48EC6F2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27856119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861993" rtl="0" eaLnBrk="1" latinLnBrk="0" hangingPunct="1">
        <a:lnSpc>
          <a:spcPct val="90000"/>
        </a:lnSpc>
        <a:spcBef>
          <a:spcPct val="0"/>
        </a:spcBef>
        <a:buNone/>
        <a:defRPr kumimoji="1"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kumimoji="1"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kumimoji="1"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kumimoji="1"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en-US"/>
      </a:defPPr>
      <a:lvl1pPr marL="0" algn="l" defTabSz="861993" rtl="0" eaLnBrk="1" latinLnBrk="0" hangingPunct="1">
        <a:defRPr kumimoji="1" sz="1697" kern="1200">
          <a:solidFill>
            <a:schemeClr val="tx1"/>
          </a:solidFill>
          <a:latin typeface="+mn-lt"/>
          <a:ea typeface="+mn-ea"/>
          <a:cs typeface="+mn-cs"/>
        </a:defRPr>
      </a:lvl1pPr>
      <a:lvl2pPr marL="430997" algn="l" defTabSz="861993" rtl="0" eaLnBrk="1" latinLnBrk="0" hangingPunct="1">
        <a:defRPr kumimoji="1" sz="1697" kern="1200">
          <a:solidFill>
            <a:schemeClr val="tx1"/>
          </a:solidFill>
          <a:latin typeface="+mn-lt"/>
          <a:ea typeface="+mn-ea"/>
          <a:cs typeface="+mn-cs"/>
        </a:defRPr>
      </a:lvl2pPr>
      <a:lvl3pPr marL="861993" algn="l" defTabSz="861993" rtl="0" eaLnBrk="1" latinLnBrk="0" hangingPunct="1">
        <a:defRPr kumimoji="1" sz="1697" kern="1200">
          <a:solidFill>
            <a:schemeClr val="tx1"/>
          </a:solidFill>
          <a:latin typeface="+mn-lt"/>
          <a:ea typeface="+mn-ea"/>
          <a:cs typeface="+mn-cs"/>
        </a:defRPr>
      </a:lvl3pPr>
      <a:lvl4pPr marL="1292990" algn="l" defTabSz="861993" rtl="0" eaLnBrk="1" latinLnBrk="0" hangingPunct="1">
        <a:defRPr kumimoji="1" sz="1697" kern="1200">
          <a:solidFill>
            <a:schemeClr val="tx1"/>
          </a:solidFill>
          <a:latin typeface="+mn-lt"/>
          <a:ea typeface="+mn-ea"/>
          <a:cs typeface="+mn-cs"/>
        </a:defRPr>
      </a:lvl4pPr>
      <a:lvl5pPr marL="1723986" algn="l" defTabSz="861993" rtl="0" eaLnBrk="1" latinLnBrk="0" hangingPunct="1">
        <a:defRPr kumimoji="1" sz="1697" kern="1200">
          <a:solidFill>
            <a:schemeClr val="tx1"/>
          </a:solidFill>
          <a:latin typeface="+mn-lt"/>
          <a:ea typeface="+mn-ea"/>
          <a:cs typeface="+mn-cs"/>
        </a:defRPr>
      </a:lvl5pPr>
      <a:lvl6pPr marL="2154983" algn="l" defTabSz="861993" rtl="0" eaLnBrk="1" latinLnBrk="0" hangingPunct="1">
        <a:defRPr kumimoji="1" sz="1697" kern="1200">
          <a:solidFill>
            <a:schemeClr val="tx1"/>
          </a:solidFill>
          <a:latin typeface="+mn-lt"/>
          <a:ea typeface="+mn-ea"/>
          <a:cs typeface="+mn-cs"/>
        </a:defRPr>
      </a:lvl6pPr>
      <a:lvl7pPr marL="2585979" algn="l" defTabSz="861993" rtl="0" eaLnBrk="1" latinLnBrk="0" hangingPunct="1">
        <a:defRPr kumimoji="1" sz="1697" kern="1200">
          <a:solidFill>
            <a:schemeClr val="tx1"/>
          </a:solidFill>
          <a:latin typeface="+mn-lt"/>
          <a:ea typeface="+mn-ea"/>
          <a:cs typeface="+mn-cs"/>
        </a:defRPr>
      </a:lvl7pPr>
      <a:lvl8pPr marL="3016975" algn="l" defTabSz="861993" rtl="0" eaLnBrk="1" latinLnBrk="0" hangingPunct="1">
        <a:defRPr kumimoji="1" sz="1697" kern="1200">
          <a:solidFill>
            <a:schemeClr val="tx1"/>
          </a:solidFill>
          <a:latin typeface="+mn-lt"/>
          <a:ea typeface="+mn-ea"/>
          <a:cs typeface="+mn-cs"/>
        </a:defRPr>
      </a:lvl8pPr>
      <a:lvl9pPr marL="3447971" algn="l" defTabSz="861993" rtl="0" eaLnBrk="1" latinLnBrk="0" hangingPunct="1">
        <a:defRPr kumimoji="1" sz="16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env.go.jp/press/files/jp/23096.pdf" TargetMode="External"/><Relationship Id="rId4" Type="http://schemas.openxmlformats.org/officeDocument/2006/relationships/hyperlink" Target="http://www.jccca.org/ipcc/ar5/rcp.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773723" y="2405081"/>
            <a:ext cx="7680081" cy="490134"/>
          </a:xfrm>
        </p:spPr>
        <p:txBody>
          <a:bodyPr>
            <a:spAutoFit/>
          </a:bodyPr>
          <a:lstStyle/>
          <a:p>
            <a:pPr eaLnBrk="1" hangingPunct="1"/>
            <a:r>
              <a:rPr lang="ja-JP" altLang="en-US" sz="2585" dirty="0"/>
              <a:t>気候変動を踏まえた設計外力の検討方針</a:t>
            </a:r>
          </a:p>
        </p:txBody>
      </p:sp>
      <p:sp>
        <p:nvSpPr>
          <p:cNvPr id="30723" name="Line 4"/>
          <p:cNvSpPr>
            <a:spLocks noChangeShapeType="1"/>
          </p:cNvSpPr>
          <p:nvPr/>
        </p:nvSpPr>
        <p:spPr bwMode="auto">
          <a:xfrm>
            <a:off x="762000" y="3138854"/>
            <a:ext cx="7696200"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30724" name="Line 5"/>
          <p:cNvSpPr>
            <a:spLocks noChangeShapeType="1"/>
          </p:cNvSpPr>
          <p:nvPr/>
        </p:nvSpPr>
        <p:spPr bwMode="auto">
          <a:xfrm>
            <a:off x="762000" y="2165838"/>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graphicFrame>
        <p:nvGraphicFramePr>
          <p:cNvPr id="6" name="Group 16">
            <a:extLst>
              <a:ext uri="{FF2B5EF4-FFF2-40B4-BE49-F238E27FC236}">
                <a16:creationId xmlns:a16="http://schemas.microsoft.com/office/drawing/2014/main" id="{E7AC9FED-3E81-4EBF-ABCE-BE85CEF1B0D4}"/>
              </a:ext>
            </a:extLst>
          </p:cNvPr>
          <p:cNvGraphicFramePr>
            <a:graphicFrameLocks noGrp="1"/>
          </p:cNvGraphicFramePr>
          <p:nvPr>
            <p:extLst>
              <p:ext uri="{D42A27DB-BD31-4B8C-83A1-F6EECF244321}">
                <p14:modId xmlns:p14="http://schemas.microsoft.com/office/powerpoint/2010/main" val="607826150"/>
              </p:ext>
            </p:extLst>
          </p:nvPr>
        </p:nvGraphicFramePr>
        <p:xfrm>
          <a:off x="5926347" y="619858"/>
          <a:ext cx="2978796" cy="797169"/>
        </p:xfrm>
        <a:graphic>
          <a:graphicData uri="http://schemas.openxmlformats.org/drawingml/2006/table">
            <a:tbl>
              <a:tblPr/>
              <a:tblGrid>
                <a:gridCol w="2053112">
                  <a:extLst>
                    <a:ext uri="{9D8B030D-6E8A-4147-A177-3AD203B41FA5}">
                      <a16:colId xmlns:a16="http://schemas.microsoft.com/office/drawing/2014/main" val="20000"/>
                    </a:ext>
                  </a:extLst>
                </a:gridCol>
                <a:gridCol w="925684">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令和元年</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10</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月</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31</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日（木）</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令和元年度　第</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回</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大阪府河川構造物等審議会</a:t>
                      </a:r>
                      <a:endParaRPr kumimoji="1" lang="en-US" altLang="ja-JP" sz="11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資料</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4</a:t>
                      </a: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48771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1184" y="528441"/>
            <a:ext cx="8955559" cy="584775"/>
          </a:xfrm>
          <a:prstGeom prst="rect">
            <a:avLst/>
          </a:prstGeom>
          <a:solidFill>
            <a:schemeClr val="bg1"/>
          </a:solidFill>
          <a:ln w="9525">
            <a:solidFill>
              <a:schemeClr val="tx1"/>
            </a:solidFill>
            <a:miter lim="800000"/>
            <a:headEnd/>
            <a:tailEnd/>
          </a:ln>
        </p:spPr>
        <p:txBody>
          <a:bodyPr wrap="square">
            <a:spAutoFit/>
          </a:bodyPr>
          <a:lstStyle>
            <a:defPPr>
              <a:defRPr lang="ja-JP"/>
            </a:defPPr>
            <a:lvl1pPr marL="224009" indent="-149339" defTabSz="390997" fontAlgn="auto">
              <a:spcAft>
                <a:spcPts val="0"/>
              </a:spcAft>
              <a:buFont typeface="Arial" panose="020B0604020202020204" pitchFamily="34" charset="0"/>
              <a:buChar char="•"/>
              <a:defRPr>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ja-JP" altLang="en-US" dirty="0"/>
              <a:t>将来気候台風（気圧・風向風速）の設定は、気候変動予測データを直接活用する場合</a:t>
            </a:r>
            <a:r>
              <a:rPr lang="en-US" altLang="ja-JP" dirty="0"/>
              <a:t>(</a:t>
            </a:r>
            <a:r>
              <a:rPr lang="ja-JP" altLang="en-US" dirty="0"/>
              <a:t>方法１</a:t>
            </a:r>
            <a:r>
              <a:rPr lang="en-US" altLang="ja-JP" dirty="0"/>
              <a:t>)</a:t>
            </a:r>
            <a:r>
              <a:rPr lang="ja-JP" altLang="en-US" dirty="0"/>
              <a:t>と、 想定台風に将来の気候変動を考慮する場合</a:t>
            </a:r>
            <a:r>
              <a:rPr lang="en-US" altLang="ja-JP" dirty="0"/>
              <a:t>(</a:t>
            </a:r>
            <a:r>
              <a:rPr lang="ja-JP" altLang="en-US" dirty="0"/>
              <a:t>方法</a:t>
            </a:r>
            <a:r>
              <a:rPr lang="en-US" altLang="ja-JP" dirty="0"/>
              <a:t>2)</a:t>
            </a:r>
            <a:r>
              <a:rPr lang="ja-JP" altLang="en-US" dirty="0"/>
              <a:t>が考えられる。</a:t>
            </a:r>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将来気候における潮位偏差の算定方法</a:t>
            </a:r>
            <a:r>
              <a:rPr kumimoji="0" lang="en-US" altLang="ja-JP" b="1" dirty="0">
                <a:solidFill>
                  <a:srgbClr val="FFFFFF"/>
                </a:solidFill>
                <a:latin typeface="HG丸ｺﾞｼｯｸM-PRO" panose="020F0600000000000000" pitchFamily="50" charset="-128"/>
                <a:ea typeface="HG丸ｺﾞｼｯｸM-PRO" panose="020F0600000000000000" pitchFamily="50" charset="-128"/>
              </a:rPr>
              <a:t>(</a:t>
            </a:r>
            <a:r>
              <a:rPr kumimoji="0" lang="ja-JP" altLang="en-US" b="1" dirty="0">
                <a:solidFill>
                  <a:srgbClr val="FFFFFF"/>
                </a:solidFill>
                <a:latin typeface="HG丸ｺﾞｼｯｸM-PRO" panose="020F0600000000000000" pitchFamily="50" charset="-128"/>
                <a:ea typeface="HG丸ｺﾞｼｯｸM-PRO" panose="020F0600000000000000" pitchFamily="50" charset="-128"/>
              </a:rPr>
              <a:t>将来気候における気圧・風向風速の算定方法</a:t>
            </a:r>
            <a:r>
              <a:rPr kumimoji="0" lang="en-US" altLang="ja-JP" b="1" dirty="0">
                <a:solidFill>
                  <a:srgbClr val="FFFFFF"/>
                </a:solidFill>
                <a:latin typeface="HG丸ｺﾞｼｯｸM-PRO" panose="020F0600000000000000" pitchFamily="50" charset="-128"/>
                <a:ea typeface="HG丸ｺﾞｼｯｸM-PRO" panose="020F0600000000000000" pitchFamily="50" charset="-128"/>
              </a:rPr>
              <a:t>)</a:t>
            </a: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9</a:t>
            </a:fld>
            <a:endParaRPr kumimoji="1" lang="ja-JP" altLang="en-US" sz="1600" dirty="0">
              <a:solidFill>
                <a:schemeClr val="tx1"/>
              </a:solidFill>
            </a:endParaRPr>
          </a:p>
        </p:txBody>
      </p:sp>
      <p:pic>
        <p:nvPicPr>
          <p:cNvPr id="40" name="図 39">
            <a:extLst>
              <a:ext uri="{FF2B5EF4-FFF2-40B4-BE49-F238E27FC236}">
                <a16:creationId xmlns:a16="http://schemas.microsoft.com/office/drawing/2014/main" id="{40D2DD9F-DD12-44DF-8543-0F41C73FB830}"/>
              </a:ext>
            </a:extLst>
          </p:cNvPr>
          <p:cNvPicPr>
            <a:picLocks noChangeAspect="1"/>
          </p:cNvPicPr>
          <p:nvPr/>
        </p:nvPicPr>
        <p:blipFill rotWithShape="1">
          <a:blip r:embed="rId2"/>
          <a:srcRect l="4471" t="2130" r="4722" b="2001"/>
          <a:stretch/>
        </p:blipFill>
        <p:spPr>
          <a:xfrm>
            <a:off x="58724" y="3061094"/>
            <a:ext cx="4477020" cy="3348000"/>
          </a:xfrm>
          <a:prstGeom prst="rect">
            <a:avLst/>
          </a:prstGeom>
        </p:spPr>
      </p:pic>
      <p:sp>
        <p:nvSpPr>
          <p:cNvPr id="43" name="テキスト ボックス 42">
            <a:extLst>
              <a:ext uri="{FF2B5EF4-FFF2-40B4-BE49-F238E27FC236}">
                <a16:creationId xmlns:a16="http://schemas.microsoft.com/office/drawing/2014/main" id="{6C403D62-2CCB-498F-88F7-A0395A0C167B}"/>
              </a:ext>
            </a:extLst>
          </p:cNvPr>
          <p:cNvSpPr txBox="1"/>
          <p:nvPr/>
        </p:nvSpPr>
        <p:spPr>
          <a:xfrm>
            <a:off x="0" y="1143223"/>
            <a:ext cx="4296792" cy="344710"/>
          </a:xfrm>
          <a:prstGeom prst="rect">
            <a:avLst/>
          </a:prstGeom>
          <a:noFill/>
          <a:ln>
            <a:noFill/>
            <a:prstDash val="sysDash"/>
          </a:ln>
        </p:spPr>
        <p:txBody>
          <a:bodyPr wrap="square" lIns="128016" tIns="64008" rIns="128016" bIns="64008" rtlCol="0">
            <a:spAutoFit/>
          </a:bodyPr>
          <a:lstStyle>
            <a:defPPr>
              <a:defRPr lang="ja-JP"/>
            </a:defPPr>
            <a:lvl1pPr>
              <a:defRPr sz="1400">
                <a:solidFill>
                  <a:srgbClr val="0000FF"/>
                </a:solidFill>
              </a:defRPr>
            </a:lvl1pPr>
          </a:lstStyle>
          <a:p>
            <a:r>
              <a:rPr lang="ja-JP" altLang="en-US" dirty="0"/>
              <a:t>■方法１：気候変動予測データを直接活用する場合</a:t>
            </a:r>
          </a:p>
        </p:txBody>
      </p:sp>
      <p:sp>
        <p:nvSpPr>
          <p:cNvPr id="44" name="テキスト ボックス 43">
            <a:extLst>
              <a:ext uri="{FF2B5EF4-FFF2-40B4-BE49-F238E27FC236}">
                <a16:creationId xmlns:a16="http://schemas.microsoft.com/office/drawing/2014/main" id="{2CBE1808-1110-4626-B96C-1E955CFC5960}"/>
              </a:ext>
            </a:extLst>
          </p:cNvPr>
          <p:cNvSpPr txBox="1"/>
          <p:nvPr/>
        </p:nvSpPr>
        <p:spPr>
          <a:xfrm>
            <a:off x="81185" y="1500633"/>
            <a:ext cx="4446510" cy="1421928"/>
          </a:xfrm>
          <a:prstGeom prst="rect">
            <a:avLst/>
          </a:prstGeom>
          <a:solidFill>
            <a:srgbClr val="FFFF99"/>
          </a:solidFill>
          <a:ln>
            <a:solidFill>
              <a:schemeClr val="tx1"/>
            </a:solidFill>
          </a:ln>
        </p:spPr>
        <p:txBody>
          <a:bodyPr wrap="square" lIns="128016" tIns="64008" rIns="128016" bIns="64008" rtlCol="0">
            <a:spAutoFit/>
          </a:bodyPr>
          <a:lstStyle/>
          <a:p>
            <a:pPr marL="400050" indent="-400050">
              <a:buFont typeface="+mj-ea"/>
              <a:buAutoNum type="circleNumDbPlain"/>
            </a:pPr>
            <a:r>
              <a:rPr lang="ja-JP" altLang="en-US" sz="1400" dirty="0">
                <a:latin typeface="+mj-ea"/>
                <a:ea typeface="+mj-ea"/>
              </a:rPr>
              <a:t>気候変動予測データより、将来気候について大阪湾周辺を通過する台風を抽出</a:t>
            </a:r>
            <a:r>
              <a:rPr lang="en-US" altLang="ja-JP" sz="1400" dirty="0">
                <a:latin typeface="+mj-ea"/>
              </a:rPr>
              <a:t>(</a:t>
            </a:r>
            <a:r>
              <a:rPr lang="ja-JP" altLang="en-US" sz="1400" dirty="0">
                <a:latin typeface="+mj-ea"/>
              </a:rPr>
              <a:t>なお、大阪府の高潮浸水想定区域図検討において約</a:t>
            </a:r>
            <a:r>
              <a:rPr lang="en-US" altLang="ja-JP" sz="1400" dirty="0">
                <a:latin typeface="+mj-ea"/>
              </a:rPr>
              <a:t>700</a:t>
            </a:r>
            <a:r>
              <a:rPr lang="ja-JP" altLang="en-US" sz="1400" dirty="0">
                <a:latin typeface="+mj-ea"/>
              </a:rPr>
              <a:t>台風が抽出されている。下図参照</a:t>
            </a:r>
            <a:r>
              <a:rPr lang="en-US" altLang="ja-JP" sz="1400" dirty="0">
                <a:latin typeface="+mj-ea"/>
              </a:rPr>
              <a:t>)</a:t>
            </a:r>
            <a:endParaRPr lang="ja-JP" altLang="en-US" sz="1400" dirty="0">
              <a:latin typeface="+mj-ea"/>
            </a:endParaRPr>
          </a:p>
          <a:p>
            <a:pPr marL="400050" indent="-400050">
              <a:buFont typeface="+mj-ea"/>
              <a:buAutoNum type="circleNumDbPlain"/>
            </a:pPr>
            <a:r>
              <a:rPr lang="ja-JP" altLang="en-US" sz="1400" dirty="0">
                <a:latin typeface="+mj-ea"/>
                <a:ea typeface="+mj-ea"/>
              </a:rPr>
              <a:t>抽出された台風の気圧・風向風速を用いて高潮シミュレーションを実施</a:t>
            </a:r>
            <a:endParaRPr lang="en-US" altLang="ja-JP" sz="1400" dirty="0">
              <a:latin typeface="+mj-ea"/>
              <a:ea typeface="+mj-ea"/>
            </a:endParaRPr>
          </a:p>
        </p:txBody>
      </p:sp>
      <p:sp>
        <p:nvSpPr>
          <p:cNvPr id="45" name="テキスト ボックス 44">
            <a:extLst>
              <a:ext uri="{FF2B5EF4-FFF2-40B4-BE49-F238E27FC236}">
                <a16:creationId xmlns:a16="http://schemas.microsoft.com/office/drawing/2014/main" id="{0CFC98BB-7F2B-44E7-BA22-71E9DE76ABC9}"/>
              </a:ext>
            </a:extLst>
          </p:cNvPr>
          <p:cNvSpPr txBox="1"/>
          <p:nvPr/>
        </p:nvSpPr>
        <p:spPr>
          <a:xfrm>
            <a:off x="-5965" y="6544439"/>
            <a:ext cx="4693572" cy="246221"/>
          </a:xfrm>
          <a:prstGeom prst="rect">
            <a:avLst/>
          </a:prstGeom>
          <a:noFill/>
        </p:spPr>
        <p:txBody>
          <a:bodyPr wrap="square" rtlCol="0">
            <a:spAutoFit/>
          </a:bodyPr>
          <a:lstStyle/>
          <a:p>
            <a:r>
              <a:rPr kumimoji="1" lang="en-US" altLang="ja-JP" sz="1000" dirty="0"/>
              <a:t>※</a:t>
            </a:r>
            <a:r>
              <a:rPr lang="ja-JP" altLang="en-US" sz="1000" dirty="0"/>
              <a:t>出典：</a:t>
            </a:r>
            <a:r>
              <a:rPr lang="zh-TW" altLang="en-US" sz="1000" dirty="0"/>
              <a:t>大阪府河川整備審議会</a:t>
            </a:r>
            <a:r>
              <a:rPr lang="ja-JP" altLang="en-US" sz="1000" dirty="0"/>
              <a:t>　第</a:t>
            </a:r>
            <a:r>
              <a:rPr lang="en-US" altLang="ja-JP" sz="1000" dirty="0"/>
              <a:t>2</a:t>
            </a:r>
            <a:r>
              <a:rPr lang="ja-JP" altLang="en-US" sz="1000" dirty="0"/>
              <a:t>回高潮専門部会</a:t>
            </a:r>
            <a:r>
              <a:rPr lang="en-US" altLang="ja-JP" sz="1000" dirty="0"/>
              <a:t>(H31.1.9</a:t>
            </a:r>
            <a:r>
              <a:rPr lang="ja-JP" altLang="en-US" sz="1000" dirty="0"/>
              <a:t>開催</a:t>
            </a:r>
            <a:r>
              <a:rPr lang="en-US" altLang="ja-JP" sz="1000" dirty="0"/>
              <a:t>)</a:t>
            </a:r>
            <a:r>
              <a:rPr lang="ja-JP" altLang="en-US" sz="1000" dirty="0"/>
              <a:t>資料より</a:t>
            </a:r>
            <a:endParaRPr lang="en-US" altLang="ja-JP" sz="1000" dirty="0"/>
          </a:p>
        </p:txBody>
      </p:sp>
      <p:sp>
        <p:nvSpPr>
          <p:cNvPr id="46" name="テキスト ボックス 45">
            <a:extLst>
              <a:ext uri="{FF2B5EF4-FFF2-40B4-BE49-F238E27FC236}">
                <a16:creationId xmlns:a16="http://schemas.microsoft.com/office/drawing/2014/main" id="{A925B43E-3841-4DBC-893E-5C903426993B}"/>
              </a:ext>
            </a:extLst>
          </p:cNvPr>
          <p:cNvSpPr txBox="1"/>
          <p:nvPr/>
        </p:nvSpPr>
        <p:spPr>
          <a:xfrm>
            <a:off x="4421196" y="1136008"/>
            <a:ext cx="4641618" cy="288147"/>
          </a:xfrm>
          <a:prstGeom prst="rect">
            <a:avLst/>
          </a:prstGeom>
          <a:noFill/>
          <a:ln>
            <a:noFill/>
            <a:prstDash val="sysDash"/>
          </a:ln>
        </p:spPr>
        <p:txBody>
          <a:bodyPr wrap="square" lIns="128016" tIns="36000" rIns="128016" bIns="36000" rtlCol="0">
            <a:spAutoFit/>
          </a:bodyPr>
          <a:lstStyle/>
          <a:p>
            <a:r>
              <a:rPr lang="ja-JP" altLang="en-US" sz="1400" dirty="0">
                <a:solidFill>
                  <a:srgbClr val="0000FF"/>
                </a:solidFill>
              </a:rPr>
              <a:t>■方法２：想定台風に将来の気候変動を考慮する場合</a:t>
            </a:r>
          </a:p>
        </p:txBody>
      </p:sp>
      <p:sp>
        <p:nvSpPr>
          <p:cNvPr id="47" name="テキスト ボックス 46">
            <a:extLst>
              <a:ext uri="{FF2B5EF4-FFF2-40B4-BE49-F238E27FC236}">
                <a16:creationId xmlns:a16="http://schemas.microsoft.com/office/drawing/2014/main" id="{2DEFF55F-4FB5-47C4-9593-DE89C681E2F5}"/>
              </a:ext>
            </a:extLst>
          </p:cNvPr>
          <p:cNvSpPr txBox="1"/>
          <p:nvPr/>
        </p:nvSpPr>
        <p:spPr>
          <a:xfrm>
            <a:off x="4584411" y="1487933"/>
            <a:ext cx="4478403" cy="2930033"/>
          </a:xfrm>
          <a:prstGeom prst="rect">
            <a:avLst/>
          </a:prstGeom>
          <a:solidFill>
            <a:srgbClr val="FFFF99"/>
          </a:solidFill>
          <a:ln>
            <a:solidFill>
              <a:schemeClr val="tx1"/>
            </a:solidFill>
          </a:ln>
        </p:spPr>
        <p:txBody>
          <a:bodyPr wrap="square" lIns="128016" tIns="64008" rIns="128016" bIns="64008" rtlCol="0">
            <a:spAutoFit/>
          </a:bodyPr>
          <a:lstStyle/>
          <a:p>
            <a:pPr marL="400050" indent="-400050">
              <a:buFont typeface="+mj-ea"/>
              <a:buAutoNum type="circleNumDbPlain"/>
            </a:pPr>
            <a:r>
              <a:rPr lang="ja-JP" altLang="en-US" sz="1400" dirty="0">
                <a:latin typeface="+mj-ea"/>
                <a:ea typeface="+mj-ea"/>
              </a:rPr>
              <a:t>気候変動予測データより、現在気候及び将来気候について、大阪湾周辺を通過する台風を抽出</a:t>
            </a:r>
            <a:endParaRPr lang="en-US" altLang="ja-JP" sz="1400" dirty="0">
              <a:latin typeface="+mj-ea"/>
              <a:ea typeface="+mj-ea"/>
            </a:endParaRPr>
          </a:p>
          <a:p>
            <a:pPr marL="400050" indent="-400050">
              <a:buFont typeface="+mj-ea"/>
              <a:buAutoNum type="circleNumDbPlain"/>
            </a:pPr>
            <a:r>
              <a:rPr lang="ja-JP" altLang="en-US" sz="1400" dirty="0">
                <a:latin typeface="+mj-ea"/>
                <a:ea typeface="+mj-ea"/>
              </a:rPr>
              <a:t>現在気候と将来気候における台風の中心気圧を比較して、現在気候に対する将来気候の中心気圧の変化量</a:t>
            </a:r>
            <a:r>
              <a:rPr lang="en-US" altLang="ja-JP" sz="1400" dirty="0">
                <a:latin typeface="+mj-ea"/>
                <a:ea typeface="+mj-ea"/>
              </a:rPr>
              <a:t>(</a:t>
            </a:r>
            <a:r>
              <a:rPr lang="ja-JP" altLang="en-US" sz="1400" dirty="0">
                <a:latin typeface="+mj-ea"/>
                <a:ea typeface="+mj-ea"/>
              </a:rPr>
              <a:t>比率</a:t>
            </a:r>
            <a:r>
              <a:rPr lang="en-US" altLang="ja-JP" sz="1400" dirty="0">
                <a:latin typeface="+mj-ea"/>
                <a:ea typeface="+mj-ea"/>
              </a:rPr>
              <a:t>)</a:t>
            </a:r>
            <a:r>
              <a:rPr lang="ja-JP" altLang="en-US" sz="1400" dirty="0">
                <a:latin typeface="+mj-ea"/>
                <a:ea typeface="+mj-ea"/>
              </a:rPr>
              <a:t>を整理</a:t>
            </a:r>
          </a:p>
          <a:p>
            <a:pPr marL="400050" indent="-400050">
              <a:buFont typeface="+mj-ea"/>
              <a:buAutoNum type="circleNumDbPlain"/>
            </a:pPr>
            <a:r>
              <a:rPr lang="ja-JP" altLang="en-US" sz="1400" dirty="0">
                <a:latin typeface="+mj-ea"/>
                <a:ea typeface="+mj-ea"/>
              </a:rPr>
              <a:t>現行計画決定台風の各種諸元に②で整理した変化比率を考慮した気候変動を考慮した想定台風モデルを設定 </a:t>
            </a:r>
            <a:r>
              <a:rPr lang="en-US" altLang="ja-JP" sz="1400" dirty="0">
                <a:latin typeface="+mj-ea"/>
                <a:ea typeface="+mj-ea"/>
              </a:rPr>
              <a:t>(</a:t>
            </a:r>
            <a:r>
              <a:rPr lang="ja-JP" altLang="en-US" sz="1400" dirty="0">
                <a:latin typeface="+mj-ea"/>
                <a:ea typeface="+mj-ea"/>
              </a:rPr>
              <a:t>「気候変動を踏まえた治水計画のあり方提言」における将来雨量の設定方法と同様の考え方</a:t>
            </a:r>
            <a:r>
              <a:rPr lang="en-US" altLang="ja-JP" sz="1400" dirty="0">
                <a:latin typeface="+mj-ea"/>
                <a:ea typeface="+mj-ea"/>
              </a:rPr>
              <a:t>)</a:t>
            </a:r>
          </a:p>
          <a:p>
            <a:pPr marL="400050" indent="-400050">
              <a:buFont typeface="+mj-ea"/>
              <a:buAutoNum type="circleNumDbPlain"/>
            </a:pPr>
            <a:r>
              <a:rPr lang="ja-JP" altLang="en-US" sz="1400" dirty="0">
                <a:latin typeface="+mj-ea"/>
                <a:ea typeface="+mj-ea"/>
              </a:rPr>
              <a:t>③で設定した台風について、複数経路で高潮シミュレーションを実施し、河川河口部において最大潮位偏差となる経路を採用</a:t>
            </a:r>
          </a:p>
        </p:txBody>
      </p:sp>
      <p:sp>
        <p:nvSpPr>
          <p:cNvPr id="50" name="テキスト ボックス 49">
            <a:extLst>
              <a:ext uri="{FF2B5EF4-FFF2-40B4-BE49-F238E27FC236}">
                <a16:creationId xmlns:a16="http://schemas.microsoft.com/office/drawing/2014/main" id="{7141983F-41AE-49E5-8F22-A0774F1C92A4}"/>
              </a:ext>
            </a:extLst>
          </p:cNvPr>
          <p:cNvSpPr txBox="1"/>
          <p:nvPr/>
        </p:nvSpPr>
        <p:spPr>
          <a:xfrm>
            <a:off x="316280" y="6047993"/>
            <a:ext cx="2376120" cy="215444"/>
          </a:xfrm>
          <a:prstGeom prst="rect">
            <a:avLst/>
          </a:prstGeom>
          <a:noFill/>
        </p:spPr>
        <p:txBody>
          <a:bodyPr wrap="square" rtlCol="0">
            <a:spAutoFit/>
          </a:bodyPr>
          <a:lstStyle/>
          <a:p>
            <a:r>
              <a:rPr lang="ja-JP" altLang="en-US" sz="800" dirty="0"/>
              <a:t>上記は、全球</a:t>
            </a:r>
            <a:r>
              <a:rPr lang="en-US" altLang="ja-JP" sz="800" dirty="0"/>
              <a:t>60kmAGCM</a:t>
            </a:r>
            <a:r>
              <a:rPr lang="ja-JP" altLang="en-US" sz="800" dirty="0"/>
              <a:t>の予測結果より整理</a:t>
            </a:r>
          </a:p>
        </p:txBody>
      </p:sp>
      <p:grpSp>
        <p:nvGrpSpPr>
          <p:cNvPr id="12" name="グループ化 11">
            <a:extLst>
              <a:ext uri="{FF2B5EF4-FFF2-40B4-BE49-F238E27FC236}">
                <a16:creationId xmlns:a16="http://schemas.microsoft.com/office/drawing/2014/main" id="{B5A56F80-1B99-4B4B-9A14-175E4348F00E}"/>
              </a:ext>
            </a:extLst>
          </p:cNvPr>
          <p:cNvGrpSpPr/>
          <p:nvPr/>
        </p:nvGrpSpPr>
        <p:grpSpPr>
          <a:xfrm>
            <a:off x="3604658" y="5335612"/>
            <a:ext cx="590534" cy="553026"/>
            <a:chOff x="3711841" y="5236368"/>
            <a:chExt cx="590534" cy="553026"/>
          </a:xfrm>
        </p:grpSpPr>
        <p:sp>
          <p:nvSpPr>
            <p:cNvPr id="13" name="フリーフォーム: 図形 12">
              <a:extLst>
                <a:ext uri="{FF2B5EF4-FFF2-40B4-BE49-F238E27FC236}">
                  <a16:creationId xmlns:a16="http://schemas.microsoft.com/office/drawing/2014/main" id="{8B8611CF-25DE-4903-9B90-AA9C7466769F}"/>
                </a:ext>
              </a:extLst>
            </p:cNvPr>
            <p:cNvSpPr/>
            <p:nvPr/>
          </p:nvSpPr>
          <p:spPr>
            <a:xfrm rot="1200000">
              <a:off x="3836252" y="5357394"/>
              <a:ext cx="0" cy="432000"/>
            </a:xfrm>
            <a:custGeom>
              <a:avLst/>
              <a:gdLst>
                <a:gd name="connsiteX0" fmla="*/ 0 w 719138"/>
                <a:gd name="connsiteY0" fmla="*/ 0 h 538163"/>
                <a:gd name="connsiteX1" fmla="*/ 0 w 719138"/>
                <a:gd name="connsiteY1" fmla="*/ 538163 h 538163"/>
                <a:gd name="connsiteX2" fmla="*/ 719138 w 719138"/>
                <a:gd name="connsiteY2" fmla="*/ 538163 h 538163"/>
                <a:gd name="connsiteX0" fmla="*/ 0 w 0"/>
                <a:gd name="connsiteY0" fmla="*/ 0 h 538163"/>
                <a:gd name="connsiteX1" fmla="*/ 0 w 0"/>
                <a:gd name="connsiteY1" fmla="*/ 538163 h 538163"/>
              </a:gdLst>
              <a:ahLst/>
              <a:cxnLst>
                <a:cxn ang="0">
                  <a:pos x="connsiteX0" y="connsiteY0"/>
                </a:cxn>
                <a:cxn ang="0">
                  <a:pos x="connsiteX1" y="connsiteY1"/>
                </a:cxn>
              </a:cxnLst>
              <a:rect l="l" t="t" r="r" b="b"/>
              <a:pathLst>
                <a:path h="538163">
                  <a:moveTo>
                    <a:pt x="0" y="0"/>
                  </a:moveTo>
                  <a:lnTo>
                    <a:pt x="0" y="538163"/>
                  </a:lnTo>
                </a:path>
              </a:pathLst>
            </a:custGeom>
            <a:noFill/>
            <a:ln w="12700" cap="sq">
              <a:solidFill>
                <a:schemeClr val="tx1">
                  <a:lumMod val="75000"/>
                  <a:lumOff val="25000"/>
                </a:schemeClr>
              </a:solidFill>
              <a:miter lim="800000"/>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91024B3C-0A74-4B05-A9FF-74AD3F3B7A15}"/>
                </a:ext>
              </a:extLst>
            </p:cNvPr>
            <p:cNvSpPr/>
            <p:nvPr/>
          </p:nvSpPr>
          <p:spPr>
            <a:xfrm rot="3000000">
              <a:off x="3927841" y="5421525"/>
              <a:ext cx="0" cy="432000"/>
            </a:xfrm>
            <a:custGeom>
              <a:avLst/>
              <a:gdLst>
                <a:gd name="connsiteX0" fmla="*/ 0 w 719138"/>
                <a:gd name="connsiteY0" fmla="*/ 0 h 538163"/>
                <a:gd name="connsiteX1" fmla="*/ 0 w 719138"/>
                <a:gd name="connsiteY1" fmla="*/ 538163 h 538163"/>
                <a:gd name="connsiteX2" fmla="*/ 719138 w 719138"/>
                <a:gd name="connsiteY2" fmla="*/ 538163 h 538163"/>
                <a:gd name="connsiteX0" fmla="*/ 0 w 0"/>
                <a:gd name="connsiteY0" fmla="*/ 0 h 538163"/>
                <a:gd name="connsiteX1" fmla="*/ 0 w 0"/>
                <a:gd name="connsiteY1" fmla="*/ 538163 h 538163"/>
              </a:gdLst>
              <a:ahLst/>
              <a:cxnLst>
                <a:cxn ang="0">
                  <a:pos x="connsiteX0" y="connsiteY0"/>
                </a:cxn>
                <a:cxn ang="0">
                  <a:pos x="connsiteX1" y="connsiteY1"/>
                </a:cxn>
              </a:cxnLst>
              <a:rect l="l" t="t" r="r" b="b"/>
              <a:pathLst>
                <a:path h="538163">
                  <a:moveTo>
                    <a:pt x="0" y="0"/>
                  </a:moveTo>
                  <a:lnTo>
                    <a:pt x="0" y="538163"/>
                  </a:lnTo>
                </a:path>
              </a:pathLst>
            </a:custGeom>
            <a:noFill/>
            <a:ln w="12700" cap="sq">
              <a:solidFill>
                <a:schemeClr val="tx1">
                  <a:lumMod val="75000"/>
                  <a:lumOff val="25000"/>
                </a:schemeClr>
              </a:solidFill>
              <a:miter lim="800000"/>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7CC92ABC-661C-40A9-A587-3321B5795B1D}"/>
                </a:ext>
              </a:extLst>
            </p:cNvPr>
            <p:cNvSpPr/>
            <p:nvPr/>
          </p:nvSpPr>
          <p:spPr>
            <a:xfrm>
              <a:off x="3762375" y="5236368"/>
              <a:ext cx="540000" cy="540000"/>
            </a:xfrm>
            <a:custGeom>
              <a:avLst/>
              <a:gdLst>
                <a:gd name="connsiteX0" fmla="*/ 0 w 719138"/>
                <a:gd name="connsiteY0" fmla="*/ 0 h 538163"/>
                <a:gd name="connsiteX1" fmla="*/ 0 w 719138"/>
                <a:gd name="connsiteY1" fmla="*/ 538163 h 538163"/>
                <a:gd name="connsiteX2" fmla="*/ 719138 w 719138"/>
                <a:gd name="connsiteY2" fmla="*/ 538163 h 538163"/>
              </a:gdLst>
              <a:ahLst/>
              <a:cxnLst>
                <a:cxn ang="0">
                  <a:pos x="connsiteX0" y="connsiteY0"/>
                </a:cxn>
                <a:cxn ang="0">
                  <a:pos x="connsiteX1" y="connsiteY1"/>
                </a:cxn>
                <a:cxn ang="0">
                  <a:pos x="connsiteX2" y="connsiteY2"/>
                </a:cxn>
              </a:cxnLst>
              <a:rect l="l" t="t" r="r" b="b"/>
              <a:pathLst>
                <a:path w="719138" h="538163">
                  <a:moveTo>
                    <a:pt x="0" y="0"/>
                  </a:moveTo>
                  <a:lnTo>
                    <a:pt x="0" y="538163"/>
                  </a:lnTo>
                  <a:lnTo>
                    <a:pt x="719138" y="538163"/>
                  </a:lnTo>
                </a:path>
              </a:pathLst>
            </a:custGeom>
            <a:noFill/>
            <a:ln w="15875" cap="sq">
              <a:solidFill>
                <a:schemeClr val="tx1"/>
              </a:solidFill>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AACDC35A-4C08-41E5-ABCE-B69F0C67A8DD}"/>
                </a:ext>
              </a:extLst>
            </p:cNvPr>
            <p:cNvSpPr/>
            <p:nvPr/>
          </p:nvSpPr>
          <p:spPr>
            <a:xfrm>
              <a:off x="3771900" y="5518148"/>
              <a:ext cx="180000" cy="180000"/>
            </a:xfrm>
            <a:prstGeom prst="arc">
              <a:avLst/>
            </a:prstGeom>
            <a:ln w="6350">
              <a:solidFill>
                <a:srgbClr val="0000FF"/>
              </a:solidFill>
              <a:prstDash val="sysDo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9C49A175-54A1-4371-A8AC-10CA37DD474B}"/>
              </a:ext>
            </a:extLst>
          </p:cNvPr>
          <p:cNvSpPr txBox="1"/>
          <p:nvPr/>
        </p:nvSpPr>
        <p:spPr>
          <a:xfrm>
            <a:off x="3667620" y="5311194"/>
            <a:ext cx="402336" cy="184666"/>
          </a:xfrm>
          <a:prstGeom prst="rect">
            <a:avLst/>
          </a:prstGeom>
          <a:noFill/>
        </p:spPr>
        <p:txBody>
          <a:bodyPr wrap="square" rtlCol="0">
            <a:spAutoFit/>
          </a:bodyPr>
          <a:lstStyle/>
          <a:p>
            <a:r>
              <a:rPr lang="en-US" altLang="ja-JP" sz="600" dirty="0"/>
              <a:t>20°</a:t>
            </a:r>
            <a:endParaRPr lang="ja-JP" altLang="en-US" sz="600" dirty="0"/>
          </a:p>
        </p:txBody>
      </p:sp>
      <p:sp>
        <p:nvSpPr>
          <p:cNvPr id="18" name="テキスト ボックス 17">
            <a:extLst>
              <a:ext uri="{FF2B5EF4-FFF2-40B4-BE49-F238E27FC236}">
                <a16:creationId xmlns:a16="http://schemas.microsoft.com/office/drawing/2014/main" id="{06EC7D87-36BC-47A6-A1B0-CE031F3FDFB6}"/>
              </a:ext>
            </a:extLst>
          </p:cNvPr>
          <p:cNvSpPr txBox="1"/>
          <p:nvPr/>
        </p:nvSpPr>
        <p:spPr>
          <a:xfrm>
            <a:off x="3925192" y="5487972"/>
            <a:ext cx="402336" cy="184666"/>
          </a:xfrm>
          <a:prstGeom prst="rect">
            <a:avLst/>
          </a:prstGeom>
          <a:noFill/>
        </p:spPr>
        <p:txBody>
          <a:bodyPr wrap="square" rtlCol="0">
            <a:spAutoFit/>
          </a:bodyPr>
          <a:lstStyle/>
          <a:p>
            <a:r>
              <a:rPr lang="en-US" altLang="ja-JP" sz="600" dirty="0"/>
              <a:t>50°</a:t>
            </a:r>
            <a:endParaRPr lang="ja-JP" altLang="en-US" sz="600" dirty="0"/>
          </a:p>
        </p:txBody>
      </p:sp>
    </p:spTree>
    <p:extLst>
      <p:ext uri="{BB962C8B-B14F-4D97-AF65-F5344CB8AC3E}">
        <p14:creationId xmlns:p14="http://schemas.microsoft.com/office/powerpoint/2010/main" val="300504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92C79463-F183-4EE8-A5B3-BC80E2C316DF}"/>
              </a:ext>
            </a:extLst>
          </p:cNvPr>
          <p:cNvSpPr/>
          <p:nvPr/>
        </p:nvSpPr>
        <p:spPr>
          <a:xfrm>
            <a:off x="56647" y="4868779"/>
            <a:ext cx="8999120" cy="417095"/>
          </a:xfrm>
          <a:custGeom>
            <a:avLst/>
            <a:gdLst>
              <a:gd name="connsiteX0" fmla="*/ 0 w 8446168"/>
              <a:gd name="connsiteY0" fmla="*/ 0 h 417095"/>
              <a:gd name="connsiteX1" fmla="*/ 4195011 w 8446168"/>
              <a:gd name="connsiteY1" fmla="*/ 0 h 417095"/>
              <a:gd name="connsiteX2" fmla="*/ 4195011 w 8446168"/>
              <a:gd name="connsiteY2" fmla="*/ 417095 h 417095"/>
              <a:gd name="connsiteX3" fmla="*/ 8446168 w 8446168"/>
              <a:gd name="connsiteY3" fmla="*/ 417095 h 417095"/>
              <a:gd name="connsiteX0" fmla="*/ 0 w 8791750"/>
              <a:gd name="connsiteY0" fmla="*/ 0 h 417095"/>
              <a:gd name="connsiteX1" fmla="*/ 4540593 w 8791750"/>
              <a:gd name="connsiteY1" fmla="*/ 0 h 417095"/>
              <a:gd name="connsiteX2" fmla="*/ 4540593 w 8791750"/>
              <a:gd name="connsiteY2" fmla="*/ 417095 h 417095"/>
              <a:gd name="connsiteX3" fmla="*/ 8791750 w 8791750"/>
              <a:gd name="connsiteY3" fmla="*/ 417095 h 417095"/>
              <a:gd name="connsiteX0" fmla="*/ 0 w 9016781"/>
              <a:gd name="connsiteY0" fmla="*/ 0 h 417095"/>
              <a:gd name="connsiteX1" fmla="*/ 4765624 w 9016781"/>
              <a:gd name="connsiteY1" fmla="*/ 0 h 417095"/>
              <a:gd name="connsiteX2" fmla="*/ 4765624 w 9016781"/>
              <a:gd name="connsiteY2" fmla="*/ 417095 h 417095"/>
              <a:gd name="connsiteX3" fmla="*/ 9016781 w 9016781"/>
              <a:gd name="connsiteY3" fmla="*/ 417095 h 417095"/>
            </a:gdLst>
            <a:ahLst/>
            <a:cxnLst>
              <a:cxn ang="0">
                <a:pos x="connsiteX0" y="connsiteY0"/>
              </a:cxn>
              <a:cxn ang="0">
                <a:pos x="connsiteX1" y="connsiteY1"/>
              </a:cxn>
              <a:cxn ang="0">
                <a:pos x="connsiteX2" y="connsiteY2"/>
              </a:cxn>
              <a:cxn ang="0">
                <a:pos x="connsiteX3" y="connsiteY3"/>
              </a:cxn>
            </a:cxnLst>
            <a:rect l="l" t="t" r="r" b="b"/>
            <a:pathLst>
              <a:path w="9016781" h="417095">
                <a:moveTo>
                  <a:pt x="0" y="0"/>
                </a:moveTo>
                <a:lnTo>
                  <a:pt x="4765624" y="0"/>
                </a:lnTo>
                <a:lnTo>
                  <a:pt x="4765624" y="417095"/>
                </a:lnTo>
                <a:lnTo>
                  <a:pt x="9016781" y="417095"/>
                </a:lnTo>
              </a:path>
            </a:pathLst>
          </a:custGeom>
          <a:noFill/>
          <a:ln w="539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9"/>
          <p:cNvSpPr txBox="1">
            <a:spLocks noChangeArrowheads="1"/>
          </p:cNvSpPr>
          <p:nvPr/>
        </p:nvSpPr>
        <p:spPr bwMode="auto">
          <a:xfrm>
            <a:off x="81184" y="509745"/>
            <a:ext cx="8955559" cy="1077218"/>
          </a:xfrm>
          <a:prstGeom prst="rect">
            <a:avLst/>
          </a:prstGeom>
          <a:solidFill>
            <a:schemeClr val="bg1"/>
          </a:solidFill>
          <a:ln w="9525">
            <a:solidFill>
              <a:schemeClr val="tx1"/>
            </a:solidFill>
            <a:miter lim="800000"/>
            <a:headEnd/>
            <a:tailEnd/>
          </a:ln>
        </p:spPr>
        <p:txBody>
          <a:bodyPr wrap="square">
            <a:spAutoFit/>
          </a:bodyPr>
          <a:lstStyle>
            <a:defPPr>
              <a:defRPr lang="ja-JP"/>
            </a:defPPr>
            <a:lvl1pPr marL="224009" indent="-149339" defTabSz="390997" fontAlgn="auto">
              <a:spcAft>
                <a:spcPts val="0"/>
              </a:spcAft>
              <a:buFont typeface="Arial" panose="020B0604020202020204" pitchFamily="34" charset="0"/>
              <a:buChar char="•"/>
              <a:defRPr>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ja-JP" altLang="en-US" dirty="0"/>
              <a:t>潮位偏差の算定方法は、現行計画との整合性や水門にとって計画上最も危険側となる条件で設計することができることから、方法２（想定台風に将来の気候変動を考慮）を採用する。</a:t>
            </a:r>
            <a:endParaRPr lang="en-US" altLang="ja-JP" dirty="0"/>
          </a:p>
          <a:p>
            <a:r>
              <a:rPr lang="ja-JP" altLang="en-US" dirty="0"/>
              <a:t>また、方法２の妥当性を確認するため、方法１（将来気候予測の直接活用）についても実施する。</a:t>
            </a:r>
          </a:p>
          <a:p>
            <a:endParaRPr lang="ja-JP" altLang="en-US" dirty="0"/>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将来気候における潮位偏差の算定方法</a:t>
            </a:r>
            <a:r>
              <a:rPr kumimoji="0" lang="en-US" altLang="ja-JP" sz="2000" b="1" dirty="0">
                <a:solidFill>
                  <a:srgbClr val="FFFFFF"/>
                </a:solidFill>
                <a:latin typeface="HG丸ｺﾞｼｯｸM-PRO" panose="020F0600000000000000" pitchFamily="50" charset="-128"/>
                <a:ea typeface="HG丸ｺﾞｼｯｸM-PRO" panose="020F0600000000000000" pitchFamily="50" charset="-128"/>
              </a:rPr>
              <a:t>(</a:t>
            </a:r>
            <a:r>
              <a:rPr kumimoji="0" lang="ja-JP" altLang="en-US" b="1" dirty="0">
                <a:solidFill>
                  <a:srgbClr val="FFFFFF"/>
                </a:solidFill>
                <a:latin typeface="HG丸ｺﾞｼｯｸM-PRO" panose="020F0600000000000000" pitchFamily="50" charset="-128"/>
                <a:ea typeface="HG丸ｺﾞｼｯｸM-PRO" panose="020F0600000000000000" pitchFamily="50" charset="-128"/>
              </a:rPr>
              <a:t>将来気候における気圧・風向風速の算定方法</a:t>
            </a:r>
            <a:r>
              <a:rPr kumimoji="0" lang="en-US" altLang="ja-JP" b="1" dirty="0">
                <a:solidFill>
                  <a:srgbClr val="FFFFFF"/>
                </a:solidFill>
                <a:latin typeface="HG丸ｺﾞｼｯｸM-PRO" panose="020F0600000000000000" pitchFamily="50" charset="-128"/>
                <a:ea typeface="HG丸ｺﾞｼｯｸM-PRO" panose="020F0600000000000000" pitchFamily="50" charset="-128"/>
              </a:rPr>
              <a:t>)</a:t>
            </a:r>
          </a:p>
        </p:txBody>
      </p:sp>
      <p:graphicFrame>
        <p:nvGraphicFramePr>
          <p:cNvPr id="15" name="表 14">
            <a:extLst>
              <a:ext uri="{FF2B5EF4-FFF2-40B4-BE49-F238E27FC236}">
                <a16:creationId xmlns:a16="http://schemas.microsoft.com/office/drawing/2014/main" id="{6C9A2A87-B1A1-47AE-915E-13573C110965}"/>
              </a:ext>
            </a:extLst>
          </p:cNvPr>
          <p:cNvGraphicFramePr>
            <a:graphicFrameLocks noGrp="1"/>
          </p:cNvGraphicFramePr>
          <p:nvPr>
            <p:extLst>
              <p:ext uri="{D42A27DB-BD31-4B8C-83A1-F6EECF244321}">
                <p14:modId xmlns:p14="http://schemas.microsoft.com/office/powerpoint/2010/main" val="1436363977"/>
              </p:ext>
            </p:extLst>
          </p:nvPr>
        </p:nvGraphicFramePr>
        <p:xfrm>
          <a:off x="100208" y="1385776"/>
          <a:ext cx="8955559" cy="2103120"/>
        </p:xfrm>
        <a:graphic>
          <a:graphicData uri="http://schemas.openxmlformats.org/drawingml/2006/table">
            <a:tbl>
              <a:tblPr firstRow="1" bandRow="1">
                <a:tableStyleId>{93296810-A885-4BE3-A3E7-6D5BEEA58F35}</a:tableStyleId>
              </a:tblPr>
              <a:tblGrid>
                <a:gridCol w="384037">
                  <a:extLst>
                    <a:ext uri="{9D8B030D-6E8A-4147-A177-3AD203B41FA5}">
                      <a16:colId xmlns:a16="http://schemas.microsoft.com/office/drawing/2014/main" val="3338036909"/>
                    </a:ext>
                  </a:extLst>
                </a:gridCol>
                <a:gridCol w="4351317">
                  <a:extLst>
                    <a:ext uri="{9D8B030D-6E8A-4147-A177-3AD203B41FA5}">
                      <a16:colId xmlns:a16="http://schemas.microsoft.com/office/drawing/2014/main" val="2152085457"/>
                    </a:ext>
                  </a:extLst>
                </a:gridCol>
                <a:gridCol w="4220205">
                  <a:extLst>
                    <a:ext uri="{9D8B030D-6E8A-4147-A177-3AD203B41FA5}">
                      <a16:colId xmlns:a16="http://schemas.microsoft.com/office/drawing/2014/main" val="2900569793"/>
                    </a:ext>
                  </a:extLst>
                </a:gridCol>
              </a:tblGrid>
              <a:tr h="250030">
                <a:tc>
                  <a:txBody>
                    <a:bodyPr/>
                    <a:lstStyle/>
                    <a:p>
                      <a:endParaRPr kumimoji="1" lang="ja-JP" altLang="en-US" sz="1200" dirty="0"/>
                    </a:p>
                  </a:txBody>
                  <a:tcPr/>
                </a:tc>
                <a:tc>
                  <a:txBody>
                    <a:bodyPr/>
                    <a:lstStyle/>
                    <a:p>
                      <a:pPr algn="ctr"/>
                      <a:r>
                        <a:rPr kumimoji="1" lang="ja-JP" altLang="en-US" sz="1200" dirty="0"/>
                        <a:t>方法１：将来気候予測の直接活用</a:t>
                      </a:r>
                    </a:p>
                  </a:txBody>
                  <a:tcPr/>
                </a:tc>
                <a:tc>
                  <a:txBody>
                    <a:bodyPr/>
                    <a:lstStyle/>
                    <a:p>
                      <a:pPr algn="ctr"/>
                      <a:r>
                        <a:rPr kumimoji="1" lang="ja-JP" altLang="en-US" sz="1200" dirty="0"/>
                        <a:t>方法２：想定台風に将来の気候変動を考慮</a:t>
                      </a:r>
                    </a:p>
                  </a:txBody>
                  <a:tcPr/>
                </a:tc>
                <a:extLst>
                  <a:ext uri="{0D108BD9-81ED-4DB2-BD59-A6C34878D82A}">
                    <a16:rowId xmlns:a16="http://schemas.microsoft.com/office/drawing/2014/main" val="3679032359"/>
                  </a:ext>
                </a:extLst>
              </a:tr>
              <a:tr h="877718">
                <a:tc>
                  <a:txBody>
                    <a:bodyPr/>
                    <a:lstStyle/>
                    <a:p>
                      <a:pPr algn="ctr"/>
                      <a:r>
                        <a:rPr kumimoji="1" lang="ja-JP" altLang="en-US" sz="1200" dirty="0"/>
                        <a:t>長所</a:t>
                      </a:r>
                    </a:p>
                  </a:txBody>
                  <a:tcPr vert="eaVert"/>
                </a:tc>
                <a:tc>
                  <a:txBody>
                    <a:bodyPr/>
                    <a:lstStyle/>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dirty="0"/>
                        <a:t>膨大なデータが母数となるため、確率評価が可能である。</a:t>
                      </a:r>
                      <a:endParaRPr kumimoji="1" lang="en-US" altLang="ja-JP" sz="1200" dirty="0"/>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dirty="0"/>
                        <a:t>気象モデルによる解析であるため、陸地の影響を受けて変化する風等を表現できており、実現象に近いシミュレーションが可能である。</a:t>
                      </a:r>
                      <a:endParaRPr kumimoji="1" lang="en-US" altLang="ja-JP" sz="1200" dirty="0"/>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dirty="0"/>
                        <a:t>予測の不確実性を考慮した分析が可能である。</a:t>
                      </a:r>
                      <a:endParaRPr kumimoji="1" lang="en-US" altLang="ja-JP" sz="1200" dirty="0"/>
                    </a:p>
                  </a:txBody>
                  <a:tcPr/>
                </a:tc>
                <a:tc>
                  <a:txBody>
                    <a:bodyPr/>
                    <a:lstStyle/>
                    <a:p>
                      <a:pPr marL="285750" indent="-285750">
                        <a:buFont typeface="Wingdings" panose="05000000000000000000" pitchFamily="2" charset="2"/>
                        <a:buChar char="l"/>
                      </a:pPr>
                      <a:r>
                        <a:rPr kumimoji="1" lang="ja-JP" altLang="en-US" sz="1200" dirty="0"/>
                        <a:t>台風モデルや経路の設定方法について現行計画との整合が図れる。</a:t>
                      </a:r>
                      <a:endParaRPr kumimoji="1" lang="en-US" altLang="ja-JP" sz="1200" dirty="0"/>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dirty="0"/>
                        <a:t>台風経路を条件として設定できるため、水門にとって最も危険側となる台風諸元（経路、移動速度等</a:t>
                      </a:r>
                      <a:r>
                        <a:rPr kumimoji="1" lang="en-US" altLang="ja-JP" sz="1200" dirty="0"/>
                        <a:t>)</a:t>
                      </a:r>
                      <a:r>
                        <a:rPr kumimoji="1" lang="ja-JP" altLang="en-US" sz="1200" dirty="0"/>
                        <a:t>を検討することが可能である。</a:t>
                      </a:r>
                    </a:p>
                  </a:txBody>
                  <a:tcPr/>
                </a:tc>
                <a:extLst>
                  <a:ext uri="{0D108BD9-81ED-4DB2-BD59-A6C34878D82A}">
                    <a16:rowId xmlns:a16="http://schemas.microsoft.com/office/drawing/2014/main" val="4043798615"/>
                  </a:ext>
                </a:extLst>
              </a:tr>
              <a:tr h="775093">
                <a:tc>
                  <a:txBody>
                    <a:bodyPr/>
                    <a:lstStyle/>
                    <a:p>
                      <a:pPr algn="ctr"/>
                      <a:r>
                        <a:rPr kumimoji="1" lang="ja-JP" altLang="en-US" sz="1200" dirty="0"/>
                        <a:t>短所・課題</a:t>
                      </a:r>
                    </a:p>
                  </a:txBody>
                  <a:tcPr vert="eaVert"/>
                </a:tc>
                <a:tc>
                  <a:txBody>
                    <a:bodyPr/>
                    <a:lstStyle/>
                    <a:p>
                      <a:pPr marL="285750" indent="-285750">
                        <a:buFont typeface="Wingdings" panose="05000000000000000000" pitchFamily="2" charset="2"/>
                        <a:buChar char="l"/>
                      </a:pPr>
                      <a:r>
                        <a:rPr kumimoji="1" lang="ja-JP" altLang="en-US" sz="1200" dirty="0"/>
                        <a:t>メッシュサイズにより台風の気圧および風場のピーク値の再現性が課題となる場合が想定される。</a:t>
                      </a:r>
                      <a:endParaRPr kumimoji="1" lang="en-US" altLang="ja-JP" sz="1200" dirty="0"/>
                    </a:p>
                    <a:p>
                      <a:pPr marL="285750" indent="-285750">
                        <a:buFont typeface="Wingdings" panose="05000000000000000000" pitchFamily="2" charset="2"/>
                        <a:buChar char="l"/>
                      </a:pPr>
                      <a:r>
                        <a:rPr kumimoji="1" lang="ja-JP" altLang="en-US" sz="1200" dirty="0"/>
                        <a:t>データ量が膨大であるため、解析量も膨大となる。</a:t>
                      </a:r>
                      <a:endParaRPr kumimoji="1" lang="en-US" altLang="ja-JP" sz="1200" dirty="0"/>
                    </a:p>
                    <a:p>
                      <a:pPr marL="285750" indent="-285750">
                        <a:buFont typeface="Wingdings" panose="05000000000000000000" pitchFamily="2" charset="2"/>
                        <a:buChar char="l"/>
                      </a:pPr>
                      <a:r>
                        <a:rPr kumimoji="1" lang="ja-JP" altLang="en-US" sz="1200" dirty="0"/>
                        <a:t>最も危険側となる台風諸元（経路、移動速度</a:t>
                      </a:r>
                      <a:r>
                        <a:rPr kumimoji="1" lang="en-US" altLang="ja-JP" sz="1200" dirty="0"/>
                        <a:t>)</a:t>
                      </a:r>
                      <a:r>
                        <a:rPr kumimoji="1" lang="ja-JP" altLang="en-US" sz="1200" dirty="0"/>
                        <a:t>を検討できない。</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dirty="0"/>
                        <a:t>メッシュサイズにより台風の気圧および風場のピーク値の再現性が課題となる場合が想定される。</a:t>
                      </a:r>
                      <a:endParaRPr kumimoji="1" lang="en-US" altLang="ja-JP" sz="12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dirty="0"/>
                        <a:t>仮想台風による設定であるため、得られる結果が過小・過大となる可能性がある。</a:t>
                      </a:r>
                    </a:p>
                  </a:txBody>
                  <a:tcPr/>
                </a:tc>
                <a:extLst>
                  <a:ext uri="{0D108BD9-81ED-4DB2-BD59-A6C34878D82A}">
                    <a16:rowId xmlns:a16="http://schemas.microsoft.com/office/drawing/2014/main" val="2854027737"/>
                  </a:ext>
                </a:extLst>
              </a:tr>
            </a:tbl>
          </a:graphicData>
        </a:graphic>
      </p:graphicFrame>
      <p:sp>
        <p:nvSpPr>
          <p:cNvPr id="19" name="矢印: 下 18">
            <a:extLst>
              <a:ext uri="{FF2B5EF4-FFF2-40B4-BE49-F238E27FC236}">
                <a16:creationId xmlns:a16="http://schemas.microsoft.com/office/drawing/2014/main" id="{9A964A2A-34FA-4936-969C-75192B4CB917}"/>
              </a:ext>
            </a:extLst>
          </p:cNvPr>
          <p:cNvSpPr/>
          <p:nvPr/>
        </p:nvSpPr>
        <p:spPr bwMode="auto">
          <a:xfrm>
            <a:off x="4187882" y="3555983"/>
            <a:ext cx="1282700" cy="223960"/>
          </a:xfrm>
          <a:prstGeom prst="downArrow">
            <a:avLst/>
          </a:prstGeom>
          <a:solidFill>
            <a:srgbClr val="00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24" name="スライド番号プレースホルダー 3">
            <a:extLst>
              <a:ext uri="{FF2B5EF4-FFF2-40B4-BE49-F238E27FC236}">
                <a16:creationId xmlns:a16="http://schemas.microsoft.com/office/drawing/2014/main" id="{449CB3E5-8921-4C4F-8859-E33F718741A5}"/>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10</a:t>
            </a:fld>
            <a:endParaRPr kumimoji="1" lang="ja-JP" altLang="en-US" sz="1600" dirty="0">
              <a:solidFill>
                <a:schemeClr val="tx1"/>
              </a:solidFill>
            </a:endParaRPr>
          </a:p>
        </p:txBody>
      </p:sp>
      <p:sp>
        <p:nvSpPr>
          <p:cNvPr id="12" name="テキスト ボックス 11">
            <a:extLst>
              <a:ext uri="{FF2B5EF4-FFF2-40B4-BE49-F238E27FC236}">
                <a16:creationId xmlns:a16="http://schemas.microsoft.com/office/drawing/2014/main" id="{4B6B34F5-6953-4E83-9E3C-05478A27AB2B}"/>
              </a:ext>
            </a:extLst>
          </p:cNvPr>
          <p:cNvSpPr txBox="1"/>
          <p:nvPr/>
        </p:nvSpPr>
        <p:spPr>
          <a:xfrm>
            <a:off x="5099501" y="3862306"/>
            <a:ext cx="3759684" cy="461665"/>
          </a:xfrm>
          <a:prstGeom prst="rect">
            <a:avLst/>
          </a:prstGeom>
          <a:solidFill>
            <a:schemeClr val="bg1"/>
          </a:solidFill>
          <a:ln>
            <a:solidFill>
              <a:schemeClr val="tx1"/>
            </a:solidFill>
          </a:ln>
        </p:spPr>
        <p:txBody>
          <a:bodyPr wrap="square" rtlCol="0">
            <a:spAutoFit/>
          </a:bodyPr>
          <a:lstStyle/>
          <a:p>
            <a:pPr algn="ctr"/>
            <a:r>
              <a:rPr lang="ja-JP" altLang="en-US" sz="1200" dirty="0">
                <a:solidFill>
                  <a:srgbClr val="FF0000"/>
                </a:solidFill>
              </a:rPr>
              <a:t>想定台風に将来の気候変動量を考慮する方法（</a:t>
            </a:r>
            <a:r>
              <a:rPr lang="ja-JP" altLang="en-US" sz="1200" b="1" dirty="0">
                <a:solidFill>
                  <a:srgbClr val="FF0000"/>
                </a:solidFill>
              </a:rPr>
              <a:t>方法２</a:t>
            </a:r>
            <a:r>
              <a:rPr lang="ja-JP" altLang="en-US" sz="1200" dirty="0">
                <a:solidFill>
                  <a:srgbClr val="FF0000"/>
                </a:solidFill>
              </a:rPr>
              <a:t>）</a:t>
            </a:r>
          </a:p>
          <a:p>
            <a:pPr algn="ctr"/>
            <a:r>
              <a:rPr lang="ja-JP" altLang="en-US" sz="1200" dirty="0">
                <a:solidFill>
                  <a:srgbClr val="FF0000"/>
                </a:solidFill>
              </a:rPr>
              <a:t>外力設定のための</a:t>
            </a:r>
            <a:r>
              <a:rPr kumimoji="1" lang="ja-JP" altLang="en-US" sz="1200" dirty="0">
                <a:solidFill>
                  <a:srgbClr val="FF0000"/>
                </a:solidFill>
              </a:rPr>
              <a:t>高潮シミュレーション</a:t>
            </a:r>
            <a:endParaRPr kumimoji="1" lang="en-US" altLang="ja-JP" sz="1200" dirty="0">
              <a:solidFill>
                <a:srgbClr val="FF0000"/>
              </a:solidFill>
            </a:endParaRPr>
          </a:p>
        </p:txBody>
      </p:sp>
      <p:sp>
        <p:nvSpPr>
          <p:cNvPr id="13" name="テキスト ボックス 12">
            <a:extLst>
              <a:ext uri="{FF2B5EF4-FFF2-40B4-BE49-F238E27FC236}">
                <a16:creationId xmlns:a16="http://schemas.microsoft.com/office/drawing/2014/main" id="{1A600A83-3792-45B8-8016-AAD8DD81186A}"/>
              </a:ext>
            </a:extLst>
          </p:cNvPr>
          <p:cNvSpPr txBox="1"/>
          <p:nvPr/>
        </p:nvSpPr>
        <p:spPr>
          <a:xfrm>
            <a:off x="727619" y="3862305"/>
            <a:ext cx="3831344" cy="461665"/>
          </a:xfrm>
          <a:prstGeom prst="rect">
            <a:avLst/>
          </a:prstGeom>
          <a:solidFill>
            <a:schemeClr val="bg1"/>
          </a:solidFill>
          <a:ln>
            <a:solidFill>
              <a:schemeClr val="tx1"/>
            </a:solidFill>
          </a:ln>
        </p:spPr>
        <p:txBody>
          <a:bodyPr wrap="square" rtlCol="0">
            <a:spAutoFit/>
          </a:bodyPr>
          <a:lstStyle/>
          <a:p>
            <a:pPr algn="ctr"/>
            <a:r>
              <a:rPr lang="ja-JP" altLang="en-US" sz="1200" dirty="0">
                <a:solidFill>
                  <a:srgbClr val="FF0000"/>
                </a:solidFill>
              </a:rPr>
              <a:t>将来気候予測の直接活用（</a:t>
            </a:r>
            <a:r>
              <a:rPr lang="ja-JP" altLang="en-US" sz="1200" b="1" dirty="0">
                <a:solidFill>
                  <a:srgbClr val="FF0000"/>
                </a:solidFill>
              </a:rPr>
              <a:t>方法１</a:t>
            </a:r>
            <a:r>
              <a:rPr lang="ja-JP" altLang="en-US" sz="1200" dirty="0">
                <a:solidFill>
                  <a:srgbClr val="FF0000"/>
                </a:solidFill>
              </a:rPr>
              <a:t>）</a:t>
            </a:r>
          </a:p>
          <a:p>
            <a:pPr algn="ctr"/>
            <a:r>
              <a:rPr kumimoji="1" lang="ja-JP" altLang="en-US" sz="1200" dirty="0">
                <a:solidFill>
                  <a:srgbClr val="FF0000"/>
                </a:solidFill>
              </a:rPr>
              <a:t>妥当性確認のための高潮シミュレーション</a:t>
            </a:r>
            <a:endParaRPr kumimoji="1" lang="en-US" altLang="ja-JP" sz="1200" dirty="0">
              <a:solidFill>
                <a:srgbClr val="FF0000"/>
              </a:solidFill>
            </a:endParaRPr>
          </a:p>
        </p:txBody>
      </p:sp>
      <p:sp>
        <p:nvSpPr>
          <p:cNvPr id="22" name="テキスト ボックス 21">
            <a:extLst>
              <a:ext uri="{FF2B5EF4-FFF2-40B4-BE49-F238E27FC236}">
                <a16:creationId xmlns:a16="http://schemas.microsoft.com/office/drawing/2014/main" id="{B12973ED-96E0-47B7-9E87-4A7BF690249C}"/>
              </a:ext>
            </a:extLst>
          </p:cNvPr>
          <p:cNvSpPr txBox="1"/>
          <p:nvPr/>
        </p:nvSpPr>
        <p:spPr>
          <a:xfrm>
            <a:off x="5099501" y="4438830"/>
            <a:ext cx="3759685"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t>現在気候に対する将来台風の変化分析</a:t>
            </a:r>
            <a:endParaRPr kumimoji="1" lang="en-US" altLang="ja-JP" sz="1200" dirty="0">
              <a:solidFill>
                <a:srgbClr val="0000FF"/>
              </a:solidFill>
            </a:endParaRPr>
          </a:p>
        </p:txBody>
      </p:sp>
      <p:sp>
        <p:nvSpPr>
          <p:cNvPr id="26" name="テキスト ボックス 25">
            <a:extLst>
              <a:ext uri="{FF2B5EF4-FFF2-40B4-BE49-F238E27FC236}">
                <a16:creationId xmlns:a16="http://schemas.microsoft.com/office/drawing/2014/main" id="{59815CA0-4592-4A13-A2AA-A048A7D77B17}"/>
              </a:ext>
            </a:extLst>
          </p:cNvPr>
          <p:cNvSpPr txBox="1"/>
          <p:nvPr/>
        </p:nvSpPr>
        <p:spPr>
          <a:xfrm>
            <a:off x="5099501" y="5384885"/>
            <a:ext cx="3759685" cy="276999"/>
          </a:xfrm>
          <a:prstGeom prst="rect">
            <a:avLst/>
          </a:prstGeom>
          <a:solidFill>
            <a:schemeClr val="bg1"/>
          </a:solidFill>
          <a:ln>
            <a:solidFill>
              <a:schemeClr val="tx1"/>
            </a:solidFill>
          </a:ln>
        </p:spPr>
        <p:txBody>
          <a:bodyPr wrap="square" rtlCol="0">
            <a:spAutoFit/>
          </a:bodyPr>
          <a:lstStyle/>
          <a:p>
            <a:pPr algn="ctr"/>
            <a:r>
              <a:rPr lang="ja-JP" altLang="en-US" sz="1200" dirty="0"/>
              <a:t>高潮シミュレーション</a:t>
            </a:r>
            <a:r>
              <a:rPr lang="en-US" altLang="ja-JP" sz="1200" dirty="0"/>
              <a:t>(</a:t>
            </a:r>
            <a:r>
              <a:rPr lang="ja-JP" altLang="en-US" sz="1200" dirty="0"/>
              <a:t>平面</a:t>
            </a:r>
            <a:r>
              <a:rPr lang="en-US" altLang="ja-JP" sz="1200" dirty="0"/>
              <a:t>2</a:t>
            </a:r>
            <a:r>
              <a:rPr lang="ja-JP" altLang="en-US" sz="1200" dirty="0"/>
              <a:t>次元</a:t>
            </a:r>
            <a:r>
              <a:rPr lang="en-US" altLang="ja-JP" sz="1200" dirty="0"/>
              <a:t>)</a:t>
            </a:r>
            <a:endParaRPr kumimoji="1" lang="en-US" altLang="ja-JP" sz="1200" dirty="0"/>
          </a:p>
        </p:txBody>
      </p:sp>
      <p:sp>
        <p:nvSpPr>
          <p:cNvPr id="29" name="テキスト ボックス 28">
            <a:extLst>
              <a:ext uri="{FF2B5EF4-FFF2-40B4-BE49-F238E27FC236}">
                <a16:creationId xmlns:a16="http://schemas.microsoft.com/office/drawing/2014/main" id="{BCCD9325-7D8B-4C6F-BD80-40CDA34AFE0E}"/>
              </a:ext>
            </a:extLst>
          </p:cNvPr>
          <p:cNvSpPr txBox="1"/>
          <p:nvPr/>
        </p:nvSpPr>
        <p:spPr>
          <a:xfrm>
            <a:off x="5099501" y="5845352"/>
            <a:ext cx="3759685" cy="276999"/>
          </a:xfrm>
          <a:prstGeom prst="rect">
            <a:avLst/>
          </a:prstGeom>
          <a:solidFill>
            <a:schemeClr val="accent2">
              <a:lumMod val="20000"/>
              <a:lumOff val="80000"/>
            </a:schemeClr>
          </a:solidFill>
          <a:ln>
            <a:solidFill>
              <a:schemeClr val="accent2"/>
            </a:solidFill>
          </a:ln>
        </p:spPr>
        <p:txBody>
          <a:bodyPr wrap="square" rtlCol="0">
            <a:spAutoFit/>
          </a:bodyPr>
          <a:lstStyle/>
          <a:p>
            <a:pPr algn="ctr"/>
            <a:r>
              <a:rPr kumimoji="1" lang="ja-JP" altLang="en-US" sz="1200" dirty="0"/>
              <a:t>妥当性の確認</a:t>
            </a:r>
            <a:endParaRPr kumimoji="1" lang="en-US" altLang="ja-JP" sz="1200" dirty="0"/>
          </a:p>
        </p:txBody>
      </p:sp>
      <p:sp>
        <p:nvSpPr>
          <p:cNvPr id="30" name="テキスト ボックス 29">
            <a:extLst>
              <a:ext uri="{FF2B5EF4-FFF2-40B4-BE49-F238E27FC236}">
                <a16:creationId xmlns:a16="http://schemas.microsoft.com/office/drawing/2014/main" id="{BAC90F3E-7CEC-4D04-8CA3-D919180F9841}"/>
              </a:ext>
            </a:extLst>
          </p:cNvPr>
          <p:cNvSpPr txBox="1"/>
          <p:nvPr/>
        </p:nvSpPr>
        <p:spPr>
          <a:xfrm>
            <a:off x="2758220" y="4533651"/>
            <a:ext cx="1800743" cy="646331"/>
          </a:xfrm>
          <a:prstGeom prst="rect">
            <a:avLst/>
          </a:prstGeom>
          <a:solidFill>
            <a:schemeClr val="bg1"/>
          </a:solidFill>
          <a:ln>
            <a:solidFill>
              <a:schemeClr val="tx1"/>
            </a:solidFill>
          </a:ln>
        </p:spPr>
        <p:txBody>
          <a:bodyPr wrap="square" rtlCol="0">
            <a:spAutoFit/>
          </a:bodyPr>
          <a:lstStyle/>
          <a:p>
            <a:pPr algn="ctr"/>
            <a:r>
              <a:rPr lang="ja-JP" altLang="en-US" sz="1200" dirty="0"/>
              <a:t>高潮シミュレーション</a:t>
            </a:r>
            <a:endParaRPr lang="en-US" altLang="ja-JP" sz="1200" dirty="0"/>
          </a:p>
          <a:p>
            <a:pPr algn="ctr"/>
            <a:r>
              <a:rPr lang="en-US" altLang="ja-JP" sz="1200" dirty="0"/>
              <a:t>(</a:t>
            </a:r>
            <a:r>
              <a:rPr lang="ja-JP" altLang="en-US" sz="1200" dirty="0"/>
              <a:t>平面</a:t>
            </a:r>
            <a:r>
              <a:rPr lang="en-US" altLang="ja-JP" sz="1200" dirty="0"/>
              <a:t>2</a:t>
            </a:r>
            <a:r>
              <a:rPr lang="ja-JP" altLang="en-US" sz="1200" dirty="0"/>
              <a:t>次元</a:t>
            </a:r>
            <a:r>
              <a:rPr lang="en-US" altLang="ja-JP" sz="1200" dirty="0"/>
              <a:t>)</a:t>
            </a:r>
          </a:p>
          <a:p>
            <a:pPr algn="ctr"/>
            <a:r>
              <a:rPr kumimoji="1" lang="ja-JP" altLang="en-US" sz="1200" dirty="0"/>
              <a:t>（方法１－２）</a:t>
            </a:r>
            <a:endParaRPr kumimoji="1" lang="en-US" altLang="ja-JP" sz="1200" dirty="0"/>
          </a:p>
        </p:txBody>
      </p:sp>
      <p:sp>
        <p:nvSpPr>
          <p:cNvPr id="31" name="テキスト ボックス 30">
            <a:extLst>
              <a:ext uri="{FF2B5EF4-FFF2-40B4-BE49-F238E27FC236}">
                <a16:creationId xmlns:a16="http://schemas.microsoft.com/office/drawing/2014/main" id="{402B5381-80E9-4663-8649-25F342FB1243}"/>
              </a:ext>
            </a:extLst>
          </p:cNvPr>
          <p:cNvSpPr txBox="1"/>
          <p:nvPr/>
        </p:nvSpPr>
        <p:spPr>
          <a:xfrm>
            <a:off x="727613" y="4535204"/>
            <a:ext cx="1866701" cy="646331"/>
          </a:xfrm>
          <a:prstGeom prst="rect">
            <a:avLst/>
          </a:prstGeom>
          <a:solidFill>
            <a:schemeClr val="bg1"/>
          </a:solidFill>
          <a:ln>
            <a:solidFill>
              <a:schemeClr val="tx1"/>
            </a:solidFill>
          </a:ln>
        </p:spPr>
        <p:txBody>
          <a:bodyPr wrap="square" rtlCol="0">
            <a:spAutoFit/>
          </a:bodyPr>
          <a:lstStyle/>
          <a:p>
            <a:pPr algn="ctr"/>
            <a:r>
              <a:rPr lang="ja-JP" altLang="en-US" sz="1200" dirty="0"/>
              <a:t>簡易計算</a:t>
            </a:r>
            <a:endParaRPr lang="en-US" altLang="ja-JP" sz="1200" dirty="0"/>
          </a:p>
          <a:p>
            <a:pPr algn="ctr"/>
            <a:endParaRPr lang="en-US" altLang="ja-JP" sz="1200" dirty="0"/>
          </a:p>
          <a:p>
            <a:pPr algn="ctr"/>
            <a:r>
              <a:rPr kumimoji="1" lang="en-US" altLang="ja-JP" sz="1200" dirty="0"/>
              <a:t>(</a:t>
            </a:r>
            <a:r>
              <a:rPr kumimoji="1" lang="ja-JP" altLang="en-US" sz="1200" dirty="0"/>
              <a:t>方法１－１</a:t>
            </a:r>
            <a:r>
              <a:rPr kumimoji="1" lang="en-US" altLang="ja-JP" sz="1200" dirty="0"/>
              <a:t>)</a:t>
            </a:r>
          </a:p>
        </p:txBody>
      </p:sp>
      <p:grpSp>
        <p:nvGrpSpPr>
          <p:cNvPr id="5" name="グループ化 4">
            <a:extLst>
              <a:ext uri="{FF2B5EF4-FFF2-40B4-BE49-F238E27FC236}">
                <a16:creationId xmlns:a16="http://schemas.microsoft.com/office/drawing/2014/main" id="{696FD97D-EADB-42E9-A75D-EF43DC1DC314}"/>
              </a:ext>
            </a:extLst>
          </p:cNvPr>
          <p:cNvGrpSpPr/>
          <p:nvPr/>
        </p:nvGrpSpPr>
        <p:grpSpPr>
          <a:xfrm>
            <a:off x="659129" y="5435830"/>
            <a:ext cx="3838711" cy="1238840"/>
            <a:chOff x="524668" y="4283526"/>
            <a:chExt cx="5747292" cy="2515136"/>
          </a:xfrm>
        </p:grpSpPr>
        <p:sp>
          <p:nvSpPr>
            <p:cNvPr id="32" name="四角形: 角を丸くする 31">
              <a:extLst>
                <a:ext uri="{FF2B5EF4-FFF2-40B4-BE49-F238E27FC236}">
                  <a16:creationId xmlns:a16="http://schemas.microsoft.com/office/drawing/2014/main" id="{C1B8A01B-38C8-42C3-AD00-2B9EC18EF022}"/>
                </a:ext>
              </a:extLst>
            </p:cNvPr>
            <p:cNvSpPr/>
            <p:nvPr/>
          </p:nvSpPr>
          <p:spPr>
            <a:xfrm>
              <a:off x="585797" y="4283526"/>
              <a:ext cx="3973166" cy="2497042"/>
            </a:xfrm>
            <a:prstGeom prst="roundRect">
              <a:avLst>
                <a:gd name="adj" fmla="val 4954"/>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cxnSp>
          <p:nvCxnSpPr>
            <p:cNvPr id="33" name="直線矢印コネクタ 32">
              <a:extLst>
                <a:ext uri="{FF2B5EF4-FFF2-40B4-BE49-F238E27FC236}">
                  <a16:creationId xmlns:a16="http://schemas.microsoft.com/office/drawing/2014/main" id="{E04BDC3B-D6B3-4CF6-96FF-225C918591D1}"/>
                </a:ext>
              </a:extLst>
            </p:cNvPr>
            <p:cNvCxnSpPr>
              <a:cxnSpLocks/>
            </p:cNvCxnSpPr>
            <p:nvPr/>
          </p:nvCxnSpPr>
          <p:spPr>
            <a:xfrm flipV="1">
              <a:off x="1144807" y="4877847"/>
              <a:ext cx="1" cy="11745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線矢印コネクタ 33">
              <a:extLst>
                <a:ext uri="{FF2B5EF4-FFF2-40B4-BE49-F238E27FC236}">
                  <a16:creationId xmlns:a16="http://schemas.microsoft.com/office/drawing/2014/main" id="{A5D9A197-83A2-45C5-A1F4-8EB8713770DA}"/>
                </a:ext>
              </a:extLst>
            </p:cNvPr>
            <p:cNvCxnSpPr>
              <a:cxnSpLocks/>
            </p:cNvCxnSpPr>
            <p:nvPr/>
          </p:nvCxnSpPr>
          <p:spPr>
            <a:xfrm>
              <a:off x="1144808" y="6050045"/>
              <a:ext cx="3269412"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grpSp>
          <p:nvGrpSpPr>
            <p:cNvPr id="36" name="グループ化 35">
              <a:extLst>
                <a:ext uri="{FF2B5EF4-FFF2-40B4-BE49-F238E27FC236}">
                  <a16:creationId xmlns:a16="http://schemas.microsoft.com/office/drawing/2014/main" id="{6FBEA2E4-1B1C-4934-A443-3F201C56DF07}"/>
                </a:ext>
              </a:extLst>
            </p:cNvPr>
            <p:cNvGrpSpPr/>
            <p:nvPr/>
          </p:nvGrpSpPr>
          <p:grpSpPr>
            <a:xfrm>
              <a:off x="2715994" y="5085930"/>
              <a:ext cx="248139" cy="591395"/>
              <a:chOff x="6567238" y="4985720"/>
              <a:chExt cx="248139" cy="835754"/>
            </a:xfrm>
          </p:grpSpPr>
          <p:cxnSp>
            <p:nvCxnSpPr>
              <p:cNvPr id="37" name="直線コネクタ 36">
                <a:extLst>
                  <a:ext uri="{FF2B5EF4-FFF2-40B4-BE49-F238E27FC236}">
                    <a16:creationId xmlns:a16="http://schemas.microsoft.com/office/drawing/2014/main" id="{DD140CE7-BD7F-46DD-A94C-C2E9139114DD}"/>
                  </a:ext>
                </a:extLst>
              </p:cNvPr>
              <p:cNvCxnSpPr/>
              <p:nvPr/>
            </p:nvCxnSpPr>
            <p:spPr>
              <a:xfrm>
                <a:off x="6691308" y="4985720"/>
                <a:ext cx="0" cy="83575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直線コネクタ 37">
                <a:extLst>
                  <a:ext uri="{FF2B5EF4-FFF2-40B4-BE49-F238E27FC236}">
                    <a16:creationId xmlns:a16="http://schemas.microsoft.com/office/drawing/2014/main" id="{A4AA047B-BF79-468F-BE28-9A608C4E7951}"/>
                  </a:ext>
                </a:extLst>
              </p:cNvPr>
              <p:cNvCxnSpPr>
                <a:cxnSpLocks/>
              </p:cNvCxnSpPr>
              <p:nvPr/>
            </p:nvCxnSpPr>
            <p:spPr>
              <a:xfrm>
                <a:off x="6567238" y="4989181"/>
                <a:ext cx="24813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直線コネクタ 38">
                <a:extLst>
                  <a:ext uri="{FF2B5EF4-FFF2-40B4-BE49-F238E27FC236}">
                    <a16:creationId xmlns:a16="http://schemas.microsoft.com/office/drawing/2014/main" id="{9259F3F6-70AC-4979-8ED6-866A2DFDB6D7}"/>
                  </a:ext>
                </a:extLst>
              </p:cNvPr>
              <p:cNvCxnSpPr>
                <a:cxnSpLocks/>
              </p:cNvCxnSpPr>
              <p:nvPr/>
            </p:nvCxnSpPr>
            <p:spPr>
              <a:xfrm>
                <a:off x="6567238" y="5821474"/>
                <a:ext cx="24813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40" name="グループ化 39">
              <a:extLst>
                <a:ext uri="{FF2B5EF4-FFF2-40B4-BE49-F238E27FC236}">
                  <a16:creationId xmlns:a16="http://schemas.microsoft.com/office/drawing/2014/main" id="{D129BF26-0FEB-4F75-AE92-E3B71797DEFA}"/>
                </a:ext>
              </a:extLst>
            </p:cNvPr>
            <p:cNvGrpSpPr/>
            <p:nvPr/>
          </p:nvGrpSpPr>
          <p:grpSpPr>
            <a:xfrm>
              <a:off x="3706328" y="5176152"/>
              <a:ext cx="248139" cy="397162"/>
              <a:chOff x="6567238" y="4985720"/>
              <a:chExt cx="248139" cy="835754"/>
            </a:xfrm>
          </p:grpSpPr>
          <p:cxnSp>
            <p:nvCxnSpPr>
              <p:cNvPr id="41" name="直線コネクタ 40">
                <a:extLst>
                  <a:ext uri="{FF2B5EF4-FFF2-40B4-BE49-F238E27FC236}">
                    <a16:creationId xmlns:a16="http://schemas.microsoft.com/office/drawing/2014/main" id="{2537BB36-A348-492B-9736-18978BE6506C}"/>
                  </a:ext>
                </a:extLst>
              </p:cNvPr>
              <p:cNvCxnSpPr/>
              <p:nvPr/>
            </p:nvCxnSpPr>
            <p:spPr>
              <a:xfrm>
                <a:off x="6691308" y="4985720"/>
                <a:ext cx="0" cy="83575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直線コネクタ 41">
                <a:extLst>
                  <a:ext uri="{FF2B5EF4-FFF2-40B4-BE49-F238E27FC236}">
                    <a16:creationId xmlns:a16="http://schemas.microsoft.com/office/drawing/2014/main" id="{CE89AFAE-9888-4192-859D-8A95E1CE77AE}"/>
                  </a:ext>
                </a:extLst>
              </p:cNvPr>
              <p:cNvCxnSpPr>
                <a:cxnSpLocks/>
              </p:cNvCxnSpPr>
              <p:nvPr/>
            </p:nvCxnSpPr>
            <p:spPr>
              <a:xfrm>
                <a:off x="6567238" y="4989181"/>
                <a:ext cx="24813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直線コネクタ 42">
                <a:extLst>
                  <a:ext uri="{FF2B5EF4-FFF2-40B4-BE49-F238E27FC236}">
                    <a16:creationId xmlns:a16="http://schemas.microsoft.com/office/drawing/2014/main" id="{4E19C027-85A5-4B50-8535-7CA2C76C717C}"/>
                  </a:ext>
                </a:extLst>
              </p:cNvPr>
              <p:cNvCxnSpPr>
                <a:cxnSpLocks/>
              </p:cNvCxnSpPr>
              <p:nvPr/>
            </p:nvCxnSpPr>
            <p:spPr>
              <a:xfrm>
                <a:off x="6567238" y="5821474"/>
                <a:ext cx="24813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44" name="テキスト ボックス 43">
              <a:extLst>
                <a:ext uri="{FF2B5EF4-FFF2-40B4-BE49-F238E27FC236}">
                  <a16:creationId xmlns:a16="http://schemas.microsoft.com/office/drawing/2014/main" id="{1A1CD2B5-4B1C-415B-B0CA-7061DAD78C0D}"/>
                </a:ext>
              </a:extLst>
            </p:cNvPr>
            <p:cNvSpPr txBox="1"/>
            <p:nvPr/>
          </p:nvSpPr>
          <p:spPr>
            <a:xfrm>
              <a:off x="1209924" y="6047225"/>
              <a:ext cx="900372" cy="468643"/>
            </a:xfrm>
            <a:prstGeom prst="rect">
              <a:avLst/>
            </a:prstGeom>
            <a:noFill/>
            <a:ln>
              <a:noFill/>
            </a:ln>
          </p:spPr>
          <p:txBody>
            <a:bodyPr wrap="square" rtlCol="0">
              <a:spAutoFit/>
            </a:bodyPr>
            <a:lstStyle/>
            <a:p>
              <a:pPr algn="ctr"/>
              <a:r>
                <a:rPr lang="ja-JP" altLang="en-US" sz="900" dirty="0"/>
                <a:t>方法</a:t>
              </a:r>
              <a:r>
                <a:rPr lang="en-US" altLang="ja-JP" sz="900" dirty="0"/>
                <a:t>2</a:t>
              </a:r>
              <a:endParaRPr kumimoji="1" lang="en-US" altLang="ja-JP" sz="900" dirty="0"/>
            </a:p>
          </p:txBody>
        </p:sp>
        <p:sp>
          <p:nvSpPr>
            <p:cNvPr id="45" name="テキスト ボックス 44">
              <a:extLst>
                <a:ext uri="{FF2B5EF4-FFF2-40B4-BE49-F238E27FC236}">
                  <a16:creationId xmlns:a16="http://schemas.microsoft.com/office/drawing/2014/main" id="{5BFA7460-9DE0-46FF-A725-9FEF332192D0}"/>
                </a:ext>
              </a:extLst>
            </p:cNvPr>
            <p:cNvSpPr txBox="1"/>
            <p:nvPr/>
          </p:nvSpPr>
          <p:spPr>
            <a:xfrm>
              <a:off x="2271544" y="6020179"/>
              <a:ext cx="1100305" cy="749831"/>
            </a:xfrm>
            <a:prstGeom prst="rect">
              <a:avLst/>
            </a:prstGeom>
            <a:noFill/>
            <a:ln>
              <a:noFill/>
            </a:ln>
          </p:spPr>
          <p:txBody>
            <a:bodyPr wrap="square" rtlCol="0">
              <a:spAutoFit/>
            </a:bodyPr>
            <a:lstStyle/>
            <a:p>
              <a:pPr algn="ctr"/>
              <a:r>
                <a:rPr lang="ja-JP" altLang="en-US" sz="900" dirty="0"/>
                <a:t>方法１－１</a:t>
              </a:r>
              <a:endParaRPr lang="en-US" altLang="ja-JP" sz="900" dirty="0"/>
            </a:p>
            <a:p>
              <a:pPr algn="ctr"/>
              <a:r>
                <a:rPr kumimoji="1" lang="ja-JP" altLang="en-US" sz="900" dirty="0"/>
                <a:t>簡易計算</a:t>
              </a:r>
              <a:endParaRPr kumimoji="1" lang="en-US" altLang="ja-JP" sz="900" dirty="0"/>
            </a:p>
          </p:txBody>
        </p:sp>
        <p:sp>
          <p:nvSpPr>
            <p:cNvPr id="46" name="テキスト ボックス 45">
              <a:extLst>
                <a:ext uri="{FF2B5EF4-FFF2-40B4-BE49-F238E27FC236}">
                  <a16:creationId xmlns:a16="http://schemas.microsoft.com/office/drawing/2014/main" id="{FCC215C1-36D3-4771-BE67-3EB515AA428A}"/>
                </a:ext>
              </a:extLst>
            </p:cNvPr>
            <p:cNvSpPr txBox="1"/>
            <p:nvPr/>
          </p:nvSpPr>
          <p:spPr>
            <a:xfrm>
              <a:off x="3237031" y="6033190"/>
              <a:ext cx="1104226" cy="749831"/>
            </a:xfrm>
            <a:prstGeom prst="rect">
              <a:avLst/>
            </a:prstGeom>
            <a:noFill/>
            <a:ln>
              <a:noFill/>
            </a:ln>
          </p:spPr>
          <p:txBody>
            <a:bodyPr wrap="square" rtlCol="0">
              <a:spAutoFit/>
            </a:bodyPr>
            <a:lstStyle/>
            <a:p>
              <a:pPr algn="ctr"/>
              <a:r>
                <a:rPr lang="ja-JP" altLang="en-US" sz="900" dirty="0"/>
                <a:t>方法１－２</a:t>
              </a:r>
              <a:endParaRPr lang="en-US" altLang="ja-JP" sz="900" dirty="0"/>
            </a:p>
            <a:p>
              <a:pPr algn="ctr"/>
              <a:r>
                <a:rPr lang="ja-JP" altLang="en-US" sz="900" dirty="0"/>
                <a:t>平面</a:t>
              </a:r>
              <a:r>
                <a:rPr lang="en-US" altLang="ja-JP" sz="900" dirty="0"/>
                <a:t>2</a:t>
              </a:r>
              <a:r>
                <a:rPr lang="ja-JP" altLang="en-US" sz="900" dirty="0"/>
                <a:t>次元</a:t>
              </a:r>
              <a:endParaRPr kumimoji="1" lang="en-US" altLang="ja-JP" sz="900" dirty="0"/>
            </a:p>
          </p:txBody>
        </p:sp>
        <p:sp>
          <p:nvSpPr>
            <p:cNvPr id="47" name="テキスト ボックス 46">
              <a:extLst>
                <a:ext uri="{FF2B5EF4-FFF2-40B4-BE49-F238E27FC236}">
                  <a16:creationId xmlns:a16="http://schemas.microsoft.com/office/drawing/2014/main" id="{EC21719C-2750-4848-B720-DD0397E1877C}"/>
                </a:ext>
              </a:extLst>
            </p:cNvPr>
            <p:cNvSpPr txBox="1"/>
            <p:nvPr/>
          </p:nvSpPr>
          <p:spPr>
            <a:xfrm>
              <a:off x="524668" y="4612387"/>
              <a:ext cx="620139" cy="749831"/>
            </a:xfrm>
            <a:prstGeom prst="rect">
              <a:avLst/>
            </a:prstGeom>
            <a:noFill/>
            <a:ln>
              <a:noFill/>
            </a:ln>
          </p:spPr>
          <p:txBody>
            <a:bodyPr wrap="square" rtlCol="0">
              <a:spAutoFit/>
            </a:bodyPr>
            <a:lstStyle/>
            <a:p>
              <a:pPr algn="ctr"/>
              <a:r>
                <a:rPr kumimoji="1" lang="ja-JP" altLang="en-US" sz="900" dirty="0"/>
                <a:t>潮位偏差</a:t>
              </a:r>
              <a:endParaRPr kumimoji="1" lang="en-US" altLang="ja-JP" sz="900" dirty="0"/>
            </a:p>
          </p:txBody>
        </p:sp>
        <p:sp>
          <p:nvSpPr>
            <p:cNvPr id="48" name="テキスト ボックス 47">
              <a:extLst>
                <a:ext uri="{FF2B5EF4-FFF2-40B4-BE49-F238E27FC236}">
                  <a16:creationId xmlns:a16="http://schemas.microsoft.com/office/drawing/2014/main" id="{190F7D16-0E16-4D70-A7C0-6ADFE5D3575B}"/>
                </a:ext>
              </a:extLst>
            </p:cNvPr>
            <p:cNvSpPr txBox="1"/>
            <p:nvPr/>
          </p:nvSpPr>
          <p:spPr>
            <a:xfrm>
              <a:off x="551945" y="4314574"/>
              <a:ext cx="3789311" cy="468643"/>
            </a:xfrm>
            <a:prstGeom prst="rect">
              <a:avLst/>
            </a:prstGeom>
            <a:noFill/>
          </p:spPr>
          <p:txBody>
            <a:bodyPr wrap="square" rtlCol="0">
              <a:spAutoFit/>
            </a:bodyPr>
            <a:lstStyle/>
            <a:p>
              <a:r>
                <a:rPr lang="ja-JP" altLang="en-US" sz="900" dirty="0">
                  <a:solidFill>
                    <a:srgbClr val="0000FF"/>
                  </a:solidFill>
                </a:rPr>
                <a:t>■妥当性の確認（計算結果比較）イメージ</a:t>
              </a:r>
              <a:endParaRPr lang="en-US" altLang="ja-JP" sz="900" dirty="0">
                <a:solidFill>
                  <a:srgbClr val="0000FF"/>
                </a:solidFill>
              </a:endParaRPr>
            </a:p>
          </p:txBody>
        </p:sp>
        <p:cxnSp>
          <p:nvCxnSpPr>
            <p:cNvPr id="49" name="直線コネクタ 48">
              <a:extLst>
                <a:ext uri="{FF2B5EF4-FFF2-40B4-BE49-F238E27FC236}">
                  <a16:creationId xmlns:a16="http://schemas.microsoft.com/office/drawing/2014/main" id="{B6040A55-95B8-41E0-8A35-8A0FE971A6B9}"/>
                </a:ext>
              </a:extLst>
            </p:cNvPr>
            <p:cNvCxnSpPr>
              <a:cxnSpLocks/>
            </p:cNvCxnSpPr>
            <p:nvPr/>
          </p:nvCxnSpPr>
          <p:spPr>
            <a:xfrm>
              <a:off x="2033326" y="5462152"/>
              <a:ext cx="200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4F95B50D-F620-4364-AF3B-BEAD49DB235E}"/>
                </a:ext>
              </a:extLst>
            </p:cNvPr>
            <p:cNvSpPr txBox="1"/>
            <p:nvPr/>
          </p:nvSpPr>
          <p:spPr>
            <a:xfrm>
              <a:off x="4720209" y="4424199"/>
              <a:ext cx="1551751" cy="2374463"/>
            </a:xfrm>
            <a:prstGeom prst="rect">
              <a:avLst/>
            </a:prstGeom>
            <a:solidFill>
              <a:schemeClr val="accent4">
                <a:lumMod val="20000"/>
                <a:lumOff val="80000"/>
              </a:schemeClr>
            </a:solidFill>
            <a:ln>
              <a:solidFill>
                <a:schemeClr val="accent1"/>
              </a:solidFill>
            </a:ln>
          </p:spPr>
          <p:txBody>
            <a:bodyPr wrap="square" rtlCol="0">
              <a:spAutoFit/>
            </a:bodyPr>
            <a:lstStyle/>
            <a:p>
              <a:r>
                <a:rPr lang="ja-JP" altLang="en-US" sz="1000" dirty="0"/>
                <a:t>方法２による計算結果と方法１－１，１－２の計算結果を比較し、方法２の計算結果の妥当性を評価する。</a:t>
              </a:r>
              <a:endParaRPr lang="en-US" altLang="ja-JP" sz="1000" dirty="0"/>
            </a:p>
          </p:txBody>
        </p:sp>
      </p:grpSp>
      <p:sp>
        <p:nvSpPr>
          <p:cNvPr id="51" name="テキスト ボックス 50">
            <a:extLst>
              <a:ext uri="{FF2B5EF4-FFF2-40B4-BE49-F238E27FC236}">
                <a16:creationId xmlns:a16="http://schemas.microsoft.com/office/drawing/2014/main" id="{137D08A5-EDFB-4FED-A9E4-1FA4AB5B56EB}"/>
              </a:ext>
            </a:extLst>
          </p:cNvPr>
          <p:cNvSpPr txBox="1"/>
          <p:nvPr/>
        </p:nvSpPr>
        <p:spPr>
          <a:xfrm>
            <a:off x="5099501" y="4875552"/>
            <a:ext cx="3759685" cy="276999"/>
          </a:xfrm>
          <a:prstGeom prst="rect">
            <a:avLst/>
          </a:prstGeom>
          <a:solidFill>
            <a:schemeClr val="bg1"/>
          </a:solidFill>
          <a:ln>
            <a:solidFill>
              <a:schemeClr val="tx1"/>
            </a:solidFill>
          </a:ln>
        </p:spPr>
        <p:txBody>
          <a:bodyPr wrap="square" rtlCol="0">
            <a:spAutoFit/>
          </a:bodyPr>
          <a:lstStyle/>
          <a:p>
            <a:pPr algn="ctr"/>
            <a:r>
              <a:rPr lang="ja-JP" altLang="en-US" sz="1200" dirty="0">
                <a:solidFill>
                  <a:srgbClr val="0000FF"/>
                </a:solidFill>
              </a:rPr>
              <a:t>将来気候における台風条件の設定</a:t>
            </a:r>
            <a:endParaRPr kumimoji="1" lang="en-US" altLang="ja-JP" sz="1200" dirty="0">
              <a:solidFill>
                <a:srgbClr val="0000FF"/>
              </a:solidFill>
            </a:endParaRPr>
          </a:p>
        </p:txBody>
      </p:sp>
      <p:sp>
        <p:nvSpPr>
          <p:cNvPr id="52" name="テキスト ボックス 51">
            <a:extLst>
              <a:ext uri="{FF2B5EF4-FFF2-40B4-BE49-F238E27FC236}">
                <a16:creationId xmlns:a16="http://schemas.microsoft.com/office/drawing/2014/main" id="{E4CF7477-85A8-4D66-9E50-04C5D1C86635}"/>
              </a:ext>
            </a:extLst>
          </p:cNvPr>
          <p:cNvSpPr txBox="1"/>
          <p:nvPr/>
        </p:nvSpPr>
        <p:spPr>
          <a:xfrm>
            <a:off x="73108" y="3902961"/>
            <a:ext cx="227934" cy="830997"/>
          </a:xfrm>
          <a:prstGeom prst="rect">
            <a:avLst/>
          </a:prstGeom>
          <a:noFill/>
          <a:ln>
            <a:noFill/>
          </a:ln>
        </p:spPr>
        <p:txBody>
          <a:bodyPr wrap="square" rtlCol="0">
            <a:spAutoFit/>
          </a:bodyPr>
          <a:lstStyle/>
          <a:p>
            <a:pPr algn="ctr"/>
            <a:r>
              <a:rPr kumimoji="1" lang="ja-JP" altLang="en-US" sz="1200" b="1" dirty="0">
                <a:solidFill>
                  <a:srgbClr val="0000FF"/>
                </a:solidFill>
              </a:rPr>
              <a:t>今回報告</a:t>
            </a:r>
            <a:endParaRPr kumimoji="1" lang="en-US" altLang="ja-JP" sz="1200" b="1" dirty="0">
              <a:solidFill>
                <a:srgbClr val="0000FF"/>
              </a:solidFill>
            </a:endParaRPr>
          </a:p>
        </p:txBody>
      </p:sp>
      <p:sp>
        <p:nvSpPr>
          <p:cNvPr id="53" name="テキスト ボックス 52">
            <a:extLst>
              <a:ext uri="{FF2B5EF4-FFF2-40B4-BE49-F238E27FC236}">
                <a16:creationId xmlns:a16="http://schemas.microsoft.com/office/drawing/2014/main" id="{BB910EC3-9DEB-49C1-9A32-4E84834CE402}"/>
              </a:ext>
            </a:extLst>
          </p:cNvPr>
          <p:cNvSpPr txBox="1"/>
          <p:nvPr/>
        </p:nvSpPr>
        <p:spPr>
          <a:xfrm>
            <a:off x="62726" y="4979822"/>
            <a:ext cx="227934" cy="830997"/>
          </a:xfrm>
          <a:prstGeom prst="rect">
            <a:avLst/>
          </a:prstGeom>
          <a:noFill/>
          <a:ln>
            <a:noFill/>
          </a:ln>
        </p:spPr>
        <p:txBody>
          <a:bodyPr wrap="square" rtlCol="0">
            <a:spAutoFit/>
          </a:bodyPr>
          <a:lstStyle/>
          <a:p>
            <a:pPr algn="ctr"/>
            <a:r>
              <a:rPr kumimoji="1" lang="ja-JP" altLang="en-US" sz="1200" b="1" dirty="0">
                <a:solidFill>
                  <a:srgbClr val="0000FF"/>
                </a:solidFill>
              </a:rPr>
              <a:t>次回報告</a:t>
            </a:r>
            <a:endParaRPr kumimoji="1" lang="en-US" altLang="ja-JP" sz="1200" b="1" dirty="0">
              <a:solidFill>
                <a:srgbClr val="0000FF"/>
              </a:solidFill>
            </a:endParaRPr>
          </a:p>
        </p:txBody>
      </p:sp>
      <p:cxnSp>
        <p:nvCxnSpPr>
          <p:cNvPr id="9" name="直線矢印コネクタ 8">
            <a:extLst>
              <a:ext uri="{FF2B5EF4-FFF2-40B4-BE49-F238E27FC236}">
                <a16:creationId xmlns:a16="http://schemas.microsoft.com/office/drawing/2014/main" id="{94589158-7E1B-4BAB-95C6-CE5013B16470}"/>
              </a:ext>
            </a:extLst>
          </p:cNvPr>
          <p:cNvCxnSpPr/>
          <p:nvPr/>
        </p:nvCxnSpPr>
        <p:spPr>
          <a:xfrm>
            <a:off x="425116" y="3902961"/>
            <a:ext cx="0" cy="953855"/>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776AF97C-7A36-4C39-B6DB-3BC17A55965D}"/>
              </a:ext>
            </a:extLst>
          </p:cNvPr>
          <p:cNvCxnSpPr/>
          <p:nvPr/>
        </p:nvCxnSpPr>
        <p:spPr>
          <a:xfrm>
            <a:off x="425116" y="4891497"/>
            <a:ext cx="0" cy="95385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1A436033-C409-4F72-AD08-FC102DF04FAB}"/>
              </a:ext>
            </a:extLst>
          </p:cNvPr>
          <p:cNvSpPr txBox="1"/>
          <p:nvPr/>
        </p:nvSpPr>
        <p:spPr>
          <a:xfrm>
            <a:off x="5099501" y="6307112"/>
            <a:ext cx="3759685"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t>水門設計外力（案）の設定</a:t>
            </a:r>
            <a:endParaRPr kumimoji="1" lang="en-US" altLang="ja-JP" sz="1200" dirty="0"/>
          </a:p>
        </p:txBody>
      </p:sp>
      <p:cxnSp>
        <p:nvCxnSpPr>
          <p:cNvPr id="56" name="直線矢印コネクタ 55">
            <a:extLst>
              <a:ext uri="{FF2B5EF4-FFF2-40B4-BE49-F238E27FC236}">
                <a16:creationId xmlns:a16="http://schemas.microsoft.com/office/drawing/2014/main" id="{F3FC1C19-D006-4E27-A2A5-72362C6DCA58}"/>
              </a:ext>
            </a:extLst>
          </p:cNvPr>
          <p:cNvCxnSpPr/>
          <p:nvPr/>
        </p:nvCxnSpPr>
        <p:spPr>
          <a:xfrm>
            <a:off x="6979343" y="4741024"/>
            <a:ext cx="1" cy="114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6516DA3-D0FB-430B-8E0A-5E18DD080675}"/>
              </a:ext>
            </a:extLst>
          </p:cNvPr>
          <p:cNvCxnSpPr>
            <a:cxnSpLocks/>
            <a:endCxn id="26" idx="0"/>
          </p:cNvCxnSpPr>
          <p:nvPr/>
        </p:nvCxnSpPr>
        <p:spPr>
          <a:xfrm>
            <a:off x="6979343" y="5164955"/>
            <a:ext cx="1" cy="2199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519CC3B0-5263-4668-B8E9-E77139B0A8C2}"/>
              </a:ext>
            </a:extLst>
          </p:cNvPr>
          <p:cNvCxnSpPr>
            <a:cxnSpLocks/>
            <a:endCxn id="29" idx="0"/>
          </p:cNvCxnSpPr>
          <p:nvPr/>
        </p:nvCxnSpPr>
        <p:spPr>
          <a:xfrm>
            <a:off x="6979343" y="5646290"/>
            <a:ext cx="1" cy="199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301AA166-653F-4E70-A419-998768DBBE51}"/>
              </a:ext>
            </a:extLst>
          </p:cNvPr>
          <p:cNvCxnSpPr>
            <a:cxnSpLocks/>
            <a:endCxn id="55" idx="0"/>
          </p:cNvCxnSpPr>
          <p:nvPr/>
        </p:nvCxnSpPr>
        <p:spPr>
          <a:xfrm>
            <a:off x="6979343" y="6125546"/>
            <a:ext cx="1" cy="18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楕円 61">
            <a:extLst>
              <a:ext uri="{FF2B5EF4-FFF2-40B4-BE49-F238E27FC236}">
                <a16:creationId xmlns:a16="http://schemas.microsoft.com/office/drawing/2014/main" id="{34FB47FC-4EDA-488F-ABB9-E28C2805157F}"/>
              </a:ext>
            </a:extLst>
          </p:cNvPr>
          <p:cNvSpPr/>
          <p:nvPr/>
        </p:nvSpPr>
        <p:spPr>
          <a:xfrm>
            <a:off x="1396057" y="5935742"/>
            <a:ext cx="53850" cy="80624"/>
          </a:xfrm>
          <a:prstGeom prst="ellipse">
            <a:avLst/>
          </a:prstGeom>
          <a:solidFill>
            <a:srgbClr val="FF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8107357E-1DC4-4E77-A1C8-29FD92260BD4}"/>
              </a:ext>
            </a:extLst>
          </p:cNvPr>
          <p:cNvCxnSpPr>
            <a:cxnSpLocks/>
          </p:cNvCxnSpPr>
          <p:nvPr/>
        </p:nvCxnSpPr>
        <p:spPr>
          <a:xfrm>
            <a:off x="1434517" y="5972475"/>
            <a:ext cx="1572197" cy="179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F3ED1900-C106-4997-A0DD-BFBF668E48CA}"/>
              </a:ext>
            </a:extLst>
          </p:cNvPr>
          <p:cNvSpPr/>
          <p:nvPr/>
        </p:nvSpPr>
        <p:spPr>
          <a:xfrm>
            <a:off x="1684421" y="5181600"/>
            <a:ext cx="3408947" cy="810126"/>
          </a:xfrm>
          <a:custGeom>
            <a:avLst/>
            <a:gdLst>
              <a:gd name="connsiteX0" fmla="*/ 0 w 3408947"/>
              <a:gd name="connsiteY0" fmla="*/ 0 h 810126"/>
              <a:gd name="connsiteX1" fmla="*/ 0 w 3408947"/>
              <a:gd name="connsiteY1" fmla="*/ 136358 h 810126"/>
              <a:gd name="connsiteX2" fmla="*/ 2927684 w 3408947"/>
              <a:gd name="connsiteY2" fmla="*/ 136358 h 810126"/>
              <a:gd name="connsiteX3" fmla="*/ 2927684 w 3408947"/>
              <a:gd name="connsiteY3" fmla="*/ 810126 h 810126"/>
              <a:gd name="connsiteX4" fmla="*/ 3408947 w 3408947"/>
              <a:gd name="connsiteY4" fmla="*/ 810126 h 810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947" h="810126">
                <a:moveTo>
                  <a:pt x="0" y="0"/>
                </a:moveTo>
                <a:lnTo>
                  <a:pt x="0" y="136358"/>
                </a:lnTo>
                <a:lnTo>
                  <a:pt x="2927684" y="136358"/>
                </a:lnTo>
                <a:lnTo>
                  <a:pt x="2927684" y="810126"/>
                </a:lnTo>
                <a:lnTo>
                  <a:pt x="3408947" y="810126"/>
                </a:lnTo>
              </a:path>
            </a:pathLst>
          </a:custGeom>
          <a:noFill/>
          <a:ln w="1270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コネクタ 68">
            <a:extLst>
              <a:ext uri="{FF2B5EF4-FFF2-40B4-BE49-F238E27FC236}">
                <a16:creationId xmlns:a16="http://schemas.microsoft.com/office/drawing/2014/main" id="{E5D11BED-AC41-4B28-BFCD-CC224D52E6DE}"/>
              </a:ext>
            </a:extLst>
          </p:cNvPr>
          <p:cNvCxnSpPr>
            <a:cxnSpLocks/>
            <a:stCxn id="30" idx="2"/>
          </p:cNvCxnSpPr>
          <p:nvPr/>
        </p:nvCxnSpPr>
        <p:spPr>
          <a:xfrm>
            <a:off x="3658592" y="5179982"/>
            <a:ext cx="0" cy="1349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754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1184" y="512032"/>
            <a:ext cx="8955559" cy="584775"/>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600" dirty="0"/>
              <a:t>現在気候と将来気候の台風中心気圧の変化（比率）を整理し、これを現行計画規模（伊勢湾台風規模</a:t>
            </a:r>
            <a:r>
              <a:rPr lang="en-US" altLang="ja-JP" sz="1600" dirty="0"/>
              <a:t>)</a:t>
            </a:r>
            <a:r>
              <a:rPr lang="ja-JP" altLang="en-US" sz="1600" dirty="0"/>
              <a:t>に考慮することにより将来気候の台風を設定する。</a:t>
            </a:r>
            <a:endParaRPr lang="en-US" altLang="ja-JP" sz="1600" dirty="0"/>
          </a:p>
        </p:txBody>
      </p:sp>
      <p:sp>
        <p:nvSpPr>
          <p:cNvPr id="23" name="Rectangle 2"/>
          <p:cNvSpPr>
            <a:spLocks noChangeArrowheads="1"/>
          </p:cNvSpPr>
          <p:nvPr/>
        </p:nvSpPr>
        <p:spPr bwMode="auto">
          <a:xfrm>
            <a:off x="-5966" y="314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（方法２）</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外力設定のための高潮シミュレーション</a:t>
            </a:r>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（現在気候に対する将来台風の変化分析）</a:t>
            </a:r>
            <a:endParaRPr kumimoji="0" lang="en-US" altLang="ja-JP" sz="24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11</a:t>
            </a:fld>
            <a:endParaRPr kumimoji="1" lang="ja-JP" altLang="en-US" sz="1600" dirty="0">
              <a:solidFill>
                <a:schemeClr val="tx1"/>
              </a:solidFill>
            </a:endParaRPr>
          </a:p>
        </p:txBody>
      </p:sp>
      <p:sp>
        <p:nvSpPr>
          <p:cNvPr id="5" name="テキスト ボックス 4">
            <a:extLst>
              <a:ext uri="{FF2B5EF4-FFF2-40B4-BE49-F238E27FC236}">
                <a16:creationId xmlns:a16="http://schemas.microsoft.com/office/drawing/2014/main" id="{7417B166-D60A-4609-8A33-CFD3B964C665}"/>
              </a:ext>
            </a:extLst>
          </p:cNvPr>
          <p:cNvSpPr txBox="1"/>
          <p:nvPr/>
        </p:nvSpPr>
        <p:spPr>
          <a:xfrm>
            <a:off x="114506" y="1105234"/>
            <a:ext cx="3873954" cy="276999"/>
          </a:xfrm>
          <a:prstGeom prst="rect">
            <a:avLst/>
          </a:prstGeom>
          <a:noFill/>
        </p:spPr>
        <p:txBody>
          <a:bodyPr wrap="square" rtlCol="0">
            <a:spAutoFit/>
          </a:bodyPr>
          <a:lstStyle/>
          <a:p>
            <a:r>
              <a:rPr lang="ja-JP" altLang="en-US" sz="1200" dirty="0">
                <a:solidFill>
                  <a:srgbClr val="0000FF"/>
                </a:solidFill>
              </a:rPr>
              <a:t>■データ抽出整理方法</a:t>
            </a:r>
            <a:endParaRPr lang="en-US" altLang="ja-JP" sz="1200" dirty="0">
              <a:solidFill>
                <a:srgbClr val="0000FF"/>
              </a:solidFill>
            </a:endParaRPr>
          </a:p>
        </p:txBody>
      </p:sp>
      <p:sp>
        <p:nvSpPr>
          <p:cNvPr id="8" name="テキスト ボックス 7">
            <a:extLst>
              <a:ext uri="{FF2B5EF4-FFF2-40B4-BE49-F238E27FC236}">
                <a16:creationId xmlns:a16="http://schemas.microsoft.com/office/drawing/2014/main" id="{D22C9152-9649-49EC-883B-BC918C6DDCC3}"/>
              </a:ext>
            </a:extLst>
          </p:cNvPr>
          <p:cNvSpPr txBox="1"/>
          <p:nvPr/>
        </p:nvSpPr>
        <p:spPr>
          <a:xfrm>
            <a:off x="243776" y="1375716"/>
            <a:ext cx="4283907" cy="156966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altLang="ja-JP" sz="1200" dirty="0"/>
              <a:t>d2PDF</a:t>
            </a:r>
            <a:r>
              <a:rPr lang="ja-JP" altLang="en-US" sz="1200" dirty="0"/>
              <a:t>，</a:t>
            </a:r>
            <a:r>
              <a:rPr lang="en-US" altLang="ja-JP" sz="1200" dirty="0"/>
              <a:t>d4PDF</a:t>
            </a:r>
            <a:r>
              <a:rPr lang="ja-JP" altLang="en-US" sz="1200" dirty="0"/>
              <a:t>より九州～本州を含む東経</a:t>
            </a:r>
            <a:r>
              <a:rPr lang="en-US" altLang="ja-JP" sz="1200" dirty="0"/>
              <a:t>129.1</a:t>
            </a:r>
            <a:r>
              <a:rPr lang="ja-JP" altLang="en-US" sz="1200" dirty="0"/>
              <a:t>度～</a:t>
            </a:r>
            <a:r>
              <a:rPr lang="en-US" altLang="ja-JP" sz="1200" dirty="0"/>
              <a:t>141.5</a:t>
            </a:r>
            <a:r>
              <a:rPr lang="ja-JP" altLang="en-US" sz="1200" dirty="0"/>
              <a:t>度の範囲で北緯</a:t>
            </a:r>
            <a:r>
              <a:rPr lang="en-US" altLang="ja-JP" sz="1200" dirty="0"/>
              <a:t>34.5</a:t>
            </a:r>
            <a:r>
              <a:rPr lang="ja-JP" altLang="en-US" sz="1200" dirty="0"/>
              <a:t>度</a:t>
            </a:r>
            <a:r>
              <a:rPr lang="en-US" altLang="ja-JP" sz="1200" dirty="0"/>
              <a:t>(</a:t>
            </a:r>
            <a:r>
              <a:rPr lang="ja-JP" altLang="en-US" sz="1200" dirty="0"/>
              <a:t>大阪湾中心北緯</a:t>
            </a:r>
            <a:r>
              <a:rPr lang="en-US" altLang="ja-JP" sz="1200" dirty="0"/>
              <a:t>)</a:t>
            </a:r>
            <a:r>
              <a:rPr lang="ja-JP" altLang="en-US" sz="1200" dirty="0"/>
              <a:t>の範囲の気圧を抽出し、年最低気圧を整理</a:t>
            </a:r>
            <a:endParaRPr lang="en-US" altLang="ja-JP" sz="1200" dirty="0"/>
          </a:p>
          <a:p>
            <a:r>
              <a:rPr lang="ja-JP" altLang="en-US" sz="1200" dirty="0">
                <a:solidFill>
                  <a:srgbClr val="FF0000"/>
                </a:solidFill>
              </a:rPr>
              <a:t>　（</a:t>
            </a:r>
            <a:r>
              <a:rPr lang="en-US" altLang="ja-JP" sz="1200" dirty="0">
                <a:solidFill>
                  <a:srgbClr val="FF0000"/>
                </a:solidFill>
              </a:rPr>
              <a:t>d2PDF</a:t>
            </a:r>
            <a:r>
              <a:rPr lang="ja-JP" altLang="en-US" sz="1200" dirty="0" err="1">
                <a:solidFill>
                  <a:srgbClr val="FF0000"/>
                </a:solidFill>
              </a:rPr>
              <a:t>，</a:t>
            </a:r>
            <a:r>
              <a:rPr lang="en-US" altLang="ja-JP" sz="1200" dirty="0">
                <a:solidFill>
                  <a:srgbClr val="FF0000"/>
                </a:solidFill>
              </a:rPr>
              <a:t>d4PDF</a:t>
            </a:r>
            <a:r>
              <a:rPr lang="ja-JP" altLang="en-US" sz="1200" dirty="0">
                <a:solidFill>
                  <a:srgbClr val="FF0000"/>
                </a:solidFill>
              </a:rPr>
              <a:t>における台風経路データが作成されていない </a:t>
            </a:r>
            <a:endParaRPr lang="en-US" altLang="ja-JP" sz="1200" dirty="0">
              <a:solidFill>
                <a:srgbClr val="FF0000"/>
              </a:solidFill>
            </a:endParaRPr>
          </a:p>
          <a:p>
            <a:r>
              <a:rPr lang="en-US" altLang="ja-JP" sz="1200" dirty="0">
                <a:solidFill>
                  <a:srgbClr val="FF0000"/>
                </a:solidFill>
              </a:rPr>
              <a:t>     </a:t>
            </a:r>
            <a:r>
              <a:rPr lang="ja-JP" altLang="en-US" sz="1200" dirty="0">
                <a:solidFill>
                  <a:srgbClr val="FF0000"/>
                </a:solidFill>
              </a:rPr>
              <a:t>ためここでは、年最低気圧は台風由来であると想定）</a:t>
            </a:r>
            <a:endParaRPr lang="en-US" altLang="ja-JP" sz="1200" dirty="0">
              <a:solidFill>
                <a:srgbClr val="FF0000"/>
              </a:solidFill>
            </a:endParaRPr>
          </a:p>
          <a:p>
            <a:pPr marL="171450" indent="-171450">
              <a:buFont typeface="Arial" panose="020B0604020202020204" pitchFamily="34" charset="0"/>
              <a:buChar char="•"/>
            </a:pPr>
            <a:r>
              <a:rPr lang="ja-JP" altLang="en-US" sz="1200" dirty="0"/>
              <a:t>実績台風</a:t>
            </a:r>
            <a:r>
              <a:rPr lang="en-US" altLang="ja-JP" sz="1200" dirty="0"/>
              <a:t>(</a:t>
            </a:r>
            <a:r>
              <a:rPr lang="ja-JP" altLang="en-US" sz="1200" dirty="0"/>
              <a:t>気象庁台風ベストトラックデータ，</a:t>
            </a:r>
            <a:r>
              <a:rPr lang="en-US" altLang="ja-JP" sz="1200" dirty="0"/>
              <a:t>1951</a:t>
            </a:r>
            <a:r>
              <a:rPr lang="ja-JP" altLang="en-US" sz="1200" dirty="0"/>
              <a:t>年～</a:t>
            </a:r>
            <a:r>
              <a:rPr lang="en-US" altLang="ja-JP" sz="1200" dirty="0"/>
              <a:t>2018</a:t>
            </a:r>
            <a:r>
              <a:rPr lang="ja-JP" altLang="en-US" sz="1200" dirty="0"/>
              <a:t>年）より同範囲を通過する台風を抽出し、通過時点の台風中心気圧を整理</a:t>
            </a:r>
            <a:endParaRPr lang="en-US" altLang="ja-JP" sz="1200" dirty="0"/>
          </a:p>
        </p:txBody>
      </p:sp>
      <p:sp>
        <p:nvSpPr>
          <p:cNvPr id="11" name="テキスト ボックス 10">
            <a:extLst>
              <a:ext uri="{FF2B5EF4-FFF2-40B4-BE49-F238E27FC236}">
                <a16:creationId xmlns:a16="http://schemas.microsoft.com/office/drawing/2014/main" id="{5139BCAF-6B0B-4843-AD2E-6E826C7986E0}"/>
              </a:ext>
            </a:extLst>
          </p:cNvPr>
          <p:cNvSpPr txBox="1"/>
          <p:nvPr/>
        </p:nvSpPr>
        <p:spPr>
          <a:xfrm>
            <a:off x="4611906" y="1105234"/>
            <a:ext cx="4480401" cy="276999"/>
          </a:xfrm>
          <a:prstGeom prst="rect">
            <a:avLst/>
          </a:prstGeom>
          <a:noFill/>
        </p:spPr>
        <p:txBody>
          <a:bodyPr wrap="square" rtlCol="0">
            <a:spAutoFit/>
          </a:bodyPr>
          <a:lstStyle/>
          <a:p>
            <a:r>
              <a:rPr lang="ja-JP" altLang="en-US" sz="1200" dirty="0">
                <a:solidFill>
                  <a:srgbClr val="0000FF"/>
                </a:solidFill>
              </a:rPr>
              <a:t>■現在気候に対する将来台風の変化分析</a:t>
            </a:r>
          </a:p>
        </p:txBody>
      </p:sp>
      <p:sp>
        <p:nvSpPr>
          <p:cNvPr id="15" name="テキスト ボックス 14">
            <a:extLst>
              <a:ext uri="{FF2B5EF4-FFF2-40B4-BE49-F238E27FC236}">
                <a16:creationId xmlns:a16="http://schemas.microsoft.com/office/drawing/2014/main" id="{7C967DC4-7343-4233-B50F-1D909AC75FDA}"/>
              </a:ext>
            </a:extLst>
          </p:cNvPr>
          <p:cNvSpPr txBox="1"/>
          <p:nvPr/>
        </p:nvSpPr>
        <p:spPr>
          <a:xfrm>
            <a:off x="180188" y="6298668"/>
            <a:ext cx="3436840" cy="276999"/>
          </a:xfrm>
          <a:prstGeom prst="rect">
            <a:avLst/>
          </a:prstGeom>
          <a:solidFill>
            <a:schemeClr val="bg1"/>
          </a:solidFill>
        </p:spPr>
        <p:txBody>
          <a:bodyPr wrap="square" rtlCol="0">
            <a:spAutoFit/>
          </a:bodyPr>
          <a:lstStyle/>
          <a:p>
            <a:r>
              <a:rPr kumimoji="1" lang="ja-JP" altLang="en-US" sz="1200" dirty="0">
                <a:solidFill>
                  <a:srgbClr val="FF0000"/>
                </a:solidFill>
              </a:rPr>
              <a:t>－</a:t>
            </a:r>
            <a:r>
              <a:rPr kumimoji="1" lang="ja-JP" altLang="en-US" sz="1200" dirty="0"/>
              <a:t>：</a:t>
            </a:r>
            <a:r>
              <a:rPr kumimoji="1" lang="en-US" altLang="ja-JP" sz="1200" dirty="0"/>
              <a:t>20km</a:t>
            </a:r>
            <a:r>
              <a:rPr kumimoji="1" lang="ja-JP" altLang="en-US" sz="1200" dirty="0"/>
              <a:t>計算メッシュ、</a:t>
            </a:r>
            <a:r>
              <a:rPr lang="ja-JP" altLang="en-US" sz="1200" dirty="0">
                <a:solidFill>
                  <a:srgbClr val="FFC000"/>
                </a:solidFill>
              </a:rPr>
              <a:t>■</a:t>
            </a:r>
            <a:r>
              <a:rPr lang="ja-JP" altLang="en-US" sz="1200" dirty="0"/>
              <a:t>：抽出メッシュ</a:t>
            </a:r>
            <a:endParaRPr kumimoji="1" lang="en-US" altLang="ja-JP" sz="1200" dirty="0"/>
          </a:p>
        </p:txBody>
      </p:sp>
      <p:pic>
        <p:nvPicPr>
          <p:cNvPr id="6" name="図 5">
            <a:extLst>
              <a:ext uri="{FF2B5EF4-FFF2-40B4-BE49-F238E27FC236}">
                <a16:creationId xmlns:a16="http://schemas.microsoft.com/office/drawing/2014/main" id="{162C16D6-7A21-4F42-B03C-D3692CD86E81}"/>
              </a:ext>
            </a:extLst>
          </p:cNvPr>
          <p:cNvPicPr>
            <a:picLocks noChangeAspect="1"/>
          </p:cNvPicPr>
          <p:nvPr/>
        </p:nvPicPr>
        <p:blipFill rotWithShape="1">
          <a:blip r:embed="rId2"/>
          <a:srcRect l="9462" r="15767"/>
          <a:stretch/>
        </p:blipFill>
        <p:spPr>
          <a:xfrm>
            <a:off x="210454" y="2969298"/>
            <a:ext cx="3959960" cy="3329366"/>
          </a:xfrm>
          <a:prstGeom prst="rect">
            <a:avLst/>
          </a:prstGeom>
        </p:spPr>
      </p:pic>
      <p:sp>
        <p:nvSpPr>
          <p:cNvPr id="9" name="テキスト ボックス 8">
            <a:extLst>
              <a:ext uri="{FF2B5EF4-FFF2-40B4-BE49-F238E27FC236}">
                <a16:creationId xmlns:a16="http://schemas.microsoft.com/office/drawing/2014/main" id="{A8E59F08-5B7D-4F68-A73E-BD5A026756A3}"/>
              </a:ext>
            </a:extLst>
          </p:cNvPr>
          <p:cNvSpPr txBox="1"/>
          <p:nvPr/>
        </p:nvSpPr>
        <p:spPr>
          <a:xfrm>
            <a:off x="3659464" y="4980970"/>
            <a:ext cx="1117308" cy="314186"/>
          </a:xfrm>
          <a:prstGeom prst="rect">
            <a:avLst/>
          </a:prstGeom>
          <a:noFill/>
        </p:spPr>
        <p:txBody>
          <a:bodyPr wrap="square" rtlCol="0">
            <a:spAutoFit/>
          </a:bodyPr>
          <a:lstStyle/>
          <a:p>
            <a:r>
              <a:rPr kumimoji="1" lang="ja-JP" altLang="en-US" sz="1200" dirty="0">
                <a:solidFill>
                  <a:srgbClr val="0000FF"/>
                </a:solidFill>
              </a:rPr>
              <a:t>北緯</a:t>
            </a:r>
            <a:r>
              <a:rPr kumimoji="1" lang="en-US" altLang="ja-JP" sz="1200" dirty="0">
                <a:solidFill>
                  <a:srgbClr val="0000FF"/>
                </a:solidFill>
              </a:rPr>
              <a:t>34.5</a:t>
            </a:r>
            <a:r>
              <a:rPr kumimoji="1" lang="ja-JP" altLang="en-US" sz="1200" dirty="0">
                <a:solidFill>
                  <a:srgbClr val="0000FF"/>
                </a:solidFill>
              </a:rPr>
              <a:t>度</a:t>
            </a:r>
          </a:p>
        </p:txBody>
      </p:sp>
      <p:sp>
        <p:nvSpPr>
          <p:cNvPr id="16" name="テキスト ボックス 15">
            <a:extLst>
              <a:ext uri="{FF2B5EF4-FFF2-40B4-BE49-F238E27FC236}">
                <a16:creationId xmlns:a16="http://schemas.microsoft.com/office/drawing/2014/main" id="{2A191B2A-1CEB-4FAC-BD9A-15877F5F82A4}"/>
              </a:ext>
            </a:extLst>
          </p:cNvPr>
          <p:cNvSpPr txBox="1"/>
          <p:nvPr/>
        </p:nvSpPr>
        <p:spPr>
          <a:xfrm>
            <a:off x="463875" y="3575412"/>
            <a:ext cx="1209272" cy="314186"/>
          </a:xfrm>
          <a:prstGeom prst="rect">
            <a:avLst/>
          </a:prstGeom>
          <a:noFill/>
        </p:spPr>
        <p:txBody>
          <a:bodyPr wrap="square" rtlCol="0">
            <a:spAutoFit/>
          </a:bodyPr>
          <a:lstStyle/>
          <a:p>
            <a:r>
              <a:rPr kumimoji="1" lang="ja-JP" altLang="en-US" sz="1200" dirty="0">
                <a:solidFill>
                  <a:srgbClr val="0000FF"/>
                </a:solidFill>
              </a:rPr>
              <a:t>東経</a:t>
            </a:r>
            <a:r>
              <a:rPr kumimoji="1" lang="en-US" altLang="ja-JP" sz="1200" dirty="0">
                <a:solidFill>
                  <a:srgbClr val="0000FF"/>
                </a:solidFill>
              </a:rPr>
              <a:t>129.1</a:t>
            </a:r>
            <a:r>
              <a:rPr kumimoji="1" lang="ja-JP" altLang="en-US" sz="1200" dirty="0">
                <a:solidFill>
                  <a:srgbClr val="0000FF"/>
                </a:solidFill>
              </a:rPr>
              <a:t>度</a:t>
            </a:r>
          </a:p>
        </p:txBody>
      </p:sp>
      <p:sp>
        <p:nvSpPr>
          <p:cNvPr id="17" name="テキスト ボックス 16">
            <a:extLst>
              <a:ext uri="{FF2B5EF4-FFF2-40B4-BE49-F238E27FC236}">
                <a16:creationId xmlns:a16="http://schemas.microsoft.com/office/drawing/2014/main" id="{0DECBB88-2758-40F9-8417-CFA7AABD93ED}"/>
              </a:ext>
            </a:extLst>
          </p:cNvPr>
          <p:cNvSpPr txBox="1"/>
          <p:nvPr/>
        </p:nvSpPr>
        <p:spPr>
          <a:xfrm>
            <a:off x="3446362" y="3927769"/>
            <a:ext cx="1148901" cy="276999"/>
          </a:xfrm>
          <a:prstGeom prst="rect">
            <a:avLst/>
          </a:prstGeom>
          <a:noFill/>
        </p:spPr>
        <p:txBody>
          <a:bodyPr wrap="square" rtlCol="0">
            <a:spAutoFit/>
          </a:bodyPr>
          <a:lstStyle/>
          <a:p>
            <a:r>
              <a:rPr kumimoji="1" lang="ja-JP" altLang="en-US" sz="1200" dirty="0">
                <a:solidFill>
                  <a:srgbClr val="0000FF"/>
                </a:solidFill>
              </a:rPr>
              <a:t>東経</a:t>
            </a:r>
            <a:r>
              <a:rPr kumimoji="1" lang="en-US" altLang="ja-JP" sz="1200" dirty="0">
                <a:solidFill>
                  <a:srgbClr val="0000FF"/>
                </a:solidFill>
              </a:rPr>
              <a:t>141.5</a:t>
            </a:r>
            <a:r>
              <a:rPr kumimoji="1" lang="ja-JP" altLang="en-US" sz="1200" dirty="0">
                <a:solidFill>
                  <a:srgbClr val="0000FF"/>
                </a:solidFill>
              </a:rPr>
              <a:t>度</a:t>
            </a:r>
          </a:p>
        </p:txBody>
      </p:sp>
      <p:cxnSp>
        <p:nvCxnSpPr>
          <p:cNvPr id="18" name="直線コネクタ 17">
            <a:extLst>
              <a:ext uri="{FF2B5EF4-FFF2-40B4-BE49-F238E27FC236}">
                <a16:creationId xmlns:a16="http://schemas.microsoft.com/office/drawing/2014/main" id="{03F3CFC2-CDE6-4B48-877E-E2D968210984}"/>
              </a:ext>
            </a:extLst>
          </p:cNvPr>
          <p:cNvCxnSpPr>
            <a:cxnSpLocks/>
          </p:cNvCxnSpPr>
          <p:nvPr/>
        </p:nvCxnSpPr>
        <p:spPr>
          <a:xfrm flipV="1">
            <a:off x="738780" y="3900595"/>
            <a:ext cx="0" cy="1069283"/>
          </a:xfrm>
          <a:prstGeom prst="line">
            <a:avLst/>
          </a:prstGeom>
          <a:ln w="12700">
            <a:prstDash val="solid"/>
            <a:headEnd type="none" w="sm" len="sm"/>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6036EA3-71EC-4C6E-9480-E3350FA6AB96}"/>
              </a:ext>
            </a:extLst>
          </p:cNvPr>
          <p:cNvCxnSpPr>
            <a:cxnSpLocks/>
          </p:cNvCxnSpPr>
          <p:nvPr/>
        </p:nvCxnSpPr>
        <p:spPr>
          <a:xfrm flipV="1">
            <a:off x="3654560" y="4217048"/>
            <a:ext cx="0" cy="752830"/>
          </a:xfrm>
          <a:prstGeom prst="line">
            <a:avLst/>
          </a:prstGeom>
          <a:ln w="12700">
            <a:prstDash val="solid"/>
            <a:headEnd type="none" w="sm" len="sm"/>
            <a:tailEnd type="none"/>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B3F169-6126-464B-9555-847750D9682E}"/>
              </a:ext>
            </a:extLst>
          </p:cNvPr>
          <p:cNvSpPr/>
          <p:nvPr/>
        </p:nvSpPr>
        <p:spPr>
          <a:xfrm>
            <a:off x="4595263" y="1381835"/>
            <a:ext cx="4463723" cy="1384995"/>
          </a:xfrm>
          <a:prstGeom prst="rect">
            <a:avLst/>
          </a:prstGeom>
          <a:ln>
            <a:solidFill>
              <a:schemeClr val="tx1"/>
            </a:solidFill>
          </a:ln>
        </p:spPr>
        <p:txBody>
          <a:bodyPr wrap="square">
            <a:spAutoFit/>
          </a:bodyPr>
          <a:lstStyle/>
          <a:p>
            <a:pPr marL="246120" indent="-171450" defTabSz="390997" fontAlgn="auto">
              <a:spcAft>
                <a:spcPts val="0"/>
              </a:spcAft>
              <a:buFont typeface="Arial" panose="020B0604020202020204" pitchFamily="34" charset="0"/>
              <a:buChar char="•"/>
            </a:pPr>
            <a:r>
              <a:rPr lang="ja-JP" altLang="en-US" sz="1200" dirty="0"/>
              <a:t>実績台風の台風中心気圧の累積度数分布より、伊勢湾台風規模の累積度数を整理</a:t>
            </a:r>
            <a:endParaRPr lang="en-US" altLang="ja-JP" sz="1200" dirty="0"/>
          </a:p>
          <a:p>
            <a:pPr marL="246120" indent="-171450" defTabSz="390997" fontAlgn="auto">
              <a:spcAft>
                <a:spcPts val="0"/>
              </a:spcAft>
              <a:buFont typeface="Arial" panose="020B0604020202020204" pitchFamily="34" charset="0"/>
              <a:buChar char="•"/>
            </a:pPr>
            <a:r>
              <a:rPr lang="ja-JP" altLang="en-US" sz="1200" dirty="0"/>
              <a:t>現在気候、将来気候の累積頻度分布より実績伊勢湾台風頻度に相当する台風中心気圧を整理</a:t>
            </a:r>
            <a:endParaRPr lang="en-US" altLang="ja-JP" sz="1200" dirty="0"/>
          </a:p>
          <a:p>
            <a:pPr marL="246120" indent="-171450" defTabSz="390997" fontAlgn="auto">
              <a:spcAft>
                <a:spcPts val="0"/>
              </a:spcAft>
              <a:buFont typeface="Arial" panose="020B0604020202020204" pitchFamily="34" charset="0"/>
              <a:buChar char="•"/>
            </a:pPr>
            <a:r>
              <a:rPr lang="ja-JP" altLang="en-US" sz="1200" dirty="0"/>
              <a:t>標準大気圧からの気圧降下量を指標に現在気候と将来気候の比率を整理し、現行計画の設定値に比率を乗じて将来気候における台風条件を設定</a:t>
            </a:r>
          </a:p>
        </p:txBody>
      </p:sp>
      <p:grpSp>
        <p:nvGrpSpPr>
          <p:cNvPr id="78" name="グループ化 77">
            <a:extLst>
              <a:ext uri="{FF2B5EF4-FFF2-40B4-BE49-F238E27FC236}">
                <a16:creationId xmlns:a16="http://schemas.microsoft.com/office/drawing/2014/main" id="{661B3D08-165F-4CD5-A66F-2D26FCDE442F}"/>
              </a:ext>
            </a:extLst>
          </p:cNvPr>
          <p:cNvGrpSpPr/>
          <p:nvPr/>
        </p:nvGrpSpPr>
        <p:grpSpPr>
          <a:xfrm>
            <a:off x="4733459" y="2889167"/>
            <a:ext cx="4358848" cy="3638519"/>
            <a:chOff x="4791460" y="2910903"/>
            <a:chExt cx="4358848" cy="3638519"/>
          </a:xfrm>
        </p:grpSpPr>
        <p:sp>
          <p:nvSpPr>
            <p:cNvPr id="83" name="フリーフォーム: 図形 82">
              <a:extLst>
                <a:ext uri="{FF2B5EF4-FFF2-40B4-BE49-F238E27FC236}">
                  <a16:creationId xmlns:a16="http://schemas.microsoft.com/office/drawing/2014/main" id="{7C9A57EE-2AD5-4C05-8F72-6C4B79A5D9F1}"/>
                </a:ext>
              </a:extLst>
            </p:cNvPr>
            <p:cNvSpPr/>
            <p:nvPr/>
          </p:nvSpPr>
          <p:spPr>
            <a:xfrm>
              <a:off x="5457553" y="4700077"/>
              <a:ext cx="1800000" cy="1080000"/>
            </a:xfrm>
            <a:custGeom>
              <a:avLst/>
              <a:gdLst>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845344 w 1590675"/>
                <a:gd name="connsiteY7" fmla="*/ 519112 h 1050131"/>
                <a:gd name="connsiteX8" fmla="*/ 766762 w 1590675"/>
                <a:gd name="connsiteY8" fmla="*/ 659606 h 1050131"/>
                <a:gd name="connsiteX9" fmla="*/ 690562 w 1590675"/>
                <a:gd name="connsiteY9" fmla="*/ 769143 h 1050131"/>
                <a:gd name="connsiteX10" fmla="*/ 571500 w 1590675"/>
                <a:gd name="connsiteY10" fmla="*/ 878681 h 1050131"/>
                <a:gd name="connsiteX11" fmla="*/ 440531 w 1590675"/>
                <a:gd name="connsiteY11" fmla="*/ 940593 h 1050131"/>
                <a:gd name="connsiteX12" fmla="*/ 321469 w 1590675"/>
                <a:gd name="connsiteY12" fmla="*/ 985837 h 1050131"/>
                <a:gd name="connsiteX13" fmla="*/ 195262 w 1590675"/>
                <a:gd name="connsiteY13" fmla="*/ 1014412 h 1050131"/>
                <a:gd name="connsiteX14" fmla="*/ 0 w 1590675"/>
                <a:gd name="connsiteY14" fmla="*/ 1050131 h 1050131"/>
                <a:gd name="connsiteX15" fmla="*/ 183356 w 1590675"/>
                <a:gd name="connsiteY15" fmla="*/ 1050131 h 1050131"/>
                <a:gd name="connsiteX16" fmla="*/ 326231 w 1590675"/>
                <a:gd name="connsiteY16" fmla="*/ 1019175 h 1050131"/>
                <a:gd name="connsiteX17" fmla="*/ 497681 w 1590675"/>
                <a:gd name="connsiteY17" fmla="*/ 976312 h 1050131"/>
                <a:gd name="connsiteX18" fmla="*/ 702469 w 1590675"/>
                <a:gd name="connsiteY18" fmla="*/ 888206 h 1050131"/>
                <a:gd name="connsiteX19" fmla="*/ 800100 w 1590675"/>
                <a:gd name="connsiteY19" fmla="*/ 807243 h 1050131"/>
                <a:gd name="connsiteX20" fmla="*/ 876300 w 1590675"/>
                <a:gd name="connsiteY20" fmla="*/ 707231 h 1050131"/>
                <a:gd name="connsiteX21" fmla="*/ 1023937 w 1590675"/>
                <a:gd name="connsiteY21" fmla="*/ 457200 h 1050131"/>
                <a:gd name="connsiteX22" fmla="*/ 1145381 w 1590675"/>
                <a:gd name="connsiteY22" fmla="*/ 254793 h 1050131"/>
                <a:gd name="connsiteX23" fmla="*/ 1233487 w 1590675"/>
                <a:gd name="connsiteY23" fmla="*/ 138112 h 1050131"/>
                <a:gd name="connsiteX24" fmla="*/ 1293019 w 1590675"/>
                <a:gd name="connsiteY24" fmla="*/ 90487 h 1050131"/>
                <a:gd name="connsiteX25" fmla="*/ 1393031 w 1590675"/>
                <a:gd name="connsiteY25" fmla="*/ 50006 h 1050131"/>
                <a:gd name="connsiteX26" fmla="*/ 1493044 w 1590675"/>
                <a:gd name="connsiteY26" fmla="*/ 16668 h 1050131"/>
                <a:gd name="connsiteX27" fmla="*/ 1590675 w 1590675"/>
                <a:gd name="connsiteY27"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845344 w 1590675"/>
                <a:gd name="connsiteY7" fmla="*/ 519112 h 1050131"/>
                <a:gd name="connsiteX8" fmla="*/ 766762 w 1590675"/>
                <a:gd name="connsiteY8" fmla="*/ 659606 h 1050131"/>
                <a:gd name="connsiteX9" fmla="*/ 690562 w 1590675"/>
                <a:gd name="connsiteY9" fmla="*/ 769143 h 1050131"/>
                <a:gd name="connsiteX10" fmla="*/ 571500 w 1590675"/>
                <a:gd name="connsiteY10" fmla="*/ 878681 h 1050131"/>
                <a:gd name="connsiteX11" fmla="*/ 440531 w 1590675"/>
                <a:gd name="connsiteY11" fmla="*/ 940593 h 1050131"/>
                <a:gd name="connsiteX12" fmla="*/ 321469 w 1590675"/>
                <a:gd name="connsiteY12" fmla="*/ 985837 h 1050131"/>
                <a:gd name="connsiteX13" fmla="*/ 195262 w 1590675"/>
                <a:gd name="connsiteY13" fmla="*/ 1014412 h 1050131"/>
                <a:gd name="connsiteX14" fmla="*/ 0 w 1590675"/>
                <a:gd name="connsiteY14" fmla="*/ 1050131 h 1050131"/>
                <a:gd name="connsiteX15" fmla="*/ 183356 w 1590675"/>
                <a:gd name="connsiteY15" fmla="*/ 1050131 h 1050131"/>
                <a:gd name="connsiteX16" fmla="*/ 326231 w 1590675"/>
                <a:gd name="connsiteY16" fmla="*/ 1019175 h 1050131"/>
                <a:gd name="connsiteX17" fmla="*/ 497681 w 1590675"/>
                <a:gd name="connsiteY17" fmla="*/ 976312 h 1050131"/>
                <a:gd name="connsiteX18" fmla="*/ 702469 w 1590675"/>
                <a:gd name="connsiteY18" fmla="*/ 888206 h 1050131"/>
                <a:gd name="connsiteX19" fmla="*/ 800100 w 1590675"/>
                <a:gd name="connsiteY19" fmla="*/ 807243 h 1050131"/>
                <a:gd name="connsiteX20" fmla="*/ 902494 w 1590675"/>
                <a:gd name="connsiteY20" fmla="*/ 676275 h 1050131"/>
                <a:gd name="connsiteX21" fmla="*/ 1023937 w 1590675"/>
                <a:gd name="connsiteY21" fmla="*/ 457200 h 1050131"/>
                <a:gd name="connsiteX22" fmla="*/ 1145381 w 1590675"/>
                <a:gd name="connsiteY22" fmla="*/ 254793 h 1050131"/>
                <a:gd name="connsiteX23" fmla="*/ 1233487 w 1590675"/>
                <a:gd name="connsiteY23" fmla="*/ 138112 h 1050131"/>
                <a:gd name="connsiteX24" fmla="*/ 1293019 w 1590675"/>
                <a:gd name="connsiteY24" fmla="*/ 90487 h 1050131"/>
                <a:gd name="connsiteX25" fmla="*/ 1393031 w 1590675"/>
                <a:gd name="connsiteY25" fmla="*/ 50006 h 1050131"/>
                <a:gd name="connsiteX26" fmla="*/ 1493044 w 1590675"/>
                <a:gd name="connsiteY26" fmla="*/ 16668 h 1050131"/>
                <a:gd name="connsiteX27" fmla="*/ 1590675 w 1590675"/>
                <a:gd name="connsiteY27"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02469 w 1590675"/>
                <a:gd name="connsiteY17" fmla="*/ 888206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33487 w 1590675"/>
                <a:gd name="connsiteY22" fmla="*/ 138112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02469 w 1590675"/>
                <a:gd name="connsiteY17" fmla="*/ 888206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45381 w 1590675"/>
                <a:gd name="connsiteY19" fmla="*/ 254793 h 1050131"/>
                <a:gd name="connsiteX20" fmla="*/ 1226343 w 1590675"/>
                <a:gd name="connsiteY20" fmla="*/ 142874 h 1050131"/>
                <a:gd name="connsiteX21" fmla="*/ 1293019 w 1590675"/>
                <a:gd name="connsiteY21" fmla="*/ 90487 h 1050131"/>
                <a:gd name="connsiteX22" fmla="*/ 1393031 w 1590675"/>
                <a:gd name="connsiteY22" fmla="*/ 50006 h 1050131"/>
                <a:gd name="connsiteX23" fmla="*/ 1493044 w 1590675"/>
                <a:gd name="connsiteY23" fmla="*/ 16668 h 1050131"/>
                <a:gd name="connsiteX24" fmla="*/ 1590675 w 1590675"/>
                <a:gd name="connsiteY24"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226343 w 1590675"/>
                <a:gd name="connsiteY19" fmla="*/ 142874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85861 w 1590675"/>
                <a:gd name="connsiteY19" fmla="*/ 192880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85861 w 1590675"/>
                <a:gd name="connsiteY19" fmla="*/ 192880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766762 w 1590675"/>
                <a:gd name="connsiteY6" fmla="*/ 659606 h 1050131"/>
                <a:gd name="connsiteX7" fmla="*/ 690562 w 1590675"/>
                <a:gd name="connsiteY7" fmla="*/ 769143 h 1050131"/>
                <a:gd name="connsiteX8" fmla="*/ 571500 w 1590675"/>
                <a:gd name="connsiteY8" fmla="*/ 878681 h 1050131"/>
                <a:gd name="connsiteX9" fmla="*/ 440531 w 1590675"/>
                <a:gd name="connsiteY9" fmla="*/ 940593 h 1050131"/>
                <a:gd name="connsiteX10" fmla="*/ 321469 w 1590675"/>
                <a:gd name="connsiteY10" fmla="*/ 985837 h 1050131"/>
                <a:gd name="connsiteX11" fmla="*/ 195262 w 1590675"/>
                <a:gd name="connsiteY11" fmla="*/ 1014412 h 1050131"/>
                <a:gd name="connsiteX12" fmla="*/ 0 w 1590675"/>
                <a:gd name="connsiteY12" fmla="*/ 1050131 h 1050131"/>
                <a:gd name="connsiteX13" fmla="*/ 183356 w 1590675"/>
                <a:gd name="connsiteY13" fmla="*/ 1050131 h 1050131"/>
                <a:gd name="connsiteX14" fmla="*/ 326231 w 1590675"/>
                <a:gd name="connsiteY14" fmla="*/ 1019175 h 1050131"/>
                <a:gd name="connsiteX15" fmla="*/ 497681 w 1590675"/>
                <a:gd name="connsiteY15" fmla="*/ 976312 h 1050131"/>
                <a:gd name="connsiteX16" fmla="*/ 731044 w 1590675"/>
                <a:gd name="connsiteY16" fmla="*/ 871538 h 1050131"/>
                <a:gd name="connsiteX17" fmla="*/ 902494 w 1590675"/>
                <a:gd name="connsiteY17" fmla="*/ 676275 h 1050131"/>
                <a:gd name="connsiteX18" fmla="*/ 1185861 w 1590675"/>
                <a:gd name="connsiteY18" fmla="*/ 192880 h 1050131"/>
                <a:gd name="connsiteX19" fmla="*/ 1293019 w 1590675"/>
                <a:gd name="connsiteY19" fmla="*/ 90487 h 1050131"/>
                <a:gd name="connsiteX20" fmla="*/ 1393031 w 1590675"/>
                <a:gd name="connsiteY20" fmla="*/ 50006 h 1050131"/>
                <a:gd name="connsiteX21" fmla="*/ 1493044 w 1590675"/>
                <a:gd name="connsiteY21" fmla="*/ 16668 h 1050131"/>
                <a:gd name="connsiteX22" fmla="*/ 1590675 w 1590675"/>
                <a:gd name="connsiteY22" fmla="*/ 0 h 1050131"/>
                <a:gd name="connsiteX0" fmla="*/ 1590675 w 1590675"/>
                <a:gd name="connsiteY0" fmla="*/ 0 h 1050131"/>
                <a:gd name="connsiteX1" fmla="*/ 1364456 w 1590675"/>
                <a:gd name="connsiteY1" fmla="*/ 9525 h 1050131"/>
                <a:gd name="connsiteX2" fmla="*/ 1247775 w 1590675"/>
                <a:gd name="connsiteY2" fmla="*/ 45243 h 1050131"/>
                <a:gd name="connsiteX3" fmla="*/ 1126331 w 1590675"/>
                <a:gd name="connsiteY3" fmla="*/ 104775 h 1050131"/>
                <a:gd name="connsiteX4" fmla="*/ 1054894 w 1590675"/>
                <a:gd name="connsiteY4" fmla="*/ 173831 h 1050131"/>
                <a:gd name="connsiteX5" fmla="*/ 766762 w 1590675"/>
                <a:gd name="connsiteY5" fmla="*/ 659606 h 1050131"/>
                <a:gd name="connsiteX6" fmla="*/ 690562 w 1590675"/>
                <a:gd name="connsiteY6" fmla="*/ 769143 h 1050131"/>
                <a:gd name="connsiteX7" fmla="*/ 571500 w 1590675"/>
                <a:gd name="connsiteY7" fmla="*/ 878681 h 1050131"/>
                <a:gd name="connsiteX8" fmla="*/ 440531 w 1590675"/>
                <a:gd name="connsiteY8" fmla="*/ 940593 h 1050131"/>
                <a:gd name="connsiteX9" fmla="*/ 321469 w 1590675"/>
                <a:gd name="connsiteY9" fmla="*/ 985837 h 1050131"/>
                <a:gd name="connsiteX10" fmla="*/ 195262 w 1590675"/>
                <a:gd name="connsiteY10" fmla="*/ 1014412 h 1050131"/>
                <a:gd name="connsiteX11" fmla="*/ 0 w 1590675"/>
                <a:gd name="connsiteY11" fmla="*/ 1050131 h 1050131"/>
                <a:gd name="connsiteX12" fmla="*/ 183356 w 1590675"/>
                <a:gd name="connsiteY12" fmla="*/ 1050131 h 1050131"/>
                <a:gd name="connsiteX13" fmla="*/ 326231 w 1590675"/>
                <a:gd name="connsiteY13" fmla="*/ 1019175 h 1050131"/>
                <a:gd name="connsiteX14" fmla="*/ 497681 w 1590675"/>
                <a:gd name="connsiteY14" fmla="*/ 976312 h 1050131"/>
                <a:gd name="connsiteX15" fmla="*/ 731044 w 1590675"/>
                <a:gd name="connsiteY15" fmla="*/ 871538 h 1050131"/>
                <a:gd name="connsiteX16" fmla="*/ 902494 w 1590675"/>
                <a:gd name="connsiteY16" fmla="*/ 676275 h 1050131"/>
                <a:gd name="connsiteX17" fmla="*/ 1185861 w 1590675"/>
                <a:gd name="connsiteY17" fmla="*/ 192880 h 1050131"/>
                <a:gd name="connsiteX18" fmla="*/ 1293019 w 1590675"/>
                <a:gd name="connsiteY18" fmla="*/ 90487 h 1050131"/>
                <a:gd name="connsiteX19" fmla="*/ 1393031 w 1590675"/>
                <a:gd name="connsiteY19" fmla="*/ 50006 h 1050131"/>
                <a:gd name="connsiteX20" fmla="*/ 1493044 w 1590675"/>
                <a:gd name="connsiteY20" fmla="*/ 16668 h 1050131"/>
                <a:gd name="connsiteX21" fmla="*/ 1590675 w 1590675"/>
                <a:gd name="connsiteY21" fmla="*/ 0 h 1050131"/>
                <a:gd name="connsiteX0" fmla="*/ 1590675 w 1590675"/>
                <a:gd name="connsiteY0" fmla="*/ 0 h 1050131"/>
                <a:gd name="connsiteX1" fmla="*/ 1364456 w 1590675"/>
                <a:gd name="connsiteY1" fmla="*/ 9525 h 1050131"/>
                <a:gd name="connsiteX2" fmla="*/ 1247775 w 1590675"/>
                <a:gd name="connsiteY2" fmla="*/ 45243 h 1050131"/>
                <a:gd name="connsiteX3" fmla="*/ 1126331 w 1590675"/>
                <a:gd name="connsiteY3" fmla="*/ 104775 h 1050131"/>
                <a:gd name="connsiteX4" fmla="*/ 1054894 w 1590675"/>
                <a:gd name="connsiteY4" fmla="*/ 173831 h 1050131"/>
                <a:gd name="connsiteX5" fmla="*/ 766762 w 1590675"/>
                <a:gd name="connsiteY5" fmla="*/ 659606 h 1050131"/>
                <a:gd name="connsiteX6" fmla="*/ 690562 w 1590675"/>
                <a:gd name="connsiteY6" fmla="*/ 769143 h 1050131"/>
                <a:gd name="connsiteX7" fmla="*/ 571500 w 1590675"/>
                <a:gd name="connsiteY7" fmla="*/ 878681 h 1050131"/>
                <a:gd name="connsiteX8" fmla="*/ 440531 w 1590675"/>
                <a:gd name="connsiteY8" fmla="*/ 940593 h 1050131"/>
                <a:gd name="connsiteX9" fmla="*/ 321469 w 1590675"/>
                <a:gd name="connsiteY9" fmla="*/ 985837 h 1050131"/>
                <a:gd name="connsiteX10" fmla="*/ 195262 w 1590675"/>
                <a:gd name="connsiteY10" fmla="*/ 1014412 h 1050131"/>
                <a:gd name="connsiteX11" fmla="*/ 0 w 1590675"/>
                <a:gd name="connsiteY11" fmla="*/ 1050131 h 1050131"/>
                <a:gd name="connsiteX12" fmla="*/ 183356 w 1590675"/>
                <a:gd name="connsiteY12" fmla="*/ 1050131 h 1050131"/>
                <a:gd name="connsiteX13" fmla="*/ 326231 w 1590675"/>
                <a:gd name="connsiteY13" fmla="*/ 1019175 h 1050131"/>
                <a:gd name="connsiteX14" fmla="*/ 497681 w 1590675"/>
                <a:gd name="connsiteY14" fmla="*/ 976312 h 1050131"/>
                <a:gd name="connsiteX15" fmla="*/ 731044 w 1590675"/>
                <a:gd name="connsiteY15" fmla="*/ 871538 h 1050131"/>
                <a:gd name="connsiteX16" fmla="*/ 902494 w 1590675"/>
                <a:gd name="connsiteY16" fmla="*/ 676275 h 1050131"/>
                <a:gd name="connsiteX17" fmla="*/ 1185861 w 1590675"/>
                <a:gd name="connsiteY17" fmla="*/ 192880 h 1050131"/>
                <a:gd name="connsiteX18" fmla="*/ 1293019 w 1590675"/>
                <a:gd name="connsiteY18" fmla="*/ 90487 h 1050131"/>
                <a:gd name="connsiteX19" fmla="*/ 1393031 w 1590675"/>
                <a:gd name="connsiteY19" fmla="*/ 50006 h 1050131"/>
                <a:gd name="connsiteX20" fmla="*/ 1590675 w 1590675"/>
                <a:gd name="connsiteY20" fmla="*/ 0 h 1050131"/>
                <a:gd name="connsiteX0" fmla="*/ 1590675 w 1590675"/>
                <a:gd name="connsiteY0" fmla="*/ 1568 h 1051699"/>
                <a:gd name="connsiteX1" fmla="*/ 1364456 w 1590675"/>
                <a:gd name="connsiteY1" fmla="*/ 11093 h 1051699"/>
                <a:gd name="connsiteX2" fmla="*/ 1247775 w 1590675"/>
                <a:gd name="connsiteY2" fmla="*/ 46811 h 1051699"/>
                <a:gd name="connsiteX3" fmla="*/ 1126331 w 1590675"/>
                <a:gd name="connsiteY3" fmla="*/ 106343 h 1051699"/>
                <a:gd name="connsiteX4" fmla="*/ 1054894 w 1590675"/>
                <a:gd name="connsiteY4" fmla="*/ 175399 h 1051699"/>
                <a:gd name="connsiteX5" fmla="*/ 766762 w 1590675"/>
                <a:gd name="connsiteY5" fmla="*/ 661174 h 1051699"/>
                <a:gd name="connsiteX6" fmla="*/ 690562 w 1590675"/>
                <a:gd name="connsiteY6" fmla="*/ 770711 h 1051699"/>
                <a:gd name="connsiteX7" fmla="*/ 571500 w 1590675"/>
                <a:gd name="connsiteY7" fmla="*/ 880249 h 1051699"/>
                <a:gd name="connsiteX8" fmla="*/ 440531 w 1590675"/>
                <a:gd name="connsiteY8" fmla="*/ 942161 h 1051699"/>
                <a:gd name="connsiteX9" fmla="*/ 321469 w 1590675"/>
                <a:gd name="connsiteY9" fmla="*/ 987405 h 1051699"/>
                <a:gd name="connsiteX10" fmla="*/ 195262 w 1590675"/>
                <a:gd name="connsiteY10" fmla="*/ 1015980 h 1051699"/>
                <a:gd name="connsiteX11" fmla="*/ 0 w 1590675"/>
                <a:gd name="connsiteY11" fmla="*/ 1051699 h 1051699"/>
                <a:gd name="connsiteX12" fmla="*/ 183356 w 1590675"/>
                <a:gd name="connsiteY12" fmla="*/ 1051699 h 1051699"/>
                <a:gd name="connsiteX13" fmla="*/ 326231 w 1590675"/>
                <a:gd name="connsiteY13" fmla="*/ 1020743 h 1051699"/>
                <a:gd name="connsiteX14" fmla="*/ 497681 w 1590675"/>
                <a:gd name="connsiteY14" fmla="*/ 977880 h 1051699"/>
                <a:gd name="connsiteX15" fmla="*/ 731044 w 1590675"/>
                <a:gd name="connsiteY15" fmla="*/ 873106 h 1051699"/>
                <a:gd name="connsiteX16" fmla="*/ 902494 w 1590675"/>
                <a:gd name="connsiteY16" fmla="*/ 677843 h 1051699"/>
                <a:gd name="connsiteX17" fmla="*/ 1185861 w 1590675"/>
                <a:gd name="connsiteY17" fmla="*/ 194448 h 1051699"/>
                <a:gd name="connsiteX18" fmla="*/ 1293019 w 1590675"/>
                <a:gd name="connsiteY18" fmla="*/ 92055 h 1051699"/>
                <a:gd name="connsiteX19" fmla="*/ 1393031 w 1590675"/>
                <a:gd name="connsiteY19" fmla="*/ 51574 h 1051699"/>
                <a:gd name="connsiteX20" fmla="*/ 1590675 w 1590675"/>
                <a:gd name="connsiteY20" fmla="*/ 1568 h 1051699"/>
                <a:gd name="connsiteX0" fmla="*/ 1590675 w 1590675"/>
                <a:gd name="connsiteY0" fmla="*/ 1568 h 1051699"/>
                <a:gd name="connsiteX1" fmla="*/ 1364456 w 1590675"/>
                <a:gd name="connsiteY1" fmla="*/ 11093 h 1051699"/>
                <a:gd name="connsiteX2" fmla="*/ 1126331 w 1590675"/>
                <a:gd name="connsiteY2" fmla="*/ 106343 h 1051699"/>
                <a:gd name="connsiteX3" fmla="*/ 1054894 w 1590675"/>
                <a:gd name="connsiteY3" fmla="*/ 175399 h 1051699"/>
                <a:gd name="connsiteX4" fmla="*/ 766762 w 1590675"/>
                <a:gd name="connsiteY4" fmla="*/ 661174 h 1051699"/>
                <a:gd name="connsiteX5" fmla="*/ 690562 w 1590675"/>
                <a:gd name="connsiteY5" fmla="*/ 770711 h 1051699"/>
                <a:gd name="connsiteX6" fmla="*/ 571500 w 1590675"/>
                <a:gd name="connsiteY6" fmla="*/ 880249 h 1051699"/>
                <a:gd name="connsiteX7" fmla="*/ 440531 w 1590675"/>
                <a:gd name="connsiteY7" fmla="*/ 942161 h 1051699"/>
                <a:gd name="connsiteX8" fmla="*/ 321469 w 1590675"/>
                <a:gd name="connsiteY8" fmla="*/ 987405 h 1051699"/>
                <a:gd name="connsiteX9" fmla="*/ 195262 w 1590675"/>
                <a:gd name="connsiteY9" fmla="*/ 1015980 h 1051699"/>
                <a:gd name="connsiteX10" fmla="*/ 0 w 1590675"/>
                <a:gd name="connsiteY10" fmla="*/ 1051699 h 1051699"/>
                <a:gd name="connsiteX11" fmla="*/ 183356 w 1590675"/>
                <a:gd name="connsiteY11" fmla="*/ 1051699 h 1051699"/>
                <a:gd name="connsiteX12" fmla="*/ 326231 w 1590675"/>
                <a:gd name="connsiteY12" fmla="*/ 1020743 h 1051699"/>
                <a:gd name="connsiteX13" fmla="*/ 497681 w 1590675"/>
                <a:gd name="connsiteY13" fmla="*/ 977880 h 1051699"/>
                <a:gd name="connsiteX14" fmla="*/ 731044 w 1590675"/>
                <a:gd name="connsiteY14" fmla="*/ 873106 h 1051699"/>
                <a:gd name="connsiteX15" fmla="*/ 902494 w 1590675"/>
                <a:gd name="connsiteY15" fmla="*/ 677843 h 1051699"/>
                <a:gd name="connsiteX16" fmla="*/ 1185861 w 1590675"/>
                <a:gd name="connsiteY16" fmla="*/ 194448 h 1051699"/>
                <a:gd name="connsiteX17" fmla="*/ 1293019 w 1590675"/>
                <a:gd name="connsiteY17" fmla="*/ 92055 h 1051699"/>
                <a:gd name="connsiteX18" fmla="*/ 1393031 w 1590675"/>
                <a:gd name="connsiteY18" fmla="*/ 51574 h 1051699"/>
                <a:gd name="connsiteX19" fmla="*/ 1590675 w 1590675"/>
                <a:gd name="connsiteY19" fmla="*/ 1568 h 1051699"/>
                <a:gd name="connsiteX0" fmla="*/ 1590675 w 1590675"/>
                <a:gd name="connsiteY0" fmla="*/ 1568 h 1051699"/>
                <a:gd name="connsiteX1" fmla="*/ 1364456 w 1590675"/>
                <a:gd name="connsiteY1" fmla="*/ 11093 h 1051699"/>
                <a:gd name="connsiteX2" fmla="*/ 1126331 w 1590675"/>
                <a:gd name="connsiteY2" fmla="*/ 106343 h 1051699"/>
                <a:gd name="connsiteX3" fmla="*/ 1054894 w 1590675"/>
                <a:gd name="connsiteY3" fmla="*/ 175399 h 1051699"/>
                <a:gd name="connsiteX4" fmla="*/ 766762 w 1590675"/>
                <a:gd name="connsiteY4" fmla="*/ 661174 h 1051699"/>
                <a:gd name="connsiteX5" fmla="*/ 690562 w 1590675"/>
                <a:gd name="connsiteY5" fmla="*/ 770711 h 1051699"/>
                <a:gd name="connsiteX6" fmla="*/ 571500 w 1590675"/>
                <a:gd name="connsiteY6" fmla="*/ 880249 h 1051699"/>
                <a:gd name="connsiteX7" fmla="*/ 440531 w 1590675"/>
                <a:gd name="connsiteY7" fmla="*/ 942161 h 1051699"/>
                <a:gd name="connsiteX8" fmla="*/ 321469 w 1590675"/>
                <a:gd name="connsiteY8" fmla="*/ 987405 h 1051699"/>
                <a:gd name="connsiteX9" fmla="*/ 195262 w 1590675"/>
                <a:gd name="connsiteY9" fmla="*/ 1015980 h 1051699"/>
                <a:gd name="connsiteX10" fmla="*/ 0 w 1590675"/>
                <a:gd name="connsiteY10" fmla="*/ 1051699 h 1051699"/>
                <a:gd name="connsiteX11" fmla="*/ 183356 w 1590675"/>
                <a:gd name="connsiteY11" fmla="*/ 1051699 h 1051699"/>
                <a:gd name="connsiteX12" fmla="*/ 326231 w 1590675"/>
                <a:gd name="connsiteY12" fmla="*/ 1020743 h 1051699"/>
                <a:gd name="connsiteX13" fmla="*/ 497681 w 1590675"/>
                <a:gd name="connsiteY13" fmla="*/ 977880 h 1051699"/>
                <a:gd name="connsiteX14" fmla="*/ 731044 w 1590675"/>
                <a:gd name="connsiteY14" fmla="*/ 873106 h 1051699"/>
                <a:gd name="connsiteX15" fmla="*/ 902494 w 1590675"/>
                <a:gd name="connsiteY15" fmla="*/ 677843 h 1051699"/>
                <a:gd name="connsiteX16" fmla="*/ 1185861 w 1590675"/>
                <a:gd name="connsiteY16" fmla="*/ 194448 h 1051699"/>
                <a:gd name="connsiteX17" fmla="*/ 1293019 w 1590675"/>
                <a:gd name="connsiteY17" fmla="*/ 92055 h 1051699"/>
                <a:gd name="connsiteX18" fmla="*/ 1393031 w 1590675"/>
                <a:gd name="connsiteY18" fmla="*/ 51574 h 1051699"/>
                <a:gd name="connsiteX19" fmla="*/ 1590675 w 1590675"/>
                <a:gd name="connsiteY1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902494 w 1590675"/>
                <a:gd name="connsiteY13" fmla="*/ 677843 h 1051699"/>
                <a:gd name="connsiteX14" fmla="*/ 1185861 w 1590675"/>
                <a:gd name="connsiteY14" fmla="*/ 194448 h 1051699"/>
                <a:gd name="connsiteX15" fmla="*/ 1293019 w 1590675"/>
                <a:gd name="connsiteY15" fmla="*/ 92055 h 1051699"/>
                <a:gd name="connsiteX16" fmla="*/ 1393031 w 1590675"/>
                <a:gd name="connsiteY16" fmla="*/ 51574 h 1051699"/>
                <a:gd name="connsiteX17" fmla="*/ 1590675 w 1590675"/>
                <a:gd name="connsiteY1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902494 w 1590675"/>
                <a:gd name="connsiteY13" fmla="*/ 677843 h 1051699"/>
                <a:gd name="connsiteX14" fmla="*/ 1185861 w 1590675"/>
                <a:gd name="connsiteY14" fmla="*/ 194448 h 1051699"/>
                <a:gd name="connsiteX15" fmla="*/ 1293019 w 1590675"/>
                <a:gd name="connsiteY15" fmla="*/ 92055 h 1051699"/>
                <a:gd name="connsiteX16" fmla="*/ 1393031 w 1590675"/>
                <a:gd name="connsiteY16" fmla="*/ 51574 h 1051699"/>
                <a:gd name="connsiteX17" fmla="*/ 1590675 w 1590675"/>
                <a:gd name="connsiteY1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497681 w 1590675"/>
                <a:gd name="connsiteY10" fmla="*/ 977880 h 1051699"/>
                <a:gd name="connsiteX11" fmla="*/ 792956 w 1590675"/>
                <a:gd name="connsiteY11" fmla="*/ 823100 h 1051699"/>
                <a:gd name="connsiteX12" fmla="*/ 1185861 w 1590675"/>
                <a:gd name="connsiteY12" fmla="*/ 194448 h 1051699"/>
                <a:gd name="connsiteX13" fmla="*/ 1293019 w 1590675"/>
                <a:gd name="connsiteY13" fmla="*/ 92055 h 1051699"/>
                <a:gd name="connsiteX14" fmla="*/ 1393031 w 1590675"/>
                <a:gd name="connsiteY14" fmla="*/ 51574 h 1051699"/>
                <a:gd name="connsiteX15" fmla="*/ 1590675 w 1590675"/>
                <a:gd name="connsiteY15"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195262 w 1590675"/>
                <a:gd name="connsiteY6" fmla="*/ 1015980 h 1051699"/>
                <a:gd name="connsiteX7" fmla="*/ 0 w 1590675"/>
                <a:gd name="connsiteY7" fmla="*/ 1051699 h 1051699"/>
                <a:gd name="connsiteX8" fmla="*/ 183356 w 1590675"/>
                <a:gd name="connsiteY8" fmla="*/ 1051699 h 1051699"/>
                <a:gd name="connsiteX9" fmla="*/ 497681 w 1590675"/>
                <a:gd name="connsiteY9" fmla="*/ 977880 h 1051699"/>
                <a:gd name="connsiteX10" fmla="*/ 792956 w 1590675"/>
                <a:gd name="connsiteY10" fmla="*/ 823100 h 1051699"/>
                <a:gd name="connsiteX11" fmla="*/ 1185861 w 1590675"/>
                <a:gd name="connsiteY11" fmla="*/ 194448 h 1051699"/>
                <a:gd name="connsiteX12" fmla="*/ 1293019 w 1590675"/>
                <a:gd name="connsiteY12" fmla="*/ 92055 h 1051699"/>
                <a:gd name="connsiteX13" fmla="*/ 1393031 w 1590675"/>
                <a:gd name="connsiteY13" fmla="*/ 51574 h 1051699"/>
                <a:gd name="connsiteX14" fmla="*/ 1590675 w 1590675"/>
                <a:gd name="connsiteY14"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440531 w 1590675"/>
                <a:gd name="connsiteY4" fmla="*/ 942161 h 1051699"/>
                <a:gd name="connsiteX5" fmla="*/ 195262 w 1590675"/>
                <a:gd name="connsiteY5" fmla="*/ 1015980 h 1051699"/>
                <a:gd name="connsiteX6" fmla="*/ 0 w 1590675"/>
                <a:gd name="connsiteY6" fmla="*/ 1051699 h 1051699"/>
                <a:gd name="connsiteX7" fmla="*/ 183356 w 1590675"/>
                <a:gd name="connsiteY7" fmla="*/ 1051699 h 1051699"/>
                <a:gd name="connsiteX8" fmla="*/ 497681 w 1590675"/>
                <a:gd name="connsiteY8" fmla="*/ 977880 h 1051699"/>
                <a:gd name="connsiteX9" fmla="*/ 792956 w 1590675"/>
                <a:gd name="connsiteY9" fmla="*/ 823100 h 1051699"/>
                <a:gd name="connsiteX10" fmla="*/ 1185861 w 1590675"/>
                <a:gd name="connsiteY10" fmla="*/ 194448 h 1051699"/>
                <a:gd name="connsiteX11" fmla="*/ 1293019 w 1590675"/>
                <a:gd name="connsiteY11" fmla="*/ 92055 h 1051699"/>
                <a:gd name="connsiteX12" fmla="*/ 1393031 w 1590675"/>
                <a:gd name="connsiteY12" fmla="*/ 51574 h 1051699"/>
                <a:gd name="connsiteX13" fmla="*/ 1590675 w 1590675"/>
                <a:gd name="connsiteY13"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440531 w 1590675"/>
                <a:gd name="connsiteY4" fmla="*/ 942161 h 1051699"/>
                <a:gd name="connsiteX5" fmla="*/ 195262 w 1590675"/>
                <a:gd name="connsiteY5" fmla="*/ 1015980 h 1051699"/>
                <a:gd name="connsiteX6" fmla="*/ 0 w 1590675"/>
                <a:gd name="connsiteY6" fmla="*/ 1051699 h 1051699"/>
                <a:gd name="connsiteX7" fmla="*/ 183356 w 1590675"/>
                <a:gd name="connsiteY7" fmla="*/ 1051699 h 1051699"/>
                <a:gd name="connsiteX8" fmla="*/ 497681 w 1590675"/>
                <a:gd name="connsiteY8" fmla="*/ 977880 h 1051699"/>
                <a:gd name="connsiteX9" fmla="*/ 792956 w 1590675"/>
                <a:gd name="connsiteY9" fmla="*/ 823100 h 1051699"/>
                <a:gd name="connsiteX10" fmla="*/ 1185861 w 1590675"/>
                <a:gd name="connsiteY10" fmla="*/ 194448 h 1051699"/>
                <a:gd name="connsiteX11" fmla="*/ 1293019 w 1590675"/>
                <a:gd name="connsiteY11" fmla="*/ 92055 h 1051699"/>
                <a:gd name="connsiteX12" fmla="*/ 1393031 w 1590675"/>
                <a:gd name="connsiteY12" fmla="*/ 51574 h 1051699"/>
                <a:gd name="connsiteX13" fmla="*/ 1590675 w 1590675"/>
                <a:gd name="connsiteY13"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792956 w 1590675"/>
                <a:gd name="connsiteY6" fmla="*/ 823100 h 1051699"/>
                <a:gd name="connsiteX7" fmla="*/ 1185861 w 1590675"/>
                <a:gd name="connsiteY7" fmla="*/ 194448 h 1051699"/>
                <a:gd name="connsiteX8" fmla="*/ 1293019 w 1590675"/>
                <a:gd name="connsiteY8" fmla="*/ 92055 h 1051699"/>
                <a:gd name="connsiteX9" fmla="*/ 1393031 w 1590675"/>
                <a:gd name="connsiteY9" fmla="*/ 51574 h 1051699"/>
                <a:gd name="connsiteX10" fmla="*/ 1590675 w 1590675"/>
                <a:gd name="connsiteY10"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792956 w 1590675"/>
                <a:gd name="connsiteY6" fmla="*/ 823100 h 1051699"/>
                <a:gd name="connsiteX7" fmla="*/ 1185861 w 1590675"/>
                <a:gd name="connsiteY7" fmla="*/ 194448 h 1051699"/>
                <a:gd name="connsiteX8" fmla="*/ 1293019 w 1590675"/>
                <a:gd name="connsiteY8" fmla="*/ 92055 h 1051699"/>
                <a:gd name="connsiteX9" fmla="*/ 1393031 w 1590675"/>
                <a:gd name="connsiteY9" fmla="*/ 51574 h 1051699"/>
                <a:gd name="connsiteX10" fmla="*/ 1590675 w 1590675"/>
                <a:gd name="connsiteY10"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71694"/>
                <a:gd name="connsiteX1" fmla="*/ 1364456 w 1590675"/>
                <a:gd name="connsiteY1" fmla="*/ 11093 h 1071694"/>
                <a:gd name="connsiteX2" fmla="*/ 1054894 w 1590675"/>
                <a:gd name="connsiteY2" fmla="*/ 175399 h 1071694"/>
                <a:gd name="connsiteX3" fmla="*/ 607218 w 1590675"/>
                <a:gd name="connsiteY3" fmla="*/ 856435 h 1071694"/>
                <a:gd name="connsiteX4" fmla="*/ 0 w 1590675"/>
                <a:gd name="connsiteY4" fmla="*/ 1051699 h 1071694"/>
                <a:gd name="connsiteX5" fmla="*/ 792956 w 1590675"/>
                <a:gd name="connsiteY5" fmla="*/ 823100 h 1071694"/>
                <a:gd name="connsiteX6" fmla="*/ 1185861 w 1590675"/>
                <a:gd name="connsiteY6" fmla="*/ 194448 h 1071694"/>
                <a:gd name="connsiteX7" fmla="*/ 1293019 w 1590675"/>
                <a:gd name="connsiteY7" fmla="*/ 92055 h 1071694"/>
                <a:gd name="connsiteX8" fmla="*/ 1393031 w 1590675"/>
                <a:gd name="connsiteY8" fmla="*/ 51574 h 1071694"/>
                <a:gd name="connsiteX9" fmla="*/ 1590675 w 1590675"/>
                <a:gd name="connsiteY9" fmla="*/ 1568 h 1071694"/>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5855"/>
                <a:gd name="connsiteX1" fmla="*/ 1364456 w 1590675"/>
                <a:gd name="connsiteY1" fmla="*/ 11093 h 1055855"/>
                <a:gd name="connsiteX2" fmla="*/ 1054894 w 1590675"/>
                <a:gd name="connsiteY2" fmla="*/ 175399 h 1055855"/>
                <a:gd name="connsiteX3" fmla="*/ 607218 w 1590675"/>
                <a:gd name="connsiteY3" fmla="*/ 856435 h 1055855"/>
                <a:gd name="connsiteX4" fmla="*/ 0 w 1590675"/>
                <a:gd name="connsiteY4" fmla="*/ 1051699 h 1055855"/>
                <a:gd name="connsiteX5" fmla="*/ 728662 w 1590675"/>
                <a:gd name="connsiteY5" fmla="*/ 875487 h 1055855"/>
                <a:gd name="connsiteX6" fmla="*/ 1185861 w 1590675"/>
                <a:gd name="connsiteY6" fmla="*/ 194448 h 1055855"/>
                <a:gd name="connsiteX7" fmla="*/ 1293019 w 1590675"/>
                <a:gd name="connsiteY7" fmla="*/ 92055 h 1055855"/>
                <a:gd name="connsiteX8" fmla="*/ 1393031 w 1590675"/>
                <a:gd name="connsiteY8" fmla="*/ 51574 h 1055855"/>
                <a:gd name="connsiteX9" fmla="*/ 1590675 w 1590675"/>
                <a:gd name="connsiteY9" fmla="*/ 1568 h 1055855"/>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393031 w 1590675"/>
                <a:gd name="connsiteY7" fmla="*/ 51574 h 1051699"/>
                <a:gd name="connsiteX8" fmla="*/ 1590675 w 1590675"/>
                <a:gd name="connsiteY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2393 h 1052524"/>
                <a:gd name="connsiteX1" fmla="*/ 1364456 w 1590675"/>
                <a:gd name="connsiteY1" fmla="*/ 11918 h 1052524"/>
                <a:gd name="connsiteX2" fmla="*/ 1054894 w 1590675"/>
                <a:gd name="connsiteY2" fmla="*/ 176224 h 1052524"/>
                <a:gd name="connsiteX3" fmla="*/ 607218 w 1590675"/>
                <a:gd name="connsiteY3" fmla="*/ 857260 h 1052524"/>
                <a:gd name="connsiteX4" fmla="*/ 0 w 1590675"/>
                <a:gd name="connsiteY4" fmla="*/ 1052524 h 1052524"/>
                <a:gd name="connsiteX5" fmla="*/ 728662 w 1590675"/>
                <a:gd name="connsiteY5" fmla="*/ 876312 h 1052524"/>
                <a:gd name="connsiteX6" fmla="*/ 1185861 w 1590675"/>
                <a:gd name="connsiteY6" fmla="*/ 195273 h 1052524"/>
                <a:gd name="connsiteX7" fmla="*/ 1590675 w 1590675"/>
                <a:gd name="connsiteY7" fmla="*/ 2393 h 1052524"/>
                <a:gd name="connsiteX0" fmla="*/ 1590675 w 1590675"/>
                <a:gd name="connsiteY0" fmla="*/ 196 h 1050327"/>
                <a:gd name="connsiteX1" fmla="*/ 1054894 w 1590675"/>
                <a:gd name="connsiteY1" fmla="*/ 174027 h 1050327"/>
                <a:gd name="connsiteX2" fmla="*/ 607218 w 1590675"/>
                <a:gd name="connsiteY2" fmla="*/ 855063 h 1050327"/>
                <a:gd name="connsiteX3" fmla="*/ 0 w 1590675"/>
                <a:gd name="connsiteY3" fmla="*/ 1050327 h 1050327"/>
                <a:gd name="connsiteX4" fmla="*/ 728662 w 1590675"/>
                <a:gd name="connsiteY4" fmla="*/ 874115 h 1050327"/>
                <a:gd name="connsiteX5" fmla="*/ 1185861 w 1590675"/>
                <a:gd name="connsiteY5" fmla="*/ 193076 h 1050327"/>
                <a:gd name="connsiteX6" fmla="*/ 1590675 w 1590675"/>
                <a:gd name="connsiteY6" fmla="*/ 196 h 1050327"/>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675" h="1051978">
                  <a:moveTo>
                    <a:pt x="1590675" y="1847"/>
                  </a:moveTo>
                  <a:cubicBezTo>
                    <a:pt x="1568847" y="-1328"/>
                    <a:pt x="1230710" y="-19187"/>
                    <a:pt x="1054894" y="175678"/>
                  </a:cubicBezTo>
                  <a:cubicBezTo>
                    <a:pt x="942578" y="302281"/>
                    <a:pt x="775890" y="722569"/>
                    <a:pt x="607218" y="856714"/>
                  </a:cubicBezTo>
                  <a:cubicBezTo>
                    <a:pt x="374252" y="1024195"/>
                    <a:pt x="82256" y="1031341"/>
                    <a:pt x="0" y="1051978"/>
                  </a:cubicBezTo>
                  <a:cubicBezTo>
                    <a:pt x="147638" y="1042453"/>
                    <a:pt x="508111" y="1049597"/>
                    <a:pt x="728662" y="875766"/>
                  </a:cubicBezTo>
                  <a:cubicBezTo>
                    <a:pt x="895746" y="766626"/>
                    <a:pt x="1092199" y="317757"/>
                    <a:pt x="1185861" y="204252"/>
                  </a:cubicBezTo>
                  <a:cubicBezTo>
                    <a:pt x="1286668" y="37168"/>
                    <a:pt x="1546621" y="22881"/>
                    <a:pt x="1590675" y="1847"/>
                  </a:cubicBezTo>
                  <a:close/>
                </a:path>
              </a:pathLst>
            </a:custGeom>
            <a:solidFill>
              <a:srgbClr val="FF0000">
                <a:alpha val="69804"/>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図形 83">
              <a:extLst>
                <a:ext uri="{FF2B5EF4-FFF2-40B4-BE49-F238E27FC236}">
                  <a16:creationId xmlns:a16="http://schemas.microsoft.com/office/drawing/2014/main" id="{F7202518-B5C7-4825-9D03-87D01712964E}"/>
                </a:ext>
              </a:extLst>
            </p:cNvPr>
            <p:cNvSpPr/>
            <p:nvPr/>
          </p:nvSpPr>
          <p:spPr>
            <a:xfrm>
              <a:off x="6091878" y="4700077"/>
              <a:ext cx="1800000" cy="1080000"/>
            </a:xfrm>
            <a:custGeom>
              <a:avLst/>
              <a:gdLst>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845344 w 1590675"/>
                <a:gd name="connsiteY7" fmla="*/ 519112 h 1050131"/>
                <a:gd name="connsiteX8" fmla="*/ 766762 w 1590675"/>
                <a:gd name="connsiteY8" fmla="*/ 659606 h 1050131"/>
                <a:gd name="connsiteX9" fmla="*/ 690562 w 1590675"/>
                <a:gd name="connsiteY9" fmla="*/ 769143 h 1050131"/>
                <a:gd name="connsiteX10" fmla="*/ 571500 w 1590675"/>
                <a:gd name="connsiteY10" fmla="*/ 878681 h 1050131"/>
                <a:gd name="connsiteX11" fmla="*/ 440531 w 1590675"/>
                <a:gd name="connsiteY11" fmla="*/ 940593 h 1050131"/>
                <a:gd name="connsiteX12" fmla="*/ 321469 w 1590675"/>
                <a:gd name="connsiteY12" fmla="*/ 985837 h 1050131"/>
                <a:gd name="connsiteX13" fmla="*/ 195262 w 1590675"/>
                <a:gd name="connsiteY13" fmla="*/ 1014412 h 1050131"/>
                <a:gd name="connsiteX14" fmla="*/ 0 w 1590675"/>
                <a:gd name="connsiteY14" fmla="*/ 1050131 h 1050131"/>
                <a:gd name="connsiteX15" fmla="*/ 183356 w 1590675"/>
                <a:gd name="connsiteY15" fmla="*/ 1050131 h 1050131"/>
                <a:gd name="connsiteX16" fmla="*/ 326231 w 1590675"/>
                <a:gd name="connsiteY16" fmla="*/ 1019175 h 1050131"/>
                <a:gd name="connsiteX17" fmla="*/ 497681 w 1590675"/>
                <a:gd name="connsiteY17" fmla="*/ 976312 h 1050131"/>
                <a:gd name="connsiteX18" fmla="*/ 702469 w 1590675"/>
                <a:gd name="connsiteY18" fmla="*/ 888206 h 1050131"/>
                <a:gd name="connsiteX19" fmla="*/ 800100 w 1590675"/>
                <a:gd name="connsiteY19" fmla="*/ 807243 h 1050131"/>
                <a:gd name="connsiteX20" fmla="*/ 876300 w 1590675"/>
                <a:gd name="connsiteY20" fmla="*/ 707231 h 1050131"/>
                <a:gd name="connsiteX21" fmla="*/ 1023937 w 1590675"/>
                <a:gd name="connsiteY21" fmla="*/ 457200 h 1050131"/>
                <a:gd name="connsiteX22" fmla="*/ 1145381 w 1590675"/>
                <a:gd name="connsiteY22" fmla="*/ 254793 h 1050131"/>
                <a:gd name="connsiteX23" fmla="*/ 1233487 w 1590675"/>
                <a:gd name="connsiteY23" fmla="*/ 138112 h 1050131"/>
                <a:gd name="connsiteX24" fmla="*/ 1293019 w 1590675"/>
                <a:gd name="connsiteY24" fmla="*/ 90487 h 1050131"/>
                <a:gd name="connsiteX25" fmla="*/ 1393031 w 1590675"/>
                <a:gd name="connsiteY25" fmla="*/ 50006 h 1050131"/>
                <a:gd name="connsiteX26" fmla="*/ 1493044 w 1590675"/>
                <a:gd name="connsiteY26" fmla="*/ 16668 h 1050131"/>
                <a:gd name="connsiteX27" fmla="*/ 1590675 w 1590675"/>
                <a:gd name="connsiteY27"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845344 w 1590675"/>
                <a:gd name="connsiteY7" fmla="*/ 519112 h 1050131"/>
                <a:gd name="connsiteX8" fmla="*/ 766762 w 1590675"/>
                <a:gd name="connsiteY8" fmla="*/ 659606 h 1050131"/>
                <a:gd name="connsiteX9" fmla="*/ 690562 w 1590675"/>
                <a:gd name="connsiteY9" fmla="*/ 769143 h 1050131"/>
                <a:gd name="connsiteX10" fmla="*/ 571500 w 1590675"/>
                <a:gd name="connsiteY10" fmla="*/ 878681 h 1050131"/>
                <a:gd name="connsiteX11" fmla="*/ 440531 w 1590675"/>
                <a:gd name="connsiteY11" fmla="*/ 940593 h 1050131"/>
                <a:gd name="connsiteX12" fmla="*/ 321469 w 1590675"/>
                <a:gd name="connsiteY12" fmla="*/ 985837 h 1050131"/>
                <a:gd name="connsiteX13" fmla="*/ 195262 w 1590675"/>
                <a:gd name="connsiteY13" fmla="*/ 1014412 h 1050131"/>
                <a:gd name="connsiteX14" fmla="*/ 0 w 1590675"/>
                <a:gd name="connsiteY14" fmla="*/ 1050131 h 1050131"/>
                <a:gd name="connsiteX15" fmla="*/ 183356 w 1590675"/>
                <a:gd name="connsiteY15" fmla="*/ 1050131 h 1050131"/>
                <a:gd name="connsiteX16" fmla="*/ 326231 w 1590675"/>
                <a:gd name="connsiteY16" fmla="*/ 1019175 h 1050131"/>
                <a:gd name="connsiteX17" fmla="*/ 497681 w 1590675"/>
                <a:gd name="connsiteY17" fmla="*/ 976312 h 1050131"/>
                <a:gd name="connsiteX18" fmla="*/ 702469 w 1590675"/>
                <a:gd name="connsiteY18" fmla="*/ 888206 h 1050131"/>
                <a:gd name="connsiteX19" fmla="*/ 800100 w 1590675"/>
                <a:gd name="connsiteY19" fmla="*/ 807243 h 1050131"/>
                <a:gd name="connsiteX20" fmla="*/ 902494 w 1590675"/>
                <a:gd name="connsiteY20" fmla="*/ 676275 h 1050131"/>
                <a:gd name="connsiteX21" fmla="*/ 1023937 w 1590675"/>
                <a:gd name="connsiteY21" fmla="*/ 457200 h 1050131"/>
                <a:gd name="connsiteX22" fmla="*/ 1145381 w 1590675"/>
                <a:gd name="connsiteY22" fmla="*/ 254793 h 1050131"/>
                <a:gd name="connsiteX23" fmla="*/ 1233487 w 1590675"/>
                <a:gd name="connsiteY23" fmla="*/ 138112 h 1050131"/>
                <a:gd name="connsiteX24" fmla="*/ 1293019 w 1590675"/>
                <a:gd name="connsiteY24" fmla="*/ 90487 h 1050131"/>
                <a:gd name="connsiteX25" fmla="*/ 1393031 w 1590675"/>
                <a:gd name="connsiteY25" fmla="*/ 50006 h 1050131"/>
                <a:gd name="connsiteX26" fmla="*/ 1493044 w 1590675"/>
                <a:gd name="connsiteY26" fmla="*/ 16668 h 1050131"/>
                <a:gd name="connsiteX27" fmla="*/ 1590675 w 1590675"/>
                <a:gd name="connsiteY27"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02469 w 1590675"/>
                <a:gd name="connsiteY17" fmla="*/ 888206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33487 w 1590675"/>
                <a:gd name="connsiteY22" fmla="*/ 138112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02469 w 1590675"/>
                <a:gd name="connsiteY17" fmla="*/ 888206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45381 w 1590675"/>
                <a:gd name="connsiteY19" fmla="*/ 254793 h 1050131"/>
                <a:gd name="connsiteX20" fmla="*/ 1226343 w 1590675"/>
                <a:gd name="connsiteY20" fmla="*/ 142874 h 1050131"/>
                <a:gd name="connsiteX21" fmla="*/ 1293019 w 1590675"/>
                <a:gd name="connsiteY21" fmla="*/ 90487 h 1050131"/>
                <a:gd name="connsiteX22" fmla="*/ 1393031 w 1590675"/>
                <a:gd name="connsiteY22" fmla="*/ 50006 h 1050131"/>
                <a:gd name="connsiteX23" fmla="*/ 1493044 w 1590675"/>
                <a:gd name="connsiteY23" fmla="*/ 16668 h 1050131"/>
                <a:gd name="connsiteX24" fmla="*/ 1590675 w 1590675"/>
                <a:gd name="connsiteY24"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226343 w 1590675"/>
                <a:gd name="connsiteY19" fmla="*/ 142874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85861 w 1590675"/>
                <a:gd name="connsiteY19" fmla="*/ 192880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85861 w 1590675"/>
                <a:gd name="connsiteY19" fmla="*/ 192880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766762 w 1590675"/>
                <a:gd name="connsiteY6" fmla="*/ 659606 h 1050131"/>
                <a:gd name="connsiteX7" fmla="*/ 690562 w 1590675"/>
                <a:gd name="connsiteY7" fmla="*/ 769143 h 1050131"/>
                <a:gd name="connsiteX8" fmla="*/ 571500 w 1590675"/>
                <a:gd name="connsiteY8" fmla="*/ 878681 h 1050131"/>
                <a:gd name="connsiteX9" fmla="*/ 440531 w 1590675"/>
                <a:gd name="connsiteY9" fmla="*/ 940593 h 1050131"/>
                <a:gd name="connsiteX10" fmla="*/ 321469 w 1590675"/>
                <a:gd name="connsiteY10" fmla="*/ 985837 h 1050131"/>
                <a:gd name="connsiteX11" fmla="*/ 195262 w 1590675"/>
                <a:gd name="connsiteY11" fmla="*/ 1014412 h 1050131"/>
                <a:gd name="connsiteX12" fmla="*/ 0 w 1590675"/>
                <a:gd name="connsiteY12" fmla="*/ 1050131 h 1050131"/>
                <a:gd name="connsiteX13" fmla="*/ 183356 w 1590675"/>
                <a:gd name="connsiteY13" fmla="*/ 1050131 h 1050131"/>
                <a:gd name="connsiteX14" fmla="*/ 326231 w 1590675"/>
                <a:gd name="connsiteY14" fmla="*/ 1019175 h 1050131"/>
                <a:gd name="connsiteX15" fmla="*/ 497681 w 1590675"/>
                <a:gd name="connsiteY15" fmla="*/ 976312 h 1050131"/>
                <a:gd name="connsiteX16" fmla="*/ 731044 w 1590675"/>
                <a:gd name="connsiteY16" fmla="*/ 871538 h 1050131"/>
                <a:gd name="connsiteX17" fmla="*/ 902494 w 1590675"/>
                <a:gd name="connsiteY17" fmla="*/ 676275 h 1050131"/>
                <a:gd name="connsiteX18" fmla="*/ 1185861 w 1590675"/>
                <a:gd name="connsiteY18" fmla="*/ 192880 h 1050131"/>
                <a:gd name="connsiteX19" fmla="*/ 1293019 w 1590675"/>
                <a:gd name="connsiteY19" fmla="*/ 90487 h 1050131"/>
                <a:gd name="connsiteX20" fmla="*/ 1393031 w 1590675"/>
                <a:gd name="connsiteY20" fmla="*/ 50006 h 1050131"/>
                <a:gd name="connsiteX21" fmla="*/ 1493044 w 1590675"/>
                <a:gd name="connsiteY21" fmla="*/ 16668 h 1050131"/>
                <a:gd name="connsiteX22" fmla="*/ 1590675 w 1590675"/>
                <a:gd name="connsiteY22" fmla="*/ 0 h 1050131"/>
                <a:gd name="connsiteX0" fmla="*/ 1590675 w 1590675"/>
                <a:gd name="connsiteY0" fmla="*/ 0 h 1050131"/>
                <a:gd name="connsiteX1" fmla="*/ 1364456 w 1590675"/>
                <a:gd name="connsiteY1" fmla="*/ 9525 h 1050131"/>
                <a:gd name="connsiteX2" fmla="*/ 1247775 w 1590675"/>
                <a:gd name="connsiteY2" fmla="*/ 45243 h 1050131"/>
                <a:gd name="connsiteX3" fmla="*/ 1126331 w 1590675"/>
                <a:gd name="connsiteY3" fmla="*/ 104775 h 1050131"/>
                <a:gd name="connsiteX4" fmla="*/ 1054894 w 1590675"/>
                <a:gd name="connsiteY4" fmla="*/ 173831 h 1050131"/>
                <a:gd name="connsiteX5" fmla="*/ 766762 w 1590675"/>
                <a:gd name="connsiteY5" fmla="*/ 659606 h 1050131"/>
                <a:gd name="connsiteX6" fmla="*/ 690562 w 1590675"/>
                <a:gd name="connsiteY6" fmla="*/ 769143 h 1050131"/>
                <a:gd name="connsiteX7" fmla="*/ 571500 w 1590675"/>
                <a:gd name="connsiteY7" fmla="*/ 878681 h 1050131"/>
                <a:gd name="connsiteX8" fmla="*/ 440531 w 1590675"/>
                <a:gd name="connsiteY8" fmla="*/ 940593 h 1050131"/>
                <a:gd name="connsiteX9" fmla="*/ 321469 w 1590675"/>
                <a:gd name="connsiteY9" fmla="*/ 985837 h 1050131"/>
                <a:gd name="connsiteX10" fmla="*/ 195262 w 1590675"/>
                <a:gd name="connsiteY10" fmla="*/ 1014412 h 1050131"/>
                <a:gd name="connsiteX11" fmla="*/ 0 w 1590675"/>
                <a:gd name="connsiteY11" fmla="*/ 1050131 h 1050131"/>
                <a:gd name="connsiteX12" fmla="*/ 183356 w 1590675"/>
                <a:gd name="connsiteY12" fmla="*/ 1050131 h 1050131"/>
                <a:gd name="connsiteX13" fmla="*/ 326231 w 1590675"/>
                <a:gd name="connsiteY13" fmla="*/ 1019175 h 1050131"/>
                <a:gd name="connsiteX14" fmla="*/ 497681 w 1590675"/>
                <a:gd name="connsiteY14" fmla="*/ 976312 h 1050131"/>
                <a:gd name="connsiteX15" fmla="*/ 731044 w 1590675"/>
                <a:gd name="connsiteY15" fmla="*/ 871538 h 1050131"/>
                <a:gd name="connsiteX16" fmla="*/ 902494 w 1590675"/>
                <a:gd name="connsiteY16" fmla="*/ 676275 h 1050131"/>
                <a:gd name="connsiteX17" fmla="*/ 1185861 w 1590675"/>
                <a:gd name="connsiteY17" fmla="*/ 192880 h 1050131"/>
                <a:gd name="connsiteX18" fmla="*/ 1293019 w 1590675"/>
                <a:gd name="connsiteY18" fmla="*/ 90487 h 1050131"/>
                <a:gd name="connsiteX19" fmla="*/ 1393031 w 1590675"/>
                <a:gd name="connsiteY19" fmla="*/ 50006 h 1050131"/>
                <a:gd name="connsiteX20" fmla="*/ 1493044 w 1590675"/>
                <a:gd name="connsiteY20" fmla="*/ 16668 h 1050131"/>
                <a:gd name="connsiteX21" fmla="*/ 1590675 w 1590675"/>
                <a:gd name="connsiteY21" fmla="*/ 0 h 1050131"/>
                <a:gd name="connsiteX0" fmla="*/ 1590675 w 1590675"/>
                <a:gd name="connsiteY0" fmla="*/ 0 h 1050131"/>
                <a:gd name="connsiteX1" fmla="*/ 1364456 w 1590675"/>
                <a:gd name="connsiteY1" fmla="*/ 9525 h 1050131"/>
                <a:gd name="connsiteX2" fmla="*/ 1247775 w 1590675"/>
                <a:gd name="connsiteY2" fmla="*/ 45243 h 1050131"/>
                <a:gd name="connsiteX3" fmla="*/ 1126331 w 1590675"/>
                <a:gd name="connsiteY3" fmla="*/ 104775 h 1050131"/>
                <a:gd name="connsiteX4" fmla="*/ 1054894 w 1590675"/>
                <a:gd name="connsiteY4" fmla="*/ 173831 h 1050131"/>
                <a:gd name="connsiteX5" fmla="*/ 766762 w 1590675"/>
                <a:gd name="connsiteY5" fmla="*/ 659606 h 1050131"/>
                <a:gd name="connsiteX6" fmla="*/ 690562 w 1590675"/>
                <a:gd name="connsiteY6" fmla="*/ 769143 h 1050131"/>
                <a:gd name="connsiteX7" fmla="*/ 571500 w 1590675"/>
                <a:gd name="connsiteY7" fmla="*/ 878681 h 1050131"/>
                <a:gd name="connsiteX8" fmla="*/ 440531 w 1590675"/>
                <a:gd name="connsiteY8" fmla="*/ 940593 h 1050131"/>
                <a:gd name="connsiteX9" fmla="*/ 321469 w 1590675"/>
                <a:gd name="connsiteY9" fmla="*/ 985837 h 1050131"/>
                <a:gd name="connsiteX10" fmla="*/ 195262 w 1590675"/>
                <a:gd name="connsiteY10" fmla="*/ 1014412 h 1050131"/>
                <a:gd name="connsiteX11" fmla="*/ 0 w 1590675"/>
                <a:gd name="connsiteY11" fmla="*/ 1050131 h 1050131"/>
                <a:gd name="connsiteX12" fmla="*/ 183356 w 1590675"/>
                <a:gd name="connsiteY12" fmla="*/ 1050131 h 1050131"/>
                <a:gd name="connsiteX13" fmla="*/ 326231 w 1590675"/>
                <a:gd name="connsiteY13" fmla="*/ 1019175 h 1050131"/>
                <a:gd name="connsiteX14" fmla="*/ 497681 w 1590675"/>
                <a:gd name="connsiteY14" fmla="*/ 976312 h 1050131"/>
                <a:gd name="connsiteX15" fmla="*/ 731044 w 1590675"/>
                <a:gd name="connsiteY15" fmla="*/ 871538 h 1050131"/>
                <a:gd name="connsiteX16" fmla="*/ 902494 w 1590675"/>
                <a:gd name="connsiteY16" fmla="*/ 676275 h 1050131"/>
                <a:gd name="connsiteX17" fmla="*/ 1185861 w 1590675"/>
                <a:gd name="connsiteY17" fmla="*/ 192880 h 1050131"/>
                <a:gd name="connsiteX18" fmla="*/ 1293019 w 1590675"/>
                <a:gd name="connsiteY18" fmla="*/ 90487 h 1050131"/>
                <a:gd name="connsiteX19" fmla="*/ 1393031 w 1590675"/>
                <a:gd name="connsiteY19" fmla="*/ 50006 h 1050131"/>
                <a:gd name="connsiteX20" fmla="*/ 1590675 w 1590675"/>
                <a:gd name="connsiteY20" fmla="*/ 0 h 1050131"/>
                <a:gd name="connsiteX0" fmla="*/ 1590675 w 1590675"/>
                <a:gd name="connsiteY0" fmla="*/ 1568 h 1051699"/>
                <a:gd name="connsiteX1" fmla="*/ 1364456 w 1590675"/>
                <a:gd name="connsiteY1" fmla="*/ 11093 h 1051699"/>
                <a:gd name="connsiteX2" fmla="*/ 1247775 w 1590675"/>
                <a:gd name="connsiteY2" fmla="*/ 46811 h 1051699"/>
                <a:gd name="connsiteX3" fmla="*/ 1126331 w 1590675"/>
                <a:gd name="connsiteY3" fmla="*/ 106343 h 1051699"/>
                <a:gd name="connsiteX4" fmla="*/ 1054894 w 1590675"/>
                <a:gd name="connsiteY4" fmla="*/ 175399 h 1051699"/>
                <a:gd name="connsiteX5" fmla="*/ 766762 w 1590675"/>
                <a:gd name="connsiteY5" fmla="*/ 661174 h 1051699"/>
                <a:gd name="connsiteX6" fmla="*/ 690562 w 1590675"/>
                <a:gd name="connsiteY6" fmla="*/ 770711 h 1051699"/>
                <a:gd name="connsiteX7" fmla="*/ 571500 w 1590675"/>
                <a:gd name="connsiteY7" fmla="*/ 880249 h 1051699"/>
                <a:gd name="connsiteX8" fmla="*/ 440531 w 1590675"/>
                <a:gd name="connsiteY8" fmla="*/ 942161 h 1051699"/>
                <a:gd name="connsiteX9" fmla="*/ 321469 w 1590675"/>
                <a:gd name="connsiteY9" fmla="*/ 987405 h 1051699"/>
                <a:gd name="connsiteX10" fmla="*/ 195262 w 1590675"/>
                <a:gd name="connsiteY10" fmla="*/ 1015980 h 1051699"/>
                <a:gd name="connsiteX11" fmla="*/ 0 w 1590675"/>
                <a:gd name="connsiteY11" fmla="*/ 1051699 h 1051699"/>
                <a:gd name="connsiteX12" fmla="*/ 183356 w 1590675"/>
                <a:gd name="connsiteY12" fmla="*/ 1051699 h 1051699"/>
                <a:gd name="connsiteX13" fmla="*/ 326231 w 1590675"/>
                <a:gd name="connsiteY13" fmla="*/ 1020743 h 1051699"/>
                <a:gd name="connsiteX14" fmla="*/ 497681 w 1590675"/>
                <a:gd name="connsiteY14" fmla="*/ 977880 h 1051699"/>
                <a:gd name="connsiteX15" fmla="*/ 731044 w 1590675"/>
                <a:gd name="connsiteY15" fmla="*/ 873106 h 1051699"/>
                <a:gd name="connsiteX16" fmla="*/ 902494 w 1590675"/>
                <a:gd name="connsiteY16" fmla="*/ 677843 h 1051699"/>
                <a:gd name="connsiteX17" fmla="*/ 1185861 w 1590675"/>
                <a:gd name="connsiteY17" fmla="*/ 194448 h 1051699"/>
                <a:gd name="connsiteX18" fmla="*/ 1293019 w 1590675"/>
                <a:gd name="connsiteY18" fmla="*/ 92055 h 1051699"/>
                <a:gd name="connsiteX19" fmla="*/ 1393031 w 1590675"/>
                <a:gd name="connsiteY19" fmla="*/ 51574 h 1051699"/>
                <a:gd name="connsiteX20" fmla="*/ 1590675 w 1590675"/>
                <a:gd name="connsiteY20" fmla="*/ 1568 h 1051699"/>
                <a:gd name="connsiteX0" fmla="*/ 1590675 w 1590675"/>
                <a:gd name="connsiteY0" fmla="*/ 1568 h 1051699"/>
                <a:gd name="connsiteX1" fmla="*/ 1364456 w 1590675"/>
                <a:gd name="connsiteY1" fmla="*/ 11093 h 1051699"/>
                <a:gd name="connsiteX2" fmla="*/ 1126331 w 1590675"/>
                <a:gd name="connsiteY2" fmla="*/ 106343 h 1051699"/>
                <a:gd name="connsiteX3" fmla="*/ 1054894 w 1590675"/>
                <a:gd name="connsiteY3" fmla="*/ 175399 h 1051699"/>
                <a:gd name="connsiteX4" fmla="*/ 766762 w 1590675"/>
                <a:gd name="connsiteY4" fmla="*/ 661174 h 1051699"/>
                <a:gd name="connsiteX5" fmla="*/ 690562 w 1590675"/>
                <a:gd name="connsiteY5" fmla="*/ 770711 h 1051699"/>
                <a:gd name="connsiteX6" fmla="*/ 571500 w 1590675"/>
                <a:gd name="connsiteY6" fmla="*/ 880249 h 1051699"/>
                <a:gd name="connsiteX7" fmla="*/ 440531 w 1590675"/>
                <a:gd name="connsiteY7" fmla="*/ 942161 h 1051699"/>
                <a:gd name="connsiteX8" fmla="*/ 321469 w 1590675"/>
                <a:gd name="connsiteY8" fmla="*/ 987405 h 1051699"/>
                <a:gd name="connsiteX9" fmla="*/ 195262 w 1590675"/>
                <a:gd name="connsiteY9" fmla="*/ 1015980 h 1051699"/>
                <a:gd name="connsiteX10" fmla="*/ 0 w 1590675"/>
                <a:gd name="connsiteY10" fmla="*/ 1051699 h 1051699"/>
                <a:gd name="connsiteX11" fmla="*/ 183356 w 1590675"/>
                <a:gd name="connsiteY11" fmla="*/ 1051699 h 1051699"/>
                <a:gd name="connsiteX12" fmla="*/ 326231 w 1590675"/>
                <a:gd name="connsiteY12" fmla="*/ 1020743 h 1051699"/>
                <a:gd name="connsiteX13" fmla="*/ 497681 w 1590675"/>
                <a:gd name="connsiteY13" fmla="*/ 977880 h 1051699"/>
                <a:gd name="connsiteX14" fmla="*/ 731044 w 1590675"/>
                <a:gd name="connsiteY14" fmla="*/ 873106 h 1051699"/>
                <a:gd name="connsiteX15" fmla="*/ 902494 w 1590675"/>
                <a:gd name="connsiteY15" fmla="*/ 677843 h 1051699"/>
                <a:gd name="connsiteX16" fmla="*/ 1185861 w 1590675"/>
                <a:gd name="connsiteY16" fmla="*/ 194448 h 1051699"/>
                <a:gd name="connsiteX17" fmla="*/ 1293019 w 1590675"/>
                <a:gd name="connsiteY17" fmla="*/ 92055 h 1051699"/>
                <a:gd name="connsiteX18" fmla="*/ 1393031 w 1590675"/>
                <a:gd name="connsiteY18" fmla="*/ 51574 h 1051699"/>
                <a:gd name="connsiteX19" fmla="*/ 1590675 w 1590675"/>
                <a:gd name="connsiteY19" fmla="*/ 1568 h 1051699"/>
                <a:gd name="connsiteX0" fmla="*/ 1590675 w 1590675"/>
                <a:gd name="connsiteY0" fmla="*/ 1568 h 1051699"/>
                <a:gd name="connsiteX1" fmla="*/ 1364456 w 1590675"/>
                <a:gd name="connsiteY1" fmla="*/ 11093 h 1051699"/>
                <a:gd name="connsiteX2" fmla="*/ 1126331 w 1590675"/>
                <a:gd name="connsiteY2" fmla="*/ 106343 h 1051699"/>
                <a:gd name="connsiteX3" fmla="*/ 1054894 w 1590675"/>
                <a:gd name="connsiteY3" fmla="*/ 175399 h 1051699"/>
                <a:gd name="connsiteX4" fmla="*/ 766762 w 1590675"/>
                <a:gd name="connsiteY4" fmla="*/ 661174 h 1051699"/>
                <a:gd name="connsiteX5" fmla="*/ 690562 w 1590675"/>
                <a:gd name="connsiteY5" fmla="*/ 770711 h 1051699"/>
                <a:gd name="connsiteX6" fmla="*/ 571500 w 1590675"/>
                <a:gd name="connsiteY6" fmla="*/ 880249 h 1051699"/>
                <a:gd name="connsiteX7" fmla="*/ 440531 w 1590675"/>
                <a:gd name="connsiteY7" fmla="*/ 942161 h 1051699"/>
                <a:gd name="connsiteX8" fmla="*/ 321469 w 1590675"/>
                <a:gd name="connsiteY8" fmla="*/ 987405 h 1051699"/>
                <a:gd name="connsiteX9" fmla="*/ 195262 w 1590675"/>
                <a:gd name="connsiteY9" fmla="*/ 1015980 h 1051699"/>
                <a:gd name="connsiteX10" fmla="*/ 0 w 1590675"/>
                <a:gd name="connsiteY10" fmla="*/ 1051699 h 1051699"/>
                <a:gd name="connsiteX11" fmla="*/ 183356 w 1590675"/>
                <a:gd name="connsiteY11" fmla="*/ 1051699 h 1051699"/>
                <a:gd name="connsiteX12" fmla="*/ 326231 w 1590675"/>
                <a:gd name="connsiteY12" fmla="*/ 1020743 h 1051699"/>
                <a:gd name="connsiteX13" fmla="*/ 497681 w 1590675"/>
                <a:gd name="connsiteY13" fmla="*/ 977880 h 1051699"/>
                <a:gd name="connsiteX14" fmla="*/ 731044 w 1590675"/>
                <a:gd name="connsiteY14" fmla="*/ 873106 h 1051699"/>
                <a:gd name="connsiteX15" fmla="*/ 902494 w 1590675"/>
                <a:gd name="connsiteY15" fmla="*/ 677843 h 1051699"/>
                <a:gd name="connsiteX16" fmla="*/ 1185861 w 1590675"/>
                <a:gd name="connsiteY16" fmla="*/ 194448 h 1051699"/>
                <a:gd name="connsiteX17" fmla="*/ 1293019 w 1590675"/>
                <a:gd name="connsiteY17" fmla="*/ 92055 h 1051699"/>
                <a:gd name="connsiteX18" fmla="*/ 1393031 w 1590675"/>
                <a:gd name="connsiteY18" fmla="*/ 51574 h 1051699"/>
                <a:gd name="connsiteX19" fmla="*/ 1590675 w 1590675"/>
                <a:gd name="connsiteY1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902494 w 1590675"/>
                <a:gd name="connsiteY13" fmla="*/ 677843 h 1051699"/>
                <a:gd name="connsiteX14" fmla="*/ 1185861 w 1590675"/>
                <a:gd name="connsiteY14" fmla="*/ 194448 h 1051699"/>
                <a:gd name="connsiteX15" fmla="*/ 1293019 w 1590675"/>
                <a:gd name="connsiteY15" fmla="*/ 92055 h 1051699"/>
                <a:gd name="connsiteX16" fmla="*/ 1393031 w 1590675"/>
                <a:gd name="connsiteY16" fmla="*/ 51574 h 1051699"/>
                <a:gd name="connsiteX17" fmla="*/ 1590675 w 1590675"/>
                <a:gd name="connsiteY1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902494 w 1590675"/>
                <a:gd name="connsiteY13" fmla="*/ 677843 h 1051699"/>
                <a:gd name="connsiteX14" fmla="*/ 1185861 w 1590675"/>
                <a:gd name="connsiteY14" fmla="*/ 194448 h 1051699"/>
                <a:gd name="connsiteX15" fmla="*/ 1293019 w 1590675"/>
                <a:gd name="connsiteY15" fmla="*/ 92055 h 1051699"/>
                <a:gd name="connsiteX16" fmla="*/ 1393031 w 1590675"/>
                <a:gd name="connsiteY16" fmla="*/ 51574 h 1051699"/>
                <a:gd name="connsiteX17" fmla="*/ 1590675 w 1590675"/>
                <a:gd name="connsiteY1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497681 w 1590675"/>
                <a:gd name="connsiteY10" fmla="*/ 977880 h 1051699"/>
                <a:gd name="connsiteX11" fmla="*/ 792956 w 1590675"/>
                <a:gd name="connsiteY11" fmla="*/ 823100 h 1051699"/>
                <a:gd name="connsiteX12" fmla="*/ 1185861 w 1590675"/>
                <a:gd name="connsiteY12" fmla="*/ 194448 h 1051699"/>
                <a:gd name="connsiteX13" fmla="*/ 1293019 w 1590675"/>
                <a:gd name="connsiteY13" fmla="*/ 92055 h 1051699"/>
                <a:gd name="connsiteX14" fmla="*/ 1393031 w 1590675"/>
                <a:gd name="connsiteY14" fmla="*/ 51574 h 1051699"/>
                <a:gd name="connsiteX15" fmla="*/ 1590675 w 1590675"/>
                <a:gd name="connsiteY15"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195262 w 1590675"/>
                <a:gd name="connsiteY6" fmla="*/ 1015980 h 1051699"/>
                <a:gd name="connsiteX7" fmla="*/ 0 w 1590675"/>
                <a:gd name="connsiteY7" fmla="*/ 1051699 h 1051699"/>
                <a:gd name="connsiteX8" fmla="*/ 183356 w 1590675"/>
                <a:gd name="connsiteY8" fmla="*/ 1051699 h 1051699"/>
                <a:gd name="connsiteX9" fmla="*/ 497681 w 1590675"/>
                <a:gd name="connsiteY9" fmla="*/ 977880 h 1051699"/>
                <a:gd name="connsiteX10" fmla="*/ 792956 w 1590675"/>
                <a:gd name="connsiteY10" fmla="*/ 823100 h 1051699"/>
                <a:gd name="connsiteX11" fmla="*/ 1185861 w 1590675"/>
                <a:gd name="connsiteY11" fmla="*/ 194448 h 1051699"/>
                <a:gd name="connsiteX12" fmla="*/ 1293019 w 1590675"/>
                <a:gd name="connsiteY12" fmla="*/ 92055 h 1051699"/>
                <a:gd name="connsiteX13" fmla="*/ 1393031 w 1590675"/>
                <a:gd name="connsiteY13" fmla="*/ 51574 h 1051699"/>
                <a:gd name="connsiteX14" fmla="*/ 1590675 w 1590675"/>
                <a:gd name="connsiteY14"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440531 w 1590675"/>
                <a:gd name="connsiteY4" fmla="*/ 942161 h 1051699"/>
                <a:gd name="connsiteX5" fmla="*/ 195262 w 1590675"/>
                <a:gd name="connsiteY5" fmla="*/ 1015980 h 1051699"/>
                <a:gd name="connsiteX6" fmla="*/ 0 w 1590675"/>
                <a:gd name="connsiteY6" fmla="*/ 1051699 h 1051699"/>
                <a:gd name="connsiteX7" fmla="*/ 183356 w 1590675"/>
                <a:gd name="connsiteY7" fmla="*/ 1051699 h 1051699"/>
                <a:gd name="connsiteX8" fmla="*/ 497681 w 1590675"/>
                <a:gd name="connsiteY8" fmla="*/ 977880 h 1051699"/>
                <a:gd name="connsiteX9" fmla="*/ 792956 w 1590675"/>
                <a:gd name="connsiteY9" fmla="*/ 823100 h 1051699"/>
                <a:gd name="connsiteX10" fmla="*/ 1185861 w 1590675"/>
                <a:gd name="connsiteY10" fmla="*/ 194448 h 1051699"/>
                <a:gd name="connsiteX11" fmla="*/ 1293019 w 1590675"/>
                <a:gd name="connsiteY11" fmla="*/ 92055 h 1051699"/>
                <a:gd name="connsiteX12" fmla="*/ 1393031 w 1590675"/>
                <a:gd name="connsiteY12" fmla="*/ 51574 h 1051699"/>
                <a:gd name="connsiteX13" fmla="*/ 1590675 w 1590675"/>
                <a:gd name="connsiteY13"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440531 w 1590675"/>
                <a:gd name="connsiteY4" fmla="*/ 942161 h 1051699"/>
                <a:gd name="connsiteX5" fmla="*/ 195262 w 1590675"/>
                <a:gd name="connsiteY5" fmla="*/ 1015980 h 1051699"/>
                <a:gd name="connsiteX6" fmla="*/ 0 w 1590675"/>
                <a:gd name="connsiteY6" fmla="*/ 1051699 h 1051699"/>
                <a:gd name="connsiteX7" fmla="*/ 183356 w 1590675"/>
                <a:gd name="connsiteY7" fmla="*/ 1051699 h 1051699"/>
                <a:gd name="connsiteX8" fmla="*/ 497681 w 1590675"/>
                <a:gd name="connsiteY8" fmla="*/ 977880 h 1051699"/>
                <a:gd name="connsiteX9" fmla="*/ 792956 w 1590675"/>
                <a:gd name="connsiteY9" fmla="*/ 823100 h 1051699"/>
                <a:gd name="connsiteX10" fmla="*/ 1185861 w 1590675"/>
                <a:gd name="connsiteY10" fmla="*/ 194448 h 1051699"/>
                <a:gd name="connsiteX11" fmla="*/ 1293019 w 1590675"/>
                <a:gd name="connsiteY11" fmla="*/ 92055 h 1051699"/>
                <a:gd name="connsiteX12" fmla="*/ 1393031 w 1590675"/>
                <a:gd name="connsiteY12" fmla="*/ 51574 h 1051699"/>
                <a:gd name="connsiteX13" fmla="*/ 1590675 w 1590675"/>
                <a:gd name="connsiteY13"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792956 w 1590675"/>
                <a:gd name="connsiteY6" fmla="*/ 823100 h 1051699"/>
                <a:gd name="connsiteX7" fmla="*/ 1185861 w 1590675"/>
                <a:gd name="connsiteY7" fmla="*/ 194448 h 1051699"/>
                <a:gd name="connsiteX8" fmla="*/ 1293019 w 1590675"/>
                <a:gd name="connsiteY8" fmla="*/ 92055 h 1051699"/>
                <a:gd name="connsiteX9" fmla="*/ 1393031 w 1590675"/>
                <a:gd name="connsiteY9" fmla="*/ 51574 h 1051699"/>
                <a:gd name="connsiteX10" fmla="*/ 1590675 w 1590675"/>
                <a:gd name="connsiteY10"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792956 w 1590675"/>
                <a:gd name="connsiteY6" fmla="*/ 823100 h 1051699"/>
                <a:gd name="connsiteX7" fmla="*/ 1185861 w 1590675"/>
                <a:gd name="connsiteY7" fmla="*/ 194448 h 1051699"/>
                <a:gd name="connsiteX8" fmla="*/ 1293019 w 1590675"/>
                <a:gd name="connsiteY8" fmla="*/ 92055 h 1051699"/>
                <a:gd name="connsiteX9" fmla="*/ 1393031 w 1590675"/>
                <a:gd name="connsiteY9" fmla="*/ 51574 h 1051699"/>
                <a:gd name="connsiteX10" fmla="*/ 1590675 w 1590675"/>
                <a:gd name="connsiteY10"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71694"/>
                <a:gd name="connsiteX1" fmla="*/ 1364456 w 1590675"/>
                <a:gd name="connsiteY1" fmla="*/ 11093 h 1071694"/>
                <a:gd name="connsiteX2" fmla="*/ 1054894 w 1590675"/>
                <a:gd name="connsiteY2" fmla="*/ 175399 h 1071694"/>
                <a:gd name="connsiteX3" fmla="*/ 607218 w 1590675"/>
                <a:gd name="connsiteY3" fmla="*/ 856435 h 1071694"/>
                <a:gd name="connsiteX4" fmla="*/ 0 w 1590675"/>
                <a:gd name="connsiteY4" fmla="*/ 1051699 h 1071694"/>
                <a:gd name="connsiteX5" fmla="*/ 792956 w 1590675"/>
                <a:gd name="connsiteY5" fmla="*/ 823100 h 1071694"/>
                <a:gd name="connsiteX6" fmla="*/ 1185861 w 1590675"/>
                <a:gd name="connsiteY6" fmla="*/ 194448 h 1071694"/>
                <a:gd name="connsiteX7" fmla="*/ 1293019 w 1590675"/>
                <a:gd name="connsiteY7" fmla="*/ 92055 h 1071694"/>
                <a:gd name="connsiteX8" fmla="*/ 1393031 w 1590675"/>
                <a:gd name="connsiteY8" fmla="*/ 51574 h 1071694"/>
                <a:gd name="connsiteX9" fmla="*/ 1590675 w 1590675"/>
                <a:gd name="connsiteY9" fmla="*/ 1568 h 1071694"/>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5855"/>
                <a:gd name="connsiteX1" fmla="*/ 1364456 w 1590675"/>
                <a:gd name="connsiteY1" fmla="*/ 11093 h 1055855"/>
                <a:gd name="connsiteX2" fmla="*/ 1054894 w 1590675"/>
                <a:gd name="connsiteY2" fmla="*/ 175399 h 1055855"/>
                <a:gd name="connsiteX3" fmla="*/ 607218 w 1590675"/>
                <a:gd name="connsiteY3" fmla="*/ 856435 h 1055855"/>
                <a:gd name="connsiteX4" fmla="*/ 0 w 1590675"/>
                <a:gd name="connsiteY4" fmla="*/ 1051699 h 1055855"/>
                <a:gd name="connsiteX5" fmla="*/ 728662 w 1590675"/>
                <a:gd name="connsiteY5" fmla="*/ 875487 h 1055855"/>
                <a:gd name="connsiteX6" fmla="*/ 1185861 w 1590675"/>
                <a:gd name="connsiteY6" fmla="*/ 194448 h 1055855"/>
                <a:gd name="connsiteX7" fmla="*/ 1293019 w 1590675"/>
                <a:gd name="connsiteY7" fmla="*/ 92055 h 1055855"/>
                <a:gd name="connsiteX8" fmla="*/ 1393031 w 1590675"/>
                <a:gd name="connsiteY8" fmla="*/ 51574 h 1055855"/>
                <a:gd name="connsiteX9" fmla="*/ 1590675 w 1590675"/>
                <a:gd name="connsiteY9" fmla="*/ 1568 h 1055855"/>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393031 w 1590675"/>
                <a:gd name="connsiteY7" fmla="*/ 51574 h 1051699"/>
                <a:gd name="connsiteX8" fmla="*/ 1590675 w 1590675"/>
                <a:gd name="connsiteY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2393 h 1052524"/>
                <a:gd name="connsiteX1" fmla="*/ 1364456 w 1590675"/>
                <a:gd name="connsiteY1" fmla="*/ 11918 h 1052524"/>
                <a:gd name="connsiteX2" fmla="*/ 1054894 w 1590675"/>
                <a:gd name="connsiteY2" fmla="*/ 176224 h 1052524"/>
                <a:gd name="connsiteX3" fmla="*/ 607218 w 1590675"/>
                <a:gd name="connsiteY3" fmla="*/ 857260 h 1052524"/>
                <a:gd name="connsiteX4" fmla="*/ 0 w 1590675"/>
                <a:gd name="connsiteY4" fmla="*/ 1052524 h 1052524"/>
                <a:gd name="connsiteX5" fmla="*/ 728662 w 1590675"/>
                <a:gd name="connsiteY5" fmla="*/ 876312 h 1052524"/>
                <a:gd name="connsiteX6" fmla="*/ 1185861 w 1590675"/>
                <a:gd name="connsiteY6" fmla="*/ 195273 h 1052524"/>
                <a:gd name="connsiteX7" fmla="*/ 1590675 w 1590675"/>
                <a:gd name="connsiteY7" fmla="*/ 2393 h 1052524"/>
                <a:gd name="connsiteX0" fmla="*/ 1590675 w 1590675"/>
                <a:gd name="connsiteY0" fmla="*/ 196 h 1050327"/>
                <a:gd name="connsiteX1" fmla="*/ 1054894 w 1590675"/>
                <a:gd name="connsiteY1" fmla="*/ 174027 h 1050327"/>
                <a:gd name="connsiteX2" fmla="*/ 607218 w 1590675"/>
                <a:gd name="connsiteY2" fmla="*/ 855063 h 1050327"/>
                <a:gd name="connsiteX3" fmla="*/ 0 w 1590675"/>
                <a:gd name="connsiteY3" fmla="*/ 1050327 h 1050327"/>
                <a:gd name="connsiteX4" fmla="*/ 728662 w 1590675"/>
                <a:gd name="connsiteY4" fmla="*/ 874115 h 1050327"/>
                <a:gd name="connsiteX5" fmla="*/ 1185861 w 1590675"/>
                <a:gd name="connsiteY5" fmla="*/ 193076 h 1050327"/>
                <a:gd name="connsiteX6" fmla="*/ 1590675 w 1590675"/>
                <a:gd name="connsiteY6" fmla="*/ 196 h 1050327"/>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675" h="1051978">
                  <a:moveTo>
                    <a:pt x="1590675" y="1847"/>
                  </a:moveTo>
                  <a:cubicBezTo>
                    <a:pt x="1568847" y="-1328"/>
                    <a:pt x="1230710" y="-19187"/>
                    <a:pt x="1054894" y="175678"/>
                  </a:cubicBezTo>
                  <a:cubicBezTo>
                    <a:pt x="942578" y="302281"/>
                    <a:pt x="775890" y="722569"/>
                    <a:pt x="607218" y="856714"/>
                  </a:cubicBezTo>
                  <a:cubicBezTo>
                    <a:pt x="374252" y="1024195"/>
                    <a:pt x="82256" y="1031341"/>
                    <a:pt x="0" y="1051978"/>
                  </a:cubicBezTo>
                  <a:cubicBezTo>
                    <a:pt x="147638" y="1042453"/>
                    <a:pt x="508111" y="1049597"/>
                    <a:pt x="728662" y="875766"/>
                  </a:cubicBezTo>
                  <a:cubicBezTo>
                    <a:pt x="895746" y="766626"/>
                    <a:pt x="1092199" y="317757"/>
                    <a:pt x="1185861" y="204252"/>
                  </a:cubicBezTo>
                  <a:cubicBezTo>
                    <a:pt x="1286668" y="37168"/>
                    <a:pt x="1546621" y="22881"/>
                    <a:pt x="1590675" y="1847"/>
                  </a:cubicBezTo>
                  <a:close/>
                </a:path>
              </a:pathLst>
            </a:custGeom>
            <a:solidFill>
              <a:srgbClr val="0000FF">
                <a:alpha val="69804"/>
              </a:srgbClr>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図形 85">
              <a:extLst>
                <a:ext uri="{FF2B5EF4-FFF2-40B4-BE49-F238E27FC236}">
                  <a16:creationId xmlns:a16="http://schemas.microsoft.com/office/drawing/2014/main" id="{D37F84D6-BCBC-4772-9024-291FE2DB7FC5}"/>
                </a:ext>
              </a:extLst>
            </p:cNvPr>
            <p:cNvSpPr/>
            <p:nvPr/>
          </p:nvSpPr>
          <p:spPr>
            <a:xfrm>
              <a:off x="5696845" y="4706427"/>
              <a:ext cx="1800000" cy="1080000"/>
            </a:xfrm>
            <a:custGeom>
              <a:avLst/>
              <a:gdLst>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845344 w 1590675"/>
                <a:gd name="connsiteY7" fmla="*/ 519112 h 1050131"/>
                <a:gd name="connsiteX8" fmla="*/ 766762 w 1590675"/>
                <a:gd name="connsiteY8" fmla="*/ 659606 h 1050131"/>
                <a:gd name="connsiteX9" fmla="*/ 690562 w 1590675"/>
                <a:gd name="connsiteY9" fmla="*/ 769143 h 1050131"/>
                <a:gd name="connsiteX10" fmla="*/ 571500 w 1590675"/>
                <a:gd name="connsiteY10" fmla="*/ 878681 h 1050131"/>
                <a:gd name="connsiteX11" fmla="*/ 440531 w 1590675"/>
                <a:gd name="connsiteY11" fmla="*/ 940593 h 1050131"/>
                <a:gd name="connsiteX12" fmla="*/ 321469 w 1590675"/>
                <a:gd name="connsiteY12" fmla="*/ 985837 h 1050131"/>
                <a:gd name="connsiteX13" fmla="*/ 195262 w 1590675"/>
                <a:gd name="connsiteY13" fmla="*/ 1014412 h 1050131"/>
                <a:gd name="connsiteX14" fmla="*/ 0 w 1590675"/>
                <a:gd name="connsiteY14" fmla="*/ 1050131 h 1050131"/>
                <a:gd name="connsiteX15" fmla="*/ 183356 w 1590675"/>
                <a:gd name="connsiteY15" fmla="*/ 1050131 h 1050131"/>
                <a:gd name="connsiteX16" fmla="*/ 326231 w 1590675"/>
                <a:gd name="connsiteY16" fmla="*/ 1019175 h 1050131"/>
                <a:gd name="connsiteX17" fmla="*/ 497681 w 1590675"/>
                <a:gd name="connsiteY17" fmla="*/ 976312 h 1050131"/>
                <a:gd name="connsiteX18" fmla="*/ 702469 w 1590675"/>
                <a:gd name="connsiteY18" fmla="*/ 888206 h 1050131"/>
                <a:gd name="connsiteX19" fmla="*/ 800100 w 1590675"/>
                <a:gd name="connsiteY19" fmla="*/ 807243 h 1050131"/>
                <a:gd name="connsiteX20" fmla="*/ 876300 w 1590675"/>
                <a:gd name="connsiteY20" fmla="*/ 707231 h 1050131"/>
                <a:gd name="connsiteX21" fmla="*/ 1023937 w 1590675"/>
                <a:gd name="connsiteY21" fmla="*/ 457200 h 1050131"/>
                <a:gd name="connsiteX22" fmla="*/ 1145381 w 1590675"/>
                <a:gd name="connsiteY22" fmla="*/ 254793 h 1050131"/>
                <a:gd name="connsiteX23" fmla="*/ 1233487 w 1590675"/>
                <a:gd name="connsiteY23" fmla="*/ 138112 h 1050131"/>
                <a:gd name="connsiteX24" fmla="*/ 1293019 w 1590675"/>
                <a:gd name="connsiteY24" fmla="*/ 90487 h 1050131"/>
                <a:gd name="connsiteX25" fmla="*/ 1393031 w 1590675"/>
                <a:gd name="connsiteY25" fmla="*/ 50006 h 1050131"/>
                <a:gd name="connsiteX26" fmla="*/ 1493044 w 1590675"/>
                <a:gd name="connsiteY26" fmla="*/ 16668 h 1050131"/>
                <a:gd name="connsiteX27" fmla="*/ 1590675 w 1590675"/>
                <a:gd name="connsiteY27"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845344 w 1590675"/>
                <a:gd name="connsiteY7" fmla="*/ 519112 h 1050131"/>
                <a:gd name="connsiteX8" fmla="*/ 766762 w 1590675"/>
                <a:gd name="connsiteY8" fmla="*/ 659606 h 1050131"/>
                <a:gd name="connsiteX9" fmla="*/ 690562 w 1590675"/>
                <a:gd name="connsiteY9" fmla="*/ 769143 h 1050131"/>
                <a:gd name="connsiteX10" fmla="*/ 571500 w 1590675"/>
                <a:gd name="connsiteY10" fmla="*/ 878681 h 1050131"/>
                <a:gd name="connsiteX11" fmla="*/ 440531 w 1590675"/>
                <a:gd name="connsiteY11" fmla="*/ 940593 h 1050131"/>
                <a:gd name="connsiteX12" fmla="*/ 321469 w 1590675"/>
                <a:gd name="connsiteY12" fmla="*/ 985837 h 1050131"/>
                <a:gd name="connsiteX13" fmla="*/ 195262 w 1590675"/>
                <a:gd name="connsiteY13" fmla="*/ 1014412 h 1050131"/>
                <a:gd name="connsiteX14" fmla="*/ 0 w 1590675"/>
                <a:gd name="connsiteY14" fmla="*/ 1050131 h 1050131"/>
                <a:gd name="connsiteX15" fmla="*/ 183356 w 1590675"/>
                <a:gd name="connsiteY15" fmla="*/ 1050131 h 1050131"/>
                <a:gd name="connsiteX16" fmla="*/ 326231 w 1590675"/>
                <a:gd name="connsiteY16" fmla="*/ 1019175 h 1050131"/>
                <a:gd name="connsiteX17" fmla="*/ 497681 w 1590675"/>
                <a:gd name="connsiteY17" fmla="*/ 976312 h 1050131"/>
                <a:gd name="connsiteX18" fmla="*/ 702469 w 1590675"/>
                <a:gd name="connsiteY18" fmla="*/ 888206 h 1050131"/>
                <a:gd name="connsiteX19" fmla="*/ 800100 w 1590675"/>
                <a:gd name="connsiteY19" fmla="*/ 807243 h 1050131"/>
                <a:gd name="connsiteX20" fmla="*/ 902494 w 1590675"/>
                <a:gd name="connsiteY20" fmla="*/ 676275 h 1050131"/>
                <a:gd name="connsiteX21" fmla="*/ 1023937 w 1590675"/>
                <a:gd name="connsiteY21" fmla="*/ 457200 h 1050131"/>
                <a:gd name="connsiteX22" fmla="*/ 1145381 w 1590675"/>
                <a:gd name="connsiteY22" fmla="*/ 254793 h 1050131"/>
                <a:gd name="connsiteX23" fmla="*/ 1233487 w 1590675"/>
                <a:gd name="connsiteY23" fmla="*/ 138112 h 1050131"/>
                <a:gd name="connsiteX24" fmla="*/ 1293019 w 1590675"/>
                <a:gd name="connsiteY24" fmla="*/ 90487 h 1050131"/>
                <a:gd name="connsiteX25" fmla="*/ 1393031 w 1590675"/>
                <a:gd name="connsiteY25" fmla="*/ 50006 h 1050131"/>
                <a:gd name="connsiteX26" fmla="*/ 1493044 w 1590675"/>
                <a:gd name="connsiteY26" fmla="*/ 16668 h 1050131"/>
                <a:gd name="connsiteX27" fmla="*/ 1590675 w 1590675"/>
                <a:gd name="connsiteY27"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02469 w 1590675"/>
                <a:gd name="connsiteY17" fmla="*/ 888206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33487 w 1590675"/>
                <a:gd name="connsiteY22" fmla="*/ 138112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02469 w 1590675"/>
                <a:gd name="connsiteY17" fmla="*/ 888206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800100 w 1590675"/>
                <a:gd name="connsiteY18" fmla="*/ 807243 h 1050131"/>
                <a:gd name="connsiteX19" fmla="*/ 902494 w 1590675"/>
                <a:gd name="connsiteY19" fmla="*/ 676275 h 1050131"/>
                <a:gd name="connsiteX20" fmla="*/ 1023937 w 1590675"/>
                <a:gd name="connsiteY20" fmla="*/ 457200 h 1050131"/>
                <a:gd name="connsiteX21" fmla="*/ 1145381 w 1590675"/>
                <a:gd name="connsiteY21" fmla="*/ 254793 h 1050131"/>
                <a:gd name="connsiteX22" fmla="*/ 1226343 w 1590675"/>
                <a:gd name="connsiteY22" fmla="*/ 142874 h 1050131"/>
                <a:gd name="connsiteX23" fmla="*/ 1293019 w 1590675"/>
                <a:gd name="connsiteY23" fmla="*/ 90487 h 1050131"/>
                <a:gd name="connsiteX24" fmla="*/ 1393031 w 1590675"/>
                <a:gd name="connsiteY24" fmla="*/ 50006 h 1050131"/>
                <a:gd name="connsiteX25" fmla="*/ 1493044 w 1590675"/>
                <a:gd name="connsiteY25" fmla="*/ 16668 h 1050131"/>
                <a:gd name="connsiteX26" fmla="*/ 1590675 w 1590675"/>
                <a:gd name="connsiteY26"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657225 w 1590675"/>
                <a:gd name="connsiteY17" fmla="*/ 914400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023937 w 1590675"/>
                <a:gd name="connsiteY19" fmla="*/ 457200 h 1050131"/>
                <a:gd name="connsiteX20" fmla="*/ 1145381 w 1590675"/>
                <a:gd name="connsiteY20" fmla="*/ 254793 h 1050131"/>
                <a:gd name="connsiteX21" fmla="*/ 1226343 w 1590675"/>
                <a:gd name="connsiteY21" fmla="*/ 142874 h 1050131"/>
                <a:gd name="connsiteX22" fmla="*/ 1293019 w 1590675"/>
                <a:gd name="connsiteY22" fmla="*/ 90487 h 1050131"/>
                <a:gd name="connsiteX23" fmla="*/ 1393031 w 1590675"/>
                <a:gd name="connsiteY23" fmla="*/ 50006 h 1050131"/>
                <a:gd name="connsiteX24" fmla="*/ 1493044 w 1590675"/>
                <a:gd name="connsiteY24" fmla="*/ 16668 h 1050131"/>
                <a:gd name="connsiteX25" fmla="*/ 1590675 w 1590675"/>
                <a:gd name="connsiteY25"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45381 w 1590675"/>
                <a:gd name="connsiteY19" fmla="*/ 254793 h 1050131"/>
                <a:gd name="connsiteX20" fmla="*/ 1226343 w 1590675"/>
                <a:gd name="connsiteY20" fmla="*/ 142874 h 1050131"/>
                <a:gd name="connsiteX21" fmla="*/ 1293019 w 1590675"/>
                <a:gd name="connsiteY21" fmla="*/ 90487 h 1050131"/>
                <a:gd name="connsiteX22" fmla="*/ 1393031 w 1590675"/>
                <a:gd name="connsiteY22" fmla="*/ 50006 h 1050131"/>
                <a:gd name="connsiteX23" fmla="*/ 1493044 w 1590675"/>
                <a:gd name="connsiteY23" fmla="*/ 16668 h 1050131"/>
                <a:gd name="connsiteX24" fmla="*/ 1590675 w 1590675"/>
                <a:gd name="connsiteY24"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226343 w 1590675"/>
                <a:gd name="connsiteY19" fmla="*/ 142874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85861 w 1590675"/>
                <a:gd name="connsiteY19" fmla="*/ 192880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907256 w 1590675"/>
                <a:gd name="connsiteY6" fmla="*/ 411956 h 1050131"/>
                <a:gd name="connsiteX7" fmla="*/ 766762 w 1590675"/>
                <a:gd name="connsiteY7" fmla="*/ 659606 h 1050131"/>
                <a:gd name="connsiteX8" fmla="*/ 690562 w 1590675"/>
                <a:gd name="connsiteY8" fmla="*/ 769143 h 1050131"/>
                <a:gd name="connsiteX9" fmla="*/ 571500 w 1590675"/>
                <a:gd name="connsiteY9" fmla="*/ 878681 h 1050131"/>
                <a:gd name="connsiteX10" fmla="*/ 440531 w 1590675"/>
                <a:gd name="connsiteY10" fmla="*/ 940593 h 1050131"/>
                <a:gd name="connsiteX11" fmla="*/ 321469 w 1590675"/>
                <a:gd name="connsiteY11" fmla="*/ 985837 h 1050131"/>
                <a:gd name="connsiteX12" fmla="*/ 195262 w 1590675"/>
                <a:gd name="connsiteY12" fmla="*/ 1014412 h 1050131"/>
                <a:gd name="connsiteX13" fmla="*/ 0 w 1590675"/>
                <a:gd name="connsiteY13" fmla="*/ 1050131 h 1050131"/>
                <a:gd name="connsiteX14" fmla="*/ 183356 w 1590675"/>
                <a:gd name="connsiteY14" fmla="*/ 1050131 h 1050131"/>
                <a:gd name="connsiteX15" fmla="*/ 326231 w 1590675"/>
                <a:gd name="connsiteY15" fmla="*/ 1019175 h 1050131"/>
                <a:gd name="connsiteX16" fmla="*/ 497681 w 1590675"/>
                <a:gd name="connsiteY16" fmla="*/ 976312 h 1050131"/>
                <a:gd name="connsiteX17" fmla="*/ 731044 w 1590675"/>
                <a:gd name="connsiteY17" fmla="*/ 871538 h 1050131"/>
                <a:gd name="connsiteX18" fmla="*/ 902494 w 1590675"/>
                <a:gd name="connsiteY18" fmla="*/ 676275 h 1050131"/>
                <a:gd name="connsiteX19" fmla="*/ 1185861 w 1590675"/>
                <a:gd name="connsiteY19" fmla="*/ 192880 h 1050131"/>
                <a:gd name="connsiteX20" fmla="*/ 1293019 w 1590675"/>
                <a:gd name="connsiteY20" fmla="*/ 90487 h 1050131"/>
                <a:gd name="connsiteX21" fmla="*/ 1393031 w 1590675"/>
                <a:gd name="connsiteY21" fmla="*/ 50006 h 1050131"/>
                <a:gd name="connsiteX22" fmla="*/ 1493044 w 1590675"/>
                <a:gd name="connsiteY22" fmla="*/ 16668 h 1050131"/>
                <a:gd name="connsiteX23" fmla="*/ 1590675 w 1590675"/>
                <a:gd name="connsiteY23" fmla="*/ 0 h 1050131"/>
                <a:gd name="connsiteX0" fmla="*/ 1590675 w 1590675"/>
                <a:gd name="connsiteY0" fmla="*/ 0 h 1050131"/>
                <a:gd name="connsiteX1" fmla="*/ 1462087 w 1590675"/>
                <a:gd name="connsiteY1" fmla="*/ 0 h 1050131"/>
                <a:gd name="connsiteX2" fmla="*/ 1364456 w 1590675"/>
                <a:gd name="connsiteY2" fmla="*/ 9525 h 1050131"/>
                <a:gd name="connsiteX3" fmla="*/ 1247775 w 1590675"/>
                <a:gd name="connsiteY3" fmla="*/ 45243 h 1050131"/>
                <a:gd name="connsiteX4" fmla="*/ 1126331 w 1590675"/>
                <a:gd name="connsiteY4" fmla="*/ 104775 h 1050131"/>
                <a:gd name="connsiteX5" fmla="*/ 1054894 w 1590675"/>
                <a:gd name="connsiteY5" fmla="*/ 173831 h 1050131"/>
                <a:gd name="connsiteX6" fmla="*/ 766762 w 1590675"/>
                <a:gd name="connsiteY6" fmla="*/ 659606 h 1050131"/>
                <a:gd name="connsiteX7" fmla="*/ 690562 w 1590675"/>
                <a:gd name="connsiteY7" fmla="*/ 769143 h 1050131"/>
                <a:gd name="connsiteX8" fmla="*/ 571500 w 1590675"/>
                <a:gd name="connsiteY8" fmla="*/ 878681 h 1050131"/>
                <a:gd name="connsiteX9" fmla="*/ 440531 w 1590675"/>
                <a:gd name="connsiteY9" fmla="*/ 940593 h 1050131"/>
                <a:gd name="connsiteX10" fmla="*/ 321469 w 1590675"/>
                <a:gd name="connsiteY10" fmla="*/ 985837 h 1050131"/>
                <a:gd name="connsiteX11" fmla="*/ 195262 w 1590675"/>
                <a:gd name="connsiteY11" fmla="*/ 1014412 h 1050131"/>
                <a:gd name="connsiteX12" fmla="*/ 0 w 1590675"/>
                <a:gd name="connsiteY12" fmla="*/ 1050131 h 1050131"/>
                <a:gd name="connsiteX13" fmla="*/ 183356 w 1590675"/>
                <a:gd name="connsiteY13" fmla="*/ 1050131 h 1050131"/>
                <a:gd name="connsiteX14" fmla="*/ 326231 w 1590675"/>
                <a:gd name="connsiteY14" fmla="*/ 1019175 h 1050131"/>
                <a:gd name="connsiteX15" fmla="*/ 497681 w 1590675"/>
                <a:gd name="connsiteY15" fmla="*/ 976312 h 1050131"/>
                <a:gd name="connsiteX16" fmla="*/ 731044 w 1590675"/>
                <a:gd name="connsiteY16" fmla="*/ 871538 h 1050131"/>
                <a:gd name="connsiteX17" fmla="*/ 902494 w 1590675"/>
                <a:gd name="connsiteY17" fmla="*/ 676275 h 1050131"/>
                <a:gd name="connsiteX18" fmla="*/ 1185861 w 1590675"/>
                <a:gd name="connsiteY18" fmla="*/ 192880 h 1050131"/>
                <a:gd name="connsiteX19" fmla="*/ 1293019 w 1590675"/>
                <a:gd name="connsiteY19" fmla="*/ 90487 h 1050131"/>
                <a:gd name="connsiteX20" fmla="*/ 1393031 w 1590675"/>
                <a:gd name="connsiteY20" fmla="*/ 50006 h 1050131"/>
                <a:gd name="connsiteX21" fmla="*/ 1493044 w 1590675"/>
                <a:gd name="connsiteY21" fmla="*/ 16668 h 1050131"/>
                <a:gd name="connsiteX22" fmla="*/ 1590675 w 1590675"/>
                <a:gd name="connsiteY22" fmla="*/ 0 h 1050131"/>
                <a:gd name="connsiteX0" fmla="*/ 1590675 w 1590675"/>
                <a:gd name="connsiteY0" fmla="*/ 0 h 1050131"/>
                <a:gd name="connsiteX1" fmla="*/ 1364456 w 1590675"/>
                <a:gd name="connsiteY1" fmla="*/ 9525 h 1050131"/>
                <a:gd name="connsiteX2" fmla="*/ 1247775 w 1590675"/>
                <a:gd name="connsiteY2" fmla="*/ 45243 h 1050131"/>
                <a:gd name="connsiteX3" fmla="*/ 1126331 w 1590675"/>
                <a:gd name="connsiteY3" fmla="*/ 104775 h 1050131"/>
                <a:gd name="connsiteX4" fmla="*/ 1054894 w 1590675"/>
                <a:gd name="connsiteY4" fmla="*/ 173831 h 1050131"/>
                <a:gd name="connsiteX5" fmla="*/ 766762 w 1590675"/>
                <a:gd name="connsiteY5" fmla="*/ 659606 h 1050131"/>
                <a:gd name="connsiteX6" fmla="*/ 690562 w 1590675"/>
                <a:gd name="connsiteY6" fmla="*/ 769143 h 1050131"/>
                <a:gd name="connsiteX7" fmla="*/ 571500 w 1590675"/>
                <a:gd name="connsiteY7" fmla="*/ 878681 h 1050131"/>
                <a:gd name="connsiteX8" fmla="*/ 440531 w 1590675"/>
                <a:gd name="connsiteY8" fmla="*/ 940593 h 1050131"/>
                <a:gd name="connsiteX9" fmla="*/ 321469 w 1590675"/>
                <a:gd name="connsiteY9" fmla="*/ 985837 h 1050131"/>
                <a:gd name="connsiteX10" fmla="*/ 195262 w 1590675"/>
                <a:gd name="connsiteY10" fmla="*/ 1014412 h 1050131"/>
                <a:gd name="connsiteX11" fmla="*/ 0 w 1590675"/>
                <a:gd name="connsiteY11" fmla="*/ 1050131 h 1050131"/>
                <a:gd name="connsiteX12" fmla="*/ 183356 w 1590675"/>
                <a:gd name="connsiteY12" fmla="*/ 1050131 h 1050131"/>
                <a:gd name="connsiteX13" fmla="*/ 326231 w 1590675"/>
                <a:gd name="connsiteY13" fmla="*/ 1019175 h 1050131"/>
                <a:gd name="connsiteX14" fmla="*/ 497681 w 1590675"/>
                <a:gd name="connsiteY14" fmla="*/ 976312 h 1050131"/>
                <a:gd name="connsiteX15" fmla="*/ 731044 w 1590675"/>
                <a:gd name="connsiteY15" fmla="*/ 871538 h 1050131"/>
                <a:gd name="connsiteX16" fmla="*/ 902494 w 1590675"/>
                <a:gd name="connsiteY16" fmla="*/ 676275 h 1050131"/>
                <a:gd name="connsiteX17" fmla="*/ 1185861 w 1590675"/>
                <a:gd name="connsiteY17" fmla="*/ 192880 h 1050131"/>
                <a:gd name="connsiteX18" fmla="*/ 1293019 w 1590675"/>
                <a:gd name="connsiteY18" fmla="*/ 90487 h 1050131"/>
                <a:gd name="connsiteX19" fmla="*/ 1393031 w 1590675"/>
                <a:gd name="connsiteY19" fmla="*/ 50006 h 1050131"/>
                <a:gd name="connsiteX20" fmla="*/ 1493044 w 1590675"/>
                <a:gd name="connsiteY20" fmla="*/ 16668 h 1050131"/>
                <a:gd name="connsiteX21" fmla="*/ 1590675 w 1590675"/>
                <a:gd name="connsiteY21" fmla="*/ 0 h 1050131"/>
                <a:gd name="connsiteX0" fmla="*/ 1590675 w 1590675"/>
                <a:gd name="connsiteY0" fmla="*/ 0 h 1050131"/>
                <a:gd name="connsiteX1" fmla="*/ 1364456 w 1590675"/>
                <a:gd name="connsiteY1" fmla="*/ 9525 h 1050131"/>
                <a:gd name="connsiteX2" fmla="*/ 1247775 w 1590675"/>
                <a:gd name="connsiteY2" fmla="*/ 45243 h 1050131"/>
                <a:gd name="connsiteX3" fmla="*/ 1126331 w 1590675"/>
                <a:gd name="connsiteY3" fmla="*/ 104775 h 1050131"/>
                <a:gd name="connsiteX4" fmla="*/ 1054894 w 1590675"/>
                <a:gd name="connsiteY4" fmla="*/ 173831 h 1050131"/>
                <a:gd name="connsiteX5" fmla="*/ 766762 w 1590675"/>
                <a:gd name="connsiteY5" fmla="*/ 659606 h 1050131"/>
                <a:gd name="connsiteX6" fmla="*/ 690562 w 1590675"/>
                <a:gd name="connsiteY6" fmla="*/ 769143 h 1050131"/>
                <a:gd name="connsiteX7" fmla="*/ 571500 w 1590675"/>
                <a:gd name="connsiteY7" fmla="*/ 878681 h 1050131"/>
                <a:gd name="connsiteX8" fmla="*/ 440531 w 1590675"/>
                <a:gd name="connsiteY8" fmla="*/ 940593 h 1050131"/>
                <a:gd name="connsiteX9" fmla="*/ 321469 w 1590675"/>
                <a:gd name="connsiteY9" fmla="*/ 985837 h 1050131"/>
                <a:gd name="connsiteX10" fmla="*/ 195262 w 1590675"/>
                <a:gd name="connsiteY10" fmla="*/ 1014412 h 1050131"/>
                <a:gd name="connsiteX11" fmla="*/ 0 w 1590675"/>
                <a:gd name="connsiteY11" fmla="*/ 1050131 h 1050131"/>
                <a:gd name="connsiteX12" fmla="*/ 183356 w 1590675"/>
                <a:gd name="connsiteY12" fmla="*/ 1050131 h 1050131"/>
                <a:gd name="connsiteX13" fmla="*/ 326231 w 1590675"/>
                <a:gd name="connsiteY13" fmla="*/ 1019175 h 1050131"/>
                <a:gd name="connsiteX14" fmla="*/ 497681 w 1590675"/>
                <a:gd name="connsiteY14" fmla="*/ 976312 h 1050131"/>
                <a:gd name="connsiteX15" fmla="*/ 731044 w 1590675"/>
                <a:gd name="connsiteY15" fmla="*/ 871538 h 1050131"/>
                <a:gd name="connsiteX16" fmla="*/ 902494 w 1590675"/>
                <a:gd name="connsiteY16" fmla="*/ 676275 h 1050131"/>
                <a:gd name="connsiteX17" fmla="*/ 1185861 w 1590675"/>
                <a:gd name="connsiteY17" fmla="*/ 192880 h 1050131"/>
                <a:gd name="connsiteX18" fmla="*/ 1293019 w 1590675"/>
                <a:gd name="connsiteY18" fmla="*/ 90487 h 1050131"/>
                <a:gd name="connsiteX19" fmla="*/ 1393031 w 1590675"/>
                <a:gd name="connsiteY19" fmla="*/ 50006 h 1050131"/>
                <a:gd name="connsiteX20" fmla="*/ 1590675 w 1590675"/>
                <a:gd name="connsiteY20" fmla="*/ 0 h 1050131"/>
                <a:gd name="connsiteX0" fmla="*/ 1590675 w 1590675"/>
                <a:gd name="connsiteY0" fmla="*/ 1568 h 1051699"/>
                <a:gd name="connsiteX1" fmla="*/ 1364456 w 1590675"/>
                <a:gd name="connsiteY1" fmla="*/ 11093 h 1051699"/>
                <a:gd name="connsiteX2" fmla="*/ 1247775 w 1590675"/>
                <a:gd name="connsiteY2" fmla="*/ 46811 h 1051699"/>
                <a:gd name="connsiteX3" fmla="*/ 1126331 w 1590675"/>
                <a:gd name="connsiteY3" fmla="*/ 106343 h 1051699"/>
                <a:gd name="connsiteX4" fmla="*/ 1054894 w 1590675"/>
                <a:gd name="connsiteY4" fmla="*/ 175399 h 1051699"/>
                <a:gd name="connsiteX5" fmla="*/ 766762 w 1590675"/>
                <a:gd name="connsiteY5" fmla="*/ 661174 h 1051699"/>
                <a:gd name="connsiteX6" fmla="*/ 690562 w 1590675"/>
                <a:gd name="connsiteY6" fmla="*/ 770711 h 1051699"/>
                <a:gd name="connsiteX7" fmla="*/ 571500 w 1590675"/>
                <a:gd name="connsiteY7" fmla="*/ 880249 h 1051699"/>
                <a:gd name="connsiteX8" fmla="*/ 440531 w 1590675"/>
                <a:gd name="connsiteY8" fmla="*/ 942161 h 1051699"/>
                <a:gd name="connsiteX9" fmla="*/ 321469 w 1590675"/>
                <a:gd name="connsiteY9" fmla="*/ 987405 h 1051699"/>
                <a:gd name="connsiteX10" fmla="*/ 195262 w 1590675"/>
                <a:gd name="connsiteY10" fmla="*/ 1015980 h 1051699"/>
                <a:gd name="connsiteX11" fmla="*/ 0 w 1590675"/>
                <a:gd name="connsiteY11" fmla="*/ 1051699 h 1051699"/>
                <a:gd name="connsiteX12" fmla="*/ 183356 w 1590675"/>
                <a:gd name="connsiteY12" fmla="*/ 1051699 h 1051699"/>
                <a:gd name="connsiteX13" fmla="*/ 326231 w 1590675"/>
                <a:gd name="connsiteY13" fmla="*/ 1020743 h 1051699"/>
                <a:gd name="connsiteX14" fmla="*/ 497681 w 1590675"/>
                <a:gd name="connsiteY14" fmla="*/ 977880 h 1051699"/>
                <a:gd name="connsiteX15" fmla="*/ 731044 w 1590675"/>
                <a:gd name="connsiteY15" fmla="*/ 873106 h 1051699"/>
                <a:gd name="connsiteX16" fmla="*/ 902494 w 1590675"/>
                <a:gd name="connsiteY16" fmla="*/ 677843 h 1051699"/>
                <a:gd name="connsiteX17" fmla="*/ 1185861 w 1590675"/>
                <a:gd name="connsiteY17" fmla="*/ 194448 h 1051699"/>
                <a:gd name="connsiteX18" fmla="*/ 1293019 w 1590675"/>
                <a:gd name="connsiteY18" fmla="*/ 92055 h 1051699"/>
                <a:gd name="connsiteX19" fmla="*/ 1393031 w 1590675"/>
                <a:gd name="connsiteY19" fmla="*/ 51574 h 1051699"/>
                <a:gd name="connsiteX20" fmla="*/ 1590675 w 1590675"/>
                <a:gd name="connsiteY20" fmla="*/ 1568 h 1051699"/>
                <a:gd name="connsiteX0" fmla="*/ 1590675 w 1590675"/>
                <a:gd name="connsiteY0" fmla="*/ 1568 h 1051699"/>
                <a:gd name="connsiteX1" fmla="*/ 1364456 w 1590675"/>
                <a:gd name="connsiteY1" fmla="*/ 11093 h 1051699"/>
                <a:gd name="connsiteX2" fmla="*/ 1126331 w 1590675"/>
                <a:gd name="connsiteY2" fmla="*/ 106343 h 1051699"/>
                <a:gd name="connsiteX3" fmla="*/ 1054894 w 1590675"/>
                <a:gd name="connsiteY3" fmla="*/ 175399 h 1051699"/>
                <a:gd name="connsiteX4" fmla="*/ 766762 w 1590675"/>
                <a:gd name="connsiteY4" fmla="*/ 661174 h 1051699"/>
                <a:gd name="connsiteX5" fmla="*/ 690562 w 1590675"/>
                <a:gd name="connsiteY5" fmla="*/ 770711 h 1051699"/>
                <a:gd name="connsiteX6" fmla="*/ 571500 w 1590675"/>
                <a:gd name="connsiteY6" fmla="*/ 880249 h 1051699"/>
                <a:gd name="connsiteX7" fmla="*/ 440531 w 1590675"/>
                <a:gd name="connsiteY7" fmla="*/ 942161 h 1051699"/>
                <a:gd name="connsiteX8" fmla="*/ 321469 w 1590675"/>
                <a:gd name="connsiteY8" fmla="*/ 987405 h 1051699"/>
                <a:gd name="connsiteX9" fmla="*/ 195262 w 1590675"/>
                <a:gd name="connsiteY9" fmla="*/ 1015980 h 1051699"/>
                <a:gd name="connsiteX10" fmla="*/ 0 w 1590675"/>
                <a:gd name="connsiteY10" fmla="*/ 1051699 h 1051699"/>
                <a:gd name="connsiteX11" fmla="*/ 183356 w 1590675"/>
                <a:gd name="connsiteY11" fmla="*/ 1051699 h 1051699"/>
                <a:gd name="connsiteX12" fmla="*/ 326231 w 1590675"/>
                <a:gd name="connsiteY12" fmla="*/ 1020743 h 1051699"/>
                <a:gd name="connsiteX13" fmla="*/ 497681 w 1590675"/>
                <a:gd name="connsiteY13" fmla="*/ 977880 h 1051699"/>
                <a:gd name="connsiteX14" fmla="*/ 731044 w 1590675"/>
                <a:gd name="connsiteY14" fmla="*/ 873106 h 1051699"/>
                <a:gd name="connsiteX15" fmla="*/ 902494 w 1590675"/>
                <a:gd name="connsiteY15" fmla="*/ 677843 h 1051699"/>
                <a:gd name="connsiteX16" fmla="*/ 1185861 w 1590675"/>
                <a:gd name="connsiteY16" fmla="*/ 194448 h 1051699"/>
                <a:gd name="connsiteX17" fmla="*/ 1293019 w 1590675"/>
                <a:gd name="connsiteY17" fmla="*/ 92055 h 1051699"/>
                <a:gd name="connsiteX18" fmla="*/ 1393031 w 1590675"/>
                <a:gd name="connsiteY18" fmla="*/ 51574 h 1051699"/>
                <a:gd name="connsiteX19" fmla="*/ 1590675 w 1590675"/>
                <a:gd name="connsiteY19" fmla="*/ 1568 h 1051699"/>
                <a:gd name="connsiteX0" fmla="*/ 1590675 w 1590675"/>
                <a:gd name="connsiteY0" fmla="*/ 1568 h 1051699"/>
                <a:gd name="connsiteX1" fmla="*/ 1364456 w 1590675"/>
                <a:gd name="connsiteY1" fmla="*/ 11093 h 1051699"/>
                <a:gd name="connsiteX2" fmla="*/ 1126331 w 1590675"/>
                <a:gd name="connsiteY2" fmla="*/ 106343 h 1051699"/>
                <a:gd name="connsiteX3" fmla="*/ 1054894 w 1590675"/>
                <a:gd name="connsiteY3" fmla="*/ 175399 h 1051699"/>
                <a:gd name="connsiteX4" fmla="*/ 766762 w 1590675"/>
                <a:gd name="connsiteY4" fmla="*/ 661174 h 1051699"/>
                <a:gd name="connsiteX5" fmla="*/ 690562 w 1590675"/>
                <a:gd name="connsiteY5" fmla="*/ 770711 h 1051699"/>
                <a:gd name="connsiteX6" fmla="*/ 571500 w 1590675"/>
                <a:gd name="connsiteY6" fmla="*/ 880249 h 1051699"/>
                <a:gd name="connsiteX7" fmla="*/ 440531 w 1590675"/>
                <a:gd name="connsiteY7" fmla="*/ 942161 h 1051699"/>
                <a:gd name="connsiteX8" fmla="*/ 321469 w 1590675"/>
                <a:gd name="connsiteY8" fmla="*/ 987405 h 1051699"/>
                <a:gd name="connsiteX9" fmla="*/ 195262 w 1590675"/>
                <a:gd name="connsiteY9" fmla="*/ 1015980 h 1051699"/>
                <a:gd name="connsiteX10" fmla="*/ 0 w 1590675"/>
                <a:gd name="connsiteY10" fmla="*/ 1051699 h 1051699"/>
                <a:gd name="connsiteX11" fmla="*/ 183356 w 1590675"/>
                <a:gd name="connsiteY11" fmla="*/ 1051699 h 1051699"/>
                <a:gd name="connsiteX12" fmla="*/ 326231 w 1590675"/>
                <a:gd name="connsiteY12" fmla="*/ 1020743 h 1051699"/>
                <a:gd name="connsiteX13" fmla="*/ 497681 w 1590675"/>
                <a:gd name="connsiteY13" fmla="*/ 977880 h 1051699"/>
                <a:gd name="connsiteX14" fmla="*/ 731044 w 1590675"/>
                <a:gd name="connsiteY14" fmla="*/ 873106 h 1051699"/>
                <a:gd name="connsiteX15" fmla="*/ 902494 w 1590675"/>
                <a:gd name="connsiteY15" fmla="*/ 677843 h 1051699"/>
                <a:gd name="connsiteX16" fmla="*/ 1185861 w 1590675"/>
                <a:gd name="connsiteY16" fmla="*/ 194448 h 1051699"/>
                <a:gd name="connsiteX17" fmla="*/ 1293019 w 1590675"/>
                <a:gd name="connsiteY17" fmla="*/ 92055 h 1051699"/>
                <a:gd name="connsiteX18" fmla="*/ 1393031 w 1590675"/>
                <a:gd name="connsiteY18" fmla="*/ 51574 h 1051699"/>
                <a:gd name="connsiteX19" fmla="*/ 1590675 w 1590675"/>
                <a:gd name="connsiteY1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766762 w 1590675"/>
                <a:gd name="connsiteY3" fmla="*/ 661174 h 1051699"/>
                <a:gd name="connsiteX4" fmla="*/ 690562 w 1590675"/>
                <a:gd name="connsiteY4" fmla="*/ 770711 h 1051699"/>
                <a:gd name="connsiteX5" fmla="*/ 571500 w 1590675"/>
                <a:gd name="connsiteY5" fmla="*/ 880249 h 1051699"/>
                <a:gd name="connsiteX6" fmla="*/ 440531 w 1590675"/>
                <a:gd name="connsiteY6" fmla="*/ 942161 h 1051699"/>
                <a:gd name="connsiteX7" fmla="*/ 321469 w 1590675"/>
                <a:gd name="connsiteY7" fmla="*/ 987405 h 1051699"/>
                <a:gd name="connsiteX8" fmla="*/ 195262 w 1590675"/>
                <a:gd name="connsiteY8" fmla="*/ 1015980 h 1051699"/>
                <a:gd name="connsiteX9" fmla="*/ 0 w 1590675"/>
                <a:gd name="connsiteY9" fmla="*/ 1051699 h 1051699"/>
                <a:gd name="connsiteX10" fmla="*/ 183356 w 1590675"/>
                <a:gd name="connsiteY10" fmla="*/ 1051699 h 1051699"/>
                <a:gd name="connsiteX11" fmla="*/ 326231 w 1590675"/>
                <a:gd name="connsiteY11" fmla="*/ 1020743 h 1051699"/>
                <a:gd name="connsiteX12" fmla="*/ 497681 w 1590675"/>
                <a:gd name="connsiteY12" fmla="*/ 977880 h 1051699"/>
                <a:gd name="connsiteX13" fmla="*/ 731044 w 1590675"/>
                <a:gd name="connsiteY13" fmla="*/ 873106 h 1051699"/>
                <a:gd name="connsiteX14" fmla="*/ 902494 w 1590675"/>
                <a:gd name="connsiteY14" fmla="*/ 677843 h 1051699"/>
                <a:gd name="connsiteX15" fmla="*/ 1185861 w 1590675"/>
                <a:gd name="connsiteY15" fmla="*/ 194448 h 1051699"/>
                <a:gd name="connsiteX16" fmla="*/ 1293019 w 1590675"/>
                <a:gd name="connsiteY16" fmla="*/ 92055 h 1051699"/>
                <a:gd name="connsiteX17" fmla="*/ 1393031 w 1590675"/>
                <a:gd name="connsiteY17" fmla="*/ 51574 h 1051699"/>
                <a:gd name="connsiteX18" fmla="*/ 1590675 w 1590675"/>
                <a:gd name="connsiteY1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902494 w 1590675"/>
                <a:gd name="connsiteY13" fmla="*/ 677843 h 1051699"/>
                <a:gd name="connsiteX14" fmla="*/ 1185861 w 1590675"/>
                <a:gd name="connsiteY14" fmla="*/ 194448 h 1051699"/>
                <a:gd name="connsiteX15" fmla="*/ 1293019 w 1590675"/>
                <a:gd name="connsiteY15" fmla="*/ 92055 h 1051699"/>
                <a:gd name="connsiteX16" fmla="*/ 1393031 w 1590675"/>
                <a:gd name="connsiteY16" fmla="*/ 51574 h 1051699"/>
                <a:gd name="connsiteX17" fmla="*/ 1590675 w 1590675"/>
                <a:gd name="connsiteY1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902494 w 1590675"/>
                <a:gd name="connsiteY13" fmla="*/ 677843 h 1051699"/>
                <a:gd name="connsiteX14" fmla="*/ 1185861 w 1590675"/>
                <a:gd name="connsiteY14" fmla="*/ 194448 h 1051699"/>
                <a:gd name="connsiteX15" fmla="*/ 1293019 w 1590675"/>
                <a:gd name="connsiteY15" fmla="*/ 92055 h 1051699"/>
                <a:gd name="connsiteX16" fmla="*/ 1393031 w 1590675"/>
                <a:gd name="connsiteY16" fmla="*/ 51574 h 1051699"/>
                <a:gd name="connsiteX17" fmla="*/ 1590675 w 1590675"/>
                <a:gd name="connsiteY1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31044 w 1590675"/>
                <a:gd name="connsiteY12" fmla="*/ 873106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326231 w 1590675"/>
                <a:gd name="connsiteY10" fmla="*/ 1020743 h 1051699"/>
                <a:gd name="connsiteX11" fmla="*/ 497681 w 1590675"/>
                <a:gd name="connsiteY11" fmla="*/ 977880 h 1051699"/>
                <a:gd name="connsiteX12" fmla="*/ 792956 w 1590675"/>
                <a:gd name="connsiteY12" fmla="*/ 823100 h 1051699"/>
                <a:gd name="connsiteX13" fmla="*/ 1185861 w 1590675"/>
                <a:gd name="connsiteY13" fmla="*/ 194448 h 1051699"/>
                <a:gd name="connsiteX14" fmla="*/ 1293019 w 1590675"/>
                <a:gd name="connsiteY14" fmla="*/ 92055 h 1051699"/>
                <a:gd name="connsiteX15" fmla="*/ 1393031 w 1590675"/>
                <a:gd name="connsiteY15" fmla="*/ 51574 h 1051699"/>
                <a:gd name="connsiteX16" fmla="*/ 1590675 w 1590675"/>
                <a:gd name="connsiteY16"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321469 w 1590675"/>
                <a:gd name="connsiteY6" fmla="*/ 987405 h 1051699"/>
                <a:gd name="connsiteX7" fmla="*/ 195262 w 1590675"/>
                <a:gd name="connsiteY7" fmla="*/ 1015980 h 1051699"/>
                <a:gd name="connsiteX8" fmla="*/ 0 w 1590675"/>
                <a:gd name="connsiteY8" fmla="*/ 1051699 h 1051699"/>
                <a:gd name="connsiteX9" fmla="*/ 183356 w 1590675"/>
                <a:gd name="connsiteY9" fmla="*/ 1051699 h 1051699"/>
                <a:gd name="connsiteX10" fmla="*/ 497681 w 1590675"/>
                <a:gd name="connsiteY10" fmla="*/ 977880 h 1051699"/>
                <a:gd name="connsiteX11" fmla="*/ 792956 w 1590675"/>
                <a:gd name="connsiteY11" fmla="*/ 823100 h 1051699"/>
                <a:gd name="connsiteX12" fmla="*/ 1185861 w 1590675"/>
                <a:gd name="connsiteY12" fmla="*/ 194448 h 1051699"/>
                <a:gd name="connsiteX13" fmla="*/ 1293019 w 1590675"/>
                <a:gd name="connsiteY13" fmla="*/ 92055 h 1051699"/>
                <a:gd name="connsiteX14" fmla="*/ 1393031 w 1590675"/>
                <a:gd name="connsiteY14" fmla="*/ 51574 h 1051699"/>
                <a:gd name="connsiteX15" fmla="*/ 1590675 w 1590675"/>
                <a:gd name="connsiteY15"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571500 w 1590675"/>
                <a:gd name="connsiteY4" fmla="*/ 880249 h 1051699"/>
                <a:gd name="connsiteX5" fmla="*/ 440531 w 1590675"/>
                <a:gd name="connsiteY5" fmla="*/ 942161 h 1051699"/>
                <a:gd name="connsiteX6" fmla="*/ 195262 w 1590675"/>
                <a:gd name="connsiteY6" fmla="*/ 1015980 h 1051699"/>
                <a:gd name="connsiteX7" fmla="*/ 0 w 1590675"/>
                <a:gd name="connsiteY7" fmla="*/ 1051699 h 1051699"/>
                <a:gd name="connsiteX8" fmla="*/ 183356 w 1590675"/>
                <a:gd name="connsiteY8" fmla="*/ 1051699 h 1051699"/>
                <a:gd name="connsiteX9" fmla="*/ 497681 w 1590675"/>
                <a:gd name="connsiteY9" fmla="*/ 977880 h 1051699"/>
                <a:gd name="connsiteX10" fmla="*/ 792956 w 1590675"/>
                <a:gd name="connsiteY10" fmla="*/ 823100 h 1051699"/>
                <a:gd name="connsiteX11" fmla="*/ 1185861 w 1590675"/>
                <a:gd name="connsiteY11" fmla="*/ 194448 h 1051699"/>
                <a:gd name="connsiteX12" fmla="*/ 1293019 w 1590675"/>
                <a:gd name="connsiteY12" fmla="*/ 92055 h 1051699"/>
                <a:gd name="connsiteX13" fmla="*/ 1393031 w 1590675"/>
                <a:gd name="connsiteY13" fmla="*/ 51574 h 1051699"/>
                <a:gd name="connsiteX14" fmla="*/ 1590675 w 1590675"/>
                <a:gd name="connsiteY14"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440531 w 1590675"/>
                <a:gd name="connsiteY4" fmla="*/ 942161 h 1051699"/>
                <a:gd name="connsiteX5" fmla="*/ 195262 w 1590675"/>
                <a:gd name="connsiteY5" fmla="*/ 1015980 h 1051699"/>
                <a:gd name="connsiteX6" fmla="*/ 0 w 1590675"/>
                <a:gd name="connsiteY6" fmla="*/ 1051699 h 1051699"/>
                <a:gd name="connsiteX7" fmla="*/ 183356 w 1590675"/>
                <a:gd name="connsiteY7" fmla="*/ 1051699 h 1051699"/>
                <a:gd name="connsiteX8" fmla="*/ 497681 w 1590675"/>
                <a:gd name="connsiteY8" fmla="*/ 977880 h 1051699"/>
                <a:gd name="connsiteX9" fmla="*/ 792956 w 1590675"/>
                <a:gd name="connsiteY9" fmla="*/ 823100 h 1051699"/>
                <a:gd name="connsiteX10" fmla="*/ 1185861 w 1590675"/>
                <a:gd name="connsiteY10" fmla="*/ 194448 h 1051699"/>
                <a:gd name="connsiteX11" fmla="*/ 1293019 w 1590675"/>
                <a:gd name="connsiteY11" fmla="*/ 92055 h 1051699"/>
                <a:gd name="connsiteX12" fmla="*/ 1393031 w 1590675"/>
                <a:gd name="connsiteY12" fmla="*/ 51574 h 1051699"/>
                <a:gd name="connsiteX13" fmla="*/ 1590675 w 1590675"/>
                <a:gd name="connsiteY13"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440531 w 1590675"/>
                <a:gd name="connsiteY4" fmla="*/ 942161 h 1051699"/>
                <a:gd name="connsiteX5" fmla="*/ 195262 w 1590675"/>
                <a:gd name="connsiteY5" fmla="*/ 1015980 h 1051699"/>
                <a:gd name="connsiteX6" fmla="*/ 0 w 1590675"/>
                <a:gd name="connsiteY6" fmla="*/ 1051699 h 1051699"/>
                <a:gd name="connsiteX7" fmla="*/ 183356 w 1590675"/>
                <a:gd name="connsiteY7" fmla="*/ 1051699 h 1051699"/>
                <a:gd name="connsiteX8" fmla="*/ 497681 w 1590675"/>
                <a:gd name="connsiteY8" fmla="*/ 977880 h 1051699"/>
                <a:gd name="connsiteX9" fmla="*/ 792956 w 1590675"/>
                <a:gd name="connsiteY9" fmla="*/ 823100 h 1051699"/>
                <a:gd name="connsiteX10" fmla="*/ 1185861 w 1590675"/>
                <a:gd name="connsiteY10" fmla="*/ 194448 h 1051699"/>
                <a:gd name="connsiteX11" fmla="*/ 1293019 w 1590675"/>
                <a:gd name="connsiteY11" fmla="*/ 92055 h 1051699"/>
                <a:gd name="connsiteX12" fmla="*/ 1393031 w 1590675"/>
                <a:gd name="connsiteY12" fmla="*/ 51574 h 1051699"/>
                <a:gd name="connsiteX13" fmla="*/ 1590675 w 1590675"/>
                <a:gd name="connsiteY13"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90562 w 1590675"/>
                <a:gd name="connsiteY3" fmla="*/ 770711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497681 w 1590675"/>
                <a:gd name="connsiteY7" fmla="*/ 977880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38175 w 1590675"/>
                <a:gd name="connsiteY3" fmla="*/ 842148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195262 w 1590675"/>
                <a:gd name="connsiteY4" fmla="*/ 1015980 h 1051699"/>
                <a:gd name="connsiteX5" fmla="*/ 0 w 1590675"/>
                <a:gd name="connsiteY5" fmla="*/ 1051699 h 1051699"/>
                <a:gd name="connsiteX6" fmla="*/ 183356 w 1590675"/>
                <a:gd name="connsiteY6" fmla="*/ 1051699 h 1051699"/>
                <a:gd name="connsiteX7" fmla="*/ 519112 w 1590675"/>
                <a:gd name="connsiteY7" fmla="*/ 1001693 h 1051699"/>
                <a:gd name="connsiteX8" fmla="*/ 792956 w 1590675"/>
                <a:gd name="connsiteY8" fmla="*/ 823100 h 1051699"/>
                <a:gd name="connsiteX9" fmla="*/ 1185861 w 1590675"/>
                <a:gd name="connsiteY9" fmla="*/ 194448 h 1051699"/>
                <a:gd name="connsiteX10" fmla="*/ 1293019 w 1590675"/>
                <a:gd name="connsiteY10" fmla="*/ 92055 h 1051699"/>
                <a:gd name="connsiteX11" fmla="*/ 1393031 w 1590675"/>
                <a:gd name="connsiteY11" fmla="*/ 51574 h 1051699"/>
                <a:gd name="connsiteX12" fmla="*/ 1590675 w 1590675"/>
                <a:gd name="connsiteY12"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519112 w 1590675"/>
                <a:gd name="connsiteY6" fmla="*/ 1001693 h 1051699"/>
                <a:gd name="connsiteX7" fmla="*/ 792956 w 1590675"/>
                <a:gd name="connsiteY7" fmla="*/ 823100 h 1051699"/>
                <a:gd name="connsiteX8" fmla="*/ 1185861 w 1590675"/>
                <a:gd name="connsiteY8" fmla="*/ 194448 h 1051699"/>
                <a:gd name="connsiteX9" fmla="*/ 1293019 w 1590675"/>
                <a:gd name="connsiteY9" fmla="*/ 92055 h 1051699"/>
                <a:gd name="connsiteX10" fmla="*/ 1393031 w 1590675"/>
                <a:gd name="connsiteY10" fmla="*/ 51574 h 1051699"/>
                <a:gd name="connsiteX11" fmla="*/ 1590675 w 1590675"/>
                <a:gd name="connsiteY11"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792956 w 1590675"/>
                <a:gd name="connsiteY6" fmla="*/ 823100 h 1051699"/>
                <a:gd name="connsiteX7" fmla="*/ 1185861 w 1590675"/>
                <a:gd name="connsiteY7" fmla="*/ 194448 h 1051699"/>
                <a:gd name="connsiteX8" fmla="*/ 1293019 w 1590675"/>
                <a:gd name="connsiteY8" fmla="*/ 92055 h 1051699"/>
                <a:gd name="connsiteX9" fmla="*/ 1393031 w 1590675"/>
                <a:gd name="connsiteY9" fmla="*/ 51574 h 1051699"/>
                <a:gd name="connsiteX10" fmla="*/ 1590675 w 1590675"/>
                <a:gd name="connsiteY10"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183356 w 1590675"/>
                <a:gd name="connsiteY5" fmla="*/ 1051699 h 1051699"/>
                <a:gd name="connsiteX6" fmla="*/ 792956 w 1590675"/>
                <a:gd name="connsiteY6" fmla="*/ 823100 h 1051699"/>
                <a:gd name="connsiteX7" fmla="*/ 1185861 w 1590675"/>
                <a:gd name="connsiteY7" fmla="*/ 194448 h 1051699"/>
                <a:gd name="connsiteX8" fmla="*/ 1293019 w 1590675"/>
                <a:gd name="connsiteY8" fmla="*/ 92055 h 1051699"/>
                <a:gd name="connsiteX9" fmla="*/ 1393031 w 1590675"/>
                <a:gd name="connsiteY9" fmla="*/ 51574 h 1051699"/>
                <a:gd name="connsiteX10" fmla="*/ 1590675 w 1590675"/>
                <a:gd name="connsiteY10"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71694"/>
                <a:gd name="connsiteX1" fmla="*/ 1364456 w 1590675"/>
                <a:gd name="connsiteY1" fmla="*/ 11093 h 1071694"/>
                <a:gd name="connsiteX2" fmla="*/ 1054894 w 1590675"/>
                <a:gd name="connsiteY2" fmla="*/ 175399 h 1071694"/>
                <a:gd name="connsiteX3" fmla="*/ 607218 w 1590675"/>
                <a:gd name="connsiteY3" fmla="*/ 856435 h 1071694"/>
                <a:gd name="connsiteX4" fmla="*/ 0 w 1590675"/>
                <a:gd name="connsiteY4" fmla="*/ 1051699 h 1071694"/>
                <a:gd name="connsiteX5" fmla="*/ 792956 w 1590675"/>
                <a:gd name="connsiteY5" fmla="*/ 823100 h 1071694"/>
                <a:gd name="connsiteX6" fmla="*/ 1185861 w 1590675"/>
                <a:gd name="connsiteY6" fmla="*/ 194448 h 1071694"/>
                <a:gd name="connsiteX7" fmla="*/ 1293019 w 1590675"/>
                <a:gd name="connsiteY7" fmla="*/ 92055 h 1071694"/>
                <a:gd name="connsiteX8" fmla="*/ 1393031 w 1590675"/>
                <a:gd name="connsiteY8" fmla="*/ 51574 h 1071694"/>
                <a:gd name="connsiteX9" fmla="*/ 1590675 w 1590675"/>
                <a:gd name="connsiteY9" fmla="*/ 1568 h 1071694"/>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92956 w 1590675"/>
                <a:gd name="connsiteY5" fmla="*/ 823100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5855"/>
                <a:gd name="connsiteX1" fmla="*/ 1364456 w 1590675"/>
                <a:gd name="connsiteY1" fmla="*/ 11093 h 1055855"/>
                <a:gd name="connsiteX2" fmla="*/ 1054894 w 1590675"/>
                <a:gd name="connsiteY2" fmla="*/ 175399 h 1055855"/>
                <a:gd name="connsiteX3" fmla="*/ 607218 w 1590675"/>
                <a:gd name="connsiteY3" fmla="*/ 856435 h 1055855"/>
                <a:gd name="connsiteX4" fmla="*/ 0 w 1590675"/>
                <a:gd name="connsiteY4" fmla="*/ 1051699 h 1055855"/>
                <a:gd name="connsiteX5" fmla="*/ 728662 w 1590675"/>
                <a:gd name="connsiteY5" fmla="*/ 875487 h 1055855"/>
                <a:gd name="connsiteX6" fmla="*/ 1185861 w 1590675"/>
                <a:gd name="connsiteY6" fmla="*/ 194448 h 1055855"/>
                <a:gd name="connsiteX7" fmla="*/ 1293019 w 1590675"/>
                <a:gd name="connsiteY7" fmla="*/ 92055 h 1055855"/>
                <a:gd name="connsiteX8" fmla="*/ 1393031 w 1590675"/>
                <a:gd name="connsiteY8" fmla="*/ 51574 h 1055855"/>
                <a:gd name="connsiteX9" fmla="*/ 1590675 w 1590675"/>
                <a:gd name="connsiteY9" fmla="*/ 1568 h 1055855"/>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293019 w 1590675"/>
                <a:gd name="connsiteY7" fmla="*/ 92055 h 1051699"/>
                <a:gd name="connsiteX8" fmla="*/ 1393031 w 1590675"/>
                <a:gd name="connsiteY8" fmla="*/ 51574 h 1051699"/>
                <a:gd name="connsiteX9" fmla="*/ 1590675 w 1590675"/>
                <a:gd name="connsiteY9"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393031 w 1590675"/>
                <a:gd name="connsiteY7" fmla="*/ 51574 h 1051699"/>
                <a:gd name="connsiteX8" fmla="*/ 1590675 w 1590675"/>
                <a:gd name="connsiteY8"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1568 h 1051699"/>
                <a:gd name="connsiteX1" fmla="*/ 1364456 w 1590675"/>
                <a:gd name="connsiteY1" fmla="*/ 11093 h 1051699"/>
                <a:gd name="connsiteX2" fmla="*/ 1054894 w 1590675"/>
                <a:gd name="connsiteY2" fmla="*/ 175399 h 1051699"/>
                <a:gd name="connsiteX3" fmla="*/ 607218 w 1590675"/>
                <a:gd name="connsiteY3" fmla="*/ 856435 h 1051699"/>
                <a:gd name="connsiteX4" fmla="*/ 0 w 1590675"/>
                <a:gd name="connsiteY4" fmla="*/ 1051699 h 1051699"/>
                <a:gd name="connsiteX5" fmla="*/ 728662 w 1590675"/>
                <a:gd name="connsiteY5" fmla="*/ 875487 h 1051699"/>
                <a:gd name="connsiteX6" fmla="*/ 1185861 w 1590675"/>
                <a:gd name="connsiteY6" fmla="*/ 194448 h 1051699"/>
                <a:gd name="connsiteX7" fmla="*/ 1590675 w 1590675"/>
                <a:gd name="connsiteY7" fmla="*/ 1568 h 1051699"/>
                <a:gd name="connsiteX0" fmla="*/ 1590675 w 1590675"/>
                <a:gd name="connsiteY0" fmla="*/ 2393 h 1052524"/>
                <a:gd name="connsiteX1" fmla="*/ 1364456 w 1590675"/>
                <a:gd name="connsiteY1" fmla="*/ 11918 h 1052524"/>
                <a:gd name="connsiteX2" fmla="*/ 1054894 w 1590675"/>
                <a:gd name="connsiteY2" fmla="*/ 176224 h 1052524"/>
                <a:gd name="connsiteX3" fmla="*/ 607218 w 1590675"/>
                <a:gd name="connsiteY3" fmla="*/ 857260 h 1052524"/>
                <a:gd name="connsiteX4" fmla="*/ 0 w 1590675"/>
                <a:gd name="connsiteY4" fmla="*/ 1052524 h 1052524"/>
                <a:gd name="connsiteX5" fmla="*/ 728662 w 1590675"/>
                <a:gd name="connsiteY5" fmla="*/ 876312 h 1052524"/>
                <a:gd name="connsiteX6" fmla="*/ 1185861 w 1590675"/>
                <a:gd name="connsiteY6" fmla="*/ 195273 h 1052524"/>
                <a:gd name="connsiteX7" fmla="*/ 1590675 w 1590675"/>
                <a:gd name="connsiteY7" fmla="*/ 2393 h 1052524"/>
                <a:gd name="connsiteX0" fmla="*/ 1590675 w 1590675"/>
                <a:gd name="connsiteY0" fmla="*/ 196 h 1050327"/>
                <a:gd name="connsiteX1" fmla="*/ 1054894 w 1590675"/>
                <a:gd name="connsiteY1" fmla="*/ 174027 h 1050327"/>
                <a:gd name="connsiteX2" fmla="*/ 607218 w 1590675"/>
                <a:gd name="connsiteY2" fmla="*/ 855063 h 1050327"/>
                <a:gd name="connsiteX3" fmla="*/ 0 w 1590675"/>
                <a:gd name="connsiteY3" fmla="*/ 1050327 h 1050327"/>
                <a:gd name="connsiteX4" fmla="*/ 728662 w 1590675"/>
                <a:gd name="connsiteY4" fmla="*/ 874115 h 1050327"/>
                <a:gd name="connsiteX5" fmla="*/ 1185861 w 1590675"/>
                <a:gd name="connsiteY5" fmla="*/ 193076 h 1050327"/>
                <a:gd name="connsiteX6" fmla="*/ 1590675 w 1590675"/>
                <a:gd name="connsiteY6" fmla="*/ 196 h 1050327"/>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194727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 name="connsiteX0" fmla="*/ 1590675 w 1590675"/>
                <a:gd name="connsiteY0" fmla="*/ 1847 h 1051978"/>
                <a:gd name="connsiteX1" fmla="*/ 1054894 w 1590675"/>
                <a:gd name="connsiteY1" fmla="*/ 175678 h 1051978"/>
                <a:gd name="connsiteX2" fmla="*/ 607218 w 1590675"/>
                <a:gd name="connsiteY2" fmla="*/ 856714 h 1051978"/>
                <a:gd name="connsiteX3" fmla="*/ 0 w 1590675"/>
                <a:gd name="connsiteY3" fmla="*/ 1051978 h 1051978"/>
                <a:gd name="connsiteX4" fmla="*/ 728662 w 1590675"/>
                <a:gd name="connsiteY4" fmla="*/ 875766 h 1051978"/>
                <a:gd name="connsiteX5" fmla="*/ 1185861 w 1590675"/>
                <a:gd name="connsiteY5" fmla="*/ 204252 h 1051978"/>
                <a:gd name="connsiteX6" fmla="*/ 1590675 w 1590675"/>
                <a:gd name="connsiteY6" fmla="*/ 1847 h 10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675" h="1051978">
                  <a:moveTo>
                    <a:pt x="1590675" y="1847"/>
                  </a:moveTo>
                  <a:cubicBezTo>
                    <a:pt x="1568847" y="-1328"/>
                    <a:pt x="1230710" y="-19187"/>
                    <a:pt x="1054894" y="175678"/>
                  </a:cubicBezTo>
                  <a:cubicBezTo>
                    <a:pt x="942578" y="302281"/>
                    <a:pt x="775890" y="722569"/>
                    <a:pt x="607218" y="856714"/>
                  </a:cubicBezTo>
                  <a:cubicBezTo>
                    <a:pt x="374252" y="1024195"/>
                    <a:pt x="82256" y="1031341"/>
                    <a:pt x="0" y="1051978"/>
                  </a:cubicBezTo>
                  <a:cubicBezTo>
                    <a:pt x="147638" y="1042453"/>
                    <a:pt x="508111" y="1049597"/>
                    <a:pt x="728662" y="875766"/>
                  </a:cubicBezTo>
                  <a:cubicBezTo>
                    <a:pt x="895746" y="766626"/>
                    <a:pt x="1092199" y="317757"/>
                    <a:pt x="1185861" y="204252"/>
                  </a:cubicBezTo>
                  <a:cubicBezTo>
                    <a:pt x="1286668" y="37168"/>
                    <a:pt x="1546621" y="22881"/>
                    <a:pt x="1590675" y="1847"/>
                  </a:cubicBezTo>
                  <a:close/>
                </a:path>
              </a:pathLst>
            </a:custGeom>
            <a:solidFill>
              <a:schemeClr val="accent6">
                <a:lumMod val="75000"/>
                <a:alpha val="69804"/>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338E9D61-A90D-4679-93F8-A79915714B4A}"/>
                </a:ext>
              </a:extLst>
            </p:cNvPr>
            <p:cNvSpPr txBox="1"/>
            <p:nvPr/>
          </p:nvSpPr>
          <p:spPr>
            <a:xfrm>
              <a:off x="5679392" y="4282161"/>
              <a:ext cx="1201218" cy="195814"/>
            </a:xfrm>
            <a:prstGeom prst="rect">
              <a:avLst/>
            </a:prstGeom>
            <a:solidFill>
              <a:schemeClr val="bg1"/>
            </a:solidFill>
          </p:spPr>
          <p:txBody>
            <a:bodyPr wrap="none" lIns="36000" tIns="36000" rIns="36000" bIns="36000" rtlCol="0" anchor="ctr" anchorCtr="0">
              <a:spAutoFit/>
            </a:bodyPr>
            <a:lstStyle/>
            <a:p>
              <a:pPr algn="ctr"/>
              <a:r>
                <a:rPr kumimoji="1" lang="ja-JP" altLang="en-US" sz="800" dirty="0"/>
                <a:t>伊勢湾台風実績中心気圧</a:t>
              </a:r>
              <a:endParaRPr kumimoji="1" lang="en-US" altLang="ja-JP" sz="800" dirty="0"/>
            </a:p>
          </p:txBody>
        </p:sp>
        <p:sp>
          <p:nvSpPr>
            <p:cNvPr id="89" name="テキスト ボックス 88">
              <a:extLst>
                <a:ext uri="{FF2B5EF4-FFF2-40B4-BE49-F238E27FC236}">
                  <a16:creationId xmlns:a16="http://schemas.microsoft.com/office/drawing/2014/main" id="{3E8E1982-15D4-404F-BB17-A6D5E2C1CB89}"/>
                </a:ext>
              </a:extLst>
            </p:cNvPr>
            <p:cNvSpPr txBox="1"/>
            <p:nvPr/>
          </p:nvSpPr>
          <p:spPr>
            <a:xfrm>
              <a:off x="4816550" y="2920717"/>
              <a:ext cx="677036" cy="195814"/>
            </a:xfrm>
            <a:prstGeom prst="rect">
              <a:avLst/>
            </a:prstGeom>
            <a:noFill/>
          </p:spPr>
          <p:txBody>
            <a:bodyPr wrap="none" lIns="36000" tIns="36000" rIns="36000" bIns="36000" rtlCol="0" anchor="ctr" anchorCtr="0">
              <a:spAutoFit/>
            </a:bodyPr>
            <a:lstStyle/>
            <a:p>
              <a:pPr algn="ctr"/>
              <a:r>
                <a:rPr kumimoji="1" lang="ja-JP" altLang="en-US" sz="800" dirty="0"/>
                <a:t>累積度数（</a:t>
              </a:r>
              <a:r>
                <a:rPr kumimoji="1" lang="en-US" altLang="ja-JP" sz="800" dirty="0"/>
                <a:t>%</a:t>
              </a:r>
              <a:r>
                <a:rPr kumimoji="1" lang="ja-JP" altLang="en-US" sz="800" dirty="0"/>
                <a:t>）</a:t>
              </a:r>
              <a:endParaRPr kumimoji="1" lang="en-US" altLang="ja-JP" sz="800" dirty="0"/>
            </a:p>
          </p:txBody>
        </p:sp>
        <p:cxnSp>
          <p:nvCxnSpPr>
            <p:cNvPr id="94" name="直線矢印コネクタ 93">
              <a:extLst>
                <a:ext uri="{FF2B5EF4-FFF2-40B4-BE49-F238E27FC236}">
                  <a16:creationId xmlns:a16="http://schemas.microsoft.com/office/drawing/2014/main" id="{8C2AFAFA-C0CF-4844-A595-C4CCDB8EB334}"/>
                </a:ext>
              </a:extLst>
            </p:cNvPr>
            <p:cNvCxnSpPr>
              <a:cxnSpLocks/>
            </p:cNvCxnSpPr>
            <p:nvPr/>
          </p:nvCxnSpPr>
          <p:spPr>
            <a:xfrm flipV="1">
              <a:off x="5154996" y="3082158"/>
              <a:ext cx="0" cy="11808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D2A38E0C-182B-4B5F-8A75-0C35C3DE93B0}"/>
                </a:ext>
              </a:extLst>
            </p:cNvPr>
            <p:cNvCxnSpPr>
              <a:cxnSpLocks/>
            </p:cNvCxnSpPr>
            <p:nvPr/>
          </p:nvCxnSpPr>
          <p:spPr>
            <a:xfrm>
              <a:off x="5160585" y="4262995"/>
              <a:ext cx="3600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D588F9F5-D057-40E6-9ABE-D3D837B05514}"/>
                </a:ext>
              </a:extLst>
            </p:cNvPr>
            <p:cNvSpPr txBox="1"/>
            <p:nvPr/>
          </p:nvSpPr>
          <p:spPr>
            <a:xfrm>
              <a:off x="6521366" y="6122211"/>
              <a:ext cx="1260529" cy="180425"/>
            </a:xfrm>
            <a:prstGeom prst="rect">
              <a:avLst/>
            </a:prstGeom>
            <a:noFill/>
          </p:spPr>
          <p:txBody>
            <a:bodyPr wrap="none" lIns="36000" tIns="36000" rIns="36000" bIns="36000" rtlCol="0">
              <a:spAutoFit/>
            </a:bodyPr>
            <a:lstStyle/>
            <a:p>
              <a:r>
                <a:rPr kumimoji="1" lang="ja-JP" altLang="en-US" sz="700" dirty="0">
                  <a:solidFill>
                    <a:srgbClr val="FF0000"/>
                  </a:solidFill>
                </a:rPr>
                <a:t>将来</a:t>
              </a:r>
              <a:r>
                <a:rPr lang="ja-JP" altLang="en-US" sz="700" dirty="0">
                  <a:solidFill>
                    <a:srgbClr val="FF0000"/>
                  </a:solidFill>
                </a:rPr>
                <a:t>気候</a:t>
              </a:r>
              <a:r>
                <a:rPr lang="en-US" altLang="ja-JP" sz="700" dirty="0">
                  <a:solidFill>
                    <a:srgbClr val="FF0000"/>
                  </a:solidFill>
                </a:rPr>
                <a:t>(4</a:t>
              </a:r>
              <a:r>
                <a:rPr lang="ja-JP" altLang="en-US" sz="700" dirty="0">
                  <a:solidFill>
                    <a:srgbClr val="FF0000"/>
                  </a:solidFill>
                </a:rPr>
                <a:t>度上昇</a:t>
              </a:r>
              <a:r>
                <a:rPr lang="en-US" altLang="ja-JP" sz="700" dirty="0">
                  <a:solidFill>
                    <a:srgbClr val="FF0000"/>
                  </a:solidFill>
                </a:rPr>
                <a:t>)</a:t>
              </a:r>
              <a:r>
                <a:rPr lang="ja-JP" altLang="en-US" sz="700" dirty="0">
                  <a:solidFill>
                    <a:srgbClr val="FF0000"/>
                  </a:solidFill>
                </a:rPr>
                <a:t>気圧降下量</a:t>
              </a:r>
              <a:endParaRPr kumimoji="1" lang="en-US" altLang="ja-JP" sz="700" dirty="0">
                <a:solidFill>
                  <a:srgbClr val="FF0000"/>
                </a:solidFill>
              </a:endParaRPr>
            </a:p>
          </p:txBody>
        </p:sp>
        <p:sp>
          <p:nvSpPr>
            <p:cNvPr id="109" name="テキスト ボックス 108">
              <a:extLst>
                <a:ext uri="{FF2B5EF4-FFF2-40B4-BE49-F238E27FC236}">
                  <a16:creationId xmlns:a16="http://schemas.microsoft.com/office/drawing/2014/main" id="{3DEDF517-9B65-4D38-8969-B4D8E5E4D42C}"/>
                </a:ext>
              </a:extLst>
            </p:cNvPr>
            <p:cNvSpPr txBox="1"/>
            <p:nvPr/>
          </p:nvSpPr>
          <p:spPr>
            <a:xfrm>
              <a:off x="6821210" y="5807157"/>
              <a:ext cx="1212439" cy="180425"/>
            </a:xfrm>
            <a:prstGeom prst="rect">
              <a:avLst/>
            </a:prstGeom>
            <a:solidFill>
              <a:schemeClr val="bg1"/>
            </a:solidFill>
          </p:spPr>
          <p:txBody>
            <a:bodyPr wrap="none" lIns="36000" tIns="36000" rIns="36000" bIns="36000" rtlCol="0" anchor="ctr" anchorCtr="0">
              <a:spAutoFit/>
            </a:bodyPr>
            <a:lstStyle/>
            <a:p>
              <a:r>
                <a:rPr kumimoji="1" lang="ja-JP" altLang="en-US" sz="700" dirty="0">
                  <a:solidFill>
                    <a:srgbClr val="0000FF"/>
                  </a:solidFill>
                </a:rPr>
                <a:t>現在気候における気圧降下量</a:t>
              </a:r>
              <a:endParaRPr kumimoji="1" lang="en-US" altLang="ja-JP" sz="700" dirty="0">
                <a:solidFill>
                  <a:srgbClr val="0000FF"/>
                </a:solidFill>
              </a:endParaRPr>
            </a:p>
          </p:txBody>
        </p:sp>
        <p:sp>
          <p:nvSpPr>
            <p:cNvPr id="113" name="テキスト ボックス 112">
              <a:extLst>
                <a:ext uri="{FF2B5EF4-FFF2-40B4-BE49-F238E27FC236}">
                  <a16:creationId xmlns:a16="http://schemas.microsoft.com/office/drawing/2014/main" id="{4D384AFF-9D34-4446-A040-B7C72608DD94}"/>
                </a:ext>
              </a:extLst>
            </p:cNvPr>
            <p:cNvSpPr txBox="1"/>
            <p:nvPr/>
          </p:nvSpPr>
          <p:spPr>
            <a:xfrm>
              <a:off x="8175114" y="4282161"/>
              <a:ext cx="975194" cy="195814"/>
            </a:xfrm>
            <a:prstGeom prst="rect">
              <a:avLst/>
            </a:prstGeom>
            <a:noFill/>
          </p:spPr>
          <p:txBody>
            <a:bodyPr wrap="none" lIns="36000" tIns="36000" rIns="36000" bIns="36000" rtlCol="0" anchor="ctr" anchorCtr="0">
              <a:spAutoFit/>
            </a:bodyPr>
            <a:lstStyle/>
            <a:p>
              <a:pPr algn="ctr"/>
              <a:r>
                <a:rPr kumimoji="1" lang="ja-JP" altLang="en-US" sz="800" dirty="0"/>
                <a:t>台風中心気圧（</a:t>
              </a:r>
              <a:r>
                <a:rPr kumimoji="1" lang="en-US" altLang="ja-JP" sz="800" dirty="0" err="1"/>
                <a:t>hPa</a:t>
              </a:r>
              <a:r>
                <a:rPr kumimoji="1" lang="ja-JP" altLang="en-US" sz="800" dirty="0"/>
                <a:t>）</a:t>
              </a:r>
              <a:endParaRPr kumimoji="1" lang="en-US" altLang="ja-JP" sz="800" dirty="0"/>
            </a:p>
          </p:txBody>
        </p:sp>
        <p:sp>
          <p:nvSpPr>
            <p:cNvPr id="114" name="テキスト ボックス 113">
              <a:extLst>
                <a:ext uri="{FF2B5EF4-FFF2-40B4-BE49-F238E27FC236}">
                  <a16:creationId xmlns:a16="http://schemas.microsoft.com/office/drawing/2014/main" id="{6ADA8C55-7248-44A3-A34C-BEEB5549DC75}"/>
                </a:ext>
              </a:extLst>
            </p:cNvPr>
            <p:cNvSpPr txBox="1"/>
            <p:nvPr/>
          </p:nvSpPr>
          <p:spPr>
            <a:xfrm>
              <a:off x="6599325" y="5965948"/>
              <a:ext cx="1260529" cy="180425"/>
            </a:xfrm>
            <a:prstGeom prst="rect">
              <a:avLst/>
            </a:prstGeom>
            <a:noFill/>
          </p:spPr>
          <p:txBody>
            <a:bodyPr wrap="none" lIns="36000" tIns="36000" rIns="36000" bIns="36000" rtlCol="0">
              <a:spAutoFit/>
            </a:bodyPr>
            <a:lstStyle/>
            <a:p>
              <a:r>
                <a:rPr kumimoji="1" lang="ja-JP" altLang="en-US" sz="700" dirty="0">
                  <a:solidFill>
                    <a:schemeClr val="accent6">
                      <a:lumMod val="50000"/>
                    </a:schemeClr>
                  </a:solidFill>
                </a:rPr>
                <a:t>将来</a:t>
              </a:r>
              <a:r>
                <a:rPr lang="ja-JP" altLang="en-US" sz="700" dirty="0">
                  <a:solidFill>
                    <a:schemeClr val="accent6">
                      <a:lumMod val="50000"/>
                    </a:schemeClr>
                  </a:solidFill>
                </a:rPr>
                <a:t>気候</a:t>
              </a:r>
              <a:r>
                <a:rPr lang="en-US" altLang="ja-JP" sz="700" dirty="0">
                  <a:solidFill>
                    <a:schemeClr val="accent6">
                      <a:lumMod val="50000"/>
                    </a:schemeClr>
                  </a:solidFill>
                </a:rPr>
                <a:t>(2</a:t>
              </a:r>
              <a:r>
                <a:rPr lang="ja-JP" altLang="en-US" sz="700" dirty="0">
                  <a:solidFill>
                    <a:schemeClr val="accent6">
                      <a:lumMod val="50000"/>
                    </a:schemeClr>
                  </a:solidFill>
                </a:rPr>
                <a:t>度上昇</a:t>
              </a:r>
              <a:r>
                <a:rPr lang="en-US" altLang="ja-JP" sz="700" dirty="0">
                  <a:solidFill>
                    <a:schemeClr val="accent6">
                      <a:lumMod val="50000"/>
                    </a:schemeClr>
                  </a:solidFill>
                </a:rPr>
                <a:t>)</a:t>
              </a:r>
              <a:r>
                <a:rPr lang="ja-JP" altLang="en-US" sz="700" dirty="0">
                  <a:solidFill>
                    <a:schemeClr val="accent6">
                      <a:lumMod val="50000"/>
                    </a:schemeClr>
                  </a:solidFill>
                </a:rPr>
                <a:t>気圧降下量</a:t>
              </a:r>
              <a:endParaRPr kumimoji="1" lang="en-US" altLang="ja-JP" sz="700" dirty="0">
                <a:solidFill>
                  <a:schemeClr val="accent6">
                    <a:lumMod val="50000"/>
                  </a:schemeClr>
                </a:solidFill>
              </a:endParaRPr>
            </a:p>
          </p:txBody>
        </p:sp>
        <p:sp>
          <p:nvSpPr>
            <p:cNvPr id="116" name="正方形/長方形 115">
              <a:extLst>
                <a:ext uri="{FF2B5EF4-FFF2-40B4-BE49-F238E27FC236}">
                  <a16:creationId xmlns:a16="http://schemas.microsoft.com/office/drawing/2014/main" id="{E4001B31-AD34-40CB-838F-C9EBE7DEA318}"/>
                </a:ext>
              </a:extLst>
            </p:cNvPr>
            <p:cNvSpPr/>
            <p:nvPr/>
          </p:nvSpPr>
          <p:spPr>
            <a:xfrm>
              <a:off x="6000405" y="4184401"/>
              <a:ext cx="180048" cy="7859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25E39ABA-B5D7-494E-8978-6A8189AB5124}"/>
                </a:ext>
              </a:extLst>
            </p:cNvPr>
            <p:cNvSpPr/>
            <p:nvPr/>
          </p:nvSpPr>
          <p:spPr>
            <a:xfrm>
              <a:off x="6180453" y="4098783"/>
              <a:ext cx="180045" cy="16421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5F9853E8-4F32-43BB-B7F4-C141FD03C86A}"/>
                </a:ext>
              </a:extLst>
            </p:cNvPr>
            <p:cNvSpPr/>
            <p:nvPr/>
          </p:nvSpPr>
          <p:spPr>
            <a:xfrm>
              <a:off x="6360502" y="4016766"/>
              <a:ext cx="180044" cy="2462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BDAD4A66-257D-40E3-A7C3-6BD2D61CB89D}"/>
                </a:ext>
              </a:extLst>
            </p:cNvPr>
            <p:cNvSpPr/>
            <p:nvPr/>
          </p:nvSpPr>
          <p:spPr>
            <a:xfrm>
              <a:off x="6543596" y="3885587"/>
              <a:ext cx="180035" cy="37740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296C682F-F0F1-4DD6-B17D-7B9C7E241040}"/>
                </a:ext>
              </a:extLst>
            </p:cNvPr>
            <p:cNvSpPr/>
            <p:nvPr/>
          </p:nvSpPr>
          <p:spPr>
            <a:xfrm>
              <a:off x="6725978" y="3715175"/>
              <a:ext cx="180034" cy="54781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ABA10B26-0B2D-46B3-988D-B7B7E94049C1}"/>
                </a:ext>
              </a:extLst>
            </p:cNvPr>
            <p:cNvSpPr/>
            <p:nvPr/>
          </p:nvSpPr>
          <p:spPr>
            <a:xfrm>
              <a:off x="6907314" y="3486740"/>
              <a:ext cx="180016" cy="7762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4575EA96-A9CE-40D7-B2FF-ED2BDE4C3604}"/>
                </a:ext>
              </a:extLst>
            </p:cNvPr>
            <p:cNvSpPr/>
            <p:nvPr/>
          </p:nvSpPr>
          <p:spPr>
            <a:xfrm>
              <a:off x="7091314" y="3403559"/>
              <a:ext cx="178594" cy="8594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076520CA-551E-4607-B2C7-F47CE1E7C6A3}"/>
                </a:ext>
              </a:extLst>
            </p:cNvPr>
            <p:cNvSpPr/>
            <p:nvPr/>
          </p:nvSpPr>
          <p:spPr>
            <a:xfrm>
              <a:off x="7271224" y="3486740"/>
              <a:ext cx="165067" cy="7762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E4C9BFA0-E299-4562-80CC-565E38857BE1}"/>
                </a:ext>
              </a:extLst>
            </p:cNvPr>
            <p:cNvSpPr/>
            <p:nvPr/>
          </p:nvSpPr>
          <p:spPr>
            <a:xfrm>
              <a:off x="7435595" y="3715175"/>
              <a:ext cx="165067" cy="54781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a:extLst>
                <a:ext uri="{FF2B5EF4-FFF2-40B4-BE49-F238E27FC236}">
                  <a16:creationId xmlns:a16="http://schemas.microsoft.com/office/drawing/2014/main" id="{C5A974E0-E97E-4BF0-9F13-C22E6F39A83A}"/>
                </a:ext>
              </a:extLst>
            </p:cNvPr>
            <p:cNvSpPr/>
            <p:nvPr/>
          </p:nvSpPr>
          <p:spPr>
            <a:xfrm>
              <a:off x="7600504" y="3885587"/>
              <a:ext cx="165067" cy="37740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6C5B6B53-81B9-4C88-B100-387E63CED685}"/>
                </a:ext>
              </a:extLst>
            </p:cNvPr>
            <p:cNvSpPr/>
            <p:nvPr/>
          </p:nvSpPr>
          <p:spPr>
            <a:xfrm>
              <a:off x="7768746" y="4059733"/>
              <a:ext cx="165067" cy="20326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フリーフォーム: 図形 131">
              <a:extLst>
                <a:ext uri="{FF2B5EF4-FFF2-40B4-BE49-F238E27FC236}">
                  <a16:creationId xmlns:a16="http://schemas.microsoft.com/office/drawing/2014/main" id="{8BC64AD5-35AC-4A9E-92EB-76A547FF5DA9}"/>
                </a:ext>
              </a:extLst>
            </p:cNvPr>
            <p:cNvSpPr/>
            <p:nvPr/>
          </p:nvSpPr>
          <p:spPr>
            <a:xfrm>
              <a:off x="5729859" y="3197328"/>
              <a:ext cx="2617102" cy="1061496"/>
            </a:xfrm>
            <a:custGeom>
              <a:avLst/>
              <a:gdLst>
                <a:gd name="connsiteX0" fmla="*/ 1882 w 3392063"/>
                <a:gd name="connsiteY0" fmla="*/ 1122830 h 1126150"/>
                <a:gd name="connsiteX1" fmla="*/ 79519 w 3392063"/>
                <a:gd name="connsiteY1" fmla="*/ 1122830 h 1126150"/>
                <a:gd name="connsiteX2" fmla="*/ 519466 w 3392063"/>
                <a:gd name="connsiteY2" fmla="*/ 1088325 h 1126150"/>
                <a:gd name="connsiteX3" fmla="*/ 1071557 w 3392063"/>
                <a:gd name="connsiteY3" fmla="*/ 898544 h 1126150"/>
                <a:gd name="connsiteX4" fmla="*/ 1476998 w 3392063"/>
                <a:gd name="connsiteY4" fmla="*/ 389585 h 1126150"/>
                <a:gd name="connsiteX5" fmla="*/ 1692659 w 3392063"/>
                <a:gd name="connsiteY5" fmla="*/ 148045 h 1126150"/>
                <a:gd name="connsiteX6" fmla="*/ 2029089 w 3392063"/>
                <a:gd name="connsiteY6" fmla="*/ 35902 h 1126150"/>
                <a:gd name="connsiteX7" fmla="*/ 2400025 w 3392063"/>
                <a:gd name="connsiteY7" fmla="*/ 1396 h 1126150"/>
                <a:gd name="connsiteX8" fmla="*/ 3392063 w 3392063"/>
                <a:gd name="connsiteY8" fmla="*/ 10023 h 1126150"/>
                <a:gd name="connsiteX0" fmla="*/ 1882 w 3392063"/>
                <a:gd name="connsiteY0" fmla="*/ 1114825 h 1118145"/>
                <a:gd name="connsiteX1" fmla="*/ 79519 w 3392063"/>
                <a:gd name="connsiteY1" fmla="*/ 1114825 h 1118145"/>
                <a:gd name="connsiteX2" fmla="*/ 519466 w 3392063"/>
                <a:gd name="connsiteY2" fmla="*/ 1080320 h 1118145"/>
                <a:gd name="connsiteX3" fmla="*/ 1071557 w 3392063"/>
                <a:gd name="connsiteY3" fmla="*/ 890539 h 1118145"/>
                <a:gd name="connsiteX4" fmla="*/ 1476998 w 3392063"/>
                <a:gd name="connsiteY4" fmla="*/ 381580 h 1118145"/>
                <a:gd name="connsiteX5" fmla="*/ 1692659 w 3392063"/>
                <a:gd name="connsiteY5" fmla="*/ 140040 h 1118145"/>
                <a:gd name="connsiteX6" fmla="*/ 2029089 w 3392063"/>
                <a:gd name="connsiteY6" fmla="*/ 27897 h 1118145"/>
                <a:gd name="connsiteX7" fmla="*/ 2400025 w 3392063"/>
                <a:gd name="connsiteY7" fmla="*/ 10644 h 1118145"/>
                <a:gd name="connsiteX8" fmla="*/ 3392063 w 3392063"/>
                <a:gd name="connsiteY8" fmla="*/ 2018 h 111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2063" h="1118145">
                  <a:moveTo>
                    <a:pt x="1882" y="1114825"/>
                  </a:moveTo>
                  <a:cubicBezTo>
                    <a:pt x="-2432" y="1117700"/>
                    <a:pt x="-6745" y="1120576"/>
                    <a:pt x="79519" y="1114825"/>
                  </a:cubicBezTo>
                  <a:cubicBezTo>
                    <a:pt x="165783" y="1109074"/>
                    <a:pt x="354126" y="1117701"/>
                    <a:pt x="519466" y="1080320"/>
                  </a:cubicBezTo>
                  <a:cubicBezTo>
                    <a:pt x="684806" y="1042939"/>
                    <a:pt x="911968" y="1006996"/>
                    <a:pt x="1071557" y="890539"/>
                  </a:cubicBezTo>
                  <a:cubicBezTo>
                    <a:pt x="1231146" y="774082"/>
                    <a:pt x="1373481" y="506663"/>
                    <a:pt x="1476998" y="381580"/>
                  </a:cubicBezTo>
                  <a:cubicBezTo>
                    <a:pt x="1580515" y="256497"/>
                    <a:pt x="1600644" y="198987"/>
                    <a:pt x="1692659" y="140040"/>
                  </a:cubicBezTo>
                  <a:cubicBezTo>
                    <a:pt x="1784674" y="81093"/>
                    <a:pt x="1911195" y="49463"/>
                    <a:pt x="2029089" y="27897"/>
                  </a:cubicBezTo>
                  <a:cubicBezTo>
                    <a:pt x="2146983" y="6331"/>
                    <a:pt x="2172863" y="14957"/>
                    <a:pt x="2400025" y="10644"/>
                  </a:cubicBezTo>
                  <a:cubicBezTo>
                    <a:pt x="2627187" y="6331"/>
                    <a:pt x="3009625" y="-4452"/>
                    <a:pt x="3392063" y="20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3" name="直線コネクタ 132">
              <a:extLst>
                <a:ext uri="{FF2B5EF4-FFF2-40B4-BE49-F238E27FC236}">
                  <a16:creationId xmlns:a16="http://schemas.microsoft.com/office/drawing/2014/main" id="{58F29B8F-CC98-4872-86AE-8B317817CF27}"/>
                </a:ext>
              </a:extLst>
            </p:cNvPr>
            <p:cNvCxnSpPr>
              <a:cxnSpLocks/>
            </p:cNvCxnSpPr>
            <p:nvPr/>
          </p:nvCxnSpPr>
          <p:spPr>
            <a:xfrm>
              <a:off x="5133050" y="3191841"/>
              <a:ext cx="321391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E92FC2A4-AEB6-476C-A6CC-06AF5328569F}"/>
                </a:ext>
              </a:extLst>
            </p:cNvPr>
            <p:cNvCxnSpPr>
              <a:cxnSpLocks/>
            </p:cNvCxnSpPr>
            <p:nvPr/>
          </p:nvCxnSpPr>
          <p:spPr>
            <a:xfrm flipV="1">
              <a:off x="8336639" y="3082158"/>
              <a:ext cx="0" cy="118083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9819E212-D748-411C-8F87-CED0D1974472}"/>
                </a:ext>
              </a:extLst>
            </p:cNvPr>
            <p:cNvSpPr txBox="1"/>
            <p:nvPr/>
          </p:nvSpPr>
          <p:spPr>
            <a:xfrm>
              <a:off x="8090417" y="2910903"/>
              <a:ext cx="492443" cy="215444"/>
            </a:xfrm>
            <a:prstGeom prst="rect">
              <a:avLst/>
            </a:prstGeom>
            <a:noFill/>
          </p:spPr>
          <p:txBody>
            <a:bodyPr wrap="none" rtlCol="0">
              <a:spAutoFit/>
            </a:bodyPr>
            <a:lstStyle/>
            <a:p>
              <a:pPr algn="ctr"/>
              <a:r>
                <a:rPr kumimoji="1" lang="ja-JP" altLang="en-US" sz="800" dirty="0">
                  <a:solidFill>
                    <a:srgbClr val="0000FF"/>
                  </a:solidFill>
                </a:rPr>
                <a:t>台風数</a:t>
              </a:r>
              <a:endParaRPr kumimoji="1" lang="en-US" altLang="ja-JP" sz="800" dirty="0">
                <a:solidFill>
                  <a:srgbClr val="0000FF"/>
                </a:solidFill>
              </a:endParaRPr>
            </a:p>
          </p:txBody>
        </p:sp>
        <p:sp>
          <p:nvSpPr>
            <p:cNvPr id="138" name="フリーフォーム: 図形 137">
              <a:extLst>
                <a:ext uri="{FF2B5EF4-FFF2-40B4-BE49-F238E27FC236}">
                  <a16:creationId xmlns:a16="http://schemas.microsoft.com/office/drawing/2014/main" id="{E6CF44BC-9E6B-4A69-AD90-5F0FA46EB060}"/>
                </a:ext>
              </a:extLst>
            </p:cNvPr>
            <p:cNvSpPr/>
            <p:nvPr/>
          </p:nvSpPr>
          <p:spPr>
            <a:xfrm>
              <a:off x="5148609" y="4176690"/>
              <a:ext cx="1130060" cy="130821"/>
            </a:xfrm>
            <a:custGeom>
              <a:avLst/>
              <a:gdLst>
                <a:gd name="connsiteX0" fmla="*/ 1130060 w 1130060"/>
                <a:gd name="connsiteY0" fmla="*/ 163902 h 163902"/>
                <a:gd name="connsiteX1" fmla="*/ 1130060 w 1130060"/>
                <a:gd name="connsiteY1" fmla="*/ 0 h 163902"/>
                <a:gd name="connsiteX2" fmla="*/ 0 w 1130060"/>
                <a:gd name="connsiteY2" fmla="*/ 0 h 163902"/>
              </a:gdLst>
              <a:ahLst/>
              <a:cxnLst>
                <a:cxn ang="0">
                  <a:pos x="connsiteX0" y="connsiteY0"/>
                </a:cxn>
                <a:cxn ang="0">
                  <a:pos x="connsiteX1" y="connsiteY1"/>
                </a:cxn>
                <a:cxn ang="0">
                  <a:pos x="connsiteX2" y="connsiteY2"/>
                </a:cxn>
              </a:cxnLst>
              <a:rect l="l" t="t" r="r" b="b"/>
              <a:pathLst>
                <a:path w="1130060" h="163902">
                  <a:moveTo>
                    <a:pt x="1130060" y="163902"/>
                  </a:moveTo>
                  <a:lnTo>
                    <a:pt x="1130060" y="0"/>
                  </a:lnTo>
                  <a:lnTo>
                    <a:pt x="0" y="0"/>
                  </a:lnTo>
                </a:path>
              </a:pathLst>
            </a:custGeom>
            <a:noFill/>
            <a:ln>
              <a:solidFill>
                <a:srgbClr val="FF00FF"/>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a:extLst>
                <a:ext uri="{FF2B5EF4-FFF2-40B4-BE49-F238E27FC236}">
                  <a16:creationId xmlns:a16="http://schemas.microsoft.com/office/drawing/2014/main" id="{0C2BFA1D-F254-4A97-8DAF-5B65ACB7C9B1}"/>
                </a:ext>
              </a:extLst>
            </p:cNvPr>
            <p:cNvSpPr txBox="1"/>
            <p:nvPr/>
          </p:nvSpPr>
          <p:spPr>
            <a:xfrm>
              <a:off x="4822900" y="4429214"/>
              <a:ext cx="677036" cy="195814"/>
            </a:xfrm>
            <a:prstGeom prst="rect">
              <a:avLst/>
            </a:prstGeom>
            <a:noFill/>
          </p:spPr>
          <p:txBody>
            <a:bodyPr wrap="none" lIns="36000" tIns="36000" rIns="36000" bIns="36000" rtlCol="0" anchor="ctr" anchorCtr="0">
              <a:spAutoFit/>
            </a:bodyPr>
            <a:lstStyle/>
            <a:p>
              <a:pPr algn="ctr"/>
              <a:r>
                <a:rPr kumimoji="1" lang="ja-JP" altLang="en-US" sz="800" dirty="0"/>
                <a:t>累積度数（</a:t>
              </a:r>
              <a:r>
                <a:rPr kumimoji="1" lang="en-US" altLang="ja-JP" sz="800" dirty="0"/>
                <a:t>%</a:t>
              </a:r>
              <a:r>
                <a:rPr kumimoji="1" lang="ja-JP" altLang="en-US" sz="800" dirty="0"/>
                <a:t>）</a:t>
              </a:r>
              <a:endParaRPr kumimoji="1" lang="en-US" altLang="ja-JP" sz="800" dirty="0"/>
            </a:p>
          </p:txBody>
        </p:sp>
        <p:cxnSp>
          <p:nvCxnSpPr>
            <p:cNvPr id="141" name="直線矢印コネクタ 140">
              <a:extLst>
                <a:ext uri="{FF2B5EF4-FFF2-40B4-BE49-F238E27FC236}">
                  <a16:creationId xmlns:a16="http://schemas.microsoft.com/office/drawing/2014/main" id="{21524D60-2CC6-4F2A-B8A8-A4E5295EECE9}"/>
                </a:ext>
              </a:extLst>
            </p:cNvPr>
            <p:cNvCxnSpPr>
              <a:cxnSpLocks/>
            </p:cNvCxnSpPr>
            <p:nvPr/>
          </p:nvCxnSpPr>
          <p:spPr>
            <a:xfrm flipV="1">
              <a:off x="5154996" y="4590655"/>
              <a:ext cx="0" cy="11808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CD210651-FA61-463A-9B54-2F5DDD9E873E}"/>
                </a:ext>
              </a:extLst>
            </p:cNvPr>
            <p:cNvSpPr txBox="1"/>
            <p:nvPr/>
          </p:nvSpPr>
          <p:spPr>
            <a:xfrm>
              <a:off x="8175114" y="5831644"/>
              <a:ext cx="975194" cy="195814"/>
            </a:xfrm>
            <a:prstGeom prst="rect">
              <a:avLst/>
            </a:prstGeom>
            <a:noFill/>
          </p:spPr>
          <p:txBody>
            <a:bodyPr wrap="none" lIns="36000" tIns="36000" rIns="36000" bIns="36000" rtlCol="0">
              <a:spAutoFit/>
            </a:bodyPr>
            <a:lstStyle/>
            <a:p>
              <a:pPr algn="ctr"/>
              <a:r>
                <a:rPr kumimoji="1" lang="ja-JP" altLang="en-US" sz="800" dirty="0"/>
                <a:t>台風中心気圧（</a:t>
              </a:r>
              <a:r>
                <a:rPr kumimoji="1" lang="en-US" altLang="ja-JP" sz="800" dirty="0" err="1"/>
                <a:t>hPa</a:t>
              </a:r>
              <a:r>
                <a:rPr kumimoji="1" lang="ja-JP" altLang="en-US" sz="800" dirty="0"/>
                <a:t>）</a:t>
              </a:r>
              <a:endParaRPr kumimoji="1" lang="en-US" altLang="ja-JP" sz="800" dirty="0"/>
            </a:p>
          </p:txBody>
        </p:sp>
        <p:sp>
          <p:nvSpPr>
            <p:cNvPr id="143" name="テキスト ボックス 142">
              <a:extLst>
                <a:ext uri="{FF2B5EF4-FFF2-40B4-BE49-F238E27FC236}">
                  <a16:creationId xmlns:a16="http://schemas.microsoft.com/office/drawing/2014/main" id="{EA233DE6-3E9D-48B1-BF05-F06B365765D8}"/>
                </a:ext>
              </a:extLst>
            </p:cNvPr>
            <p:cNvSpPr txBox="1"/>
            <p:nvPr/>
          </p:nvSpPr>
          <p:spPr>
            <a:xfrm>
              <a:off x="4791460" y="3112949"/>
              <a:ext cx="363536" cy="204528"/>
            </a:xfrm>
            <a:prstGeom prst="rect">
              <a:avLst/>
            </a:prstGeom>
            <a:noFill/>
          </p:spPr>
          <p:txBody>
            <a:bodyPr wrap="square" rtlCol="0">
              <a:spAutoFit/>
            </a:bodyPr>
            <a:lstStyle/>
            <a:p>
              <a:pPr algn="ctr"/>
              <a:r>
                <a:rPr kumimoji="1" lang="en-US" altLang="ja-JP" sz="800" dirty="0"/>
                <a:t>100</a:t>
              </a:r>
            </a:p>
          </p:txBody>
        </p:sp>
        <p:sp>
          <p:nvSpPr>
            <p:cNvPr id="144" name="テキスト ボックス 143">
              <a:extLst>
                <a:ext uri="{FF2B5EF4-FFF2-40B4-BE49-F238E27FC236}">
                  <a16:creationId xmlns:a16="http://schemas.microsoft.com/office/drawing/2014/main" id="{2D4154C7-56C9-47F3-87CD-613D7B708D64}"/>
                </a:ext>
              </a:extLst>
            </p:cNvPr>
            <p:cNvSpPr txBox="1"/>
            <p:nvPr/>
          </p:nvSpPr>
          <p:spPr>
            <a:xfrm>
              <a:off x="4791460" y="4179220"/>
              <a:ext cx="363536" cy="204528"/>
            </a:xfrm>
            <a:prstGeom prst="rect">
              <a:avLst/>
            </a:prstGeom>
            <a:noFill/>
          </p:spPr>
          <p:txBody>
            <a:bodyPr wrap="square" rtlCol="0">
              <a:spAutoFit/>
            </a:bodyPr>
            <a:lstStyle/>
            <a:p>
              <a:pPr algn="r"/>
              <a:r>
                <a:rPr kumimoji="1" lang="en-US" altLang="ja-JP" sz="800" dirty="0"/>
                <a:t>0</a:t>
              </a:r>
            </a:p>
          </p:txBody>
        </p:sp>
        <p:sp>
          <p:nvSpPr>
            <p:cNvPr id="145" name="テキスト ボックス 144">
              <a:extLst>
                <a:ext uri="{FF2B5EF4-FFF2-40B4-BE49-F238E27FC236}">
                  <a16:creationId xmlns:a16="http://schemas.microsoft.com/office/drawing/2014/main" id="{C0F70D9D-EE62-44A0-946D-F2B6CAACD143}"/>
                </a:ext>
              </a:extLst>
            </p:cNvPr>
            <p:cNvSpPr txBox="1"/>
            <p:nvPr/>
          </p:nvSpPr>
          <p:spPr>
            <a:xfrm>
              <a:off x="5161983" y="3637389"/>
              <a:ext cx="1303809" cy="195814"/>
            </a:xfrm>
            <a:prstGeom prst="rect">
              <a:avLst/>
            </a:prstGeom>
            <a:noFill/>
          </p:spPr>
          <p:txBody>
            <a:bodyPr wrap="none" lIns="36000" tIns="36000" rIns="36000" bIns="36000" rtlCol="0" anchor="ctr" anchorCtr="0">
              <a:spAutoFit/>
            </a:bodyPr>
            <a:lstStyle/>
            <a:p>
              <a:pPr algn="ctr"/>
              <a:r>
                <a:rPr kumimoji="1" lang="ja-JP" altLang="en-US" sz="800" dirty="0">
                  <a:solidFill>
                    <a:srgbClr val="FF00FF"/>
                  </a:solidFill>
                </a:rPr>
                <a:t>伊勢湾台風規模の累積度数</a:t>
              </a:r>
              <a:endParaRPr kumimoji="1" lang="en-US" altLang="ja-JP" sz="800" dirty="0">
                <a:solidFill>
                  <a:srgbClr val="FF00FF"/>
                </a:solidFill>
              </a:endParaRPr>
            </a:p>
          </p:txBody>
        </p:sp>
        <p:cxnSp>
          <p:nvCxnSpPr>
            <p:cNvPr id="146" name="直線矢印コネクタ 145">
              <a:extLst>
                <a:ext uri="{FF2B5EF4-FFF2-40B4-BE49-F238E27FC236}">
                  <a16:creationId xmlns:a16="http://schemas.microsoft.com/office/drawing/2014/main" id="{21205498-3C9B-46B3-8994-BCE3E7215FCD}"/>
                </a:ext>
              </a:extLst>
            </p:cNvPr>
            <p:cNvCxnSpPr>
              <a:cxnSpLocks/>
              <a:stCxn id="145" idx="2"/>
            </p:cNvCxnSpPr>
            <p:nvPr/>
          </p:nvCxnSpPr>
          <p:spPr>
            <a:xfrm>
              <a:off x="5813888" y="3833203"/>
              <a:ext cx="0" cy="324017"/>
            </a:xfrm>
            <a:prstGeom prst="straightConnector1">
              <a:avLst/>
            </a:prstGeom>
            <a:ln>
              <a:solidFill>
                <a:srgbClr val="FF00FF"/>
              </a:solidFill>
              <a:tailEnd type="stealth" w="med" len="med"/>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640C1BCE-F5F5-4A9A-BBA8-BFDB6E667B78}"/>
                </a:ext>
              </a:extLst>
            </p:cNvPr>
            <p:cNvSpPr txBox="1"/>
            <p:nvPr/>
          </p:nvSpPr>
          <p:spPr>
            <a:xfrm>
              <a:off x="5319281" y="4870435"/>
              <a:ext cx="951149" cy="195814"/>
            </a:xfrm>
            <a:prstGeom prst="rect">
              <a:avLst/>
            </a:prstGeom>
            <a:noFill/>
          </p:spPr>
          <p:txBody>
            <a:bodyPr wrap="none" lIns="36000" tIns="36000" rIns="36000" bIns="36000" rtlCol="0">
              <a:spAutoFit/>
            </a:bodyPr>
            <a:lstStyle/>
            <a:p>
              <a:r>
                <a:rPr kumimoji="1" lang="ja-JP" altLang="en-US" sz="800" dirty="0">
                  <a:solidFill>
                    <a:schemeClr val="accent6">
                      <a:lumMod val="50000"/>
                    </a:schemeClr>
                  </a:solidFill>
                </a:rPr>
                <a:t>将来気候（</a:t>
              </a:r>
              <a:r>
                <a:rPr kumimoji="1" lang="en-US" altLang="ja-JP" sz="800" dirty="0">
                  <a:solidFill>
                    <a:schemeClr val="accent6">
                      <a:lumMod val="50000"/>
                    </a:schemeClr>
                  </a:solidFill>
                </a:rPr>
                <a:t>2</a:t>
              </a:r>
              <a:r>
                <a:rPr lang="ja-JP" altLang="en-US" sz="800" dirty="0">
                  <a:solidFill>
                    <a:schemeClr val="accent6">
                      <a:lumMod val="50000"/>
                    </a:schemeClr>
                  </a:solidFill>
                </a:rPr>
                <a:t>度上昇）</a:t>
              </a:r>
              <a:endParaRPr kumimoji="1" lang="en-US" altLang="ja-JP" sz="800" dirty="0">
                <a:solidFill>
                  <a:schemeClr val="accent6">
                    <a:lumMod val="50000"/>
                  </a:schemeClr>
                </a:solidFill>
              </a:endParaRPr>
            </a:p>
          </p:txBody>
        </p:sp>
        <p:sp>
          <p:nvSpPr>
            <p:cNvPr id="148" name="テキスト ボックス 147">
              <a:extLst>
                <a:ext uri="{FF2B5EF4-FFF2-40B4-BE49-F238E27FC236}">
                  <a16:creationId xmlns:a16="http://schemas.microsoft.com/office/drawing/2014/main" id="{8CCC78ED-C0C8-4737-835E-6F0CF7728F4E}"/>
                </a:ext>
              </a:extLst>
            </p:cNvPr>
            <p:cNvSpPr txBox="1"/>
            <p:nvPr/>
          </p:nvSpPr>
          <p:spPr>
            <a:xfrm>
              <a:off x="7392753" y="5149554"/>
              <a:ext cx="483072" cy="195814"/>
            </a:xfrm>
            <a:prstGeom prst="rect">
              <a:avLst/>
            </a:prstGeom>
            <a:noFill/>
          </p:spPr>
          <p:txBody>
            <a:bodyPr wrap="none" lIns="36000" tIns="36000" rIns="36000" bIns="36000" rtlCol="0">
              <a:spAutoFit/>
            </a:bodyPr>
            <a:lstStyle/>
            <a:p>
              <a:r>
                <a:rPr kumimoji="1" lang="ja-JP" altLang="en-US" sz="800" dirty="0">
                  <a:solidFill>
                    <a:srgbClr val="0000FF"/>
                  </a:solidFill>
                </a:rPr>
                <a:t>現在気候</a:t>
              </a:r>
              <a:endParaRPr kumimoji="1" lang="en-US" altLang="ja-JP" sz="800" dirty="0">
                <a:solidFill>
                  <a:srgbClr val="0000FF"/>
                </a:solidFill>
              </a:endParaRPr>
            </a:p>
          </p:txBody>
        </p:sp>
        <p:sp>
          <p:nvSpPr>
            <p:cNvPr id="149" name="テキスト ボックス 148">
              <a:extLst>
                <a:ext uri="{FF2B5EF4-FFF2-40B4-BE49-F238E27FC236}">
                  <a16:creationId xmlns:a16="http://schemas.microsoft.com/office/drawing/2014/main" id="{C3EC54FD-AA68-4822-9EB2-09DD66A2F371}"/>
                </a:ext>
              </a:extLst>
            </p:cNvPr>
            <p:cNvSpPr txBox="1"/>
            <p:nvPr/>
          </p:nvSpPr>
          <p:spPr>
            <a:xfrm>
              <a:off x="5317865" y="5043614"/>
              <a:ext cx="951149" cy="195814"/>
            </a:xfrm>
            <a:prstGeom prst="rect">
              <a:avLst/>
            </a:prstGeom>
            <a:noFill/>
          </p:spPr>
          <p:txBody>
            <a:bodyPr wrap="none" lIns="36000" tIns="36000" rIns="36000" bIns="36000" rtlCol="0">
              <a:spAutoFit/>
            </a:bodyPr>
            <a:lstStyle/>
            <a:p>
              <a:r>
                <a:rPr kumimoji="1" lang="ja-JP" altLang="en-US" sz="800" dirty="0">
                  <a:solidFill>
                    <a:srgbClr val="FF0000"/>
                  </a:solidFill>
                </a:rPr>
                <a:t>将来気候（</a:t>
              </a:r>
              <a:r>
                <a:rPr kumimoji="1" lang="en-US" altLang="ja-JP" sz="800" dirty="0">
                  <a:solidFill>
                    <a:srgbClr val="FF0000"/>
                  </a:solidFill>
                </a:rPr>
                <a:t>4</a:t>
              </a:r>
              <a:r>
                <a:rPr kumimoji="1" lang="ja-JP" altLang="en-US" sz="800" dirty="0">
                  <a:solidFill>
                    <a:srgbClr val="FF0000"/>
                  </a:solidFill>
                </a:rPr>
                <a:t>度上昇</a:t>
              </a:r>
              <a:r>
                <a:rPr lang="ja-JP" altLang="en-US" sz="800" dirty="0">
                  <a:solidFill>
                    <a:srgbClr val="FF0000"/>
                  </a:solidFill>
                </a:rPr>
                <a:t>）</a:t>
              </a:r>
              <a:endParaRPr kumimoji="1" lang="en-US" altLang="ja-JP" sz="800" dirty="0">
                <a:solidFill>
                  <a:srgbClr val="FF0000"/>
                </a:solidFill>
              </a:endParaRPr>
            </a:p>
          </p:txBody>
        </p:sp>
        <p:sp>
          <p:nvSpPr>
            <p:cNvPr id="150" name="テキスト ボックス 149">
              <a:extLst>
                <a:ext uri="{FF2B5EF4-FFF2-40B4-BE49-F238E27FC236}">
                  <a16:creationId xmlns:a16="http://schemas.microsoft.com/office/drawing/2014/main" id="{732B0F65-DECB-4E80-AA54-A3377D5DB5B7}"/>
                </a:ext>
              </a:extLst>
            </p:cNvPr>
            <p:cNvSpPr txBox="1"/>
            <p:nvPr/>
          </p:nvSpPr>
          <p:spPr>
            <a:xfrm>
              <a:off x="4791460" y="4611643"/>
              <a:ext cx="363536" cy="204528"/>
            </a:xfrm>
            <a:prstGeom prst="rect">
              <a:avLst/>
            </a:prstGeom>
            <a:noFill/>
          </p:spPr>
          <p:txBody>
            <a:bodyPr wrap="square" rtlCol="0">
              <a:spAutoFit/>
            </a:bodyPr>
            <a:lstStyle/>
            <a:p>
              <a:pPr algn="ctr"/>
              <a:r>
                <a:rPr kumimoji="1" lang="en-US" altLang="ja-JP" sz="800" dirty="0"/>
                <a:t>100</a:t>
              </a:r>
            </a:p>
          </p:txBody>
        </p:sp>
        <p:sp>
          <p:nvSpPr>
            <p:cNvPr id="151" name="テキスト ボックス 150">
              <a:extLst>
                <a:ext uri="{FF2B5EF4-FFF2-40B4-BE49-F238E27FC236}">
                  <a16:creationId xmlns:a16="http://schemas.microsoft.com/office/drawing/2014/main" id="{30079253-501C-4F5F-93C9-7F882F5908FE}"/>
                </a:ext>
              </a:extLst>
            </p:cNvPr>
            <p:cNvSpPr txBox="1"/>
            <p:nvPr/>
          </p:nvSpPr>
          <p:spPr>
            <a:xfrm>
              <a:off x="4791460" y="5703002"/>
              <a:ext cx="363536" cy="204528"/>
            </a:xfrm>
            <a:prstGeom prst="rect">
              <a:avLst/>
            </a:prstGeom>
            <a:noFill/>
          </p:spPr>
          <p:txBody>
            <a:bodyPr wrap="square" rtlCol="0">
              <a:spAutoFit/>
            </a:bodyPr>
            <a:lstStyle/>
            <a:p>
              <a:pPr algn="r"/>
              <a:r>
                <a:rPr kumimoji="1" lang="en-US" altLang="ja-JP" sz="800" dirty="0"/>
                <a:t>0</a:t>
              </a:r>
            </a:p>
          </p:txBody>
        </p:sp>
        <p:cxnSp>
          <p:nvCxnSpPr>
            <p:cNvPr id="152" name="直線コネクタ 151">
              <a:extLst>
                <a:ext uri="{FF2B5EF4-FFF2-40B4-BE49-F238E27FC236}">
                  <a16:creationId xmlns:a16="http://schemas.microsoft.com/office/drawing/2014/main" id="{E8037CFB-754D-439A-98A8-2740E2D30B2D}"/>
                </a:ext>
              </a:extLst>
            </p:cNvPr>
            <p:cNvCxnSpPr>
              <a:cxnSpLocks/>
            </p:cNvCxnSpPr>
            <p:nvPr/>
          </p:nvCxnSpPr>
          <p:spPr>
            <a:xfrm>
              <a:off x="5133050" y="5683704"/>
              <a:ext cx="3522040" cy="0"/>
            </a:xfrm>
            <a:prstGeom prst="line">
              <a:avLst/>
            </a:prstGeom>
            <a:ln>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9701D732-9C26-43CD-B1BD-7F521C500F68}"/>
                </a:ext>
              </a:extLst>
            </p:cNvPr>
            <p:cNvCxnSpPr>
              <a:cxnSpLocks/>
            </p:cNvCxnSpPr>
            <p:nvPr/>
          </p:nvCxnSpPr>
          <p:spPr>
            <a:xfrm>
              <a:off x="6593620" y="5687124"/>
              <a:ext cx="0" cy="239834"/>
            </a:xfrm>
            <a:prstGeom prst="straightConnector1">
              <a:avLst/>
            </a:prstGeom>
            <a:ln>
              <a:solidFill>
                <a:srgbClr val="0000FF"/>
              </a:solidFill>
              <a:tailEnd type="none"/>
            </a:ln>
          </p:spPr>
          <p:style>
            <a:lnRef idx="1">
              <a:schemeClr val="accent1"/>
            </a:lnRef>
            <a:fillRef idx="0">
              <a:schemeClr val="accent1"/>
            </a:fillRef>
            <a:effectRef idx="0">
              <a:schemeClr val="accent1"/>
            </a:effectRef>
            <a:fontRef idx="minor">
              <a:schemeClr val="tx1"/>
            </a:fontRef>
          </p:style>
        </p:cxnSp>
        <p:cxnSp>
          <p:nvCxnSpPr>
            <p:cNvPr id="154" name="直線矢印コネクタ 153">
              <a:extLst>
                <a:ext uri="{FF2B5EF4-FFF2-40B4-BE49-F238E27FC236}">
                  <a16:creationId xmlns:a16="http://schemas.microsoft.com/office/drawing/2014/main" id="{31755336-80B4-4158-9408-522B2EC5C4F6}"/>
                </a:ext>
              </a:extLst>
            </p:cNvPr>
            <p:cNvCxnSpPr>
              <a:cxnSpLocks/>
            </p:cNvCxnSpPr>
            <p:nvPr/>
          </p:nvCxnSpPr>
          <p:spPr>
            <a:xfrm>
              <a:off x="6042023" y="5681693"/>
              <a:ext cx="0" cy="539917"/>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id="{A389821A-BC56-457D-93AC-EB344083887E}"/>
                </a:ext>
              </a:extLst>
            </p:cNvPr>
            <p:cNvCxnSpPr>
              <a:cxnSpLocks/>
            </p:cNvCxnSpPr>
            <p:nvPr/>
          </p:nvCxnSpPr>
          <p:spPr>
            <a:xfrm>
              <a:off x="6264828" y="5687139"/>
              <a:ext cx="0" cy="385910"/>
            </a:xfrm>
            <a:prstGeom prst="straightConnector1">
              <a:avLst/>
            </a:prstGeom>
            <a:ln>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6" name="直線矢印コネクタ 155">
              <a:extLst>
                <a:ext uri="{FF2B5EF4-FFF2-40B4-BE49-F238E27FC236}">
                  <a16:creationId xmlns:a16="http://schemas.microsoft.com/office/drawing/2014/main" id="{2F7AFC6E-E299-4D8E-936B-03A9BD0F884E}"/>
                </a:ext>
              </a:extLst>
            </p:cNvPr>
            <p:cNvCxnSpPr>
              <a:cxnSpLocks/>
            </p:cNvCxnSpPr>
            <p:nvPr/>
          </p:nvCxnSpPr>
          <p:spPr>
            <a:xfrm>
              <a:off x="8186471" y="4719127"/>
              <a:ext cx="0" cy="164217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7" name="直線矢印コネクタ 156">
              <a:extLst>
                <a:ext uri="{FF2B5EF4-FFF2-40B4-BE49-F238E27FC236}">
                  <a16:creationId xmlns:a16="http://schemas.microsoft.com/office/drawing/2014/main" id="{01263CD4-B880-4DF3-A6D4-6A340A93D51A}"/>
                </a:ext>
              </a:extLst>
            </p:cNvPr>
            <p:cNvCxnSpPr>
              <a:cxnSpLocks/>
            </p:cNvCxnSpPr>
            <p:nvPr/>
          </p:nvCxnSpPr>
          <p:spPr>
            <a:xfrm>
              <a:off x="6593620" y="5827565"/>
              <a:ext cx="1594916" cy="0"/>
            </a:xfrm>
            <a:prstGeom prst="straightConnector1">
              <a:avLst/>
            </a:prstGeom>
            <a:ln>
              <a:solidFill>
                <a:srgbClr val="0000FF"/>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58" name="直線矢印コネクタ 157">
              <a:extLst>
                <a:ext uri="{FF2B5EF4-FFF2-40B4-BE49-F238E27FC236}">
                  <a16:creationId xmlns:a16="http://schemas.microsoft.com/office/drawing/2014/main" id="{41E3F8A1-430E-405F-81BE-97065AEAF09C}"/>
                </a:ext>
              </a:extLst>
            </p:cNvPr>
            <p:cNvCxnSpPr>
              <a:cxnSpLocks/>
            </p:cNvCxnSpPr>
            <p:nvPr/>
          </p:nvCxnSpPr>
          <p:spPr>
            <a:xfrm>
              <a:off x="6264828" y="5982054"/>
              <a:ext cx="1923708" cy="0"/>
            </a:xfrm>
            <a:prstGeom prst="straightConnector1">
              <a:avLst/>
            </a:prstGeom>
            <a:ln>
              <a:solidFill>
                <a:schemeClr val="accent6">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59" name="直線矢印コネクタ 158">
              <a:extLst>
                <a:ext uri="{FF2B5EF4-FFF2-40B4-BE49-F238E27FC236}">
                  <a16:creationId xmlns:a16="http://schemas.microsoft.com/office/drawing/2014/main" id="{0D3CD22E-770F-4EEB-94AA-8496C84CBD5A}"/>
                </a:ext>
              </a:extLst>
            </p:cNvPr>
            <p:cNvCxnSpPr>
              <a:cxnSpLocks/>
            </p:cNvCxnSpPr>
            <p:nvPr/>
          </p:nvCxnSpPr>
          <p:spPr>
            <a:xfrm>
              <a:off x="6042023" y="6136543"/>
              <a:ext cx="2146513" cy="0"/>
            </a:xfrm>
            <a:prstGeom prst="straightConnector1">
              <a:avLst/>
            </a:prstGeom>
            <a:ln>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60" name="テキスト ボックス 159">
              <a:extLst>
                <a:ext uri="{FF2B5EF4-FFF2-40B4-BE49-F238E27FC236}">
                  <a16:creationId xmlns:a16="http://schemas.microsoft.com/office/drawing/2014/main" id="{595781C8-7FEC-4D83-A7B6-4D24F17FCD72}"/>
                </a:ext>
              </a:extLst>
            </p:cNvPr>
            <p:cNvSpPr txBox="1"/>
            <p:nvPr/>
          </p:nvSpPr>
          <p:spPr>
            <a:xfrm>
              <a:off x="7605900" y="6353608"/>
              <a:ext cx="1161143" cy="195814"/>
            </a:xfrm>
            <a:prstGeom prst="rect">
              <a:avLst/>
            </a:prstGeom>
            <a:noFill/>
          </p:spPr>
          <p:txBody>
            <a:bodyPr wrap="none" lIns="36000" tIns="36000" rIns="36000" bIns="36000" rtlCol="0" anchor="ctr" anchorCtr="0">
              <a:spAutoFit/>
            </a:bodyPr>
            <a:lstStyle/>
            <a:p>
              <a:pPr algn="ctr"/>
              <a:r>
                <a:rPr kumimoji="1" lang="ja-JP" altLang="en-US" sz="800" dirty="0"/>
                <a:t>標準大気圧</a:t>
              </a:r>
              <a:r>
                <a:rPr lang="ja-JP" altLang="en-US" sz="800" dirty="0"/>
                <a:t>（</a:t>
              </a:r>
              <a:r>
                <a:rPr lang="en-US" altLang="ja-JP" sz="800" dirty="0"/>
                <a:t>1,013</a:t>
              </a:r>
              <a:r>
                <a:rPr lang="ja-JP" altLang="en-US" sz="800" dirty="0"/>
                <a:t> </a:t>
              </a:r>
              <a:r>
                <a:rPr lang="en-US" altLang="ja-JP" sz="800" dirty="0" err="1"/>
                <a:t>hPa</a:t>
              </a:r>
              <a:r>
                <a:rPr lang="ja-JP" altLang="en-US" sz="800" dirty="0"/>
                <a:t>）</a:t>
              </a:r>
              <a:endParaRPr kumimoji="1" lang="en-US" altLang="ja-JP" sz="800" dirty="0"/>
            </a:p>
          </p:txBody>
        </p:sp>
        <p:cxnSp>
          <p:nvCxnSpPr>
            <p:cNvPr id="161" name="直線矢印コネクタ 160">
              <a:extLst>
                <a:ext uri="{FF2B5EF4-FFF2-40B4-BE49-F238E27FC236}">
                  <a16:creationId xmlns:a16="http://schemas.microsoft.com/office/drawing/2014/main" id="{138BF4E8-399E-44F0-9B19-4ECF96F55862}"/>
                </a:ext>
              </a:extLst>
            </p:cNvPr>
            <p:cNvCxnSpPr>
              <a:cxnSpLocks/>
              <a:stCxn id="148" idx="1"/>
            </p:cNvCxnSpPr>
            <p:nvPr/>
          </p:nvCxnSpPr>
          <p:spPr>
            <a:xfrm flipH="1" flipV="1">
              <a:off x="7152765" y="5138745"/>
              <a:ext cx="239988" cy="108716"/>
            </a:xfrm>
            <a:prstGeom prst="straightConnector1">
              <a:avLst/>
            </a:prstGeom>
            <a:ln>
              <a:solidFill>
                <a:srgbClr val="0000FF"/>
              </a:solidFill>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2" name="直線矢印コネクタ 161">
              <a:extLst>
                <a:ext uri="{FF2B5EF4-FFF2-40B4-BE49-F238E27FC236}">
                  <a16:creationId xmlns:a16="http://schemas.microsoft.com/office/drawing/2014/main" id="{46A49D6E-8E8F-489A-9EDE-5A85B8BEF9E5}"/>
                </a:ext>
              </a:extLst>
            </p:cNvPr>
            <p:cNvCxnSpPr>
              <a:cxnSpLocks/>
              <a:stCxn id="163" idx="3"/>
            </p:cNvCxnSpPr>
            <p:nvPr/>
          </p:nvCxnSpPr>
          <p:spPr>
            <a:xfrm>
              <a:off x="6660310" y="3443192"/>
              <a:ext cx="168925" cy="161423"/>
            </a:xfrm>
            <a:prstGeom prst="straightConnector1">
              <a:avLst/>
            </a:prstGeom>
            <a:ln>
              <a:solidFill>
                <a:schemeClr val="tx1"/>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63" name="テキスト ボックス 162">
              <a:extLst>
                <a:ext uri="{FF2B5EF4-FFF2-40B4-BE49-F238E27FC236}">
                  <a16:creationId xmlns:a16="http://schemas.microsoft.com/office/drawing/2014/main" id="{4EE36DC6-93F8-47A2-B2F5-749A73BC4E10}"/>
                </a:ext>
              </a:extLst>
            </p:cNvPr>
            <p:cNvSpPr txBox="1"/>
            <p:nvPr/>
          </p:nvSpPr>
          <p:spPr>
            <a:xfrm>
              <a:off x="6382422" y="3381636"/>
              <a:ext cx="277888" cy="123111"/>
            </a:xfrm>
            <a:prstGeom prst="rect">
              <a:avLst/>
            </a:prstGeom>
            <a:noFill/>
          </p:spPr>
          <p:txBody>
            <a:bodyPr wrap="none" lIns="36000" tIns="0" rIns="36000" bIns="0" rtlCol="0" anchor="ctr" anchorCtr="0">
              <a:spAutoFit/>
            </a:bodyPr>
            <a:lstStyle/>
            <a:p>
              <a:r>
                <a:rPr kumimoji="1" lang="ja-JP" altLang="en-US" sz="800" dirty="0"/>
                <a:t>実績</a:t>
              </a:r>
              <a:endParaRPr kumimoji="1" lang="en-US" altLang="ja-JP" sz="800" dirty="0"/>
            </a:p>
          </p:txBody>
        </p:sp>
        <p:sp>
          <p:nvSpPr>
            <p:cNvPr id="164" name="テキスト ボックス 163">
              <a:extLst>
                <a:ext uri="{FF2B5EF4-FFF2-40B4-BE49-F238E27FC236}">
                  <a16:creationId xmlns:a16="http://schemas.microsoft.com/office/drawing/2014/main" id="{717747AD-233D-4726-AEE0-4FBAE2E71BFC}"/>
                </a:ext>
              </a:extLst>
            </p:cNvPr>
            <p:cNvSpPr txBox="1"/>
            <p:nvPr/>
          </p:nvSpPr>
          <p:spPr>
            <a:xfrm>
              <a:off x="7137609" y="5506634"/>
              <a:ext cx="1303809" cy="195814"/>
            </a:xfrm>
            <a:prstGeom prst="rect">
              <a:avLst/>
            </a:prstGeom>
            <a:noFill/>
          </p:spPr>
          <p:txBody>
            <a:bodyPr wrap="none" lIns="36000" tIns="36000" rIns="36000" bIns="36000" rtlCol="0" anchor="ctr" anchorCtr="0">
              <a:spAutoFit/>
            </a:bodyPr>
            <a:lstStyle/>
            <a:p>
              <a:pPr algn="ctr"/>
              <a:r>
                <a:rPr kumimoji="1" lang="ja-JP" altLang="en-US" sz="800" dirty="0">
                  <a:solidFill>
                    <a:srgbClr val="FF00FF"/>
                  </a:solidFill>
                </a:rPr>
                <a:t>伊勢湾台風規模の累積度数</a:t>
              </a:r>
              <a:endParaRPr kumimoji="1" lang="en-US" altLang="ja-JP" sz="800" dirty="0">
                <a:solidFill>
                  <a:srgbClr val="FF00FF"/>
                </a:solidFill>
              </a:endParaRPr>
            </a:p>
          </p:txBody>
        </p:sp>
        <p:cxnSp>
          <p:nvCxnSpPr>
            <p:cNvPr id="165" name="直線コネクタ 164">
              <a:extLst>
                <a:ext uri="{FF2B5EF4-FFF2-40B4-BE49-F238E27FC236}">
                  <a16:creationId xmlns:a16="http://schemas.microsoft.com/office/drawing/2014/main" id="{831020CC-63A4-4CEE-B1FC-BDC7B15BA231}"/>
                </a:ext>
              </a:extLst>
            </p:cNvPr>
            <p:cNvCxnSpPr>
              <a:cxnSpLocks/>
            </p:cNvCxnSpPr>
            <p:nvPr/>
          </p:nvCxnSpPr>
          <p:spPr>
            <a:xfrm>
              <a:off x="5133050" y="4711604"/>
              <a:ext cx="321391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6" name="直線矢印コネクタ 165">
              <a:extLst>
                <a:ext uri="{FF2B5EF4-FFF2-40B4-BE49-F238E27FC236}">
                  <a16:creationId xmlns:a16="http://schemas.microsoft.com/office/drawing/2014/main" id="{3CECA56F-AC10-46A5-A293-6B8E5D9603B3}"/>
                </a:ext>
              </a:extLst>
            </p:cNvPr>
            <p:cNvCxnSpPr>
              <a:cxnSpLocks/>
            </p:cNvCxnSpPr>
            <p:nvPr/>
          </p:nvCxnSpPr>
          <p:spPr>
            <a:xfrm>
              <a:off x="6141924" y="5228887"/>
              <a:ext cx="324606" cy="138089"/>
            </a:xfrm>
            <a:prstGeom prst="straightConnector1">
              <a:avLst/>
            </a:prstGeom>
            <a:ln>
              <a:solidFill>
                <a:srgbClr val="FF0000"/>
              </a:solidFill>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7" name="直線矢印コネクタ 166">
              <a:extLst>
                <a:ext uri="{FF2B5EF4-FFF2-40B4-BE49-F238E27FC236}">
                  <a16:creationId xmlns:a16="http://schemas.microsoft.com/office/drawing/2014/main" id="{52FE87E6-A66F-4731-9780-B35A26C66D7E}"/>
                </a:ext>
              </a:extLst>
            </p:cNvPr>
            <p:cNvCxnSpPr>
              <a:cxnSpLocks/>
              <a:stCxn id="147" idx="3"/>
            </p:cNvCxnSpPr>
            <p:nvPr/>
          </p:nvCxnSpPr>
          <p:spPr>
            <a:xfrm>
              <a:off x="6270430" y="4968342"/>
              <a:ext cx="544521" cy="236273"/>
            </a:xfrm>
            <a:prstGeom prst="straightConnector1">
              <a:avLst/>
            </a:prstGeom>
            <a:ln>
              <a:solidFill>
                <a:schemeClr val="accent6">
                  <a:lumMod val="50000"/>
                </a:schemeClr>
              </a:solidFill>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8" name="直線矢印コネクタ 167">
              <a:extLst>
                <a:ext uri="{FF2B5EF4-FFF2-40B4-BE49-F238E27FC236}">
                  <a16:creationId xmlns:a16="http://schemas.microsoft.com/office/drawing/2014/main" id="{588DEEBC-79FD-45C8-B9BE-450F96FFFF0A}"/>
                </a:ext>
              </a:extLst>
            </p:cNvPr>
            <p:cNvCxnSpPr>
              <a:cxnSpLocks/>
            </p:cNvCxnSpPr>
            <p:nvPr/>
          </p:nvCxnSpPr>
          <p:spPr>
            <a:xfrm>
              <a:off x="5160585" y="5771493"/>
              <a:ext cx="3600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9" name="矢印: 右カーブ 168">
            <a:extLst>
              <a:ext uri="{FF2B5EF4-FFF2-40B4-BE49-F238E27FC236}">
                <a16:creationId xmlns:a16="http://schemas.microsoft.com/office/drawing/2014/main" id="{832ABF91-4888-4F33-BFCF-326302D9295A}"/>
              </a:ext>
            </a:extLst>
          </p:cNvPr>
          <p:cNvSpPr/>
          <p:nvPr/>
        </p:nvSpPr>
        <p:spPr>
          <a:xfrm>
            <a:off x="4565011" y="4048181"/>
            <a:ext cx="452201" cy="1700345"/>
          </a:xfrm>
          <a:prstGeom prst="curvedRightArrow">
            <a:avLst/>
          </a:prstGeom>
          <a:solidFill>
            <a:srgbClr val="FF00FF">
              <a:alpha val="32000"/>
            </a:srgbClr>
          </a:solid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13048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49147066-DC44-4707-9CB7-7724AC624EC2}"/>
              </a:ext>
            </a:extLst>
          </p:cNvPr>
          <p:cNvPicPr>
            <a:picLocks noChangeAspect="1"/>
          </p:cNvPicPr>
          <p:nvPr/>
        </p:nvPicPr>
        <p:blipFill>
          <a:blip r:embed="rId2"/>
          <a:stretch>
            <a:fillRect/>
          </a:stretch>
        </p:blipFill>
        <p:spPr>
          <a:xfrm>
            <a:off x="2260333" y="4282474"/>
            <a:ext cx="2448000" cy="2536166"/>
          </a:xfrm>
          <a:prstGeom prst="rect">
            <a:avLst/>
          </a:prstGeom>
        </p:spPr>
      </p:pic>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12</a:t>
            </a:fld>
            <a:endParaRPr kumimoji="1" lang="ja-JP" altLang="en-US" sz="1600" dirty="0">
              <a:solidFill>
                <a:schemeClr val="tx1"/>
              </a:solidFill>
            </a:endParaRPr>
          </a:p>
        </p:txBody>
      </p:sp>
      <p:sp>
        <p:nvSpPr>
          <p:cNvPr id="5" name="テキスト ボックス 4">
            <a:extLst>
              <a:ext uri="{FF2B5EF4-FFF2-40B4-BE49-F238E27FC236}">
                <a16:creationId xmlns:a16="http://schemas.microsoft.com/office/drawing/2014/main" id="{7417B166-D60A-4609-8A33-CFD3B964C665}"/>
              </a:ext>
            </a:extLst>
          </p:cNvPr>
          <p:cNvSpPr txBox="1"/>
          <p:nvPr/>
        </p:nvSpPr>
        <p:spPr>
          <a:xfrm>
            <a:off x="88804" y="1341406"/>
            <a:ext cx="2329731" cy="257369"/>
          </a:xfrm>
          <a:prstGeom prst="rect">
            <a:avLst/>
          </a:prstGeom>
          <a:noFill/>
        </p:spPr>
        <p:txBody>
          <a:bodyPr wrap="none" lIns="36000" tIns="36000" rIns="36000" bIns="36000" rtlCol="0" anchor="ctr" anchorCtr="0">
            <a:spAutoFit/>
          </a:bodyPr>
          <a:lstStyle>
            <a:defPPr>
              <a:defRPr lang="ja-JP"/>
            </a:defPPr>
            <a:lvl1pPr>
              <a:defRPr sz="1200">
                <a:solidFill>
                  <a:srgbClr val="0000FF"/>
                </a:solidFill>
              </a:defRPr>
            </a:lvl1pPr>
          </a:lstStyle>
          <a:p>
            <a:r>
              <a:rPr lang="ja-JP" altLang="en-US" dirty="0"/>
              <a:t>■実績台風による中心気圧の整理</a:t>
            </a:r>
            <a:endParaRPr lang="en-US" altLang="ja-JP" dirty="0"/>
          </a:p>
        </p:txBody>
      </p:sp>
      <p:sp>
        <p:nvSpPr>
          <p:cNvPr id="11" name="テキスト ボックス 10">
            <a:extLst>
              <a:ext uri="{FF2B5EF4-FFF2-40B4-BE49-F238E27FC236}">
                <a16:creationId xmlns:a16="http://schemas.microsoft.com/office/drawing/2014/main" id="{5139BCAF-6B0B-4843-AD2E-6E826C7986E0}"/>
              </a:ext>
            </a:extLst>
          </p:cNvPr>
          <p:cNvSpPr txBox="1"/>
          <p:nvPr/>
        </p:nvSpPr>
        <p:spPr>
          <a:xfrm>
            <a:off x="4649641" y="1351581"/>
            <a:ext cx="2805824" cy="257369"/>
          </a:xfrm>
          <a:prstGeom prst="rect">
            <a:avLst/>
          </a:prstGeom>
          <a:noFill/>
        </p:spPr>
        <p:txBody>
          <a:bodyPr wrap="none" lIns="36000" tIns="36000" rIns="36000" bIns="36000" rtlCol="0" anchor="ctr" anchorCtr="0">
            <a:spAutoFit/>
          </a:bodyPr>
          <a:lstStyle/>
          <a:p>
            <a:r>
              <a:rPr lang="ja-JP" altLang="en-US" sz="1200" dirty="0">
                <a:solidFill>
                  <a:srgbClr val="0000FF"/>
                </a:solidFill>
              </a:rPr>
              <a:t>■現在気候に対する将来台風の変化分析</a:t>
            </a:r>
          </a:p>
        </p:txBody>
      </p:sp>
      <p:sp>
        <p:nvSpPr>
          <p:cNvPr id="9" name="テキスト ボックス 8">
            <a:extLst>
              <a:ext uri="{FF2B5EF4-FFF2-40B4-BE49-F238E27FC236}">
                <a16:creationId xmlns:a16="http://schemas.microsoft.com/office/drawing/2014/main" id="{0D4F73B5-1F12-43FC-959F-9D4BD3FE7415}"/>
              </a:ext>
            </a:extLst>
          </p:cNvPr>
          <p:cNvSpPr txBox="1"/>
          <p:nvPr/>
        </p:nvSpPr>
        <p:spPr>
          <a:xfrm>
            <a:off x="81190" y="4031379"/>
            <a:ext cx="4408827" cy="257369"/>
          </a:xfrm>
          <a:prstGeom prst="rect">
            <a:avLst/>
          </a:prstGeom>
          <a:noFill/>
        </p:spPr>
        <p:txBody>
          <a:bodyPr wrap="none" lIns="36000" tIns="36000" rIns="36000" bIns="36000" rtlCol="0" anchor="ctr" anchorCtr="0">
            <a:spAutoFit/>
          </a:bodyPr>
          <a:lstStyle>
            <a:defPPr>
              <a:defRPr lang="ja-JP"/>
            </a:defPPr>
            <a:lvl1pPr>
              <a:defRPr sz="1200">
                <a:solidFill>
                  <a:srgbClr val="0000FF"/>
                </a:solidFill>
              </a:defRPr>
            </a:lvl1pPr>
          </a:lstStyle>
          <a:p>
            <a:r>
              <a:rPr lang="ja-JP" altLang="en-US" dirty="0"/>
              <a:t>■実績データに基づく伊勢湾台風規模以上の発生度数</a:t>
            </a:r>
            <a:r>
              <a:rPr lang="ja-JP" altLang="en-US" sz="1050" dirty="0"/>
              <a:t>（累積度数）</a:t>
            </a:r>
            <a:endParaRPr lang="en-US" altLang="ja-JP" sz="1050" dirty="0"/>
          </a:p>
        </p:txBody>
      </p:sp>
      <p:sp>
        <p:nvSpPr>
          <p:cNvPr id="12" name="テキスト ボックス 11">
            <a:extLst>
              <a:ext uri="{FF2B5EF4-FFF2-40B4-BE49-F238E27FC236}">
                <a16:creationId xmlns:a16="http://schemas.microsoft.com/office/drawing/2014/main" id="{379CBCB2-5367-4DA5-82A8-F0C05BE90499}"/>
              </a:ext>
            </a:extLst>
          </p:cNvPr>
          <p:cNvSpPr txBox="1"/>
          <p:nvPr/>
        </p:nvSpPr>
        <p:spPr>
          <a:xfrm>
            <a:off x="88805" y="1612248"/>
            <a:ext cx="4476592" cy="830997"/>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気象庁台風ベストトラックデータ（</a:t>
            </a:r>
            <a:r>
              <a:rPr lang="en-US" altLang="ja-JP" sz="1200" dirty="0"/>
              <a:t>1951</a:t>
            </a:r>
            <a:r>
              <a:rPr lang="ja-JP" altLang="en-US" sz="1200" dirty="0"/>
              <a:t>年～</a:t>
            </a:r>
            <a:r>
              <a:rPr lang="en-US" altLang="ja-JP" sz="1200" dirty="0"/>
              <a:t>2018</a:t>
            </a:r>
            <a:r>
              <a:rPr lang="ja-JP" altLang="en-US" sz="1200" dirty="0"/>
              <a:t>年）に基づき　　九州～本州を含む東経</a:t>
            </a:r>
            <a:r>
              <a:rPr lang="en-US" altLang="ja-JP" sz="1200" dirty="0"/>
              <a:t>129.1</a:t>
            </a:r>
            <a:r>
              <a:rPr lang="ja-JP" altLang="en-US" sz="1200" dirty="0"/>
              <a:t>度～</a:t>
            </a:r>
            <a:r>
              <a:rPr lang="en-US" altLang="ja-JP" sz="1200" dirty="0"/>
              <a:t>141.5</a:t>
            </a:r>
            <a:r>
              <a:rPr lang="ja-JP" altLang="en-US" sz="1200" dirty="0"/>
              <a:t>度の範囲で北緯</a:t>
            </a:r>
            <a:r>
              <a:rPr lang="en-US" altLang="ja-JP" sz="1200" dirty="0"/>
              <a:t>34.5</a:t>
            </a:r>
            <a:r>
              <a:rPr lang="ja-JP" altLang="en-US" sz="1200" dirty="0"/>
              <a:t>度（大阪湾中心北緯）を通過する台風を抽出（</a:t>
            </a:r>
            <a:r>
              <a:rPr lang="en-US" altLang="ja-JP" sz="1200" dirty="0"/>
              <a:t>246</a:t>
            </a:r>
            <a:r>
              <a:rPr lang="ja-JP" altLang="en-US" sz="1200" dirty="0"/>
              <a:t>台風）</a:t>
            </a:r>
            <a:endParaRPr lang="en-US" altLang="ja-JP" sz="1200" dirty="0"/>
          </a:p>
          <a:p>
            <a:pPr marL="171450" indent="-171450">
              <a:buFont typeface="Arial" panose="020B0604020202020204" pitchFamily="34" charset="0"/>
              <a:buChar char="•"/>
            </a:pPr>
            <a:r>
              <a:rPr lang="ja-JP" altLang="en-US" sz="1200" dirty="0"/>
              <a:t>上記範囲を通過時点の台風中心気圧年最低値を整理</a:t>
            </a:r>
            <a:endParaRPr lang="en-US" altLang="ja-JP" sz="1200" dirty="0"/>
          </a:p>
        </p:txBody>
      </p:sp>
      <p:sp>
        <p:nvSpPr>
          <p:cNvPr id="15" name="テキスト ボックス 14">
            <a:extLst>
              <a:ext uri="{FF2B5EF4-FFF2-40B4-BE49-F238E27FC236}">
                <a16:creationId xmlns:a16="http://schemas.microsoft.com/office/drawing/2014/main" id="{4668A11D-4C6B-4356-ACC6-791AF355E70D}"/>
              </a:ext>
            </a:extLst>
          </p:cNvPr>
          <p:cNvSpPr txBox="1"/>
          <p:nvPr/>
        </p:nvSpPr>
        <p:spPr>
          <a:xfrm>
            <a:off x="105430" y="4474093"/>
            <a:ext cx="2108965" cy="830997"/>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実績台風中心気圧の頻度分布より伊勢湾台風中心気圧の実績台風の累積度数は約</a:t>
            </a:r>
            <a:r>
              <a:rPr lang="en-US" altLang="ja-JP" sz="1200" dirty="0"/>
              <a:t>1.07%</a:t>
            </a:r>
            <a:r>
              <a:rPr lang="ja-JP" altLang="en-US" sz="1200" dirty="0"/>
              <a:t>となる。</a:t>
            </a:r>
            <a:endParaRPr lang="en-US" altLang="ja-JP" sz="1200" dirty="0"/>
          </a:p>
        </p:txBody>
      </p:sp>
      <p:sp>
        <p:nvSpPr>
          <p:cNvPr id="16" name="テキスト ボックス 15">
            <a:extLst>
              <a:ext uri="{FF2B5EF4-FFF2-40B4-BE49-F238E27FC236}">
                <a16:creationId xmlns:a16="http://schemas.microsoft.com/office/drawing/2014/main" id="{A82DCFCD-B684-485A-8278-13A79AD45491}"/>
              </a:ext>
            </a:extLst>
          </p:cNvPr>
          <p:cNvSpPr txBox="1"/>
          <p:nvPr/>
        </p:nvSpPr>
        <p:spPr>
          <a:xfrm>
            <a:off x="4649640" y="1618765"/>
            <a:ext cx="4339237" cy="64633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現在気候、将来気候における伊勢湾台風と同程度の累加度数となる台風中心気圧を中央値でみると、現在気候で</a:t>
            </a:r>
            <a:r>
              <a:rPr lang="en-US" altLang="ja-JP" sz="1200" dirty="0"/>
              <a:t>956hPa</a:t>
            </a:r>
            <a:r>
              <a:rPr lang="ja-JP" altLang="en-US" sz="1200" dirty="0"/>
              <a:t>、将来</a:t>
            </a:r>
            <a:r>
              <a:rPr lang="en-US" altLang="ja-JP" sz="1200" dirty="0"/>
              <a:t>2</a:t>
            </a:r>
            <a:r>
              <a:rPr lang="ja-JP" altLang="en-US" sz="1200" dirty="0"/>
              <a:t>度上昇で</a:t>
            </a:r>
            <a:r>
              <a:rPr lang="en-US" altLang="ja-JP" sz="1200" dirty="0"/>
              <a:t>951hPa </a:t>
            </a:r>
            <a:r>
              <a:rPr lang="ja-JP" altLang="en-US" sz="1200" dirty="0"/>
              <a:t>、将来</a:t>
            </a:r>
            <a:r>
              <a:rPr lang="en-US" altLang="ja-JP" sz="1200" dirty="0"/>
              <a:t>4</a:t>
            </a:r>
            <a:r>
              <a:rPr lang="ja-JP" altLang="en-US" sz="1200" dirty="0"/>
              <a:t>度上昇で</a:t>
            </a:r>
            <a:r>
              <a:rPr lang="en-US" altLang="ja-JP" sz="1200" dirty="0"/>
              <a:t>944.5hPa</a:t>
            </a:r>
            <a:r>
              <a:rPr lang="ja-JP" altLang="en-US" sz="1200" dirty="0"/>
              <a:t>となる。</a:t>
            </a:r>
            <a:endParaRPr lang="en-US" altLang="ja-JP" sz="1200" dirty="0"/>
          </a:p>
        </p:txBody>
      </p:sp>
      <p:sp>
        <p:nvSpPr>
          <p:cNvPr id="14" name="フリーフォーム: 図形 13">
            <a:extLst>
              <a:ext uri="{FF2B5EF4-FFF2-40B4-BE49-F238E27FC236}">
                <a16:creationId xmlns:a16="http://schemas.microsoft.com/office/drawing/2014/main" id="{3211C39B-FB7B-436C-8475-D6CF41386F0F}"/>
              </a:ext>
            </a:extLst>
          </p:cNvPr>
          <p:cNvSpPr/>
          <p:nvPr/>
        </p:nvSpPr>
        <p:spPr>
          <a:xfrm>
            <a:off x="3046594" y="6467368"/>
            <a:ext cx="1416968" cy="45719"/>
          </a:xfrm>
          <a:custGeom>
            <a:avLst/>
            <a:gdLst>
              <a:gd name="connsiteX0" fmla="*/ 0 w 2663301"/>
              <a:gd name="connsiteY0" fmla="*/ 177554 h 177554"/>
              <a:gd name="connsiteX1" fmla="*/ 0 w 2663301"/>
              <a:gd name="connsiteY1" fmla="*/ 0 h 177554"/>
              <a:gd name="connsiteX2" fmla="*/ 2663301 w 2663301"/>
              <a:gd name="connsiteY2" fmla="*/ 0 h 177554"/>
            </a:gdLst>
            <a:ahLst/>
            <a:cxnLst>
              <a:cxn ang="0">
                <a:pos x="connsiteX0" y="connsiteY0"/>
              </a:cxn>
              <a:cxn ang="0">
                <a:pos x="connsiteX1" y="connsiteY1"/>
              </a:cxn>
              <a:cxn ang="0">
                <a:pos x="connsiteX2" y="connsiteY2"/>
              </a:cxn>
            </a:cxnLst>
            <a:rect l="l" t="t" r="r" b="b"/>
            <a:pathLst>
              <a:path w="2663301" h="177554">
                <a:moveTo>
                  <a:pt x="0" y="177554"/>
                </a:moveTo>
                <a:lnTo>
                  <a:pt x="0" y="0"/>
                </a:lnTo>
                <a:lnTo>
                  <a:pt x="2663301" y="0"/>
                </a:lnTo>
              </a:path>
            </a:pathLst>
          </a:custGeom>
          <a:noFill/>
          <a:ln>
            <a:solidFill>
              <a:srgbClr val="0000FF"/>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B05114E-51D8-4D9F-8A9F-3A6073EB109A}"/>
              </a:ext>
            </a:extLst>
          </p:cNvPr>
          <p:cNvSpPr txBox="1"/>
          <p:nvPr/>
        </p:nvSpPr>
        <p:spPr>
          <a:xfrm>
            <a:off x="4191138" y="6244897"/>
            <a:ext cx="327580" cy="180425"/>
          </a:xfrm>
          <a:prstGeom prst="rect">
            <a:avLst/>
          </a:prstGeom>
          <a:noFill/>
        </p:spPr>
        <p:txBody>
          <a:bodyPr wrap="none" lIns="36000" tIns="36000" rIns="36000" bIns="36000" rtlCol="0" anchor="ctr" anchorCtr="0">
            <a:spAutoFit/>
          </a:bodyPr>
          <a:lstStyle/>
          <a:p>
            <a:pPr algn="ctr"/>
            <a:r>
              <a:rPr kumimoji="1" lang="en-US" altLang="ja-JP" sz="700" dirty="0">
                <a:solidFill>
                  <a:srgbClr val="0000FF"/>
                </a:solidFill>
              </a:rPr>
              <a:t>1.07%</a:t>
            </a:r>
            <a:endParaRPr kumimoji="1" lang="ja-JP" altLang="en-US" sz="700" dirty="0">
              <a:solidFill>
                <a:srgbClr val="0000FF"/>
              </a:solidFill>
            </a:endParaRPr>
          </a:p>
        </p:txBody>
      </p:sp>
      <p:sp>
        <p:nvSpPr>
          <p:cNvPr id="25" name="テキスト ボックス 24">
            <a:extLst>
              <a:ext uri="{FF2B5EF4-FFF2-40B4-BE49-F238E27FC236}">
                <a16:creationId xmlns:a16="http://schemas.microsoft.com/office/drawing/2014/main" id="{75EB7268-BFF3-42C9-89F5-E3908C903D6F}"/>
              </a:ext>
            </a:extLst>
          </p:cNvPr>
          <p:cNvSpPr txBox="1"/>
          <p:nvPr/>
        </p:nvSpPr>
        <p:spPr>
          <a:xfrm>
            <a:off x="162503" y="2458426"/>
            <a:ext cx="1344955" cy="246221"/>
          </a:xfrm>
          <a:prstGeom prst="rect">
            <a:avLst/>
          </a:prstGeom>
          <a:noFill/>
        </p:spPr>
        <p:txBody>
          <a:bodyPr wrap="square" rtlCol="0">
            <a:spAutoFit/>
          </a:bodyPr>
          <a:lstStyle/>
          <a:p>
            <a:r>
              <a:rPr lang="ja-JP" altLang="en-US" sz="1000" dirty="0"/>
              <a:t>実績台風年最大気圧</a:t>
            </a:r>
            <a:endParaRPr lang="en-US" altLang="ja-JP" sz="1000" dirty="0"/>
          </a:p>
        </p:txBody>
      </p:sp>
      <p:sp>
        <p:nvSpPr>
          <p:cNvPr id="26" name="テキスト ボックス 25">
            <a:extLst>
              <a:ext uri="{FF2B5EF4-FFF2-40B4-BE49-F238E27FC236}">
                <a16:creationId xmlns:a16="http://schemas.microsoft.com/office/drawing/2014/main" id="{98FFD5FD-EB6B-4718-AB91-B5514D43042A}"/>
              </a:ext>
            </a:extLst>
          </p:cNvPr>
          <p:cNvSpPr txBox="1"/>
          <p:nvPr/>
        </p:nvSpPr>
        <p:spPr>
          <a:xfrm>
            <a:off x="2621534" y="5319279"/>
            <a:ext cx="790849" cy="195814"/>
          </a:xfrm>
          <a:prstGeom prst="rect">
            <a:avLst/>
          </a:prstGeom>
          <a:noFill/>
        </p:spPr>
        <p:txBody>
          <a:bodyPr wrap="none" lIns="36000" tIns="36000" rIns="36000" bIns="36000" rtlCol="0" anchor="ctr" anchorCtr="0">
            <a:spAutoFit/>
          </a:bodyPr>
          <a:lstStyle>
            <a:defPPr>
              <a:defRPr lang="ja-JP"/>
            </a:defPPr>
            <a:lvl1pPr algn="ctr">
              <a:defRPr sz="800">
                <a:solidFill>
                  <a:srgbClr val="0000FF"/>
                </a:solidFill>
              </a:defRPr>
            </a:lvl1pPr>
          </a:lstStyle>
          <a:p>
            <a:r>
              <a:rPr lang="ja-JP" altLang="en-US" dirty="0"/>
              <a:t>伊勢湾台風規模</a:t>
            </a:r>
          </a:p>
        </p:txBody>
      </p:sp>
      <p:cxnSp>
        <p:nvCxnSpPr>
          <p:cNvPr id="27" name="直線矢印コネクタ 26">
            <a:extLst>
              <a:ext uri="{FF2B5EF4-FFF2-40B4-BE49-F238E27FC236}">
                <a16:creationId xmlns:a16="http://schemas.microsoft.com/office/drawing/2014/main" id="{FED838FE-F731-4EEE-A72F-CAE1CDB25AE6}"/>
              </a:ext>
            </a:extLst>
          </p:cNvPr>
          <p:cNvCxnSpPr>
            <a:cxnSpLocks/>
            <a:stCxn id="26" idx="2"/>
          </p:cNvCxnSpPr>
          <p:nvPr/>
        </p:nvCxnSpPr>
        <p:spPr>
          <a:xfrm>
            <a:off x="3016959" y="5515093"/>
            <a:ext cx="0" cy="775756"/>
          </a:xfrm>
          <a:prstGeom prst="straightConnector1">
            <a:avLst/>
          </a:prstGeom>
          <a:ln>
            <a:solidFill>
              <a:srgbClr val="0000FF"/>
            </a:solidFill>
            <a:headEnd type="none" w="sm" len="med"/>
            <a:tailEnd type="stealth" w="sm" len="med"/>
          </a:ln>
        </p:spPr>
        <p:style>
          <a:lnRef idx="1">
            <a:schemeClr val="accent1"/>
          </a:lnRef>
          <a:fillRef idx="0">
            <a:schemeClr val="accent1"/>
          </a:fillRef>
          <a:effectRef idx="0">
            <a:schemeClr val="accent1"/>
          </a:effectRef>
          <a:fontRef idx="minor">
            <a:schemeClr val="tx1"/>
          </a:fontRef>
        </p:style>
      </p:cxnSp>
      <p:grpSp>
        <p:nvGrpSpPr>
          <p:cNvPr id="71" name="グループ化 70">
            <a:extLst>
              <a:ext uri="{FF2B5EF4-FFF2-40B4-BE49-F238E27FC236}">
                <a16:creationId xmlns:a16="http://schemas.microsoft.com/office/drawing/2014/main" id="{8E6F1F24-3FDC-49F1-BB86-95AC94322F15}"/>
              </a:ext>
            </a:extLst>
          </p:cNvPr>
          <p:cNvGrpSpPr/>
          <p:nvPr/>
        </p:nvGrpSpPr>
        <p:grpSpPr>
          <a:xfrm>
            <a:off x="-25297" y="2485371"/>
            <a:ext cx="4651955" cy="1565891"/>
            <a:chOff x="-25297" y="2651875"/>
            <a:chExt cx="4651955" cy="1565891"/>
          </a:xfrm>
        </p:grpSpPr>
        <p:pic>
          <p:nvPicPr>
            <p:cNvPr id="6" name="図 5">
              <a:extLst>
                <a:ext uri="{FF2B5EF4-FFF2-40B4-BE49-F238E27FC236}">
                  <a16:creationId xmlns:a16="http://schemas.microsoft.com/office/drawing/2014/main" id="{2CA1F8A6-2988-4399-B80E-DC76F3338B8D}"/>
                </a:ext>
              </a:extLst>
            </p:cNvPr>
            <p:cNvPicPr>
              <a:picLocks noChangeAspect="1"/>
            </p:cNvPicPr>
            <p:nvPr/>
          </p:nvPicPr>
          <p:blipFill>
            <a:blip r:embed="rId3"/>
            <a:stretch>
              <a:fillRect/>
            </a:stretch>
          </p:blipFill>
          <p:spPr>
            <a:xfrm>
              <a:off x="-25297" y="2651875"/>
              <a:ext cx="4617246" cy="1565891"/>
            </a:xfrm>
            <a:prstGeom prst="rect">
              <a:avLst/>
            </a:prstGeom>
          </p:spPr>
        </p:pic>
        <p:cxnSp>
          <p:nvCxnSpPr>
            <p:cNvPr id="39" name="直線矢印コネクタ 38">
              <a:extLst>
                <a:ext uri="{FF2B5EF4-FFF2-40B4-BE49-F238E27FC236}">
                  <a16:creationId xmlns:a16="http://schemas.microsoft.com/office/drawing/2014/main" id="{2D596385-E792-4E68-9133-C5CC56795EC8}"/>
                </a:ext>
              </a:extLst>
            </p:cNvPr>
            <p:cNvCxnSpPr>
              <a:cxnSpLocks/>
              <a:stCxn id="40" idx="2"/>
            </p:cNvCxnSpPr>
            <p:nvPr/>
          </p:nvCxnSpPr>
          <p:spPr>
            <a:xfrm>
              <a:off x="466012" y="3144762"/>
              <a:ext cx="0" cy="331863"/>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B467B7CF-C922-4BC4-AB4A-8E93138B7307}"/>
                </a:ext>
              </a:extLst>
            </p:cNvPr>
            <p:cNvSpPr txBox="1"/>
            <p:nvPr/>
          </p:nvSpPr>
          <p:spPr>
            <a:xfrm>
              <a:off x="339375" y="3037040"/>
              <a:ext cx="253274" cy="107722"/>
            </a:xfrm>
            <a:prstGeom prst="rect">
              <a:avLst/>
            </a:prstGeom>
            <a:solidFill>
              <a:schemeClr val="bg1"/>
            </a:solidFill>
          </p:spPr>
          <p:txBody>
            <a:bodyPr wrap="none" lIns="0" tIns="0" rIns="0" bIns="0" rtlCol="0" anchor="ctr" anchorCtr="0">
              <a:spAutoFit/>
            </a:bodyPr>
            <a:lstStyle/>
            <a:p>
              <a:pPr algn="ctr"/>
              <a:r>
                <a:rPr kumimoji="1" lang="en-US" altLang="ja-JP" sz="700" dirty="0">
                  <a:solidFill>
                    <a:srgbClr val="0000FF"/>
                  </a:solidFill>
                </a:rPr>
                <a:t>T5313</a:t>
              </a:r>
              <a:endParaRPr kumimoji="1" lang="ja-JP" altLang="en-US" sz="700" dirty="0">
                <a:solidFill>
                  <a:srgbClr val="0000FF"/>
                </a:solidFill>
              </a:endParaRPr>
            </a:p>
          </p:txBody>
        </p:sp>
        <p:cxnSp>
          <p:nvCxnSpPr>
            <p:cNvPr id="38" name="直線矢印コネクタ 37">
              <a:extLst>
                <a:ext uri="{FF2B5EF4-FFF2-40B4-BE49-F238E27FC236}">
                  <a16:creationId xmlns:a16="http://schemas.microsoft.com/office/drawing/2014/main" id="{6F5AE0BB-A88E-4F7B-96E3-484E369CDC1D}"/>
                </a:ext>
              </a:extLst>
            </p:cNvPr>
            <p:cNvCxnSpPr>
              <a:cxnSpLocks/>
              <a:stCxn id="46" idx="2"/>
            </p:cNvCxnSpPr>
            <p:nvPr/>
          </p:nvCxnSpPr>
          <p:spPr>
            <a:xfrm>
              <a:off x="835447" y="2974228"/>
              <a:ext cx="0" cy="630985"/>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DE95031E-EED6-4812-9E3F-C35D054ACF31}"/>
                </a:ext>
              </a:extLst>
            </p:cNvPr>
            <p:cNvSpPr txBox="1"/>
            <p:nvPr/>
          </p:nvSpPr>
          <p:spPr>
            <a:xfrm>
              <a:off x="611026" y="2866506"/>
              <a:ext cx="448841" cy="107722"/>
            </a:xfrm>
            <a:prstGeom prst="rect">
              <a:avLst/>
            </a:prstGeom>
            <a:solidFill>
              <a:schemeClr val="bg1"/>
            </a:solidFill>
          </p:spPr>
          <p:txBody>
            <a:bodyPr wrap="none" lIns="0" tIns="0" rIns="0" bIns="0" rtlCol="0" anchor="ctr" anchorCtr="0">
              <a:spAutoFit/>
            </a:bodyPr>
            <a:lstStyle/>
            <a:p>
              <a:pPr algn="ctr"/>
              <a:r>
                <a:rPr lang="ja-JP" altLang="en-US" sz="700" dirty="0">
                  <a:solidFill>
                    <a:srgbClr val="0000FF"/>
                  </a:solidFill>
                </a:rPr>
                <a:t>伊勢湾台風</a:t>
              </a:r>
            </a:p>
          </p:txBody>
        </p:sp>
        <p:cxnSp>
          <p:nvCxnSpPr>
            <p:cNvPr id="49" name="直線矢印コネクタ 48">
              <a:extLst>
                <a:ext uri="{FF2B5EF4-FFF2-40B4-BE49-F238E27FC236}">
                  <a16:creationId xmlns:a16="http://schemas.microsoft.com/office/drawing/2014/main" id="{E1926C8C-CDDC-46D6-90AE-749A755A3090}"/>
                </a:ext>
              </a:extLst>
            </p:cNvPr>
            <p:cNvCxnSpPr>
              <a:cxnSpLocks/>
              <a:stCxn id="50" idx="2"/>
            </p:cNvCxnSpPr>
            <p:nvPr/>
          </p:nvCxnSpPr>
          <p:spPr>
            <a:xfrm>
              <a:off x="955926" y="3144762"/>
              <a:ext cx="0" cy="493788"/>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4DA29648-E2D2-4F90-A3C0-458E472CB09F}"/>
                </a:ext>
              </a:extLst>
            </p:cNvPr>
            <p:cNvSpPr txBox="1"/>
            <p:nvPr/>
          </p:nvSpPr>
          <p:spPr>
            <a:xfrm>
              <a:off x="670307" y="3037040"/>
              <a:ext cx="571237" cy="107722"/>
            </a:xfrm>
            <a:prstGeom prst="rect">
              <a:avLst/>
            </a:prstGeom>
            <a:solidFill>
              <a:schemeClr val="bg1"/>
            </a:solidFill>
          </p:spPr>
          <p:txBody>
            <a:bodyPr wrap="none" lIns="36000" tIns="0" rIns="36000" bIns="0" rtlCol="0" anchor="ctr" anchorCtr="0">
              <a:spAutoFit/>
            </a:bodyPr>
            <a:lstStyle/>
            <a:p>
              <a:pPr algn="ctr"/>
              <a:r>
                <a:rPr lang="ja-JP" altLang="en-US" sz="700" dirty="0">
                  <a:solidFill>
                    <a:srgbClr val="0000FF"/>
                  </a:solidFill>
                </a:rPr>
                <a:t>第</a:t>
              </a:r>
              <a:r>
                <a:rPr lang="en-US" altLang="ja-JP" sz="700" dirty="0">
                  <a:solidFill>
                    <a:srgbClr val="0000FF"/>
                  </a:solidFill>
                </a:rPr>
                <a:t>2</a:t>
              </a:r>
              <a:r>
                <a:rPr lang="ja-JP" altLang="en-US" sz="700" dirty="0">
                  <a:solidFill>
                    <a:srgbClr val="0000FF"/>
                  </a:solidFill>
                </a:rPr>
                <a:t>室戸台風</a:t>
              </a:r>
            </a:p>
          </p:txBody>
        </p:sp>
        <p:cxnSp>
          <p:nvCxnSpPr>
            <p:cNvPr id="51" name="直線矢印コネクタ 50">
              <a:extLst>
                <a:ext uri="{FF2B5EF4-FFF2-40B4-BE49-F238E27FC236}">
                  <a16:creationId xmlns:a16="http://schemas.microsoft.com/office/drawing/2014/main" id="{817B9E29-8D58-4BF2-8C39-FB1595037DAB}"/>
                </a:ext>
              </a:extLst>
            </p:cNvPr>
            <p:cNvCxnSpPr>
              <a:cxnSpLocks/>
              <a:stCxn id="53" idx="2"/>
            </p:cNvCxnSpPr>
            <p:nvPr/>
          </p:nvCxnSpPr>
          <p:spPr>
            <a:xfrm>
              <a:off x="2556841" y="2974228"/>
              <a:ext cx="0" cy="497635"/>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E37CDF34-0F4A-4C47-ADD7-2692C6CA637F}"/>
                </a:ext>
              </a:extLst>
            </p:cNvPr>
            <p:cNvSpPr txBox="1"/>
            <p:nvPr/>
          </p:nvSpPr>
          <p:spPr>
            <a:xfrm>
              <a:off x="2393851" y="2866506"/>
              <a:ext cx="325979" cy="107722"/>
            </a:xfrm>
            <a:prstGeom prst="rect">
              <a:avLst/>
            </a:prstGeom>
            <a:solidFill>
              <a:schemeClr val="bg1"/>
            </a:solidFill>
          </p:spPr>
          <p:txBody>
            <a:bodyPr wrap="none" lIns="36000" tIns="0" rIns="36000" bIns="0" rtlCol="0" anchor="ctr" anchorCtr="0">
              <a:spAutoFit/>
            </a:bodyPr>
            <a:lstStyle/>
            <a:p>
              <a:pPr algn="ctr"/>
              <a:r>
                <a:rPr kumimoji="1" lang="en-US" altLang="ja-JP" sz="700" dirty="0">
                  <a:solidFill>
                    <a:srgbClr val="0000FF"/>
                  </a:solidFill>
                </a:rPr>
                <a:t>T8712</a:t>
              </a:r>
              <a:endParaRPr kumimoji="1" lang="ja-JP" altLang="en-US" sz="700" dirty="0">
                <a:solidFill>
                  <a:srgbClr val="0000FF"/>
                </a:solidFill>
              </a:endParaRPr>
            </a:p>
          </p:txBody>
        </p:sp>
        <p:cxnSp>
          <p:nvCxnSpPr>
            <p:cNvPr id="54" name="直線矢印コネクタ 53">
              <a:extLst>
                <a:ext uri="{FF2B5EF4-FFF2-40B4-BE49-F238E27FC236}">
                  <a16:creationId xmlns:a16="http://schemas.microsoft.com/office/drawing/2014/main" id="{2682E255-35DB-4DFE-A012-2EDAD047A89B}"/>
                </a:ext>
              </a:extLst>
            </p:cNvPr>
            <p:cNvCxnSpPr>
              <a:cxnSpLocks/>
              <a:stCxn id="55" idx="2"/>
            </p:cNvCxnSpPr>
            <p:nvPr/>
          </p:nvCxnSpPr>
          <p:spPr>
            <a:xfrm>
              <a:off x="2803456" y="3081537"/>
              <a:ext cx="0" cy="428426"/>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69DF861B-6D78-41B6-80D5-7270A431C0B7}"/>
                </a:ext>
              </a:extLst>
            </p:cNvPr>
            <p:cNvSpPr txBox="1"/>
            <p:nvPr/>
          </p:nvSpPr>
          <p:spPr>
            <a:xfrm>
              <a:off x="2560317" y="2973815"/>
              <a:ext cx="486278" cy="107722"/>
            </a:xfrm>
            <a:prstGeom prst="rect">
              <a:avLst/>
            </a:prstGeom>
            <a:solidFill>
              <a:schemeClr val="bg1"/>
            </a:solidFill>
          </p:spPr>
          <p:txBody>
            <a:bodyPr wrap="none" lIns="36000" tIns="0" rIns="36000" bIns="0" rtlCol="0" anchor="ctr" anchorCtr="0">
              <a:spAutoFit/>
            </a:bodyPr>
            <a:lstStyle/>
            <a:p>
              <a:pPr algn="ctr"/>
              <a:r>
                <a:rPr kumimoji="1" lang="ja-JP" altLang="en-US" sz="700" dirty="0">
                  <a:solidFill>
                    <a:srgbClr val="0000FF"/>
                  </a:solidFill>
                </a:rPr>
                <a:t>りんご台風</a:t>
              </a:r>
            </a:p>
          </p:txBody>
        </p:sp>
        <p:cxnSp>
          <p:nvCxnSpPr>
            <p:cNvPr id="56" name="直線矢印コネクタ 55">
              <a:extLst>
                <a:ext uri="{FF2B5EF4-FFF2-40B4-BE49-F238E27FC236}">
                  <a16:creationId xmlns:a16="http://schemas.microsoft.com/office/drawing/2014/main" id="{93CD8BCF-22DE-43F9-9705-3B03BE04860D}"/>
                </a:ext>
              </a:extLst>
            </p:cNvPr>
            <p:cNvCxnSpPr>
              <a:cxnSpLocks/>
              <a:stCxn id="57" idx="2"/>
            </p:cNvCxnSpPr>
            <p:nvPr/>
          </p:nvCxnSpPr>
          <p:spPr>
            <a:xfrm>
              <a:off x="3048583" y="2974228"/>
              <a:ext cx="0" cy="583360"/>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70DD1DFB-3D54-4F34-96F7-3C3B93BD9879}"/>
                </a:ext>
              </a:extLst>
            </p:cNvPr>
            <p:cNvSpPr txBox="1"/>
            <p:nvPr/>
          </p:nvSpPr>
          <p:spPr>
            <a:xfrm>
              <a:off x="2885593" y="2866506"/>
              <a:ext cx="325979" cy="107722"/>
            </a:xfrm>
            <a:prstGeom prst="rect">
              <a:avLst/>
            </a:prstGeom>
            <a:solidFill>
              <a:schemeClr val="bg1"/>
            </a:solidFill>
          </p:spPr>
          <p:txBody>
            <a:bodyPr wrap="none" lIns="36000" tIns="0" rIns="36000" bIns="0" rtlCol="0" anchor="ctr" anchorCtr="0">
              <a:spAutoFit/>
            </a:bodyPr>
            <a:lstStyle/>
            <a:p>
              <a:pPr algn="ctr"/>
              <a:r>
                <a:rPr kumimoji="1" lang="en-US" altLang="ja-JP" sz="700" dirty="0">
                  <a:solidFill>
                    <a:srgbClr val="0000FF"/>
                  </a:solidFill>
                </a:rPr>
                <a:t>T9512</a:t>
              </a:r>
              <a:endParaRPr kumimoji="1" lang="ja-JP" altLang="en-US" sz="700" dirty="0">
                <a:solidFill>
                  <a:srgbClr val="0000FF"/>
                </a:solidFill>
              </a:endParaRPr>
            </a:p>
          </p:txBody>
        </p:sp>
        <p:cxnSp>
          <p:nvCxnSpPr>
            <p:cNvPr id="58" name="直線矢印コネクタ 57">
              <a:extLst>
                <a:ext uri="{FF2B5EF4-FFF2-40B4-BE49-F238E27FC236}">
                  <a16:creationId xmlns:a16="http://schemas.microsoft.com/office/drawing/2014/main" id="{CF62483E-AB55-4D7D-B6C3-29528914A548}"/>
                </a:ext>
              </a:extLst>
            </p:cNvPr>
            <p:cNvCxnSpPr>
              <a:cxnSpLocks/>
              <a:stCxn id="59" idx="2"/>
            </p:cNvCxnSpPr>
            <p:nvPr/>
          </p:nvCxnSpPr>
          <p:spPr>
            <a:xfrm>
              <a:off x="3606585" y="2974228"/>
              <a:ext cx="0" cy="516685"/>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B461D025-2FCE-4DB6-A42D-ECEC7692BAF7}"/>
                </a:ext>
              </a:extLst>
            </p:cNvPr>
            <p:cNvSpPr txBox="1"/>
            <p:nvPr/>
          </p:nvSpPr>
          <p:spPr>
            <a:xfrm>
              <a:off x="3443595" y="2866506"/>
              <a:ext cx="325979" cy="107722"/>
            </a:xfrm>
            <a:prstGeom prst="rect">
              <a:avLst/>
            </a:prstGeom>
            <a:solidFill>
              <a:schemeClr val="bg1"/>
            </a:solidFill>
          </p:spPr>
          <p:txBody>
            <a:bodyPr wrap="none" lIns="36000" tIns="0" rIns="36000" bIns="0" rtlCol="0" anchor="ctr" anchorCtr="0">
              <a:spAutoFit/>
            </a:bodyPr>
            <a:lstStyle/>
            <a:p>
              <a:pPr algn="ctr"/>
              <a:r>
                <a:rPr kumimoji="1" lang="en-US" altLang="ja-JP" sz="700" dirty="0">
                  <a:solidFill>
                    <a:srgbClr val="0000FF"/>
                  </a:solidFill>
                </a:rPr>
                <a:t>T0418</a:t>
              </a:r>
              <a:endParaRPr kumimoji="1" lang="ja-JP" altLang="en-US" sz="700" dirty="0">
                <a:solidFill>
                  <a:srgbClr val="0000FF"/>
                </a:solidFill>
              </a:endParaRPr>
            </a:p>
          </p:txBody>
        </p:sp>
        <p:cxnSp>
          <p:nvCxnSpPr>
            <p:cNvPr id="61" name="直線矢印コネクタ 60">
              <a:extLst>
                <a:ext uri="{FF2B5EF4-FFF2-40B4-BE49-F238E27FC236}">
                  <a16:creationId xmlns:a16="http://schemas.microsoft.com/office/drawing/2014/main" id="{CA3E920C-B697-4CFF-B0C4-C29FAC1D47D9}"/>
                </a:ext>
              </a:extLst>
            </p:cNvPr>
            <p:cNvCxnSpPr>
              <a:cxnSpLocks/>
              <a:stCxn id="62" idx="2"/>
            </p:cNvCxnSpPr>
            <p:nvPr/>
          </p:nvCxnSpPr>
          <p:spPr>
            <a:xfrm>
              <a:off x="4035127" y="2974228"/>
              <a:ext cx="0" cy="483347"/>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ED83875-9D92-4BA6-A880-CAA41EAE6791}"/>
                </a:ext>
              </a:extLst>
            </p:cNvPr>
            <p:cNvSpPr txBox="1"/>
            <p:nvPr/>
          </p:nvSpPr>
          <p:spPr>
            <a:xfrm>
              <a:off x="3872137" y="2866506"/>
              <a:ext cx="325979" cy="107722"/>
            </a:xfrm>
            <a:prstGeom prst="rect">
              <a:avLst/>
            </a:prstGeom>
            <a:solidFill>
              <a:schemeClr val="bg1"/>
            </a:solidFill>
          </p:spPr>
          <p:txBody>
            <a:bodyPr wrap="none" lIns="36000" tIns="0" rIns="36000" bIns="0" rtlCol="0" anchor="ctr" anchorCtr="0">
              <a:spAutoFit/>
            </a:bodyPr>
            <a:lstStyle/>
            <a:p>
              <a:pPr algn="ctr"/>
              <a:r>
                <a:rPr kumimoji="1" lang="en-US" altLang="ja-JP" sz="700" dirty="0">
                  <a:solidFill>
                    <a:srgbClr val="0000FF"/>
                  </a:solidFill>
                </a:rPr>
                <a:t>T1115</a:t>
              </a:r>
              <a:endParaRPr kumimoji="1" lang="ja-JP" altLang="en-US" sz="700" dirty="0">
                <a:solidFill>
                  <a:srgbClr val="0000FF"/>
                </a:solidFill>
              </a:endParaRPr>
            </a:p>
          </p:txBody>
        </p:sp>
        <p:cxnSp>
          <p:nvCxnSpPr>
            <p:cNvPr id="67" name="直線矢印コネクタ 66">
              <a:extLst>
                <a:ext uri="{FF2B5EF4-FFF2-40B4-BE49-F238E27FC236}">
                  <a16:creationId xmlns:a16="http://schemas.microsoft.com/office/drawing/2014/main" id="{D0FA27D4-0E05-4F2A-AE89-2568C2CA5E81}"/>
                </a:ext>
              </a:extLst>
            </p:cNvPr>
            <p:cNvCxnSpPr>
              <a:cxnSpLocks/>
              <a:stCxn id="68" idx="2"/>
            </p:cNvCxnSpPr>
            <p:nvPr/>
          </p:nvCxnSpPr>
          <p:spPr>
            <a:xfrm>
              <a:off x="4463669" y="2974228"/>
              <a:ext cx="0" cy="417498"/>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DA18CF66-5F9A-4AE2-BD85-FA7ABEDB584B}"/>
                </a:ext>
              </a:extLst>
            </p:cNvPr>
            <p:cNvSpPr txBox="1"/>
            <p:nvPr/>
          </p:nvSpPr>
          <p:spPr>
            <a:xfrm>
              <a:off x="4300679" y="2866506"/>
              <a:ext cx="325979" cy="107722"/>
            </a:xfrm>
            <a:prstGeom prst="rect">
              <a:avLst/>
            </a:prstGeom>
            <a:solidFill>
              <a:schemeClr val="bg1"/>
            </a:solidFill>
          </p:spPr>
          <p:txBody>
            <a:bodyPr wrap="square" lIns="36000" tIns="0" rIns="36000" bIns="0" rtlCol="0" anchor="ctr" anchorCtr="0">
              <a:spAutoFit/>
            </a:bodyPr>
            <a:lstStyle/>
            <a:p>
              <a:pPr algn="ctr"/>
              <a:r>
                <a:rPr kumimoji="1" lang="en-US" altLang="ja-JP" sz="700" dirty="0">
                  <a:solidFill>
                    <a:srgbClr val="0000FF"/>
                  </a:solidFill>
                </a:rPr>
                <a:t>T1821</a:t>
              </a:r>
              <a:endParaRPr kumimoji="1" lang="ja-JP" altLang="en-US" sz="700" dirty="0">
                <a:solidFill>
                  <a:srgbClr val="0000FF"/>
                </a:solidFill>
              </a:endParaRPr>
            </a:p>
          </p:txBody>
        </p:sp>
        <p:cxnSp>
          <p:nvCxnSpPr>
            <p:cNvPr id="65" name="直線矢印コネクタ 64">
              <a:extLst>
                <a:ext uri="{FF2B5EF4-FFF2-40B4-BE49-F238E27FC236}">
                  <a16:creationId xmlns:a16="http://schemas.microsoft.com/office/drawing/2014/main" id="{77BE82EB-FCDB-4FA6-A704-C78C54F99467}"/>
                </a:ext>
              </a:extLst>
            </p:cNvPr>
            <p:cNvCxnSpPr>
              <a:cxnSpLocks/>
              <a:stCxn id="66" idx="2"/>
            </p:cNvCxnSpPr>
            <p:nvPr/>
          </p:nvCxnSpPr>
          <p:spPr>
            <a:xfrm>
              <a:off x="4402408" y="3165419"/>
              <a:ext cx="0" cy="311206"/>
            </a:xfrm>
            <a:prstGeom prst="straightConnector1">
              <a:avLst/>
            </a:prstGeom>
            <a:ln>
              <a:solidFill>
                <a:srgbClr val="0000FF"/>
              </a:solidFill>
              <a:tailEnd type="stealth" w="sm" len="med"/>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9D7BA033-57D0-418A-B17B-DF35C6B145CD}"/>
                </a:ext>
              </a:extLst>
            </p:cNvPr>
            <p:cNvSpPr txBox="1"/>
            <p:nvPr/>
          </p:nvSpPr>
          <p:spPr>
            <a:xfrm>
              <a:off x="4239418" y="3057697"/>
              <a:ext cx="325979" cy="107722"/>
            </a:xfrm>
            <a:prstGeom prst="rect">
              <a:avLst/>
            </a:prstGeom>
            <a:solidFill>
              <a:schemeClr val="bg1"/>
            </a:solidFill>
          </p:spPr>
          <p:txBody>
            <a:bodyPr wrap="none" lIns="36000" tIns="0" rIns="36000" bIns="0" rtlCol="0" anchor="ctr" anchorCtr="0">
              <a:spAutoFit/>
            </a:bodyPr>
            <a:lstStyle/>
            <a:p>
              <a:pPr algn="ctr"/>
              <a:r>
                <a:rPr kumimoji="1" lang="en-US" altLang="ja-JP" sz="700" dirty="0">
                  <a:solidFill>
                    <a:srgbClr val="0000FF"/>
                  </a:solidFill>
                </a:rPr>
                <a:t>T1721</a:t>
              </a:r>
              <a:endParaRPr kumimoji="1" lang="ja-JP" altLang="en-US" sz="700" dirty="0">
                <a:solidFill>
                  <a:srgbClr val="0000FF"/>
                </a:solidFill>
              </a:endParaRPr>
            </a:p>
          </p:txBody>
        </p:sp>
      </p:grpSp>
      <p:pic>
        <p:nvPicPr>
          <p:cNvPr id="3" name="図 2">
            <a:extLst>
              <a:ext uri="{FF2B5EF4-FFF2-40B4-BE49-F238E27FC236}">
                <a16:creationId xmlns:a16="http://schemas.microsoft.com/office/drawing/2014/main" id="{EBEBE04E-18A2-4216-AC55-6734DA3FF59F}"/>
              </a:ext>
            </a:extLst>
          </p:cNvPr>
          <p:cNvPicPr>
            <a:picLocks noChangeAspect="1"/>
          </p:cNvPicPr>
          <p:nvPr/>
        </p:nvPicPr>
        <p:blipFill>
          <a:blip r:embed="rId4"/>
          <a:stretch>
            <a:fillRect/>
          </a:stretch>
        </p:blipFill>
        <p:spPr>
          <a:xfrm>
            <a:off x="6779162" y="2370562"/>
            <a:ext cx="2345637" cy="2478633"/>
          </a:xfrm>
          <a:prstGeom prst="rect">
            <a:avLst/>
          </a:prstGeom>
        </p:spPr>
      </p:pic>
      <p:pic>
        <p:nvPicPr>
          <p:cNvPr id="8" name="図 7">
            <a:extLst>
              <a:ext uri="{FF2B5EF4-FFF2-40B4-BE49-F238E27FC236}">
                <a16:creationId xmlns:a16="http://schemas.microsoft.com/office/drawing/2014/main" id="{31CC84C6-06D0-4F31-8B03-350790B7DB24}"/>
              </a:ext>
            </a:extLst>
          </p:cNvPr>
          <p:cNvPicPr>
            <a:picLocks noChangeAspect="1"/>
          </p:cNvPicPr>
          <p:nvPr/>
        </p:nvPicPr>
        <p:blipFill>
          <a:blip r:embed="rId5"/>
          <a:stretch>
            <a:fillRect/>
          </a:stretch>
        </p:blipFill>
        <p:spPr>
          <a:xfrm>
            <a:off x="4712130" y="2391446"/>
            <a:ext cx="1775131" cy="2005919"/>
          </a:xfrm>
          <a:prstGeom prst="rect">
            <a:avLst/>
          </a:prstGeom>
        </p:spPr>
      </p:pic>
      <p:sp>
        <p:nvSpPr>
          <p:cNvPr id="13" name="正方形/長方形 12">
            <a:extLst>
              <a:ext uri="{FF2B5EF4-FFF2-40B4-BE49-F238E27FC236}">
                <a16:creationId xmlns:a16="http://schemas.microsoft.com/office/drawing/2014/main" id="{2BB7AE2C-47E5-46AB-B621-FD42A6FE77D5}"/>
              </a:ext>
            </a:extLst>
          </p:cNvPr>
          <p:cNvSpPr/>
          <p:nvPr/>
        </p:nvSpPr>
        <p:spPr>
          <a:xfrm>
            <a:off x="4937595" y="3959524"/>
            <a:ext cx="1385567" cy="168593"/>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6CEC582D-8545-47FE-A48C-5B5E5935A45A}"/>
              </a:ext>
            </a:extLst>
          </p:cNvPr>
          <p:cNvCxnSpPr>
            <a:cxnSpLocks/>
          </p:cNvCxnSpPr>
          <p:nvPr/>
        </p:nvCxnSpPr>
        <p:spPr>
          <a:xfrm flipV="1">
            <a:off x="6323162" y="2432483"/>
            <a:ext cx="761219" cy="1525278"/>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914FC1B-76CE-4FBD-AA0E-1050B4C9E75E}"/>
              </a:ext>
            </a:extLst>
          </p:cNvPr>
          <p:cNvCxnSpPr>
            <a:cxnSpLocks/>
          </p:cNvCxnSpPr>
          <p:nvPr/>
        </p:nvCxnSpPr>
        <p:spPr>
          <a:xfrm>
            <a:off x="6323162" y="4127704"/>
            <a:ext cx="767656" cy="439604"/>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613F1FB5-CDAB-46CB-8090-C749ADC0810B}"/>
              </a:ext>
            </a:extLst>
          </p:cNvPr>
          <p:cNvSpPr txBox="1"/>
          <p:nvPr/>
        </p:nvSpPr>
        <p:spPr>
          <a:xfrm>
            <a:off x="6373905" y="3757102"/>
            <a:ext cx="525259" cy="442035"/>
          </a:xfrm>
          <a:prstGeom prst="rect">
            <a:avLst/>
          </a:prstGeom>
          <a:noFill/>
        </p:spPr>
        <p:txBody>
          <a:bodyPr wrap="square" lIns="36000" tIns="36000" rIns="36000" bIns="36000" rtlCol="0" anchor="ctr" anchorCtr="0">
            <a:spAutoFit/>
          </a:bodyPr>
          <a:lstStyle>
            <a:defPPr>
              <a:defRPr lang="ja-JP"/>
            </a:defPPr>
            <a:lvl1pPr algn="ctr">
              <a:defRPr sz="800">
                <a:solidFill>
                  <a:srgbClr val="0000FF"/>
                </a:solidFill>
              </a:defRPr>
            </a:lvl1pPr>
          </a:lstStyle>
          <a:p>
            <a:pPr algn="l"/>
            <a:r>
              <a:rPr lang="ja-JP" altLang="en-US" dirty="0">
                <a:solidFill>
                  <a:srgbClr val="FF00FF"/>
                </a:solidFill>
              </a:rPr>
              <a:t>拡大し、縦軸を対数で表記</a:t>
            </a:r>
          </a:p>
        </p:txBody>
      </p:sp>
      <p:pic>
        <p:nvPicPr>
          <p:cNvPr id="21" name="図 20">
            <a:extLst>
              <a:ext uri="{FF2B5EF4-FFF2-40B4-BE49-F238E27FC236}">
                <a16:creationId xmlns:a16="http://schemas.microsoft.com/office/drawing/2014/main" id="{6FCFAFD9-B26A-42AA-91B5-244520FC854B}"/>
              </a:ext>
            </a:extLst>
          </p:cNvPr>
          <p:cNvPicPr>
            <a:picLocks noChangeAspect="1"/>
          </p:cNvPicPr>
          <p:nvPr/>
        </p:nvPicPr>
        <p:blipFill>
          <a:blip r:embed="rId6"/>
          <a:stretch>
            <a:fillRect/>
          </a:stretch>
        </p:blipFill>
        <p:spPr>
          <a:xfrm>
            <a:off x="4952771" y="2483284"/>
            <a:ext cx="704209" cy="376693"/>
          </a:xfrm>
          <a:prstGeom prst="rect">
            <a:avLst/>
          </a:prstGeom>
        </p:spPr>
      </p:pic>
      <p:sp>
        <p:nvSpPr>
          <p:cNvPr id="72" name="Text Box 9"/>
          <p:cNvSpPr txBox="1">
            <a:spLocks noChangeArrowheads="1"/>
          </p:cNvSpPr>
          <p:nvPr/>
        </p:nvSpPr>
        <p:spPr bwMode="auto">
          <a:xfrm>
            <a:off x="88804" y="488363"/>
            <a:ext cx="8955559"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600" dirty="0"/>
              <a:t>実績台風データを基に整理した伊勢湾台風規模以上の頻度（累積度数）は、</a:t>
            </a:r>
            <a:r>
              <a:rPr lang="en-US" altLang="ja-JP" sz="1600" dirty="0"/>
              <a:t>1.07% </a:t>
            </a:r>
            <a:r>
              <a:rPr lang="ja-JP" altLang="en-US" sz="1600" dirty="0"/>
              <a:t>となる。</a:t>
            </a:r>
            <a:endParaRPr lang="en-US" altLang="ja-JP" sz="1600" dirty="0"/>
          </a:p>
          <a:p>
            <a:pPr marL="246120" indent="-171450" defTabSz="390997" fontAlgn="auto">
              <a:spcBef>
                <a:spcPct val="0"/>
              </a:spcBef>
              <a:spcAft>
                <a:spcPts val="0"/>
              </a:spcAft>
            </a:pPr>
            <a:r>
              <a:rPr lang="ja-JP" altLang="en-US" sz="1600" dirty="0"/>
              <a:t>現在気候、将来気候における実績の伊勢湾台風と同程度の累積度数</a:t>
            </a:r>
            <a:r>
              <a:rPr lang="en-US" altLang="ja-JP" sz="1600" dirty="0"/>
              <a:t>(1.07%)</a:t>
            </a:r>
            <a:r>
              <a:rPr lang="ja-JP" altLang="en-US" sz="1600" dirty="0"/>
              <a:t>となる台風中心気圧を中央値でみると、現在気候で</a:t>
            </a:r>
            <a:r>
              <a:rPr lang="en-US" altLang="ja-JP" sz="1600" dirty="0"/>
              <a:t>956hPa</a:t>
            </a:r>
            <a:r>
              <a:rPr lang="ja-JP" altLang="en-US" sz="1600" dirty="0"/>
              <a:t>、将来</a:t>
            </a:r>
            <a:r>
              <a:rPr lang="en-US" altLang="ja-JP" sz="1600" dirty="0"/>
              <a:t>2</a:t>
            </a:r>
            <a:r>
              <a:rPr lang="ja-JP" altLang="en-US" sz="1600" dirty="0"/>
              <a:t>度上昇で</a:t>
            </a:r>
            <a:r>
              <a:rPr lang="en-US" altLang="ja-JP" sz="1600" dirty="0"/>
              <a:t>951hPa </a:t>
            </a:r>
            <a:r>
              <a:rPr lang="ja-JP" altLang="en-US" sz="1600" dirty="0"/>
              <a:t>、将来</a:t>
            </a:r>
            <a:r>
              <a:rPr lang="en-US" altLang="ja-JP" sz="1600" dirty="0"/>
              <a:t>4</a:t>
            </a:r>
            <a:r>
              <a:rPr lang="ja-JP" altLang="en-US" sz="1600" dirty="0"/>
              <a:t>度上昇で</a:t>
            </a:r>
            <a:r>
              <a:rPr lang="en-US" altLang="ja-JP" sz="1600" dirty="0"/>
              <a:t>944.5hPa</a:t>
            </a:r>
            <a:r>
              <a:rPr lang="ja-JP" altLang="en-US" sz="1600" dirty="0"/>
              <a:t>となる。</a:t>
            </a:r>
          </a:p>
        </p:txBody>
      </p:sp>
      <p:pic>
        <p:nvPicPr>
          <p:cNvPr id="2" name="図 1">
            <a:extLst>
              <a:ext uri="{FF2B5EF4-FFF2-40B4-BE49-F238E27FC236}">
                <a16:creationId xmlns:a16="http://schemas.microsoft.com/office/drawing/2014/main" id="{81EAC0DE-1690-4573-AC45-D6568B8C5741}"/>
              </a:ext>
            </a:extLst>
          </p:cNvPr>
          <p:cNvPicPr>
            <a:picLocks noChangeAspect="1"/>
          </p:cNvPicPr>
          <p:nvPr/>
        </p:nvPicPr>
        <p:blipFill>
          <a:blip r:embed="rId7"/>
          <a:stretch>
            <a:fillRect/>
          </a:stretch>
        </p:blipFill>
        <p:spPr>
          <a:xfrm>
            <a:off x="5191846" y="4849195"/>
            <a:ext cx="3283094" cy="1900874"/>
          </a:xfrm>
          <a:prstGeom prst="rect">
            <a:avLst/>
          </a:prstGeom>
        </p:spPr>
      </p:pic>
      <p:sp>
        <p:nvSpPr>
          <p:cNvPr id="63" name="Rectangle 2"/>
          <p:cNvSpPr>
            <a:spLocks noChangeArrowheads="1"/>
          </p:cNvSpPr>
          <p:nvPr/>
        </p:nvSpPr>
        <p:spPr bwMode="auto">
          <a:xfrm>
            <a:off x="-5966" y="314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（方法２）</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外力設定のための高潮シミュレーション</a:t>
            </a:r>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（現在気候に対する将来台風の変化分析）</a:t>
            </a:r>
            <a:endParaRPr kumimoji="0" lang="en-US" altLang="ja-JP" sz="2400" b="1" dirty="0">
              <a:solidFill>
                <a:srgbClr val="FFFFF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59237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8804" y="492161"/>
            <a:ext cx="8955559" cy="1323439"/>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600" dirty="0"/>
              <a:t>現在気候からの将来気候への変化を標準大気圧からの台風中心気圧の低下量を指標に整理する。</a:t>
            </a:r>
            <a:endParaRPr lang="en-US" altLang="ja-JP" sz="1600" dirty="0"/>
          </a:p>
          <a:p>
            <a:pPr marL="246120" indent="-171450" defTabSz="390997" fontAlgn="auto">
              <a:spcBef>
                <a:spcPct val="0"/>
              </a:spcBef>
              <a:spcAft>
                <a:spcPts val="0"/>
              </a:spcAft>
            </a:pPr>
            <a:r>
              <a:rPr lang="ja-JP" altLang="en-US" sz="1600" dirty="0"/>
              <a:t>将来気候（</a:t>
            </a:r>
            <a:r>
              <a:rPr lang="en-US" altLang="ja-JP" sz="1600" dirty="0"/>
              <a:t>2</a:t>
            </a:r>
            <a:r>
              <a:rPr lang="ja-JP" altLang="en-US" sz="1600" dirty="0"/>
              <a:t>度上昇）における気圧低下量は、現在気候の</a:t>
            </a:r>
            <a:r>
              <a:rPr lang="en-US" altLang="ja-JP" sz="1600" dirty="0"/>
              <a:t>1.09</a:t>
            </a:r>
            <a:r>
              <a:rPr lang="ja-JP" altLang="en-US" sz="1600" dirty="0"/>
              <a:t>倍となり、台風中心気圧は、</a:t>
            </a:r>
            <a:r>
              <a:rPr lang="en-US" altLang="ja-JP" sz="1600" dirty="0"/>
              <a:t>933.4hPa</a:t>
            </a:r>
            <a:r>
              <a:rPr lang="ja-JP" altLang="en-US" sz="1600" dirty="0"/>
              <a:t>となる。</a:t>
            </a:r>
            <a:endParaRPr lang="en-US" altLang="ja-JP" sz="1600" dirty="0"/>
          </a:p>
          <a:p>
            <a:pPr marL="246120" indent="-171450" defTabSz="390997" fontAlgn="auto">
              <a:spcBef>
                <a:spcPct val="0"/>
              </a:spcBef>
              <a:spcAft>
                <a:spcPts val="0"/>
              </a:spcAft>
            </a:pPr>
            <a:r>
              <a:rPr lang="ja-JP" altLang="en-US" sz="1600" dirty="0"/>
              <a:t>将来気候（</a:t>
            </a:r>
            <a:r>
              <a:rPr lang="en-US" altLang="ja-JP" sz="1600" dirty="0"/>
              <a:t>4</a:t>
            </a:r>
            <a:r>
              <a:rPr lang="ja-JP" altLang="en-US" sz="1600" dirty="0"/>
              <a:t>度上昇）における気圧低下量は、現在気候の</a:t>
            </a:r>
            <a:r>
              <a:rPr lang="en-US" altLang="ja-JP" sz="1600" dirty="0"/>
              <a:t>1.21</a:t>
            </a:r>
            <a:r>
              <a:rPr lang="ja-JP" altLang="en-US" sz="1600" dirty="0"/>
              <a:t>倍となり、台風中心気圧は、</a:t>
            </a:r>
            <a:r>
              <a:rPr lang="en-US" altLang="ja-JP" sz="1600" dirty="0"/>
              <a:t>924.7hPa</a:t>
            </a:r>
            <a:r>
              <a:rPr lang="ja-JP" altLang="en-US" sz="1600" dirty="0"/>
              <a:t>となる。</a:t>
            </a:r>
            <a:endParaRPr lang="en-US" altLang="ja-JP" sz="1600" dirty="0"/>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13</a:t>
            </a:fld>
            <a:endParaRPr kumimoji="1" lang="ja-JP" altLang="en-US" sz="1600" dirty="0">
              <a:solidFill>
                <a:schemeClr val="tx1"/>
              </a:solidFill>
            </a:endParaRPr>
          </a:p>
        </p:txBody>
      </p:sp>
      <p:graphicFrame>
        <p:nvGraphicFramePr>
          <p:cNvPr id="17" name="表 16">
            <a:extLst>
              <a:ext uri="{FF2B5EF4-FFF2-40B4-BE49-F238E27FC236}">
                <a16:creationId xmlns:a16="http://schemas.microsoft.com/office/drawing/2014/main" id="{85577433-C172-4885-8D48-80F54745CD49}"/>
              </a:ext>
            </a:extLst>
          </p:cNvPr>
          <p:cNvGraphicFramePr>
            <a:graphicFrameLocks noGrp="1"/>
          </p:cNvGraphicFramePr>
          <p:nvPr/>
        </p:nvGraphicFramePr>
        <p:xfrm>
          <a:off x="107258" y="5332213"/>
          <a:ext cx="4385657" cy="1188720"/>
        </p:xfrm>
        <a:graphic>
          <a:graphicData uri="http://schemas.openxmlformats.org/drawingml/2006/table">
            <a:tbl>
              <a:tblPr firstRow="1" bandRow="1">
                <a:tableStyleId>{21E4AEA4-8DFA-4A89-87EB-49C32662AFE0}</a:tableStyleId>
              </a:tblPr>
              <a:tblGrid>
                <a:gridCol w="1645406">
                  <a:extLst>
                    <a:ext uri="{9D8B030D-6E8A-4147-A177-3AD203B41FA5}">
                      <a16:colId xmlns:a16="http://schemas.microsoft.com/office/drawing/2014/main" val="55453417"/>
                    </a:ext>
                  </a:extLst>
                </a:gridCol>
                <a:gridCol w="913417">
                  <a:extLst>
                    <a:ext uri="{9D8B030D-6E8A-4147-A177-3AD203B41FA5}">
                      <a16:colId xmlns:a16="http://schemas.microsoft.com/office/drawing/2014/main" val="3384270826"/>
                    </a:ext>
                  </a:extLst>
                </a:gridCol>
                <a:gridCol w="913417">
                  <a:extLst>
                    <a:ext uri="{9D8B030D-6E8A-4147-A177-3AD203B41FA5}">
                      <a16:colId xmlns:a16="http://schemas.microsoft.com/office/drawing/2014/main" val="1149119173"/>
                    </a:ext>
                  </a:extLst>
                </a:gridCol>
                <a:gridCol w="913417">
                  <a:extLst>
                    <a:ext uri="{9D8B030D-6E8A-4147-A177-3AD203B41FA5}">
                      <a16:colId xmlns:a16="http://schemas.microsoft.com/office/drawing/2014/main" val="3317356055"/>
                    </a:ext>
                  </a:extLst>
                </a:gridCol>
              </a:tblGrid>
              <a:tr h="388516">
                <a:tc>
                  <a:txBody>
                    <a:bodyPr/>
                    <a:lstStyle/>
                    <a:p>
                      <a:pPr algn="ctr"/>
                      <a:r>
                        <a:rPr kumimoji="1" lang="ja-JP" altLang="en-US" sz="1000" dirty="0"/>
                        <a:t>項目</a:t>
                      </a:r>
                    </a:p>
                  </a:txBody>
                  <a:tcPr anchor="ctr"/>
                </a:tc>
                <a:tc>
                  <a:txBody>
                    <a:bodyPr/>
                    <a:lstStyle/>
                    <a:p>
                      <a:pPr algn="ctr"/>
                      <a:r>
                        <a:rPr kumimoji="1" lang="ja-JP" altLang="en-US" sz="1000" dirty="0"/>
                        <a:t>現在気候</a:t>
                      </a:r>
                    </a:p>
                  </a:txBody>
                  <a:tcPr anchor="ctr"/>
                </a:tc>
                <a:tc>
                  <a:txBody>
                    <a:bodyPr/>
                    <a:lstStyle/>
                    <a:p>
                      <a:pPr algn="ctr"/>
                      <a:r>
                        <a:rPr kumimoji="1" lang="ja-JP" altLang="en-US" sz="1000" dirty="0"/>
                        <a:t>将来気候</a:t>
                      </a:r>
                      <a:endParaRPr kumimoji="1" lang="en-US" altLang="ja-JP" sz="1000" dirty="0"/>
                    </a:p>
                    <a:p>
                      <a:pPr algn="ctr"/>
                      <a:r>
                        <a:rPr kumimoji="1" lang="ja-JP" altLang="en-US" sz="1000" dirty="0"/>
                        <a:t>２度上昇</a:t>
                      </a:r>
                    </a:p>
                  </a:txBody>
                  <a:tcPr anchor="ct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将来気候</a:t>
                      </a:r>
                      <a:endParaRPr kumimoji="1" lang="en-US" altLang="ja-JP" sz="1000" dirty="0"/>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４度上昇</a:t>
                      </a:r>
                    </a:p>
                  </a:txBody>
                  <a:tcPr anchor="ctr"/>
                </a:tc>
                <a:extLst>
                  <a:ext uri="{0D108BD9-81ED-4DB2-BD59-A6C34878D82A}">
                    <a16:rowId xmlns:a16="http://schemas.microsoft.com/office/drawing/2014/main" val="581782635"/>
                  </a:ext>
                </a:extLst>
              </a:tr>
              <a:tr h="388516">
                <a:tc>
                  <a:txBody>
                    <a:bodyPr/>
                    <a:lstStyle/>
                    <a:p>
                      <a:pPr algn="ctr"/>
                      <a:r>
                        <a:rPr kumimoji="1" lang="ja-JP" altLang="en-US" sz="1000" dirty="0"/>
                        <a:t>台風中心気圧</a:t>
                      </a:r>
                      <a:endParaRPr kumimoji="1" lang="en-US" altLang="ja-JP" sz="1000" dirty="0"/>
                    </a:p>
                    <a:p>
                      <a:pPr algn="ctr"/>
                      <a:r>
                        <a:rPr kumimoji="1" lang="ja-JP" altLang="en-US" sz="1000" dirty="0"/>
                        <a:t>（気圧低下量）</a:t>
                      </a:r>
                    </a:p>
                  </a:txBody>
                  <a:tcPr anchor="ctr"/>
                </a:tc>
                <a:tc>
                  <a:txBody>
                    <a:bodyPr/>
                    <a:lstStyle/>
                    <a:p>
                      <a:pPr algn="ctr"/>
                      <a:r>
                        <a:rPr kumimoji="1" lang="en-US" altLang="ja-JP" sz="1000" dirty="0"/>
                        <a:t>956</a:t>
                      </a:r>
                    </a:p>
                    <a:p>
                      <a:pPr algn="ctr"/>
                      <a:r>
                        <a:rPr kumimoji="1" lang="ja-JP" altLang="en-US" sz="1000" dirty="0"/>
                        <a:t>（</a:t>
                      </a:r>
                      <a:r>
                        <a:rPr kumimoji="1" lang="en-US" altLang="ja-JP" sz="1000" dirty="0"/>
                        <a:t>57</a:t>
                      </a:r>
                      <a:r>
                        <a:rPr kumimoji="1" lang="ja-JP" altLang="en-US" sz="1000" dirty="0"/>
                        <a:t>）</a:t>
                      </a:r>
                    </a:p>
                  </a:txBody>
                  <a:tcPr anchor="ctr"/>
                </a:tc>
                <a:tc>
                  <a:txBody>
                    <a:bodyPr/>
                    <a:lstStyle/>
                    <a:p>
                      <a:pPr algn="ctr"/>
                      <a:r>
                        <a:rPr kumimoji="1" lang="en-US" altLang="ja-JP" sz="1000" dirty="0"/>
                        <a:t>951</a:t>
                      </a: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en-US" altLang="ja-JP" sz="1000" dirty="0"/>
                        <a:t>62</a:t>
                      </a:r>
                      <a:r>
                        <a:rPr kumimoji="1" lang="ja-JP" altLang="en-US" sz="1000" dirty="0"/>
                        <a:t>）</a:t>
                      </a:r>
                    </a:p>
                  </a:txBody>
                  <a:tcPr anchor="ctr"/>
                </a:tc>
                <a:tc>
                  <a:txBody>
                    <a:bodyPr/>
                    <a:lstStyle/>
                    <a:p>
                      <a:pPr algn="ctr"/>
                      <a:r>
                        <a:rPr kumimoji="1" lang="en-US" altLang="ja-JP" sz="1000" dirty="0"/>
                        <a:t>944</a:t>
                      </a: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en-US" altLang="ja-JP" sz="1000" dirty="0"/>
                        <a:t>69</a:t>
                      </a:r>
                      <a:r>
                        <a:rPr kumimoji="1" lang="ja-JP" altLang="en-US" sz="1000" dirty="0"/>
                        <a:t>）</a:t>
                      </a:r>
                    </a:p>
                  </a:txBody>
                  <a:tcPr anchor="ctr"/>
                </a:tc>
                <a:extLst>
                  <a:ext uri="{0D108BD9-81ED-4DB2-BD59-A6C34878D82A}">
                    <a16:rowId xmlns:a16="http://schemas.microsoft.com/office/drawing/2014/main" val="4142966499"/>
                  </a:ext>
                </a:extLst>
              </a:tr>
              <a:tr h="388516">
                <a:tc>
                  <a:txBody>
                    <a:bodyPr/>
                    <a:lstStyle/>
                    <a:p>
                      <a:pPr algn="ctr"/>
                      <a:r>
                        <a:rPr kumimoji="1" lang="ja-JP" altLang="en-US" sz="1000" dirty="0"/>
                        <a:t>気圧低下量</a:t>
                      </a:r>
                      <a:endParaRPr kumimoji="1" lang="en-US" altLang="ja-JP" sz="1000" dirty="0"/>
                    </a:p>
                    <a:p>
                      <a:pPr algn="ctr"/>
                      <a:r>
                        <a:rPr kumimoji="1" lang="ja-JP" altLang="en-US" sz="1000" dirty="0"/>
                        <a:t>（現在気候からの比率）</a:t>
                      </a:r>
                    </a:p>
                  </a:txBody>
                  <a:tcPr anchor="ctr"/>
                </a:tc>
                <a:tc>
                  <a:txBody>
                    <a:bodyPr/>
                    <a:lstStyle/>
                    <a:p>
                      <a:pPr algn="ctr"/>
                      <a:r>
                        <a:rPr kumimoji="1" lang="ja-JP" altLang="en-US" sz="1000" dirty="0"/>
                        <a:t>－</a:t>
                      </a:r>
                    </a:p>
                  </a:txBody>
                  <a:tcPr anchor="ctr"/>
                </a:tc>
                <a:tc>
                  <a:txBody>
                    <a:bodyPr/>
                    <a:lstStyle/>
                    <a:p>
                      <a:pPr algn="ctr"/>
                      <a:r>
                        <a:rPr kumimoji="1" lang="en-US" altLang="ja-JP" sz="1000" dirty="0"/>
                        <a:t>1.09</a:t>
                      </a:r>
                      <a:endParaRPr kumimoji="1" lang="ja-JP" altLang="en-US" sz="1000" dirty="0"/>
                    </a:p>
                  </a:txBody>
                  <a:tcPr anchor="ctr"/>
                </a:tc>
                <a:tc>
                  <a:txBody>
                    <a:bodyPr/>
                    <a:lstStyle/>
                    <a:p>
                      <a:pPr algn="ctr"/>
                      <a:r>
                        <a:rPr kumimoji="1" lang="en-US" altLang="ja-JP" sz="1000" dirty="0"/>
                        <a:t>1.21</a:t>
                      </a:r>
                      <a:endParaRPr kumimoji="1" lang="ja-JP" altLang="en-US" sz="1000" dirty="0"/>
                    </a:p>
                  </a:txBody>
                  <a:tcPr anchor="ctr"/>
                </a:tc>
                <a:extLst>
                  <a:ext uri="{0D108BD9-81ED-4DB2-BD59-A6C34878D82A}">
                    <a16:rowId xmlns:a16="http://schemas.microsoft.com/office/drawing/2014/main" val="451412458"/>
                  </a:ext>
                </a:extLst>
              </a:tr>
            </a:tbl>
          </a:graphicData>
        </a:graphic>
      </p:graphicFrame>
      <p:sp>
        <p:nvSpPr>
          <p:cNvPr id="33" name="テキスト ボックス 32">
            <a:extLst>
              <a:ext uri="{FF2B5EF4-FFF2-40B4-BE49-F238E27FC236}">
                <a16:creationId xmlns:a16="http://schemas.microsoft.com/office/drawing/2014/main" id="{088092DA-CB9B-49B2-BA8C-D7BAE68164C9}"/>
              </a:ext>
            </a:extLst>
          </p:cNvPr>
          <p:cNvSpPr txBox="1"/>
          <p:nvPr/>
        </p:nvSpPr>
        <p:spPr>
          <a:xfrm>
            <a:off x="1838" y="1853448"/>
            <a:ext cx="3873954" cy="279180"/>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t>■現在気候から将来気候への台風の変化</a:t>
            </a:r>
          </a:p>
        </p:txBody>
      </p:sp>
      <p:sp>
        <p:nvSpPr>
          <p:cNvPr id="36" name="テキスト ボックス 35">
            <a:extLst>
              <a:ext uri="{FF2B5EF4-FFF2-40B4-BE49-F238E27FC236}">
                <a16:creationId xmlns:a16="http://schemas.microsoft.com/office/drawing/2014/main" id="{4C6DD0B5-3500-429C-99DB-368C21B1E33A}"/>
              </a:ext>
            </a:extLst>
          </p:cNvPr>
          <p:cNvSpPr txBox="1"/>
          <p:nvPr/>
        </p:nvSpPr>
        <p:spPr>
          <a:xfrm>
            <a:off x="4566032" y="1854362"/>
            <a:ext cx="3873954" cy="279180"/>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t>■将来気候における台風中心気圧の設定</a:t>
            </a:r>
          </a:p>
        </p:txBody>
      </p:sp>
      <p:sp>
        <p:nvSpPr>
          <p:cNvPr id="38" name="テキスト ボックス 37">
            <a:extLst>
              <a:ext uri="{FF2B5EF4-FFF2-40B4-BE49-F238E27FC236}">
                <a16:creationId xmlns:a16="http://schemas.microsoft.com/office/drawing/2014/main" id="{BD19A7B9-739A-4567-A62C-D12EB1F7402C}"/>
              </a:ext>
            </a:extLst>
          </p:cNvPr>
          <p:cNvSpPr txBox="1"/>
          <p:nvPr/>
        </p:nvSpPr>
        <p:spPr>
          <a:xfrm>
            <a:off x="88805" y="2137829"/>
            <a:ext cx="4398610" cy="64633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標準気圧</a:t>
            </a:r>
            <a:r>
              <a:rPr lang="en-US" altLang="ja-JP" sz="1200" dirty="0"/>
              <a:t>(1013hPa)</a:t>
            </a:r>
            <a:r>
              <a:rPr lang="ja-JP" altLang="en-US" sz="1200" dirty="0"/>
              <a:t>からの台風中心気圧低下量を指標に現在気候からの比率を設定し、これを伊勢湾台風規模に適用し、将来気候における台風条件を設定する。</a:t>
            </a:r>
            <a:endParaRPr lang="en-US" altLang="ja-JP" sz="1200" dirty="0"/>
          </a:p>
        </p:txBody>
      </p:sp>
      <p:graphicFrame>
        <p:nvGraphicFramePr>
          <p:cNvPr id="46" name="表 45">
            <a:extLst>
              <a:ext uri="{FF2B5EF4-FFF2-40B4-BE49-F238E27FC236}">
                <a16:creationId xmlns:a16="http://schemas.microsoft.com/office/drawing/2014/main" id="{FAB6073E-1107-46F3-AFF4-FC2F394DB9AE}"/>
              </a:ext>
            </a:extLst>
          </p:cNvPr>
          <p:cNvGraphicFramePr>
            <a:graphicFrameLocks noGrp="1"/>
          </p:cNvGraphicFramePr>
          <p:nvPr>
            <p:extLst>
              <p:ext uri="{D42A27DB-BD31-4B8C-83A1-F6EECF244321}">
                <p14:modId xmlns:p14="http://schemas.microsoft.com/office/powerpoint/2010/main" val="743233523"/>
              </p:ext>
            </p:extLst>
          </p:nvPr>
        </p:nvGraphicFramePr>
        <p:xfrm>
          <a:off x="4664383" y="2864975"/>
          <a:ext cx="4372361" cy="1662595"/>
        </p:xfrm>
        <a:graphic>
          <a:graphicData uri="http://schemas.openxmlformats.org/drawingml/2006/table">
            <a:tbl>
              <a:tblPr firstRow="1" bandRow="1">
                <a:tableStyleId>{21E4AEA4-8DFA-4A89-87EB-49C32662AFE0}</a:tableStyleId>
              </a:tblPr>
              <a:tblGrid>
                <a:gridCol w="1634817">
                  <a:extLst>
                    <a:ext uri="{9D8B030D-6E8A-4147-A177-3AD203B41FA5}">
                      <a16:colId xmlns:a16="http://schemas.microsoft.com/office/drawing/2014/main" val="55453417"/>
                    </a:ext>
                  </a:extLst>
                </a:gridCol>
                <a:gridCol w="1053036">
                  <a:extLst>
                    <a:ext uri="{9D8B030D-6E8A-4147-A177-3AD203B41FA5}">
                      <a16:colId xmlns:a16="http://schemas.microsoft.com/office/drawing/2014/main" val="3384270826"/>
                    </a:ext>
                  </a:extLst>
                </a:gridCol>
                <a:gridCol w="842254">
                  <a:extLst>
                    <a:ext uri="{9D8B030D-6E8A-4147-A177-3AD203B41FA5}">
                      <a16:colId xmlns:a16="http://schemas.microsoft.com/office/drawing/2014/main" val="1149119173"/>
                    </a:ext>
                  </a:extLst>
                </a:gridCol>
                <a:gridCol w="842254">
                  <a:extLst>
                    <a:ext uri="{9D8B030D-6E8A-4147-A177-3AD203B41FA5}">
                      <a16:colId xmlns:a16="http://schemas.microsoft.com/office/drawing/2014/main" val="3317356055"/>
                    </a:ext>
                  </a:extLst>
                </a:gridCol>
              </a:tblGrid>
              <a:tr h="367627">
                <a:tc>
                  <a:txBody>
                    <a:bodyPr/>
                    <a:lstStyle/>
                    <a:p>
                      <a:pPr algn="ctr"/>
                      <a:r>
                        <a:rPr kumimoji="1" lang="ja-JP" altLang="en-US" sz="1000" dirty="0"/>
                        <a:t>項目</a:t>
                      </a:r>
                    </a:p>
                  </a:txBody>
                  <a:tcPr anchor="ctr"/>
                </a:tc>
                <a:tc>
                  <a:txBody>
                    <a:bodyPr/>
                    <a:lstStyle/>
                    <a:p>
                      <a:pPr algn="ctr"/>
                      <a:r>
                        <a:rPr kumimoji="1" lang="ja-JP" altLang="en-US" sz="1000" dirty="0"/>
                        <a:t>実績</a:t>
                      </a:r>
                      <a:endParaRPr kumimoji="1" lang="en-US" altLang="ja-JP" sz="1000" dirty="0"/>
                    </a:p>
                    <a:p>
                      <a:pPr algn="ctr"/>
                      <a:r>
                        <a:rPr kumimoji="1" lang="ja-JP" altLang="en-US" sz="1000" dirty="0"/>
                        <a:t>現行計画</a:t>
                      </a:r>
                    </a:p>
                  </a:txBody>
                  <a:tcPr anchor="ctr"/>
                </a:tc>
                <a:tc>
                  <a:txBody>
                    <a:bodyPr/>
                    <a:lstStyle/>
                    <a:p>
                      <a:pPr algn="ctr"/>
                      <a:r>
                        <a:rPr kumimoji="1" lang="ja-JP" altLang="en-US" sz="1000" dirty="0"/>
                        <a:t>将来気候</a:t>
                      </a:r>
                      <a:endParaRPr kumimoji="1" lang="en-US" altLang="ja-JP" sz="1000" dirty="0"/>
                    </a:p>
                    <a:p>
                      <a:pPr algn="ctr"/>
                      <a:r>
                        <a:rPr kumimoji="1" lang="ja-JP" altLang="en-US" sz="1000" dirty="0"/>
                        <a:t>２度上昇</a:t>
                      </a:r>
                    </a:p>
                  </a:txBody>
                  <a:tcPr anchor="ct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将来気候</a:t>
                      </a:r>
                      <a:endParaRPr kumimoji="1" lang="en-US" altLang="ja-JP" sz="1000" dirty="0"/>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４度上昇</a:t>
                      </a:r>
                    </a:p>
                  </a:txBody>
                  <a:tcPr anchor="ctr"/>
                </a:tc>
                <a:extLst>
                  <a:ext uri="{0D108BD9-81ED-4DB2-BD59-A6C34878D82A}">
                    <a16:rowId xmlns:a16="http://schemas.microsoft.com/office/drawing/2014/main" val="581782635"/>
                  </a:ext>
                </a:extLst>
              </a:tr>
              <a:tr h="382435">
                <a:tc>
                  <a:txBody>
                    <a:bodyPr/>
                    <a:lstStyle/>
                    <a:p>
                      <a:pPr algn="ctr"/>
                      <a:r>
                        <a:rPr kumimoji="1" lang="ja-JP" altLang="en-US" sz="1000" dirty="0"/>
                        <a:t>気圧低下量</a:t>
                      </a:r>
                      <a:endParaRPr kumimoji="1" lang="en-US" altLang="ja-JP" sz="1000" dirty="0"/>
                    </a:p>
                    <a:p>
                      <a:pPr algn="ctr"/>
                      <a:r>
                        <a:rPr kumimoji="1" lang="ja-JP" altLang="en-US" sz="1000" dirty="0"/>
                        <a:t>（現在気候からの比率）</a:t>
                      </a:r>
                    </a:p>
                  </a:txBody>
                  <a:tcPr anchor="ctr"/>
                </a:tc>
                <a:tc>
                  <a:txBody>
                    <a:bodyPr/>
                    <a:lstStyle/>
                    <a:p>
                      <a:pPr algn="ctr"/>
                      <a:r>
                        <a:rPr kumimoji="1" lang="ja-JP" altLang="en-US" sz="1000" dirty="0"/>
                        <a:t>－</a:t>
                      </a:r>
                    </a:p>
                  </a:txBody>
                  <a:tcPr anchor="ctr"/>
                </a:tc>
                <a:tc>
                  <a:txBody>
                    <a:bodyPr/>
                    <a:lstStyle/>
                    <a:p>
                      <a:pPr algn="ctr"/>
                      <a:r>
                        <a:rPr kumimoji="1" lang="en-US" altLang="ja-JP" sz="1000" dirty="0"/>
                        <a:t>1.09</a:t>
                      </a:r>
                      <a:endParaRPr kumimoji="1" lang="ja-JP" altLang="en-US" sz="1000" dirty="0"/>
                    </a:p>
                  </a:txBody>
                  <a:tcPr anchor="ctr"/>
                </a:tc>
                <a:tc>
                  <a:txBody>
                    <a:bodyPr/>
                    <a:lstStyle/>
                    <a:p>
                      <a:pPr algn="ctr"/>
                      <a:r>
                        <a:rPr kumimoji="1" lang="en-US" altLang="ja-JP" sz="1000" dirty="0"/>
                        <a:t>1.21</a:t>
                      </a:r>
                      <a:endParaRPr kumimoji="1" lang="ja-JP" altLang="en-US" sz="1000" dirty="0"/>
                    </a:p>
                  </a:txBody>
                  <a:tcPr anchor="ctr"/>
                </a:tc>
                <a:extLst>
                  <a:ext uri="{0D108BD9-81ED-4DB2-BD59-A6C34878D82A}">
                    <a16:rowId xmlns:a16="http://schemas.microsoft.com/office/drawing/2014/main" val="4142966499"/>
                  </a:ext>
                </a:extLst>
              </a:tr>
              <a:tr h="382435">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1000" dirty="0"/>
                        <a:t>気圧低下量</a:t>
                      </a:r>
                    </a:p>
                  </a:txBody>
                  <a:tcPr anchor="ctr"/>
                </a:tc>
                <a:tc>
                  <a:txBody>
                    <a:bodyPr/>
                    <a:lstStyle/>
                    <a:p>
                      <a:pPr algn="ctr"/>
                      <a:r>
                        <a:rPr kumimoji="1" lang="en-US" altLang="ja-JP" sz="1000" dirty="0"/>
                        <a:t>73</a:t>
                      </a:r>
                      <a:endParaRPr kumimoji="1" lang="ja-JP" altLang="en-US" sz="1000" dirty="0"/>
                    </a:p>
                  </a:txBody>
                  <a:tcPr anchor="ctr"/>
                </a:tc>
                <a:tc>
                  <a:txBody>
                    <a:bodyPr/>
                    <a:lstStyle/>
                    <a:p>
                      <a:pPr algn="ctr"/>
                      <a:r>
                        <a:rPr kumimoji="1" lang="en-US" altLang="ja-JP" sz="1000" dirty="0"/>
                        <a:t>79.6</a:t>
                      </a:r>
                      <a:endParaRPr kumimoji="1" lang="ja-JP" altLang="en-US" sz="1000" dirty="0"/>
                    </a:p>
                  </a:txBody>
                  <a:tcPr anchor="ctr"/>
                </a:tc>
                <a:tc>
                  <a:txBody>
                    <a:bodyPr/>
                    <a:lstStyle/>
                    <a:p>
                      <a:pPr algn="ctr"/>
                      <a:r>
                        <a:rPr kumimoji="1" lang="en-US" altLang="ja-JP" sz="1000" dirty="0"/>
                        <a:t>88.3</a:t>
                      </a:r>
                      <a:endParaRPr kumimoji="1" lang="ja-JP" altLang="en-US" sz="1000" dirty="0"/>
                    </a:p>
                  </a:txBody>
                  <a:tcPr anchor="ctr"/>
                </a:tc>
                <a:extLst>
                  <a:ext uri="{0D108BD9-81ED-4DB2-BD59-A6C34878D82A}">
                    <a16:rowId xmlns:a16="http://schemas.microsoft.com/office/drawing/2014/main" val="1646970609"/>
                  </a:ext>
                </a:extLst>
              </a:tr>
              <a:tr h="452464">
                <a:tc>
                  <a:txBody>
                    <a:bodyPr/>
                    <a:lstStyle/>
                    <a:p>
                      <a:pPr algn="ctr"/>
                      <a:r>
                        <a:rPr kumimoji="1" lang="ja-JP" altLang="en-US" sz="1000" dirty="0">
                          <a:solidFill>
                            <a:srgbClr val="FF0000"/>
                          </a:solidFill>
                        </a:rPr>
                        <a:t>将来気候台風</a:t>
                      </a:r>
                      <a:endParaRPr kumimoji="1" lang="en-US" altLang="ja-JP" sz="1000" dirty="0">
                        <a:solidFill>
                          <a:srgbClr val="FF0000"/>
                        </a:solidFill>
                      </a:endParaRPr>
                    </a:p>
                    <a:p>
                      <a:pPr algn="ctr"/>
                      <a:r>
                        <a:rPr kumimoji="1" lang="ja-JP" altLang="en-US" sz="1000" dirty="0">
                          <a:solidFill>
                            <a:srgbClr val="FF0000"/>
                          </a:solidFill>
                        </a:rPr>
                        <a:t>中心気圧の設定</a:t>
                      </a:r>
                    </a:p>
                  </a:txBody>
                  <a:tcPr anchor="ctr"/>
                </a:tc>
                <a:tc>
                  <a:txBody>
                    <a:bodyPr/>
                    <a:lstStyle/>
                    <a:p>
                      <a:pPr algn="ctr"/>
                      <a:r>
                        <a:rPr kumimoji="1" lang="en-US" altLang="ja-JP" sz="1000" dirty="0"/>
                        <a:t>940</a:t>
                      </a:r>
                    </a:p>
                    <a:p>
                      <a:pPr algn="ctr"/>
                      <a:r>
                        <a:rPr kumimoji="1" lang="ja-JP" altLang="en-US" sz="800" dirty="0"/>
                        <a:t>（伊勢湾台風</a:t>
                      </a:r>
                      <a:endParaRPr kumimoji="1" lang="en-US" altLang="ja-JP" sz="800" dirty="0"/>
                    </a:p>
                    <a:p>
                      <a:pPr algn="ctr"/>
                      <a:r>
                        <a:rPr kumimoji="1" lang="ja-JP" altLang="en-US" sz="800" dirty="0"/>
                        <a:t>規模）</a:t>
                      </a:r>
                    </a:p>
                  </a:txBody>
                  <a:tcPr anchor="ctr"/>
                </a:tc>
                <a:tc>
                  <a:txBody>
                    <a:bodyPr/>
                    <a:lstStyle/>
                    <a:p>
                      <a:pPr algn="ctr"/>
                      <a:r>
                        <a:rPr kumimoji="1" lang="en-US" altLang="ja-JP" sz="1000" dirty="0">
                          <a:solidFill>
                            <a:srgbClr val="FF0000"/>
                          </a:solidFill>
                        </a:rPr>
                        <a:t>933.4</a:t>
                      </a:r>
                      <a:endParaRPr kumimoji="1" lang="ja-JP" altLang="en-US" sz="1000" dirty="0">
                        <a:solidFill>
                          <a:srgbClr val="FF0000"/>
                        </a:solidFill>
                      </a:endParaRPr>
                    </a:p>
                  </a:txBody>
                  <a:tcPr anchor="ctr"/>
                </a:tc>
                <a:tc>
                  <a:txBody>
                    <a:bodyPr/>
                    <a:lstStyle/>
                    <a:p>
                      <a:pPr algn="ctr"/>
                      <a:r>
                        <a:rPr kumimoji="1" lang="en-US" altLang="ja-JP" sz="1000" dirty="0">
                          <a:solidFill>
                            <a:srgbClr val="FF0000"/>
                          </a:solidFill>
                        </a:rPr>
                        <a:t>924.7</a:t>
                      </a:r>
                      <a:endParaRPr kumimoji="1" lang="ja-JP" altLang="en-US" sz="1000" dirty="0">
                        <a:solidFill>
                          <a:srgbClr val="FF0000"/>
                        </a:solidFill>
                      </a:endParaRPr>
                    </a:p>
                  </a:txBody>
                  <a:tcPr anchor="ctr"/>
                </a:tc>
                <a:extLst>
                  <a:ext uri="{0D108BD9-81ED-4DB2-BD59-A6C34878D82A}">
                    <a16:rowId xmlns:a16="http://schemas.microsoft.com/office/drawing/2014/main" val="2091909487"/>
                  </a:ext>
                </a:extLst>
              </a:tr>
            </a:tbl>
          </a:graphicData>
        </a:graphic>
      </p:graphicFrame>
      <p:sp>
        <p:nvSpPr>
          <p:cNvPr id="47" name="テキスト ボックス 46">
            <a:extLst>
              <a:ext uri="{FF2B5EF4-FFF2-40B4-BE49-F238E27FC236}">
                <a16:creationId xmlns:a16="http://schemas.microsoft.com/office/drawing/2014/main" id="{7B6E4B2D-EAFD-4642-9380-FEEC274A33A3}"/>
              </a:ext>
            </a:extLst>
          </p:cNvPr>
          <p:cNvSpPr txBox="1"/>
          <p:nvPr/>
        </p:nvSpPr>
        <p:spPr>
          <a:xfrm>
            <a:off x="4656583" y="2132628"/>
            <a:ext cx="4387780" cy="64633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将来気候の現在気候に対する気圧低下量の変化率を現行計画（伊勢湾台風規模）に適用すると、将来２度上昇で</a:t>
            </a:r>
            <a:r>
              <a:rPr lang="en-US" altLang="ja-JP" sz="1200" dirty="0"/>
              <a:t>933.4hPa</a:t>
            </a:r>
            <a:r>
              <a:rPr lang="ja-JP" altLang="en-US" sz="1200" dirty="0"/>
              <a:t>、将来</a:t>
            </a:r>
            <a:r>
              <a:rPr lang="en-US" altLang="ja-JP" sz="1200" dirty="0"/>
              <a:t>4</a:t>
            </a:r>
            <a:r>
              <a:rPr lang="ja-JP" altLang="en-US" sz="1200" dirty="0"/>
              <a:t>度上昇で</a:t>
            </a:r>
            <a:r>
              <a:rPr lang="en-US" altLang="ja-JP" sz="1200" dirty="0"/>
              <a:t>924.7hPa</a:t>
            </a:r>
            <a:r>
              <a:rPr lang="ja-JP" altLang="en-US" sz="1200" dirty="0"/>
              <a:t>となる。</a:t>
            </a:r>
            <a:endParaRPr lang="en-US" altLang="ja-JP" sz="1200" dirty="0"/>
          </a:p>
        </p:txBody>
      </p:sp>
      <p:grpSp>
        <p:nvGrpSpPr>
          <p:cNvPr id="2" name="グループ化 1">
            <a:extLst>
              <a:ext uri="{FF2B5EF4-FFF2-40B4-BE49-F238E27FC236}">
                <a16:creationId xmlns:a16="http://schemas.microsoft.com/office/drawing/2014/main" id="{ABDCEEDA-D4C8-465B-BBD0-657DE68FD84A}"/>
              </a:ext>
            </a:extLst>
          </p:cNvPr>
          <p:cNvGrpSpPr/>
          <p:nvPr/>
        </p:nvGrpSpPr>
        <p:grpSpPr>
          <a:xfrm>
            <a:off x="142200" y="2853591"/>
            <a:ext cx="4277666" cy="1875834"/>
            <a:chOff x="231100" y="2736216"/>
            <a:chExt cx="4277666" cy="1875834"/>
          </a:xfrm>
        </p:grpSpPr>
        <p:cxnSp>
          <p:nvCxnSpPr>
            <p:cNvPr id="8" name="直線矢印コネクタ 7">
              <a:extLst>
                <a:ext uri="{FF2B5EF4-FFF2-40B4-BE49-F238E27FC236}">
                  <a16:creationId xmlns:a16="http://schemas.microsoft.com/office/drawing/2014/main" id="{A47149B9-C8C6-4582-B4B9-49520A93D2C2}"/>
                </a:ext>
              </a:extLst>
            </p:cNvPr>
            <p:cNvCxnSpPr/>
            <p:nvPr/>
          </p:nvCxnSpPr>
          <p:spPr>
            <a:xfrm flipV="1">
              <a:off x="1157060" y="3143344"/>
              <a:ext cx="0" cy="1243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5CEC54D-7B73-49AA-B443-BC4CEF8F2D4E}"/>
                </a:ext>
              </a:extLst>
            </p:cNvPr>
            <p:cNvCxnSpPr>
              <a:cxnSpLocks/>
            </p:cNvCxnSpPr>
            <p:nvPr/>
          </p:nvCxnSpPr>
          <p:spPr>
            <a:xfrm>
              <a:off x="1157060" y="4386608"/>
              <a:ext cx="29840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フリーフォーム: 図形 20">
              <a:extLst>
                <a:ext uri="{FF2B5EF4-FFF2-40B4-BE49-F238E27FC236}">
                  <a16:creationId xmlns:a16="http://schemas.microsoft.com/office/drawing/2014/main" id="{27D54B69-55FD-47A6-9AE2-067B300854DA}"/>
                </a:ext>
              </a:extLst>
            </p:cNvPr>
            <p:cNvSpPr/>
            <p:nvPr/>
          </p:nvSpPr>
          <p:spPr>
            <a:xfrm>
              <a:off x="1198935" y="3401435"/>
              <a:ext cx="2942196" cy="679790"/>
            </a:xfrm>
            <a:custGeom>
              <a:avLst/>
              <a:gdLst>
                <a:gd name="connsiteX0" fmla="*/ 0 w 994611"/>
                <a:gd name="connsiteY0" fmla="*/ 11633 h 685428"/>
                <a:gd name="connsiteX1" fmla="*/ 248653 w 994611"/>
                <a:gd name="connsiteY1" fmla="*/ 123928 h 685428"/>
                <a:gd name="connsiteX2" fmla="*/ 465221 w 994611"/>
                <a:gd name="connsiteY2" fmla="*/ 685402 h 685428"/>
                <a:gd name="connsiteX3" fmla="*/ 697832 w 994611"/>
                <a:gd name="connsiteY3" fmla="*/ 99865 h 685428"/>
                <a:gd name="connsiteX4" fmla="*/ 994611 w 994611"/>
                <a:gd name="connsiteY4" fmla="*/ 11633 h 685428"/>
                <a:gd name="connsiteX0" fmla="*/ 0 w 994611"/>
                <a:gd name="connsiteY0" fmla="*/ 6480 h 680252"/>
                <a:gd name="connsiteX1" fmla="*/ 248653 w 994611"/>
                <a:gd name="connsiteY1" fmla="*/ 118775 h 680252"/>
                <a:gd name="connsiteX2" fmla="*/ 465221 w 994611"/>
                <a:gd name="connsiteY2" fmla="*/ 680249 h 680252"/>
                <a:gd name="connsiteX3" fmla="*/ 697832 w 994611"/>
                <a:gd name="connsiteY3" fmla="*/ 126818 h 680252"/>
                <a:gd name="connsiteX4" fmla="*/ 994611 w 994611"/>
                <a:gd name="connsiteY4" fmla="*/ 6480 h 6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11" h="680252">
                  <a:moveTo>
                    <a:pt x="0" y="6480"/>
                  </a:moveTo>
                  <a:cubicBezTo>
                    <a:pt x="85558" y="6480"/>
                    <a:pt x="171116" y="6480"/>
                    <a:pt x="248653" y="118775"/>
                  </a:cubicBezTo>
                  <a:cubicBezTo>
                    <a:pt x="326190" y="231070"/>
                    <a:pt x="390358" y="678909"/>
                    <a:pt x="465221" y="680249"/>
                  </a:cubicBezTo>
                  <a:cubicBezTo>
                    <a:pt x="540084" y="681589"/>
                    <a:pt x="609600" y="239113"/>
                    <a:pt x="697832" y="126818"/>
                  </a:cubicBezTo>
                  <a:cubicBezTo>
                    <a:pt x="786064" y="14523"/>
                    <a:pt x="954506" y="-14909"/>
                    <a:pt x="994611" y="6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4EF31D31-E497-458E-9439-94E459D5D6B1}"/>
                </a:ext>
              </a:extLst>
            </p:cNvPr>
            <p:cNvCxnSpPr/>
            <p:nvPr/>
          </p:nvCxnSpPr>
          <p:spPr>
            <a:xfrm>
              <a:off x="1157060" y="3379381"/>
              <a:ext cx="3187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07206FFF-BEAF-4DEF-AFF5-00F83A4B42DC}"/>
                </a:ext>
              </a:extLst>
            </p:cNvPr>
            <p:cNvCxnSpPr/>
            <p:nvPr/>
          </p:nvCxnSpPr>
          <p:spPr>
            <a:xfrm>
              <a:off x="2568751" y="3379381"/>
              <a:ext cx="0" cy="7018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0906A19-11D3-483B-B598-FE3FEC69485D}"/>
                </a:ext>
              </a:extLst>
            </p:cNvPr>
            <p:cNvCxnSpPr/>
            <p:nvPr/>
          </p:nvCxnSpPr>
          <p:spPr>
            <a:xfrm>
              <a:off x="1157060" y="4076630"/>
              <a:ext cx="318753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DB0C9735-36E8-40C7-AF27-EEA0A5B1EC12}"/>
                </a:ext>
              </a:extLst>
            </p:cNvPr>
            <p:cNvSpPr txBox="1"/>
            <p:nvPr/>
          </p:nvSpPr>
          <p:spPr>
            <a:xfrm>
              <a:off x="268589" y="3269062"/>
              <a:ext cx="928459" cy="215444"/>
            </a:xfrm>
            <a:prstGeom prst="rect">
              <a:avLst/>
            </a:prstGeom>
            <a:noFill/>
          </p:spPr>
          <p:txBody>
            <a:bodyPr wrap="none" rtlCol="0" anchor="ctr" anchorCtr="0">
              <a:spAutoFit/>
            </a:bodyPr>
            <a:lstStyle/>
            <a:p>
              <a:pPr algn="ctr"/>
              <a:r>
                <a:rPr kumimoji="1" lang="ja-JP" altLang="en-US" sz="800" dirty="0">
                  <a:solidFill>
                    <a:srgbClr val="0000FF"/>
                  </a:solidFill>
                </a:rPr>
                <a:t>標準気圧</a:t>
              </a:r>
              <a:r>
                <a:rPr lang="ja-JP" altLang="en-US" sz="800" dirty="0">
                  <a:solidFill>
                    <a:srgbClr val="0000FF"/>
                  </a:solidFill>
                </a:rPr>
                <a:t>（</a:t>
              </a:r>
              <a:r>
                <a:rPr lang="en-US" altLang="ja-JP" sz="800" dirty="0">
                  <a:solidFill>
                    <a:srgbClr val="0000FF"/>
                  </a:solidFill>
                </a:rPr>
                <a:t>1013</a:t>
              </a:r>
              <a:r>
                <a:rPr lang="ja-JP" altLang="en-US" sz="800" dirty="0">
                  <a:solidFill>
                    <a:srgbClr val="0000FF"/>
                  </a:solidFill>
                </a:rPr>
                <a:t>）</a:t>
              </a:r>
              <a:endParaRPr kumimoji="1" lang="ja-JP" altLang="en-US" sz="800" dirty="0">
                <a:solidFill>
                  <a:srgbClr val="0000FF"/>
                </a:solidFill>
              </a:endParaRPr>
            </a:p>
          </p:txBody>
        </p:sp>
        <p:sp>
          <p:nvSpPr>
            <p:cNvPr id="49" name="テキスト ボックス 48">
              <a:extLst>
                <a:ext uri="{FF2B5EF4-FFF2-40B4-BE49-F238E27FC236}">
                  <a16:creationId xmlns:a16="http://schemas.microsoft.com/office/drawing/2014/main" id="{0F4FF2E6-2DC7-4D65-86FD-0DD77E5354A7}"/>
                </a:ext>
              </a:extLst>
            </p:cNvPr>
            <p:cNvSpPr txBox="1"/>
            <p:nvPr/>
          </p:nvSpPr>
          <p:spPr>
            <a:xfrm>
              <a:off x="816195" y="2944797"/>
              <a:ext cx="676788" cy="215444"/>
            </a:xfrm>
            <a:prstGeom prst="rect">
              <a:avLst/>
            </a:prstGeom>
            <a:noFill/>
          </p:spPr>
          <p:txBody>
            <a:bodyPr wrap="none" rtlCol="0" anchor="ctr" anchorCtr="0">
              <a:spAutoFit/>
            </a:bodyPr>
            <a:lstStyle/>
            <a:p>
              <a:pPr algn="ctr"/>
              <a:r>
                <a:rPr kumimoji="1" lang="ja-JP" altLang="en-US" sz="800" dirty="0"/>
                <a:t>気圧</a:t>
              </a:r>
              <a:r>
                <a:rPr lang="ja-JP" altLang="en-US" sz="800" dirty="0"/>
                <a:t>（</a:t>
              </a:r>
              <a:r>
                <a:rPr lang="en-US" altLang="ja-JP" sz="800" dirty="0" err="1"/>
                <a:t>hPa</a:t>
              </a:r>
              <a:r>
                <a:rPr lang="ja-JP" altLang="en-US" sz="800" dirty="0"/>
                <a:t>）</a:t>
              </a:r>
              <a:endParaRPr kumimoji="1" lang="ja-JP" altLang="en-US" sz="800" dirty="0"/>
            </a:p>
          </p:txBody>
        </p:sp>
        <p:sp>
          <p:nvSpPr>
            <p:cNvPr id="50" name="テキスト ボックス 49">
              <a:extLst>
                <a:ext uri="{FF2B5EF4-FFF2-40B4-BE49-F238E27FC236}">
                  <a16:creationId xmlns:a16="http://schemas.microsoft.com/office/drawing/2014/main" id="{F678C80B-6F19-4AB1-8033-69A70B851E54}"/>
                </a:ext>
              </a:extLst>
            </p:cNvPr>
            <p:cNvSpPr txBox="1"/>
            <p:nvPr/>
          </p:nvSpPr>
          <p:spPr>
            <a:xfrm>
              <a:off x="396829" y="3975139"/>
              <a:ext cx="800219" cy="215444"/>
            </a:xfrm>
            <a:prstGeom prst="rect">
              <a:avLst/>
            </a:prstGeom>
            <a:noFill/>
          </p:spPr>
          <p:txBody>
            <a:bodyPr wrap="none" rtlCol="0" anchor="ctr" anchorCtr="0">
              <a:spAutoFit/>
            </a:bodyPr>
            <a:lstStyle/>
            <a:p>
              <a:pPr algn="ctr"/>
              <a:r>
                <a:rPr kumimoji="1" lang="ja-JP" altLang="en-US" sz="800" dirty="0">
                  <a:solidFill>
                    <a:srgbClr val="0000FF"/>
                  </a:solidFill>
                </a:rPr>
                <a:t>台風中心気圧</a:t>
              </a:r>
            </a:p>
          </p:txBody>
        </p:sp>
        <p:sp>
          <p:nvSpPr>
            <p:cNvPr id="51" name="テキスト ボックス 50">
              <a:extLst>
                <a:ext uri="{FF2B5EF4-FFF2-40B4-BE49-F238E27FC236}">
                  <a16:creationId xmlns:a16="http://schemas.microsoft.com/office/drawing/2014/main" id="{A71883B5-A292-401D-BA2D-1D2F3D2B7914}"/>
                </a:ext>
              </a:extLst>
            </p:cNvPr>
            <p:cNvSpPr txBox="1"/>
            <p:nvPr/>
          </p:nvSpPr>
          <p:spPr>
            <a:xfrm>
              <a:off x="2503360" y="3460187"/>
              <a:ext cx="697628" cy="215444"/>
            </a:xfrm>
            <a:prstGeom prst="rect">
              <a:avLst/>
            </a:prstGeom>
            <a:noFill/>
          </p:spPr>
          <p:txBody>
            <a:bodyPr wrap="none" rtlCol="0" anchor="ctr" anchorCtr="0">
              <a:spAutoFit/>
            </a:bodyPr>
            <a:lstStyle/>
            <a:p>
              <a:pPr algn="ctr"/>
              <a:r>
                <a:rPr kumimoji="1" lang="ja-JP" altLang="en-US" sz="800" dirty="0">
                  <a:solidFill>
                    <a:srgbClr val="0000FF"/>
                  </a:solidFill>
                </a:rPr>
                <a:t>気圧低下量</a:t>
              </a:r>
            </a:p>
          </p:txBody>
        </p:sp>
        <p:sp>
          <p:nvSpPr>
            <p:cNvPr id="53" name="テキスト ボックス 52">
              <a:extLst>
                <a:ext uri="{FF2B5EF4-FFF2-40B4-BE49-F238E27FC236}">
                  <a16:creationId xmlns:a16="http://schemas.microsoft.com/office/drawing/2014/main" id="{C0E90F4B-C034-4257-8B9A-971186883106}"/>
                </a:ext>
              </a:extLst>
            </p:cNvPr>
            <p:cNvSpPr txBox="1"/>
            <p:nvPr/>
          </p:nvSpPr>
          <p:spPr>
            <a:xfrm>
              <a:off x="4085252" y="4278885"/>
              <a:ext cx="423514" cy="215444"/>
            </a:xfrm>
            <a:prstGeom prst="rect">
              <a:avLst/>
            </a:prstGeom>
            <a:noFill/>
          </p:spPr>
          <p:txBody>
            <a:bodyPr wrap="none" rtlCol="0" anchor="ctr" anchorCtr="0">
              <a:spAutoFit/>
            </a:bodyPr>
            <a:lstStyle/>
            <a:p>
              <a:pPr algn="ctr"/>
              <a:r>
                <a:rPr lang="ja-JP" altLang="en-US" sz="800" dirty="0"/>
                <a:t>（</a:t>
              </a:r>
              <a:r>
                <a:rPr lang="en-US" altLang="ja-JP" sz="800" dirty="0"/>
                <a:t>km</a:t>
              </a:r>
              <a:r>
                <a:rPr lang="ja-JP" altLang="en-US" sz="800" dirty="0"/>
                <a:t>）</a:t>
              </a:r>
              <a:endParaRPr kumimoji="1" lang="ja-JP" altLang="en-US" sz="800" dirty="0"/>
            </a:p>
          </p:txBody>
        </p:sp>
        <p:sp>
          <p:nvSpPr>
            <p:cNvPr id="54" name="テキスト ボックス 53">
              <a:extLst>
                <a:ext uri="{FF2B5EF4-FFF2-40B4-BE49-F238E27FC236}">
                  <a16:creationId xmlns:a16="http://schemas.microsoft.com/office/drawing/2014/main" id="{5C0F0BE5-EC99-4C53-BB28-876108567311}"/>
                </a:ext>
              </a:extLst>
            </p:cNvPr>
            <p:cNvSpPr txBox="1"/>
            <p:nvPr/>
          </p:nvSpPr>
          <p:spPr>
            <a:xfrm>
              <a:off x="231100" y="2736216"/>
              <a:ext cx="1261883" cy="276999"/>
            </a:xfrm>
            <a:prstGeom prst="rect">
              <a:avLst/>
            </a:prstGeom>
            <a:noFill/>
          </p:spPr>
          <p:txBody>
            <a:bodyPr wrap="none" rtlCol="0" anchor="ctr" anchorCtr="0">
              <a:spAutoFit/>
            </a:bodyPr>
            <a:lstStyle/>
            <a:p>
              <a:pPr algn="ctr"/>
              <a:r>
                <a:rPr lang="ja-JP" altLang="en-US" sz="1200" dirty="0"/>
                <a:t>台風気圧断面図</a:t>
              </a:r>
              <a:endParaRPr kumimoji="1" lang="ja-JP" altLang="en-US" sz="1200" dirty="0"/>
            </a:p>
          </p:txBody>
        </p:sp>
        <p:cxnSp>
          <p:nvCxnSpPr>
            <p:cNvPr id="55" name="直線コネクタ 54">
              <a:extLst>
                <a:ext uri="{FF2B5EF4-FFF2-40B4-BE49-F238E27FC236}">
                  <a16:creationId xmlns:a16="http://schemas.microsoft.com/office/drawing/2014/main" id="{89163013-EBB6-4B4C-91FC-698342A1DC25}"/>
                </a:ext>
              </a:extLst>
            </p:cNvPr>
            <p:cNvCxnSpPr>
              <a:cxnSpLocks/>
            </p:cNvCxnSpPr>
            <p:nvPr/>
          </p:nvCxnSpPr>
          <p:spPr>
            <a:xfrm>
              <a:off x="2568751" y="3359647"/>
              <a:ext cx="0" cy="10269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4527FDFF-FDE1-42F0-A242-50033ED21809}"/>
                </a:ext>
              </a:extLst>
            </p:cNvPr>
            <p:cNvSpPr txBox="1"/>
            <p:nvPr/>
          </p:nvSpPr>
          <p:spPr>
            <a:xfrm>
              <a:off x="2271235" y="4396606"/>
              <a:ext cx="595034" cy="215444"/>
            </a:xfrm>
            <a:prstGeom prst="rect">
              <a:avLst/>
            </a:prstGeom>
            <a:noFill/>
          </p:spPr>
          <p:txBody>
            <a:bodyPr wrap="none" rtlCol="0" anchor="ctr" anchorCtr="0">
              <a:spAutoFit/>
            </a:bodyPr>
            <a:lstStyle/>
            <a:p>
              <a:pPr algn="ctr"/>
              <a:r>
                <a:rPr kumimoji="1" lang="ja-JP" altLang="en-US" sz="800" dirty="0">
                  <a:solidFill>
                    <a:srgbClr val="0000FF"/>
                  </a:solidFill>
                </a:rPr>
                <a:t>台風中心</a:t>
              </a:r>
            </a:p>
          </p:txBody>
        </p:sp>
      </p:grpSp>
      <p:sp>
        <p:nvSpPr>
          <p:cNvPr id="62" name="テキスト ボックス 61">
            <a:extLst>
              <a:ext uri="{FF2B5EF4-FFF2-40B4-BE49-F238E27FC236}">
                <a16:creationId xmlns:a16="http://schemas.microsoft.com/office/drawing/2014/main" id="{472FE823-8461-4BD0-AB18-1C400CADBB30}"/>
              </a:ext>
            </a:extLst>
          </p:cNvPr>
          <p:cNvSpPr txBox="1"/>
          <p:nvPr/>
        </p:nvSpPr>
        <p:spPr>
          <a:xfrm>
            <a:off x="115055" y="4782926"/>
            <a:ext cx="4361412" cy="461665"/>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将来気候（</a:t>
            </a:r>
            <a:r>
              <a:rPr lang="en-US" altLang="ja-JP" sz="1200" dirty="0"/>
              <a:t>2</a:t>
            </a:r>
            <a:r>
              <a:rPr lang="ja-JP" altLang="en-US" sz="1200" dirty="0"/>
              <a:t>度上昇）における気圧低下量は、現在気候の</a:t>
            </a:r>
            <a:r>
              <a:rPr lang="en-US" altLang="ja-JP" sz="1200" dirty="0"/>
              <a:t>1.09</a:t>
            </a:r>
            <a:r>
              <a:rPr lang="ja-JP" altLang="en-US" sz="1200" dirty="0"/>
              <a:t>倍となり、将来気候（４度上昇）では、現在気候の</a:t>
            </a:r>
            <a:r>
              <a:rPr lang="en-US" altLang="ja-JP" sz="1200" dirty="0"/>
              <a:t>1.21</a:t>
            </a:r>
            <a:r>
              <a:rPr lang="ja-JP" altLang="en-US" sz="1200" dirty="0"/>
              <a:t>倍となる。</a:t>
            </a:r>
          </a:p>
        </p:txBody>
      </p:sp>
      <p:graphicFrame>
        <p:nvGraphicFramePr>
          <p:cNvPr id="63" name="表 62">
            <a:extLst>
              <a:ext uri="{FF2B5EF4-FFF2-40B4-BE49-F238E27FC236}">
                <a16:creationId xmlns:a16="http://schemas.microsoft.com/office/drawing/2014/main" id="{269434C7-C81B-427A-984A-EA47434B9B3F}"/>
              </a:ext>
            </a:extLst>
          </p:cNvPr>
          <p:cNvGraphicFramePr>
            <a:graphicFrameLocks noGrp="1"/>
          </p:cNvGraphicFramePr>
          <p:nvPr>
            <p:extLst>
              <p:ext uri="{D42A27DB-BD31-4B8C-83A1-F6EECF244321}">
                <p14:modId xmlns:p14="http://schemas.microsoft.com/office/powerpoint/2010/main" val="2578953882"/>
              </p:ext>
            </p:extLst>
          </p:nvPr>
        </p:nvGraphicFramePr>
        <p:xfrm>
          <a:off x="4656581" y="5008965"/>
          <a:ext cx="4380161" cy="1539688"/>
        </p:xfrm>
        <a:graphic>
          <a:graphicData uri="http://schemas.openxmlformats.org/drawingml/2006/table">
            <a:tbl>
              <a:tblPr firstRow="1" bandRow="1">
                <a:tableStyleId>{21E4AEA4-8DFA-4A89-87EB-49C32662AFE0}</a:tableStyleId>
              </a:tblPr>
              <a:tblGrid>
                <a:gridCol w="1089126">
                  <a:extLst>
                    <a:ext uri="{9D8B030D-6E8A-4147-A177-3AD203B41FA5}">
                      <a16:colId xmlns:a16="http://schemas.microsoft.com/office/drawing/2014/main" val="55453417"/>
                    </a:ext>
                  </a:extLst>
                </a:gridCol>
                <a:gridCol w="3291035">
                  <a:extLst>
                    <a:ext uri="{9D8B030D-6E8A-4147-A177-3AD203B41FA5}">
                      <a16:colId xmlns:a16="http://schemas.microsoft.com/office/drawing/2014/main" val="3384270826"/>
                    </a:ext>
                  </a:extLst>
                </a:gridCol>
              </a:tblGrid>
              <a:tr h="223719">
                <a:tc>
                  <a:txBody>
                    <a:bodyPr/>
                    <a:lstStyle/>
                    <a:p>
                      <a:pPr algn="ctr"/>
                      <a:r>
                        <a:rPr kumimoji="1" lang="ja-JP" altLang="en-US" sz="1000" dirty="0"/>
                        <a:t>項目</a:t>
                      </a:r>
                    </a:p>
                  </a:txBody>
                  <a:tcPr anchor="ctr"/>
                </a:tc>
                <a:tc>
                  <a:txBody>
                    <a:bodyPr/>
                    <a:lstStyle/>
                    <a:p>
                      <a:pPr algn="ctr"/>
                      <a:r>
                        <a:rPr kumimoji="1" lang="ja-JP" altLang="en-US" sz="1000" dirty="0"/>
                        <a:t>設定方法</a:t>
                      </a:r>
                    </a:p>
                  </a:txBody>
                  <a:tcPr anchor="ctr"/>
                </a:tc>
                <a:extLst>
                  <a:ext uri="{0D108BD9-81ED-4DB2-BD59-A6C34878D82A}">
                    <a16:rowId xmlns:a16="http://schemas.microsoft.com/office/drawing/2014/main" val="581782635"/>
                  </a:ext>
                </a:extLst>
              </a:tr>
              <a:tr h="363543">
                <a:tc>
                  <a:txBody>
                    <a:bodyPr/>
                    <a:lstStyle/>
                    <a:p>
                      <a:pPr algn="ctr"/>
                      <a:r>
                        <a:rPr kumimoji="1" lang="ja-JP" altLang="en-US" sz="1000" dirty="0"/>
                        <a:t>最大旋衡風半径</a:t>
                      </a:r>
                    </a:p>
                  </a:txBody>
                  <a:tcPr anchor="ctr"/>
                </a:tc>
                <a:tc>
                  <a:txBody>
                    <a:bodyPr/>
                    <a:lstStyle/>
                    <a:p>
                      <a:r>
                        <a:rPr kumimoji="1" lang="ja-JP" altLang="en-US" sz="1000" dirty="0"/>
                        <a:t>台風中心気圧より簡便法（例えば下式）により設定</a:t>
                      </a:r>
                      <a:endParaRPr kumimoji="1" lang="en-US" altLang="ja-JP" sz="1000" dirty="0"/>
                    </a:p>
                    <a:p>
                      <a:pPr algn="ctr"/>
                      <a:r>
                        <a:rPr kumimoji="1" lang="en-US" altLang="ja-JP" sz="1000" dirty="0" err="1"/>
                        <a:t>Rmax</a:t>
                      </a:r>
                      <a:r>
                        <a:rPr kumimoji="1" lang="en-US" altLang="ja-JP" sz="1000" dirty="0"/>
                        <a:t>=94.89exp</a:t>
                      </a:r>
                      <a:r>
                        <a:rPr kumimoji="1" lang="ja-JP" altLang="en-US" sz="1000" dirty="0"/>
                        <a:t>（</a:t>
                      </a:r>
                      <a:r>
                        <a:rPr kumimoji="1" lang="en-US" altLang="ja-JP" sz="1000" dirty="0"/>
                        <a:t>(Pc-967)/61.5</a:t>
                      </a:r>
                      <a:r>
                        <a:rPr kumimoji="1" lang="ja-JP" altLang="en-US" sz="1000" dirty="0"/>
                        <a:t>）</a:t>
                      </a:r>
                      <a:r>
                        <a:rPr kumimoji="1" lang="en-US" altLang="ja-JP" sz="1000" dirty="0"/>
                        <a:t>※1</a:t>
                      </a:r>
                      <a:endParaRPr kumimoji="1" lang="ja-JP" altLang="en-US" sz="1000" dirty="0"/>
                    </a:p>
                  </a:txBody>
                  <a:tcPr anchor="ctr"/>
                </a:tc>
                <a:extLst>
                  <a:ext uri="{0D108BD9-81ED-4DB2-BD59-A6C34878D82A}">
                    <a16:rowId xmlns:a16="http://schemas.microsoft.com/office/drawing/2014/main" val="4142966499"/>
                  </a:ext>
                </a:extLst>
              </a:tr>
              <a:tr h="503368">
                <a:tc>
                  <a:txBody>
                    <a:bodyPr/>
                    <a:lstStyle/>
                    <a:p>
                      <a:pPr algn="ctr"/>
                      <a:r>
                        <a:rPr kumimoji="1" lang="ja-JP" altLang="en-US" sz="1000" dirty="0"/>
                        <a:t>移動速度</a:t>
                      </a:r>
                    </a:p>
                  </a:txBody>
                  <a:tcPr anchor="ctr"/>
                </a:tc>
                <a:tc>
                  <a:txBody>
                    <a:bodyPr/>
                    <a:lstStyle/>
                    <a:p>
                      <a:r>
                        <a:rPr kumimoji="1" lang="ja-JP" altLang="en-US" sz="1000" dirty="0"/>
                        <a:t>現行計画における設定を基本に、高潮シミュレーション感度分析により、偏差が大きくなる値を設定</a:t>
                      </a:r>
                    </a:p>
                  </a:txBody>
                  <a:tcPr anchor="ctr"/>
                </a:tc>
                <a:extLst>
                  <a:ext uri="{0D108BD9-81ED-4DB2-BD59-A6C34878D82A}">
                    <a16:rowId xmlns:a16="http://schemas.microsoft.com/office/drawing/2014/main" val="2091909487"/>
                  </a:ext>
                </a:extLst>
              </a:tr>
              <a:tr h="363543">
                <a:tc>
                  <a:txBody>
                    <a:bodyPr/>
                    <a:lstStyle/>
                    <a:p>
                      <a:pPr algn="ctr"/>
                      <a:r>
                        <a:rPr kumimoji="1" lang="ja-JP" altLang="en-US" sz="1000" dirty="0"/>
                        <a:t>台風経路</a:t>
                      </a:r>
                    </a:p>
                  </a:txBody>
                  <a:tcPr anchor="ctr"/>
                </a:tc>
                <a:tc>
                  <a:txBody>
                    <a:bodyPr/>
                    <a:lstStyle/>
                    <a:p>
                      <a:r>
                        <a:rPr kumimoji="1" lang="ja-JP" altLang="en-US" sz="1000" dirty="0"/>
                        <a:t>現行計画の決定経路である室戸台風経路を基本として、複数の経路についても検証して設定</a:t>
                      </a:r>
                    </a:p>
                  </a:txBody>
                  <a:tcPr anchor="ctr"/>
                </a:tc>
                <a:extLst>
                  <a:ext uri="{0D108BD9-81ED-4DB2-BD59-A6C34878D82A}">
                    <a16:rowId xmlns:a16="http://schemas.microsoft.com/office/drawing/2014/main" val="432914859"/>
                  </a:ext>
                </a:extLst>
              </a:tr>
            </a:tbl>
          </a:graphicData>
        </a:graphic>
      </p:graphicFrame>
      <p:sp>
        <p:nvSpPr>
          <p:cNvPr id="65" name="テキスト ボックス 64">
            <a:extLst>
              <a:ext uri="{FF2B5EF4-FFF2-40B4-BE49-F238E27FC236}">
                <a16:creationId xmlns:a16="http://schemas.microsoft.com/office/drawing/2014/main" id="{6B12F24E-0CBA-4732-BFFA-90DE763CB35F}"/>
              </a:ext>
            </a:extLst>
          </p:cNvPr>
          <p:cNvSpPr txBox="1"/>
          <p:nvPr/>
        </p:nvSpPr>
        <p:spPr>
          <a:xfrm>
            <a:off x="4640133" y="4740691"/>
            <a:ext cx="3873954" cy="279180"/>
          </a:xfrm>
          <a:prstGeom prst="rect">
            <a:avLst/>
          </a:prstGeom>
          <a:noFill/>
        </p:spPr>
        <p:txBody>
          <a:bodyPr wrap="square" lIns="90000" tIns="46800" rIns="90000" bIns="46800" rtlCol="0" anchor="ctr" anchorCtr="0">
            <a:spAutoFit/>
          </a:bodyPr>
          <a:lstStyle>
            <a:defPPr>
              <a:defRPr lang="ja-JP"/>
            </a:defPPr>
            <a:lvl1pPr>
              <a:defRPr sz="1200">
                <a:solidFill>
                  <a:srgbClr val="0000FF"/>
                </a:solidFill>
              </a:defRPr>
            </a:lvl1pPr>
          </a:lstStyle>
          <a:p>
            <a:r>
              <a:rPr lang="ja-JP" altLang="en-US" dirty="0"/>
              <a:t>■その他の台風条件の設定</a:t>
            </a:r>
          </a:p>
        </p:txBody>
      </p:sp>
      <p:sp>
        <p:nvSpPr>
          <p:cNvPr id="30" name="テキスト ボックス 29">
            <a:extLst>
              <a:ext uri="{FF2B5EF4-FFF2-40B4-BE49-F238E27FC236}">
                <a16:creationId xmlns:a16="http://schemas.microsoft.com/office/drawing/2014/main" id="{6C786ED9-0AD9-43E0-8BDF-7CA633CC0D54}"/>
              </a:ext>
            </a:extLst>
          </p:cNvPr>
          <p:cNvSpPr txBox="1"/>
          <p:nvPr/>
        </p:nvSpPr>
        <p:spPr>
          <a:xfrm>
            <a:off x="4664383" y="6546438"/>
            <a:ext cx="3674651" cy="195814"/>
          </a:xfrm>
          <a:prstGeom prst="rect">
            <a:avLst/>
          </a:prstGeom>
          <a:noFill/>
        </p:spPr>
        <p:txBody>
          <a:bodyPr wrap="none" lIns="36000" tIns="36000" rIns="36000" bIns="36000" rtlCol="0" anchor="ctr" anchorCtr="0">
            <a:spAutoFit/>
          </a:bodyPr>
          <a:lstStyle/>
          <a:p>
            <a:r>
              <a:rPr lang="en-US" altLang="ja-JP" sz="800" dirty="0"/>
              <a:t>※1</a:t>
            </a:r>
            <a:r>
              <a:rPr lang="ja-JP" altLang="en-US" sz="800" dirty="0"/>
              <a:t>　出典：「日本海南方海域を通過する台風の最大旋衡風半径の推定方法</a:t>
            </a:r>
            <a:r>
              <a:rPr lang="en-US" altLang="ja-JP" sz="800" dirty="0"/>
              <a:t>､2015</a:t>
            </a:r>
            <a:r>
              <a:rPr lang="ja-JP" altLang="en-US" sz="800" dirty="0"/>
              <a:t>」</a:t>
            </a:r>
            <a:endParaRPr lang="en-US" altLang="ja-JP" sz="800" dirty="0"/>
          </a:p>
        </p:txBody>
      </p:sp>
      <p:cxnSp>
        <p:nvCxnSpPr>
          <p:cNvPr id="5" name="直線矢印コネクタ 4"/>
          <p:cNvCxnSpPr/>
          <p:nvPr/>
        </p:nvCxnSpPr>
        <p:spPr>
          <a:xfrm>
            <a:off x="7196591" y="4411020"/>
            <a:ext cx="32766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8112326" y="4411020"/>
            <a:ext cx="32766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989319" y="4425932"/>
            <a:ext cx="830677" cy="338554"/>
          </a:xfrm>
          <a:prstGeom prst="rect">
            <a:avLst/>
          </a:prstGeom>
          <a:noFill/>
        </p:spPr>
        <p:txBody>
          <a:bodyPr wrap="none" rtlCol="0">
            <a:spAutoFit/>
          </a:bodyPr>
          <a:lstStyle/>
          <a:p>
            <a:r>
              <a:rPr lang="en-US" altLang="ja-JP" sz="800" dirty="0"/>
              <a:t>1</a:t>
            </a:r>
            <a:r>
              <a:rPr lang="ja-JP" altLang="en-US" sz="800" dirty="0"/>
              <a:t>℃上昇につき</a:t>
            </a:r>
            <a:endParaRPr lang="en-US" altLang="ja-JP" sz="800" dirty="0"/>
          </a:p>
          <a:p>
            <a:r>
              <a:rPr lang="en-US" altLang="ja-JP" sz="800" dirty="0"/>
              <a:t>3.3hPa</a:t>
            </a:r>
            <a:r>
              <a:rPr lang="ja-JP" altLang="en-US" sz="800" dirty="0"/>
              <a:t>減</a:t>
            </a:r>
            <a:endParaRPr kumimoji="1" lang="ja-JP" altLang="en-US" sz="800" dirty="0"/>
          </a:p>
        </p:txBody>
      </p:sp>
      <p:sp>
        <p:nvSpPr>
          <p:cNvPr id="37" name="テキスト ボックス 36"/>
          <p:cNvSpPr txBox="1"/>
          <p:nvPr/>
        </p:nvSpPr>
        <p:spPr>
          <a:xfrm>
            <a:off x="7866021" y="4425932"/>
            <a:ext cx="830677" cy="338554"/>
          </a:xfrm>
          <a:prstGeom prst="rect">
            <a:avLst/>
          </a:prstGeom>
          <a:noFill/>
        </p:spPr>
        <p:txBody>
          <a:bodyPr wrap="none" rtlCol="0">
            <a:spAutoFit/>
          </a:bodyPr>
          <a:lstStyle/>
          <a:p>
            <a:r>
              <a:rPr lang="en-US" altLang="ja-JP" sz="800" dirty="0"/>
              <a:t>1</a:t>
            </a:r>
            <a:r>
              <a:rPr lang="ja-JP" altLang="en-US" sz="800" dirty="0"/>
              <a:t>℃上昇につき</a:t>
            </a:r>
            <a:endParaRPr lang="en-US" altLang="ja-JP" sz="800" dirty="0"/>
          </a:p>
          <a:p>
            <a:r>
              <a:rPr lang="en-US" altLang="ja-JP" sz="800" dirty="0"/>
              <a:t>4.35hPa</a:t>
            </a:r>
            <a:r>
              <a:rPr lang="ja-JP" altLang="en-US" sz="800" dirty="0"/>
              <a:t>減</a:t>
            </a:r>
            <a:endParaRPr kumimoji="1" lang="ja-JP" altLang="en-US" sz="800" dirty="0"/>
          </a:p>
        </p:txBody>
      </p:sp>
      <p:sp>
        <p:nvSpPr>
          <p:cNvPr id="12" name="フリーフォーム 11"/>
          <p:cNvSpPr/>
          <p:nvPr/>
        </p:nvSpPr>
        <p:spPr>
          <a:xfrm>
            <a:off x="6807200" y="4413250"/>
            <a:ext cx="1905000" cy="368300"/>
          </a:xfrm>
          <a:custGeom>
            <a:avLst/>
            <a:gdLst>
              <a:gd name="connsiteX0" fmla="*/ 0 w 1905000"/>
              <a:gd name="connsiteY0" fmla="*/ 76200 h 368300"/>
              <a:gd name="connsiteX1" fmla="*/ 0 w 1905000"/>
              <a:gd name="connsiteY1" fmla="*/ 368300 h 368300"/>
              <a:gd name="connsiteX2" fmla="*/ 1905000 w 1905000"/>
              <a:gd name="connsiteY2" fmla="*/ 368300 h 368300"/>
              <a:gd name="connsiteX3" fmla="*/ 1905000 w 1905000"/>
              <a:gd name="connsiteY3" fmla="*/ 0 h 368300"/>
            </a:gdLst>
            <a:ahLst/>
            <a:cxnLst>
              <a:cxn ang="0">
                <a:pos x="connsiteX0" y="connsiteY0"/>
              </a:cxn>
              <a:cxn ang="0">
                <a:pos x="connsiteX1" y="connsiteY1"/>
              </a:cxn>
              <a:cxn ang="0">
                <a:pos x="connsiteX2" y="connsiteY2"/>
              </a:cxn>
              <a:cxn ang="0">
                <a:pos x="connsiteX3" y="connsiteY3"/>
              </a:cxn>
            </a:cxnLst>
            <a:rect l="l" t="t" r="r" b="b"/>
            <a:pathLst>
              <a:path w="1905000" h="368300">
                <a:moveTo>
                  <a:pt x="0" y="76200"/>
                </a:moveTo>
                <a:lnTo>
                  <a:pt x="0" y="368300"/>
                </a:lnTo>
                <a:lnTo>
                  <a:pt x="1905000" y="368300"/>
                </a:lnTo>
                <a:lnTo>
                  <a:pt x="1905000" y="0"/>
                </a:lnTo>
              </a:path>
            </a:pathLst>
          </a:custGeom>
          <a:noFill/>
          <a:ln>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7033494" y="4798314"/>
            <a:ext cx="1671143" cy="215444"/>
          </a:xfrm>
          <a:prstGeom prst="rect">
            <a:avLst/>
          </a:prstGeom>
          <a:noFill/>
        </p:spPr>
        <p:txBody>
          <a:bodyPr wrap="square" rtlCol="0">
            <a:spAutoFit/>
          </a:bodyPr>
          <a:lstStyle/>
          <a:p>
            <a:r>
              <a:rPr lang="en-US" altLang="ja-JP" sz="800" dirty="0"/>
              <a:t>1</a:t>
            </a:r>
            <a:r>
              <a:rPr lang="ja-JP" altLang="en-US" sz="800" dirty="0"/>
              <a:t>℃上昇につき</a:t>
            </a:r>
            <a:r>
              <a:rPr lang="en-US" altLang="ja-JP" sz="800" dirty="0"/>
              <a:t>3.83hPa</a:t>
            </a:r>
            <a:r>
              <a:rPr lang="ja-JP" altLang="en-US" sz="800" dirty="0"/>
              <a:t>減</a:t>
            </a:r>
            <a:endParaRPr kumimoji="1" lang="ja-JP" altLang="en-US" sz="800" dirty="0"/>
          </a:p>
        </p:txBody>
      </p:sp>
      <p:sp>
        <p:nvSpPr>
          <p:cNvPr id="39" name="Rectangle 2"/>
          <p:cNvSpPr>
            <a:spLocks noChangeArrowheads="1"/>
          </p:cNvSpPr>
          <p:nvPr/>
        </p:nvSpPr>
        <p:spPr bwMode="auto">
          <a:xfrm>
            <a:off x="-5966" y="314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（方法２）</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外力設定のための高潮シミュレーション</a:t>
            </a:r>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（将来気候における台風条件の設定）</a:t>
            </a:r>
            <a:endParaRPr kumimoji="0" lang="en-US" altLang="ja-JP" sz="2400" b="1" dirty="0">
              <a:solidFill>
                <a:srgbClr val="FFFFF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09928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1184" y="492505"/>
            <a:ext cx="8955559" cy="73866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46120" indent="-171450" defTabSz="390997" fontAlgn="auto">
              <a:spcBef>
                <a:spcPct val="0"/>
              </a:spcBef>
              <a:spcAft>
                <a:spcPts val="0"/>
              </a:spcAft>
            </a:pPr>
            <a:r>
              <a:rPr lang="ja-JP" altLang="en-US" sz="1400" dirty="0"/>
              <a:t>大阪湾近傍における年最低気圧・風を基に簡易式により潮位偏差を算定し、変化幅を整理する。</a:t>
            </a:r>
            <a:r>
              <a:rPr lang="en-US" altLang="ja-JP" sz="1400" dirty="0"/>
              <a:t>(</a:t>
            </a:r>
            <a:r>
              <a:rPr lang="ja-JP" altLang="en-US" sz="1400" dirty="0"/>
              <a:t>方法１－１</a:t>
            </a:r>
            <a:r>
              <a:rPr lang="en-US" altLang="ja-JP" sz="1400" dirty="0"/>
              <a:t>)</a:t>
            </a:r>
          </a:p>
          <a:p>
            <a:pPr marL="246120" indent="-171450" defTabSz="390997" fontAlgn="auto">
              <a:spcBef>
                <a:spcPct val="0"/>
              </a:spcBef>
              <a:spcAft>
                <a:spcPts val="0"/>
              </a:spcAft>
            </a:pPr>
            <a:r>
              <a:rPr lang="ja-JP" altLang="en-US" sz="1400" dirty="0"/>
              <a:t>方法１－１で整理された潮位偏差のうちから、代表的なケースを抽出し、</a:t>
            </a:r>
            <a:r>
              <a:rPr lang="en-US" altLang="ja-JP" sz="1400" dirty="0"/>
              <a:t>d4PDF</a:t>
            </a:r>
            <a:r>
              <a:rPr lang="ja-JP" altLang="en-US" sz="1400" dirty="0"/>
              <a:t>による気圧・風向風速を条件に平面２次元高潮シミュレーションにより、潮位偏差を算定する。（方法１－２）</a:t>
            </a:r>
            <a:endParaRPr lang="en-US" altLang="ja-JP" sz="1400" dirty="0"/>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1400" b="1" dirty="0">
                <a:solidFill>
                  <a:srgbClr val="FFFFFF"/>
                </a:solidFill>
                <a:latin typeface="HG丸ｺﾞｼｯｸM-PRO" panose="020F0600000000000000" pitchFamily="50" charset="-128"/>
                <a:ea typeface="HG丸ｺﾞｼｯｸM-PRO" panose="020F0600000000000000" pitchFamily="50" charset="-128"/>
              </a:rPr>
              <a:t>（方法１）</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妥当性確認のための高潮シミュレーション</a:t>
            </a: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14</a:t>
            </a:fld>
            <a:endParaRPr kumimoji="1" lang="ja-JP" altLang="en-US" sz="1600" dirty="0">
              <a:solidFill>
                <a:schemeClr val="tx1"/>
              </a:solidFill>
            </a:endParaRPr>
          </a:p>
        </p:txBody>
      </p:sp>
      <p:sp>
        <p:nvSpPr>
          <p:cNvPr id="5" name="テキスト ボックス 4">
            <a:extLst>
              <a:ext uri="{FF2B5EF4-FFF2-40B4-BE49-F238E27FC236}">
                <a16:creationId xmlns:a16="http://schemas.microsoft.com/office/drawing/2014/main" id="{7417B166-D60A-4609-8A33-CFD3B964C665}"/>
              </a:ext>
            </a:extLst>
          </p:cNvPr>
          <p:cNvSpPr txBox="1"/>
          <p:nvPr/>
        </p:nvSpPr>
        <p:spPr>
          <a:xfrm>
            <a:off x="81184" y="1459561"/>
            <a:ext cx="3873954" cy="276999"/>
          </a:xfrm>
          <a:prstGeom prst="rect">
            <a:avLst/>
          </a:prstGeom>
          <a:noFill/>
        </p:spPr>
        <p:txBody>
          <a:bodyPr wrap="square" rtlCol="0">
            <a:spAutoFit/>
          </a:bodyPr>
          <a:lstStyle/>
          <a:p>
            <a:r>
              <a:rPr lang="ja-JP" altLang="en-US" sz="1200" dirty="0">
                <a:solidFill>
                  <a:srgbClr val="0000FF"/>
                </a:solidFill>
              </a:rPr>
              <a:t>■データ抽出方法</a:t>
            </a:r>
            <a:endParaRPr lang="en-US" altLang="ja-JP" sz="1200" dirty="0">
              <a:solidFill>
                <a:srgbClr val="0000FF"/>
              </a:solidFill>
            </a:endParaRPr>
          </a:p>
        </p:txBody>
      </p:sp>
      <p:sp>
        <p:nvSpPr>
          <p:cNvPr id="8" name="テキスト ボックス 7">
            <a:extLst>
              <a:ext uri="{FF2B5EF4-FFF2-40B4-BE49-F238E27FC236}">
                <a16:creationId xmlns:a16="http://schemas.microsoft.com/office/drawing/2014/main" id="{D22C9152-9649-49EC-883B-BC918C6DDCC3}"/>
              </a:ext>
            </a:extLst>
          </p:cNvPr>
          <p:cNvSpPr txBox="1"/>
          <p:nvPr/>
        </p:nvSpPr>
        <p:spPr>
          <a:xfrm>
            <a:off x="114226" y="1717983"/>
            <a:ext cx="4413179" cy="830997"/>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altLang="ja-JP" sz="1200" dirty="0"/>
              <a:t>d2PDF</a:t>
            </a:r>
            <a:r>
              <a:rPr lang="ja-JP" altLang="en-US" sz="1200" dirty="0" err="1"/>
              <a:t>，</a:t>
            </a:r>
            <a:r>
              <a:rPr lang="en-US" altLang="ja-JP" sz="1200" dirty="0"/>
              <a:t>d4PDF</a:t>
            </a:r>
            <a:r>
              <a:rPr lang="ja-JP" altLang="en-US" sz="1200" dirty="0"/>
              <a:t>より大阪湾に襲来する台風を対象に抽出</a:t>
            </a:r>
            <a:endParaRPr lang="en-US" altLang="ja-JP" sz="1200" dirty="0"/>
          </a:p>
          <a:p>
            <a:pPr marL="171450" indent="-171450">
              <a:buFont typeface="Arial" panose="020B0604020202020204" pitchFamily="34" charset="0"/>
              <a:buChar char="•"/>
            </a:pPr>
            <a:r>
              <a:rPr lang="ja-JP" altLang="en-US" sz="1200" dirty="0"/>
              <a:t>大阪湾中央付近における年最低気圧を抽出整理</a:t>
            </a:r>
            <a:endParaRPr lang="en-US" altLang="ja-JP" sz="1200" dirty="0"/>
          </a:p>
          <a:p>
            <a:r>
              <a:rPr lang="ja-JP" altLang="en-US" sz="1200" dirty="0"/>
              <a:t>   （</a:t>
            </a:r>
            <a:r>
              <a:rPr lang="en-US" altLang="ja-JP" sz="1200" dirty="0"/>
              <a:t>d2PDF</a:t>
            </a:r>
            <a:r>
              <a:rPr lang="ja-JP" altLang="en-US" sz="1200" dirty="0" err="1"/>
              <a:t>，</a:t>
            </a:r>
            <a:r>
              <a:rPr lang="en-US" altLang="ja-JP" sz="1200" dirty="0"/>
              <a:t>d4PDF</a:t>
            </a:r>
            <a:r>
              <a:rPr lang="ja-JP" altLang="en-US" sz="1200" dirty="0"/>
              <a:t>における台風経路データが作成されていない </a:t>
            </a:r>
          </a:p>
          <a:p>
            <a:r>
              <a:rPr lang="ja-JP" altLang="en-US" sz="1200" dirty="0"/>
              <a:t>     ためここでは、年最低気圧は台風由来であると想定）</a:t>
            </a:r>
          </a:p>
        </p:txBody>
      </p:sp>
      <p:sp>
        <p:nvSpPr>
          <p:cNvPr id="15" name="テキスト ボックス 14">
            <a:extLst>
              <a:ext uri="{FF2B5EF4-FFF2-40B4-BE49-F238E27FC236}">
                <a16:creationId xmlns:a16="http://schemas.microsoft.com/office/drawing/2014/main" id="{E2B712C4-1497-4E2A-B76C-42646963E3DB}"/>
              </a:ext>
            </a:extLst>
          </p:cNvPr>
          <p:cNvSpPr txBox="1"/>
          <p:nvPr/>
        </p:nvSpPr>
        <p:spPr>
          <a:xfrm>
            <a:off x="1064" y="5449136"/>
            <a:ext cx="1764675" cy="430887"/>
          </a:xfrm>
          <a:prstGeom prst="rect">
            <a:avLst/>
          </a:prstGeom>
          <a:solidFill>
            <a:schemeClr val="bg1"/>
          </a:solidFill>
        </p:spPr>
        <p:txBody>
          <a:bodyPr wrap="square" rtlCol="0">
            <a:spAutoFit/>
          </a:bodyPr>
          <a:lstStyle/>
          <a:p>
            <a:r>
              <a:rPr kumimoji="1" lang="ja-JP" altLang="en-US" sz="1100" dirty="0">
                <a:solidFill>
                  <a:srgbClr val="FF0000"/>
                </a:solidFill>
              </a:rPr>
              <a:t>－</a:t>
            </a:r>
            <a:r>
              <a:rPr kumimoji="1" lang="ja-JP" altLang="en-US" sz="1100" dirty="0"/>
              <a:t>：</a:t>
            </a:r>
            <a:r>
              <a:rPr kumimoji="1" lang="en-US" altLang="ja-JP" sz="1100" dirty="0"/>
              <a:t>20km</a:t>
            </a:r>
            <a:r>
              <a:rPr kumimoji="1" lang="ja-JP" altLang="en-US" sz="1100" dirty="0"/>
              <a:t>計算メッシュ</a:t>
            </a:r>
            <a:endParaRPr kumimoji="1" lang="en-US" altLang="ja-JP" sz="1100" dirty="0"/>
          </a:p>
          <a:p>
            <a:r>
              <a:rPr lang="ja-JP" altLang="en-US" sz="1100" dirty="0">
                <a:solidFill>
                  <a:schemeClr val="accent4">
                    <a:lumMod val="40000"/>
                    <a:lumOff val="60000"/>
                  </a:schemeClr>
                </a:solidFill>
              </a:rPr>
              <a:t>■</a:t>
            </a:r>
            <a:r>
              <a:rPr lang="ja-JP" altLang="en-US" sz="1100" dirty="0"/>
              <a:t>：抽出メッシュ</a:t>
            </a:r>
            <a:endParaRPr kumimoji="1" lang="en-US" altLang="ja-JP" sz="1100" dirty="0"/>
          </a:p>
        </p:txBody>
      </p:sp>
      <p:sp>
        <p:nvSpPr>
          <p:cNvPr id="16" name="テキスト ボックス 15">
            <a:extLst>
              <a:ext uri="{FF2B5EF4-FFF2-40B4-BE49-F238E27FC236}">
                <a16:creationId xmlns:a16="http://schemas.microsoft.com/office/drawing/2014/main" id="{49220111-6377-4419-8C8C-87F9504563FE}"/>
              </a:ext>
            </a:extLst>
          </p:cNvPr>
          <p:cNvSpPr txBox="1"/>
          <p:nvPr/>
        </p:nvSpPr>
        <p:spPr>
          <a:xfrm>
            <a:off x="3252585" y="4115045"/>
            <a:ext cx="985065" cy="276999"/>
          </a:xfrm>
          <a:prstGeom prst="rect">
            <a:avLst/>
          </a:prstGeom>
          <a:noFill/>
        </p:spPr>
        <p:txBody>
          <a:bodyPr wrap="square" rtlCol="0">
            <a:spAutoFit/>
          </a:bodyPr>
          <a:lstStyle/>
          <a:p>
            <a:r>
              <a:rPr kumimoji="1" lang="ja-JP" altLang="en-US" sz="1200" dirty="0">
                <a:solidFill>
                  <a:srgbClr val="0000FF"/>
                </a:solidFill>
              </a:rPr>
              <a:t>北緯</a:t>
            </a:r>
            <a:r>
              <a:rPr kumimoji="1" lang="en-US" altLang="ja-JP" sz="1200" dirty="0">
                <a:solidFill>
                  <a:srgbClr val="0000FF"/>
                </a:solidFill>
              </a:rPr>
              <a:t>34.5</a:t>
            </a:r>
            <a:r>
              <a:rPr kumimoji="1" lang="ja-JP" altLang="en-US" sz="1200" dirty="0">
                <a:solidFill>
                  <a:srgbClr val="0000FF"/>
                </a:solidFill>
              </a:rPr>
              <a:t>度</a:t>
            </a:r>
          </a:p>
        </p:txBody>
      </p:sp>
      <p:grpSp>
        <p:nvGrpSpPr>
          <p:cNvPr id="3" name="グループ化 2">
            <a:extLst>
              <a:ext uri="{FF2B5EF4-FFF2-40B4-BE49-F238E27FC236}">
                <a16:creationId xmlns:a16="http://schemas.microsoft.com/office/drawing/2014/main" id="{1E717EF6-DD1F-445C-AD60-85576547FE59}"/>
              </a:ext>
            </a:extLst>
          </p:cNvPr>
          <p:cNvGrpSpPr/>
          <p:nvPr/>
        </p:nvGrpSpPr>
        <p:grpSpPr>
          <a:xfrm>
            <a:off x="98588" y="2839798"/>
            <a:ext cx="4139062" cy="2598243"/>
            <a:chOff x="98588" y="3061474"/>
            <a:chExt cx="4139062" cy="2598243"/>
          </a:xfrm>
        </p:grpSpPr>
        <p:pic>
          <p:nvPicPr>
            <p:cNvPr id="2" name="図 1">
              <a:extLst>
                <a:ext uri="{FF2B5EF4-FFF2-40B4-BE49-F238E27FC236}">
                  <a16:creationId xmlns:a16="http://schemas.microsoft.com/office/drawing/2014/main" id="{A6C32EFA-B1BE-457D-B6F0-55C41ECAB990}"/>
                </a:ext>
              </a:extLst>
            </p:cNvPr>
            <p:cNvPicPr>
              <a:picLocks noChangeAspect="1"/>
            </p:cNvPicPr>
            <p:nvPr/>
          </p:nvPicPr>
          <p:blipFill>
            <a:blip r:embed="rId2"/>
            <a:stretch>
              <a:fillRect/>
            </a:stretch>
          </p:blipFill>
          <p:spPr>
            <a:xfrm>
              <a:off x="98588" y="3061474"/>
              <a:ext cx="4139062" cy="2598243"/>
            </a:xfrm>
            <a:prstGeom prst="rect">
              <a:avLst/>
            </a:prstGeom>
          </p:spPr>
        </p:pic>
        <p:sp>
          <p:nvSpPr>
            <p:cNvPr id="9" name="正方形/長方形 8">
              <a:extLst>
                <a:ext uri="{FF2B5EF4-FFF2-40B4-BE49-F238E27FC236}">
                  <a16:creationId xmlns:a16="http://schemas.microsoft.com/office/drawing/2014/main" id="{39D154AC-14C7-425F-9D1C-719729B9D5F6}"/>
                </a:ext>
              </a:extLst>
            </p:cNvPr>
            <p:cNvSpPr/>
            <p:nvPr/>
          </p:nvSpPr>
          <p:spPr>
            <a:xfrm>
              <a:off x="1856452" y="4497548"/>
              <a:ext cx="431320" cy="3028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308B94F2-32C6-4D77-BFCB-4E021C0B4E42}"/>
              </a:ext>
            </a:extLst>
          </p:cNvPr>
          <p:cNvSpPr txBox="1"/>
          <p:nvPr/>
        </p:nvSpPr>
        <p:spPr>
          <a:xfrm>
            <a:off x="4649640" y="1717983"/>
            <a:ext cx="4413179" cy="76944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100" dirty="0"/>
              <a:t>大阪湾に襲来する台風の気圧・風速を基に簡易式により潮位偏差を算定し、頻度分布を整理</a:t>
            </a:r>
            <a:endParaRPr lang="en-US" altLang="ja-JP" sz="1100" dirty="0"/>
          </a:p>
          <a:p>
            <a:pPr marL="171450" indent="-171450">
              <a:buFont typeface="Arial" panose="020B0604020202020204" pitchFamily="34" charset="0"/>
              <a:buChar char="•"/>
            </a:pPr>
            <a:r>
              <a:rPr lang="ja-JP" altLang="en-US" sz="1100" dirty="0"/>
              <a:t>方法２で整理した伊勢湾台風規模の累積度数に対応する潮位偏差を整理し、方法２による潮位偏差を比較して方法</a:t>
            </a:r>
            <a:r>
              <a:rPr lang="en-US" altLang="ja-JP" sz="1100" dirty="0"/>
              <a:t>2</a:t>
            </a:r>
            <a:r>
              <a:rPr lang="ja-JP" altLang="en-US" sz="1100" dirty="0"/>
              <a:t>の妥当性を確認</a:t>
            </a:r>
          </a:p>
        </p:txBody>
      </p:sp>
      <p:sp>
        <p:nvSpPr>
          <p:cNvPr id="19" name="テキスト ボックス 18">
            <a:extLst>
              <a:ext uri="{FF2B5EF4-FFF2-40B4-BE49-F238E27FC236}">
                <a16:creationId xmlns:a16="http://schemas.microsoft.com/office/drawing/2014/main" id="{02B960E3-DB65-4AEE-B2B8-8B3772C66BAD}"/>
              </a:ext>
            </a:extLst>
          </p:cNvPr>
          <p:cNvSpPr txBox="1"/>
          <p:nvPr/>
        </p:nvSpPr>
        <p:spPr>
          <a:xfrm>
            <a:off x="4566034" y="1461937"/>
            <a:ext cx="3873954" cy="276999"/>
          </a:xfrm>
          <a:prstGeom prst="rect">
            <a:avLst/>
          </a:prstGeom>
          <a:noFill/>
        </p:spPr>
        <p:txBody>
          <a:bodyPr wrap="square" rtlCol="0">
            <a:spAutoFit/>
          </a:bodyPr>
          <a:lstStyle/>
          <a:p>
            <a:r>
              <a:rPr lang="ja-JP" altLang="en-US" sz="1200" dirty="0">
                <a:solidFill>
                  <a:srgbClr val="0000FF"/>
                </a:solidFill>
              </a:rPr>
              <a:t>■簡易計算による潮位偏差の算定</a:t>
            </a:r>
            <a:endParaRPr lang="en-US" altLang="ja-JP" sz="1200" dirty="0">
              <a:solidFill>
                <a:srgbClr val="0000FF"/>
              </a:solidFill>
            </a:endParaRPr>
          </a:p>
        </p:txBody>
      </p:sp>
      <p:sp>
        <p:nvSpPr>
          <p:cNvPr id="20" name="テキスト ボックス 19">
            <a:extLst>
              <a:ext uri="{FF2B5EF4-FFF2-40B4-BE49-F238E27FC236}">
                <a16:creationId xmlns:a16="http://schemas.microsoft.com/office/drawing/2014/main" id="{DECE1007-EF01-4765-BBFB-FC18DA61324D}"/>
              </a:ext>
            </a:extLst>
          </p:cNvPr>
          <p:cNvSpPr txBox="1"/>
          <p:nvPr/>
        </p:nvSpPr>
        <p:spPr>
          <a:xfrm>
            <a:off x="4566034" y="5240813"/>
            <a:ext cx="1493429" cy="276999"/>
          </a:xfrm>
          <a:prstGeom prst="rect">
            <a:avLst/>
          </a:prstGeom>
          <a:noFill/>
        </p:spPr>
        <p:txBody>
          <a:bodyPr wrap="square" rtlCol="0">
            <a:spAutoFit/>
          </a:bodyPr>
          <a:lstStyle/>
          <a:p>
            <a:r>
              <a:rPr lang="ja-JP" altLang="en-US" sz="1200" dirty="0">
                <a:solidFill>
                  <a:srgbClr val="0000FF"/>
                </a:solidFill>
              </a:rPr>
              <a:t>■潮位偏差簡易式</a:t>
            </a:r>
            <a:endParaRPr lang="en-US" altLang="ja-JP" sz="1200" dirty="0">
              <a:solidFill>
                <a:srgbClr val="0000FF"/>
              </a:solidFill>
            </a:endParaRPr>
          </a:p>
        </p:txBody>
      </p:sp>
      <p:sp>
        <p:nvSpPr>
          <p:cNvPr id="21" name="テキスト ボックス 20">
            <a:extLst>
              <a:ext uri="{FF2B5EF4-FFF2-40B4-BE49-F238E27FC236}">
                <a16:creationId xmlns:a16="http://schemas.microsoft.com/office/drawing/2014/main" id="{DA250D81-FDED-4D8A-840E-2141BB6C2C66}"/>
              </a:ext>
            </a:extLst>
          </p:cNvPr>
          <p:cNvSpPr txBox="1"/>
          <p:nvPr/>
        </p:nvSpPr>
        <p:spPr>
          <a:xfrm>
            <a:off x="4649640" y="5511621"/>
            <a:ext cx="2271966" cy="101566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ja-JP" altLang="en-US" sz="1200" dirty="0"/>
              <a:t>気象庁の潮位予測等で使用されている偏差簡易式を活用</a:t>
            </a:r>
            <a:endParaRPr lang="en-US" altLang="ja-JP" sz="1200" dirty="0"/>
          </a:p>
          <a:p>
            <a:pPr marL="171450" indent="-171450">
              <a:buFont typeface="Arial" panose="020B0604020202020204" pitchFamily="34" charset="0"/>
              <a:buChar char="•"/>
            </a:pPr>
            <a:r>
              <a:rPr lang="ja-JP" altLang="en-US" sz="1200" dirty="0"/>
              <a:t>偏差簡易式の定数は既往文献を参考に実績値との再現性を踏まえて設定</a:t>
            </a:r>
            <a:endParaRPr lang="en-US" altLang="ja-JP" sz="1200" dirty="0"/>
          </a:p>
        </p:txBody>
      </p:sp>
      <p:pic>
        <p:nvPicPr>
          <p:cNvPr id="10" name="図 9">
            <a:extLst>
              <a:ext uri="{FF2B5EF4-FFF2-40B4-BE49-F238E27FC236}">
                <a16:creationId xmlns:a16="http://schemas.microsoft.com/office/drawing/2014/main" id="{11CEB2E8-6648-49AB-BB3B-E372496CC733}"/>
              </a:ext>
            </a:extLst>
          </p:cNvPr>
          <p:cNvPicPr>
            <a:picLocks noChangeAspect="1"/>
          </p:cNvPicPr>
          <p:nvPr/>
        </p:nvPicPr>
        <p:blipFill>
          <a:blip r:embed="rId3"/>
          <a:stretch>
            <a:fillRect/>
          </a:stretch>
        </p:blipFill>
        <p:spPr>
          <a:xfrm>
            <a:off x="1438972" y="4657682"/>
            <a:ext cx="2962870" cy="1851794"/>
          </a:xfrm>
          <a:prstGeom prst="rect">
            <a:avLst/>
          </a:prstGeom>
          <a:ln>
            <a:solidFill>
              <a:schemeClr val="tx1"/>
            </a:solidFill>
          </a:ln>
        </p:spPr>
      </p:pic>
      <p:sp>
        <p:nvSpPr>
          <p:cNvPr id="17" name="テキスト ボックス 16">
            <a:extLst>
              <a:ext uri="{FF2B5EF4-FFF2-40B4-BE49-F238E27FC236}">
                <a16:creationId xmlns:a16="http://schemas.microsoft.com/office/drawing/2014/main" id="{375D21AD-F4B0-4AB3-8C6F-9C506B8EC533}"/>
              </a:ext>
            </a:extLst>
          </p:cNvPr>
          <p:cNvSpPr txBox="1"/>
          <p:nvPr/>
        </p:nvSpPr>
        <p:spPr>
          <a:xfrm>
            <a:off x="3242191" y="5556728"/>
            <a:ext cx="1039837" cy="276999"/>
          </a:xfrm>
          <a:prstGeom prst="rect">
            <a:avLst/>
          </a:prstGeom>
          <a:noFill/>
        </p:spPr>
        <p:txBody>
          <a:bodyPr wrap="square" rtlCol="0">
            <a:spAutoFit/>
          </a:bodyPr>
          <a:lstStyle/>
          <a:p>
            <a:r>
              <a:rPr kumimoji="1" lang="ja-JP" altLang="en-US" sz="1200" dirty="0">
                <a:solidFill>
                  <a:srgbClr val="0000FF"/>
                </a:solidFill>
              </a:rPr>
              <a:t>北緯</a:t>
            </a:r>
            <a:r>
              <a:rPr kumimoji="1" lang="en-US" altLang="ja-JP" sz="1200" dirty="0">
                <a:solidFill>
                  <a:srgbClr val="0000FF"/>
                </a:solidFill>
              </a:rPr>
              <a:t>34.5</a:t>
            </a:r>
            <a:r>
              <a:rPr kumimoji="1" lang="ja-JP" altLang="en-US" sz="1200" dirty="0">
                <a:solidFill>
                  <a:srgbClr val="0000FF"/>
                </a:solidFill>
              </a:rPr>
              <a:t>度</a:t>
            </a:r>
          </a:p>
        </p:txBody>
      </p:sp>
      <p:pic>
        <p:nvPicPr>
          <p:cNvPr id="136" name="図 135">
            <a:extLst>
              <a:ext uri="{FF2B5EF4-FFF2-40B4-BE49-F238E27FC236}">
                <a16:creationId xmlns:a16="http://schemas.microsoft.com/office/drawing/2014/main" id="{032C54B3-8873-4C25-A4E2-ECFF547553F8}"/>
              </a:ext>
            </a:extLst>
          </p:cNvPr>
          <p:cNvPicPr>
            <a:picLocks noChangeAspect="1"/>
          </p:cNvPicPr>
          <p:nvPr/>
        </p:nvPicPr>
        <p:blipFill rotWithShape="1">
          <a:blip r:embed="rId4"/>
          <a:srcRect l="23789" t="27383" r="37241" b="59228"/>
          <a:stretch/>
        </p:blipFill>
        <p:spPr>
          <a:xfrm>
            <a:off x="7062500" y="5575513"/>
            <a:ext cx="1676400" cy="252221"/>
          </a:xfrm>
          <a:prstGeom prst="rect">
            <a:avLst/>
          </a:prstGeom>
        </p:spPr>
      </p:pic>
      <p:pic>
        <p:nvPicPr>
          <p:cNvPr id="137" name="図 136">
            <a:extLst>
              <a:ext uri="{FF2B5EF4-FFF2-40B4-BE49-F238E27FC236}">
                <a16:creationId xmlns:a16="http://schemas.microsoft.com/office/drawing/2014/main" id="{89F91902-A354-4E33-82A6-8F3F28971F36}"/>
              </a:ext>
            </a:extLst>
          </p:cNvPr>
          <p:cNvPicPr>
            <a:picLocks noChangeAspect="1"/>
          </p:cNvPicPr>
          <p:nvPr/>
        </p:nvPicPr>
        <p:blipFill rotWithShape="1">
          <a:blip r:embed="rId4"/>
          <a:srcRect l="3766" t="43523" r="53439" b="4148"/>
          <a:stretch/>
        </p:blipFill>
        <p:spPr>
          <a:xfrm>
            <a:off x="7376983" y="5846927"/>
            <a:ext cx="1144053" cy="612679"/>
          </a:xfrm>
          <a:prstGeom prst="rect">
            <a:avLst/>
          </a:prstGeom>
        </p:spPr>
      </p:pic>
      <p:sp>
        <p:nvSpPr>
          <p:cNvPr id="138" name="テキスト ボックス 137">
            <a:extLst>
              <a:ext uri="{FF2B5EF4-FFF2-40B4-BE49-F238E27FC236}">
                <a16:creationId xmlns:a16="http://schemas.microsoft.com/office/drawing/2014/main" id="{D96FF290-A6C5-4AFA-B354-E55F9FB43624}"/>
              </a:ext>
            </a:extLst>
          </p:cNvPr>
          <p:cNvSpPr txBox="1"/>
          <p:nvPr/>
        </p:nvSpPr>
        <p:spPr>
          <a:xfrm>
            <a:off x="6625682" y="6531097"/>
            <a:ext cx="2158692" cy="200055"/>
          </a:xfrm>
          <a:prstGeom prst="rect">
            <a:avLst/>
          </a:prstGeom>
          <a:noFill/>
        </p:spPr>
        <p:txBody>
          <a:bodyPr wrap="square" rtlCol="0">
            <a:spAutoFit/>
          </a:bodyPr>
          <a:lstStyle/>
          <a:p>
            <a:r>
              <a:rPr lang="en-US" altLang="ja-JP" sz="700" dirty="0"/>
              <a:t>※</a:t>
            </a:r>
            <a:r>
              <a:rPr lang="ja-JP" altLang="en-US" sz="700" dirty="0"/>
              <a:t>出典：「海岸保全施設の技術上の基準・同解説」</a:t>
            </a:r>
            <a:endParaRPr lang="en-US" altLang="ja-JP" sz="700" dirty="0"/>
          </a:p>
        </p:txBody>
      </p:sp>
      <p:sp>
        <p:nvSpPr>
          <p:cNvPr id="32" name="正方形/長方形 31">
            <a:extLst>
              <a:ext uri="{FF2B5EF4-FFF2-40B4-BE49-F238E27FC236}">
                <a16:creationId xmlns:a16="http://schemas.microsoft.com/office/drawing/2014/main" id="{318601CC-0E8D-4A4C-9660-647E80C20820}"/>
              </a:ext>
            </a:extLst>
          </p:cNvPr>
          <p:cNvSpPr/>
          <p:nvPr/>
        </p:nvSpPr>
        <p:spPr>
          <a:xfrm>
            <a:off x="7025454" y="5508287"/>
            <a:ext cx="2019958" cy="10022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吹き出し: 四角形 57">
            <a:extLst>
              <a:ext uri="{FF2B5EF4-FFF2-40B4-BE49-F238E27FC236}">
                <a16:creationId xmlns:a16="http://schemas.microsoft.com/office/drawing/2014/main" id="{01C020C8-28F0-426A-A2FD-26817BD9DA26}"/>
              </a:ext>
            </a:extLst>
          </p:cNvPr>
          <p:cNvSpPr/>
          <p:nvPr/>
        </p:nvSpPr>
        <p:spPr>
          <a:xfrm>
            <a:off x="7460937" y="4376046"/>
            <a:ext cx="1584903" cy="749812"/>
          </a:xfrm>
          <a:prstGeom prst="wedgeRectCallout">
            <a:avLst>
              <a:gd name="adj1" fmla="val -63736"/>
              <a:gd name="adj2" fmla="val 8552"/>
            </a:avLst>
          </a:prstGeom>
          <a:solidFill>
            <a:schemeClr val="accent4">
              <a:lumMod val="20000"/>
              <a:lumOff val="80000"/>
            </a:schemeClr>
          </a:solidFill>
          <a:ln>
            <a:solidFill>
              <a:schemeClr val="tx1"/>
            </a:solidFill>
          </a:ln>
        </p:spPr>
        <p:txBody>
          <a:bodyPr wrap="none" lIns="72000" tIns="36000" rIns="72000" bIns="36000" anchor="ctr" anchorCtr="0">
            <a:spAutoFit/>
          </a:bodyPr>
          <a:lstStyle/>
          <a:p>
            <a:r>
              <a:rPr lang="ja-JP" altLang="en-US" sz="1100" dirty="0"/>
              <a:t>簡易式で算定される</a:t>
            </a:r>
            <a:endParaRPr lang="en-US" altLang="ja-JP" sz="1100" dirty="0"/>
          </a:p>
          <a:p>
            <a:r>
              <a:rPr lang="ja-JP" altLang="en-US" sz="1100" dirty="0"/>
              <a:t>潮位偏差の幅と</a:t>
            </a:r>
            <a:endParaRPr lang="en-US" altLang="ja-JP" sz="1100" dirty="0"/>
          </a:p>
          <a:p>
            <a:r>
              <a:rPr lang="ja-JP" altLang="en-US" sz="1100" dirty="0"/>
              <a:t>方法２による潮位偏差を</a:t>
            </a:r>
            <a:endParaRPr lang="en-US" altLang="ja-JP" sz="1100" dirty="0"/>
          </a:p>
          <a:p>
            <a:r>
              <a:rPr lang="ja-JP" altLang="en-US" sz="1100" dirty="0"/>
              <a:t>比較して妥当性を確認</a:t>
            </a:r>
            <a:endParaRPr lang="en-US" altLang="ja-JP" sz="1100" dirty="0"/>
          </a:p>
        </p:txBody>
      </p:sp>
      <p:grpSp>
        <p:nvGrpSpPr>
          <p:cNvPr id="59" name="グループ化 58">
            <a:extLst>
              <a:ext uri="{FF2B5EF4-FFF2-40B4-BE49-F238E27FC236}">
                <a16:creationId xmlns:a16="http://schemas.microsoft.com/office/drawing/2014/main" id="{88B41EA1-685D-434C-BC73-609D08F973B3}"/>
              </a:ext>
            </a:extLst>
          </p:cNvPr>
          <p:cNvGrpSpPr/>
          <p:nvPr/>
        </p:nvGrpSpPr>
        <p:grpSpPr>
          <a:xfrm>
            <a:off x="4558963" y="2673529"/>
            <a:ext cx="4395257" cy="1388184"/>
            <a:chOff x="4575942" y="2742444"/>
            <a:chExt cx="4395257" cy="1388184"/>
          </a:xfrm>
        </p:grpSpPr>
        <p:sp>
          <p:nvSpPr>
            <p:cNvPr id="60" name="テキスト ボックス 59">
              <a:extLst>
                <a:ext uri="{FF2B5EF4-FFF2-40B4-BE49-F238E27FC236}">
                  <a16:creationId xmlns:a16="http://schemas.microsoft.com/office/drawing/2014/main" id="{D7F593FB-3628-4AFC-B619-5D2098714291}"/>
                </a:ext>
              </a:extLst>
            </p:cNvPr>
            <p:cNvSpPr txBox="1"/>
            <p:nvPr/>
          </p:nvSpPr>
          <p:spPr>
            <a:xfrm>
              <a:off x="8300575" y="3934814"/>
              <a:ext cx="670624" cy="195814"/>
            </a:xfrm>
            <a:prstGeom prst="rect">
              <a:avLst/>
            </a:prstGeom>
            <a:solidFill>
              <a:schemeClr val="bg1"/>
            </a:solidFill>
          </p:spPr>
          <p:txBody>
            <a:bodyPr wrap="none" lIns="36000" tIns="36000" rIns="36000" bIns="36000" rtlCol="0" anchor="ctr" anchorCtr="0">
              <a:spAutoFit/>
            </a:bodyPr>
            <a:lstStyle/>
            <a:p>
              <a:pPr algn="r"/>
              <a:r>
                <a:rPr kumimoji="1" lang="ja-JP" altLang="en-US" sz="800" dirty="0"/>
                <a:t>潮位偏差（</a:t>
              </a:r>
              <a:r>
                <a:rPr kumimoji="1" lang="en-US" altLang="ja-JP" sz="800" dirty="0"/>
                <a:t>m</a:t>
              </a:r>
              <a:r>
                <a:rPr kumimoji="1" lang="ja-JP" altLang="en-US" sz="800" dirty="0"/>
                <a:t>）</a:t>
              </a:r>
              <a:endParaRPr kumimoji="1" lang="en-US" altLang="ja-JP" sz="800" dirty="0"/>
            </a:p>
          </p:txBody>
        </p:sp>
        <p:sp>
          <p:nvSpPr>
            <p:cNvPr id="61" name="フリーフォーム: 図形 60">
              <a:extLst>
                <a:ext uri="{FF2B5EF4-FFF2-40B4-BE49-F238E27FC236}">
                  <a16:creationId xmlns:a16="http://schemas.microsoft.com/office/drawing/2014/main" id="{9389F87B-0B69-408A-88EF-1346F9EF875D}"/>
                </a:ext>
              </a:extLst>
            </p:cNvPr>
            <p:cNvSpPr/>
            <p:nvPr/>
          </p:nvSpPr>
          <p:spPr>
            <a:xfrm>
              <a:off x="5600794" y="3024188"/>
              <a:ext cx="2605087" cy="888872"/>
            </a:xfrm>
            <a:custGeom>
              <a:avLst/>
              <a:gdLst>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9515 h 889515"/>
                <a:gd name="connsiteX1" fmla="*/ 619125 w 2605087"/>
                <a:gd name="connsiteY1" fmla="*/ 777597 h 889515"/>
                <a:gd name="connsiteX2" fmla="*/ 1226343 w 2605087"/>
                <a:gd name="connsiteY2" fmla="*/ 141803 h 889515"/>
                <a:gd name="connsiteX3" fmla="*/ 2605087 w 2605087"/>
                <a:gd name="connsiteY3" fmla="*/ 6072 h 889515"/>
                <a:gd name="connsiteX4" fmla="*/ 1445418 w 2605087"/>
                <a:gd name="connsiteY4" fmla="*/ 163234 h 889515"/>
                <a:gd name="connsiteX5" fmla="*/ 904875 w 2605087"/>
                <a:gd name="connsiteY5" fmla="*/ 749022 h 889515"/>
                <a:gd name="connsiteX6" fmla="*/ 0 w 2605087"/>
                <a:gd name="connsiteY6" fmla="*/ 889515 h 889515"/>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181100 w 2605087"/>
                <a:gd name="connsiteY2" fmla="*/ 15716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181100 w 2605087"/>
                <a:gd name="connsiteY2" fmla="*/ 15716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8872"/>
                <a:gd name="connsiteX1" fmla="*/ 619125 w 2605087"/>
                <a:gd name="connsiteY1" fmla="*/ 771525 h 888872"/>
                <a:gd name="connsiteX2" fmla="*/ 1219200 w 2605087"/>
                <a:gd name="connsiteY2" fmla="*/ 13811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5572 h 891001"/>
                <a:gd name="connsiteX1" fmla="*/ 619125 w 2605087"/>
                <a:gd name="connsiteY1" fmla="*/ 773654 h 891001"/>
                <a:gd name="connsiteX2" fmla="*/ 1119187 w 2605087"/>
                <a:gd name="connsiteY2" fmla="*/ 130717 h 891001"/>
                <a:gd name="connsiteX3" fmla="*/ 2605087 w 2605087"/>
                <a:gd name="connsiteY3" fmla="*/ 2129 h 891001"/>
                <a:gd name="connsiteX4" fmla="*/ 1445418 w 2605087"/>
                <a:gd name="connsiteY4" fmla="*/ 159291 h 891001"/>
                <a:gd name="connsiteX5" fmla="*/ 904875 w 2605087"/>
                <a:gd name="connsiteY5" fmla="*/ 745079 h 891001"/>
                <a:gd name="connsiteX6" fmla="*/ 0 w 2605087"/>
                <a:gd name="connsiteY6" fmla="*/ 885572 h 891001"/>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7" h="888872">
                  <a:moveTo>
                    <a:pt x="0" y="883443"/>
                  </a:moveTo>
                  <a:cubicBezTo>
                    <a:pt x="180181" y="869950"/>
                    <a:pt x="393700" y="870744"/>
                    <a:pt x="619125" y="771525"/>
                  </a:cubicBezTo>
                  <a:cubicBezTo>
                    <a:pt x="823913" y="685800"/>
                    <a:pt x="1031081" y="235744"/>
                    <a:pt x="1269206" y="111919"/>
                  </a:cubicBezTo>
                  <a:cubicBezTo>
                    <a:pt x="1507331" y="-11906"/>
                    <a:pt x="2478880" y="7143"/>
                    <a:pt x="2605087" y="0"/>
                  </a:cubicBezTo>
                  <a:cubicBezTo>
                    <a:pt x="2554287" y="16669"/>
                    <a:pt x="1617662" y="0"/>
                    <a:pt x="1445418" y="157162"/>
                  </a:cubicBezTo>
                  <a:cubicBezTo>
                    <a:pt x="1277143" y="269081"/>
                    <a:pt x="1068387" y="638174"/>
                    <a:pt x="904875" y="742950"/>
                  </a:cubicBezTo>
                  <a:cubicBezTo>
                    <a:pt x="672306" y="899318"/>
                    <a:pt x="127794" y="896144"/>
                    <a:pt x="0" y="883443"/>
                  </a:cubicBezTo>
                  <a:close/>
                </a:path>
              </a:pathLst>
            </a:custGeom>
            <a:solidFill>
              <a:schemeClr val="accent6">
                <a:lumMod val="50000"/>
                <a:alpha val="69804"/>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図形 61">
              <a:extLst>
                <a:ext uri="{FF2B5EF4-FFF2-40B4-BE49-F238E27FC236}">
                  <a16:creationId xmlns:a16="http://schemas.microsoft.com/office/drawing/2014/main" id="{F3A0B03E-87F6-4566-8ABA-C2C4E184EF38}"/>
                </a:ext>
              </a:extLst>
            </p:cNvPr>
            <p:cNvSpPr/>
            <p:nvPr/>
          </p:nvSpPr>
          <p:spPr>
            <a:xfrm>
              <a:off x="5951535" y="3024187"/>
              <a:ext cx="2605087" cy="888872"/>
            </a:xfrm>
            <a:custGeom>
              <a:avLst/>
              <a:gdLst>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9515 h 889515"/>
                <a:gd name="connsiteX1" fmla="*/ 619125 w 2605087"/>
                <a:gd name="connsiteY1" fmla="*/ 777597 h 889515"/>
                <a:gd name="connsiteX2" fmla="*/ 1226343 w 2605087"/>
                <a:gd name="connsiteY2" fmla="*/ 141803 h 889515"/>
                <a:gd name="connsiteX3" fmla="*/ 2605087 w 2605087"/>
                <a:gd name="connsiteY3" fmla="*/ 6072 h 889515"/>
                <a:gd name="connsiteX4" fmla="*/ 1445418 w 2605087"/>
                <a:gd name="connsiteY4" fmla="*/ 163234 h 889515"/>
                <a:gd name="connsiteX5" fmla="*/ 904875 w 2605087"/>
                <a:gd name="connsiteY5" fmla="*/ 749022 h 889515"/>
                <a:gd name="connsiteX6" fmla="*/ 0 w 2605087"/>
                <a:gd name="connsiteY6" fmla="*/ 889515 h 889515"/>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26343 w 2605087"/>
                <a:gd name="connsiteY2" fmla="*/ 135731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181100 w 2605087"/>
                <a:gd name="connsiteY2" fmla="*/ 15716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181100 w 2605087"/>
                <a:gd name="connsiteY2" fmla="*/ 15716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3443"/>
                <a:gd name="connsiteX1" fmla="*/ 619125 w 2605087"/>
                <a:gd name="connsiteY1" fmla="*/ 771525 h 883443"/>
                <a:gd name="connsiteX2" fmla="*/ 1219200 w 2605087"/>
                <a:gd name="connsiteY2" fmla="*/ 138112 h 883443"/>
                <a:gd name="connsiteX3" fmla="*/ 2605087 w 2605087"/>
                <a:gd name="connsiteY3" fmla="*/ 0 h 883443"/>
                <a:gd name="connsiteX4" fmla="*/ 1445418 w 2605087"/>
                <a:gd name="connsiteY4" fmla="*/ 157162 h 883443"/>
                <a:gd name="connsiteX5" fmla="*/ 904875 w 2605087"/>
                <a:gd name="connsiteY5" fmla="*/ 742950 h 883443"/>
                <a:gd name="connsiteX6" fmla="*/ 0 w 2605087"/>
                <a:gd name="connsiteY6" fmla="*/ 883443 h 883443"/>
                <a:gd name="connsiteX0" fmla="*/ 0 w 2605087"/>
                <a:gd name="connsiteY0" fmla="*/ 883443 h 888872"/>
                <a:gd name="connsiteX1" fmla="*/ 619125 w 2605087"/>
                <a:gd name="connsiteY1" fmla="*/ 771525 h 888872"/>
                <a:gd name="connsiteX2" fmla="*/ 1219200 w 2605087"/>
                <a:gd name="connsiteY2" fmla="*/ 13811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02531 w 2605087"/>
                <a:gd name="connsiteY2" fmla="*/ 1500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5572 h 891001"/>
                <a:gd name="connsiteX1" fmla="*/ 619125 w 2605087"/>
                <a:gd name="connsiteY1" fmla="*/ 773654 h 891001"/>
                <a:gd name="connsiteX2" fmla="*/ 1119187 w 2605087"/>
                <a:gd name="connsiteY2" fmla="*/ 130717 h 891001"/>
                <a:gd name="connsiteX3" fmla="*/ 2605087 w 2605087"/>
                <a:gd name="connsiteY3" fmla="*/ 2129 h 891001"/>
                <a:gd name="connsiteX4" fmla="*/ 1445418 w 2605087"/>
                <a:gd name="connsiteY4" fmla="*/ 159291 h 891001"/>
                <a:gd name="connsiteX5" fmla="*/ 904875 w 2605087"/>
                <a:gd name="connsiteY5" fmla="*/ 745079 h 891001"/>
                <a:gd name="connsiteX6" fmla="*/ 0 w 2605087"/>
                <a:gd name="connsiteY6" fmla="*/ 885572 h 891001"/>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150143 w 2605087"/>
                <a:gd name="connsiteY2" fmla="*/ 192882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906960 h 912389"/>
                <a:gd name="connsiteX1" fmla="*/ 619125 w 2605087"/>
                <a:gd name="connsiteY1" fmla="*/ 795042 h 912389"/>
                <a:gd name="connsiteX2" fmla="*/ 1269206 w 2605087"/>
                <a:gd name="connsiteY2" fmla="*/ 135436 h 912389"/>
                <a:gd name="connsiteX3" fmla="*/ 2605087 w 2605087"/>
                <a:gd name="connsiteY3" fmla="*/ 23517 h 912389"/>
                <a:gd name="connsiteX4" fmla="*/ 1445418 w 2605087"/>
                <a:gd name="connsiteY4" fmla="*/ 180679 h 912389"/>
                <a:gd name="connsiteX5" fmla="*/ 904875 w 2605087"/>
                <a:gd name="connsiteY5" fmla="*/ 766467 h 912389"/>
                <a:gd name="connsiteX6" fmla="*/ 0 w 2605087"/>
                <a:gd name="connsiteY6" fmla="*/ 906960 h 912389"/>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 name="connsiteX0" fmla="*/ 0 w 2605087"/>
                <a:gd name="connsiteY0" fmla="*/ 883443 h 888872"/>
                <a:gd name="connsiteX1" fmla="*/ 619125 w 2605087"/>
                <a:gd name="connsiteY1" fmla="*/ 771525 h 888872"/>
                <a:gd name="connsiteX2" fmla="*/ 1269206 w 2605087"/>
                <a:gd name="connsiteY2" fmla="*/ 111919 h 888872"/>
                <a:gd name="connsiteX3" fmla="*/ 2605087 w 2605087"/>
                <a:gd name="connsiteY3" fmla="*/ 0 h 888872"/>
                <a:gd name="connsiteX4" fmla="*/ 1445418 w 2605087"/>
                <a:gd name="connsiteY4" fmla="*/ 157162 h 888872"/>
                <a:gd name="connsiteX5" fmla="*/ 904875 w 2605087"/>
                <a:gd name="connsiteY5" fmla="*/ 742950 h 888872"/>
                <a:gd name="connsiteX6" fmla="*/ 0 w 2605087"/>
                <a:gd name="connsiteY6" fmla="*/ 883443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087" h="888872">
                  <a:moveTo>
                    <a:pt x="0" y="883443"/>
                  </a:moveTo>
                  <a:cubicBezTo>
                    <a:pt x="180181" y="869950"/>
                    <a:pt x="393700" y="870744"/>
                    <a:pt x="619125" y="771525"/>
                  </a:cubicBezTo>
                  <a:cubicBezTo>
                    <a:pt x="823913" y="685800"/>
                    <a:pt x="1031081" y="235744"/>
                    <a:pt x="1269206" y="111919"/>
                  </a:cubicBezTo>
                  <a:cubicBezTo>
                    <a:pt x="1507331" y="-11906"/>
                    <a:pt x="2478880" y="7143"/>
                    <a:pt x="2605087" y="0"/>
                  </a:cubicBezTo>
                  <a:cubicBezTo>
                    <a:pt x="2554287" y="16669"/>
                    <a:pt x="1617662" y="0"/>
                    <a:pt x="1445418" y="157162"/>
                  </a:cubicBezTo>
                  <a:cubicBezTo>
                    <a:pt x="1277143" y="269081"/>
                    <a:pt x="1068387" y="638174"/>
                    <a:pt x="904875" y="742950"/>
                  </a:cubicBezTo>
                  <a:cubicBezTo>
                    <a:pt x="672306" y="899318"/>
                    <a:pt x="127794" y="896144"/>
                    <a:pt x="0" y="883443"/>
                  </a:cubicBezTo>
                  <a:close/>
                </a:path>
              </a:pathLst>
            </a:custGeom>
            <a:solidFill>
              <a:srgbClr val="FF0000">
                <a:alpha val="69804"/>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矢印コネクタ 62">
              <a:extLst>
                <a:ext uri="{FF2B5EF4-FFF2-40B4-BE49-F238E27FC236}">
                  <a16:creationId xmlns:a16="http://schemas.microsoft.com/office/drawing/2014/main" id="{E074F1BD-68FE-4D7E-9B15-4D77E8DF2318}"/>
                </a:ext>
              </a:extLst>
            </p:cNvPr>
            <p:cNvCxnSpPr>
              <a:cxnSpLocks/>
            </p:cNvCxnSpPr>
            <p:nvPr/>
          </p:nvCxnSpPr>
          <p:spPr>
            <a:xfrm flipV="1">
              <a:off x="4908110" y="2908713"/>
              <a:ext cx="0" cy="1008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A39C804A-3AB0-4C63-A3CA-2C182FE412EE}"/>
                </a:ext>
              </a:extLst>
            </p:cNvPr>
            <p:cNvCxnSpPr>
              <a:cxnSpLocks/>
            </p:cNvCxnSpPr>
            <p:nvPr/>
          </p:nvCxnSpPr>
          <p:spPr>
            <a:xfrm>
              <a:off x="4908110" y="3913438"/>
              <a:ext cx="385438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D667B128-2874-4C32-85CC-9D68DE275E23}"/>
                </a:ext>
              </a:extLst>
            </p:cNvPr>
            <p:cNvSpPr txBox="1"/>
            <p:nvPr/>
          </p:nvSpPr>
          <p:spPr>
            <a:xfrm>
              <a:off x="4575942" y="2742444"/>
              <a:ext cx="677036" cy="195814"/>
            </a:xfrm>
            <a:prstGeom prst="rect">
              <a:avLst/>
            </a:prstGeom>
            <a:noFill/>
          </p:spPr>
          <p:txBody>
            <a:bodyPr wrap="none" lIns="36000" tIns="36000" rIns="36000" bIns="36000" rtlCol="0" anchor="ctr" anchorCtr="0">
              <a:spAutoFit/>
            </a:bodyPr>
            <a:lstStyle/>
            <a:p>
              <a:pPr algn="ctr"/>
              <a:r>
                <a:rPr kumimoji="1" lang="ja-JP" altLang="en-US" sz="800" dirty="0"/>
                <a:t>累積度数（</a:t>
              </a:r>
              <a:r>
                <a:rPr kumimoji="1" lang="en-US" altLang="ja-JP" sz="800" dirty="0"/>
                <a:t>%</a:t>
              </a:r>
              <a:r>
                <a:rPr kumimoji="1" lang="ja-JP" altLang="en-US" sz="800" dirty="0"/>
                <a:t>）</a:t>
              </a:r>
              <a:endParaRPr kumimoji="1" lang="en-US" altLang="ja-JP" sz="800" dirty="0"/>
            </a:p>
          </p:txBody>
        </p:sp>
        <p:cxnSp>
          <p:nvCxnSpPr>
            <p:cNvPr id="66" name="直線コネクタ 65">
              <a:extLst>
                <a:ext uri="{FF2B5EF4-FFF2-40B4-BE49-F238E27FC236}">
                  <a16:creationId xmlns:a16="http://schemas.microsoft.com/office/drawing/2014/main" id="{E60E76D9-32BC-497C-9484-C82E90871D5B}"/>
                </a:ext>
              </a:extLst>
            </p:cNvPr>
            <p:cNvCxnSpPr/>
            <p:nvPr/>
          </p:nvCxnSpPr>
          <p:spPr>
            <a:xfrm>
              <a:off x="4858655" y="3711915"/>
              <a:ext cx="3903844" cy="0"/>
            </a:xfrm>
            <a:prstGeom prst="line">
              <a:avLst/>
            </a:prstGeom>
            <a:ln>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2C5952D8-8BDF-402C-A4E6-F76FACEFEF46}"/>
                </a:ext>
              </a:extLst>
            </p:cNvPr>
            <p:cNvSpPr txBox="1"/>
            <p:nvPr/>
          </p:nvSpPr>
          <p:spPr>
            <a:xfrm>
              <a:off x="4933820" y="3516186"/>
              <a:ext cx="1098625" cy="195814"/>
            </a:xfrm>
            <a:prstGeom prst="rect">
              <a:avLst/>
            </a:prstGeom>
            <a:noFill/>
          </p:spPr>
          <p:txBody>
            <a:bodyPr wrap="none" lIns="36000" tIns="36000" rIns="36000" bIns="36000" rtlCol="0">
              <a:spAutoFit/>
            </a:bodyPr>
            <a:lstStyle/>
            <a:p>
              <a:r>
                <a:rPr kumimoji="1" lang="ja-JP" altLang="en-US" sz="800" dirty="0">
                  <a:solidFill>
                    <a:srgbClr val="FF00FF"/>
                  </a:solidFill>
                </a:rPr>
                <a:t>伊勢湾規模の累積度数</a:t>
              </a:r>
            </a:p>
          </p:txBody>
        </p:sp>
        <p:cxnSp>
          <p:nvCxnSpPr>
            <p:cNvPr id="68" name="直線矢印コネクタ 67">
              <a:extLst>
                <a:ext uri="{FF2B5EF4-FFF2-40B4-BE49-F238E27FC236}">
                  <a16:creationId xmlns:a16="http://schemas.microsoft.com/office/drawing/2014/main" id="{7B104A15-B89A-4AFC-B0EB-68FC22E3A902}"/>
                </a:ext>
              </a:extLst>
            </p:cNvPr>
            <p:cNvCxnSpPr>
              <a:cxnSpLocks/>
            </p:cNvCxnSpPr>
            <p:nvPr/>
          </p:nvCxnSpPr>
          <p:spPr>
            <a:xfrm>
              <a:off x="6808695" y="3711915"/>
              <a:ext cx="0" cy="1989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523D3F26-07E5-4FE0-B26F-F36F721A6A6D}"/>
                </a:ext>
              </a:extLst>
            </p:cNvPr>
            <p:cNvCxnSpPr>
              <a:cxnSpLocks/>
            </p:cNvCxnSpPr>
            <p:nvPr/>
          </p:nvCxnSpPr>
          <p:spPr>
            <a:xfrm>
              <a:off x="6371172" y="3711915"/>
              <a:ext cx="0" cy="19899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BE9FC915-7A92-41F1-B7E1-BA78AC459ECA}"/>
                </a:ext>
              </a:extLst>
            </p:cNvPr>
            <p:cNvSpPr txBox="1"/>
            <p:nvPr/>
          </p:nvSpPr>
          <p:spPr>
            <a:xfrm>
              <a:off x="5808231" y="2873920"/>
              <a:ext cx="951149" cy="123111"/>
            </a:xfrm>
            <a:prstGeom prst="rect">
              <a:avLst/>
            </a:prstGeom>
            <a:noFill/>
          </p:spPr>
          <p:txBody>
            <a:bodyPr wrap="none" lIns="36000" tIns="0" rIns="36000" bIns="0" rtlCol="0">
              <a:spAutoFit/>
            </a:bodyPr>
            <a:lstStyle/>
            <a:p>
              <a:r>
                <a:rPr kumimoji="1" lang="ja-JP" altLang="en-US" sz="800" dirty="0">
                  <a:solidFill>
                    <a:schemeClr val="accent6">
                      <a:lumMod val="50000"/>
                    </a:schemeClr>
                  </a:solidFill>
                </a:rPr>
                <a:t>将来気候（</a:t>
              </a:r>
              <a:r>
                <a:rPr kumimoji="1" lang="en-US" altLang="ja-JP" sz="800" dirty="0">
                  <a:solidFill>
                    <a:schemeClr val="accent6">
                      <a:lumMod val="50000"/>
                    </a:schemeClr>
                  </a:solidFill>
                </a:rPr>
                <a:t>2</a:t>
              </a:r>
              <a:r>
                <a:rPr lang="ja-JP" altLang="en-US" sz="800" dirty="0">
                  <a:solidFill>
                    <a:schemeClr val="accent6">
                      <a:lumMod val="50000"/>
                    </a:schemeClr>
                  </a:solidFill>
                </a:rPr>
                <a:t>度上昇）</a:t>
              </a:r>
              <a:endParaRPr kumimoji="1" lang="en-US" altLang="ja-JP" sz="800" dirty="0">
                <a:solidFill>
                  <a:schemeClr val="accent6">
                    <a:lumMod val="50000"/>
                  </a:schemeClr>
                </a:solidFill>
              </a:endParaRPr>
            </a:p>
          </p:txBody>
        </p:sp>
        <p:sp>
          <p:nvSpPr>
            <p:cNvPr id="79" name="テキスト ボックス 78">
              <a:extLst>
                <a:ext uri="{FF2B5EF4-FFF2-40B4-BE49-F238E27FC236}">
                  <a16:creationId xmlns:a16="http://schemas.microsoft.com/office/drawing/2014/main" id="{CA4C6D30-B264-4118-A50C-EF1091F130A5}"/>
                </a:ext>
              </a:extLst>
            </p:cNvPr>
            <p:cNvSpPr txBox="1"/>
            <p:nvPr/>
          </p:nvSpPr>
          <p:spPr>
            <a:xfrm>
              <a:off x="5806815" y="3082074"/>
              <a:ext cx="951149" cy="123111"/>
            </a:xfrm>
            <a:prstGeom prst="rect">
              <a:avLst/>
            </a:prstGeom>
            <a:noFill/>
          </p:spPr>
          <p:txBody>
            <a:bodyPr wrap="none" lIns="36000" tIns="0" rIns="36000" bIns="0" rtlCol="0">
              <a:spAutoFit/>
            </a:bodyPr>
            <a:lstStyle/>
            <a:p>
              <a:r>
                <a:rPr kumimoji="1" lang="ja-JP" altLang="en-US" sz="800" dirty="0">
                  <a:solidFill>
                    <a:srgbClr val="FF0000"/>
                  </a:solidFill>
                </a:rPr>
                <a:t>将来気候（</a:t>
              </a:r>
              <a:r>
                <a:rPr kumimoji="1" lang="en-US" altLang="ja-JP" sz="800" dirty="0">
                  <a:solidFill>
                    <a:srgbClr val="FF0000"/>
                  </a:solidFill>
                </a:rPr>
                <a:t>4</a:t>
              </a:r>
              <a:r>
                <a:rPr kumimoji="1" lang="ja-JP" altLang="en-US" sz="800" dirty="0">
                  <a:solidFill>
                    <a:srgbClr val="FF0000"/>
                  </a:solidFill>
                </a:rPr>
                <a:t>度上昇</a:t>
              </a:r>
              <a:r>
                <a:rPr lang="ja-JP" altLang="en-US" sz="800" dirty="0">
                  <a:solidFill>
                    <a:srgbClr val="FF0000"/>
                  </a:solidFill>
                </a:rPr>
                <a:t>）</a:t>
              </a:r>
              <a:endParaRPr kumimoji="1" lang="en-US" altLang="ja-JP" sz="800" dirty="0">
                <a:solidFill>
                  <a:srgbClr val="FF0000"/>
                </a:solidFill>
              </a:endParaRPr>
            </a:p>
          </p:txBody>
        </p:sp>
        <p:cxnSp>
          <p:nvCxnSpPr>
            <p:cNvPr id="80" name="直線矢印コネクタ 79">
              <a:extLst>
                <a:ext uri="{FF2B5EF4-FFF2-40B4-BE49-F238E27FC236}">
                  <a16:creationId xmlns:a16="http://schemas.microsoft.com/office/drawing/2014/main" id="{684ADC04-9AA7-4AD1-B9E6-8822B3C39A0A}"/>
                </a:ext>
              </a:extLst>
            </p:cNvPr>
            <p:cNvCxnSpPr>
              <a:cxnSpLocks/>
            </p:cNvCxnSpPr>
            <p:nvPr/>
          </p:nvCxnSpPr>
          <p:spPr>
            <a:xfrm>
              <a:off x="6589229" y="3226755"/>
              <a:ext cx="331869" cy="223027"/>
            </a:xfrm>
            <a:prstGeom prst="straightConnector1">
              <a:avLst/>
            </a:prstGeom>
            <a:ln>
              <a:solidFill>
                <a:srgbClr val="FF0000"/>
              </a:solidFill>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F9F8D627-F6F7-4CCF-8E95-CB8902A1CEA5}"/>
                </a:ext>
              </a:extLst>
            </p:cNvPr>
            <p:cNvCxnSpPr>
              <a:cxnSpLocks/>
              <a:endCxn id="61" idx="2"/>
            </p:cNvCxnSpPr>
            <p:nvPr/>
          </p:nvCxnSpPr>
          <p:spPr>
            <a:xfrm>
              <a:off x="6589229" y="3002812"/>
              <a:ext cx="280771" cy="133295"/>
            </a:xfrm>
            <a:prstGeom prst="straightConnector1">
              <a:avLst/>
            </a:prstGeom>
            <a:ln>
              <a:solidFill>
                <a:schemeClr val="accent6">
                  <a:lumMod val="50000"/>
                </a:schemeClr>
              </a:solidFill>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326DD99-1BAE-4099-ACE7-33096A9F261C}"/>
                </a:ext>
              </a:extLst>
            </p:cNvPr>
            <p:cNvCxnSpPr/>
            <p:nvPr/>
          </p:nvCxnSpPr>
          <p:spPr>
            <a:xfrm>
              <a:off x="4858655" y="3022104"/>
              <a:ext cx="390384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717D1D21-D5AA-49FC-AF16-5822D11214E0}"/>
              </a:ext>
            </a:extLst>
          </p:cNvPr>
          <p:cNvGrpSpPr/>
          <p:nvPr/>
        </p:nvGrpSpPr>
        <p:grpSpPr>
          <a:xfrm>
            <a:off x="4667750" y="3865898"/>
            <a:ext cx="2664206" cy="1413830"/>
            <a:chOff x="4667750" y="4008687"/>
            <a:chExt cx="2664206" cy="1413830"/>
          </a:xfrm>
        </p:grpSpPr>
        <p:grpSp>
          <p:nvGrpSpPr>
            <p:cNvPr id="83" name="グループ化 82">
              <a:extLst>
                <a:ext uri="{FF2B5EF4-FFF2-40B4-BE49-F238E27FC236}">
                  <a16:creationId xmlns:a16="http://schemas.microsoft.com/office/drawing/2014/main" id="{A3C8200B-B387-40C4-9675-ECBE9E5046A0}"/>
                </a:ext>
              </a:extLst>
            </p:cNvPr>
            <p:cNvGrpSpPr/>
            <p:nvPr/>
          </p:nvGrpSpPr>
          <p:grpSpPr>
            <a:xfrm>
              <a:off x="5761468" y="4521611"/>
              <a:ext cx="107257" cy="434145"/>
              <a:chOff x="5599145" y="4728405"/>
              <a:chExt cx="107257" cy="434145"/>
            </a:xfrm>
          </p:grpSpPr>
          <p:cxnSp>
            <p:nvCxnSpPr>
              <p:cNvPr id="99" name="直線コネクタ 98">
                <a:extLst>
                  <a:ext uri="{FF2B5EF4-FFF2-40B4-BE49-F238E27FC236}">
                    <a16:creationId xmlns:a16="http://schemas.microsoft.com/office/drawing/2014/main" id="{EBEA52E1-6470-4C60-ACD6-4C1CE0650544}"/>
                  </a:ext>
                </a:extLst>
              </p:cNvPr>
              <p:cNvCxnSpPr/>
              <p:nvPr/>
            </p:nvCxnSpPr>
            <p:spPr>
              <a:xfrm>
                <a:off x="5657850" y="4728405"/>
                <a:ext cx="0" cy="43414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9186A79B-3A64-4900-9194-B931E492DC29}"/>
                  </a:ext>
                </a:extLst>
              </p:cNvPr>
              <p:cNvCxnSpPr>
                <a:cxnSpLocks/>
              </p:cNvCxnSpPr>
              <p:nvPr/>
            </p:nvCxnSpPr>
            <p:spPr>
              <a:xfrm>
                <a:off x="5599145" y="4735928"/>
                <a:ext cx="107257"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CEEE22BE-6FD7-4C2E-8BFB-55EB87D7CCC1}"/>
                  </a:ext>
                </a:extLst>
              </p:cNvPr>
              <p:cNvCxnSpPr>
                <a:cxnSpLocks/>
              </p:cNvCxnSpPr>
              <p:nvPr/>
            </p:nvCxnSpPr>
            <p:spPr>
              <a:xfrm>
                <a:off x="5599145" y="5162550"/>
                <a:ext cx="107257"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a:extLst>
                <a:ext uri="{FF2B5EF4-FFF2-40B4-BE49-F238E27FC236}">
                  <a16:creationId xmlns:a16="http://schemas.microsoft.com/office/drawing/2014/main" id="{338C7D15-3BDC-430A-9203-7871B2E581F5}"/>
                </a:ext>
              </a:extLst>
            </p:cNvPr>
            <p:cNvSpPr txBox="1"/>
            <p:nvPr/>
          </p:nvSpPr>
          <p:spPr>
            <a:xfrm>
              <a:off x="4667750" y="4040077"/>
              <a:ext cx="483072" cy="195814"/>
            </a:xfrm>
            <a:prstGeom prst="rect">
              <a:avLst/>
            </a:prstGeom>
            <a:noFill/>
            <a:ln>
              <a:noFill/>
            </a:ln>
          </p:spPr>
          <p:txBody>
            <a:bodyPr wrap="none" lIns="36000" tIns="36000" rIns="36000" bIns="36000" rtlCol="0" anchor="ctr" anchorCtr="0">
              <a:spAutoFit/>
            </a:bodyPr>
            <a:lstStyle/>
            <a:p>
              <a:pPr algn="ctr"/>
              <a:r>
                <a:rPr kumimoji="1" lang="ja-JP" altLang="en-US" sz="800" dirty="0"/>
                <a:t>潮位偏差</a:t>
              </a:r>
              <a:endParaRPr kumimoji="1" lang="en-US" altLang="ja-JP" sz="800" dirty="0"/>
            </a:p>
          </p:txBody>
        </p:sp>
        <p:sp>
          <p:nvSpPr>
            <p:cNvPr id="87" name="テキスト ボックス 86">
              <a:extLst>
                <a:ext uri="{FF2B5EF4-FFF2-40B4-BE49-F238E27FC236}">
                  <a16:creationId xmlns:a16="http://schemas.microsoft.com/office/drawing/2014/main" id="{F776A70B-681C-40F3-828D-2B07FD2DB86D}"/>
                </a:ext>
              </a:extLst>
            </p:cNvPr>
            <p:cNvSpPr txBox="1"/>
            <p:nvPr/>
          </p:nvSpPr>
          <p:spPr>
            <a:xfrm>
              <a:off x="6299823" y="5226703"/>
              <a:ext cx="951149" cy="195814"/>
            </a:xfrm>
            <a:prstGeom prst="rect">
              <a:avLst/>
            </a:prstGeom>
            <a:noFill/>
            <a:ln>
              <a:noFill/>
            </a:ln>
          </p:spPr>
          <p:txBody>
            <a:bodyPr wrap="none" lIns="36000" tIns="36000" rIns="36000" bIns="36000" rtlCol="0" anchor="ctr" anchorCtr="0">
              <a:spAutoFit/>
            </a:bodyPr>
            <a:lstStyle/>
            <a:p>
              <a:r>
                <a:rPr kumimoji="1" lang="ja-JP" altLang="en-US" sz="800" dirty="0">
                  <a:solidFill>
                    <a:srgbClr val="FF0000"/>
                  </a:solidFill>
                </a:rPr>
                <a:t>将来気候</a:t>
              </a:r>
              <a:r>
                <a:rPr lang="ja-JP" altLang="en-US" sz="800" dirty="0">
                  <a:solidFill>
                    <a:srgbClr val="FF0000"/>
                  </a:solidFill>
                </a:rPr>
                <a:t>（</a:t>
              </a:r>
              <a:r>
                <a:rPr lang="en-US" altLang="ja-JP" sz="800" dirty="0">
                  <a:solidFill>
                    <a:srgbClr val="FF0000"/>
                  </a:solidFill>
                </a:rPr>
                <a:t>4</a:t>
              </a:r>
              <a:r>
                <a:rPr lang="ja-JP" altLang="en-US" sz="800" dirty="0">
                  <a:solidFill>
                    <a:srgbClr val="FF0000"/>
                  </a:solidFill>
                </a:rPr>
                <a:t>度上昇）</a:t>
              </a:r>
              <a:endParaRPr kumimoji="1" lang="en-US" altLang="ja-JP" sz="800" dirty="0">
                <a:solidFill>
                  <a:srgbClr val="FF0000"/>
                </a:solidFill>
              </a:endParaRPr>
            </a:p>
          </p:txBody>
        </p:sp>
        <p:sp>
          <p:nvSpPr>
            <p:cNvPr id="88" name="テキスト ボックス 87">
              <a:extLst>
                <a:ext uri="{FF2B5EF4-FFF2-40B4-BE49-F238E27FC236}">
                  <a16:creationId xmlns:a16="http://schemas.microsoft.com/office/drawing/2014/main" id="{35C8C1EF-8E0E-4FF0-AA98-B640D37BCBDC}"/>
                </a:ext>
              </a:extLst>
            </p:cNvPr>
            <p:cNvSpPr txBox="1"/>
            <p:nvPr/>
          </p:nvSpPr>
          <p:spPr>
            <a:xfrm>
              <a:off x="4973022" y="5226703"/>
              <a:ext cx="951149" cy="195814"/>
            </a:xfrm>
            <a:prstGeom prst="rect">
              <a:avLst/>
            </a:prstGeom>
            <a:noFill/>
            <a:ln>
              <a:noFill/>
            </a:ln>
          </p:spPr>
          <p:txBody>
            <a:bodyPr wrap="none" lIns="36000" tIns="36000" rIns="36000" bIns="36000" rtlCol="0" anchor="ctr" anchorCtr="0">
              <a:spAutoFit/>
            </a:bodyPr>
            <a:lstStyle/>
            <a:p>
              <a:r>
                <a:rPr kumimoji="1" lang="ja-JP" altLang="en-US" sz="800" dirty="0">
                  <a:solidFill>
                    <a:schemeClr val="accent6">
                      <a:lumMod val="75000"/>
                    </a:schemeClr>
                  </a:solidFill>
                </a:rPr>
                <a:t>将来気候</a:t>
              </a:r>
              <a:r>
                <a:rPr lang="ja-JP" altLang="en-US" sz="800" dirty="0">
                  <a:solidFill>
                    <a:schemeClr val="accent6">
                      <a:lumMod val="75000"/>
                    </a:schemeClr>
                  </a:solidFill>
                </a:rPr>
                <a:t>（</a:t>
              </a:r>
              <a:r>
                <a:rPr lang="en-US" altLang="ja-JP" sz="800" dirty="0">
                  <a:solidFill>
                    <a:schemeClr val="accent6">
                      <a:lumMod val="75000"/>
                    </a:schemeClr>
                  </a:solidFill>
                </a:rPr>
                <a:t>2</a:t>
              </a:r>
              <a:r>
                <a:rPr lang="ja-JP" altLang="en-US" sz="800" dirty="0">
                  <a:solidFill>
                    <a:schemeClr val="accent6">
                      <a:lumMod val="75000"/>
                    </a:schemeClr>
                  </a:solidFill>
                </a:rPr>
                <a:t>度上昇）</a:t>
              </a:r>
              <a:endParaRPr kumimoji="1" lang="en-US" altLang="ja-JP" sz="800" dirty="0">
                <a:solidFill>
                  <a:schemeClr val="accent6">
                    <a:lumMod val="75000"/>
                  </a:schemeClr>
                </a:solidFill>
              </a:endParaRPr>
            </a:p>
          </p:txBody>
        </p:sp>
        <p:sp>
          <p:nvSpPr>
            <p:cNvPr id="89" name="テキスト ボックス 88">
              <a:extLst>
                <a:ext uri="{FF2B5EF4-FFF2-40B4-BE49-F238E27FC236}">
                  <a16:creationId xmlns:a16="http://schemas.microsoft.com/office/drawing/2014/main" id="{C36BB172-816E-43F4-B438-8B1BA30EF590}"/>
                </a:ext>
              </a:extLst>
            </p:cNvPr>
            <p:cNvSpPr txBox="1"/>
            <p:nvPr/>
          </p:nvSpPr>
          <p:spPr>
            <a:xfrm>
              <a:off x="5035662" y="4262209"/>
              <a:ext cx="826115" cy="195814"/>
            </a:xfrm>
            <a:prstGeom prst="rect">
              <a:avLst/>
            </a:prstGeom>
            <a:noFill/>
            <a:ln w="6350">
              <a:solidFill>
                <a:schemeClr val="tx1">
                  <a:lumMod val="50000"/>
                  <a:lumOff val="50000"/>
                </a:schemeClr>
              </a:solidFill>
            </a:ln>
          </p:spPr>
          <p:txBody>
            <a:bodyPr wrap="none" lIns="36000" tIns="36000" rIns="36000" bIns="36000" rtlCol="0" anchor="ctr" anchorCtr="0">
              <a:spAutoFit/>
            </a:bodyPr>
            <a:lstStyle/>
            <a:p>
              <a:pPr algn="ctr"/>
              <a:r>
                <a:rPr lang="ja-JP" altLang="en-US" sz="800" dirty="0"/>
                <a:t>方法２による結果</a:t>
              </a:r>
              <a:endParaRPr kumimoji="1" lang="en-US" altLang="ja-JP" sz="800" dirty="0"/>
            </a:p>
          </p:txBody>
        </p:sp>
        <p:cxnSp>
          <p:nvCxnSpPr>
            <p:cNvPr id="90" name="直線矢印コネクタ 89">
              <a:extLst>
                <a:ext uri="{FF2B5EF4-FFF2-40B4-BE49-F238E27FC236}">
                  <a16:creationId xmlns:a16="http://schemas.microsoft.com/office/drawing/2014/main" id="{9A74E385-4F7E-4FC0-B7F2-6A085DC78067}"/>
                </a:ext>
              </a:extLst>
            </p:cNvPr>
            <p:cNvCxnSpPr>
              <a:cxnSpLocks/>
            </p:cNvCxnSpPr>
            <p:nvPr/>
          </p:nvCxnSpPr>
          <p:spPr>
            <a:xfrm flipV="1">
              <a:off x="4908110" y="4213665"/>
              <a:ext cx="0" cy="1008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0F94A939-32AA-4DA5-A54B-530E92EA0894}"/>
                </a:ext>
              </a:extLst>
            </p:cNvPr>
            <p:cNvCxnSpPr>
              <a:cxnSpLocks/>
            </p:cNvCxnSpPr>
            <p:nvPr/>
          </p:nvCxnSpPr>
          <p:spPr>
            <a:xfrm>
              <a:off x="4908110" y="5215051"/>
              <a:ext cx="2423846"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3" name="フリーフォーム: 図形 92">
              <a:extLst>
                <a:ext uri="{FF2B5EF4-FFF2-40B4-BE49-F238E27FC236}">
                  <a16:creationId xmlns:a16="http://schemas.microsoft.com/office/drawing/2014/main" id="{BBF33870-5EFC-4DD8-B21E-5FF4869C4FE6}"/>
                </a:ext>
              </a:extLst>
            </p:cNvPr>
            <p:cNvSpPr/>
            <p:nvPr/>
          </p:nvSpPr>
          <p:spPr>
            <a:xfrm>
              <a:off x="5915376" y="4008687"/>
              <a:ext cx="414970" cy="526959"/>
            </a:xfrm>
            <a:custGeom>
              <a:avLst/>
              <a:gdLst>
                <a:gd name="connsiteX0" fmla="*/ 238125 w 238125"/>
                <a:gd name="connsiteY0" fmla="*/ 0 h 714375"/>
                <a:gd name="connsiteX1" fmla="*/ 171450 w 238125"/>
                <a:gd name="connsiteY1" fmla="*/ 504825 h 714375"/>
                <a:gd name="connsiteX2" fmla="*/ 0 w 238125"/>
                <a:gd name="connsiteY2" fmla="*/ 714375 h 714375"/>
                <a:gd name="connsiteX0" fmla="*/ 238125 w 238125"/>
                <a:gd name="connsiteY0" fmla="*/ 0 h 714375"/>
                <a:gd name="connsiteX1" fmla="*/ 140794 w 238125"/>
                <a:gd name="connsiteY1" fmla="*/ 515008 h 714375"/>
                <a:gd name="connsiteX2" fmla="*/ 0 w 238125"/>
                <a:gd name="connsiteY2" fmla="*/ 714375 h 714375"/>
              </a:gdLst>
              <a:ahLst/>
              <a:cxnLst>
                <a:cxn ang="0">
                  <a:pos x="connsiteX0" y="connsiteY0"/>
                </a:cxn>
                <a:cxn ang="0">
                  <a:pos x="connsiteX1" y="connsiteY1"/>
                </a:cxn>
                <a:cxn ang="0">
                  <a:pos x="connsiteX2" y="connsiteY2"/>
                </a:cxn>
              </a:cxnLst>
              <a:rect l="l" t="t" r="r" b="b"/>
              <a:pathLst>
                <a:path w="238125" h="714375">
                  <a:moveTo>
                    <a:pt x="238125" y="0"/>
                  </a:moveTo>
                  <a:cubicBezTo>
                    <a:pt x="224631" y="192881"/>
                    <a:pt x="180482" y="395945"/>
                    <a:pt x="140794" y="515008"/>
                  </a:cubicBezTo>
                  <a:cubicBezTo>
                    <a:pt x="101106" y="634071"/>
                    <a:pt x="65881" y="669131"/>
                    <a:pt x="0" y="714375"/>
                  </a:cubicBezTo>
                </a:path>
              </a:pathLst>
            </a:custGeom>
            <a:noFill/>
            <a:ln w="19050">
              <a:solidFill>
                <a:schemeClr val="accent6">
                  <a:lumMod val="60000"/>
                  <a:lumOff val="4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矢印コネクタ 93">
              <a:extLst>
                <a:ext uri="{FF2B5EF4-FFF2-40B4-BE49-F238E27FC236}">
                  <a16:creationId xmlns:a16="http://schemas.microsoft.com/office/drawing/2014/main" id="{E4E98AFA-3F94-4FCE-85AE-A60706F76BF1}"/>
                </a:ext>
              </a:extLst>
            </p:cNvPr>
            <p:cNvCxnSpPr>
              <a:cxnSpLocks/>
            </p:cNvCxnSpPr>
            <p:nvPr/>
          </p:nvCxnSpPr>
          <p:spPr>
            <a:xfrm>
              <a:off x="6791716" y="4036819"/>
              <a:ext cx="167884" cy="204981"/>
            </a:xfrm>
            <a:prstGeom prst="straightConnector1">
              <a:avLst/>
            </a:prstGeom>
            <a:ln w="19050">
              <a:solidFill>
                <a:srgbClr val="FF7C8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95" name="グループ化 94">
              <a:extLst>
                <a:ext uri="{FF2B5EF4-FFF2-40B4-BE49-F238E27FC236}">
                  <a16:creationId xmlns:a16="http://schemas.microsoft.com/office/drawing/2014/main" id="{44FB0E0C-50C8-4318-9FCF-D6010414E03C}"/>
                </a:ext>
              </a:extLst>
            </p:cNvPr>
            <p:cNvGrpSpPr/>
            <p:nvPr/>
          </p:nvGrpSpPr>
          <p:grpSpPr>
            <a:xfrm>
              <a:off x="6971826" y="4266982"/>
              <a:ext cx="107257" cy="648452"/>
              <a:chOff x="5599145" y="4728405"/>
              <a:chExt cx="107257" cy="434145"/>
            </a:xfrm>
          </p:grpSpPr>
          <p:cxnSp>
            <p:nvCxnSpPr>
              <p:cNvPr id="96" name="直線コネクタ 95">
                <a:extLst>
                  <a:ext uri="{FF2B5EF4-FFF2-40B4-BE49-F238E27FC236}">
                    <a16:creationId xmlns:a16="http://schemas.microsoft.com/office/drawing/2014/main" id="{2376F903-2857-4BC3-A815-B8A953FD7DF7}"/>
                  </a:ext>
                </a:extLst>
              </p:cNvPr>
              <p:cNvCxnSpPr/>
              <p:nvPr/>
            </p:nvCxnSpPr>
            <p:spPr>
              <a:xfrm>
                <a:off x="5657850" y="4728405"/>
                <a:ext cx="0" cy="4341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2E1E5CBD-B3F4-4D04-B4F8-A751154CA61E}"/>
                  </a:ext>
                </a:extLst>
              </p:cNvPr>
              <p:cNvCxnSpPr>
                <a:cxnSpLocks/>
              </p:cNvCxnSpPr>
              <p:nvPr/>
            </p:nvCxnSpPr>
            <p:spPr>
              <a:xfrm>
                <a:off x="5599145" y="4735928"/>
                <a:ext cx="1072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0202D429-8F4F-4813-A5A4-4552AE9B62CC}"/>
                  </a:ext>
                </a:extLst>
              </p:cNvPr>
              <p:cNvCxnSpPr>
                <a:cxnSpLocks/>
              </p:cNvCxnSpPr>
              <p:nvPr/>
            </p:nvCxnSpPr>
            <p:spPr>
              <a:xfrm>
                <a:off x="5599145" y="5162550"/>
                <a:ext cx="1072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 name="楕円 5">
            <a:extLst>
              <a:ext uri="{FF2B5EF4-FFF2-40B4-BE49-F238E27FC236}">
                <a16:creationId xmlns:a16="http://schemas.microsoft.com/office/drawing/2014/main" id="{C3D4559C-23DE-4ABE-9CCE-E6EF81C4FBC0}"/>
              </a:ext>
            </a:extLst>
          </p:cNvPr>
          <p:cNvSpPr/>
          <p:nvPr/>
        </p:nvSpPr>
        <p:spPr>
          <a:xfrm>
            <a:off x="5360677" y="4546495"/>
            <a:ext cx="98090" cy="9809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BE1ABB24-C396-4868-B7C3-74224C23B1E2}"/>
              </a:ext>
            </a:extLst>
          </p:cNvPr>
          <p:cNvSpPr/>
          <p:nvPr/>
        </p:nvSpPr>
        <p:spPr>
          <a:xfrm>
            <a:off x="6611080" y="4411370"/>
            <a:ext cx="98090" cy="9809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A51902AA-00FF-4CC2-B145-5181404287CD}"/>
              </a:ext>
            </a:extLst>
          </p:cNvPr>
          <p:cNvSpPr/>
          <p:nvPr/>
        </p:nvSpPr>
        <p:spPr>
          <a:xfrm>
            <a:off x="5419725" y="4314911"/>
            <a:ext cx="1152525" cy="200025"/>
          </a:xfrm>
          <a:custGeom>
            <a:avLst/>
            <a:gdLst>
              <a:gd name="connsiteX0" fmla="*/ 0 w 1152525"/>
              <a:gd name="connsiteY0" fmla="*/ 171450 h 171450"/>
              <a:gd name="connsiteX1" fmla="*/ 0 w 1152525"/>
              <a:gd name="connsiteY1" fmla="*/ 171450 h 171450"/>
              <a:gd name="connsiteX2" fmla="*/ 161925 w 1152525"/>
              <a:gd name="connsiteY2" fmla="*/ 0 h 171450"/>
              <a:gd name="connsiteX3" fmla="*/ 1152525 w 1152525"/>
              <a:gd name="connsiteY3" fmla="*/ 114300 h 171450"/>
              <a:gd name="connsiteX0" fmla="*/ 0 w 1152525"/>
              <a:gd name="connsiteY0" fmla="*/ 171450 h 200025"/>
              <a:gd name="connsiteX1" fmla="*/ 38100 w 1152525"/>
              <a:gd name="connsiteY1" fmla="*/ 200025 h 200025"/>
              <a:gd name="connsiteX2" fmla="*/ 161925 w 1152525"/>
              <a:gd name="connsiteY2" fmla="*/ 0 h 200025"/>
              <a:gd name="connsiteX3" fmla="*/ 1152525 w 1152525"/>
              <a:gd name="connsiteY3" fmla="*/ 114300 h 200025"/>
            </a:gdLst>
            <a:ahLst/>
            <a:cxnLst>
              <a:cxn ang="0">
                <a:pos x="connsiteX0" y="connsiteY0"/>
              </a:cxn>
              <a:cxn ang="0">
                <a:pos x="connsiteX1" y="connsiteY1"/>
              </a:cxn>
              <a:cxn ang="0">
                <a:pos x="connsiteX2" y="connsiteY2"/>
              </a:cxn>
              <a:cxn ang="0">
                <a:pos x="connsiteX3" y="connsiteY3"/>
              </a:cxn>
            </a:cxnLst>
            <a:rect l="l" t="t" r="r" b="b"/>
            <a:pathLst>
              <a:path w="1152525" h="200025">
                <a:moveTo>
                  <a:pt x="0" y="171450"/>
                </a:moveTo>
                <a:lnTo>
                  <a:pt x="38100" y="200025"/>
                </a:lnTo>
                <a:lnTo>
                  <a:pt x="161925" y="0"/>
                </a:lnTo>
                <a:lnTo>
                  <a:pt x="1152525" y="114300"/>
                </a:lnTo>
              </a:path>
            </a:pathLst>
          </a:custGeom>
          <a:noFill/>
          <a:ln>
            <a:solidFill>
              <a:schemeClr val="bg1">
                <a:lumMod val="50000"/>
              </a:schemeClr>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C3C929B7-ABB3-4CCE-BE4E-3907DB7A711C}"/>
              </a:ext>
            </a:extLst>
          </p:cNvPr>
          <p:cNvSpPr txBox="1"/>
          <p:nvPr/>
        </p:nvSpPr>
        <p:spPr>
          <a:xfrm>
            <a:off x="4518262" y="2849853"/>
            <a:ext cx="363536" cy="204528"/>
          </a:xfrm>
          <a:prstGeom prst="rect">
            <a:avLst/>
          </a:prstGeom>
          <a:noFill/>
        </p:spPr>
        <p:txBody>
          <a:bodyPr wrap="square" rtlCol="0">
            <a:spAutoFit/>
          </a:bodyPr>
          <a:lstStyle/>
          <a:p>
            <a:pPr algn="ctr"/>
            <a:r>
              <a:rPr kumimoji="1" lang="en-US" altLang="ja-JP" sz="800" dirty="0"/>
              <a:t>100</a:t>
            </a:r>
          </a:p>
        </p:txBody>
      </p:sp>
    </p:spTree>
    <p:extLst>
      <p:ext uri="{BB962C8B-B14F-4D97-AF65-F5344CB8AC3E}">
        <p14:creationId xmlns:p14="http://schemas.microsoft.com/office/powerpoint/2010/main" val="329738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FD83B54-A1D7-4894-A739-3E093DD1E29E}"/>
              </a:ext>
            </a:extLst>
          </p:cNvPr>
          <p:cNvPicPr>
            <a:picLocks noChangeAspect="1"/>
          </p:cNvPicPr>
          <p:nvPr/>
        </p:nvPicPr>
        <p:blipFill>
          <a:blip r:embed="rId2"/>
          <a:stretch>
            <a:fillRect/>
          </a:stretch>
        </p:blipFill>
        <p:spPr>
          <a:xfrm>
            <a:off x="1" y="3409172"/>
            <a:ext cx="4818160" cy="1705727"/>
          </a:xfrm>
          <a:prstGeom prst="rect">
            <a:avLst/>
          </a:prstGeom>
        </p:spPr>
      </p:pic>
      <p:pic>
        <p:nvPicPr>
          <p:cNvPr id="3" name="図 2">
            <a:extLst>
              <a:ext uri="{FF2B5EF4-FFF2-40B4-BE49-F238E27FC236}">
                <a16:creationId xmlns:a16="http://schemas.microsoft.com/office/drawing/2014/main" id="{CEE916E1-0EC7-498A-AEF1-F3C7E86C5063}"/>
              </a:ext>
            </a:extLst>
          </p:cNvPr>
          <p:cNvPicPr>
            <a:picLocks noChangeAspect="1"/>
          </p:cNvPicPr>
          <p:nvPr/>
        </p:nvPicPr>
        <p:blipFill>
          <a:blip r:embed="rId3"/>
          <a:stretch>
            <a:fillRect/>
          </a:stretch>
        </p:blipFill>
        <p:spPr>
          <a:xfrm>
            <a:off x="1" y="1956264"/>
            <a:ext cx="4818160" cy="1705727"/>
          </a:xfrm>
          <a:prstGeom prst="rect">
            <a:avLst/>
          </a:prstGeom>
        </p:spPr>
      </p:pic>
      <p:sp>
        <p:nvSpPr>
          <p:cNvPr id="7" name="Text Box 9"/>
          <p:cNvSpPr txBox="1">
            <a:spLocks noChangeArrowheads="1"/>
          </p:cNvSpPr>
          <p:nvPr/>
        </p:nvSpPr>
        <p:spPr bwMode="auto">
          <a:xfrm>
            <a:off x="81184" y="509745"/>
            <a:ext cx="8955559" cy="1323439"/>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420" indent="-285750" defTabSz="390997" fontAlgn="auto">
              <a:spcBef>
                <a:spcPct val="0"/>
              </a:spcBef>
              <a:spcAft>
                <a:spcPts val="0"/>
              </a:spcAft>
            </a:pPr>
            <a:r>
              <a:rPr lang="ja-JP" altLang="en-US" sz="1600" dirty="0"/>
              <a:t>現行高潮計画の台風期平均の朔望平均満潮位が</a:t>
            </a:r>
            <a:r>
              <a:rPr lang="en-US" altLang="ja-JP" sz="1600" dirty="0"/>
              <a:t>OP+2.2m(S29</a:t>
            </a:r>
            <a:r>
              <a:rPr lang="ja-JP" altLang="en-US" sz="1600" dirty="0"/>
              <a:t>～</a:t>
            </a:r>
            <a:r>
              <a:rPr lang="en-US" altLang="ja-JP" sz="1600" dirty="0"/>
              <a:t>S38)</a:t>
            </a:r>
            <a:r>
              <a:rPr lang="ja-JP" altLang="en-US" sz="1600" dirty="0"/>
              <a:t>であるのに対して、近年</a:t>
            </a:r>
            <a:r>
              <a:rPr lang="en-US" altLang="ja-JP" sz="1600" dirty="0"/>
              <a:t>10</a:t>
            </a:r>
            <a:r>
              <a:rPr lang="ja-JP" altLang="en-US" sz="1600" dirty="0"/>
              <a:t>ヵ年</a:t>
            </a:r>
            <a:r>
              <a:rPr lang="en-US" altLang="ja-JP" sz="1600" dirty="0"/>
              <a:t>(H21</a:t>
            </a:r>
            <a:r>
              <a:rPr lang="ja-JP" altLang="en-US" sz="1600" dirty="0"/>
              <a:t>～</a:t>
            </a:r>
            <a:r>
              <a:rPr lang="en-US" altLang="ja-JP" sz="1600" dirty="0"/>
              <a:t>H30)</a:t>
            </a:r>
            <a:r>
              <a:rPr lang="ja-JP" altLang="en-US" sz="1600" dirty="0"/>
              <a:t>平均の朔望平均満潮は</a:t>
            </a:r>
            <a:r>
              <a:rPr lang="en-US" altLang="ja-JP" sz="1600" dirty="0"/>
              <a:t>OP+2.4m</a:t>
            </a:r>
            <a:r>
              <a:rPr lang="ja-JP" altLang="en-US" sz="1600" dirty="0"/>
              <a:t>となる。気象庁によると日本周辺の潮位は数十年単位で変動しており、気候変動の影響は明確ではない。</a:t>
            </a:r>
            <a:endParaRPr lang="en-US" altLang="ja-JP" sz="1600" dirty="0"/>
          </a:p>
          <a:p>
            <a:pPr marL="360420" indent="-285750" defTabSz="390997" fontAlgn="auto">
              <a:spcBef>
                <a:spcPct val="0"/>
              </a:spcBef>
              <a:spcAft>
                <a:spcPts val="0"/>
              </a:spcAft>
            </a:pPr>
            <a:r>
              <a:rPr lang="ja-JP" altLang="en-US" sz="1600" dirty="0"/>
              <a:t>気候変動後の朔望平均満潮位は、最新の</a:t>
            </a:r>
            <a:r>
              <a:rPr lang="en-US" altLang="ja-JP" sz="1600" dirty="0"/>
              <a:t>SROCC</a:t>
            </a:r>
            <a:r>
              <a:rPr lang="ja-JP" altLang="en-US" sz="1600" dirty="0"/>
              <a:t>を基に算出することとし、基準年の朔望平均満潮位</a:t>
            </a:r>
            <a:r>
              <a:rPr lang="en-US" altLang="ja-JP" sz="1600" dirty="0"/>
              <a:t>(</a:t>
            </a:r>
            <a:r>
              <a:rPr lang="ja-JP" altLang="en-US" sz="1600" dirty="0"/>
              <a:t>年平均</a:t>
            </a:r>
            <a:r>
              <a:rPr lang="en-US" altLang="ja-JP" sz="1600" dirty="0"/>
              <a:t>)(OP+2.16m)</a:t>
            </a:r>
            <a:r>
              <a:rPr lang="ja-JP" altLang="en-US" sz="1600" dirty="0"/>
              <a:t>に気候変動による海面水位上昇量を考慮して設定する。</a:t>
            </a:r>
            <a:endParaRPr lang="en-US" altLang="ja-JP" sz="1600" dirty="0"/>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新水門設計条件としての朔望平均満潮位の設定</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15</a:t>
            </a:fld>
            <a:endParaRPr kumimoji="1" lang="ja-JP" altLang="en-US" sz="1600" dirty="0">
              <a:solidFill>
                <a:schemeClr val="tx1"/>
              </a:solidFill>
            </a:endParaRPr>
          </a:p>
        </p:txBody>
      </p:sp>
      <p:sp>
        <p:nvSpPr>
          <p:cNvPr id="11" name="テキスト ボックス 10">
            <a:extLst>
              <a:ext uri="{FF2B5EF4-FFF2-40B4-BE49-F238E27FC236}">
                <a16:creationId xmlns:a16="http://schemas.microsoft.com/office/drawing/2014/main" id="{EB099E95-189A-4B2B-8E5D-9F23BFA02E15}"/>
              </a:ext>
            </a:extLst>
          </p:cNvPr>
          <p:cNvSpPr txBox="1"/>
          <p:nvPr/>
        </p:nvSpPr>
        <p:spPr>
          <a:xfrm>
            <a:off x="147325" y="2243337"/>
            <a:ext cx="1598745" cy="338554"/>
          </a:xfrm>
          <a:prstGeom prst="rect">
            <a:avLst/>
          </a:prstGeom>
          <a:noFill/>
        </p:spPr>
        <p:txBody>
          <a:bodyPr wrap="square" rtlCol="0">
            <a:spAutoFit/>
          </a:bodyPr>
          <a:lstStyle/>
          <a:p>
            <a:pPr algn="ctr"/>
            <a:r>
              <a:rPr lang="ja-JP" altLang="en-US" sz="800" dirty="0">
                <a:solidFill>
                  <a:srgbClr val="FF0000"/>
                </a:solidFill>
              </a:rPr>
              <a:t>現行</a:t>
            </a:r>
            <a:r>
              <a:rPr kumimoji="1" lang="ja-JP" altLang="en-US" sz="800" dirty="0">
                <a:solidFill>
                  <a:srgbClr val="FF0000"/>
                </a:solidFill>
              </a:rPr>
              <a:t>計画</a:t>
            </a:r>
            <a:r>
              <a:rPr kumimoji="1" lang="en-US" altLang="ja-JP" sz="800" dirty="0">
                <a:solidFill>
                  <a:srgbClr val="FF0000"/>
                </a:solidFill>
              </a:rPr>
              <a:t>10</a:t>
            </a:r>
            <a:r>
              <a:rPr kumimoji="1" lang="ja-JP" altLang="en-US" sz="800" dirty="0">
                <a:solidFill>
                  <a:srgbClr val="FF0000"/>
                </a:solidFill>
              </a:rPr>
              <a:t>ヵ年平均</a:t>
            </a:r>
            <a:endParaRPr kumimoji="1" lang="en-US" altLang="ja-JP" sz="800" dirty="0">
              <a:solidFill>
                <a:srgbClr val="FF0000"/>
              </a:solidFill>
            </a:endParaRPr>
          </a:p>
          <a:p>
            <a:pPr algn="ctr"/>
            <a:r>
              <a:rPr kumimoji="1" lang="en-US" altLang="ja-JP" sz="800" dirty="0">
                <a:solidFill>
                  <a:srgbClr val="FF0000"/>
                </a:solidFill>
              </a:rPr>
              <a:t>(1954</a:t>
            </a:r>
            <a:r>
              <a:rPr kumimoji="1" lang="ja-JP" altLang="en-US" sz="800" dirty="0">
                <a:solidFill>
                  <a:srgbClr val="FF0000"/>
                </a:solidFill>
              </a:rPr>
              <a:t>～</a:t>
            </a:r>
            <a:r>
              <a:rPr kumimoji="1" lang="en-US" altLang="ja-JP" sz="800" dirty="0">
                <a:solidFill>
                  <a:srgbClr val="FF0000"/>
                </a:solidFill>
              </a:rPr>
              <a:t>1963</a:t>
            </a:r>
            <a:r>
              <a:rPr kumimoji="1" lang="ja-JP" altLang="en-US" sz="800" dirty="0">
                <a:solidFill>
                  <a:srgbClr val="FF0000"/>
                </a:solidFill>
              </a:rPr>
              <a:t>年</a:t>
            </a:r>
            <a:r>
              <a:rPr kumimoji="1" lang="en-US" altLang="ja-JP" sz="800" dirty="0">
                <a:solidFill>
                  <a:srgbClr val="FF0000"/>
                </a:solidFill>
              </a:rPr>
              <a:t>)O.P+2.20m</a:t>
            </a:r>
            <a:endParaRPr kumimoji="1" lang="ja-JP" altLang="en-US" sz="800" dirty="0">
              <a:solidFill>
                <a:srgbClr val="FF0000"/>
              </a:solidFill>
            </a:endParaRPr>
          </a:p>
        </p:txBody>
      </p:sp>
      <p:sp>
        <p:nvSpPr>
          <p:cNvPr id="12" name="テキスト ボックス 11">
            <a:extLst>
              <a:ext uri="{FF2B5EF4-FFF2-40B4-BE49-F238E27FC236}">
                <a16:creationId xmlns:a16="http://schemas.microsoft.com/office/drawing/2014/main" id="{59D979A2-EFDB-4D31-B887-63505C623A0B}"/>
              </a:ext>
            </a:extLst>
          </p:cNvPr>
          <p:cNvSpPr txBox="1"/>
          <p:nvPr/>
        </p:nvSpPr>
        <p:spPr>
          <a:xfrm>
            <a:off x="2069241" y="2221146"/>
            <a:ext cx="2250554" cy="215444"/>
          </a:xfrm>
          <a:prstGeom prst="rect">
            <a:avLst/>
          </a:prstGeom>
          <a:noFill/>
        </p:spPr>
        <p:txBody>
          <a:bodyPr wrap="square" rtlCol="0">
            <a:spAutoFit/>
          </a:bodyPr>
          <a:lstStyle/>
          <a:p>
            <a:pPr algn="ctr"/>
            <a:r>
              <a:rPr lang="ja-JP" altLang="en-US" sz="800" dirty="0">
                <a:solidFill>
                  <a:srgbClr val="0000FF"/>
                </a:solidFill>
              </a:rPr>
              <a:t>近</a:t>
            </a:r>
            <a:r>
              <a:rPr lang="en-US" altLang="ja-JP" sz="800" dirty="0">
                <a:solidFill>
                  <a:srgbClr val="0000FF"/>
                </a:solidFill>
              </a:rPr>
              <a:t>10</a:t>
            </a:r>
            <a:r>
              <a:rPr lang="ja-JP" altLang="en-US" sz="800" dirty="0">
                <a:solidFill>
                  <a:srgbClr val="0000FF"/>
                </a:solidFill>
              </a:rPr>
              <a:t>ヵ年平均</a:t>
            </a:r>
            <a:r>
              <a:rPr lang="en-US" altLang="ja-JP" sz="800" dirty="0">
                <a:solidFill>
                  <a:srgbClr val="0000FF"/>
                </a:solidFill>
              </a:rPr>
              <a:t>(2009</a:t>
            </a:r>
            <a:r>
              <a:rPr lang="ja-JP" altLang="en-US" sz="800" dirty="0">
                <a:solidFill>
                  <a:srgbClr val="0000FF"/>
                </a:solidFill>
              </a:rPr>
              <a:t>～</a:t>
            </a:r>
            <a:r>
              <a:rPr lang="en-US" altLang="ja-JP" sz="800" dirty="0">
                <a:solidFill>
                  <a:srgbClr val="0000FF"/>
                </a:solidFill>
              </a:rPr>
              <a:t>2018</a:t>
            </a:r>
            <a:r>
              <a:rPr lang="ja-JP" altLang="en-US" sz="800" dirty="0">
                <a:solidFill>
                  <a:srgbClr val="0000FF"/>
                </a:solidFill>
              </a:rPr>
              <a:t>年</a:t>
            </a:r>
            <a:r>
              <a:rPr lang="en-US" altLang="ja-JP" sz="800" dirty="0">
                <a:solidFill>
                  <a:srgbClr val="0000FF"/>
                </a:solidFill>
              </a:rPr>
              <a:t>)</a:t>
            </a:r>
            <a:r>
              <a:rPr kumimoji="1" lang="en-US" altLang="ja-JP" sz="800" dirty="0">
                <a:solidFill>
                  <a:srgbClr val="0000FF"/>
                </a:solidFill>
              </a:rPr>
              <a:t>O.P+2.42m</a:t>
            </a:r>
            <a:endParaRPr kumimoji="1" lang="ja-JP" altLang="en-US" sz="800" dirty="0">
              <a:solidFill>
                <a:srgbClr val="0000FF"/>
              </a:solidFill>
            </a:endParaRPr>
          </a:p>
        </p:txBody>
      </p:sp>
      <p:cxnSp>
        <p:nvCxnSpPr>
          <p:cNvPr id="13" name="直線矢印コネクタ 12">
            <a:extLst>
              <a:ext uri="{FF2B5EF4-FFF2-40B4-BE49-F238E27FC236}">
                <a16:creationId xmlns:a16="http://schemas.microsoft.com/office/drawing/2014/main" id="{0656D730-9AEC-45F6-8A7E-23D66F11BABA}"/>
              </a:ext>
            </a:extLst>
          </p:cNvPr>
          <p:cNvCxnSpPr>
            <a:cxnSpLocks/>
          </p:cNvCxnSpPr>
          <p:nvPr/>
        </p:nvCxnSpPr>
        <p:spPr>
          <a:xfrm>
            <a:off x="3996624" y="2401318"/>
            <a:ext cx="99126" cy="12440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5C1EA8A-9CEC-477B-B08E-02B776C76E0F}"/>
              </a:ext>
            </a:extLst>
          </p:cNvPr>
          <p:cNvCxnSpPr>
            <a:cxnSpLocks/>
          </p:cNvCxnSpPr>
          <p:nvPr/>
        </p:nvCxnSpPr>
        <p:spPr>
          <a:xfrm flipH="1">
            <a:off x="834517" y="2581891"/>
            <a:ext cx="222758" cy="2431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469AF25E-B617-4044-8617-F7F093CFFC7F}"/>
              </a:ext>
            </a:extLst>
          </p:cNvPr>
          <p:cNvSpPr txBox="1"/>
          <p:nvPr/>
        </p:nvSpPr>
        <p:spPr>
          <a:xfrm>
            <a:off x="5206466" y="2127852"/>
            <a:ext cx="3506680" cy="553998"/>
          </a:xfrm>
          <a:prstGeom prst="rect">
            <a:avLst/>
          </a:prstGeom>
          <a:noFill/>
        </p:spPr>
        <p:txBody>
          <a:bodyPr wrap="square" rtlCol="0">
            <a:spAutoFit/>
          </a:bodyPr>
          <a:lstStyle/>
          <a:p>
            <a:r>
              <a:rPr lang="ja-JP" altLang="en-US" sz="1000" dirty="0"/>
              <a:t>　</a:t>
            </a:r>
            <a:r>
              <a:rPr lang="en-US" altLang="ja-JP" sz="1000" dirty="0"/>
              <a:t>2100</a:t>
            </a:r>
            <a:r>
              <a:rPr lang="ja-JP" altLang="en-US" sz="1000" dirty="0"/>
              <a:t>年までの平均海面水位の予測上昇範囲は、</a:t>
            </a:r>
            <a:r>
              <a:rPr lang="en-US" altLang="ja-JP" sz="1000" dirty="0"/>
              <a:t>RCP2.6 </a:t>
            </a:r>
            <a:r>
              <a:rPr lang="ja-JP" altLang="en-US" sz="1000" dirty="0"/>
              <a:t>では</a:t>
            </a:r>
            <a:r>
              <a:rPr lang="en-US" altLang="ja-JP" sz="1000" dirty="0"/>
              <a:t>0.29-0.59m</a:t>
            </a:r>
            <a:r>
              <a:rPr lang="ja-JP" altLang="en-US" sz="1000" dirty="0"/>
              <a:t>、</a:t>
            </a:r>
            <a:r>
              <a:rPr lang="en-US" altLang="ja-JP" sz="1000" dirty="0"/>
              <a:t>RCP8.5</a:t>
            </a:r>
            <a:r>
              <a:rPr lang="ja-JP" altLang="en-US" sz="1000" dirty="0"/>
              <a:t>では</a:t>
            </a:r>
            <a:r>
              <a:rPr lang="en-US" altLang="ja-JP" sz="1000" dirty="0"/>
              <a:t>0.61-1.10m</a:t>
            </a:r>
            <a:r>
              <a:rPr lang="ja-JP" altLang="en-US" sz="1000" dirty="0"/>
              <a:t>と第５次評価報告書から上方修正</a:t>
            </a:r>
            <a:endParaRPr kumimoji="1" lang="ja-JP" altLang="en-US" sz="1000" dirty="0"/>
          </a:p>
        </p:txBody>
      </p:sp>
      <p:sp>
        <p:nvSpPr>
          <p:cNvPr id="19" name="テキスト ボックス 18">
            <a:extLst>
              <a:ext uri="{FF2B5EF4-FFF2-40B4-BE49-F238E27FC236}">
                <a16:creationId xmlns:a16="http://schemas.microsoft.com/office/drawing/2014/main" id="{B43984B8-1458-480F-B277-786FC55EE9ED}"/>
              </a:ext>
            </a:extLst>
          </p:cNvPr>
          <p:cNvSpPr txBox="1"/>
          <p:nvPr/>
        </p:nvSpPr>
        <p:spPr>
          <a:xfrm>
            <a:off x="1524408" y="3805464"/>
            <a:ext cx="1710385" cy="338554"/>
          </a:xfrm>
          <a:prstGeom prst="rect">
            <a:avLst/>
          </a:prstGeom>
          <a:noFill/>
        </p:spPr>
        <p:txBody>
          <a:bodyPr wrap="square" rtlCol="0">
            <a:spAutoFit/>
          </a:bodyPr>
          <a:lstStyle/>
          <a:p>
            <a:pPr algn="ctr"/>
            <a:r>
              <a:rPr lang="en-US" altLang="ja-JP" sz="800" dirty="0">
                <a:solidFill>
                  <a:srgbClr val="00B050"/>
                </a:solidFill>
              </a:rPr>
              <a:t>SROCC</a:t>
            </a:r>
            <a:r>
              <a:rPr lang="ja-JP" altLang="en-US" sz="800" dirty="0">
                <a:solidFill>
                  <a:srgbClr val="00B050"/>
                </a:solidFill>
              </a:rPr>
              <a:t>海面上昇量基準年</a:t>
            </a:r>
            <a:endParaRPr lang="en-US" altLang="ja-JP" sz="800" dirty="0">
              <a:solidFill>
                <a:srgbClr val="00B050"/>
              </a:solidFill>
            </a:endParaRPr>
          </a:p>
          <a:p>
            <a:pPr algn="ctr"/>
            <a:r>
              <a:rPr kumimoji="1" lang="en-US" altLang="ja-JP" sz="800" dirty="0">
                <a:solidFill>
                  <a:srgbClr val="00B050"/>
                </a:solidFill>
              </a:rPr>
              <a:t>O.P+2.16m</a:t>
            </a:r>
            <a:endParaRPr kumimoji="1" lang="ja-JP" altLang="en-US" sz="800" dirty="0">
              <a:solidFill>
                <a:srgbClr val="00B050"/>
              </a:solidFill>
            </a:endParaRPr>
          </a:p>
        </p:txBody>
      </p:sp>
      <p:pic>
        <p:nvPicPr>
          <p:cNvPr id="21" name="図 20" descr="地図, テキスト が含まれている画像&#10;&#10;自動的に生成された説明">
            <a:extLst>
              <a:ext uri="{FF2B5EF4-FFF2-40B4-BE49-F238E27FC236}">
                <a16:creationId xmlns:a16="http://schemas.microsoft.com/office/drawing/2014/main" id="{357738E7-AFFB-478A-B8C8-FBC0390C1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85" y="5276850"/>
            <a:ext cx="4534076" cy="1408307"/>
          </a:xfrm>
          <a:prstGeom prst="rect">
            <a:avLst/>
          </a:prstGeom>
        </p:spPr>
      </p:pic>
      <p:sp>
        <p:nvSpPr>
          <p:cNvPr id="26" name="テキスト ボックス 25">
            <a:extLst>
              <a:ext uri="{FF2B5EF4-FFF2-40B4-BE49-F238E27FC236}">
                <a16:creationId xmlns:a16="http://schemas.microsoft.com/office/drawing/2014/main" id="{1053D452-F895-40BD-9683-88512C05F2D1}"/>
              </a:ext>
            </a:extLst>
          </p:cNvPr>
          <p:cNvSpPr txBox="1"/>
          <p:nvPr/>
        </p:nvSpPr>
        <p:spPr>
          <a:xfrm>
            <a:off x="186710" y="5056374"/>
            <a:ext cx="3506680" cy="246221"/>
          </a:xfrm>
          <a:prstGeom prst="rect">
            <a:avLst/>
          </a:prstGeom>
          <a:noFill/>
        </p:spPr>
        <p:txBody>
          <a:bodyPr wrap="square" rtlCol="0">
            <a:spAutoFit/>
          </a:bodyPr>
          <a:lstStyle/>
          <a:p>
            <a:r>
              <a:rPr kumimoji="1" lang="ja-JP" altLang="en-US" sz="1000" dirty="0">
                <a:solidFill>
                  <a:srgbClr val="0000FF"/>
                </a:solidFill>
              </a:rPr>
              <a:t>■</a:t>
            </a:r>
            <a:r>
              <a:rPr lang="ja-JP" altLang="en-US" sz="1000" dirty="0">
                <a:solidFill>
                  <a:srgbClr val="0000FF"/>
                </a:solidFill>
              </a:rPr>
              <a:t>日本沿岸の海面水位の長期変化傾向（気象庁）</a:t>
            </a:r>
          </a:p>
        </p:txBody>
      </p:sp>
      <p:sp>
        <p:nvSpPr>
          <p:cNvPr id="27" name="テキスト ボックス 26">
            <a:extLst>
              <a:ext uri="{FF2B5EF4-FFF2-40B4-BE49-F238E27FC236}">
                <a16:creationId xmlns:a16="http://schemas.microsoft.com/office/drawing/2014/main" id="{7826B1C9-ECFE-433F-B980-C82B0CDB2A97}"/>
              </a:ext>
            </a:extLst>
          </p:cNvPr>
          <p:cNvSpPr txBox="1"/>
          <p:nvPr/>
        </p:nvSpPr>
        <p:spPr>
          <a:xfrm>
            <a:off x="186710" y="6567808"/>
            <a:ext cx="3506680" cy="246221"/>
          </a:xfrm>
          <a:prstGeom prst="rect">
            <a:avLst/>
          </a:prstGeom>
          <a:noFill/>
        </p:spPr>
        <p:txBody>
          <a:bodyPr wrap="square" rtlCol="0">
            <a:spAutoFit/>
          </a:bodyPr>
          <a:lstStyle/>
          <a:p>
            <a:r>
              <a:rPr kumimoji="1" lang="en-US" altLang="ja-JP" sz="1000" dirty="0"/>
              <a:t>※</a:t>
            </a:r>
            <a:r>
              <a:rPr lang="ja-JP" altLang="en-US" sz="1000" dirty="0"/>
              <a:t>出典：気象庁</a:t>
            </a:r>
            <a:r>
              <a:rPr lang="en-US" altLang="ja-JP" sz="1000" dirty="0"/>
              <a:t>HP</a:t>
            </a:r>
            <a:r>
              <a:rPr lang="ja-JP" altLang="en-US" sz="1000" dirty="0"/>
              <a:t>「日本沿岸の海面水位の長期変化傾向」</a:t>
            </a:r>
            <a:endParaRPr kumimoji="1" lang="ja-JP" altLang="en-US" sz="1000" dirty="0"/>
          </a:p>
        </p:txBody>
      </p:sp>
      <p:sp>
        <p:nvSpPr>
          <p:cNvPr id="28" name="テキスト ボックス 27">
            <a:extLst>
              <a:ext uri="{FF2B5EF4-FFF2-40B4-BE49-F238E27FC236}">
                <a16:creationId xmlns:a16="http://schemas.microsoft.com/office/drawing/2014/main" id="{1C6AF766-2AAD-472C-AC03-7ACFF2F8AE2C}"/>
              </a:ext>
            </a:extLst>
          </p:cNvPr>
          <p:cNvSpPr txBox="1"/>
          <p:nvPr/>
        </p:nvSpPr>
        <p:spPr>
          <a:xfrm>
            <a:off x="186710" y="1824481"/>
            <a:ext cx="3506680" cy="246221"/>
          </a:xfrm>
          <a:prstGeom prst="rect">
            <a:avLst/>
          </a:prstGeom>
          <a:noFill/>
        </p:spPr>
        <p:txBody>
          <a:bodyPr wrap="square" rtlCol="0">
            <a:spAutoFit/>
          </a:bodyPr>
          <a:lstStyle/>
          <a:p>
            <a:r>
              <a:rPr kumimoji="1" lang="ja-JP" altLang="en-US" sz="1000" dirty="0">
                <a:solidFill>
                  <a:srgbClr val="0000FF"/>
                </a:solidFill>
              </a:rPr>
              <a:t>■大阪潮位観測所　朔望平均満潮位経年変化</a:t>
            </a:r>
            <a:endParaRPr lang="ja-JP" altLang="en-US" sz="1000" dirty="0">
              <a:solidFill>
                <a:srgbClr val="0000FF"/>
              </a:solidFill>
            </a:endParaRPr>
          </a:p>
        </p:txBody>
      </p:sp>
      <p:sp>
        <p:nvSpPr>
          <p:cNvPr id="30" name="テキスト ボックス 29">
            <a:extLst>
              <a:ext uri="{FF2B5EF4-FFF2-40B4-BE49-F238E27FC236}">
                <a16:creationId xmlns:a16="http://schemas.microsoft.com/office/drawing/2014/main" id="{90D7325A-7F07-4557-8F73-A9BEFCCD6502}"/>
              </a:ext>
            </a:extLst>
          </p:cNvPr>
          <p:cNvSpPr txBox="1"/>
          <p:nvPr/>
        </p:nvSpPr>
        <p:spPr>
          <a:xfrm>
            <a:off x="5035524" y="1824481"/>
            <a:ext cx="3842146" cy="246221"/>
          </a:xfrm>
          <a:prstGeom prst="rect">
            <a:avLst/>
          </a:prstGeom>
          <a:noFill/>
        </p:spPr>
        <p:txBody>
          <a:bodyPr wrap="square" rtlCol="0">
            <a:spAutoFit/>
          </a:bodyPr>
          <a:lstStyle/>
          <a:p>
            <a:r>
              <a:rPr kumimoji="1" lang="ja-JP" altLang="en-US" sz="1000" dirty="0">
                <a:solidFill>
                  <a:srgbClr val="0000FF"/>
                </a:solidFill>
              </a:rPr>
              <a:t>■「</a:t>
            </a:r>
            <a:r>
              <a:rPr lang="ja-JP" altLang="en-US" sz="1000" dirty="0">
                <a:solidFill>
                  <a:srgbClr val="0000FF"/>
                </a:solidFill>
              </a:rPr>
              <a:t>海洋・雪氷圏特別報告書</a:t>
            </a:r>
            <a:r>
              <a:rPr lang="en-US" altLang="ja-JP" sz="1000" dirty="0">
                <a:solidFill>
                  <a:srgbClr val="0000FF"/>
                </a:solidFill>
              </a:rPr>
              <a:t>(SROCC</a:t>
            </a:r>
            <a:r>
              <a:rPr lang="ja-JP" altLang="en-US" sz="1000" dirty="0">
                <a:solidFill>
                  <a:srgbClr val="0000FF"/>
                </a:solidFill>
              </a:rPr>
              <a:t>）」による平均海面水位上昇</a:t>
            </a:r>
          </a:p>
        </p:txBody>
      </p:sp>
      <p:cxnSp>
        <p:nvCxnSpPr>
          <p:cNvPr id="29" name="直線矢印コネクタ 28">
            <a:extLst>
              <a:ext uri="{FF2B5EF4-FFF2-40B4-BE49-F238E27FC236}">
                <a16:creationId xmlns:a16="http://schemas.microsoft.com/office/drawing/2014/main" id="{994708F5-65B4-4876-AFA5-0F12C4AE9268}"/>
              </a:ext>
            </a:extLst>
          </p:cNvPr>
          <p:cNvCxnSpPr>
            <a:cxnSpLocks/>
          </p:cNvCxnSpPr>
          <p:nvPr/>
        </p:nvCxnSpPr>
        <p:spPr>
          <a:xfrm>
            <a:off x="2443393" y="4134751"/>
            <a:ext cx="215460" cy="21466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698A04B0-61C1-434E-B14F-9FFF6E49AF0D}"/>
              </a:ext>
            </a:extLst>
          </p:cNvPr>
          <p:cNvSpPr txBox="1"/>
          <p:nvPr/>
        </p:nvSpPr>
        <p:spPr>
          <a:xfrm>
            <a:off x="236413" y="3839446"/>
            <a:ext cx="1509658" cy="338554"/>
          </a:xfrm>
          <a:prstGeom prst="rect">
            <a:avLst/>
          </a:prstGeom>
          <a:noFill/>
        </p:spPr>
        <p:txBody>
          <a:bodyPr wrap="square" rtlCol="0">
            <a:spAutoFit/>
          </a:bodyPr>
          <a:lstStyle/>
          <a:p>
            <a:pPr algn="ctr"/>
            <a:r>
              <a:rPr lang="ja-JP" altLang="en-US" sz="800" dirty="0">
                <a:solidFill>
                  <a:srgbClr val="FF0000"/>
                </a:solidFill>
              </a:rPr>
              <a:t>現行</a:t>
            </a:r>
            <a:r>
              <a:rPr kumimoji="1" lang="ja-JP" altLang="en-US" sz="800" dirty="0">
                <a:solidFill>
                  <a:srgbClr val="FF0000"/>
                </a:solidFill>
              </a:rPr>
              <a:t>計画</a:t>
            </a:r>
            <a:r>
              <a:rPr kumimoji="1" lang="en-US" altLang="ja-JP" sz="800" dirty="0">
                <a:solidFill>
                  <a:srgbClr val="FF0000"/>
                </a:solidFill>
              </a:rPr>
              <a:t>10</a:t>
            </a:r>
            <a:r>
              <a:rPr kumimoji="1" lang="ja-JP" altLang="en-US" sz="800" dirty="0">
                <a:solidFill>
                  <a:srgbClr val="FF0000"/>
                </a:solidFill>
              </a:rPr>
              <a:t>ヵ年平均</a:t>
            </a:r>
            <a:endParaRPr kumimoji="1" lang="en-US" altLang="ja-JP" sz="800" dirty="0">
              <a:solidFill>
                <a:srgbClr val="FF0000"/>
              </a:solidFill>
            </a:endParaRPr>
          </a:p>
          <a:p>
            <a:pPr algn="ctr"/>
            <a:r>
              <a:rPr kumimoji="1" lang="en-US" altLang="ja-JP" sz="800" dirty="0">
                <a:solidFill>
                  <a:srgbClr val="FF0000"/>
                </a:solidFill>
              </a:rPr>
              <a:t>(1954</a:t>
            </a:r>
            <a:r>
              <a:rPr kumimoji="1" lang="ja-JP" altLang="en-US" sz="800" dirty="0">
                <a:solidFill>
                  <a:srgbClr val="FF0000"/>
                </a:solidFill>
              </a:rPr>
              <a:t>～</a:t>
            </a:r>
            <a:r>
              <a:rPr kumimoji="1" lang="en-US" altLang="ja-JP" sz="800" dirty="0">
                <a:solidFill>
                  <a:srgbClr val="FF0000"/>
                </a:solidFill>
              </a:rPr>
              <a:t>1963</a:t>
            </a:r>
            <a:r>
              <a:rPr kumimoji="1" lang="ja-JP" altLang="en-US" sz="800" dirty="0">
                <a:solidFill>
                  <a:srgbClr val="FF0000"/>
                </a:solidFill>
              </a:rPr>
              <a:t>年</a:t>
            </a:r>
            <a:r>
              <a:rPr kumimoji="1" lang="en-US" altLang="ja-JP" sz="800" dirty="0">
                <a:solidFill>
                  <a:srgbClr val="FF0000"/>
                </a:solidFill>
              </a:rPr>
              <a:t>)O.P+2.10m</a:t>
            </a:r>
            <a:endParaRPr kumimoji="1" lang="ja-JP" altLang="en-US" sz="800" dirty="0">
              <a:solidFill>
                <a:srgbClr val="FF0000"/>
              </a:solidFill>
            </a:endParaRPr>
          </a:p>
        </p:txBody>
      </p:sp>
      <p:cxnSp>
        <p:nvCxnSpPr>
          <p:cNvPr id="32" name="直線矢印コネクタ 31">
            <a:extLst>
              <a:ext uri="{FF2B5EF4-FFF2-40B4-BE49-F238E27FC236}">
                <a16:creationId xmlns:a16="http://schemas.microsoft.com/office/drawing/2014/main" id="{50929961-A642-44EE-BED5-58987D779918}"/>
              </a:ext>
            </a:extLst>
          </p:cNvPr>
          <p:cNvCxnSpPr>
            <a:cxnSpLocks/>
          </p:cNvCxnSpPr>
          <p:nvPr/>
        </p:nvCxnSpPr>
        <p:spPr>
          <a:xfrm flipH="1">
            <a:off x="834517" y="4178000"/>
            <a:ext cx="222758" cy="2196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BC960FC4-3D51-48EA-A49B-845861383E2B}"/>
              </a:ext>
            </a:extLst>
          </p:cNvPr>
          <p:cNvSpPr txBox="1"/>
          <p:nvPr/>
        </p:nvSpPr>
        <p:spPr>
          <a:xfrm>
            <a:off x="3996624" y="1999822"/>
            <a:ext cx="748882" cy="123111"/>
          </a:xfrm>
          <a:prstGeom prst="rect">
            <a:avLst/>
          </a:prstGeom>
          <a:solidFill>
            <a:schemeClr val="accent4">
              <a:lumMod val="20000"/>
              <a:lumOff val="80000"/>
            </a:schemeClr>
          </a:solidFill>
        </p:spPr>
        <p:txBody>
          <a:bodyPr wrap="square" tIns="0" bIns="0" rtlCol="0">
            <a:spAutoFit/>
          </a:bodyPr>
          <a:lstStyle/>
          <a:p>
            <a:pPr algn="ctr"/>
            <a:r>
              <a:rPr kumimoji="1" lang="ja-JP" altLang="en-US" sz="800" b="1" dirty="0">
                <a:solidFill>
                  <a:srgbClr val="FF0000"/>
                </a:solidFill>
              </a:rPr>
              <a:t>台風期平均</a:t>
            </a:r>
          </a:p>
        </p:txBody>
      </p:sp>
      <p:sp>
        <p:nvSpPr>
          <p:cNvPr id="35" name="テキスト ボックス 34">
            <a:extLst>
              <a:ext uri="{FF2B5EF4-FFF2-40B4-BE49-F238E27FC236}">
                <a16:creationId xmlns:a16="http://schemas.microsoft.com/office/drawing/2014/main" id="{E7E01A85-A85A-4E31-8F20-6C736A0EAD0C}"/>
              </a:ext>
            </a:extLst>
          </p:cNvPr>
          <p:cNvSpPr txBox="1"/>
          <p:nvPr/>
        </p:nvSpPr>
        <p:spPr>
          <a:xfrm>
            <a:off x="3996076" y="3473262"/>
            <a:ext cx="749430" cy="123111"/>
          </a:xfrm>
          <a:prstGeom prst="rect">
            <a:avLst/>
          </a:prstGeom>
          <a:solidFill>
            <a:schemeClr val="accent4">
              <a:lumMod val="20000"/>
              <a:lumOff val="80000"/>
            </a:schemeClr>
          </a:solidFill>
        </p:spPr>
        <p:txBody>
          <a:bodyPr wrap="square" tIns="0" bIns="0" rtlCol="0">
            <a:spAutoFit/>
          </a:bodyPr>
          <a:lstStyle/>
          <a:p>
            <a:pPr algn="ctr"/>
            <a:r>
              <a:rPr kumimoji="1" lang="ja-JP" altLang="en-US" sz="800" b="1" dirty="0">
                <a:solidFill>
                  <a:srgbClr val="FF0000"/>
                </a:solidFill>
              </a:rPr>
              <a:t>年平均</a:t>
            </a:r>
          </a:p>
        </p:txBody>
      </p:sp>
      <p:sp>
        <p:nvSpPr>
          <p:cNvPr id="36" name="テキスト ボックス 35">
            <a:extLst>
              <a:ext uri="{FF2B5EF4-FFF2-40B4-BE49-F238E27FC236}">
                <a16:creationId xmlns:a16="http://schemas.microsoft.com/office/drawing/2014/main" id="{CDC398D7-C486-49B7-B916-A5030A016963}"/>
              </a:ext>
            </a:extLst>
          </p:cNvPr>
          <p:cNvSpPr txBox="1"/>
          <p:nvPr/>
        </p:nvSpPr>
        <p:spPr>
          <a:xfrm>
            <a:off x="2575091" y="3677349"/>
            <a:ext cx="2250554" cy="215444"/>
          </a:xfrm>
          <a:prstGeom prst="rect">
            <a:avLst/>
          </a:prstGeom>
          <a:noFill/>
        </p:spPr>
        <p:txBody>
          <a:bodyPr wrap="square" rtlCol="0">
            <a:spAutoFit/>
          </a:bodyPr>
          <a:lstStyle/>
          <a:p>
            <a:pPr algn="ctr"/>
            <a:r>
              <a:rPr lang="ja-JP" altLang="en-US" sz="800" dirty="0">
                <a:solidFill>
                  <a:srgbClr val="0000FF"/>
                </a:solidFill>
              </a:rPr>
              <a:t>近</a:t>
            </a:r>
            <a:r>
              <a:rPr lang="en-US" altLang="ja-JP" sz="800" dirty="0">
                <a:solidFill>
                  <a:srgbClr val="0000FF"/>
                </a:solidFill>
              </a:rPr>
              <a:t>10</a:t>
            </a:r>
            <a:r>
              <a:rPr lang="ja-JP" altLang="en-US" sz="800" dirty="0">
                <a:solidFill>
                  <a:srgbClr val="0000FF"/>
                </a:solidFill>
              </a:rPr>
              <a:t>ヵ年平均</a:t>
            </a:r>
            <a:r>
              <a:rPr lang="en-US" altLang="ja-JP" sz="800" dirty="0">
                <a:solidFill>
                  <a:srgbClr val="0000FF"/>
                </a:solidFill>
              </a:rPr>
              <a:t>(2009</a:t>
            </a:r>
            <a:r>
              <a:rPr lang="ja-JP" altLang="en-US" sz="800" dirty="0">
                <a:solidFill>
                  <a:srgbClr val="0000FF"/>
                </a:solidFill>
              </a:rPr>
              <a:t>～</a:t>
            </a:r>
            <a:r>
              <a:rPr lang="en-US" altLang="ja-JP" sz="800" dirty="0">
                <a:solidFill>
                  <a:srgbClr val="0000FF"/>
                </a:solidFill>
              </a:rPr>
              <a:t>2018</a:t>
            </a:r>
            <a:r>
              <a:rPr lang="ja-JP" altLang="en-US" sz="800" dirty="0">
                <a:solidFill>
                  <a:srgbClr val="0000FF"/>
                </a:solidFill>
              </a:rPr>
              <a:t>年</a:t>
            </a:r>
            <a:r>
              <a:rPr lang="en-US" altLang="ja-JP" sz="800" dirty="0">
                <a:solidFill>
                  <a:srgbClr val="0000FF"/>
                </a:solidFill>
              </a:rPr>
              <a:t>)</a:t>
            </a:r>
            <a:r>
              <a:rPr kumimoji="1" lang="en-US" altLang="ja-JP" sz="800" dirty="0">
                <a:solidFill>
                  <a:srgbClr val="0000FF"/>
                </a:solidFill>
              </a:rPr>
              <a:t>O.P+2.26m</a:t>
            </a:r>
            <a:endParaRPr kumimoji="1" lang="ja-JP" altLang="en-US" sz="800" dirty="0">
              <a:solidFill>
                <a:srgbClr val="0000FF"/>
              </a:solidFill>
            </a:endParaRPr>
          </a:p>
        </p:txBody>
      </p:sp>
      <p:cxnSp>
        <p:nvCxnSpPr>
          <p:cNvPr id="37" name="直線矢印コネクタ 36">
            <a:extLst>
              <a:ext uri="{FF2B5EF4-FFF2-40B4-BE49-F238E27FC236}">
                <a16:creationId xmlns:a16="http://schemas.microsoft.com/office/drawing/2014/main" id="{D6B93152-4061-41BF-A632-0315A29EBA3C}"/>
              </a:ext>
            </a:extLst>
          </p:cNvPr>
          <p:cNvCxnSpPr>
            <a:cxnSpLocks/>
          </p:cNvCxnSpPr>
          <p:nvPr/>
        </p:nvCxnSpPr>
        <p:spPr>
          <a:xfrm>
            <a:off x="3996624" y="3857653"/>
            <a:ext cx="246866" cy="3531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5044679A-9A4A-4E27-9D80-B595DE5B9048}"/>
              </a:ext>
            </a:extLst>
          </p:cNvPr>
          <p:cNvGrpSpPr/>
          <p:nvPr/>
        </p:nvGrpSpPr>
        <p:grpSpPr>
          <a:xfrm>
            <a:off x="5124450" y="2671594"/>
            <a:ext cx="3668979" cy="3485151"/>
            <a:chOff x="5124450" y="2671594"/>
            <a:chExt cx="3668979" cy="3485151"/>
          </a:xfrm>
        </p:grpSpPr>
        <p:grpSp>
          <p:nvGrpSpPr>
            <p:cNvPr id="5" name="グループ化 4">
              <a:extLst>
                <a:ext uri="{FF2B5EF4-FFF2-40B4-BE49-F238E27FC236}">
                  <a16:creationId xmlns:a16="http://schemas.microsoft.com/office/drawing/2014/main" id="{9D29493F-CFA6-4D43-81CD-95277B75473A}"/>
                </a:ext>
              </a:extLst>
            </p:cNvPr>
            <p:cNvGrpSpPr/>
            <p:nvPr/>
          </p:nvGrpSpPr>
          <p:grpSpPr>
            <a:xfrm>
              <a:off x="5124450" y="2671594"/>
              <a:ext cx="3573729" cy="3485151"/>
              <a:chOff x="5124450" y="2671594"/>
              <a:chExt cx="3573729" cy="3485151"/>
            </a:xfrm>
          </p:grpSpPr>
          <p:pic>
            <p:nvPicPr>
              <p:cNvPr id="22" name="図 21">
                <a:extLst>
                  <a:ext uri="{FF2B5EF4-FFF2-40B4-BE49-F238E27FC236}">
                    <a16:creationId xmlns:a16="http://schemas.microsoft.com/office/drawing/2014/main" id="{7BC96BFC-9C98-463E-B1BD-F2175D2569BD}"/>
                  </a:ext>
                </a:extLst>
              </p:cNvPr>
              <p:cNvPicPr>
                <a:picLocks noChangeAspect="1"/>
              </p:cNvPicPr>
              <p:nvPr/>
            </p:nvPicPr>
            <p:blipFill rotWithShape="1">
              <a:blip r:embed="rId5"/>
              <a:srcRect l="65570" t="32641" r="3002" b="9699"/>
              <a:stretch/>
            </p:blipFill>
            <p:spPr>
              <a:xfrm>
                <a:off x="5219700" y="2671594"/>
                <a:ext cx="3478479" cy="3485151"/>
              </a:xfrm>
              <a:prstGeom prst="rect">
                <a:avLst/>
              </a:prstGeom>
            </p:spPr>
          </p:pic>
          <p:sp>
            <p:nvSpPr>
              <p:cNvPr id="2" name="正方形/長方形 1">
                <a:extLst>
                  <a:ext uri="{FF2B5EF4-FFF2-40B4-BE49-F238E27FC236}">
                    <a16:creationId xmlns:a16="http://schemas.microsoft.com/office/drawing/2014/main" id="{987C729D-35EB-4674-B7ED-09FF10770F3B}"/>
                  </a:ext>
                </a:extLst>
              </p:cNvPr>
              <p:cNvSpPr/>
              <p:nvPr/>
            </p:nvSpPr>
            <p:spPr>
              <a:xfrm>
                <a:off x="5124450" y="2847975"/>
                <a:ext cx="171450" cy="180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a16="http://schemas.microsoft.com/office/drawing/2014/main" id="{D4602A8D-63C5-4D5A-A982-36947B49AFDA}"/>
                </a:ext>
              </a:extLst>
            </p:cNvPr>
            <p:cNvSpPr/>
            <p:nvPr/>
          </p:nvSpPr>
          <p:spPr>
            <a:xfrm>
              <a:off x="8343900" y="5819775"/>
              <a:ext cx="449529" cy="3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F6399506-898F-4602-BB67-213FF08F55D0}"/>
              </a:ext>
            </a:extLst>
          </p:cNvPr>
          <p:cNvSpPr txBox="1"/>
          <p:nvPr/>
        </p:nvSpPr>
        <p:spPr>
          <a:xfrm>
            <a:off x="4915536" y="6228530"/>
            <a:ext cx="4228463" cy="246221"/>
          </a:xfrm>
          <a:prstGeom prst="rect">
            <a:avLst/>
          </a:prstGeom>
          <a:noFill/>
        </p:spPr>
        <p:txBody>
          <a:bodyPr wrap="square" rtlCol="0">
            <a:spAutoFit/>
          </a:bodyPr>
          <a:lstStyle/>
          <a:p>
            <a:r>
              <a:rPr kumimoji="1" lang="en-US" altLang="ja-JP" sz="1000" dirty="0"/>
              <a:t>※</a:t>
            </a:r>
            <a:r>
              <a:rPr lang="ja-JP" altLang="en-US" sz="1000" dirty="0"/>
              <a:t>出典：「気候変動を踏まえた海岸保全のあり方検討委員会 </a:t>
            </a:r>
            <a:r>
              <a:rPr lang="en-US" altLang="ja-JP" sz="1000" dirty="0"/>
              <a:t>(</a:t>
            </a:r>
            <a:r>
              <a:rPr lang="ja-JP" altLang="en-US" sz="1000" dirty="0"/>
              <a:t>第１回</a:t>
            </a:r>
            <a:r>
              <a:rPr lang="en-US" altLang="ja-JP" sz="1000" dirty="0"/>
              <a:t>)</a:t>
            </a:r>
            <a:r>
              <a:rPr lang="ja-JP" altLang="en-US" sz="1000" dirty="0"/>
              <a:t>」資料</a:t>
            </a:r>
            <a:endParaRPr kumimoji="1" lang="ja-JP" altLang="en-US" sz="1000" dirty="0"/>
          </a:p>
        </p:txBody>
      </p:sp>
    </p:spTree>
    <p:extLst>
      <p:ext uri="{BB962C8B-B14F-4D97-AF65-F5344CB8AC3E}">
        <p14:creationId xmlns:p14="http://schemas.microsoft.com/office/powerpoint/2010/main" val="242738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63428" y="471645"/>
            <a:ext cx="8955559" cy="1600438"/>
          </a:xfrm>
          <a:prstGeom prst="rect">
            <a:avLst/>
          </a:prstGeom>
          <a:solidFill>
            <a:schemeClr val="bg1"/>
          </a:solidFill>
          <a:ln w="9525">
            <a:solidFill>
              <a:schemeClr val="tx1"/>
            </a:solidFill>
            <a:miter lim="800000"/>
            <a:headEnd/>
            <a:tailEnd/>
          </a:ln>
        </p:spPr>
        <p:txBody>
          <a:bodyPr wrap="square">
            <a:spAutoFit/>
          </a:bodyPr>
          <a:lstStyle>
            <a:defPPr>
              <a:defRPr lang="ja-JP"/>
            </a:defPPr>
            <a:lvl1pPr marL="360420" indent="-285750" defTabSz="390997" fontAlgn="auto">
              <a:spcAft>
                <a:spcPts val="0"/>
              </a:spcAft>
              <a:buChar char="•"/>
              <a:defRPr>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ja-JP" altLang="en-US" sz="1400" dirty="0"/>
              <a:t>現行計画の地盤沈下量は、地下水取水量による沈下量に不確定要素に起因する沈下、構造物による圧密沈下考慮して計画地盤沈下量を</a:t>
            </a:r>
            <a:r>
              <a:rPr lang="en-US" altLang="ja-JP" sz="1400" dirty="0"/>
              <a:t>60cm</a:t>
            </a:r>
            <a:r>
              <a:rPr lang="ja-JP" altLang="en-US" sz="1400" dirty="0"/>
              <a:t>と決定されている。</a:t>
            </a:r>
            <a:endParaRPr lang="en-US" altLang="ja-JP" sz="1400" dirty="0"/>
          </a:p>
          <a:p>
            <a:r>
              <a:rPr lang="ja-JP" altLang="en-US" sz="1400" dirty="0"/>
              <a:t>大阪市（此花区酉島及び港区）における地盤沈下量は、現水門設計時</a:t>
            </a:r>
            <a:r>
              <a:rPr lang="en-US" altLang="ja-JP" sz="1400" dirty="0"/>
              <a:t>(S38)</a:t>
            </a:r>
            <a:r>
              <a:rPr lang="ja-JP" altLang="en-US" sz="1400" dirty="0"/>
              <a:t>から最新調査</a:t>
            </a:r>
            <a:r>
              <a:rPr lang="en-US" altLang="ja-JP" sz="1400" dirty="0"/>
              <a:t>(H24)</a:t>
            </a:r>
            <a:r>
              <a:rPr lang="ja-JP" altLang="en-US" sz="1400" dirty="0"/>
              <a:t>で約</a:t>
            </a:r>
            <a:r>
              <a:rPr lang="en-US" altLang="ja-JP" sz="1400" dirty="0"/>
              <a:t>20cm</a:t>
            </a:r>
            <a:r>
              <a:rPr lang="ja-JP" altLang="en-US" sz="1400" dirty="0"/>
              <a:t>である。また、地下水採水（揚水）が規制された昭和</a:t>
            </a:r>
            <a:r>
              <a:rPr lang="en-US" altLang="ja-JP" sz="1400" dirty="0"/>
              <a:t>40</a:t>
            </a:r>
            <a:r>
              <a:rPr lang="ja-JP" altLang="en-US" sz="1400" dirty="0"/>
              <a:t>年代以降で年間の沈下量は低減している。ただし、</a:t>
            </a:r>
            <a:r>
              <a:rPr lang="en-US" altLang="ja-JP" sz="1400" dirty="0"/>
              <a:t> </a:t>
            </a:r>
            <a:r>
              <a:rPr lang="ja-JP" altLang="en-US" sz="1400" dirty="0"/>
              <a:t>急激な地盤沈下が落ち着いた</a:t>
            </a:r>
            <a:r>
              <a:rPr lang="en-US" altLang="ja-JP" sz="1400" dirty="0"/>
              <a:t>S50</a:t>
            </a:r>
            <a:r>
              <a:rPr lang="ja-JP" altLang="en-US" sz="1400" dirty="0"/>
              <a:t>以降も沈下は継続しており、</a:t>
            </a:r>
            <a:r>
              <a:rPr lang="en-US" altLang="ja-JP" sz="1400" dirty="0"/>
              <a:t>S50</a:t>
            </a:r>
            <a:r>
              <a:rPr lang="ja-JP" altLang="en-US" sz="1400" dirty="0"/>
              <a:t>～</a:t>
            </a:r>
            <a:r>
              <a:rPr lang="en-US" altLang="ja-JP" sz="1400" dirty="0"/>
              <a:t>H24(</a:t>
            </a:r>
            <a:r>
              <a:rPr lang="ja-JP" altLang="en-US" sz="1400" dirty="0"/>
              <a:t>最新調査</a:t>
            </a:r>
            <a:r>
              <a:rPr lang="en-US" altLang="ja-JP" sz="1400" dirty="0"/>
              <a:t>)</a:t>
            </a:r>
            <a:r>
              <a:rPr lang="ja-JP" altLang="en-US" sz="1400" dirty="0"/>
              <a:t>の</a:t>
            </a:r>
            <a:r>
              <a:rPr lang="en-US" altLang="ja-JP" sz="1400" dirty="0"/>
              <a:t>37</a:t>
            </a:r>
            <a:r>
              <a:rPr lang="ja-JP" altLang="en-US" sz="1400" dirty="0"/>
              <a:t>ヵ年で沈下量は約</a:t>
            </a:r>
            <a:r>
              <a:rPr lang="en-US" altLang="ja-JP" sz="1400" dirty="0"/>
              <a:t>4.1cm</a:t>
            </a:r>
            <a:r>
              <a:rPr lang="ja-JP" altLang="en-US" sz="1400" dirty="0"/>
              <a:t>となる。</a:t>
            </a:r>
            <a:endParaRPr lang="en-US" altLang="ja-JP" sz="1400" dirty="0"/>
          </a:p>
          <a:p>
            <a:r>
              <a:rPr lang="ja-JP" altLang="en-US" sz="1400" dirty="0"/>
              <a:t>設計条件としての沈下量は、実績地盤沈下量に基づいた将来地盤沈下量及び地震時の広域地盤沈下量を考慮して設定する。</a:t>
            </a:r>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新水門設計条件としての地盤沈下量の設定</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16</a:t>
            </a:fld>
            <a:endParaRPr kumimoji="1" lang="ja-JP" altLang="en-US" sz="1600" dirty="0">
              <a:solidFill>
                <a:schemeClr val="tx1"/>
              </a:solidFill>
            </a:endParaRPr>
          </a:p>
        </p:txBody>
      </p:sp>
      <p:sp>
        <p:nvSpPr>
          <p:cNvPr id="15" name="テキスト ボックス 14">
            <a:extLst>
              <a:ext uri="{FF2B5EF4-FFF2-40B4-BE49-F238E27FC236}">
                <a16:creationId xmlns:a16="http://schemas.microsoft.com/office/drawing/2014/main" id="{AA19E506-BC1C-4CAB-A64A-E7E50547082C}"/>
              </a:ext>
            </a:extLst>
          </p:cNvPr>
          <p:cNvSpPr txBox="1"/>
          <p:nvPr/>
        </p:nvSpPr>
        <p:spPr>
          <a:xfrm>
            <a:off x="231195" y="6415140"/>
            <a:ext cx="3322248" cy="246221"/>
          </a:xfrm>
          <a:prstGeom prst="rect">
            <a:avLst/>
          </a:prstGeom>
          <a:solidFill>
            <a:schemeClr val="bg1"/>
          </a:solidFill>
        </p:spPr>
        <p:txBody>
          <a:bodyPr wrap="square" rtlCol="0">
            <a:spAutoFit/>
          </a:bodyPr>
          <a:lstStyle/>
          <a:p>
            <a:pPr algn="ctr"/>
            <a:r>
              <a:rPr lang="ja-JP" altLang="en-US" sz="1000" dirty="0"/>
              <a:t>図　地盤沈下推定量平面分布</a:t>
            </a:r>
            <a:endParaRPr lang="en-US" altLang="ja-JP" sz="1000" dirty="0"/>
          </a:p>
        </p:txBody>
      </p:sp>
      <p:grpSp>
        <p:nvGrpSpPr>
          <p:cNvPr id="3" name="グループ化 2">
            <a:extLst>
              <a:ext uri="{FF2B5EF4-FFF2-40B4-BE49-F238E27FC236}">
                <a16:creationId xmlns:a16="http://schemas.microsoft.com/office/drawing/2014/main" id="{62F1376E-C7CA-426A-917B-1A345D37757A}"/>
              </a:ext>
            </a:extLst>
          </p:cNvPr>
          <p:cNvGrpSpPr/>
          <p:nvPr/>
        </p:nvGrpSpPr>
        <p:grpSpPr>
          <a:xfrm>
            <a:off x="32981" y="2292518"/>
            <a:ext cx="3701358" cy="4054599"/>
            <a:chOff x="32980" y="2292489"/>
            <a:chExt cx="3948231" cy="4325032"/>
          </a:xfrm>
        </p:grpSpPr>
        <p:sp>
          <p:nvSpPr>
            <p:cNvPr id="13" name="テキスト ボックス 12">
              <a:extLst>
                <a:ext uri="{FF2B5EF4-FFF2-40B4-BE49-F238E27FC236}">
                  <a16:creationId xmlns:a16="http://schemas.microsoft.com/office/drawing/2014/main" id="{2B5FE51E-7372-4238-AFBA-D3807DEAEB6A}"/>
                </a:ext>
              </a:extLst>
            </p:cNvPr>
            <p:cNvSpPr txBox="1"/>
            <p:nvPr/>
          </p:nvSpPr>
          <p:spPr>
            <a:xfrm>
              <a:off x="107257" y="6190290"/>
              <a:ext cx="3873954" cy="230832"/>
            </a:xfrm>
            <a:prstGeom prst="rect">
              <a:avLst/>
            </a:prstGeom>
            <a:noFill/>
          </p:spPr>
          <p:txBody>
            <a:bodyPr wrap="square" rtlCol="0">
              <a:spAutoFit/>
            </a:bodyPr>
            <a:lstStyle/>
            <a:p>
              <a:r>
                <a:rPr lang="ja-JP" altLang="en-US" sz="900" dirty="0"/>
                <a:t>出典：　大阪府「円弧型水門設計資料　設計条件の決定について」　</a:t>
              </a:r>
              <a:endParaRPr lang="en-US" altLang="ja-JP" sz="900" dirty="0"/>
            </a:p>
          </p:txBody>
        </p:sp>
        <p:sp>
          <p:nvSpPr>
            <p:cNvPr id="14" name="テキスト ボックス 13">
              <a:extLst>
                <a:ext uri="{FF2B5EF4-FFF2-40B4-BE49-F238E27FC236}">
                  <a16:creationId xmlns:a16="http://schemas.microsoft.com/office/drawing/2014/main" id="{72CDE90F-FFD4-4E20-91AF-202FC04D3147}"/>
                </a:ext>
              </a:extLst>
            </p:cNvPr>
            <p:cNvSpPr txBox="1"/>
            <p:nvPr/>
          </p:nvSpPr>
          <p:spPr>
            <a:xfrm>
              <a:off x="32980" y="2292489"/>
              <a:ext cx="3873954" cy="295474"/>
            </a:xfrm>
            <a:prstGeom prst="rect">
              <a:avLst/>
            </a:prstGeom>
            <a:noFill/>
          </p:spPr>
          <p:txBody>
            <a:bodyPr wrap="square" rtlCol="0">
              <a:spAutoFit/>
            </a:bodyPr>
            <a:lstStyle/>
            <a:p>
              <a:r>
                <a:rPr lang="ja-JP" altLang="en-US" sz="1200" dirty="0">
                  <a:solidFill>
                    <a:srgbClr val="0000FF"/>
                  </a:solidFill>
                </a:rPr>
                <a:t>■将来地盤沈下量（推定値）</a:t>
              </a:r>
              <a:endParaRPr lang="en-US" altLang="ja-JP" sz="1200" dirty="0">
                <a:solidFill>
                  <a:srgbClr val="0000FF"/>
                </a:solidFill>
              </a:endParaRPr>
            </a:p>
          </p:txBody>
        </p:sp>
        <p:grpSp>
          <p:nvGrpSpPr>
            <p:cNvPr id="16" name="グループ化 15">
              <a:extLst>
                <a:ext uri="{FF2B5EF4-FFF2-40B4-BE49-F238E27FC236}">
                  <a16:creationId xmlns:a16="http://schemas.microsoft.com/office/drawing/2014/main" id="{0E951029-BD57-4F36-A902-B38D7D282F8D}"/>
                </a:ext>
              </a:extLst>
            </p:cNvPr>
            <p:cNvGrpSpPr/>
            <p:nvPr/>
          </p:nvGrpSpPr>
          <p:grpSpPr>
            <a:xfrm>
              <a:off x="214966" y="2597970"/>
              <a:ext cx="3504905" cy="4019551"/>
              <a:chOff x="5042366" y="2548825"/>
              <a:chExt cx="3504905" cy="4019551"/>
            </a:xfrm>
            <a:solidFill>
              <a:schemeClr val="bg1"/>
            </a:solidFill>
          </p:grpSpPr>
          <p:pic>
            <p:nvPicPr>
              <p:cNvPr id="17" name="図 16">
                <a:extLst>
                  <a:ext uri="{FF2B5EF4-FFF2-40B4-BE49-F238E27FC236}">
                    <a16:creationId xmlns:a16="http://schemas.microsoft.com/office/drawing/2014/main" id="{460894C5-CF0E-4126-A7A8-BC5BE0AA11C2}"/>
                  </a:ext>
                </a:extLst>
              </p:cNvPr>
              <p:cNvPicPr>
                <a:picLocks noChangeAspect="1"/>
              </p:cNvPicPr>
              <p:nvPr/>
            </p:nvPicPr>
            <p:blipFill rotWithShape="1">
              <a:blip r:embed="rId2"/>
              <a:srcRect t="1814" b="7444"/>
              <a:stretch/>
            </p:blipFill>
            <p:spPr>
              <a:xfrm>
                <a:off x="5042366" y="2548825"/>
                <a:ext cx="3322248" cy="4019551"/>
              </a:xfrm>
              <a:prstGeom prst="rect">
                <a:avLst/>
              </a:prstGeom>
              <a:grpFill/>
            </p:spPr>
          </p:pic>
          <p:sp>
            <p:nvSpPr>
              <p:cNvPr id="18" name="正方形/長方形 17">
                <a:extLst>
                  <a:ext uri="{FF2B5EF4-FFF2-40B4-BE49-F238E27FC236}">
                    <a16:creationId xmlns:a16="http://schemas.microsoft.com/office/drawing/2014/main" id="{D9A65EEB-5310-4B12-8432-E620DD125E59}"/>
                  </a:ext>
                </a:extLst>
              </p:cNvPr>
              <p:cNvSpPr/>
              <p:nvPr/>
            </p:nvSpPr>
            <p:spPr>
              <a:xfrm rot="3873987">
                <a:off x="6393855" y="4544648"/>
                <a:ext cx="113260" cy="6012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F72DF4C-4831-4F63-AFA5-699A22F47878}"/>
                  </a:ext>
                </a:extLst>
              </p:cNvPr>
              <p:cNvSpPr/>
              <p:nvPr/>
            </p:nvSpPr>
            <p:spPr>
              <a:xfrm rot="2117459">
                <a:off x="6666480" y="4968237"/>
                <a:ext cx="113260" cy="6012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6EE7333-4427-483C-AC2B-242C88F61718}"/>
                  </a:ext>
                </a:extLst>
              </p:cNvPr>
              <p:cNvSpPr/>
              <p:nvPr/>
            </p:nvSpPr>
            <p:spPr>
              <a:xfrm rot="742579">
                <a:off x="7024087" y="5231508"/>
                <a:ext cx="113260" cy="6012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吹き出し: 折線 20">
                <a:extLst>
                  <a:ext uri="{FF2B5EF4-FFF2-40B4-BE49-F238E27FC236}">
                    <a16:creationId xmlns:a16="http://schemas.microsoft.com/office/drawing/2014/main" id="{7601CE12-9A3A-42EE-B601-33657D9672E6}"/>
                  </a:ext>
                </a:extLst>
              </p:cNvPr>
              <p:cNvSpPr/>
              <p:nvPr/>
            </p:nvSpPr>
            <p:spPr>
              <a:xfrm>
                <a:off x="7593164" y="3570989"/>
                <a:ext cx="954107" cy="276999"/>
              </a:xfrm>
              <a:prstGeom prst="borderCallout2">
                <a:avLst>
                  <a:gd name="adj1" fmla="val 45009"/>
                  <a:gd name="adj2" fmla="val 60"/>
                  <a:gd name="adj3" fmla="val 48760"/>
                  <a:gd name="adj4" fmla="val -10897"/>
                  <a:gd name="adj5" fmla="val 355706"/>
                  <a:gd name="adj6" fmla="val -116811"/>
                </a:avLst>
              </a:prstGeom>
              <a:grp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b="1" dirty="0">
                    <a:ln w="6350">
                      <a:noFill/>
                    </a:ln>
                    <a:solidFill>
                      <a:srgbClr val="FF0000"/>
                    </a:solidFill>
                    <a:effectLst>
                      <a:outerShdw blurRad="38100" dist="38100" dir="2700000" algn="tl">
                        <a:srgbClr val="000000">
                          <a:alpha val="43137"/>
                        </a:srgbClr>
                      </a:outerShdw>
                    </a:effectLst>
                  </a:rPr>
                  <a:t>安治川水門</a:t>
                </a:r>
                <a:endParaRPr kumimoji="1" lang="ja-JP" altLang="en-US" sz="1200" dirty="0">
                  <a:effectLst>
                    <a:outerShdw blurRad="38100" dist="38100" dir="2700000" algn="tl">
                      <a:srgbClr val="000000">
                        <a:alpha val="43137"/>
                      </a:srgbClr>
                    </a:outerShdw>
                  </a:effectLst>
                </a:endParaRPr>
              </a:p>
            </p:txBody>
          </p:sp>
          <p:sp>
            <p:nvSpPr>
              <p:cNvPr id="22" name="吹き出し: 折線 21">
                <a:extLst>
                  <a:ext uri="{FF2B5EF4-FFF2-40B4-BE49-F238E27FC236}">
                    <a16:creationId xmlns:a16="http://schemas.microsoft.com/office/drawing/2014/main" id="{9103CACB-07F2-48E7-A9EC-76A7D2DF979B}"/>
                  </a:ext>
                </a:extLst>
              </p:cNvPr>
              <p:cNvSpPr/>
              <p:nvPr/>
            </p:nvSpPr>
            <p:spPr>
              <a:xfrm>
                <a:off x="7593164" y="4014674"/>
                <a:ext cx="954107" cy="276999"/>
              </a:xfrm>
              <a:prstGeom prst="borderCallout2">
                <a:avLst>
                  <a:gd name="adj1" fmla="val 45009"/>
                  <a:gd name="adj2" fmla="val 60"/>
                  <a:gd name="adj3" fmla="val 48760"/>
                  <a:gd name="adj4" fmla="val -10897"/>
                  <a:gd name="adj5" fmla="val 347961"/>
                  <a:gd name="adj6" fmla="val -89013"/>
                </a:avLst>
              </a:prstGeom>
              <a:grp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b="1" dirty="0">
                    <a:ln w="6350">
                      <a:noFill/>
                    </a:ln>
                    <a:solidFill>
                      <a:srgbClr val="FF0000"/>
                    </a:solidFill>
                    <a:effectLst>
                      <a:outerShdw blurRad="38100" dist="38100" dir="2700000" algn="tl">
                        <a:srgbClr val="000000">
                          <a:alpha val="43137"/>
                        </a:srgbClr>
                      </a:outerShdw>
                    </a:effectLst>
                  </a:rPr>
                  <a:t>尻無川水門</a:t>
                </a:r>
                <a:endParaRPr kumimoji="1" lang="ja-JP" altLang="en-US" sz="1200" dirty="0">
                  <a:effectLst>
                    <a:outerShdw blurRad="38100" dist="38100" dir="2700000" algn="tl">
                      <a:srgbClr val="000000">
                        <a:alpha val="43137"/>
                      </a:srgbClr>
                    </a:outerShdw>
                  </a:effectLst>
                </a:endParaRPr>
              </a:p>
            </p:txBody>
          </p:sp>
          <p:sp>
            <p:nvSpPr>
              <p:cNvPr id="24" name="吹き出し: 折線 23">
                <a:extLst>
                  <a:ext uri="{FF2B5EF4-FFF2-40B4-BE49-F238E27FC236}">
                    <a16:creationId xmlns:a16="http://schemas.microsoft.com/office/drawing/2014/main" id="{9358A59F-509E-48F5-AB20-415B94BFBA04}"/>
                  </a:ext>
                </a:extLst>
              </p:cNvPr>
              <p:cNvSpPr/>
              <p:nvPr/>
            </p:nvSpPr>
            <p:spPr>
              <a:xfrm>
                <a:off x="7593164" y="4458359"/>
                <a:ext cx="954107" cy="276999"/>
              </a:xfrm>
              <a:prstGeom prst="borderCallout2">
                <a:avLst>
                  <a:gd name="adj1" fmla="val 45009"/>
                  <a:gd name="adj2" fmla="val 60"/>
                  <a:gd name="adj3" fmla="val 48760"/>
                  <a:gd name="adj4" fmla="val -10897"/>
                  <a:gd name="adj5" fmla="val 278810"/>
                  <a:gd name="adj6" fmla="val -53092"/>
                </a:avLst>
              </a:prstGeom>
              <a:grp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b="1" dirty="0">
                    <a:ln w="6350">
                      <a:noFill/>
                    </a:ln>
                    <a:solidFill>
                      <a:srgbClr val="FF0000"/>
                    </a:solidFill>
                    <a:effectLst>
                      <a:outerShdw blurRad="38100" dist="38100" dir="2700000" algn="tl">
                        <a:srgbClr val="000000">
                          <a:alpha val="43137"/>
                        </a:srgbClr>
                      </a:outerShdw>
                    </a:effectLst>
                  </a:rPr>
                  <a:t>木津川水門</a:t>
                </a:r>
                <a:endParaRPr kumimoji="1" lang="ja-JP" altLang="en-US" sz="1200" dirty="0">
                  <a:effectLst>
                    <a:outerShdw blurRad="38100" dist="38100" dir="2700000" algn="tl">
                      <a:srgbClr val="000000">
                        <a:alpha val="43137"/>
                      </a:srgbClr>
                    </a:outerShdw>
                  </a:effectLst>
                </a:endParaRPr>
              </a:p>
            </p:txBody>
          </p:sp>
        </p:grpSp>
        <p:sp>
          <p:nvSpPr>
            <p:cNvPr id="26" name="吹き出し: 折線 25">
              <a:extLst>
                <a:ext uri="{FF2B5EF4-FFF2-40B4-BE49-F238E27FC236}">
                  <a16:creationId xmlns:a16="http://schemas.microsoft.com/office/drawing/2014/main" id="{4A61356A-7DDD-4F9E-A6F0-E3288362F5BB}"/>
                </a:ext>
              </a:extLst>
            </p:cNvPr>
            <p:cNvSpPr/>
            <p:nvPr/>
          </p:nvSpPr>
          <p:spPr>
            <a:xfrm>
              <a:off x="770550" y="2986713"/>
              <a:ext cx="761747" cy="230832"/>
            </a:xfrm>
            <a:prstGeom prst="borderCallout2">
              <a:avLst>
                <a:gd name="adj1" fmla="val 100027"/>
                <a:gd name="adj2" fmla="val 24131"/>
                <a:gd name="adj3" fmla="val 420134"/>
                <a:gd name="adj4" fmla="val 25782"/>
                <a:gd name="adj5" fmla="val 523740"/>
                <a:gd name="adj6" fmla="val 86190"/>
              </a:avLst>
            </a:prstGeom>
            <a:no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900" dirty="0">
                  <a:ln w="6350">
                    <a:noFill/>
                  </a:ln>
                  <a:solidFill>
                    <a:srgbClr val="FF00FF"/>
                  </a:solidFill>
                  <a:effectLst>
                    <a:outerShdw blurRad="38100" dist="38100" dir="2700000" algn="tl">
                      <a:srgbClr val="000000">
                        <a:alpha val="43137"/>
                      </a:srgbClr>
                    </a:outerShdw>
                  </a:effectLst>
                </a:rPr>
                <a:t>此花区酉島</a:t>
              </a:r>
              <a:endParaRPr kumimoji="1" lang="ja-JP" altLang="en-US" sz="900" dirty="0">
                <a:solidFill>
                  <a:srgbClr val="FF00FF"/>
                </a:solidFill>
                <a:effectLst>
                  <a:outerShdw blurRad="38100" dist="38100" dir="2700000" algn="tl">
                    <a:srgbClr val="000000">
                      <a:alpha val="43137"/>
                    </a:srgbClr>
                  </a:outerShdw>
                </a:effectLst>
              </a:endParaRPr>
            </a:p>
          </p:txBody>
        </p:sp>
        <p:sp>
          <p:nvSpPr>
            <p:cNvPr id="27" name="吹き出し: 折線 26">
              <a:extLst>
                <a:ext uri="{FF2B5EF4-FFF2-40B4-BE49-F238E27FC236}">
                  <a16:creationId xmlns:a16="http://schemas.microsoft.com/office/drawing/2014/main" id="{AAB50FF7-27A9-40FE-AB59-90A4B57E306F}"/>
                </a:ext>
              </a:extLst>
            </p:cNvPr>
            <p:cNvSpPr/>
            <p:nvPr/>
          </p:nvSpPr>
          <p:spPr>
            <a:xfrm>
              <a:off x="377525" y="5325149"/>
              <a:ext cx="761747" cy="230832"/>
            </a:xfrm>
            <a:prstGeom prst="borderCallout2">
              <a:avLst>
                <a:gd name="adj1" fmla="val 69767"/>
                <a:gd name="adj2" fmla="val 98695"/>
                <a:gd name="adj3" fmla="val 70768"/>
                <a:gd name="adj4" fmla="val 133646"/>
                <a:gd name="adj5" fmla="val -17503"/>
                <a:gd name="adj6" fmla="val 151777"/>
              </a:avLst>
            </a:prstGeom>
            <a:no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900" dirty="0">
                  <a:ln w="6350">
                    <a:noFill/>
                  </a:ln>
                  <a:solidFill>
                    <a:srgbClr val="FF00FF"/>
                  </a:solidFill>
                  <a:effectLst>
                    <a:outerShdw blurRad="38100" dist="38100" dir="2700000" algn="tl">
                      <a:srgbClr val="000000">
                        <a:alpha val="43137"/>
                      </a:srgbClr>
                    </a:outerShdw>
                  </a:effectLst>
                </a:rPr>
                <a:t>港区海岸通</a:t>
              </a:r>
              <a:endParaRPr kumimoji="1" lang="ja-JP" altLang="en-US" sz="900" dirty="0">
                <a:solidFill>
                  <a:srgbClr val="FF00FF"/>
                </a:solidFill>
                <a:effectLst>
                  <a:outerShdw blurRad="38100" dist="38100" dir="2700000" algn="tl">
                    <a:srgbClr val="000000">
                      <a:alpha val="43137"/>
                    </a:srgbClr>
                  </a:outerShdw>
                </a:effectLst>
              </a:endParaRPr>
            </a:p>
          </p:txBody>
        </p:sp>
        <p:sp>
          <p:nvSpPr>
            <p:cNvPr id="9" name="楕円 8">
              <a:extLst>
                <a:ext uri="{FF2B5EF4-FFF2-40B4-BE49-F238E27FC236}">
                  <a16:creationId xmlns:a16="http://schemas.microsoft.com/office/drawing/2014/main" id="{9799A379-80D3-478E-9AC3-1F86581B3C83}"/>
                </a:ext>
              </a:extLst>
            </p:cNvPr>
            <p:cNvSpPr/>
            <p:nvPr/>
          </p:nvSpPr>
          <p:spPr>
            <a:xfrm>
              <a:off x="1423988" y="4191000"/>
              <a:ext cx="52380" cy="52380"/>
            </a:xfrm>
            <a:prstGeom prst="ellipse">
              <a:avLst/>
            </a:prstGeom>
            <a:solidFill>
              <a:srgbClr val="FF66CC"/>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8DB0ABF7-88AB-413D-BC6A-715E5F5FA91A}"/>
                </a:ext>
              </a:extLst>
            </p:cNvPr>
            <p:cNvSpPr/>
            <p:nvPr/>
          </p:nvSpPr>
          <p:spPr>
            <a:xfrm>
              <a:off x="1519237" y="5228825"/>
              <a:ext cx="52380" cy="52380"/>
            </a:xfrm>
            <a:prstGeom prst="ellipse">
              <a:avLst/>
            </a:prstGeom>
            <a:solidFill>
              <a:srgbClr val="FF66CC"/>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908E9000-4F5D-4B06-814F-3353661E06F9}"/>
              </a:ext>
            </a:extLst>
          </p:cNvPr>
          <p:cNvGrpSpPr/>
          <p:nvPr/>
        </p:nvGrpSpPr>
        <p:grpSpPr>
          <a:xfrm>
            <a:off x="3657929" y="2555747"/>
            <a:ext cx="5486071" cy="4105614"/>
            <a:chOff x="3657929" y="2302131"/>
            <a:chExt cx="5486071" cy="4056808"/>
          </a:xfrm>
        </p:grpSpPr>
        <p:sp>
          <p:nvSpPr>
            <p:cNvPr id="6" name="テキスト ボックス 5">
              <a:extLst>
                <a:ext uri="{FF2B5EF4-FFF2-40B4-BE49-F238E27FC236}">
                  <a16:creationId xmlns:a16="http://schemas.microsoft.com/office/drawing/2014/main" id="{33E8A8DC-E9D1-4273-90E5-C6E44324ADC2}"/>
                </a:ext>
              </a:extLst>
            </p:cNvPr>
            <p:cNvSpPr txBox="1"/>
            <p:nvPr/>
          </p:nvSpPr>
          <p:spPr>
            <a:xfrm>
              <a:off x="7439655" y="6128107"/>
              <a:ext cx="1136776" cy="230832"/>
            </a:xfrm>
            <a:prstGeom prst="rect">
              <a:avLst/>
            </a:prstGeom>
            <a:noFill/>
          </p:spPr>
          <p:txBody>
            <a:bodyPr wrap="square" rtlCol="0">
              <a:spAutoFit/>
            </a:bodyPr>
            <a:lstStyle/>
            <a:p>
              <a:r>
                <a:rPr lang="ja-JP" altLang="en-US" sz="900" dirty="0"/>
                <a:t>出典：大阪府提供</a:t>
              </a:r>
              <a:endParaRPr kumimoji="1" lang="ja-JP" altLang="en-US" sz="900" dirty="0"/>
            </a:p>
          </p:txBody>
        </p:sp>
        <p:sp>
          <p:nvSpPr>
            <p:cNvPr id="5" name="テキスト ボックス 4">
              <a:extLst>
                <a:ext uri="{FF2B5EF4-FFF2-40B4-BE49-F238E27FC236}">
                  <a16:creationId xmlns:a16="http://schemas.microsoft.com/office/drawing/2014/main" id="{3B329109-F77E-48F4-95C4-23FE6A75D122}"/>
                </a:ext>
              </a:extLst>
            </p:cNvPr>
            <p:cNvSpPr txBox="1"/>
            <p:nvPr/>
          </p:nvSpPr>
          <p:spPr>
            <a:xfrm>
              <a:off x="4795438" y="5952513"/>
              <a:ext cx="1676400" cy="276999"/>
            </a:xfrm>
            <a:prstGeom prst="rect">
              <a:avLst/>
            </a:prstGeom>
            <a:noFill/>
          </p:spPr>
          <p:txBody>
            <a:bodyPr wrap="square" rtlCol="0">
              <a:spAutoFit/>
            </a:bodyPr>
            <a:lstStyle/>
            <a:p>
              <a:pPr algn="ctr"/>
              <a:r>
                <a:rPr lang="ja-JP" altLang="en-US" sz="1200" dirty="0">
                  <a:solidFill>
                    <a:srgbClr val="FF00FF"/>
                  </a:solidFill>
                </a:rPr>
                <a:t>現</a:t>
              </a:r>
              <a:r>
                <a:rPr kumimoji="1" lang="ja-JP" altLang="en-US" sz="1200" dirty="0">
                  <a:solidFill>
                    <a:srgbClr val="FF00FF"/>
                  </a:solidFill>
                </a:rPr>
                <a:t>水門設計時</a:t>
              </a:r>
              <a:r>
                <a:rPr kumimoji="1" lang="en-US" altLang="ja-JP" sz="1200" dirty="0">
                  <a:solidFill>
                    <a:srgbClr val="FF00FF"/>
                  </a:solidFill>
                </a:rPr>
                <a:t>(S38)</a:t>
              </a:r>
              <a:endParaRPr kumimoji="1" lang="ja-JP" altLang="en-US" sz="1200" dirty="0">
                <a:solidFill>
                  <a:srgbClr val="FF00FF"/>
                </a:solidFill>
              </a:endParaRPr>
            </a:p>
          </p:txBody>
        </p:sp>
        <p:grpSp>
          <p:nvGrpSpPr>
            <p:cNvPr id="29" name="グループ化 28">
              <a:extLst>
                <a:ext uri="{FF2B5EF4-FFF2-40B4-BE49-F238E27FC236}">
                  <a16:creationId xmlns:a16="http://schemas.microsoft.com/office/drawing/2014/main" id="{870958D1-E9FC-40A3-AFC6-2E262CD1C0C4}"/>
                </a:ext>
              </a:extLst>
            </p:cNvPr>
            <p:cNvGrpSpPr/>
            <p:nvPr/>
          </p:nvGrpSpPr>
          <p:grpSpPr>
            <a:xfrm>
              <a:off x="3657929" y="2302131"/>
              <a:ext cx="5486071" cy="3744150"/>
              <a:chOff x="107257" y="1166836"/>
              <a:chExt cx="7778366" cy="5308603"/>
            </a:xfrm>
          </p:grpSpPr>
          <p:pic>
            <p:nvPicPr>
              <p:cNvPr id="30" name="図 29">
                <a:extLst>
                  <a:ext uri="{FF2B5EF4-FFF2-40B4-BE49-F238E27FC236}">
                    <a16:creationId xmlns:a16="http://schemas.microsoft.com/office/drawing/2014/main" id="{2050B31D-CECA-44BD-95AA-C7B989F59D7A}"/>
                  </a:ext>
                </a:extLst>
              </p:cNvPr>
              <p:cNvPicPr>
                <a:picLocks noChangeAspect="1"/>
              </p:cNvPicPr>
              <p:nvPr/>
            </p:nvPicPr>
            <p:blipFill>
              <a:blip r:embed="rId3"/>
              <a:stretch>
                <a:fillRect/>
              </a:stretch>
            </p:blipFill>
            <p:spPr>
              <a:xfrm>
                <a:off x="107257" y="1166836"/>
                <a:ext cx="7778366" cy="5308603"/>
              </a:xfrm>
              <a:prstGeom prst="rect">
                <a:avLst/>
              </a:prstGeom>
            </p:spPr>
          </p:pic>
          <p:cxnSp>
            <p:nvCxnSpPr>
              <p:cNvPr id="31" name="直線コネクタ 30">
                <a:extLst>
                  <a:ext uri="{FF2B5EF4-FFF2-40B4-BE49-F238E27FC236}">
                    <a16:creationId xmlns:a16="http://schemas.microsoft.com/office/drawing/2014/main" id="{9EC98058-410F-4FE6-BD58-8765146901E2}"/>
                  </a:ext>
                </a:extLst>
              </p:cNvPr>
              <p:cNvCxnSpPr>
                <a:cxnSpLocks/>
              </p:cNvCxnSpPr>
              <p:nvPr/>
            </p:nvCxnSpPr>
            <p:spPr>
              <a:xfrm flipV="1">
                <a:off x="2832169" y="1647825"/>
                <a:ext cx="0" cy="4645504"/>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32" name="直線コネクタ 31">
              <a:extLst>
                <a:ext uri="{FF2B5EF4-FFF2-40B4-BE49-F238E27FC236}">
                  <a16:creationId xmlns:a16="http://schemas.microsoft.com/office/drawing/2014/main" id="{A75E2C5C-78D1-43E3-81F4-5785CA587119}"/>
                </a:ext>
              </a:extLst>
            </p:cNvPr>
            <p:cNvCxnSpPr>
              <a:cxnSpLocks/>
            </p:cNvCxnSpPr>
            <p:nvPr/>
          </p:nvCxnSpPr>
          <p:spPr>
            <a:xfrm>
              <a:off x="8105313" y="5759308"/>
              <a:ext cx="301840" cy="0"/>
            </a:xfrm>
            <a:prstGeom prst="line">
              <a:avLst/>
            </a:prstGeom>
            <a:ln>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592496A-B1C1-4B3D-B6F7-02EBECDE5D1D}"/>
                </a:ext>
              </a:extLst>
            </p:cNvPr>
            <p:cNvCxnSpPr>
              <a:cxnSpLocks/>
            </p:cNvCxnSpPr>
            <p:nvPr/>
          </p:nvCxnSpPr>
          <p:spPr>
            <a:xfrm>
              <a:off x="7528264" y="5083555"/>
              <a:ext cx="878889"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700C125-FF63-471D-BB9D-E6E74EC668F5}"/>
                </a:ext>
              </a:extLst>
            </p:cNvPr>
            <p:cNvCxnSpPr>
              <a:cxnSpLocks/>
            </p:cNvCxnSpPr>
            <p:nvPr/>
          </p:nvCxnSpPr>
          <p:spPr>
            <a:xfrm>
              <a:off x="6179344" y="5501843"/>
              <a:ext cx="0" cy="3698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D950536A-1E29-42C0-B01F-1155D19EC212}"/>
                </a:ext>
              </a:extLst>
            </p:cNvPr>
            <p:cNvSpPr txBox="1"/>
            <p:nvPr/>
          </p:nvSpPr>
          <p:spPr>
            <a:xfrm>
              <a:off x="5797374" y="5181140"/>
              <a:ext cx="851078" cy="307777"/>
            </a:xfrm>
            <a:prstGeom prst="rect">
              <a:avLst/>
            </a:prstGeom>
            <a:noFill/>
          </p:spPr>
          <p:txBody>
            <a:bodyPr wrap="square" rtlCol="0">
              <a:spAutoFit/>
            </a:bodyPr>
            <a:lstStyle/>
            <a:p>
              <a:pPr algn="ctr"/>
              <a:r>
                <a:rPr kumimoji="1" lang="ja-JP" altLang="en-US" sz="700" dirty="0">
                  <a:solidFill>
                    <a:srgbClr val="FF0000"/>
                  </a:solidFill>
                </a:rPr>
                <a:t>地盤沈下変曲点</a:t>
              </a:r>
              <a:r>
                <a:rPr kumimoji="1" lang="en-US" altLang="ja-JP" sz="700" dirty="0">
                  <a:solidFill>
                    <a:srgbClr val="FF0000"/>
                  </a:solidFill>
                </a:rPr>
                <a:t>(S50)</a:t>
              </a:r>
              <a:endParaRPr kumimoji="1" lang="ja-JP" altLang="en-US" sz="700" dirty="0">
                <a:solidFill>
                  <a:srgbClr val="FF0000"/>
                </a:solidFill>
              </a:endParaRPr>
            </a:p>
          </p:txBody>
        </p:sp>
        <p:cxnSp>
          <p:nvCxnSpPr>
            <p:cNvPr id="36" name="直線コネクタ 35">
              <a:extLst>
                <a:ext uri="{FF2B5EF4-FFF2-40B4-BE49-F238E27FC236}">
                  <a16:creationId xmlns:a16="http://schemas.microsoft.com/office/drawing/2014/main" id="{44288FDA-65CC-4AE6-AC55-FEED3DBC420A}"/>
                </a:ext>
              </a:extLst>
            </p:cNvPr>
            <p:cNvCxnSpPr/>
            <p:nvPr/>
          </p:nvCxnSpPr>
          <p:spPr>
            <a:xfrm>
              <a:off x="6179344" y="5595248"/>
              <a:ext cx="1845469" cy="16309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7A998D1A-CC2D-4D03-909E-8CDFBFD273E0}"/>
                </a:ext>
              </a:extLst>
            </p:cNvPr>
            <p:cNvCxnSpPr>
              <a:cxnSpLocks/>
            </p:cNvCxnSpPr>
            <p:nvPr/>
          </p:nvCxnSpPr>
          <p:spPr>
            <a:xfrm>
              <a:off x="8024813" y="5488917"/>
              <a:ext cx="0" cy="3827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24DD3DF4-22EF-40C6-8912-73994221825A}"/>
                </a:ext>
              </a:extLst>
            </p:cNvPr>
            <p:cNvSpPr txBox="1"/>
            <p:nvPr/>
          </p:nvSpPr>
          <p:spPr>
            <a:xfrm>
              <a:off x="7556239" y="5181140"/>
              <a:ext cx="851078" cy="307777"/>
            </a:xfrm>
            <a:prstGeom prst="rect">
              <a:avLst/>
            </a:prstGeom>
            <a:noFill/>
          </p:spPr>
          <p:txBody>
            <a:bodyPr wrap="square" rtlCol="0">
              <a:spAutoFit/>
            </a:bodyPr>
            <a:lstStyle/>
            <a:p>
              <a:pPr algn="ctr"/>
              <a:r>
                <a:rPr kumimoji="1" lang="ja-JP" altLang="en-US" sz="700" dirty="0">
                  <a:solidFill>
                    <a:srgbClr val="FF0000"/>
                  </a:solidFill>
                </a:rPr>
                <a:t>最新調査結果</a:t>
              </a:r>
              <a:endParaRPr kumimoji="1" lang="en-US" altLang="ja-JP" sz="700" dirty="0">
                <a:solidFill>
                  <a:srgbClr val="FF0000"/>
                </a:solidFill>
              </a:endParaRPr>
            </a:p>
            <a:p>
              <a:pPr algn="ctr"/>
              <a:r>
                <a:rPr kumimoji="1" lang="en-US" altLang="ja-JP" sz="700" dirty="0">
                  <a:solidFill>
                    <a:srgbClr val="FF0000"/>
                  </a:solidFill>
                </a:rPr>
                <a:t>(H24)</a:t>
              </a:r>
              <a:endParaRPr kumimoji="1" lang="ja-JP" altLang="en-US" sz="700" dirty="0">
                <a:solidFill>
                  <a:srgbClr val="FF0000"/>
                </a:solidFill>
              </a:endParaRPr>
            </a:p>
          </p:txBody>
        </p:sp>
        <p:cxnSp>
          <p:nvCxnSpPr>
            <p:cNvPr id="39" name="直線矢印コネクタ 38">
              <a:extLst>
                <a:ext uri="{FF2B5EF4-FFF2-40B4-BE49-F238E27FC236}">
                  <a16:creationId xmlns:a16="http://schemas.microsoft.com/office/drawing/2014/main" id="{56255B61-BA91-4740-86A7-B4ED93C17282}"/>
                </a:ext>
              </a:extLst>
            </p:cNvPr>
            <p:cNvCxnSpPr/>
            <p:nvPr/>
          </p:nvCxnSpPr>
          <p:spPr>
            <a:xfrm>
              <a:off x="6179344" y="5501843"/>
              <a:ext cx="1845469" cy="0"/>
            </a:xfrm>
            <a:prstGeom prst="straightConnector1">
              <a:avLst/>
            </a:prstGeom>
            <a:ln>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D5A4142-823B-4DAF-93BB-77E4029E9770}"/>
                </a:ext>
              </a:extLst>
            </p:cNvPr>
            <p:cNvSpPr txBox="1"/>
            <p:nvPr/>
          </p:nvSpPr>
          <p:spPr>
            <a:xfrm>
              <a:off x="6705161" y="5295325"/>
              <a:ext cx="851078" cy="200055"/>
            </a:xfrm>
            <a:prstGeom prst="rect">
              <a:avLst/>
            </a:prstGeom>
            <a:noFill/>
          </p:spPr>
          <p:txBody>
            <a:bodyPr wrap="square" rtlCol="0">
              <a:spAutoFit/>
            </a:bodyPr>
            <a:lstStyle/>
            <a:p>
              <a:pPr algn="ctr"/>
              <a:r>
                <a:rPr kumimoji="1" lang="en-US" altLang="ja-JP" sz="700" dirty="0">
                  <a:solidFill>
                    <a:srgbClr val="FF0000"/>
                  </a:solidFill>
                </a:rPr>
                <a:t>37</a:t>
              </a:r>
              <a:r>
                <a:rPr kumimoji="1" lang="ja-JP" altLang="en-US" sz="700" dirty="0">
                  <a:solidFill>
                    <a:srgbClr val="FF0000"/>
                  </a:solidFill>
                </a:rPr>
                <a:t>ヵ年</a:t>
              </a:r>
            </a:p>
          </p:txBody>
        </p:sp>
        <p:cxnSp>
          <p:nvCxnSpPr>
            <p:cNvPr id="41" name="直線コネクタ 40">
              <a:extLst>
                <a:ext uri="{FF2B5EF4-FFF2-40B4-BE49-F238E27FC236}">
                  <a16:creationId xmlns:a16="http://schemas.microsoft.com/office/drawing/2014/main" id="{EFB1A58C-0F28-4872-8FD8-ACED6D503F2B}"/>
                </a:ext>
              </a:extLst>
            </p:cNvPr>
            <p:cNvCxnSpPr/>
            <p:nvPr/>
          </p:nvCxnSpPr>
          <p:spPr>
            <a:xfrm>
              <a:off x="6179344" y="5591307"/>
              <a:ext cx="22278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2BDE192A-C931-4A80-B373-1F60B4E7C993}"/>
                </a:ext>
              </a:extLst>
            </p:cNvPr>
            <p:cNvCxnSpPr>
              <a:cxnSpLocks/>
            </p:cNvCxnSpPr>
            <p:nvPr/>
          </p:nvCxnSpPr>
          <p:spPr>
            <a:xfrm flipV="1">
              <a:off x="8145529" y="5595249"/>
              <a:ext cx="0" cy="163095"/>
            </a:xfrm>
            <a:prstGeom prst="straightConnector1">
              <a:avLst/>
            </a:prstGeom>
            <a:ln>
              <a:solidFill>
                <a:srgbClr val="FF0000"/>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EF5DA120-D9D0-4423-8C10-2B2CED70D7EC}"/>
                </a:ext>
              </a:extLst>
            </p:cNvPr>
            <p:cNvSpPr txBox="1"/>
            <p:nvPr/>
          </p:nvSpPr>
          <p:spPr>
            <a:xfrm>
              <a:off x="7922306" y="5576294"/>
              <a:ext cx="851078" cy="200055"/>
            </a:xfrm>
            <a:prstGeom prst="rect">
              <a:avLst/>
            </a:prstGeom>
            <a:noFill/>
          </p:spPr>
          <p:txBody>
            <a:bodyPr wrap="square" rtlCol="0">
              <a:spAutoFit/>
            </a:bodyPr>
            <a:lstStyle/>
            <a:p>
              <a:pPr algn="ctr"/>
              <a:r>
                <a:rPr lang="en-US" altLang="ja-JP" sz="700" dirty="0">
                  <a:solidFill>
                    <a:srgbClr val="FF0000"/>
                  </a:solidFill>
                </a:rPr>
                <a:t>4.1cm</a:t>
              </a:r>
              <a:endParaRPr kumimoji="1" lang="ja-JP" altLang="en-US" sz="700" dirty="0">
                <a:solidFill>
                  <a:srgbClr val="FF0000"/>
                </a:solidFill>
              </a:endParaRPr>
            </a:p>
          </p:txBody>
        </p:sp>
      </p:grpSp>
      <p:sp>
        <p:nvSpPr>
          <p:cNvPr id="44" name="テキスト ボックス 43">
            <a:extLst>
              <a:ext uri="{FF2B5EF4-FFF2-40B4-BE49-F238E27FC236}">
                <a16:creationId xmlns:a16="http://schemas.microsoft.com/office/drawing/2014/main" id="{97265CCC-F20C-4CF7-84FC-6BAB8BA3B667}"/>
              </a:ext>
            </a:extLst>
          </p:cNvPr>
          <p:cNvSpPr txBox="1"/>
          <p:nvPr/>
        </p:nvSpPr>
        <p:spPr>
          <a:xfrm>
            <a:off x="3860397" y="2328699"/>
            <a:ext cx="3873954" cy="276999"/>
          </a:xfrm>
          <a:prstGeom prst="rect">
            <a:avLst/>
          </a:prstGeom>
          <a:noFill/>
        </p:spPr>
        <p:txBody>
          <a:bodyPr wrap="square" rtlCol="0">
            <a:spAutoFit/>
          </a:bodyPr>
          <a:lstStyle/>
          <a:p>
            <a:r>
              <a:rPr lang="ja-JP" altLang="en-US" sz="1200" dirty="0">
                <a:solidFill>
                  <a:srgbClr val="0000FF"/>
                </a:solidFill>
              </a:rPr>
              <a:t>■地盤沈下量（実績値）</a:t>
            </a:r>
            <a:endParaRPr lang="en-US" altLang="ja-JP" sz="1200" dirty="0">
              <a:solidFill>
                <a:srgbClr val="0000FF"/>
              </a:solidFill>
            </a:endParaRPr>
          </a:p>
        </p:txBody>
      </p:sp>
    </p:spTree>
    <p:extLst>
      <p:ext uri="{BB962C8B-B14F-4D97-AF65-F5344CB8AC3E}">
        <p14:creationId xmlns:p14="http://schemas.microsoft.com/office/powerpoint/2010/main" val="32872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資料構成と論点</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1</a:t>
            </a:fld>
            <a:endParaRPr kumimoji="1" lang="ja-JP" altLang="en-US" sz="1600" dirty="0">
              <a:solidFill>
                <a:schemeClr val="tx1"/>
              </a:solidFill>
            </a:endParaRPr>
          </a:p>
        </p:txBody>
      </p:sp>
      <p:sp>
        <p:nvSpPr>
          <p:cNvPr id="11" name="テキスト ボックス 10">
            <a:extLst>
              <a:ext uri="{FF2B5EF4-FFF2-40B4-BE49-F238E27FC236}">
                <a16:creationId xmlns:a16="http://schemas.microsoft.com/office/drawing/2014/main" id="{1BCB6B14-AF03-4224-8984-77EBC0205DBE}"/>
              </a:ext>
            </a:extLst>
          </p:cNvPr>
          <p:cNvSpPr txBox="1"/>
          <p:nvPr/>
        </p:nvSpPr>
        <p:spPr>
          <a:xfrm>
            <a:off x="1435166" y="1245897"/>
            <a:ext cx="6124575" cy="2339102"/>
          </a:xfrm>
          <a:prstGeom prst="rect">
            <a:avLst/>
          </a:prstGeom>
          <a:noFill/>
          <a:ln>
            <a:solidFill>
              <a:schemeClr val="tx1"/>
            </a:solidFill>
          </a:ln>
        </p:spPr>
        <p:txBody>
          <a:bodyPr wrap="square" rtlCol="0">
            <a:spAutoFit/>
          </a:bodyPr>
          <a:lstStyle/>
          <a:p>
            <a:pPr algn="ctr"/>
            <a:r>
              <a:rPr kumimoji="1" lang="ja-JP" altLang="en-US" sz="2000" dirty="0"/>
              <a:t>資料構成</a:t>
            </a:r>
            <a:endParaRPr kumimoji="1" lang="en-US" altLang="ja-JP" sz="2000" dirty="0"/>
          </a:p>
          <a:p>
            <a:pPr lvl="1"/>
            <a:r>
              <a:rPr lang="ja-JP" altLang="en-US" sz="1400" dirty="0"/>
              <a:t>１．現水門の設計条件と新水門設計条件の設定方針</a:t>
            </a:r>
          </a:p>
          <a:p>
            <a:pPr lvl="1"/>
            <a:r>
              <a:rPr kumimoji="1" lang="ja-JP" altLang="en-US" sz="1400" dirty="0"/>
              <a:t>２．気候変動シナリオ</a:t>
            </a:r>
            <a:endParaRPr kumimoji="1" lang="en-US" altLang="ja-JP" sz="1400" dirty="0"/>
          </a:p>
          <a:p>
            <a:pPr lvl="1"/>
            <a:r>
              <a:rPr lang="ja-JP" altLang="en-US" sz="1400" dirty="0"/>
              <a:t>３．使用する気候変動モデルデータ</a:t>
            </a:r>
            <a:endParaRPr lang="en-US" altLang="ja-JP" sz="1400" dirty="0"/>
          </a:p>
          <a:p>
            <a:pPr lvl="1"/>
            <a:r>
              <a:rPr kumimoji="1" lang="ja-JP" altLang="en-US" sz="1400" dirty="0"/>
              <a:t>４．将来気候における潮位偏差・変動量の設定方針</a:t>
            </a:r>
            <a:endParaRPr kumimoji="1" lang="en-US" altLang="ja-JP" sz="1400" dirty="0"/>
          </a:p>
          <a:p>
            <a:pPr lvl="1"/>
            <a:r>
              <a:rPr lang="ja-JP" altLang="en-US" sz="1400" dirty="0"/>
              <a:t>５．将来気候における潮位偏差の算定方法</a:t>
            </a:r>
            <a:endParaRPr lang="en-US" altLang="ja-JP" sz="1400" dirty="0"/>
          </a:p>
          <a:p>
            <a:pPr lvl="1"/>
            <a:r>
              <a:rPr kumimoji="1" lang="ja-JP" altLang="en-US" sz="1400" dirty="0"/>
              <a:t>６</a:t>
            </a:r>
            <a:r>
              <a:rPr lang="ja-JP" altLang="en-US" sz="1400" dirty="0"/>
              <a:t>．（方法２）外力設定のための高潮シミュレーション</a:t>
            </a:r>
            <a:endParaRPr lang="en-US" altLang="ja-JP" sz="1400" dirty="0"/>
          </a:p>
          <a:p>
            <a:pPr lvl="1"/>
            <a:r>
              <a:rPr lang="ja-JP" altLang="en-US" sz="1400" dirty="0"/>
              <a:t>７．（方法１）</a:t>
            </a:r>
            <a:r>
              <a:rPr kumimoji="1" lang="ja-JP" altLang="en-US" sz="1400" dirty="0"/>
              <a:t>妥当性確認のための高潮シミュレーション</a:t>
            </a:r>
            <a:endParaRPr kumimoji="1" lang="en-US" altLang="ja-JP" sz="1400" dirty="0"/>
          </a:p>
          <a:p>
            <a:pPr lvl="1"/>
            <a:r>
              <a:rPr lang="ja-JP" altLang="en-US" sz="1400" dirty="0"/>
              <a:t>８</a:t>
            </a:r>
            <a:r>
              <a:rPr kumimoji="1" lang="ja-JP" altLang="en-US" sz="1400" dirty="0"/>
              <a:t>．</a:t>
            </a:r>
            <a:r>
              <a:rPr lang="ja-JP" altLang="en-US" sz="1400" dirty="0"/>
              <a:t>新水門設計条件としての</a:t>
            </a:r>
            <a:r>
              <a:rPr kumimoji="1" lang="ja-JP" altLang="en-US" sz="1400" dirty="0"/>
              <a:t>朔望平均満潮位の設定</a:t>
            </a:r>
            <a:endParaRPr kumimoji="1" lang="en-US" altLang="ja-JP" sz="1400" dirty="0"/>
          </a:p>
          <a:p>
            <a:pPr lvl="1"/>
            <a:r>
              <a:rPr lang="ja-JP" altLang="en-US" sz="1400" dirty="0"/>
              <a:t>９．新水門設計条件としての地盤沈下量の設定</a:t>
            </a:r>
            <a:endParaRPr kumimoji="1" lang="ja-JP" altLang="en-US" sz="1400" dirty="0"/>
          </a:p>
        </p:txBody>
      </p:sp>
      <p:sp>
        <p:nvSpPr>
          <p:cNvPr id="5" name="テキスト ボックス 4">
            <a:extLst>
              <a:ext uri="{FF2B5EF4-FFF2-40B4-BE49-F238E27FC236}">
                <a16:creationId xmlns:a16="http://schemas.microsoft.com/office/drawing/2014/main" id="{50EAA154-89EA-4F1A-9937-67428D725BC5}"/>
              </a:ext>
            </a:extLst>
          </p:cNvPr>
          <p:cNvSpPr txBox="1"/>
          <p:nvPr/>
        </p:nvSpPr>
        <p:spPr>
          <a:xfrm>
            <a:off x="1435166" y="4315661"/>
            <a:ext cx="6124575" cy="1046440"/>
          </a:xfrm>
          <a:prstGeom prst="rect">
            <a:avLst/>
          </a:prstGeom>
          <a:noFill/>
          <a:ln>
            <a:solidFill>
              <a:schemeClr val="tx1"/>
            </a:solidFill>
          </a:ln>
        </p:spPr>
        <p:txBody>
          <a:bodyPr wrap="square" rtlCol="0">
            <a:spAutoFit/>
          </a:bodyPr>
          <a:lstStyle/>
          <a:p>
            <a:pPr algn="ctr"/>
            <a:r>
              <a:rPr kumimoji="1" lang="ja-JP" altLang="en-US" sz="2000" dirty="0"/>
              <a:t>論点</a:t>
            </a:r>
            <a:endParaRPr kumimoji="1" lang="en-US" altLang="ja-JP" sz="2000" dirty="0"/>
          </a:p>
          <a:p>
            <a:pPr lvl="1"/>
            <a:r>
              <a:rPr lang="ja-JP" altLang="en-US" sz="1400" dirty="0"/>
              <a:t>①将来気候における潮位偏差算定方針について</a:t>
            </a:r>
            <a:endParaRPr lang="en-US" altLang="ja-JP" sz="1400" dirty="0"/>
          </a:p>
          <a:p>
            <a:pPr lvl="1"/>
            <a:r>
              <a:rPr lang="ja-JP" altLang="en-US" sz="1400" dirty="0"/>
              <a:t>②将来気候における潮位偏差算定のための台風条件について</a:t>
            </a:r>
            <a:endParaRPr lang="en-US" altLang="ja-JP" sz="1400" dirty="0"/>
          </a:p>
          <a:p>
            <a:pPr lvl="1"/>
            <a:r>
              <a:rPr kumimoji="1" lang="ja-JP" altLang="en-US" sz="1400" dirty="0"/>
              <a:t>③朔望平均満潮位、地盤沈下量の設定について</a:t>
            </a:r>
          </a:p>
        </p:txBody>
      </p:sp>
    </p:spTree>
    <p:extLst>
      <p:ext uri="{BB962C8B-B14F-4D97-AF65-F5344CB8AC3E}">
        <p14:creationId xmlns:p14="http://schemas.microsoft.com/office/powerpoint/2010/main" val="280918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p:cNvSpPr txBox="1">
            <a:spLocks noChangeArrowheads="1"/>
          </p:cNvSpPr>
          <p:nvPr/>
        </p:nvSpPr>
        <p:spPr bwMode="auto">
          <a:xfrm>
            <a:off x="81184" y="494791"/>
            <a:ext cx="8955559" cy="1077218"/>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t>現水門の水門高</a:t>
            </a:r>
            <a:r>
              <a:rPr lang="en-US" altLang="ja-JP" sz="1600" dirty="0"/>
              <a:t>(</a:t>
            </a:r>
            <a:r>
              <a:rPr lang="ja-JP" altLang="en-US" sz="1600" dirty="0"/>
              <a:t>閉鎖時</a:t>
            </a:r>
            <a:r>
              <a:rPr lang="en-US" altLang="ja-JP" sz="1600" dirty="0"/>
              <a:t>)</a:t>
            </a:r>
            <a:r>
              <a:rPr lang="ja-JP" altLang="en-US" sz="1600" dirty="0"/>
              <a:t>は、計画高潮位に波浪による水位変動を考慮して水門外計画堤防高を設定し、これに余裕高</a:t>
            </a:r>
            <a:r>
              <a:rPr lang="en-US" altLang="ja-JP" sz="1600" dirty="0"/>
              <a:t>(</a:t>
            </a:r>
            <a:r>
              <a:rPr lang="ja-JP" altLang="en-US" sz="1600" dirty="0"/>
              <a:t>地盤沈下量等</a:t>
            </a:r>
            <a:r>
              <a:rPr lang="en-US" altLang="ja-JP" sz="1600" dirty="0"/>
              <a:t>)</a:t>
            </a:r>
            <a:r>
              <a:rPr lang="ja-JP" altLang="en-US" sz="1600" dirty="0"/>
              <a:t>を考慮して設定している。</a:t>
            </a:r>
            <a:endParaRPr lang="en-US" altLang="ja-JP" sz="1600" dirty="0"/>
          </a:p>
          <a:p>
            <a:pPr marL="224009" indent="-149339" defTabSz="390997" fontAlgn="auto">
              <a:spcBef>
                <a:spcPct val="0"/>
              </a:spcBef>
              <a:spcAft>
                <a:spcPts val="0"/>
              </a:spcAft>
              <a:buFont typeface="Arial" panose="020B0604020202020204" pitchFamily="34" charset="0"/>
              <a:buChar char="•"/>
            </a:pPr>
            <a:r>
              <a:rPr lang="ja-JP" altLang="en-US" sz="1600" dirty="0"/>
              <a:t>新水門の設計条件を設定する際は、最新データや気候変動による影響についても考慮し、設定を行う。</a:t>
            </a:r>
          </a:p>
        </p:txBody>
      </p:sp>
      <p:sp>
        <p:nvSpPr>
          <p:cNvPr id="1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現水門の設計条件と新水門設計条件の設定方針（高潮）</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7005417" y="6567147"/>
            <a:ext cx="2057400" cy="365125"/>
          </a:xfrm>
        </p:spPr>
        <p:txBody>
          <a:bodyPr/>
          <a:lstStyle/>
          <a:p>
            <a:fld id="{5E3F6313-0071-4C5D-9E06-91E8809F988F}" type="slidenum">
              <a:rPr kumimoji="1" lang="ja-JP" altLang="en-US" sz="1600" smtClean="0">
                <a:solidFill>
                  <a:schemeClr val="tx1"/>
                </a:solidFill>
              </a:rPr>
              <a:pPr/>
              <a:t>2</a:t>
            </a:fld>
            <a:endParaRPr kumimoji="1" lang="ja-JP" altLang="en-US" sz="1600" dirty="0">
              <a:solidFill>
                <a:schemeClr val="tx1"/>
              </a:solidFill>
            </a:endParaRPr>
          </a:p>
        </p:txBody>
      </p:sp>
      <p:graphicFrame>
        <p:nvGraphicFramePr>
          <p:cNvPr id="18" name="表 17">
            <a:extLst>
              <a:ext uri="{FF2B5EF4-FFF2-40B4-BE49-F238E27FC236}">
                <a16:creationId xmlns:a16="http://schemas.microsoft.com/office/drawing/2014/main" id="{666E46E3-D39E-4B61-AC52-01082285DC83}"/>
              </a:ext>
            </a:extLst>
          </p:cNvPr>
          <p:cNvGraphicFramePr>
            <a:graphicFrameLocks noGrp="1"/>
          </p:cNvGraphicFramePr>
          <p:nvPr>
            <p:extLst>
              <p:ext uri="{D42A27DB-BD31-4B8C-83A1-F6EECF244321}">
                <p14:modId xmlns:p14="http://schemas.microsoft.com/office/powerpoint/2010/main" val="2676884933"/>
              </p:ext>
            </p:extLst>
          </p:nvPr>
        </p:nvGraphicFramePr>
        <p:xfrm>
          <a:off x="81183" y="2078669"/>
          <a:ext cx="8955558" cy="4236907"/>
        </p:xfrm>
        <a:graphic>
          <a:graphicData uri="http://schemas.openxmlformats.org/drawingml/2006/table">
            <a:tbl>
              <a:tblPr firstRow="1" firstCol="1" bandRow="1">
                <a:tableStyleId>{8A107856-5554-42FB-B03E-39F5DBC370BA}</a:tableStyleId>
              </a:tblPr>
              <a:tblGrid>
                <a:gridCol w="366492">
                  <a:extLst>
                    <a:ext uri="{9D8B030D-6E8A-4147-A177-3AD203B41FA5}">
                      <a16:colId xmlns:a16="http://schemas.microsoft.com/office/drawing/2014/main" val="619326202"/>
                    </a:ext>
                  </a:extLst>
                </a:gridCol>
                <a:gridCol w="1095375">
                  <a:extLst>
                    <a:ext uri="{9D8B030D-6E8A-4147-A177-3AD203B41FA5}">
                      <a16:colId xmlns:a16="http://schemas.microsoft.com/office/drawing/2014/main" val="938347980"/>
                    </a:ext>
                  </a:extLst>
                </a:gridCol>
                <a:gridCol w="3470108">
                  <a:extLst>
                    <a:ext uri="{9D8B030D-6E8A-4147-A177-3AD203B41FA5}">
                      <a16:colId xmlns:a16="http://schemas.microsoft.com/office/drawing/2014/main" val="641293752"/>
                    </a:ext>
                  </a:extLst>
                </a:gridCol>
                <a:gridCol w="4023583">
                  <a:extLst>
                    <a:ext uri="{9D8B030D-6E8A-4147-A177-3AD203B41FA5}">
                      <a16:colId xmlns:a16="http://schemas.microsoft.com/office/drawing/2014/main" val="190594072"/>
                    </a:ext>
                  </a:extLst>
                </a:gridCol>
              </a:tblGrid>
              <a:tr h="274507">
                <a:tc gridSpan="2">
                  <a:txBody>
                    <a:bodyPr/>
                    <a:lstStyle/>
                    <a:p>
                      <a:pPr algn="ctr">
                        <a:spcAft>
                          <a:spcPts val="0"/>
                        </a:spcAft>
                      </a:pPr>
                      <a:r>
                        <a:rPr lang="ja-JP" sz="1400" dirty="0">
                          <a:effectLst/>
                        </a:rPr>
                        <a:t>項　目</a:t>
                      </a:r>
                      <a:endParaRPr 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hMerge="1">
                  <a:txBody>
                    <a:bodyPr/>
                    <a:lstStyle/>
                    <a:p>
                      <a:endParaRPr kumimoji="1" lang="ja-JP" altLang="en-US"/>
                    </a:p>
                  </a:txBody>
                  <a:tcPr/>
                </a:tc>
                <a:tc>
                  <a:txBody>
                    <a:bodyPr/>
                    <a:lstStyle/>
                    <a:p>
                      <a:pPr algn="ctr">
                        <a:spcAft>
                          <a:spcPts val="0"/>
                        </a:spcAft>
                      </a:pPr>
                      <a:r>
                        <a:rPr lang="ja-JP" altLang="en-US" sz="1400" dirty="0">
                          <a:effectLst/>
                        </a:rPr>
                        <a:t>現水門の設計条件</a:t>
                      </a:r>
                      <a:endParaRPr 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altLang="en-US" sz="1400" dirty="0">
                          <a:effectLst/>
                        </a:rPr>
                        <a:t>新水門設計条件の設定方針（高潮）</a:t>
                      </a:r>
                      <a:endParaRPr 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79978920"/>
                  </a:ext>
                </a:extLst>
              </a:tr>
              <a:tr h="914400">
                <a:tc gridSpan="2">
                  <a:txBody>
                    <a:bodyPr/>
                    <a:lstStyle/>
                    <a:p>
                      <a:pPr algn="just">
                        <a:spcAft>
                          <a:spcPts val="0"/>
                        </a:spcAft>
                      </a:pPr>
                      <a:r>
                        <a:rPr lang="ja-JP" sz="1400" b="1" dirty="0">
                          <a:effectLst/>
                        </a:rPr>
                        <a:t>計画目標</a:t>
                      </a:r>
                      <a:endParaRPr lang="ja-JP" sz="1400" b="1"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tc>
                  <a:txBody>
                    <a:bodyPr/>
                    <a:lstStyle/>
                    <a:p>
                      <a:pPr algn="just">
                        <a:spcAft>
                          <a:spcPts val="0"/>
                        </a:spcAft>
                      </a:pPr>
                      <a:r>
                        <a:rPr lang="ja-JP" altLang="en-US" sz="1300" dirty="0">
                          <a:effectLst/>
                        </a:rPr>
                        <a:t>既往最大台風（伊勢湾台風：昭和</a:t>
                      </a:r>
                      <a:r>
                        <a:rPr lang="en-US" altLang="ja-JP" sz="1300" dirty="0">
                          <a:effectLst/>
                        </a:rPr>
                        <a:t>34</a:t>
                      </a:r>
                      <a:r>
                        <a:rPr lang="ja-JP" altLang="en-US" sz="1300" dirty="0">
                          <a:effectLst/>
                        </a:rPr>
                        <a:t>年</a:t>
                      </a:r>
                      <a:r>
                        <a:rPr lang="en-US" altLang="ja-JP" sz="1300" dirty="0">
                          <a:effectLst/>
                        </a:rPr>
                        <a:t>9</a:t>
                      </a:r>
                      <a:r>
                        <a:rPr lang="ja-JP" altLang="en-US" sz="1300" dirty="0">
                          <a:effectLst/>
                        </a:rPr>
                        <a:t>月）と同規模の大型台風が大阪湾において最悪となる経路（室戸台風経路：昭和</a:t>
                      </a:r>
                      <a:r>
                        <a:rPr lang="en-US" altLang="ja-JP" sz="1300" dirty="0">
                          <a:effectLst/>
                        </a:rPr>
                        <a:t>9</a:t>
                      </a:r>
                      <a:r>
                        <a:rPr lang="ja-JP" altLang="en-US" sz="1300" dirty="0">
                          <a:effectLst/>
                        </a:rPr>
                        <a:t>年</a:t>
                      </a:r>
                      <a:r>
                        <a:rPr lang="en-US" altLang="ja-JP" sz="1300" dirty="0">
                          <a:effectLst/>
                        </a:rPr>
                        <a:t>9</a:t>
                      </a:r>
                      <a:r>
                        <a:rPr lang="ja-JP" altLang="en-US" sz="1300" dirty="0">
                          <a:effectLst/>
                        </a:rPr>
                        <a:t>月）を通って、満潮時に来襲したことを想定した高潮について防潮施設を整備することを目標としている。</a:t>
                      </a:r>
                    </a:p>
                  </a:txBody>
                  <a:tcPr marL="68580" marR="68580" marT="0" marB="0"/>
                </a:tc>
                <a:tc>
                  <a:txBody>
                    <a:bodyPr/>
                    <a:lstStyle/>
                    <a:p>
                      <a:pPr algn="just">
                        <a:spcAft>
                          <a:spcPts val="0"/>
                        </a:spcAft>
                      </a:pPr>
                      <a:r>
                        <a:rPr lang="ja-JP" altLang="en-US" sz="1300" dirty="0">
                          <a:solidFill>
                            <a:srgbClr val="FF0000"/>
                          </a:solidFill>
                          <a:effectLst/>
                        </a:rPr>
                        <a:t>気候変動による海面水位の上昇や台風が強くなることを考慮した外力</a:t>
                      </a:r>
                      <a:r>
                        <a:rPr lang="ja-JP" altLang="en-US" sz="1300" dirty="0">
                          <a:effectLst/>
                        </a:rPr>
                        <a:t>に対して、防御することを目標とする。</a:t>
                      </a:r>
                      <a:endParaRPr lang="ja-JP" sz="13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41921187"/>
                  </a:ext>
                </a:extLst>
              </a:tr>
              <a:tr h="479358">
                <a:tc rowSpan="2">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400" b="1" kern="1200" dirty="0">
                          <a:effectLst/>
                        </a:rPr>
                        <a:t>計画高潮位</a:t>
                      </a:r>
                      <a:endParaRPr kumimoji="1" lang="ja-JP" altLang="en-US" sz="1400" b="1" kern="1200" dirty="0">
                        <a:solidFill>
                          <a:schemeClr val="dk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400" b="1" kern="1200" dirty="0">
                          <a:solidFill>
                            <a:schemeClr val="dk1"/>
                          </a:solidFill>
                          <a:effectLst/>
                          <a:latin typeface="+mn-lt"/>
                          <a:ea typeface="+mn-ea"/>
                          <a:cs typeface="+mn-cs"/>
                        </a:rPr>
                        <a:t>計画偏差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kern="1200" dirty="0">
                          <a:solidFill>
                            <a:schemeClr val="dk1"/>
                          </a:solidFill>
                          <a:effectLst/>
                          <a:latin typeface="+mn-lt"/>
                          <a:ea typeface="+mn-ea"/>
                          <a:cs typeface="+mn-cs"/>
                        </a:rPr>
                        <a:t>伊勢湾台風規模が室戸台風の経路を浸水することを想定したシミュレーション結果等を基に設定</a:t>
                      </a:r>
                      <a:r>
                        <a:rPr kumimoji="1" lang="en-US" altLang="ja-JP" sz="1300" kern="1200" dirty="0">
                          <a:solidFill>
                            <a:schemeClr val="dk1"/>
                          </a:solidFill>
                          <a:effectLst/>
                          <a:latin typeface="+mn-lt"/>
                          <a:ea typeface="+mn-ea"/>
                          <a:cs typeface="+mn-cs"/>
                        </a:rPr>
                        <a:t>(3.0m)</a:t>
                      </a:r>
                      <a:endParaRPr kumimoji="1" lang="ja-JP" altLang="en-US" sz="13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a:spcAft>
                          <a:spcPts val="0"/>
                        </a:spcAft>
                      </a:pPr>
                      <a:r>
                        <a:rPr kumimoji="1" lang="ja-JP" altLang="en-US" sz="1300" kern="1200" dirty="0">
                          <a:solidFill>
                            <a:schemeClr val="dk1"/>
                          </a:solidFill>
                          <a:effectLst/>
                          <a:latin typeface="+mn-lt"/>
                          <a:ea typeface="+mn-ea"/>
                          <a:cs typeface="+mn-cs"/>
                        </a:rPr>
                        <a:t>気候変動に伴い台風が強くなることにより、潮位偏差は増大することが想定されるため、</a:t>
                      </a:r>
                      <a:r>
                        <a:rPr kumimoji="1" lang="ja-JP" altLang="en-US" sz="1300" kern="1200" dirty="0">
                          <a:solidFill>
                            <a:srgbClr val="FF0000"/>
                          </a:solidFill>
                          <a:effectLst/>
                          <a:latin typeface="+mn-lt"/>
                          <a:ea typeface="+mn-ea"/>
                          <a:cs typeface="+mn-cs"/>
                        </a:rPr>
                        <a:t>将来気候における高潮シミュレーション結果を基に設定</a:t>
                      </a:r>
                      <a:endParaRPr kumimoji="1" lang="en-US" altLang="ja-JP" sz="1300" kern="1200" dirty="0">
                        <a:solidFill>
                          <a:srgbClr val="FF0000"/>
                        </a:solidFill>
                        <a:effectLst/>
                        <a:latin typeface="+mn-lt"/>
                        <a:ea typeface="+mn-ea"/>
                        <a:cs typeface="+mn-cs"/>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3809871"/>
                  </a:ext>
                </a:extLst>
              </a:tr>
              <a:tr h="424627">
                <a:tc vMerge="1">
                  <a:txBody>
                    <a:bodyPr/>
                    <a:lstStyle/>
                    <a:p>
                      <a:endParaRPr kumimoji="1" lang="ja-JP" altLang="en-US"/>
                    </a:p>
                  </a:txBody>
                  <a:tcPr/>
                </a:tc>
                <a:tc>
                  <a:txBody>
                    <a:bodyPr/>
                    <a:lstStyle/>
                    <a:p>
                      <a:r>
                        <a:rPr kumimoji="1" lang="ja-JP" altLang="en-US" sz="1400" b="1" kern="1200" dirty="0">
                          <a:solidFill>
                            <a:schemeClr val="dk1"/>
                          </a:solidFill>
                          <a:effectLst/>
                          <a:latin typeface="+mn-lt"/>
                          <a:ea typeface="+mn-ea"/>
                          <a:cs typeface="+mn-cs"/>
                        </a:rPr>
                        <a:t>朔望平均</a:t>
                      </a:r>
                      <a:endParaRPr kumimoji="1" lang="en-US" altLang="ja-JP" sz="1400" b="1" kern="1200" dirty="0">
                        <a:solidFill>
                          <a:schemeClr val="dk1"/>
                        </a:solidFill>
                        <a:effectLst/>
                        <a:latin typeface="+mn-lt"/>
                        <a:ea typeface="+mn-ea"/>
                        <a:cs typeface="+mn-cs"/>
                      </a:endParaRPr>
                    </a:p>
                    <a:p>
                      <a:r>
                        <a:rPr kumimoji="1" lang="ja-JP" altLang="en-US" sz="1400" b="1" kern="1200" dirty="0">
                          <a:solidFill>
                            <a:schemeClr val="dk1"/>
                          </a:solidFill>
                          <a:effectLst/>
                          <a:latin typeface="+mn-lt"/>
                          <a:ea typeface="+mn-ea"/>
                          <a:cs typeface="+mn-cs"/>
                        </a:rPr>
                        <a:t>満潮位</a:t>
                      </a:r>
                      <a:endParaRPr kumimoji="1" lang="ja-JP" altLang="en-US" sz="1400" dirty="0"/>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kern="1200" dirty="0">
                          <a:solidFill>
                            <a:schemeClr val="dk1"/>
                          </a:solidFill>
                          <a:effectLst/>
                          <a:latin typeface="+mn-lt"/>
                          <a:ea typeface="+mn-ea"/>
                          <a:cs typeface="+mn-cs"/>
                        </a:rPr>
                        <a:t>大阪潮位観測所の</a:t>
                      </a:r>
                      <a:r>
                        <a:rPr kumimoji="1" lang="en-US" altLang="ja-JP" sz="1300" kern="1200" dirty="0">
                          <a:solidFill>
                            <a:schemeClr val="dk1"/>
                          </a:solidFill>
                          <a:effectLst/>
                          <a:latin typeface="+mn-lt"/>
                          <a:ea typeface="+mn-ea"/>
                          <a:cs typeface="+mn-cs"/>
                        </a:rPr>
                        <a:t>S29</a:t>
                      </a:r>
                      <a:r>
                        <a:rPr kumimoji="1" lang="ja-JP" altLang="en-US" sz="1300" kern="1200" dirty="0">
                          <a:solidFill>
                            <a:schemeClr val="dk1"/>
                          </a:solidFill>
                          <a:effectLst/>
                          <a:latin typeface="+mn-lt"/>
                          <a:ea typeface="+mn-ea"/>
                          <a:cs typeface="+mn-cs"/>
                        </a:rPr>
                        <a:t>～</a:t>
                      </a:r>
                      <a:r>
                        <a:rPr kumimoji="1" lang="en-US" altLang="ja-JP" sz="1300" kern="1200" dirty="0">
                          <a:solidFill>
                            <a:schemeClr val="dk1"/>
                          </a:solidFill>
                          <a:effectLst/>
                          <a:latin typeface="+mn-lt"/>
                          <a:ea typeface="+mn-ea"/>
                          <a:cs typeface="+mn-cs"/>
                        </a:rPr>
                        <a:t>S38</a:t>
                      </a:r>
                      <a:r>
                        <a:rPr kumimoji="1" lang="ja-JP" altLang="en-US" sz="1300" kern="1200" dirty="0">
                          <a:solidFill>
                            <a:schemeClr val="dk1"/>
                          </a:solidFill>
                          <a:effectLst/>
                          <a:latin typeface="+mn-lt"/>
                          <a:ea typeface="+mn-ea"/>
                          <a:cs typeface="+mn-cs"/>
                        </a:rPr>
                        <a:t>における台風期</a:t>
                      </a:r>
                      <a:r>
                        <a:rPr kumimoji="1" lang="en-US" altLang="ja-JP" sz="1300" kern="1200" dirty="0">
                          <a:solidFill>
                            <a:schemeClr val="dk1"/>
                          </a:solidFill>
                          <a:effectLst/>
                          <a:latin typeface="+mn-lt"/>
                          <a:ea typeface="+mn-ea"/>
                          <a:cs typeface="+mn-cs"/>
                        </a:rPr>
                        <a:t>(7</a:t>
                      </a:r>
                      <a:r>
                        <a:rPr kumimoji="1" lang="ja-JP" altLang="ja-JP" sz="1300" kern="1200" dirty="0">
                          <a:solidFill>
                            <a:schemeClr val="dk1"/>
                          </a:solidFill>
                          <a:effectLst/>
                          <a:latin typeface="+mn-lt"/>
                          <a:ea typeface="+mn-ea"/>
                          <a:cs typeface="+mn-cs"/>
                        </a:rPr>
                        <a:t>月</a:t>
                      </a:r>
                      <a:r>
                        <a:rPr kumimoji="1" lang="ja-JP" altLang="en-US" sz="1300" kern="1200" dirty="0">
                          <a:solidFill>
                            <a:schemeClr val="dk1"/>
                          </a:solidFill>
                          <a:effectLst/>
                          <a:latin typeface="+mn-lt"/>
                          <a:ea typeface="+mn-ea"/>
                          <a:cs typeface="+mn-cs"/>
                        </a:rPr>
                        <a:t>～</a:t>
                      </a:r>
                      <a:r>
                        <a:rPr kumimoji="1" lang="en-US" altLang="ja-JP" sz="1300" kern="1200" dirty="0">
                          <a:solidFill>
                            <a:schemeClr val="dk1"/>
                          </a:solidFill>
                          <a:effectLst/>
                          <a:latin typeface="+mn-lt"/>
                          <a:ea typeface="+mn-ea"/>
                          <a:cs typeface="+mn-cs"/>
                        </a:rPr>
                        <a:t>10</a:t>
                      </a:r>
                      <a:r>
                        <a:rPr kumimoji="1" lang="ja-JP" altLang="ja-JP" sz="1300" kern="1200" dirty="0">
                          <a:solidFill>
                            <a:schemeClr val="dk1"/>
                          </a:solidFill>
                          <a:effectLst/>
                          <a:latin typeface="+mn-lt"/>
                          <a:ea typeface="+mn-ea"/>
                          <a:cs typeface="+mn-cs"/>
                        </a:rPr>
                        <a:t>月</a:t>
                      </a:r>
                      <a:r>
                        <a:rPr kumimoji="1" lang="en-US" altLang="ja-JP" sz="1300" kern="1200" dirty="0">
                          <a:solidFill>
                            <a:schemeClr val="dk1"/>
                          </a:solidFill>
                          <a:effectLst/>
                          <a:latin typeface="+mn-lt"/>
                          <a:ea typeface="+mn-ea"/>
                          <a:cs typeface="+mn-cs"/>
                        </a:rPr>
                        <a:t>)</a:t>
                      </a:r>
                      <a:r>
                        <a:rPr kumimoji="1" lang="ja-JP" altLang="en-US" sz="1300" kern="1200" dirty="0">
                          <a:solidFill>
                            <a:schemeClr val="dk1"/>
                          </a:solidFill>
                          <a:effectLst/>
                          <a:latin typeface="+mn-lt"/>
                          <a:ea typeface="+mn-ea"/>
                          <a:cs typeface="+mn-cs"/>
                        </a:rPr>
                        <a:t>平均の</a:t>
                      </a:r>
                      <a:r>
                        <a:rPr kumimoji="1" lang="ja-JP" altLang="ja-JP" sz="1300" kern="1200" dirty="0">
                          <a:solidFill>
                            <a:schemeClr val="dk1"/>
                          </a:solidFill>
                          <a:effectLst/>
                          <a:latin typeface="+mn-lt"/>
                          <a:ea typeface="+mn-ea"/>
                          <a:cs typeface="+mn-cs"/>
                        </a:rPr>
                        <a:t>朔望平均満潮位</a:t>
                      </a:r>
                      <a:r>
                        <a:rPr kumimoji="1" lang="ja-JP" altLang="en-US" sz="1300" kern="1200" dirty="0">
                          <a:solidFill>
                            <a:schemeClr val="dk1"/>
                          </a:solidFill>
                          <a:effectLst/>
                          <a:latin typeface="+mn-lt"/>
                          <a:ea typeface="+mn-ea"/>
                          <a:cs typeface="+mn-cs"/>
                        </a:rPr>
                        <a:t>を設定</a:t>
                      </a:r>
                      <a:r>
                        <a:rPr kumimoji="1" lang="en-US" altLang="ja-JP" sz="1300" kern="1200" dirty="0">
                          <a:solidFill>
                            <a:schemeClr val="dk1"/>
                          </a:solidFill>
                          <a:effectLst/>
                          <a:latin typeface="+mn-lt"/>
                          <a:ea typeface="+mn-ea"/>
                          <a:cs typeface="+mn-cs"/>
                        </a:rPr>
                        <a:t>(OP+2.2m)</a:t>
                      </a:r>
                      <a:endParaRPr kumimoji="1" lang="ja-JP" altLang="en-US" sz="1300" kern="1200" dirty="0">
                        <a:solidFill>
                          <a:schemeClr val="dk1"/>
                        </a:solidFill>
                        <a:effectLst/>
                        <a:latin typeface="+mn-lt"/>
                        <a:ea typeface="+mn-ea"/>
                        <a:cs typeface="+mn-cs"/>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300" kern="1200" dirty="0">
                          <a:solidFill>
                            <a:srgbClr val="FF0000"/>
                          </a:solidFill>
                          <a:effectLst/>
                          <a:latin typeface="+mn-lt"/>
                          <a:ea typeface="+mn-ea"/>
                          <a:cs typeface="+mn-cs"/>
                        </a:rPr>
                        <a:t>気候変動に伴う海面水位の上昇を考慮して</a:t>
                      </a:r>
                      <a:r>
                        <a:rPr kumimoji="1" lang="ja-JP" altLang="en-US" sz="1300" kern="1200" dirty="0">
                          <a:solidFill>
                            <a:schemeClr val="dk1"/>
                          </a:solidFill>
                          <a:effectLst/>
                          <a:latin typeface="+mn-lt"/>
                          <a:ea typeface="+mn-ea"/>
                          <a:cs typeface="+mn-cs"/>
                        </a:rPr>
                        <a:t>、台風期</a:t>
                      </a:r>
                      <a:r>
                        <a:rPr kumimoji="1" lang="en-US" altLang="ja-JP" sz="1300" kern="1200" dirty="0">
                          <a:solidFill>
                            <a:schemeClr val="dk1"/>
                          </a:solidFill>
                          <a:effectLst/>
                          <a:latin typeface="+mn-lt"/>
                          <a:ea typeface="+mn-ea"/>
                          <a:cs typeface="+mn-cs"/>
                        </a:rPr>
                        <a:t>(7</a:t>
                      </a:r>
                      <a:r>
                        <a:rPr kumimoji="1" lang="ja-JP" altLang="ja-JP" sz="1300" kern="1200" dirty="0">
                          <a:solidFill>
                            <a:schemeClr val="dk1"/>
                          </a:solidFill>
                          <a:effectLst/>
                          <a:latin typeface="+mn-lt"/>
                          <a:ea typeface="+mn-ea"/>
                          <a:cs typeface="+mn-cs"/>
                        </a:rPr>
                        <a:t>月</a:t>
                      </a:r>
                      <a:r>
                        <a:rPr kumimoji="1" lang="ja-JP" altLang="en-US" sz="1300" kern="1200" dirty="0">
                          <a:solidFill>
                            <a:schemeClr val="dk1"/>
                          </a:solidFill>
                          <a:effectLst/>
                          <a:latin typeface="+mn-lt"/>
                          <a:ea typeface="+mn-ea"/>
                          <a:cs typeface="+mn-cs"/>
                        </a:rPr>
                        <a:t>～</a:t>
                      </a:r>
                      <a:r>
                        <a:rPr kumimoji="1" lang="en-US" altLang="ja-JP" sz="1300" kern="1200" dirty="0">
                          <a:solidFill>
                            <a:schemeClr val="dk1"/>
                          </a:solidFill>
                          <a:effectLst/>
                          <a:latin typeface="+mn-lt"/>
                          <a:ea typeface="+mn-ea"/>
                          <a:cs typeface="+mn-cs"/>
                        </a:rPr>
                        <a:t>10</a:t>
                      </a:r>
                      <a:r>
                        <a:rPr kumimoji="1" lang="ja-JP" altLang="ja-JP" sz="1300" kern="1200" dirty="0">
                          <a:solidFill>
                            <a:schemeClr val="dk1"/>
                          </a:solidFill>
                          <a:effectLst/>
                          <a:latin typeface="+mn-lt"/>
                          <a:ea typeface="+mn-ea"/>
                          <a:cs typeface="+mn-cs"/>
                        </a:rPr>
                        <a:t>月</a:t>
                      </a:r>
                      <a:r>
                        <a:rPr kumimoji="1" lang="en-US" altLang="ja-JP" sz="1300" kern="1200" dirty="0">
                          <a:solidFill>
                            <a:schemeClr val="dk1"/>
                          </a:solidFill>
                          <a:effectLst/>
                          <a:latin typeface="+mn-lt"/>
                          <a:ea typeface="+mn-ea"/>
                          <a:cs typeface="+mn-cs"/>
                        </a:rPr>
                        <a:t>)</a:t>
                      </a:r>
                      <a:r>
                        <a:rPr kumimoji="1" lang="ja-JP" altLang="en-US" sz="1300" kern="1200" dirty="0">
                          <a:solidFill>
                            <a:schemeClr val="dk1"/>
                          </a:solidFill>
                          <a:effectLst/>
                          <a:latin typeface="+mn-lt"/>
                          <a:ea typeface="+mn-ea"/>
                          <a:cs typeface="+mn-cs"/>
                        </a:rPr>
                        <a:t>平均の朔望平均満潮位を設定</a:t>
                      </a:r>
                      <a:endParaRPr kumimoji="1" lang="ja-JP" altLang="en-US" sz="1300" kern="1200" dirty="0">
                        <a:solidFill>
                          <a:srgbClr val="FF0000"/>
                        </a:solidFill>
                        <a:effectLst/>
                        <a:latin typeface="+mn-lt"/>
                        <a:ea typeface="+mn-ea"/>
                        <a:cs typeface="+mn-cs"/>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21035023"/>
                  </a:ext>
                </a:extLst>
              </a:tr>
              <a:tr h="479358">
                <a:tc gridSpan="2">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b="1" kern="1200" dirty="0">
                          <a:effectLst/>
                        </a:rPr>
                        <a:t>変動量</a:t>
                      </a:r>
                      <a:r>
                        <a:rPr lang="ja-JP" altLang="ja-JP" sz="1400" b="1" dirty="0">
                          <a:effectLst/>
                        </a:rPr>
                        <a:t>（打上げ波高・堰上高）</a:t>
                      </a:r>
                      <a:endParaRPr kumimoji="1" lang="en-US" altLang="ja-JP" sz="1400" b="1" kern="1200" dirty="0">
                        <a:solidFill>
                          <a:schemeClr val="dk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just">
                        <a:spcAft>
                          <a:spcPts val="0"/>
                        </a:spcAft>
                      </a:pPr>
                      <a:r>
                        <a:rPr kumimoji="1" lang="ja-JP" altLang="en-US" sz="1300" kern="1200" dirty="0">
                          <a:solidFill>
                            <a:schemeClr val="dk1"/>
                          </a:solidFill>
                          <a:effectLst/>
                          <a:latin typeface="+mn-lt"/>
                          <a:ea typeface="+mn-ea"/>
                          <a:cs typeface="+mn-cs"/>
                        </a:rPr>
                        <a:t>水理模型実験により設定</a:t>
                      </a:r>
                      <a:r>
                        <a:rPr kumimoji="1" lang="en-US" altLang="ja-JP" sz="1300" kern="1200" dirty="0">
                          <a:solidFill>
                            <a:schemeClr val="dk1"/>
                          </a:solidFill>
                          <a:effectLst/>
                          <a:latin typeface="+mn-lt"/>
                          <a:ea typeface="+mn-ea"/>
                          <a:cs typeface="+mn-cs"/>
                        </a:rPr>
                        <a:t>(1.40m)</a:t>
                      </a:r>
                      <a:endParaRPr kumimoji="1" lang="ja-JP" altLang="en-US" sz="1300" kern="1200" dirty="0">
                        <a:solidFill>
                          <a:schemeClr val="dk1"/>
                        </a:solidFill>
                        <a:effectLst/>
                        <a:latin typeface="+mn-lt"/>
                        <a:ea typeface="+mn-ea"/>
                        <a:cs typeface="+mn-cs"/>
                      </a:endParaRPr>
                    </a:p>
                  </a:txBody>
                  <a:tcPr marL="68580" marR="68580" marT="0" marB="0"/>
                </a:tc>
                <a:tc>
                  <a:txBody>
                    <a:bodyPr/>
                    <a:lstStyle/>
                    <a:p>
                      <a:pPr algn="just">
                        <a:spcAft>
                          <a:spcPts val="0"/>
                        </a:spcAft>
                      </a:pPr>
                      <a:r>
                        <a:rPr kumimoji="1" lang="ja-JP" altLang="en-US" sz="1300" kern="1200" dirty="0">
                          <a:solidFill>
                            <a:schemeClr val="dk1"/>
                          </a:solidFill>
                          <a:effectLst/>
                          <a:latin typeface="+mn-lt"/>
                          <a:ea typeface="+mn-ea"/>
                          <a:cs typeface="+mn-cs"/>
                        </a:rPr>
                        <a:t>気候変動に伴い台風が強くなることにより、波浪は増大することが想定されるため、</a:t>
                      </a:r>
                      <a:r>
                        <a:rPr kumimoji="1" lang="ja-JP" altLang="en-US" sz="1300" kern="1200" dirty="0">
                          <a:solidFill>
                            <a:srgbClr val="FF0000"/>
                          </a:solidFill>
                          <a:effectLst/>
                          <a:latin typeface="+mn-lt"/>
                          <a:ea typeface="+mn-ea"/>
                          <a:cs typeface="+mn-cs"/>
                        </a:rPr>
                        <a:t>将来気候における台風時波浪シミュレーション結果を基に設定</a:t>
                      </a:r>
                      <a:endParaRPr kumimoji="1" lang="en-US" altLang="ja-JP" sz="1300" kern="1200" dirty="0">
                        <a:solidFill>
                          <a:srgbClr val="FF0000"/>
                        </a:solidFill>
                        <a:effectLst/>
                        <a:latin typeface="+mn-lt"/>
                        <a:ea typeface="+mn-ea"/>
                        <a:cs typeface="+mn-cs"/>
                      </a:endParaRPr>
                    </a:p>
                  </a:txBody>
                  <a:tcPr marL="68580" marR="68580" marT="0" marB="0"/>
                </a:tc>
                <a:extLst>
                  <a:ext uri="{0D108BD9-81ED-4DB2-BD59-A6C34878D82A}">
                    <a16:rowId xmlns:a16="http://schemas.microsoft.com/office/drawing/2014/main" val="1981798034"/>
                  </a:ext>
                </a:extLst>
              </a:tr>
              <a:tr h="336263">
                <a:tc rowSpan="2">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b="1" kern="1200" dirty="0">
                          <a:effectLst/>
                        </a:rPr>
                        <a:t>余</a:t>
                      </a:r>
                      <a:endParaRPr kumimoji="1" lang="en-US" altLang="ja-JP" sz="1400" b="1" kern="1200" dirty="0">
                        <a:effectLst/>
                      </a:endParaRPr>
                    </a:p>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b="1" kern="1200" dirty="0">
                          <a:effectLst/>
                        </a:rPr>
                        <a:t>裕</a:t>
                      </a:r>
                      <a:endParaRPr kumimoji="1" lang="en-US" altLang="ja-JP" sz="1400" b="1" kern="1200" dirty="0">
                        <a:effectLst/>
                      </a:endParaRPr>
                    </a:p>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b="1" kern="1200" dirty="0">
                          <a:effectLst/>
                        </a:rPr>
                        <a:t>高</a:t>
                      </a:r>
                      <a:endParaRPr kumimoji="1" lang="en-US" altLang="ja-JP" sz="1400" b="1" kern="1200" dirty="0">
                        <a:solidFill>
                          <a:schemeClr val="dk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b="1" kern="1200" dirty="0">
                          <a:effectLst/>
                        </a:rPr>
                        <a:t>地盤沈下量</a:t>
                      </a:r>
                      <a:endParaRPr kumimoji="1" lang="en-US" altLang="ja-JP" sz="1400" b="1"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kumimoji="1" lang="ja-JP" altLang="en-US" sz="1300" kern="1200" dirty="0">
                          <a:solidFill>
                            <a:schemeClr val="dk1"/>
                          </a:solidFill>
                          <a:effectLst/>
                          <a:latin typeface="+mn-lt"/>
                          <a:ea typeface="+mn-ea"/>
                          <a:cs typeface="+mn-cs"/>
                        </a:rPr>
                        <a:t>地下水取水量と地盤沈下量の関係性より計画地盤沈下量を設定</a:t>
                      </a:r>
                      <a:r>
                        <a:rPr kumimoji="1" lang="en-US" altLang="ja-JP" sz="1300" kern="1200" dirty="0">
                          <a:solidFill>
                            <a:schemeClr val="dk1"/>
                          </a:solidFill>
                          <a:effectLst/>
                          <a:latin typeface="+mn-lt"/>
                          <a:ea typeface="+mn-ea"/>
                          <a:cs typeface="+mn-cs"/>
                        </a:rPr>
                        <a:t>(0.6m)</a:t>
                      </a:r>
                      <a:endParaRPr kumimoji="1" lang="ja-JP" altLang="en-US" sz="13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a:spcAft>
                          <a:spcPts val="0"/>
                        </a:spcAft>
                      </a:pPr>
                      <a:r>
                        <a:rPr kumimoji="1" lang="ja-JP" altLang="en-US" sz="1300" kern="1200" dirty="0">
                          <a:solidFill>
                            <a:schemeClr val="dk1"/>
                          </a:solidFill>
                          <a:effectLst/>
                          <a:latin typeface="+mn-lt"/>
                          <a:ea typeface="+mn-ea"/>
                          <a:cs typeface="+mn-cs"/>
                        </a:rPr>
                        <a:t>施設周辺の</a:t>
                      </a:r>
                      <a:r>
                        <a:rPr kumimoji="1" lang="ja-JP" altLang="en-US" sz="1300" kern="1200" dirty="0">
                          <a:solidFill>
                            <a:srgbClr val="FF0000"/>
                          </a:solidFill>
                          <a:effectLst/>
                          <a:latin typeface="+mn-lt"/>
                          <a:ea typeface="+mn-ea"/>
                          <a:cs typeface="+mn-cs"/>
                        </a:rPr>
                        <a:t>近年の地盤沈下量実績値や地震時の広域地盤沈下量を踏まえて設定</a:t>
                      </a:r>
                      <a:endParaRPr kumimoji="1" lang="en-US" altLang="ja-JP" sz="1300" kern="1200" dirty="0">
                        <a:solidFill>
                          <a:srgbClr val="FF0000"/>
                        </a:solidFill>
                        <a:effectLst/>
                        <a:latin typeface="+mn-lt"/>
                        <a:ea typeface="+mn-ea"/>
                        <a:cs typeface="+mn-cs"/>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071254"/>
                  </a:ext>
                </a:extLst>
              </a:tr>
              <a:tr h="568990">
                <a:tc vMerge="1">
                  <a:txBody>
                    <a:bodyPr/>
                    <a:lstStyle/>
                    <a:p>
                      <a:endParaRPr kumimoji="1" lang="ja-JP" altLang="en-US"/>
                    </a:p>
                  </a:txBody>
                  <a:tcPr/>
                </a:tc>
                <a:tc>
                  <a:txBody>
                    <a:bodyPr/>
                    <a:lstStyle/>
                    <a:p>
                      <a:r>
                        <a:rPr kumimoji="1" lang="ja-JP" altLang="en-US" sz="1400" b="1" kern="1200" dirty="0">
                          <a:effectLst/>
                        </a:rPr>
                        <a:t>吹き寄せによる水位上昇</a:t>
                      </a:r>
                      <a:r>
                        <a:rPr kumimoji="1" lang="en-US" altLang="ja-JP" sz="1400" kern="1200" baseline="30000" dirty="0">
                          <a:solidFill>
                            <a:schemeClr val="tx1"/>
                          </a:solidFill>
                          <a:effectLst/>
                          <a:latin typeface="+mn-lt"/>
                          <a:ea typeface="+mn-ea"/>
                          <a:cs typeface="+mn-cs"/>
                        </a:rPr>
                        <a:t>※1</a:t>
                      </a:r>
                      <a:endParaRPr kumimoji="1" lang="ja-JP" altLang="en-US" sz="1400" dirty="0"/>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a:spcAft>
                          <a:spcPts val="0"/>
                        </a:spcAft>
                      </a:pPr>
                      <a:r>
                        <a:rPr kumimoji="1" lang="ja-JP" altLang="en-US" sz="1300" kern="1200" dirty="0">
                          <a:solidFill>
                            <a:schemeClr val="dk1"/>
                          </a:solidFill>
                          <a:effectLst/>
                          <a:latin typeface="+mn-lt"/>
                          <a:ea typeface="+mn-ea"/>
                          <a:cs typeface="+mn-cs"/>
                        </a:rPr>
                        <a:t>水理模型実験により設定</a:t>
                      </a:r>
                      <a:r>
                        <a:rPr kumimoji="1" lang="en-US" altLang="ja-JP" sz="1300" kern="1200" dirty="0">
                          <a:solidFill>
                            <a:schemeClr val="dk1"/>
                          </a:solidFill>
                          <a:effectLst/>
                          <a:latin typeface="+mn-lt"/>
                          <a:ea typeface="+mn-ea"/>
                          <a:cs typeface="+mn-cs"/>
                        </a:rPr>
                        <a:t>(0.2m)</a:t>
                      </a:r>
                      <a:endParaRPr lang="ja-JP" sz="13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300" kern="1200" dirty="0">
                          <a:solidFill>
                            <a:schemeClr val="dk1"/>
                          </a:solidFill>
                          <a:effectLst/>
                          <a:latin typeface="+mn-lt"/>
                          <a:ea typeface="+mn-ea"/>
                          <a:cs typeface="+mn-cs"/>
                        </a:rPr>
                        <a:t>気候変動に伴い台風が強くなることにより、吹き寄せによる水位上昇</a:t>
                      </a:r>
                      <a:r>
                        <a:rPr kumimoji="1" lang="en-US" altLang="ja-JP" sz="1300" kern="1200" dirty="0">
                          <a:solidFill>
                            <a:schemeClr val="dk1"/>
                          </a:solidFill>
                          <a:effectLst/>
                          <a:latin typeface="+mn-lt"/>
                          <a:ea typeface="+mn-ea"/>
                          <a:cs typeface="+mn-cs"/>
                        </a:rPr>
                        <a:t>(</a:t>
                      </a:r>
                      <a:r>
                        <a:rPr kumimoji="1" lang="ja-JP" altLang="en-US" sz="1300" kern="1200" dirty="0">
                          <a:solidFill>
                            <a:schemeClr val="dk1"/>
                          </a:solidFill>
                          <a:effectLst/>
                          <a:latin typeface="+mn-lt"/>
                          <a:ea typeface="+mn-ea"/>
                          <a:cs typeface="+mn-cs"/>
                        </a:rPr>
                        <a:t>水門付近局所現象）も増大すると考えられるため、</a:t>
                      </a:r>
                      <a:r>
                        <a:rPr kumimoji="1" lang="ja-JP" altLang="en-US" sz="1300" kern="1200" dirty="0">
                          <a:solidFill>
                            <a:srgbClr val="FF0000"/>
                          </a:solidFill>
                          <a:effectLst/>
                          <a:latin typeface="+mn-lt"/>
                          <a:ea typeface="+mn-ea"/>
                          <a:cs typeface="+mn-cs"/>
                        </a:rPr>
                        <a:t>将来気候における高潮シミュレーション結果を基に設定</a:t>
                      </a:r>
                      <a:endParaRPr lang="ja-JP" sz="13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4060768"/>
                  </a:ext>
                </a:extLst>
              </a:tr>
            </a:tbl>
          </a:graphicData>
        </a:graphic>
      </p:graphicFrame>
      <p:sp>
        <p:nvSpPr>
          <p:cNvPr id="11" name="テキスト ボックス 10">
            <a:extLst>
              <a:ext uri="{FF2B5EF4-FFF2-40B4-BE49-F238E27FC236}">
                <a16:creationId xmlns:a16="http://schemas.microsoft.com/office/drawing/2014/main" id="{1BCB6B14-AF03-4224-8984-77EBC0205DBE}"/>
              </a:ext>
            </a:extLst>
          </p:cNvPr>
          <p:cNvSpPr txBox="1"/>
          <p:nvPr/>
        </p:nvSpPr>
        <p:spPr>
          <a:xfrm>
            <a:off x="0" y="6363209"/>
            <a:ext cx="6124575" cy="253916"/>
          </a:xfrm>
          <a:prstGeom prst="rect">
            <a:avLst/>
          </a:prstGeom>
          <a:noFill/>
        </p:spPr>
        <p:txBody>
          <a:bodyPr wrap="square" rtlCol="0">
            <a:spAutoFit/>
          </a:bodyPr>
          <a:lstStyle/>
          <a:p>
            <a:r>
              <a:rPr kumimoji="1" lang="en-US" altLang="ja-JP" sz="1050" dirty="0"/>
              <a:t>※1</a:t>
            </a:r>
            <a:r>
              <a:rPr kumimoji="1" lang="ja-JP" altLang="en-US" sz="1050" dirty="0"/>
              <a:t>：</a:t>
            </a:r>
            <a:r>
              <a:rPr lang="ja-JP" altLang="en-US" sz="1050" dirty="0"/>
              <a:t>計画偏差は海域（河口部）における設定であるが、ここでは水門地点の局所的な水位上昇</a:t>
            </a:r>
            <a:endParaRPr kumimoji="1" lang="ja-JP" altLang="en-US" sz="1050" dirty="0"/>
          </a:p>
        </p:txBody>
      </p:sp>
      <p:sp>
        <p:nvSpPr>
          <p:cNvPr id="7" name="テキスト ボックス 6">
            <a:extLst>
              <a:ext uri="{FF2B5EF4-FFF2-40B4-BE49-F238E27FC236}">
                <a16:creationId xmlns:a16="http://schemas.microsoft.com/office/drawing/2014/main" id="{4FBF6696-13AA-43D4-8E5F-7D4DED23FE3B}"/>
              </a:ext>
            </a:extLst>
          </p:cNvPr>
          <p:cNvSpPr txBox="1"/>
          <p:nvPr/>
        </p:nvSpPr>
        <p:spPr>
          <a:xfrm>
            <a:off x="126142" y="1788630"/>
            <a:ext cx="2606804" cy="319639"/>
          </a:xfrm>
          <a:prstGeom prst="rect">
            <a:avLst/>
          </a:prstGeom>
          <a:noFill/>
        </p:spPr>
        <p:txBody>
          <a:bodyPr wrap="none" rtlCol="0">
            <a:spAutoFit/>
          </a:bodyPr>
          <a:lstStyle/>
          <a:p>
            <a:r>
              <a:rPr lang="ja-JP" altLang="en-US" sz="1477" dirty="0">
                <a:solidFill>
                  <a:srgbClr val="0000FF"/>
                </a:solidFill>
              </a:rPr>
              <a:t>■高潮に係る外力の設定方針</a:t>
            </a:r>
          </a:p>
        </p:txBody>
      </p:sp>
    </p:spTree>
    <p:extLst>
      <p:ext uri="{BB962C8B-B14F-4D97-AF65-F5344CB8AC3E}">
        <p14:creationId xmlns:p14="http://schemas.microsoft.com/office/powerpoint/2010/main" val="1386292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現水門の設計条件と新水門設計条件の設定方針（津波）</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3</a:t>
            </a:fld>
            <a:endParaRPr kumimoji="1" lang="ja-JP" altLang="en-US" sz="1600" dirty="0">
              <a:solidFill>
                <a:schemeClr val="tx1"/>
              </a:solidFill>
            </a:endParaRPr>
          </a:p>
        </p:txBody>
      </p:sp>
      <p:graphicFrame>
        <p:nvGraphicFramePr>
          <p:cNvPr id="6" name="表 5">
            <a:extLst>
              <a:ext uri="{FF2B5EF4-FFF2-40B4-BE49-F238E27FC236}">
                <a16:creationId xmlns:a16="http://schemas.microsoft.com/office/drawing/2014/main" id="{1676AB1D-79BB-42E8-B5C1-4AF95476E649}"/>
              </a:ext>
            </a:extLst>
          </p:cNvPr>
          <p:cNvGraphicFramePr>
            <a:graphicFrameLocks noGrp="1"/>
          </p:cNvGraphicFramePr>
          <p:nvPr>
            <p:extLst>
              <p:ext uri="{D42A27DB-BD31-4B8C-83A1-F6EECF244321}">
                <p14:modId xmlns:p14="http://schemas.microsoft.com/office/powerpoint/2010/main" val="1511676357"/>
              </p:ext>
            </p:extLst>
          </p:nvPr>
        </p:nvGraphicFramePr>
        <p:xfrm>
          <a:off x="81184" y="1528500"/>
          <a:ext cx="8955558" cy="4465899"/>
        </p:xfrm>
        <a:graphic>
          <a:graphicData uri="http://schemas.openxmlformats.org/drawingml/2006/table">
            <a:tbl>
              <a:tblPr firstRow="1" firstCol="1" bandRow="1">
                <a:tableStyleId>{8A107856-5554-42FB-B03E-39F5DBC370BA}</a:tableStyleId>
              </a:tblPr>
              <a:tblGrid>
                <a:gridCol w="366492">
                  <a:extLst>
                    <a:ext uri="{9D8B030D-6E8A-4147-A177-3AD203B41FA5}">
                      <a16:colId xmlns:a16="http://schemas.microsoft.com/office/drawing/2014/main" val="619326202"/>
                    </a:ext>
                  </a:extLst>
                </a:gridCol>
                <a:gridCol w="1324977">
                  <a:extLst>
                    <a:ext uri="{9D8B030D-6E8A-4147-A177-3AD203B41FA5}">
                      <a16:colId xmlns:a16="http://schemas.microsoft.com/office/drawing/2014/main" val="938347980"/>
                    </a:ext>
                  </a:extLst>
                </a:gridCol>
                <a:gridCol w="1756158">
                  <a:extLst>
                    <a:ext uri="{9D8B030D-6E8A-4147-A177-3AD203B41FA5}">
                      <a16:colId xmlns:a16="http://schemas.microsoft.com/office/drawing/2014/main" val="641293752"/>
                    </a:ext>
                  </a:extLst>
                </a:gridCol>
                <a:gridCol w="2992305">
                  <a:extLst>
                    <a:ext uri="{9D8B030D-6E8A-4147-A177-3AD203B41FA5}">
                      <a16:colId xmlns:a16="http://schemas.microsoft.com/office/drawing/2014/main" val="190594072"/>
                    </a:ext>
                  </a:extLst>
                </a:gridCol>
                <a:gridCol w="1283368">
                  <a:extLst>
                    <a:ext uri="{9D8B030D-6E8A-4147-A177-3AD203B41FA5}">
                      <a16:colId xmlns:a16="http://schemas.microsoft.com/office/drawing/2014/main" val="2348236424"/>
                    </a:ext>
                  </a:extLst>
                </a:gridCol>
                <a:gridCol w="1232258">
                  <a:extLst>
                    <a:ext uri="{9D8B030D-6E8A-4147-A177-3AD203B41FA5}">
                      <a16:colId xmlns:a16="http://schemas.microsoft.com/office/drawing/2014/main" val="3960572076"/>
                    </a:ext>
                  </a:extLst>
                </a:gridCol>
              </a:tblGrid>
              <a:tr h="235047">
                <a:tc rowSpan="2" gridSpan="2">
                  <a:txBody>
                    <a:bodyPr/>
                    <a:lstStyle/>
                    <a:p>
                      <a:pPr algn="ctr">
                        <a:spcAft>
                          <a:spcPts val="0"/>
                        </a:spcAft>
                      </a:pPr>
                      <a:r>
                        <a:rPr lang="ja-JP" sz="1400" dirty="0">
                          <a:effectLst/>
                        </a:rPr>
                        <a:t>項　目</a:t>
                      </a:r>
                      <a:endParaRPr 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rowSpan="2" hMerge="1">
                  <a:txBody>
                    <a:bodyPr/>
                    <a:lstStyle/>
                    <a:p>
                      <a:endParaRPr kumimoji="1" lang="ja-JP" altLang="en-US"/>
                    </a:p>
                  </a:txBody>
                  <a:tcPr/>
                </a:tc>
                <a:tc rowSpan="2">
                  <a:txBody>
                    <a:bodyPr/>
                    <a:lstStyle/>
                    <a:p>
                      <a:pPr algn="ctr">
                        <a:spcAft>
                          <a:spcPts val="0"/>
                        </a:spcAft>
                      </a:pPr>
                      <a:r>
                        <a:rPr lang="ja-JP" altLang="en-US" sz="1400" dirty="0">
                          <a:effectLst/>
                        </a:rPr>
                        <a:t>現水門の設計条件</a:t>
                      </a:r>
                      <a:endParaRPr 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rowSpan="2">
                  <a:txBody>
                    <a:bodyPr/>
                    <a:lstStyle/>
                    <a:p>
                      <a:pPr algn="ctr">
                        <a:spcAft>
                          <a:spcPts val="0"/>
                        </a:spcAft>
                      </a:pPr>
                      <a:r>
                        <a:rPr lang="ja-JP" altLang="en-US" sz="1400" dirty="0">
                          <a:effectLst/>
                        </a:rPr>
                        <a:t>新水門設計条件の設定方針（津波）</a:t>
                      </a:r>
                      <a:endParaRPr lang="ja-JP" sz="1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gridSpan="2">
                  <a:txBody>
                    <a:bodyPr/>
                    <a:lstStyle/>
                    <a:p>
                      <a:pPr algn="ctr">
                        <a:spcAft>
                          <a:spcPts val="0"/>
                        </a:spcAft>
                      </a:pPr>
                      <a:r>
                        <a:rPr kumimoji="1" lang="ja-JP" altLang="en-US" sz="1000" kern="1200" dirty="0">
                          <a:effectLst/>
                        </a:rPr>
                        <a:t>参考</a:t>
                      </a:r>
                      <a:endParaRPr kumimoji="1" lang="ja-JP" altLang="en-US" sz="1000" b="1" kern="1200" dirty="0">
                        <a:solidFill>
                          <a:schemeClr val="dk1"/>
                        </a:solidFill>
                        <a:effectLst/>
                        <a:latin typeface="+mn-lt"/>
                        <a:ea typeface="+mn-ea"/>
                        <a:cs typeface="+mn-cs"/>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179978920"/>
                  </a:ext>
                </a:extLst>
              </a:tr>
              <a:tr h="235047">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kumimoji="1" lang="ja-JP" altLang="en-US" sz="1000" kern="1200" dirty="0">
                          <a:effectLst/>
                        </a:rPr>
                        <a:t>設計津波水位</a:t>
                      </a:r>
                      <a:r>
                        <a:rPr kumimoji="1" lang="en-US" altLang="ja-JP" sz="1000" kern="1200" dirty="0">
                          <a:effectLst/>
                        </a:rPr>
                        <a:t>(L1)</a:t>
                      </a:r>
                      <a:endParaRPr kumimoji="1" lang="ja-JP" altLang="en-US" sz="1000" b="1"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kumimoji="1" lang="ja-JP" altLang="en-US" sz="1000" kern="1200" dirty="0">
                          <a:effectLst/>
                        </a:rPr>
                        <a:t>最大クラス津波</a:t>
                      </a:r>
                      <a:r>
                        <a:rPr kumimoji="1" lang="en-US" altLang="ja-JP" sz="1000" kern="1200" dirty="0">
                          <a:effectLst/>
                        </a:rPr>
                        <a:t>(L2)</a:t>
                      </a:r>
                      <a:endParaRPr kumimoji="1" lang="ja-JP" altLang="en-US" sz="1000" b="1"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637520973"/>
                  </a:ext>
                </a:extLst>
              </a:tr>
              <a:tr h="1880379">
                <a:tc gridSpan="2">
                  <a:txBody>
                    <a:bodyPr/>
                    <a:lstStyle/>
                    <a:p>
                      <a:pPr algn="just">
                        <a:spcAft>
                          <a:spcPts val="0"/>
                        </a:spcAft>
                      </a:pPr>
                      <a:r>
                        <a:rPr lang="ja-JP" sz="1400" dirty="0">
                          <a:effectLst/>
                        </a:rPr>
                        <a:t>計画目標</a:t>
                      </a:r>
                      <a:endParaRPr lang="ja-JP" sz="1400" b="1"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hMerge="1">
                  <a:txBody>
                    <a:bodyPr/>
                    <a:lstStyle/>
                    <a:p>
                      <a:endParaRPr kumimoji="1" lang="ja-JP" altLang="en-US"/>
                    </a:p>
                  </a:txBody>
                  <a:tcPr/>
                </a:tc>
                <a:tc rowSpan="4">
                  <a:txBody>
                    <a:bodyPr/>
                    <a:lstStyle/>
                    <a:p>
                      <a:pPr algn="ctr">
                        <a:spcAft>
                          <a:spcPts val="0"/>
                        </a:spcAft>
                      </a:pPr>
                      <a:r>
                        <a:rPr lang="ja-JP" altLang="en-US" sz="1400" dirty="0">
                          <a:effectLst/>
                        </a:rPr>
                        <a:t>－</a:t>
                      </a:r>
                      <a:endParaRPr lang="en-US" altLang="ja-JP" sz="1400" dirty="0">
                        <a:effectLst/>
                      </a:endParaRPr>
                    </a:p>
                    <a:p>
                      <a:pPr algn="ctr">
                        <a:spcAft>
                          <a:spcPts val="0"/>
                        </a:spcAft>
                      </a:pPr>
                      <a:r>
                        <a:rPr lang="ja-JP" altLang="en-US" sz="1400" dirty="0">
                          <a:effectLst/>
                        </a:rPr>
                        <a:t>（津波外力は対象外）</a:t>
                      </a:r>
                    </a:p>
                    <a:p>
                      <a:pPr algn="ctr">
                        <a:spcAft>
                          <a:spcPts val="0"/>
                        </a:spcAft>
                      </a:pPr>
                      <a:endParaRPr kumimoji="1" lang="ja-JP" altLang="en-US" sz="1400" kern="1200" dirty="0">
                        <a:solidFill>
                          <a:schemeClr val="dk1"/>
                        </a:solidFill>
                        <a:effectLst/>
                        <a:latin typeface="+mn-lt"/>
                        <a:ea typeface="+mn-ea"/>
                        <a:cs typeface="+mn-cs"/>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effectLst/>
                        </a:rPr>
                        <a:t>気候変動による海面水位の上昇を考慮した施設計画上の津波（</a:t>
                      </a:r>
                      <a:r>
                        <a:rPr lang="en-US" altLang="ja-JP" sz="1400" dirty="0">
                          <a:solidFill>
                            <a:schemeClr val="tx1"/>
                          </a:solidFill>
                          <a:effectLst/>
                        </a:rPr>
                        <a:t>L1</a:t>
                      </a:r>
                      <a:r>
                        <a:rPr lang="ja-JP" altLang="en-US" sz="1400" dirty="0">
                          <a:solidFill>
                            <a:schemeClr val="tx1"/>
                          </a:solidFill>
                          <a:effectLst/>
                        </a:rPr>
                        <a:t>津波）に対しては、津波災害に対して防御し、</a:t>
                      </a:r>
                      <a:r>
                        <a:rPr lang="ja-JP" altLang="en-US" sz="1400" dirty="0">
                          <a:solidFill>
                            <a:schemeClr val="tx1"/>
                          </a:solidFill>
                        </a:rPr>
                        <a:t>最大クラスの津波（</a:t>
                      </a:r>
                      <a:r>
                        <a:rPr lang="en-US" altLang="ja-JP" sz="1400" dirty="0">
                          <a:solidFill>
                            <a:schemeClr val="tx1"/>
                          </a:solidFill>
                        </a:rPr>
                        <a:t>L2</a:t>
                      </a:r>
                      <a:r>
                        <a:rPr lang="ja-JP" altLang="en-US" sz="1400" dirty="0">
                          <a:solidFill>
                            <a:schemeClr val="tx1"/>
                          </a:solidFill>
                        </a:rPr>
                        <a:t>津波）に対しては、津波の波力によって破損し、上流域への流失によって護岸を損傷させるなど二次被害が発生ししない</a:t>
                      </a:r>
                      <a:r>
                        <a:rPr lang="ja-JP" altLang="en-US" sz="1400" dirty="0">
                          <a:solidFill>
                            <a:schemeClr val="tx1"/>
                          </a:solidFill>
                          <a:effectLst/>
                        </a:rPr>
                        <a:t>ことを目標とする。</a:t>
                      </a:r>
                      <a:endParaRPr lang="ja-JP" sz="14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dirty="0">
                          <a:effectLst/>
                        </a:rPr>
                        <a:t>－</a:t>
                      </a:r>
                      <a:endParaRPr lang="ja-JP" sz="10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dirty="0">
                          <a:effectLst/>
                        </a:rPr>
                        <a:t>－</a:t>
                      </a:r>
                      <a:endParaRPr lang="ja-JP" sz="1000" dirty="0">
                        <a:solidFill>
                          <a:schemeClr val="tx1"/>
                        </a:solidFill>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41921187"/>
                  </a:ext>
                </a:extLst>
              </a:tr>
              <a:tr h="528083">
                <a:tc rowSpan="2">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設計津波水位</a:t>
                      </a:r>
                      <a:endParaRPr kumimoji="1" lang="ja-JP" altLang="en-US" sz="1400" b="1" kern="1200" dirty="0">
                        <a:solidFill>
                          <a:schemeClr val="dk1"/>
                        </a:solidFill>
                        <a:effectLst/>
                        <a:latin typeface="+mn-lt"/>
                        <a:ea typeface="+mn-ea"/>
                        <a:cs typeface="+mn-cs"/>
                      </a:endParaRPr>
                    </a:p>
                  </a:txBody>
                  <a:tcPr marL="68580" marR="68580" marT="0" marB="0" anchor="ct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最高津波水位</a:t>
                      </a:r>
                      <a:endParaRPr kumimoji="1" lang="ja-JP" altLang="en-US" sz="1400" b="1" kern="1200" dirty="0">
                        <a:solidFill>
                          <a:schemeClr val="dk1"/>
                        </a:solidFill>
                        <a:effectLst/>
                        <a:latin typeface="+mn-lt"/>
                        <a:ea typeface="+mn-ea"/>
                        <a:cs typeface="+mn-cs"/>
                      </a:endParaRPr>
                    </a:p>
                  </a:txBody>
                  <a:tcPr marL="68580" marR="68580" marT="0" marB="0"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effectLst/>
                        <a:latin typeface="+mn-lt"/>
                        <a:ea typeface="+mn-ea"/>
                        <a:cs typeface="+mn-cs"/>
                      </a:endParaRPr>
                    </a:p>
                  </a:txBody>
                  <a:tcPr marL="68580" marR="68580" marT="0" marB="0" anchor="ctr"/>
                </a:tc>
                <a:tc>
                  <a:txBody>
                    <a:bodyPr/>
                    <a:lstStyle/>
                    <a:p>
                      <a:pPr algn="just">
                        <a:spcAft>
                          <a:spcPts val="0"/>
                        </a:spcAft>
                      </a:pPr>
                      <a:r>
                        <a:rPr kumimoji="1" lang="ja-JP" altLang="en-US" sz="1400" kern="1200" dirty="0">
                          <a:effectLst/>
                        </a:rPr>
                        <a:t>津波シミュレーションにより算定</a:t>
                      </a:r>
                      <a:endParaRPr kumimoji="1" lang="en-US" altLang="ja-JP" sz="1400" kern="1200" dirty="0">
                        <a:solidFill>
                          <a:srgbClr val="FF0000"/>
                        </a:solidFill>
                        <a:effectLst/>
                        <a:latin typeface="+mn-lt"/>
                        <a:ea typeface="+mn-ea"/>
                        <a:cs typeface="+mn-cs"/>
                      </a:endParaRPr>
                    </a:p>
                  </a:txBody>
                  <a:tcPr marL="68580" marR="68580" marT="0" marB="0"/>
                </a:tc>
                <a:tc>
                  <a:txBody>
                    <a:bodyPr/>
                    <a:lstStyle/>
                    <a:p>
                      <a:pPr algn="just">
                        <a:spcAft>
                          <a:spcPts val="0"/>
                        </a:spcAft>
                      </a:pPr>
                      <a:r>
                        <a:rPr kumimoji="1" lang="ja-JP" altLang="en-US" sz="1000" kern="1200" dirty="0">
                          <a:effectLst/>
                        </a:rPr>
                        <a:t>安治川：</a:t>
                      </a:r>
                      <a:r>
                        <a:rPr kumimoji="1" lang="en-US" altLang="ja-JP" sz="1000" kern="1200" dirty="0">
                          <a:effectLst/>
                        </a:rPr>
                        <a:t>OP+4.46m</a:t>
                      </a:r>
                    </a:p>
                    <a:p>
                      <a:pPr algn="just">
                        <a:spcAft>
                          <a:spcPts val="0"/>
                        </a:spcAft>
                      </a:pPr>
                      <a:r>
                        <a:rPr kumimoji="1" lang="ja-JP" altLang="en-US" sz="1000" kern="1200" dirty="0">
                          <a:effectLst/>
                        </a:rPr>
                        <a:t>尻無川：</a:t>
                      </a:r>
                      <a:r>
                        <a:rPr kumimoji="1" lang="en-US" altLang="ja-JP" sz="1000" kern="1200" dirty="0">
                          <a:effectLst/>
                        </a:rPr>
                        <a:t>OP+4.93m</a:t>
                      </a:r>
                    </a:p>
                    <a:p>
                      <a:pPr algn="just">
                        <a:spcAft>
                          <a:spcPts val="0"/>
                        </a:spcAft>
                      </a:pPr>
                      <a:r>
                        <a:rPr kumimoji="1" lang="ja-JP" altLang="en-US" sz="1000" kern="1200" dirty="0">
                          <a:effectLst/>
                        </a:rPr>
                        <a:t>木津川：</a:t>
                      </a:r>
                      <a:r>
                        <a:rPr kumimoji="1" lang="en-US" altLang="ja-JP" sz="1000" kern="1200" dirty="0">
                          <a:effectLst/>
                        </a:rPr>
                        <a:t>OP+5.64m</a:t>
                      </a:r>
                      <a:endParaRPr kumimoji="1" lang="en-US" altLang="ja-JP" sz="1000" kern="1200" dirty="0">
                        <a:solidFill>
                          <a:schemeClr val="tx1"/>
                        </a:solidFill>
                        <a:effectLst/>
                        <a:latin typeface="+mj-ea"/>
                        <a:ea typeface="+mj-ea"/>
                        <a:cs typeface="+mn-cs"/>
                      </a:endParaRPr>
                    </a:p>
                  </a:txBody>
                  <a:tcPr marL="68580" marR="68580" marT="0" marB="0"/>
                </a:tc>
                <a:tc>
                  <a:txBody>
                    <a:bodyPr/>
                    <a:lstStyle/>
                    <a:p>
                      <a:pPr algn="just">
                        <a:spcAft>
                          <a:spcPts val="0"/>
                        </a:spcAft>
                      </a:pPr>
                      <a:r>
                        <a:rPr kumimoji="1" lang="ja-JP" altLang="en-US" sz="1000" kern="1200" dirty="0">
                          <a:effectLst/>
                        </a:rPr>
                        <a:t>安治川：</a:t>
                      </a:r>
                      <a:r>
                        <a:rPr kumimoji="1" lang="en-US" altLang="ja-JP" sz="1000" kern="1200" dirty="0">
                          <a:effectLst/>
                        </a:rPr>
                        <a:t>OP+5.76m</a:t>
                      </a:r>
                    </a:p>
                    <a:p>
                      <a:pPr algn="just">
                        <a:spcAft>
                          <a:spcPts val="0"/>
                        </a:spcAft>
                      </a:pPr>
                      <a:r>
                        <a:rPr kumimoji="1" lang="ja-JP" altLang="en-US" sz="1000" kern="1200" dirty="0">
                          <a:effectLst/>
                        </a:rPr>
                        <a:t>尻無川：</a:t>
                      </a:r>
                      <a:r>
                        <a:rPr kumimoji="1" lang="en-US" altLang="ja-JP" sz="1000" kern="1200" dirty="0">
                          <a:effectLst/>
                        </a:rPr>
                        <a:t>OP+5.85m</a:t>
                      </a:r>
                    </a:p>
                    <a:p>
                      <a:pPr algn="just">
                        <a:spcAft>
                          <a:spcPts val="0"/>
                        </a:spcAft>
                      </a:pPr>
                      <a:r>
                        <a:rPr kumimoji="1" lang="ja-JP" altLang="en-US" sz="1000" kern="1200" dirty="0">
                          <a:effectLst/>
                        </a:rPr>
                        <a:t>木津川：</a:t>
                      </a:r>
                      <a:r>
                        <a:rPr kumimoji="1" lang="en-US" altLang="ja-JP" sz="1000" kern="1200" dirty="0">
                          <a:effectLst/>
                        </a:rPr>
                        <a:t>OP+6.65m</a:t>
                      </a:r>
                      <a:endParaRPr kumimoji="1" lang="en-US" altLang="ja-JP" sz="1000" kern="1200" dirty="0">
                        <a:solidFill>
                          <a:schemeClr val="tx1"/>
                        </a:solidFill>
                        <a:effectLst/>
                        <a:latin typeface="+mj-ea"/>
                        <a:ea typeface="+mj-ea"/>
                        <a:cs typeface="+mn-cs"/>
                      </a:endParaRPr>
                    </a:p>
                  </a:txBody>
                  <a:tcPr marL="68580" marR="68580" marT="0" marB="0"/>
                </a:tc>
                <a:extLst>
                  <a:ext uri="{0D108BD9-81ED-4DB2-BD59-A6C34878D82A}">
                    <a16:rowId xmlns:a16="http://schemas.microsoft.com/office/drawing/2014/main" val="1353809871"/>
                  </a:ext>
                </a:extLst>
              </a:tr>
              <a:tr h="882201">
                <a:tc vMerge="1">
                  <a:txBody>
                    <a:bodyPr/>
                    <a:lstStyle/>
                    <a:p>
                      <a:endParaRPr kumimoji="1" lang="ja-JP" altLang="en-US"/>
                    </a:p>
                  </a:txBody>
                  <a:tcPr/>
                </a:tc>
                <a:tc>
                  <a:txBody>
                    <a:bodyPr/>
                    <a:lstStyle/>
                    <a:p>
                      <a:r>
                        <a:rPr kumimoji="1" lang="ja-JP" altLang="en-US" sz="1400" kern="1200" dirty="0">
                          <a:effectLst/>
                        </a:rPr>
                        <a:t>基準水位</a:t>
                      </a:r>
                      <a:endParaRPr kumimoji="1" lang="en-US" altLang="ja-JP" sz="1400" kern="1200" dirty="0">
                        <a:effectLst/>
                      </a:endParaRPr>
                    </a:p>
                    <a:p>
                      <a:r>
                        <a:rPr kumimoji="1" lang="ja-JP" altLang="en-US" sz="1400" kern="1200" dirty="0">
                          <a:effectLst/>
                        </a:rPr>
                        <a:t>（朔望平均</a:t>
                      </a:r>
                      <a:endParaRPr kumimoji="1" lang="en-US" altLang="ja-JP" sz="1400" kern="1200" dirty="0">
                        <a:effectLst/>
                      </a:endParaRPr>
                    </a:p>
                    <a:p>
                      <a:r>
                        <a:rPr kumimoji="1" lang="ja-JP" altLang="en-US" sz="1400" kern="1200" dirty="0">
                          <a:effectLst/>
                        </a:rPr>
                        <a:t>満潮位）</a:t>
                      </a:r>
                      <a:endParaRPr kumimoji="1" lang="ja-JP" altLang="en-US" sz="1400" dirty="0"/>
                    </a:p>
                  </a:txBody>
                  <a:tcPr marL="68580" marR="68580" marT="0" marB="0"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dk1"/>
                        </a:solidFill>
                        <a:effectLst/>
                        <a:latin typeface="+mn-lt"/>
                        <a:ea typeface="+mn-ea"/>
                        <a:cs typeface="+mn-cs"/>
                      </a:endParaRPr>
                    </a:p>
                  </a:txBody>
                  <a:tcPr marL="68580" marR="68580" marT="0" marB="0" anchor="ctr"/>
                </a:tc>
                <a:tc>
                  <a:txBody>
                    <a:bodyPr/>
                    <a:lstStyle/>
                    <a:p>
                      <a:pPr marL="0" marR="0" lvl="0" indent="0" algn="just" defTabSz="861993"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気候変動に伴う海面水位の上昇を考慮して、年平均の朔望平均満潮位を設定</a:t>
                      </a:r>
                      <a:endParaRPr kumimoji="1" lang="ja-JP" altLang="en-US" sz="1400" kern="1200" dirty="0">
                        <a:solidFill>
                          <a:srgbClr val="FF0000"/>
                        </a:solidFill>
                        <a:effectLst/>
                        <a:latin typeface="+mn-lt"/>
                        <a:ea typeface="+mn-ea"/>
                        <a:cs typeface="+mn-cs"/>
                      </a:endParaRPr>
                    </a:p>
                  </a:txBody>
                  <a:tcPr marL="68580" marR="68580" marT="0" marB="0"/>
                </a:tc>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kumimoji="1" lang="ja-JP" altLang="en-US" sz="1000" kern="1200" dirty="0">
                          <a:effectLst/>
                        </a:rPr>
                        <a:t>朔望平均満潮位</a:t>
                      </a:r>
                      <a:endParaRPr kumimoji="1" lang="en-US" altLang="ja-JP" sz="1000" kern="1200" dirty="0">
                        <a:effectLst/>
                      </a:endParaRPr>
                    </a:p>
                    <a:p>
                      <a:pPr marL="0" marR="0" lvl="0" indent="0" algn="l" defTabSz="861993" rtl="0" eaLnBrk="1" fontAlgn="auto" latinLnBrk="0" hangingPunct="1">
                        <a:lnSpc>
                          <a:spcPct val="100000"/>
                        </a:lnSpc>
                        <a:spcBef>
                          <a:spcPts val="0"/>
                        </a:spcBef>
                        <a:spcAft>
                          <a:spcPts val="0"/>
                        </a:spcAft>
                        <a:buClrTx/>
                        <a:buSzTx/>
                        <a:buFontTx/>
                        <a:buNone/>
                        <a:tabLst/>
                        <a:defRPr/>
                      </a:pPr>
                      <a:r>
                        <a:rPr kumimoji="1" lang="ja-JP" altLang="en-US" sz="1000" kern="1200" dirty="0">
                          <a:effectLst/>
                        </a:rPr>
                        <a:t>（年平均）</a:t>
                      </a:r>
                      <a:endParaRPr kumimoji="1" lang="en-US" altLang="ja-JP" sz="1000" kern="1200" dirty="0">
                        <a:effectLst/>
                      </a:endParaRPr>
                    </a:p>
                    <a:p>
                      <a:pPr marL="0" marR="0" lvl="0" indent="0" algn="l" defTabSz="861993" rtl="0" eaLnBrk="1" fontAlgn="auto" latinLnBrk="0" hangingPunct="1">
                        <a:lnSpc>
                          <a:spcPct val="100000"/>
                        </a:lnSpc>
                        <a:spcBef>
                          <a:spcPts val="0"/>
                        </a:spcBef>
                        <a:spcAft>
                          <a:spcPts val="0"/>
                        </a:spcAft>
                        <a:buClrTx/>
                        <a:buSzTx/>
                        <a:buFontTx/>
                        <a:buNone/>
                        <a:tabLst/>
                        <a:defRPr/>
                      </a:pPr>
                      <a:r>
                        <a:rPr kumimoji="1" lang="en-US" altLang="ja-JP" sz="1000" kern="1200" dirty="0">
                          <a:effectLst/>
                        </a:rPr>
                        <a:t>OP+2.1m</a:t>
                      </a:r>
                      <a:endParaRPr kumimoji="1" lang="ja-JP" altLang="en-US" sz="1000" kern="1200" dirty="0">
                        <a:solidFill>
                          <a:schemeClr val="tx1"/>
                        </a:solidFill>
                        <a:effectLst/>
                        <a:latin typeface="+mj-ea"/>
                        <a:ea typeface="+mj-ea"/>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effectLst/>
                        </a:rPr>
                        <a:t>朔望平均満潮位</a:t>
                      </a:r>
                      <a:endParaRPr kumimoji="1" lang="en-US" altLang="ja-JP" sz="10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effectLst/>
                        </a:rPr>
                        <a:t>（台風期年平均）</a:t>
                      </a:r>
                      <a:r>
                        <a:rPr kumimoji="1" lang="en-US" altLang="ja-JP" sz="1000" kern="1200" dirty="0">
                          <a:effectLst/>
                        </a:rPr>
                        <a:t>OP+2.2m</a:t>
                      </a:r>
                      <a:endParaRPr kumimoji="1" lang="ja-JP" altLang="en-US" sz="1000" kern="1200" dirty="0">
                        <a:effectLst/>
                      </a:endParaRPr>
                    </a:p>
                    <a:p>
                      <a:pPr marL="0" marR="0" lvl="0" indent="0" algn="just" defTabSz="861993" rtl="0" eaLnBrk="1" fontAlgn="auto" latinLnBrk="0" hangingPunct="1">
                        <a:lnSpc>
                          <a:spcPct val="100000"/>
                        </a:lnSpc>
                        <a:spcBef>
                          <a:spcPts val="0"/>
                        </a:spcBef>
                        <a:spcAft>
                          <a:spcPts val="0"/>
                        </a:spcAft>
                        <a:buClrTx/>
                        <a:buSzTx/>
                        <a:buFontTx/>
                        <a:buNone/>
                        <a:tabLst/>
                        <a:defRPr/>
                      </a:pPr>
                      <a:endParaRPr kumimoji="1" lang="ja-JP" altLang="en-US" sz="1000" kern="1200" dirty="0">
                        <a:solidFill>
                          <a:schemeClr val="tx1"/>
                        </a:solidFill>
                        <a:effectLst/>
                        <a:latin typeface="+mj-ea"/>
                        <a:ea typeface="+mj-ea"/>
                        <a:cs typeface="+mn-cs"/>
                      </a:endParaRPr>
                    </a:p>
                  </a:txBody>
                  <a:tcPr marL="68580" marR="68580" marT="0" marB="0"/>
                </a:tc>
                <a:extLst>
                  <a:ext uri="{0D108BD9-81ED-4DB2-BD59-A6C34878D82A}">
                    <a16:rowId xmlns:a16="http://schemas.microsoft.com/office/drawing/2014/main" val="1421035023"/>
                  </a:ext>
                </a:extLst>
              </a:tr>
              <a:tr h="705142">
                <a:tc>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余</a:t>
                      </a:r>
                      <a:endParaRPr kumimoji="1" lang="en-US" altLang="ja-JP" sz="1400" kern="1200" dirty="0">
                        <a:effectLst/>
                      </a:endParaRPr>
                    </a:p>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裕</a:t>
                      </a:r>
                      <a:endParaRPr kumimoji="1" lang="en-US" altLang="ja-JP" sz="1400" kern="1200" dirty="0">
                        <a:effectLst/>
                      </a:endParaRPr>
                    </a:p>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高</a:t>
                      </a:r>
                      <a:endParaRPr kumimoji="1" lang="en-US" altLang="ja-JP" sz="1400" b="1" kern="1200" dirty="0">
                        <a:solidFill>
                          <a:schemeClr val="dk1"/>
                        </a:solidFill>
                        <a:effectLst/>
                        <a:latin typeface="+mn-lt"/>
                        <a:ea typeface="+mn-ea"/>
                        <a:cs typeface="+mn-cs"/>
                      </a:endParaRPr>
                    </a:p>
                  </a:txBody>
                  <a:tcPr marL="68580" marR="68580" marT="0" marB="0" anchor="ctr"/>
                </a:tc>
                <a:tc>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400" kern="1200" dirty="0">
                          <a:effectLst/>
                        </a:rPr>
                        <a:t>地盤沈下量</a:t>
                      </a:r>
                      <a:endParaRPr kumimoji="1" lang="en-US" altLang="ja-JP" sz="1400" b="1" kern="1200" dirty="0">
                        <a:solidFill>
                          <a:schemeClr val="dk1"/>
                        </a:solidFill>
                        <a:effectLst/>
                        <a:latin typeface="+mn-lt"/>
                        <a:ea typeface="+mn-ea"/>
                        <a:cs typeface="+mn-cs"/>
                      </a:endParaRPr>
                    </a:p>
                  </a:txBody>
                  <a:tcPr marL="68580" marR="68580" marT="0" marB="0" anchor="ctr"/>
                </a:tc>
                <a:tc vMerge="1">
                  <a:txBody>
                    <a:bodyPr/>
                    <a:lstStyle/>
                    <a:p>
                      <a:pPr algn="ctr">
                        <a:spcAft>
                          <a:spcPts val="0"/>
                        </a:spcAft>
                      </a:pPr>
                      <a:endParaRPr kumimoji="1" lang="ja-JP" altLang="en-US" sz="1400" kern="1200" dirty="0">
                        <a:solidFill>
                          <a:schemeClr val="dk1"/>
                        </a:solidFill>
                        <a:effectLst/>
                        <a:latin typeface="+mn-lt"/>
                        <a:ea typeface="+mn-ea"/>
                        <a:cs typeface="+mn-cs"/>
                      </a:endParaRPr>
                    </a:p>
                  </a:txBody>
                  <a:tcPr marL="68580" marR="68580" marT="0" marB="0" anchor="ctr"/>
                </a:tc>
                <a:tc>
                  <a:txBody>
                    <a:bodyPr/>
                    <a:lstStyle/>
                    <a:p>
                      <a:pPr algn="just">
                        <a:spcAft>
                          <a:spcPts val="0"/>
                        </a:spcAft>
                      </a:pPr>
                      <a:r>
                        <a:rPr kumimoji="1" lang="ja-JP" altLang="en-US" sz="1400" kern="1200" dirty="0">
                          <a:effectLst/>
                        </a:rPr>
                        <a:t>施設周辺の近年の地盤沈下量実績値や地震時の広域地盤沈下量を踏まえて設定　（高潮の設定と同様）</a:t>
                      </a:r>
                      <a:endParaRPr kumimoji="1" lang="en-US" altLang="ja-JP" sz="1400" kern="1200" dirty="0">
                        <a:solidFill>
                          <a:srgbClr val="FF0000"/>
                        </a:solidFill>
                        <a:effectLst/>
                        <a:latin typeface="+mn-lt"/>
                        <a:ea typeface="+mn-ea"/>
                        <a:cs typeface="+mn-cs"/>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dirty="0">
                          <a:effectLst/>
                        </a:rPr>
                        <a:t>－</a:t>
                      </a:r>
                      <a:endParaRPr lang="ja-JP" sz="10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dirty="0">
                          <a:effectLst/>
                        </a:rPr>
                        <a:t>－</a:t>
                      </a:r>
                      <a:endParaRPr lang="ja-JP" sz="1000" dirty="0">
                        <a:solidFill>
                          <a:schemeClr val="tx1"/>
                        </a:solidFill>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981798034"/>
                  </a:ext>
                </a:extLst>
              </a:tr>
            </a:tbl>
          </a:graphicData>
        </a:graphic>
      </p:graphicFrame>
      <p:sp>
        <p:nvSpPr>
          <p:cNvPr id="7" name="テキスト ボックス 6">
            <a:extLst>
              <a:ext uri="{FF2B5EF4-FFF2-40B4-BE49-F238E27FC236}">
                <a16:creationId xmlns:a16="http://schemas.microsoft.com/office/drawing/2014/main" id="{3E001BDE-5DD6-44B8-8675-75C2F52D4F9D}"/>
              </a:ext>
            </a:extLst>
          </p:cNvPr>
          <p:cNvSpPr txBox="1"/>
          <p:nvPr/>
        </p:nvSpPr>
        <p:spPr>
          <a:xfrm>
            <a:off x="126142" y="1179798"/>
            <a:ext cx="2813591" cy="338554"/>
          </a:xfrm>
          <a:prstGeom prst="rect">
            <a:avLst/>
          </a:prstGeom>
          <a:noFill/>
        </p:spPr>
        <p:txBody>
          <a:bodyPr wrap="none" rtlCol="0">
            <a:spAutoFit/>
          </a:bodyPr>
          <a:lstStyle/>
          <a:p>
            <a:r>
              <a:rPr lang="ja-JP" altLang="en-US" dirty="0">
                <a:solidFill>
                  <a:srgbClr val="0000FF"/>
                </a:solidFill>
              </a:rPr>
              <a:t>■津波に係る外力の設定方針</a:t>
            </a:r>
          </a:p>
        </p:txBody>
      </p:sp>
      <p:sp>
        <p:nvSpPr>
          <p:cNvPr id="8" name="Text Box 9"/>
          <p:cNvSpPr txBox="1">
            <a:spLocks noChangeArrowheads="1"/>
          </p:cNvSpPr>
          <p:nvPr/>
        </p:nvSpPr>
        <p:spPr bwMode="auto">
          <a:xfrm>
            <a:off x="81184" y="494791"/>
            <a:ext cx="8955559" cy="584775"/>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t>新水門は高潮に加え、津波に対しても防御することを目標としているため、津波外力についても設定する必要がある。</a:t>
            </a:r>
          </a:p>
        </p:txBody>
      </p:sp>
    </p:spTree>
    <p:extLst>
      <p:ext uri="{BB962C8B-B14F-4D97-AF65-F5344CB8AC3E}">
        <p14:creationId xmlns:p14="http://schemas.microsoft.com/office/powerpoint/2010/main" val="1238750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現水門の設計条件と新水門設計条件の設定方針（各水門における設定水位）</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4</a:t>
            </a:fld>
            <a:endParaRPr kumimoji="1" lang="ja-JP" altLang="en-US" sz="1600" dirty="0">
              <a:solidFill>
                <a:schemeClr val="tx1"/>
              </a:solidFill>
            </a:endParaRPr>
          </a:p>
        </p:txBody>
      </p:sp>
      <p:graphicFrame>
        <p:nvGraphicFramePr>
          <p:cNvPr id="4" name="表 10">
            <a:extLst>
              <a:ext uri="{FF2B5EF4-FFF2-40B4-BE49-F238E27FC236}">
                <a16:creationId xmlns:a16="http://schemas.microsoft.com/office/drawing/2014/main" id="{A3B1F0EC-6513-47BC-83D4-2001A264CFF7}"/>
              </a:ext>
            </a:extLst>
          </p:cNvPr>
          <p:cNvGraphicFramePr>
            <a:graphicFrameLocks noGrp="1"/>
          </p:cNvGraphicFramePr>
          <p:nvPr/>
        </p:nvGraphicFramePr>
        <p:xfrm>
          <a:off x="529950" y="801091"/>
          <a:ext cx="8072167" cy="5874346"/>
        </p:xfrm>
        <a:graphic>
          <a:graphicData uri="http://schemas.openxmlformats.org/drawingml/2006/table">
            <a:tbl>
              <a:tblPr firstRow="1" bandRow="1">
                <a:tableStyleId>{5C22544A-7EE6-4342-B048-85BDC9FD1C3A}</a:tableStyleId>
              </a:tblPr>
              <a:tblGrid>
                <a:gridCol w="1969785">
                  <a:extLst>
                    <a:ext uri="{9D8B030D-6E8A-4147-A177-3AD203B41FA5}">
                      <a16:colId xmlns:a16="http://schemas.microsoft.com/office/drawing/2014/main" val="1301238831"/>
                    </a:ext>
                  </a:extLst>
                </a:gridCol>
                <a:gridCol w="6102382">
                  <a:extLst>
                    <a:ext uri="{9D8B030D-6E8A-4147-A177-3AD203B41FA5}">
                      <a16:colId xmlns:a16="http://schemas.microsoft.com/office/drawing/2014/main" val="2246746920"/>
                    </a:ext>
                  </a:extLst>
                </a:gridCol>
              </a:tblGrid>
              <a:tr h="372490">
                <a:tc>
                  <a:txBody>
                    <a:bodyPr/>
                    <a:lstStyle/>
                    <a:p>
                      <a:pPr algn="ctr"/>
                      <a:r>
                        <a:rPr kumimoji="1" lang="ja-JP" altLang="en-US" dirty="0">
                          <a:solidFill>
                            <a:srgbClr val="0000FF"/>
                          </a:solidFill>
                        </a:rPr>
                        <a:t>水門</a:t>
                      </a:r>
                    </a:p>
                  </a:txBody>
                  <a:tcPr/>
                </a:tc>
                <a:tc>
                  <a:txBody>
                    <a:bodyPr/>
                    <a:lstStyle/>
                    <a:p>
                      <a:pPr algn="ctr"/>
                      <a:r>
                        <a:rPr kumimoji="1" lang="ja-JP" altLang="en-US" dirty="0">
                          <a:solidFill>
                            <a:srgbClr val="0000FF"/>
                          </a:solidFill>
                        </a:rPr>
                        <a:t>設定水位の高さ関係</a:t>
                      </a:r>
                      <a:endParaRPr kumimoji="1" lang="en-US" altLang="ja-JP" dirty="0">
                        <a:solidFill>
                          <a:srgbClr val="0000FF"/>
                        </a:solidFill>
                      </a:endParaRPr>
                    </a:p>
                  </a:txBody>
                  <a:tcPr/>
                </a:tc>
                <a:extLst>
                  <a:ext uri="{0D108BD9-81ED-4DB2-BD59-A6C34878D82A}">
                    <a16:rowId xmlns:a16="http://schemas.microsoft.com/office/drawing/2014/main" val="3113242580"/>
                  </a:ext>
                </a:extLst>
              </a:tr>
              <a:tr h="1745088">
                <a:tc>
                  <a:txBody>
                    <a:bodyPr/>
                    <a:lstStyle/>
                    <a:p>
                      <a:r>
                        <a:rPr kumimoji="1" lang="ja-JP" altLang="en-US" dirty="0"/>
                        <a:t>安治川水門</a:t>
                      </a:r>
                      <a:endParaRPr kumimoji="1" lang="en-US" altLang="ja-JP" dirty="0"/>
                    </a:p>
                  </a:txBody>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extLst>
                  <a:ext uri="{0D108BD9-81ED-4DB2-BD59-A6C34878D82A}">
                    <a16:rowId xmlns:a16="http://schemas.microsoft.com/office/drawing/2014/main" val="2399785486"/>
                  </a:ext>
                </a:extLst>
              </a:tr>
              <a:tr h="1745088">
                <a:tc>
                  <a:txBody>
                    <a:bodyPr/>
                    <a:lstStyle/>
                    <a:p>
                      <a:r>
                        <a:rPr kumimoji="1" lang="ja-JP" altLang="en-US" dirty="0"/>
                        <a:t>尻無川水門</a:t>
                      </a:r>
                    </a:p>
                  </a:txBody>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extLst>
                  <a:ext uri="{0D108BD9-81ED-4DB2-BD59-A6C34878D82A}">
                    <a16:rowId xmlns:a16="http://schemas.microsoft.com/office/drawing/2014/main" val="3645242256"/>
                  </a:ext>
                </a:extLst>
              </a:tr>
              <a:tr h="1745088">
                <a:tc>
                  <a:txBody>
                    <a:bodyPr/>
                    <a:lstStyle/>
                    <a:p>
                      <a:r>
                        <a:rPr kumimoji="1" lang="ja-JP" altLang="en-US" dirty="0"/>
                        <a:t>木津川水門</a:t>
                      </a:r>
                    </a:p>
                  </a:txBody>
                  <a:tcPr/>
                </a:tc>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extLst>
                  <a:ext uri="{0D108BD9-81ED-4DB2-BD59-A6C34878D82A}">
                    <a16:rowId xmlns:a16="http://schemas.microsoft.com/office/drawing/2014/main" val="1324072017"/>
                  </a:ext>
                </a:extLst>
              </a:tr>
            </a:tbl>
          </a:graphicData>
        </a:graphic>
      </p:graphicFrame>
      <p:sp>
        <p:nvSpPr>
          <p:cNvPr id="41" name="テキスト ボックス 40">
            <a:extLst>
              <a:ext uri="{FF2B5EF4-FFF2-40B4-BE49-F238E27FC236}">
                <a16:creationId xmlns:a16="http://schemas.microsoft.com/office/drawing/2014/main" id="{07B56617-84C3-4F27-822E-2104AF0D8A32}"/>
              </a:ext>
            </a:extLst>
          </p:cNvPr>
          <p:cNvSpPr txBox="1"/>
          <p:nvPr/>
        </p:nvSpPr>
        <p:spPr>
          <a:xfrm>
            <a:off x="3195341" y="1177143"/>
            <a:ext cx="941283" cy="319639"/>
          </a:xfrm>
          <a:prstGeom prst="rect">
            <a:avLst/>
          </a:prstGeom>
          <a:noFill/>
        </p:spPr>
        <p:txBody>
          <a:bodyPr wrap="none" rtlCol="0">
            <a:spAutoFit/>
          </a:bodyPr>
          <a:lstStyle/>
          <a:p>
            <a:r>
              <a:rPr lang="ja-JP" altLang="en-US" sz="1477" dirty="0">
                <a:solidFill>
                  <a:srgbClr val="0000FF"/>
                </a:solidFill>
              </a:rPr>
              <a:t>高潮計画</a:t>
            </a:r>
          </a:p>
        </p:txBody>
      </p:sp>
      <p:sp>
        <p:nvSpPr>
          <p:cNvPr id="63" name="テキスト ボックス 62">
            <a:extLst>
              <a:ext uri="{FF2B5EF4-FFF2-40B4-BE49-F238E27FC236}">
                <a16:creationId xmlns:a16="http://schemas.microsoft.com/office/drawing/2014/main" id="{021EC301-6E08-4B6F-9EDB-D7B317CA143A}"/>
              </a:ext>
            </a:extLst>
          </p:cNvPr>
          <p:cNvSpPr txBox="1"/>
          <p:nvPr/>
        </p:nvSpPr>
        <p:spPr>
          <a:xfrm>
            <a:off x="4786894" y="1169695"/>
            <a:ext cx="1720343" cy="319639"/>
          </a:xfrm>
          <a:prstGeom prst="rect">
            <a:avLst/>
          </a:prstGeom>
          <a:noFill/>
        </p:spPr>
        <p:txBody>
          <a:bodyPr wrap="none" rtlCol="0">
            <a:spAutoFit/>
          </a:bodyPr>
          <a:lstStyle/>
          <a:p>
            <a:r>
              <a:rPr lang="ja-JP" altLang="en-US" sz="1477" dirty="0">
                <a:solidFill>
                  <a:srgbClr val="0000FF"/>
                </a:solidFill>
              </a:rPr>
              <a:t>設計津波水位（</a:t>
            </a:r>
            <a:r>
              <a:rPr lang="en-US" altLang="ja-JP" sz="1477" dirty="0">
                <a:solidFill>
                  <a:srgbClr val="0000FF"/>
                </a:solidFill>
              </a:rPr>
              <a:t>L1</a:t>
            </a:r>
            <a:r>
              <a:rPr lang="ja-JP" altLang="en-US" sz="1477" dirty="0">
                <a:solidFill>
                  <a:srgbClr val="0000FF"/>
                </a:solidFill>
              </a:rPr>
              <a:t>）</a:t>
            </a:r>
          </a:p>
        </p:txBody>
      </p:sp>
      <p:sp>
        <p:nvSpPr>
          <p:cNvPr id="74" name="テキスト ボックス 73">
            <a:extLst>
              <a:ext uri="{FF2B5EF4-FFF2-40B4-BE49-F238E27FC236}">
                <a16:creationId xmlns:a16="http://schemas.microsoft.com/office/drawing/2014/main" id="{AF4FDB3F-1024-4D8B-B13A-642B600E1060}"/>
              </a:ext>
            </a:extLst>
          </p:cNvPr>
          <p:cNvSpPr txBox="1"/>
          <p:nvPr/>
        </p:nvSpPr>
        <p:spPr>
          <a:xfrm>
            <a:off x="6718041" y="1169695"/>
            <a:ext cx="1819729" cy="319639"/>
          </a:xfrm>
          <a:prstGeom prst="rect">
            <a:avLst/>
          </a:prstGeom>
          <a:noFill/>
        </p:spPr>
        <p:txBody>
          <a:bodyPr wrap="none" rtlCol="0">
            <a:spAutoFit/>
          </a:bodyPr>
          <a:lstStyle/>
          <a:p>
            <a:r>
              <a:rPr lang="ja-JP" altLang="en-US" sz="1477" dirty="0">
                <a:solidFill>
                  <a:srgbClr val="0000FF"/>
                </a:solidFill>
              </a:rPr>
              <a:t>最大クラス津波（</a:t>
            </a:r>
            <a:r>
              <a:rPr lang="en-US" altLang="ja-JP" sz="1477" dirty="0">
                <a:solidFill>
                  <a:srgbClr val="0000FF"/>
                </a:solidFill>
              </a:rPr>
              <a:t>L2</a:t>
            </a:r>
            <a:r>
              <a:rPr lang="ja-JP" altLang="en-US" sz="1477" dirty="0">
                <a:solidFill>
                  <a:srgbClr val="0000FF"/>
                </a:solidFill>
              </a:rPr>
              <a:t>）</a:t>
            </a:r>
          </a:p>
        </p:txBody>
      </p:sp>
      <p:grpSp>
        <p:nvGrpSpPr>
          <p:cNvPr id="102" name="グループ化 101">
            <a:extLst>
              <a:ext uri="{FF2B5EF4-FFF2-40B4-BE49-F238E27FC236}">
                <a16:creationId xmlns:a16="http://schemas.microsoft.com/office/drawing/2014/main" id="{1059349A-E852-4667-95F5-8DCBA760F800}"/>
              </a:ext>
            </a:extLst>
          </p:cNvPr>
          <p:cNvGrpSpPr/>
          <p:nvPr/>
        </p:nvGrpSpPr>
        <p:grpSpPr>
          <a:xfrm>
            <a:off x="2482546" y="1629466"/>
            <a:ext cx="6130468" cy="1503007"/>
            <a:chOff x="2482546" y="1629466"/>
            <a:chExt cx="6130468" cy="1503007"/>
          </a:xfrm>
        </p:grpSpPr>
        <p:sp>
          <p:nvSpPr>
            <p:cNvPr id="43" name="フローチャート: 処理 42">
              <a:extLst>
                <a:ext uri="{FF2B5EF4-FFF2-40B4-BE49-F238E27FC236}">
                  <a16:creationId xmlns:a16="http://schemas.microsoft.com/office/drawing/2014/main" id="{656CE988-CEDB-4F04-BCB8-0637EF713825}"/>
                </a:ext>
              </a:extLst>
            </p:cNvPr>
            <p:cNvSpPr/>
            <p:nvPr/>
          </p:nvSpPr>
          <p:spPr>
            <a:xfrm>
              <a:off x="4562669" y="1795553"/>
              <a:ext cx="193179" cy="1336920"/>
            </a:xfrm>
            <a:prstGeom prst="flowChartProcess">
              <a:avLst/>
            </a:prstGeom>
            <a:solidFill>
              <a:schemeClr val="bg1">
                <a:lumMod val="6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a:extLst>
                <a:ext uri="{FF2B5EF4-FFF2-40B4-BE49-F238E27FC236}">
                  <a16:creationId xmlns:a16="http://schemas.microsoft.com/office/drawing/2014/main" id="{7176BF2C-A0E4-41C1-836E-CC8B5EE61D85}"/>
                </a:ext>
              </a:extLst>
            </p:cNvPr>
            <p:cNvCxnSpPr>
              <a:cxnSpLocks/>
            </p:cNvCxnSpPr>
            <p:nvPr/>
          </p:nvCxnSpPr>
          <p:spPr>
            <a:xfrm>
              <a:off x="2959761" y="3132473"/>
              <a:ext cx="53746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E7573D2-6CAE-499C-B6BD-0EE269A4824A}"/>
                </a:ext>
              </a:extLst>
            </p:cNvPr>
            <p:cNvCxnSpPr>
              <a:cxnSpLocks/>
            </p:cNvCxnSpPr>
            <p:nvPr/>
          </p:nvCxnSpPr>
          <p:spPr>
            <a:xfrm>
              <a:off x="2959761" y="2789573"/>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649CD2BE-5E06-46D4-931D-A54E6D189D75}"/>
                </a:ext>
              </a:extLst>
            </p:cNvPr>
            <p:cNvSpPr txBox="1"/>
            <p:nvPr/>
          </p:nvSpPr>
          <p:spPr>
            <a:xfrm>
              <a:off x="3139649" y="2604801"/>
              <a:ext cx="1409360" cy="215444"/>
            </a:xfrm>
            <a:prstGeom prst="rect">
              <a:avLst/>
            </a:prstGeom>
            <a:noFill/>
          </p:spPr>
          <p:txBody>
            <a:bodyPr wrap="none" rtlCol="0">
              <a:spAutoFit/>
            </a:bodyPr>
            <a:lstStyle/>
            <a:p>
              <a:r>
                <a:rPr lang="ja-JP" altLang="en-US" sz="800" dirty="0"/>
                <a:t>朔望平均満潮位　</a:t>
              </a:r>
              <a:r>
                <a:rPr lang="en-US" altLang="ja-JP" sz="800" dirty="0"/>
                <a:t>OP+2.2m</a:t>
              </a:r>
              <a:endParaRPr lang="ja-JP" altLang="en-US" sz="800" dirty="0"/>
            </a:p>
          </p:txBody>
        </p:sp>
        <p:cxnSp>
          <p:nvCxnSpPr>
            <p:cNvPr id="53" name="直線コネクタ 52">
              <a:extLst>
                <a:ext uri="{FF2B5EF4-FFF2-40B4-BE49-F238E27FC236}">
                  <a16:creationId xmlns:a16="http://schemas.microsoft.com/office/drawing/2014/main" id="{03DFBE4F-3D16-429D-B1B7-CB74DBF294E9}"/>
                </a:ext>
              </a:extLst>
            </p:cNvPr>
            <p:cNvCxnSpPr>
              <a:cxnSpLocks/>
            </p:cNvCxnSpPr>
            <p:nvPr/>
          </p:nvCxnSpPr>
          <p:spPr>
            <a:xfrm>
              <a:off x="2959761" y="2291161"/>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2764B851-1E40-4168-BADE-E5BAB973309E}"/>
                </a:ext>
              </a:extLst>
            </p:cNvPr>
            <p:cNvSpPr txBox="1"/>
            <p:nvPr/>
          </p:nvSpPr>
          <p:spPr>
            <a:xfrm>
              <a:off x="3139649" y="2125867"/>
              <a:ext cx="1410964" cy="215444"/>
            </a:xfrm>
            <a:prstGeom prst="rect">
              <a:avLst/>
            </a:prstGeom>
            <a:noFill/>
          </p:spPr>
          <p:txBody>
            <a:bodyPr wrap="none" rtlCol="0">
              <a:spAutoFit/>
            </a:bodyPr>
            <a:lstStyle/>
            <a:p>
              <a:r>
                <a:rPr lang="ja-JP" altLang="en-US" sz="800" dirty="0"/>
                <a:t>計画高潮位　　　　</a:t>
              </a:r>
              <a:r>
                <a:rPr lang="en-US" altLang="ja-JP" sz="800" dirty="0"/>
                <a:t>OP+5.2m</a:t>
              </a:r>
              <a:endParaRPr lang="ja-JP" altLang="en-US" sz="800" dirty="0"/>
            </a:p>
          </p:txBody>
        </p:sp>
        <p:cxnSp>
          <p:nvCxnSpPr>
            <p:cNvPr id="55" name="直線コネクタ 54">
              <a:extLst>
                <a:ext uri="{FF2B5EF4-FFF2-40B4-BE49-F238E27FC236}">
                  <a16:creationId xmlns:a16="http://schemas.microsoft.com/office/drawing/2014/main" id="{2C5057BE-D77F-4D9B-A609-1BF727B3BD2A}"/>
                </a:ext>
              </a:extLst>
            </p:cNvPr>
            <p:cNvCxnSpPr>
              <a:cxnSpLocks/>
            </p:cNvCxnSpPr>
            <p:nvPr/>
          </p:nvCxnSpPr>
          <p:spPr>
            <a:xfrm>
              <a:off x="2959761" y="1979560"/>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B686FCC0-3CA8-4690-B068-5C1623E286D0}"/>
                </a:ext>
              </a:extLst>
            </p:cNvPr>
            <p:cNvSpPr txBox="1"/>
            <p:nvPr/>
          </p:nvSpPr>
          <p:spPr>
            <a:xfrm>
              <a:off x="3139649" y="1814121"/>
              <a:ext cx="1410964" cy="215444"/>
            </a:xfrm>
            <a:prstGeom prst="rect">
              <a:avLst/>
            </a:prstGeom>
            <a:noFill/>
          </p:spPr>
          <p:txBody>
            <a:bodyPr wrap="none" rtlCol="0">
              <a:spAutoFit/>
            </a:bodyPr>
            <a:lstStyle/>
            <a:p>
              <a:r>
                <a:rPr lang="ja-JP" altLang="en-US" sz="800" dirty="0"/>
                <a:t>計画堤防高　　　　</a:t>
              </a:r>
              <a:r>
                <a:rPr lang="en-US" altLang="ja-JP" sz="800" dirty="0"/>
                <a:t>OP+6.6m</a:t>
              </a:r>
              <a:endParaRPr lang="ja-JP" altLang="en-US" sz="800" dirty="0"/>
            </a:p>
          </p:txBody>
        </p:sp>
        <p:cxnSp>
          <p:nvCxnSpPr>
            <p:cNvPr id="57" name="直線コネクタ 56">
              <a:extLst>
                <a:ext uri="{FF2B5EF4-FFF2-40B4-BE49-F238E27FC236}">
                  <a16:creationId xmlns:a16="http://schemas.microsoft.com/office/drawing/2014/main" id="{F8335878-79B4-4BED-BCCE-7CA6AB6B0CC4}"/>
                </a:ext>
              </a:extLst>
            </p:cNvPr>
            <p:cNvCxnSpPr>
              <a:cxnSpLocks/>
            </p:cNvCxnSpPr>
            <p:nvPr/>
          </p:nvCxnSpPr>
          <p:spPr>
            <a:xfrm>
              <a:off x="2964329" y="1798540"/>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610DC458-8165-46D2-941F-A4F34DEA886B}"/>
                </a:ext>
              </a:extLst>
            </p:cNvPr>
            <p:cNvSpPr txBox="1"/>
            <p:nvPr/>
          </p:nvSpPr>
          <p:spPr>
            <a:xfrm>
              <a:off x="3134808" y="1629466"/>
              <a:ext cx="1412566" cy="215444"/>
            </a:xfrm>
            <a:prstGeom prst="rect">
              <a:avLst/>
            </a:prstGeom>
            <a:noFill/>
          </p:spPr>
          <p:txBody>
            <a:bodyPr wrap="none" rtlCol="0">
              <a:spAutoFit/>
            </a:bodyPr>
            <a:lstStyle/>
            <a:p>
              <a:r>
                <a:rPr lang="ja-JP" altLang="en-US" sz="800" dirty="0"/>
                <a:t>　　　水門高　　　　</a:t>
              </a:r>
              <a:r>
                <a:rPr lang="en-US" altLang="ja-JP" sz="800" dirty="0"/>
                <a:t>OP+7.4m</a:t>
              </a:r>
              <a:endParaRPr lang="ja-JP" altLang="en-US" sz="800" dirty="0"/>
            </a:p>
          </p:txBody>
        </p:sp>
        <p:cxnSp>
          <p:nvCxnSpPr>
            <p:cNvPr id="59" name="直線矢印コネクタ 58">
              <a:extLst>
                <a:ext uri="{FF2B5EF4-FFF2-40B4-BE49-F238E27FC236}">
                  <a16:creationId xmlns:a16="http://schemas.microsoft.com/office/drawing/2014/main" id="{280C8F3E-DCD5-43FA-9D94-865C5615808C}"/>
                </a:ext>
              </a:extLst>
            </p:cNvPr>
            <p:cNvCxnSpPr>
              <a:cxnSpLocks/>
            </p:cNvCxnSpPr>
            <p:nvPr/>
          </p:nvCxnSpPr>
          <p:spPr>
            <a:xfrm>
              <a:off x="3049568" y="2291161"/>
              <a:ext cx="0" cy="498412"/>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FD8A619F-8336-4EB7-96E8-F93F317B83E0}"/>
                </a:ext>
              </a:extLst>
            </p:cNvPr>
            <p:cNvCxnSpPr>
              <a:cxnSpLocks/>
            </p:cNvCxnSpPr>
            <p:nvPr/>
          </p:nvCxnSpPr>
          <p:spPr>
            <a:xfrm>
              <a:off x="3049568" y="1979560"/>
              <a:ext cx="0" cy="311601"/>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9FFE26B5-A032-47FF-A51A-85389C10493B}"/>
                </a:ext>
              </a:extLst>
            </p:cNvPr>
            <p:cNvSpPr txBox="1"/>
            <p:nvPr/>
          </p:nvSpPr>
          <p:spPr>
            <a:xfrm>
              <a:off x="2533843" y="1999795"/>
              <a:ext cx="492443" cy="272767"/>
            </a:xfrm>
            <a:prstGeom prst="rect">
              <a:avLst/>
            </a:prstGeom>
            <a:noFill/>
          </p:spPr>
          <p:txBody>
            <a:bodyPr wrap="none" rtlCol="0">
              <a:spAutoFit/>
            </a:bodyPr>
            <a:lstStyle/>
            <a:p>
              <a:pPr algn="ctr">
                <a:lnSpc>
                  <a:spcPts val="700"/>
                </a:lnSpc>
              </a:pPr>
              <a:r>
                <a:rPr lang="ja-JP" altLang="en-US" sz="800" dirty="0"/>
                <a:t>変動量</a:t>
              </a:r>
              <a:endParaRPr lang="en-US" altLang="ja-JP" sz="800" dirty="0"/>
            </a:p>
            <a:p>
              <a:pPr algn="ctr">
                <a:lnSpc>
                  <a:spcPts val="700"/>
                </a:lnSpc>
              </a:pPr>
              <a:r>
                <a:rPr lang="en-US" altLang="ja-JP" sz="800" dirty="0"/>
                <a:t>1.4m</a:t>
              </a:r>
              <a:endParaRPr lang="ja-JP" altLang="en-US" sz="800" dirty="0"/>
            </a:p>
          </p:txBody>
        </p:sp>
        <p:sp>
          <p:nvSpPr>
            <p:cNvPr id="64" name="テキスト ボックス 63">
              <a:extLst>
                <a:ext uri="{FF2B5EF4-FFF2-40B4-BE49-F238E27FC236}">
                  <a16:creationId xmlns:a16="http://schemas.microsoft.com/office/drawing/2014/main" id="{EB214903-CDFC-428B-B24F-15FEE7383B22}"/>
                </a:ext>
              </a:extLst>
            </p:cNvPr>
            <p:cNvSpPr txBox="1"/>
            <p:nvPr/>
          </p:nvSpPr>
          <p:spPr>
            <a:xfrm>
              <a:off x="2528302" y="1768653"/>
              <a:ext cx="492443" cy="272767"/>
            </a:xfrm>
            <a:prstGeom prst="rect">
              <a:avLst/>
            </a:prstGeom>
            <a:noFill/>
          </p:spPr>
          <p:txBody>
            <a:bodyPr wrap="none" rtlCol="0">
              <a:spAutoFit/>
            </a:bodyPr>
            <a:lstStyle/>
            <a:p>
              <a:pPr algn="ctr">
                <a:lnSpc>
                  <a:spcPts val="700"/>
                </a:lnSpc>
              </a:pPr>
              <a:r>
                <a:rPr lang="ja-JP" altLang="en-US" sz="800" dirty="0"/>
                <a:t>余裕高</a:t>
              </a:r>
              <a:endParaRPr lang="en-US" altLang="ja-JP" sz="800" dirty="0"/>
            </a:p>
            <a:p>
              <a:pPr algn="ctr">
                <a:lnSpc>
                  <a:spcPts val="700"/>
                </a:lnSpc>
              </a:pPr>
              <a:r>
                <a:rPr lang="en-US" altLang="ja-JP" sz="800" dirty="0"/>
                <a:t>0.8m</a:t>
              </a:r>
              <a:endParaRPr lang="ja-JP" altLang="en-US" sz="800" dirty="0"/>
            </a:p>
          </p:txBody>
        </p:sp>
        <p:cxnSp>
          <p:nvCxnSpPr>
            <p:cNvPr id="65" name="直線矢印コネクタ 64">
              <a:extLst>
                <a:ext uri="{FF2B5EF4-FFF2-40B4-BE49-F238E27FC236}">
                  <a16:creationId xmlns:a16="http://schemas.microsoft.com/office/drawing/2014/main" id="{401E13A2-5991-4130-8BB7-0F29B74F0563}"/>
                </a:ext>
              </a:extLst>
            </p:cNvPr>
            <p:cNvCxnSpPr>
              <a:cxnSpLocks/>
            </p:cNvCxnSpPr>
            <p:nvPr/>
          </p:nvCxnSpPr>
          <p:spPr>
            <a:xfrm>
              <a:off x="3049568" y="1795553"/>
              <a:ext cx="0" cy="184327"/>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7E4B46A2-CBA8-4236-8A7A-612C246574F3}"/>
                </a:ext>
              </a:extLst>
            </p:cNvPr>
            <p:cNvCxnSpPr>
              <a:cxnSpLocks/>
            </p:cNvCxnSpPr>
            <p:nvPr/>
          </p:nvCxnSpPr>
          <p:spPr>
            <a:xfrm>
              <a:off x="4774940" y="2848595"/>
              <a:ext cx="1745783"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E06CE0F8-E7B2-4D82-8A06-F879FAACBE28}"/>
                </a:ext>
              </a:extLst>
            </p:cNvPr>
            <p:cNvCxnSpPr>
              <a:cxnSpLocks/>
            </p:cNvCxnSpPr>
            <p:nvPr/>
          </p:nvCxnSpPr>
          <p:spPr>
            <a:xfrm>
              <a:off x="4774176" y="2441101"/>
              <a:ext cx="1745783"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39E5D292-D929-4732-BE2A-D26E5F299B8A}"/>
                </a:ext>
              </a:extLst>
            </p:cNvPr>
            <p:cNvCxnSpPr>
              <a:cxnSpLocks/>
            </p:cNvCxnSpPr>
            <p:nvPr/>
          </p:nvCxnSpPr>
          <p:spPr>
            <a:xfrm>
              <a:off x="6529256" y="2791287"/>
              <a:ext cx="1675579"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27013C9-5B88-4E20-B347-4649954C5AEE}"/>
                </a:ext>
              </a:extLst>
            </p:cNvPr>
            <p:cNvSpPr txBox="1"/>
            <p:nvPr/>
          </p:nvSpPr>
          <p:spPr>
            <a:xfrm>
              <a:off x="2482546" y="2376147"/>
              <a:ext cx="595035" cy="338554"/>
            </a:xfrm>
            <a:prstGeom prst="rect">
              <a:avLst/>
            </a:prstGeom>
            <a:noFill/>
          </p:spPr>
          <p:txBody>
            <a:bodyPr wrap="none" rtlCol="0">
              <a:spAutoFit/>
            </a:bodyPr>
            <a:lstStyle/>
            <a:p>
              <a:pPr algn="ctr"/>
              <a:r>
                <a:rPr lang="ja-JP" altLang="en-US" sz="800" dirty="0"/>
                <a:t>計画偏差</a:t>
              </a:r>
              <a:endParaRPr lang="en-US" altLang="ja-JP" sz="800" dirty="0"/>
            </a:p>
            <a:p>
              <a:pPr algn="ctr"/>
              <a:r>
                <a:rPr lang="en-US" altLang="ja-JP" sz="800" dirty="0"/>
                <a:t>3.0m</a:t>
              </a:r>
              <a:endParaRPr lang="ja-JP" altLang="en-US" sz="800" dirty="0"/>
            </a:p>
          </p:txBody>
        </p:sp>
        <p:sp>
          <p:nvSpPr>
            <p:cNvPr id="76" name="テキスト ボックス 75">
              <a:extLst>
                <a:ext uri="{FF2B5EF4-FFF2-40B4-BE49-F238E27FC236}">
                  <a16:creationId xmlns:a16="http://schemas.microsoft.com/office/drawing/2014/main" id="{4E8CBC6C-479A-4EC7-81A7-C6C53B3D2AA4}"/>
                </a:ext>
              </a:extLst>
            </p:cNvPr>
            <p:cNvSpPr txBox="1"/>
            <p:nvPr/>
          </p:nvSpPr>
          <p:spPr>
            <a:xfrm>
              <a:off x="5129691" y="2667369"/>
              <a:ext cx="1409360" cy="215444"/>
            </a:xfrm>
            <a:prstGeom prst="rect">
              <a:avLst/>
            </a:prstGeom>
            <a:noFill/>
          </p:spPr>
          <p:txBody>
            <a:bodyPr wrap="none" rtlCol="0">
              <a:spAutoFit/>
            </a:bodyPr>
            <a:lstStyle/>
            <a:p>
              <a:r>
                <a:rPr lang="ja-JP" altLang="en-US" sz="800" dirty="0"/>
                <a:t>朔望平均満潮位　</a:t>
              </a:r>
              <a:r>
                <a:rPr lang="en-US" altLang="ja-JP" sz="800" dirty="0"/>
                <a:t>OP+2.1m</a:t>
              </a:r>
              <a:endParaRPr lang="ja-JP" altLang="en-US" sz="800" dirty="0"/>
            </a:p>
          </p:txBody>
        </p:sp>
        <p:sp>
          <p:nvSpPr>
            <p:cNvPr id="77" name="テキスト ボックス 76">
              <a:extLst>
                <a:ext uri="{FF2B5EF4-FFF2-40B4-BE49-F238E27FC236}">
                  <a16:creationId xmlns:a16="http://schemas.microsoft.com/office/drawing/2014/main" id="{492C762D-F321-42D6-96CA-281C49F5E336}"/>
                </a:ext>
              </a:extLst>
            </p:cNvPr>
            <p:cNvSpPr txBox="1"/>
            <p:nvPr/>
          </p:nvSpPr>
          <p:spPr>
            <a:xfrm>
              <a:off x="5129691" y="2259383"/>
              <a:ext cx="1468672" cy="215444"/>
            </a:xfrm>
            <a:prstGeom prst="rect">
              <a:avLst/>
            </a:prstGeom>
            <a:noFill/>
          </p:spPr>
          <p:txBody>
            <a:bodyPr wrap="none" rtlCol="0">
              <a:spAutoFit/>
            </a:bodyPr>
            <a:lstStyle/>
            <a:p>
              <a:r>
                <a:rPr lang="ja-JP" altLang="en-US" sz="800" dirty="0"/>
                <a:t>設計津波水位      </a:t>
              </a:r>
              <a:r>
                <a:rPr lang="en-US" altLang="ja-JP" sz="800" dirty="0"/>
                <a:t>OP+4.46m</a:t>
              </a:r>
              <a:endParaRPr lang="ja-JP" altLang="en-US" sz="800" dirty="0"/>
            </a:p>
          </p:txBody>
        </p:sp>
        <p:cxnSp>
          <p:nvCxnSpPr>
            <p:cNvPr id="79" name="直線矢印コネクタ 78">
              <a:extLst>
                <a:ext uri="{FF2B5EF4-FFF2-40B4-BE49-F238E27FC236}">
                  <a16:creationId xmlns:a16="http://schemas.microsoft.com/office/drawing/2014/main" id="{6CDCA6A5-5313-4FD7-AAB4-F809BD21695F}"/>
                </a:ext>
              </a:extLst>
            </p:cNvPr>
            <p:cNvCxnSpPr>
              <a:cxnSpLocks/>
            </p:cNvCxnSpPr>
            <p:nvPr/>
          </p:nvCxnSpPr>
          <p:spPr>
            <a:xfrm>
              <a:off x="5171221" y="2429195"/>
              <a:ext cx="0" cy="429807"/>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917DDCEE-FE2C-4D49-97C6-D326FE711220}"/>
                </a:ext>
              </a:extLst>
            </p:cNvPr>
            <p:cNvSpPr txBox="1"/>
            <p:nvPr/>
          </p:nvSpPr>
          <p:spPr>
            <a:xfrm>
              <a:off x="4706005" y="2499797"/>
              <a:ext cx="515725" cy="338554"/>
            </a:xfrm>
            <a:prstGeom prst="rect">
              <a:avLst/>
            </a:prstGeom>
            <a:noFill/>
          </p:spPr>
          <p:txBody>
            <a:bodyPr wrap="square" rtlCol="0">
              <a:spAutoFit/>
            </a:bodyPr>
            <a:lstStyle/>
            <a:p>
              <a:pPr algn="ctr"/>
              <a:r>
                <a:rPr lang="ja-JP" altLang="en-US" sz="800" dirty="0"/>
                <a:t>津波高</a:t>
              </a:r>
              <a:endParaRPr lang="en-US" altLang="ja-JP" sz="800" dirty="0"/>
            </a:p>
            <a:p>
              <a:pPr algn="ctr"/>
              <a:r>
                <a:rPr lang="en-US" altLang="ja-JP" sz="800" dirty="0"/>
                <a:t>2.36m</a:t>
              </a:r>
              <a:endParaRPr lang="ja-JP" altLang="en-US" sz="800" dirty="0"/>
            </a:p>
          </p:txBody>
        </p:sp>
        <p:cxnSp>
          <p:nvCxnSpPr>
            <p:cNvPr id="87" name="直線コネクタ 86">
              <a:extLst>
                <a:ext uri="{FF2B5EF4-FFF2-40B4-BE49-F238E27FC236}">
                  <a16:creationId xmlns:a16="http://schemas.microsoft.com/office/drawing/2014/main" id="{31B00E3C-80A3-4985-BEC0-3A76F313680A}"/>
                </a:ext>
              </a:extLst>
            </p:cNvPr>
            <p:cNvCxnSpPr>
              <a:cxnSpLocks/>
            </p:cNvCxnSpPr>
            <p:nvPr/>
          </p:nvCxnSpPr>
          <p:spPr>
            <a:xfrm>
              <a:off x="6525438" y="2163966"/>
              <a:ext cx="1675579"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BFD17E1E-FE52-4BEC-9C59-835B01A89FDE}"/>
                </a:ext>
              </a:extLst>
            </p:cNvPr>
            <p:cNvSpPr txBox="1"/>
            <p:nvPr/>
          </p:nvSpPr>
          <p:spPr>
            <a:xfrm>
              <a:off x="6652041" y="1993284"/>
              <a:ext cx="1641796" cy="215444"/>
            </a:xfrm>
            <a:prstGeom prst="rect">
              <a:avLst/>
            </a:prstGeom>
            <a:noFill/>
          </p:spPr>
          <p:txBody>
            <a:bodyPr wrap="none" rtlCol="0">
              <a:spAutoFit/>
            </a:bodyPr>
            <a:lstStyle/>
            <a:p>
              <a:r>
                <a:rPr lang="ja-JP" altLang="en-US" sz="800" dirty="0"/>
                <a:t>最大クラス津波水位  </a:t>
              </a:r>
              <a:r>
                <a:rPr lang="en-US" altLang="ja-JP" sz="800" dirty="0"/>
                <a:t>OP+5.76m</a:t>
              </a:r>
              <a:endParaRPr lang="ja-JP" altLang="en-US" sz="800" dirty="0"/>
            </a:p>
          </p:txBody>
        </p:sp>
        <p:sp>
          <p:nvSpPr>
            <p:cNvPr id="89" name="テキスト ボックス 88">
              <a:extLst>
                <a:ext uri="{FF2B5EF4-FFF2-40B4-BE49-F238E27FC236}">
                  <a16:creationId xmlns:a16="http://schemas.microsoft.com/office/drawing/2014/main" id="{1974557C-69AE-4F81-82FF-CFFFB16B51F4}"/>
                </a:ext>
              </a:extLst>
            </p:cNvPr>
            <p:cNvSpPr txBox="1"/>
            <p:nvPr/>
          </p:nvSpPr>
          <p:spPr>
            <a:xfrm>
              <a:off x="6658796" y="2605646"/>
              <a:ext cx="1409360" cy="215444"/>
            </a:xfrm>
            <a:prstGeom prst="rect">
              <a:avLst/>
            </a:prstGeom>
            <a:noFill/>
          </p:spPr>
          <p:txBody>
            <a:bodyPr wrap="none" rtlCol="0">
              <a:spAutoFit/>
            </a:bodyPr>
            <a:lstStyle/>
            <a:p>
              <a:r>
                <a:rPr lang="ja-JP" altLang="en-US" sz="800" dirty="0"/>
                <a:t>朔望平均満潮位　</a:t>
              </a:r>
              <a:r>
                <a:rPr lang="en-US" altLang="ja-JP" sz="800" dirty="0"/>
                <a:t>OP+2.2m</a:t>
              </a:r>
              <a:endParaRPr lang="ja-JP" altLang="en-US" sz="800" dirty="0"/>
            </a:p>
          </p:txBody>
        </p:sp>
        <p:sp>
          <p:nvSpPr>
            <p:cNvPr id="75" name="フローチャート: 処理 74">
              <a:extLst>
                <a:ext uri="{FF2B5EF4-FFF2-40B4-BE49-F238E27FC236}">
                  <a16:creationId xmlns:a16="http://schemas.microsoft.com/office/drawing/2014/main" id="{8FD7F29A-3FF4-45AF-BB7F-B4ACFC50D542}"/>
                </a:ext>
              </a:extLst>
            </p:cNvPr>
            <p:cNvSpPr/>
            <p:nvPr/>
          </p:nvSpPr>
          <p:spPr>
            <a:xfrm>
              <a:off x="6496367" y="1783456"/>
              <a:ext cx="212271" cy="1341398"/>
            </a:xfrm>
            <a:prstGeom prst="flowChartProcess">
              <a:avLst/>
            </a:prstGeom>
            <a:solidFill>
              <a:schemeClr val="bg1">
                <a:lumMod val="6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D825D099-859D-40F4-AAA3-D33BE51091A3}"/>
                </a:ext>
              </a:extLst>
            </p:cNvPr>
            <p:cNvSpPr txBox="1"/>
            <p:nvPr/>
          </p:nvSpPr>
          <p:spPr>
            <a:xfrm>
              <a:off x="8097289" y="2309253"/>
              <a:ext cx="515725" cy="338554"/>
            </a:xfrm>
            <a:prstGeom prst="rect">
              <a:avLst/>
            </a:prstGeom>
            <a:noFill/>
          </p:spPr>
          <p:txBody>
            <a:bodyPr wrap="square" rtlCol="0">
              <a:spAutoFit/>
            </a:bodyPr>
            <a:lstStyle/>
            <a:p>
              <a:pPr algn="ctr"/>
              <a:r>
                <a:rPr lang="ja-JP" altLang="en-US" sz="800" dirty="0"/>
                <a:t>津波高</a:t>
              </a:r>
              <a:endParaRPr lang="en-US" altLang="ja-JP" sz="800" dirty="0"/>
            </a:p>
            <a:p>
              <a:pPr algn="ctr"/>
              <a:r>
                <a:rPr lang="en-US" altLang="ja-JP" sz="800" dirty="0"/>
                <a:t>3.56m</a:t>
              </a:r>
              <a:endParaRPr lang="ja-JP" altLang="en-US" sz="800" dirty="0"/>
            </a:p>
          </p:txBody>
        </p:sp>
        <p:cxnSp>
          <p:nvCxnSpPr>
            <p:cNvPr id="100" name="直線矢印コネクタ 99">
              <a:extLst>
                <a:ext uri="{FF2B5EF4-FFF2-40B4-BE49-F238E27FC236}">
                  <a16:creationId xmlns:a16="http://schemas.microsoft.com/office/drawing/2014/main" id="{ECB73071-0B0D-4EB3-A3F6-197AE8C1A9E7}"/>
                </a:ext>
              </a:extLst>
            </p:cNvPr>
            <p:cNvCxnSpPr>
              <a:cxnSpLocks/>
            </p:cNvCxnSpPr>
            <p:nvPr/>
          </p:nvCxnSpPr>
          <p:spPr>
            <a:xfrm>
              <a:off x="8125861" y="2160341"/>
              <a:ext cx="0" cy="629232"/>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03" name="グループ化 102">
            <a:extLst>
              <a:ext uri="{FF2B5EF4-FFF2-40B4-BE49-F238E27FC236}">
                <a16:creationId xmlns:a16="http://schemas.microsoft.com/office/drawing/2014/main" id="{CEFD529E-8E78-4E82-BCD6-1136A7428E39}"/>
              </a:ext>
            </a:extLst>
          </p:cNvPr>
          <p:cNvGrpSpPr/>
          <p:nvPr/>
        </p:nvGrpSpPr>
        <p:grpSpPr>
          <a:xfrm>
            <a:off x="2483181" y="3388936"/>
            <a:ext cx="6130468" cy="1503007"/>
            <a:chOff x="2482546" y="1629466"/>
            <a:chExt cx="6130468" cy="1503007"/>
          </a:xfrm>
        </p:grpSpPr>
        <p:sp>
          <p:nvSpPr>
            <p:cNvPr id="104" name="フローチャート: 処理 103">
              <a:extLst>
                <a:ext uri="{FF2B5EF4-FFF2-40B4-BE49-F238E27FC236}">
                  <a16:creationId xmlns:a16="http://schemas.microsoft.com/office/drawing/2014/main" id="{3E295292-2FBD-4FF4-97B5-C376C2E7BB70}"/>
                </a:ext>
              </a:extLst>
            </p:cNvPr>
            <p:cNvSpPr/>
            <p:nvPr/>
          </p:nvSpPr>
          <p:spPr>
            <a:xfrm>
              <a:off x="4562669" y="1795552"/>
              <a:ext cx="199975" cy="1336921"/>
            </a:xfrm>
            <a:prstGeom prst="flowChartProcess">
              <a:avLst/>
            </a:prstGeom>
            <a:solidFill>
              <a:schemeClr val="bg1">
                <a:lumMod val="6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 name="直線コネクタ 104">
              <a:extLst>
                <a:ext uri="{FF2B5EF4-FFF2-40B4-BE49-F238E27FC236}">
                  <a16:creationId xmlns:a16="http://schemas.microsoft.com/office/drawing/2014/main" id="{893D39ED-D732-46B5-B359-D47A450496A1}"/>
                </a:ext>
              </a:extLst>
            </p:cNvPr>
            <p:cNvCxnSpPr>
              <a:cxnSpLocks/>
            </p:cNvCxnSpPr>
            <p:nvPr/>
          </p:nvCxnSpPr>
          <p:spPr>
            <a:xfrm>
              <a:off x="2959761" y="3132473"/>
              <a:ext cx="53746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D05D7AB6-9A19-4A7D-B6EA-9AF3E796B226}"/>
                </a:ext>
              </a:extLst>
            </p:cNvPr>
            <p:cNvCxnSpPr>
              <a:cxnSpLocks/>
            </p:cNvCxnSpPr>
            <p:nvPr/>
          </p:nvCxnSpPr>
          <p:spPr>
            <a:xfrm>
              <a:off x="2959761" y="2789573"/>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F5401710-5EB3-49E2-A8A1-D1CE39096D06}"/>
                </a:ext>
              </a:extLst>
            </p:cNvPr>
            <p:cNvSpPr txBox="1"/>
            <p:nvPr/>
          </p:nvSpPr>
          <p:spPr>
            <a:xfrm>
              <a:off x="3139649" y="2604801"/>
              <a:ext cx="1409360" cy="215444"/>
            </a:xfrm>
            <a:prstGeom prst="rect">
              <a:avLst/>
            </a:prstGeom>
            <a:noFill/>
          </p:spPr>
          <p:txBody>
            <a:bodyPr wrap="none" rtlCol="0">
              <a:spAutoFit/>
            </a:bodyPr>
            <a:lstStyle/>
            <a:p>
              <a:r>
                <a:rPr lang="ja-JP" altLang="en-US" sz="800" dirty="0"/>
                <a:t>朔望平均満潮位　</a:t>
              </a:r>
              <a:r>
                <a:rPr lang="en-US" altLang="ja-JP" sz="800" dirty="0"/>
                <a:t>OP+2.2m</a:t>
              </a:r>
              <a:endParaRPr lang="ja-JP" altLang="en-US" sz="800" dirty="0"/>
            </a:p>
          </p:txBody>
        </p:sp>
        <p:cxnSp>
          <p:nvCxnSpPr>
            <p:cNvPr id="108" name="直線コネクタ 107">
              <a:extLst>
                <a:ext uri="{FF2B5EF4-FFF2-40B4-BE49-F238E27FC236}">
                  <a16:creationId xmlns:a16="http://schemas.microsoft.com/office/drawing/2014/main" id="{4F173B69-851D-406D-8DBC-3C0B9C220D3D}"/>
                </a:ext>
              </a:extLst>
            </p:cNvPr>
            <p:cNvCxnSpPr>
              <a:cxnSpLocks/>
            </p:cNvCxnSpPr>
            <p:nvPr/>
          </p:nvCxnSpPr>
          <p:spPr>
            <a:xfrm>
              <a:off x="2959761" y="2291161"/>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F312BECD-90C4-4255-BDF0-AC93479E39A6}"/>
                </a:ext>
              </a:extLst>
            </p:cNvPr>
            <p:cNvSpPr txBox="1"/>
            <p:nvPr/>
          </p:nvSpPr>
          <p:spPr>
            <a:xfrm>
              <a:off x="3139649" y="2125867"/>
              <a:ext cx="1410964" cy="215444"/>
            </a:xfrm>
            <a:prstGeom prst="rect">
              <a:avLst/>
            </a:prstGeom>
            <a:noFill/>
          </p:spPr>
          <p:txBody>
            <a:bodyPr wrap="none" rtlCol="0">
              <a:spAutoFit/>
            </a:bodyPr>
            <a:lstStyle/>
            <a:p>
              <a:r>
                <a:rPr lang="ja-JP" altLang="en-US" sz="800" dirty="0"/>
                <a:t>計画高潮位　　　　</a:t>
              </a:r>
              <a:r>
                <a:rPr lang="en-US" altLang="ja-JP" sz="800" dirty="0"/>
                <a:t>OP+5.2m</a:t>
              </a:r>
              <a:endParaRPr lang="ja-JP" altLang="en-US" sz="800" dirty="0"/>
            </a:p>
          </p:txBody>
        </p:sp>
        <p:cxnSp>
          <p:nvCxnSpPr>
            <p:cNvPr id="110" name="直線コネクタ 109">
              <a:extLst>
                <a:ext uri="{FF2B5EF4-FFF2-40B4-BE49-F238E27FC236}">
                  <a16:creationId xmlns:a16="http://schemas.microsoft.com/office/drawing/2014/main" id="{421C304B-5777-444D-B0CB-849C79815000}"/>
                </a:ext>
              </a:extLst>
            </p:cNvPr>
            <p:cNvCxnSpPr>
              <a:cxnSpLocks/>
            </p:cNvCxnSpPr>
            <p:nvPr/>
          </p:nvCxnSpPr>
          <p:spPr>
            <a:xfrm>
              <a:off x="2959761" y="1979560"/>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4BB85CFF-A2E1-421B-8E72-255AFE11D036}"/>
                </a:ext>
              </a:extLst>
            </p:cNvPr>
            <p:cNvSpPr txBox="1"/>
            <p:nvPr/>
          </p:nvSpPr>
          <p:spPr>
            <a:xfrm>
              <a:off x="3139649" y="1814121"/>
              <a:ext cx="1410964" cy="215444"/>
            </a:xfrm>
            <a:prstGeom prst="rect">
              <a:avLst/>
            </a:prstGeom>
            <a:noFill/>
          </p:spPr>
          <p:txBody>
            <a:bodyPr wrap="none" rtlCol="0">
              <a:spAutoFit/>
            </a:bodyPr>
            <a:lstStyle/>
            <a:p>
              <a:r>
                <a:rPr lang="ja-JP" altLang="en-US" sz="800" dirty="0"/>
                <a:t>計画堤防高　　　　</a:t>
              </a:r>
              <a:r>
                <a:rPr lang="en-US" altLang="ja-JP" sz="800" dirty="0"/>
                <a:t>OP+6.6m</a:t>
              </a:r>
              <a:endParaRPr lang="ja-JP" altLang="en-US" sz="800" dirty="0"/>
            </a:p>
          </p:txBody>
        </p:sp>
        <p:cxnSp>
          <p:nvCxnSpPr>
            <p:cNvPr id="112" name="直線コネクタ 111">
              <a:extLst>
                <a:ext uri="{FF2B5EF4-FFF2-40B4-BE49-F238E27FC236}">
                  <a16:creationId xmlns:a16="http://schemas.microsoft.com/office/drawing/2014/main" id="{F9F4EAF2-815B-4B9D-B33D-D5A952E1B5EC}"/>
                </a:ext>
              </a:extLst>
            </p:cNvPr>
            <p:cNvCxnSpPr>
              <a:cxnSpLocks/>
            </p:cNvCxnSpPr>
            <p:nvPr/>
          </p:nvCxnSpPr>
          <p:spPr>
            <a:xfrm>
              <a:off x="2964329" y="1798540"/>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a:extLst>
                <a:ext uri="{FF2B5EF4-FFF2-40B4-BE49-F238E27FC236}">
                  <a16:creationId xmlns:a16="http://schemas.microsoft.com/office/drawing/2014/main" id="{F8EEC78B-F7D9-41A8-A07F-47CD82DF577F}"/>
                </a:ext>
              </a:extLst>
            </p:cNvPr>
            <p:cNvSpPr txBox="1"/>
            <p:nvPr/>
          </p:nvSpPr>
          <p:spPr>
            <a:xfrm>
              <a:off x="3134808" y="1629466"/>
              <a:ext cx="1412566" cy="215444"/>
            </a:xfrm>
            <a:prstGeom prst="rect">
              <a:avLst/>
            </a:prstGeom>
            <a:noFill/>
          </p:spPr>
          <p:txBody>
            <a:bodyPr wrap="none" rtlCol="0">
              <a:spAutoFit/>
            </a:bodyPr>
            <a:lstStyle/>
            <a:p>
              <a:r>
                <a:rPr lang="ja-JP" altLang="en-US" sz="800" dirty="0"/>
                <a:t>　　　水門高　　　　</a:t>
              </a:r>
              <a:r>
                <a:rPr lang="en-US" altLang="ja-JP" sz="800" dirty="0"/>
                <a:t>OP+7.4m</a:t>
              </a:r>
              <a:endParaRPr lang="ja-JP" altLang="en-US" sz="800" dirty="0"/>
            </a:p>
          </p:txBody>
        </p:sp>
        <p:cxnSp>
          <p:nvCxnSpPr>
            <p:cNvPr id="114" name="直線矢印コネクタ 113">
              <a:extLst>
                <a:ext uri="{FF2B5EF4-FFF2-40B4-BE49-F238E27FC236}">
                  <a16:creationId xmlns:a16="http://schemas.microsoft.com/office/drawing/2014/main" id="{CB819A50-790B-4289-9B03-00FFCF7B7520}"/>
                </a:ext>
              </a:extLst>
            </p:cNvPr>
            <p:cNvCxnSpPr>
              <a:cxnSpLocks/>
            </p:cNvCxnSpPr>
            <p:nvPr/>
          </p:nvCxnSpPr>
          <p:spPr>
            <a:xfrm>
              <a:off x="3049568" y="2291161"/>
              <a:ext cx="0" cy="498412"/>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296E6979-C343-4083-8082-EDC2C9E16622}"/>
                </a:ext>
              </a:extLst>
            </p:cNvPr>
            <p:cNvCxnSpPr>
              <a:cxnSpLocks/>
            </p:cNvCxnSpPr>
            <p:nvPr/>
          </p:nvCxnSpPr>
          <p:spPr>
            <a:xfrm>
              <a:off x="3049568" y="1979560"/>
              <a:ext cx="0" cy="311601"/>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FA7DC559-CB80-4A7E-AB28-07C5619B8ADF}"/>
                </a:ext>
              </a:extLst>
            </p:cNvPr>
            <p:cNvSpPr txBox="1"/>
            <p:nvPr/>
          </p:nvSpPr>
          <p:spPr>
            <a:xfrm>
              <a:off x="2533843" y="1999795"/>
              <a:ext cx="492443" cy="272767"/>
            </a:xfrm>
            <a:prstGeom prst="rect">
              <a:avLst/>
            </a:prstGeom>
            <a:noFill/>
          </p:spPr>
          <p:txBody>
            <a:bodyPr wrap="none" rtlCol="0">
              <a:spAutoFit/>
            </a:bodyPr>
            <a:lstStyle/>
            <a:p>
              <a:pPr algn="ctr">
                <a:lnSpc>
                  <a:spcPts val="700"/>
                </a:lnSpc>
              </a:pPr>
              <a:r>
                <a:rPr lang="ja-JP" altLang="en-US" sz="800" dirty="0"/>
                <a:t>変動量</a:t>
              </a:r>
              <a:endParaRPr lang="en-US" altLang="ja-JP" sz="800" dirty="0"/>
            </a:p>
            <a:p>
              <a:pPr algn="ctr">
                <a:lnSpc>
                  <a:spcPts val="700"/>
                </a:lnSpc>
              </a:pPr>
              <a:r>
                <a:rPr lang="en-US" altLang="ja-JP" sz="800" dirty="0"/>
                <a:t>1.4m</a:t>
              </a:r>
              <a:endParaRPr lang="ja-JP" altLang="en-US" sz="800" dirty="0"/>
            </a:p>
          </p:txBody>
        </p:sp>
        <p:sp>
          <p:nvSpPr>
            <p:cNvPr id="117" name="テキスト ボックス 116">
              <a:extLst>
                <a:ext uri="{FF2B5EF4-FFF2-40B4-BE49-F238E27FC236}">
                  <a16:creationId xmlns:a16="http://schemas.microsoft.com/office/drawing/2014/main" id="{60727653-0F2B-4FC1-834A-3E7C91CF0F6D}"/>
                </a:ext>
              </a:extLst>
            </p:cNvPr>
            <p:cNvSpPr txBox="1"/>
            <p:nvPr/>
          </p:nvSpPr>
          <p:spPr>
            <a:xfrm>
              <a:off x="2528302" y="1768653"/>
              <a:ext cx="492443" cy="272767"/>
            </a:xfrm>
            <a:prstGeom prst="rect">
              <a:avLst/>
            </a:prstGeom>
            <a:noFill/>
          </p:spPr>
          <p:txBody>
            <a:bodyPr wrap="none" rtlCol="0">
              <a:spAutoFit/>
            </a:bodyPr>
            <a:lstStyle/>
            <a:p>
              <a:pPr algn="ctr">
                <a:lnSpc>
                  <a:spcPts val="700"/>
                </a:lnSpc>
              </a:pPr>
              <a:r>
                <a:rPr lang="ja-JP" altLang="en-US" sz="800" dirty="0"/>
                <a:t>余裕高</a:t>
              </a:r>
              <a:endParaRPr lang="en-US" altLang="ja-JP" sz="800" dirty="0"/>
            </a:p>
            <a:p>
              <a:pPr algn="ctr">
                <a:lnSpc>
                  <a:spcPts val="700"/>
                </a:lnSpc>
              </a:pPr>
              <a:r>
                <a:rPr lang="en-US" altLang="ja-JP" sz="800" dirty="0"/>
                <a:t>0.8m</a:t>
              </a:r>
              <a:endParaRPr lang="ja-JP" altLang="en-US" sz="800" dirty="0"/>
            </a:p>
          </p:txBody>
        </p:sp>
        <p:cxnSp>
          <p:nvCxnSpPr>
            <p:cNvPr id="118" name="直線矢印コネクタ 117">
              <a:extLst>
                <a:ext uri="{FF2B5EF4-FFF2-40B4-BE49-F238E27FC236}">
                  <a16:creationId xmlns:a16="http://schemas.microsoft.com/office/drawing/2014/main" id="{78478881-D4FD-41C6-852F-E8C59767A3AC}"/>
                </a:ext>
              </a:extLst>
            </p:cNvPr>
            <p:cNvCxnSpPr>
              <a:cxnSpLocks/>
            </p:cNvCxnSpPr>
            <p:nvPr/>
          </p:nvCxnSpPr>
          <p:spPr>
            <a:xfrm>
              <a:off x="3049568" y="1795553"/>
              <a:ext cx="0" cy="184327"/>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76F17B11-7C3C-4CD1-B6F7-3F1292298FF1}"/>
                </a:ext>
              </a:extLst>
            </p:cNvPr>
            <p:cNvCxnSpPr>
              <a:cxnSpLocks/>
            </p:cNvCxnSpPr>
            <p:nvPr/>
          </p:nvCxnSpPr>
          <p:spPr>
            <a:xfrm>
              <a:off x="4774940" y="2848595"/>
              <a:ext cx="1745783"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B556F406-7BB3-4673-8B59-2B12629DCFC7}"/>
                </a:ext>
              </a:extLst>
            </p:cNvPr>
            <p:cNvCxnSpPr>
              <a:cxnSpLocks/>
            </p:cNvCxnSpPr>
            <p:nvPr/>
          </p:nvCxnSpPr>
          <p:spPr>
            <a:xfrm>
              <a:off x="4774176" y="2364897"/>
              <a:ext cx="1745783"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D5A0DB3F-4109-4B84-920E-09183A258071}"/>
                </a:ext>
              </a:extLst>
            </p:cNvPr>
            <p:cNvCxnSpPr>
              <a:cxnSpLocks/>
            </p:cNvCxnSpPr>
            <p:nvPr/>
          </p:nvCxnSpPr>
          <p:spPr>
            <a:xfrm>
              <a:off x="6529256" y="2791287"/>
              <a:ext cx="1675579"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5759D7C7-5D7B-451C-BFD2-C61E663CA5DA}"/>
                </a:ext>
              </a:extLst>
            </p:cNvPr>
            <p:cNvSpPr txBox="1"/>
            <p:nvPr/>
          </p:nvSpPr>
          <p:spPr>
            <a:xfrm>
              <a:off x="2482546" y="2376147"/>
              <a:ext cx="595035" cy="338554"/>
            </a:xfrm>
            <a:prstGeom prst="rect">
              <a:avLst/>
            </a:prstGeom>
            <a:noFill/>
          </p:spPr>
          <p:txBody>
            <a:bodyPr wrap="none" rtlCol="0">
              <a:spAutoFit/>
            </a:bodyPr>
            <a:lstStyle/>
            <a:p>
              <a:pPr algn="ctr"/>
              <a:r>
                <a:rPr lang="ja-JP" altLang="en-US" sz="800" dirty="0"/>
                <a:t>計画偏差</a:t>
              </a:r>
              <a:endParaRPr lang="en-US" altLang="ja-JP" sz="800" dirty="0"/>
            </a:p>
            <a:p>
              <a:pPr algn="ctr"/>
              <a:r>
                <a:rPr lang="en-US" altLang="ja-JP" sz="800" dirty="0"/>
                <a:t>3.0m</a:t>
              </a:r>
              <a:endParaRPr lang="ja-JP" altLang="en-US" sz="800" dirty="0"/>
            </a:p>
          </p:txBody>
        </p:sp>
        <p:sp>
          <p:nvSpPr>
            <p:cNvPr id="124" name="テキスト ボックス 123">
              <a:extLst>
                <a:ext uri="{FF2B5EF4-FFF2-40B4-BE49-F238E27FC236}">
                  <a16:creationId xmlns:a16="http://schemas.microsoft.com/office/drawing/2014/main" id="{4651EFAD-7141-4B1E-AC39-E025C601536D}"/>
                </a:ext>
              </a:extLst>
            </p:cNvPr>
            <p:cNvSpPr txBox="1"/>
            <p:nvPr/>
          </p:nvSpPr>
          <p:spPr>
            <a:xfrm>
              <a:off x="5129691" y="2667369"/>
              <a:ext cx="1409360" cy="215444"/>
            </a:xfrm>
            <a:prstGeom prst="rect">
              <a:avLst/>
            </a:prstGeom>
            <a:noFill/>
          </p:spPr>
          <p:txBody>
            <a:bodyPr wrap="none" rtlCol="0">
              <a:spAutoFit/>
            </a:bodyPr>
            <a:lstStyle/>
            <a:p>
              <a:r>
                <a:rPr lang="ja-JP" altLang="en-US" sz="800" dirty="0"/>
                <a:t>朔望平均満潮位　</a:t>
              </a:r>
              <a:r>
                <a:rPr lang="en-US" altLang="ja-JP" sz="800" dirty="0"/>
                <a:t>OP+2.1m</a:t>
              </a:r>
              <a:endParaRPr lang="ja-JP" altLang="en-US" sz="800" dirty="0"/>
            </a:p>
          </p:txBody>
        </p:sp>
        <p:sp>
          <p:nvSpPr>
            <p:cNvPr id="125" name="テキスト ボックス 124">
              <a:extLst>
                <a:ext uri="{FF2B5EF4-FFF2-40B4-BE49-F238E27FC236}">
                  <a16:creationId xmlns:a16="http://schemas.microsoft.com/office/drawing/2014/main" id="{2AE03FE4-1A78-4386-A4B7-7DFC454F2B45}"/>
                </a:ext>
              </a:extLst>
            </p:cNvPr>
            <p:cNvSpPr txBox="1"/>
            <p:nvPr/>
          </p:nvSpPr>
          <p:spPr>
            <a:xfrm>
              <a:off x="5129691" y="2173654"/>
              <a:ext cx="1468672" cy="215444"/>
            </a:xfrm>
            <a:prstGeom prst="rect">
              <a:avLst/>
            </a:prstGeom>
            <a:noFill/>
          </p:spPr>
          <p:txBody>
            <a:bodyPr wrap="none" rtlCol="0">
              <a:spAutoFit/>
            </a:bodyPr>
            <a:lstStyle/>
            <a:p>
              <a:r>
                <a:rPr lang="ja-JP" altLang="en-US" sz="800" dirty="0"/>
                <a:t>設計津波水位      </a:t>
              </a:r>
              <a:r>
                <a:rPr lang="en-US" altLang="ja-JP" sz="800" dirty="0"/>
                <a:t>OP+4.93m</a:t>
              </a:r>
              <a:endParaRPr lang="ja-JP" altLang="en-US" sz="800" dirty="0"/>
            </a:p>
          </p:txBody>
        </p:sp>
        <p:cxnSp>
          <p:nvCxnSpPr>
            <p:cNvPr id="127" name="直線矢印コネクタ 126">
              <a:extLst>
                <a:ext uri="{FF2B5EF4-FFF2-40B4-BE49-F238E27FC236}">
                  <a16:creationId xmlns:a16="http://schemas.microsoft.com/office/drawing/2014/main" id="{B15CA360-488B-404B-AD3C-EE0E3A759A5E}"/>
                </a:ext>
              </a:extLst>
            </p:cNvPr>
            <p:cNvCxnSpPr>
              <a:cxnSpLocks/>
            </p:cNvCxnSpPr>
            <p:nvPr/>
          </p:nvCxnSpPr>
          <p:spPr>
            <a:xfrm>
              <a:off x="5171221" y="2360520"/>
              <a:ext cx="0" cy="508004"/>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28" name="テキスト ボックス 127">
              <a:extLst>
                <a:ext uri="{FF2B5EF4-FFF2-40B4-BE49-F238E27FC236}">
                  <a16:creationId xmlns:a16="http://schemas.microsoft.com/office/drawing/2014/main" id="{EE27FD01-0AD7-4024-A8C6-31A8CDA4ED27}"/>
                </a:ext>
              </a:extLst>
            </p:cNvPr>
            <p:cNvSpPr txBox="1"/>
            <p:nvPr/>
          </p:nvSpPr>
          <p:spPr>
            <a:xfrm>
              <a:off x="4705370" y="2466568"/>
              <a:ext cx="515725" cy="338554"/>
            </a:xfrm>
            <a:prstGeom prst="rect">
              <a:avLst/>
            </a:prstGeom>
            <a:noFill/>
          </p:spPr>
          <p:txBody>
            <a:bodyPr wrap="square" rtlCol="0">
              <a:spAutoFit/>
            </a:bodyPr>
            <a:lstStyle/>
            <a:p>
              <a:pPr algn="ctr"/>
              <a:r>
                <a:rPr lang="ja-JP" altLang="en-US" sz="800" dirty="0"/>
                <a:t>津波高</a:t>
              </a:r>
              <a:endParaRPr lang="en-US" altLang="ja-JP" sz="800" dirty="0"/>
            </a:p>
            <a:p>
              <a:pPr algn="ctr"/>
              <a:r>
                <a:rPr lang="en-US" altLang="ja-JP" sz="800" dirty="0"/>
                <a:t>2.83m</a:t>
              </a:r>
              <a:endParaRPr lang="ja-JP" altLang="en-US" sz="800" dirty="0"/>
            </a:p>
          </p:txBody>
        </p:sp>
        <p:cxnSp>
          <p:nvCxnSpPr>
            <p:cNvPr id="131" name="直線コネクタ 130">
              <a:extLst>
                <a:ext uri="{FF2B5EF4-FFF2-40B4-BE49-F238E27FC236}">
                  <a16:creationId xmlns:a16="http://schemas.microsoft.com/office/drawing/2014/main" id="{84764D77-1098-4B7C-86A6-F1E3A46DBFB7}"/>
                </a:ext>
              </a:extLst>
            </p:cNvPr>
            <p:cNvCxnSpPr>
              <a:cxnSpLocks/>
            </p:cNvCxnSpPr>
            <p:nvPr/>
          </p:nvCxnSpPr>
          <p:spPr>
            <a:xfrm>
              <a:off x="6525438" y="2133486"/>
              <a:ext cx="1675579"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E7AD86C3-8B6E-4869-8A05-3A3310636F16}"/>
                </a:ext>
              </a:extLst>
            </p:cNvPr>
            <p:cNvSpPr txBox="1"/>
            <p:nvPr/>
          </p:nvSpPr>
          <p:spPr>
            <a:xfrm>
              <a:off x="6641621" y="1955563"/>
              <a:ext cx="1584088" cy="215444"/>
            </a:xfrm>
            <a:prstGeom prst="rect">
              <a:avLst/>
            </a:prstGeom>
            <a:noFill/>
          </p:spPr>
          <p:txBody>
            <a:bodyPr wrap="none" rtlCol="0">
              <a:spAutoFit/>
            </a:bodyPr>
            <a:lstStyle/>
            <a:p>
              <a:r>
                <a:rPr lang="ja-JP" altLang="en-US" sz="800" dirty="0"/>
                <a:t>最大クラス津波水位 </a:t>
              </a:r>
              <a:r>
                <a:rPr lang="en-US" altLang="ja-JP" sz="800" dirty="0"/>
                <a:t>OP+5.85m</a:t>
              </a:r>
              <a:endParaRPr lang="ja-JP" altLang="en-US" sz="800" dirty="0"/>
            </a:p>
          </p:txBody>
        </p:sp>
        <p:sp>
          <p:nvSpPr>
            <p:cNvPr id="133" name="テキスト ボックス 132">
              <a:extLst>
                <a:ext uri="{FF2B5EF4-FFF2-40B4-BE49-F238E27FC236}">
                  <a16:creationId xmlns:a16="http://schemas.microsoft.com/office/drawing/2014/main" id="{9EE73EA4-343D-4918-ADE6-C0DBE38E9D00}"/>
                </a:ext>
              </a:extLst>
            </p:cNvPr>
            <p:cNvSpPr txBox="1"/>
            <p:nvPr/>
          </p:nvSpPr>
          <p:spPr>
            <a:xfrm>
              <a:off x="6658796" y="2605646"/>
              <a:ext cx="1409360" cy="215444"/>
            </a:xfrm>
            <a:prstGeom prst="rect">
              <a:avLst/>
            </a:prstGeom>
            <a:noFill/>
          </p:spPr>
          <p:txBody>
            <a:bodyPr wrap="none" rtlCol="0">
              <a:spAutoFit/>
            </a:bodyPr>
            <a:lstStyle/>
            <a:p>
              <a:r>
                <a:rPr lang="ja-JP" altLang="en-US" sz="800" dirty="0"/>
                <a:t>朔望平均満潮位　</a:t>
              </a:r>
              <a:r>
                <a:rPr lang="en-US" altLang="ja-JP" sz="800" dirty="0"/>
                <a:t>OP+2.2m</a:t>
              </a:r>
              <a:endParaRPr lang="ja-JP" altLang="en-US" sz="800" dirty="0"/>
            </a:p>
          </p:txBody>
        </p:sp>
        <p:sp>
          <p:nvSpPr>
            <p:cNvPr id="137" name="フローチャート: 処理 136">
              <a:extLst>
                <a:ext uri="{FF2B5EF4-FFF2-40B4-BE49-F238E27FC236}">
                  <a16:creationId xmlns:a16="http://schemas.microsoft.com/office/drawing/2014/main" id="{90D3E5BC-7690-4F66-8F67-6A4CF37C328F}"/>
                </a:ext>
              </a:extLst>
            </p:cNvPr>
            <p:cNvSpPr/>
            <p:nvPr/>
          </p:nvSpPr>
          <p:spPr>
            <a:xfrm>
              <a:off x="6496367" y="1812202"/>
              <a:ext cx="218179" cy="1312651"/>
            </a:xfrm>
            <a:prstGeom prst="flowChartProcess">
              <a:avLst/>
            </a:prstGeom>
            <a:solidFill>
              <a:schemeClr val="bg1">
                <a:lumMod val="6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テキスト ボックス 138">
              <a:extLst>
                <a:ext uri="{FF2B5EF4-FFF2-40B4-BE49-F238E27FC236}">
                  <a16:creationId xmlns:a16="http://schemas.microsoft.com/office/drawing/2014/main" id="{B64148D1-8362-4AA3-8C72-C117736E967B}"/>
                </a:ext>
              </a:extLst>
            </p:cNvPr>
            <p:cNvSpPr txBox="1"/>
            <p:nvPr/>
          </p:nvSpPr>
          <p:spPr>
            <a:xfrm>
              <a:off x="8097289" y="2286393"/>
              <a:ext cx="515725" cy="338554"/>
            </a:xfrm>
            <a:prstGeom prst="rect">
              <a:avLst/>
            </a:prstGeom>
            <a:noFill/>
          </p:spPr>
          <p:txBody>
            <a:bodyPr wrap="square" rtlCol="0">
              <a:spAutoFit/>
            </a:bodyPr>
            <a:lstStyle/>
            <a:p>
              <a:pPr algn="ctr"/>
              <a:r>
                <a:rPr lang="ja-JP" altLang="en-US" sz="800" dirty="0"/>
                <a:t>津波高</a:t>
              </a:r>
              <a:endParaRPr lang="en-US" altLang="ja-JP" sz="800" dirty="0"/>
            </a:p>
            <a:p>
              <a:pPr algn="ctr"/>
              <a:r>
                <a:rPr lang="en-US" altLang="ja-JP" sz="800" dirty="0"/>
                <a:t>3.65m</a:t>
              </a:r>
              <a:endParaRPr lang="ja-JP" altLang="en-US" sz="800" dirty="0"/>
            </a:p>
          </p:txBody>
        </p:sp>
        <p:cxnSp>
          <p:nvCxnSpPr>
            <p:cNvPr id="140" name="直線矢印コネクタ 139">
              <a:extLst>
                <a:ext uri="{FF2B5EF4-FFF2-40B4-BE49-F238E27FC236}">
                  <a16:creationId xmlns:a16="http://schemas.microsoft.com/office/drawing/2014/main" id="{AD9ED556-DE59-4354-90DC-E82937B5C3CE}"/>
                </a:ext>
              </a:extLst>
            </p:cNvPr>
            <p:cNvCxnSpPr>
              <a:cxnSpLocks/>
            </p:cNvCxnSpPr>
            <p:nvPr/>
          </p:nvCxnSpPr>
          <p:spPr>
            <a:xfrm>
              <a:off x="8125861" y="2137481"/>
              <a:ext cx="0" cy="667641"/>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41" name="グループ化 140">
            <a:extLst>
              <a:ext uri="{FF2B5EF4-FFF2-40B4-BE49-F238E27FC236}">
                <a16:creationId xmlns:a16="http://schemas.microsoft.com/office/drawing/2014/main" id="{421297EB-62BB-4E0E-B13C-197BC916ACC8}"/>
              </a:ext>
            </a:extLst>
          </p:cNvPr>
          <p:cNvGrpSpPr/>
          <p:nvPr/>
        </p:nvGrpSpPr>
        <p:grpSpPr>
          <a:xfrm>
            <a:off x="2482546" y="5121244"/>
            <a:ext cx="6130468" cy="1503008"/>
            <a:chOff x="2482546" y="1629466"/>
            <a:chExt cx="6130468" cy="1503008"/>
          </a:xfrm>
        </p:grpSpPr>
        <p:sp>
          <p:nvSpPr>
            <p:cNvPr id="142" name="フローチャート: 処理 141">
              <a:extLst>
                <a:ext uri="{FF2B5EF4-FFF2-40B4-BE49-F238E27FC236}">
                  <a16:creationId xmlns:a16="http://schemas.microsoft.com/office/drawing/2014/main" id="{9D3D8E6E-A0BD-45B2-9E92-CDB02AA7B84F}"/>
                </a:ext>
              </a:extLst>
            </p:cNvPr>
            <p:cNvSpPr/>
            <p:nvPr/>
          </p:nvSpPr>
          <p:spPr>
            <a:xfrm>
              <a:off x="4562670" y="1795164"/>
              <a:ext cx="169740" cy="1337310"/>
            </a:xfrm>
            <a:prstGeom prst="flowChartProcess">
              <a:avLst/>
            </a:prstGeom>
            <a:solidFill>
              <a:schemeClr val="bg1">
                <a:lumMod val="6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a:extLst>
                <a:ext uri="{FF2B5EF4-FFF2-40B4-BE49-F238E27FC236}">
                  <a16:creationId xmlns:a16="http://schemas.microsoft.com/office/drawing/2014/main" id="{5A54C19A-CE72-46C8-B0A9-98BA178776B7}"/>
                </a:ext>
              </a:extLst>
            </p:cNvPr>
            <p:cNvCxnSpPr>
              <a:cxnSpLocks/>
            </p:cNvCxnSpPr>
            <p:nvPr/>
          </p:nvCxnSpPr>
          <p:spPr>
            <a:xfrm>
              <a:off x="2959761" y="3132473"/>
              <a:ext cx="53746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C2984C94-A0AC-4AE9-8E3B-E4583669C489}"/>
                </a:ext>
              </a:extLst>
            </p:cNvPr>
            <p:cNvCxnSpPr>
              <a:cxnSpLocks/>
            </p:cNvCxnSpPr>
            <p:nvPr/>
          </p:nvCxnSpPr>
          <p:spPr>
            <a:xfrm>
              <a:off x="2959761" y="2789573"/>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67A934A4-BF18-474E-9252-936EA719BF74}"/>
                </a:ext>
              </a:extLst>
            </p:cNvPr>
            <p:cNvSpPr txBox="1"/>
            <p:nvPr/>
          </p:nvSpPr>
          <p:spPr>
            <a:xfrm>
              <a:off x="3139649" y="2604801"/>
              <a:ext cx="1409360" cy="215444"/>
            </a:xfrm>
            <a:prstGeom prst="rect">
              <a:avLst/>
            </a:prstGeom>
            <a:noFill/>
          </p:spPr>
          <p:txBody>
            <a:bodyPr wrap="none" rtlCol="0">
              <a:spAutoFit/>
            </a:bodyPr>
            <a:lstStyle/>
            <a:p>
              <a:r>
                <a:rPr lang="ja-JP" altLang="en-US" sz="800" dirty="0"/>
                <a:t>朔望平均満潮位　</a:t>
              </a:r>
              <a:r>
                <a:rPr lang="en-US" altLang="ja-JP" sz="800" dirty="0"/>
                <a:t>OP+2.2m</a:t>
              </a:r>
              <a:endParaRPr lang="ja-JP" altLang="en-US" sz="800" dirty="0"/>
            </a:p>
          </p:txBody>
        </p:sp>
        <p:cxnSp>
          <p:nvCxnSpPr>
            <p:cNvPr id="146" name="直線コネクタ 145">
              <a:extLst>
                <a:ext uri="{FF2B5EF4-FFF2-40B4-BE49-F238E27FC236}">
                  <a16:creationId xmlns:a16="http://schemas.microsoft.com/office/drawing/2014/main" id="{EBBF6529-DD9C-49C2-B574-BABA2683DE27}"/>
                </a:ext>
              </a:extLst>
            </p:cNvPr>
            <p:cNvCxnSpPr>
              <a:cxnSpLocks/>
            </p:cNvCxnSpPr>
            <p:nvPr/>
          </p:nvCxnSpPr>
          <p:spPr>
            <a:xfrm>
              <a:off x="2959761" y="2291161"/>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619AB486-D3B2-4D6F-92C9-2D2DE14562BB}"/>
                </a:ext>
              </a:extLst>
            </p:cNvPr>
            <p:cNvSpPr txBox="1"/>
            <p:nvPr/>
          </p:nvSpPr>
          <p:spPr>
            <a:xfrm>
              <a:off x="3139649" y="2125867"/>
              <a:ext cx="1410964" cy="215444"/>
            </a:xfrm>
            <a:prstGeom prst="rect">
              <a:avLst/>
            </a:prstGeom>
            <a:noFill/>
          </p:spPr>
          <p:txBody>
            <a:bodyPr wrap="none" rtlCol="0">
              <a:spAutoFit/>
            </a:bodyPr>
            <a:lstStyle/>
            <a:p>
              <a:r>
                <a:rPr lang="ja-JP" altLang="en-US" sz="800" dirty="0"/>
                <a:t>計画高潮位　　　　</a:t>
              </a:r>
              <a:r>
                <a:rPr lang="en-US" altLang="ja-JP" sz="800" dirty="0"/>
                <a:t>OP+5.2m</a:t>
              </a:r>
              <a:endParaRPr lang="ja-JP" altLang="en-US" sz="800" dirty="0"/>
            </a:p>
          </p:txBody>
        </p:sp>
        <p:cxnSp>
          <p:nvCxnSpPr>
            <p:cNvPr id="148" name="直線コネクタ 147">
              <a:extLst>
                <a:ext uri="{FF2B5EF4-FFF2-40B4-BE49-F238E27FC236}">
                  <a16:creationId xmlns:a16="http://schemas.microsoft.com/office/drawing/2014/main" id="{12EA1E2D-567E-4950-8181-F6626617C703}"/>
                </a:ext>
              </a:extLst>
            </p:cNvPr>
            <p:cNvCxnSpPr>
              <a:cxnSpLocks/>
            </p:cNvCxnSpPr>
            <p:nvPr/>
          </p:nvCxnSpPr>
          <p:spPr>
            <a:xfrm>
              <a:off x="2959761" y="1979560"/>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30168315-7CBC-4ACC-8EB2-953869B61D14}"/>
                </a:ext>
              </a:extLst>
            </p:cNvPr>
            <p:cNvSpPr txBox="1"/>
            <p:nvPr/>
          </p:nvSpPr>
          <p:spPr>
            <a:xfrm>
              <a:off x="3139649" y="1814121"/>
              <a:ext cx="1410964" cy="215444"/>
            </a:xfrm>
            <a:prstGeom prst="rect">
              <a:avLst/>
            </a:prstGeom>
            <a:noFill/>
          </p:spPr>
          <p:txBody>
            <a:bodyPr wrap="none" rtlCol="0">
              <a:spAutoFit/>
            </a:bodyPr>
            <a:lstStyle/>
            <a:p>
              <a:r>
                <a:rPr lang="ja-JP" altLang="en-US" sz="800" dirty="0"/>
                <a:t>計画堤防高　　　　</a:t>
              </a:r>
              <a:r>
                <a:rPr lang="en-US" altLang="ja-JP" sz="800" dirty="0"/>
                <a:t>OP+6.6m</a:t>
              </a:r>
              <a:endParaRPr lang="ja-JP" altLang="en-US" sz="800" dirty="0"/>
            </a:p>
          </p:txBody>
        </p:sp>
        <p:cxnSp>
          <p:nvCxnSpPr>
            <p:cNvPr id="150" name="直線コネクタ 149">
              <a:extLst>
                <a:ext uri="{FF2B5EF4-FFF2-40B4-BE49-F238E27FC236}">
                  <a16:creationId xmlns:a16="http://schemas.microsoft.com/office/drawing/2014/main" id="{7B8B22F1-A011-4EE8-8BCA-168F0D272B83}"/>
                </a:ext>
              </a:extLst>
            </p:cNvPr>
            <p:cNvCxnSpPr>
              <a:cxnSpLocks/>
            </p:cNvCxnSpPr>
            <p:nvPr/>
          </p:nvCxnSpPr>
          <p:spPr>
            <a:xfrm>
              <a:off x="2964329" y="1798540"/>
              <a:ext cx="1602908"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テキスト ボックス 150">
              <a:extLst>
                <a:ext uri="{FF2B5EF4-FFF2-40B4-BE49-F238E27FC236}">
                  <a16:creationId xmlns:a16="http://schemas.microsoft.com/office/drawing/2014/main" id="{17B333C0-F36F-4D22-AAA4-20AD6AC2C84A}"/>
                </a:ext>
              </a:extLst>
            </p:cNvPr>
            <p:cNvSpPr txBox="1"/>
            <p:nvPr/>
          </p:nvSpPr>
          <p:spPr>
            <a:xfrm>
              <a:off x="3134808" y="1629466"/>
              <a:ext cx="1412566" cy="215444"/>
            </a:xfrm>
            <a:prstGeom prst="rect">
              <a:avLst/>
            </a:prstGeom>
            <a:noFill/>
          </p:spPr>
          <p:txBody>
            <a:bodyPr wrap="none" rtlCol="0">
              <a:spAutoFit/>
            </a:bodyPr>
            <a:lstStyle/>
            <a:p>
              <a:r>
                <a:rPr lang="ja-JP" altLang="en-US" sz="800" dirty="0"/>
                <a:t>　　　水門高　　　　</a:t>
              </a:r>
              <a:r>
                <a:rPr lang="en-US" altLang="ja-JP" sz="800" dirty="0"/>
                <a:t>OP+7.4m</a:t>
              </a:r>
              <a:endParaRPr lang="ja-JP" altLang="en-US" sz="800" dirty="0"/>
            </a:p>
          </p:txBody>
        </p:sp>
        <p:cxnSp>
          <p:nvCxnSpPr>
            <p:cNvPr id="152" name="直線矢印コネクタ 151">
              <a:extLst>
                <a:ext uri="{FF2B5EF4-FFF2-40B4-BE49-F238E27FC236}">
                  <a16:creationId xmlns:a16="http://schemas.microsoft.com/office/drawing/2014/main" id="{F1352561-7D6A-46D4-B342-D92713BC332A}"/>
                </a:ext>
              </a:extLst>
            </p:cNvPr>
            <p:cNvCxnSpPr>
              <a:cxnSpLocks/>
            </p:cNvCxnSpPr>
            <p:nvPr/>
          </p:nvCxnSpPr>
          <p:spPr>
            <a:xfrm>
              <a:off x="3049568" y="2291161"/>
              <a:ext cx="0" cy="498412"/>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0877E3DE-64DA-41B1-B0EF-778185AA296C}"/>
                </a:ext>
              </a:extLst>
            </p:cNvPr>
            <p:cNvCxnSpPr>
              <a:cxnSpLocks/>
            </p:cNvCxnSpPr>
            <p:nvPr/>
          </p:nvCxnSpPr>
          <p:spPr>
            <a:xfrm>
              <a:off x="3049568" y="1979560"/>
              <a:ext cx="0" cy="311601"/>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54" name="テキスト ボックス 153">
              <a:extLst>
                <a:ext uri="{FF2B5EF4-FFF2-40B4-BE49-F238E27FC236}">
                  <a16:creationId xmlns:a16="http://schemas.microsoft.com/office/drawing/2014/main" id="{CE468C65-0DC8-4CEF-AC25-AA5AAD92C61B}"/>
                </a:ext>
              </a:extLst>
            </p:cNvPr>
            <p:cNvSpPr txBox="1"/>
            <p:nvPr/>
          </p:nvSpPr>
          <p:spPr>
            <a:xfrm>
              <a:off x="2533843" y="1999795"/>
              <a:ext cx="492443" cy="272767"/>
            </a:xfrm>
            <a:prstGeom prst="rect">
              <a:avLst/>
            </a:prstGeom>
            <a:noFill/>
          </p:spPr>
          <p:txBody>
            <a:bodyPr wrap="none" rtlCol="0">
              <a:spAutoFit/>
            </a:bodyPr>
            <a:lstStyle/>
            <a:p>
              <a:pPr algn="ctr">
                <a:lnSpc>
                  <a:spcPts val="700"/>
                </a:lnSpc>
              </a:pPr>
              <a:r>
                <a:rPr lang="ja-JP" altLang="en-US" sz="800" dirty="0"/>
                <a:t>変動量</a:t>
              </a:r>
              <a:endParaRPr lang="en-US" altLang="ja-JP" sz="800" dirty="0"/>
            </a:p>
            <a:p>
              <a:pPr algn="ctr">
                <a:lnSpc>
                  <a:spcPts val="700"/>
                </a:lnSpc>
              </a:pPr>
              <a:r>
                <a:rPr lang="en-US" altLang="ja-JP" sz="800" dirty="0"/>
                <a:t>1.4m</a:t>
              </a:r>
              <a:endParaRPr lang="ja-JP" altLang="en-US" sz="800" dirty="0"/>
            </a:p>
          </p:txBody>
        </p:sp>
        <p:sp>
          <p:nvSpPr>
            <p:cNvPr id="155" name="テキスト ボックス 154">
              <a:extLst>
                <a:ext uri="{FF2B5EF4-FFF2-40B4-BE49-F238E27FC236}">
                  <a16:creationId xmlns:a16="http://schemas.microsoft.com/office/drawing/2014/main" id="{4AEBFBD7-4446-420E-A57C-2EB38DAC0198}"/>
                </a:ext>
              </a:extLst>
            </p:cNvPr>
            <p:cNvSpPr txBox="1"/>
            <p:nvPr/>
          </p:nvSpPr>
          <p:spPr>
            <a:xfrm>
              <a:off x="2528302" y="1768653"/>
              <a:ext cx="492443" cy="272767"/>
            </a:xfrm>
            <a:prstGeom prst="rect">
              <a:avLst/>
            </a:prstGeom>
            <a:noFill/>
          </p:spPr>
          <p:txBody>
            <a:bodyPr wrap="none" rtlCol="0">
              <a:spAutoFit/>
            </a:bodyPr>
            <a:lstStyle/>
            <a:p>
              <a:pPr algn="ctr">
                <a:lnSpc>
                  <a:spcPts val="700"/>
                </a:lnSpc>
              </a:pPr>
              <a:r>
                <a:rPr lang="ja-JP" altLang="en-US" sz="800" dirty="0"/>
                <a:t>余裕高</a:t>
              </a:r>
              <a:endParaRPr lang="en-US" altLang="ja-JP" sz="800" dirty="0"/>
            </a:p>
            <a:p>
              <a:pPr algn="ctr">
                <a:lnSpc>
                  <a:spcPts val="700"/>
                </a:lnSpc>
              </a:pPr>
              <a:r>
                <a:rPr lang="en-US" altLang="ja-JP" sz="800" dirty="0"/>
                <a:t>0.8m</a:t>
              </a:r>
              <a:endParaRPr lang="ja-JP" altLang="en-US" sz="800" dirty="0"/>
            </a:p>
          </p:txBody>
        </p:sp>
        <p:cxnSp>
          <p:nvCxnSpPr>
            <p:cNvPr id="156" name="直線矢印コネクタ 155">
              <a:extLst>
                <a:ext uri="{FF2B5EF4-FFF2-40B4-BE49-F238E27FC236}">
                  <a16:creationId xmlns:a16="http://schemas.microsoft.com/office/drawing/2014/main" id="{D0631E97-5A84-4E88-8F15-41112B599904}"/>
                </a:ext>
              </a:extLst>
            </p:cNvPr>
            <p:cNvCxnSpPr>
              <a:cxnSpLocks/>
            </p:cNvCxnSpPr>
            <p:nvPr/>
          </p:nvCxnSpPr>
          <p:spPr>
            <a:xfrm>
              <a:off x="3049568" y="1795553"/>
              <a:ext cx="0" cy="184327"/>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AF17D046-3241-4123-B962-6776C1FF4E08}"/>
                </a:ext>
              </a:extLst>
            </p:cNvPr>
            <p:cNvCxnSpPr>
              <a:cxnSpLocks/>
            </p:cNvCxnSpPr>
            <p:nvPr/>
          </p:nvCxnSpPr>
          <p:spPr>
            <a:xfrm>
              <a:off x="4774940" y="2848595"/>
              <a:ext cx="1745783"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B9B76A0E-FD02-4340-8708-6B52D9A36639}"/>
                </a:ext>
              </a:extLst>
            </p:cNvPr>
            <p:cNvCxnSpPr>
              <a:cxnSpLocks/>
            </p:cNvCxnSpPr>
            <p:nvPr/>
          </p:nvCxnSpPr>
          <p:spPr>
            <a:xfrm>
              <a:off x="4774176" y="2212501"/>
              <a:ext cx="1745783"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91696625-3C76-4E28-9229-E2BC8C765EA0}"/>
                </a:ext>
              </a:extLst>
            </p:cNvPr>
            <p:cNvCxnSpPr>
              <a:cxnSpLocks/>
            </p:cNvCxnSpPr>
            <p:nvPr/>
          </p:nvCxnSpPr>
          <p:spPr>
            <a:xfrm>
              <a:off x="6529256" y="2791287"/>
              <a:ext cx="1675579"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160">
              <a:extLst>
                <a:ext uri="{FF2B5EF4-FFF2-40B4-BE49-F238E27FC236}">
                  <a16:creationId xmlns:a16="http://schemas.microsoft.com/office/drawing/2014/main" id="{23E8D86D-6538-425C-9A0C-3F3D2E40DDD2}"/>
                </a:ext>
              </a:extLst>
            </p:cNvPr>
            <p:cNvSpPr txBox="1"/>
            <p:nvPr/>
          </p:nvSpPr>
          <p:spPr>
            <a:xfrm>
              <a:off x="2482546" y="2376147"/>
              <a:ext cx="595035" cy="338554"/>
            </a:xfrm>
            <a:prstGeom prst="rect">
              <a:avLst/>
            </a:prstGeom>
            <a:noFill/>
          </p:spPr>
          <p:txBody>
            <a:bodyPr wrap="none" rtlCol="0">
              <a:spAutoFit/>
            </a:bodyPr>
            <a:lstStyle/>
            <a:p>
              <a:pPr algn="ctr"/>
              <a:r>
                <a:rPr lang="ja-JP" altLang="en-US" sz="800" dirty="0"/>
                <a:t>計画偏差</a:t>
              </a:r>
              <a:endParaRPr lang="en-US" altLang="ja-JP" sz="800" dirty="0"/>
            </a:p>
            <a:p>
              <a:pPr algn="ctr"/>
              <a:r>
                <a:rPr lang="en-US" altLang="ja-JP" sz="800" dirty="0"/>
                <a:t>3.0m</a:t>
              </a:r>
              <a:endParaRPr lang="ja-JP" altLang="en-US" sz="800" dirty="0"/>
            </a:p>
          </p:txBody>
        </p:sp>
        <p:sp>
          <p:nvSpPr>
            <p:cNvPr id="162" name="テキスト ボックス 161">
              <a:extLst>
                <a:ext uri="{FF2B5EF4-FFF2-40B4-BE49-F238E27FC236}">
                  <a16:creationId xmlns:a16="http://schemas.microsoft.com/office/drawing/2014/main" id="{A865E26D-4BA2-4A18-A654-1C67D9AACEEE}"/>
                </a:ext>
              </a:extLst>
            </p:cNvPr>
            <p:cNvSpPr txBox="1"/>
            <p:nvPr/>
          </p:nvSpPr>
          <p:spPr>
            <a:xfrm>
              <a:off x="5129691" y="2667369"/>
              <a:ext cx="1409360" cy="215444"/>
            </a:xfrm>
            <a:prstGeom prst="rect">
              <a:avLst/>
            </a:prstGeom>
            <a:noFill/>
          </p:spPr>
          <p:txBody>
            <a:bodyPr wrap="none" rtlCol="0">
              <a:spAutoFit/>
            </a:bodyPr>
            <a:lstStyle/>
            <a:p>
              <a:r>
                <a:rPr lang="ja-JP" altLang="en-US" sz="800" dirty="0"/>
                <a:t>朔望平均満潮位　</a:t>
              </a:r>
              <a:r>
                <a:rPr lang="en-US" altLang="ja-JP" sz="800" dirty="0"/>
                <a:t>OP+2.1m</a:t>
              </a:r>
              <a:endParaRPr lang="ja-JP" altLang="en-US" sz="800" dirty="0"/>
            </a:p>
          </p:txBody>
        </p:sp>
        <p:sp>
          <p:nvSpPr>
            <p:cNvPr id="163" name="テキスト ボックス 162">
              <a:extLst>
                <a:ext uri="{FF2B5EF4-FFF2-40B4-BE49-F238E27FC236}">
                  <a16:creationId xmlns:a16="http://schemas.microsoft.com/office/drawing/2014/main" id="{F7AEEC29-3195-44BA-846E-AD0DC47BB496}"/>
                </a:ext>
              </a:extLst>
            </p:cNvPr>
            <p:cNvSpPr txBox="1"/>
            <p:nvPr/>
          </p:nvSpPr>
          <p:spPr>
            <a:xfrm>
              <a:off x="5129691" y="2038403"/>
              <a:ext cx="1468672" cy="215444"/>
            </a:xfrm>
            <a:prstGeom prst="rect">
              <a:avLst/>
            </a:prstGeom>
            <a:noFill/>
          </p:spPr>
          <p:txBody>
            <a:bodyPr wrap="none" rtlCol="0">
              <a:spAutoFit/>
            </a:bodyPr>
            <a:lstStyle/>
            <a:p>
              <a:r>
                <a:rPr lang="ja-JP" altLang="en-US" sz="800" dirty="0"/>
                <a:t>設計津波水位      </a:t>
              </a:r>
              <a:r>
                <a:rPr lang="en-US" altLang="ja-JP" sz="800" dirty="0"/>
                <a:t>OP+5.64m</a:t>
              </a:r>
              <a:endParaRPr lang="ja-JP" altLang="en-US" sz="800" dirty="0"/>
            </a:p>
          </p:txBody>
        </p:sp>
        <p:cxnSp>
          <p:nvCxnSpPr>
            <p:cNvPr id="165" name="直線矢印コネクタ 164">
              <a:extLst>
                <a:ext uri="{FF2B5EF4-FFF2-40B4-BE49-F238E27FC236}">
                  <a16:creationId xmlns:a16="http://schemas.microsoft.com/office/drawing/2014/main" id="{FA9C4799-E413-4A91-86C3-10A6C6DD7ABE}"/>
                </a:ext>
              </a:extLst>
            </p:cNvPr>
            <p:cNvCxnSpPr>
              <a:cxnSpLocks/>
            </p:cNvCxnSpPr>
            <p:nvPr/>
          </p:nvCxnSpPr>
          <p:spPr>
            <a:xfrm>
              <a:off x="5171221" y="2210644"/>
              <a:ext cx="0" cy="637951"/>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12FD8AB2-65B6-4FFD-AD33-A1B4E5D77B81}"/>
                </a:ext>
              </a:extLst>
            </p:cNvPr>
            <p:cNvSpPr txBox="1"/>
            <p:nvPr/>
          </p:nvSpPr>
          <p:spPr>
            <a:xfrm>
              <a:off x="4702241" y="2354720"/>
              <a:ext cx="515725" cy="338554"/>
            </a:xfrm>
            <a:prstGeom prst="rect">
              <a:avLst/>
            </a:prstGeom>
            <a:noFill/>
          </p:spPr>
          <p:txBody>
            <a:bodyPr wrap="square" rtlCol="0">
              <a:spAutoFit/>
            </a:bodyPr>
            <a:lstStyle/>
            <a:p>
              <a:pPr algn="ctr"/>
              <a:r>
                <a:rPr lang="ja-JP" altLang="en-US" sz="800" dirty="0"/>
                <a:t>津波高</a:t>
              </a:r>
              <a:endParaRPr lang="en-US" altLang="ja-JP" sz="800" dirty="0"/>
            </a:p>
            <a:p>
              <a:pPr algn="ctr"/>
              <a:r>
                <a:rPr lang="en-US" altLang="ja-JP" sz="800" dirty="0"/>
                <a:t>3.54m</a:t>
              </a:r>
              <a:endParaRPr lang="ja-JP" altLang="en-US" sz="800" dirty="0"/>
            </a:p>
          </p:txBody>
        </p:sp>
        <p:cxnSp>
          <p:nvCxnSpPr>
            <p:cNvPr id="169" name="直線コネクタ 168">
              <a:extLst>
                <a:ext uri="{FF2B5EF4-FFF2-40B4-BE49-F238E27FC236}">
                  <a16:creationId xmlns:a16="http://schemas.microsoft.com/office/drawing/2014/main" id="{68344B85-AF35-43BD-AF2B-F73164299B86}"/>
                </a:ext>
              </a:extLst>
            </p:cNvPr>
            <p:cNvCxnSpPr>
              <a:cxnSpLocks/>
            </p:cNvCxnSpPr>
            <p:nvPr/>
          </p:nvCxnSpPr>
          <p:spPr>
            <a:xfrm>
              <a:off x="6525438" y="1973466"/>
              <a:ext cx="1675579"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テキスト ボックス 169">
              <a:extLst>
                <a:ext uri="{FF2B5EF4-FFF2-40B4-BE49-F238E27FC236}">
                  <a16:creationId xmlns:a16="http://schemas.microsoft.com/office/drawing/2014/main" id="{496F2D79-1075-4CCC-8A97-984C54FC739D}"/>
                </a:ext>
              </a:extLst>
            </p:cNvPr>
            <p:cNvSpPr txBox="1"/>
            <p:nvPr/>
          </p:nvSpPr>
          <p:spPr>
            <a:xfrm>
              <a:off x="6644421" y="1795164"/>
              <a:ext cx="1584088" cy="215444"/>
            </a:xfrm>
            <a:prstGeom prst="rect">
              <a:avLst/>
            </a:prstGeom>
            <a:noFill/>
          </p:spPr>
          <p:txBody>
            <a:bodyPr wrap="none" rtlCol="0">
              <a:spAutoFit/>
            </a:bodyPr>
            <a:lstStyle/>
            <a:p>
              <a:r>
                <a:rPr lang="ja-JP" altLang="en-US" sz="800" dirty="0"/>
                <a:t>最大クラス津波水位 </a:t>
              </a:r>
              <a:r>
                <a:rPr lang="en-US" altLang="ja-JP" sz="800" dirty="0"/>
                <a:t>OP+6.65m</a:t>
              </a:r>
              <a:endParaRPr lang="ja-JP" altLang="en-US" sz="800" dirty="0"/>
            </a:p>
          </p:txBody>
        </p:sp>
        <p:sp>
          <p:nvSpPr>
            <p:cNvPr id="171" name="テキスト ボックス 170">
              <a:extLst>
                <a:ext uri="{FF2B5EF4-FFF2-40B4-BE49-F238E27FC236}">
                  <a16:creationId xmlns:a16="http://schemas.microsoft.com/office/drawing/2014/main" id="{30E4CC9B-FF66-49B1-9864-334F1935A8D4}"/>
                </a:ext>
              </a:extLst>
            </p:cNvPr>
            <p:cNvSpPr txBox="1"/>
            <p:nvPr/>
          </p:nvSpPr>
          <p:spPr>
            <a:xfrm>
              <a:off x="6658796" y="2605646"/>
              <a:ext cx="1409360" cy="215444"/>
            </a:xfrm>
            <a:prstGeom prst="rect">
              <a:avLst/>
            </a:prstGeom>
            <a:noFill/>
          </p:spPr>
          <p:txBody>
            <a:bodyPr wrap="none" rtlCol="0">
              <a:spAutoFit/>
            </a:bodyPr>
            <a:lstStyle/>
            <a:p>
              <a:r>
                <a:rPr lang="ja-JP" altLang="en-US" sz="800" dirty="0"/>
                <a:t>朔望平均満潮位　</a:t>
              </a:r>
              <a:r>
                <a:rPr lang="en-US" altLang="ja-JP" sz="800" dirty="0"/>
                <a:t>OP+2.2m</a:t>
              </a:r>
              <a:endParaRPr lang="ja-JP" altLang="en-US" sz="800" dirty="0"/>
            </a:p>
          </p:txBody>
        </p:sp>
        <p:sp>
          <p:nvSpPr>
            <p:cNvPr id="175" name="フローチャート: 処理 174">
              <a:extLst>
                <a:ext uri="{FF2B5EF4-FFF2-40B4-BE49-F238E27FC236}">
                  <a16:creationId xmlns:a16="http://schemas.microsoft.com/office/drawing/2014/main" id="{8F1F2D2C-827A-4591-85FA-FD654BDA0AF8}"/>
                </a:ext>
              </a:extLst>
            </p:cNvPr>
            <p:cNvSpPr/>
            <p:nvPr/>
          </p:nvSpPr>
          <p:spPr>
            <a:xfrm>
              <a:off x="6496368" y="1785502"/>
              <a:ext cx="143526" cy="1339352"/>
            </a:xfrm>
            <a:prstGeom prst="flowChartProcess">
              <a:avLst/>
            </a:prstGeom>
            <a:solidFill>
              <a:schemeClr val="bg1">
                <a:lumMod val="6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テキスト ボックス 176">
              <a:extLst>
                <a:ext uri="{FF2B5EF4-FFF2-40B4-BE49-F238E27FC236}">
                  <a16:creationId xmlns:a16="http://schemas.microsoft.com/office/drawing/2014/main" id="{F17CCB04-3313-4633-B7EB-67D5FBBACFCE}"/>
                </a:ext>
              </a:extLst>
            </p:cNvPr>
            <p:cNvSpPr txBox="1"/>
            <p:nvPr/>
          </p:nvSpPr>
          <p:spPr>
            <a:xfrm>
              <a:off x="8097289" y="2225433"/>
              <a:ext cx="515725" cy="338554"/>
            </a:xfrm>
            <a:prstGeom prst="rect">
              <a:avLst/>
            </a:prstGeom>
            <a:noFill/>
          </p:spPr>
          <p:txBody>
            <a:bodyPr wrap="square" rtlCol="0">
              <a:spAutoFit/>
            </a:bodyPr>
            <a:lstStyle/>
            <a:p>
              <a:pPr algn="ctr"/>
              <a:r>
                <a:rPr lang="ja-JP" altLang="en-US" sz="800" dirty="0"/>
                <a:t>津波高</a:t>
              </a:r>
              <a:endParaRPr lang="en-US" altLang="ja-JP" sz="800" dirty="0"/>
            </a:p>
            <a:p>
              <a:pPr algn="ctr"/>
              <a:r>
                <a:rPr lang="en-US" altLang="ja-JP" sz="800" dirty="0"/>
                <a:t>4.45m</a:t>
              </a:r>
              <a:endParaRPr lang="ja-JP" altLang="en-US" sz="800" dirty="0"/>
            </a:p>
          </p:txBody>
        </p:sp>
        <p:cxnSp>
          <p:nvCxnSpPr>
            <p:cNvPr id="178" name="直線矢印コネクタ 177">
              <a:extLst>
                <a:ext uri="{FF2B5EF4-FFF2-40B4-BE49-F238E27FC236}">
                  <a16:creationId xmlns:a16="http://schemas.microsoft.com/office/drawing/2014/main" id="{AC4536C1-1F8C-4D90-9D09-D4CED51B85A8}"/>
                </a:ext>
              </a:extLst>
            </p:cNvPr>
            <p:cNvCxnSpPr>
              <a:cxnSpLocks/>
            </p:cNvCxnSpPr>
            <p:nvPr/>
          </p:nvCxnSpPr>
          <p:spPr>
            <a:xfrm>
              <a:off x="8125861" y="1977461"/>
              <a:ext cx="0" cy="812112"/>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430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4372593" y="2392908"/>
            <a:ext cx="1415772" cy="338554"/>
          </a:xfrm>
          <a:prstGeom prst="rect">
            <a:avLst/>
          </a:prstGeom>
          <a:noFill/>
        </p:spPr>
        <p:txBody>
          <a:bodyPr wrap="none" rtlCol="0">
            <a:spAutoFit/>
          </a:bodyPr>
          <a:lstStyle/>
          <a:p>
            <a:r>
              <a:rPr lang="ja-JP" altLang="en-US" dirty="0"/>
              <a:t>＜将来予測＞</a:t>
            </a:r>
          </a:p>
        </p:txBody>
      </p:sp>
      <p:sp>
        <p:nvSpPr>
          <p:cNvPr id="25" name="テキスト ボックス 24"/>
          <p:cNvSpPr txBox="1"/>
          <p:nvPr/>
        </p:nvSpPr>
        <p:spPr>
          <a:xfrm>
            <a:off x="126142" y="1452959"/>
            <a:ext cx="2520242" cy="338554"/>
          </a:xfrm>
          <a:prstGeom prst="rect">
            <a:avLst/>
          </a:prstGeom>
          <a:noFill/>
        </p:spPr>
        <p:txBody>
          <a:bodyPr wrap="none" rtlCol="0">
            <a:spAutoFit/>
          </a:bodyPr>
          <a:lstStyle/>
          <a:p>
            <a:r>
              <a:rPr lang="ja-JP" altLang="en-US" dirty="0"/>
              <a:t>＜</a:t>
            </a:r>
            <a:r>
              <a:rPr lang="en-US" altLang="ja-JP" dirty="0">
                <a:latin typeface="Arial" panose="020B0604020202020204" pitchFamily="34" charset="0"/>
                <a:cs typeface="Arial" panose="020B0604020202020204" pitchFamily="34" charset="0"/>
              </a:rPr>
              <a:t>RCP</a:t>
            </a:r>
            <a:r>
              <a:rPr lang="ja-JP" altLang="en-US" dirty="0"/>
              <a:t>シナリオについて＞</a:t>
            </a:r>
          </a:p>
        </p:txBody>
      </p:sp>
      <p:sp>
        <p:nvSpPr>
          <p:cNvPr id="27" name="テキスト ボックス 26"/>
          <p:cNvSpPr txBox="1"/>
          <p:nvPr/>
        </p:nvSpPr>
        <p:spPr>
          <a:xfrm>
            <a:off x="207525" y="2411373"/>
            <a:ext cx="1935145" cy="338554"/>
          </a:xfrm>
          <a:prstGeom prst="rect">
            <a:avLst/>
          </a:prstGeom>
          <a:noFill/>
        </p:spPr>
        <p:txBody>
          <a:bodyPr wrap="none" rtlCol="0">
            <a:spAutoFit/>
          </a:bodyPr>
          <a:lstStyle/>
          <a:p>
            <a:r>
              <a:rPr lang="ja-JP" altLang="en-US" dirty="0"/>
              <a:t>＜シナリオの概要＞</a:t>
            </a:r>
          </a:p>
        </p:txBody>
      </p:sp>
      <p:sp>
        <p:nvSpPr>
          <p:cNvPr id="31" name="正方形/長方形 30"/>
          <p:cNvSpPr/>
          <p:nvPr/>
        </p:nvSpPr>
        <p:spPr>
          <a:xfrm>
            <a:off x="222878" y="1800560"/>
            <a:ext cx="7942328" cy="523220"/>
          </a:xfrm>
          <a:prstGeom prst="rect">
            <a:avLst/>
          </a:prstGeom>
        </p:spPr>
        <p:txBody>
          <a:bodyPr wrap="square">
            <a:spAutoFit/>
          </a:bodyPr>
          <a:lstStyle/>
          <a:p>
            <a:pPr marL="241795" indent="-241795">
              <a:buFont typeface="Wingdings" pitchFamily="2" charset="2"/>
              <a:buChar char="u"/>
            </a:pPr>
            <a:r>
              <a:rPr lang="en-US" altLang="ja-JP" sz="1400" dirty="0">
                <a:latin typeface="Arial" panose="020B0604020202020204" pitchFamily="34" charset="0"/>
                <a:ea typeface="ＭＳ ゴシック" pitchFamily="49" charset="-128"/>
                <a:cs typeface="Arial" panose="020B0604020202020204" pitchFamily="34" charset="0"/>
              </a:rPr>
              <a:t>RCP</a:t>
            </a:r>
            <a:r>
              <a:rPr lang="ja-JP" altLang="en-US" sz="1400" dirty="0">
                <a:latin typeface="ＭＳ ゴシック" pitchFamily="49" charset="-128"/>
                <a:ea typeface="ＭＳ ゴシック" pitchFamily="49" charset="-128"/>
              </a:rPr>
              <a:t>シナリオ</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代表濃度経路シナリオ（</a:t>
            </a:r>
            <a:r>
              <a:rPr lang="en-US" altLang="ja-JP" sz="1400" dirty="0">
                <a:latin typeface="Arial" panose="020B0604020202020204" pitchFamily="34" charset="0"/>
                <a:ea typeface="ＭＳ ゴシック" pitchFamily="49" charset="-128"/>
                <a:cs typeface="Arial" panose="020B0604020202020204" pitchFamily="34" charset="0"/>
              </a:rPr>
              <a:t>Representative Concentration Pathways</a:t>
            </a:r>
            <a:r>
              <a:rPr lang="ja-JP" altLang="en-US" sz="1400" dirty="0">
                <a:latin typeface="ＭＳ ゴシック" pitchFamily="49" charset="-128"/>
                <a:ea typeface="ＭＳ ゴシック" pitchFamily="49" charset="-128"/>
              </a:rPr>
              <a:t>）</a:t>
            </a:r>
            <a:endParaRPr lang="en-US" altLang="ja-JP" sz="1400" dirty="0">
              <a:latin typeface="ＭＳ ゴシック" pitchFamily="49" charset="-128"/>
              <a:ea typeface="ＭＳ ゴシック" pitchFamily="49" charset="-128"/>
            </a:endParaRPr>
          </a:p>
          <a:p>
            <a:pPr marL="241795" indent="-241795">
              <a:buFont typeface="Wingdings" pitchFamily="2" charset="2"/>
              <a:buChar char="u"/>
            </a:pPr>
            <a:r>
              <a:rPr lang="en-US" altLang="ja-JP" sz="1400" dirty="0">
                <a:latin typeface="Arial" panose="020B0604020202020204" pitchFamily="34" charset="0"/>
                <a:ea typeface="ＭＳ ゴシック" pitchFamily="49" charset="-128"/>
                <a:cs typeface="Arial" panose="020B0604020202020204" pitchFamily="34" charset="0"/>
              </a:rPr>
              <a:t>IPCC</a:t>
            </a:r>
            <a:r>
              <a:rPr lang="ja-JP" altLang="en-US" sz="1400" dirty="0">
                <a:latin typeface="ＭＳ ゴシック" pitchFamily="49" charset="-128"/>
                <a:ea typeface="ＭＳ ゴシック" pitchFamily="49" charset="-128"/>
              </a:rPr>
              <a:t>第</a:t>
            </a:r>
            <a:r>
              <a:rPr lang="en-US" altLang="ja-JP" sz="1400" dirty="0">
                <a:latin typeface="Arial" panose="020B0604020202020204" pitchFamily="34" charset="0"/>
                <a:ea typeface="ＭＳ ゴシック" pitchFamily="49" charset="-128"/>
                <a:cs typeface="Arial" panose="020B0604020202020204" pitchFamily="34" charset="0"/>
              </a:rPr>
              <a:t>5</a:t>
            </a:r>
            <a:r>
              <a:rPr lang="ja-JP" altLang="en-US" sz="1400" dirty="0">
                <a:latin typeface="ＭＳ ゴシック" pitchFamily="49" charset="-128"/>
                <a:ea typeface="ＭＳ ゴシック" pitchFamily="49" charset="-128"/>
              </a:rPr>
              <a:t>次報告書において、気候の予測や影響評価を行うため用いられた。</a:t>
            </a:r>
            <a:endParaRPr lang="en-US" altLang="ja-JP" sz="1400" dirty="0">
              <a:latin typeface="ＭＳ ゴシック" pitchFamily="49" charset="-128"/>
              <a:ea typeface="ＭＳ ゴシック" pitchFamily="49" charset="-128"/>
            </a:endParaRPr>
          </a:p>
        </p:txBody>
      </p:sp>
      <p:pic>
        <p:nvPicPr>
          <p:cNvPr id="180226" name="Picture 2" descr="http://www.jccca.org/ipcc/ar5/img/wg1_01.jpg"/>
          <p:cNvPicPr>
            <a:picLocks noChangeAspect="1" noChangeArrowheads="1"/>
          </p:cNvPicPr>
          <p:nvPr/>
        </p:nvPicPr>
        <p:blipFill>
          <a:blip r:embed="rId3" cstate="print"/>
          <a:srcRect t="22312" b="10752"/>
          <a:stretch>
            <a:fillRect/>
          </a:stretch>
        </p:blipFill>
        <p:spPr bwMode="auto">
          <a:xfrm>
            <a:off x="118582" y="2721637"/>
            <a:ext cx="4209358" cy="2817582"/>
          </a:xfrm>
          <a:prstGeom prst="rect">
            <a:avLst/>
          </a:prstGeom>
          <a:noFill/>
        </p:spPr>
      </p:pic>
      <p:graphicFrame>
        <p:nvGraphicFramePr>
          <p:cNvPr id="18" name="表 17"/>
          <p:cNvGraphicFramePr>
            <a:graphicFrameLocks noGrp="1"/>
          </p:cNvGraphicFramePr>
          <p:nvPr>
            <p:extLst>
              <p:ext uri="{D42A27DB-BD31-4B8C-83A1-F6EECF244321}">
                <p14:modId xmlns:p14="http://schemas.microsoft.com/office/powerpoint/2010/main" val="1158778022"/>
              </p:ext>
            </p:extLst>
          </p:nvPr>
        </p:nvGraphicFramePr>
        <p:xfrm>
          <a:off x="4372593" y="2701074"/>
          <a:ext cx="2673183" cy="2820994"/>
        </p:xfrm>
        <a:graphic>
          <a:graphicData uri="http://schemas.openxmlformats.org/drawingml/2006/table">
            <a:tbl>
              <a:tblPr firstRow="1" bandRow="1">
                <a:tableStyleId>{5C22544A-7EE6-4342-B048-85BDC9FD1C3A}</a:tableStyleId>
              </a:tblPr>
              <a:tblGrid>
                <a:gridCol w="1327469">
                  <a:extLst>
                    <a:ext uri="{9D8B030D-6E8A-4147-A177-3AD203B41FA5}">
                      <a16:colId xmlns:a16="http://schemas.microsoft.com/office/drawing/2014/main" val="20000"/>
                    </a:ext>
                  </a:extLst>
                </a:gridCol>
                <a:gridCol w="1345714">
                  <a:extLst>
                    <a:ext uri="{9D8B030D-6E8A-4147-A177-3AD203B41FA5}">
                      <a16:colId xmlns:a16="http://schemas.microsoft.com/office/drawing/2014/main" val="20001"/>
                    </a:ext>
                  </a:extLst>
                </a:gridCol>
              </a:tblGrid>
              <a:tr h="332884">
                <a:tc>
                  <a:txBody>
                    <a:bodyPr/>
                    <a:lstStyle/>
                    <a:p>
                      <a:pPr algn="ctr"/>
                      <a:r>
                        <a:rPr kumimoji="1" lang="ja-JP" altLang="en-US" sz="1100" b="0" dirty="0">
                          <a:solidFill>
                            <a:schemeClr val="tx1"/>
                          </a:solidFill>
                        </a:rPr>
                        <a:t>世界平均地上気温</a:t>
                      </a:r>
                    </a:p>
                  </a:txBody>
                  <a:tcPr marL="84406" marR="84406" marT="42203" marB="42203" anchor="ctr"/>
                </a:tc>
                <a:tc>
                  <a:txBody>
                    <a:bodyPr/>
                    <a:lstStyle/>
                    <a:p>
                      <a:pPr algn="ctr"/>
                      <a:r>
                        <a:rPr kumimoji="1" lang="ja-JP" altLang="en-US" sz="1100" b="0" dirty="0">
                          <a:solidFill>
                            <a:schemeClr val="tx1"/>
                          </a:solidFill>
                        </a:rPr>
                        <a:t>世界平均海面水位</a:t>
                      </a:r>
                    </a:p>
                  </a:txBody>
                  <a:tcPr marL="84406" marR="84406" marT="42203" marB="42203" anchor="ctr"/>
                </a:tc>
                <a:extLst>
                  <a:ext uri="{0D108BD9-81ED-4DB2-BD59-A6C34878D82A}">
                    <a16:rowId xmlns:a16="http://schemas.microsoft.com/office/drawing/2014/main" val="10000"/>
                  </a:ext>
                </a:extLst>
              </a:tr>
              <a:tr h="730619">
                <a:tc>
                  <a:txBody>
                    <a:bodyPr/>
                    <a:lstStyle/>
                    <a:p>
                      <a:pPr algn="ctr"/>
                      <a:r>
                        <a:rPr kumimoji="1" lang="en-US" altLang="ja-JP" sz="1400" dirty="0">
                          <a:latin typeface="Arial" panose="020B0604020202020204" pitchFamily="34" charset="0"/>
                          <a:cs typeface="Arial" panose="020B0604020202020204" pitchFamily="34" charset="0"/>
                        </a:rPr>
                        <a:t>+0.3~1.7</a:t>
                      </a:r>
                      <a:r>
                        <a:rPr kumimoji="1" lang="ja-JP" altLang="en-US" sz="1400" dirty="0">
                          <a:latin typeface="Arial" panose="020B0604020202020204" pitchFamily="34" charset="0"/>
                          <a:cs typeface="Arial" panose="020B0604020202020204" pitchFamily="34" charset="0"/>
                        </a:rPr>
                        <a:t>℃</a:t>
                      </a:r>
                    </a:p>
                  </a:txBody>
                  <a:tcPr marL="84406" marR="84406" marT="42203" marB="42203" anchor="ctr"/>
                </a:tc>
                <a:tc>
                  <a:txBody>
                    <a:bodyPr/>
                    <a:lstStyle/>
                    <a:p>
                      <a:pPr algn="ctr"/>
                      <a:r>
                        <a:rPr kumimoji="1" lang="en-US" altLang="ja-JP" sz="1400" dirty="0">
                          <a:latin typeface="Arial" panose="020B0604020202020204" pitchFamily="34" charset="0"/>
                          <a:cs typeface="Arial" panose="020B0604020202020204" pitchFamily="34" charset="0"/>
                        </a:rPr>
                        <a:t>+0.26</a:t>
                      </a:r>
                      <a:r>
                        <a:rPr kumimoji="1" lang="ja-JP" altLang="en-US" sz="1400" dirty="0">
                          <a:latin typeface="Arial" panose="020B0604020202020204" pitchFamily="34" charset="0"/>
                          <a:cs typeface="Arial" panose="020B0604020202020204" pitchFamily="34" charset="0"/>
                        </a:rPr>
                        <a:t>～</a:t>
                      </a:r>
                      <a:r>
                        <a:rPr kumimoji="1" lang="en-US" altLang="ja-JP" sz="1400" dirty="0">
                          <a:latin typeface="Arial" panose="020B0604020202020204" pitchFamily="34" charset="0"/>
                          <a:cs typeface="Arial" panose="020B0604020202020204" pitchFamily="34" charset="0"/>
                        </a:rPr>
                        <a:t>0.55m</a:t>
                      </a:r>
                      <a:endParaRPr kumimoji="1" lang="ja-JP" altLang="en-US" sz="1400" dirty="0">
                        <a:latin typeface="Arial" panose="020B0604020202020204" pitchFamily="34" charset="0"/>
                        <a:cs typeface="Arial" panose="020B0604020202020204" pitchFamily="34" charset="0"/>
                      </a:endParaRPr>
                    </a:p>
                  </a:txBody>
                  <a:tcPr marL="84406" marR="84406" marT="42203" marB="42203" anchor="ctr"/>
                </a:tc>
                <a:extLst>
                  <a:ext uri="{0D108BD9-81ED-4DB2-BD59-A6C34878D82A}">
                    <a16:rowId xmlns:a16="http://schemas.microsoft.com/office/drawing/2014/main" val="10001"/>
                  </a:ext>
                </a:extLst>
              </a:tr>
              <a:tr h="517102">
                <a:tc>
                  <a:txBody>
                    <a:bodyPr/>
                    <a:lstStyle/>
                    <a:p>
                      <a:pPr marL="0" marR="0" indent="0" algn="ctr" defTabSz="914251" rtl="0" eaLnBrk="1" fontAlgn="auto" latinLnBrk="0" hangingPunct="1">
                        <a:lnSpc>
                          <a:spcPct val="100000"/>
                        </a:lnSpc>
                        <a:spcBef>
                          <a:spcPts val="0"/>
                        </a:spcBef>
                        <a:spcAft>
                          <a:spcPts val="0"/>
                        </a:spcAft>
                        <a:buClrTx/>
                        <a:buSzTx/>
                        <a:buFontTx/>
                        <a:buNone/>
                        <a:tabLst/>
                        <a:defRPr/>
                      </a:pPr>
                      <a:r>
                        <a:rPr kumimoji="1" lang="en-US" altLang="ja-JP" sz="1400" dirty="0">
                          <a:latin typeface="Arial" panose="020B0604020202020204" pitchFamily="34" charset="0"/>
                          <a:cs typeface="Arial" panose="020B0604020202020204" pitchFamily="34" charset="0"/>
                        </a:rPr>
                        <a:t>+1.1~2.6</a:t>
                      </a:r>
                      <a:r>
                        <a:rPr kumimoji="1" lang="ja-JP" altLang="en-US" sz="1400" dirty="0">
                          <a:latin typeface="Arial" panose="020B0604020202020204" pitchFamily="34" charset="0"/>
                          <a:cs typeface="Arial" panose="020B0604020202020204" pitchFamily="34" charset="0"/>
                        </a:rPr>
                        <a:t>℃</a:t>
                      </a:r>
                    </a:p>
                    <a:p>
                      <a:pPr algn="ctr"/>
                      <a:endParaRPr kumimoji="1" lang="ja-JP" altLang="en-US" sz="1400" dirty="0">
                        <a:latin typeface="Arial" panose="020B0604020202020204" pitchFamily="34" charset="0"/>
                        <a:cs typeface="Arial" panose="020B0604020202020204" pitchFamily="34" charset="0"/>
                      </a:endParaRPr>
                    </a:p>
                  </a:txBody>
                  <a:tcPr marL="84406" marR="84406" marT="42203" marB="42203" anchor="ctr"/>
                </a:tc>
                <a:tc>
                  <a:txBody>
                    <a:bodyPr/>
                    <a:lstStyle/>
                    <a:p>
                      <a:pPr algn="ctr"/>
                      <a:r>
                        <a:rPr kumimoji="1" lang="en-US" altLang="ja-JP" sz="1400" dirty="0">
                          <a:latin typeface="Arial" panose="020B0604020202020204" pitchFamily="34" charset="0"/>
                          <a:cs typeface="Arial" panose="020B0604020202020204" pitchFamily="34" charset="0"/>
                        </a:rPr>
                        <a:t>+0.32</a:t>
                      </a:r>
                      <a:r>
                        <a:rPr kumimoji="1" lang="ja-JP" altLang="en-US" sz="1400" dirty="0">
                          <a:latin typeface="Arial" panose="020B0604020202020204" pitchFamily="34" charset="0"/>
                          <a:cs typeface="Arial" panose="020B0604020202020204" pitchFamily="34" charset="0"/>
                        </a:rPr>
                        <a:t>～</a:t>
                      </a:r>
                      <a:r>
                        <a:rPr kumimoji="1" lang="en-US" altLang="ja-JP" sz="1400" dirty="0">
                          <a:latin typeface="Arial" panose="020B0604020202020204" pitchFamily="34" charset="0"/>
                          <a:cs typeface="Arial" panose="020B0604020202020204" pitchFamily="34" charset="0"/>
                        </a:rPr>
                        <a:t>0.63m</a:t>
                      </a:r>
                      <a:endParaRPr kumimoji="1" lang="ja-JP" altLang="en-US" sz="1400" dirty="0">
                        <a:latin typeface="Arial" panose="020B0604020202020204" pitchFamily="34" charset="0"/>
                        <a:cs typeface="Arial" panose="020B0604020202020204" pitchFamily="34" charset="0"/>
                      </a:endParaRPr>
                    </a:p>
                  </a:txBody>
                  <a:tcPr marL="84406" marR="84406" marT="42203" marB="42203" anchor="ctr"/>
                </a:tc>
                <a:extLst>
                  <a:ext uri="{0D108BD9-81ED-4DB2-BD59-A6C34878D82A}">
                    <a16:rowId xmlns:a16="http://schemas.microsoft.com/office/drawing/2014/main" val="10002"/>
                  </a:ext>
                </a:extLst>
              </a:tr>
              <a:tr h="517102">
                <a:tc>
                  <a:txBody>
                    <a:bodyPr/>
                    <a:lstStyle/>
                    <a:p>
                      <a:pPr marL="0" marR="0" indent="0" algn="ctr" defTabSz="914251" rtl="0" eaLnBrk="1" fontAlgn="auto" latinLnBrk="0" hangingPunct="1">
                        <a:lnSpc>
                          <a:spcPct val="100000"/>
                        </a:lnSpc>
                        <a:spcBef>
                          <a:spcPts val="0"/>
                        </a:spcBef>
                        <a:spcAft>
                          <a:spcPts val="0"/>
                        </a:spcAft>
                        <a:buClrTx/>
                        <a:buSzTx/>
                        <a:buFontTx/>
                        <a:buNone/>
                        <a:tabLst/>
                        <a:defRPr/>
                      </a:pPr>
                      <a:r>
                        <a:rPr kumimoji="1" lang="en-US" altLang="ja-JP" sz="1400" dirty="0">
                          <a:latin typeface="Arial" panose="020B0604020202020204" pitchFamily="34" charset="0"/>
                          <a:cs typeface="Arial" panose="020B0604020202020204" pitchFamily="34" charset="0"/>
                        </a:rPr>
                        <a:t>+1.4~3.1</a:t>
                      </a:r>
                      <a:r>
                        <a:rPr kumimoji="1" lang="ja-JP" altLang="en-US" sz="1400" dirty="0">
                          <a:latin typeface="Arial" panose="020B0604020202020204" pitchFamily="34" charset="0"/>
                          <a:cs typeface="Arial" panose="020B0604020202020204" pitchFamily="34" charset="0"/>
                        </a:rPr>
                        <a:t>℃</a:t>
                      </a:r>
                    </a:p>
                  </a:txBody>
                  <a:tcPr marL="84406" marR="84406" marT="42203" marB="42203" anchor="ctr"/>
                </a:tc>
                <a:tc>
                  <a:txBody>
                    <a:bodyPr/>
                    <a:lstStyle/>
                    <a:p>
                      <a:pPr algn="ctr"/>
                      <a:r>
                        <a:rPr kumimoji="1" lang="en-US" altLang="ja-JP" sz="1400" dirty="0">
                          <a:latin typeface="Arial" panose="020B0604020202020204" pitchFamily="34" charset="0"/>
                          <a:cs typeface="Arial" panose="020B0604020202020204" pitchFamily="34" charset="0"/>
                        </a:rPr>
                        <a:t>+0.33</a:t>
                      </a:r>
                      <a:r>
                        <a:rPr kumimoji="1" lang="ja-JP" altLang="en-US" sz="1400" dirty="0">
                          <a:latin typeface="Arial" panose="020B0604020202020204" pitchFamily="34" charset="0"/>
                          <a:cs typeface="Arial" panose="020B0604020202020204" pitchFamily="34" charset="0"/>
                        </a:rPr>
                        <a:t>～</a:t>
                      </a:r>
                      <a:r>
                        <a:rPr kumimoji="1" lang="en-US" altLang="ja-JP" sz="1400" dirty="0">
                          <a:latin typeface="Arial" panose="020B0604020202020204" pitchFamily="34" charset="0"/>
                          <a:cs typeface="Arial" panose="020B0604020202020204" pitchFamily="34" charset="0"/>
                        </a:rPr>
                        <a:t>0.63m</a:t>
                      </a:r>
                      <a:endParaRPr kumimoji="1" lang="ja-JP" altLang="en-US" sz="1400" dirty="0">
                        <a:latin typeface="Arial" panose="020B0604020202020204" pitchFamily="34" charset="0"/>
                        <a:cs typeface="Arial" panose="020B0604020202020204" pitchFamily="34" charset="0"/>
                      </a:endParaRPr>
                    </a:p>
                  </a:txBody>
                  <a:tcPr marL="84406" marR="84406" marT="42203" marB="42203" anchor="ctr"/>
                </a:tc>
                <a:extLst>
                  <a:ext uri="{0D108BD9-81ED-4DB2-BD59-A6C34878D82A}">
                    <a16:rowId xmlns:a16="http://schemas.microsoft.com/office/drawing/2014/main" val="10003"/>
                  </a:ext>
                </a:extLst>
              </a:tr>
              <a:tr h="723287">
                <a:tc>
                  <a:txBody>
                    <a:bodyPr/>
                    <a:lstStyle/>
                    <a:p>
                      <a:pPr marL="0" marR="0" indent="0" algn="ctr" defTabSz="914251" rtl="0" eaLnBrk="1" fontAlgn="auto" latinLnBrk="0" hangingPunct="1">
                        <a:lnSpc>
                          <a:spcPct val="100000"/>
                        </a:lnSpc>
                        <a:spcBef>
                          <a:spcPts val="0"/>
                        </a:spcBef>
                        <a:spcAft>
                          <a:spcPts val="0"/>
                        </a:spcAft>
                        <a:buClrTx/>
                        <a:buSzTx/>
                        <a:buFontTx/>
                        <a:buNone/>
                        <a:tabLst/>
                        <a:defRPr/>
                      </a:pPr>
                      <a:r>
                        <a:rPr kumimoji="1" lang="en-US" altLang="ja-JP" sz="1400" dirty="0">
                          <a:latin typeface="Arial" panose="020B0604020202020204" pitchFamily="34" charset="0"/>
                          <a:cs typeface="Arial" panose="020B0604020202020204" pitchFamily="34" charset="0"/>
                        </a:rPr>
                        <a:t>+2.6~4.8</a:t>
                      </a:r>
                      <a:r>
                        <a:rPr kumimoji="1" lang="ja-JP" altLang="en-US" sz="1400" dirty="0">
                          <a:latin typeface="Arial" panose="020B0604020202020204" pitchFamily="34" charset="0"/>
                          <a:cs typeface="Arial" panose="020B0604020202020204" pitchFamily="34" charset="0"/>
                        </a:rPr>
                        <a:t>℃</a:t>
                      </a:r>
                    </a:p>
                  </a:txBody>
                  <a:tcPr marL="84406" marR="84406" marT="42203" marB="42203" anchor="ctr"/>
                </a:tc>
                <a:tc>
                  <a:txBody>
                    <a:bodyPr/>
                    <a:lstStyle/>
                    <a:p>
                      <a:pPr algn="ctr"/>
                      <a:r>
                        <a:rPr kumimoji="1" lang="en-US" altLang="ja-JP" sz="1400" dirty="0">
                          <a:latin typeface="Arial" panose="020B0604020202020204" pitchFamily="34" charset="0"/>
                          <a:cs typeface="Arial" panose="020B0604020202020204" pitchFamily="34" charset="0"/>
                        </a:rPr>
                        <a:t>+0.45</a:t>
                      </a:r>
                      <a:r>
                        <a:rPr kumimoji="1" lang="ja-JP" altLang="en-US" sz="1400" dirty="0">
                          <a:latin typeface="Arial" panose="020B0604020202020204" pitchFamily="34" charset="0"/>
                          <a:cs typeface="Arial" panose="020B0604020202020204" pitchFamily="34" charset="0"/>
                        </a:rPr>
                        <a:t>～</a:t>
                      </a:r>
                      <a:r>
                        <a:rPr kumimoji="1" lang="en-US" altLang="ja-JP" sz="1400" dirty="0">
                          <a:latin typeface="Arial" panose="020B0604020202020204" pitchFamily="34" charset="0"/>
                          <a:cs typeface="Arial" panose="020B0604020202020204" pitchFamily="34" charset="0"/>
                        </a:rPr>
                        <a:t>0.82m</a:t>
                      </a:r>
                      <a:endParaRPr kumimoji="1" lang="ja-JP" altLang="en-US" sz="1400" dirty="0">
                        <a:latin typeface="Arial" panose="020B0604020202020204" pitchFamily="34" charset="0"/>
                        <a:cs typeface="Arial" panose="020B0604020202020204" pitchFamily="34" charset="0"/>
                      </a:endParaRPr>
                    </a:p>
                  </a:txBody>
                  <a:tcPr marL="84406" marR="84406" marT="42203" marB="42203" anchor="ctr"/>
                </a:tc>
                <a:extLst>
                  <a:ext uri="{0D108BD9-81ED-4DB2-BD59-A6C34878D82A}">
                    <a16:rowId xmlns:a16="http://schemas.microsoft.com/office/drawing/2014/main" val="10004"/>
                  </a:ext>
                </a:extLst>
              </a:tr>
            </a:tbl>
          </a:graphicData>
        </a:graphic>
      </p:graphicFrame>
      <p:sp>
        <p:nvSpPr>
          <p:cNvPr id="21" name="正方形/長方形 20"/>
          <p:cNvSpPr/>
          <p:nvPr/>
        </p:nvSpPr>
        <p:spPr>
          <a:xfrm>
            <a:off x="6091760" y="2446727"/>
            <a:ext cx="925253" cy="220188"/>
          </a:xfrm>
          <a:prstGeom prst="rect">
            <a:avLst/>
          </a:prstGeom>
        </p:spPr>
        <p:txBody>
          <a:bodyPr wrap="none">
            <a:spAutoFit/>
          </a:bodyPr>
          <a:lstStyle/>
          <a:p>
            <a:pPr algn="r"/>
            <a:r>
              <a:rPr lang="ja-JP" altLang="en-US" sz="831" dirty="0"/>
              <a:t>中程度の確信度</a:t>
            </a:r>
            <a:endParaRPr lang="en-US" altLang="ja-JP" sz="831" dirty="0"/>
          </a:p>
        </p:txBody>
      </p:sp>
      <p:sp>
        <p:nvSpPr>
          <p:cNvPr id="20" name="テキスト ボックス 19"/>
          <p:cNvSpPr txBox="1"/>
          <p:nvPr/>
        </p:nvSpPr>
        <p:spPr>
          <a:xfrm>
            <a:off x="199884" y="6160370"/>
            <a:ext cx="8640960" cy="603820"/>
          </a:xfrm>
          <a:prstGeom prst="rect">
            <a:avLst/>
          </a:prstGeom>
          <a:noFill/>
        </p:spPr>
        <p:txBody>
          <a:bodyPr wrap="square" rtlCol="0">
            <a:spAutoFit/>
          </a:bodyPr>
          <a:lstStyle/>
          <a:p>
            <a:r>
              <a:rPr lang="en-US" altLang="ja-JP" sz="1108" dirty="0"/>
              <a:t>※</a:t>
            </a:r>
            <a:r>
              <a:rPr lang="ja-JP" altLang="en-US" sz="1108" dirty="0"/>
              <a:t>出典：</a:t>
            </a:r>
            <a:r>
              <a:rPr lang="en-US" altLang="ja-JP" sz="1108" dirty="0"/>
              <a:t>JCCCA,IPCC</a:t>
            </a:r>
            <a:r>
              <a:rPr lang="ja-JP" altLang="en-US" sz="1108" dirty="0"/>
              <a:t>第</a:t>
            </a:r>
            <a:r>
              <a:rPr lang="en-US" altLang="ja-JP" sz="1108" dirty="0"/>
              <a:t>5</a:t>
            </a:r>
            <a:r>
              <a:rPr lang="ja-JP" altLang="en-US" sz="1108" dirty="0"/>
              <a:t>次評価報告書特設ページ</a:t>
            </a:r>
            <a:r>
              <a:rPr lang="en-US" altLang="ja-JP" sz="1108" dirty="0"/>
              <a:t>,</a:t>
            </a:r>
            <a:r>
              <a:rPr lang="en-US" altLang="ja-JP" sz="1108" dirty="0">
                <a:latin typeface="Arial" panose="020B0604020202020204" pitchFamily="34" charset="0"/>
                <a:cs typeface="Arial" panose="020B0604020202020204" pitchFamily="34" charset="0"/>
              </a:rPr>
              <a:t>2014</a:t>
            </a:r>
            <a:r>
              <a:rPr lang="en-US" altLang="ja-JP" sz="1108" dirty="0"/>
              <a:t>,</a:t>
            </a:r>
            <a:r>
              <a:rPr lang="en-US" altLang="ja-JP" sz="1108" dirty="0">
                <a:hlinkClick r:id="rId4"/>
              </a:rPr>
              <a:t>http://www.jccca.org/ipcc/ar5/rcp.html</a:t>
            </a:r>
            <a:endParaRPr lang="en-US" altLang="ja-JP" sz="1108" dirty="0"/>
          </a:p>
          <a:p>
            <a:pPr marL="492382"/>
            <a:r>
              <a:rPr lang="ja-JP" altLang="en-US" sz="1108" dirty="0"/>
              <a:t>文部科学省・経済産業省・気象庁・環境省</a:t>
            </a:r>
            <a:r>
              <a:rPr lang="en-US" altLang="ja-JP" sz="1108" dirty="0"/>
              <a:t>,IPCC</a:t>
            </a:r>
            <a:r>
              <a:rPr lang="ja-JP" altLang="en-US" sz="1108" dirty="0"/>
              <a:t>第</a:t>
            </a:r>
            <a:r>
              <a:rPr lang="en-US" altLang="ja-JP" sz="1108" dirty="0"/>
              <a:t>5</a:t>
            </a:r>
            <a:r>
              <a:rPr lang="ja-JP" altLang="en-US" sz="1108" dirty="0"/>
              <a:t>次評価報告書　第</a:t>
            </a:r>
            <a:r>
              <a:rPr lang="en-US" altLang="ja-JP" sz="1108" dirty="0"/>
              <a:t>1</a:t>
            </a:r>
            <a:r>
              <a:rPr lang="ja-JP" altLang="en-US" sz="1108" dirty="0"/>
              <a:t>次作業部会報告書（自然科学的根拠）の公表について</a:t>
            </a:r>
            <a:r>
              <a:rPr lang="en-US" altLang="ja-JP" sz="1108" dirty="0"/>
              <a:t>,</a:t>
            </a:r>
            <a:r>
              <a:rPr lang="en-US" altLang="ja-JP" sz="1108" dirty="0">
                <a:latin typeface="Arial" panose="020B0604020202020204" pitchFamily="34" charset="0"/>
                <a:cs typeface="Arial" panose="020B0604020202020204" pitchFamily="34" charset="0"/>
              </a:rPr>
              <a:t>2015.3</a:t>
            </a:r>
          </a:p>
          <a:p>
            <a:pPr marL="492382"/>
            <a:r>
              <a:rPr lang="en-US" altLang="ja-JP" sz="1108" dirty="0">
                <a:hlinkClick r:id="rId5"/>
              </a:rPr>
              <a:t>http://www.env.go.jp/press/files/jp/23096.pdf</a:t>
            </a:r>
            <a:endParaRPr lang="ja-JP" altLang="en-US" sz="1108" dirty="0"/>
          </a:p>
        </p:txBody>
      </p:sp>
      <p:sp>
        <p:nvSpPr>
          <p:cNvPr id="19" name="テキスト ボックス 18"/>
          <p:cNvSpPr txBox="1"/>
          <p:nvPr/>
        </p:nvSpPr>
        <p:spPr>
          <a:xfrm>
            <a:off x="618186" y="5628103"/>
            <a:ext cx="8418557" cy="461665"/>
          </a:xfrm>
          <a:prstGeom prst="rect">
            <a:avLst/>
          </a:prstGeom>
          <a:noFill/>
        </p:spPr>
        <p:txBody>
          <a:bodyPr wrap="square" rtlCol="0">
            <a:spAutoFit/>
          </a:bodyPr>
          <a:lstStyle/>
          <a:p>
            <a:r>
              <a:rPr lang="ja-JP" altLang="en-US" sz="1200" dirty="0"/>
              <a:t>放射強制力：何らかの要因（例えば</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2</a:t>
            </a:r>
            <a:r>
              <a:rPr lang="ja-JP" altLang="en-US" sz="1200" dirty="0"/>
              <a:t>濃度の変化、エアロゾル濃度の変化、雲分布の変化等）により地球気候系に変化が起こったときに、その要因が引き起こす放射エネルギーの収支（放射収支）の変化量（</a:t>
            </a:r>
            <a:r>
              <a:rPr lang="en-US" altLang="ja-JP" sz="1200" dirty="0">
                <a:latin typeface="Arial" panose="020B0604020202020204" pitchFamily="34" charset="0"/>
                <a:cs typeface="Arial" panose="020B0604020202020204" pitchFamily="34" charset="0"/>
              </a:rPr>
              <a:t>Wm</a:t>
            </a:r>
            <a:r>
              <a:rPr lang="en-US" altLang="ja-JP" sz="1200" baseline="30000" dirty="0">
                <a:latin typeface="Arial" panose="020B0604020202020204" pitchFamily="34" charset="0"/>
                <a:cs typeface="Arial" panose="020B0604020202020204" pitchFamily="34" charset="0"/>
              </a:rPr>
              <a:t>-2</a:t>
            </a:r>
            <a:r>
              <a:rPr lang="ja-JP" altLang="en-US" sz="1200" dirty="0"/>
              <a:t>）。正のときに温暖化の傾向となる。</a:t>
            </a:r>
          </a:p>
        </p:txBody>
      </p:sp>
      <p:sp>
        <p:nvSpPr>
          <p:cNvPr id="24"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気候変動シナリオについて</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0" name="Text Box 9"/>
          <p:cNvSpPr txBox="1">
            <a:spLocks noChangeArrowheads="1"/>
          </p:cNvSpPr>
          <p:nvPr/>
        </p:nvSpPr>
        <p:spPr bwMode="auto">
          <a:xfrm>
            <a:off x="81184" y="509745"/>
            <a:ext cx="8955559"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t>最新の</a:t>
            </a:r>
            <a:r>
              <a:rPr lang="en-US" altLang="ja-JP" sz="1600" dirty="0"/>
              <a:t>IPCC</a:t>
            </a:r>
            <a:r>
              <a:rPr lang="ja-JP" altLang="en-US" sz="1600" dirty="0"/>
              <a:t>第</a:t>
            </a:r>
            <a:r>
              <a:rPr lang="en-US" altLang="ja-JP" sz="1600" dirty="0"/>
              <a:t>5</a:t>
            </a:r>
            <a:r>
              <a:rPr lang="ja-JP" altLang="en-US" sz="1600" dirty="0"/>
              <a:t>次報告書（</a:t>
            </a:r>
            <a:r>
              <a:rPr lang="en-US" altLang="ja-JP" sz="1600" dirty="0"/>
              <a:t>AR5</a:t>
            </a:r>
            <a:r>
              <a:rPr lang="ja-JP" altLang="en-US" sz="1600" dirty="0"/>
              <a:t>）で採用された</a:t>
            </a:r>
            <a:r>
              <a:rPr lang="en-US" altLang="ja-JP" sz="1600" dirty="0"/>
              <a:t>RCP</a:t>
            </a:r>
            <a:r>
              <a:rPr lang="ja-JP" altLang="en-US" sz="1600" dirty="0"/>
              <a:t>シナリオのうち、国土交通省による「気候変動を踏まえた治水計画のあり方提言</a:t>
            </a:r>
            <a:r>
              <a:rPr lang="en-US" altLang="ja-JP" sz="1600" dirty="0"/>
              <a:t>(</a:t>
            </a:r>
            <a:r>
              <a:rPr lang="ja-JP" altLang="en-US" sz="1600" dirty="0"/>
              <a:t>以下、提言</a:t>
            </a:r>
            <a:r>
              <a:rPr lang="en-US" altLang="ja-JP" sz="1600" dirty="0"/>
              <a:t>)</a:t>
            </a:r>
            <a:r>
              <a:rPr lang="ja-JP" altLang="en-US" sz="1600" dirty="0"/>
              <a:t>」に基づき、</a:t>
            </a:r>
            <a:r>
              <a:rPr lang="en-US" altLang="ja-JP" sz="1600" dirty="0"/>
              <a:t>RCP2.6</a:t>
            </a:r>
            <a:r>
              <a:rPr lang="ja-JP" altLang="en-US" sz="1600" dirty="0"/>
              <a:t>（</a:t>
            </a:r>
            <a:r>
              <a:rPr lang="en-US" altLang="ja-JP" sz="1600" dirty="0"/>
              <a:t>2</a:t>
            </a:r>
            <a:r>
              <a:rPr lang="ja-JP" altLang="en-US" sz="1600" dirty="0"/>
              <a:t>度上昇相当）、</a:t>
            </a:r>
            <a:r>
              <a:rPr lang="en-US" altLang="ja-JP" sz="1600" dirty="0"/>
              <a:t>RCP8.5</a:t>
            </a:r>
            <a:r>
              <a:rPr lang="ja-JP" altLang="en-US" sz="1600" dirty="0"/>
              <a:t>（</a:t>
            </a:r>
            <a:r>
              <a:rPr lang="en-US" altLang="ja-JP" sz="1600" dirty="0"/>
              <a:t>4</a:t>
            </a:r>
            <a:r>
              <a:rPr lang="ja-JP" altLang="en-US" sz="1600" dirty="0"/>
              <a:t>度上昇相当）シナリオを基本として気候変動を踏まえた設計外力を検討する。</a:t>
            </a:r>
          </a:p>
        </p:txBody>
      </p:sp>
      <p:sp>
        <p:nvSpPr>
          <p:cNvPr id="2" name="正方形/長方形 1"/>
          <p:cNvSpPr/>
          <p:nvPr/>
        </p:nvSpPr>
        <p:spPr>
          <a:xfrm>
            <a:off x="35619" y="3003131"/>
            <a:ext cx="7108132" cy="742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5619" y="4779722"/>
            <a:ext cx="7108132" cy="742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2">
            <a:extLst>
              <a:ext uri="{FF2B5EF4-FFF2-40B4-BE49-F238E27FC236}">
                <a16:creationId xmlns:a16="http://schemas.microsoft.com/office/drawing/2014/main" id="{6EDAB707-55DA-4B59-B6D0-A813FA9B6DF1}"/>
              </a:ext>
            </a:extLst>
          </p:cNvPr>
          <p:cNvSpPr>
            <a:spLocks noGrp="1"/>
          </p:cNvSpPr>
          <p:nvPr>
            <p:ph type="sldNum" sz="quarter" idx="12"/>
          </p:nvPr>
        </p:nvSpPr>
        <p:spPr>
          <a:xfrm>
            <a:off x="6979343" y="6492875"/>
            <a:ext cx="2057400" cy="365125"/>
          </a:xfrm>
        </p:spPr>
        <p:txBody>
          <a:bodyPr/>
          <a:lstStyle/>
          <a:p>
            <a:fld id="{5E3F6313-0071-4C5D-9E06-91E8809F988F}" type="slidenum">
              <a:rPr kumimoji="1" lang="ja-JP" altLang="en-US" sz="1600" smtClean="0">
                <a:solidFill>
                  <a:schemeClr val="tx1"/>
                </a:solidFill>
              </a:rPr>
              <a:pPr/>
              <a:t>5</a:t>
            </a:fld>
            <a:endParaRPr kumimoji="1" lang="ja-JP" altLang="en-US" sz="1600" dirty="0">
              <a:solidFill>
                <a:schemeClr val="tx1"/>
              </a:solidFill>
            </a:endParaRPr>
          </a:p>
        </p:txBody>
      </p:sp>
    </p:spTree>
    <p:extLst>
      <p:ext uri="{BB962C8B-B14F-4D97-AF65-F5344CB8AC3E}">
        <p14:creationId xmlns:p14="http://schemas.microsoft.com/office/powerpoint/2010/main" val="8629445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1184" y="509745"/>
            <a:ext cx="8955559" cy="1348061"/>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420" indent="-285750" defTabSz="390997" fontAlgn="auto">
              <a:spcBef>
                <a:spcPct val="0"/>
              </a:spcBef>
              <a:spcAft>
                <a:spcPts val="0"/>
              </a:spcAft>
            </a:pPr>
            <a:r>
              <a:rPr lang="en-US" altLang="ja-JP" sz="1600" dirty="0"/>
              <a:t>AR5</a:t>
            </a:r>
            <a:r>
              <a:rPr lang="ja-JP" altLang="en-US" sz="1600" dirty="0"/>
              <a:t>のシナリオに基づき、日本周辺を対象とした予測実験は多数実施されている。</a:t>
            </a:r>
            <a:endParaRPr lang="en-US" altLang="ja-JP" sz="1600" dirty="0"/>
          </a:p>
          <a:p>
            <a:pPr marL="360420" indent="-285750" defTabSz="390997" fontAlgn="auto">
              <a:spcBef>
                <a:spcPct val="0"/>
              </a:spcBef>
              <a:spcAft>
                <a:spcPts val="0"/>
              </a:spcAft>
            </a:pPr>
            <a:r>
              <a:rPr lang="ja-JP" altLang="en-US" sz="1600" dirty="0"/>
              <a:t>本検討に用いる将来気候における台風変化の分析に使用する気候変動予測データは、以下の理由から</a:t>
            </a:r>
            <a:r>
              <a:rPr lang="en-US" altLang="ja-JP" sz="1600" dirty="0"/>
              <a:t>d2PDF(2</a:t>
            </a:r>
            <a:r>
              <a:rPr lang="ja-JP" altLang="en-US" sz="1600" dirty="0"/>
              <a:t>度上昇</a:t>
            </a:r>
            <a:r>
              <a:rPr lang="en-US" altLang="ja-JP" sz="1600" dirty="0"/>
              <a:t>) </a:t>
            </a:r>
            <a:r>
              <a:rPr lang="ja-JP" altLang="en-US" sz="1600" dirty="0"/>
              <a:t>、</a:t>
            </a:r>
            <a:r>
              <a:rPr lang="en-US" altLang="ja-JP" sz="1600" dirty="0"/>
              <a:t>d4PDF (4</a:t>
            </a:r>
            <a:r>
              <a:rPr lang="ja-JP" altLang="en-US" sz="1600" dirty="0"/>
              <a:t>度上昇</a:t>
            </a:r>
            <a:r>
              <a:rPr lang="en-US" altLang="ja-JP" sz="1600" dirty="0"/>
              <a:t>)</a:t>
            </a:r>
            <a:r>
              <a:rPr lang="ja-JP" altLang="en-US" sz="1600" dirty="0"/>
              <a:t>を使用する。</a:t>
            </a:r>
            <a:endParaRPr lang="en-US" altLang="ja-JP" sz="1600" dirty="0"/>
          </a:p>
          <a:p>
            <a:pPr marL="841432" lvl="1" defTabSz="390997" fontAlgn="auto">
              <a:spcAft>
                <a:spcPts val="0"/>
              </a:spcAft>
              <a:buFont typeface="Wingdings" panose="05000000000000000000" pitchFamily="2" charset="2"/>
              <a:buChar char="Ø"/>
            </a:pPr>
            <a:r>
              <a:rPr lang="ja-JP" altLang="en-US" sz="1400" dirty="0"/>
              <a:t>最新の</a:t>
            </a:r>
            <a:r>
              <a:rPr lang="en-US" altLang="ja-JP" sz="1400" dirty="0"/>
              <a:t>IPCC</a:t>
            </a:r>
            <a:r>
              <a:rPr lang="ja-JP" altLang="en-US" sz="1400" dirty="0"/>
              <a:t>第</a:t>
            </a:r>
            <a:r>
              <a:rPr lang="en-US" altLang="ja-JP" sz="1400" dirty="0"/>
              <a:t>5</a:t>
            </a:r>
            <a:r>
              <a:rPr lang="ja-JP" altLang="en-US" sz="1400" dirty="0"/>
              <a:t>次評価報告書の</a:t>
            </a:r>
            <a:r>
              <a:rPr lang="en-US" altLang="ja-JP" sz="1400" dirty="0"/>
              <a:t>RCP</a:t>
            </a:r>
            <a:r>
              <a:rPr lang="ja-JP" altLang="en-US" sz="1400" dirty="0"/>
              <a:t>シナリオに基づいている。</a:t>
            </a:r>
            <a:endParaRPr lang="en-US" altLang="ja-JP" sz="1400" dirty="0"/>
          </a:p>
          <a:p>
            <a:pPr marL="841432" lvl="1" defTabSz="390997" fontAlgn="auto">
              <a:spcAft>
                <a:spcPts val="0"/>
              </a:spcAft>
              <a:buFont typeface="Wingdings" panose="05000000000000000000" pitchFamily="2" charset="2"/>
              <a:buChar char="Ø"/>
            </a:pPr>
            <a:r>
              <a:rPr lang="ja-JP" altLang="en-US" sz="1400" dirty="0"/>
              <a:t>大規模アンサンブル実験により、発生頻度の低い極端気象について統計的な評価が可能。</a:t>
            </a:r>
            <a:endParaRPr lang="en-US" altLang="ja-JP" sz="1400" dirty="0"/>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使用する気候変動予測データ</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6</a:t>
            </a:fld>
            <a:endParaRPr kumimoji="1" lang="ja-JP" altLang="en-US" sz="1600" dirty="0">
              <a:solidFill>
                <a:schemeClr val="tx1"/>
              </a:solidFill>
            </a:endParaRPr>
          </a:p>
        </p:txBody>
      </p:sp>
      <p:pic>
        <p:nvPicPr>
          <p:cNvPr id="13" name="図 12">
            <a:extLst>
              <a:ext uri="{FF2B5EF4-FFF2-40B4-BE49-F238E27FC236}">
                <a16:creationId xmlns:a16="http://schemas.microsoft.com/office/drawing/2014/main" id="{DBCDA0E2-ADD6-41C8-B8AC-5DDED3A3184E}"/>
              </a:ext>
            </a:extLst>
          </p:cNvPr>
          <p:cNvPicPr>
            <a:picLocks noChangeAspect="1"/>
          </p:cNvPicPr>
          <p:nvPr/>
        </p:nvPicPr>
        <p:blipFill rotWithShape="1">
          <a:blip r:embed="rId2"/>
          <a:srcRect l="687" t="159" r="1698" b="10108"/>
          <a:stretch/>
        </p:blipFill>
        <p:spPr>
          <a:xfrm>
            <a:off x="145690" y="2011273"/>
            <a:ext cx="7668000" cy="4320621"/>
          </a:xfrm>
          <a:prstGeom prst="rect">
            <a:avLst/>
          </a:prstGeom>
          <a:ln w="12700">
            <a:solidFill>
              <a:schemeClr val="tx1"/>
            </a:solidFill>
          </a:ln>
        </p:spPr>
      </p:pic>
      <p:pic>
        <p:nvPicPr>
          <p:cNvPr id="5" name="図 4">
            <a:extLst>
              <a:ext uri="{FF2B5EF4-FFF2-40B4-BE49-F238E27FC236}">
                <a16:creationId xmlns:a16="http://schemas.microsoft.com/office/drawing/2014/main" id="{F6CC6271-8386-4261-9D55-3A0FD157670F}"/>
              </a:ext>
            </a:extLst>
          </p:cNvPr>
          <p:cNvPicPr>
            <a:picLocks noChangeAspect="1"/>
          </p:cNvPicPr>
          <p:nvPr/>
        </p:nvPicPr>
        <p:blipFill rotWithShape="1">
          <a:blip r:embed="rId2"/>
          <a:srcRect t="91676" r="26322"/>
          <a:stretch/>
        </p:blipFill>
        <p:spPr>
          <a:xfrm>
            <a:off x="0" y="6387189"/>
            <a:ext cx="5868000" cy="406344"/>
          </a:xfrm>
          <a:prstGeom prst="rect">
            <a:avLst/>
          </a:prstGeom>
          <a:ln w="12700">
            <a:noFill/>
          </a:ln>
        </p:spPr>
      </p:pic>
      <p:sp>
        <p:nvSpPr>
          <p:cNvPr id="2" name="正方形/長方形 1">
            <a:extLst>
              <a:ext uri="{FF2B5EF4-FFF2-40B4-BE49-F238E27FC236}">
                <a16:creationId xmlns:a16="http://schemas.microsoft.com/office/drawing/2014/main" id="{0817B3AD-1D1B-4BB1-BCCE-5E0AE03A016A}"/>
              </a:ext>
            </a:extLst>
          </p:cNvPr>
          <p:cNvSpPr/>
          <p:nvPr/>
        </p:nvSpPr>
        <p:spPr>
          <a:xfrm>
            <a:off x="424998" y="4101703"/>
            <a:ext cx="7388691" cy="49974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BB5D7BF-9E50-4C5B-A7B2-201A86E8BF92}"/>
              </a:ext>
            </a:extLst>
          </p:cNvPr>
          <p:cNvSpPr txBox="1"/>
          <p:nvPr/>
        </p:nvSpPr>
        <p:spPr>
          <a:xfrm>
            <a:off x="5053455" y="6590361"/>
            <a:ext cx="5083674" cy="246221"/>
          </a:xfrm>
          <a:prstGeom prst="rect">
            <a:avLst/>
          </a:prstGeom>
          <a:noFill/>
        </p:spPr>
        <p:txBody>
          <a:bodyPr wrap="square" rtlCol="0">
            <a:spAutoFit/>
          </a:bodyPr>
          <a:lstStyle/>
          <a:p>
            <a:r>
              <a:rPr kumimoji="1" lang="en-US" altLang="ja-JP" sz="1000" dirty="0"/>
              <a:t>※</a:t>
            </a:r>
            <a:r>
              <a:rPr kumimoji="1" lang="ja-JP" altLang="en-US" sz="1000" dirty="0"/>
              <a:t>出典：</a:t>
            </a:r>
            <a:r>
              <a:rPr lang="ja-JP" altLang="en-US" sz="1000" dirty="0"/>
              <a:t>気候変動を踏まえた治水計画のあり方　提言　参考資料</a:t>
            </a:r>
            <a:endParaRPr kumimoji="1" lang="ja-JP" altLang="en-US" sz="1000" dirty="0"/>
          </a:p>
        </p:txBody>
      </p:sp>
      <p:sp>
        <p:nvSpPr>
          <p:cNvPr id="15" name="正方形/長方形 14">
            <a:extLst>
              <a:ext uri="{FF2B5EF4-FFF2-40B4-BE49-F238E27FC236}">
                <a16:creationId xmlns:a16="http://schemas.microsoft.com/office/drawing/2014/main" id="{0817B3AD-1D1B-4BB1-BCCE-5E0AE03A016A}"/>
              </a:ext>
            </a:extLst>
          </p:cNvPr>
          <p:cNvSpPr/>
          <p:nvPr/>
        </p:nvSpPr>
        <p:spPr>
          <a:xfrm>
            <a:off x="424998" y="5844394"/>
            <a:ext cx="7388691" cy="49974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392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302DC43-FE30-4401-90BF-E0965E2EBCD8}"/>
              </a:ext>
            </a:extLst>
          </p:cNvPr>
          <p:cNvPicPr>
            <a:picLocks noChangeAspect="1"/>
          </p:cNvPicPr>
          <p:nvPr/>
        </p:nvPicPr>
        <p:blipFill>
          <a:blip r:embed="rId3"/>
          <a:stretch>
            <a:fillRect/>
          </a:stretch>
        </p:blipFill>
        <p:spPr>
          <a:xfrm>
            <a:off x="4540606" y="3152317"/>
            <a:ext cx="4464000" cy="3463643"/>
          </a:xfrm>
          <a:prstGeom prst="rect">
            <a:avLst/>
          </a:prstGeom>
        </p:spPr>
      </p:pic>
      <p:sp>
        <p:nvSpPr>
          <p:cNvPr id="7" name="Text Box 9"/>
          <p:cNvSpPr txBox="1">
            <a:spLocks noChangeArrowheads="1"/>
          </p:cNvSpPr>
          <p:nvPr/>
        </p:nvSpPr>
        <p:spPr bwMode="auto">
          <a:xfrm>
            <a:off x="81184" y="469640"/>
            <a:ext cx="8955559" cy="1077218"/>
          </a:xfrm>
          <a:prstGeom prst="rect">
            <a:avLst/>
          </a:prstGeom>
          <a:solidFill>
            <a:schemeClr val="bg1"/>
          </a:solidFill>
          <a:ln w="9525">
            <a:solidFill>
              <a:schemeClr val="tx1"/>
            </a:solidFill>
            <a:miter lim="800000"/>
            <a:headEnd/>
            <a:tailEnd/>
          </a:ln>
        </p:spPr>
        <p:txBody>
          <a:bodyPr wrap="square">
            <a:spAutoFit/>
          </a:bodyPr>
          <a:lstStyle>
            <a:defPPr>
              <a:defRPr lang="ja-JP"/>
            </a:defPPr>
            <a:lvl1pPr marL="224009" indent="-149339" defTabSz="390997" fontAlgn="auto">
              <a:spcAft>
                <a:spcPts val="0"/>
              </a:spcAft>
              <a:buFont typeface="Arial" panose="020B0604020202020204" pitchFamily="34" charset="0"/>
              <a:buChar char="•"/>
              <a:defRPr sz="1539">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ja-JP" sz="1600" dirty="0"/>
              <a:t>d4PDF </a:t>
            </a:r>
            <a:r>
              <a:rPr lang="ja-JP" altLang="en-US" sz="1600" dirty="0"/>
              <a:t>は、温暖化対策策定等への活用を目的として、文科省・気候変動リスク情報創生プログラムおよび海洋研究開発機構・地球シミュレータ特別推進課題において作成されたものである。</a:t>
            </a:r>
            <a:endParaRPr lang="en-US" altLang="ja-JP" sz="1600" dirty="0"/>
          </a:p>
          <a:p>
            <a:r>
              <a:rPr lang="ja-JP" altLang="en-US" sz="1600" dirty="0"/>
              <a:t>現在気候で</a:t>
            </a:r>
            <a:r>
              <a:rPr lang="en-US" altLang="ja-JP" sz="1600" dirty="0"/>
              <a:t>3000</a:t>
            </a:r>
            <a:r>
              <a:rPr lang="ja-JP" altLang="en-US" sz="1600" dirty="0"/>
              <a:t>パターン、将来気候（</a:t>
            </a:r>
            <a:r>
              <a:rPr lang="en-US" altLang="ja-JP" sz="1600" dirty="0"/>
              <a:t>2</a:t>
            </a:r>
            <a:r>
              <a:rPr lang="ja-JP" altLang="en-US" sz="1600" dirty="0"/>
              <a:t>度上昇）で</a:t>
            </a:r>
            <a:r>
              <a:rPr lang="en-US" altLang="ja-JP" sz="1600" dirty="0"/>
              <a:t>3240</a:t>
            </a:r>
            <a:r>
              <a:rPr lang="ja-JP" altLang="en-US" sz="1600" dirty="0"/>
              <a:t>パターン、将来気候（</a:t>
            </a:r>
            <a:r>
              <a:rPr lang="en-US" altLang="ja-JP" sz="1600" dirty="0"/>
              <a:t>4</a:t>
            </a:r>
            <a:r>
              <a:rPr lang="ja-JP" altLang="en-US" sz="1600" dirty="0"/>
              <a:t>度上昇）で</a:t>
            </a:r>
            <a:r>
              <a:rPr lang="en-US" altLang="ja-JP" sz="1600" dirty="0"/>
              <a:t>5400</a:t>
            </a:r>
            <a:r>
              <a:rPr lang="ja-JP" altLang="en-US" sz="1600" dirty="0"/>
              <a:t>パターンの予測データが整備されている。</a:t>
            </a:r>
            <a:endParaRPr lang="en-US" altLang="ja-JP" sz="1600" dirty="0"/>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使用する気候変動予測データ</a:t>
            </a:r>
            <a:r>
              <a:rPr kumimoji="0" lang="en-US" altLang="ja-JP" sz="2000" b="1" dirty="0">
                <a:solidFill>
                  <a:srgbClr val="FFFFFF"/>
                </a:solidFill>
                <a:latin typeface="HG丸ｺﾞｼｯｸM-PRO" panose="020F0600000000000000" pitchFamily="50" charset="-128"/>
                <a:ea typeface="HG丸ｺﾞｼｯｸM-PRO" panose="020F0600000000000000" pitchFamily="50" charset="-128"/>
              </a:rPr>
              <a:t>((d4PDF</a:t>
            </a:r>
            <a:r>
              <a:rPr kumimoji="0" lang="ja-JP" altLang="en-US" sz="2000" b="1" dirty="0" err="1">
                <a:solidFill>
                  <a:srgbClr val="FFFFFF"/>
                </a:solidFill>
                <a:latin typeface="HG丸ｺﾞｼｯｸM-PRO" panose="020F0600000000000000" pitchFamily="50" charset="-128"/>
                <a:ea typeface="HG丸ｺﾞｼｯｸM-PRO" panose="020F0600000000000000" pitchFamily="50" charset="-128"/>
              </a:rPr>
              <a:t>、</a:t>
            </a:r>
            <a:r>
              <a:rPr kumimoji="0" lang="en-US" altLang="ja-JP" sz="2000" b="1" dirty="0">
                <a:solidFill>
                  <a:srgbClr val="FFFFFF"/>
                </a:solidFill>
                <a:latin typeface="HG丸ｺﾞｼｯｸM-PRO" panose="020F0600000000000000" pitchFamily="50" charset="-128"/>
                <a:ea typeface="HG丸ｺﾞｼｯｸM-PRO" panose="020F0600000000000000" pitchFamily="50" charset="-128"/>
              </a:rPr>
              <a:t> d2PDF</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の概要</a:t>
            </a:r>
            <a:r>
              <a:rPr kumimoji="0" lang="en-US" altLang="ja-JP" sz="2000" b="1" dirty="0">
                <a:solidFill>
                  <a:srgbClr val="FFFFFF"/>
                </a:solidFill>
                <a:latin typeface="HG丸ｺﾞｼｯｸM-PRO" panose="020F0600000000000000" pitchFamily="50" charset="-128"/>
                <a:ea typeface="HG丸ｺﾞｼｯｸM-PRO" panose="020F0600000000000000" pitchFamily="50" charset="-128"/>
              </a:rPr>
              <a:t>)</a:t>
            </a: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7</a:t>
            </a:fld>
            <a:endParaRPr kumimoji="1" lang="ja-JP" altLang="en-US" sz="1600" dirty="0">
              <a:solidFill>
                <a:schemeClr val="tx1"/>
              </a:solidFill>
            </a:endParaRPr>
          </a:p>
        </p:txBody>
      </p:sp>
      <p:sp>
        <p:nvSpPr>
          <p:cNvPr id="5" name="テキスト ボックス 4">
            <a:extLst>
              <a:ext uri="{FF2B5EF4-FFF2-40B4-BE49-F238E27FC236}">
                <a16:creationId xmlns:a16="http://schemas.microsoft.com/office/drawing/2014/main" id="{9E7B9044-A2DA-49FF-9978-05D6C88FA44F}"/>
              </a:ext>
            </a:extLst>
          </p:cNvPr>
          <p:cNvSpPr txBox="1"/>
          <p:nvPr/>
        </p:nvSpPr>
        <p:spPr>
          <a:xfrm>
            <a:off x="81183" y="1551879"/>
            <a:ext cx="4490817" cy="1600438"/>
          </a:xfrm>
          <a:prstGeom prst="rect">
            <a:avLst/>
          </a:prstGeom>
          <a:noFill/>
        </p:spPr>
        <p:txBody>
          <a:bodyPr wrap="square" rtlCol="0">
            <a:spAutoFit/>
          </a:bodyPr>
          <a:lstStyle/>
          <a:p>
            <a:r>
              <a:rPr lang="ja-JP" altLang="en-US" sz="1400" dirty="0">
                <a:solidFill>
                  <a:srgbClr val="0000FF"/>
                </a:solidFill>
              </a:rPr>
              <a:t>■</a:t>
            </a:r>
            <a:r>
              <a:rPr kumimoji="1" lang="en-US" altLang="ja-JP" sz="1400" dirty="0">
                <a:solidFill>
                  <a:srgbClr val="0000FF"/>
                </a:solidFill>
              </a:rPr>
              <a:t>d4PDF</a:t>
            </a:r>
            <a:r>
              <a:rPr kumimoji="1" lang="ja-JP" altLang="en-US" sz="1400" dirty="0">
                <a:solidFill>
                  <a:srgbClr val="0000FF"/>
                </a:solidFill>
              </a:rPr>
              <a:t>、</a:t>
            </a:r>
            <a:r>
              <a:rPr kumimoji="1" lang="en-US" altLang="ja-JP" sz="1400" dirty="0">
                <a:solidFill>
                  <a:srgbClr val="0000FF"/>
                </a:solidFill>
              </a:rPr>
              <a:t>d2PDF</a:t>
            </a:r>
            <a:r>
              <a:rPr kumimoji="1" lang="ja-JP" altLang="en-US" sz="1400" dirty="0">
                <a:solidFill>
                  <a:srgbClr val="0000FF"/>
                </a:solidFill>
              </a:rPr>
              <a:t>の特徴</a:t>
            </a:r>
            <a:endParaRPr lang="en-US" altLang="ja-JP" sz="1400" dirty="0">
              <a:solidFill>
                <a:srgbClr val="0000FF"/>
              </a:solidFill>
            </a:endParaRPr>
          </a:p>
          <a:p>
            <a:pPr marL="171450" indent="-171450">
              <a:buFont typeface="Arial" panose="020B0604020202020204" pitchFamily="34" charset="0"/>
              <a:buChar char="•"/>
            </a:pPr>
            <a:r>
              <a:rPr kumimoji="1" lang="ja-JP" altLang="en-US" sz="1400" dirty="0"/>
              <a:t>気象研究所全球大気モデル</a:t>
            </a:r>
            <a:r>
              <a:rPr kumimoji="1" lang="en-US" altLang="ja-JP" sz="1400" dirty="0"/>
              <a:t>MRI-AGCM</a:t>
            </a:r>
            <a:r>
              <a:rPr kumimoji="1" lang="ja-JP" altLang="en-US" sz="1400" dirty="0"/>
              <a:t>を用いた全球モデル実験と日本をカバーする気象研究所領域気候モデル</a:t>
            </a:r>
            <a:r>
              <a:rPr kumimoji="1" lang="en-US" altLang="ja-JP" sz="1400" dirty="0"/>
              <a:t>NHRCM</a:t>
            </a:r>
            <a:r>
              <a:rPr kumimoji="1" lang="ja-JP" altLang="en-US" sz="1400" dirty="0"/>
              <a:t>を用いた領域モデル実験で構成される。</a:t>
            </a:r>
            <a:endParaRPr kumimoji="1" lang="en-US" altLang="ja-JP" sz="1400" dirty="0"/>
          </a:p>
          <a:p>
            <a:pPr marL="171450" indent="-171450">
              <a:buFont typeface="Arial" panose="020B0604020202020204" pitchFamily="34" charset="0"/>
              <a:buChar char="•"/>
            </a:pPr>
            <a:r>
              <a:rPr lang="ja-JP" altLang="en-US" sz="1400" dirty="0"/>
              <a:t>領域モデル実験では、全球モデル実験の結果を用いて、水平格子間隔</a:t>
            </a:r>
            <a:r>
              <a:rPr lang="en-US" altLang="ja-JP" sz="1400" dirty="0"/>
              <a:t>20km</a:t>
            </a:r>
            <a:r>
              <a:rPr lang="ja-JP" altLang="en-US" sz="1400" dirty="0"/>
              <a:t>にダウンスケーリングを行ったものである。</a:t>
            </a:r>
            <a:endParaRPr kumimoji="1" lang="en-US" altLang="ja-JP" sz="1400" dirty="0"/>
          </a:p>
        </p:txBody>
      </p:sp>
      <p:pic>
        <p:nvPicPr>
          <p:cNvPr id="13" name="図 12">
            <a:extLst>
              <a:ext uri="{FF2B5EF4-FFF2-40B4-BE49-F238E27FC236}">
                <a16:creationId xmlns:a16="http://schemas.microsoft.com/office/drawing/2014/main" id="{D0444801-5FF7-4CC8-82E9-573E12D72EEA}"/>
              </a:ext>
            </a:extLst>
          </p:cNvPr>
          <p:cNvPicPr>
            <a:picLocks noChangeAspect="1"/>
          </p:cNvPicPr>
          <p:nvPr/>
        </p:nvPicPr>
        <p:blipFill rotWithShape="1">
          <a:blip r:embed="rId4"/>
          <a:srcRect l="53318" t="931" b="44411"/>
          <a:stretch/>
        </p:blipFill>
        <p:spPr>
          <a:xfrm>
            <a:off x="81183" y="3280441"/>
            <a:ext cx="4536000" cy="3321498"/>
          </a:xfrm>
          <a:prstGeom prst="rect">
            <a:avLst/>
          </a:prstGeom>
        </p:spPr>
      </p:pic>
      <p:sp>
        <p:nvSpPr>
          <p:cNvPr id="11" name="テキスト ボックス 10">
            <a:extLst>
              <a:ext uri="{FF2B5EF4-FFF2-40B4-BE49-F238E27FC236}">
                <a16:creationId xmlns:a16="http://schemas.microsoft.com/office/drawing/2014/main" id="{10FDC1A6-FD0C-4F5F-B0BD-5BF561CD59A0}"/>
              </a:ext>
            </a:extLst>
          </p:cNvPr>
          <p:cNvSpPr txBox="1"/>
          <p:nvPr/>
        </p:nvSpPr>
        <p:spPr>
          <a:xfrm>
            <a:off x="4755027" y="1767322"/>
            <a:ext cx="4249579" cy="1384995"/>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400" dirty="0"/>
              <a:t>産業革命（</a:t>
            </a:r>
            <a:r>
              <a:rPr kumimoji="1" lang="en-US" altLang="ja-JP" sz="1400" dirty="0"/>
              <a:t>1850</a:t>
            </a:r>
            <a:r>
              <a:rPr kumimoji="1" lang="ja-JP" altLang="en-US" sz="1400" dirty="0"/>
              <a:t>年）以前に比べて全球平均温度が</a:t>
            </a:r>
            <a:r>
              <a:rPr lang="en-US" altLang="ja-JP" sz="1400" dirty="0">
                <a:solidFill>
                  <a:srgbClr val="FF0000"/>
                </a:solidFill>
              </a:rPr>
              <a:t>4</a:t>
            </a:r>
            <a:r>
              <a:rPr kumimoji="1" lang="ja-JP" altLang="en-US" sz="1400" dirty="0">
                <a:solidFill>
                  <a:srgbClr val="FF0000"/>
                </a:solidFill>
              </a:rPr>
              <a:t>℃</a:t>
            </a:r>
            <a:r>
              <a:rPr kumimoji="1" lang="ja-JP" altLang="en-US" sz="1400" dirty="0"/>
              <a:t>上昇した世界をシミュレーションした将来気候のデータ</a:t>
            </a:r>
            <a:r>
              <a:rPr kumimoji="1" lang="en-US" altLang="ja-JP" sz="1400" dirty="0"/>
              <a:t>(d4PDF)</a:t>
            </a:r>
            <a:r>
              <a:rPr lang="ja-JP" altLang="en-US" sz="1400" dirty="0"/>
              <a:t>と全球平均温度が</a:t>
            </a:r>
            <a:r>
              <a:rPr lang="en-US" altLang="ja-JP" sz="1400" dirty="0">
                <a:solidFill>
                  <a:srgbClr val="FF0000"/>
                </a:solidFill>
              </a:rPr>
              <a:t>2</a:t>
            </a:r>
            <a:r>
              <a:rPr lang="ja-JP" altLang="en-US" sz="1400" dirty="0">
                <a:solidFill>
                  <a:srgbClr val="FF0000"/>
                </a:solidFill>
              </a:rPr>
              <a:t>℃</a:t>
            </a:r>
            <a:r>
              <a:rPr lang="ja-JP" altLang="en-US" sz="1400" dirty="0"/>
              <a:t>上昇した世界をシミュレーションした将来気候のデータ</a:t>
            </a:r>
            <a:r>
              <a:rPr lang="en-US" altLang="ja-JP" sz="1400" dirty="0"/>
              <a:t>(d2PDF)</a:t>
            </a:r>
            <a:r>
              <a:rPr lang="ja-JP" altLang="en-US" sz="1400" dirty="0"/>
              <a:t>、さらに</a:t>
            </a:r>
            <a:r>
              <a:rPr kumimoji="1" lang="ja-JP" altLang="en-US" sz="1400" dirty="0"/>
              <a:t>観測された海面水温等のデータを与えた現在気候のデータが整備されている。</a:t>
            </a:r>
            <a:endParaRPr kumimoji="1" lang="en-US" altLang="ja-JP" sz="1400" dirty="0"/>
          </a:p>
        </p:txBody>
      </p:sp>
    </p:spTree>
    <p:extLst>
      <p:ext uri="{BB962C8B-B14F-4D97-AF65-F5344CB8AC3E}">
        <p14:creationId xmlns:p14="http://schemas.microsoft.com/office/powerpoint/2010/main" val="1794533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1184" y="509745"/>
            <a:ext cx="8955559" cy="1077218"/>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t>新水門設計条件としての潮位偏差や変動量（波浪）は、将来気候（</a:t>
            </a:r>
            <a:r>
              <a:rPr lang="en-US" altLang="ja-JP" sz="1600" dirty="0"/>
              <a:t>2</a:t>
            </a:r>
            <a:r>
              <a:rPr lang="ja-JP" altLang="en-US" sz="1600" dirty="0"/>
              <a:t>度上昇</a:t>
            </a:r>
            <a:r>
              <a:rPr lang="en-US" altLang="ja-JP" sz="1600" dirty="0"/>
              <a:t>,4</a:t>
            </a:r>
            <a:r>
              <a:rPr lang="ja-JP" altLang="en-US" sz="1600" dirty="0"/>
              <a:t>度上昇）における台風による気圧・風場推算結果を条件とした高潮シミュレーションにより算定する。</a:t>
            </a:r>
            <a:endParaRPr lang="en-US" altLang="ja-JP" sz="1600" dirty="0"/>
          </a:p>
          <a:p>
            <a:pPr marL="224009" indent="-149339" defTabSz="390997" fontAlgn="auto">
              <a:spcBef>
                <a:spcPct val="0"/>
              </a:spcBef>
              <a:spcAft>
                <a:spcPts val="0"/>
              </a:spcAft>
              <a:buFont typeface="Arial" panose="020B0604020202020204" pitchFamily="34" charset="0"/>
              <a:buChar char="•"/>
            </a:pPr>
            <a:r>
              <a:rPr lang="ja-JP" altLang="en-US" sz="1600" dirty="0"/>
              <a:t>算定した将来気候における潮位偏差及び潮位は、現行計画と同程度の頻度で発生する値であるかの確認を行い、算定値の妥当性を評価する。</a:t>
            </a:r>
            <a:endParaRPr lang="en-US" altLang="ja-JP" sz="1600" dirty="0"/>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将来気候における潮位偏差・変動量（波浪）の設定方針</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8</a:t>
            </a:fld>
            <a:endParaRPr kumimoji="1" lang="ja-JP" altLang="en-US" sz="1600" dirty="0">
              <a:solidFill>
                <a:schemeClr val="tx1"/>
              </a:solidFill>
            </a:endParaRPr>
          </a:p>
        </p:txBody>
      </p:sp>
      <p:cxnSp>
        <p:nvCxnSpPr>
          <p:cNvPr id="36" name="直線矢印コネクタ 35">
            <a:extLst>
              <a:ext uri="{FF2B5EF4-FFF2-40B4-BE49-F238E27FC236}">
                <a16:creationId xmlns:a16="http://schemas.microsoft.com/office/drawing/2014/main" id="{E6DF25D0-A90B-411F-A21B-78183D68CEF5}"/>
              </a:ext>
            </a:extLst>
          </p:cNvPr>
          <p:cNvCxnSpPr>
            <a:cxnSpLocks/>
          </p:cNvCxnSpPr>
          <p:nvPr/>
        </p:nvCxnSpPr>
        <p:spPr>
          <a:xfrm flipV="1">
            <a:off x="5436136" y="2935874"/>
            <a:ext cx="0" cy="1941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線矢印コネクタ 38">
            <a:extLst>
              <a:ext uri="{FF2B5EF4-FFF2-40B4-BE49-F238E27FC236}">
                <a16:creationId xmlns:a16="http://schemas.microsoft.com/office/drawing/2014/main" id="{80392222-E5AC-424D-BCC4-89204D948E05}"/>
              </a:ext>
            </a:extLst>
          </p:cNvPr>
          <p:cNvCxnSpPr>
            <a:cxnSpLocks/>
          </p:cNvCxnSpPr>
          <p:nvPr/>
        </p:nvCxnSpPr>
        <p:spPr>
          <a:xfrm>
            <a:off x="5433427" y="4866541"/>
            <a:ext cx="3554329"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CBBE038A-3824-4E34-A301-FE2D7B034BC2}"/>
              </a:ext>
            </a:extLst>
          </p:cNvPr>
          <p:cNvSpPr txBox="1"/>
          <p:nvPr/>
        </p:nvSpPr>
        <p:spPr>
          <a:xfrm>
            <a:off x="5636007" y="4880195"/>
            <a:ext cx="750214" cy="276999"/>
          </a:xfrm>
          <a:prstGeom prst="rect">
            <a:avLst/>
          </a:prstGeom>
          <a:noFill/>
          <a:ln>
            <a:noFill/>
          </a:ln>
        </p:spPr>
        <p:txBody>
          <a:bodyPr wrap="square" rtlCol="0">
            <a:spAutoFit/>
          </a:bodyPr>
          <a:lstStyle/>
          <a:p>
            <a:pPr algn="ctr"/>
            <a:r>
              <a:rPr kumimoji="1" lang="ja-JP" altLang="en-US" sz="1200" dirty="0"/>
              <a:t>現時点</a:t>
            </a:r>
          </a:p>
        </p:txBody>
      </p:sp>
      <p:sp>
        <p:nvSpPr>
          <p:cNvPr id="44" name="テキスト ボックス 43">
            <a:extLst>
              <a:ext uri="{FF2B5EF4-FFF2-40B4-BE49-F238E27FC236}">
                <a16:creationId xmlns:a16="http://schemas.microsoft.com/office/drawing/2014/main" id="{F2B41B1D-466F-4D4A-8603-2EB3C695CD5D}"/>
              </a:ext>
            </a:extLst>
          </p:cNvPr>
          <p:cNvSpPr txBox="1"/>
          <p:nvPr/>
        </p:nvSpPr>
        <p:spPr>
          <a:xfrm>
            <a:off x="6591263" y="4880195"/>
            <a:ext cx="949673" cy="461665"/>
          </a:xfrm>
          <a:prstGeom prst="rect">
            <a:avLst/>
          </a:prstGeom>
          <a:noFill/>
          <a:ln>
            <a:noFill/>
          </a:ln>
        </p:spPr>
        <p:txBody>
          <a:bodyPr wrap="square" rtlCol="0">
            <a:spAutoFit/>
          </a:bodyPr>
          <a:lstStyle/>
          <a:p>
            <a:pPr algn="ctr"/>
            <a:r>
              <a:rPr kumimoji="1" lang="ja-JP" altLang="en-US" sz="1200" dirty="0"/>
              <a:t>将来時点</a:t>
            </a:r>
            <a:endParaRPr kumimoji="1" lang="en-US" altLang="ja-JP" sz="1200" dirty="0"/>
          </a:p>
          <a:p>
            <a:pPr algn="ctr"/>
            <a:r>
              <a:rPr lang="ja-JP" altLang="en-US" sz="1200" dirty="0"/>
              <a:t>２度上昇</a:t>
            </a:r>
            <a:endParaRPr kumimoji="1" lang="ja-JP" altLang="en-US" sz="1200" dirty="0"/>
          </a:p>
        </p:txBody>
      </p:sp>
      <p:sp>
        <p:nvSpPr>
          <p:cNvPr id="47" name="正方形/長方形 46">
            <a:extLst>
              <a:ext uri="{FF2B5EF4-FFF2-40B4-BE49-F238E27FC236}">
                <a16:creationId xmlns:a16="http://schemas.microsoft.com/office/drawing/2014/main" id="{FCD06B26-8CE2-4A7B-87D0-FCBA6A145F5C}"/>
              </a:ext>
            </a:extLst>
          </p:cNvPr>
          <p:cNvSpPr/>
          <p:nvPr/>
        </p:nvSpPr>
        <p:spPr>
          <a:xfrm>
            <a:off x="5762553" y="4118615"/>
            <a:ext cx="497122" cy="747925"/>
          </a:xfrm>
          <a:prstGeom prst="rect">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ECEE083-6090-4DA6-901E-61194A192010}"/>
              </a:ext>
            </a:extLst>
          </p:cNvPr>
          <p:cNvSpPr/>
          <p:nvPr/>
        </p:nvSpPr>
        <p:spPr>
          <a:xfrm>
            <a:off x="6823049" y="3893407"/>
            <a:ext cx="497122" cy="973134"/>
          </a:xfrm>
          <a:prstGeom prst="rect">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7A911C8-27EA-4692-8728-CBB2DBA8F005}"/>
              </a:ext>
            </a:extLst>
          </p:cNvPr>
          <p:cNvSpPr/>
          <p:nvPr/>
        </p:nvSpPr>
        <p:spPr>
          <a:xfrm>
            <a:off x="7977889" y="3602754"/>
            <a:ext cx="521493" cy="1263787"/>
          </a:xfrm>
          <a:prstGeom prst="rect">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637A95F-5544-4998-A495-AD4229D31DE0}"/>
              </a:ext>
            </a:extLst>
          </p:cNvPr>
          <p:cNvSpPr txBox="1"/>
          <p:nvPr/>
        </p:nvSpPr>
        <p:spPr>
          <a:xfrm>
            <a:off x="7760430" y="4880195"/>
            <a:ext cx="949673" cy="461665"/>
          </a:xfrm>
          <a:prstGeom prst="rect">
            <a:avLst/>
          </a:prstGeom>
          <a:noFill/>
          <a:ln>
            <a:noFill/>
          </a:ln>
        </p:spPr>
        <p:txBody>
          <a:bodyPr wrap="square" rtlCol="0">
            <a:spAutoFit/>
          </a:bodyPr>
          <a:lstStyle/>
          <a:p>
            <a:pPr algn="ctr"/>
            <a:r>
              <a:rPr kumimoji="1" lang="ja-JP" altLang="en-US" sz="1200" dirty="0"/>
              <a:t>将来時点</a:t>
            </a:r>
            <a:endParaRPr kumimoji="1" lang="en-US" altLang="ja-JP" sz="1200" dirty="0"/>
          </a:p>
          <a:p>
            <a:pPr algn="ctr"/>
            <a:r>
              <a:rPr lang="ja-JP" altLang="en-US" sz="1200" dirty="0"/>
              <a:t>４度上昇</a:t>
            </a:r>
            <a:endParaRPr kumimoji="1" lang="ja-JP" altLang="en-US" sz="1200" dirty="0"/>
          </a:p>
        </p:txBody>
      </p:sp>
      <p:sp>
        <p:nvSpPr>
          <p:cNvPr id="29" name="テキスト ボックス 28">
            <a:extLst>
              <a:ext uri="{FF2B5EF4-FFF2-40B4-BE49-F238E27FC236}">
                <a16:creationId xmlns:a16="http://schemas.microsoft.com/office/drawing/2014/main" id="{C55EF5B8-05F4-44A1-87CF-3357BD721936}"/>
              </a:ext>
            </a:extLst>
          </p:cNvPr>
          <p:cNvSpPr txBox="1"/>
          <p:nvPr/>
        </p:nvSpPr>
        <p:spPr>
          <a:xfrm>
            <a:off x="4819669" y="3230102"/>
            <a:ext cx="856866" cy="400110"/>
          </a:xfrm>
          <a:prstGeom prst="rect">
            <a:avLst/>
          </a:prstGeom>
          <a:noFill/>
          <a:ln>
            <a:noFill/>
          </a:ln>
        </p:spPr>
        <p:txBody>
          <a:bodyPr wrap="square" rtlCol="0">
            <a:spAutoFit/>
          </a:bodyPr>
          <a:lstStyle/>
          <a:p>
            <a:pPr algn="ctr"/>
            <a:r>
              <a:rPr kumimoji="1" lang="ja-JP" altLang="en-US" sz="1000" dirty="0"/>
              <a:t>潮位</a:t>
            </a:r>
            <a:endParaRPr kumimoji="1" lang="en-US" altLang="ja-JP" sz="1000" dirty="0"/>
          </a:p>
          <a:p>
            <a:pPr algn="ctr"/>
            <a:r>
              <a:rPr kumimoji="1" lang="ja-JP" altLang="en-US" sz="1000" dirty="0"/>
              <a:t>偏差</a:t>
            </a:r>
          </a:p>
        </p:txBody>
      </p:sp>
      <p:sp>
        <p:nvSpPr>
          <p:cNvPr id="34" name="テキスト ボックス 33">
            <a:extLst>
              <a:ext uri="{FF2B5EF4-FFF2-40B4-BE49-F238E27FC236}">
                <a16:creationId xmlns:a16="http://schemas.microsoft.com/office/drawing/2014/main" id="{7FC7A62A-EEF4-4674-84C8-FFB892EE16A1}"/>
              </a:ext>
            </a:extLst>
          </p:cNvPr>
          <p:cNvSpPr txBox="1"/>
          <p:nvPr/>
        </p:nvSpPr>
        <p:spPr>
          <a:xfrm>
            <a:off x="4758923" y="4553102"/>
            <a:ext cx="856866" cy="276999"/>
          </a:xfrm>
          <a:prstGeom prst="rect">
            <a:avLst/>
          </a:prstGeom>
          <a:noFill/>
          <a:ln>
            <a:noFill/>
          </a:ln>
        </p:spPr>
        <p:txBody>
          <a:bodyPr wrap="square" rtlCol="0">
            <a:spAutoFit/>
          </a:bodyPr>
          <a:lstStyle/>
          <a:p>
            <a:pPr algn="ctr"/>
            <a:r>
              <a:rPr kumimoji="1" lang="en-US" altLang="ja-JP" sz="1200" dirty="0"/>
              <a:t>3.0m</a:t>
            </a:r>
            <a:endParaRPr kumimoji="1" lang="ja-JP" altLang="en-US" sz="1200" dirty="0"/>
          </a:p>
        </p:txBody>
      </p:sp>
      <p:cxnSp>
        <p:nvCxnSpPr>
          <p:cNvPr id="8" name="直線コネクタ 7">
            <a:extLst>
              <a:ext uri="{FF2B5EF4-FFF2-40B4-BE49-F238E27FC236}">
                <a16:creationId xmlns:a16="http://schemas.microsoft.com/office/drawing/2014/main" id="{5B023878-5539-4EB3-BAC9-7EB56BBBC53E}"/>
              </a:ext>
            </a:extLst>
          </p:cNvPr>
          <p:cNvCxnSpPr/>
          <p:nvPr/>
        </p:nvCxnSpPr>
        <p:spPr>
          <a:xfrm flipH="1">
            <a:off x="5433427" y="4118615"/>
            <a:ext cx="32912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812F89BA-5E36-4C78-9312-0E7EDE6C9C47}"/>
              </a:ext>
            </a:extLst>
          </p:cNvPr>
          <p:cNvSpPr/>
          <p:nvPr/>
        </p:nvSpPr>
        <p:spPr>
          <a:xfrm>
            <a:off x="4851876" y="1693452"/>
            <a:ext cx="2393566" cy="276999"/>
          </a:xfrm>
          <a:prstGeom prst="rect">
            <a:avLst/>
          </a:prstGeom>
        </p:spPr>
        <p:txBody>
          <a:bodyPr wrap="square">
            <a:spAutoFit/>
          </a:bodyPr>
          <a:lstStyle/>
          <a:p>
            <a:pPr marL="74670" defTabSz="390997" fontAlgn="auto">
              <a:spcAft>
                <a:spcPts val="0"/>
              </a:spcAft>
            </a:pPr>
            <a:r>
              <a:rPr lang="ja-JP" altLang="en-US" sz="1200" dirty="0">
                <a:solidFill>
                  <a:srgbClr val="0000FF"/>
                </a:solidFill>
              </a:rPr>
              <a:t>■計画偏差・潮位の設定方針</a:t>
            </a:r>
          </a:p>
        </p:txBody>
      </p:sp>
      <p:sp>
        <p:nvSpPr>
          <p:cNvPr id="46" name="正方形/長方形 45">
            <a:extLst>
              <a:ext uri="{FF2B5EF4-FFF2-40B4-BE49-F238E27FC236}">
                <a16:creationId xmlns:a16="http://schemas.microsoft.com/office/drawing/2014/main" id="{7D375825-4F0E-4C1E-A2C5-2F2C8B0B562D}"/>
              </a:ext>
            </a:extLst>
          </p:cNvPr>
          <p:cNvSpPr/>
          <p:nvPr/>
        </p:nvSpPr>
        <p:spPr>
          <a:xfrm>
            <a:off x="5020574" y="1949376"/>
            <a:ext cx="4009582" cy="461665"/>
          </a:xfrm>
          <a:prstGeom prst="rect">
            <a:avLst/>
          </a:prstGeom>
          <a:ln>
            <a:solidFill>
              <a:schemeClr val="tx1"/>
            </a:solidFill>
          </a:ln>
        </p:spPr>
        <p:txBody>
          <a:bodyPr wrap="square">
            <a:spAutoFit/>
          </a:bodyPr>
          <a:lstStyle/>
          <a:p>
            <a:pPr marL="246120" indent="-171450" defTabSz="390997" fontAlgn="auto">
              <a:spcAft>
                <a:spcPts val="0"/>
              </a:spcAft>
              <a:buFont typeface="Arial" panose="020B0604020202020204" pitchFamily="34" charset="0"/>
              <a:buChar char="•"/>
            </a:pPr>
            <a:r>
              <a:rPr lang="ja-JP" altLang="en-US" sz="1200" dirty="0"/>
              <a:t>将来気候の潮位偏差が現行計画の発生頻度と同程度となっているかを確認し、設計条件として設定する。</a:t>
            </a:r>
            <a:endParaRPr lang="en-US" altLang="ja-JP" sz="1200" dirty="0"/>
          </a:p>
        </p:txBody>
      </p:sp>
      <p:sp>
        <p:nvSpPr>
          <p:cNvPr id="49" name="テキスト ボックス 48">
            <a:extLst>
              <a:ext uri="{FF2B5EF4-FFF2-40B4-BE49-F238E27FC236}">
                <a16:creationId xmlns:a16="http://schemas.microsoft.com/office/drawing/2014/main" id="{69A37F82-4584-4765-B4B1-87798044617E}"/>
              </a:ext>
            </a:extLst>
          </p:cNvPr>
          <p:cNvSpPr txBox="1"/>
          <p:nvPr/>
        </p:nvSpPr>
        <p:spPr>
          <a:xfrm>
            <a:off x="5571481" y="3827963"/>
            <a:ext cx="856866" cy="276999"/>
          </a:xfrm>
          <a:prstGeom prst="rect">
            <a:avLst/>
          </a:prstGeom>
          <a:noFill/>
          <a:ln>
            <a:noFill/>
          </a:ln>
        </p:spPr>
        <p:txBody>
          <a:bodyPr wrap="square" rtlCol="0">
            <a:spAutoFit/>
          </a:bodyPr>
          <a:lstStyle/>
          <a:p>
            <a:pPr algn="ctr"/>
            <a:r>
              <a:rPr kumimoji="1" lang="en-US" altLang="ja-JP" sz="1200" dirty="0">
                <a:solidFill>
                  <a:srgbClr val="0000FF"/>
                </a:solidFill>
              </a:rPr>
              <a:t>3.0m</a:t>
            </a:r>
            <a:endParaRPr kumimoji="1" lang="ja-JP" altLang="en-US" sz="1200" dirty="0">
              <a:solidFill>
                <a:srgbClr val="0000FF"/>
              </a:solidFill>
            </a:endParaRPr>
          </a:p>
        </p:txBody>
      </p:sp>
      <p:sp>
        <p:nvSpPr>
          <p:cNvPr id="50" name="テキスト ボックス 49">
            <a:extLst>
              <a:ext uri="{FF2B5EF4-FFF2-40B4-BE49-F238E27FC236}">
                <a16:creationId xmlns:a16="http://schemas.microsoft.com/office/drawing/2014/main" id="{0D204CF8-9B18-4866-942C-CB11EC999628}"/>
              </a:ext>
            </a:extLst>
          </p:cNvPr>
          <p:cNvSpPr txBox="1"/>
          <p:nvPr/>
        </p:nvSpPr>
        <p:spPr>
          <a:xfrm>
            <a:off x="6640687" y="3602755"/>
            <a:ext cx="856866" cy="276999"/>
          </a:xfrm>
          <a:prstGeom prst="rect">
            <a:avLst/>
          </a:prstGeom>
          <a:noFill/>
          <a:ln>
            <a:noFill/>
          </a:ln>
        </p:spPr>
        <p:txBody>
          <a:bodyPr wrap="square" rtlCol="0">
            <a:spAutoFit/>
          </a:bodyPr>
          <a:lstStyle/>
          <a:p>
            <a:pPr algn="ctr"/>
            <a:r>
              <a:rPr kumimoji="1" lang="ja-JP" altLang="en-US" sz="1200" dirty="0">
                <a:solidFill>
                  <a:srgbClr val="0000FF"/>
                </a:solidFill>
              </a:rPr>
              <a:t>●●</a:t>
            </a:r>
            <a:r>
              <a:rPr kumimoji="1" lang="en-US" altLang="ja-JP" sz="1200" dirty="0">
                <a:solidFill>
                  <a:srgbClr val="0000FF"/>
                </a:solidFill>
              </a:rPr>
              <a:t>m</a:t>
            </a:r>
            <a:endParaRPr kumimoji="1" lang="ja-JP" altLang="en-US" sz="1200" dirty="0">
              <a:solidFill>
                <a:srgbClr val="0000FF"/>
              </a:solidFill>
            </a:endParaRPr>
          </a:p>
        </p:txBody>
      </p:sp>
      <p:sp>
        <p:nvSpPr>
          <p:cNvPr id="51" name="テキスト ボックス 50">
            <a:extLst>
              <a:ext uri="{FF2B5EF4-FFF2-40B4-BE49-F238E27FC236}">
                <a16:creationId xmlns:a16="http://schemas.microsoft.com/office/drawing/2014/main" id="{5D540384-B511-47B3-B901-2FFCC3C5F3B6}"/>
              </a:ext>
            </a:extLst>
          </p:cNvPr>
          <p:cNvSpPr txBox="1"/>
          <p:nvPr/>
        </p:nvSpPr>
        <p:spPr>
          <a:xfrm>
            <a:off x="7778988" y="3291248"/>
            <a:ext cx="856866" cy="276999"/>
          </a:xfrm>
          <a:prstGeom prst="rect">
            <a:avLst/>
          </a:prstGeom>
          <a:noFill/>
          <a:ln>
            <a:noFill/>
          </a:ln>
        </p:spPr>
        <p:txBody>
          <a:bodyPr wrap="square" rtlCol="0">
            <a:spAutoFit/>
          </a:bodyPr>
          <a:lstStyle/>
          <a:p>
            <a:pPr algn="ctr"/>
            <a:r>
              <a:rPr kumimoji="1" lang="ja-JP" altLang="en-US" sz="1200" dirty="0">
                <a:solidFill>
                  <a:srgbClr val="0000FF"/>
                </a:solidFill>
              </a:rPr>
              <a:t>●●</a:t>
            </a:r>
            <a:r>
              <a:rPr kumimoji="1" lang="en-US" altLang="ja-JP" sz="1200" dirty="0">
                <a:solidFill>
                  <a:srgbClr val="0000FF"/>
                </a:solidFill>
              </a:rPr>
              <a:t>m</a:t>
            </a:r>
            <a:endParaRPr kumimoji="1" lang="ja-JP" altLang="en-US" sz="1200" dirty="0">
              <a:solidFill>
                <a:srgbClr val="0000FF"/>
              </a:solidFill>
            </a:endParaRPr>
          </a:p>
        </p:txBody>
      </p:sp>
      <p:sp>
        <p:nvSpPr>
          <p:cNvPr id="33" name="テキスト ボックス 32">
            <a:extLst>
              <a:ext uri="{FF2B5EF4-FFF2-40B4-BE49-F238E27FC236}">
                <a16:creationId xmlns:a16="http://schemas.microsoft.com/office/drawing/2014/main" id="{2EF983C7-6FCB-4CA3-82B5-D02F1B6EA541}"/>
              </a:ext>
            </a:extLst>
          </p:cNvPr>
          <p:cNvSpPr txBox="1"/>
          <p:nvPr/>
        </p:nvSpPr>
        <p:spPr>
          <a:xfrm>
            <a:off x="5571481" y="2677983"/>
            <a:ext cx="856866" cy="276999"/>
          </a:xfrm>
          <a:prstGeom prst="rect">
            <a:avLst/>
          </a:prstGeom>
          <a:noFill/>
          <a:ln>
            <a:noFill/>
          </a:ln>
        </p:spPr>
        <p:txBody>
          <a:bodyPr wrap="square" rtlCol="0">
            <a:spAutoFit/>
          </a:bodyPr>
          <a:lstStyle/>
          <a:p>
            <a:pPr algn="ctr"/>
            <a:r>
              <a:rPr kumimoji="1" lang="ja-JP" altLang="en-US" sz="1200" dirty="0"/>
              <a:t>現行計画</a:t>
            </a:r>
          </a:p>
        </p:txBody>
      </p:sp>
      <p:sp>
        <p:nvSpPr>
          <p:cNvPr id="35" name="テキスト ボックス 34">
            <a:extLst>
              <a:ext uri="{FF2B5EF4-FFF2-40B4-BE49-F238E27FC236}">
                <a16:creationId xmlns:a16="http://schemas.microsoft.com/office/drawing/2014/main" id="{87D5247E-F6AD-4F3A-8F97-DE6823C5A094}"/>
              </a:ext>
            </a:extLst>
          </p:cNvPr>
          <p:cNvSpPr txBox="1"/>
          <p:nvPr/>
        </p:nvSpPr>
        <p:spPr>
          <a:xfrm>
            <a:off x="6611468" y="2677983"/>
            <a:ext cx="906037" cy="461665"/>
          </a:xfrm>
          <a:prstGeom prst="rect">
            <a:avLst/>
          </a:prstGeom>
          <a:noFill/>
          <a:ln>
            <a:noFill/>
          </a:ln>
        </p:spPr>
        <p:txBody>
          <a:bodyPr wrap="square" rtlCol="0">
            <a:spAutoFit/>
          </a:bodyPr>
          <a:lstStyle/>
          <a:p>
            <a:pPr algn="ctr"/>
            <a:r>
              <a:rPr kumimoji="1" lang="ja-JP" altLang="en-US" sz="1200" dirty="0"/>
              <a:t>２度上昇時台風規模</a:t>
            </a:r>
          </a:p>
        </p:txBody>
      </p:sp>
      <p:sp>
        <p:nvSpPr>
          <p:cNvPr id="40" name="テキスト ボックス 39">
            <a:extLst>
              <a:ext uri="{FF2B5EF4-FFF2-40B4-BE49-F238E27FC236}">
                <a16:creationId xmlns:a16="http://schemas.microsoft.com/office/drawing/2014/main" id="{E62CAC04-0EAF-4551-B16B-D90283C1504B}"/>
              </a:ext>
            </a:extLst>
          </p:cNvPr>
          <p:cNvSpPr txBox="1"/>
          <p:nvPr/>
        </p:nvSpPr>
        <p:spPr>
          <a:xfrm>
            <a:off x="7746108" y="2677983"/>
            <a:ext cx="948352" cy="461665"/>
          </a:xfrm>
          <a:prstGeom prst="rect">
            <a:avLst/>
          </a:prstGeom>
          <a:noFill/>
          <a:ln>
            <a:noFill/>
          </a:ln>
        </p:spPr>
        <p:txBody>
          <a:bodyPr wrap="square" rtlCol="0">
            <a:spAutoFit/>
          </a:bodyPr>
          <a:lstStyle/>
          <a:p>
            <a:pPr algn="ctr"/>
            <a:r>
              <a:rPr kumimoji="1" lang="ja-JP" altLang="en-US" sz="1200" dirty="0"/>
              <a:t>４度上昇時台風規模</a:t>
            </a:r>
          </a:p>
        </p:txBody>
      </p:sp>
      <p:sp>
        <p:nvSpPr>
          <p:cNvPr id="65" name="正方形/長方形 64">
            <a:extLst>
              <a:ext uri="{FF2B5EF4-FFF2-40B4-BE49-F238E27FC236}">
                <a16:creationId xmlns:a16="http://schemas.microsoft.com/office/drawing/2014/main" id="{F60FA42D-5AB1-4D47-928C-A8EF85D01937}"/>
              </a:ext>
            </a:extLst>
          </p:cNvPr>
          <p:cNvSpPr/>
          <p:nvPr/>
        </p:nvSpPr>
        <p:spPr>
          <a:xfrm>
            <a:off x="76295" y="1693452"/>
            <a:ext cx="2393566" cy="276999"/>
          </a:xfrm>
          <a:prstGeom prst="rect">
            <a:avLst/>
          </a:prstGeom>
        </p:spPr>
        <p:txBody>
          <a:bodyPr wrap="square">
            <a:spAutoFit/>
          </a:bodyPr>
          <a:lstStyle/>
          <a:p>
            <a:pPr marL="74670" defTabSz="390997" fontAlgn="auto">
              <a:spcAft>
                <a:spcPts val="0"/>
              </a:spcAft>
            </a:pPr>
            <a:r>
              <a:rPr lang="ja-JP" altLang="en-US" sz="1200" dirty="0">
                <a:solidFill>
                  <a:srgbClr val="0000FF"/>
                </a:solidFill>
              </a:rPr>
              <a:t>■高潮シミュレーションの概要</a:t>
            </a:r>
          </a:p>
        </p:txBody>
      </p:sp>
      <p:sp>
        <p:nvSpPr>
          <p:cNvPr id="66" name="テキスト ボックス 65">
            <a:extLst>
              <a:ext uri="{FF2B5EF4-FFF2-40B4-BE49-F238E27FC236}">
                <a16:creationId xmlns:a16="http://schemas.microsoft.com/office/drawing/2014/main" id="{6F0C4384-82B8-4355-AAD1-A1D24B18B6CB}"/>
              </a:ext>
            </a:extLst>
          </p:cNvPr>
          <p:cNvSpPr txBox="1"/>
          <p:nvPr/>
        </p:nvSpPr>
        <p:spPr>
          <a:xfrm>
            <a:off x="5494405" y="5375958"/>
            <a:ext cx="1096858" cy="461665"/>
          </a:xfrm>
          <a:prstGeom prst="rect">
            <a:avLst/>
          </a:prstGeom>
          <a:noFill/>
          <a:ln>
            <a:noFill/>
          </a:ln>
        </p:spPr>
        <p:txBody>
          <a:bodyPr wrap="square" rtlCol="0">
            <a:spAutoFit/>
          </a:bodyPr>
          <a:lstStyle/>
          <a:p>
            <a:pPr algn="ctr"/>
            <a:r>
              <a:rPr lang="ja-JP" altLang="en-US" sz="1200" dirty="0">
                <a:solidFill>
                  <a:srgbClr val="FF0000"/>
                </a:solidFill>
              </a:rPr>
              <a:t>発生頻度</a:t>
            </a:r>
            <a:endParaRPr lang="en-US" altLang="ja-JP" sz="1200" dirty="0">
              <a:solidFill>
                <a:srgbClr val="FF0000"/>
              </a:solidFill>
            </a:endParaRPr>
          </a:p>
          <a:p>
            <a:pPr algn="ctr"/>
            <a:r>
              <a:rPr lang="ja-JP" altLang="en-US" sz="1200" dirty="0">
                <a:solidFill>
                  <a:srgbClr val="FF0000"/>
                </a:solidFill>
              </a:rPr>
              <a:t>（現在気候）</a:t>
            </a:r>
            <a:endParaRPr kumimoji="1" lang="ja-JP" altLang="en-US" sz="1200" dirty="0">
              <a:solidFill>
                <a:srgbClr val="FF0000"/>
              </a:solidFill>
            </a:endParaRPr>
          </a:p>
        </p:txBody>
      </p:sp>
      <p:sp>
        <p:nvSpPr>
          <p:cNvPr id="67" name="テキスト ボックス 66">
            <a:extLst>
              <a:ext uri="{FF2B5EF4-FFF2-40B4-BE49-F238E27FC236}">
                <a16:creationId xmlns:a16="http://schemas.microsoft.com/office/drawing/2014/main" id="{FE6CF166-89F0-47DE-8E1A-FE857FE0271D}"/>
              </a:ext>
            </a:extLst>
          </p:cNvPr>
          <p:cNvSpPr txBox="1"/>
          <p:nvPr/>
        </p:nvSpPr>
        <p:spPr>
          <a:xfrm>
            <a:off x="6386221" y="5383949"/>
            <a:ext cx="1495686" cy="461665"/>
          </a:xfrm>
          <a:prstGeom prst="rect">
            <a:avLst/>
          </a:prstGeom>
          <a:noFill/>
          <a:ln>
            <a:noFill/>
          </a:ln>
        </p:spPr>
        <p:txBody>
          <a:bodyPr wrap="square" rtlCol="0">
            <a:spAutoFit/>
          </a:bodyPr>
          <a:lstStyle/>
          <a:p>
            <a:pPr algn="ctr"/>
            <a:r>
              <a:rPr lang="ja-JP" altLang="en-US" sz="1200" dirty="0">
                <a:solidFill>
                  <a:srgbClr val="FF0000"/>
                </a:solidFill>
              </a:rPr>
              <a:t>発生頻度</a:t>
            </a:r>
            <a:endParaRPr lang="en-US" altLang="ja-JP" sz="1200" dirty="0">
              <a:solidFill>
                <a:srgbClr val="FF0000"/>
              </a:solidFill>
            </a:endParaRPr>
          </a:p>
          <a:p>
            <a:pPr algn="ctr"/>
            <a:r>
              <a:rPr lang="ja-JP" altLang="en-US" sz="1200" dirty="0">
                <a:solidFill>
                  <a:srgbClr val="FF0000"/>
                </a:solidFill>
              </a:rPr>
              <a:t>（</a:t>
            </a:r>
            <a:r>
              <a:rPr lang="en-US" altLang="ja-JP" sz="1200" dirty="0">
                <a:solidFill>
                  <a:srgbClr val="FF0000"/>
                </a:solidFill>
              </a:rPr>
              <a:t>2</a:t>
            </a:r>
            <a:r>
              <a:rPr lang="ja-JP" altLang="en-US" sz="1200" dirty="0">
                <a:solidFill>
                  <a:srgbClr val="FF0000"/>
                </a:solidFill>
              </a:rPr>
              <a:t>度上昇気候）</a:t>
            </a:r>
            <a:endParaRPr kumimoji="1" lang="ja-JP" altLang="en-US" sz="1200" dirty="0">
              <a:solidFill>
                <a:srgbClr val="FF0000"/>
              </a:solidFill>
            </a:endParaRPr>
          </a:p>
        </p:txBody>
      </p:sp>
      <p:sp>
        <p:nvSpPr>
          <p:cNvPr id="68" name="テキスト ボックス 67">
            <a:extLst>
              <a:ext uri="{FF2B5EF4-FFF2-40B4-BE49-F238E27FC236}">
                <a16:creationId xmlns:a16="http://schemas.microsoft.com/office/drawing/2014/main" id="{991CFECB-F484-4853-8DFA-341BF0E47E1A}"/>
              </a:ext>
            </a:extLst>
          </p:cNvPr>
          <p:cNvSpPr txBox="1"/>
          <p:nvPr/>
        </p:nvSpPr>
        <p:spPr>
          <a:xfrm>
            <a:off x="7641278" y="5375918"/>
            <a:ext cx="1222887" cy="461665"/>
          </a:xfrm>
          <a:prstGeom prst="rect">
            <a:avLst/>
          </a:prstGeom>
          <a:noFill/>
          <a:ln>
            <a:noFill/>
          </a:ln>
        </p:spPr>
        <p:txBody>
          <a:bodyPr wrap="square" rtlCol="0">
            <a:spAutoFit/>
          </a:bodyPr>
          <a:lstStyle/>
          <a:p>
            <a:pPr algn="ctr"/>
            <a:r>
              <a:rPr lang="ja-JP" altLang="en-US" sz="1200" dirty="0">
                <a:solidFill>
                  <a:srgbClr val="FF0000"/>
                </a:solidFill>
              </a:rPr>
              <a:t>発生頻度</a:t>
            </a:r>
            <a:endParaRPr lang="en-US" altLang="ja-JP" sz="1200" dirty="0">
              <a:solidFill>
                <a:srgbClr val="FF0000"/>
              </a:solidFill>
            </a:endParaRPr>
          </a:p>
          <a:p>
            <a:pPr algn="ctr"/>
            <a:r>
              <a:rPr lang="ja-JP" altLang="en-US" sz="1200" dirty="0">
                <a:solidFill>
                  <a:srgbClr val="FF0000"/>
                </a:solidFill>
              </a:rPr>
              <a:t>（</a:t>
            </a:r>
            <a:r>
              <a:rPr lang="en-US" altLang="ja-JP" sz="1200" dirty="0">
                <a:solidFill>
                  <a:srgbClr val="FF0000"/>
                </a:solidFill>
              </a:rPr>
              <a:t>4</a:t>
            </a:r>
            <a:r>
              <a:rPr lang="ja-JP" altLang="en-US" sz="1200" dirty="0">
                <a:solidFill>
                  <a:srgbClr val="FF0000"/>
                </a:solidFill>
              </a:rPr>
              <a:t>度上昇気候）</a:t>
            </a:r>
            <a:endParaRPr kumimoji="1" lang="ja-JP" altLang="en-US" sz="1200" dirty="0">
              <a:solidFill>
                <a:srgbClr val="FF0000"/>
              </a:solidFill>
            </a:endParaRPr>
          </a:p>
        </p:txBody>
      </p:sp>
      <p:sp>
        <p:nvSpPr>
          <p:cNvPr id="69" name="フリーフォーム: 図形 68">
            <a:extLst>
              <a:ext uri="{FF2B5EF4-FFF2-40B4-BE49-F238E27FC236}">
                <a16:creationId xmlns:a16="http://schemas.microsoft.com/office/drawing/2014/main" id="{458B7144-0384-4DBA-9576-27419B1FBAB4}"/>
              </a:ext>
            </a:extLst>
          </p:cNvPr>
          <p:cNvSpPr/>
          <p:nvPr/>
        </p:nvSpPr>
        <p:spPr>
          <a:xfrm rot="5400000" flipV="1">
            <a:off x="6193794" y="4900085"/>
            <a:ext cx="973113" cy="158097"/>
          </a:xfrm>
          <a:custGeom>
            <a:avLst/>
            <a:gdLst>
              <a:gd name="connsiteX0" fmla="*/ 0 w 621102"/>
              <a:gd name="connsiteY0" fmla="*/ 77680 h 77680"/>
              <a:gd name="connsiteX1" fmla="*/ 293299 w 621102"/>
              <a:gd name="connsiteY1" fmla="*/ 42 h 77680"/>
              <a:gd name="connsiteX2" fmla="*/ 621102 w 621102"/>
              <a:gd name="connsiteY2" fmla="*/ 69053 h 77680"/>
            </a:gdLst>
            <a:ahLst/>
            <a:cxnLst>
              <a:cxn ang="0">
                <a:pos x="connsiteX0" y="connsiteY0"/>
              </a:cxn>
              <a:cxn ang="0">
                <a:pos x="connsiteX1" y="connsiteY1"/>
              </a:cxn>
              <a:cxn ang="0">
                <a:pos x="connsiteX2" y="connsiteY2"/>
              </a:cxn>
            </a:cxnLst>
            <a:rect l="l" t="t" r="r" b="b"/>
            <a:pathLst>
              <a:path w="621102" h="77680">
                <a:moveTo>
                  <a:pt x="0" y="77680"/>
                </a:moveTo>
                <a:cubicBezTo>
                  <a:pt x="94891" y="39580"/>
                  <a:pt x="189782" y="1480"/>
                  <a:pt x="293299" y="42"/>
                </a:cubicBezTo>
                <a:cubicBezTo>
                  <a:pt x="396816" y="-1396"/>
                  <a:pt x="508959" y="33828"/>
                  <a:pt x="621102" y="69053"/>
                </a:cubicBezTo>
              </a:path>
            </a:pathLst>
          </a:custGeom>
          <a:noFill/>
          <a:ln w="190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図形 69">
            <a:extLst>
              <a:ext uri="{FF2B5EF4-FFF2-40B4-BE49-F238E27FC236}">
                <a16:creationId xmlns:a16="http://schemas.microsoft.com/office/drawing/2014/main" id="{CB824814-4E2F-4CC9-BFFB-1B8FCC90A8B7}"/>
              </a:ext>
            </a:extLst>
          </p:cNvPr>
          <p:cNvSpPr/>
          <p:nvPr/>
        </p:nvSpPr>
        <p:spPr>
          <a:xfrm rot="5400000" flipV="1">
            <a:off x="7348509" y="4900085"/>
            <a:ext cx="973113" cy="158097"/>
          </a:xfrm>
          <a:custGeom>
            <a:avLst/>
            <a:gdLst>
              <a:gd name="connsiteX0" fmla="*/ 0 w 621102"/>
              <a:gd name="connsiteY0" fmla="*/ 77680 h 77680"/>
              <a:gd name="connsiteX1" fmla="*/ 293299 w 621102"/>
              <a:gd name="connsiteY1" fmla="*/ 42 h 77680"/>
              <a:gd name="connsiteX2" fmla="*/ 621102 w 621102"/>
              <a:gd name="connsiteY2" fmla="*/ 69053 h 77680"/>
            </a:gdLst>
            <a:ahLst/>
            <a:cxnLst>
              <a:cxn ang="0">
                <a:pos x="connsiteX0" y="connsiteY0"/>
              </a:cxn>
              <a:cxn ang="0">
                <a:pos x="connsiteX1" y="connsiteY1"/>
              </a:cxn>
              <a:cxn ang="0">
                <a:pos x="connsiteX2" y="connsiteY2"/>
              </a:cxn>
            </a:cxnLst>
            <a:rect l="l" t="t" r="r" b="b"/>
            <a:pathLst>
              <a:path w="621102" h="77680">
                <a:moveTo>
                  <a:pt x="0" y="77680"/>
                </a:moveTo>
                <a:cubicBezTo>
                  <a:pt x="94891" y="39580"/>
                  <a:pt x="189782" y="1480"/>
                  <a:pt x="293299" y="42"/>
                </a:cubicBezTo>
                <a:cubicBezTo>
                  <a:pt x="396816" y="-1396"/>
                  <a:pt x="508959" y="33828"/>
                  <a:pt x="621102" y="69053"/>
                </a:cubicBezTo>
              </a:path>
            </a:pathLst>
          </a:custGeom>
          <a:noFill/>
          <a:ln w="190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2F36FBC-EE9B-4EB3-A759-5EB84ED180E8}"/>
              </a:ext>
            </a:extLst>
          </p:cNvPr>
          <p:cNvSpPr txBox="1"/>
          <p:nvPr/>
        </p:nvSpPr>
        <p:spPr>
          <a:xfrm>
            <a:off x="174509" y="3122507"/>
            <a:ext cx="2454315" cy="1237262"/>
          </a:xfrm>
          <a:prstGeom prst="rect">
            <a:avLst/>
          </a:prstGeom>
          <a:solidFill>
            <a:srgbClr val="CCFFFF"/>
          </a:solidFill>
          <a:ln>
            <a:solidFill>
              <a:schemeClr val="tx1"/>
            </a:solidFill>
          </a:ln>
        </p:spPr>
        <p:txBody>
          <a:bodyPr wrap="square" lIns="128016" tIns="64008" rIns="128016" bIns="64008" rtlCol="0">
            <a:spAutoFit/>
          </a:bodyPr>
          <a:lstStyle/>
          <a:p>
            <a:r>
              <a:rPr lang="ja-JP" altLang="en-US" sz="1200" dirty="0"/>
              <a:t>気圧・風場の推算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ja-JP" altLang="en-US" sz="1200" dirty="0"/>
          </a:p>
        </p:txBody>
      </p:sp>
      <p:sp>
        <p:nvSpPr>
          <p:cNvPr id="32" name="テキスト ボックス 31">
            <a:extLst>
              <a:ext uri="{FF2B5EF4-FFF2-40B4-BE49-F238E27FC236}">
                <a16:creationId xmlns:a16="http://schemas.microsoft.com/office/drawing/2014/main" id="{586BDE12-DD38-45DA-8AC9-86481F8126E5}"/>
              </a:ext>
            </a:extLst>
          </p:cNvPr>
          <p:cNvSpPr txBox="1"/>
          <p:nvPr/>
        </p:nvSpPr>
        <p:spPr>
          <a:xfrm>
            <a:off x="292114" y="3429693"/>
            <a:ext cx="1063951" cy="283154"/>
          </a:xfrm>
          <a:prstGeom prst="rect">
            <a:avLst/>
          </a:prstGeom>
          <a:noFill/>
          <a:ln>
            <a:solidFill>
              <a:schemeClr val="tx1"/>
            </a:solidFill>
            <a:prstDash val="sysDash"/>
          </a:ln>
        </p:spPr>
        <p:txBody>
          <a:bodyPr wrap="square" lIns="128016" tIns="64008" rIns="128016" bIns="64008" rtlCol="0">
            <a:spAutoFit/>
          </a:bodyPr>
          <a:lstStyle/>
          <a:p>
            <a:pPr algn="ctr"/>
            <a:r>
              <a:rPr lang="ja-JP" altLang="en-US" sz="1000" dirty="0"/>
              <a:t>気圧場の推算</a:t>
            </a:r>
          </a:p>
        </p:txBody>
      </p:sp>
      <p:sp>
        <p:nvSpPr>
          <p:cNvPr id="37" name="テキスト ボックス 36">
            <a:extLst>
              <a:ext uri="{FF2B5EF4-FFF2-40B4-BE49-F238E27FC236}">
                <a16:creationId xmlns:a16="http://schemas.microsoft.com/office/drawing/2014/main" id="{FCBA3110-47E1-4919-9F20-5E00F3218FB8}"/>
              </a:ext>
            </a:extLst>
          </p:cNvPr>
          <p:cNvSpPr txBox="1"/>
          <p:nvPr/>
        </p:nvSpPr>
        <p:spPr>
          <a:xfrm>
            <a:off x="1473670" y="3429693"/>
            <a:ext cx="1056856" cy="283154"/>
          </a:xfrm>
          <a:prstGeom prst="rect">
            <a:avLst/>
          </a:prstGeom>
          <a:noFill/>
          <a:ln>
            <a:solidFill>
              <a:schemeClr val="tx1"/>
            </a:solidFill>
            <a:prstDash val="sysDash"/>
          </a:ln>
        </p:spPr>
        <p:txBody>
          <a:bodyPr wrap="square" lIns="128016" tIns="64008" rIns="128016" bIns="64008" rtlCol="0">
            <a:spAutoFit/>
          </a:bodyPr>
          <a:lstStyle/>
          <a:p>
            <a:pPr algn="ctr"/>
            <a:r>
              <a:rPr lang="ja-JP" altLang="en-US" sz="1000" dirty="0"/>
              <a:t>風場の推算</a:t>
            </a:r>
          </a:p>
        </p:txBody>
      </p:sp>
      <p:sp>
        <p:nvSpPr>
          <p:cNvPr id="38" name="テキスト ボックス 37">
            <a:extLst>
              <a:ext uri="{FF2B5EF4-FFF2-40B4-BE49-F238E27FC236}">
                <a16:creationId xmlns:a16="http://schemas.microsoft.com/office/drawing/2014/main" id="{66C31381-6CD8-49ED-BDC2-FB1AF4EA9876}"/>
              </a:ext>
            </a:extLst>
          </p:cNvPr>
          <p:cNvSpPr txBox="1"/>
          <p:nvPr/>
        </p:nvSpPr>
        <p:spPr>
          <a:xfrm>
            <a:off x="292115" y="3888768"/>
            <a:ext cx="1061498" cy="283154"/>
          </a:xfrm>
          <a:prstGeom prst="rect">
            <a:avLst/>
          </a:prstGeom>
          <a:solidFill>
            <a:schemeClr val="bg1">
              <a:lumMod val="85000"/>
            </a:schemeClr>
          </a:solidFill>
          <a:ln>
            <a:solidFill>
              <a:schemeClr val="tx1"/>
            </a:solidFill>
            <a:prstDash val="sysDash"/>
          </a:ln>
        </p:spPr>
        <p:txBody>
          <a:bodyPr vert="horz" wrap="square" lIns="128016" tIns="64008" rIns="128016" bIns="64008" rtlCol="0">
            <a:spAutoFit/>
          </a:bodyPr>
          <a:lstStyle/>
          <a:p>
            <a:pPr algn="ctr"/>
            <a:r>
              <a:rPr lang="ja-JP" altLang="en-US" sz="1000" dirty="0"/>
              <a:t>気圧平面分布</a:t>
            </a:r>
          </a:p>
        </p:txBody>
      </p:sp>
      <p:grpSp>
        <p:nvGrpSpPr>
          <p:cNvPr id="11" name="グループ化 10">
            <a:extLst>
              <a:ext uri="{FF2B5EF4-FFF2-40B4-BE49-F238E27FC236}">
                <a16:creationId xmlns:a16="http://schemas.microsoft.com/office/drawing/2014/main" id="{AA1C8BBF-1D93-4713-AE83-ED8B11487044}"/>
              </a:ext>
            </a:extLst>
          </p:cNvPr>
          <p:cNvGrpSpPr/>
          <p:nvPr/>
        </p:nvGrpSpPr>
        <p:grpSpPr>
          <a:xfrm>
            <a:off x="182078" y="4562978"/>
            <a:ext cx="2029675" cy="1237262"/>
            <a:chOff x="121413" y="3796904"/>
            <a:chExt cx="2446739" cy="1237262"/>
          </a:xfrm>
        </p:grpSpPr>
        <p:sp>
          <p:nvSpPr>
            <p:cNvPr id="45" name="テキスト ボックス 44">
              <a:extLst>
                <a:ext uri="{FF2B5EF4-FFF2-40B4-BE49-F238E27FC236}">
                  <a16:creationId xmlns:a16="http://schemas.microsoft.com/office/drawing/2014/main" id="{ACE98FF6-8A76-4FEB-A331-8C6EFFDC5739}"/>
                </a:ext>
              </a:extLst>
            </p:cNvPr>
            <p:cNvSpPr txBox="1"/>
            <p:nvPr/>
          </p:nvSpPr>
          <p:spPr>
            <a:xfrm>
              <a:off x="121413" y="3796904"/>
              <a:ext cx="2446739" cy="1237262"/>
            </a:xfrm>
            <a:prstGeom prst="rect">
              <a:avLst/>
            </a:prstGeom>
            <a:solidFill>
              <a:srgbClr val="FFCCFF"/>
            </a:solidFill>
            <a:ln>
              <a:solidFill>
                <a:schemeClr val="tx1"/>
              </a:solidFill>
            </a:ln>
          </p:spPr>
          <p:txBody>
            <a:bodyPr wrap="square" lIns="128016" tIns="64008" rIns="128016" bIns="64008" rtlCol="0">
              <a:spAutoFit/>
            </a:bodyPr>
            <a:lstStyle/>
            <a:p>
              <a:r>
                <a:rPr lang="ja-JP" altLang="en-US" sz="1200" dirty="0"/>
                <a:t>高潮の推算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ja-JP" altLang="en-US" sz="1200" dirty="0"/>
            </a:p>
          </p:txBody>
        </p:sp>
        <p:sp>
          <p:nvSpPr>
            <p:cNvPr id="52" name="テキスト ボックス 51">
              <a:extLst>
                <a:ext uri="{FF2B5EF4-FFF2-40B4-BE49-F238E27FC236}">
                  <a16:creationId xmlns:a16="http://schemas.microsoft.com/office/drawing/2014/main" id="{9CFDDBC9-ADE6-4553-B6A3-A93A31616D4D}"/>
                </a:ext>
              </a:extLst>
            </p:cNvPr>
            <p:cNvSpPr txBox="1"/>
            <p:nvPr/>
          </p:nvSpPr>
          <p:spPr>
            <a:xfrm>
              <a:off x="245348" y="4148645"/>
              <a:ext cx="2232901" cy="283154"/>
            </a:xfrm>
            <a:prstGeom prst="rect">
              <a:avLst/>
            </a:prstGeom>
            <a:noFill/>
            <a:ln>
              <a:solidFill>
                <a:schemeClr val="tx1"/>
              </a:solidFill>
              <a:prstDash val="sysDash"/>
            </a:ln>
          </p:spPr>
          <p:txBody>
            <a:bodyPr wrap="square" lIns="128016" tIns="64008" rIns="128016" bIns="64008" rtlCol="0">
              <a:spAutoFit/>
            </a:bodyPr>
            <a:lstStyle/>
            <a:p>
              <a:pPr algn="ctr"/>
              <a:r>
                <a:rPr lang="zh-TW" altLang="en-US" sz="1000" dirty="0"/>
                <a:t>非線形長波理論</a:t>
              </a:r>
              <a:r>
                <a:rPr lang="ja-JP" altLang="en-US" sz="1000" dirty="0"/>
                <a:t>に基づく解析</a:t>
              </a:r>
            </a:p>
          </p:txBody>
        </p:sp>
        <p:sp>
          <p:nvSpPr>
            <p:cNvPr id="54" name="テキスト ボックス 53">
              <a:extLst>
                <a:ext uri="{FF2B5EF4-FFF2-40B4-BE49-F238E27FC236}">
                  <a16:creationId xmlns:a16="http://schemas.microsoft.com/office/drawing/2014/main" id="{DABBC246-47D6-460A-9D86-B12A8DEECF6D}"/>
                </a:ext>
              </a:extLst>
            </p:cNvPr>
            <p:cNvSpPr txBox="1"/>
            <p:nvPr/>
          </p:nvSpPr>
          <p:spPr>
            <a:xfrm>
              <a:off x="239256" y="4589605"/>
              <a:ext cx="2232898" cy="283154"/>
            </a:xfrm>
            <a:prstGeom prst="rect">
              <a:avLst/>
            </a:prstGeom>
            <a:solidFill>
              <a:schemeClr val="bg1">
                <a:lumMod val="85000"/>
              </a:schemeClr>
            </a:solidFill>
            <a:ln>
              <a:solidFill>
                <a:schemeClr val="tx1"/>
              </a:solidFill>
              <a:prstDash val="sysDash"/>
            </a:ln>
          </p:spPr>
          <p:txBody>
            <a:bodyPr wrap="square" lIns="128016" tIns="64008" rIns="128016" bIns="64008" rtlCol="0">
              <a:spAutoFit/>
            </a:bodyPr>
            <a:lstStyle/>
            <a:p>
              <a:pPr algn="ctr"/>
              <a:r>
                <a:rPr lang="ja-JP" altLang="en-US" sz="1000" dirty="0"/>
                <a:t>潮位偏差の平面分布</a:t>
              </a:r>
            </a:p>
          </p:txBody>
        </p:sp>
      </p:grpSp>
      <p:sp>
        <p:nvSpPr>
          <p:cNvPr id="61" name="テキスト ボックス 60">
            <a:extLst>
              <a:ext uri="{FF2B5EF4-FFF2-40B4-BE49-F238E27FC236}">
                <a16:creationId xmlns:a16="http://schemas.microsoft.com/office/drawing/2014/main" id="{5FD24461-A6E3-489F-B820-950BEE32A8B5}"/>
              </a:ext>
            </a:extLst>
          </p:cNvPr>
          <p:cNvSpPr txBox="1"/>
          <p:nvPr/>
        </p:nvSpPr>
        <p:spPr>
          <a:xfrm>
            <a:off x="1469028" y="3870010"/>
            <a:ext cx="1056856" cy="283154"/>
          </a:xfrm>
          <a:prstGeom prst="rect">
            <a:avLst/>
          </a:prstGeom>
          <a:solidFill>
            <a:schemeClr val="bg1">
              <a:lumMod val="85000"/>
            </a:schemeClr>
          </a:solidFill>
          <a:ln>
            <a:solidFill>
              <a:schemeClr val="tx1"/>
            </a:solidFill>
            <a:prstDash val="sysDash"/>
          </a:ln>
        </p:spPr>
        <p:txBody>
          <a:bodyPr vert="horz" wrap="square" lIns="128016" tIns="64008" rIns="128016" bIns="64008" rtlCol="0">
            <a:spAutoFit/>
          </a:bodyPr>
          <a:lstStyle/>
          <a:p>
            <a:pPr algn="ctr"/>
            <a:r>
              <a:rPr lang="ja-JP" altLang="en-US" sz="1000" dirty="0"/>
              <a:t>風場平面分布</a:t>
            </a:r>
          </a:p>
        </p:txBody>
      </p:sp>
      <p:cxnSp>
        <p:nvCxnSpPr>
          <p:cNvPr id="63" name="直線矢印コネクタ 62">
            <a:extLst>
              <a:ext uri="{FF2B5EF4-FFF2-40B4-BE49-F238E27FC236}">
                <a16:creationId xmlns:a16="http://schemas.microsoft.com/office/drawing/2014/main" id="{48585196-513C-4879-976E-47348B407546}"/>
              </a:ext>
            </a:extLst>
          </p:cNvPr>
          <p:cNvCxnSpPr>
            <a:cxnSpLocks/>
          </p:cNvCxnSpPr>
          <p:nvPr/>
        </p:nvCxnSpPr>
        <p:spPr>
          <a:xfrm>
            <a:off x="834172" y="4171922"/>
            <a:ext cx="0" cy="40011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9D0E643F-1C12-4E2E-BC01-59A6D5ED27C0}"/>
              </a:ext>
            </a:extLst>
          </p:cNvPr>
          <p:cNvCxnSpPr>
            <a:cxnSpLocks/>
          </p:cNvCxnSpPr>
          <p:nvPr/>
        </p:nvCxnSpPr>
        <p:spPr>
          <a:xfrm>
            <a:off x="1975293" y="4155947"/>
            <a:ext cx="0" cy="416085"/>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EB79EBA6-5D3C-453E-ADFC-737F889D50E7}"/>
              </a:ext>
            </a:extLst>
          </p:cNvPr>
          <p:cNvCxnSpPr>
            <a:cxnSpLocks/>
          </p:cNvCxnSpPr>
          <p:nvPr/>
        </p:nvCxnSpPr>
        <p:spPr bwMode="auto">
          <a:xfrm>
            <a:off x="1211394" y="5197873"/>
            <a:ext cx="0" cy="160720"/>
          </a:xfrm>
          <a:prstGeom prst="straightConnector1">
            <a:avLst/>
          </a:prstGeom>
          <a:noFill/>
          <a:ln w="19050" cap="flat" cmpd="sng" algn="ctr">
            <a:solidFill>
              <a:schemeClr val="tx1"/>
            </a:solidFill>
            <a:prstDash val="solid"/>
            <a:round/>
            <a:headEnd type="none" w="med" len="med"/>
            <a:tailEnd type="arrow" w="sm" len="sm"/>
          </a:ln>
          <a:effectLst/>
        </p:spPr>
      </p:cxnSp>
      <p:cxnSp>
        <p:nvCxnSpPr>
          <p:cNvPr id="77" name="直線矢印コネクタ 76">
            <a:extLst>
              <a:ext uri="{FF2B5EF4-FFF2-40B4-BE49-F238E27FC236}">
                <a16:creationId xmlns:a16="http://schemas.microsoft.com/office/drawing/2014/main" id="{CD163083-4D3C-4F5B-A09B-F0F7E97CCA0A}"/>
              </a:ext>
            </a:extLst>
          </p:cNvPr>
          <p:cNvCxnSpPr>
            <a:cxnSpLocks/>
          </p:cNvCxnSpPr>
          <p:nvPr/>
        </p:nvCxnSpPr>
        <p:spPr bwMode="auto">
          <a:xfrm>
            <a:off x="834172" y="3722038"/>
            <a:ext cx="0" cy="160720"/>
          </a:xfrm>
          <a:prstGeom prst="straightConnector1">
            <a:avLst/>
          </a:prstGeom>
          <a:noFill/>
          <a:ln w="19050" cap="flat" cmpd="sng" algn="ctr">
            <a:solidFill>
              <a:schemeClr val="tx1"/>
            </a:solidFill>
            <a:prstDash val="solid"/>
            <a:round/>
            <a:headEnd type="none" w="med" len="med"/>
            <a:tailEnd type="arrow" w="sm" len="sm"/>
          </a:ln>
          <a:effectLst/>
        </p:spPr>
      </p:cxnSp>
      <p:cxnSp>
        <p:nvCxnSpPr>
          <p:cNvPr id="78" name="直線矢印コネクタ 77">
            <a:extLst>
              <a:ext uri="{FF2B5EF4-FFF2-40B4-BE49-F238E27FC236}">
                <a16:creationId xmlns:a16="http://schemas.microsoft.com/office/drawing/2014/main" id="{E5FEE2D8-0907-4D21-A6F5-F602688BD933}"/>
              </a:ext>
            </a:extLst>
          </p:cNvPr>
          <p:cNvCxnSpPr>
            <a:cxnSpLocks/>
          </p:cNvCxnSpPr>
          <p:nvPr/>
        </p:nvCxnSpPr>
        <p:spPr bwMode="auto">
          <a:xfrm>
            <a:off x="1963796" y="3722038"/>
            <a:ext cx="0" cy="160720"/>
          </a:xfrm>
          <a:prstGeom prst="straightConnector1">
            <a:avLst/>
          </a:prstGeom>
          <a:noFill/>
          <a:ln w="19050" cap="flat" cmpd="sng" algn="ctr">
            <a:solidFill>
              <a:schemeClr val="tx1"/>
            </a:solidFill>
            <a:prstDash val="solid"/>
            <a:round/>
            <a:headEnd type="none" w="med" len="med"/>
            <a:tailEnd type="arrow" w="sm" len="sm"/>
          </a:ln>
          <a:effectLst/>
        </p:spPr>
      </p:cxnSp>
      <p:grpSp>
        <p:nvGrpSpPr>
          <p:cNvPr id="79" name="グループ化 78">
            <a:extLst>
              <a:ext uri="{FF2B5EF4-FFF2-40B4-BE49-F238E27FC236}">
                <a16:creationId xmlns:a16="http://schemas.microsoft.com/office/drawing/2014/main" id="{BF90E040-E6A8-47BD-9B7F-5FD10F0B10C2}"/>
              </a:ext>
            </a:extLst>
          </p:cNvPr>
          <p:cNvGrpSpPr/>
          <p:nvPr/>
        </p:nvGrpSpPr>
        <p:grpSpPr>
          <a:xfrm>
            <a:off x="2868471" y="3118011"/>
            <a:ext cx="1729156" cy="1237262"/>
            <a:chOff x="2178609" y="5241537"/>
            <a:chExt cx="2380501" cy="1237262"/>
          </a:xfrm>
        </p:grpSpPr>
        <p:sp>
          <p:nvSpPr>
            <p:cNvPr id="80" name="テキスト ボックス 79">
              <a:extLst>
                <a:ext uri="{FF2B5EF4-FFF2-40B4-BE49-F238E27FC236}">
                  <a16:creationId xmlns:a16="http://schemas.microsoft.com/office/drawing/2014/main" id="{E360576A-30C2-45E1-920C-DB7B8E222CFF}"/>
                </a:ext>
              </a:extLst>
            </p:cNvPr>
            <p:cNvSpPr txBox="1"/>
            <p:nvPr/>
          </p:nvSpPr>
          <p:spPr>
            <a:xfrm>
              <a:off x="2178609" y="5241537"/>
              <a:ext cx="2380501" cy="1237262"/>
            </a:xfrm>
            <a:prstGeom prst="rect">
              <a:avLst/>
            </a:prstGeom>
            <a:solidFill>
              <a:srgbClr val="CCFFCC"/>
            </a:solidFill>
            <a:ln>
              <a:solidFill>
                <a:schemeClr val="tx1"/>
              </a:solidFill>
            </a:ln>
          </p:spPr>
          <p:txBody>
            <a:bodyPr wrap="square" lIns="128016" tIns="64008" rIns="128016" bIns="64008" rtlCol="0">
              <a:spAutoFit/>
            </a:bodyPr>
            <a:lstStyle/>
            <a:p>
              <a:r>
                <a:rPr lang="ja-JP" altLang="en-US" sz="1200" dirty="0"/>
                <a:t>波浪の推算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ja-JP" altLang="en-US" sz="1200" dirty="0"/>
            </a:p>
          </p:txBody>
        </p:sp>
        <p:sp>
          <p:nvSpPr>
            <p:cNvPr id="81" name="テキスト ボックス 80">
              <a:extLst>
                <a:ext uri="{FF2B5EF4-FFF2-40B4-BE49-F238E27FC236}">
                  <a16:creationId xmlns:a16="http://schemas.microsoft.com/office/drawing/2014/main" id="{43664CE1-7DB0-416D-9E81-D581E521858A}"/>
                </a:ext>
              </a:extLst>
            </p:cNvPr>
            <p:cNvSpPr txBox="1"/>
            <p:nvPr/>
          </p:nvSpPr>
          <p:spPr>
            <a:xfrm>
              <a:off x="2273882" y="5590364"/>
              <a:ext cx="2225324" cy="283154"/>
            </a:xfrm>
            <a:prstGeom prst="rect">
              <a:avLst/>
            </a:prstGeom>
            <a:noFill/>
            <a:ln>
              <a:solidFill>
                <a:schemeClr val="tx1"/>
              </a:solidFill>
              <a:prstDash val="sysDash"/>
            </a:ln>
          </p:spPr>
          <p:txBody>
            <a:bodyPr wrap="square" lIns="128016" tIns="64008" rIns="128016" bIns="64008" rtlCol="0">
              <a:spAutoFit/>
            </a:bodyPr>
            <a:lstStyle/>
            <a:p>
              <a:pPr algn="ctr"/>
              <a:r>
                <a:rPr lang="ja-JP" altLang="en-US" sz="1000" dirty="0"/>
                <a:t>波浪推算・波浪変形解析</a:t>
              </a:r>
            </a:p>
          </p:txBody>
        </p:sp>
        <p:sp>
          <p:nvSpPr>
            <p:cNvPr id="82" name="テキスト ボックス 81">
              <a:extLst>
                <a:ext uri="{FF2B5EF4-FFF2-40B4-BE49-F238E27FC236}">
                  <a16:creationId xmlns:a16="http://schemas.microsoft.com/office/drawing/2014/main" id="{2E080784-8421-4D65-A956-D26758247009}"/>
                </a:ext>
              </a:extLst>
            </p:cNvPr>
            <p:cNvSpPr txBox="1"/>
            <p:nvPr/>
          </p:nvSpPr>
          <p:spPr>
            <a:xfrm>
              <a:off x="2273882" y="6055112"/>
              <a:ext cx="2225324" cy="283154"/>
            </a:xfrm>
            <a:prstGeom prst="rect">
              <a:avLst/>
            </a:prstGeom>
            <a:solidFill>
              <a:schemeClr val="bg1">
                <a:lumMod val="85000"/>
              </a:schemeClr>
            </a:solidFill>
            <a:ln>
              <a:solidFill>
                <a:schemeClr val="tx1"/>
              </a:solidFill>
              <a:prstDash val="sysDash"/>
            </a:ln>
          </p:spPr>
          <p:txBody>
            <a:bodyPr wrap="square" lIns="128016" tIns="64008" rIns="128016" bIns="64008" rtlCol="0">
              <a:spAutoFit/>
            </a:bodyPr>
            <a:lstStyle>
              <a:defPPr>
                <a:defRPr lang="ja-JP"/>
              </a:defPPr>
              <a:lvl1pPr algn="ctr">
                <a:defRPr sz="1400"/>
              </a:lvl1pPr>
            </a:lstStyle>
            <a:p>
              <a:r>
                <a:rPr lang="ja-JP" altLang="en-US" sz="1000" dirty="0"/>
                <a:t>波高の平面分布等</a:t>
              </a:r>
            </a:p>
          </p:txBody>
        </p:sp>
        <p:cxnSp>
          <p:nvCxnSpPr>
            <p:cNvPr id="83" name="直線矢印コネクタ 82">
              <a:extLst>
                <a:ext uri="{FF2B5EF4-FFF2-40B4-BE49-F238E27FC236}">
                  <a16:creationId xmlns:a16="http://schemas.microsoft.com/office/drawing/2014/main" id="{203A69B5-A045-4E0F-B45D-778AA3D54FFC}"/>
                </a:ext>
              </a:extLst>
            </p:cNvPr>
            <p:cNvCxnSpPr>
              <a:cxnSpLocks/>
              <a:stCxn id="81" idx="2"/>
            </p:cNvCxnSpPr>
            <p:nvPr/>
          </p:nvCxnSpPr>
          <p:spPr bwMode="auto">
            <a:xfrm>
              <a:off x="3386544" y="5873518"/>
              <a:ext cx="0" cy="160720"/>
            </a:xfrm>
            <a:prstGeom prst="straightConnector1">
              <a:avLst/>
            </a:prstGeom>
            <a:noFill/>
            <a:ln w="19050" cap="flat" cmpd="sng" algn="ctr">
              <a:solidFill>
                <a:schemeClr val="tx1"/>
              </a:solidFill>
              <a:prstDash val="solid"/>
              <a:round/>
              <a:headEnd type="none" w="med" len="med"/>
              <a:tailEnd type="arrow" w="sm" len="sm"/>
            </a:ln>
            <a:effectLst/>
          </p:spPr>
        </p:cxnSp>
      </p:grpSp>
      <p:sp>
        <p:nvSpPr>
          <p:cNvPr id="84" name="正方形/長方形 83">
            <a:extLst>
              <a:ext uri="{FF2B5EF4-FFF2-40B4-BE49-F238E27FC236}">
                <a16:creationId xmlns:a16="http://schemas.microsoft.com/office/drawing/2014/main" id="{B9650237-D0C1-4EDD-875D-F778E95F0DFE}"/>
              </a:ext>
            </a:extLst>
          </p:cNvPr>
          <p:cNvSpPr/>
          <p:nvPr/>
        </p:nvSpPr>
        <p:spPr>
          <a:xfrm>
            <a:off x="130475" y="1949376"/>
            <a:ext cx="4467152" cy="1015663"/>
          </a:xfrm>
          <a:prstGeom prst="rect">
            <a:avLst/>
          </a:prstGeom>
          <a:ln>
            <a:solidFill>
              <a:schemeClr val="tx1"/>
            </a:solidFill>
          </a:ln>
        </p:spPr>
        <p:txBody>
          <a:bodyPr wrap="square">
            <a:spAutoFit/>
          </a:bodyPr>
          <a:lstStyle/>
          <a:p>
            <a:pPr marL="246120" indent="-171450" defTabSz="390997" fontAlgn="auto">
              <a:spcAft>
                <a:spcPts val="0"/>
              </a:spcAft>
              <a:buFont typeface="Arial" panose="020B0604020202020204" pitchFamily="34" charset="0"/>
              <a:buChar char="•"/>
            </a:pPr>
            <a:r>
              <a:rPr lang="ja-JP" altLang="en-US" sz="1200" dirty="0"/>
              <a:t>新水門設計条件としての潮位偏差や変動量（波浪）は、将来気候（</a:t>
            </a:r>
            <a:r>
              <a:rPr lang="en-US" altLang="ja-JP" sz="1200" dirty="0"/>
              <a:t>2</a:t>
            </a:r>
            <a:r>
              <a:rPr lang="ja-JP" altLang="en-US" sz="1200" dirty="0"/>
              <a:t>度上昇</a:t>
            </a:r>
            <a:r>
              <a:rPr lang="en-US" altLang="ja-JP" sz="1200" dirty="0"/>
              <a:t>,4</a:t>
            </a:r>
            <a:r>
              <a:rPr lang="ja-JP" altLang="en-US" sz="1200" dirty="0"/>
              <a:t>度上昇）における台風の気圧・風場推算結果を条件とした高潮シミュレーションにより算定する。</a:t>
            </a:r>
            <a:endParaRPr lang="en-US" altLang="ja-JP" sz="1200" dirty="0"/>
          </a:p>
          <a:p>
            <a:pPr marL="246120" indent="-171450" defTabSz="390997" fontAlgn="auto">
              <a:spcAft>
                <a:spcPts val="0"/>
              </a:spcAft>
              <a:buFont typeface="Arial" panose="020B0604020202020204" pitchFamily="34" charset="0"/>
              <a:buChar char="•"/>
            </a:pPr>
            <a:r>
              <a:rPr lang="ja-JP" altLang="en-US" sz="1200" dirty="0"/>
              <a:t>高潮シミュレーションモデルは、 「高潮浸水想定区域図作成の手引き</a:t>
            </a:r>
            <a:r>
              <a:rPr lang="en-US" altLang="ja-JP" sz="1200" dirty="0"/>
              <a:t>VER.1.10</a:t>
            </a:r>
            <a:r>
              <a:rPr lang="ja-JP" altLang="en-US" sz="1200" dirty="0"/>
              <a:t>　</a:t>
            </a:r>
            <a:r>
              <a:rPr lang="en-US" altLang="ja-JP" sz="1200" dirty="0"/>
              <a:t>H27.7</a:t>
            </a:r>
            <a:r>
              <a:rPr lang="ja-JP" altLang="en-US" sz="1200" dirty="0"/>
              <a:t>」を参考にした構成とする。　</a:t>
            </a:r>
          </a:p>
        </p:txBody>
      </p:sp>
      <p:pic>
        <p:nvPicPr>
          <p:cNvPr id="85" name="図 84">
            <a:extLst>
              <a:ext uri="{FF2B5EF4-FFF2-40B4-BE49-F238E27FC236}">
                <a16:creationId xmlns:a16="http://schemas.microsoft.com/office/drawing/2014/main" id="{D64997C8-7C19-4C8A-9FEF-9AA53A1E8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317" y="4768730"/>
            <a:ext cx="2716316" cy="1729771"/>
          </a:xfrm>
          <a:prstGeom prst="rect">
            <a:avLst/>
          </a:prstGeom>
        </p:spPr>
      </p:pic>
      <p:cxnSp>
        <p:nvCxnSpPr>
          <p:cNvPr id="86" name="直線矢印コネクタ 85">
            <a:extLst>
              <a:ext uri="{FF2B5EF4-FFF2-40B4-BE49-F238E27FC236}">
                <a16:creationId xmlns:a16="http://schemas.microsoft.com/office/drawing/2014/main" id="{E8451015-6A1C-478D-81E2-741467A8A3D8}"/>
              </a:ext>
            </a:extLst>
          </p:cNvPr>
          <p:cNvCxnSpPr>
            <a:cxnSpLocks/>
          </p:cNvCxnSpPr>
          <p:nvPr/>
        </p:nvCxnSpPr>
        <p:spPr>
          <a:xfrm>
            <a:off x="2538668" y="4027077"/>
            <a:ext cx="329805"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7" name="左中かっこ 86">
            <a:extLst>
              <a:ext uri="{FF2B5EF4-FFF2-40B4-BE49-F238E27FC236}">
                <a16:creationId xmlns:a16="http://schemas.microsoft.com/office/drawing/2014/main" id="{62A1F200-96F8-4D15-BA8B-09103C96EBCE}"/>
              </a:ext>
            </a:extLst>
          </p:cNvPr>
          <p:cNvSpPr/>
          <p:nvPr/>
        </p:nvSpPr>
        <p:spPr>
          <a:xfrm flipH="1">
            <a:off x="4466187" y="5551809"/>
            <a:ext cx="173202" cy="33820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9ADF6823-3814-4B9A-9583-38E969B32564}"/>
              </a:ext>
            </a:extLst>
          </p:cNvPr>
          <p:cNvSpPr txBox="1"/>
          <p:nvPr/>
        </p:nvSpPr>
        <p:spPr>
          <a:xfrm>
            <a:off x="4613511" y="5543211"/>
            <a:ext cx="691840" cy="276999"/>
          </a:xfrm>
          <a:prstGeom prst="rect">
            <a:avLst/>
          </a:prstGeom>
          <a:noFill/>
        </p:spPr>
        <p:txBody>
          <a:bodyPr wrap="square" rtlCol="0">
            <a:spAutoFit/>
          </a:bodyPr>
          <a:lstStyle/>
          <a:p>
            <a:r>
              <a:rPr lang="ja-JP" altLang="en-US" sz="1200" dirty="0">
                <a:solidFill>
                  <a:srgbClr val="FF0000"/>
                </a:solidFill>
              </a:rPr>
              <a:t>波浪</a:t>
            </a:r>
            <a:endParaRPr kumimoji="1" lang="ja-JP" altLang="en-US" sz="1200" dirty="0">
              <a:solidFill>
                <a:srgbClr val="FF0000"/>
              </a:solidFill>
            </a:endParaRPr>
          </a:p>
        </p:txBody>
      </p:sp>
      <p:sp>
        <p:nvSpPr>
          <p:cNvPr id="89" name="左中かっこ 88">
            <a:extLst>
              <a:ext uri="{FF2B5EF4-FFF2-40B4-BE49-F238E27FC236}">
                <a16:creationId xmlns:a16="http://schemas.microsoft.com/office/drawing/2014/main" id="{489FDE04-5553-4F72-BFBE-A3D6196C51BA}"/>
              </a:ext>
            </a:extLst>
          </p:cNvPr>
          <p:cNvSpPr/>
          <p:nvPr/>
        </p:nvSpPr>
        <p:spPr>
          <a:xfrm>
            <a:off x="2137174" y="6030280"/>
            <a:ext cx="219143" cy="25301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AB7EA499-DD69-4215-9E56-14A1B3A5A6CD}"/>
              </a:ext>
            </a:extLst>
          </p:cNvPr>
          <p:cNvSpPr txBox="1"/>
          <p:nvPr/>
        </p:nvSpPr>
        <p:spPr>
          <a:xfrm>
            <a:off x="1664477" y="6003449"/>
            <a:ext cx="519262" cy="276999"/>
          </a:xfrm>
          <a:prstGeom prst="rect">
            <a:avLst/>
          </a:prstGeom>
          <a:noFill/>
        </p:spPr>
        <p:txBody>
          <a:bodyPr wrap="square" rtlCol="0">
            <a:spAutoFit/>
          </a:bodyPr>
          <a:lstStyle/>
          <a:p>
            <a:pPr algn="ctr"/>
            <a:r>
              <a:rPr lang="ja-JP" altLang="en-US" sz="1200" dirty="0">
                <a:solidFill>
                  <a:srgbClr val="FF0000"/>
                </a:solidFill>
              </a:rPr>
              <a:t>高潮</a:t>
            </a:r>
            <a:endParaRPr kumimoji="1" lang="ja-JP" altLang="en-US" sz="1200" dirty="0">
              <a:solidFill>
                <a:srgbClr val="FF0000"/>
              </a:solidFill>
            </a:endParaRPr>
          </a:p>
        </p:txBody>
      </p:sp>
      <p:sp>
        <p:nvSpPr>
          <p:cNvPr id="91" name="テキスト ボックス 90">
            <a:extLst>
              <a:ext uri="{FF2B5EF4-FFF2-40B4-BE49-F238E27FC236}">
                <a16:creationId xmlns:a16="http://schemas.microsoft.com/office/drawing/2014/main" id="{148587BB-1B65-42E5-8BEC-F71AB9B1A428}"/>
              </a:ext>
            </a:extLst>
          </p:cNvPr>
          <p:cNvSpPr txBox="1"/>
          <p:nvPr/>
        </p:nvSpPr>
        <p:spPr>
          <a:xfrm>
            <a:off x="2862212" y="4820749"/>
            <a:ext cx="1407219" cy="461665"/>
          </a:xfrm>
          <a:prstGeom prst="rect">
            <a:avLst/>
          </a:prstGeom>
          <a:noFill/>
        </p:spPr>
        <p:txBody>
          <a:bodyPr wrap="square" rtlCol="0">
            <a:spAutoFit/>
          </a:bodyPr>
          <a:lstStyle/>
          <a:p>
            <a:r>
              <a:rPr kumimoji="1" lang="ja-JP" altLang="en-US" sz="1200" dirty="0">
                <a:solidFill>
                  <a:srgbClr val="FF0000"/>
                </a:solidFill>
              </a:rPr>
              <a:t>気圧場</a:t>
            </a:r>
            <a:endParaRPr kumimoji="1" lang="en-US" altLang="ja-JP" sz="1200" dirty="0">
              <a:solidFill>
                <a:srgbClr val="FF0000"/>
              </a:solidFill>
            </a:endParaRPr>
          </a:p>
          <a:p>
            <a:r>
              <a:rPr lang="en-US" altLang="ja-JP" sz="1200" dirty="0">
                <a:solidFill>
                  <a:srgbClr val="FF0000"/>
                </a:solidFill>
              </a:rPr>
              <a:t>(</a:t>
            </a:r>
            <a:r>
              <a:rPr lang="ja-JP" altLang="en-US" sz="1200" dirty="0">
                <a:solidFill>
                  <a:srgbClr val="FF0000"/>
                </a:solidFill>
              </a:rPr>
              <a:t>　　　　　　　</a:t>
            </a:r>
            <a:r>
              <a:rPr lang="en-US" altLang="ja-JP" sz="1200" dirty="0">
                <a:solidFill>
                  <a:srgbClr val="FF0000"/>
                </a:solidFill>
              </a:rPr>
              <a:t>)</a:t>
            </a:r>
            <a:endParaRPr kumimoji="1" lang="ja-JP" altLang="en-US" sz="1200" dirty="0">
              <a:solidFill>
                <a:srgbClr val="FF0000"/>
              </a:solidFill>
            </a:endParaRPr>
          </a:p>
        </p:txBody>
      </p:sp>
      <p:sp>
        <p:nvSpPr>
          <p:cNvPr id="92" name="テキスト ボックス 91">
            <a:extLst>
              <a:ext uri="{FF2B5EF4-FFF2-40B4-BE49-F238E27FC236}">
                <a16:creationId xmlns:a16="http://schemas.microsoft.com/office/drawing/2014/main" id="{F2B22B41-2CD6-4CAB-91D4-F2187E36D9AC}"/>
              </a:ext>
            </a:extLst>
          </p:cNvPr>
          <p:cNvSpPr txBox="1"/>
          <p:nvPr/>
        </p:nvSpPr>
        <p:spPr>
          <a:xfrm>
            <a:off x="2454131" y="5358756"/>
            <a:ext cx="691840" cy="276999"/>
          </a:xfrm>
          <a:prstGeom prst="rect">
            <a:avLst/>
          </a:prstGeom>
          <a:noFill/>
        </p:spPr>
        <p:txBody>
          <a:bodyPr wrap="square" rtlCol="0">
            <a:spAutoFit/>
          </a:bodyPr>
          <a:lstStyle/>
          <a:p>
            <a:r>
              <a:rPr kumimoji="1" lang="ja-JP" altLang="en-US" sz="1200" dirty="0">
                <a:solidFill>
                  <a:srgbClr val="FF0000"/>
                </a:solidFill>
              </a:rPr>
              <a:t>風場</a:t>
            </a:r>
          </a:p>
        </p:txBody>
      </p:sp>
      <p:sp>
        <p:nvSpPr>
          <p:cNvPr id="3" name="テキスト ボックス 2">
            <a:extLst>
              <a:ext uri="{FF2B5EF4-FFF2-40B4-BE49-F238E27FC236}">
                <a16:creationId xmlns:a16="http://schemas.microsoft.com/office/drawing/2014/main" id="{04A5CE6F-C35A-47BB-8993-BD352DDA8EE0}"/>
              </a:ext>
            </a:extLst>
          </p:cNvPr>
          <p:cNvSpPr txBox="1"/>
          <p:nvPr/>
        </p:nvSpPr>
        <p:spPr>
          <a:xfrm>
            <a:off x="6525720" y="6132188"/>
            <a:ext cx="1727001" cy="461665"/>
          </a:xfrm>
          <a:prstGeom prst="rect">
            <a:avLst/>
          </a:prstGeom>
          <a:noFill/>
        </p:spPr>
        <p:txBody>
          <a:bodyPr wrap="square" rtlCol="0">
            <a:spAutoFit/>
          </a:bodyPr>
          <a:lstStyle/>
          <a:p>
            <a:r>
              <a:rPr kumimoji="1" lang="ja-JP" altLang="en-US" sz="1200" dirty="0"/>
              <a:t>発生頻度が同程度となっているかを確認</a:t>
            </a:r>
          </a:p>
        </p:txBody>
      </p:sp>
      <p:sp>
        <p:nvSpPr>
          <p:cNvPr id="62" name="フリーフォーム: 図形 61">
            <a:extLst>
              <a:ext uri="{FF2B5EF4-FFF2-40B4-BE49-F238E27FC236}">
                <a16:creationId xmlns:a16="http://schemas.microsoft.com/office/drawing/2014/main" id="{2807B692-F3F4-485A-8ACA-BB8ED387E302}"/>
              </a:ext>
            </a:extLst>
          </p:cNvPr>
          <p:cNvSpPr/>
          <p:nvPr/>
        </p:nvSpPr>
        <p:spPr>
          <a:xfrm flipV="1">
            <a:off x="6098497" y="5887703"/>
            <a:ext cx="973113" cy="55654"/>
          </a:xfrm>
          <a:custGeom>
            <a:avLst/>
            <a:gdLst>
              <a:gd name="connsiteX0" fmla="*/ 0 w 621102"/>
              <a:gd name="connsiteY0" fmla="*/ 77680 h 77680"/>
              <a:gd name="connsiteX1" fmla="*/ 293299 w 621102"/>
              <a:gd name="connsiteY1" fmla="*/ 42 h 77680"/>
              <a:gd name="connsiteX2" fmla="*/ 621102 w 621102"/>
              <a:gd name="connsiteY2" fmla="*/ 69053 h 77680"/>
            </a:gdLst>
            <a:ahLst/>
            <a:cxnLst>
              <a:cxn ang="0">
                <a:pos x="connsiteX0" y="connsiteY0"/>
              </a:cxn>
              <a:cxn ang="0">
                <a:pos x="connsiteX1" y="connsiteY1"/>
              </a:cxn>
              <a:cxn ang="0">
                <a:pos x="connsiteX2" y="connsiteY2"/>
              </a:cxn>
            </a:cxnLst>
            <a:rect l="l" t="t" r="r" b="b"/>
            <a:pathLst>
              <a:path w="621102" h="77680">
                <a:moveTo>
                  <a:pt x="0" y="77680"/>
                </a:moveTo>
                <a:cubicBezTo>
                  <a:pt x="94891" y="39580"/>
                  <a:pt x="189782" y="1480"/>
                  <a:pt x="293299" y="42"/>
                </a:cubicBezTo>
                <a:cubicBezTo>
                  <a:pt x="396816" y="-1396"/>
                  <a:pt x="508959" y="33828"/>
                  <a:pt x="621102" y="69053"/>
                </a:cubicBezTo>
              </a:path>
            </a:pathLst>
          </a:custGeom>
          <a:noFill/>
          <a:ln w="190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図形 70">
            <a:extLst>
              <a:ext uri="{FF2B5EF4-FFF2-40B4-BE49-F238E27FC236}">
                <a16:creationId xmlns:a16="http://schemas.microsoft.com/office/drawing/2014/main" id="{39762F53-932E-44D3-9AA3-BC46E3ECC7E6}"/>
              </a:ext>
            </a:extLst>
          </p:cNvPr>
          <p:cNvSpPr/>
          <p:nvPr/>
        </p:nvSpPr>
        <p:spPr>
          <a:xfrm flipV="1">
            <a:off x="6098497" y="5894475"/>
            <a:ext cx="2113161" cy="158096"/>
          </a:xfrm>
          <a:custGeom>
            <a:avLst/>
            <a:gdLst>
              <a:gd name="connsiteX0" fmla="*/ 0 w 621102"/>
              <a:gd name="connsiteY0" fmla="*/ 77680 h 77680"/>
              <a:gd name="connsiteX1" fmla="*/ 293299 w 621102"/>
              <a:gd name="connsiteY1" fmla="*/ 42 h 77680"/>
              <a:gd name="connsiteX2" fmla="*/ 621102 w 621102"/>
              <a:gd name="connsiteY2" fmla="*/ 69053 h 77680"/>
            </a:gdLst>
            <a:ahLst/>
            <a:cxnLst>
              <a:cxn ang="0">
                <a:pos x="connsiteX0" y="connsiteY0"/>
              </a:cxn>
              <a:cxn ang="0">
                <a:pos x="connsiteX1" y="connsiteY1"/>
              </a:cxn>
              <a:cxn ang="0">
                <a:pos x="connsiteX2" y="connsiteY2"/>
              </a:cxn>
            </a:cxnLst>
            <a:rect l="l" t="t" r="r" b="b"/>
            <a:pathLst>
              <a:path w="621102" h="77680">
                <a:moveTo>
                  <a:pt x="0" y="77680"/>
                </a:moveTo>
                <a:cubicBezTo>
                  <a:pt x="94891" y="39580"/>
                  <a:pt x="189782" y="1480"/>
                  <a:pt x="293299" y="42"/>
                </a:cubicBezTo>
                <a:cubicBezTo>
                  <a:pt x="396816" y="-1396"/>
                  <a:pt x="508959" y="33828"/>
                  <a:pt x="621102" y="69053"/>
                </a:cubicBezTo>
              </a:path>
            </a:pathLst>
          </a:custGeom>
          <a:noFill/>
          <a:ln w="190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0113478"/>
      </p:ext>
    </p:extLst>
  </p:cSld>
  <p:clrMapOvr>
    <a:masterClrMapping/>
  </p:clrMapOvr>
</p:sld>
</file>

<file path=ppt/theme/theme1.xml><?xml version="1.0" encoding="utf-8"?>
<a:theme xmlns:a="http://schemas.openxmlformats.org/drawingml/2006/main" name="【完成1】【H251030】佐野川水系河川整備計画の概要">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3975">
          <a:solidFill>
            <a:srgbClr val="00B0F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CDE51B-B77F-48D5-A0FC-D29744D05485}">
  <ds:schemaRefs>
    <ds:schemaRef ds:uri="http://schemas.microsoft.com/sharepoint/v3/contenttype/forms"/>
  </ds:schemaRefs>
</ds:datastoreItem>
</file>

<file path=customXml/itemProps2.xml><?xml version="1.0" encoding="utf-8"?>
<ds:datastoreItem xmlns:ds="http://schemas.openxmlformats.org/officeDocument/2006/customXml" ds:itemID="{BFF67813-0B55-4389-8464-41D28BF452F9}">
  <ds:schemaRefs>
    <ds:schemaRef ds:uri="http://schemas.microsoft.com/sharepoint/v3"/>
    <ds:schemaRef ds:uri="http://purl.org/dc/elements/1.1/"/>
    <ds:schemaRef ds:uri="http://purl.org/dc/dcmitype/"/>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AA09B26-F486-4025-BB84-BFB0101F7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【完成1】【H251030】佐野川水系河川整備計画の概要</Template>
  <TotalTime>20637</TotalTime>
  <Words>4698</Words>
  <Application>Microsoft Office PowerPoint</Application>
  <PresentationFormat>画面に合わせる (4:3)</PresentationFormat>
  <Paragraphs>537</Paragraphs>
  <Slides>17</Slides>
  <Notes>4</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17</vt:i4>
      </vt:variant>
    </vt:vector>
  </HeadingPairs>
  <TitlesOfParts>
    <vt:vector size="30" baseType="lpstr">
      <vt:lpstr>HG丸ｺﾞｼｯｸM-PRO</vt:lpstr>
      <vt:lpstr>ＭＳ Ｐゴシック</vt:lpstr>
      <vt:lpstr>ＭＳ ゴシック</vt:lpstr>
      <vt:lpstr>ＭＳ 明朝</vt:lpstr>
      <vt:lpstr>游ゴシック</vt:lpstr>
      <vt:lpstr>游ゴシック Light</vt:lpstr>
      <vt:lpstr>Arial</vt:lpstr>
      <vt:lpstr>Calibri</vt:lpstr>
      <vt:lpstr>Calibri Light</vt:lpstr>
      <vt:lpstr>Times New Roman</vt:lpstr>
      <vt:lpstr>Wingdings</vt:lpstr>
      <vt:lpstr>【完成1】【H251030】佐野川水系河川整備計画の概要</vt:lpstr>
      <vt:lpstr>Office テーマ</vt:lpstr>
      <vt:lpstr>気候変動を踏まえた設計外力の検討方針</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淀川水系西大阪ブロックの 流域の概要について</dc:title>
  <dc:creator>安藤　大輔</dc:creator>
  <cp:lastModifiedBy>杉原　卓治</cp:lastModifiedBy>
  <cp:revision>1459</cp:revision>
  <cp:lastPrinted>2019-11-01T01:23:37Z</cp:lastPrinted>
  <dcterms:created xsi:type="dcterms:W3CDTF">2013-12-04T00:26:23Z</dcterms:created>
  <dcterms:modified xsi:type="dcterms:W3CDTF">2019-11-01T01:23:56Z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0x01010085D4A840C0B79842806973E30B2A13A0</vt:lpwstr>
  </property>
</Properties>
</file>