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 id="2147483661" r:id="rId5"/>
  </p:sldMasterIdLst>
  <p:notesMasterIdLst>
    <p:notesMasterId r:id="rId18"/>
  </p:notesMasterIdLst>
  <p:handoutMasterIdLst>
    <p:handoutMasterId r:id="rId19"/>
  </p:handoutMasterIdLst>
  <p:sldIdLst>
    <p:sldId id="575" r:id="rId6"/>
    <p:sldId id="631" r:id="rId7"/>
    <p:sldId id="620" r:id="rId8"/>
    <p:sldId id="643" r:id="rId9"/>
    <p:sldId id="632" r:id="rId10"/>
    <p:sldId id="633" r:id="rId11"/>
    <p:sldId id="634" r:id="rId12"/>
    <p:sldId id="635" r:id="rId13"/>
    <p:sldId id="637" r:id="rId14"/>
    <p:sldId id="623" r:id="rId15"/>
    <p:sldId id="624" r:id="rId16"/>
    <p:sldId id="640" r:id="rId17"/>
  </p:sldIdLst>
  <p:sldSz cx="9144000" cy="6858000" type="screen4x3"/>
  <p:notesSz cx="6646863" cy="9777413"/>
  <p:defaultTex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CCFF"/>
    <a:srgbClr val="FF3300"/>
    <a:srgbClr val="FFFF00"/>
    <a:srgbClr val="FF66CC"/>
    <a:srgbClr val="FF99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3725" autoAdjust="0"/>
  </p:normalViewPr>
  <p:slideViewPr>
    <p:cSldViewPr snapToGrid="0">
      <p:cViewPr varScale="1">
        <p:scale>
          <a:sx n="65" d="100"/>
          <a:sy n="65" d="100"/>
        </p:scale>
        <p:origin x="15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4" y="4"/>
            <a:ext cx="2880882" cy="48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80" tIns="45189" rIns="90380" bIns="45189" numCol="1" anchor="t" anchorCtr="0" compatLnSpc="1">
            <a:prstTxWarp prst="textNoShape">
              <a:avLst/>
            </a:prstTxWarp>
          </a:bodyPr>
          <a:lstStyle>
            <a:lvl1pPr defTabSz="905119">
              <a:defRPr sz="1200">
                <a:ea typeface="ＭＳ Ｐゴシック" charset="-128"/>
              </a:defRPr>
            </a:lvl1pPr>
          </a:lstStyle>
          <a:p>
            <a:pPr>
              <a:defRPr/>
            </a:pPr>
            <a:endParaRPr lang="ja-JP" altLang="en-US"/>
          </a:p>
        </p:txBody>
      </p:sp>
      <p:sp>
        <p:nvSpPr>
          <p:cNvPr id="3" name="日付プレースホルダー 2"/>
          <p:cNvSpPr>
            <a:spLocks noGrp="1"/>
          </p:cNvSpPr>
          <p:nvPr>
            <p:ph type="dt" sz="quarter" idx="1"/>
          </p:nvPr>
        </p:nvSpPr>
        <p:spPr bwMode="auto">
          <a:xfrm>
            <a:off x="3765982" y="4"/>
            <a:ext cx="2879314" cy="48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80" tIns="45189" rIns="90380" bIns="45189" numCol="1" anchor="t" anchorCtr="0" compatLnSpc="1">
            <a:prstTxWarp prst="textNoShape">
              <a:avLst/>
            </a:prstTxWarp>
          </a:bodyPr>
          <a:lstStyle>
            <a:lvl1pPr algn="r" defTabSz="905119">
              <a:defRPr sz="1200">
                <a:ea typeface="ＭＳ Ｐゴシック" charset="-128"/>
              </a:defRPr>
            </a:lvl1pPr>
          </a:lstStyle>
          <a:p>
            <a:pPr>
              <a:defRPr/>
            </a:pPr>
            <a:fld id="{9B939F8F-074A-4AD1-9C91-E85714F033CB}" type="datetimeFigureOut">
              <a:rPr lang="ja-JP" altLang="en-US"/>
              <a:pPr>
                <a:defRPr/>
              </a:pPr>
              <a:t>2019/11/1</a:t>
            </a:fld>
            <a:endParaRPr lang="en-US" altLang="ja-JP"/>
          </a:p>
        </p:txBody>
      </p:sp>
      <p:sp>
        <p:nvSpPr>
          <p:cNvPr id="4" name="フッター プレースホルダー 3"/>
          <p:cNvSpPr>
            <a:spLocks noGrp="1"/>
          </p:cNvSpPr>
          <p:nvPr>
            <p:ph type="ftr" sz="quarter" idx="2"/>
          </p:nvPr>
        </p:nvSpPr>
        <p:spPr bwMode="auto">
          <a:xfrm>
            <a:off x="4" y="9286576"/>
            <a:ext cx="2880882" cy="4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80" tIns="45189" rIns="90380" bIns="45189" numCol="1" anchor="b" anchorCtr="0" compatLnSpc="1">
            <a:prstTxWarp prst="textNoShape">
              <a:avLst/>
            </a:prstTxWarp>
          </a:bodyPr>
          <a:lstStyle>
            <a:lvl1pPr defTabSz="905119">
              <a:defRPr sz="120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3"/>
          </p:nvPr>
        </p:nvSpPr>
        <p:spPr bwMode="auto">
          <a:xfrm>
            <a:off x="3765982" y="9286576"/>
            <a:ext cx="2879314" cy="4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80" tIns="45189" rIns="90380" bIns="45189" numCol="1" anchor="b" anchorCtr="0" compatLnSpc="1">
            <a:prstTxWarp prst="textNoShape">
              <a:avLst/>
            </a:prstTxWarp>
          </a:bodyPr>
          <a:lstStyle>
            <a:lvl1pPr algn="r" defTabSz="905119">
              <a:defRPr sz="1200">
                <a:ea typeface="ＭＳ Ｐゴシック" charset="-128"/>
              </a:defRPr>
            </a:lvl1pPr>
          </a:lstStyle>
          <a:p>
            <a:pPr>
              <a:defRPr/>
            </a:pPr>
            <a:fld id="{682402C4-7DB1-4D9B-AB58-528BF557E75B}" type="slidenum">
              <a:rPr lang="ja-JP" altLang="en-US"/>
              <a:pPr>
                <a:defRPr/>
              </a:pPr>
              <a:t>‹#›</a:t>
            </a:fld>
            <a:endParaRPr lang="en-US" altLang="ja-JP"/>
          </a:p>
        </p:txBody>
      </p:sp>
    </p:spTree>
    <p:extLst>
      <p:ext uri="{BB962C8B-B14F-4D97-AF65-F5344CB8AC3E}">
        <p14:creationId xmlns:p14="http://schemas.microsoft.com/office/powerpoint/2010/main" val="920807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4" y="4"/>
            <a:ext cx="2880882" cy="48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93" tIns="45201" rIns="90393" bIns="45201" numCol="1" anchor="t" anchorCtr="0" compatLnSpc="1">
            <a:prstTxWarp prst="textNoShape">
              <a:avLst/>
            </a:prstTxWarp>
          </a:bodyPr>
          <a:lstStyle>
            <a:lvl1pPr defTabSz="905119">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bwMode="auto">
          <a:xfrm>
            <a:off x="3764415" y="4"/>
            <a:ext cx="2880881" cy="48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93" tIns="45201" rIns="90393" bIns="45201" numCol="1" anchor="t" anchorCtr="0" compatLnSpc="1">
            <a:prstTxWarp prst="textNoShape">
              <a:avLst/>
            </a:prstTxWarp>
          </a:bodyPr>
          <a:lstStyle>
            <a:lvl1pPr algn="r" defTabSz="905119">
              <a:defRPr sz="1200">
                <a:ea typeface="ＭＳ Ｐゴシック" charset="-128"/>
              </a:defRPr>
            </a:lvl1pPr>
          </a:lstStyle>
          <a:p>
            <a:pPr>
              <a:defRPr/>
            </a:pPr>
            <a:fld id="{08077671-DFED-4FDA-922F-D0F67347680B}" type="datetimeFigureOut">
              <a:rPr lang="ja-JP" altLang="en-US"/>
              <a:pPr>
                <a:defRPr/>
              </a:pPr>
              <a:t>2019/11/1</a:t>
            </a:fld>
            <a:endParaRPr lang="en-US" altLang="ja-JP"/>
          </a:p>
        </p:txBody>
      </p:sp>
      <p:sp>
        <p:nvSpPr>
          <p:cNvPr id="4" name="スライド イメージ プレースホルダー 3"/>
          <p:cNvSpPr>
            <a:spLocks noGrp="1" noRot="1" noChangeAspect="1"/>
          </p:cNvSpPr>
          <p:nvPr>
            <p:ph type="sldImg" idx="2"/>
          </p:nvPr>
        </p:nvSpPr>
        <p:spPr>
          <a:xfrm>
            <a:off x="882650" y="735013"/>
            <a:ext cx="4884738" cy="3665537"/>
          </a:xfrm>
          <a:prstGeom prst="rect">
            <a:avLst/>
          </a:prstGeom>
          <a:noFill/>
          <a:ln w="12700">
            <a:solidFill>
              <a:prstClr val="black"/>
            </a:solidFill>
          </a:ln>
        </p:spPr>
        <p:txBody>
          <a:bodyPr vert="horz" lIns="86561" tIns="43285" rIns="86561" bIns="43285" rtlCol="0" anchor="ctr"/>
          <a:lstStyle/>
          <a:p>
            <a:pPr lvl="0"/>
            <a:endParaRPr lang="ja-JP" altLang="en-US" noProof="0"/>
          </a:p>
        </p:txBody>
      </p:sp>
      <p:sp>
        <p:nvSpPr>
          <p:cNvPr id="5" name="ノート プレースホルダー 4"/>
          <p:cNvSpPr>
            <a:spLocks noGrp="1"/>
          </p:cNvSpPr>
          <p:nvPr>
            <p:ph type="body" sz="quarter" idx="3"/>
          </p:nvPr>
        </p:nvSpPr>
        <p:spPr bwMode="auto">
          <a:xfrm>
            <a:off x="664219" y="4644076"/>
            <a:ext cx="5318431" cy="439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93" tIns="45201" rIns="90393" bIns="45201"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bwMode="auto">
          <a:xfrm>
            <a:off x="4" y="9286576"/>
            <a:ext cx="2880882" cy="4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93" tIns="45201" rIns="90393" bIns="45201" numCol="1" anchor="b" anchorCtr="0" compatLnSpc="1">
            <a:prstTxWarp prst="textNoShape">
              <a:avLst/>
            </a:prstTxWarp>
          </a:bodyPr>
          <a:lstStyle>
            <a:lvl1pPr defTabSz="905119">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3764415" y="9286576"/>
            <a:ext cx="2880881" cy="4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93" tIns="45201" rIns="90393" bIns="45201" numCol="1" anchor="b" anchorCtr="0" compatLnSpc="1">
            <a:prstTxWarp prst="textNoShape">
              <a:avLst/>
            </a:prstTxWarp>
          </a:bodyPr>
          <a:lstStyle>
            <a:lvl1pPr algn="r" defTabSz="905119">
              <a:defRPr sz="1200">
                <a:ea typeface="ＭＳ Ｐゴシック" charset="-128"/>
              </a:defRPr>
            </a:lvl1pPr>
          </a:lstStyle>
          <a:p>
            <a:pPr>
              <a:defRPr/>
            </a:pPr>
            <a:fld id="{050027A9-7EC1-48D5-93FD-2C9BCCCF7E6C}" type="slidenum">
              <a:rPr lang="ja-JP" altLang="en-US"/>
              <a:pPr>
                <a:defRPr/>
              </a:pPr>
              <a:t>‹#›</a:t>
            </a:fld>
            <a:endParaRPr lang="en-US" altLang="ja-JP"/>
          </a:p>
        </p:txBody>
      </p:sp>
    </p:spTree>
    <p:extLst>
      <p:ext uri="{BB962C8B-B14F-4D97-AF65-F5344CB8AC3E}">
        <p14:creationId xmlns:p14="http://schemas.microsoft.com/office/powerpoint/2010/main" val="2876157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121"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1pPr>
            <a:lvl2pPr marL="725890" indent="-278829" defTabSz="894121"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2pPr>
            <a:lvl3pPr marL="1119990" indent="-222752" defTabSz="894121"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3pPr>
            <a:lvl4pPr marL="1568607" indent="-222752" defTabSz="894121"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4pPr>
            <a:lvl5pPr marL="2015669" indent="-222752" defTabSz="894121"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5pPr>
            <a:lvl6pPr marL="2464286" indent="-222752" defTabSz="894121"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6pPr>
            <a:lvl7pPr marL="2912906" indent="-222752" defTabSz="894121"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7pPr>
            <a:lvl8pPr marL="3361524" indent="-222752" defTabSz="894121"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8pPr>
            <a:lvl9pPr marL="3810143" indent="-222752" defTabSz="894121"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00133BBA-1BF6-40CD-84A0-3FB7F51C575F}" type="slidenum">
              <a:rPr lang="en-US" altLang="ja-JP" sz="1100">
                <a:ea typeface="ＭＳ Ｐゴシック" panose="020B0600070205080204" pitchFamily="50" charset="-128"/>
              </a:rPr>
              <a:pPr eaLnBrk="1" hangingPunct="1">
                <a:spcBef>
                  <a:spcPct val="0"/>
                </a:spcBef>
              </a:pPr>
              <a:t>0</a:t>
            </a:fld>
            <a:endParaRPr lang="en-US" altLang="ja-JP" sz="1100">
              <a:ea typeface="ＭＳ Ｐゴシック" panose="020B0600070205080204" pitchFamily="50" charset="-128"/>
            </a:endParaRPr>
          </a:p>
        </p:txBody>
      </p:sp>
    </p:spTree>
    <p:extLst>
      <p:ext uri="{BB962C8B-B14F-4D97-AF65-F5344CB8AC3E}">
        <p14:creationId xmlns:p14="http://schemas.microsoft.com/office/powerpoint/2010/main" val="191584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50027A9-7EC1-48D5-93FD-2C9BCCCF7E6C}" type="slidenum">
              <a:rPr lang="ja-JP" altLang="en-US" smtClean="0"/>
              <a:pPr>
                <a:defRPr/>
              </a:pPr>
              <a:t>1</a:t>
            </a:fld>
            <a:endParaRPr lang="en-US" altLang="ja-JP"/>
          </a:p>
        </p:txBody>
      </p:sp>
    </p:spTree>
    <p:extLst>
      <p:ext uri="{BB962C8B-B14F-4D97-AF65-F5344CB8AC3E}">
        <p14:creationId xmlns:p14="http://schemas.microsoft.com/office/powerpoint/2010/main" val="20548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50027A9-7EC1-48D5-93FD-2C9BCCCF7E6C}" type="slidenum">
              <a:rPr lang="ja-JP" altLang="en-US" smtClean="0"/>
              <a:pPr>
                <a:defRPr/>
              </a:pPr>
              <a:t>3</a:t>
            </a:fld>
            <a:endParaRPr lang="en-US" altLang="ja-JP"/>
          </a:p>
        </p:txBody>
      </p:sp>
    </p:spTree>
    <p:extLst>
      <p:ext uri="{BB962C8B-B14F-4D97-AF65-F5344CB8AC3E}">
        <p14:creationId xmlns:p14="http://schemas.microsoft.com/office/powerpoint/2010/main" val="114658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75B637-3E94-43E1-B10F-FD761B48DF23}" type="slidenum">
              <a:rPr kumimoji="1" lang="ja-JP" altLang="en-US" smtClean="0"/>
              <a:pPr/>
              <a:t>7</a:t>
            </a:fld>
            <a:endParaRPr kumimoji="1" lang="ja-JP" altLang="en-US"/>
          </a:p>
        </p:txBody>
      </p:sp>
    </p:spTree>
    <p:extLst>
      <p:ext uri="{BB962C8B-B14F-4D97-AF65-F5344CB8AC3E}">
        <p14:creationId xmlns:p14="http://schemas.microsoft.com/office/powerpoint/2010/main" val="345573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F28B2F2-B0B4-446B-A856-E64D4F4ADA3B}"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34BA27-D558-4548-9AD0-DE6E16555641}"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7211BC4-6A62-4841-BD70-64A8AB0AD07B}"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656"/>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9"/>
            <a:ext cx="6858000" cy="1655762"/>
          </a:xfrm>
        </p:spPr>
        <p:txBody>
          <a:bodyPr/>
          <a:lstStyle>
            <a:lvl1pPr marL="0" indent="0" algn="ctr">
              <a:buNone/>
              <a:defRPr sz="2263"/>
            </a:lvl1pPr>
            <a:lvl2pPr marL="430997" indent="0" algn="ctr">
              <a:buNone/>
              <a:defRPr sz="1886"/>
            </a:lvl2pPr>
            <a:lvl3pPr marL="861993" indent="0" algn="ctr">
              <a:buNone/>
              <a:defRPr sz="1697"/>
            </a:lvl3pPr>
            <a:lvl4pPr marL="1292990" indent="0" algn="ctr">
              <a:buNone/>
              <a:defRPr sz="1509"/>
            </a:lvl4pPr>
            <a:lvl5pPr marL="1723986" indent="0" algn="ctr">
              <a:buNone/>
              <a:defRPr sz="1509"/>
            </a:lvl5pPr>
            <a:lvl6pPr marL="2154983" indent="0" algn="ctr">
              <a:buNone/>
              <a:defRPr sz="1509"/>
            </a:lvl6pPr>
            <a:lvl7pPr marL="2585979" indent="0" algn="ctr">
              <a:buNone/>
              <a:defRPr sz="1509"/>
            </a:lvl7pPr>
            <a:lvl8pPr marL="3016975" indent="0" algn="ctr">
              <a:buNone/>
              <a:defRPr sz="1509"/>
            </a:lvl8pPr>
            <a:lvl9pPr marL="3447971" indent="0" algn="ctr">
              <a:buNone/>
              <a:defRPr sz="1509"/>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2972402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802895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65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263">
                <a:solidFill>
                  <a:schemeClr val="tx1"/>
                </a:solidFill>
              </a:defRPr>
            </a:lvl1pPr>
            <a:lvl2pPr marL="430997" indent="0">
              <a:buNone/>
              <a:defRPr sz="1886">
                <a:solidFill>
                  <a:schemeClr val="tx1">
                    <a:tint val="75000"/>
                  </a:schemeClr>
                </a:solidFill>
              </a:defRPr>
            </a:lvl2pPr>
            <a:lvl3pPr marL="861993" indent="0">
              <a:buNone/>
              <a:defRPr sz="1697">
                <a:solidFill>
                  <a:schemeClr val="tx1">
                    <a:tint val="75000"/>
                  </a:schemeClr>
                </a:solidFill>
              </a:defRPr>
            </a:lvl3pPr>
            <a:lvl4pPr marL="1292990" indent="0">
              <a:buNone/>
              <a:defRPr sz="1509">
                <a:solidFill>
                  <a:schemeClr val="tx1">
                    <a:tint val="75000"/>
                  </a:schemeClr>
                </a:solidFill>
              </a:defRPr>
            </a:lvl4pPr>
            <a:lvl5pPr marL="1723986" indent="0">
              <a:buNone/>
              <a:defRPr sz="1509">
                <a:solidFill>
                  <a:schemeClr val="tx1">
                    <a:tint val="75000"/>
                  </a:schemeClr>
                </a:solidFill>
              </a:defRPr>
            </a:lvl5pPr>
            <a:lvl6pPr marL="2154983" indent="0">
              <a:buNone/>
              <a:defRPr sz="1509">
                <a:solidFill>
                  <a:schemeClr val="tx1">
                    <a:tint val="75000"/>
                  </a:schemeClr>
                </a:solidFill>
              </a:defRPr>
            </a:lvl6pPr>
            <a:lvl7pPr marL="2585979" indent="0">
              <a:buNone/>
              <a:defRPr sz="1509">
                <a:solidFill>
                  <a:schemeClr val="tx1">
                    <a:tint val="75000"/>
                  </a:schemeClr>
                </a:solidFill>
              </a:defRPr>
            </a:lvl7pPr>
            <a:lvl8pPr marL="3016975" indent="0">
              <a:buNone/>
              <a:defRPr sz="1509">
                <a:solidFill>
                  <a:schemeClr val="tx1">
                    <a:tint val="75000"/>
                  </a:schemeClr>
                </a:solidFill>
              </a:defRPr>
            </a:lvl8pPr>
            <a:lvl9pPr marL="3447971" indent="0">
              <a:buNone/>
              <a:defRPr sz="150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12570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317697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1617772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2577100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1426700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6"/>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7"/>
            <a:ext cx="4629150" cy="4873625"/>
          </a:xfrm>
        </p:spPr>
        <p:txBody>
          <a:bodyPr/>
          <a:lstStyle>
            <a:lvl1pPr>
              <a:defRPr sz="3016"/>
            </a:lvl1pPr>
            <a:lvl2pPr>
              <a:defRPr sz="2639"/>
            </a:lvl2pPr>
            <a:lvl3pPr>
              <a:defRPr sz="2263"/>
            </a:lvl3pPr>
            <a:lvl4pPr>
              <a:defRPr sz="1886"/>
            </a:lvl4pPr>
            <a:lvl5pPr>
              <a:defRPr sz="1886"/>
            </a:lvl5pPr>
            <a:lvl6pPr>
              <a:defRPr sz="1886"/>
            </a:lvl6pPr>
            <a:lvl7pPr>
              <a:defRPr sz="1886"/>
            </a:lvl7pPr>
            <a:lvl8pPr>
              <a:defRPr sz="1886"/>
            </a:lvl8pPr>
            <a:lvl9pPr>
              <a:defRPr sz="188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9"/>
            </a:lvl1pPr>
            <a:lvl2pPr marL="430997" indent="0">
              <a:buNone/>
              <a:defRPr sz="1320"/>
            </a:lvl2pPr>
            <a:lvl3pPr marL="861993" indent="0">
              <a:buNone/>
              <a:defRPr sz="1131"/>
            </a:lvl3pPr>
            <a:lvl4pPr marL="1292990" indent="0">
              <a:buNone/>
              <a:defRPr sz="942"/>
            </a:lvl4pPr>
            <a:lvl5pPr marL="1723986" indent="0">
              <a:buNone/>
              <a:defRPr sz="942"/>
            </a:lvl5pPr>
            <a:lvl6pPr marL="2154983" indent="0">
              <a:buNone/>
              <a:defRPr sz="942"/>
            </a:lvl6pPr>
            <a:lvl7pPr marL="2585979" indent="0">
              <a:buNone/>
              <a:defRPr sz="942"/>
            </a:lvl7pPr>
            <a:lvl8pPr marL="3016975" indent="0">
              <a:buNone/>
              <a:defRPr sz="942"/>
            </a:lvl8pPr>
            <a:lvl9pPr marL="3447971" indent="0">
              <a:buNone/>
              <a:defRPr sz="94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400569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ー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839A44B-D004-44F0-8C89-297593928FDB}"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016"/>
            </a:lvl1pPr>
            <a:lvl2pPr marL="430997" indent="0">
              <a:buNone/>
              <a:defRPr sz="2639"/>
            </a:lvl2pPr>
            <a:lvl3pPr marL="861993" indent="0">
              <a:buNone/>
              <a:defRPr sz="2263"/>
            </a:lvl3pPr>
            <a:lvl4pPr marL="1292990" indent="0">
              <a:buNone/>
              <a:defRPr sz="1886"/>
            </a:lvl4pPr>
            <a:lvl5pPr marL="1723986" indent="0">
              <a:buNone/>
              <a:defRPr sz="1886"/>
            </a:lvl5pPr>
            <a:lvl6pPr marL="2154983" indent="0">
              <a:buNone/>
              <a:defRPr sz="1886"/>
            </a:lvl6pPr>
            <a:lvl7pPr marL="2585979" indent="0">
              <a:buNone/>
              <a:defRPr sz="1886"/>
            </a:lvl7pPr>
            <a:lvl8pPr marL="3016975" indent="0">
              <a:buNone/>
              <a:defRPr sz="1886"/>
            </a:lvl8pPr>
            <a:lvl9pPr marL="3447971" indent="0">
              <a:buNone/>
              <a:defRPr sz="1886"/>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9"/>
            </a:lvl1pPr>
            <a:lvl2pPr marL="430997" indent="0">
              <a:buNone/>
              <a:defRPr sz="1320"/>
            </a:lvl2pPr>
            <a:lvl3pPr marL="861993" indent="0">
              <a:buNone/>
              <a:defRPr sz="1131"/>
            </a:lvl3pPr>
            <a:lvl4pPr marL="1292990" indent="0">
              <a:buNone/>
              <a:defRPr sz="942"/>
            </a:lvl4pPr>
            <a:lvl5pPr marL="1723986" indent="0">
              <a:buNone/>
              <a:defRPr sz="942"/>
            </a:lvl5pPr>
            <a:lvl6pPr marL="2154983" indent="0">
              <a:buNone/>
              <a:defRPr sz="942"/>
            </a:lvl6pPr>
            <a:lvl7pPr marL="2585979" indent="0">
              <a:buNone/>
              <a:defRPr sz="942"/>
            </a:lvl7pPr>
            <a:lvl8pPr marL="3016975" indent="0">
              <a:buNone/>
              <a:defRPr sz="942"/>
            </a:lvl8pPr>
            <a:lvl9pPr marL="3447971" indent="0">
              <a:buNone/>
              <a:defRPr sz="94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812687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1149889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4099602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a:xfrm>
            <a:off x="8500697" y="6492876"/>
            <a:ext cx="643303" cy="365125"/>
          </a:xfrm>
        </p:spPr>
        <p:txBody>
          <a:bodyPr/>
          <a:lstStyle>
            <a:lvl1pPr algn="ctr">
              <a:defRPr sz="1662" b="1">
                <a:solidFill>
                  <a:srgbClr val="000000"/>
                </a:solidFill>
              </a:defRPr>
            </a:lvl1pPr>
          </a:lstStyle>
          <a:p>
            <a:pPr>
              <a:defRPr/>
            </a:pPr>
            <a:fld id="{D2413976-287B-4AF4-ACA9-FBC7A2CBB32A}" type="slidenum">
              <a:rPr lang="en-US" altLang="ja-JP"/>
              <a:pPr>
                <a:defRPr/>
              </a:pPr>
              <a:t>‹#›</a:t>
            </a:fld>
            <a:endParaRPr lang="en-US" altLang="ja-JP"/>
          </a:p>
        </p:txBody>
      </p:sp>
    </p:spTree>
    <p:extLst>
      <p:ext uri="{BB962C8B-B14F-4D97-AF65-F5344CB8AC3E}">
        <p14:creationId xmlns:p14="http://schemas.microsoft.com/office/powerpoint/2010/main" val="170249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BB47E74-1B85-4871-BA66-D13BD6652B52}"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B902BCE-BA70-4F87-AD6C-90A86573CED4}"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5890F46-551A-4FBF-A65D-3C6A6063841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26E2EBF-4234-48F1-8D65-15963996D56A}"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B866538-FDA1-42A1-9A12-9621777AF64D}"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EAA78AE-378F-440A-8ADA-81888812BC7B}"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52158B9-7AFF-4C48-BB70-15CF0132313A}"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kumimoji="0" sz="140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kumimoji="0" sz="1400">
                <a:latin typeface="Arial" charset="0"/>
                <a:ea typeface="ＭＳ Ｐゴシック" charset="-128"/>
              </a:defRPr>
            </a:lvl1pPr>
          </a:lstStyle>
          <a:p>
            <a:pPr>
              <a:defRPr/>
            </a:pPr>
            <a:fld id="{69166F3A-AAE4-489D-BFCA-C58B48EC6F2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31">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31">
                <a:solidFill>
                  <a:schemeClr val="tx1">
                    <a:tint val="75000"/>
                  </a:schemeClr>
                </a:solidFill>
              </a:defRPr>
            </a:lvl1p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27856119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kumimoji="1" sz="2639" kern="1200">
          <a:solidFill>
            <a:schemeClr val="tx1"/>
          </a:solidFill>
          <a:latin typeface="+mn-lt"/>
          <a:ea typeface="+mn-ea"/>
          <a:cs typeface="+mn-cs"/>
        </a:defRPr>
      </a:lvl1pPr>
      <a:lvl2pPr marL="646494" indent="-215498" algn="l" defTabSz="861993"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91" indent="-215498" algn="l" defTabSz="861993" rtl="0" eaLnBrk="1" latinLnBrk="0" hangingPunct="1">
        <a:lnSpc>
          <a:spcPct val="90000"/>
        </a:lnSpc>
        <a:spcBef>
          <a:spcPts val="471"/>
        </a:spcBef>
        <a:buFont typeface="Arial" panose="020B0604020202020204" pitchFamily="34" charset="0"/>
        <a:buChar char="•"/>
        <a:defRPr kumimoji="1" sz="1886" kern="1200">
          <a:solidFill>
            <a:schemeClr val="tx1"/>
          </a:solidFill>
          <a:latin typeface="+mn-lt"/>
          <a:ea typeface="+mn-ea"/>
          <a:cs typeface="+mn-cs"/>
        </a:defRPr>
      </a:lvl3pPr>
      <a:lvl4pPr marL="150848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8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773723" y="2405081"/>
            <a:ext cx="7680081" cy="490134"/>
          </a:xfrm>
        </p:spPr>
        <p:txBody>
          <a:bodyPr>
            <a:spAutoFit/>
          </a:bodyPr>
          <a:lstStyle/>
          <a:p>
            <a:pPr eaLnBrk="1" hangingPunct="1"/>
            <a:r>
              <a:rPr lang="ja-JP" altLang="en-US" sz="2585" dirty="0"/>
              <a:t>気候変動に関する最近の動向</a:t>
            </a:r>
          </a:p>
        </p:txBody>
      </p:sp>
      <p:sp>
        <p:nvSpPr>
          <p:cNvPr id="30723" name="Line 4"/>
          <p:cNvSpPr>
            <a:spLocks noChangeShapeType="1"/>
          </p:cNvSpPr>
          <p:nvPr/>
        </p:nvSpPr>
        <p:spPr bwMode="auto">
          <a:xfrm>
            <a:off x="762000" y="3138854"/>
            <a:ext cx="769620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
        <p:nvSpPr>
          <p:cNvPr id="30724" name="Line 5"/>
          <p:cNvSpPr>
            <a:spLocks noChangeShapeType="1"/>
          </p:cNvSpPr>
          <p:nvPr/>
        </p:nvSpPr>
        <p:spPr bwMode="auto">
          <a:xfrm>
            <a:off x="762000" y="2165838"/>
            <a:ext cx="76962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graphicFrame>
        <p:nvGraphicFramePr>
          <p:cNvPr id="6" name="Group 16">
            <a:extLst>
              <a:ext uri="{FF2B5EF4-FFF2-40B4-BE49-F238E27FC236}">
                <a16:creationId xmlns:a16="http://schemas.microsoft.com/office/drawing/2014/main" id="{FB47B3A0-5009-4EC6-95C8-AEA12D8869C8}"/>
              </a:ext>
            </a:extLst>
          </p:cNvPr>
          <p:cNvGraphicFramePr>
            <a:graphicFrameLocks noGrp="1"/>
          </p:cNvGraphicFramePr>
          <p:nvPr>
            <p:extLst>
              <p:ext uri="{D42A27DB-BD31-4B8C-83A1-F6EECF244321}">
                <p14:modId xmlns:p14="http://schemas.microsoft.com/office/powerpoint/2010/main" val="3787501612"/>
              </p:ext>
            </p:extLst>
          </p:nvPr>
        </p:nvGraphicFramePr>
        <p:xfrm>
          <a:off x="5926347" y="619858"/>
          <a:ext cx="2978796" cy="797169"/>
        </p:xfrm>
        <a:graphic>
          <a:graphicData uri="http://schemas.openxmlformats.org/drawingml/2006/table">
            <a:tbl>
              <a:tblPr/>
              <a:tblGrid>
                <a:gridCol w="2053112">
                  <a:extLst>
                    <a:ext uri="{9D8B030D-6E8A-4147-A177-3AD203B41FA5}">
                      <a16:colId xmlns:a16="http://schemas.microsoft.com/office/drawing/2014/main" val="20000"/>
                    </a:ext>
                  </a:extLst>
                </a:gridCol>
                <a:gridCol w="925684">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令和元年</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10</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31</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日（木）</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令和元年度　第</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大阪府河川構造物等審議会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3</a:t>
                      </a: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788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C6E4935-1A65-424D-AAF4-C143AE6F69B3}"/>
              </a:ext>
            </a:extLst>
          </p:cNvPr>
          <p:cNvPicPr>
            <a:picLocks noChangeAspect="1"/>
          </p:cNvPicPr>
          <p:nvPr/>
        </p:nvPicPr>
        <p:blipFill>
          <a:blip r:embed="rId2"/>
          <a:stretch>
            <a:fillRect/>
          </a:stretch>
        </p:blipFill>
        <p:spPr>
          <a:xfrm>
            <a:off x="40179" y="656351"/>
            <a:ext cx="9050757" cy="5666811"/>
          </a:xfrm>
          <a:prstGeom prst="rect">
            <a:avLst/>
          </a:prstGeom>
        </p:spPr>
      </p:pic>
      <p:sp>
        <p:nvSpPr>
          <p:cNvPr id="23" name="Rectangle 2"/>
          <p:cNvSpPr>
            <a:spLocks noChangeArrowheads="1"/>
          </p:cNvSpPr>
          <p:nvPr/>
        </p:nvSpPr>
        <p:spPr bwMode="auto">
          <a:xfrm>
            <a:off x="-5966" y="3146"/>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気候変動を踏まえた治水計画のあり方提言の概要（</a:t>
            </a:r>
            <a:r>
              <a:rPr kumimoji="0" lang="en-US" altLang="ja-JP" sz="2000" b="1" dirty="0">
                <a:solidFill>
                  <a:srgbClr val="FFFFFF"/>
                </a:solidFill>
                <a:latin typeface="HG丸ｺﾞｼｯｸM-PRO" panose="020F0600000000000000" pitchFamily="50" charset="-128"/>
                <a:ea typeface="HG丸ｺﾞｼｯｸM-PRO" panose="020F0600000000000000" pitchFamily="50" charset="-128"/>
              </a:rPr>
              <a:t>R1.10</a:t>
            </a:r>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a:t>
            </a:r>
          </a:p>
        </p:txBody>
      </p:sp>
      <p:sp>
        <p:nvSpPr>
          <p:cNvPr id="6" name="正方形/長方形 5">
            <a:extLst>
              <a:ext uri="{FF2B5EF4-FFF2-40B4-BE49-F238E27FC236}">
                <a16:creationId xmlns:a16="http://schemas.microsoft.com/office/drawing/2014/main" id="{A36B84BE-626F-4563-AD23-971CC88E8B69}"/>
              </a:ext>
            </a:extLst>
          </p:cNvPr>
          <p:cNvSpPr/>
          <p:nvPr/>
        </p:nvSpPr>
        <p:spPr bwMode="auto">
          <a:xfrm flipV="1">
            <a:off x="107281" y="2026566"/>
            <a:ext cx="8881443" cy="42876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8" name="正方形/長方形 7">
            <a:extLst>
              <a:ext uri="{FF2B5EF4-FFF2-40B4-BE49-F238E27FC236}">
                <a16:creationId xmlns:a16="http://schemas.microsoft.com/office/drawing/2014/main" id="{003D0839-95A1-44FF-8E30-490B5A253360}"/>
              </a:ext>
            </a:extLst>
          </p:cNvPr>
          <p:cNvSpPr/>
          <p:nvPr/>
        </p:nvSpPr>
        <p:spPr bwMode="auto">
          <a:xfrm>
            <a:off x="4539376" y="2720546"/>
            <a:ext cx="2224793" cy="347840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9" name="スライド番号プレースホルダー 3">
            <a:extLst>
              <a:ext uri="{FF2B5EF4-FFF2-40B4-BE49-F238E27FC236}">
                <a16:creationId xmlns:a16="http://schemas.microsoft.com/office/drawing/2014/main" id="{339B3D70-A026-424D-A7C6-23AA70C181AA}"/>
              </a:ext>
            </a:extLst>
          </p:cNvPr>
          <p:cNvSpPr txBox="1">
            <a:spLocks/>
          </p:cNvSpPr>
          <p:nvPr/>
        </p:nvSpPr>
        <p:spPr>
          <a:xfrm>
            <a:off x="7050776" y="653302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9</a:t>
            </a:fld>
            <a:endParaRPr lang="ja-JP" altLang="en-US" sz="1600" dirty="0">
              <a:solidFill>
                <a:schemeClr val="tx1"/>
              </a:solidFill>
            </a:endParaRPr>
          </a:p>
        </p:txBody>
      </p:sp>
      <p:sp>
        <p:nvSpPr>
          <p:cNvPr id="7" name="テキスト ボックス 6"/>
          <p:cNvSpPr txBox="1"/>
          <p:nvPr/>
        </p:nvSpPr>
        <p:spPr>
          <a:xfrm>
            <a:off x="4566034" y="6344443"/>
            <a:ext cx="4967785" cy="276999"/>
          </a:xfrm>
          <a:prstGeom prst="rect">
            <a:avLst/>
          </a:prstGeom>
          <a:noFill/>
        </p:spPr>
        <p:txBody>
          <a:bodyPr wrap="square" rtlCol="0">
            <a:spAutoFit/>
          </a:bodyPr>
          <a:lstStyle/>
          <a:p>
            <a:r>
              <a:rPr lang="ja-JP" altLang="en-US" sz="1200" dirty="0"/>
              <a:t>出典：気候変動を踏まえた治水計画のあり方　提言　参考資料</a:t>
            </a:r>
            <a:endParaRPr kumimoji="1" lang="ja-JP" altLang="en-US" sz="1200" dirty="0"/>
          </a:p>
        </p:txBody>
      </p:sp>
    </p:spTree>
    <p:extLst>
      <p:ext uri="{BB962C8B-B14F-4D97-AF65-F5344CB8AC3E}">
        <p14:creationId xmlns:p14="http://schemas.microsoft.com/office/powerpoint/2010/main" val="403109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5966" y="3146"/>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気候変動を踏まえた治水計画のあり方提言の概要（</a:t>
            </a:r>
            <a:r>
              <a:rPr kumimoji="0" lang="en-US" altLang="ja-JP" sz="2000" b="1" dirty="0">
                <a:solidFill>
                  <a:srgbClr val="FFFFFF"/>
                </a:solidFill>
                <a:latin typeface="HG丸ｺﾞｼｯｸM-PRO" panose="020F0600000000000000" pitchFamily="50" charset="-128"/>
                <a:ea typeface="HG丸ｺﾞｼｯｸM-PRO" panose="020F0600000000000000" pitchFamily="50" charset="-128"/>
              </a:rPr>
              <a:t>R1.10</a:t>
            </a:r>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a:t>
            </a:r>
          </a:p>
        </p:txBody>
      </p:sp>
      <p:sp>
        <p:nvSpPr>
          <p:cNvPr id="6" name="スライド番号プレースホルダー 3">
            <a:extLst>
              <a:ext uri="{FF2B5EF4-FFF2-40B4-BE49-F238E27FC236}">
                <a16:creationId xmlns:a16="http://schemas.microsoft.com/office/drawing/2014/main" id="{6C211C16-46D8-484B-875D-0A9243D6D162}"/>
              </a:ext>
            </a:extLst>
          </p:cNvPr>
          <p:cNvSpPr>
            <a:spLocks noGrp="1"/>
          </p:cNvSpPr>
          <p:nvPr>
            <p:ph type="sldNum" sz="quarter" idx="12"/>
          </p:nvPr>
        </p:nvSpPr>
        <p:spPr>
          <a:xfrm>
            <a:off x="7050776" y="6533025"/>
            <a:ext cx="2057400" cy="365125"/>
          </a:xfrm>
        </p:spPr>
        <p:txBody>
          <a:bodyPr/>
          <a:lstStyle/>
          <a:p>
            <a:fld id="{5E3F6313-0071-4C5D-9E06-91E8809F988F}" type="slidenum">
              <a:rPr kumimoji="1" lang="ja-JP" altLang="en-US" sz="1600" smtClean="0">
                <a:solidFill>
                  <a:schemeClr val="tx1"/>
                </a:solidFill>
              </a:rPr>
              <a:pPr/>
              <a:t>10</a:t>
            </a:fld>
            <a:endParaRPr kumimoji="1" lang="ja-JP" altLang="en-US" sz="1600" dirty="0">
              <a:solidFill>
                <a:schemeClr val="tx1"/>
              </a:solidFill>
            </a:endParaRPr>
          </a:p>
        </p:txBody>
      </p:sp>
      <p:pic>
        <p:nvPicPr>
          <p:cNvPr id="2" name="図 1">
            <a:extLst>
              <a:ext uri="{FF2B5EF4-FFF2-40B4-BE49-F238E27FC236}">
                <a16:creationId xmlns:a16="http://schemas.microsoft.com/office/drawing/2014/main" id="{7D1DC473-CCDC-4FB1-89D2-8596EA7B9DBE}"/>
              </a:ext>
            </a:extLst>
          </p:cNvPr>
          <p:cNvPicPr>
            <a:picLocks noChangeAspect="1"/>
          </p:cNvPicPr>
          <p:nvPr/>
        </p:nvPicPr>
        <p:blipFill rotWithShape="1">
          <a:blip r:embed="rId2"/>
          <a:srcRect l="1714"/>
          <a:stretch/>
        </p:blipFill>
        <p:spPr>
          <a:xfrm>
            <a:off x="11946" y="531959"/>
            <a:ext cx="9108176" cy="6001066"/>
          </a:xfrm>
          <a:prstGeom prst="rect">
            <a:avLst/>
          </a:prstGeom>
        </p:spPr>
      </p:pic>
      <p:sp>
        <p:nvSpPr>
          <p:cNvPr id="5" name="テキスト ボックス 4"/>
          <p:cNvSpPr txBox="1"/>
          <p:nvPr/>
        </p:nvSpPr>
        <p:spPr>
          <a:xfrm>
            <a:off x="4566034" y="6523228"/>
            <a:ext cx="4967785" cy="276999"/>
          </a:xfrm>
          <a:prstGeom prst="rect">
            <a:avLst/>
          </a:prstGeom>
          <a:noFill/>
        </p:spPr>
        <p:txBody>
          <a:bodyPr wrap="square" rtlCol="0">
            <a:spAutoFit/>
          </a:bodyPr>
          <a:lstStyle/>
          <a:p>
            <a:r>
              <a:rPr lang="ja-JP" altLang="en-US" sz="1200" dirty="0"/>
              <a:t>出典：気候変動を踏まえた治水計画のあり方　提言　参考資料</a:t>
            </a:r>
            <a:endParaRPr kumimoji="1" lang="ja-JP" altLang="en-US" sz="1200" dirty="0"/>
          </a:p>
        </p:txBody>
      </p:sp>
    </p:spTree>
    <p:extLst>
      <p:ext uri="{BB962C8B-B14F-4D97-AF65-F5344CB8AC3E}">
        <p14:creationId xmlns:p14="http://schemas.microsoft.com/office/powerpoint/2010/main" val="204027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EBFE9664-849B-4583-9DC7-23592B3DAE26}"/>
              </a:ext>
            </a:extLst>
          </p:cNvPr>
          <p:cNvSpPr txBox="1">
            <a:spLocks noChangeArrowheads="1"/>
          </p:cNvSpPr>
          <p:nvPr/>
        </p:nvSpPr>
        <p:spPr bwMode="auto">
          <a:xfrm>
            <a:off x="32239" y="304800"/>
            <a:ext cx="9070731" cy="526074"/>
          </a:xfrm>
          <a:prstGeom prst="rect">
            <a:avLst/>
          </a:prstGeom>
          <a:solidFill>
            <a:srgbClr val="FFFFCC"/>
          </a:solidFill>
          <a:ln w="28575">
            <a:solidFill>
              <a:srgbClr val="FF9900"/>
            </a:solidFill>
            <a:miter lim="800000"/>
            <a:headEnd/>
            <a:tailEnd/>
          </a:ln>
        </p:spPr>
        <p:txBody>
          <a:bodyPr lIns="91368" tIns="45685" rIns="91368" bIns="45685"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954" dirty="0"/>
              <a:t>気候変動を踏まえた海岸保全に向けた論点</a:t>
            </a:r>
          </a:p>
        </p:txBody>
      </p:sp>
      <p:sp>
        <p:nvSpPr>
          <p:cNvPr id="14" name="テキスト ボックス 13">
            <a:extLst>
              <a:ext uri="{FF2B5EF4-FFF2-40B4-BE49-F238E27FC236}">
                <a16:creationId xmlns:a16="http://schemas.microsoft.com/office/drawing/2014/main" id="{291ADD6B-0386-4DAF-8DF0-228A464A6014}"/>
              </a:ext>
            </a:extLst>
          </p:cNvPr>
          <p:cNvSpPr txBox="1"/>
          <p:nvPr/>
        </p:nvSpPr>
        <p:spPr>
          <a:xfrm>
            <a:off x="94981" y="4664867"/>
            <a:ext cx="2525819" cy="1503427"/>
          </a:xfrm>
          <a:prstGeom prst="rect">
            <a:avLst/>
          </a:prstGeom>
          <a:gradFill>
            <a:gsLst>
              <a:gs pos="0">
                <a:schemeClr val="bg1"/>
              </a:gs>
              <a:gs pos="72000">
                <a:srgbClr val="CCFFFF">
                  <a:alpha val="70000"/>
                </a:srgbClr>
              </a:gs>
              <a:gs pos="88000">
                <a:srgbClr val="CCFFFF">
                  <a:alpha val="90000"/>
                </a:srgbClr>
              </a:gs>
              <a:gs pos="100000">
                <a:srgbClr val="CCFFFF"/>
              </a:gs>
            </a:gsLst>
            <a:lin ang="5400000" scaled="1"/>
          </a:gradFill>
          <a:ln w="15875">
            <a:solidFill>
              <a:srgbClr val="0000FF"/>
            </a:solidFill>
          </a:ln>
        </p:spPr>
        <p:txBody>
          <a:bodyPr wrap="square" tIns="66462" bIns="66462" rtlCol="0">
            <a:noAutofit/>
          </a:bodyPr>
          <a:lstStyle/>
          <a:p>
            <a:pPr algn="ctr">
              <a:spcAft>
                <a:spcPts val="554"/>
              </a:spcAft>
            </a:pPr>
            <a:r>
              <a:rPr lang="ja-JP" altLang="en-US" sz="1477" dirty="0">
                <a:solidFill>
                  <a:srgbClr val="0000FF"/>
                </a:solidFill>
              </a:rPr>
              <a:t>＜</a:t>
            </a:r>
            <a:r>
              <a:rPr lang="ja-JP" altLang="en-US" sz="1477" dirty="0">
                <a:solidFill>
                  <a:srgbClr val="0000FF"/>
                </a:solidFill>
                <a:effectLst>
                  <a:outerShdw blurRad="38100" dist="38100" dir="2700000" algn="tl">
                    <a:srgbClr val="000000">
                      <a:alpha val="43137"/>
                    </a:srgbClr>
                  </a:outerShdw>
                </a:effectLst>
              </a:rPr>
              <a:t>外力の設定方法</a:t>
            </a:r>
            <a:r>
              <a:rPr lang="ja-JP" altLang="en-US" sz="1477" dirty="0">
                <a:solidFill>
                  <a:srgbClr val="0000FF"/>
                </a:solidFill>
              </a:rPr>
              <a:t>＞</a:t>
            </a:r>
            <a:endParaRPr lang="en-US" altLang="ja-JP" sz="1477" dirty="0">
              <a:solidFill>
                <a:srgbClr val="0000FF"/>
              </a:solidFill>
            </a:endParaRPr>
          </a:p>
          <a:p>
            <a:pPr marL="166158" indent="-166158">
              <a:spcBef>
                <a:spcPts val="0"/>
              </a:spcBef>
              <a:buFont typeface="+mj-ea"/>
              <a:buAutoNum type="circleNumDbPlain"/>
            </a:pPr>
            <a:r>
              <a:rPr lang="ja-JP" altLang="en-US" sz="1292" dirty="0"/>
              <a:t>温室効果ガスの排出抑制シナリオの選択の考え方</a:t>
            </a:r>
            <a:endParaRPr lang="en-US" altLang="ja-JP" sz="1292" dirty="0"/>
          </a:p>
          <a:p>
            <a:pPr algn="ctr">
              <a:spcBef>
                <a:spcPts val="0"/>
              </a:spcBef>
            </a:pPr>
            <a:r>
              <a:rPr lang="ja-JP" altLang="en-US" sz="1108" dirty="0"/>
              <a:t>（</a:t>
            </a:r>
            <a:r>
              <a:rPr lang="en-US" altLang="ja-JP" sz="1108" dirty="0"/>
              <a:t>RCP2.6,RCP4.5,RCP6.0,RCP8.5)</a:t>
            </a:r>
          </a:p>
          <a:p>
            <a:pPr marL="166158" indent="-166158">
              <a:spcBef>
                <a:spcPts val="554"/>
              </a:spcBef>
              <a:buFont typeface="+mj-ea"/>
              <a:buAutoNum type="circleNumDbPlain" startAt="2"/>
            </a:pPr>
            <a:r>
              <a:rPr lang="ja-JP" altLang="en-US" sz="1292" dirty="0"/>
              <a:t>気候変動により予測される将来の外力増加量の算定方法</a:t>
            </a:r>
            <a:endParaRPr lang="en-US" altLang="ja-JP" sz="1292" dirty="0"/>
          </a:p>
        </p:txBody>
      </p:sp>
      <p:sp>
        <p:nvSpPr>
          <p:cNvPr id="15" name="テキスト ボックス 14">
            <a:extLst>
              <a:ext uri="{FF2B5EF4-FFF2-40B4-BE49-F238E27FC236}">
                <a16:creationId xmlns:a16="http://schemas.microsoft.com/office/drawing/2014/main" id="{036BCF9A-E3CB-49F6-A9C6-C9D061632D3F}"/>
              </a:ext>
            </a:extLst>
          </p:cNvPr>
          <p:cNvSpPr txBox="1"/>
          <p:nvPr/>
        </p:nvSpPr>
        <p:spPr>
          <a:xfrm>
            <a:off x="2735754" y="4664866"/>
            <a:ext cx="2741352" cy="1223169"/>
          </a:xfrm>
          <a:prstGeom prst="rect">
            <a:avLst/>
          </a:prstGeom>
          <a:gradFill>
            <a:gsLst>
              <a:gs pos="0">
                <a:srgbClr val="CCFFFF"/>
              </a:gs>
              <a:gs pos="72000">
                <a:srgbClr val="FFFF99">
                  <a:alpha val="30000"/>
                </a:srgbClr>
              </a:gs>
              <a:gs pos="88000">
                <a:srgbClr val="FFFF99">
                  <a:alpha val="80000"/>
                </a:srgbClr>
              </a:gs>
              <a:gs pos="100000">
                <a:srgbClr val="FFFF99"/>
              </a:gs>
            </a:gsLst>
            <a:lin ang="5400000" scaled="1"/>
          </a:gradFill>
          <a:ln w="15875">
            <a:solidFill>
              <a:srgbClr val="0000FF"/>
            </a:solidFill>
          </a:ln>
        </p:spPr>
        <p:txBody>
          <a:bodyPr wrap="square" tIns="66462" bIns="66462" rtlCol="0">
            <a:noAutofit/>
          </a:bodyPr>
          <a:lstStyle/>
          <a:p>
            <a:pPr algn="ctr">
              <a:spcAft>
                <a:spcPts val="554"/>
              </a:spcAft>
            </a:pPr>
            <a:r>
              <a:rPr lang="ja-JP" altLang="en-US" sz="1477" dirty="0">
                <a:solidFill>
                  <a:srgbClr val="0000FF"/>
                </a:solidFill>
              </a:rPr>
              <a:t>＜</a:t>
            </a:r>
            <a:r>
              <a:rPr lang="ja-JP" altLang="en-US" sz="1477" dirty="0">
                <a:solidFill>
                  <a:srgbClr val="0000FF"/>
                </a:solidFill>
                <a:effectLst>
                  <a:outerShdw blurRad="38100" dist="38100" dir="2700000" algn="tl">
                    <a:srgbClr val="000000">
                      <a:alpha val="43137"/>
                    </a:srgbClr>
                  </a:outerShdw>
                </a:effectLst>
              </a:rPr>
              <a:t>海岸保全での考慮方法・量</a:t>
            </a:r>
            <a:r>
              <a:rPr lang="ja-JP" altLang="en-US" sz="1477" dirty="0">
                <a:solidFill>
                  <a:srgbClr val="0000FF"/>
                </a:solidFill>
              </a:rPr>
              <a:t>＞</a:t>
            </a:r>
            <a:endParaRPr lang="en-US" altLang="ja-JP" sz="1477" dirty="0">
              <a:solidFill>
                <a:srgbClr val="0000FF"/>
              </a:solidFill>
            </a:endParaRPr>
          </a:p>
          <a:p>
            <a:pPr marL="166158" indent="-166158">
              <a:spcBef>
                <a:spcPts val="0"/>
              </a:spcBef>
              <a:buFont typeface="+mj-ea"/>
              <a:buAutoNum type="circleNumDbPlain"/>
            </a:pPr>
            <a:r>
              <a:rPr lang="ja-JP" altLang="en-US" sz="1292" dirty="0"/>
              <a:t>平均海面水位の上昇</a:t>
            </a:r>
            <a:endParaRPr lang="en-US" altLang="ja-JP" sz="1292" dirty="0"/>
          </a:p>
          <a:p>
            <a:pPr marL="166158" indent="-166158">
              <a:spcBef>
                <a:spcPts val="554"/>
              </a:spcBef>
              <a:buFont typeface="+mj-ea"/>
              <a:buAutoNum type="circleNumDbPlain" startAt="2"/>
            </a:pPr>
            <a:r>
              <a:rPr lang="ja-JP" altLang="en-US" sz="1292" dirty="0"/>
              <a:t>潮位偏差の増大</a:t>
            </a:r>
            <a:endParaRPr lang="en-US" altLang="ja-JP" sz="1292" dirty="0"/>
          </a:p>
          <a:p>
            <a:pPr marL="166158" indent="-166158">
              <a:spcBef>
                <a:spcPts val="554"/>
              </a:spcBef>
              <a:buFont typeface="+mj-ea"/>
              <a:buAutoNum type="circleNumDbPlain" startAt="2"/>
            </a:pPr>
            <a:r>
              <a:rPr lang="ja-JP" altLang="en-US" sz="1292" dirty="0"/>
              <a:t>波浪の強大化</a:t>
            </a:r>
            <a:endParaRPr lang="en-US" altLang="ja-JP" sz="1292" dirty="0"/>
          </a:p>
        </p:txBody>
      </p:sp>
      <p:sp>
        <p:nvSpPr>
          <p:cNvPr id="19" name="テキスト ボックス 18">
            <a:extLst>
              <a:ext uri="{FF2B5EF4-FFF2-40B4-BE49-F238E27FC236}">
                <a16:creationId xmlns:a16="http://schemas.microsoft.com/office/drawing/2014/main" id="{277DEE9E-BED0-4DCD-A61E-03E4CEB6096E}"/>
              </a:ext>
            </a:extLst>
          </p:cNvPr>
          <p:cNvSpPr txBox="1"/>
          <p:nvPr/>
        </p:nvSpPr>
        <p:spPr>
          <a:xfrm>
            <a:off x="5635503" y="4664867"/>
            <a:ext cx="2849478" cy="1503426"/>
          </a:xfrm>
          <a:prstGeom prst="rect">
            <a:avLst/>
          </a:prstGeom>
          <a:gradFill>
            <a:gsLst>
              <a:gs pos="0">
                <a:schemeClr val="bg1"/>
              </a:gs>
              <a:gs pos="72000">
                <a:srgbClr val="FFCC99">
                  <a:alpha val="50000"/>
                </a:srgbClr>
              </a:gs>
              <a:gs pos="88000">
                <a:srgbClr val="FFCC99">
                  <a:alpha val="65000"/>
                </a:srgbClr>
              </a:gs>
              <a:gs pos="100000">
                <a:srgbClr val="FFCC99"/>
              </a:gs>
            </a:gsLst>
            <a:lin ang="5400000" scaled="1"/>
          </a:gradFill>
          <a:ln w="15875">
            <a:solidFill>
              <a:srgbClr val="0000FF"/>
            </a:solidFill>
          </a:ln>
        </p:spPr>
        <p:txBody>
          <a:bodyPr wrap="square" tIns="66462" bIns="66462" rtlCol="0">
            <a:noAutofit/>
          </a:bodyPr>
          <a:lstStyle/>
          <a:p>
            <a:pPr algn="ctr">
              <a:spcAft>
                <a:spcPts val="554"/>
              </a:spcAft>
            </a:pPr>
            <a:r>
              <a:rPr lang="ja-JP" altLang="en-US" sz="1477" dirty="0">
                <a:solidFill>
                  <a:srgbClr val="0000FF"/>
                </a:solidFill>
              </a:rPr>
              <a:t>＜</a:t>
            </a:r>
            <a:r>
              <a:rPr lang="ja-JP" altLang="en-US" sz="1477" dirty="0">
                <a:solidFill>
                  <a:srgbClr val="0000FF"/>
                </a:solidFill>
                <a:effectLst>
                  <a:outerShdw blurRad="38100" dist="38100" dir="2700000" algn="tl">
                    <a:srgbClr val="000000">
                      <a:alpha val="43137"/>
                    </a:srgbClr>
                  </a:outerShdw>
                </a:effectLst>
              </a:rPr>
              <a:t>海岸保全の方策</a:t>
            </a:r>
            <a:r>
              <a:rPr lang="ja-JP" altLang="en-US" sz="1477" dirty="0">
                <a:solidFill>
                  <a:srgbClr val="0000FF"/>
                </a:solidFill>
              </a:rPr>
              <a:t>＞</a:t>
            </a:r>
            <a:endParaRPr lang="en-US" altLang="ja-JP" sz="1477" dirty="0">
              <a:solidFill>
                <a:srgbClr val="0000FF"/>
              </a:solidFill>
            </a:endParaRPr>
          </a:p>
          <a:p>
            <a:pPr>
              <a:spcAft>
                <a:spcPts val="0"/>
              </a:spcAft>
            </a:pPr>
            <a:r>
              <a:rPr lang="ja-JP" altLang="en-US" sz="1292" dirty="0"/>
              <a:t>①ハード対策</a:t>
            </a:r>
            <a:endParaRPr lang="en-US" altLang="ja-JP" sz="1292" dirty="0"/>
          </a:p>
          <a:p>
            <a:pPr>
              <a:spcAft>
                <a:spcPts val="0"/>
              </a:spcAft>
            </a:pPr>
            <a:r>
              <a:rPr lang="ja-JP" altLang="en-US" sz="1108" dirty="0"/>
              <a:t>　　面的防護、線的防護　等</a:t>
            </a:r>
            <a:endParaRPr lang="en-US" altLang="ja-JP" sz="1108" dirty="0"/>
          </a:p>
          <a:p>
            <a:pPr>
              <a:spcAft>
                <a:spcPts val="0"/>
              </a:spcAft>
            </a:pPr>
            <a:r>
              <a:rPr lang="ja-JP" altLang="en-US" sz="1292" dirty="0"/>
              <a:t>②ソフト対策</a:t>
            </a:r>
            <a:endParaRPr lang="en-US" altLang="ja-JP" sz="1292" dirty="0"/>
          </a:p>
          <a:p>
            <a:pPr>
              <a:spcAft>
                <a:spcPts val="0"/>
              </a:spcAft>
            </a:pPr>
            <a:r>
              <a:rPr lang="ja-JP" altLang="en-US" sz="1108" dirty="0"/>
              <a:t>　　モニタリング、土地利用、タイムライン　等</a:t>
            </a:r>
            <a:endParaRPr lang="en-US" altLang="ja-JP" sz="1108" dirty="0"/>
          </a:p>
          <a:p>
            <a:pPr>
              <a:spcAft>
                <a:spcPts val="0"/>
              </a:spcAft>
            </a:pPr>
            <a:r>
              <a:rPr lang="ja-JP" altLang="en-US" sz="1292" dirty="0"/>
              <a:t>③技術開発</a:t>
            </a:r>
            <a:endParaRPr lang="en-US" altLang="ja-JP" sz="1292" dirty="0"/>
          </a:p>
          <a:p>
            <a:pPr>
              <a:spcAft>
                <a:spcPts val="0"/>
              </a:spcAft>
            </a:pPr>
            <a:r>
              <a:rPr lang="ja-JP" altLang="en-US" sz="1108" dirty="0"/>
              <a:t>　　モニタリング技術、高潮予測　等</a:t>
            </a:r>
            <a:endParaRPr lang="en-US" altLang="ja-JP" sz="1108" dirty="0"/>
          </a:p>
        </p:txBody>
      </p:sp>
      <p:sp>
        <p:nvSpPr>
          <p:cNvPr id="20" name="矢印: 右 5">
            <a:extLst>
              <a:ext uri="{FF2B5EF4-FFF2-40B4-BE49-F238E27FC236}">
                <a16:creationId xmlns:a16="http://schemas.microsoft.com/office/drawing/2014/main" id="{596F9524-5996-406F-83A5-ED389202CB80}"/>
              </a:ext>
            </a:extLst>
          </p:cNvPr>
          <p:cNvSpPr/>
          <p:nvPr/>
        </p:nvSpPr>
        <p:spPr>
          <a:xfrm>
            <a:off x="2646925" y="4894918"/>
            <a:ext cx="102745" cy="395654"/>
          </a:xfrm>
          <a:prstGeom prst="rightArrow">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21" name="矢印: 右 25">
            <a:extLst>
              <a:ext uri="{FF2B5EF4-FFF2-40B4-BE49-F238E27FC236}">
                <a16:creationId xmlns:a16="http://schemas.microsoft.com/office/drawing/2014/main" id="{04B538A0-B53B-439F-8506-FED2A4FCA09F}"/>
              </a:ext>
            </a:extLst>
          </p:cNvPr>
          <p:cNvSpPr/>
          <p:nvPr/>
        </p:nvSpPr>
        <p:spPr>
          <a:xfrm>
            <a:off x="5511938" y="4894918"/>
            <a:ext cx="102745" cy="395654"/>
          </a:xfrm>
          <a:prstGeom prst="rightArrow">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22" name="矢印: 下 6">
            <a:extLst>
              <a:ext uri="{FF2B5EF4-FFF2-40B4-BE49-F238E27FC236}">
                <a16:creationId xmlns:a16="http://schemas.microsoft.com/office/drawing/2014/main" id="{66254B92-238D-407F-B7DD-70B1C4C24AFD}"/>
              </a:ext>
            </a:extLst>
          </p:cNvPr>
          <p:cNvSpPr/>
          <p:nvPr/>
        </p:nvSpPr>
        <p:spPr>
          <a:xfrm>
            <a:off x="3176152" y="4101470"/>
            <a:ext cx="2763940" cy="195334"/>
          </a:xfrm>
          <a:prstGeom prst="downArrow">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solidFill>
                <a:srgbClr val="0000FF"/>
              </a:solidFill>
            </a:endParaRPr>
          </a:p>
        </p:txBody>
      </p:sp>
      <p:sp>
        <p:nvSpPr>
          <p:cNvPr id="24" name="テキスト ボックス 23">
            <a:extLst>
              <a:ext uri="{FF2B5EF4-FFF2-40B4-BE49-F238E27FC236}">
                <a16:creationId xmlns:a16="http://schemas.microsoft.com/office/drawing/2014/main" id="{64EE5F4C-2768-40E8-B0C8-30C88CF31017}"/>
              </a:ext>
            </a:extLst>
          </p:cNvPr>
          <p:cNvSpPr txBox="1"/>
          <p:nvPr/>
        </p:nvSpPr>
        <p:spPr>
          <a:xfrm>
            <a:off x="4590860" y="5012341"/>
            <a:ext cx="957239" cy="688843"/>
          </a:xfrm>
          <a:prstGeom prst="rect">
            <a:avLst/>
          </a:prstGeom>
          <a:noFill/>
        </p:spPr>
        <p:txBody>
          <a:bodyPr wrap="square" rtlCol="0">
            <a:spAutoFit/>
          </a:bodyPr>
          <a:lstStyle/>
          <a:p>
            <a:r>
              <a:rPr lang="ja-JP" altLang="en-US" sz="1292" dirty="0"/>
              <a:t>・空間</a:t>
            </a:r>
            <a:endParaRPr lang="en-US" altLang="ja-JP" sz="1292" dirty="0"/>
          </a:p>
          <a:p>
            <a:r>
              <a:rPr lang="ja-JP" altLang="en-US" sz="1292" dirty="0"/>
              <a:t>・時間</a:t>
            </a:r>
            <a:endParaRPr lang="en-US" altLang="ja-JP" sz="1292" dirty="0"/>
          </a:p>
          <a:p>
            <a:r>
              <a:rPr lang="ja-JP" altLang="en-US" sz="1292" dirty="0"/>
              <a:t>・確率評価</a:t>
            </a:r>
          </a:p>
        </p:txBody>
      </p:sp>
      <p:sp>
        <p:nvSpPr>
          <p:cNvPr id="25" name="右大かっこ 24">
            <a:extLst>
              <a:ext uri="{FF2B5EF4-FFF2-40B4-BE49-F238E27FC236}">
                <a16:creationId xmlns:a16="http://schemas.microsoft.com/office/drawing/2014/main" id="{3AB2A847-7C9F-4E67-B436-F05B291E2374}"/>
              </a:ext>
            </a:extLst>
          </p:cNvPr>
          <p:cNvSpPr/>
          <p:nvPr/>
        </p:nvSpPr>
        <p:spPr>
          <a:xfrm>
            <a:off x="4572001" y="4999291"/>
            <a:ext cx="42202" cy="681844"/>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477"/>
          </a:p>
        </p:txBody>
      </p:sp>
      <p:sp>
        <p:nvSpPr>
          <p:cNvPr id="39" name="テキスト ボックス 38">
            <a:extLst>
              <a:ext uri="{FF2B5EF4-FFF2-40B4-BE49-F238E27FC236}">
                <a16:creationId xmlns:a16="http://schemas.microsoft.com/office/drawing/2014/main" id="{F8DDE31B-71AC-490E-8360-1999C7518E0C}"/>
              </a:ext>
            </a:extLst>
          </p:cNvPr>
          <p:cNvSpPr txBox="1"/>
          <p:nvPr/>
        </p:nvSpPr>
        <p:spPr>
          <a:xfrm>
            <a:off x="70716" y="4393342"/>
            <a:ext cx="2296219" cy="319639"/>
          </a:xfrm>
          <a:prstGeom prst="rect">
            <a:avLst/>
          </a:prstGeom>
          <a:noFill/>
        </p:spPr>
        <p:txBody>
          <a:bodyPr wrap="square" rtlCol="0">
            <a:spAutoFit/>
          </a:bodyPr>
          <a:lstStyle/>
          <a:p>
            <a:r>
              <a:rPr lang="ja-JP" altLang="en-US" sz="1477" dirty="0">
                <a:solidFill>
                  <a:srgbClr val="FF0000"/>
                </a:solidFill>
              </a:rPr>
              <a:t>○論点１：気候変動予測</a:t>
            </a:r>
          </a:p>
        </p:txBody>
      </p:sp>
      <p:sp>
        <p:nvSpPr>
          <p:cNvPr id="40" name="テキスト ボックス 39">
            <a:extLst>
              <a:ext uri="{FF2B5EF4-FFF2-40B4-BE49-F238E27FC236}">
                <a16:creationId xmlns:a16="http://schemas.microsoft.com/office/drawing/2014/main" id="{5A66D179-BF46-4EFA-9E82-6E8DCB658051}"/>
              </a:ext>
            </a:extLst>
          </p:cNvPr>
          <p:cNvSpPr txBox="1"/>
          <p:nvPr/>
        </p:nvSpPr>
        <p:spPr>
          <a:xfrm>
            <a:off x="2756573" y="4393342"/>
            <a:ext cx="2749338" cy="319639"/>
          </a:xfrm>
          <a:prstGeom prst="rect">
            <a:avLst/>
          </a:prstGeom>
          <a:noFill/>
        </p:spPr>
        <p:txBody>
          <a:bodyPr wrap="square" rtlCol="0">
            <a:spAutoFit/>
          </a:bodyPr>
          <a:lstStyle/>
          <a:p>
            <a:r>
              <a:rPr lang="ja-JP" altLang="en-US" sz="1477" dirty="0">
                <a:solidFill>
                  <a:srgbClr val="FF0000"/>
                </a:solidFill>
              </a:rPr>
              <a:t>○論点２：海岸保全の目標設定</a:t>
            </a:r>
            <a:endParaRPr lang="en-US" altLang="ja-JP" sz="1477" dirty="0">
              <a:solidFill>
                <a:srgbClr val="FF0000"/>
              </a:solidFill>
            </a:endParaRPr>
          </a:p>
        </p:txBody>
      </p:sp>
      <p:sp>
        <p:nvSpPr>
          <p:cNvPr id="41" name="テキスト ボックス 40">
            <a:extLst>
              <a:ext uri="{FF2B5EF4-FFF2-40B4-BE49-F238E27FC236}">
                <a16:creationId xmlns:a16="http://schemas.microsoft.com/office/drawing/2014/main" id="{AF8A9E01-EF59-4E03-B9C7-FB5F623EF713}"/>
              </a:ext>
            </a:extLst>
          </p:cNvPr>
          <p:cNvSpPr txBox="1"/>
          <p:nvPr/>
        </p:nvSpPr>
        <p:spPr>
          <a:xfrm>
            <a:off x="5607212" y="4393342"/>
            <a:ext cx="2900522" cy="319639"/>
          </a:xfrm>
          <a:prstGeom prst="rect">
            <a:avLst/>
          </a:prstGeom>
          <a:noFill/>
        </p:spPr>
        <p:txBody>
          <a:bodyPr wrap="square" rtlCol="0">
            <a:spAutoFit/>
          </a:bodyPr>
          <a:lstStyle/>
          <a:p>
            <a:r>
              <a:rPr lang="ja-JP" altLang="en-US" sz="1477" dirty="0">
                <a:solidFill>
                  <a:srgbClr val="FF0000"/>
                </a:solidFill>
              </a:rPr>
              <a:t>○論点３：海岸保全のあり方</a:t>
            </a:r>
          </a:p>
        </p:txBody>
      </p:sp>
      <p:sp>
        <p:nvSpPr>
          <p:cNvPr id="47" name="テキスト ボックス 46">
            <a:extLst>
              <a:ext uri="{FF2B5EF4-FFF2-40B4-BE49-F238E27FC236}">
                <a16:creationId xmlns:a16="http://schemas.microsoft.com/office/drawing/2014/main" id="{F00F6DD0-6FE1-416E-8F0E-3017D8DA1453}"/>
              </a:ext>
            </a:extLst>
          </p:cNvPr>
          <p:cNvSpPr txBox="1"/>
          <p:nvPr/>
        </p:nvSpPr>
        <p:spPr>
          <a:xfrm>
            <a:off x="8709608" y="4031015"/>
            <a:ext cx="383503" cy="2335253"/>
          </a:xfrm>
          <a:prstGeom prst="rect">
            <a:avLst/>
          </a:prstGeom>
          <a:gradFill>
            <a:gsLst>
              <a:gs pos="70000">
                <a:srgbClr val="FFCCFF"/>
              </a:gs>
              <a:gs pos="100000">
                <a:schemeClr val="bg1"/>
              </a:gs>
              <a:gs pos="99000">
                <a:schemeClr val="bg1"/>
              </a:gs>
            </a:gsLst>
            <a:lin ang="5400000" scaled="1"/>
          </a:gradFill>
          <a:ln w="12700">
            <a:solidFill>
              <a:schemeClr val="tx1"/>
            </a:solidFill>
          </a:ln>
        </p:spPr>
        <p:txBody>
          <a:bodyPr vert="eaVert" wrap="square" tIns="99692" bIns="99692" rtlCol="0" anchor="ctr">
            <a:spAutoFit/>
          </a:bodyPr>
          <a:lstStyle/>
          <a:p>
            <a:pPr algn="ctr"/>
            <a:r>
              <a:rPr lang="ja-JP" altLang="en-US" sz="1292" dirty="0"/>
              <a:t>海岸保全基本方針等への反映</a:t>
            </a:r>
          </a:p>
        </p:txBody>
      </p:sp>
      <p:sp>
        <p:nvSpPr>
          <p:cNvPr id="48" name="正方形/長方形 47"/>
          <p:cNvSpPr/>
          <p:nvPr/>
        </p:nvSpPr>
        <p:spPr>
          <a:xfrm>
            <a:off x="53185" y="4403016"/>
            <a:ext cx="8447512" cy="19191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49" name="矢印: 右 25">
            <a:extLst>
              <a:ext uri="{FF2B5EF4-FFF2-40B4-BE49-F238E27FC236}">
                <a16:creationId xmlns:a16="http://schemas.microsoft.com/office/drawing/2014/main" id="{04B538A0-B53B-439F-8506-FED2A4FCA09F}"/>
              </a:ext>
            </a:extLst>
          </p:cNvPr>
          <p:cNvSpPr/>
          <p:nvPr/>
        </p:nvSpPr>
        <p:spPr>
          <a:xfrm>
            <a:off x="8535870" y="4876161"/>
            <a:ext cx="102745" cy="395654"/>
          </a:xfrm>
          <a:prstGeom prst="rightArrow">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53" name="テキスト ボックス 52">
            <a:extLst>
              <a:ext uri="{FF2B5EF4-FFF2-40B4-BE49-F238E27FC236}">
                <a16:creationId xmlns:a16="http://schemas.microsoft.com/office/drawing/2014/main" id="{8865DDFB-9EA6-400A-A545-F81B1C618C00}"/>
              </a:ext>
            </a:extLst>
          </p:cNvPr>
          <p:cNvSpPr txBox="1"/>
          <p:nvPr/>
        </p:nvSpPr>
        <p:spPr>
          <a:xfrm>
            <a:off x="8284515" y="1349961"/>
            <a:ext cx="771255" cy="655943"/>
          </a:xfrm>
          <a:prstGeom prst="rect">
            <a:avLst/>
          </a:prstGeom>
          <a:gradFill>
            <a:gsLst>
              <a:gs pos="0">
                <a:schemeClr val="bg1"/>
              </a:gs>
              <a:gs pos="72000">
                <a:srgbClr val="FFCC99">
                  <a:alpha val="50000"/>
                </a:srgbClr>
              </a:gs>
              <a:gs pos="88000">
                <a:srgbClr val="FFCC99">
                  <a:alpha val="65000"/>
                </a:srgbClr>
              </a:gs>
              <a:gs pos="100000">
                <a:srgbClr val="FFCC99"/>
              </a:gs>
            </a:gsLst>
            <a:lin ang="5400000" scaled="1"/>
          </a:gradFill>
          <a:ln w="12700">
            <a:solidFill>
              <a:schemeClr val="tx1"/>
            </a:solidFill>
          </a:ln>
        </p:spPr>
        <p:txBody>
          <a:bodyPr wrap="square" tIns="99692" bIns="99692" rtlCol="0" anchor="ctr">
            <a:spAutoFit/>
          </a:bodyPr>
          <a:lstStyle/>
          <a:p>
            <a:pPr algn="ctr"/>
            <a:r>
              <a:rPr lang="ja-JP" altLang="en-US" sz="1477" dirty="0"/>
              <a:t>国土の減少</a:t>
            </a:r>
          </a:p>
        </p:txBody>
      </p:sp>
      <p:sp>
        <p:nvSpPr>
          <p:cNvPr id="54" name="テキスト ボックス 53">
            <a:extLst>
              <a:ext uri="{FF2B5EF4-FFF2-40B4-BE49-F238E27FC236}">
                <a16:creationId xmlns:a16="http://schemas.microsoft.com/office/drawing/2014/main" id="{69D75D74-77BB-477A-87C9-203FDD043A00}"/>
              </a:ext>
            </a:extLst>
          </p:cNvPr>
          <p:cNvSpPr txBox="1"/>
          <p:nvPr/>
        </p:nvSpPr>
        <p:spPr>
          <a:xfrm>
            <a:off x="8284515" y="2274268"/>
            <a:ext cx="771255" cy="655943"/>
          </a:xfrm>
          <a:prstGeom prst="rect">
            <a:avLst/>
          </a:prstGeom>
          <a:gradFill>
            <a:gsLst>
              <a:gs pos="0">
                <a:schemeClr val="bg1"/>
              </a:gs>
              <a:gs pos="72000">
                <a:srgbClr val="FFCC99">
                  <a:alpha val="50000"/>
                </a:srgbClr>
              </a:gs>
              <a:gs pos="88000">
                <a:srgbClr val="FFCC99">
                  <a:alpha val="65000"/>
                </a:srgbClr>
              </a:gs>
              <a:gs pos="100000">
                <a:srgbClr val="FFCC99"/>
              </a:gs>
            </a:gsLst>
            <a:lin ang="5400000" scaled="1"/>
          </a:gradFill>
          <a:ln w="12700">
            <a:solidFill>
              <a:schemeClr val="tx1"/>
            </a:solidFill>
          </a:ln>
        </p:spPr>
        <p:txBody>
          <a:bodyPr wrap="square" tIns="99692" bIns="99692" rtlCol="0" anchor="ctr">
            <a:spAutoFit/>
          </a:bodyPr>
          <a:lstStyle/>
          <a:p>
            <a:pPr algn="ctr"/>
            <a:r>
              <a:rPr lang="ja-JP" altLang="en-US" sz="1477" dirty="0"/>
              <a:t>人的</a:t>
            </a:r>
            <a:endParaRPr lang="en-US" altLang="ja-JP" sz="1477" dirty="0"/>
          </a:p>
          <a:p>
            <a:pPr algn="ctr"/>
            <a:r>
              <a:rPr lang="ja-JP" altLang="en-US" sz="1477" dirty="0"/>
              <a:t>被害</a:t>
            </a:r>
          </a:p>
        </p:txBody>
      </p:sp>
      <p:sp>
        <p:nvSpPr>
          <p:cNvPr id="55" name="テキスト ボックス 54">
            <a:extLst>
              <a:ext uri="{FF2B5EF4-FFF2-40B4-BE49-F238E27FC236}">
                <a16:creationId xmlns:a16="http://schemas.microsoft.com/office/drawing/2014/main" id="{F00F6DD0-6FE1-416E-8F0E-3017D8DA1453}"/>
              </a:ext>
            </a:extLst>
          </p:cNvPr>
          <p:cNvSpPr txBox="1"/>
          <p:nvPr/>
        </p:nvSpPr>
        <p:spPr>
          <a:xfrm>
            <a:off x="8284515" y="3167242"/>
            <a:ext cx="771255" cy="655943"/>
          </a:xfrm>
          <a:prstGeom prst="rect">
            <a:avLst/>
          </a:prstGeom>
          <a:gradFill>
            <a:gsLst>
              <a:gs pos="0">
                <a:schemeClr val="bg1"/>
              </a:gs>
              <a:gs pos="72000">
                <a:srgbClr val="FFCC99">
                  <a:alpha val="50000"/>
                </a:srgbClr>
              </a:gs>
              <a:gs pos="88000">
                <a:srgbClr val="FFCC99">
                  <a:alpha val="65000"/>
                </a:srgbClr>
              </a:gs>
              <a:gs pos="100000">
                <a:srgbClr val="FFCC99"/>
              </a:gs>
            </a:gsLst>
            <a:lin ang="5400000" scaled="1"/>
          </a:gradFill>
          <a:ln w="12700">
            <a:solidFill>
              <a:schemeClr val="tx1"/>
            </a:solidFill>
          </a:ln>
        </p:spPr>
        <p:txBody>
          <a:bodyPr wrap="square" tIns="99692" bIns="99692" rtlCol="0" anchor="ctr">
            <a:spAutoFit/>
          </a:bodyPr>
          <a:lstStyle/>
          <a:p>
            <a:pPr algn="ctr"/>
            <a:r>
              <a:rPr lang="ja-JP" altLang="en-US" sz="1477" dirty="0"/>
              <a:t>経済</a:t>
            </a:r>
            <a:endParaRPr lang="en-US" altLang="ja-JP" sz="1477" dirty="0"/>
          </a:p>
          <a:p>
            <a:pPr algn="ctr"/>
            <a:r>
              <a:rPr lang="ja-JP" altLang="en-US" sz="1477" dirty="0"/>
              <a:t>被害</a:t>
            </a:r>
          </a:p>
        </p:txBody>
      </p:sp>
      <p:sp>
        <p:nvSpPr>
          <p:cNvPr id="77" name="テキスト ボックス 76">
            <a:extLst>
              <a:ext uri="{FF2B5EF4-FFF2-40B4-BE49-F238E27FC236}">
                <a16:creationId xmlns:a16="http://schemas.microsoft.com/office/drawing/2014/main" id="{76B2CE21-4770-4992-875E-5DDCE11678C6}"/>
              </a:ext>
            </a:extLst>
          </p:cNvPr>
          <p:cNvSpPr txBox="1"/>
          <p:nvPr/>
        </p:nvSpPr>
        <p:spPr>
          <a:xfrm>
            <a:off x="6409778" y="802687"/>
            <a:ext cx="2259943" cy="319639"/>
          </a:xfrm>
          <a:prstGeom prst="rect">
            <a:avLst/>
          </a:prstGeom>
          <a:noFill/>
        </p:spPr>
        <p:txBody>
          <a:bodyPr wrap="square" rtlCol="0">
            <a:spAutoFit/>
          </a:bodyPr>
          <a:lstStyle/>
          <a:p>
            <a:pPr algn="ctr"/>
            <a:r>
              <a:rPr lang="ja-JP" altLang="en-US" sz="1477" dirty="0"/>
              <a:t>＜</a:t>
            </a:r>
            <a:r>
              <a:rPr lang="ja-JP" altLang="en-US" sz="1477" dirty="0">
                <a:effectLst>
                  <a:outerShdw blurRad="38100" dist="38100" dir="2700000" algn="tl">
                    <a:srgbClr val="000000">
                      <a:alpha val="43137"/>
                    </a:srgbClr>
                  </a:outerShdw>
                </a:effectLst>
              </a:rPr>
              <a:t>社会への影響</a:t>
            </a:r>
            <a:r>
              <a:rPr lang="ja-JP" altLang="en-US" sz="1477" dirty="0"/>
              <a:t>＞</a:t>
            </a:r>
          </a:p>
        </p:txBody>
      </p:sp>
      <p:sp>
        <p:nvSpPr>
          <p:cNvPr id="78" name="テキスト ボックス 77">
            <a:extLst>
              <a:ext uri="{FF2B5EF4-FFF2-40B4-BE49-F238E27FC236}">
                <a16:creationId xmlns:a16="http://schemas.microsoft.com/office/drawing/2014/main" id="{EA057D4A-ECF8-45DF-9534-F65DC08A186E}"/>
              </a:ext>
            </a:extLst>
          </p:cNvPr>
          <p:cNvSpPr txBox="1"/>
          <p:nvPr/>
        </p:nvSpPr>
        <p:spPr>
          <a:xfrm>
            <a:off x="5856885" y="1173997"/>
            <a:ext cx="2342975" cy="2815084"/>
          </a:xfrm>
          <a:prstGeom prst="rect">
            <a:avLst/>
          </a:prstGeom>
          <a:gradFill>
            <a:gsLst>
              <a:gs pos="0">
                <a:schemeClr val="bg1"/>
              </a:gs>
              <a:gs pos="72000">
                <a:srgbClr val="FFCC99">
                  <a:alpha val="50000"/>
                </a:srgbClr>
              </a:gs>
              <a:gs pos="88000">
                <a:srgbClr val="FFCC99">
                  <a:alpha val="65000"/>
                </a:srgbClr>
              </a:gs>
              <a:gs pos="100000">
                <a:srgbClr val="FFCC99"/>
              </a:gs>
            </a:gsLst>
            <a:lin ang="5400000" scaled="1"/>
          </a:gradFill>
          <a:ln>
            <a:solidFill>
              <a:schemeClr val="tx1"/>
            </a:solidFill>
          </a:ln>
        </p:spPr>
        <p:txBody>
          <a:bodyPr wrap="square" lIns="83077" tIns="66462" bIns="66462" rtlCol="0">
            <a:spAutoFit/>
          </a:bodyPr>
          <a:lstStyle/>
          <a:p>
            <a:pPr>
              <a:spcBef>
                <a:spcPts val="554"/>
              </a:spcBef>
            </a:pPr>
            <a:r>
              <a:rPr lang="ja-JP" altLang="en-US" sz="1292" dirty="0"/>
              <a:t>○沿岸域への影響</a:t>
            </a:r>
            <a:endParaRPr lang="en-US" altLang="ja-JP" sz="1292" dirty="0"/>
          </a:p>
          <a:p>
            <a:pPr marL="263776" indent="-263776">
              <a:spcBef>
                <a:spcPts val="554"/>
              </a:spcBef>
              <a:buFont typeface="Arial" panose="020B0604020202020204" pitchFamily="34" charset="0"/>
              <a:buChar char="•"/>
            </a:pPr>
            <a:r>
              <a:rPr lang="ja-JP" altLang="en-US" sz="1292" b="1" u="sng" dirty="0">
                <a:solidFill>
                  <a:srgbClr val="FF0000"/>
                </a:solidFill>
              </a:rPr>
              <a:t>浸水リスクの増加</a:t>
            </a:r>
            <a:endParaRPr lang="en-US" altLang="ja-JP" sz="1292" b="1" u="sng" dirty="0">
              <a:solidFill>
                <a:srgbClr val="FF0000"/>
              </a:solidFill>
            </a:endParaRPr>
          </a:p>
          <a:p>
            <a:pPr marL="424972" lvl="1" indent="-263776">
              <a:spcBef>
                <a:spcPts val="554"/>
              </a:spcBef>
              <a:buFont typeface="Wingdings" panose="05000000000000000000" pitchFamily="2" charset="2"/>
              <a:buChar char="ü"/>
            </a:pPr>
            <a:r>
              <a:rPr lang="ja-JP" altLang="en-US" sz="1292" b="1" u="sng" dirty="0">
                <a:solidFill>
                  <a:srgbClr val="FF0000"/>
                </a:solidFill>
              </a:rPr>
              <a:t>外力の増大</a:t>
            </a:r>
            <a:endParaRPr lang="en-US" altLang="ja-JP" sz="1292" b="1" u="sng" dirty="0">
              <a:solidFill>
                <a:srgbClr val="FF0000"/>
              </a:solidFill>
            </a:endParaRPr>
          </a:p>
          <a:p>
            <a:pPr marL="424972" lvl="1" indent="-263776">
              <a:spcBef>
                <a:spcPts val="554"/>
              </a:spcBef>
              <a:buFont typeface="Wingdings" panose="05000000000000000000" pitchFamily="2" charset="2"/>
              <a:buChar char="ü"/>
            </a:pPr>
            <a:r>
              <a:rPr lang="ja-JP" altLang="en-US" sz="1292" b="1" u="sng" dirty="0">
                <a:solidFill>
                  <a:srgbClr val="FF0000"/>
                </a:solidFill>
              </a:rPr>
              <a:t>砂浜の機能低下</a:t>
            </a:r>
            <a:endParaRPr lang="en-US" altLang="ja-JP" sz="1292" b="1" u="sng" dirty="0">
              <a:solidFill>
                <a:srgbClr val="FF0000"/>
              </a:solidFill>
            </a:endParaRPr>
          </a:p>
          <a:p>
            <a:pPr marL="263776" indent="-263776">
              <a:spcBef>
                <a:spcPts val="554"/>
              </a:spcBef>
              <a:buFont typeface="Arial" panose="020B0604020202020204" pitchFamily="34" charset="0"/>
              <a:buChar char="•"/>
            </a:pPr>
            <a:r>
              <a:rPr lang="ja-JP" altLang="en-US" sz="1292" dirty="0"/>
              <a:t>砂浜、干潟、低湿地の消失</a:t>
            </a:r>
            <a:endParaRPr lang="en-US" altLang="ja-JP" sz="1292" dirty="0"/>
          </a:p>
          <a:p>
            <a:pPr marL="263776" indent="-263776">
              <a:spcBef>
                <a:spcPts val="554"/>
              </a:spcBef>
              <a:buFont typeface="Arial" panose="020B0604020202020204" pitchFamily="34" charset="0"/>
              <a:buChar char="•"/>
            </a:pPr>
            <a:r>
              <a:rPr lang="ja-JP" altLang="en-US" sz="1292" dirty="0"/>
              <a:t>生態系の変化</a:t>
            </a:r>
            <a:endParaRPr lang="en-US" altLang="ja-JP" sz="1292" dirty="0"/>
          </a:p>
          <a:p>
            <a:pPr marL="263776" indent="-263776">
              <a:spcBef>
                <a:spcPts val="554"/>
              </a:spcBef>
              <a:buFont typeface="Arial" panose="020B0604020202020204" pitchFamily="34" charset="0"/>
              <a:buChar char="•"/>
            </a:pPr>
            <a:endParaRPr lang="en-US" altLang="ja-JP" sz="1292" dirty="0"/>
          </a:p>
          <a:p>
            <a:pPr>
              <a:spcBef>
                <a:spcPts val="554"/>
              </a:spcBef>
            </a:pPr>
            <a:r>
              <a:rPr lang="ja-JP" altLang="en-US" sz="1292" dirty="0"/>
              <a:t>○社会インフラへの影響</a:t>
            </a:r>
            <a:endParaRPr lang="en-US" altLang="ja-JP" sz="1292" dirty="0"/>
          </a:p>
          <a:p>
            <a:pPr marL="263776" indent="-263776">
              <a:spcBef>
                <a:spcPts val="554"/>
              </a:spcBef>
              <a:buFont typeface="Arial" panose="020B0604020202020204" pitchFamily="34" charset="0"/>
              <a:buChar char="•"/>
            </a:pPr>
            <a:r>
              <a:rPr lang="ja-JP" altLang="en-US" sz="1292" dirty="0"/>
              <a:t>港湾・漁港施設の機能低下</a:t>
            </a:r>
            <a:endParaRPr lang="en-US" altLang="ja-JP" sz="1292" dirty="0"/>
          </a:p>
          <a:p>
            <a:pPr marL="263776" indent="-263776">
              <a:spcBef>
                <a:spcPts val="554"/>
              </a:spcBef>
              <a:buFont typeface="Arial" panose="020B0604020202020204" pitchFamily="34" charset="0"/>
              <a:buChar char="•"/>
            </a:pPr>
            <a:r>
              <a:rPr lang="ja-JP" altLang="en-US" sz="1292" dirty="0"/>
              <a:t>河川取水施設の機能低下</a:t>
            </a:r>
            <a:endParaRPr lang="en-US" altLang="ja-JP" sz="1292" dirty="0"/>
          </a:p>
        </p:txBody>
      </p:sp>
      <p:sp>
        <p:nvSpPr>
          <p:cNvPr id="81" name="正方形/長方形 80"/>
          <p:cNvSpPr/>
          <p:nvPr/>
        </p:nvSpPr>
        <p:spPr>
          <a:xfrm>
            <a:off x="739738" y="806777"/>
            <a:ext cx="1887055" cy="319639"/>
          </a:xfrm>
          <a:prstGeom prst="rect">
            <a:avLst/>
          </a:prstGeom>
        </p:spPr>
        <p:txBody>
          <a:bodyPr wrap="none">
            <a:spAutoFit/>
          </a:bodyPr>
          <a:lstStyle/>
          <a:p>
            <a:pPr algn="ctr">
              <a:spcAft>
                <a:spcPts val="554"/>
              </a:spcAft>
            </a:pPr>
            <a:r>
              <a:rPr lang="ja-JP" altLang="en-US" sz="1477" dirty="0"/>
              <a:t>＜</a:t>
            </a:r>
            <a:r>
              <a:rPr lang="ja-JP" altLang="en-US" sz="1477" dirty="0">
                <a:effectLst>
                  <a:outerShdw blurRad="38100" dist="38100" dir="2700000" algn="tl">
                    <a:srgbClr val="000000">
                      <a:alpha val="43137"/>
                    </a:srgbClr>
                  </a:outerShdw>
                </a:effectLst>
              </a:rPr>
              <a:t>自然現象の変化</a:t>
            </a:r>
            <a:r>
              <a:rPr lang="ja-JP" altLang="en-US" sz="1477" dirty="0"/>
              <a:t>＞</a:t>
            </a:r>
            <a:endParaRPr lang="en-US" altLang="ja-JP" sz="1477" dirty="0"/>
          </a:p>
        </p:txBody>
      </p:sp>
      <p:sp>
        <p:nvSpPr>
          <p:cNvPr id="91" name="テキスト ボックス 90">
            <a:extLst>
              <a:ext uri="{FF2B5EF4-FFF2-40B4-BE49-F238E27FC236}">
                <a16:creationId xmlns:a16="http://schemas.microsoft.com/office/drawing/2014/main" id="{2764B731-F219-43FE-ADE6-95501782D4D4}"/>
              </a:ext>
            </a:extLst>
          </p:cNvPr>
          <p:cNvSpPr txBox="1"/>
          <p:nvPr/>
        </p:nvSpPr>
        <p:spPr>
          <a:xfrm>
            <a:off x="163417" y="1101402"/>
            <a:ext cx="3107321" cy="2998255"/>
          </a:xfrm>
          <a:prstGeom prst="rect">
            <a:avLst/>
          </a:prstGeom>
          <a:gradFill>
            <a:gsLst>
              <a:gs pos="0">
                <a:schemeClr val="bg1"/>
              </a:gs>
              <a:gs pos="72000">
                <a:srgbClr val="CCFFFF">
                  <a:alpha val="70000"/>
                </a:srgbClr>
              </a:gs>
              <a:gs pos="88000">
                <a:srgbClr val="CCFFFF">
                  <a:alpha val="90000"/>
                </a:srgbClr>
              </a:gs>
              <a:gs pos="100000">
                <a:srgbClr val="CCFFFF"/>
              </a:gs>
            </a:gsLst>
            <a:lin ang="5400000" scaled="1"/>
          </a:gradFill>
          <a:ln>
            <a:solidFill>
              <a:schemeClr val="tx1"/>
            </a:solidFill>
          </a:ln>
        </p:spPr>
        <p:txBody>
          <a:bodyPr wrap="square" tIns="66462" bIns="33231" rtlCol="0">
            <a:spAutoFit/>
          </a:bodyPr>
          <a:lstStyle/>
          <a:p>
            <a:r>
              <a:rPr lang="ja-JP" altLang="en-US" sz="1477" dirty="0"/>
              <a:t>○氷床・氷河の融解</a:t>
            </a:r>
            <a:endParaRPr lang="en-US" altLang="ja-JP" sz="1477" dirty="0"/>
          </a:p>
          <a:p>
            <a:pPr marL="263776" indent="-263776">
              <a:buFont typeface="Arial" panose="020B0604020202020204" pitchFamily="34" charset="0"/>
              <a:buChar char="•"/>
            </a:pPr>
            <a:r>
              <a:rPr lang="ja-JP" altLang="en-US" sz="1292" b="1" u="sng" dirty="0">
                <a:solidFill>
                  <a:srgbClr val="FF0000"/>
                </a:solidFill>
              </a:rPr>
              <a:t>平均海面の上昇</a:t>
            </a:r>
            <a:endParaRPr lang="en-US" altLang="ja-JP" sz="1292" dirty="0"/>
          </a:p>
          <a:p>
            <a:r>
              <a:rPr lang="ja-JP" altLang="en-US" sz="1477" dirty="0"/>
              <a:t>○海水温の上昇</a:t>
            </a:r>
            <a:endParaRPr lang="en-US" altLang="ja-JP" sz="1477" dirty="0"/>
          </a:p>
          <a:p>
            <a:pPr marL="263776" indent="-263776">
              <a:buFont typeface="Arial" panose="020B0604020202020204" pitchFamily="34" charset="0"/>
              <a:buChar char="•"/>
            </a:pPr>
            <a:r>
              <a:rPr lang="ja-JP" altLang="en-US" sz="1292" b="1" u="sng" dirty="0">
                <a:solidFill>
                  <a:srgbClr val="FF0000"/>
                </a:solidFill>
              </a:rPr>
              <a:t>平均海面の上昇</a:t>
            </a:r>
            <a:endParaRPr lang="en-US" altLang="ja-JP" sz="1292" b="1" u="sng" dirty="0">
              <a:solidFill>
                <a:srgbClr val="FF0000"/>
              </a:solidFill>
            </a:endParaRPr>
          </a:p>
          <a:p>
            <a:r>
              <a:rPr lang="ja-JP" altLang="en-US" sz="1477" dirty="0"/>
              <a:t>○海流の変化</a:t>
            </a:r>
            <a:endParaRPr lang="en-US" altLang="ja-JP" sz="1477" dirty="0"/>
          </a:p>
          <a:p>
            <a:pPr marL="263776" indent="-263776">
              <a:buFont typeface="Arial" panose="020B0604020202020204" pitchFamily="34" charset="0"/>
              <a:buChar char="•"/>
            </a:pPr>
            <a:r>
              <a:rPr lang="ja-JP" altLang="en-US" sz="1292" dirty="0"/>
              <a:t>急潮の変化</a:t>
            </a:r>
            <a:endParaRPr lang="en-US" altLang="ja-JP" sz="1292" dirty="0"/>
          </a:p>
          <a:p>
            <a:pPr marL="263776" indent="-263776">
              <a:buFont typeface="Arial" panose="020B0604020202020204" pitchFamily="34" charset="0"/>
              <a:buChar char="•"/>
            </a:pPr>
            <a:r>
              <a:rPr lang="ja-JP" altLang="en-US" sz="1292" dirty="0"/>
              <a:t>異常潮位の変化</a:t>
            </a:r>
          </a:p>
          <a:p>
            <a:r>
              <a:rPr lang="ja-JP" altLang="en-US" sz="1477" dirty="0"/>
              <a:t>○台風・低気圧等の強大化</a:t>
            </a:r>
            <a:endParaRPr lang="en-US" altLang="ja-JP" sz="1477" dirty="0"/>
          </a:p>
          <a:p>
            <a:pPr marL="263776" indent="-263776">
              <a:buFont typeface="Arial" panose="020B0604020202020204" pitchFamily="34" charset="0"/>
              <a:buChar char="•"/>
            </a:pPr>
            <a:r>
              <a:rPr lang="ja-JP" altLang="en-US" sz="1292" b="1" u="sng" dirty="0">
                <a:solidFill>
                  <a:srgbClr val="FF0000"/>
                </a:solidFill>
              </a:rPr>
              <a:t>高潮偏差の増大</a:t>
            </a:r>
            <a:endParaRPr lang="en-US" altLang="ja-JP" sz="1292" b="1" u="sng" dirty="0">
              <a:solidFill>
                <a:srgbClr val="FF0000"/>
              </a:solidFill>
            </a:endParaRPr>
          </a:p>
          <a:p>
            <a:pPr marL="263776" indent="-263776">
              <a:buFont typeface="Arial" panose="020B0604020202020204" pitchFamily="34" charset="0"/>
              <a:buChar char="•"/>
            </a:pPr>
            <a:r>
              <a:rPr lang="ja-JP" altLang="en-US" sz="1292" b="1" u="sng" dirty="0">
                <a:solidFill>
                  <a:srgbClr val="FF0000"/>
                </a:solidFill>
              </a:rPr>
              <a:t>極端波浪（波高、周期、波向）の変化</a:t>
            </a:r>
            <a:endParaRPr lang="en-US" altLang="ja-JP" sz="1292" b="1" u="sng" dirty="0">
              <a:solidFill>
                <a:srgbClr val="FF0000"/>
              </a:solidFill>
            </a:endParaRPr>
          </a:p>
          <a:p>
            <a:pPr marL="263776" indent="-263776">
              <a:buFont typeface="Arial" panose="020B0604020202020204" pitchFamily="34" charset="0"/>
              <a:buChar char="•"/>
            </a:pPr>
            <a:r>
              <a:rPr lang="ja-JP" altLang="en-US" sz="1292" dirty="0"/>
              <a:t>常時波浪（波高、周期、波向）の変化</a:t>
            </a:r>
            <a:endParaRPr lang="en-US" altLang="ja-JP" sz="1292" dirty="0"/>
          </a:p>
          <a:p>
            <a:pPr marL="263776" indent="-263776">
              <a:buFont typeface="Arial" panose="020B0604020202020204" pitchFamily="34" charset="0"/>
              <a:buChar char="•"/>
            </a:pPr>
            <a:r>
              <a:rPr lang="ja-JP" altLang="en-US" sz="1292" dirty="0"/>
              <a:t>降水量・降水パターンの変化</a:t>
            </a:r>
            <a:endParaRPr lang="en-US" altLang="ja-JP" sz="1292" dirty="0"/>
          </a:p>
          <a:p>
            <a:pPr marL="263776" indent="-263776">
              <a:buFont typeface="Arial" panose="020B0604020202020204" pitchFamily="34" charset="0"/>
              <a:buChar char="•"/>
            </a:pPr>
            <a:r>
              <a:rPr lang="ja-JP" altLang="en-US" sz="1292" dirty="0"/>
              <a:t>流出土砂量の変化</a:t>
            </a:r>
            <a:endParaRPr lang="en-US" altLang="ja-JP" sz="1292" dirty="0"/>
          </a:p>
          <a:p>
            <a:pPr marL="263776" indent="-263776">
              <a:buFont typeface="Arial" panose="020B0604020202020204" pitchFamily="34" charset="0"/>
              <a:buChar char="•"/>
            </a:pPr>
            <a:r>
              <a:rPr lang="ja-JP" altLang="en-US" sz="1292" dirty="0"/>
              <a:t>融雪量の変化</a:t>
            </a:r>
            <a:endParaRPr lang="en-US" altLang="ja-JP" sz="1292" dirty="0"/>
          </a:p>
        </p:txBody>
      </p:sp>
      <p:sp>
        <p:nvSpPr>
          <p:cNvPr id="121" name="テキスト ボックス 120">
            <a:extLst>
              <a:ext uri="{FF2B5EF4-FFF2-40B4-BE49-F238E27FC236}">
                <a16:creationId xmlns:a16="http://schemas.microsoft.com/office/drawing/2014/main" id="{7B7F6339-78BF-4A19-862F-8AFAE48C9662}"/>
              </a:ext>
            </a:extLst>
          </p:cNvPr>
          <p:cNvSpPr txBox="1"/>
          <p:nvPr/>
        </p:nvSpPr>
        <p:spPr>
          <a:xfrm>
            <a:off x="3732971" y="1793969"/>
            <a:ext cx="1709792" cy="333059"/>
          </a:xfrm>
          <a:prstGeom prst="rect">
            <a:avLst/>
          </a:prstGeom>
          <a:gradFill>
            <a:gsLst>
              <a:gs pos="0">
                <a:schemeClr val="bg1"/>
              </a:gs>
              <a:gs pos="72000">
                <a:srgbClr val="FFFFCC">
                  <a:alpha val="90000"/>
                </a:srgbClr>
              </a:gs>
              <a:gs pos="88000">
                <a:srgbClr val="FFFFCC">
                  <a:alpha val="97000"/>
                </a:srgbClr>
              </a:gs>
              <a:gs pos="100000">
                <a:srgbClr val="FFFFCC"/>
              </a:gs>
            </a:gsLst>
            <a:lin ang="5400000" scaled="1"/>
          </a:gradFill>
          <a:ln>
            <a:solidFill>
              <a:schemeClr val="tx1"/>
            </a:solidFill>
          </a:ln>
        </p:spPr>
        <p:txBody>
          <a:bodyPr wrap="square" lIns="83077" tIns="66462" bIns="66462" rtlCol="0">
            <a:spAutoFit/>
          </a:bodyPr>
          <a:lstStyle/>
          <a:p>
            <a:pPr algn="ctr">
              <a:spcBef>
                <a:spcPts val="554"/>
              </a:spcBef>
            </a:pPr>
            <a:r>
              <a:rPr lang="ja-JP" altLang="en-US" sz="1292" b="1" u="sng" dirty="0">
                <a:solidFill>
                  <a:srgbClr val="FF0000"/>
                </a:solidFill>
              </a:rPr>
              <a:t>高波</a:t>
            </a:r>
            <a:endParaRPr lang="en-US" altLang="ja-JP" sz="1292" b="1" u="sng" dirty="0">
              <a:solidFill>
                <a:srgbClr val="FF0000"/>
              </a:solidFill>
            </a:endParaRPr>
          </a:p>
        </p:txBody>
      </p:sp>
      <p:sp>
        <p:nvSpPr>
          <p:cNvPr id="123" name="テキスト ボックス 122">
            <a:extLst>
              <a:ext uri="{FF2B5EF4-FFF2-40B4-BE49-F238E27FC236}">
                <a16:creationId xmlns:a16="http://schemas.microsoft.com/office/drawing/2014/main" id="{7B7F6339-78BF-4A19-862F-8AFAE48C9662}"/>
              </a:ext>
            </a:extLst>
          </p:cNvPr>
          <p:cNvSpPr txBox="1"/>
          <p:nvPr/>
        </p:nvSpPr>
        <p:spPr>
          <a:xfrm>
            <a:off x="3735439" y="1328789"/>
            <a:ext cx="1703861" cy="333059"/>
          </a:xfrm>
          <a:prstGeom prst="rect">
            <a:avLst/>
          </a:prstGeom>
          <a:gradFill>
            <a:gsLst>
              <a:gs pos="0">
                <a:schemeClr val="bg1"/>
              </a:gs>
              <a:gs pos="72000">
                <a:srgbClr val="FFFFCC">
                  <a:alpha val="90000"/>
                </a:srgbClr>
              </a:gs>
              <a:gs pos="88000">
                <a:srgbClr val="FFFFCC">
                  <a:alpha val="97000"/>
                </a:srgbClr>
              </a:gs>
              <a:gs pos="100000">
                <a:srgbClr val="FFFFCC"/>
              </a:gs>
            </a:gsLst>
            <a:lin ang="5400000" scaled="1"/>
          </a:gradFill>
          <a:ln>
            <a:solidFill>
              <a:schemeClr val="tx1"/>
            </a:solidFill>
          </a:ln>
        </p:spPr>
        <p:txBody>
          <a:bodyPr wrap="square" lIns="83077" tIns="66462" bIns="66462" rtlCol="0">
            <a:spAutoFit/>
          </a:bodyPr>
          <a:lstStyle/>
          <a:p>
            <a:pPr algn="ctr">
              <a:spcBef>
                <a:spcPts val="554"/>
              </a:spcBef>
            </a:pPr>
            <a:r>
              <a:rPr lang="ja-JP" altLang="en-US" sz="1292" b="1" u="sng" dirty="0">
                <a:solidFill>
                  <a:srgbClr val="FF0000"/>
                </a:solidFill>
              </a:rPr>
              <a:t>高潮</a:t>
            </a:r>
            <a:endParaRPr lang="en-US" altLang="ja-JP" sz="1292" b="1" u="sng" dirty="0">
              <a:solidFill>
                <a:srgbClr val="FF0000"/>
              </a:solidFill>
            </a:endParaRPr>
          </a:p>
        </p:txBody>
      </p:sp>
      <p:sp>
        <p:nvSpPr>
          <p:cNvPr id="125" name="テキスト ボックス 124">
            <a:extLst>
              <a:ext uri="{FF2B5EF4-FFF2-40B4-BE49-F238E27FC236}">
                <a16:creationId xmlns:a16="http://schemas.microsoft.com/office/drawing/2014/main" id="{7B7F6339-78BF-4A19-862F-8AFAE48C9662}"/>
              </a:ext>
            </a:extLst>
          </p:cNvPr>
          <p:cNvSpPr txBox="1"/>
          <p:nvPr/>
        </p:nvSpPr>
        <p:spPr>
          <a:xfrm>
            <a:off x="3732971" y="2724329"/>
            <a:ext cx="1709792" cy="333059"/>
          </a:xfrm>
          <a:prstGeom prst="rect">
            <a:avLst/>
          </a:prstGeom>
          <a:gradFill>
            <a:gsLst>
              <a:gs pos="0">
                <a:schemeClr val="bg1"/>
              </a:gs>
              <a:gs pos="72000">
                <a:srgbClr val="FFFFCC">
                  <a:alpha val="90000"/>
                </a:srgbClr>
              </a:gs>
              <a:gs pos="88000">
                <a:srgbClr val="FFFFCC">
                  <a:alpha val="97000"/>
                </a:srgbClr>
              </a:gs>
              <a:gs pos="100000">
                <a:srgbClr val="FFFFCC"/>
              </a:gs>
            </a:gsLst>
            <a:lin ang="5400000" scaled="1"/>
          </a:gradFill>
          <a:ln>
            <a:solidFill>
              <a:schemeClr val="tx1"/>
            </a:solidFill>
          </a:ln>
        </p:spPr>
        <p:txBody>
          <a:bodyPr wrap="square" lIns="83077" tIns="66462" bIns="66462" rtlCol="0">
            <a:spAutoFit/>
          </a:bodyPr>
          <a:lstStyle/>
          <a:p>
            <a:pPr algn="ctr">
              <a:spcBef>
                <a:spcPts val="554"/>
              </a:spcBef>
            </a:pPr>
            <a:r>
              <a:rPr lang="ja-JP" altLang="en-US" sz="1292" dirty="0"/>
              <a:t>渇水</a:t>
            </a:r>
            <a:endParaRPr lang="en-US" altLang="ja-JP" sz="1292" dirty="0"/>
          </a:p>
        </p:txBody>
      </p:sp>
      <p:sp>
        <p:nvSpPr>
          <p:cNvPr id="127" name="テキスト ボックス 126">
            <a:extLst>
              <a:ext uri="{FF2B5EF4-FFF2-40B4-BE49-F238E27FC236}">
                <a16:creationId xmlns:a16="http://schemas.microsoft.com/office/drawing/2014/main" id="{7B7F6339-78BF-4A19-862F-8AFAE48C9662}"/>
              </a:ext>
            </a:extLst>
          </p:cNvPr>
          <p:cNvSpPr txBox="1"/>
          <p:nvPr/>
        </p:nvSpPr>
        <p:spPr>
          <a:xfrm>
            <a:off x="3735439" y="3189509"/>
            <a:ext cx="1703861" cy="333059"/>
          </a:xfrm>
          <a:prstGeom prst="rect">
            <a:avLst/>
          </a:prstGeom>
          <a:gradFill>
            <a:gsLst>
              <a:gs pos="0">
                <a:schemeClr val="bg1"/>
              </a:gs>
              <a:gs pos="72000">
                <a:srgbClr val="FFFFCC">
                  <a:alpha val="90000"/>
                </a:srgbClr>
              </a:gs>
              <a:gs pos="88000">
                <a:srgbClr val="FFFFCC">
                  <a:alpha val="97000"/>
                </a:srgbClr>
              </a:gs>
              <a:gs pos="100000">
                <a:srgbClr val="FFFFCC"/>
              </a:gs>
            </a:gsLst>
            <a:lin ang="5400000" scaled="1"/>
          </a:gradFill>
          <a:ln>
            <a:solidFill>
              <a:schemeClr val="tx1"/>
            </a:solidFill>
          </a:ln>
        </p:spPr>
        <p:txBody>
          <a:bodyPr wrap="square" lIns="83077" tIns="66462" bIns="66462" rtlCol="0">
            <a:spAutoFit/>
          </a:bodyPr>
          <a:lstStyle/>
          <a:p>
            <a:pPr algn="ctr">
              <a:spcBef>
                <a:spcPts val="554"/>
              </a:spcBef>
            </a:pPr>
            <a:r>
              <a:rPr lang="ja-JP" altLang="en-US" sz="1292"/>
              <a:t>土砂災害</a:t>
            </a:r>
            <a:endParaRPr lang="en-US" altLang="ja-JP" sz="1292" dirty="0"/>
          </a:p>
        </p:txBody>
      </p:sp>
      <p:sp>
        <p:nvSpPr>
          <p:cNvPr id="132" name="右矢印 131"/>
          <p:cNvSpPr/>
          <p:nvPr/>
        </p:nvSpPr>
        <p:spPr>
          <a:xfrm>
            <a:off x="3361007" y="1417208"/>
            <a:ext cx="303684" cy="156256"/>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33" name="右矢印 132"/>
          <p:cNvSpPr/>
          <p:nvPr/>
        </p:nvSpPr>
        <p:spPr>
          <a:xfrm>
            <a:off x="3361007" y="1898316"/>
            <a:ext cx="303684" cy="156256"/>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34" name="右矢印 133"/>
          <p:cNvSpPr/>
          <p:nvPr/>
        </p:nvSpPr>
        <p:spPr>
          <a:xfrm>
            <a:off x="3361007" y="2343054"/>
            <a:ext cx="303684" cy="156256"/>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35" name="右矢印 134"/>
          <p:cNvSpPr/>
          <p:nvPr/>
        </p:nvSpPr>
        <p:spPr>
          <a:xfrm>
            <a:off x="3361007" y="2824162"/>
            <a:ext cx="303684" cy="156256"/>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36" name="右矢印 135"/>
          <p:cNvSpPr/>
          <p:nvPr/>
        </p:nvSpPr>
        <p:spPr>
          <a:xfrm>
            <a:off x="3361007" y="3278519"/>
            <a:ext cx="303684" cy="156256"/>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38" name="右矢印 137"/>
          <p:cNvSpPr/>
          <p:nvPr/>
        </p:nvSpPr>
        <p:spPr>
          <a:xfrm>
            <a:off x="5498026" y="1421506"/>
            <a:ext cx="303684" cy="156256"/>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39" name="右矢印 138"/>
          <p:cNvSpPr/>
          <p:nvPr/>
        </p:nvSpPr>
        <p:spPr>
          <a:xfrm>
            <a:off x="5498026" y="1902614"/>
            <a:ext cx="303684" cy="156256"/>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40" name="右矢印 139"/>
          <p:cNvSpPr/>
          <p:nvPr/>
        </p:nvSpPr>
        <p:spPr>
          <a:xfrm>
            <a:off x="5498026" y="2347352"/>
            <a:ext cx="303684" cy="156256"/>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41" name="右矢印 140"/>
          <p:cNvSpPr/>
          <p:nvPr/>
        </p:nvSpPr>
        <p:spPr>
          <a:xfrm>
            <a:off x="5498026" y="2828460"/>
            <a:ext cx="303684" cy="156256"/>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42" name="右矢印 141"/>
          <p:cNvSpPr/>
          <p:nvPr/>
        </p:nvSpPr>
        <p:spPr>
          <a:xfrm>
            <a:off x="5498026" y="3282817"/>
            <a:ext cx="303684" cy="156256"/>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44" name="テキスト ボックス 143">
            <a:extLst>
              <a:ext uri="{FF2B5EF4-FFF2-40B4-BE49-F238E27FC236}">
                <a16:creationId xmlns:a16="http://schemas.microsoft.com/office/drawing/2014/main" id="{76B2CE21-4770-4992-875E-5DDCE11678C6}"/>
              </a:ext>
            </a:extLst>
          </p:cNvPr>
          <p:cNvSpPr txBox="1"/>
          <p:nvPr/>
        </p:nvSpPr>
        <p:spPr>
          <a:xfrm>
            <a:off x="3338863" y="807401"/>
            <a:ext cx="2601230" cy="319639"/>
          </a:xfrm>
          <a:prstGeom prst="rect">
            <a:avLst/>
          </a:prstGeom>
          <a:noFill/>
        </p:spPr>
        <p:txBody>
          <a:bodyPr wrap="square" rtlCol="0">
            <a:spAutoFit/>
          </a:bodyPr>
          <a:lstStyle/>
          <a:p>
            <a:pPr algn="ctr"/>
            <a:r>
              <a:rPr lang="ja-JP" altLang="en-US" sz="1477" dirty="0">
                <a:effectLst>
                  <a:outerShdw blurRad="38100" dist="38100" dir="2700000" algn="tl">
                    <a:srgbClr val="000000">
                      <a:alpha val="43137"/>
                    </a:srgbClr>
                  </a:outerShdw>
                </a:effectLst>
              </a:rPr>
              <a:t>＜社会に影響を及ぼす現象＞</a:t>
            </a:r>
          </a:p>
        </p:txBody>
      </p:sp>
      <p:sp>
        <p:nvSpPr>
          <p:cNvPr id="145" name="テキスト ボックス 144">
            <a:extLst>
              <a:ext uri="{FF2B5EF4-FFF2-40B4-BE49-F238E27FC236}">
                <a16:creationId xmlns:a16="http://schemas.microsoft.com/office/drawing/2014/main" id="{7B7F6339-78BF-4A19-862F-8AFAE48C9662}"/>
              </a:ext>
            </a:extLst>
          </p:cNvPr>
          <p:cNvSpPr txBox="1"/>
          <p:nvPr/>
        </p:nvSpPr>
        <p:spPr>
          <a:xfrm>
            <a:off x="3741548" y="2246719"/>
            <a:ext cx="1709792" cy="333059"/>
          </a:xfrm>
          <a:prstGeom prst="rect">
            <a:avLst/>
          </a:prstGeom>
          <a:gradFill>
            <a:gsLst>
              <a:gs pos="0">
                <a:schemeClr val="bg1"/>
              </a:gs>
              <a:gs pos="72000">
                <a:srgbClr val="FFFFCC">
                  <a:alpha val="90000"/>
                </a:srgbClr>
              </a:gs>
              <a:gs pos="88000">
                <a:srgbClr val="FFFFCC">
                  <a:alpha val="97000"/>
                </a:srgbClr>
              </a:gs>
              <a:gs pos="100000">
                <a:srgbClr val="FFFFCC"/>
              </a:gs>
            </a:gsLst>
            <a:lin ang="5400000" scaled="1"/>
          </a:gradFill>
          <a:ln>
            <a:solidFill>
              <a:schemeClr val="tx1"/>
            </a:solidFill>
          </a:ln>
        </p:spPr>
        <p:txBody>
          <a:bodyPr wrap="square" lIns="83077" tIns="66462" bIns="66462" rtlCol="0">
            <a:spAutoFit/>
          </a:bodyPr>
          <a:lstStyle/>
          <a:p>
            <a:pPr algn="ctr">
              <a:spcBef>
                <a:spcPts val="554"/>
              </a:spcBef>
            </a:pPr>
            <a:r>
              <a:rPr lang="ja-JP" altLang="en-US" sz="1292" dirty="0"/>
              <a:t>洪水</a:t>
            </a:r>
            <a:endParaRPr lang="en-US" altLang="ja-JP" sz="1292" dirty="0"/>
          </a:p>
        </p:txBody>
      </p:sp>
      <p:sp>
        <p:nvSpPr>
          <p:cNvPr id="146" name="右矢印 145"/>
          <p:cNvSpPr/>
          <p:nvPr/>
        </p:nvSpPr>
        <p:spPr>
          <a:xfrm>
            <a:off x="3361007" y="3710360"/>
            <a:ext cx="2440703" cy="171462"/>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44" name="スライド番号プレースホルダー 3">
            <a:extLst>
              <a:ext uri="{FF2B5EF4-FFF2-40B4-BE49-F238E27FC236}">
                <a16:creationId xmlns:a16="http://schemas.microsoft.com/office/drawing/2014/main" id="{64BEA9BA-91EF-469F-8F11-D2A09BE30D7C}"/>
              </a:ext>
            </a:extLst>
          </p:cNvPr>
          <p:cNvSpPr txBox="1">
            <a:spLocks/>
          </p:cNvSpPr>
          <p:nvPr/>
        </p:nvSpPr>
        <p:spPr>
          <a:xfrm>
            <a:off x="7050776" y="6533025"/>
            <a:ext cx="2057400" cy="365125"/>
          </a:xfrm>
          <a:prstGeom prst="rect">
            <a:avLst/>
          </a:prstGeom>
        </p:spPr>
        <p:txBody>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pPr algn="r"/>
            <a:fld id="{5E3F6313-0071-4C5D-9E06-91E8809F988F}" type="slidenum">
              <a:rPr lang="ja-JP" altLang="en-US" smtClean="0"/>
              <a:pPr algn="r"/>
              <a:t>11</a:t>
            </a:fld>
            <a:endParaRPr lang="ja-JP" altLang="en-US" dirty="0"/>
          </a:p>
        </p:txBody>
      </p:sp>
      <p:sp>
        <p:nvSpPr>
          <p:cNvPr id="45" name="テキスト ボックス 44">
            <a:extLst>
              <a:ext uri="{FF2B5EF4-FFF2-40B4-BE49-F238E27FC236}">
                <a16:creationId xmlns:a16="http://schemas.microsoft.com/office/drawing/2014/main" id="{A1F375E5-E3BC-49DC-8E25-F1607FE15ADE}"/>
              </a:ext>
            </a:extLst>
          </p:cNvPr>
          <p:cNvSpPr txBox="1"/>
          <p:nvPr/>
        </p:nvSpPr>
        <p:spPr>
          <a:xfrm>
            <a:off x="8379942" y="0"/>
            <a:ext cx="595035" cy="338554"/>
          </a:xfrm>
          <a:prstGeom prst="rect">
            <a:avLst/>
          </a:prstGeom>
          <a:noFill/>
        </p:spPr>
        <p:txBody>
          <a:bodyPr wrap="square" rtlCol="0">
            <a:spAutoFit/>
          </a:bodyPr>
          <a:lstStyle/>
          <a:p>
            <a:r>
              <a:rPr kumimoji="1" lang="ja-JP" altLang="en-US" b="1" dirty="0">
                <a:solidFill>
                  <a:srgbClr val="FF0000"/>
                </a:solidFill>
              </a:rPr>
              <a:t>参考</a:t>
            </a:r>
          </a:p>
        </p:txBody>
      </p:sp>
      <p:sp>
        <p:nvSpPr>
          <p:cNvPr id="43" name="テキスト ボックス 42"/>
          <p:cNvSpPr txBox="1"/>
          <p:nvPr/>
        </p:nvSpPr>
        <p:spPr>
          <a:xfrm>
            <a:off x="3790257" y="6581001"/>
            <a:ext cx="4967785" cy="276999"/>
          </a:xfrm>
          <a:prstGeom prst="rect">
            <a:avLst/>
          </a:prstGeom>
          <a:noFill/>
        </p:spPr>
        <p:txBody>
          <a:bodyPr wrap="square" rtlCol="0">
            <a:spAutoFit/>
          </a:bodyPr>
          <a:lstStyle/>
          <a:p>
            <a:r>
              <a:rPr lang="ja-JP" altLang="en-US" sz="1200" dirty="0"/>
              <a:t>出典：気候変動を踏まえた海岸保全のあり方検討委員会（第１回）　資料５</a:t>
            </a:r>
            <a:endParaRPr kumimoji="1" lang="ja-JP" altLang="en-US" sz="1200" dirty="0"/>
          </a:p>
        </p:txBody>
      </p:sp>
    </p:spTree>
    <p:extLst>
      <p:ext uri="{BB962C8B-B14F-4D97-AF65-F5344CB8AC3E}">
        <p14:creationId xmlns:p14="http://schemas.microsoft.com/office/powerpoint/2010/main" val="122617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9407" t="29721" r="9480" b="1408"/>
          <a:stretch/>
        </p:blipFill>
        <p:spPr>
          <a:xfrm>
            <a:off x="102969" y="1744557"/>
            <a:ext cx="8911988" cy="4254289"/>
          </a:xfrm>
          <a:prstGeom prst="rect">
            <a:avLst/>
          </a:prstGeom>
          <a:ln>
            <a:solidFill>
              <a:schemeClr val="tx1"/>
            </a:solidFill>
          </a:ln>
        </p:spPr>
      </p:pic>
      <p:sp>
        <p:nvSpPr>
          <p:cNvPr id="23" name="Rectangle 2"/>
          <p:cNvSpPr>
            <a:spLocks noChangeArrowheads="1"/>
          </p:cNvSpPr>
          <p:nvPr/>
        </p:nvSpPr>
        <p:spPr bwMode="auto">
          <a:xfrm>
            <a:off x="-5966" y="3146"/>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anchor="ctr">
            <a:spAutoFit/>
          </a:bodyPr>
          <a:lstStyle/>
          <a:p>
            <a:r>
              <a:rPr kumimoji="0" lang="en-US" altLang="ja-JP" sz="2000" b="1" dirty="0">
                <a:solidFill>
                  <a:srgbClr val="FFFFFF"/>
                </a:solidFill>
                <a:latin typeface="HG丸ｺﾞｼｯｸM-PRO" panose="020F0600000000000000" pitchFamily="50" charset="-128"/>
                <a:ea typeface="HG丸ｺﾞｼｯｸM-PRO" panose="020F0600000000000000" pitchFamily="50" charset="-128"/>
              </a:rPr>
              <a:t>IPCC</a:t>
            </a:r>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第</a:t>
            </a:r>
            <a:r>
              <a:rPr kumimoji="0" lang="en-US" altLang="ja-JP" sz="2000" b="1" dirty="0">
                <a:solidFill>
                  <a:srgbClr val="FFFFFF"/>
                </a:solidFill>
                <a:latin typeface="HG丸ｺﾞｼｯｸM-PRO" panose="020F0600000000000000" pitchFamily="50" charset="-128"/>
                <a:ea typeface="HG丸ｺﾞｼｯｸM-PRO" panose="020F0600000000000000" pitchFamily="50" charset="-128"/>
              </a:rPr>
              <a:t>5</a:t>
            </a:r>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次評価報告書の概要</a:t>
            </a:r>
            <a:endParaRPr kumimoji="0" lang="en-US" altLang="ja-JP" sz="2000" b="1" dirty="0">
              <a:solidFill>
                <a:srgbClr val="FFFF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7050776" y="6533025"/>
            <a:ext cx="2057400" cy="365125"/>
          </a:xfrm>
        </p:spPr>
        <p:txBody>
          <a:bodyPr/>
          <a:lstStyle/>
          <a:p>
            <a:fld id="{5E3F6313-0071-4C5D-9E06-91E8809F988F}" type="slidenum">
              <a:rPr kumimoji="1" lang="ja-JP" altLang="en-US" sz="1600" smtClean="0">
                <a:solidFill>
                  <a:schemeClr val="tx1"/>
                </a:solidFill>
              </a:rPr>
              <a:pPr/>
              <a:t>1</a:t>
            </a:fld>
            <a:endParaRPr kumimoji="1" lang="ja-JP" altLang="en-US" sz="1600" dirty="0">
              <a:solidFill>
                <a:schemeClr val="tx1"/>
              </a:solidFill>
            </a:endParaRPr>
          </a:p>
        </p:txBody>
      </p:sp>
      <p:sp>
        <p:nvSpPr>
          <p:cNvPr id="6" name="正方形/長方形 5"/>
          <p:cNvSpPr/>
          <p:nvPr/>
        </p:nvSpPr>
        <p:spPr>
          <a:xfrm>
            <a:off x="8079476" y="6352926"/>
            <a:ext cx="368490" cy="457200"/>
          </a:xfrm>
          <a:prstGeom prst="rect">
            <a:avLst/>
          </a:pr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047172" y="6144353"/>
            <a:ext cx="4967785" cy="276999"/>
          </a:xfrm>
          <a:prstGeom prst="rect">
            <a:avLst/>
          </a:prstGeom>
          <a:noFill/>
        </p:spPr>
        <p:txBody>
          <a:bodyPr wrap="square" rtlCol="0">
            <a:spAutoFit/>
          </a:bodyPr>
          <a:lstStyle/>
          <a:p>
            <a:r>
              <a:rPr lang="ja-JP" altLang="en-US" sz="1200" dirty="0"/>
              <a:t>出典：気候変動を踏まえた海岸保全のあり方検討委員会（第１回）　資料３</a:t>
            </a:r>
            <a:endParaRPr kumimoji="1" lang="ja-JP" altLang="en-US" sz="1200" dirty="0"/>
          </a:p>
        </p:txBody>
      </p:sp>
      <p:sp>
        <p:nvSpPr>
          <p:cNvPr id="22" name="Text Box 9"/>
          <p:cNvSpPr txBox="1">
            <a:spLocks noChangeArrowheads="1"/>
          </p:cNvSpPr>
          <p:nvPr/>
        </p:nvSpPr>
        <p:spPr bwMode="auto">
          <a:xfrm>
            <a:off x="81184" y="509745"/>
            <a:ext cx="8955559" cy="1077218"/>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fontAlgn="auto">
              <a:spcBef>
                <a:spcPct val="0"/>
              </a:spcBef>
              <a:spcAft>
                <a:spcPts val="0"/>
              </a:spcAft>
              <a:buFont typeface="Arial" panose="020B0604020202020204" pitchFamily="34" charset="0"/>
              <a:buChar char="•"/>
            </a:pPr>
            <a:r>
              <a:rPr lang="ja-JP" altLang="en-US" sz="1600" dirty="0"/>
              <a:t>気候変動に関する政府間パネル（</a:t>
            </a:r>
            <a:r>
              <a:rPr lang="en-US" altLang="ja-JP" sz="1600" dirty="0"/>
              <a:t>IPCC</a:t>
            </a:r>
            <a:r>
              <a:rPr lang="ja-JP" altLang="en-US" sz="1600" dirty="0"/>
              <a:t>）第</a:t>
            </a:r>
            <a:r>
              <a:rPr lang="en-US" altLang="ja-JP" sz="1600" dirty="0"/>
              <a:t>40</a:t>
            </a:r>
            <a:r>
              <a:rPr lang="ja-JP" altLang="en-US" sz="1600" dirty="0"/>
              <a:t>回総会が</a:t>
            </a:r>
            <a:r>
              <a:rPr lang="en-US" altLang="ja-JP" sz="1600" dirty="0"/>
              <a:t>2014</a:t>
            </a:r>
            <a:r>
              <a:rPr lang="ja-JP" altLang="en-US" sz="1600" dirty="0"/>
              <a:t>年</a:t>
            </a:r>
            <a:r>
              <a:rPr lang="en-US" altLang="ja-JP" sz="1600" dirty="0"/>
              <a:t>10</a:t>
            </a:r>
            <a:r>
              <a:rPr lang="ja-JP" altLang="en-US" sz="1600" dirty="0"/>
              <a:t>月</a:t>
            </a:r>
            <a:r>
              <a:rPr lang="en-US" altLang="ja-JP" sz="1600" dirty="0"/>
              <a:t>27</a:t>
            </a:r>
            <a:r>
              <a:rPr lang="ja-JP" altLang="en-US" sz="1600" dirty="0"/>
              <a:t>日～</a:t>
            </a:r>
            <a:r>
              <a:rPr lang="en-US" altLang="ja-JP" sz="1600" dirty="0"/>
              <a:t>31</a:t>
            </a:r>
            <a:r>
              <a:rPr lang="ja-JP" altLang="en-US" sz="1600" dirty="0"/>
              <a:t>日にデンマーク・コペンハーゲンにおいて開催され、</a:t>
            </a:r>
            <a:r>
              <a:rPr lang="en-US" altLang="ja-JP" sz="1600" dirty="0"/>
              <a:t>IPCC</a:t>
            </a:r>
            <a:r>
              <a:rPr lang="ja-JP" altLang="en-US" sz="1600" dirty="0"/>
              <a:t>第</a:t>
            </a:r>
            <a:r>
              <a:rPr lang="en-US" altLang="ja-JP" sz="1600" dirty="0"/>
              <a:t>5</a:t>
            </a:r>
            <a:r>
              <a:rPr lang="ja-JP" altLang="en-US" sz="1600" dirty="0"/>
              <a:t>次評価報告書統合</a:t>
            </a:r>
            <a:r>
              <a:rPr lang="ja-JP" altLang="en-US" sz="1600" dirty="0" smtClean="0"/>
              <a:t>報告書（</a:t>
            </a:r>
            <a:r>
              <a:rPr lang="en-US" altLang="ja-JP" sz="1600" dirty="0" smtClean="0"/>
              <a:t>AR5</a:t>
            </a:r>
            <a:r>
              <a:rPr lang="ja-JP" altLang="en-US" sz="1600" dirty="0" smtClean="0"/>
              <a:t>）が</a:t>
            </a:r>
            <a:r>
              <a:rPr lang="ja-JP" altLang="en-US" sz="1600" dirty="0"/>
              <a:t>承認・公表された。</a:t>
            </a:r>
          </a:p>
          <a:p>
            <a:pPr marL="224009" indent="-149339" defTabSz="390997" fontAlgn="auto">
              <a:spcBef>
                <a:spcPct val="0"/>
              </a:spcBef>
              <a:spcAft>
                <a:spcPts val="0"/>
              </a:spcAft>
              <a:buFont typeface="Arial" panose="020B0604020202020204" pitchFamily="34" charset="0"/>
              <a:buChar char="•"/>
            </a:pPr>
            <a:r>
              <a:rPr lang="ja-JP" altLang="en-US" sz="1600" dirty="0"/>
              <a:t>この報告書で採用された４つの代表的濃度経路シナリオ（</a:t>
            </a:r>
            <a:r>
              <a:rPr lang="en-US" altLang="ja-JP" sz="1600" dirty="0"/>
              <a:t>RCP</a:t>
            </a:r>
            <a:r>
              <a:rPr lang="ja-JP" altLang="en-US" sz="1600" dirty="0"/>
              <a:t>シナリオ）に基づき、各国の研究機関で気候の将来予測が実施されている。</a:t>
            </a:r>
          </a:p>
        </p:txBody>
      </p:sp>
      <p:sp>
        <p:nvSpPr>
          <p:cNvPr id="2" name="正方形/長方形 1">
            <a:extLst>
              <a:ext uri="{FF2B5EF4-FFF2-40B4-BE49-F238E27FC236}">
                <a16:creationId xmlns:a16="http://schemas.microsoft.com/office/drawing/2014/main" id="{A87A6C89-539E-415C-ADF9-15366853601A}"/>
              </a:ext>
            </a:extLst>
          </p:cNvPr>
          <p:cNvSpPr/>
          <p:nvPr/>
        </p:nvSpPr>
        <p:spPr>
          <a:xfrm>
            <a:off x="8447966" y="5667555"/>
            <a:ext cx="480374" cy="331291"/>
          </a:xfrm>
          <a:prstGeom prst="rect">
            <a:avLst/>
          </a:pr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463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81184" y="509745"/>
            <a:ext cx="8955559" cy="1077218"/>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fontAlgn="auto">
              <a:spcBef>
                <a:spcPct val="0"/>
              </a:spcBef>
              <a:spcAft>
                <a:spcPts val="0"/>
              </a:spcAft>
              <a:buFont typeface="Arial" panose="020B0604020202020204" pitchFamily="34" charset="0"/>
              <a:buChar char="•"/>
            </a:pPr>
            <a:r>
              <a:rPr lang="en-US" altLang="ja-JP" sz="1600" dirty="0"/>
              <a:t>IPCC</a:t>
            </a:r>
            <a:r>
              <a:rPr lang="ja-JP" altLang="en-US" sz="1600" dirty="0"/>
              <a:t>第</a:t>
            </a:r>
            <a:r>
              <a:rPr lang="en-US" altLang="ja-JP" sz="1600" dirty="0"/>
              <a:t>51</a:t>
            </a:r>
            <a:r>
              <a:rPr lang="ja-JP" altLang="en-US" sz="1600" dirty="0"/>
              <a:t>回総会（令和元年９月</a:t>
            </a:r>
            <a:r>
              <a:rPr lang="en-US" altLang="ja-JP" sz="1600" dirty="0"/>
              <a:t>20</a:t>
            </a:r>
            <a:r>
              <a:rPr lang="ja-JP" altLang="en-US" sz="1600" dirty="0"/>
              <a:t>日～</a:t>
            </a:r>
            <a:r>
              <a:rPr lang="en-US" altLang="ja-JP" sz="1600" dirty="0"/>
              <a:t>24</a:t>
            </a:r>
            <a:r>
              <a:rPr lang="ja-JP" altLang="en-US" sz="1600" dirty="0"/>
              <a:t>日）において、「変化する気候下での海洋・雪氷圏に関する</a:t>
            </a:r>
            <a:r>
              <a:rPr lang="en-US" altLang="ja-JP" sz="1600" dirty="0"/>
              <a:t>IPCC</a:t>
            </a:r>
            <a:r>
              <a:rPr lang="ja-JP" altLang="en-US" sz="1600" dirty="0"/>
              <a:t>特別報告書（海洋・雪氷圏特別報告書） 」が承認されるとともに、報告書本編が受諾された。</a:t>
            </a:r>
          </a:p>
          <a:p>
            <a:pPr marL="224009" indent="-149339" defTabSz="390997" fontAlgn="auto">
              <a:spcBef>
                <a:spcPct val="0"/>
              </a:spcBef>
              <a:spcAft>
                <a:spcPts val="0"/>
              </a:spcAft>
              <a:buFont typeface="Arial" panose="020B0604020202020204" pitchFamily="34" charset="0"/>
              <a:buChar char="•"/>
            </a:pPr>
            <a:r>
              <a:rPr lang="en-US" altLang="ja-JP" sz="1600" dirty="0"/>
              <a:t>2100</a:t>
            </a:r>
            <a:r>
              <a:rPr lang="ja-JP" altLang="en-US" sz="1600" dirty="0"/>
              <a:t>年までの平均海面水位の予測上昇範囲は、</a:t>
            </a:r>
            <a:r>
              <a:rPr lang="en-US" altLang="ja-JP" sz="1600" dirty="0"/>
              <a:t>RCP2.6 </a:t>
            </a:r>
            <a:r>
              <a:rPr lang="ja-JP" altLang="en-US" sz="1600" dirty="0"/>
              <a:t>では</a:t>
            </a:r>
            <a:r>
              <a:rPr lang="en-US" altLang="ja-JP" sz="1600" dirty="0"/>
              <a:t>0.29-0.59m</a:t>
            </a:r>
            <a:r>
              <a:rPr lang="ja-JP" altLang="en-US" sz="1600" dirty="0" err="1"/>
              <a:t>、</a:t>
            </a:r>
            <a:r>
              <a:rPr lang="en-US" altLang="ja-JP" sz="1600" dirty="0"/>
              <a:t>RCP8.5</a:t>
            </a:r>
            <a:r>
              <a:rPr lang="ja-JP" altLang="en-US" sz="1600" dirty="0"/>
              <a:t>では</a:t>
            </a:r>
            <a:r>
              <a:rPr lang="en-US" altLang="ja-JP" sz="1600" dirty="0"/>
              <a:t>0.61-1.10m</a:t>
            </a:r>
            <a:r>
              <a:rPr lang="ja-JP" altLang="en-US" sz="1600" dirty="0"/>
              <a:t>と第５次評価報告書から上方修正された。</a:t>
            </a:r>
            <a:endParaRPr lang="en-US" altLang="ja-JP" sz="1600" dirty="0"/>
          </a:p>
        </p:txBody>
      </p:sp>
      <p:sp>
        <p:nvSpPr>
          <p:cNvPr id="23" name="Rectangle 2"/>
          <p:cNvSpPr>
            <a:spLocks noChangeArrowheads="1"/>
          </p:cNvSpPr>
          <p:nvPr/>
        </p:nvSpPr>
        <p:spPr bwMode="auto">
          <a:xfrm>
            <a:off x="-5966" y="3146"/>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anchor="ctr">
            <a:spAutoFit/>
          </a:bodyPr>
          <a:lstStyle/>
          <a:p>
            <a:r>
              <a:rPr kumimoji="0" lang="en-US" altLang="ja-JP" sz="2000" b="1" dirty="0">
                <a:solidFill>
                  <a:srgbClr val="FFFFFF"/>
                </a:solidFill>
                <a:latin typeface="HG丸ｺﾞｼｯｸM-PRO" panose="020F0600000000000000" pitchFamily="50" charset="-128"/>
                <a:ea typeface="HG丸ｺﾞｼｯｸM-PRO" panose="020F0600000000000000" pitchFamily="50" charset="-128"/>
              </a:rPr>
              <a:t>IPCC</a:t>
            </a:r>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　海洋・雪氷圏特別報告書（ </a:t>
            </a:r>
            <a:r>
              <a:rPr kumimoji="0" lang="en-US" altLang="ja-JP" sz="2000" b="1" dirty="0">
                <a:solidFill>
                  <a:srgbClr val="FFFFFF"/>
                </a:solidFill>
                <a:latin typeface="HG丸ｺﾞｼｯｸM-PRO" panose="020F0600000000000000" pitchFamily="50" charset="-128"/>
                <a:ea typeface="HG丸ｺﾞｼｯｸM-PRO" panose="020F0600000000000000" pitchFamily="50" charset="-128"/>
              </a:rPr>
              <a:t>SROCC※ </a:t>
            </a:r>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a:t>
            </a:r>
          </a:p>
        </p:txBody>
      </p:sp>
      <p:pic>
        <p:nvPicPr>
          <p:cNvPr id="6" name="図 5"/>
          <p:cNvPicPr>
            <a:picLocks noChangeAspect="1"/>
          </p:cNvPicPr>
          <p:nvPr/>
        </p:nvPicPr>
        <p:blipFill rotWithShape="1">
          <a:blip r:embed="rId2"/>
          <a:srcRect l="29866" t="32641" r="3002" b="9699"/>
          <a:stretch/>
        </p:blipFill>
        <p:spPr>
          <a:xfrm>
            <a:off x="81183" y="1934397"/>
            <a:ext cx="8979838" cy="4212000"/>
          </a:xfrm>
          <a:prstGeom prst="rect">
            <a:avLst/>
          </a:prstGeom>
          <a:noFill/>
          <a:ln>
            <a:solidFill>
              <a:schemeClr val="tx1"/>
            </a:solidFill>
          </a:ln>
        </p:spPr>
      </p:pic>
      <p:sp>
        <p:nvSpPr>
          <p:cNvPr id="16" name="テキスト ボックス 15"/>
          <p:cNvSpPr txBox="1"/>
          <p:nvPr/>
        </p:nvSpPr>
        <p:spPr>
          <a:xfrm>
            <a:off x="3853049" y="6273717"/>
            <a:ext cx="4967785" cy="276999"/>
          </a:xfrm>
          <a:prstGeom prst="rect">
            <a:avLst/>
          </a:prstGeom>
          <a:noFill/>
        </p:spPr>
        <p:txBody>
          <a:bodyPr wrap="square" rtlCol="0">
            <a:spAutoFit/>
          </a:bodyPr>
          <a:lstStyle/>
          <a:p>
            <a:r>
              <a:rPr lang="ja-JP" altLang="en-US" sz="1200" dirty="0"/>
              <a:t>出典：気候変動を踏まえた海岸保全のあり方検討委員会（第１回）　資料３</a:t>
            </a:r>
            <a:endParaRPr kumimoji="1" lang="ja-JP" altLang="en-US" sz="1200" dirty="0"/>
          </a:p>
        </p:txBody>
      </p:sp>
      <p:sp>
        <p:nvSpPr>
          <p:cNvPr id="17" name="正方形/長方形 16">
            <a:extLst>
              <a:ext uri="{FF2B5EF4-FFF2-40B4-BE49-F238E27FC236}">
                <a16:creationId xmlns:a16="http://schemas.microsoft.com/office/drawing/2014/main" id="{4FFF1985-1FC3-418F-B121-8E5CF7B5DE75}"/>
              </a:ext>
            </a:extLst>
          </p:cNvPr>
          <p:cNvSpPr/>
          <p:nvPr/>
        </p:nvSpPr>
        <p:spPr>
          <a:xfrm>
            <a:off x="3606934" y="1582513"/>
            <a:ext cx="5688632" cy="276999"/>
          </a:xfrm>
          <a:prstGeom prst="rect">
            <a:avLst/>
          </a:prstGeom>
        </p:spPr>
        <p:txBody>
          <a:bodyPr wrap="square">
            <a:spAutoFit/>
          </a:bodyPr>
          <a:lstStyle/>
          <a:p>
            <a:r>
              <a:rPr lang="en-US" altLang="ja-JP" sz="1200" dirty="0">
                <a:latin typeface="ＭＳゴシック"/>
              </a:rPr>
              <a:t>※</a:t>
            </a:r>
            <a:r>
              <a:rPr lang="en-US" altLang="ja-JP" sz="1200" dirty="0"/>
              <a:t>SROCC: Special Report on the Ocean and </a:t>
            </a:r>
            <a:r>
              <a:rPr lang="en-US" altLang="ja-JP" sz="1200" dirty="0" err="1"/>
              <a:t>Cryosphere</a:t>
            </a:r>
            <a:r>
              <a:rPr lang="en-US" altLang="ja-JP" sz="1200" dirty="0"/>
              <a:t> in a Changing Climate</a:t>
            </a:r>
            <a:endParaRPr lang="ja-JP" altLang="en-US" sz="1200" dirty="0"/>
          </a:p>
        </p:txBody>
      </p:sp>
      <p:sp>
        <p:nvSpPr>
          <p:cNvPr id="8" name="スライド番号プレースホルダー 3">
            <a:extLst>
              <a:ext uri="{FF2B5EF4-FFF2-40B4-BE49-F238E27FC236}">
                <a16:creationId xmlns:a16="http://schemas.microsoft.com/office/drawing/2014/main" id="{86B9EC2B-3FF7-474B-9363-9362F2859268}"/>
              </a:ext>
            </a:extLst>
          </p:cNvPr>
          <p:cNvSpPr txBox="1">
            <a:spLocks/>
          </p:cNvSpPr>
          <p:nvPr/>
        </p:nvSpPr>
        <p:spPr>
          <a:xfrm>
            <a:off x="7050776" y="653302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a:t>
            </a:fld>
            <a:endParaRPr lang="ja-JP" altLang="en-US" sz="1600" dirty="0">
              <a:solidFill>
                <a:schemeClr val="tx1"/>
              </a:solidFill>
            </a:endParaRPr>
          </a:p>
        </p:txBody>
      </p:sp>
      <p:sp>
        <p:nvSpPr>
          <p:cNvPr id="9" name="正方形/長方形 8">
            <a:extLst>
              <a:ext uri="{FF2B5EF4-FFF2-40B4-BE49-F238E27FC236}">
                <a16:creationId xmlns:a16="http://schemas.microsoft.com/office/drawing/2014/main" id="{318B7BC1-4FC5-4BD1-8C69-1B155977E795}"/>
              </a:ext>
            </a:extLst>
          </p:cNvPr>
          <p:cNvSpPr/>
          <p:nvPr/>
        </p:nvSpPr>
        <p:spPr>
          <a:xfrm>
            <a:off x="8580647" y="5798964"/>
            <a:ext cx="480374" cy="347434"/>
          </a:xfrm>
          <a:prstGeom prst="rect">
            <a:avLst/>
          </a:pr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18B7BC1-4FC5-4BD1-8C69-1B155977E795}"/>
              </a:ext>
            </a:extLst>
          </p:cNvPr>
          <p:cNvSpPr/>
          <p:nvPr/>
        </p:nvSpPr>
        <p:spPr>
          <a:xfrm>
            <a:off x="8556369" y="5743720"/>
            <a:ext cx="480374" cy="365125"/>
          </a:xfrm>
          <a:prstGeom prst="rect">
            <a:avLst/>
          </a:pr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162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5966" y="3146"/>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パリ協定の締結（２０１６年</a:t>
            </a:r>
            <a:r>
              <a:rPr kumimoji="0" lang="en-US" altLang="ja-JP" sz="2000" b="1" dirty="0">
                <a:solidFill>
                  <a:srgbClr val="FFFFFF"/>
                </a:solidFill>
                <a:latin typeface="HG丸ｺﾞｼｯｸM-PRO" panose="020F0600000000000000" pitchFamily="50" charset="-128"/>
                <a:ea typeface="HG丸ｺﾞｼｯｸM-PRO" panose="020F0600000000000000" pitchFamily="50" charset="-128"/>
              </a:rPr>
              <a:t>11</a:t>
            </a:r>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月）</a:t>
            </a:r>
            <a:endParaRPr kumimoji="0" lang="en-US" altLang="ja-JP" sz="2000" b="1" dirty="0">
              <a:solidFill>
                <a:srgbClr val="FFFF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7050776" y="6533025"/>
            <a:ext cx="2057400" cy="365125"/>
          </a:xfrm>
        </p:spPr>
        <p:txBody>
          <a:bodyPr/>
          <a:lstStyle/>
          <a:p>
            <a:fld id="{5E3F6313-0071-4C5D-9E06-91E8809F988F}" type="slidenum">
              <a:rPr kumimoji="1" lang="ja-JP" altLang="en-US" sz="1600" smtClean="0">
                <a:solidFill>
                  <a:schemeClr val="tx1"/>
                </a:solidFill>
              </a:rPr>
              <a:pPr/>
              <a:t>3</a:t>
            </a:fld>
            <a:endParaRPr kumimoji="1" lang="ja-JP" altLang="en-US" sz="1600" dirty="0">
              <a:solidFill>
                <a:schemeClr val="tx1"/>
              </a:solidFill>
            </a:endParaRPr>
          </a:p>
        </p:txBody>
      </p:sp>
      <p:sp>
        <p:nvSpPr>
          <p:cNvPr id="6" name="正方形/長方形 5"/>
          <p:cNvSpPr/>
          <p:nvPr/>
        </p:nvSpPr>
        <p:spPr>
          <a:xfrm>
            <a:off x="8079476" y="6352926"/>
            <a:ext cx="368490" cy="457200"/>
          </a:xfrm>
          <a:prstGeom prst="rect">
            <a:avLst/>
          </a:pr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558963" y="6516386"/>
            <a:ext cx="4967785" cy="276999"/>
          </a:xfrm>
          <a:prstGeom prst="rect">
            <a:avLst/>
          </a:prstGeom>
          <a:noFill/>
        </p:spPr>
        <p:txBody>
          <a:bodyPr wrap="square" rtlCol="0">
            <a:spAutoFit/>
          </a:bodyPr>
          <a:lstStyle/>
          <a:p>
            <a:r>
              <a:rPr lang="ja-JP" altLang="en-US" sz="1200" dirty="0"/>
              <a:t>出典：気候変動を踏まえた治水計画のあり方　提言　参考資料</a:t>
            </a:r>
            <a:endParaRPr kumimoji="1" lang="ja-JP" altLang="en-US" sz="1200" dirty="0"/>
          </a:p>
        </p:txBody>
      </p:sp>
      <p:sp>
        <p:nvSpPr>
          <p:cNvPr id="2" name="正方形/長方形 1">
            <a:extLst>
              <a:ext uri="{FF2B5EF4-FFF2-40B4-BE49-F238E27FC236}">
                <a16:creationId xmlns:a16="http://schemas.microsoft.com/office/drawing/2014/main" id="{A87A6C89-539E-415C-ADF9-15366853601A}"/>
              </a:ext>
            </a:extLst>
          </p:cNvPr>
          <p:cNvSpPr/>
          <p:nvPr/>
        </p:nvSpPr>
        <p:spPr>
          <a:xfrm>
            <a:off x="8447966" y="5667555"/>
            <a:ext cx="480374" cy="365125"/>
          </a:xfrm>
          <a:prstGeom prst="rect">
            <a:avLst/>
          </a:pr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7DF787F0-A13C-4585-B371-C8E8BF1600E0}"/>
              </a:ext>
            </a:extLst>
          </p:cNvPr>
          <p:cNvPicPr>
            <a:picLocks noChangeAspect="1"/>
          </p:cNvPicPr>
          <p:nvPr/>
        </p:nvPicPr>
        <p:blipFill rotWithShape="1">
          <a:blip r:embed="rId3"/>
          <a:srcRect l="3087" t="22859" r="6290"/>
          <a:stretch/>
        </p:blipFill>
        <p:spPr>
          <a:xfrm>
            <a:off x="348052" y="1440386"/>
            <a:ext cx="8583565" cy="5076000"/>
          </a:xfrm>
          <a:prstGeom prst="rect">
            <a:avLst/>
          </a:prstGeom>
          <a:ln>
            <a:solidFill>
              <a:schemeClr val="tx1"/>
            </a:solidFill>
          </a:ln>
        </p:spPr>
      </p:pic>
      <p:sp>
        <p:nvSpPr>
          <p:cNvPr id="10" name="Text Box 9"/>
          <p:cNvSpPr txBox="1">
            <a:spLocks noChangeArrowheads="1"/>
          </p:cNvSpPr>
          <p:nvPr/>
        </p:nvSpPr>
        <p:spPr bwMode="auto">
          <a:xfrm>
            <a:off x="81184" y="509745"/>
            <a:ext cx="8955559" cy="830997"/>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fontAlgn="auto">
              <a:spcBef>
                <a:spcPct val="0"/>
              </a:spcBef>
              <a:spcAft>
                <a:spcPts val="0"/>
              </a:spcAft>
              <a:buFont typeface="Arial" panose="020B0604020202020204" pitchFamily="34" charset="0"/>
              <a:buChar char="•"/>
            </a:pPr>
            <a:r>
              <a:rPr lang="en-US" altLang="ja-JP" sz="1600" dirty="0"/>
              <a:t>COP21</a:t>
            </a:r>
            <a:r>
              <a:rPr lang="ja-JP" altLang="en-US" sz="1600" dirty="0"/>
              <a:t>（気候変動枠組条約　第</a:t>
            </a:r>
            <a:r>
              <a:rPr lang="en-US" altLang="ja-JP" sz="1600" dirty="0"/>
              <a:t>21</a:t>
            </a:r>
            <a:r>
              <a:rPr lang="ja-JP" altLang="en-US" sz="1600" dirty="0"/>
              <a:t>回締約国会議）において、</a:t>
            </a:r>
            <a:r>
              <a:rPr lang="en-US" altLang="ja-JP" sz="1600" dirty="0"/>
              <a:t>2020</a:t>
            </a:r>
            <a:r>
              <a:rPr lang="ja-JP" altLang="en-US" sz="1600" dirty="0"/>
              <a:t>年以降の温室効果ガス排出削減等のための国際枠組みとして、産業革命以降の平均気温上昇を</a:t>
            </a:r>
            <a:r>
              <a:rPr lang="en-US" altLang="ja-JP" sz="1600" dirty="0"/>
              <a:t>2</a:t>
            </a:r>
            <a:r>
              <a:rPr lang="ja-JP" altLang="en-US" sz="1600" dirty="0"/>
              <a:t>度未満に抑制することなどを目的としたパリ協定が採択され、</a:t>
            </a:r>
            <a:r>
              <a:rPr lang="en-US" altLang="ja-JP" sz="1600" dirty="0"/>
              <a:t>2016</a:t>
            </a:r>
            <a:r>
              <a:rPr lang="ja-JP" altLang="en-US" sz="1600" dirty="0"/>
              <a:t>年</a:t>
            </a:r>
            <a:r>
              <a:rPr lang="en-US" altLang="ja-JP" sz="1600" dirty="0"/>
              <a:t>11</a:t>
            </a:r>
            <a:r>
              <a:rPr lang="ja-JP" altLang="en-US" sz="1600" dirty="0"/>
              <a:t>月に締結された。</a:t>
            </a:r>
            <a:endParaRPr lang="en-US" altLang="ja-JP" sz="1600" dirty="0"/>
          </a:p>
        </p:txBody>
      </p:sp>
    </p:spTree>
    <p:extLst>
      <p:ext uri="{BB962C8B-B14F-4D97-AF65-F5344CB8AC3E}">
        <p14:creationId xmlns:p14="http://schemas.microsoft.com/office/powerpoint/2010/main" val="35737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81184" y="509745"/>
            <a:ext cx="8955559" cy="1815882"/>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fontAlgn="auto">
              <a:spcBef>
                <a:spcPct val="0"/>
              </a:spcBef>
              <a:spcAft>
                <a:spcPts val="0"/>
              </a:spcAft>
              <a:buFont typeface="Arial" panose="020B0604020202020204" pitchFamily="34" charset="0"/>
              <a:buChar char="•"/>
            </a:pPr>
            <a:r>
              <a:rPr lang="ja-JP" altLang="en-US" sz="1600" dirty="0"/>
              <a:t>世界平均の海面水位は、明瞭な上昇傾向がある。</a:t>
            </a:r>
          </a:p>
          <a:p>
            <a:pPr marL="224009" indent="-149339" defTabSz="390997" fontAlgn="auto">
              <a:spcBef>
                <a:spcPct val="0"/>
              </a:spcBef>
              <a:spcAft>
                <a:spcPts val="0"/>
              </a:spcAft>
              <a:buFont typeface="Arial" panose="020B0604020202020204" pitchFamily="34" charset="0"/>
              <a:buChar char="•"/>
            </a:pPr>
            <a:r>
              <a:rPr lang="ja-JP" altLang="en-US" sz="1600" dirty="0"/>
              <a:t>日本沿岸の海面水位は、</a:t>
            </a:r>
            <a:r>
              <a:rPr lang="en-US" altLang="ja-JP" sz="1600" dirty="0"/>
              <a:t>1906</a:t>
            </a:r>
            <a:r>
              <a:rPr lang="ja-JP" altLang="en-US" sz="1600" dirty="0"/>
              <a:t>～</a:t>
            </a:r>
            <a:r>
              <a:rPr lang="en-US" altLang="ja-JP" sz="1600" dirty="0"/>
              <a:t>2018</a:t>
            </a:r>
            <a:r>
              <a:rPr lang="ja-JP" altLang="en-US" sz="1600" dirty="0"/>
              <a:t>年の期間では上昇傾向は見られないものの、</a:t>
            </a:r>
            <a:r>
              <a:rPr lang="en-US" altLang="ja-JP" sz="1600" dirty="0"/>
              <a:t>1980</a:t>
            </a:r>
            <a:r>
              <a:rPr lang="ja-JP" altLang="en-US" sz="1600" dirty="0"/>
              <a:t>年代以降、上昇傾向が見られる。</a:t>
            </a:r>
          </a:p>
          <a:p>
            <a:pPr marL="224009" indent="-149339" defTabSz="390997" fontAlgn="auto">
              <a:spcBef>
                <a:spcPct val="0"/>
              </a:spcBef>
              <a:spcAft>
                <a:spcPts val="0"/>
              </a:spcAft>
              <a:buFont typeface="Arial" panose="020B0604020202020204" pitchFamily="34" charset="0"/>
              <a:buChar char="•"/>
            </a:pPr>
            <a:r>
              <a:rPr lang="en-US" altLang="ja-JP" sz="1600" dirty="0"/>
              <a:t>1971</a:t>
            </a:r>
            <a:r>
              <a:rPr lang="ja-JP" altLang="en-US" sz="1600" dirty="0"/>
              <a:t>～</a:t>
            </a:r>
            <a:r>
              <a:rPr lang="en-US" altLang="ja-JP" sz="1600" dirty="0"/>
              <a:t>2010</a:t>
            </a:r>
            <a:r>
              <a:rPr lang="ja-JP" altLang="en-US" sz="1600" dirty="0"/>
              <a:t>年の期間で</a:t>
            </a:r>
            <a:r>
              <a:rPr lang="en-US" altLang="ja-JP" sz="1600" dirty="0"/>
              <a:t>1</a:t>
            </a:r>
            <a:r>
              <a:rPr lang="ja-JP" altLang="en-US" sz="1600" dirty="0"/>
              <a:t>年あたり</a:t>
            </a:r>
            <a:r>
              <a:rPr lang="en-US" altLang="ja-JP" sz="1600" dirty="0"/>
              <a:t>1.1</a:t>
            </a:r>
            <a:r>
              <a:rPr lang="ja-JP" altLang="en-US" sz="1600" dirty="0"/>
              <a:t>［</a:t>
            </a:r>
            <a:r>
              <a:rPr lang="en-US" altLang="ja-JP" sz="1600" dirty="0"/>
              <a:t>0.6</a:t>
            </a:r>
            <a:r>
              <a:rPr lang="ja-JP" altLang="en-US" sz="1600" dirty="0"/>
              <a:t>～</a:t>
            </a:r>
            <a:r>
              <a:rPr lang="en-US" altLang="ja-JP" sz="1600" dirty="0"/>
              <a:t>1.6</a:t>
            </a:r>
            <a:r>
              <a:rPr lang="ja-JP" altLang="en-US" sz="1600" dirty="0"/>
              <a:t>］</a:t>
            </a:r>
            <a:r>
              <a:rPr lang="en-US" altLang="ja-JP" sz="1600" dirty="0"/>
              <a:t>mm </a:t>
            </a:r>
            <a:r>
              <a:rPr lang="ja-JP" altLang="en-US" sz="1600" dirty="0"/>
              <a:t>の割合で上昇し、</a:t>
            </a:r>
            <a:r>
              <a:rPr lang="en-US" altLang="ja-JP" sz="1600" dirty="0"/>
              <a:t>1993</a:t>
            </a:r>
            <a:r>
              <a:rPr lang="ja-JP" altLang="en-US" sz="1600" dirty="0"/>
              <a:t>～</a:t>
            </a:r>
            <a:r>
              <a:rPr lang="en-US" altLang="ja-JP" sz="1600" dirty="0"/>
              <a:t>2010</a:t>
            </a:r>
            <a:r>
              <a:rPr lang="ja-JP" altLang="en-US" sz="1600" dirty="0"/>
              <a:t>年の期間で</a:t>
            </a:r>
            <a:r>
              <a:rPr lang="en-US" altLang="ja-JP" sz="1600" dirty="0"/>
              <a:t>1</a:t>
            </a:r>
            <a:r>
              <a:rPr lang="ja-JP" altLang="en-US" sz="1600" dirty="0"/>
              <a:t>年あたり</a:t>
            </a:r>
            <a:r>
              <a:rPr lang="en-US" altLang="ja-JP" sz="1600" dirty="0"/>
              <a:t>2.8 [1.3</a:t>
            </a:r>
            <a:r>
              <a:rPr lang="ja-JP" altLang="en-US" sz="1600" dirty="0"/>
              <a:t>～</a:t>
            </a:r>
            <a:r>
              <a:rPr lang="en-US" altLang="ja-JP" sz="1600" dirty="0"/>
              <a:t>4.3] mm </a:t>
            </a:r>
            <a:r>
              <a:rPr lang="ja-JP" altLang="en-US" sz="1600" dirty="0"/>
              <a:t>の割合で上昇した。近年だけで見ると、日本沿岸の海面水位の上昇率は、世界平均の海面水位の上昇率と同程度になっている。</a:t>
            </a:r>
          </a:p>
          <a:p>
            <a:pPr marL="224009" indent="-149339" defTabSz="390997" fontAlgn="auto">
              <a:spcBef>
                <a:spcPct val="0"/>
              </a:spcBef>
              <a:spcAft>
                <a:spcPts val="0"/>
              </a:spcAft>
              <a:buFont typeface="Arial" panose="020B0604020202020204" pitchFamily="34" charset="0"/>
              <a:buChar char="•"/>
            </a:pPr>
            <a:r>
              <a:rPr lang="ja-JP" altLang="en-US" sz="1600" dirty="0"/>
              <a:t>日本沿岸の海面水位は、</a:t>
            </a:r>
            <a:r>
              <a:rPr lang="en-US" altLang="ja-JP" sz="1600" dirty="0"/>
              <a:t>1906</a:t>
            </a:r>
            <a:r>
              <a:rPr lang="ja-JP" altLang="en-US" sz="1600" dirty="0"/>
              <a:t>～</a:t>
            </a:r>
            <a:r>
              <a:rPr lang="en-US" altLang="ja-JP" sz="1600" dirty="0"/>
              <a:t>2018</a:t>
            </a:r>
            <a:r>
              <a:rPr lang="ja-JP" altLang="en-US" sz="1600" dirty="0"/>
              <a:t>年の期間を通して、</a:t>
            </a:r>
            <a:r>
              <a:rPr lang="en-US" altLang="ja-JP" sz="1600" dirty="0"/>
              <a:t>10</a:t>
            </a:r>
            <a:r>
              <a:rPr lang="ja-JP" altLang="en-US" sz="1600" dirty="0"/>
              <a:t>年から</a:t>
            </a:r>
            <a:r>
              <a:rPr lang="en-US" altLang="ja-JP" sz="1600" dirty="0"/>
              <a:t>20</a:t>
            </a:r>
            <a:r>
              <a:rPr lang="ja-JP" altLang="en-US" sz="1600" dirty="0"/>
              <a:t>年周期の変動がある。</a:t>
            </a:r>
          </a:p>
        </p:txBody>
      </p:sp>
      <p:sp>
        <p:nvSpPr>
          <p:cNvPr id="23" name="Rectangle 2"/>
          <p:cNvSpPr>
            <a:spLocks noChangeArrowheads="1"/>
          </p:cNvSpPr>
          <p:nvPr/>
        </p:nvSpPr>
        <p:spPr bwMode="auto">
          <a:xfrm>
            <a:off x="-5966" y="3146"/>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近年の海面水位の変動について</a:t>
            </a:r>
          </a:p>
        </p:txBody>
      </p:sp>
      <p:sp>
        <p:nvSpPr>
          <p:cNvPr id="16" name="テキスト ボックス 15"/>
          <p:cNvSpPr txBox="1"/>
          <p:nvPr/>
        </p:nvSpPr>
        <p:spPr>
          <a:xfrm>
            <a:off x="3622768" y="6402767"/>
            <a:ext cx="4967785" cy="276999"/>
          </a:xfrm>
          <a:prstGeom prst="rect">
            <a:avLst/>
          </a:prstGeom>
          <a:noFill/>
        </p:spPr>
        <p:txBody>
          <a:bodyPr wrap="square" rtlCol="0">
            <a:spAutoFit/>
          </a:bodyPr>
          <a:lstStyle/>
          <a:p>
            <a:r>
              <a:rPr lang="ja-JP" altLang="en-US" sz="1200" dirty="0"/>
              <a:t>出典：気候変動を踏まえた海岸保全のあり方検討委員会（第１回）　資料３</a:t>
            </a:r>
            <a:endParaRPr kumimoji="1" lang="ja-JP" altLang="en-US" sz="1200" dirty="0"/>
          </a:p>
        </p:txBody>
      </p:sp>
      <p:sp>
        <p:nvSpPr>
          <p:cNvPr id="8" name="スライド番号プレースホルダー 3">
            <a:extLst>
              <a:ext uri="{FF2B5EF4-FFF2-40B4-BE49-F238E27FC236}">
                <a16:creationId xmlns:a16="http://schemas.microsoft.com/office/drawing/2014/main" id="{A343B0C6-BE65-44C5-906E-640659E9CD2E}"/>
              </a:ext>
            </a:extLst>
          </p:cNvPr>
          <p:cNvSpPr>
            <a:spLocks noGrp="1"/>
          </p:cNvSpPr>
          <p:nvPr>
            <p:ph type="sldNum" sz="quarter" idx="12"/>
          </p:nvPr>
        </p:nvSpPr>
        <p:spPr>
          <a:xfrm>
            <a:off x="7050776" y="6533025"/>
            <a:ext cx="2057400" cy="365125"/>
          </a:xfrm>
        </p:spPr>
        <p:txBody>
          <a:bodyPr/>
          <a:lstStyle/>
          <a:p>
            <a:fld id="{5E3F6313-0071-4C5D-9E06-91E8809F988F}" type="slidenum">
              <a:rPr kumimoji="1" lang="ja-JP" altLang="en-US" sz="1600" smtClean="0">
                <a:solidFill>
                  <a:schemeClr val="tx1"/>
                </a:solidFill>
              </a:rPr>
              <a:pPr/>
              <a:t>4</a:t>
            </a:fld>
            <a:endParaRPr kumimoji="1" lang="ja-JP" altLang="en-US" sz="1600" dirty="0">
              <a:solidFill>
                <a:schemeClr val="tx1"/>
              </a:solidFill>
            </a:endParaRPr>
          </a:p>
        </p:txBody>
      </p:sp>
      <p:sp>
        <p:nvSpPr>
          <p:cNvPr id="9" name="正方形/長方形 8">
            <a:extLst>
              <a:ext uri="{FF2B5EF4-FFF2-40B4-BE49-F238E27FC236}">
                <a16:creationId xmlns:a16="http://schemas.microsoft.com/office/drawing/2014/main" id="{782CBA46-42D8-492E-BE45-9869A40FA70B}"/>
              </a:ext>
            </a:extLst>
          </p:cNvPr>
          <p:cNvSpPr/>
          <p:nvPr/>
        </p:nvSpPr>
        <p:spPr>
          <a:xfrm>
            <a:off x="8442276" y="6009326"/>
            <a:ext cx="480374" cy="365125"/>
          </a:xfrm>
          <a:prstGeom prst="rect">
            <a:avLst/>
          </a:pr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221350" y="2432123"/>
            <a:ext cx="8609274" cy="3967497"/>
            <a:chOff x="221350" y="2432123"/>
            <a:chExt cx="8609274" cy="3967497"/>
          </a:xfrm>
        </p:grpSpPr>
        <p:grpSp>
          <p:nvGrpSpPr>
            <p:cNvPr id="3" name="グループ化 2">
              <a:extLst>
                <a:ext uri="{FF2B5EF4-FFF2-40B4-BE49-F238E27FC236}">
                  <a16:creationId xmlns:a16="http://schemas.microsoft.com/office/drawing/2014/main" id="{A378BD4A-FC6E-45C8-A7C1-9A54B73C00CE}"/>
                </a:ext>
              </a:extLst>
            </p:cNvPr>
            <p:cNvGrpSpPr/>
            <p:nvPr/>
          </p:nvGrpSpPr>
          <p:grpSpPr>
            <a:xfrm>
              <a:off x="221350" y="2432123"/>
              <a:ext cx="8609274" cy="3967497"/>
              <a:chOff x="221350" y="2432123"/>
              <a:chExt cx="8609274" cy="3967497"/>
            </a:xfrm>
          </p:grpSpPr>
          <p:pic>
            <p:nvPicPr>
              <p:cNvPr id="2" name="図 1"/>
              <p:cNvPicPr>
                <a:picLocks noChangeAspect="1"/>
              </p:cNvPicPr>
              <p:nvPr/>
            </p:nvPicPr>
            <p:blipFill rotWithShape="1">
              <a:blip r:embed="rId2"/>
              <a:srcRect l="10688" t="34655" r="9591"/>
              <a:stretch/>
            </p:blipFill>
            <p:spPr>
              <a:xfrm>
                <a:off x="221350" y="2432123"/>
                <a:ext cx="8609274" cy="3967497"/>
              </a:xfrm>
              <a:prstGeom prst="rect">
                <a:avLst/>
              </a:prstGeom>
              <a:ln>
                <a:solidFill>
                  <a:schemeClr val="tx1"/>
                </a:solidFill>
              </a:ln>
            </p:spPr>
          </p:pic>
          <p:sp>
            <p:nvSpPr>
              <p:cNvPr id="10" name="テキスト ボックス 9">
                <a:extLst>
                  <a:ext uri="{FF2B5EF4-FFF2-40B4-BE49-F238E27FC236}">
                    <a16:creationId xmlns:a16="http://schemas.microsoft.com/office/drawing/2014/main" id="{58EBEF1C-F414-4E96-8C9C-B3E03C1567CE}"/>
                  </a:ext>
                </a:extLst>
              </p:cNvPr>
              <p:cNvSpPr txBox="1"/>
              <p:nvPr/>
            </p:nvSpPr>
            <p:spPr>
              <a:xfrm>
                <a:off x="4687653" y="5616672"/>
                <a:ext cx="4094038" cy="369332"/>
              </a:xfrm>
              <a:prstGeom prst="rect">
                <a:avLst/>
              </a:prstGeom>
              <a:solidFill>
                <a:schemeClr val="bg1"/>
              </a:solidFill>
            </p:spPr>
            <p:txBody>
              <a:bodyPr wrap="square" lIns="0" tIns="0" rIns="0" bIns="0" rtlCol="0">
                <a:spAutoFit/>
              </a:bodyPr>
              <a:lstStyle/>
              <a:p>
                <a:r>
                  <a:rPr lang="ja-JP" altLang="en-US" sz="1200" b="1" dirty="0">
                    <a:solidFill>
                      <a:srgbClr val="0000FF"/>
                    </a:solidFill>
                    <a:latin typeface="ＭＳ Ｐゴシック" panose="020B0600070205080204" pitchFamily="50" charset="-128"/>
                  </a:rPr>
                  <a:t>青実線は</a:t>
                </a:r>
                <a:r>
                  <a:rPr lang="en-US" altLang="ja-JP" sz="1200" b="1" dirty="0">
                    <a:solidFill>
                      <a:srgbClr val="0000FF"/>
                    </a:solidFill>
                    <a:latin typeface="ＭＳ Ｐゴシック" panose="020B0600070205080204" pitchFamily="50" charset="-128"/>
                  </a:rPr>
                  <a:t>4</a:t>
                </a:r>
                <a:r>
                  <a:rPr lang="ja-JP" altLang="en-US" sz="1200" b="1" dirty="0">
                    <a:solidFill>
                      <a:srgbClr val="0000FF"/>
                    </a:solidFill>
                    <a:latin typeface="ＭＳ Ｐゴシック" panose="020B0600070205080204" pitchFamily="50" charset="-128"/>
                  </a:rPr>
                  <a:t>地点平均の平年差の５年移動平均値</a:t>
                </a:r>
                <a:r>
                  <a:rPr lang="ja-JP" altLang="en-US" sz="1200" b="1" dirty="0">
                    <a:latin typeface="ＭＳ Ｐゴシック" panose="020B0600070205080204" pitchFamily="50" charset="-128"/>
                  </a:rPr>
                  <a:t>、</a:t>
                </a:r>
                <a:endParaRPr lang="en-US" altLang="ja-JP" sz="1200" b="1" dirty="0">
                  <a:latin typeface="ＭＳ Ｐゴシック" panose="020B0600070205080204" pitchFamily="50" charset="-128"/>
                </a:endParaRPr>
              </a:p>
              <a:p>
                <a:r>
                  <a:rPr kumimoji="1" lang="ja-JP" altLang="en-US" sz="1200" b="1" dirty="0">
                    <a:solidFill>
                      <a:srgbClr val="FF0000"/>
                    </a:solidFill>
                    <a:latin typeface="ＭＳ Ｐゴシック" panose="020B0600070205080204" pitchFamily="50" charset="-128"/>
                  </a:rPr>
                  <a:t>赤実線は</a:t>
                </a:r>
                <a:r>
                  <a:rPr lang="en-US" altLang="ja-JP" sz="1200" b="1" dirty="0">
                    <a:solidFill>
                      <a:srgbClr val="FF0000"/>
                    </a:solidFill>
                    <a:latin typeface="ＭＳ Ｐゴシック" panose="020B0600070205080204" pitchFamily="50" charset="-128"/>
                  </a:rPr>
                  <a:t>4</a:t>
                </a:r>
                <a:r>
                  <a:rPr lang="ja-JP" altLang="en-US" sz="1200" b="1" dirty="0">
                    <a:solidFill>
                      <a:srgbClr val="FF0000"/>
                    </a:solidFill>
                    <a:latin typeface="ＭＳ Ｐゴシック" panose="020B0600070205080204" pitchFamily="50" charset="-128"/>
                  </a:rPr>
                  <a:t>海域平均の平年差の５年移動平均値</a:t>
                </a:r>
                <a:r>
                  <a:rPr lang="ja-JP" altLang="en-US" sz="1200" b="1" dirty="0">
                    <a:latin typeface="ＭＳ Ｐゴシック" panose="020B0600070205080204" pitchFamily="50" charset="-128"/>
                  </a:rPr>
                  <a:t>を示す。</a:t>
                </a:r>
                <a:endParaRPr lang="en-US" altLang="ja-JP" sz="1200" b="1" dirty="0">
                  <a:latin typeface="ＭＳ Ｐゴシック" panose="020B0600070205080204" pitchFamily="50" charset="-128"/>
                </a:endParaRPr>
              </a:p>
            </p:txBody>
          </p:sp>
        </p:grpSp>
        <p:sp>
          <p:nvSpPr>
            <p:cNvPr id="4" name="正方形/長方形 3"/>
            <p:cNvSpPr/>
            <p:nvPr/>
          </p:nvSpPr>
          <p:spPr>
            <a:xfrm>
              <a:off x="8534400" y="6009326"/>
              <a:ext cx="24729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1782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l="13543" t="34179" r="11457" b="3266"/>
          <a:stretch/>
        </p:blipFill>
        <p:spPr>
          <a:xfrm>
            <a:off x="81184" y="2383341"/>
            <a:ext cx="8964000" cy="4203463"/>
          </a:xfrm>
          <a:prstGeom prst="rect">
            <a:avLst/>
          </a:prstGeom>
          <a:ln>
            <a:solidFill>
              <a:schemeClr val="tx1"/>
            </a:solidFill>
          </a:ln>
        </p:spPr>
      </p:pic>
      <p:sp>
        <p:nvSpPr>
          <p:cNvPr id="7" name="Text Box 9"/>
          <p:cNvSpPr txBox="1">
            <a:spLocks noChangeArrowheads="1"/>
          </p:cNvSpPr>
          <p:nvPr/>
        </p:nvSpPr>
        <p:spPr bwMode="auto">
          <a:xfrm>
            <a:off x="81184" y="509745"/>
            <a:ext cx="8955559" cy="1815882"/>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fontAlgn="auto">
              <a:spcBef>
                <a:spcPct val="0"/>
              </a:spcBef>
              <a:spcAft>
                <a:spcPts val="0"/>
              </a:spcAft>
              <a:buFont typeface="Arial" panose="020B0604020202020204" pitchFamily="34" charset="0"/>
              <a:buChar char="•"/>
            </a:pPr>
            <a:r>
              <a:rPr lang="ja-JP" altLang="en-US" sz="1600" dirty="0"/>
              <a:t>これまでの台風の発生状況から、発生数、日本への接近数、上陸数ともに長期的に明瞭な変化は見られない。</a:t>
            </a:r>
          </a:p>
          <a:p>
            <a:pPr marL="224009" indent="-149339" defTabSz="390997" fontAlgn="auto">
              <a:spcBef>
                <a:spcPct val="0"/>
              </a:spcBef>
              <a:spcAft>
                <a:spcPts val="0"/>
              </a:spcAft>
              <a:buFont typeface="Arial" panose="020B0604020202020204" pitchFamily="34" charset="0"/>
              <a:buChar char="•"/>
            </a:pPr>
            <a:r>
              <a:rPr lang="ja-JP" altLang="en-US" sz="1600" dirty="0"/>
              <a:t>平成</a:t>
            </a:r>
            <a:r>
              <a:rPr lang="en-US" altLang="ja-JP" sz="1600" dirty="0"/>
              <a:t>16</a:t>
            </a:r>
            <a:r>
              <a:rPr lang="ja-JP" altLang="en-US" sz="1600" dirty="0"/>
              <a:t>年は本土上陸台風が</a:t>
            </a:r>
            <a:r>
              <a:rPr lang="en-US" altLang="ja-JP" sz="1600" dirty="0"/>
              <a:t>10</a:t>
            </a:r>
            <a:r>
              <a:rPr lang="ja-JP" altLang="en-US" sz="1600" dirty="0"/>
              <a:t>個に達し、高潮・高波による被災は、神戸港、関西国際空港、高知県室戸市、香川県高松市と広範囲に及んだ。また、平成</a:t>
            </a:r>
            <a:r>
              <a:rPr lang="en-US" altLang="ja-JP" sz="1600" dirty="0"/>
              <a:t>21</a:t>
            </a:r>
            <a:r>
              <a:rPr lang="ja-JP" altLang="en-US" sz="1600" dirty="0"/>
              <a:t>年には台風第</a:t>
            </a:r>
            <a:r>
              <a:rPr lang="en-US" altLang="ja-JP" sz="1600" dirty="0"/>
              <a:t>18</a:t>
            </a:r>
            <a:r>
              <a:rPr lang="ja-JP" altLang="en-US" sz="1600" dirty="0"/>
              <a:t>号により三河湾、平成</a:t>
            </a:r>
            <a:r>
              <a:rPr lang="en-US" altLang="ja-JP" sz="1600" dirty="0"/>
              <a:t>30</a:t>
            </a:r>
            <a:r>
              <a:rPr lang="ja-JP" altLang="en-US" sz="1600" dirty="0"/>
              <a:t>年には台風第</a:t>
            </a:r>
            <a:r>
              <a:rPr lang="en-US" altLang="ja-JP" sz="1600" dirty="0"/>
              <a:t>21</a:t>
            </a:r>
            <a:r>
              <a:rPr lang="ja-JP" altLang="en-US" sz="1600" dirty="0"/>
              <a:t>号により大阪湾において顕著な高潮災害、さらに、令和元年は台風第</a:t>
            </a:r>
            <a:r>
              <a:rPr lang="en-US" altLang="ja-JP" sz="1600" dirty="0"/>
              <a:t>15</a:t>
            </a:r>
            <a:r>
              <a:rPr lang="ja-JP" altLang="en-US" sz="1600" dirty="0"/>
              <a:t>号により東京湾において顕著な高波災害が発生した。</a:t>
            </a:r>
          </a:p>
          <a:p>
            <a:pPr marL="224009" indent="-149339" defTabSz="390997" fontAlgn="auto">
              <a:spcBef>
                <a:spcPct val="0"/>
              </a:spcBef>
              <a:spcAft>
                <a:spcPts val="0"/>
              </a:spcAft>
              <a:buFont typeface="Arial" panose="020B0604020202020204" pitchFamily="34" charset="0"/>
              <a:buChar char="•"/>
            </a:pPr>
            <a:r>
              <a:rPr lang="ja-JP" altLang="en-US" sz="1600" dirty="0"/>
              <a:t>近年の日本近海の海水温は上昇傾向にあり、台風の発達に影響を及ぼすことが予想される。</a:t>
            </a:r>
          </a:p>
        </p:txBody>
      </p:sp>
      <p:sp>
        <p:nvSpPr>
          <p:cNvPr id="23" name="Rectangle 2"/>
          <p:cNvSpPr>
            <a:spLocks noChangeArrowheads="1"/>
          </p:cNvSpPr>
          <p:nvPr/>
        </p:nvSpPr>
        <p:spPr bwMode="auto">
          <a:xfrm>
            <a:off x="-5966" y="3146"/>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近年の台風について</a:t>
            </a:r>
          </a:p>
        </p:txBody>
      </p:sp>
      <p:sp>
        <p:nvSpPr>
          <p:cNvPr id="16" name="テキスト ボックス 15"/>
          <p:cNvSpPr txBox="1"/>
          <p:nvPr/>
        </p:nvSpPr>
        <p:spPr>
          <a:xfrm>
            <a:off x="3902168" y="6581001"/>
            <a:ext cx="4967785" cy="276999"/>
          </a:xfrm>
          <a:prstGeom prst="rect">
            <a:avLst/>
          </a:prstGeom>
          <a:noFill/>
        </p:spPr>
        <p:txBody>
          <a:bodyPr wrap="square" rtlCol="0">
            <a:spAutoFit/>
          </a:bodyPr>
          <a:lstStyle/>
          <a:p>
            <a:r>
              <a:rPr lang="ja-JP" altLang="en-US" sz="1200" dirty="0"/>
              <a:t>出典：気候変動を踏まえた海岸保全のあり方検討委員会（第１回）　資料３</a:t>
            </a:r>
            <a:endParaRPr kumimoji="1" lang="ja-JP" altLang="en-US" sz="1200" dirty="0"/>
          </a:p>
        </p:txBody>
      </p:sp>
      <p:sp>
        <p:nvSpPr>
          <p:cNvPr id="8" name="スライド番号プレースホルダー 3">
            <a:extLst>
              <a:ext uri="{FF2B5EF4-FFF2-40B4-BE49-F238E27FC236}">
                <a16:creationId xmlns:a16="http://schemas.microsoft.com/office/drawing/2014/main" id="{182A3ACB-EF33-4C35-A010-FC4AD8DFD604}"/>
              </a:ext>
            </a:extLst>
          </p:cNvPr>
          <p:cNvSpPr>
            <a:spLocks noGrp="1"/>
          </p:cNvSpPr>
          <p:nvPr>
            <p:ph type="sldNum" sz="quarter" idx="12"/>
          </p:nvPr>
        </p:nvSpPr>
        <p:spPr>
          <a:xfrm>
            <a:off x="7050776" y="6533025"/>
            <a:ext cx="2057400" cy="365125"/>
          </a:xfrm>
        </p:spPr>
        <p:txBody>
          <a:bodyPr/>
          <a:lstStyle/>
          <a:p>
            <a:fld id="{5E3F6313-0071-4C5D-9E06-91E8809F988F}" type="slidenum">
              <a:rPr kumimoji="1" lang="ja-JP" altLang="en-US" sz="1600" smtClean="0">
                <a:solidFill>
                  <a:schemeClr val="tx1"/>
                </a:solidFill>
              </a:rPr>
              <a:pPr/>
              <a:t>5</a:t>
            </a:fld>
            <a:endParaRPr kumimoji="1" lang="ja-JP" altLang="en-US" sz="1600" dirty="0">
              <a:solidFill>
                <a:schemeClr val="tx1"/>
              </a:solidFill>
            </a:endParaRPr>
          </a:p>
        </p:txBody>
      </p:sp>
    </p:spTree>
    <p:extLst>
      <p:ext uri="{BB962C8B-B14F-4D97-AF65-F5344CB8AC3E}">
        <p14:creationId xmlns:p14="http://schemas.microsoft.com/office/powerpoint/2010/main" val="279470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6092" y="404065"/>
            <a:ext cx="8509907" cy="7232749"/>
          </a:xfrm>
          <a:prstGeom prst="rect">
            <a:avLst/>
          </a:prstGeom>
          <a:noFill/>
        </p:spPr>
        <p:txBody>
          <a:bodyPr wrap="square" rtlCol="0">
            <a:spAutoFit/>
          </a:bodyPr>
          <a:lstStyle/>
          <a:p>
            <a:r>
              <a:rPr kumimoji="1" lang="en-US" altLang="ja-JP" b="1" dirty="0">
                <a:solidFill>
                  <a:srgbClr val="FF0000"/>
                </a:solidFill>
              </a:rPr>
              <a:t>H25.11</a:t>
            </a:r>
            <a:r>
              <a:rPr kumimoji="1" lang="ja-JP" altLang="en-US" b="1" dirty="0">
                <a:solidFill>
                  <a:srgbClr val="FF0000"/>
                </a:solidFill>
              </a:rPr>
              <a:t>　</a:t>
            </a:r>
            <a:r>
              <a:rPr kumimoji="1" lang="en-US" altLang="ja-JP" b="1" dirty="0">
                <a:solidFill>
                  <a:srgbClr val="FF0000"/>
                </a:solidFill>
              </a:rPr>
              <a:t>IPCC</a:t>
            </a:r>
            <a:r>
              <a:rPr kumimoji="1" lang="ja-JP" altLang="en-US" b="1" dirty="0">
                <a:solidFill>
                  <a:srgbClr val="FF0000"/>
                </a:solidFill>
              </a:rPr>
              <a:t>第５次報告書（第１作業部会報告書）公表</a:t>
            </a:r>
            <a:endParaRPr kumimoji="1" lang="en-US" altLang="ja-JP" b="1" dirty="0">
              <a:solidFill>
                <a:srgbClr val="FF0000"/>
              </a:solidFill>
            </a:endParaRPr>
          </a:p>
          <a:p>
            <a:r>
              <a:rPr lang="en-US" altLang="ja-JP" dirty="0"/>
              <a:t>H27.05</a:t>
            </a:r>
            <a:r>
              <a:rPr lang="ja-JP" altLang="en-US" dirty="0"/>
              <a:t>　「水防法等の一部を改正する法律」公布</a:t>
            </a:r>
            <a:endParaRPr lang="en-US" altLang="ja-JP" dirty="0"/>
          </a:p>
          <a:p>
            <a:r>
              <a:rPr kumimoji="1" lang="en-US" altLang="ja-JP" b="1" dirty="0">
                <a:solidFill>
                  <a:srgbClr val="FF0000"/>
                </a:solidFill>
              </a:rPr>
              <a:t>H27.08</a:t>
            </a:r>
            <a:r>
              <a:rPr kumimoji="1" lang="ja-JP" altLang="en-US" b="1" dirty="0">
                <a:solidFill>
                  <a:srgbClr val="FF0000"/>
                </a:solidFill>
              </a:rPr>
              <a:t>　水災害分野における気候変動適応策のあり方について</a:t>
            </a:r>
            <a:endParaRPr kumimoji="1" lang="en-US" altLang="ja-JP" b="1" dirty="0">
              <a:solidFill>
                <a:srgbClr val="FF0000"/>
              </a:solidFill>
            </a:endParaRPr>
          </a:p>
          <a:p>
            <a:r>
              <a:rPr lang="ja-JP" altLang="en-US" b="1" dirty="0">
                <a:solidFill>
                  <a:srgbClr val="FF0000"/>
                </a:solidFill>
              </a:rPr>
              <a:t>　　　　　　「～災害リスク情報と危機感を共有し、減災に取り組む社会へ～」答申（社整審）</a:t>
            </a:r>
            <a:endParaRPr lang="en-US" altLang="ja-JP" b="1" dirty="0">
              <a:solidFill>
                <a:srgbClr val="FF0000"/>
              </a:solidFill>
            </a:endParaRPr>
          </a:p>
          <a:p>
            <a:r>
              <a:rPr kumimoji="1" lang="en-US" altLang="ja-JP" b="1" dirty="0">
                <a:solidFill>
                  <a:srgbClr val="0000FF"/>
                </a:solidFill>
              </a:rPr>
              <a:t>H27.09</a:t>
            </a:r>
            <a:r>
              <a:rPr kumimoji="1" lang="ja-JP" altLang="en-US" b="1" dirty="0">
                <a:solidFill>
                  <a:srgbClr val="0000FF"/>
                </a:solidFill>
              </a:rPr>
              <a:t>　平成２７年</a:t>
            </a:r>
            <a:r>
              <a:rPr kumimoji="1" lang="en-US" altLang="ja-JP" b="1" dirty="0">
                <a:solidFill>
                  <a:srgbClr val="0000FF"/>
                </a:solidFill>
              </a:rPr>
              <a:t>9</a:t>
            </a:r>
            <a:r>
              <a:rPr kumimoji="1" lang="ja-JP" altLang="en-US" b="1" dirty="0">
                <a:solidFill>
                  <a:srgbClr val="0000FF"/>
                </a:solidFill>
              </a:rPr>
              <a:t>月　関東・東北豪雨</a:t>
            </a:r>
            <a:endParaRPr kumimoji="1" lang="en-US" altLang="ja-JP" b="1" dirty="0">
              <a:solidFill>
                <a:srgbClr val="0000FF"/>
              </a:solidFill>
            </a:endParaRPr>
          </a:p>
          <a:p>
            <a:r>
              <a:rPr lang="en-US" altLang="ja-JP" dirty="0"/>
              <a:t>H27.11</a:t>
            </a:r>
            <a:r>
              <a:rPr lang="ja-JP" altLang="en-US" dirty="0"/>
              <a:t>　「国土交通省気候変動適応計画」公表</a:t>
            </a:r>
            <a:endParaRPr lang="en-US" altLang="ja-JP" dirty="0"/>
          </a:p>
          <a:p>
            <a:r>
              <a:rPr kumimoji="1" lang="en-US" altLang="ja-JP" dirty="0"/>
              <a:t>H27.12</a:t>
            </a:r>
            <a:r>
              <a:rPr kumimoji="1" lang="ja-JP" altLang="en-US" dirty="0"/>
              <a:t>　大規模氾濫に対する減災のための治水対策のあり方について</a:t>
            </a:r>
            <a:endParaRPr kumimoji="1" lang="en-US" altLang="ja-JP" dirty="0"/>
          </a:p>
          <a:p>
            <a:r>
              <a:rPr lang="ja-JP" altLang="en-US" dirty="0"/>
              <a:t>　　　　　　「～社会意識の変革による「水防災意識社会の再構築に向けて～」答申（社整審）</a:t>
            </a:r>
            <a:endParaRPr lang="en-US" altLang="ja-JP" dirty="0"/>
          </a:p>
          <a:p>
            <a:r>
              <a:rPr kumimoji="1" lang="en-US" altLang="ja-JP" b="1" dirty="0">
                <a:solidFill>
                  <a:srgbClr val="0000FF"/>
                </a:solidFill>
              </a:rPr>
              <a:t>H28.08</a:t>
            </a:r>
            <a:r>
              <a:rPr kumimoji="1" lang="ja-JP" altLang="en-US" b="1" dirty="0">
                <a:solidFill>
                  <a:srgbClr val="0000FF"/>
                </a:solidFill>
              </a:rPr>
              <a:t>　北海道・東北地方を襲った一連の台風</a:t>
            </a:r>
            <a:endParaRPr kumimoji="1" lang="en-US" altLang="ja-JP" b="1" dirty="0">
              <a:solidFill>
                <a:srgbClr val="0000FF"/>
              </a:solidFill>
            </a:endParaRPr>
          </a:p>
          <a:p>
            <a:r>
              <a:rPr lang="en-US" altLang="ja-JP" b="1" dirty="0">
                <a:solidFill>
                  <a:srgbClr val="FF0000"/>
                </a:solidFill>
              </a:rPr>
              <a:t>H28.11</a:t>
            </a:r>
            <a:r>
              <a:rPr lang="ja-JP" altLang="en-US" b="1" dirty="0">
                <a:solidFill>
                  <a:srgbClr val="FF0000"/>
                </a:solidFill>
              </a:rPr>
              <a:t>　パリ協定の締結</a:t>
            </a:r>
            <a:endParaRPr kumimoji="1" lang="en-US" altLang="ja-JP" b="1" dirty="0">
              <a:solidFill>
                <a:srgbClr val="FF0000"/>
              </a:solidFill>
            </a:endParaRPr>
          </a:p>
          <a:p>
            <a:r>
              <a:rPr lang="en-US" altLang="ja-JP" dirty="0"/>
              <a:t>H29.01</a:t>
            </a:r>
            <a:r>
              <a:rPr lang="ja-JP" altLang="en-US" dirty="0"/>
              <a:t>　中小河川等における水防災意識社会の再構築のあり方について</a:t>
            </a:r>
            <a:endParaRPr lang="en-US" altLang="ja-JP" dirty="0"/>
          </a:p>
          <a:p>
            <a:r>
              <a:rPr kumimoji="1" lang="ja-JP" altLang="en-US" dirty="0"/>
              <a:t>　　　　　</a:t>
            </a:r>
            <a:r>
              <a:rPr kumimoji="1" lang="ja-JP" altLang="en-US" sz="1200" dirty="0"/>
              <a:t>　「～逃げ遅れによる人的被害をなくすこと」「地域社会機能の継続性を確保することを目指す～」答申</a:t>
            </a:r>
            <a:r>
              <a:rPr lang="ja-JP" altLang="en-US" sz="1200" dirty="0"/>
              <a:t>（社整審）</a:t>
            </a:r>
            <a:endParaRPr lang="en-US" altLang="ja-JP" sz="1200" dirty="0"/>
          </a:p>
          <a:p>
            <a:r>
              <a:rPr kumimoji="1" lang="en-US" altLang="ja-JP" dirty="0"/>
              <a:t>H29.05</a:t>
            </a:r>
            <a:r>
              <a:rPr kumimoji="1" lang="ja-JP" altLang="en-US" dirty="0"/>
              <a:t>　「水防法等の一部を改正する法律」公布</a:t>
            </a:r>
            <a:endParaRPr kumimoji="1" lang="en-US" altLang="ja-JP" dirty="0"/>
          </a:p>
          <a:p>
            <a:r>
              <a:rPr lang="en-US" altLang="ja-JP" dirty="0"/>
              <a:t>H29.06</a:t>
            </a:r>
            <a:r>
              <a:rPr lang="ja-JP" altLang="en-US" dirty="0"/>
              <a:t>　「水防災意識社会の再構築に向けた緊急行動計画</a:t>
            </a:r>
            <a:endParaRPr lang="en-US" altLang="ja-JP" dirty="0"/>
          </a:p>
          <a:p>
            <a:r>
              <a:rPr lang="en-US" altLang="ja-JP" b="1" dirty="0">
                <a:solidFill>
                  <a:srgbClr val="0000FF"/>
                </a:solidFill>
              </a:rPr>
              <a:t>H29.07</a:t>
            </a:r>
            <a:r>
              <a:rPr lang="ja-JP" altLang="en-US" b="1" dirty="0">
                <a:solidFill>
                  <a:srgbClr val="0000FF"/>
                </a:solidFill>
              </a:rPr>
              <a:t>　平成</a:t>
            </a:r>
            <a:r>
              <a:rPr lang="en-US" altLang="ja-JP" b="1" dirty="0">
                <a:solidFill>
                  <a:srgbClr val="0000FF"/>
                </a:solidFill>
              </a:rPr>
              <a:t>29</a:t>
            </a:r>
            <a:r>
              <a:rPr lang="ja-JP" altLang="en-US" b="1" dirty="0">
                <a:solidFill>
                  <a:srgbClr val="0000FF"/>
                </a:solidFill>
              </a:rPr>
              <a:t>年</a:t>
            </a:r>
            <a:r>
              <a:rPr lang="en-US" altLang="ja-JP" b="1" dirty="0">
                <a:solidFill>
                  <a:srgbClr val="0000FF"/>
                </a:solidFill>
              </a:rPr>
              <a:t>7</a:t>
            </a:r>
            <a:r>
              <a:rPr lang="ja-JP" altLang="en-US" b="1" dirty="0">
                <a:solidFill>
                  <a:srgbClr val="0000FF"/>
                </a:solidFill>
              </a:rPr>
              <a:t>月　九州北部豪雨</a:t>
            </a:r>
            <a:endParaRPr lang="en-US" altLang="ja-JP" b="1" dirty="0">
              <a:solidFill>
                <a:srgbClr val="0000FF"/>
              </a:solidFill>
            </a:endParaRPr>
          </a:p>
          <a:p>
            <a:r>
              <a:rPr kumimoji="1" lang="en-US" altLang="ja-JP" dirty="0"/>
              <a:t>H29.12</a:t>
            </a:r>
            <a:r>
              <a:rPr kumimoji="1" lang="ja-JP" altLang="en-US" dirty="0"/>
              <a:t>　「中小河川緊急治水対策プロジェクト」発表</a:t>
            </a:r>
            <a:endParaRPr kumimoji="1" lang="en-US" altLang="ja-JP" dirty="0"/>
          </a:p>
          <a:p>
            <a:r>
              <a:rPr lang="en-US" altLang="ja-JP" dirty="0"/>
              <a:t>H30.02</a:t>
            </a:r>
            <a:r>
              <a:rPr lang="ja-JP" altLang="en-US" dirty="0"/>
              <a:t>　気候変動適応法案　閣議決定</a:t>
            </a:r>
            <a:endParaRPr lang="en-US" altLang="ja-JP" dirty="0"/>
          </a:p>
          <a:p>
            <a:r>
              <a:rPr lang="en-US" altLang="ja-JP" b="1" dirty="0">
                <a:solidFill>
                  <a:srgbClr val="FF0000"/>
                </a:solidFill>
              </a:rPr>
              <a:t>H30.04</a:t>
            </a:r>
            <a:r>
              <a:rPr lang="ja-JP" altLang="en-US" b="1" dirty="0">
                <a:solidFill>
                  <a:srgbClr val="FF0000"/>
                </a:solidFill>
              </a:rPr>
              <a:t>～気候変動を踏まえた治水計画に係る技術検討会（これまで５回開催）</a:t>
            </a:r>
            <a:endParaRPr lang="en-US" altLang="ja-JP" b="1" dirty="0">
              <a:solidFill>
                <a:srgbClr val="FF0000"/>
              </a:solidFill>
            </a:endParaRPr>
          </a:p>
          <a:p>
            <a:r>
              <a:rPr kumimoji="1" lang="en-US" altLang="ja-JP" b="1" dirty="0">
                <a:solidFill>
                  <a:srgbClr val="0000FF"/>
                </a:solidFill>
              </a:rPr>
              <a:t>H30.07</a:t>
            </a:r>
            <a:r>
              <a:rPr kumimoji="1" lang="ja-JP" altLang="en-US" b="1" dirty="0">
                <a:solidFill>
                  <a:srgbClr val="0000FF"/>
                </a:solidFill>
              </a:rPr>
              <a:t>　平成</a:t>
            </a:r>
            <a:r>
              <a:rPr kumimoji="1" lang="en-US" altLang="ja-JP" b="1" dirty="0">
                <a:solidFill>
                  <a:srgbClr val="0000FF"/>
                </a:solidFill>
              </a:rPr>
              <a:t>30</a:t>
            </a:r>
            <a:r>
              <a:rPr kumimoji="1" lang="ja-JP" altLang="en-US" b="1" dirty="0">
                <a:solidFill>
                  <a:srgbClr val="0000FF"/>
                </a:solidFill>
              </a:rPr>
              <a:t>年</a:t>
            </a:r>
            <a:r>
              <a:rPr kumimoji="1" lang="en-US" altLang="ja-JP" b="1" dirty="0">
                <a:solidFill>
                  <a:srgbClr val="0000FF"/>
                </a:solidFill>
              </a:rPr>
              <a:t>7</a:t>
            </a:r>
            <a:r>
              <a:rPr kumimoji="1" lang="ja-JP" altLang="en-US" b="1" dirty="0">
                <a:solidFill>
                  <a:srgbClr val="0000FF"/>
                </a:solidFill>
              </a:rPr>
              <a:t>月豪雨</a:t>
            </a:r>
            <a:endParaRPr kumimoji="1" lang="en-US" altLang="ja-JP" b="1" dirty="0">
              <a:solidFill>
                <a:srgbClr val="0000FF"/>
              </a:solidFill>
            </a:endParaRPr>
          </a:p>
          <a:p>
            <a:r>
              <a:rPr lang="en-US" altLang="ja-JP" b="1" dirty="0">
                <a:solidFill>
                  <a:srgbClr val="0000FF"/>
                </a:solidFill>
              </a:rPr>
              <a:t>H30.09</a:t>
            </a:r>
            <a:r>
              <a:rPr lang="ja-JP" altLang="en-US" b="1" dirty="0">
                <a:solidFill>
                  <a:srgbClr val="0000FF"/>
                </a:solidFill>
              </a:rPr>
              <a:t>　平成</a:t>
            </a:r>
            <a:r>
              <a:rPr lang="en-US" altLang="ja-JP" b="1" dirty="0">
                <a:solidFill>
                  <a:srgbClr val="0000FF"/>
                </a:solidFill>
              </a:rPr>
              <a:t>30</a:t>
            </a:r>
            <a:r>
              <a:rPr lang="ja-JP" altLang="en-US" b="1" dirty="0">
                <a:solidFill>
                  <a:srgbClr val="0000FF"/>
                </a:solidFill>
              </a:rPr>
              <a:t>年台風第</a:t>
            </a:r>
            <a:r>
              <a:rPr lang="en-US" altLang="ja-JP" b="1" dirty="0">
                <a:solidFill>
                  <a:srgbClr val="0000FF"/>
                </a:solidFill>
              </a:rPr>
              <a:t>21</a:t>
            </a:r>
            <a:r>
              <a:rPr lang="ja-JP" altLang="en-US" b="1" dirty="0">
                <a:solidFill>
                  <a:srgbClr val="0000FF"/>
                </a:solidFill>
              </a:rPr>
              <a:t>号による高潮</a:t>
            </a:r>
            <a:endParaRPr lang="en-US" altLang="ja-JP" b="1" dirty="0">
              <a:solidFill>
                <a:srgbClr val="0000FF"/>
              </a:solidFill>
            </a:endParaRPr>
          </a:p>
          <a:p>
            <a:r>
              <a:rPr lang="en-US" altLang="ja-JP" dirty="0"/>
              <a:t>H30.12</a:t>
            </a:r>
            <a:r>
              <a:rPr lang="ja-JP" altLang="en-US" dirty="0"/>
              <a:t>　大規模広域豪雨を踏まえた水災害対策のあり方について</a:t>
            </a:r>
          </a:p>
          <a:p>
            <a:r>
              <a:rPr lang="ja-JP" altLang="en-US" dirty="0"/>
              <a:t>　　　　　　「～複合的な災害にも多層的に備える緊急対策～」答申（社整審）</a:t>
            </a:r>
            <a:endParaRPr lang="en-US" altLang="ja-JP" dirty="0"/>
          </a:p>
          <a:p>
            <a:r>
              <a:rPr lang="en-US" altLang="ja-JP" b="1" dirty="0">
                <a:solidFill>
                  <a:srgbClr val="FF0000"/>
                </a:solidFill>
              </a:rPr>
              <a:t>R01.10</a:t>
            </a:r>
            <a:r>
              <a:rPr lang="ja-JP" altLang="en-US" b="1" dirty="0">
                <a:solidFill>
                  <a:srgbClr val="FF0000"/>
                </a:solidFill>
              </a:rPr>
              <a:t>～　気候変動を踏まえた海岸保全のあり方検討委員会（これまで１回開催）</a:t>
            </a:r>
            <a:endParaRPr lang="en-US" altLang="ja-JP" b="1" dirty="0">
              <a:solidFill>
                <a:srgbClr val="FF0000"/>
              </a:solidFill>
            </a:endParaRPr>
          </a:p>
          <a:p>
            <a:r>
              <a:rPr lang="en-US" altLang="ja-JP" b="1" dirty="0">
                <a:solidFill>
                  <a:srgbClr val="0000FF"/>
                </a:solidFill>
              </a:rPr>
              <a:t>R01.10</a:t>
            </a:r>
            <a:r>
              <a:rPr lang="ja-JP" altLang="en-US" b="1" dirty="0">
                <a:solidFill>
                  <a:srgbClr val="0000FF"/>
                </a:solidFill>
              </a:rPr>
              <a:t>　令和元年台風第</a:t>
            </a:r>
            <a:r>
              <a:rPr lang="en-US" altLang="ja-JP" b="1" dirty="0">
                <a:solidFill>
                  <a:srgbClr val="0000FF"/>
                </a:solidFill>
              </a:rPr>
              <a:t>19</a:t>
            </a:r>
            <a:r>
              <a:rPr lang="ja-JP" altLang="en-US" b="1" dirty="0">
                <a:solidFill>
                  <a:srgbClr val="0000FF"/>
                </a:solidFill>
              </a:rPr>
              <a:t>号災害</a:t>
            </a:r>
            <a:endParaRPr lang="en-US" altLang="ja-JP" b="1" dirty="0">
              <a:solidFill>
                <a:srgbClr val="0000FF"/>
              </a:solidFill>
            </a:endParaRPr>
          </a:p>
          <a:p>
            <a:r>
              <a:rPr lang="ja-JP" altLang="en-US" b="1" dirty="0">
                <a:solidFill>
                  <a:srgbClr val="FF0000"/>
                </a:solidFill>
              </a:rPr>
              <a:t>　　　　 　「気候変動を踏まえた治水計画のあり方　提言」公表</a:t>
            </a:r>
            <a:endParaRPr lang="en-US" altLang="ja-JP" b="1" dirty="0">
              <a:solidFill>
                <a:srgbClr val="FF0000"/>
              </a:solidFill>
            </a:endParaRPr>
          </a:p>
          <a:p>
            <a:r>
              <a:rPr lang="ja-JP" altLang="en-US" dirty="0"/>
              <a:t>　　　　　　</a:t>
            </a:r>
            <a:r>
              <a:rPr lang="ja-JP" altLang="en-US" b="1" dirty="0">
                <a:solidFill>
                  <a:srgbClr val="FF0000"/>
                </a:solidFill>
              </a:rPr>
              <a:t>社会資本</a:t>
            </a:r>
            <a:r>
              <a:rPr lang="ja-JP" altLang="en-US" b="1">
                <a:solidFill>
                  <a:srgbClr val="FF0000"/>
                </a:solidFill>
              </a:rPr>
              <a:t>整備審議会へ</a:t>
            </a:r>
            <a:r>
              <a:rPr lang="ja-JP" altLang="en-US" b="1" dirty="0">
                <a:solidFill>
                  <a:srgbClr val="FF0000"/>
                </a:solidFill>
              </a:rPr>
              <a:t>気候変動を踏まえた水災害対策のあり方について諮問</a:t>
            </a:r>
            <a:endParaRPr lang="en-US" altLang="ja-JP" b="1" dirty="0">
              <a:solidFill>
                <a:srgbClr val="FF0000"/>
              </a:solidFill>
            </a:endParaRPr>
          </a:p>
          <a:p>
            <a:endParaRPr lang="ja-JP" altLang="en-US" b="1" dirty="0">
              <a:solidFill>
                <a:srgbClr val="FF0000"/>
              </a:solidFill>
            </a:endParaRPr>
          </a:p>
          <a:p>
            <a:endParaRPr kumimoji="1" lang="en-US" altLang="ja-JP" dirty="0"/>
          </a:p>
        </p:txBody>
      </p:sp>
      <p:sp>
        <p:nvSpPr>
          <p:cNvPr id="23" name="Rectangle 2"/>
          <p:cNvSpPr>
            <a:spLocks noChangeArrowheads="1"/>
          </p:cNvSpPr>
          <p:nvPr/>
        </p:nvSpPr>
        <p:spPr bwMode="auto">
          <a:xfrm>
            <a:off x="-5966" y="3146"/>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気候変動を踏まえた最近の取組（国交省水管理・国土保全局関連）</a:t>
            </a:r>
          </a:p>
        </p:txBody>
      </p:sp>
      <p:sp>
        <p:nvSpPr>
          <p:cNvPr id="16" name="テキスト ボックス 15"/>
          <p:cNvSpPr txBox="1"/>
          <p:nvPr/>
        </p:nvSpPr>
        <p:spPr>
          <a:xfrm>
            <a:off x="5251834" y="403256"/>
            <a:ext cx="5335183" cy="461665"/>
          </a:xfrm>
          <a:prstGeom prst="rect">
            <a:avLst/>
          </a:prstGeom>
          <a:noFill/>
        </p:spPr>
        <p:txBody>
          <a:bodyPr wrap="square" rtlCol="0">
            <a:spAutoFit/>
          </a:bodyPr>
          <a:lstStyle/>
          <a:p>
            <a:r>
              <a:rPr lang="ja-JP" altLang="en-US" sz="1200" dirty="0"/>
              <a:t>気候変動を踏まえた治水計画に係る技術検討会（第１回）　</a:t>
            </a:r>
            <a:endParaRPr lang="en-US" altLang="ja-JP" sz="1200" dirty="0"/>
          </a:p>
          <a:p>
            <a:r>
              <a:rPr lang="ja-JP" altLang="en-US" sz="1200" dirty="0"/>
              <a:t>資料２を基に作成</a:t>
            </a:r>
            <a:endParaRPr kumimoji="1" lang="ja-JP" altLang="en-US" sz="1200" dirty="0"/>
          </a:p>
        </p:txBody>
      </p:sp>
      <p:sp>
        <p:nvSpPr>
          <p:cNvPr id="8" name="スライド番号プレースホルダー 3">
            <a:extLst>
              <a:ext uri="{FF2B5EF4-FFF2-40B4-BE49-F238E27FC236}">
                <a16:creationId xmlns:a16="http://schemas.microsoft.com/office/drawing/2014/main" id="{24D2C222-5C40-4E4B-9BAA-82E4325D1BE5}"/>
              </a:ext>
            </a:extLst>
          </p:cNvPr>
          <p:cNvSpPr>
            <a:spLocks noGrp="1"/>
          </p:cNvSpPr>
          <p:nvPr>
            <p:ph type="sldNum" sz="quarter" idx="12"/>
          </p:nvPr>
        </p:nvSpPr>
        <p:spPr>
          <a:xfrm>
            <a:off x="7050776" y="6533025"/>
            <a:ext cx="2057400" cy="365125"/>
          </a:xfrm>
        </p:spPr>
        <p:txBody>
          <a:bodyPr/>
          <a:lstStyle/>
          <a:p>
            <a:fld id="{5E3F6313-0071-4C5D-9E06-91E8809F988F}" type="slidenum">
              <a:rPr kumimoji="1" lang="ja-JP" altLang="en-US" sz="1600" smtClean="0">
                <a:solidFill>
                  <a:schemeClr val="tx1"/>
                </a:solidFill>
              </a:rPr>
              <a:pPr/>
              <a:t>6</a:t>
            </a:fld>
            <a:endParaRPr kumimoji="1" lang="ja-JP" altLang="en-US" sz="1600" dirty="0">
              <a:solidFill>
                <a:schemeClr val="tx1"/>
              </a:solidFill>
            </a:endParaRPr>
          </a:p>
        </p:txBody>
      </p:sp>
      <p:sp>
        <p:nvSpPr>
          <p:cNvPr id="5" name="フリーフォーム 4"/>
          <p:cNvSpPr/>
          <p:nvPr/>
        </p:nvSpPr>
        <p:spPr>
          <a:xfrm>
            <a:off x="5702300" y="4658499"/>
            <a:ext cx="2336800" cy="1752600"/>
          </a:xfrm>
          <a:custGeom>
            <a:avLst/>
            <a:gdLst>
              <a:gd name="connsiteX0" fmla="*/ 1422400 w 2336800"/>
              <a:gd name="connsiteY0" fmla="*/ 0 h 1752600"/>
              <a:gd name="connsiteX1" fmla="*/ 2336800 w 2336800"/>
              <a:gd name="connsiteY1" fmla="*/ 0 h 1752600"/>
              <a:gd name="connsiteX2" fmla="*/ 2336800 w 2336800"/>
              <a:gd name="connsiteY2" fmla="*/ 1752600 h 1752600"/>
              <a:gd name="connsiteX3" fmla="*/ 0 w 23368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2336800" h="1752600">
                <a:moveTo>
                  <a:pt x="1422400" y="0"/>
                </a:moveTo>
                <a:lnTo>
                  <a:pt x="2336800" y="0"/>
                </a:lnTo>
                <a:lnTo>
                  <a:pt x="2336800" y="1752600"/>
                </a:lnTo>
                <a:lnTo>
                  <a:pt x="0" y="1752600"/>
                </a:lnTo>
              </a:path>
            </a:pathLst>
          </a:custGeom>
          <a:noFill/>
          <a:ln w="254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8358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326781" y="1198162"/>
            <a:ext cx="4249615" cy="1466920"/>
          </a:xfrm>
          <a:prstGeom prst="roundRect">
            <a:avLst>
              <a:gd name="adj" fmla="val 13208"/>
            </a:avLst>
          </a:prstGeom>
          <a:solidFill>
            <a:srgbClr val="FFFF99"/>
          </a:solidFill>
          <a:ln w="25400" cap="flat" cmpd="sng" algn="ctr">
            <a:noFill/>
            <a:prstDash val="solid"/>
          </a:ln>
          <a:effectLst/>
        </p:spPr>
        <p:txBody>
          <a:bodyPr anchor="b"/>
          <a:lstStyle/>
          <a:p>
            <a:pPr marL="246191" indent="-164127" algn="ctr" defTabSz="1610560">
              <a:buFont typeface="Wingdings" pitchFamily="2" charset="2"/>
              <a:buChar char="n"/>
              <a:defRPr/>
            </a:pPr>
            <a:endParaRPr kumimoji="0" lang="ja-JP" altLang="en-US" sz="3139" b="1" kern="0" dirty="0">
              <a:solidFill>
                <a:prstClr val="black"/>
              </a:solidFill>
              <a:latin typeface="ＭＳ ゴシック" pitchFamily="49" charset="-128"/>
              <a:ea typeface="ＭＳ ゴシック" pitchFamily="49" charset="-128"/>
              <a:cs typeface="Times New Roman" pitchFamily="18" charset="0"/>
            </a:endParaRPr>
          </a:p>
        </p:txBody>
      </p:sp>
      <p:cxnSp>
        <p:nvCxnSpPr>
          <p:cNvPr id="143363" name="直線矢印コネクタ 36"/>
          <p:cNvCxnSpPr>
            <a:cxnSpLocks noChangeShapeType="1"/>
          </p:cNvCxnSpPr>
          <p:nvPr/>
        </p:nvCxnSpPr>
        <p:spPr bwMode="auto">
          <a:xfrm flipV="1">
            <a:off x="4576397" y="1255835"/>
            <a:ext cx="1465" cy="4771292"/>
          </a:xfrm>
          <a:prstGeom prst="straightConnector1">
            <a:avLst/>
          </a:prstGeom>
          <a:noFill/>
          <a:ln w="12700" algn="ctr">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143364" name="直線矢印コネクタ 48"/>
          <p:cNvCxnSpPr>
            <a:cxnSpLocks noChangeShapeType="1"/>
          </p:cNvCxnSpPr>
          <p:nvPr/>
        </p:nvCxnSpPr>
        <p:spPr bwMode="auto">
          <a:xfrm flipV="1">
            <a:off x="338670" y="1301262"/>
            <a:ext cx="0" cy="4769827"/>
          </a:xfrm>
          <a:prstGeom prst="straightConnector1">
            <a:avLst/>
          </a:prstGeom>
          <a:noFill/>
          <a:ln w="12700" algn="ctr">
            <a:solidFill>
              <a:srgbClr val="000000"/>
            </a:solidFill>
            <a:prstDash val="sysDash"/>
            <a:round/>
            <a:headEnd/>
            <a:tailEnd/>
          </a:ln>
          <a:extLst>
            <a:ext uri="{909E8E84-426E-40DD-AFC4-6F175D3DCCD1}">
              <a14:hiddenFill xmlns:a14="http://schemas.microsoft.com/office/drawing/2010/main">
                <a:noFill/>
              </a14:hiddenFill>
            </a:ext>
          </a:extLst>
        </p:spPr>
      </p:cxnSp>
      <p:sp>
        <p:nvSpPr>
          <p:cNvPr id="36" name="右矢印 35"/>
          <p:cNvSpPr/>
          <p:nvPr/>
        </p:nvSpPr>
        <p:spPr>
          <a:xfrm>
            <a:off x="2931" y="761478"/>
            <a:ext cx="9141069" cy="556176"/>
          </a:xfrm>
          <a:prstGeom prst="rightArrow">
            <a:avLst>
              <a:gd name="adj1" fmla="val 50000"/>
              <a:gd name="adj2" fmla="val 144824"/>
            </a:avLst>
          </a:prstGeom>
          <a:solidFill>
            <a:srgbClr val="1F497D"/>
          </a:solidFill>
          <a:ln w="25400" cap="flat" cmpd="sng" algn="ctr">
            <a:noFill/>
            <a:prstDash val="solid"/>
          </a:ln>
          <a:effectLst/>
        </p:spPr>
        <p:txBody>
          <a:bodyPr anchor="ctr"/>
          <a:lstStyle/>
          <a:p>
            <a:pPr marL="82064" algn="ctr" defTabSz="1610560">
              <a:defRPr/>
            </a:pPr>
            <a:endParaRPr kumimoji="0" lang="ja-JP" altLang="en-US" sz="1292" kern="0" dirty="0">
              <a:solidFill>
                <a:prstClr val="black"/>
              </a:solidFill>
              <a:latin typeface="ＭＳ Ｐゴシック" panose="020B0600070205080204" pitchFamily="50" charset="-128"/>
              <a:cs typeface="Times New Roman" pitchFamily="18" charset="0"/>
            </a:endParaRPr>
          </a:p>
        </p:txBody>
      </p:sp>
      <p:sp>
        <p:nvSpPr>
          <p:cNvPr id="143367" name="テキスト ボックス 37"/>
          <p:cNvSpPr txBox="1">
            <a:spLocks noChangeArrowheads="1"/>
          </p:cNvSpPr>
          <p:nvPr/>
        </p:nvSpPr>
        <p:spPr bwMode="auto">
          <a:xfrm>
            <a:off x="3023090" y="810631"/>
            <a:ext cx="2521926" cy="38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bevel/>
                <a:headEnd/>
                <a:tailEnd/>
              </a14:hiddenLine>
            </a:ext>
          </a:extLst>
        </p:spPr>
        <p:txBody>
          <a:bodyPr tIns="66462" bIns="33231">
            <a:spAutoFit/>
          </a:bodyPr>
          <a:lstStyle>
            <a:lvl1pPr marL="179388" indent="-179388" defTabSz="174466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74466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74466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7446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7446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744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744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744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7446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FontTx/>
              <a:buNone/>
            </a:pPr>
            <a:r>
              <a:rPr lang="ja-JP" altLang="en-US" sz="1846" dirty="0">
                <a:solidFill>
                  <a:srgbClr val="FFFFFF"/>
                </a:solidFill>
              </a:rPr>
              <a:t>外力（大雨等）の規模</a:t>
            </a:r>
            <a:endParaRPr lang="en-US" altLang="ja-JP" sz="1846" dirty="0">
              <a:solidFill>
                <a:srgbClr val="FFFFFF"/>
              </a:solidFill>
            </a:endParaRPr>
          </a:p>
        </p:txBody>
      </p:sp>
      <p:sp>
        <p:nvSpPr>
          <p:cNvPr id="39" name="下矢印 38"/>
          <p:cNvSpPr/>
          <p:nvPr/>
        </p:nvSpPr>
        <p:spPr>
          <a:xfrm>
            <a:off x="4372708" y="591158"/>
            <a:ext cx="398585" cy="323850"/>
          </a:xfrm>
          <a:prstGeom prst="downArrow">
            <a:avLst/>
          </a:prstGeom>
          <a:solidFill>
            <a:srgbClr val="F79646">
              <a:lumMod val="75000"/>
            </a:srgbClr>
          </a:solidFill>
          <a:ln w="25400" cap="flat" cmpd="sng" algn="ctr">
            <a:noFill/>
            <a:prstDash val="solid"/>
          </a:ln>
          <a:effectLst/>
        </p:spPr>
        <p:txBody>
          <a:bodyPr anchor="b"/>
          <a:lstStyle/>
          <a:p>
            <a:pPr marL="246191" indent="-164127" algn="ctr" defTabSz="1610560">
              <a:buFont typeface="Wingdings" pitchFamily="2" charset="2"/>
              <a:buChar char="n"/>
              <a:defRPr/>
            </a:pPr>
            <a:endParaRPr kumimoji="0" lang="ja-JP" altLang="en-US" sz="3139" b="1" kern="0" dirty="0">
              <a:solidFill>
                <a:prstClr val="black"/>
              </a:solidFill>
              <a:latin typeface="ＭＳ ゴシック" pitchFamily="49" charset="-128"/>
              <a:ea typeface="ＭＳ ゴシック" pitchFamily="49" charset="-128"/>
              <a:cs typeface="Times New Roman" pitchFamily="18" charset="0"/>
            </a:endParaRPr>
          </a:p>
        </p:txBody>
      </p:sp>
      <p:sp>
        <p:nvSpPr>
          <p:cNvPr id="40" name="下矢印 39"/>
          <p:cNvSpPr/>
          <p:nvPr/>
        </p:nvSpPr>
        <p:spPr>
          <a:xfrm>
            <a:off x="133350" y="598820"/>
            <a:ext cx="398585" cy="323850"/>
          </a:xfrm>
          <a:prstGeom prst="downArrow">
            <a:avLst/>
          </a:prstGeom>
          <a:solidFill>
            <a:srgbClr val="9BBB59">
              <a:lumMod val="50000"/>
            </a:srgbClr>
          </a:solidFill>
          <a:ln w="25400" cap="flat" cmpd="sng" algn="ctr">
            <a:noFill/>
            <a:prstDash val="solid"/>
          </a:ln>
          <a:effectLst/>
        </p:spPr>
        <p:txBody>
          <a:bodyPr anchor="b"/>
          <a:lstStyle/>
          <a:p>
            <a:pPr marL="246191" indent="-164127" algn="ctr" defTabSz="1610560">
              <a:buFont typeface="Wingdings" pitchFamily="2" charset="2"/>
              <a:buChar char="n"/>
              <a:defRPr/>
            </a:pPr>
            <a:endParaRPr kumimoji="0" lang="ja-JP" altLang="en-US" sz="3139" b="1" kern="0" dirty="0">
              <a:solidFill>
                <a:prstClr val="black"/>
              </a:solidFill>
              <a:latin typeface="ＭＳ ゴシック" pitchFamily="49" charset="-128"/>
              <a:ea typeface="ＭＳ ゴシック" pitchFamily="49" charset="-128"/>
              <a:cs typeface="Times New Roman" pitchFamily="18" charset="0"/>
            </a:endParaRPr>
          </a:p>
        </p:txBody>
      </p:sp>
      <p:sp>
        <p:nvSpPr>
          <p:cNvPr id="43" name="テキスト ボックス 42"/>
          <p:cNvSpPr txBox="1"/>
          <p:nvPr/>
        </p:nvSpPr>
        <p:spPr bwMode="auto">
          <a:xfrm>
            <a:off x="395654" y="1198163"/>
            <a:ext cx="3307637" cy="471184"/>
          </a:xfrm>
          <a:prstGeom prst="rect">
            <a:avLst/>
          </a:prstGeom>
          <a:noFill/>
          <a:ln w="19050">
            <a:noFill/>
            <a:miter lim="800000"/>
            <a:headEnd/>
            <a:tailEnd/>
          </a:ln>
        </p:spPr>
        <p:txBody>
          <a:bodyPr wrap="none" lIns="68580" tIns="8206" rIns="68580" bIns="8206">
            <a:spAutoFit/>
          </a:bodyPr>
          <a:lstStyle/>
          <a:p>
            <a:pPr marL="337047" indent="-337047" defTabSz="1610560" eaLnBrk="0" hangingPunct="0">
              <a:tabLst>
                <a:tab pos="337047" algn="l"/>
                <a:tab pos="6148908" algn="l"/>
              </a:tabLst>
              <a:defRPr/>
            </a:pPr>
            <a:r>
              <a:rPr lang="ja-JP" altLang="en-US" sz="1477" b="1" kern="100" dirty="0">
                <a:solidFill>
                  <a:prstClr val="black"/>
                </a:solidFill>
                <a:latin typeface="ＭＳ Ｐゴシック" panose="020B0600070205080204" pitchFamily="50" charset="-128"/>
                <a:cs typeface="Times New Roman" panose="02020603050405020304" pitchFamily="18" charset="0"/>
              </a:rPr>
              <a:t>○</a:t>
            </a:r>
            <a:r>
              <a:rPr lang="en-US" altLang="ja-JP" sz="1477" b="1" kern="100" dirty="0">
                <a:solidFill>
                  <a:prstClr val="black"/>
                </a:solidFill>
                <a:latin typeface="ＭＳ Ｐゴシック" panose="020B0600070205080204" pitchFamily="50" charset="-128"/>
                <a:cs typeface="Times New Roman" panose="02020603050405020304" pitchFamily="18" charset="0"/>
              </a:rPr>
              <a:t> </a:t>
            </a:r>
            <a:r>
              <a:rPr lang="ja-JP" altLang="ja-JP" sz="1477" b="1" kern="100" dirty="0">
                <a:solidFill>
                  <a:prstClr val="black"/>
                </a:solidFill>
                <a:latin typeface="ＭＳ Ｐゴシック" panose="020B0600070205080204" pitchFamily="50" charset="-128"/>
                <a:cs typeface="Times New Roman" panose="02020603050405020304" pitchFamily="18" charset="0"/>
              </a:rPr>
              <a:t>比較的発生頻度の高い外力に対し</a:t>
            </a:r>
            <a:r>
              <a:rPr lang="ja-JP" altLang="en-US" sz="1477" b="1" kern="100" dirty="0">
                <a:solidFill>
                  <a:prstClr val="black"/>
                </a:solidFill>
                <a:latin typeface="ＭＳ Ｐゴシック" panose="020B0600070205080204" pitchFamily="50" charset="-128"/>
                <a:cs typeface="Times New Roman" panose="02020603050405020304" pitchFamily="18" charset="0"/>
              </a:rPr>
              <a:t>、</a:t>
            </a:r>
            <a:endParaRPr lang="en-US" altLang="ja-JP" sz="1477" b="1" kern="100" dirty="0">
              <a:solidFill>
                <a:prstClr val="black"/>
              </a:solidFill>
              <a:latin typeface="ＭＳ Ｐゴシック" panose="020B0600070205080204" pitchFamily="50" charset="-128"/>
              <a:cs typeface="Times New Roman" panose="02020603050405020304" pitchFamily="18" charset="0"/>
            </a:endParaRPr>
          </a:p>
          <a:p>
            <a:pPr marL="247657" indent="-8793" defTabSz="1610560" eaLnBrk="0" hangingPunct="0">
              <a:tabLst>
                <a:tab pos="6148908" algn="l"/>
              </a:tabLst>
              <a:defRPr/>
            </a:pPr>
            <a:r>
              <a:rPr lang="ja-JP" altLang="en-US" sz="1477" b="1" u="sng" kern="100" dirty="0">
                <a:solidFill>
                  <a:prstClr val="black"/>
                </a:solidFill>
                <a:latin typeface="ＭＳ Ｐゴシック" panose="020B0600070205080204" pitchFamily="50" charset="-128"/>
                <a:cs typeface="Times New Roman" panose="02020603050405020304" pitchFamily="18" charset="0"/>
              </a:rPr>
              <a:t>施設により災害の発生を防止</a:t>
            </a:r>
            <a:endParaRPr lang="en-US" altLang="ja-JP" sz="1477" b="1" u="sng" kern="100" dirty="0">
              <a:solidFill>
                <a:prstClr val="black"/>
              </a:solidFill>
              <a:latin typeface="ＭＳ Ｐゴシック" panose="020B0600070205080204" pitchFamily="50" charset="-128"/>
              <a:cs typeface="Times New Roman" panose="02020603050405020304" pitchFamily="18" charset="0"/>
            </a:endParaRPr>
          </a:p>
        </p:txBody>
      </p:sp>
      <p:cxnSp>
        <p:nvCxnSpPr>
          <p:cNvPr id="143372" name="直線矢印コネクタ 43"/>
          <p:cNvCxnSpPr>
            <a:cxnSpLocks noChangeShapeType="1"/>
          </p:cNvCxnSpPr>
          <p:nvPr/>
        </p:nvCxnSpPr>
        <p:spPr bwMode="auto">
          <a:xfrm flipH="1" flipV="1">
            <a:off x="7611208" y="1412631"/>
            <a:ext cx="8792" cy="5083420"/>
          </a:xfrm>
          <a:prstGeom prst="straightConnector1">
            <a:avLst/>
          </a:prstGeom>
          <a:noFill/>
          <a:ln w="12700" algn="ctr">
            <a:solidFill>
              <a:srgbClr val="000000"/>
            </a:solidFill>
            <a:prstDash val="sysDash"/>
            <a:round/>
            <a:headEnd/>
            <a:tailEnd/>
          </a:ln>
          <a:extLst>
            <a:ext uri="{909E8E84-426E-40DD-AFC4-6F175D3DCCD1}">
              <a14:hiddenFill xmlns:a14="http://schemas.microsoft.com/office/drawing/2010/main">
                <a:noFill/>
              </a14:hiddenFill>
            </a:ext>
          </a:extLst>
        </p:spPr>
      </p:cxnSp>
      <p:sp>
        <p:nvSpPr>
          <p:cNvPr id="45" name="角丸四角形 44"/>
          <p:cNvSpPr/>
          <p:nvPr/>
        </p:nvSpPr>
        <p:spPr>
          <a:xfrm>
            <a:off x="27843" y="468066"/>
            <a:ext cx="2272811" cy="240323"/>
          </a:xfrm>
          <a:prstGeom prst="roundRect">
            <a:avLst/>
          </a:prstGeom>
          <a:solidFill>
            <a:sysClr val="window" lastClr="FFFFFF"/>
          </a:solidFill>
          <a:ln w="28575" cap="flat" cmpd="sng" algn="ctr">
            <a:solidFill>
              <a:srgbClr val="9BBB59">
                <a:lumMod val="50000"/>
              </a:srgbClr>
            </a:solidFill>
            <a:prstDash val="solid"/>
          </a:ln>
          <a:effectLst/>
        </p:spPr>
        <p:txBody>
          <a:bodyPr wrap="none" lIns="33231" tIns="0" rIns="33231" bIns="0" anchor="ctr"/>
          <a:lstStyle/>
          <a:p>
            <a:pPr marL="82064" algn="ctr" defTabSz="1610560">
              <a:defRPr/>
            </a:pPr>
            <a:r>
              <a:rPr kumimoji="0" lang="ja-JP" altLang="en-US" sz="1477" kern="0" dirty="0">
                <a:solidFill>
                  <a:prstClr val="black"/>
                </a:solidFill>
                <a:latin typeface="ＭＳ ゴシック" pitchFamily="49" charset="-128"/>
                <a:ea typeface="ＭＳ ゴシック" pitchFamily="49" charset="-128"/>
                <a:cs typeface="Times New Roman" pitchFamily="18" charset="0"/>
              </a:rPr>
              <a:t>現況の施設能力の規模</a:t>
            </a:r>
          </a:p>
        </p:txBody>
      </p:sp>
      <p:sp>
        <p:nvSpPr>
          <p:cNvPr id="46" name="角丸四角形 45"/>
          <p:cNvSpPr/>
          <p:nvPr/>
        </p:nvSpPr>
        <p:spPr>
          <a:xfrm>
            <a:off x="3641481" y="460738"/>
            <a:ext cx="1715965" cy="253512"/>
          </a:xfrm>
          <a:prstGeom prst="roundRect">
            <a:avLst/>
          </a:prstGeom>
          <a:solidFill>
            <a:sysClr val="window" lastClr="FFFFFF"/>
          </a:solidFill>
          <a:ln w="28575" cap="flat" cmpd="sng" algn="ctr">
            <a:solidFill>
              <a:srgbClr val="F79646">
                <a:lumMod val="75000"/>
              </a:srgbClr>
            </a:solidFill>
            <a:prstDash val="solid"/>
          </a:ln>
          <a:effectLst/>
        </p:spPr>
        <p:txBody>
          <a:bodyPr wrap="none" lIns="33231" tIns="0" rIns="33231" bIns="0" anchor="ctr"/>
          <a:lstStyle/>
          <a:p>
            <a:pPr marL="82064" algn="ctr" defTabSz="1610560">
              <a:defRPr/>
            </a:pPr>
            <a:r>
              <a:rPr kumimoji="0" lang="ja-JP" altLang="en-US" sz="1477" kern="0" dirty="0">
                <a:solidFill>
                  <a:prstClr val="black"/>
                </a:solidFill>
                <a:latin typeface="ＭＳ ゴシック" pitchFamily="49" charset="-128"/>
                <a:ea typeface="ＭＳ ゴシック" pitchFamily="49" charset="-128"/>
                <a:cs typeface="Times New Roman" pitchFamily="18" charset="0"/>
              </a:rPr>
              <a:t>施設計画の規模</a:t>
            </a:r>
          </a:p>
        </p:txBody>
      </p:sp>
      <p:sp>
        <p:nvSpPr>
          <p:cNvPr id="47" name="下矢印 46"/>
          <p:cNvSpPr/>
          <p:nvPr/>
        </p:nvSpPr>
        <p:spPr>
          <a:xfrm>
            <a:off x="7403123" y="601750"/>
            <a:ext cx="400050" cy="323850"/>
          </a:xfrm>
          <a:prstGeom prst="downArrow">
            <a:avLst/>
          </a:prstGeom>
          <a:solidFill>
            <a:srgbClr val="C0504D">
              <a:lumMod val="75000"/>
            </a:srgbClr>
          </a:solidFill>
          <a:ln w="25400" cap="flat" cmpd="sng" algn="ctr">
            <a:noFill/>
            <a:prstDash val="solid"/>
          </a:ln>
          <a:effectLst/>
        </p:spPr>
        <p:txBody>
          <a:bodyPr anchor="b"/>
          <a:lstStyle/>
          <a:p>
            <a:pPr marL="246191" indent="-164127" algn="ctr" defTabSz="1610560">
              <a:buFont typeface="Wingdings" pitchFamily="2" charset="2"/>
              <a:buChar char="n"/>
              <a:defRPr/>
            </a:pPr>
            <a:endParaRPr kumimoji="0" lang="ja-JP" altLang="en-US" sz="3139" b="1" kern="0" dirty="0">
              <a:solidFill>
                <a:prstClr val="black"/>
              </a:solidFill>
              <a:latin typeface="ＭＳ ゴシック" pitchFamily="49" charset="-128"/>
              <a:ea typeface="ＭＳ ゴシック" pitchFamily="49" charset="-128"/>
              <a:cs typeface="Times New Roman" pitchFamily="18" charset="0"/>
            </a:endParaRPr>
          </a:p>
        </p:txBody>
      </p:sp>
      <p:sp>
        <p:nvSpPr>
          <p:cNvPr id="48" name="角丸四角形 47"/>
          <p:cNvSpPr/>
          <p:nvPr/>
        </p:nvSpPr>
        <p:spPr>
          <a:xfrm>
            <a:off x="6698274" y="466600"/>
            <a:ext cx="2193680" cy="243254"/>
          </a:xfrm>
          <a:prstGeom prst="roundRect">
            <a:avLst/>
          </a:prstGeom>
          <a:solidFill>
            <a:sysClr val="window" lastClr="FFFFFF"/>
          </a:solidFill>
          <a:ln w="28575" cap="flat" cmpd="sng" algn="ctr">
            <a:solidFill>
              <a:srgbClr val="C0504D">
                <a:lumMod val="75000"/>
              </a:srgbClr>
            </a:solidFill>
            <a:prstDash val="solid"/>
          </a:ln>
          <a:effectLst/>
        </p:spPr>
        <p:txBody>
          <a:bodyPr wrap="none" lIns="33231" tIns="0" rIns="33231" bIns="0" anchor="ctr"/>
          <a:lstStyle/>
          <a:p>
            <a:pPr marL="82064" algn="ctr" defTabSz="1610560">
              <a:defRPr/>
            </a:pPr>
            <a:r>
              <a:rPr kumimoji="0" lang="ja-JP" altLang="en-US" sz="1477" kern="0" dirty="0">
                <a:solidFill>
                  <a:prstClr val="black"/>
                </a:solidFill>
                <a:latin typeface="ＭＳ ゴシック" pitchFamily="49" charset="-128"/>
                <a:ea typeface="ＭＳ ゴシック" pitchFamily="49" charset="-128"/>
                <a:cs typeface="Times New Roman" pitchFamily="18" charset="0"/>
              </a:rPr>
              <a:t>想定し得る最大規模</a:t>
            </a:r>
          </a:p>
        </p:txBody>
      </p:sp>
      <p:sp>
        <p:nvSpPr>
          <p:cNvPr id="50" name="角丸四角形 49"/>
          <p:cNvSpPr/>
          <p:nvPr/>
        </p:nvSpPr>
        <p:spPr>
          <a:xfrm>
            <a:off x="356090" y="5798401"/>
            <a:ext cx="8707315" cy="756265"/>
          </a:xfrm>
          <a:prstGeom prst="roundRect">
            <a:avLst>
              <a:gd name="adj" fmla="val 10283"/>
            </a:avLst>
          </a:prstGeom>
          <a:solidFill>
            <a:srgbClr val="8064A2">
              <a:lumMod val="20000"/>
              <a:lumOff val="80000"/>
            </a:srgbClr>
          </a:solidFill>
          <a:ln w="25400" cap="flat" cmpd="sng" algn="ctr">
            <a:solidFill>
              <a:srgbClr val="8064A2">
                <a:lumMod val="75000"/>
              </a:srgbClr>
            </a:solidFill>
            <a:prstDash val="solid"/>
          </a:ln>
          <a:effectLst/>
        </p:spPr>
        <p:txBody>
          <a:bodyPr anchor="b"/>
          <a:lstStyle/>
          <a:p>
            <a:pPr marL="246191" indent="-164127" algn="ctr" defTabSz="1610560">
              <a:buFont typeface="Wingdings" pitchFamily="2" charset="2"/>
              <a:buChar char="n"/>
              <a:defRPr/>
            </a:pPr>
            <a:endParaRPr kumimoji="0" lang="ja-JP" altLang="en-US" sz="3139" b="1" kern="0" dirty="0">
              <a:solidFill>
                <a:prstClr val="black"/>
              </a:solidFill>
              <a:latin typeface="ＭＳ ゴシック" pitchFamily="49" charset="-128"/>
              <a:ea typeface="ＭＳ ゴシック" pitchFamily="49" charset="-128"/>
              <a:cs typeface="Times New Roman" pitchFamily="18" charset="0"/>
            </a:endParaRPr>
          </a:p>
        </p:txBody>
      </p:sp>
      <p:sp>
        <p:nvSpPr>
          <p:cNvPr id="51" name="テキスト ボックス 50"/>
          <p:cNvSpPr txBox="1"/>
          <p:nvPr/>
        </p:nvSpPr>
        <p:spPr bwMode="auto">
          <a:xfrm>
            <a:off x="533399" y="6119782"/>
            <a:ext cx="8358555" cy="402981"/>
          </a:xfrm>
          <a:prstGeom prst="rect">
            <a:avLst/>
          </a:prstGeom>
          <a:solidFill>
            <a:sysClr val="window" lastClr="FFFFFF"/>
          </a:solidFill>
          <a:ln w="19050">
            <a:noFill/>
            <a:miter lim="800000"/>
            <a:headEnd/>
            <a:tailEnd/>
          </a:ln>
        </p:spPr>
        <p:txBody>
          <a:bodyPr lIns="68580" tIns="33231" rIns="68580" bIns="33231" anchor="ctr"/>
          <a:lstStyle/>
          <a:p>
            <a:pPr marL="351701" indent="-187574" defTabSz="1610560">
              <a:lnSpc>
                <a:spcPts val="1569"/>
              </a:lnSpc>
              <a:buFont typeface="Arial" panose="020B0604020202020204" pitchFamily="34" charset="0"/>
              <a:buChar char="•"/>
              <a:tabLst>
                <a:tab pos="335582" algn="l"/>
                <a:tab pos="6148908" algn="l"/>
              </a:tabLst>
              <a:defRPr/>
            </a:pPr>
            <a:r>
              <a:rPr kumimoji="0" lang="ja-JP" altLang="en-US" sz="1292" kern="100" dirty="0">
                <a:solidFill>
                  <a:prstClr val="black"/>
                </a:solidFill>
                <a:latin typeface="ＭＳ Ｐゴシック" panose="020B0600070205080204" pitchFamily="50" charset="-128"/>
                <a:cs typeface="Times New Roman" panose="02020603050405020304" pitchFamily="18" charset="0"/>
              </a:rPr>
              <a:t>想定し得る最大規模までの様々な規模の外力に対する災害リスク（浸水想定及びそれに基づく被害想定）の評価</a:t>
            </a:r>
            <a:endParaRPr kumimoji="0" lang="en-US" altLang="ja-JP" sz="1292" kern="100" dirty="0">
              <a:solidFill>
                <a:prstClr val="black"/>
              </a:solidFill>
              <a:latin typeface="ＭＳ Ｐゴシック" panose="020B0600070205080204" pitchFamily="50" charset="-128"/>
              <a:cs typeface="Times New Roman" panose="02020603050405020304" pitchFamily="18" charset="0"/>
            </a:endParaRPr>
          </a:p>
          <a:p>
            <a:pPr marL="351701" indent="-187574" defTabSz="1610560">
              <a:lnSpc>
                <a:spcPts val="1569"/>
              </a:lnSpc>
              <a:spcBef>
                <a:spcPts val="277"/>
              </a:spcBef>
              <a:buFont typeface="Arial" panose="020B0604020202020204" pitchFamily="34" charset="0"/>
              <a:buChar char="•"/>
              <a:tabLst>
                <a:tab pos="335582" algn="l"/>
                <a:tab pos="6148908" algn="l"/>
              </a:tabLst>
              <a:defRPr/>
            </a:pPr>
            <a:r>
              <a:rPr kumimoji="0" lang="ja-JP" altLang="en-US" sz="1292" kern="100" dirty="0">
                <a:solidFill>
                  <a:prstClr val="black"/>
                </a:solidFill>
                <a:latin typeface="ＭＳ Ｐゴシック" panose="020B0600070205080204" pitchFamily="50" charset="-128"/>
                <a:cs typeface="Times New Roman" panose="02020603050405020304" pitchFamily="18" charset="0"/>
              </a:rPr>
              <a:t>各主体が、災害リスク情報を認識して対策を推進</a:t>
            </a:r>
            <a:endParaRPr kumimoji="0" lang="en-US" altLang="ja-JP" sz="1292" kern="100" dirty="0">
              <a:solidFill>
                <a:prstClr val="black"/>
              </a:solidFill>
              <a:latin typeface="ＭＳ Ｐゴシック" panose="020B0600070205080204" pitchFamily="50" charset="-128"/>
              <a:cs typeface="Times New Roman" panose="02020603050405020304" pitchFamily="18" charset="0"/>
            </a:endParaRPr>
          </a:p>
        </p:txBody>
      </p:sp>
      <p:sp>
        <p:nvSpPr>
          <p:cNvPr id="53" name="角丸四角形 52"/>
          <p:cNvSpPr/>
          <p:nvPr/>
        </p:nvSpPr>
        <p:spPr>
          <a:xfrm>
            <a:off x="5820508" y="4127989"/>
            <a:ext cx="4016620" cy="1969477"/>
          </a:xfrm>
          <a:prstGeom prst="roundRect">
            <a:avLst>
              <a:gd name="adj" fmla="val 8813"/>
            </a:avLst>
          </a:prstGeom>
          <a:noFill/>
          <a:ln w="19050" cap="flat" cmpd="sng" algn="ctr">
            <a:noFill/>
            <a:prstDash val="sysDash"/>
          </a:ln>
          <a:effectLst/>
        </p:spPr>
        <p:txBody>
          <a:bodyPr anchor="b"/>
          <a:lstStyle/>
          <a:p>
            <a:pPr marL="246191" indent="-164127" algn="ctr" defTabSz="1610560">
              <a:buFont typeface="Wingdings" pitchFamily="2" charset="2"/>
              <a:buChar char="n"/>
              <a:defRPr/>
            </a:pPr>
            <a:endParaRPr kumimoji="0" lang="ja-JP" altLang="en-US" sz="3139" b="1" kern="0" dirty="0">
              <a:solidFill>
                <a:prstClr val="black"/>
              </a:solidFill>
              <a:latin typeface="ＭＳ ゴシック" pitchFamily="49" charset="-128"/>
              <a:ea typeface="ＭＳ ゴシック" pitchFamily="49" charset="-128"/>
              <a:cs typeface="Times New Roman" pitchFamily="18" charset="0"/>
            </a:endParaRPr>
          </a:p>
        </p:txBody>
      </p:sp>
      <p:sp>
        <p:nvSpPr>
          <p:cNvPr id="54" name="角丸四角形 53"/>
          <p:cNvSpPr/>
          <p:nvPr/>
        </p:nvSpPr>
        <p:spPr>
          <a:xfrm>
            <a:off x="356089" y="2690119"/>
            <a:ext cx="8752742" cy="2774446"/>
          </a:xfrm>
          <a:prstGeom prst="roundRect">
            <a:avLst>
              <a:gd name="adj" fmla="val 6067"/>
            </a:avLst>
          </a:prstGeom>
          <a:solidFill>
            <a:srgbClr val="C0504D">
              <a:lumMod val="20000"/>
              <a:lumOff val="80000"/>
            </a:srgbClr>
          </a:solidFill>
          <a:ln w="25400" cap="flat" cmpd="sng" algn="ctr">
            <a:noFill/>
            <a:prstDash val="solid"/>
          </a:ln>
          <a:effectLst/>
        </p:spPr>
        <p:txBody>
          <a:bodyPr anchor="b"/>
          <a:lstStyle/>
          <a:p>
            <a:pPr marL="246191" indent="-164127" algn="ctr" defTabSz="1610560">
              <a:buFont typeface="Wingdings" pitchFamily="2" charset="2"/>
              <a:buChar char="n"/>
              <a:defRPr/>
            </a:pPr>
            <a:endParaRPr kumimoji="0" lang="ja-JP" altLang="en-US" sz="3139" b="1" kern="0" dirty="0">
              <a:solidFill>
                <a:prstClr val="black"/>
              </a:solidFill>
              <a:latin typeface="ＭＳ ゴシック" pitchFamily="49" charset="-128"/>
              <a:ea typeface="ＭＳ ゴシック" pitchFamily="49" charset="-128"/>
              <a:cs typeface="Times New Roman" pitchFamily="18" charset="0"/>
            </a:endParaRPr>
          </a:p>
        </p:txBody>
      </p:sp>
      <p:sp>
        <p:nvSpPr>
          <p:cNvPr id="143381" name="テキスト ボックス 54"/>
          <p:cNvSpPr txBox="1">
            <a:spLocks noChangeArrowheads="1"/>
          </p:cNvSpPr>
          <p:nvPr/>
        </p:nvSpPr>
        <p:spPr bwMode="auto">
          <a:xfrm>
            <a:off x="2066193" y="2670539"/>
            <a:ext cx="4066443" cy="47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68580" tIns="8206" rIns="68580" bIns="8206">
            <a:spAutoFit/>
          </a:bodyPr>
          <a:lstStyle>
            <a:lvl1pPr marL="365125" indent="-365125" defTabSz="1744663">
              <a:spcBef>
                <a:spcPct val="20000"/>
              </a:spcBef>
              <a:buFont typeface="Arial" panose="020B0604020202020204" pitchFamily="34" charset="0"/>
              <a:buChar char="•"/>
              <a:tabLst>
                <a:tab pos="365125" algn="l"/>
                <a:tab pos="666115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744663">
              <a:spcBef>
                <a:spcPct val="20000"/>
              </a:spcBef>
              <a:buFont typeface="Arial" panose="020B0604020202020204" pitchFamily="34" charset="0"/>
              <a:buChar char="–"/>
              <a:tabLst>
                <a:tab pos="365125" algn="l"/>
                <a:tab pos="666115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744663">
              <a:spcBef>
                <a:spcPct val="20000"/>
              </a:spcBef>
              <a:buFont typeface="Arial" panose="020B0604020202020204" pitchFamily="34" charset="0"/>
              <a:buChar char="•"/>
              <a:tabLst>
                <a:tab pos="365125" algn="l"/>
                <a:tab pos="666115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744663">
              <a:spcBef>
                <a:spcPct val="20000"/>
              </a:spcBef>
              <a:buFont typeface="Arial" panose="020B0604020202020204" pitchFamily="34" charset="0"/>
              <a:buChar char="–"/>
              <a:tabLst>
                <a:tab pos="365125" algn="l"/>
                <a:tab pos="666115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744663">
              <a:spcBef>
                <a:spcPct val="20000"/>
              </a:spcBef>
              <a:buFont typeface="Arial" panose="020B0604020202020204" pitchFamily="34" charset="0"/>
              <a:buChar char="»"/>
              <a:tabLst>
                <a:tab pos="365125" algn="l"/>
                <a:tab pos="666115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744663" eaLnBrk="0" fontAlgn="base" hangingPunct="0">
              <a:spcBef>
                <a:spcPct val="20000"/>
              </a:spcBef>
              <a:spcAft>
                <a:spcPct val="0"/>
              </a:spcAft>
              <a:buFont typeface="Arial" panose="020B0604020202020204" pitchFamily="34" charset="0"/>
              <a:buChar char="»"/>
              <a:tabLst>
                <a:tab pos="365125" algn="l"/>
                <a:tab pos="666115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744663" eaLnBrk="0" fontAlgn="base" hangingPunct="0">
              <a:spcBef>
                <a:spcPct val="20000"/>
              </a:spcBef>
              <a:spcAft>
                <a:spcPct val="0"/>
              </a:spcAft>
              <a:buFont typeface="Arial" panose="020B0604020202020204" pitchFamily="34" charset="0"/>
              <a:buChar char="»"/>
              <a:tabLst>
                <a:tab pos="365125" algn="l"/>
                <a:tab pos="666115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744663" eaLnBrk="0" fontAlgn="base" hangingPunct="0">
              <a:spcBef>
                <a:spcPct val="20000"/>
              </a:spcBef>
              <a:spcAft>
                <a:spcPct val="0"/>
              </a:spcAft>
              <a:buFont typeface="Arial" panose="020B0604020202020204" pitchFamily="34" charset="0"/>
              <a:buChar char="»"/>
              <a:tabLst>
                <a:tab pos="365125" algn="l"/>
                <a:tab pos="666115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744663" eaLnBrk="0" fontAlgn="base" hangingPunct="0">
              <a:spcBef>
                <a:spcPct val="20000"/>
              </a:spcBef>
              <a:spcAft>
                <a:spcPct val="0"/>
              </a:spcAft>
              <a:buFont typeface="Arial" panose="020B0604020202020204" pitchFamily="34" charset="0"/>
              <a:buChar char="»"/>
              <a:tabLst>
                <a:tab pos="365125" algn="l"/>
                <a:tab pos="6661150" algn="l"/>
              </a:tabLst>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FontTx/>
              <a:buNone/>
            </a:pPr>
            <a:r>
              <a:rPr lang="ja-JP" altLang="en-US" sz="1477" b="1" dirty="0">
                <a:solidFill>
                  <a:srgbClr val="000000"/>
                </a:solidFill>
                <a:latin typeface="ＭＳ Ｐゴシック" panose="020B0600070205080204" pitchFamily="50" charset="-128"/>
                <a:cs typeface="Times New Roman" panose="02020603050405020304" pitchFamily="18" charset="0"/>
              </a:rPr>
              <a:t>○</a:t>
            </a:r>
            <a:r>
              <a:rPr lang="en-US" altLang="ja-JP" sz="1477" b="1" dirty="0">
                <a:solidFill>
                  <a:srgbClr val="000000"/>
                </a:solidFill>
                <a:latin typeface="ＭＳ Ｐゴシック" panose="020B0600070205080204" pitchFamily="50" charset="-128"/>
                <a:cs typeface="Times New Roman" panose="02020603050405020304" pitchFamily="18" charset="0"/>
              </a:rPr>
              <a:t>	</a:t>
            </a:r>
            <a:r>
              <a:rPr lang="ja-JP" altLang="en-US" sz="1477" b="1" dirty="0">
                <a:solidFill>
                  <a:srgbClr val="000000"/>
                </a:solidFill>
                <a:latin typeface="ＭＳ Ｐゴシック" panose="020B0600070205080204" pitchFamily="50" charset="-128"/>
                <a:cs typeface="Times New Roman" panose="02020603050405020304" pitchFamily="18" charset="0"/>
              </a:rPr>
              <a:t>施設の能力を上回る外力に対し、</a:t>
            </a:r>
            <a:endParaRPr lang="en-US" altLang="ja-JP" sz="1477" b="1" dirty="0">
              <a:solidFill>
                <a:srgbClr val="000000"/>
              </a:solidFill>
              <a:latin typeface="ＭＳ Ｐゴシック" panose="020B0600070205080204" pitchFamily="50" charset="-128"/>
              <a:cs typeface="Times New Roman" panose="02020603050405020304" pitchFamily="18" charset="0"/>
            </a:endParaRPr>
          </a:p>
          <a:p>
            <a:pPr eaLnBrk="0" fontAlgn="base" hangingPunct="0">
              <a:spcBef>
                <a:spcPct val="0"/>
              </a:spcBef>
              <a:spcAft>
                <a:spcPct val="0"/>
              </a:spcAft>
              <a:buFontTx/>
              <a:buNone/>
            </a:pPr>
            <a:r>
              <a:rPr lang="en-US" altLang="ja-JP" sz="1477" b="1" dirty="0">
                <a:solidFill>
                  <a:srgbClr val="000000"/>
                </a:solidFill>
                <a:latin typeface="ＭＳ Ｐゴシック" panose="020B0600070205080204" pitchFamily="50" charset="-128"/>
                <a:cs typeface="Times New Roman" panose="02020603050405020304" pitchFamily="18" charset="0"/>
              </a:rPr>
              <a:t>     </a:t>
            </a:r>
            <a:r>
              <a:rPr lang="ja-JP" altLang="en-US" sz="1477" b="1" u="sng" dirty="0">
                <a:solidFill>
                  <a:srgbClr val="000000"/>
                </a:solidFill>
                <a:latin typeface="ＭＳ Ｐゴシック" panose="020B0600070205080204" pitchFamily="50" charset="-128"/>
                <a:cs typeface="Times New Roman" panose="02020603050405020304" pitchFamily="18" charset="0"/>
              </a:rPr>
              <a:t>施策を総動員して、できる限り被害を軽減</a:t>
            </a:r>
            <a:endParaRPr lang="en-US" altLang="ja-JP" sz="1477" b="1" u="sng" dirty="0">
              <a:solidFill>
                <a:srgbClr val="000000"/>
              </a:solidFill>
              <a:latin typeface="ＭＳ Ｐゴシック" panose="020B0600070205080204" pitchFamily="50" charset="-128"/>
              <a:cs typeface="Times New Roman" panose="02020603050405020304" pitchFamily="18" charset="0"/>
            </a:endParaRPr>
          </a:p>
        </p:txBody>
      </p:sp>
      <p:sp>
        <p:nvSpPr>
          <p:cNvPr id="57" name="角丸四角形 56"/>
          <p:cNvSpPr/>
          <p:nvPr/>
        </p:nvSpPr>
        <p:spPr>
          <a:xfrm>
            <a:off x="6245470" y="3385186"/>
            <a:ext cx="2817935" cy="2073519"/>
          </a:xfrm>
          <a:prstGeom prst="roundRect">
            <a:avLst>
              <a:gd name="adj" fmla="val 7156"/>
            </a:avLst>
          </a:prstGeom>
          <a:solidFill>
            <a:srgbClr val="C0504D">
              <a:lumMod val="40000"/>
              <a:lumOff val="60000"/>
            </a:srgbClr>
          </a:solidFill>
          <a:ln w="25400" cap="flat" cmpd="sng" algn="ctr">
            <a:noFill/>
            <a:prstDash val="solid"/>
          </a:ln>
          <a:effectLst/>
        </p:spPr>
        <p:txBody>
          <a:bodyPr anchor="b"/>
          <a:lstStyle/>
          <a:p>
            <a:pPr marL="246191" indent="-164127" algn="ctr" defTabSz="1610560">
              <a:buFont typeface="Wingdings" pitchFamily="2" charset="2"/>
              <a:buChar char="n"/>
              <a:defRPr/>
            </a:pPr>
            <a:endParaRPr kumimoji="0" lang="ja-JP" altLang="en-US" sz="3139" b="1" kern="0" dirty="0">
              <a:solidFill>
                <a:prstClr val="black"/>
              </a:solidFill>
              <a:latin typeface="ＭＳ ゴシック" pitchFamily="49" charset="-128"/>
              <a:ea typeface="ＭＳ ゴシック" pitchFamily="49" charset="-128"/>
              <a:cs typeface="Times New Roman" pitchFamily="18" charset="0"/>
            </a:endParaRPr>
          </a:p>
        </p:txBody>
      </p:sp>
      <p:sp>
        <p:nvSpPr>
          <p:cNvPr id="58" name="テキスト ボックス 57"/>
          <p:cNvSpPr txBox="1"/>
          <p:nvPr/>
        </p:nvSpPr>
        <p:spPr bwMode="auto">
          <a:xfrm>
            <a:off x="6296663" y="4481294"/>
            <a:ext cx="2718478" cy="811918"/>
          </a:xfrm>
          <a:prstGeom prst="rect">
            <a:avLst/>
          </a:prstGeom>
          <a:noFill/>
          <a:ln w="19050">
            <a:noFill/>
            <a:miter lim="800000"/>
            <a:headEnd/>
            <a:tailEnd/>
          </a:ln>
        </p:spPr>
        <p:txBody>
          <a:bodyPr wrap="none" lIns="33231" tIns="8206" rIns="33231" bIns="8206">
            <a:spAutoFit/>
          </a:bodyPr>
          <a:lstStyle/>
          <a:p>
            <a:pPr marL="86460" indent="-86460" algn="just" defTabSz="1610560" eaLnBrk="0" hangingPunct="0">
              <a:tabLst>
                <a:tab pos="6148908" algn="l"/>
              </a:tabLst>
              <a:defRPr/>
            </a:pP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・状況情報に基づく主体的避難の促進</a:t>
            </a:r>
            <a:endParaRPr lang="en-US" altLang="ja-JP"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endParaRPr>
          </a:p>
          <a:p>
            <a:pPr marL="86460" indent="-86460" algn="just" defTabSz="1610560" eaLnBrk="0" hangingPunct="0">
              <a:tabLst>
                <a:tab pos="6148908" algn="l"/>
              </a:tabLst>
              <a:defRPr/>
            </a:pP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・広域避難体制の整備</a:t>
            </a:r>
            <a:endParaRPr lang="en-US" altLang="ja-JP"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endParaRPr>
          </a:p>
          <a:p>
            <a:pPr marL="86460" indent="-86460" algn="just" defTabSz="1610560" eaLnBrk="0" hangingPunct="0">
              <a:tabLst>
                <a:tab pos="6148908" algn="l"/>
              </a:tabLst>
              <a:defRPr/>
            </a:pP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a:t>
            </a:r>
            <a:r>
              <a:rPr lang="ja-JP" altLang="ja-JP"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国、地方公共団体、</a:t>
            </a: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公益事業者</a:t>
            </a:r>
            <a:r>
              <a:rPr lang="ja-JP" altLang="ja-JP"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等</a:t>
            </a: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の</a:t>
            </a:r>
            <a:endParaRPr lang="en-US" altLang="ja-JP"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endParaRPr>
          </a:p>
          <a:p>
            <a:pPr marL="86460" algn="just" defTabSz="1610560" eaLnBrk="0" hangingPunct="0">
              <a:tabLst>
                <a:tab pos="6148908" algn="l"/>
              </a:tabLst>
              <a:defRPr/>
            </a:pP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関係者一体型のタイムライン　等</a:t>
            </a:r>
            <a:endParaRPr lang="ja-JP" altLang="en-US" sz="1292" dirty="0">
              <a:solidFill>
                <a:prstClr val="black"/>
              </a:solidFill>
              <a:latin typeface="ＭＳ Ｐ明朝" panose="02020600040205080304" pitchFamily="18" charset="-128"/>
              <a:ea typeface="ＭＳ Ｐ明朝" panose="02020600040205080304" pitchFamily="18" charset="-128"/>
              <a:cs typeface="Times New Roman" pitchFamily="18" charset="0"/>
            </a:endParaRPr>
          </a:p>
        </p:txBody>
      </p:sp>
      <p:sp>
        <p:nvSpPr>
          <p:cNvPr id="59" name="テキスト ボックス 58"/>
          <p:cNvSpPr txBox="1"/>
          <p:nvPr/>
        </p:nvSpPr>
        <p:spPr bwMode="auto">
          <a:xfrm>
            <a:off x="6277708" y="3462851"/>
            <a:ext cx="2725746" cy="925796"/>
          </a:xfrm>
          <a:prstGeom prst="rect">
            <a:avLst/>
          </a:prstGeom>
          <a:noFill/>
          <a:ln w="19050">
            <a:noFill/>
            <a:miter lim="800000"/>
            <a:headEnd/>
            <a:tailEnd/>
          </a:ln>
        </p:spPr>
        <p:txBody>
          <a:bodyPr wrap="none" lIns="0" tIns="8206" rIns="0" bIns="8206">
            <a:spAutoFit/>
          </a:bodyPr>
          <a:lstStyle/>
          <a:p>
            <a:pPr marL="246191" indent="-246191" defTabSz="1610560" eaLnBrk="0" hangingPunct="0">
              <a:tabLst>
                <a:tab pos="337047" algn="l"/>
                <a:tab pos="6148908" algn="l"/>
              </a:tabLst>
              <a:defRPr/>
            </a:pPr>
            <a:r>
              <a:rPr lang="ja-JP" altLang="en-US" sz="1477" b="1" dirty="0">
                <a:solidFill>
                  <a:prstClr val="black"/>
                </a:solidFill>
                <a:latin typeface="ＭＳ Ｐゴシック" panose="020B0600070205080204" pitchFamily="50" charset="-128"/>
                <a:cs typeface="Times New Roman" pitchFamily="18" charset="0"/>
              </a:rPr>
              <a:t>○施設の能力を大幅に上回る</a:t>
            </a:r>
            <a:endParaRPr lang="en-US" altLang="ja-JP" sz="1477" b="1" dirty="0">
              <a:solidFill>
                <a:prstClr val="black"/>
              </a:solidFill>
              <a:latin typeface="ＭＳ Ｐゴシック" panose="020B0600070205080204" pitchFamily="50" charset="-128"/>
              <a:cs typeface="Times New Roman" pitchFamily="18" charset="0"/>
            </a:endParaRPr>
          </a:p>
          <a:p>
            <a:pPr marL="161196" indent="1466" defTabSz="1610560" eaLnBrk="0" hangingPunct="0">
              <a:tabLst>
                <a:tab pos="337047" algn="l"/>
                <a:tab pos="6148908" algn="l"/>
              </a:tabLst>
              <a:defRPr/>
            </a:pPr>
            <a:r>
              <a:rPr lang="ja-JP" altLang="en-US" sz="1477" b="1" dirty="0">
                <a:solidFill>
                  <a:prstClr val="black"/>
                </a:solidFill>
                <a:latin typeface="ＭＳ Ｐゴシック" panose="020B0600070205080204" pitchFamily="50" charset="-128"/>
                <a:cs typeface="Times New Roman" pitchFamily="18" charset="0"/>
              </a:rPr>
              <a:t>外力に対し、</a:t>
            </a:r>
            <a:r>
              <a:rPr lang="ja-JP" altLang="en-US" sz="1477" b="1" u="sng" dirty="0">
                <a:solidFill>
                  <a:prstClr val="black"/>
                </a:solidFill>
                <a:latin typeface="ＭＳ Ｐゴシック" panose="020B0600070205080204" pitchFamily="50" charset="-128"/>
                <a:cs typeface="Times New Roman" pitchFamily="18" charset="0"/>
              </a:rPr>
              <a:t>ソフト対策を重点に</a:t>
            </a:r>
            <a:endParaRPr lang="en-US" altLang="ja-JP" sz="1477" b="1" u="sng" dirty="0">
              <a:solidFill>
                <a:prstClr val="black"/>
              </a:solidFill>
              <a:latin typeface="ＭＳ Ｐゴシック" panose="020B0600070205080204" pitchFamily="50" charset="-128"/>
              <a:cs typeface="Times New Roman" pitchFamily="18" charset="0"/>
            </a:endParaRPr>
          </a:p>
          <a:p>
            <a:pPr marL="247657" indent="-4397" defTabSz="1610560" eaLnBrk="0" hangingPunct="0">
              <a:tabLst>
                <a:tab pos="337047" algn="l"/>
                <a:tab pos="6148908" algn="l"/>
              </a:tabLst>
              <a:defRPr/>
            </a:pPr>
            <a:r>
              <a:rPr lang="ja-JP" altLang="en-US" sz="1477" b="1" u="sng" dirty="0">
                <a:solidFill>
                  <a:prstClr val="black"/>
                </a:solidFill>
                <a:latin typeface="ＭＳ Ｐゴシック" panose="020B0600070205080204" pitchFamily="50" charset="-128"/>
                <a:cs typeface="Times New Roman" pitchFamily="18" charset="0"/>
              </a:rPr>
              <a:t>「命を守り」</a:t>
            </a:r>
            <a:endParaRPr lang="en-US" altLang="ja-JP" sz="1477" b="1" u="sng" dirty="0">
              <a:solidFill>
                <a:prstClr val="black"/>
              </a:solidFill>
              <a:latin typeface="ＭＳ Ｐゴシック" panose="020B0600070205080204" pitchFamily="50" charset="-128"/>
              <a:cs typeface="Times New Roman" pitchFamily="18" charset="0"/>
            </a:endParaRPr>
          </a:p>
          <a:p>
            <a:pPr marL="247657" indent="-4397" defTabSz="1610560" eaLnBrk="0" hangingPunct="0">
              <a:tabLst>
                <a:tab pos="337047" algn="l"/>
                <a:tab pos="6148908" algn="l"/>
              </a:tabLst>
              <a:defRPr/>
            </a:pPr>
            <a:r>
              <a:rPr lang="ja-JP" altLang="en-US" sz="1477" b="1" u="sng" dirty="0">
                <a:solidFill>
                  <a:prstClr val="black"/>
                </a:solidFill>
                <a:latin typeface="ＭＳ Ｐゴシック" panose="020B0600070205080204" pitchFamily="50" charset="-128"/>
                <a:cs typeface="Times New Roman" pitchFamily="18" charset="0"/>
              </a:rPr>
              <a:t>「壊滅的被害を回避」</a:t>
            </a:r>
            <a:endParaRPr lang="en-US" altLang="ja-JP" sz="1477" b="1" u="sng" dirty="0">
              <a:solidFill>
                <a:prstClr val="black"/>
              </a:solidFill>
              <a:latin typeface="ＭＳ Ｐゴシック" panose="020B0600070205080204" pitchFamily="50" charset="-128"/>
              <a:cs typeface="Times New Roman" pitchFamily="18" charset="0"/>
            </a:endParaRPr>
          </a:p>
        </p:txBody>
      </p:sp>
      <p:sp>
        <p:nvSpPr>
          <p:cNvPr id="56" name="正方形/長方形 55"/>
          <p:cNvSpPr/>
          <p:nvPr/>
        </p:nvSpPr>
        <p:spPr>
          <a:xfrm>
            <a:off x="2009043" y="3132522"/>
            <a:ext cx="4217377" cy="2358338"/>
          </a:xfrm>
          <a:prstGeom prst="rect">
            <a:avLst/>
          </a:prstGeom>
        </p:spPr>
        <p:txBody>
          <a:bodyPr lIns="0" tIns="0" rIns="0" bIns="0">
            <a:spAutoFit/>
          </a:bodyPr>
          <a:lstStyle/>
          <a:p>
            <a:pPr marL="162662" defTabSz="1610560" eaLnBrk="0" hangingPunct="0">
              <a:spcBef>
                <a:spcPts val="554"/>
              </a:spcBef>
              <a:tabLst>
                <a:tab pos="414715" algn="l"/>
                <a:tab pos="6148908" algn="l"/>
              </a:tabLst>
              <a:defRPr/>
            </a:pPr>
            <a:r>
              <a:rPr lang="ja-JP" altLang="en-US" sz="1385" b="1" kern="100" dirty="0">
                <a:solidFill>
                  <a:srgbClr val="1F497D"/>
                </a:solidFill>
                <a:latin typeface="ＭＳ Ｐゴシック" panose="020B0600070205080204" pitchFamily="50" charset="-128"/>
                <a:cs typeface="Times New Roman" panose="02020603050405020304" pitchFamily="18" charset="0"/>
              </a:rPr>
              <a:t>＜施設の運用、構造、整備手順等の工夫＞</a:t>
            </a:r>
            <a:endParaRPr lang="en-US" altLang="ja-JP" sz="1385" b="1" kern="100" dirty="0">
              <a:solidFill>
                <a:srgbClr val="1F497D"/>
              </a:solidFill>
              <a:latin typeface="ＭＳ Ｐゴシック" panose="020B0600070205080204" pitchFamily="50" charset="-128"/>
              <a:cs typeface="Times New Roman" panose="02020603050405020304" pitchFamily="18" charset="0"/>
            </a:endParaRPr>
          </a:p>
          <a:p>
            <a:pPr marL="398779" indent="-80599" defTabSz="1610560" eaLnBrk="0" hangingPunct="0">
              <a:tabLst>
                <a:tab pos="574445" algn="l"/>
                <a:tab pos="6148908" algn="l"/>
              </a:tabLst>
              <a:defRPr/>
            </a:pP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・既設ダム等を最大限活用するための運用の見直し</a:t>
            </a:r>
            <a:endParaRPr lang="en-US" altLang="ja-JP"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endParaRPr>
          </a:p>
          <a:p>
            <a:pPr marL="398779" indent="-80599" defTabSz="1610560" eaLnBrk="0" hangingPunct="0">
              <a:spcBef>
                <a:spcPts val="92"/>
              </a:spcBef>
              <a:tabLst>
                <a:tab pos="574445" algn="l"/>
                <a:tab pos="6148908" algn="l"/>
              </a:tabLst>
              <a:defRPr/>
            </a:pP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・迅速な氾濫水排除のための排水門の整備や排水機場</a:t>
            </a:r>
            <a:endParaRPr lang="en-US" altLang="ja-JP"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endParaRPr>
          </a:p>
          <a:p>
            <a:pPr marL="398595" indent="11723" defTabSz="1610560" eaLnBrk="0" hangingPunct="0">
              <a:tabLst>
                <a:tab pos="574445" algn="l"/>
                <a:tab pos="6148908" algn="l"/>
              </a:tabLst>
              <a:defRPr/>
            </a:pP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等の耐水化</a:t>
            </a:r>
            <a:endParaRPr lang="en-US" altLang="ja-JP"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endParaRPr>
          </a:p>
          <a:p>
            <a:pPr marL="398779" indent="-80599" defTabSz="1610560" eaLnBrk="0" hangingPunct="0">
              <a:spcBef>
                <a:spcPts val="92"/>
              </a:spcBef>
              <a:tabLst>
                <a:tab pos="574445" algn="l"/>
                <a:tab pos="6148908" algn="l"/>
              </a:tabLst>
              <a:defRPr/>
            </a:pP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・災害リスクをできるだけ小さくするための河川整備の</a:t>
            </a:r>
            <a:endParaRPr lang="en-US" altLang="ja-JP"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endParaRPr>
          </a:p>
          <a:p>
            <a:pPr marL="398595" indent="11723" defTabSz="1610560" eaLnBrk="0" hangingPunct="0">
              <a:tabLst>
                <a:tab pos="574445" algn="l"/>
                <a:tab pos="6148908" algn="l"/>
              </a:tabLst>
              <a:defRPr/>
            </a:pP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内容、手順の見直し　等</a:t>
            </a:r>
            <a:endParaRPr lang="en-US" altLang="ja-JP"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endParaRPr>
          </a:p>
          <a:p>
            <a:pPr marL="162662" defTabSz="1610560" eaLnBrk="0" hangingPunct="0">
              <a:spcBef>
                <a:spcPts val="369"/>
              </a:spcBef>
              <a:tabLst>
                <a:tab pos="335582" algn="l"/>
                <a:tab pos="6148908" algn="l"/>
              </a:tabLst>
              <a:defRPr/>
            </a:pPr>
            <a:r>
              <a:rPr lang="ja-JP" altLang="en-US" sz="1385" b="1" kern="100" dirty="0">
                <a:solidFill>
                  <a:srgbClr val="1F497D"/>
                </a:solidFill>
                <a:latin typeface="ＭＳ Ｐゴシック" panose="020B0600070205080204" pitchFamily="50" charset="-128"/>
                <a:cs typeface="Times New Roman" panose="02020603050405020304" pitchFamily="18" charset="0"/>
              </a:rPr>
              <a:t>＜まちづくり・地域づくりとの連携＞</a:t>
            </a:r>
            <a:endParaRPr lang="en-US" altLang="ja-JP" sz="1385" b="1" kern="100" dirty="0">
              <a:solidFill>
                <a:srgbClr val="1F497D"/>
              </a:solidFill>
              <a:latin typeface="ＭＳ Ｐゴシック" panose="020B0600070205080204" pitchFamily="50" charset="-128"/>
              <a:cs typeface="Times New Roman" panose="02020603050405020304" pitchFamily="18" charset="0"/>
            </a:endParaRPr>
          </a:p>
          <a:p>
            <a:pPr marL="498474" indent="-161196" defTabSz="1610560" eaLnBrk="0" hangingPunct="0">
              <a:tabLst>
                <a:tab pos="414715" algn="l"/>
                <a:tab pos="6148908" algn="l"/>
              </a:tabLst>
              <a:defRPr/>
            </a:pP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・災害リスクを考慮した土地利用・住まい方の工夫　等</a:t>
            </a:r>
            <a:endParaRPr lang="en-US" altLang="ja-JP" sz="1292" kern="100" dirty="0">
              <a:solidFill>
                <a:srgbClr val="1F497D"/>
              </a:solidFill>
              <a:latin typeface="ＭＳ Ｐ明朝" panose="02020600040205080304" pitchFamily="18" charset="-128"/>
              <a:ea typeface="ＭＳ Ｐ明朝" panose="02020600040205080304" pitchFamily="18" charset="-128"/>
              <a:cs typeface="Times New Roman" panose="02020603050405020304" pitchFamily="18" charset="0"/>
            </a:endParaRPr>
          </a:p>
          <a:p>
            <a:pPr marL="162662" defTabSz="1610560" eaLnBrk="0" hangingPunct="0">
              <a:spcBef>
                <a:spcPts val="369"/>
              </a:spcBef>
              <a:tabLst>
                <a:tab pos="414715" algn="l"/>
                <a:tab pos="6148908" algn="l"/>
              </a:tabLst>
              <a:defRPr/>
            </a:pPr>
            <a:r>
              <a:rPr lang="ja-JP" altLang="en-US" sz="1385" b="1" kern="100" dirty="0">
                <a:solidFill>
                  <a:srgbClr val="1F497D"/>
                </a:solidFill>
                <a:latin typeface="ＭＳ Ｐゴシック" panose="020B0600070205080204" pitchFamily="50" charset="-128"/>
                <a:cs typeface="Times New Roman" panose="02020603050405020304" pitchFamily="18" charset="0"/>
              </a:rPr>
              <a:t>＜避難、応急活動、事業継続等のための備え＞</a:t>
            </a:r>
            <a:endParaRPr lang="en-US" altLang="ja-JP" sz="1385" b="1" kern="100" dirty="0">
              <a:solidFill>
                <a:srgbClr val="1F497D"/>
              </a:solidFill>
              <a:latin typeface="ＭＳ Ｐゴシック" panose="020B0600070205080204" pitchFamily="50" charset="-128"/>
              <a:cs typeface="Times New Roman" panose="02020603050405020304" pitchFamily="18" charset="0"/>
            </a:endParaRPr>
          </a:p>
          <a:p>
            <a:pPr marL="432011" indent="-90856" defTabSz="1610560" eaLnBrk="0" hangingPunct="0">
              <a:tabLst>
                <a:tab pos="489451" algn="l"/>
                <a:tab pos="6148908" algn="l"/>
              </a:tabLst>
              <a:defRPr/>
            </a:pPr>
            <a:r>
              <a:rPr lang="ja-JP" altLang="en-US" sz="1292" kern="100" dirty="0">
                <a:solidFill>
                  <a:prstClr val="black"/>
                </a:solidFill>
                <a:latin typeface="Times New Roman" panose="02020603050405020304" pitchFamily="18" charset="0"/>
                <a:ea typeface="ＭＳ Ｐ明朝" panose="02020600040205080304" pitchFamily="18" charset="-128"/>
                <a:cs typeface="Times New Roman" panose="02020603050405020304" pitchFamily="18" charset="0"/>
              </a:rPr>
              <a:t>・避難に関するタイムライン、企業の防災意識の向上、</a:t>
            </a:r>
            <a:endParaRPr lang="en-US" altLang="ja-JP" sz="1292" kern="100" dirty="0">
              <a:solidFill>
                <a:prstClr val="black"/>
              </a:solidFill>
              <a:latin typeface="Times New Roman" panose="02020603050405020304" pitchFamily="18" charset="0"/>
              <a:ea typeface="ＭＳ Ｐ明朝" panose="02020600040205080304" pitchFamily="18" charset="-128"/>
              <a:cs typeface="Times New Roman" panose="02020603050405020304" pitchFamily="18" charset="0"/>
            </a:endParaRPr>
          </a:p>
          <a:p>
            <a:pPr marL="430834" indent="-20516" defTabSz="1610560" eaLnBrk="0" hangingPunct="0">
              <a:tabLst>
                <a:tab pos="489451" algn="l"/>
                <a:tab pos="6148908" algn="l"/>
              </a:tabLst>
              <a:defRPr/>
            </a:pPr>
            <a:r>
              <a:rPr lang="ja-JP" altLang="en-US" sz="1292" kern="100" dirty="0">
                <a:solidFill>
                  <a:prstClr val="black"/>
                </a:solidFill>
                <a:latin typeface="Times New Roman" panose="02020603050405020304" pitchFamily="18" charset="0"/>
                <a:ea typeface="ＭＳ Ｐ明朝" panose="02020600040205080304" pitchFamily="18" charset="-128"/>
                <a:cs typeface="Times New Roman" panose="02020603050405020304" pitchFamily="18" charset="0"/>
              </a:rPr>
              <a:t>水害</a:t>
            </a:r>
            <a:r>
              <a:rPr lang="en-US" altLang="ja-JP" sz="1292" kern="100" dirty="0">
                <a:solidFill>
                  <a:prstClr val="black"/>
                </a:solidFill>
                <a:latin typeface="Times New Roman" panose="02020603050405020304" pitchFamily="18" charset="0"/>
                <a:ea typeface="ＭＳ Ｐ明朝" panose="02020600040205080304" pitchFamily="18" charset="-128"/>
                <a:cs typeface="Times New Roman" panose="02020603050405020304" pitchFamily="18" charset="0"/>
              </a:rPr>
              <a:t>BCP</a:t>
            </a:r>
            <a:r>
              <a:rPr lang="ja-JP" altLang="en-US" sz="1292" kern="100" dirty="0">
                <a:solidFill>
                  <a:prstClr val="black"/>
                </a:solidFill>
                <a:latin typeface="Times New Roman" panose="02020603050405020304" pitchFamily="18" charset="0"/>
                <a:ea typeface="ＭＳ Ｐ明朝" panose="02020600040205080304" pitchFamily="18" charset="-128"/>
                <a:cs typeface="Times New Roman" panose="02020603050405020304" pitchFamily="18" charset="0"/>
              </a:rPr>
              <a:t>の作成　等</a:t>
            </a: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　</a:t>
            </a:r>
            <a:endParaRPr lang="en-US" altLang="ja-JP"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35" name="下矢印 34"/>
          <p:cNvSpPr/>
          <p:nvPr/>
        </p:nvSpPr>
        <p:spPr>
          <a:xfrm rot="10800000">
            <a:off x="3947603" y="5538774"/>
            <a:ext cx="1381858" cy="202223"/>
          </a:xfrm>
          <a:prstGeom prst="downArrow">
            <a:avLst>
              <a:gd name="adj1" fmla="val 68647"/>
              <a:gd name="adj2" fmla="val 43862"/>
            </a:avLst>
          </a:prstGeom>
          <a:solidFill>
            <a:srgbClr val="8064A2">
              <a:lumMod val="60000"/>
              <a:lumOff val="40000"/>
            </a:srgbClr>
          </a:solidFill>
          <a:ln w="25400" cap="flat" cmpd="sng" algn="ctr">
            <a:solidFill>
              <a:srgbClr val="8064A2">
                <a:lumMod val="75000"/>
              </a:srgbClr>
            </a:solidFill>
            <a:prstDash val="solid"/>
          </a:ln>
          <a:effectLst/>
        </p:spPr>
        <p:txBody>
          <a:bodyPr anchor="b"/>
          <a:lstStyle/>
          <a:p>
            <a:pPr marL="246191" indent="-164127" algn="ctr" defTabSz="1610560">
              <a:buFont typeface="Wingdings" pitchFamily="2" charset="2"/>
              <a:buChar char="n"/>
              <a:defRPr/>
            </a:pPr>
            <a:endParaRPr kumimoji="0" lang="ja-JP" altLang="en-US" sz="3139" b="1" kern="0" dirty="0">
              <a:solidFill>
                <a:prstClr val="black"/>
              </a:solidFill>
              <a:latin typeface="ＭＳ ゴシック" pitchFamily="49" charset="-128"/>
              <a:ea typeface="ＭＳ ゴシック" pitchFamily="49" charset="-128"/>
              <a:cs typeface="Times New Roman" pitchFamily="18" charset="0"/>
            </a:endParaRPr>
          </a:p>
        </p:txBody>
      </p:sp>
      <p:sp>
        <p:nvSpPr>
          <p:cNvPr id="52" name="正方形/長方形 51"/>
          <p:cNvSpPr/>
          <p:nvPr/>
        </p:nvSpPr>
        <p:spPr>
          <a:xfrm>
            <a:off x="1232389" y="5835497"/>
            <a:ext cx="5858608" cy="247650"/>
          </a:xfrm>
          <a:prstGeom prst="rect">
            <a:avLst/>
          </a:prstGeom>
          <a:solidFill>
            <a:srgbClr val="8064A2">
              <a:lumMod val="75000"/>
            </a:srgbClr>
          </a:solidFill>
          <a:ln w="25400" cap="flat" cmpd="sng" algn="ctr">
            <a:noFill/>
            <a:prstDash val="solid"/>
          </a:ln>
          <a:effectLst/>
        </p:spPr>
        <p:txBody>
          <a:bodyPr tIns="33231" bIns="33231" anchor="ctr"/>
          <a:lstStyle/>
          <a:p>
            <a:pPr marL="82064" algn="ctr" defTabSz="1610560">
              <a:defRPr/>
            </a:pPr>
            <a:r>
              <a:rPr kumimoji="0" lang="ja-JP" altLang="en-US" sz="1477" b="1" kern="0" dirty="0">
                <a:solidFill>
                  <a:prstClr val="white"/>
                </a:solidFill>
                <a:latin typeface="ＭＳ ゴシック" pitchFamily="49" charset="-128"/>
                <a:ea typeface="ＭＳ ゴシック" pitchFamily="49" charset="-128"/>
                <a:cs typeface="Times New Roman" pitchFamily="18" charset="0"/>
              </a:rPr>
              <a:t>災害リスクの評価・災害リスク情報の共有</a:t>
            </a:r>
          </a:p>
        </p:txBody>
      </p:sp>
      <p:sp>
        <p:nvSpPr>
          <p:cNvPr id="29" name="テキスト ボックス 28"/>
          <p:cNvSpPr txBox="1"/>
          <p:nvPr/>
        </p:nvSpPr>
        <p:spPr bwMode="auto">
          <a:xfrm>
            <a:off x="517281" y="1654565"/>
            <a:ext cx="3984380" cy="1036403"/>
          </a:xfrm>
          <a:prstGeom prst="rect">
            <a:avLst/>
          </a:prstGeom>
          <a:noFill/>
          <a:ln w="19050">
            <a:noFill/>
            <a:miter lim="800000"/>
            <a:headEnd/>
            <a:tailEnd/>
          </a:ln>
        </p:spPr>
        <p:txBody>
          <a:bodyPr lIns="68580" tIns="8206" rIns="68580" bIns="8206">
            <a:spAutoFit/>
          </a:bodyPr>
          <a:lstStyle/>
          <a:p>
            <a:pPr marL="253518" indent="-90856" defTabSz="1610560" eaLnBrk="0" hangingPunct="0">
              <a:tabLst>
                <a:tab pos="335582" algn="l"/>
                <a:tab pos="6148908" algn="l"/>
              </a:tabLst>
              <a:defRPr/>
            </a:pP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・これまで進めてきている施設の整備を着実に実施</a:t>
            </a:r>
          </a:p>
          <a:p>
            <a:pPr marL="253518" indent="-90856" defTabSz="1610560" eaLnBrk="0" hangingPunct="0">
              <a:tabLst>
                <a:tab pos="335582" algn="l"/>
                <a:tab pos="6148908" algn="l"/>
              </a:tabLst>
              <a:defRPr/>
            </a:pP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・将来の外力増大時に、できるだけ手戻りなく施設の追加対策が講じられるよう工夫</a:t>
            </a:r>
            <a:endParaRPr lang="en-US" altLang="ja-JP"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endParaRPr>
          </a:p>
          <a:p>
            <a:pPr marL="162662" defTabSz="1610560" eaLnBrk="0" hangingPunct="0">
              <a:spcBef>
                <a:spcPts val="185"/>
              </a:spcBef>
              <a:tabLst>
                <a:tab pos="335582" algn="l"/>
                <a:tab pos="6148908" algn="l"/>
              </a:tabLst>
              <a:defRPr/>
            </a:pP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・災害リスクの評価を踏まえた</a:t>
            </a:r>
            <a:endParaRPr lang="en-US" altLang="ja-JP"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endParaRPr>
          </a:p>
          <a:p>
            <a:pPr marL="246191" defTabSz="1610560" eaLnBrk="0" hangingPunct="0">
              <a:tabLst>
                <a:tab pos="335582" algn="l"/>
                <a:tab pos="6148908" algn="l"/>
              </a:tabLst>
              <a:defRPr/>
            </a:pPr>
            <a:r>
              <a:rPr lang="ja-JP" altLang="en-US"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rPr>
              <a:t>ウィークポイント等に対する重点的な整備　等</a:t>
            </a:r>
            <a:endParaRPr lang="en-US" altLang="ja-JP" sz="1292" kern="100" dirty="0">
              <a:solidFill>
                <a:prstClr val="black"/>
              </a:solidFill>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30" name="Rectangle 2"/>
          <p:cNvSpPr>
            <a:spLocks noChangeArrowheads="1"/>
          </p:cNvSpPr>
          <p:nvPr/>
        </p:nvSpPr>
        <p:spPr bwMode="auto">
          <a:xfrm>
            <a:off x="-5966" y="3146"/>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水災害分野の気候変動適応策の基本的な考え方（</a:t>
            </a:r>
            <a:r>
              <a:rPr kumimoji="0" lang="en-US" altLang="ja-JP" sz="2000" b="1" dirty="0">
                <a:solidFill>
                  <a:srgbClr val="FFFFFF"/>
                </a:solidFill>
                <a:latin typeface="HG丸ｺﾞｼｯｸM-PRO" panose="020F0600000000000000" pitchFamily="50" charset="-128"/>
                <a:ea typeface="HG丸ｺﾞｼｯｸM-PRO" panose="020F0600000000000000" pitchFamily="50" charset="-128"/>
              </a:rPr>
              <a:t>H27.8</a:t>
            </a:r>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答申）</a:t>
            </a:r>
          </a:p>
        </p:txBody>
      </p:sp>
      <p:sp>
        <p:nvSpPr>
          <p:cNvPr id="31" name="スライド番号プレースホルダー 3">
            <a:extLst>
              <a:ext uri="{FF2B5EF4-FFF2-40B4-BE49-F238E27FC236}">
                <a16:creationId xmlns:a16="http://schemas.microsoft.com/office/drawing/2014/main" id="{B93F1ACC-1C5F-4A5F-A0D3-CB4BAAF7C160}"/>
              </a:ext>
            </a:extLst>
          </p:cNvPr>
          <p:cNvSpPr txBox="1">
            <a:spLocks/>
          </p:cNvSpPr>
          <p:nvPr/>
        </p:nvSpPr>
        <p:spPr>
          <a:xfrm>
            <a:off x="7050776" y="6533025"/>
            <a:ext cx="2057400" cy="365125"/>
          </a:xfrm>
          <a:prstGeom prst="rect">
            <a:avLst/>
          </a:prstGeom>
        </p:spPr>
        <p:txBody>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pPr algn="r"/>
            <a:fld id="{5E3F6313-0071-4C5D-9E06-91E8809F988F}" type="slidenum">
              <a:rPr lang="ja-JP" altLang="en-US" smtClean="0"/>
              <a:pPr algn="r"/>
              <a:t>7</a:t>
            </a:fld>
            <a:endParaRPr lang="ja-JP" altLang="en-US" dirty="0"/>
          </a:p>
        </p:txBody>
      </p:sp>
      <p:sp>
        <p:nvSpPr>
          <p:cNvPr id="2" name="正方形/長方形 1"/>
          <p:cNvSpPr/>
          <p:nvPr/>
        </p:nvSpPr>
        <p:spPr>
          <a:xfrm>
            <a:off x="687834" y="1849638"/>
            <a:ext cx="3684874" cy="43783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534770" y="6581001"/>
            <a:ext cx="5335183" cy="276999"/>
          </a:xfrm>
          <a:prstGeom prst="rect">
            <a:avLst/>
          </a:prstGeom>
          <a:noFill/>
        </p:spPr>
        <p:txBody>
          <a:bodyPr wrap="square" rtlCol="0">
            <a:spAutoFit/>
          </a:bodyPr>
          <a:lstStyle/>
          <a:p>
            <a:r>
              <a:rPr lang="ja-JP" altLang="en-US" sz="1200" dirty="0"/>
              <a:t>気候変動を踏まえた治水計画に係る技術検討会（第１回）　資料２を基に作成</a:t>
            </a:r>
            <a:endParaRPr kumimoji="1" lang="ja-JP" altLang="en-US" sz="1200" dirty="0"/>
          </a:p>
        </p:txBody>
      </p:sp>
    </p:spTree>
    <p:extLst>
      <p:ext uri="{BB962C8B-B14F-4D97-AF65-F5344CB8AC3E}">
        <p14:creationId xmlns:p14="http://schemas.microsoft.com/office/powerpoint/2010/main" val="3865435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a:spLocks noChangeArrowheads="1"/>
          </p:cNvSpPr>
          <p:nvPr/>
        </p:nvSpPr>
        <p:spPr bwMode="auto">
          <a:xfrm>
            <a:off x="-5966" y="3146"/>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気候変動を踏まえた治水計画のあり方提言の概要（</a:t>
            </a:r>
            <a:r>
              <a:rPr kumimoji="0" lang="en-US" altLang="ja-JP" sz="2000" b="1" dirty="0">
                <a:solidFill>
                  <a:srgbClr val="FFFFFF"/>
                </a:solidFill>
                <a:latin typeface="HG丸ｺﾞｼｯｸM-PRO" panose="020F0600000000000000" pitchFamily="50" charset="-128"/>
                <a:ea typeface="HG丸ｺﾞｼｯｸM-PRO" panose="020F0600000000000000" pitchFamily="50" charset="-128"/>
              </a:rPr>
              <a:t>R1.10</a:t>
            </a:r>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a:t>
            </a:r>
          </a:p>
        </p:txBody>
      </p:sp>
      <p:sp>
        <p:nvSpPr>
          <p:cNvPr id="42" name="スライド番号プレースホルダー 3">
            <a:extLst>
              <a:ext uri="{FF2B5EF4-FFF2-40B4-BE49-F238E27FC236}">
                <a16:creationId xmlns:a16="http://schemas.microsoft.com/office/drawing/2014/main" id="{D80AB3F7-046C-444B-90B3-00AABE2B73DD}"/>
              </a:ext>
            </a:extLst>
          </p:cNvPr>
          <p:cNvSpPr txBox="1">
            <a:spLocks/>
          </p:cNvSpPr>
          <p:nvPr/>
        </p:nvSpPr>
        <p:spPr>
          <a:xfrm>
            <a:off x="7050776" y="6533025"/>
            <a:ext cx="2057400" cy="365125"/>
          </a:xfrm>
          <a:prstGeom prst="rect">
            <a:avLst/>
          </a:prstGeom>
        </p:spPr>
        <p:txBody>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pPr algn="r"/>
            <a:fld id="{5E3F6313-0071-4C5D-9E06-91E8809F988F}" type="slidenum">
              <a:rPr lang="ja-JP" altLang="en-US" smtClean="0"/>
              <a:pPr algn="r"/>
              <a:t>8</a:t>
            </a:fld>
            <a:endParaRPr lang="ja-JP" altLang="en-US" dirty="0"/>
          </a:p>
        </p:txBody>
      </p:sp>
      <p:pic>
        <p:nvPicPr>
          <p:cNvPr id="2" name="図 1">
            <a:extLst>
              <a:ext uri="{FF2B5EF4-FFF2-40B4-BE49-F238E27FC236}">
                <a16:creationId xmlns:a16="http://schemas.microsoft.com/office/drawing/2014/main" id="{9BE550C4-0FB3-4258-9C13-F6D9C3DFAECF}"/>
              </a:ext>
            </a:extLst>
          </p:cNvPr>
          <p:cNvPicPr>
            <a:picLocks noChangeAspect="1"/>
          </p:cNvPicPr>
          <p:nvPr/>
        </p:nvPicPr>
        <p:blipFill rotWithShape="1">
          <a:blip r:embed="rId2"/>
          <a:srcRect l="1180" t="7392" r="766"/>
          <a:stretch/>
        </p:blipFill>
        <p:spPr>
          <a:xfrm>
            <a:off x="121033" y="495467"/>
            <a:ext cx="8964000" cy="5848976"/>
          </a:xfrm>
          <a:prstGeom prst="rect">
            <a:avLst/>
          </a:prstGeom>
        </p:spPr>
      </p:pic>
      <p:sp>
        <p:nvSpPr>
          <p:cNvPr id="5" name="テキスト ボックス 4"/>
          <p:cNvSpPr txBox="1"/>
          <p:nvPr/>
        </p:nvSpPr>
        <p:spPr>
          <a:xfrm>
            <a:off x="4566034" y="6344443"/>
            <a:ext cx="4967785" cy="276999"/>
          </a:xfrm>
          <a:prstGeom prst="rect">
            <a:avLst/>
          </a:prstGeom>
          <a:noFill/>
        </p:spPr>
        <p:txBody>
          <a:bodyPr wrap="square" rtlCol="0">
            <a:spAutoFit/>
          </a:bodyPr>
          <a:lstStyle/>
          <a:p>
            <a:r>
              <a:rPr lang="ja-JP" altLang="en-US" sz="1200" dirty="0"/>
              <a:t>出典：気候変動を踏まえた治水計画のあり方　提言　概要</a:t>
            </a:r>
            <a:endParaRPr kumimoji="1" lang="ja-JP" altLang="en-US" sz="1200" dirty="0"/>
          </a:p>
        </p:txBody>
      </p:sp>
    </p:spTree>
    <p:extLst>
      <p:ext uri="{BB962C8B-B14F-4D97-AF65-F5344CB8AC3E}">
        <p14:creationId xmlns:p14="http://schemas.microsoft.com/office/powerpoint/2010/main" val="3699662861"/>
      </p:ext>
    </p:extLst>
  </p:cSld>
  <p:clrMapOvr>
    <a:masterClrMapping/>
  </p:clrMapOvr>
</p:sld>
</file>

<file path=ppt/theme/theme1.xml><?xml version="1.0" encoding="utf-8"?>
<a:theme xmlns:a="http://schemas.openxmlformats.org/drawingml/2006/main" name="【完成1】【H251030】佐野川水系河川整備計画の概要">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3975">
          <a:solidFill>
            <a:srgbClr val="00B0F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0AE5340-62C9-46D4-8175-930622B7B7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CDE51B-B77F-48D5-A0FC-D29744D05485}">
  <ds:schemaRefs>
    <ds:schemaRef ds:uri="http://schemas.microsoft.com/sharepoint/v3/contenttype/forms"/>
  </ds:schemaRefs>
</ds:datastoreItem>
</file>

<file path=customXml/itemProps3.xml><?xml version="1.0" encoding="utf-8"?>
<ds:datastoreItem xmlns:ds="http://schemas.openxmlformats.org/officeDocument/2006/customXml" ds:itemID="{BFF67813-0B55-4389-8464-41D28BF452F9}">
  <ds:schemaRefs>
    <ds:schemaRef ds:uri="http://schemas.microsoft.com/office/2006/documentManagement/types"/>
    <ds:schemaRef ds:uri="http://purl.org/dc/terms/"/>
    <ds:schemaRef ds:uri="http://schemas.microsoft.com/office/infopath/2007/PartnerControls"/>
    <ds:schemaRef ds:uri="http://schemas.microsoft.com/sharepoint/v3"/>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【完成1】【H251030】佐野川水系河川整備計画の概要</Template>
  <TotalTime>15687</TotalTime>
  <Words>1310</Words>
  <Application>Microsoft Office PowerPoint</Application>
  <PresentationFormat>画面に合わせる (4:3)</PresentationFormat>
  <Paragraphs>178</Paragraphs>
  <Slides>12</Slides>
  <Notes>4</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12</vt:i4>
      </vt:variant>
    </vt:vector>
  </HeadingPairs>
  <TitlesOfParts>
    <vt:vector size="26" baseType="lpstr">
      <vt:lpstr>HG丸ｺﾞｼｯｸM-PRO</vt:lpstr>
      <vt:lpstr>ＭＳ Ｐゴシック</vt:lpstr>
      <vt:lpstr>ＭＳ Ｐ明朝</vt:lpstr>
      <vt:lpstr>ＭＳ ゴシック</vt:lpstr>
      <vt:lpstr>ＭＳゴシック</vt:lpstr>
      <vt:lpstr>游ゴシック</vt:lpstr>
      <vt:lpstr>游ゴシック Light</vt:lpstr>
      <vt:lpstr>Arial</vt:lpstr>
      <vt:lpstr>Calibri</vt:lpstr>
      <vt:lpstr>Calibri Light</vt:lpstr>
      <vt:lpstr>Times New Roman</vt:lpstr>
      <vt:lpstr>Wingdings</vt:lpstr>
      <vt:lpstr>【完成1】【H251030】佐野川水系河川整備計画の概要</vt:lpstr>
      <vt:lpstr>Office テーマ</vt:lpstr>
      <vt:lpstr>気候変動に関する最近の動向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淀川水系西大阪ブロックの 流域の概要について</dc:title>
  <dc:creator>安藤　大輔</dc:creator>
  <cp:lastModifiedBy>杉原　卓治</cp:lastModifiedBy>
  <cp:revision>759</cp:revision>
  <cp:lastPrinted>2019-11-01T01:21:57Z</cp:lastPrinted>
  <dcterms:created xsi:type="dcterms:W3CDTF">2013-12-04T00:26:23Z</dcterms:created>
  <dcterms:modified xsi:type="dcterms:W3CDTF">2019-11-01T01:22:16Z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0x01010085D4A840C0B79842806973E30B2A13A0</vt:lpwstr>
  </property>
</Properties>
</file>