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 id="2147483661" r:id="rId5"/>
  </p:sldMasterIdLst>
  <p:notesMasterIdLst>
    <p:notesMasterId r:id="rId19"/>
  </p:notesMasterIdLst>
  <p:handoutMasterIdLst>
    <p:handoutMasterId r:id="rId20"/>
  </p:handoutMasterIdLst>
  <p:sldIdLst>
    <p:sldId id="575" r:id="rId6"/>
    <p:sldId id="624" r:id="rId7"/>
    <p:sldId id="625" r:id="rId8"/>
    <p:sldId id="620" r:id="rId9"/>
    <p:sldId id="626" r:id="rId10"/>
    <p:sldId id="622" r:id="rId11"/>
    <p:sldId id="627" r:id="rId12"/>
    <p:sldId id="628" r:id="rId13"/>
    <p:sldId id="631" r:id="rId14"/>
    <p:sldId id="636" r:id="rId15"/>
    <p:sldId id="635" r:id="rId16"/>
    <p:sldId id="633" r:id="rId17"/>
    <p:sldId id="634" r:id="rId18"/>
  </p:sldIdLst>
  <p:sldSz cx="9144000" cy="6858000" type="screen4x3"/>
  <p:notesSz cx="6807200" cy="9939338"/>
  <p:defaultTex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FF"/>
    <a:srgbClr val="FF3300"/>
    <a:srgbClr val="FFFF00"/>
    <a:srgbClr val="0000FF"/>
    <a:srgbClr val="FF66CC"/>
    <a:srgbClr val="FF9900"/>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3725" autoAdjust="0"/>
  </p:normalViewPr>
  <p:slideViewPr>
    <p:cSldViewPr snapToGrid="0">
      <p:cViewPr varScale="1">
        <p:scale>
          <a:sx n="65" d="100"/>
          <a:sy n="65" d="100"/>
        </p:scale>
        <p:origin x="15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bwMode="auto">
          <a:xfrm>
            <a:off x="3" y="3"/>
            <a:ext cx="2950375" cy="49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57" tIns="46078" rIns="92157" bIns="46078" numCol="1" anchor="t" anchorCtr="0" compatLnSpc="1">
            <a:prstTxWarp prst="textNoShape">
              <a:avLst/>
            </a:prstTxWarp>
          </a:bodyPr>
          <a:lstStyle>
            <a:lvl1pPr defTabSz="922921">
              <a:defRPr sz="1200">
                <a:ea typeface="ＭＳ Ｐゴシック" charset="-128"/>
              </a:defRPr>
            </a:lvl1pPr>
          </a:lstStyle>
          <a:p>
            <a:pPr>
              <a:defRPr/>
            </a:pPr>
            <a:endParaRPr lang="ja-JP" altLang="en-US"/>
          </a:p>
        </p:txBody>
      </p:sp>
      <p:sp>
        <p:nvSpPr>
          <p:cNvPr id="3" name="日付プレースホルダー 2"/>
          <p:cNvSpPr>
            <a:spLocks noGrp="1"/>
          </p:cNvSpPr>
          <p:nvPr>
            <p:ph type="dt" sz="quarter" idx="1"/>
          </p:nvPr>
        </p:nvSpPr>
        <p:spPr bwMode="auto">
          <a:xfrm>
            <a:off x="3856825" y="3"/>
            <a:ext cx="2948770" cy="49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57" tIns="46078" rIns="92157" bIns="46078" numCol="1" anchor="t" anchorCtr="0" compatLnSpc="1">
            <a:prstTxWarp prst="textNoShape">
              <a:avLst/>
            </a:prstTxWarp>
          </a:bodyPr>
          <a:lstStyle>
            <a:lvl1pPr algn="r" defTabSz="922921">
              <a:defRPr sz="1200">
                <a:ea typeface="ＭＳ Ｐゴシック" charset="-128"/>
              </a:defRPr>
            </a:lvl1pPr>
          </a:lstStyle>
          <a:p>
            <a:pPr>
              <a:defRPr/>
            </a:pPr>
            <a:fld id="{9B939F8F-074A-4AD1-9C91-E85714F033CB}" type="datetimeFigureOut">
              <a:rPr lang="ja-JP" altLang="en-US"/>
              <a:pPr>
                <a:defRPr/>
              </a:pPr>
              <a:t>2019/11/1</a:t>
            </a:fld>
            <a:endParaRPr lang="en-US" altLang="ja-JP"/>
          </a:p>
        </p:txBody>
      </p:sp>
      <p:sp>
        <p:nvSpPr>
          <p:cNvPr id="4" name="フッター プレースホルダー 3"/>
          <p:cNvSpPr>
            <a:spLocks noGrp="1"/>
          </p:cNvSpPr>
          <p:nvPr>
            <p:ph type="ftr" sz="quarter" idx="2"/>
          </p:nvPr>
        </p:nvSpPr>
        <p:spPr bwMode="auto">
          <a:xfrm>
            <a:off x="3" y="9440372"/>
            <a:ext cx="2950375" cy="4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57" tIns="46078" rIns="92157" bIns="46078" numCol="1" anchor="b" anchorCtr="0" compatLnSpc="1">
            <a:prstTxWarp prst="textNoShape">
              <a:avLst/>
            </a:prstTxWarp>
          </a:bodyPr>
          <a:lstStyle>
            <a:lvl1pPr defTabSz="922921">
              <a:defRPr sz="120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3"/>
          </p:nvPr>
        </p:nvSpPr>
        <p:spPr bwMode="auto">
          <a:xfrm>
            <a:off x="3856825" y="9440372"/>
            <a:ext cx="2948770" cy="4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57" tIns="46078" rIns="92157" bIns="46078" numCol="1" anchor="b" anchorCtr="0" compatLnSpc="1">
            <a:prstTxWarp prst="textNoShape">
              <a:avLst/>
            </a:prstTxWarp>
          </a:bodyPr>
          <a:lstStyle>
            <a:lvl1pPr algn="r" defTabSz="922921">
              <a:defRPr sz="1200">
                <a:ea typeface="ＭＳ Ｐゴシック" charset="-128"/>
              </a:defRPr>
            </a:lvl1pPr>
          </a:lstStyle>
          <a:p>
            <a:pPr>
              <a:defRPr/>
            </a:pPr>
            <a:fld id="{682402C4-7DB1-4D9B-AB58-528BF557E75B}" type="slidenum">
              <a:rPr lang="ja-JP" altLang="en-US"/>
              <a:pPr>
                <a:defRPr/>
              </a:pPr>
              <a:t>‹#›</a:t>
            </a:fld>
            <a:endParaRPr lang="en-US" altLang="ja-JP"/>
          </a:p>
        </p:txBody>
      </p:sp>
    </p:spTree>
    <p:extLst>
      <p:ext uri="{BB962C8B-B14F-4D97-AF65-F5344CB8AC3E}">
        <p14:creationId xmlns:p14="http://schemas.microsoft.com/office/powerpoint/2010/main" val="920807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bwMode="auto">
          <a:xfrm>
            <a:off x="3" y="3"/>
            <a:ext cx="2950375" cy="49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71" tIns="46090" rIns="92171" bIns="46090" numCol="1" anchor="t" anchorCtr="0" compatLnSpc="1">
            <a:prstTxWarp prst="textNoShape">
              <a:avLst/>
            </a:prstTxWarp>
          </a:bodyPr>
          <a:lstStyle>
            <a:lvl1pPr defTabSz="922921">
              <a:defRPr sz="1200">
                <a:ea typeface="ＭＳ Ｐゴシック" charset="-128"/>
              </a:defRPr>
            </a:lvl1pPr>
          </a:lstStyle>
          <a:p>
            <a:pPr>
              <a:defRPr/>
            </a:pPr>
            <a:endParaRPr lang="ja-JP" altLang="en-US"/>
          </a:p>
        </p:txBody>
      </p:sp>
      <p:sp>
        <p:nvSpPr>
          <p:cNvPr id="3" name="日付プレースホルダー 2"/>
          <p:cNvSpPr>
            <a:spLocks noGrp="1"/>
          </p:cNvSpPr>
          <p:nvPr>
            <p:ph type="dt" idx="1"/>
          </p:nvPr>
        </p:nvSpPr>
        <p:spPr bwMode="auto">
          <a:xfrm>
            <a:off x="3855221" y="3"/>
            <a:ext cx="2950374" cy="49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71" tIns="46090" rIns="92171" bIns="46090" numCol="1" anchor="t" anchorCtr="0" compatLnSpc="1">
            <a:prstTxWarp prst="textNoShape">
              <a:avLst/>
            </a:prstTxWarp>
          </a:bodyPr>
          <a:lstStyle>
            <a:lvl1pPr algn="r" defTabSz="922921">
              <a:defRPr sz="1200">
                <a:ea typeface="ＭＳ Ｐゴシック" charset="-128"/>
              </a:defRPr>
            </a:lvl1pPr>
          </a:lstStyle>
          <a:p>
            <a:pPr>
              <a:defRPr/>
            </a:pPr>
            <a:fld id="{08077671-DFED-4FDA-922F-D0F67347680B}" type="datetimeFigureOut">
              <a:rPr lang="ja-JP" altLang="en-US"/>
              <a:pPr>
                <a:defRPr/>
              </a:pPr>
              <a:t>2019/11/1</a:t>
            </a:fld>
            <a:endParaRPr lang="en-US" altLang="ja-JP"/>
          </a:p>
        </p:txBody>
      </p:sp>
      <p:sp>
        <p:nvSpPr>
          <p:cNvPr id="4" name="スライド イメージ プレースホルダー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88264" tIns="44136" rIns="88264" bIns="44136" rtlCol="0" anchor="ctr"/>
          <a:lstStyle/>
          <a:p>
            <a:pPr lvl="0"/>
            <a:endParaRPr lang="ja-JP" altLang="en-US" noProof="0"/>
          </a:p>
        </p:txBody>
      </p:sp>
      <p:sp>
        <p:nvSpPr>
          <p:cNvPr id="5" name="ノート プレースホルダー 4"/>
          <p:cNvSpPr>
            <a:spLocks noGrp="1"/>
          </p:cNvSpPr>
          <p:nvPr>
            <p:ph type="body" sz="quarter" idx="3"/>
          </p:nvPr>
        </p:nvSpPr>
        <p:spPr bwMode="auto">
          <a:xfrm>
            <a:off x="680241" y="4720986"/>
            <a:ext cx="5446723" cy="447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71" tIns="46090" rIns="92171" bIns="46090"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bwMode="auto">
          <a:xfrm>
            <a:off x="3" y="9440372"/>
            <a:ext cx="2950375" cy="4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71" tIns="46090" rIns="92171" bIns="46090" numCol="1" anchor="b" anchorCtr="0" compatLnSpc="1">
            <a:prstTxWarp prst="textNoShape">
              <a:avLst/>
            </a:prstTxWarp>
          </a:bodyPr>
          <a:lstStyle>
            <a:lvl1pPr defTabSz="922921">
              <a:defRPr sz="120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5"/>
          </p:nvPr>
        </p:nvSpPr>
        <p:spPr bwMode="auto">
          <a:xfrm>
            <a:off x="3855221" y="9440372"/>
            <a:ext cx="2950374" cy="4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71" tIns="46090" rIns="92171" bIns="46090" numCol="1" anchor="b" anchorCtr="0" compatLnSpc="1">
            <a:prstTxWarp prst="textNoShape">
              <a:avLst/>
            </a:prstTxWarp>
          </a:bodyPr>
          <a:lstStyle>
            <a:lvl1pPr algn="r" defTabSz="922921">
              <a:defRPr sz="1200">
                <a:ea typeface="ＭＳ Ｐゴシック" charset="-128"/>
              </a:defRPr>
            </a:lvl1pPr>
          </a:lstStyle>
          <a:p>
            <a:pPr>
              <a:defRPr/>
            </a:pPr>
            <a:fld id="{050027A9-7EC1-48D5-93FD-2C9BCCCF7E6C}" type="slidenum">
              <a:rPr lang="ja-JP" altLang="en-US"/>
              <a:pPr>
                <a:defRPr/>
              </a:pPr>
              <a:t>‹#›</a:t>
            </a:fld>
            <a:endParaRPr lang="en-US" altLang="ja-JP"/>
          </a:p>
        </p:txBody>
      </p:sp>
    </p:spTree>
    <p:extLst>
      <p:ext uri="{BB962C8B-B14F-4D97-AF65-F5344CB8AC3E}">
        <p14:creationId xmlns:p14="http://schemas.microsoft.com/office/powerpoint/2010/main" val="28761571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707"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1pPr>
            <a:lvl2pPr marL="740167" indent="-284313" defTabSz="911707"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2pPr>
            <a:lvl3pPr marL="1142018" indent="-227133" defTabSz="911707"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3pPr>
            <a:lvl4pPr marL="1599459" indent="-227133" defTabSz="911707"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4pPr>
            <a:lvl5pPr marL="2055313" indent="-227133" defTabSz="911707" eaLnBrk="0" hangingPunct="0">
              <a:spcBef>
                <a:spcPct val="30000"/>
              </a:spcBef>
              <a:defRPr kumimoji="1" sz="900">
                <a:solidFill>
                  <a:schemeClr val="tx1"/>
                </a:solidFill>
                <a:latin typeface="Arial" panose="020B0604020202020204" pitchFamily="34" charset="0"/>
                <a:ea typeface="ＭＳ Ｐ明朝" panose="02020600040205080304" pitchFamily="18" charset="-128"/>
              </a:defRPr>
            </a:lvl5pPr>
            <a:lvl6pPr marL="2512754" indent="-227133" defTabSz="911707"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6pPr>
            <a:lvl7pPr marL="2970197" indent="-227133" defTabSz="911707"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7pPr>
            <a:lvl8pPr marL="3427639" indent="-227133" defTabSz="911707"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8pPr>
            <a:lvl9pPr marL="3885081" indent="-227133" defTabSz="911707" eaLnBrk="0" fontAlgn="base" hangingPunct="0">
              <a:spcBef>
                <a:spcPct val="30000"/>
              </a:spcBef>
              <a:spcAft>
                <a:spcPct val="0"/>
              </a:spcAft>
              <a:defRPr kumimoji="1" sz="9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00133BBA-1BF6-40CD-84A0-3FB7F51C575F}" type="slidenum">
              <a:rPr lang="en-US" altLang="ja-JP" sz="1100">
                <a:ea typeface="ＭＳ Ｐゴシック" panose="020B0600070205080204" pitchFamily="50" charset="-128"/>
              </a:rPr>
              <a:pPr eaLnBrk="1" hangingPunct="1">
                <a:spcBef>
                  <a:spcPct val="0"/>
                </a:spcBef>
              </a:pPr>
              <a:t>0</a:t>
            </a:fld>
            <a:endParaRPr lang="en-US" altLang="ja-JP" sz="1100">
              <a:ea typeface="ＭＳ Ｐゴシック" panose="020B0600070205080204" pitchFamily="50" charset="-128"/>
            </a:endParaRPr>
          </a:p>
        </p:txBody>
      </p:sp>
    </p:spTree>
    <p:extLst>
      <p:ext uri="{BB962C8B-B14F-4D97-AF65-F5344CB8AC3E}">
        <p14:creationId xmlns:p14="http://schemas.microsoft.com/office/powerpoint/2010/main" val="191584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B7688C4-5D38-488C-8E36-9048D06CAF81}" type="slidenum">
              <a:rPr kumimoji="1" lang="ja-JP" altLang="en-US" smtClean="0"/>
              <a:t>2</a:t>
            </a:fld>
            <a:endParaRPr kumimoji="1" lang="ja-JP" altLang="en-US"/>
          </a:p>
        </p:txBody>
      </p:sp>
    </p:spTree>
    <p:extLst>
      <p:ext uri="{BB962C8B-B14F-4D97-AF65-F5344CB8AC3E}">
        <p14:creationId xmlns:p14="http://schemas.microsoft.com/office/powerpoint/2010/main" val="128925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itchFamily="34" charset="0"/>
            </a:endParaRPr>
          </a:p>
        </p:txBody>
      </p:sp>
      <p:sp>
        <p:nvSpPr>
          <p:cNvPr id="3379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20754" eaLnBrk="0" hangingPunct="0">
              <a:spcBef>
                <a:spcPct val="30000"/>
              </a:spcBef>
              <a:defRPr kumimoji="1" sz="1200">
                <a:solidFill>
                  <a:schemeClr val="tx1"/>
                </a:solidFill>
                <a:latin typeface="Arial" pitchFamily="34" charset="0"/>
                <a:ea typeface="ＭＳ Ｐ明朝" pitchFamily="18" charset="-128"/>
              </a:defRPr>
            </a:lvl1pPr>
            <a:lvl2pPr marL="749414" indent="-288236" algn="l" defTabSz="920754" eaLnBrk="0" hangingPunct="0">
              <a:spcBef>
                <a:spcPct val="30000"/>
              </a:spcBef>
              <a:defRPr kumimoji="1" sz="1200">
                <a:solidFill>
                  <a:schemeClr val="tx1"/>
                </a:solidFill>
                <a:latin typeface="Arial" pitchFamily="34" charset="0"/>
                <a:ea typeface="ＭＳ Ｐ明朝" pitchFamily="18" charset="-128"/>
              </a:defRPr>
            </a:lvl2pPr>
            <a:lvl3pPr marL="1152944" indent="-230589" algn="l" defTabSz="920754" eaLnBrk="0" hangingPunct="0">
              <a:spcBef>
                <a:spcPct val="30000"/>
              </a:spcBef>
              <a:defRPr kumimoji="1" sz="1200">
                <a:solidFill>
                  <a:schemeClr val="tx1"/>
                </a:solidFill>
                <a:latin typeface="Arial" pitchFamily="34" charset="0"/>
                <a:ea typeface="ＭＳ Ｐ明朝" pitchFamily="18" charset="-128"/>
              </a:defRPr>
            </a:lvl3pPr>
            <a:lvl4pPr marL="1614122" indent="-230589" algn="l" defTabSz="920754" eaLnBrk="0" hangingPunct="0">
              <a:spcBef>
                <a:spcPct val="30000"/>
              </a:spcBef>
              <a:defRPr kumimoji="1" sz="1200">
                <a:solidFill>
                  <a:schemeClr val="tx1"/>
                </a:solidFill>
                <a:latin typeface="Arial" pitchFamily="34" charset="0"/>
                <a:ea typeface="ＭＳ Ｐ明朝" pitchFamily="18" charset="-128"/>
              </a:defRPr>
            </a:lvl4pPr>
            <a:lvl5pPr marL="2075299" indent="-230589" algn="l" defTabSz="920754" eaLnBrk="0" hangingPunct="0">
              <a:spcBef>
                <a:spcPct val="30000"/>
              </a:spcBef>
              <a:defRPr kumimoji="1" sz="1200">
                <a:solidFill>
                  <a:schemeClr val="tx1"/>
                </a:solidFill>
                <a:latin typeface="Arial" pitchFamily="34" charset="0"/>
                <a:ea typeface="ＭＳ Ｐ明朝" pitchFamily="18" charset="-128"/>
              </a:defRPr>
            </a:lvl5pPr>
            <a:lvl6pPr marL="2536477" indent="-230589" defTabSz="920754"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97655" indent="-230589" defTabSz="920754"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58832" indent="-230589" defTabSz="920754"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920010" indent="-230589" defTabSz="920754"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algn="r" eaLnBrk="1" hangingPunct="1">
              <a:spcBef>
                <a:spcPct val="0"/>
              </a:spcBef>
            </a:pPr>
            <a:fld id="{74691960-FE6F-4A96-95BE-C6E1E22753AC}" type="slidenum">
              <a:rPr lang="en-US" altLang="ja-JP" smtClean="0">
                <a:ea typeface="ＭＳ Ｐゴシック" pitchFamily="50" charset="-128"/>
              </a:rPr>
              <a:pPr algn="r" eaLnBrk="1" hangingPunct="1">
                <a:spcBef>
                  <a:spcPct val="0"/>
                </a:spcBef>
              </a:pPr>
              <a:t>7</a:t>
            </a:fld>
            <a:endParaRPr lang="en-US" altLang="ja-JP">
              <a:ea typeface="ＭＳ Ｐゴシック" pitchFamily="50" charset="-128"/>
            </a:endParaRPr>
          </a:p>
        </p:txBody>
      </p:sp>
    </p:spTree>
    <p:extLst>
      <p:ext uri="{BB962C8B-B14F-4D97-AF65-F5344CB8AC3E}">
        <p14:creationId xmlns:p14="http://schemas.microsoft.com/office/powerpoint/2010/main" val="203795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70989">
              <a:defRPr kumimoji="1" sz="1000">
                <a:solidFill>
                  <a:schemeClr val="tx1"/>
                </a:solidFill>
                <a:latin typeface="Arial" panose="020B0604020202020204" pitchFamily="34" charset="0"/>
                <a:ea typeface="ＭＳ 明朝" panose="02020609040205080304" pitchFamily="17" charset="-128"/>
              </a:defRPr>
            </a:lvl1pPr>
            <a:lvl2pPr marL="518825" indent="-198865" defTabSz="970989">
              <a:defRPr kumimoji="1" sz="1000">
                <a:solidFill>
                  <a:schemeClr val="tx1"/>
                </a:solidFill>
                <a:latin typeface="Arial" panose="020B0604020202020204" pitchFamily="34" charset="0"/>
                <a:ea typeface="ＭＳ 明朝" panose="02020609040205080304" pitchFamily="17" charset="-128"/>
              </a:defRPr>
            </a:lvl2pPr>
            <a:lvl3pPr marL="798789" indent="-158870" defTabSz="970989">
              <a:defRPr kumimoji="1" sz="1000">
                <a:solidFill>
                  <a:schemeClr val="tx1"/>
                </a:solidFill>
                <a:latin typeface="Arial" panose="020B0604020202020204" pitchFamily="34" charset="0"/>
                <a:ea typeface="ＭＳ 明朝" panose="02020609040205080304" pitchFamily="17" charset="-128"/>
              </a:defRPr>
            </a:lvl3pPr>
            <a:lvl4pPr marL="1118749" indent="-158870" defTabSz="970989">
              <a:defRPr kumimoji="1" sz="1000">
                <a:solidFill>
                  <a:schemeClr val="tx1"/>
                </a:solidFill>
                <a:latin typeface="Arial" panose="020B0604020202020204" pitchFamily="34" charset="0"/>
                <a:ea typeface="ＭＳ 明朝" panose="02020609040205080304" pitchFamily="17" charset="-128"/>
              </a:defRPr>
            </a:lvl4pPr>
            <a:lvl5pPr marL="1438709" indent="-158870" defTabSz="970989">
              <a:defRPr kumimoji="1" sz="1000">
                <a:solidFill>
                  <a:schemeClr val="tx1"/>
                </a:solidFill>
                <a:latin typeface="Arial" panose="020B0604020202020204" pitchFamily="34" charset="0"/>
                <a:ea typeface="ＭＳ 明朝" panose="02020609040205080304" pitchFamily="17" charset="-128"/>
              </a:defRPr>
            </a:lvl5pPr>
            <a:lvl6pPr marL="1758668" indent="-158870" defTabSz="970989"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6pPr>
            <a:lvl7pPr marL="2078627" indent="-158870" defTabSz="970989"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7pPr>
            <a:lvl8pPr marL="2398588" indent="-158870" defTabSz="970989"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8pPr>
            <a:lvl9pPr marL="2718547" indent="-158870" defTabSz="970989"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9pPr>
          </a:lstStyle>
          <a:p>
            <a:fld id="{94ADA92D-6816-4EAA-98FD-E7667954F5BC}" type="slidenum">
              <a:rPr lang="en-US" altLang="ja-JP" sz="1200">
                <a:ea typeface="ＭＳ Ｐゴシック" panose="020B0600070205080204" pitchFamily="50" charset="-128"/>
              </a:rPr>
              <a:pPr/>
              <a:t>8</a:t>
            </a:fld>
            <a:endParaRPr lang="en-US" altLang="ja-JP" sz="1200">
              <a:ea typeface="ＭＳ Ｐゴシック" panose="020B0600070205080204" pitchFamily="50"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ja-JP" altLang="ja-JP" dirty="0"/>
          </a:p>
        </p:txBody>
      </p:sp>
    </p:spTree>
    <p:extLst>
      <p:ext uri="{BB962C8B-B14F-4D97-AF65-F5344CB8AC3E}">
        <p14:creationId xmlns:p14="http://schemas.microsoft.com/office/powerpoint/2010/main" val="3403327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71152">
              <a:defRPr kumimoji="1" sz="1000">
                <a:solidFill>
                  <a:schemeClr val="tx1"/>
                </a:solidFill>
                <a:latin typeface="Arial" panose="020B0604020202020204" pitchFamily="34" charset="0"/>
                <a:ea typeface="ＭＳ 明朝" panose="02020609040205080304" pitchFamily="17" charset="-128"/>
              </a:defRPr>
            </a:lvl1pPr>
            <a:lvl2pPr marL="518911" indent="-198898" defTabSz="971152">
              <a:defRPr kumimoji="1" sz="1000">
                <a:solidFill>
                  <a:schemeClr val="tx1"/>
                </a:solidFill>
                <a:latin typeface="Arial" panose="020B0604020202020204" pitchFamily="34" charset="0"/>
                <a:ea typeface="ＭＳ 明朝" panose="02020609040205080304" pitchFamily="17" charset="-128"/>
              </a:defRPr>
            </a:lvl2pPr>
            <a:lvl3pPr marL="798922" indent="-158896" defTabSz="971152">
              <a:defRPr kumimoji="1" sz="1000">
                <a:solidFill>
                  <a:schemeClr val="tx1"/>
                </a:solidFill>
                <a:latin typeface="Arial" panose="020B0604020202020204" pitchFamily="34" charset="0"/>
                <a:ea typeface="ＭＳ 明朝" panose="02020609040205080304" pitchFamily="17" charset="-128"/>
              </a:defRPr>
            </a:lvl3pPr>
            <a:lvl4pPr marL="1118938" indent="-158896" defTabSz="971152">
              <a:defRPr kumimoji="1" sz="1000">
                <a:solidFill>
                  <a:schemeClr val="tx1"/>
                </a:solidFill>
                <a:latin typeface="Arial" panose="020B0604020202020204" pitchFamily="34" charset="0"/>
                <a:ea typeface="ＭＳ 明朝" panose="02020609040205080304" pitchFamily="17" charset="-128"/>
              </a:defRPr>
            </a:lvl4pPr>
            <a:lvl5pPr marL="1438951" indent="-158896" defTabSz="971152">
              <a:defRPr kumimoji="1" sz="1000">
                <a:solidFill>
                  <a:schemeClr val="tx1"/>
                </a:solidFill>
                <a:latin typeface="Arial" panose="020B0604020202020204" pitchFamily="34" charset="0"/>
                <a:ea typeface="ＭＳ 明朝" panose="02020609040205080304" pitchFamily="17" charset="-128"/>
              </a:defRPr>
            </a:lvl5pPr>
            <a:lvl6pPr marL="1758964"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6pPr>
            <a:lvl7pPr marL="2078978"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7pPr>
            <a:lvl8pPr marL="2398992"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8pPr>
            <a:lvl9pPr marL="2719005"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9pPr>
          </a:lstStyle>
          <a:p>
            <a:fld id="{94ADA92D-6816-4EAA-98FD-E7667954F5BC}" type="slidenum">
              <a:rPr lang="en-US" altLang="ja-JP" sz="1200">
                <a:ea typeface="ＭＳ Ｐゴシック" panose="020B0600070205080204" pitchFamily="50" charset="-128"/>
              </a:rPr>
              <a:pPr/>
              <a:t>10</a:t>
            </a:fld>
            <a:endParaRPr lang="en-US" altLang="ja-JP" sz="1200">
              <a:ea typeface="ＭＳ Ｐゴシック" panose="020B0600070205080204" pitchFamily="50"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96887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71152">
              <a:defRPr kumimoji="1" sz="1000">
                <a:solidFill>
                  <a:schemeClr val="tx1"/>
                </a:solidFill>
                <a:latin typeface="Arial" panose="020B0604020202020204" pitchFamily="34" charset="0"/>
                <a:ea typeface="ＭＳ 明朝" panose="02020609040205080304" pitchFamily="17" charset="-128"/>
              </a:defRPr>
            </a:lvl1pPr>
            <a:lvl2pPr marL="518911" indent="-198898" defTabSz="971152">
              <a:defRPr kumimoji="1" sz="1000">
                <a:solidFill>
                  <a:schemeClr val="tx1"/>
                </a:solidFill>
                <a:latin typeface="Arial" panose="020B0604020202020204" pitchFamily="34" charset="0"/>
                <a:ea typeface="ＭＳ 明朝" panose="02020609040205080304" pitchFamily="17" charset="-128"/>
              </a:defRPr>
            </a:lvl2pPr>
            <a:lvl3pPr marL="798922" indent="-158896" defTabSz="971152">
              <a:defRPr kumimoji="1" sz="1000">
                <a:solidFill>
                  <a:schemeClr val="tx1"/>
                </a:solidFill>
                <a:latin typeface="Arial" panose="020B0604020202020204" pitchFamily="34" charset="0"/>
                <a:ea typeface="ＭＳ 明朝" panose="02020609040205080304" pitchFamily="17" charset="-128"/>
              </a:defRPr>
            </a:lvl3pPr>
            <a:lvl4pPr marL="1118938" indent="-158896" defTabSz="971152">
              <a:defRPr kumimoji="1" sz="1000">
                <a:solidFill>
                  <a:schemeClr val="tx1"/>
                </a:solidFill>
                <a:latin typeface="Arial" panose="020B0604020202020204" pitchFamily="34" charset="0"/>
                <a:ea typeface="ＭＳ 明朝" panose="02020609040205080304" pitchFamily="17" charset="-128"/>
              </a:defRPr>
            </a:lvl4pPr>
            <a:lvl5pPr marL="1438951" indent="-158896" defTabSz="971152">
              <a:defRPr kumimoji="1" sz="1000">
                <a:solidFill>
                  <a:schemeClr val="tx1"/>
                </a:solidFill>
                <a:latin typeface="Arial" panose="020B0604020202020204" pitchFamily="34" charset="0"/>
                <a:ea typeface="ＭＳ 明朝" panose="02020609040205080304" pitchFamily="17" charset="-128"/>
              </a:defRPr>
            </a:lvl5pPr>
            <a:lvl6pPr marL="1758964"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6pPr>
            <a:lvl7pPr marL="2078978"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7pPr>
            <a:lvl8pPr marL="2398992"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8pPr>
            <a:lvl9pPr marL="2719005"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9pPr>
          </a:lstStyle>
          <a:p>
            <a:fld id="{94ADA92D-6816-4EAA-98FD-E7667954F5BC}" type="slidenum">
              <a:rPr lang="en-US" altLang="ja-JP" sz="1200">
                <a:ea typeface="ＭＳ Ｐゴシック" panose="020B0600070205080204" pitchFamily="50" charset="-128"/>
              </a:rPr>
              <a:pPr/>
              <a:t>11</a:t>
            </a:fld>
            <a:endParaRPr lang="en-US" altLang="ja-JP" sz="1200">
              <a:ea typeface="ＭＳ Ｐゴシック" panose="020B0600070205080204" pitchFamily="50"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129367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71152">
              <a:defRPr kumimoji="1" sz="1000">
                <a:solidFill>
                  <a:schemeClr val="tx1"/>
                </a:solidFill>
                <a:latin typeface="Arial" panose="020B0604020202020204" pitchFamily="34" charset="0"/>
                <a:ea typeface="ＭＳ 明朝" panose="02020609040205080304" pitchFamily="17" charset="-128"/>
              </a:defRPr>
            </a:lvl1pPr>
            <a:lvl2pPr marL="518911" indent="-198898" defTabSz="971152">
              <a:defRPr kumimoji="1" sz="1000">
                <a:solidFill>
                  <a:schemeClr val="tx1"/>
                </a:solidFill>
                <a:latin typeface="Arial" panose="020B0604020202020204" pitchFamily="34" charset="0"/>
                <a:ea typeface="ＭＳ 明朝" panose="02020609040205080304" pitchFamily="17" charset="-128"/>
              </a:defRPr>
            </a:lvl2pPr>
            <a:lvl3pPr marL="798922" indent="-158896" defTabSz="971152">
              <a:defRPr kumimoji="1" sz="1000">
                <a:solidFill>
                  <a:schemeClr val="tx1"/>
                </a:solidFill>
                <a:latin typeface="Arial" panose="020B0604020202020204" pitchFamily="34" charset="0"/>
                <a:ea typeface="ＭＳ 明朝" panose="02020609040205080304" pitchFamily="17" charset="-128"/>
              </a:defRPr>
            </a:lvl3pPr>
            <a:lvl4pPr marL="1118938" indent="-158896" defTabSz="971152">
              <a:defRPr kumimoji="1" sz="1000">
                <a:solidFill>
                  <a:schemeClr val="tx1"/>
                </a:solidFill>
                <a:latin typeface="Arial" panose="020B0604020202020204" pitchFamily="34" charset="0"/>
                <a:ea typeface="ＭＳ 明朝" panose="02020609040205080304" pitchFamily="17" charset="-128"/>
              </a:defRPr>
            </a:lvl4pPr>
            <a:lvl5pPr marL="1438951" indent="-158896" defTabSz="971152">
              <a:defRPr kumimoji="1" sz="1000">
                <a:solidFill>
                  <a:schemeClr val="tx1"/>
                </a:solidFill>
                <a:latin typeface="Arial" panose="020B0604020202020204" pitchFamily="34" charset="0"/>
                <a:ea typeface="ＭＳ 明朝" panose="02020609040205080304" pitchFamily="17" charset="-128"/>
              </a:defRPr>
            </a:lvl5pPr>
            <a:lvl6pPr marL="1758964"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6pPr>
            <a:lvl7pPr marL="2078978"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7pPr>
            <a:lvl8pPr marL="2398992"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8pPr>
            <a:lvl9pPr marL="2719005" indent="-158896" defTabSz="971152" eaLnBrk="0" fontAlgn="base" hangingPunct="0">
              <a:spcBef>
                <a:spcPct val="0"/>
              </a:spcBef>
              <a:spcAft>
                <a:spcPct val="0"/>
              </a:spcAft>
              <a:defRPr kumimoji="1" sz="1000">
                <a:solidFill>
                  <a:schemeClr val="tx1"/>
                </a:solidFill>
                <a:latin typeface="Arial" panose="020B0604020202020204" pitchFamily="34" charset="0"/>
                <a:ea typeface="ＭＳ 明朝" panose="02020609040205080304" pitchFamily="17" charset="-128"/>
              </a:defRPr>
            </a:lvl9pPr>
          </a:lstStyle>
          <a:p>
            <a:fld id="{94ADA92D-6816-4EAA-98FD-E7667954F5BC}" type="slidenum">
              <a:rPr lang="en-US" altLang="ja-JP" sz="1200">
                <a:ea typeface="ＭＳ Ｐゴシック" panose="020B0600070205080204" pitchFamily="50" charset="-128"/>
              </a:rPr>
              <a:pPr/>
              <a:t>12</a:t>
            </a:fld>
            <a:endParaRPr lang="en-US" altLang="ja-JP" sz="1200">
              <a:ea typeface="ＭＳ Ｐゴシック" panose="020B0600070205080204" pitchFamily="50"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00133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F28B2F2-B0B4-446B-A856-E64D4F4ADA3B}"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734BA27-D558-4548-9AD0-DE6E16555641}"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7211BC4-6A62-4841-BD70-64A8AB0AD07B}"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656"/>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9"/>
            <a:ext cx="6858000" cy="1655762"/>
          </a:xfrm>
        </p:spPr>
        <p:txBody>
          <a:bodyPr/>
          <a:lstStyle>
            <a:lvl1pPr marL="0" indent="0" algn="ctr">
              <a:buNone/>
              <a:defRPr sz="2263"/>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2972402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802895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565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263">
                <a:solidFill>
                  <a:schemeClr val="tx1"/>
                </a:solidFill>
              </a:defRPr>
            </a:lvl1pPr>
            <a:lvl2pPr marL="430997" indent="0">
              <a:buNone/>
              <a:defRPr sz="1886">
                <a:solidFill>
                  <a:schemeClr val="tx1">
                    <a:tint val="75000"/>
                  </a:schemeClr>
                </a:solidFill>
              </a:defRPr>
            </a:lvl2pPr>
            <a:lvl3pPr marL="861993" indent="0">
              <a:buNone/>
              <a:defRPr sz="1697">
                <a:solidFill>
                  <a:schemeClr val="tx1">
                    <a:tint val="75000"/>
                  </a:schemeClr>
                </a:solidFill>
              </a:defRPr>
            </a:lvl3pPr>
            <a:lvl4pPr marL="1292990" indent="0">
              <a:buNone/>
              <a:defRPr sz="1509">
                <a:solidFill>
                  <a:schemeClr val="tx1">
                    <a:tint val="75000"/>
                  </a:schemeClr>
                </a:solidFill>
              </a:defRPr>
            </a:lvl4pPr>
            <a:lvl5pPr marL="1723986" indent="0">
              <a:buNone/>
              <a:defRPr sz="1509">
                <a:solidFill>
                  <a:schemeClr val="tx1">
                    <a:tint val="75000"/>
                  </a:schemeClr>
                </a:solidFill>
              </a:defRPr>
            </a:lvl5pPr>
            <a:lvl6pPr marL="2154983" indent="0">
              <a:buNone/>
              <a:defRPr sz="1509">
                <a:solidFill>
                  <a:schemeClr val="tx1">
                    <a:tint val="75000"/>
                  </a:schemeClr>
                </a:solidFill>
              </a:defRPr>
            </a:lvl6pPr>
            <a:lvl7pPr marL="2585979" indent="0">
              <a:buNone/>
              <a:defRPr sz="1509">
                <a:solidFill>
                  <a:schemeClr val="tx1">
                    <a:tint val="75000"/>
                  </a:schemeClr>
                </a:solidFill>
              </a:defRPr>
            </a:lvl7pPr>
            <a:lvl8pPr marL="3016975" indent="0">
              <a:buNone/>
              <a:defRPr sz="1509">
                <a:solidFill>
                  <a:schemeClr val="tx1">
                    <a:tint val="75000"/>
                  </a:schemeClr>
                </a:solidFill>
              </a:defRPr>
            </a:lvl8pPr>
            <a:lvl9pPr marL="3447971" indent="0">
              <a:buNone/>
              <a:defRPr sz="1509">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125707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3176976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1617772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257710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1426700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7"/>
            <a:ext cx="4629150" cy="4873625"/>
          </a:xfrm>
        </p:spPr>
        <p:txBody>
          <a:bodyPr/>
          <a:lstStyle>
            <a:lvl1pPr>
              <a:defRPr sz="3016"/>
            </a:lvl1pPr>
            <a:lvl2pPr>
              <a:defRPr sz="2639"/>
            </a:lvl2pPr>
            <a:lvl3pPr>
              <a:defRPr sz="2263"/>
            </a:lvl3pPr>
            <a:lvl4pPr>
              <a:defRPr sz="1886"/>
            </a:lvl4pPr>
            <a:lvl5pPr>
              <a:defRPr sz="1886"/>
            </a:lvl5pPr>
            <a:lvl6pPr>
              <a:defRPr sz="1886"/>
            </a:lvl6pPr>
            <a:lvl7pPr>
              <a:defRPr sz="1886"/>
            </a:lvl7pPr>
            <a:lvl8pPr>
              <a:defRPr sz="1886"/>
            </a:lvl8pPr>
            <a:lvl9pPr>
              <a:defRPr sz="188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400569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ー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39A44B-D004-44F0-8C89-297593928FDB}"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016"/>
            </a:lvl1pPr>
            <a:lvl2pPr marL="430997" indent="0">
              <a:buNone/>
              <a:defRPr sz="2639"/>
            </a:lvl2pPr>
            <a:lvl3pPr marL="861993" indent="0">
              <a:buNone/>
              <a:defRPr sz="2263"/>
            </a:lvl3pPr>
            <a:lvl4pPr marL="1292990" indent="0">
              <a:buNone/>
              <a:defRPr sz="1886"/>
            </a:lvl4pPr>
            <a:lvl5pPr marL="1723986" indent="0">
              <a:buNone/>
              <a:defRPr sz="1886"/>
            </a:lvl5pPr>
            <a:lvl6pPr marL="2154983" indent="0">
              <a:buNone/>
              <a:defRPr sz="1886"/>
            </a:lvl6pPr>
            <a:lvl7pPr marL="2585979" indent="0">
              <a:buNone/>
              <a:defRPr sz="1886"/>
            </a:lvl7pPr>
            <a:lvl8pPr marL="3016975" indent="0">
              <a:buNone/>
              <a:defRPr sz="1886"/>
            </a:lvl8pPr>
            <a:lvl9pPr marL="3447971" indent="0">
              <a:buNone/>
              <a:defRPr sz="1886"/>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812687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1149889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409960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BB47E74-1B85-4871-BA66-D13BD6652B52}"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B902BCE-BA70-4F87-AD6C-90A86573CED4}"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75890F46-551A-4FBF-A65D-3C6A6063841D}"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26E2EBF-4234-48F1-8D65-15963996D56A}"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B866538-FDA1-42A1-9A12-9621777AF64D}"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EAA78AE-378F-440A-8ADA-81888812BC7B}"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52158B9-7AFF-4C48-BB70-15CF0132313A}"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0" sz="1400">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0" sz="1400">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0" sz="1400">
                <a:latin typeface="Arial" charset="0"/>
                <a:ea typeface="ＭＳ Ｐゴシック" charset="-128"/>
              </a:defRPr>
            </a:lvl1pPr>
          </a:lstStyle>
          <a:p>
            <a:pPr>
              <a:defRPr/>
            </a:pPr>
            <a:fld id="{69166F3A-AAE4-489D-BFCA-C58B48EC6F2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31">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3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31">
                <a:solidFill>
                  <a:schemeClr val="tx1">
                    <a:tint val="75000"/>
                  </a:schemeClr>
                </a:solidFill>
              </a:defRPr>
            </a:lvl1pPr>
          </a:lstStyle>
          <a:p>
            <a:fld id="{5E3F6313-0071-4C5D-9E06-91E8809F988F}" type="slidenum">
              <a:rPr kumimoji="1" lang="ja-JP" altLang="en-US" smtClean="0"/>
              <a:pPr/>
              <a:t>‹#›</a:t>
            </a:fld>
            <a:endParaRPr kumimoji="1" lang="ja-JP" altLang="en-US"/>
          </a:p>
        </p:txBody>
      </p:sp>
    </p:spTree>
    <p:extLst>
      <p:ext uri="{BB962C8B-B14F-4D97-AF65-F5344CB8AC3E}">
        <p14:creationId xmlns:p14="http://schemas.microsoft.com/office/powerpoint/2010/main" val="27856119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861993" rtl="0" eaLnBrk="1" latinLnBrk="0" hangingPunct="1">
        <a:lnSpc>
          <a:spcPct val="90000"/>
        </a:lnSpc>
        <a:spcBef>
          <a:spcPct val="0"/>
        </a:spcBef>
        <a:buNone/>
        <a:defRPr kumimoji="1" sz="4148" kern="1200">
          <a:solidFill>
            <a:schemeClr val="tx1"/>
          </a:solidFill>
          <a:latin typeface="+mj-lt"/>
          <a:ea typeface="+mj-ea"/>
          <a:cs typeface="+mj-cs"/>
        </a:defRPr>
      </a:lvl1pPr>
    </p:titleStyle>
    <p:bodyStyle>
      <a:lvl1pPr marL="215498" indent="-215498" algn="l" defTabSz="861993" rtl="0" eaLnBrk="1" latinLnBrk="0" hangingPunct="1">
        <a:lnSpc>
          <a:spcPct val="90000"/>
        </a:lnSpc>
        <a:spcBef>
          <a:spcPts val="942"/>
        </a:spcBef>
        <a:buFont typeface="Arial" panose="020B0604020202020204" pitchFamily="34" charset="0"/>
        <a:buChar char="•"/>
        <a:defRPr kumimoji="1"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kumimoji="1"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kumimoji="1"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9pPr>
    </p:bodyStyle>
    <p:otherStyle>
      <a:defPPr>
        <a:defRPr lang="en-US"/>
      </a:defPPr>
      <a:lvl1pPr marL="0" algn="l" defTabSz="861993" rtl="0" eaLnBrk="1" latinLnBrk="0" hangingPunct="1">
        <a:defRPr kumimoji="1" sz="1697" kern="1200">
          <a:solidFill>
            <a:schemeClr val="tx1"/>
          </a:solidFill>
          <a:latin typeface="+mn-lt"/>
          <a:ea typeface="+mn-ea"/>
          <a:cs typeface="+mn-cs"/>
        </a:defRPr>
      </a:lvl1pPr>
      <a:lvl2pPr marL="430997" algn="l" defTabSz="861993" rtl="0" eaLnBrk="1" latinLnBrk="0" hangingPunct="1">
        <a:defRPr kumimoji="1" sz="1697" kern="1200">
          <a:solidFill>
            <a:schemeClr val="tx1"/>
          </a:solidFill>
          <a:latin typeface="+mn-lt"/>
          <a:ea typeface="+mn-ea"/>
          <a:cs typeface="+mn-cs"/>
        </a:defRPr>
      </a:lvl2pPr>
      <a:lvl3pPr marL="861993" algn="l" defTabSz="861993" rtl="0" eaLnBrk="1" latinLnBrk="0" hangingPunct="1">
        <a:defRPr kumimoji="1" sz="1697" kern="1200">
          <a:solidFill>
            <a:schemeClr val="tx1"/>
          </a:solidFill>
          <a:latin typeface="+mn-lt"/>
          <a:ea typeface="+mn-ea"/>
          <a:cs typeface="+mn-cs"/>
        </a:defRPr>
      </a:lvl3pPr>
      <a:lvl4pPr marL="1292990" algn="l" defTabSz="861993" rtl="0" eaLnBrk="1" latinLnBrk="0" hangingPunct="1">
        <a:defRPr kumimoji="1" sz="1697" kern="1200">
          <a:solidFill>
            <a:schemeClr val="tx1"/>
          </a:solidFill>
          <a:latin typeface="+mn-lt"/>
          <a:ea typeface="+mn-ea"/>
          <a:cs typeface="+mn-cs"/>
        </a:defRPr>
      </a:lvl4pPr>
      <a:lvl5pPr marL="1723986" algn="l" defTabSz="861993" rtl="0" eaLnBrk="1" latinLnBrk="0" hangingPunct="1">
        <a:defRPr kumimoji="1" sz="1697" kern="1200">
          <a:solidFill>
            <a:schemeClr val="tx1"/>
          </a:solidFill>
          <a:latin typeface="+mn-lt"/>
          <a:ea typeface="+mn-ea"/>
          <a:cs typeface="+mn-cs"/>
        </a:defRPr>
      </a:lvl5pPr>
      <a:lvl6pPr marL="2154983" algn="l" defTabSz="861993" rtl="0" eaLnBrk="1" latinLnBrk="0" hangingPunct="1">
        <a:defRPr kumimoji="1" sz="1697" kern="1200">
          <a:solidFill>
            <a:schemeClr val="tx1"/>
          </a:solidFill>
          <a:latin typeface="+mn-lt"/>
          <a:ea typeface="+mn-ea"/>
          <a:cs typeface="+mn-cs"/>
        </a:defRPr>
      </a:lvl6pPr>
      <a:lvl7pPr marL="2585979" algn="l" defTabSz="861993" rtl="0" eaLnBrk="1" latinLnBrk="0" hangingPunct="1">
        <a:defRPr kumimoji="1" sz="1697" kern="1200">
          <a:solidFill>
            <a:schemeClr val="tx1"/>
          </a:solidFill>
          <a:latin typeface="+mn-lt"/>
          <a:ea typeface="+mn-ea"/>
          <a:cs typeface="+mn-cs"/>
        </a:defRPr>
      </a:lvl7pPr>
      <a:lvl8pPr marL="3016975" algn="l" defTabSz="861993" rtl="0" eaLnBrk="1" latinLnBrk="0" hangingPunct="1">
        <a:defRPr kumimoji="1" sz="1697" kern="1200">
          <a:solidFill>
            <a:schemeClr val="tx1"/>
          </a:solidFill>
          <a:latin typeface="+mn-lt"/>
          <a:ea typeface="+mn-ea"/>
          <a:cs typeface="+mn-cs"/>
        </a:defRPr>
      </a:lvl8pPr>
      <a:lvl9pPr marL="3447971" algn="l" defTabSz="861993" rtl="0" eaLnBrk="1" latinLnBrk="0" hangingPunct="1">
        <a:defRPr kumimoji="1" sz="16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773723" y="2405081"/>
            <a:ext cx="7680081" cy="490134"/>
          </a:xfrm>
        </p:spPr>
        <p:txBody>
          <a:bodyPr>
            <a:spAutoFit/>
          </a:bodyPr>
          <a:lstStyle/>
          <a:p>
            <a:pPr eaLnBrk="1" hangingPunct="1"/>
            <a:r>
              <a:rPr lang="ja-JP" altLang="en-US" sz="2585" dirty="0"/>
              <a:t>西大阪地域における高潮計画について</a:t>
            </a:r>
          </a:p>
        </p:txBody>
      </p:sp>
      <p:sp>
        <p:nvSpPr>
          <p:cNvPr id="30723" name="Line 4"/>
          <p:cNvSpPr>
            <a:spLocks noChangeShapeType="1"/>
          </p:cNvSpPr>
          <p:nvPr/>
        </p:nvSpPr>
        <p:spPr bwMode="auto">
          <a:xfrm>
            <a:off x="762000" y="3138854"/>
            <a:ext cx="7696200"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
        <p:nvSpPr>
          <p:cNvPr id="30724" name="Line 5"/>
          <p:cNvSpPr>
            <a:spLocks noChangeShapeType="1"/>
          </p:cNvSpPr>
          <p:nvPr/>
        </p:nvSpPr>
        <p:spPr bwMode="auto">
          <a:xfrm>
            <a:off x="762000" y="2165838"/>
            <a:ext cx="769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graphicFrame>
        <p:nvGraphicFramePr>
          <p:cNvPr id="15376" name="Group 16"/>
          <p:cNvGraphicFramePr>
            <a:graphicFrameLocks noGrp="1"/>
          </p:cNvGraphicFramePr>
          <p:nvPr>
            <p:extLst>
              <p:ext uri="{D42A27DB-BD31-4B8C-83A1-F6EECF244321}">
                <p14:modId xmlns:p14="http://schemas.microsoft.com/office/powerpoint/2010/main" val="109401956"/>
              </p:ext>
            </p:extLst>
          </p:nvPr>
        </p:nvGraphicFramePr>
        <p:xfrm>
          <a:off x="5926347" y="619858"/>
          <a:ext cx="2978796" cy="797169"/>
        </p:xfrm>
        <a:graphic>
          <a:graphicData uri="http://schemas.openxmlformats.org/drawingml/2006/table">
            <a:tbl>
              <a:tblPr/>
              <a:tblGrid>
                <a:gridCol w="2053112">
                  <a:extLst>
                    <a:ext uri="{9D8B030D-6E8A-4147-A177-3AD203B41FA5}">
                      <a16:colId xmlns:a16="http://schemas.microsoft.com/office/drawing/2014/main" val="20000"/>
                    </a:ext>
                  </a:extLst>
                </a:gridCol>
                <a:gridCol w="925684">
                  <a:extLst>
                    <a:ext uri="{9D8B030D-6E8A-4147-A177-3AD203B41FA5}">
                      <a16:colId xmlns:a16="http://schemas.microsoft.com/office/drawing/2014/main" val="20001"/>
                    </a:ext>
                  </a:extLst>
                </a:gridCol>
              </a:tblGrid>
              <a:tr h="79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令和元年</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10</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月</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31</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日（木）</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令和元年度　第</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回</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大阪府河川構造物等審議会</a:t>
                      </a:r>
                      <a:endParaRPr kumimoji="1" lang="en-US" altLang="ja-JP" sz="11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資料</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2</a:t>
                      </a:r>
                    </a:p>
                  </a:txBody>
                  <a:tcPr marL="84385" marR="84385" marT="43169" marB="4316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7885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extLst>
              <p:ext uri="{D42A27DB-BD31-4B8C-83A1-F6EECF244321}">
                <p14:modId xmlns:p14="http://schemas.microsoft.com/office/powerpoint/2010/main" val="4214790144"/>
              </p:ext>
            </p:extLst>
          </p:nvPr>
        </p:nvGraphicFramePr>
        <p:xfrm>
          <a:off x="204716" y="1544002"/>
          <a:ext cx="8572908" cy="5078472"/>
        </p:xfrm>
        <a:graphic>
          <a:graphicData uri="http://schemas.openxmlformats.org/drawingml/2006/table">
            <a:tbl>
              <a:tblPr firstRow="1" bandRow="1">
                <a:tableStyleId>{5940675A-B579-460E-94D1-54222C63F5DA}</a:tableStyleId>
              </a:tblPr>
              <a:tblGrid>
                <a:gridCol w="2074460">
                  <a:extLst>
                    <a:ext uri="{9D8B030D-6E8A-4147-A177-3AD203B41FA5}">
                      <a16:colId xmlns:a16="http://schemas.microsoft.com/office/drawing/2014/main" val="20000"/>
                    </a:ext>
                  </a:extLst>
                </a:gridCol>
                <a:gridCol w="2211994">
                  <a:extLst>
                    <a:ext uri="{9D8B030D-6E8A-4147-A177-3AD203B41FA5}">
                      <a16:colId xmlns:a16="http://schemas.microsoft.com/office/drawing/2014/main" val="20001"/>
                    </a:ext>
                  </a:extLst>
                </a:gridCol>
                <a:gridCol w="2143227">
                  <a:extLst>
                    <a:ext uri="{9D8B030D-6E8A-4147-A177-3AD203B41FA5}">
                      <a16:colId xmlns:a16="http://schemas.microsoft.com/office/drawing/2014/main" val="20002"/>
                    </a:ext>
                  </a:extLst>
                </a:gridCol>
                <a:gridCol w="2143227">
                  <a:extLst>
                    <a:ext uri="{9D8B030D-6E8A-4147-A177-3AD203B41FA5}">
                      <a16:colId xmlns:a16="http://schemas.microsoft.com/office/drawing/2014/main" val="20003"/>
                    </a:ext>
                  </a:extLst>
                </a:gridCol>
              </a:tblGrid>
              <a:tr h="1342782">
                <a:tc>
                  <a:txBody>
                    <a:bodyPr/>
                    <a:lstStyle/>
                    <a:p>
                      <a:r>
                        <a:rPr kumimoji="1" lang="ja-JP" altLang="en-US" dirty="0">
                          <a:latin typeface="+mn-ea"/>
                          <a:ea typeface="+mn-ea"/>
                        </a:rPr>
                        <a:t>　　　　整備期間</a:t>
                      </a:r>
                      <a:endParaRPr kumimoji="1" lang="en-US" altLang="ja-JP" dirty="0">
                        <a:latin typeface="+mn-ea"/>
                        <a:ea typeface="+mn-ea"/>
                      </a:endParaRPr>
                    </a:p>
                    <a:p>
                      <a:endParaRPr kumimoji="1" lang="en-US" altLang="ja-JP" dirty="0">
                        <a:latin typeface="+mn-ea"/>
                        <a:ea typeface="+mn-ea"/>
                      </a:endParaRPr>
                    </a:p>
                    <a:p>
                      <a:endParaRPr kumimoji="1" lang="en-US" altLang="ja-JP" dirty="0">
                        <a:latin typeface="+mn-ea"/>
                        <a:ea typeface="+mn-ea"/>
                      </a:endParaRPr>
                    </a:p>
                    <a:p>
                      <a:r>
                        <a:rPr kumimoji="1" lang="ja-JP" altLang="en-US" dirty="0">
                          <a:latin typeface="+mn-ea"/>
                          <a:ea typeface="+mn-ea"/>
                        </a:rPr>
                        <a:t>整備箇所</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9525" cap="flat" cmpd="sng" algn="ctr">
                      <a:solidFill>
                        <a:schemeClr val="tx1"/>
                      </a:solidFill>
                      <a:prstDash val="solid"/>
                      <a:round/>
                      <a:headEnd type="none" w="med" len="med"/>
                      <a:tailEnd type="none" w="med" len="med"/>
                    </a:lnTlToBr>
                    <a:solidFill>
                      <a:srgbClr val="CCECFF"/>
                    </a:solidFill>
                  </a:tcPr>
                </a:tc>
                <a:tc>
                  <a:txBody>
                    <a:bodyPr/>
                    <a:lstStyle/>
                    <a:p>
                      <a:pPr algn="ctr"/>
                      <a:r>
                        <a:rPr kumimoji="1" lang="ja-JP" altLang="en-US" sz="1600" dirty="0">
                          <a:latin typeface="+mn-ea"/>
                          <a:ea typeface="+mn-ea"/>
                        </a:rPr>
                        <a:t>令和元年～令和</a:t>
                      </a:r>
                      <a:r>
                        <a:rPr kumimoji="1" lang="en-US" altLang="ja-JP" sz="1600" dirty="0">
                          <a:latin typeface="+mn-ea"/>
                          <a:ea typeface="+mn-ea"/>
                        </a:rPr>
                        <a:t>10</a:t>
                      </a:r>
                      <a:r>
                        <a:rPr kumimoji="1" lang="ja-JP" altLang="en-US" sz="1600" dirty="0">
                          <a:latin typeface="+mn-ea"/>
                          <a:ea typeface="+mn-ea"/>
                        </a:rPr>
                        <a:t>年</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令和</a:t>
                      </a:r>
                      <a:r>
                        <a:rPr kumimoji="1" lang="en-US" altLang="ja-JP" sz="1600" dirty="0">
                          <a:latin typeface="+mn-ea"/>
                          <a:ea typeface="+mn-ea"/>
                        </a:rPr>
                        <a:t>11</a:t>
                      </a:r>
                      <a:r>
                        <a:rPr kumimoji="1" lang="ja-JP" altLang="en-US" sz="1600" dirty="0">
                          <a:latin typeface="+mn-ea"/>
                          <a:ea typeface="+mn-ea"/>
                        </a:rPr>
                        <a:t>年～令和</a:t>
                      </a:r>
                      <a:r>
                        <a:rPr kumimoji="1" lang="en-US" altLang="ja-JP" sz="1600" dirty="0">
                          <a:latin typeface="+mn-ea"/>
                          <a:ea typeface="+mn-ea"/>
                        </a:rPr>
                        <a:t>20</a:t>
                      </a:r>
                      <a:r>
                        <a:rPr kumimoji="1" lang="ja-JP" altLang="en-US" sz="1600" dirty="0">
                          <a:latin typeface="+mn-ea"/>
                          <a:ea typeface="+mn-ea"/>
                        </a:rPr>
                        <a:t>年</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令和</a:t>
                      </a:r>
                      <a:r>
                        <a:rPr kumimoji="1" lang="en-US" altLang="ja-JP" sz="1600" dirty="0">
                          <a:latin typeface="+mn-ea"/>
                          <a:ea typeface="+mn-ea"/>
                        </a:rPr>
                        <a:t>21</a:t>
                      </a:r>
                      <a:r>
                        <a:rPr kumimoji="1" lang="ja-JP" altLang="en-US" sz="1600" dirty="0">
                          <a:latin typeface="+mn-ea"/>
                          <a:ea typeface="+mn-ea"/>
                        </a:rPr>
                        <a:t>年～令和</a:t>
                      </a:r>
                      <a:r>
                        <a:rPr kumimoji="1" lang="en-US" altLang="ja-JP" sz="1600" dirty="0">
                          <a:latin typeface="+mn-ea"/>
                          <a:ea typeface="+mn-ea"/>
                        </a:rPr>
                        <a:t>30</a:t>
                      </a:r>
                      <a:r>
                        <a:rPr kumimoji="1" lang="ja-JP" altLang="en-US" sz="1600" dirty="0">
                          <a:latin typeface="+mn-ea"/>
                          <a:ea typeface="+mn-ea"/>
                        </a:rPr>
                        <a:t>年</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1245230">
                <a:tc>
                  <a:txBody>
                    <a:bodyPr/>
                    <a:lstStyle/>
                    <a:p>
                      <a:r>
                        <a:rPr kumimoji="1" lang="ja-JP" altLang="en-US" dirty="0">
                          <a:latin typeface="+mn-ea"/>
                          <a:ea typeface="+mn-ea"/>
                        </a:rPr>
                        <a:t>木津川水門改築</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ECFF"/>
                    </a:solidFill>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45230">
                <a:tc>
                  <a:txBody>
                    <a:bodyPr/>
                    <a:lstStyle/>
                    <a:p>
                      <a:r>
                        <a:rPr kumimoji="1" lang="ja-JP" altLang="en-US" dirty="0">
                          <a:latin typeface="+mn-ea"/>
                          <a:ea typeface="+mn-ea"/>
                        </a:rPr>
                        <a:t>安治川水門改築</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ECFF"/>
                    </a:solidFill>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45230">
                <a:tc>
                  <a:txBody>
                    <a:bodyPr/>
                    <a:lstStyle/>
                    <a:p>
                      <a:r>
                        <a:rPr kumimoji="1" lang="ja-JP" altLang="en-US" dirty="0">
                          <a:latin typeface="+mn-ea"/>
                          <a:ea typeface="+mn-ea"/>
                        </a:rPr>
                        <a:t>尻無川水門改築</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ECFF"/>
                    </a:solidFill>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kumimoji="1" lang="ja-JP" altLang="en-US" dirty="0">
                        <a:latin typeface="+mn-ea"/>
                        <a:ea typeface="+mn-ea"/>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cxnSp>
        <p:nvCxnSpPr>
          <p:cNvPr id="15" name="直線コネクタ 14"/>
          <p:cNvCxnSpPr/>
          <p:nvPr/>
        </p:nvCxnSpPr>
        <p:spPr>
          <a:xfrm>
            <a:off x="4933757" y="3447004"/>
            <a:ext cx="0" cy="5926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501955" y="2952748"/>
            <a:ext cx="1620957" cy="523220"/>
          </a:xfrm>
          <a:prstGeom prst="rect">
            <a:avLst/>
          </a:prstGeom>
          <a:noFill/>
        </p:spPr>
        <p:txBody>
          <a:bodyPr wrap="none" rtlCol="0">
            <a:spAutoFit/>
          </a:bodyPr>
          <a:lstStyle/>
          <a:p>
            <a:r>
              <a:rPr kumimoji="1" lang="ja-JP" altLang="en-US" sz="1400" dirty="0">
                <a:solidFill>
                  <a:srgbClr val="FF0000"/>
                </a:solidFill>
                <a:latin typeface="+mn-ea"/>
                <a:ea typeface="+mn-ea"/>
              </a:rPr>
              <a:t>現木津川水門寿命</a:t>
            </a:r>
            <a:endParaRPr kumimoji="1" lang="en-US" altLang="ja-JP" sz="1400" dirty="0">
              <a:solidFill>
                <a:srgbClr val="FF0000"/>
              </a:solidFill>
              <a:latin typeface="+mn-ea"/>
              <a:ea typeface="+mn-ea"/>
            </a:endParaRPr>
          </a:p>
          <a:p>
            <a:r>
              <a:rPr lang="ja-JP" altLang="en-US" sz="1400" dirty="0">
                <a:solidFill>
                  <a:srgbClr val="FF0000"/>
                </a:solidFill>
                <a:latin typeface="+mn-ea"/>
                <a:ea typeface="+mn-ea"/>
              </a:rPr>
              <a:t>（令和</a:t>
            </a:r>
            <a:r>
              <a:rPr lang="en-US" altLang="ja-JP" sz="1400" dirty="0">
                <a:solidFill>
                  <a:srgbClr val="FF0000"/>
                </a:solidFill>
                <a:latin typeface="+mn-ea"/>
                <a:ea typeface="+mn-ea"/>
              </a:rPr>
              <a:t>13</a:t>
            </a:r>
            <a:r>
              <a:rPr lang="ja-JP" altLang="en-US" sz="1400" dirty="0">
                <a:solidFill>
                  <a:srgbClr val="FF0000"/>
                </a:solidFill>
                <a:latin typeface="+mn-ea"/>
                <a:ea typeface="+mn-ea"/>
              </a:rPr>
              <a:t>年）</a:t>
            </a:r>
            <a:endParaRPr kumimoji="1" lang="ja-JP" altLang="en-US" sz="1400" dirty="0">
              <a:solidFill>
                <a:srgbClr val="FF0000"/>
              </a:solidFill>
              <a:latin typeface="+mn-ea"/>
              <a:ea typeface="+mn-ea"/>
            </a:endParaRPr>
          </a:p>
        </p:txBody>
      </p:sp>
      <p:sp>
        <p:nvSpPr>
          <p:cNvPr id="17" name="右矢印 16"/>
          <p:cNvSpPr/>
          <p:nvPr/>
        </p:nvSpPr>
        <p:spPr>
          <a:xfrm>
            <a:off x="2939902" y="3455956"/>
            <a:ext cx="1980000" cy="597570"/>
          </a:xfrm>
          <a:prstGeom prst="rightArrow">
            <a:avLst>
              <a:gd name="adj1" fmla="val 61334"/>
              <a:gd name="adj2" fmla="val 41499"/>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n-ea"/>
              </a:rPr>
              <a:t>約</a:t>
            </a:r>
            <a:r>
              <a:rPr kumimoji="1" lang="en-US" altLang="ja-JP" dirty="0">
                <a:latin typeface="+mn-ea"/>
              </a:rPr>
              <a:t>9</a:t>
            </a:r>
            <a:r>
              <a:rPr kumimoji="1" lang="ja-JP" altLang="en-US" dirty="0">
                <a:latin typeface="+mn-ea"/>
              </a:rPr>
              <a:t>年間</a:t>
            </a:r>
          </a:p>
        </p:txBody>
      </p:sp>
      <p:cxnSp>
        <p:nvCxnSpPr>
          <p:cNvPr id="18" name="直線コネクタ 17"/>
          <p:cNvCxnSpPr/>
          <p:nvPr/>
        </p:nvCxnSpPr>
        <p:spPr>
          <a:xfrm>
            <a:off x="5475624" y="4647139"/>
            <a:ext cx="0" cy="5926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043822" y="4122379"/>
            <a:ext cx="1620957" cy="523220"/>
          </a:xfrm>
          <a:prstGeom prst="rect">
            <a:avLst/>
          </a:prstGeom>
          <a:noFill/>
        </p:spPr>
        <p:txBody>
          <a:bodyPr wrap="none" rtlCol="0">
            <a:spAutoFit/>
          </a:bodyPr>
          <a:lstStyle/>
          <a:p>
            <a:r>
              <a:rPr kumimoji="1" lang="ja-JP" altLang="en-US" sz="1400" dirty="0">
                <a:solidFill>
                  <a:srgbClr val="FF0000"/>
                </a:solidFill>
                <a:latin typeface="+mn-ea"/>
                <a:ea typeface="+mn-ea"/>
              </a:rPr>
              <a:t>現安治川水門寿命</a:t>
            </a:r>
            <a:endParaRPr kumimoji="1" lang="en-US" altLang="ja-JP" sz="1400" dirty="0">
              <a:solidFill>
                <a:srgbClr val="FF0000"/>
              </a:solidFill>
              <a:latin typeface="+mn-ea"/>
              <a:ea typeface="+mn-ea"/>
            </a:endParaRPr>
          </a:p>
          <a:p>
            <a:r>
              <a:rPr lang="ja-JP" altLang="en-US" sz="1400" dirty="0">
                <a:solidFill>
                  <a:srgbClr val="FF0000"/>
                </a:solidFill>
                <a:latin typeface="+mn-ea"/>
                <a:ea typeface="+mn-ea"/>
              </a:rPr>
              <a:t>（令和</a:t>
            </a:r>
            <a:r>
              <a:rPr lang="en-US" altLang="ja-JP" sz="1400" dirty="0">
                <a:solidFill>
                  <a:srgbClr val="FF0000"/>
                </a:solidFill>
                <a:latin typeface="+mn-ea"/>
                <a:ea typeface="+mn-ea"/>
              </a:rPr>
              <a:t>16</a:t>
            </a:r>
            <a:r>
              <a:rPr lang="ja-JP" altLang="en-US" sz="1400" dirty="0">
                <a:solidFill>
                  <a:srgbClr val="FF0000"/>
                </a:solidFill>
                <a:latin typeface="+mn-ea"/>
                <a:ea typeface="+mn-ea"/>
              </a:rPr>
              <a:t>年）</a:t>
            </a:r>
            <a:endParaRPr kumimoji="1" lang="ja-JP" altLang="en-US" sz="1400" dirty="0">
              <a:solidFill>
                <a:srgbClr val="FF0000"/>
              </a:solidFill>
              <a:latin typeface="+mn-ea"/>
              <a:ea typeface="+mn-ea"/>
            </a:endParaRPr>
          </a:p>
        </p:txBody>
      </p:sp>
      <p:sp>
        <p:nvSpPr>
          <p:cNvPr id="20" name="右矢印 19"/>
          <p:cNvSpPr/>
          <p:nvPr/>
        </p:nvSpPr>
        <p:spPr>
          <a:xfrm>
            <a:off x="3461756" y="4654882"/>
            <a:ext cx="1980000" cy="597570"/>
          </a:xfrm>
          <a:prstGeom prst="rightArrow">
            <a:avLst>
              <a:gd name="adj1" fmla="val 61334"/>
              <a:gd name="adj2" fmla="val 41499"/>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n-ea"/>
              </a:rPr>
              <a:t>約</a:t>
            </a:r>
            <a:r>
              <a:rPr kumimoji="1" lang="en-US" altLang="ja-JP" dirty="0">
                <a:latin typeface="+mn-ea"/>
              </a:rPr>
              <a:t>9</a:t>
            </a:r>
            <a:r>
              <a:rPr kumimoji="1" lang="ja-JP" altLang="en-US" dirty="0">
                <a:latin typeface="+mn-ea"/>
              </a:rPr>
              <a:t>年間</a:t>
            </a:r>
          </a:p>
        </p:txBody>
      </p:sp>
      <p:cxnSp>
        <p:nvCxnSpPr>
          <p:cNvPr id="21" name="直線コネクタ 20"/>
          <p:cNvCxnSpPr/>
          <p:nvPr/>
        </p:nvCxnSpPr>
        <p:spPr>
          <a:xfrm>
            <a:off x="7096581" y="5877293"/>
            <a:ext cx="0" cy="5926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664779" y="5366388"/>
            <a:ext cx="1620957" cy="523220"/>
          </a:xfrm>
          <a:prstGeom prst="rect">
            <a:avLst/>
          </a:prstGeom>
          <a:noFill/>
        </p:spPr>
        <p:txBody>
          <a:bodyPr wrap="none" rtlCol="0">
            <a:spAutoFit/>
          </a:bodyPr>
          <a:lstStyle/>
          <a:p>
            <a:r>
              <a:rPr kumimoji="1" lang="ja-JP" altLang="en-US" sz="1400" dirty="0">
                <a:solidFill>
                  <a:srgbClr val="FF0000"/>
                </a:solidFill>
                <a:latin typeface="+mn-ea"/>
                <a:ea typeface="+mn-ea"/>
              </a:rPr>
              <a:t>現尻無川水門寿命</a:t>
            </a:r>
            <a:endParaRPr kumimoji="1" lang="en-US" altLang="ja-JP" sz="1400" dirty="0">
              <a:solidFill>
                <a:srgbClr val="FF0000"/>
              </a:solidFill>
              <a:latin typeface="+mn-ea"/>
              <a:ea typeface="+mn-ea"/>
            </a:endParaRPr>
          </a:p>
          <a:p>
            <a:r>
              <a:rPr lang="ja-JP" altLang="en-US" sz="1400" dirty="0">
                <a:solidFill>
                  <a:srgbClr val="FF0000"/>
                </a:solidFill>
                <a:latin typeface="+mn-ea"/>
                <a:ea typeface="+mn-ea"/>
              </a:rPr>
              <a:t>（令和</a:t>
            </a:r>
            <a:r>
              <a:rPr lang="en-US" altLang="ja-JP" sz="1400" dirty="0">
                <a:solidFill>
                  <a:srgbClr val="FF0000"/>
                </a:solidFill>
                <a:latin typeface="+mn-ea"/>
                <a:ea typeface="+mn-ea"/>
              </a:rPr>
              <a:t>23</a:t>
            </a:r>
            <a:r>
              <a:rPr lang="ja-JP" altLang="en-US" sz="1400" dirty="0">
                <a:solidFill>
                  <a:srgbClr val="FF0000"/>
                </a:solidFill>
                <a:latin typeface="+mn-ea"/>
                <a:ea typeface="+mn-ea"/>
              </a:rPr>
              <a:t>年）</a:t>
            </a:r>
            <a:endParaRPr kumimoji="1" lang="ja-JP" altLang="en-US" sz="1400" dirty="0">
              <a:solidFill>
                <a:srgbClr val="FF0000"/>
              </a:solidFill>
              <a:latin typeface="+mn-ea"/>
              <a:ea typeface="+mn-ea"/>
            </a:endParaRPr>
          </a:p>
        </p:txBody>
      </p:sp>
      <p:sp>
        <p:nvSpPr>
          <p:cNvPr id="23" name="右矢印 22"/>
          <p:cNvSpPr/>
          <p:nvPr/>
        </p:nvSpPr>
        <p:spPr>
          <a:xfrm>
            <a:off x="5078336" y="5885036"/>
            <a:ext cx="1980000" cy="597570"/>
          </a:xfrm>
          <a:prstGeom prst="rightArrow">
            <a:avLst>
              <a:gd name="adj1" fmla="val 61334"/>
              <a:gd name="adj2" fmla="val 41499"/>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n-ea"/>
              </a:rPr>
              <a:t>約</a:t>
            </a:r>
            <a:r>
              <a:rPr kumimoji="1" lang="en-US" altLang="ja-JP" dirty="0">
                <a:latin typeface="+mn-ea"/>
              </a:rPr>
              <a:t>9</a:t>
            </a:r>
            <a:r>
              <a:rPr kumimoji="1" lang="ja-JP" altLang="en-US" dirty="0">
                <a:latin typeface="+mn-ea"/>
              </a:rPr>
              <a:t>年間</a:t>
            </a:r>
          </a:p>
        </p:txBody>
      </p:sp>
      <p:sp>
        <p:nvSpPr>
          <p:cNvPr id="25" name="Rectangle 2"/>
          <p:cNvSpPr>
            <a:spLocks noChangeArrowheads="1"/>
          </p:cNvSpPr>
          <p:nvPr/>
        </p:nvSpPr>
        <p:spPr bwMode="auto">
          <a:xfrm>
            <a:off x="-5966" y="3145"/>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p>
            <a:r>
              <a:rPr kumimoji="0" lang="ja-JP" altLang="en-US" sz="2000" b="1" dirty="0">
                <a:solidFill>
                  <a:srgbClr val="FFFF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三大水門の改築スケジュール</a:t>
            </a:r>
          </a:p>
        </p:txBody>
      </p:sp>
      <p:sp>
        <p:nvSpPr>
          <p:cNvPr id="24" name="Text Box 9"/>
          <p:cNvSpPr txBox="1">
            <a:spLocks noChangeArrowheads="1"/>
          </p:cNvSpPr>
          <p:nvPr/>
        </p:nvSpPr>
        <p:spPr bwMode="auto">
          <a:xfrm>
            <a:off x="81184" y="535505"/>
            <a:ext cx="8955559" cy="83099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dirty="0"/>
              <a:t>三大水門（安治川水門・尻無川水門・木津川水門）の有する治水面での重要性を考慮し、老朽化に伴う寿命を迎える前に三大水門を改築することとし、木津川水門、安治川水門、尻無川水門の順に整備を行う。</a:t>
            </a:r>
          </a:p>
        </p:txBody>
      </p:sp>
      <p:sp>
        <p:nvSpPr>
          <p:cNvPr id="26" name="スライド番号プレースホルダー 3">
            <a:extLst>
              <a:ext uri="{FF2B5EF4-FFF2-40B4-BE49-F238E27FC236}">
                <a16:creationId xmlns:a16="http://schemas.microsoft.com/office/drawing/2014/main" id="{712EF28A-B310-4BA5-809E-92EF27B51C9D}"/>
              </a:ext>
            </a:extLst>
          </p:cNvPr>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9</a:t>
            </a:fld>
            <a:endParaRPr kumimoji="1" lang="ja-JP" altLang="en-US" sz="1600" dirty="0">
              <a:solidFill>
                <a:schemeClr val="tx1"/>
              </a:solidFill>
            </a:endParaRPr>
          </a:p>
        </p:txBody>
      </p:sp>
    </p:spTree>
    <p:extLst>
      <p:ext uri="{BB962C8B-B14F-4D97-AF65-F5344CB8AC3E}">
        <p14:creationId xmlns:p14="http://schemas.microsoft.com/office/powerpoint/2010/main" val="3627931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t="10671" b="22881"/>
          <a:stretch/>
        </p:blipFill>
        <p:spPr>
          <a:xfrm>
            <a:off x="445325" y="965924"/>
            <a:ext cx="8230545" cy="3312368"/>
          </a:xfrm>
          <a:prstGeom prst="rect">
            <a:avLst/>
          </a:prstGeom>
        </p:spPr>
      </p:pic>
      <p:sp>
        <p:nvSpPr>
          <p:cNvPr id="15" name="右矢印 14"/>
          <p:cNvSpPr/>
          <p:nvPr/>
        </p:nvSpPr>
        <p:spPr bwMode="auto">
          <a:xfrm rot="11607566">
            <a:off x="4098848" y="3394938"/>
            <a:ext cx="397786" cy="296126"/>
          </a:xfrm>
          <a:prstGeom prst="rightArrow">
            <a:avLst/>
          </a:prstGeom>
          <a:solidFill>
            <a:srgbClr val="C5F8FD"/>
          </a:solidFill>
          <a:ln w="6350" cap="flat" cmpd="sng" algn="ctr">
            <a:solidFill>
              <a:schemeClr val="bg1"/>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sp>
        <p:nvSpPr>
          <p:cNvPr id="22" name="テキスト ボックス 21"/>
          <p:cNvSpPr txBox="1"/>
          <p:nvPr/>
        </p:nvSpPr>
        <p:spPr>
          <a:xfrm>
            <a:off x="592723" y="2681894"/>
            <a:ext cx="1010676" cy="290208"/>
          </a:xfrm>
          <a:prstGeom prst="rect">
            <a:avLst/>
          </a:prstGeom>
          <a:solidFill>
            <a:srgbClr val="FFFFFF">
              <a:alpha val="50196"/>
            </a:srgbClr>
          </a:solidFill>
        </p:spPr>
        <p:txBody>
          <a:bodyPr wrap="square" rtlCol="0">
            <a:spAutoFit/>
          </a:bodyPr>
          <a:lstStyle/>
          <a:p>
            <a:pPr algn="ctr"/>
            <a:r>
              <a:rPr lang="ja-JP" altLang="en-US" sz="1286" b="1" dirty="0">
                <a:solidFill>
                  <a:srgbClr val="FF0000"/>
                </a:solidFill>
                <a:latin typeface="ＭＳ ゴシック" panose="020B0609070205080204" pitchFamily="49" charset="-128"/>
                <a:ea typeface="ＭＳ ゴシック" panose="020B0609070205080204" pitchFamily="49" charset="-128"/>
              </a:rPr>
              <a:t>木津川水門</a:t>
            </a:r>
          </a:p>
        </p:txBody>
      </p:sp>
      <p:sp>
        <p:nvSpPr>
          <p:cNvPr id="23" name="テキスト ボックス 22"/>
          <p:cNvSpPr txBox="1"/>
          <p:nvPr/>
        </p:nvSpPr>
        <p:spPr>
          <a:xfrm>
            <a:off x="2472137" y="1586140"/>
            <a:ext cx="1005636" cy="290208"/>
          </a:xfrm>
          <a:prstGeom prst="rect">
            <a:avLst/>
          </a:prstGeom>
          <a:solidFill>
            <a:srgbClr val="FFFFFF">
              <a:alpha val="50196"/>
            </a:srgbClr>
          </a:solidFill>
        </p:spPr>
        <p:txBody>
          <a:bodyPr wrap="square" rtlCol="0">
            <a:spAutoFit/>
          </a:bodyPr>
          <a:lstStyle/>
          <a:p>
            <a:pPr algn="ctr"/>
            <a:r>
              <a:rPr lang="ja-JP" altLang="en-US" sz="1286" b="1" dirty="0">
                <a:solidFill>
                  <a:srgbClr val="FF0000"/>
                </a:solidFill>
                <a:latin typeface="ＭＳ ゴシック" panose="020B0609070205080204" pitchFamily="49" charset="-128"/>
                <a:ea typeface="ＭＳ ゴシック" panose="020B0609070205080204" pitchFamily="49" charset="-128"/>
              </a:rPr>
              <a:t>三軒家水門</a:t>
            </a:r>
          </a:p>
        </p:txBody>
      </p:sp>
      <p:sp>
        <p:nvSpPr>
          <p:cNvPr id="27" name="正方形/長方形 26"/>
          <p:cNvSpPr/>
          <p:nvPr/>
        </p:nvSpPr>
        <p:spPr bwMode="auto">
          <a:xfrm rot="694669">
            <a:off x="7117581" y="914185"/>
            <a:ext cx="674304" cy="3493404"/>
          </a:xfrm>
          <a:custGeom>
            <a:avLst/>
            <a:gdLst>
              <a:gd name="connsiteX0" fmla="*/ 0 w 387349"/>
              <a:gd name="connsiteY0" fmla="*/ 0 h 2711105"/>
              <a:gd name="connsiteX1" fmla="*/ 387349 w 387349"/>
              <a:gd name="connsiteY1" fmla="*/ 0 h 2711105"/>
              <a:gd name="connsiteX2" fmla="*/ 387349 w 387349"/>
              <a:gd name="connsiteY2" fmla="*/ 2711105 h 2711105"/>
              <a:gd name="connsiteX3" fmla="*/ 0 w 387349"/>
              <a:gd name="connsiteY3" fmla="*/ 2711105 h 2711105"/>
              <a:gd name="connsiteX4" fmla="*/ 0 w 387349"/>
              <a:gd name="connsiteY4" fmla="*/ 0 h 2711105"/>
              <a:gd name="connsiteX0" fmla="*/ 24580 w 411929"/>
              <a:gd name="connsiteY0" fmla="*/ 0 h 2780959"/>
              <a:gd name="connsiteX1" fmla="*/ 411929 w 411929"/>
              <a:gd name="connsiteY1" fmla="*/ 0 h 2780959"/>
              <a:gd name="connsiteX2" fmla="*/ 411929 w 411929"/>
              <a:gd name="connsiteY2" fmla="*/ 2711105 h 2780959"/>
              <a:gd name="connsiteX3" fmla="*/ 0 w 411929"/>
              <a:gd name="connsiteY3" fmla="*/ 2780959 h 2780959"/>
              <a:gd name="connsiteX4" fmla="*/ 24580 w 411929"/>
              <a:gd name="connsiteY4" fmla="*/ 0 h 2780959"/>
              <a:gd name="connsiteX0" fmla="*/ 24580 w 426617"/>
              <a:gd name="connsiteY0" fmla="*/ 54864 h 2835823"/>
              <a:gd name="connsiteX1" fmla="*/ 426617 w 426617"/>
              <a:gd name="connsiteY1" fmla="*/ 0 h 2835823"/>
              <a:gd name="connsiteX2" fmla="*/ 411929 w 426617"/>
              <a:gd name="connsiteY2" fmla="*/ 2765969 h 2835823"/>
              <a:gd name="connsiteX3" fmla="*/ 0 w 426617"/>
              <a:gd name="connsiteY3" fmla="*/ 2835823 h 2835823"/>
              <a:gd name="connsiteX4" fmla="*/ 24580 w 426617"/>
              <a:gd name="connsiteY4" fmla="*/ 54864 h 2835823"/>
              <a:gd name="connsiteX0" fmla="*/ 29678 w 426617"/>
              <a:gd name="connsiteY0" fmla="*/ 79747 h 2835823"/>
              <a:gd name="connsiteX1" fmla="*/ 426617 w 426617"/>
              <a:gd name="connsiteY1" fmla="*/ 0 h 2835823"/>
              <a:gd name="connsiteX2" fmla="*/ 411929 w 426617"/>
              <a:gd name="connsiteY2" fmla="*/ 2765969 h 2835823"/>
              <a:gd name="connsiteX3" fmla="*/ 0 w 426617"/>
              <a:gd name="connsiteY3" fmla="*/ 2835823 h 2835823"/>
              <a:gd name="connsiteX4" fmla="*/ 29678 w 426617"/>
              <a:gd name="connsiteY4" fmla="*/ 79747 h 2835823"/>
              <a:gd name="connsiteX0" fmla="*/ 29678 w 426617"/>
              <a:gd name="connsiteY0" fmla="*/ 79747 h 2835823"/>
              <a:gd name="connsiteX1" fmla="*/ 426617 w 426617"/>
              <a:gd name="connsiteY1" fmla="*/ 0 h 2835823"/>
              <a:gd name="connsiteX2" fmla="*/ 368263 w 426617"/>
              <a:gd name="connsiteY2" fmla="*/ 2773967 h 2835823"/>
              <a:gd name="connsiteX3" fmla="*/ 0 w 426617"/>
              <a:gd name="connsiteY3" fmla="*/ 2835823 h 2835823"/>
              <a:gd name="connsiteX4" fmla="*/ 29678 w 426617"/>
              <a:gd name="connsiteY4" fmla="*/ 79747 h 2835823"/>
              <a:gd name="connsiteX0" fmla="*/ 44934 w 426617"/>
              <a:gd name="connsiteY0" fmla="*/ 71867 h 2835823"/>
              <a:gd name="connsiteX1" fmla="*/ 426617 w 426617"/>
              <a:gd name="connsiteY1" fmla="*/ 0 h 2835823"/>
              <a:gd name="connsiteX2" fmla="*/ 368263 w 426617"/>
              <a:gd name="connsiteY2" fmla="*/ 2773967 h 2835823"/>
              <a:gd name="connsiteX3" fmla="*/ 0 w 426617"/>
              <a:gd name="connsiteY3" fmla="*/ 2835823 h 2835823"/>
              <a:gd name="connsiteX4" fmla="*/ 44934 w 426617"/>
              <a:gd name="connsiteY4" fmla="*/ 71867 h 2835823"/>
              <a:gd name="connsiteX0" fmla="*/ 36845 w 426617"/>
              <a:gd name="connsiteY0" fmla="*/ 289236 h 2835823"/>
              <a:gd name="connsiteX1" fmla="*/ 426617 w 426617"/>
              <a:gd name="connsiteY1" fmla="*/ 0 h 2835823"/>
              <a:gd name="connsiteX2" fmla="*/ 368263 w 426617"/>
              <a:gd name="connsiteY2" fmla="*/ 2773967 h 2835823"/>
              <a:gd name="connsiteX3" fmla="*/ 0 w 426617"/>
              <a:gd name="connsiteY3" fmla="*/ 2835823 h 2835823"/>
              <a:gd name="connsiteX4" fmla="*/ 36845 w 426617"/>
              <a:gd name="connsiteY4" fmla="*/ 289236 h 2835823"/>
              <a:gd name="connsiteX0" fmla="*/ 36845 w 425763"/>
              <a:gd name="connsiteY0" fmla="*/ 63780 h 2610367"/>
              <a:gd name="connsiteX1" fmla="*/ 425763 w 425763"/>
              <a:gd name="connsiteY1" fmla="*/ 0 h 2610367"/>
              <a:gd name="connsiteX2" fmla="*/ 368263 w 425763"/>
              <a:gd name="connsiteY2" fmla="*/ 2548511 h 2610367"/>
              <a:gd name="connsiteX3" fmla="*/ 0 w 425763"/>
              <a:gd name="connsiteY3" fmla="*/ 2610367 h 2610367"/>
              <a:gd name="connsiteX4" fmla="*/ 36845 w 425763"/>
              <a:gd name="connsiteY4" fmla="*/ 63780 h 2610367"/>
              <a:gd name="connsiteX0" fmla="*/ 34565 w 423483"/>
              <a:gd name="connsiteY0" fmla="*/ 63780 h 2548511"/>
              <a:gd name="connsiteX1" fmla="*/ 423483 w 423483"/>
              <a:gd name="connsiteY1" fmla="*/ 0 h 2548511"/>
              <a:gd name="connsiteX2" fmla="*/ 365983 w 423483"/>
              <a:gd name="connsiteY2" fmla="*/ 2548511 h 2548511"/>
              <a:gd name="connsiteX3" fmla="*/ 0 w 423483"/>
              <a:gd name="connsiteY3" fmla="*/ 2459755 h 2548511"/>
              <a:gd name="connsiteX4" fmla="*/ 34565 w 423483"/>
              <a:gd name="connsiteY4" fmla="*/ 63780 h 2548511"/>
              <a:gd name="connsiteX0" fmla="*/ 34565 w 423483"/>
              <a:gd name="connsiteY0" fmla="*/ 63780 h 2459755"/>
              <a:gd name="connsiteX1" fmla="*/ 423483 w 423483"/>
              <a:gd name="connsiteY1" fmla="*/ 0 h 2459755"/>
              <a:gd name="connsiteX2" fmla="*/ 376425 w 423483"/>
              <a:gd name="connsiteY2" fmla="*/ 2387045 h 2459755"/>
              <a:gd name="connsiteX3" fmla="*/ 0 w 423483"/>
              <a:gd name="connsiteY3" fmla="*/ 2459755 h 2459755"/>
              <a:gd name="connsiteX4" fmla="*/ 34565 w 423483"/>
              <a:gd name="connsiteY4" fmla="*/ 63780 h 2459755"/>
              <a:gd name="connsiteX0" fmla="*/ 33337 w 422255"/>
              <a:gd name="connsiteY0" fmla="*/ 63780 h 2387045"/>
              <a:gd name="connsiteX1" fmla="*/ 422255 w 422255"/>
              <a:gd name="connsiteY1" fmla="*/ 0 h 2387045"/>
              <a:gd name="connsiteX2" fmla="*/ 375197 w 422255"/>
              <a:gd name="connsiteY2" fmla="*/ 2387045 h 2387045"/>
              <a:gd name="connsiteX3" fmla="*/ 0 w 422255"/>
              <a:gd name="connsiteY3" fmla="*/ 2304639 h 2387045"/>
              <a:gd name="connsiteX4" fmla="*/ 33337 w 422255"/>
              <a:gd name="connsiteY4" fmla="*/ 63780 h 2387045"/>
              <a:gd name="connsiteX0" fmla="*/ 33337 w 422255"/>
              <a:gd name="connsiteY0" fmla="*/ 63780 h 2304639"/>
              <a:gd name="connsiteX1" fmla="*/ 422255 w 422255"/>
              <a:gd name="connsiteY1" fmla="*/ 0 h 2304639"/>
              <a:gd name="connsiteX2" fmla="*/ 376426 w 422255"/>
              <a:gd name="connsiteY2" fmla="*/ 2231929 h 2304639"/>
              <a:gd name="connsiteX3" fmla="*/ 0 w 422255"/>
              <a:gd name="connsiteY3" fmla="*/ 2304639 h 2304639"/>
              <a:gd name="connsiteX4" fmla="*/ 33337 w 422255"/>
              <a:gd name="connsiteY4" fmla="*/ 63780 h 2304639"/>
              <a:gd name="connsiteX0" fmla="*/ 33337 w 417248"/>
              <a:gd name="connsiteY0" fmla="*/ 39410 h 2280269"/>
              <a:gd name="connsiteX1" fmla="*/ 417248 w 417248"/>
              <a:gd name="connsiteY1" fmla="*/ 0 h 2280269"/>
              <a:gd name="connsiteX2" fmla="*/ 376426 w 417248"/>
              <a:gd name="connsiteY2" fmla="*/ 2207559 h 2280269"/>
              <a:gd name="connsiteX3" fmla="*/ 0 w 417248"/>
              <a:gd name="connsiteY3" fmla="*/ 2280269 h 2280269"/>
              <a:gd name="connsiteX4" fmla="*/ 33337 w 417248"/>
              <a:gd name="connsiteY4" fmla="*/ 39410 h 2280269"/>
              <a:gd name="connsiteX0" fmla="*/ 20167 w 417248"/>
              <a:gd name="connsiteY0" fmla="*/ 74634 h 2280269"/>
              <a:gd name="connsiteX1" fmla="*/ 417248 w 417248"/>
              <a:gd name="connsiteY1" fmla="*/ 0 h 2280269"/>
              <a:gd name="connsiteX2" fmla="*/ 376426 w 417248"/>
              <a:gd name="connsiteY2" fmla="*/ 2207559 h 2280269"/>
              <a:gd name="connsiteX3" fmla="*/ 0 w 417248"/>
              <a:gd name="connsiteY3" fmla="*/ 2280269 h 2280269"/>
              <a:gd name="connsiteX4" fmla="*/ 20167 w 417248"/>
              <a:gd name="connsiteY4" fmla="*/ 74634 h 2280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48" h="2280269">
                <a:moveTo>
                  <a:pt x="20167" y="74634"/>
                </a:moveTo>
                <a:lnTo>
                  <a:pt x="417248" y="0"/>
                </a:lnTo>
                <a:lnTo>
                  <a:pt x="376426" y="2207559"/>
                </a:lnTo>
                <a:lnTo>
                  <a:pt x="0" y="2280269"/>
                </a:lnTo>
                <a:lnTo>
                  <a:pt x="20167" y="74634"/>
                </a:lnTo>
                <a:close/>
              </a:path>
            </a:pathLst>
          </a:custGeom>
          <a:noFill/>
          <a:ln w="28575" cap="flat" cmpd="sng" algn="ctr">
            <a:solidFill>
              <a:srgbClr val="FF0000"/>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sp>
        <p:nvSpPr>
          <p:cNvPr id="30" name="正方形/長方形 29"/>
          <p:cNvSpPr/>
          <p:nvPr/>
        </p:nvSpPr>
        <p:spPr bwMode="auto">
          <a:xfrm rot="836752">
            <a:off x="1734992" y="2404549"/>
            <a:ext cx="449551" cy="1187638"/>
          </a:xfrm>
          <a:prstGeom prst="rect">
            <a:avLst/>
          </a:prstGeom>
          <a:noFill/>
          <a:ln w="28575" cap="flat" cmpd="sng" algn="ctr">
            <a:solidFill>
              <a:srgbClr val="FF0000"/>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sp>
        <p:nvSpPr>
          <p:cNvPr id="31" name="正方形/長方形 30"/>
          <p:cNvSpPr/>
          <p:nvPr/>
        </p:nvSpPr>
        <p:spPr bwMode="auto">
          <a:xfrm rot="20759111">
            <a:off x="2175663" y="1314957"/>
            <a:ext cx="210304" cy="762207"/>
          </a:xfrm>
          <a:prstGeom prst="rect">
            <a:avLst/>
          </a:prstGeom>
          <a:noFill/>
          <a:ln w="28575" cap="flat" cmpd="sng" algn="ctr">
            <a:solidFill>
              <a:srgbClr val="FF0000"/>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grpSp>
        <p:nvGrpSpPr>
          <p:cNvPr id="26" name="グループ化 25"/>
          <p:cNvGrpSpPr/>
          <p:nvPr/>
        </p:nvGrpSpPr>
        <p:grpSpPr>
          <a:xfrm>
            <a:off x="2533778" y="2576503"/>
            <a:ext cx="530289" cy="1152961"/>
            <a:chOff x="3547289" y="4416062"/>
            <a:chExt cx="742404" cy="1430666"/>
          </a:xfrm>
        </p:grpSpPr>
        <p:sp>
          <p:nvSpPr>
            <p:cNvPr id="16" name="正方形/長方形 15"/>
            <p:cNvSpPr/>
            <p:nvPr/>
          </p:nvSpPr>
          <p:spPr bwMode="auto">
            <a:xfrm rot="1025605">
              <a:off x="3776349" y="4421745"/>
              <a:ext cx="284283" cy="1419300"/>
            </a:xfrm>
            <a:prstGeom prst="rect">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cxnSp>
          <p:nvCxnSpPr>
            <p:cNvPr id="14" name="直線コネクタ 13"/>
            <p:cNvCxnSpPr/>
            <p:nvPr/>
          </p:nvCxnSpPr>
          <p:spPr bwMode="auto">
            <a:xfrm flipH="1">
              <a:off x="3813176" y="4416062"/>
              <a:ext cx="212724" cy="1430666"/>
            </a:xfrm>
            <a:prstGeom prst="line">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p:cNvCxnSpPr/>
            <p:nvPr/>
          </p:nvCxnSpPr>
          <p:spPr bwMode="auto">
            <a:xfrm flipH="1">
              <a:off x="3547289" y="4491824"/>
              <a:ext cx="742404" cy="1274786"/>
            </a:xfrm>
            <a:prstGeom prst="line">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 name="テキスト ボックス 34"/>
          <p:cNvSpPr txBox="1"/>
          <p:nvPr/>
        </p:nvSpPr>
        <p:spPr>
          <a:xfrm rot="1087054">
            <a:off x="2812469" y="2964682"/>
            <a:ext cx="382541" cy="578043"/>
          </a:xfrm>
          <a:prstGeom prst="rect">
            <a:avLst/>
          </a:prstGeom>
          <a:noFill/>
        </p:spPr>
        <p:txBody>
          <a:bodyPr vert="eaVert" wrap="none" rtlCol="0">
            <a:spAutoFit/>
          </a:bodyPr>
          <a:lstStyle/>
          <a:p>
            <a:r>
              <a:rPr lang="ja-JP" altLang="en-US" sz="1286" b="1" dirty="0">
                <a:solidFill>
                  <a:srgbClr val="FFFF00"/>
                </a:solidFill>
                <a:latin typeface="+mn-ea"/>
                <a:ea typeface="+mn-ea"/>
              </a:rPr>
              <a:t>新水門</a:t>
            </a:r>
          </a:p>
        </p:txBody>
      </p:sp>
      <p:sp>
        <p:nvSpPr>
          <p:cNvPr id="36" name="テキスト ボックス 35"/>
          <p:cNvSpPr txBox="1"/>
          <p:nvPr/>
        </p:nvSpPr>
        <p:spPr>
          <a:xfrm rot="883365">
            <a:off x="7083294" y="3054494"/>
            <a:ext cx="382541" cy="909095"/>
          </a:xfrm>
          <a:prstGeom prst="rect">
            <a:avLst/>
          </a:prstGeom>
          <a:solidFill>
            <a:srgbClr val="FFFFFF">
              <a:alpha val="50196"/>
            </a:srgbClr>
          </a:solidFill>
        </p:spPr>
        <p:txBody>
          <a:bodyPr vert="eaVert" wrap="none" rtlCol="0">
            <a:spAutoFit/>
          </a:bodyPr>
          <a:lstStyle/>
          <a:p>
            <a:r>
              <a:rPr lang="ja-JP" altLang="en-US" sz="1286" b="1" dirty="0">
                <a:solidFill>
                  <a:srgbClr val="FF0000"/>
                </a:solidFill>
                <a:latin typeface="+mj-ea"/>
                <a:ea typeface="+mj-ea"/>
              </a:rPr>
              <a:t>国道</a:t>
            </a:r>
            <a:r>
              <a:rPr lang="en-US" altLang="ja-JP" sz="1286" b="1" dirty="0">
                <a:solidFill>
                  <a:srgbClr val="FF0000"/>
                </a:solidFill>
                <a:latin typeface="+mj-ea"/>
                <a:ea typeface="+mj-ea"/>
              </a:rPr>
              <a:t>43</a:t>
            </a:r>
            <a:r>
              <a:rPr lang="ja-JP" altLang="en-US" sz="1286" b="1" dirty="0">
                <a:solidFill>
                  <a:srgbClr val="FF0000"/>
                </a:solidFill>
                <a:latin typeface="+mj-ea"/>
                <a:ea typeface="+mj-ea"/>
              </a:rPr>
              <a:t>号線</a:t>
            </a:r>
          </a:p>
        </p:txBody>
      </p:sp>
      <p:sp>
        <p:nvSpPr>
          <p:cNvPr id="20"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三大水門の改築について（木津川水門）</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21" name="Text Box 9"/>
          <p:cNvSpPr txBox="1">
            <a:spLocks noChangeArrowheads="1"/>
          </p:cNvSpPr>
          <p:nvPr/>
        </p:nvSpPr>
        <p:spPr bwMode="auto">
          <a:xfrm>
            <a:off x="81186" y="557339"/>
            <a:ext cx="8955558" cy="327170"/>
          </a:xfrm>
          <a:prstGeom prst="rect">
            <a:avLst/>
          </a:prstGeom>
          <a:solidFill>
            <a:schemeClr val="bg1"/>
          </a:solidFill>
          <a:ln w="9525">
            <a:solidFill>
              <a:schemeClr val="tx1"/>
            </a:solidFill>
            <a:miter lim="800000"/>
            <a:headEnd/>
            <a:tailEnd/>
          </a:ln>
        </p:spPr>
        <p:txBody>
          <a:bodyPr wrap="square" lIns="80165" tIns="40083" rIns="80165" bIns="40083">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dirty="0"/>
              <a:t>新水門は、施工性、経済性、周辺の土地環境を踏まえ、現水門の直上流とする。</a:t>
            </a:r>
            <a:endParaRPr lang="en-US" altLang="ja-JP" sz="1600" dirty="0"/>
          </a:p>
        </p:txBody>
      </p:sp>
      <p:pic>
        <p:nvPicPr>
          <p:cNvPr id="28" name="図 27"/>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2877" t="17118" r="17697" b="22440"/>
          <a:stretch/>
        </p:blipFill>
        <p:spPr>
          <a:xfrm>
            <a:off x="4170406" y="4539274"/>
            <a:ext cx="3256320" cy="2052000"/>
          </a:xfrm>
          <a:prstGeom prst="rect">
            <a:avLst/>
          </a:prstGeom>
        </p:spPr>
      </p:pic>
      <p:pic>
        <p:nvPicPr>
          <p:cNvPr id="29" name="Picture 8"/>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2024" b="-232"/>
          <a:stretch/>
        </p:blipFill>
        <p:spPr bwMode="auto">
          <a:xfrm>
            <a:off x="348522" y="4539274"/>
            <a:ext cx="3239130" cy="2052000"/>
          </a:xfrm>
          <a:prstGeom prst="rect">
            <a:avLst/>
          </a:prstGeom>
          <a:noFill/>
          <a:extLst>
            <a:ext uri="{909E8E84-426E-40DD-AFC4-6F175D3DCCD1}">
              <a14:hiddenFill xmlns:a14="http://schemas.microsoft.com/office/drawing/2010/main">
                <a:solidFill>
                  <a:srgbClr val="FFFFFF"/>
                </a:solidFill>
              </a14:hiddenFill>
            </a:ext>
          </a:extLst>
        </p:spPr>
      </p:pic>
      <p:sp>
        <p:nvSpPr>
          <p:cNvPr id="32" name="右矢印 31"/>
          <p:cNvSpPr/>
          <p:nvPr/>
        </p:nvSpPr>
        <p:spPr>
          <a:xfrm>
            <a:off x="3652770" y="5352015"/>
            <a:ext cx="455054" cy="4265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p:cNvCxnSpPr/>
          <p:nvPr/>
        </p:nvCxnSpPr>
        <p:spPr>
          <a:xfrm flipV="1">
            <a:off x="5631252" y="5987304"/>
            <a:ext cx="0" cy="256859"/>
          </a:xfrm>
          <a:prstGeom prst="straightConnector1">
            <a:avLst/>
          </a:prstGeom>
          <a:ln w="158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
        <p:nvSpPr>
          <p:cNvPr id="34" name="Text Box 6"/>
          <p:cNvSpPr txBox="1">
            <a:spLocks noChangeArrowheads="1"/>
          </p:cNvSpPr>
          <p:nvPr/>
        </p:nvSpPr>
        <p:spPr bwMode="auto">
          <a:xfrm>
            <a:off x="5454879" y="6289488"/>
            <a:ext cx="501621" cy="192370"/>
          </a:xfrm>
          <a:prstGeom prst="rect">
            <a:avLst/>
          </a:prstGeom>
          <a:noFill/>
          <a:ln w="9525">
            <a:noFill/>
            <a:miter lim="800000"/>
            <a:headEnd/>
            <a:tailEnd/>
          </a:ln>
        </p:spPr>
        <p:txBody>
          <a:bodyPr wrap="none" lIns="18000" tIns="0" rIns="18000" bIns="0" anchor="t">
            <a:spAutoFit/>
          </a:bodyPr>
          <a:lstStyle/>
          <a:p>
            <a:pPr>
              <a:lnSpc>
                <a:spcPct val="100000"/>
              </a:lnSpc>
            </a:pPr>
            <a:r>
              <a:rPr lang="ja-JP" altLang="en-US" sz="1400" b="1" dirty="0">
                <a:solidFill>
                  <a:schemeClr val="bg1"/>
                </a:solidFill>
                <a:latin typeface="ＭＳ Ｐゴシック" panose="020B0600070205080204" pitchFamily="50" charset="-128"/>
              </a:rPr>
              <a:t>木津川</a:t>
            </a:r>
            <a:endParaRPr lang="en-US" altLang="ja-JP" sz="1400" b="1" dirty="0">
              <a:solidFill>
                <a:schemeClr val="bg1"/>
              </a:solidFill>
              <a:latin typeface="ＭＳ Ｐゴシック" panose="020B0600070205080204" pitchFamily="50" charset="-128"/>
            </a:endParaRPr>
          </a:p>
        </p:txBody>
      </p:sp>
      <p:cxnSp>
        <p:nvCxnSpPr>
          <p:cNvPr id="37" name="直線矢印コネクタ 36"/>
          <p:cNvCxnSpPr/>
          <p:nvPr/>
        </p:nvCxnSpPr>
        <p:spPr>
          <a:xfrm flipV="1">
            <a:off x="1922520" y="6007888"/>
            <a:ext cx="0" cy="256858"/>
          </a:xfrm>
          <a:prstGeom prst="straightConnector1">
            <a:avLst/>
          </a:prstGeom>
          <a:ln w="158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
        <p:nvSpPr>
          <p:cNvPr id="38" name="Text Box 6"/>
          <p:cNvSpPr txBox="1">
            <a:spLocks noChangeArrowheads="1"/>
          </p:cNvSpPr>
          <p:nvPr/>
        </p:nvSpPr>
        <p:spPr bwMode="auto">
          <a:xfrm>
            <a:off x="1742813" y="6289488"/>
            <a:ext cx="501621" cy="192370"/>
          </a:xfrm>
          <a:prstGeom prst="rect">
            <a:avLst/>
          </a:prstGeom>
          <a:noFill/>
          <a:ln w="9525">
            <a:noFill/>
            <a:miter lim="800000"/>
            <a:headEnd/>
            <a:tailEnd/>
          </a:ln>
        </p:spPr>
        <p:txBody>
          <a:bodyPr wrap="none" lIns="18000" tIns="0" rIns="18000" bIns="0" anchor="t">
            <a:spAutoFit/>
          </a:bodyPr>
          <a:lstStyle/>
          <a:p>
            <a:pPr>
              <a:lnSpc>
                <a:spcPct val="100000"/>
              </a:lnSpc>
            </a:pPr>
            <a:r>
              <a:rPr lang="ja-JP" altLang="en-US" sz="1400" b="1" dirty="0">
                <a:solidFill>
                  <a:schemeClr val="bg1"/>
                </a:solidFill>
                <a:latin typeface="ＭＳ Ｐゴシック" panose="020B0600070205080204" pitchFamily="50" charset="-128"/>
              </a:rPr>
              <a:t>木津川</a:t>
            </a:r>
            <a:endParaRPr lang="en-US" altLang="ja-JP" sz="1400" b="1" dirty="0">
              <a:solidFill>
                <a:schemeClr val="bg1"/>
              </a:solidFill>
              <a:latin typeface="ＭＳ Ｐゴシック" panose="020B0600070205080204" pitchFamily="50" charset="-128"/>
            </a:endParaRPr>
          </a:p>
        </p:txBody>
      </p:sp>
      <p:sp>
        <p:nvSpPr>
          <p:cNvPr id="39" name="Text Box 6"/>
          <p:cNvSpPr txBox="1">
            <a:spLocks noChangeArrowheads="1"/>
          </p:cNvSpPr>
          <p:nvPr/>
        </p:nvSpPr>
        <p:spPr bwMode="auto">
          <a:xfrm>
            <a:off x="433299" y="4579707"/>
            <a:ext cx="2232591" cy="184666"/>
          </a:xfrm>
          <a:prstGeom prst="rect">
            <a:avLst/>
          </a:prstGeom>
          <a:solidFill>
            <a:schemeClr val="bg1"/>
          </a:solidFill>
          <a:ln w="15875">
            <a:noFill/>
            <a:miter lim="800000"/>
            <a:headEnd/>
            <a:tailEnd/>
          </a:ln>
        </p:spPr>
        <p:txBody>
          <a:bodyPr wrap="square" lIns="0" tIns="0" rIns="0" bIns="0" anchor="t">
            <a:spAutoFit/>
          </a:bodyPr>
          <a:lstStyle/>
          <a:p>
            <a:pPr algn="ctr"/>
            <a:r>
              <a:rPr lang="en-US" altLang="ja-JP" sz="1200" dirty="0">
                <a:solidFill>
                  <a:srgbClr val="000000"/>
                </a:solidFill>
                <a:latin typeface="ＭＳ Ｐゴシック" panose="020B0600070205080204" pitchFamily="50" charset="-128"/>
                <a:ea typeface="ＭＳ Ｐゴシック" panose="020B0600070205080204" pitchFamily="50" charset="-128"/>
              </a:rPr>
              <a:t>【</a:t>
            </a:r>
            <a:r>
              <a:rPr lang="ja-JP" altLang="en-US" sz="1200" dirty="0">
                <a:solidFill>
                  <a:srgbClr val="000000"/>
                </a:solidFill>
                <a:latin typeface="ＭＳ Ｐゴシック" panose="020B0600070205080204" pitchFamily="50" charset="-128"/>
                <a:ea typeface="ＭＳ Ｐゴシック" panose="020B0600070205080204" pitchFamily="50" charset="-128"/>
              </a:rPr>
              <a:t>現況：バイザーゲート式</a:t>
            </a:r>
            <a:r>
              <a:rPr lang="en-US" altLang="ja-JP" sz="1200" dirty="0">
                <a:solidFill>
                  <a:srgbClr val="000000"/>
                </a:solidFill>
                <a:latin typeface="ＭＳ Ｐゴシック" panose="020B0600070205080204" pitchFamily="50" charset="-128"/>
                <a:ea typeface="ＭＳ Ｐゴシック" panose="020B0600070205080204" pitchFamily="50" charset="-128"/>
              </a:rPr>
              <a:t>】</a:t>
            </a:r>
          </a:p>
        </p:txBody>
      </p:sp>
      <p:sp>
        <p:nvSpPr>
          <p:cNvPr id="40" name="Text Box 6"/>
          <p:cNvSpPr txBox="1">
            <a:spLocks noChangeArrowheads="1"/>
          </p:cNvSpPr>
          <p:nvPr/>
        </p:nvSpPr>
        <p:spPr bwMode="auto">
          <a:xfrm>
            <a:off x="4204865" y="4592926"/>
            <a:ext cx="2234619" cy="184666"/>
          </a:xfrm>
          <a:prstGeom prst="rect">
            <a:avLst/>
          </a:prstGeom>
          <a:solidFill>
            <a:schemeClr val="bg1"/>
          </a:solidFill>
          <a:ln w="15875">
            <a:noFill/>
            <a:miter lim="800000"/>
            <a:headEnd/>
            <a:tailEnd/>
          </a:ln>
        </p:spPr>
        <p:txBody>
          <a:bodyPr wrap="square" lIns="0" tIns="0" rIns="0" bIns="0" anchor="t">
            <a:spAutoFit/>
          </a:bodyPr>
          <a:lstStyle/>
          <a:p>
            <a:pPr algn="ctr"/>
            <a:r>
              <a:rPr lang="en-US" altLang="ja-JP" sz="1200" dirty="0">
                <a:solidFill>
                  <a:srgbClr val="000000"/>
                </a:solidFill>
                <a:latin typeface="ＭＳ Ｐゴシック" panose="020B0600070205080204" pitchFamily="50" charset="-128"/>
                <a:ea typeface="ＭＳ Ｐゴシック" panose="020B0600070205080204" pitchFamily="50" charset="-128"/>
              </a:rPr>
              <a:t>【</a:t>
            </a:r>
            <a:r>
              <a:rPr lang="ja-JP" altLang="en-US" sz="1200" dirty="0">
                <a:solidFill>
                  <a:srgbClr val="000000"/>
                </a:solidFill>
                <a:latin typeface="ＭＳ Ｐゴシック" panose="020B0600070205080204" pitchFamily="50" charset="-128"/>
                <a:ea typeface="ＭＳ Ｐゴシック" panose="020B0600070205080204" pitchFamily="50" charset="-128"/>
              </a:rPr>
              <a:t>整備後：ローラーゲート式</a:t>
            </a:r>
            <a:r>
              <a:rPr lang="en-US" altLang="ja-JP" sz="1200" dirty="0">
                <a:solidFill>
                  <a:srgbClr val="000000"/>
                </a:solidFill>
                <a:latin typeface="ＭＳ Ｐゴシック" panose="020B0600070205080204" pitchFamily="50" charset="-128"/>
                <a:ea typeface="ＭＳ Ｐゴシック" panose="020B0600070205080204" pitchFamily="50" charset="-128"/>
              </a:rPr>
              <a:t>】</a:t>
            </a:r>
          </a:p>
        </p:txBody>
      </p:sp>
      <p:sp>
        <p:nvSpPr>
          <p:cNvPr id="42" name="正方形/長方形 41"/>
          <p:cNvSpPr/>
          <p:nvPr/>
        </p:nvSpPr>
        <p:spPr>
          <a:xfrm>
            <a:off x="3346973" y="4232592"/>
            <a:ext cx="245159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ＭＳ Ｐゴシック" panose="020B0600070205080204" pitchFamily="50" charset="-128"/>
                <a:ea typeface="ＭＳ Ｐゴシック" panose="020B0600070205080204" pitchFamily="50" charset="-128"/>
              </a:rPr>
              <a:t>図　水門改築位置図（木津川水門）</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43" name="正方形/長方形 42"/>
          <p:cNvSpPr/>
          <p:nvPr/>
        </p:nvSpPr>
        <p:spPr>
          <a:xfrm>
            <a:off x="2784527" y="6560752"/>
            <a:ext cx="1736487"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ＭＳ Ｐゴシック" panose="020B0600070205080204" pitchFamily="50" charset="-128"/>
                <a:ea typeface="ＭＳ Ｐゴシック" panose="020B0600070205080204" pitchFamily="50" charset="-128"/>
              </a:rPr>
              <a:t>図　水門改築イメージ図</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45" name="テキスト ボックス 44"/>
          <p:cNvSpPr txBox="1"/>
          <p:nvPr/>
        </p:nvSpPr>
        <p:spPr>
          <a:xfrm>
            <a:off x="7369686" y="4274438"/>
            <a:ext cx="1831354" cy="1169551"/>
          </a:xfrm>
          <a:prstGeom prst="rect">
            <a:avLst/>
          </a:prstGeom>
          <a:noFill/>
        </p:spPr>
        <p:txBody>
          <a:bodyPr wrap="square" rtlCol="0">
            <a:spAutoFit/>
          </a:bodyPr>
          <a:lstStyle/>
          <a:p>
            <a:pPr marL="190500" indent="-190500"/>
            <a:r>
              <a:rPr lang="en-US" altLang="ja-JP" sz="1400" dirty="0"/>
              <a:t>※</a:t>
            </a:r>
            <a:r>
              <a:rPr lang="ja-JP" altLang="en-US" sz="1400" dirty="0"/>
              <a:t>詳細な位置やデザインについては、今後の詳細設計で変更する可能性がある。</a:t>
            </a:r>
          </a:p>
        </p:txBody>
      </p:sp>
      <p:sp>
        <p:nvSpPr>
          <p:cNvPr id="44" name="スライド番号プレースホルダー 3">
            <a:extLst>
              <a:ext uri="{FF2B5EF4-FFF2-40B4-BE49-F238E27FC236}">
                <a16:creationId xmlns:a16="http://schemas.microsoft.com/office/drawing/2014/main" id="{75D176D1-3D50-4A86-A863-19BD75A4F27B}"/>
              </a:ext>
            </a:extLst>
          </p:cNvPr>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10</a:t>
            </a:fld>
            <a:endParaRPr kumimoji="1" lang="ja-JP" altLang="en-US" sz="1600" dirty="0">
              <a:solidFill>
                <a:schemeClr val="tx1"/>
              </a:solidFill>
            </a:endParaRPr>
          </a:p>
        </p:txBody>
      </p:sp>
    </p:spTree>
    <p:extLst>
      <p:ext uri="{BB962C8B-B14F-4D97-AF65-F5344CB8AC3E}">
        <p14:creationId xmlns:p14="http://schemas.microsoft.com/office/powerpoint/2010/main" val="2338818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a:srcRect t="12091" b="16332"/>
          <a:stretch/>
        </p:blipFill>
        <p:spPr>
          <a:xfrm>
            <a:off x="445325" y="936964"/>
            <a:ext cx="8231281" cy="3528392"/>
          </a:xfrm>
          <a:prstGeom prst="rect">
            <a:avLst/>
          </a:prstGeom>
        </p:spPr>
      </p:pic>
      <p:sp>
        <p:nvSpPr>
          <p:cNvPr id="3" name="右矢印 2"/>
          <p:cNvSpPr/>
          <p:nvPr/>
        </p:nvSpPr>
        <p:spPr bwMode="auto">
          <a:xfrm rot="10800000">
            <a:off x="1860419" y="2319729"/>
            <a:ext cx="499927" cy="365331"/>
          </a:xfrm>
          <a:prstGeom prst="rightArrow">
            <a:avLst/>
          </a:prstGeom>
          <a:solidFill>
            <a:srgbClr val="C5F8FD"/>
          </a:solidFill>
          <a:ln w="6350" cap="flat" cmpd="sng" algn="ctr">
            <a:solidFill>
              <a:schemeClr val="bg1"/>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sp>
        <p:nvSpPr>
          <p:cNvPr id="14" name="テキスト ボックス 13"/>
          <p:cNvSpPr txBox="1"/>
          <p:nvPr/>
        </p:nvSpPr>
        <p:spPr>
          <a:xfrm>
            <a:off x="3070599" y="3071369"/>
            <a:ext cx="1132092" cy="290208"/>
          </a:xfrm>
          <a:prstGeom prst="rect">
            <a:avLst/>
          </a:prstGeom>
          <a:solidFill>
            <a:srgbClr val="FFFFFF">
              <a:alpha val="50196"/>
            </a:srgbClr>
          </a:solidFill>
        </p:spPr>
        <p:txBody>
          <a:bodyPr wrap="square" rtlCol="0">
            <a:spAutoFit/>
          </a:bodyPr>
          <a:lstStyle/>
          <a:p>
            <a:pPr algn="ctr"/>
            <a:r>
              <a:rPr lang="ja-JP" altLang="en-US" sz="1286" b="1" dirty="0">
                <a:solidFill>
                  <a:srgbClr val="FF0000"/>
                </a:solidFill>
                <a:latin typeface="ＭＳ ゴシック" panose="020B0609070205080204" pitchFamily="49" charset="-128"/>
                <a:ea typeface="ＭＳ ゴシック" panose="020B0609070205080204" pitchFamily="49" charset="-128"/>
              </a:rPr>
              <a:t>安治川水門</a:t>
            </a:r>
          </a:p>
        </p:txBody>
      </p:sp>
      <p:sp>
        <p:nvSpPr>
          <p:cNvPr id="18" name="テキスト ボックス 17"/>
          <p:cNvSpPr txBox="1"/>
          <p:nvPr/>
        </p:nvSpPr>
        <p:spPr>
          <a:xfrm>
            <a:off x="6978546" y="1984607"/>
            <a:ext cx="1300626" cy="290208"/>
          </a:xfrm>
          <a:prstGeom prst="rect">
            <a:avLst/>
          </a:prstGeom>
          <a:solidFill>
            <a:srgbClr val="FFFFFF">
              <a:alpha val="50196"/>
            </a:srgbClr>
          </a:solidFill>
        </p:spPr>
        <p:txBody>
          <a:bodyPr wrap="square" rtlCol="0">
            <a:spAutoFit/>
          </a:bodyPr>
          <a:lstStyle/>
          <a:p>
            <a:pPr algn="ctr"/>
            <a:r>
              <a:rPr lang="ja-JP" altLang="en-US" sz="1286" b="1" dirty="0">
                <a:solidFill>
                  <a:srgbClr val="FF0000"/>
                </a:solidFill>
                <a:latin typeface="ＭＳ ゴシック" panose="020B0609070205080204" pitchFamily="49" charset="-128"/>
                <a:ea typeface="ＭＳ ゴシック" panose="020B0609070205080204" pitchFamily="49" charset="-128"/>
              </a:rPr>
              <a:t>六軒家川水門</a:t>
            </a:r>
          </a:p>
        </p:txBody>
      </p:sp>
      <p:sp>
        <p:nvSpPr>
          <p:cNvPr id="17" name="正方形/長方形 16"/>
          <p:cNvSpPr/>
          <p:nvPr/>
        </p:nvSpPr>
        <p:spPr bwMode="auto">
          <a:xfrm>
            <a:off x="4282369" y="2757632"/>
            <a:ext cx="500460" cy="1051814"/>
          </a:xfrm>
          <a:prstGeom prst="rect">
            <a:avLst/>
          </a:prstGeom>
          <a:noFill/>
          <a:ln w="28575" cap="flat" cmpd="sng" algn="ctr">
            <a:solidFill>
              <a:srgbClr val="FF0000"/>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sp>
        <p:nvSpPr>
          <p:cNvPr id="26" name="正方形/長方形 25"/>
          <p:cNvSpPr/>
          <p:nvPr/>
        </p:nvSpPr>
        <p:spPr bwMode="auto">
          <a:xfrm rot="21058938">
            <a:off x="7248092" y="1401688"/>
            <a:ext cx="264237" cy="565706"/>
          </a:xfrm>
          <a:prstGeom prst="rect">
            <a:avLst/>
          </a:prstGeom>
          <a:noFill/>
          <a:ln w="28575" cap="flat" cmpd="sng" algn="ctr">
            <a:solidFill>
              <a:srgbClr val="FF0000"/>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sp>
        <p:nvSpPr>
          <p:cNvPr id="2" name="正方形/長方形 1"/>
          <p:cNvSpPr/>
          <p:nvPr/>
        </p:nvSpPr>
        <p:spPr bwMode="auto">
          <a:xfrm>
            <a:off x="6388408" y="936964"/>
            <a:ext cx="458099" cy="3535544"/>
          </a:xfrm>
          <a:prstGeom prst="rect">
            <a:avLst/>
          </a:prstGeom>
          <a:noFill/>
          <a:ln w="28575" cap="flat" cmpd="sng" algn="ctr">
            <a:solidFill>
              <a:srgbClr val="FF0000"/>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143" b="1"/>
          </a:p>
        </p:txBody>
      </p:sp>
      <p:grpSp>
        <p:nvGrpSpPr>
          <p:cNvPr id="11" name="グループ化 10"/>
          <p:cNvGrpSpPr/>
          <p:nvPr/>
        </p:nvGrpSpPr>
        <p:grpSpPr>
          <a:xfrm>
            <a:off x="5081924" y="2685060"/>
            <a:ext cx="223665" cy="1038679"/>
            <a:chOff x="7135419" y="5229225"/>
            <a:chExt cx="313131" cy="1100323"/>
          </a:xfrm>
        </p:grpSpPr>
        <p:sp>
          <p:nvSpPr>
            <p:cNvPr id="4" name="正方形/長方形 3"/>
            <p:cNvSpPr/>
            <p:nvPr/>
          </p:nvSpPr>
          <p:spPr bwMode="auto">
            <a:xfrm>
              <a:off x="7135419" y="5230726"/>
              <a:ext cx="310410" cy="1098822"/>
            </a:xfrm>
            <a:prstGeom prst="rect">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cxnSp>
          <p:nvCxnSpPr>
            <p:cNvPr id="6" name="直線コネクタ 5"/>
            <p:cNvCxnSpPr/>
            <p:nvPr/>
          </p:nvCxnSpPr>
          <p:spPr bwMode="auto">
            <a:xfrm flipH="1">
              <a:off x="7138988" y="5229225"/>
              <a:ext cx="309562" cy="1100138"/>
            </a:xfrm>
            <a:prstGeom prst="line">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a:off x="7135419" y="5229225"/>
              <a:ext cx="310410" cy="1100138"/>
            </a:xfrm>
            <a:prstGeom prst="line">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 name="テキスト ボックス 12"/>
          <p:cNvSpPr txBox="1"/>
          <p:nvPr/>
        </p:nvSpPr>
        <p:spPr>
          <a:xfrm>
            <a:off x="5223515" y="2927452"/>
            <a:ext cx="382541" cy="578043"/>
          </a:xfrm>
          <a:prstGeom prst="rect">
            <a:avLst/>
          </a:prstGeom>
          <a:noFill/>
        </p:spPr>
        <p:txBody>
          <a:bodyPr vert="eaVert" wrap="none" rtlCol="0">
            <a:spAutoFit/>
          </a:bodyPr>
          <a:lstStyle/>
          <a:p>
            <a:r>
              <a:rPr lang="ja-JP" altLang="en-US" sz="1286" b="1" dirty="0">
                <a:solidFill>
                  <a:srgbClr val="FFFF00"/>
                </a:solidFill>
                <a:latin typeface="+mn-ea"/>
                <a:ea typeface="+mn-ea"/>
              </a:rPr>
              <a:t>新水門</a:t>
            </a:r>
          </a:p>
        </p:txBody>
      </p:sp>
      <p:sp>
        <p:nvSpPr>
          <p:cNvPr id="15" name="テキスト ボックス 14"/>
          <p:cNvSpPr txBox="1"/>
          <p:nvPr/>
        </p:nvSpPr>
        <p:spPr>
          <a:xfrm>
            <a:off x="6411823" y="2596400"/>
            <a:ext cx="396904" cy="981038"/>
          </a:xfrm>
          <a:prstGeom prst="rect">
            <a:avLst/>
          </a:prstGeom>
          <a:solidFill>
            <a:srgbClr val="FFFFFF">
              <a:alpha val="50196"/>
            </a:srgbClr>
          </a:solidFill>
        </p:spPr>
        <p:txBody>
          <a:bodyPr vert="eaVert" wrap="none" rtlCol="0">
            <a:spAutoFit/>
          </a:bodyPr>
          <a:lstStyle/>
          <a:p>
            <a:r>
              <a:rPr lang="ja-JP" altLang="en-US" sz="1286" b="1" dirty="0">
                <a:solidFill>
                  <a:srgbClr val="FF0000"/>
                </a:solidFill>
                <a:latin typeface="+mj-ea"/>
                <a:ea typeface="+mj-ea"/>
              </a:rPr>
              <a:t>国道</a:t>
            </a:r>
            <a:r>
              <a:rPr lang="en-US" altLang="ja-JP" sz="1286" b="1" dirty="0">
                <a:solidFill>
                  <a:srgbClr val="FF0000"/>
                </a:solidFill>
                <a:latin typeface="+mj-ea"/>
                <a:ea typeface="+mj-ea"/>
              </a:rPr>
              <a:t>43</a:t>
            </a:r>
            <a:r>
              <a:rPr lang="ja-JP" altLang="en-US" sz="1286" b="1" dirty="0">
                <a:solidFill>
                  <a:srgbClr val="FF0000"/>
                </a:solidFill>
                <a:latin typeface="+mj-ea"/>
                <a:ea typeface="+mj-ea"/>
              </a:rPr>
              <a:t>号線</a:t>
            </a:r>
          </a:p>
        </p:txBody>
      </p:sp>
      <p:sp>
        <p:nvSpPr>
          <p:cNvPr id="19" name="テキスト ボックス 18"/>
          <p:cNvSpPr txBox="1"/>
          <p:nvPr/>
        </p:nvSpPr>
        <p:spPr>
          <a:xfrm>
            <a:off x="7205390" y="4517811"/>
            <a:ext cx="1831354" cy="1169551"/>
          </a:xfrm>
          <a:prstGeom prst="rect">
            <a:avLst/>
          </a:prstGeom>
          <a:noFill/>
        </p:spPr>
        <p:txBody>
          <a:bodyPr wrap="square" rtlCol="0">
            <a:spAutoFit/>
          </a:bodyPr>
          <a:lstStyle/>
          <a:p>
            <a:pPr marL="190500" indent="-190500"/>
            <a:r>
              <a:rPr lang="en-US" altLang="ja-JP" sz="1400" dirty="0"/>
              <a:t>※</a:t>
            </a:r>
            <a:r>
              <a:rPr lang="ja-JP" altLang="en-US" sz="1400" dirty="0"/>
              <a:t>詳細な位置やデザインについては、今後の詳細設計で変更する可能性がある。</a:t>
            </a:r>
          </a:p>
        </p:txBody>
      </p:sp>
      <p:sp>
        <p:nvSpPr>
          <p:cNvPr id="21"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三大水門の改築について（安治川水門）</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22" name="Text Box 9"/>
          <p:cNvSpPr txBox="1">
            <a:spLocks noChangeArrowheads="1"/>
          </p:cNvSpPr>
          <p:nvPr/>
        </p:nvSpPr>
        <p:spPr bwMode="auto">
          <a:xfrm>
            <a:off x="81186" y="557339"/>
            <a:ext cx="8955558" cy="327170"/>
          </a:xfrm>
          <a:prstGeom prst="rect">
            <a:avLst/>
          </a:prstGeom>
          <a:solidFill>
            <a:schemeClr val="bg1"/>
          </a:solidFill>
          <a:ln w="9525">
            <a:solidFill>
              <a:schemeClr val="tx1"/>
            </a:solidFill>
            <a:miter lim="800000"/>
            <a:headEnd/>
            <a:tailEnd/>
          </a:ln>
        </p:spPr>
        <p:txBody>
          <a:bodyPr wrap="square" lIns="80165" tIns="40083" rIns="80165" bIns="40083">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dirty="0"/>
              <a:t>新水門は、施工性、経済性、周辺の土地環境を踏まえ、現水門の直上流とする。</a:t>
            </a:r>
            <a:endParaRPr lang="en-US" altLang="ja-JP" sz="1600" dirty="0"/>
          </a:p>
        </p:txBody>
      </p:sp>
      <p:pic>
        <p:nvPicPr>
          <p:cNvPr id="48" name="図 47"/>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2378" b="-378"/>
          <a:stretch/>
        </p:blipFill>
        <p:spPr>
          <a:xfrm>
            <a:off x="4211993" y="4656774"/>
            <a:ext cx="3051835" cy="1944000"/>
          </a:xfrm>
          <a:prstGeom prst="rect">
            <a:avLst/>
          </a:prstGeom>
        </p:spPr>
      </p:pic>
      <p:pic>
        <p:nvPicPr>
          <p:cNvPr id="49"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2378" b="-378"/>
          <a:stretch/>
        </p:blipFill>
        <p:spPr bwMode="auto">
          <a:xfrm>
            <a:off x="470018" y="4655761"/>
            <a:ext cx="3052394" cy="1944000"/>
          </a:xfrm>
          <a:prstGeom prst="rect">
            <a:avLst/>
          </a:prstGeom>
          <a:noFill/>
          <a:extLst>
            <a:ext uri="{909E8E84-426E-40DD-AFC4-6F175D3DCCD1}">
              <a14:hiddenFill xmlns:a14="http://schemas.microsoft.com/office/drawing/2010/main">
                <a:solidFill>
                  <a:srgbClr val="FFFFFF"/>
                </a:solidFill>
              </a14:hiddenFill>
            </a:ext>
          </a:extLst>
        </p:spPr>
      </p:pic>
      <p:sp>
        <p:nvSpPr>
          <p:cNvPr id="50" name="右矢印 49"/>
          <p:cNvSpPr/>
          <p:nvPr/>
        </p:nvSpPr>
        <p:spPr>
          <a:xfrm>
            <a:off x="3673055" y="5384024"/>
            <a:ext cx="455054" cy="4265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V="1">
            <a:off x="5640320" y="5850992"/>
            <a:ext cx="47187" cy="435185"/>
          </a:xfrm>
          <a:prstGeom prst="straightConnector1">
            <a:avLst/>
          </a:prstGeom>
          <a:ln w="158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
        <p:nvSpPr>
          <p:cNvPr id="52" name="Text Box 6"/>
          <p:cNvSpPr txBox="1">
            <a:spLocks noChangeArrowheads="1"/>
          </p:cNvSpPr>
          <p:nvPr/>
        </p:nvSpPr>
        <p:spPr bwMode="auto">
          <a:xfrm>
            <a:off x="5735863" y="6068585"/>
            <a:ext cx="501621" cy="192370"/>
          </a:xfrm>
          <a:prstGeom prst="rect">
            <a:avLst/>
          </a:prstGeom>
          <a:noFill/>
          <a:ln w="9525">
            <a:noFill/>
            <a:miter lim="800000"/>
            <a:headEnd/>
            <a:tailEnd/>
          </a:ln>
        </p:spPr>
        <p:txBody>
          <a:bodyPr wrap="none" lIns="18000" tIns="0" rIns="18000" bIns="0" anchor="t">
            <a:spAutoFit/>
          </a:bodyPr>
          <a:lstStyle/>
          <a:p>
            <a:pPr>
              <a:lnSpc>
                <a:spcPct val="100000"/>
              </a:lnSpc>
            </a:pPr>
            <a:r>
              <a:rPr lang="ja-JP" altLang="en-US" sz="1400" b="1" dirty="0">
                <a:solidFill>
                  <a:schemeClr val="bg1"/>
                </a:solidFill>
                <a:latin typeface="ＭＳ Ｐゴシック" panose="020B0600070205080204" pitchFamily="50" charset="-128"/>
              </a:rPr>
              <a:t>安治川</a:t>
            </a:r>
            <a:endParaRPr lang="en-US" altLang="ja-JP" sz="1400" b="1" dirty="0">
              <a:solidFill>
                <a:schemeClr val="bg1"/>
              </a:solidFill>
              <a:latin typeface="ＭＳ Ｐゴシック" panose="020B0600070205080204" pitchFamily="50" charset="-128"/>
            </a:endParaRPr>
          </a:p>
        </p:txBody>
      </p:sp>
      <p:cxnSp>
        <p:nvCxnSpPr>
          <p:cNvPr id="53" name="直線矢印コネクタ 52"/>
          <p:cNvCxnSpPr/>
          <p:nvPr/>
        </p:nvCxnSpPr>
        <p:spPr>
          <a:xfrm flipH="1" flipV="1">
            <a:off x="2132822" y="5732898"/>
            <a:ext cx="163460" cy="451024"/>
          </a:xfrm>
          <a:prstGeom prst="straightConnector1">
            <a:avLst/>
          </a:prstGeom>
          <a:ln w="158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
        <p:nvSpPr>
          <p:cNvPr id="54" name="Text Box 6"/>
          <p:cNvSpPr txBox="1">
            <a:spLocks noChangeArrowheads="1"/>
          </p:cNvSpPr>
          <p:nvPr/>
        </p:nvSpPr>
        <p:spPr bwMode="auto">
          <a:xfrm>
            <a:off x="2348092" y="5911731"/>
            <a:ext cx="501621" cy="192370"/>
          </a:xfrm>
          <a:prstGeom prst="rect">
            <a:avLst/>
          </a:prstGeom>
          <a:noFill/>
          <a:ln w="9525">
            <a:noFill/>
            <a:miter lim="800000"/>
            <a:headEnd/>
            <a:tailEnd/>
          </a:ln>
        </p:spPr>
        <p:txBody>
          <a:bodyPr wrap="none" lIns="18000" tIns="0" rIns="18000" bIns="0" anchor="t">
            <a:spAutoFit/>
          </a:bodyPr>
          <a:lstStyle/>
          <a:p>
            <a:pPr>
              <a:lnSpc>
                <a:spcPct val="100000"/>
              </a:lnSpc>
            </a:pPr>
            <a:r>
              <a:rPr lang="ja-JP" altLang="en-US" sz="1400" b="1" dirty="0">
                <a:solidFill>
                  <a:schemeClr val="bg1"/>
                </a:solidFill>
                <a:latin typeface="ＭＳ Ｐゴシック" panose="020B0600070205080204" pitchFamily="50" charset="-128"/>
              </a:rPr>
              <a:t>安治川</a:t>
            </a:r>
            <a:endParaRPr lang="en-US" altLang="ja-JP" sz="1400" b="1" dirty="0">
              <a:solidFill>
                <a:schemeClr val="bg1"/>
              </a:solidFill>
              <a:latin typeface="ＭＳ Ｐゴシック" panose="020B0600070205080204" pitchFamily="50" charset="-128"/>
            </a:endParaRPr>
          </a:p>
        </p:txBody>
      </p:sp>
      <p:sp>
        <p:nvSpPr>
          <p:cNvPr id="55" name="Text Box 6"/>
          <p:cNvSpPr txBox="1">
            <a:spLocks noChangeArrowheads="1"/>
          </p:cNvSpPr>
          <p:nvPr/>
        </p:nvSpPr>
        <p:spPr bwMode="auto">
          <a:xfrm>
            <a:off x="646524" y="6369662"/>
            <a:ext cx="2232591" cy="184666"/>
          </a:xfrm>
          <a:prstGeom prst="rect">
            <a:avLst/>
          </a:prstGeom>
          <a:solidFill>
            <a:schemeClr val="bg1"/>
          </a:solidFill>
          <a:ln w="15875">
            <a:noFill/>
            <a:miter lim="800000"/>
            <a:headEnd/>
            <a:tailEnd/>
          </a:ln>
        </p:spPr>
        <p:txBody>
          <a:bodyPr wrap="square" lIns="0" tIns="0" rIns="0" bIns="0" anchor="t">
            <a:spAutoFit/>
          </a:bodyPr>
          <a:lstStyle/>
          <a:p>
            <a:pPr algn="ctr"/>
            <a:r>
              <a:rPr lang="en-US" altLang="ja-JP" sz="1200" dirty="0">
                <a:solidFill>
                  <a:srgbClr val="000000"/>
                </a:solidFill>
                <a:latin typeface="ＭＳ ゴシック" panose="020B0609070205080204" pitchFamily="49" charset="-128"/>
                <a:ea typeface="ＭＳ ゴシック" panose="020B0609070205080204" pitchFamily="49" charset="-128"/>
              </a:rPr>
              <a:t>【</a:t>
            </a:r>
            <a:r>
              <a:rPr lang="ja-JP" altLang="en-US" sz="1200" dirty="0">
                <a:solidFill>
                  <a:srgbClr val="000000"/>
                </a:solidFill>
                <a:latin typeface="ＭＳ ゴシック" panose="020B0609070205080204" pitchFamily="49" charset="-128"/>
                <a:ea typeface="ＭＳ ゴシック" panose="020B0609070205080204" pitchFamily="49" charset="-128"/>
              </a:rPr>
              <a:t>現況：バイザーゲート式</a:t>
            </a:r>
            <a:r>
              <a:rPr lang="en-US" altLang="ja-JP" sz="1200" dirty="0">
                <a:solidFill>
                  <a:srgbClr val="000000"/>
                </a:solidFill>
                <a:latin typeface="ＭＳ ゴシック" panose="020B0609070205080204" pitchFamily="49" charset="-128"/>
                <a:ea typeface="ＭＳ ゴシック" panose="020B0609070205080204" pitchFamily="49" charset="-128"/>
              </a:rPr>
              <a:t>】</a:t>
            </a:r>
          </a:p>
        </p:txBody>
      </p:sp>
      <p:sp>
        <p:nvSpPr>
          <p:cNvPr id="56" name="Text Box 6"/>
          <p:cNvSpPr txBox="1">
            <a:spLocks noChangeArrowheads="1"/>
          </p:cNvSpPr>
          <p:nvPr/>
        </p:nvSpPr>
        <p:spPr bwMode="auto">
          <a:xfrm>
            <a:off x="4400805" y="6356744"/>
            <a:ext cx="2216651" cy="184666"/>
          </a:xfrm>
          <a:prstGeom prst="rect">
            <a:avLst/>
          </a:prstGeom>
          <a:solidFill>
            <a:schemeClr val="bg1"/>
          </a:solidFill>
          <a:ln w="15875">
            <a:noFill/>
            <a:miter lim="800000"/>
            <a:headEnd/>
            <a:tailEnd/>
          </a:ln>
        </p:spPr>
        <p:txBody>
          <a:bodyPr wrap="square" lIns="0" tIns="0" rIns="0" bIns="0" anchor="t">
            <a:spAutoFit/>
          </a:bodyPr>
          <a:lstStyle/>
          <a:p>
            <a:pPr algn="ctr"/>
            <a:r>
              <a:rPr lang="en-US" altLang="ja-JP" sz="1200" dirty="0">
                <a:solidFill>
                  <a:srgbClr val="000000"/>
                </a:solidFill>
                <a:latin typeface="ＭＳ ゴシック" panose="020B0609070205080204" pitchFamily="49" charset="-128"/>
                <a:ea typeface="ＭＳ ゴシック" panose="020B0609070205080204" pitchFamily="49" charset="-128"/>
              </a:rPr>
              <a:t>【</a:t>
            </a:r>
            <a:r>
              <a:rPr lang="ja-JP" altLang="en-US" sz="1200" dirty="0">
                <a:solidFill>
                  <a:srgbClr val="000000"/>
                </a:solidFill>
                <a:latin typeface="ＭＳ ゴシック" panose="020B0609070205080204" pitchFamily="49" charset="-128"/>
                <a:ea typeface="ＭＳ ゴシック" panose="020B0609070205080204" pitchFamily="49" charset="-128"/>
              </a:rPr>
              <a:t>整備後：ローラーゲート式</a:t>
            </a:r>
            <a:r>
              <a:rPr lang="en-US" altLang="ja-JP" sz="1200" dirty="0">
                <a:solidFill>
                  <a:srgbClr val="000000"/>
                </a:solidFill>
                <a:latin typeface="ＭＳ ゴシック" panose="020B0609070205080204" pitchFamily="49" charset="-128"/>
                <a:ea typeface="ＭＳ ゴシック" panose="020B0609070205080204" pitchFamily="49" charset="-128"/>
              </a:rPr>
              <a:t>】</a:t>
            </a:r>
          </a:p>
        </p:txBody>
      </p:sp>
      <p:sp>
        <p:nvSpPr>
          <p:cNvPr id="32" name="正方形/長方形 31"/>
          <p:cNvSpPr/>
          <p:nvPr/>
        </p:nvSpPr>
        <p:spPr>
          <a:xfrm>
            <a:off x="2998959" y="6560752"/>
            <a:ext cx="1736487"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ＭＳ Ｐゴシック" panose="020B0600070205080204" pitchFamily="50" charset="-128"/>
                <a:ea typeface="ＭＳ Ｐゴシック" panose="020B0600070205080204" pitchFamily="50" charset="-128"/>
              </a:rPr>
              <a:t>図　水門改築イメージ図</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スライド番号プレースホルダー 3">
            <a:extLst>
              <a:ext uri="{FF2B5EF4-FFF2-40B4-BE49-F238E27FC236}">
                <a16:creationId xmlns:a16="http://schemas.microsoft.com/office/drawing/2014/main" id="{CEEB2468-3221-46F7-BC40-58174D60002A}"/>
              </a:ext>
            </a:extLst>
          </p:cNvPr>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11</a:t>
            </a:fld>
            <a:endParaRPr kumimoji="1" lang="ja-JP" altLang="en-US" sz="1600" dirty="0">
              <a:solidFill>
                <a:schemeClr val="tx1"/>
              </a:solidFill>
            </a:endParaRPr>
          </a:p>
        </p:txBody>
      </p:sp>
    </p:spTree>
    <p:extLst>
      <p:ext uri="{BB962C8B-B14F-4D97-AF65-F5344CB8AC3E}">
        <p14:creationId xmlns:p14="http://schemas.microsoft.com/office/powerpoint/2010/main" val="3290864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srcRect t="15543" b="21179"/>
          <a:stretch/>
        </p:blipFill>
        <p:spPr>
          <a:xfrm>
            <a:off x="445325" y="1005079"/>
            <a:ext cx="8220531" cy="3096344"/>
          </a:xfrm>
          <a:prstGeom prst="rect">
            <a:avLst/>
          </a:prstGeom>
        </p:spPr>
      </p:pic>
      <p:sp>
        <p:nvSpPr>
          <p:cNvPr id="13" name="右矢印 12"/>
          <p:cNvSpPr/>
          <p:nvPr/>
        </p:nvSpPr>
        <p:spPr bwMode="auto">
          <a:xfrm rot="10800000">
            <a:off x="3951455" y="2196037"/>
            <a:ext cx="398956" cy="306882"/>
          </a:xfrm>
          <a:prstGeom prst="rightArrow">
            <a:avLst/>
          </a:prstGeom>
          <a:solidFill>
            <a:srgbClr val="C5F8FD"/>
          </a:solidFill>
          <a:ln w="6350" cap="flat" cmpd="sng" algn="ctr">
            <a:solidFill>
              <a:schemeClr val="bg1"/>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sp>
        <p:nvSpPr>
          <p:cNvPr id="20" name="テキスト ボックス 19"/>
          <p:cNvSpPr txBox="1"/>
          <p:nvPr/>
        </p:nvSpPr>
        <p:spPr>
          <a:xfrm rot="18194633">
            <a:off x="6194226" y="2900403"/>
            <a:ext cx="1279060" cy="290208"/>
          </a:xfrm>
          <a:prstGeom prst="rect">
            <a:avLst/>
          </a:prstGeom>
          <a:solidFill>
            <a:srgbClr val="FFFFFF">
              <a:alpha val="50196"/>
            </a:srgbClr>
          </a:solidFill>
        </p:spPr>
        <p:txBody>
          <a:bodyPr wrap="square" rtlCol="0">
            <a:spAutoFit/>
          </a:bodyPr>
          <a:lstStyle/>
          <a:p>
            <a:pPr algn="ctr"/>
            <a:r>
              <a:rPr lang="ja-JP" altLang="en-US" sz="1286" b="1" dirty="0">
                <a:solidFill>
                  <a:srgbClr val="FF0000"/>
                </a:solidFill>
                <a:latin typeface="+mj-ea"/>
                <a:ea typeface="+mj-ea"/>
              </a:rPr>
              <a:t>国道</a:t>
            </a:r>
            <a:r>
              <a:rPr lang="en-US" altLang="ja-JP" sz="1286" b="1" dirty="0">
                <a:solidFill>
                  <a:srgbClr val="FF0000"/>
                </a:solidFill>
                <a:latin typeface="+mj-ea"/>
                <a:ea typeface="+mj-ea"/>
              </a:rPr>
              <a:t>43</a:t>
            </a:r>
            <a:r>
              <a:rPr lang="ja-JP" altLang="en-US" sz="1286" b="1" dirty="0">
                <a:solidFill>
                  <a:srgbClr val="FF0000"/>
                </a:solidFill>
                <a:latin typeface="+mj-ea"/>
                <a:ea typeface="+mj-ea"/>
              </a:rPr>
              <a:t>号線</a:t>
            </a:r>
          </a:p>
        </p:txBody>
      </p:sp>
      <p:sp>
        <p:nvSpPr>
          <p:cNvPr id="21" name="テキスト ボックス 20"/>
          <p:cNvSpPr txBox="1"/>
          <p:nvPr/>
        </p:nvSpPr>
        <p:spPr>
          <a:xfrm>
            <a:off x="571500" y="2362144"/>
            <a:ext cx="1028166" cy="290208"/>
          </a:xfrm>
          <a:prstGeom prst="rect">
            <a:avLst/>
          </a:prstGeom>
          <a:solidFill>
            <a:srgbClr val="FFFFFF">
              <a:alpha val="50196"/>
            </a:srgbClr>
          </a:solidFill>
        </p:spPr>
        <p:txBody>
          <a:bodyPr wrap="square" rtlCol="0">
            <a:spAutoFit/>
          </a:bodyPr>
          <a:lstStyle/>
          <a:p>
            <a:pPr algn="ctr"/>
            <a:r>
              <a:rPr lang="ja-JP" altLang="en-US" sz="1286" b="1" dirty="0">
                <a:solidFill>
                  <a:srgbClr val="FF0000"/>
                </a:solidFill>
                <a:latin typeface="ＭＳ ゴシック" panose="020B0609070205080204" pitchFamily="49" charset="-128"/>
                <a:ea typeface="ＭＳ ゴシック" panose="020B0609070205080204" pitchFamily="49" charset="-128"/>
              </a:rPr>
              <a:t>尻無川水門</a:t>
            </a:r>
          </a:p>
        </p:txBody>
      </p:sp>
      <p:sp>
        <p:nvSpPr>
          <p:cNvPr id="28" name="正方形/長方形 27"/>
          <p:cNvSpPr/>
          <p:nvPr/>
        </p:nvSpPr>
        <p:spPr bwMode="auto">
          <a:xfrm>
            <a:off x="1684632" y="1883634"/>
            <a:ext cx="546807" cy="1292933"/>
          </a:xfrm>
          <a:prstGeom prst="rect">
            <a:avLst/>
          </a:prstGeom>
          <a:noFill/>
          <a:ln w="28575" cap="flat" cmpd="sng" algn="ctr">
            <a:solidFill>
              <a:srgbClr val="FF0000"/>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sp>
        <p:nvSpPr>
          <p:cNvPr id="29" name="正方形/長方形 28"/>
          <p:cNvSpPr/>
          <p:nvPr/>
        </p:nvSpPr>
        <p:spPr bwMode="auto">
          <a:xfrm rot="1948410">
            <a:off x="6827540" y="588399"/>
            <a:ext cx="601843" cy="3993766"/>
          </a:xfrm>
          <a:custGeom>
            <a:avLst/>
            <a:gdLst>
              <a:gd name="connsiteX0" fmla="*/ 0 w 387349"/>
              <a:gd name="connsiteY0" fmla="*/ 0 h 3061100"/>
              <a:gd name="connsiteX1" fmla="*/ 387349 w 387349"/>
              <a:gd name="connsiteY1" fmla="*/ 0 h 3061100"/>
              <a:gd name="connsiteX2" fmla="*/ 387349 w 387349"/>
              <a:gd name="connsiteY2" fmla="*/ 3061100 h 3061100"/>
              <a:gd name="connsiteX3" fmla="*/ 0 w 387349"/>
              <a:gd name="connsiteY3" fmla="*/ 3061100 h 3061100"/>
              <a:gd name="connsiteX4" fmla="*/ 0 w 387349"/>
              <a:gd name="connsiteY4" fmla="*/ 0 h 3061100"/>
              <a:gd name="connsiteX0" fmla="*/ 0 w 387349"/>
              <a:gd name="connsiteY0" fmla="*/ 0 h 3234479"/>
              <a:gd name="connsiteX1" fmla="*/ 387349 w 387349"/>
              <a:gd name="connsiteY1" fmla="*/ 0 h 3234479"/>
              <a:gd name="connsiteX2" fmla="*/ 387349 w 387349"/>
              <a:gd name="connsiteY2" fmla="*/ 3061100 h 3234479"/>
              <a:gd name="connsiteX3" fmla="*/ 35071 w 387349"/>
              <a:gd name="connsiteY3" fmla="*/ 3234479 h 3234479"/>
              <a:gd name="connsiteX4" fmla="*/ 0 w 387349"/>
              <a:gd name="connsiteY4" fmla="*/ 0 h 3234479"/>
              <a:gd name="connsiteX0" fmla="*/ 0 w 387349"/>
              <a:gd name="connsiteY0" fmla="*/ 135390 h 3369869"/>
              <a:gd name="connsiteX1" fmla="*/ 316238 w 387349"/>
              <a:gd name="connsiteY1" fmla="*/ 0 h 3369869"/>
              <a:gd name="connsiteX2" fmla="*/ 387349 w 387349"/>
              <a:gd name="connsiteY2" fmla="*/ 3196490 h 3369869"/>
              <a:gd name="connsiteX3" fmla="*/ 35071 w 387349"/>
              <a:gd name="connsiteY3" fmla="*/ 3369869 h 3369869"/>
              <a:gd name="connsiteX4" fmla="*/ 0 w 387349"/>
              <a:gd name="connsiteY4" fmla="*/ 135390 h 3369869"/>
              <a:gd name="connsiteX0" fmla="*/ 0 w 366893"/>
              <a:gd name="connsiteY0" fmla="*/ 167532 h 3369869"/>
              <a:gd name="connsiteX1" fmla="*/ 295782 w 366893"/>
              <a:gd name="connsiteY1" fmla="*/ 0 h 3369869"/>
              <a:gd name="connsiteX2" fmla="*/ 366893 w 366893"/>
              <a:gd name="connsiteY2" fmla="*/ 3196490 h 3369869"/>
              <a:gd name="connsiteX3" fmla="*/ 14615 w 366893"/>
              <a:gd name="connsiteY3" fmla="*/ 3369869 h 3369869"/>
              <a:gd name="connsiteX4" fmla="*/ 0 w 366893"/>
              <a:gd name="connsiteY4" fmla="*/ 167532 h 3369869"/>
              <a:gd name="connsiteX0" fmla="*/ 0 w 366893"/>
              <a:gd name="connsiteY0" fmla="*/ 167532 h 3369869"/>
              <a:gd name="connsiteX1" fmla="*/ 295782 w 366893"/>
              <a:gd name="connsiteY1" fmla="*/ 0 h 3369869"/>
              <a:gd name="connsiteX2" fmla="*/ 366893 w 366893"/>
              <a:gd name="connsiteY2" fmla="*/ 3196490 h 3369869"/>
              <a:gd name="connsiteX3" fmla="*/ 14615 w 366893"/>
              <a:gd name="connsiteY3" fmla="*/ 3369869 h 3369869"/>
              <a:gd name="connsiteX4" fmla="*/ 0 w 366893"/>
              <a:gd name="connsiteY4" fmla="*/ 167532 h 3369869"/>
              <a:gd name="connsiteX0" fmla="*/ 0 w 366893"/>
              <a:gd name="connsiteY0" fmla="*/ 167532 h 3377660"/>
              <a:gd name="connsiteX1" fmla="*/ 295782 w 366893"/>
              <a:gd name="connsiteY1" fmla="*/ 0 h 3377660"/>
              <a:gd name="connsiteX2" fmla="*/ 366893 w 366893"/>
              <a:gd name="connsiteY2" fmla="*/ 3196490 h 3377660"/>
              <a:gd name="connsiteX3" fmla="*/ 49681 w 366893"/>
              <a:gd name="connsiteY3" fmla="*/ 3377660 h 3377660"/>
              <a:gd name="connsiteX4" fmla="*/ 0 w 366893"/>
              <a:gd name="connsiteY4" fmla="*/ 167532 h 3377660"/>
              <a:gd name="connsiteX0" fmla="*/ 0 w 377607"/>
              <a:gd name="connsiteY0" fmla="*/ 174350 h 3377660"/>
              <a:gd name="connsiteX1" fmla="*/ 306496 w 377607"/>
              <a:gd name="connsiteY1" fmla="*/ 0 h 3377660"/>
              <a:gd name="connsiteX2" fmla="*/ 377607 w 377607"/>
              <a:gd name="connsiteY2" fmla="*/ 3196490 h 3377660"/>
              <a:gd name="connsiteX3" fmla="*/ 60395 w 377607"/>
              <a:gd name="connsiteY3" fmla="*/ 3377660 h 3377660"/>
              <a:gd name="connsiteX4" fmla="*/ 0 w 377607"/>
              <a:gd name="connsiteY4" fmla="*/ 174350 h 3377660"/>
              <a:gd name="connsiteX0" fmla="*/ 0 w 377607"/>
              <a:gd name="connsiteY0" fmla="*/ 174350 h 3415649"/>
              <a:gd name="connsiteX1" fmla="*/ 306496 w 377607"/>
              <a:gd name="connsiteY1" fmla="*/ 0 h 3415649"/>
              <a:gd name="connsiteX2" fmla="*/ 377607 w 377607"/>
              <a:gd name="connsiteY2" fmla="*/ 3196490 h 3415649"/>
              <a:gd name="connsiteX3" fmla="*/ 24356 w 377607"/>
              <a:gd name="connsiteY3" fmla="*/ 3415649 h 3415649"/>
              <a:gd name="connsiteX4" fmla="*/ 0 w 377607"/>
              <a:gd name="connsiteY4" fmla="*/ 174350 h 3415649"/>
              <a:gd name="connsiteX0" fmla="*/ 0 w 366002"/>
              <a:gd name="connsiteY0" fmla="*/ 653148 h 3415649"/>
              <a:gd name="connsiteX1" fmla="*/ 294891 w 366002"/>
              <a:gd name="connsiteY1" fmla="*/ 0 h 3415649"/>
              <a:gd name="connsiteX2" fmla="*/ 366002 w 366002"/>
              <a:gd name="connsiteY2" fmla="*/ 3196490 h 3415649"/>
              <a:gd name="connsiteX3" fmla="*/ 12751 w 366002"/>
              <a:gd name="connsiteY3" fmla="*/ 3415649 h 3415649"/>
              <a:gd name="connsiteX4" fmla="*/ 0 w 366002"/>
              <a:gd name="connsiteY4" fmla="*/ 653148 h 3415649"/>
              <a:gd name="connsiteX0" fmla="*/ 0 w 366002"/>
              <a:gd name="connsiteY0" fmla="*/ 170330 h 2932831"/>
              <a:gd name="connsiteX1" fmla="*/ 309198 w 366002"/>
              <a:gd name="connsiteY1" fmla="*/ 0 h 2932831"/>
              <a:gd name="connsiteX2" fmla="*/ 366002 w 366002"/>
              <a:gd name="connsiteY2" fmla="*/ 2713672 h 2932831"/>
              <a:gd name="connsiteX3" fmla="*/ 12751 w 366002"/>
              <a:gd name="connsiteY3" fmla="*/ 2932831 h 2932831"/>
              <a:gd name="connsiteX4" fmla="*/ 0 w 366002"/>
              <a:gd name="connsiteY4" fmla="*/ 170330 h 2932831"/>
              <a:gd name="connsiteX0" fmla="*/ 0 w 366002"/>
              <a:gd name="connsiteY0" fmla="*/ 170330 h 2713672"/>
              <a:gd name="connsiteX1" fmla="*/ 309198 w 366002"/>
              <a:gd name="connsiteY1" fmla="*/ 0 h 2713672"/>
              <a:gd name="connsiteX2" fmla="*/ 366002 w 366002"/>
              <a:gd name="connsiteY2" fmla="*/ 2713672 h 2713672"/>
              <a:gd name="connsiteX3" fmla="*/ 5772 w 366002"/>
              <a:gd name="connsiteY3" fmla="*/ 2247894 h 2713672"/>
              <a:gd name="connsiteX4" fmla="*/ 0 w 366002"/>
              <a:gd name="connsiteY4" fmla="*/ 170330 h 2713672"/>
              <a:gd name="connsiteX0" fmla="*/ 0 w 357864"/>
              <a:gd name="connsiteY0" fmla="*/ 170330 h 2247894"/>
              <a:gd name="connsiteX1" fmla="*/ 309198 w 357864"/>
              <a:gd name="connsiteY1" fmla="*/ 0 h 2247894"/>
              <a:gd name="connsiteX2" fmla="*/ 357864 w 357864"/>
              <a:gd name="connsiteY2" fmla="*/ 2018136 h 2247894"/>
              <a:gd name="connsiteX3" fmla="*/ 5772 w 357864"/>
              <a:gd name="connsiteY3" fmla="*/ 2247894 h 2247894"/>
              <a:gd name="connsiteX4" fmla="*/ 0 w 357864"/>
              <a:gd name="connsiteY4" fmla="*/ 170330 h 224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864" h="2247894">
                <a:moveTo>
                  <a:pt x="0" y="170330"/>
                </a:moveTo>
                <a:lnTo>
                  <a:pt x="309198" y="0"/>
                </a:lnTo>
                <a:lnTo>
                  <a:pt x="357864" y="2018136"/>
                </a:lnTo>
                <a:lnTo>
                  <a:pt x="5772" y="2247894"/>
                </a:lnTo>
                <a:cubicBezTo>
                  <a:pt x="900" y="1180448"/>
                  <a:pt x="4872" y="1237776"/>
                  <a:pt x="0" y="170330"/>
                </a:cubicBezTo>
                <a:close/>
              </a:path>
            </a:pathLst>
          </a:custGeom>
          <a:noFill/>
          <a:ln w="28575" cap="flat" cmpd="sng" algn="ctr">
            <a:solidFill>
              <a:srgbClr val="FF0000"/>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grpSp>
        <p:nvGrpSpPr>
          <p:cNvPr id="18" name="グループ化 17"/>
          <p:cNvGrpSpPr/>
          <p:nvPr/>
        </p:nvGrpSpPr>
        <p:grpSpPr>
          <a:xfrm>
            <a:off x="2823897" y="1765442"/>
            <a:ext cx="243930" cy="1260350"/>
            <a:chOff x="3953456" y="3546451"/>
            <a:chExt cx="341502" cy="1337192"/>
          </a:xfrm>
        </p:grpSpPr>
        <p:sp>
          <p:nvSpPr>
            <p:cNvPr id="11" name="正方形/長方形 10"/>
            <p:cNvSpPr/>
            <p:nvPr/>
          </p:nvSpPr>
          <p:spPr bwMode="auto">
            <a:xfrm>
              <a:off x="3953456" y="3546451"/>
              <a:ext cx="341502" cy="1337192"/>
            </a:xfrm>
            <a:prstGeom prst="rect">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5314" tIns="32657" rIns="65314" bIns="32657" numCol="1" rtlCol="0" anchor="ctr" anchorCtr="0" compatLnSpc="1">
              <a:prstTxWarp prst="textNoShape">
                <a:avLst/>
              </a:prstTxWarp>
            </a:bodyPr>
            <a:lstStyle/>
            <a:p>
              <a:pPr algn="ctr" defTabSz="913965"/>
              <a:endParaRPr lang="ja-JP" altLang="en-US" sz="1000" b="1">
                <a:latin typeface="Arial" panose="020B0604020202020204" pitchFamily="34" charset="0"/>
              </a:endParaRPr>
            </a:p>
          </p:txBody>
        </p:sp>
        <p:cxnSp>
          <p:nvCxnSpPr>
            <p:cNvPr id="12" name="直線コネクタ 11"/>
            <p:cNvCxnSpPr/>
            <p:nvPr/>
          </p:nvCxnSpPr>
          <p:spPr bwMode="auto">
            <a:xfrm flipH="1">
              <a:off x="3995661" y="3546451"/>
              <a:ext cx="295359" cy="1337192"/>
            </a:xfrm>
            <a:prstGeom prst="line">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コネクタ 13"/>
            <p:cNvCxnSpPr/>
            <p:nvPr/>
          </p:nvCxnSpPr>
          <p:spPr bwMode="auto">
            <a:xfrm>
              <a:off x="3953456" y="3546451"/>
              <a:ext cx="337564" cy="1337192"/>
            </a:xfrm>
            <a:prstGeom prst="line">
              <a:avLst/>
            </a:prstGeom>
            <a:solidFill>
              <a:srgbClr val="FFFF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テキスト ボックス 24"/>
          <p:cNvSpPr txBox="1"/>
          <p:nvPr/>
        </p:nvSpPr>
        <p:spPr>
          <a:xfrm>
            <a:off x="2990250" y="2146236"/>
            <a:ext cx="382541" cy="578043"/>
          </a:xfrm>
          <a:prstGeom prst="rect">
            <a:avLst/>
          </a:prstGeom>
          <a:noFill/>
        </p:spPr>
        <p:txBody>
          <a:bodyPr vert="eaVert" wrap="none" rtlCol="0">
            <a:spAutoFit/>
          </a:bodyPr>
          <a:lstStyle/>
          <a:p>
            <a:r>
              <a:rPr lang="ja-JP" altLang="en-US" sz="1286" b="1" dirty="0">
                <a:solidFill>
                  <a:srgbClr val="FFFF00"/>
                </a:solidFill>
                <a:latin typeface="+mn-ea"/>
                <a:ea typeface="+mn-ea"/>
              </a:rPr>
              <a:t>新水門</a:t>
            </a:r>
          </a:p>
        </p:txBody>
      </p:sp>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三大水門の改築について（尻無川水門）</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24" name="Text Box 9"/>
          <p:cNvSpPr txBox="1">
            <a:spLocks noChangeArrowheads="1"/>
          </p:cNvSpPr>
          <p:nvPr/>
        </p:nvSpPr>
        <p:spPr bwMode="auto">
          <a:xfrm>
            <a:off x="81186" y="557339"/>
            <a:ext cx="8955558" cy="327170"/>
          </a:xfrm>
          <a:prstGeom prst="rect">
            <a:avLst/>
          </a:prstGeom>
          <a:solidFill>
            <a:schemeClr val="bg1"/>
          </a:solidFill>
          <a:ln w="9525">
            <a:solidFill>
              <a:schemeClr val="tx1"/>
            </a:solidFill>
            <a:miter lim="800000"/>
            <a:headEnd/>
            <a:tailEnd/>
          </a:ln>
        </p:spPr>
        <p:txBody>
          <a:bodyPr wrap="square" lIns="80165" tIns="40083" rIns="80165" bIns="40083">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dirty="0"/>
              <a:t>新水門は、施工性、経済性、周辺の土地環境を踏まえ、現水門の直上流とする。</a:t>
            </a:r>
            <a:endParaRPr lang="en-US" altLang="ja-JP" sz="1600" dirty="0"/>
          </a:p>
        </p:txBody>
      </p:sp>
      <p:pic>
        <p:nvPicPr>
          <p:cNvPr id="22" name="図 21"/>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2365" b="-1347"/>
          <a:stretch/>
        </p:blipFill>
        <p:spPr>
          <a:xfrm>
            <a:off x="319120" y="4459121"/>
            <a:ext cx="3210637" cy="2052000"/>
          </a:xfrm>
          <a:prstGeom prst="rect">
            <a:avLst/>
          </a:prstGeom>
        </p:spPr>
      </p:pic>
      <p:pic>
        <p:nvPicPr>
          <p:cNvPr id="27" name="図 26"/>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7579" t="26861" r="24887" b="22337"/>
          <a:stretch/>
        </p:blipFill>
        <p:spPr>
          <a:xfrm>
            <a:off x="4197127" y="4459121"/>
            <a:ext cx="3210637" cy="2052000"/>
          </a:xfrm>
          <a:prstGeom prst="rect">
            <a:avLst/>
          </a:prstGeom>
        </p:spPr>
      </p:pic>
      <p:sp>
        <p:nvSpPr>
          <p:cNvPr id="30" name="右矢印 29"/>
          <p:cNvSpPr/>
          <p:nvPr/>
        </p:nvSpPr>
        <p:spPr>
          <a:xfrm>
            <a:off x="3635915" y="5275303"/>
            <a:ext cx="455054" cy="42651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p:nvPr/>
        </p:nvCxnSpPr>
        <p:spPr>
          <a:xfrm flipV="1">
            <a:off x="2094573" y="5712844"/>
            <a:ext cx="300" cy="309974"/>
          </a:xfrm>
          <a:prstGeom prst="straightConnector1">
            <a:avLst/>
          </a:prstGeom>
          <a:ln w="158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
        <p:nvSpPr>
          <p:cNvPr id="32" name="Text Box 6"/>
          <p:cNvSpPr txBox="1">
            <a:spLocks noChangeArrowheads="1"/>
          </p:cNvSpPr>
          <p:nvPr/>
        </p:nvSpPr>
        <p:spPr bwMode="auto">
          <a:xfrm>
            <a:off x="2230866" y="5882429"/>
            <a:ext cx="501621" cy="192370"/>
          </a:xfrm>
          <a:prstGeom prst="rect">
            <a:avLst/>
          </a:prstGeom>
          <a:noFill/>
          <a:ln w="9525">
            <a:noFill/>
            <a:miter lim="800000"/>
            <a:headEnd/>
            <a:tailEnd/>
          </a:ln>
        </p:spPr>
        <p:txBody>
          <a:bodyPr wrap="none" lIns="18000" tIns="0" rIns="18000" bIns="0" anchor="t">
            <a:spAutoFit/>
          </a:bodyPr>
          <a:lstStyle/>
          <a:p>
            <a:pPr>
              <a:lnSpc>
                <a:spcPct val="100000"/>
              </a:lnSpc>
            </a:pPr>
            <a:r>
              <a:rPr lang="ja-JP" altLang="en-US" sz="1400" b="1" dirty="0">
                <a:solidFill>
                  <a:schemeClr val="bg1"/>
                </a:solidFill>
                <a:latin typeface="ＭＳ Ｐゴシック" panose="020B0600070205080204" pitchFamily="50" charset="-128"/>
              </a:rPr>
              <a:t>尻無川</a:t>
            </a:r>
            <a:endParaRPr lang="en-US" altLang="ja-JP" sz="1400" b="1" dirty="0">
              <a:solidFill>
                <a:schemeClr val="bg1"/>
              </a:solidFill>
              <a:latin typeface="ＭＳ Ｐゴシック" panose="020B0600070205080204" pitchFamily="50" charset="-128"/>
            </a:endParaRPr>
          </a:p>
        </p:txBody>
      </p:sp>
      <p:cxnSp>
        <p:nvCxnSpPr>
          <p:cNvPr id="33" name="直線矢印コネクタ 32"/>
          <p:cNvCxnSpPr/>
          <p:nvPr/>
        </p:nvCxnSpPr>
        <p:spPr>
          <a:xfrm flipV="1">
            <a:off x="5716779" y="5599554"/>
            <a:ext cx="300" cy="309974"/>
          </a:xfrm>
          <a:prstGeom prst="straightConnector1">
            <a:avLst/>
          </a:prstGeom>
          <a:ln w="15875">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
        <p:nvSpPr>
          <p:cNvPr id="34" name="Text Box 6"/>
          <p:cNvSpPr txBox="1">
            <a:spLocks noChangeArrowheads="1"/>
          </p:cNvSpPr>
          <p:nvPr/>
        </p:nvSpPr>
        <p:spPr bwMode="auto">
          <a:xfrm>
            <a:off x="5726933" y="5926633"/>
            <a:ext cx="501621" cy="192370"/>
          </a:xfrm>
          <a:prstGeom prst="rect">
            <a:avLst/>
          </a:prstGeom>
          <a:noFill/>
          <a:ln w="9525">
            <a:noFill/>
            <a:miter lim="800000"/>
            <a:headEnd/>
            <a:tailEnd/>
          </a:ln>
        </p:spPr>
        <p:txBody>
          <a:bodyPr wrap="none" lIns="18000" tIns="0" rIns="18000" bIns="0" anchor="t">
            <a:spAutoFit/>
          </a:bodyPr>
          <a:lstStyle/>
          <a:p>
            <a:pPr>
              <a:lnSpc>
                <a:spcPct val="100000"/>
              </a:lnSpc>
            </a:pPr>
            <a:r>
              <a:rPr lang="ja-JP" altLang="en-US" sz="1400" b="1" dirty="0">
                <a:solidFill>
                  <a:schemeClr val="bg1"/>
                </a:solidFill>
                <a:latin typeface="ＭＳ Ｐゴシック" panose="020B0600070205080204" pitchFamily="50" charset="-128"/>
              </a:rPr>
              <a:t>尻無川</a:t>
            </a:r>
            <a:endParaRPr lang="en-US" altLang="ja-JP" sz="1400" b="1" dirty="0">
              <a:solidFill>
                <a:schemeClr val="bg1"/>
              </a:solidFill>
              <a:latin typeface="ＭＳ Ｐゴシック" panose="020B0600070205080204" pitchFamily="50" charset="-128"/>
            </a:endParaRPr>
          </a:p>
        </p:txBody>
      </p:sp>
      <p:sp>
        <p:nvSpPr>
          <p:cNvPr id="35" name="Text Box 6"/>
          <p:cNvSpPr txBox="1">
            <a:spLocks noChangeArrowheads="1"/>
          </p:cNvSpPr>
          <p:nvPr/>
        </p:nvSpPr>
        <p:spPr bwMode="auto">
          <a:xfrm>
            <a:off x="430772" y="4527212"/>
            <a:ext cx="2232591" cy="184666"/>
          </a:xfrm>
          <a:prstGeom prst="rect">
            <a:avLst/>
          </a:prstGeom>
          <a:solidFill>
            <a:schemeClr val="bg1"/>
          </a:solidFill>
          <a:ln w="15875">
            <a:noFill/>
            <a:miter lim="800000"/>
            <a:headEnd/>
            <a:tailEnd/>
          </a:ln>
        </p:spPr>
        <p:txBody>
          <a:bodyPr wrap="square" lIns="0" tIns="0" rIns="0" bIns="0" anchor="t">
            <a:spAutoFit/>
          </a:bodyPr>
          <a:lstStyle/>
          <a:p>
            <a:pPr algn="ctr"/>
            <a:r>
              <a:rPr lang="en-US" altLang="ja-JP" sz="1200" dirty="0">
                <a:solidFill>
                  <a:srgbClr val="000000"/>
                </a:solidFill>
                <a:latin typeface="ＭＳ Ｐゴシック" panose="020B0600070205080204" pitchFamily="50" charset="-128"/>
                <a:ea typeface="ＭＳ Ｐゴシック" panose="020B0600070205080204" pitchFamily="50" charset="-128"/>
              </a:rPr>
              <a:t>【</a:t>
            </a:r>
            <a:r>
              <a:rPr lang="ja-JP" altLang="en-US" sz="1200" dirty="0">
                <a:solidFill>
                  <a:srgbClr val="000000"/>
                </a:solidFill>
                <a:latin typeface="ＭＳ Ｐゴシック" panose="020B0600070205080204" pitchFamily="50" charset="-128"/>
                <a:ea typeface="ＭＳ Ｐゴシック" panose="020B0600070205080204" pitchFamily="50" charset="-128"/>
              </a:rPr>
              <a:t>現況：バイザーゲート式</a:t>
            </a:r>
            <a:r>
              <a:rPr lang="en-US" altLang="ja-JP" sz="1200" dirty="0">
                <a:solidFill>
                  <a:srgbClr val="000000"/>
                </a:solidFill>
                <a:latin typeface="ＭＳ Ｐゴシック" panose="020B0600070205080204" pitchFamily="50" charset="-128"/>
                <a:ea typeface="ＭＳ Ｐゴシック" panose="020B0600070205080204" pitchFamily="50" charset="-128"/>
              </a:rPr>
              <a:t>】</a:t>
            </a:r>
          </a:p>
        </p:txBody>
      </p:sp>
      <p:sp>
        <p:nvSpPr>
          <p:cNvPr id="36" name="Text Box 6"/>
          <p:cNvSpPr txBox="1">
            <a:spLocks noChangeArrowheads="1"/>
          </p:cNvSpPr>
          <p:nvPr/>
        </p:nvSpPr>
        <p:spPr bwMode="auto">
          <a:xfrm>
            <a:off x="4350411" y="4497691"/>
            <a:ext cx="2216651" cy="184666"/>
          </a:xfrm>
          <a:prstGeom prst="rect">
            <a:avLst/>
          </a:prstGeom>
          <a:solidFill>
            <a:schemeClr val="bg1"/>
          </a:solidFill>
          <a:ln w="15875">
            <a:noFill/>
            <a:miter lim="800000"/>
            <a:headEnd/>
            <a:tailEnd/>
          </a:ln>
        </p:spPr>
        <p:txBody>
          <a:bodyPr wrap="square" lIns="0" tIns="0" rIns="0" bIns="0" anchor="t">
            <a:spAutoFit/>
          </a:bodyPr>
          <a:lstStyle/>
          <a:p>
            <a:pPr algn="ctr"/>
            <a:r>
              <a:rPr lang="en-US" altLang="ja-JP" sz="1200" dirty="0">
                <a:solidFill>
                  <a:srgbClr val="000000"/>
                </a:solidFill>
                <a:latin typeface="ＭＳ Ｐゴシック" panose="020B0600070205080204" pitchFamily="50" charset="-128"/>
                <a:ea typeface="ＭＳ Ｐゴシック" panose="020B0600070205080204" pitchFamily="50" charset="-128"/>
              </a:rPr>
              <a:t>【</a:t>
            </a:r>
            <a:r>
              <a:rPr lang="ja-JP" altLang="en-US" sz="1200" dirty="0">
                <a:solidFill>
                  <a:srgbClr val="000000"/>
                </a:solidFill>
                <a:latin typeface="ＭＳ Ｐゴシック" panose="020B0600070205080204" pitchFamily="50" charset="-128"/>
                <a:ea typeface="ＭＳ Ｐゴシック" panose="020B0600070205080204" pitchFamily="50" charset="-128"/>
              </a:rPr>
              <a:t>整備後：ローラーゲート式</a:t>
            </a:r>
            <a:r>
              <a:rPr lang="en-US" altLang="ja-JP" sz="1200" dirty="0">
                <a:solidFill>
                  <a:srgbClr val="000000"/>
                </a:solidFill>
                <a:latin typeface="ＭＳ Ｐゴシック" panose="020B0600070205080204" pitchFamily="50" charset="-128"/>
                <a:ea typeface="ＭＳ Ｐゴシック" panose="020B0600070205080204" pitchFamily="50" charset="-128"/>
              </a:rPr>
              <a:t>】</a:t>
            </a:r>
          </a:p>
        </p:txBody>
      </p:sp>
      <p:sp>
        <p:nvSpPr>
          <p:cNvPr id="40" name="正方形/長方形 39"/>
          <p:cNvSpPr/>
          <p:nvPr/>
        </p:nvSpPr>
        <p:spPr>
          <a:xfrm>
            <a:off x="2877403" y="6560752"/>
            <a:ext cx="1736487"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ＭＳ Ｐゴシック" panose="020B0600070205080204" pitchFamily="50" charset="-128"/>
                <a:ea typeface="ＭＳ Ｐゴシック" panose="020B0600070205080204" pitchFamily="50" charset="-128"/>
              </a:rPr>
              <a:t>図　水門改築イメージ図</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41" name="テキスト ボックス 40"/>
          <p:cNvSpPr txBox="1"/>
          <p:nvPr/>
        </p:nvSpPr>
        <p:spPr>
          <a:xfrm>
            <a:off x="7305706" y="4237299"/>
            <a:ext cx="1831354" cy="1169551"/>
          </a:xfrm>
          <a:prstGeom prst="rect">
            <a:avLst/>
          </a:prstGeom>
          <a:noFill/>
        </p:spPr>
        <p:txBody>
          <a:bodyPr wrap="square" rtlCol="0">
            <a:spAutoFit/>
          </a:bodyPr>
          <a:lstStyle/>
          <a:p>
            <a:pPr marL="190500" indent="-190500"/>
            <a:r>
              <a:rPr lang="en-US" altLang="ja-JP" sz="1400" dirty="0"/>
              <a:t>※</a:t>
            </a:r>
            <a:r>
              <a:rPr lang="ja-JP" altLang="en-US" sz="1400" dirty="0"/>
              <a:t>詳細な位置やデザインについては、今後の詳細設計で変更する可能性がある。</a:t>
            </a:r>
          </a:p>
        </p:txBody>
      </p:sp>
      <p:sp>
        <p:nvSpPr>
          <p:cNvPr id="38" name="スライド番号プレースホルダー 3">
            <a:extLst>
              <a:ext uri="{FF2B5EF4-FFF2-40B4-BE49-F238E27FC236}">
                <a16:creationId xmlns:a16="http://schemas.microsoft.com/office/drawing/2014/main" id="{24A00F5A-5C2F-4782-B2D4-57BDE0118DB2}"/>
              </a:ext>
            </a:extLst>
          </p:cNvPr>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12</a:t>
            </a:fld>
            <a:endParaRPr kumimoji="1" lang="ja-JP" altLang="en-US" sz="1600" dirty="0">
              <a:solidFill>
                <a:schemeClr val="tx1"/>
              </a:solidFill>
            </a:endParaRPr>
          </a:p>
        </p:txBody>
      </p:sp>
    </p:spTree>
    <p:extLst>
      <p:ext uri="{BB962C8B-B14F-4D97-AF65-F5344CB8AC3E}">
        <p14:creationId xmlns:p14="http://schemas.microsoft.com/office/powerpoint/2010/main" val="3277294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a:grpSpLocks noChangeAspect="1"/>
          </p:cNvGrpSpPr>
          <p:nvPr/>
        </p:nvGrpSpPr>
        <p:grpSpPr>
          <a:xfrm>
            <a:off x="5081680" y="1389107"/>
            <a:ext cx="3600421" cy="5281248"/>
            <a:chOff x="4526957" y="457388"/>
            <a:chExt cx="4188842" cy="6140987"/>
          </a:xfrm>
        </p:grpSpPr>
        <p:pic>
          <p:nvPicPr>
            <p:cNvPr id="7" name="図 6" descr="D:\yamamoto_バックアップ\20140710ベース地図-3.jpg"/>
            <p:cNvPicPr/>
            <p:nvPr/>
          </p:nvPicPr>
          <p:blipFill rotWithShape="1">
            <a:blip r:embed="rId2" cstate="print">
              <a:extLst>
                <a:ext uri="{28A0092B-C50C-407E-A947-70E740481C1C}">
                  <a14:useLocalDpi xmlns:a14="http://schemas.microsoft.com/office/drawing/2010/main"/>
                </a:ext>
              </a:extLst>
            </a:blip>
            <a:srcRect l="2838" t="11599" r="2062" b="1210"/>
            <a:stretch/>
          </p:blipFill>
          <p:spPr bwMode="auto">
            <a:xfrm>
              <a:off x="4569330" y="457388"/>
              <a:ext cx="4146469" cy="6140987"/>
            </a:xfrm>
            <a:prstGeom prst="rect">
              <a:avLst/>
            </a:prstGeom>
            <a:noFill/>
            <a:ln w="19050">
              <a:solidFill>
                <a:schemeClr val="tx1"/>
              </a:solidFill>
            </a:ln>
            <a:extLst>
              <a:ext uri="{53640926-AAD7-44D8-BBD7-CCE9431645EC}">
                <a14:shadowObscured xmlns:a14="http://schemas.microsoft.com/office/drawing/2010/main"/>
              </a:ext>
            </a:extLst>
          </p:spPr>
        </p:pic>
        <p:sp>
          <p:nvSpPr>
            <p:cNvPr id="5" name="フリーフォーム 4"/>
            <p:cNvSpPr/>
            <p:nvPr/>
          </p:nvSpPr>
          <p:spPr>
            <a:xfrm>
              <a:off x="4526957" y="2330020"/>
              <a:ext cx="1182624" cy="2852928"/>
            </a:xfrm>
            <a:custGeom>
              <a:avLst/>
              <a:gdLst>
                <a:gd name="connsiteX0" fmla="*/ 182880 w 1182624"/>
                <a:gd name="connsiteY0" fmla="*/ 0 h 2852928"/>
                <a:gd name="connsiteX1" fmla="*/ 243840 w 1182624"/>
                <a:gd name="connsiteY1" fmla="*/ 170688 h 2852928"/>
                <a:gd name="connsiteX2" fmla="*/ 0 w 1182624"/>
                <a:gd name="connsiteY2" fmla="*/ 268224 h 2852928"/>
                <a:gd name="connsiteX3" fmla="*/ 36576 w 1182624"/>
                <a:gd name="connsiteY3" fmla="*/ 402336 h 2852928"/>
                <a:gd name="connsiteX4" fmla="*/ 243840 w 1182624"/>
                <a:gd name="connsiteY4" fmla="*/ 316992 h 2852928"/>
                <a:gd name="connsiteX5" fmla="*/ 353568 w 1182624"/>
                <a:gd name="connsiteY5" fmla="*/ 243840 h 2852928"/>
                <a:gd name="connsiteX6" fmla="*/ 426720 w 1182624"/>
                <a:gd name="connsiteY6" fmla="*/ 426720 h 2852928"/>
                <a:gd name="connsiteX7" fmla="*/ 670560 w 1182624"/>
                <a:gd name="connsiteY7" fmla="*/ 633984 h 2852928"/>
                <a:gd name="connsiteX8" fmla="*/ 573024 w 1182624"/>
                <a:gd name="connsiteY8" fmla="*/ 804672 h 2852928"/>
                <a:gd name="connsiteX9" fmla="*/ 414528 w 1182624"/>
                <a:gd name="connsiteY9" fmla="*/ 865632 h 2852928"/>
                <a:gd name="connsiteX10" fmla="*/ 280416 w 1182624"/>
                <a:gd name="connsiteY10" fmla="*/ 963168 h 2852928"/>
                <a:gd name="connsiteX11" fmla="*/ 121920 w 1182624"/>
                <a:gd name="connsiteY11" fmla="*/ 999744 h 2852928"/>
                <a:gd name="connsiteX12" fmla="*/ 304800 w 1182624"/>
                <a:gd name="connsiteY12" fmla="*/ 1097280 h 2852928"/>
                <a:gd name="connsiteX13" fmla="*/ 353568 w 1182624"/>
                <a:gd name="connsiteY13" fmla="*/ 1267968 h 2852928"/>
                <a:gd name="connsiteX14" fmla="*/ 865632 w 1182624"/>
                <a:gd name="connsiteY14" fmla="*/ 1548384 h 2852928"/>
                <a:gd name="connsiteX15" fmla="*/ 1072896 w 1182624"/>
                <a:gd name="connsiteY15" fmla="*/ 1463040 h 2852928"/>
                <a:gd name="connsiteX16" fmla="*/ 1109472 w 1182624"/>
                <a:gd name="connsiteY16" fmla="*/ 1706880 h 2852928"/>
                <a:gd name="connsiteX17" fmla="*/ 975360 w 1182624"/>
                <a:gd name="connsiteY17" fmla="*/ 1731264 h 2852928"/>
                <a:gd name="connsiteX18" fmla="*/ 999744 w 1182624"/>
                <a:gd name="connsiteY18" fmla="*/ 1962912 h 2852928"/>
                <a:gd name="connsiteX19" fmla="*/ 1146048 w 1182624"/>
                <a:gd name="connsiteY19" fmla="*/ 1962912 h 2852928"/>
                <a:gd name="connsiteX20" fmla="*/ 1182624 w 1182624"/>
                <a:gd name="connsiteY20" fmla="*/ 2231136 h 2852928"/>
                <a:gd name="connsiteX21" fmla="*/ 987552 w 1182624"/>
                <a:gd name="connsiteY21" fmla="*/ 2133600 h 2852928"/>
                <a:gd name="connsiteX22" fmla="*/ 999744 w 1182624"/>
                <a:gd name="connsiteY22" fmla="*/ 2328672 h 2852928"/>
                <a:gd name="connsiteX23" fmla="*/ 987552 w 1182624"/>
                <a:gd name="connsiteY23" fmla="*/ 2596896 h 2852928"/>
                <a:gd name="connsiteX24" fmla="*/ 963168 w 1182624"/>
                <a:gd name="connsiteY24" fmla="*/ 2804160 h 2852928"/>
                <a:gd name="connsiteX25" fmla="*/ 938784 w 1182624"/>
                <a:gd name="connsiteY25" fmla="*/ 2852928 h 2852928"/>
                <a:gd name="connsiteX26" fmla="*/ 816864 w 1182624"/>
                <a:gd name="connsiteY26" fmla="*/ 2743200 h 28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82624" h="2852928">
                  <a:moveTo>
                    <a:pt x="182880" y="0"/>
                  </a:moveTo>
                  <a:lnTo>
                    <a:pt x="243840" y="170688"/>
                  </a:lnTo>
                  <a:lnTo>
                    <a:pt x="0" y="268224"/>
                  </a:lnTo>
                  <a:lnTo>
                    <a:pt x="36576" y="402336"/>
                  </a:lnTo>
                  <a:lnTo>
                    <a:pt x="243840" y="316992"/>
                  </a:lnTo>
                  <a:lnTo>
                    <a:pt x="353568" y="243840"/>
                  </a:lnTo>
                  <a:lnTo>
                    <a:pt x="426720" y="426720"/>
                  </a:lnTo>
                  <a:lnTo>
                    <a:pt x="670560" y="633984"/>
                  </a:lnTo>
                  <a:lnTo>
                    <a:pt x="573024" y="804672"/>
                  </a:lnTo>
                  <a:lnTo>
                    <a:pt x="414528" y="865632"/>
                  </a:lnTo>
                  <a:lnTo>
                    <a:pt x="280416" y="963168"/>
                  </a:lnTo>
                  <a:lnTo>
                    <a:pt x="121920" y="999744"/>
                  </a:lnTo>
                  <a:lnTo>
                    <a:pt x="304800" y="1097280"/>
                  </a:lnTo>
                  <a:lnTo>
                    <a:pt x="353568" y="1267968"/>
                  </a:lnTo>
                  <a:lnTo>
                    <a:pt x="865632" y="1548384"/>
                  </a:lnTo>
                  <a:lnTo>
                    <a:pt x="1072896" y="1463040"/>
                  </a:lnTo>
                  <a:lnTo>
                    <a:pt x="1109472" y="1706880"/>
                  </a:lnTo>
                  <a:lnTo>
                    <a:pt x="975360" y="1731264"/>
                  </a:lnTo>
                  <a:lnTo>
                    <a:pt x="999744" y="1962912"/>
                  </a:lnTo>
                  <a:lnTo>
                    <a:pt x="1146048" y="1962912"/>
                  </a:lnTo>
                  <a:lnTo>
                    <a:pt x="1182624" y="2231136"/>
                  </a:lnTo>
                  <a:lnTo>
                    <a:pt x="987552" y="2133600"/>
                  </a:lnTo>
                  <a:lnTo>
                    <a:pt x="999744" y="2328672"/>
                  </a:lnTo>
                  <a:lnTo>
                    <a:pt x="987552" y="2596896"/>
                  </a:lnTo>
                  <a:lnTo>
                    <a:pt x="963168" y="2804160"/>
                  </a:lnTo>
                  <a:lnTo>
                    <a:pt x="938784" y="2852928"/>
                  </a:lnTo>
                  <a:lnTo>
                    <a:pt x="816864" y="2743200"/>
                  </a:lnTo>
                </a:path>
              </a:pathLst>
            </a:custGeom>
            <a:noFill/>
            <a:ln w="44450">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4675367" y="3339192"/>
              <a:ext cx="3458817" cy="3069204"/>
            </a:xfrm>
            <a:custGeom>
              <a:avLst/>
              <a:gdLst>
                <a:gd name="connsiteX0" fmla="*/ 659958 w 3458817"/>
                <a:gd name="connsiteY0" fmla="*/ 1765190 h 3069204"/>
                <a:gd name="connsiteX1" fmla="*/ 739471 w 3458817"/>
                <a:gd name="connsiteY1" fmla="*/ 1741336 h 3069204"/>
                <a:gd name="connsiteX2" fmla="*/ 739471 w 3458817"/>
                <a:gd name="connsiteY2" fmla="*/ 1669774 h 3069204"/>
                <a:gd name="connsiteX3" fmla="*/ 667910 w 3458817"/>
                <a:gd name="connsiteY3" fmla="*/ 1701579 h 3069204"/>
                <a:gd name="connsiteX4" fmla="*/ 620202 w 3458817"/>
                <a:gd name="connsiteY4" fmla="*/ 1359673 h 3069204"/>
                <a:gd name="connsiteX5" fmla="*/ 318052 w 3458817"/>
                <a:gd name="connsiteY5" fmla="*/ 1486894 h 3069204"/>
                <a:gd name="connsiteX6" fmla="*/ 318052 w 3458817"/>
                <a:gd name="connsiteY6" fmla="*/ 1534602 h 3069204"/>
                <a:gd name="connsiteX7" fmla="*/ 270344 w 3458817"/>
                <a:gd name="connsiteY7" fmla="*/ 1550505 h 3069204"/>
                <a:gd name="connsiteX8" fmla="*/ 286247 w 3458817"/>
                <a:gd name="connsiteY8" fmla="*/ 1733385 h 3069204"/>
                <a:gd name="connsiteX9" fmla="*/ 238539 w 3458817"/>
                <a:gd name="connsiteY9" fmla="*/ 1733385 h 3069204"/>
                <a:gd name="connsiteX10" fmla="*/ 238539 w 3458817"/>
                <a:gd name="connsiteY10" fmla="*/ 1804946 h 3069204"/>
                <a:gd name="connsiteX11" fmla="*/ 333955 w 3458817"/>
                <a:gd name="connsiteY11" fmla="*/ 1820849 h 3069204"/>
                <a:gd name="connsiteX12" fmla="*/ 333955 w 3458817"/>
                <a:gd name="connsiteY12" fmla="*/ 1916265 h 3069204"/>
                <a:gd name="connsiteX13" fmla="*/ 103367 w 3458817"/>
                <a:gd name="connsiteY13" fmla="*/ 1924216 h 3069204"/>
                <a:gd name="connsiteX14" fmla="*/ 87464 w 3458817"/>
                <a:gd name="connsiteY14" fmla="*/ 1717482 h 3069204"/>
                <a:gd name="connsiteX15" fmla="*/ 15903 w 3458817"/>
                <a:gd name="connsiteY15" fmla="*/ 1661823 h 3069204"/>
                <a:gd name="connsiteX16" fmla="*/ 0 w 3458817"/>
                <a:gd name="connsiteY16" fmla="*/ 2019632 h 3069204"/>
                <a:gd name="connsiteX17" fmla="*/ 826936 w 3458817"/>
                <a:gd name="connsiteY17" fmla="*/ 2035534 h 3069204"/>
                <a:gd name="connsiteX18" fmla="*/ 1526650 w 3458817"/>
                <a:gd name="connsiteY18" fmla="*/ 2337684 h 3069204"/>
                <a:gd name="connsiteX19" fmla="*/ 1924216 w 3458817"/>
                <a:gd name="connsiteY19" fmla="*/ 2528515 h 3069204"/>
                <a:gd name="connsiteX20" fmla="*/ 2194560 w 3458817"/>
                <a:gd name="connsiteY20" fmla="*/ 2623931 h 3069204"/>
                <a:gd name="connsiteX21" fmla="*/ 2353586 w 3458817"/>
                <a:gd name="connsiteY21" fmla="*/ 2671639 h 3069204"/>
                <a:gd name="connsiteX22" fmla="*/ 2496710 w 3458817"/>
                <a:gd name="connsiteY22" fmla="*/ 2727298 h 3069204"/>
                <a:gd name="connsiteX23" fmla="*/ 2552369 w 3458817"/>
                <a:gd name="connsiteY23" fmla="*/ 2814762 h 3069204"/>
                <a:gd name="connsiteX24" fmla="*/ 2576223 w 3458817"/>
                <a:gd name="connsiteY24" fmla="*/ 2918129 h 3069204"/>
                <a:gd name="connsiteX25" fmla="*/ 2608028 w 3458817"/>
                <a:gd name="connsiteY25" fmla="*/ 3005593 h 3069204"/>
                <a:gd name="connsiteX26" fmla="*/ 2671638 w 3458817"/>
                <a:gd name="connsiteY26" fmla="*/ 3045350 h 3069204"/>
                <a:gd name="connsiteX27" fmla="*/ 2751151 w 3458817"/>
                <a:gd name="connsiteY27" fmla="*/ 3069204 h 3069204"/>
                <a:gd name="connsiteX28" fmla="*/ 2862470 w 3458817"/>
                <a:gd name="connsiteY28" fmla="*/ 3013545 h 3069204"/>
                <a:gd name="connsiteX29" fmla="*/ 3077155 w 3458817"/>
                <a:gd name="connsiteY29" fmla="*/ 2894275 h 3069204"/>
                <a:gd name="connsiteX30" fmla="*/ 3132814 w 3458817"/>
                <a:gd name="connsiteY30" fmla="*/ 1979875 h 3069204"/>
                <a:gd name="connsiteX31" fmla="*/ 3212327 w 3458817"/>
                <a:gd name="connsiteY31" fmla="*/ 1812898 h 3069204"/>
                <a:gd name="connsiteX32" fmla="*/ 3291840 w 3458817"/>
                <a:gd name="connsiteY32" fmla="*/ 1796995 h 3069204"/>
                <a:gd name="connsiteX33" fmla="*/ 3363402 w 3458817"/>
                <a:gd name="connsiteY33" fmla="*/ 1598212 h 3069204"/>
                <a:gd name="connsiteX34" fmla="*/ 3363402 w 3458817"/>
                <a:gd name="connsiteY34" fmla="*/ 1590261 h 3069204"/>
                <a:gd name="connsiteX35" fmla="*/ 3299791 w 3458817"/>
                <a:gd name="connsiteY35" fmla="*/ 1598212 h 3069204"/>
                <a:gd name="connsiteX36" fmla="*/ 3355450 w 3458817"/>
                <a:gd name="connsiteY36" fmla="*/ 1463040 h 3069204"/>
                <a:gd name="connsiteX37" fmla="*/ 3458817 w 3458817"/>
                <a:gd name="connsiteY37" fmla="*/ 1160891 h 3069204"/>
                <a:gd name="connsiteX38" fmla="*/ 3315694 w 3458817"/>
                <a:gd name="connsiteY38" fmla="*/ 1009816 h 3069204"/>
                <a:gd name="connsiteX39" fmla="*/ 3164619 w 3458817"/>
                <a:gd name="connsiteY39" fmla="*/ 962108 h 3069204"/>
                <a:gd name="connsiteX40" fmla="*/ 3164619 w 3458817"/>
                <a:gd name="connsiteY40" fmla="*/ 874644 h 3069204"/>
                <a:gd name="connsiteX41" fmla="*/ 3101009 w 3458817"/>
                <a:gd name="connsiteY41" fmla="*/ 850790 h 3069204"/>
                <a:gd name="connsiteX42" fmla="*/ 3108960 w 3458817"/>
                <a:gd name="connsiteY42" fmla="*/ 779228 h 3069204"/>
                <a:gd name="connsiteX43" fmla="*/ 3061252 w 3458817"/>
                <a:gd name="connsiteY43" fmla="*/ 747423 h 3069204"/>
                <a:gd name="connsiteX44" fmla="*/ 3085106 w 3458817"/>
                <a:gd name="connsiteY44" fmla="*/ 532738 h 3069204"/>
                <a:gd name="connsiteX45" fmla="*/ 3116911 w 3458817"/>
                <a:gd name="connsiteY45" fmla="*/ 429371 h 3069204"/>
                <a:gd name="connsiteX46" fmla="*/ 3132814 w 3458817"/>
                <a:gd name="connsiteY46" fmla="*/ 174929 h 3069204"/>
                <a:gd name="connsiteX47" fmla="*/ 3132814 w 3458817"/>
                <a:gd name="connsiteY47" fmla="*/ 15903 h 3069204"/>
                <a:gd name="connsiteX48" fmla="*/ 3204376 w 3458817"/>
                <a:gd name="connsiteY48" fmla="*/ 0 h 30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58817" h="3069204">
                  <a:moveTo>
                    <a:pt x="659958" y="1765190"/>
                  </a:moveTo>
                  <a:lnTo>
                    <a:pt x="739471" y="1741336"/>
                  </a:lnTo>
                  <a:lnTo>
                    <a:pt x="739471" y="1669774"/>
                  </a:lnTo>
                  <a:lnTo>
                    <a:pt x="667910" y="1701579"/>
                  </a:lnTo>
                  <a:lnTo>
                    <a:pt x="620202" y="1359673"/>
                  </a:lnTo>
                  <a:lnTo>
                    <a:pt x="318052" y="1486894"/>
                  </a:lnTo>
                  <a:lnTo>
                    <a:pt x="318052" y="1534602"/>
                  </a:lnTo>
                  <a:lnTo>
                    <a:pt x="270344" y="1550505"/>
                  </a:lnTo>
                  <a:lnTo>
                    <a:pt x="286247" y="1733385"/>
                  </a:lnTo>
                  <a:lnTo>
                    <a:pt x="238539" y="1733385"/>
                  </a:lnTo>
                  <a:lnTo>
                    <a:pt x="238539" y="1804946"/>
                  </a:lnTo>
                  <a:lnTo>
                    <a:pt x="333955" y="1820849"/>
                  </a:lnTo>
                  <a:lnTo>
                    <a:pt x="333955" y="1916265"/>
                  </a:lnTo>
                  <a:lnTo>
                    <a:pt x="103367" y="1924216"/>
                  </a:lnTo>
                  <a:lnTo>
                    <a:pt x="87464" y="1717482"/>
                  </a:lnTo>
                  <a:lnTo>
                    <a:pt x="15903" y="1661823"/>
                  </a:lnTo>
                  <a:lnTo>
                    <a:pt x="0" y="2019632"/>
                  </a:lnTo>
                  <a:lnTo>
                    <a:pt x="826936" y="2035534"/>
                  </a:lnTo>
                  <a:lnTo>
                    <a:pt x="1526650" y="2337684"/>
                  </a:lnTo>
                  <a:lnTo>
                    <a:pt x="1924216" y="2528515"/>
                  </a:lnTo>
                  <a:lnTo>
                    <a:pt x="2194560" y="2623931"/>
                  </a:lnTo>
                  <a:lnTo>
                    <a:pt x="2353586" y="2671639"/>
                  </a:lnTo>
                  <a:lnTo>
                    <a:pt x="2496710" y="2727298"/>
                  </a:lnTo>
                  <a:lnTo>
                    <a:pt x="2552369" y="2814762"/>
                  </a:lnTo>
                  <a:lnTo>
                    <a:pt x="2576223" y="2918129"/>
                  </a:lnTo>
                  <a:lnTo>
                    <a:pt x="2608028" y="3005593"/>
                  </a:lnTo>
                  <a:lnTo>
                    <a:pt x="2671638" y="3045350"/>
                  </a:lnTo>
                  <a:lnTo>
                    <a:pt x="2751151" y="3069204"/>
                  </a:lnTo>
                  <a:lnTo>
                    <a:pt x="2862470" y="3013545"/>
                  </a:lnTo>
                  <a:lnTo>
                    <a:pt x="3077155" y="2894275"/>
                  </a:lnTo>
                  <a:lnTo>
                    <a:pt x="3132814" y="1979875"/>
                  </a:lnTo>
                  <a:lnTo>
                    <a:pt x="3212327" y="1812898"/>
                  </a:lnTo>
                  <a:lnTo>
                    <a:pt x="3291840" y="1796995"/>
                  </a:lnTo>
                  <a:lnTo>
                    <a:pt x="3363402" y="1598212"/>
                  </a:lnTo>
                  <a:lnTo>
                    <a:pt x="3363402" y="1590261"/>
                  </a:lnTo>
                  <a:lnTo>
                    <a:pt x="3299791" y="1598212"/>
                  </a:lnTo>
                  <a:lnTo>
                    <a:pt x="3355450" y="1463040"/>
                  </a:lnTo>
                  <a:lnTo>
                    <a:pt x="3458817" y="1160891"/>
                  </a:lnTo>
                  <a:lnTo>
                    <a:pt x="3315694" y="1009816"/>
                  </a:lnTo>
                  <a:lnTo>
                    <a:pt x="3164619" y="962108"/>
                  </a:lnTo>
                  <a:lnTo>
                    <a:pt x="3164619" y="874644"/>
                  </a:lnTo>
                  <a:lnTo>
                    <a:pt x="3101009" y="850790"/>
                  </a:lnTo>
                  <a:lnTo>
                    <a:pt x="3108960" y="779228"/>
                  </a:lnTo>
                  <a:lnTo>
                    <a:pt x="3061252" y="747423"/>
                  </a:lnTo>
                  <a:lnTo>
                    <a:pt x="3085106" y="532738"/>
                  </a:lnTo>
                  <a:lnTo>
                    <a:pt x="3116911" y="429371"/>
                  </a:lnTo>
                  <a:lnTo>
                    <a:pt x="3132814" y="174929"/>
                  </a:lnTo>
                  <a:lnTo>
                    <a:pt x="3132814" y="15903"/>
                  </a:lnTo>
                  <a:lnTo>
                    <a:pt x="3204376" y="0"/>
                  </a:lnTo>
                </a:path>
              </a:pathLst>
            </a:custGeom>
            <a:noFill/>
            <a:ln w="44450">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701117" y="554525"/>
              <a:ext cx="3460750" cy="2794000"/>
            </a:xfrm>
            <a:custGeom>
              <a:avLst/>
              <a:gdLst>
                <a:gd name="connsiteX0" fmla="*/ 3086100 w 3460750"/>
                <a:gd name="connsiteY0" fmla="*/ 2794000 h 2794000"/>
                <a:gd name="connsiteX1" fmla="*/ 3162300 w 3460750"/>
                <a:gd name="connsiteY1" fmla="*/ 2774950 h 2794000"/>
                <a:gd name="connsiteX2" fmla="*/ 3187700 w 3460750"/>
                <a:gd name="connsiteY2" fmla="*/ 2514600 h 2794000"/>
                <a:gd name="connsiteX3" fmla="*/ 3232150 w 3460750"/>
                <a:gd name="connsiteY3" fmla="*/ 2533650 h 2794000"/>
                <a:gd name="connsiteX4" fmla="*/ 3270250 w 3460750"/>
                <a:gd name="connsiteY4" fmla="*/ 2247900 h 2794000"/>
                <a:gd name="connsiteX5" fmla="*/ 3276600 w 3460750"/>
                <a:gd name="connsiteY5" fmla="*/ 2178050 h 2794000"/>
                <a:gd name="connsiteX6" fmla="*/ 3333750 w 3460750"/>
                <a:gd name="connsiteY6" fmla="*/ 2165350 h 2794000"/>
                <a:gd name="connsiteX7" fmla="*/ 3340100 w 3460750"/>
                <a:gd name="connsiteY7" fmla="*/ 2000250 h 2794000"/>
                <a:gd name="connsiteX8" fmla="*/ 3378200 w 3460750"/>
                <a:gd name="connsiteY8" fmla="*/ 1993900 h 2794000"/>
                <a:gd name="connsiteX9" fmla="*/ 3384550 w 3460750"/>
                <a:gd name="connsiteY9" fmla="*/ 1866900 h 2794000"/>
                <a:gd name="connsiteX10" fmla="*/ 3454400 w 3460750"/>
                <a:gd name="connsiteY10" fmla="*/ 1866900 h 2794000"/>
                <a:gd name="connsiteX11" fmla="*/ 3460750 w 3460750"/>
                <a:gd name="connsiteY11" fmla="*/ 1676400 h 2794000"/>
                <a:gd name="connsiteX12" fmla="*/ 3371850 w 3460750"/>
                <a:gd name="connsiteY12" fmla="*/ 1651000 h 2794000"/>
                <a:gd name="connsiteX13" fmla="*/ 3359150 w 3460750"/>
                <a:gd name="connsiteY13" fmla="*/ 1447800 h 2794000"/>
                <a:gd name="connsiteX14" fmla="*/ 3365500 w 3460750"/>
                <a:gd name="connsiteY14" fmla="*/ 1390650 h 2794000"/>
                <a:gd name="connsiteX15" fmla="*/ 3397250 w 3460750"/>
                <a:gd name="connsiteY15" fmla="*/ 1352550 h 2794000"/>
                <a:gd name="connsiteX16" fmla="*/ 3346450 w 3460750"/>
                <a:gd name="connsiteY16" fmla="*/ 1333500 h 2794000"/>
                <a:gd name="connsiteX17" fmla="*/ 3384550 w 3460750"/>
                <a:gd name="connsiteY17" fmla="*/ 1257300 h 2794000"/>
                <a:gd name="connsiteX18" fmla="*/ 3416300 w 3460750"/>
                <a:gd name="connsiteY18" fmla="*/ 1212850 h 2794000"/>
                <a:gd name="connsiteX19" fmla="*/ 3454400 w 3460750"/>
                <a:gd name="connsiteY19" fmla="*/ 1054100 h 2794000"/>
                <a:gd name="connsiteX20" fmla="*/ 3454400 w 3460750"/>
                <a:gd name="connsiteY20" fmla="*/ 946150 h 2794000"/>
                <a:gd name="connsiteX21" fmla="*/ 3403600 w 3460750"/>
                <a:gd name="connsiteY21" fmla="*/ 850900 h 2794000"/>
                <a:gd name="connsiteX22" fmla="*/ 3333750 w 3460750"/>
                <a:gd name="connsiteY22" fmla="*/ 781050 h 2794000"/>
                <a:gd name="connsiteX23" fmla="*/ 3282950 w 3460750"/>
                <a:gd name="connsiteY23" fmla="*/ 679450 h 2794000"/>
                <a:gd name="connsiteX24" fmla="*/ 3282950 w 3460750"/>
                <a:gd name="connsiteY24" fmla="*/ 603250 h 2794000"/>
                <a:gd name="connsiteX25" fmla="*/ 3327400 w 3460750"/>
                <a:gd name="connsiteY25" fmla="*/ 520700 h 2794000"/>
                <a:gd name="connsiteX26" fmla="*/ 3397250 w 3460750"/>
                <a:gd name="connsiteY26" fmla="*/ 419100 h 2794000"/>
                <a:gd name="connsiteX27" fmla="*/ 3397250 w 3460750"/>
                <a:gd name="connsiteY27" fmla="*/ 292100 h 2794000"/>
                <a:gd name="connsiteX28" fmla="*/ 3371850 w 3460750"/>
                <a:gd name="connsiteY28" fmla="*/ 190500 h 2794000"/>
                <a:gd name="connsiteX29" fmla="*/ 3213100 w 3460750"/>
                <a:gd name="connsiteY29" fmla="*/ 0 h 2794000"/>
                <a:gd name="connsiteX30" fmla="*/ 3041650 w 3460750"/>
                <a:gd name="connsiteY30" fmla="*/ 139700 h 2794000"/>
                <a:gd name="connsiteX31" fmla="*/ 2895600 w 3460750"/>
                <a:gd name="connsiteY31" fmla="*/ 184150 h 2794000"/>
                <a:gd name="connsiteX32" fmla="*/ 2787650 w 3460750"/>
                <a:gd name="connsiteY32" fmla="*/ 177800 h 2794000"/>
                <a:gd name="connsiteX33" fmla="*/ 2692400 w 3460750"/>
                <a:gd name="connsiteY33" fmla="*/ 177800 h 2794000"/>
                <a:gd name="connsiteX34" fmla="*/ 2590800 w 3460750"/>
                <a:gd name="connsiteY34" fmla="*/ 190500 h 2794000"/>
                <a:gd name="connsiteX35" fmla="*/ 2482850 w 3460750"/>
                <a:gd name="connsiteY35" fmla="*/ 247650 h 2794000"/>
                <a:gd name="connsiteX36" fmla="*/ 2381250 w 3460750"/>
                <a:gd name="connsiteY36" fmla="*/ 317500 h 2794000"/>
                <a:gd name="connsiteX37" fmla="*/ 2330450 w 3460750"/>
                <a:gd name="connsiteY37" fmla="*/ 361950 h 2794000"/>
                <a:gd name="connsiteX38" fmla="*/ 2228850 w 3460750"/>
                <a:gd name="connsiteY38" fmla="*/ 469900 h 2794000"/>
                <a:gd name="connsiteX39" fmla="*/ 2209800 w 3460750"/>
                <a:gd name="connsiteY39" fmla="*/ 450850 h 2794000"/>
                <a:gd name="connsiteX40" fmla="*/ 2114550 w 3460750"/>
                <a:gd name="connsiteY40" fmla="*/ 533400 h 2794000"/>
                <a:gd name="connsiteX41" fmla="*/ 2082800 w 3460750"/>
                <a:gd name="connsiteY41" fmla="*/ 514350 h 2794000"/>
                <a:gd name="connsiteX42" fmla="*/ 1365250 w 3460750"/>
                <a:gd name="connsiteY42" fmla="*/ 1066800 h 2794000"/>
                <a:gd name="connsiteX43" fmla="*/ 876300 w 3460750"/>
                <a:gd name="connsiteY43" fmla="*/ 1352550 h 2794000"/>
                <a:gd name="connsiteX44" fmla="*/ 0 w 3460750"/>
                <a:gd name="connsiteY44" fmla="*/ 1797050 h 27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60750" h="2794000">
                  <a:moveTo>
                    <a:pt x="3086100" y="2794000"/>
                  </a:moveTo>
                  <a:lnTo>
                    <a:pt x="3162300" y="2774950"/>
                  </a:lnTo>
                  <a:lnTo>
                    <a:pt x="3187700" y="2514600"/>
                  </a:lnTo>
                  <a:lnTo>
                    <a:pt x="3232150" y="2533650"/>
                  </a:lnTo>
                  <a:lnTo>
                    <a:pt x="3270250" y="2247900"/>
                  </a:lnTo>
                  <a:lnTo>
                    <a:pt x="3276600" y="2178050"/>
                  </a:lnTo>
                  <a:lnTo>
                    <a:pt x="3333750" y="2165350"/>
                  </a:lnTo>
                  <a:lnTo>
                    <a:pt x="3340100" y="2000250"/>
                  </a:lnTo>
                  <a:lnTo>
                    <a:pt x="3378200" y="1993900"/>
                  </a:lnTo>
                  <a:lnTo>
                    <a:pt x="3384550" y="1866900"/>
                  </a:lnTo>
                  <a:lnTo>
                    <a:pt x="3454400" y="1866900"/>
                  </a:lnTo>
                  <a:lnTo>
                    <a:pt x="3460750" y="1676400"/>
                  </a:lnTo>
                  <a:lnTo>
                    <a:pt x="3371850" y="1651000"/>
                  </a:lnTo>
                  <a:lnTo>
                    <a:pt x="3359150" y="1447800"/>
                  </a:lnTo>
                  <a:lnTo>
                    <a:pt x="3365500" y="1390650"/>
                  </a:lnTo>
                  <a:lnTo>
                    <a:pt x="3397250" y="1352550"/>
                  </a:lnTo>
                  <a:lnTo>
                    <a:pt x="3346450" y="1333500"/>
                  </a:lnTo>
                  <a:lnTo>
                    <a:pt x="3384550" y="1257300"/>
                  </a:lnTo>
                  <a:lnTo>
                    <a:pt x="3416300" y="1212850"/>
                  </a:lnTo>
                  <a:lnTo>
                    <a:pt x="3454400" y="1054100"/>
                  </a:lnTo>
                  <a:lnTo>
                    <a:pt x="3454400" y="946150"/>
                  </a:lnTo>
                  <a:lnTo>
                    <a:pt x="3403600" y="850900"/>
                  </a:lnTo>
                  <a:lnTo>
                    <a:pt x="3333750" y="781050"/>
                  </a:lnTo>
                  <a:lnTo>
                    <a:pt x="3282950" y="679450"/>
                  </a:lnTo>
                  <a:lnTo>
                    <a:pt x="3282950" y="603250"/>
                  </a:lnTo>
                  <a:lnTo>
                    <a:pt x="3327400" y="520700"/>
                  </a:lnTo>
                  <a:lnTo>
                    <a:pt x="3397250" y="419100"/>
                  </a:lnTo>
                  <a:lnTo>
                    <a:pt x="3397250" y="292100"/>
                  </a:lnTo>
                  <a:lnTo>
                    <a:pt x="3371850" y="190500"/>
                  </a:lnTo>
                  <a:lnTo>
                    <a:pt x="3213100" y="0"/>
                  </a:lnTo>
                  <a:lnTo>
                    <a:pt x="3041650" y="139700"/>
                  </a:lnTo>
                  <a:lnTo>
                    <a:pt x="2895600" y="184150"/>
                  </a:lnTo>
                  <a:lnTo>
                    <a:pt x="2787650" y="177800"/>
                  </a:lnTo>
                  <a:lnTo>
                    <a:pt x="2692400" y="177800"/>
                  </a:lnTo>
                  <a:lnTo>
                    <a:pt x="2590800" y="190500"/>
                  </a:lnTo>
                  <a:lnTo>
                    <a:pt x="2482850" y="247650"/>
                  </a:lnTo>
                  <a:lnTo>
                    <a:pt x="2381250" y="317500"/>
                  </a:lnTo>
                  <a:lnTo>
                    <a:pt x="2330450" y="361950"/>
                  </a:lnTo>
                  <a:lnTo>
                    <a:pt x="2228850" y="469900"/>
                  </a:lnTo>
                  <a:lnTo>
                    <a:pt x="2209800" y="450850"/>
                  </a:lnTo>
                  <a:lnTo>
                    <a:pt x="2114550" y="533400"/>
                  </a:lnTo>
                  <a:lnTo>
                    <a:pt x="2082800" y="514350"/>
                  </a:lnTo>
                  <a:lnTo>
                    <a:pt x="1365250" y="1066800"/>
                  </a:lnTo>
                  <a:lnTo>
                    <a:pt x="876300" y="1352550"/>
                  </a:lnTo>
                  <a:lnTo>
                    <a:pt x="0" y="1797050"/>
                  </a:lnTo>
                </a:path>
              </a:pathLst>
            </a:custGeom>
            <a:noFill/>
            <a:ln w="44450">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Rectangle 2"/>
          <p:cNvSpPr>
            <a:spLocks noChangeArrowheads="1"/>
          </p:cNvSpPr>
          <p:nvPr/>
        </p:nvSpPr>
        <p:spPr bwMode="auto">
          <a:xfrm>
            <a:off x="0" y="-11415"/>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流域の概要</a:t>
            </a:r>
          </a:p>
        </p:txBody>
      </p:sp>
      <p:sp>
        <p:nvSpPr>
          <p:cNvPr id="13" name="Text Box 9"/>
          <p:cNvSpPr txBox="1">
            <a:spLocks noChangeArrowheads="1"/>
          </p:cNvSpPr>
          <p:nvPr/>
        </p:nvSpPr>
        <p:spPr bwMode="auto">
          <a:xfrm>
            <a:off x="81184" y="479752"/>
            <a:ext cx="8935815" cy="83099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lang="ja-JP" altLang="en-US" sz="1600" dirty="0">
                <a:solidFill>
                  <a:prstClr val="black"/>
                </a:solidFill>
              </a:rPr>
              <a:t>流域は、我が国の主要都市の中でも有数の大都市である大阪市の中核部に位置する。</a:t>
            </a:r>
          </a:p>
          <a:p>
            <a:pPr marL="224009" indent="-149339" defTabSz="390997">
              <a:spcBef>
                <a:spcPct val="0"/>
              </a:spcBef>
              <a:buFont typeface="Arial" panose="020B0604020202020204" pitchFamily="34" charset="0"/>
              <a:buChar char="•"/>
            </a:pPr>
            <a:r>
              <a:rPr lang="ja-JP" altLang="en-US" sz="1600" dirty="0">
                <a:solidFill>
                  <a:prstClr val="black"/>
                </a:solidFill>
              </a:rPr>
              <a:t>対象河川は全て感潮河川で勾配もほとんどない（縦断勾配</a:t>
            </a:r>
            <a:r>
              <a:rPr lang="en-US" altLang="ja-JP" sz="1600" dirty="0">
                <a:solidFill>
                  <a:prstClr val="black"/>
                </a:solidFill>
              </a:rPr>
              <a:t>1</a:t>
            </a:r>
            <a:r>
              <a:rPr lang="ja-JP" altLang="en-US" sz="1600" dirty="0">
                <a:solidFill>
                  <a:prstClr val="black"/>
                </a:solidFill>
              </a:rPr>
              <a:t>／</a:t>
            </a:r>
            <a:r>
              <a:rPr lang="en-US" altLang="ja-JP" sz="1600" dirty="0">
                <a:solidFill>
                  <a:prstClr val="black"/>
                </a:solidFill>
              </a:rPr>
              <a:t>12,500</a:t>
            </a:r>
            <a:r>
              <a:rPr lang="ja-JP" altLang="en-US" sz="1600" dirty="0">
                <a:solidFill>
                  <a:prstClr val="black"/>
                </a:solidFill>
              </a:rPr>
              <a:t>～水平）。</a:t>
            </a:r>
            <a:endParaRPr lang="en-US" altLang="ja-JP" sz="1600" dirty="0">
              <a:solidFill>
                <a:prstClr val="black"/>
              </a:solidFill>
            </a:endParaRPr>
          </a:p>
          <a:p>
            <a:pPr marL="224009" indent="-149339" defTabSz="390997">
              <a:spcBef>
                <a:spcPct val="0"/>
              </a:spcBef>
              <a:buFont typeface="Arial" panose="020B0604020202020204" pitchFamily="34" charset="0"/>
              <a:buChar char="•"/>
            </a:pPr>
            <a:r>
              <a:rPr lang="ja-JP" altLang="en-US" sz="1600" dirty="0">
                <a:solidFill>
                  <a:prstClr val="black"/>
                </a:solidFill>
              </a:rPr>
              <a:t>流域</a:t>
            </a:r>
            <a:r>
              <a:rPr lang="en-US" altLang="ja-JP" sz="1600" dirty="0">
                <a:solidFill>
                  <a:prstClr val="black"/>
                </a:solidFill>
              </a:rPr>
              <a:t>14</a:t>
            </a:r>
            <a:r>
              <a:rPr lang="ja-JP" altLang="en-US" sz="1600" dirty="0">
                <a:solidFill>
                  <a:prstClr val="black"/>
                </a:solidFill>
              </a:rPr>
              <a:t>区の人口は約</a:t>
            </a:r>
            <a:r>
              <a:rPr lang="en-US" altLang="ja-JP" sz="1600" dirty="0">
                <a:solidFill>
                  <a:prstClr val="black"/>
                </a:solidFill>
              </a:rPr>
              <a:t>134</a:t>
            </a:r>
            <a:r>
              <a:rPr lang="ja-JP" altLang="en-US" sz="1600" dirty="0">
                <a:solidFill>
                  <a:prstClr val="black"/>
                </a:solidFill>
              </a:rPr>
              <a:t>万人（平成</a:t>
            </a:r>
            <a:r>
              <a:rPr lang="en-US" altLang="ja-JP" sz="1600" dirty="0">
                <a:solidFill>
                  <a:prstClr val="black"/>
                </a:solidFill>
              </a:rPr>
              <a:t>27</a:t>
            </a:r>
            <a:r>
              <a:rPr lang="ja-JP" altLang="en-US" sz="1600" dirty="0">
                <a:solidFill>
                  <a:prstClr val="black"/>
                </a:solidFill>
              </a:rPr>
              <a:t>年現在）。</a:t>
            </a:r>
            <a:endParaRPr lang="en-US" altLang="ja-JP" sz="1600" dirty="0">
              <a:solidFill>
                <a:prstClr val="black"/>
              </a:solidFill>
            </a:endParaRPr>
          </a:p>
        </p:txBody>
      </p:sp>
      <p:sp>
        <p:nvSpPr>
          <p:cNvPr id="12" name="テキスト ボックス 11"/>
          <p:cNvSpPr txBox="1"/>
          <p:nvPr/>
        </p:nvSpPr>
        <p:spPr>
          <a:xfrm>
            <a:off x="1565290" y="1310749"/>
            <a:ext cx="1364476" cy="276999"/>
          </a:xfrm>
          <a:prstGeom prst="rect">
            <a:avLst/>
          </a:prstGeom>
          <a:noFill/>
        </p:spPr>
        <p:txBody>
          <a:bodyPr wrap="none" rtlCol="0">
            <a:spAutoFit/>
          </a:bodyPr>
          <a:lstStyle/>
          <a:p>
            <a:r>
              <a:rPr lang="ja-JP" altLang="en-US" sz="1200" dirty="0"/>
              <a:t>表　対象河川一覧</a:t>
            </a:r>
            <a:endParaRPr kumimoji="1" lang="ja-JP" altLang="en-US" sz="1200" dirty="0"/>
          </a:p>
        </p:txBody>
      </p:sp>
      <p:pic>
        <p:nvPicPr>
          <p:cNvPr id="14" name="図 13"/>
          <p:cNvPicPr>
            <a:picLocks noChangeAspect="1"/>
          </p:cNvPicPr>
          <p:nvPr/>
        </p:nvPicPr>
        <p:blipFill rotWithShape="1">
          <a:blip r:embed="rId3"/>
          <a:srcRect l="176" t="1057" r="717" b="9213"/>
          <a:stretch/>
        </p:blipFill>
        <p:spPr>
          <a:xfrm>
            <a:off x="119459" y="4029731"/>
            <a:ext cx="4896000" cy="2550582"/>
          </a:xfrm>
          <a:prstGeom prst="rect">
            <a:avLst/>
          </a:prstGeom>
        </p:spPr>
      </p:pic>
      <p:pic>
        <p:nvPicPr>
          <p:cNvPr id="10" name="図 9"/>
          <p:cNvPicPr>
            <a:picLocks noChangeAspect="1"/>
          </p:cNvPicPr>
          <p:nvPr/>
        </p:nvPicPr>
        <p:blipFill>
          <a:blip r:embed="rId4"/>
          <a:stretch>
            <a:fillRect/>
          </a:stretch>
        </p:blipFill>
        <p:spPr>
          <a:xfrm>
            <a:off x="358798" y="1601325"/>
            <a:ext cx="4117668" cy="2376000"/>
          </a:xfrm>
          <a:prstGeom prst="rect">
            <a:avLst/>
          </a:prstGeom>
        </p:spPr>
      </p:pic>
      <p:sp>
        <p:nvSpPr>
          <p:cNvPr id="15" name="テキスト ボックス 14"/>
          <p:cNvSpPr txBox="1"/>
          <p:nvPr/>
        </p:nvSpPr>
        <p:spPr>
          <a:xfrm>
            <a:off x="6385835" y="6631089"/>
            <a:ext cx="902811" cy="276999"/>
          </a:xfrm>
          <a:prstGeom prst="rect">
            <a:avLst/>
          </a:prstGeom>
          <a:noFill/>
        </p:spPr>
        <p:txBody>
          <a:bodyPr wrap="none" rtlCol="0">
            <a:spAutoFit/>
          </a:bodyPr>
          <a:lstStyle/>
          <a:p>
            <a:r>
              <a:rPr lang="ja-JP" altLang="en-US" sz="1200" dirty="0"/>
              <a:t>図　流域図</a:t>
            </a:r>
            <a:endParaRPr kumimoji="1" lang="ja-JP" altLang="en-US" sz="1200" dirty="0"/>
          </a:p>
        </p:txBody>
      </p:sp>
      <p:sp>
        <p:nvSpPr>
          <p:cNvPr id="16" name="スライド番号プレースホルダー 3">
            <a:extLst>
              <a:ext uri="{FF2B5EF4-FFF2-40B4-BE49-F238E27FC236}">
                <a16:creationId xmlns:a16="http://schemas.microsoft.com/office/drawing/2014/main" id="{C9A62AC4-364A-4023-BAAC-1C62B9393AD5}"/>
              </a:ext>
            </a:extLst>
          </p:cNvPr>
          <p:cNvSpPr txBox="1">
            <a:spLocks/>
          </p:cNvSpPr>
          <p:nvPr/>
        </p:nvSpPr>
        <p:spPr bwMode="auto">
          <a:xfrm>
            <a:off x="6979343" y="6478799"/>
            <a:ext cx="2057400" cy="365125"/>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0" sz="14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kumimoji="1" lang="ja-JP" altLang="en-US" sz="1600" smtClean="0"/>
              <a:pPr/>
              <a:t>1</a:t>
            </a:fld>
            <a:endParaRPr kumimoji="1" lang="ja-JP" altLang="en-US" sz="1600" dirty="0"/>
          </a:p>
        </p:txBody>
      </p:sp>
    </p:spTree>
    <p:extLst>
      <p:ext uri="{BB962C8B-B14F-4D97-AF65-F5344CB8AC3E}">
        <p14:creationId xmlns:p14="http://schemas.microsoft.com/office/powerpoint/2010/main" val="407180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8571" y="1077404"/>
            <a:ext cx="8784976" cy="5544616"/>
          </a:xfrm>
        </p:spPr>
        <p:txBody>
          <a:bodyPr/>
          <a:lstStyle/>
          <a:p>
            <a:pPr marL="0" indent="0">
              <a:buNone/>
            </a:pPr>
            <a:endParaRPr lang="ja-JP" altLang="ja-JP" dirty="0"/>
          </a:p>
          <a:p>
            <a:endParaRPr kumimoji="1" lang="ja-JP" altLang="en-US" dirty="0"/>
          </a:p>
        </p:txBody>
      </p:sp>
      <p:sp>
        <p:nvSpPr>
          <p:cNvPr id="38" name="正方形/長方形 37"/>
          <p:cNvSpPr/>
          <p:nvPr/>
        </p:nvSpPr>
        <p:spPr>
          <a:xfrm>
            <a:off x="5220072" y="6312475"/>
            <a:ext cx="3384376" cy="548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図　大阪市内の地盤沈下等高線図</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1200" dirty="0">
                <a:solidFill>
                  <a:schemeClr val="tx1"/>
                </a:solidFill>
                <a:latin typeface="ＭＳ Ｐゴシック" panose="020B0600070205080204" pitchFamily="50" charset="-128"/>
                <a:ea typeface="ＭＳ Ｐゴシック" panose="020B0600070205080204" pitchFamily="50" charset="-128"/>
              </a:rPr>
              <a:t>（昭和</a:t>
            </a:r>
            <a:r>
              <a:rPr lang="en-US" altLang="ja-JP" sz="1200" dirty="0">
                <a:solidFill>
                  <a:schemeClr val="tx1"/>
                </a:solidFill>
                <a:latin typeface="ＭＳ Ｐゴシック" panose="020B0600070205080204" pitchFamily="50" charset="-128"/>
                <a:ea typeface="ＭＳ Ｐゴシック" panose="020B0600070205080204" pitchFamily="50" charset="-128"/>
              </a:rPr>
              <a:t>10</a:t>
            </a:r>
            <a:r>
              <a:rPr lang="ja-JP" altLang="en-US" sz="1200" dirty="0">
                <a:solidFill>
                  <a:schemeClr val="tx1"/>
                </a:solidFill>
                <a:latin typeface="ＭＳ Ｐゴシック" panose="020B0600070205080204" pitchFamily="50" charset="-128"/>
                <a:ea typeface="ＭＳ Ｐゴシック" panose="020B0600070205080204" pitchFamily="50" charset="-128"/>
              </a:rPr>
              <a:t>年～昭和</a:t>
            </a:r>
            <a:r>
              <a:rPr lang="en-US" altLang="ja-JP" sz="1200" dirty="0">
                <a:solidFill>
                  <a:schemeClr val="tx1"/>
                </a:solidFill>
                <a:latin typeface="ＭＳ Ｐゴシック" panose="020B0600070205080204" pitchFamily="50" charset="-128"/>
                <a:ea typeface="ＭＳ Ｐゴシック" panose="020B0600070205080204" pitchFamily="50" charset="-128"/>
              </a:rPr>
              <a:t>54</a:t>
            </a:r>
            <a:r>
              <a:rPr lang="ja-JP" altLang="en-US" sz="1200" dirty="0">
                <a:solidFill>
                  <a:schemeClr val="tx1"/>
                </a:solidFill>
                <a:latin typeface="ＭＳ Ｐゴシック" panose="020B0600070205080204" pitchFamily="50" charset="-128"/>
                <a:ea typeface="ＭＳ Ｐゴシック" panose="020B0600070205080204" pitchFamily="50" charset="-128"/>
              </a:rPr>
              <a:t>年）</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2051" name="正方形/長方形 2050"/>
          <p:cNvSpPr/>
          <p:nvPr/>
        </p:nvSpPr>
        <p:spPr>
          <a:xfrm>
            <a:off x="567443" y="6244093"/>
            <a:ext cx="3816424" cy="5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図　海抜ゼロメートル地帯の分布（平成</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19</a:t>
            </a:r>
            <a:r>
              <a:rPr kumimoji="1" lang="ja-JP" altLang="en-US" sz="12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7</a:t>
            </a:r>
            <a:r>
              <a:rPr kumimoji="1" lang="ja-JP" altLang="en-US" sz="1200" dirty="0">
                <a:solidFill>
                  <a:schemeClr val="tx1"/>
                </a:solidFill>
                <a:latin typeface="ＭＳ Ｐゴシック" panose="020B0600070205080204" pitchFamily="50" charset="-128"/>
                <a:ea typeface="ＭＳ Ｐゴシック" panose="020B0600070205080204" pitchFamily="50" charset="-128"/>
              </a:rPr>
              <a:t>月）</a:t>
            </a:r>
          </a:p>
        </p:txBody>
      </p:sp>
      <p:sp>
        <p:nvSpPr>
          <p:cNvPr id="2052" name="正方形/長方形 2051"/>
          <p:cNvSpPr/>
          <p:nvPr/>
        </p:nvSpPr>
        <p:spPr>
          <a:xfrm>
            <a:off x="1382770" y="384012"/>
            <a:ext cx="6765736" cy="645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HG丸ｺﾞｼｯｸM-PRO" panose="020F0600000000000000" pitchFamily="50" charset="-128"/>
                <a:ea typeface="HG丸ｺﾞｼｯｸM-PRO" panose="020F0600000000000000" pitchFamily="50" charset="-128"/>
              </a:rPr>
              <a:t>大阪市内の</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地盤沈下のようすと低地帯の分布</a:t>
            </a:r>
          </a:p>
        </p:txBody>
      </p:sp>
      <p:sp>
        <p:nvSpPr>
          <p:cNvPr id="16" name="Rectangle 2"/>
          <p:cNvSpPr>
            <a:spLocks noChangeArrowheads="1"/>
          </p:cNvSpPr>
          <p:nvPr/>
        </p:nvSpPr>
        <p:spPr bwMode="auto">
          <a:xfrm>
            <a:off x="0" y="-11415"/>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tIns="36000" anchor="ctr">
            <a:spAutoFit/>
          </a:bodyPr>
          <a:lstStyle>
            <a:defPPr>
              <a:defRPr lang="ja-JP"/>
            </a:defPPr>
            <a:lvl1pPr algn="l" rtl="0" fontAlgn="base">
              <a:spcBef>
                <a:spcPct val="0"/>
              </a:spcBef>
              <a:spcAft>
                <a:spcPct val="0"/>
              </a:spcAft>
              <a:defRPr kumimoji="1" sz="1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r>
              <a:rPr kumimoji="0" lang="ja-JP" altLang="en-US"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流域の概要</a:t>
            </a:r>
          </a:p>
        </p:txBody>
      </p:sp>
      <p:sp>
        <p:nvSpPr>
          <p:cNvPr id="17" name="Text Box 9"/>
          <p:cNvSpPr txBox="1">
            <a:spLocks noChangeArrowheads="1"/>
          </p:cNvSpPr>
          <p:nvPr/>
        </p:nvSpPr>
        <p:spPr bwMode="auto">
          <a:xfrm>
            <a:off x="81185" y="509745"/>
            <a:ext cx="8980238" cy="1077218"/>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lang="ja-JP" altLang="en-US" sz="1600" dirty="0">
                <a:solidFill>
                  <a:prstClr val="black"/>
                </a:solidFill>
              </a:rPr>
              <a:t>流域は、大阪平野の河口部に位置し、低地帯で海抜ゼロメートル以下の地帯も存在する。</a:t>
            </a:r>
          </a:p>
          <a:p>
            <a:pPr marL="224009" indent="-149339" defTabSz="390997">
              <a:spcBef>
                <a:spcPct val="0"/>
              </a:spcBef>
              <a:buFont typeface="Arial" panose="020B0604020202020204" pitchFamily="34" charset="0"/>
              <a:buChar char="•"/>
            </a:pPr>
            <a:r>
              <a:rPr lang="ja-JP" altLang="en-US" sz="1600" dirty="0">
                <a:solidFill>
                  <a:prstClr val="black"/>
                </a:solidFill>
              </a:rPr>
              <a:t>地質は、淀川水系、大和川水系の河川によって堆積された軟弱な沖積層で覆われており、昭和</a:t>
            </a:r>
            <a:r>
              <a:rPr lang="en-US" altLang="ja-JP" sz="1600" dirty="0">
                <a:solidFill>
                  <a:prstClr val="black"/>
                </a:solidFill>
              </a:rPr>
              <a:t>10</a:t>
            </a:r>
            <a:r>
              <a:rPr lang="ja-JP" altLang="en-US" sz="1600" dirty="0">
                <a:solidFill>
                  <a:prstClr val="black"/>
                </a:solidFill>
              </a:rPr>
              <a:t>年～昭和</a:t>
            </a:r>
            <a:r>
              <a:rPr lang="en-US" altLang="ja-JP" sz="1600" dirty="0">
                <a:solidFill>
                  <a:prstClr val="black"/>
                </a:solidFill>
              </a:rPr>
              <a:t>36</a:t>
            </a:r>
            <a:r>
              <a:rPr lang="ja-JP" altLang="en-US" sz="1600" dirty="0">
                <a:solidFill>
                  <a:prstClr val="black"/>
                </a:solidFill>
              </a:rPr>
              <a:t>年頃には、多量の地下水汲み上げにより激しい地盤沈下に見舞われた。</a:t>
            </a:r>
            <a:endParaRPr lang="en-US" altLang="ja-JP" sz="1600" dirty="0">
              <a:solidFill>
                <a:prstClr val="black"/>
              </a:solidFill>
            </a:endParaRPr>
          </a:p>
          <a:p>
            <a:pPr marL="224009" indent="-149339" defTabSz="390997">
              <a:spcBef>
                <a:spcPct val="0"/>
              </a:spcBef>
              <a:buFont typeface="Arial" panose="020B0604020202020204" pitchFamily="34" charset="0"/>
              <a:buChar char="•"/>
            </a:pPr>
            <a:r>
              <a:rPr lang="ja-JP" altLang="en-US" sz="1600" dirty="0">
                <a:solidFill>
                  <a:prstClr val="black"/>
                </a:solidFill>
              </a:rPr>
              <a:t>現在では、地下水汲み上げ規制等により沈下はおさまり、沈下の進行はほとんど見られない。</a:t>
            </a:r>
            <a:endParaRPr lang="en-US" altLang="ja-JP" sz="1600" dirty="0">
              <a:solidFill>
                <a:prstClr val="black"/>
              </a:solidFill>
            </a:endParaRPr>
          </a:p>
        </p:txBody>
      </p:sp>
      <p:grpSp>
        <p:nvGrpSpPr>
          <p:cNvPr id="21" name="グループ化 20"/>
          <p:cNvGrpSpPr>
            <a:grpSpLocks noChangeAspect="1"/>
          </p:cNvGrpSpPr>
          <p:nvPr/>
        </p:nvGrpSpPr>
        <p:grpSpPr>
          <a:xfrm>
            <a:off x="272089" y="1626450"/>
            <a:ext cx="4475522" cy="4718537"/>
            <a:chOff x="81185" y="1906337"/>
            <a:chExt cx="4210050" cy="4438650"/>
          </a:xfrm>
        </p:grpSpPr>
        <p:pic>
          <p:nvPicPr>
            <p:cNvPr id="2" name="図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5" y="1906337"/>
              <a:ext cx="421005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a:spLocks/>
            </p:cNvSpPr>
            <p:nvPr/>
          </p:nvSpPr>
          <p:spPr bwMode="auto">
            <a:xfrm>
              <a:off x="1589193" y="2794615"/>
              <a:ext cx="2327275" cy="2887663"/>
            </a:xfrm>
            <a:custGeom>
              <a:avLst/>
              <a:gdLst>
                <a:gd name="T0" fmla="*/ 0 w 3665"/>
                <a:gd name="T1" fmla="*/ 1545 h 4547"/>
                <a:gd name="T2" fmla="*/ 523 w 3665"/>
                <a:gd name="T3" fmla="*/ 1377 h 4547"/>
                <a:gd name="T4" fmla="*/ 972 w 3665"/>
                <a:gd name="T5" fmla="*/ 1134 h 4547"/>
                <a:gd name="T6" fmla="*/ 1309 w 3665"/>
                <a:gd name="T7" fmla="*/ 947 h 4547"/>
                <a:gd name="T8" fmla="*/ 1851 w 3665"/>
                <a:gd name="T9" fmla="*/ 685 h 4547"/>
                <a:gd name="T10" fmla="*/ 2150 w 3665"/>
                <a:gd name="T11" fmla="*/ 460 h 4547"/>
                <a:gd name="T12" fmla="*/ 2524 w 3665"/>
                <a:gd name="T13" fmla="*/ 292 h 4547"/>
                <a:gd name="T14" fmla="*/ 2805 w 3665"/>
                <a:gd name="T15" fmla="*/ 255 h 4547"/>
                <a:gd name="T16" fmla="*/ 3058 w 3665"/>
                <a:gd name="T17" fmla="*/ 361 h 4547"/>
                <a:gd name="T18" fmla="*/ 3123 w 3665"/>
                <a:gd name="T19" fmla="*/ 115 h 4547"/>
                <a:gd name="T20" fmla="*/ 3255 w 3665"/>
                <a:gd name="T21" fmla="*/ 0 h 4547"/>
                <a:gd name="T22" fmla="*/ 3435 w 3665"/>
                <a:gd name="T23" fmla="*/ 312 h 4547"/>
                <a:gd name="T24" fmla="*/ 3665 w 3665"/>
                <a:gd name="T25" fmla="*/ 558 h 4547"/>
                <a:gd name="T26" fmla="*/ 3518 w 3665"/>
                <a:gd name="T27" fmla="*/ 755 h 4547"/>
                <a:gd name="T28" fmla="*/ 3550 w 3665"/>
                <a:gd name="T29" fmla="*/ 936 h 4547"/>
                <a:gd name="T30" fmla="*/ 3501 w 3665"/>
                <a:gd name="T31" fmla="*/ 1139 h 4547"/>
                <a:gd name="T32" fmla="*/ 3534 w 3665"/>
                <a:gd name="T33" fmla="*/ 1412 h 4547"/>
                <a:gd name="T34" fmla="*/ 3435 w 3665"/>
                <a:gd name="T35" fmla="*/ 1839 h 4547"/>
                <a:gd name="T36" fmla="*/ 3452 w 3665"/>
                <a:gd name="T37" fmla="*/ 2052 h 4547"/>
                <a:gd name="T38" fmla="*/ 3320 w 3665"/>
                <a:gd name="T39" fmla="*/ 2627 h 4547"/>
                <a:gd name="T40" fmla="*/ 3468 w 3665"/>
                <a:gd name="T41" fmla="*/ 2775 h 4547"/>
                <a:gd name="T42" fmla="*/ 3304 w 3665"/>
                <a:gd name="T43" fmla="*/ 2955 h 4547"/>
                <a:gd name="T44" fmla="*/ 3239 w 3665"/>
                <a:gd name="T45" fmla="*/ 3316 h 4547"/>
                <a:gd name="T46" fmla="*/ 3058 w 3665"/>
                <a:gd name="T47" fmla="*/ 3546 h 4547"/>
                <a:gd name="T48" fmla="*/ 3075 w 3665"/>
                <a:gd name="T49" fmla="*/ 3705 h 4547"/>
                <a:gd name="T50" fmla="*/ 3140 w 3665"/>
                <a:gd name="T51" fmla="*/ 3809 h 4547"/>
                <a:gd name="T52" fmla="*/ 3288 w 3665"/>
                <a:gd name="T53" fmla="*/ 3809 h 4547"/>
                <a:gd name="T54" fmla="*/ 3320 w 3665"/>
                <a:gd name="T55" fmla="*/ 4318 h 4547"/>
                <a:gd name="T56" fmla="*/ 2861 w 3665"/>
                <a:gd name="T57" fmla="*/ 4547 h 4547"/>
                <a:gd name="T58" fmla="*/ 2696 w 3665"/>
                <a:gd name="T59" fmla="*/ 4547 h 4547"/>
                <a:gd name="T60" fmla="*/ 2615 w 3665"/>
                <a:gd name="T61" fmla="*/ 4367 h 4547"/>
                <a:gd name="T62" fmla="*/ 2153 w 3665"/>
                <a:gd name="T63" fmla="*/ 4154 h 4547"/>
                <a:gd name="T64" fmla="*/ 1531 w 3665"/>
                <a:gd name="T65" fmla="*/ 3941 h 4547"/>
                <a:gd name="T66" fmla="*/ 1006 w 3665"/>
                <a:gd name="T67" fmla="*/ 3875 h 4547"/>
                <a:gd name="T68" fmla="*/ 546 w 3665"/>
                <a:gd name="T69" fmla="*/ 3858 h 4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5" h="4547">
                  <a:moveTo>
                    <a:pt x="0" y="1545"/>
                  </a:moveTo>
                  <a:lnTo>
                    <a:pt x="523" y="1377"/>
                  </a:lnTo>
                  <a:lnTo>
                    <a:pt x="972" y="1134"/>
                  </a:lnTo>
                  <a:lnTo>
                    <a:pt x="1309" y="947"/>
                  </a:lnTo>
                  <a:lnTo>
                    <a:pt x="1851" y="685"/>
                  </a:lnTo>
                  <a:lnTo>
                    <a:pt x="2150" y="460"/>
                  </a:lnTo>
                  <a:lnTo>
                    <a:pt x="2524" y="292"/>
                  </a:lnTo>
                  <a:lnTo>
                    <a:pt x="2805" y="255"/>
                  </a:lnTo>
                  <a:lnTo>
                    <a:pt x="3058" y="361"/>
                  </a:lnTo>
                  <a:lnTo>
                    <a:pt x="3123" y="115"/>
                  </a:lnTo>
                  <a:lnTo>
                    <a:pt x="3255" y="0"/>
                  </a:lnTo>
                  <a:lnTo>
                    <a:pt x="3435" y="312"/>
                  </a:lnTo>
                  <a:lnTo>
                    <a:pt x="3665" y="558"/>
                  </a:lnTo>
                  <a:lnTo>
                    <a:pt x="3518" y="755"/>
                  </a:lnTo>
                  <a:lnTo>
                    <a:pt x="3550" y="936"/>
                  </a:lnTo>
                  <a:lnTo>
                    <a:pt x="3501" y="1139"/>
                  </a:lnTo>
                  <a:lnTo>
                    <a:pt x="3534" y="1412"/>
                  </a:lnTo>
                  <a:lnTo>
                    <a:pt x="3435" y="1839"/>
                  </a:lnTo>
                  <a:lnTo>
                    <a:pt x="3452" y="2052"/>
                  </a:lnTo>
                  <a:lnTo>
                    <a:pt x="3320" y="2627"/>
                  </a:lnTo>
                  <a:lnTo>
                    <a:pt x="3468" y="2775"/>
                  </a:lnTo>
                  <a:lnTo>
                    <a:pt x="3304" y="2955"/>
                  </a:lnTo>
                  <a:lnTo>
                    <a:pt x="3239" y="3316"/>
                  </a:lnTo>
                  <a:lnTo>
                    <a:pt x="3058" y="3546"/>
                  </a:lnTo>
                  <a:lnTo>
                    <a:pt x="3075" y="3705"/>
                  </a:lnTo>
                  <a:lnTo>
                    <a:pt x="3140" y="3809"/>
                  </a:lnTo>
                  <a:lnTo>
                    <a:pt x="3288" y="3809"/>
                  </a:lnTo>
                  <a:lnTo>
                    <a:pt x="3320" y="4318"/>
                  </a:lnTo>
                  <a:lnTo>
                    <a:pt x="2861" y="4547"/>
                  </a:lnTo>
                  <a:lnTo>
                    <a:pt x="2696" y="4547"/>
                  </a:lnTo>
                  <a:lnTo>
                    <a:pt x="2615" y="4367"/>
                  </a:lnTo>
                  <a:lnTo>
                    <a:pt x="2153" y="4154"/>
                  </a:lnTo>
                  <a:lnTo>
                    <a:pt x="1531" y="3941"/>
                  </a:lnTo>
                  <a:lnTo>
                    <a:pt x="1006" y="3875"/>
                  </a:lnTo>
                  <a:lnTo>
                    <a:pt x="546" y="3858"/>
                  </a:lnTo>
                </a:path>
              </a:pathLst>
            </a:custGeom>
            <a:noFill/>
            <a:ln w="50800" cap="flat" cmpd="sng">
              <a:solidFill>
                <a:srgbClr val="00FF00"/>
              </a:solidFill>
              <a:prstDash val="dash"/>
              <a:round/>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0" name="Group 3"/>
          <p:cNvGrpSpPr>
            <a:grpSpLocks/>
          </p:cNvGrpSpPr>
          <p:nvPr/>
        </p:nvGrpSpPr>
        <p:grpSpPr bwMode="auto">
          <a:xfrm>
            <a:off x="334449" y="5981701"/>
            <a:ext cx="2300287" cy="356235"/>
            <a:chOff x="10030" y="10612"/>
            <a:chExt cx="3622" cy="561"/>
          </a:xfrm>
        </p:grpSpPr>
        <p:sp>
          <p:nvSpPr>
            <p:cNvPr id="31" name="Rectangle 4"/>
            <p:cNvSpPr>
              <a:spLocks noChangeArrowheads="1"/>
            </p:cNvSpPr>
            <p:nvPr/>
          </p:nvSpPr>
          <p:spPr bwMode="auto">
            <a:xfrm>
              <a:off x="10030" y="10612"/>
              <a:ext cx="3181" cy="50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48" name="Rectangle 5"/>
            <p:cNvSpPr>
              <a:spLocks noChangeArrowheads="1"/>
            </p:cNvSpPr>
            <p:nvPr/>
          </p:nvSpPr>
          <p:spPr bwMode="auto">
            <a:xfrm>
              <a:off x="10161" y="10730"/>
              <a:ext cx="603" cy="251"/>
            </a:xfrm>
            <a:prstGeom prst="rect">
              <a:avLst/>
            </a:prstGeom>
            <a:noFill/>
            <a:ln w="38100" algn="ctr">
              <a:solidFill>
                <a:srgbClr val="0066FF"/>
              </a:solidFill>
              <a:miter lim="800000"/>
              <a:headEnd/>
              <a:tailEnd/>
            </a:ln>
            <a:effectLst/>
            <a:extLst>
              <a:ext uri="{909E8E84-426E-40DD-AFC4-6F175D3DCCD1}">
                <a14:hiddenFill xmlns:a14="http://schemas.microsoft.com/office/drawing/2010/main">
                  <a:solidFill>
                    <a:srgbClr val="0070C0"/>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49" name="Text Box 6"/>
            <p:cNvSpPr txBox="1">
              <a:spLocks noChangeArrowheads="1"/>
            </p:cNvSpPr>
            <p:nvPr/>
          </p:nvSpPr>
          <p:spPr bwMode="auto">
            <a:xfrm>
              <a:off x="10764" y="10668"/>
              <a:ext cx="2888" cy="50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Ｐゴシック" pitchFamily="50" charset="-128"/>
                </a:rPr>
                <a:t>海抜ゼロメートル地帯</a:t>
              </a:r>
              <a:endParaRPr kumimoji="1" lang="ja-JP" altLang="ja-JP" sz="28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ＭＳ Ｐゴシック" pitchFamily="50" charset="-128"/>
              </a:endParaRPr>
            </a:p>
          </p:txBody>
        </p:sp>
      </p:grpSp>
      <p:grpSp>
        <p:nvGrpSpPr>
          <p:cNvPr id="32" name="グループ化 31"/>
          <p:cNvGrpSpPr/>
          <p:nvPr/>
        </p:nvGrpSpPr>
        <p:grpSpPr>
          <a:xfrm>
            <a:off x="5071559" y="1619908"/>
            <a:ext cx="3745448" cy="4778927"/>
            <a:chOff x="5071559" y="1619908"/>
            <a:chExt cx="3745448" cy="4778927"/>
          </a:xfrm>
        </p:grpSpPr>
        <p:pic>
          <p:nvPicPr>
            <p:cNvPr id="3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90" t="625" r="677" b="1036"/>
            <a:stretch/>
          </p:blipFill>
          <p:spPr bwMode="auto">
            <a:xfrm>
              <a:off x="5071559" y="1619908"/>
              <a:ext cx="3744000" cy="477892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5488864" y="2583470"/>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160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5534800" y="2703169"/>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200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2" name="テキスト ボックス 21"/>
            <p:cNvSpPr txBox="1"/>
            <p:nvPr/>
          </p:nvSpPr>
          <p:spPr>
            <a:xfrm>
              <a:off x="5307086" y="2761754"/>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240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3" name="テキスト ボックス 22"/>
            <p:cNvSpPr txBox="1"/>
            <p:nvPr/>
          </p:nvSpPr>
          <p:spPr>
            <a:xfrm>
              <a:off x="5103928" y="2864161"/>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280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4" name="テキスト ボックス 23"/>
            <p:cNvSpPr txBox="1"/>
            <p:nvPr/>
          </p:nvSpPr>
          <p:spPr>
            <a:xfrm>
              <a:off x="6031334" y="2340182"/>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120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6664467" y="1893429"/>
              <a:ext cx="319318"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40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6" name="テキスト ボックス 25"/>
            <p:cNvSpPr txBox="1"/>
            <p:nvPr/>
          </p:nvSpPr>
          <p:spPr>
            <a:xfrm>
              <a:off x="7212187" y="1819679"/>
              <a:ext cx="319318"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40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7" name="テキスト ボックス 26"/>
            <p:cNvSpPr txBox="1"/>
            <p:nvPr/>
          </p:nvSpPr>
          <p:spPr>
            <a:xfrm>
              <a:off x="8167935" y="3029553"/>
              <a:ext cx="32252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80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8" name="テキスト ボックス 27"/>
            <p:cNvSpPr txBox="1"/>
            <p:nvPr/>
          </p:nvSpPr>
          <p:spPr>
            <a:xfrm>
              <a:off x="8425553" y="3477440"/>
              <a:ext cx="39145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120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8181170" y="3758243"/>
              <a:ext cx="39145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120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7975477" y="3974631"/>
              <a:ext cx="32252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80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34" name="テキスト ボックス 33"/>
            <p:cNvSpPr txBox="1"/>
            <p:nvPr/>
          </p:nvSpPr>
          <p:spPr>
            <a:xfrm>
              <a:off x="7832791" y="4432363"/>
              <a:ext cx="319318"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80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35" name="テキスト ボックス 34"/>
            <p:cNvSpPr txBox="1"/>
            <p:nvPr/>
          </p:nvSpPr>
          <p:spPr>
            <a:xfrm>
              <a:off x="8031129" y="5325051"/>
              <a:ext cx="319318"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80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36" name="テキスト ボックス 35"/>
            <p:cNvSpPr txBox="1"/>
            <p:nvPr/>
          </p:nvSpPr>
          <p:spPr>
            <a:xfrm>
              <a:off x="6973474" y="5913230"/>
              <a:ext cx="319318"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40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39" name="テキスト ボックス 38"/>
            <p:cNvSpPr txBox="1"/>
            <p:nvPr/>
          </p:nvSpPr>
          <p:spPr>
            <a:xfrm>
              <a:off x="6240605" y="5479706"/>
              <a:ext cx="319318"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40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40" name="テキスト ボックス 39"/>
            <p:cNvSpPr txBox="1"/>
            <p:nvPr/>
          </p:nvSpPr>
          <p:spPr>
            <a:xfrm>
              <a:off x="6010111" y="5280084"/>
              <a:ext cx="319318"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80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41" name="テキスト ボックス 40"/>
            <p:cNvSpPr txBox="1"/>
            <p:nvPr/>
          </p:nvSpPr>
          <p:spPr>
            <a:xfrm>
              <a:off x="5725044" y="5143339"/>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160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43" name="テキスト ボックス 42"/>
            <p:cNvSpPr txBox="1"/>
            <p:nvPr/>
          </p:nvSpPr>
          <p:spPr>
            <a:xfrm>
              <a:off x="5105043" y="4478563"/>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280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44" name="テキスト ボックス 43"/>
            <p:cNvSpPr txBox="1"/>
            <p:nvPr/>
          </p:nvSpPr>
          <p:spPr>
            <a:xfrm>
              <a:off x="5756256" y="4417238"/>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200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5" name="フリーフォーム 4"/>
            <p:cNvSpPr/>
            <p:nvPr/>
          </p:nvSpPr>
          <p:spPr>
            <a:xfrm>
              <a:off x="5348709" y="3013075"/>
              <a:ext cx="222250" cy="1409700"/>
            </a:xfrm>
            <a:custGeom>
              <a:avLst/>
              <a:gdLst>
                <a:gd name="connsiteX0" fmla="*/ 79375 w 222250"/>
                <a:gd name="connsiteY0" fmla="*/ 0 h 1409700"/>
                <a:gd name="connsiteX1" fmla="*/ 133350 w 222250"/>
                <a:gd name="connsiteY1" fmla="*/ 76200 h 1409700"/>
                <a:gd name="connsiteX2" fmla="*/ 215900 w 222250"/>
                <a:gd name="connsiteY2" fmla="*/ 285750 h 1409700"/>
                <a:gd name="connsiteX3" fmla="*/ 222250 w 222250"/>
                <a:gd name="connsiteY3" fmla="*/ 387350 h 1409700"/>
                <a:gd name="connsiteX4" fmla="*/ 136525 w 222250"/>
                <a:gd name="connsiteY4" fmla="*/ 889000 h 1409700"/>
                <a:gd name="connsiteX5" fmla="*/ 0 w 222250"/>
                <a:gd name="connsiteY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0" h="1409700">
                  <a:moveTo>
                    <a:pt x="79375" y="0"/>
                  </a:moveTo>
                  <a:lnTo>
                    <a:pt x="133350" y="76200"/>
                  </a:lnTo>
                  <a:lnTo>
                    <a:pt x="215900" y="285750"/>
                  </a:lnTo>
                  <a:lnTo>
                    <a:pt x="222250" y="387350"/>
                  </a:lnTo>
                  <a:lnTo>
                    <a:pt x="136525" y="889000"/>
                  </a:lnTo>
                  <a:lnTo>
                    <a:pt x="0" y="14097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5621759" y="2914650"/>
              <a:ext cx="450850" cy="1670050"/>
            </a:xfrm>
            <a:custGeom>
              <a:avLst/>
              <a:gdLst>
                <a:gd name="connsiteX0" fmla="*/ 0 w 450850"/>
                <a:gd name="connsiteY0" fmla="*/ 0 h 1670050"/>
                <a:gd name="connsiteX1" fmla="*/ 127000 w 450850"/>
                <a:gd name="connsiteY1" fmla="*/ 95250 h 1670050"/>
                <a:gd name="connsiteX2" fmla="*/ 187325 w 450850"/>
                <a:gd name="connsiteY2" fmla="*/ 187325 h 1670050"/>
                <a:gd name="connsiteX3" fmla="*/ 219075 w 450850"/>
                <a:gd name="connsiteY3" fmla="*/ 279400 h 1670050"/>
                <a:gd name="connsiteX4" fmla="*/ 234950 w 450850"/>
                <a:gd name="connsiteY4" fmla="*/ 381000 h 1670050"/>
                <a:gd name="connsiteX5" fmla="*/ 241300 w 450850"/>
                <a:gd name="connsiteY5" fmla="*/ 466725 h 1670050"/>
                <a:gd name="connsiteX6" fmla="*/ 260350 w 450850"/>
                <a:gd name="connsiteY6" fmla="*/ 682625 h 1670050"/>
                <a:gd name="connsiteX7" fmla="*/ 285750 w 450850"/>
                <a:gd name="connsiteY7" fmla="*/ 777875 h 1670050"/>
                <a:gd name="connsiteX8" fmla="*/ 349250 w 450850"/>
                <a:gd name="connsiteY8" fmla="*/ 939800 h 1670050"/>
                <a:gd name="connsiteX9" fmla="*/ 425450 w 450850"/>
                <a:gd name="connsiteY9" fmla="*/ 1019175 h 1670050"/>
                <a:gd name="connsiteX10" fmla="*/ 450850 w 450850"/>
                <a:gd name="connsiteY10" fmla="*/ 1104900 h 1670050"/>
                <a:gd name="connsiteX11" fmla="*/ 447675 w 450850"/>
                <a:gd name="connsiteY11" fmla="*/ 1158875 h 1670050"/>
                <a:gd name="connsiteX12" fmla="*/ 336550 w 450850"/>
                <a:gd name="connsiteY12" fmla="*/ 1346200 h 1670050"/>
                <a:gd name="connsiteX13" fmla="*/ 79375 w 450850"/>
                <a:gd name="connsiteY13" fmla="*/ 1670050 h 1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0850" h="1670050">
                  <a:moveTo>
                    <a:pt x="0" y="0"/>
                  </a:moveTo>
                  <a:lnTo>
                    <a:pt x="127000" y="95250"/>
                  </a:lnTo>
                  <a:lnTo>
                    <a:pt x="187325" y="187325"/>
                  </a:lnTo>
                  <a:lnTo>
                    <a:pt x="219075" y="279400"/>
                  </a:lnTo>
                  <a:lnTo>
                    <a:pt x="234950" y="381000"/>
                  </a:lnTo>
                  <a:lnTo>
                    <a:pt x="241300" y="466725"/>
                  </a:lnTo>
                  <a:lnTo>
                    <a:pt x="260350" y="682625"/>
                  </a:lnTo>
                  <a:lnTo>
                    <a:pt x="285750" y="777875"/>
                  </a:lnTo>
                  <a:lnTo>
                    <a:pt x="349250" y="939800"/>
                  </a:lnTo>
                  <a:lnTo>
                    <a:pt x="425450" y="1019175"/>
                  </a:lnTo>
                  <a:lnTo>
                    <a:pt x="450850" y="1104900"/>
                  </a:lnTo>
                  <a:lnTo>
                    <a:pt x="447675" y="1158875"/>
                  </a:lnTo>
                  <a:lnTo>
                    <a:pt x="336550" y="1346200"/>
                  </a:lnTo>
                  <a:lnTo>
                    <a:pt x="79375" y="16700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5856709" y="2841625"/>
              <a:ext cx="349250" cy="1603375"/>
            </a:xfrm>
            <a:custGeom>
              <a:avLst/>
              <a:gdLst>
                <a:gd name="connsiteX0" fmla="*/ 0 w 349250"/>
                <a:gd name="connsiteY0" fmla="*/ 0 h 1603375"/>
                <a:gd name="connsiteX1" fmla="*/ 139700 w 349250"/>
                <a:gd name="connsiteY1" fmla="*/ 41275 h 1603375"/>
                <a:gd name="connsiteX2" fmla="*/ 212725 w 349250"/>
                <a:gd name="connsiteY2" fmla="*/ 107950 h 1603375"/>
                <a:gd name="connsiteX3" fmla="*/ 276225 w 349250"/>
                <a:gd name="connsiteY3" fmla="*/ 228600 h 1603375"/>
                <a:gd name="connsiteX4" fmla="*/ 250825 w 349250"/>
                <a:gd name="connsiteY4" fmla="*/ 381000 h 1603375"/>
                <a:gd name="connsiteX5" fmla="*/ 225425 w 349250"/>
                <a:gd name="connsiteY5" fmla="*/ 536575 h 1603375"/>
                <a:gd name="connsiteX6" fmla="*/ 228600 w 349250"/>
                <a:gd name="connsiteY6" fmla="*/ 682625 h 1603375"/>
                <a:gd name="connsiteX7" fmla="*/ 263525 w 349250"/>
                <a:gd name="connsiteY7" fmla="*/ 812800 h 1603375"/>
                <a:gd name="connsiteX8" fmla="*/ 311150 w 349250"/>
                <a:gd name="connsiteY8" fmla="*/ 1012825 h 1603375"/>
                <a:gd name="connsiteX9" fmla="*/ 349250 w 349250"/>
                <a:gd name="connsiteY9" fmla="*/ 1139825 h 1603375"/>
                <a:gd name="connsiteX10" fmla="*/ 349250 w 349250"/>
                <a:gd name="connsiteY10" fmla="*/ 1225550 h 1603375"/>
                <a:gd name="connsiteX11" fmla="*/ 250825 w 349250"/>
                <a:gd name="connsiteY11" fmla="*/ 1406525 h 1603375"/>
                <a:gd name="connsiteX12" fmla="*/ 101600 w 349250"/>
                <a:gd name="connsiteY12" fmla="*/ 1603375 h 160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250" h="1603375">
                  <a:moveTo>
                    <a:pt x="0" y="0"/>
                  </a:moveTo>
                  <a:lnTo>
                    <a:pt x="139700" y="41275"/>
                  </a:lnTo>
                  <a:lnTo>
                    <a:pt x="212725" y="107950"/>
                  </a:lnTo>
                  <a:lnTo>
                    <a:pt x="276225" y="228600"/>
                  </a:lnTo>
                  <a:lnTo>
                    <a:pt x="250825" y="381000"/>
                  </a:lnTo>
                  <a:lnTo>
                    <a:pt x="225425" y="536575"/>
                  </a:lnTo>
                  <a:cubicBezTo>
                    <a:pt x="226483" y="585258"/>
                    <a:pt x="227542" y="633942"/>
                    <a:pt x="228600" y="682625"/>
                  </a:cubicBezTo>
                  <a:lnTo>
                    <a:pt x="263525" y="812800"/>
                  </a:lnTo>
                  <a:lnTo>
                    <a:pt x="311150" y="1012825"/>
                  </a:lnTo>
                  <a:lnTo>
                    <a:pt x="349250" y="1139825"/>
                  </a:lnTo>
                  <a:lnTo>
                    <a:pt x="349250" y="1225550"/>
                  </a:lnTo>
                  <a:lnTo>
                    <a:pt x="250825" y="1406525"/>
                  </a:lnTo>
                  <a:lnTo>
                    <a:pt x="101600" y="160337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5834484" y="2647950"/>
              <a:ext cx="981075" cy="2117725"/>
            </a:xfrm>
            <a:custGeom>
              <a:avLst/>
              <a:gdLst>
                <a:gd name="connsiteX0" fmla="*/ 0 w 981075"/>
                <a:gd name="connsiteY0" fmla="*/ 63500 h 2117725"/>
                <a:gd name="connsiteX1" fmla="*/ 384175 w 981075"/>
                <a:gd name="connsiteY1" fmla="*/ 0 h 2117725"/>
                <a:gd name="connsiteX2" fmla="*/ 511175 w 981075"/>
                <a:gd name="connsiteY2" fmla="*/ 0 h 2117725"/>
                <a:gd name="connsiteX3" fmla="*/ 625475 w 981075"/>
                <a:gd name="connsiteY3" fmla="*/ 28575 h 2117725"/>
                <a:gd name="connsiteX4" fmla="*/ 711200 w 981075"/>
                <a:gd name="connsiteY4" fmla="*/ 136525 h 2117725"/>
                <a:gd name="connsiteX5" fmla="*/ 717550 w 981075"/>
                <a:gd name="connsiteY5" fmla="*/ 358775 h 2117725"/>
                <a:gd name="connsiteX6" fmla="*/ 736600 w 981075"/>
                <a:gd name="connsiteY6" fmla="*/ 520700 h 2117725"/>
                <a:gd name="connsiteX7" fmla="*/ 819150 w 981075"/>
                <a:gd name="connsiteY7" fmla="*/ 679450 h 2117725"/>
                <a:gd name="connsiteX8" fmla="*/ 958850 w 981075"/>
                <a:gd name="connsiteY8" fmla="*/ 803275 h 2117725"/>
                <a:gd name="connsiteX9" fmla="*/ 981075 w 981075"/>
                <a:gd name="connsiteY9" fmla="*/ 911225 h 2117725"/>
                <a:gd name="connsiteX10" fmla="*/ 971550 w 981075"/>
                <a:gd name="connsiteY10" fmla="*/ 1035050 h 2117725"/>
                <a:gd name="connsiteX11" fmla="*/ 936625 w 981075"/>
                <a:gd name="connsiteY11" fmla="*/ 1200150 h 2117725"/>
                <a:gd name="connsiteX12" fmla="*/ 901700 w 981075"/>
                <a:gd name="connsiteY12" fmla="*/ 1289050 h 2117725"/>
                <a:gd name="connsiteX13" fmla="*/ 635000 w 981075"/>
                <a:gd name="connsiteY13" fmla="*/ 1463675 h 2117725"/>
                <a:gd name="connsiteX14" fmla="*/ 504825 w 981075"/>
                <a:gd name="connsiteY14" fmla="*/ 1616075 h 2117725"/>
                <a:gd name="connsiteX15" fmla="*/ 390525 w 981075"/>
                <a:gd name="connsiteY15" fmla="*/ 1901825 h 2117725"/>
                <a:gd name="connsiteX16" fmla="*/ 301625 w 981075"/>
                <a:gd name="connsiteY16" fmla="*/ 2117725 h 21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1075" h="2117725">
                  <a:moveTo>
                    <a:pt x="0" y="63500"/>
                  </a:moveTo>
                  <a:lnTo>
                    <a:pt x="384175" y="0"/>
                  </a:lnTo>
                  <a:lnTo>
                    <a:pt x="511175" y="0"/>
                  </a:lnTo>
                  <a:lnTo>
                    <a:pt x="625475" y="28575"/>
                  </a:lnTo>
                  <a:lnTo>
                    <a:pt x="711200" y="136525"/>
                  </a:lnTo>
                  <a:lnTo>
                    <a:pt x="717550" y="358775"/>
                  </a:lnTo>
                  <a:lnTo>
                    <a:pt x="736600" y="520700"/>
                  </a:lnTo>
                  <a:lnTo>
                    <a:pt x="819150" y="679450"/>
                  </a:lnTo>
                  <a:lnTo>
                    <a:pt x="958850" y="803275"/>
                  </a:lnTo>
                  <a:lnTo>
                    <a:pt x="981075" y="911225"/>
                  </a:lnTo>
                  <a:lnTo>
                    <a:pt x="971550" y="1035050"/>
                  </a:lnTo>
                  <a:lnTo>
                    <a:pt x="936625" y="1200150"/>
                  </a:lnTo>
                  <a:lnTo>
                    <a:pt x="901700" y="1289050"/>
                  </a:lnTo>
                  <a:lnTo>
                    <a:pt x="635000" y="1463675"/>
                  </a:lnTo>
                  <a:lnTo>
                    <a:pt x="504825" y="1616075"/>
                  </a:lnTo>
                  <a:lnTo>
                    <a:pt x="390525" y="1901825"/>
                  </a:lnTo>
                  <a:lnTo>
                    <a:pt x="301625" y="211772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6064672" y="2483643"/>
              <a:ext cx="876300" cy="2759869"/>
            </a:xfrm>
            <a:custGeom>
              <a:avLst/>
              <a:gdLst>
                <a:gd name="connsiteX0" fmla="*/ 342900 w 876300"/>
                <a:gd name="connsiteY0" fmla="*/ 0 h 2757488"/>
                <a:gd name="connsiteX1" fmla="*/ 552450 w 876300"/>
                <a:gd name="connsiteY1" fmla="*/ 57150 h 2757488"/>
                <a:gd name="connsiteX2" fmla="*/ 623887 w 876300"/>
                <a:gd name="connsiteY2" fmla="*/ 171450 h 2757488"/>
                <a:gd name="connsiteX3" fmla="*/ 681037 w 876300"/>
                <a:gd name="connsiteY3" fmla="*/ 495300 h 2757488"/>
                <a:gd name="connsiteX4" fmla="*/ 771525 w 876300"/>
                <a:gd name="connsiteY4" fmla="*/ 785813 h 2757488"/>
                <a:gd name="connsiteX5" fmla="*/ 833437 w 876300"/>
                <a:gd name="connsiteY5" fmla="*/ 919163 h 2757488"/>
                <a:gd name="connsiteX6" fmla="*/ 876300 w 876300"/>
                <a:gd name="connsiteY6" fmla="*/ 1100138 h 2757488"/>
                <a:gd name="connsiteX7" fmla="*/ 871537 w 876300"/>
                <a:gd name="connsiteY7" fmla="*/ 1290638 h 2757488"/>
                <a:gd name="connsiteX8" fmla="*/ 714375 w 876300"/>
                <a:gd name="connsiteY8" fmla="*/ 1533525 h 2757488"/>
                <a:gd name="connsiteX9" fmla="*/ 495300 w 876300"/>
                <a:gd name="connsiteY9" fmla="*/ 1838325 h 2757488"/>
                <a:gd name="connsiteX10" fmla="*/ 280987 w 876300"/>
                <a:gd name="connsiteY10" fmla="*/ 2214563 h 2757488"/>
                <a:gd name="connsiteX11" fmla="*/ 57150 w 876300"/>
                <a:gd name="connsiteY11" fmla="*/ 2590800 h 2757488"/>
                <a:gd name="connsiteX12" fmla="*/ 0 w 876300"/>
                <a:gd name="connsiteY12" fmla="*/ 2757488 h 2757488"/>
                <a:gd name="connsiteX0" fmla="*/ 311943 w 876300"/>
                <a:gd name="connsiteY0" fmla="*/ 0 h 2759869"/>
                <a:gd name="connsiteX1" fmla="*/ 552450 w 876300"/>
                <a:gd name="connsiteY1" fmla="*/ 59531 h 2759869"/>
                <a:gd name="connsiteX2" fmla="*/ 623887 w 876300"/>
                <a:gd name="connsiteY2" fmla="*/ 173831 h 2759869"/>
                <a:gd name="connsiteX3" fmla="*/ 681037 w 876300"/>
                <a:gd name="connsiteY3" fmla="*/ 497681 h 2759869"/>
                <a:gd name="connsiteX4" fmla="*/ 771525 w 876300"/>
                <a:gd name="connsiteY4" fmla="*/ 788194 h 2759869"/>
                <a:gd name="connsiteX5" fmla="*/ 833437 w 876300"/>
                <a:gd name="connsiteY5" fmla="*/ 921544 h 2759869"/>
                <a:gd name="connsiteX6" fmla="*/ 876300 w 876300"/>
                <a:gd name="connsiteY6" fmla="*/ 1102519 h 2759869"/>
                <a:gd name="connsiteX7" fmla="*/ 871537 w 876300"/>
                <a:gd name="connsiteY7" fmla="*/ 1293019 h 2759869"/>
                <a:gd name="connsiteX8" fmla="*/ 714375 w 876300"/>
                <a:gd name="connsiteY8" fmla="*/ 1535906 h 2759869"/>
                <a:gd name="connsiteX9" fmla="*/ 495300 w 876300"/>
                <a:gd name="connsiteY9" fmla="*/ 1840706 h 2759869"/>
                <a:gd name="connsiteX10" fmla="*/ 280987 w 876300"/>
                <a:gd name="connsiteY10" fmla="*/ 2216944 h 2759869"/>
                <a:gd name="connsiteX11" fmla="*/ 57150 w 876300"/>
                <a:gd name="connsiteY11" fmla="*/ 2593181 h 2759869"/>
                <a:gd name="connsiteX12" fmla="*/ 0 w 876300"/>
                <a:gd name="connsiteY12" fmla="*/ 2759869 h 2759869"/>
                <a:gd name="connsiteX0" fmla="*/ 311943 w 876300"/>
                <a:gd name="connsiteY0" fmla="*/ 0 h 2759869"/>
                <a:gd name="connsiteX1" fmla="*/ 538163 w 876300"/>
                <a:gd name="connsiteY1" fmla="*/ 59531 h 2759869"/>
                <a:gd name="connsiteX2" fmla="*/ 623887 w 876300"/>
                <a:gd name="connsiteY2" fmla="*/ 173831 h 2759869"/>
                <a:gd name="connsiteX3" fmla="*/ 681037 w 876300"/>
                <a:gd name="connsiteY3" fmla="*/ 497681 h 2759869"/>
                <a:gd name="connsiteX4" fmla="*/ 771525 w 876300"/>
                <a:gd name="connsiteY4" fmla="*/ 788194 h 2759869"/>
                <a:gd name="connsiteX5" fmla="*/ 833437 w 876300"/>
                <a:gd name="connsiteY5" fmla="*/ 921544 h 2759869"/>
                <a:gd name="connsiteX6" fmla="*/ 876300 w 876300"/>
                <a:gd name="connsiteY6" fmla="*/ 1102519 h 2759869"/>
                <a:gd name="connsiteX7" fmla="*/ 871537 w 876300"/>
                <a:gd name="connsiteY7" fmla="*/ 1293019 h 2759869"/>
                <a:gd name="connsiteX8" fmla="*/ 714375 w 876300"/>
                <a:gd name="connsiteY8" fmla="*/ 1535906 h 2759869"/>
                <a:gd name="connsiteX9" fmla="*/ 495300 w 876300"/>
                <a:gd name="connsiteY9" fmla="*/ 1840706 h 2759869"/>
                <a:gd name="connsiteX10" fmla="*/ 280987 w 876300"/>
                <a:gd name="connsiteY10" fmla="*/ 2216944 h 2759869"/>
                <a:gd name="connsiteX11" fmla="*/ 57150 w 876300"/>
                <a:gd name="connsiteY11" fmla="*/ 2593181 h 2759869"/>
                <a:gd name="connsiteX12" fmla="*/ 0 w 876300"/>
                <a:gd name="connsiteY12" fmla="*/ 2759869 h 2759869"/>
                <a:gd name="connsiteX0" fmla="*/ 311943 w 876300"/>
                <a:gd name="connsiteY0" fmla="*/ 0 h 2759869"/>
                <a:gd name="connsiteX1" fmla="*/ 538163 w 876300"/>
                <a:gd name="connsiteY1" fmla="*/ 59531 h 2759869"/>
                <a:gd name="connsiteX2" fmla="*/ 611980 w 876300"/>
                <a:gd name="connsiteY2" fmla="*/ 159543 h 2759869"/>
                <a:gd name="connsiteX3" fmla="*/ 681037 w 876300"/>
                <a:gd name="connsiteY3" fmla="*/ 497681 h 2759869"/>
                <a:gd name="connsiteX4" fmla="*/ 771525 w 876300"/>
                <a:gd name="connsiteY4" fmla="*/ 788194 h 2759869"/>
                <a:gd name="connsiteX5" fmla="*/ 833437 w 876300"/>
                <a:gd name="connsiteY5" fmla="*/ 921544 h 2759869"/>
                <a:gd name="connsiteX6" fmla="*/ 876300 w 876300"/>
                <a:gd name="connsiteY6" fmla="*/ 1102519 h 2759869"/>
                <a:gd name="connsiteX7" fmla="*/ 871537 w 876300"/>
                <a:gd name="connsiteY7" fmla="*/ 1293019 h 2759869"/>
                <a:gd name="connsiteX8" fmla="*/ 714375 w 876300"/>
                <a:gd name="connsiteY8" fmla="*/ 1535906 h 2759869"/>
                <a:gd name="connsiteX9" fmla="*/ 495300 w 876300"/>
                <a:gd name="connsiteY9" fmla="*/ 1840706 h 2759869"/>
                <a:gd name="connsiteX10" fmla="*/ 280987 w 876300"/>
                <a:gd name="connsiteY10" fmla="*/ 2216944 h 2759869"/>
                <a:gd name="connsiteX11" fmla="*/ 57150 w 876300"/>
                <a:gd name="connsiteY11" fmla="*/ 2593181 h 2759869"/>
                <a:gd name="connsiteX12" fmla="*/ 0 w 876300"/>
                <a:gd name="connsiteY12" fmla="*/ 2759869 h 2759869"/>
                <a:gd name="connsiteX0" fmla="*/ 311943 w 876300"/>
                <a:gd name="connsiteY0" fmla="*/ 0 h 2759869"/>
                <a:gd name="connsiteX1" fmla="*/ 450428 w 876300"/>
                <a:gd name="connsiteY1" fmla="*/ 26195 h 2759869"/>
                <a:gd name="connsiteX2" fmla="*/ 538163 w 876300"/>
                <a:gd name="connsiteY2" fmla="*/ 59531 h 2759869"/>
                <a:gd name="connsiteX3" fmla="*/ 611980 w 876300"/>
                <a:gd name="connsiteY3" fmla="*/ 159543 h 2759869"/>
                <a:gd name="connsiteX4" fmla="*/ 681037 w 876300"/>
                <a:gd name="connsiteY4" fmla="*/ 497681 h 2759869"/>
                <a:gd name="connsiteX5" fmla="*/ 771525 w 876300"/>
                <a:gd name="connsiteY5" fmla="*/ 788194 h 2759869"/>
                <a:gd name="connsiteX6" fmla="*/ 833437 w 876300"/>
                <a:gd name="connsiteY6" fmla="*/ 921544 h 2759869"/>
                <a:gd name="connsiteX7" fmla="*/ 876300 w 876300"/>
                <a:gd name="connsiteY7" fmla="*/ 1102519 h 2759869"/>
                <a:gd name="connsiteX8" fmla="*/ 871537 w 876300"/>
                <a:gd name="connsiteY8" fmla="*/ 1293019 h 2759869"/>
                <a:gd name="connsiteX9" fmla="*/ 714375 w 876300"/>
                <a:gd name="connsiteY9" fmla="*/ 1535906 h 2759869"/>
                <a:gd name="connsiteX10" fmla="*/ 495300 w 876300"/>
                <a:gd name="connsiteY10" fmla="*/ 1840706 h 2759869"/>
                <a:gd name="connsiteX11" fmla="*/ 280987 w 876300"/>
                <a:gd name="connsiteY11" fmla="*/ 2216944 h 2759869"/>
                <a:gd name="connsiteX12" fmla="*/ 57150 w 876300"/>
                <a:gd name="connsiteY12" fmla="*/ 2593181 h 2759869"/>
                <a:gd name="connsiteX13" fmla="*/ 0 w 876300"/>
                <a:gd name="connsiteY13" fmla="*/ 2759869 h 275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300" h="2759869">
                  <a:moveTo>
                    <a:pt x="311943" y="0"/>
                  </a:moveTo>
                  <a:cubicBezTo>
                    <a:pt x="362073" y="12700"/>
                    <a:pt x="400298" y="13495"/>
                    <a:pt x="450428" y="26195"/>
                  </a:cubicBezTo>
                  <a:lnTo>
                    <a:pt x="538163" y="59531"/>
                  </a:lnTo>
                  <a:lnTo>
                    <a:pt x="611980" y="159543"/>
                  </a:lnTo>
                  <a:lnTo>
                    <a:pt x="681037" y="497681"/>
                  </a:lnTo>
                  <a:lnTo>
                    <a:pt x="771525" y="788194"/>
                  </a:lnTo>
                  <a:lnTo>
                    <a:pt x="833437" y="921544"/>
                  </a:lnTo>
                  <a:lnTo>
                    <a:pt x="876300" y="1102519"/>
                  </a:lnTo>
                  <a:lnTo>
                    <a:pt x="871537" y="1293019"/>
                  </a:lnTo>
                  <a:lnTo>
                    <a:pt x="714375" y="1535906"/>
                  </a:lnTo>
                  <a:lnTo>
                    <a:pt x="495300" y="1840706"/>
                  </a:lnTo>
                  <a:lnTo>
                    <a:pt x="280987" y="2216944"/>
                  </a:lnTo>
                  <a:lnTo>
                    <a:pt x="57150" y="2593181"/>
                  </a:lnTo>
                  <a:lnTo>
                    <a:pt x="0" y="2759869"/>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6169447" y="2309813"/>
              <a:ext cx="871537" cy="3014662"/>
            </a:xfrm>
            <a:custGeom>
              <a:avLst/>
              <a:gdLst>
                <a:gd name="connsiteX0" fmla="*/ 519112 w 871537"/>
                <a:gd name="connsiteY0" fmla="*/ 0 h 3014662"/>
                <a:gd name="connsiteX1" fmla="*/ 700087 w 871537"/>
                <a:gd name="connsiteY1" fmla="*/ 171450 h 3014662"/>
                <a:gd name="connsiteX2" fmla="*/ 733425 w 871537"/>
                <a:gd name="connsiteY2" fmla="*/ 276225 h 3014662"/>
                <a:gd name="connsiteX3" fmla="*/ 742950 w 871537"/>
                <a:gd name="connsiteY3" fmla="*/ 719137 h 3014662"/>
                <a:gd name="connsiteX4" fmla="*/ 781050 w 871537"/>
                <a:gd name="connsiteY4" fmla="*/ 895350 h 3014662"/>
                <a:gd name="connsiteX5" fmla="*/ 852487 w 871537"/>
                <a:gd name="connsiteY5" fmla="*/ 1133475 h 3014662"/>
                <a:gd name="connsiteX6" fmla="*/ 871537 w 871537"/>
                <a:gd name="connsiteY6" fmla="*/ 1509712 h 3014662"/>
                <a:gd name="connsiteX7" fmla="*/ 809625 w 871537"/>
                <a:gd name="connsiteY7" fmla="*/ 1714500 h 3014662"/>
                <a:gd name="connsiteX8" fmla="*/ 614362 w 871537"/>
                <a:gd name="connsiteY8" fmla="*/ 2038350 h 3014662"/>
                <a:gd name="connsiteX9" fmla="*/ 338137 w 871537"/>
                <a:gd name="connsiteY9" fmla="*/ 2466975 h 3014662"/>
                <a:gd name="connsiteX10" fmla="*/ 0 w 871537"/>
                <a:gd name="connsiteY10" fmla="*/ 3014662 h 30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537" h="3014662">
                  <a:moveTo>
                    <a:pt x="519112" y="0"/>
                  </a:moveTo>
                  <a:lnTo>
                    <a:pt x="700087" y="171450"/>
                  </a:lnTo>
                  <a:lnTo>
                    <a:pt x="733425" y="276225"/>
                  </a:lnTo>
                  <a:lnTo>
                    <a:pt x="742950" y="719137"/>
                  </a:lnTo>
                  <a:lnTo>
                    <a:pt x="781050" y="895350"/>
                  </a:lnTo>
                  <a:lnTo>
                    <a:pt x="852487" y="1133475"/>
                  </a:lnTo>
                  <a:lnTo>
                    <a:pt x="871537" y="1509712"/>
                  </a:lnTo>
                  <a:lnTo>
                    <a:pt x="809625" y="1714500"/>
                  </a:lnTo>
                  <a:lnTo>
                    <a:pt x="614362" y="2038350"/>
                  </a:lnTo>
                  <a:lnTo>
                    <a:pt x="338137" y="2466975"/>
                  </a:lnTo>
                  <a:lnTo>
                    <a:pt x="0" y="301466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フリーフォーム 12"/>
            <p:cNvSpPr/>
            <p:nvPr/>
          </p:nvSpPr>
          <p:spPr>
            <a:xfrm>
              <a:off x="6412334" y="2095500"/>
              <a:ext cx="704850" cy="3414713"/>
            </a:xfrm>
            <a:custGeom>
              <a:avLst/>
              <a:gdLst>
                <a:gd name="connsiteX0" fmla="*/ 419100 w 704850"/>
                <a:gd name="connsiteY0" fmla="*/ 0 h 3414713"/>
                <a:gd name="connsiteX1" fmla="*/ 523875 w 704850"/>
                <a:gd name="connsiteY1" fmla="*/ 314325 h 3414713"/>
                <a:gd name="connsiteX2" fmla="*/ 619125 w 704850"/>
                <a:gd name="connsiteY2" fmla="*/ 700088 h 3414713"/>
                <a:gd name="connsiteX3" fmla="*/ 704850 w 704850"/>
                <a:gd name="connsiteY3" fmla="*/ 1462088 h 3414713"/>
                <a:gd name="connsiteX4" fmla="*/ 676275 w 704850"/>
                <a:gd name="connsiteY4" fmla="*/ 1790700 h 3414713"/>
                <a:gd name="connsiteX5" fmla="*/ 604838 w 704850"/>
                <a:gd name="connsiteY5" fmla="*/ 2095500 h 3414713"/>
                <a:gd name="connsiteX6" fmla="*/ 357188 w 704850"/>
                <a:gd name="connsiteY6" fmla="*/ 2571750 h 3414713"/>
                <a:gd name="connsiteX7" fmla="*/ 0 w 704850"/>
                <a:gd name="connsiteY7" fmla="*/ 3414713 h 341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 h="3414713">
                  <a:moveTo>
                    <a:pt x="419100" y="0"/>
                  </a:moveTo>
                  <a:lnTo>
                    <a:pt x="523875" y="314325"/>
                  </a:lnTo>
                  <a:lnTo>
                    <a:pt x="619125" y="700088"/>
                  </a:lnTo>
                  <a:lnTo>
                    <a:pt x="704850" y="1462088"/>
                  </a:lnTo>
                  <a:lnTo>
                    <a:pt x="676275" y="1790700"/>
                  </a:lnTo>
                  <a:lnTo>
                    <a:pt x="604838" y="2095500"/>
                  </a:lnTo>
                  <a:lnTo>
                    <a:pt x="357188" y="2571750"/>
                  </a:lnTo>
                  <a:lnTo>
                    <a:pt x="0" y="3414713"/>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7145759" y="2019301"/>
              <a:ext cx="342900" cy="3962400"/>
            </a:xfrm>
            <a:custGeom>
              <a:avLst/>
              <a:gdLst>
                <a:gd name="connsiteX0" fmla="*/ 180975 w 295275"/>
                <a:gd name="connsiteY0" fmla="*/ 0 h 3600450"/>
                <a:gd name="connsiteX1" fmla="*/ 42863 w 295275"/>
                <a:gd name="connsiteY1" fmla="*/ 776288 h 3600450"/>
                <a:gd name="connsiteX2" fmla="*/ 0 w 295275"/>
                <a:gd name="connsiteY2" fmla="*/ 1066800 h 3600450"/>
                <a:gd name="connsiteX3" fmla="*/ 14288 w 295275"/>
                <a:gd name="connsiteY3" fmla="*/ 1190625 h 3600450"/>
                <a:gd name="connsiteX4" fmla="*/ 195263 w 295275"/>
                <a:gd name="connsiteY4" fmla="*/ 1528763 h 3600450"/>
                <a:gd name="connsiteX5" fmla="*/ 280988 w 295275"/>
                <a:gd name="connsiteY5" fmla="*/ 1766888 h 3600450"/>
                <a:gd name="connsiteX6" fmla="*/ 271463 w 295275"/>
                <a:gd name="connsiteY6" fmla="*/ 2166938 h 3600450"/>
                <a:gd name="connsiteX7" fmla="*/ 295275 w 295275"/>
                <a:gd name="connsiteY7" fmla="*/ 2290763 h 3600450"/>
                <a:gd name="connsiteX8" fmla="*/ 280988 w 295275"/>
                <a:gd name="connsiteY8" fmla="*/ 2714625 h 3600450"/>
                <a:gd name="connsiteX9" fmla="*/ 219075 w 295275"/>
                <a:gd name="connsiteY9" fmla="*/ 3076575 h 3600450"/>
                <a:gd name="connsiteX10" fmla="*/ 85725 w 295275"/>
                <a:gd name="connsiteY10" fmla="*/ 3600450 h 3600450"/>
                <a:gd name="connsiteX0" fmla="*/ 180975 w 295275"/>
                <a:gd name="connsiteY0" fmla="*/ 0 h 3642103"/>
                <a:gd name="connsiteX1" fmla="*/ 42863 w 295275"/>
                <a:gd name="connsiteY1" fmla="*/ 776288 h 3642103"/>
                <a:gd name="connsiteX2" fmla="*/ 0 w 295275"/>
                <a:gd name="connsiteY2" fmla="*/ 1066800 h 3642103"/>
                <a:gd name="connsiteX3" fmla="*/ 14288 w 295275"/>
                <a:gd name="connsiteY3" fmla="*/ 1190625 h 3642103"/>
                <a:gd name="connsiteX4" fmla="*/ 195263 w 295275"/>
                <a:gd name="connsiteY4" fmla="*/ 1528763 h 3642103"/>
                <a:gd name="connsiteX5" fmla="*/ 280988 w 295275"/>
                <a:gd name="connsiteY5" fmla="*/ 1766888 h 3642103"/>
                <a:gd name="connsiteX6" fmla="*/ 271463 w 295275"/>
                <a:gd name="connsiteY6" fmla="*/ 2166938 h 3642103"/>
                <a:gd name="connsiteX7" fmla="*/ 295275 w 295275"/>
                <a:gd name="connsiteY7" fmla="*/ 2290763 h 3642103"/>
                <a:gd name="connsiteX8" fmla="*/ 280988 w 295275"/>
                <a:gd name="connsiteY8" fmla="*/ 2714625 h 3642103"/>
                <a:gd name="connsiteX9" fmla="*/ 219075 w 295275"/>
                <a:gd name="connsiteY9" fmla="*/ 3076575 h 3642103"/>
                <a:gd name="connsiteX10" fmla="*/ 85725 w 295275"/>
                <a:gd name="connsiteY10" fmla="*/ 3600450 h 3642103"/>
                <a:gd name="connsiteX11" fmla="*/ 80963 w 295275"/>
                <a:gd name="connsiteY11" fmla="*/ 3609975 h 3642103"/>
                <a:gd name="connsiteX0" fmla="*/ 228600 w 342900"/>
                <a:gd name="connsiteY0" fmla="*/ 0 h 3962400"/>
                <a:gd name="connsiteX1" fmla="*/ 90488 w 342900"/>
                <a:gd name="connsiteY1" fmla="*/ 776288 h 3962400"/>
                <a:gd name="connsiteX2" fmla="*/ 47625 w 342900"/>
                <a:gd name="connsiteY2" fmla="*/ 1066800 h 3962400"/>
                <a:gd name="connsiteX3" fmla="*/ 61913 w 342900"/>
                <a:gd name="connsiteY3" fmla="*/ 1190625 h 3962400"/>
                <a:gd name="connsiteX4" fmla="*/ 242888 w 342900"/>
                <a:gd name="connsiteY4" fmla="*/ 1528763 h 3962400"/>
                <a:gd name="connsiteX5" fmla="*/ 328613 w 342900"/>
                <a:gd name="connsiteY5" fmla="*/ 1766888 h 3962400"/>
                <a:gd name="connsiteX6" fmla="*/ 319088 w 342900"/>
                <a:gd name="connsiteY6" fmla="*/ 2166938 h 3962400"/>
                <a:gd name="connsiteX7" fmla="*/ 342900 w 342900"/>
                <a:gd name="connsiteY7" fmla="*/ 2290763 h 3962400"/>
                <a:gd name="connsiteX8" fmla="*/ 328613 w 342900"/>
                <a:gd name="connsiteY8" fmla="*/ 2714625 h 3962400"/>
                <a:gd name="connsiteX9" fmla="*/ 266700 w 342900"/>
                <a:gd name="connsiteY9" fmla="*/ 3076575 h 3962400"/>
                <a:gd name="connsiteX10" fmla="*/ 133350 w 342900"/>
                <a:gd name="connsiteY10" fmla="*/ 3600450 h 3962400"/>
                <a:gd name="connsiteX11" fmla="*/ 0 w 342900"/>
                <a:gd name="connsiteY11" fmla="*/ 396240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3962400">
                  <a:moveTo>
                    <a:pt x="228600" y="0"/>
                  </a:moveTo>
                  <a:lnTo>
                    <a:pt x="90488" y="776288"/>
                  </a:lnTo>
                  <a:lnTo>
                    <a:pt x="47625" y="1066800"/>
                  </a:lnTo>
                  <a:lnTo>
                    <a:pt x="61913" y="1190625"/>
                  </a:lnTo>
                  <a:lnTo>
                    <a:pt x="242888" y="1528763"/>
                  </a:lnTo>
                  <a:lnTo>
                    <a:pt x="328613" y="1766888"/>
                  </a:lnTo>
                  <a:lnTo>
                    <a:pt x="319088" y="2166938"/>
                  </a:lnTo>
                  <a:lnTo>
                    <a:pt x="342900" y="2290763"/>
                  </a:lnTo>
                  <a:lnTo>
                    <a:pt x="328613" y="2714625"/>
                  </a:lnTo>
                  <a:lnTo>
                    <a:pt x="266700" y="3076575"/>
                  </a:lnTo>
                  <a:lnTo>
                    <a:pt x="133350" y="3600450"/>
                  </a:lnTo>
                  <a:cubicBezTo>
                    <a:pt x="110331" y="3689350"/>
                    <a:pt x="992" y="3960416"/>
                    <a:pt x="0" y="396240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7783934" y="4629150"/>
              <a:ext cx="314325" cy="804863"/>
            </a:xfrm>
            <a:custGeom>
              <a:avLst/>
              <a:gdLst>
                <a:gd name="connsiteX0" fmla="*/ 180975 w 314325"/>
                <a:gd name="connsiteY0" fmla="*/ 0 h 804863"/>
                <a:gd name="connsiteX1" fmla="*/ 57150 w 314325"/>
                <a:gd name="connsiteY1" fmla="*/ 214313 h 804863"/>
                <a:gd name="connsiteX2" fmla="*/ 0 w 314325"/>
                <a:gd name="connsiteY2" fmla="*/ 376238 h 804863"/>
                <a:gd name="connsiteX3" fmla="*/ 0 w 314325"/>
                <a:gd name="connsiteY3" fmla="*/ 485775 h 804863"/>
                <a:gd name="connsiteX4" fmla="*/ 23813 w 314325"/>
                <a:gd name="connsiteY4" fmla="*/ 557213 h 804863"/>
                <a:gd name="connsiteX5" fmla="*/ 128588 w 314325"/>
                <a:gd name="connsiteY5" fmla="*/ 700088 h 804863"/>
                <a:gd name="connsiteX6" fmla="*/ 314325 w 314325"/>
                <a:gd name="connsiteY6" fmla="*/ 804863 h 804863"/>
                <a:gd name="connsiteX0" fmla="*/ 180975 w 314325"/>
                <a:gd name="connsiteY0" fmla="*/ 0 h 804863"/>
                <a:gd name="connsiteX1" fmla="*/ 57150 w 314325"/>
                <a:gd name="connsiteY1" fmla="*/ 214313 h 804863"/>
                <a:gd name="connsiteX2" fmla="*/ 0 w 314325"/>
                <a:gd name="connsiteY2" fmla="*/ 376238 h 804863"/>
                <a:gd name="connsiteX3" fmla="*/ 0 w 314325"/>
                <a:gd name="connsiteY3" fmla="*/ 485775 h 804863"/>
                <a:gd name="connsiteX4" fmla="*/ 23813 w 314325"/>
                <a:gd name="connsiteY4" fmla="*/ 557213 h 804863"/>
                <a:gd name="connsiteX5" fmla="*/ 140494 w 314325"/>
                <a:gd name="connsiteY5" fmla="*/ 695325 h 804863"/>
                <a:gd name="connsiteX6" fmla="*/ 314325 w 314325"/>
                <a:gd name="connsiteY6" fmla="*/ 804863 h 80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25" h="804863">
                  <a:moveTo>
                    <a:pt x="180975" y="0"/>
                  </a:moveTo>
                  <a:lnTo>
                    <a:pt x="57150" y="214313"/>
                  </a:lnTo>
                  <a:lnTo>
                    <a:pt x="0" y="376238"/>
                  </a:lnTo>
                  <a:lnTo>
                    <a:pt x="0" y="485775"/>
                  </a:lnTo>
                  <a:lnTo>
                    <a:pt x="23813" y="557213"/>
                  </a:lnTo>
                  <a:lnTo>
                    <a:pt x="140494" y="695325"/>
                  </a:lnTo>
                  <a:lnTo>
                    <a:pt x="314325" y="804863"/>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45" name="フリーフォーム 44"/>
            <p:cNvSpPr/>
            <p:nvPr/>
          </p:nvSpPr>
          <p:spPr>
            <a:xfrm>
              <a:off x="7512472" y="3138488"/>
              <a:ext cx="728662" cy="1038225"/>
            </a:xfrm>
            <a:custGeom>
              <a:avLst/>
              <a:gdLst>
                <a:gd name="connsiteX0" fmla="*/ 728662 w 728662"/>
                <a:gd name="connsiteY0" fmla="*/ 0 h 1038225"/>
                <a:gd name="connsiteX1" fmla="*/ 347662 w 728662"/>
                <a:gd name="connsiteY1" fmla="*/ 100012 h 1038225"/>
                <a:gd name="connsiteX2" fmla="*/ 180975 w 728662"/>
                <a:gd name="connsiteY2" fmla="*/ 195262 h 1038225"/>
                <a:gd name="connsiteX3" fmla="*/ 80962 w 728662"/>
                <a:gd name="connsiteY3" fmla="*/ 304800 h 1038225"/>
                <a:gd name="connsiteX4" fmla="*/ 33337 w 728662"/>
                <a:gd name="connsiteY4" fmla="*/ 433387 h 1038225"/>
                <a:gd name="connsiteX5" fmla="*/ 19050 w 728662"/>
                <a:gd name="connsiteY5" fmla="*/ 604837 h 1038225"/>
                <a:gd name="connsiteX6" fmla="*/ 0 w 728662"/>
                <a:gd name="connsiteY6" fmla="*/ 857250 h 1038225"/>
                <a:gd name="connsiteX7" fmla="*/ 19050 w 728662"/>
                <a:gd name="connsiteY7" fmla="*/ 985837 h 1038225"/>
                <a:gd name="connsiteX8" fmla="*/ 90487 w 728662"/>
                <a:gd name="connsiteY8" fmla="*/ 1038225 h 1038225"/>
                <a:gd name="connsiteX9" fmla="*/ 209550 w 728662"/>
                <a:gd name="connsiteY9" fmla="*/ 1033462 h 1038225"/>
                <a:gd name="connsiteX10" fmla="*/ 547687 w 728662"/>
                <a:gd name="connsiteY10" fmla="*/ 93345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662" h="1038225">
                  <a:moveTo>
                    <a:pt x="728662" y="0"/>
                  </a:moveTo>
                  <a:lnTo>
                    <a:pt x="347662" y="100012"/>
                  </a:lnTo>
                  <a:lnTo>
                    <a:pt x="180975" y="195262"/>
                  </a:lnTo>
                  <a:lnTo>
                    <a:pt x="80962" y="304800"/>
                  </a:lnTo>
                  <a:lnTo>
                    <a:pt x="33337" y="433387"/>
                  </a:lnTo>
                  <a:lnTo>
                    <a:pt x="19050" y="604837"/>
                  </a:lnTo>
                  <a:lnTo>
                    <a:pt x="0" y="857250"/>
                  </a:lnTo>
                  <a:lnTo>
                    <a:pt x="19050" y="985837"/>
                  </a:lnTo>
                  <a:lnTo>
                    <a:pt x="90487" y="1038225"/>
                  </a:lnTo>
                  <a:lnTo>
                    <a:pt x="209550" y="1033462"/>
                  </a:lnTo>
                  <a:lnTo>
                    <a:pt x="547687" y="9334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7962527" y="3524250"/>
              <a:ext cx="526257" cy="352425"/>
            </a:xfrm>
            <a:custGeom>
              <a:avLst/>
              <a:gdLst>
                <a:gd name="connsiteX0" fmla="*/ 533400 w 533400"/>
                <a:gd name="connsiteY0" fmla="*/ 66675 h 352425"/>
                <a:gd name="connsiteX1" fmla="*/ 381000 w 533400"/>
                <a:gd name="connsiteY1" fmla="*/ 9525 h 352425"/>
                <a:gd name="connsiteX2" fmla="*/ 257175 w 533400"/>
                <a:gd name="connsiteY2" fmla="*/ 0 h 352425"/>
                <a:gd name="connsiteX3" fmla="*/ 142875 w 533400"/>
                <a:gd name="connsiteY3" fmla="*/ 23813 h 352425"/>
                <a:gd name="connsiteX4" fmla="*/ 38100 w 533400"/>
                <a:gd name="connsiteY4" fmla="*/ 85725 h 352425"/>
                <a:gd name="connsiteX5" fmla="*/ 9525 w 533400"/>
                <a:gd name="connsiteY5" fmla="*/ 142875 h 352425"/>
                <a:gd name="connsiteX6" fmla="*/ 0 w 533400"/>
                <a:gd name="connsiteY6" fmla="*/ 209550 h 352425"/>
                <a:gd name="connsiteX7" fmla="*/ 52388 w 533400"/>
                <a:gd name="connsiteY7" fmla="*/ 271463 h 352425"/>
                <a:gd name="connsiteX8" fmla="*/ 209550 w 533400"/>
                <a:gd name="connsiteY8" fmla="*/ 314325 h 352425"/>
                <a:gd name="connsiteX9" fmla="*/ 309563 w 533400"/>
                <a:gd name="connsiteY9" fmla="*/ 352425 h 352425"/>
                <a:gd name="connsiteX0" fmla="*/ 526257 w 526257"/>
                <a:gd name="connsiteY0" fmla="*/ 66675 h 352425"/>
                <a:gd name="connsiteX1" fmla="*/ 373857 w 526257"/>
                <a:gd name="connsiteY1" fmla="*/ 9525 h 352425"/>
                <a:gd name="connsiteX2" fmla="*/ 250032 w 526257"/>
                <a:gd name="connsiteY2" fmla="*/ 0 h 352425"/>
                <a:gd name="connsiteX3" fmla="*/ 135732 w 526257"/>
                <a:gd name="connsiteY3" fmla="*/ 23813 h 352425"/>
                <a:gd name="connsiteX4" fmla="*/ 30957 w 526257"/>
                <a:gd name="connsiteY4" fmla="*/ 85725 h 352425"/>
                <a:gd name="connsiteX5" fmla="*/ 2382 w 526257"/>
                <a:gd name="connsiteY5" fmla="*/ 142875 h 352425"/>
                <a:gd name="connsiteX6" fmla="*/ 0 w 526257"/>
                <a:gd name="connsiteY6" fmla="*/ 207168 h 352425"/>
                <a:gd name="connsiteX7" fmla="*/ 45245 w 526257"/>
                <a:gd name="connsiteY7" fmla="*/ 271463 h 352425"/>
                <a:gd name="connsiteX8" fmla="*/ 202407 w 526257"/>
                <a:gd name="connsiteY8" fmla="*/ 314325 h 352425"/>
                <a:gd name="connsiteX9" fmla="*/ 302420 w 526257"/>
                <a:gd name="connsiteY9" fmla="*/ 352425 h 352425"/>
                <a:gd name="connsiteX0" fmla="*/ 526257 w 526257"/>
                <a:gd name="connsiteY0" fmla="*/ 66675 h 352425"/>
                <a:gd name="connsiteX1" fmla="*/ 373857 w 526257"/>
                <a:gd name="connsiteY1" fmla="*/ 9525 h 352425"/>
                <a:gd name="connsiteX2" fmla="*/ 250032 w 526257"/>
                <a:gd name="connsiteY2" fmla="*/ 0 h 352425"/>
                <a:gd name="connsiteX3" fmla="*/ 135732 w 526257"/>
                <a:gd name="connsiteY3" fmla="*/ 23813 h 352425"/>
                <a:gd name="connsiteX4" fmla="*/ 30957 w 526257"/>
                <a:gd name="connsiteY4" fmla="*/ 85725 h 352425"/>
                <a:gd name="connsiteX5" fmla="*/ 2382 w 526257"/>
                <a:gd name="connsiteY5" fmla="*/ 142875 h 352425"/>
                <a:gd name="connsiteX6" fmla="*/ 0 w 526257"/>
                <a:gd name="connsiteY6" fmla="*/ 207168 h 352425"/>
                <a:gd name="connsiteX7" fmla="*/ 52389 w 526257"/>
                <a:gd name="connsiteY7" fmla="*/ 273844 h 352425"/>
                <a:gd name="connsiteX8" fmla="*/ 202407 w 526257"/>
                <a:gd name="connsiteY8" fmla="*/ 314325 h 352425"/>
                <a:gd name="connsiteX9" fmla="*/ 302420 w 526257"/>
                <a:gd name="connsiteY9"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257" h="352425">
                  <a:moveTo>
                    <a:pt x="526257" y="66675"/>
                  </a:moveTo>
                  <a:lnTo>
                    <a:pt x="373857" y="9525"/>
                  </a:lnTo>
                  <a:lnTo>
                    <a:pt x="250032" y="0"/>
                  </a:lnTo>
                  <a:lnTo>
                    <a:pt x="135732" y="23813"/>
                  </a:lnTo>
                  <a:lnTo>
                    <a:pt x="30957" y="85725"/>
                  </a:lnTo>
                  <a:lnTo>
                    <a:pt x="2382" y="142875"/>
                  </a:lnTo>
                  <a:lnTo>
                    <a:pt x="0" y="207168"/>
                  </a:lnTo>
                  <a:lnTo>
                    <a:pt x="52389" y="273844"/>
                  </a:lnTo>
                  <a:lnTo>
                    <a:pt x="202407" y="314325"/>
                  </a:lnTo>
                  <a:lnTo>
                    <a:pt x="302420" y="35242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5434969" y="4444731"/>
              <a:ext cx="386644"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240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sp>
          <p:nvSpPr>
            <p:cNvPr id="52" name="テキスト ボックス 51"/>
            <p:cNvSpPr txBox="1"/>
            <p:nvPr/>
          </p:nvSpPr>
          <p:spPr>
            <a:xfrm>
              <a:off x="6436065" y="2149461"/>
              <a:ext cx="319318" cy="253916"/>
            </a:xfrm>
            <a:prstGeom prst="rect">
              <a:avLst/>
            </a:prstGeom>
            <a:noFill/>
            <a:effectLst>
              <a:glow rad="63500">
                <a:schemeClr val="accent1">
                  <a:alpha val="40000"/>
                </a:schemeClr>
              </a:glow>
            </a:effectLst>
          </p:spPr>
          <p:txBody>
            <a:bodyPr wrap="none" rtlCol="0">
              <a:spAutoFit/>
            </a:bodyPr>
            <a:lstStyle/>
            <a:p>
              <a:r>
                <a:rPr lang="en-US" altLang="ja-JP"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rPr>
                <a:t>80</a:t>
              </a:r>
              <a:endParaRPr kumimoji="1" lang="ja-JP" altLang="en-US" sz="1050" dirty="0">
                <a:solidFill>
                  <a:srgbClr val="C00000"/>
                </a:solidFill>
                <a:effectLst>
                  <a:glow rad="127000">
                    <a:schemeClr val="bg1"/>
                  </a:glow>
                </a:effectLst>
                <a:latin typeface="ＭＳ Ｐゴシック" panose="020B0600070205080204" pitchFamily="50" charset="-128"/>
                <a:ea typeface="ＭＳ Ｐゴシック" panose="020B0600070205080204" pitchFamily="50" charset="-128"/>
              </a:endParaRPr>
            </a:p>
          </p:txBody>
        </p:sp>
      </p:grpSp>
      <p:sp>
        <p:nvSpPr>
          <p:cNvPr id="50" name="スライド番号プレースホルダー 3">
            <a:extLst>
              <a:ext uri="{FF2B5EF4-FFF2-40B4-BE49-F238E27FC236}">
                <a16:creationId xmlns:a16="http://schemas.microsoft.com/office/drawing/2014/main" id="{9CC23036-82DB-4460-95AD-CA565F8F55CC}"/>
              </a:ext>
            </a:extLst>
          </p:cNvPr>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2</a:t>
            </a:fld>
            <a:endParaRPr kumimoji="1" lang="ja-JP" altLang="en-US" sz="1600" dirty="0">
              <a:solidFill>
                <a:schemeClr val="tx1"/>
              </a:solidFill>
            </a:endParaRPr>
          </a:p>
        </p:txBody>
      </p:sp>
    </p:spTree>
    <p:extLst>
      <p:ext uri="{BB962C8B-B14F-4D97-AF65-F5344CB8AC3E}">
        <p14:creationId xmlns:p14="http://schemas.microsoft.com/office/powerpoint/2010/main" val="3628263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1184" y="509745"/>
            <a:ext cx="8955559" cy="1077218"/>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600" dirty="0">
                <a:solidFill>
                  <a:prstClr val="black"/>
                </a:solidFill>
              </a:rPr>
              <a:t>西大阪地域は、その地形的条件から高潮が起こりやすく、室戸台風（昭和</a:t>
            </a:r>
            <a:r>
              <a:rPr lang="en-US" altLang="ja-JP" sz="1600" dirty="0">
                <a:solidFill>
                  <a:prstClr val="black"/>
                </a:solidFill>
              </a:rPr>
              <a:t>9</a:t>
            </a:r>
            <a:r>
              <a:rPr lang="ja-JP" altLang="en-US" sz="1600" dirty="0">
                <a:solidFill>
                  <a:prstClr val="black"/>
                </a:solidFill>
              </a:rPr>
              <a:t>年）、ジェーン台風（昭和</a:t>
            </a:r>
            <a:r>
              <a:rPr lang="en-US" altLang="ja-JP" sz="1600" dirty="0">
                <a:solidFill>
                  <a:prstClr val="black"/>
                </a:solidFill>
              </a:rPr>
              <a:t>25</a:t>
            </a:r>
            <a:r>
              <a:rPr lang="ja-JP" altLang="en-US" sz="1600" dirty="0">
                <a:solidFill>
                  <a:prstClr val="black"/>
                </a:solidFill>
              </a:rPr>
              <a:t>年）、第二室戸台風（昭和</a:t>
            </a:r>
            <a:r>
              <a:rPr lang="en-US" altLang="ja-JP" sz="1600" dirty="0">
                <a:solidFill>
                  <a:prstClr val="black"/>
                </a:solidFill>
              </a:rPr>
              <a:t>36</a:t>
            </a:r>
            <a:r>
              <a:rPr lang="ja-JP" altLang="en-US" sz="1600" dirty="0">
                <a:solidFill>
                  <a:prstClr val="black"/>
                </a:solidFill>
              </a:rPr>
              <a:t>年）の高潮によって大きな被害を受けた。</a:t>
            </a:r>
            <a:endParaRPr lang="en-US" altLang="ja-JP" sz="1600" dirty="0">
              <a:solidFill>
                <a:prstClr val="black"/>
              </a:solidFill>
            </a:endParaRPr>
          </a:p>
          <a:p>
            <a:pPr marL="224009" indent="-149339" defTabSz="390997" fontAlgn="auto">
              <a:spcBef>
                <a:spcPct val="0"/>
              </a:spcBef>
              <a:spcAft>
                <a:spcPts val="0"/>
              </a:spcAft>
              <a:buFont typeface="Arial" panose="020B0604020202020204" pitchFamily="34" charset="0"/>
              <a:buChar char="•"/>
            </a:pPr>
            <a:r>
              <a:rPr lang="ja-JP" altLang="en-US" sz="1600" dirty="0">
                <a:solidFill>
                  <a:prstClr val="black"/>
                </a:solidFill>
              </a:rPr>
              <a:t>昭和</a:t>
            </a:r>
            <a:r>
              <a:rPr lang="en-US" altLang="ja-JP" sz="1600" dirty="0">
                <a:solidFill>
                  <a:prstClr val="black"/>
                </a:solidFill>
              </a:rPr>
              <a:t>40</a:t>
            </a:r>
            <a:r>
              <a:rPr lang="ja-JP" altLang="en-US" sz="1600" dirty="0">
                <a:solidFill>
                  <a:prstClr val="black"/>
                </a:solidFill>
              </a:rPr>
              <a:t>年からは、伊勢湾台風級の台風が最悪となる室戸台風のコースを通って満潮時に来襲した場合を計画目標とした「大阪高潮対策恒久計画」に着手し、防潮施設の整備を進めた。</a:t>
            </a:r>
            <a:endParaRPr lang="en-US" altLang="ja-JP" sz="1600" dirty="0">
              <a:solidFill>
                <a:prstClr val="black"/>
              </a:solidFill>
            </a:endParaRPr>
          </a:p>
        </p:txBody>
      </p:sp>
      <p:pic>
        <p:nvPicPr>
          <p:cNvPr id="3077"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933" b="5767"/>
          <a:stretch/>
        </p:blipFill>
        <p:spPr bwMode="auto">
          <a:xfrm>
            <a:off x="92046" y="1606955"/>
            <a:ext cx="5975166" cy="233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毛馬排水機場"/>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406"/>
          <a:stretch/>
        </p:blipFill>
        <p:spPr bwMode="auto">
          <a:xfrm>
            <a:off x="5965222" y="4274091"/>
            <a:ext cx="3131154" cy="2124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319808" y="3846951"/>
            <a:ext cx="1648208" cy="276551"/>
          </a:xfrm>
          <a:prstGeom prst="rect">
            <a:avLst/>
          </a:prstGeom>
          <a:noFill/>
        </p:spPr>
        <p:txBody>
          <a:bodyPr wrap="non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室戸台風（昭和</a:t>
            </a:r>
            <a:r>
              <a:rPr lang="en-US" altLang="ja-JP" sz="1197" dirty="0">
                <a:solidFill>
                  <a:prstClr val="black"/>
                </a:solidFill>
                <a:latin typeface="Calibri"/>
                <a:ea typeface="游ゴシック" panose="020B0400000000000000" pitchFamily="50" charset="-128"/>
              </a:rPr>
              <a:t>9</a:t>
            </a:r>
            <a:r>
              <a:rPr lang="ja-JP" altLang="en-US" sz="1197" dirty="0">
                <a:solidFill>
                  <a:prstClr val="black"/>
                </a:solidFill>
                <a:latin typeface="Calibri"/>
                <a:ea typeface="游ゴシック" panose="020B0400000000000000" pitchFamily="50" charset="-128"/>
              </a:rPr>
              <a:t>年）</a:t>
            </a:r>
          </a:p>
        </p:txBody>
      </p:sp>
      <p:sp>
        <p:nvSpPr>
          <p:cNvPr id="25" name="テキスト ボックス 24"/>
          <p:cNvSpPr txBox="1"/>
          <p:nvPr/>
        </p:nvSpPr>
        <p:spPr>
          <a:xfrm>
            <a:off x="2157145" y="3846951"/>
            <a:ext cx="2034531" cy="276551"/>
          </a:xfrm>
          <a:prstGeom prst="rect">
            <a:avLst/>
          </a:prstGeom>
          <a:noFill/>
        </p:spPr>
        <p:txBody>
          <a:bodyPr wrap="non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ジェーン台風（昭和</a:t>
            </a:r>
            <a:r>
              <a:rPr lang="en-US" altLang="ja-JP" sz="1197" dirty="0">
                <a:solidFill>
                  <a:prstClr val="black"/>
                </a:solidFill>
                <a:latin typeface="Calibri"/>
                <a:ea typeface="游ゴシック" panose="020B0400000000000000" pitchFamily="50" charset="-128"/>
              </a:rPr>
              <a:t>25</a:t>
            </a:r>
            <a:r>
              <a:rPr lang="ja-JP" altLang="en-US" sz="1197" dirty="0">
                <a:solidFill>
                  <a:prstClr val="black"/>
                </a:solidFill>
                <a:latin typeface="Calibri"/>
                <a:ea typeface="游ゴシック" panose="020B0400000000000000" pitchFamily="50" charset="-128"/>
              </a:rPr>
              <a:t>年）</a:t>
            </a:r>
          </a:p>
        </p:txBody>
      </p:sp>
      <p:sp>
        <p:nvSpPr>
          <p:cNvPr id="26" name="テキスト ボックス 25"/>
          <p:cNvSpPr txBox="1"/>
          <p:nvPr/>
        </p:nvSpPr>
        <p:spPr>
          <a:xfrm>
            <a:off x="4279263" y="3839179"/>
            <a:ext cx="2034531" cy="276551"/>
          </a:xfrm>
          <a:prstGeom prst="rect">
            <a:avLst/>
          </a:prstGeom>
          <a:noFill/>
        </p:spPr>
        <p:txBody>
          <a:bodyPr wrap="non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第二室戸台風（昭和</a:t>
            </a:r>
            <a:r>
              <a:rPr lang="en-US" altLang="ja-JP" sz="1197" dirty="0">
                <a:solidFill>
                  <a:prstClr val="black"/>
                </a:solidFill>
                <a:latin typeface="Calibri"/>
                <a:ea typeface="游ゴシック" panose="020B0400000000000000" pitchFamily="50" charset="-128"/>
              </a:rPr>
              <a:t>36</a:t>
            </a:r>
            <a:r>
              <a:rPr lang="ja-JP" altLang="en-US" sz="1197" dirty="0">
                <a:solidFill>
                  <a:prstClr val="black"/>
                </a:solidFill>
                <a:latin typeface="Calibri"/>
                <a:ea typeface="游ゴシック" panose="020B0400000000000000" pitchFamily="50" charset="-128"/>
              </a:rPr>
              <a:t>年）</a:t>
            </a:r>
          </a:p>
        </p:txBody>
      </p:sp>
      <p:sp>
        <p:nvSpPr>
          <p:cNvPr id="27" name="テキスト ボックス 26"/>
          <p:cNvSpPr txBox="1"/>
          <p:nvPr/>
        </p:nvSpPr>
        <p:spPr>
          <a:xfrm>
            <a:off x="4067122" y="6457374"/>
            <a:ext cx="646331" cy="276551"/>
          </a:xfrm>
          <a:prstGeom prst="rect">
            <a:avLst/>
          </a:prstGeom>
          <a:noFill/>
        </p:spPr>
        <p:txBody>
          <a:bodyPr wrap="non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防潮堤</a:t>
            </a:r>
          </a:p>
        </p:txBody>
      </p:sp>
      <p:sp>
        <p:nvSpPr>
          <p:cNvPr id="29" name="テキスト ボックス 28"/>
          <p:cNvSpPr txBox="1"/>
          <p:nvPr/>
        </p:nvSpPr>
        <p:spPr>
          <a:xfrm>
            <a:off x="7166456" y="6435302"/>
            <a:ext cx="1107996" cy="276551"/>
          </a:xfrm>
          <a:prstGeom prst="rect">
            <a:avLst/>
          </a:prstGeom>
          <a:noFill/>
        </p:spPr>
        <p:txBody>
          <a:bodyPr wrap="non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毛馬排水機場</a:t>
            </a:r>
          </a:p>
        </p:txBody>
      </p:sp>
      <p:pic>
        <p:nvPicPr>
          <p:cNvPr id="16" name="Picture 26" descr="kanzaki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45"/>
          <a:stretch/>
        </p:blipFill>
        <p:spPr bwMode="auto">
          <a:xfrm>
            <a:off x="3103853" y="4273876"/>
            <a:ext cx="2782597" cy="2124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3"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西大阪地域における高潮対策</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pic>
        <p:nvPicPr>
          <p:cNvPr id="3" name="図 2"/>
          <p:cNvPicPr>
            <a:picLocks noChangeAspect="1"/>
          </p:cNvPicPr>
          <p:nvPr/>
        </p:nvPicPr>
        <p:blipFill>
          <a:blip r:embed="rId5"/>
          <a:stretch>
            <a:fillRect/>
          </a:stretch>
        </p:blipFill>
        <p:spPr>
          <a:xfrm>
            <a:off x="6313794" y="1650149"/>
            <a:ext cx="2584928" cy="2639797"/>
          </a:xfrm>
          <a:prstGeom prst="rect">
            <a:avLst/>
          </a:prstGeom>
        </p:spPr>
      </p:pic>
      <p:sp>
        <p:nvSpPr>
          <p:cNvPr id="4" name="スライド番号プレースホルダー 3"/>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3</a:t>
            </a:fld>
            <a:endParaRPr kumimoji="1" lang="ja-JP" altLang="en-US" sz="1600" dirty="0">
              <a:solidFill>
                <a:schemeClr val="tx1"/>
              </a:solidFill>
            </a:endParaRPr>
          </a:p>
        </p:txBody>
      </p:sp>
      <p:sp>
        <p:nvSpPr>
          <p:cNvPr id="18" name="テキスト ボックス 17"/>
          <p:cNvSpPr txBox="1"/>
          <p:nvPr/>
        </p:nvSpPr>
        <p:spPr>
          <a:xfrm>
            <a:off x="259903" y="6436110"/>
            <a:ext cx="2646878" cy="276551"/>
          </a:xfrm>
          <a:prstGeom prst="rect">
            <a:avLst/>
          </a:prstGeom>
          <a:noFill/>
        </p:spPr>
        <p:txBody>
          <a:bodyPr wrap="non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大阪湾に高潮を起こした台風の経路</a:t>
            </a:r>
          </a:p>
        </p:txBody>
      </p:sp>
      <p:pic>
        <p:nvPicPr>
          <p:cNvPr id="2" name="図 1">
            <a:extLst>
              <a:ext uri="{FF2B5EF4-FFF2-40B4-BE49-F238E27FC236}">
                <a16:creationId xmlns:a16="http://schemas.microsoft.com/office/drawing/2014/main" id="{333C7B9C-D502-4AA7-9FD0-7A2BD8C02A70}"/>
              </a:ext>
            </a:extLst>
          </p:cNvPr>
          <p:cNvPicPr>
            <a:picLocks noChangeAspect="1"/>
          </p:cNvPicPr>
          <p:nvPr/>
        </p:nvPicPr>
        <p:blipFill rotWithShape="1">
          <a:blip r:embed="rId6"/>
          <a:srcRect l="7101" t="27755" b="1"/>
          <a:stretch/>
        </p:blipFill>
        <p:spPr>
          <a:xfrm>
            <a:off x="79943" y="4289945"/>
            <a:ext cx="2973714" cy="2124000"/>
          </a:xfrm>
          <a:prstGeom prst="rect">
            <a:avLst/>
          </a:prstGeom>
          <a:ln w="12700">
            <a:solidFill>
              <a:schemeClr val="tx1"/>
            </a:solidFill>
          </a:ln>
        </p:spPr>
      </p:pic>
      <p:sp>
        <p:nvSpPr>
          <p:cNvPr id="17" name="テキスト ボックス 16">
            <a:extLst>
              <a:ext uri="{FF2B5EF4-FFF2-40B4-BE49-F238E27FC236}">
                <a16:creationId xmlns:a16="http://schemas.microsoft.com/office/drawing/2014/main" id="{6D5E4B79-87D5-410C-AF47-078B873E72EC}"/>
              </a:ext>
            </a:extLst>
          </p:cNvPr>
          <p:cNvSpPr txBox="1"/>
          <p:nvPr/>
        </p:nvSpPr>
        <p:spPr>
          <a:xfrm>
            <a:off x="1405981" y="4334685"/>
            <a:ext cx="954107" cy="246221"/>
          </a:xfrm>
          <a:prstGeom prst="rect">
            <a:avLst/>
          </a:prstGeom>
          <a:noFill/>
        </p:spPr>
        <p:txBody>
          <a:bodyPr wrap="none" rtlCol="0">
            <a:spAutoFit/>
          </a:bodyPr>
          <a:lstStyle/>
          <a:p>
            <a:pPr defTabSz="390997" fontAlgn="auto">
              <a:spcBef>
                <a:spcPts val="0"/>
              </a:spcBef>
              <a:spcAft>
                <a:spcPts val="0"/>
              </a:spcAft>
            </a:pPr>
            <a:r>
              <a:rPr lang="ja-JP" altLang="en-US" sz="1000" b="1" dirty="0">
                <a:solidFill>
                  <a:schemeClr val="accent4">
                    <a:lumMod val="60000"/>
                    <a:lumOff val="40000"/>
                  </a:schemeClr>
                </a:solidFill>
                <a:latin typeface="Calibri"/>
                <a:ea typeface="游ゴシック" panose="020B0400000000000000" pitchFamily="50" charset="-128"/>
              </a:rPr>
              <a:t>ジェーン台風</a:t>
            </a:r>
          </a:p>
        </p:txBody>
      </p:sp>
    </p:spTree>
    <p:extLst>
      <p:ext uri="{BB962C8B-B14F-4D97-AF65-F5344CB8AC3E}">
        <p14:creationId xmlns:p14="http://schemas.microsoft.com/office/powerpoint/2010/main" val="106162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p:cNvSpPr txBox="1">
            <a:spLocks noChangeArrowheads="1"/>
          </p:cNvSpPr>
          <p:nvPr/>
        </p:nvSpPr>
        <p:spPr bwMode="auto">
          <a:xfrm>
            <a:off x="81184" y="533867"/>
            <a:ext cx="8955559" cy="83099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600" dirty="0">
                <a:solidFill>
                  <a:prstClr val="black"/>
                </a:solidFill>
              </a:rPr>
              <a:t>旧淀川筋の防潮方式については、大型の防潮水門による方式を採用し、高潮時には防潮水門を閉鎖して高潮の遡上防御を図っている。</a:t>
            </a:r>
          </a:p>
          <a:p>
            <a:pPr marL="224009" indent="-149339" defTabSz="390997" fontAlgn="auto">
              <a:spcBef>
                <a:spcPct val="0"/>
              </a:spcBef>
              <a:spcAft>
                <a:spcPts val="0"/>
              </a:spcAft>
              <a:buFont typeface="Arial" panose="020B0604020202020204" pitchFamily="34" charset="0"/>
              <a:buChar char="•"/>
            </a:pPr>
            <a:r>
              <a:rPr lang="ja-JP" altLang="en-US" sz="1600" dirty="0">
                <a:solidFill>
                  <a:prstClr val="black"/>
                </a:solidFill>
              </a:rPr>
              <a:t>安治川、尻無川、木津川には国内では珍しいアーチ型の大水門が昭和４５年に建設されている。</a:t>
            </a:r>
            <a:endParaRPr lang="en-US" altLang="ja-JP" sz="1600" dirty="0">
              <a:solidFill>
                <a:prstClr val="black"/>
              </a:solidFill>
            </a:endParaRPr>
          </a:p>
        </p:txBody>
      </p:sp>
      <p:sp>
        <p:nvSpPr>
          <p:cNvPr id="20" name="テキスト ボックス 19"/>
          <p:cNvSpPr txBox="1"/>
          <p:nvPr/>
        </p:nvSpPr>
        <p:spPr>
          <a:xfrm>
            <a:off x="921491" y="3916474"/>
            <a:ext cx="1415772" cy="276551"/>
          </a:xfrm>
          <a:prstGeom prst="rect">
            <a:avLst/>
          </a:prstGeom>
          <a:noFill/>
        </p:spPr>
        <p:txBody>
          <a:bodyPr wrap="non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図　防潮水門方式</a:t>
            </a:r>
          </a:p>
        </p:txBody>
      </p:sp>
      <p:pic>
        <p:nvPicPr>
          <p:cNvPr id="22" name="Picture 21" descr="71_旧淀川筋の防潮水門方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84" y="1480868"/>
            <a:ext cx="3096387" cy="24356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西大阪地域における高潮対策</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graphicFrame>
        <p:nvGraphicFramePr>
          <p:cNvPr id="68" name="表 67">
            <a:extLst>
              <a:ext uri="{FF2B5EF4-FFF2-40B4-BE49-F238E27FC236}">
                <a16:creationId xmlns:a16="http://schemas.microsoft.com/office/drawing/2014/main" id="{8CFDF591-889B-487A-8F73-52C54681ED80}"/>
              </a:ext>
            </a:extLst>
          </p:cNvPr>
          <p:cNvGraphicFramePr>
            <a:graphicFrameLocks noGrp="1"/>
          </p:cNvGraphicFramePr>
          <p:nvPr>
            <p:extLst>
              <p:ext uri="{D42A27DB-BD31-4B8C-83A1-F6EECF244321}">
                <p14:modId xmlns:p14="http://schemas.microsoft.com/office/powerpoint/2010/main" val="3801152227"/>
              </p:ext>
            </p:extLst>
          </p:nvPr>
        </p:nvGraphicFramePr>
        <p:xfrm>
          <a:off x="39751" y="4269502"/>
          <a:ext cx="2380768" cy="2011680"/>
        </p:xfrm>
        <a:graphic>
          <a:graphicData uri="http://schemas.openxmlformats.org/drawingml/2006/table">
            <a:tbl>
              <a:tblPr firstRow="1" bandRow="1">
                <a:tableStyleId>{7E9639D4-E3E2-4D34-9284-5A2195B3D0D7}</a:tableStyleId>
              </a:tblPr>
              <a:tblGrid>
                <a:gridCol w="856165">
                  <a:extLst>
                    <a:ext uri="{9D8B030D-6E8A-4147-A177-3AD203B41FA5}">
                      <a16:colId xmlns:a16="http://schemas.microsoft.com/office/drawing/2014/main" val="3404596379"/>
                    </a:ext>
                  </a:extLst>
                </a:gridCol>
                <a:gridCol w="1524603">
                  <a:extLst>
                    <a:ext uri="{9D8B030D-6E8A-4147-A177-3AD203B41FA5}">
                      <a16:colId xmlns:a16="http://schemas.microsoft.com/office/drawing/2014/main" val="3812333962"/>
                    </a:ext>
                  </a:extLst>
                </a:gridCol>
              </a:tblGrid>
              <a:tr h="263168">
                <a:tc>
                  <a:txBody>
                    <a:bodyPr/>
                    <a:lstStyle/>
                    <a:p>
                      <a:pPr algn="ctr"/>
                      <a:r>
                        <a:rPr kumimoji="1" lang="ja-JP" altLang="en-US" sz="1200" dirty="0"/>
                        <a:t>項目</a:t>
                      </a:r>
                    </a:p>
                  </a:txBody>
                  <a:tcPr>
                    <a:lnR w="12700" cap="flat" cmpd="sng" algn="ctr">
                      <a:solidFill>
                        <a:schemeClr val="tx1"/>
                      </a:solidFill>
                      <a:prstDash val="solid"/>
                      <a:round/>
                      <a:headEnd type="none" w="med" len="med"/>
                      <a:tailEnd type="none" w="med" len="med"/>
                    </a:lnR>
                    <a:solidFill>
                      <a:schemeClr val="tx1">
                        <a:lumMod val="85000"/>
                        <a:lumOff val="15000"/>
                      </a:schemeClr>
                    </a:solidFill>
                  </a:tcPr>
                </a:tc>
                <a:tc>
                  <a:txBody>
                    <a:bodyPr/>
                    <a:lstStyle/>
                    <a:p>
                      <a:pPr algn="ctr"/>
                      <a:r>
                        <a:rPr kumimoji="1" lang="ja-JP" altLang="en-US" sz="1200" dirty="0"/>
                        <a:t>内容</a:t>
                      </a:r>
                    </a:p>
                  </a:txBody>
                  <a:tcPr>
                    <a:lnL w="12700" cap="flat" cmpd="sng" algn="ctr">
                      <a:solidFill>
                        <a:schemeClr val="tx1"/>
                      </a:solidFill>
                      <a:prstDash val="solid"/>
                      <a:round/>
                      <a:headEnd type="none" w="med" len="med"/>
                      <a:tailEnd type="none" w="med" len="med"/>
                    </a:lnL>
                    <a:solidFill>
                      <a:schemeClr val="tx1">
                        <a:lumMod val="85000"/>
                        <a:lumOff val="15000"/>
                      </a:schemeClr>
                    </a:solidFill>
                  </a:tcPr>
                </a:tc>
                <a:extLst>
                  <a:ext uri="{0D108BD9-81ED-4DB2-BD59-A6C34878D82A}">
                    <a16:rowId xmlns:a16="http://schemas.microsoft.com/office/drawing/2014/main" val="1713923432"/>
                  </a:ext>
                </a:extLst>
              </a:tr>
              <a:tr h="263168">
                <a:tc>
                  <a:txBody>
                    <a:bodyPr/>
                    <a:lstStyle/>
                    <a:p>
                      <a:r>
                        <a:rPr kumimoji="1" lang="ja-JP" altLang="en-US" sz="1200" dirty="0"/>
                        <a:t>形式</a:t>
                      </a:r>
                    </a:p>
                  </a:txBody>
                  <a:tcPr>
                    <a:lnR w="12700" cap="flat" cmpd="sng" algn="ctr">
                      <a:solidFill>
                        <a:schemeClr val="tx1"/>
                      </a:solidFill>
                      <a:prstDash val="solid"/>
                      <a:round/>
                      <a:headEnd type="none" w="med" len="med"/>
                      <a:tailEnd type="none" w="med" len="med"/>
                    </a:lnR>
                  </a:tcPr>
                </a:tc>
                <a:tc>
                  <a:txBody>
                    <a:bodyPr/>
                    <a:lstStyle/>
                    <a:p>
                      <a:r>
                        <a:rPr kumimoji="1" lang="ja-JP" altLang="en-US" sz="1200" dirty="0"/>
                        <a:t>アーチ型ゲート</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87561806"/>
                  </a:ext>
                </a:extLst>
              </a:tr>
              <a:tr h="263168">
                <a:tc>
                  <a:txBody>
                    <a:bodyPr/>
                    <a:lstStyle/>
                    <a:p>
                      <a:r>
                        <a:rPr kumimoji="1" lang="ja-JP" altLang="en-US" sz="1200" dirty="0"/>
                        <a:t>径間</a:t>
                      </a:r>
                    </a:p>
                  </a:txBody>
                  <a:tcPr>
                    <a:lnR w="12700" cap="flat" cmpd="sng" algn="ctr">
                      <a:solidFill>
                        <a:schemeClr val="tx1"/>
                      </a:solidFill>
                      <a:prstDash val="solid"/>
                      <a:round/>
                      <a:headEnd type="none" w="med" len="med"/>
                      <a:tailEnd type="none" w="med" len="med"/>
                    </a:lnR>
                  </a:tcPr>
                </a:tc>
                <a:tc>
                  <a:txBody>
                    <a:bodyPr/>
                    <a:lstStyle/>
                    <a:p>
                      <a:r>
                        <a:rPr kumimoji="1" lang="en-US" altLang="ja-JP" sz="1200" dirty="0"/>
                        <a:t>57.0m</a:t>
                      </a:r>
                      <a:r>
                        <a:rPr kumimoji="1" lang="ja-JP" altLang="en-US" sz="1200" dirty="0"/>
                        <a:t>☓</a:t>
                      </a:r>
                      <a:r>
                        <a:rPr kumimoji="1" lang="en-US" altLang="ja-JP" sz="1200" dirty="0"/>
                        <a:t>1</a:t>
                      </a:r>
                    </a:p>
                    <a:p>
                      <a:r>
                        <a:rPr kumimoji="1" lang="en-US" altLang="ja-JP" sz="1200" dirty="0"/>
                        <a:t>[15.0</a:t>
                      </a:r>
                      <a:r>
                        <a:rPr kumimoji="1" lang="ja-JP" altLang="en-US" sz="1200" dirty="0"/>
                        <a:t>☓</a:t>
                      </a:r>
                      <a:r>
                        <a:rPr kumimoji="1" lang="en-US" altLang="ja-JP" sz="1200" dirty="0"/>
                        <a:t>1]</a:t>
                      </a:r>
                      <a:endParaRPr kumimoji="1" lang="ja-JP" altLang="en-US" sz="12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6222931"/>
                  </a:ext>
                </a:extLst>
              </a:tr>
              <a:tr h="0">
                <a:tc>
                  <a:txBody>
                    <a:bodyPr/>
                    <a:lstStyle/>
                    <a:p>
                      <a:r>
                        <a:rPr kumimoji="1" lang="ja-JP" altLang="en-US" sz="1200" dirty="0"/>
                        <a:t>有効幅員</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en-US" altLang="ja-JP" sz="1200" dirty="0"/>
                        <a:t>55.4m</a:t>
                      </a:r>
                      <a:endParaRPr kumimoji="1" lang="ja-JP" altLang="en-US" sz="1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1835622"/>
                  </a:ext>
                </a:extLst>
              </a:tr>
              <a:tr h="0">
                <a:tc>
                  <a:txBody>
                    <a:bodyPr/>
                    <a:lstStyle/>
                    <a:p>
                      <a:r>
                        <a:rPr kumimoji="1" lang="ja-JP" altLang="en-US" sz="1200" dirty="0"/>
                        <a:t>扉体</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t>幅</a:t>
                      </a:r>
                      <a:r>
                        <a:rPr kumimoji="1" lang="en-US" altLang="ja-JP" sz="1200" dirty="0"/>
                        <a:t>66.7m</a:t>
                      </a:r>
                      <a:r>
                        <a:rPr kumimoji="1" lang="ja-JP" altLang="en-US" sz="1200" dirty="0"/>
                        <a:t>☓高</a:t>
                      </a:r>
                      <a:r>
                        <a:rPr kumimoji="1" lang="en-US" altLang="ja-JP" sz="1200" dirty="0"/>
                        <a:t>11.9m</a:t>
                      </a:r>
                      <a:endParaRPr kumimoji="1" lang="ja-JP" alt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254893"/>
                  </a:ext>
                </a:extLst>
              </a:tr>
              <a:tr h="0">
                <a:tc>
                  <a:txBody>
                    <a:bodyPr/>
                    <a:lstStyle/>
                    <a:p>
                      <a:r>
                        <a:rPr kumimoji="1" lang="ja-JP" altLang="en-US" sz="1200" dirty="0"/>
                        <a:t>閉鎖時</a:t>
                      </a:r>
                      <a:endParaRPr kumimoji="1" lang="en-US" altLang="ja-JP" sz="1200" dirty="0"/>
                    </a:p>
                    <a:p>
                      <a:r>
                        <a:rPr kumimoji="1" lang="ja-JP" altLang="en-US" sz="1200" dirty="0"/>
                        <a:t>天端高</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dirty="0"/>
                        <a:t>OP7.4m</a:t>
                      </a:r>
                      <a:endParaRPr kumimoji="1" lang="ja-JP" alt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008080"/>
                  </a:ext>
                </a:extLst>
              </a:tr>
            </a:tbl>
          </a:graphicData>
        </a:graphic>
      </p:graphicFrame>
      <p:pic>
        <p:nvPicPr>
          <p:cNvPr id="9" name="Picture 2" descr="\\G0000sv0ns502\d10208$\doc\40_施設課\040_施設課共通\パンフレット（防潮水門）改訂\当初の改定資料\中島弘文堂渡し分\安治川水門（表紙）.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5383" b="16225"/>
          <a:stretch/>
        </p:blipFill>
        <p:spPr bwMode="auto">
          <a:xfrm>
            <a:off x="3876846" y="1594903"/>
            <a:ext cx="465025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0000sv0ns502\d10208$\doc\40_施設課\042_設備G\00 設備共通フォルダ\00【写真】\☆☆尻無川水門\Ｈ22.8.31（尻無川風景写真）\P102057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73" b="1"/>
          <a:stretch/>
        </p:blipFill>
        <p:spPr bwMode="auto">
          <a:xfrm>
            <a:off x="2496361" y="4005511"/>
            <a:ext cx="3181951" cy="248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0000sv0ns502\d10208$\doc\40_施設課\040_施設課共通\パンフレット（防潮水門）改訂\当初の改定資料\中島弘文堂渡し分\木津川水門（表紙）.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32" r="3931" b="1844"/>
          <a:stretch/>
        </p:blipFill>
        <p:spPr bwMode="auto">
          <a:xfrm>
            <a:off x="5797934" y="4022415"/>
            <a:ext cx="3238809" cy="248400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3876846" y="3451287"/>
            <a:ext cx="4650253" cy="337429"/>
          </a:xfrm>
          <a:prstGeom prst="rect">
            <a:avLst/>
          </a:prstGeom>
          <a:solidFill>
            <a:srgbClr val="000000">
              <a:alpha val="50000"/>
            </a:srgbClr>
          </a:solidFill>
        </p:spPr>
        <p:txBody>
          <a:bodyPr wrap="square" lIns="80165" tIns="40083" rIns="80165" bIns="40083" rtlCol="0">
            <a:spAutoFit/>
          </a:bodyPr>
          <a:lstStyle/>
          <a:p>
            <a:pPr>
              <a:lnSpc>
                <a:spcPts val="2016"/>
              </a:lnSpc>
            </a:pPr>
            <a:r>
              <a:rPr kumimoji="1" lang="ja-JP" altLang="en-US" dirty="0">
                <a:solidFill>
                  <a:schemeClr val="bg1"/>
                </a:solidFill>
              </a:rPr>
              <a:t>安治川水門　</a:t>
            </a:r>
            <a:r>
              <a:rPr lang="ja-JP" altLang="en-US" sz="1400" dirty="0">
                <a:solidFill>
                  <a:schemeClr val="bg1"/>
                </a:solidFill>
              </a:rPr>
              <a:t>昭和</a:t>
            </a:r>
            <a:r>
              <a:rPr lang="en-US" altLang="ja-JP" sz="1400" dirty="0">
                <a:solidFill>
                  <a:schemeClr val="bg1"/>
                </a:solidFill>
              </a:rPr>
              <a:t>45</a:t>
            </a:r>
            <a:r>
              <a:rPr lang="ja-JP" altLang="en-US" sz="1400" dirty="0">
                <a:solidFill>
                  <a:schemeClr val="bg1"/>
                </a:solidFill>
              </a:rPr>
              <a:t>年</a:t>
            </a:r>
            <a:r>
              <a:rPr lang="en-US" altLang="ja-JP" sz="1400" dirty="0">
                <a:solidFill>
                  <a:schemeClr val="bg1"/>
                </a:solidFill>
              </a:rPr>
              <a:t>3</a:t>
            </a:r>
            <a:r>
              <a:rPr lang="ja-JP" altLang="en-US" sz="1400" dirty="0">
                <a:solidFill>
                  <a:schemeClr val="bg1"/>
                </a:solidFill>
              </a:rPr>
              <a:t>月完成</a:t>
            </a:r>
          </a:p>
        </p:txBody>
      </p:sp>
      <p:sp>
        <p:nvSpPr>
          <p:cNvPr id="13" name="テキスト ボックス 12"/>
          <p:cNvSpPr txBox="1"/>
          <p:nvPr/>
        </p:nvSpPr>
        <p:spPr>
          <a:xfrm>
            <a:off x="2482991" y="6153113"/>
            <a:ext cx="3181952" cy="337429"/>
          </a:xfrm>
          <a:prstGeom prst="rect">
            <a:avLst/>
          </a:prstGeom>
          <a:solidFill>
            <a:srgbClr val="000000">
              <a:alpha val="50000"/>
            </a:srgbClr>
          </a:solidFill>
        </p:spPr>
        <p:txBody>
          <a:bodyPr wrap="square" lIns="80165" tIns="40083" rIns="80165" bIns="40083" rtlCol="0">
            <a:spAutoFit/>
          </a:bodyPr>
          <a:lstStyle/>
          <a:p>
            <a:pPr>
              <a:lnSpc>
                <a:spcPts val="2016"/>
              </a:lnSpc>
            </a:pPr>
            <a:r>
              <a:rPr kumimoji="1" lang="ja-JP" altLang="en-US" dirty="0">
                <a:solidFill>
                  <a:schemeClr val="bg1"/>
                </a:solidFill>
              </a:rPr>
              <a:t>尻無川水門　</a:t>
            </a:r>
            <a:r>
              <a:rPr lang="ja-JP" altLang="en-US" sz="1400" dirty="0">
                <a:solidFill>
                  <a:schemeClr val="bg1"/>
                </a:solidFill>
              </a:rPr>
              <a:t>昭和</a:t>
            </a:r>
            <a:r>
              <a:rPr lang="en-US" altLang="ja-JP" sz="1400" dirty="0">
                <a:solidFill>
                  <a:schemeClr val="bg1"/>
                </a:solidFill>
              </a:rPr>
              <a:t>45</a:t>
            </a:r>
            <a:r>
              <a:rPr lang="ja-JP" altLang="en-US" sz="1400" dirty="0">
                <a:solidFill>
                  <a:schemeClr val="bg1"/>
                </a:solidFill>
              </a:rPr>
              <a:t>年</a:t>
            </a:r>
            <a:r>
              <a:rPr lang="en-US" altLang="ja-JP" sz="1400" dirty="0">
                <a:solidFill>
                  <a:schemeClr val="bg1"/>
                </a:solidFill>
              </a:rPr>
              <a:t>11</a:t>
            </a:r>
            <a:r>
              <a:rPr lang="ja-JP" altLang="en-US" sz="1400" dirty="0">
                <a:solidFill>
                  <a:schemeClr val="bg1"/>
                </a:solidFill>
              </a:rPr>
              <a:t>月完成</a:t>
            </a:r>
          </a:p>
        </p:txBody>
      </p:sp>
      <p:sp>
        <p:nvSpPr>
          <p:cNvPr id="14" name="テキスト ボックス 13"/>
          <p:cNvSpPr txBox="1"/>
          <p:nvPr/>
        </p:nvSpPr>
        <p:spPr>
          <a:xfrm>
            <a:off x="5797934" y="6168986"/>
            <a:ext cx="3235492" cy="337429"/>
          </a:xfrm>
          <a:prstGeom prst="rect">
            <a:avLst/>
          </a:prstGeom>
          <a:solidFill>
            <a:srgbClr val="000000">
              <a:alpha val="50000"/>
            </a:srgbClr>
          </a:solidFill>
        </p:spPr>
        <p:txBody>
          <a:bodyPr wrap="square" lIns="80165" tIns="40083" rIns="80165" bIns="40083" rtlCol="0">
            <a:spAutoFit/>
          </a:bodyPr>
          <a:lstStyle/>
          <a:p>
            <a:pPr>
              <a:lnSpc>
                <a:spcPts val="2016"/>
              </a:lnSpc>
            </a:pPr>
            <a:r>
              <a:rPr kumimoji="1" lang="ja-JP" altLang="en-US" dirty="0">
                <a:solidFill>
                  <a:schemeClr val="bg1"/>
                </a:solidFill>
              </a:rPr>
              <a:t>木津川水門　</a:t>
            </a:r>
            <a:r>
              <a:rPr lang="ja-JP" altLang="en-US" sz="1400" dirty="0">
                <a:solidFill>
                  <a:schemeClr val="bg1"/>
                </a:solidFill>
              </a:rPr>
              <a:t>昭和</a:t>
            </a:r>
            <a:r>
              <a:rPr lang="en-US" altLang="ja-JP" sz="1400" dirty="0">
                <a:solidFill>
                  <a:schemeClr val="bg1"/>
                </a:solidFill>
              </a:rPr>
              <a:t>45</a:t>
            </a:r>
            <a:r>
              <a:rPr lang="ja-JP" altLang="en-US" sz="1400" dirty="0">
                <a:solidFill>
                  <a:schemeClr val="bg1"/>
                </a:solidFill>
              </a:rPr>
              <a:t>年</a:t>
            </a:r>
            <a:r>
              <a:rPr lang="en-US" altLang="ja-JP" sz="1400" dirty="0">
                <a:solidFill>
                  <a:schemeClr val="bg1"/>
                </a:solidFill>
              </a:rPr>
              <a:t>11</a:t>
            </a:r>
            <a:r>
              <a:rPr lang="ja-JP" altLang="en-US" sz="1400" dirty="0">
                <a:solidFill>
                  <a:schemeClr val="bg1"/>
                </a:solidFill>
              </a:rPr>
              <a:t>月完成</a:t>
            </a:r>
          </a:p>
        </p:txBody>
      </p:sp>
      <p:sp>
        <p:nvSpPr>
          <p:cNvPr id="15" name="スライド番号プレースホルダー 3">
            <a:extLst>
              <a:ext uri="{FF2B5EF4-FFF2-40B4-BE49-F238E27FC236}">
                <a16:creationId xmlns:a16="http://schemas.microsoft.com/office/drawing/2014/main" id="{55577935-903D-4194-BBAC-062D5D8A001B}"/>
              </a:ext>
            </a:extLst>
          </p:cNvPr>
          <p:cNvSpPr txBox="1">
            <a:spLocks/>
          </p:cNvSpPr>
          <p:nvPr/>
        </p:nvSpPr>
        <p:spPr>
          <a:xfrm>
            <a:off x="6979343" y="6478799"/>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4</a:t>
            </a:fld>
            <a:endParaRPr lang="ja-JP" altLang="en-US" sz="1600" dirty="0">
              <a:solidFill>
                <a:schemeClr val="tx1"/>
              </a:solidFill>
            </a:endParaRPr>
          </a:p>
        </p:txBody>
      </p:sp>
    </p:spTree>
    <p:extLst>
      <p:ext uri="{BB962C8B-B14F-4D97-AF65-F5344CB8AC3E}">
        <p14:creationId xmlns:p14="http://schemas.microsoft.com/office/powerpoint/2010/main" val="1405893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p:cNvSpPr txBox="1">
            <a:spLocks noChangeArrowheads="1"/>
          </p:cNvSpPr>
          <p:nvPr/>
        </p:nvSpPr>
        <p:spPr bwMode="auto">
          <a:xfrm>
            <a:off x="81184" y="533867"/>
            <a:ext cx="8955559" cy="584775"/>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600" dirty="0"/>
              <a:t>大阪湾高潮計画は、各種機関で実施された様々なシミュレーションや水理模型実験結果と堤防構造や橋梁等の付帯工事、用地の問題等を検討、議論した結果、決定されている。</a:t>
            </a:r>
            <a:endParaRPr lang="en-US" altLang="ja-JP" sz="1600" dirty="0"/>
          </a:p>
        </p:txBody>
      </p:sp>
      <p:sp>
        <p:nvSpPr>
          <p:cNvPr id="19"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高潮計画の概要</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p:cNvSpPr>
            <a:spLocks noGrp="1"/>
          </p:cNvSpPr>
          <p:nvPr>
            <p:ph type="sldNum" sz="quarter" idx="12"/>
          </p:nvPr>
        </p:nvSpPr>
        <p:spPr>
          <a:xfrm>
            <a:off x="692843" y="5753292"/>
            <a:ext cx="2057400" cy="365125"/>
          </a:xfrm>
        </p:spPr>
        <p:txBody>
          <a:bodyPr/>
          <a:lstStyle/>
          <a:p>
            <a:fld id="{5E3F6313-0071-4C5D-9E06-91E8809F988F}" type="slidenum">
              <a:rPr kumimoji="1" lang="ja-JP" altLang="en-US" sz="1600" smtClean="0">
                <a:solidFill>
                  <a:schemeClr val="tx1"/>
                </a:solidFill>
              </a:rPr>
              <a:pPr/>
              <a:t>5</a:t>
            </a:fld>
            <a:endParaRPr kumimoji="1" lang="ja-JP" altLang="en-US" sz="1600" dirty="0">
              <a:solidFill>
                <a:schemeClr val="tx1"/>
              </a:solidFill>
            </a:endParaRPr>
          </a:p>
        </p:txBody>
      </p:sp>
      <p:graphicFrame>
        <p:nvGraphicFramePr>
          <p:cNvPr id="18" name="表 17">
            <a:extLst>
              <a:ext uri="{FF2B5EF4-FFF2-40B4-BE49-F238E27FC236}">
                <a16:creationId xmlns:a16="http://schemas.microsoft.com/office/drawing/2014/main" id="{666E46E3-D39E-4B61-AC52-01082285DC83}"/>
              </a:ext>
            </a:extLst>
          </p:cNvPr>
          <p:cNvGraphicFramePr>
            <a:graphicFrameLocks noGrp="1"/>
          </p:cNvGraphicFramePr>
          <p:nvPr>
            <p:extLst>
              <p:ext uri="{D42A27DB-BD31-4B8C-83A1-F6EECF244321}">
                <p14:modId xmlns:p14="http://schemas.microsoft.com/office/powerpoint/2010/main" val="1914434418"/>
              </p:ext>
            </p:extLst>
          </p:nvPr>
        </p:nvGraphicFramePr>
        <p:xfrm>
          <a:off x="107257" y="1239534"/>
          <a:ext cx="8929486" cy="2788579"/>
        </p:xfrm>
        <a:graphic>
          <a:graphicData uri="http://schemas.openxmlformats.org/drawingml/2006/table">
            <a:tbl>
              <a:tblPr firstRow="1" firstCol="1" bandRow="1">
                <a:tableStyleId>{8A107856-5554-42FB-B03E-39F5DBC370BA}</a:tableStyleId>
              </a:tblPr>
              <a:tblGrid>
                <a:gridCol w="1126320">
                  <a:extLst>
                    <a:ext uri="{9D8B030D-6E8A-4147-A177-3AD203B41FA5}">
                      <a16:colId xmlns:a16="http://schemas.microsoft.com/office/drawing/2014/main" val="619326202"/>
                    </a:ext>
                  </a:extLst>
                </a:gridCol>
                <a:gridCol w="6366295">
                  <a:extLst>
                    <a:ext uri="{9D8B030D-6E8A-4147-A177-3AD203B41FA5}">
                      <a16:colId xmlns:a16="http://schemas.microsoft.com/office/drawing/2014/main" val="641293752"/>
                    </a:ext>
                  </a:extLst>
                </a:gridCol>
                <a:gridCol w="1436871">
                  <a:extLst>
                    <a:ext uri="{9D8B030D-6E8A-4147-A177-3AD203B41FA5}">
                      <a16:colId xmlns:a16="http://schemas.microsoft.com/office/drawing/2014/main" val="190594072"/>
                    </a:ext>
                  </a:extLst>
                </a:gridCol>
              </a:tblGrid>
              <a:tr h="228259">
                <a:tc>
                  <a:txBody>
                    <a:bodyPr/>
                    <a:lstStyle/>
                    <a:p>
                      <a:pPr algn="ctr">
                        <a:spcAft>
                          <a:spcPts val="0"/>
                        </a:spcAft>
                      </a:pPr>
                      <a:r>
                        <a:rPr lang="ja-JP" sz="1200" dirty="0">
                          <a:effectLst/>
                        </a:rPr>
                        <a:t>項　目</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200" dirty="0">
                          <a:effectLst/>
                        </a:rPr>
                        <a:t>内　容</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1200" dirty="0">
                          <a:effectLst/>
                        </a:rPr>
                        <a:t>備</a:t>
                      </a:r>
                      <a:r>
                        <a:rPr lang="ja-JP" altLang="en-US" sz="1200" dirty="0">
                          <a:effectLst/>
                        </a:rPr>
                        <a:t>　</a:t>
                      </a:r>
                      <a:r>
                        <a:rPr lang="ja-JP" sz="1200" dirty="0">
                          <a:effectLst/>
                        </a:rPr>
                        <a:t>考</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79978920"/>
                  </a:ext>
                </a:extLst>
              </a:tr>
              <a:tr h="0">
                <a:tc>
                  <a:txBody>
                    <a:bodyPr/>
                    <a:lstStyle/>
                    <a:p>
                      <a:pPr algn="just">
                        <a:spcAft>
                          <a:spcPts val="0"/>
                        </a:spcAft>
                      </a:pPr>
                      <a:r>
                        <a:rPr lang="ja-JP" sz="1200" dirty="0">
                          <a:effectLst/>
                        </a:rPr>
                        <a:t>計画目標</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altLang="en-US" sz="1200" dirty="0">
                          <a:effectLst/>
                        </a:rPr>
                        <a:t>大阪湾高潮計画は、既往最大台風（伊勢湾台風：昭和</a:t>
                      </a:r>
                      <a:r>
                        <a:rPr lang="en-US" altLang="ja-JP" sz="1200" dirty="0">
                          <a:effectLst/>
                        </a:rPr>
                        <a:t>34</a:t>
                      </a:r>
                      <a:r>
                        <a:rPr lang="ja-JP" altLang="en-US" sz="1200" dirty="0">
                          <a:effectLst/>
                        </a:rPr>
                        <a:t>年</a:t>
                      </a:r>
                      <a:r>
                        <a:rPr lang="en-US" altLang="ja-JP" sz="1200" dirty="0">
                          <a:effectLst/>
                        </a:rPr>
                        <a:t>9</a:t>
                      </a:r>
                      <a:r>
                        <a:rPr lang="ja-JP" altLang="en-US" sz="1200" dirty="0">
                          <a:effectLst/>
                        </a:rPr>
                        <a:t>月）と同規模の大型台風が大阪湾において最悪となる経路（室戸台風経路：昭和</a:t>
                      </a:r>
                      <a:r>
                        <a:rPr lang="en-US" altLang="ja-JP" sz="1200" dirty="0">
                          <a:effectLst/>
                        </a:rPr>
                        <a:t>9</a:t>
                      </a:r>
                      <a:r>
                        <a:rPr lang="ja-JP" altLang="en-US" sz="1200" dirty="0">
                          <a:effectLst/>
                        </a:rPr>
                        <a:t>年</a:t>
                      </a:r>
                      <a:r>
                        <a:rPr lang="en-US" altLang="ja-JP" sz="1200" dirty="0">
                          <a:effectLst/>
                        </a:rPr>
                        <a:t>9</a:t>
                      </a:r>
                      <a:r>
                        <a:rPr lang="ja-JP" altLang="en-US" sz="1200" dirty="0">
                          <a:effectLst/>
                        </a:rPr>
                        <a:t>月）を通って、満潮時に来襲した場合を想定して、防潮施設を整備することを目標としている。</a:t>
                      </a:r>
                    </a:p>
                  </a:txBody>
                  <a:tcPr marL="68580" marR="68580" marT="0" marB="0"/>
                </a:tc>
                <a:tc>
                  <a:txBody>
                    <a:bodyPr/>
                    <a:lstStyle/>
                    <a:p>
                      <a:pPr algn="just">
                        <a:spcAft>
                          <a:spcPts val="0"/>
                        </a:spcAft>
                      </a:pPr>
                      <a:r>
                        <a:rPr lang="en-US" sz="1200" dirty="0">
                          <a:effectLst/>
                        </a:rPr>
                        <a:t> </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41921187"/>
                  </a:ext>
                </a:extLst>
              </a:tr>
              <a:tr h="236855">
                <a:tc>
                  <a:txBody>
                    <a:bodyPr/>
                    <a:lstStyle/>
                    <a:p>
                      <a:pPr algn="just">
                        <a:spcAft>
                          <a:spcPts val="0"/>
                        </a:spcAft>
                      </a:pPr>
                      <a:r>
                        <a:rPr lang="ja-JP" sz="1200" dirty="0">
                          <a:effectLst/>
                        </a:rPr>
                        <a:t>計画高潮位</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US" sz="1200" dirty="0">
                          <a:effectLst/>
                        </a:rPr>
                        <a:t>O.P.+5.20</a:t>
                      </a:r>
                      <a:r>
                        <a:rPr lang="ja-JP" sz="1200" dirty="0">
                          <a:effectLst/>
                        </a:rPr>
                        <a:t>ｍ（＝</a:t>
                      </a:r>
                      <a:r>
                        <a:rPr lang="en-US" sz="1200" dirty="0">
                          <a:effectLst/>
                        </a:rPr>
                        <a:t>O.P.+2.20</a:t>
                      </a:r>
                      <a:r>
                        <a:rPr lang="ja-JP" sz="1200" dirty="0">
                          <a:effectLst/>
                        </a:rPr>
                        <a:t>ｍ＋</a:t>
                      </a:r>
                      <a:r>
                        <a:rPr lang="en-US" sz="1200" dirty="0">
                          <a:effectLst/>
                        </a:rPr>
                        <a:t>3.00</a:t>
                      </a:r>
                      <a:r>
                        <a:rPr lang="ja-JP" sz="1200" dirty="0">
                          <a:effectLst/>
                        </a:rPr>
                        <a:t>ｍ）</a:t>
                      </a:r>
                    </a:p>
                    <a:p>
                      <a:pPr algn="just">
                        <a:spcAft>
                          <a:spcPts val="0"/>
                        </a:spcAft>
                      </a:pPr>
                      <a:r>
                        <a:rPr lang="ja-JP" altLang="en-US" sz="1200" dirty="0">
                          <a:effectLst/>
                        </a:rPr>
                        <a:t>　・</a:t>
                      </a:r>
                      <a:r>
                        <a:rPr lang="en-US" sz="1200" dirty="0">
                          <a:effectLst/>
                        </a:rPr>
                        <a:t>O.P.+2.20m</a:t>
                      </a:r>
                      <a:r>
                        <a:rPr lang="ja-JP" sz="1200" dirty="0">
                          <a:effectLst/>
                        </a:rPr>
                        <a:t>：</a:t>
                      </a:r>
                      <a:r>
                        <a:rPr lang="en-US" altLang="ja-JP" sz="1200" dirty="0">
                          <a:effectLst/>
                        </a:rPr>
                        <a:t>S29</a:t>
                      </a:r>
                      <a:r>
                        <a:rPr lang="ja-JP" altLang="en-US" sz="1200" dirty="0">
                          <a:effectLst/>
                        </a:rPr>
                        <a:t>～</a:t>
                      </a:r>
                      <a:r>
                        <a:rPr lang="en-US" altLang="ja-JP" sz="1200" dirty="0">
                          <a:effectLst/>
                        </a:rPr>
                        <a:t>S38</a:t>
                      </a:r>
                      <a:r>
                        <a:rPr lang="ja-JP" altLang="en-US" sz="1200" dirty="0">
                          <a:effectLst/>
                        </a:rPr>
                        <a:t>における</a:t>
                      </a:r>
                      <a:r>
                        <a:rPr lang="en-US" sz="1200" dirty="0">
                          <a:effectLst/>
                        </a:rPr>
                        <a:t>7</a:t>
                      </a:r>
                      <a:r>
                        <a:rPr lang="ja-JP" sz="1200" dirty="0">
                          <a:effectLst/>
                        </a:rPr>
                        <a:t>月から</a:t>
                      </a:r>
                      <a:r>
                        <a:rPr lang="en-US" sz="1200" dirty="0">
                          <a:effectLst/>
                        </a:rPr>
                        <a:t>10</a:t>
                      </a:r>
                      <a:r>
                        <a:rPr lang="ja-JP" sz="1200" dirty="0">
                          <a:effectLst/>
                        </a:rPr>
                        <a:t>月（台風期）の朔望平均満潮位</a:t>
                      </a:r>
                    </a:p>
                    <a:p>
                      <a:pPr algn="just">
                        <a:spcAft>
                          <a:spcPts val="0"/>
                        </a:spcAft>
                      </a:pPr>
                      <a:r>
                        <a:rPr lang="ja-JP" altLang="en-US" sz="1200" dirty="0">
                          <a:effectLst/>
                        </a:rPr>
                        <a:t>　・</a:t>
                      </a:r>
                      <a:r>
                        <a:rPr lang="en-US" sz="1200" dirty="0">
                          <a:effectLst/>
                        </a:rPr>
                        <a:t>3.00m</a:t>
                      </a:r>
                      <a:r>
                        <a:rPr lang="ja-JP" altLang="en-US" sz="1200" dirty="0">
                          <a:effectLst/>
                        </a:rPr>
                        <a:t>　　</a:t>
                      </a:r>
                      <a:r>
                        <a:rPr lang="ja-JP" sz="1200" dirty="0">
                          <a:effectLst/>
                        </a:rPr>
                        <a:t>：潮位偏差（風の吹き寄せ、気圧の低下等による潮位の異常上昇高）</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US" sz="1200" dirty="0">
                          <a:effectLst/>
                        </a:rPr>
                        <a:t> </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353809871"/>
                  </a:ext>
                </a:extLst>
              </a:tr>
              <a:tr h="94725">
                <a:tc>
                  <a:txBody>
                    <a:bodyPr/>
                    <a:lstStyle/>
                    <a:p>
                      <a:pPr algn="just">
                        <a:spcAft>
                          <a:spcPts val="0"/>
                        </a:spcAft>
                      </a:pPr>
                      <a:r>
                        <a:rPr lang="ja-JP" sz="1200" dirty="0">
                          <a:effectLst/>
                        </a:rPr>
                        <a:t>計画堤防高</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en-US" sz="1200" dirty="0">
                          <a:effectLst/>
                        </a:rPr>
                        <a:t>O.P.+6.60m</a:t>
                      </a:r>
                      <a:r>
                        <a:rPr lang="ja-JP" sz="1200" dirty="0">
                          <a:effectLst/>
                        </a:rPr>
                        <a:t>（＝</a:t>
                      </a:r>
                      <a:r>
                        <a:rPr lang="en-US" sz="1200" dirty="0">
                          <a:effectLst/>
                        </a:rPr>
                        <a:t>O.P.+5.20m</a:t>
                      </a:r>
                      <a:r>
                        <a:rPr lang="ja-JP" sz="1200" dirty="0">
                          <a:effectLst/>
                        </a:rPr>
                        <a:t>＋</a:t>
                      </a:r>
                      <a:r>
                        <a:rPr lang="en-US" sz="1200" dirty="0">
                          <a:effectLst/>
                        </a:rPr>
                        <a:t>1.40m</a:t>
                      </a:r>
                      <a:r>
                        <a:rPr lang="ja-JP" sz="1200" dirty="0">
                          <a:effectLst/>
                        </a:rPr>
                        <a:t>）</a:t>
                      </a:r>
                    </a:p>
                    <a:p>
                      <a:pPr algn="just">
                        <a:spcAft>
                          <a:spcPts val="0"/>
                        </a:spcAft>
                      </a:pPr>
                      <a:r>
                        <a:rPr lang="ja-JP" altLang="en-US" sz="1200" dirty="0">
                          <a:effectLst/>
                        </a:rPr>
                        <a:t>　・</a:t>
                      </a:r>
                      <a:r>
                        <a:rPr lang="en-US" altLang="ja-JP" sz="1200" dirty="0">
                          <a:effectLst/>
                        </a:rPr>
                        <a:t>O.P.+5.20m</a:t>
                      </a:r>
                      <a:r>
                        <a:rPr lang="ja-JP" altLang="en-US" sz="1200" dirty="0">
                          <a:effectLst/>
                        </a:rPr>
                        <a:t>：</a:t>
                      </a:r>
                      <a:r>
                        <a:rPr lang="ja-JP" sz="1200" dirty="0">
                          <a:effectLst/>
                        </a:rPr>
                        <a:t>計画高潮位</a:t>
                      </a:r>
                      <a:endParaRPr lang="en-US" altLang="ja-JP" sz="1200" dirty="0">
                        <a:effectLst/>
                      </a:endParaRPr>
                    </a:p>
                    <a:p>
                      <a:pPr algn="just">
                        <a:spcAft>
                          <a:spcPts val="0"/>
                        </a:spcAft>
                      </a:pPr>
                      <a:r>
                        <a:rPr lang="ja-JP" altLang="en-US" sz="1200" dirty="0">
                          <a:effectLst/>
                        </a:rPr>
                        <a:t>　・</a:t>
                      </a:r>
                      <a:r>
                        <a:rPr lang="en-US" altLang="ja-JP" sz="1200" dirty="0">
                          <a:effectLst/>
                        </a:rPr>
                        <a:t>1.40m</a:t>
                      </a:r>
                      <a:r>
                        <a:rPr lang="ja-JP" altLang="en-US" sz="1200" dirty="0">
                          <a:effectLst/>
                        </a:rPr>
                        <a:t>　　：</a:t>
                      </a:r>
                      <a:r>
                        <a:rPr lang="ja-JP" sz="1200" dirty="0">
                          <a:effectLst/>
                        </a:rPr>
                        <a:t>変動量（打上げ波高・堰上高）</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marL="0" algn="just" defTabSz="861993" rtl="0" eaLnBrk="1" latinLnBrk="0" hangingPunct="1">
                        <a:spcAft>
                          <a:spcPts val="0"/>
                        </a:spcAft>
                      </a:pPr>
                      <a:r>
                        <a:rPr kumimoji="1" lang="ja-JP" altLang="ja-JP" sz="1200" kern="1200" dirty="0">
                          <a:solidFill>
                            <a:schemeClr val="dk1"/>
                          </a:solidFill>
                          <a:effectLst/>
                          <a:latin typeface="+mn-lt"/>
                          <a:ea typeface="+mn-ea"/>
                          <a:cs typeface="+mn-cs"/>
                        </a:rPr>
                        <a:t>防潮水門外における計画堤防高</a:t>
                      </a:r>
                      <a:endParaRPr kumimoji="1" lang="ja-JP" altLang="en-US" sz="12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981798034"/>
                  </a:ext>
                </a:extLst>
              </a:tr>
              <a:tr h="428625">
                <a:tc>
                  <a:txBody>
                    <a:bodyPr/>
                    <a:lstStyle/>
                    <a:p>
                      <a:pPr marL="0" marR="0" lvl="0" indent="0" algn="just" defTabSz="128016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dk1"/>
                          </a:solidFill>
                          <a:effectLst/>
                          <a:latin typeface="+mn-lt"/>
                          <a:ea typeface="+mn-ea"/>
                          <a:cs typeface="+mn-cs"/>
                        </a:rPr>
                        <a:t>閉鎖時水門高</a:t>
                      </a:r>
                      <a:endParaRPr kumimoji="1" lang="en-US" altLang="ja-JP" sz="1200" b="1" kern="1200" dirty="0">
                        <a:solidFill>
                          <a:schemeClr val="dk1"/>
                        </a:solidFill>
                        <a:effectLst/>
                        <a:latin typeface="+mn-lt"/>
                        <a:ea typeface="+mn-ea"/>
                        <a:cs typeface="+mn-cs"/>
                      </a:endParaRPr>
                    </a:p>
                  </a:txBody>
                  <a:tcPr marL="68580" marR="68580" marT="0" marB="0"/>
                </a:tc>
                <a:tc>
                  <a:txBody>
                    <a:bodyPr/>
                    <a:lstStyle/>
                    <a:p>
                      <a:pPr algn="just">
                        <a:spcAft>
                          <a:spcPts val="0"/>
                        </a:spcAft>
                      </a:pPr>
                      <a:r>
                        <a:rPr lang="en-US" altLang="ja-JP" sz="1200" dirty="0">
                          <a:effectLst/>
                        </a:rPr>
                        <a:t>O.P.+7.40m</a:t>
                      </a:r>
                      <a:r>
                        <a:rPr lang="ja-JP" altLang="ja-JP" sz="1200" dirty="0">
                          <a:effectLst/>
                        </a:rPr>
                        <a:t>（＝</a:t>
                      </a:r>
                      <a:r>
                        <a:rPr lang="en-US" altLang="ja-JP" sz="1200" dirty="0">
                          <a:effectLst/>
                        </a:rPr>
                        <a:t>O.P.+5.20m</a:t>
                      </a:r>
                      <a:r>
                        <a:rPr lang="ja-JP" altLang="ja-JP" sz="1200" dirty="0">
                          <a:effectLst/>
                        </a:rPr>
                        <a:t>＋</a:t>
                      </a:r>
                      <a:r>
                        <a:rPr lang="en-US" altLang="ja-JP" sz="1200" dirty="0">
                          <a:effectLst/>
                        </a:rPr>
                        <a:t>1.40m</a:t>
                      </a:r>
                      <a:r>
                        <a:rPr lang="ja-JP" altLang="en-US" sz="1200" dirty="0">
                          <a:effectLst/>
                        </a:rPr>
                        <a:t>＋</a:t>
                      </a:r>
                      <a:r>
                        <a:rPr lang="en-US" altLang="ja-JP" sz="1200" dirty="0">
                          <a:effectLst/>
                        </a:rPr>
                        <a:t>0.20m</a:t>
                      </a:r>
                      <a:r>
                        <a:rPr lang="ja-JP" altLang="en-US" sz="1200" dirty="0">
                          <a:effectLst/>
                        </a:rPr>
                        <a:t>＋</a:t>
                      </a:r>
                      <a:r>
                        <a:rPr lang="en-US" altLang="ja-JP" sz="1200" dirty="0">
                          <a:effectLst/>
                        </a:rPr>
                        <a:t>0.60m</a:t>
                      </a:r>
                      <a:r>
                        <a:rPr lang="ja-JP" altLang="ja-JP" sz="1200" dirty="0">
                          <a:effectLst/>
                        </a:rPr>
                        <a:t>）</a:t>
                      </a:r>
                    </a:p>
                    <a:p>
                      <a:pPr algn="just">
                        <a:spcAft>
                          <a:spcPts val="0"/>
                        </a:spcAft>
                      </a:pPr>
                      <a:r>
                        <a:rPr lang="ja-JP" altLang="en-US" sz="1200" dirty="0">
                          <a:effectLst/>
                        </a:rPr>
                        <a:t>　・</a:t>
                      </a:r>
                      <a:r>
                        <a:rPr lang="en-US" altLang="ja-JP" sz="1200" dirty="0">
                          <a:effectLst/>
                        </a:rPr>
                        <a:t>O.P.+5.20m</a:t>
                      </a:r>
                      <a:r>
                        <a:rPr lang="ja-JP" altLang="en-US" sz="1200" dirty="0">
                          <a:effectLst/>
                        </a:rPr>
                        <a:t>：</a:t>
                      </a:r>
                      <a:r>
                        <a:rPr lang="ja-JP" altLang="ja-JP" sz="1200" dirty="0">
                          <a:effectLst/>
                        </a:rPr>
                        <a:t>計画高潮位</a:t>
                      </a:r>
                      <a:endParaRPr lang="en-US" altLang="ja-JP" sz="1200" dirty="0">
                        <a:effectLst/>
                      </a:endParaRPr>
                    </a:p>
                    <a:p>
                      <a:pPr algn="just">
                        <a:spcAft>
                          <a:spcPts val="0"/>
                        </a:spcAft>
                      </a:pPr>
                      <a:r>
                        <a:rPr lang="ja-JP" altLang="en-US" sz="1200" dirty="0">
                          <a:effectLst/>
                        </a:rPr>
                        <a:t>　・</a:t>
                      </a:r>
                      <a:r>
                        <a:rPr lang="en-US" altLang="ja-JP" sz="1200" dirty="0">
                          <a:effectLst/>
                        </a:rPr>
                        <a:t>1.40m</a:t>
                      </a:r>
                      <a:r>
                        <a:rPr lang="ja-JP" altLang="en-US" sz="1200" dirty="0">
                          <a:effectLst/>
                        </a:rPr>
                        <a:t>　　：</a:t>
                      </a:r>
                      <a:r>
                        <a:rPr lang="ja-JP" altLang="ja-JP" sz="1200" dirty="0">
                          <a:effectLst/>
                        </a:rPr>
                        <a:t>変動量（打上げ波高・堰上高）</a:t>
                      </a:r>
                      <a:endParaRPr lang="en-US" altLang="ja-JP" sz="1200" dirty="0">
                        <a:effectLst/>
                      </a:endParaRPr>
                    </a:p>
                    <a:p>
                      <a:pPr algn="just">
                        <a:spcAft>
                          <a:spcPts val="0"/>
                        </a:spcAft>
                      </a:pPr>
                      <a:r>
                        <a:rPr lang="ja-JP" altLang="en-US" sz="1200" dirty="0">
                          <a:effectLst/>
                        </a:rPr>
                        <a:t>　・</a:t>
                      </a:r>
                      <a:r>
                        <a:rPr lang="en-US" altLang="ja-JP" sz="1200" dirty="0">
                          <a:effectLst/>
                        </a:rPr>
                        <a:t>0.20m</a:t>
                      </a:r>
                      <a:r>
                        <a:rPr lang="ja-JP" altLang="en-US" sz="1200" dirty="0">
                          <a:effectLst/>
                        </a:rPr>
                        <a:t>　　：吹き寄せによる水位上昇</a:t>
                      </a:r>
                      <a:r>
                        <a:rPr lang="en-US" altLang="ja-JP" sz="1200" dirty="0">
                          <a:effectLst/>
                        </a:rPr>
                        <a:t>(</a:t>
                      </a:r>
                      <a:r>
                        <a:rPr lang="ja-JP" altLang="en-US" sz="1200" dirty="0">
                          <a:effectLst/>
                        </a:rPr>
                        <a:t>水門付近局所現象）</a:t>
                      </a:r>
                      <a:endParaRPr lang="en-US" altLang="ja-JP" sz="1200" dirty="0">
                        <a:effectLst/>
                      </a:endParaRPr>
                    </a:p>
                    <a:p>
                      <a:pPr algn="just">
                        <a:spcAft>
                          <a:spcPts val="0"/>
                        </a:spcAft>
                      </a:pPr>
                      <a:r>
                        <a:rPr lang="ja-JP" altLang="en-US" sz="1200" dirty="0">
                          <a:effectLst/>
                        </a:rPr>
                        <a:t>　・</a:t>
                      </a:r>
                      <a:r>
                        <a:rPr lang="en-US" altLang="ja-JP" sz="1200" dirty="0">
                          <a:effectLst/>
                        </a:rPr>
                        <a:t>0.60m</a:t>
                      </a:r>
                      <a:r>
                        <a:rPr lang="ja-JP" altLang="en-US" sz="1200" dirty="0">
                          <a:effectLst/>
                        </a:rPr>
                        <a:t>　　：地盤沈下量</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altLang="en-US" sz="1200" dirty="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3520071254"/>
                  </a:ext>
                </a:extLst>
              </a:tr>
            </a:tbl>
          </a:graphicData>
        </a:graphic>
      </p:graphicFrame>
      <p:grpSp>
        <p:nvGrpSpPr>
          <p:cNvPr id="11" name="グループ化 10">
            <a:extLst>
              <a:ext uri="{FF2B5EF4-FFF2-40B4-BE49-F238E27FC236}">
                <a16:creationId xmlns:a16="http://schemas.microsoft.com/office/drawing/2014/main" id="{D51CC4ED-E47A-46C2-AE4C-A22B0DDD6620}"/>
              </a:ext>
            </a:extLst>
          </p:cNvPr>
          <p:cNvGrpSpPr>
            <a:grpSpLocks noChangeAspect="1"/>
          </p:cNvGrpSpPr>
          <p:nvPr/>
        </p:nvGrpSpPr>
        <p:grpSpPr>
          <a:xfrm>
            <a:off x="566107" y="4167727"/>
            <a:ext cx="5820702" cy="2586537"/>
            <a:chOff x="153640" y="6487034"/>
            <a:chExt cx="6418610" cy="2852229"/>
          </a:xfrm>
        </p:grpSpPr>
        <p:sp>
          <p:nvSpPr>
            <p:cNvPr id="12" name="矢印: 上 8">
              <a:extLst>
                <a:ext uri="{FF2B5EF4-FFF2-40B4-BE49-F238E27FC236}">
                  <a16:creationId xmlns:a16="http://schemas.microsoft.com/office/drawing/2014/main" id="{F95272D7-35FA-456D-B543-1C562B696513}"/>
                </a:ext>
              </a:extLst>
            </p:cNvPr>
            <p:cNvSpPr/>
            <p:nvPr/>
          </p:nvSpPr>
          <p:spPr bwMode="auto">
            <a:xfrm>
              <a:off x="5241314" y="6487034"/>
              <a:ext cx="412485" cy="1020205"/>
            </a:xfrm>
            <a:prstGeom prst="upArrow">
              <a:avLst>
                <a:gd name="adj1" fmla="val 50000"/>
                <a:gd name="adj2" fmla="val 56928"/>
              </a:avLst>
            </a:prstGeom>
            <a:solidFill>
              <a:srgbClr val="3399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14" name="正方形/長方形 12">
              <a:extLst>
                <a:ext uri="{FF2B5EF4-FFF2-40B4-BE49-F238E27FC236}">
                  <a16:creationId xmlns:a16="http://schemas.microsoft.com/office/drawing/2014/main" id="{EEAD1469-8BE3-45B5-9462-0E5C01C46511}"/>
                </a:ext>
              </a:extLst>
            </p:cNvPr>
            <p:cNvSpPr/>
            <p:nvPr/>
          </p:nvSpPr>
          <p:spPr bwMode="auto">
            <a:xfrm>
              <a:off x="2661012" y="7800171"/>
              <a:ext cx="3900485" cy="254000"/>
            </a:xfrm>
            <a:custGeom>
              <a:avLst/>
              <a:gdLst>
                <a:gd name="connsiteX0" fmla="*/ 0 w 3900485"/>
                <a:gd name="connsiteY0" fmla="*/ 0 h 457200"/>
                <a:gd name="connsiteX1" fmla="*/ 3900485 w 3900485"/>
                <a:gd name="connsiteY1" fmla="*/ 0 h 457200"/>
                <a:gd name="connsiteX2" fmla="*/ 3900485 w 3900485"/>
                <a:gd name="connsiteY2" fmla="*/ 457200 h 457200"/>
                <a:gd name="connsiteX3" fmla="*/ 0 w 3900485"/>
                <a:gd name="connsiteY3" fmla="*/ 457200 h 457200"/>
                <a:gd name="connsiteX4" fmla="*/ 0 w 3900485"/>
                <a:gd name="connsiteY4" fmla="*/ 0 h 457200"/>
                <a:gd name="connsiteX0" fmla="*/ 6350 w 3900485"/>
                <a:gd name="connsiteY0" fmla="*/ 177800 h 457200"/>
                <a:gd name="connsiteX1" fmla="*/ 3900485 w 3900485"/>
                <a:gd name="connsiteY1" fmla="*/ 0 h 457200"/>
                <a:gd name="connsiteX2" fmla="*/ 3900485 w 3900485"/>
                <a:gd name="connsiteY2" fmla="*/ 457200 h 457200"/>
                <a:gd name="connsiteX3" fmla="*/ 0 w 3900485"/>
                <a:gd name="connsiteY3" fmla="*/ 457200 h 457200"/>
                <a:gd name="connsiteX4" fmla="*/ 6350 w 3900485"/>
                <a:gd name="connsiteY4" fmla="*/ 177800 h 457200"/>
                <a:gd name="connsiteX0" fmla="*/ 6350 w 3900485"/>
                <a:gd name="connsiteY0" fmla="*/ 0 h 279400"/>
                <a:gd name="connsiteX1" fmla="*/ 3887785 w 3900485"/>
                <a:gd name="connsiteY1" fmla="*/ 6350 h 279400"/>
                <a:gd name="connsiteX2" fmla="*/ 3900485 w 3900485"/>
                <a:gd name="connsiteY2" fmla="*/ 279400 h 279400"/>
                <a:gd name="connsiteX3" fmla="*/ 0 w 3900485"/>
                <a:gd name="connsiteY3" fmla="*/ 279400 h 279400"/>
                <a:gd name="connsiteX4" fmla="*/ 6350 w 3900485"/>
                <a:gd name="connsiteY4" fmla="*/ 0 h 279400"/>
                <a:gd name="connsiteX0" fmla="*/ 12700 w 3900485"/>
                <a:gd name="connsiteY0" fmla="*/ 0 h 273050"/>
                <a:gd name="connsiteX1" fmla="*/ 3887785 w 3900485"/>
                <a:gd name="connsiteY1" fmla="*/ 0 h 273050"/>
                <a:gd name="connsiteX2" fmla="*/ 3900485 w 3900485"/>
                <a:gd name="connsiteY2" fmla="*/ 273050 h 273050"/>
                <a:gd name="connsiteX3" fmla="*/ 0 w 3900485"/>
                <a:gd name="connsiteY3" fmla="*/ 273050 h 273050"/>
                <a:gd name="connsiteX4" fmla="*/ 12700 w 3900485"/>
                <a:gd name="connsiteY4" fmla="*/ 0 h 273050"/>
                <a:gd name="connsiteX0" fmla="*/ 12700 w 3900485"/>
                <a:gd name="connsiteY0" fmla="*/ 0 h 273050"/>
                <a:gd name="connsiteX1" fmla="*/ 3894135 w 3900485"/>
                <a:gd name="connsiteY1" fmla="*/ 19050 h 273050"/>
                <a:gd name="connsiteX2" fmla="*/ 3900485 w 3900485"/>
                <a:gd name="connsiteY2" fmla="*/ 273050 h 273050"/>
                <a:gd name="connsiteX3" fmla="*/ 0 w 3900485"/>
                <a:gd name="connsiteY3" fmla="*/ 273050 h 273050"/>
                <a:gd name="connsiteX4" fmla="*/ 12700 w 3900485"/>
                <a:gd name="connsiteY4" fmla="*/ 0 h 273050"/>
                <a:gd name="connsiteX0" fmla="*/ 12700 w 3900485"/>
                <a:gd name="connsiteY0" fmla="*/ 0 h 254000"/>
                <a:gd name="connsiteX1" fmla="*/ 3894135 w 3900485"/>
                <a:gd name="connsiteY1" fmla="*/ 0 h 254000"/>
                <a:gd name="connsiteX2" fmla="*/ 3900485 w 3900485"/>
                <a:gd name="connsiteY2" fmla="*/ 254000 h 254000"/>
                <a:gd name="connsiteX3" fmla="*/ 0 w 3900485"/>
                <a:gd name="connsiteY3" fmla="*/ 254000 h 254000"/>
                <a:gd name="connsiteX4" fmla="*/ 12700 w 3900485"/>
                <a:gd name="connsiteY4" fmla="*/ 0 h 254000"/>
                <a:gd name="connsiteX0" fmla="*/ 12700 w 3900485"/>
                <a:gd name="connsiteY0" fmla="*/ 0 h 254000"/>
                <a:gd name="connsiteX1" fmla="*/ 3900485 w 3900485"/>
                <a:gd name="connsiteY1" fmla="*/ 0 h 254000"/>
                <a:gd name="connsiteX2" fmla="*/ 3900485 w 3900485"/>
                <a:gd name="connsiteY2" fmla="*/ 254000 h 254000"/>
                <a:gd name="connsiteX3" fmla="*/ 0 w 3900485"/>
                <a:gd name="connsiteY3" fmla="*/ 254000 h 254000"/>
                <a:gd name="connsiteX4" fmla="*/ 12700 w 3900485"/>
                <a:gd name="connsiteY4" fmla="*/ 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485" h="254000">
                  <a:moveTo>
                    <a:pt x="12700" y="0"/>
                  </a:moveTo>
                  <a:lnTo>
                    <a:pt x="3900485" y="0"/>
                  </a:lnTo>
                  <a:lnTo>
                    <a:pt x="3900485" y="254000"/>
                  </a:lnTo>
                  <a:lnTo>
                    <a:pt x="0" y="254000"/>
                  </a:lnTo>
                  <a:lnTo>
                    <a:pt x="12700" y="0"/>
                  </a:lnTo>
                  <a:close/>
                </a:path>
              </a:pathLst>
            </a:custGeom>
            <a:solidFill>
              <a:srgbClr val="FFFF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15" name="フリーフォーム: 図形 10">
              <a:extLst>
                <a:ext uri="{FF2B5EF4-FFF2-40B4-BE49-F238E27FC236}">
                  <a16:creationId xmlns:a16="http://schemas.microsoft.com/office/drawing/2014/main" id="{54027107-7E76-472C-A189-8B737B0E3E63}"/>
                </a:ext>
              </a:extLst>
            </p:cNvPr>
            <p:cNvSpPr/>
            <p:nvPr/>
          </p:nvSpPr>
          <p:spPr bwMode="auto">
            <a:xfrm>
              <a:off x="314323" y="8543925"/>
              <a:ext cx="6257927" cy="795338"/>
            </a:xfrm>
            <a:custGeom>
              <a:avLst/>
              <a:gdLst>
                <a:gd name="connsiteX0" fmla="*/ 0 w 6200775"/>
                <a:gd name="connsiteY0" fmla="*/ 795338 h 795338"/>
                <a:gd name="connsiteX1" fmla="*/ 0 w 6200775"/>
                <a:gd name="connsiteY1" fmla="*/ 533400 h 795338"/>
                <a:gd name="connsiteX2" fmla="*/ 1638300 w 6200775"/>
                <a:gd name="connsiteY2" fmla="*/ 533400 h 795338"/>
                <a:gd name="connsiteX3" fmla="*/ 6200775 w 6200775"/>
                <a:gd name="connsiteY3" fmla="*/ 0 h 795338"/>
                <a:gd name="connsiteX4" fmla="*/ 6200775 w 6200775"/>
                <a:gd name="connsiteY4" fmla="*/ 785813 h 795338"/>
                <a:gd name="connsiteX5" fmla="*/ 0 w 6200775"/>
                <a:gd name="connsiteY5" fmla="*/ 795338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0775" h="795338">
                  <a:moveTo>
                    <a:pt x="0" y="795338"/>
                  </a:moveTo>
                  <a:lnTo>
                    <a:pt x="0" y="533400"/>
                  </a:lnTo>
                  <a:lnTo>
                    <a:pt x="1638300" y="533400"/>
                  </a:lnTo>
                  <a:lnTo>
                    <a:pt x="6200775" y="0"/>
                  </a:lnTo>
                  <a:lnTo>
                    <a:pt x="6200775" y="785813"/>
                  </a:lnTo>
                  <a:lnTo>
                    <a:pt x="0" y="795338"/>
                  </a:lnTo>
                  <a:close/>
                </a:path>
              </a:pathLst>
            </a:custGeom>
            <a:solidFill>
              <a:srgbClr val="C4BC9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16" name="フリーフォーム: 図形 11">
              <a:extLst>
                <a:ext uri="{FF2B5EF4-FFF2-40B4-BE49-F238E27FC236}">
                  <a16:creationId xmlns:a16="http://schemas.microsoft.com/office/drawing/2014/main" id="{23012FC5-60B2-4D10-A587-65A7AC631A12}"/>
                </a:ext>
              </a:extLst>
            </p:cNvPr>
            <p:cNvSpPr/>
            <p:nvPr/>
          </p:nvSpPr>
          <p:spPr bwMode="auto">
            <a:xfrm>
              <a:off x="314325" y="8343900"/>
              <a:ext cx="6257925" cy="735013"/>
            </a:xfrm>
            <a:custGeom>
              <a:avLst/>
              <a:gdLst>
                <a:gd name="connsiteX0" fmla="*/ 0 w 6196013"/>
                <a:gd name="connsiteY0" fmla="*/ 728663 h 728663"/>
                <a:gd name="connsiteX1" fmla="*/ 0 w 6196013"/>
                <a:gd name="connsiteY1" fmla="*/ 90488 h 728663"/>
                <a:gd name="connsiteX2" fmla="*/ 2166938 w 6196013"/>
                <a:gd name="connsiteY2" fmla="*/ 90488 h 728663"/>
                <a:gd name="connsiteX3" fmla="*/ 2166938 w 6196013"/>
                <a:gd name="connsiteY3" fmla="*/ 0 h 728663"/>
                <a:gd name="connsiteX4" fmla="*/ 6196013 w 6196013"/>
                <a:gd name="connsiteY4" fmla="*/ 0 h 728663"/>
                <a:gd name="connsiteX5" fmla="*/ 6196013 w 6196013"/>
                <a:gd name="connsiteY5" fmla="*/ 204788 h 728663"/>
                <a:gd name="connsiteX0" fmla="*/ 0 w 6196013"/>
                <a:gd name="connsiteY0" fmla="*/ 728663 h 728663"/>
                <a:gd name="connsiteX1" fmla="*/ 0 w 6196013"/>
                <a:gd name="connsiteY1" fmla="*/ 90488 h 728663"/>
                <a:gd name="connsiteX2" fmla="*/ 2166938 w 6196013"/>
                <a:gd name="connsiteY2" fmla="*/ 90488 h 728663"/>
                <a:gd name="connsiteX3" fmla="*/ 2166938 w 6196013"/>
                <a:gd name="connsiteY3" fmla="*/ 0 h 728663"/>
                <a:gd name="connsiteX4" fmla="*/ 6196013 w 6196013"/>
                <a:gd name="connsiteY4" fmla="*/ 0 h 728663"/>
                <a:gd name="connsiteX5" fmla="*/ 6196013 w 6196013"/>
                <a:gd name="connsiteY5" fmla="*/ 204788 h 728663"/>
                <a:gd name="connsiteX6" fmla="*/ 0 w 6196013"/>
                <a:gd name="connsiteY6" fmla="*/ 728663 h 728663"/>
                <a:gd name="connsiteX0" fmla="*/ 0 w 6196013"/>
                <a:gd name="connsiteY0" fmla="*/ 728663 h 728663"/>
                <a:gd name="connsiteX1" fmla="*/ 0 w 6196013"/>
                <a:gd name="connsiteY1" fmla="*/ 90488 h 728663"/>
                <a:gd name="connsiteX2" fmla="*/ 2166938 w 6196013"/>
                <a:gd name="connsiteY2" fmla="*/ 90488 h 728663"/>
                <a:gd name="connsiteX3" fmla="*/ 2166938 w 6196013"/>
                <a:gd name="connsiteY3" fmla="*/ 0 h 728663"/>
                <a:gd name="connsiteX4" fmla="*/ 6196013 w 6196013"/>
                <a:gd name="connsiteY4" fmla="*/ 0 h 728663"/>
                <a:gd name="connsiteX5" fmla="*/ 6196013 w 6196013"/>
                <a:gd name="connsiteY5" fmla="*/ 204788 h 728663"/>
                <a:gd name="connsiteX6" fmla="*/ 1781175 w 6196013"/>
                <a:gd name="connsiteY6" fmla="*/ 581025 h 728663"/>
                <a:gd name="connsiteX7" fmla="*/ 0 w 6196013"/>
                <a:gd name="connsiteY7" fmla="*/ 728663 h 728663"/>
                <a:gd name="connsiteX0" fmla="*/ 0 w 6196013"/>
                <a:gd name="connsiteY0" fmla="*/ 728663 h 733425"/>
                <a:gd name="connsiteX1" fmla="*/ 0 w 6196013"/>
                <a:gd name="connsiteY1" fmla="*/ 90488 h 733425"/>
                <a:gd name="connsiteX2" fmla="*/ 2166938 w 6196013"/>
                <a:gd name="connsiteY2" fmla="*/ 90488 h 733425"/>
                <a:gd name="connsiteX3" fmla="*/ 2166938 w 6196013"/>
                <a:gd name="connsiteY3" fmla="*/ 0 h 733425"/>
                <a:gd name="connsiteX4" fmla="*/ 6196013 w 6196013"/>
                <a:gd name="connsiteY4" fmla="*/ 0 h 733425"/>
                <a:gd name="connsiteX5" fmla="*/ 6196013 w 6196013"/>
                <a:gd name="connsiteY5" fmla="*/ 204788 h 733425"/>
                <a:gd name="connsiteX6" fmla="*/ 1614488 w 6196013"/>
                <a:gd name="connsiteY6" fmla="*/ 733425 h 733425"/>
                <a:gd name="connsiteX7" fmla="*/ 0 w 6196013"/>
                <a:gd name="connsiteY7" fmla="*/ 728663 h 733425"/>
                <a:gd name="connsiteX0" fmla="*/ 3173 w 6196013"/>
                <a:gd name="connsiteY0" fmla="*/ 735013 h 735013"/>
                <a:gd name="connsiteX1" fmla="*/ 0 w 6196013"/>
                <a:gd name="connsiteY1" fmla="*/ 90488 h 735013"/>
                <a:gd name="connsiteX2" fmla="*/ 2166938 w 6196013"/>
                <a:gd name="connsiteY2" fmla="*/ 90488 h 735013"/>
                <a:gd name="connsiteX3" fmla="*/ 2166938 w 6196013"/>
                <a:gd name="connsiteY3" fmla="*/ 0 h 735013"/>
                <a:gd name="connsiteX4" fmla="*/ 6196013 w 6196013"/>
                <a:gd name="connsiteY4" fmla="*/ 0 h 735013"/>
                <a:gd name="connsiteX5" fmla="*/ 6196013 w 6196013"/>
                <a:gd name="connsiteY5" fmla="*/ 204788 h 735013"/>
                <a:gd name="connsiteX6" fmla="*/ 1614488 w 6196013"/>
                <a:gd name="connsiteY6" fmla="*/ 733425 h 735013"/>
                <a:gd name="connsiteX7" fmla="*/ 3173 w 6196013"/>
                <a:gd name="connsiteY7" fmla="*/ 735013 h 735013"/>
                <a:gd name="connsiteX0" fmla="*/ 60279 w 6253119"/>
                <a:gd name="connsiteY0" fmla="*/ 735013 h 735013"/>
                <a:gd name="connsiteX1" fmla="*/ 0 w 6253119"/>
                <a:gd name="connsiteY1" fmla="*/ 95250 h 735013"/>
                <a:gd name="connsiteX2" fmla="*/ 2224044 w 6253119"/>
                <a:gd name="connsiteY2" fmla="*/ 90488 h 735013"/>
                <a:gd name="connsiteX3" fmla="*/ 2224044 w 6253119"/>
                <a:gd name="connsiteY3" fmla="*/ 0 h 735013"/>
                <a:gd name="connsiteX4" fmla="*/ 6253119 w 6253119"/>
                <a:gd name="connsiteY4" fmla="*/ 0 h 735013"/>
                <a:gd name="connsiteX5" fmla="*/ 6253119 w 6253119"/>
                <a:gd name="connsiteY5" fmla="*/ 204788 h 735013"/>
                <a:gd name="connsiteX6" fmla="*/ 1671594 w 6253119"/>
                <a:gd name="connsiteY6" fmla="*/ 733425 h 735013"/>
                <a:gd name="connsiteX7" fmla="*/ 60279 w 6253119"/>
                <a:gd name="connsiteY7" fmla="*/ 735013 h 735013"/>
                <a:gd name="connsiteX0" fmla="*/ 7932 w 6253119"/>
                <a:gd name="connsiteY0" fmla="*/ 735013 h 735013"/>
                <a:gd name="connsiteX1" fmla="*/ 0 w 6253119"/>
                <a:gd name="connsiteY1" fmla="*/ 95250 h 735013"/>
                <a:gd name="connsiteX2" fmla="*/ 2224044 w 6253119"/>
                <a:gd name="connsiteY2" fmla="*/ 90488 h 735013"/>
                <a:gd name="connsiteX3" fmla="*/ 2224044 w 6253119"/>
                <a:gd name="connsiteY3" fmla="*/ 0 h 735013"/>
                <a:gd name="connsiteX4" fmla="*/ 6253119 w 6253119"/>
                <a:gd name="connsiteY4" fmla="*/ 0 h 735013"/>
                <a:gd name="connsiteX5" fmla="*/ 6253119 w 6253119"/>
                <a:gd name="connsiteY5" fmla="*/ 204788 h 735013"/>
                <a:gd name="connsiteX6" fmla="*/ 1671594 w 6253119"/>
                <a:gd name="connsiteY6" fmla="*/ 733425 h 735013"/>
                <a:gd name="connsiteX7" fmla="*/ 7932 w 6253119"/>
                <a:gd name="connsiteY7" fmla="*/ 735013 h 735013"/>
                <a:gd name="connsiteX0" fmla="*/ 3173 w 6253119"/>
                <a:gd name="connsiteY0" fmla="*/ 735013 h 735013"/>
                <a:gd name="connsiteX1" fmla="*/ 0 w 6253119"/>
                <a:gd name="connsiteY1" fmla="*/ 95250 h 735013"/>
                <a:gd name="connsiteX2" fmla="*/ 2224044 w 6253119"/>
                <a:gd name="connsiteY2" fmla="*/ 90488 h 735013"/>
                <a:gd name="connsiteX3" fmla="*/ 2224044 w 6253119"/>
                <a:gd name="connsiteY3" fmla="*/ 0 h 735013"/>
                <a:gd name="connsiteX4" fmla="*/ 6253119 w 6253119"/>
                <a:gd name="connsiteY4" fmla="*/ 0 h 735013"/>
                <a:gd name="connsiteX5" fmla="*/ 6253119 w 6253119"/>
                <a:gd name="connsiteY5" fmla="*/ 204788 h 735013"/>
                <a:gd name="connsiteX6" fmla="*/ 1671594 w 6253119"/>
                <a:gd name="connsiteY6" fmla="*/ 733425 h 735013"/>
                <a:gd name="connsiteX7" fmla="*/ 3173 w 6253119"/>
                <a:gd name="connsiteY7" fmla="*/ 735013 h 73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3119" h="735013">
                  <a:moveTo>
                    <a:pt x="3173" y="735013"/>
                  </a:moveTo>
                  <a:cubicBezTo>
                    <a:pt x="2115" y="520171"/>
                    <a:pt x="1058" y="310092"/>
                    <a:pt x="0" y="95250"/>
                  </a:cubicBezTo>
                  <a:lnTo>
                    <a:pt x="2224044" y="90488"/>
                  </a:lnTo>
                  <a:lnTo>
                    <a:pt x="2224044" y="0"/>
                  </a:lnTo>
                  <a:lnTo>
                    <a:pt x="6253119" y="0"/>
                  </a:lnTo>
                  <a:lnTo>
                    <a:pt x="6253119" y="204788"/>
                  </a:lnTo>
                  <a:lnTo>
                    <a:pt x="1671594" y="733425"/>
                  </a:lnTo>
                  <a:lnTo>
                    <a:pt x="3173" y="735013"/>
                  </a:lnTo>
                  <a:close/>
                </a:path>
              </a:pathLst>
            </a:custGeom>
            <a:solidFill>
              <a:srgbClr val="3399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20" name="正方形/長方形 6">
              <a:extLst>
                <a:ext uri="{FF2B5EF4-FFF2-40B4-BE49-F238E27FC236}">
                  <a16:creationId xmlns:a16="http://schemas.microsoft.com/office/drawing/2014/main" id="{048F7689-0FE2-4A3C-AB3C-FBBCE2A1E845}"/>
                </a:ext>
              </a:extLst>
            </p:cNvPr>
            <p:cNvSpPr/>
            <p:nvPr/>
          </p:nvSpPr>
          <p:spPr bwMode="auto">
            <a:xfrm>
              <a:off x="300049" y="7016750"/>
              <a:ext cx="2248544" cy="412750"/>
            </a:xfrm>
            <a:custGeom>
              <a:avLst/>
              <a:gdLst>
                <a:gd name="connsiteX0" fmla="*/ 0 w 2169319"/>
                <a:gd name="connsiteY0" fmla="*/ 0 h 457200"/>
                <a:gd name="connsiteX1" fmla="*/ 2169319 w 2169319"/>
                <a:gd name="connsiteY1" fmla="*/ 0 h 457200"/>
                <a:gd name="connsiteX2" fmla="*/ 2169319 w 2169319"/>
                <a:gd name="connsiteY2" fmla="*/ 457200 h 457200"/>
                <a:gd name="connsiteX3" fmla="*/ 0 w 2169319"/>
                <a:gd name="connsiteY3" fmla="*/ 457200 h 457200"/>
                <a:gd name="connsiteX4" fmla="*/ 0 w 2169319"/>
                <a:gd name="connsiteY4" fmla="*/ 0 h 457200"/>
                <a:gd name="connsiteX0" fmla="*/ 0 w 2169319"/>
                <a:gd name="connsiteY0" fmla="*/ 0 h 457200"/>
                <a:gd name="connsiteX1" fmla="*/ 2169319 w 2169319"/>
                <a:gd name="connsiteY1" fmla="*/ 0 h 457200"/>
                <a:gd name="connsiteX2" fmla="*/ 2169319 w 2169319"/>
                <a:gd name="connsiteY2" fmla="*/ 457200 h 457200"/>
                <a:gd name="connsiteX3" fmla="*/ 0 w 2169319"/>
                <a:gd name="connsiteY3" fmla="*/ 457200 h 457200"/>
                <a:gd name="connsiteX4" fmla="*/ 0 w 2169319"/>
                <a:gd name="connsiteY4" fmla="*/ 0 h 457200"/>
                <a:gd name="connsiteX0" fmla="*/ 0 w 2169319"/>
                <a:gd name="connsiteY0" fmla="*/ 0 h 457200"/>
                <a:gd name="connsiteX1" fmla="*/ 2169319 w 2169319"/>
                <a:gd name="connsiteY1" fmla="*/ 0 h 457200"/>
                <a:gd name="connsiteX2" fmla="*/ 2169319 w 2169319"/>
                <a:gd name="connsiteY2" fmla="*/ 457200 h 457200"/>
                <a:gd name="connsiteX3" fmla="*/ 0 w 2169319"/>
                <a:gd name="connsiteY3" fmla="*/ 406400 h 457200"/>
                <a:gd name="connsiteX4" fmla="*/ 0 w 2169319"/>
                <a:gd name="connsiteY4" fmla="*/ 0 h 457200"/>
                <a:gd name="connsiteX0" fmla="*/ 0 w 2169319"/>
                <a:gd name="connsiteY0" fmla="*/ 0 h 412750"/>
                <a:gd name="connsiteX1" fmla="*/ 2169319 w 2169319"/>
                <a:gd name="connsiteY1" fmla="*/ 0 h 412750"/>
                <a:gd name="connsiteX2" fmla="*/ 2169319 w 2169319"/>
                <a:gd name="connsiteY2" fmla="*/ 412750 h 412750"/>
                <a:gd name="connsiteX3" fmla="*/ 0 w 2169319"/>
                <a:gd name="connsiteY3" fmla="*/ 406400 h 412750"/>
                <a:gd name="connsiteX4" fmla="*/ 0 w 2169319"/>
                <a:gd name="connsiteY4" fmla="*/ 0 h 41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9" h="412750">
                  <a:moveTo>
                    <a:pt x="0" y="0"/>
                  </a:moveTo>
                  <a:lnTo>
                    <a:pt x="2169319" y="0"/>
                  </a:lnTo>
                  <a:lnTo>
                    <a:pt x="2169319" y="412750"/>
                  </a:lnTo>
                  <a:lnTo>
                    <a:pt x="0" y="406400"/>
                  </a:lnTo>
                  <a:lnTo>
                    <a:pt x="0" y="0"/>
                  </a:lnTo>
                  <a:close/>
                </a:path>
              </a:pathLst>
            </a:custGeom>
            <a:solidFill>
              <a:srgbClr val="FFFF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sp>
          <p:nvSpPr>
            <p:cNvPr id="21" name="フリーフォーム: 図形 13">
              <a:extLst>
                <a:ext uri="{FF2B5EF4-FFF2-40B4-BE49-F238E27FC236}">
                  <a16:creationId xmlns:a16="http://schemas.microsoft.com/office/drawing/2014/main" id="{349FB657-B6C5-4F5E-8DBD-830A2C062740}"/>
                </a:ext>
              </a:extLst>
            </p:cNvPr>
            <p:cNvSpPr/>
            <p:nvPr/>
          </p:nvSpPr>
          <p:spPr bwMode="auto">
            <a:xfrm>
              <a:off x="314323" y="7423150"/>
              <a:ext cx="6257925" cy="1016000"/>
            </a:xfrm>
            <a:custGeom>
              <a:avLst/>
              <a:gdLst>
                <a:gd name="connsiteX0" fmla="*/ 0 w 6191250"/>
                <a:gd name="connsiteY0" fmla="*/ 866775 h 871538"/>
                <a:gd name="connsiteX1" fmla="*/ 0 w 6191250"/>
                <a:gd name="connsiteY1" fmla="*/ 0 h 871538"/>
                <a:gd name="connsiteX2" fmla="*/ 2176463 w 6191250"/>
                <a:gd name="connsiteY2" fmla="*/ 0 h 871538"/>
                <a:gd name="connsiteX3" fmla="*/ 2176463 w 6191250"/>
                <a:gd name="connsiteY3" fmla="*/ 542925 h 871538"/>
                <a:gd name="connsiteX4" fmla="*/ 6191250 w 6191250"/>
                <a:gd name="connsiteY4" fmla="*/ 542925 h 871538"/>
                <a:gd name="connsiteX5" fmla="*/ 6191250 w 6191250"/>
                <a:gd name="connsiteY5" fmla="*/ 785813 h 871538"/>
                <a:gd name="connsiteX6" fmla="*/ 2166938 w 6191250"/>
                <a:gd name="connsiteY6" fmla="*/ 785813 h 871538"/>
                <a:gd name="connsiteX7" fmla="*/ 2166938 w 6191250"/>
                <a:gd name="connsiteY7" fmla="*/ 871538 h 871538"/>
                <a:gd name="connsiteX8" fmla="*/ 0 w 6191250"/>
                <a:gd name="connsiteY8" fmla="*/ 866775 h 871538"/>
                <a:gd name="connsiteX0" fmla="*/ 0 w 6191250"/>
                <a:gd name="connsiteY0" fmla="*/ 866775 h 871538"/>
                <a:gd name="connsiteX1" fmla="*/ 0 w 6191250"/>
                <a:gd name="connsiteY1" fmla="*/ 0 h 871538"/>
                <a:gd name="connsiteX2" fmla="*/ 2176463 w 6191250"/>
                <a:gd name="connsiteY2" fmla="*/ 0 h 871538"/>
                <a:gd name="connsiteX3" fmla="*/ 2174082 w 6191250"/>
                <a:gd name="connsiteY3" fmla="*/ 542925 h 871538"/>
                <a:gd name="connsiteX4" fmla="*/ 6191250 w 6191250"/>
                <a:gd name="connsiteY4" fmla="*/ 542925 h 871538"/>
                <a:gd name="connsiteX5" fmla="*/ 6191250 w 6191250"/>
                <a:gd name="connsiteY5" fmla="*/ 785813 h 871538"/>
                <a:gd name="connsiteX6" fmla="*/ 2166938 w 6191250"/>
                <a:gd name="connsiteY6" fmla="*/ 785813 h 871538"/>
                <a:gd name="connsiteX7" fmla="*/ 2166938 w 6191250"/>
                <a:gd name="connsiteY7" fmla="*/ 871538 h 871538"/>
                <a:gd name="connsiteX8" fmla="*/ 0 w 6191250"/>
                <a:gd name="connsiteY8" fmla="*/ 866775 h 871538"/>
                <a:gd name="connsiteX0" fmla="*/ 0 w 6191250"/>
                <a:gd name="connsiteY0" fmla="*/ 866775 h 871538"/>
                <a:gd name="connsiteX1" fmla="*/ 0 w 6191250"/>
                <a:gd name="connsiteY1" fmla="*/ 0 h 871538"/>
                <a:gd name="connsiteX2" fmla="*/ 2171700 w 6191250"/>
                <a:gd name="connsiteY2" fmla="*/ 0 h 871538"/>
                <a:gd name="connsiteX3" fmla="*/ 2174082 w 6191250"/>
                <a:gd name="connsiteY3" fmla="*/ 542925 h 871538"/>
                <a:gd name="connsiteX4" fmla="*/ 6191250 w 6191250"/>
                <a:gd name="connsiteY4" fmla="*/ 542925 h 871538"/>
                <a:gd name="connsiteX5" fmla="*/ 6191250 w 6191250"/>
                <a:gd name="connsiteY5" fmla="*/ 785813 h 871538"/>
                <a:gd name="connsiteX6" fmla="*/ 2166938 w 6191250"/>
                <a:gd name="connsiteY6" fmla="*/ 785813 h 871538"/>
                <a:gd name="connsiteX7" fmla="*/ 2166938 w 6191250"/>
                <a:gd name="connsiteY7" fmla="*/ 871538 h 871538"/>
                <a:gd name="connsiteX8" fmla="*/ 0 w 6191250"/>
                <a:gd name="connsiteY8" fmla="*/ 866775 h 871538"/>
                <a:gd name="connsiteX0" fmla="*/ 0 w 6191250"/>
                <a:gd name="connsiteY0" fmla="*/ 866775 h 871538"/>
                <a:gd name="connsiteX1" fmla="*/ 0 w 6191250"/>
                <a:gd name="connsiteY1" fmla="*/ 0 h 871538"/>
                <a:gd name="connsiteX2" fmla="*/ 2171700 w 6191250"/>
                <a:gd name="connsiteY2" fmla="*/ 0 h 871538"/>
                <a:gd name="connsiteX3" fmla="*/ 2171700 w 6191250"/>
                <a:gd name="connsiteY3" fmla="*/ 545306 h 871538"/>
                <a:gd name="connsiteX4" fmla="*/ 6191250 w 6191250"/>
                <a:gd name="connsiteY4" fmla="*/ 542925 h 871538"/>
                <a:gd name="connsiteX5" fmla="*/ 6191250 w 6191250"/>
                <a:gd name="connsiteY5" fmla="*/ 785813 h 871538"/>
                <a:gd name="connsiteX6" fmla="*/ 2166938 w 6191250"/>
                <a:gd name="connsiteY6" fmla="*/ 785813 h 871538"/>
                <a:gd name="connsiteX7" fmla="*/ 2166938 w 6191250"/>
                <a:gd name="connsiteY7" fmla="*/ 871538 h 871538"/>
                <a:gd name="connsiteX8" fmla="*/ 0 w 6191250"/>
                <a:gd name="connsiteY8" fmla="*/ 866775 h 871538"/>
                <a:gd name="connsiteX0" fmla="*/ 0 w 6191250"/>
                <a:gd name="connsiteY0" fmla="*/ 871537 h 871538"/>
                <a:gd name="connsiteX1" fmla="*/ 0 w 6191250"/>
                <a:gd name="connsiteY1" fmla="*/ 0 h 871538"/>
                <a:gd name="connsiteX2" fmla="*/ 2171700 w 6191250"/>
                <a:gd name="connsiteY2" fmla="*/ 0 h 871538"/>
                <a:gd name="connsiteX3" fmla="*/ 2171700 w 6191250"/>
                <a:gd name="connsiteY3" fmla="*/ 545306 h 871538"/>
                <a:gd name="connsiteX4" fmla="*/ 6191250 w 6191250"/>
                <a:gd name="connsiteY4" fmla="*/ 542925 h 871538"/>
                <a:gd name="connsiteX5" fmla="*/ 6191250 w 6191250"/>
                <a:gd name="connsiteY5" fmla="*/ 785813 h 871538"/>
                <a:gd name="connsiteX6" fmla="*/ 2166938 w 6191250"/>
                <a:gd name="connsiteY6" fmla="*/ 785813 h 871538"/>
                <a:gd name="connsiteX7" fmla="*/ 2166938 w 6191250"/>
                <a:gd name="connsiteY7" fmla="*/ 871538 h 871538"/>
                <a:gd name="connsiteX8" fmla="*/ 0 w 6191250"/>
                <a:gd name="connsiteY8" fmla="*/ 871537 h 871538"/>
                <a:gd name="connsiteX0" fmla="*/ 0 w 6191250"/>
                <a:gd name="connsiteY0" fmla="*/ 871537 h 871538"/>
                <a:gd name="connsiteX1" fmla="*/ 0 w 6191250"/>
                <a:gd name="connsiteY1" fmla="*/ 0 h 871538"/>
                <a:gd name="connsiteX2" fmla="*/ 2171700 w 6191250"/>
                <a:gd name="connsiteY2" fmla="*/ 0 h 871538"/>
                <a:gd name="connsiteX3" fmla="*/ 2171700 w 6191250"/>
                <a:gd name="connsiteY3" fmla="*/ 545306 h 871538"/>
                <a:gd name="connsiteX4" fmla="*/ 6191250 w 6191250"/>
                <a:gd name="connsiteY4" fmla="*/ 501982 h 871538"/>
                <a:gd name="connsiteX5" fmla="*/ 6191250 w 6191250"/>
                <a:gd name="connsiteY5" fmla="*/ 785813 h 871538"/>
                <a:gd name="connsiteX6" fmla="*/ 2166938 w 6191250"/>
                <a:gd name="connsiteY6" fmla="*/ 785813 h 871538"/>
                <a:gd name="connsiteX7" fmla="*/ 2166938 w 6191250"/>
                <a:gd name="connsiteY7" fmla="*/ 871538 h 871538"/>
                <a:gd name="connsiteX8" fmla="*/ 0 w 6191250"/>
                <a:gd name="connsiteY8" fmla="*/ 871537 h 871538"/>
                <a:gd name="connsiteX0" fmla="*/ 0 w 6191250"/>
                <a:gd name="connsiteY0" fmla="*/ 871537 h 871538"/>
                <a:gd name="connsiteX1" fmla="*/ 0 w 6191250"/>
                <a:gd name="connsiteY1" fmla="*/ 0 h 871538"/>
                <a:gd name="connsiteX2" fmla="*/ 2171700 w 6191250"/>
                <a:gd name="connsiteY2" fmla="*/ 0 h 871538"/>
                <a:gd name="connsiteX3" fmla="*/ 2178513 w 6191250"/>
                <a:gd name="connsiteY3" fmla="*/ 497539 h 871538"/>
                <a:gd name="connsiteX4" fmla="*/ 6191250 w 6191250"/>
                <a:gd name="connsiteY4" fmla="*/ 501982 h 871538"/>
                <a:gd name="connsiteX5" fmla="*/ 6191250 w 6191250"/>
                <a:gd name="connsiteY5" fmla="*/ 785813 h 871538"/>
                <a:gd name="connsiteX6" fmla="*/ 2166938 w 6191250"/>
                <a:gd name="connsiteY6" fmla="*/ 785813 h 871538"/>
                <a:gd name="connsiteX7" fmla="*/ 2166938 w 6191250"/>
                <a:gd name="connsiteY7" fmla="*/ 871538 h 871538"/>
                <a:gd name="connsiteX8" fmla="*/ 0 w 6191250"/>
                <a:gd name="connsiteY8" fmla="*/ 871537 h 871538"/>
                <a:gd name="connsiteX0" fmla="*/ 0 w 6191250"/>
                <a:gd name="connsiteY0" fmla="*/ 871537 h 871538"/>
                <a:gd name="connsiteX1" fmla="*/ 0 w 6191250"/>
                <a:gd name="connsiteY1" fmla="*/ 0 h 871538"/>
                <a:gd name="connsiteX2" fmla="*/ 2171700 w 6191250"/>
                <a:gd name="connsiteY2" fmla="*/ 0 h 871538"/>
                <a:gd name="connsiteX3" fmla="*/ 2178513 w 6191250"/>
                <a:gd name="connsiteY3" fmla="*/ 497539 h 871538"/>
                <a:gd name="connsiteX4" fmla="*/ 6191250 w 6191250"/>
                <a:gd name="connsiteY4" fmla="*/ 501982 h 871538"/>
                <a:gd name="connsiteX5" fmla="*/ 6191250 w 6191250"/>
                <a:gd name="connsiteY5" fmla="*/ 785813 h 871538"/>
                <a:gd name="connsiteX6" fmla="*/ 2166938 w 6191250"/>
                <a:gd name="connsiteY6" fmla="*/ 785813 h 871538"/>
                <a:gd name="connsiteX7" fmla="*/ 2166938 w 6191250"/>
                <a:gd name="connsiteY7" fmla="*/ 871538 h 871538"/>
                <a:gd name="connsiteX8" fmla="*/ 0 w 6191250"/>
                <a:gd name="connsiteY8" fmla="*/ 871537 h 871538"/>
                <a:gd name="connsiteX0" fmla="*/ 0 w 6191250"/>
                <a:gd name="connsiteY0" fmla="*/ 954087 h 954088"/>
                <a:gd name="connsiteX1" fmla="*/ 0 w 6191250"/>
                <a:gd name="connsiteY1" fmla="*/ 82550 h 954088"/>
                <a:gd name="connsiteX2" fmla="*/ 2171700 w 6191250"/>
                <a:gd name="connsiteY2" fmla="*/ 0 h 954088"/>
                <a:gd name="connsiteX3" fmla="*/ 2178513 w 6191250"/>
                <a:gd name="connsiteY3" fmla="*/ 580089 h 954088"/>
                <a:gd name="connsiteX4" fmla="*/ 6191250 w 6191250"/>
                <a:gd name="connsiteY4" fmla="*/ 584532 h 954088"/>
                <a:gd name="connsiteX5" fmla="*/ 6191250 w 6191250"/>
                <a:gd name="connsiteY5" fmla="*/ 868363 h 954088"/>
                <a:gd name="connsiteX6" fmla="*/ 2166938 w 6191250"/>
                <a:gd name="connsiteY6" fmla="*/ 868363 h 954088"/>
                <a:gd name="connsiteX7" fmla="*/ 2166938 w 6191250"/>
                <a:gd name="connsiteY7" fmla="*/ 954088 h 954088"/>
                <a:gd name="connsiteX8" fmla="*/ 0 w 6191250"/>
                <a:gd name="connsiteY8" fmla="*/ 954087 h 954088"/>
                <a:gd name="connsiteX0" fmla="*/ 0 w 6191250"/>
                <a:gd name="connsiteY0" fmla="*/ 954087 h 954088"/>
                <a:gd name="connsiteX1" fmla="*/ 6340 w 6191250"/>
                <a:gd name="connsiteY1" fmla="*/ 0 h 954088"/>
                <a:gd name="connsiteX2" fmla="*/ 2171700 w 6191250"/>
                <a:gd name="connsiteY2" fmla="*/ 0 h 954088"/>
                <a:gd name="connsiteX3" fmla="*/ 2178513 w 6191250"/>
                <a:gd name="connsiteY3" fmla="*/ 580089 h 954088"/>
                <a:gd name="connsiteX4" fmla="*/ 6191250 w 6191250"/>
                <a:gd name="connsiteY4" fmla="*/ 584532 h 954088"/>
                <a:gd name="connsiteX5" fmla="*/ 6191250 w 6191250"/>
                <a:gd name="connsiteY5" fmla="*/ 868363 h 954088"/>
                <a:gd name="connsiteX6" fmla="*/ 2166938 w 6191250"/>
                <a:gd name="connsiteY6" fmla="*/ 868363 h 954088"/>
                <a:gd name="connsiteX7" fmla="*/ 2166938 w 6191250"/>
                <a:gd name="connsiteY7" fmla="*/ 954088 h 954088"/>
                <a:gd name="connsiteX8" fmla="*/ 0 w 6191250"/>
                <a:gd name="connsiteY8" fmla="*/ 954087 h 954088"/>
                <a:gd name="connsiteX0" fmla="*/ 0 w 6191250"/>
                <a:gd name="connsiteY0" fmla="*/ 979487 h 979488"/>
                <a:gd name="connsiteX1" fmla="*/ 6340 w 6191250"/>
                <a:gd name="connsiteY1" fmla="*/ 25400 h 979488"/>
                <a:gd name="connsiteX2" fmla="*/ 2159019 w 6191250"/>
                <a:gd name="connsiteY2" fmla="*/ 0 h 979488"/>
                <a:gd name="connsiteX3" fmla="*/ 2178513 w 6191250"/>
                <a:gd name="connsiteY3" fmla="*/ 605489 h 979488"/>
                <a:gd name="connsiteX4" fmla="*/ 6191250 w 6191250"/>
                <a:gd name="connsiteY4" fmla="*/ 609932 h 979488"/>
                <a:gd name="connsiteX5" fmla="*/ 6191250 w 6191250"/>
                <a:gd name="connsiteY5" fmla="*/ 893763 h 979488"/>
                <a:gd name="connsiteX6" fmla="*/ 2166938 w 6191250"/>
                <a:gd name="connsiteY6" fmla="*/ 893763 h 979488"/>
                <a:gd name="connsiteX7" fmla="*/ 2166938 w 6191250"/>
                <a:gd name="connsiteY7" fmla="*/ 979488 h 979488"/>
                <a:gd name="connsiteX8" fmla="*/ 0 w 6191250"/>
                <a:gd name="connsiteY8" fmla="*/ 979487 h 979488"/>
                <a:gd name="connsiteX0" fmla="*/ 609 w 6191859"/>
                <a:gd name="connsiteY0" fmla="*/ 992187 h 992188"/>
                <a:gd name="connsiteX1" fmla="*/ 609 w 6191859"/>
                <a:gd name="connsiteY1" fmla="*/ 0 h 992188"/>
                <a:gd name="connsiteX2" fmla="*/ 2159628 w 6191859"/>
                <a:gd name="connsiteY2" fmla="*/ 12700 h 992188"/>
                <a:gd name="connsiteX3" fmla="*/ 2179122 w 6191859"/>
                <a:gd name="connsiteY3" fmla="*/ 618189 h 992188"/>
                <a:gd name="connsiteX4" fmla="*/ 6191859 w 6191859"/>
                <a:gd name="connsiteY4" fmla="*/ 622632 h 992188"/>
                <a:gd name="connsiteX5" fmla="*/ 6191859 w 6191859"/>
                <a:gd name="connsiteY5" fmla="*/ 906463 h 992188"/>
                <a:gd name="connsiteX6" fmla="*/ 2167547 w 6191859"/>
                <a:gd name="connsiteY6" fmla="*/ 906463 h 992188"/>
                <a:gd name="connsiteX7" fmla="*/ 2167547 w 6191859"/>
                <a:gd name="connsiteY7" fmla="*/ 992188 h 992188"/>
                <a:gd name="connsiteX8" fmla="*/ 609 w 6191859"/>
                <a:gd name="connsiteY8" fmla="*/ 992187 h 992188"/>
                <a:gd name="connsiteX0" fmla="*/ 609 w 6191859"/>
                <a:gd name="connsiteY0" fmla="*/ 979487 h 979488"/>
                <a:gd name="connsiteX1" fmla="*/ 609 w 6191859"/>
                <a:gd name="connsiteY1" fmla="*/ 6350 h 979488"/>
                <a:gd name="connsiteX2" fmla="*/ 2159628 w 6191859"/>
                <a:gd name="connsiteY2" fmla="*/ 0 h 979488"/>
                <a:gd name="connsiteX3" fmla="*/ 2179122 w 6191859"/>
                <a:gd name="connsiteY3" fmla="*/ 605489 h 979488"/>
                <a:gd name="connsiteX4" fmla="*/ 6191859 w 6191859"/>
                <a:gd name="connsiteY4" fmla="*/ 609932 h 979488"/>
                <a:gd name="connsiteX5" fmla="*/ 6191859 w 6191859"/>
                <a:gd name="connsiteY5" fmla="*/ 893763 h 979488"/>
                <a:gd name="connsiteX6" fmla="*/ 2167547 w 6191859"/>
                <a:gd name="connsiteY6" fmla="*/ 893763 h 979488"/>
                <a:gd name="connsiteX7" fmla="*/ 2167547 w 6191859"/>
                <a:gd name="connsiteY7" fmla="*/ 979488 h 979488"/>
                <a:gd name="connsiteX8" fmla="*/ 609 w 6191859"/>
                <a:gd name="connsiteY8" fmla="*/ 979487 h 979488"/>
                <a:gd name="connsiteX0" fmla="*/ 609 w 6191859"/>
                <a:gd name="connsiteY0" fmla="*/ 1004887 h 1004888"/>
                <a:gd name="connsiteX1" fmla="*/ 609 w 6191859"/>
                <a:gd name="connsiteY1" fmla="*/ 31750 h 1004888"/>
                <a:gd name="connsiteX2" fmla="*/ 2178649 w 6191859"/>
                <a:gd name="connsiteY2" fmla="*/ 0 h 1004888"/>
                <a:gd name="connsiteX3" fmla="*/ 2179122 w 6191859"/>
                <a:gd name="connsiteY3" fmla="*/ 630889 h 1004888"/>
                <a:gd name="connsiteX4" fmla="*/ 6191859 w 6191859"/>
                <a:gd name="connsiteY4" fmla="*/ 635332 h 1004888"/>
                <a:gd name="connsiteX5" fmla="*/ 6191859 w 6191859"/>
                <a:gd name="connsiteY5" fmla="*/ 919163 h 1004888"/>
                <a:gd name="connsiteX6" fmla="*/ 2167547 w 6191859"/>
                <a:gd name="connsiteY6" fmla="*/ 919163 h 1004888"/>
                <a:gd name="connsiteX7" fmla="*/ 2167547 w 6191859"/>
                <a:gd name="connsiteY7" fmla="*/ 1004888 h 1004888"/>
                <a:gd name="connsiteX8" fmla="*/ 609 w 6191859"/>
                <a:gd name="connsiteY8" fmla="*/ 1004887 h 1004888"/>
                <a:gd name="connsiteX0" fmla="*/ 609 w 6191859"/>
                <a:gd name="connsiteY0" fmla="*/ 1004887 h 1004888"/>
                <a:gd name="connsiteX1" fmla="*/ 609 w 6191859"/>
                <a:gd name="connsiteY1" fmla="*/ 6350 h 1004888"/>
                <a:gd name="connsiteX2" fmla="*/ 2178649 w 6191859"/>
                <a:gd name="connsiteY2" fmla="*/ 0 h 1004888"/>
                <a:gd name="connsiteX3" fmla="*/ 2179122 w 6191859"/>
                <a:gd name="connsiteY3" fmla="*/ 630889 h 1004888"/>
                <a:gd name="connsiteX4" fmla="*/ 6191859 w 6191859"/>
                <a:gd name="connsiteY4" fmla="*/ 635332 h 1004888"/>
                <a:gd name="connsiteX5" fmla="*/ 6191859 w 6191859"/>
                <a:gd name="connsiteY5" fmla="*/ 919163 h 1004888"/>
                <a:gd name="connsiteX6" fmla="*/ 2167547 w 6191859"/>
                <a:gd name="connsiteY6" fmla="*/ 919163 h 1004888"/>
                <a:gd name="connsiteX7" fmla="*/ 2167547 w 6191859"/>
                <a:gd name="connsiteY7" fmla="*/ 1004888 h 1004888"/>
                <a:gd name="connsiteX8" fmla="*/ 609 w 6191859"/>
                <a:gd name="connsiteY8" fmla="*/ 1004887 h 1004888"/>
                <a:gd name="connsiteX0" fmla="*/ 609 w 6191859"/>
                <a:gd name="connsiteY0" fmla="*/ 1011237 h 1011238"/>
                <a:gd name="connsiteX1" fmla="*/ 609 w 6191859"/>
                <a:gd name="connsiteY1" fmla="*/ 12700 h 1011238"/>
                <a:gd name="connsiteX2" fmla="*/ 2172309 w 6191859"/>
                <a:gd name="connsiteY2" fmla="*/ 0 h 1011238"/>
                <a:gd name="connsiteX3" fmla="*/ 2179122 w 6191859"/>
                <a:gd name="connsiteY3" fmla="*/ 637239 h 1011238"/>
                <a:gd name="connsiteX4" fmla="*/ 6191859 w 6191859"/>
                <a:gd name="connsiteY4" fmla="*/ 641682 h 1011238"/>
                <a:gd name="connsiteX5" fmla="*/ 6191859 w 6191859"/>
                <a:gd name="connsiteY5" fmla="*/ 925513 h 1011238"/>
                <a:gd name="connsiteX6" fmla="*/ 2167547 w 6191859"/>
                <a:gd name="connsiteY6" fmla="*/ 925513 h 1011238"/>
                <a:gd name="connsiteX7" fmla="*/ 2167547 w 6191859"/>
                <a:gd name="connsiteY7" fmla="*/ 1011238 h 1011238"/>
                <a:gd name="connsiteX8" fmla="*/ 609 w 6191859"/>
                <a:gd name="connsiteY8" fmla="*/ 1011237 h 1011238"/>
                <a:gd name="connsiteX0" fmla="*/ 609 w 6191859"/>
                <a:gd name="connsiteY0" fmla="*/ 1011237 h 1011238"/>
                <a:gd name="connsiteX1" fmla="*/ 609 w 6191859"/>
                <a:gd name="connsiteY1" fmla="*/ 12700 h 1011238"/>
                <a:gd name="connsiteX2" fmla="*/ 2172309 w 6191859"/>
                <a:gd name="connsiteY2" fmla="*/ 0 h 1011238"/>
                <a:gd name="connsiteX3" fmla="*/ 2172782 w 6191859"/>
                <a:gd name="connsiteY3" fmla="*/ 637239 h 1011238"/>
                <a:gd name="connsiteX4" fmla="*/ 6191859 w 6191859"/>
                <a:gd name="connsiteY4" fmla="*/ 641682 h 1011238"/>
                <a:gd name="connsiteX5" fmla="*/ 6191859 w 6191859"/>
                <a:gd name="connsiteY5" fmla="*/ 925513 h 1011238"/>
                <a:gd name="connsiteX6" fmla="*/ 2167547 w 6191859"/>
                <a:gd name="connsiteY6" fmla="*/ 925513 h 1011238"/>
                <a:gd name="connsiteX7" fmla="*/ 2167547 w 6191859"/>
                <a:gd name="connsiteY7" fmla="*/ 1011238 h 1011238"/>
                <a:gd name="connsiteX8" fmla="*/ 609 w 6191859"/>
                <a:gd name="connsiteY8" fmla="*/ 1011237 h 1011238"/>
                <a:gd name="connsiteX0" fmla="*/ 52364 w 6243614"/>
                <a:gd name="connsiteY0" fmla="*/ 1011237 h 1011238"/>
                <a:gd name="connsiteX1" fmla="*/ 57 w 6243614"/>
                <a:gd name="connsiteY1" fmla="*/ 7937 h 1011238"/>
                <a:gd name="connsiteX2" fmla="*/ 2224064 w 6243614"/>
                <a:gd name="connsiteY2" fmla="*/ 0 h 1011238"/>
                <a:gd name="connsiteX3" fmla="*/ 2224537 w 6243614"/>
                <a:gd name="connsiteY3" fmla="*/ 637239 h 1011238"/>
                <a:gd name="connsiteX4" fmla="*/ 6243614 w 6243614"/>
                <a:gd name="connsiteY4" fmla="*/ 641682 h 1011238"/>
                <a:gd name="connsiteX5" fmla="*/ 6243614 w 6243614"/>
                <a:gd name="connsiteY5" fmla="*/ 925513 h 1011238"/>
                <a:gd name="connsiteX6" fmla="*/ 2219302 w 6243614"/>
                <a:gd name="connsiteY6" fmla="*/ 925513 h 1011238"/>
                <a:gd name="connsiteX7" fmla="*/ 2219302 w 6243614"/>
                <a:gd name="connsiteY7" fmla="*/ 1011238 h 1011238"/>
                <a:gd name="connsiteX8" fmla="*/ 52364 w 6243614"/>
                <a:gd name="connsiteY8" fmla="*/ 1011237 h 1011238"/>
                <a:gd name="connsiteX0" fmla="*/ 0 w 6248312"/>
                <a:gd name="connsiteY0" fmla="*/ 1016000 h 1016000"/>
                <a:gd name="connsiteX1" fmla="*/ 4755 w 6248312"/>
                <a:gd name="connsiteY1" fmla="*/ 7937 h 1016000"/>
                <a:gd name="connsiteX2" fmla="*/ 2228762 w 6248312"/>
                <a:gd name="connsiteY2" fmla="*/ 0 h 1016000"/>
                <a:gd name="connsiteX3" fmla="*/ 2229235 w 6248312"/>
                <a:gd name="connsiteY3" fmla="*/ 637239 h 1016000"/>
                <a:gd name="connsiteX4" fmla="*/ 6248312 w 6248312"/>
                <a:gd name="connsiteY4" fmla="*/ 641682 h 1016000"/>
                <a:gd name="connsiteX5" fmla="*/ 6248312 w 6248312"/>
                <a:gd name="connsiteY5" fmla="*/ 925513 h 1016000"/>
                <a:gd name="connsiteX6" fmla="*/ 2224000 w 6248312"/>
                <a:gd name="connsiteY6" fmla="*/ 925513 h 1016000"/>
                <a:gd name="connsiteX7" fmla="*/ 2224000 w 6248312"/>
                <a:gd name="connsiteY7" fmla="*/ 1011238 h 1016000"/>
                <a:gd name="connsiteX8" fmla="*/ 0 w 6248312"/>
                <a:gd name="connsiteY8" fmla="*/ 1016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8312" h="1016000">
                  <a:moveTo>
                    <a:pt x="0" y="1016000"/>
                  </a:moveTo>
                  <a:cubicBezTo>
                    <a:pt x="2113" y="697971"/>
                    <a:pt x="2642" y="325966"/>
                    <a:pt x="4755" y="7937"/>
                  </a:cubicBezTo>
                  <a:lnTo>
                    <a:pt x="2228762" y="0"/>
                  </a:lnTo>
                  <a:cubicBezTo>
                    <a:pt x="2227968" y="180975"/>
                    <a:pt x="2230029" y="456264"/>
                    <a:pt x="2229235" y="637239"/>
                  </a:cubicBezTo>
                  <a:lnTo>
                    <a:pt x="6248312" y="641682"/>
                  </a:lnTo>
                  <a:lnTo>
                    <a:pt x="6248312" y="925513"/>
                  </a:lnTo>
                  <a:lnTo>
                    <a:pt x="2224000" y="925513"/>
                  </a:lnTo>
                  <a:lnTo>
                    <a:pt x="2224000" y="1011238"/>
                  </a:lnTo>
                  <a:lnTo>
                    <a:pt x="0" y="1016000"/>
                  </a:lnTo>
                  <a:close/>
                </a:path>
              </a:pathLst>
            </a:custGeom>
            <a:solidFill>
              <a:srgbClr val="99CC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22" name="テキスト ボックス 21">
              <a:extLst>
                <a:ext uri="{FF2B5EF4-FFF2-40B4-BE49-F238E27FC236}">
                  <a16:creationId xmlns:a16="http://schemas.microsoft.com/office/drawing/2014/main" id="{B1D67635-8668-4D90-A3E9-7D78C035326E}"/>
                </a:ext>
              </a:extLst>
            </p:cNvPr>
            <p:cNvSpPr txBox="1"/>
            <p:nvPr/>
          </p:nvSpPr>
          <p:spPr>
            <a:xfrm>
              <a:off x="4461754" y="8119273"/>
              <a:ext cx="1778867" cy="184666"/>
            </a:xfrm>
            <a:prstGeom prst="rect">
              <a:avLst/>
            </a:prstGeom>
            <a:noFill/>
          </p:spPr>
          <p:txBody>
            <a:bodyPr wrap="none" lIns="72000" tIns="0" rIns="72000" bIns="0" rtlCol="0">
              <a:spAutoFit/>
            </a:bodyPr>
            <a:lstStyle/>
            <a:p>
              <a:r>
                <a:rPr kumimoji="1" lang="ja-JP" altLang="en-US" sz="1200" dirty="0">
                  <a:latin typeface="+mn-ea"/>
                  <a:ea typeface="+mn-ea"/>
                </a:rPr>
                <a:t>水門閉鎖水位　</a:t>
              </a:r>
              <a:r>
                <a:rPr kumimoji="1" lang="en-US" altLang="ja-JP" sz="1200" dirty="0">
                  <a:latin typeface="+mn-ea"/>
                  <a:ea typeface="+mn-ea"/>
                </a:rPr>
                <a:t>O.P.+2.50</a:t>
              </a:r>
              <a:endParaRPr kumimoji="1" lang="ja-JP" altLang="en-US" sz="1200" dirty="0">
                <a:latin typeface="+mn-ea"/>
                <a:ea typeface="+mn-ea"/>
              </a:endParaRPr>
            </a:p>
          </p:txBody>
        </p:sp>
        <p:sp>
          <p:nvSpPr>
            <p:cNvPr id="23" name="正方形/長方形 7">
              <a:extLst>
                <a:ext uri="{FF2B5EF4-FFF2-40B4-BE49-F238E27FC236}">
                  <a16:creationId xmlns:a16="http://schemas.microsoft.com/office/drawing/2014/main" id="{EFA18186-69E5-4B13-B82B-65A455D85FDC}"/>
                </a:ext>
              </a:extLst>
            </p:cNvPr>
            <p:cNvSpPr/>
            <p:nvPr/>
          </p:nvSpPr>
          <p:spPr bwMode="auto">
            <a:xfrm>
              <a:off x="2542218" y="6769149"/>
              <a:ext cx="129545" cy="2243884"/>
            </a:xfrm>
            <a:custGeom>
              <a:avLst/>
              <a:gdLst>
                <a:gd name="connsiteX0" fmla="*/ 0 w 129545"/>
                <a:gd name="connsiteY0" fmla="*/ 0 h 2260552"/>
                <a:gd name="connsiteX1" fmla="*/ 129545 w 129545"/>
                <a:gd name="connsiteY1" fmla="*/ 0 h 2260552"/>
                <a:gd name="connsiteX2" fmla="*/ 129545 w 129545"/>
                <a:gd name="connsiteY2" fmla="*/ 2260552 h 2260552"/>
                <a:gd name="connsiteX3" fmla="*/ 0 w 129545"/>
                <a:gd name="connsiteY3" fmla="*/ 2260552 h 2260552"/>
                <a:gd name="connsiteX4" fmla="*/ 0 w 129545"/>
                <a:gd name="connsiteY4" fmla="*/ 0 h 2260552"/>
                <a:gd name="connsiteX0" fmla="*/ 0 w 129545"/>
                <a:gd name="connsiteY0" fmla="*/ 0 h 2260552"/>
                <a:gd name="connsiteX1" fmla="*/ 129545 w 129545"/>
                <a:gd name="connsiteY1" fmla="*/ 0 h 2260552"/>
                <a:gd name="connsiteX2" fmla="*/ 129545 w 129545"/>
                <a:gd name="connsiteY2" fmla="*/ 2260552 h 2260552"/>
                <a:gd name="connsiteX3" fmla="*/ 0 w 129545"/>
                <a:gd name="connsiteY3" fmla="*/ 2243884 h 2260552"/>
                <a:gd name="connsiteX4" fmla="*/ 0 w 129545"/>
                <a:gd name="connsiteY4" fmla="*/ 0 h 2260552"/>
                <a:gd name="connsiteX0" fmla="*/ 0 w 129545"/>
                <a:gd name="connsiteY0" fmla="*/ 0 h 2243884"/>
                <a:gd name="connsiteX1" fmla="*/ 129545 w 129545"/>
                <a:gd name="connsiteY1" fmla="*/ 0 h 2243884"/>
                <a:gd name="connsiteX2" fmla="*/ 129545 w 129545"/>
                <a:gd name="connsiteY2" fmla="*/ 2231977 h 2243884"/>
                <a:gd name="connsiteX3" fmla="*/ 0 w 129545"/>
                <a:gd name="connsiteY3" fmla="*/ 2243884 h 2243884"/>
                <a:gd name="connsiteX4" fmla="*/ 0 w 129545"/>
                <a:gd name="connsiteY4" fmla="*/ 0 h 224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5" h="2243884">
                  <a:moveTo>
                    <a:pt x="0" y="0"/>
                  </a:moveTo>
                  <a:lnTo>
                    <a:pt x="129545" y="0"/>
                  </a:lnTo>
                  <a:lnTo>
                    <a:pt x="129545" y="2231977"/>
                  </a:lnTo>
                  <a:lnTo>
                    <a:pt x="0" y="2243884"/>
                  </a:lnTo>
                  <a:lnTo>
                    <a:pt x="0" y="0"/>
                  </a:lnTo>
                  <a:close/>
                </a:path>
              </a:pathLst>
            </a:custGeom>
            <a:solidFill>
              <a:srgbClr val="CC3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24" name="テキスト ボックス 23">
              <a:extLst>
                <a:ext uri="{FF2B5EF4-FFF2-40B4-BE49-F238E27FC236}">
                  <a16:creationId xmlns:a16="http://schemas.microsoft.com/office/drawing/2014/main" id="{E6B27941-1726-4D95-862B-4272376E793F}"/>
                </a:ext>
              </a:extLst>
            </p:cNvPr>
            <p:cNvSpPr txBox="1"/>
            <p:nvPr/>
          </p:nvSpPr>
          <p:spPr>
            <a:xfrm>
              <a:off x="4461754" y="7844621"/>
              <a:ext cx="1932755" cy="184666"/>
            </a:xfrm>
            <a:prstGeom prst="rect">
              <a:avLst/>
            </a:prstGeom>
            <a:noFill/>
          </p:spPr>
          <p:txBody>
            <a:bodyPr wrap="none" lIns="72000" tIns="0" rIns="72000" bIns="0" rtlCol="0">
              <a:spAutoFit/>
            </a:bodyPr>
            <a:lstStyle/>
            <a:p>
              <a:r>
                <a:rPr kumimoji="1" lang="ja-JP" altLang="en-US" sz="1200" dirty="0">
                  <a:latin typeface="+mn-ea"/>
                  <a:ea typeface="+mn-ea"/>
                </a:rPr>
                <a:t>計画貯留内水位　</a:t>
              </a:r>
              <a:r>
                <a:rPr kumimoji="1" lang="en-US" altLang="ja-JP" sz="1200" dirty="0">
                  <a:latin typeface="+mn-ea"/>
                  <a:ea typeface="+mn-ea"/>
                </a:rPr>
                <a:t>O.P.+3.50</a:t>
              </a:r>
              <a:endParaRPr kumimoji="1" lang="ja-JP" altLang="en-US" sz="1200" dirty="0">
                <a:latin typeface="+mn-ea"/>
                <a:ea typeface="+mn-ea"/>
              </a:endParaRPr>
            </a:p>
          </p:txBody>
        </p:sp>
        <p:sp>
          <p:nvSpPr>
            <p:cNvPr id="25" name="テキスト ボックス 24">
              <a:extLst>
                <a:ext uri="{FF2B5EF4-FFF2-40B4-BE49-F238E27FC236}">
                  <a16:creationId xmlns:a16="http://schemas.microsoft.com/office/drawing/2014/main" id="{FD87BB1B-ACC6-4F79-90E7-108EC048821F}"/>
                </a:ext>
              </a:extLst>
            </p:cNvPr>
            <p:cNvSpPr txBox="1"/>
            <p:nvPr/>
          </p:nvSpPr>
          <p:spPr>
            <a:xfrm>
              <a:off x="4461754" y="7566020"/>
              <a:ext cx="2086643" cy="184666"/>
            </a:xfrm>
            <a:prstGeom prst="rect">
              <a:avLst/>
            </a:prstGeom>
            <a:noFill/>
          </p:spPr>
          <p:txBody>
            <a:bodyPr wrap="none" lIns="72000" tIns="0" rIns="72000" bIns="0" rtlCol="0">
              <a:spAutoFit/>
            </a:bodyPr>
            <a:lstStyle/>
            <a:p>
              <a:r>
                <a:rPr kumimoji="1" lang="ja-JP" altLang="en-US" sz="1200" dirty="0">
                  <a:latin typeface="+mn-ea"/>
                  <a:ea typeface="+mn-ea"/>
                </a:rPr>
                <a:t>水門内計画堤防高　</a:t>
              </a:r>
              <a:r>
                <a:rPr kumimoji="1" lang="en-US" altLang="ja-JP" sz="1200" dirty="0">
                  <a:latin typeface="+mn-ea"/>
                  <a:ea typeface="+mn-ea"/>
                </a:rPr>
                <a:t>O.P.+4.30</a:t>
              </a:r>
              <a:endParaRPr kumimoji="1" lang="ja-JP" altLang="en-US" sz="1200" dirty="0">
                <a:latin typeface="+mn-ea"/>
                <a:ea typeface="+mn-ea"/>
              </a:endParaRPr>
            </a:p>
          </p:txBody>
        </p:sp>
        <p:sp>
          <p:nvSpPr>
            <p:cNvPr id="26" name="テキスト ボックス 25">
              <a:extLst>
                <a:ext uri="{FF2B5EF4-FFF2-40B4-BE49-F238E27FC236}">
                  <a16:creationId xmlns:a16="http://schemas.microsoft.com/office/drawing/2014/main" id="{2CE6A2B9-5013-472F-AA5D-E959987970E4}"/>
                </a:ext>
              </a:extLst>
            </p:cNvPr>
            <p:cNvSpPr txBox="1"/>
            <p:nvPr/>
          </p:nvSpPr>
          <p:spPr>
            <a:xfrm>
              <a:off x="2993292" y="7834319"/>
              <a:ext cx="1011815" cy="184666"/>
            </a:xfrm>
            <a:prstGeom prst="rect">
              <a:avLst/>
            </a:prstGeom>
            <a:noFill/>
          </p:spPr>
          <p:txBody>
            <a:bodyPr wrap="none" tIns="0" bIns="0" rtlCol="0">
              <a:spAutoFit/>
            </a:bodyPr>
            <a:lstStyle/>
            <a:p>
              <a:r>
                <a:rPr kumimoji="1" lang="ja-JP" altLang="en-US" sz="1200" dirty="0">
                  <a:latin typeface="+mn-ea"/>
                  <a:ea typeface="+mn-ea"/>
                </a:rPr>
                <a:t>余裕高　</a:t>
              </a:r>
              <a:r>
                <a:rPr kumimoji="1" lang="en-US" altLang="ja-JP" sz="1200" dirty="0">
                  <a:latin typeface="+mn-ea"/>
                  <a:ea typeface="+mn-ea"/>
                </a:rPr>
                <a:t>0.80</a:t>
              </a:r>
              <a:endParaRPr kumimoji="1" lang="ja-JP" altLang="en-US" sz="1200" dirty="0">
                <a:latin typeface="+mn-ea"/>
                <a:ea typeface="+mn-ea"/>
              </a:endParaRPr>
            </a:p>
          </p:txBody>
        </p:sp>
        <p:cxnSp>
          <p:nvCxnSpPr>
            <p:cNvPr id="27" name="直線矢印コネクタ 26">
              <a:extLst>
                <a:ext uri="{FF2B5EF4-FFF2-40B4-BE49-F238E27FC236}">
                  <a16:creationId xmlns:a16="http://schemas.microsoft.com/office/drawing/2014/main" id="{144D0C48-C9FC-4447-B121-0CF1B8725118}"/>
                </a:ext>
              </a:extLst>
            </p:cNvPr>
            <p:cNvCxnSpPr/>
            <p:nvPr/>
          </p:nvCxnSpPr>
          <p:spPr bwMode="auto">
            <a:xfrm>
              <a:off x="2983049" y="7795394"/>
              <a:ext cx="0" cy="278601"/>
            </a:xfrm>
            <a:prstGeom prst="straightConnector1">
              <a:avLst/>
            </a:prstGeom>
            <a:noFill/>
            <a:ln w="9525" cap="flat" cmpd="sng" algn="ctr">
              <a:solidFill>
                <a:srgbClr val="FF6600"/>
              </a:solidFill>
              <a:prstDash val="solid"/>
              <a:round/>
              <a:headEnd type="stealth"/>
              <a:tailEnd type="stealth"/>
            </a:ln>
            <a:effectLst/>
          </p:spPr>
        </p:cxnSp>
        <p:cxnSp>
          <p:nvCxnSpPr>
            <p:cNvPr id="28" name="コネクタ: カギ線 20">
              <a:extLst>
                <a:ext uri="{FF2B5EF4-FFF2-40B4-BE49-F238E27FC236}">
                  <a16:creationId xmlns:a16="http://schemas.microsoft.com/office/drawing/2014/main" id="{1E65EC13-EC22-472F-8FB3-B82C39460CDA}"/>
                </a:ext>
              </a:extLst>
            </p:cNvPr>
            <p:cNvCxnSpPr>
              <a:cxnSpLocks/>
              <a:stCxn id="22" idx="1"/>
            </p:cNvCxnSpPr>
            <p:nvPr/>
          </p:nvCxnSpPr>
          <p:spPr bwMode="auto">
            <a:xfrm rot="10800000" flipV="1">
              <a:off x="4350028" y="8211606"/>
              <a:ext cx="111727" cy="132848"/>
            </a:xfrm>
            <a:prstGeom prst="bentConnector2">
              <a:avLst/>
            </a:prstGeom>
            <a:noFill/>
            <a:ln w="9525" cap="flat" cmpd="sng" algn="ctr">
              <a:solidFill>
                <a:srgbClr val="FF6600"/>
              </a:solidFill>
              <a:prstDash val="solid"/>
              <a:round/>
              <a:headEnd type="none" w="med" len="med"/>
              <a:tailEnd type="stealth"/>
            </a:ln>
            <a:effectLst/>
          </p:spPr>
        </p:cxnSp>
        <p:cxnSp>
          <p:nvCxnSpPr>
            <p:cNvPr id="29" name="コネクタ: カギ線 21">
              <a:extLst>
                <a:ext uri="{FF2B5EF4-FFF2-40B4-BE49-F238E27FC236}">
                  <a16:creationId xmlns:a16="http://schemas.microsoft.com/office/drawing/2014/main" id="{84DB9797-6E6A-47BD-B9D5-E2E7D61B758F}"/>
                </a:ext>
              </a:extLst>
            </p:cNvPr>
            <p:cNvCxnSpPr>
              <a:cxnSpLocks/>
              <a:stCxn id="24" idx="1"/>
            </p:cNvCxnSpPr>
            <p:nvPr/>
          </p:nvCxnSpPr>
          <p:spPr bwMode="auto">
            <a:xfrm rot="10800000" flipV="1">
              <a:off x="4350028" y="7936954"/>
              <a:ext cx="111727" cy="118252"/>
            </a:xfrm>
            <a:prstGeom prst="bentConnector2">
              <a:avLst/>
            </a:prstGeom>
            <a:noFill/>
            <a:ln w="9525" cap="flat" cmpd="sng" algn="ctr">
              <a:solidFill>
                <a:srgbClr val="FF6600"/>
              </a:solidFill>
              <a:prstDash val="solid"/>
              <a:round/>
              <a:headEnd type="none" w="med" len="med"/>
              <a:tailEnd type="stealth"/>
            </a:ln>
            <a:effectLst/>
          </p:spPr>
        </p:cxnSp>
        <p:cxnSp>
          <p:nvCxnSpPr>
            <p:cNvPr id="30" name="コネクタ: カギ線 22">
              <a:extLst>
                <a:ext uri="{FF2B5EF4-FFF2-40B4-BE49-F238E27FC236}">
                  <a16:creationId xmlns:a16="http://schemas.microsoft.com/office/drawing/2014/main" id="{85E7C2B3-40A9-4C20-BB21-0FFD63C2E97B}"/>
                </a:ext>
              </a:extLst>
            </p:cNvPr>
            <p:cNvCxnSpPr>
              <a:cxnSpLocks/>
              <a:stCxn id="25" idx="1"/>
            </p:cNvCxnSpPr>
            <p:nvPr/>
          </p:nvCxnSpPr>
          <p:spPr bwMode="auto">
            <a:xfrm rot="10800000" flipV="1">
              <a:off x="4350028" y="7658353"/>
              <a:ext cx="111727" cy="133478"/>
            </a:xfrm>
            <a:prstGeom prst="bentConnector2">
              <a:avLst/>
            </a:prstGeom>
            <a:noFill/>
            <a:ln w="9525" cap="flat" cmpd="sng" algn="ctr">
              <a:solidFill>
                <a:srgbClr val="FF6600"/>
              </a:solidFill>
              <a:prstDash val="solid"/>
              <a:round/>
              <a:headEnd type="none" w="med" len="med"/>
              <a:tailEnd type="stealth"/>
            </a:ln>
            <a:effectLst/>
          </p:spPr>
        </p:cxnSp>
        <p:sp>
          <p:nvSpPr>
            <p:cNvPr id="31" name="テキスト ボックス 30">
              <a:extLst>
                <a:ext uri="{FF2B5EF4-FFF2-40B4-BE49-F238E27FC236}">
                  <a16:creationId xmlns:a16="http://schemas.microsoft.com/office/drawing/2014/main" id="{6B60AF76-0F25-4870-8E0A-F29083A50D91}"/>
                </a:ext>
              </a:extLst>
            </p:cNvPr>
            <p:cNvSpPr txBox="1"/>
            <p:nvPr/>
          </p:nvSpPr>
          <p:spPr>
            <a:xfrm>
              <a:off x="334823" y="8479629"/>
              <a:ext cx="1932755" cy="369332"/>
            </a:xfrm>
            <a:prstGeom prst="rect">
              <a:avLst/>
            </a:prstGeom>
            <a:noFill/>
          </p:spPr>
          <p:txBody>
            <a:bodyPr wrap="none" lIns="72000" tIns="0" rIns="72000" bIns="0" rtlCol="0">
              <a:spAutoFit/>
            </a:bodyPr>
            <a:lstStyle/>
            <a:p>
              <a:r>
                <a:rPr kumimoji="1" lang="en-US" altLang="ja-JP" sz="1200" dirty="0">
                  <a:latin typeface="+mn-ea"/>
                  <a:ea typeface="+mn-ea"/>
                </a:rPr>
                <a:t>7</a:t>
              </a:r>
              <a:r>
                <a:rPr kumimoji="1" lang="ja-JP" altLang="en-US" sz="1200" dirty="0">
                  <a:latin typeface="+mn-ea"/>
                  <a:ea typeface="+mn-ea"/>
                </a:rPr>
                <a:t>月～</a:t>
              </a:r>
              <a:r>
                <a:rPr kumimoji="1" lang="en-US" altLang="ja-JP" sz="1200" dirty="0">
                  <a:latin typeface="+mn-ea"/>
                  <a:ea typeface="+mn-ea"/>
                </a:rPr>
                <a:t>10</a:t>
              </a:r>
              <a:r>
                <a:rPr kumimoji="1" lang="ja-JP" altLang="en-US" sz="1200" dirty="0">
                  <a:latin typeface="+mn-ea"/>
                  <a:ea typeface="+mn-ea"/>
                </a:rPr>
                <a:t>月（台風期）の</a:t>
              </a:r>
              <a:endParaRPr kumimoji="1" lang="en-US" altLang="ja-JP" sz="1200" dirty="0">
                <a:latin typeface="+mn-ea"/>
                <a:ea typeface="+mn-ea"/>
              </a:endParaRPr>
            </a:p>
            <a:p>
              <a:r>
                <a:rPr lang="ja-JP" altLang="en-US" sz="1200" dirty="0">
                  <a:latin typeface="+mn-ea"/>
                  <a:ea typeface="+mn-ea"/>
                </a:rPr>
                <a:t>朔望平均満潮位</a:t>
              </a:r>
              <a:r>
                <a:rPr kumimoji="1" lang="ja-JP" altLang="en-US" sz="1200" dirty="0">
                  <a:latin typeface="+mn-ea"/>
                  <a:ea typeface="+mn-ea"/>
                </a:rPr>
                <a:t>　</a:t>
              </a:r>
              <a:r>
                <a:rPr kumimoji="1" lang="en-US" altLang="ja-JP" sz="1200" dirty="0">
                  <a:latin typeface="+mn-ea"/>
                  <a:ea typeface="+mn-ea"/>
                </a:rPr>
                <a:t>O.P.+2.20</a:t>
              </a:r>
              <a:endParaRPr kumimoji="1" lang="ja-JP" altLang="en-US" sz="1200" dirty="0">
                <a:latin typeface="+mn-ea"/>
                <a:ea typeface="+mn-ea"/>
              </a:endParaRPr>
            </a:p>
          </p:txBody>
        </p:sp>
        <p:cxnSp>
          <p:nvCxnSpPr>
            <p:cNvPr id="32" name="コネクタ: カギ線 24">
              <a:extLst>
                <a:ext uri="{FF2B5EF4-FFF2-40B4-BE49-F238E27FC236}">
                  <a16:creationId xmlns:a16="http://schemas.microsoft.com/office/drawing/2014/main" id="{2385FC3A-AAD5-49B7-B900-4F86177BCDDF}"/>
                </a:ext>
              </a:extLst>
            </p:cNvPr>
            <p:cNvCxnSpPr>
              <a:cxnSpLocks/>
              <a:stCxn id="31" idx="3"/>
            </p:cNvCxnSpPr>
            <p:nvPr/>
          </p:nvCxnSpPr>
          <p:spPr bwMode="auto">
            <a:xfrm flipV="1">
              <a:off x="2267578" y="8479631"/>
              <a:ext cx="149444" cy="184664"/>
            </a:xfrm>
            <a:prstGeom prst="bentConnector2">
              <a:avLst/>
            </a:prstGeom>
            <a:noFill/>
            <a:ln w="9525" cap="flat" cmpd="sng" algn="ctr">
              <a:solidFill>
                <a:srgbClr val="FF6600"/>
              </a:solidFill>
              <a:prstDash val="solid"/>
              <a:round/>
              <a:headEnd type="none" w="med" len="med"/>
              <a:tailEnd type="stealth"/>
            </a:ln>
            <a:effectLst/>
          </p:spPr>
        </p:cxnSp>
        <p:sp>
          <p:nvSpPr>
            <p:cNvPr id="33" name="テキスト ボックス 32">
              <a:extLst>
                <a:ext uri="{FF2B5EF4-FFF2-40B4-BE49-F238E27FC236}">
                  <a16:creationId xmlns:a16="http://schemas.microsoft.com/office/drawing/2014/main" id="{57C7095B-20DA-4AEC-8BF8-699468CDB9C2}"/>
                </a:ext>
              </a:extLst>
            </p:cNvPr>
            <p:cNvSpPr txBox="1"/>
            <p:nvPr/>
          </p:nvSpPr>
          <p:spPr>
            <a:xfrm>
              <a:off x="334823" y="7556426"/>
              <a:ext cx="1624978" cy="184666"/>
            </a:xfrm>
            <a:prstGeom prst="rect">
              <a:avLst/>
            </a:prstGeom>
            <a:noFill/>
          </p:spPr>
          <p:txBody>
            <a:bodyPr wrap="none" lIns="72000" tIns="0" rIns="72000" bIns="0" rtlCol="0">
              <a:spAutoFit/>
            </a:bodyPr>
            <a:lstStyle/>
            <a:p>
              <a:r>
                <a:rPr lang="ja-JP" altLang="en-US" sz="1200" dirty="0">
                  <a:latin typeface="+mn-ea"/>
                  <a:ea typeface="+mn-ea"/>
                </a:rPr>
                <a:t>計画高潮位</a:t>
              </a:r>
              <a:r>
                <a:rPr kumimoji="1" lang="ja-JP" altLang="en-US" sz="1200" dirty="0">
                  <a:latin typeface="+mn-ea"/>
                  <a:ea typeface="+mn-ea"/>
                </a:rPr>
                <a:t>　</a:t>
              </a:r>
              <a:r>
                <a:rPr kumimoji="1" lang="en-US" altLang="ja-JP" sz="1200" dirty="0">
                  <a:latin typeface="+mn-ea"/>
                  <a:ea typeface="+mn-ea"/>
                </a:rPr>
                <a:t>O.P.+5.20</a:t>
              </a:r>
              <a:endParaRPr kumimoji="1" lang="ja-JP" altLang="en-US" sz="1200" dirty="0">
                <a:latin typeface="+mn-ea"/>
                <a:ea typeface="+mn-ea"/>
              </a:endParaRPr>
            </a:p>
          </p:txBody>
        </p:sp>
        <p:cxnSp>
          <p:nvCxnSpPr>
            <p:cNvPr id="34" name="直線矢印コネクタ 33">
              <a:extLst>
                <a:ext uri="{FF2B5EF4-FFF2-40B4-BE49-F238E27FC236}">
                  <a16:creationId xmlns:a16="http://schemas.microsoft.com/office/drawing/2014/main" id="{13382373-D070-4C91-989C-786CB97143DA}"/>
                </a:ext>
              </a:extLst>
            </p:cNvPr>
            <p:cNvCxnSpPr>
              <a:cxnSpLocks/>
            </p:cNvCxnSpPr>
            <p:nvPr/>
          </p:nvCxnSpPr>
          <p:spPr bwMode="auto">
            <a:xfrm>
              <a:off x="2288363" y="7434843"/>
              <a:ext cx="0" cy="999544"/>
            </a:xfrm>
            <a:prstGeom prst="straightConnector1">
              <a:avLst/>
            </a:prstGeom>
            <a:noFill/>
            <a:ln w="9525" cap="flat" cmpd="sng" algn="ctr">
              <a:solidFill>
                <a:srgbClr val="FF6600"/>
              </a:solidFill>
              <a:prstDash val="solid"/>
              <a:round/>
              <a:headEnd type="stealth"/>
              <a:tailEnd type="stealth"/>
            </a:ln>
            <a:effectLst/>
          </p:spPr>
        </p:cxnSp>
        <p:sp>
          <p:nvSpPr>
            <p:cNvPr id="35" name="テキスト ボックス 34">
              <a:extLst>
                <a:ext uri="{FF2B5EF4-FFF2-40B4-BE49-F238E27FC236}">
                  <a16:creationId xmlns:a16="http://schemas.microsoft.com/office/drawing/2014/main" id="{46093222-5ABC-4EE0-AE09-BA77DDFE3525}"/>
                </a:ext>
              </a:extLst>
            </p:cNvPr>
            <p:cNvSpPr txBox="1"/>
            <p:nvPr/>
          </p:nvSpPr>
          <p:spPr>
            <a:xfrm>
              <a:off x="1478259" y="7842282"/>
              <a:ext cx="924933" cy="184666"/>
            </a:xfrm>
            <a:prstGeom prst="rect">
              <a:avLst/>
            </a:prstGeom>
            <a:solidFill>
              <a:srgbClr val="99CCFF"/>
            </a:solidFill>
          </p:spPr>
          <p:txBody>
            <a:bodyPr wrap="none" lIns="0" tIns="0" rIns="0" bIns="0" rtlCol="0">
              <a:spAutoFit/>
            </a:bodyPr>
            <a:lstStyle/>
            <a:p>
              <a:r>
                <a:rPr kumimoji="1" lang="ja-JP" altLang="en-US" sz="1200" dirty="0">
                  <a:latin typeface="+mn-ea"/>
                  <a:ea typeface="+mn-ea"/>
                </a:rPr>
                <a:t>潮位偏差 </a:t>
              </a:r>
              <a:r>
                <a:rPr kumimoji="1" lang="en-US" altLang="ja-JP" sz="1200" dirty="0">
                  <a:latin typeface="+mn-ea"/>
                  <a:ea typeface="+mn-ea"/>
                </a:rPr>
                <a:t>3.00</a:t>
              </a:r>
              <a:endParaRPr kumimoji="1" lang="ja-JP" altLang="en-US" sz="1200" dirty="0">
                <a:latin typeface="+mn-ea"/>
                <a:ea typeface="+mn-ea"/>
              </a:endParaRPr>
            </a:p>
          </p:txBody>
        </p:sp>
        <p:cxnSp>
          <p:nvCxnSpPr>
            <p:cNvPr id="36" name="直線矢印コネクタ 35">
              <a:extLst>
                <a:ext uri="{FF2B5EF4-FFF2-40B4-BE49-F238E27FC236}">
                  <a16:creationId xmlns:a16="http://schemas.microsoft.com/office/drawing/2014/main" id="{AA7E8CBB-D5A5-4421-A4A4-843D690FC773}"/>
                </a:ext>
              </a:extLst>
            </p:cNvPr>
            <p:cNvCxnSpPr>
              <a:cxnSpLocks/>
            </p:cNvCxnSpPr>
            <p:nvPr/>
          </p:nvCxnSpPr>
          <p:spPr bwMode="auto">
            <a:xfrm>
              <a:off x="1414067" y="7011407"/>
              <a:ext cx="0" cy="418093"/>
            </a:xfrm>
            <a:prstGeom prst="straightConnector1">
              <a:avLst/>
            </a:prstGeom>
            <a:noFill/>
            <a:ln w="9525" cap="flat" cmpd="sng" algn="ctr">
              <a:solidFill>
                <a:srgbClr val="FF6600"/>
              </a:solidFill>
              <a:prstDash val="solid"/>
              <a:round/>
              <a:headEnd type="stealth"/>
              <a:tailEnd type="stealth"/>
            </a:ln>
            <a:effectLst/>
          </p:spPr>
        </p:cxnSp>
        <p:sp>
          <p:nvSpPr>
            <p:cNvPr id="37" name="テキスト ボックス 36">
              <a:extLst>
                <a:ext uri="{FF2B5EF4-FFF2-40B4-BE49-F238E27FC236}">
                  <a16:creationId xmlns:a16="http://schemas.microsoft.com/office/drawing/2014/main" id="{43A0910A-17A3-47F8-83F8-08361D6452B6}"/>
                </a:ext>
              </a:extLst>
            </p:cNvPr>
            <p:cNvSpPr txBox="1"/>
            <p:nvPr/>
          </p:nvSpPr>
          <p:spPr>
            <a:xfrm>
              <a:off x="760424" y="7130162"/>
              <a:ext cx="771045" cy="184666"/>
            </a:xfrm>
            <a:prstGeom prst="rect">
              <a:avLst/>
            </a:prstGeom>
            <a:solidFill>
              <a:srgbClr val="FFFFAF"/>
            </a:solidFill>
          </p:spPr>
          <p:txBody>
            <a:bodyPr wrap="none" lIns="0" tIns="0" rIns="0" bIns="0" rtlCol="0">
              <a:spAutoFit/>
            </a:bodyPr>
            <a:lstStyle/>
            <a:p>
              <a:r>
                <a:rPr kumimoji="1" lang="ja-JP" altLang="en-US" sz="1200" dirty="0">
                  <a:latin typeface="+mn-ea"/>
                  <a:ea typeface="+mn-ea"/>
                </a:rPr>
                <a:t>変動量 </a:t>
              </a:r>
              <a:r>
                <a:rPr kumimoji="1" lang="en-US" altLang="ja-JP" sz="1200" dirty="0">
                  <a:latin typeface="+mn-ea"/>
                  <a:ea typeface="+mn-ea"/>
                </a:rPr>
                <a:t>1.40</a:t>
              </a:r>
              <a:endParaRPr kumimoji="1" lang="ja-JP" altLang="en-US" sz="1200" dirty="0">
                <a:latin typeface="+mn-ea"/>
                <a:ea typeface="+mn-ea"/>
              </a:endParaRPr>
            </a:p>
          </p:txBody>
        </p:sp>
        <p:sp>
          <p:nvSpPr>
            <p:cNvPr id="38" name="テキスト ボックス 37">
              <a:extLst>
                <a:ext uri="{FF2B5EF4-FFF2-40B4-BE49-F238E27FC236}">
                  <a16:creationId xmlns:a16="http://schemas.microsoft.com/office/drawing/2014/main" id="{B922521D-FD2D-4B2B-8798-9D9D7FA67E29}"/>
                </a:ext>
              </a:extLst>
            </p:cNvPr>
            <p:cNvSpPr txBox="1"/>
            <p:nvPr/>
          </p:nvSpPr>
          <p:spPr>
            <a:xfrm>
              <a:off x="153640" y="6686703"/>
              <a:ext cx="2086643" cy="184666"/>
            </a:xfrm>
            <a:prstGeom prst="rect">
              <a:avLst/>
            </a:prstGeom>
            <a:noFill/>
          </p:spPr>
          <p:txBody>
            <a:bodyPr wrap="none" lIns="72000" tIns="0" rIns="72000" bIns="0" rtlCol="0">
              <a:spAutoFit/>
            </a:bodyPr>
            <a:lstStyle/>
            <a:p>
              <a:r>
                <a:rPr kumimoji="1" lang="ja-JP" altLang="en-US" sz="1200" dirty="0">
                  <a:latin typeface="+mn-ea"/>
                  <a:ea typeface="+mn-ea"/>
                </a:rPr>
                <a:t>水門外計画堤防高　</a:t>
              </a:r>
              <a:r>
                <a:rPr kumimoji="1" lang="en-US" altLang="ja-JP" sz="1200" dirty="0">
                  <a:latin typeface="+mn-ea"/>
                  <a:ea typeface="+mn-ea"/>
                </a:rPr>
                <a:t>O.P.+6.60</a:t>
              </a:r>
              <a:endParaRPr kumimoji="1" lang="ja-JP" altLang="en-US" sz="1200" dirty="0">
                <a:latin typeface="+mn-ea"/>
                <a:ea typeface="+mn-ea"/>
              </a:endParaRPr>
            </a:p>
          </p:txBody>
        </p:sp>
        <p:sp>
          <p:nvSpPr>
            <p:cNvPr id="39" name="テキスト ボックス 38">
              <a:extLst>
                <a:ext uri="{FF2B5EF4-FFF2-40B4-BE49-F238E27FC236}">
                  <a16:creationId xmlns:a16="http://schemas.microsoft.com/office/drawing/2014/main" id="{D9F8F078-648C-4D75-AFD7-031ECF639A7D}"/>
                </a:ext>
              </a:extLst>
            </p:cNvPr>
            <p:cNvSpPr txBox="1"/>
            <p:nvPr/>
          </p:nvSpPr>
          <p:spPr>
            <a:xfrm>
              <a:off x="2854858" y="6559794"/>
              <a:ext cx="1356462" cy="184666"/>
            </a:xfrm>
            <a:prstGeom prst="rect">
              <a:avLst/>
            </a:prstGeom>
            <a:noFill/>
          </p:spPr>
          <p:txBody>
            <a:bodyPr wrap="none" tIns="0" bIns="0" rtlCol="0">
              <a:spAutoFit/>
            </a:bodyPr>
            <a:lstStyle/>
            <a:p>
              <a:r>
                <a:rPr kumimoji="1" lang="ja-JP" altLang="en-US" sz="1200" dirty="0">
                  <a:latin typeface="+mn-ea"/>
                  <a:ea typeface="+mn-ea"/>
                </a:rPr>
                <a:t>水門高　</a:t>
              </a:r>
              <a:r>
                <a:rPr kumimoji="1" lang="en-US" altLang="ja-JP" sz="1200" dirty="0">
                  <a:latin typeface="+mn-ea"/>
                  <a:ea typeface="+mn-ea"/>
                </a:rPr>
                <a:t>O.P.+7.40</a:t>
              </a:r>
              <a:endParaRPr kumimoji="1" lang="ja-JP" altLang="en-US" sz="1200" dirty="0">
                <a:latin typeface="+mn-ea"/>
                <a:ea typeface="+mn-ea"/>
              </a:endParaRPr>
            </a:p>
          </p:txBody>
        </p:sp>
        <p:sp>
          <p:nvSpPr>
            <p:cNvPr id="40" name="楕円 39">
              <a:extLst>
                <a:ext uri="{FF2B5EF4-FFF2-40B4-BE49-F238E27FC236}">
                  <a16:creationId xmlns:a16="http://schemas.microsoft.com/office/drawing/2014/main" id="{0815ED43-79D3-4480-9A74-F4DBCCF1394A}"/>
                </a:ext>
              </a:extLst>
            </p:cNvPr>
            <p:cNvSpPr/>
            <p:nvPr/>
          </p:nvSpPr>
          <p:spPr bwMode="auto">
            <a:xfrm>
              <a:off x="5231556" y="6894965"/>
              <a:ext cx="432000" cy="432000"/>
            </a:xfrm>
            <a:prstGeom prst="ellipse">
              <a:avLst/>
            </a:prstGeom>
            <a:solidFill>
              <a:srgbClr val="006666"/>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1" lang="en-US" altLang="ja-JP" sz="2800" b="0" i="0" u="none" strike="noStrike" cap="none" normalizeH="0" baseline="0" dirty="0">
                  <a:ln>
                    <a:noFill/>
                  </a:ln>
                  <a:solidFill>
                    <a:schemeClr val="bg1"/>
                  </a:solidFill>
                  <a:effectLst/>
                  <a:latin typeface="Arial" charset="0"/>
                  <a:ea typeface="ＭＳ Ｐゴシック" charset="-128"/>
                </a:rPr>
                <a:t>P</a:t>
              </a:r>
              <a:endParaRPr kumimoji="1" lang="ja-JP" altLang="en-US" sz="2800" b="0" i="0" u="none" strike="noStrike" cap="none" normalizeH="0" baseline="0" dirty="0">
                <a:ln>
                  <a:noFill/>
                </a:ln>
                <a:solidFill>
                  <a:schemeClr val="bg1"/>
                </a:solidFill>
                <a:effectLst/>
                <a:latin typeface="Arial" charset="0"/>
                <a:ea typeface="ＭＳ Ｐゴシック" charset="-128"/>
              </a:endParaRPr>
            </a:p>
          </p:txBody>
        </p:sp>
        <p:sp>
          <p:nvSpPr>
            <p:cNvPr id="41" name="テキスト ボックス 40">
              <a:extLst>
                <a:ext uri="{FF2B5EF4-FFF2-40B4-BE49-F238E27FC236}">
                  <a16:creationId xmlns:a16="http://schemas.microsoft.com/office/drawing/2014/main" id="{6185ED03-E493-4A0C-9420-B4E15A636EB8}"/>
                </a:ext>
              </a:extLst>
            </p:cNvPr>
            <p:cNvSpPr txBox="1"/>
            <p:nvPr/>
          </p:nvSpPr>
          <p:spPr>
            <a:xfrm>
              <a:off x="5627300" y="6721796"/>
              <a:ext cx="882418" cy="407270"/>
            </a:xfrm>
            <a:prstGeom prst="rect">
              <a:avLst/>
            </a:prstGeom>
            <a:noFill/>
          </p:spPr>
          <p:txBody>
            <a:bodyPr wrap="none" tIns="0" bIns="0" rtlCol="0">
              <a:spAutoFit/>
            </a:bodyPr>
            <a:lstStyle/>
            <a:p>
              <a:r>
                <a:rPr kumimoji="1" lang="ja-JP" altLang="en-US" sz="1200" b="1" dirty="0">
                  <a:solidFill>
                    <a:srgbClr val="3399FF"/>
                  </a:solidFill>
                  <a:latin typeface="+mn-ea"/>
                  <a:ea typeface="+mn-ea"/>
                </a:rPr>
                <a:t>大河川へ</a:t>
              </a:r>
              <a:endParaRPr kumimoji="1" lang="en-US" altLang="ja-JP" sz="1200" b="1" dirty="0">
                <a:solidFill>
                  <a:srgbClr val="3399FF"/>
                </a:solidFill>
                <a:latin typeface="+mn-ea"/>
                <a:ea typeface="+mn-ea"/>
              </a:endParaRPr>
            </a:p>
            <a:p>
              <a:r>
                <a:rPr kumimoji="1" lang="ja-JP" altLang="en-US" sz="1200" b="1" dirty="0">
                  <a:solidFill>
                    <a:srgbClr val="3399FF"/>
                  </a:solidFill>
                  <a:latin typeface="+mn-ea"/>
                  <a:ea typeface="+mn-ea"/>
                </a:rPr>
                <a:t>排水</a:t>
              </a:r>
            </a:p>
          </p:txBody>
        </p:sp>
        <p:cxnSp>
          <p:nvCxnSpPr>
            <p:cNvPr id="42" name="コネクタ: カギ線 36">
              <a:extLst>
                <a:ext uri="{FF2B5EF4-FFF2-40B4-BE49-F238E27FC236}">
                  <a16:creationId xmlns:a16="http://schemas.microsoft.com/office/drawing/2014/main" id="{F0C2E334-0BA5-40A7-A7B6-0FE7613F18FB}"/>
                </a:ext>
              </a:extLst>
            </p:cNvPr>
            <p:cNvCxnSpPr>
              <a:cxnSpLocks/>
            </p:cNvCxnSpPr>
            <p:nvPr/>
          </p:nvCxnSpPr>
          <p:spPr bwMode="auto">
            <a:xfrm>
              <a:off x="2315443" y="6865617"/>
              <a:ext cx="115790" cy="129312"/>
            </a:xfrm>
            <a:prstGeom prst="bentConnector2">
              <a:avLst/>
            </a:prstGeom>
            <a:noFill/>
            <a:ln w="9525" cap="flat" cmpd="sng" algn="ctr">
              <a:solidFill>
                <a:srgbClr val="FF6600"/>
              </a:solidFill>
              <a:prstDash val="solid"/>
              <a:round/>
              <a:headEnd type="none" w="med" len="med"/>
              <a:tailEnd type="stealth"/>
            </a:ln>
            <a:effectLst/>
          </p:spPr>
        </p:cxnSp>
        <p:cxnSp>
          <p:nvCxnSpPr>
            <p:cNvPr id="43" name="コネクタ: カギ線 38">
              <a:extLst>
                <a:ext uri="{FF2B5EF4-FFF2-40B4-BE49-F238E27FC236}">
                  <a16:creationId xmlns:a16="http://schemas.microsoft.com/office/drawing/2014/main" id="{6F4745A7-982B-44AC-BB87-A9878A37472B}"/>
                </a:ext>
              </a:extLst>
            </p:cNvPr>
            <p:cNvCxnSpPr>
              <a:cxnSpLocks/>
            </p:cNvCxnSpPr>
            <p:nvPr/>
          </p:nvCxnSpPr>
          <p:spPr bwMode="auto">
            <a:xfrm flipV="1">
              <a:off x="1959801" y="7416809"/>
              <a:ext cx="107146" cy="145732"/>
            </a:xfrm>
            <a:prstGeom prst="bentConnector2">
              <a:avLst/>
            </a:prstGeom>
            <a:noFill/>
            <a:ln w="9525" cap="flat" cmpd="sng" algn="ctr">
              <a:solidFill>
                <a:srgbClr val="FF6600"/>
              </a:solidFill>
              <a:prstDash val="solid"/>
              <a:round/>
              <a:headEnd type="none" w="med" len="med"/>
              <a:tailEnd type="stealth"/>
            </a:ln>
            <a:effectLst/>
          </p:spPr>
        </p:cxnSp>
        <p:cxnSp>
          <p:nvCxnSpPr>
            <p:cNvPr id="44" name="直線コネクタ 43">
              <a:extLst>
                <a:ext uri="{FF2B5EF4-FFF2-40B4-BE49-F238E27FC236}">
                  <a16:creationId xmlns:a16="http://schemas.microsoft.com/office/drawing/2014/main" id="{93B625AC-C8E7-417D-9429-CA8D2B262D5A}"/>
                </a:ext>
              </a:extLst>
            </p:cNvPr>
            <p:cNvCxnSpPr>
              <a:cxnSpLocks/>
            </p:cNvCxnSpPr>
            <p:nvPr/>
          </p:nvCxnSpPr>
          <p:spPr bwMode="auto">
            <a:xfrm flipV="1">
              <a:off x="312272" y="7014044"/>
              <a:ext cx="2232000" cy="8879"/>
            </a:xfrm>
            <a:prstGeom prst="line">
              <a:avLst/>
            </a:prstGeom>
            <a:noFill/>
            <a:ln w="15875" cap="flat" cmpd="sng" algn="ctr">
              <a:solidFill>
                <a:schemeClr val="tx1"/>
              </a:solidFill>
              <a:prstDash val="solid"/>
              <a:round/>
              <a:headEnd type="none" w="med" len="med"/>
              <a:tailEnd type="none" w="med" len="med"/>
            </a:ln>
            <a:effectLst/>
          </p:spPr>
        </p:cxnSp>
        <p:cxnSp>
          <p:nvCxnSpPr>
            <p:cNvPr id="45" name="直線コネクタ 44">
              <a:extLst>
                <a:ext uri="{FF2B5EF4-FFF2-40B4-BE49-F238E27FC236}">
                  <a16:creationId xmlns:a16="http://schemas.microsoft.com/office/drawing/2014/main" id="{BCCAD143-E14F-4B73-BFA0-BFB2893FA353}"/>
                </a:ext>
              </a:extLst>
            </p:cNvPr>
            <p:cNvCxnSpPr>
              <a:cxnSpLocks/>
            </p:cNvCxnSpPr>
            <p:nvPr/>
          </p:nvCxnSpPr>
          <p:spPr bwMode="auto">
            <a:xfrm flipV="1">
              <a:off x="312272" y="7429323"/>
              <a:ext cx="2232000" cy="8879"/>
            </a:xfrm>
            <a:prstGeom prst="line">
              <a:avLst/>
            </a:prstGeom>
            <a:noFill/>
            <a:ln w="15875" cap="flat" cmpd="sng" algn="ctr">
              <a:solidFill>
                <a:schemeClr val="tx1"/>
              </a:solidFill>
              <a:prstDash val="dash"/>
              <a:round/>
              <a:headEnd type="none" w="med" len="med"/>
              <a:tailEnd type="none" w="med" len="med"/>
            </a:ln>
            <a:effectLst/>
          </p:spPr>
        </p:cxnSp>
        <p:cxnSp>
          <p:nvCxnSpPr>
            <p:cNvPr id="46" name="直線コネクタ 45">
              <a:extLst>
                <a:ext uri="{FF2B5EF4-FFF2-40B4-BE49-F238E27FC236}">
                  <a16:creationId xmlns:a16="http://schemas.microsoft.com/office/drawing/2014/main" id="{C8B32B0A-3E04-4D80-BA21-414ABA4DF791}"/>
                </a:ext>
              </a:extLst>
            </p:cNvPr>
            <p:cNvCxnSpPr>
              <a:cxnSpLocks/>
            </p:cNvCxnSpPr>
            <p:nvPr/>
          </p:nvCxnSpPr>
          <p:spPr bwMode="auto">
            <a:xfrm flipV="1">
              <a:off x="312272" y="8434710"/>
              <a:ext cx="2232000" cy="8879"/>
            </a:xfrm>
            <a:prstGeom prst="line">
              <a:avLst/>
            </a:prstGeom>
            <a:noFill/>
            <a:ln w="15875" cap="flat" cmpd="sng" algn="ctr">
              <a:solidFill>
                <a:schemeClr val="tx1"/>
              </a:solidFill>
              <a:prstDash val="dashDot"/>
              <a:round/>
              <a:headEnd type="none" w="med" len="med"/>
              <a:tailEnd type="none" w="med" len="med"/>
            </a:ln>
            <a:effectLst/>
          </p:spPr>
        </p:cxnSp>
        <p:cxnSp>
          <p:nvCxnSpPr>
            <p:cNvPr id="47" name="直線コネクタ 46">
              <a:extLst>
                <a:ext uri="{FF2B5EF4-FFF2-40B4-BE49-F238E27FC236}">
                  <a16:creationId xmlns:a16="http://schemas.microsoft.com/office/drawing/2014/main" id="{F86AB317-619E-42ED-84DA-2A643660BFAC}"/>
                </a:ext>
              </a:extLst>
            </p:cNvPr>
            <p:cNvCxnSpPr>
              <a:cxnSpLocks/>
            </p:cNvCxnSpPr>
            <p:nvPr/>
          </p:nvCxnSpPr>
          <p:spPr bwMode="auto">
            <a:xfrm flipV="1">
              <a:off x="2671763" y="6771210"/>
              <a:ext cx="1476224" cy="1"/>
            </a:xfrm>
            <a:prstGeom prst="line">
              <a:avLst/>
            </a:prstGeom>
            <a:noFill/>
            <a:ln w="15875" cap="flat" cmpd="sng" algn="ctr">
              <a:solidFill>
                <a:schemeClr val="tx1"/>
              </a:solidFill>
              <a:prstDash val="solid"/>
              <a:round/>
              <a:headEnd type="none" w="med" len="med"/>
              <a:tailEnd type="none" w="med" len="med"/>
            </a:ln>
            <a:effectLst/>
          </p:spPr>
        </p:cxnSp>
        <p:cxnSp>
          <p:nvCxnSpPr>
            <p:cNvPr id="48" name="直線コネクタ 47">
              <a:extLst>
                <a:ext uri="{FF2B5EF4-FFF2-40B4-BE49-F238E27FC236}">
                  <a16:creationId xmlns:a16="http://schemas.microsoft.com/office/drawing/2014/main" id="{165FA218-5DCD-4827-A9E6-FB8279660E96}"/>
                </a:ext>
              </a:extLst>
            </p:cNvPr>
            <p:cNvCxnSpPr>
              <a:cxnSpLocks/>
            </p:cNvCxnSpPr>
            <p:nvPr/>
          </p:nvCxnSpPr>
          <p:spPr bwMode="auto">
            <a:xfrm flipV="1">
              <a:off x="2678402" y="7790219"/>
              <a:ext cx="3888000" cy="1"/>
            </a:xfrm>
            <a:prstGeom prst="line">
              <a:avLst/>
            </a:prstGeom>
            <a:noFill/>
            <a:ln w="15875" cap="flat" cmpd="sng" algn="ctr">
              <a:solidFill>
                <a:schemeClr val="tx1"/>
              </a:solidFill>
              <a:prstDash val="solid"/>
              <a:round/>
              <a:headEnd type="none" w="med" len="med"/>
              <a:tailEnd type="none" w="med" len="med"/>
            </a:ln>
            <a:effectLst/>
          </p:spPr>
        </p:cxnSp>
        <p:cxnSp>
          <p:nvCxnSpPr>
            <p:cNvPr id="49" name="直線コネクタ 48">
              <a:extLst>
                <a:ext uri="{FF2B5EF4-FFF2-40B4-BE49-F238E27FC236}">
                  <a16:creationId xmlns:a16="http://schemas.microsoft.com/office/drawing/2014/main" id="{4E1B8266-778E-4F27-A2B2-3BFEC58E706A}"/>
                </a:ext>
              </a:extLst>
            </p:cNvPr>
            <p:cNvCxnSpPr>
              <a:cxnSpLocks/>
            </p:cNvCxnSpPr>
            <p:nvPr/>
          </p:nvCxnSpPr>
          <p:spPr bwMode="auto">
            <a:xfrm flipV="1">
              <a:off x="2678402" y="8055160"/>
              <a:ext cx="3888000" cy="1"/>
            </a:xfrm>
            <a:prstGeom prst="line">
              <a:avLst/>
            </a:prstGeom>
            <a:noFill/>
            <a:ln w="15875" cap="flat" cmpd="sng" algn="ctr">
              <a:solidFill>
                <a:schemeClr val="tx1"/>
              </a:solidFill>
              <a:prstDash val="dash"/>
              <a:round/>
              <a:headEnd type="none" w="med" len="med"/>
              <a:tailEnd type="none" w="med" len="med"/>
            </a:ln>
            <a:effectLst/>
          </p:spPr>
        </p:cxnSp>
        <p:cxnSp>
          <p:nvCxnSpPr>
            <p:cNvPr id="50" name="直線コネクタ 49">
              <a:extLst>
                <a:ext uri="{FF2B5EF4-FFF2-40B4-BE49-F238E27FC236}">
                  <a16:creationId xmlns:a16="http://schemas.microsoft.com/office/drawing/2014/main" id="{39828ACA-7A34-4768-A597-8A574B5972C4}"/>
                </a:ext>
              </a:extLst>
            </p:cNvPr>
            <p:cNvCxnSpPr>
              <a:cxnSpLocks/>
            </p:cNvCxnSpPr>
            <p:nvPr/>
          </p:nvCxnSpPr>
          <p:spPr bwMode="auto">
            <a:xfrm flipV="1">
              <a:off x="2678402" y="8342863"/>
              <a:ext cx="3888000" cy="1"/>
            </a:xfrm>
            <a:prstGeom prst="line">
              <a:avLst/>
            </a:prstGeom>
            <a:noFill/>
            <a:ln w="15875" cap="flat" cmpd="sng" algn="ctr">
              <a:solidFill>
                <a:schemeClr val="tx1"/>
              </a:solidFill>
              <a:prstDash val="lgDashDot"/>
              <a:round/>
              <a:headEnd type="none" w="med" len="med"/>
              <a:tailEnd type="none" w="med" len="med"/>
            </a:ln>
            <a:effectLst/>
          </p:spPr>
        </p:cxnSp>
        <p:cxnSp>
          <p:nvCxnSpPr>
            <p:cNvPr id="51" name="直線コネクタ 50">
              <a:extLst>
                <a:ext uri="{FF2B5EF4-FFF2-40B4-BE49-F238E27FC236}">
                  <a16:creationId xmlns:a16="http://schemas.microsoft.com/office/drawing/2014/main" id="{DD376311-FD51-4CAE-BA96-DD0151E22CE2}"/>
                </a:ext>
              </a:extLst>
            </p:cNvPr>
            <p:cNvCxnSpPr>
              <a:cxnSpLocks/>
            </p:cNvCxnSpPr>
            <p:nvPr/>
          </p:nvCxnSpPr>
          <p:spPr bwMode="auto">
            <a:xfrm flipV="1">
              <a:off x="2671763" y="7009400"/>
              <a:ext cx="1476224" cy="1"/>
            </a:xfrm>
            <a:prstGeom prst="line">
              <a:avLst/>
            </a:prstGeom>
            <a:noFill/>
            <a:ln w="15875" cap="flat" cmpd="sng" algn="ctr">
              <a:solidFill>
                <a:schemeClr val="tx1"/>
              </a:solidFill>
              <a:prstDash val="solid"/>
              <a:round/>
              <a:headEnd type="none" w="med" len="med"/>
              <a:tailEnd type="none" w="med" len="med"/>
            </a:ln>
            <a:effectLst/>
          </p:spPr>
        </p:cxnSp>
        <p:cxnSp>
          <p:nvCxnSpPr>
            <p:cNvPr id="52" name="直線矢印コネクタ 51">
              <a:extLst>
                <a:ext uri="{FF2B5EF4-FFF2-40B4-BE49-F238E27FC236}">
                  <a16:creationId xmlns:a16="http://schemas.microsoft.com/office/drawing/2014/main" id="{841EE3DA-9AFF-466F-B620-964A30A98671}"/>
                </a:ext>
              </a:extLst>
            </p:cNvPr>
            <p:cNvCxnSpPr>
              <a:cxnSpLocks/>
            </p:cNvCxnSpPr>
            <p:nvPr/>
          </p:nvCxnSpPr>
          <p:spPr bwMode="auto">
            <a:xfrm>
              <a:off x="3991335" y="6774002"/>
              <a:ext cx="0" cy="245995"/>
            </a:xfrm>
            <a:prstGeom prst="straightConnector1">
              <a:avLst/>
            </a:prstGeom>
            <a:noFill/>
            <a:ln w="9525" cap="flat" cmpd="sng" algn="ctr">
              <a:solidFill>
                <a:srgbClr val="FF6600"/>
              </a:solidFill>
              <a:prstDash val="solid"/>
              <a:round/>
              <a:headEnd type="stealth"/>
              <a:tailEnd type="stealth"/>
            </a:ln>
            <a:effectLst/>
          </p:spPr>
        </p:cxnSp>
        <p:sp>
          <p:nvSpPr>
            <p:cNvPr id="53" name="テキスト ボックス 52">
              <a:extLst>
                <a:ext uri="{FF2B5EF4-FFF2-40B4-BE49-F238E27FC236}">
                  <a16:creationId xmlns:a16="http://schemas.microsoft.com/office/drawing/2014/main" id="{66F10A6A-410E-4AC5-A81F-49D0EA1B6729}"/>
                </a:ext>
              </a:extLst>
            </p:cNvPr>
            <p:cNvSpPr txBox="1"/>
            <p:nvPr/>
          </p:nvSpPr>
          <p:spPr>
            <a:xfrm>
              <a:off x="2686037" y="7040133"/>
              <a:ext cx="3274478" cy="407270"/>
            </a:xfrm>
            <a:prstGeom prst="rect">
              <a:avLst/>
            </a:prstGeom>
            <a:noFill/>
          </p:spPr>
          <p:txBody>
            <a:bodyPr wrap="square" lIns="72000" tIns="0" rIns="72000" bIns="0" rtlCol="0">
              <a:spAutoFit/>
            </a:bodyPr>
            <a:lstStyle/>
            <a:p>
              <a:r>
                <a:rPr kumimoji="1" lang="ja-JP" altLang="en-US" sz="1200" dirty="0">
                  <a:latin typeface="+mn-ea"/>
                  <a:ea typeface="+mn-ea"/>
                </a:rPr>
                <a:t>吹き寄せによる水位上昇＋</a:t>
              </a:r>
              <a:endParaRPr kumimoji="1" lang="en-US" altLang="ja-JP" sz="1200" dirty="0">
                <a:latin typeface="+mn-ea"/>
                <a:ea typeface="+mn-ea"/>
              </a:endParaRPr>
            </a:p>
            <a:p>
              <a:r>
                <a:rPr lang="ja-JP" altLang="en-US" sz="1200" dirty="0">
                  <a:latin typeface="+mn-ea"/>
                  <a:ea typeface="+mn-ea"/>
                </a:rPr>
                <a:t>地盤沈下量</a:t>
              </a:r>
              <a:r>
                <a:rPr lang="en-US" altLang="ja-JP" sz="1200" dirty="0">
                  <a:latin typeface="+mn-ea"/>
                  <a:ea typeface="+mn-ea"/>
                </a:rPr>
                <a:t> 0.80m</a:t>
              </a:r>
              <a:endParaRPr kumimoji="1" lang="ja-JP" altLang="en-US" sz="1200" dirty="0">
                <a:latin typeface="+mn-ea"/>
                <a:ea typeface="+mn-ea"/>
              </a:endParaRPr>
            </a:p>
          </p:txBody>
        </p:sp>
      </p:grpSp>
      <p:sp>
        <p:nvSpPr>
          <p:cNvPr id="55" name="スライド番号プレースホルダー 3">
            <a:extLst>
              <a:ext uri="{FF2B5EF4-FFF2-40B4-BE49-F238E27FC236}">
                <a16:creationId xmlns:a16="http://schemas.microsoft.com/office/drawing/2014/main" id="{14FC6E6F-63B1-4F4E-B82E-B5581C4DE4ED}"/>
              </a:ext>
            </a:extLst>
          </p:cNvPr>
          <p:cNvSpPr txBox="1">
            <a:spLocks/>
          </p:cNvSpPr>
          <p:nvPr/>
        </p:nvSpPr>
        <p:spPr>
          <a:xfrm>
            <a:off x="6979343" y="6478799"/>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5</a:t>
            </a:fld>
            <a:endParaRPr lang="ja-JP" altLang="en-US" sz="1600" dirty="0">
              <a:solidFill>
                <a:schemeClr val="tx1"/>
              </a:solidFill>
            </a:endParaRPr>
          </a:p>
        </p:txBody>
      </p:sp>
    </p:spTree>
    <p:extLst>
      <p:ext uri="{BB962C8B-B14F-4D97-AF65-F5344CB8AC3E}">
        <p14:creationId xmlns:p14="http://schemas.microsoft.com/office/powerpoint/2010/main" val="544052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0000sv0ns502\d10208$\doc\30_防災対策課\010_企画防災Ｇ\00 水防活動関連\02 水防活動記録\H30\H300904-5（台風21号）\写真\20180905 台風21号(依頼時点収集済みデータ）\三大水門\木津川水門\木津川.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94" y="1499696"/>
            <a:ext cx="4275319" cy="2525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1184" y="557340"/>
            <a:ext cx="8955559" cy="868857"/>
          </a:xfrm>
          <a:prstGeom prst="rect">
            <a:avLst/>
          </a:prstGeom>
          <a:solidFill>
            <a:schemeClr val="bg1"/>
          </a:solidFill>
          <a:ln w="9525">
            <a:solidFill>
              <a:schemeClr val="tx1"/>
            </a:solidFill>
            <a:miter lim="800000"/>
            <a:headEnd/>
            <a:tailEnd/>
          </a:ln>
        </p:spPr>
        <p:txBody>
          <a:bodyPr wrap="square" lIns="80165" tIns="40083" rIns="80165" bIns="40083">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dirty="0"/>
              <a:t>平成</a:t>
            </a:r>
            <a:r>
              <a:rPr lang="en-US" altLang="ja-JP" sz="1600" dirty="0"/>
              <a:t>30</a:t>
            </a:r>
            <a:r>
              <a:rPr lang="ja-JP" altLang="en-US" sz="1600" dirty="0"/>
              <a:t>年台風</a:t>
            </a:r>
            <a:r>
              <a:rPr lang="en-US" altLang="ja-JP" sz="1600" dirty="0"/>
              <a:t>21</a:t>
            </a:r>
            <a:r>
              <a:rPr lang="ja-JP" altLang="en-US" sz="1600" dirty="0"/>
              <a:t>号において、高潮警報が発令されたため、三大水門を閉鎖した。</a:t>
            </a:r>
            <a:endParaRPr lang="en-US" altLang="ja-JP" sz="1600" dirty="0"/>
          </a:p>
          <a:p>
            <a:r>
              <a:rPr lang="ja-JP" altLang="en-US" sz="1600" dirty="0"/>
              <a:t>大阪府の潮位計（木津川水門外側に設置）にて最大潮位</a:t>
            </a:r>
            <a:r>
              <a:rPr lang="en-US" altLang="ja-JP" sz="1600" dirty="0"/>
              <a:t>O.P.+5.13m</a:t>
            </a:r>
            <a:r>
              <a:rPr lang="ja-JP" altLang="en-US" sz="1600" dirty="0"/>
              <a:t>を観測し、過去最高潮位</a:t>
            </a:r>
            <a:r>
              <a:rPr lang="en-US" altLang="ja-JP" sz="1600" dirty="0"/>
              <a:t/>
            </a:r>
            <a:br>
              <a:rPr lang="en-US" altLang="ja-JP" sz="1600" dirty="0"/>
            </a:br>
            <a:r>
              <a:rPr lang="ja-JP" altLang="en-US" sz="1600" dirty="0"/>
              <a:t>（第２室戸台風）よりも約</a:t>
            </a:r>
            <a:r>
              <a:rPr lang="en-US" altLang="ja-JP" sz="1600" dirty="0"/>
              <a:t>1m</a:t>
            </a:r>
            <a:r>
              <a:rPr lang="ja-JP" altLang="en-US" sz="1600" dirty="0"/>
              <a:t>高い潮位となったが、管内の高潮による浸水被害は発生しなかった。</a:t>
            </a:r>
            <a:endParaRPr lang="en-US" altLang="ja-JP" sz="1600" dirty="0"/>
          </a:p>
        </p:txBody>
      </p:sp>
      <p:sp>
        <p:nvSpPr>
          <p:cNvPr id="11" name="テキスト ボックス 10"/>
          <p:cNvSpPr txBox="1"/>
          <p:nvPr/>
        </p:nvSpPr>
        <p:spPr>
          <a:xfrm>
            <a:off x="182407" y="1569806"/>
            <a:ext cx="1085225" cy="265615"/>
          </a:xfrm>
          <a:prstGeom prst="rect">
            <a:avLst/>
          </a:prstGeom>
          <a:solidFill>
            <a:schemeClr val="bg1"/>
          </a:solidFill>
          <a:ln w="19050">
            <a:solidFill>
              <a:srgbClr val="00B050"/>
            </a:solidFill>
          </a:ln>
        </p:spPr>
        <p:txBody>
          <a:bodyPr wrap="none" lIns="80165" tIns="40083" rIns="80165" bIns="40083" rtlCol="0">
            <a:spAutoFit/>
          </a:bodyPr>
          <a:lstStyle/>
          <a:p>
            <a:r>
              <a:rPr lang="ja-JP" altLang="en-US" sz="1200" b="1" dirty="0"/>
              <a:t>●木津川水門</a:t>
            </a:r>
            <a:endParaRPr lang="en-US" altLang="ja-JP" sz="1200" b="1" dirty="0"/>
          </a:p>
        </p:txBody>
      </p:sp>
      <p:sp>
        <p:nvSpPr>
          <p:cNvPr id="40" name="テキスト ボックス 39"/>
          <p:cNvSpPr txBox="1"/>
          <p:nvPr/>
        </p:nvSpPr>
        <p:spPr>
          <a:xfrm>
            <a:off x="4572665" y="1465493"/>
            <a:ext cx="4277381" cy="265615"/>
          </a:xfrm>
          <a:prstGeom prst="rect">
            <a:avLst/>
          </a:prstGeom>
          <a:noFill/>
        </p:spPr>
        <p:txBody>
          <a:bodyPr wrap="none" lIns="80165" tIns="40083" rIns="80165" bIns="40083" rtlCol="0">
            <a:spAutoFit/>
          </a:bodyPr>
          <a:lstStyle/>
          <a:p>
            <a:r>
              <a:rPr lang="ja-JP" altLang="en-US" sz="1200" dirty="0"/>
              <a:t>●木津川水門の観測潮位（</a:t>
            </a:r>
            <a:r>
              <a:rPr lang="en-US" altLang="ja-JP" sz="1200" dirty="0"/>
              <a:t>O.P. +m</a:t>
            </a:r>
            <a:r>
              <a:rPr lang="ja-JP" altLang="en-US" sz="1200" dirty="0"/>
              <a:t>）</a:t>
            </a:r>
            <a:r>
              <a:rPr lang="en-US" altLang="ja-JP" sz="1200" dirty="0"/>
              <a:t>【</a:t>
            </a:r>
            <a:r>
              <a:rPr lang="ja-JP" altLang="en-US" sz="1200" dirty="0"/>
              <a:t>大阪府潮位計による観測</a:t>
            </a:r>
            <a:r>
              <a:rPr lang="en-US" altLang="ja-JP" sz="1200" dirty="0"/>
              <a:t>】</a:t>
            </a:r>
          </a:p>
        </p:txBody>
      </p:sp>
      <p:grpSp>
        <p:nvGrpSpPr>
          <p:cNvPr id="15" name="グループ化 14"/>
          <p:cNvGrpSpPr/>
          <p:nvPr/>
        </p:nvGrpSpPr>
        <p:grpSpPr>
          <a:xfrm>
            <a:off x="4536392" y="1709411"/>
            <a:ext cx="4404369" cy="2293513"/>
            <a:chOff x="5145775" y="2175449"/>
            <a:chExt cx="5149900" cy="2528173"/>
          </a:xfrm>
        </p:grpSpPr>
        <p:grpSp>
          <p:nvGrpSpPr>
            <p:cNvPr id="14" name="グループ化 13"/>
            <p:cNvGrpSpPr/>
            <p:nvPr/>
          </p:nvGrpSpPr>
          <p:grpSpPr>
            <a:xfrm>
              <a:off x="5145775" y="2175449"/>
              <a:ext cx="5149900" cy="2528173"/>
              <a:chOff x="5145775" y="2175449"/>
              <a:chExt cx="5149900" cy="2528173"/>
            </a:xfrm>
          </p:grpSpPr>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3" t="1714" r="817" b="3718"/>
              <a:stretch/>
            </p:blipFill>
            <p:spPr bwMode="auto">
              <a:xfrm>
                <a:off x="5145775" y="2175449"/>
                <a:ext cx="5149900" cy="252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角丸四角形 25"/>
              <p:cNvSpPr/>
              <p:nvPr/>
            </p:nvSpPr>
            <p:spPr>
              <a:xfrm>
                <a:off x="5537325" y="2899962"/>
                <a:ext cx="1401723" cy="542653"/>
              </a:xfrm>
              <a:prstGeom prst="roundRect">
                <a:avLst>
                  <a:gd name="adj" fmla="val 39804"/>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FF0000"/>
                    </a:solidFill>
                  </a:rPr>
                  <a:t>外水位と内水位の最大水位差</a:t>
                </a:r>
                <a:endParaRPr lang="en-US" altLang="ja-JP" sz="900" b="1" dirty="0">
                  <a:solidFill>
                    <a:srgbClr val="FF0000"/>
                  </a:solidFill>
                </a:endParaRPr>
              </a:p>
              <a:p>
                <a:pPr algn="ctr"/>
                <a:r>
                  <a:rPr lang="ja-JP" altLang="en-US" sz="900" b="1" dirty="0">
                    <a:solidFill>
                      <a:srgbClr val="FF0000"/>
                    </a:solidFill>
                  </a:rPr>
                  <a:t>約</a:t>
                </a:r>
                <a:r>
                  <a:rPr lang="en-US" altLang="ja-JP" sz="900" b="1" dirty="0">
                    <a:solidFill>
                      <a:srgbClr val="FF0000"/>
                    </a:solidFill>
                  </a:rPr>
                  <a:t>3m</a:t>
                </a:r>
                <a:endParaRPr lang="ja-JP" altLang="en-US" sz="900" b="1" dirty="0">
                  <a:solidFill>
                    <a:srgbClr val="FF0000"/>
                  </a:solidFill>
                </a:endParaRPr>
              </a:p>
            </p:txBody>
          </p:sp>
          <p:cxnSp>
            <p:nvCxnSpPr>
              <p:cNvPr id="4" name="直線矢印コネクタ 3"/>
              <p:cNvCxnSpPr/>
              <p:nvPr/>
            </p:nvCxnSpPr>
            <p:spPr>
              <a:xfrm>
                <a:off x="6867608" y="4092417"/>
                <a:ext cx="1677037" cy="0"/>
              </a:xfrm>
              <a:prstGeom prst="straightConnector1">
                <a:avLst/>
              </a:prstGeom>
              <a:ln w="127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7344229" y="3977002"/>
                <a:ext cx="708656" cy="237487"/>
              </a:xfrm>
              <a:prstGeom prst="rect">
                <a:avLst/>
              </a:prstGeom>
              <a:solidFill>
                <a:schemeClr val="bg1"/>
              </a:solidFill>
              <a:ln w="19050">
                <a:noFill/>
              </a:ln>
            </p:spPr>
            <p:txBody>
              <a:bodyPr wrap="square">
                <a:spAutoFit/>
              </a:bodyPr>
              <a:lstStyle/>
              <a:p>
                <a:r>
                  <a:rPr lang="ja-JP" altLang="en-US" sz="800" b="1" dirty="0">
                    <a:solidFill>
                      <a:srgbClr val="0000FF"/>
                    </a:solidFill>
                  </a:rPr>
                  <a:t>水門閉鎖</a:t>
                </a:r>
              </a:p>
            </p:txBody>
          </p:sp>
        </p:grpSp>
        <p:sp>
          <p:nvSpPr>
            <p:cNvPr id="39" name="正方形/長方形 38"/>
            <p:cNvSpPr/>
            <p:nvPr/>
          </p:nvSpPr>
          <p:spPr>
            <a:xfrm>
              <a:off x="7420225" y="2275912"/>
              <a:ext cx="1680539" cy="373193"/>
            </a:xfrm>
            <a:prstGeom prst="rect">
              <a:avLst/>
            </a:prstGeom>
            <a:solidFill>
              <a:schemeClr val="bg1"/>
            </a:solidFill>
            <a:ln w="19050">
              <a:solidFill>
                <a:srgbClr val="00B050"/>
              </a:solidFill>
            </a:ln>
          </p:spPr>
          <p:txBody>
            <a:bodyPr wrap="square">
              <a:spAutoFit/>
            </a:bodyPr>
            <a:lstStyle/>
            <a:p>
              <a:r>
                <a:rPr lang="ja-JP" altLang="en-US" sz="800" dirty="0"/>
                <a:t>大阪府の潮位計による</a:t>
              </a:r>
              <a:endParaRPr lang="en-US" altLang="ja-JP" sz="800" dirty="0"/>
            </a:p>
            <a:p>
              <a:r>
                <a:rPr lang="ja-JP" altLang="en-US" sz="800" dirty="0"/>
                <a:t>瞬間最大観測値</a:t>
              </a:r>
              <a:r>
                <a:rPr lang="en-US" altLang="ja-JP" sz="800" dirty="0"/>
                <a:t>O.P. 5.13</a:t>
              </a:r>
              <a:r>
                <a:rPr lang="ja-JP" altLang="en-US" sz="800" dirty="0"/>
                <a:t>ｍ</a:t>
              </a:r>
            </a:p>
          </p:txBody>
        </p:sp>
        <p:cxnSp>
          <p:nvCxnSpPr>
            <p:cNvPr id="19" name="直線矢印コネクタ 18"/>
            <p:cNvCxnSpPr/>
            <p:nvPr/>
          </p:nvCxnSpPr>
          <p:spPr>
            <a:xfrm flipH="1">
              <a:off x="7175641" y="2397904"/>
              <a:ext cx="244585"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8144931" y="2901506"/>
              <a:ext cx="1057069" cy="373193"/>
            </a:xfrm>
            <a:prstGeom prst="rect">
              <a:avLst/>
            </a:prstGeom>
            <a:solidFill>
              <a:schemeClr val="bg1"/>
            </a:solidFill>
            <a:ln w="19050">
              <a:solidFill>
                <a:schemeClr val="bg1">
                  <a:lumMod val="75000"/>
                </a:schemeClr>
              </a:solidFill>
            </a:ln>
          </p:spPr>
          <p:txBody>
            <a:bodyPr wrap="square">
              <a:spAutoFit/>
            </a:bodyPr>
            <a:lstStyle/>
            <a:p>
              <a:r>
                <a:rPr lang="ja-JP" altLang="en-US" sz="800" dirty="0"/>
                <a:t>過去最高潮位</a:t>
              </a:r>
              <a:endParaRPr lang="en-US" altLang="ja-JP" sz="800" dirty="0"/>
            </a:p>
            <a:p>
              <a:r>
                <a:rPr lang="en-US" altLang="ja-JP" sz="800" dirty="0"/>
                <a:t>O.P. 4.12m</a:t>
              </a:r>
              <a:endParaRPr lang="ja-JP" altLang="en-US" sz="800" dirty="0"/>
            </a:p>
          </p:txBody>
        </p:sp>
      </p:grpSp>
      <p:pic>
        <p:nvPicPr>
          <p:cNvPr id="1027" name="Picture 3" descr="\\G0000sv0ns502\d10208$\doc\30_防災対策課\010_企画防災Ｇ\00 水防活動関連\02 水防活動記録\H30\H300904-5（台風21号）\写真\20180905 台風21号(依頼時点収集済みデータ）\三大水門\尻無川水門\尻無川\尻無川.PNG"/>
          <p:cNvPicPr>
            <a:picLocks noChangeAspect="1" noChangeArrowheads="1"/>
          </p:cNvPicPr>
          <p:nvPr/>
        </p:nvPicPr>
        <p:blipFill rotWithShape="1">
          <a:blip r:embed="rId4">
            <a:extLst>
              <a:ext uri="{28A0092B-C50C-407E-A947-70E740481C1C}">
                <a14:useLocalDpi xmlns:a14="http://schemas.microsoft.com/office/drawing/2010/main" val="0"/>
              </a:ext>
            </a:extLst>
          </a:blip>
          <a:srcRect b="770"/>
          <a:stretch/>
        </p:blipFill>
        <p:spPr bwMode="auto">
          <a:xfrm>
            <a:off x="4558964" y="4084296"/>
            <a:ext cx="4340089" cy="2559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0000sv0ns502\d10208$\doc\30_防災対策課\010_企画防災Ｇ\00 水防活動関連\02 水防活動記録\H30\H300904-5（台風21号）\写真\20180905 台風21号(依頼時点収集済みデータ）\三大水門\安治川水門\安治川\安治川_修正.png"/>
          <p:cNvPicPr>
            <a:picLocks noChangeAspect="1" noChangeArrowheads="1"/>
          </p:cNvPicPr>
          <p:nvPr/>
        </p:nvPicPr>
        <p:blipFill rotWithShape="1">
          <a:blip r:embed="rId5">
            <a:extLst>
              <a:ext uri="{28A0092B-C50C-407E-A947-70E740481C1C}">
                <a14:useLocalDpi xmlns:a14="http://schemas.microsoft.com/office/drawing/2010/main" val="0"/>
              </a:ext>
            </a:extLst>
          </a:blip>
          <a:srcRect t="31512" b="36902"/>
          <a:stretch/>
        </p:blipFill>
        <p:spPr bwMode="auto">
          <a:xfrm>
            <a:off x="137046" y="4079561"/>
            <a:ext cx="4287580" cy="2564219"/>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3290394" y="2585087"/>
            <a:ext cx="783213"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海側（外）</a:t>
            </a:r>
          </a:p>
        </p:txBody>
      </p:sp>
      <p:sp>
        <p:nvSpPr>
          <p:cNvPr id="24" name="正方形/長方形 23"/>
          <p:cNvSpPr/>
          <p:nvPr/>
        </p:nvSpPr>
        <p:spPr>
          <a:xfrm>
            <a:off x="185338" y="3514741"/>
            <a:ext cx="770612"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陸側（内）</a:t>
            </a:r>
          </a:p>
        </p:txBody>
      </p:sp>
      <p:sp>
        <p:nvSpPr>
          <p:cNvPr id="33" name="正方形/長方形 32"/>
          <p:cNvSpPr/>
          <p:nvPr/>
        </p:nvSpPr>
        <p:spPr>
          <a:xfrm>
            <a:off x="3643801" y="4944697"/>
            <a:ext cx="770612"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陸側（内）</a:t>
            </a:r>
          </a:p>
        </p:txBody>
      </p:sp>
      <p:sp>
        <p:nvSpPr>
          <p:cNvPr id="34" name="正方形/長方形 33"/>
          <p:cNvSpPr/>
          <p:nvPr/>
        </p:nvSpPr>
        <p:spPr>
          <a:xfrm>
            <a:off x="213688" y="6112834"/>
            <a:ext cx="783213"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海側（外）</a:t>
            </a:r>
          </a:p>
        </p:txBody>
      </p:sp>
      <p:sp>
        <p:nvSpPr>
          <p:cNvPr id="35" name="正方形/長方形 34"/>
          <p:cNvSpPr/>
          <p:nvPr/>
        </p:nvSpPr>
        <p:spPr>
          <a:xfrm>
            <a:off x="4590798" y="6038038"/>
            <a:ext cx="783213" cy="265615"/>
          </a:xfrm>
          <a:prstGeom prst="rect">
            <a:avLst/>
          </a:prstGeom>
          <a:noFill/>
          <a:ln w="19050">
            <a:noFill/>
          </a:ln>
        </p:spPr>
        <p:txBody>
          <a:bodyPr wrap="square" lIns="80165" tIns="40083" rIns="80165" bIns="40083">
            <a:spAutoFit/>
          </a:bodyPr>
          <a:lstStyle/>
          <a:p>
            <a:r>
              <a:rPr lang="ja-JP" altLang="en-US" sz="1200" b="1" dirty="0">
                <a:solidFill>
                  <a:schemeClr val="bg1"/>
                </a:solidFill>
              </a:rPr>
              <a:t>海側（外）</a:t>
            </a:r>
          </a:p>
        </p:txBody>
      </p:sp>
      <p:sp>
        <p:nvSpPr>
          <p:cNvPr id="36" name="正方形/長方形 35"/>
          <p:cNvSpPr/>
          <p:nvPr/>
        </p:nvSpPr>
        <p:spPr>
          <a:xfrm>
            <a:off x="8005414" y="4402739"/>
            <a:ext cx="770612" cy="450281"/>
          </a:xfrm>
          <a:prstGeom prst="rect">
            <a:avLst/>
          </a:prstGeom>
          <a:noFill/>
          <a:ln w="19050">
            <a:noFill/>
          </a:ln>
        </p:spPr>
        <p:txBody>
          <a:bodyPr wrap="square" lIns="80165" tIns="40083" rIns="80165" bIns="40083">
            <a:spAutoFit/>
          </a:bodyPr>
          <a:lstStyle/>
          <a:p>
            <a:r>
              <a:rPr lang="ja-JP" altLang="en-US" sz="1200" b="1" dirty="0">
                <a:solidFill>
                  <a:schemeClr val="bg1"/>
                </a:solidFill>
              </a:rPr>
              <a:t>陸側（内）</a:t>
            </a:r>
            <a:endParaRPr lang="en-US" altLang="ja-JP" sz="1200" b="1" dirty="0">
              <a:solidFill>
                <a:schemeClr val="bg1"/>
              </a:solidFill>
            </a:endParaRPr>
          </a:p>
          <a:p>
            <a:r>
              <a:rPr lang="ja-JP" altLang="en-US" sz="1200" b="1" dirty="0">
                <a:solidFill>
                  <a:schemeClr val="bg1"/>
                </a:solidFill>
              </a:rPr>
              <a:t>　　→</a:t>
            </a:r>
          </a:p>
        </p:txBody>
      </p:sp>
      <p:sp>
        <p:nvSpPr>
          <p:cNvPr id="37" name="テキスト ボックス 36"/>
          <p:cNvSpPr txBox="1"/>
          <p:nvPr/>
        </p:nvSpPr>
        <p:spPr>
          <a:xfrm>
            <a:off x="213688" y="4138815"/>
            <a:ext cx="1085225" cy="265615"/>
          </a:xfrm>
          <a:prstGeom prst="rect">
            <a:avLst/>
          </a:prstGeom>
          <a:solidFill>
            <a:schemeClr val="bg1"/>
          </a:solidFill>
          <a:ln w="12700">
            <a:solidFill>
              <a:srgbClr val="FF0000"/>
            </a:solidFill>
          </a:ln>
        </p:spPr>
        <p:txBody>
          <a:bodyPr wrap="none" lIns="80165" tIns="40083" rIns="80165" bIns="40083" rtlCol="0">
            <a:spAutoFit/>
          </a:bodyPr>
          <a:lstStyle/>
          <a:p>
            <a:r>
              <a:rPr lang="ja-JP" altLang="en-US" sz="1200" b="1" dirty="0"/>
              <a:t>●安治川水門</a:t>
            </a:r>
            <a:endParaRPr lang="en-US" altLang="ja-JP" sz="1200" b="1" dirty="0"/>
          </a:p>
        </p:txBody>
      </p:sp>
      <p:sp>
        <p:nvSpPr>
          <p:cNvPr id="38" name="テキスト ボックス 37"/>
          <p:cNvSpPr txBox="1"/>
          <p:nvPr/>
        </p:nvSpPr>
        <p:spPr>
          <a:xfrm>
            <a:off x="4656983" y="4123529"/>
            <a:ext cx="1085225" cy="265615"/>
          </a:xfrm>
          <a:prstGeom prst="rect">
            <a:avLst/>
          </a:prstGeom>
          <a:solidFill>
            <a:schemeClr val="bg1"/>
          </a:solidFill>
          <a:ln w="12700">
            <a:solidFill>
              <a:srgbClr val="0000FF"/>
            </a:solidFill>
          </a:ln>
        </p:spPr>
        <p:txBody>
          <a:bodyPr wrap="none" lIns="80165" tIns="40083" rIns="80165" bIns="40083" rtlCol="0">
            <a:spAutoFit/>
          </a:bodyPr>
          <a:lstStyle/>
          <a:p>
            <a:r>
              <a:rPr lang="ja-JP" altLang="en-US" sz="1200" b="1" dirty="0"/>
              <a:t>●尻無川水門</a:t>
            </a:r>
            <a:endParaRPr lang="en-US" altLang="ja-JP" sz="1200" b="1" dirty="0"/>
          </a:p>
        </p:txBody>
      </p:sp>
      <p:cxnSp>
        <p:nvCxnSpPr>
          <p:cNvPr id="3" name="直線矢印コネクタ 2"/>
          <p:cNvCxnSpPr/>
          <p:nvPr/>
        </p:nvCxnSpPr>
        <p:spPr>
          <a:xfrm>
            <a:off x="6243437" y="1911218"/>
            <a:ext cx="0" cy="124876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平成</a:t>
            </a:r>
            <a:r>
              <a:rPr kumimoji="0" lang="en-US" altLang="ja-JP" sz="2000" b="1" dirty="0">
                <a:solidFill>
                  <a:srgbClr val="FFFFFF"/>
                </a:solidFill>
                <a:latin typeface="HG丸ｺﾞｼｯｸM-PRO" panose="020F0600000000000000" pitchFamily="50" charset="-128"/>
                <a:ea typeface="HG丸ｺﾞｼｯｸM-PRO" panose="020F0600000000000000" pitchFamily="50" charset="-128"/>
              </a:rPr>
              <a:t>30</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年</a:t>
            </a:r>
            <a:r>
              <a:rPr kumimoji="0" lang="zh-TW" altLang="en-US" sz="2000" b="1" dirty="0">
                <a:solidFill>
                  <a:srgbClr val="FFFFFF"/>
                </a:solidFill>
                <a:latin typeface="HG丸ｺﾞｼｯｸM-PRO" panose="020F0600000000000000" pitchFamily="50" charset="-128"/>
                <a:ea typeface="HG丸ｺﾞｼｯｸM-PRO" panose="020F0600000000000000" pitchFamily="50" charset="-128"/>
              </a:rPr>
              <a:t>台風</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第</a:t>
            </a:r>
            <a:r>
              <a:rPr kumimoji="0" lang="en-US" altLang="zh-TW" sz="2000" b="1" dirty="0">
                <a:solidFill>
                  <a:srgbClr val="FFFFFF"/>
                </a:solidFill>
                <a:latin typeface="HG丸ｺﾞｼｯｸM-PRO" panose="020F0600000000000000" pitchFamily="50" charset="-128"/>
                <a:ea typeface="HG丸ｺﾞｼｯｸM-PRO" panose="020F0600000000000000" pitchFamily="50" charset="-128"/>
              </a:rPr>
              <a:t>21</a:t>
            </a:r>
            <a:r>
              <a:rPr kumimoji="0" lang="zh-TW" altLang="en-US" sz="2000" b="1" dirty="0">
                <a:solidFill>
                  <a:srgbClr val="FFFFFF"/>
                </a:solidFill>
                <a:latin typeface="HG丸ｺﾞｼｯｸM-PRO" panose="020F0600000000000000" pitchFamily="50" charset="-128"/>
                <a:ea typeface="HG丸ｺﾞｼｯｸM-PRO" panose="020F0600000000000000" pitchFamily="50" charset="-128"/>
              </a:rPr>
              <a:t>号</a:t>
            </a:r>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時の三大水門</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12"/>
          </p:nvPr>
        </p:nvSpPr>
        <p:spPr/>
        <p:txBody>
          <a:bodyPr/>
          <a:lstStyle/>
          <a:p>
            <a:fld id="{FBD34CD4-8CF9-4BAF-857E-EB371DD63105}" type="slidenum">
              <a:rPr kumimoji="1" lang="ja-JP" altLang="en-US" smtClean="0"/>
              <a:t>6</a:t>
            </a:fld>
            <a:endParaRPr kumimoji="1" lang="ja-JP" altLang="en-US"/>
          </a:p>
        </p:txBody>
      </p:sp>
      <p:sp>
        <p:nvSpPr>
          <p:cNvPr id="28" name="テキスト ボックス 27"/>
          <p:cNvSpPr txBox="1"/>
          <p:nvPr/>
        </p:nvSpPr>
        <p:spPr>
          <a:xfrm>
            <a:off x="3007353" y="6612615"/>
            <a:ext cx="3114955" cy="276551"/>
          </a:xfrm>
          <a:prstGeom prst="rect">
            <a:avLst/>
          </a:prstGeom>
          <a:noFill/>
        </p:spPr>
        <p:txBody>
          <a:bodyPr wrap="non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図　平成</a:t>
            </a:r>
            <a:r>
              <a:rPr lang="en-US" altLang="ja-JP" sz="1197" dirty="0">
                <a:solidFill>
                  <a:prstClr val="black"/>
                </a:solidFill>
                <a:latin typeface="Calibri"/>
                <a:ea typeface="游ゴシック" panose="020B0400000000000000" pitchFamily="50" charset="-128"/>
              </a:rPr>
              <a:t>30</a:t>
            </a:r>
            <a:r>
              <a:rPr lang="ja-JP" altLang="en-US" sz="1197" dirty="0">
                <a:solidFill>
                  <a:prstClr val="black"/>
                </a:solidFill>
                <a:latin typeface="Calibri"/>
                <a:ea typeface="游ゴシック" panose="020B0400000000000000" pitchFamily="50" charset="-128"/>
              </a:rPr>
              <a:t>年台風</a:t>
            </a:r>
            <a:r>
              <a:rPr lang="en-US" altLang="ja-JP" sz="1197" dirty="0">
                <a:solidFill>
                  <a:prstClr val="black"/>
                </a:solidFill>
                <a:latin typeface="Calibri"/>
                <a:ea typeface="游ゴシック" panose="020B0400000000000000" pitchFamily="50" charset="-128"/>
              </a:rPr>
              <a:t>21</a:t>
            </a:r>
            <a:r>
              <a:rPr lang="ja-JP" altLang="en-US" sz="1197" dirty="0">
                <a:solidFill>
                  <a:prstClr val="black"/>
                </a:solidFill>
                <a:latin typeface="Calibri"/>
                <a:ea typeface="游ゴシック" panose="020B0400000000000000" pitchFamily="50" charset="-128"/>
              </a:rPr>
              <a:t>号時の三大水門の様子</a:t>
            </a:r>
          </a:p>
        </p:txBody>
      </p:sp>
      <p:sp>
        <p:nvSpPr>
          <p:cNvPr id="30" name="スライド番号プレースホルダー 3">
            <a:extLst>
              <a:ext uri="{FF2B5EF4-FFF2-40B4-BE49-F238E27FC236}">
                <a16:creationId xmlns:a16="http://schemas.microsoft.com/office/drawing/2014/main" id="{28710DF1-71DB-4AC8-A4E0-98968408DB16}"/>
              </a:ext>
            </a:extLst>
          </p:cNvPr>
          <p:cNvSpPr txBox="1">
            <a:spLocks/>
          </p:cNvSpPr>
          <p:nvPr/>
        </p:nvSpPr>
        <p:spPr>
          <a:xfrm>
            <a:off x="6979343" y="6478799"/>
            <a:ext cx="2057400" cy="365125"/>
          </a:xfrm>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6</a:t>
            </a:fld>
            <a:endParaRPr lang="ja-JP" altLang="en-US" sz="1600" dirty="0">
              <a:solidFill>
                <a:schemeClr val="tx1"/>
              </a:solidFill>
            </a:endParaRPr>
          </a:p>
        </p:txBody>
      </p:sp>
    </p:spTree>
    <p:extLst>
      <p:ext uri="{BB962C8B-B14F-4D97-AF65-F5344CB8AC3E}">
        <p14:creationId xmlns:p14="http://schemas.microsoft.com/office/powerpoint/2010/main" val="4010574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5"/>
          <p:cNvSpPr txBox="1">
            <a:spLocks noChangeArrowheads="1"/>
          </p:cNvSpPr>
          <p:nvPr/>
        </p:nvSpPr>
        <p:spPr bwMode="auto">
          <a:xfrm>
            <a:off x="750888" y="452793"/>
            <a:ext cx="7470775" cy="400050"/>
          </a:xfrm>
          <a:prstGeom prst="rect">
            <a:avLst/>
          </a:prstGeom>
          <a:solidFill>
            <a:schemeClr val="tx1"/>
          </a:solidFill>
          <a:ln w="9525">
            <a:solidFill>
              <a:schemeClr val="tx1"/>
            </a:solidFill>
            <a:miter lim="800000"/>
            <a:headEnd/>
            <a:tailEnd/>
          </a:ln>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2000" b="1">
                <a:solidFill>
                  <a:schemeClr val="bg1"/>
                </a:solidFill>
                <a:latin typeface="Meiryo UI" pitchFamily="50" charset="-128"/>
                <a:ea typeface="Meiryo UI" pitchFamily="50" charset="-128"/>
                <a:cs typeface="Meiryo UI" pitchFamily="50" charset="-128"/>
              </a:rPr>
              <a:t>H23.3.11</a:t>
            </a:r>
            <a:r>
              <a:rPr lang="ja-JP" altLang="en-US" sz="2000" b="1">
                <a:solidFill>
                  <a:schemeClr val="bg1"/>
                </a:solidFill>
                <a:latin typeface="Meiryo UI" pitchFamily="50" charset="-128"/>
                <a:ea typeface="Meiryo UI" pitchFamily="50" charset="-128"/>
                <a:cs typeface="Meiryo UI" pitchFamily="50" charset="-128"/>
              </a:rPr>
              <a:t>　東日本大震災 発生</a:t>
            </a:r>
          </a:p>
        </p:txBody>
      </p:sp>
      <p:sp>
        <p:nvSpPr>
          <p:cNvPr id="5123" name="テキスト ボックス 10"/>
          <p:cNvSpPr txBox="1">
            <a:spLocks noChangeArrowheads="1"/>
          </p:cNvSpPr>
          <p:nvPr/>
        </p:nvSpPr>
        <p:spPr bwMode="auto">
          <a:xfrm>
            <a:off x="750888" y="1308455"/>
            <a:ext cx="7470775" cy="677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800" dirty="0">
                <a:latin typeface="Meiryo UI" pitchFamily="50" charset="-128"/>
                <a:ea typeface="Meiryo UI" pitchFamily="50" charset="-128"/>
                <a:cs typeface="Meiryo UI" pitchFamily="50" charset="-128"/>
              </a:rPr>
              <a:t>大阪府において、既存の施設を有効活用し減災を図るため、</a:t>
            </a:r>
            <a:endParaRPr lang="en-US" altLang="ja-JP" sz="1800" dirty="0">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2000" b="1" u="sng" dirty="0">
                <a:solidFill>
                  <a:srgbClr val="FF0000"/>
                </a:solidFill>
                <a:latin typeface="Meiryo UI" pitchFamily="50" charset="-128"/>
                <a:ea typeface="Meiryo UI" pitchFamily="50" charset="-128"/>
                <a:cs typeface="Meiryo UI" pitchFamily="50" charset="-128"/>
              </a:rPr>
              <a:t>高潮対策用の三大水門を津波時にも閉鎖すると決定</a:t>
            </a:r>
          </a:p>
        </p:txBody>
      </p:sp>
      <p:sp>
        <p:nvSpPr>
          <p:cNvPr id="5124" name="下矢印 1"/>
          <p:cNvSpPr>
            <a:spLocks noChangeArrowheads="1"/>
          </p:cNvSpPr>
          <p:nvPr/>
        </p:nvSpPr>
        <p:spPr bwMode="auto">
          <a:xfrm>
            <a:off x="4081463" y="927455"/>
            <a:ext cx="809625" cy="339725"/>
          </a:xfrm>
          <a:prstGeom prst="downArrow">
            <a:avLst>
              <a:gd name="adj1" fmla="val 50000"/>
              <a:gd name="adj2" fmla="val 35833"/>
            </a:avLst>
          </a:prstGeom>
          <a:solidFill>
            <a:schemeClr val="tx1"/>
          </a:solidFill>
          <a:ln w="9525" algn="ctr">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a:p>
        </p:txBody>
      </p:sp>
      <p:sp>
        <p:nvSpPr>
          <p:cNvPr id="46" name="テキスト ボックス 19"/>
          <p:cNvSpPr txBox="1">
            <a:spLocks noChangeArrowheads="1"/>
          </p:cNvSpPr>
          <p:nvPr/>
        </p:nvSpPr>
        <p:spPr bwMode="auto">
          <a:xfrm>
            <a:off x="749299" y="5060394"/>
            <a:ext cx="7472363" cy="14763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defRPr/>
            </a:pPr>
            <a:r>
              <a:rPr lang="en-US" altLang="ja-JP" sz="1800" b="1" u="sng" dirty="0">
                <a:solidFill>
                  <a:srgbClr val="FF0000"/>
                </a:solidFill>
                <a:latin typeface="Meiryo UI" pitchFamily="50" charset="-128"/>
                <a:ea typeface="Meiryo UI" pitchFamily="50" charset="-128"/>
                <a:cs typeface="Meiryo UI" pitchFamily="50" charset="-128"/>
              </a:rPr>
              <a:t>【</a:t>
            </a:r>
            <a:r>
              <a:rPr lang="ja-JP" altLang="en-US" sz="1800" b="1" u="sng" dirty="0">
                <a:solidFill>
                  <a:srgbClr val="FF0000"/>
                </a:solidFill>
                <a:latin typeface="Meiryo UI" pitchFamily="50" charset="-128"/>
                <a:ea typeface="Meiryo UI" pitchFamily="50" charset="-128"/>
                <a:cs typeface="Meiryo UI" pitchFamily="50" charset="-128"/>
              </a:rPr>
              <a:t>最終答申</a:t>
            </a:r>
            <a:r>
              <a:rPr lang="en-US" altLang="ja-JP" sz="1800" b="1" u="sng" dirty="0">
                <a:solidFill>
                  <a:srgbClr val="FF0000"/>
                </a:solidFill>
                <a:latin typeface="Meiryo UI" pitchFamily="50" charset="-128"/>
                <a:ea typeface="Meiryo UI" pitchFamily="50" charset="-128"/>
                <a:cs typeface="Meiryo UI" pitchFamily="50" charset="-128"/>
              </a:rPr>
              <a:t>】</a:t>
            </a:r>
            <a:r>
              <a:rPr lang="ja-JP" altLang="en-US" sz="1800" b="1" u="sng" dirty="0">
                <a:solidFill>
                  <a:srgbClr val="FF0000"/>
                </a:solidFill>
                <a:latin typeface="Meiryo UI" pitchFamily="50" charset="-128"/>
                <a:ea typeface="Meiryo UI" pitchFamily="50" charset="-128"/>
                <a:cs typeface="Meiryo UI" pitchFamily="50" charset="-128"/>
              </a:rPr>
              <a:t>（</a:t>
            </a:r>
            <a:r>
              <a:rPr lang="en-US" altLang="ja-JP" sz="1800" b="1" u="sng" dirty="0">
                <a:solidFill>
                  <a:srgbClr val="FF0000"/>
                </a:solidFill>
                <a:latin typeface="Meiryo UI" pitchFamily="50" charset="-128"/>
                <a:ea typeface="Meiryo UI" pitchFamily="50" charset="-128"/>
                <a:cs typeface="Meiryo UI" pitchFamily="50" charset="-128"/>
              </a:rPr>
              <a:t>H29.9.4</a:t>
            </a:r>
            <a:r>
              <a:rPr lang="ja-JP" altLang="en-US" sz="1800" b="1" u="sng" dirty="0">
                <a:solidFill>
                  <a:srgbClr val="FF0000"/>
                </a:solidFill>
                <a:latin typeface="Meiryo UI" pitchFamily="50" charset="-128"/>
                <a:ea typeface="Meiryo UI" pitchFamily="50" charset="-128"/>
                <a:cs typeface="Meiryo UI" pitchFamily="50" charset="-128"/>
              </a:rPr>
              <a:t>）</a:t>
            </a:r>
            <a:endParaRPr lang="en-US" altLang="ja-JP" sz="1800" b="1" u="sng" dirty="0">
              <a:solidFill>
                <a:srgbClr val="FF0000"/>
              </a:solidFill>
              <a:latin typeface="Meiryo UI" pitchFamily="50" charset="-128"/>
              <a:ea typeface="Meiryo UI" pitchFamily="50" charset="-128"/>
              <a:cs typeface="Meiryo UI" pitchFamily="50" charset="-128"/>
            </a:endParaRPr>
          </a:p>
          <a:p>
            <a:pPr marL="342900" indent="-342900" eaLnBrk="1" hangingPunct="1">
              <a:spcBef>
                <a:spcPct val="0"/>
              </a:spcBef>
              <a:buFont typeface="Wingdings" panose="05000000000000000000" pitchFamily="2" charset="2"/>
              <a:buChar char="l"/>
              <a:defRPr/>
            </a:pPr>
            <a:r>
              <a:rPr lang="en-US" altLang="ja-JP" sz="1800" dirty="0">
                <a:latin typeface="Meiryo UI" pitchFamily="50" charset="-128"/>
                <a:ea typeface="Meiryo UI" pitchFamily="50" charset="-128"/>
                <a:cs typeface="Meiryo UI" pitchFamily="50" charset="-128"/>
              </a:rPr>
              <a:t>L1</a:t>
            </a:r>
            <a:r>
              <a:rPr lang="ja-JP" altLang="en-US" sz="1800" dirty="0">
                <a:latin typeface="Meiryo UI" pitchFamily="50" charset="-128"/>
                <a:ea typeface="Meiryo UI" pitchFamily="50" charset="-128"/>
                <a:cs typeface="Meiryo UI" pitchFamily="50" charset="-128"/>
              </a:rPr>
              <a:t>津波対策としては、様々な対策案を選定、比較検討した結果、</a:t>
            </a:r>
            <a:r>
              <a:rPr lang="ja-JP" altLang="en-US" sz="1800" b="1" u="sng" dirty="0">
                <a:solidFill>
                  <a:srgbClr val="FF0000"/>
                </a:solidFill>
                <a:latin typeface="Meiryo UI" pitchFamily="50" charset="-128"/>
                <a:ea typeface="Meiryo UI" pitchFamily="50" charset="-128"/>
                <a:cs typeface="Meiryo UI" pitchFamily="50" charset="-128"/>
              </a:rPr>
              <a:t>水門新設案が西大阪地区の津波対策として最適である。</a:t>
            </a:r>
            <a:endParaRPr lang="en-US" altLang="ja-JP" sz="1800" b="1" u="sng" dirty="0">
              <a:solidFill>
                <a:srgbClr val="FF0000"/>
              </a:solidFill>
              <a:latin typeface="Meiryo UI" pitchFamily="50" charset="-128"/>
              <a:ea typeface="Meiryo UI" pitchFamily="50" charset="-128"/>
              <a:cs typeface="Meiryo UI" pitchFamily="50" charset="-128"/>
            </a:endParaRPr>
          </a:p>
          <a:p>
            <a:pPr marL="342900" indent="-342900" eaLnBrk="1" hangingPunct="1">
              <a:spcBef>
                <a:spcPct val="0"/>
              </a:spcBef>
              <a:buFont typeface="Wingdings" panose="05000000000000000000" pitchFamily="2" charset="2"/>
              <a:buChar char="l"/>
              <a:defRPr/>
            </a:pPr>
            <a:r>
              <a:rPr lang="ja-JP" altLang="en-US" sz="1800" dirty="0">
                <a:latin typeface="Meiryo UI" pitchFamily="50" charset="-128"/>
                <a:ea typeface="Meiryo UI" pitchFamily="50" charset="-128"/>
                <a:cs typeface="Meiryo UI" pitchFamily="50" charset="-128"/>
              </a:rPr>
              <a:t>現水門の寿命等を考慮すれば、速やかに建設に着手する必要があり、</a:t>
            </a:r>
            <a:r>
              <a:rPr lang="ja-JP" altLang="en-US" sz="1800" b="1" u="sng" dirty="0">
                <a:solidFill>
                  <a:srgbClr val="FF0000"/>
                </a:solidFill>
                <a:latin typeface="Meiryo UI" pitchFamily="50" charset="-128"/>
                <a:ea typeface="Meiryo UI" pitchFamily="50" charset="-128"/>
                <a:cs typeface="Meiryo UI" pitchFamily="50" charset="-128"/>
              </a:rPr>
              <a:t>早急に設計段階に移行し、遅滞なく事業を進めるべき。</a:t>
            </a:r>
            <a:endParaRPr lang="en-US" altLang="ja-JP" sz="1800" b="1" u="sng" dirty="0">
              <a:solidFill>
                <a:srgbClr val="FF0000"/>
              </a:solidFill>
              <a:latin typeface="Meiryo UI" pitchFamily="50" charset="-128"/>
              <a:ea typeface="Meiryo UI" pitchFamily="50" charset="-128"/>
              <a:cs typeface="Meiryo UI" pitchFamily="50" charset="-128"/>
            </a:endParaRPr>
          </a:p>
        </p:txBody>
      </p:sp>
      <p:sp>
        <p:nvSpPr>
          <p:cNvPr id="5127" name="テキスト ボックス 10"/>
          <p:cNvSpPr txBox="1">
            <a:spLocks noChangeArrowheads="1"/>
          </p:cNvSpPr>
          <p:nvPr/>
        </p:nvSpPr>
        <p:spPr bwMode="auto">
          <a:xfrm>
            <a:off x="749300" y="2400655"/>
            <a:ext cx="7472363" cy="21544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800" dirty="0">
                <a:latin typeface="Meiryo UI" pitchFamily="50" charset="-128"/>
                <a:ea typeface="Meiryo UI" pitchFamily="50" charset="-128"/>
                <a:cs typeface="Meiryo UI" pitchFamily="50" charset="-128"/>
              </a:rPr>
              <a:t>「河川構造物の耐震性能確保と津波防御を目的とした補強等が喫緊の課題」</a:t>
            </a:r>
            <a:endParaRPr lang="en-US" altLang="ja-JP" sz="1800" dirty="0">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2000" b="1" u="sng" dirty="0">
                <a:solidFill>
                  <a:srgbClr val="FF0000"/>
                </a:solidFill>
                <a:latin typeface="Meiryo UI" pitchFamily="50" charset="-128"/>
                <a:ea typeface="Meiryo UI" pitchFamily="50" charset="-128"/>
                <a:cs typeface="Meiryo UI" pitchFamily="50" charset="-128"/>
              </a:rPr>
              <a:t>大阪府河川構造物等審議会設置</a:t>
            </a:r>
            <a:endParaRPr lang="en-US" altLang="ja-JP" sz="18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600" dirty="0">
                <a:latin typeface="Meiryo UI" pitchFamily="50" charset="-128"/>
                <a:ea typeface="Meiryo UI" pitchFamily="50" charset="-128"/>
                <a:cs typeface="Meiryo UI" pitchFamily="50" charset="-128"/>
              </a:rPr>
              <a:t>　　○ 三大水門閉鎖は津波時の浸水被害の軽減に有効</a:t>
            </a:r>
            <a:endParaRPr lang="en-US" altLang="ja-JP" sz="16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600" dirty="0">
                <a:latin typeface="Meiryo UI" pitchFamily="50" charset="-128"/>
                <a:ea typeface="Meiryo UI" pitchFamily="50" charset="-128"/>
                <a:cs typeface="Meiryo UI" pitchFamily="50" charset="-128"/>
              </a:rPr>
              <a:t>　　○ 三大水門は津波によって損傷し、開閉困難となる可能性がある</a:t>
            </a:r>
            <a:endParaRPr lang="en-US" altLang="ja-JP" sz="16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600" dirty="0">
                <a:latin typeface="Meiryo UI" pitchFamily="50" charset="-128"/>
                <a:ea typeface="Meiryo UI" pitchFamily="50" charset="-128"/>
                <a:cs typeface="Meiryo UI" pitchFamily="50" charset="-128"/>
              </a:rPr>
              <a:t>　　○ 常時津波に対応する必要があることから、機能停止を伴う補強工事が困難</a:t>
            </a:r>
            <a:endParaRPr lang="en-US" altLang="ja-JP" sz="16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600" dirty="0">
                <a:latin typeface="Meiryo UI" pitchFamily="50" charset="-128"/>
                <a:ea typeface="Meiryo UI" pitchFamily="50" charset="-128"/>
                <a:cs typeface="Meiryo UI" pitchFamily="50" charset="-128"/>
              </a:rPr>
              <a:t>　　○ 建設後約</a:t>
            </a:r>
            <a:r>
              <a:rPr lang="en-US" altLang="ja-JP" sz="1600" dirty="0">
                <a:latin typeface="Meiryo UI" pitchFamily="50" charset="-128"/>
                <a:ea typeface="Meiryo UI" pitchFamily="50" charset="-128"/>
                <a:cs typeface="Meiryo UI" pitchFamily="50" charset="-128"/>
              </a:rPr>
              <a:t>50</a:t>
            </a:r>
            <a:r>
              <a:rPr lang="ja-JP" altLang="en-US" sz="1600" dirty="0">
                <a:latin typeface="Meiryo UI" pitchFamily="50" charset="-128"/>
                <a:ea typeface="Meiryo UI" pitchFamily="50" charset="-128"/>
                <a:cs typeface="Meiryo UI" pitchFamily="50" charset="-128"/>
              </a:rPr>
              <a:t>年が経過した三大水門は、詳細な状況調査（精密点検）によれば、　</a:t>
            </a:r>
            <a:endParaRPr lang="en-US" altLang="ja-JP" sz="16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600" dirty="0">
                <a:latin typeface="Meiryo UI" pitchFamily="50" charset="-128"/>
                <a:ea typeface="Meiryo UI" pitchFamily="50" charset="-128"/>
                <a:cs typeface="Meiryo UI" pitchFamily="50" charset="-128"/>
              </a:rPr>
              <a:t>　　　　扉体の損耗劣化が確実に進行している。劣化が最も進行している木津川水門では　</a:t>
            </a:r>
            <a:endParaRPr lang="en-US" altLang="ja-JP" sz="16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600" dirty="0">
                <a:latin typeface="Meiryo UI" pitchFamily="50" charset="-128"/>
                <a:ea typeface="Meiryo UI" pitchFamily="50" charset="-128"/>
                <a:cs typeface="Meiryo UI" pitchFamily="50" charset="-128"/>
              </a:rPr>
              <a:t>　　　　令和</a:t>
            </a:r>
            <a:r>
              <a:rPr lang="en-US" altLang="ja-JP" sz="1600" dirty="0">
                <a:latin typeface="Meiryo UI" pitchFamily="50" charset="-128"/>
                <a:ea typeface="Meiryo UI" pitchFamily="50" charset="-128"/>
                <a:cs typeface="Meiryo UI" pitchFamily="50" charset="-128"/>
              </a:rPr>
              <a:t>13</a:t>
            </a:r>
            <a:r>
              <a:rPr lang="ja-JP" altLang="en-US" sz="1600" dirty="0">
                <a:latin typeface="Meiryo UI" pitchFamily="50" charset="-128"/>
                <a:ea typeface="Meiryo UI" pitchFamily="50" charset="-128"/>
                <a:cs typeface="Meiryo UI" pitchFamily="50" charset="-128"/>
              </a:rPr>
              <a:t>年には設計耐力の不足が予想される。</a:t>
            </a:r>
            <a:endParaRPr lang="en-US" altLang="ja-JP" sz="1600" dirty="0">
              <a:latin typeface="Meiryo UI" pitchFamily="50" charset="-128"/>
              <a:ea typeface="Meiryo UI" pitchFamily="50" charset="-128"/>
              <a:cs typeface="Meiryo UI" pitchFamily="50" charset="-128"/>
            </a:endParaRPr>
          </a:p>
        </p:txBody>
      </p:sp>
      <p:sp>
        <p:nvSpPr>
          <p:cNvPr id="5128" name="下矢印 1"/>
          <p:cNvSpPr>
            <a:spLocks noChangeArrowheads="1"/>
          </p:cNvSpPr>
          <p:nvPr/>
        </p:nvSpPr>
        <p:spPr bwMode="auto">
          <a:xfrm>
            <a:off x="4081463" y="2032355"/>
            <a:ext cx="809625" cy="339725"/>
          </a:xfrm>
          <a:prstGeom prst="downArrow">
            <a:avLst>
              <a:gd name="adj1" fmla="val 50000"/>
              <a:gd name="adj2" fmla="val 35833"/>
            </a:avLst>
          </a:prstGeom>
          <a:solidFill>
            <a:schemeClr val="tx1"/>
          </a:solidFill>
          <a:ln w="9525" algn="ctr">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a:p>
        </p:txBody>
      </p:sp>
      <p:sp>
        <p:nvSpPr>
          <p:cNvPr id="11"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三大水門改築に係るこれまでの経過</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12" name="下矢印 1"/>
          <p:cNvSpPr>
            <a:spLocks noChangeArrowheads="1"/>
          </p:cNvSpPr>
          <p:nvPr/>
        </p:nvSpPr>
        <p:spPr bwMode="auto">
          <a:xfrm>
            <a:off x="4081463" y="4629703"/>
            <a:ext cx="809625" cy="339725"/>
          </a:xfrm>
          <a:prstGeom prst="downArrow">
            <a:avLst>
              <a:gd name="adj1" fmla="val 50000"/>
              <a:gd name="adj2" fmla="val 35833"/>
            </a:avLst>
          </a:prstGeom>
          <a:solidFill>
            <a:schemeClr val="tx1"/>
          </a:solidFill>
          <a:ln w="9525" algn="ctr">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a:p>
        </p:txBody>
      </p:sp>
      <p:sp>
        <p:nvSpPr>
          <p:cNvPr id="14" name="スライド番号プレースホルダー 3">
            <a:extLst>
              <a:ext uri="{FF2B5EF4-FFF2-40B4-BE49-F238E27FC236}">
                <a16:creationId xmlns:a16="http://schemas.microsoft.com/office/drawing/2014/main" id="{328B0FC8-75BE-4941-A91E-9CDEC6B503D5}"/>
              </a:ext>
            </a:extLst>
          </p:cNvPr>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7</a:t>
            </a:fld>
            <a:endParaRPr kumimoji="1" lang="ja-JP" altLang="en-US" sz="1600" dirty="0">
              <a:solidFill>
                <a:schemeClr val="tx1"/>
              </a:solidFill>
            </a:endParaRPr>
          </a:p>
        </p:txBody>
      </p:sp>
    </p:spTree>
    <p:extLst>
      <p:ext uri="{BB962C8B-B14F-4D97-AF65-F5344CB8AC3E}">
        <p14:creationId xmlns:p14="http://schemas.microsoft.com/office/powerpoint/2010/main" val="927709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959347288"/>
              </p:ext>
            </p:extLst>
          </p:nvPr>
        </p:nvGraphicFramePr>
        <p:xfrm>
          <a:off x="318744" y="2935882"/>
          <a:ext cx="8494580" cy="3804546"/>
        </p:xfrm>
        <a:graphic>
          <a:graphicData uri="http://schemas.openxmlformats.org/drawingml/2006/table">
            <a:tbl>
              <a:tblPr firstRow="1" bandRow="1">
                <a:tableStyleId>{5C22544A-7EE6-4342-B048-85BDC9FD1C3A}</a:tableStyleId>
              </a:tblPr>
              <a:tblGrid>
                <a:gridCol w="782199">
                  <a:extLst>
                    <a:ext uri="{9D8B030D-6E8A-4147-A177-3AD203B41FA5}">
                      <a16:colId xmlns:a16="http://schemas.microsoft.com/office/drawing/2014/main" val="20000"/>
                    </a:ext>
                  </a:extLst>
                </a:gridCol>
                <a:gridCol w="2384110">
                  <a:extLst>
                    <a:ext uri="{9D8B030D-6E8A-4147-A177-3AD203B41FA5}">
                      <a16:colId xmlns:a16="http://schemas.microsoft.com/office/drawing/2014/main" val="20001"/>
                    </a:ext>
                  </a:extLst>
                </a:gridCol>
                <a:gridCol w="2727158">
                  <a:extLst>
                    <a:ext uri="{9D8B030D-6E8A-4147-A177-3AD203B41FA5}">
                      <a16:colId xmlns:a16="http://schemas.microsoft.com/office/drawing/2014/main" val="20002"/>
                    </a:ext>
                  </a:extLst>
                </a:gridCol>
                <a:gridCol w="2601113">
                  <a:extLst>
                    <a:ext uri="{9D8B030D-6E8A-4147-A177-3AD203B41FA5}">
                      <a16:colId xmlns:a16="http://schemas.microsoft.com/office/drawing/2014/main" val="20003"/>
                    </a:ext>
                  </a:extLst>
                </a:gridCol>
              </a:tblGrid>
              <a:tr h="280426">
                <a:tc>
                  <a:txBody>
                    <a:bodyPr/>
                    <a:lstStyle/>
                    <a:p>
                      <a:pPr algn="ctr"/>
                      <a:endParaRPr kumimoji="1" lang="ja-JP" altLang="en-US" sz="1300" dirty="0"/>
                    </a:p>
                  </a:txBody>
                  <a:tcPr marL="65314" marR="65314" marT="32657" marB="32657">
                    <a:solidFill>
                      <a:schemeClr val="accent1">
                        <a:lumMod val="75000"/>
                      </a:schemeClr>
                    </a:solidFill>
                  </a:tcPr>
                </a:tc>
                <a:tc>
                  <a:txBody>
                    <a:bodyPr/>
                    <a:lstStyle/>
                    <a:p>
                      <a:pPr algn="ctr"/>
                      <a:r>
                        <a:rPr kumimoji="1" lang="ja-JP" altLang="en-US" sz="1300" dirty="0"/>
                        <a:t>引上げ式構造ローラゲート</a:t>
                      </a:r>
                    </a:p>
                  </a:txBody>
                  <a:tcPr marL="65314" marR="65314" marT="32657" marB="32657">
                    <a:solidFill>
                      <a:schemeClr val="accent1">
                        <a:lumMod val="75000"/>
                      </a:schemeClr>
                    </a:solidFill>
                  </a:tcPr>
                </a:tc>
                <a:tc>
                  <a:txBody>
                    <a:bodyPr/>
                    <a:lstStyle/>
                    <a:p>
                      <a:pPr algn="ctr"/>
                      <a:r>
                        <a:rPr kumimoji="1" lang="ja-JP" altLang="en-US" sz="1300" dirty="0"/>
                        <a:t>横転式構造ローラゲート</a:t>
                      </a:r>
                    </a:p>
                  </a:txBody>
                  <a:tcPr marL="65314" marR="65314" marT="32657" marB="32657">
                    <a:solidFill>
                      <a:schemeClr val="accent1">
                        <a:lumMod val="75000"/>
                      </a:schemeClr>
                    </a:solidFill>
                  </a:tcPr>
                </a:tc>
                <a:tc>
                  <a:txBody>
                    <a:bodyPr/>
                    <a:lstStyle/>
                    <a:p>
                      <a:pPr algn="ctr"/>
                      <a:r>
                        <a:rPr kumimoji="1" lang="ja-JP" altLang="en-US" sz="1300" dirty="0"/>
                        <a:t>ライジングセクターゲート</a:t>
                      </a:r>
                    </a:p>
                  </a:txBody>
                  <a:tcPr marL="65314" marR="65314" marT="32657" marB="32657">
                    <a:solidFill>
                      <a:schemeClr val="accent1">
                        <a:lumMod val="75000"/>
                      </a:schemeClr>
                    </a:solidFill>
                  </a:tcPr>
                </a:tc>
                <a:extLst>
                  <a:ext uri="{0D108BD9-81ED-4DB2-BD59-A6C34878D82A}">
                    <a16:rowId xmlns:a16="http://schemas.microsoft.com/office/drawing/2014/main" val="10000"/>
                  </a:ext>
                </a:extLst>
              </a:tr>
              <a:tr h="3524120">
                <a:tc>
                  <a:txBody>
                    <a:bodyPr/>
                    <a:lstStyle/>
                    <a:p>
                      <a:pPr algn="ctr"/>
                      <a:r>
                        <a:rPr kumimoji="1" lang="ja-JP" altLang="en-US" sz="1300" b="1" dirty="0">
                          <a:solidFill>
                            <a:schemeClr val="bg1"/>
                          </a:solidFill>
                        </a:rPr>
                        <a:t>事例</a:t>
                      </a:r>
                    </a:p>
                  </a:txBody>
                  <a:tcPr marL="65314" marR="65314" marT="32657" marB="32657" anchor="ctr">
                    <a:solidFill>
                      <a:schemeClr val="accent5">
                        <a:lumMod val="50000"/>
                      </a:schemeClr>
                    </a:solidFill>
                  </a:tcPr>
                </a:tc>
                <a:tc>
                  <a:txBody>
                    <a:bodyPr/>
                    <a:lstStyle/>
                    <a:p>
                      <a:endParaRPr kumimoji="1" lang="ja-JP" altLang="en-US" sz="1300" dirty="0"/>
                    </a:p>
                  </a:txBody>
                  <a:tcPr marL="65314" marR="65314" marT="32657" marB="32657" anchor="ctr"/>
                </a:tc>
                <a:tc>
                  <a:txBody>
                    <a:bodyPr/>
                    <a:lstStyle/>
                    <a:p>
                      <a:endParaRPr kumimoji="1" lang="ja-JP" altLang="en-US" sz="1300" dirty="0"/>
                    </a:p>
                  </a:txBody>
                  <a:tcPr marL="65314" marR="65314" marT="32657" marB="32657" anchor="ctr"/>
                </a:tc>
                <a:tc>
                  <a:txBody>
                    <a:bodyPr/>
                    <a:lstStyle/>
                    <a:p>
                      <a:endParaRPr kumimoji="1" lang="ja-JP" altLang="en-US" sz="1300" dirty="0"/>
                    </a:p>
                  </a:txBody>
                  <a:tcPr marL="65314" marR="65314" marT="32657" marB="32657" anchor="ct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25400" y="1688700"/>
            <a:ext cx="1255422" cy="523220"/>
          </a:xfrm>
          <a:prstGeom prst="rect">
            <a:avLst/>
          </a:prstGeom>
          <a:noFill/>
        </p:spPr>
        <p:txBody>
          <a:bodyPr wrap="square" rtlCol="0">
            <a:spAutoFit/>
          </a:bodyPr>
          <a:lstStyle/>
          <a:p>
            <a:r>
              <a:rPr lang="ja-JP" altLang="en-US" sz="1400" dirty="0">
                <a:latin typeface="ＭＳ ゴシック" panose="020B0609070205080204" pitchFamily="49" charset="-128"/>
                <a:ea typeface="ＭＳ ゴシック" panose="020B0609070205080204" pitchFamily="49" charset="-128"/>
              </a:rPr>
              <a:t>■ゲート形式</a:t>
            </a:r>
            <a:r>
              <a:rPr lang="ja-JP" altLang="en-US" sz="1400" dirty="0"/>
              <a:t>　</a:t>
            </a:r>
            <a:endParaRPr lang="ja-JP" altLang="ja-JP" sz="1400" dirty="0"/>
          </a:p>
          <a:p>
            <a:endParaRPr lang="ja-JP" altLang="en-US" sz="1400" dirty="0">
              <a:latin typeface="ＭＳ ゴシック" panose="020B0609070205080204" pitchFamily="49" charset="-128"/>
              <a:ea typeface="ＭＳ ゴシック" panose="020B0609070205080204" pitchFamily="49" charset="-128"/>
            </a:endParaRPr>
          </a:p>
        </p:txBody>
      </p:sp>
      <p:sp>
        <p:nvSpPr>
          <p:cNvPr id="11" name="角丸四角形 10"/>
          <p:cNvSpPr/>
          <p:nvPr/>
        </p:nvSpPr>
        <p:spPr bwMode="auto">
          <a:xfrm>
            <a:off x="1024250" y="2007789"/>
            <a:ext cx="951139" cy="165696"/>
          </a:xfrm>
          <a:prstGeom prst="roundRect">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r>
              <a:rPr lang="en-US" altLang="ja-JP" sz="1100" b="1" dirty="0">
                <a:latin typeface="Arial" panose="020B0604020202020204" pitchFamily="34" charset="0"/>
              </a:rPr>
              <a:t>1</a:t>
            </a:r>
            <a:r>
              <a:rPr lang="ja-JP" altLang="en-US" sz="1100" b="1" dirty="0">
                <a:latin typeface="Arial" panose="020B0604020202020204" pitchFamily="34" charset="0"/>
              </a:rPr>
              <a:t>次選定</a:t>
            </a:r>
          </a:p>
        </p:txBody>
      </p:sp>
      <p:sp>
        <p:nvSpPr>
          <p:cNvPr id="12" name="右矢印 11"/>
          <p:cNvSpPr/>
          <p:nvPr/>
        </p:nvSpPr>
        <p:spPr bwMode="auto">
          <a:xfrm>
            <a:off x="3239115" y="2350268"/>
            <a:ext cx="170791" cy="281168"/>
          </a:xfrm>
          <a:prstGeom prst="rightArrow">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143" b="1"/>
          </a:p>
        </p:txBody>
      </p:sp>
      <p:sp>
        <p:nvSpPr>
          <p:cNvPr id="13" name="角丸四角形 12"/>
          <p:cNvSpPr/>
          <p:nvPr/>
        </p:nvSpPr>
        <p:spPr bwMode="auto">
          <a:xfrm>
            <a:off x="3409863" y="1977147"/>
            <a:ext cx="1439636" cy="875592"/>
          </a:xfrm>
          <a:prstGeom prst="roundRect">
            <a:avLst/>
          </a:prstGeom>
          <a:noFill/>
          <a:ln w="6350" cap="flat" cmpd="sng" algn="ctr">
            <a:solidFill>
              <a:srgbClr val="0000FF"/>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defTabSz="913965"/>
            <a:r>
              <a:rPr lang="ja-JP" altLang="en-US" sz="900" b="1" dirty="0"/>
              <a:t>①押波・引波に対する</a:t>
            </a:r>
            <a:endParaRPr lang="en-US" altLang="ja-JP" sz="900" b="1" dirty="0"/>
          </a:p>
          <a:p>
            <a:pPr defTabSz="913965"/>
            <a:r>
              <a:rPr lang="ja-JP" altLang="en-US" sz="900" b="1" dirty="0"/>
              <a:t>　　安全性</a:t>
            </a:r>
            <a:endParaRPr lang="en-US" altLang="ja-JP" sz="900" b="1" dirty="0"/>
          </a:p>
          <a:p>
            <a:pPr defTabSz="913965"/>
            <a:r>
              <a:rPr lang="ja-JP" altLang="en-US" sz="900" b="1" dirty="0"/>
              <a:t>②開閉の確実性</a:t>
            </a:r>
            <a:endParaRPr lang="en-US" altLang="ja-JP" sz="900" b="1" dirty="0"/>
          </a:p>
          <a:p>
            <a:pPr defTabSz="913965"/>
            <a:r>
              <a:rPr lang="ja-JP" altLang="en-US" sz="900" b="1" dirty="0"/>
              <a:t>③非常時自重降下の可否</a:t>
            </a:r>
            <a:endParaRPr lang="en-US" altLang="ja-JP" sz="900" b="1" dirty="0"/>
          </a:p>
          <a:p>
            <a:pPr defTabSz="913965"/>
            <a:r>
              <a:rPr lang="ja-JP" altLang="en-US" sz="900" b="1" dirty="0"/>
              <a:t>④点検・維持管理性</a:t>
            </a:r>
            <a:endParaRPr lang="en-US" altLang="ja-JP" sz="900" b="1" dirty="0"/>
          </a:p>
          <a:p>
            <a:pPr defTabSz="913965"/>
            <a:r>
              <a:rPr lang="ja-JP" altLang="en-US" sz="900" b="1" dirty="0"/>
              <a:t>⑤適用事例</a:t>
            </a:r>
          </a:p>
        </p:txBody>
      </p:sp>
      <p:sp>
        <p:nvSpPr>
          <p:cNvPr id="14" name="正方形/長方形 13"/>
          <p:cNvSpPr/>
          <p:nvPr/>
        </p:nvSpPr>
        <p:spPr bwMode="auto">
          <a:xfrm>
            <a:off x="65282" y="2230227"/>
            <a:ext cx="3114777" cy="544561"/>
          </a:xfrm>
          <a:prstGeom prst="rect">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defTabSz="913965"/>
            <a:r>
              <a:rPr lang="ja-JP" altLang="en-US" sz="900" b="1" dirty="0"/>
              <a:t>①引上げ式ローラゲート②横転倒式ローラゲート③ｽﾗｲﾄﾞｹﾞｰﾄ</a:t>
            </a:r>
            <a:endParaRPr lang="en-US" altLang="ja-JP" sz="900" b="1" dirty="0"/>
          </a:p>
          <a:p>
            <a:pPr defTabSz="913965"/>
            <a:r>
              <a:rPr lang="ja-JP" altLang="en-US" sz="900" b="1" dirty="0"/>
              <a:t>④起伏ゲート⑤フラップゲート⑥マイターゲート⑦セクタｹﾞｰﾄ</a:t>
            </a:r>
            <a:endParaRPr lang="en-US" altLang="ja-JP" sz="900" b="1" dirty="0"/>
          </a:p>
          <a:p>
            <a:pPr defTabSz="913965"/>
            <a:r>
              <a:rPr lang="ja-JP" altLang="en-US" sz="900" b="1" dirty="0"/>
              <a:t>⑧バイザゲート⑨ライジングセクターゲート⑩円弧ローラゲート</a:t>
            </a:r>
            <a:endParaRPr lang="en-US" altLang="ja-JP" sz="900" b="1" dirty="0"/>
          </a:p>
          <a:p>
            <a:pPr defTabSz="913965"/>
            <a:r>
              <a:rPr lang="ja-JP" altLang="en-US" sz="900" b="1" dirty="0"/>
              <a:t>⑪海底設置形フラップゲート</a:t>
            </a:r>
          </a:p>
        </p:txBody>
      </p:sp>
      <p:sp>
        <p:nvSpPr>
          <p:cNvPr id="15" name="右矢印 14"/>
          <p:cNvSpPr/>
          <p:nvPr/>
        </p:nvSpPr>
        <p:spPr bwMode="auto">
          <a:xfrm>
            <a:off x="4876800" y="2350326"/>
            <a:ext cx="151378" cy="281168"/>
          </a:xfrm>
          <a:prstGeom prst="rightArrow">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143" b="1"/>
          </a:p>
        </p:txBody>
      </p:sp>
      <p:sp>
        <p:nvSpPr>
          <p:cNvPr id="16" name="角丸四角形 15"/>
          <p:cNvSpPr/>
          <p:nvPr/>
        </p:nvSpPr>
        <p:spPr bwMode="auto">
          <a:xfrm>
            <a:off x="5308299" y="2031874"/>
            <a:ext cx="951139" cy="165696"/>
          </a:xfrm>
          <a:prstGeom prst="roundRect">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r>
              <a:rPr lang="en-US" altLang="ja-JP" sz="1100" b="1" dirty="0"/>
              <a:t>2</a:t>
            </a:r>
            <a:r>
              <a:rPr lang="ja-JP" altLang="en-US" sz="1100" b="1" dirty="0">
                <a:latin typeface="Arial" panose="020B0604020202020204" pitchFamily="34" charset="0"/>
              </a:rPr>
              <a:t>次選定</a:t>
            </a:r>
          </a:p>
        </p:txBody>
      </p:sp>
      <p:sp>
        <p:nvSpPr>
          <p:cNvPr id="17" name="正方形/長方形 16"/>
          <p:cNvSpPr/>
          <p:nvPr/>
        </p:nvSpPr>
        <p:spPr bwMode="auto">
          <a:xfrm>
            <a:off x="5042354" y="2293581"/>
            <a:ext cx="1435538" cy="459440"/>
          </a:xfrm>
          <a:prstGeom prst="rect">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defTabSz="913965"/>
            <a:r>
              <a:rPr lang="ja-JP" altLang="en-US" sz="900" b="1" dirty="0"/>
              <a:t>①引上げ式ローラゲート</a:t>
            </a:r>
            <a:endParaRPr lang="en-US" altLang="ja-JP" sz="900" b="1" dirty="0"/>
          </a:p>
          <a:p>
            <a:pPr defTabSz="913965"/>
            <a:r>
              <a:rPr lang="ja-JP" altLang="en-US" sz="900" b="1" dirty="0"/>
              <a:t>②横点灯式ローラゲート</a:t>
            </a:r>
            <a:endParaRPr lang="en-US" altLang="ja-JP" sz="900" b="1" dirty="0"/>
          </a:p>
          <a:p>
            <a:pPr defTabSz="913965"/>
            <a:r>
              <a:rPr lang="ja-JP" altLang="en-US" sz="900" b="1" dirty="0"/>
              <a:t>⑨ライジングセクターゲート</a:t>
            </a:r>
          </a:p>
        </p:txBody>
      </p:sp>
      <p:sp>
        <p:nvSpPr>
          <p:cNvPr id="18" name="右矢印 17"/>
          <p:cNvSpPr/>
          <p:nvPr/>
        </p:nvSpPr>
        <p:spPr bwMode="auto">
          <a:xfrm>
            <a:off x="6500591" y="2347316"/>
            <a:ext cx="170923" cy="281168"/>
          </a:xfrm>
          <a:prstGeom prst="rightArrow">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143" b="1"/>
          </a:p>
        </p:txBody>
      </p:sp>
      <p:sp>
        <p:nvSpPr>
          <p:cNvPr id="19" name="角丸四角形 18"/>
          <p:cNvSpPr/>
          <p:nvPr/>
        </p:nvSpPr>
        <p:spPr bwMode="auto">
          <a:xfrm>
            <a:off x="6694211" y="2073275"/>
            <a:ext cx="887210" cy="693590"/>
          </a:xfrm>
          <a:prstGeom prst="roundRect">
            <a:avLst/>
          </a:prstGeom>
          <a:noFill/>
          <a:ln w="6350" cap="flat" cmpd="sng" algn="ctr">
            <a:solidFill>
              <a:srgbClr val="0000FF"/>
            </a:solid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defTabSz="913965"/>
            <a:r>
              <a:rPr lang="ja-JP" altLang="en-US" sz="900" b="1" dirty="0"/>
              <a:t>①構造特性</a:t>
            </a:r>
            <a:endParaRPr lang="en-US" altLang="ja-JP" sz="900" b="1" dirty="0"/>
          </a:p>
          <a:p>
            <a:pPr defTabSz="913965"/>
            <a:r>
              <a:rPr lang="ja-JP" altLang="en-US" sz="900" b="1" dirty="0"/>
              <a:t>②維持管理性</a:t>
            </a:r>
            <a:endParaRPr lang="en-US" altLang="ja-JP" sz="900" b="1" dirty="0"/>
          </a:p>
          <a:p>
            <a:pPr defTabSz="913965"/>
            <a:r>
              <a:rPr lang="ja-JP" altLang="en-US" sz="900" b="1" dirty="0"/>
              <a:t>③施工性</a:t>
            </a:r>
            <a:endParaRPr lang="en-US" altLang="ja-JP" sz="900" b="1" dirty="0"/>
          </a:p>
          <a:p>
            <a:pPr defTabSz="913965"/>
            <a:r>
              <a:rPr lang="ja-JP" altLang="en-US" sz="900" b="1" dirty="0"/>
              <a:t>④景観特性</a:t>
            </a:r>
            <a:endParaRPr lang="en-US" altLang="ja-JP" sz="900" b="1" dirty="0"/>
          </a:p>
          <a:p>
            <a:pPr defTabSz="913965"/>
            <a:r>
              <a:rPr lang="ja-JP" altLang="en-US" sz="900" b="1" dirty="0"/>
              <a:t>⑤経済性</a:t>
            </a:r>
          </a:p>
        </p:txBody>
      </p:sp>
      <p:sp>
        <p:nvSpPr>
          <p:cNvPr id="20" name="角丸四角形 19"/>
          <p:cNvSpPr/>
          <p:nvPr/>
        </p:nvSpPr>
        <p:spPr bwMode="auto">
          <a:xfrm>
            <a:off x="3776900" y="1740438"/>
            <a:ext cx="705562" cy="171506"/>
          </a:xfrm>
          <a:prstGeom prst="roundRect">
            <a:avLst/>
          </a:prstGeom>
          <a:noFill/>
          <a:ln w="6350" cap="flat" cmpd="sng" algn="ctr">
            <a:no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defTabSz="913965"/>
            <a:r>
              <a:rPr lang="ja-JP" altLang="en-US" sz="1100" b="1" dirty="0"/>
              <a:t>評価項目</a:t>
            </a:r>
          </a:p>
        </p:txBody>
      </p:sp>
      <p:sp>
        <p:nvSpPr>
          <p:cNvPr id="21" name="角丸四角形 20"/>
          <p:cNvSpPr/>
          <p:nvPr/>
        </p:nvSpPr>
        <p:spPr bwMode="auto">
          <a:xfrm>
            <a:off x="6785035" y="1841265"/>
            <a:ext cx="705562" cy="171506"/>
          </a:xfrm>
          <a:prstGeom prst="roundRect">
            <a:avLst/>
          </a:prstGeom>
          <a:noFill/>
          <a:ln w="6350" cap="flat" cmpd="sng" algn="ctr">
            <a:noFill/>
            <a:prstDash val="dash"/>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defTabSz="913965"/>
            <a:r>
              <a:rPr lang="ja-JP" altLang="en-US" sz="1100" b="1" dirty="0"/>
              <a:t>評価項目</a:t>
            </a:r>
          </a:p>
        </p:txBody>
      </p:sp>
      <p:sp>
        <p:nvSpPr>
          <p:cNvPr id="22" name="右矢印 21"/>
          <p:cNvSpPr/>
          <p:nvPr/>
        </p:nvSpPr>
        <p:spPr bwMode="auto">
          <a:xfrm>
            <a:off x="7623171" y="2350268"/>
            <a:ext cx="144581" cy="281168"/>
          </a:xfrm>
          <a:prstGeom prst="rightArrow">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endParaRPr lang="ja-JP" altLang="en-US" sz="1143" b="1"/>
          </a:p>
        </p:txBody>
      </p:sp>
      <p:sp>
        <p:nvSpPr>
          <p:cNvPr id="23" name="正方形/長方形 22"/>
          <p:cNvSpPr/>
          <p:nvPr/>
        </p:nvSpPr>
        <p:spPr bwMode="auto">
          <a:xfrm>
            <a:off x="7794094" y="2390129"/>
            <a:ext cx="1293168" cy="246225"/>
          </a:xfrm>
          <a:prstGeom prst="rect">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defTabSz="913965"/>
            <a:r>
              <a:rPr lang="ja-JP" altLang="en-US" sz="900" b="1" dirty="0"/>
              <a:t>①引上げ式ローラゲート</a:t>
            </a:r>
            <a:endParaRPr lang="en-US" altLang="ja-JP" sz="900" b="1" dirty="0"/>
          </a:p>
        </p:txBody>
      </p:sp>
      <p:sp>
        <p:nvSpPr>
          <p:cNvPr id="24" name="角丸四角形 23"/>
          <p:cNvSpPr/>
          <p:nvPr/>
        </p:nvSpPr>
        <p:spPr bwMode="auto">
          <a:xfrm>
            <a:off x="7877466" y="2181620"/>
            <a:ext cx="951139" cy="165696"/>
          </a:xfrm>
          <a:prstGeom prst="roundRect">
            <a:avLst/>
          </a:prstGeom>
          <a:solidFill>
            <a:srgbClr val="C5F8FD"/>
          </a:solidFill>
          <a:ln w="6350" cap="flat" cmpd="sng" algn="ctr">
            <a:solidFill>
              <a:srgbClr val="0000FF"/>
            </a:solidFill>
            <a:prstDash val="solid"/>
            <a:round/>
            <a:headEnd type="none" w="med" len="med"/>
            <a:tailEnd type="none" w="med" len="med"/>
          </a:ln>
          <a:effectLst/>
        </p:spPr>
        <p:txBody>
          <a:bodyPr vert="horz" wrap="none" lIns="65314" tIns="32657" rIns="65314" bIns="32657" numCol="1" rtlCol="0" anchor="ctr" anchorCtr="0" compatLnSpc="1">
            <a:prstTxWarp prst="textNoShape">
              <a:avLst/>
            </a:prstTxWarp>
          </a:bodyPr>
          <a:lstStyle/>
          <a:p>
            <a:pPr algn="ctr" defTabSz="913965"/>
            <a:r>
              <a:rPr lang="ja-JP" altLang="en-US" sz="1100" b="1" dirty="0"/>
              <a:t>決定案</a:t>
            </a:r>
            <a:endParaRPr lang="ja-JP" altLang="en-US" sz="1100" b="1" dirty="0">
              <a:latin typeface="Arial" panose="020B0604020202020204" pitchFamily="34" charset="0"/>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val="0"/>
              </a:ext>
            </a:extLst>
          </a:blip>
          <a:srcRect l="2142" t="3546" r="1477" b="3410"/>
          <a:stretch>
            <a:fillRect/>
          </a:stretch>
        </p:blipFill>
        <p:spPr bwMode="auto">
          <a:xfrm>
            <a:off x="3541464" y="4787462"/>
            <a:ext cx="2628000" cy="135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descr="82_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3688" y="3305502"/>
            <a:ext cx="2597591" cy="121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26" descr="2016_天神川水門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0629" y="3326733"/>
            <a:ext cx="2477536"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0628" y="4765696"/>
            <a:ext cx="2484000" cy="14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rotWithShape="1">
          <a:blip r:embed="rId7"/>
          <a:srcRect b="7761"/>
          <a:stretch/>
        </p:blipFill>
        <p:spPr>
          <a:xfrm>
            <a:off x="1147733" y="3261553"/>
            <a:ext cx="2230636" cy="1439262"/>
          </a:xfrm>
          <a:prstGeom prst="rect">
            <a:avLst/>
          </a:prstGeom>
        </p:spPr>
      </p:pic>
      <p:pic>
        <p:nvPicPr>
          <p:cNvPr id="4" name="図 3"/>
          <p:cNvPicPr>
            <a:picLocks noChangeAspect="1"/>
          </p:cNvPicPr>
          <p:nvPr/>
        </p:nvPicPr>
        <p:blipFill rotWithShape="1">
          <a:blip r:embed="rId8"/>
          <a:srcRect b="5966"/>
          <a:stretch/>
        </p:blipFill>
        <p:spPr>
          <a:xfrm>
            <a:off x="1200558" y="4756982"/>
            <a:ext cx="2114129" cy="1744057"/>
          </a:xfrm>
          <a:prstGeom prst="rect">
            <a:avLst/>
          </a:prstGeom>
        </p:spPr>
      </p:pic>
      <p:sp>
        <p:nvSpPr>
          <p:cNvPr id="31" name="Rectangle 2"/>
          <p:cNvSpPr>
            <a:spLocks noChangeArrowheads="1"/>
          </p:cNvSpPr>
          <p:nvPr/>
        </p:nvSpPr>
        <p:spPr bwMode="auto">
          <a:xfrm>
            <a:off x="-5966" y="3146"/>
            <a:ext cx="9144000" cy="400110"/>
          </a:xfrm>
          <a:prstGeom prst="rect">
            <a:avLst/>
          </a:prstGeom>
          <a:gradFill rotWithShape="1">
            <a:gsLst>
              <a:gs pos="0">
                <a:srgbClr val="03D4A8"/>
              </a:gs>
              <a:gs pos="25000">
                <a:srgbClr val="21D6E0"/>
              </a:gs>
              <a:gs pos="75000">
                <a:srgbClr val="0087E6"/>
              </a:gs>
              <a:gs pos="100000">
                <a:srgbClr val="005CBF"/>
              </a:gs>
            </a:gsLst>
            <a:path path="shape">
              <a:fillToRect l="50000" t="50000" r="50000" b="50000"/>
            </a:path>
          </a:gradFill>
          <a:ln w="9525">
            <a:noFill/>
            <a:miter lim="800000"/>
            <a:headEnd/>
            <a:tailEnd/>
          </a:ln>
        </p:spPr>
        <p:txBody>
          <a:bodyPr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新たな三大水門の形式について</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32" name="Text Box 9"/>
          <p:cNvSpPr txBox="1">
            <a:spLocks noChangeArrowheads="1"/>
          </p:cNvSpPr>
          <p:nvPr/>
        </p:nvSpPr>
        <p:spPr bwMode="auto">
          <a:xfrm>
            <a:off x="81184" y="557339"/>
            <a:ext cx="8955559" cy="1115078"/>
          </a:xfrm>
          <a:prstGeom prst="rect">
            <a:avLst/>
          </a:prstGeom>
          <a:solidFill>
            <a:schemeClr val="bg1"/>
          </a:solidFill>
          <a:ln w="9525">
            <a:solidFill>
              <a:schemeClr val="tx1"/>
            </a:solidFill>
            <a:miter lim="800000"/>
            <a:headEnd/>
            <a:tailEnd/>
          </a:ln>
        </p:spPr>
        <p:txBody>
          <a:bodyPr wrap="square" lIns="80165" tIns="40083" rIns="80165" bIns="40083">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dirty="0"/>
              <a:t>現水門とは異なり高潮対策だけでなく津波対策も兼ねるため津波に対する安全性や停電時などの緊急時にも速やかにゲートが閉鎖する機能を確保することが求められる。</a:t>
            </a:r>
            <a:endParaRPr lang="en-US" altLang="ja-JP" sz="1600" dirty="0"/>
          </a:p>
          <a:p>
            <a:r>
              <a:rPr lang="ja-JP" altLang="en-US" sz="1600" dirty="0"/>
              <a:t>経済性や津波・高潮水門としての</a:t>
            </a:r>
            <a:r>
              <a:rPr lang="ja-JP" altLang="en-US" sz="1600"/>
              <a:t>実績などの指標を基に総合的</a:t>
            </a:r>
            <a:r>
              <a:rPr lang="ja-JP" altLang="en-US" sz="1600" dirty="0"/>
              <a:t>に最も優れる引上げ式構造ローラーゲートを採用する。</a:t>
            </a:r>
          </a:p>
        </p:txBody>
      </p:sp>
      <p:sp>
        <p:nvSpPr>
          <p:cNvPr id="33" name="テキスト ボックス 32"/>
          <p:cNvSpPr txBox="1"/>
          <p:nvPr/>
        </p:nvSpPr>
        <p:spPr>
          <a:xfrm>
            <a:off x="1527862" y="6495627"/>
            <a:ext cx="2851519" cy="276551"/>
          </a:xfrm>
          <a:prstGeom prst="rect">
            <a:avLst/>
          </a:prstGeom>
          <a:noFill/>
        </p:spPr>
        <p:txBody>
          <a:bodyPr wrap="squar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琴ノ浦水門（和歌山県）</a:t>
            </a:r>
          </a:p>
        </p:txBody>
      </p:sp>
      <p:sp>
        <p:nvSpPr>
          <p:cNvPr id="34" name="テキスト ボックス 33"/>
          <p:cNvSpPr txBox="1"/>
          <p:nvPr/>
        </p:nvSpPr>
        <p:spPr>
          <a:xfrm>
            <a:off x="4115057" y="6330963"/>
            <a:ext cx="1803143" cy="276551"/>
          </a:xfrm>
          <a:prstGeom prst="rect">
            <a:avLst/>
          </a:prstGeom>
          <a:noFill/>
        </p:spPr>
        <p:txBody>
          <a:bodyPr wrap="squar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大林水門（岩手県）</a:t>
            </a:r>
          </a:p>
        </p:txBody>
      </p:sp>
      <p:sp>
        <p:nvSpPr>
          <p:cNvPr id="35" name="テキスト ボックス 34"/>
          <p:cNvSpPr txBox="1"/>
          <p:nvPr/>
        </p:nvSpPr>
        <p:spPr>
          <a:xfrm>
            <a:off x="6690565" y="6215295"/>
            <a:ext cx="1803143" cy="276551"/>
          </a:xfrm>
          <a:prstGeom prst="rect">
            <a:avLst/>
          </a:prstGeom>
          <a:noFill/>
        </p:spPr>
        <p:txBody>
          <a:bodyPr wrap="square" rtlCol="0">
            <a:spAutoFit/>
          </a:bodyPr>
          <a:lstStyle/>
          <a:p>
            <a:pPr defTabSz="390997" fontAlgn="auto">
              <a:spcBef>
                <a:spcPts val="0"/>
              </a:spcBef>
              <a:spcAft>
                <a:spcPts val="0"/>
              </a:spcAft>
            </a:pPr>
            <a:r>
              <a:rPr lang="ja-JP" altLang="en-US" sz="1197" dirty="0">
                <a:solidFill>
                  <a:prstClr val="black"/>
                </a:solidFill>
                <a:latin typeface="Calibri"/>
                <a:ea typeface="游ゴシック" panose="020B0400000000000000" pitchFamily="50" charset="-128"/>
              </a:rPr>
              <a:t>天神川水門（島根県）</a:t>
            </a:r>
          </a:p>
        </p:txBody>
      </p:sp>
      <p:sp>
        <p:nvSpPr>
          <p:cNvPr id="6" name="角丸四角形 5"/>
          <p:cNvSpPr/>
          <p:nvPr/>
        </p:nvSpPr>
        <p:spPr>
          <a:xfrm>
            <a:off x="1078704" y="2914650"/>
            <a:ext cx="2401354" cy="3857528"/>
          </a:xfrm>
          <a:prstGeom prst="roundRect">
            <a:avLst>
              <a:gd name="adj" fmla="val 5296"/>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スライド番号プレースホルダー 3">
            <a:extLst>
              <a:ext uri="{FF2B5EF4-FFF2-40B4-BE49-F238E27FC236}">
                <a16:creationId xmlns:a16="http://schemas.microsoft.com/office/drawing/2014/main" id="{441A35FF-7870-4263-8F6D-F01886F66138}"/>
              </a:ext>
            </a:extLst>
          </p:cNvPr>
          <p:cNvSpPr>
            <a:spLocks noGrp="1"/>
          </p:cNvSpPr>
          <p:nvPr>
            <p:ph type="sldNum" sz="quarter" idx="12"/>
          </p:nvPr>
        </p:nvSpPr>
        <p:spPr>
          <a:xfrm>
            <a:off x="6979343" y="6478799"/>
            <a:ext cx="2057400" cy="365125"/>
          </a:xfrm>
        </p:spPr>
        <p:txBody>
          <a:bodyPr/>
          <a:lstStyle/>
          <a:p>
            <a:fld id="{5E3F6313-0071-4C5D-9E06-91E8809F988F}" type="slidenum">
              <a:rPr kumimoji="1" lang="ja-JP" altLang="en-US" sz="1600" smtClean="0">
                <a:solidFill>
                  <a:schemeClr val="tx1"/>
                </a:solidFill>
              </a:rPr>
              <a:pPr/>
              <a:t>8</a:t>
            </a:fld>
            <a:endParaRPr kumimoji="1" lang="ja-JP" altLang="en-US" sz="1600" dirty="0">
              <a:solidFill>
                <a:schemeClr val="tx1"/>
              </a:solidFill>
            </a:endParaRPr>
          </a:p>
        </p:txBody>
      </p:sp>
    </p:spTree>
    <p:extLst>
      <p:ext uri="{BB962C8B-B14F-4D97-AF65-F5344CB8AC3E}">
        <p14:creationId xmlns:p14="http://schemas.microsoft.com/office/powerpoint/2010/main" val="2476806152"/>
      </p:ext>
    </p:extLst>
  </p:cSld>
  <p:clrMapOvr>
    <a:masterClrMapping/>
  </p:clrMapOvr>
</p:sld>
</file>

<file path=ppt/theme/theme1.xml><?xml version="1.0" encoding="utf-8"?>
<a:theme xmlns:a="http://schemas.openxmlformats.org/drawingml/2006/main" name="【完成1】【H251030】佐野川水系河川整備計画の概要">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3975">
          <a:solidFill>
            <a:srgbClr val="00B0F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F67813-0B55-4389-8464-41D28BF452F9}">
  <ds:schemaRefs>
    <ds:schemaRef ds:uri="http://purl.org/dc/elements/1.1/"/>
    <ds:schemaRef ds:uri="http://schemas.microsoft.com/office/2006/documentManagement/types"/>
    <ds:schemaRef ds:uri="http://schemas.microsoft.com/office/2006/metadata/properties"/>
    <ds:schemaRef ds:uri="http://purl.org/dc/dcmitype/"/>
    <ds:schemaRef ds:uri="http://schemas.microsoft.com/sharepoint/v3"/>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3ECDE51B-B77F-48D5-A0FC-D29744D05485}">
  <ds:schemaRefs>
    <ds:schemaRef ds:uri="http://schemas.microsoft.com/sharepoint/v3/contenttype/forms"/>
  </ds:schemaRefs>
</ds:datastoreItem>
</file>

<file path=customXml/itemProps3.xml><?xml version="1.0" encoding="utf-8"?>
<ds:datastoreItem xmlns:ds="http://schemas.openxmlformats.org/officeDocument/2006/customXml" ds:itemID="{AF01EDBC-9859-44CE-A6E5-E0B1C9032C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【完成1】【H251030】佐野川水系河川整備計画の概要</Template>
  <TotalTime>15036</TotalTime>
  <Words>1535</Words>
  <Application>Microsoft Office PowerPoint</Application>
  <PresentationFormat>画面に合わせる (4:3)</PresentationFormat>
  <Paragraphs>263</Paragraphs>
  <Slides>13</Slides>
  <Notes>7</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13</vt:i4>
      </vt:variant>
    </vt:vector>
  </HeadingPairs>
  <TitlesOfParts>
    <vt:vector size="27" baseType="lpstr">
      <vt:lpstr>HG丸ｺﾞｼｯｸM-PRO</vt:lpstr>
      <vt:lpstr>Meiryo UI</vt:lpstr>
      <vt:lpstr>ＭＳ Ｐゴシック</vt:lpstr>
      <vt:lpstr>ＭＳ ゴシック</vt:lpstr>
      <vt:lpstr>ＭＳ 明朝</vt:lpstr>
      <vt:lpstr>游ゴシック</vt:lpstr>
      <vt:lpstr>游ゴシック Light</vt:lpstr>
      <vt:lpstr>Arial</vt:lpstr>
      <vt:lpstr>Calibri</vt:lpstr>
      <vt:lpstr>Calibri Light</vt:lpstr>
      <vt:lpstr>Times New Roman</vt:lpstr>
      <vt:lpstr>Wingdings</vt:lpstr>
      <vt:lpstr>【完成1】【H251030】佐野川水系河川整備計画の概要</vt:lpstr>
      <vt:lpstr>Office テーマ</vt:lpstr>
      <vt:lpstr>西大阪地域における高潮計画について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淀川水系西大阪ブロックの 流域の概要について</dc:title>
  <dc:creator>安藤　大輔</dc:creator>
  <cp:lastModifiedBy>杉原　卓治</cp:lastModifiedBy>
  <cp:revision>720</cp:revision>
  <cp:lastPrinted>2019-06-20T08:33:08Z</cp:lastPrinted>
  <dcterms:created xsi:type="dcterms:W3CDTF">2013-12-04T00:26:23Z</dcterms:created>
  <dcterms:modified xsi:type="dcterms:W3CDTF">2019-11-01T01:19:49Z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0x01010085D4A840C0B79842806973E30B2A13A0</vt:lpwstr>
  </property>
</Properties>
</file>