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20"/>
  </p:notesMasterIdLst>
  <p:handoutMasterIdLst>
    <p:handoutMasterId r:id="rId21"/>
  </p:handoutMasterIdLst>
  <p:sldIdLst>
    <p:sldId id="575" r:id="rId5"/>
    <p:sldId id="770" r:id="rId6"/>
    <p:sldId id="790" r:id="rId7"/>
    <p:sldId id="791" r:id="rId8"/>
    <p:sldId id="786" r:id="rId9"/>
    <p:sldId id="784" r:id="rId10"/>
    <p:sldId id="773" r:id="rId11"/>
    <p:sldId id="774" r:id="rId12"/>
    <p:sldId id="775" r:id="rId13"/>
    <p:sldId id="776" r:id="rId14"/>
    <p:sldId id="777" r:id="rId15"/>
    <p:sldId id="756" r:id="rId16"/>
    <p:sldId id="778" r:id="rId17"/>
    <p:sldId id="787" r:id="rId18"/>
    <p:sldId id="785" r:id="rId19"/>
  </p:sldIdLst>
  <p:sldSz cx="9144000" cy="6858000" type="screen4x3"/>
  <p:notesSz cx="6738938" cy="9872663"/>
  <p:defaultTex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FF"/>
    <a:srgbClr val="FFFFCC"/>
    <a:srgbClr val="FF0000"/>
    <a:srgbClr val="FF6600"/>
    <a:srgbClr val="FF00FF"/>
    <a:srgbClr val="FF66CC"/>
    <a:srgbClr val="99FFCC"/>
    <a:srgbClr val="FFFF00"/>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38" autoAdjust="0"/>
    <p:restoredTop sz="94061" autoAdjust="0"/>
  </p:normalViewPr>
  <p:slideViewPr>
    <p:cSldViewPr snapToGrid="0">
      <p:cViewPr varScale="1">
        <p:scale>
          <a:sx n="65" d="100"/>
          <a:sy n="65" d="100"/>
        </p:scale>
        <p:origin x="16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3" y="4"/>
            <a:ext cx="2920789" cy="492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8" tIns="45686" rIns="91378" bIns="45686" numCol="1" anchor="t" anchorCtr="0" compatLnSpc="1">
            <a:prstTxWarp prst="textNoShape">
              <a:avLst/>
            </a:prstTxWarp>
          </a:bodyPr>
          <a:lstStyle>
            <a:lvl1pPr defTabSz="915104">
              <a:defRPr sz="120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bwMode="auto">
          <a:xfrm>
            <a:off x="3818150" y="4"/>
            <a:ext cx="2919200" cy="492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8" tIns="45686" rIns="91378" bIns="45686" numCol="1" anchor="t" anchorCtr="0" compatLnSpc="1">
            <a:prstTxWarp prst="textNoShape">
              <a:avLst/>
            </a:prstTxWarp>
          </a:bodyPr>
          <a:lstStyle>
            <a:lvl1pPr algn="r" defTabSz="915104">
              <a:defRPr sz="1200">
                <a:ea typeface="ＭＳ Ｐゴシック" charset="-128"/>
              </a:defRPr>
            </a:lvl1pPr>
          </a:lstStyle>
          <a:p>
            <a:pPr>
              <a:defRPr/>
            </a:pPr>
            <a:fld id="{9B939F8F-074A-4AD1-9C91-E85714F033CB}" type="datetimeFigureOut">
              <a:rPr lang="ja-JP" altLang="en-US"/>
              <a:pPr>
                <a:defRPr/>
              </a:pPr>
              <a:t>2020/3/2</a:t>
            </a:fld>
            <a:endParaRPr lang="en-US" altLang="ja-JP"/>
          </a:p>
        </p:txBody>
      </p:sp>
      <p:sp>
        <p:nvSpPr>
          <p:cNvPr id="4" name="フッター プレースホルダー 3"/>
          <p:cNvSpPr>
            <a:spLocks noGrp="1"/>
          </p:cNvSpPr>
          <p:nvPr>
            <p:ph type="ftr" sz="quarter" idx="2"/>
          </p:nvPr>
        </p:nvSpPr>
        <p:spPr bwMode="auto">
          <a:xfrm>
            <a:off x="3" y="9377047"/>
            <a:ext cx="2920789" cy="49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8" tIns="45686" rIns="91378" bIns="45686" numCol="1" anchor="b" anchorCtr="0" compatLnSpc="1">
            <a:prstTxWarp prst="textNoShape">
              <a:avLst/>
            </a:prstTxWarp>
          </a:bodyPr>
          <a:lstStyle>
            <a:lvl1pPr defTabSz="915104">
              <a:defRPr sz="120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bwMode="auto">
          <a:xfrm>
            <a:off x="3818150" y="9377047"/>
            <a:ext cx="2919200" cy="49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8" tIns="45686" rIns="91378" bIns="45686" numCol="1" anchor="b" anchorCtr="0" compatLnSpc="1">
            <a:prstTxWarp prst="textNoShape">
              <a:avLst/>
            </a:prstTxWarp>
          </a:bodyPr>
          <a:lstStyle>
            <a:lvl1pPr algn="r" defTabSz="915104">
              <a:defRPr sz="1200">
                <a:ea typeface="ＭＳ Ｐゴシック" charset="-128"/>
              </a:defRPr>
            </a:lvl1pPr>
          </a:lstStyle>
          <a:p>
            <a:pPr>
              <a:defRPr/>
            </a:pPr>
            <a:fld id="{682402C4-7DB1-4D9B-AB58-528BF557E75B}" type="slidenum">
              <a:rPr lang="ja-JP" altLang="en-US"/>
              <a:pPr>
                <a:defRPr/>
              </a:pPr>
              <a:t>‹#›</a:t>
            </a:fld>
            <a:endParaRPr lang="en-US" altLang="ja-JP"/>
          </a:p>
        </p:txBody>
      </p:sp>
    </p:spTree>
    <p:extLst>
      <p:ext uri="{BB962C8B-B14F-4D97-AF65-F5344CB8AC3E}">
        <p14:creationId xmlns:p14="http://schemas.microsoft.com/office/powerpoint/2010/main" val="920807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3" y="4"/>
            <a:ext cx="2920789" cy="492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0" tIns="45698" rIns="91390" bIns="45698" numCol="1" anchor="t" anchorCtr="0" compatLnSpc="1">
            <a:prstTxWarp prst="textNoShape">
              <a:avLst/>
            </a:prstTxWarp>
          </a:bodyPr>
          <a:lstStyle>
            <a:lvl1pPr defTabSz="915104">
              <a:defRPr sz="120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bwMode="auto">
          <a:xfrm>
            <a:off x="3816564" y="4"/>
            <a:ext cx="2920788" cy="492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0" tIns="45698" rIns="91390" bIns="45698" numCol="1" anchor="t" anchorCtr="0" compatLnSpc="1">
            <a:prstTxWarp prst="textNoShape">
              <a:avLst/>
            </a:prstTxWarp>
          </a:bodyPr>
          <a:lstStyle>
            <a:lvl1pPr algn="r" defTabSz="915104">
              <a:defRPr sz="1200">
                <a:ea typeface="ＭＳ Ｐゴシック" charset="-128"/>
              </a:defRPr>
            </a:lvl1pPr>
          </a:lstStyle>
          <a:p>
            <a:pPr>
              <a:defRPr/>
            </a:pPr>
            <a:fld id="{08077671-DFED-4FDA-922F-D0F67347680B}" type="datetimeFigureOut">
              <a:rPr lang="ja-JP" altLang="en-US"/>
              <a:pPr>
                <a:defRPr/>
              </a:pPr>
              <a:t>2020/3/2</a:t>
            </a:fld>
            <a:endParaRPr lang="en-US" altLang="ja-JP"/>
          </a:p>
        </p:txBody>
      </p:sp>
      <p:sp>
        <p:nvSpPr>
          <p:cNvPr id="4" name="スライド イメージ プレースホルダー 3"/>
          <p:cNvSpPr>
            <a:spLocks noGrp="1" noRot="1" noChangeAspect="1"/>
          </p:cNvSpPr>
          <p:nvPr>
            <p:ph type="sldImg" idx="2"/>
          </p:nvPr>
        </p:nvSpPr>
        <p:spPr>
          <a:xfrm>
            <a:off x="903288" y="741363"/>
            <a:ext cx="4935537" cy="3702050"/>
          </a:xfrm>
          <a:prstGeom prst="rect">
            <a:avLst/>
          </a:prstGeom>
          <a:noFill/>
          <a:ln w="12700">
            <a:solidFill>
              <a:prstClr val="black"/>
            </a:solidFill>
          </a:ln>
        </p:spPr>
        <p:txBody>
          <a:bodyPr vert="horz" lIns="87518" tIns="43763" rIns="87518" bIns="43763" rtlCol="0" anchor="ctr"/>
          <a:lstStyle/>
          <a:p>
            <a:pPr lvl="0"/>
            <a:endParaRPr lang="ja-JP" altLang="en-US" noProof="0"/>
          </a:p>
        </p:txBody>
      </p:sp>
      <p:sp>
        <p:nvSpPr>
          <p:cNvPr id="5" name="ノート プレースホルダー 4"/>
          <p:cNvSpPr>
            <a:spLocks noGrp="1"/>
          </p:cNvSpPr>
          <p:nvPr>
            <p:ph type="body" sz="quarter" idx="3"/>
          </p:nvPr>
        </p:nvSpPr>
        <p:spPr bwMode="auto">
          <a:xfrm>
            <a:off x="673423" y="4689317"/>
            <a:ext cx="5392104" cy="444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0" tIns="45698" rIns="91390" bIns="45698"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bwMode="auto">
          <a:xfrm>
            <a:off x="3" y="9377047"/>
            <a:ext cx="2920789" cy="49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0" tIns="45698" rIns="91390" bIns="45698" numCol="1" anchor="b" anchorCtr="0" compatLnSpc="1">
            <a:prstTxWarp prst="textNoShape">
              <a:avLst/>
            </a:prstTxWarp>
          </a:bodyPr>
          <a:lstStyle>
            <a:lvl1pPr defTabSz="915104">
              <a:defRPr sz="120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bwMode="auto">
          <a:xfrm>
            <a:off x="3816564" y="9377047"/>
            <a:ext cx="2920788" cy="49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0" tIns="45698" rIns="91390" bIns="45698" numCol="1" anchor="b" anchorCtr="0" compatLnSpc="1">
            <a:prstTxWarp prst="textNoShape">
              <a:avLst/>
            </a:prstTxWarp>
          </a:bodyPr>
          <a:lstStyle>
            <a:lvl1pPr algn="r" defTabSz="915104">
              <a:defRPr sz="1200">
                <a:ea typeface="ＭＳ Ｐゴシック" charset="-128"/>
              </a:defRPr>
            </a:lvl1pPr>
          </a:lstStyle>
          <a:p>
            <a:pPr>
              <a:defRPr/>
            </a:pPr>
            <a:fld id="{050027A9-7EC1-48D5-93FD-2C9BCCCF7E6C}" type="slidenum">
              <a:rPr lang="ja-JP" altLang="en-US"/>
              <a:pPr>
                <a:defRPr/>
              </a:pPr>
              <a:t>‹#›</a:t>
            </a:fld>
            <a:endParaRPr lang="en-US" altLang="ja-JP"/>
          </a:p>
        </p:txBody>
      </p:sp>
    </p:spTree>
    <p:extLst>
      <p:ext uri="{BB962C8B-B14F-4D97-AF65-F5344CB8AC3E}">
        <p14:creationId xmlns:p14="http://schemas.microsoft.com/office/powerpoint/2010/main" val="28761571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a:ln/>
        </p:spPr>
      </p:sp>
      <p:sp>
        <p:nvSpPr>
          <p:cNvPr id="4813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48132"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98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1pPr>
            <a:lvl2pPr marL="733897" indent="-281904" defTabSz="90398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2pPr>
            <a:lvl3pPr marL="1132344" indent="-225209" defTabSz="90398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3pPr>
            <a:lvl4pPr marL="1585911" indent="-225209" defTabSz="90398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4pPr>
            <a:lvl5pPr marL="2037906" indent="-225209" defTabSz="90398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5pPr>
            <a:lvl6pPr marL="2491471" indent="-225209" defTabSz="90398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6pPr>
            <a:lvl7pPr marL="2945038" indent="-225209" defTabSz="90398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7pPr>
            <a:lvl8pPr marL="3398605" indent="-225209" defTabSz="90398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8pPr>
            <a:lvl9pPr marL="3852174" indent="-225209" defTabSz="90398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00133BBA-1BF6-40CD-84A0-3FB7F51C575F}" type="slidenum">
              <a:rPr lang="en-US" altLang="ja-JP" sz="1100">
                <a:ea typeface="ＭＳ Ｐゴシック" panose="020B0600070205080204" pitchFamily="50" charset="-128"/>
              </a:rPr>
              <a:pPr eaLnBrk="1" hangingPunct="1">
                <a:spcBef>
                  <a:spcPct val="0"/>
                </a:spcBef>
              </a:pPr>
              <a:t>0</a:t>
            </a:fld>
            <a:endParaRPr lang="en-US" altLang="ja-JP" sz="1100">
              <a:ea typeface="ＭＳ Ｐゴシック" panose="020B0600070205080204" pitchFamily="50" charset="-128"/>
            </a:endParaRPr>
          </a:p>
        </p:txBody>
      </p:sp>
    </p:spTree>
    <p:extLst>
      <p:ext uri="{BB962C8B-B14F-4D97-AF65-F5344CB8AC3E}">
        <p14:creationId xmlns:p14="http://schemas.microsoft.com/office/powerpoint/2010/main" val="1915844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F28B2F2-B0B4-446B-A856-E64D4F4ADA3B}"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34BA27-D558-4548-9AD0-DE6E1655564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7211BC4-6A62-4841-BD70-64A8AB0AD07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839A44B-D004-44F0-8C89-297593928FDB}"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BB47E74-1B85-4871-BA66-D13BD6652B52}"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B902BCE-BA70-4F87-AD6C-90A86573CED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5890F46-551A-4FBF-A65D-3C6A6063841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26E2EBF-4234-48F1-8D65-15963996D56A}"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B866538-FDA1-42A1-9A12-9621777AF64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EAA78AE-378F-440A-8ADA-81888812BC7B}"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52158B9-7AFF-4C48-BB70-15CF0132313A}"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kumimoji="0" sz="1400">
                <a:latin typeface="Arial" charset="0"/>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kumimoji="0" sz="1400">
                <a:latin typeface="Arial" charset="0"/>
                <a:ea typeface="ＭＳ Ｐゴシック" charset="-128"/>
              </a:defRPr>
            </a:lvl1pPr>
          </a:lstStyle>
          <a:p>
            <a:pPr>
              <a:defRPr/>
            </a:pPr>
            <a:fld id="{69166F3A-AAE4-489D-BFCA-C58B48EC6F2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Arial"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Arial"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Arial"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5" Type="http://schemas.openxmlformats.org/officeDocument/2006/relationships/image" Target="../media/image23.emf"/><Relationship Id="rId4" Type="http://schemas.openxmlformats.org/officeDocument/2006/relationships/image" Target="../media/image2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773723" y="2405081"/>
            <a:ext cx="7680081" cy="490134"/>
          </a:xfrm>
        </p:spPr>
        <p:txBody>
          <a:bodyPr>
            <a:spAutoFit/>
          </a:bodyPr>
          <a:lstStyle/>
          <a:p>
            <a:pPr eaLnBrk="1" hangingPunct="1"/>
            <a:r>
              <a:rPr lang="ja-JP" altLang="en-US" sz="2585" dirty="0"/>
              <a:t>できるだけ手戻りのない設計の考え方</a:t>
            </a:r>
          </a:p>
        </p:txBody>
      </p:sp>
      <p:sp>
        <p:nvSpPr>
          <p:cNvPr id="30723" name="Line 4"/>
          <p:cNvSpPr>
            <a:spLocks noChangeShapeType="1"/>
          </p:cNvSpPr>
          <p:nvPr/>
        </p:nvSpPr>
        <p:spPr bwMode="auto">
          <a:xfrm>
            <a:off x="762000" y="3138854"/>
            <a:ext cx="7696200" cy="0"/>
          </a:xfrm>
          <a:prstGeom prst="line">
            <a:avLst/>
          </a:prstGeom>
          <a:noFill/>
          <a:ln w="57150" cmpd="thinThick">
            <a:solidFill>
              <a:schemeClr val="tx1"/>
            </a:solidFill>
            <a:round/>
            <a:headEnd/>
            <a:tailEnd/>
          </a:ln>
          <a:extLst>
            <a:ext uri="{909E8E84-426E-40DD-AFC4-6F175D3DCCD1}">
              <a14:hiddenFill xmlns:a14="http://schemas.microsoft.com/office/drawing/2010/main">
                <a:noFill/>
              </a14:hiddenFill>
            </a:ext>
          </a:extLst>
        </p:spPr>
        <p:txBody>
          <a:bodyPr lIns="63152" tIns="31577" rIns="63152" bIns="31577"/>
          <a:lstStyle/>
          <a:p>
            <a:endParaRPr lang="ja-JP" altLang="en-US" sz="1477"/>
          </a:p>
        </p:txBody>
      </p:sp>
      <p:sp>
        <p:nvSpPr>
          <p:cNvPr id="30724" name="Line 5"/>
          <p:cNvSpPr>
            <a:spLocks noChangeShapeType="1"/>
          </p:cNvSpPr>
          <p:nvPr/>
        </p:nvSpPr>
        <p:spPr bwMode="auto">
          <a:xfrm>
            <a:off x="762000" y="2165838"/>
            <a:ext cx="7696200" cy="0"/>
          </a:xfrm>
          <a:prstGeom prst="line">
            <a:avLst/>
          </a:prstGeom>
          <a:noFill/>
          <a:ln w="57150" cmpd="thickThin">
            <a:solidFill>
              <a:schemeClr val="tx1"/>
            </a:solidFill>
            <a:round/>
            <a:headEnd/>
            <a:tailEnd/>
          </a:ln>
          <a:extLst>
            <a:ext uri="{909E8E84-426E-40DD-AFC4-6F175D3DCCD1}">
              <a14:hiddenFill xmlns:a14="http://schemas.microsoft.com/office/drawing/2010/main">
                <a:noFill/>
              </a14:hiddenFill>
            </a:ext>
          </a:extLst>
        </p:spPr>
        <p:txBody>
          <a:bodyPr lIns="63152" tIns="31577" rIns="63152" bIns="31577"/>
          <a:lstStyle/>
          <a:p>
            <a:endParaRPr lang="ja-JP" altLang="en-US" sz="1477"/>
          </a:p>
        </p:txBody>
      </p:sp>
      <p:graphicFrame>
        <p:nvGraphicFramePr>
          <p:cNvPr id="6" name="Group 16">
            <a:extLst>
              <a:ext uri="{FF2B5EF4-FFF2-40B4-BE49-F238E27FC236}">
                <a16:creationId xmlns:a16="http://schemas.microsoft.com/office/drawing/2014/main" id="{9C2A755C-0B61-431B-9DAF-78095878A70E}"/>
              </a:ext>
            </a:extLst>
          </p:cNvPr>
          <p:cNvGraphicFramePr>
            <a:graphicFrameLocks noGrp="1"/>
          </p:cNvGraphicFramePr>
          <p:nvPr>
            <p:extLst>
              <p:ext uri="{D42A27DB-BD31-4B8C-83A1-F6EECF244321}">
                <p14:modId xmlns:p14="http://schemas.microsoft.com/office/powerpoint/2010/main" val="303736721"/>
              </p:ext>
            </p:extLst>
          </p:nvPr>
        </p:nvGraphicFramePr>
        <p:xfrm>
          <a:off x="5926347" y="619858"/>
          <a:ext cx="2978796" cy="797169"/>
        </p:xfrm>
        <a:graphic>
          <a:graphicData uri="http://schemas.openxmlformats.org/drawingml/2006/table">
            <a:tbl>
              <a:tblPr/>
              <a:tblGrid>
                <a:gridCol w="2053112">
                  <a:extLst>
                    <a:ext uri="{9D8B030D-6E8A-4147-A177-3AD203B41FA5}">
                      <a16:colId xmlns:a16="http://schemas.microsoft.com/office/drawing/2014/main" val="20000"/>
                    </a:ext>
                  </a:extLst>
                </a:gridCol>
                <a:gridCol w="925684">
                  <a:extLst>
                    <a:ext uri="{9D8B030D-6E8A-4147-A177-3AD203B41FA5}">
                      <a16:colId xmlns:a16="http://schemas.microsoft.com/office/drawing/2014/main" val="20001"/>
                    </a:ext>
                  </a:extLst>
                </a:gridCol>
              </a:tblGrid>
              <a:tr h="7971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令和</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2</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年</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2</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月</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28</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日（金）</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令和元年度　第</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3</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回</a:t>
                      </a:r>
                      <a:endPar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大阪府河川構造物等審議会</a:t>
                      </a:r>
                      <a:endParaRPr kumimoji="1" lang="en-US" altLang="ja-JP" sz="11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L="84385" marR="84385" marT="43169" marB="4316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資料</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4</a:t>
                      </a:r>
                    </a:p>
                  </a:txBody>
                  <a:tcPr marL="84385" marR="84385" marT="43169" marB="4316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7885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0"/>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２．気候変動の影響を考慮した設計（床版）</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9</a:t>
            </a:fld>
            <a:endParaRPr kumimoji="1" lang="ja-JP" altLang="en-US" sz="1600" dirty="0">
              <a:solidFill>
                <a:schemeClr val="tx1"/>
              </a:solidFill>
            </a:endParaRPr>
          </a:p>
        </p:txBody>
      </p:sp>
      <p:sp>
        <p:nvSpPr>
          <p:cNvPr id="18" name="テキスト ボックス 17">
            <a:extLst>
              <a:ext uri="{FF2B5EF4-FFF2-40B4-BE49-F238E27FC236}">
                <a16:creationId xmlns:a16="http://schemas.microsoft.com/office/drawing/2014/main" id="{C6AC341A-94A0-4F95-92F4-893D8D3EBF50}"/>
              </a:ext>
            </a:extLst>
          </p:cNvPr>
          <p:cNvSpPr txBox="1"/>
          <p:nvPr/>
        </p:nvSpPr>
        <p:spPr>
          <a:xfrm>
            <a:off x="81185" y="1646427"/>
            <a:ext cx="3796224" cy="307777"/>
          </a:xfrm>
          <a:prstGeom prst="rect">
            <a:avLst/>
          </a:prstGeom>
          <a:noFill/>
        </p:spPr>
        <p:txBody>
          <a:bodyPr wrap="square" rtlCol="0">
            <a:spAutoFit/>
          </a:bodyPr>
          <a:lstStyle/>
          <a:p>
            <a:r>
              <a:rPr lang="ja-JP" altLang="en-US" sz="1400" dirty="0">
                <a:solidFill>
                  <a:srgbClr val="0000FF"/>
                </a:solidFill>
              </a:rPr>
              <a:t>■「床版」改修工事イメージ</a:t>
            </a:r>
            <a:endParaRPr lang="en-US" altLang="ja-JP" sz="1400" dirty="0"/>
          </a:p>
        </p:txBody>
      </p:sp>
      <p:grpSp>
        <p:nvGrpSpPr>
          <p:cNvPr id="6" name="グループ化 5">
            <a:extLst>
              <a:ext uri="{FF2B5EF4-FFF2-40B4-BE49-F238E27FC236}">
                <a16:creationId xmlns:a16="http://schemas.microsoft.com/office/drawing/2014/main" id="{8B30BAFD-103F-4DA5-BFC5-38FDCEA7C0F6}"/>
              </a:ext>
            </a:extLst>
          </p:cNvPr>
          <p:cNvGrpSpPr/>
          <p:nvPr/>
        </p:nvGrpSpPr>
        <p:grpSpPr>
          <a:xfrm>
            <a:off x="311843" y="2591380"/>
            <a:ext cx="8672137" cy="1569795"/>
            <a:chOff x="311843" y="2354505"/>
            <a:chExt cx="8672137" cy="1569795"/>
          </a:xfrm>
        </p:grpSpPr>
        <p:pic>
          <p:nvPicPr>
            <p:cNvPr id="2" name="図 1">
              <a:extLst>
                <a:ext uri="{FF2B5EF4-FFF2-40B4-BE49-F238E27FC236}">
                  <a16:creationId xmlns:a16="http://schemas.microsoft.com/office/drawing/2014/main" id="{AF49709F-513E-4749-9EDE-7E41454F1E11}"/>
                </a:ext>
              </a:extLst>
            </p:cNvPr>
            <p:cNvPicPr>
              <a:picLocks noChangeAspect="1"/>
            </p:cNvPicPr>
            <p:nvPr/>
          </p:nvPicPr>
          <p:blipFill>
            <a:blip r:embed="rId2"/>
            <a:stretch>
              <a:fillRect/>
            </a:stretch>
          </p:blipFill>
          <p:spPr>
            <a:xfrm>
              <a:off x="311843" y="2354505"/>
              <a:ext cx="8672137" cy="1569795"/>
            </a:xfrm>
            <a:prstGeom prst="rect">
              <a:avLst/>
            </a:prstGeom>
          </p:spPr>
        </p:pic>
        <p:sp>
          <p:nvSpPr>
            <p:cNvPr id="15" name="テキスト ボックス 14">
              <a:extLst>
                <a:ext uri="{FF2B5EF4-FFF2-40B4-BE49-F238E27FC236}">
                  <a16:creationId xmlns:a16="http://schemas.microsoft.com/office/drawing/2014/main" id="{34CE66F6-E2D0-4771-ABC5-31A1C8FC5CD1}"/>
                </a:ext>
              </a:extLst>
            </p:cNvPr>
            <p:cNvSpPr txBox="1"/>
            <p:nvPr/>
          </p:nvSpPr>
          <p:spPr>
            <a:xfrm>
              <a:off x="404249" y="3196907"/>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16" name="テキスト ボックス 15">
              <a:extLst>
                <a:ext uri="{FF2B5EF4-FFF2-40B4-BE49-F238E27FC236}">
                  <a16:creationId xmlns:a16="http://schemas.microsoft.com/office/drawing/2014/main" id="{E10121CE-9193-48E7-924E-8CD53063045A}"/>
                </a:ext>
              </a:extLst>
            </p:cNvPr>
            <p:cNvSpPr txBox="1"/>
            <p:nvPr/>
          </p:nvSpPr>
          <p:spPr>
            <a:xfrm>
              <a:off x="688326" y="2739362"/>
              <a:ext cx="304828" cy="31892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21" name="テキスト ボックス 20">
              <a:extLst>
                <a:ext uri="{FF2B5EF4-FFF2-40B4-BE49-F238E27FC236}">
                  <a16:creationId xmlns:a16="http://schemas.microsoft.com/office/drawing/2014/main" id="{4EB00728-685E-4A12-BC14-2E9525945A6B}"/>
                </a:ext>
              </a:extLst>
            </p:cNvPr>
            <p:cNvSpPr txBox="1"/>
            <p:nvPr/>
          </p:nvSpPr>
          <p:spPr>
            <a:xfrm>
              <a:off x="1092248" y="3225188"/>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2" name="テキスト ボックス 21">
              <a:extLst>
                <a:ext uri="{FF2B5EF4-FFF2-40B4-BE49-F238E27FC236}">
                  <a16:creationId xmlns:a16="http://schemas.microsoft.com/office/drawing/2014/main" id="{07555C31-F854-4078-A413-92BD3C023013}"/>
                </a:ext>
              </a:extLst>
            </p:cNvPr>
            <p:cNvSpPr txBox="1"/>
            <p:nvPr/>
          </p:nvSpPr>
          <p:spPr>
            <a:xfrm>
              <a:off x="1918928" y="3225188"/>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3" name="テキスト ボックス 22">
              <a:extLst>
                <a:ext uri="{FF2B5EF4-FFF2-40B4-BE49-F238E27FC236}">
                  <a16:creationId xmlns:a16="http://schemas.microsoft.com/office/drawing/2014/main" id="{191D7E69-A840-4877-8974-70888E1380B6}"/>
                </a:ext>
              </a:extLst>
            </p:cNvPr>
            <p:cNvSpPr txBox="1"/>
            <p:nvPr/>
          </p:nvSpPr>
          <p:spPr>
            <a:xfrm>
              <a:off x="2575916" y="3225188"/>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5" name="テキスト ボックス 24">
              <a:extLst>
                <a:ext uri="{FF2B5EF4-FFF2-40B4-BE49-F238E27FC236}">
                  <a16:creationId xmlns:a16="http://schemas.microsoft.com/office/drawing/2014/main" id="{775EF2B7-B0F1-4FC0-9F3D-495032FFF7FF}"/>
                </a:ext>
              </a:extLst>
            </p:cNvPr>
            <p:cNvSpPr txBox="1"/>
            <p:nvPr/>
          </p:nvSpPr>
          <p:spPr>
            <a:xfrm>
              <a:off x="2221813" y="2739362"/>
              <a:ext cx="304828" cy="31892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29" name="テキスト ボックス 28">
              <a:extLst>
                <a:ext uri="{FF2B5EF4-FFF2-40B4-BE49-F238E27FC236}">
                  <a16:creationId xmlns:a16="http://schemas.microsoft.com/office/drawing/2014/main" id="{59F3D046-758B-4DA8-825C-F98EBC668714}"/>
                </a:ext>
              </a:extLst>
            </p:cNvPr>
            <p:cNvSpPr txBox="1"/>
            <p:nvPr/>
          </p:nvSpPr>
          <p:spPr>
            <a:xfrm>
              <a:off x="4408003" y="3348299"/>
              <a:ext cx="369058" cy="31892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床版補強</a:t>
              </a:r>
            </a:p>
          </p:txBody>
        </p:sp>
      </p:grpSp>
      <p:grpSp>
        <p:nvGrpSpPr>
          <p:cNvPr id="5" name="グループ化 4">
            <a:extLst>
              <a:ext uri="{FF2B5EF4-FFF2-40B4-BE49-F238E27FC236}">
                <a16:creationId xmlns:a16="http://schemas.microsoft.com/office/drawing/2014/main" id="{A6011FEF-361D-49C0-B3CC-FFE3653E7A43}"/>
              </a:ext>
            </a:extLst>
          </p:cNvPr>
          <p:cNvGrpSpPr/>
          <p:nvPr/>
        </p:nvGrpSpPr>
        <p:grpSpPr>
          <a:xfrm>
            <a:off x="303377" y="4576564"/>
            <a:ext cx="7782290" cy="1376186"/>
            <a:chOff x="303377" y="4304949"/>
            <a:chExt cx="7782290" cy="1376186"/>
          </a:xfrm>
        </p:grpSpPr>
        <p:pic>
          <p:nvPicPr>
            <p:cNvPr id="4" name="図 3">
              <a:extLst>
                <a:ext uri="{FF2B5EF4-FFF2-40B4-BE49-F238E27FC236}">
                  <a16:creationId xmlns:a16="http://schemas.microsoft.com/office/drawing/2014/main" id="{89631E5B-DABD-4836-B4EB-DA87078CE687}"/>
                </a:ext>
              </a:extLst>
            </p:cNvPr>
            <p:cNvPicPr>
              <a:picLocks noChangeAspect="1"/>
            </p:cNvPicPr>
            <p:nvPr/>
          </p:nvPicPr>
          <p:blipFill>
            <a:blip r:embed="rId3"/>
            <a:stretch>
              <a:fillRect/>
            </a:stretch>
          </p:blipFill>
          <p:spPr>
            <a:xfrm>
              <a:off x="303377" y="4304949"/>
              <a:ext cx="7782290" cy="1376186"/>
            </a:xfrm>
            <a:prstGeom prst="rect">
              <a:avLst/>
            </a:prstGeom>
          </p:spPr>
        </p:pic>
        <p:sp>
          <p:nvSpPr>
            <p:cNvPr id="17" name="テキスト ボックス 16">
              <a:extLst>
                <a:ext uri="{FF2B5EF4-FFF2-40B4-BE49-F238E27FC236}">
                  <a16:creationId xmlns:a16="http://schemas.microsoft.com/office/drawing/2014/main" id="{B5A0937E-3194-4F9D-86D6-2A49F8545EBE}"/>
                </a:ext>
              </a:extLst>
            </p:cNvPr>
            <p:cNvSpPr txBox="1"/>
            <p:nvPr/>
          </p:nvSpPr>
          <p:spPr>
            <a:xfrm>
              <a:off x="592795" y="4617984"/>
              <a:ext cx="304828" cy="31892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19" name="テキスト ボックス 18">
              <a:extLst>
                <a:ext uri="{FF2B5EF4-FFF2-40B4-BE49-F238E27FC236}">
                  <a16:creationId xmlns:a16="http://schemas.microsoft.com/office/drawing/2014/main" id="{C92ADD69-091D-4AFC-877D-5D907F3F1D3B}"/>
                </a:ext>
              </a:extLst>
            </p:cNvPr>
            <p:cNvSpPr txBox="1"/>
            <p:nvPr/>
          </p:nvSpPr>
          <p:spPr>
            <a:xfrm>
              <a:off x="468804" y="4360821"/>
              <a:ext cx="520145"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0" name="フリーフォーム: 図形 19">
              <a:extLst>
                <a:ext uri="{FF2B5EF4-FFF2-40B4-BE49-F238E27FC236}">
                  <a16:creationId xmlns:a16="http://schemas.microsoft.com/office/drawing/2014/main" id="{ACB62BF5-793E-46CD-AD8D-4ADB7374742B}"/>
                </a:ext>
              </a:extLst>
            </p:cNvPr>
            <p:cNvSpPr/>
            <p:nvPr/>
          </p:nvSpPr>
          <p:spPr>
            <a:xfrm>
              <a:off x="451044" y="4533243"/>
              <a:ext cx="716280" cy="289560"/>
            </a:xfrm>
            <a:custGeom>
              <a:avLst/>
              <a:gdLst>
                <a:gd name="connsiteX0" fmla="*/ 0 w 716280"/>
                <a:gd name="connsiteY0" fmla="*/ 281940 h 289560"/>
                <a:gd name="connsiteX1" fmla="*/ 236220 w 716280"/>
                <a:gd name="connsiteY1" fmla="*/ 0 h 289560"/>
                <a:gd name="connsiteX2" fmla="*/ 716280 w 716280"/>
                <a:gd name="connsiteY2" fmla="*/ 289560 h 289560"/>
              </a:gdLst>
              <a:ahLst/>
              <a:cxnLst>
                <a:cxn ang="0">
                  <a:pos x="connsiteX0" y="connsiteY0"/>
                </a:cxn>
                <a:cxn ang="0">
                  <a:pos x="connsiteX1" y="connsiteY1"/>
                </a:cxn>
                <a:cxn ang="0">
                  <a:pos x="connsiteX2" y="connsiteY2"/>
                </a:cxn>
              </a:cxnLst>
              <a:rect l="l" t="t" r="r" b="b"/>
              <a:pathLst>
                <a:path w="716280" h="289560">
                  <a:moveTo>
                    <a:pt x="0" y="281940"/>
                  </a:moveTo>
                  <a:lnTo>
                    <a:pt x="236220" y="0"/>
                  </a:lnTo>
                  <a:lnTo>
                    <a:pt x="716280" y="289560"/>
                  </a:lnTo>
                </a:path>
              </a:pathLst>
            </a:custGeom>
            <a:noFill/>
            <a:ln w="9525">
              <a:solidFill>
                <a:schemeClr val="tx1"/>
              </a:solidFill>
              <a:headEnd type="arrow" w="sm" len="sm"/>
              <a:tailEnd type="arrow"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D9ACCE36-08B2-427D-836D-E66D9F40F12C}"/>
                </a:ext>
              </a:extLst>
            </p:cNvPr>
            <p:cNvSpPr txBox="1"/>
            <p:nvPr/>
          </p:nvSpPr>
          <p:spPr>
            <a:xfrm>
              <a:off x="2195287" y="4617984"/>
              <a:ext cx="304828" cy="31892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27" name="テキスト ボックス 26">
              <a:extLst>
                <a:ext uri="{FF2B5EF4-FFF2-40B4-BE49-F238E27FC236}">
                  <a16:creationId xmlns:a16="http://schemas.microsoft.com/office/drawing/2014/main" id="{98C7109C-AC6B-466C-866F-DBBF2317CA5A}"/>
                </a:ext>
              </a:extLst>
            </p:cNvPr>
            <p:cNvSpPr txBox="1"/>
            <p:nvPr/>
          </p:nvSpPr>
          <p:spPr>
            <a:xfrm>
              <a:off x="2197299" y="4360821"/>
              <a:ext cx="520145"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8" name="フリーフォーム: 図形 27">
              <a:extLst>
                <a:ext uri="{FF2B5EF4-FFF2-40B4-BE49-F238E27FC236}">
                  <a16:creationId xmlns:a16="http://schemas.microsoft.com/office/drawing/2014/main" id="{A683EC1F-DA81-4B5C-9B37-CFE859D5DD39}"/>
                </a:ext>
              </a:extLst>
            </p:cNvPr>
            <p:cNvSpPr/>
            <p:nvPr/>
          </p:nvSpPr>
          <p:spPr>
            <a:xfrm flipH="1">
              <a:off x="1978636" y="4533243"/>
              <a:ext cx="716280" cy="289560"/>
            </a:xfrm>
            <a:custGeom>
              <a:avLst/>
              <a:gdLst>
                <a:gd name="connsiteX0" fmla="*/ 0 w 716280"/>
                <a:gd name="connsiteY0" fmla="*/ 281940 h 289560"/>
                <a:gd name="connsiteX1" fmla="*/ 236220 w 716280"/>
                <a:gd name="connsiteY1" fmla="*/ 0 h 289560"/>
                <a:gd name="connsiteX2" fmla="*/ 716280 w 716280"/>
                <a:gd name="connsiteY2" fmla="*/ 289560 h 289560"/>
              </a:gdLst>
              <a:ahLst/>
              <a:cxnLst>
                <a:cxn ang="0">
                  <a:pos x="connsiteX0" y="connsiteY0"/>
                </a:cxn>
                <a:cxn ang="0">
                  <a:pos x="connsiteX1" y="connsiteY1"/>
                </a:cxn>
                <a:cxn ang="0">
                  <a:pos x="connsiteX2" y="connsiteY2"/>
                </a:cxn>
              </a:cxnLst>
              <a:rect l="l" t="t" r="r" b="b"/>
              <a:pathLst>
                <a:path w="716280" h="289560">
                  <a:moveTo>
                    <a:pt x="0" y="281940"/>
                  </a:moveTo>
                  <a:lnTo>
                    <a:pt x="236220" y="0"/>
                  </a:lnTo>
                  <a:lnTo>
                    <a:pt x="716280" y="289560"/>
                  </a:lnTo>
                </a:path>
              </a:pathLst>
            </a:custGeom>
            <a:noFill/>
            <a:ln w="9525">
              <a:solidFill>
                <a:schemeClr val="tx1"/>
              </a:solidFill>
              <a:headEnd type="arrow" w="sm" len="sm"/>
              <a:tailEnd type="arrow"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2FC71038-6B2D-4117-944D-75832A13CDF8}"/>
                </a:ext>
              </a:extLst>
            </p:cNvPr>
            <p:cNvSpPr txBox="1"/>
            <p:nvPr/>
          </p:nvSpPr>
          <p:spPr>
            <a:xfrm>
              <a:off x="3655422" y="4617984"/>
              <a:ext cx="520144"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床版増築</a:t>
              </a:r>
            </a:p>
          </p:txBody>
        </p:sp>
      </p:grpSp>
      <p:sp>
        <p:nvSpPr>
          <p:cNvPr id="37" name="テキスト ボックス 36">
            <a:extLst>
              <a:ext uri="{FF2B5EF4-FFF2-40B4-BE49-F238E27FC236}">
                <a16:creationId xmlns:a16="http://schemas.microsoft.com/office/drawing/2014/main" id="{3EC4BD92-9286-4D7F-8011-AB43CD39AF53}"/>
              </a:ext>
            </a:extLst>
          </p:cNvPr>
          <p:cNvSpPr txBox="1"/>
          <p:nvPr/>
        </p:nvSpPr>
        <p:spPr>
          <a:xfrm>
            <a:off x="311843" y="2028500"/>
            <a:ext cx="2851303" cy="246221"/>
          </a:xfrm>
          <a:prstGeom prst="rect">
            <a:avLst/>
          </a:prstGeom>
          <a:solidFill>
            <a:schemeClr val="bg1">
              <a:lumMod val="75000"/>
            </a:schemeClr>
          </a:solidFill>
        </p:spPr>
        <p:txBody>
          <a:bodyPr wrap="square" rtlCol="0">
            <a:spAutoFit/>
          </a:bodyPr>
          <a:lstStyle/>
          <a:p>
            <a:pPr algn="ctr"/>
            <a:r>
              <a:rPr kumimoji="1" lang="ja-JP" altLang="en-US" sz="1000" dirty="0">
                <a:solidFill>
                  <a:schemeClr val="tx2"/>
                </a:solidFill>
              </a:rPr>
              <a:t>仮設設置</a:t>
            </a:r>
          </a:p>
        </p:txBody>
      </p:sp>
      <p:sp>
        <p:nvSpPr>
          <p:cNvPr id="38" name="テキスト ボックス 37">
            <a:extLst>
              <a:ext uri="{FF2B5EF4-FFF2-40B4-BE49-F238E27FC236}">
                <a16:creationId xmlns:a16="http://schemas.microsoft.com/office/drawing/2014/main" id="{399C4720-1B4A-4050-AECF-F9CDF798642E}"/>
              </a:ext>
            </a:extLst>
          </p:cNvPr>
          <p:cNvSpPr txBox="1"/>
          <p:nvPr/>
        </p:nvSpPr>
        <p:spPr>
          <a:xfrm>
            <a:off x="3257713" y="2028500"/>
            <a:ext cx="2785794" cy="246221"/>
          </a:xfrm>
          <a:prstGeom prst="rect">
            <a:avLst/>
          </a:prstGeom>
          <a:solidFill>
            <a:schemeClr val="bg1">
              <a:lumMod val="75000"/>
            </a:schemeClr>
          </a:solidFill>
        </p:spPr>
        <p:txBody>
          <a:bodyPr wrap="square" rtlCol="0">
            <a:spAutoFit/>
          </a:bodyPr>
          <a:lstStyle/>
          <a:p>
            <a:pPr algn="ctr"/>
            <a:r>
              <a:rPr lang="ja-JP" altLang="en-US" sz="1000" dirty="0">
                <a:solidFill>
                  <a:schemeClr val="tx2"/>
                </a:solidFill>
              </a:rPr>
              <a:t>床版補強</a:t>
            </a:r>
            <a:endParaRPr kumimoji="1" lang="ja-JP" altLang="en-US" sz="1000" dirty="0">
              <a:solidFill>
                <a:schemeClr val="tx2"/>
              </a:solidFill>
            </a:endParaRPr>
          </a:p>
        </p:txBody>
      </p:sp>
      <p:sp>
        <p:nvSpPr>
          <p:cNvPr id="39" name="テキスト ボックス 38">
            <a:extLst>
              <a:ext uri="{FF2B5EF4-FFF2-40B4-BE49-F238E27FC236}">
                <a16:creationId xmlns:a16="http://schemas.microsoft.com/office/drawing/2014/main" id="{85064B4F-A1CE-48B2-9B68-0DDA1A25CC31}"/>
              </a:ext>
            </a:extLst>
          </p:cNvPr>
          <p:cNvSpPr txBox="1"/>
          <p:nvPr/>
        </p:nvSpPr>
        <p:spPr>
          <a:xfrm>
            <a:off x="6138072" y="2028500"/>
            <a:ext cx="2819701" cy="246221"/>
          </a:xfrm>
          <a:prstGeom prst="rect">
            <a:avLst/>
          </a:prstGeom>
          <a:solidFill>
            <a:schemeClr val="bg1">
              <a:lumMod val="75000"/>
            </a:schemeClr>
          </a:solidFill>
        </p:spPr>
        <p:txBody>
          <a:bodyPr wrap="square" rtlCol="0">
            <a:spAutoFit/>
          </a:bodyPr>
          <a:lstStyle/>
          <a:p>
            <a:pPr algn="ctr"/>
            <a:r>
              <a:rPr lang="ja-JP" altLang="en-US" sz="1000" dirty="0">
                <a:solidFill>
                  <a:schemeClr val="tx2"/>
                </a:solidFill>
              </a:rPr>
              <a:t>仮設撤去</a:t>
            </a:r>
            <a:endParaRPr kumimoji="1" lang="ja-JP" altLang="en-US" sz="1000" dirty="0">
              <a:solidFill>
                <a:schemeClr val="tx2"/>
              </a:solidFill>
            </a:endParaRPr>
          </a:p>
        </p:txBody>
      </p:sp>
      <p:sp>
        <p:nvSpPr>
          <p:cNvPr id="40" name="テキスト ボックス 39">
            <a:extLst>
              <a:ext uri="{FF2B5EF4-FFF2-40B4-BE49-F238E27FC236}">
                <a16:creationId xmlns:a16="http://schemas.microsoft.com/office/drawing/2014/main" id="{CC11DDD7-A60A-4006-AB9F-30E8C2EF1F20}"/>
              </a:ext>
            </a:extLst>
          </p:cNvPr>
          <p:cNvSpPr txBox="1"/>
          <p:nvPr/>
        </p:nvSpPr>
        <p:spPr>
          <a:xfrm>
            <a:off x="81184" y="2274721"/>
            <a:ext cx="1110572" cy="307777"/>
          </a:xfrm>
          <a:prstGeom prst="rect">
            <a:avLst/>
          </a:prstGeom>
          <a:noFill/>
        </p:spPr>
        <p:txBody>
          <a:bodyPr wrap="square" rtlCol="0">
            <a:spAutoFit/>
          </a:bodyPr>
          <a:lstStyle/>
          <a:p>
            <a:r>
              <a:rPr lang="ja-JP" altLang="en-US" sz="1400" b="1" u="sng" dirty="0"/>
              <a:t>平面図</a:t>
            </a:r>
            <a:endParaRPr kumimoji="1" lang="ja-JP" altLang="en-US" sz="1400" b="1" u="sng" dirty="0"/>
          </a:p>
        </p:txBody>
      </p:sp>
      <p:sp>
        <p:nvSpPr>
          <p:cNvPr id="41" name="テキスト ボックス 40">
            <a:extLst>
              <a:ext uri="{FF2B5EF4-FFF2-40B4-BE49-F238E27FC236}">
                <a16:creationId xmlns:a16="http://schemas.microsoft.com/office/drawing/2014/main" id="{B7D21F8A-AA40-44B0-9197-632EEE390D01}"/>
              </a:ext>
            </a:extLst>
          </p:cNvPr>
          <p:cNvSpPr txBox="1"/>
          <p:nvPr/>
        </p:nvSpPr>
        <p:spPr>
          <a:xfrm>
            <a:off x="81184" y="4268787"/>
            <a:ext cx="1110572" cy="307777"/>
          </a:xfrm>
          <a:prstGeom prst="rect">
            <a:avLst/>
          </a:prstGeom>
          <a:noFill/>
        </p:spPr>
        <p:txBody>
          <a:bodyPr wrap="square" rtlCol="0">
            <a:spAutoFit/>
          </a:bodyPr>
          <a:lstStyle/>
          <a:p>
            <a:r>
              <a:rPr lang="ja-JP" altLang="en-US" sz="1400" b="1" u="sng" dirty="0"/>
              <a:t>縦断面図</a:t>
            </a:r>
            <a:endParaRPr kumimoji="1" lang="ja-JP" altLang="en-US" sz="1400" b="1" u="sng" dirty="0"/>
          </a:p>
        </p:txBody>
      </p:sp>
      <p:sp>
        <p:nvSpPr>
          <p:cNvPr id="33"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99224" y="475036"/>
            <a:ext cx="8935815" cy="1077218"/>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床版の供用期間中の補強は、技術的には可能であるが、大規模な仮設が必要となり、約</a:t>
            </a:r>
            <a:r>
              <a:rPr lang="en-US" altLang="ja-JP" sz="1600" dirty="0"/>
              <a:t>2</a:t>
            </a:r>
            <a:r>
              <a:rPr lang="ja-JP" altLang="en-US" sz="1600" dirty="0"/>
              <a:t>年間の</a:t>
            </a:r>
            <a:endParaRPr lang="en-US" altLang="ja-JP" sz="1600" dirty="0"/>
          </a:p>
          <a:p>
            <a:pPr marL="74670" indent="0" defTabSz="390997">
              <a:spcBef>
                <a:spcPct val="0"/>
              </a:spcBef>
              <a:buNone/>
            </a:pPr>
            <a:r>
              <a:rPr lang="en-US" altLang="ja-JP" sz="1600" dirty="0"/>
              <a:t>   </a:t>
            </a:r>
            <a:r>
              <a:rPr lang="ja-JP" altLang="en-US" sz="1600" dirty="0"/>
              <a:t>工期及び約</a:t>
            </a:r>
            <a:r>
              <a:rPr lang="en-US" altLang="ja-JP" sz="1600" dirty="0"/>
              <a:t>26</a:t>
            </a:r>
            <a:r>
              <a:rPr lang="ja-JP" altLang="en-US" sz="1600" dirty="0"/>
              <a:t>億円の費用を要する。</a:t>
            </a:r>
            <a:endParaRPr lang="en-US" altLang="ja-JP" sz="1600" dirty="0"/>
          </a:p>
          <a:p>
            <a:pPr marL="224009" indent="-149339" defTabSz="390997">
              <a:spcBef>
                <a:spcPct val="0"/>
              </a:spcBef>
              <a:buFont typeface="Arial" panose="020B0604020202020204" pitchFamily="34" charset="0"/>
              <a:buChar char="•"/>
            </a:pPr>
            <a:r>
              <a:rPr lang="ja-JP" altLang="en-US" sz="1600" dirty="0"/>
              <a:t>工事期間中の高潮・津波に対するリスクや舟運への影響も大きいため、補強は困難である。</a:t>
            </a:r>
            <a:endParaRPr lang="en-US" altLang="ja-JP" sz="1600" dirty="0"/>
          </a:p>
          <a:p>
            <a:pPr marL="224009" indent="-149339" defTabSz="390997">
              <a:spcBef>
                <a:spcPct val="0"/>
              </a:spcBef>
              <a:buFont typeface="Arial" panose="020B0604020202020204" pitchFamily="34" charset="0"/>
              <a:buChar char="•"/>
            </a:pPr>
            <a:r>
              <a:rPr lang="ja-JP" altLang="en-US" sz="1600" dirty="0"/>
              <a:t>よって、床版は先行型対策として、設計を行う。</a:t>
            </a:r>
          </a:p>
        </p:txBody>
      </p:sp>
    </p:spTree>
    <p:extLst>
      <p:ext uri="{BB962C8B-B14F-4D97-AF65-F5344CB8AC3E}">
        <p14:creationId xmlns:p14="http://schemas.microsoft.com/office/powerpoint/2010/main" val="1225739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0"/>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２．気候変動の影響を考慮した設計（扉体・戸当り）</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10</a:t>
            </a:fld>
            <a:endParaRPr kumimoji="1" lang="ja-JP" altLang="en-US" sz="1600" dirty="0">
              <a:solidFill>
                <a:schemeClr val="tx1"/>
              </a:solidFill>
            </a:endParaRPr>
          </a:p>
        </p:txBody>
      </p:sp>
      <p:sp>
        <p:nvSpPr>
          <p:cNvPr id="17" name="テキスト ボックス 16">
            <a:extLst>
              <a:ext uri="{FF2B5EF4-FFF2-40B4-BE49-F238E27FC236}">
                <a16:creationId xmlns:a16="http://schemas.microsoft.com/office/drawing/2014/main" id="{D854B416-68ED-4710-B678-004F9E9FA55A}"/>
              </a:ext>
            </a:extLst>
          </p:cNvPr>
          <p:cNvSpPr txBox="1"/>
          <p:nvPr/>
        </p:nvSpPr>
        <p:spPr>
          <a:xfrm>
            <a:off x="81184" y="1708366"/>
            <a:ext cx="3796224" cy="307777"/>
          </a:xfrm>
          <a:prstGeom prst="rect">
            <a:avLst/>
          </a:prstGeom>
          <a:noFill/>
        </p:spPr>
        <p:txBody>
          <a:bodyPr wrap="square" rtlCol="0">
            <a:spAutoFit/>
          </a:bodyPr>
          <a:lstStyle/>
          <a:p>
            <a:r>
              <a:rPr lang="ja-JP" altLang="en-US" sz="1400" dirty="0">
                <a:solidFill>
                  <a:srgbClr val="0000FF"/>
                </a:solidFill>
              </a:rPr>
              <a:t>■「扉体・戸当り」改修工事イメージ</a:t>
            </a:r>
            <a:endParaRPr lang="en-US" altLang="ja-JP" sz="1400" dirty="0"/>
          </a:p>
        </p:txBody>
      </p:sp>
      <p:grpSp>
        <p:nvGrpSpPr>
          <p:cNvPr id="5" name="グループ化 4">
            <a:extLst>
              <a:ext uri="{FF2B5EF4-FFF2-40B4-BE49-F238E27FC236}">
                <a16:creationId xmlns:a16="http://schemas.microsoft.com/office/drawing/2014/main" id="{6510740E-D845-4F1F-98E3-DE0827618009}"/>
              </a:ext>
            </a:extLst>
          </p:cNvPr>
          <p:cNvGrpSpPr/>
          <p:nvPr/>
        </p:nvGrpSpPr>
        <p:grpSpPr>
          <a:xfrm>
            <a:off x="231554" y="2767294"/>
            <a:ext cx="8683846" cy="1677908"/>
            <a:chOff x="231554" y="2389269"/>
            <a:chExt cx="8683846" cy="1677908"/>
          </a:xfrm>
        </p:grpSpPr>
        <p:pic>
          <p:nvPicPr>
            <p:cNvPr id="2" name="図 1">
              <a:extLst>
                <a:ext uri="{FF2B5EF4-FFF2-40B4-BE49-F238E27FC236}">
                  <a16:creationId xmlns:a16="http://schemas.microsoft.com/office/drawing/2014/main" id="{EFD705E3-FCB1-4F94-BC38-0601AFAB9C45}"/>
                </a:ext>
              </a:extLst>
            </p:cNvPr>
            <p:cNvPicPr>
              <a:picLocks noChangeAspect="1"/>
            </p:cNvPicPr>
            <p:nvPr/>
          </p:nvPicPr>
          <p:blipFill>
            <a:blip r:embed="rId2"/>
            <a:stretch>
              <a:fillRect/>
            </a:stretch>
          </p:blipFill>
          <p:spPr>
            <a:xfrm>
              <a:off x="231554" y="2389269"/>
              <a:ext cx="8683846" cy="1677908"/>
            </a:xfrm>
            <a:prstGeom prst="rect">
              <a:avLst/>
            </a:prstGeom>
          </p:spPr>
        </p:pic>
        <p:sp>
          <p:nvSpPr>
            <p:cNvPr id="14" name="テキスト ボックス 13">
              <a:extLst>
                <a:ext uri="{FF2B5EF4-FFF2-40B4-BE49-F238E27FC236}">
                  <a16:creationId xmlns:a16="http://schemas.microsoft.com/office/drawing/2014/main" id="{5056379E-C999-4B01-BCF6-2F5B7D265CEB}"/>
                </a:ext>
              </a:extLst>
            </p:cNvPr>
            <p:cNvSpPr txBox="1"/>
            <p:nvPr/>
          </p:nvSpPr>
          <p:spPr>
            <a:xfrm>
              <a:off x="1025913" y="3397145"/>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18" name="テキスト ボックス 17">
              <a:extLst>
                <a:ext uri="{FF2B5EF4-FFF2-40B4-BE49-F238E27FC236}">
                  <a16:creationId xmlns:a16="http://schemas.microsoft.com/office/drawing/2014/main" id="{756449F7-2FE0-4BC6-B369-EB9738A5DC15}"/>
                </a:ext>
              </a:extLst>
            </p:cNvPr>
            <p:cNvSpPr txBox="1"/>
            <p:nvPr/>
          </p:nvSpPr>
          <p:spPr>
            <a:xfrm>
              <a:off x="1506680" y="3397145"/>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grpSp>
      <p:grpSp>
        <p:nvGrpSpPr>
          <p:cNvPr id="6" name="グループ化 5">
            <a:extLst>
              <a:ext uri="{FF2B5EF4-FFF2-40B4-BE49-F238E27FC236}">
                <a16:creationId xmlns:a16="http://schemas.microsoft.com/office/drawing/2014/main" id="{BD39E90D-5B6E-4C74-A9D0-E585A5388C09}"/>
              </a:ext>
            </a:extLst>
          </p:cNvPr>
          <p:cNvGrpSpPr/>
          <p:nvPr/>
        </p:nvGrpSpPr>
        <p:grpSpPr>
          <a:xfrm>
            <a:off x="635958" y="4712860"/>
            <a:ext cx="7372662" cy="1326825"/>
            <a:chOff x="635958" y="4334835"/>
            <a:chExt cx="7372662" cy="1326825"/>
          </a:xfrm>
        </p:grpSpPr>
        <p:pic>
          <p:nvPicPr>
            <p:cNvPr id="3" name="図 2">
              <a:extLst>
                <a:ext uri="{FF2B5EF4-FFF2-40B4-BE49-F238E27FC236}">
                  <a16:creationId xmlns:a16="http://schemas.microsoft.com/office/drawing/2014/main" id="{ADD35528-0FF8-4C69-99D2-D29B137FF537}"/>
                </a:ext>
              </a:extLst>
            </p:cNvPr>
            <p:cNvPicPr>
              <a:picLocks noChangeAspect="1"/>
            </p:cNvPicPr>
            <p:nvPr/>
          </p:nvPicPr>
          <p:blipFill>
            <a:blip r:embed="rId3"/>
            <a:stretch>
              <a:fillRect/>
            </a:stretch>
          </p:blipFill>
          <p:spPr>
            <a:xfrm>
              <a:off x="853173" y="4479891"/>
              <a:ext cx="7155447" cy="1181769"/>
            </a:xfrm>
            <a:prstGeom prst="rect">
              <a:avLst/>
            </a:prstGeom>
          </p:spPr>
        </p:pic>
        <p:sp>
          <p:nvSpPr>
            <p:cNvPr id="13" name="フリーフォーム: 図形 12">
              <a:extLst>
                <a:ext uri="{FF2B5EF4-FFF2-40B4-BE49-F238E27FC236}">
                  <a16:creationId xmlns:a16="http://schemas.microsoft.com/office/drawing/2014/main" id="{F2A15126-5351-4405-B547-06525543B6C8}"/>
                </a:ext>
              </a:extLst>
            </p:cNvPr>
            <p:cNvSpPr/>
            <p:nvPr/>
          </p:nvSpPr>
          <p:spPr>
            <a:xfrm>
              <a:off x="1024854" y="4824864"/>
              <a:ext cx="602610" cy="272513"/>
            </a:xfrm>
            <a:custGeom>
              <a:avLst/>
              <a:gdLst>
                <a:gd name="connsiteX0" fmla="*/ 0 w 716280"/>
                <a:gd name="connsiteY0" fmla="*/ 281940 h 289560"/>
                <a:gd name="connsiteX1" fmla="*/ 236220 w 716280"/>
                <a:gd name="connsiteY1" fmla="*/ 0 h 289560"/>
                <a:gd name="connsiteX2" fmla="*/ 716280 w 716280"/>
                <a:gd name="connsiteY2" fmla="*/ 289560 h 289560"/>
                <a:gd name="connsiteX0" fmla="*/ 0 w 565452"/>
                <a:gd name="connsiteY0" fmla="*/ 281940 h 281940"/>
                <a:gd name="connsiteX1" fmla="*/ 236220 w 565452"/>
                <a:gd name="connsiteY1" fmla="*/ 0 h 281940"/>
                <a:gd name="connsiteX2" fmla="*/ 565452 w 565452"/>
                <a:gd name="connsiteY2" fmla="*/ 280134 h 281940"/>
                <a:gd name="connsiteX0" fmla="*/ 37158 w 602610"/>
                <a:gd name="connsiteY0" fmla="*/ 272513 h 272513"/>
                <a:gd name="connsiteX1" fmla="*/ 0 w 602610"/>
                <a:gd name="connsiteY1" fmla="*/ 0 h 272513"/>
                <a:gd name="connsiteX2" fmla="*/ 602610 w 602610"/>
                <a:gd name="connsiteY2" fmla="*/ 270707 h 272513"/>
              </a:gdLst>
              <a:ahLst/>
              <a:cxnLst>
                <a:cxn ang="0">
                  <a:pos x="connsiteX0" y="connsiteY0"/>
                </a:cxn>
                <a:cxn ang="0">
                  <a:pos x="connsiteX1" y="connsiteY1"/>
                </a:cxn>
                <a:cxn ang="0">
                  <a:pos x="connsiteX2" y="connsiteY2"/>
                </a:cxn>
              </a:cxnLst>
              <a:rect l="l" t="t" r="r" b="b"/>
              <a:pathLst>
                <a:path w="602610" h="272513">
                  <a:moveTo>
                    <a:pt x="37158" y="272513"/>
                  </a:moveTo>
                  <a:lnTo>
                    <a:pt x="0" y="0"/>
                  </a:lnTo>
                  <a:lnTo>
                    <a:pt x="602610" y="270707"/>
                  </a:lnTo>
                </a:path>
              </a:pathLst>
            </a:custGeom>
            <a:noFill/>
            <a:ln w="9525">
              <a:solidFill>
                <a:schemeClr val="tx1"/>
              </a:solidFill>
              <a:headEnd type="arrow" w="sm" len="sm"/>
              <a:tailEnd type="arrow"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E97B3EA5-B904-481E-BBE9-919A8A9B8307}"/>
                </a:ext>
              </a:extLst>
            </p:cNvPr>
            <p:cNvSpPr txBox="1"/>
            <p:nvPr/>
          </p:nvSpPr>
          <p:spPr>
            <a:xfrm>
              <a:off x="635958" y="4628960"/>
              <a:ext cx="528699"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3" name="テキスト ボックス 22">
              <a:extLst>
                <a:ext uri="{FF2B5EF4-FFF2-40B4-BE49-F238E27FC236}">
                  <a16:creationId xmlns:a16="http://schemas.microsoft.com/office/drawing/2014/main" id="{31D0462F-EEA4-4250-854D-DA02C90A5307}"/>
                </a:ext>
              </a:extLst>
            </p:cNvPr>
            <p:cNvSpPr txBox="1"/>
            <p:nvPr/>
          </p:nvSpPr>
          <p:spPr>
            <a:xfrm>
              <a:off x="3255698" y="4334835"/>
              <a:ext cx="621710" cy="31892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扉体・戸当り</a:t>
              </a:r>
              <a:endParaRPr lang="en-US" altLang="ja-JP" sz="800" dirty="0">
                <a:solidFill>
                  <a:schemeClr val="tx1"/>
                </a:solidFill>
              </a:endParaRPr>
            </a:p>
            <a:p>
              <a:r>
                <a:rPr lang="ja-JP" altLang="en-US" sz="800" dirty="0">
                  <a:solidFill>
                    <a:schemeClr val="tx1"/>
                  </a:solidFill>
                </a:rPr>
                <a:t>嵩上げ</a:t>
              </a:r>
            </a:p>
          </p:txBody>
        </p:sp>
      </p:grpSp>
      <p:sp>
        <p:nvSpPr>
          <p:cNvPr id="25" name="フリーフォーム: 図形 24">
            <a:extLst>
              <a:ext uri="{FF2B5EF4-FFF2-40B4-BE49-F238E27FC236}">
                <a16:creationId xmlns:a16="http://schemas.microsoft.com/office/drawing/2014/main" id="{276FEB57-CD33-4839-890B-7305C542D1F8}"/>
              </a:ext>
            </a:extLst>
          </p:cNvPr>
          <p:cNvSpPr/>
          <p:nvPr/>
        </p:nvSpPr>
        <p:spPr>
          <a:xfrm rot="16200000">
            <a:off x="3504048" y="4083737"/>
            <a:ext cx="1093825" cy="440388"/>
          </a:xfrm>
          <a:custGeom>
            <a:avLst/>
            <a:gdLst>
              <a:gd name="connsiteX0" fmla="*/ 0 w 716280"/>
              <a:gd name="connsiteY0" fmla="*/ 281940 h 289560"/>
              <a:gd name="connsiteX1" fmla="*/ 236220 w 716280"/>
              <a:gd name="connsiteY1" fmla="*/ 0 h 289560"/>
              <a:gd name="connsiteX2" fmla="*/ 716280 w 716280"/>
              <a:gd name="connsiteY2" fmla="*/ 289560 h 289560"/>
              <a:gd name="connsiteX0" fmla="*/ 0 w 565452"/>
              <a:gd name="connsiteY0" fmla="*/ 281940 h 281940"/>
              <a:gd name="connsiteX1" fmla="*/ 236220 w 565452"/>
              <a:gd name="connsiteY1" fmla="*/ 0 h 281940"/>
              <a:gd name="connsiteX2" fmla="*/ 565452 w 565452"/>
              <a:gd name="connsiteY2" fmla="*/ 280134 h 281940"/>
              <a:gd name="connsiteX0" fmla="*/ 37158 w 602610"/>
              <a:gd name="connsiteY0" fmla="*/ 272513 h 272513"/>
              <a:gd name="connsiteX1" fmla="*/ 0 w 602610"/>
              <a:gd name="connsiteY1" fmla="*/ 0 h 272513"/>
              <a:gd name="connsiteX2" fmla="*/ 602610 w 602610"/>
              <a:gd name="connsiteY2" fmla="*/ 270707 h 272513"/>
              <a:gd name="connsiteX0" fmla="*/ 37159 w 602611"/>
              <a:gd name="connsiteY0" fmla="*/ 442194 h 442194"/>
              <a:gd name="connsiteX1" fmla="*/ 0 w 602611"/>
              <a:gd name="connsiteY1" fmla="*/ 0 h 442194"/>
              <a:gd name="connsiteX2" fmla="*/ 602611 w 602611"/>
              <a:gd name="connsiteY2" fmla="*/ 440388 h 442194"/>
              <a:gd name="connsiteX0" fmla="*/ 0 w 1187622"/>
              <a:gd name="connsiteY0" fmla="*/ 423343 h 440388"/>
              <a:gd name="connsiteX1" fmla="*/ 585011 w 1187622"/>
              <a:gd name="connsiteY1" fmla="*/ 0 h 440388"/>
              <a:gd name="connsiteX2" fmla="*/ 1187622 w 1187622"/>
              <a:gd name="connsiteY2" fmla="*/ 440388 h 440388"/>
            </a:gdLst>
            <a:ahLst/>
            <a:cxnLst>
              <a:cxn ang="0">
                <a:pos x="connsiteX0" y="connsiteY0"/>
              </a:cxn>
              <a:cxn ang="0">
                <a:pos x="connsiteX1" y="connsiteY1"/>
              </a:cxn>
              <a:cxn ang="0">
                <a:pos x="connsiteX2" y="connsiteY2"/>
              </a:cxn>
            </a:cxnLst>
            <a:rect l="l" t="t" r="r" b="b"/>
            <a:pathLst>
              <a:path w="1187622" h="440388">
                <a:moveTo>
                  <a:pt x="0" y="423343"/>
                </a:moveTo>
                <a:lnTo>
                  <a:pt x="585011" y="0"/>
                </a:lnTo>
                <a:lnTo>
                  <a:pt x="1187622" y="440388"/>
                </a:lnTo>
              </a:path>
            </a:pathLst>
          </a:custGeom>
          <a:noFill/>
          <a:ln w="9525">
            <a:solidFill>
              <a:schemeClr val="tx1"/>
            </a:solidFill>
            <a:headEnd type="arrow" w="sm" len="sm"/>
            <a:tailEnd type="arrow"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8B548581-5693-4D4D-8666-ECD1977AE71E}"/>
              </a:ext>
            </a:extLst>
          </p:cNvPr>
          <p:cNvSpPr txBox="1"/>
          <p:nvPr/>
        </p:nvSpPr>
        <p:spPr>
          <a:xfrm>
            <a:off x="186227" y="2048573"/>
            <a:ext cx="2875319" cy="246221"/>
          </a:xfrm>
          <a:prstGeom prst="rect">
            <a:avLst/>
          </a:prstGeom>
          <a:solidFill>
            <a:schemeClr val="bg1">
              <a:lumMod val="75000"/>
            </a:schemeClr>
          </a:solidFill>
        </p:spPr>
        <p:txBody>
          <a:bodyPr wrap="square" rtlCol="0">
            <a:spAutoFit/>
          </a:bodyPr>
          <a:lstStyle/>
          <a:p>
            <a:pPr algn="ctr"/>
            <a:r>
              <a:rPr kumimoji="1" lang="ja-JP" altLang="en-US" sz="1000" dirty="0">
                <a:solidFill>
                  <a:schemeClr val="tx2"/>
                </a:solidFill>
              </a:rPr>
              <a:t>仮設設置</a:t>
            </a:r>
          </a:p>
        </p:txBody>
      </p:sp>
      <p:sp>
        <p:nvSpPr>
          <p:cNvPr id="31" name="テキスト ボックス 30">
            <a:extLst>
              <a:ext uri="{FF2B5EF4-FFF2-40B4-BE49-F238E27FC236}">
                <a16:creationId xmlns:a16="http://schemas.microsoft.com/office/drawing/2014/main" id="{5C2583FF-8E0D-455B-974D-4AB17AB2DEFE}"/>
              </a:ext>
            </a:extLst>
          </p:cNvPr>
          <p:cNvSpPr txBox="1"/>
          <p:nvPr/>
        </p:nvSpPr>
        <p:spPr>
          <a:xfrm>
            <a:off x="3142788" y="2048573"/>
            <a:ext cx="2875319" cy="246221"/>
          </a:xfrm>
          <a:prstGeom prst="rect">
            <a:avLst/>
          </a:prstGeom>
          <a:solidFill>
            <a:schemeClr val="bg1">
              <a:lumMod val="75000"/>
            </a:schemeClr>
          </a:solidFill>
        </p:spPr>
        <p:txBody>
          <a:bodyPr wrap="square" rtlCol="0">
            <a:spAutoFit/>
          </a:bodyPr>
          <a:lstStyle/>
          <a:p>
            <a:pPr algn="ctr"/>
            <a:r>
              <a:rPr lang="ja-JP" altLang="en-US" sz="1000" dirty="0">
                <a:solidFill>
                  <a:schemeClr val="tx2"/>
                </a:solidFill>
              </a:rPr>
              <a:t>扉体嵩上げ</a:t>
            </a:r>
            <a:endParaRPr kumimoji="1" lang="ja-JP" altLang="en-US" sz="1000" dirty="0">
              <a:solidFill>
                <a:schemeClr val="tx2"/>
              </a:solidFill>
            </a:endParaRPr>
          </a:p>
        </p:txBody>
      </p:sp>
      <p:sp>
        <p:nvSpPr>
          <p:cNvPr id="33" name="テキスト ボックス 32">
            <a:extLst>
              <a:ext uri="{FF2B5EF4-FFF2-40B4-BE49-F238E27FC236}">
                <a16:creationId xmlns:a16="http://schemas.microsoft.com/office/drawing/2014/main" id="{D2A4DC3C-F9AC-4FF7-A22A-0177CEAD3EFC}"/>
              </a:ext>
            </a:extLst>
          </p:cNvPr>
          <p:cNvSpPr txBox="1"/>
          <p:nvPr/>
        </p:nvSpPr>
        <p:spPr>
          <a:xfrm>
            <a:off x="6090883" y="2048573"/>
            <a:ext cx="2824517" cy="246221"/>
          </a:xfrm>
          <a:prstGeom prst="rect">
            <a:avLst/>
          </a:prstGeom>
          <a:solidFill>
            <a:schemeClr val="bg1">
              <a:lumMod val="75000"/>
            </a:schemeClr>
          </a:solidFill>
        </p:spPr>
        <p:txBody>
          <a:bodyPr wrap="square" rtlCol="0">
            <a:spAutoFit/>
          </a:bodyPr>
          <a:lstStyle/>
          <a:p>
            <a:pPr algn="ctr"/>
            <a:r>
              <a:rPr lang="ja-JP" altLang="en-US" sz="1000" dirty="0">
                <a:solidFill>
                  <a:schemeClr val="tx2"/>
                </a:solidFill>
              </a:rPr>
              <a:t>仮設撤去</a:t>
            </a:r>
            <a:endParaRPr kumimoji="1" lang="ja-JP" altLang="en-US" sz="1000" dirty="0">
              <a:solidFill>
                <a:schemeClr val="tx2"/>
              </a:solidFill>
            </a:endParaRPr>
          </a:p>
        </p:txBody>
      </p:sp>
      <p:sp>
        <p:nvSpPr>
          <p:cNvPr id="34" name="テキスト ボックス 33">
            <a:extLst>
              <a:ext uri="{FF2B5EF4-FFF2-40B4-BE49-F238E27FC236}">
                <a16:creationId xmlns:a16="http://schemas.microsoft.com/office/drawing/2014/main" id="{56AB4C19-38BB-467B-B271-6FF132DBFA12}"/>
              </a:ext>
            </a:extLst>
          </p:cNvPr>
          <p:cNvSpPr txBox="1"/>
          <p:nvPr/>
        </p:nvSpPr>
        <p:spPr>
          <a:xfrm>
            <a:off x="81184" y="2384982"/>
            <a:ext cx="1110572" cy="307777"/>
          </a:xfrm>
          <a:prstGeom prst="rect">
            <a:avLst/>
          </a:prstGeom>
          <a:noFill/>
        </p:spPr>
        <p:txBody>
          <a:bodyPr wrap="square" rtlCol="0">
            <a:spAutoFit/>
          </a:bodyPr>
          <a:lstStyle/>
          <a:p>
            <a:r>
              <a:rPr lang="ja-JP" altLang="en-US" sz="1400" b="1" u="sng" dirty="0"/>
              <a:t>平面図</a:t>
            </a:r>
            <a:endParaRPr kumimoji="1" lang="ja-JP" altLang="en-US" sz="1400" b="1" u="sng" dirty="0"/>
          </a:p>
        </p:txBody>
      </p:sp>
      <p:sp>
        <p:nvSpPr>
          <p:cNvPr id="35" name="テキスト ボックス 34">
            <a:extLst>
              <a:ext uri="{FF2B5EF4-FFF2-40B4-BE49-F238E27FC236}">
                <a16:creationId xmlns:a16="http://schemas.microsoft.com/office/drawing/2014/main" id="{D8988707-A4FA-4772-BECE-B2C57FCA9BC1}"/>
              </a:ext>
            </a:extLst>
          </p:cNvPr>
          <p:cNvSpPr txBox="1"/>
          <p:nvPr/>
        </p:nvSpPr>
        <p:spPr>
          <a:xfrm>
            <a:off x="81184" y="4519737"/>
            <a:ext cx="1110572" cy="307777"/>
          </a:xfrm>
          <a:prstGeom prst="rect">
            <a:avLst/>
          </a:prstGeom>
          <a:noFill/>
        </p:spPr>
        <p:txBody>
          <a:bodyPr wrap="square" rtlCol="0">
            <a:spAutoFit/>
          </a:bodyPr>
          <a:lstStyle/>
          <a:p>
            <a:r>
              <a:rPr lang="ja-JP" altLang="en-US" sz="1400" b="1" u="sng" dirty="0"/>
              <a:t>縦断面図</a:t>
            </a:r>
            <a:endParaRPr kumimoji="1" lang="ja-JP" altLang="en-US" sz="1400" b="1" u="sng" dirty="0"/>
          </a:p>
        </p:txBody>
      </p:sp>
      <p:sp>
        <p:nvSpPr>
          <p:cNvPr id="27"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81184" y="480483"/>
            <a:ext cx="8935815" cy="1077218"/>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扉体の供用期間中の嵩上げは、約</a:t>
            </a:r>
            <a:r>
              <a:rPr lang="en-US" altLang="ja-JP" sz="1600" dirty="0"/>
              <a:t>6</a:t>
            </a:r>
            <a:r>
              <a:rPr lang="ja-JP" altLang="en-US" sz="1600" dirty="0"/>
              <a:t>か月（</a:t>
            </a:r>
            <a:r>
              <a:rPr lang="en-US" altLang="ja-JP" sz="1600" dirty="0"/>
              <a:t>3</a:t>
            </a:r>
            <a:r>
              <a:rPr lang="ja-JP" altLang="en-US" sz="1600" dirty="0"/>
              <a:t>か月</a:t>
            </a:r>
            <a:r>
              <a:rPr lang="en-US" altLang="ja-JP" sz="1600" dirty="0"/>
              <a:t>×2</a:t>
            </a:r>
            <a:r>
              <a:rPr lang="ja-JP" altLang="en-US" sz="1600" dirty="0"/>
              <a:t>門）の工期及び約</a:t>
            </a:r>
            <a:r>
              <a:rPr lang="en-US" altLang="ja-JP" sz="1600" dirty="0"/>
              <a:t>10</a:t>
            </a:r>
            <a:r>
              <a:rPr lang="ja-JP" altLang="en-US" sz="1600" dirty="0"/>
              <a:t>億円の費用を要する。</a:t>
            </a:r>
            <a:endParaRPr lang="en-US" altLang="ja-JP" sz="1600" dirty="0"/>
          </a:p>
          <a:p>
            <a:pPr marL="224009" indent="-149339" defTabSz="390997">
              <a:spcBef>
                <a:spcPct val="0"/>
              </a:spcBef>
              <a:buFont typeface="Arial" panose="020B0604020202020204" pitchFamily="34" charset="0"/>
              <a:buChar char="•"/>
            </a:pPr>
            <a:r>
              <a:rPr lang="ja-JP" altLang="en-US" sz="1600" dirty="0"/>
              <a:t>工事期間中は津波に対するリスクへの対応は必要であるが、非出水期間内での工事が可能であるため、高潮への対応は不要である。</a:t>
            </a:r>
            <a:endParaRPr lang="en-US" altLang="ja-JP" sz="1600" dirty="0"/>
          </a:p>
          <a:p>
            <a:pPr marL="224009" indent="-149339" defTabSz="390997">
              <a:spcBef>
                <a:spcPct val="0"/>
              </a:spcBef>
              <a:buFont typeface="Arial" panose="020B0604020202020204" pitchFamily="34" charset="0"/>
              <a:buChar char="•"/>
            </a:pPr>
            <a:r>
              <a:rPr lang="ja-JP" altLang="en-US" sz="1600" dirty="0"/>
              <a:t>よって、扉体・戸当たりについては、詳細な検討を行い、先行型対策か順応型対策を決定する。</a:t>
            </a:r>
          </a:p>
        </p:txBody>
      </p:sp>
    </p:spTree>
    <p:extLst>
      <p:ext uri="{BB962C8B-B14F-4D97-AF65-F5344CB8AC3E}">
        <p14:creationId xmlns:p14="http://schemas.microsoft.com/office/powerpoint/2010/main" val="4081042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0"/>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２．気候変動の影響を考慮した設計（まとめ）</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11</a:t>
            </a:fld>
            <a:endParaRPr kumimoji="1" lang="ja-JP" altLang="en-US" sz="1600" dirty="0">
              <a:solidFill>
                <a:schemeClr val="tx1"/>
              </a:solidFill>
            </a:endParaRPr>
          </a:p>
        </p:txBody>
      </p:sp>
      <p:sp>
        <p:nvSpPr>
          <p:cNvPr id="24"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81184" y="479752"/>
            <a:ext cx="8935815" cy="1077218"/>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基礎工、門柱、堰柱、床版は、供用途中の改修が困難であるため、「先行型対策」を基本とする。</a:t>
            </a:r>
            <a:endParaRPr lang="en-US" altLang="ja-JP" sz="1600" dirty="0"/>
          </a:p>
          <a:p>
            <a:pPr marL="224009" indent="-149339" defTabSz="390997">
              <a:spcBef>
                <a:spcPct val="0"/>
              </a:spcBef>
              <a:buFont typeface="Arial" panose="020B0604020202020204" pitchFamily="34" charset="0"/>
              <a:buChar char="•"/>
            </a:pPr>
            <a:r>
              <a:rPr lang="ja-JP" altLang="en-US" sz="1600" dirty="0"/>
              <a:t>扉体・戸当りは、供用途中であっても比較的安価に改修できる可能性があるため、詳細な検討を行い、 「先行型対策」 、「順応型対策」を決定する。</a:t>
            </a:r>
            <a:endParaRPr lang="en-US" altLang="ja-JP" sz="1600" dirty="0"/>
          </a:p>
          <a:p>
            <a:pPr marL="224009" indent="-149339" defTabSz="390997">
              <a:spcBef>
                <a:spcPct val="0"/>
              </a:spcBef>
              <a:buFont typeface="Arial" panose="020B0604020202020204" pitchFamily="34" charset="0"/>
              <a:buChar char="•"/>
            </a:pPr>
            <a:r>
              <a:rPr lang="ja-JP" altLang="en-US" sz="1600" dirty="0"/>
              <a:t>操作室などの機械・電気設備は、更新時での対応が可能であるため、「順応型対策」を基本とする。</a:t>
            </a:r>
            <a:endParaRPr lang="en-US" altLang="ja-JP" sz="1600" dirty="0"/>
          </a:p>
        </p:txBody>
      </p:sp>
      <p:graphicFrame>
        <p:nvGraphicFramePr>
          <p:cNvPr id="7" name="表 8">
            <a:extLst>
              <a:ext uri="{FF2B5EF4-FFF2-40B4-BE49-F238E27FC236}">
                <a16:creationId xmlns:a16="http://schemas.microsoft.com/office/drawing/2014/main" id="{85B12BCB-D14B-4117-952D-E91ABFA77302}"/>
              </a:ext>
            </a:extLst>
          </p:cNvPr>
          <p:cNvGraphicFramePr>
            <a:graphicFrameLocks noGrp="1"/>
          </p:cNvGraphicFramePr>
          <p:nvPr>
            <p:extLst>
              <p:ext uri="{D42A27DB-BD31-4B8C-83A1-F6EECF244321}">
                <p14:modId xmlns:p14="http://schemas.microsoft.com/office/powerpoint/2010/main" val="1043301276"/>
              </p:ext>
            </p:extLst>
          </p:nvPr>
        </p:nvGraphicFramePr>
        <p:xfrm>
          <a:off x="81184" y="1892648"/>
          <a:ext cx="8894239" cy="4419476"/>
        </p:xfrm>
        <a:graphic>
          <a:graphicData uri="http://schemas.openxmlformats.org/drawingml/2006/table">
            <a:tbl>
              <a:tblPr firstRow="1" bandRow="1">
                <a:tableStyleId>{5940675A-B579-460E-94D1-54222C63F5DA}</a:tableStyleId>
              </a:tblPr>
              <a:tblGrid>
                <a:gridCol w="409721">
                  <a:extLst>
                    <a:ext uri="{9D8B030D-6E8A-4147-A177-3AD203B41FA5}">
                      <a16:colId xmlns:a16="http://schemas.microsoft.com/office/drawing/2014/main" val="1917390380"/>
                    </a:ext>
                  </a:extLst>
                </a:gridCol>
                <a:gridCol w="554552">
                  <a:extLst>
                    <a:ext uri="{9D8B030D-6E8A-4147-A177-3AD203B41FA5}">
                      <a16:colId xmlns:a16="http://schemas.microsoft.com/office/drawing/2014/main" val="1327733012"/>
                    </a:ext>
                  </a:extLst>
                </a:gridCol>
                <a:gridCol w="999243">
                  <a:extLst>
                    <a:ext uri="{9D8B030D-6E8A-4147-A177-3AD203B41FA5}">
                      <a16:colId xmlns:a16="http://schemas.microsoft.com/office/drawing/2014/main" val="2124050504"/>
                    </a:ext>
                  </a:extLst>
                </a:gridCol>
                <a:gridCol w="1041400">
                  <a:extLst>
                    <a:ext uri="{9D8B030D-6E8A-4147-A177-3AD203B41FA5}">
                      <a16:colId xmlns:a16="http://schemas.microsoft.com/office/drawing/2014/main" val="2521761629"/>
                    </a:ext>
                  </a:extLst>
                </a:gridCol>
                <a:gridCol w="1155700">
                  <a:extLst>
                    <a:ext uri="{9D8B030D-6E8A-4147-A177-3AD203B41FA5}">
                      <a16:colId xmlns:a16="http://schemas.microsoft.com/office/drawing/2014/main" val="1972099023"/>
                    </a:ext>
                  </a:extLst>
                </a:gridCol>
                <a:gridCol w="1803400">
                  <a:extLst>
                    <a:ext uri="{9D8B030D-6E8A-4147-A177-3AD203B41FA5}">
                      <a16:colId xmlns:a16="http://schemas.microsoft.com/office/drawing/2014/main" val="3250350132"/>
                    </a:ext>
                  </a:extLst>
                </a:gridCol>
                <a:gridCol w="2930223">
                  <a:extLst>
                    <a:ext uri="{9D8B030D-6E8A-4147-A177-3AD203B41FA5}">
                      <a16:colId xmlns:a16="http://schemas.microsoft.com/office/drawing/2014/main" val="3645948835"/>
                    </a:ext>
                  </a:extLst>
                </a:gridCol>
              </a:tblGrid>
              <a:tr h="341185">
                <a:tc gridSpan="2">
                  <a:txBody>
                    <a:bodyPr/>
                    <a:lstStyle/>
                    <a:p>
                      <a:pPr algn="ctr"/>
                      <a:r>
                        <a:rPr kumimoji="1" lang="ja-JP" altLang="en-US" sz="1000" dirty="0"/>
                        <a:t>部位</a:t>
                      </a:r>
                    </a:p>
                  </a:txBody>
                  <a:tcPr anchor="ctr">
                    <a:solidFill>
                      <a:schemeClr val="accent1"/>
                    </a:solidFill>
                  </a:tcPr>
                </a:tc>
                <a:tc hMerge="1">
                  <a:txBody>
                    <a:bodyPr/>
                    <a:lstStyle/>
                    <a:p>
                      <a:endParaRPr kumimoji="1" lang="ja-JP" altLang="en-US"/>
                    </a:p>
                  </a:txBody>
                  <a:tcPr/>
                </a:tc>
                <a:tc>
                  <a:txBody>
                    <a:bodyPr/>
                    <a:lstStyle/>
                    <a:p>
                      <a:pPr algn="ctr"/>
                      <a:r>
                        <a:rPr kumimoji="1" lang="ja-JP" altLang="en-US" sz="1000" dirty="0"/>
                        <a:t>途中改修の</a:t>
                      </a:r>
                      <a:endParaRPr kumimoji="1" lang="en-US" altLang="ja-JP" sz="1000" dirty="0"/>
                    </a:p>
                    <a:p>
                      <a:pPr algn="ctr"/>
                      <a:r>
                        <a:rPr kumimoji="1" lang="ja-JP" altLang="en-US" sz="1000" dirty="0"/>
                        <a:t>工事期間</a:t>
                      </a:r>
                    </a:p>
                  </a:txBody>
                  <a:tcPr anchor="ctr">
                    <a:lnR w="12700"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1000" dirty="0"/>
                        <a:t>改修工事費</a:t>
                      </a:r>
                      <a:endParaRPr kumimoji="1" lang="en-US" altLang="ja-JP" sz="1000" dirty="0"/>
                    </a:p>
                    <a:p>
                      <a:pPr algn="ctr"/>
                      <a:r>
                        <a:rPr kumimoji="1" lang="ja-JP" altLang="en-US" sz="800" dirty="0"/>
                        <a:t>上段：</a:t>
                      </a:r>
                      <a:r>
                        <a:rPr kumimoji="1" lang="en-US" altLang="ja-JP" sz="800" dirty="0"/>
                        <a:t>2</a:t>
                      </a:r>
                      <a:r>
                        <a:rPr kumimoji="1" lang="ja-JP" altLang="en-US" sz="800" dirty="0"/>
                        <a:t>度上昇</a:t>
                      </a:r>
                      <a:endParaRPr kumimoji="1" lang="en-US" altLang="ja-JP" sz="800" dirty="0"/>
                    </a:p>
                    <a:p>
                      <a:pPr algn="ctr"/>
                      <a:r>
                        <a:rPr kumimoji="1" lang="ja-JP" altLang="en-US" sz="800" dirty="0"/>
                        <a:t>下段：</a:t>
                      </a:r>
                      <a:r>
                        <a:rPr kumimoji="1" lang="en-US" altLang="ja-JP" sz="800" dirty="0"/>
                        <a:t>4</a:t>
                      </a:r>
                      <a:r>
                        <a:rPr kumimoji="1" lang="ja-JP" altLang="en-US" sz="800" dirty="0"/>
                        <a:t>度上昇</a:t>
                      </a:r>
                    </a:p>
                  </a:txBody>
                  <a:tcPr anchor="ctr">
                    <a:lnL w="12700" cap="flat" cmpd="sng" algn="ctr">
                      <a:solidFill>
                        <a:schemeClr val="tx1"/>
                      </a:solidFill>
                      <a:prstDash val="solid"/>
                      <a:round/>
                      <a:headEnd type="none" w="med" len="med"/>
                      <a:tailEnd type="none" w="med" len="med"/>
                    </a:lnL>
                    <a:solidFill>
                      <a:schemeClr val="accent1"/>
                    </a:solidFill>
                  </a:tcPr>
                </a:tc>
                <a:tc>
                  <a:txBody>
                    <a:bodyPr/>
                    <a:lstStyle/>
                    <a:p>
                      <a:pPr algn="ctr"/>
                      <a:r>
                        <a:rPr kumimoji="1" lang="ja-JP" altLang="en-US" sz="1000" dirty="0"/>
                        <a:t>耐用年数</a:t>
                      </a:r>
                    </a:p>
                  </a:txBody>
                  <a:tcPr anchor="ctr">
                    <a:solidFill>
                      <a:schemeClr val="accent1"/>
                    </a:solidFill>
                  </a:tcPr>
                </a:tc>
                <a:tc>
                  <a:txBody>
                    <a:bodyPr/>
                    <a:lstStyle/>
                    <a:p>
                      <a:pPr algn="ctr"/>
                      <a:r>
                        <a:rPr kumimoji="1" lang="ja-JP" altLang="en-US" sz="1000" dirty="0"/>
                        <a:t>工事中の影響</a:t>
                      </a:r>
                    </a:p>
                  </a:txBody>
                  <a:tcPr anchor="ctr">
                    <a:solidFill>
                      <a:schemeClr val="accent1"/>
                    </a:solidFill>
                  </a:tcPr>
                </a:tc>
                <a:tc>
                  <a:txBody>
                    <a:bodyPr/>
                    <a:lstStyle/>
                    <a:p>
                      <a:pPr algn="ctr"/>
                      <a:r>
                        <a:rPr kumimoji="1" lang="ja-JP" altLang="en-US" sz="1000" dirty="0"/>
                        <a:t>対策型</a:t>
                      </a:r>
                    </a:p>
                  </a:txBody>
                  <a:tcPr anchor="ctr">
                    <a:solidFill>
                      <a:schemeClr val="accent1"/>
                    </a:solidFill>
                  </a:tcPr>
                </a:tc>
                <a:extLst>
                  <a:ext uri="{0D108BD9-81ED-4DB2-BD59-A6C34878D82A}">
                    <a16:rowId xmlns:a16="http://schemas.microsoft.com/office/drawing/2014/main" val="3755304302"/>
                  </a:ext>
                </a:extLst>
              </a:tr>
              <a:tr h="472409">
                <a:tc gridSpan="2">
                  <a:txBody>
                    <a:bodyPr/>
                    <a:lstStyle/>
                    <a:p>
                      <a:pPr algn="ctr"/>
                      <a:r>
                        <a:rPr kumimoji="1" lang="ja-JP" altLang="en-US" sz="1000" dirty="0"/>
                        <a:t>基礎工</a:t>
                      </a:r>
                      <a:endParaRPr kumimoji="1" lang="en-US" altLang="ja-JP" sz="1000" dirty="0"/>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a:t>
                      </a:r>
                      <a:r>
                        <a:rPr kumimoji="1" lang="ja-JP" altLang="en-US" sz="1000" dirty="0"/>
                        <a:t>年</a:t>
                      </a:r>
                      <a:endParaRPr kumimoji="1" lang="en-US" altLang="ja-JP" sz="1000" dirty="0"/>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26</a:t>
                      </a:r>
                      <a:r>
                        <a:rPr kumimoji="1" lang="ja-JP" altLang="en-US" sz="1000" dirty="0"/>
                        <a:t>億円</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26</a:t>
                      </a:r>
                      <a:r>
                        <a:rPr kumimoji="1" lang="ja-JP" altLang="en-US" sz="1000" dirty="0"/>
                        <a:t>億円</a:t>
                      </a:r>
                      <a:endParaRPr kumimoji="1" lang="en-US" altLang="ja-JP" sz="1000" dirty="0"/>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供用期間と同様</a:t>
                      </a:r>
                      <a:endParaRPr kumimoji="1" lang="en-US" altLang="ja-JP" sz="1000" dirty="0"/>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t>長期間の高潮・津波に対するリスクや舟運への悪影響</a:t>
                      </a:r>
                    </a:p>
                  </a:txBody>
                  <a:tcPr/>
                </a:tc>
                <a:tc>
                  <a:txBody>
                    <a:bodyPr/>
                    <a:lstStyle/>
                    <a:p>
                      <a:r>
                        <a:rPr kumimoji="1" lang="ja-JP" altLang="en-US" sz="1000" dirty="0"/>
                        <a:t>途中改修の実現性は困難であるため「</a:t>
                      </a:r>
                      <a:r>
                        <a:rPr kumimoji="1" lang="ja-JP" altLang="en-US" sz="1000" dirty="0">
                          <a:solidFill>
                            <a:srgbClr val="00B050"/>
                          </a:solidFill>
                        </a:rPr>
                        <a:t>先行型対策</a:t>
                      </a:r>
                      <a:r>
                        <a:rPr kumimoji="1" lang="ja-JP" altLang="en-US" sz="1000" dirty="0"/>
                        <a:t>」</a:t>
                      </a:r>
                    </a:p>
                  </a:txBody>
                  <a:tcPr/>
                </a:tc>
                <a:extLst>
                  <a:ext uri="{0D108BD9-81ED-4DB2-BD59-A6C34878D82A}">
                    <a16:rowId xmlns:a16="http://schemas.microsoft.com/office/drawing/2014/main" val="2399780301"/>
                  </a:ext>
                </a:extLst>
              </a:tr>
              <a:tr h="47240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t>門　柱</a:t>
                      </a: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a:t>
                      </a:r>
                      <a:r>
                        <a:rPr kumimoji="1" lang="ja-JP" altLang="en-US" sz="1000" dirty="0"/>
                        <a:t>年</a:t>
                      </a:r>
                      <a:endParaRPr kumimoji="1" lang="en-US" altLang="ja-JP" sz="1000"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22</a:t>
                      </a:r>
                      <a:r>
                        <a:rPr kumimoji="1" lang="ja-JP" altLang="en-US" sz="1000" dirty="0"/>
                        <a:t>億円</a:t>
                      </a:r>
                      <a:endParaRPr kumimoji="1" lang="en-US" altLang="ja-JP" sz="1000" dirty="0"/>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22</a:t>
                      </a:r>
                      <a:r>
                        <a:rPr kumimoji="1" lang="ja-JP" altLang="en-US" sz="1000" dirty="0"/>
                        <a:t>億円</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供用期間と同様</a:t>
                      </a:r>
                      <a:endParaRPr kumimoji="1" lang="en-US" altLang="ja-JP" sz="1000" dirty="0"/>
                    </a:p>
                  </a:txBody>
                  <a:tcPr anchor="ctr">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t>長期間の高潮・津波に対するリスクや舟運への悪影響</a:t>
                      </a:r>
                    </a:p>
                  </a:txBody>
                  <a:tcPr>
                    <a:lnB w="12700" cap="flat" cmpd="sng" algn="ctr">
                      <a:solidFill>
                        <a:schemeClr val="tx1"/>
                      </a:solidFill>
                      <a:prstDash val="solid"/>
                      <a:round/>
                      <a:headEnd type="none" w="med" len="med"/>
                      <a:tailEnd type="none" w="med" len="med"/>
                    </a:lnB>
                  </a:tcPr>
                </a:tc>
                <a:tc>
                  <a:txBody>
                    <a:bodyPr/>
                    <a:lstStyle/>
                    <a:p>
                      <a:r>
                        <a:rPr kumimoji="1" lang="ja-JP" altLang="en-US" sz="1000" dirty="0"/>
                        <a:t>途中改修の実現性は困難であるため「</a:t>
                      </a:r>
                      <a:r>
                        <a:rPr kumimoji="1" lang="ja-JP" altLang="en-US" sz="1000" dirty="0">
                          <a:solidFill>
                            <a:srgbClr val="00B050"/>
                          </a:solidFill>
                        </a:rPr>
                        <a:t>先行型対策</a:t>
                      </a:r>
                      <a:r>
                        <a:rPr kumimoji="1" lang="ja-JP" altLang="en-US" sz="1000" dirty="0"/>
                        <a:t>」</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4790633"/>
                  </a:ext>
                </a:extLst>
              </a:tr>
              <a:tr h="47240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t>堰　柱</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a:t>
                      </a:r>
                      <a:r>
                        <a:rPr kumimoji="1" lang="ja-JP" altLang="en-US" sz="1000" dirty="0"/>
                        <a:t>年</a:t>
                      </a:r>
                      <a:endParaRPr kumimoji="1" lang="en-US" altLang="ja-JP" sz="10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22</a:t>
                      </a:r>
                      <a:r>
                        <a:rPr kumimoji="1" lang="ja-JP" altLang="en-US" sz="1000" dirty="0"/>
                        <a:t>億円</a:t>
                      </a:r>
                      <a:endParaRPr kumimoji="1" lang="en-US" altLang="ja-JP" sz="1000" dirty="0"/>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22</a:t>
                      </a:r>
                      <a:r>
                        <a:rPr kumimoji="1" lang="ja-JP" altLang="en-US" sz="1000" dirty="0"/>
                        <a:t>億円</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供用期間と同様</a:t>
                      </a:r>
                      <a:endParaRPr kumimoji="1" lang="en-US" altLang="ja-JP" sz="10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t>長期間の高潮・津波に対するリスクや舟運への悪影響</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t>途中改修の実現性は困難であるため「</a:t>
                      </a:r>
                      <a:r>
                        <a:rPr kumimoji="1" lang="ja-JP" altLang="en-US" sz="1000" dirty="0">
                          <a:solidFill>
                            <a:srgbClr val="00B050"/>
                          </a:solidFill>
                        </a:rPr>
                        <a:t>先行型対策</a:t>
                      </a:r>
                      <a:r>
                        <a:rPr kumimoji="1" lang="ja-JP" altLang="en-US" sz="1000" dirty="0"/>
                        <a: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1994765"/>
                  </a:ext>
                </a:extLst>
              </a:tr>
              <a:tr h="47240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t>床　版</a:t>
                      </a: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a:t>
                      </a:r>
                      <a:r>
                        <a:rPr kumimoji="1" lang="ja-JP" altLang="en-US" sz="1000" dirty="0"/>
                        <a:t>年</a:t>
                      </a:r>
                      <a:endParaRPr kumimoji="1" lang="en-US" altLang="ja-JP" sz="10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26</a:t>
                      </a:r>
                      <a:r>
                        <a:rPr kumimoji="1" lang="ja-JP" altLang="en-US" sz="1000" dirty="0"/>
                        <a:t>億円</a:t>
                      </a:r>
                      <a:endParaRPr kumimoji="1" lang="en-US" altLang="ja-JP" sz="1000" dirty="0"/>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26</a:t>
                      </a:r>
                      <a:r>
                        <a:rPr kumimoji="1" lang="ja-JP" altLang="en-US" sz="1000" dirty="0"/>
                        <a:t>億円</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供用期間と同様</a:t>
                      </a:r>
                      <a:endParaRPr kumimoji="1" lang="en-US" altLang="ja-JP" sz="1000" dirty="0"/>
                    </a:p>
                  </a:txBody>
                  <a:tcPr anchor="ctr">
                    <a:lnT w="12700" cap="flat" cmpd="sng" algn="ctr">
                      <a:solidFill>
                        <a:schemeClr val="tx1"/>
                      </a:solidFill>
                      <a:prstDash val="solid"/>
                      <a:round/>
                      <a:headEnd type="none" w="med" len="med"/>
                      <a:tailEnd type="none" w="med" len="med"/>
                    </a:lnT>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t>長期間の高潮・津波に対するリスクや舟運への悪影響</a:t>
                      </a:r>
                    </a:p>
                  </a:txBody>
                  <a:tcPr>
                    <a:lnT w="12700" cap="flat" cmpd="sng" algn="ctr">
                      <a:solidFill>
                        <a:schemeClr val="tx1"/>
                      </a:solidFill>
                      <a:prstDash val="solid"/>
                      <a:round/>
                      <a:headEnd type="none" w="med" len="med"/>
                      <a:tailEnd type="none" w="med" len="med"/>
                    </a:lnT>
                  </a:tcPr>
                </a:tc>
                <a:tc>
                  <a:txBody>
                    <a:bodyPr/>
                    <a:lstStyle/>
                    <a:p>
                      <a:r>
                        <a:rPr kumimoji="1" lang="ja-JP" altLang="en-US" sz="1000" dirty="0"/>
                        <a:t>途中改修の実現性は困難であるため「</a:t>
                      </a:r>
                      <a:r>
                        <a:rPr kumimoji="1" lang="ja-JP" altLang="en-US" sz="1000" dirty="0">
                          <a:solidFill>
                            <a:srgbClr val="00B050"/>
                          </a:solidFill>
                        </a:rPr>
                        <a:t>先行型対策</a:t>
                      </a:r>
                      <a:r>
                        <a:rPr kumimoji="1" lang="ja-JP" altLang="en-US" sz="1000" dirty="0"/>
                        <a:t>」</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05783762"/>
                  </a:ext>
                </a:extLst>
              </a:tr>
              <a:tr h="472409">
                <a:tc gridSpan="2">
                  <a:txBody>
                    <a:bodyPr/>
                    <a:lstStyle/>
                    <a:p>
                      <a:pPr algn="ctr"/>
                      <a:r>
                        <a:rPr kumimoji="1" lang="ja-JP" altLang="en-US" sz="1000" dirty="0"/>
                        <a:t>扉体・戸当り</a:t>
                      </a: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indent="0" algn="ctr">
                        <a:buFont typeface="Arial" panose="020B0604020202020204" pitchFamily="34" charset="0"/>
                        <a:buNone/>
                      </a:pPr>
                      <a:r>
                        <a:rPr kumimoji="1" lang="ja-JP" altLang="en-US" sz="1000" kern="1200" dirty="0">
                          <a:solidFill>
                            <a:schemeClr val="tx1"/>
                          </a:solidFill>
                          <a:latin typeface="+mn-lt"/>
                          <a:ea typeface="+mn-ea"/>
                          <a:cs typeface="+mn-cs"/>
                        </a:rPr>
                        <a:t>約</a:t>
                      </a:r>
                      <a:r>
                        <a:rPr kumimoji="1" lang="en-US" altLang="ja-JP" sz="1000" kern="1200" dirty="0">
                          <a:solidFill>
                            <a:schemeClr val="tx1"/>
                          </a:solidFill>
                          <a:latin typeface="+mn-lt"/>
                          <a:ea typeface="+mn-ea"/>
                          <a:cs typeface="+mn-cs"/>
                        </a:rPr>
                        <a:t>6</a:t>
                      </a:r>
                      <a:r>
                        <a:rPr kumimoji="1" lang="ja-JP" altLang="en-US" sz="1000" kern="1200" dirty="0">
                          <a:solidFill>
                            <a:schemeClr val="tx1"/>
                          </a:solidFill>
                          <a:latin typeface="+mn-lt"/>
                          <a:ea typeface="+mn-ea"/>
                          <a:cs typeface="+mn-cs"/>
                        </a:rPr>
                        <a:t>ヶ月</a:t>
                      </a:r>
                      <a:endParaRPr kumimoji="1" lang="en-US" altLang="ja-JP" sz="1000" kern="1200" dirty="0">
                        <a:solidFill>
                          <a:schemeClr val="tx1"/>
                        </a:solidFill>
                        <a:latin typeface="+mn-lt"/>
                        <a:ea typeface="+mn-ea"/>
                        <a:cs typeface="+mn-cs"/>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ja-JP" altLang="en-US" sz="1000" kern="1200" dirty="0">
                          <a:solidFill>
                            <a:schemeClr val="tx1"/>
                          </a:solidFill>
                          <a:latin typeface="+mn-lt"/>
                          <a:ea typeface="+mn-ea"/>
                          <a:cs typeface="+mn-cs"/>
                        </a:rPr>
                        <a:t>約</a:t>
                      </a:r>
                      <a:r>
                        <a:rPr kumimoji="1" lang="en-US" altLang="ja-JP" sz="1000" kern="1200" dirty="0">
                          <a:solidFill>
                            <a:schemeClr val="tx1"/>
                          </a:solidFill>
                          <a:latin typeface="+mn-lt"/>
                          <a:ea typeface="+mn-ea"/>
                          <a:cs typeface="+mn-cs"/>
                        </a:rPr>
                        <a:t>10</a:t>
                      </a:r>
                      <a:r>
                        <a:rPr kumimoji="1" lang="ja-JP" altLang="en-US" sz="1000" kern="1200" dirty="0">
                          <a:solidFill>
                            <a:schemeClr val="tx1"/>
                          </a:solidFill>
                          <a:latin typeface="+mn-lt"/>
                          <a:ea typeface="+mn-ea"/>
                          <a:cs typeface="+mn-cs"/>
                        </a:rPr>
                        <a:t>億円</a:t>
                      </a:r>
                      <a:endParaRPr kumimoji="1" lang="en-US" altLang="ja-JP" sz="1000" kern="1200" dirty="0">
                        <a:solidFill>
                          <a:schemeClr val="tx1"/>
                        </a:solidFill>
                        <a:latin typeface="+mn-lt"/>
                        <a:ea typeface="+mn-ea"/>
                        <a:cs typeface="+mn-cs"/>
                      </a:endParaRPr>
                    </a:p>
                    <a:p>
                      <a:pPr marL="0" indent="0" algn="ctr">
                        <a:buFont typeface="Arial" panose="020B0604020202020204" pitchFamily="34" charset="0"/>
                        <a:buNone/>
                      </a:pPr>
                      <a:r>
                        <a:rPr kumimoji="1" lang="ja-JP" altLang="en-US" sz="1000" kern="1200" dirty="0">
                          <a:solidFill>
                            <a:schemeClr val="tx1"/>
                          </a:solidFill>
                          <a:latin typeface="+mn-lt"/>
                          <a:ea typeface="+mn-ea"/>
                          <a:cs typeface="+mn-cs"/>
                        </a:rPr>
                        <a:t>約</a:t>
                      </a:r>
                      <a:r>
                        <a:rPr kumimoji="1" lang="en-US" altLang="ja-JP" sz="1000" kern="1200" dirty="0">
                          <a:solidFill>
                            <a:schemeClr val="tx1"/>
                          </a:solidFill>
                          <a:latin typeface="+mn-lt"/>
                          <a:ea typeface="+mn-ea"/>
                          <a:cs typeface="+mn-cs"/>
                        </a:rPr>
                        <a:t>11</a:t>
                      </a:r>
                      <a:r>
                        <a:rPr kumimoji="1" lang="ja-JP" altLang="en-US" sz="1000" kern="1200" dirty="0">
                          <a:solidFill>
                            <a:schemeClr val="tx1"/>
                          </a:solidFill>
                          <a:latin typeface="+mn-lt"/>
                          <a:ea typeface="+mn-ea"/>
                          <a:cs typeface="+mn-cs"/>
                        </a:rPr>
                        <a:t>億円</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dirty="0"/>
                        <a:t>80</a:t>
                      </a:r>
                      <a:r>
                        <a:rPr kumimoji="1" lang="ja-JP" altLang="en-US" sz="1000" dirty="0"/>
                        <a:t>年</a:t>
                      </a:r>
                      <a:endParaRPr kumimoji="1" lang="en-US" altLang="ja-JP" sz="1000" dirty="0"/>
                    </a:p>
                  </a:txBody>
                  <a:tcPr anchor="ctr">
                    <a:lnB w="12700" cap="flat" cmpd="sng" algn="ctr">
                      <a:solidFill>
                        <a:schemeClr val="tx1"/>
                      </a:solidFill>
                      <a:prstDash val="solid"/>
                      <a:round/>
                      <a:headEnd type="none" w="med" len="med"/>
                      <a:tailEnd type="none" w="med" len="med"/>
                    </a:lnB>
                  </a:tcPr>
                </a:tc>
                <a:tc>
                  <a:txBody>
                    <a:bodyPr/>
                    <a:lstStyle/>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t>津波に対するリスクへの対応は必要であるが、非出水</a:t>
                      </a:r>
                      <a:endParaRPr kumimoji="1" lang="en-US" altLang="ja-JP" sz="1000" dirty="0"/>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期間内での工事が可能</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00" dirty="0"/>
                    </a:p>
                  </a:txBody>
                  <a:tcPr anchor="ct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工事期間が短く、改修工事費も比較的安価であるため、詳細な検討により、「</a:t>
                      </a:r>
                      <a:r>
                        <a:rPr kumimoji="1" lang="ja-JP" altLang="en-US" sz="1000" dirty="0">
                          <a:solidFill>
                            <a:srgbClr val="00B050"/>
                          </a:solidFill>
                        </a:rPr>
                        <a:t>先行型対策</a:t>
                      </a:r>
                      <a:r>
                        <a:rPr kumimoji="1" lang="ja-JP" altLang="en-US" sz="1000" dirty="0"/>
                        <a:t>」か「</a:t>
                      </a:r>
                      <a:r>
                        <a:rPr kumimoji="1" lang="ja-JP" altLang="en-US" sz="1000" dirty="0">
                          <a:solidFill>
                            <a:srgbClr val="0000FF"/>
                          </a:solidFill>
                        </a:rPr>
                        <a:t>順応型対策</a:t>
                      </a:r>
                      <a:r>
                        <a:rPr kumimoji="1" lang="ja-JP" altLang="en-US" sz="1000" dirty="0"/>
                        <a:t>」を決定する。</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6758033"/>
                  </a:ext>
                </a:extLst>
              </a:tr>
              <a:tr h="341185">
                <a:tc gridSpan="2">
                  <a:txBody>
                    <a:bodyPr/>
                    <a:lstStyle/>
                    <a:p>
                      <a:pPr algn="ctr"/>
                      <a:r>
                        <a:rPr kumimoji="1" lang="ja-JP" altLang="en-US" sz="1000" dirty="0"/>
                        <a:t>取付護岸</a:t>
                      </a: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marL="0" indent="0" algn="ctr">
                        <a:buFont typeface="Arial" panose="020B0604020202020204" pitchFamily="34" charset="0"/>
                        <a:buNone/>
                      </a:pPr>
                      <a:r>
                        <a:rPr kumimoji="1" lang="ja-JP" altLang="en-US" sz="1000" kern="1200" dirty="0">
                          <a:solidFill>
                            <a:schemeClr val="tx1"/>
                          </a:solidFill>
                          <a:latin typeface="+mn-lt"/>
                          <a:ea typeface="+mn-ea"/>
                          <a:cs typeface="+mn-cs"/>
                        </a:rPr>
                        <a:t>約</a:t>
                      </a:r>
                      <a:r>
                        <a:rPr kumimoji="1" lang="en-US" altLang="ja-JP" sz="1000" kern="1200" dirty="0">
                          <a:solidFill>
                            <a:schemeClr val="tx1"/>
                          </a:solidFill>
                          <a:latin typeface="+mn-lt"/>
                          <a:ea typeface="+mn-ea"/>
                          <a:cs typeface="+mn-cs"/>
                        </a:rPr>
                        <a:t>2</a:t>
                      </a:r>
                      <a:r>
                        <a:rPr kumimoji="1" lang="ja-JP" altLang="en-US" sz="1000" kern="1200" dirty="0">
                          <a:solidFill>
                            <a:schemeClr val="tx1"/>
                          </a:solidFill>
                          <a:latin typeface="+mn-lt"/>
                          <a:ea typeface="+mn-ea"/>
                          <a:cs typeface="+mn-cs"/>
                        </a:rPr>
                        <a:t>ヶ月</a:t>
                      </a:r>
                      <a:endParaRPr kumimoji="1" lang="en-US" altLang="ja-JP" sz="1000" kern="1200" dirty="0">
                        <a:solidFill>
                          <a:schemeClr val="tx1"/>
                        </a:solidFill>
                        <a:latin typeface="+mn-lt"/>
                        <a:ea typeface="+mn-ea"/>
                        <a:cs typeface="+mn-cs"/>
                      </a:endParaRPr>
                    </a:p>
                    <a:p>
                      <a:pPr marL="0" indent="0" algn="ctr">
                        <a:buFont typeface="Arial" panose="020B0604020202020204" pitchFamily="34" charset="0"/>
                        <a:buNone/>
                      </a:pPr>
                      <a:endParaRPr kumimoji="1" lang="ja-JP" altLang="en-US" sz="1000" kern="1200" dirty="0">
                        <a:solidFill>
                          <a:schemeClr val="tx1"/>
                        </a:solidFill>
                        <a:latin typeface="+mn-lt"/>
                        <a:ea typeface="+mn-ea"/>
                        <a:cs typeface="+mn-cs"/>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kern="1200" dirty="0">
                          <a:solidFill>
                            <a:schemeClr val="tx1"/>
                          </a:solidFill>
                          <a:latin typeface="+mn-lt"/>
                          <a:ea typeface="+mn-ea"/>
                          <a:cs typeface="+mn-cs"/>
                        </a:rPr>
                        <a:t>約</a:t>
                      </a:r>
                      <a:r>
                        <a:rPr kumimoji="1" lang="en-US" altLang="ja-JP" sz="1000" kern="1200" dirty="0">
                          <a:solidFill>
                            <a:schemeClr val="tx1"/>
                          </a:solidFill>
                          <a:latin typeface="+mn-lt"/>
                          <a:ea typeface="+mn-ea"/>
                          <a:cs typeface="+mn-cs"/>
                        </a:rPr>
                        <a:t>0.2</a:t>
                      </a:r>
                      <a:r>
                        <a:rPr kumimoji="1" lang="ja-JP" altLang="en-US" sz="1000" kern="1200" dirty="0">
                          <a:solidFill>
                            <a:schemeClr val="tx1"/>
                          </a:solidFill>
                          <a:latin typeface="+mn-lt"/>
                          <a:ea typeface="+mn-ea"/>
                          <a:cs typeface="+mn-cs"/>
                        </a:rPr>
                        <a:t>億円</a:t>
                      </a:r>
                      <a:endParaRPr kumimoji="1" lang="en-US" altLang="ja-JP" sz="10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kern="1200" dirty="0">
                          <a:solidFill>
                            <a:schemeClr val="tx1"/>
                          </a:solidFill>
                          <a:latin typeface="+mn-lt"/>
                          <a:ea typeface="+mn-ea"/>
                          <a:cs typeface="+mn-cs"/>
                        </a:rPr>
                        <a:t>約</a:t>
                      </a:r>
                      <a:r>
                        <a:rPr kumimoji="1" lang="en-US" altLang="ja-JP" sz="1000" kern="1200" dirty="0">
                          <a:solidFill>
                            <a:schemeClr val="tx1"/>
                          </a:solidFill>
                          <a:latin typeface="+mn-lt"/>
                          <a:ea typeface="+mn-ea"/>
                          <a:cs typeface="+mn-cs"/>
                        </a:rPr>
                        <a:t>0.2</a:t>
                      </a:r>
                      <a:r>
                        <a:rPr kumimoji="1" lang="ja-JP" altLang="en-US" sz="1000" kern="1200" dirty="0">
                          <a:solidFill>
                            <a:schemeClr val="tx1"/>
                          </a:solidFill>
                          <a:latin typeface="+mn-lt"/>
                          <a:ea typeface="+mn-ea"/>
                          <a:cs typeface="+mn-cs"/>
                        </a:rPr>
                        <a:t>億円</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供用期間と同様</a:t>
                      </a:r>
                      <a:endParaRPr kumimoji="1" lang="en-US" altLang="ja-JP" sz="1000" dirty="0"/>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a:t>
                      </a:r>
                      <a:endParaRPr kumimoji="1" lang="en-US" altLang="ja-JP" sz="1000" dirty="0"/>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比較的容易に改修が可能でかつ安価であるため、「</a:t>
                      </a:r>
                      <a:r>
                        <a:rPr kumimoji="1" lang="ja-JP" altLang="en-US" sz="1000" dirty="0">
                          <a:solidFill>
                            <a:srgbClr val="0000FF"/>
                          </a:solidFill>
                        </a:rPr>
                        <a:t>順応型対策</a:t>
                      </a:r>
                      <a:r>
                        <a:rPr kumimoji="1" lang="ja-JP" altLang="en-US" sz="1000" dirty="0"/>
                        <a:t>」とする。</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54713243"/>
                  </a:ext>
                </a:extLst>
              </a:tr>
              <a:tr h="174467">
                <a:tc rowSpan="2">
                  <a:txBody>
                    <a:bodyPr/>
                    <a:lstStyle/>
                    <a:p>
                      <a:pPr algn="ctr"/>
                      <a:r>
                        <a:rPr kumimoji="1" lang="ja-JP" altLang="en-US" sz="1000" dirty="0"/>
                        <a:t>操作室</a:t>
                      </a: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000" dirty="0"/>
                        <a:t>巻上機</a:t>
                      </a:r>
                    </a:p>
                  </a:txBody>
                  <a:tcPr anchor="ctr">
                    <a:lnL w="12700" cap="flat" cmpd="sng" algn="ctr">
                      <a:solidFill>
                        <a:schemeClr val="tx1"/>
                      </a:solidFill>
                      <a:prstDash val="solid"/>
                      <a:round/>
                      <a:headEnd type="none" w="med" len="med"/>
                      <a:tailEnd type="none" w="med" len="med"/>
                    </a:lnL>
                  </a:tcPr>
                </a:tc>
                <a:tc>
                  <a:txBody>
                    <a:bodyPr/>
                    <a:lstStyle/>
                    <a:p>
                      <a:pPr marL="0" indent="0" algn="ctr">
                        <a:buFont typeface="Arial" panose="020B0604020202020204" pitchFamily="34" charset="0"/>
                        <a:buNone/>
                      </a:pPr>
                      <a:r>
                        <a:rPr kumimoji="1" lang="ja-JP" altLang="en-US" sz="1000" kern="1200" dirty="0">
                          <a:solidFill>
                            <a:schemeClr val="tx1"/>
                          </a:solidFill>
                          <a:latin typeface="+mn-lt"/>
                          <a:ea typeface="+mn-ea"/>
                          <a:cs typeface="+mn-cs"/>
                        </a:rPr>
                        <a:t>約</a:t>
                      </a:r>
                      <a:r>
                        <a:rPr kumimoji="1" lang="en-US" altLang="ja-JP" sz="1000" kern="1200" dirty="0">
                          <a:solidFill>
                            <a:schemeClr val="tx1"/>
                          </a:solidFill>
                          <a:latin typeface="+mn-lt"/>
                          <a:ea typeface="+mn-ea"/>
                          <a:cs typeface="+mn-cs"/>
                        </a:rPr>
                        <a:t>7</a:t>
                      </a:r>
                      <a:r>
                        <a:rPr kumimoji="1" lang="ja-JP" altLang="en-US" sz="1000" kern="1200" dirty="0">
                          <a:solidFill>
                            <a:schemeClr val="tx1"/>
                          </a:solidFill>
                          <a:latin typeface="+mn-lt"/>
                          <a:ea typeface="+mn-ea"/>
                          <a:cs typeface="+mn-cs"/>
                        </a:rPr>
                        <a:t>ヶ月</a:t>
                      </a:r>
                      <a:endParaRPr kumimoji="1" lang="en-US" altLang="ja-JP" sz="1000" kern="1200" dirty="0">
                        <a:solidFill>
                          <a:schemeClr val="tx1"/>
                        </a:solidFill>
                        <a:latin typeface="+mn-lt"/>
                        <a:ea typeface="+mn-ea"/>
                        <a:cs typeface="+mn-cs"/>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12</a:t>
                      </a:r>
                      <a:r>
                        <a:rPr kumimoji="1" lang="ja-JP" altLang="en-US" sz="1000" dirty="0"/>
                        <a:t>億円</a:t>
                      </a:r>
                      <a:endParaRPr kumimoji="1" lang="en-US" altLang="ja-JP" sz="1000" dirty="0"/>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12</a:t>
                      </a:r>
                      <a:r>
                        <a:rPr kumimoji="1" lang="ja-JP" altLang="en-US" sz="1000" dirty="0"/>
                        <a:t>億円</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dirty="0"/>
                        <a:t>50</a:t>
                      </a:r>
                      <a:r>
                        <a:rPr kumimoji="1" lang="ja-JP" altLang="en-US" sz="1000" dirty="0"/>
                        <a:t>年</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a:t>
                      </a:r>
                    </a:p>
                  </a:txBody>
                  <a:tcPr anchor="ctr"/>
                </a:tc>
                <a:tc>
                  <a:txBody>
                    <a:bodyPr/>
                    <a:lstStyle/>
                    <a:p>
                      <a:r>
                        <a:rPr kumimoji="1" lang="ja-JP" altLang="en-US" sz="1000" dirty="0"/>
                        <a:t>耐用年数が</a:t>
                      </a:r>
                      <a:r>
                        <a:rPr kumimoji="1" lang="en-US" altLang="ja-JP" sz="1000" dirty="0"/>
                        <a:t>50</a:t>
                      </a:r>
                      <a:r>
                        <a:rPr kumimoji="1" lang="ja-JP" altLang="en-US" sz="1000" dirty="0"/>
                        <a:t>年であり、設備の更新に合わせて</a:t>
                      </a:r>
                      <a:endParaRPr kumimoji="1" lang="en-US" altLang="ja-JP" sz="1000" dirty="0"/>
                    </a:p>
                    <a:p>
                      <a:r>
                        <a:rPr kumimoji="1" lang="ja-JP" altLang="en-US" sz="1000" dirty="0"/>
                        <a:t>対応可能であるため、「</a:t>
                      </a:r>
                      <a:r>
                        <a:rPr kumimoji="1" lang="ja-JP" altLang="en-US" sz="1000" dirty="0">
                          <a:solidFill>
                            <a:srgbClr val="0000FF"/>
                          </a:solidFill>
                        </a:rPr>
                        <a:t>順応型対策</a:t>
                      </a:r>
                      <a:r>
                        <a:rPr kumimoji="1" lang="ja-JP" altLang="en-US" sz="1000" dirty="0"/>
                        <a:t>」とする。</a:t>
                      </a:r>
                    </a:p>
                  </a:txBody>
                  <a:tcPr/>
                </a:tc>
                <a:extLst>
                  <a:ext uri="{0D108BD9-81ED-4DB2-BD59-A6C34878D82A}">
                    <a16:rowId xmlns:a16="http://schemas.microsoft.com/office/drawing/2014/main" val="1489366488"/>
                  </a:ext>
                </a:extLst>
              </a:tr>
              <a:tr h="398651">
                <a:tc vMerge="1">
                  <a:txBody>
                    <a:bodyPr/>
                    <a:lstStyle/>
                    <a:p>
                      <a:endParaRPr kumimoji="1" lang="ja-JP" altLang="en-US" sz="10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000" dirty="0"/>
                        <a:t>その他制御設備</a:t>
                      </a:r>
                    </a:p>
                  </a:txBody>
                  <a:tcPr anchor="ctr">
                    <a:lnL w="12700" cap="flat" cmpd="sng" algn="ctr">
                      <a:solidFill>
                        <a:schemeClr val="tx1"/>
                      </a:solidFill>
                      <a:prstDash val="solid"/>
                      <a:round/>
                      <a:headEnd type="none" w="med" len="med"/>
                      <a:tailEnd type="none" w="med" len="med"/>
                    </a:lnL>
                  </a:tcPr>
                </a:tc>
                <a:tc>
                  <a:txBody>
                    <a:bodyPr/>
                    <a:lstStyle/>
                    <a:p>
                      <a:pPr marL="0" indent="0" algn="ctr">
                        <a:buFont typeface="Arial" panose="020B0604020202020204" pitchFamily="34" charset="0"/>
                        <a:buNone/>
                      </a:pPr>
                      <a:r>
                        <a:rPr kumimoji="1" lang="en-US" altLang="ja-JP" sz="1000" kern="1200" dirty="0">
                          <a:solidFill>
                            <a:schemeClr val="tx1"/>
                          </a:solidFill>
                          <a:latin typeface="+mn-lt"/>
                          <a:ea typeface="+mn-ea"/>
                          <a:cs typeface="+mn-cs"/>
                        </a:rPr>
                        <a:t>1</a:t>
                      </a:r>
                      <a:r>
                        <a:rPr kumimoji="1" lang="ja-JP" altLang="en-US" sz="1000" kern="1200" dirty="0">
                          <a:solidFill>
                            <a:schemeClr val="tx1"/>
                          </a:solidFill>
                          <a:latin typeface="+mn-lt"/>
                          <a:ea typeface="+mn-ea"/>
                          <a:cs typeface="+mn-cs"/>
                        </a:rPr>
                        <a:t>～</a:t>
                      </a:r>
                      <a:r>
                        <a:rPr kumimoji="1" lang="en-US" altLang="ja-JP" sz="1000" kern="1200" dirty="0">
                          <a:solidFill>
                            <a:schemeClr val="tx1"/>
                          </a:solidFill>
                          <a:latin typeface="+mn-lt"/>
                          <a:ea typeface="+mn-ea"/>
                          <a:cs typeface="+mn-cs"/>
                        </a:rPr>
                        <a:t>6</a:t>
                      </a:r>
                      <a:r>
                        <a:rPr kumimoji="1" lang="ja-JP" altLang="en-US" sz="1000" kern="1200" dirty="0">
                          <a:solidFill>
                            <a:schemeClr val="tx1"/>
                          </a:solidFill>
                          <a:latin typeface="+mn-lt"/>
                          <a:ea typeface="+mn-ea"/>
                          <a:cs typeface="+mn-cs"/>
                        </a:rPr>
                        <a:t>ケ月</a:t>
                      </a:r>
                      <a:endParaRPr kumimoji="1" lang="ja-JP" altLang="en-US" sz="10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6</a:t>
                      </a:r>
                      <a:r>
                        <a:rPr kumimoji="1" lang="ja-JP" altLang="en-US" sz="1000" dirty="0"/>
                        <a:t>億円</a:t>
                      </a:r>
                      <a:endParaRPr kumimoji="1" lang="en-US" altLang="ja-JP" sz="1000" dirty="0"/>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約</a:t>
                      </a:r>
                      <a:r>
                        <a:rPr kumimoji="1" lang="en-US" altLang="ja-JP" sz="1000" dirty="0"/>
                        <a:t>6</a:t>
                      </a:r>
                      <a:r>
                        <a:rPr kumimoji="1" lang="ja-JP" altLang="en-US" sz="1000" dirty="0"/>
                        <a:t>億円</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dirty="0"/>
                        <a:t>15</a:t>
                      </a:r>
                      <a:r>
                        <a:rPr kumimoji="1" lang="ja-JP" altLang="en-US" sz="1000" dirty="0"/>
                        <a:t>年～</a:t>
                      </a:r>
                      <a:r>
                        <a:rPr kumimoji="1" lang="en-US" altLang="ja-JP" sz="1000" dirty="0"/>
                        <a:t>20</a:t>
                      </a:r>
                      <a:r>
                        <a:rPr kumimoji="1" lang="ja-JP" altLang="en-US" sz="1000" dirty="0"/>
                        <a:t>年</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耐用年数が</a:t>
                      </a:r>
                      <a:r>
                        <a:rPr kumimoji="1" lang="en-US" altLang="ja-JP" sz="1000" dirty="0"/>
                        <a:t>20</a:t>
                      </a:r>
                      <a:r>
                        <a:rPr kumimoji="1" lang="ja-JP" altLang="en-US" sz="1000" dirty="0"/>
                        <a:t>年程度であり、設備の更新に合わせて対応可能であるため、「</a:t>
                      </a:r>
                      <a:r>
                        <a:rPr kumimoji="1" lang="ja-JP" altLang="en-US" sz="1000" dirty="0">
                          <a:solidFill>
                            <a:srgbClr val="0000FF"/>
                          </a:solidFill>
                        </a:rPr>
                        <a:t>順応型対策</a:t>
                      </a:r>
                      <a:r>
                        <a:rPr kumimoji="1" lang="ja-JP" altLang="en-US" sz="1000" dirty="0"/>
                        <a:t>」とする。</a:t>
                      </a:r>
                    </a:p>
                  </a:txBody>
                  <a:tcPr/>
                </a:tc>
                <a:extLst>
                  <a:ext uri="{0D108BD9-81ED-4DB2-BD59-A6C34878D82A}">
                    <a16:rowId xmlns:a16="http://schemas.microsoft.com/office/drawing/2014/main" val="1423959714"/>
                  </a:ext>
                </a:extLst>
              </a:tr>
            </a:tbl>
          </a:graphicData>
        </a:graphic>
      </p:graphicFrame>
    </p:spTree>
    <p:extLst>
      <p:ext uri="{BB962C8B-B14F-4D97-AF65-F5344CB8AC3E}">
        <p14:creationId xmlns:p14="http://schemas.microsoft.com/office/powerpoint/2010/main" val="3616350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0"/>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２．気候変動の影響を考慮した設計（耐用期間の総費用：２度上昇）</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12</a:t>
            </a:fld>
            <a:endParaRPr kumimoji="1" lang="ja-JP" altLang="en-US" sz="1600" dirty="0">
              <a:solidFill>
                <a:schemeClr val="tx1"/>
              </a:solidFill>
            </a:endParaRPr>
          </a:p>
        </p:txBody>
      </p:sp>
      <p:sp>
        <p:nvSpPr>
          <p:cNvPr id="24"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81184" y="479752"/>
            <a:ext cx="8935815" cy="584775"/>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初期費用では、全部位先行型対策（ケース１）が最も高いが、総費用（</a:t>
            </a:r>
            <a:r>
              <a:rPr lang="en-US" altLang="ja-JP" sz="1600" dirty="0"/>
              <a:t>80</a:t>
            </a:r>
            <a:r>
              <a:rPr lang="ja-JP" altLang="en-US" sz="1600" dirty="0"/>
              <a:t>年間）では最も安価となる。</a:t>
            </a:r>
            <a:endParaRPr lang="en-US" altLang="ja-JP" sz="1600" dirty="0"/>
          </a:p>
          <a:p>
            <a:pPr marL="224009" indent="-149339" defTabSz="390997">
              <a:spcBef>
                <a:spcPct val="0"/>
              </a:spcBef>
              <a:buFont typeface="Arial" panose="020B0604020202020204" pitchFamily="34" charset="0"/>
              <a:buChar char="•"/>
            </a:pPr>
            <a:r>
              <a:rPr lang="ja-JP" altLang="en-US" sz="1600" dirty="0"/>
              <a:t>現在価値化した総費用（</a:t>
            </a:r>
            <a:r>
              <a:rPr lang="en-US" altLang="ja-JP" sz="1600" dirty="0"/>
              <a:t>80</a:t>
            </a:r>
            <a:r>
              <a:rPr lang="ja-JP" altLang="en-US" sz="1600" dirty="0"/>
              <a:t>年間）では、いずれのケースともに大きな違いはない。</a:t>
            </a:r>
            <a:endParaRPr lang="en-US" altLang="ja-JP" sz="1600" dirty="0"/>
          </a:p>
        </p:txBody>
      </p:sp>
      <p:sp>
        <p:nvSpPr>
          <p:cNvPr id="6" name="テキスト ボックス 5">
            <a:extLst>
              <a:ext uri="{FF2B5EF4-FFF2-40B4-BE49-F238E27FC236}">
                <a16:creationId xmlns:a16="http://schemas.microsoft.com/office/drawing/2014/main" id="{E7C590CD-57E3-40D9-947B-1CF591752AB1}"/>
              </a:ext>
            </a:extLst>
          </p:cNvPr>
          <p:cNvSpPr txBox="1"/>
          <p:nvPr/>
        </p:nvSpPr>
        <p:spPr>
          <a:xfrm>
            <a:off x="0" y="1061581"/>
            <a:ext cx="2118946" cy="276999"/>
          </a:xfrm>
          <a:prstGeom prst="rect">
            <a:avLst/>
          </a:prstGeom>
          <a:noFill/>
          <a:ln>
            <a:noFill/>
          </a:ln>
        </p:spPr>
        <p:txBody>
          <a:bodyPr wrap="square" rtlCol="0">
            <a:spAutoFit/>
          </a:bodyPr>
          <a:lstStyle/>
          <a:p>
            <a:r>
              <a:rPr lang="ja-JP" altLang="en-US" sz="1200" dirty="0">
                <a:solidFill>
                  <a:srgbClr val="0000FF"/>
                </a:solidFill>
              </a:rPr>
              <a:t>■概算工事費の算定ケース</a:t>
            </a:r>
            <a:endParaRPr kumimoji="1" lang="en-US" altLang="ja-JP" sz="1200" dirty="0"/>
          </a:p>
        </p:txBody>
      </p:sp>
      <p:sp>
        <p:nvSpPr>
          <p:cNvPr id="15" name="テキスト ボックス 14">
            <a:extLst>
              <a:ext uri="{FF2B5EF4-FFF2-40B4-BE49-F238E27FC236}">
                <a16:creationId xmlns:a16="http://schemas.microsoft.com/office/drawing/2014/main" id="{2732D01F-B0E7-4F92-8378-DA223C04CAC5}"/>
              </a:ext>
            </a:extLst>
          </p:cNvPr>
          <p:cNvSpPr txBox="1"/>
          <p:nvPr/>
        </p:nvSpPr>
        <p:spPr>
          <a:xfrm>
            <a:off x="23936" y="6077376"/>
            <a:ext cx="2118946" cy="276999"/>
          </a:xfrm>
          <a:prstGeom prst="rect">
            <a:avLst/>
          </a:prstGeom>
          <a:noFill/>
          <a:ln>
            <a:noFill/>
          </a:ln>
        </p:spPr>
        <p:txBody>
          <a:bodyPr wrap="square" rtlCol="0">
            <a:spAutoFit/>
          </a:bodyPr>
          <a:lstStyle/>
          <a:p>
            <a:r>
              <a:rPr lang="ja-JP" altLang="en-US" sz="1200" dirty="0">
                <a:solidFill>
                  <a:srgbClr val="0000FF"/>
                </a:solidFill>
              </a:rPr>
              <a:t>■維持管理費用</a:t>
            </a:r>
            <a:endParaRPr kumimoji="1" lang="en-US" altLang="ja-JP" sz="1200" dirty="0"/>
          </a:p>
        </p:txBody>
      </p:sp>
      <p:sp>
        <p:nvSpPr>
          <p:cNvPr id="16" name="テキスト ボックス 15">
            <a:extLst>
              <a:ext uri="{FF2B5EF4-FFF2-40B4-BE49-F238E27FC236}">
                <a16:creationId xmlns:a16="http://schemas.microsoft.com/office/drawing/2014/main" id="{B48F1704-4959-45DE-8590-214E67BEEE5C}"/>
              </a:ext>
            </a:extLst>
          </p:cNvPr>
          <p:cNvSpPr txBox="1"/>
          <p:nvPr/>
        </p:nvSpPr>
        <p:spPr>
          <a:xfrm>
            <a:off x="0" y="3738204"/>
            <a:ext cx="2118946" cy="276999"/>
          </a:xfrm>
          <a:prstGeom prst="rect">
            <a:avLst/>
          </a:prstGeom>
          <a:noFill/>
          <a:ln>
            <a:noFill/>
          </a:ln>
        </p:spPr>
        <p:txBody>
          <a:bodyPr wrap="square" rtlCol="0">
            <a:spAutoFit/>
          </a:bodyPr>
          <a:lstStyle/>
          <a:p>
            <a:r>
              <a:rPr lang="ja-JP" altLang="en-US" sz="1200" dirty="0">
                <a:solidFill>
                  <a:srgbClr val="0000FF"/>
                </a:solidFill>
              </a:rPr>
              <a:t>■当初建設時の外力</a:t>
            </a:r>
            <a:endParaRPr kumimoji="1" lang="en-US" altLang="ja-JP" sz="1200" dirty="0"/>
          </a:p>
        </p:txBody>
      </p:sp>
      <p:sp>
        <p:nvSpPr>
          <p:cNvPr id="17" name="テキスト ボックス 16">
            <a:extLst>
              <a:ext uri="{FF2B5EF4-FFF2-40B4-BE49-F238E27FC236}">
                <a16:creationId xmlns:a16="http://schemas.microsoft.com/office/drawing/2014/main" id="{BC2F69E7-9A24-4AB2-B325-171AE88E7420}"/>
              </a:ext>
            </a:extLst>
          </p:cNvPr>
          <p:cNvSpPr txBox="1"/>
          <p:nvPr/>
        </p:nvSpPr>
        <p:spPr>
          <a:xfrm>
            <a:off x="127002" y="6354375"/>
            <a:ext cx="4254311" cy="276999"/>
          </a:xfrm>
          <a:prstGeom prst="rect">
            <a:avLst/>
          </a:prstGeom>
          <a:noFill/>
          <a:ln>
            <a:solidFill>
              <a:schemeClr val="tx1"/>
            </a:solidFill>
          </a:ln>
        </p:spPr>
        <p:txBody>
          <a:bodyPr wrap="square" rtlCol="0">
            <a:spAutoFit/>
          </a:bodyPr>
          <a:lstStyle/>
          <a:p>
            <a:r>
              <a:rPr kumimoji="1" lang="ja-JP" altLang="en-US" sz="1200" dirty="0"/>
              <a:t>新水門の基本設計時に整理した維持管理費用を用いる。</a:t>
            </a:r>
            <a:endParaRPr kumimoji="1" lang="en-US" altLang="ja-JP" sz="1200" dirty="0"/>
          </a:p>
        </p:txBody>
      </p:sp>
      <p:sp>
        <p:nvSpPr>
          <p:cNvPr id="19" name="テキスト ボックス 18">
            <a:extLst>
              <a:ext uri="{FF2B5EF4-FFF2-40B4-BE49-F238E27FC236}">
                <a16:creationId xmlns:a16="http://schemas.microsoft.com/office/drawing/2014/main" id="{C9BD8F9F-9063-4D5D-B960-B5D2EBC19AA7}"/>
              </a:ext>
            </a:extLst>
          </p:cNvPr>
          <p:cNvSpPr txBox="1"/>
          <p:nvPr/>
        </p:nvSpPr>
        <p:spPr>
          <a:xfrm>
            <a:off x="4762685" y="2772406"/>
            <a:ext cx="4254311" cy="553998"/>
          </a:xfrm>
          <a:prstGeom prst="rect">
            <a:avLst/>
          </a:prstGeom>
          <a:noFill/>
        </p:spPr>
        <p:txBody>
          <a:bodyPr wrap="square" rtlCol="0">
            <a:spAutoFit/>
          </a:bodyPr>
          <a:lstStyle/>
          <a:p>
            <a:r>
              <a:rPr lang="ja-JP" altLang="en-US" sz="1000" dirty="0"/>
              <a:t>●</a:t>
            </a:r>
            <a:r>
              <a:rPr kumimoji="1" lang="ja-JP" altLang="en-US" sz="1000" dirty="0"/>
              <a:t>ケース１とケース２の費用</a:t>
            </a:r>
            <a:r>
              <a:rPr lang="ja-JP" altLang="en-US" sz="1000" dirty="0"/>
              <a:t>が同額となる理由</a:t>
            </a:r>
            <a:endParaRPr lang="en-US" altLang="ja-JP" sz="1000" dirty="0"/>
          </a:p>
          <a:p>
            <a:r>
              <a:rPr kumimoji="1" lang="ja-JP" altLang="en-US" sz="1000" dirty="0"/>
              <a:t>　　扉体を先行型対策とすると、巻上機などの機械電気設備も</a:t>
            </a:r>
            <a:r>
              <a:rPr lang="ja-JP" altLang="en-US" sz="1000" dirty="0"/>
              <a:t>先行型対策と</a:t>
            </a:r>
            <a:endParaRPr lang="en-US" altLang="ja-JP" sz="1000" dirty="0"/>
          </a:p>
          <a:p>
            <a:r>
              <a:rPr lang="ja-JP" altLang="en-US" sz="1000" dirty="0"/>
              <a:t>　　なり、ケース１と同額となる。</a:t>
            </a:r>
            <a:endParaRPr kumimoji="1" lang="ja-JP" altLang="en-US" sz="1000" dirty="0"/>
          </a:p>
        </p:txBody>
      </p:sp>
      <p:sp>
        <p:nvSpPr>
          <p:cNvPr id="20" name="テキスト ボックス 19">
            <a:extLst>
              <a:ext uri="{FF2B5EF4-FFF2-40B4-BE49-F238E27FC236}">
                <a16:creationId xmlns:a16="http://schemas.microsoft.com/office/drawing/2014/main" id="{80ACE246-F1D0-4A0D-B38D-5A87330E1954}"/>
              </a:ext>
            </a:extLst>
          </p:cNvPr>
          <p:cNvSpPr txBox="1"/>
          <p:nvPr/>
        </p:nvSpPr>
        <p:spPr>
          <a:xfrm>
            <a:off x="0" y="4569924"/>
            <a:ext cx="3418904" cy="276999"/>
          </a:xfrm>
          <a:prstGeom prst="rect">
            <a:avLst/>
          </a:prstGeom>
          <a:noFill/>
          <a:ln>
            <a:noFill/>
          </a:ln>
        </p:spPr>
        <p:txBody>
          <a:bodyPr wrap="square" rtlCol="0">
            <a:spAutoFit/>
          </a:bodyPr>
          <a:lstStyle/>
          <a:p>
            <a:r>
              <a:rPr lang="ja-JP" altLang="en-US" sz="1200" dirty="0">
                <a:solidFill>
                  <a:srgbClr val="0000FF"/>
                </a:solidFill>
              </a:rPr>
              <a:t>■順応型対策の改修時期の想定</a:t>
            </a:r>
            <a:endParaRPr kumimoji="1" lang="en-US" altLang="ja-JP" sz="1200" dirty="0"/>
          </a:p>
        </p:txBody>
      </p:sp>
      <p:sp>
        <p:nvSpPr>
          <p:cNvPr id="21" name="テキスト ボックス 20">
            <a:extLst>
              <a:ext uri="{FF2B5EF4-FFF2-40B4-BE49-F238E27FC236}">
                <a16:creationId xmlns:a16="http://schemas.microsoft.com/office/drawing/2014/main" id="{EF238928-BA1F-458C-9275-5B529C9ECA83}"/>
              </a:ext>
            </a:extLst>
          </p:cNvPr>
          <p:cNvSpPr txBox="1"/>
          <p:nvPr/>
        </p:nvSpPr>
        <p:spPr>
          <a:xfrm>
            <a:off x="115033" y="4016030"/>
            <a:ext cx="4381315" cy="461665"/>
          </a:xfrm>
          <a:prstGeom prst="rect">
            <a:avLst/>
          </a:prstGeom>
          <a:noFill/>
          <a:ln>
            <a:solidFill>
              <a:schemeClr val="tx1"/>
            </a:solidFill>
          </a:ln>
        </p:spPr>
        <p:txBody>
          <a:bodyPr wrap="square" rtlCol="0">
            <a:spAutoFit/>
          </a:bodyPr>
          <a:lstStyle/>
          <a:p>
            <a:r>
              <a:rPr kumimoji="1" lang="ja-JP" altLang="en-US" sz="1200" b="1" dirty="0">
                <a:solidFill>
                  <a:srgbClr val="FF0000"/>
                </a:solidFill>
              </a:rPr>
              <a:t>先行型対策</a:t>
            </a:r>
            <a:r>
              <a:rPr kumimoji="1" lang="ja-JP" altLang="en-US" sz="1200" dirty="0"/>
              <a:t>：将来気候</a:t>
            </a:r>
            <a:r>
              <a:rPr kumimoji="1" lang="en-US" altLang="ja-JP" sz="1200" dirty="0"/>
              <a:t>2</a:t>
            </a:r>
            <a:r>
              <a:rPr kumimoji="1" lang="ja-JP" altLang="en-US" sz="1200" dirty="0"/>
              <a:t>度上昇における外力</a:t>
            </a:r>
            <a:endParaRPr kumimoji="1" lang="en-US" altLang="ja-JP" sz="1200" dirty="0"/>
          </a:p>
          <a:p>
            <a:r>
              <a:rPr lang="ja-JP" altLang="en-US" sz="1200" b="1" dirty="0">
                <a:solidFill>
                  <a:srgbClr val="FF0000"/>
                </a:solidFill>
              </a:rPr>
              <a:t>順応型対策</a:t>
            </a:r>
            <a:r>
              <a:rPr lang="ja-JP" altLang="en-US" sz="1200" dirty="0"/>
              <a:t>：現行高潮計画外力</a:t>
            </a:r>
            <a:endParaRPr kumimoji="1" lang="en-US" altLang="ja-JP" sz="1200" dirty="0"/>
          </a:p>
        </p:txBody>
      </p:sp>
      <p:sp>
        <p:nvSpPr>
          <p:cNvPr id="22" name="テキスト ボックス 21">
            <a:extLst>
              <a:ext uri="{FF2B5EF4-FFF2-40B4-BE49-F238E27FC236}">
                <a16:creationId xmlns:a16="http://schemas.microsoft.com/office/drawing/2014/main" id="{43BCA941-A83B-4869-88AF-DB162882E696}"/>
              </a:ext>
            </a:extLst>
          </p:cNvPr>
          <p:cNvSpPr txBox="1"/>
          <p:nvPr/>
        </p:nvSpPr>
        <p:spPr>
          <a:xfrm>
            <a:off x="115033" y="4846923"/>
            <a:ext cx="4381315" cy="1200329"/>
          </a:xfrm>
          <a:prstGeom prst="rect">
            <a:avLst/>
          </a:prstGeom>
          <a:noFill/>
          <a:ln>
            <a:solidFill>
              <a:schemeClr val="tx1"/>
            </a:solidFill>
          </a:ln>
        </p:spPr>
        <p:txBody>
          <a:bodyPr wrap="square" rtlCol="0">
            <a:spAutoFit/>
          </a:bodyPr>
          <a:lstStyle/>
          <a:p>
            <a:r>
              <a:rPr lang="ja-JP" altLang="en-US" sz="1200" b="1" dirty="0">
                <a:solidFill>
                  <a:srgbClr val="FF0000"/>
                </a:solidFill>
              </a:rPr>
              <a:t>土木部位</a:t>
            </a:r>
            <a:r>
              <a:rPr lang="ja-JP" altLang="en-US" sz="1200" dirty="0"/>
              <a:t>：耐用年数が供用期間と同様であるため、開閉装置など　</a:t>
            </a:r>
            <a:endParaRPr lang="en-US" altLang="ja-JP" sz="1200" dirty="0"/>
          </a:p>
          <a:p>
            <a:r>
              <a:rPr lang="ja-JP" altLang="en-US" sz="1200" dirty="0"/>
              <a:t>　の大規模な更新が予定される</a:t>
            </a:r>
            <a:r>
              <a:rPr lang="en-US" altLang="ja-JP" sz="1200" dirty="0"/>
              <a:t>50</a:t>
            </a:r>
            <a:r>
              <a:rPr lang="ja-JP" altLang="en-US" sz="1200" dirty="0"/>
              <a:t>年後を改修時期と想定する。</a:t>
            </a:r>
            <a:endParaRPr lang="en-US" altLang="ja-JP" sz="1200" dirty="0"/>
          </a:p>
          <a:p>
            <a:r>
              <a:rPr lang="ja-JP" altLang="en-US" sz="1200" b="1" dirty="0">
                <a:solidFill>
                  <a:srgbClr val="FF0000"/>
                </a:solidFill>
              </a:rPr>
              <a:t>扉体部位</a:t>
            </a:r>
            <a:r>
              <a:rPr lang="ja-JP" altLang="en-US" sz="1200" dirty="0"/>
              <a:t>：耐用年数が</a:t>
            </a:r>
            <a:r>
              <a:rPr lang="en-US" altLang="ja-JP" sz="1200" dirty="0"/>
              <a:t>80</a:t>
            </a:r>
            <a:r>
              <a:rPr lang="ja-JP" altLang="en-US" sz="1200" dirty="0"/>
              <a:t>年とほぼ供用期間に匹敵する期間と</a:t>
            </a:r>
            <a:r>
              <a:rPr lang="ja-JP" altLang="en-US" sz="1200" dirty="0" err="1"/>
              <a:t>な</a:t>
            </a:r>
            <a:r>
              <a:rPr lang="ja-JP" altLang="en-US" sz="1200" dirty="0"/>
              <a:t>　</a:t>
            </a:r>
            <a:endParaRPr lang="en-US" altLang="ja-JP" sz="1200" dirty="0"/>
          </a:p>
          <a:p>
            <a:r>
              <a:rPr lang="ja-JP" altLang="en-US" sz="1200" dirty="0"/>
              <a:t>　るため、土木部位と同様の</a:t>
            </a:r>
            <a:r>
              <a:rPr lang="en-US" altLang="ja-JP" sz="1200" dirty="0"/>
              <a:t>50</a:t>
            </a:r>
            <a:r>
              <a:rPr lang="ja-JP" altLang="en-US" sz="1200" dirty="0"/>
              <a:t>年を改修時期と想定する。</a:t>
            </a:r>
            <a:endParaRPr lang="en-US" altLang="ja-JP" sz="1200" dirty="0"/>
          </a:p>
          <a:p>
            <a:r>
              <a:rPr kumimoji="1" lang="ja-JP" altLang="en-US" sz="1200" b="1" dirty="0">
                <a:solidFill>
                  <a:srgbClr val="FF0000"/>
                </a:solidFill>
              </a:rPr>
              <a:t>その他部位</a:t>
            </a:r>
            <a:r>
              <a:rPr kumimoji="1" lang="ja-JP" altLang="en-US" sz="1200" dirty="0"/>
              <a:t>：更新時期が</a:t>
            </a:r>
            <a:r>
              <a:rPr kumimoji="1" lang="en-US" altLang="ja-JP" sz="1200" dirty="0"/>
              <a:t>10</a:t>
            </a:r>
            <a:r>
              <a:rPr kumimoji="1" lang="ja-JP" altLang="en-US" sz="1200" dirty="0"/>
              <a:t>～</a:t>
            </a:r>
            <a:r>
              <a:rPr kumimoji="1" lang="en-US" altLang="ja-JP" sz="1200" dirty="0"/>
              <a:t>30</a:t>
            </a:r>
            <a:r>
              <a:rPr kumimoji="1" lang="ja-JP" altLang="en-US" sz="1200" dirty="0"/>
              <a:t>年と比較的短いため、更新時期</a:t>
            </a:r>
            <a:endParaRPr kumimoji="1" lang="en-US" altLang="ja-JP" sz="1200" dirty="0"/>
          </a:p>
          <a:p>
            <a:r>
              <a:rPr lang="ja-JP" altLang="en-US" sz="1200" dirty="0"/>
              <a:t>　</a:t>
            </a:r>
            <a:r>
              <a:rPr kumimoji="1" lang="ja-JP" altLang="en-US" sz="1200" dirty="0"/>
              <a:t>に合わせて改修することを想定する。</a:t>
            </a:r>
            <a:endParaRPr kumimoji="1" lang="en-US" altLang="ja-JP" sz="1200" dirty="0"/>
          </a:p>
        </p:txBody>
      </p:sp>
      <p:graphicFrame>
        <p:nvGraphicFramePr>
          <p:cNvPr id="23" name="表 26">
            <a:extLst>
              <a:ext uri="{FF2B5EF4-FFF2-40B4-BE49-F238E27FC236}">
                <a16:creationId xmlns:a16="http://schemas.microsoft.com/office/drawing/2014/main" id="{96921A67-77AD-469E-B8F0-50314F7594A2}"/>
              </a:ext>
            </a:extLst>
          </p:cNvPr>
          <p:cNvGraphicFramePr>
            <a:graphicFrameLocks noGrp="1"/>
          </p:cNvGraphicFramePr>
          <p:nvPr>
            <p:extLst>
              <p:ext uri="{D42A27DB-BD31-4B8C-83A1-F6EECF244321}">
                <p14:modId xmlns:p14="http://schemas.microsoft.com/office/powerpoint/2010/main" val="282075567"/>
              </p:ext>
            </p:extLst>
          </p:nvPr>
        </p:nvGraphicFramePr>
        <p:xfrm>
          <a:off x="127002" y="1370703"/>
          <a:ext cx="4357379" cy="2289415"/>
        </p:xfrm>
        <a:graphic>
          <a:graphicData uri="http://schemas.openxmlformats.org/drawingml/2006/table">
            <a:tbl>
              <a:tblPr firstRow="1" bandRow="1">
                <a:tableStyleId>{5940675A-B579-460E-94D1-54222C63F5DA}</a:tableStyleId>
              </a:tblPr>
              <a:tblGrid>
                <a:gridCol w="670448">
                  <a:extLst>
                    <a:ext uri="{9D8B030D-6E8A-4147-A177-3AD203B41FA5}">
                      <a16:colId xmlns:a16="http://schemas.microsoft.com/office/drawing/2014/main" val="4000659745"/>
                    </a:ext>
                  </a:extLst>
                </a:gridCol>
                <a:gridCol w="2945875">
                  <a:extLst>
                    <a:ext uri="{9D8B030D-6E8A-4147-A177-3AD203B41FA5}">
                      <a16:colId xmlns:a16="http://schemas.microsoft.com/office/drawing/2014/main" val="1622668696"/>
                    </a:ext>
                  </a:extLst>
                </a:gridCol>
                <a:gridCol w="243442">
                  <a:extLst>
                    <a:ext uri="{9D8B030D-6E8A-4147-A177-3AD203B41FA5}">
                      <a16:colId xmlns:a16="http://schemas.microsoft.com/office/drawing/2014/main" val="3133379713"/>
                    </a:ext>
                  </a:extLst>
                </a:gridCol>
                <a:gridCol w="248807">
                  <a:extLst>
                    <a:ext uri="{9D8B030D-6E8A-4147-A177-3AD203B41FA5}">
                      <a16:colId xmlns:a16="http://schemas.microsoft.com/office/drawing/2014/main" val="3859148303"/>
                    </a:ext>
                  </a:extLst>
                </a:gridCol>
                <a:gridCol w="248807">
                  <a:extLst>
                    <a:ext uri="{9D8B030D-6E8A-4147-A177-3AD203B41FA5}">
                      <a16:colId xmlns:a16="http://schemas.microsoft.com/office/drawing/2014/main" val="3254502533"/>
                    </a:ext>
                  </a:extLst>
                </a:gridCol>
              </a:tblGrid>
              <a:tr h="143827">
                <a:tc>
                  <a:txBody>
                    <a:bodyPr/>
                    <a:lstStyle/>
                    <a:p>
                      <a:pPr algn="ctr"/>
                      <a:r>
                        <a:rPr kumimoji="1" lang="ja-JP" altLang="en-US" sz="1000" dirty="0"/>
                        <a:t>ケース</a:t>
                      </a:r>
                    </a:p>
                  </a:txBody>
                  <a:tcPr anchor="ctr"/>
                </a:tc>
                <a:tc>
                  <a:txBody>
                    <a:bodyPr/>
                    <a:lstStyle/>
                    <a:p>
                      <a:pPr algn="ctr"/>
                      <a:r>
                        <a:rPr kumimoji="1" lang="ja-JP" altLang="en-US" sz="1000" dirty="0">
                          <a:solidFill>
                            <a:schemeClr val="tx1"/>
                          </a:solidFill>
                        </a:rPr>
                        <a:t>内　容</a:t>
                      </a:r>
                    </a:p>
                  </a:txBody>
                  <a:tcPr anchor="ctr"/>
                </a:tc>
                <a:tc>
                  <a:txBody>
                    <a:bodyPr/>
                    <a:lstStyle/>
                    <a:p>
                      <a:pPr algn="ctr"/>
                      <a:r>
                        <a:rPr kumimoji="1" lang="ja-JP" altLang="en-US" sz="1000" dirty="0"/>
                        <a:t>土木部位</a:t>
                      </a:r>
                    </a:p>
                  </a:txBody>
                  <a:tcPr/>
                </a:tc>
                <a:tc>
                  <a:txBody>
                    <a:bodyPr/>
                    <a:lstStyle/>
                    <a:p>
                      <a:pPr algn="ctr"/>
                      <a:r>
                        <a:rPr kumimoji="1" lang="ja-JP" altLang="en-US" sz="1000" dirty="0"/>
                        <a:t>扉体戸当</a:t>
                      </a:r>
                    </a:p>
                  </a:txBody>
                  <a:tcPr/>
                </a:tc>
                <a:tc>
                  <a:txBody>
                    <a:bodyPr/>
                    <a:lstStyle/>
                    <a:p>
                      <a:pPr algn="ctr"/>
                      <a:r>
                        <a:rPr kumimoji="1" lang="ja-JP" altLang="en-US" sz="1000" dirty="0"/>
                        <a:t>操作室等</a:t>
                      </a:r>
                    </a:p>
                  </a:txBody>
                  <a:tcPr/>
                </a:tc>
                <a:extLst>
                  <a:ext uri="{0D108BD9-81ED-4DB2-BD59-A6C34878D82A}">
                    <a16:rowId xmlns:a16="http://schemas.microsoft.com/office/drawing/2014/main" val="4114741526"/>
                  </a:ext>
                </a:extLst>
              </a:tr>
              <a:tr h="408629">
                <a:tc>
                  <a:txBody>
                    <a:bodyPr/>
                    <a:lstStyle/>
                    <a:p>
                      <a:pPr algn="ctr"/>
                      <a:r>
                        <a:rPr kumimoji="1" lang="ja-JP" altLang="en-US" sz="1000" dirty="0"/>
                        <a:t>ケース１</a:t>
                      </a:r>
                    </a:p>
                  </a:txBody>
                  <a:tcP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全部位を先行型対策</a:t>
                      </a:r>
                    </a:p>
                  </a:txBody>
                  <a:tcPr>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rgbClr val="00B050"/>
                          </a:solidFill>
                        </a:rPr>
                        <a:t>先</a:t>
                      </a: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rgbClr val="00B050"/>
                          </a:solidFill>
                        </a:rPr>
                        <a:t>先</a:t>
                      </a: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rgbClr val="00B050"/>
                          </a:solidFill>
                        </a:rPr>
                        <a:t>先</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4050024"/>
                  </a:ext>
                </a:extLst>
              </a:tr>
              <a:tr h="274320">
                <a:tc>
                  <a:txBody>
                    <a:bodyPr/>
                    <a:lstStyle/>
                    <a:p>
                      <a:pPr algn="ctr"/>
                      <a:r>
                        <a:rPr kumimoji="1" lang="ja-JP" altLang="en-US" sz="1000" dirty="0"/>
                        <a:t>ケース２</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solidFill>
                            <a:schemeClr val="tx1"/>
                          </a:solidFill>
                        </a:rPr>
                        <a:t>基礎工、堰柱、床板、門柱</a:t>
                      </a:r>
                      <a:r>
                        <a:rPr kumimoji="1" lang="ja-JP" altLang="en-US" sz="1000" dirty="0">
                          <a:solidFill>
                            <a:schemeClr val="tx1"/>
                          </a:solidFill>
                        </a:rPr>
                        <a:t>、扉体を先行型対策として設計、その他は途中段階で改修</a:t>
                      </a:r>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1000" dirty="0">
                          <a:solidFill>
                            <a:srgbClr val="00B050"/>
                          </a:solidFill>
                        </a:rPr>
                        <a:t>先</a:t>
                      </a: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00" dirty="0">
                          <a:solidFill>
                            <a:srgbClr val="00B050"/>
                          </a:solidFill>
                        </a:rPr>
                        <a:t>先</a:t>
                      </a: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00" dirty="0">
                          <a:solidFill>
                            <a:srgbClr val="0000FF"/>
                          </a:solidFill>
                        </a:rPr>
                        <a:t>順</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35422908"/>
                  </a:ext>
                </a:extLst>
              </a:tr>
              <a:tr h="280843">
                <a:tc>
                  <a:txBody>
                    <a:bodyPr/>
                    <a:lstStyle/>
                    <a:p>
                      <a:pPr algn="ctr"/>
                      <a:r>
                        <a:rPr kumimoji="1" lang="ja-JP" altLang="en-US" sz="1000" dirty="0"/>
                        <a:t>ケース３</a:t>
                      </a:r>
                    </a:p>
                  </a:txBody>
                  <a:tcPr/>
                </a:tc>
                <a:tc>
                  <a:txBody>
                    <a:bodyPr/>
                    <a:lstStyle/>
                    <a:p>
                      <a:pPr algn="l"/>
                      <a:r>
                        <a:rPr kumimoji="1" lang="zh-TW" altLang="en-US" sz="1000" dirty="0">
                          <a:solidFill>
                            <a:schemeClr val="tx1"/>
                          </a:solidFill>
                        </a:rPr>
                        <a:t>基礎工、堰柱、床板、門柱</a:t>
                      </a:r>
                      <a:r>
                        <a:rPr kumimoji="1" lang="ja-JP" altLang="en-US" sz="1000" dirty="0">
                          <a:solidFill>
                            <a:schemeClr val="tx1"/>
                          </a:solidFill>
                        </a:rPr>
                        <a:t>を先行型対策として設計、その他は途中段階で改修</a:t>
                      </a:r>
                    </a:p>
                  </a:txBody>
                  <a:tcPr/>
                </a:tc>
                <a:tc>
                  <a:txBody>
                    <a:bodyPr/>
                    <a:lstStyle/>
                    <a:p>
                      <a:pPr algn="ctr"/>
                      <a:r>
                        <a:rPr kumimoji="1" lang="ja-JP" altLang="en-US" sz="1000" dirty="0">
                          <a:solidFill>
                            <a:srgbClr val="00B050"/>
                          </a:solidFill>
                        </a:rPr>
                        <a:t>先</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0000FF"/>
                          </a:solidFill>
                        </a:rPr>
                        <a:t>順</a:t>
                      </a:r>
                      <a:endParaRPr kumimoji="1" lang="ja-JP" altLang="en-US" sz="10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0000FF"/>
                          </a:solidFill>
                        </a:rPr>
                        <a:t>順</a:t>
                      </a:r>
                    </a:p>
                  </a:txBody>
                  <a:tcPr anchor="ctr"/>
                </a:tc>
                <a:extLst>
                  <a:ext uri="{0D108BD9-81ED-4DB2-BD59-A6C34878D82A}">
                    <a16:rowId xmlns:a16="http://schemas.microsoft.com/office/drawing/2014/main" val="421329307"/>
                  </a:ext>
                </a:extLst>
              </a:tr>
              <a:tr h="387266">
                <a:tc>
                  <a:txBody>
                    <a:bodyPr/>
                    <a:lstStyle/>
                    <a:p>
                      <a:pPr algn="ctr"/>
                      <a:r>
                        <a:rPr kumimoji="1" lang="ja-JP" altLang="en-US" sz="1000" dirty="0"/>
                        <a:t>参考</a:t>
                      </a:r>
                    </a:p>
                  </a:txBody>
                  <a:tcPr/>
                </a:tc>
                <a:tc>
                  <a:txBody>
                    <a:bodyPr/>
                    <a:lstStyle/>
                    <a:p>
                      <a:pPr algn="l"/>
                      <a:r>
                        <a:rPr kumimoji="1" lang="ja-JP" altLang="en-US" sz="1000" dirty="0">
                          <a:solidFill>
                            <a:schemeClr val="tx1"/>
                          </a:solidFill>
                        </a:rPr>
                        <a:t>全部位順応型対策</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0000FF"/>
                          </a:solidFill>
                        </a:rPr>
                        <a:t>順</a:t>
                      </a:r>
                      <a:endParaRPr kumimoji="1" lang="ja-JP" altLang="en-US" sz="1000" dirty="0">
                        <a:solidFill>
                          <a:srgbClr val="00B05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0000FF"/>
                          </a:solidFill>
                        </a:rPr>
                        <a:t>順</a:t>
                      </a:r>
                      <a:endParaRPr kumimoji="1" lang="ja-JP" altLang="en-US" sz="10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0000FF"/>
                          </a:solidFill>
                        </a:rPr>
                        <a:t>順</a:t>
                      </a:r>
                    </a:p>
                  </a:txBody>
                  <a:tcPr anchor="ctr"/>
                </a:tc>
                <a:extLst>
                  <a:ext uri="{0D108BD9-81ED-4DB2-BD59-A6C34878D82A}">
                    <a16:rowId xmlns:a16="http://schemas.microsoft.com/office/drawing/2014/main" val="2874162919"/>
                  </a:ext>
                </a:extLst>
              </a:tr>
            </a:tbl>
          </a:graphicData>
        </a:graphic>
      </p:graphicFrame>
      <p:sp>
        <p:nvSpPr>
          <p:cNvPr id="9" name="テキスト ボックス 8">
            <a:extLst>
              <a:ext uri="{FF2B5EF4-FFF2-40B4-BE49-F238E27FC236}">
                <a16:creationId xmlns:a16="http://schemas.microsoft.com/office/drawing/2014/main" id="{9F5B486E-5A60-4595-9E45-640436EFE265}"/>
              </a:ext>
            </a:extLst>
          </p:cNvPr>
          <p:cNvSpPr txBox="1"/>
          <p:nvPr/>
        </p:nvSpPr>
        <p:spPr>
          <a:xfrm>
            <a:off x="4852187" y="6308398"/>
            <a:ext cx="4254311" cy="246221"/>
          </a:xfrm>
          <a:prstGeom prst="rect">
            <a:avLst/>
          </a:prstGeom>
          <a:noFill/>
        </p:spPr>
        <p:txBody>
          <a:bodyPr wrap="square" rtlCol="0">
            <a:spAutoFit/>
          </a:bodyPr>
          <a:lstStyle/>
          <a:p>
            <a:r>
              <a:rPr kumimoji="1" lang="en-US" altLang="ja-JP" sz="1000" dirty="0"/>
              <a:t>※</a:t>
            </a:r>
            <a:r>
              <a:rPr kumimoji="1" lang="ja-JP" altLang="en-US" sz="1000" dirty="0"/>
              <a:t>現在価値化</a:t>
            </a:r>
            <a:r>
              <a:rPr lang="ja-JP" altLang="en-US" sz="1000" dirty="0"/>
              <a:t>における</a:t>
            </a:r>
            <a:r>
              <a:rPr kumimoji="1" lang="ja-JP" altLang="en-US" sz="1000" dirty="0"/>
              <a:t>割引率は</a:t>
            </a:r>
            <a:r>
              <a:rPr kumimoji="1" lang="en-US" altLang="ja-JP" sz="1000" dirty="0"/>
              <a:t>0.04</a:t>
            </a:r>
            <a:endParaRPr kumimoji="1" lang="ja-JP" altLang="en-US" sz="1000" dirty="0"/>
          </a:p>
        </p:txBody>
      </p:sp>
      <p:pic>
        <p:nvPicPr>
          <p:cNvPr id="28" name="図 27">
            <a:extLst>
              <a:ext uri="{FF2B5EF4-FFF2-40B4-BE49-F238E27FC236}">
                <a16:creationId xmlns:a16="http://schemas.microsoft.com/office/drawing/2014/main" id="{71846517-87B9-4F30-9D69-2D2131418EEC}"/>
              </a:ext>
            </a:extLst>
          </p:cNvPr>
          <p:cNvPicPr>
            <a:picLocks noChangeAspect="1"/>
          </p:cNvPicPr>
          <p:nvPr/>
        </p:nvPicPr>
        <p:blipFill>
          <a:blip r:embed="rId2"/>
          <a:stretch>
            <a:fillRect/>
          </a:stretch>
        </p:blipFill>
        <p:spPr>
          <a:xfrm>
            <a:off x="4661654" y="3479231"/>
            <a:ext cx="4456371" cy="2909706"/>
          </a:xfrm>
          <a:prstGeom prst="rect">
            <a:avLst/>
          </a:prstGeom>
        </p:spPr>
      </p:pic>
      <p:pic>
        <p:nvPicPr>
          <p:cNvPr id="29" name="図 28">
            <a:extLst>
              <a:ext uri="{FF2B5EF4-FFF2-40B4-BE49-F238E27FC236}">
                <a16:creationId xmlns:a16="http://schemas.microsoft.com/office/drawing/2014/main" id="{69F09E31-3962-428C-A569-640C7A0B3AAA}"/>
              </a:ext>
            </a:extLst>
          </p:cNvPr>
          <p:cNvPicPr>
            <a:picLocks noChangeAspect="1"/>
          </p:cNvPicPr>
          <p:nvPr/>
        </p:nvPicPr>
        <p:blipFill>
          <a:blip r:embed="rId3"/>
          <a:stretch>
            <a:fillRect/>
          </a:stretch>
        </p:blipFill>
        <p:spPr>
          <a:xfrm>
            <a:off x="4762683" y="1018713"/>
            <a:ext cx="4254311" cy="1701724"/>
          </a:xfrm>
          <a:prstGeom prst="rect">
            <a:avLst/>
          </a:prstGeom>
        </p:spPr>
      </p:pic>
    </p:spTree>
    <p:extLst>
      <p:ext uri="{BB962C8B-B14F-4D97-AF65-F5344CB8AC3E}">
        <p14:creationId xmlns:p14="http://schemas.microsoft.com/office/powerpoint/2010/main" val="3497822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FF1C0661-8235-41D6-B6D4-D1A419461FFF}"/>
              </a:ext>
            </a:extLst>
          </p:cNvPr>
          <p:cNvPicPr>
            <a:picLocks noChangeAspect="1"/>
          </p:cNvPicPr>
          <p:nvPr/>
        </p:nvPicPr>
        <p:blipFill>
          <a:blip r:embed="rId2"/>
          <a:stretch>
            <a:fillRect/>
          </a:stretch>
        </p:blipFill>
        <p:spPr>
          <a:xfrm>
            <a:off x="660939" y="510540"/>
            <a:ext cx="7812000" cy="6347460"/>
          </a:xfrm>
          <a:prstGeom prst="rect">
            <a:avLst/>
          </a:prstGeom>
        </p:spPr>
      </p:pic>
      <p:sp>
        <p:nvSpPr>
          <p:cNvPr id="11" name="Rectangle 2"/>
          <p:cNvSpPr>
            <a:spLocks noChangeArrowheads="1"/>
          </p:cNvSpPr>
          <p:nvPr/>
        </p:nvSpPr>
        <p:spPr bwMode="auto">
          <a:xfrm>
            <a:off x="0" y="0"/>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２．気候変動の影響を考慮した設計（耐用期間の総費用：２度上昇）</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13</a:t>
            </a:fld>
            <a:endParaRPr kumimoji="1" lang="ja-JP" altLang="en-US" sz="1600" dirty="0">
              <a:solidFill>
                <a:schemeClr val="tx1"/>
              </a:solidFill>
            </a:endParaRPr>
          </a:p>
        </p:txBody>
      </p:sp>
      <p:sp>
        <p:nvSpPr>
          <p:cNvPr id="5" name="テキスト ボックス 4">
            <a:extLst>
              <a:ext uri="{FF2B5EF4-FFF2-40B4-BE49-F238E27FC236}">
                <a16:creationId xmlns:a16="http://schemas.microsoft.com/office/drawing/2014/main" id="{F91E4258-E1DE-455A-8421-2238312646BB}"/>
              </a:ext>
            </a:extLst>
          </p:cNvPr>
          <p:cNvSpPr txBox="1"/>
          <p:nvPr/>
        </p:nvSpPr>
        <p:spPr>
          <a:xfrm>
            <a:off x="1101774" y="423547"/>
            <a:ext cx="2118946" cy="246221"/>
          </a:xfrm>
          <a:prstGeom prst="rect">
            <a:avLst/>
          </a:prstGeom>
          <a:noFill/>
          <a:ln>
            <a:noFill/>
          </a:ln>
        </p:spPr>
        <p:txBody>
          <a:bodyPr wrap="square" rtlCol="0">
            <a:spAutoFit/>
          </a:bodyPr>
          <a:lstStyle/>
          <a:p>
            <a:r>
              <a:rPr kumimoji="1" lang="ja-JP" altLang="en-US" sz="1000" b="1" dirty="0">
                <a:solidFill>
                  <a:srgbClr val="0000FF"/>
                </a:solidFill>
              </a:rPr>
              <a:t>ケース１：全部位先行型</a:t>
            </a:r>
            <a:endParaRPr kumimoji="1" lang="en-US" altLang="ja-JP" sz="1000" b="1" dirty="0">
              <a:solidFill>
                <a:srgbClr val="0000FF"/>
              </a:solidFill>
            </a:endParaRPr>
          </a:p>
        </p:txBody>
      </p:sp>
      <p:sp>
        <p:nvSpPr>
          <p:cNvPr id="6" name="テキスト ボックス 5">
            <a:extLst>
              <a:ext uri="{FF2B5EF4-FFF2-40B4-BE49-F238E27FC236}">
                <a16:creationId xmlns:a16="http://schemas.microsoft.com/office/drawing/2014/main" id="{F4B8EA0A-C422-4474-AABC-302AB4C69AD2}"/>
              </a:ext>
            </a:extLst>
          </p:cNvPr>
          <p:cNvSpPr txBox="1"/>
          <p:nvPr/>
        </p:nvSpPr>
        <p:spPr>
          <a:xfrm>
            <a:off x="1101773" y="2027903"/>
            <a:ext cx="2722081" cy="246221"/>
          </a:xfrm>
          <a:prstGeom prst="rect">
            <a:avLst/>
          </a:prstGeom>
          <a:noFill/>
          <a:ln>
            <a:noFill/>
          </a:ln>
        </p:spPr>
        <p:txBody>
          <a:bodyPr wrap="square" rtlCol="0">
            <a:spAutoFit/>
          </a:bodyPr>
          <a:lstStyle/>
          <a:p>
            <a:r>
              <a:rPr kumimoji="1" lang="ja-JP" altLang="en-US" sz="1000" b="1" dirty="0">
                <a:solidFill>
                  <a:srgbClr val="0000FF"/>
                </a:solidFill>
              </a:rPr>
              <a:t>ケース２：土木部位＋扉体先行型対策</a:t>
            </a:r>
            <a:endParaRPr kumimoji="1" lang="en-US" altLang="ja-JP" sz="1000" b="1" dirty="0">
              <a:solidFill>
                <a:srgbClr val="0000FF"/>
              </a:solidFill>
            </a:endParaRPr>
          </a:p>
        </p:txBody>
      </p:sp>
      <p:sp>
        <p:nvSpPr>
          <p:cNvPr id="7" name="テキスト ボックス 6">
            <a:extLst>
              <a:ext uri="{FF2B5EF4-FFF2-40B4-BE49-F238E27FC236}">
                <a16:creationId xmlns:a16="http://schemas.microsoft.com/office/drawing/2014/main" id="{745A363A-8289-4668-8A15-A6BCE4DFC198}"/>
              </a:ext>
            </a:extLst>
          </p:cNvPr>
          <p:cNvSpPr txBox="1"/>
          <p:nvPr/>
        </p:nvSpPr>
        <p:spPr>
          <a:xfrm>
            <a:off x="1101773" y="3594741"/>
            <a:ext cx="2722081" cy="246221"/>
          </a:xfrm>
          <a:prstGeom prst="rect">
            <a:avLst/>
          </a:prstGeom>
          <a:noFill/>
          <a:ln>
            <a:noFill/>
          </a:ln>
        </p:spPr>
        <p:txBody>
          <a:bodyPr wrap="square" rtlCol="0">
            <a:spAutoFit/>
          </a:bodyPr>
          <a:lstStyle/>
          <a:p>
            <a:r>
              <a:rPr kumimoji="1" lang="ja-JP" altLang="en-US" sz="1000" b="1" dirty="0">
                <a:solidFill>
                  <a:srgbClr val="0000FF"/>
                </a:solidFill>
              </a:rPr>
              <a:t>ケース３：土木部位先行型対策</a:t>
            </a:r>
            <a:endParaRPr kumimoji="1" lang="en-US" altLang="ja-JP" sz="1000" b="1" dirty="0">
              <a:solidFill>
                <a:srgbClr val="0000FF"/>
              </a:solidFill>
            </a:endParaRPr>
          </a:p>
        </p:txBody>
      </p:sp>
      <p:sp>
        <p:nvSpPr>
          <p:cNvPr id="8" name="テキスト ボックス 7">
            <a:extLst>
              <a:ext uri="{FF2B5EF4-FFF2-40B4-BE49-F238E27FC236}">
                <a16:creationId xmlns:a16="http://schemas.microsoft.com/office/drawing/2014/main" id="{22D0A852-8351-4947-AFEE-90E527A937EE}"/>
              </a:ext>
            </a:extLst>
          </p:cNvPr>
          <p:cNvSpPr txBox="1"/>
          <p:nvPr/>
        </p:nvSpPr>
        <p:spPr>
          <a:xfrm>
            <a:off x="1101773" y="5169892"/>
            <a:ext cx="2722081" cy="246221"/>
          </a:xfrm>
          <a:prstGeom prst="rect">
            <a:avLst/>
          </a:prstGeom>
          <a:noFill/>
          <a:ln>
            <a:noFill/>
          </a:ln>
        </p:spPr>
        <p:txBody>
          <a:bodyPr wrap="square" rtlCol="0">
            <a:spAutoFit/>
          </a:bodyPr>
          <a:lstStyle/>
          <a:p>
            <a:r>
              <a:rPr lang="ja-JP" altLang="en-US" sz="1000" b="1" dirty="0">
                <a:solidFill>
                  <a:srgbClr val="0000FF"/>
                </a:solidFill>
              </a:rPr>
              <a:t>参考</a:t>
            </a:r>
            <a:r>
              <a:rPr kumimoji="1" lang="ja-JP" altLang="en-US" sz="1000" b="1" dirty="0">
                <a:solidFill>
                  <a:srgbClr val="0000FF"/>
                </a:solidFill>
              </a:rPr>
              <a:t>：全部位順応型対策</a:t>
            </a:r>
            <a:endParaRPr kumimoji="1" lang="en-US" altLang="ja-JP" sz="1000" b="1" dirty="0">
              <a:solidFill>
                <a:srgbClr val="0000FF"/>
              </a:solidFill>
            </a:endParaRPr>
          </a:p>
        </p:txBody>
      </p:sp>
    </p:spTree>
    <p:extLst>
      <p:ext uri="{BB962C8B-B14F-4D97-AF65-F5344CB8AC3E}">
        <p14:creationId xmlns:p14="http://schemas.microsoft.com/office/powerpoint/2010/main" val="656335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0"/>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２．気候変動の影響を考慮した設計（耐用期間の総費用：２度上昇）</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14</a:t>
            </a:fld>
            <a:endParaRPr kumimoji="1" lang="ja-JP" altLang="en-US" sz="1600" dirty="0">
              <a:solidFill>
                <a:schemeClr val="tx1"/>
              </a:solidFill>
            </a:endParaRPr>
          </a:p>
        </p:txBody>
      </p:sp>
      <p:sp>
        <p:nvSpPr>
          <p:cNvPr id="7" name="テキスト ボックス 6">
            <a:extLst>
              <a:ext uri="{FF2B5EF4-FFF2-40B4-BE49-F238E27FC236}">
                <a16:creationId xmlns:a16="http://schemas.microsoft.com/office/drawing/2014/main" id="{DF2CB384-8461-4B24-B64C-AC3AEC5CE1C7}"/>
              </a:ext>
            </a:extLst>
          </p:cNvPr>
          <p:cNvSpPr txBox="1"/>
          <p:nvPr/>
        </p:nvSpPr>
        <p:spPr>
          <a:xfrm>
            <a:off x="-1" y="1599341"/>
            <a:ext cx="4108362" cy="276999"/>
          </a:xfrm>
          <a:prstGeom prst="rect">
            <a:avLst/>
          </a:prstGeom>
          <a:noFill/>
          <a:ln>
            <a:noFill/>
          </a:ln>
        </p:spPr>
        <p:txBody>
          <a:bodyPr wrap="square" rtlCol="0">
            <a:spAutoFit/>
          </a:bodyPr>
          <a:lstStyle/>
          <a:p>
            <a:r>
              <a:rPr lang="ja-JP" altLang="en-US" sz="1200" dirty="0">
                <a:solidFill>
                  <a:srgbClr val="0000FF"/>
                </a:solidFill>
              </a:rPr>
              <a:t>■改修時期の違いによる現在価値化した総費用について</a:t>
            </a:r>
            <a:endParaRPr kumimoji="1" lang="en-US" altLang="ja-JP" sz="1200" dirty="0"/>
          </a:p>
        </p:txBody>
      </p:sp>
      <p:sp>
        <p:nvSpPr>
          <p:cNvPr id="8" name="Text Box 9">
            <a:extLst>
              <a:ext uri="{FF2B5EF4-FFF2-40B4-BE49-F238E27FC236}">
                <a16:creationId xmlns:a16="http://schemas.microsoft.com/office/drawing/2014/main" id="{76B44E0A-E280-47A0-9835-B2903FFA098B}"/>
              </a:ext>
            </a:extLst>
          </p:cNvPr>
          <p:cNvSpPr txBox="1">
            <a:spLocks noChangeArrowheads="1"/>
          </p:cNvSpPr>
          <p:nvPr/>
        </p:nvSpPr>
        <p:spPr bwMode="auto">
          <a:xfrm>
            <a:off x="81184" y="479752"/>
            <a:ext cx="8935815" cy="1077218"/>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現在価値化した総費用は、順応型対策の改修時期が早いほど高く、遅くなるほど安価になる。</a:t>
            </a:r>
            <a:endParaRPr lang="en-US" altLang="ja-JP" sz="1600" dirty="0"/>
          </a:p>
          <a:p>
            <a:pPr marL="224009" indent="-149339" defTabSz="390997">
              <a:spcBef>
                <a:spcPct val="0"/>
              </a:spcBef>
              <a:buFont typeface="Arial" panose="020B0604020202020204" pitchFamily="34" charset="0"/>
              <a:buChar char="•"/>
            </a:pPr>
            <a:r>
              <a:rPr lang="ja-JP" altLang="en-US" sz="1600" dirty="0"/>
              <a:t>土木部位を含む全てを順応型対策にした参考ケースでは、供用</a:t>
            </a:r>
            <a:r>
              <a:rPr lang="en-US" altLang="ja-JP" sz="1600" dirty="0"/>
              <a:t>70</a:t>
            </a:r>
            <a:r>
              <a:rPr lang="ja-JP" altLang="en-US" sz="1600" dirty="0"/>
              <a:t>年後に改修を行う案が最も安価となるが、水門の耐用年数間近であるため、施設自体の改築を行う方が効率的になる可能性がある。</a:t>
            </a:r>
            <a:endParaRPr lang="en-US" altLang="ja-JP" sz="1600" dirty="0"/>
          </a:p>
          <a:p>
            <a:pPr marL="224009" indent="-149339" defTabSz="390997">
              <a:spcBef>
                <a:spcPct val="0"/>
              </a:spcBef>
              <a:buFont typeface="Arial" panose="020B0604020202020204" pitchFamily="34" charset="0"/>
              <a:buChar char="•"/>
            </a:pPr>
            <a:r>
              <a:rPr lang="ja-JP" altLang="en-US" sz="1600" dirty="0"/>
              <a:t>全てを順応型対策で行うことは、実現性及び経済性の観点から大きな手戻りとなる。</a:t>
            </a:r>
            <a:endParaRPr lang="en-US" altLang="ja-JP" sz="1600" dirty="0"/>
          </a:p>
        </p:txBody>
      </p:sp>
      <p:pic>
        <p:nvPicPr>
          <p:cNvPr id="6" name="図 5">
            <a:extLst>
              <a:ext uri="{FF2B5EF4-FFF2-40B4-BE49-F238E27FC236}">
                <a16:creationId xmlns:a16="http://schemas.microsoft.com/office/drawing/2014/main" id="{CA3D7BFF-1A8B-4CEA-A7D5-127D386C0488}"/>
              </a:ext>
            </a:extLst>
          </p:cNvPr>
          <p:cNvPicPr>
            <a:picLocks noChangeAspect="1"/>
          </p:cNvPicPr>
          <p:nvPr/>
        </p:nvPicPr>
        <p:blipFill>
          <a:blip r:embed="rId2"/>
          <a:stretch>
            <a:fillRect/>
          </a:stretch>
        </p:blipFill>
        <p:spPr>
          <a:xfrm>
            <a:off x="4572001" y="1918711"/>
            <a:ext cx="4571999" cy="1403336"/>
          </a:xfrm>
          <a:prstGeom prst="rect">
            <a:avLst/>
          </a:prstGeom>
        </p:spPr>
      </p:pic>
      <p:pic>
        <p:nvPicPr>
          <p:cNvPr id="13" name="図 12">
            <a:extLst>
              <a:ext uri="{FF2B5EF4-FFF2-40B4-BE49-F238E27FC236}">
                <a16:creationId xmlns:a16="http://schemas.microsoft.com/office/drawing/2014/main" id="{D37F9C94-39A7-4B46-AFAF-086246761F20}"/>
              </a:ext>
            </a:extLst>
          </p:cNvPr>
          <p:cNvPicPr>
            <a:picLocks noChangeAspect="1"/>
          </p:cNvPicPr>
          <p:nvPr/>
        </p:nvPicPr>
        <p:blipFill>
          <a:blip r:embed="rId3"/>
          <a:stretch>
            <a:fillRect/>
          </a:stretch>
        </p:blipFill>
        <p:spPr>
          <a:xfrm>
            <a:off x="4571996" y="5089538"/>
            <a:ext cx="4572001" cy="1403337"/>
          </a:xfrm>
          <a:prstGeom prst="rect">
            <a:avLst/>
          </a:prstGeom>
        </p:spPr>
      </p:pic>
      <p:sp>
        <p:nvSpPr>
          <p:cNvPr id="16" name="テキスト ボックス 15">
            <a:extLst>
              <a:ext uri="{FF2B5EF4-FFF2-40B4-BE49-F238E27FC236}">
                <a16:creationId xmlns:a16="http://schemas.microsoft.com/office/drawing/2014/main" id="{A127B545-EDAA-4095-A43F-677803CB8D73}"/>
              </a:ext>
            </a:extLst>
          </p:cNvPr>
          <p:cNvSpPr txBox="1"/>
          <p:nvPr/>
        </p:nvSpPr>
        <p:spPr>
          <a:xfrm>
            <a:off x="4572000" y="1560846"/>
            <a:ext cx="4572000" cy="276999"/>
          </a:xfrm>
          <a:prstGeom prst="rect">
            <a:avLst/>
          </a:prstGeom>
          <a:noFill/>
          <a:ln>
            <a:noFill/>
          </a:ln>
        </p:spPr>
        <p:txBody>
          <a:bodyPr wrap="square" rtlCol="0">
            <a:spAutoFit/>
          </a:bodyPr>
          <a:lstStyle/>
          <a:p>
            <a:r>
              <a:rPr lang="ja-JP" altLang="en-US" sz="1200" dirty="0">
                <a:solidFill>
                  <a:srgbClr val="0000FF"/>
                </a:solidFill>
              </a:rPr>
              <a:t>■発生費用・累加費用経年変化（将来２度上昇</a:t>
            </a:r>
            <a:r>
              <a:rPr lang="en-US" altLang="ja-JP" sz="1200" dirty="0">
                <a:solidFill>
                  <a:srgbClr val="0000FF"/>
                </a:solidFill>
              </a:rPr>
              <a:t>95%</a:t>
            </a:r>
            <a:r>
              <a:rPr lang="ja-JP" altLang="en-US" sz="1200" dirty="0" err="1">
                <a:solidFill>
                  <a:srgbClr val="0000FF"/>
                </a:solidFill>
              </a:rPr>
              <a:t>、</a:t>
            </a:r>
            <a:r>
              <a:rPr lang="ja-JP" altLang="en-US" sz="1200" dirty="0">
                <a:solidFill>
                  <a:srgbClr val="0000FF"/>
                </a:solidFill>
              </a:rPr>
              <a:t>参考ケース）</a:t>
            </a:r>
            <a:endParaRPr kumimoji="1" lang="en-US" altLang="ja-JP" sz="1200" dirty="0"/>
          </a:p>
        </p:txBody>
      </p:sp>
      <p:pic>
        <p:nvPicPr>
          <p:cNvPr id="14" name="図 13">
            <a:extLst>
              <a:ext uri="{FF2B5EF4-FFF2-40B4-BE49-F238E27FC236}">
                <a16:creationId xmlns:a16="http://schemas.microsoft.com/office/drawing/2014/main" id="{BB0A63BB-6EAA-43C2-8E45-98103A900194}"/>
              </a:ext>
            </a:extLst>
          </p:cNvPr>
          <p:cNvPicPr>
            <a:picLocks noChangeAspect="1"/>
          </p:cNvPicPr>
          <p:nvPr/>
        </p:nvPicPr>
        <p:blipFill>
          <a:blip r:embed="rId4"/>
          <a:stretch>
            <a:fillRect/>
          </a:stretch>
        </p:blipFill>
        <p:spPr>
          <a:xfrm>
            <a:off x="4571999" y="3511803"/>
            <a:ext cx="4571997" cy="1408294"/>
          </a:xfrm>
          <a:prstGeom prst="rect">
            <a:avLst/>
          </a:prstGeom>
        </p:spPr>
      </p:pic>
      <p:sp>
        <p:nvSpPr>
          <p:cNvPr id="17" name="テキスト ボックス 16">
            <a:extLst>
              <a:ext uri="{FF2B5EF4-FFF2-40B4-BE49-F238E27FC236}">
                <a16:creationId xmlns:a16="http://schemas.microsoft.com/office/drawing/2014/main" id="{AA88401F-5266-47AF-8F7E-4F85B09F0C82}"/>
              </a:ext>
            </a:extLst>
          </p:cNvPr>
          <p:cNvSpPr txBox="1"/>
          <p:nvPr/>
        </p:nvSpPr>
        <p:spPr>
          <a:xfrm>
            <a:off x="4572000" y="1730287"/>
            <a:ext cx="2165350" cy="246221"/>
          </a:xfrm>
          <a:prstGeom prst="rect">
            <a:avLst/>
          </a:prstGeom>
          <a:noFill/>
          <a:ln>
            <a:noFill/>
          </a:ln>
        </p:spPr>
        <p:txBody>
          <a:bodyPr wrap="square" rtlCol="0">
            <a:spAutoFit/>
          </a:bodyPr>
          <a:lstStyle/>
          <a:p>
            <a:r>
              <a:rPr kumimoji="1" lang="en-US" altLang="ja-JP" sz="1000" dirty="0"/>
              <a:t>【</a:t>
            </a:r>
            <a:r>
              <a:rPr lang="ja-JP" altLang="en-US" sz="1000" dirty="0"/>
              <a:t>供用開始</a:t>
            </a:r>
            <a:r>
              <a:rPr lang="en-US" altLang="ja-JP" sz="1000" dirty="0"/>
              <a:t>30</a:t>
            </a:r>
            <a:r>
              <a:rPr lang="ja-JP" altLang="en-US" sz="1000" dirty="0"/>
              <a:t>年後に全施設改修</a:t>
            </a:r>
            <a:r>
              <a:rPr kumimoji="1" lang="en-US" altLang="ja-JP" sz="1000" dirty="0"/>
              <a:t>】</a:t>
            </a:r>
          </a:p>
        </p:txBody>
      </p:sp>
      <p:sp>
        <p:nvSpPr>
          <p:cNvPr id="18" name="テキスト ボックス 17">
            <a:extLst>
              <a:ext uri="{FF2B5EF4-FFF2-40B4-BE49-F238E27FC236}">
                <a16:creationId xmlns:a16="http://schemas.microsoft.com/office/drawing/2014/main" id="{49F4964C-8AA7-457F-88ED-2ED324CF441C}"/>
              </a:ext>
            </a:extLst>
          </p:cNvPr>
          <p:cNvSpPr txBox="1"/>
          <p:nvPr/>
        </p:nvSpPr>
        <p:spPr>
          <a:xfrm>
            <a:off x="4572000" y="3332791"/>
            <a:ext cx="2165350" cy="246221"/>
          </a:xfrm>
          <a:prstGeom prst="rect">
            <a:avLst/>
          </a:prstGeom>
          <a:noFill/>
          <a:ln>
            <a:noFill/>
          </a:ln>
        </p:spPr>
        <p:txBody>
          <a:bodyPr wrap="square" rtlCol="0">
            <a:spAutoFit/>
          </a:bodyPr>
          <a:lstStyle/>
          <a:p>
            <a:r>
              <a:rPr kumimoji="1" lang="en-US" altLang="ja-JP" sz="1000" dirty="0"/>
              <a:t>【</a:t>
            </a:r>
            <a:r>
              <a:rPr lang="ja-JP" altLang="en-US" sz="1000" dirty="0"/>
              <a:t>供用開始</a:t>
            </a:r>
            <a:r>
              <a:rPr lang="en-US" altLang="ja-JP" sz="1000" dirty="0"/>
              <a:t>50</a:t>
            </a:r>
            <a:r>
              <a:rPr lang="ja-JP" altLang="en-US" sz="1000" dirty="0"/>
              <a:t>年後に全施設改修</a:t>
            </a:r>
            <a:r>
              <a:rPr kumimoji="1" lang="en-US" altLang="ja-JP" sz="1000" dirty="0"/>
              <a:t>】</a:t>
            </a:r>
          </a:p>
        </p:txBody>
      </p:sp>
      <p:sp>
        <p:nvSpPr>
          <p:cNvPr id="19" name="テキスト ボックス 18">
            <a:extLst>
              <a:ext uri="{FF2B5EF4-FFF2-40B4-BE49-F238E27FC236}">
                <a16:creationId xmlns:a16="http://schemas.microsoft.com/office/drawing/2014/main" id="{B7A08200-18AE-4402-88D8-8EBC55D23210}"/>
              </a:ext>
            </a:extLst>
          </p:cNvPr>
          <p:cNvSpPr txBox="1"/>
          <p:nvPr/>
        </p:nvSpPr>
        <p:spPr>
          <a:xfrm>
            <a:off x="4572000" y="4900934"/>
            <a:ext cx="2165350" cy="246221"/>
          </a:xfrm>
          <a:prstGeom prst="rect">
            <a:avLst/>
          </a:prstGeom>
          <a:noFill/>
          <a:ln>
            <a:noFill/>
          </a:ln>
        </p:spPr>
        <p:txBody>
          <a:bodyPr wrap="square" rtlCol="0">
            <a:spAutoFit/>
          </a:bodyPr>
          <a:lstStyle/>
          <a:p>
            <a:r>
              <a:rPr kumimoji="1" lang="en-US" altLang="ja-JP" sz="1000" dirty="0"/>
              <a:t>【</a:t>
            </a:r>
            <a:r>
              <a:rPr lang="ja-JP" altLang="en-US" sz="1000" dirty="0"/>
              <a:t>供用開始</a:t>
            </a:r>
            <a:r>
              <a:rPr lang="en-US" altLang="ja-JP" sz="1000" dirty="0"/>
              <a:t>70</a:t>
            </a:r>
            <a:r>
              <a:rPr lang="ja-JP" altLang="en-US" sz="1000" dirty="0"/>
              <a:t>年後に全施設改修</a:t>
            </a:r>
            <a:r>
              <a:rPr kumimoji="1" lang="en-US" altLang="ja-JP" sz="1000" dirty="0"/>
              <a:t>】</a:t>
            </a:r>
          </a:p>
        </p:txBody>
      </p:sp>
      <p:sp>
        <p:nvSpPr>
          <p:cNvPr id="21" name="正方形/長方形 20">
            <a:extLst>
              <a:ext uri="{FF2B5EF4-FFF2-40B4-BE49-F238E27FC236}">
                <a16:creationId xmlns:a16="http://schemas.microsoft.com/office/drawing/2014/main" id="{CDD135CA-428A-4EFB-84D3-557673CB97C3}"/>
              </a:ext>
            </a:extLst>
          </p:cNvPr>
          <p:cNvSpPr/>
          <p:nvPr/>
        </p:nvSpPr>
        <p:spPr>
          <a:xfrm>
            <a:off x="81184" y="1952599"/>
            <a:ext cx="4490812" cy="1015663"/>
          </a:xfrm>
          <a:prstGeom prst="rect">
            <a:avLst/>
          </a:prstGeom>
        </p:spPr>
        <p:txBody>
          <a:bodyPr wrap="square">
            <a:spAutoFit/>
          </a:bodyPr>
          <a:lstStyle/>
          <a:p>
            <a:pPr marL="171450" indent="-171450">
              <a:buFont typeface="Arial" panose="020B0604020202020204" pitchFamily="34" charset="0"/>
              <a:buChar char="•"/>
            </a:pPr>
            <a:r>
              <a:rPr lang="ja-JP" altLang="en-US" sz="1200" dirty="0"/>
              <a:t>途中段階で改修する費用が高いケース３、参考ケースは改修</a:t>
            </a:r>
            <a:endParaRPr lang="en-US" altLang="ja-JP" sz="1200" dirty="0"/>
          </a:p>
          <a:p>
            <a:r>
              <a:rPr lang="ja-JP" altLang="en-US" sz="1200" dirty="0"/>
              <a:t>　  時期が早いほど総費用は高く、遅くなるほど安価になる。</a:t>
            </a:r>
            <a:endParaRPr lang="en-US" altLang="ja-JP" sz="1200" dirty="0"/>
          </a:p>
          <a:p>
            <a:pPr marL="171450" indent="-171450">
              <a:buFont typeface="Arial" panose="020B0604020202020204" pitchFamily="34" charset="0"/>
              <a:buChar char="•"/>
            </a:pPr>
            <a:r>
              <a:rPr lang="ja-JP" altLang="en-US" sz="1200" dirty="0"/>
              <a:t>外力の増大時期の予測は困難であるため、現在価値化した</a:t>
            </a:r>
            <a:endParaRPr lang="en-US" altLang="ja-JP" sz="1200" dirty="0"/>
          </a:p>
          <a:p>
            <a:r>
              <a:rPr lang="en-US" altLang="ja-JP" sz="1200" dirty="0"/>
              <a:t>    </a:t>
            </a:r>
            <a:r>
              <a:rPr lang="ja-JP" altLang="en-US" sz="1200" dirty="0"/>
              <a:t>総費用から評価することは難しい。</a:t>
            </a:r>
          </a:p>
          <a:p>
            <a:pPr marL="171450" indent="-171450">
              <a:buFont typeface="Arial" panose="020B0604020202020204" pitchFamily="34" charset="0"/>
              <a:buChar char="•"/>
            </a:pPr>
            <a:endParaRPr lang="en-US" altLang="ja-JP" sz="1200" dirty="0"/>
          </a:p>
        </p:txBody>
      </p:sp>
      <p:pic>
        <p:nvPicPr>
          <p:cNvPr id="15" name="図 14">
            <a:extLst>
              <a:ext uri="{FF2B5EF4-FFF2-40B4-BE49-F238E27FC236}">
                <a16:creationId xmlns:a16="http://schemas.microsoft.com/office/drawing/2014/main" id="{9D36231C-22E2-4252-850C-CD7A7174BD71}"/>
              </a:ext>
            </a:extLst>
          </p:cNvPr>
          <p:cNvPicPr>
            <a:picLocks noChangeAspect="1"/>
          </p:cNvPicPr>
          <p:nvPr/>
        </p:nvPicPr>
        <p:blipFill>
          <a:blip r:embed="rId5"/>
          <a:stretch>
            <a:fillRect/>
          </a:stretch>
        </p:blipFill>
        <p:spPr>
          <a:xfrm>
            <a:off x="81184" y="3211700"/>
            <a:ext cx="4384939" cy="2933771"/>
          </a:xfrm>
          <a:prstGeom prst="rect">
            <a:avLst/>
          </a:prstGeom>
        </p:spPr>
      </p:pic>
    </p:spTree>
    <p:extLst>
      <p:ext uri="{BB962C8B-B14F-4D97-AF65-F5344CB8AC3E}">
        <p14:creationId xmlns:p14="http://schemas.microsoft.com/office/powerpoint/2010/main" val="3200709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4151563" y="3597309"/>
            <a:ext cx="4820159" cy="2801940"/>
          </a:xfrm>
          <a:prstGeom prst="rect">
            <a:avLst/>
          </a:prstGeom>
          <a:solidFill>
            <a:schemeClr val="accent2">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Rectangle 2"/>
          <p:cNvSpPr>
            <a:spLocks noChangeArrowheads="1"/>
          </p:cNvSpPr>
          <p:nvPr/>
        </p:nvSpPr>
        <p:spPr bwMode="auto">
          <a:xfrm>
            <a:off x="0" y="-58266"/>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１．気候変動により増大する外力の水門への影響</a:t>
            </a:r>
            <a:r>
              <a:rPr kumimoji="0" lang="ja-JP" altLang="en-US" sz="2000" b="1" dirty="0">
                <a:solidFill>
                  <a:srgbClr val="FFFFFF"/>
                </a:solidFill>
                <a:latin typeface="HG丸ｺﾞｼｯｸM-PRO" panose="020F0600000000000000" pitchFamily="50" charset="-128"/>
                <a:ea typeface="HG丸ｺﾞｼｯｸM-PRO" panose="020F0600000000000000" pitchFamily="50" charset="-128"/>
              </a:rPr>
              <a:t>　　　　　　　　　</a:t>
            </a:r>
            <a:endPar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7085359" y="6559135"/>
            <a:ext cx="2057400" cy="365125"/>
          </a:xfrm>
        </p:spPr>
        <p:txBody>
          <a:bodyPr/>
          <a:lstStyle/>
          <a:p>
            <a:fld id="{5E3F6313-0071-4C5D-9E06-91E8809F988F}" type="slidenum">
              <a:rPr kumimoji="1" lang="ja-JP" altLang="en-US" sz="1600" smtClean="0">
                <a:solidFill>
                  <a:schemeClr val="tx1"/>
                </a:solidFill>
              </a:rPr>
              <a:pPr/>
              <a:t>1</a:t>
            </a:fld>
            <a:endParaRPr kumimoji="1" lang="ja-JP" altLang="en-US" sz="1600" dirty="0">
              <a:solidFill>
                <a:schemeClr val="tx1"/>
              </a:solidFill>
            </a:endParaRPr>
          </a:p>
        </p:txBody>
      </p:sp>
      <p:sp>
        <p:nvSpPr>
          <p:cNvPr id="177" name="テキスト ボックス 176">
            <a:extLst>
              <a:ext uri="{FF2B5EF4-FFF2-40B4-BE49-F238E27FC236}">
                <a16:creationId xmlns:a16="http://schemas.microsoft.com/office/drawing/2014/main" id="{BFC017D3-2F7E-43B0-BD19-046F7F571725}"/>
              </a:ext>
            </a:extLst>
          </p:cNvPr>
          <p:cNvSpPr txBox="1"/>
          <p:nvPr/>
        </p:nvSpPr>
        <p:spPr>
          <a:xfrm>
            <a:off x="57434" y="348028"/>
            <a:ext cx="4771741" cy="307777"/>
          </a:xfrm>
          <a:prstGeom prst="rect">
            <a:avLst/>
          </a:prstGeom>
          <a:noFill/>
        </p:spPr>
        <p:txBody>
          <a:bodyPr wrap="square" rtlCol="0">
            <a:spAutoFit/>
          </a:bodyPr>
          <a:lstStyle/>
          <a:p>
            <a:r>
              <a:rPr lang="ja-JP" altLang="en-US" sz="1400" dirty="0">
                <a:solidFill>
                  <a:srgbClr val="0000FF"/>
                </a:solidFill>
              </a:rPr>
              <a:t>■気候変動による外力の増加</a:t>
            </a:r>
            <a:endParaRPr lang="en-US" altLang="ja-JP" sz="1400" dirty="0"/>
          </a:p>
        </p:txBody>
      </p:sp>
      <p:graphicFrame>
        <p:nvGraphicFramePr>
          <p:cNvPr id="5" name="表 4"/>
          <p:cNvGraphicFramePr>
            <a:graphicFrameLocks noGrp="1"/>
          </p:cNvGraphicFramePr>
          <p:nvPr>
            <p:extLst>
              <p:ext uri="{D42A27DB-BD31-4B8C-83A1-F6EECF244321}">
                <p14:modId xmlns:p14="http://schemas.microsoft.com/office/powerpoint/2010/main" val="4030751398"/>
              </p:ext>
            </p:extLst>
          </p:nvPr>
        </p:nvGraphicFramePr>
        <p:xfrm>
          <a:off x="210486" y="1437024"/>
          <a:ext cx="4285314" cy="1778000"/>
        </p:xfrm>
        <a:graphic>
          <a:graphicData uri="http://schemas.openxmlformats.org/drawingml/2006/table">
            <a:tbl>
              <a:tblPr firstRow="1" bandRow="1">
                <a:tableStyleId>{5940675A-B579-460E-94D1-54222C63F5DA}</a:tableStyleId>
              </a:tblPr>
              <a:tblGrid>
                <a:gridCol w="2361297">
                  <a:extLst>
                    <a:ext uri="{9D8B030D-6E8A-4147-A177-3AD203B41FA5}">
                      <a16:colId xmlns:a16="http://schemas.microsoft.com/office/drawing/2014/main" val="1823069217"/>
                    </a:ext>
                  </a:extLst>
                </a:gridCol>
                <a:gridCol w="1924017">
                  <a:extLst>
                    <a:ext uri="{9D8B030D-6E8A-4147-A177-3AD203B41FA5}">
                      <a16:colId xmlns:a16="http://schemas.microsoft.com/office/drawing/2014/main" val="1429040002"/>
                    </a:ext>
                  </a:extLst>
                </a:gridCol>
              </a:tblGrid>
              <a:tr h="370840">
                <a:tc>
                  <a:txBody>
                    <a:bodyPr/>
                    <a:lstStyle/>
                    <a:p>
                      <a:pPr algn="ctr"/>
                      <a:endParaRPr kumimoji="1" lang="ja-JP" altLang="en-US" sz="1400" dirty="0"/>
                    </a:p>
                  </a:txBody>
                  <a:tcPr>
                    <a:solidFill>
                      <a:srgbClr val="FFCCFF"/>
                    </a:solidFill>
                  </a:tcPr>
                </a:tc>
                <a:tc>
                  <a:txBody>
                    <a:bodyPr/>
                    <a:lstStyle/>
                    <a:p>
                      <a:pPr algn="ctr"/>
                      <a:r>
                        <a:rPr kumimoji="1" lang="ja-JP" altLang="en-US" sz="1400" dirty="0"/>
                        <a:t>水門天端高</a:t>
                      </a:r>
                    </a:p>
                  </a:txBody>
                  <a:tcPr>
                    <a:solidFill>
                      <a:srgbClr val="FFCCFF"/>
                    </a:solidFill>
                  </a:tcPr>
                </a:tc>
                <a:extLst>
                  <a:ext uri="{0D108BD9-81ED-4DB2-BD59-A6C34878D82A}">
                    <a16:rowId xmlns:a16="http://schemas.microsoft.com/office/drawing/2014/main" val="33391255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現行計画</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OP+7.40m</a:t>
                      </a:r>
                      <a:endParaRPr kumimoji="1" lang="ja-JP" altLang="en-US" sz="1400" dirty="0"/>
                    </a:p>
                  </a:txBody>
                  <a:tcPr/>
                </a:tc>
                <a:extLst>
                  <a:ext uri="{0D108BD9-81ED-4DB2-BD59-A6C34878D82A}">
                    <a16:rowId xmlns:a16="http://schemas.microsoft.com/office/drawing/2014/main" val="17700627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２度上昇</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（海面上昇：</a:t>
                      </a:r>
                      <a:r>
                        <a:rPr kumimoji="1" lang="en-US" altLang="ja-JP" sz="1400" dirty="0"/>
                        <a:t>95%</a:t>
                      </a:r>
                      <a:r>
                        <a:rPr kumimoji="1" lang="ja-JP" altLang="en-US" sz="1400" dirty="0"/>
                        <a:t>値）</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OP+8.64m</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（現行計画＋</a:t>
                      </a:r>
                      <a:r>
                        <a:rPr kumimoji="1" lang="en-US" altLang="ja-JP" sz="1400" dirty="0"/>
                        <a:t>1.24m)</a:t>
                      </a:r>
                      <a:endParaRPr kumimoji="1" lang="ja-JP" altLang="en-US" sz="1400" dirty="0"/>
                    </a:p>
                  </a:txBody>
                  <a:tcPr/>
                </a:tc>
                <a:extLst>
                  <a:ext uri="{0D108BD9-81ED-4DB2-BD59-A6C34878D82A}">
                    <a16:rowId xmlns:a16="http://schemas.microsoft.com/office/drawing/2014/main" val="43376917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４度上昇</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（海面上昇：中央値）</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OP+9.85m</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現行計画＋</a:t>
                      </a:r>
                      <a:r>
                        <a:rPr kumimoji="1" lang="en-US" altLang="ja-JP" sz="1400" dirty="0"/>
                        <a:t>2.45m)</a:t>
                      </a:r>
                      <a:endParaRPr kumimoji="1" lang="ja-JP" altLang="en-US" sz="1400" dirty="0"/>
                    </a:p>
                  </a:txBody>
                  <a:tcPr/>
                </a:tc>
                <a:extLst>
                  <a:ext uri="{0D108BD9-81ED-4DB2-BD59-A6C34878D82A}">
                    <a16:rowId xmlns:a16="http://schemas.microsoft.com/office/drawing/2014/main" val="1088350209"/>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3154235177"/>
              </p:ext>
            </p:extLst>
          </p:nvPr>
        </p:nvGraphicFramePr>
        <p:xfrm>
          <a:off x="4829175" y="1449596"/>
          <a:ext cx="3995510" cy="1778000"/>
        </p:xfrm>
        <a:graphic>
          <a:graphicData uri="http://schemas.openxmlformats.org/drawingml/2006/table">
            <a:tbl>
              <a:tblPr firstRow="1" bandRow="1">
                <a:tableStyleId>{5940675A-B579-460E-94D1-54222C63F5DA}</a:tableStyleId>
              </a:tblPr>
              <a:tblGrid>
                <a:gridCol w="1914525">
                  <a:extLst>
                    <a:ext uri="{9D8B030D-6E8A-4147-A177-3AD203B41FA5}">
                      <a16:colId xmlns:a16="http://schemas.microsoft.com/office/drawing/2014/main" val="1823069217"/>
                    </a:ext>
                  </a:extLst>
                </a:gridCol>
                <a:gridCol w="2080985">
                  <a:extLst>
                    <a:ext uri="{9D8B030D-6E8A-4147-A177-3AD203B41FA5}">
                      <a16:colId xmlns:a16="http://schemas.microsoft.com/office/drawing/2014/main" val="1429040002"/>
                    </a:ext>
                  </a:extLst>
                </a:gridCol>
              </a:tblGrid>
              <a:tr h="370840">
                <a:tc>
                  <a:txBody>
                    <a:bodyPr/>
                    <a:lstStyle/>
                    <a:p>
                      <a:pPr algn="ct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rgbClr val="FF0000"/>
                          </a:solidFill>
                        </a:rPr>
                        <a:t>（参考）静水圧・波力</a:t>
                      </a:r>
                    </a:p>
                  </a:txBody>
                  <a:tcPr anchor="ctr">
                    <a:solidFill>
                      <a:schemeClr val="accent2">
                        <a:lumMod val="40000"/>
                        <a:lumOff val="60000"/>
                      </a:schemeClr>
                    </a:solidFill>
                  </a:tcPr>
                </a:tc>
                <a:extLst>
                  <a:ext uri="{0D108BD9-81ED-4DB2-BD59-A6C34878D82A}">
                    <a16:rowId xmlns:a16="http://schemas.microsoft.com/office/drawing/2014/main" val="33391255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現行計画</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16,968</a:t>
                      </a:r>
                      <a:r>
                        <a:rPr kumimoji="1" lang="ja-JP" altLang="en-US" sz="1400" dirty="0"/>
                        <a:t>ｋ</a:t>
                      </a:r>
                      <a:r>
                        <a:rPr kumimoji="1" lang="en-US" altLang="ja-JP" sz="1400" dirty="0"/>
                        <a:t>N/1</a:t>
                      </a:r>
                      <a:r>
                        <a:rPr kumimoji="1" lang="ja-JP" altLang="en-US" sz="1400" dirty="0"/>
                        <a:t>扉</a:t>
                      </a:r>
                    </a:p>
                  </a:txBody>
                  <a:tcPr anchor="ctr"/>
                </a:tc>
                <a:extLst>
                  <a:ext uri="{0D108BD9-81ED-4DB2-BD59-A6C34878D82A}">
                    <a16:rowId xmlns:a16="http://schemas.microsoft.com/office/drawing/2014/main" val="17700627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２度上昇</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（海面上昇：</a:t>
                      </a:r>
                      <a:r>
                        <a:rPr kumimoji="1" lang="en-US" altLang="ja-JP" sz="1400" dirty="0"/>
                        <a:t>95%</a:t>
                      </a:r>
                      <a:r>
                        <a:rPr kumimoji="1" lang="ja-JP" altLang="en-US" sz="1400" dirty="0"/>
                        <a:t>値）</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27,869</a:t>
                      </a:r>
                      <a:r>
                        <a:rPr kumimoji="1" lang="ja-JP" altLang="en-US" sz="1400" dirty="0"/>
                        <a:t>ｋ</a:t>
                      </a:r>
                      <a:r>
                        <a:rPr kumimoji="1" lang="en-US" altLang="ja-JP" sz="1400" dirty="0"/>
                        <a:t>N/1</a:t>
                      </a:r>
                      <a:r>
                        <a:rPr kumimoji="1" lang="ja-JP" altLang="en-US" sz="1400" dirty="0"/>
                        <a:t>扉</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（現行計画の</a:t>
                      </a:r>
                      <a:r>
                        <a:rPr kumimoji="1" lang="en-US" altLang="ja-JP" sz="1400" dirty="0"/>
                        <a:t>1.64</a:t>
                      </a:r>
                      <a:r>
                        <a:rPr kumimoji="1" lang="ja-JP" altLang="en-US" sz="1400" dirty="0"/>
                        <a:t>倍</a:t>
                      </a:r>
                      <a:r>
                        <a:rPr kumimoji="1" lang="en-US" altLang="ja-JP" sz="1400" dirty="0"/>
                        <a:t>)</a:t>
                      </a:r>
                      <a:endParaRPr kumimoji="1" lang="ja-JP" altLang="en-US" sz="1400" dirty="0"/>
                    </a:p>
                  </a:txBody>
                  <a:tcPr anchor="ctr"/>
                </a:tc>
                <a:extLst>
                  <a:ext uri="{0D108BD9-81ED-4DB2-BD59-A6C34878D82A}">
                    <a16:rowId xmlns:a16="http://schemas.microsoft.com/office/drawing/2014/main" val="43376917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４度上昇</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（海面上昇：中央値）</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35,191</a:t>
                      </a:r>
                      <a:r>
                        <a:rPr kumimoji="1" lang="ja-JP" altLang="en-US" sz="1400" dirty="0"/>
                        <a:t>ｋ</a:t>
                      </a:r>
                      <a:r>
                        <a:rPr kumimoji="1" lang="en-US" altLang="ja-JP" sz="1400" dirty="0"/>
                        <a:t>N/1</a:t>
                      </a:r>
                      <a:r>
                        <a:rPr kumimoji="1" lang="ja-JP" altLang="en-US" sz="1400" dirty="0"/>
                        <a:t>扉</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（現行計画の</a:t>
                      </a:r>
                      <a:r>
                        <a:rPr kumimoji="1" lang="en-US" altLang="ja-JP" sz="1400" dirty="0"/>
                        <a:t>2.07</a:t>
                      </a:r>
                      <a:r>
                        <a:rPr kumimoji="1" lang="ja-JP" altLang="en-US" sz="1400" dirty="0"/>
                        <a:t>倍</a:t>
                      </a:r>
                      <a:r>
                        <a:rPr kumimoji="1" lang="en-US" altLang="ja-JP" sz="1400" dirty="0"/>
                        <a:t>)</a:t>
                      </a:r>
                      <a:endParaRPr kumimoji="1" lang="ja-JP" altLang="en-US" sz="1400" dirty="0"/>
                    </a:p>
                  </a:txBody>
                  <a:tcPr anchor="ctr"/>
                </a:tc>
                <a:extLst>
                  <a:ext uri="{0D108BD9-81ED-4DB2-BD59-A6C34878D82A}">
                    <a16:rowId xmlns:a16="http://schemas.microsoft.com/office/drawing/2014/main" val="1088350209"/>
                  </a:ext>
                </a:extLst>
              </a:tr>
            </a:tbl>
          </a:graphicData>
        </a:graphic>
      </p:graphicFrame>
      <p:sp>
        <p:nvSpPr>
          <p:cNvPr id="18" name="テキスト ボックス 17">
            <a:extLst>
              <a:ext uri="{FF2B5EF4-FFF2-40B4-BE49-F238E27FC236}">
                <a16:creationId xmlns:a16="http://schemas.microsoft.com/office/drawing/2014/main" id="{BFC017D3-2F7E-43B0-BD19-046F7F571725}"/>
              </a:ext>
            </a:extLst>
          </p:cNvPr>
          <p:cNvSpPr txBox="1"/>
          <p:nvPr/>
        </p:nvSpPr>
        <p:spPr>
          <a:xfrm>
            <a:off x="0" y="3211750"/>
            <a:ext cx="4771741" cy="307777"/>
          </a:xfrm>
          <a:prstGeom prst="rect">
            <a:avLst/>
          </a:prstGeom>
          <a:noFill/>
        </p:spPr>
        <p:txBody>
          <a:bodyPr wrap="square" rtlCol="0">
            <a:spAutoFit/>
          </a:bodyPr>
          <a:lstStyle/>
          <a:p>
            <a:r>
              <a:rPr lang="ja-JP" altLang="en-US" sz="1400" dirty="0">
                <a:solidFill>
                  <a:srgbClr val="0000FF"/>
                </a:solidFill>
              </a:rPr>
              <a:t>■気候変動による外力の増大により確保が困難となる項目</a:t>
            </a:r>
            <a:endParaRPr lang="en-US" altLang="ja-JP" sz="1400" dirty="0"/>
          </a:p>
        </p:txBody>
      </p:sp>
      <p:sp>
        <p:nvSpPr>
          <p:cNvPr id="19" name="テキスト ボックス 18">
            <a:extLst>
              <a:ext uri="{FF2B5EF4-FFF2-40B4-BE49-F238E27FC236}">
                <a16:creationId xmlns:a16="http://schemas.microsoft.com/office/drawing/2014/main" id="{BFC017D3-2F7E-43B0-BD19-046F7F571725}"/>
              </a:ext>
            </a:extLst>
          </p:cNvPr>
          <p:cNvSpPr txBox="1"/>
          <p:nvPr/>
        </p:nvSpPr>
        <p:spPr>
          <a:xfrm>
            <a:off x="209446" y="622071"/>
            <a:ext cx="1539841" cy="307777"/>
          </a:xfrm>
          <a:prstGeom prst="rect">
            <a:avLst/>
          </a:prstGeom>
          <a:noFill/>
        </p:spPr>
        <p:txBody>
          <a:bodyPr wrap="square" rtlCol="0">
            <a:spAutoFit/>
          </a:bodyPr>
          <a:lstStyle/>
          <a:p>
            <a:r>
              <a:rPr lang="ja-JP" altLang="en-US" sz="1400" dirty="0">
                <a:solidFill>
                  <a:srgbClr val="0000FF"/>
                </a:solidFill>
              </a:rPr>
              <a:t>①高さの増加</a:t>
            </a:r>
            <a:endParaRPr lang="en-US" altLang="ja-JP" sz="1400" dirty="0"/>
          </a:p>
        </p:txBody>
      </p:sp>
      <p:sp>
        <p:nvSpPr>
          <p:cNvPr id="20" name="テキスト ボックス 19">
            <a:extLst>
              <a:ext uri="{FF2B5EF4-FFF2-40B4-BE49-F238E27FC236}">
                <a16:creationId xmlns:a16="http://schemas.microsoft.com/office/drawing/2014/main" id="{BFC017D3-2F7E-43B0-BD19-046F7F571725}"/>
              </a:ext>
            </a:extLst>
          </p:cNvPr>
          <p:cNvSpPr txBox="1"/>
          <p:nvPr/>
        </p:nvSpPr>
        <p:spPr>
          <a:xfrm>
            <a:off x="4771741" y="552465"/>
            <a:ext cx="4771741" cy="307777"/>
          </a:xfrm>
          <a:prstGeom prst="rect">
            <a:avLst/>
          </a:prstGeom>
          <a:noFill/>
        </p:spPr>
        <p:txBody>
          <a:bodyPr wrap="square" rtlCol="0">
            <a:spAutoFit/>
          </a:bodyPr>
          <a:lstStyle/>
          <a:p>
            <a:r>
              <a:rPr lang="ja-JP" altLang="en-US" sz="1400" dirty="0">
                <a:solidFill>
                  <a:srgbClr val="0000FF"/>
                </a:solidFill>
              </a:rPr>
              <a:t>②作用荷重の増加</a:t>
            </a:r>
            <a:endParaRPr lang="en-US" altLang="ja-JP" sz="1400" dirty="0"/>
          </a:p>
        </p:txBody>
      </p:sp>
      <p:sp>
        <p:nvSpPr>
          <p:cNvPr id="6" name="正方形/長方形 5"/>
          <p:cNvSpPr/>
          <p:nvPr/>
        </p:nvSpPr>
        <p:spPr>
          <a:xfrm>
            <a:off x="57434" y="3597308"/>
            <a:ext cx="3920206" cy="2002962"/>
          </a:xfrm>
          <a:prstGeom prst="rect">
            <a:avLst/>
          </a:prstGeom>
          <a:solidFill>
            <a:srgbClr val="FF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135533" y="3634247"/>
            <a:ext cx="1489148" cy="338554"/>
          </a:xfrm>
          <a:prstGeom prst="rect">
            <a:avLst/>
          </a:prstGeom>
          <a:noFill/>
          <a:ln w="9525">
            <a:no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4670" indent="0" defTabSz="390997">
              <a:spcBef>
                <a:spcPct val="0"/>
              </a:spcBef>
              <a:buNone/>
            </a:pPr>
            <a:r>
              <a:rPr lang="ja-JP" altLang="en-US" sz="1600" b="1" dirty="0"/>
              <a:t>高さの不足</a:t>
            </a:r>
          </a:p>
        </p:txBody>
      </p:sp>
      <p:sp>
        <p:nvSpPr>
          <p:cNvPr id="181"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231357" y="4014596"/>
            <a:ext cx="3677333" cy="1323439"/>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ゲート全閉時の天端高が不足し、施設を越水する可能性がある。</a:t>
            </a:r>
          </a:p>
          <a:p>
            <a:pPr marL="224009" indent="-149339" defTabSz="390997">
              <a:spcBef>
                <a:spcPct val="0"/>
              </a:spcBef>
              <a:buFont typeface="Arial" panose="020B0604020202020204" pitchFamily="34" charset="0"/>
              <a:buChar char="•"/>
            </a:pPr>
            <a:r>
              <a:rPr lang="ja-JP" altLang="en-US" sz="1600" dirty="0"/>
              <a:t>海面水位の上昇により、船舶の通行に必要な形状及び断面積を確保できないおそれがある。</a:t>
            </a:r>
            <a:endParaRPr lang="en-US" altLang="ja-JP" sz="1600" dirty="0"/>
          </a:p>
        </p:txBody>
      </p:sp>
      <p:sp>
        <p:nvSpPr>
          <p:cNvPr id="24"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4126163" y="3652766"/>
            <a:ext cx="1489148" cy="338554"/>
          </a:xfrm>
          <a:prstGeom prst="rect">
            <a:avLst/>
          </a:prstGeom>
          <a:noFill/>
          <a:ln w="9525">
            <a:no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4670" indent="0" defTabSz="390997">
              <a:spcBef>
                <a:spcPct val="0"/>
              </a:spcBef>
              <a:buNone/>
            </a:pPr>
            <a:r>
              <a:rPr lang="ja-JP" altLang="en-US" sz="1600" b="1" dirty="0"/>
              <a:t>耐力の不足</a:t>
            </a:r>
          </a:p>
        </p:txBody>
      </p:sp>
      <p:sp>
        <p:nvSpPr>
          <p:cNvPr id="184"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4313343" y="4006093"/>
            <a:ext cx="4511341" cy="584775"/>
          </a:xfrm>
          <a:prstGeom prst="rect">
            <a:avLst/>
          </a:prstGeom>
          <a:solidFill>
            <a:schemeClr val="bg1"/>
          </a:solidFill>
          <a:ln w="9525">
            <a:solidFill>
              <a:schemeClr val="tx1"/>
            </a:solidFill>
            <a:miter lim="800000"/>
            <a:headEnd/>
            <a:tailEnd/>
          </a:ln>
        </p:spPr>
        <p:txBody>
          <a:bodyPr wrap="square" rIns="72000">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施設に作用する静水圧や波圧が増加し、各部材の耐力が不足する可能性がある。</a:t>
            </a:r>
          </a:p>
        </p:txBody>
      </p:sp>
      <p:sp>
        <p:nvSpPr>
          <p:cNvPr id="25"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4313344" y="4676316"/>
            <a:ext cx="4511340" cy="1569660"/>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不足する高さの対応策としてゲートや門柱の</a:t>
            </a:r>
            <a:endParaRPr lang="en-US" altLang="ja-JP" sz="1600" dirty="0"/>
          </a:p>
          <a:p>
            <a:pPr marL="74670" indent="0" defTabSz="390997">
              <a:spcBef>
                <a:spcPct val="0"/>
              </a:spcBef>
              <a:buNone/>
            </a:pPr>
            <a:r>
              <a:rPr lang="ja-JP" altLang="en-US" sz="1600" dirty="0"/>
              <a:t>　嵩上げを実施すると、死荷重が増加及び各部材　</a:t>
            </a:r>
            <a:endParaRPr lang="en-US" altLang="ja-JP" sz="1600" dirty="0"/>
          </a:p>
          <a:p>
            <a:pPr marL="74670" indent="0" defTabSz="390997">
              <a:spcBef>
                <a:spcPct val="0"/>
              </a:spcBef>
              <a:buNone/>
            </a:pPr>
            <a:r>
              <a:rPr lang="ja-JP" altLang="en-US" sz="1600" dirty="0"/>
              <a:t>　への作用荷重が増加し、部材耐力が不足する</a:t>
            </a:r>
            <a:endParaRPr lang="en-US" altLang="ja-JP" sz="1600" dirty="0"/>
          </a:p>
          <a:p>
            <a:pPr marL="74670" indent="0" defTabSz="390997">
              <a:spcBef>
                <a:spcPct val="0"/>
              </a:spcBef>
              <a:buNone/>
            </a:pPr>
            <a:r>
              <a:rPr lang="ja-JP" altLang="en-US" sz="1600" dirty="0"/>
              <a:t>　可能性がある。</a:t>
            </a:r>
            <a:endParaRPr lang="en-US" altLang="ja-JP" sz="1600" dirty="0"/>
          </a:p>
          <a:p>
            <a:pPr marL="224009" indent="-149339" defTabSz="390997">
              <a:spcBef>
                <a:spcPct val="0"/>
              </a:spcBef>
              <a:buFont typeface="Arial" panose="020B0604020202020204" pitchFamily="34" charset="0"/>
              <a:buChar char="•"/>
            </a:pPr>
            <a:r>
              <a:rPr lang="ja-JP" altLang="en-US" sz="1600" dirty="0"/>
              <a:t>ゲート扉体の嵩上げによる死荷重の増加により開閉装置の能力が不足する可能性がある。</a:t>
            </a:r>
          </a:p>
        </p:txBody>
      </p:sp>
      <p:cxnSp>
        <p:nvCxnSpPr>
          <p:cNvPr id="8" name="直線矢印コネクタ 7"/>
          <p:cNvCxnSpPr/>
          <p:nvPr/>
        </p:nvCxnSpPr>
        <p:spPr>
          <a:xfrm>
            <a:off x="3822522" y="5289235"/>
            <a:ext cx="490822" cy="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BFC017D3-2F7E-43B0-BD19-046F7F571725}"/>
              </a:ext>
            </a:extLst>
          </p:cNvPr>
          <p:cNvSpPr txBox="1"/>
          <p:nvPr/>
        </p:nvSpPr>
        <p:spPr>
          <a:xfrm>
            <a:off x="209446" y="867012"/>
            <a:ext cx="4410179" cy="523220"/>
          </a:xfrm>
          <a:prstGeom prst="rect">
            <a:avLst/>
          </a:prstGeom>
          <a:noFill/>
        </p:spPr>
        <p:txBody>
          <a:bodyPr wrap="square" rtlCol="0">
            <a:spAutoFit/>
          </a:bodyPr>
          <a:lstStyle/>
          <a:p>
            <a:r>
              <a:rPr lang="ja-JP" altLang="en-US" sz="1400" dirty="0"/>
              <a:t>将来気候における水門天端高は、三水門で最も高くなる安治川水門の計算値を採用する。</a:t>
            </a:r>
            <a:endParaRPr lang="en-US" altLang="ja-JP" sz="1400" dirty="0"/>
          </a:p>
        </p:txBody>
      </p:sp>
    </p:spTree>
    <p:extLst>
      <p:ext uri="{BB962C8B-B14F-4D97-AF65-F5344CB8AC3E}">
        <p14:creationId xmlns:p14="http://schemas.microsoft.com/office/powerpoint/2010/main" val="1690894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テキスト ボックス 192">
            <a:extLst>
              <a:ext uri="{FF2B5EF4-FFF2-40B4-BE49-F238E27FC236}">
                <a16:creationId xmlns:a16="http://schemas.microsoft.com/office/drawing/2014/main" id="{408DA18F-1200-461B-856A-2096211291D2}"/>
              </a:ext>
            </a:extLst>
          </p:cNvPr>
          <p:cNvSpPr txBox="1"/>
          <p:nvPr/>
        </p:nvSpPr>
        <p:spPr>
          <a:xfrm>
            <a:off x="101825" y="1455655"/>
            <a:ext cx="2929189" cy="5047536"/>
          </a:xfrm>
          <a:prstGeom prst="rect">
            <a:avLst/>
          </a:prstGeom>
          <a:solidFill>
            <a:schemeClr val="bg1">
              <a:lumMod val="95000"/>
            </a:schemeClr>
          </a:solidFill>
          <a:ln>
            <a:solidFill>
              <a:schemeClr val="tx1"/>
            </a:solidFill>
          </a:ln>
        </p:spPr>
        <p:txBody>
          <a:bodyPr wrap="square" lIns="0" tIns="0" rIns="0" bIns="0" rtlCol="0">
            <a:spAutoFit/>
          </a:bodyPr>
          <a:lstStyle/>
          <a:p>
            <a:pPr algn="ctr"/>
            <a:r>
              <a:rPr lang="ja-JP" altLang="en-US" dirty="0"/>
              <a:t>嵩上げ工事</a:t>
            </a:r>
            <a:endParaRPr lang="en-US" altLang="ja-JP"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ja-JP" altLang="en-US" sz="1200" dirty="0"/>
          </a:p>
        </p:txBody>
      </p:sp>
      <p:sp>
        <p:nvSpPr>
          <p:cNvPr id="11" name="Rectangle 2"/>
          <p:cNvSpPr>
            <a:spLocks noChangeArrowheads="1"/>
          </p:cNvSpPr>
          <p:nvPr/>
        </p:nvSpPr>
        <p:spPr bwMode="auto">
          <a:xfrm>
            <a:off x="0" y="-58266"/>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１．気候変動により増大する外力の水門への影響</a:t>
            </a:r>
          </a:p>
        </p:txBody>
      </p:sp>
      <p:sp>
        <p:nvSpPr>
          <p:cNvPr id="90" name="テキスト ボックス 89">
            <a:extLst>
              <a:ext uri="{FF2B5EF4-FFF2-40B4-BE49-F238E27FC236}">
                <a16:creationId xmlns:a16="http://schemas.microsoft.com/office/drawing/2014/main" id="{18C6649E-F135-45E0-906A-070E9D41395B}"/>
              </a:ext>
            </a:extLst>
          </p:cNvPr>
          <p:cNvSpPr txBox="1"/>
          <p:nvPr/>
        </p:nvSpPr>
        <p:spPr>
          <a:xfrm>
            <a:off x="763220" y="2125303"/>
            <a:ext cx="1545775" cy="249965"/>
          </a:xfrm>
          <a:prstGeom prst="rect">
            <a:avLst/>
          </a:prstGeom>
          <a:solidFill>
            <a:schemeClr val="bg1"/>
          </a:solidFill>
          <a:ln w="19050">
            <a:solidFill>
              <a:schemeClr val="tx1"/>
            </a:solidFill>
          </a:ln>
        </p:spPr>
        <p:txBody>
          <a:bodyPr wrap="square" rtlCol="0">
            <a:noAutofit/>
          </a:bodyPr>
          <a:lstStyle/>
          <a:p>
            <a:pPr algn="ctr"/>
            <a:r>
              <a:rPr kumimoji="1" lang="ja-JP" altLang="en-US" sz="1200" dirty="0"/>
              <a:t>扉体・戸当り</a:t>
            </a:r>
            <a:endParaRPr kumimoji="1" lang="en-US" altLang="ja-JP" sz="1200" dirty="0"/>
          </a:p>
          <a:p>
            <a:endParaRPr lang="ja-JP" altLang="en-US" sz="1200" dirty="0">
              <a:solidFill>
                <a:srgbClr val="0000FF"/>
              </a:solidFill>
            </a:endParaRPr>
          </a:p>
        </p:txBody>
      </p:sp>
      <p:sp>
        <p:nvSpPr>
          <p:cNvPr id="91" name="テキスト ボックス 90">
            <a:extLst>
              <a:ext uri="{FF2B5EF4-FFF2-40B4-BE49-F238E27FC236}">
                <a16:creationId xmlns:a16="http://schemas.microsoft.com/office/drawing/2014/main" id="{D99C95A3-1E0C-4770-B6F3-A9628928723D}"/>
              </a:ext>
            </a:extLst>
          </p:cNvPr>
          <p:cNvSpPr txBox="1"/>
          <p:nvPr/>
        </p:nvSpPr>
        <p:spPr>
          <a:xfrm>
            <a:off x="904016" y="3737424"/>
            <a:ext cx="1224610" cy="243490"/>
          </a:xfrm>
          <a:prstGeom prst="rect">
            <a:avLst/>
          </a:prstGeom>
          <a:solidFill>
            <a:schemeClr val="bg1"/>
          </a:solidFill>
          <a:ln w="19050">
            <a:solidFill>
              <a:schemeClr val="tx1"/>
            </a:solidFill>
          </a:ln>
        </p:spPr>
        <p:txBody>
          <a:bodyPr wrap="square" rtlCol="0">
            <a:noAutofit/>
          </a:bodyPr>
          <a:lstStyle/>
          <a:p>
            <a:pPr algn="ctr"/>
            <a:r>
              <a:rPr kumimoji="1" lang="ja-JP" altLang="en-US" sz="1200" dirty="0"/>
              <a:t>堰柱</a:t>
            </a:r>
            <a:endParaRPr kumimoji="1" lang="en-US" altLang="ja-JP" sz="1200" dirty="0"/>
          </a:p>
        </p:txBody>
      </p:sp>
      <p:sp>
        <p:nvSpPr>
          <p:cNvPr id="92" name="テキスト ボックス 91">
            <a:extLst>
              <a:ext uri="{FF2B5EF4-FFF2-40B4-BE49-F238E27FC236}">
                <a16:creationId xmlns:a16="http://schemas.microsoft.com/office/drawing/2014/main" id="{62D17E9E-E582-4729-B270-AA56E1C1C515}"/>
              </a:ext>
            </a:extLst>
          </p:cNvPr>
          <p:cNvSpPr txBox="1"/>
          <p:nvPr/>
        </p:nvSpPr>
        <p:spPr>
          <a:xfrm>
            <a:off x="757535" y="2906211"/>
            <a:ext cx="620305" cy="244763"/>
          </a:xfrm>
          <a:prstGeom prst="rect">
            <a:avLst/>
          </a:prstGeom>
          <a:solidFill>
            <a:schemeClr val="bg1"/>
          </a:solidFill>
          <a:ln w="19050">
            <a:solidFill>
              <a:schemeClr val="tx1"/>
            </a:solidFill>
          </a:ln>
        </p:spPr>
        <p:txBody>
          <a:bodyPr wrap="square" rtlCol="0">
            <a:noAutofit/>
          </a:bodyPr>
          <a:lstStyle/>
          <a:p>
            <a:pPr algn="ctr"/>
            <a:r>
              <a:rPr kumimoji="1" lang="ja-JP" altLang="en-US" sz="1200" dirty="0"/>
              <a:t>門柱</a:t>
            </a:r>
          </a:p>
        </p:txBody>
      </p:sp>
      <p:sp>
        <p:nvSpPr>
          <p:cNvPr id="103" name="テキスト ボックス 102">
            <a:extLst>
              <a:ext uri="{FF2B5EF4-FFF2-40B4-BE49-F238E27FC236}">
                <a16:creationId xmlns:a16="http://schemas.microsoft.com/office/drawing/2014/main" id="{99AC9AA5-BC20-4167-B7D2-AB7C2B487D5E}"/>
              </a:ext>
            </a:extLst>
          </p:cNvPr>
          <p:cNvSpPr txBox="1"/>
          <p:nvPr/>
        </p:nvSpPr>
        <p:spPr>
          <a:xfrm>
            <a:off x="2611625" y="2146322"/>
            <a:ext cx="296387" cy="730010"/>
          </a:xfrm>
          <a:prstGeom prst="rect">
            <a:avLst/>
          </a:prstGeom>
          <a:solidFill>
            <a:schemeClr val="bg1"/>
          </a:solidFill>
          <a:ln w="19050">
            <a:solidFill>
              <a:schemeClr val="tx1"/>
            </a:solidFill>
          </a:ln>
        </p:spPr>
        <p:txBody>
          <a:bodyPr wrap="square" rtlCol="0">
            <a:normAutofit fontScale="92500" lnSpcReduction="10000"/>
          </a:bodyPr>
          <a:lstStyle/>
          <a:p>
            <a:pPr algn="ctr"/>
            <a:r>
              <a:rPr lang="ja-JP" altLang="en-US" sz="1200" dirty="0"/>
              <a:t>取付護岸</a:t>
            </a:r>
            <a:endParaRPr lang="en-US" altLang="ja-JP" sz="1200" dirty="0"/>
          </a:p>
          <a:p>
            <a:pPr algn="ctr"/>
            <a:endParaRPr lang="en-US" altLang="ja-JP" sz="1200" dirty="0">
              <a:solidFill>
                <a:srgbClr val="0000FF"/>
              </a:solidFill>
            </a:endParaRPr>
          </a:p>
          <a:p>
            <a:pPr algn="ctr"/>
            <a:endParaRPr lang="ja-JP" altLang="en-US" sz="1200" dirty="0">
              <a:solidFill>
                <a:srgbClr val="0000FF"/>
              </a:solidFill>
            </a:endParaRPr>
          </a:p>
        </p:txBody>
      </p:sp>
      <p:sp>
        <p:nvSpPr>
          <p:cNvPr id="143" name="テキスト ボックス 142">
            <a:extLst>
              <a:ext uri="{FF2B5EF4-FFF2-40B4-BE49-F238E27FC236}">
                <a16:creationId xmlns:a16="http://schemas.microsoft.com/office/drawing/2014/main" id="{FAE828C2-C8B5-49D6-B9FC-4D9F3CDF3528}"/>
              </a:ext>
            </a:extLst>
          </p:cNvPr>
          <p:cNvSpPr txBox="1"/>
          <p:nvPr/>
        </p:nvSpPr>
        <p:spPr>
          <a:xfrm>
            <a:off x="3078330" y="1450973"/>
            <a:ext cx="2583808" cy="5047536"/>
          </a:xfrm>
          <a:prstGeom prst="rect">
            <a:avLst/>
          </a:prstGeom>
          <a:solidFill>
            <a:schemeClr val="accent1"/>
          </a:solidFill>
          <a:ln>
            <a:solidFill>
              <a:schemeClr val="tx1"/>
            </a:solidFill>
          </a:ln>
        </p:spPr>
        <p:txBody>
          <a:bodyPr wrap="square" lIns="0" tIns="0" rIns="0" bIns="0" rtlCol="0">
            <a:spAutoFit/>
          </a:bodyPr>
          <a:lstStyle/>
          <a:p>
            <a:pPr algn="ctr"/>
            <a:r>
              <a:rPr lang="ja-JP" altLang="en-US" dirty="0"/>
              <a:t>補強工事</a:t>
            </a:r>
            <a:endParaRPr lang="en-US" altLang="ja-JP"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en-US" altLang="ja-JP" sz="1200" dirty="0"/>
          </a:p>
          <a:p>
            <a:pPr algn="ctr"/>
            <a:endParaRPr lang="ja-JP" altLang="en-US" sz="1200" dirty="0"/>
          </a:p>
        </p:txBody>
      </p:sp>
      <p:sp>
        <p:nvSpPr>
          <p:cNvPr id="158" name="テキスト ボックス 157">
            <a:extLst>
              <a:ext uri="{FF2B5EF4-FFF2-40B4-BE49-F238E27FC236}">
                <a16:creationId xmlns:a16="http://schemas.microsoft.com/office/drawing/2014/main" id="{4044ACC0-3AAE-4816-841D-F7B7F100F88D}"/>
              </a:ext>
            </a:extLst>
          </p:cNvPr>
          <p:cNvSpPr txBox="1"/>
          <p:nvPr/>
        </p:nvSpPr>
        <p:spPr>
          <a:xfrm>
            <a:off x="941657" y="4935662"/>
            <a:ext cx="1142781" cy="264451"/>
          </a:xfrm>
          <a:prstGeom prst="rect">
            <a:avLst/>
          </a:prstGeom>
          <a:noFill/>
          <a:ln w="19050">
            <a:solidFill>
              <a:schemeClr val="tx1"/>
            </a:solidFill>
          </a:ln>
        </p:spPr>
        <p:txBody>
          <a:bodyPr wrap="square" rtlCol="0">
            <a:normAutofit lnSpcReduction="10000"/>
          </a:bodyPr>
          <a:lstStyle/>
          <a:p>
            <a:pPr algn="ctr"/>
            <a:r>
              <a:rPr lang="ja-JP" altLang="en-US" sz="1200" dirty="0"/>
              <a:t>床版</a:t>
            </a:r>
            <a:endParaRPr kumimoji="1" lang="ja-JP" altLang="en-US" sz="1200" dirty="0"/>
          </a:p>
        </p:txBody>
      </p:sp>
      <p:sp>
        <p:nvSpPr>
          <p:cNvPr id="207" name="テキスト ボックス 206">
            <a:extLst>
              <a:ext uri="{FF2B5EF4-FFF2-40B4-BE49-F238E27FC236}">
                <a16:creationId xmlns:a16="http://schemas.microsoft.com/office/drawing/2014/main" id="{CB548994-3FA2-4BBE-9C20-6A3370ADA5B4}"/>
              </a:ext>
            </a:extLst>
          </p:cNvPr>
          <p:cNvSpPr txBox="1"/>
          <p:nvPr/>
        </p:nvSpPr>
        <p:spPr>
          <a:xfrm>
            <a:off x="928484" y="5818906"/>
            <a:ext cx="1140551" cy="264451"/>
          </a:xfrm>
          <a:prstGeom prst="rect">
            <a:avLst/>
          </a:prstGeom>
          <a:noFill/>
          <a:ln w="19050">
            <a:solidFill>
              <a:schemeClr val="tx1"/>
            </a:solidFill>
          </a:ln>
        </p:spPr>
        <p:txBody>
          <a:bodyPr wrap="square" rtlCol="0">
            <a:normAutofit lnSpcReduction="10000"/>
          </a:bodyPr>
          <a:lstStyle/>
          <a:p>
            <a:pPr algn="ctr"/>
            <a:r>
              <a:rPr kumimoji="1" lang="ja-JP" altLang="en-US" sz="1200" dirty="0"/>
              <a:t>基礎工</a:t>
            </a:r>
          </a:p>
        </p:txBody>
      </p:sp>
      <p:pic>
        <p:nvPicPr>
          <p:cNvPr id="351" name="図 350">
            <a:extLst>
              <a:ext uri="{FF2B5EF4-FFF2-40B4-BE49-F238E27FC236}">
                <a16:creationId xmlns:a16="http://schemas.microsoft.com/office/drawing/2014/main" id="{84859DCB-BF4E-45A1-A3D9-7AB9A979F403}"/>
              </a:ext>
            </a:extLst>
          </p:cNvPr>
          <p:cNvPicPr>
            <a:picLocks noChangeAspect="1"/>
          </p:cNvPicPr>
          <p:nvPr/>
        </p:nvPicPr>
        <p:blipFill>
          <a:blip r:embed="rId2" cstate="print"/>
          <a:stretch>
            <a:fillRect/>
          </a:stretch>
        </p:blipFill>
        <p:spPr>
          <a:xfrm>
            <a:off x="5718314" y="4133267"/>
            <a:ext cx="3309417" cy="2367772"/>
          </a:xfrm>
          <a:prstGeom prst="rect">
            <a:avLst/>
          </a:prstGeom>
        </p:spPr>
      </p:pic>
      <p:sp>
        <p:nvSpPr>
          <p:cNvPr id="354" name="スライド番号プレースホルダー 2">
            <a:extLst>
              <a:ext uri="{FF2B5EF4-FFF2-40B4-BE49-F238E27FC236}">
                <a16:creationId xmlns:a16="http://schemas.microsoft.com/office/drawing/2014/main" id="{96A5BB7B-D44C-4871-8D35-F27DB2B649F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2</a:t>
            </a:fld>
            <a:endParaRPr kumimoji="1" lang="ja-JP" altLang="en-US" sz="1600" dirty="0">
              <a:solidFill>
                <a:schemeClr val="tx1"/>
              </a:solidFill>
            </a:endParaRPr>
          </a:p>
        </p:txBody>
      </p:sp>
      <p:cxnSp>
        <p:nvCxnSpPr>
          <p:cNvPr id="194" name="直線矢印コネクタ 193">
            <a:extLst>
              <a:ext uri="{FF2B5EF4-FFF2-40B4-BE49-F238E27FC236}">
                <a16:creationId xmlns:a16="http://schemas.microsoft.com/office/drawing/2014/main" id="{1A5DAD6F-D409-412D-A021-087C27AECFEE}"/>
              </a:ext>
            </a:extLst>
          </p:cNvPr>
          <p:cNvCxnSpPr>
            <a:cxnSpLocks/>
          </p:cNvCxnSpPr>
          <p:nvPr/>
        </p:nvCxnSpPr>
        <p:spPr>
          <a:xfrm>
            <a:off x="1100311" y="2385038"/>
            <a:ext cx="1" cy="521173"/>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95" name="直線矢印コネクタ 194">
            <a:extLst>
              <a:ext uri="{FF2B5EF4-FFF2-40B4-BE49-F238E27FC236}">
                <a16:creationId xmlns:a16="http://schemas.microsoft.com/office/drawing/2014/main" id="{160BF84D-38CC-4359-A957-6216B0037516}"/>
              </a:ext>
            </a:extLst>
          </p:cNvPr>
          <p:cNvCxnSpPr>
            <a:cxnSpLocks/>
            <a:endCxn id="91" idx="0"/>
          </p:cNvCxnSpPr>
          <p:nvPr/>
        </p:nvCxnSpPr>
        <p:spPr>
          <a:xfrm>
            <a:off x="1516321" y="3279890"/>
            <a:ext cx="0" cy="457534"/>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198" name="テキスト ボックス 197">
            <a:extLst>
              <a:ext uri="{FF2B5EF4-FFF2-40B4-BE49-F238E27FC236}">
                <a16:creationId xmlns:a16="http://schemas.microsoft.com/office/drawing/2014/main" id="{F361F69F-E132-4C67-A78C-7350CD477D55}"/>
              </a:ext>
            </a:extLst>
          </p:cNvPr>
          <p:cNvSpPr txBox="1"/>
          <p:nvPr/>
        </p:nvSpPr>
        <p:spPr>
          <a:xfrm>
            <a:off x="1107971" y="3408042"/>
            <a:ext cx="816700" cy="184666"/>
          </a:xfrm>
          <a:prstGeom prst="rect">
            <a:avLst/>
          </a:prstGeom>
          <a:solidFill>
            <a:schemeClr val="accent3">
              <a:lumMod val="85000"/>
            </a:schemeClr>
          </a:solidFill>
          <a:ln>
            <a:solidFill>
              <a:schemeClr val="tx1"/>
            </a:solidFill>
          </a:ln>
        </p:spPr>
        <p:txBody>
          <a:bodyPr wrap="square" lIns="0" tIns="0" rIns="0" bIns="0" rtlCol="0">
            <a:spAutoFit/>
          </a:bodyPr>
          <a:lstStyle/>
          <a:p>
            <a:pPr algn="ctr"/>
            <a:r>
              <a:rPr lang="ja-JP" altLang="en-US" sz="1200" dirty="0"/>
              <a:t>重量増</a:t>
            </a:r>
          </a:p>
        </p:txBody>
      </p:sp>
      <p:cxnSp>
        <p:nvCxnSpPr>
          <p:cNvPr id="200" name="直線矢印コネクタ 199">
            <a:extLst>
              <a:ext uri="{FF2B5EF4-FFF2-40B4-BE49-F238E27FC236}">
                <a16:creationId xmlns:a16="http://schemas.microsoft.com/office/drawing/2014/main" id="{DCC5F86F-6496-4926-A520-6BE08A7A8642}"/>
              </a:ext>
            </a:extLst>
          </p:cNvPr>
          <p:cNvCxnSpPr>
            <a:cxnSpLocks/>
          </p:cNvCxnSpPr>
          <p:nvPr/>
        </p:nvCxnSpPr>
        <p:spPr>
          <a:xfrm>
            <a:off x="1513048" y="4117128"/>
            <a:ext cx="0" cy="808764"/>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201" name="テキスト ボックス 200">
            <a:extLst>
              <a:ext uri="{FF2B5EF4-FFF2-40B4-BE49-F238E27FC236}">
                <a16:creationId xmlns:a16="http://schemas.microsoft.com/office/drawing/2014/main" id="{439EA461-3417-4FBB-8730-68A696EB847D}"/>
              </a:ext>
            </a:extLst>
          </p:cNvPr>
          <p:cNvSpPr txBox="1"/>
          <p:nvPr/>
        </p:nvSpPr>
        <p:spPr>
          <a:xfrm>
            <a:off x="1119817" y="4480898"/>
            <a:ext cx="816700" cy="184666"/>
          </a:xfrm>
          <a:prstGeom prst="rect">
            <a:avLst/>
          </a:prstGeom>
          <a:solidFill>
            <a:schemeClr val="accent3">
              <a:lumMod val="85000"/>
            </a:schemeClr>
          </a:solidFill>
          <a:ln>
            <a:solidFill>
              <a:schemeClr val="tx1"/>
            </a:solidFill>
          </a:ln>
        </p:spPr>
        <p:txBody>
          <a:bodyPr wrap="square" lIns="0" tIns="0" rIns="0" bIns="0" rtlCol="0">
            <a:spAutoFit/>
          </a:bodyPr>
          <a:lstStyle/>
          <a:p>
            <a:pPr algn="ctr"/>
            <a:r>
              <a:rPr lang="ja-JP" altLang="en-US" sz="1200" dirty="0"/>
              <a:t>重量増</a:t>
            </a:r>
          </a:p>
        </p:txBody>
      </p:sp>
      <p:sp>
        <p:nvSpPr>
          <p:cNvPr id="206" name="テキスト ボックス 205">
            <a:extLst>
              <a:ext uri="{FF2B5EF4-FFF2-40B4-BE49-F238E27FC236}">
                <a16:creationId xmlns:a16="http://schemas.microsoft.com/office/drawing/2014/main" id="{6F322690-DF3A-40A2-A7B4-481DE94F2457}"/>
              </a:ext>
            </a:extLst>
          </p:cNvPr>
          <p:cNvSpPr txBox="1"/>
          <p:nvPr/>
        </p:nvSpPr>
        <p:spPr>
          <a:xfrm>
            <a:off x="3761106" y="2100003"/>
            <a:ext cx="1224609" cy="249965"/>
          </a:xfrm>
          <a:prstGeom prst="rect">
            <a:avLst/>
          </a:prstGeom>
          <a:solidFill>
            <a:schemeClr val="bg1"/>
          </a:solidFill>
          <a:ln w="19050">
            <a:solidFill>
              <a:schemeClr val="tx1"/>
            </a:solidFill>
          </a:ln>
        </p:spPr>
        <p:txBody>
          <a:bodyPr wrap="square" rtlCol="0">
            <a:noAutofit/>
          </a:bodyPr>
          <a:lstStyle/>
          <a:p>
            <a:pPr algn="ctr"/>
            <a:r>
              <a:rPr kumimoji="1" lang="ja-JP" altLang="en-US" sz="1200" dirty="0"/>
              <a:t>扉体・戸当り</a:t>
            </a:r>
            <a:endParaRPr kumimoji="1" lang="en-US" altLang="ja-JP" sz="1200" dirty="0"/>
          </a:p>
          <a:p>
            <a:endParaRPr lang="ja-JP" altLang="en-US" sz="1200" dirty="0">
              <a:solidFill>
                <a:srgbClr val="0000FF"/>
              </a:solidFill>
            </a:endParaRPr>
          </a:p>
        </p:txBody>
      </p:sp>
      <p:sp>
        <p:nvSpPr>
          <p:cNvPr id="210" name="テキスト ボックス 209">
            <a:extLst>
              <a:ext uri="{FF2B5EF4-FFF2-40B4-BE49-F238E27FC236}">
                <a16:creationId xmlns:a16="http://schemas.microsoft.com/office/drawing/2014/main" id="{3644BFC1-74F0-43CE-ADB6-0AF5E138367E}"/>
              </a:ext>
            </a:extLst>
          </p:cNvPr>
          <p:cNvSpPr txBox="1"/>
          <p:nvPr/>
        </p:nvSpPr>
        <p:spPr>
          <a:xfrm>
            <a:off x="3708189" y="3365803"/>
            <a:ext cx="1246221" cy="249965"/>
          </a:xfrm>
          <a:prstGeom prst="rect">
            <a:avLst/>
          </a:prstGeom>
          <a:solidFill>
            <a:schemeClr val="bg1"/>
          </a:solidFill>
          <a:ln w="19050">
            <a:solidFill>
              <a:schemeClr val="tx1"/>
            </a:solidFill>
          </a:ln>
        </p:spPr>
        <p:txBody>
          <a:bodyPr wrap="square" rtlCol="0">
            <a:noAutofit/>
          </a:bodyPr>
          <a:lstStyle/>
          <a:p>
            <a:pPr algn="ctr"/>
            <a:r>
              <a:rPr kumimoji="1" lang="ja-JP" altLang="en-US" sz="1200" dirty="0"/>
              <a:t>堰柱</a:t>
            </a:r>
            <a:endParaRPr kumimoji="1" lang="en-US" altLang="ja-JP" sz="1200" dirty="0"/>
          </a:p>
        </p:txBody>
      </p:sp>
      <p:sp>
        <p:nvSpPr>
          <p:cNvPr id="212" name="テキスト ボックス 211">
            <a:extLst>
              <a:ext uri="{FF2B5EF4-FFF2-40B4-BE49-F238E27FC236}">
                <a16:creationId xmlns:a16="http://schemas.microsoft.com/office/drawing/2014/main" id="{AD4997FB-26A1-4D8D-8552-6AE6996AF163}"/>
              </a:ext>
            </a:extLst>
          </p:cNvPr>
          <p:cNvSpPr txBox="1"/>
          <p:nvPr/>
        </p:nvSpPr>
        <p:spPr>
          <a:xfrm>
            <a:off x="3761106" y="2491153"/>
            <a:ext cx="1224609" cy="244763"/>
          </a:xfrm>
          <a:prstGeom prst="rect">
            <a:avLst/>
          </a:prstGeom>
          <a:solidFill>
            <a:schemeClr val="bg1"/>
          </a:solidFill>
          <a:ln w="19050">
            <a:solidFill>
              <a:schemeClr val="tx1"/>
            </a:solidFill>
          </a:ln>
        </p:spPr>
        <p:txBody>
          <a:bodyPr wrap="square" rtlCol="0">
            <a:noAutofit/>
          </a:bodyPr>
          <a:lstStyle/>
          <a:p>
            <a:pPr algn="ctr"/>
            <a:r>
              <a:rPr kumimoji="1" lang="ja-JP" altLang="en-US" sz="1200" dirty="0"/>
              <a:t>門柱</a:t>
            </a:r>
          </a:p>
        </p:txBody>
      </p:sp>
      <p:sp>
        <p:nvSpPr>
          <p:cNvPr id="31" name="正方形/長方形 30">
            <a:extLst>
              <a:ext uri="{FF2B5EF4-FFF2-40B4-BE49-F238E27FC236}">
                <a16:creationId xmlns:a16="http://schemas.microsoft.com/office/drawing/2014/main" id="{31F769AC-AE89-45F7-BE69-80C7033C3F5F}"/>
              </a:ext>
            </a:extLst>
          </p:cNvPr>
          <p:cNvSpPr/>
          <p:nvPr/>
        </p:nvSpPr>
        <p:spPr>
          <a:xfrm>
            <a:off x="686883" y="2001787"/>
            <a:ext cx="1706973" cy="1278104"/>
          </a:xfrm>
          <a:prstGeom prst="rect">
            <a:avLst/>
          </a:prstGeom>
          <a:no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9" name="Text Box 9">
            <a:extLst>
              <a:ext uri="{FF2B5EF4-FFF2-40B4-BE49-F238E27FC236}">
                <a16:creationId xmlns:a16="http://schemas.microsoft.com/office/drawing/2014/main" id="{07644100-7674-4AC6-8102-2A7CC8EF9B02}"/>
              </a:ext>
            </a:extLst>
          </p:cNvPr>
          <p:cNvSpPr txBox="1">
            <a:spLocks noChangeArrowheads="1"/>
          </p:cNvSpPr>
          <p:nvPr/>
        </p:nvSpPr>
        <p:spPr bwMode="auto">
          <a:xfrm>
            <a:off x="81182" y="381945"/>
            <a:ext cx="8955561" cy="584775"/>
          </a:xfrm>
          <a:prstGeom prst="rect">
            <a:avLst/>
          </a:prstGeom>
          <a:solidFill>
            <a:schemeClr val="bg1"/>
          </a:solidFill>
          <a:ln w="9525">
            <a:solidFill>
              <a:schemeClr val="tx1"/>
            </a:solidFill>
            <a:miter lim="800000"/>
            <a:headEnd/>
            <a:tailEnd/>
          </a:ln>
        </p:spPr>
        <p:txBody>
          <a:bodyPr wrap="square" lIns="72000" rIns="36000">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不足する高さの嵩上げや作用荷重の増加に対する補強工事は、様々な部材に影響を及ぼすため、</a:t>
            </a:r>
            <a:endParaRPr lang="en-US" altLang="ja-JP" sz="1600" dirty="0"/>
          </a:p>
          <a:p>
            <a:pPr marL="74670" indent="0" defTabSz="390997">
              <a:spcBef>
                <a:spcPct val="0"/>
              </a:spcBef>
              <a:buNone/>
            </a:pPr>
            <a:r>
              <a:rPr lang="ja-JP" altLang="en-US" sz="1600" dirty="0"/>
              <a:t>　対策を行う部材だけでなく、各部材について照査を行い、必要に応じ、副次的な対策を行う必要がある。</a:t>
            </a:r>
          </a:p>
        </p:txBody>
      </p:sp>
      <p:sp>
        <p:nvSpPr>
          <p:cNvPr id="220" name="テキスト ボックス 219">
            <a:extLst>
              <a:ext uri="{FF2B5EF4-FFF2-40B4-BE49-F238E27FC236}">
                <a16:creationId xmlns:a16="http://schemas.microsoft.com/office/drawing/2014/main" id="{C165CED5-AF7D-4086-BC2D-5C86AB6FD6C2}"/>
              </a:ext>
            </a:extLst>
          </p:cNvPr>
          <p:cNvSpPr txBox="1"/>
          <p:nvPr/>
        </p:nvSpPr>
        <p:spPr>
          <a:xfrm>
            <a:off x="760111" y="2540943"/>
            <a:ext cx="835934" cy="189015"/>
          </a:xfrm>
          <a:prstGeom prst="rect">
            <a:avLst/>
          </a:prstGeom>
          <a:solidFill>
            <a:schemeClr val="accent3">
              <a:lumMod val="85000"/>
            </a:schemeClr>
          </a:solidFill>
          <a:ln>
            <a:solidFill>
              <a:schemeClr val="tx1"/>
            </a:solidFill>
          </a:ln>
        </p:spPr>
        <p:txBody>
          <a:bodyPr wrap="square" lIns="0" tIns="0" rIns="0" bIns="0" rtlCol="0">
            <a:spAutoFit/>
          </a:bodyPr>
          <a:lstStyle/>
          <a:p>
            <a:pPr algn="ctr"/>
            <a:r>
              <a:rPr lang="ja-JP" altLang="en-US" sz="1200" dirty="0"/>
              <a:t>扉体高増</a:t>
            </a:r>
          </a:p>
        </p:txBody>
      </p:sp>
      <p:sp>
        <p:nvSpPr>
          <p:cNvPr id="225" name="正方形/長方形 224">
            <a:extLst>
              <a:ext uri="{FF2B5EF4-FFF2-40B4-BE49-F238E27FC236}">
                <a16:creationId xmlns:a16="http://schemas.microsoft.com/office/drawing/2014/main" id="{BF0652AB-65A5-4499-A16E-AA3A74E310CC}"/>
              </a:ext>
            </a:extLst>
          </p:cNvPr>
          <p:cNvSpPr/>
          <p:nvPr/>
        </p:nvSpPr>
        <p:spPr>
          <a:xfrm>
            <a:off x="599575" y="1915241"/>
            <a:ext cx="1889048" cy="2192538"/>
          </a:xfrm>
          <a:prstGeom prst="rect">
            <a:avLst/>
          </a:prstGeom>
          <a:no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 name="直線矢印コネクタ 226">
            <a:extLst>
              <a:ext uri="{FF2B5EF4-FFF2-40B4-BE49-F238E27FC236}">
                <a16:creationId xmlns:a16="http://schemas.microsoft.com/office/drawing/2014/main" id="{2C2B7116-46F5-48DE-9098-30465DEF83C1}"/>
              </a:ext>
            </a:extLst>
          </p:cNvPr>
          <p:cNvCxnSpPr>
            <a:cxnSpLocks/>
            <a:stCxn id="158" idx="2"/>
          </p:cNvCxnSpPr>
          <p:nvPr/>
        </p:nvCxnSpPr>
        <p:spPr>
          <a:xfrm>
            <a:off x="1513048" y="5200113"/>
            <a:ext cx="0" cy="620854"/>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228" name="テキスト ボックス 227">
            <a:extLst>
              <a:ext uri="{FF2B5EF4-FFF2-40B4-BE49-F238E27FC236}">
                <a16:creationId xmlns:a16="http://schemas.microsoft.com/office/drawing/2014/main" id="{01580C8E-22EF-4A5C-B070-294A4CEC43CF}"/>
              </a:ext>
            </a:extLst>
          </p:cNvPr>
          <p:cNvSpPr txBox="1"/>
          <p:nvPr/>
        </p:nvSpPr>
        <p:spPr>
          <a:xfrm>
            <a:off x="1119817" y="5375973"/>
            <a:ext cx="816700" cy="184666"/>
          </a:xfrm>
          <a:prstGeom prst="rect">
            <a:avLst/>
          </a:prstGeom>
          <a:solidFill>
            <a:schemeClr val="accent3">
              <a:lumMod val="85000"/>
            </a:schemeClr>
          </a:solidFill>
          <a:ln>
            <a:solidFill>
              <a:schemeClr val="tx1"/>
            </a:solidFill>
          </a:ln>
        </p:spPr>
        <p:txBody>
          <a:bodyPr wrap="square" lIns="0" tIns="0" rIns="0" bIns="0" rtlCol="0">
            <a:spAutoFit/>
          </a:bodyPr>
          <a:lstStyle/>
          <a:p>
            <a:pPr algn="ctr"/>
            <a:r>
              <a:rPr lang="ja-JP" altLang="en-US" sz="1200" dirty="0"/>
              <a:t>重量増</a:t>
            </a:r>
          </a:p>
        </p:txBody>
      </p:sp>
      <p:sp>
        <p:nvSpPr>
          <p:cNvPr id="229" name="正方形/長方形 228">
            <a:extLst>
              <a:ext uri="{FF2B5EF4-FFF2-40B4-BE49-F238E27FC236}">
                <a16:creationId xmlns:a16="http://schemas.microsoft.com/office/drawing/2014/main" id="{5E06DF60-5D56-4035-BCAE-7034610D576B}"/>
              </a:ext>
            </a:extLst>
          </p:cNvPr>
          <p:cNvSpPr/>
          <p:nvPr/>
        </p:nvSpPr>
        <p:spPr>
          <a:xfrm>
            <a:off x="3667023" y="1982045"/>
            <a:ext cx="1398725" cy="926558"/>
          </a:xfrm>
          <a:prstGeom prst="rect">
            <a:avLst/>
          </a:prstGeom>
          <a:no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1" name="直線矢印コネクタ 230">
            <a:extLst>
              <a:ext uri="{FF2B5EF4-FFF2-40B4-BE49-F238E27FC236}">
                <a16:creationId xmlns:a16="http://schemas.microsoft.com/office/drawing/2014/main" id="{3FCD9D4F-DCF0-4F88-B68A-8B08C51AFB87}"/>
              </a:ext>
            </a:extLst>
          </p:cNvPr>
          <p:cNvCxnSpPr>
            <a:cxnSpLocks/>
          </p:cNvCxnSpPr>
          <p:nvPr/>
        </p:nvCxnSpPr>
        <p:spPr>
          <a:xfrm>
            <a:off x="4321659" y="2907365"/>
            <a:ext cx="0" cy="457534"/>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232" name="テキスト ボックス 231">
            <a:extLst>
              <a:ext uri="{FF2B5EF4-FFF2-40B4-BE49-F238E27FC236}">
                <a16:creationId xmlns:a16="http://schemas.microsoft.com/office/drawing/2014/main" id="{8818E221-4699-4709-ACAA-2C95AF5400BD}"/>
              </a:ext>
            </a:extLst>
          </p:cNvPr>
          <p:cNvSpPr txBox="1"/>
          <p:nvPr/>
        </p:nvSpPr>
        <p:spPr>
          <a:xfrm>
            <a:off x="3913309" y="3035517"/>
            <a:ext cx="816700" cy="184666"/>
          </a:xfrm>
          <a:prstGeom prst="rect">
            <a:avLst/>
          </a:prstGeom>
          <a:solidFill>
            <a:schemeClr val="accent3">
              <a:lumMod val="85000"/>
            </a:schemeClr>
          </a:solidFill>
          <a:ln>
            <a:solidFill>
              <a:schemeClr val="tx1"/>
            </a:solidFill>
          </a:ln>
        </p:spPr>
        <p:txBody>
          <a:bodyPr wrap="square" lIns="0" tIns="0" rIns="0" bIns="0" rtlCol="0">
            <a:spAutoFit/>
          </a:bodyPr>
          <a:lstStyle/>
          <a:p>
            <a:pPr algn="ctr"/>
            <a:r>
              <a:rPr lang="ja-JP" altLang="en-US" sz="1200" dirty="0"/>
              <a:t>重量増</a:t>
            </a:r>
          </a:p>
        </p:txBody>
      </p:sp>
      <p:sp>
        <p:nvSpPr>
          <p:cNvPr id="235" name="テキスト ボックス 234">
            <a:extLst>
              <a:ext uri="{FF2B5EF4-FFF2-40B4-BE49-F238E27FC236}">
                <a16:creationId xmlns:a16="http://schemas.microsoft.com/office/drawing/2014/main" id="{D3B8AA75-00AF-4895-89AA-3285576E9F18}"/>
              </a:ext>
            </a:extLst>
          </p:cNvPr>
          <p:cNvSpPr txBox="1"/>
          <p:nvPr/>
        </p:nvSpPr>
        <p:spPr>
          <a:xfrm>
            <a:off x="5294307" y="2116790"/>
            <a:ext cx="296387" cy="730010"/>
          </a:xfrm>
          <a:prstGeom prst="rect">
            <a:avLst/>
          </a:prstGeom>
          <a:solidFill>
            <a:schemeClr val="bg1"/>
          </a:solidFill>
          <a:ln w="19050">
            <a:solidFill>
              <a:schemeClr val="tx1"/>
            </a:solidFill>
          </a:ln>
        </p:spPr>
        <p:txBody>
          <a:bodyPr wrap="square" rtlCol="0">
            <a:normAutofit fontScale="92500" lnSpcReduction="10000"/>
          </a:bodyPr>
          <a:lstStyle/>
          <a:p>
            <a:pPr algn="ctr"/>
            <a:r>
              <a:rPr lang="ja-JP" altLang="en-US" sz="1200" dirty="0"/>
              <a:t>取付護岸</a:t>
            </a:r>
            <a:endParaRPr lang="en-US" altLang="ja-JP" sz="1200" dirty="0"/>
          </a:p>
          <a:p>
            <a:pPr algn="ctr"/>
            <a:endParaRPr lang="en-US" altLang="ja-JP" sz="1200" dirty="0">
              <a:solidFill>
                <a:srgbClr val="0000FF"/>
              </a:solidFill>
            </a:endParaRPr>
          </a:p>
          <a:p>
            <a:pPr algn="ctr"/>
            <a:endParaRPr lang="ja-JP" altLang="en-US" sz="1200" dirty="0">
              <a:solidFill>
                <a:srgbClr val="0000FF"/>
              </a:solidFill>
            </a:endParaRPr>
          </a:p>
        </p:txBody>
      </p:sp>
      <p:sp>
        <p:nvSpPr>
          <p:cNvPr id="236" name="テキスト ボックス 235">
            <a:extLst>
              <a:ext uri="{FF2B5EF4-FFF2-40B4-BE49-F238E27FC236}">
                <a16:creationId xmlns:a16="http://schemas.microsoft.com/office/drawing/2014/main" id="{FFC54328-EB55-424C-B247-05594EAE6CE0}"/>
              </a:ext>
            </a:extLst>
          </p:cNvPr>
          <p:cNvSpPr txBox="1"/>
          <p:nvPr/>
        </p:nvSpPr>
        <p:spPr>
          <a:xfrm>
            <a:off x="3704454" y="4926406"/>
            <a:ext cx="1219762" cy="273707"/>
          </a:xfrm>
          <a:prstGeom prst="rect">
            <a:avLst/>
          </a:prstGeom>
          <a:solidFill>
            <a:schemeClr val="bg1"/>
          </a:solidFill>
          <a:ln w="19050">
            <a:solidFill>
              <a:schemeClr val="tx1"/>
            </a:solidFill>
          </a:ln>
        </p:spPr>
        <p:txBody>
          <a:bodyPr wrap="square" rtlCol="0">
            <a:normAutofit lnSpcReduction="10000"/>
          </a:bodyPr>
          <a:lstStyle/>
          <a:p>
            <a:pPr algn="ctr"/>
            <a:r>
              <a:rPr lang="ja-JP" altLang="en-US" sz="1200" dirty="0"/>
              <a:t>床版</a:t>
            </a:r>
            <a:endParaRPr kumimoji="1" lang="ja-JP" altLang="en-US" sz="1200" dirty="0"/>
          </a:p>
        </p:txBody>
      </p:sp>
      <p:sp>
        <p:nvSpPr>
          <p:cNvPr id="237" name="テキスト ボックス 236">
            <a:extLst>
              <a:ext uri="{FF2B5EF4-FFF2-40B4-BE49-F238E27FC236}">
                <a16:creationId xmlns:a16="http://schemas.microsoft.com/office/drawing/2014/main" id="{333459A6-E080-477F-8F16-E246263FAB6E}"/>
              </a:ext>
            </a:extLst>
          </p:cNvPr>
          <p:cNvSpPr txBox="1"/>
          <p:nvPr/>
        </p:nvSpPr>
        <p:spPr>
          <a:xfrm>
            <a:off x="3704454" y="5818905"/>
            <a:ext cx="1219762" cy="264451"/>
          </a:xfrm>
          <a:prstGeom prst="rect">
            <a:avLst/>
          </a:prstGeom>
          <a:solidFill>
            <a:schemeClr val="bg1"/>
          </a:solidFill>
          <a:ln w="19050">
            <a:solidFill>
              <a:schemeClr val="tx1"/>
            </a:solidFill>
          </a:ln>
        </p:spPr>
        <p:txBody>
          <a:bodyPr wrap="square" rtlCol="0">
            <a:normAutofit lnSpcReduction="10000"/>
          </a:bodyPr>
          <a:lstStyle/>
          <a:p>
            <a:pPr algn="ctr"/>
            <a:r>
              <a:rPr kumimoji="1" lang="ja-JP" altLang="en-US" sz="1200" dirty="0"/>
              <a:t>基礎工</a:t>
            </a:r>
          </a:p>
        </p:txBody>
      </p:sp>
      <p:sp>
        <p:nvSpPr>
          <p:cNvPr id="238" name="正方形/長方形 237">
            <a:extLst>
              <a:ext uri="{FF2B5EF4-FFF2-40B4-BE49-F238E27FC236}">
                <a16:creationId xmlns:a16="http://schemas.microsoft.com/office/drawing/2014/main" id="{AB6AC444-5E49-4B33-A58B-F21940975136}"/>
              </a:ext>
            </a:extLst>
          </p:cNvPr>
          <p:cNvSpPr/>
          <p:nvPr/>
        </p:nvSpPr>
        <p:spPr>
          <a:xfrm>
            <a:off x="3586990" y="1917349"/>
            <a:ext cx="1550607" cy="1772255"/>
          </a:xfrm>
          <a:prstGeom prst="rect">
            <a:avLst/>
          </a:prstGeom>
          <a:no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9" name="直線矢印コネクタ 238">
            <a:extLst>
              <a:ext uri="{FF2B5EF4-FFF2-40B4-BE49-F238E27FC236}">
                <a16:creationId xmlns:a16="http://schemas.microsoft.com/office/drawing/2014/main" id="{4A8D981F-62B5-4011-96E6-6E1B42DC8091}"/>
              </a:ext>
            </a:extLst>
          </p:cNvPr>
          <p:cNvCxnSpPr>
            <a:cxnSpLocks/>
          </p:cNvCxnSpPr>
          <p:nvPr/>
        </p:nvCxnSpPr>
        <p:spPr>
          <a:xfrm>
            <a:off x="4321659" y="3691219"/>
            <a:ext cx="0" cy="1194112"/>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270" name="テキスト ボックス 269">
            <a:extLst>
              <a:ext uri="{FF2B5EF4-FFF2-40B4-BE49-F238E27FC236}">
                <a16:creationId xmlns:a16="http://schemas.microsoft.com/office/drawing/2014/main" id="{7FBFD51B-36E4-40CF-BCEE-FBF93EDC22F0}"/>
              </a:ext>
            </a:extLst>
          </p:cNvPr>
          <p:cNvSpPr txBox="1"/>
          <p:nvPr/>
        </p:nvSpPr>
        <p:spPr>
          <a:xfrm>
            <a:off x="3913309" y="4476265"/>
            <a:ext cx="816700" cy="184666"/>
          </a:xfrm>
          <a:prstGeom prst="rect">
            <a:avLst/>
          </a:prstGeom>
          <a:solidFill>
            <a:schemeClr val="accent3">
              <a:lumMod val="85000"/>
            </a:schemeClr>
          </a:solidFill>
          <a:ln>
            <a:solidFill>
              <a:schemeClr val="tx1"/>
            </a:solidFill>
          </a:ln>
        </p:spPr>
        <p:txBody>
          <a:bodyPr wrap="square" lIns="0" tIns="0" rIns="0" bIns="0" rtlCol="0">
            <a:spAutoFit/>
          </a:bodyPr>
          <a:lstStyle/>
          <a:p>
            <a:pPr algn="ctr"/>
            <a:r>
              <a:rPr lang="ja-JP" altLang="en-US" sz="1200" dirty="0"/>
              <a:t>重量増</a:t>
            </a:r>
          </a:p>
        </p:txBody>
      </p:sp>
      <p:cxnSp>
        <p:nvCxnSpPr>
          <p:cNvPr id="271" name="直線矢印コネクタ 270">
            <a:extLst>
              <a:ext uri="{FF2B5EF4-FFF2-40B4-BE49-F238E27FC236}">
                <a16:creationId xmlns:a16="http://schemas.microsoft.com/office/drawing/2014/main" id="{8E98B8D6-A102-4AB0-B060-D4053C3C032D}"/>
              </a:ext>
            </a:extLst>
          </p:cNvPr>
          <p:cNvCxnSpPr>
            <a:cxnSpLocks/>
            <a:stCxn id="236" idx="2"/>
            <a:endCxn id="237" idx="0"/>
          </p:cNvCxnSpPr>
          <p:nvPr/>
        </p:nvCxnSpPr>
        <p:spPr>
          <a:xfrm>
            <a:off x="4314335" y="5200113"/>
            <a:ext cx="0" cy="618792"/>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272" name="テキスト ボックス 271">
            <a:extLst>
              <a:ext uri="{FF2B5EF4-FFF2-40B4-BE49-F238E27FC236}">
                <a16:creationId xmlns:a16="http://schemas.microsoft.com/office/drawing/2014/main" id="{EAA7D7D3-6C40-45CB-B6ED-66D89CA5DE07}"/>
              </a:ext>
            </a:extLst>
          </p:cNvPr>
          <p:cNvSpPr txBox="1"/>
          <p:nvPr/>
        </p:nvSpPr>
        <p:spPr>
          <a:xfrm>
            <a:off x="3913309" y="5375973"/>
            <a:ext cx="816700" cy="184666"/>
          </a:xfrm>
          <a:prstGeom prst="rect">
            <a:avLst/>
          </a:prstGeom>
          <a:solidFill>
            <a:schemeClr val="accent3">
              <a:lumMod val="85000"/>
            </a:schemeClr>
          </a:solidFill>
          <a:ln>
            <a:solidFill>
              <a:schemeClr val="tx1"/>
            </a:solidFill>
          </a:ln>
        </p:spPr>
        <p:txBody>
          <a:bodyPr wrap="square" lIns="0" tIns="0" rIns="0" bIns="0" rtlCol="0">
            <a:spAutoFit/>
          </a:bodyPr>
          <a:lstStyle/>
          <a:p>
            <a:pPr algn="ctr"/>
            <a:r>
              <a:rPr lang="ja-JP" altLang="en-US" sz="1200" dirty="0"/>
              <a:t>重量増</a:t>
            </a:r>
          </a:p>
        </p:txBody>
      </p:sp>
      <p:sp>
        <p:nvSpPr>
          <p:cNvPr id="2" name="正方形/長方形 1">
            <a:extLst>
              <a:ext uri="{FF2B5EF4-FFF2-40B4-BE49-F238E27FC236}">
                <a16:creationId xmlns:a16="http://schemas.microsoft.com/office/drawing/2014/main" id="{401E30F9-268F-4E58-AB1A-3D4CF24023CF}"/>
              </a:ext>
            </a:extLst>
          </p:cNvPr>
          <p:cNvSpPr/>
          <p:nvPr/>
        </p:nvSpPr>
        <p:spPr>
          <a:xfrm>
            <a:off x="83188" y="2008777"/>
            <a:ext cx="338554" cy="1987082"/>
          </a:xfrm>
          <a:prstGeom prst="rect">
            <a:avLst/>
          </a:prstGeom>
        </p:spPr>
        <p:txBody>
          <a:bodyPr vert="eaVert" wrap="none">
            <a:spAutoFit/>
          </a:bodyPr>
          <a:lstStyle/>
          <a:p>
            <a:pPr algn="ctr"/>
            <a:r>
              <a:rPr lang="ja-JP" altLang="en-US" sz="1000" dirty="0"/>
              <a:t>高潮位上昇の影響が直接及ぶ範囲</a:t>
            </a:r>
            <a:endParaRPr lang="en-US" altLang="ja-JP" sz="1000" dirty="0"/>
          </a:p>
        </p:txBody>
      </p:sp>
      <p:sp>
        <p:nvSpPr>
          <p:cNvPr id="157" name="正方形/長方形 156">
            <a:extLst>
              <a:ext uri="{FF2B5EF4-FFF2-40B4-BE49-F238E27FC236}">
                <a16:creationId xmlns:a16="http://schemas.microsoft.com/office/drawing/2014/main" id="{029B5E56-A0C0-4C63-AAF0-ABE9CAA364E3}"/>
              </a:ext>
            </a:extLst>
          </p:cNvPr>
          <p:cNvSpPr/>
          <p:nvPr/>
        </p:nvSpPr>
        <p:spPr>
          <a:xfrm>
            <a:off x="83188" y="4411208"/>
            <a:ext cx="338554" cy="1982274"/>
          </a:xfrm>
          <a:prstGeom prst="rect">
            <a:avLst/>
          </a:prstGeom>
        </p:spPr>
        <p:txBody>
          <a:bodyPr vert="eaVert" wrap="none">
            <a:spAutoFit/>
          </a:bodyPr>
          <a:lstStyle/>
          <a:p>
            <a:pPr algn="ctr"/>
            <a:r>
              <a:rPr lang="ja-JP" altLang="en-US" sz="1000" dirty="0"/>
              <a:t>上部改修による重量増に伴う補強</a:t>
            </a:r>
            <a:endParaRPr lang="en-US" altLang="ja-JP" sz="1000" dirty="0"/>
          </a:p>
        </p:txBody>
      </p:sp>
      <p:sp>
        <p:nvSpPr>
          <p:cNvPr id="16" name="左中かっこ 15">
            <a:extLst>
              <a:ext uri="{FF2B5EF4-FFF2-40B4-BE49-F238E27FC236}">
                <a16:creationId xmlns:a16="http://schemas.microsoft.com/office/drawing/2014/main" id="{F58C2CE9-8706-4079-8D78-92FD56FCC08D}"/>
              </a:ext>
            </a:extLst>
          </p:cNvPr>
          <p:cNvSpPr/>
          <p:nvPr/>
        </p:nvSpPr>
        <p:spPr>
          <a:xfrm>
            <a:off x="394376" y="1956274"/>
            <a:ext cx="186853" cy="2168829"/>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59" name="左中かっこ 158">
            <a:extLst>
              <a:ext uri="{FF2B5EF4-FFF2-40B4-BE49-F238E27FC236}">
                <a16:creationId xmlns:a16="http://schemas.microsoft.com/office/drawing/2014/main" id="{88F5CF8E-0AE0-4FB0-82C4-8E68D78A0AC6}"/>
              </a:ext>
            </a:extLst>
          </p:cNvPr>
          <p:cNvSpPr/>
          <p:nvPr/>
        </p:nvSpPr>
        <p:spPr>
          <a:xfrm>
            <a:off x="394376" y="4838938"/>
            <a:ext cx="200347" cy="1349592"/>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60" name="左中かっこ 159">
            <a:extLst>
              <a:ext uri="{FF2B5EF4-FFF2-40B4-BE49-F238E27FC236}">
                <a16:creationId xmlns:a16="http://schemas.microsoft.com/office/drawing/2014/main" id="{022E6509-3EAB-484C-8090-D0AF6A9AEB94}"/>
              </a:ext>
            </a:extLst>
          </p:cNvPr>
          <p:cNvSpPr/>
          <p:nvPr/>
        </p:nvSpPr>
        <p:spPr>
          <a:xfrm>
            <a:off x="3342537" y="2007074"/>
            <a:ext cx="184970" cy="371745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61" name="正方形/長方形 160">
            <a:extLst>
              <a:ext uri="{FF2B5EF4-FFF2-40B4-BE49-F238E27FC236}">
                <a16:creationId xmlns:a16="http://schemas.microsoft.com/office/drawing/2014/main" id="{FD27996F-7EC6-4693-A5EF-8A4F4CA094C5}"/>
              </a:ext>
            </a:extLst>
          </p:cNvPr>
          <p:cNvSpPr/>
          <p:nvPr/>
        </p:nvSpPr>
        <p:spPr>
          <a:xfrm>
            <a:off x="3038687" y="3026489"/>
            <a:ext cx="338554" cy="1858842"/>
          </a:xfrm>
          <a:prstGeom prst="rect">
            <a:avLst/>
          </a:prstGeom>
        </p:spPr>
        <p:txBody>
          <a:bodyPr vert="eaVert" wrap="none">
            <a:spAutoFit/>
          </a:bodyPr>
          <a:lstStyle/>
          <a:p>
            <a:pPr algn="ctr"/>
            <a:r>
              <a:rPr lang="ja-JP" altLang="en-US" sz="1000" dirty="0"/>
              <a:t>荷重増大の影響が直接及ぶ範囲</a:t>
            </a:r>
            <a:endParaRPr lang="en-US" altLang="ja-JP" sz="1000" dirty="0"/>
          </a:p>
        </p:txBody>
      </p:sp>
      <p:sp>
        <p:nvSpPr>
          <p:cNvPr id="162" name="テキスト ボックス 161">
            <a:extLst>
              <a:ext uri="{FF2B5EF4-FFF2-40B4-BE49-F238E27FC236}">
                <a16:creationId xmlns:a16="http://schemas.microsoft.com/office/drawing/2014/main" id="{9F4CC831-2173-4DF1-9B7F-F1E59A53B1F7}"/>
              </a:ext>
            </a:extLst>
          </p:cNvPr>
          <p:cNvSpPr txBox="1"/>
          <p:nvPr/>
        </p:nvSpPr>
        <p:spPr>
          <a:xfrm>
            <a:off x="1493775" y="2906211"/>
            <a:ext cx="815220" cy="244763"/>
          </a:xfrm>
          <a:prstGeom prst="rect">
            <a:avLst/>
          </a:prstGeom>
          <a:solidFill>
            <a:schemeClr val="bg1"/>
          </a:solidFill>
          <a:ln w="19050">
            <a:solidFill>
              <a:schemeClr val="tx1"/>
            </a:solidFill>
          </a:ln>
        </p:spPr>
        <p:txBody>
          <a:bodyPr wrap="square" rtlCol="0">
            <a:noAutofit/>
          </a:bodyPr>
          <a:lstStyle/>
          <a:p>
            <a:pPr algn="ctr"/>
            <a:r>
              <a:rPr kumimoji="1" lang="ja-JP" altLang="en-US" sz="1200" dirty="0"/>
              <a:t>巻上機</a:t>
            </a:r>
          </a:p>
        </p:txBody>
      </p:sp>
      <p:cxnSp>
        <p:nvCxnSpPr>
          <p:cNvPr id="163" name="直線矢印コネクタ 162">
            <a:extLst>
              <a:ext uri="{FF2B5EF4-FFF2-40B4-BE49-F238E27FC236}">
                <a16:creationId xmlns:a16="http://schemas.microsoft.com/office/drawing/2014/main" id="{2B405DA1-579C-47F3-A901-72990A3FA9DF}"/>
              </a:ext>
            </a:extLst>
          </p:cNvPr>
          <p:cNvCxnSpPr>
            <a:cxnSpLocks/>
          </p:cNvCxnSpPr>
          <p:nvPr/>
        </p:nvCxnSpPr>
        <p:spPr>
          <a:xfrm>
            <a:off x="1920083" y="2385038"/>
            <a:ext cx="1" cy="521173"/>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164" name="テキスト ボックス 163">
            <a:extLst>
              <a:ext uri="{FF2B5EF4-FFF2-40B4-BE49-F238E27FC236}">
                <a16:creationId xmlns:a16="http://schemas.microsoft.com/office/drawing/2014/main" id="{407F4E32-8E90-4729-B938-549A1C6FA7BD}"/>
              </a:ext>
            </a:extLst>
          </p:cNvPr>
          <p:cNvSpPr txBox="1"/>
          <p:nvPr/>
        </p:nvSpPr>
        <p:spPr>
          <a:xfrm>
            <a:off x="1671901" y="2543100"/>
            <a:ext cx="637093" cy="186858"/>
          </a:xfrm>
          <a:prstGeom prst="rect">
            <a:avLst/>
          </a:prstGeom>
          <a:solidFill>
            <a:schemeClr val="accent3">
              <a:lumMod val="85000"/>
            </a:schemeClr>
          </a:solidFill>
          <a:ln>
            <a:solidFill>
              <a:schemeClr val="tx1"/>
            </a:solidFill>
          </a:ln>
        </p:spPr>
        <p:txBody>
          <a:bodyPr wrap="square" lIns="0" tIns="0" rIns="0" bIns="0" rtlCol="0">
            <a:spAutoFit/>
          </a:bodyPr>
          <a:lstStyle/>
          <a:p>
            <a:pPr algn="ctr"/>
            <a:r>
              <a:rPr lang="ja-JP" altLang="en-US" sz="1200" dirty="0"/>
              <a:t>重量増</a:t>
            </a:r>
          </a:p>
        </p:txBody>
      </p:sp>
    </p:spTree>
    <p:extLst>
      <p:ext uri="{BB962C8B-B14F-4D97-AF65-F5344CB8AC3E}">
        <p14:creationId xmlns:p14="http://schemas.microsoft.com/office/powerpoint/2010/main" val="1582757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9"/>
          <p:cNvSpPr txBox="1">
            <a:spLocks noChangeArrowheads="1"/>
          </p:cNvSpPr>
          <p:nvPr/>
        </p:nvSpPr>
        <p:spPr bwMode="auto">
          <a:xfrm>
            <a:off x="81184" y="509745"/>
            <a:ext cx="8955559" cy="1276632"/>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fontAlgn="auto">
              <a:spcBef>
                <a:spcPct val="0"/>
              </a:spcBef>
              <a:spcAft>
                <a:spcPts val="0"/>
              </a:spcAft>
              <a:buFont typeface="Arial" panose="020B0604020202020204" pitchFamily="34" charset="0"/>
              <a:buChar char="•"/>
            </a:pPr>
            <a:r>
              <a:rPr lang="ja-JP" altLang="en-US" sz="1539" dirty="0"/>
              <a:t>気候変動を踏まえた治水計画のあり方提言に基づき、施設設計の外力は、２度上昇を想定し、部材毎に耐用期間内に必要とされる安全性を確保するものとし、耐用期間終了時点に想定される外力を用いて</a:t>
            </a:r>
            <a:endParaRPr lang="en-US" altLang="ja-JP" sz="1539" dirty="0"/>
          </a:p>
          <a:p>
            <a:pPr marL="74670" indent="0" defTabSz="390997" fontAlgn="auto">
              <a:spcBef>
                <a:spcPct val="0"/>
              </a:spcBef>
              <a:spcAft>
                <a:spcPts val="0"/>
              </a:spcAft>
              <a:buNone/>
            </a:pPr>
            <a:r>
              <a:rPr lang="ja-JP" altLang="en-US" sz="1539" dirty="0"/>
              <a:t>　設計を行う。</a:t>
            </a:r>
            <a:endParaRPr lang="en-US" altLang="ja-JP" sz="1539" dirty="0"/>
          </a:p>
          <a:p>
            <a:pPr marL="224009" indent="-149339" defTabSz="390997" fontAlgn="auto">
              <a:spcBef>
                <a:spcPct val="0"/>
              </a:spcBef>
              <a:spcAft>
                <a:spcPts val="0"/>
              </a:spcAft>
              <a:buFont typeface="Arial" panose="020B0604020202020204" pitchFamily="34" charset="0"/>
              <a:buChar char="•"/>
            </a:pPr>
            <a:r>
              <a:rPr lang="ja-JP" altLang="en-US" sz="1539" dirty="0"/>
              <a:t>ただし、２度上昇外力の予測値には不確実性があることや更なる温度上昇にも備える観点から、４度上昇の外力まで増加した場合でも改造できるような設計上の工夫について検討する。</a:t>
            </a:r>
            <a:endParaRPr lang="en-US" altLang="ja-JP" sz="1539" dirty="0"/>
          </a:p>
        </p:txBody>
      </p:sp>
      <p:sp>
        <p:nvSpPr>
          <p:cNvPr id="23" name="Rectangle 2"/>
          <p:cNvSpPr>
            <a:spLocks noChangeArrowheads="1"/>
          </p:cNvSpPr>
          <p:nvPr/>
        </p:nvSpPr>
        <p:spPr bwMode="auto">
          <a:xfrm>
            <a:off x="-5966" y="3146"/>
            <a:ext cx="9144000" cy="400110"/>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anchor="ctr">
            <a:spAutoFit/>
          </a:body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a:t>
            </a:r>
            <a:r>
              <a:rPr kumimoji="0" lang="ja-JP" altLang="en-US" sz="2000" b="1" dirty="0">
                <a:solidFill>
                  <a:srgbClr val="FFFFFF"/>
                </a:solidFill>
                <a:latin typeface="HG丸ｺﾞｼｯｸM-PRO" panose="020F0600000000000000" pitchFamily="50" charset="-128"/>
                <a:ea typeface="HG丸ｺﾞｼｯｸM-PRO" panose="020F0600000000000000" pitchFamily="50" charset="-128"/>
              </a:rPr>
              <a:t>検討方針）</a:t>
            </a:r>
            <a:endParaRPr kumimoji="0" lang="en-US" altLang="ja-JP" sz="2000" b="1" dirty="0">
              <a:solidFill>
                <a:srgbClr val="FFFFFF"/>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6979343" y="6478799"/>
            <a:ext cx="2057400" cy="365125"/>
          </a:xfrm>
        </p:spPr>
        <p:txBody>
          <a:bodyPr/>
          <a:lstStyle/>
          <a:p>
            <a:fld id="{5E3F6313-0071-4C5D-9E06-91E8809F988F}" type="slidenum">
              <a:rPr kumimoji="1" lang="ja-JP" altLang="en-US" sz="1600" smtClean="0">
                <a:solidFill>
                  <a:schemeClr val="tx1"/>
                </a:solidFill>
              </a:rPr>
              <a:pPr/>
              <a:t>3</a:t>
            </a:fld>
            <a:endParaRPr kumimoji="1" lang="ja-JP" altLang="en-US" sz="1600" dirty="0">
              <a:solidFill>
                <a:schemeClr val="tx1"/>
              </a:solidFill>
            </a:endParaRPr>
          </a:p>
        </p:txBody>
      </p:sp>
      <p:sp>
        <p:nvSpPr>
          <p:cNvPr id="71" name="正方形/長方形 70">
            <a:extLst>
              <a:ext uri="{FF2B5EF4-FFF2-40B4-BE49-F238E27FC236}">
                <a16:creationId xmlns:a16="http://schemas.microsoft.com/office/drawing/2014/main" id="{A39022AD-8F49-4319-9842-9EB776FF0E78}"/>
              </a:ext>
            </a:extLst>
          </p:cNvPr>
          <p:cNvSpPr/>
          <p:nvPr/>
        </p:nvSpPr>
        <p:spPr>
          <a:xfrm>
            <a:off x="92219" y="2470647"/>
            <a:ext cx="3224925" cy="3308598"/>
          </a:xfrm>
          <a:prstGeom prst="rect">
            <a:avLst/>
          </a:prstGeom>
          <a:ln>
            <a:solidFill>
              <a:schemeClr val="tx1"/>
            </a:solidFill>
          </a:ln>
        </p:spPr>
        <p:txBody>
          <a:bodyPr wrap="square">
            <a:spAutoFit/>
          </a:bodyPr>
          <a:lstStyle/>
          <a:p>
            <a:pPr marL="74670" defTabSz="390997" fontAlgn="auto">
              <a:spcAft>
                <a:spcPts val="0"/>
              </a:spcAft>
            </a:pPr>
            <a:r>
              <a:rPr lang="ja-JP" altLang="en-US" sz="1100" b="1" dirty="0"/>
              <a:t>（基本的な考え方）</a:t>
            </a:r>
            <a:endParaRPr lang="en-US" altLang="ja-JP" sz="1100" b="1" dirty="0"/>
          </a:p>
          <a:p>
            <a:pPr marL="246120" indent="-171450" defTabSz="390997" fontAlgn="auto">
              <a:spcAft>
                <a:spcPts val="0"/>
              </a:spcAft>
              <a:buFont typeface="Arial" panose="020B0604020202020204" pitchFamily="34" charset="0"/>
              <a:buChar char="•"/>
            </a:pPr>
            <a:r>
              <a:rPr lang="ja-JP" altLang="en-US" sz="1100" dirty="0"/>
              <a:t>施設の耐用年数経過時点において、必要とされる安全性が確保されるように、気候変動の影響を考慮</a:t>
            </a:r>
            <a:endParaRPr lang="en-US" altLang="ja-JP" sz="1100" dirty="0"/>
          </a:p>
          <a:p>
            <a:pPr marL="246120" indent="-171450" defTabSz="390997" fontAlgn="auto">
              <a:spcAft>
                <a:spcPts val="0"/>
              </a:spcAft>
              <a:buFont typeface="Arial" panose="020B0604020202020204" pitchFamily="34" charset="0"/>
              <a:buChar char="•"/>
            </a:pPr>
            <a:r>
              <a:rPr lang="ja-JP" altLang="en-US" sz="1100" dirty="0"/>
              <a:t>耐用年数の長い施設については、予測の不確実性も踏まえ、容易かつ安価に改造できるような設計上の工夫を実施。</a:t>
            </a:r>
            <a:endParaRPr lang="en-US" altLang="ja-JP" sz="1100" dirty="0"/>
          </a:p>
          <a:p>
            <a:pPr marL="246120" indent="-171450" defTabSz="390997" fontAlgn="auto">
              <a:spcAft>
                <a:spcPts val="0"/>
              </a:spcAft>
              <a:buFont typeface="Arial" panose="020B0604020202020204" pitchFamily="34" charset="0"/>
              <a:buChar char="•"/>
            </a:pPr>
            <a:endParaRPr lang="en-US" altLang="ja-JP" sz="1100" dirty="0"/>
          </a:p>
          <a:p>
            <a:pPr marL="74670" defTabSz="390997" fontAlgn="auto">
              <a:spcAft>
                <a:spcPts val="0"/>
              </a:spcAft>
            </a:pPr>
            <a:r>
              <a:rPr lang="ja-JP" altLang="en-US" sz="1100" b="1" dirty="0"/>
              <a:t>（採用する外力の考え方）</a:t>
            </a:r>
            <a:endParaRPr lang="en-US" altLang="ja-JP" sz="1100" b="1" dirty="0"/>
          </a:p>
          <a:p>
            <a:pPr marL="246120" indent="-171450" defTabSz="390997" fontAlgn="auto">
              <a:spcAft>
                <a:spcPts val="0"/>
              </a:spcAft>
              <a:buFont typeface="Arial" panose="020B0604020202020204" pitchFamily="34" charset="0"/>
              <a:buChar char="•"/>
            </a:pPr>
            <a:r>
              <a:rPr lang="ja-JP" altLang="en-US" sz="1100" dirty="0"/>
              <a:t>ＲＣＰ</a:t>
            </a:r>
            <a:r>
              <a:rPr lang="en-US" altLang="ja-JP" sz="1100" dirty="0"/>
              <a:t>2.6</a:t>
            </a:r>
            <a:r>
              <a:rPr lang="ja-JP" altLang="en-US" sz="1100" dirty="0"/>
              <a:t>（平均値）の活用</a:t>
            </a:r>
            <a:endParaRPr lang="en-US" altLang="ja-JP" sz="1100" dirty="0"/>
          </a:p>
          <a:p>
            <a:pPr marL="74670" defTabSz="390997" fontAlgn="auto">
              <a:spcAft>
                <a:spcPts val="0"/>
              </a:spcAft>
            </a:pPr>
            <a:r>
              <a:rPr lang="ja-JP" altLang="en-US" sz="1100" dirty="0"/>
              <a:t>　　</a:t>
            </a:r>
            <a:r>
              <a:rPr lang="en-US" altLang="ja-JP" sz="1100" dirty="0"/>
              <a:t>※</a:t>
            </a:r>
            <a:r>
              <a:rPr lang="ja-JP" altLang="en-US" sz="1100" dirty="0"/>
              <a:t>施設の耐用年数経過時点（更新時点）に</a:t>
            </a:r>
            <a:endParaRPr lang="en-US" altLang="ja-JP" sz="1100" dirty="0"/>
          </a:p>
          <a:p>
            <a:pPr marL="74670" defTabSz="390997" fontAlgn="auto">
              <a:spcAft>
                <a:spcPts val="0"/>
              </a:spcAft>
            </a:pPr>
            <a:r>
              <a:rPr lang="ja-JP" altLang="en-US" sz="1100" dirty="0"/>
              <a:t>　　　おける外力を設計</a:t>
            </a:r>
            <a:endParaRPr lang="en-US" altLang="ja-JP" sz="1100" dirty="0"/>
          </a:p>
          <a:p>
            <a:pPr marL="246120" indent="-171450" defTabSz="390997" fontAlgn="auto">
              <a:spcAft>
                <a:spcPts val="0"/>
              </a:spcAft>
              <a:buFont typeface="Arial" panose="020B0604020202020204" pitchFamily="34" charset="0"/>
              <a:buChar char="•"/>
            </a:pPr>
            <a:r>
              <a:rPr lang="ja-JP" altLang="en-US" sz="1100" dirty="0"/>
              <a:t>ＲＣＰ</a:t>
            </a:r>
            <a:r>
              <a:rPr lang="en-US" altLang="ja-JP" sz="1100" dirty="0"/>
              <a:t>8.5</a:t>
            </a:r>
            <a:r>
              <a:rPr lang="ja-JP" altLang="en-US" sz="1100" dirty="0"/>
              <a:t>シナリオの活用</a:t>
            </a:r>
            <a:endParaRPr lang="en-US" altLang="ja-JP" sz="1100" dirty="0"/>
          </a:p>
          <a:p>
            <a:pPr marL="74670" defTabSz="390997" fontAlgn="auto">
              <a:spcAft>
                <a:spcPts val="0"/>
              </a:spcAft>
            </a:pPr>
            <a:r>
              <a:rPr lang="ja-JP" altLang="en-US" sz="1100" dirty="0"/>
              <a:t>　　更なる温度上昇に備えて、構造変更を容易に</a:t>
            </a:r>
            <a:endParaRPr lang="en-US" altLang="ja-JP" sz="1100" dirty="0"/>
          </a:p>
          <a:p>
            <a:pPr marL="74670" defTabSz="390997" fontAlgn="auto">
              <a:spcAft>
                <a:spcPts val="0"/>
              </a:spcAft>
            </a:pPr>
            <a:r>
              <a:rPr lang="ja-JP" altLang="en-US" sz="1100" dirty="0"/>
              <a:t>　　する工夫等を検討する場合の外力に活用</a:t>
            </a:r>
            <a:endParaRPr lang="en-US" altLang="ja-JP" sz="1100" dirty="0"/>
          </a:p>
          <a:p>
            <a:pPr marL="74670" defTabSz="390997" fontAlgn="auto">
              <a:spcAft>
                <a:spcPts val="0"/>
              </a:spcAft>
            </a:pPr>
            <a:r>
              <a:rPr lang="ja-JP" altLang="en-US" sz="1100" b="1" dirty="0"/>
              <a:t>（具体の対応策）</a:t>
            </a:r>
            <a:endParaRPr lang="en-US" altLang="ja-JP" sz="1100" b="1" dirty="0"/>
          </a:p>
          <a:p>
            <a:pPr marL="246120" indent="-171450" defTabSz="390997" fontAlgn="auto">
              <a:spcAft>
                <a:spcPts val="0"/>
              </a:spcAft>
              <a:buFont typeface="Arial" panose="020B0604020202020204" pitchFamily="34" charset="0"/>
              <a:buChar char="•"/>
            </a:pPr>
            <a:r>
              <a:rPr lang="ja-JP" altLang="en-US" sz="1100" dirty="0"/>
              <a:t>２度上昇による外力増加を設計に反映</a:t>
            </a:r>
            <a:endParaRPr lang="en-US" altLang="ja-JP" sz="1100" dirty="0"/>
          </a:p>
          <a:p>
            <a:pPr marL="246120" indent="-171450" defTabSz="390997" fontAlgn="auto">
              <a:spcAft>
                <a:spcPts val="0"/>
              </a:spcAft>
              <a:buFont typeface="Arial" panose="020B0604020202020204" pitchFamily="34" charset="0"/>
              <a:buChar char="•"/>
            </a:pPr>
            <a:r>
              <a:rPr lang="ja-JP" altLang="en-US" sz="1100" dirty="0"/>
              <a:t>４度上昇でも改造等が容易になる工夫</a:t>
            </a:r>
            <a:endParaRPr lang="en-US" altLang="ja-JP" sz="1100" dirty="0"/>
          </a:p>
          <a:p>
            <a:pPr marL="246120" indent="-171450" defTabSz="390997" fontAlgn="auto">
              <a:spcAft>
                <a:spcPts val="0"/>
              </a:spcAft>
              <a:buFont typeface="Arial" panose="020B0604020202020204" pitchFamily="34" charset="0"/>
              <a:buChar char="•"/>
            </a:pPr>
            <a:r>
              <a:rPr lang="ja-JP" altLang="en-US" sz="1100" dirty="0"/>
              <a:t>順次対応可能な構造</a:t>
            </a:r>
            <a:endParaRPr lang="en-US" altLang="ja-JP" sz="1100" dirty="0"/>
          </a:p>
        </p:txBody>
      </p:sp>
      <p:sp>
        <p:nvSpPr>
          <p:cNvPr id="47" name="テキスト ボックス 46">
            <a:extLst>
              <a:ext uri="{FF2B5EF4-FFF2-40B4-BE49-F238E27FC236}">
                <a16:creationId xmlns:a16="http://schemas.microsoft.com/office/drawing/2014/main" id="{B13FD9C0-9B19-4F37-9E9A-5991D9683856}"/>
              </a:ext>
            </a:extLst>
          </p:cNvPr>
          <p:cNvSpPr txBox="1"/>
          <p:nvPr/>
        </p:nvSpPr>
        <p:spPr>
          <a:xfrm>
            <a:off x="81183" y="1938175"/>
            <a:ext cx="4458519" cy="461665"/>
          </a:xfrm>
          <a:prstGeom prst="rect">
            <a:avLst/>
          </a:prstGeom>
          <a:noFill/>
        </p:spPr>
        <p:txBody>
          <a:bodyPr wrap="square" rtlCol="0">
            <a:spAutoFit/>
          </a:bodyPr>
          <a:lstStyle/>
          <a:p>
            <a:r>
              <a:rPr lang="ja-JP" altLang="en-US" sz="1200" dirty="0"/>
              <a:t>■気候変動を踏まえた治水計画のあり方 提言</a:t>
            </a:r>
            <a:endParaRPr lang="en-US" altLang="ja-JP" sz="1200" dirty="0"/>
          </a:p>
          <a:p>
            <a:r>
              <a:rPr lang="ja-JP" altLang="en-US" sz="1200" dirty="0"/>
              <a:t>「施設設計上の対応」の考え方</a:t>
            </a:r>
            <a:endParaRPr kumimoji="1" lang="ja-JP" altLang="en-US" sz="1200" dirty="0"/>
          </a:p>
        </p:txBody>
      </p:sp>
      <p:sp>
        <p:nvSpPr>
          <p:cNvPr id="101" name="テキスト ボックス 100">
            <a:extLst>
              <a:ext uri="{FF2B5EF4-FFF2-40B4-BE49-F238E27FC236}">
                <a16:creationId xmlns:a16="http://schemas.microsoft.com/office/drawing/2014/main" id="{8E987845-9A15-41A7-9C32-D074366D196F}"/>
              </a:ext>
            </a:extLst>
          </p:cNvPr>
          <p:cNvSpPr txBox="1"/>
          <p:nvPr/>
        </p:nvSpPr>
        <p:spPr>
          <a:xfrm>
            <a:off x="3543008" y="1943925"/>
            <a:ext cx="4476417" cy="276999"/>
          </a:xfrm>
          <a:prstGeom prst="rect">
            <a:avLst/>
          </a:prstGeom>
          <a:noFill/>
        </p:spPr>
        <p:txBody>
          <a:bodyPr wrap="square" rtlCol="0">
            <a:spAutoFit/>
          </a:bodyPr>
          <a:lstStyle/>
          <a:p>
            <a:r>
              <a:rPr lang="ja-JP" altLang="en-US" sz="1200" dirty="0"/>
              <a:t>■部材毎の耐用期間を考慮した外力条件の設定イメージ</a:t>
            </a:r>
          </a:p>
        </p:txBody>
      </p:sp>
      <p:sp>
        <p:nvSpPr>
          <p:cNvPr id="84" name="テキスト ボックス 83">
            <a:extLst>
              <a:ext uri="{FF2B5EF4-FFF2-40B4-BE49-F238E27FC236}">
                <a16:creationId xmlns:a16="http://schemas.microsoft.com/office/drawing/2014/main" id="{C8D67262-3ABB-42CA-B93C-9885CBFADCFC}"/>
              </a:ext>
            </a:extLst>
          </p:cNvPr>
          <p:cNvSpPr txBox="1"/>
          <p:nvPr/>
        </p:nvSpPr>
        <p:spPr>
          <a:xfrm>
            <a:off x="3536748" y="5340957"/>
            <a:ext cx="5601286" cy="1277273"/>
          </a:xfrm>
          <a:prstGeom prst="rect">
            <a:avLst/>
          </a:prstGeom>
          <a:noFill/>
        </p:spPr>
        <p:txBody>
          <a:bodyPr wrap="square" rtlCol="0">
            <a:spAutoFit/>
          </a:bodyPr>
          <a:lstStyle/>
          <a:p>
            <a:r>
              <a:rPr lang="ja-JP" altLang="en-US" sz="1400" dirty="0"/>
              <a:t>■更新年数の例</a:t>
            </a:r>
            <a:endParaRPr lang="en-US" altLang="ja-JP" sz="1400" dirty="0"/>
          </a:p>
          <a:p>
            <a:r>
              <a:rPr lang="ja-JP" altLang="en-US" sz="1400" dirty="0"/>
              <a:t>　　・耐用</a:t>
            </a:r>
            <a:r>
              <a:rPr lang="en-US" altLang="ja-JP" sz="1400" dirty="0"/>
              <a:t>100</a:t>
            </a:r>
            <a:r>
              <a:rPr lang="ja-JP" altLang="en-US" sz="1400" dirty="0"/>
              <a:t>年以上（永久）：本体（門柱）、基礎など</a:t>
            </a:r>
            <a:endParaRPr lang="en-US" altLang="ja-JP" sz="1400" dirty="0"/>
          </a:p>
          <a:p>
            <a:r>
              <a:rPr lang="ja-JP" altLang="en-US" sz="1400" dirty="0"/>
              <a:t>　　・耐用</a:t>
            </a:r>
            <a:r>
              <a:rPr lang="en-US" altLang="ja-JP" sz="1400" dirty="0"/>
              <a:t>50</a:t>
            </a:r>
            <a:r>
              <a:rPr lang="ja-JP" altLang="en-US" sz="1400" dirty="0"/>
              <a:t>年部材：ゲート扉体など</a:t>
            </a:r>
            <a:endParaRPr lang="en-US" altLang="ja-JP" sz="1400" dirty="0"/>
          </a:p>
          <a:p>
            <a:r>
              <a:rPr lang="ja-JP" altLang="en-US" sz="1400" dirty="0"/>
              <a:t>　　・耐用</a:t>
            </a:r>
            <a:r>
              <a:rPr lang="en-US" altLang="ja-JP" sz="1400" dirty="0"/>
              <a:t>30</a:t>
            </a:r>
            <a:r>
              <a:rPr lang="ja-JP" altLang="en-US" sz="1400" dirty="0"/>
              <a:t>年部材：制御機器など</a:t>
            </a:r>
            <a:endParaRPr lang="en-US" altLang="ja-JP" sz="1400" dirty="0"/>
          </a:p>
          <a:p>
            <a:endParaRPr lang="en-US" altLang="ja-JP" sz="1000" dirty="0"/>
          </a:p>
          <a:p>
            <a:r>
              <a:rPr lang="en-US" altLang="ja-JP" sz="1100" dirty="0"/>
              <a:t>※</a:t>
            </a:r>
            <a:r>
              <a:rPr lang="ja-JP" altLang="en-US" sz="1100" dirty="0"/>
              <a:t>「水門・陸閘等維持管理マニュアル」</a:t>
            </a:r>
            <a:r>
              <a:rPr lang="en-US" altLang="ja-JP" sz="1100" dirty="0"/>
              <a:t>H30.5</a:t>
            </a:r>
            <a:r>
              <a:rPr lang="ja-JP" altLang="en-US" sz="1100" dirty="0"/>
              <a:t>を参考に記載</a:t>
            </a:r>
          </a:p>
        </p:txBody>
      </p:sp>
      <p:pic>
        <p:nvPicPr>
          <p:cNvPr id="8" name="図 7"/>
          <p:cNvPicPr>
            <a:picLocks noChangeAspect="1"/>
          </p:cNvPicPr>
          <p:nvPr/>
        </p:nvPicPr>
        <p:blipFill>
          <a:blip r:embed="rId2"/>
          <a:stretch>
            <a:fillRect/>
          </a:stretch>
        </p:blipFill>
        <p:spPr>
          <a:xfrm>
            <a:off x="3368289" y="2321998"/>
            <a:ext cx="5832000" cy="3040215"/>
          </a:xfrm>
          <a:prstGeom prst="rect">
            <a:avLst/>
          </a:prstGeom>
        </p:spPr>
      </p:pic>
      <p:sp>
        <p:nvSpPr>
          <p:cNvPr id="2" name="テキスト ボックス 1"/>
          <p:cNvSpPr txBox="1"/>
          <p:nvPr/>
        </p:nvSpPr>
        <p:spPr>
          <a:xfrm>
            <a:off x="7330271" y="64702"/>
            <a:ext cx="1762021" cy="338554"/>
          </a:xfrm>
          <a:prstGeom prst="rect">
            <a:avLst/>
          </a:prstGeom>
          <a:noFill/>
        </p:spPr>
        <p:txBody>
          <a:bodyPr wrap="none" rtlCol="0">
            <a:spAutoFit/>
          </a:bodyPr>
          <a:lstStyle/>
          <a:p>
            <a:r>
              <a:rPr kumimoji="1" lang="ja-JP" altLang="en-US" dirty="0">
                <a:solidFill>
                  <a:srgbClr val="FF0000"/>
                </a:solidFill>
              </a:rPr>
              <a:t>第１回審議会資料</a:t>
            </a:r>
          </a:p>
        </p:txBody>
      </p:sp>
    </p:spTree>
    <p:extLst>
      <p:ext uri="{BB962C8B-B14F-4D97-AF65-F5344CB8AC3E}">
        <p14:creationId xmlns:p14="http://schemas.microsoft.com/office/powerpoint/2010/main" val="2817498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3957766-709A-44FE-B0BC-BF67936793AE}"/>
              </a:ext>
            </a:extLst>
          </p:cNvPr>
          <p:cNvPicPr>
            <a:picLocks noChangeAspect="1"/>
          </p:cNvPicPr>
          <p:nvPr/>
        </p:nvPicPr>
        <p:blipFill>
          <a:blip r:embed="rId2"/>
          <a:stretch>
            <a:fillRect/>
          </a:stretch>
        </p:blipFill>
        <p:spPr>
          <a:xfrm>
            <a:off x="4867767" y="1549265"/>
            <a:ext cx="3902285" cy="1240104"/>
          </a:xfrm>
          <a:prstGeom prst="rect">
            <a:avLst/>
          </a:prstGeom>
        </p:spPr>
      </p:pic>
      <p:pic>
        <p:nvPicPr>
          <p:cNvPr id="5" name="図 4">
            <a:extLst>
              <a:ext uri="{FF2B5EF4-FFF2-40B4-BE49-F238E27FC236}">
                <a16:creationId xmlns:a16="http://schemas.microsoft.com/office/drawing/2014/main" id="{0176712E-13CD-4F56-A394-3D134256674C}"/>
              </a:ext>
            </a:extLst>
          </p:cNvPr>
          <p:cNvPicPr>
            <a:picLocks noChangeAspect="1"/>
          </p:cNvPicPr>
          <p:nvPr/>
        </p:nvPicPr>
        <p:blipFill>
          <a:blip r:embed="rId3"/>
          <a:stretch>
            <a:fillRect/>
          </a:stretch>
        </p:blipFill>
        <p:spPr>
          <a:xfrm>
            <a:off x="174836" y="2232196"/>
            <a:ext cx="4335108" cy="4022265"/>
          </a:xfrm>
          <a:prstGeom prst="rect">
            <a:avLst/>
          </a:prstGeom>
        </p:spPr>
      </p:pic>
      <p:pic>
        <p:nvPicPr>
          <p:cNvPr id="4" name="図 3">
            <a:extLst>
              <a:ext uri="{FF2B5EF4-FFF2-40B4-BE49-F238E27FC236}">
                <a16:creationId xmlns:a16="http://schemas.microsoft.com/office/drawing/2014/main" id="{316E43C1-549A-4F99-883C-17D833B57A12}"/>
              </a:ext>
            </a:extLst>
          </p:cNvPr>
          <p:cNvPicPr>
            <a:picLocks noChangeAspect="1"/>
          </p:cNvPicPr>
          <p:nvPr/>
        </p:nvPicPr>
        <p:blipFill rotWithShape="1">
          <a:blip r:embed="rId4"/>
          <a:srcRect r="27578" b="4871"/>
          <a:stretch/>
        </p:blipFill>
        <p:spPr>
          <a:xfrm>
            <a:off x="4944445" y="2753101"/>
            <a:ext cx="3734609" cy="3431568"/>
          </a:xfrm>
          <a:prstGeom prst="rect">
            <a:avLst/>
          </a:prstGeom>
        </p:spPr>
      </p:pic>
      <p:sp>
        <p:nvSpPr>
          <p:cNvPr id="11" name="Rectangle 2"/>
          <p:cNvSpPr>
            <a:spLocks noChangeArrowheads="1"/>
          </p:cNvSpPr>
          <p:nvPr/>
        </p:nvSpPr>
        <p:spPr bwMode="auto">
          <a:xfrm>
            <a:off x="0" y="0"/>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a:t>
            </a:r>
            <a:r>
              <a:rPr kumimoji="0" lang="ja-JP" altLang="en-US"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（概算工事費の算出）</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4</a:t>
            </a:fld>
            <a:endParaRPr kumimoji="1" lang="ja-JP" altLang="en-US" sz="1600" dirty="0">
              <a:solidFill>
                <a:schemeClr val="tx1"/>
              </a:solidFill>
            </a:endParaRPr>
          </a:p>
        </p:txBody>
      </p:sp>
      <p:sp>
        <p:nvSpPr>
          <p:cNvPr id="38" name="テキスト ボックス 37">
            <a:extLst>
              <a:ext uri="{FF2B5EF4-FFF2-40B4-BE49-F238E27FC236}">
                <a16:creationId xmlns:a16="http://schemas.microsoft.com/office/drawing/2014/main" id="{828E9E11-FFAA-440C-BE55-2E63FA6C9F54}"/>
              </a:ext>
            </a:extLst>
          </p:cNvPr>
          <p:cNvSpPr txBox="1"/>
          <p:nvPr/>
        </p:nvSpPr>
        <p:spPr>
          <a:xfrm>
            <a:off x="81184" y="1140530"/>
            <a:ext cx="4524400" cy="1015663"/>
          </a:xfrm>
          <a:prstGeom prst="rect">
            <a:avLst/>
          </a:prstGeom>
          <a:noFill/>
        </p:spPr>
        <p:txBody>
          <a:bodyPr wrap="square" rIns="72000" rtlCol="0">
            <a:spAutoFit/>
          </a:bodyPr>
          <a:lstStyle/>
          <a:p>
            <a:r>
              <a:rPr lang="ja-JP" altLang="en-US" sz="1200" dirty="0">
                <a:solidFill>
                  <a:srgbClr val="0000FF"/>
                </a:solidFill>
              </a:rPr>
              <a:t>■概算工事費の試算の考え方</a:t>
            </a:r>
            <a:endParaRPr lang="en-US" altLang="ja-JP" sz="1200" dirty="0">
              <a:solidFill>
                <a:srgbClr val="0000FF"/>
              </a:solidFill>
            </a:endParaRPr>
          </a:p>
          <a:p>
            <a:r>
              <a:rPr lang="ja-JP" altLang="en-US" sz="1200" dirty="0"/>
              <a:t>　　現行高潮計画に基づいた概略設計を基に、嵩上げ高比（土木</a:t>
            </a:r>
            <a:endParaRPr lang="en-US" altLang="ja-JP" sz="1200" dirty="0"/>
          </a:p>
          <a:p>
            <a:r>
              <a:rPr lang="ja-JP" altLang="en-US" sz="1200" dirty="0"/>
              <a:t>　施設：門柱高嵩上げ高比、扉体等：ゲート嵩上げ高比）から将来</a:t>
            </a:r>
            <a:endParaRPr lang="en-US" altLang="ja-JP" sz="1200" dirty="0"/>
          </a:p>
          <a:p>
            <a:r>
              <a:rPr lang="ja-JP" altLang="en-US" sz="1200" dirty="0"/>
              <a:t>　気候の水門高における建設費用を算出した。制御装置、建築工事　</a:t>
            </a:r>
            <a:endParaRPr lang="en-US" altLang="ja-JP" sz="1200" dirty="0"/>
          </a:p>
          <a:p>
            <a:r>
              <a:rPr lang="ja-JP" altLang="en-US" sz="1200" dirty="0"/>
              <a:t>　費は、原案と同等とした。</a:t>
            </a:r>
          </a:p>
        </p:txBody>
      </p:sp>
      <p:sp>
        <p:nvSpPr>
          <p:cNvPr id="39" name="テキスト ボックス 38">
            <a:extLst>
              <a:ext uri="{FF2B5EF4-FFF2-40B4-BE49-F238E27FC236}">
                <a16:creationId xmlns:a16="http://schemas.microsoft.com/office/drawing/2014/main" id="{49BAC348-817C-4F82-BBAB-7A180E142ABB}"/>
              </a:ext>
            </a:extLst>
          </p:cNvPr>
          <p:cNvSpPr txBox="1"/>
          <p:nvPr/>
        </p:nvSpPr>
        <p:spPr>
          <a:xfrm>
            <a:off x="4605584" y="1144993"/>
            <a:ext cx="4411415" cy="276999"/>
          </a:xfrm>
          <a:prstGeom prst="rect">
            <a:avLst/>
          </a:prstGeom>
          <a:noFill/>
        </p:spPr>
        <p:txBody>
          <a:bodyPr wrap="square" rtlCol="0">
            <a:spAutoFit/>
          </a:bodyPr>
          <a:lstStyle/>
          <a:p>
            <a:r>
              <a:rPr lang="ja-JP" altLang="en-US" sz="1200" dirty="0">
                <a:solidFill>
                  <a:srgbClr val="0000FF"/>
                </a:solidFill>
              </a:rPr>
              <a:t>■概算工事費の試算結果</a:t>
            </a:r>
            <a:endParaRPr lang="ja-JP" altLang="en-US" sz="1200" dirty="0"/>
          </a:p>
        </p:txBody>
      </p:sp>
      <p:sp>
        <p:nvSpPr>
          <p:cNvPr id="40" name="Text Box 9">
            <a:extLst>
              <a:ext uri="{FF2B5EF4-FFF2-40B4-BE49-F238E27FC236}">
                <a16:creationId xmlns:a16="http://schemas.microsoft.com/office/drawing/2014/main" id="{232E5341-67B8-44ED-838B-65707AB7C17B}"/>
              </a:ext>
            </a:extLst>
          </p:cNvPr>
          <p:cNvSpPr txBox="1">
            <a:spLocks noChangeArrowheads="1"/>
          </p:cNvSpPr>
          <p:nvPr/>
        </p:nvSpPr>
        <p:spPr bwMode="auto">
          <a:xfrm>
            <a:off x="81184" y="479752"/>
            <a:ext cx="8935815" cy="584775"/>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２度、４度上昇外力における水門天端高の概算工事費を試算した。</a:t>
            </a:r>
            <a:endParaRPr lang="en-US" altLang="ja-JP" sz="1600" dirty="0"/>
          </a:p>
          <a:p>
            <a:pPr marL="224009" indent="-149339" defTabSz="390997">
              <a:spcBef>
                <a:spcPct val="0"/>
              </a:spcBef>
              <a:buFont typeface="Arial" panose="020B0604020202020204" pitchFamily="34" charset="0"/>
              <a:buChar char="•"/>
            </a:pPr>
            <a:r>
              <a:rPr lang="ja-JP" altLang="en-US" sz="1600" dirty="0"/>
              <a:t>２度上昇対応では約</a:t>
            </a:r>
            <a:r>
              <a:rPr lang="en-US" altLang="ja-JP" sz="1600" dirty="0"/>
              <a:t>5</a:t>
            </a:r>
            <a:r>
              <a:rPr lang="ja-JP" altLang="en-US" sz="1600" dirty="0"/>
              <a:t>億円、 ４度上昇対応では約</a:t>
            </a:r>
            <a:r>
              <a:rPr lang="en-US" altLang="ja-JP" sz="1600" dirty="0"/>
              <a:t>10</a:t>
            </a:r>
            <a:r>
              <a:rPr lang="ja-JP" altLang="en-US" sz="1600" dirty="0"/>
              <a:t>億円のコスト増となる。</a:t>
            </a:r>
          </a:p>
        </p:txBody>
      </p:sp>
      <p:cxnSp>
        <p:nvCxnSpPr>
          <p:cNvPr id="41" name="直線矢印コネクタ 40">
            <a:extLst>
              <a:ext uri="{FF2B5EF4-FFF2-40B4-BE49-F238E27FC236}">
                <a16:creationId xmlns:a16="http://schemas.microsoft.com/office/drawing/2014/main" id="{0021A846-4437-4B7E-BB73-6D4B7C958578}"/>
              </a:ext>
            </a:extLst>
          </p:cNvPr>
          <p:cNvCxnSpPr>
            <a:cxnSpLocks/>
          </p:cNvCxnSpPr>
          <p:nvPr/>
        </p:nvCxnSpPr>
        <p:spPr>
          <a:xfrm>
            <a:off x="8514615" y="4629150"/>
            <a:ext cx="0" cy="704850"/>
          </a:xfrm>
          <a:prstGeom prst="straightConnector1">
            <a:avLst/>
          </a:prstGeom>
          <a:ln w="25400" cap="rnd">
            <a:solidFill>
              <a:srgbClr val="0000FF"/>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9C5BF483-3304-4CDD-9AE9-14849F621FB6}"/>
              </a:ext>
            </a:extLst>
          </p:cNvPr>
          <p:cNvCxnSpPr>
            <a:cxnSpLocks/>
          </p:cNvCxnSpPr>
          <p:nvPr/>
        </p:nvCxnSpPr>
        <p:spPr>
          <a:xfrm>
            <a:off x="8514615" y="3813162"/>
            <a:ext cx="0" cy="822338"/>
          </a:xfrm>
          <a:prstGeom prst="straightConnector1">
            <a:avLst/>
          </a:prstGeom>
          <a:ln w="25400" cap="rnd">
            <a:solidFill>
              <a:srgbClr val="FF6600"/>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A86B24D6-2AE1-4F5E-83AC-932632BB76C5}"/>
              </a:ext>
            </a:extLst>
          </p:cNvPr>
          <p:cNvCxnSpPr>
            <a:cxnSpLocks/>
          </p:cNvCxnSpPr>
          <p:nvPr/>
        </p:nvCxnSpPr>
        <p:spPr>
          <a:xfrm>
            <a:off x="8514615" y="3105150"/>
            <a:ext cx="0" cy="726031"/>
          </a:xfrm>
          <a:prstGeom prst="straightConnector1">
            <a:avLst/>
          </a:prstGeom>
          <a:ln w="25400" cap="rnd">
            <a:solidFill>
              <a:srgbClr val="00B050"/>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9B57C680-B782-4671-A75B-13A61412BF34}"/>
              </a:ext>
            </a:extLst>
          </p:cNvPr>
          <p:cNvSpPr txBox="1"/>
          <p:nvPr/>
        </p:nvSpPr>
        <p:spPr>
          <a:xfrm>
            <a:off x="8514615" y="4727755"/>
            <a:ext cx="443250" cy="400110"/>
          </a:xfrm>
          <a:prstGeom prst="rect">
            <a:avLst/>
          </a:prstGeom>
          <a:noFill/>
        </p:spPr>
        <p:txBody>
          <a:bodyPr wrap="square" rtlCol="0">
            <a:spAutoFit/>
          </a:bodyPr>
          <a:lstStyle/>
          <a:p>
            <a:r>
              <a:rPr lang="ja-JP" altLang="en-US" sz="1000" dirty="0">
                <a:solidFill>
                  <a:srgbClr val="0000FF"/>
                </a:solidFill>
              </a:rPr>
              <a:t>土木工事</a:t>
            </a:r>
            <a:endParaRPr lang="ja-JP" altLang="en-US" sz="1000" dirty="0"/>
          </a:p>
        </p:txBody>
      </p:sp>
      <p:sp>
        <p:nvSpPr>
          <p:cNvPr id="45" name="テキスト ボックス 44">
            <a:extLst>
              <a:ext uri="{FF2B5EF4-FFF2-40B4-BE49-F238E27FC236}">
                <a16:creationId xmlns:a16="http://schemas.microsoft.com/office/drawing/2014/main" id="{443D75A7-EC98-4DE1-9F5A-3C7D1E815441}"/>
              </a:ext>
            </a:extLst>
          </p:cNvPr>
          <p:cNvSpPr txBox="1"/>
          <p:nvPr/>
        </p:nvSpPr>
        <p:spPr>
          <a:xfrm>
            <a:off x="8514615" y="4008401"/>
            <a:ext cx="443250" cy="400110"/>
          </a:xfrm>
          <a:prstGeom prst="rect">
            <a:avLst/>
          </a:prstGeom>
          <a:noFill/>
        </p:spPr>
        <p:txBody>
          <a:bodyPr wrap="square" rtlCol="0">
            <a:spAutoFit/>
          </a:bodyPr>
          <a:lstStyle/>
          <a:p>
            <a:r>
              <a:rPr lang="ja-JP" altLang="en-US" sz="1000" dirty="0">
                <a:solidFill>
                  <a:srgbClr val="FF6600"/>
                </a:solidFill>
              </a:rPr>
              <a:t>仮設工事</a:t>
            </a:r>
          </a:p>
        </p:txBody>
      </p:sp>
      <p:sp>
        <p:nvSpPr>
          <p:cNvPr id="46" name="テキスト ボックス 45">
            <a:extLst>
              <a:ext uri="{FF2B5EF4-FFF2-40B4-BE49-F238E27FC236}">
                <a16:creationId xmlns:a16="http://schemas.microsoft.com/office/drawing/2014/main" id="{A3C6A50F-95FB-4CB9-822D-D7152D581A25}"/>
              </a:ext>
            </a:extLst>
          </p:cNvPr>
          <p:cNvSpPr txBox="1"/>
          <p:nvPr/>
        </p:nvSpPr>
        <p:spPr>
          <a:xfrm>
            <a:off x="8510807" y="3173182"/>
            <a:ext cx="554315" cy="553998"/>
          </a:xfrm>
          <a:prstGeom prst="rect">
            <a:avLst/>
          </a:prstGeom>
          <a:noFill/>
        </p:spPr>
        <p:txBody>
          <a:bodyPr wrap="square" rtlCol="0">
            <a:spAutoFit/>
          </a:bodyPr>
          <a:lstStyle/>
          <a:p>
            <a:r>
              <a:rPr lang="ja-JP" altLang="en-US" sz="1000" dirty="0">
                <a:solidFill>
                  <a:srgbClr val="00B050"/>
                </a:solidFill>
              </a:rPr>
              <a:t>電気・機械設備</a:t>
            </a:r>
          </a:p>
        </p:txBody>
      </p:sp>
      <p:pic>
        <p:nvPicPr>
          <p:cNvPr id="3" name="図 2">
            <a:extLst>
              <a:ext uri="{FF2B5EF4-FFF2-40B4-BE49-F238E27FC236}">
                <a16:creationId xmlns:a16="http://schemas.microsoft.com/office/drawing/2014/main" id="{1CFF1956-A21D-4BE6-BD58-74E8C283BAEE}"/>
              </a:ext>
            </a:extLst>
          </p:cNvPr>
          <p:cNvPicPr>
            <a:picLocks noChangeAspect="1"/>
          </p:cNvPicPr>
          <p:nvPr/>
        </p:nvPicPr>
        <p:blipFill>
          <a:blip r:embed="rId5"/>
          <a:stretch>
            <a:fillRect/>
          </a:stretch>
        </p:blipFill>
        <p:spPr>
          <a:xfrm>
            <a:off x="5193657" y="6219726"/>
            <a:ext cx="3250507" cy="703171"/>
          </a:xfrm>
          <a:prstGeom prst="rect">
            <a:avLst/>
          </a:prstGeom>
        </p:spPr>
      </p:pic>
      <p:sp>
        <p:nvSpPr>
          <p:cNvPr id="18" name="テキスト ボックス 17">
            <a:extLst>
              <a:ext uri="{FF2B5EF4-FFF2-40B4-BE49-F238E27FC236}">
                <a16:creationId xmlns:a16="http://schemas.microsoft.com/office/drawing/2014/main" id="{1E81A283-705C-4037-818B-C695FE151E10}"/>
              </a:ext>
            </a:extLst>
          </p:cNvPr>
          <p:cNvSpPr txBox="1"/>
          <p:nvPr/>
        </p:nvSpPr>
        <p:spPr>
          <a:xfrm>
            <a:off x="4773635" y="1345621"/>
            <a:ext cx="945521" cy="246221"/>
          </a:xfrm>
          <a:prstGeom prst="rect">
            <a:avLst/>
          </a:prstGeom>
          <a:noFill/>
        </p:spPr>
        <p:txBody>
          <a:bodyPr wrap="square" rtlCol="0">
            <a:spAutoFit/>
          </a:bodyPr>
          <a:lstStyle/>
          <a:p>
            <a:r>
              <a:rPr lang="en-US" altLang="ja-JP" sz="1000" dirty="0"/>
              <a:t>【</a:t>
            </a:r>
            <a:r>
              <a:rPr lang="ja-JP" altLang="en-US" sz="1000" dirty="0"/>
              <a:t>水位条件</a:t>
            </a:r>
            <a:r>
              <a:rPr lang="en-US" altLang="ja-JP" sz="1000" dirty="0"/>
              <a:t>】</a:t>
            </a:r>
            <a:endParaRPr lang="ja-JP" altLang="en-US" sz="1000" dirty="0"/>
          </a:p>
        </p:txBody>
      </p:sp>
    </p:spTree>
    <p:extLst>
      <p:ext uri="{BB962C8B-B14F-4D97-AF65-F5344CB8AC3E}">
        <p14:creationId xmlns:p14="http://schemas.microsoft.com/office/powerpoint/2010/main" val="3905861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58266"/>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２．気候変動の影響を考慮した設計（考え方）</a:t>
            </a:r>
            <a:endParaRPr kumimoji="0" lang="ja-JP" altLang="en-US"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5</a:t>
            </a:fld>
            <a:endParaRPr kumimoji="1" lang="ja-JP" altLang="en-US" sz="1600" dirty="0">
              <a:solidFill>
                <a:schemeClr val="tx1"/>
              </a:solidFill>
            </a:endParaRPr>
          </a:p>
        </p:txBody>
      </p:sp>
      <p:sp>
        <p:nvSpPr>
          <p:cNvPr id="170" name="テキスト ボックス 169">
            <a:extLst>
              <a:ext uri="{FF2B5EF4-FFF2-40B4-BE49-F238E27FC236}">
                <a16:creationId xmlns:a16="http://schemas.microsoft.com/office/drawing/2014/main" id="{BFC017D3-2F7E-43B0-BD19-046F7F571725}"/>
              </a:ext>
            </a:extLst>
          </p:cNvPr>
          <p:cNvSpPr txBox="1"/>
          <p:nvPr/>
        </p:nvSpPr>
        <p:spPr>
          <a:xfrm>
            <a:off x="57434" y="1027883"/>
            <a:ext cx="4771741" cy="307777"/>
          </a:xfrm>
          <a:prstGeom prst="rect">
            <a:avLst/>
          </a:prstGeom>
          <a:noFill/>
        </p:spPr>
        <p:txBody>
          <a:bodyPr wrap="square" rtlCol="0">
            <a:spAutoFit/>
          </a:bodyPr>
          <a:lstStyle/>
          <a:p>
            <a:r>
              <a:rPr lang="ja-JP" altLang="en-US" sz="1400" dirty="0">
                <a:solidFill>
                  <a:srgbClr val="0000FF"/>
                </a:solidFill>
              </a:rPr>
              <a:t>■気候変動後の外力への対応方針</a:t>
            </a:r>
            <a:endParaRPr lang="en-US" altLang="ja-JP" sz="1400" dirty="0"/>
          </a:p>
        </p:txBody>
      </p:sp>
      <p:grpSp>
        <p:nvGrpSpPr>
          <p:cNvPr id="28" name="グループ化 27">
            <a:extLst>
              <a:ext uri="{FF2B5EF4-FFF2-40B4-BE49-F238E27FC236}">
                <a16:creationId xmlns:a16="http://schemas.microsoft.com/office/drawing/2014/main" id="{3CCF0497-7030-47F8-B5CC-0F1BC185B9C0}"/>
              </a:ext>
            </a:extLst>
          </p:cNvPr>
          <p:cNvGrpSpPr/>
          <p:nvPr/>
        </p:nvGrpSpPr>
        <p:grpSpPr>
          <a:xfrm>
            <a:off x="173129" y="1595515"/>
            <a:ext cx="4463703" cy="5047470"/>
            <a:chOff x="134991" y="2755089"/>
            <a:chExt cx="4463703" cy="5047470"/>
          </a:xfrm>
        </p:grpSpPr>
        <p:sp>
          <p:nvSpPr>
            <p:cNvPr id="37" name="テキスト ボックス 36">
              <a:extLst>
                <a:ext uri="{FF2B5EF4-FFF2-40B4-BE49-F238E27FC236}">
                  <a16:creationId xmlns:a16="http://schemas.microsoft.com/office/drawing/2014/main" id="{C15602ED-3DBA-4D8D-8493-9420504D43D2}"/>
                </a:ext>
              </a:extLst>
            </p:cNvPr>
            <p:cNvSpPr txBox="1"/>
            <p:nvPr/>
          </p:nvSpPr>
          <p:spPr>
            <a:xfrm>
              <a:off x="243974" y="3487937"/>
              <a:ext cx="3138853" cy="1161633"/>
            </a:xfrm>
            <a:prstGeom prst="flowChartDecision">
              <a:avLst/>
            </a:prstGeom>
            <a:noFill/>
            <a:ln>
              <a:solidFill>
                <a:schemeClr val="tx1"/>
              </a:solidFill>
            </a:ln>
          </p:spPr>
          <p:txBody>
            <a:bodyPr wrap="square" rtlCol="0">
              <a:spAutoFit/>
            </a:bodyPr>
            <a:lstStyle/>
            <a:p>
              <a:endParaRPr kumimoji="1" lang="en-US" altLang="ja-JP" dirty="0"/>
            </a:p>
            <a:p>
              <a:endParaRPr kumimoji="1" lang="ja-JP" altLang="en-US" dirty="0"/>
            </a:p>
          </p:txBody>
        </p:sp>
        <p:sp>
          <p:nvSpPr>
            <p:cNvPr id="9" name="テキスト ボックス 8">
              <a:extLst>
                <a:ext uri="{FF2B5EF4-FFF2-40B4-BE49-F238E27FC236}">
                  <a16:creationId xmlns:a16="http://schemas.microsoft.com/office/drawing/2014/main" id="{35116135-8F90-4B48-AE72-C6C01518907E}"/>
                </a:ext>
              </a:extLst>
            </p:cNvPr>
            <p:cNvSpPr txBox="1"/>
            <p:nvPr/>
          </p:nvSpPr>
          <p:spPr>
            <a:xfrm>
              <a:off x="1309708" y="2755089"/>
              <a:ext cx="949566" cy="369332"/>
            </a:xfrm>
            <a:prstGeom prst="rect">
              <a:avLst/>
            </a:prstGeom>
            <a:noFill/>
            <a:ln>
              <a:solidFill>
                <a:schemeClr val="tx1"/>
              </a:solidFill>
            </a:ln>
          </p:spPr>
          <p:txBody>
            <a:bodyPr wrap="square" rtlCol="0">
              <a:spAutoFit/>
            </a:bodyPr>
            <a:lstStyle/>
            <a:p>
              <a:pPr algn="ctr"/>
              <a:r>
                <a:rPr kumimoji="1" lang="ja-JP" altLang="en-US" sz="1800" dirty="0"/>
                <a:t>部材</a:t>
              </a:r>
            </a:p>
          </p:txBody>
        </p:sp>
        <p:sp>
          <p:nvSpPr>
            <p:cNvPr id="4" name="正方形/長方形 3">
              <a:extLst>
                <a:ext uri="{FF2B5EF4-FFF2-40B4-BE49-F238E27FC236}">
                  <a16:creationId xmlns:a16="http://schemas.microsoft.com/office/drawing/2014/main" id="{C9AEA00E-2FA7-4CA6-B7F1-0863CB19C1EC}"/>
                </a:ext>
              </a:extLst>
            </p:cNvPr>
            <p:cNvSpPr/>
            <p:nvPr/>
          </p:nvSpPr>
          <p:spPr>
            <a:xfrm>
              <a:off x="832817" y="3760543"/>
              <a:ext cx="2031325" cy="646331"/>
            </a:xfrm>
            <a:prstGeom prst="rect">
              <a:avLst/>
            </a:prstGeom>
          </p:spPr>
          <p:txBody>
            <a:bodyPr wrap="none">
              <a:spAutoFit/>
            </a:bodyPr>
            <a:lstStyle/>
            <a:p>
              <a:r>
                <a:rPr lang="ja-JP" altLang="en-US" sz="1800" dirty="0"/>
                <a:t>①供用期間途中の</a:t>
              </a:r>
              <a:endParaRPr lang="en-US" altLang="ja-JP" sz="1800" dirty="0"/>
            </a:p>
            <a:p>
              <a:r>
                <a:rPr lang="ja-JP" altLang="en-US" sz="1800" dirty="0"/>
                <a:t>　 改修は可能か</a:t>
              </a:r>
            </a:p>
          </p:txBody>
        </p:sp>
        <p:cxnSp>
          <p:nvCxnSpPr>
            <p:cNvPr id="6" name="直線矢印コネクタ 5">
              <a:extLst>
                <a:ext uri="{FF2B5EF4-FFF2-40B4-BE49-F238E27FC236}">
                  <a16:creationId xmlns:a16="http://schemas.microsoft.com/office/drawing/2014/main" id="{FC3F5E8A-6648-4765-8819-BC7872A72CCC}"/>
                </a:ext>
              </a:extLst>
            </p:cNvPr>
            <p:cNvCxnSpPr>
              <a:cxnSpLocks/>
            </p:cNvCxnSpPr>
            <p:nvPr/>
          </p:nvCxnSpPr>
          <p:spPr>
            <a:xfrm>
              <a:off x="1813401" y="3124421"/>
              <a:ext cx="0" cy="3363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970D65FF-03EA-4B6A-800D-BDEFE1F49821}"/>
                </a:ext>
              </a:extLst>
            </p:cNvPr>
            <p:cNvCxnSpPr/>
            <p:nvPr/>
          </p:nvCxnSpPr>
          <p:spPr>
            <a:xfrm>
              <a:off x="1813401" y="4669598"/>
              <a:ext cx="0" cy="324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C15602ED-3DBA-4D8D-8493-9420504D43D2}"/>
                </a:ext>
              </a:extLst>
            </p:cNvPr>
            <p:cNvSpPr txBox="1"/>
            <p:nvPr/>
          </p:nvSpPr>
          <p:spPr>
            <a:xfrm>
              <a:off x="243974" y="5009101"/>
              <a:ext cx="3138853" cy="1161633"/>
            </a:xfrm>
            <a:prstGeom prst="flowChartDecision">
              <a:avLst/>
            </a:prstGeom>
            <a:noFill/>
            <a:ln>
              <a:solidFill>
                <a:schemeClr val="tx1"/>
              </a:solidFill>
            </a:ln>
          </p:spPr>
          <p:txBody>
            <a:bodyPr wrap="square" rtlCol="0">
              <a:spAutoFit/>
            </a:bodyPr>
            <a:lstStyle/>
            <a:p>
              <a:endParaRPr kumimoji="1" lang="en-US" altLang="ja-JP" dirty="0"/>
            </a:p>
            <a:p>
              <a:endParaRPr kumimoji="1" lang="ja-JP" altLang="en-US" dirty="0"/>
            </a:p>
          </p:txBody>
        </p:sp>
        <p:sp>
          <p:nvSpPr>
            <p:cNvPr id="23" name="正方形/長方形 22">
              <a:extLst>
                <a:ext uri="{FF2B5EF4-FFF2-40B4-BE49-F238E27FC236}">
                  <a16:creationId xmlns:a16="http://schemas.microsoft.com/office/drawing/2014/main" id="{11710F5C-5227-44E9-9745-4B830991016D}"/>
                </a:ext>
              </a:extLst>
            </p:cNvPr>
            <p:cNvSpPr/>
            <p:nvPr/>
          </p:nvSpPr>
          <p:spPr>
            <a:xfrm>
              <a:off x="853536" y="5328422"/>
              <a:ext cx="2252136" cy="646331"/>
            </a:xfrm>
            <a:prstGeom prst="rect">
              <a:avLst/>
            </a:prstGeom>
          </p:spPr>
          <p:txBody>
            <a:bodyPr wrap="square">
              <a:spAutoFit/>
            </a:bodyPr>
            <a:lstStyle/>
            <a:p>
              <a:r>
                <a:rPr lang="ja-JP" altLang="en-US" sz="1800" dirty="0"/>
                <a:t>②改修工事費用は</a:t>
              </a:r>
              <a:endParaRPr lang="en-US" altLang="ja-JP" sz="1800" dirty="0"/>
            </a:p>
            <a:p>
              <a:r>
                <a:rPr lang="en-US" altLang="ja-JP" sz="1800" dirty="0"/>
                <a:t>         </a:t>
              </a:r>
              <a:r>
                <a:rPr lang="ja-JP" altLang="en-US" sz="1800" dirty="0"/>
                <a:t>適切か</a:t>
              </a:r>
            </a:p>
          </p:txBody>
        </p:sp>
        <p:sp>
          <p:nvSpPr>
            <p:cNvPr id="25" name="テキスト ボックス 24">
              <a:extLst>
                <a:ext uri="{FF2B5EF4-FFF2-40B4-BE49-F238E27FC236}">
                  <a16:creationId xmlns:a16="http://schemas.microsoft.com/office/drawing/2014/main" id="{A9890708-AFF1-42A1-BF98-02BB00A17A97}"/>
                </a:ext>
              </a:extLst>
            </p:cNvPr>
            <p:cNvSpPr txBox="1"/>
            <p:nvPr/>
          </p:nvSpPr>
          <p:spPr>
            <a:xfrm>
              <a:off x="134991" y="6571453"/>
              <a:ext cx="2277203" cy="1231106"/>
            </a:xfrm>
            <a:prstGeom prst="rect">
              <a:avLst/>
            </a:prstGeom>
            <a:noFill/>
            <a:ln>
              <a:solidFill>
                <a:schemeClr val="tx1"/>
              </a:solidFill>
            </a:ln>
          </p:spPr>
          <p:txBody>
            <a:bodyPr wrap="square" rtlCol="0">
              <a:spAutoFit/>
            </a:bodyPr>
            <a:lstStyle/>
            <a:p>
              <a:pPr algn="ctr"/>
              <a:r>
                <a:rPr lang="en-US" altLang="ja-JP" sz="1800" dirty="0">
                  <a:solidFill>
                    <a:srgbClr val="0000FF"/>
                  </a:solidFill>
                </a:rPr>
                <a:t>【</a:t>
              </a:r>
              <a:r>
                <a:rPr lang="ja-JP" altLang="en-US" sz="1800" dirty="0">
                  <a:solidFill>
                    <a:srgbClr val="0000FF"/>
                  </a:solidFill>
                </a:rPr>
                <a:t>順応型対策</a:t>
              </a:r>
              <a:r>
                <a:rPr lang="en-US" altLang="ja-JP" sz="1800" dirty="0">
                  <a:solidFill>
                    <a:srgbClr val="0000FF"/>
                  </a:solidFill>
                </a:rPr>
                <a:t>)</a:t>
              </a:r>
            </a:p>
            <a:p>
              <a:r>
                <a:rPr lang="ja-JP" altLang="en-US" sz="1400" dirty="0">
                  <a:solidFill>
                    <a:srgbClr val="0000FF"/>
                  </a:solidFill>
                </a:rPr>
                <a:t>設計時に気候変動は考慮せず、気候変動による外力増を確認後に逐次対策を</a:t>
              </a:r>
              <a:endParaRPr lang="en-US" altLang="ja-JP" sz="1400" dirty="0">
                <a:solidFill>
                  <a:srgbClr val="0000FF"/>
                </a:solidFill>
              </a:endParaRPr>
            </a:p>
            <a:p>
              <a:r>
                <a:rPr lang="ja-JP" altLang="en-US" sz="1400" dirty="0">
                  <a:solidFill>
                    <a:srgbClr val="0000FF"/>
                  </a:solidFill>
                </a:rPr>
                <a:t>講ずる。</a:t>
              </a:r>
            </a:p>
          </p:txBody>
        </p:sp>
        <p:cxnSp>
          <p:nvCxnSpPr>
            <p:cNvPr id="26" name="直線矢印コネクタ 25">
              <a:extLst>
                <a:ext uri="{FF2B5EF4-FFF2-40B4-BE49-F238E27FC236}">
                  <a16:creationId xmlns:a16="http://schemas.microsoft.com/office/drawing/2014/main" id="{F858D07E-312A-4867-9097-81F2E3C77BB0}"/>
                </a:ext>
              </a:extLst>
            </p:cNvPr>
            <p:cNvCxnSpPr/>
            <p:nvPr/>
          </p:nvCxnSpPr>
          <p:spPr>
            <a:xfrm>
              <a:off x="1813401" y="6170733"/>
              <a:ext cx="0" cy="3966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C21A303A-60E5-4BAE-9A71-7D2EB151D7BC}"/>
                </a:ext>
              </a:extLst>
            </p:cNvPr>
            <p:cNvSpPr txBox="1"/>
            <p:nvPr/>
          </p:nvSpPr>
          <p:spPr>
            <a:xfrm>
              <a:off x="1719671" y="6209715"/>
              <a:ext cx="596535" cy="276999"/>
            </a:xfrm>
            <a:prstGeom prst="rect">
              <a:avLst/>
            </a:prstGeom>
            <a:noFill/>
            <a:ln>
              <a:noFill/>
            </a:ln>
          </p:spPr>
          <p:txBody>
            <a:bodyPr wrap="square" rtlCol="0">
              <a:spAutoFit/>
            </a:bodyPr>
            <a:lstStyle/>
            <a:p>
              <a:pPr algn="ctr"/>
              <a:r>
                <a:rPr kumimoji="1" lang="en-US" altLang="ja-JP" sz="1200" dirty="0">
                  <a:solidFill>
                    <a:srgbClr val="FF0000"/>
                  </a:solidFill>
                </a:rPr>
                <a:t>Yes</a:t>
              </a:r>
              <a:endParaRPr kumimoji="1" lang="ja-JP" altLang="en-US" sz="1200" dirty="0">
                <a:solidFill>
                  <a:srgbClr val="FF0000"/>
                </a:solidFill>
              </a:endParaRPr>
            </a:p>
          </p:txBody>
        </p:sp>
        <p:sp>
          <p:nvSpPr>
            <p:cNvPr id="30" name="テキスト ボックス 29">
              <a:extLst>
                <a:ext uri="{FF2B5EF4-FFF2-40B4-BE49-F238E27FC236}">
                  <a16:creationId xmlns:a16="http://schemas.microsoft.com/office/drawing/2014/main" id="{EE9B3030-297B-413A-B477-7C746BBAC92C}"/>
                </a:ext>
              </a:extLst>
            </p:cNvPr>
            <p:cNvSpPr txBox="1"/>
            <p:nvPr/>
          </p:nvSpPr>
          <p:spPr>
            <a:xfrm>
              <a:off x="1742773" y="4676750"/>
              <a:ext cx="495989" cy="261610"/>
            </a:xfrm>
            <a:prstGeom prst="rect">
              <a:avLst/>
            </a:prstGeom>
            <a:noFill/>
            <a:ln>
              <a:noFill/>
            </a:ln>
          </p:spPr>
          <p:txBody>
            <a:bodyPr wrap="square" rtlCol="0">
              <a:spAutoFit/>
            </a:bodyPr>
            <a:lstStyle/>
            <a:p>
              <a:pPr algn="ctr"/>
              <a:r>
                <a:rPr kumimoji="1" lang="en-US" altLang="ja-JP" sz="1100" dirty="0">
                  <a:solidFill>
                    <a:srgbClr val="FF0000"/>
                  </a:solidFill>
                </a:rPr>
                <a:t>Yes</a:t>
              </a:r>
              <a:endParaRPr kumimoji="1" lang="ja-JP" altLang="en-US" sz="1100" dirty="0">
                <a:solidFill>
                  <a:srgbClr val="FF0000"/>
                </a:solidFill>
              </a:endParaRPr>
            </a:p>
          </p:txBody>
        </p:sp>
        <p:sp>
          <p:nvSpPr>
            <p:cNvPr id="31" name="テキスト ボックス 30">
              <a:extLst>
                <a:ext uri="{FF2B5EF4-FFF2-40B4-BE49-F238E27FC236}">
                  <a16:creationId xmlns:a16="http://schemas.microsoft.com/office/drawing/2014/main" id="{EE87C7A0-D31E-4B35-8369-C889072F01ED}"/>
                </a:ext>
              </a:extLst>
            </p:cNvPr>
            <p:cNvSpPr txBox="1"/>
            <p:nvPr/>
          </p:nvSpPr>
          <p:spPr>
            <a:xfrm>
              <a:off x="3261778" y="3774110"/>
              <a:ext cx="554934" cy="276999"/>
            </a:xfrm>
            <a:prstGeom prst="rect">
              <a:avLst/>
            </a:prstGeom>
            <a:noFill/>
            <a:ln>
              <a:noFill/>
            </a:ln>
          </p:spPr>
          <p:txBody>
            <a:bodyPr wrap="square" rtlCol="0">
              <a:spAutoFit/>
            </a:bodyPr>
            <a:lstStyle/>
            <a:p>
              <a:pPr algn="ctr"/>
              <a:r>
                <a:rPr kumimoji="1" lang="en-US" altLang="ja-JP" sz="1200" dirty="0">
                  <a:solidFill>
                    <a:srgbClr val="0000FF"/>
                  </a:solidFill>
                </a:rPr>
                <a:t>No</a:t>
              </a:r>
              <a:endParaRPr kumimoji="1" lang="ja-JP" altLang="en-US" sz="1200" dirty="0">
                <a:solidFill>
                  <a:srgbClr val="0000FF"/>
                </a:solidFill>
              </a:endParaRPr>
            </a:p>
          </p:txBody>
        </p:sp>
        <p:sp>
          <p:nvSpPr>
            <p:cNvPr id="32" name="テキスト ボックス 31">
              <a:extLst>
                <a:ext uri="{FF2B5EF4-FFF2-40B4-BE49-F238E27FC236}">
                  <a16:creationId xmlns:a16="http://schemas.microsoft.com/office/drawing/2014/main" id="{3341C3D5-212E-4EF0-91AF-601BA2F2406A}"/>
                </a:ext>
              </a:extLst>
            </p:cNvPr>
            <p:cNvSpPr txBox="1"/>
            <p:nvPr/>
          </p:nvSpPr>
          <p:spPr>
            <a:xfrm>
              <a:off x="3186131" y="5241771"/>
              <a:ext cx="605742" cy="276999"/>
            </a:xfrm>
            <a:prstGeom prst="rect">
              <a:avLst/>
            </a:prstGeom>
            <a:noFill/>
            <a:ln>
              <a:noFill/>
            </a:ln>
          </p:spPr>
          <p:txBody>
            <a:bodyPr wrap="square" rtlCol="0">
              <a:spAutoFit/>
            </a:bodyPr>
            <a:lstStyle/>
            <a:p>
              <a:pPr algn="ctr"/>
              <a:r>
                <a:rPr kumimoji="1" lang="en-US" altLang="ja-JP" sz="1200" dirty="0">
                  <a:solidFill>
                    <a:srgbClr val="0000FF"/>
                  </a:solidFill>
                </a:rPr>
                <a:t>No</a:t>
              </a:r>
              <a:endParaRPr kumimoji="1" lang="ja-JP" altLang="en-US" sz="1200" dirty="0">
                <a:solidFill>
                  <a:srgbClr val="0000FF"/>
                </a:solidFill>
              </a:endParaRPr>
            </a:p>
          </p:txBody>
        </p:sp>
        <p:sp>
          <p:nvSpPr>
            <p:cNvPr id="38" name="テキスト ボックス 37">
              <a:extLst>
                <a:ext uri="{FF2B5EF4-FFF2-40B4-BE49-F238E27FC236}">
                  <a16:creationId xmlns:a16="http://schemas.microsoft.com/office/drawing/2014/main" id="{777E5DC5-76D1-4F46-B8C4-6A2AB8A05458}"/>
                </a:ext>
              </a:extLst>
            </p:cNvPr>
            <p:cNvSpPr txBox="1"/>
            <p:nvPr/>
          </p:nvSpPr>
          <p:spPr>
            <a:xfrm>
              <a:off x="2679850" y="6567365"/>
              <a:ext cx="1918844" cy="1231106"/>
            </a:xfrm>
            <a:prstGeom prst="rect">
              <a:avLst/>
            </a:prstGeom>
            <a:noFill/>
            <a:ln>
              <a:solidFill>
                <a:schemeClr val="tx1"/>
              </a:solidFill>
            </a:ln>
          </p:spPr>
          <p:txBody>
            <a:bodyPr wrap="square" rtlCol="0">
              <a:spAutoFit/>
            </a:bodyPr>
            <a:lstStyle/>
            <a:p>
              <a:pPr algn="ctr"/>
              <a:r>
                <a:rPr lang="en-US" altLang="ja-JP" sz="1800" dirty="0">
                  <a:solidFill>
                    <a:srgbClr val="00B050"/>
                  </a:solidFill>
                </a:rPr>
                <a:t>【</a:t>
              </a:r>
              <a:r>
                <a:rPr lang="ja-JP" altLang="en-US" sz="1800" dirty="0">
                  <a:solidFill>
                    <a:srgbClr val="00B050"/>
                  </a:solidFill>
                </a:rPr>
                <a:t>先行型対策</a:t>
              </a:r>
              <a:r>
                <a:rPr lang="en-US" altLang="ja-JP" sz="1800" dirty="0">
                  <a:solidFill>
                    <a:srgbClr val="00B050"/>
                  </a:solidFill>
                </a:rPr>
                <a:t>】</a:t>
              </a:r>
            </a:p>
            <a:p>
              <a:r>
                <a:rPr lang="ja-JP" altLang="en-US" sz="1400" dirty="0">
                  <a:solidFill>
                    <a:srgbClr val="00B050"/>
                  </a:solidFill>
                </a:rPr>
                <a:t>部材の耐用年数内で予測される外力の増大分を考慮して設計を行う。</a:t>
              </a:r>
              <a:endParaRPr kumimoji="1" lang="ja-JP" altLang="en-US" sz="1400" dirty="0">
                <a:solidFill>
                  <a:srgbClr val="00B050"/>
                </a:solidFill>
              </a:endParaRPr>
            </a:p>
          </p:txBody>
        </p:sp>
      </p:grpSp>
      <p:sp>
        <p:nvSpPr>
          <p:cNvPr id="34" name="テキスト ボックス 33">
            <a:extLst>
              <a:ext uri="{FF2B5EF4-FFF2-40B4-BE49-F238E27FC236}">
                <a16:creationId xmlns:a16="http://schemas.microsoft.com/office/drawing/2014/main" id="{86D8C663-F6F7-4C17-A0CB-AA5396FCE1DC}"/>
              </a:ext>
            </a:extLst>
          </p:cNvPr>
          <p:cNvSpPr txBox="1"/>
          <p:nvPr/>
        </p:nvSpPr>
        <p:spPr>
          <a:xfrm>
            <a:off x="4597685" y="1767455"/>
            <a:ext cx="4439056" cy="2062103"/>
          </a:xfrm>
          <a:prstGeom prst="rect">
            <a:avLst/>
          </a:prstGeom>
          <a:noFill/>
          <a:ln>
            <a:solidFill>
              <a:schemeClr val="tx1"/>
            </a:solidFill>
          </a:ln>
        </p:spPr>
        <p:txBody>
          <a:bodyPr wrap="square" rtlCol="0">
            <a:spAutoFit/>
          </a:bodyPr>
          <a:lstStyle/>
          <a:p>
            <a:r>
              <a:rPr lang="ja-JP" altLang="en-US" dirty="0"/>
              <a:t>①の主な評価の視点</a:t>
            </a:r>
            <a:endParaRPr lang="en-US" altLang="ja-JP" dirty="0"/>
          </a:p>
          <a:p>
            <a:r>
              <a:rPr lang="ja-JP" altLang="en-US" dirty="0"/>
              <a:t>〇要求性能の確保</a:t>
            </a:r>
            <a:endParaRPr lang="en-US" altLang="ja-JP" dirty="0"/>
          </a:p>
          <a:p>
            <a:r>
              <a:rPr lang="ja-JP" altLang="en-US" dirty="0"/>
              <a:t>・改修中においても、高潮・津波への対応が可能　</a:t>
            </a:r>
            <a:endParaRPr lang="en-US" altLang="ja-JP" dirty="0"/>
          </a:p>
          <a:p>
            <a:r>
              <a:rPr lang="ja-JP" altLang="en-US" dirty="0"/>
              <a:t>  であるか</a:t>
            </a:r>
            <a:endParaRPr lang="en-US" altLang="ja-JP" dirty="0"/>
          </a:p>
          <a:p>
            <a:r>
              <a:rPr kumimoji="1" lang="ja-JP" altLang="en-US" dirty="0"/>
              <a:t>・航行船舶への影響はないか</a:t>
            </a:r>
            <a:endParaRPr kumimoji="1" lang="en-US" altLang="ja-JP" dirty="0"/>
          </a:p>
          <a:p>
            <a:r>
              <a:rPr lang="ja-JP" altLang="en-US" dirty="0"/>
              <a:t>〇実現性</a:t>
            </a:r>
            <a:endParaRPr lang="en-US" altLang="ja-JP" dirty="0"/>
          </a:p>
          <a:p>
            <a:r>
              <a:rPr kumimoji="1" lang="ja-JP" altLang="en-US" dirty="0"/>
              <a:t>・技術上の観点から実現可能か</a:t>
            </a:r>
            <a:endParaRPr kumimoji="1" lang="en-US" altLang="ja-JP" dirty="0"/>
          </a:p>
          <a:p>
            <a:r>
              <a:rPr lang="ja-JP" altLang="en-US" dirty="0"/>
              <a:t>・地元や関係者との調整の見通しはどうか</a:t>
            </a:r>
            <a:endParaRPr lang="en-US" altLang="ja-JP" dirty="0"/>
          </a:p>
        </p:txBody>
      </p:sp>
      <p:sp>
        <p:nvSpPr>
          <p:cNvPr id="7" name="フリーフォーム 6"/>
          <p:cNvSpPr/>
          <p:nvPr/>
        </p:nvSpPr>
        <p:spPr>
          <a:xfrm>
            <a:off x="3411731" y="2905125"/>
            <a:ext cx="331304" cy="2502666"/>
          </a:xfrm>
          <a:custGeom>
            <a:avLst/>
            <a:gdLst>
              <a:gd name="connsiteX0" fmla="*/ 0 w 331304"/>
              <a:gd name="connsiteY0" fmla="*/ 0 h 1444487"/>
              <a:gd name="connsiteX1" fmla="*/ 331304 w 331304"/>
              <a:gd name="connsiteY1" fmla="*/ 0 h 1444487"/>
              <a:gd name="connsiteX2" fmla="*/ 331304 w 331304"/>
              <a:gd name="connsiteY2" fmla="*/ 1444487 h 1444487"/>
            </a:gdLst>
            <a:ahLst/>
            <a:cxnLst>
              <a:cxn ang="0">
                <a:pos x="connsiteX0" y="connsiteY0"/>
              </a:cxn>
              <a:cxn ang="0">
                <a:pos x="connsiteX1" y="connsiteY1"/>
              </a:cxn>
              <a:cxn ang="0">
                <a:pos x="connsiteX2" y="connsiteY2"/>
              </a:cxn>
            </a:cxnLst>
            <a:rect l="l" t="t" r="r" b="b"/>
            <a:pathLst>
              <a:path w="331304" h="1444487">
                <a:moveTo>
                  <a:pt x="0" y="0"/>
                </a:moveTo>
                <a:lnTo>
                  <a:pt x="331304" y="0"/>
                </a:lnTo>
                <a:lnTo>
                  <a:pt x="331304" y="1444487"/>
                </a:lnTo>
              </a:path>
            </a:pathLst>
          </a:custGeom>
          <a:noFill/>
          <a:ln w="9525">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flipV="1">
            <a:off x="3422268" y="4433993"/>
            <a:ext cx="3207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 Box 9">
            <a:extLst>
              <a:ext uri="{FF2B5EF4-FFF2-40B4-BE49-F238E27FC236}">
                <a16:creationId xmlns:a16="http://schemas.microsoft.com/office/drawing/2014/main" id="{C209AD78-AA55-4423-B6FC-799C3E1F7B24}"/>
              </a:ext>
            </a:extLst>
          </p:cNvPr>
          <p:cNvSpPr txBox="1">
            <a:spLocks noChangeArrowheads="1"/>
          </p:cNvSpPr>
          <p:nvPr/>
        </p:nvSpPr>
        <p:spPr bwMode="auto">
          <a:xfrm>
            <a:off x="81182" y="381945"/>
            <a:ext cx="8955559" cy="1077218"/>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気候変動予測を基に設定した外力には、様々な不確実性が潜在するため、手戻りなく設計すること、また過剰な投資にならないように設計することの両面を考えることが重要である。</a:t>
            </a:r>
            <a:endParaRPr lang="en-US" altLang="ja-JP" sz="1600" dirty="0"/>
          </a:p>
          <a:p>
            <a:pPr marL="224009" indent="-149339" defTabSz="390997">
              <a:spcBef>
                <a:spcPct val="0"/>
              </a:spcBef>
              <a:buFont typeface="Arial" panose="020B0604020202020204" pitchFamily="34" charset="0"/>
              <a:buChar char="•"/>
            </a:pPr>
            <a:r>
              <a:rPr lang="ja-JP" altLang="en-US" sz="1600" dirty="0"/>
              <a:t>そのため、各部材の設計に際しては、あらかじめ対策を講じておく「先行型対策」と将来における気候変化を確認後に対策を講じる「順応型対策」のどちらか適切な対策方法を選択する。</a:t>
            </a:r>
          </a:p>
        </p:txBody>
      </p:sp>
      <p:sp>
        <p:nvSpPr>
          <p:cNvPr id="36" name="テキスト ボックス 35">
            <a:extLst>
              <a:ext uri="{FF2B5EF4-FFF2-40B4-BE49-F238E27FC236}">
                <a16:creationId xmlns:a16="http://schemas.microsoft.com/office/drawing/2014/main" id="{86D8C663-F6F7-4C17-A0CB-AA5396FCE1DC}"/>
              </a:ext>
            </a:extLst>
          </p:cNvPr>
          <p:cNvSpPr txBox="1"/>
          <p:nvPr/>
        </p:nvSpPr>
        <p:spPr>
          <a:xfrm>
            <a:off x="4614050" y="4136715"/>
            <a:ext cx="4422691" cy="1077218"/>
          </a:xfrm>
          <a:prstGeom prst="rect">
            <a:avLst/>
          </a:prstGeom>
          <a:noFill/>
          <a:ln>
            <a:solidFill>
              <a:schemeClr val="tx1"/>
            </a:solidFill>
          </a:ln>
        </p:spPr>
        <p:txBody>
          <a:bodyPr wrap="square" rtlCol="0">
            <a:spAutoFit/>
          </a:bodyPr>
          <a:lstStyle/>
          <a:p>
            <a:r>
              <a:rPr lang="ja-JP" altLang="en-US" dirty="0"/>
              <a:t>②の主な評価の視点</a:t>
            </a:r>
            <a:endParaRPr lang="en-US" altLang="ja-JP" dirty="0"/>
          </a:p>
          <a:p>
            <a:r>
              <a:rPr lang="ja-JP" altLang="en-US" dirty="0"/>
              <a:t>・初期費用は妥当か</a:t>
            </a:r>
            <a:endParaRPr lang="en-US" altLang="ja-JP" dirty="0"/>
          </a:p>
          <a:p>
            <a:r>
              <a:rPr lang="ja-JP" altLang="en-US" dirty="0"/>
              <a:t>・改築・供用期間の総費用は妥当であるか</a:t>
            </a:r>
            <a:endParaRPr lang="en-US" altLang="ja-JP" dirty="0"/>
          </a:p>
          <a:p>
            <a:endParaRPr lang="en-US" altLang="ja-JP" dirty="0"/>
          </a:p>
        </p:txBody>
      </p:sp>
    </p:spTree>
    <p:extLst>
      <p:ext uri="{BB962C8B-B14F-4D97-AF65-F5344CB8AC3E}">
        <p14:creationId xmlns:p14="http://schemas.microsoft.com/office/powerpoint/2010/main" val="1935272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D41D3DAA-B471-4143-A6AF-1F5AEFDB31B8}"/>
              </a:ext>
            </a:extLst>
          </p:cNvPr>
          <p:cNvPicPr>
            <a:picLocks noChangeAspect="1"/>
          </p:cNvPicPr>
          <p:nvPr/>
        </p:nvPicPr>
        <p:blipFill>
          <a:blip r:embed="rId2"/>
          <a:stretch>
            <a:fillRect/>
          </a:stretch>
        </p:blipFill>
        <p:spPr>
          <a:xfrm>
            <a:off x="229442" y="4638014"/>
            <a:ext cx="7867154" cy="1477689"/>
          </a:xfrm>
          <a:prstGeom prst="rect">
            <a:avLst/>
          </a:prstGeom>
        </p:spPr>
      </p:pic>
      <p:pic>
        <p:nvPicPr>
          <p:cNvPr id="5" name="図 4">
            <a:extLst>
              <a:ext uri="{FF2B5EF4-FFF2-40B4-BE49-F238E27FC236}">
                <a16:creationId xmlns:a16="http://schemas.microsoft.com/office/drawing/2014/main" id="{FE4C0E0F-6D78-4664-B71B-253390DAA559}"/>
              </a:ext>
            </a:extLst>
          </p:cNvPr>
          <p:cNvPicPr>
            <a:picLocks noChangeAspect="1"/>
          </p:cNvPicPr>
          <p:nvPr/>
        </p:nvPicPr>
        <p:blipFill>
          <a:blip r:embed="rId3"/>
          <a:stretch>
            <a:fillRect/>
          </a:stretch>
        </p:blipFill>
        <p:spPr>
          <a:xfrm>
            <a:off x="246068" y="2589233"/>
            <a:ext cx="8532172" cy="1679533"/>
          </a:xfrm>
          <a:prstGeom prst="rect">
            <a:avLst/>
          </a:prstGeom>
        </p:spPr>
      </p:pic>
      <p:sp>
        <p:nvSpPr>
          <p:cNvPr id="11" name="Rectangle 2"/>
          <p:cNvSpPr>
            <a:spLocks noChangeArrowheads="1"/>
          </p:cNvSpPr>
          <p:nvPr/>
        </p:nvSpPr>
        <p:spPr bwMode="auto">
          <a:xfrm>
            <a:off x="0" y="0"/>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２．気候変動の影響を考慮した設計（基礎工）</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6</a:t>
            </a:fld>
            <a:endParaRPr kumimoji="1" lang="ja-JP" altLang="en-US" sz="1600" dirty="0">
              <a:solidFill>
                <a:schemeClr val="tx1"/>
              </a:solidFill>
            </a:endParaRPr>
          </a:p>
        </p:txBody>
      </p:sp>
      <p:sp>
        <p:nvSpPr>
          <p:cNvPr id="24"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81184" y="471731"/>
            <a:ext cx="8935815" cy="1077218"/>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基礎工の供用期間中の補強は、技術的には可能であるが、大規模な仮設が必要となり、約</a:t>
            </a:r>
            <a:r>
              <a:rPr lang="en-US" altLang="ja-JP" sz="1600" dirty="0"/>
              <a:t>2</a:t>
            </a:r>
            <a:r>
              <a:rPr lang="ja-JP" altLang="en-US" sz="1600" dirty="0"/>
              <a:t>年間の工期及び約</a:t>
            </a:r>
            <a:r>
              <a:rPr lang="en-US" altLang="ja-JP" sz="1600" dirty="0"/>
              <a:t>26</a:t>
            </a:r>
            <a:r>
              <a:rPr lang="ja-JP" altLang="en-US" sz="1600" dirty="0"/>
              <a:t>億円の費用を要する。</a:t>
            </a:r>
            <a:endParaRPr lang="en-US" altLang="ja-JP" sz="1600" dirty="0"/>
          </a:p>
          <a:p>
            <a:pPr marL="224009" indent="-149339" defTabSz="390997">
              <a:spcBef>
                <a:spcPct val="0"/>
              </a:spcBef>
              <a:buFont typeface="Arial" panose="020B0604020202020204" pitchFamily="34" charset="0"/>
              <a:buChar char="•"/>
            </a:pPr>
            <a:r>
              <a:rPr lang="ja-JP" altLang="en-US" sz="1600" dirty="0"/>
              <a:t>工事期間中の高潮・津波に対するリスクや舟運への影響も大きいため、補強は困難である。</a:t>
            </a:r>
            <a:endParaRPr lang="en-US" altLang="ja-JP" sz="1600" dirty="0"/>
          </a:p>
          <a:p>
            <a:pPr marL="224009" indent="-149339" defTabSz="390997">
              <a:spcBef>
                <a:spcPct val="0"/>
              </a:spcBef>
              <a:buFont typeface="Arial" panose="020B0604020202020204" pitchFamily="34" charset="0"/>
              <a:buChar char="•"/>
            </a:pPr>
            <a:r>
              <a:rPr lang="ja-JP" altLang="en-US" sz="1600" dirty="0"/>
              <a:t>よって、基礎工は先行型対策として、設計を行う。</a:t>
            </a:r>
          </a:p>
        </p:txBody>
      </p:sp>
      <p:sp>
        <p:nvSpPr>
          <p:cNvPr id="18" name="テキスト ボックス 17">
            <a:extLst>
              <a:ext uri="{FF2B5EF4-FFF2-40B4-BE49-F238E27FC236}">
                <a16:creationId xmlns:a16="http://schemas.microsoft.com/office/drawing/2014/main" id="{C6AC341A-94A0-4F95-92F4-893D8D3EBF50}"/>
              </a:ext>
            </a:extLst>
          </p:cNvPr>
          <p:cNvSpPr txBox="1"/>
          <p:nvPr/>
        </p:nvSpPr>
        <p:spPr>
          <a:xfrm>
            <a:off x="81185" y="1756120"/>
            <a:ext cx="3796224" cy="307777"/>
          </a:xfrm>
          <a:prstGeom prst="rect">
            <a:avLst/>
          </a:prstGeom>
          <a:noFill/>
        </p:spPr>
        <p:txBody>
          <a:bodyPr wrap="square" rtlCol="0">
            <a:spAutoFit/>
          </a:bodyPr>
          <a:lstStyle/>
          <a:p>
            <a:r>
              <a:rPr lang="ja-JP" altLang="en-US" sz="1400" dirty="0">
                <a:solidFill>
                  <a:srgbClr val="0000FF"/>
                </a:solidFill>
              </a:rPr>
              <a:t>■「基礎工」改修工事イメージ</a:t>
            </a:r>
            <a:endParaRPr lang="en-US" altLang="ja-JP" sz="1400" dirty="0"/>
          </a:p>
        </p:txBody>
      </p:sp>
      <p:sp>
        <p:nvSpPr>
          <p:cNvPr id="15" name="テキスト ボックス 14">
            <a:extLst>
              <a:ext uri="{FF2B5EF4-FFF2-40B4-BE49-F238E27FC236}">
                <a16:creationId xmlns:a16="http://schemas.microsoft.com/office/drawing/2014/main" id="{270EEB51-68D0-40D3-8C12-3BA3A587AEB7}"/>
              </a:ext>
            </a:extLst>
          </p:cNvPr>
          <p:cNvSpPr txBox="1"/>
          <p:nvPr/>
        </p:nvSpPr>
        <p:spPr>
          <a:xfrm>
            <a:off x="335540" y="3505711"/>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16" name="テキスト ボックス 15">
            <a:extLst>
              <a:ext uri="{FF2B5EF4-FFF2-40B4-BE49-F238E27FC236}">
                <a16:creationId xmlns:a16="http://schemas.microsoft.com/office/drawing/2014/main" id="{70B5D256-6346-4B62-BBAD-16634B3269D4}"/>
              </a:ext>
            </a:extLst>
          </p:cNvPr>
          <p:cNvSpPr txBox="1"/>
          <p:nvPr/>
        </p:nvSpPr>
        <p:spPr>
          <a:xfrm>
            <a:off x="603697" y="2994657"/>
            <a:ext cx="304828" cy="31892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17" name="テキスト ボックス 16">
            <a:extLst>
              <a:ext uri="{FF2B5EF4-FFF2-40B4-BE49-F238E27FC236}">
                <a16:creationId xmlns:a16="http://schemas.microsoft.com/office/drawing/2014/main" id="{A75EFF7A-73DA-4C64-821E-40CE2177782E}"/>
              </a:ext>
            </a:extLst>
          </p:cNvPr>
          <p:cNvSpPr txBox="1"/>
          <p:nvPr/>
        </p:nvSpPr>
        <p:spPr>
          <a:xfrm>
            <a:off x="3700942" y="3447606"/>
            <a:ext cx="107489" cy="68825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基礎工増築</a:t>
            </a:r>
          </a:p>
        </p:txBody>
      </p:sp>
      <p:sp>
        <p:nvSpPr>
          <p:cNvPr id="19" name="テキスト ボックス 18">
            <a:extLst>
              <a:ext uri="{FF2B5EF4-FFF2-40B4-BE49-F238E27FC236}">
                <a16:creationId xmlns:a16="http://schemas.microsoft.com/office/drawing/2014/main" id="{0ABC65B4-A021-48DE-B041-112A8BBB131F}"/>
              </a:ext>
            </a:extLst>
          </p:cNvPr>
          <p:cNvSpPr txBox="1"/>
          <p:nvPr/>
        </p:nvSpPr>
        <p:spPr>
          <a:xfrm>
            <a:off x="1006100" y="3505711"/>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0" name="テキスト ボックス 19">
            <a:extLst>
              <a:ext uri="{FF2B5EF4-FFF2-40B4-BE49-F238E27FC236}">
                <a16:creationId xmlns:a16="http://schemas.microsoft.com/office/drawing/2014/main" id="{6F0D3796-DC59-4417-9AC5-101A3ECFC8A5}"/>
              </a:ext>
            </a:extLst>
          </p:cNvPr>
          <p:cNvSpPr txBox="1"/>
          <p:nvPr/>
        </p:nvSpPr>
        <p:spPr>
          <a:xfrm>
            <a:off x="1821440" y="3505711"/>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1" name="テキスト ボックス 20">
            <a:extLst>
              <a:ext uri="{FF2B5EF4-FFF2-40B4-BE49-F238E27FC236}">
                <a16:creationId xmlns:a16="http://schemas.microsoft.com/office/drawing/2014/main" id="{9D192CD7-9630-4D53-B56B-27DA4AC1C4EA}"/>
              </a:ext>
            </a:extLst>
          </p:cNvPr>
          <p:cNvSpPr txBox="1"/>
          <p:nvPr/>
        </p:nvSpPr>
        <p:spPr>
          <a:xfrm>
            <a:off x="2461520" y="3505711"/>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2" name="テキスト ボックス 21">
            <a:extLst>
              <a:ext uri="{FF2B5EF4-FFF2-40B4-BE49-F238E27FC236}">
                <a16:creationId xmlns:a16="http://schemas.microsoft.com/office/drawing/2014/main" id="{622CF5E1-4111-44BF-80D8-C970266FB7ED}"/>
              </a:ext>
            </a:extLst>
          </p:cNvPr>
          <p:cNvSpPr txBox="1"/>
          <p:nvPr/>
        </p:nvSpPr>
        <p:spPr>
          <a:xfrm>
            <a:off x="2104837" y="2994657"/>
            <a:ext cx="304828" cy="31892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23" name="テキスト ボックス 22">
            <a:extLst>
              <a:ext uri="{FF2B5EF4-FFF2-40B4-BE49-F238E27FC236}">
                <a16:creationId xmlns:a16="http://schemas.microsoft.com/office/drawing/2014/main" id="{135561AA-F6AB-4D5C-8513-BD1DB4936481}"/>
              </a:ext>
            </a:extLst>
          </p:cNvPr>
          <p:cNvSpPr txBox="1"/>
          <p:nvPr/>
        </p:nvSpPr>
        <p:spPr>
          <a:xfrm>
            <a:off x="5072542" y="3447606"/>
            <a:ext cx="107489" cy="68825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基礎工増築</a:t>
            </a:r>
          </a:p>
        </p:txBody>
      </p:sp>
      <p:sp>
        <p:nvSpPr>
          <p:cNvPr id="25" name="テキスト ボックス 24">
            <a:extLst>
              <a:ext uri="{FF2B5EF4-FFF2-40B4-BE49-F238E27FC236}">
                <a16:creationId xmlns:a16="http://schemas.microsoft.com/office/drawing/2014/main" id="{EC124A7A-A3AF-4051-BD10-37742C8DE189}"/>
              </a:ext>
            </a:extLst>
          </p:cNvPr>
          <p:cNvSpPr txBox="1"/>
          <p:nvPr/>
        </p:nvSpPr>
        <p:spPr>
          <a:xfrm>
            <a:off x="524086" y="5018509"/>
            <a:ext cx="304828" cy="31892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26" name="テキスト ボックス 25">
            <a:extLst>
              <a:ext uri="{FF2B5EF4-FFF2-40B4-BE49-F238E27FC236}">
                <a16:creationId xmlns:a16="http://schemas.microsoft.com/office/drawing/2014/main" id="{ED0CF7D0-FD38-431D-BABF-E6D502070161}"/>
              </a:ext>
            </a:extLst>
          </p:cNvPr>
          <p:cNvSpPr txBox="1"/>
          <p:nvPr/>
        </p:nvSpPr>
        <p:spPr>
          <a:xfrm>
            <a:off x="2074357" y="5010889"/>
            <a:ext cx="304828" cy="31892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27" name="テキスト ボックス 26">
            <a:extLst>
              <a:ext uri="{FF2B5EF4-FFF2-40B4-BE49-F238E27FC236}">
                <a16:creationId xmlns:a16="http://schemas.microsoft.com/office/drawing/2014/main" id="{F8390A4B-A4B7-472C-9595-A8F3BD05AE46}"/>
              </a:ext>
            </a:extLst>
          </p:cNvPr>
          <p:cNvSpPr txBox="1"/>
          <p:nvPr/>
        </p:nvSpPr>
        <p:spPr>
          <a:xfrm>
            <a:off x="308768" y="4712800"/>
            <a:ext cx="520145"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8" name="テキスト ボックス 27">
            <a:extLst>
              <a:ext uri="{FF2B5EF4-FFF2-40B4-BE49-F238E27FC236}">
                <a16:creationId xmlns:a16="http://schemas.microsoft.com/office/drawing/2014/main" id="{4398585E-145F-4902-9177-7E0465C70FDC}"/>
              </a:ext>
            </a:extLst>
          </p:cNvPr>
          <p:cNvSpPr txBox="1"/>
          <p:nvPr/>
        </p:nvSpPr>
        <p:spPr>
          <a:xfrm>
            <a:off x="2122858" y="4712800"/>
            <a:ext cx="520145"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6" name="フリーフォーム: 図形 5">
            <a:extLst>
              <a:ext uri="{FF2B5EF4-FFF2-40B4-BE49-F238E27FC236}">
                <a16:creationId xmlns:a16="http://schemas.microsoft.com/office/drawing/2014/main" id="{8A6F95BF-07BE-400E-848D-BF88F2FFDCEF}"/>
              </a:ext>
            </a:extLst>
          </p:cNvPr>
          <p:cNvSpPr/>
          <p:nvPr/>
        </p:nvSpPr>
        <p:spPr>
          <a:xfrm>
            <a:off x="320620" y="4891097"/>
            <a:ext cx="716280" cy="289560"/>
          </a:xfrm>
          <a:custGeom>
            <a:avLst/>
            <a:gdLst>
              <a:gd name="connsiteX0" fmla="*/ 0 w 716280"/>
              <a:gd name="connsiteY0" fmla="*/ 281940 h 289560"/>
              <a:gd name="connsiteX1" fmla="*/ 236220 w 716280"/>
              <a:gd name="connsiteY1" fmla="*/ 0 h 289560"/>
              <a:gd name="connsiteX2" fmla="*/ 716280 w 716280"/>
              <a:gd name="connsiteY2" fmla="*/ 289560 h 289560"/>
            </a:gdLst>
            <a:ahLst/>
            <a:cxnLst>
              <a:cxn ang="0">
                <a:pos x="connsiteX0" y="connsiteY0"/>
              </a:cxn>
              <a:cxn ang="0">
                <a:pos x="connsiteX1" y="connsiteY1"/>
              </a:cxn>
              <a:cxn ang="0">
                <a:pos x="connsiteX2" y="connsiteY2"/>
              </a:cxn>
            </a:cxnLst>
            <a:rect l="l" t="t" r="r" b="b"/>
            <a:pathLst>
              <a:path w="716280" h="289560">
                <a:moveTo>
                  <a:pt x="0" y="281940"/>
                </a:moveTo>
                <a:lnTo>
                  <a:pt x="236220" y="0"/>
                </a:lnTo>
                <a:lnTo>
                  <a:pt x="716280" y="289560"/>
                </a:lnTo>
              </a:path>
            </a:pathLst>
          </a:custGeom>
          <a:noFill/>
          <a:ln w="9525">
            <a:solidFill>
              <a:schemeClr val="tx1"/>
            </a:solidFill>
            <a:headEnd type="arrow" w="sm" len="sm"/>
            <a:tailEnd type="arrow"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リーフォーム: 図形 29">
            <a:extLst>
              <a:ext uri="{FF2B5EF4-FFF2-40B4-BE49-F238E27FC236}">
                <a16:creationId xmlns:a16="http://schemas.microsoft.com/office/drawing/2014/main" id="{CC06D446-5803-4294-A79E-3BFFEF3D85F5}"/>
              </a:ext>
            </a:extLst>
          </p:cNvPr>
          <p:cNvSpPr/>
          <p:nvPr/>
        </p:nvSpPr>
        <p:spPr>
          <a:xfrm flipH="1">
            <a:off x="1879838" y="4891097"/>
            <a:ext cx="716280" cy="289560"/>
          </a:xfrm>
          <a:custGeom>
            <a:avLst/>
            <a:gdLst>
              <a:gd name="connsiteX0" fmla="*/ 0 w 716280"/>
              <a:gd name="connsiteY0" fmla="*/ 281940 h 289560"/>
              <a:gd name="connsiteX1" fmla="*/ 236220 w 716280"/>
              <a:gd name="connsiteY1" fmla="*/ 0 h 289560"/>
              <a:gd name="connsiteX2" fmla="*/ 716280 w 716280"/>
              <a:gd name="connsiteY2" fmla="*/ 289560 h 289560"/>
            </a:gdLst>
            <a:ahLst/>
            <a:cxnLst>
              <a:cxn ang="0">
                <a:pos x="connsiteX0" y="connsiteY0"/>
              </a:cxn>
              <a:cxn ang="0">
                <a:pos x="connsiteX1" y="connsiteY1"/>
              </a:cxn>
              <a:cxn ang="0">
                <a:pos x="connsiteX2" y="connsiteY2"/>
              </a:cxn>
            </a:cxnLst>
            <a:rect l="l" t="t" r="r" b="b"/>
            <a:pathLst>
              <a:path w="716280" h="289560">
                <a:moveTo>
                  <a:pt x="0" y="281940"/>
                </a:moveTo>
                <a:lnTo>
                  <a:pt x="236220" y="0"/>
                </a:lnTo>
                <a:lnTo>
                  <a:pt x="716280" y="289560"/>
                </a:lnTo>
              </a:path>
            </a:pathLst>
          </a:custGeom>
          <a:noFill/>
          <a:ln w="9525">
            <a:solidFill>
              <a:schemeClr val="tx1"/>
            </a:solidFill>
            <a:headEnd type="arrow" w="sm" len="sm"/>
            <a:tailEnd type="arrow"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1F2A9082-9336-4476-9F74-1E3554A1B6CE}"/>
              </a:ext>
            </a:extLst>
          </p:cNvPr>
          <p:cNvSpPr txBox="1"/>
          <p:nvPr/>
        </p:nvSpPr>
        <p:spPr>
          <a:xfrm>
            <a:off x="3369918" y="4612825"/>
            <a:ext cx="438513" cy="31892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基礎工増築</a:t>
            </a:r>
          </a:p>
        </p:txBody>
      </p:sp>
      <p:sp>
        <p:nvSpPr>
          <p:cNvPr id="32" name="フリーフォーム: 図形 31">
            <a:extLst>
              <a:ext uri="{FF2B5EF4-FFF2-40B4-BE49-F238E27FC236}">
                <a16:creationId xmlns:a16="http://schemas.microsoft.com/office/drawing/2014/main" id="{B638401D-720A-4541-B1F2-118921F8D9EC}"/>
              </a:ext>
            </a:extLst>
          </p:cNvPr>
          <p:cNvSpPr/>
          <p:nvPr/>
        </p:nvSpPr>
        <p:spPr>
          <a:xfrm flipH="1">
            <a:off x="3605341" y="4891097"/>
            <a:ext cx="1539240" cy="586740"/>
          </a:xfrm>
          <a:custGeom>
            <a:avLst/>
            <a:gdLst>
              <a:gd name="connsiteX0" fmla="*/ 0 w 716280"/>
              <a:gd name="connsiteY0" fmla="*/ 281940 h 289560"/>
              <a:gd name="connsiteX1" fmla="*/ 236220 w 716280"/>
              <a:gd name="connsiteY1" fmla="*/ 0 h 289560"/>
              <a:gd name="connsiteX2" fmla="*/ 716280 w 716280"/>
              <a:gd name="connsiteY2" fmla="*/ 289560 h 289560"/>
              <a:gd name="connsiteX0" fmla="*/ 0 w 2019300"/>
              <a:gd name="connsiteY0" fmla="*/ 586740 h 586740"/>
              <a:gd name="connsiteX1" fmla="*/ 1539240 w 2019300"/>
              <a:gd name="connsiteY1" fmla="*/ 0 h 586740"/>
              <a:gd name="connsiteX2" fmla="*/ 2019300 w 2019300"/>
              <a:gd name="connsiteY2" fmla="*/ 289560 h 586740"/>
              <a:gd name="connsiteX0" fmla="*/ 0 w 1539240"/>
              <a:gd name="connsiteY0" fmla="*/ 586740 h 586740"/>
              <a:gd name="connsiteX1" fmla="*/ 1539240 w 1539240"/>
              <a:gd name="connsiteY1" fmla="*/ 0 h 586740"/>
              <a:gd name="connsiteX2" fmla="*/ 1409700 w 1539240"/>
              <a:gd name="connsiteY2" fmla="*/ 548640 h 586740"/>
            </a:gdLst>
            <a:ahLst/>
            <a:cxnLst>
              <a:cxn ang="0">
                <a:pos x="connsiteX0" y="connsiteY0"/>
              </a:cxn>
              <a:cxn ang="0">
                <a:pos x="connsiteX1" y="connsiteY1"/>
              </a:cxn>
              <a:cxn ang="0">
                <a:pos x="connsiteX2" y="connsiteY2"/>
              </a:cxn>
            </a:cxnLst>
            <a:rect l="l" t="t" r="r" b="b"/>
            <a:pathLst>
              <a:path w="1539240" h="586740">
                <a:moveTo>
                  <a:pt x="0" y="586740"/>
                </a:moveTo>
                <a:lnTo>
                  <a:pt x="1539240" y="0"/>
                </a:lnTo>
                <a:lnTo>
                  <a:pt x="1409700" y="548640"/>
                </a:lnTo>
              </a:path>
            </a:pathLst>
          </a:custGeom>
          <a:noFill/>
          <a:ln w="9525">
            <a:solidFill>
              <a:schemeClr val="tx1"/>
            </a:solidFill>
            <a:headEnd type="arrow" w="sm" len="sm"/>
            <a:tailEnd type="arrow"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014C2E19-54A9-4679-BCC6-491A4BC50A00}"/>
              </a:ext>
            </a:extLst>
          </p:cNvPr>
          <p:cNvSpPr txBox="1"/>
          <p:nvPr/>
        </p:nvSpPr>
        <p:spPr>
          <a:xfrm>
            <a:off x="246068" y="2069801"/>
            <a:ext cx="2771452" cy="246221"/>
          </a:xfrm>
          <a:prstGeom prst="rect">
            <a:avLst/>
          </a:prstGeom>
          <a:solidFill>
            <a:schemeClr val="bg1">
              <a:lumMod val="75000"/>
            </a:schemeClr>
          </a:solidFill>
        </p:spPr>
        <p:txBody>
          <a:bodyPr wrap="square" rtlCol="0">
            <a:spAutoFit/>
          </a:bodyPr>
          <a:lstStyle/>
          <a:p>
            <a:pPr algn="ctr"/>
            <a:r>
              <a:rPr kumimoji="1" lang="ja-JP" altLang="en-US" sz="1000" dirty="0">
                <a:solidFill>
                  <a:schemeClr val="tx2"/>
                </a:solidFill>
              </a:rPr>
              <a:t>仮設設置</a:t>
            </a:r>
          </a:p>
        </p:txBody>
      </p:sp>
      <p:sp>
        <p:nvSpPr>
          <p:cNvPr id="38" name="テキスト ボックス 37">
            <a:extLst>
              <a:ext uri="{FF2B5EF4-FFF2-40B4-BE49-F238E27FC236}">
                <a16:creationId xmlns:a16="http://schemas.microsoft.com/office/drawing/2014/main" id="{D781936B-9E52-4751-961A-CBBCBD814CAF}"/>
              </a:ext>
            </a:extLst>
          </p:cNvPr>
          <p:cNvSpPr txBox="1"/>
          <p:nvPr/>
        </p:nvSpPr>
        <p:spPr>
          <a:xfrm>
            <a:off x="3126428" y="2069801"/>
            <a:ext cx="2771452" cy="246221"/>
          </a:xfrm>
          <a:prstGeom prst="rect">
            <a:avLst/>
          </a:prstGeom>
          <a:solidFill>
            <a:schemeClr val="bg1">
              <a:lumMod val="75000"/>
            </a:schemeClr>
          </a:solidFill>
        </p:spPr>
        <p:txBody>
          <a:bodyPr wrap="square" rtlCol="0">
            <a:spAutoFit/>
          </a:bodyPr>
          <a:lstStyle/>
          <a:p>
            <a:pPr algn="ctr"/>
            <a:r>
              <a:rPr kumimoji="1" lang="ja-JP" altLang="en-US" sz="1000" dirty="0">
                <a:solidFill>
                  <a:schemeClr val="tx2"/>
                </a:solidFill>
              </a:rPr>
              <a:t>基礎工補強</a:t>
            </a:r>
          </a:p>
        </p:txBody>
      </p:sp>
      <p:sp>
        <p:nvSpPr>
          <p:cNvPr id="39" name="テキスト ボックス 38">
            <a:extLst>
              <a:ext uri="{FF2B5EF4-FFF2-40B4-BE49-F238E27FC236}">
                <a16:creationId xmlns:a16="http://schemas.microsoft.com/office/drawing/2014/main" id="{4414E84F-E98D-429B-B666-C03E33EC7E9E}"/>
              </a:ext>
            </a:extLst>
          </p:cNvPr>
          <p:cNvSpPr txBox="1"/>
          <p:nvPr/>
        </p:nvSpPr>
        <p:spPr>
          <a:xfrm>
            <a:off x="6006788" y="2069801"/>
            <a:ext cx="2771452" cy="246221"/>
          </a:xfrm>
          <a:prstGeom prst="rect">
            <a:avLst/>
          </a:prstGeom>
          <a:solidFill>
            <a:schemeClr val="bg1">
              <a:lumMod val="75000"/>
            </a:schemeClr>
          </a:solidFill>
        </p:spPr>
        <p:txBody>
          <a:bodyPr wrap="square" rtlCol="0">
            <a:spAutoFit/>
          </a:bodyPr>
          <a:lstStyle/>
          <a:p>
            <a:pPr algn="ctr"/>
            <a:r>
              <a:rPr lang="ja-JP" altLang="en-US" sz="1000" dirty="0">
                <a:solidFill>
                  <a:schemeClr val="tx2"/>
                </a:solidFill>
              </a:rPr>
              <a:t>仮設撤去</a:t>
            </a:r>
            <a:endParaRPr kumimoji="1" lang="ja-JP" altLang="en-US" sz="1000" dirty="0">
              <a:solidFill>
                <a:schemeClr val="tx2"/>
              </a:solidFill>
            </a:endParaRPr>
          </a:p>
        </p:txBody>
      </p:sp>
      <p:sp>
        <p:nvSpPr>
          <p:cNvPr id="34" name="テキスト ボックス 33">
            <a:extLst>
              <a:ext uri="{FF2B5EF4-FFF2-40B4-BE49-F238E27FC236}">
                <a16:creationId xmlns:a16="http://schemas.microsoft.com/office/drawing/2014/main" id="{364DF45C-8647-4873-9FE5-A9EAA60796A0}"/>
              </a:ext>
            </a:extLst>
          </p:cNvPr>
          <p:cNvSpPr txBox="1"/>
          <p:nvPr/>
        </p:nvSpPr>
        <p:spPr>
          <a:xfrm>
            <a:off x="81184" y="2313229"/>
            <a:ext cx="1110572" cy="307777"/>
          </a:xfrm>
          <a:prstGeom prst="rect">
            <a:avLst/>
          </a:prstGeom>
          <a:noFill/>
        </p:spPr>
        <p:txBody>
          <a:bodyPr wrap="square" rtlCol="0">
            <a:spAutoFit/>
          </a:bodyPr>
          <a:lstStyle/>
          <a:p>
            <a:r>
              <a:rPr lang="ja-JP" altLang="en-US" sz="1400" b="1" u="sng" dirty="0"/>
              <a:t>平面図</a:t>
            </a:r>
            <a:endParaRPr kumimoji="1" lang="ja-JP" altLang="en-US" sz="1400" b="1" u="sng" dirty="0"/>
          </a:p>
        </p:txBody>
      </p:sp>
      <p:sp>
        <p:nvSpPr>
          <p:cNvPr id="35" name="テキスト ボックス 34">
            <a:extLst>
              <a:ext uri="{FF2B5EF4-FFF2-40B4-BE49-F238E27FC236}">
                <a16:creationId xmlns:a16="http://schemas.microsoft.com/office/drawing/2014/main" id="{BB054BC1-57A2-4037-B30E-1C839B1FD285}"/>
              </a:ext>
            </a:extLst>
          </p:cNvPr>
          <p:cNvSpPr txBox="1"/>
          <p:nvPr/>
        </p:nvSpPr>
        <p:spPr>
          <a:xfrm>
            <a:off x="81184" y="4358097"/>
            <a:ext cx="1110572" cy="307777"/>
          </a:xfrm>
          <a:prstGeom prst="rect">
            <a:avLst/>
          </a:prstGeom>
          <a:noFill/>
        </p:spPr>
        <p:txBody>
          <a:bodyPr wrap="square" rtlCol="0">
            <a:spAutoFit/>
          </a:bodyPr>
          <a:lstStyle/>
          <a:p>
            <a:r>
              <a:rPr lang="ja-JP" altLang="en-US" sz="1400" b="1" u="sng" dirty="0"/>
              <a:t>縦断面図</a:t>
            </a:r>
            <a:endParaRPr kumimoji="1" lang="ja-JP" altLang="en-US" sz="1400" b="1" u="sng" dirty="0"/>
          </a:p>
        </p:txBody>
      </p:sp>
      <p:sp>
        <p:nvSpPr>
          <p:cNvPr id="36" name="テキスト ボックス 35">
            <a:extLst>
              <a:ext uri="{FF2B5EF4-FFF2-40B4-BE49-F238E27FC236}">
                <a16:creationId xmlns:a16="http://schemas.microsoft.com/office/drawing/2014/main" id="{592318B7-1B81-4FEF-8308-9E832778C18A}"/>
              </a:ext>
            </a:extLst>
          </p:cNvPr>
          <p:cNvSpPr txBox="1"/>
          <p:nvPr/>
        </p:nvSpPr>
        <p:spPr>
          <a:xfrm>
            <a:off x="209115" y="6448517"/>
            <a:ext cx="2808405" cy="261610"/>
          </a:xfrm>
          <a:prstGeom prst="rect">
            <a:avLst/>
          </a:prstGeom>
          <a:solidFill>
            <a:schemeClr val="bg1">
              <a:lumMod val="95000"/>
            </a:schemeClr>
          </a:solidFill>
        </p:spPr>
        <p:txBody>
          <a:bodyPr wrap="square" rtlCol="0">
            <a:spAutoFit/>
          </a:bodyPr>
          <a:lstStyle/>
          <a:p>
            <a:r>
              <a:rPr lang="ja-JP" altLang="en-US" sz="1100" dirty="0">
                <a:solidFill>
                  <a:srgbClr val="FF0000"/>
                </a:solidFill>
              </a:rPr>
              <a:t>・締切矢板、作業構台の大規模仮設を設置</a:t>
            </a:r>
            <a:endParaRPr kumimoji="1" lang="en-US" altLang="ja-JP" sz="1100" dirty="0">
              <a:solidFill>
                <a:srgbClr val="FF0000"/>
              </a:solidFill>
            </a:endParaRPr>
          </a:p>
        </p:txBody>
      </p:sp>
    </p:spTree>
    <p:extLst>
      <p:ext uri="{BB962C8B-B14F-4D97-AF65-F5344CB8AC3E}">
        <p14:creationId xmlns:p14="http://schemas.microsoft.com/office/powerpoint/2010/main" val="2216318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0"/>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２．気候変動の影響を考慮した設計（門柱）</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7</a:t>
            </a:fld>
            <a:endParaRPr kumimoji="1" lang="ja-JP" altLang="en-US" sz="1600" dirty="0">
              <a:solidFill>
                <a:schemeClr val="tx1"/>
              </a:solidFill>
            </a:endParaRPr>
          </a:p>
        </p:txBody>
      </p:sp>
      <p:sp>
        <p:nvSpPr>
          <p:cNvPr id="24"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81184" y="479752"/>
            <a:ext cx="8935815" cy="1323439"/>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門柱の供用期間中の嵩上げは、操作室の撤去及び復旧が必要となり、約</a:t>
            </a:r>
            <a:r>
              <a:rPr lang="en-US" altLang="ja-JP" sz="1600" dirty="0"/>
              <a:t>2</a:t>
            </a:r>
            <a:r>
              <a:rPr lang="ja-JP" altLang="en-US" sz="1600" dirty="0"/>
              <a:t>年間の工期及び約</a:t>
            </a:r>
            <a:r>
              <a:rPr lang="en-US" altLang="ja-JP" sz="1600" dirty="0"/>
              <a:t>22</a:t>
            </a:r>
            <a:r>
              <a:rPr lang="ja-JP" altLang="en-US" sz="1600" dirty="0"/>
              <a:t>億円の費用を要する。</a:t>
            </a:r>
          </a:p>
          <a:p>
            <a:pPr marL="224009" indent="-149339" defTabSz="390997">
              <a:spcBef>
                <a:spcPct val="0"/>
              </a:spcBef>
              <a:buFont typeface="Arial" panose="020B0604020202020204" pitchFamily="34" charset="0"/>
              <a:buChar char="•"/>
            </a:pPr>
            <a:r>
              <a:rPr lang="ja-JP" altLang="en-US" sz="1600" dirty="0"/>
              <a:t>工事期間中は水門操作が不可能となり、高潮・津波に対するリスクや舟運への影響も大きいため、嵩上げは困難である。</a:t>
            </a:r>
          </a:p>
          <a:p>
            <a:pPr marL="224009" indent="-149339" defTabSz="390997">
              <a:spcBef>
                <a:spcPct val="0"/>
              </a:spcBef>
              <a:buFont typeface="Arial" panose="020B0604020202020204" pitchFamily="34" charset="0"/>
              <a:buChar char="•"/>
            </a:pPr>
            <a:r>
              <a:rPr lang="ja-JP" altLang="en-US" sz="1600" dirty="0"/>
              <a:t>よって、門柱は先行型対策として、設計を行う。</a:t>
            </a:r>
          </a:p>
        </p:txBody>
      </p:sp>
      <p:sp>
        <p:nvSpPr>
          <p:cNvPr id="28" name="テキスト ボックス 27">
            <a:extLst>
              <a:ext uri="{FF2B5EF4-FFF2-40B4-BE49-F238E27FC236}">
                <a16:creationId xmlns:a16="http://schemas.microsoft.com/office/drawing/2014/main" id="{9B73A08E-AB2D-4B69-B7C7-564D8ABC4D86}"/>
              </a:ext>
            </a:extLst>
          </p:cNvPr>
          <p:cNvSpPr txBox="1"/>
          <p:nvPr/>
        </p:nvSpPr>
        <p:spPr>
          <a:xfrm>
            <a:off x="81185" y="2054967"/>
            <a:ext cx="3796224" cy="307777"/>
          </a:xfrm>
          <a:prstGeom prst="rect">
            <a:avLst/>
          </a:prstGeom>
          <a:noFill/>
        </p:spPr>
        <p:txBody>
          <a:bodyPr wrap="square" rtlCol="0">
            <a:spAutoFit/>
          </a:bodyPr>
          <a:lstStyle/>
          <a:p>
            <a:r>
              <a:rPr lang="ja-JP" altLang="en-US" sz="1400" dirty="0">
                <a:solidFill>
                  <a:srgbClr val="0000FF"/>
                </a:solidFill>
              </a:rPr>
              <a:t>■「門柱」改修工事イメージ</a:t>
            </a:r>
            <a:endParaRPr lang="en-US" altLang="ja-JP" sz="1400" dirty="0"/>
          </a:p>
        </p:txBody>
      </p:sp>
      <p:grpSp>
        <p:nvGrpSpPr>
          <p:cNvPr id="7" name="グループ化 6">
            <a:extLst>
              <a:ext uri="{FF2B5EF4-FFF2-40B4-BE49-F238E27FC236}">
                <a16:creationId xmlns:a16="http://schemas.microsoft.com/office/drawing/2014/main" id="{06908A19-5A50-4281-8E2F-0A512C55484F}"/>
              </a:ext>
            </a:extLst>
          </p:cNvPr>
          <p:cNvGrpSpPr/>
          <p:nvPr/>
        </p:nvGrpSpPr>
        <p:grpSpPr>
          <a:xfrm>
            <a:off x="575331" y="4765097"/>
            <a:ext cx="7298671" cy="1648685"/>
            <a:chOff x="575331" y="4852657"/>
            <a:chExt cx="7298671" cy="1648685"/>
          </a:xfrm>
        </p:grpSpPr>
        <p:pic>
          <p:nvPicPr>
            <p:cNvPr id="3" name="図 2">
              <a:extLst>
                <a:ext uri="{FF2B5EF4-FFF2-40B4-BE49-F238E27FC236}">
                  <a16:creationId xmlns:a16="http://schemas.microsoft.com/office/drawing/2014/main" id="{DCD17696-C1EB-4E7F-8060-08FEF3611FC7}"/>
                </a:ext>
              </a:extLst>
            </p:cNvPr>
            <p:cNvPicPr>
              <a:picLocks noChangeAspect="1"/>
            </p:cNvPicPr>
            <p:nvPr/>
          </p:nvPicPr>
          <p:blipFill>
            <a:blip r:embed="rId2"/>
            <a:stretch>
              <a:fillRect/>
            </a:stretch>
          </p:blipFill>
          <p:spPr>
            <a:xfrm>
              <a:off x="758610" y="4887392"/>
              <a:ext cx="7115392" cy="1613950"/>
            </a:xfrm>
            <a:prstGeom prst="rect">
              <a:avLst/>
            </a:prstGeom>
          </p:spPr>
        </p:pic>
        <p:sp>
          <p:nvSpPr>
            <p:cNvPr id="16" name="テキスト ボックス 15">
              <a:extLst>
                <a:ext uri="{FF2B5EF4-FFF2-40B4-BE49-F238E27FC236}">
                  <a16:creationId xmlns:a16="http://schemas.microsoft.com/office/drawing/2014/main" id="{D11BC897-42A5-44D2-BD35-A74FFBC7E47F}"/>
                </a:ext>
              </a:extLst>
            </p:cNvPr>
            <p:cNvSpPr txBox="1"/>
            <p:nvPr/>
          </p:nvSpPr>
          <p:spPr>
            <a:xfrm>
              <a:off x="575331" y="5650255"/>
              <a:ext cx="161083"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17" name="テキスト ボックス 16">
              <a:extLst>
                <a:ext uri="{FF2B5EF4-FFF2-40B4-BE49-F238E27FC236}">
                  <a16:creationId xmlns:a16="http://schemas.microsoft.com/office/drawing/2014/main" id="{7D834DAE-DE10-41B0-BD68-2B667F80F15F}"/>
                </a:ext>
              </a:extLst>
            </p:cNvPr>
            <p:cNvSpPr txBox="1"/>
            <p:nvPr/>
          </p:nvSpPr>
          <p:spPr>
            <a:xfrm>
              <a:off x="2169918" y="5650255"/>
              <a:ext cx="161083"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19" name="テキスト ボックス 18">
              <a:extLst>
                <a:ext uri="{FF2B5EF4-FFF2-40B4-BE49-F238E27FC236}">
                  <a16:creationId xmlns:a16="http://schemas.microsoft.com/office/drawing/2014/main" id="{1FCFAFF8-57FB-4F3B-96B2-62F5E5C11C8E}"/>
                </a:ext>
              </a:extLst>
            </p:cNvPr>
            <p:cNvSpPr txBox="1"/>
            <p:nvPr/>
          </p:nvSpPr>
          <p:spPr>
            <a:xfrm>
              <a:off x="575331" y="5199300"/>
              <a:ext cx="520145"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0" name="フリーフォーム: 図形 19">
              <a:extLst>
                <a:ext uri="{FF2B5EF4-FFF2-40B4-BE49-F238E27FC236}">
                  <a16:creationId xmlns:a16="http://schemas.microsoft.com/office/drawing/2014/main" id="{F503D144-D0F6-40F3-B4D5-F02DBE495913}"/>
                </a:ext>
              </a:extLst>
            </p:cNvPr>
            <p:cNvSpPr/>
            <p:nvPr/>
          </p:nvSpPr>
          <p:spPr>
            <a:xfrm>
              <a:off x="852097" y="5368169"/>
              <a:ext cx="857132" cy="298987"/>
            </a:xfrm>
            <a:custGeom>
              <a:avLst/>
              <a:gdLst>
                <a:gd name="connsiteX0" fmla="*/ 0 w 716280"/>
                <a:gd name="connsiteY0" fmla="*/ 281940 h 289560"/>
                <a:gd name="connsiteX1" fmla="*/ 236220 w 716280"/>
                <a:gd name="connsiteY1" fmla="*/ 0 h 289560"/>
                <a:gd name="connsiteX2" fmla="*/ 716280 w 716280"/>
                <a:gd name="connsiteY2" fmla="*/ 289560 h 289560"/>
                <a:gd name="connsiteX0" fmla="*/ 140852 w 857132"/>
                <a:gd name="connsiteY0" fmla="*/ 291367 h 298987"/>
                <a:gd name="connsiteX1" fmla="*/ 0 w 857132"/>
                <a:gd name="connsiteY1" fmla="*/ 0 h 298987"/>
                <a:gd name="connsiteX2" fmla="*/ 857132 w 857132"/>
                <a:gd name="connsiteY2" fmla="*/ 298987 h 298987"/>
              </a:gdLst>
              <a:ahLst/>
              <a:cxnLst>
                <a:cxn ang="0">
                  <a:pos x="connsiteX0" y="connsiteY0"/>
                </a:cxn>
                <a:cxn ang="0">
                  <a:pos x="connsiteX1" y="connsiteY1"/>
                </a:cxn>
                <a:cxn ang="0">
                  <a:pos x="connsiteX2" y="connsiteY2"/>
                </a:cxn>
              </a:cxnLst>
              <a:rect l="l" t="t" r="r" b="b"/>
              <a:pathLst>
                <a:path w="857132" h="298987">
                  <a:moveTo>
                    <a:pt x="140852" y="291367"/>
                  </a:moveTo>
                  <a:lnTo>
                    <a:pt x="0" y="0"/>
                  </a:lnTo>
                  <a:lnTo>
                    <a:pt x="857132" y="298987"/>
                  </a:lnTo>
                </a:path>
              </a:pathLst>
            </a:custGeom>
            <a:noFill/>
            <a:ln w="9525">
              <a:solidFill>
                <a:schemeClr val="tx1"/>
              </a:solidFill>
              <a:headEnd type="arrow" w="sm" len="sm"/>
              <a:tailEnd type="arrow"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71A98D31-6778-4157-9369-2975E0104B2D}"/>
                </a:ext>
              </a:extLst>
            </p:cNvPr>
            <p:cNvSpPr txBox="1"/>
            <p:nvPr/>
          </p:nvSpPr>
          <p:spPr>
            <a:xfrm>
              <a:off x="3996690" y="4852657"/>
              <a:ext cx="703224"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門柱嵩上げ</a:t>
              </a:r>
            </a:p>
          </p:txBody>
        </p:sp>
      </p:grpSp>
      <p:grpSp>
        <p:nvGrpSpPr>
          <p:cNvPr id="6" name="グループ化 5">
            <a:extLst>
              <a:ext uri="{FF2B5EF4-FFF2-40B4-BE49-F238E27FC236}">
                <a16:creationId xmlns:a16="http://schemas.microsoft.com/office/drawing/2014/main" id="{915DFE95-8C97-41B8-BBF9-54BE789428A1}"/>
              </a:ext>
            </a:extLst>
          </p:cNvPr>
          <p:cNvGrpSpPr/>
          <p:nvPr/>
        </p:nvGrpSpPr>
        <p:grpSpPr>
          <a:xfrm>
            <a:off x="237601" y="2962554"/>
            <a:ext cx="8525399" cy="1693336"/>
            <a:chOff x="237601" y="3107264"/>
            <a:chExt cx="8525399" cy="1693336"/>
          </a:xfrm>
        </p:grpSpPr>
        <p:pic>
          <p:nvPicPr>
            <p:cNvPr id="5" name="図 4">
              <a:extLst>
                <a:ext uri="{FF2B5EF4-FFF2-40B4-BE49-F238E27FC236}">
                  <a16:creationId xmlns:a16="http://schemas.microsoft.com/office/drawing/2014/main" id="{10209067-56FE-4BB6-848E-78F32330E141}"/>
                </a:ext>
              </a:extLst>
            </p:cNvPr>
            <p:cNvPicPr>
              <a:picLocks noChangeAspect="1"/>
            </p:cNvPicPr>
            <p:nvPr/>
          </p:nvPicPr>
          <p:blipFill>
            <a:blip r:embed="rId3"/>
            <a:stretch>
              <a:fillRect/>
            </a:stretch>
          </p:blipFill>
          <p:spPr>
            <a:xfrm>
              <a:off x="237601" y="3107264"/>
              <a:ext cx="8525399" cy="1693336"/>
            </a:xfrm>
            <a:prstGeom prst="rect">
              <a:avLst/>
            </a:prstGeom>
          </p:spPr>
        </p:pic>
        <p:sp>
          <p:nvSpPr>
            <p:cNvPr id="13" name="テキスト ボックス 12">
              <a:extLst>
                <a:ext uri="{FF2B5EF4-FFF2-40B4-BE49-F238E27FC236}">
                  <a16:creationId xmlns:a16="http://schemas.microsoft.com/office/drawing/2014/main" id="{E899F030-D327-4B76-BEAC-E3AD851A6808}"/>
                </a:ext>
              </a:extLst>
            </p:cNvPr>
            <p:cNvSpPr txBox="1"/>
            <p:nvPr/>
          </p:nvSpPr>
          <p:spPr>
            <a:xfrm>
              <a:off x="995448" y="4047656"/>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14" name="テキスト ボックス 13">
              <a:extLst>
                <a:ext uri="{FF2B5EF4-FFF2-40B4-BE49-F238E27FC236}">
                  <a16:creationId xmlns:a16="http://schemas.microsoft.com/office/drawing/2014/main" id="{24467668-DE23-4298-BFA6-3A0CD4D30D1F}"/>
                </a:ext>
              </a:extLst>
            </p:cNvPr>
            <p:cNvSpPr txBox="1"/>
            <p:nvPr/>
          </p:nvSpPr>
          <p:spPr>
            <a:xfrm>
              <a:off x="669601" y="4040541"/>
              <a:ext cx="161083"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15" name="テキスト ボックス 14">
              <a:extLst>
                <a:ext uri="{FF2B5EF4-FFF2-40B4-BE49-F238E27FC236}">
                  <a16:creationId xmlns:a16="http://schemas.microsoft.com/office/drawing/2014/main" id="{0D435087-BBBB-4749-A0E6-92769BF44FF8}"/>
                </a:ext>
              </a:extLst>
            </p:cNvPr>
            <p:cNvSpPr txBox="1"/>
            <p:nvPr/>
          </p:nvSpPr>
          <p:spPr>
            <a:xfrm>
              <a:off x="2169918" y="4040541"/>
              <a:ext cx="161083"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18" name="テキスト ボックス 17">
              <a:extLst>
                <a:ext uri="{FF2B5EF4-FFF2-40B4-BE49-F238E27FC236}">
                  <a16:creationId xmlns:a16="http://schemas.microsoft.com/office/drawing/2014/main" id="{6579591C-D74D-46CE-A6A2-A849647D12FD}"/>
                </a:ext>
              </a:extLst>
            </p:cNvPr>
            <p:cNvSpPr txBox="1"/>
            <p:nvPr/>
          </p:nvSpPr>
          <p:spPr>
            <a:xfrm>
              <a:off x="1649657" y="4047656"/>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2" name="テキスト ボックス 21">
              <a:extLst>
                <a:ext uri="{FF2B5EF4-FFF2-40B4-BE49-F238E27FC236}">
                  <a16:creationId xmlns:a16="http://schemas.microsoft.com/office/drawing/2014/main" id="{310D2FA1-7D53-4E97-AF0A-C10F309BEF67}"/>
                </a:ext>
              </a:extLst>
            </p:cNvPr>
            <p:cNvSpPr txBox="1"/>
            <p:nvPr/>
          </p:nvSpPr>
          <p:spPr>
            <a:xfrm>
              <a:off x="3996690" y="3593977"/>
              <a:ext cx="703224"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門柱嵩上げ</a:t>
              </a:r>
            </a:p>
          </p:txBody>
        </p:sp>
      </p:grpSp>
      <p:sp>
        <p:nvSpPr>
          <p:cNvPr id="31" name="テキスト ボックス 30">
            <a:extLst>
              <a:ext uri="{FF2B5EF4-FFF2-40B4-BE49-F238E27FC236}">
                <a16:creationId xmlns:a16="http://schemas.microsoft.com/office/drawing/2014/main" id="{C6751CBD-1801-4DEE-A990-86B6342F48A3}"/>
              </a:ext>
            </a:extLst>
          </p:cNvPr>
          <p:cNvSpPr txBox="1"/>
          <p:nvPr/>
        </p:nvSpPr>
        <p:spPr>
          <a:xfrm>
            <a:off x="246068" y="2348564"/>
            <a:ext cx="2771452" cy="246221"/>
          </a:xfrm>
          <a:prstGeom prst="rect">
            <a:avLst/>
          </a:prstGeom>
          <a:solidFill>
            <a:schemeClr val="bg1">
              <a:lumMod val="75000"/>
            </a:schemeClr>
          </a:solidFill>
        </p:spPr>
        <p:txBody>
          <a:bodyPr wrap="square" rtlCol="0">
            <a:spAutoFit/>
          </a:bodyPr>
          <a:lstStyle/>
          <a:p>
            <a:pPr algn="ctr"/>
            <a:r>
              <a:rPr kumimoji="1" lang="ja-JP" altLang="en-US" sz="1000" dirty="0">
                <a:solidFill>
                  <a:schemeClr val="tx2"/>
                </a:solidFill>
              </a:rPr>
              <a:t>仮設設置・操作室撤去</a:t>
            </a:r>
          </a:p>
        </p:txBody>
      </p:sp>
      <p:sp>
        <p:nvSpPr>
          <p:cNvPr id="32" name="テキスト ボックス 31">
            <a:extLst>
              <a:ext uri="{FF2B5EF4-FFF2-40B4-BE49-F238E27FC236}">
                <a16:creationId xmlns:a16="http://schemas.microsoft.com/office/drawing/2014/main" id="{61D0C80C-DDAB-4EC5-B9CA-AE3A9E608BD1}"/>
              </a:ext>
            </a:extLst>
          </p:cNvPr>
          <p:cNvSpPr txBox="1"/>
          <p:nvPr/>
        </p:nvSpPr>
        <p:spPr>
          <a:xfrm>
            <a:off x="3126428" y="2348564"/>
            <a:ext cx="2771452" cy="246221"/>
          </a:xfrm>
          <a:prstGeom prst="rect">
            <a:avLst/>
          </a:prstGeom>
          <a:solidFill>
            <a:schemeClr val="bg1">
              <a:lumMod val="75000"/>
            </a:schemeClr>
          </a:solidFill>
        </p:spPr>
        <p:txBody>
          <a:bodyPr wrap="square" rtlCol="0">
            <a:spAutoFit/>
          </a:bodyPr>
          <a:lstStyle/>
          <a:p>
            <a:pPr algn="ctr"/>
            <a:r>
              <a:rPr lang="ja-JP" altLang="en-US" sz="1000" dirty="0">
                <a:solidFill>
                  <a:schemeClr val="tx2"/>
                </a:solidFill>
              </a:rPr>
              <a:t>門柱嵩上げ</a:t>
            </a:r>
            <a:endParaRPr kumimoji="1" lang="ja-JP" altLang="en-US" sz="1000" dirty="0">
              <a:solidFill>
                <a:schemeClr val="tx2"/>
              </a:solidFill>
            </a:endParaRPr>
          </a:p>
        </p:txBody>
      </p:sp>
      <p:sp>
        <p:nvSpPr>
          <p:cNvPr id="33" name="テキスト ボックス 32">
            <a:extLst>
              <a:ext uri="{FF2B5EF4-FFF2-40B4-BE49-F238E27FC236}">
                <a16:creationId xmlns:a16="http://schemas.microsoft.com/office/drawing/2014/main" id="{9115594C-59A9-47E7-9058-092AC3515981}"/>
              </a:ext>
            </a:extLst>
          </p:cNvPr>
          <p:cNvSpPr txBox="1"/>
          <p:nvPr/>
        </p:nvSpPr>
        <p:spPr>
          <a:xfrm>
            <a:off x="6006788" y="2348564"/>
            <a:ext cx="2771452" cy="246221"/>
          </a:xfrm>
          <a:prstGeom prst="rect">
            <a:avLst/>
          </a:prstGeom>
          <a:solidFill>
            <a:schemeClr val="bg1">
              <a:lumMod val="75000"/>
            </a:schemeClr>
          </a:solidFill>
        </p:spPr>
        <p:txBody>
          <a:bodyPr wrap="square" rtlCol="0">
            <a:spAutoFit/>
          </a:bodyPr>
          <a:lstStyle/>
          <a:p>
            <a:pPr algn="ctr"/>
            <a:r>
              <a:rPr lang="ja-JP" altLang="en-US" sz="1000" dirty="0">
                <a:solidFill>
                  <a:schemeClr val="tx2"/>
                </a:solidFill>
              </a:rPr>
              <a:t>操作室復旧・仮設撤去</a:t>
            </a:r>
            <a:endParaRPr kumimoji="1" lang="ja-JP" altLang="en-US" sz="1000" dirty="0">
              <a:solidFill>
                <a:schemeClr val="tx2"/>
              </a:solidFill>
            </a:endParaRPr>
          </a:p>
        </p:txBody>
      </p:sp>
      <p:sp>
        <p:nvSpPr>
          <p:cNvPr id="34" name="テキスト ボックス 33">
            <a:extLst>
              <a:ext uri="{FF2B5EF4-FFF2-40B4-BE49-F238E27FC236}">
                <a16:creationId xmlns:a16="http://schemas.microsoft.com/office/drawing/2014/main" id="{CE19A33E-16AF-4923-9805-976ED2DEF17F}"/>
              </a:ext>
            </a:extLst>
          </p:cNvPr>
          <p:cNvSpPr txBox="1"/>
          <p:nvPr/>
        </p:nvSpPr>
        <p:spPr>
          <a:xfrm>
            <a:off x="81184" y="2673877"/>
            <a:ext cx="1110572" cy="307777"/>
          </a:xfrm>
          <a:prstGeom prst="rect">
            <a:avLst/>
          </a:prstGeom>
          <a:noFill/>
        </p:spPr>
        <p:txBody>
          <a:bodyPr wrap="square" rtlCol="0">
            <a:spAutoFit/>
          </a:bodyPr>
          <a:lstStyle/>
          <a:p>
            <a:r>
              <a:rPr lang="ja-JP" altLang="en-US" sz="1400" b="1" u="sng" dirty="0"/>
              <a:t>平面図</a:t>
            </a:r>
            <a:endParaRPr kumimoji="1" lang="ja-JP" altLang="en-US" sz="1400" b="1" u="sng" dirty="0"/>
          </a:p>
        </p:txBody>
      </p:sp>
      <p:sp>
        <p:nvSpPr>
          <p:cNvPr id="35" name="テキスト ボックス 34">
            <a:extLst>
              <a:ext uri="{FF2B5EF4-FFF2-40B4-BE49-F238E27FC236}">
                <a16:creationId xmlns:a16="http://schemas.microsoft.com/office/drawing/2014/main" id="{9DF2BA38-5347-4E7F-924C-B0E360D940B6}"/>
              </a:ext>
            </a:extLst>
          </p:cNvPr>
          <p:cNvSpPr txBox="1"/>
          <p:nvPr/>
        </p:nvSpPr>
        <p:spPr>
          <a:xfrm>
            <a:off x="81184" y="4667943"/>
            <a:ext cx="1110572" cy="307777"/>
          </a:xfrm>
          <a:prstGeom prst="rect">
            <a:avLst/>
          </a:prstGeom>
          <a:noFill/>
        </p:spPr>
        <p:txBody>
          <a:bodyPr wrap="square" rtlCol="0">
            <a:spAutoFit/>
          </a:bodyPr>
          <a:lstStyle/>
          <a:p>
            <a:r>
              <a:rPr lang="ja-JP" altLang="en-US" sz="1400" b="1" u="sng" dirty="0"/>
              <a:t>縦断面図</a:t>
            </a:r>
            <a:endParaRPr kumimoji="1" lang="ja-JP" altLang="en-US" sz="1400" b="1" u="sng" dirty="0"/>
          </a:p>
        </p:txBody>
      </p:sp>
      <p:sp>
        <p:nvSpPr>
          <p:cNvPr id="36" name="テキスト ボックス 35">
            <a:extLst>
              <a:ext uri="{FF2B5EF4-FFF2-40B4-BE49-F238E27FC236}">
                <a16:creationId xmlns:a16="http://schemas.microsoft.com/office/drawing/2014/main" id="{CE30FDFF-F0AC-4D61-84D9-8045F5C99BDF}"/>
              </a:ext>
            </a:extLst>
          </p:cNvPr>
          <p:cNvSpPr txBox="1"/>
          <p:nvPr/>
        </p:nvSpPr>
        <p:spPr>
          <a:xfrm>
            <a:off x="209115" y="6448517"/>
            <a:ext cx="2808405" cy="261610"/>
          </a:xfrm>
          <a:prstGeom prst="rect">
            <a:avLst/>
          </a:prstGeom>
          <a:solidFill>
            <a:schemeClr val="bg1">
              <a:lumMod val="95000"/>
            </a:schemeClr>
          </a:solidFill>
        </p:spPr>
        <p:txBody>
          <a:bodyPr wrap="square" rtlCol="0">
            <a:spAutoFit/>
          </a:bodyPr>
          <a:lstStyle/>
          <a:p>
            <a:r>
              <a:rPr lang="ja-JP" altLang="en-US" sz="1100" dirty="0">
                <a:solidFill>
                  <a:srgbClr val="FF0000"/>
                </a:solidFill>
              </a:rPr>
              <a:t>・締切矢板、作業構台の大規模仮設を設置</a:t>
            </a:r>
            <a:endParaRPr kumimoji="1" lang="en-US" altLang="ja-JP" sz="1100" dirty="0">
              <a:solidFill>
                <a:srgbClr val="FF0000"/>
              </a:solidFill>
            </a:endParaRPr>
          </a:p>
        </p:txBody>
      </p:sp>
    </p:spTree>
    <p:extLst>
      <p:ext uri="{BB962C8B-B14F-4D97-AF65-F5344CB8AC3E}">
        <p14:creationId xmlns:p14="http://schemas.microsoft.com/office/powerpoint/2010/main" val="2493352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DD01F408-319F-451C-B775-99C83B4E5310}"/>
              </a:ext>
            </a:extLst>
          </p:cNvPr>
          <p:cNvPicPr>
            <a:picLocks noChangeAspect="1"/>
          </p:cNvPicPr>
          <p:nvPr/>
        </p:nvPicPr>
        <p:blipFill>
          <a:blip r:embed="rId2"/>
          <a:stretch>
            <a:fillRect/>
          </a:stretch>
        </p:blipFill>
        <p:spPr>
          <a:xfrm>
            <a:off x="455381" y="4503510"/>
            <a:ext cx="7286539" cy="1467606"/>
          </a:xfrm>
          <a:prstGeom prst="rect">
            <a:avLst/>
          </a:prstGeom>
        </p:spPr>
      </p:pic>
      <p:pic>
        <p:nvPicPr>
          <p:cNvPr id="2" name="図 1">
            <a:extLst>
              <a:ext uri="{FF2B5EF4-FFF2-40B4-BE49-F238E27FC236}">
                <a16:creationId xmlns:a16="http://schemas.microsoft.com/office/drawing/2014/main" id="{B729CD77-CF41-4829-BDDB-10BE3C723BB2}"/>
              </a:ext>
            </a:extLst>
          </p:cNvPr>
          <p:cNvPicPr>
            <a:picLocks noChangeAspect="1"/>
          </p:cNvPicPr>
          <p:nvPr/>
        </p:nvPicPr>
        <p:blipFill>
          <a:blip r:embed="rId3"/>
          <a:stretch>
            <a:fillRect/>
          </a:stretch>
        </p:blipFill>
        <p:spPr>
          <a:xfrm>
            <a:off x="216708" y="2543313"/>
            <a:ext cx="8373572" cy="1632005"/>
          </a:xfrm>
          <a:prstGeom prst="rect">
            <a:avLst/>
          </a:prstGeom>
        </p:spPr>
      </p:pic>
      <p:sp>
        <p:nvSpPr>
          <p:cNvPr id="11" name="Rectangle 2"/>
          <p:cNvSpPr>
            <a:spLocks noChangeArrowheads="1"/>
          </p:cNvSpPr>
          <p:nvPr/>
        </p:nvSpPr>
        <p:spPr bwMode="auto">
          <a:xfrm>
            <a:off x="0" y="0"/>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２．気候変動の影響を考慮した設計（堰柱）</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8</a:t>
            </a:fld>
            <a:endParaRPr kumimoji="1" lang="ja-JP" altLang="en-US" sz="1600" dirty="0">
              <a:solidFill>
                <a:schemeClr val="tx1"/>
              </a:solidFill>
            </a:endParaRPr>
          </a:p>
        </p:txBody>
      </p:sp>
      <p:sp>
        <p:nvSpPr>
          <p:cNvPr id="24"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81184" y="479752"/>
            <a:ext cx="8935815" cy="1077218"/>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堰柱の供用期間中の補強は、技術的には可能であるが、大規模な仮設が必要となり、約</a:t>
            </a:r>
            <a:r>
              <a:rPr lang="en-US" altLang="ja-JP" sz="1600" dirty="0"/>
              <a:t>2</a:t>
            </a:r>
            <a:r>
              <a:rPr lang="ja-JP" altLang="en-US" sz="1600" dirty="0"/>
              <a:t>年間の工期及び約</a:t>
            </a:r>
            <a:r>
              <a:rPr lang="en-US" altLang="ja-JP" sz="1600" dirty="0"/>
              <a:t>22</a:t>
            </a:r>
            <a:r>
              <a:rPr lang="ja-JP" altLang="en-US" sz="1600" dirty="0"/>
              <a:t>億円の費用を要する。</a:t>
            </a:r>
            <a:endParaRPr lang="en-US" altLang="ja-JP" sz="1600" dirty="0"/>
          </a:p>
          <a:p>
            <a:pPr marL="224009" indent="-149339" defTabSz="390997">
              <a:spcBef>
                <a:spcPct val="0"/>
              </a:spcBef>
              <a:buFont typeface="Arial" panose="020B0604020202020204" pitchFamily="34" charset="0"/>
              <a:buChar char="•"/>
            </a:pPr>
            <a:r>
              <a:rPr lang="ja-JP" altLang="en-US" sz="1600" dirty="0"/>
              <a:t>工事期間中の高潮・津波に対するリスクや舟運への影響も大きいため、補強は困難である。</a:t>
            </a:r>
            <a:endParaRPr lang="en-US" altLang="ja-JP" sz="1600" dirty="0"/>
          </a:p>
          <a:p>
            <a:pPr marL="224009" indent="-149339" defTabSz="390997">
              <a:spcBef>
                <a:spcPct val="0"/>
              </a:spcBef>
              <a:buFont typeface="Arial" panose="020B0604020202020204" pitchFamily="34" charset="0"/>
              <a:buChar char="•"/>
            </a:pPr>
            <a:r>
              <a:rPr lang="ja-JP" altLang="en-US" sz="1600" dirty="0"/>
              <a:t>よって、堰柱は先行型対策として、設計を行う。</a:t>
            </a:r>
          </a:p>
        </p:txBody>
      </p:sp>
      <p:sp>
        <p:nvSpPr>
          <p:cNvPr id="18" name="テキスト ボックス 17">
            <a:extLst>
              <a:ext uri="{FF2B5EF4-FFF2-40B4-BE49-F238E27FC236}">
                <a16:creationId xmlns:a16="http://schemas.microsoft.com/office/drawing/2014/main" id="{C6AC341A-94A0-4F95-92F4-893D8D3EBF50}"/>
              </a:ext>
            </a:extLst>
          </p:cNvPr>
          <p:cNvSpPr txBox="1"/>
          <p:nvPr/>
        </p:nvSpPr>
        <p:spPr>
          <a:xfrm>
            <a:off x="81185" y="1604595"/>
            <a:ext cx="3796224" cy="307777"/>
          </a:xfrm>
          <a:prstGeom prst="rect">
            <a:avLst/>
          </a:prstGeom>
          <a:noFill/>
        </p:spPr>
        <p:txBody>
          <a:bodyPr wrap="square" rtlCol="0">
            <a:spAutoFit/>
          </a:bodyPr>
          <a:lstStyle/>
          <a:p>
            <a:r>
              <a:rPr lang="ja-JP" altLang="en-US" sz="1400" dirty="0">
                <a:solidFill>
                  <a:srgbClr val="0000FF"/>
                </a:solidFill>
              </a:rPr>
              <a:t>■「堰柱」改修工事イメージ</a:t>
            </a:r>
            <a:endParaRPr lang="en-US" altLang="ja-JP" sz="1400" dirty="0"/>
          </a:p>
        </p:txBody>
      </p:sp>
      <p:sp>
        <p:nvSpPr>
          <p:cNvPr id="15" name="テキスト ボックス 14">
            <a:extLst>
              <a:ext uri="{FF2B5EF4-FFF2-40B4-BE49-F238E27FC236}">
                <a16:creationId xmlns:a16="http://schemas.microsoft.com/office/drawing/2014/main" id="{062E8D3D-0565-466F-B8DE-F165F599AC5E}"/>
              </a:ext>
            </a:extLst>
          </p:cNvPr>
          <p:cNvSpPr txBox="1"/>
          <p:nvPr/>
        </p:nvSpPr>
        <p:spPr>
          <a:xfrm>
            <a:off x="961478" y="3436614"/>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16" name="テキスト ボックス 15">
            <a:extLst>
              <a:ext uri="{FF2B5EF4-FFF2-40B4-BE49-F238E27FC236}">
                <a16:creationId xmlns:a16="http://schemas.microsoft.com/office/drawing/2014/main" id="{1A090ED3-5F2A-43FC-833D-19706A983F76}"/>
              </a:ext>
            </a:extLst>
          </p:cNvPr>
          <p:cNvSpPr txBox="1"/>
          <p:nvPr/>
        </p:nvSpPr>
        <p:spPr>
          <a:xfrm>
            <a:off x="425012" y="3193550"/>
            <a:ext cx="161083"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17" name="フリーフォーム: 図形 16">
            <a:extLst>
              <a:ext uri="{FF2B5EF4-FFF2-40B4-BE49-F238E27FC236}">
                <a16:creationId xmlns:a16="http://schemas.microsoft.com/office/drawing/2014/main" id="{16AEDE74-4CE0-41DF-80D0-0EEBA4A1AE6F}"/>
              </a:ext>
            </a:extLst>
          </p:cNvPr>
          <p:cNvSpPr/>
          <p:nvPr/>
        </p:nvSpPr>
        <p:spPr>
          <a:xfrm>
            <a:off x="903372" y="4799972"/>
            <a:ext cx="857132" cy="298987"/>
          </a:xfrm>
          <a:custGeom>
            <a:avLst/>
            <a:gdLst>
              <a:gd name="connsiteX0" fmla="*/ 0 w 716280"/>
              <a:gd name="connsiteY0" fmla="*/ 281940 h 289560"/>
              <a:gd name="connsiteX1" fmla="*/ 236220 w 716280"/>
              <a:gd name="connsiteY1" fmla="*/ 0 h 289560"/>
              <a:gd name="connsiteX2" fmla="*/ 716280 w 716280"/>
              <a:gd name="connsiteY2" fmla="*/ 289560 h 289560"/>
              <a:gd name="connsiteX0" fmla="*/ 140852 w 857132"/>
              <a:gd name="connsiteY0" fmla="*/ 291367 h 298987"/>
              <a:gd name="connsiteX1" fmla="*/ 0 w 857132"/>
              <a:gd name="connsiteY1" fmla="*/ 0 h 298987"/>
              <a:gd name="connsiteX2" fmla="*/ 857132 w 857132"/>
              <a:gd name="connsiteY2" fmla="*/ 298987 h 298987"/>
            </a:gdLst>
            <a:ahLst/>
            <a:cxnLst>
              <a:cxn ang="0">
                <a:pos x="connsiteX0" y="connsiteY0"/>
              </a:cxn>
              <a:cxn ang="0">
                <a:pos x="connsiteX1" y="connsiteY1"/>
              </a:cxn>
              <a:cxn ang="0">
                <a:pos x="connsiteX2" y="connsiteY2"/>
              </a:cxn>
            </a:cxnLst>
            <a:rect l="l" t="t" r="r" b="b"/>
            <a:pathLst>
              <a:path w="857132" h="298987">
                <a:moveTo>
                  <a:pt x="140852" y="291367"/>
                </a:moveTo>
                <a:lnTo>
                  <a:pt x="0" y="0"/>
                </a:lnTo>
                <a:lnTo>
                  <a:pt x="857132" y="298987"/>
                </a:lnTo>
              </a:path>
            </a:pathLst>
          </a:custGeom>
          <a:noFill/>
          <a:ln w="9525">
            <a:solidFill>
              <a:schemeClr val="tx1"/>
            </a:solidFill>
            <a:headEnd type="arrow" w="sm" len="sm"/>
            <a:tailEnd type="arrow"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CB04ECA9-747C-4B88-85DE-89AAC4A48D85}"/>
              </a:ext>
            </a:extLst>
          </p:cNvPr>
          <p:cNvSpPr txBox="1"/>
          <p:nvPr/>
        </p:nvSpPr>
        <p:spPr>
          <a:xfrm>
            <a:off x="1760504" y="3436614"/>
            <a:ext cx="188546"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0" name="テキスト ボックス 19">
            <a:extLst>
              <a:ext uri="{FF2B5EF4-FFF2-40B4-BE49-F238E27FC236}">
                <a16:creationId xmlns:a16="http://schemas.microsoft.com/office/drawing/2014/main" id="{6AE3FC6F-41EC-4811-A159-D575D4C6E095}"/>
              </a:ext>
            </a:extLst>
          </p:cNvPr>
          <p:cNvSpPr txBox="1"/>
          <p:nvPr/>
        </p:nvSpPr>
        <p:spPr>
          <a:xfrm>
            <a:off x="2280260" y="3193550"/>
            <a:ext cx="161083"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21" name="テキスト ボックス 20">
            <a:extLst>
              <a:ext uri="{FF2B5EF4-FFF2-40B4-BE49-F238E27FC236}">
                <a16:creationId xmlns:a16="http://schemas.microsoft.com/office/drawing/2014/main" id="{06820A0B-7EF9-4082-A31D-989F70448E77}"/>
              </a:ext>
            </a:extLst>
          </p:cNvPr>
          <p:cNvSpPr txBox="1"/>
          <p:nvPr/>
        </p:nvSpPr>
        <p:spPr>
          <a:xfrm>
            <a:off x="264756" y="5257144"/>
            <a:ext cx="161083"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22" name="テキスト ボックス 21">
            <a:extLst>
              <a:ext uri="{FF2B5EF4-FFF2-40B4-BE49-F238E27FC236}">
                <a16:creationId xmlns:a16="http://schemas.microsoft.com/office/drawing/2014/main" id="{1860F0F6-FAC2-44A9-B517-4FFAC1A13DFF}"/>
              </a:ext>
            </a:extLst>
          </p:cNvPr>
          <p:cNvSpPr txBox="1"/>
          <p:nvPr/>
        </p:nvSpPr>
        <p:spPr>
          <a:xfrm>
            <a:off x="2360801" y="5257144"/>
            <a:ext cx="161083" cy="565146"/>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締切矢板</a:t>
            </a:r>
          </a:p>
        </p:txBody>
      </p:sp>
      <p:sp>
        <p:nvSpPr>
          <p:cNvPr id="23" name="テキスト ボックス 22">
            <a:extLst>
              <a:ext uri="{FF2B5EF4-FFF2-40B4-BE49-F238E27FC236}">
                <a16:creationId xmlns:a16="http://schemas.microsoft.com/office/drawing/2014/main" id="{8AAADA11-92DA-422C-9E6B-97D166D4BF3B}"/>
              </a:ext>
            </a:extLst>
          </p:cNvPr>
          <p:cNvSpPr txBox="1"/>
          <p:nvPr/>
        </p:nvSpPr>
        <p:spPr>
          <a:xfrm>
            <a:off x="478887" y="4614859"/>
            <a:ext cx="608892"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作業構台</a:t>
            </a:r>
          </a:p>
        </p:txBody>
      </p:sp>
      <p:sp>
        <p:nvSpPr>
          <p:cNvPr id="25" name="テキスト ボックス 24">
            <a:extLst>
              <a:ext uri="{FF2B5EF4-FFF2-40B4-BE49-F238E27FC236}">
                <a16:creationId xmlns:a16="http://schemas.microsoft.com/office/drawing/2014/main" id="{E6B13B8B-3F9D-4714-8A29-F530B7F8FF5E}"/>
              </a:ext>
            </a:extLst>
          </p:cNvPr>
          <p:cNvSpPr txBox="1"/>
          <p:nvPr/>
        </p:nvSpPr>
        <p:spPr>
          <a:xfrm>
            <a:off x="3702517" y="2997736"/>
            <a:ext cx="703224"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堰柱補強</a:t>
            </a:r>
          </a:p>
        </p:txBody>
      </p:sp>
      <p:sp>
        <p:nvSpPr>
          <p:cNvPr id="26" name="テキスト ボックス 25">
            <a:extLst>
              <a:ext uri="{FF2B5EF4-FFF2-40B4-BE49-F238E27FC236}">
                <a16:creationId xmlns:a16="http://schemas.microsoft.com/office/drawing/2014/main" id="{D913D184-F17D-471F-90D9-A269DD92B767}"/>
              </a:ext>
            </a:extLst>
          </p:cNvPr>
          <p:cNvSpPr txBox="1"/>
          <p:nvPr/>
        </p:nvSpPr>
        <p:spPr>
          <a:xfrm>
            <a:off x="3240342" y="4775890"/>
            <a:ext cx="703224" cy="195814"/>
          </a:xfrm>
          <a:prstGeom prst="rect">
            <a:avLst/>
          </a:prstGeom>
          <a:solidFill>
            <a:schemeClr val="bg1">
              <a:alpha val="50000"/>
            </a:schemeClr>
          </a:solid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堰柱嵩上げ</a:t>
            </a:r>
          </a:p>
        </p:txBody>
      </p:sp>
      <p:sp>
        <p:nvSpPr>
          <p:cNvPr id="29" name="テキスト ボックス 28">
            <a:extLst>
              <a:ext uri="{FF2B5EF4-FFF2-40B4-BE49-F238E27FC236}">
                <a16:creationId xmlns:a16="http://schemas.microsoft.com/office/drawing/2014/main" id="{C832608A-9085-4DC1-919A-62FD3C7CDD76}"/>
              </a:ext>
            </a:extLst>
          </p:cNvPr>
          <p:cNvSpPr txBox="1"/>
          <p:nvPr/>
        </p:nvSpPr>
        <p:spPr>
          <a:xfrm>
            <a:off x="186228" y="2028500"/>
            <a:ext cx="2771452" cy="246221"/>
          </a:xfrm>
          <a:prstGeom prst="rect">
            <a:avLst/>
          </a:prstGeom>
          <a:solidFill>
            <a:schemeClr val="bg1">
              <a:lumMod val="75000"/>
            </a:schemeClr>
          </a:solidFill>
        </p:spPr>
        <p:txBody>
          <a:bodyPr wrap="square" rtlCol="0">
            <a:spAutoFit/>
          </a:bodyPr>
          <a:lstStyle/>
          <a:p>
            <a:pPr algn="ctr"/>
            <a:r>
              <a:rPr kumimoji="1" lang="ja-JP" altLang="en-US" sz="1000" dirty="0">
                <a:solidFill>
                  <a:schemeClr val="tx2"/>
                </a:solidFill>
              </a:rPr>
              <a:t>仮設設置</a:t>
            </a:r>
          </a:p>
        </p:txBody>
      </p:sp>
      <p:sp>
        <p:nvSpPr>
          <p:cNvPr id="30" name="テキスト ボックス 29">
            <a:extLst>
              <a:ext uri="{FF2B5EF4-FFF2-40B4-BE49-F238E27FC236}">
                <a16:creationId xmlns:a16="http://schemas.microsoft.com/office/drawing/2014/main" id="{88439B0C-3E5F-4B69-B97D-F54968F58CC9}"/>
              </a:ext>
            </a:extLst>
          </p:cNvPr>
          <p:cNvSpPr txBox="1"/>
          <p:nvPr/>
        </p:nvSpPr>
        <p:spPr>
          <a:xfrm>
            <a:off x="3066588" y="2028500"/>
            <a:ext cx="2771452" cy="246221"/>
          </a:xfrm>
          <a:prstGeom prst="rect">
            <a:avLst/>
          </a:prstGeom>
          <a:solidFill>
            <a:schemeClr val="bg1">
              <a:lumMod val="75000"/>
            </a:schemeClr>
          </a:solidFill>
        </p:spPr>
        <p:txBody>
          <a:bodyPr wrap="square" rtlCol="0">
            <a:spAutoFit/>
          </a:bodyPr>
          <a:lstStyle/>
          <a:p>
            <a:pPr algn="ctr"/>
            <a:r>
              <a:rPr lang="ja-JP" altLang="en-US" sz="1000" dirty="0">
                <a:solidFill>
                  <a:schemeClr val="tx2"/>
                </a:solidFill>
              </a:rPr>
              <a:t>堰柱補強</a:t>
            </a:r>
            <a:endParaRPr kumimoji="1" lang="ja-JP" altLang="en-US" sz="1000" dirty="0">
              <a:solidFill>
                <a:schemeClr val="tx2"/>
              </a:solidFill>
            </a:endParaRPr>
          </a:p>
        </p:txBody>
      </p:sp>
      <p:sp>
        <p:nvSpPr>
          <p:cNvPr id="35" name="テキスト ボックス 34">
            <a:extLst>
              <a:ext uri="{FF2B5EF4-FFF2-40B4-BE49-F238E27FC236}">
                <a16:creationId xmlns:a16="http://schemas.microsoft.com/office/drawing/2014/main" id="{0D9C07C2-8214-4CDC-82C3-B9BB06B787CC}"/>
              </a:ext>
            </a:extLst>
          </p:cNvPr>
          <p:cNvSpPr txBox="1"/>
          <p:nvPr/>
        </p:nvSpPr>
        <p:spPr>
          <a:xfrm>
            <a:off x="5946948" y="2028500"/>
            <a:ext cx="2771452" cy="246221"/>
          </a:xfrm>
          <a:prstGeom prst="rect">
            <a:avLst/>
          </a:prstGeom>
          <a:solidFill>
            <a:schemeClr val="bg1">
              <a:lumMod val="75000"/>
            </a:schemeClr>
          </a:solidFill>
        </p:spPr>
        <p:txBody>
          <a:bodyPr wrap="square" rtlCol="0">
            <a:spAutoFit/>
          </a:bodyPr>
          <a:lstStyle/>
          <a:p>
            <a:pPr algn="ctr"/>
            <a:r>
              <a:rPr lang="ja-JP" altLang="en-US" sz="1000" dirty="0">
                <a:solidFill>
                  <a:schemeClr val="tx2"/>
                </a:solidFill>
              </a:rPr>
              <a:t>仮設撤去</a:t>
            </a:r>
            <a:endParaRPr kumimoji="1" lang="ja-JP" altLang="en-US" sz="1000" dirty="0">
              <a:solidFill>
                <a:schemeClr val="tx2"/>
              </a:solidFill>
            </a:endParaRPr>
          </a:p>
        </p:txBody>
      </p:sp>
      <p:sp>
        <p:nvSpPr>
          <p:cNvPr id="36" name="テキスト ボックス 35">
            <a:extLst>
              <a:ext uri="{FF2B5EF4-FFF2-40B4-BE49-F238E27FC236}">
                <a16:creationId xmlns:a16="http://schemas.microsoft.com/office/drawing/2014/main" id="{2655FDD8-CD35-41C8-ACF7-F07C026BB587}"/>
              </a:ext>
            </a:extLst>
          </p:cNvPr>
          <p:cNvSpPr txBox="1"/>
          <p:nvPr/>
        </p:nvSpPr>
        <p:spPr>
          <a:xfrm>
            <a:off x="81184" y="2274721"/>
            <a:ext cx="1110572" cy="307777"/>
          </a:xfrm>
          <a:prstGeom prst="rect">
            <a:avLst/>
          </a:prstGeom>
          <a:noFill/>
        </p:spPr>
        <p:txBody>
          <a:bodyPr wrap="square" rtlCol="0">
            <a:spAutoFit/>
          </a:bodyPr>
          <a:lstStyle/>
          <a:p>
            <a:r>
              <a:rPr lang="ja-JP" altLang="en-US" sz="1400" b="1" u="sng" dirty="0"/>
              <a:t>平面図</a:t>
            </a:r>
            <a:endParaRPr kumimoji="1" lang="ja-JP" altLang="en-US" sz="1400" b="1" u="sng" dirty="0"/>
          </a:p>
        </p:txBody>
      </p:sp>
      <p:sp>
        <p:nvSpPr>
          <p:cNvPr id="37" name="テキスト ボックス 36">
            <a:extLst>
              <a:ext uri="{FF2B5EF4-FFF2-40B4-BE49-F238E27FC236}">
                <a16:creationId xmlns:a16="http://schemas.microsoft.com/office/drawing/2014/main" id="{9D5ADEDD-749C-434A-B85A-22279EC93E15}"/>
              </a:ext>
            </a:extLst>
          </p:cNvPr>
          <p:cNvSpPr txBox="1"/>
          <p:nvPr/>
        </p:nvSpPr>
        <p:spPr>
          <a:xfrm>
            <a:off x="81184" y="4268787"/>
            <a:ext cx="1110572" cy="307777"/>
          </a:xfrm>
          <a:prstGeom prst="rect">
            <a:avLst/>
          </a:prstGeom>
          <a:noFill/>
        </p:spPr>
        <p:txBody>
          <a:bodyPr wrap="square" rtlCol="0">
            <a:spAutoFit/>
          </a:bodyPr>
          <a:lstStyle/>
          <a:p>
            <a:r>
              <a:rPr lang="ja-JP" altLang="en-US" sz="1400" b="1" u="sng" dirty="0"/>
              <a:t>縦断面図</a:t>
            </a:r>
            <a:endParaRPr kumimoji="1" lang="ja-JP" altLang="en-US" sz="1400" b="1" u="sng" dirty="0"/>
          </a:p>
        </p:txBody>
      </p:sp>
      <p:sp>
        <p:nvSpPr>
          <p:cNvPr id="38" name="テキスト ボックス 37">
            <a:extLst>
              <a:ext uri="{FF2B5EF4-FFF2-40B4-BE49-F238E27FC236}">
                <a16:creationId xmlns:a16="http://schemas.microsoft.com/office/drawing/2014/main" id="{A043FB0B-D224-4907-8B71-0B1C3AB7C737}"/>
              </a:ext>
            </a:extLst>
          </p:cNvPr>
          <p:cNvSpPr txBox="1"/>
          <p:nvPr/>
        </p:nvSpPr>
        <p:spPr>
          <a:xfrm>
            <a:off x="209115" y="6448517"/>
            <a:ext cx="2808405" cy="261610"/>
          </a:xfrm>
          <a:prstGeom prst="rect">
            <a:avLst/>
          </a:prstGeom>
          <a:solidFill>
            <a:schemeClr val="bg1">
              <a:lumMod val="95000"/>
            </a:schemeClr>
          </a:solidFill>
        </p:spPr>
        <p:txBody>
          <a:bodyPr wrap="square" rtlCol="0">
            <a:spAutoFit/>
          </a:bodyPr>
          <a:lstStyle/>
          <a:p>
            <a:r>
              <a:rPr lang="ja-JP" altLang="en-US" sz="1100" dirty="0">
                <a:solidFill>
                  <a:srgbClr val="FF0000"/>
                </a:solidFill>
              </a:rPr>
              <a:t>・締切矢板、作業構台の大規模仮設を設置</a:t>
            </a:r>
            <a:endParaRPr kumimoji="1" lang="en-US" altLang="ja-JP" sz="1100" dirty="0">
              <a:solidFill>
                <a:srgbClr val="FF0000"/>
              </a:solidFill>
            </a:endParaRPr>
          </a:p>
        </p:txBody>
      </p:sp>
    </p:spTree>
    <p:extLst>
      <p:ext uri="{BB962C8B-B14F-4D97-AF65-F5344CB8AC3E}">
        <p14:creationId xmlns:p14="http://schemas.microsoft.com/office/powerpoint/2010/main" val="3022677969"/>
      </p:ext>
    </p:extLst>
  </p:cSld>
  <p:clrMapOvr>
    <a:masterClrMapping/>
  </p:clrMapOvr>
</p:sld>
</file>

<file path=ppt/theme/theme1.xml><?xml version="1.0" encoding="utf-8"?>
<a:theme xmlns:a="http://schemas.openxmlformats.org/drawingml/2006/main" name="【完成1】【H251030】佐野川水系河川整備計画の概要">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3975">
          <a:solidFill>
            <a:srgbClr val="00B0F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2" ma:contentTypeDescription="新しいドキュメントを作成します。" ma:contentTypeScope="" ma:versionID="0d2eb14373c5b4000c128cfcdd3fcf60">
  <xsd:schema xmlns:xsd="http://www.w3.org/2001/XMLSchema" xmlns:xs="http://www.w3.org/2001/XMLSchema" xmlns:p="http://schemas.microsoft.com/office/2006/metadata/properties" xmlns:ns1="http://schemas.microsoft.com/sharepoint/v3" xmlns:ns2="4e21aece-359b-4e6f-8f54-c70e1e237c6a" targetNamespace="http://schemas.microsoft.com/office/2006/metadata/properties" ma:root="true" ma:fieldsID="db23b4eb53cfac3bdce39f3dd831b7a7" ns1:_="" ns2:_="">
    <xsd:import namespace="http://schemas.microsoft.com/sharepoint/v3"/>
    <xsd:import namespace="4e21aece-359b-4e6f-8f54-c70e1e237c6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21aece-359b-4e6f-8f54-c70e1e237c6a"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5A8774-8175-451A-B35C-2C89975F45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21aece-359b-4e6f-8f54-c70e1e237c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F67813-0B55-4389-8464-41D28BF452F9}">
  <ds:schemaRefs>
    <ds:schemaRef ds:uri="http://www.w3.org/XML/1998/namespace"/>
    <ds:schemaRef ds:uri="http://schemas.microsoft.com/office/2006/documentManagement/types"/>
    <ds:schemaRef ds:uri="http://schemas.openxmlformats.org/package/2006/metadata/core-properties"/>
    <ds:schemaRef ds:uri="http://schemas.microsoft.com/office/2006/metadata/properties"/>
    <ds:schemaRef ds:uri="http://purl.org/dc/elements/1.1/"/>
    <ds:schemaRef ds:uri="4e21aece-359b-4e6f-8f54-c70e1e237c6a"/>
    <ds:schemaRef ds:uri="http://schemas.microsoft.com/office/infopath/2007/PartnerControls"/>
    <ds:schemaRef ds:uri="http://purl.org/dc/dcmitype/"/>
    <ds:schemaRef ds:uri="http://schemas.microsoft.com/sharepoint/v3"/>
    <ds:schemaRef ds:uri="http://purl.org/dc/terms/"/>
  </ds:schemaRefs>
</ds:datastoreItem>
</file>

<file path=customXml/itemProps3.xml><?xml version="1.0" encoding="utf-8"?>
<ds:datastoreItem xmlns:ds="http://schemas.openxmlformats.org/officeDocument/2006/customXml" ds:itemID="{3ECDE51B-B77F-48D5-A0FC-D29744D054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【完成1】【H251030】佐野川水系河川整備計画の概要</Template>
  <TotalTime>22013</TotalTime>
  <Words>2541</Words>
  <Application>Microsoft Office PowerPoint</Application>
  <PresentationFormat>画面に合わせる (4:3)</PresentationFormat>
  <Paragraphs>443</Paragraphs>
  <Slides>15</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HG丸ｺﾞｼｯｸM-PRO</vt:lpstr>
      <vt:lpstr>ＭＳ Ｐゴシック</vt:lpstr>
      <vt:lpstr>ＭＳ ゴシック</vt:lpstr>
      <vt:lpstr>Arial</vt:lpstr>
      <vt:lpstr>Calibri</vt:lpstr>
      <vt:lpstr>【完成1】【H251030】佐野川水系河川整備計画の概要</vt:lpstr>
      <vt:lpstr>できるだけ手戻りのない設計の考え方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淀川水系西大阪ブロックの 流域の概要について</dc:title>
  <dc:creator>安藤　大輔</dc:creator>
  <cp:lastModifiedBy>杉原　卓治</cp:lastModifiedBy>
  <cp:revision>1577</cp:revision>
  <cp:lastPrinted>2020-02-27T12:54:37Z</cp:lastPrinted>
  <dcterms:created xsi:type="dcterms:W3CDTF">2013-12-04T00:26:23Z</dcterms:created>
  <dcterms:modified xsi:type="dcterms:W3CDTF">2020-03-02T00:32:59Z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Id">
    <vt:lpwstr>0x01010085D4A840C0B79842806973E30B2A13A0</vt:lpwstr>
  </property>
</Properties>
</file>