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15"/>
  </p:notesMasterIdLst>
  <p:handoutMasterIdLst>
    <p:handoutMasterId r:id="rId16"/>
  </p:handoutMasterIdLst>
  <p:sldIdLst>
    <p:sldId id="575" r:id="rId5"/>
    <p:sldId id="782" r:id="rId6"/>
    <p:sldId id="783" r:id="rId7"/>
    <p:sldId id="775" r:id="rId8"/>
    <p:sldId id="669" r:id="rId9"/>
    <p:sldId id="784" r:id="rId10"/>
    <p:sldId id="758" r:id="rId11"/>
    <p:sldId id="786" r:id="rId12"/>
    <p:sldId id="789" r:id="rId13"/>
    <p:sldId id="788" r:id="rId14"/>
  </p:sldIdLst>
  <p:sldSz cx="9144000" cy="6858000" type="screen4x3"/>
  <p:notesSz cx="6802438" cy="9934575"/>
  <p:defaultTex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0000"/>
    <a:srgbClr val="00FF00"/>
    <a:srgbClr val="FFCC00"/>
    <a:srgbClr val="FFFF00"/>
    <a:srgbClr val="FF9900"/>
    <a:srgbClr val="FF66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15" autoAdjust="0"/>
    <p:restoredTop sz="93725" autoAdjust="0"/>
  </p:normalViewPr>
  <p:slideViewPr>
    <p:cSldViewPr snapToGrid="0">
      <p:cViewPr varScale="1">
        <p:scale>
          <a:sx n="63" d="100"/>
          <a:sy n="63" d="100"/>
        </p:scale>
        <p:origin x="20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8" y="9"/>
            <a:ext cx="2948311" cy="49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33" tIns="46012" rIns="92033" bIns="46012" numCol="1" anchor="t" anchorCtr="0" compatLnSpc="1">
            <a:prstTxWarp prst="textNoShape">
              <a:avLst/>
            </a:prstTxWarp>
          </a:bodyPr>
          <a:lstStyle>
            <a:lvl1pPr defTabSz="921652">
              <a:defRPr sz="1200">
                <a:ea typeface="ＭＳ Ｐゴシック" charset="-128"/>
              </a:defRPr>
            </a:lvl1pPr>
          </a:lstStyle>
          <a:p>
            <a:pPr>
              <a:defRPr/>
            </a:pPr>
            <a:endParaRPr lang="ja-JP" altLang="en-US"/>
          </a:p>
        </p:txBody>
      </p:sp>
      <p:sp>
        <p:nvSpPr>
          <p:cNvPr id="3" name="日付プレースホルダー 2"/>
          <p:cNvSpPr>
            <a:spLocks noGrp="1"/>
          </p:cNvSpPr>
          <p:nvPr>
            <p:ph type="dt" sz="quarter" idx="1"/>
          </p:nvPr>
        </p:nvSpPr>
        <p:spPr bwMode="auto">
          <a:xfrm>
            <a:off x="3854131" y="9"/>
            <a:ext cx="2946708" cy="49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33" tIns="46012" rIns="92033" bIns="46012" numCol="1" anchor="t" anchorCtr="0" compatLnSpc="1">
            <a:prstTxWarp prst="textNoShape">
              <a:avLst/>
            </a:prstTxWarp>
          </a:bodyPr>
          <a:lstStyle>
            <a:lvl1pPr algn="r" defTabSz="921652">
              <a:defRPr sz="1200">
                <a:ea typeface="ＭＳ Ｐゴシック" charset="-128"/>
              </a:defRPr>
            </a:lvl1pPr>
          </a:lstStyle>
          <a:p>
            <a:pPr>
              <a:defRPr/>
            </a:pPr>
            <a:fld id="{9B939F8F-074A-4AD1-9C91-E85714F033CB}" type="datetimeFigureOut">
              <a:rPr lang="ja-JP" altLang="en-US"/>
              <a:pPr>
                <a:defRPr/>
              </a:pPr>
              <a:t>2020/3/2</a:t>
            </a:fld>
            <a:endParaRPr lang="en-US" altLang="ja-JP"/>
          </a:p>
        </p:txBody>
      </p:sp>
      <p:sp>
        <p:nvSpPr>
          <p:cNvPr id="4" name="フッター プレースホルダー 3"/>
          <p:cNvSpPr>
            <a:spLocks noGrp="1"/>
          </p:cNvSpPr>
          <p:nvPr>
            <p:ph type="ftr" sz="quarter" idx="2"/>
          </p:nvPr>
        </p:nvSpPr>
        <p:spPr bwMode="auto">
          <a:xfrm>
            <a:off x="8" y="9435852"/>
            <a:ext cx="2948311" cy="49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33" tIns="46012" rIns="92033" bIns="46012" numCol="1" anchor="b" anchorCtr="0" compatLnSpc="1">
            <a:prstTxWarp prst="textNoShape">
              <a:avLst/>
            </a:prstTxWarp>
          </a:bodyPr>
          <a:lstStyle>
            <a:lvl1pPr defTabSz="921652">
              <a:defRPr sz="120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3"/>
          </p:nvPr>
        </p:nvSpPr>
        <p:spPr bwMode="auto">
          <a:xfrm>
            <a:off x="3854131" y="9435852"/>
            <a:ext cx="2946708" cy="49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33" tIns="46012" rIns="92033" bIns="46012" numCol="1" anchor="b" anchorCtr="0" compatLnSpc="1">
            <a:prstTxWarp prst="textNoShape">
              <a:avLst/>
            </a:prstTxWarp>
          </a:bodyPr>
          <a:lstStyle>
            <a:lvl1pPr algn="r" defTabSz="921652">
              <a:defRPr sz="1200">
                <a:ea typeface="ＭＳ Ｐゴシック" charset="-128"/>
              </a:defRPr>
            </a:lvl1pPr>
          </a:lstStyle>
          <a:p>
            <a:pPr>
              <a:defRPr/>
            </a:pPr>
            <a:fld id="{682402C4-7DB1-4D9B-AB58-528BF557E75B}" type="slidenum">
              <a:rPr lang="ja-JP" altLang="en-US"/>
              <a:pPr>
                <a:defRPr/>
              </a:pPr>
              <a:t>‹#›</a:t>
            </a:fld>
            <a:endParaRPr lang="en-US" altLang="ja-JP"/>
          </a:p>
        </p:txBody>
      </p:sp>
    </p:spTree>
    <p:extLst>
      <p:ext uri="{BB962C8B-B14F-4D97-AF65-F5344CB8AC3E}">
        <p14:creationId xmlns:p14="http://schemas.microsoft.com/office/powerpoint/2010/main" val="9208079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20-02-17T05:35:23.990"/>
    </inkml:context>
    <inkml:brush xml:id="br0">
      <inkml:brushProperty name="width" value="0.175" units="cm"/>
      <inkml:brushProperty name="height" value="0.35"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8" y="9"/>
            <a:ext cx="2948311" cy="49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5" tIns="46024" rIns="92045" bIns="46024" numCol="1" anchor="t" anchorCtr="0" compatLnSpc="1">
            <a:prstTxWarp prst="textNoShape">
              <a:avLst/>
            </a:prstTxWarp>
          </a:bodyPr>
          <a:lstStyle>
            <a:lvl1pPr defTabSz="921652">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bwMode="auto">
          <a:xfrm>
            <a:off x="3852527" y="9"/>
            <a:ext cx="2948310" cy="49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5" tIns="46024" rIns="92045" bIns="46024" numCol="1" anchor="t" anchorCtr="0" compatLnSpc="1">
            <a:prstTxWarp prst="textNoShape">
              <a:avLst/>
            </a:prstTxWarp>
          </a:bodyPr>
          <a:lstStyle>
            <a:lvl1pPr algn="r" defTabSz="921652">
              <a:defRPr sz="1200">
                <a:ea typeface="ＭＳ Ｐゴシック" charset="-128"/>
              </a:defRPr>
            </a:lvl1pPr>
          </a:lstStyle>
          <a:p>
            <a:pPr>
              <a:defRPr/>
            </a:pPr>
            <a:fld id="{08077671-DFED-4FDA-922F-D0F67347680B}" type="datetimeFigureOut">
              <a:rPr lang="ja-JP" altLang="en-US"/>
              <a:pPr>
                <a:defRPr/>
              </a:pPr>
              <a:t>2020/3/2</a:t>
            </a:fld>
            <a:endParaRPr lang="en-US" altLang="ja-JP"/>
          </a:p>
        </p:txBody>
      </p:sp>
      <p:sp>
        <p:nvSpPr>
          <p:cNvPr id="4" name="スライド イメージ プレースホルダー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88144" tIns="44077" rIns="88144" bIns="44077" rtlCol="0" anchor="ctr"/>
          <a:lstStyle/>
          <a:p>
            <a:pPr lvl="0"/>
            <a:endParaRPr lang="ja-JP" altLang="en-US" noProof="0"/>
          </a:p>
        </p:txBody>
      </p:sp>
      <p:sp>
        <p:nvSpPr>
          <p:cNvPr id="5" name="ノート プレースホルダー 4"/>
          <p:cNvSpPr>
            <a:spLocks noGrp="1"/>
          </p:cNvSpPr>
          <p:nvPr>
            <p:ph type="body" sz="quarter" idx="3"/>
          </p:nvPr>
        </p:nvSpPr>
        <p:spPr bwMode="auto">
          <a:xfrm>
            <a:off x="679769" y="4718728"/>
            <a:ext cx="5442912" cy="4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5" tIns="46024" rIns="92045" bIns="46024"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bwMode="auto">
          <a:xfrm>
            <a:off x="8" y="9435852"/>
            <a:ext cx="2948311" cy="49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5" tIns="46024" rIns="92045" bIns="46024" numCol="1" anchor="b" anchorCtr="0" compatLnSpc="1">
            <a:prstTxWarp prst="textNoShape">
              <a:avLst/>
            </a:prstTxWarp>
          </a:bodyPr>
          <a:lstStyle>
            <a:lvl1pPr defTabSz="921652">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3852527" y="9435852"/>
            <a:ext cx="2948310" cy="49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5" tIns="46024" rIns="92045" bIns="46024" numCol="1" anchor="b" anchorCtr="0" compatLnSpc="1">
            <a:prstTxWarp prst="textNoShape">
              <a:avLst/>
            </a:prstTxWarp>
          </a:bodyPr>
          <a:lstStyle>
            <a:lvl1pPr algn="r" defTabSz="921652">
              <a:defRPr sz="1200">
                <a:ea typeface="ＭＳ Ｐゴシック" charset="-128"/>
              </a:defRPr>
            </a:lvl1pPr>
          </a:lstStyle>
          <a:p>
            <a:pPr>
              <a:defRPr/>
            </a:pPr>
            <a:fld id="{050027A9-7EC1-48D5-93FD-2C9BCCCF7E6C}" type="slidenum">
              <a:rPr lang="ja-JP" altLang="en-US"/>
              <a:pPr>
                <a:defRPr/>
              </a:pPr>
              <a:t>‹#›</a:t>
            </a:fld>
            <a:endParaRPr lang="en-US" altLang="ja-JP"/>
          </a:p>
        </p:txBody>
      </p:sp>
    </p:spTree>
    <p:extLst>
      <p:ext uri="{BB962C8B-B14F-4D97-AF65-F5344CB8AC3E}">
        <p14:creationId xmlns:p14="http://schemas.microsoft.com/office/powerpoint/2010/main" val="2876157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50"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1pPr>
            <a:lvl2pPr marL="739147" indent="-283922" defTabSz="910450"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2pPr>
            <a:lvl3pPr marL="1140444" indent="-226819" defTabSz="910450"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3pPr>
            <a:lvl4pPr marL="1597258" indent="-226819" defTabSz="910450"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4pPr>
            <a:lvl5pPr marL="2052486" indent="-226819" defTabSz="910450"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5pPr>
            <a:lvl6pPr marL="2509295" indent="-226819" defTabSz="910450"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6pPr>
            <a:lvl7pPr marL="2966108" indent="-226819" defTabSz="910450"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7pPr>
            <a:lvl8pPr marL="3422920" indent="-226819" defTabSz="910450"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8pPr>
            <a:lvl9pPr marL="3879732" indent="-226819" defTabSz="910450"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00133BBA-1BF6-40CD-84A0-3FB7F51C575F}" type="slidenum">
              <a:rPr lang="en-US" altLang="ja-JP" sz="1100">
                <a:ea typeface="ＭＳ Ｐゴシック" panose="020B0600070205080204" pitchFamily="50" charset="-128"/>
              </a:rPr>
              <a:pPr eaLnBrk="1" hangingPunct="1">
                <a:spcBef>
                  <a:spcPct val="0"/>
                </a:spcBef>
              </a:pPr>
              <a:t>0</a:t>
            </a:fld>
            <a:endParaRPr lang="en-US" altLang="ja-JP" sz="1100">
              <a:ea typeface="ＭＳ Ｐゴシック" panose="020B0600070205080204" pitchFamily="50" charset="-128"/>
            </a:endParaRPr>
          </a:p>
        </p:txBody>
      </p:sp>
    </p:spTree>
    <p:extLst>
      <p:ext uri="{BB962C8B-B14F-4D97-AF65-F5344CB8AC3E}">
        <p14:creationId xmlns:p14="http://schemas.microsoft.com/office/powerpoint/2010/main" val="191584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50027A9-7EC1-48D5-93FD-2C9BCCCF7E6C}" type="slidenum">
              <a:rPr lang="ja-JP" altLang="en-US" smtClean="0"/>
              <a:pPr>
                <a:defRPr/>
              </a:pPr>
              <a:t>3</a:t>
            </a:fld>
            <a:endParaRPr lang="en-US" altLang="ja-JP"/>
          </a:p>
        </p:txBody>
      </p:sp>
    </p:spTree>
    <p:extLst>
      <p:ext uri="{BB962C8B-B14F-4D97-AF65-F5344CB8AC3E}">
        <p14:creationId xmlns:p14="http://schemas.microsoft.com/office/powerpoint/2010/main" val="333418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50027A9-7EC1-48D5-93FD-2C9BCCCF7E6C}" type="slidenum">
              <a:rPr lang="ja-JP" altLang="en-US" smtClean="0"/>
              <a:pPr>
                <a:defRPr/>
              </a:pPr>
              <a:t>5</a:t>
            </a:fld>
            <a:endParaRPr lang="en-US" altLang="ja-JP"/>
          </a:p>
        </p:txBody>
      </p:sp>
    </p:spTree>
    <p:extLst>
      <p:ext uri="{BB962C8B-B14F-4D97-AF65-F5344CB8AC3E}">
        <p14:creationId xmlns:p14="http://schemas.microsoft.com/office/powerpoint/2010/main" val="301209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50027A9-7EC1-48D5-93FD-2C9BCCCF7E6C}" type="slidenum">
              <a:rPr lang="ja-JP" altLang="en-US" smtClean="0"/>
              <a:pPr>
                <a:defRPr/>
              </a:pPr>
              <a:t>7</a:t>
            </a:fld>
            <a:endParaRPr lang="en-US" altLang="ja-JP"/>
          </a:p>
        </p:txBody>
      </p:sp>
    </p:spTree>
    <p:extLst>
      <p:ext uri="{BB962C8B-B14F-4D97-AF65-F5344CB8AC3E}">
        <p14:creationId xmlns:p14="http://schemas.microsoft.com/office/powerpoint/2010/main" val="183305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50027A9-7EC1-48D5-93FD-2C9BCCCF7E6C}" type="slidenum">
              <a:rPr lang="ja-JP" altLang="en-US" smtClean="0"/>
              <a:pPr>
                <a:defRPr/>
              </a:pPr>
              <a:t>8</a:t>
            </a:fld>
            <a:endParaRPr lang="en-US" altLang="ja-JP"/>
          </a:p>
        </p:txBody>
      </p:sp>
    </p:spTree>
    <p:extLst>
      <p:ext uri="{BB962C8B-B14F-4D97-AF65-F5344CB8AC3E}">
        <p14:creationId xmlns:p14="http://schemas.microsoft.com/office/powerpoint/2010/main" val="424881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50027A9-7EC1-48D5-93FD-2C9BCCCF7E6C}" type="slidenum">
              <a:rPr lang="ja-JP" altLang="en-US" smtClean="0"/>
              <a:pPr>
                <a:defRPr/>
              </a:pPr>
              <a:t>9</a:t>
            </a:fld>
            <a:endParaRPr lang="en-US" altLang="ja-JP"/>
          </a:p>
        </p:txBody>
      </p:sp>
    </p:spTree>
    <p:extLst>
      <p:ext uri="{BB962C8B-B14F-4D97-AF65-F5344CB8AC3E}">
        <p14:creationId xmlns:p14="http://schemas.microsoft.com/office/powerpoint/2010/main" val="157747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F28B2F2-B0B4-446B-A856-E64D4F4ADA3B}"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34BA27-D558-4548-9AD0-DE6E16555641}"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7211BC4-6A62-4841-BD70-64A8AB0AD07B}"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ー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839A44B-D004-44F0-8C89-297593928FDB}"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BB47E74-1B85-4871-BA66-D13BD6652B52}"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B902BCE-BA70-4F87-AD6C-90A86573CED4}"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5890F46-551A-4FBF-A65D-3C6A6063841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26E2EBF-4234-48F1-8D65-15963996D56A}"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B866538-FDA1-42A1-9A12-9621777AF64D}"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EAA78AE-378F-440A-8ADA-81888812BC7B}"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52158B9-7AFF-4C48-BB70-15CF0132313A}"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kumimoji="0" sz="140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kumimoji="0" sz="1400">
                <a:latin typeface="Arial" charset="0"/>
                <a:ea typeface="ＭＳ Ｐゴシック" charset="-128"/>
              </a:defRPr>
            </a:lvl1pPr>
          </a:lstStyle>
          <a:p>
            <a:pPr>
              <a:defRPr/>
            </a:pPr>
            <a:fld id="{69166F3A-AAE4-489D-BFCA-C58B48EC6F2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773723" y="2405081"/>
            <a:ext cx="7680081" cy="490134"/>
          </a:xfrm>
        </p:spPr>
        <p:txBody>
          <a:bodyPr>
            <a:spAutoFit/>
          </a:bodyPr>
          <a:lstStyle/>
          <a:p>
            <a:pPr eaLnBrk="1" hangingPunct="1"/>
            <a:r>
              <a:rPr lang="ja-JP" altLang="en-US" sz="2585" dirty="0"/>
              <a:t>気候変動を踏まえた設計外力の設定の考え方</a:t>
            </a:r>
          </a:p>
        </p:txBody>
      </p:sp>
      <p:sp>
        <p:nvSpPr>
          <p:cNvPr id="30723" name="Line 4"/>
          <p:cNvSpPr>
            <a:spLocks noChangeShapeType="1"/>
          </p:cNvSpPr>
          <p:nvPr/>
        </p:nvSpPr>
        <p:spPr bwMode="auto">
          <a:xfrm>
            <a:off x="762000" y="3138854"/>
            <a:ext cx="769620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
        <p:nvSpPr>
          <p:cNvPr id="30724" name="Line 5"/>
          <p:cNvSpPr>
            <a:spLocks noChangeShapeType="1"/>
          </p:cNvSpPr>
          <p:nvPr/>
        </p:nvSpPr>
        <p:spPr bwMode="auto">
          <a:xfrm>
            <a:off x="762000" y="2165838"/>
            <a:ext cx="76962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graphicFrame>
        <p:nvGraphicFramePr>
          <p:cNvPr id="7" name="Group 16">
            <a:extLst>
              <a:ext uri="{FF2B5EF4-FFF2-40B4-BE49-F238E27FC236}">
                <a16:creationId xmlns:a16="http://schemas.microsoft.com/office/drawing/2014/main" id="{8C26DDC1-43D8-4B83-8AD6-43C6AB125DBE}"/>
              </a:ext>
            </a:extLst>
          </p:cNvPr>
          <p:cNvGraphicFramePr>
            <a:graphicFrameLocks noGrp="1"/>
          </p:cNvGraphicFramePr>
          <p:nvPr>
            <p:extLst>
              <p:ext uri="{D42A27DB-BD31-4B8C-83A1-F6EECF244321}">
                <p14:modId xmlns:p14="http://schemas.microsoft.com/office/powerpoint/2010/main" val="641434182"/>
              </p:ext>
            </p:extLst>
          </p:nvPr>
        </p:nvGraphicFramePr>
        <p:xfrm>
          <a:off x="5926347" y="619858"/>
          <a:ext cx="2978796" cy="797169"/>
        </p:xfrm>
        <a:graphic>
          <a:graphicData uri="http://schemas.openxmlformats.org/drawingml/2006/table">
            <a:tbl>
              <a:tblPr/>
              <a:tblGrid>
                <a:gridCol w="2053112">
                  <a:extLst>
                    <a:ext uri="{9D8B030D-6E8A-4147-A177-3AD203B41FA5}">
                      <a16:colId xmlns:a16="http://schemas.microsoft.com/office/drawing/2014/main" val="20000"/>
                    </a:ext>
                  </a:extLst>
                </a:gridCol>
                <a:gridCol w="925684">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年</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28</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日（金）</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令和元年度　第</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3</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大阪府河川構造物等審議会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3</a:t>
                      </a: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788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AB20F3DC-3923-4468-9D1E-943EADA840B2}"/>
              </a:ext>
            </a:extLst>
          </p:cNvPr>
          <p:cNvPicPr>
            <a:picLocks noChangeAspect="1"/>
          </p:cNvPicPr>
          <p:nvPr/>
        </p:nvPicPr>
        <p:blipFill>
          <a:blip r:embed="rId3"/>
          <a:stretch>
            <a:fillRect/>
          </a:stretch>
        </p:blipFill>
        <p:spPr>
          <a:xfrm>
            <a:off x="81184" y="1523983"/>
            <a:ext cx="8928000" cy="2010230"/>
          </a:xfrm>
          <a:prstGeom prst="rect">
            <a:avLst/>
          </a:prstGeom>
        </p:spPr>
      </p:pic>
      <p:pic>
        <p:nvPicPr>
          <p:cNvPr id="2" name="図 1"/>
          <p:cNvPicPr>
            <a:picLocks noChangeAspect="1"/>
          </p:cNvPicPr>
          <p:nvPr/>
        </p:nvPicPr>
        <p:blipFill>
          <a:blip r:embed="rId4"/>
          <a:stretch>
            <a:fillRect/>
          </a:stretch>
        </p:blipFill>
        <p:spPr>
          <a:xfrm>
            <a:off x="242091" y="3521499"/>
            <a:ext cx="8676000" cy="3228638"/>
          </a:xfrm>
          <a:prstGeom prst="rect">
            <a:avLst/>
          </a:prstGeom>
        </p:spPr>
      </p:pic>
      <p:pic>
        <p:nvPicPr>
          <p:cNvPr id="4" name="図 3">
            <a:extLst>
              <a:ext uri="{FF2B5EF4-FFF2-40B4-BE49-F238E27FC236}">
                <a16:creationId xmlns:a16="http://schemas.microsoft.com/office/drawing/2014/main" id="{90855CFB-C0AF-41A2-B218-1DF241B83F24}"/>
              </a:ext>
            </a:extLst>
          </p:cNvPr>
          <p:cNvPicPr>
            <a:picLocks noChangeAspect="1"/>
          </p:cNvPicPr>
          <p:nvPr/>
        </p:nvPicPr>
        <p:blipFill>
          <a:blip r:embed="rId5"/>
          <a:stretch>
            <a:fillRect/>
          </a:stretch>
        </p:blipFill>
        <p:spPr>
          <a:xfrm>
            <a:off x="553411" y="6995700"/>
            <a:ext cx="8703788" cy="2994872"/>
          </a:xfrm>
          <a:prstGeom prst="rect">
            <a:avLst/>
          </a:prstGeom>
        </p:spPr>
      </p:pic>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５．将来気候を踏まえた新水門天端高（</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2100</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年頃想定）</a:t>
            </a:r>
          </a:p>
        </p:txBody>
      </p:sp>
      <p:sp>
        <p:nvSpPr>
          <p:cNvPr id="7" name="スライド番号プレースホルダー 2">
            <a:extLst>
              <a:ext uri="{FF2B5EF4-FFF2-40B4-BE49-F238E27FC236}">
                <a16:creationId xmlns:a16="http://schemas.microsoft.com/office/drawing/2014/main" id="{A15473A8-1BE3-4316-93CE-0074497743E3}"/>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9</a:t>
            </a:fld>
            <a:endParaRPr kumimoji="1" lang="ja-JP" altLang="en-US" sz="1600" dirty="0">
              <a:solidFill>
                <a:schemeClr val="tx1"/>
              </a:solidFill>
            </a:endParaRPr>
          </a:p>
        </p:txBody>
      </p:sp>
      <p:sp>
        <p:nvSpPr>
          <p:cNvPr id="36" name="テキスト ボックス 35">
            <a:extLst>
              <a:ext uri="{FF2B5EF4-FFF2-40B4-BE49-F238E27FC236}">
                <a16:creationId xmlns:a16="http://schemas.microsoft.com/office/drawing/2014/main" id="{2DEC8B7F-85E4-473C-82E5-887848A003F4}"/>
              </a:ext>
            </a:extLst>
          </p:cNvPr>
          <p:cNvSpPr txBox="1"/>
          <p:nvPr/>
        </p:nvSpPr>
        <p:spPr>
          <a:xfrm>
            <a:off x="-45720" y="4525554"/>
            <a:ext cx="606163" cy="200055"/>
          </a:xfrm>
          <a:prstGeom prst="rect">
            <a:avLst/>
          </a:prstGeom>
          <a:noFill/>
        </p:spPr>
        <p:txBody>
          <a:bodyPr wrap="square" rtlCol="0">
            <a:spAutoFit/>
          </a:bodyPr>
          <a:lstStyle/>
          <a:p>
            <a:pPr algn="ctr"/>
            <a:r>
              <a:rPr kumimoji="1" lang="ja-JP" altLang="en-US" sz="700" dirty="0">
                <a:solidFill>
                  <a:srgbClr val="FF0000"/>
                </a:solidFill>
              </a:rPr>
              <a:t>現計画値</a:t>
            </a:r>
          </a:p>
        </p:txBody>
      </p:sp>
      <p:cxnSp>
        <p:nvCxnSpPr>
          <p:cNvPr id="37" name="直線矢印コネクタ 36">
            <a:extLst>
              <a:ext uri="{FF2B5EF4-FFF2-40B4-BE49-F238E27FC236}">
                <a16:creationId xmlns:a16="http://schemas.microsoft.com/office/drawing/2014/main" id="{67516FDC-24F5-4DD3-80E4-6004A504467C}"/>
              </a:ext>
            </a:extLst>
          </p:cNvPr>
          <p:cNvCxnSpPr>
            <a:cxnSpLocks/>
          </p:cNvCxnSpPr>
          <p:nvPr/>
        </p:nvCxnSpPr>
        <p:spPr>
          <a:xfrm flipV="1">
            <a:off x="449883" y="4625937"/>
            <a:ext cx="138564"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0" name="直線コネクタ 39">
            <a:extLst>
              <a:ext uri="{FF2B5EF4-FFF2-40B4-BE49-F238E27FC236}">
                <a16:creationId xmlns:a16="http://schemas.microsoft.com/office/drawing/2014/main" id="{8B878CD1-450E-42FC-BD31-483AE8F1138C}"/>
              </a:ext>
            </a:extLst>
          </p:cNvPr>
          <p:cNvCxnSpPr>
            <a:cxnSpLocks/>
          </p:cNvCxnSpPr>
          <p:nvPr/>
        </p:nvCxnSpPr>
        <p:spPr>
          <a:xfrm>
            <a:off x="607997" y="4636246"/>
            <a:ext cx="805591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2" name="Text Box 9">
            <a:extLst>
              <a:ext uri="{FF2B5EF4-FFF2-40B4-BE49-F238E27FC236}">
                <a16:creationId xmlns:a16="http://schemas.microsoft.com/office/drawing/2014/main" id="{08C19B8C-A7DD-4062-B228-C40584E9D6DD}"/>
              </a:ext>
            </a:extLst>
          </p:cNvPr>
          <p:cNvSpPr txBox="1">
            <a:spLocks noChangeArrowheads="1"/>
          </p:cNvSpPr>
          <p:nvPr/>
        </p:nvSpPr>
        <p:spPr bwMode="auto">
          <a:xfrm>
            <a:off x="81184" y="461646"/>
            <a:ext cx="9009476" cy="954107"/>
          </a:xfrm>
          <a:prstGeom prst="rect">
            <a:avLst/>
          </a:prstGeom>
          <a:solidFill>
            <a:schemeClr val="bg1"/>
          </a:solidFill>
          <a:ln w="9525">
            <a:solidFill>
              <a:schemeClr val="tx1"/>
            </a:solidFill>
            <a:miter lim="800000"/>
            <a:headEnd/>
            <a:tailEnd/>
          </a:ln>
        </p:spPr>
        <p:txBody>
          <a:bodyPr wrap="square" lIns="90000" rIns="90000">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46120" indent="-171450" defTabSz="390997" fontAlgn="auto">
              <a:spcBef>
                <a:spcPct val="0"/>
              </a:spcBef>
              <a:spcAft>
                <a:spcPts val="0"/>
              </a:spcAft>
            </a:pPr>
            <a:r>
              <a:rPr lang="ja-JP" altLang="en-US" sz="1400" dirty="0"/>
              <a:t>気候変動を考慮しない現在気候の水門天端高は、地盤沈下量の見直しにより現計画より若干低くなるが、</a:t>
            </a:r>
            <a:r>
              <a:rPr lang="en-US" altLang="ja-JP" sz="1400" dirty="0"/>
              <a:t> </a:t>
            </a:r>
            <a:r>
              <a:rPr lang="ja-JP" altLang="en-US" sz="1400" dirty="0"/>
              <a:t>既に海面水位が上昇傾向にあることなどを踏まえ、現計画どおり</a:t>
            </a:r>
            <a:r>
              <a:rPr lang="en-US" altLang="ja-JP" sz="1400" dirty="0"/>
              <a:t>OP+7.40m</a:t>
            </a:r>
            <a:r>
              <a:rPr lang="ja-JP" altLang="en-US" sz="1400" dirty="0"/>
              <a:t>とする。</a:t>
            </a:r>
            <a:endParaRPr lang="en-US" altLang="ja-JP" sz="1400" dirty="0"/>
          </a:p>
          <a:p>
            <a:pPr marL="246120" indent="-171450" defTabSz="390997" fontAlgn="auto">
              <a:spcBef>
                <a:spcPct val="0"/>
              </a:spcBef>
              <a:spcAft>
                <a:spcPts val="0"/>
              </a:spcAft>
            </a:pPr>
            <a:r>
              <a:rPr lang="ja-JP" altLang="en-US" sz="1400" dirty="0">
                <a:solidFill>
                  <a:prstClr val="black"/>
                </a:solidFill>
              </a:rPr>
              <a:t>気候変動を考慮した水門天端高は、安治川水門で最も高く、</a:t>
            </a:r>
            <a:r>
              <a:rPr lang="en-US" altLang="ja-JP" sz="1400" dirty="0"/>
              <a:t>2</a:t>
            </a:r>
            <a:r>
              <a:rPr lang="ja-JP" altLang="en-US" sz="1400" dirty="0"/>
              <a:t>度上昇で</a:t>
            </a:r>
            <a:r>
              <a:rPr lang="en-US" altLang="ja-JP" sz="1400" dirty="0"/>
              <a:t>OP+8.64m</a:t>
            </a:r>
            <a:r>
              <a:rPr lang="ja-JP" altLang="en-US" sz="1400" dirty="0" err="1"/>
              <a:t>、</a:t>
            </a:r>
            <a:r>
              <a:rPr lang="en-US" altLang="ja-JP" sz="1400" dirty="0"/>
              <a:t>4</a:t>
            </a:r>
            <a:r>
              <a:rPr lang="ja-JP" altLang="en-US" sz="1400" dirty="0"/>
              <a:t>度上昇で</a:t>
            </a:r>
            <a:r>
              <a:rPr lang="en-US" altLang="ja-JP" sz="1400" dirty="0"/>
              <a:t>OP+9.85m</a:t>
            </a:r>
            <a:r>
              <a:rPr lang="ja-JP" altLang="en-US" sz="1400" dirty="0"/>
              <a:t>となり、現計画（</a:t>
            </a:r>
            <a:r>
              <a:rPr lang="en-US" altLang="ja-JP" sz="1400" dirty="0"/>
              <a:t>OP+7.40m</a:t>
            </a:r>
            <a:r>
              <a:rPr lang="ja-JP" altLang="en-US" sz="1400" dirty="0"/>
              <a:t>）よりもそれぞれ</a:t>
            </a:r>
            <a:r>
              <a:rPr lang="en-US" altLang="ja-JP" sz="1400" dirty="0"/>
              <a:t>1.24m</a:t>
            </a:r>
            <a:r>
              <a:rPr lang="ja-JP" altLang="en-US" sz="1400" dirty="0" err="1"/>
              <a:t>、</a:t>
            </a:r>
            <a:r>
              <a:rPr lang="en-US" altLang="ja-JP" sz="1400" dirty="0"/>
              <a:t>2.45m</a:t>
            </a:r>
            <a:r>
              <a:rPr lang="ja-JP" altLang="en-US" sz="1400" dirty="0"/>
              <a:t>高くなる。</a:t>
            </a:r>
            <a:endParaRPr lang="en-US" altLang="ja-JP" sz="1400" dirty="0"/>
          </a:p>
        </p:txBody>
      </p:sp>
      <p:sp>
        <p:nvSpPr>
          <p:cNvPr id="45" name="テキスト ボックス 44">
            <a:extLst>
              <a:ext uri="{FF2B5EF4-FFF2-40B4-BE49-F238E27FC236}">
                <a16:creationId xmlns:a16="http://schemas.microsoft.com/office/drawing/2014/main" id="{46D5C01B-4CF9-4578-BA84-E325D4FB612A}"/>
              </a:ext>
            </a:extLst>
          </p:cNvPr>
          <p:cNvSpPr txBox="1"/>
          <p:nvPr/>
        </p:nvSpPr>
        <p:spPr>
          <a:xfrm>
            <a:off x="952205" y="7785565"/>
            <a:ext cx="3953100" cy="200055"/>
          </a:xfrm>
          <a:prstGeom prst="rect">
            <a:avLst/>
          </a:prstGeom>
          <a:noFill/>
        </p:spPr>
        <p:txBody>
          <a:bodyPr wrap="square" rtlCol="0">
            <a:spAutoFit/>
          </a:bodyPr>
          <a:lstStyle/>
          <a:p>
            <a:r>
              <a:rPr kumimoji="1" lang="en-US" altLang="ja-JP" sz="700" dirty="0"/>
              <a:t>※</a:t>
            </a:r>
            <a:r>
              <a:rPr kumimoji="1" lang="ja-JP" altLang="en-US" sz="700" dirty="0"/>
              <a:t>地盤沈下量は、現行計画外力による予測では現行高潮計画値</a:t>
            </a:r>
            <a:r>
              <a:rPr kumimoji="1" lang="en-US" altLang="ja-JP" sz="700" dirty="0"/>
              <a:t>0.6m</a:t>
            </a:r>
            <a:r>
              <a:rPr kumimoji="1" lang="ja-JP" altLang="en-US" sz="700" dirty="0"/>
              <a:t>、将来予測では、</a:t>
            </a:r>
            <a:r>
              <a:rPr kumimoji="1" lang="en-US" altLang="ja-JP" sz="700" dirty="0"/>
              <a:t>0.25m</a:t>
            </a:r>
            <a:r>
              <a:rPr kumimoji="1" lang="ja-JP" altLang="en-US" sz="700" dirty="0"/>
              <a:t>とした。</a:t>
            </a:r>
          </a:p>
        </p:txBody>
      </p:sp>
      <p:sp>
        <p:nvSpPr>
          <p:cNvPr id="29" name="テキスト ボックス 28">
            <a:extLst>
              <a:ext uri="{FF2B5EF4-FFF2-40B4-BE49-F238E27FC236}">
                <a16:creationId xmlns:a16="http://schemas.microsoft.com/office/drawing/2014/main" id="{1FF50A1B-5DF2-43D2-BBA3-9B49F593B164}"/>
              </a:ext>
            </a:extLst>
          </p:cNvPr>
          <p:cNvSpPr txBox="1"/>
          <p:nvPr/>
        </p:nvSpPr>
        <p:spPr>
          <a:xfrm>
            <a:off x="-81969" y="5496683"/>
            <a:ext cx="634404" cy="200055"/>
          </a:xfrm>
          <a:prstGeom prst="rect">
            <a:avLst/>
          </a:prstGeom>
          <a:noFill/>
        </p:spPr>
        <p:txBody>
          <a:bodyPr wrap="square" rtlCol="0">
            <a:spAutoFit/>
          </a:bodyPr>
          <a:lstStyle/>
          <a:p>
            <a:pPr algn="ctr"/>
            <a:r>
              <a:rPr lang="ja-JP" altLang="en-US" sz="700" dirty="0">
                <a:solidFill>
                  <a:srgbClr val="FF00FF"/>
                </a:solidFill>
              </a:rPr>
              <a:t>基準水位</a:t>
            </a:r>
            <a:endParaRPr kumimoji="1" lang="en-US" altLang="ja-JP" sz="700" dirty="0">
              <a:solidFill>
                <a:srgbClr val="FF00FF"/>
              </a:solidFill>
            </a:endParaRPr>
          </a:p>
        </p:txBody>
      </p:sp>
      <p:cxnSp>
        <p:nvCxnSpPr>
          <p:cNvPr id="30" name="直線矢印コネクタ 29">
            <a:extLst>
              <a:ext uri="{FF2B5EF4-FFF2-40B4-BE49-F238E27FC236}">
                <a16:creationId xmlns:a16="http://schemas.microsoft.com/office/drawing/2014/main" id="{2B4CF747-2200-47F2-9AED-A945D8BC1A2B}"/>
              </a:ext>
            </a:extLst>
          </p:cNvPr>
          <p:cNvCxnSpPr>
            <a:cxnSpLocks/>
          </p:cNvCxnSpPr>
          <p:nvPr/>
        </p:nvCxnSpPr>
        <p:spPr>
          <a:xfrm>
            <a:off x="457836" y="5604470"/>
            <a:ext cx="261223" cy="54480"/>
          </a:xfrm>
          <a:prstGeom prst="straightConnector1">
            <a:avLst/>
          </a:prstGeom>
          <a:ln>
            <a:solidFill>
              <a:srgbClr val="FF00FF"/>
            </a:solidFill>
            <a:tailEnd type="triangle"/>
          </a:ln>
        </p:spPr>
        <p:style>
          <a:lnRef idx="1">
            <a:schemeClr val="accent2"/>
          </a:lnRef>
          <a:fillRef idx="0">
            <a:schemeClr val="accent2"/>
          </a:fillRef>
          <a:effectRef idx="0">
            <a:schemeClr val="accent2"/>
          </a:effectRef>
          <a:fontRef idx="minor">
            <a:schemeClr val="tx1"/>
          </a:fontRef>
        </p:style>
      </p:cxnSp>
      <p:sp>
        <p:nvSpPr>
          <p:cNvPr id="21" name="フリーフォーム: 図形 20">
            <a:extLst>
              <a:ext uri="{FF2B5EF4-FFF2-40B4-BE49-F238E27FC236}">
                <a16:creationId xmlns:a16="http://schemas.microsoft.com/office/drawing/2014/main" id="{1C7D13D4-0C20-4301-9B9C-0EE98741E6DF}"/>
              </a:ext>
            </a:extLst>
          </p:cNvPr>
          <p:cNvSpPr/>
          <p:nvPr/>
        </p:nvSpPr>
        <p:spPr>
          <a:xfrm>
            <a:off x="711036" y="5480986"/>
            <a:ext cx="7738110" cy="179547"/>
          </a:xfrm>
          <a:custGeom>
            <a:avLst/>
            <a:gdLst>
              <a:gd name="connsiteX0" fmla="*/ 0 w 7757160"/>
              <a:gd name="connsiteY0" fmla="*/ 182880 h 182880"/>
              <a:gd name="connsiteX1" fmla="*/ 541020 w 7757160"/>
              <a:gd name="connsiteY1" fmla="*/ 182880 h 182880"/>
              <a:gd name="connsiteX2" fmla="*/ 2933700 w 7757160"/>
              <a:gd name="connsiteY2" fmla="*/ 182880 h 182880"/>
              <a:gd name="connsiteX3" fmla="*/ 3230880 w 7757160"/>
              <a:gd name="connsiteY3" fmla="*/ 15240 h 182880"/>
              <a:gd name="connsiteX4" fmla="*/ 5341620 w 7757160"/>
              <a:gd name="connsiteY4" fmla="*/ 15240 h 182880"/>
              <a:gd name="connsiteX5" fmla="*/ 5646420 w 7757160"/>
              <a:gd name="connsiteY5" fmla="*/ 0 h 182880"/>
              <a:gd name="connsiteX6" fmla="*/ 7757160 w 7757160"/>
              <a:gd name="connsiteY6" fmla="*/ 0 h 182880"/>
              <a:gd name="connsiteX0" fmla="*/ 0 w 7757160"/>
              <a:gd name="connsiteY0" fmla="*/ 195869 h 195869"/>
              <a:gd name="connsiteX1" fmla="*/ 541020 w 7757160"/>
              <a:gd name="connsiteY1" fmla="*/ 195869 h 195869"/>
              <a:gd name="connsiteX2" fmla="*/ 2933700 w 7757160"/>
              <a:gd name="connsiteY2" fmla="*/ 195869 h 195869"/>
              <a:gd name="connsiteX3" fmla="*/ 3230880 w 7757160"/>
              <a:gd name="connsiteY3" fmla="*/ 28229 h 195869"/>
              <a:gd name="connsiteX4" fmla="*/ 5341620 w 7757160"/>
              <a:gd name="connsiteY4" fmla="*/ 28229 h 195869"/>
              <a:gd name="connsiteX5" fmla="*/ 5615464 w 7757160"/>
              <a:gd name="connsiteY5" fmla="*/ 0 h 195869"/>
              <a:gd name="connsiteX6" fmla="*/ 7757160 w 7757160"/>
              <a:gd name="connsiteY6" fmla="*/ 12989 h 195869"/>
              <a:gd name="connsiteX0" fmla="*/ 0 w 7738110"/>
              <a:gd name="connsiteY0" fmla="*/ 195869 h 195869"/>
              <a:gd name="connsiteX1" fmla="*/ 541020 w 7738110"/>
              <a:gd name="connsiteY1" fmla="*/ 195869 h 195869"/>
              <a:gd name="connsiteX2" fmla="*/ 2933700 w 7738110"/>
              <a:gd name="connsiteY2" fmla="*/ 195869 h 195869"/>
              <a:gd name="connsiteX3" fmla="*/ 3230880 w 7738110"/>
              <a:gd name="connsiteY3" fmla="*/ 28229 h 195869"/>
              <a:gd name="connsiteX4" fmla="*/ 5341620 w 7738110"/>
              <a:gd name="connsiteY4" fmla="*/ 28229 h 195869"/>
              <a:gd name="connsiteX5" fmla="*/ 5615464 w 7738110"/>
              <a:gd name="connsiteY5" fmla="*/ 0 h 195869"/>
              <a:gd name="connsiteX6" fmla="*/ 7738110 w 7738110"/>
              <a:gd name="connsiteY6" fmla="*/ 1 h 19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8110" h="195869">
                <a:moveTo>
                  <a:pt x="0" y="195869"/>
                </a:moveTo>
                <a:lnTo>
                  <a:pt x="541020" y="195869"/>
                </a:lnTo>
                <a:lnTo>
                  <a:pt x="2933700" y="195869"/>
                </a:lnTo>
                <a:lnTo>
                  <a:pt x="3230880" y="28229"/>
                </a:lnTo>
                <a:lnTo>
                  <a:pt x="5341620" y="28229"/>
                </a:lnTo>
                <a:lnTo>
                  <a:pt x="5615464" y="0"/>
                </a:lnTo>
                <a:lnTo>
                  <a:pt x="7738110" y="1"/>
                </a:lnTo>
              </a:path>
            </a:pathLst>
          </a:custGeom>
          <a:noFill/>
          <a:ln w="63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6D5C01B-4CF9-4578-BA84-E325D4FB612A}"/>
              </a:ext>
            </a:extLst>
          </p:cNvPr>
          <p:cNvSpPr txBox="1"/>
          <p:nvPr/>
        </p:nvSpPr>
        <p:spPr>
          <a:xfrm>
            <a:off x="4580091" y="6592902"/>
            <a:ext cx="3953100" cy="200055"/>
          </a:xfrm>
          <a:prstGeom prst="rect">
            <a:avLst/>
          </a:prstGeom>
          <a:noFill/>
        </p:spPr>
        <p:txBody>
          <a:bodyPr wrap="square" rtlCol="0">
            <a:spAutoFit/>
          </a:bodyPr>
          <a:lstStyle/>
          <a:p>
            <a:r>
              <a:rPr kumimoji="1" lang="ja-JP" altLang="en-US" sz="700" dirty="0"/>
              <a:t>（</a:t>
            </a:r>
            <a:r>
              <a:rPr kumimoji="1" lang="en-US" altLang="ja-JP" sz="700" dirty="0"/>
              <a:t>2100</a:t>
            </a:r>
            <a:r>
              <a:rPr kumimoji="1" lang="ja-JP" altLang="en-US" sz="700" dirty="0"/>
              <a:t>年頃想定）</a:t>
            </a:r>
          </a:p>
        </p:txBody>
      </p:sp>
      <p:sp>
        <p:nvSpPr>
          <p:cNvPr id="22" name="テキスト ボックス 21">
            <a:extLst>
              <a:ext uri="{FF2B5EF4-FFF2-40B4-BE49-F238E27FC236}">
                <a16:creationId xmlns:a16="http://schemas.microsoft.com/office/drawing/2014/main" id="{46D5C01B-4CF9-4578-BA84-E325D4FB612A}"/>
              </a:ext>
            </a:extLst>
          </p:cNvPr>
          <p:cNvSpPr txBox="1"/>
          <p:nvPr/>
        </p:nvSpPr>
        <p:spPr>
          <a:xfrm>
            <a:off x="6987185" y="6587552"/>
            <a:ext cx="1300248" cy="200055"/>
          </a:xfrm>
          <a:prstGeom prst="rect">
            <a:avLst/>
          </a:prstGeom>
          <a:noFill/>
        </p:spPr>
        <p:txBody>
          <a:bodyPr wrap="square" rtlCol="0">
            <a:spAutoFit/>
          </a:bodyPr>
          <a:lstStyle/>
          <a:p>
            <a:r>
              <a:rPr kumimoji="1" lang="ja-JP" altLang="en-US" sz="700" dirty="0"/>
              <a:t>（</a:t>
            </a:r>
            <a:r>
              <a:rPr kumimoji="1" lang="en-US" altLang="ja-JP" sz="700" dirty="0"/>
              <a:t>2100</a:t>
            </a:r>
            <a:r>
              <a:rPr kumimoji="1" lang="ja-JP" altLang="en-US" sz="700" dirty="0"/>
              <a:t>年頃想定）</a:t>
            </a:r>
          </a:p>
        </p:txBody>
      </p:sp>
      <p:sp>
        <p:nvSpPr>
          <p:cNvPr id="18" name="テキスト ボックス 17">
            <a:extLst>
              <a:ext uri="{FF2B5EF4-FFF2-40B4-BE49-F238E27FC236}">
                <a16:creationId xmlns:a16="http://schemas.microsoft.com/office/drawing/2014/main" id="{982EBC7B-82A8-4952-A32F-7CC2E9E47F73}"/>
              </a:ext>
            </a:extLst>
          </p:cNvPr>
          <p:cNvSpPr txBox="1"/>
          <p:nvPr/>
        </p:nvSpPr>
        <p:spPr>
          <a:xfrm>
            <a:off x="5573728" y="3506124"/>
            <a:ext cx="3816059" cy="230832"/>
          </a:xfrm>
          <a:prstGeom prst="rect">
            <a:avLst/>
          </a:prstGeom>
          <a:noFill/>
        </p:spPr>
        <p:txBody>
          <a:bodyPr wrap="square" rtlCol="0">
            <a:spAutoFit/>
          </a:bodyPr>
          <a:lstStyle/>
          <a:p>
            <a:r>
              <a:rPr kumimoji="1" lang="en-US" altLang="ja-JP" sz="900" dirty="0"/>
              <a:t>※</a:t>
            </a:r>
            <a:r>
              <a:rPr kumimoji="1" lang="ja-JP" altLang="en-US" sz="900" dirty="0"/>
              <a:t>うちあげ高は豊島の算定図</a:t>
            </a:r>
            <a:r>
              <a:rPr lang="ja-JP" altLang="en-US" sz="900" dirty="0"/>
              <a:t>により算定</a:t>
            </a:r>
            <a:r>
              <a:rPr lang="en-US" altLang="ja-JP" sz="900" dirty="0"/>
              <a:t>(</a:t>
            </a:r>
            <a:r>
              <a:rPr kumimoji="1" lang="ja-JP" altLang="en-US" sz="900" dirty="0"/>
              <a:t>うちあげ係数</a:t>
            </a:r>
            <a:r>
              <a:rPr kumimoji="1" lang="en-US" altLang="ja-JP" sz="900" dirty="0"/>
              <a:t>R=1.0</a:t>
            </a:r>
            <a:r>
              <a:rPr kumimoji="1" lang="ja-JP" altLang="en-US" sz="900" dirty="0"/>
              <a:t>）</a:t>
            </a:r>
          </a:p>
        </p:txBody>
      </p:sp>
    </p:spTree>
    <p:extLst>
      <p:ext uri="{BB962C8B-B14F-4D97-AF65-F5344CB8AC3E}">
        <p14:creationId xmlns:p14="http://schemas.microsoft.com/office/powerpoint/2010/main" val="238419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１．気候変動による外力の増加について（高潮・津波）</a:t>
            </a:r>
          </a:p>
        </p:txBody>
      </p:sp>
      <p:sp>
        <p:nvSpPr>
          <p:cNvPr id="9" name="Text Box 9">
            <a:extLst>
              <a:ext uri="{FF2B5EF4-FFF2-40B4-BE49-F238E27FC236}">
                <a16:creationId xmlns:a16="http://schemas.microsoft.com/office/drawing/2014/main" id="{42B97678-04B1-4B80-9EED-1BCFAE4593E5}"/>
              </a:ext>
            </a:extLst>
          </p:cNvPr>
          <p:cNvSpPr txBox="1">
            <a:spLocks noChangeArrowheads="1"/>
          </p:cNvSpPr>
          <p:nvPr/>
        </p:nvSpPr>
        <p:spPr bwMode="auto">
          <a:xfrm>
            <a:off x="57344" y="427497"/>
            <a:ext cx="8996121" cy="832087"/>
          </a:xfrm>
          <a:prstGeom prst="rect">
            <a:avLst/>
          </a:prstGeom>
          <a:solidFill>
            <a:schemeClr val="bg1"/>
          </a:solidFill>
          <a:ln w="9525">
            <a:solidFill>
              <a:schemeClr val="tx1"/>
            </a:solidFill>
            <a:miter lim="800000"/>
            <a:headEnd/>
            <a:tailEnd/>
          </a:ln>
        </p:spPr>
        <p:txBody>
          <a:bodyPr wrap="square" lIns="72000" tIns="46800" rIns="72000">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46120" indent="-171450" defTabSz="390997" fontAlgn="auto">
              <a:spcBef>
                <a:spcPct val="0"/>
              </a:spcBef>
              <a:spcAft>
                <a:spcPts val="0"/>
              </a:spcAft>
            </a:pPr>
            <a:r>
              <a:rPr lang="ja-JP" altLang="en-US" sz="1600" dirty="0"/>
              <a:t>気候変動により外力が増大（海面水位の上昇や台風が強くなる）することに伴い、計画高潮位、波高、津波水位が上昇する。また、静水圧や波圧等の作用荷重も増加する。</a:t>
            </a:r>
            <a:endParaRPr lang="en-US" altLang="ja-JP" sz="1600" dirty="0"/>
          </a:p>
          <a:p>
            <a:pPr marL="246120" indent="-171450" defTabSz="390997" fontAlgn="auto">
              <a:spcBef>
                <a:spcPct val="0"/>
              </a:spcBef>
              <a:spcAft>
                <a:spcPts val="0"/>
              </a:spcAft>
            </a:pPr>
            <a:r>
              <a:rPr lang="ja-JP" altLang="en-US" sz="1600" dirty="0"/>
              <a:t>水門天端高の検討は、津波水位よりも高潮水位の方が高くなるため、高潮水位を対象に検討を行う。</a:t>
            </a:r>
            <a:endParaRPr lang="en-US" altLang="ja-JP" sz="1600" dirty="0"/>
          </a:p>
        </p:txBody>
      </p:sp>
      <p:grpSp>
        <p:nvGrpSpPr>
          <p:cNvPr id="61" name="グループ化 60">
            <a:extLst>
              <a:ext uri="{FF2B5EF4-FFF2-40B4-BE49-F238E27FC236}">
                <a16:creationId xmlns:a16="http://schemas.microsoft.com/office/drawing/2014/main" id="{203EB61D-B598-418F-B810-1AC57E6FAAB4}"/>
              </a:ext>
            </a:extLst>
          </p:cNvPr>
          <p:cNvGrpSpPr/>
          <p:nvPr/>
        </p:nvGrpSpPr>
        <p:grpSpPr>
          <a:xfrm>
            <a:off x="570662" y="3889253"/>
            <a:ext cx="3482911" cy="2892676"/>
            <a:chOff x="-3701960" y="3965324"/>
            <a:chExt cx="3482911" cy="2892676"/>
          </a:xfrm>
        </p:grpSpPr>
        <p:sp>
          <p:nvSpPr>
            <p:cNvPr id="42" name="テキスト ボックス 41">
              <a:extLst>
                <a:ext uri="{FF2B5EF4-FFF2-40B4-BE49-F238E27FC236}">
                  <a16:creationId xmlns:a16="http://schemas.microsoft.com/office/drawing/2014/main" id="{5B64B039-457D-40BB-96D7-BF17F19E527F}"/>
                </a:ext>
              </a:extLst>
            </p:cNvPr>
            <p:cNvSpPr txBox="1"/>
            <p:nvPr/>
          </p:nvSpPr>
          <p:spPr>
            <a:xfrm>
              <a:off x="-1517336" y="5840118"/>
              <a:ext cx="1253266" cy="433324"/>
            </a:xfrm>
            <a:prstGeom prst="rect">
              <a:avLst/>
            </a:prstGeom>
            <a:noFill/>
          </p:spPr>
          <p:txBody>
            <a:bodyPr wrap="square" rtlCol="0">
              <a:spAutoFit/>
            </a:bodyPr>
            <a:lstStyle/>
            <a:p>
              <a:pPr>
                <a:spcBef>
                  <a:spcPts val="0"/>
                </a:spcBef>
              </a:pPr>
              <a:r>
                <a:rPr lang="ja-JP" altLang="en-US" sz="1108" dirty="0">
                  <a:solidFill>
                    <a:srgbClr val="FF0000"/>
                  </a:solidFill>
                </a:rPr>
                <a:t>平均海面水位の上昇量</a:t>
              </a:r>
              <a:endParaRPr lang="en-US" altLang="ja-JP" sz="1108" dirty="0">
                <a:solidFill>
                  <a:srgbClr val="FF0000"/>
                </a:solidFill>
              </a:endParaRPr>
            </a:p>
          </p:txBody>
        </p:sp>
        <p:cxnSp>
          <p:nvCxnSpPr>
            <p:cNvPr id="38" name="直線コネクタ 37">
              <a:extLst>
                <a:ext uri="{FF2B5EF4-FFF2-40B4-BE49-F238E27FC236}">
                  <a16:creationId xmlns:a16="http://schemas.microsoft.com/office/drawing/2014/main" id="{F7E3B45F-C2B0-41B6-A0A1-D371EDDEF648}"/>
                </a:ext>
              </a:extLst>
            </p:cNvPr>
            <p:cNvCxnSpPr>
              <a:cxnSpLocks/>
            </p:cNvCxnSpPr>
            <p:nvPr/>
          </p:nvCxnSpPr>
          <p:spPr>
            <a:xfrm>
              <a:off x="-1543488" y="5812035"/>
              <a:ext cx="924812" cy="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0CFDE39B-ACF6-474F-B180-EE44D3288C7F}"/>
                </a:ext>
              </a:extLst>
            </p:cNvPr>
            <p:cNvSpPr txBox="1"/>
            <p:nvPr/>
          </p:nvSpPr>
          <p:spPr>
            <a:xfrm>
              <a:off x="-1519206" y="4611915"/>
              <a:ext cx="984531" cy="433324"/>
            </a:xfrm>
            <a:prstGeom prst="rect">
              <a:avLst/>
            </a:prstGeom>
            <a:noFill/>
          </p:spPr>
          <p:txBody>
            <a:bodyPr wrap="square" rtlCol="0">
              <a:spAutoFit/>
            </a:bodyPr>
            <a:lstStyle/>
            <a:p>
              <a:r>
                <a:rPr lang="ja-JP" altLang="en-US" sz="1108" dirty="0">
                  <a:solidFill>
                    <a:srgbClr val="FF0000"/>
                  </a:solidFill>
                </a:rPr>
                <a:t>潮位偏差の増大量</a:t>
              </a:r>
            </a:p>
          </p:txBody>
        </p:sp>
        <p:cxnSp>
          <p:nvCxnSpPr>
            <p:cNvPr id="40" name="直線矢印コネクタ 39">
              <a:extLst>
                <a:ext uri="{FF2B5EF4-FFF2-40B4-BE49-F238E27FC236}">
                  <a16:creationId xmlns:a16="http://schemas.microsoft.com/office/drawing/2014/main" id="{960D8948-1867-45DB-8E22-6EA273C249FC}"/>
                </a:ext>
              </a:extLst>
            </p:cNvPr>
            <p:cNvCxnSpPr>
              <a:cxnSpLocks/>
            </p:cNvCxnSpPr>
            <p:nvPr/>
          </p:nvCxnSpPr>
          <p:spPr>
            <a:xfrm flipH="1">
              <a:off x="-1545846" y="3982738"/>
              <a:ext cx="2054" cy="533767"/>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F21E4F85-16D9-4F10-89C0-8837B6FBA36B}"/>
                </a:ext>
              </a:extLst>
            </p:cNvPr>
            <p:cNvCxnSpPr>
              <a:cxnSpLocks/>
            </p:cNvCxnSpPr>
            <p:nvPr/>
          </p:nvCxnSpPr>
          <p:spPr>
            <a:xfrm>
              <a:off x="-1545848" y="4517839"/>
              <a:ext cx="1" cy="1302275"/>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7345D7A7-6B20-4388-8899-D01D0B8F34F7}"/>
                </a:ext>
              </a:extLst>
            </p:cNvPr>
            <p:cNvCxnSpPr>
              <a:cxnSpLocks/>
            </p:cNvCxnSpPr>
            <p:nvPr/>
          </p:nvCxnSpPr>
          <p:spPr>
            <a:xfrm>
              <a:off x="-1545849" y="5811796"/>
              <a:ext cx="4721" cy="613555"/>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BB95281D-18E9-4467-97B1-3C867FA6117B}"/>
                </a:ext>
              </a:extLst>
            </p:cNvPr>
            <p:cNvSpPr txBox="1"/>
            <p:nvPr/>
          </p:nvSpPr>
          <p:spPr>
            <a:xfrm>
              <a:off x="-1565590" y="3965324"/>
              <a:ext cx="1234844" cy="433324"/>
            </a:xfrm>
            <a:prstGeom prst="rect">
              <a:avLst/>
            </a:prstGeom>
            <a:noFill/>
          </p:spPr>
          <p:txBody>
            <a:bodyPr wrap="square" rtlCol="0">
              <a:spAutoFit/>
            </a:bodyPr>
            <a:lstStyle/>
            <a:p>
              <a:r>
                <a:rPr lang="ja-JP" altLang="en-US" sz="1108" dirty="0">
                  <a:solidFill>
                    <a:srgbClr val="FF0000"/>
                  </a:solidFill>
                </a:rPr>
                <a:t>波浪の強大化等の影響分</a:t>
              </a:r>
            </a:p>
          </p:txBody>
        </p:sp>
        <p:cxnSp>
          <p:nvCxnSpPr>
            <p:cNvPr id="45" name="直線コネクタ 44">
              <a:extLst>
                <a:ext uri="{FF2B5EF4-FFF2-40B4-BE49-F238E27FC236}">
                  <a16:creationId xmlns:a16="http://schemas.microsoft.com/office/drawing/2014/main" id="{BA35E6C4-8208-4BE8-B4AD-FDE3BC054CC8}"/>
                </a:ext>
              </a:extLst>
            </p:cNvPr>
            <p:cNvCxnSpPr>
              <a:cxnSpLocks/>
            </p:cNvCxnSpPr>
            <p:nvPr/>
          </p:nvCxnSpPr>
          <p:spPr>
            <a:xfrm>
              <a:off x="-1522091" y="4523902"/>
              <a:ext cx="1013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7A43C28-08F1-4ACC-8EE0-DBA1EACA50C8}"/>
                </a:ext>
              </a:extLst>
            </p:cNvPr>
            <p:cNvCxnSpPr>
              <a:cxnSpLocks/>
              <a:stCxn id="57" idx="0"/>
            </p:cNvCxnSpPr>
            <p:nvPr/>
          </p:nvCxnSpPr>
          <p:spPr>
            <a:xfrm>
              <a:off x="-1545990" y="3981553"/>
              <a:ext cx="1028179" cy="9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686A3706-B129-45A8-BA3D-8DAF151B6F13}"/>
                </a:ext>
              </a:extLst>
            </p:cNvPr>
            <p:cNvCxnSpPr/>
            <p:nvPr/>
          </p:nvCxnSpPr>
          <p:spPr>
            <a:xfrm flipH="1">
              <a:off x="-2022845" y="5809984"/>
              <a:ext cx="476290" cy="270394"/>
            </a:xfrm>
            <a:prstGeom prst="line">
              <a:avLst/>
            </a:prstGeom>
            <a:ln w="31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8" name="上矢印 97">
              <a:extLst>
                <a:ext uri="{FF2B5EF4-FFF2-40B4-BE49-F238E27FC236}">
                  <a16:creationId xmlns:a16="http://schemas.microsoft.com/office/drawing/2014/main" id="{022D5A7A-D13D-4289-AC05-C6BC1D11619F}"/>
                </a:ext>
              </a:extLst>
            </p:cNvPr>
            <p:cNvSpPr/>
            <p:nvPr/>
          </p:nvSpPr>
          <p:spPr>
            <a:xfrm>
              <a:off x="-1622676" y="4517089"/>
              <a:ext cx="153371" cy="19555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49" name="上矢印 217">
              <a:extLst>
                <a:ext uri="{FF2B5EF4-FFF2-40B4-BE49-F238E27FC236}">
                  <a16:creationId xmlns:a16="http://schemas.microsoft.com/office/drawing/2014/main" id="{76288858-1F49-439F-8384-17C4BC8DBB4F}"/>
                </a:ext>
              </a:extLst>
            </p:cNvPr>
            <p:cNvSpPr/>
            <p:nvPr/>
          </p:nvSpPr>
          <p:spPr>
            <a:xfrm>
              <a:off x="-1628268" y="5808300"/>
              <a:ext cx="174280" cy="259371"/>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50" name="直線コネクタ 49">
              <a:extLst>
                <a:ext uri="{FF2B5EF4-FFF2-40B4-BE49-F238E27FC236}">
                  <a16:creationId xmlns:a16="http://schemas.microsoft.com/office/drawing/2014/main" id="{4AF73059-56E1-44B2-8279-0C8E05A0CAFD}"/>
                </a:ext>
              </a:extLst>
            </p:cNvPr>
            <p:cNvCxnSpPr/>
            <p:nvPr/>
          </p:nvCxnSpPr>
          <p:spPr>
            <a:xfrm flipH="1" flipV="1">
              <a:off x="-2026611" y="6074367"/>
              <a:ext cx="486191" cy="1360"/>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8334F734-5653-4BAC-930C-1F7E1C4868E0}"/>
                </a:ext>
              </a:extLst>
            </p:cNvPr>
            <p:cNvCxnSpPr>
              <a:cxnSpLocks/>
            </p:cNvCxnSpPr>
            <p:nvPr/>
          </p:nvCxnSpPr>
          <p:spPr>
            <a:xfrm>
              <a:off x="-3131460" y="6076167"/>
              <a:ext cx="1110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B462B392-373D-4113-912C-22DF8CD7835F}"/>
                </a:ext>
              </a:extLst>
            </p:cNvPr>
            <p:cNvSpPr txBox="1"/>
            <p:nvPr/>
          </p:nvSpPr>
          <p:spPr>
            <a:xfrm>
              <a:off x="-3079500" y="5360356"/>
              <a:ext cx="1137263" cy="262829"/>
            </a:xfrm>
            <a:prstGeom prst="rect">
              <a:avLst/>
            </a:prstGeom>
            <a:noFill/>
          </p:spPr>
          <p:txBody>
            <a:bodyPr wrap="square" rtlCol="0">
              <a:spAutoFit/>
            </a:bodyPr>
            <a:lstStyle/>
            <a:p>
              <a:r>
                <a:rPr lang="ja-JP" altLang="en-US" sz="1108" dirty="0"/>
                <a:t>潮位偏差</a:t>
              </a:r>
            </a:p>
          </p:txBody>
        </p:sp>
        <p:cxnSp>
          <p:nvCxnSpPr>
            <p:cNvPr id="67" name="直線コネクタ 66">
              <a:extLst>
                <a:ext uri="{FF2B5EF4-FFF2-40B4-BE49-F238E27FC236}">
                  <a16:creationId xmlns:a16="http://schemas.microsoft.com/office/drawing/2014/main" id="{173ABAD8-B52B-4081-966A-73AC6993CD04}"/>
                </a:ext>
              </a:extLst>
            </p:cNvPr>
            <p:cNvCxnSpPr>
              <a:cxnSpLocks/>
            </p:cNvCxnSpPr>
            <p:nvPr/>
          </p:nvCxnSpPr>
          <p:spPr>
            <a:xfrm>
              <a:off x="-3102453" y="4974272"/>
              <a:ext cx="1110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C5CDE78E-9609-4DD1-8FBC-095B6875E969}"/>
                </a:ext>
              </a:extLst>
            </p:cNvPr>
            <p:cNvCxnSpPr>
              <a:cxnSpLocks/>
            </p:cNvCxnSpPr>
            <p:nvPr/>
          </p:nvCxnSpPr>
          <p:spPr>
            <a:xfrm>
              <a:off x="-3131460" y="4671964"/>
              <a:ext cx="1110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5F43CF83-E246-48B8-B96B-247FBD41EC89}"/>
                </a:ext>
              </a:extLst>
            </p:cNvPr>
            <p:cNvCxnSpPr>
              <a:cxnSpLocks/>
            </p:cNvCxnSpPr>
            <p:nvPr/>
          </p:nvCxnSpPr>
          <p:spPr>
            <a:xfrm>
              <a:off x="-3131460" y="4470286"/>
              <a:ext cx="1110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F774E0E9-696C-4EE9-B13D-8863670ED651}"/>
                </a:ext>
              </a:extLst>
            </p:cNvPr>
            <p:cNvCxnSpPr/>
            <p:nvPr/>
          </p:nvCxnSpPr>
          <p:spPr>
            <a:xfrm>
              <a:off x="-3065926" y="4466602"/>
              <a:ext cx="0" cy="201678"/>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63740AE8-DA18-4937-AF2E-CE9254AC656C}"/>
                </a:ext>
              </a:extLst>
            </p:cNvPr>
            <p:cNvCxnSpPr>
              <a:cxnSpLocks/>
            </p:cNvCxnSpPr>
            <p:nvPr/>
          </p:nvCxnSpPr>
          <p:spPr>
            <a:xfrm>
              <a:off x="-3065926" y="4668280"/>
              <a:ext cx="0" cy="305992"/>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B220D662-85B6-4408-8D3B-DFC199F39F29}"/>
                </a:ext>
              </a:extLst>
            </p:cNvPr>
            <p:cNvCxnSpPr>
              <a:cxnSpLocks/>
            </p:cNvCxnSpPr>
            <p:nvPr/>
          </p:nvCxnSpPr>
          <p:spPr>
            <a:xfrm>
              <a:off x="-3065926" y="4974272"/>
              <a:ext cx="0" cy="1089994"/>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C19F39EC-AFDC-4F0E-8C35-3F0E76BF3836}"/>
                </a:ext>
              </a:extLst>
            </p:cNvPr>
            <p:cNvSpPr txBox="1"/>
            <p:nvPr/>
          </p:nvSpPr>
          <p:spPr>
            <a:xfrm>
              <a:off x="-3103876" y="4689400"/>
              <a:ext cx="1229224" cy="262829"/>
            </a:xfrm>
            <a:prstGeom prst="rect">
              <a:avLst/>
            </a:prstGeom>
            <a:noFill/>
          </p:spPr>
          <p:txBody>
            <a:bodyPr wrap="square" rtlCol="0">
              <a:spAutoFit/>
            </a:bodyPr>
            <a:lstStyle/>
            <a:p>
              <a:r>
                <a:rPr lang="ja-JP" altLang="en-US" sz="1108" dirty="0"/>
                <a:t>うちあげ高</a:t>
              </a:r>
            </a:p>
          </p:txBody>
        </p:sp>
        <p:sp>
          <p:nvSpPr>
            <p:cNvPr id="74" name="テキスト ボックス 73">
              <a:extLst>
                <a:ext uri="{FF2B5EF4-FFF2-40B4-BE49-F238E27FC236}">
                  <a16:creationId xmlns:a16="http://schemas.microsoft.com/office/drawing/2014/main" id="{A08CFE44-C7F0-4159-820F-BEED3F8896E0}"/>
                </a:ext>
              </a:extLst>
            </p:cNvPr>
            <p:cNvSpPr txBox="1"/>
            <p:nvPr/>
          </p:nvSpPr>
          <p:spPr>
            <a:xfrm>
              <a:off x="-3108352" y="4444883"/>
              <a:ext cx="1137263" cy="262829"/>
            </a:xfrm>
            <a:prstGeom prst="rect">
              <a:avLst/>
            </a:prstGeom>
            <a:noFill/>
          </p:spPr>
          <p:txBody>
            <a:bodyPr wrap="square" rtlCol="0">
              <a:spAutoFit/>
            </a:bodyPr>
            <a:lstStyle/>
            <a:p>
              <a:r>
                <a:rPr lang="ja-JP" altLang="en-US" sz="1108" dirty="0"/>
                <a:t>余裕高</a:t>
              </a:r>
            </a:p>
          </p:txBody>
        </p:sp>
        <p:sp>
          <p:nvSpPr>
            <p:cNvPr id="75" name="台形 74">
              <a:extLst>
                <a:ext uri="{FF2B5EF4-FFF2-40B4-BE49-F238E27FC236}">
                  <a16:creationId xmlns:a16="http://schemas.microsoft.com/office/drawing/2014/main" id="{1202B2F6-A53B-4E9A-A8D5-874C33BDD186}"/>
                </a:ext>
              </a:extLst>
            </p:cNvPr>
            <p:cNvSpPr/>
            <p:nvPr/>
          </p:nvSpPr>
          <p:spPr>
            <a:xfrm>
              <a:off x="-3701960" y="4460927"/>
              <a:ext cx="531751" cy="2105985"/>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76" name="テキスト ボックス 75">
              <a:extLst>
                <a:ext uri="{FF2B5EF4-FFF2-40B4-BE49-F238E27FC236}">
                  <a16:creationId xmlns:a16="http://schemas.microsoft.com/office/drawing/2014/main" id="{250E7CE2-99CC-4D86-9C27-36B6A634EAF5}"/>
                </a:ext>
              </a:extLst>
            </p:cNvPr>
            <p:cNvSpPr txBox="1"/>
            <p:nvPr/>
          </p:nvSpPr>
          <p:spPr>
            <a:xfrm>
              <a:off x="-3024243" y="6066453"/>
              <a:ext cx="1322516" cy="262829"/>
            </a:xfrm>
            <a:prstGeom prst="rect">
              <a:avLst/>
            </a:prstGeom>
            <a:noFill/>
          </p:spPr>
          <p:txBody>
            <a:bodyPr wrap="square" rtlCol="0">
              <a:spAutoFit/>
            </a:bodyPr>
            <a:lstStyle/>
            <a:p>
              <a:r>
                <a:rPr lang="ja-JP" altLang="en-US" sz="1108" dirty="0"/>
                <a:t>基準水位</a:t>
              </a:r>
            </a:p>
          </p:txBody>
        </p:sp>
        <p:cxnSp>
          <p:nvCxnSpPr>
            <p:cNvPr id="79" name="直線矢印コネクタ 78">
              <a:extLst>
                <a:ext uri="{FF2B5EF4-FFF2-40B4-BE49-F238E27FC236}">
                  <a16:creationId xmlns:a16="http://schemas.microsoft.com/office/drawing/2014/main" id="{AA7B8389-15C0-49F4-BCBA-9EC91314AD4E}"/>
                </a:ext>
              </a:extLst>
            </p:cNvPr>
            <p:cNvCxnSpPr>
              <a:cxnSpLocks/>
            </p:cNvCxnSpPr>
            <p:nvPr/>
          </p:nvCxnSpPr>
          <p:spPr>
            <a:xfrm>
              <a:off x="-3065926" y="6064266"/>
              <a:ext cx="0" cy="220161"/>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FCCDA77-8CED-400C-A195-AFEC73F56ADE}"/>
                </a:ext>
              </a:extLst>
            </p:cNvPr>
            <p:cNvCxnSpPr/>
            <p:nvPr/>
          </p:nvCxnSpPr>
          <p:spPr>
            <a:xfrm flipH="1">
              <a:off x="-1991847" y="4714008"/>
              <a:ext cx="445715" cy="262545"/>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F7F2F2CB-0CF8-40AB-AB82-69A234B1F64B}"/>
                </a:ext>
              </a:extLst>
            </p:cNvPr>
            <p:cNvCxnSpPr/>
            <p:nvPr/>
          </p:nvCxnSpPr>
          <p:spPr>
            <a:xfrm flipH="1">
              <a:off x="-2020853" y="4012065"/>
              <a:ext cx="479727" cy="661266"/>
            </a:xfrm>
            <a:prstGeom prst="line">
              <a:avLst/>
            </a:prstGeom>
            <a:ln w="31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41B2AE9-A28D-4F3B-994A-3524104CB8C5}"/>
                </a:ext>
              </a:extLst>
            </p:cNvPr>
            <p:cNvCxnSpPr/>
            <p:nvPr/>
          </p:nvCxnSpPr>
          <p:spPr>
            <a:xfrm flipH="1">
              <a:off x="-1991845" y="4517089"/>
              <a:ext cx="448053" cy="456821"/>
            </a:xfrm>
            <a:prstGeom prst="line">
              <a:avLst/>
            </a:prstGeom>
            <a:ln w="31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93524E8A-DFE5-468B-A27B-D1932EFD765D}"/>
                </a:ext>
              </a:extLst>
            </p:cNvPr>
            <p:cNvCxnSpPr/>
            <p:nvPr/>
          </p:nvCxnSpPr>
          <p:spPr>
            <a:xfrm flipH="1">
              <a:off x="-2016929" y="4219873"/>
              <a:ext cx="452294" cy="458262"/>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7" name="上矢印 216">
              <a:extLst>
                <a:ext uri="{FF2B5EF4-FFF2-40B4-BE49-F238E27FC236}">
                  <a16:creationId xmlns:a16="http://schemas.microsoft.com/office/drawing/2014/main" id="{B19DE774-36AF-4BFC-83C8-57016EDE013E}"/>
                </a:ext>
              </a:extLst>
            </p:cNvPr>
            <p:cNvSpPr/>
            <p:nvPr/>
          </p:nvSpPr>
          <p:spPr>
            <a:xfrm>
              <a:off x="-1622676" y="3981554"/>
              <a:ext cx="153371" cy="232747"/>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58" name="テキスト ボックス 151">
              <a:extLst>
                <a:ext uri="{FF2B5EF4-FFF2-40B4-BE49-F238E27FC236}">
                  <a16:creationId xmlns:a16="http://schemas.microsoft.com/office/drawing/2014/main" id="{D22BBCF9-DF28-4FCF-9B55-984A4EA16527}"/>
                </a:ext>
              </a:extLst>
            </p:cNvPr>
            <p:cNvSpPr txBox="1">
              <a:spLocks noChangeArrowheads="1"/>
            </p:cNvSpPr>
            <p:nvPr/>
          </p:nvSpPr>
          <p:spPr bwMode="auto">
            <a:xfrm>
              <a:off x="-3067552" y="6595171"/>
              <a:ext cx="1183337"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108" dirty="0"/>
                <a:t>＜現在の設計＞</a:t>
              </a:r>
            </a:p>
          </p:txBody>
        </p:sp>
        <p:sp>
          <p:nvSpPr>
            <p:cNvPr id="59" name="テキスト ボックス 152">
              <a:extLst>
                <a:ext uri="{FF2B5EF4-FFF2-40B4-BE49-F238E27FC236}">
                  <a16:creationId xmlns:a16="http://schemas.microsoft.com/office/drawing/2014/main" id="{29232F25-D692-476A-8B91-33CB1E659CF2}"/>
                </a:ext>
              </a:extLst>
            </p:cNvPr>
            <p:cNvSpPr txBox="1">
              <a:spLocks noChangeArrowheads="1"/>
            </p:cNvSpPr>
            <p:nvPr/>
          </p:nvSpPr>
          <p:spPr bwMode="auto">
            <a:xfrm>
              <a:off x="-1549129" y="6595170"/>
              <a:ext cx="1330080"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108" dirty="0"/>
                <a:t>＜増大する外力＞</a:t>
              </a:r>
            </a:p>
          </p:txBody>
        </p:sp>
      </p:grpSp>
      <p:sp>
        <p:nvSpPr>
          <p:cNvPr id="233" name="テキスト ボックス 232">
            <a:extLst>
              <a:ext uri="{FF2B5EF4-FFF2-40B4-BE49-F238E27FC236}">
                <a16:creationId xmlns:a16="http://schemas.microsoft.com/office/drawing/2014/main" id="{7873A86E-9F45-462B-BB41-1DC0766E659E}"/>
              </a:ext>
            </a:extLst>
          </p:cNvPr>
          <p:cNvSpPr txBox="1"/>
          <p:nvPr/>
        </p:nvSpPr>
        <p:spPr>
          <a:xfrm>
            <a:off x="62771" y="1352362"/>
            <a:ext cx="3921907" cy="338554"/>
          </a:xfrm>
          <a:prstGeom prst="rect">
            <a:avLst/>
          </a:prstGeom>
          <a:noFill/>
        </p:spPr>
        <p:txBody>
          <a:bodyPr wrap="square" rtlCol="0">
            <a:spAutoFit/>
          </a:bodyPr>
          <a:lstStyle/>
          <a:p>
            <a:r>
              <a:rPr kumimoji="1" lang="ja-JP" altLang="en-US" dirty="0">
                <a:solidFill>
                  <a:srgbClr val="0000FF"/>
                </a:solidFill>
              </a:rPr>
              <a:t>■気候変動による高潮外力（水位）の変化</a:t>
            </a:r>
          </a:p>
        </p:txBody>
      </p:sp>
      <p:sp>
        <p:nvSpPr>
          <p:cNvPr id="234" name="テキスト ボックス 233">
            <a:extLst>
              <a:ext uri="{FF2B5EF4-FFF2-40B4-BE49-F238E27FC236}">
                <a16:creationId xmlns:a16="http://schemas.microsoft.com/office/drawing/2014/main" id="{9D1ECEF4-5332-42B1-BD35-3141FE96D9FF}"/>
              </a:ext>
            </a:extLst>
          </p:cNvPr>
          <p:cNvSpPr txBox="1"/>
          <p:nvPr/>
        </p:nvSpPr>
        <p:spPr>
          <a:xfrm>
            <a:off x="4689204" y="1352362"/>
            <a:ext cx="4053597" cy="338554"/>
          </a:xfrm>
          <a:prstGeom prst="rect">
            <a:avLst/>
          </a:prstGeom>
          <a:noFill/>
        </p:spPr>
        <p:txBody>
          <a:bodyPr wrap="square" rtlCol="0">
            <a:spAutoFit/>
          </a:bodyPr>
          <a:lstStyle/>
          <a:p>
            <a:r>
              <a:rPr kumimoji="1" lang="ja-JP" altLang="en-US" dirty="0">
                <a:solidFill>
                  <a:srgbClr val="0000FF"/>
                </a:solidFill>
              </a:rPr>
              <a:t>■気候変動による津波外力</a:t>
            </a:r>
            <a:r>
              <a:rPr lang="ja-JP" altLang="en-US" dirty="0">
                <a:solidFill>
                  <a:srgbClr val="0000FF"/>
                </a:solidFill>
              </a:rPr>
              <a:t>（水位）</a:t>
            </a:r>
            <a:r>
              <a:rPr kumimoji="1" lang="ja-JP" altLang="en-US" dirty="0">
                <a:solidFill>
                  <a:srgbClr val="0000FF"/>
                </a:solidFill>
              </a:rPr>
              <a:t>の変化</a:t>
            </a:r>
          </a:p>
        </p:txBody>
      </p:sp>
      <p:graphicFrame>
        <p:nvGraphicFramePr>
          <p:cNvPr id="3" name="表 5">
            <a:extLst>
              <a:ext uri="{FF2B5EF4-FFF2-40B4-BE49-F238E27FC236}">
                <a16:creationId xmlns:a16="http://schemas.microsoft.com/office/drawing/2014/main" id="{C19DBAFC-84DB-4E91-9CAD-5C3013CEDC0C}"/>
              </a:ext>
            </a:extLst>
          </p:cNvPr>
          <p:cNvGraphicFramePr>
            <a:graphicFrameLocks noGrp="1"/>
          </p:cNvGraphicFramePr>
          <p:nvPr>
            <p:extLst>
              <p:ext uri="{D42A27DB-BD31-4B8C-83A1-F6EECF244321}">
                <p14:modId xmlns:p14="http://schemas.microsoft.com/office/powerpoint/2010/main" val="3102818921"/>
              </p:ext>
            </p:extLst>
          </p:nvPr>
        </p:nvGraphicFramePr>
        <p:xfrm>
          <a:off x="91910" y="1847093"/>
          <a:ext cx="4568156" cy="1524000"/>
        </p:xfrm>
        <a:graphic>
          <a:graphicData uri="http://schemas.openxmlformats.org/drawingml/2006/table">
            <a:tbl>
              <a:tblPr firstRow="1" bandRow="1">
                <a:tableStyleId>{5940675A-B579-460E-94D1-54222C63F5DA}</a:tableStyleId>
              </a:tblPr>
              <a:tblGrid>
                <a:gridCol w="858091">
                  <a:extLst>
                    <a:ext uri="{9D8B030D-6E8A-4147-A177-3AD203B41FA5}">
                      <a16:colId xmlns:a16="http://schemas.microsoft.com/office/drawing/2014/main" val="2908268575"/>
                    </a:ext>
                  </a:extLst>
                </a:gridCol>
                <a:gridCol w="1665634">
                  <a:extLst>
                    <a:ext uri="{9D8B030D-6E8A-4147-A177-3AD203B41FA5}">
                      <a16:colId xmlns:a16="http://schemas.microsoft.com/office/drawing/2014/main" val="2156108894"/>
                    </a:ext>
                  </a:extLst>
                </a:gridCol>
                <a:gridCol w="2044431">
                  <a:extLst>
                    <a:ext uri="{9D8B030D-6E8A-4147-A177-3AD203B41FA5}">
                      <a16:colId xmlns:a16="http://schemas.microsoft.com/office/drawing/2014/main" val="4103653098"/>
                    </a:ext>
                  </a:extLst>
                </a:gridCol>
              </a:tblGrid>
              <a:tr h="170751">
                <a:tc>
                  <a:txBody>
                    <a:bodyPr/>
                    <a:lstStyle/>
                    <a:p>
                      <a:endParaRPr kumimoji="1" lang="ja-JP" altLang="en-US" sz="1000" dirty="0"/>
                    </a:p>
                  </a:txBody>
                  <a:tcPr>
                    <a:solidFill>
                      <a:schemeClr val="accent1"/>
                    </a:solidFill>
                  </a:tcPr>
                </a:tc>
                <a:tc>
                  <a:txBody>
                    <a:bodyPr/>
                    <a:lstStyle/>
                    <a:p>
                      <a:pPr algn="ctr"/>
                      <a:r>
                        <a:rPr kumimoji="1" lang="ja-JP" altLang="en-US" sz="1000" dirty="0"/>
                        <a:t>現行外力</a:t>
                      </a:r>
                    </a:p>
                  </a:txBody>
                  <a:tcPr>
                    <a:solidFill>
                      <a:schemeClr val="accent1"/>
                    </a:solidFill>
                  </a:tcPr>
                </a:tc>
                <a:tc>
                  <a:txBody>
                    <a:bodyPr/>
                    <a:lstStyle/>
                    <a:p>
                      <a:pPr algn="ctr"/>
                      <a:r>
                        <a:rPr kumimoji="1" lang="ja-JP" altLang="en-US" sz="1000" dirty="0"/>
                        <a:t>将来外力の変動要素</a:t>
                      </a:r>
                    </a:p>
                  </a:txBody>
                  <a:tcPr>
                    <a:solidFill>
                      <a:schemeClr val="accent1"/>
                    </a:solidFill>
                  </a:tcPr>
                </a:tc>
                <a:extLst>
                  <a:ext uri="{0D108BD9-81ED-4DB2-BD59-A6C34878D82A}">
                    <a16:rowId xmlns:a16="http://schemas.microsoft.com/office/drawing/2014/main" val="3818405933"/>
                  </a:ext>
                </a:extLst>
              </a:tr>
              <a:tr h="170751">
                <a:tc>
                  <a:txBody>
                    <a:bodyPr/>
                    <a:lstStyle/>
                    <a:p>
                      <a:pPr algn="ctr"/>
                      <a:r>
                        <a:rPr kumimoji="1" lang="ja-JP" altLang="en-US" sz="1000" dirty="0"/>
                        <a:t>基準水位</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t>OP+2.2m</a:t>
                      </a:r>
                      <a:endParaRPr kumimoji="1" lang="ja-JP" altLang="en-US" sz="1000" dirty="0"/>
                    </a:p>
                    <a:p>
                      <a:r>
                        <a:rPr kumimoji="1" lang="ja-JP" altLang="en-US" sz="1000" dirty="0"/>
                        <a:t>台風期朔望平均満潮位</a:t>
                      </a:r>
                    </a:p>
                  </a:txBody>
                  <a:tcPr/>
                </a:tc>
                <a:tc>
                  <a:txBody>
                    <a:bodyPr/>
                    <a:lstStyle/>
                    <a:p>
                      <a:r>
                        <a:rPr kumimoji="1" lang="ja-JP" altLang="en-US" sz="1000" dirty="0"/>
                        <a:t>・既に上昇した海面水位上昇分</a:t>
                      </a:r>
                      <a:endParaRPr kumimoji="1" lang="en-US" altLang="ja-JP" sz="1000" dirty="0"/>
                    </a:p>
                    <a:p>
                      <a:r>
                        <a:rPr kumimoji="1" lang="ja-JP" altLang="en-US" sz="1000" dirty="0"/>
                        <a:t>・将来の海面水位上昇分</a:t>
                      </a:r>
                    </a:p>
                  </a:txBody>
                  <a:tcPr/>
                </a:tc>
                <a:extLst>
                  <a:ext uri="{0D108BD9-81ED-4DB2-BD59-A6C34878D82A}">
                    <a16:rowId xmlns:a16="http://schemas.microsoft.com/office/drawing/2014/main" val="1760279759"/>
                  </a:ext>
                </a:extLst>
              </a:tr>
              <a:tr h="170751">
                <a:tc>
                  <a:txBody>
                    <a:bodyPr/>
                    <a:lstStyle/>
                    <a:p>
                      <a:pPr algn="ctr"/>
                      <a:r>
                        <a:rPr kumimoji="1" lang="ja-JP" altLang="en-US" sz="1000" dirty="0"/>
                        <a:t>潮位偏差</a:t>
                      </a:r>
                      <a:r>
                        <a:rPr kumimoji="1" lang="en-US" altLang="ja-JP" sz="1000" dirty="0"/>
                        <a:t>※</a:t>
                      </a:r>
                      <a:endParaRPr kumimoji="1" lang="ja-JP" altLang="en-US" sz="1000" dirty="0"/>
                    </a:p>
                  </a:txBody>
                  <a:tcPr/>
                </a:tc>
                <a:tc>
                  <a:txBody>
                    <a:bodyPr/>
                    <a:lstStyle/>
                    <a:p>
                      <a:r>
                        <a:rPr kumimoji="1" lang="en-US" altLang="ja-JP" sz="1000" dirty="0"/>
                        <a:t>3.6m</a:t>
                      </a:r>
                      <a:endParaRPr kumimoji="1" lang="ja-JP" altLang="en-US" sz="1000" dirty="0"/>
                    </a:p>
                  </a:txBody>
                  <a:tcPr/>
                </a:tc>
                <a:tc>
                  <a:txBody>
                    <a:bodyPr/>
                    <a:lstStyle/>
                    <a:p>
                      <a:r>
                        <a:rPr kumimoji="1" lang="ja-JP" altLang="en-US" sz="1000" dirty="0"/>
                        <a:t>・台風の激化に伴う偏差の増大</a:t>
                      </a:r>
                    </a:p>
                  </a:txBody>
                  <a:tcPr/>
                </a:tc>
                <a:extLst>
                  <a:ext uri="{0D108BD9-81ED-4DB2-BD59-A6C34878D82A}">
                    <a16:rowId xmlns:a16="http://schemas.microsoft.com/office/drawing/2014/main" val="216000802"/>
                  </a:ext>
                </a:extLst>
              </a:tr>
              <a:tr h="198120">
                <a:tc>
                  <a:txBody>
                    <a:bodyPr/>
                    <a:lstStyle/>
                    <a:p>
                      <a:pPr algn="ctr"/>
                      <a:r>
                        <a:rPr kumimoji="1" lang="ja-JP" altLang="en-US" sz="1000" dirty="0"/>
                        <a:t>うちあげ高</a:t>
                      </a:r>
                    </a:p>
                  </a:txBody>
                  <a:tcPr/>
                </a:tc>
                <a:tc>
                  <a:txBody>
                    <a:bodyPr/>
                    <a:lstStyle/>
                    <a:p>
                      <a:r>
                        <a:rPr kumimoji="1" lang="en-US" altLang="ja-JP" sz="1000" dirty="0"/>
                        <a:t>1.0m</a:t>
                      </a:r>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・台風の激化に伴う波浪の増大</a:t>
                      </a:r>
                    </a:p>
                  </a:txBody>
                  <a:tcPr/>
                </a:tc>
                <a:extLst>
                  <a:ext uri="{0D108BD9-81ED-4DB2-BD59-A6C34878D82A}">
                    <a16:rowId xmlns:a16="http://schemas.microsoft.com/office/drawing/2014/main" val="1626305125"/>
                  </a:ext>
                </a:extLst>
              </a:tr>
              <a:tr h="198120">
                <a:tc>
                  <a:txBody>
                    <a:bodyPr/>
                    <a:lstStyle/>
                    <a:p>
                      <a:pPr algn="ctr"/>
                      <a:r>
                        <a:rPr kumimoji="1" lang="ja-JP" altLang="en-US" sz="1000" dirty="0"/>
                        <a:t>余裕高</a:t>
                      </a:r>
                    </a:p>
                  </a:txBody>
                  <a:tcPr/>
                </a:tc>
                <a:tc>
                  <a:txBody>
                    <a:bodyPr/>
                    <a:lstStyle/>
                    <a:p>
                      <a:r>
                        <a:rPr kumimoji="1" lang="en-US" altLang="ja-JP" sz="1000" dirty="0"/>
                        <a:t>0.6m</a:t>
                      </a:r>
                    </a:p>
                    <a:p>
                      <a:r>
                        <a:rPr kumimoji="1" lang="ja-JP" altLang="en-US" sz="1000" dirty="0"/>
                        <a:t>地盤沈下量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・地下水取水規制による沈下抑制</a:t>
                      </a:r>
                    </a:p>
                  </a:txBody>
                  <a:tcPr/>
                </a:tc>
                <a:extLst>
                  <a:ext uri="{0D108BD9-81ED-4DB2-BD59-A6C34878D82A}">
                    <a16:rowId xmlns:a16="http://schemas.microsoft.com/office/drawing/2014/main" val="2759554193"/>
                  </a:ext>
                </a:extLst>
              </a:tr>
            </a:tbl>
          </a:graphicData>
        </a:graphic>
      </p:graphicFrame>
      <p:sp>
        <p:nvSpPr>
          <p:cNvPr id="10" name="正方形/長方形 9">
            <a:extLst>
              <a:ext uri="{FF2B5EF4-FFF2-40B4-BE49-F238E27FC236}">
                <a16:creationId xmlns:a16="http://schemas.microsoft.com/office/drawing/2014/main" id="{718469A0-31EB-42CC-A895-46662EDD45DC}"/>
              </a:ext>
            </a:extLst>
          </p:cNvPr>
          <p:cNvSpPr/>
          <p:nvPr/>
        </p:nvSpPr>
        <p:spPr>
          <a:xfrm>
            <a:off x="22064" y="3404159"/>
            <a:ext cx="825867" cy="246221"/>
          </a:xfrm>
          <a:prstGeom prst="rect">
            <a:avLst/>
          </a:prstGeom>
        </p:spPr>
        <p:txBody>
          <a:bodyPr wrap="none">
            <a:spAutoFit/>
          </a:bodyPr>
          <a:lstStyle/>
          <a:p>
            <a:r>
              <a:rPr lang="en-US" altLang="ja-JP" sz="1000" dirty="0"/>
              <a:t>※</a:t>
            </a:r>
            <a:r>
              <a:rPr lang="ja-JP" altLang="en-US" sz="1000" dirty="0"/>
              <a:t>水門地点</a:t>
            </a:r>
          </a:p>
        </p:txBody>
      </p:sp>
      <p:graphicFrame>
        <p:nvGraphicFramePr>
          <p:cNvPr id="178" name="表 5">
            <a:extLst>
              <a:ext uri="{FF2B5EF4-FFF2-40B4-BE49-F238E27FC236}">
                <a16:creationId xmlns:a16="http://schemas.microsoft.com/office/drawing/2014/main" id="{B4955BBE-B0CC-41EB-9A15-29C6CE5211AE}"/>
              </a:ext>
            </a:extLst>
          </p:cNvPr>
          <p:cNvGraphicFramePr>
            <a:graphicFrameLocks noGrp="1"/>
          </p:cNvGraphicFramePr>
          <p:nvPr>
            <p:extLst>
              <p:ext uri="{D42A27DB-BD31-4B8C-83A1-F6EECF244321}">
                <p14:modId xmlns:p14="http://schemas.microsoft.com/office/powerpoint/2010/main" val="3252745436"/>
              </p:ext>
            </p:extLst>
          </p:nvPr>
        </p:nvGraphicFramePr>
        <p:xfrm>
          <a:off x="4793856" y="1847093"/>
          <a:ext cx="4292994" cy="2042160"/>
        </p:xfrm>
        <a:graphic>
          <a:graphicData uri="http://schemas.openxmlformats.org/drawingml/2006/table">
            <a:tbl>
              <a:tblPr firstRow="1" bandRow="1">
                <a:tableStyleId>{5940675A-B579-460E-94D1-54222C63F5DA}</a:tableStyleId>
              </a:tblPr>
              <a:tblGrid>
                <a:gridCol w="791604">
                  <a:extLst>
                    <a:ext uri="{9D8B030D-6E8A-4147-A177-3AD203B41FA5}">
                      <a16:colId xmlns:a16="http://schemas.microsoft.com/office/drawing/2014/main" val="2908268575"/>
                    </a:ext>
                  </a:extLst>
                </a:gridCol>
                <a:gridCol w="1664426">
                  <a:extLst>
                    <a:ext uri="{9D8B030D-6E8A-4147-A177-3AD203B41FA5}">
                      <a16:colId xmlns:a16="http://schemas.microsoft.com/office/drawing/2014/main" val="2156108894"/>
                    </a:ext>
                  </a:extLst>
                </a:gridCol>
                <a:gridCol w="1836964">
                  <a:extLst>
                    <a:ext uri="{9D8B030D-6E8A-4147-A177-3AD203B41FA5}">
                      <a16:colId xmlns:a16="http://schemas.microsoft.com/office/drawing/2014/main" val="4103653098"/>
                    </a:ext>
                  </a:extLst>
                </a:gridCol>
              </a:tblGrid>
              <a:tr h="224989">
                <a:tc>
                  <a:txBody>
                    <a:bodyPr/>
                    <a:lstStyle/>
                    <a:p>
                      <a:endParaRPr kumimoji="1" lang="ja-JP" altLang="en-US" sz="1000" dirty="0"/>
                    </a:p>
                  </a:txBody>
                  <a:tcPr>
                    <a:solidFill>
                      <a:schemeClr val="accent1"/>
                    </a:solidFill>
                  </a:tcPr>
                </a:tc>
                <a:tc>
                  <a:txBody>
                    <a:bodyPr/>
                    <a:lstStyle/>
                    <a:p>
                      <a:pPr algn="ctr"/>
                      <a:r>
                        <a:rPr kumimoji="1" lang="ja-JP" altLang="en-US" sz="1000" dirty="0"/>
                        <a:t>現行外力</a:t>
                      </a:r>
                    </a:p>
                  </a:txBody>
                  <a:tcPr>
                    <a:solidFill>
                      <a:schemeClr val="accent1"/>
                    </a:solidFill>
                  </a:tcPr>
                </a:tc>
                <a:tc>
                  <a:txBody>
                    <a:bodyPr/>
                    <a:lstStyle/>
                    <a:p>
                      <a:pPr algn="ctr"/>
                      <a:r>
                        <a:rPr kumimoji="1" lang="ja-JP" altLang="en-US" sz="1000" dirty="0"/>
                        <a:t>将来外力の変動要素</a:t>
                      </a:r>
                    </a:p>
                  </a:txBody>
                  <a:tcPr>
                    <a:solidFill>
                      <a:schemeClr val="accent1"/>
                    </a:solidFill>
                  </a:tcPr>
                </a:tc>
                <a:extLst>
                  <a:ext uri="{0D108BD9-81ED-4DB2-BD59-A6C34878D82A}">
                    <a16:rowId xmlns:a16="http://schemas.microsoft.com/office/drawing/2014/main" val="3818405933"/>
                  </a:ext>
                </a:extLst>
              </a:tr>
              <a:tr h="224989">
                <a:tc>
                  <a:txBody>
                    <a:bodyPr/>
                    <a:lstStyle/>
                    <a:p>
                      <a:pPr algn="ctr"/>
                      <a:r>
                        <a:rPr kumimoji="1" lang="ja-JP" altLang="en-US" sz="1000" dirty="0"/>
                        <a:t>基準水位</a:t>
                      </a:r>
                    </a:p>
                  </a:txBody>
                  <a:tcPr/>
                </a:tc>
                <a:tc>
                  <a:txBody>
                    <a:bodyPr/>
                    <a:lstStyle/>
                    <a:p>
                      <a:r>
                        <a:rPr kumimoji="1" lang="en-US" altLang="ja-JP" sz="1000" dirty="0"/>
                        <a:t>L1</a:t>
                      </a:r>
                      <a:r>
                        <a:rPr kumimoji="1" lang="ja-JP" altLang="en-US" sz="1000" dirty="0"/>
                        <a:t>津波：</a:t>
                      </a:r>
                      <a:r>
                        <a:rPr kumimoji="1" lang="en-US" altLang="ja-JP" sz="1000" dirty="0"/>
                        <a:t>OP+2.1m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　年平均朔望平均満潮位</a:t>
                      </a:r>
                      <a:endParaRPr kumimoji="1"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t>L2</a:t>
                      </a:r>
                      <a:r>
                        <a:rPr kumimoji="1" lang="ja-JP" altLang="en-US" sz="1000" dirty="0"/>
                        <a:t>津波：</a:t>
                      </a:r>
                      <a:r>
                        <a:rPr kumimoji="1" lang="en-US" altLang="ja-JP" sz="1000" dirty="0"/>
                        <a:t>OP+2.2m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　台風期朔望平均満潮位</a:t>
                      </a:r>
                    </a:p>
                  </a:txBody>
                  <a:tcPr/>
                </a:tc>
                <a:tc>
                  <a:txBody>
                    <a:bodyPr/>
                    <a:lstStyle/>
                    <a:p>
                      <a:r>
                        <a:rPr kumimoji="1" lang="ja-JP" altLang="en-US" sz="1000" dirty="0"/>
                        <a:t>・既に上昇した海面水位上昇分</a:t>
                      </a:r>
                      <a:endParaRPr kumimoji="1" lang="en-US" altLang="ja-JP" sz="1000" dirty="0"/>
                    </a:p>
                    <a:p>
                      <a:r>
                        <a:rPr kumimoji="1" lang="ja-JP" altLang="en-US" sz="1000" dirty="0"/>
                        <a:t>・将来の海面水位上昇分</a:t>
                      </a:r>
                    </a:p>
                  </a:txBody>
                  <a:tcPr marL="90000" marR="72000"/>
                </a:tc>
                <a:extLst>
                  <a:ext uri="{0D108BD9-81ED-4DB2-BD59-A6C34878D82A}">
                    <a16:rowId xmlns:a16="http://schemas.microsoft.com/office/drawing/2014/main" val="1760279759"/>
                  </a:ext>
                </a:extLst>
              </a:tr>
              <a:tr h="198120">
                <a:tc>
                  <a:txBody>
                    <a:bodyPr/>
                    <a:lstStyle/>
                    <a:p>
                      <a:pPr algn="ctr"/>
                      <a:r>
                        <a:rPr kumimoji="1" lang="en-US" altLang="ja-JP" sz="1000" dirty="0"/>
                        <a:t>L1</a:t>
                      </a:r>
                      <a:r>
                        <a:rPr kumimoji="1" lang="ja-JP" altLang="en-US" sz="1000" dirty="0"/>
                        <a:t>津波高</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安治川：</a:t>
                      </a:r>
                      <a:r>
                        <a:rPr kumimoji="1" lang="en-US" altLang="ja-JP" sz="1000" dirty="0"/>
                        <a:t>2.36m</a:t>
                      </a:r>
                    </a:p>
                    <a:p>
                      <a:r>
                        <a:rPr kumimoji="1" lang="ja-JP" altLang="en-US" sz="1000" dirty="0"/>
                        <a:t>尻無川：</a:t>
                      </a:r>
                      <a:r>
                        <a:rPr kumimoji="1" lang="en-US" altLang="ja-JP" sz="1000" dirty="0"/>
                        <a:t>2.83m</a:t>
                      </a:r>
                    </a:p>
                    <a:p>
                      <a:r>
                        <a:rPr kumimoji="1" lang="ja-JP" altLang="en-US" sz="1000" dirty="0"/>
                        <a:t>木津川：</a:t>
                      </a:r>
                      <a:r>
                        <a:rPr kumimoji="1" lang="en-US" altLang="ja-JP" sz="1000" dirty="0"/>
                        <a:t>3.54m</a:t>
                      </a:r>
                    </a:p>
                  </a:txBody>
                  <a:tcPr/>
                </a:tc>
                <a:tc rowSpan="2">
                  <a:txBody>
                    <a:bodyPr/>
                    <a:lstStyle/>
                    <a:p>
                      <a:r>
                        <a:rPr kumimoji="1" lang="ja-JP" altLang="en-US" sz="1000" dirty="0"/>
                        <a:t>・</a:t>
                      </a:r>
                      <a:r>
                        <a:rPr kumimoji="1" lang="ja-JP" altLang="en-US" sz="1000" dirty="0" err="1"/>
                        <a:t>無し</a:t>
                      </a:r>
                      <a:endParaRPr kumimoji="1" lang="ja-JP" altLang="en-US" sz="1000" dirty="0"/>
                    </a:p>
                  </a:txBody>
                  <a:tcPr/>
                </a:tc>
                <a:extLst>
                  <a:ext uri="{0D108BD9-81ED-4DB2-BD59-A6C34878D82A}">
                    <a16:rowId xmlns:a16="http://schemas.microsoft.com/office/drawing/2014/main" val="216000802"/>
                  </a:ext>
                </a:extLst>
              </a:tr>
              <a:tr h="198120">
                <a:tc>
                  <a:txBody>
                    <a:bodyPr/>
                    <a:lstStyle/>
                    <a:p>
                      <a:pPr algn="ctr"/>
                      <a:r>
                        <a:rPr kumimoji="1" lang="en-US" altLang="ja-JP" sz="1000" dirty="0"/>
                        <a:t>L2</a:t>
                      </a:r>
                      <a:r>
                        <a:rPr kumimoji="1" lang="ja-JP" altLang="en-US" sz="1000" dirty="0"/>
                        <a:t>津波高</a:t>
                      </a:r>
                      <a:endParaRPr kumimoji="1" lang="en-US" altLang="ja-JP"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安治川：</a:t>
                      </a:r>
                      <a:r>
                        <a:rPr kumimoji="1" lang="en-US" altLang="ja-JP" sz="1000" dirty="0"/>
                        <a:t>3.56m</a:t>
                      </a:r>
                    </a:p>
                    <a:p>
                      <a:r>
                        <a:rPr kumimoji="1" lang="ja-JP" altLang="en-US" sz="1000" dirty="0"/>
                        <a:t>尻無川：</a:t>
                      </a:r>
                      <a:r>
                        <a:rPr kumimoji="1" lang="en-US" altLang="ja-JP" sz="1000" dirty="0"/>
                        <a:t>3.65m</a:t>
                      </a:r>
                    </a:p>
                    <a:p>
                      <a:r>
                        <a:rPr kumimoji="1" lang="ja-JP" altLang="en-US" sz="1000" dirty="0"/>
                        <a:t>木津川：</a:t>
                      </a:r>
                      <a:r>
                        <a:rPr kumimoji="1" lang="en-US" altLang="ja-JP" sz="1000" dirty="0"/>
                        <a:t>4.45m</a:t>
                      </a:r>
                    </a:p>
                  </a:txBody>
                  <a:tcPr/>
                </a:tc>
                <a:tc vMerge="1">
                  <a:txBody>
                    <a:bodyPr/>
                    <a:lstStyle/>
                    <a:p>
                      <a:endParaRPr kumimoji="1" lang="ja-JP" altLang="en-US" sz="1000" dirty="0"/>
                    </a:p>
                  </a:txBody>
                  <a:tcPr/>
                </a:tc>
                <a:extLst>
                  <a:ext uri="{0D108BD9-81ED-4DB2-BD59-A6C34878D82A}">
                    <a16:rowId xmlns:a16="http://schemas.microsoft.com/office/drawing/2014/main" val="2287053029"/>
                  </a:ext>
                </a:extLst>
              </a:tr>
            </a:tbl>
          </a:graphicData>
        </a:graphic>
      </p:graphicFrame>
      <p:grpSp>
        <p:nvGrpSpPr>
          <p:cNvPr id="15" name="グループ化 14">
            <a:extLst>
              <a:ext uri="{FF2B5EF4-FFF2-40B4-BE49-F238E27FC236}">
                <a16:creationId xmlns:a16="http://schemas.microsoft.com/office/drawing/2014/main" id="{462D53E1-74E2-47B2-8B35-D7098AE48A20}"/>
              </a:ext>
            </a:extLst>
          </p:cNvPr>
          <p:cNvGrpSpPr/>
          <p:nvPr/>
        </p:nvGrpSpPr>
        <p:grpSpPr>
          <a:xfrm>
            <a:off x="5145922" y="4347717"/>
            <a:ext cx="3665159" cy="2434211"/>
            <a:chOff x="9536983" y="4423789"/>
            <a:chExt cx="3665159" cy="2434211"/>
          </a:xfrm>
        </p:grpSpPr>
        <p:cxnSp>
          <p:nvCxnSpPr>
            <p:cNvPr id="106" name="直線矢印コネクタ 105">
              <a:extLst>
                <a:ext uri="{FF2B5EF4-FFF2-40B4-BE49-F238E27FC236}">
                  <a16:creationId xmlns:a16="http://schemas.microsoft.com/office/drawing/2014/main" id="{82DD34EC-5031-46C7-AA4C-B1899C8FA6EF}"/>
                </a:ext>
              </a:extLst>
            </p:cNvPr>
            <p:cNvCxnSpPr>
              <a:cxnSpLocks/>
            </p:cNvCxnSpPr>
            <p:nvPr/>
          </p:nvCxnSpPr>
          <p:spPr>
            <a:xfrm>
              <a:off x="11684467" y="4945053"/>
              <a:ext cx="0" cy="822572"/>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43" name="台形 142">
              <a:extLst>
                <a:ext uri="{FF2B5EF4-FFF2-40B4-BE49-F238E27FC236}">
                  <a16:creationId xmlns:a16="http://schemas.microsoft.com/office/drawing/2014/main" id="{B77A13C9-9A8B-4B74-8550-87E075533312}"/>
                </a:ext>
              </a:extLst>
            </p:cNvPr>
            <p:cNvSpPr/>
            <p:nvPr/>
          </p:nvSpPr>
          <p:spPr>
            <a:xfrm>
              <a:off x="9536983" y="4423789"/>
              <a:ext cx="531751" cy="2105985"/>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mc:AlternateContent xmlns:mc="http://schemas.openxmlformats.org/markup-compatibility/2006" xmlns:p14="http://schemas.microsoft.com/office/powerpoint/2010/main">
          <mc:Choice Requires="p14">
            <p:contentPart p14:bwMode="auto" r:id="rId2">
              <p14:nvContentPartPr>
                <p14:cNvPr id="160" name="インク 159">
                  <a:extLst>
                    <a:ext uri="{FF2B5EF4-FFF2-40B4-BE49-F238E27FC236}">
                      <a16:creationId xmlns:a16="http://schemas.microsoft.com/office/drawing/2014/main" id="{B50D2283-71C4-44AD-B64E-90B2657F35FD}"/>
                    </a:ext>
                  </a:extLst>
                </p14:cNvPr>
                <p14:cNvContentPartPr/>
                <p14:nvPr/>
              </p14:nvContentPartPr>
              <p14:xfrm>
                <a:off x="11075630" y="5534734"/>
                <a:ext cx="332" cy="332"/>
              </p14:xfrm>
            </p:contentPart>
          </mc:Choice>
          <mc:Fallback xmlns="">
            <p:pic>
              <p:nvPicPr>
                <p:cNvPr id="160" name="インク 159">
                  <a:extLst>
                    <a:ext uri="{FF2B5EF4-FFF2-40B4-BE49-F238E27FC236}">
                      <a16:creationId xmlns:a16="http://schemas.microsoft.com/office/drawing/2014/main" id="{B50D2283-71C4-44AD-B64E-90B2657F35FD}"/>
                    </a:ext>
                  </a:extLst>
                </p:cNvPr>
                <p:cNvPicPr/>
                <p:nvPr/>
              </p:nvPicPr>
              <p:blipFill>
                <a:blip r:embed="rId3"/>
                <a:stretch>
                  <a:fillRect/>
                </a:stretch>
              </p:blipFill>
              <p:spPr>
                <a:xfrm>
                  <a:off x="11046746" y="5476634"/>
                  <a:ext cx="58100" cy="116200"/>
                </a:xfrm>
                <a:prstGeom prst="rect">
                  <a:avLst/>
                </a:prstGeom>
              </p:spPr>
            </p:pic>
          </mc:Fallback>
        </mc:AlternateContent>
        <p:cxnSp>
          <p:nvCxnSpPr>
            <p:cNvPr id="161" name="直線コネクタ 160">
              <a:extLst>
                <a:ext uri="{FF2B5EF4-FFF2-40B4-BE49-F238E27FC236}">
                  <a16:creationId xmlns:a16="http://schemas.microsoft.com/office/drawing/2014/main" id="{F5120A20-F366-4B48-9EA0-B475FAE31D73}"/>
                </a:ext>
              </a:extLst>
            </p:cNvPr>
            <p:cNvCxnSpPr>
              <a:cxnSpLocks/>
            </p:cNvCxnSpPr>
            <p:nvPr/>
          </p:nvCxnSpPr>
          <p:spPr>
            <a:xfrm>
              <a:off x="10107243" y="6039029"/>
              <a:ext cx="1110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テキスト ボックス 161">
              <a:extLst>
                <a:ext uri="{FF2B5EF4-FFF2-40B4-BE49-F238E27FC236}">
                  <a16:creationId xmlns:a16="http://schemas.microsoft.com/office/drawing/2014/main" id="{E922F69E-FC6F-4EBF-9ECA-C7C0078A2670}"/>
                </a:ext>
              </a:extLst>
            </p:cNvPr>
            <p:cNvSpPr txBox="1"/>
            <p:nvPr/>
          </p:nvSpPr>
          <p:spPr>
            <a:xfrm>
              <a:off x="10243515" y="5493076"/>
              <a:ext cx="1137263" cy="262829"/>
            </a:xfrm>
            <a:prstGeom prst="rect">
              <a:avLst/>
            </a:prstGeom>
            <a:noFill/>
          </p:spPr>
          <p:txBody>
            <a:bodyPr wrap="square" rtlCol="0">
              <a:spAutoFit/>
            </a:bodyPr>
            <a:lstStyle/>
            <a:p>
              <a:r>
                <a:rPr lang="ja-JP" altLang="en-US" sz="1108" dirty="0"/>
                <a:t>津波高</a:t>
              </a:r>
            </a:p>
          </p:txBody>
        </p:sp>
        <p:cxnSp>
          <p:nvCxnSpPr>
            <p:cNvPr id="163" name="直線コネクタ 162">
              <a:extLst>
                <a:ext uri="{FF2B5EF4-FFF2-40B4-BE49-F238E27FC236}">
                  <a16:creationId xmlns:a16="http://schemas.microsoft.com/office/drawing/2014/main" id="{2A1D6512-1FCE-45E6-8B93-73032AA3B318}"/>
                </a:ext>
              </a:extLst>
            </p:cNvPr>
            <p:cNvCxnSpPr>
              <a:cxnSpLocks/>
            </p:cNvCxnSpPr>
            <p:nvPr/>
          </p:nvCxnSpPr>
          <p:spPr>
            <a:xfrm>
              <a:off x="10107243" y="5196991"/>
              <a:ext cx="1110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矢印コネクタ 165">
              <a:extLst>
                <a:ext uri="{FF2B5EF4-FFF2-40B4-BE49-F238E27FC236}">
                  <a16:creationId xmlns:a16="http://schemas.microsoft.com/office/drawing/2014/main" id="{0DD685CA-9B77-4D1A-878B-BCA2A202827B}"/>
                </a:ext>
              </a:extLst>
            </p:cNvPr>
            <p:cNvCxnSpPr>
              <a:cxnSpLocks/>
            </p:cNvCxnSpPr>
            <p:nvPr/>
          </p:nvCxnSpPr>
          <p:spPr>
            <a:xfrm>
              <a:off x="10172777" y="5204556"/>
              <a:ext cx="0" cy="822572"/>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68" name="テキスト ボックス 167">
              <a:extLst>
                <a:ext uri="{FF2B5EF4-FFF2-40B4-BE49-F238E27FC236}">
                  <a16:creationId xmlns:a16="http://schemas.microsoft.com/office/drawing/2014/main" id="{83EAD9E4-48FD-4B1E-8E51-04EE1F9493EC}"/>
                </a:ext>
              </a:extLst>
            </p:cNvPr>
            <p:cNvSpPr txBox="1"/>
            <p:nvPr/>
          </p:nvSpPr>
          <p:spPr>
            <a:xfrm>
              <a:off x="10214460" y="6029315"/>
              <a:ext cx="1322516" cy="262829"/>
            </a:xfrm>
            <a:prstGeom prst="rect">
              <a:avLst/>
            </a:prstGeom>
            <a:noFill/>
          </p:spPr>
          <p:txBody>
            <a:bodyPr wrap="square" rtlCol="0">
              <a:spAutoFit/>
            </a:bodyPr>
            <a:lstStyle/>
            <a:p>
              <a:r>
                <a:rPr lang="ja-JP" altLang="en-US" sz="1108" dirty="0"/>
                <a:t>朔望平均満潮位</a:t>
              </a:r>
            </a:p>
          </p:txBody>
        </p:sp>
        <p:cxnSp>
          <p:nvCxnSpPr>
            <p:cNvPr id="169" name="直線矢印コネクタ 168">
              <a:extLst>
                <a:ext uri="{FF2B5EF4-FFF2-40B4-BE49-F238E27FC236}">
                  <a16:creationId xmlns:a16="http://schemas.microsoft.com/office/drawing/2014/main" id="{C8668865-C8AF-4AA7-871E-4E6EE4195BE8}"/>
                </a:ext>
              </a:extLst>
            </p:cNvPr>
            <p:cNvCxnSpPr>
              <a:cxnSpLocks/>
            </p:cNvCxnSpPr>
            <p:nvPr/>
          </p:nvCxnSpPr>
          <p:spPr>
            <a:xfrm>
              <a:off x="10172777" y="6027128"/>
              <a:ext cx="0" cy="220161"/>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7CB830DC-619D-4CAC-B84C-2F63D8213F42}"/>
                </a:ext>
              </a:extLst>
            </p:cNvPr>
            <p:cNvCxnSpPr>
              <a:cxnSpLocks/>
            </p:cNvCxnSpPr>
            <p:nvPr/>
          </p:nvCxnSpPr>
          <p:spPr>
            <a:xfrm>
              <a:off x="11687534" y="5773935"/>
              <a:ext cx="924812" cy="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矢印コネクタ 175">
              <a:extLst>
                <a:ext uri="{FF2B5EF4-FFF2-40B4-BE49-F238E27FC236}">
                  <a16:creationId xmlns:a16="http://schemas.microsoft.com/office/drawing/2014/main" id="{1709690B-0F85-4B5F-9A4A-AA69FF97EF72}"/>
                </a:ext>
              </a:extLst>
            </p:cNvPr>
            <p:cNvCxnSpPr>
              <a:cxnSpLocks/>
            </p:cNvCxnSpPr>
            <p:nvPr/>
          </p:nvCxnSpPr>
          <p:spPr>
            <a:xfrm>
              <a:off x="11685173" y="5773696"/>
              <a:ext cx="0" cy="28270"/>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9" name="直線コネクタ 178">
              <a:extLst>
                <a:ext uri="{FF2B5EF4-FFF2-40B4-BE49-F238E27FC236}">
                  <a16:creationId xmlns:a16="http://schemas.microsoft.com/office/drawing/2014/main" id="{0434F43E-9544-4C47-9EEF-B01777A4FE4F}"/>
                </a:ext>
              </a:extLst>
            </p:cNvPr>
            <p:cNvCxnSpPr>
              <a:cxnSpLocks/>
            </p:cNvCxnSpPr>
            <p:nvPr/>
          </p:nvCxnSpPr>
          <p:spPr>
            <a:xfrm>
              <a:off x="11689770" y="4936266"/>
              <a:ext cx="1023441" cy="9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a:extLst>
                <a:ext uri="{FF2B5EF4-FFF2-40B4-BE49-F238E27FC236}">
                  <a16:creationId xmlns:a16="http://schemas.microsoft.com/office/drawing/2014/main" id="{E4513D7F-AA87-4781-8114-032B1E581DE1}"/>
                </a:ext>
              </a:extLst>
            </p:cNvPr>
            <p:cNvCxnSpPr/>
            <p:nvPr/>
          </p:nvCxnSpPr>
          <p:spPr>
            <a:xfrm flipH="1">
              <a:off x="11208177" y="5771884"/>
              <a:ext cx="476290" cy="270394"/>
            </a:xfrm>
            <a:prstGeom prst="line">
              <a:avLst/>
            </a:prstGeom>
            <a:ln w="31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82" name="上矢印 217">
              <a:extLst>
                <a:ext uri="{FF2B5EF4-FFF2-40B4-BE49-F238E27FC236}">
                  <a16:creationId xmlns:a16="http://schemas.microsoft.com/office/drawing/2014/main" id="{B3686B3C-FF90-409C-B991-818FB6625213}"/>
                </a:ext>
              </a:extLst>
            </p:cNvPr>
            <p:cNvSpPr/>
            <p:nvPr/>
          </p:nvSpPr>
          <p:spPr>
            <a:xfrm>
              <a:off x="11602754" y="5770200"/>
              <a:ext cx="174280" cy="259371"/>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183" name="直線コネクタ 182">
              <a:extLst>
                <a:ext uri="{FF2B5EF4-FFF2-40B4-BE49-F238E27FC236}">
                  <a16:creationId xmlns:a16="http://schemas.microsoft.com/office/drawing/2014/main" id="{BEA8A3FF-A114-4C8B-9B2E-9556ACA2BDC4}"/>
                </a:ext>
              </a:extLst>
            </p:cNvPr>
            <p:cNvCxnSpPr/>
            <p:nvPr/>
          </p:nvCxnSpPr>
          <p:spPr>
            <a:xfrm flipH="1" flipV="1">
              <a:off x="11204411" y="6036267"/>
              <a:ext cx="486191" cy="1360"/>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5" name="直線コネクタ 184">
              <a:extLst>
                <a:ext uri="{FF2B5EF4-FFF2-40B4-BE49-F238E27FC236}">
                  <a16:creationId xmlns:a16="http://schemas.microsoft.com/office/drawing/2014/main" id="{1A972E7C-661B-4630-A03E-D18E05A154CC}"/>
                </a:ext>
              </a:extLst>
            </p:cNvPr>
            <p:cNvCxnSpPr>
              <a:cxnSpLocks/>
              <a:stCxn id="220" idx="0"/>
            </p:cNvCxnSpPr>
            <p:nvPr/>
          </p:nvCxnSpPr>
          <p:spPr>
            <a:xfrm flipH="1">
              <a:off x="11210172" y="4948973"/>
              <a:ext cx="479722" cy="248422"/>
            </a:xfrm>
            <a:prstGeom prst="line">
              <a:avLst/>
            </a:prstGeom>
            <a:ln w="31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E43AFA45-6571-4913-920D-1291D7972A22}"/>
                </a:ext>
              </a:extLst>
            </p:cNvPr>
            <p:cNvCxnSpPr>
              <a:cxnSpLocks/>
            </p:cNvCxnSpPr>
            <p:nvPr/>
          </p:nvCxnSpPr>
          <p:spPr>
            <a:xfrm flipH="1" flipV="1">
              <a:off x="11214094" y="5202199"/>
              <a:ext cx="470373" cy="7097"/>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89" name="テキスト ボックス 188">
              <a:extLst>
                <a:ext uri="{FF2B5EF4-FFF2-40B4-BE49-F238E27FC236}">
                  <a16:creationId xmlns:a16="http://schemas.microsoft.com/office/drawing/2014/main" id="{B02EE524-1503-41C8-B9AC-8F69242565A1}"/>
                </a:ext>
              </a:extLst>
            </p:cNvPr>
            <p:cNvSpPr txBox="1"/>
            <p:nvPr/>
          </p:nvSpPr>
          <p:spPr>
            <a:xfrm>
              <a:off x="11766997" y="5784785"/>
              <a:ext cx="1253266" cy="433324"/>
            </a:xfrm>
            <a:prstGeom prst="rect">
              <a:avLst/>
            </a:prstGeom>
            <a:noFill/>
          </p:spPr>
          <p:txBody>
            <a:bodyPr wrap="square" rtlCol="0">
              <a:spAutoFit/>
            </a:bodyPr>
            <a:lstStyle/>
            <a:p>
              <a:pPr>
                <a:spcBef>
                  <a:spcPts val="0"/>
                </a:spcBef>
              </a:pPr>
              <a:r>
                <a:rPr lang="ja-JP" altLang="en-US" sz="1108" dirty="0">
                  <a:solidFill>
                    <a:srgbClr val="FF0000"/>
                  </a:solidFill>
                </a:rPr>
                <a:t>平均海面水位の上昇量</a:t>
              </a:r>
              <a:endParaRPr lang="en-US" altLang="ja-JP" sz="1108" dirty="0">
                <a:solidFill>
                  <a:srgbClr val="FF0000"/>
                </a:solidFill>
              </a:endParaRPr>
            </a:p>
          </p:txBody>
        </p:sp>
        <p:sp>
          <p:nvSpPr>
            <p:cNvPr id="220" name="上矢印 217">
              <a:extLst>
                <a:ext uri="{FF2B5EF4-FFF2-40B4-BE49-F238E27FC236}">
                  <a16:creationId xmlns:a16="http://schemas.microsoft.com/office/drawing/2014/main" id="{670373C2-7DBA-4864-B0F5-6BD4969DE6D9}"/>
                </a:ext>
              </a:extLst>
            </p:cNvPr>
            <p:cNvSpPr/>
            <p:nvPr/>
          </p:nvSpPr>
          <p:spPr>
            <a:xfrm>
              <a:off x="11602754" y="4948973"/>
              <a:ext cx="174280" cy="259371"/>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225" name="テキスト ボックス 224">
              <a:extLst>
                <a:ext uri="{FF2B5EF4-FFF2-40B4-BE49-F238E27FC236}">
                  <a16:creationId xmlns:a16="http://schemas.microsoft.com/office/drawing/2014/main" id="{D8BACC8A-3FEA-4009-AA6D-895F6D6DF63D}"/>
                </a:ext>
              </a:extLst>
            </p:cNvPr>
            <p:cNvSpPr txBox="1"/>
            <p:nvPr/>
          </p:nvSpPr>
          <p:spPr>
            <a:xfrm>
              <a:off x="11878314" y="5253104"/>
              <a:ext cx="734032" cy="262829"/>
            </a:xfrm>
            <a:prstGeom prst="rect">
              <a:avLst/>
            </a:prstGeom>
            <a:noFill/>
          </p:spPr>
          <p:txBody>
            <a:bodyPr wrap="square" rtlCol="0">
              <a:spAutoFit/>
            </a:bodyPr>
            <a:lstStyle/>
            <a:p>
              <a:r>
                <a:rPr lang="ja-JP" altLang="en-US" sz="1108" dirty="0"/>
                <a:t>津波高</a:t>
              </a:r>
            </a:p>
          </p:txBody>
        </p:sp>
        <p:sp>
          <p:nvSpPr>
            <p:cNvPr id="226" name="テキスト ボックス 225">
              <a:extLst>
                <a:ext uri="{FF2B5EF4-FFF2-40B4-BE49-F238E27FC236}">
                  <a16:creationId xmlns:a16="http://schemas.microsoft.com/office/drawing/2014/main" id="{593188AD-FE7A-47D5-9E3B-E2BE0741F8D1}"/>
                </a:ext>
              </a:extLst>
            </p:cNvPr>
            <p:cNvSpPr txBox="1"/>
            <p:nvPr/>
          </p:nvSpPr>
          <p:spPr>
            <a:xfrm>
              <a:off x="11766997" y="4489831"/>
              <a:ext cx="1253266" cy="433324"/>
            </a:xfrm>
            <a:prstGeom prst="rect">
              <a:avLst/>
            </a:prstGeom>
            <a:noFill/>
          </p:spPr>
          <p:txBody>
            <a:bodyPr wrap="square" rtlCol="0">
              <a:spAutoFit/>
            </a:bodyPr>
            <a:lstStyle/>
            <a:p>
              <a:pPr>
                <a:spcBef>
                  <a:spcPts val="0"/>
                </a:spcBef>
              </a:pPr>
              <a:r>
                <a:rPr lang="ja-JP" altLang="en-US" sz="1108" dirty="0">
                  <a:solidFill>
                    <a:srgbClr val="FF0000"/>
                  </a:solidFill>
                </a:rPr>
                <a:t>平均海面水位の上昇量分上昇</a:t>
              </a:r>
              <a:endParaRPr lang="en-US" altLang="ja-JP" sz="1108" dirty="0">
                <a:solidFill>
                  <a:srgbClr val="FF0000"/>
                </a:solidFill>
              </a:endParaRPr>
            </a:p>
          </p:txBody>
        </p:sp>
        <p:sp>
          <p:nvSpPr>
            <p:cNvPr id="199" name="テキスト ボックス 151">
              <a:extLst>
                <a:ext uri="{FF2B5EF4-FFF2-40B4-BE49-F238E27FC236}">
                  <a16:creationId xmlns:a16="http://schemas.microsoft.com/office/drawing/2014/main" id="{B7C97F1F-4380-49D6-AAD1-78E327BD99B4}"/>
                </a:ext>
              </a:extLst>
            </p:cNvPr>
            <p:cNvSpPr txBox="1">
              <a:spLocks noChangeArrowheads="1"/>
            </p:cNvSpPr>
            <p:nvPr/>
          </p:nvSpPr>
          <p:spPr bwMode="auto">
            <a:xfrm>
              <a:off x="10353639" y="6595171"/>
              <a:ext cx="1183337"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108" dirty="0"/>
                <a:t>＜現在の設計＞</a:t>
              </a:r>
            </a:p>
          </p:txBody>
        </p:sp>
        <p:sp>
          <p:nvSpPr>
            <p:cNvPr id="206" name="テキスト ボックス 152">
              <a:extLst>
                <a:ext uri="{FF2B5EF4-FFF2-40B4-BE49-F238E27FC236}">
                  <a16:creationId xmlns:a16="http://schemas.microsoft.com/office/drawing/2014/main" id="{DF371F7B-A08E-49F2-811B-865107E02041}"/>
                </a:ext>
              </a:extLst>
            </p:cNvPr>
            <p:cNvSpPr txBox="1">
              <a:spLocks noChangeArrowheads="1"/>
            </p:cNvSpPr>
            <p:nvPr/>
          </p:nvSpPr>
          <p:spPr bwMode="auto">
            <a:xfrm>
              <a:off x="11872062" y="6595170"/>
              <a:ext cx="1330080"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108" dirty="0"/>
                <a:t>＜増大する外力＞</a:t>
              </a:r>
            </a:p>
          </p:txBody>
        </p:sp>
        <p:cxnSp>
          <p:nvCxnSpPr>
            <p:cNvPr id="107" name="直線矢印コネクタ 106">
              <a:extLst>
                <a:ext uri="{FF2B5EF4-FFF2-40B4-BE49-F238E27FC236}">
                  <a16:creationId xmlns:a16="http://schemas.microsoft.com/office/drawing/2014/main" id="{B0D54319-F988-48DC-AFE9-D8C7EFEB7C55}"/>
                </a:ext>
              </a:extLst>
            </p:cNvPr>
            <p:cNvCxnSpPr>
              <a:cxnSpLocks/>
            </p:cNvCxnSpPr>
            <p:nvPr/>
          </p:nvCxnSpPr>
          <p:spPr>
            <a:xfrm>
              <a:off x="11872062" y="4953018"/>
              <a:ext cx="0" cy="822572"/>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013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66C6A76-F3AA-412C-9DF2-BB09BA44A525}"/>
              </a:ext>
            </a:extLst>
          </p:cNvPr>
          <p:cNvPicPr>
            <a:picLocks noChangeAspect="1"/>
          </p:cNvPicPr>
          <p:nvPr/>
        </p:nvPicPr>
        <p:blipFill>
          <a:blip r:embed="rId2"/>
          <a:stretch>
            <a:fillRect/>
          </a:stretch>
        </p:blipFill>
        <p:spPr>
          <a:xfrm>
            <a:off x="11146" y="4568176"/>
            <a:ext cx="5256000" cy="2275748"/>
          </a:xfrm>
          <a:prstGeom prst="rect">
            <a:avLst/>
          </a:prstGeom>
        </p:spPr>
      </p:pic>
      <p:pic>
        <p:nvPicPr>
          <p:cNvPr id="5" name="図 4">
            <a:extLst>
              <a:ext uri="{FF2B5EF4-FFF2-40B4-BE49-F238E27FC236}">
                <a16:creationId xmlns:a16="http://schemas.microsoft.com/office/drawing/2014/main" id="{F1E361A7-C69A-482C-93DC-613A98C8986C}"/>
              </a:ext>
            </a:extLst>
          </p:cNvPr>
          <p:cNvPicPr>
            <a:picLocks noChangeAspect="1"/>
          </p:cNvPicPr>
          <p:nvPr/>
        </p:nvPicPr>
        <p:blipFill>
          <a:blip r:embed="rId3"/>
          <a:stretch>
            <a:fillRect/>
          </a:stretch>
        </p:blipFill>
        <p:spPr>
          <a:xfrm>
            <a:off x="0" y="2557558"/>
            <a:ext cx="5256000" cy="2280380"/>
          </a:xfrm>
          <a:prstGeom prst="rect">
            <a:avLst/>
          </a:prstGeom>
        </p:spPr>
      </p:pic>
      <p:sp>
        <p:nvSpPr>
          <p:cNvPr id="7" name="Text Box 9"/>
          <p:cNvSpPr txBox="1">
            <a:spLocks noChangeArrowheads="1"/>
          </p:cNvSpPr>
          <p:nvPr/>
        </p:nvSpPr>
        <p:spPr bwMode="auto">
          <a:xfrm>
            <a:off x="81184" y="509745"/>
            <a:ext cx="8955559" cy="1569660"/>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60420" indent="-285750" defTabSz="390997" fontAlgn="auto">
              <a:spcBef>
                <a:spcPct val="0"/>
              </a:spcBef>
              <a:spcAft>
                <a:spcPts val="0"/>
              </a:spcAft>
            </a:pPr>
            <a:r>
              <a:rPr lang="ja-JP" altLang="en-US" sz="1600" dirty="0"/>
              <a:t>現計画の基準水位</a:t>
            </a:r>
            <a:r>
              <a:rPr lang="en-US" altLang="ja-JP" sz="1600" dirty="0"/>
              <a:t>OP+2.2m</a:t>
            </a:r>
            <a:r>
              <a:rPr lang="ja-JP" altLang="en-US" sz="1600" dirty="0"/>
              <a:t>（台風期の朔望平均満潮位（</a:t>
            </a:r>
            <a:r>
              <a:rPr lang="en-US" altLang="ja-JP" sz="1600" dirty="0"/>
              <a:t>1954</a:t>
            </a:r>
            <a:r>
              <a:rPr lang="ja-JP" altLang="en-US" sz="1600" dirty="0"/>
              <a:t>～</a:t>
            </a:r>
            <a:r>
              <a:rPr lang="en-US" altLang="ja-JP" sz="1600" dirty="0"/>
              <a:t>1963</a:t>
            </a:r>
            <a:r>
              <a:rPr lang="ja-JP" altLang="en-US" sz="1600" dirty="0"/>
              <a:t>年））に対して、ＩＰＣＣ報告書の予測の基準年（</a:t>
            </a:r>
            <a:r>
              <a:rPr lang="en-US" altLang="ja-JP" sz="1600" dirty="0"/>
              <a:t>1986</a:t>
            </a:r>
            <a:r>
              <a:rPr lang="ja-JP" altLang="en-US" sz="1600" dirty="0"/>
              <a:t>～</a:t>
            </a:r>
            <a:r>
              <a:rPr lang="en-US" altLang="ja-JP" sz="1600" dirty="0"/>
              <a:t>2005</a:t>
            </a:r>
            <a:r>
              <a:rPr lang="ja-JP" altLang="en-US" sz="1600" dirty="0"/>
              <a:t>年）では</a:t>
            </a:r>
            <a:r>
              <a:rPr lang="en-US" altLang="ja-JP" sz="1600" dirty="0"/>
              <a:t>OP+2.3m</a:t>
            </a:r>
            <a:r>
              <a:rPr lang="ja-JP" altLang="en-US" sz="1600" dirty="0" err="1"/>
              <a:t>、</a:t>
            </a:r>
            <a:r>
              <a:rPr lang="ja-JP" altLang="en-US" sz="1600" dirty="0"/>
              <a:t>近年</a:t>
            </a:r>
            <a:r>
              <a:rPr lang="en-US" altLang="ja-JP" sz="1600" dirty="0"/>
              <a:t>10</a:t>
            </a:r>
            <a:r>
              <a:rPr lang="ja-JP" altLang="en-US" sz="1600" dirty="0"/>
              <a:t>ヵ年（</a:t>
            </a:r>
            <a:r>
              <a:rPr lang="en-US" altLang="ja-JP" sz="1600" dirty="0"/>
              <a:t>2009</a:t>
            </a:r>
            <a:r>
              <a:rPr lang="ja-JP" altLang="en-US" sz="1600" dirty="0"/>
              <a:t>～</a:t>
            </a:r>
            <a:r>
              <a:rPr lang="en-US" altLang="ja-JP" sz="1600" dirty="0"/>
              <a:t>2018</a:t>
            </a:r>
            <a:r>
              <a:rPr lang="ja-JP" altLang="en-US" sz="1600" dirty="0"/>
              <a:t>年）では</a:t>
            </a:r>
            <a:r>
              <a:rPr lang="en-US" altLang="ja-JP" sz="1600" dirty="0"/>
              <a:t>OP+2.4m</a:t>
            </a:r>
            <a:r>
              <a:rPr lang="ja-JP" altLang="en-US" sz="1600" dirty="0"/>
              <a:t>となり、海面水位は上昇傾向にある。</a:t>
            </a:r>
            <a:endParaRPr lang="en-US" altLang="ja-JP" sz="1600" dirty="0"/>
          </a:p>
          <a:p>
            <a:pPr marL="360420" indent="-285750" defTabSz="390997" fontAlgn="auto">
              <a:spcBef>
                <a:spcPct val="0"/>
              </a:spcBef>
              <a:spcAft>
                <a:spcPts val="0"/>
              </a:spcAft>
            </a:pPr>
            <a:r>
              <a:rPr lang="ja-JP" altLang="en-US" sz="1600" dirty="0"/>
              <a:t>国の検討会においても、「既に海面水位が上昇している」と報告されている。</a:t>
            </a:r>
            <a:endParaRPr lang="en-US" altLang="ja-JP" sz="1600" dirty="0"/>
          </a:p>
          <a:p>
            <a:pPr marL="360420" indent="-285750" defTabSz="390997" fontAlgn="auto">
              <a:spcBef>
                <a:spcPct val="0"/>
              </a:spcBef>
              <a:spcAft>
                <a:spcPts val="0"/>
              </a:spcAft>
            </a:pPr>
            <a:r>
              <a:rPr lang="ja-JP" altLang="en-US" sz="1600" dirty="0"/>
              <a:t>新水門の基準水位は、ＩＰＣＣ報告書の基準年（</a:t>
            </a:r>
            <a:r>
              <a:rPr lang="en-US" altLang="ja-JP" sz="1600" dirty="0"/>
              <a:t>1986</a:t>
            </a:r>
            <a:r>
              <a:rPr lang="ja-JP" altLang="en-US" sz="1600" dirty="0"/>
              <a:t>～</a:t>
            </a:r>
            <a:r>
              <a:rPr lang="en-US" altLang="ja-JP" sz="1600" dirty="0"/>
              <a:t>2005</a:t>
            </a:r>
            <a:r>
              <a:rPr lang="ja-JP" altLang="en-US" sz="1600" dirty="0"/>
              <a:t>年）の台風期の朔望平均満潮位（</a:t>
            </a:r>
            <a:r>
              <a:rPr lang="en-US" altLang="ja-JP" sz="1600" dirty="0"/>
              <a:t>OP+2.3m</a:t>
            </a:r>
            <a:r>
              <a:rPr lang="ja-JP" altLang="en-US" sz="1600" dirty="0"/>
              <a:t>）に気候変動による海面水位上昇量を考慮して設定する。</a:t>
            </a:r>
            <a:endParaRPr lang="en-US" altLang="ja-JP" sz="1600" dirty="0"/>
          </a:p>
        </p:txBody>
      </p:sp>
      <p:sp>
        <p:nvSpPr>
          <p:cNvPr id="23" name="Rectangle 2"/>
          <p:cNvSpPr>
            <a:spLocks noChangeArrowheads="1"/>
          </p:cNvSpPr>
          <p:nvPr/>
        </p:nvSpPr>
        <p:spPr bwMode="auto">
          <a:xfrm>
            <a:off x="-5966" y="3146"/>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２．将来気候における</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基準水位の設定（朔望平均満潮位の設定）</a:t>
            </a:r>
            <a:endParaRPr kumimoji="0" lang="en-US" altLang="ja-JP" b="1" dirty="0">
              <a:solidFill>
                <a:srgbClr val="FFFF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979343" y="6478799"/>
            <a:ext cx="2057400" cy="365125"/>
          </a:xfrm>
        </p:spPr>
        <p:txBody>
          <a:bodyPr/>
          <a:lstStyle/>
          <a:p>
            <a:fld id="{5E3F6313-0071-4C5D-9E06-91E8809F988F}" type="slidenum">
              <a:rPr kumimoji="1" lang="ja-JP" altLang="en-US" sz="1600" smtClean="0">
                <a:solidFill>
                  <a:schemeClr val="tx1"/>
                </a:solidFill>
              </a:rPr>
              <a:pPr/>
              <a:t>2</a:t>
            </a:fld>
            <a:endParaRPr kumimoji="1" lang="ja-JP" altLang="en-US" sz="1600" dirty="0">
              <a:solidFill>
                <a:schemeClr val="tx1"/>
              </a:solidFill>
            </a:endParaRPr>
          </a:p>
        </p:txBody>
      </p:sp>
      <p:sp>
        <p:nvSpPr>
          <p:cNvPr id="61" name="テキスト ボックス 60">
            <a:extLst>
              <a:ext uri="{FF2B5EF4-FFF2-40B4-BE49-F238E27FC236}">
                <a16:creationId xmlns:a16="http://schemas.microsoft.com/office/drawing/2014/main" id="{EB099E95-189A-4B2B-8E5D-9F23BFA02E15}"/>
              </a:ext>
            </a:extLst>
          </p:cNvPr>
          <p:cNvSpPr txBox="1"/>
          <p:nvPr/>
        </p:nvSpPr>
        <p:spPr>
          <a:xfrm>
            <a:off x="186709" y="5177704"/>
            <a:ext cx="1630653" cy="338554"/>
          </a:xfrm>
          <a:prstGeom prst="rect">
            <a:avLst/>
          </a:prstGeom>
          <a:noFill/>
        </p:spPr>
        <p:txBody>
          <a:bodyPr wrap="square" rtlCol="0">
            <a:spAutoFit/>
          </a:bodyPr>
          <a:lstStyle/>
          <a:p>
            <a:pPr algn="ctr"/>
            <a:r>
              <a:rPr lang="ja-JP" altLang="en-US" sz="800" dirty="0">
                <a:solidFill>
                  <a:srgbClr val="FF0000"/>
                </a:solidFill>
              </a:rPr>
              <a:t>現行</a:t>
            </a:r>
            <a:r>
              <a:rPr kumimoji="1" lang="ja-JP" altLang="en-US" sz="800" dirty="0">
                <a:solidFill>
                  <a:srgbClr val="FF0000"/>
                </a:solidFill>
              </a:rPr>
              <a:t>計画</a:t>
            </a:r>
            <a:r>
              <a:rPr kumimoji="1" lang="en-US" altLang="ja-JP" sz="800" dirty="0">
                <a:solidFill>
                  <a:srgbClr val="FF0000"/>
                </a:solidFill>
              </a:rPr>
              <a:t>10</a:t>
            </a:r>
            <a:r>
              <a:rPr kumimoji="1" lang="ja-JP" altLang="en-US" sz="800" dirty="0">
                <a:solidFill>
                  <a:srgbClr val="FF0000"/>
                </a:solidFill>
              </a:rPr>
              <a:t>ヵ年平均</a:t>
            </a:r>
            <a:endParaRPr kumimoji="1" lang="en-US" altLang="ja-JP" sz="800" dirty="0">
              <a:solidFill>
                <a:srgbClr val="FF0000"/>
              </a:solidFill>
            </a:endParaRPr>
          </a:p>
          <a:p>
            <a:pPr algn="ctr"/>
            <a:r>
              <a:rPr kumimoji="1" lang="ja-JP" altLang="en-US" sz="800" dirty="0">
                <a:solidFill>
                  <a:srgbClr val="FF0000"/>
                </a:solidFill>
              </a:rPr>
              <a:t>（</a:t>
            </a:r>
            <a:r>
              <a:rPr kumimoji="1" lang="en-US" altLang="ja-JP" sz="800" dirty="0">
                <a:solidFill>
                  <a:srgbClr val="FF0000"/>
                </a:solidFill>
              </a:rPr>
              <a:t>1954</a:t>
            </a:r>
            <a:r>
              <a:rPr kumimoji="1" lang="ja-JP" altLang="en-US" sz="800" dirty="0">
                <a:solidFill>
                  <a:srgbClr val="FF0000"/>
                </a:solidFill>
              </a:rPr>
              <a:t>～</a:t>
            </a:r>
            <a:r>
              <a:rPr kumimoji="1" lang="en-US" altLang="ja-JP" sz="800" dirty="0">
                <a:solidFill>
                  <a:srgbClr val="FF0000"/>
                </a:solidFill>
              </a:rPr>
              <a:t>1963</a:t>
            </a:r>
            <a:r>
              <a:rPr kumimoji="1" lang="ja-JP" altLang="en-US" sz="800" dirty="0">
                <a:solidFill>
                  <a:srgbClr val="FF0000"/>
                </a:solidFill>
              </a:rPr>
              <a:t>年）</a:t>
            </a:r>
            <a:r>
              <a:rPr kumimoji="1" lang="en-US" altLang="ja-JP" sz="800" dirty="0">
                <a:solidFill>
                  <a:srgbClr val="FF0000"/>
                </a:solidFill>
              </a:rPr>
              <a:t>O.P+2.1m</a:t>
            </a:r>
            <a:endParaRPr kumimoji="1" lang="ja-JP" altLang="en-US" sz="800" dirty="0">
              <a:solidFill>
                <a:srgbClr val="FF0000"/>
              </a:solidFill>
            </a:endParaRPr>
          </a:p>
        </p:txBody>
      </p:sp>
      <p:sp>
        <p:nvSpPr>
          <p:cNvPr id="62" name="テキスト ボックス 61">
            <a:extLst>
              <a:ext uri="{FF2B5EF4-FFF2-40B4-BE49-F238E27FC236}">
                <a16:creationId xmlns:a16="http://schemas.microsoft.com/office/drawing/2014/main" id="{59D979A2-EFDB-4D31-B887-63505C623A0B}"/>
              </a:ext>
            </a:extLst>
          </p:cNvPr>
          <p:cNvSpPr txBox="1"/>
          <p:nvPr/>
        </p:nvSpPr>
        <p:spPr>
          <a:xfrm>
            <a:off x="3224953" y="3836067"/>
            <a:ext cx="1723389" cy="338554"/>
          </a:xfrm>
          <a:prstGeom prst="rect">
            <a:avLst/>
          </a:prstGeom>
          <a:solidFill>
            <a:srgbClr val="BBE0E3">
              <a:alpha val="69804"/>
            </a:srgbClr>
          </a:solidFill>
        </p:spPr>
        <p:txBody>
          <a:bodyPr wrap="square" rtlCol="0">
            <a:spAutoFit/>
          </a:bodyPr>
          <a:lstStyle/>
          <a:p>
            <a:pPr algn="ctr"/>
            <a:r>
              <a:rPr lang="ja-JP" altLang="en-US" sz="800" dirty="0">
                <a:solidFill>
                  <a:srgbClr val="0000FF"/>
                </a:solidFill>
              </a:rPr>
              <a:t>近</a:t>
            </a:r>
            <a:r>
              <a:rPr lang="en-US" altLang="ja-JP" sz="800" dirty="0">
                <a:solidFill>
                  <a:srgbClr val="0000FF"/>
                </a:solidFill>
              </a:rPr>
              <a:t>10</a:t>
            </a:r>
            <a:r>
              <a:rPr lang="ja-JP" altLang="en-US" sz="800" dirty="0">
                <a:solidFill>
                  <a:srgbClr val="0000FF"/>
                </a:solidFill>
              </a:rPr>
              <a:t>ヵ年平均（</a:t>
            </a:r>
            <a:r>
              <a:rPr lang="en-US" altLang="ja-JP" sz="800" dirty="0">
                <a:solidFill>
                  <a:srgbClr val="0000FF"/>
                </a:solidFill>
              </a:rPr>
              <a:t>2009</a:t>
            </a:r>
            <a:r>
              <a:rPr lang="ja-JP" altLang="en-US" sz="800" dirty="0">
                <a:solidFill>
                  <a:srgbClr val="0000FF"/>
                </a:solidFill>
              </a:rPr>
              <a:t>～</a:t>
            </a:r>
            <a:r>
              <a:rPr lang="en-US" altLang="ja-JP" sz="800" dirty="0">
                <a:solidFill>
                  <a:srgbClr val="0000FF"/>
                </a:solidFill>
              </a:rPr>
              <a:t>2018</a:t>
            </a:r>
            <a:r>
              <a:rPr lang="ja-JP" altLang="en-US" sz="800" dirty="0">
                <a:solidFill>
                  <a:srgbClr val="0000FF"/>
                </a:solidFill>
              </a:rPr>
              <a:t>年）</a:t>
            </a:r>
            <a:endParaRPr lang="en-US" altLang="ja-JP" sz="800" dirty="0">
              <a:solidFill>
                <a:srgbClr val="0000FF"/>
              </a:solidFill>
            </a:endParaRPr>
          </a:p>
          <a:p>
            <a:pPr algn="ctr"/>
            <a:r>
              <a:rPr kumimoji="1" lang="en-US" altLang="ja-JP" sz="800" dirty="0">
                <a:solidFill>
                  <a:srgbClr val="0000FF"/>
                </a:solidFill>
              </a:rPr>
              <a:t>O.P+2.42m</a:t>
            </a:r>
            <a:endParaRPr kumimoji="1" lang="ja-JP" altLang="en-US" sz="800" dirty="0">
              <a:solidFill>
                <a:srgbClr val="0000FF"/>
              </a:solidFill>
            </a:endParaRPr>
          </a:p>
        </p:txBody>
      </p:sp>
      <p:cxnSp>
        <p:nvCxnSpPr>
          <p:cNvPr id="63" name="直線矢印コネクタ 62">
            <a:extLst>
              <a:ext uri="{FF2B5EF4-FFF2-40B4-BE49-F238E27FC236}">
                <a16:creationId xmlns:a16="http://schemas.microsoft.com/office/drawing/2014/main" id="{0656D730-9AEC-45F6-8A7E-23D66F11BABA}"/>
              </a:ext>
            </a:extLst>
          </p:cNvPr>
          <p:cNvCxnSpPr>
            <a:cxnSpLocks/>
            <a:stCxn id="62" idx="0"/>
          </p:cNvCxnSpPr>
          <p:nvPr/>
        </p:nvCxnSpPr>
        <p:spPr>
          <a:xfrm flipV="1">
            <a:off x="4086648" y="3324393"/>
            <a:ext cx="479386" cy="51167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15C1EA8A-9CEC-477B-B08E-02B776C76E0F}"/>
              </a:ext>
            </a:extLst>
          </p:cNvPr>
          <p:cNvCxnSpPr>
            <a:cxnSpLocks/>
          </p:cNvCxnSpPr>
          <p:nvPr/>
        </p:nvCxnSpPr>
        <p:spPr>
          <a:xfrm>
            <a:off x="652322" y="5515833"/>
            <a:ext cx="19559" cy="3607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1053D452-F895-40BD-9683-88512C05F2D1}"/>
              </a:ext>
            </a:extLst>
          </p:cNvPr>
          <p:cNvSpPr txBox="1"/>
          <p:nvPr/>
        </p:nvSpPr>
        <p:spPr>
          <a:xfrm>
            <a:off x="5354870" y="2134696"/>
            <a:ext cx="3506680" cy="307777"/>
          </a:xfrm>
          <a:prstGeom prst="rect">
            <a:avLst/>
          </a:prstGeom>
          <a:noFill/>
        </p:spPr>
        <p:txBody>
          <a:bodyPr wrap="square" rtlCol="0">
            <a:spAutoFit/>
          </a:bodyPr>
          <a:lstStyle/>
          <a:p>
            <a:r>
              <a:rPr lang="ja-JP" altLang="en-US" sz="1400" dirty="0">
                <a:solidFill>
                  <a:srgbClr val="0000FF"/>
                </a:solidFill>
              </a:rPr>
              <a:t>■朔望満潮位の上昇率</a:t>
            </a:r>
          </a:p>
        </p:txBody>
      </p:sp>
      <p:sp>
        <p:nvSpPr>
          <p:cNvPr id="66" name="テキスト ボックス 65">
            <a:extLst>
              <a:ext uri="{FF2B5EF4-FFF2-40B4-BE49-F238E27FC236}">
                <a16:creationId xmlns:a16="http://schemas.microsoft.com/office/drawing/2014/main" id="{7826B1C9-ECFE-433F-B980-C82B0CDB2A97}"/>
              </a:ext>
            </a:extLst>
          </p:cNvPr>
          <p:cNvSpPr txBox="1"/>
          <p:nvPr/>
        </p:nvSpPr>
        <p:spPr>
          <a:xfrm>
            <a:off x="5133090" y="6514414"/>
            <a:ext cx="3794667" cy="230832"/>
          </a:xfrm>
          <a:prstGeom prst="rect">
            <a:avLst/>
          </a:prstGeom>
          <a:noFill/>
        </p:spPr>
        <p:txBody>
          <a:bodyPr wrap="square" rtlCol="0">
            <a:spAutoFit/>
          </a:bodyPr>
          <a:lstStyle/>
          <a:p>
            <a:r>
              <a:rPr kumimoji="1" lang="en-US" altLang="ja-JP" sz="900" dirty="0"/>
              <a:t>※</a:t>
            </a:r>
            <a:r>
              <a:rPr lang="ja-JP" altLang="en-US" sz="900" dirty="0"/>
              <a:t>出典：「気候変動を踏まえた海岸保全のあり方検討委員会（第</a:t>
            </a:r>
            <a:r>
              <a:rPr lang="en-US" altLang="ja-JP" sz="900" dirty="0"/>
              <a:t>3</a:t>
            </a:r>
            <a:r>
              <a:rPr lang="ja-JP" altLang="en-US" sz="900" dirty="0"/>
              <a:t>回）」より</a:t>
            </a:r>
            <a:endParaRPr kumimoji="1" lang="ja-JP" altLang="en-US" sz="900" dirty="0"/>
          </a:p>
        </p:txBody>
      </p:sp>
      <p:sp>
        <p:nvSpPr>
          <p:cNvPr id="67" name="テキスト ボックス 66">
            <a:extLst>
              <a:ext uri="{FF2B5EF4-FFF2-40B4-BE49-F238E27FC236}">
                <a16:creationId xmlns:a16="http://schemas.microsoft.com/office/drawing/2014/main" id="{1C6AF766-2AAD-472C-AC03-7ACFF2F8AE2C}"/>
              </a:ext>
            </a:extLst>
          </p:cNvPr>
          <p:cNvSpPr txBox="1"/>
          <p:nvPr/>
        </p:nvSpPr>
        <p:spPr>
          <a:xfrm>
            <a:off x="186709" y="2126848"/>
            <a:ext cx="3808241" cy="307777"/>
          </a:xfrm>
          <a:prstGeom prst="rect">
            <a:avLst/>
          </a:prstGeom>
          <a:noFill/>
        </p:spPr>
        <p:txBody>
          <a:bodyPr wrap="square" rtlCol="0">
            <a:spAutoFit/>
          </a:bodyPr>
          <a:lstStyle/>
          <a:p>
            <a:r>
              <a:rPr kumimoji="1" lang="ja-JP" altLang="en-US" sz="1400" dirty="0">
                <a:solidFill>
                  <a:srgbClr val="0000FF"/>
                </a:solidFill>
              </a:rPr>
              <a:t>■大阪潮位観測所　朔望平均満潮位経年変化</a:t>
            </a:r>
            <a:endParaRPr lang="ja-JP" altLang="en-US" sz="1400" dirty="0">
              <a:solidFill>
                <a:srgbClr val="0000FF"/>
              </a:solidFill>
            </a:endParaRPr>
          </a:p>
        </p:txBody>
      </p:sp>
      <p:sp>
        <p:nvSpPr>
          <p:cNvPr id="68" name="テキスト ボックス 67">
            <a:extLst>
              <a:ext uri="{FF2B5EF4-FFF2-40B4-BE49-F238E27FC236}">
                <a16:creationId xmlns:a16="http://schemas.microsoft.com/office/drawing/2014/main" id="{773EFA23-1095-4A34-A673-B68D8D4B0D47}"/>
              </a:ext>
            </a:extLst>
          </p:cNvPr>
          <p:cNvSpPr txBox="1"/>
          <p:nvPr/>
        </p:nvSpPr>
        <p:spPr>
          <a:xfrm>
            <a:off x="1817361" y="2969726"/>
            <a:ext cx="2081539" cy="338554"/>
          </a:xfrm>
          <a:prstGeom prst="rect">
            <a:avLst/>
          </a:prstGeom>
          <a:solidFill>
            <a:schemeClr val="bg1">
              <a:alpha val="50000"/>
            </a:schemeClr>
          </a:solidFill>
        </p:spPr>
        <p:txBody>
          <a:bodyPr wrap="square" rtlCol="0">
            <a:spAutoFit/>
          </a:bodyPr>
          <a:lstStyle/>
          <a:p>
            <a:pPr algn="ctr"/>
            <a:r>
              <a:rPr lang="en-US" altLang="ja-JP" sz="800" dirty="0">
                <a:solidFill>
                  <a:srgbClr val="00B050"/>
                </a:solidFill>
              </a:rPr>
              <a:t>SROCC</a:t>
            </a:r>
            <a:r>
              <a:rPr lang="ja-JP" altLang="en-US" sz="800" dirty="0">
                <a:solidFill>
                  <a:srgbClr val="00B050"/>
                </a:solidFill>
              </a:rPr>
              <a:t>基準年における平均</a:t>
            </a:r>
            <a:endParaRPr lang="en-US" altLang="ja-JP" sz="800" dirty="0">
              <a:solidFill>
                <a:srgbClr val="00B050"/>
              </a:solidFill>
            </a:endParaRPr>
          </a:p>
          <a:p>
            <a:pPr algn="ctr"/>
            <a:r>
              <a:rPr lang="ja-JP" altLang="en-US" sz="800" dirty="0">
                <a:solidFill>
                  <a:srgbClr val="00B050"/>
                </a:solidFill>
              </a:rPr>
              <a:t>（</a:t>
            </a:r>
            <a:r>
              <a:rPr lang="en-US" altLang="ja-JP" sz="800" dirty="0">
                <a:solidFill>
                  <a:srgbClr val="00B050"/>
                </a:solidFill>
              </a:rPr>
              <a:t>1986</a:t>
            </a:r>
            <a:r>
              <a:rPr lang="ja-JP" altLang="en-US" sz="800" dirty="0">
                <a:solidFill>
                  <a:srgbClr val="00B050"/>
                </a:solidFill>
              </a:rPr>
              <a:t>～</a:t>
            </a:r>
            <a:r>
              <a:rPr lang="en-US" altLang="ja-JP" sz="800" dirty="0">
                <a:solidFill>
                  <a:srgbClr val="00B050"/>
                </a:solidFill>
              </a:rPr>
              <a:t>2005</a:t>
            </a:r>
            <a:r>
              <a:rPr lang="ja-JP" altLang="en-US" sz="800" dirty="0">
                <a:solidFill>
                  <a:srgbClr val="00B050"/>
                </a:solidFill>
              </a:rPr>
              <a:t>年）</a:t>
            </a:r>
            <a:r>
              <a:rPr kumimoji="1" lang="en-US" altLang="ja-JP" sz="800" dirty="0">
                <a:solidFill>
                  <a:srgbClr val="00B050"/>
                </a:solidFill>
              </a:rPr>
              <a:t>O.P+2.29m</a:t>
            </a:r>
            <a:endParaRPr kumimoji="1" lang="ja-JP" altLang="en-US" sz="800" dirty="0">
              <a:solidFill>
                <a:srgbClr val="00B050"/>
              </a:solidFill>
            </a:endParaRPr>
          </a:p>
        </p:txBody>
      </p:sp>
      <p:cxnSp>
        <p:nvCxnSpPr>
          <p:cNvPr id="69" name="直線矢印コネクタ 68">
            <a:extLst>
              <a:ext uri="{FF2B5EF4-FFF2-40B4-BE49-F238E27FC236}">
                <a16:creationId xmlns:a16="http://schemas.microsoft.com/office/drawing/2014/main" id="{DF1B5626-3597-4FEE-9E2A-2CFB9497C40A}"/>
              </a:ext>
            </a:extLst>
          </p:cNvPr>
          <p:cNvCxnSpPr>
            <a:cxnSpLocks/>
            <a:stCxn id="68" idx="2"/>
          </p:cNvCxnSpPr>
          <p:nvPr/>
        </p:nvCxnSpPr>
        <p:spPr>
          <a:xfrm>
            <a:off x="2858131" y="3308280"/>
            <a:ext cx="246796" cy="21207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4D1FA6B3-855D-47DF-8806-49E2A76DAE39}"/>
              </a:ext>
            </a:extLst>
          </p:cNvPr>
          <p:cNvCxnSpPr>
            <a:cxnSpLocks/>
          </p:cNvCxnSpPr>
          <p:nvPr/>
        </p:nvCxnSpPr>
        <p:spPr>
          <a:xfrm>
            <a:off x="2680412" y="5524689"/>
            <a:ext cx="245668" cy="26651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84917C42-1586-42EA-B469-F544D897C608}"/>
              </a:ext>
            </a:extLst>
          </p:cNvPr>
          <p:cNvSpPr txBox="1"/>
          <p:nvPr/>
        </p:nvSpPr>
        <p:spPr>
          <a:xfrm>
            <a:off x="1817362" y="5206587"/>
            <a:ext cx="1490235" cy="338554"/>
          </a:xfrm>
          <a:prstGeom prst="rect">
            <a:avLst/>
          </a:prstGeom>
          <a:solidFill>
            <a:schemeClr val="bg1">
              <a:alpha val="50000"/>
            </a:schemeClr>
          </a:solidFill>
        </p:spPr>
        <p:txBody>
          <a:bodyPr wrap="square" rtlCol="0">
            <a:spAutoFit/>
          </a:bodyPr>
          <a:lstStyle/>
          <a:p>
            <a:pPr algn="ctr"/>
            <a:r>
              <a:rPr lang="en-US" altLang="ja-JP" sz="800" dirty="0">
                <a:solidFill>
                  <a:srgbClr val="00B050"/>
                </a:solidFill>
              </a:rPr>
              <a:t>SROCC</a:t>
            </a:r>
            <a:r>
              <a:rPr lang="ja-JP" altLang="en-US" sz="800" dirty="0">
                <a:solidFill>
                  <a:srgbClr val="00B050"/>
                </a:solidFill>
              </a:rPr>
              <a:t>基準年における平均（</a:t>
            </a:r>
            <a:r>
              <a:rPr lang="en-US" altLang="ja-JP" sz="800" dirty="0">
                <a:solidFill>
                  <a:srgbClr val="00B050"/>
                </a:solidFill>
              </a:rPr>
              <a:t>1986</a:t>
            </a:r>
            <a:r>
              <a:rPr lang="ja-JP" altLang="en-US" sz="800" dirty="0">
                <a:solidFill>
                  <a:srgbClr val="00B050"/>
                </a:solidFill>
              </a:rPr>
              <a:t>～</a:t>
            </a:r>
            <a:r>
              <a:rPr lang="en-US" altLang="ja-JP" sz="800" dirty="0">
                <a:solidFill>
                  <a:srgbClr val="00B050"/>
                </a:solidFill>
              </a:rPr>
              <a:t>2005</a:t>
            </a:r>
            <a:r>
              <a:rPr lang="ja-JP" altLang="en-US" sz="800" dirty="0">
                <a:solidFill>
                  <a:srgbClr val="00B050"/>
                </a:solidFill>
              </a:rPr>
              <a:t>年）</a:t>
            </a:r>
            <a:r>
              <a:rPr kumimoji="1" lang="en-US" altLang="ja-JP" sz="800" dirty="0">
                <a:solidFill>
                  <a:srgbClr val="00B050"/>
                </a:solidFill>
              </a:rPr>
              <a:t>O.P+2.16m</a:t>
            </a:r>
            <a:endParaRPr kumimoji="1" lang="ja-JP" altLang="en-US" sz="800" dirty="0">
              <a:solidFill>
                <a:srgbClr val="00B050"/>
              </a:solidFill>
            </a:endParaRPr>
          </a:p>
        </p:txBody>
      </p:sp>
      <p:cxnSp>
        <p:nvCxnSpPr>
          <p:cNvPr id="72" name="直線矢印コネクタ 71">
            <a:extLst>
              <a:ext uri="{FF2B5EF4-FFF2-40B4-BE49-F238E27FC236}">
                <a16:creationId xmlns:a16="http://schemas.microsoft.com/office/drawing/2014/main" id="{E199B02E-7EFF-4F9F-88A4-FAAE46929A71}"/>
              </a:ext>
            </a:extLst>
          </p:cNvPr>
          <p:cNvCxnSpPr>
            <a:cxnSpLocks/>
          </p:cNvCxnSpPr>
          <p:nvPr/>
        </p:nvCxnSpPr>
        <p:spPr>
          <a:xfrm>
            <a:off x="4002459" y="5325325"/>
            <a:ext cx="437138" cy="27699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EC94C72D-0D8A-4EFF-87BD-5F5345E17909}"/>
              </a:ext>
            </a:extLst>
          </p:cNvPr>
          <p:cNvSpPr txBox="1"/>
          <p:nvPr/>
        </p:nvSpPr>
        <p:spPr>
          <a:xfrm>
            <a:off x="3224176" y="5016132"/>
            <a:ext cx="1723389" cy="338554"/>
          </a:xfrm>
          <a:prstGeom prst="rect">
            <a:avLst/>
          </a:prstGeom>
          <a:solidFill>
            <a:schemeClr val="accent1">
              <a:alpha val="50000"/>
            </a:schemeClr>
          </a:solidFill>
        </p:spPr>
        <p:txBody>
          <a:bodyPr wrap="square" rtlCol="0">
            <a:spAutoFit/>
          </a:bodyPr>
          <a:lstStyle/>
          <a:p>
            <a:pPr algn="ctr"/>
            <a:r>
              <a:rPr lang="ja-JP" altLang="en-US" sz="800" dirty="0">
                <a:solidFill>
                  <a:srgbClr val="0000FF"/>
                </a:solidFill>
              </a:rPr>
              <a:t>近</a:t>
            </a:r>
            <a:r>
              <a:rPr lang="en-US" altLang="ja-JP" sz="800" dirty="0">
                <a:solidFill>
                  <a:srgbClr val="0000FF"/>
                </a:solidFill>
              </a:rPr>
              <a:t>10</a:t>
            </a:r>
            <a:r>
              <a:rPr lang="ja-JP" altLang="en-US" sz="800" dirty="0">
                <a:solidFill>
                  <a:srgbClr val="0000FF"/>
                </a:solidFill>
              </a:rPr>
              <a:t>ヵ年平均（</a:t>
            </a:r>
            <a:r>
              <a:rPr lang="en-US" altLang="ja-JP" sz="800" dirty="0">
                <a:solidFill>
                  <a:srgbClr val="0000FF"/>
                </a:solidFill>
              </a:rPr>
              <a:t>2009</a:t>
            </a:r>
            <a:r>
              <a:rPr lang="ja-JP" altLang="en-US" sz="800" dirty="0">
                <a:solidFill>
                  <a:srgbClr val="0000FF"/>
                </a:solidFill>
              </a:rPr>
              <a:t>～</a:t>
            </a:r>
            <a:r>
              <a:rPr lang="en-US" altLang="ja-JP" sz="800" dirty="0">
                <a:solidFill>
                  <a:srgbClr val="0000FF"/>
                </a:solidFill>
              </a:rPr>
              <a:t>2018</a:t>
            </a:r>
            <a:r>
              <a:rPr lang="ja-JP" altLang="en-US" sz="800" dirty="0">
                <a:solidFill>
                  <a:srgbClr val="0000FF"/>
                </a:solidFill>
              </a:rPr>
              <a:t>年）</a:t>
            </a:r>
            <a:endParaRPr lang="en-US" altLang="ja-JP" sz="800" dirty="0">
              <a:solidFill>
                <a:srgbClr val="0000FF"/>
              </a:solidFill>
            </a:endParaRPr>
          </a:p>
          <a:p>
            <a:pPr algn="ctr"/>
            <a:r>
              <a:rPr kumimoji="1" lang="en-US" altLang="ja-JP" sz="800" dirty="0">
                <a:solidFill>
                  <a:srgbClr val="0000FF"/>
                </a:solidFill>
              </a:rPr>
              <a:t>O.P+2.26m</a:t>
            </a:r>
            <a:endParaRPr kumimoji="1" lang="ja-JP" altLang="en-US" sz="800" dirty="0">
              <a:solidFill>
                <a:srgbClr val="0000FF"/>
              </a:solidFill>
            </a:endParaRPr>
          </a:p>
        </p:txBody>
      </p:sp>
      <p:sp>
        <p:nvSpPr>
          <p:cNvPr id="74" name="テキスト ボックス 73">
            <a:extLst>
              <a:ext uri="{FF2B5EF4-FFF2-40B4-BE49-F238E27FC236}">
                <a16:creationId xmlns:a16="http://schemas.microsoft.com/office/drawing/2014/main" id="{24EDBC84-E380-4A9C-BFCE-927A7B7FE4C8}"/>
              </a:ext>
            </a:extLst>
          </p:cNvPr>
          <p:cNvSpPr txBox="1"/>
          <p:nvPr/>
        </p:nvSpPr>
        <p:spPr>
          <a:xfrm>
            <a:off x="278149" y="2969726"/>
            <a:ext cx="1630653" cy="338554"/>
          </a:xfrm>
          <a:prstGeom prst="rect">
            <a:avLst/>
          </a:prstGeom>
          <a:noFill/>
        </p:spPr>
        <p:txBody>
          <a:bodyPr wrap="square" rtlCol="0">
            <a:spAutoFit/>
          </a:bodyPr>
          <a:lstStyle/>
          <a:p>
            <a:pPr algn="ctr"/>
            <a:r>
              <a:rPr lang="ja-JP" altLang="en-US" sz="800" dirty="0">
                <a:solidFill>
                  <a:srgbClr val="FF0000"/>
                </a:solidFill>
              </a:rPr>
              <a:t>現行</a:t>
            </a:r>
            <a:r>
              <a:rPr kumimoji="1" lang="ja-JP" altLang="en-US" sz="800" dirty="0">
                <a:solidFill>
                  <a:srgbClr val="FF0000"/>
                </a:solidFill>
              </a:rPr>
              <a:t>計画</a:t>
            </a:r>
            <a:r>
              <a:rPr kumimoji="1" lang="en-US" altLang="ja-JP" sz="800" dirty="0">
                <a:solidFill>
                  <a:srgbClr val="FF0000"/>
                </a:solidFill>
              </a:rPr>
              <a:t>10</a:t>
            </a:r>
            <a:r>
              <a:rPr kumimoji="1" lang="ja-JP" altLang="en-US" sz="800" dirty="0">
                <a:solidFill>
                  <a:srgbClr val="FF0000"/>
                </a:solidFill>
              </a:rPr>
              <a:t>ヵ年平均</a:t>
            </a:r>
            <a:endParaRPr kumimoji="1" lang="en-US" altLang="ja-JP" sz="800" dirty="0">
              <a:solidFill>
                <a:srgbClr val="FF0000"/>
              </a:solidFill>
            </a:endParaRPr>
          </a:p>
          <a:p>
            <a:pPr algn="ctr"/>
            <a:r>
              <a:rPr kumimoji="1" lang="ja-JP" altLang="en-US" sz="800" dirty="0">
                <a:solidFill>
                  <a:srgbClr val="FF0000"/>
                </a:solidFill>
              </a:rPr>
              <a:t>（</a:t>
            </a:r>
            <a:r>
              <a:rPr kumimoji="1" lang="en-US" altLang="ja-JP" sz="800" dirty="0">
                <a:solidFill>
                  <a:srgbClr val="FF0000"/>
                </a:solidFill>
              </a:rPr>
              <a:t>1954</a:t>
            </a:r>
            <a:r>
              <a:rPr kumimoji="1" lang="ja-JP" altLang="en-US" sz="800" dirty="0">
                <a:solidFill>
                  <a:srgbClr val="FF0000"/>
                </a:solidFill>
              </a:rPr>
              <a:t>～</a:t>
            </a:r>
            <a:r>
              <a:rPr kumimoji="1" lang="en-US" altLang="ja-JP" sz="800" dirty="0">
                <a:solidFill>
                  <a:srgbClr val="FF0000"/>
                </a:solidFill>
              </a:rPr>
              <a:t>1963</a:t>
            </a:r>
            <a:r>
              <a:rPr kumimoji="1" lang="ja-JP" altLang="en-US" sz="800" dirty="0">
                <a:solidFill>
                  <a:srgbClr val="FF0000"/>
                </a:solidFill>
              </a:rPr>
              <a:t>年）</a:t>
            </a:r>
            <a:r>
              <a:rPr kumimoji="1" lang="en-US" altLang="ja-JP" sz="800" dirty="0">
                <a:solidFill>
                  <a:srgbClr val="FF0000"/>
                </a:solidFill>
              </a:rPr>
              <a:t>O.P+2.2m</a:t>
            </a:r>
            <a:endParaRPr kumimoji="1" lang="ja-JP" altLang="en-US" sz="800" dirty="0">
              <a:solidFill>
                <a:srgbClr val="FF0000"/>
              </a:solidFill>
            </a:endParaRPr>
          </a:p>
        </p:txBody>
      </p:sp>
      <p:cxnSp>
        <p:nvCxnSpPr>
          <p:cNvPr id="75" name="直線矢印コネクタ 74">
            <a:extLst>
              <a:ext uri="{FF2B5EF4-FFF2-40B4-BE49-F238E27FC236}">
                <a16:creationId xmlns:a16="http://schemas.microsoft.com/office/drawing/2014/main" id="{27460122-7838-48A8-8D72-0B9518999623}"/>
              </a:ext>
            </a:extLst>
          </p:cNvPr>
          <p:cNvCxnSpPr>
            <a:cxnSpLocks/>
          </p:cNvCxnSpPr>
          <p:nvPr/>
        </p:nvCxnSpPr>
        <p:spPr>
          <a:xfrm flipH="1">
            <a:off x="841535" y="3338883"/>
            <a:ext cx="160500" cy="3629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6" name="図 75">
            <a:extLst>
              <a:ext uri="{FF2B5EF4-FFF2-40B4-BE49-F238E27FC236}">
                <a16:creationId xmlns:a16="http://schemas.microsoft.com/office/drawing/2014/main" id="{1838CA18-913B-4451-8965-3620A7A4617E}"/>
              </a:ext>
            </a:extLst>
          </p:cNvPr>
          <p:cNvPicPr>
            <a:picLocks noChangeAspect="1"/>
          </p:cNvPicPr>
          <p:nvPr/>
        </p:nvPicPr>
        <p:blipFill rotWithShape="1">
          <a:blip r:embed="rId4"/>
          <a:srcRect l="2429" t="33239" r="60768" b="29185"/>
          <a:stretch/>
        </p:blipFill>
        <p:spPr>
          <a:xfrm>
            <a:off x="5382343" y="4141077"/>
            <a:ext cx="3420000" cy="2402432"/>
          </a:xfrm>
          <a:prstGeom prst="rect">
            <a:avLst/>
          </a:prstGeom>
          <a:ln>
            <a:solidFill>
              <a:schemeClr val="tx1"/>
            </a:solidFill>
          </a:ln>
        </p:spPr>
      </p:pic>
      <p:pic>
        <p:nvPicPr>
          <p:cNvPr id="77" name="図 76">
            <a:extLst>
              <a:ext uri="{FF2B5EF4-FFF2-40B4-BE49-F238E27FC236}">
                <a16:creationId xmlns:a16="http://schemas.microsoft.com/office/drawing/2014/main" id="{8DC983C3-0423-4C1E-85AA-13A3CF321BBD}"/>
              </a:ext>
            </a:extLst>
          </p:cNvPr>
          <p:cNvPicPr>
            <a:picLocks noChangeAspect="1"/>
          </p:cNvPicPr>
          <p:nvPr/>
        </p:nvPicPr>
        <p:blipFill rotWithShape="1">
          <a:blip r:embed="rId4"/>
          <a:srcRect l="5342" t="75247" r="44461" b="2123"/>
          <a:stretch/>
        </p:blipFill>
        <p:spPr>
          <a:xfrm>
            <a:off x="5267146" y="2856761"/>
            <a:ext cx="3829972" cy="1188000"/>
          </a:xfrm>
          <a:prstGeom prst="rect">
            <a:avLst/>
          </a:prstGeom>
          <a:ln>
            <a:solidFill>
              <a:schemeClr val="tx1"/>
            </a:solidFill>
          </a:ln>
        </p:spPr>
      </p:pic>
      <p:sp>
        <p:nvSpPr>
          <p:cNvPr id="78" name="テキスト ボックス 77">
            <a:extLst>
              <a:ext uri="{FF2B5EF4-FFF2-40B4-BE49-F238E27FC236}">
                <a16:creationId xmlns:a16="http://schemas.microsoft.com/office/drawing/2014/main" id="{8240EECC-B1E3-4E2C-8B40-43515A11145D}"/>
              </a:ext>
            </a:extLst>
          </p:cNvPr>
          <p:cNvSpPr txBox="1"/>
          <p:nvPr/>
        </p:nvSpPr>
        <p:spPr>
          <a:xfrm>
            <a:off x="5382343" y="2379757"/>
            <a:ext cx="3654400" cy="461665"/>
          </a:xfrm>
          <a:prstGeom prst="rect">
            <a:avLst/>
          </a:prstGeom>
          <a:noFill/>
        </p:spPr>
        <p:txBody>
          <a:bodyPr wrap="square" rtlCol="0">
            <a:spAutoFit/>
          </a:bodyPr>
          <a:lstStyle/>
          <a:p>
            <a:r>
              <a:rPr lang="ja-JP" altLang="en-US" sz="1200" dirty="0"/>
              <a:t>国の検討会において、朔望満潮位平年差の上昇率は</a:t>
            </a:r>
            <a:r>
              <a:rPr lang="en-US" altLang="ja-JP" sz="1200" dirty="0"/>
              <a:t>4</a:t>
            </a:r>
            <a:r>
              <a:rPr lang="ja-JP" altLang="en-US" sz="1200" dirty="0"/>
              <a:t>海域平均で</a:t>
            </a:r>
            <a:r>
              <a:rPr lang="en-US" altLang="ja-JP" sz="1200" dirty="0"/>
              <a:t>4.7mm/</a:t>
            </a:r>
            <a:r>
              <a:rPr lang="ja-JP" altLang="en-US" sz="1200" dirty="0"/>
              <a:t>年（</a:t>
            </a:r>
            <a:r>
              <a:rPr lang="en-US" altLang="ja-JP" sz="1200" dirty="0"/>
              <a:t>1993</a:t>
            </a:r>
            <a:r>
              <a:rPr lang="ja-JP" altLang="en-US" sz="1200" dirty="0"/>
              <a:t>～</a:t>
            </a:r>
            <a:r>
              <a:rPr lang="en-US" altLang="ja-JP" sz="1200" dirty="0"/>
              <a:t>2010</a:t>
            </a:r>
            <a:r>
              <a:rPr lang="ja-JP" altLang="en-US" sz="1200" dirty="0"/>
              <a:t>年）（速報値）</a:t>
            </a:r>
            <a:endParaRPr kumimoji="1" lang="ja-JP" altLang="en-US" sz="1200" dirty="0"/>
          </a:p>
        </p:txBody>
      </p:sp>
      <p:sp>
        <p:nvSpPr>
          <p:cNvPr id="79" name="テキスト ボックス 78">
            <a:extLst>
              <a:ext uri="{FF2B5EF4-FFF2-40B4-BE49-F238E27FC236}">
                <a16:creationId xmlns:a16="http://schemas.microsoft.com/office/drawing/2014/main" id="{DF4BFFC8-BA50-4984-A704-0D67AD2F4A2F}"/>
              </a:ext>
            </a:extLst>
          </p:cNvPr>
          <p:cNvSpPr txBox="1"/>
          <p:nvPr/>
        </p:nvSpPr>
        <p:spPr>
          <a:xfrm>
            <a:off x="359841" y="2526955"/>
            <a:ext cx="996520" cy="200055"/>
          </a:xfrm>
          <a:prstGeom prst="rect">
            <a:avLst/>
          </a:prstGeom>
          <a:solidFill>
            <a:schemeClr val="accent1"/>
          </a:solidFill>
        </p:spPr>
        <p:txBody>
          <a:bodyPr wrap="square" lIns="0" tIns="0" rIns="0" bIns="0" rtlCol="0">
            <a:spAutoFit/>
          </a:bodyPr>
          <a:lstStyle/>
          <a:p>
            <a:pPr algn="ctr"/>
            <a:r>
              <a:rPr kumimoji="1" lang="ja-JP" altLang="en-US" sz="1300" dirty="0">
                <a:solidFill>
                  <a:srgbClr val="0000FF"/>
                </a:solidFill>
              </a:rPr>
              <a:t>台風期平均</a:t>
            </a:r>
          </a:p>
        </p:txBody>
      </p:sp>
      <p:sp>
        <p:nvSpPr>
          <p:cNvPr id="80" name="テキスト ボックス 79">
            <a:extLst>
              <a:ext uri="{FF2B5EF4-FFF2-40B4-BE49-F238E27FC236}">
                <a16:creationId xmlns:a16="http://schemas.microsoft.com/office/drawing/2014/main" id="{15F927B8-DA89-4078-A257-ADF3447467D3}"/>
              </a:ext>
            </a:extLst>
          </p:cNvPr>
          <p:cNvSpPr txBox="1"/>
          <p:nvPr/>
        </p:nvSpPr>
        <p:spPr>
          <a:xfrm>
            <a:off x="359841" y="4537573"/>
            <a:ext cx="996520" cy="200055"/>
          </a:xfrm>
          <a:prstGeom prst="rect">
            <a:avLst/>
          </a:prstGeom>
          <a:solidFill>
            <a:schemeClr val="accent1"/>
          </a:solidFill>
        </p:spPr>
        <p:txBody>
          <a:bodyPr wrap="square" lIns="0" tIns="0" rIns="0" bIns="0" rtlCol="0">
            <a:spAutoFit/>
          </a:bodyPr>
          <a:lstStyle/>
          <a:p>
            <a:pPr algn="ctr"/>
            <a:r>
              <a:rPr kumimoji="1" lang="ja-JP" altLang="en-US" sz="1300" dirty="0">
                <a:solidFill>
                  <a:srgbClr val="0000FF"/>
                </a:solidFill>
              </a:rPr>
              <a:t>年平均</a:t>
            </a:r>
          </a:p>
        </p:txBody>
      </p:sp>
    </p:spTree>
    <p:extLst>
      <p:ext uri="{BB962C8B-B14F-4D97-AF65-F5344CB8AC3E}">
        <p14:creationId xmlns:p14="http://schemas.microsoft.com/office/powerpoint/2010/main" val="239936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AAC2A416-7D3C-4A82-855A-DB7F103DB334}"/>
              </a:ext>
            </a:extLst>
          </p:cNvPr>
          <p:cNvPicPr>
            <a:picLocks noChangeAspect="1"/>
          </p:cNvPicPr>
          <p:nvPr/>
        </p:nvPicPr>
        <p:blipFill>
          <a:blip r:embed="rId3"/>
          <a:stretch>
            <a:fillRect/>
          </a:stretch>
        </p:blipFill>
        <p:spPr>
          <a:xfrm>
            <a:off x="5213697" y="2005120"/>
            <a:ext cx="3967678" cy="2548829"/>
          </a:xfrm>
          <a:prstGeom prst="rect">
            <a:avLst/>
          </a:prstGeom>
        </p:spPr>
      </p:pic>
      <p:pic>
        <p:nvPicPr>
          <p:cNvPr id="13" name="図 12">
            <a:extLst>
              <a:ext uri="{FF2B5EF4-FFF2-40B4-BE49-F238E27FC236}">
                <a16:creationId xmlns:a16="http://schemas.microsoft.com/office/drawing/2014/main" id="{D3839EE3-299C-49B6-B944-ED508C3AB377}"/>
              </a:ext>
            </a:extLst>
          </p:cNvPr>
          <p:cNvPicPr>
            <a:picLocks noChangeAspect="1"/>
          </p:cNvPicPr>
          <p:nvPr/>
        </p:nvPicPr>
        <p:blipFill>
          <a:blip r:embed="rId4"/>
          <a:stretch>
            <a:fillRect/>
          </a:stretch>
        </p:blipFill>
        <p:spPr>
          <a:xfrm>
            <a:off x="255618" y="1986115"/>
            <a:ext cx="4752000" cy="1725966"/>
          </a:xfrm>
          <a:prstGeom prst="rect">
            <a:avLst/>
          </a:prstGeom>
        </p:spPr>
      </p:pic>
      <p:pic>
        <p:nvPicPr>
          <p:cNvPr id="63" name="図 62">
            <a:extLst>
              <a:ext uri="{FF2B5EF4-FFF2-40B4-BE49-F238E27FC236}">
                <a16:creationId xmlns:a16="http://schemas.microsoft.com/office/drawing/2014/main" id="{200898BD-A7A4-4632-ABF8-9ECD64A45E59}"/>
              </a:ext>
            </a:extLst>
          </p:cNvPr>
          <p:cNvPicPr>
            <a:picLocks noChangeAspect="1"/>
          </p:cNvPicPr>
          <p:nvPr/>
        </p:nvPicPr>
        <p:blipFill rotWithShape="1">
          <a:blip r:embed="rId5"/>
          <a:srcRect l="67074" t="52377" r="3003" b="19636"/>
          <a:stretch/>
        </p:blipFill>
        <p:spPr>
          <a:xfrm>
            <a:off x="328682" y="4503234"/>
            <a:ext cx="3993054" cy="2152737"/>
          </a:xfrm>
          <a:prstGeom prst="rect">
            <a:avLst/>
          </a:prstGeom>
        </p:spPr>
      </p:pic>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a:t>
            </a:r>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将来気候における</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基準水位の設定（海面水位上昇量の設定）</a:t>
            </a:r>
            <a:endParaRPr kumimoji="0" lang="en-US" altLang="ja-JP" sz="2000" b="1" dirty="0">
              <a:solidFill>
                <a:srgbClr val="FFFFFF"/>
              </a:solidFill>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7C452F33-0C47-4102-9B1F-0FBE9BEB608A}"/>
              </a:ext>
            </a:extLst>
          </p:cNvPr>
          <p:cNvSpPr txBox="1"/>
          <p:nvPr/>
        </p:nvSpPr>
        <p:spPr>
          <a:xfrm>
            <a:off x="-1" y="1669920"/>
            <a:ext cx="5433967" cy="307777"/>
          </a:xfrm>
          <a:prstGeom prst="rect">
            <a:avLst/>
          </a:prstGeom>
          <a:noFill/>
        </p:spPr>
        <p:txBody>
          <a:bodyPr wrap="square" rtlCol="0">
            <a:spAutoFit/>
          </a:bodyPr>
          <a:lstStyle/>
          <a:p>
            <a:r>
              <a:rPr lang="ja-JP" altLang="en-US" sz="1400" dirty="0">
                <a:solidFill>
                  <a:srgbClr val="0000FF"/>
                </a:solidFill>
                <a:latin typeface="ＭＳ ゴシック" panose="020B0609070205080204" pitchFamily="49" charset="-128"/>
                <a:ea typeface="ＭＳ ゴシック" panose="020B0609070205080204" pitchFamily="49" charset="-128"/>
              </a:rPr>
              <a:t>■世界平均と日本周辺、大阪湾周辺の海面上昇量（</a:t>
            </a:r>
            <a:r>
              <a:rPr lang="en-US" altLang="ja-JP" sz="1400" dirty="0">
                <a:solidFill>
                  <a:srgbClr val="0000FF"/>
                </a:solidFill>
                <a:latin typeface="ＭＳ ゴシック" panose="020B0609070205080204" pitchFamily="49" charset="-128"/>
                <a:ea typeface="ＭＳ ゴシック" panose="020B0609070205080204" pitchFamily="49" charset="-128"/>
              </a:rPr>
              <a:t>2100</a:t>
            </a:r>
            <a:r>
              <a:rPr lang="ja-JP" altLang="en-US" sz="1400" dirty="0">
                <a:solidFill>
                  <a:srgbClr val="0000FF"/>
                </a:solidFill>
                <a:latin typeface="ＭＳ ゴシック" panose="020B0609070205080204" pitchFamily="49" charset="-128"/>
                <a:ea typeface="ＭＳ ゴシック" panose="020B0609070205080204" pitchFamily="49" charset="-128"/>
              </a:rPr>
              <a:t>年想定）</a:t>
            </a:r>
          </a:p>
        </p:txBody>
      </p:sp>
      <p:sp>
        <p:nvSpPr>
          <p:cNvPr id="20" name="スライド番号プレースホルダー 2">
            <a:extLst>
              <a:ext uri="{FF2B5EF4-FFF2-40B4-BE49-F238E27FC236}">
                <a16:creationId xmlns:a16="http://schemas.microsoft.com/office/drawing/2014/main" id="{FBF9D6DA-7EEA-49FD-80A3-4E71109AB80D}"/>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3</a:t>
            </a:fld>
            <a:endParaRPr kumimoji="1" lang="ja-JP" altLang="en-US" sz="1600" dirty="0">
              <a:solidFill>
                <a:schemeClr val="tx1"/>
              </a:solidFill>
            </a:endParaRPr>
          </a:p>
        </p:txBody>
      </p:sp>
      <p:sp>
        <p:nvSpPr>
          <p:cNvPr id="22" name="テキスト ボックス 21">
            <a:extLst>
              <a:ext uri="{FF2B5EF4-FFF2-40B4-BE49-F238E27FC236}">
                <a16:creationId xmlns:a16="http://schemas.microsoft.com/office/drawing/2014/main" id="{F034BDF6-AE46-48D2-A529-C50CF493644A}"/>
              </a:ext>
            </a:extLst>
          </p:cNvPr>
          <p:cNvSpPr txBox="1"/>
          <p:nvPr/>
        </p:nvSpPr>
        <p:spPr>
          <a:xfrm>
            <a:off x="177361" y="3631036"/>
            <a:ext cx="5097200" cy="215444"/>
          </a:xfrm>
          <a:prstGeom prst="rect">
            <a:avLst/>
          </a:prstGeom>
          <a:noFill/>
        </p:spPr>
        <p:txBody>
          <a:bodyPr wrap="square" rtlCol="0">
            <a:spAutoFit/>
          </a:bodyPr>
          <a:lstStyle/>
          <a:p>
            <a:r>
              <a:rPr lang="ja-JP" altLang="en-US" sz="800" dirty="0">
                <a:latin typeface="ＭＳ ゴシック" panose="020B0609070205080204" pitchFamily="49" charset="-128"/>
                <a:ea typeface="ＭＳ ゴシック" panose="020B0609070205080204" pitchFamily="49" charset="-128"/>
              </a:rPr>
              <a:t>出典：</a:t>
            </a:r>
            <a:r>
              <a:rPr lang="en-US" altLang="ja-JP" sz="800" dirty="0">
                <a:latin typeface="ＭＳ ゴシック" panose="020B0609070205080204" pitchFamily="49" charset="-128"/>
                <a:ea typeface="ＭＳ ゴシック" panose="020B0609070205080204" pitchFamily="49" charset="-128"/>
              </a:rPr>
              <a:t>https://report.ipcc.ch/srocc/pdf/SROCC_FinalDraft_Chapter4_SM_Data.zip</a:t>
            </a:r>
            <a:endParaRPr lang="ja-JP" altLang="en-US" sz="800" dirty="0">
              <a:latin typeface="ＭＳ ゴシック" panose="020B0609070205080204" pitchFamily="49" charset="-128"/>
              <a:ea typeface="ＭＳ ゴシック" panose="020B0609070205080204" pitchFamily="49" charset="-128"/>
            </a:endParaRPr>
          </a:p>
        </p:txBody>
      </p:sp>
      <p:grpSp>
        <p:nvGrpSpPr>
          <p:cNvPr id="7" name="グループ化 6">
            <a:extLst>
              <a:ext uri="{FF2B5EF4-FFF2-40B4-BE49-F238E27FC236}">
                <a16:creationId xmlns:a16="http://schemas.microsoft.com/office/drawing/2014/main" id="{8B1655AE-E9BB-47F7-9DD6-693F5C608715}"/>
              </a:ext>
            </a:extLst>
          </p:cNvPr>
          <p:cNvGrpSpPr/>
          <p:nvPr/>
        </p:nvGrpSpPr>
        <p:grpSpPr>
          <a:xfrm>
            <a:off x="1470136" y="2261449"/>
            <a:ext cx="3504612" cy="795079"/>
            <a:chOff x="1474112" y="2182158"/>
            <a:chExt cx="3731424" cy="636353"/>
          </a:xfrm>
        </p:grpSpPr>
        <p:sp>
          <p:nvSpPr>
            <p:cNvPr id="3" name="正方形/長方形 2">
              <a:extLst>
                <a:ext uri="{FF2B5EF4-FFF2-40B4-BE49-F238E27FC236}">
                  <a16:creationId xmlns:a16="http://schemas.microsoft.com/office/drawing/2014/main" id="{4C8534D7-39B0-4F3B-87FC-2775B5C8958A}"/>
                </a:ext>
              </a:extLst>
            </p:cNvPr>
            <p:cNvSpPr/>
            <p:nvPr/>
          </p:nvSpPr>
          <p:spPr>
            <a:xfrm>
              <a:off x="1474112" y="2182158"/>
              <a:ext cx="1886309" cy="2086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42C28AD-6A1D-4671-9710-515D353513F4}"/>
                </a:ext>
              </a:extLst>
            </p:cNvPr>
            <p:cNvSpPr/>
            <p:nvPr/>
          </p:nvSpPr>
          <p:spPr>
            <a:xfrm>
              <a:off x="3360421" y="2593192"/>
              <a:ext cx="1845115" cy="2253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テキスト ボックス 56">
            <a:extLst>
              <a:ext uri="{FF2B5EF4-FFF2-40B4-BE49-F238E27FC236}">
                <a16:creationId xmlns:a16="http://schemas.microsoft.com/office/drawing/2014/main" id="{CA7443B4-A446-4CF9-B904-3BFFC0556C23}"/>
              </a:ext>
            </a:extLst>
          </p:cNvPr>
          <p:cNvSpPr txBox="1"/>
          <p:nvPr/>
        </p:nvSpPr>
        <p:spPr>
          <a:xfrm>
            <a:off x="5315086" y="1644812"/>
            <a:ext cx="3525568" cy="307777"/>
          </a:xfrm>
          <a:prstGeom prst="rect">
            <a:avLst/>
          </a:prstGeom>
          <a:noFill/>
        </p:spPr>
        <p:txBody>
          <a:bodyPr wrap="square" rtlCol="0">
            <a:spAutoFit/>
          </a:bodyPr>
          <a:lstStyle/>
          <a:p>
            <a:r>
              <a:rPr lang="ja-JP" altLang="en-US" sz="1400" dirty="0">
                <a:solidFill>
                  <a:srgbClr val="0000FF"/>
                </a:solidFill>
                <a:latin typeface="ＭＳ ゴシック" panose="020B0609070205080204" pitchFamily="49" charset="-128"/>
                <a:ea typeface="ＭＳ ゴシック" panose="020B0609070205080204" pitchFamily="49" charset="-128"/>
              </a:rPr>
              <a:t>■海水面上昇の経年変化（</a:t>
            </a:r>
            <a:r>
              <a:rPr lang="en-US" altLang="ja-JP" sz="1400" dirty="0">
                <a:solidFill>
                  <a:srgbClr val="0000FF"/>
                </a:solidFill>
                <a:latin typeface="ＭＳ ゴシック" panose="020B0609070205080204" pitchFamily="49" charset="-128"/>
                <a:ea typeface="ＭＳ ゴシック" panose="020B0609070205080204" pitchFamily="49" charset="-128"/>
              </a:rPr>
              <a:t>2100</a:t>
            </a:r>
            <a:r>
              <a:rPr lang="ja-JP" altLang="en-US" sz="1400" dirty="0">
                <a:solidFill>
                  <a:srgbClr val="0000FF"/>
                </a:solidFill>
                <a:latin typeface="ＭＳ ゴシック" panose="020B0609070205080204" pitchFamily="49" charset="-128"/>
                <a:ea typeface="ＭＳ ゴシック" panose="020B0609070205080204" pitchFamily="49" charset="-128"/>
              </a:rPr>
              <a:t>年まで）</a:t>
            </a:r>
          </a:p>
        </p:txBody>
      </p:sp>
      <p:sp>
        <p:nvSpPr>
          <p:cNvPr id="60" name="テキスト ボックス 59">
            <a:extLst>
              <a:ext uri="{FF2B5EF4-FFF2-40B4-BE49-F238E27FC236}">
                <a16:creationId xmlns:a16="http://schemas.microsoft.com/office/drawing/2014/main" id="{2C6B0BA8-E053-4DE0-ACBE-93232D7A3C2E}"/>
              </a:ext>
            </a:extLst>
          </p:cNvPr>
          <p:cNvSpPr txBox="1"/>
          <p:nvPr/>
        </p:nvSpPr>
        <p:spPr>
          <a:xfrm>
            <a:off x="0" y="3994200"/>
            <a:ext cx="3124200" cy="307777"/>
          </a:xfrm>
          <a:prstGeom prst="rect">
            <a:avLst/>
          </a:prstGeom>
          <a:noFill/>
        </p:spPr>
        <p:txBody>
          <a:bodyPr wrap="square" rtlCol="0">
            <a:spAutoFit/>
          </a:bodyPr>
          <a:lstStyle/>
          <a:p>
            <a:r>
              <a:rPr lang="ja-JP" altLang="en-US" sz="1400" dirty="0">
                <a:solidFill>
                  <a:srgbClr val="0000FF"/>
                </a:solidFill>
                <a:latin typeface="ＭＳ ゴシック" panose="020B0609070205080204" pitchFamily="49" charset="-128"/>
                <a:ea typeface="ＭＳ ゴシック" panose="020B0609070205080204" pitchFamily="49" charset="-128"/>
              </a:rPr>
              <a:t>■長期的な海面上昇（</a:t>
            </a:r>
            <a:r>
              <a:rPr lang="en-US" altLang="ja-JP" sz="1400" dirty="0">
                <a:solidFill>
                  <a:srgbClr val="0000FF"/>
                </a:solidFill>
                <a:latin typeface="ＭＳ ゴシック" panose="020B0609070205080204" pitchFamily="49" charset="-128"/>
                <a:ea typeface="ＭＳ ゴシック" panose="020B0609070205080204" pitchFamily="49" charset="-128"/>
              </a:rPr>
              <a:t>2100</a:t>
            </a:r>
            <a:r>
              <a:rPr lang="ja-JP" altLang="en-US" sz="1400" dirty="0">
                <a:solidFill>
                  <a:srgbClr val="0000FF"/>
                </a:solidFill>
                <a:latin typeface="ＭＳ ゴシック" panose="020B0609070205080204" pitchFamily="49" charset="-128"/>
                <a:ea typeface="ＭＳ ゴシック" panose="020B0609070205080204" pitchFamily="49" charset="-128"/>
              </a:rPr>
              <a:t>年以降）</a:t>
            </a:r>
          </a:p>
        </p:txBody>
      </p:sp>
      <p:sp>
        <p:nvSpPr>
          <p:cNvPr id="62" name="正方形/長方形 61">
            <a:extLst>
              <a:ext uri="{FF2B5EF4-FFF2-40B4-BE49-F238E27FC236}">
                <a16:creationId xmlns:a16="http://schemas.microsoft.com/office/drawing/2014/main" id="{3447E995-5096-4822-88AD-F2416B0A7C53}"/>
              </a:ext>
            </a:extLst>
          </p:cNvPr>
          <p:cNvSpPr/>
          <p:nvPr/>
        </p:nvSpPr>
        <p:spPr>
          <a:xfrm>
            <a:off x="8624106" y="4634672"/>
            <a:ext cx="449529" cy="3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DA0141B8-9DA6-493D-B95A-3B5C49C594DF}"/>
              </a:ext>
            </a:extLst>
          </p:cNvPr>
          <p:cNvSpPr txBox="1"/>
          <p:nvPr/>
        </p:nvSpPr>
        <p:spPr>
          <a:xfrm>
            <a:off x="279270" y="6624259"/>
            <a:ext cx="3486132" cy="215444"/>
          </a:xfrm>
          <a:prstGeom prst="rect">
            <a:avLst/>
          </a:prstGeom>
          <a:noFill/>
        </p:spPr>
        <p:txBody>
          <a:bodyPr wrap="square" rtlCol="0">
            <a:spAutoFit/>
          </a:bodyPr>
          <a:lstStyle/>
          <a:p>
            <a:r>
              <a:rPr kumimoji="1" lang="en-US" altLang="ja-JP" sz="800" dirty="0"/>
              <a:t>※</a:t>
            </a:r>
            <a:r>
              <a:rPr lang="ja-JP" altLang="en-US" sz="800" dirty="0"/>
              <a:t>出典：「気候変動を踏まえた海岸保全のあり方検討委員会（第</a:t>
            </a:r>
            <a:r>
              <a:rPr lang="en-US" altLang="ja-JP" sz="800" dirty="0"/>
              <a:t>1</a:t>
            </a:r>
            <a:r>
              <a:rPr lang="ja-JP" altLang="en-US" sz="800" dirty="0"/>
              <a:t>回）」より</a:t>
            </a:r>
            <a:endParaRPr kumimoji="1" lang="ja-JP" altLang="en-US" sz="800" dirty="0"/>
          </a:p>
        </p:txBody>
      </p:sp>
      <p:sp>
        <p:nvSpPr>
          <p:cNvPr id="71" name="Text Box 9">
            <a:extLst>
              <a:ext uri="{FF2B5EF4-FFF2-40B4-BE49-F238E27FC236}">
                <a16:creationId xmlns:a16="http://schemas.microsoft.com/office/drawing/2014/main" id="{B0246E11-BF0A-4E5C-9EB6-A97C726E14D1}"/>
              </a:ext>
            </a:extLst>
          </p:cNvPr>
          <p:cNvSpPr txBox="1">
            <a:spLocks noChangeArrowheads="1"/>
          </p:cNvSpPr>
          <p:nvPr/>
        </p:nvSpPr>
        <p:spPr bwMode="auto">
          <a:xfrm>
            <a:off x="149764" y="438821"/>
            <a:ext cx="8535302" cy="1169551"/>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46120" indent="-171450" defTabSz="390997" fontAlgn="auto">
              <a:spcBef>
                <a:spcPct val="0"/>
              </a:spcBef>
              <a:spcAft>
                <a:spcPts val="0"/>
              </a:spcAft>
            </a:pPr>
            <a:r>
              <a:rPr lang="ja-JP" altLang="en-US" sz="1400" dirty="0"/>
              <a:t>世界平均、日本周辺及び大阪湾周辺の海面上昇量（</a:t>
            </a:r>
            <a:r>
              <a:rPr lang="en-US" altLang="ja-JP" sz="1400" dirty="0"/>
              <a:t>2100</a:t>
            </a:r>
            <a:r>
              <a:rPr lang="ja-JP" altLang="en-US" sz="1400" dirty="0"/>
              <a:t>年想定）を比較しても大きな差異はない。</a:t>
            </a:r>
            <a:endParaRPr lang="en-US" altLang="ja-JP" sz="1400" dirty="0"/>
          </a:p>
          <a:p>
            <a:pPr marL="246120" indent="-171450" defTabSz="390997" fontAlgn="auto">
              <a:spcBef>
                <a:spcPct val="0"/>
              </a:spcBef>
              <a:spcAft>
                <a:spcPts val="0"/>
              </a:spcAft>
            </a:pPr>
            <a:r>
              <a:rPr lang="ja-JP" altLang="en-US" sz="1400" dirty="0"/>
              <a:t>海面水位は、</a:t>
            </a:r>
            <a:r>
              <a:rPr lang="en-US" altLang="ja-JP" sz="1400" dirty="0"/>
              <a:t>RCP2.6</a:t>
            </a:r>
            <a:r>
              <a:rPr lang="ja-JP" altLang="en-US" sz="1400" dirty="0" err="1"/>
              <a:t>、</a:t>
            </a:r>
            <a:r>
              <a:rPr lang="en-US" altLang="ja-JP" sz="1400" dirty="0"/>
              <a:t>RCP8.5</a:t>
            </a:r>
            <a:r>
              <a:rPr lang="ja-JP" altLang="en-US" sz="1400" dirty="0"/>
              <a:t>ともに</a:t>
            </a:r>
            <a:r>
              <a:rPr lang="en-US" altLang="ja-JP" sz="1400" dirty="0"/>
              <a:t>2100</a:t>
            </a:r>
            <a:r>
              <a:rPr lang="ja-JP" altLang="en-US" sz="1400" dirty="0"/>
              <a:t>年以降も上昇することが予測されている。</a:t>
            </a:r>
            <a:endParaRPr lang="en-US" altLang="ja-JP" sz="1400" dirty="0"/>
          </a:p>
          <a:p>
            <a:pPr marL="246120" indent="-171450" defTabSz="390997" fontAlgn="auto">
              <a:spcBef>
                <a:spcPct val="0"/>
              </a:spcBef>
              <a:spcAft>
                <a:spcPts val="0"/>
              </a:spcAft>
            </a:pPr>
            <a:r>
              <a:rPr lang="ja-JP" altLang="en-US" sz="1400" dirty="0"/>
              <a:t>海面水位上昇量は、国の委員会での検討を踏まえ設定する必要があるが、本検討においては、新水門の</a:t>
            </a:r>
            <a:endParaRPr lang="en-US" altLang="ja-JP" sz="1400" dirty="0"/>
          </a:p>
          <a:p>
            <a:pPr marL="74670" indent="0" defTabSz="390997" fontAlgn="auto">
              <a:spcBef>
                <a:spcPct val="0"/>
              </a:spcBef>
              <a:spcAft>
                <a:spcPts val="0"/>
              </a:spcAft>
              <a:buNone/>
            </a:pPr>
            <a:r>
              <a:rPr lang="ja-JP" altLang="en-US" sz="1400" dirty="0"/>
              <a:t>　 供用期間が</a:t>
            </a:r>
            <a:r>
              <a:rPr lang="en-US" altLang="ja-JP" sz="1400" dirty="0"/>
              <a:t>2100</a:t>
            </a:r>
            <a:r>
              <a:rPr lang="ja-JP" altLang="en-US" sz="1400" dirty="0"/>
              <a:t>年を超えることもあり、</a:t>
            </a:r>
            <a:r>
              <a:rPr lang="en-US" altLang="ja-JP" sz="1400" dirty="0"/>
              <a:t>2</a:t>
            </a:r>
            <a:r>
              <a:rPr lang="ja-JP" altLang="en-US" sz="1400" dirty="0"/>
              <a:t>度上昇では予測の幅の上限値である</a:t>
            </a:r>
            <a:r>
              <a:rPr lang="en-US" altLang="ja-JP" sz="1400" dirty="0"/>
              <a:t>95%</a:t>
            </a:r>
            <a:r>
              <a:rPr lang="ja-JP" altLang="en-US" sz="1400" dirty="0"/>
              <a:t>値を参考に</a:t>
            </a:r>
            <a:r>
              <a:rPr lang="en-US" altLang="ja-JP" sz="1400" dirty="0"/>
              <a:t>70cm</a:t>
            </a:r>
            <a:r>
              <a:rPr lang="ja-JP" altLang="en-US" sz="1400" dirty="0"/>
              <a:t>とする。</a:t>
            </a:r>
            <a:endParaRPr lang="en-US" altLang="ja-JP" sz="1400" dirty="0"/>
          </a:p>
          <a:p>
            <a:pPr marL="246120" indent="-171450" defTabSz="390997" fontAlgn="auto">
              <a:spcBef>
                <a:spcPct val="0"/>
              </a:spcBef>
              <a:spcAft>
                <a:spcPts val="0"/>
              </a:spcAft>
            </a:pPr>
            <a:r>
              <a:rPr lang="ja-JP" altLang="en-US" sz="1400" dirty="0"/>
              <a:t>温室効果ガスの最大排出量シナリオである</a:t>
            </a:r>
            <a:r>
              <a:rPr lang="en-US" altLang="ja-JP" sz="1400" dirty="0"/>
              <a:t>4</a:t>
            </a:r>
            <a:r>
              <a:rPr lang="ja-JP" altLang="en-US" sz="1400" dirty="0"/>
              <a:t>度上昇では、中央値を参考に</a:t>
            </a:r>
            <a:r>
              <a:rPr lang="en-US" altLang="ja-JP" sz="1400" dirty="0"/>
              <a:t>90cm</a:t>
            </a:r>
            <a:r>
              <a:rPr lang="ja-JP" altLang="en-US" sz="1400" dirty="0"/>
              <a:t>とする。</a:t>
            </a:r>
          </a:p>
        </p:txBody>
      </p:sp>
      <p:sp>
        <p:nvSpPr>
          <p:cNvPr id="72" name="テキスト ボックス 71">
            <a:extLst>
              <a:ext uri="{FF2B5EF4-FFF2-40B4-BE49-F238E27FC236}">
                <a16:creationId xmlns:a16="http://schemas.microsoft.com/office/drawing/2014/main" id="{08938D26-284B-44DB-AF51-7D95F2BBC9A6}"/>
              </a:ext>
            </a:extLst>
          </p:cNvPr>
          <p:cNvSpPr txBox="1"/>
          <p:nvPr/>
        </p:nvSpPr>
        <p:spPr>
          <a:xfrm>
            <a:off x="300723" y="4303178"/>
            <a:ext cx="996520" cy="200055"/>
          </a:xfrm>
          <a:prstGeom prst="rect">
            <a:avLst/>
          </a:prstGeom>
          <a:solidFill>
            <a:schemeClr val="accent1"/>
          </a:solidFill>
        </p:spPr>
        <p:txBody>
          <a:bodyPr wrap="square" lIns="0" tIns="0" rIns="0" bIns="0" rtlCol="0">
            <a:spAutoFit/>
          </a:bodyPr>
          <a:lstStyle/>
          <a:p>
            <a:pPr algn="ctr"/>
            <a:r>
              <a:rPr lang="ja-JP" altLang="en-US" sz="1300" dirty="0">
                <a:solidFill>
                  <a:srgbClr val="0000FF"/>
                </a:solidFill>
              </a:rPr>
              <a:t>世界</a:t>
            </a:r>
            <a:r>
              <a:rPr kumimoji="1" lang="ja-JP" altLang="en-US" sz="1300" dirty="0">
                <a:solidFill>
                  <a:srgbClr val="0000FF"/>
                </a:solidFill>
              </a:rPr>
              <a:t>平均</a:t>
            </a:r>
          </a:p>
        </p:txBody>
      </p:sp>
      <p:cxnSp>
        <p:nvCxnSpPr>
          <p:cNvPr id="10" name="直線矢印コネクタ 9">
            <a:extLst>
              <a:ext uri="{FF2B5EF4-FFF2-40B4-BE49-F238E27FC236}">
                <a16:creationId xmlns:a16="http://schemas.microsoft.com/office/drawing/2014/main" id="{94E1C375-BFD2-425C-9C60-1902DCC27019}"/>
              </a:ext>
            </a:extLst>
          </p:cNvPr>
          <p:cNvCxnSpPr/>
          <p:nvPr/>
        </p:nvCxnSpPr>
        <p:spPr>
          <a:xfrm>
            <a:off x="2942508" y="5481890"/>
            <a:ext cx="0" cy="48519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テキスト ボックス 116">
            <a:extLst>
              <a:ext uri="{FF2B5EF4-FFF2-40B4-BE49-F238E27FC236}">
                <a16:creationId xmlns:a16="http://schemas.microsoft.com/office/drawing/2014/main" id="{F6CD2C25-712E-4F60-BFCD-C62449445A04}"/>
              </a:ext>
            </a:extLst>
          </p:cNvPr>
          <p:cNvSpPr txBox="1"/>
          <p:nvPr/>
        </p:nvSpPr>
        <p:spPr>
          <a:xfrm>
            <a:off x="2845199" y="5450125"/>
            <a:ext cx="1086496" cy="400110"/>
          </a:xfrm>
          <a:prstGeom prst="rect">
            <a:avLst/>
          </a:prstGeom>
          <a:noFill/>
        </p:spPr>
        <p:txBody>
          <a:bodyPr wrap="square" rtlCol="0">
            <a:spAutoFit/>
          </a:bodyPr>
          <a:lstStyle/>
          <a:p>
            <a:pPr algn="ctr"/>
            <a:r>
              <a:rPr lang="en-US" altLang="ja-JP" sz="1000" dirty="0">
                <a:solidFill>
                  <a:srgbClr val="FF0000"/>
                </a:solidFill>
                <a:latin typeface="ＭＳ ゴシック" panose="020B0609070205080204" pitchFamily="49" charset="-128"/>
                <a:ea typeface="ＭＳ ゴシック" panose="020B0609070205080204" pitchFamily="49" charset="-128"/>
              </a:rPr>
              <a:t>1.34</a:t>
            </a:r>
            <a:r>
              <a:rPr lang="ja-JP" altLang="en-US" sz="1000" dirty="0">
                <a:solidFill>
                  <a:srgbClr val="FF0000"/>
                </a:solidFill>
                <a:latin typeface="ＭＳ ゴシック" panose="020B0609070205080204" pitchFamily="49" charset="-128"/>
                <a:ea typeface="ＭＳ ゴシック" panose="020B0609070205080204" pitchFamily="49" charset="-128"/>
              </a:rPr>
              <a:t>～</a:t>
            </a:r>
            <a:r>
              <a:rPr lang="en-US" altLang="ja-JP" sz="1000" dirty="0">
                <a:solidFill>
                  <a:srgbClr val="FF0000"/>
                </a:solidFill>
                <a:latin typeface="ＭＳ ゴシック" panose="020B0609070205080204" pitchFamily="49" charset="-128"/>
                <a:ea typeface="ＭＳ ゴシック" panose="020B0609070205080204" pitchFamily="49" charset="-128"/>
              </a:rPr>
              <a:t>2.92m</a:t>
            </a:r>
          </a:p>
          <a:p>
            <a:pPr algn="ctr"/>
            <a:r>
              <a:rPr lang="en-US" altLang="ja-JP" sz="1000" dirty="0">
                <a:solidFill>
                  <a:srgbClr val="FF0000"/>
                </a:solidFill>
                <a:latin typeface="ＭＳ ゴシック" panose="020B0609070205080204" pitchFamily="49" charset="-128"/>
                <a:ea typeface="ＭＳ ゴシック" panose="020B0609070205080204" pitchFamily="49" charset="-128"/>
              </a:rPr>
              <a:t>(</a:t>
            </a:r>
            <a:r>
              <a:rPr lang="ja-JP" altLang="en-US" sz="1000" dirty="0">
                <a:solidFill>
                  <a:srgbClr val="FF0000"/>
                </a:solidFill>
                <a:latin typeface="ＭＳ ゴシック" panose="020B0609070205080204" pitchFamily="49" charset="-128"/>
                <a:ea typeface="ＭＳ ゴシック" panose="020B0609070205080204" pitchFamily="49" charset="-128"/>
              </a:rPr>
              <a:t>予測幅</a:t>
            </a:r>
            <a:r>
              <a:rPr lang="en-US" altLang="ja-JP" sz="1000" dirty="0">
                <a:solidFill>
                  <a:srgbClr val="FF0000"/>
                </a:solidFill>
                <a:latin typeface="ＭＳ ゴシック" panose="020B0609070205080204" pitchFamily="49" charset="-128"/>
                <a:ea typeface="ＭＳ ゴシック" panose="020B0609070205080204" pitchFamily="49" charset="-128"/>
              </a:rPr>
              <a:t>1.58m)</a:t>
            </a:r>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cxnSp>
        <p:nvCxnSpPr>
          <p:cNvPr id="118" name="直線矢印コネクタ 117">
            <a:extLst>
              <a:ext uri="{FF2B5EF4-FFF2-40B4-BE49-F238E27FC236}">
                <a16:creationId xmlns:a16="http://schemas.microsoft.com/office/drawing/2014/main" id="{E30CE28E-2FD1-43A7-AD45-6FDA4D892016}"/>
              </a:ext>
            </a:extLst>
          </p:cNvPr>
          <p:cNvCxnSpPr/>
          <p:nvPr/>
        </p:nvCxnSpPr>
        <p:spPr>
          <a:xfrm>
            <a:off x="4091015" y="4767683"/>
            <a:ext cx="0" cy="94551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テキスト ボックス 118">
            <a:extLst>
              <a:ext uri="{FF2B5EF4-FFF2-40B4-BE49-F238E27FC236}">
                <a16:creationId xmlns:a16="http://schemas.microsoft.com/office/drawing/2014/main" id="{3D57BB22-E9DE-4DE6-B31C-A6BE3DDCCA22}"/>
              </a:ext>
            </a:extLst>
          </p:cNvPr>
          <p:cNvSpPr txBox="1"/>
          <p:nvPr/>
        </p:nvSpPr>
        <p:spPr>
          <a:xfrm>
            <a:off x="4003761" y="5081780"/>
            <a:ext cx="1086496" cy="400110"/>
          </a:xfrm>
          <a:prstGeom prst="rect">
            <a:avLst/>
          </a:prstGeom>
          <a:noFill/>
        </p:spPr>
        <p:txBody>
          <a:bodyPr wrap="square" rtlCol="0">
            <a:spAutoFit/>
          </a:bodyPr>
          <a:lstStyle/>
          <a:p>
            <a:pPr algn="ctr"/>
            <a:r>
              <a:rPr lang="en-US" altLang="ja-JP" sz="1000" dirty="0">
                <a:solidFill>
                  <a:srgbClr val="FF0000"/>
                </a:solidFill>
                <a:latin typeface="ＭＳ ゴシック" panose="020B0609070205080204" pitchFamily="49" charset="-128"/>
                <a:ea typeface="ＭＳ ゴシック" panose="020B0609070205080204" pitchFamily="49" charset="-128"/>
              </a:rPr>
              <a:t>2.28</a:t>
            </a:r>
            <a:r>
              <a:rPr lang="ja-JP" altLang="en-US" sz="1000" dirty="0">
                <a:solidFill>
                  <a:srgbClr val="FF0000"/>
                </a:solidFill>
                <a:latin typeface="ＭＳ ゴシック" panose="020B0609070205080204" pitchFamily="49" charset="-128"/>
                <a:ea typeface="ＭＳ ゴシック" panose="020B0609070205080204" pitchFamily="49" charset="-128"/>
              </a:rPr>
              <a:t>～</a:t>
            </a:r>
            <a:r>
              <a:rPr lang="en-US" altLang="ja-JP" sz="1000" dirty="0">
                <a:solidFill>
                  <a:srgbClr val="FF0000"/>
                </a:solidFill>
                <a:latin typeface="ＭＳ ゴシック" panose="020B0609070205080204" pitchFamily="49" charset="-128"/>
                <a:ea typeface="ＭＳ ゴシック" panose="020B0609070205080204" pitchFamily="49" charset="-128"/>
              </a:rPr>
              <a:t>5.37m</a:t>
            </a:r>
          </a:p>
          <a:p>
            <a:pPr algn="ctr"/>
            <a:r>
              <a:rPr lang="en-US" altLang="ja-JP" sz="1000" dirty="0">
                <a:solidFill>
                  <a:srgbClr val="FF0000"/>
                </a:solidFill>
                <a:latin typeface="ＭＳ ゴシック" panose="020B0609070205080204" pitchFamily="49" charset="-128"/>
                <a:ea typeface="ＭＳ ゴシック" panose="020B0609070205080204" pitchFamily="49" charset="-128"/>
              </a:rPr>
              <a:t>(</a:t>
            </a:r>
            <a:r>
              <a:rPr lang="ja-JP" altLang="en-US" sz="1000" dirty="0">
                <a:solidFill>
                  <a:srgbClr val="FF0000"/>
                </a:solidFill>
                <a:latin typeface="ＭＳ ゴシック" panose="020B0609070205080204" pitchFamily="49" charset="-128"/>
                <a:ea typeface="ＭＳ ゴシック" panose="020B0609070205080204" pitchFamily="49" charset="-128"/>
              </a:rPr>
              <a:t>予測幅</a:t>
            </a:r>
            <a:r>
              <a:rPr lang="en-US" altLang="ja-JP" sz="1000" dirty="0">
                <a:solidFill>
                  <a:srgbClr val="FF0000"/>
                </a:solidFill>
                <a:latin typeface="ＭＳ ゴシック" panose="020B0609070205080204" pitchFamily="49" charset="-128"/>
                <a:ea typeface="ＭＳ ゴシック" panose="020B0609070205080204" pitchFamily="49" charset="-128"/>
              </a:rPr>
              <a:t>3.09m)</a:t>
            </a:r>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cxnSp>
        <p:nvCxnSpPr>
          <p:cNvPr id="120" name="直線矢印コネクタ 119">
            <a:extLst>
              <a:ext uri="{FF2B5EF4-FFF2-40B4-BE49-F238E27FC236}">
                <a16:creationId xmlns:a16="http://schemas.microsoft.com/office/drawing/2014/main" id="{9EA60F42-5F0D-4A6C-A451-1BBB7CBA41FA}"/>
              </a:ext>
            </a:extLst>
          </p:cNvPr>
          <p:cNvCxnSpPr>
            <a:cxnSpLocks/>
          </p:cNvCxnSpPr>
          <p:nvPr/>
        </p:nvCxnSpPr>
        <p:spPr>
          <a:xfrm>
            <a:off x="2942508" y="6105525"/>
            <a:ext cx="0" cy="171984"/>
          </a:xfrm>
          <a:prstGeom prst="straightConnector1">
            <a:avLst/>
          </a:prstGeom>
          <a:ln>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D3BABB71-66E8-4ECA-9849-D440E8FC1B60}"/>
              </a:ext>
            </a:extLst>
          </p:cNvPr>
          <p:cNvSpPr txBox="1"/>
          <p:nvPr/>
        </p:nvSpPr>
        <p:spPr>
          <a:xfrm>
            <a:off x="2851188" y="5975296"/>
            <a:ext cx="1086496" cy="400110"/>
          </a:xfrm>
          <a:prstGeom prst="rect">
            <a:avLst/>
          </a:prstGeom>
          <a:noFill/>
        </p:spPr>
        <p:txBody>
          <a:bodyPr wrap="square" rtlCol="0">
            <a:spAutoFit/>
          </a:bodyPr>
          <a:lstStyle/>
          <a:p>
            <a:pPr algn="ctr"/>
            <a:r>
              <a:rPr lang="en-US" altLang="ja-JP" sz="1000" dirty="0">
                <a:solidFill>
                  <a:srgbClr val="0000FF"/>
                </a:solidFill>
                <a:latin typeface="ＭＳ ゴシック" panose="020B0609070205080204" pitchFamily="49" charset="-128"/>
                <a:ea typeface="ＭＳ ゴシック" panose="020B0609070205080204" pitchFamily="49" charset="-128"/>
              </a:rPr>
              <a:t>0.49</a:t>
            </a:r>
            <a:r>
              <a:rPr lang="ja-JP" altLang="en-US" sz="1000" dirty="0">
                <a:solidFill>
                  <a:srgbClr val="0000FF"/>
                </a:solidFill>
                <a:latin typeface="ＭＳ ゴシック" panose="020B0609070205080204" pitchFamily="49" charset="-128"/>
                <a:ea typeface="ＭＳ ゴシック" panose="020B0609070205080204" pitchFamily="49" charset="-128"/>
              </a:rPr>
              <a:t>～</a:t>
            </a:r>
            <a:r>
              <a:rPr lang="en-US" altLang="ja-JP" sz="1000" dirty="0">
                <a:solidFill>
                  <a:srgbClr val="0000FF"/>
                </a:solidFill>
                <a:latin typeface="ＭＳ ゴシック" panose="020B0609070205080204" pitchFamily="49" charset="-128"/>
                <a:ea typeface="ＭＳ ゴシック" panose="020B0609070205080204" pitchFamily="49" charset="-128"/>
              </a:rPr>
              <a:t>0.87m</a:t>
            </a:r>
          </a:p>
          <a:p>
            <a:pPr algn="ctr"/>
            <a:r>
              <a:rPr lang="en-US" altLang="ja-JP" sz="1000" dirty="0">
                <a:solidFill>
                  <a:srgbClr val="0000FF"/>
                </a:solidFill>
                <a:latin typeface="ＭＳ ゴシック" panose="020B0609070205080204" pitchFamily="49" charset="-128"/>
                <a:ea typeface="ＭＳ ゴシック" panose="020B0609070205080204" pitchFamily="49" charset="-128"/>
              </a:rPr>
              <a:t>(</a:t>
            </a:r>
            <a:r>
              <a:rPr lang="ja-JP" altLang="en-US" sz="1000" dirty="0">
                <a:solidFill>
                  <a:srgbClr val="0000FF"/>
                </a:solidFill>
                <a:latin typeface="ＭＳ ゴシック" panose="020B0609070205080204" pitchFamily="49" charset="-128"/>
                <a:ea typeface="ＭＳ ゴシック" panose="020B0609070205080204" pitchFamily="49" charset="-128"/>
              </a:rPr>
              <a:t>予測幅</a:t>
            </a:r>
            <a:r>
              <a:rPr lang="en-US" altLang="ja-JP" sz="1000" dirty="0">
                <a:solidFill>
                  <a:srgbClr val="0000FF"/>
                </a:solidFill>
                <a:latin typeface="ＭＳ ゴシック" panose="020B0609070205080204" pitchFamily="49" charset="-128"/>
                <a:ea typeface="ＭＳ ゴシック" panose="020B0609070205080204" pitchFamily="49" charset="-128"/>
              </a:rPr>
              <a:t>0.38m)</a:t>
            </a:r>
            <a:endParaRPr lang="ja-JP" altLang="en-US" sz="1000" dirty="0">
              <a:solidFill>
                <a:srgbClr val="0000FF"/>
              </a:solidFill>
              <a:latin typeface="ＭＳ ゴシック" panose="020B0609070205080204" pitchFamily="49" charset="-128"/>
              <a:ea typeface="ＭＳ ゴシック" panose="020B0609070205080204" pitchFamily="49" charset="-128"/>
            </a:endParaRPr>
          </a:p>
        </p:txBody>
      </p:sp>
      <p:cxnSp>
        <p:nvCxnSpPr>
          <p:cNvPr id="122" name="直線矢印コネクタ 121">
            <a:extLst>
              <a:ext uri="{FF2B5EF4-FFF2-40B4-BE49-F238E27FC236}">
                <a16:creationId xmlns:a16="http://schemas.microsoft.com/office/drawing/2014/main" id="{9E8D45B1-A551-4147-9755-DE86433DDC7D}"/>
              </a:ext>
            </a:extLst>
          </p:cNvPr>
          <p:cNvCxnSpPr>
            <a:cxnSpLocks/>
          </p:cNvCxnSpPr>
          <p:nvPr/>
        </p:nvCxnSpPr>
        <p:spPr>
          <a:xfrm>
            <a:off x="4091015" y="6033763"/>
            <a:ext cx="0" cy="230158"/>
          </a:xfrm>
          <a:prstGeom prst="straightConnector1">
            <a:avLst/>
          </a:prstGeom>
          <a:ln>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6016D7D-FEF2-4DA6-B2EC-76B62C8A6521}"/>
              </a:ext>
            </a:extLst>
          </p:cNvPr>
          <p:cNvSpPr txBox="1"/>
          <p:nvPr/>
        </p:nvSpPr>
        <p:spPr>
          <a:xfrm>
            <a:off x="4003761" y="5917975"/>
            <a:ext cx="1086496" cy="400110"/>
          </a:xfrm>
          <a:prstGeom prst="rect">
            <a:avLst/>
          </a:prstGeom>
          <a:noFill/>
        </p:spPr>
        <p:txBody>
          <a:bodyPr wrap="square" rtlCol="0">
            <a:spAutoFit/>
          </a:bodyPr>
          <a:lstStyle/>
          <a:p>
            <a:pPr algn="ctr"/>
            <a:r>
              <a:rPr lang="en-US" altLang="ja-JP" sz="1000" dirty="0">
                <a:solidFill>
                  <a:srgbClr val="0000FF"/>
                </a:solidFill>
                <a:latin typeface="ＭＳ ゴシック" panose="020B0609070205080204" pitchFamily="49" charset="-128"/>
                <a:ea typeface="ＭＳ ゴシック" panose="020B0609070205080204" pitchFamily="49" charset="-128"/>
              </a:rPr>
              <a:t>0.60</a:t>
            </a:r>
            <a:r>
              <a:rPr lang="ja-JP" altLang="en-US" sz="1000" dirty="0">
                <a:solidFill>
                  <a:srgbClr val="0000FF"/>
                </a:solidFill>
                <a:latin typeface="ＭＳ ゴシック" panose="020B0609070205080204" pitchFamily="49" charset="-128"/>
                <a:ea typeface="ＭＳ ゴシック" panose="020B0609070205080204" pitchFamily="49" charset="-128"/>
              </a:rPr>
              <a:t>～</a:t>
            </a:r>
            <a:r>
              <a:rPr lang="en-US" altLang="ja-JP" sz="1000" dirty="0">
                <a:solidFill>
                  <a:srgbClr val="0000FF"/>
                </a:solidFill>
                <a:latin typeface="ＭＳ ゴシック" panose="020B0609070205080204" pitchFamily="49" charset="-128"/>
                <a:ea typeface="ＭＳ ゴシック" panose="020B0609070205080204" pitchFamily="49" charset="-128"/>
              </a:rPr>
              <a:t>1.07m</a:t>
            </a:r>
          </a:p>
          <a:p>
            <a:pPr algn="ctr"/>
            <a:r>
              <a:rPr lang="en-US" altLang="ja-JP" sz="1000" dirty="0">
                <a:solidFill>
                  <a:srgbClr val="0000FF"/>
                </a:solidFill>
                <a:latin typeface="ＭＳ ゴシック" panose="020B0609070205080204" pitchFamily="49" charset="-128"/>
                <a:ea typeface="ＭＳ ゴシック" panose="020B0609070205080204" pitchFamily="49" charset="-128"/>
              </a:rPr>
              <a:t>(</a:t>
            </a:r>
            <a:r>
              <a:rPr lang="ja-JP" altLang="en-US" sz="1000" dirty="0">
                <a:solidFill>
                  <a:srgbClr val="0000FF"/>
                </a:solidFill>
                <a:latin typeface="ＭＳ ゴシック" panose="020B0609070205080204" pitchFamily="49" charset="-128"/>
                <a:ea typeface="ＭＳ ゴシック" panose="020B0609070205080204" pitchFamily="49" charset="-128"/>
              </a:rPr>
              <a:t>予測幅</a:t>
            </a:r>
            <a:r>
              <a:rPr lang="en-US" altLang="ja-JP" sz="1000" dirty="0">
                <a:solidFill>
                  <a:srgbClr val="0000FF"/>
                </a:solidFill>
                <a:latin typeface="ＭＳ ゴシック" panose="020B0609070205080204" pitchFamily="49" charset="-128"/>
                <a:ea typeface="ＭＳ ゴシック" panose="020B0609070205080204" pitchFamily="49" charset="-128"/>
              </a:rPr>
              <a:t>0.47m)</a:t>
            </a:r>
            <a:endParaRPr lang="ja-JP" altLang="en-US" sz="1000" dirty="0">
              <a:solidFill>
                <a:srgbClr val="0000FF"/>
              </a:solidFill>
              <a:latin typeface="ＭＳ ゴシック" panose="020B0609070205080204" pitchFamily="49" charset="-128"/>
              <a:ea typeface="ＭＳ ゴシック" panose="020B0609070205080204" pitchFamily="49" charset="-128"/>
            </a:endParaRPr>
          </a:p>
        </p:txBody>
      </p:sp>
      <p:sp>
        <p:nvSpPr>
          <p:cNvPr id="124" name="テキスト ボックス 123">
            <a:extLst>
              <a:ext uri="{FF2B5EF4-FFF2-40B4-BE49-F238E27FC236}">
                <a16:creationId xmlns:a16="http://schemas.microsoft.com/office/drawing/2014/main" id="{B8E7EBBA-E9A0-4C8D-A047-B13E41C2636A}"/>
              </a:ext>
            </a:extLst>
          </p:cNvPr>
          <p:cNvSpPr txBox="1"/>
          <p:nvPr/>
        </p:nvSpPr>
        <p:spPr>
          <a:xfrm>
            <a:off x="5446387" y="1935688"/>
            <a:ext cx="996520" cy="200055"/>
          </a:xfrm>
          <a:prstGeom prst="rect">
            <a:avLst/>
          </a:prstGeom>
          <a:solidFill>
            <a:schemeClr val="accent1"/>
          </a:solidFill>
        </p:spPr>
        <p:txBody>
          <a:bodyPr wrap="square" lIns="0" tIns="0" rIns="0" bIns="0" rtlCol="0">
            <a:spAutoFit/>
          </a:bodyPr>
          <a:lstStyle/>
          <a:p>
            <a:pPr algn="ctr"/>
            <a:r>
              <a:rPr kumimoji="1" lang="ja-JP" altLang="en-US" sz="1300" dirty="0">
                <a:solidFill>
                  <a:srgbClr val="0000FF"/>
                </a:solidFill>
              </a:rPr>
              <a:t>日本</a:t>
            </a:r>
            <a:r>
              <a:rPr lang="ja-JP" altLang="en-US" sz="1300" dirty="0">
                <a:solidFill>
                  <a:srgbClr val="0000FF"/>
                </a:solidFill>
              </a:rPr>
              <a:t>周辺</a:t>
            </a:r>
            <a:endParaRPr kumimoji="1" lang="ja-JP" altLang="en-US" sz="1300" dirty="0">
              <a:solidFill>
                <a:srgbClr val="0000FF"/>
              </a:solidFill>
            </a:endParaRPr>
          </a:p>
        </p:txBody>
      </p:sp>
      <p:cxnSp>
        <p:nvCxnSpPr>
          <p:cNvPr id="125" name="直線矢印コネクタ 124">
            <a:extLst>
              <a:ext uri="{FF2B5EF4-FFF2-40B4-BE49-F238E27FC236}">
                <a16:creationId xmlns:a16="http://schemas.microsoft.com/office/drawing/2014/main" id="{8A5F39EA-BE2C-40D7-9395-2760054B806A}"/>
              </a:ext>
            </a:extLst>
          </p:cNvPr>
          <p:cNvCxnSpPr>
            <a:cxnSpLocks/>
          </p:cNvCxnSpPr>
          <p:nvPr/>
        </p:nvCxnSpPr>
        <p:spPr>
          <a:xfrm>
            <a:off x="8922839" y="2346775"/>
            <a:ext cx="0" cy="84254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テキスト ボックス 125">
            <a:extLst>
              <a:ext uri="{FF2B5EF4-FFF2-40B4-BE49-F238E27FC236}">
                <a16:creationId xmlns:a16="http://schemas.microsoft.com/office/drawing/2014/main" id="{CA4A2A3A-C87C-46A4-B90C-F337A62D31B0}"/>
              </a:ext>
            </a:extLst>
          </p:cNvPr>
          <p:cNvSpPr txBox="1"/>
          <p:nvPr/>
        </p:nvSpPr>
        <p:spPr>
          <a:xfrm>
            <a:off x="7827034" y="2262031"/>
            <a:ext cx="1086496" cy="400110"/>
          </a:xfrm>
          <a:prstGeom prst="rect">
            <a:avLst/>
          </a:prstGeom>
          <a:noFill/>
        </p:spPr>
        <p:txBody>
          <a:bodyPr wrap="square" rtlCol="0">
            <a:spAutoFit/>
          </a:bodyPr>
          <a:lstStyle/>
          <a:p>
            <a:pPr algn="ctr"/>
            <a:r>
              <a:rPr lang="en-US" altLang="ja-JP" sz="1000" dirty="0">
                <a:solidFill>
                  <a:srgbClr val="FF0000"/>
                </a:solidFill>
                <a:latin typeface="ＭＳ ゴシック" panose="020B0609070205080204" pitchFamily="49" charset="-128"/>
                <a:ea typeface="ＭＳ ゴシック" panose="020B0609070205080204" pitchFamily="49" charset="-128"/>
              </a:rPr>
              <a:t>0.58</a:t>
            </a:r>
            <a:r>
              <a:rPr lang="ja-JP" altLang="en-US" sz="1000" dirty="0">
                <a:solidFill>
                  <a:srgbClr val="FF0000"/>
                </a:solidFill>
                <a:latin typeface="ＭＳ ゴシック" panose="020B0609070205080204" pitchFamily="49" charset="-128"/>
                <a:ea typeface="ＭＳ ゴシック" panose="020B0609070205080204" pitchFamily="49" charset="-128"/>
              </a:rPr>
              <a:t>～</a:t>
            </a:r>
            <a:r>
              <a:rPr lang="en-US" altLang="ja-JP" sz="1000" dirty="0">
                <a:solidFill>
                  <a:srgbClr val="FF0000"/>
                </a:solidFill>
                <a:latin typeface="ＭＳ ゴシック" panose="020B0609070205080204" pitchFamily="49" charset="-128"/>
                <a:ea typeface="ＭＳ ゴシック" panose="020B0609070205080204" pitchFamily="49" charset="-128"/>
              </a:rPr>
              <a:t>1.28m</a:t>
            </a:r>
          </a:p>
          <a:p>
            <a:pPr algn="ctr"/>
            <a:r>
              <a:rPr lang="en-US" altLang="ja-JP" sz="1000" dirty="0">
                <a:solidFill>
                  <a:srgbClr val="FF0000"/>
                </a:solidFill>
                <a:latin typeface="ＭＳ ゴシック" panose="020B0609070205080204" pitchFamily="49" charset="-128"/>
                <a:ea typeface="ＭＳ ゴシック" panose="020B0609070205080204" pitchFamily="49" charset="-128"/>
              </a:rPr>
              <a:t>(</a:t>
            </a:r>
            <a:r>
              <a:rPr lang="ja-JP" altLang="en-US" sz="1000" dirty="0">
                <a:solidFill>
                  <a:srgbClr val="FF0000"/>
                </a:solidFill>
                <a:latin typeface="ＭＳ ゴシック" panose="020B0609070205080204" pitchFamily="49" charset="-128"/>
                <a:ea typeface="ＭＳ ゴシック" panose="020B0609070205080204" pitchFamily="49" charset="-128"/>
              </a:rPr>
              <a:t>予測幅</a:t>
            </a:r>
            <a:r>
              <a:rPr lang="en-US" altLang="ja-JP" sz="1000" dirty="0">
                <a:solidFill>
                  <a:srgbClr val="FF0000"/>
                </a:solidFill>
                <a:latin typeface="ＭＳ ゴシック" panose="020B0609070205080204" pitchFamily="49" charset="-128"/>
                <a:ea typeface="ＭＳ ゴシック" panose="020B0609070205080204" pitchFamily="49" charset="-128"/>
              </a:rPr>
              <a:t>0.70m)</a:t>
            </a:r>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cxnSp>
        <p:nvCxnSpPr>
          <p:cNvPr id="129" name="直線矢印コネクタ 128">
            <a:extLst>
              <a:ext uri="{FF2B5EF4-FFF2-40B4-BE49-F238E27FC236}">
                <a16:creationId xmlns:a16="http://schemas.microsoft.com/office/drawing/2014/main" id="{92A786EA-4C60-4721-9BC1-4DB77ACED75B}"/>
              </a:ext>
            </a:extLst>
          </p:cNvPr>
          <p:cNvCxnSpPr>
            <a:cxnSpLocks/>
          </p:cNvCxnSpPr>
          <p:nvPr/>
        </p:nvCxnSpPr>
        <p:spPr>
          <a:xfrm>
            <a:off x="8922839" y="3082211"/>
            <a:ext cx="0" cy="513014"/>
          </a:xfrm>
          <a:prstGeom prst="straightConnector1">
            <a:avLst/>
          </a:prstGeom>
          <a:ln>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0" name="テキスト ボックス 129">
            <a:extLst>
              <a:ext uri="{FF2B5EF4-FFF2-40B4-BE49-F238E27FC236}">
                <a16:creationId xmlns:a16="http://schemas.microsoft.com/office/drawing/2014/main" id="{4CFB9FDF-4948-4496-941D-305E36D9AD7E}"/>
              </a:ext>
            </a:extLst>
          </p:cNvPr>
          <p:cNvSpPr txBox="1"/>
          <p:nvPr/>
        </p:nvSpPr>
        <p:spPr>
          <a:xfrm>
            <a:off x="7827034" y="3616027"/>
            <a:ext cx="1086496" cy="400110"/>
          </a:xfrm>
          <a:prstGeom prst="rect">
            <a:avLst/>
          </a:prstGeom>
          <a:noFill/>
        </p:spPr>
        <p:txBody>
          <a:bodyPr wrap="square" rtlCol="0">
            <a:spAutoFit/>
          </a:bodyPr>
          <a:lstStyle/>
          <a:p>
            <a:pPr algn="ctr"/>
            <a:r>
              <a:rPr lang="en-US" altLang="ja-JP" sz="1000" dirty="0">
                <a:solidFill>
                  <a:srgbClr val="0000FF"/>
                </a:solidFill>
                <a:latin typeface="ＭＳ ゴシック" panose="020B0609070205080204" pitchFamily="49" charset="-128"/>
                <a:ea typeface="ＭＳ ゴシック" panose="020B0609070205080204" pitchFamily="49" charset="-128"/>
              </a:rPr>
              <a:t>0.26</a:t>
            </a:r>
            <a:r>
              <a:rPr lang="ja-JP" altLang="en-US" sz="1000" dirty="0">
                <a:solidFill>
                  <a:srgbClr val="0000FF"/>
                </a:solidFill>
                <a:latin typeface="ＭＳ ゴシック" panose="020B0609070205080204" pitchFamily="49" charset="-128"/>
                <a:ea typeface="ＭＳ ゴシック" panose="020B0609070205080204" pitchFamily="49" charset="-128"/>
              </a:rPr>
              <a:t>～</a:t>
            </a:r>
            <a:r>
              <a:rPr lang="en-US" altLang="ja-JP" sz="1000" dirty="0">
                <a:solidFill>
                  <a:srgbClr val="0000FF"/>
                </a:solidFill>
                <a:latin typeface="ＭＳ ゴシック" panose="020B0609070205080204" pitchFamily="49" charset="-128"/>
                <a:ea typeface="ＭＳ ゴシック" panose="020B0609070205080204" pitchFamily="49" charset="-128"/>
              </a:rPr>
              <a:t>0.67m</a:t>
            </a:r>
          </a:p>
          <a:p>
            <a:pPr algn="ctr"/>
            <a:r>
              <a:rPr lang="en-US" altLang="ja-JP" sz="1000" dirty="0">
                <a:solidFill>
                  <a:srgbClr val="0000FF"/>
                </a:solidFill>
                <a:latin typeface="ＭＳ ゴシック" panose="020B0609070205080204" pitchFamily="49" charset="-128"/>
                <a:ea typeface="ＭＳ ゴシック" panose="020B0609070205080204" pitchFamily="49" charset="-128"/>
              </a:rPr>
              <a:t>(</a:t>
            </a:r>
            <a:r>
              <a:rPr lang="ja-JP" altLang="en-US" sz="1000" dirty="0">
                <a:solidFill>
                  <a:srgbClr val="0000FF"/>
                </a:solidFill>
                <a:latin typeface="ＭＳ ゴシック" panose="020B0609070205080204" pitchFamily="49" charset="-128"/>
                <a:ea typeface="ＭＳ ゴシック" panose="020B0609070205080204" pitchFamily="49" charset="-128"/>
              </a:rPr>
              <a:t>予測幅</a:t>
            </a:r>
            <a:r>
              <a:rPr lang="en-US" altLang="ja-JP" sz="1000" dirty="0">
                <a:solidFill>
                  <a:srgbClr val="0000FF"/>
                </a:solidFill>
                <a:latin typeface="ＭＳ ゴシック" panose="020B0609070205080204" pitchFamily="49" charset="-128"/>
                <a:ea typeface="ＭＳ ゴシック" panose="020B0609070205080204" pitchFamily="49" charset="-128"/>
              </a:rPr>
              <a:t>0.41m)</a:t>
            </a:r>
            <a:endParaRPr lang="ja-JP" altLang="en-US" sz="1000" dirty="0">
              <a:solidFill>
                <a:srgbClr val="0000FF"/>
              </a:solidFill>
              <a:latin typeface="ＭＳ ゴシック" panose="020B0609070205080204" pitchFamily="49" charset="-128"/>
              <a:ea typeface="ＭＳ ゴシック" panose="020B0609070205080204" pitchFamily="49" charset="-128"/>
            </a:endParaRPr>
          </a:p>
        </p:txBody>
      </p:sp>
      <p:pic>
        <p:nvPicPr>
          <p:cNvPr id="36" name="図 35">
            <a:extLst>
              <a:ext uri="{FF2B5EF4-FFF2-40B4-BE49-F238E27FC236}">
                <a16:creationId xmlns:a16="http://schemas.microsoft.com/office/drawing/2014/main" id="{913945D7-4D43-4840-8609-8527FAE88E67}"/>
              </a:ext>
            </a:extLst>
          </p:cNvPr>
          <p:cNvPicPr>
            <a:picLocks noChangeAspect="1"/>
          </p:cNvPicPr>
          <p:nvPr/>
        </p:nvPicPr>
        <p:blipFill>
          <a:blip r:embed="rId6"/>
          <a:stretch>
            <a:fillRect/>
          </a:stretch>
        </p:blipFill>
        <p:spPr>
          <a:xfrm>
            <a:off x="5208536" y="4326790"/>
            <a:ext cx="3960000" cy="2543902"/>
          </a:xfrm>
          <a:prstGeom prst="rect">
            <a:avLst/>
          </a:prstGeom>
        </p:spPr>
      </p:pic>
      <p:sp>
        <p:nvSpPr>
          <p:cNvPr id="131" name="テキスト ボックス 130">
            <a:extLst>
              <a:ext uri="{FF2B5EF4-FFF2-40B4-BE49-F238E27FC236}">
                <a16:creationId xmlns:a16="http://schemas.microsoft.com/office/drawing/2014/main" id="{6B05D04D-A3BC-47CA-941C-66CAF2C94BBE}"/>
              </a:ext>
            </a:extLst>
          </p:cNvPr>
          <p:cNvSpPr txBox="1"/>
          <p:nvPr/>
        </p:nvSpPr>
        <p:spPr>
          <a:xfrm>
            <a:off x="5446387" y="4303179"/>
            <a:ext cx="996520" cy="200055"/>
          </a:xfrm>
          <a:prstGeom prst="rect">
            <a:avLst/>
          </a:prstGeom>
          <a:solidFill>
            <a:schemeClr val="accent1"/>
          </a:solidFill>
        </p:spPr>
        <p:txBody>
          <a:bodyPr wrap="square" lIns="0" tIns="0" rIns="0" bIns="0" rtlCol="0">
            <a:spAutoFit/>
          </a:bodyPr>
          <a:lstStyle/>
          <a:p>
            <a:pPr algn="ctr"/>
            <a:r>
              <a:rPr lang="ja-JP" altLang="en-US" sz="1300" dirty="0">
                <a:solidFill>
                  <a:srgbClr val="0000FF"/>
                </a:solidFill>
              </a:rPr>
              <a:t>大阪湾周辺</a:t>
            </a:r>
            <a:endParaRPr kumimoji="1" lang="ja-JP" altLang="en-US" sz="1300" dirty="0">
              <a:solidFill>
                <a:srgbClr val="0000FF"/>
              </a:solidFill>
            </a:endParaRPr>
          </a:p>
        </p:txBody>
      </p:sp>
      <p:sp>
        <p:nvSpPr>
          <p:cNvPr id="134" name="テキスト ボックス 133">
            <a:extLst>
              <a:ext uri="{FF2B5EF4-FFF2-40B4-BE49-F238E27FC236}">
                <a16:creationId xmlns:a16="http://schemas.microsoft.com/office/drawing/2014/main" id="{D973A0F6-E6A0-4B03-859C-EDA99515441A}"/>
              </a:ext>
            </a:extLst>
          </p:cNvPr>
          <p:cNvSpPr txBox="1"/>
          <p:nvPr/>
        </p:nvSpPr>
        <p:spPr>
          <a:xfrm>
            <a:off x="7827034" y="5927038"/>
            <a:ext cx="1086496" cy="400110"/>
          </a:xfrm>
          <a:prstGeom prst="rect">
            <a:avLst/>
          </a:prstGeom>
          <a:noFill/>
        </p:spPr>
        <p:txBody>
          <a:bodyPr wrap="square" rtlCol="0">
            <a:spAutoFit/>
          </a:bodyPr>
          <a:lstStyle/>
          <a:p>
            <a:pPr algn="ctr"/>
            <a:r>
              <a:rPr lang="en-US" altLang="ja-JP" sz="1000" dirty="0">
                <a:solidFill>
                  <a:srgbClr val="0000FF"/>
                </a:solidFill>
                <a:latin typeface="ＭＳ ゴシック" panose="020B0609070205080204" pitchFamily="49" charset="-128"/>
                <a:ea typeface="ＭＳ ゴシック" panose="020B0609070205080204" pitchFamily="49" charset="-128"/>
              </a:rPr>
              <a:t>0.25</a:t>
            </a:r>
            <a:r>
              <a:rPr lang="ja-JP" altLang="en-US" sz="1000" dirty="0">
                <a:solidFill>
                  <a:srgbClr val="0000FF"/>
                </a:solidFill>
                <a:latin typeface="ＭＳ ゴシック" panose="020B0609070205080204" pitchFamily="49" charset="-128"/>
                <a:ea typeface="ＭＳ ゴシック" panose="020B0609070205080204" pitchFamily="49" charset="-128"/>
              </a:rPr>
              <a:t>～</a:t>
            </a:r>
            <a:r>
              <a:rPr lang="en-US" altLang="ja-JP" sz="1000" dirty="0">
                <a:solidFill>
                  <a:srgbClr val="0000FF"/>
                </a:solidFill>
                <a:latin typeface="ＭＳ ゴシック" panose="020B0609070205080204" pitchFamily="49" charset="-128"/>
                <a:ea typeface="ＭＳ ゴシック" panose="020B0609070205080204" pitchFamily="49" charset="-128"/>
              </a:rPr>
              <a:t>0.62m</a:t>
            </a:r>
          </a:p>
          <a:p>
            <a:pPr algn="ctr"/>
            <a:r>
              <a:rPr lang="en-US" altLang="ja-JP" sz="1000" dirty="0">
                <a:solidFill>
                  <a:srgbClr val="0000FF"/>
                </a:solidFill>
                <a:latin typeface="ＭＳ ゴシック" panose="020B0609070205080204" pitchFamily="49" charset="-128"/>
                <a:ea typeface="ＭＳ ゴシック" panose="020B0609070205080204" pitchFamily="49" charset="-128"/>
              </a:rPr>
              <a:t>(</a:t>
            </a:r>
            <a:r>
              <a:rPr lang="ja-JP" altLang="en-US" sz="1000" dirty="0">
                <a:solidFill>
                  <a:srgbClr val="0000FF"/>
                </a:solidFill>
                <a:latin typeface="ＭＳ ゴシック" panose="020B0609070205080204" pitchFamily="49" charset="-128"/>
                <a:ea typeface="ＭＳ ゴシック" panose="020B0609070205080204" pitchFamily="49" charset="-128"/>
              </a:rPr>
              <a:t>予測幅</a:t>
            </a:r>
            <a:r>
              <a:rPr lang="en-US" altLang="ja-JP" sz="1000" dirty="0">
                <a:solidFill>
                  <a:srgbClr val="0000FF"/>
                </a:solidFill>
                <a:latin typeface="ＭＳ ゴシック" panose="020B0609070205080204" pitchFamily="49" charset="-128"/>
                <a:ea typeface="ＭＳ ゴシック" panose="020B0609070205080204" pitchFamily="49" charset="-128"/>
              </a:rPr>
              <a:t>0.37m)</a:t>
            </a:r>
            <a:endParaRPr lang="ja-JP" altLang="en-US" sz="1000" dirty="0">
              <a:solidFill>
                <a:srgbClr val="0000FF"/>
              </a:solidFill>
              <a:latin typeface="ＭＳ ゴシック" panose="020B0609070205080204" pitchFamily="49" charset="-128"/>
              <a:ea typeface="ＭＳ ゴシック" panose="020B0609070205080204" pitchFamily="49" charset="-128"/>
            </a:endParaRPr>
          </a:p>
        </p:txBody>
      </p:sp>
      <p:cxnSp>
        <p:nvCxnSpPr>
          <p:cNvPr id="135" name="直線矢印コネクタ 134">
            <a:extLst>
              <a:ext uri="{FF2B5EF4-FFF2-40B4-BE49-F238E27FC236}">
                <a16:creationId xmlns:a16="http://schemas.microsoft.com/office/drawing/2014/main" id="{A58E38FE-C112-4F39-B523-6904BECA366D}"/>
              </a:ext>
            </a:extLst>
          </p:cNvPr>
          <p:cNvCxnSpPr>
            <a:cxnSpLocks/>
          </p:cNvCxnSpPr>
          <p:nvPr/>
        </p:nvCxnSpPr>
        <p:spPr>
          <a:xfrm>
            <a:off x="8922839" y="4737431"/>
            <a:ext cx="0" cy="84217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6" name="テキスト ボックス 135">
            <a:extLst>
              <a:ext uri="{FF2B5EF4-FFF2-40B4-BE49-F238E27FC236}">
                <a16:creationId xmlns:a16="http://schemas.microsoft.com/office/drawing/2014/main" id="{D79CB1A3-B29B-432C-B0D5-376DD47993E0}"/>
              </a:ext>
            </a:extLst>
          </p:cNvPr>
          <p:cNvSpPr txBox="1"/>
          <p:nvPr/>
        </p:nvSpPr>
        <p:spPr>
          <a:xfrm>
            <a:off x="7827034" y="4660394"/>
            <a:ext cx="1086496" cy="400110"/>
          </a:xfrm>
          <a:prstGeom prst="rect">
            <a:avLst/>
          </a:prstGeom>
          <a:noFill/>
        </p:spPr>
        <p:txBody>
          <a:bodyPr wrap="square" rtlCol="0">
            <a:spAutoFit/>
          </a:bodyPr>
          <a:lstStyle/>
          <a:p>
            <a:pPr algn="ctr"/>
            <a:r>
              <a:rPr lang="en-US" altLang="ja-JP" sz="1000" dirty="0">
                <a:solidFill>
                  <a:srgbClr val="FF0000"/>
                </a:solidFill>
                <a:latin typeface="ＭＳ ゴシック" panose="020B0609070205080204" pitchFamily="49" charset="-128"/>
                <a:ea typeface="ＭＳ ゴシック" panose="020B0609070205080204" pitchFamily="49" charset="-128"/>
              </a:rPr>
              <a:t>0.58</a:t>
            </a:r>
            <a:r>
              <a:rPr lang="ja-JP" altLang="en-US" sz="1000" dirty="0">
                <a:solidFill>
                  <a:srgbClr val="FF0000"/>
                </a:solidFill>
                <a:latin typeface="ＭＳ ゴシック" panose="020B0609070205080204" pitchFamily="49" charset="-128"/>
                <a:ea typeface="ＭＳ ゴシック" panose="020B0609070205080204" pitchFamily="49" charset="-128"/>
              </a:rPr>
              <a:t>～</a:t>
            </a:r>
            <a:r>
              <a:rPr lang="en-US" altLang="ja-JP" sz="1000" dirty="0">
                <a:solidFill>
                  <a:srgbClr val="FF0000"/>
                </a:solidFill>
                <a:latin typeface="ＭＳ ゴシック" panose="020B0609070205080204" pitchFamily="49" charset="-128"/>
                <a:ea typeface="ＭＳ ゴシック" panose="020B0609070205080204" pitchFamily="49" charset="-128"/>
              </a:rPr>
              <a:t>1.20m</a:t>
            </a:r>
          </a:p>
          <a:p>
            <a:pPr algn="ctr"/>
            <a:r>
              <a:rPr lang="en-US" altLang="ja-JP" sz="1000" dirty="0">
                <a:solidFill>
                  <a:srgbClr val="FF0000"/>
                </a:solidFill>
                <a:latin typeface="ＭＳ ゴシック" panose="020B0609070205080204" pitchFamily="49" charset="-128"/>
                <a:ea typeface="ＭＳ ゴシック" panose="020B0609070205080204" pitchFamily="49" charset="-128"/>
              </a:rPr>
              <a:t>(</a:t>
            </a:r>
            <a:r>
              <a:rPr lang="ja-JP" altLang="en-US" sz="1000" dirty="0">
                <a:solidFill>
                  <a:srgbClr val="FF0000"/>
                </a:solidFill>
                <a:latin typeface="ＭＳ ゴシック" panose="020B0609070205080204" pitchFamily="49" charset="-128"/>
                <a:ea typeface="ＭＳ ゴシック" panose="020B0609070205080204" pitchFamily="49" charset="-128"/>
              </a:rPr>
              <a:t>予測幅</a:t>
            </a:r>
            <a:r>
              <a:rPr lang="en-US" altLang="ja-JP" sz="1000" dirty="0">
                <a:solidFill>
                  <a:srgbClr val="FF0000"/>
                </a:solidFill>
                <a:latin typeface="ＭＳ ゴシック" panose="020B0609070205080204" pitchFamily="49" charset="-128"/>
                <a:ea typeface="ＭＳ ゴシック" panose="020B0609070205080204" pitchFamily="49" charset="-128"/>
              </a:rPr>
              <a:t>0.62m)</a:t>
            </a:r>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cxnSp>
        <p:nvCxnSpPr>
          <p:cNvPr id="133" name="直線矢印コネクタ 132">
            <a:extLst>
              <a:ext uri="{FF2B5EF4-FFF2-40B4-BE49-F238E27FC236}">
                <a16:creationId xmlns:a16="http://schemas.microsoft.com/office/drawing/2014/main" id="{744BC6F2-A0EC-4F3F-8347-DAD005F77545}"/>
              </a:ext>
            </a:extLst>
          </p:cNvPr>
          <p:cNvCxnSpPr>
            <a:cxnSpLocks/>
          </p:cNvCxnSpPr>
          <p:nvPr/>
        </p:nvCxnSpPr>
        <p:spPr>
          <a:xfrm>
            <a:off x="8922839" y="5467982"/>
            <a:ext cx="0" cy="449993"/>
          </a:xfrm>
          <a:prstGeom prst="straightConnector1">
            <a:avLst/>
          </a:prstGeom>
          <a:ln>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97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88804" y="492161"/>
            <a:ext cx="8955559" cy="1077218"/>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46120" indent="-171450" defTabSz="390997" fontAlgn="auto">
              <a:spcBef>
                <a:spcPct val="0"/>
              </a:spcBef>
              <a:spcAft>
                <a:spcPts val="0"/>
              </a:spcAft>
            </a:pPr>
            <a:r>
              <a:rPr lang="ja-JP" altLang="en-US" sz="1600" dirty="0"/>
              <a:t>将来気候における台風中心気圧は、気候変動予測データ（</a:t>
            </a:r>
            <a:r>
              <a:rPr lang="en-US" altLang="ja-JP" sz="1600" dirty="0"/>
              <a:t>d4PDF</a:t>
            </a:r>
            <a:r>
              <a:rPr lang="ja-JP" altLang="en-US" sz="1600" dirty="0"/>
              <a:t>）</a:t>
            </a:r>
            <a:r>
              <a:rPr lang="en-US" altLang="ja-JP" sz="1600" baseline="30000" dirty="0"/>
              <a:t>※</a:t>
            </a:r>
            <a:r>
              <a:rPr lang="ja-JP" altLang="en-US" sz="1600" dirty="0"/>
              <a:t>を用いて、現在気候と将来気候の台風中心気圧の低下量を整理し、設定した。（第１回審議会）</a:t>
            </a:r>
            <a:endParaRPr lang="en-US" altLang="ja-JP" sz="1600" dirty="0"/>
          </a:p>
          <a:p>
            <a:pPr marL="246120" indent="-171450" defTabSz="390997" fontAlgn="auto">
              <a:spcBef>
                <a:spcPct val="0"/>
              </a:spcBef>
              <a:spcAft>
                <a:spcPts val="0"/>
              </a:spcAft>
            </a:pPr>
            <a:r>
              <a:rPr lang="ja-JP" altLang="en-US" sz="1600" dirty="0"/>
              <a:t>将来気候（</a:t>
            </a:r>
            <a:r>
              <a:rPr lang="en-US" altLang="ja-JP" sz="1600" dirty="0"/>
              <a:t>2</a:t>
            </a:r>
            <a:r>
              <a:rPr lang="ja-JP" altLang="en-US" sz="1600" dirty="0"/>
              <a:t>度上昇）の気圧低下量は、現在気候の</a:t>
            </a:r>
            <a:r>
              <a:rPr lang="en-US" altLang="ja-JP" sz="1600" dirty="0"/>
              <a:t>1.09</a:t>
            </a:r>
            <a:r>
              <a:rPr lang="ja-JP" altLang="en-US" sz="1600" dirty="0"/>
              <a:t>倍となり、台風中心気圧は、</a:t>
            </a:r>
            <a:r>
              <a:rPr lang="en-US" altLang="ja-JP" sz="1600" dirty="0"/>
              <a:t>933.4hPa</a:t>
            </a:r>
            <a:r>
              <a:rPr lang="ja-JP" altLang="en-US" sz="1600" dirty="0"/>
              <a:t>となる。</a:t>
            </a:r>
            <a:endParaRPr lang="en-US" altLang="ja-JP" sz="1600" dirty="0"/>
          </a:p>
          <a:p>
            <a:pPr marL="246120" indent="-171450" defTabSz="390997" fontAlgn="auto">
              <a:spcBef>
                <a:spcPct val="0"/>
              </a:spcBef>
              <a:spcAft>
                <a:spcPts val="0"/>
              </a:spcAft>
            </a:pPr>
            <a:r>
              <a:rPr lang="ja-JP" altLang="en-US" sz="1600" dirty="0"/>
              <a:t>将来気候（</a:t>
            </a:r>
            <a:r>
              <a:rPr lang="en-US" altLang="ja-JP" sz="1600" dirty="0"/>
              <a:t>4</a:t>
            </a:r>
            <a:r>
              <a:rPr lang="ja-JP" altLang="en-US" sz="1600" dirty="0"/>
              <a:t>度上昇）の気圧低下量は、現在気候の</a:t>
            </a:r>
            <a:r>
              <a:rPr lang="en-US" altLang="ja-JP" sz="1600" dirty="0"/>
              <a:t>1.21</a:t>
            </a:r>
            <a:r>
              <a:rPr lang="ja-JP" altLang="en-US" sz="1600" dirty="0"/>
              <a:t>倍となり、台風中心気圧は、</a:t>
            </a:r>
            <a:r>
              <a:rPr lang="en-US" altLang="ja-JP" sz="1600" dirty="0"/>
              <a:t>924.7hPa</a:t>
            </a:r>
            <a:r>
              <a:rPr lang="ja-JP" altLang="en-US" sz="1600" dirty="0"/>
              <a:t>となる。</a:t>
            </a:r>
            <a:endParaRPr lang="en-US" altLang="ja-JP" sz="1600" dirty="0"/>
          </a:p>
        </p:txBody>
      </p:sp>
      <p:graphicFrame>
        <p:nvGraphicFramePr>
          <p:cNvPr id="17" name="表 16">
            <a:extLst>
              <a:ext uri="{FF2B5EF4-FFF2-40B4-BE49-F238E27FC236}">
                <a16:creationId xmlns:a16="http://schemas.microsoft.com/office/drawing/2014/main" id="{85577433-C172-4885-8D48-80F54745CD49}"/>
              </a:ext>
            </a:extLst>
          </p:cNvPr>
          <p:cNvGraphicFramePr>
            <a:graphicFrameLocks noGrp="1"/>
          </p:cNvGraphicFramePr>
          <p:nvPr>
            <p:extLst>
              <p:ext uri="{D42A27DB-BD31-4B8C-83A1-F6EECF244321}">
                <p14:modId xmlns:p14="http://schemas.microsoft.com/office/powerpoint/2010/main" val="3054677388"/>
              </p:ext>
            </p:extLst>
          </p:nvPr>
        </p:nvGraphicFramePr>
        <p:xfrm>
          <a:off x="4632591" y="2042623"/>
          <a:ext cx="4385657" cy="1341120"/>
        </p:xfrm>
        <a:graphic>
          <a:graphicData uri="http://schemas.openxmlformats.org/drawingml/2006/table">
            <a:tbl>
              <a:tblPr firstRow="1" bandRow="1">
                <a:tableStyleId>{21E4AEA4-8DFA-4A89-87EB-49C32662AFE0}</a:tableStyleId>
              </a:tblPr>
              <a:tblGrid>
                <a:gridCol w="1644384">
                  <a:extLst>
                    <a:ext uri="{9D8B030D-6E8A-4147-A177-3AD203B41FA5}">
                      <a16:colId xmlns:a16="http://schemas.microsoft.com/office/drawing/2014/main" val="55453417"/>
                    </a:ext>
                  </a:extLst>
                </a:gridCol>
                <a:gridCol w="914439">
                  <a:extLst>
                    <a:ext uri="{9D8B030D-6E8A-4147-A177-3AD203B41FA5}">
                      <a16:colId xmlns:a16="http://schemas.microsoft.com/office/drawing/2014/main" val="3384270826"/>
                    </a:ext>
                  </a:extLst>
                </a:gridCol>
                <a:gridCol w="913417">
                  <a:extLst>
                    <a:ext uri="{9D8B030D-6E8A-4147-A177-3AD203B41FA5}">
                      <a16:colId xmlns:a16="http://schemas.microsoft.com/office/drawing/2014/main" val="1149119173"/>
                    </a:ext>
                  </a:extLst>
                </a:gridCol>
                <a:gridCol w="913417">
                  <a:extLst>
                    <a:ext uri="{9D8B030D-6E8A-4147-A177-3AD203B41FA5}">
                      <a16:colId xmlns:a16="http://schemas.microsoft.com/office/drawing/2014/main" val="3317356055"/>
                    </a:ext>
                  </a:extLst>
                </a:gridCol>
              </a:tblGrid>
              <a:tr h="388516">
                <a:tc>
                  <a:txBody>
                    <a:bodyPr/>
                    <a:lstStyle/>
                    <a:p>
                      <a:pPr algn="ctr"/>
                      <a:r>
                        <a:rPr kumimoji="1" lang="ja-JP" altLang="en-US" sz="1000" dirty="0"/>
                        <a:t>項目</a:t>
                      </a:r>
                    </a:p>
                  </a:txBody>
                  <a:tcPr anchor="ctr"/>
                </a:tc>
                <a:tc>
                  <a:txBody>
                    <a:bodyPr/>
                    <a:lstStyle/>
                    <a:p>
                      <a:pPr algn="ctr"/>
                      <a:r>
                        <a:rPr kumimoji="1" lang="ja-JP" altLang="en-US" sz="1000" dirty="0"/>
                        <a:t>現在気候</a:t>
                      </a:r>
                    </a:p>
                  </a:txBody>
                  <a:tcPr anchor="ctr"/>
                </a:tc>
                <a:tc>
                  <a:txBody>
                    <a:bodyPr/>
                    <a:lstStyle/>
                    <a:p>
                      <a:pPr algn="ctr"/>
                      <a:r>
                        <a:rPr kumimoji="1" lang="ja-JP" altLang="en-US" sz="1000" dirty="0"/>
                        <a:t>将来気候</a:t>
                      </a:r>
                      <a:endParaRPr kumimoji="1" lang="en-US" altLang="ja-JP" sz="1000" dirty="0"/>
                    </a:p>
                    <a:p>
                      <a:pPr algn="ctr"/>
                      <a:r>
                        <a:rPr kumimoji="1" lang="ja-JP" altLang="en-US" sz="1000" dirty="0"/>
                        <a:t>２度上昇</a:t>
                      </a:r>
                    </a:p>
                  </a:txBody>
                  <a:tcPr anchor="ctr"/>
                </a:tc>
                <a:tc>
                  <a:txBody>
                    <a:bodyPr/>
                    <a:lstStyle/>
                    <a:p>
                      <a:pPr marL="0" marR="0" lvl="0" indent="0" algn="ctr" defTabSz="861993" rtl="0" eaLnBrk="1" fontAlgn="auto" latinLnBrk="0" hangingPunct="1">
                        <a:lnSpc>
                          <a:spcPct val="100000"/>
                        </a:lnSpc>
                        <a:spcBef>
                          <a:spcPts val="0"/>
                        </a:spcBef>
                        <a:spcAft>
                          <a:spcPts val="0"/>
                        </a:spcAft>
                        <a:buClrTx/>
                        <a:buSzTx/>
                        <a:buFontTx/>
                        <a:buNone/>
                        <a:tabLst/>
                        <a:defRPr/>
                      </a:pPr>
                      <a:r>
                        <a:rPr kumimoji="1" lang="ja-JP" altLang="en-US" sz="1000" dirty="0"/>
                        <a:t>将来気候</a:t>
                      </a:r>
                      <a:endParaRPr kumimoji="1" lang="en-US" altLang="ja-JP" sz="1000" dirty="0"/>
                    </a:p>
                    <a:p>
                      <a:pPr marL="0" marR="0" lvl="0" indent="0" algn="ctr" defTabSz="861993" rtl="0" eaLnBrk="1" fontAlgn="auto" latinLnBrk="0" hangingPunct="1">
                        <a:lnSpc>
                          <a:spcPct val="100000"/>
                        </a:lnSpc>
                        <a:spcBef>
                          <a:spcPts val="0"/>
                        </a:spcBef>
                        <a:spcAft>
                          <a:spcPts val="0"/>
                        </a:spcAft>
                        <a:buClrTx/>
                        <a:buSzTx/>
                        <a:buFontTx/>
                        <a:buNone/>
                        <a:tabLst/>
                        <a:defRPr/>
                      </a:pPr>
                      <a:r>
                        <a:rPr kumimoji="1" lang="ja-JP" altLang="en-US" sz="1000" dirty="0"/>
                        <a:t>４度上昇</a:t>
                      </a:r>
                    </a:p>
                  </a:txBody>
                  <a:tcPr anchor="ctr"/>
                </a:tc>
                <a:extLst>
                  <a:ext uri="{0D108BD9-81ED-4DB2-BD59-A6C34878D82A}">
                    <a16:rowId xmlns:a16="http://schemas.microsoft.com/office/drawing/2014/main" val="581782635"/>
                  </a:ext>
                </a:extLst>
              </a:tr>
              <a:tr h="388516">
                <a:tc>
                  <a:txBody>
                    <a:bodyPr/>
                    <a:lstStyle/>
                    <a:p>
                      <a:pPr algn="ctr"/>
                      <a:r>
                        <a:rPr kumimoji="1" lang="ja-JP" altLang="en-US" sz="1000" dirty="0"/>
                        <a:t>台風中心気圧</a:t>
                      </a:r>
                      <a:endParaRPr kumimoji="1" lang="en-US" altLang="ja-JP" sz="1000" dirty="0"/>
                    </a:p>
                    <a:p>
                      <a:pPr algn="ctr"/>
                      <a:r>
                        <a:rPr kumimoji="1" lang="ja-JP" altLang="en-US" sz="1000" dirty="0"/>
                        <a:t>（標準気圧（</a:t>
                      </a:r>
                      <a:r>
                        <a:rPr kumimoji="1" lang="en-US" altLang="ja-JP" sz="1000" dirty="0"/>
                        <a:t>1013hPa</a:t>
                      </a:r>
                      <a:r>
                        <a:rPr kumimoji="1" lang="ja-JP" altLang="en-US" sz="1000" dirty="0"/>
                        <a:t>）</a:t>
                      </a:r>
                      <a:endParaRPr kumimoji="1" lang="en-US" altLang="ja-JP" sz="1000" dirty="0"/>
                    </a:p>
                    <a:p>
                      <a:pPr algn="ctr"/>
                      <a:r>
                        <a:rPr kumimoji="1" lang="ja-JP" altLang="en-US" sz="1000" dirty="0"/>
                        <a:t>からの気圧低下量）</a:t>
                      </a:r>
                    </a:p>
                  </a:txBody>
                  <a:tcPr anchor="ctr"/>
                </a:tc>
                <a:tc>
                  <a:txBody>
                    <a:bodyPr/>
                    <a:lstStyle/>
                    <a:p>
                      <a:pPr algn="ctr"/>
                      <a:r>
                        <a:rPr kumimoji="1" lang="en-US" altLang="ja-JP" sz="1000" dirty="0"/>
                        <a:t>956</a:t>
                      </a:r>
                    </a:p>
                    <a:p>
                      <a:pPr algn="ctr"/>
                      <a:r>
                        <a:rPr kumimoji="1" lang="ja-JP" altLang="en-US" sz="1000" dirty="0"/>
                        <a:t>（</a:t>
                      </a:r>
                      <a:r>
                        <a:rPr kumimoji="1" lang="en-US" altLang="ja-JP" sz="1000" dirty="0"/>
                        <a:t>57</a:t>
                      </a:r>
                      <a:r>
                        <a:rPr kumimoji="1" lang="ja-JP" altLang="en-US" sz="1000" dirty="0"/>
                        <a:t>）</a:t>
                      </a:r>
                    </a:p>
                  </a:txBody>
                  <a:tcPr anchor="ctr"/>
                </a:tc>
                <a:tc>
                  <a:txBody>
                    <a:bodyPr/>
                    <a:lstStyle/>
                    <a:p>
                      <a:pPr algn="ctr"/>
                      <a:r>
                        <a:rPr kumimoji="1" lang="en-US" altLang="ja-JP" sz="1000" dirty="0"/>
                        <a:t>951</a:t>
                      </a:r>
                    </a:p>
                    <a:p>
                      <a:pPr marL="0" marR="0" lvl="0" indent="0" algn="ctr" defTabSz="861993" rtl="0" eaLnBrk="1" fontAlgn="auto" latinLnBrk="0" hangingPunct="1">
                        <a:lnSpc>
                          <a:spcPct val="100000"/>
                        </a:lnSpc>
                        <a:spcBef>
                          <a:spcPts val="0"/>
                        </a:spcBef>
                        <a:spcAft>
                          <a:spcPts val="0"/>
                        </a:spcAft>
                        <a:buClrTx/>
                        <a:buSzTx/>
                        <a:buFontTx/>
                        <a:buNone/>
                        <a:tabLst/>
                        <a:defRPr/>
                      </a:pPr>
                      <a:r>
                        <a:rPr kumimoji="1" lang="ja-JP" altLang="en-US" sz="1000" dirty="0"/>
                        <a:t>（</a:t>
                      </a:r>
                      <a:r>
                        <a:rPr kumimoji="1" lang="en-US" altLang="ja-JP" sz="1000" dirty="0"/>
                        <a:t>62</a:t>
                      </a:r>
                      <a:r>
                        <a:rPr kumimoji="1" lang="ja-JP" altLang="en-US" sz="1000" dirty="0"/>
                        <a:t>）</a:t>
                      </a:r>
                    </a:p>
                  </a:txBody>
                  <a:tcPr anchor="ctr"/>
                </a:tc>
                <a:tc>
                  <a:txBody>
                    <a:bodyPr/>
                    <a:lstStyle/>
                    <a:p>
                      <a:pPr algn="ctr"/>
                      <a:r>
                        <a:rPr kumimoji="1" lang="en-US" altLang="ja-JP" sz="1000" dirty="0"/>
                        <a:t>944</a:t>
                      </a:r>
                    </a:p>
                    <a:p>
                      <a:pPr marL="0" marR="0" lvl="0" indent="0" algn="ctr" defTabSz="861993" rtl="0" eaLnBrk="1" fontAlgn="auto" latinLnBrk="0" hangingPunct="1">
                        <a:lnSpc>
                          <a:spcPct val="100000"/>
                        </a:lnSpc>
                        <a:spcBef>
                          <a:spcPts val="0"/>
                        </a:spcBef>
                        <a:spcAft>
                          <a:spcPts val="0"/>
                        </a:spcAft>
                        <a:buClrTx/>
                        <a:buSzTx/>
                        <a:buFontTx/>
                        <a:buNone/>
                        <a:tabLst/>
                        <a:defRPr/>
                      </a:pPr>
                      <a:r>
                        <a:rPr kumimoji="1" lang="ja-JP" altLang="en-US" sz="1000" dirty="0"/>
                        <a:t>（</a:t>
                      </a:r>
                      <a:r>
                        <a:rPr kumimoji="1" lang="en-US" altLang="ja-JP" sz="1000" dirty="0"/>
                        <a:t>69</a:t>
                      </a:r>
                      <a:r>
                        <a:rPr kumimoji="1" lang="ja-JP" altLang="en-US" sz="1000" dirty="0"/>
                        <a:t>）</a:t>
                      </a:r>
                    </a:p>
                  </a:txBody>
                  <a:tcPr anchor="ctr"/>
                </a:tc>
                <a:extLst>
                  <a:ext uri="{0D108BD9-81ED-4DB2-BD59-A6C34878D82A}">
                    <a16:rowId xmlns:a16="http://schemas.microsoft.com/office/drawing/2014/main" val="4142966499"/>
                  </a:ext>
                </a:extLst>
              </a:tr>
              <a:tr h="388516">
                <a:tc>
                  <a:txBody>
                    <a:bodyPr/>
                    <a:lstStyle/>
                    <a:p>
                      <a:pPr algn="ctr"/>
                      <a:r>
                        <a:rPr kumimoji="1" lang="ja-JP" altLang="en-US" sz="1000" dirty="0"/>
                        <a:t>気圧低下量</a:t>
                      </a:r>
                      <a:endParaRPr kumimoji="1" lang="en-US" altLang="ja-JP" sz="1000" dirty="0"/>
                    </a:p>
                    <a:p>
                      <a:pPr algn="ctr"/>
                      <a:r>
                        <a:rPr kumimoji="1" lang="ja-JP" altLang="en-US" sz="1000" dirty="0"/>
                        <a:t>（現在気候からの比率）</a:t>
                      </a:r>
                    </a:p>
                  </a:txBody>
                  <a:tcPr anchor="ctr"/>
                </a:tc>
                <a:tc>
                  <a:txBody>
                    <a:bodyPr/>
                    <a:lstStyle/>
                    <a:p>
                      <a:pPr algn="ctr"/>
                      <a:r>
                        <a:rPr kumimoji="1" lang="ja-JP" altLang="en-US" sz="1000" dirty="0"/>
                        <a:t>－</a:t>
                      </a:r>
                    </a:p>
                  </a:txBody>
                  <a:tcPr anchor="ctr"/>
                </a:tc>
                <a:tc>
                  <a:txBody>
                    <a:bodyPr/>
                    <a:lstStyle/>
                    <a:p>
                      <a:pPr algn="ctr"/>
                      <a:r>
                        <a:rPr kumimoji="1" lang="en-US" altLang="ja-JP" sz="1000" dirty="0"/>
                        <a:t>1.09</a:t>
                      </a:r>
                      <a:endParaRPr kumimoji="1" lang="ja-JP" altLang="en-US" sz="1000" dirty="0"/>
                    </a:p>
                  </a:txBody>
                  <a:tcPr anchor="ctr"/>
                </a:tc>
                <a:tc>
                  <a:txBody>
                    <a:bodyPr/>
                    <a:lstStyle/>
                    <a:p>
                      <a:pPr algn="ctr"/>
                      <a:r>
                        <a:rPr kumimoji="1" lang="en-US" altLang="ja-JP" sz="1000" dirty="0"/>
                        <a:t>1.21</a:t>
                      </a:r>
                      <a:endParaRPr kumimoji="1" lang="ja-JP" altLang="en-US" sz="1000" dirty="0"/>
                    </a:p>
                  </a:txBody>
                  <a:tcPr anchor="ctr"/>
                </a:tc>
                <a:extLst>
                  <a:ext uri="{0D108BD9-81ED-4DB2-BD59-A6C34878D82A}">
                    <a16:rowId xmlns:a16="http://schemas.microsoft.com/office/drawing/2014/main" val="451412458"/>
                  </a:ext>
                </a:extLst>
              </a:tr>
            </a:tbl>
          </a:graphicData>
        </a:graphic>
      </p:graphicFrame>
      <p:sp>
        <p:nvSpPr>
          <p:cNvPr id="36" name="テキスト ボックス 35">
            <a:extLst>
              <a:ext uri="{FF2B5EF4-FFF2-40B4-BE49-F238E27FC236}">
                <a16:creationId xmlns:a16="http://schemas.microsoft.com/office/drawing/2014/main" id="{4C6DD0B5-3500-429C-99DB-368C21B1E33A}"/>
              </a:ext>
            </a:extLst>
          </p:cNvPr>
          <p:cNvSpPr txBox="1"/>
          <p:nvPr/>
        </p:nvSpPr>
        <p:spPr>
          <a:xfrm>
            <a:off x="4566032" y="3497131"/>
            <a:ext cx="3873954" cy="309958"/>
          </a:xfrm>
          <a:prstGeom prst="rect">
            <a:avLst/>
          </a:prstGeom>
          <a:noFill/>
        </p:spPr>
        <p:txBody>
          <a:bodyPr wrap="square" lIns="90000" tIns="46800" rIns="90000" bIns="46800" rtlCol="0" anchor="ctr" anchorCtr="0">
            <a:spAutoFit/>
          </a:bodyPr>
          <a:lstStyle>
            <a:defPPr>
              <a:defRPr lang="ja-JP"/>
            </a:defPPr>
            <a:lvl1pPr>
              <a:defRPr sz="1200">
                <a:solidFill>
                  <a:srgbClr val="0000FF"/>
                </a:solidFill>
              </a:defRPr>
            </a:lvl1pPr>
          </a:lstStyle>
          <a:p>
            <a:r>
              <a:rPr lang="ja-JP" altLang="en-US" sz="1400" dirty="0">
                <a:latin typeface="ＭＳ ゴシック" panose="020B0609070205080204" pitchFamily="49" charset="-128"/>
                <a:ea typeface="ＭＳ ゴシック" panose="020B0609070205080204" pitchFamily="49" charset="-128"/>
              </a:rPr>
              <a:t>■将来気候における台風中心気圧の設定</a:t>
            </a:r>
          </a:p>
        </p:txBody>
      </p:sp>
      <p:graphicFrame>
        <p:nvGraphicFramePr>
          <p:cNvPr id="46" name="表 45">
            <a:extLst>
              <a:ext uri="{FF2B5EF4-FFF2-40B4-BE49-F238E27FC236}">
                <a16:creationId xmlns:a16="http://schemas.microsoft.com/office/drawing/2014/main" id="{FAB6073E-1107-46F3-AFF4-FC2F394DB9AE}"/>
              </a:ext>
            </a:extLst>
          </p:cNvPr>
          <p:cNvGraphicFramePr>
            <a:graphicFrameLocks noGrp="1"/>
          </p:cNvGraphicFramePr>
          <p:nvPr>
            <p:extLst>
              <p:ext uri="{D42A27DB-BD31-4B8C-83A1-F6EECF244321}">
                <p14:modId xmlns:p14="http://schemas.microsoft.com/office/powerpoint/2010/main" val="2117898931"/>
              </p:ext>
            </p:extLst>
          </p:nvPr>
        </p:nvGraphicFramePr>
        <p:xfrm>
          <a:off x="4664383" y="4522948"/>
          <a:ext cx="4372361" cy="1627379"/>
        </p:xfrm>
        <a:graphic>
          <a:graphicData uri="http://schemas.openxmlformats.org/drawingml/2006/table">
            <a:tbl>
              <a:tblPr firstRow="1" bandRow="1">
                <a:tableStyleId>{21E4AEA4-8DFA-4A89-87EB-49C32662AFE0}</a:tableStyleId>
              </a:tblPr>
              <a:tblGrid>
                <a:gridCol w="1634817">
                  <a:extLst>
                    <a:ext uri="{9D8B030D-6E8A-4147-A177-3AD203B41FA5}">
                      <a16:colId xmlns:a16="http://schemas.microsoft.com/office/drawing/2014/main" val="55453417"/>
                    </a:ext>
                  </a:extLst>
                </a:gridCol>
                <a:gridCol w="1053036">
                  <a:extLst>
                    <a:ext uri="{9D8B030D-6E8A-4147-A177-3AD203B41FA5}">
                      <a16:colId xmlns:a16="http://schemas.microsoft.com/office/drawing/2014/main" val="3384270826"/>
                    </a:ext>
                  </a:extLst>
                </a:gridCol>
                <a:gridCol w="842254">
                  <a:extLst>
                    <a:ext uri="{9D8B030D-6E8A-4147-A177-3AD203B41FA5}">
                      <a16:colId xmlns:a16="http://schemas.microsoft.com/office/drawing/2014/main" val="1149119173"/>
                    </a:ext>
                  </a:extLst>
                </a:gridCol>
                <a:gridCol w="842254">
                  <a:extLst>
                    <a:ext uri="{9D8B030D-6E8A-4147-A177-3AD203B41FA5}">
                      <a16:colId xmlns:a16="http://schemas.microsoft.com/office/drawing/2014/main" val="3317356055"/>
                    </a:ext>
                  </a:extLst>
                </a:gridCol>
              </a:tblGrid>
              <a:tr h="367627">
                <a:tc>
                  <a:txBody>
                    <a:bodyPr/>
                    <a:lstStyle/>
                    <a:p>
                      <a:pPr algn="ctr"/>
                      <a:r>
                        <a:rPr kumimoji="1" lang="ja-JP" altLang="en-US" sz="1000" dirty="0"/>
                        <a:t>項目</a:t>
                      </a:r>
                    </a:p>
                  </a:txBody>
                  <a:tcPr anchor="ctr"/>
                </a:tc>
                <a:tc>
                  <a:txBody>
                    <a:bodyPr/>
                    <a:lstStyle/>
                    <a:p>
                      <a:pPr algn="ctr"/>
                      <a:r>
                        <a:rPr kumimoji="1" lang="ja-JP" altLang="en-US" sz="1000" dirty="0"/>
                        <a:t>実績</a:t>
                      </a:r>
                      <a:endParaRPr kumimoji="1" lang="en-US" altLang="ja-JP" sz="1000" dirty="0"/>
                    </a:p>
                    <a:p>
                      <a:pPr algn="ctr"/>
                      <a:r>
                        <a:rPr kumimoji="1" lang="ja-JP" altLang="en-US" sz="1000" dirty="0"/>
                        <a:t>現行計画</a:t>
                      </a:r>
                    </a:p>
                  </a:txBody>
                  <a:tcPr anchor="ctr"/>
                </a:tc>
                <a:tc>
                  <a:txBody>
                    <a:bodyPr/>
                    <a:lstStyle/>
                    <a:p>
                      <a:pPr algn="ctr"/>
                      <a:r>
                        <a:rPr kumimoji="1" lang="ja-JP" altLang="en-US" sz="1000" dirty="0"/>
                        <a:t>将来気候</a:t>
                      </a:r>
                      <a:endParaRPr kumimoji="1" lang="en-US" altLang="ja-JP" sz="1000" dirty="0"/>
                    </a:p>
                    <a:p>
                      <a:pPr algn="ctr"/>
                      <a:r>
                        <a:rPr kumimoji="1" lang="ja-JP" altLang="en-US" sz="1000" dirty="0"/>
                        <a:t>２度上昇</a:t>
                      </a:r>
                    </a:p>
                  </a:txBody>
                  <a:tcPr anchor="ctr"/>
                </a:tc>
                <a:tc>
                  <a:txBody>
                    <a:bodyPr/>
                    <a:lstStyle/>
                    <a:p>
                      <a:pPr marL="0" marR="0" lvl="0" indent="0" algn="ctr" defTabSz="861993" rtl="0" eaLnBrk="1" fontAlgn="auto" latinLnBrk="0" hangingPunct="1">
                        <a:lnSpc>
                          <a:spcPct val="100000"/>
                        </a:lnSpc>
                        <a:spcBef>
                          <a:spcPts val="0"/>
                        </a:spcBef>
                        <a:spcAft>
                          <a:spcPts val="0"/>
                        </a:spcAft>
                        <a:buClrTx/>
                        <a:buSzTx/>
                        <a:buFontTx/>
                        <a:buNone/>
                        <a:tabLst/>
                        <a:defRPr/>
                      </a:pPr>
                      <a:r>
                        <a:rPr kumimoji="1" lang="ja-JP" altLang="en-US" sz="1000" dirty="0"/>
                        <a:t>将来気候</a:t>
                      </a:r>
                      <a:endParaRPr kumimoji="1" lang="en-US" altLang="ja-JP" sz="1000" dirty="0"/>
                    </a:p>
                    <a:p>
                      <a:pPr marL="0" marR="0" lvl="0" indent="0" algn="ctr" defTabSz="861993" rtl="0" eaLnBrk="1" fontAlgn="auto" latinLnBrk="0" hangingPunct="1">
                        <a:lnSpc>
                          <a:spcPct val="100000"/>
                        </a:lnSpc>
                        <a:spcBef>
                          <a:spcPts val="0"/>
                        </a:spcBef>
                        <a:spcAft>
                          <a:spcPts val="0"/>
                        </a:spcAft>
                        <a:buClrTx/>
                        <a:buSzTx/>
                        <a:buFontTx/>
                        <a:buNone/>
                        <a:tabLst/>
                        <a:defRPr/>
                      </a:pPr>
                      <a:r>
                        <a:rPr kumimoji="1" lang="ja-JP" altLang="en-US" sz="1000" dirty="0"/>
                        <a:t>４度上昇</a:t>
                      </a:r>
                    </a:p>
                  </a:txBody>
                  <a:tcPr anchor="ctr"/>
                </a:tc>
                <a:extLst>
                  <a:ext uri="{0D108BD9-81ED-4DB2-BD59-A6C34878D82A}">
                    <a16:rowId xmlns:a16="http://schemas.microsoft.com/office/drawing/2014/main" val="581782635"/>
                  </a:ext>
                </a:extLst>
              </a:tr>
              <a:tr h="382435">
                <a:tc>
                  <a:txBody>
                    <a:bodyPr/>
                    <a:lstStyle/>
                    <a:p>
                      <a:pPr algn="ctr"/>
                      <a:r>
                        <a:rPr kumimoji="1" lang="ja-JP" altLang="en-US" sz="1000" dirty="0"/>
                        <a:t>気圧低下量</a:t>
                      </a:r>
                      <a:endParaRPr kumimoji="1" lang="en-US" altLang="ja-JP" sz="1000" dirty="0"/>
                    </a:p>
                    <a:p>
                      <a:pPr algn="ctr"/>
                      <a:r>
                        <a:rPr kumimoji="1" lang="ja-JP" altLang="en-US" sz="1000" dirty="0"/>
                        <a:t>（現在気候からの比率）</a:t>
                      </a:r>
                    </a:p>
                  </a:txBody>
                  <a:tcPr anchor="ctr"/>
                </a:tc>
                <a:tc>
                  <a:txBody>
                    <a:bodyPr/>
                    <a:lstStyle/>
                    <a:p>
                      <a:pPr algn="ctr"/>
                      <a:r>
                        <a:rPr kumimoji="1" lang="ja-JP" altLang="en-US" sz="1000" dirty="0"/>
                        <a:t>－</a:t>
                      </a:r>
                    </a:p>
                  </a:txBody>
                  <a:tcPr anchor="ctr"/>
                </a:tc>
                <a:tc>
                  <a:txBody>
                    <a:bodyPr/>
                    <a:lstStyle/>
                    <a:p>
                      <a:pPr algn="ctr"/>
                      <a:r>
                        <a:rPr kumimoji="1" lang="en-US" altLang="ja-JP" sz="1000" dirty="0"/>
                        <a:t>1.09</a:t>
                      </a:r>
                      <a:endParaRPr kumimoji="1" lang="ja-JP" altLang="en-US" sz="1000" dirty="0"/>
                    </a:p>
                  </a:txBody>
                  <a:tcPr anchor="ctr"/>
                </a:tc>
                <a:tc>
                  <a:txBody>
                    <a:bodyPr/>
                    <a:lstStyle/>
                    <a:p>
                      <a:pPr algn="ctr"/>
                      <a:r>
                        <a:rPr kumimoji="1" lang="en-US" altLang="ja-JP" sz="1000" dirty="0"/>
                        <a:t>1.21</a:t>
                      </a:r>
                      <a:endParaRPr kumimoji="1" lang="ja-JP" altLang="en-US" sz="1000" dirty="0"/>
                    </a:p>
                  </a:txBody>
                  <a:tcPr anchor="ctr"/>
                </a:tc>
                <a:extLst>
                  <a:ext uri="{0D108BD9-81ED-4DB2-BD59-A6C34878D82A}">
                    <a16:rowId xmlns:a16="http://schemas.microsoft.com/office/drawing/2014/main" val="4142966499"/>
                  </a:ext>
                </a:extLst>
              </a:tr>
              <a:tr h="382435">
                <a:tc>
                  <a:txBody>
                    <a:bodyPr/>
                    <a:lstStyle/>
                    <a:p>
                      <a:pPr marL="0" marR="0" lvl="0" indent="0" algn="ctr" defTabSz="861993" rtl="0" eaLnBrk="1" fontAlgn="auto" latinLnBrk="0" hangingPunct="1">
                        <a:lnSpc>
                          <a:spcPct val="100000"/>
                        </a:lnSpc>
                        <a:spcBef>
                          <a:spcPts val="0"/>
                        </a:spcBef>
                        <a:spcAft>
                          <a:spcPts val="0"/>
                        </a:spcAft>
                        <a:buClrTx/>
                        <a:buSzTx/>
                        <a:buFontTx/>
                        <a:buNone/>
                        <a:tabLst/>
                        <a:defRPr/>
                      </a:pPr>
                      <a:r>
                        <a:rPr kumimoji="1" lang="ja-JP" altLang="en-US" sz="1000" dirty="0"/>
                        <a:t>気圧低下量</a:t>
                      </a:r>
                    </a:p>
                  </a:txBody>
                  <a:tcPr anchor="ctr"/>
                </a:tc>
                <a:tc>
                  <a:txBody>
                    <a:bodyPr/>
                    <a:lstStyle/>
                    <a:p>
                      <a:pPr algn="ctr"/>
                      <a:r>
                        <a:rPr kumimoji="1" lang="en-US" altLang="ja-JP" sz="1000" dirty="0"/>
                        <a:t>73</a:t>
                      </a:r>
                      <a:endParaRPr kumimoji="1" lang="ja-JP" altLang="en-US" sz="1000" dirty="0"/>
                    </a:p>
                  </a:txBody>
                  <a:tcPr anchor="ctr"/>
                </a:tc>
                <a:tc>
                  <a:txBody>
                    <a:bodyPr/>
                    <a:lstStyle/>
                    <a:p>
                      <a:pPr algn="ctr"/>
                      <a:r>
                        <a:rPr kumimoji="1" lang="en-US" altLang="ja-JP" sz="1000" dirty="0"/>
                        <a:t>79.6</a:t>
                      </a:r>
                      <a:endParaRPr kumimoji="1" lang="ja-JP" altLang="en-US" sz="1000" dirty="0"/>
                    </a:p>
                  </a:txBody>
                  <a:tcPr anchor="ctr"/>
                </a:tc>
                <a:tc>
                  <a:txBody>
                    <a:bodyPr/>
                    <a:lstStyle/>
                    <a:p>
                      <a:pPr algn="ctr"/>
                      <a:r>
                        <a:rPr kumimoji="1" lang="en-US" altLang="ja-JP" sz="1000" dirty="0"/>
                        <a:t>88.3</a:t>
                      </a:r>
                      <a:endParaRPr kumimoji="1" lang="ja-JP" altLang="en-US" sz="1000" dirty="0"/>
                    </a:p>
                  </a:txBody>
                  <a:tcPr anchor="ctr"/>
                </a:tc>
                <a:extLst>
                  <a:ext uri="{0D108BD9-81ED-4DB2-BD59-A6C34878D82A}">
                    <a16:rowId xmlns:a16="http://schemas.microsoft.com/office/drawing/2014/main" val="1646970609"/>
                  </a:ext>
                </a:extLst>
              </a:tr>
              <a:tr h="452464">
                <a:tc>
                  <a:txBody>
                    <a:bodyPr/>
                    <a:lstStyle/>
                    <a:p>
                      <a:pPr algn="ctr"/>
                      <a:r>
                        <a:rPr kumimoji="1" lang="ja-JP" altLang="en-US" sz="1000" dirty="0">
                          <a:solidFill>
                            <a:srgbClr val="FF0000"/>
                          </a:solidFill>
                        </a:rPr>
                        <a:t>上陸時の</a:t>
                      </a:r>
                      <a:endParaRPr kumimoji="1" lang="en-US" altLang="ja-JP" sz="1000" dirty="0">
                        <a:solidFill>
                          <a:srgbClr val="FF0000"/>
                        </a:solidFill>
                      </a:endParaRPr>
                    </a:p>
                    <a:p>
                      <a:pPr algn="ctr"/>
                      <a:r>
                        <a:rPr kumimoji="1" lang="ja-JP" altLang="en-US" sz="1000" dirty="0">
                          <a:solidFill>
                            <a:srgbClr val="FF0000"/>
                          </a:solidFill>
                        </a:rPr>
                        <a:t>中心気圧</a:t>
                      </a:r>
                    </a:p>
                  </a:txBody>
                  <a:tcPr anchor="ctr"/>
                </a:tc>
                <a:tc>
                  <a:txBody>
                    <a:bodyPr/>
                    <a:lstStyle/>
                    <a:p>
                      <a:pPr algn="ctr"/>
                      <a:r>
                        <a:rPr kumimoji="1" lang="en-US" altLang="ja-JP" sz="1000" dirty="0"/>
                        <a:t>940</a:t>
                      </a:r>
                    </a:p>
                    <a:p>
                      <a:pPr algn="l"/>
                      <a:r>
                        <a:rPr kumimoji="1" lang="ja-JP" altLang="en-US" sz="800" dirty="0"/>
                        <a:t>（伊勢湾台風規模）</a:t>
                      </a:r>
                    </a:p>
                  </a:txBody>
                  <a:tcPr anchor="ctr"/>
                </a:tc>
                <a:tc>
                  <a:txBody>
                    <a:bodyPr/>
                    <a:lstStyle/>
                    <a:p>
                      <a:pPr algn="ctr"/>
                      <a:r>
                        <a:rPr kumimoji="1" lang="en-US" altLang="ja-JP" sz="1000" dirty="0">
                          <a:solidFill>
                            <a:srgbClr val="FF0000"/>
                          </a:solidFill>
                        </a:rPr>
                        <a:t>933.4</a:t>
                      </a:r>
                      <a:endParaRPr kumimoji="1" lang="ja-JP" altLang="en-US" sz="1000" dirty="0">
                        <a:solidFill>
                          <a:srgbClr val="FF0000"/>
                        </a:solidFill>
                      </a:endParaRPr>
                    </a:p>
                  </a:txBody>
                  <a:tcPr anchor="ctr"/>
                </a:tc>
                <a:tc>
                  <a:txBody>
                    <a:bodyPr/>
                    <a:lstStyle/>
                    <a:p>
                      <a:pPr algn="ctr"/>
                      <a:r>
                        <a:rPr kumimoji="1" lang="en-US" altLang="ja-JP" sz="1000" dirty="0">
                          <a:solidFill>
                            <a:srgbClr val="FF0000"/>
                          </a:solidFill>
                        </a:rPr>
                        <a:t>924.7</a:t>
                      </a:r>
                      <a:endParaRPr kumimoji="1" lang="ja-JP" altLang="en-US" sz="1000" dirty="0">
                        <a:solidFill>
                          <a:srgbClr val="FF0000"/>
                        </a:solidFill>
                      </a:endParaRPr>
                    </a:p>
                  </a:txBody>
                  <a:tcPr anchor="ctr"/>
                </a:tc>
                <a:extLst>
                  <a:ext uri="{0D108BD9-81ED-4DB2-BD59-A6C34878D82A}">
                    <a16:rowId xmlns:a16="http://schemas.microsoft.com/office/drawing/2014/main" val="2091909487"/>
                  </a:ext>
                </a:extLst>
              </a:tr>
            </a:tbl>
          </a:graphicData>
        </a:graphic>
      </p:graphicFrame>
      <p:sp>
        <p:nvSpPr>
          <p:cNvPr id="47" name="テキスト ボックス 46">
            <a:extLst>
              <a:ext uri="{FF2B5EF4-FFF2-40B4-BE49-F238E27FC236}">
                <a16:creationId xmlns:a16="http://schemas.microsoft.com/office/drawing/2014/main" id="{7B6E4B2D-EAFD-4642-9380-FEEC274A33A3}"/>
              </a:ext>
            </a:extLst>
          </p:cNvPr>
          <p:cNvSpPr txBox="1"/>
          <p:nvPr/>
        </p:nvSpPr>
        <p:spPr>
          <a:xfrm>
            <a:off x="4632591" y="3790601"/>
            <a:ext cx="4411772" cy="646331"/>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ja-JP" altLang="en-US" sz="1200" dirty="0"/>
              <a:t>将来気候の現在気候に対する気圧低下量の変化率を現行計画（伊勢湾台風規模）に適用すると、将来２度上昇で</a:t>
            </a:r>
            <a:r>
              <a:rPr lang="en-US" altLang="ja-JP" sz="1200" dirty="0"/>
              <a:t>933.4hPa</a:t>
            </a:r>
            <a:r>
              <a:rPr lang="ja-JP" altLang="en-US" sz="1200" dirty="0"/>
              <a:t>、将来</a:t>
            </a:r>
            <a:r>
              <a:rPr lang="en-US" altLang="ja-JP" sz="1200" dirty="0"/>
              <a:t>4</a:t>
            </a:r>
            <a:r>
              <a:rPr lang="ja-JP" altLang="en-US" sz="1200" dirty="0"/>
              <a:t>度上昇で</a:t>
            </a:r>
            <a:r>
              <a:rPr lang="en-US" altLang="ja-JP" sz="1200" dirty="0"/>
              <a:t>924.7hPa</a:t>
            </a:r>
            <a:r>
              <a:rPr lang="ja-JP" altLang="en-US" sz="1200" dirty="0"/>
              <a:t>となる。</a:t>
            </a:r>
            <a:endParaRPr lang="en-US" altLang="ja-JP" sz="1200" dirty="0"/>
          </a:p>
        </p:txBody>
      </p:sp>
      <p:cxnSp>
        <p:nvCxnSpPr>
          <p:cNvPr id="5" name="直線矢印コネクタ 4"/>
          <p:cNvCxnSpPr/>
          <p:nvPr/>
        </p:nvCxnSpPr>
        <p:spPr>
          <a:xfrm>
            <a:off x="7196591" y="6068993"/>
            <a:ext cx="32766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4" name="直線矢印コネクタ 33"/>
          <p:cNvCxnSpPr/>
          <p:nvPr/>
        </p:nvCxnSpPr>
        <p:spPr>
          <a:xfrm>
            <a:off x="8112326" y="6068993"/>
            <a:ext cx="32766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9" name="テキスト ボックス 8"/>
          <p:cNvSpPr txBox="1"/>
          <p:nvPr/>
        </p:nvSpPr>
        <p:spPr>
          <a:xfrm>
            <a:off x="6989319" y="6114385"/>
            <a:ext cx="830677" cy="338554"/>
          </a:xfrm>
          <a:prstGeom prst="rect">
            <a:avLst/>
          </a:prstGeom>
          <a:noFill/>
        </p:spPr>
        <p:txBody>
          <a:bodyPr wrap="none" rtlCol="0">
            <a:spAutoFit/>
          </a:bodyPr>
          <a:lstStyle/>
          <a:p>
            <a:r>
              <a:rPr lang="en-US" altLang="ja-JP" sz="800" dirty="0"/>
              <a:t>1</a:t>
            </a:r>
            <a:r>
              <a:rPr lang="ja-JP" altLang="en-US" sz="800" dirty="0"/>
              <a:t>℃上昇につき</a:t>
            </a:r>
            <a:endParaRPr lang="en-US" altLang="ja-JP" sz="800" dirty="0"/>
          </a:p>
          <a:p>
            <a:r>
              <a:rPr lang="en-US" altLang="ja-JP" sz="800" dirty="0"/>
              <a:t>3.3hPa</a:t>
            </a:r>
            <a:r>
              <a:rPr lang="ja-JP" altLang="en-US" sz="800" dirty="0"/>
              <a:t>減</a:t>
            </a:r>
            <a:endParaRPr kumimoji="1" lang="ja-JP" altLang="en-US" sz="800" dirty="0"/>
          </a:p>
        </p:txBody>
      </p:sp>
      <p:sp>
        <p:nvSpPr>
          <p:cNvPr id="37" name="テキスト ボックス 36"/>
          <p:cNvSpPr txBox="1"/>
          <p:nvPr/>
        </p:nvSpPr>
        <p:spPr>
          <a:xfrm>
            <a:off x="7866021" y="6106765"/>
            <a:ext cx="830677" cy="338554"/>
          </a:xfrm>
          <a:prstGeom prst="rect">
            <a:avLst/>
          </a:prstGeom>
          <a:noFill/>
        </p:spPr>
        <p:txBody>
          <a:bodyPr wrap="none" rtlCol="0">
            <a:spAutoFit/>
          </a:bodyPr>
          <a:lstStyle/>
          <a:p>
            <a:r>
              <a:rPr lang="en-US" altLang="ja-JP" sz="800" dirty="0"/>
              <a:t>1</a:t>
            </a:r>
            <a:r>
              <a:rPr lang="ja-JP" altLang="en-US" sz="800" dirty="0"/>
              <a:t>℃上昇につき</a:t>
            </a:r>
            <a:endParaRPr lang="en-US" altLang="ja-JP" sz="800" dirty="0"/>
          </a:p>
          <a:p>
            <a:r>
              <a:rPr lang="en-US" altLang="ja-JP" sz="800" dirty="0"/>
              <a:t>4.35hPa</a:t>
            </a:r>
            <a:r>
              <a:rPr lang="ja-JP" altLang="en-US" sz="800" dirty="0"/>
              <a:t>減</a:t>
            </a:r>
            <a:endParaRPr kumimoji="1" lang="ja-JP" altLang="en-US" sz="800" dirty="0"/>
          </a:p>
        </p:txBody>
      </p:sp>
      <p:sp>
        <p:nvSpPr>
          <p:cNvPr id="12" name="フリーフォーム 11"/>
          <p:cNvSpPr/>
          <p:nvPr/>
        </p:nvSpPr>
        <p:spPr>
          <a:xfrm>
            <a:off x="6807200" y="6071223"/>
            <a:ext cx="1905000" cy="368300"/>
          </a:xfrm>
          <a:custGeom>
            <a:avLst/>
            <a:gdLst>
              <a:gd name="connsiteX0" fmla="*/ 0 w 1905000"/>
              <a:gd name="connsiteY0" fmla="*/ 76200 h 368300"/>
              <a:gd name="connsiteX1" fmla="*/ 0 w 1905000"/>
              <a:gd name="connsiteY1" fmla="*/ 368300 h 368300"/>
              <a:gd name="connsiteX2" fmla="*/ 1905000 w 1905000"/>
              <a:gd name="connsiteY2" fmla="*/ 368300 h 368300"/>
              <a:gd name="connsiteX3" fmla="*/ 1905000 w 1905000"/>
              <a:gd name="connsiteY3" fmla="*/ 0 h 368300"/>
            </a:gdLst>
            <a:ahLst/>
            <a:cxnLst>
              <a:cxn ang="0">
                <a:pos x="connsiteX0" y="connsiteY0"/>
              </a:cxn>
              <a:cxn ang="0">
                <a:pos x="connsiteX1" y="connsiteY1"/>
              </a:cxn>
              <a:cxn ang="0">
                <a:pos x="connsiteX2" y="connsiteY2"/>
              </a:cxn>
              <a:cxn ang="0">
                <a:pos x="connsiteX3" y="connsiteY3"/>
              </a:cxn>
            </a:cxnLst>
            <a:rect l="l" t="t" r="r" b="b"/>
            <a:pathLst>
              <a:path w="1905000" h="368300">
                <a:moveTo>
                  <a:pt x="0" y="76200"/>
                </a:moveTo>
                <a:lnTo>
                  <a:pt x="0" y="368300"/>
                </a:lnTo>
                <a:lnTo>
                  <a:pt x="1905000" y="368300"/>
                </a:lnTo>
                <a:lnTo>
                  <a:pt x="1905000" y="0"/>
                </a:lnTo>
              </a:path>
            </a:pathLst>
          </a:custGeom>
          <a:noFill/>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7063974" y="6425807"/>
            <a:ext cx="1671143" cy="215444"/>
          </a:xfrm>
          <a:prstGeom prst="rect">
            <a:avLst/>
          </a:prstGeom>
          <a:noFill/>
        </p:spPr>
        <p:txBody>
          <a:bodyPr wrap="square" rtlCol="0">
            <a:spAutoFit/>
          </a:bodyPr>
          <a:lstStyle/>
          <a:p>
            <a:r>
              <a:rPr lang="en-US" altLang="ja-JP" sz="800" dirty="0"/>
              <a:t>1</a:t>
            </a:r>
            <a:r>
              <a:rPr lang="ja-JP" altLang="en-US" sz="800" dirty="0"/>
              <a:t>℃上昇につき</a:t>
            </a:r>
            <a:r>
              <a:rPr lang="en-US" altLang="ja-JP" sz="800" dirty="0"/>
              <a:t>3.83hPa</a:t>
            </a:r>
            <a:r>
              <a:rPr lang="ja-JP" altLang="en-US" sz="800" dirty="0"/>
              <a:t>減</a:t>
            </a:r>
            <a:endParaRPr kumimoji="1" lang="ja-JP" altLang="en-US" sz="800" dirty="0"/>
          </a:p>
        </p:txBody>
      </p:sp>
      <p:sp>
        <p:nvSpPr>
          <p:cNvPr id="39" name="Rectangle 2"/>
          <p:cNvSpPr>
            <a:spLocks noChangeArrowheads="1"/>
          </p:cNvSpPr>
          <p:nvPr/>
        </p:nvSpPr>
        <p:spPr bwMode="auto">
          <a:xfrm>
            <a:off x="-5966" y="3145"/>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３．</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将来気候における高潮・波浪計算</a:t>
            </a:r>
            <a:r>
              <a:rPr kumimoji="0" lang="ja-JP" altLang="en-US" b="1" dirty="0">
                <a:solidFill>
                  <a:srgbClr val="FFFFFF"/>
                </a:solidFill>
                <a:latin typeface="HG丸ｺﾞｼｯｸM-PRO" panose="020F0600000000000000" pitchFamily="50" charset="-128"/>
                <a:ea typeface="HG丸ｺﾞｼｯｸM-PRO" panose="020F0600000000000000" pitchFamily="50" charset="-128"/>
              </a:rPr>
              <a:t>（台風中心気圧）</a:t>
            </a:r>
            <a:endParaRPr kumimoji="0" lang="en-US" altLang="ja-JP"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5" name="スライド番号プレースホルダー 2">
            <a:extLst>
              <a:ext uri="{FF2B5EF4-FFF2-40B4-BE49-F238E27FC236}">
                <a16:creationId xmlns:a16="http://schemas.microsoft.com/office/drawing/2014/main" id="{BDB5F24B-87BC-446F-9E97-4BEB8A8E4F56}"/>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4</a:t>
            </a:fld>
            <a:endParaRPr kumimoji="1" lang="ja-JP" altLang="en-US" sz="1600" dirty="0">
              <a:solidFill>
                <a:schemeClr val="tx1"/>
              </a:solidFill>
            </a:endParaRPr>
          </a:p>
        </p:txBody>
      </p:sp>
      <p:sp>
        <p:nvSpPr>
          <p:cNvPr id="56" name="Text Box 9">
            <a:extLst>
              <a:ext uri="{FF2B5EF4-FFF2-40B4-BE49-F238E27FC236}">
                <a16:creationId xmlns:a16="http://schemas.microsoft.com/office/drawing/2014/main" id="{29773C54-E69A-4DD6-A670-EF17A62D5710}"/>
              </a:ext>
            </a:extLst>
          </p:cNvPr>
          <p:cNvSpPr txBox="1">
            <a:spLocks noChangeArrowheads="1"/>
          </p:cNvSpPr>
          <p:nvPr/>
        </p:nvSpPr>
        <p:spPr bwMode="auto">
          <a:xfrm>
            <a:off x="1837" y="6554872"/>
            <a:ext cx="6476783" cy="261610"/>
          </a:xfrm>
          <a:prstGeom prst="rect">
            <a:avLst/>
          </a:prstGeom>
          <a:solidFill>
            <a:schemeClr val="bg1"/>
          </a:solidFill>
          <a:ln w="9525">
            <a:no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74670" indent="0" defTabSz="390997" fontAlgn="auto">
              <a:spcBef>
                <a:spcPct val="0"/>
              </a:spcBef>
              <a:spcAft>
                <a:spcPts val="0"/>
              </a:spcAft>
              <a:buNone/>
            </a:pPr>
            <a:r>
              <a:rPr lang="en-US" altLang="ja-JP" sz="1100" dirty="0"/>
              <a:t>※</a:t>
            </a:r>
            <a:r>
              <a:rPr lang="ja-JP" altLang="en-US" sz="1100" dirty="0"/>
              <a:t>文部科学省統合的気候モデル高度化研究プログラムの</a:t>
            </a:r>
            <a:r>
              <a:rPr lang="ja-JP" altLang="ja-JP" sz="1100" dirty="0"/>
              <a:t>支援</a:t>
            </a:r>
            <a:r>
              <a:rPr lang="ja-JP" altLang="en-US" sz="1100" dirty="0"/>
              <a:t>により実施された解析のデータ</a:t>
            </a:r>
            <a:endParaRPr lang="en-US" altLang="ja-JP" sz="1100" dirty="0"/>
          </a:p>
        </p:txBody>
      </p:sp>
      <p:sp>
        <p:nvSpPr>
          <p:cNvPr id="43" name="テキスト ボックス 42">
            <a:extLst>
              <a:ext uri="{FF2B5EF4-FFF2-40B4-BE49-F238E27FC236}">
                <a16:creationId xmlns:a16="http://schemas.microsoft.com/office/drawing/2014/main" id="{1D75949D-18F6-4595-9939-8FE51ADD2455}"/>
              </a:ext>
            </a:extLst>
          </p:cNvPr>
          <p:cNvSpPr txBox="1"/>
          <p:nvPr/>
        </p:nvSpPr>
        <p:spPr>
          <a:xfrm>
            <a:off x="4541643" y="1682965"/>
            <a:ext cx="3873954" cy="309958"/>
          </a:xfrm>
          <a:prstGeom prst="rect">
            <a:avLst/>
          </a:prstGeom>
          <a:noFill/>
        </p:spPr>
        <p:txBody>
          <a:bodyPr wrap="square" lIns="90000" tIns="46800" rIns="90000" bIns="46800" rtlCol="0" anchor="ctr" anchorCtr="0">
            <a:spAutoFit/>
          </a:bodyPr>
          <a:lstStyle>
            <a:defPPr>
              <a:defRPr lang="ja-JP"/>
            </a:defPPr>
            <a:lvl1pPr>
              <a:defRPr sz="1200">
                <a:solidFill>
                  <a:srgbClr val="0000FF"/>
                </a:solidFill>
              </a:defRPr>
            </a:lvl1pPr>
          </a:lstStyle>
          <a:p>
            <a:r>
              <a:rPr lang="ja-JP" altLang="en-US" sz="1400" dirty="0">
                <a:latin typeface="ＭＳ ゴシック" panose="020B0609070205080204" pitchFamily="49" charset="-128"/>
                <a:ea typeface="ＭＳ ゴシック" panose="020B0609070205080204" pitchFamily="49" charset="-128"/>
              </a:rPr>
              <a:t>■現在気候から将来気候への台風の変化</a:t>
            </a:r>
          </a:p>
        </p:txBody>
      </p:sp>
      <p:sp>
        <p:nvSpPr>
          <p:cNvPr id="52" name="テキスト ボックス 51">
            <a:extLst>
              <a:ext uri="{FF2B5EF4-FFF2-40B4-BE49-F238E27FC236}">
                <a16:creationId xmlns:a16="http://schemas.microsoft.com/office/drawing/2014/main" id="{A27AC38F-00F1-4267-8E69-81548E90770D}"/>
              </a:ext>
            </a:extLst>
          </p:cNvPr>
          <p:cNvSpPr txBox="1"/>
          <p:nvPr/>
        </p:nvSpPr>
        <p:spPr>
          <a:xfrm>
            <a:off x="126061" y="1682965"/>
            <a:ext cx="3304357" cy="288147"/>
          </a:xfrm>
          <a:prstGeom prst="rect">
            <a:avLst/>
          </a:prstGeom>
          <a:noFill/>
        </p:spPr>
        <p:txBody>
          <a:bodyPr wrap="none" lIns="36000" tIns="36000" rIns="36000" bIns="36000" rtlCol="0" anchor="ctr" anchorCtr="0">
            <a:spAutoFit/>
          </a:bodyPr>
          <a:lstStyle/>
          <a:p>
            <a:r>
              <a:rPr lang="ja-JP" altLang="en-US" sz="1400" dirty="0">
                <a:solidFill>
                  <a:srgbClr val="0000FF"/>
                </a:solidFill>
                <a:latin typeface="ＭＳ ゴシック" panose="020B0609070205080204" pitchFamily="49" charset="-128"/>
                <a:ea typeface="ＭＳ ゴシック" panose="020B0609070205080204" pitchFamily="49" charset="-128"/>
              </a:rPr>
              <a:t>■現在気候に対する将来台風の変化分析</a:t>
            </a:r>
          </a:p>
        </p:txBody>
      </p:sp>
      <p:sp>
        <p:nvSpPr>
          <p:cNvPr id="57" name="テキスト ボックス 56">
            <a:extLst>
              <a:ext uri="{FF2B5EF4-FFF2-40B4-BE49-F238E27FC236}">
                <a16:creationId xmlns:a16="http://schemas.microsoft.com/office/drawing/2014/main" id="{D6DD3124-E6AD-44D8-B4E0-C73CBCBA0428}"/>
              </a:ext>
            </a:extLst>
          </p:cNvPr>
          <p:cNvSpPr txBox="1"/>
          <p:nvPr/>
        </p:nvSpPr>
        <p:spPr>
          <a:xfrm>
            <a:off x="126060" y="1965538"/>
            <a:ext cx="4339237" cy="646331"/>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ja-JP" altLang="en-US" sz="1200" dirty="0"/>
              <a:t>現在気候、将来気候における伊勢湾台風と同程度の累加度数となる台風中心気圧を中央値でみると、現在気候で</a:t>
            </a:r>
            <a:r>
              <a:rPr lang="en-US" altLang="ja-JP" sz="1200" dirty="0"/>
              <a:t>956hPa</a:t>
            </a:r>
            <a:r>
              <a:rPr lang="ja-JP" altLang="en-US" sz="1200" dirty="0"/>
              <a:t>、将来</a:t>
            </a:r>
            <a:r>
              <a:rPr lang="en-US" altLang="ja-JP" sz="1200" dirty="0"/>
              <a:t>2</a:t>
            </a:r>
            <a:r>
              <a:rPr lang="ja-JP" altLang="en-US" sz="1200" dirty="0"/>
              <a:t>度上昇で</a:t>
            </a:r>
            <a:r>
              <a:rPr lang="en-US" altLang="ja-JP" sz="1200" dirty="0"/>
              <a:t>951hPa </a:t>
            </a:r>
            <a:r>
              <a:rPr lang="ja-JP" altLang="en-US" sz="1200" dirty="0"/>
              <a:t>、将来</a:t>
            </a:r>
            <a:r>
              <a:rPr lang="en-US" altLang="ja-JP" sz="1200" dirty="0"/>
              <a:t>4</a:t>
            </a:r>
            <a:r>
              <a:rPr lang="ja-JP" altLang="en-US" sz="1200" dirty="0"/>
              <a:t>度上昇で</a:t>
            </a:r>
            <a:r>
              <a:rPr lang="en-US" altLang="ja-JP" sz="1200" dirty="0"/>
              <a:t>944hPa</a:t>
            </a:r>
            <a:r>
              <a:rPr lang="ja-JP" altLang="en-US" sz="1200" dirty="0"/>
              <a:t>となる。</a:t>
            </a:r>
            <a:endParaRPr lang="en-US" altLang="ja-JP" sz="1200" dirty="0"/>
          </a:p>
        </p:txBody>
      </p:sp>
      <p:pic>
        <p:nvPicPr>
          <p:cNvPr id="67" name="図 66">
            <a:extLst>
              <a:ext uri="{FF2B5EF4-FFF2-40B4-BE49-F238E27FC236}">
                <a16:creationId xmlns:a16="http://schemas.microsoft.com/office/drawing/2014/main" id="{66AF1D0E-9ABF-4F12-B481-0459C1D874F7}"/>
              </a:ext>
            </a:extLst>
          </p:cNvPr>
          <p:cNvPicPr>
            <a:picLocks noChangeAspect="1"/>
          </p:cNvPicPr>
          <p:nvPr/>
        </p:nvPicPr>
        <p:blipFill>
          <a:blip r:embed="rId2"/>
          <a:stretch>
            <a:fillRect/>
          </a:stretch>
        </p:blipFill>
        <p:spPr>
          <a:xfrm>
            <a:off x="654893" y="4805234"/>
            <a:ext cx="3088971" cy="1788479"/>
          </a:xfrm>
          <a:prstGeom prst="rect">
            <a:avLst/>
          </a:prstGeom>
        </p:spPr>
      </p:pic>
      <p:pic>
        <p:nvPicPr>
          <p:cNvPr id="3" name="図 2">
            <a:extLst>
              <a:ext uri="{FF2B5EF4-FFF2-40B4-BE49-F238E27FC236}">
                <a16:creationId xmlns:a16="http://schemas.microsoft.com/office/drawing/2014/main" id="{254A63A8-EB5C-49FC-8ADE-D8F4B6FD529C}"/>
              </a:ext>
            </a:extLst>
          </p:cNvPr>
          <p:cNvPicPr>
            <a:picLocks noChangeAspect="1"/>
          </p:cNvPicPr>
          <p:nvPr/>
        </p:nvPicPr>
        <p:blipFill>
          <a:blip r:embed="rId3"/>
          <a:stretch>
            <a:fillRect/>
          </a:stretch>
        </p:blipFill>
        <p:spPr>
          <a:xfrm>
            <a:off x="348394" y="2621684"/>
            <a:ext cx="3984005" cy="2254448"/>
          </a:xfrm>
          <a:prstGeom prst="rect">
            <a:avLst/>
          </a:prstGeom>
        </p:spPr>
      </p:pic>
    </p:spTree>
    <p:extLst>
      <p:ext uri="{BB962C8B-B14F-4D97-AF65-F5344CB8AC3E}">
        <p14:creationId xmlns:p14="http://schemas.microsoft.com/office/powerpoint/2010/main" val="209928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836CDE2-A3F6-4FF9-B634-26ED07532D20}"/>
              </a:ext>
            </a:extLst>
          </p:cNvPr>
          <p:cNvPicPr>
            <a:picLocks noChangeAspect="1"/>
          </p:cNvPicPr>
          <p:nvPr/>
        </p:nvPicPr>
        <p:blipFill rotWithShape="1">
          <a:blip r:embed="rId3"/>
          <a:srcRect l="2494" r="-1"/>
          <a:stretch/>
        </p:blipFill>
        <p:spPr>
          <a:xfrm>
            <a:off x="81185" y="2484726"/>
            <a:ext cx="4383700" cy="2950134"/>
          </a:xfrm>
          <a:prstGeom prst="rect">
            <a:avLst/>
          </a:prstGeom>
        </p:spPr>
      </p:pic>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３．将来気候における高潮・波浪計算</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最大旋衡風半径、移動速度</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0" lang="ja-JP" altLang="en-US"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p>
        </p:txBody>
      </p:sp>
      <p:sp>
        <p:nvSpPr>
          <p:cNvPr id="44" name="スライド番号プレースホルダー 2">
            <a:extLst>
              <a:ext uri="{FF2B5EF4-FFF2-40B4-BE49-F238E27FC236}">
                <a16:creationId xmlns:a16="http://schemas.microsoft.com/office/drawing/2014/main" id="{DE4DB9E7-0F14-4494-B3D2-06970084F8CC}"/>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5</a:t>
            </a:fld>
            <a:endParaRPr kumimoji="1" lang="ja-JP" altLang="en-US" sz="1600" dirty="0">
              <a:solidFill>
                <a:schemeClr val="tx1"/>
              </a:solidFill>
            </a:endParaRPr>
          </a:p>
        </p:txBody>
      </p:sp>
      <p:sp>
        <p:nvSpPr>
          <p:cNvPr id="28" name="テキスト ボックス 27">
            <a:extLst>
              <a:ext uri="{FF2B5EF4-FFF2-40B4-BE49-F238E27FC236}">
                <a16:creationId xmlns:a16="http://schemas.microsoft.com/office/drawing/2014/main" id="{C8A9D2C6-CB79-4519-B8DE-CECE19EBA79E}"/>
              </a:ext>
            </a:extLst>
          </p:cNvPr>
          <p:cNvSpPr txBox="1"/>
          <p:nvPr/>
        </p:nvSpPr>
        <p:spPr>
          <a:xfrm>
            <a:off x="81185" y="1697823"/>
            <a:ext cx="3873954" cy="307777"/>
          </a:xfrm>
          <a:prstGeom prst="rect">
            <a:avLst/>
          </a:prstGeom>
          <a:noFill/>
        </p:spPr>
        <p:txBody>
          <a:bodyPr wrap="square" rtlCol="0">
            <a:spAutoFit/>
          </a:bodyPr>
          <a:lstStyle/>
          <a:p>
            <a:r>
              <a:rPr lang="ja-JP" altLang="en-US" sz="1400" dirty="0">
                <a:solidFill>
                  <a:srgbClr val="0000FF"/>
                </a:solidFill>
                <a:latin typeface="ＭＳ ゴシック" panose="020B0609070205080204" pitchFamily="49" charset="-128"/>
                <a:ea typeface="ＭＳ ゴシック" panose="020B0609070205080204" pitchFamily="49" charset="-128"/>
              </a:rPr>
              <a:t>■最大旋衡風半径</a:t>
            </a:r>
            <a:endParaRPr lang="en-US" altLang="ja-JP" sz="1400" dirty="0">
              <a:solidFill>
                <a:srgbClr val="0000FF"/>
              </a:solidFill>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3A213AA3-DFCD-4686-B58F-B9B113B50A9B}"/>
              </a:ext>
            </a:extLst>
          </p:cNvPr>
          <p:cNvSpPr txBox="1"/>
          <p:nvPr/>
        </p:nvSpPr>
        <p:spPr>
          <a:xfrm>
            <a:off x="4572000" y="1677539"/>
            <a:ext cx="3873954" cy="307777"/>
          </a:xfrm>
          <a:prstGeom prst="rect">
            <a:avLst/>
          </a:prstGeom>
          <a:noFill/>
        </p:spPr>
        <p:txBody>
          <a:bodyPr wrap="square" rtlCol="0">
            <a:spAutoFit/>
          </a:bodyPr>
          <a:lstStyle/>
          <a:p>
            <a:r>
              <a:rPr lang="ja-JP" altLang="en-US" sz="1400" dirty="0">
                <a:solidFill>
                  <a:srgbClr val="0000FF"/>
                </a:solidFill>
                <a:latin typeface="ＭＳ ゴシック" panose="020B0609070205080204" pitchFamily="49" charset="-128"/>
                <a:ea typeface="ＭＳ ゴシック" panose="020B0609070205080204" pitchFamily="49" charset="-128"/>
              </a:rPr>
              <a:t>■台風移動速度の設定</a:t>
            </a:r>
            <a:endParaRPr lang="en-US" altLang="ja-JP" sz="1400" dirty="0">
              <a:solidFill>
                <a:srgbClr val="0000FF"/>
              </a:solidFill>
              <a:latin typeface="ＭＳ ゴシック" panose="020B0609070205080204" pitchFamily="49" charset="-128"/>
              <a:ea typeface="ＭＳ ゴシック" panose="020B0609070205080204" pitchFamily="49" charset="-128"/>
            </a:endParaRPr>
          </a:p>
        </p:txBody>
      </p:sp>
      <p:pic>
        <p:nvPicPr>
          <p:cNvPr id="22" name="図 21">
            <a:extLst>
              <a:ext uri="{FF2B5EF4-FFF2-40B4-BE49-F238E27FC236}">
                <a16:creationId xmlns:a16="http://schemas.microsoft.com/office/drawing/2014/main" id="{A4D7D653-1D14-4F49-B3B5-A199A905DFAC}"/>
              </a:ext>
            </a:extLst>
          </p:cNvPr>
          <p:cNvPicPr>
            <a:picLocks noChangeAspect="1"/>
          </p:cNvPicPr>
          <p:nvPr/>
        </p:nvPicPr>
        <p:blipFill>
          <a:blip r:embed="rId4"/>
          <a:stretch>
            <a:fillRect/>
          </a:stretch>
        </p:blipFill>
        <p:spPr>
          <a:xfrm>
            <a:off x="4371384" y="4149050"/>
            <a:ext cx="4794452" cy="2365391"/>
          </a:xfrm>
          <a:prstGeom prst="rect">
            <a:avLst/>
          </a:prstGeom>
        </p:spPr>
      </p:pic>
      <p:pic>
        <p:nvPicPr>
          <p:cNvPr id="23" name="図 22">
            <a:extLst>
              <a:ext uri="{FF2B5EF4-FFF2-40B4-BE49-F238E27FC236}">
                <a16:creationId xmlns:a16="http://schemas.microsoft.com/office/drawing/2014/main" id="{3937D914-5CDA-4F81-97FA-1B64F2A2BFAB}"/>
              </a:ext>
            </a:extLst>
          </p:cNvPr>
          <p:cNvPicPr>
            <a:picLocks noChangeAspect="1"/>
          </p:cNvPicPr>
          <p:nvPr/>
        </p:nvPicPr>
        <p:blipFill>
          <a:blip r:embed="rId5"/>
          <a:stretch>
            <a:fillRect/>
          </a:stretch>
        </p:blipFill>
        <p:spPr>
          <a:xfrm>
            <a:off x="4923017" y="2710187"/>
            <a:ext cx="3647514" cy="1326092"/>
          </a:xfrm>
          <a:prstGeom prst="rect">
            <a:avLst/>
          </a:prstGeom>
        </p:spPr>
      </p:pic>
      <p:cxnSp>
        <p:nvCxnSpPr>
          <p:cNvPr id="7" name="直線矢印コネクタ 6">
            <a:extLst>
              <a:ext uri="{FF2B5EF4-FFF2-40B4-BE49-F238E27FC236}">
                <a16:creationId xmlns:a16="http://schemas.microsoft.com/office/drawing/2014/main" id="{353023E3-A2B7-4D1F-92EB-A133F599ED2B}"/>
              </a:ext>
            </a:extLst>
          </p:cNvPr>
          <p:cNvCxnSpPr>
            <a:cxnSpLocks/>
          </p:cNvCxnSpPr>
          <p:nvPr/>
        </p:nvCxnSpPr>
        <p:spPr>
          <a:xfrm flipV="1">
            <a:off x="1595336" y="4079409"/>
            <a:ext cx="561268" cy="13985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 Box 9">
            <a:extLst>
              <a:ext uri="{FF2B5EF4-FFF2-40B4-BE49-F238E27FC236}">
                <a16:creationId xmlns:a16="http://schemas.microsoft.com/office/drawing/2014/main" id="{D8DB6CAF-3CA9-4F8C-9286-D4F30F82B3A3}"/>
              </a:ext>
            </a:extLst>
          </p:cNvPr>
          <p:cNvSpPr txBox="1">
            <a:spLocks noChangeArrowheads="1"/>
          </p:cNvSpPr>
          <p:nvPr/>
        </p:nvSpPr>
        <p:spPr bwMode="auto">
          <a:xfrm>
            <a:off x="131885" y="432028"/>
            <a:ext cx="8880911" cy="1077218"/>
          </a:xfrm>
          <a:prstGeom prst="rect">
            <a:avLst/>
          </a:prstGeom>
          <a:solidFill>
            <a:schemeClr val="bg1"/>
          </a:solidFill>
          <a:ln w="9525">
            <a:solidFill>
              <a:schemeClr val="tx1"/>
            </a:solidFill>
            <a:miter lim="800000"/>
            <a:headEnd/>
            <a:tailEnd/>
          </a:ln>
        </p:spPr>
        <p:txBody>
          <a:bodyPr wrap="square">
            <a:spAutoFit/>
          </a:bodyPr>
          <a:lstStyle>
            <a:defPPr>
              <a:defRPr lang="ja-JP"/>
            </a:defPPr>
            <a:lvl1pPr marL="224009" indent="-149339" defTabSz="390997" fontAlgn="auto">
              <a:spcAft>
                <a:spcPts val="0"/>
              </a:spcAft>
              <a:buFont typeface="Arial" panose="020B0604020202020204" pitchFamily="34" charset="0"/>
              <a:buChar char="•"/>
              <a:defRPr sz="1539">
                <a:latin typeface="Arial" panose="020B0604020202020204" pitchFamily="34"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ja-JP" altLang="en-US" sz="1600" dirty="0"/>
              <a:t>台風の最大旋衡風半径は、現行高潮計画における伊勢湾台風の台風中心気圧と最大旋衡風半径の関係を基に設定する。</a:t>
            </a:r>
            <a:endParaRPr lang="en-US" altLang="ja-JP" sz="1600" dirty="0"/>
          </a:p>
          <a:p>
            <a:r>
              <a:rPr lang="ja-JP" altLang="en-US" sz="1600" dirty="0"/>
              <a:t>台風移動速度は、現在気候と将来気候（</a:t>
            </a:r>
            <a:r>
              <a:rPr lang="en-US" altLang="ja-JP" sz="1600" dirty="0"/>
              <a:t>4</a:t>
            </a:r>
            <a:r>
              <a:rPr lang="ja-JP" altLang="en-US" sz="1600" dirty="0"/>
              <a:t>度上昇）で明確な違いは見られないことから、現行高潮</a:t>
            </a:r>
            <a:endParaRPr lang="en-US" altLang="ja-JP" sz="1600" dirty="0"/>
          </a:p>
          <a:p>
            <a:pPr marL="74670" indent="0">
              <a:buNone/>
            </a:pPr>
            <a:r>
              <a:rPr lang="ja-JP" altLang="en-US" sz="1600" dirty="0"/>
              <a:t>　計画と同じ移動速度とする。</a:t>
            </a:r>
          </a:p>
        </p:txBody>
      </p:sp>
      <p:sp>
        <p:nvSpPr>
          <p:cNvPr id="2" name="正方形/長方形 1">
            <a:extLst>
              <a:ext uri="{FF2B5EF4-FFF2-40B4-BE49-F238E27FC236}">
                <a16:creationId xmlns:a16="http://schemas.microsoft.com/office/drawing/2014/main" id="{639A99EA-BE51-444B-B6BF-E6B01627885B}"/>
              </a:ext>
            </a:extLst>
          </p:cNvPr>
          <p:cNvSpPr/>
          <p:nvPr/>
        </p:nvSpPr>
        <p:spPr>
          <a:xfrm>
            <a:off x="4744196" y="1974821"/>
            <a:ext cx="4268600" cy="646331"/>
          </a:xfrm>
          <a:prstGeom prst="rect">
            <a:avLst/>
          </a:prstGeom>
        </p:spPr>
        <p:txBody>
          <a:bodyPr wrap="square">
            <a:spAutoFit/>
          </a:bodyPr>
          <a:lstStyle/>
          <a:p>
            <a:r>
              <a:rPr lang="ja-JP" altLang="en-US" sz="1200" dirty="0"/>
              <a:t>　気候変動予測データ（</a:t>
            </a:r>
            <a:r>
              <a:rPr lang="en-US" altLang="ja-JP" sz="1200" dirty="0"/>
              <a:t>d4PDF</a:t>
            </a:r>
            <a:r>
              <a:rPr lang="ja-JP" altLang="en-US" sz="1200" dirty="0"/>
              <a:t>）から現在気候と将来気候（</a:t>
            </a:r>
            <a:r>
              <a:rPr lang="en-US" altLang="ja-JP" sz="1200" dirty="0"/>
              <a:t>4</a:t>
            </a:r>
            <a:r>
              <a:rPr lang="ja-JP" altLang="en-US" sz="1200" dirty="0"/>
              <a:t>度</a:t>
            </a:r>
            <a:endParaRPr lang="en-US" altLang="ja-JP" sz="1200" dirty="0"/>
          </a:p>
          <a:p>
            <a:r>
              <a:rPr lang="ja-JP" altLang="en-US" sz="1200" dirty="0"/>
              <a:t>上昇）における本州～九州に襲来する台風の移動速度を整理</a:t>
            </a:r>
            <a:endParaRPr lang="en-US" altLang="ja-JP" sz="1200" dirty="0"/>
          </a:p>
          <a:p>
            <a:r>
              <a:rPr lang="ja-JP" altLang="en-US" sz="1200" dirty="0"/>
              <a:t>したところ、移動速度に明確な違いは見られない。</a:t>
            </a:r>
            <a:endParaRPr lang="en-US" altLang="ja-JP" sz="1200" dirty="0"/>
          </a:p>
        </p:txBody>
      </p:sp>
      <p:sp>
        <p:nvSpPr>
          <p:cNvPr id="13" name="正方形/長方形 12">
            <a:extLst>
              <a:ext uri="{FF2B5EF4-FFF2-40B4-BE49-F238E27FC236}">
                <a16:creationId xmlns:a16="http://schemas.microsoft.com/office/drawing/2014/main" id="{F6822ED3-9F69-41C7-B1D8-DBFF40A5582E}"/>
              </a:ext>
            </a:extLst>
          </p:cNvPr>
          <p:cNvSpPr/>
          <p:nvPr/>
        </p:nvSpPr>
        <p:spPr>
          <a:xfrm>
            <a:off x="181464" y="1974821"/>
            <a:ext cx="4218342" cy="461665"/>
          </a:xfrm>
          <a:prstGeom prst="rect">
            <a:avLst/>
          </a:prstGeom>
        </p:spPr>
        <p:txBody>
          <a:bodyPr wrap="square">
            <a:spAutoFit/>
          </a:bodyPr>
          <a:lstStyle/>
          <a:p>
            <a:r>
              <a:rPr lang="ja-JP" altLang="en-US" sz="1200" dirty="0"/>
              <a:t>　将来気候の最大旋衡風半径は、伊勢湾台風の中心気圧と</a:t>
            </a:r>
            <a:endParaRPr lang="en-US" altLang="ja-JP" sz="1200" dirty="0"/>
          </a:p>
          <a:p>
            <a:r>
              <a:rPr lang="ja-JP" altLang="en-US" sz="1200" dirty="0"/>
              <a:t>最大旋衡風半径の関係式を整理し、設定する。</a:t>
            </a:r>
            <a:endParaRPr lang="en-US" altLang="ja-JP" sz="1200" dirty="0"/>
          </a:p>
        </p:txBody>
      </p:sp>
      <p:sp>
        <p:nvSpPr>
          <p:cNvPr id="43" name="Text Box 9">
            <a:extLst>
              <a:ext uri="{FF2B5EF4-FFF2-40B4-BE49-F238E27FC236}">
                <a16:creationId xmlns:a16="http://schemas.microsoft.com/office/drawing/2014/main" id="{416C7801-E1A1-4B25-855A-774B5451793B}"/>
              </a:ext>
            </a:extLst>
          </p:cNvPr>
          <p:cNvSpPr txBox="1">
            <a:spLocks noChangeArrowheads="1"/>
          </p:cNvSpPr>
          <p:nvPr/>
        </p:nvSpPr>
        <p:spPr bwMode="auto">
          <a:xfrm>
            <a:off x="464820" y="5434860"/>
            <a:ext cx="3832860" cy="523220"/>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74670" indent="0" defTabSz="390997">
              <a:spcBef>
                <a:spcPct val="0"/>
              </a:spcBef>
              <a:buNone/>
            </a:pPr>
            <a:r>
              <a:rPr lang="en-US" altLang="ja-JP" sz="1400" dirty="0">
                <a:latin typeface="+mn-ea"/>
              </a:rPr>
              <a:t> 1hPa</a:t>
            </a:r>
            <a:r>
              <a:rPr lang="ja-JP" altLang="en-US" sz="1400" dirty="0">
                <a:latin typeface="+mn-ea"/>
              </a:rPr>
              <a:t>の気圧低下に対して、最大旋衡風半径は　</a:t>
            </a:r>
            <a:endParaRPr lang="en-US" altLang="ja-JP" sz="1400" dirty="0">
              <a:latin typeface="+mn-ea"/>
            </a:endParaRPr>
          </a:p>
          <a:p>
            <a:pPr marL="74670" indent="0" defTabSz="390997">
              <a:spcBef>
                <a:spcPct val="0"/>
              </a:spcBef>
              <a:buNone/>
            </a:pPr>
            <a:r>
              <a:rPr lang="ja-JP" altLang="en-US" sz="1400" dirty="0">
                <a:latin typeface="+mn-ea"/>
              </a:rPr>
              <a:t> 約</a:t>
            </a:r>
            <a:r>
              <a:rPr lang="en-US" altLang="ja-JP" sz="1400" dirty="0">
                <a:latin typeface="+mn-ea"/>
              </a:rPr>
              <a:t>2.6km</a:t>
            </a:r>
            <a:r>
              <a:rPr lang="ja-JP" altLang="en-US" sz="1400" dirty="0">
                <a:latin typeface="+mn-ea"/>
              </a:rPr>
              <a:t>縮小</a:t>
            </a:r>
            <a:endParaRPr lang="en-US" altLang="ja-JP" sz="1400" dirty="0">
              <a:latin typeface="+mn-ea"/>
            </a:endParaRPr>
          </a:p>
        </p:txBody>
      </p:sp>
    </p:spTree>
    <p:extLst>
      <p:ext uri="{BB962C8B-B14F-4D97-AF65-F5344CB8AC3E}">
        <p14:creationId xmlns:p14="http://schemas.microsoft.com/office/powerpoint/2010/main" val="426264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３．将来気候における高潮・波浪計算</a:t>
            </a:r>
            <a:r>
              <a:rPr kumimoji="0" lang="ja-JP" altLang="en-US"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（解析条件）</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p>
        </p:txBody>
      </p:sp>
      <p:graphicFrame>
        <p:nvGraphicFramePr>
          <p:cNvPr id="4" name="表 3">
            <a:extLst>
              <a:ext uri="{FF2B5EF4-FFF2-40B4-BE49-F238E27FC236}">
                <a16:creationId xmlns:a16="http://schemas.microsoft.com/office/drawing/2014/main" id="{ECA5CFA5-4A88-43EE-9958-B8AA417F84FA}"/>
              </a:ext>
            </a:extLst>
          </p:cNvPr>
          <p:cNvGraphicFramePr>
            <a:graphicFrameLocks noGrp="1"/>
          </p:cNvGraphicFramePr>
          <p:nvPr>
            <p:extLst>
              <p:ext uri="{D42A27DB-BD31-4B8C-83A1-F6EECF244321}">
                <p14:modId xmlns:p14="http://schemas.microsoft.com/office/powerpoint/2010/main" val="335212616"/>
              </p:ext>
            </p:extLst>
          </p:nvPr>
        </p:nvGraphicFramePr>
        <p:xfrm>
          <a:off x="88900" y="461043"/>
          <a:ext cx="4934673" cy="6347458"/>
        </p:xfrm>
        <a:graphic>
          <a:graphicData uri="http://schemas.openxmlformats.org/drawingml/2006/table">
            <a:tbl>
              <a:tblPr firstRow="1" firstCol="1" lastRow="1" lastCol="1" bandRow="1" bandCol="1">
                <a:tableStyleId>{5940675A-B579-460E-94D1-54222C63F5DA}</a:tableStyleId>
              </a:tblPr>
              <a:tblGrid>
                <a:gridCol w="447399">
                  <a:extLst>
                    <a:ext uri="{9D8B030D-6E8A-4147-A177-3AD203B41FA5}">
                      <a16:colId xmlns:a16="http://schemas.microsoft.com/office/drawing/2014/main" val="1387458920"/>
                    </a:ext>
                  </a:extLst>
                </a:gridCol>
                <a:gridCol w="918223">
                  <a:extLst>
                    <a:ext uri="{9D8B030D-6E8A-4147-A177-3AD203B41FA5}">
                      <a16:colId xmlns:a16="http://schemas.microsoft.com/office/drawing/2014/main" val="130614278"/>
                    </a:ext>
                  </a:extLst>
                </a:gridCol>
                <a:gridCol w="3569051">
                  <a:extLst>
                    <a:ext uri="{9D8B030D-6E8A-4147-A177-3AD203B41FA5}">
                      <a16:colId xmlns:a16="http://schemas.microsoft.com/office/drawing/2014/main" val="1076009587"/>
                    </a:ext>
                  </a:extLst>
                </a:gridCol>
              </a:tblGrid>
              <a:tr h="293438">
                <a:tc gridSpan="2">
                  <a:txBody>
                    <a:bodyPr/>
                    <a:lstStyle/>
                    <a:p>
                      <a:pPr algn="ctr">
                        <a:spcAft>
                          <a:spcPts val="0"/>
                        </a:spcAft>
                      </a:pPr>
                      <a:r>
                        <a:rPr lang="ja-JP" sz="1200" kern="100" dirty="0">
                          <a:effectLst/>
                        </a:rPr>
                        <a:t>項目</a:t>
                      </a:r>
                      <a:endParaRPr lang="ja-JP" sz="1200" b="0" kern="100" dirty="0">
                        <a:solidFill>
                          <a:schemeClr val="tx1"/>
                        </a:solidFill>
                        <a:effectLst/>
                        <a:latin typeface="+mn-ea"/>
                        <a:ea typeface="+mn-ea"/>
                        <a:cs typeface="Times New Roman" panose="02020603050405020304" pitchFamily="18" charset="0"/>
                      </a:endParaRPr>
                    </a:p>
                  </a:txBody>
                  <a:tcPr marL="90000" marR="90000" marT="46800" marB="46800" anchor="ctr">
                    <a:solidFill>
                      <a:schemeClr val="accent2">
                        <a:lumMod val="20000"/>
                        <a:lumOff val="80000"/>
                      </a:schemeClr>
                    </a:solidFill>
                  </a:tcPr>
                </a:tc>
                <a:tc hMerge="1">
                  <a:txBody>
                    <a:bodyPr/>
                    <a:lstStyle/>
                    <a:p>
                      <a:endParaRPr kumimoji="1" lang="ja-JP" altLang="en-US"/>
                    </a:p>
                  </a:txBody>
                  <a:tcPr/>
                </a:tc>
                <a:tc>
                  <a:txBody>
                    <a:bodyPr/>
                    <a:lstStyle/>
                    <a:p>
                      <a:pPr algn="ctr">
                        <a:spcAft>
                          <a:spcPts val="0"/>
                        </a:spcAft>
                      </a:pPr>
                      <a:r>
                        <a:rPr lang="ja-JP" altLang="en-US" sz="1200" kern="100" dirty="0">
                          <a:effectLst/>
                        </a:rPr>
                        <a:t>経路検討</a:t>
                      </a:r>
                      <a:r>
                        <a:rPr lang="ja-JP" sz="1200" kern="100" dirty="0">
                          <a:effectLst/>
                        </a:rPr>
                        <a:t>のための解析条件</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solidFill>
                      <a:schemeClr val="accent2">
                        <a:lumMod val="20000"/>
                        <a:lumOff val="80000"/>
                      </a:schemeClr>
                    </a:solidFill>
                  </a:tcPr>
                </a:tc>
                <a:extLst>
                  <a:ext uri="{0D108BD9-81ED-4DB2-BD59-A6C34878D82A}">
                    <a16:rowId xmlns:a16="http://schemas.microsoft.com/office/drawing/2014/main" val="2254348578"/>
                  </a:ext>
                </a:extLst>
              </a:tr>
              <a:tr h="464305">
                <a:tc gridSpan="2">
                  <a:txBody>
                    <a:bodyPr/>
                    <a:lstStyle/>
                    <a:p>
                      <a:pPr algn="ctr">
                        <a:spcAft>
                          <a:spcPts val="0"/>
                        </a:spcAft>
                      </a:pPr>
                      <a:r>
                        <a:rPr lang="ja-JP" sz="1200" kern="100" dirty="0">
                          <a:effectLst/>
                        </a:rPr>
                        <a:t>解析対象範囲</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tc hMerge="1">
                  <a:txBody>
                    <a:bodyPr/>
                    <a:lstStyle/>
                    <a:p>
                      <a:endParaRPr kumimoji="1" lang="ja-JP" altLang="en-US"/>
                    </a:p>
                  </a:txBody>
                  <a:tcPr/>
                </a:tc>
                <a:tc>
                  <a:txBody>
                    <a:bodyPr/>
                    <a:lstStyle/>
                    <a:p>
                      <a:pPr algn="just">
                        <a:lnSpc>
                          <a:spcPts val="1600"/>
                        </a:lnSpc>
                        <a:spcAft>
                          <a:spcPts val="0"/>
                        </a:spcAft>
                      </a:pPr>
                      <a:r>
                        <a:rPr lang="ja-JP" sz="1200" kern="100" dirty="0">
                          <a:solidFill>
                            <a:schemeClr val="tx1"/>
                          </a:solidFill>
                          <a:effectLst/>
                        </a:rPr>
                        <a:t>南北方向：約</a:t>
                      </a:r>
                      <a:r>
                        <a:rPr lang="en-US" sz="1200" kern="100" dirty="0">
                          <a:solidFill>
                            <a:schemeClr val="tx1"/>
                          </a:solidFill>
                          <a:effectLst/>
                        </a:rPr>
                        <a:t>1300km</a:t>
                      </a:r>
                      <a:r>
                        <a:rPr lang="ja-JP" sz="1200" kern="100" dirty="0">
                          <a:solidFill>
                            <a:schemeClr val="tx1"/>
                          </a:solidFill>
                          <a:effectLst/>
                        </a:rPr>
                        <a:t>、東西方向：約</a:t>
                      </a:r>
                      <a:r>
                        <a:rPr lang="en-US" sz="1200" kern="100" dirty="0">
                          <a:solidFill>
                            <a:schemeClr val="tx1"/>
                          </a:solidFill>
                          <a:effectLst/>
                        </a:rPr>
                        <a:t>1750km</a:t>
                      </a:r>
                      <a:endParaRPr lang="ja-JP" sz="1200" kern="100" dirty="0">
                        <a:solidFill>
                          <a:schemeClr val="tx1"/>
                        </a:solidFill>
                        <a:effectLst/>
                      </a:endParaRPr>
                    </a:p>
                    <a:p>
                      <a:pPr algn="just">
                        <a:lnSpc>
                          <a:spcPts val="1600"/>
                        </a:lnSpc>
                        <a:spcAft>
                          <a:spcPts val="0"/>
                        </a:spcAft>
                      </a:pPr>
                      <a:r>
                        <a:rPr lang="ja-JP" sz="1200" kern="100" dirty="0">
                          <a:solidFill>
                            <a:schemeClr val="tx1"/>
                          </a:solidFill>
                          <a:effectLst/>
                        </a:rPr>
                        <a:t>（</a:t>
                      </a:r>
                      <a:r>
                        <a:rPr lang="en-US" sz="1200" kern="100" dirty="0">
                          <a:solidFill>
                            <a:schemeClr val="tx1"/>
                          </a:solidFill>
                          <a:effectLst/>
                        </a:rPr>
                        <a:t>2,430m</a:t>
                      </a:r>
                      <a:r>
                        <a:rPr lang="ja-JP" sz="1200" kern="100" dirty="0">
                          <a:solidFill>
                            <a:schemeClr val="tx1"/>
                          </a:solidFill>
                          <a:effectLst/>
                        </a:rPr>
                        <a:t>メッシュの解析領域）</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extLst>
                  <a:ext uri="{0D108BD9-81ED-4DB2-BD59-A6C34878D82A}">
                    <a16:rowId xmlns:a16="http://schemas.microsoft.com/office/drawing/2014/main" val="199570686"/>
                  </a:ext>
                </a:extLst>
              </a:tr>
              <a:tr h="464305">
                <a:tc gridSpan="2">
                  <a:txBody>
                    <a:bodyPr/>
                    <a:lstStyle/>
                    <a:p>
                      <a:pPr algn="ctr">
                        <a:spcAft>
                          <a:spcPts val="0"/>
                        </a:spcAft>
                      </a:pPr>
                      <a:r>
                        <a:rPr lang="ja-JP" sz="1200" kern="100" dirty="0">
                          <a:effectLst/>
                        </a:rPr>
                        <a:t>解析格子サイズ</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tc hMerge="1">
                  <a:txBody>
                    <a:bodyPr/>
                    <a:lstStyle/>
                    <a:p>
                      <a:endParaRPr kumimoji="1" lang="ja-JP" altLang="en-US"/>
                    </a:p>
                  </a:txBody>
                  <a:tcPr/>
                </a:tc>
                <a:tc>
                  <a:txBody>
                    <a:bodyPr/>
                    <a:lstStyle/>
                    <a:p>
                      <a:pPr algn="just">
                        <a:lnSpc>
                          <a:spcPts val="1600"/>
                        </a:lnSpc>
                        <a:spcAft>
                          <a:spcPts val="0"/>
                        </a:spcAft>
                      </a:pPr>
                      <a:r>
                        <a:rPr lang="ja-JP" sz="1200" kern="100" dirty="0">
                          <a:solidFill>
                            <a:schemeClr val="tx1"/>
                          </a:solidFill>
                          <a:effectLst/>
                        </a:rPr>
                        <a:t>Δ</a:t>
                      </a:r>
                      <a:r>
                        <a:rPr lang="en-US" sz="1200" kern="100" dirty="0">
                          <a:solidFill>
                            <a:schemeClr val="tx1"/>
                          </a:solidFill>
                          <a:effectLst/>
                        </a:rPr>
                        <a:t>x=</a:t>
                      </a:r>
                      <a:r>
                        <a:rPr lang="ja-JP" sz="1200" kern="100" dirty="0">
                          <a:solidFill>
                            <a:schemeClr val="tx1"/>
                          </a:solidFill>
                          <a:effectLst/>
                        </a:rPr>
                        <a:t>Δ</a:t>
                      </a:r>
                      <a:r>
                        <a:rPr lang="en-US" sz="1200" kern="100" dirty="0">
                          <a:solidFill>
                            <a:schemeClr val="tx1"/>
                          </a:solidFill>
                          <a:effectLst/>
                        </a:rPr>
                        <a:t>y=2,430m</a:t>
                      </a:r>
                      <a:r>
                        <a:rPr lang="ja-JP" sz="1200" kern="100" dirty="0">
                          <a:solidFill>
                            <a:schemeClr val="tx1"/>
                          </a:solidFill>
                          <a:effectLst/>
                        </a:rPr>
                        <a:t>→</a:t>
                      </a:r>
                      <a:r>
                        <a:rPr lang="en-US" sz="1200" kern="100" dirty="0">
                          <a:solidFill>
                            <a:schemeClr val="tx1"/>
                          </a:solidFill>
                          <a:effectLst/>
                        </a:rPr>
                        <a:t>810m</a:t>
                      </a:r>
                      <a:r>
                        <a:rPr lang="ja-JP" sz="1200" kern="100" dirty="0">
                          <a:solidFill>
                            <a:schemeClr val="tx1"/>
                          </a:solidFill>
                          <a:effectLst/>
                        </a:rPr>
                        <a:t>→</a:t>
                      </a:r>
                      <a:r>
                        <a:rPr lang="en-US" sz="1200" kern="100" dirty="0">
                          <a:solidFill>
                            <a:schemeClr val="tx1"/>
                          </a:solidFill>
                          <a:effectLst/>
                        </a:rPr>
                        <a:t>270m</a:t>
                      </a:r>
                      <a:r>
                        <a:rPr lang="ja-JP" sz="1200" kern="100" dirty="0">
                          <a:solidFill>
                            <a:schemeClr val="tx1"/>
                          </a:solidFill>
                          <a:effectLst/>
                        </a:rPr>
                        <a:t>→</a:t>
                      </a:r>
                      <a:r>
                        <a:rPr lang="en-US" sz="1200" kern="100" dirty="0">
                          <a:solidFill>
                            <a:schemeClr val="tx1"/>
                          </a:solidFill>
                          <a:effectLst/>
                        </a:rPr>
                        <a:t>90m→30m→10m</a:t>
                      </a:r>
                      <a:r>
                        <a:rPr lang="ja-JP" sz="1200" kern="100" dirty="0">
                          <a:solidFill>
                            <a:schemeClr val="tx1"/>
                          </a:solidFill>
                          <a:effectLst/>
                        </a:rPr>
                        <a:t>ネスティング</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extLst>
                  <a:ext uri="{0D108BD9-81ED-4DB2-BD59-A6C34878D82A}">
                    <a16:rowId xmlns:a16="http://schemas.microsoft.com/office/drawing/2014/main" val="1123613749"/>
                  </a:ext>
                </a:extLst>
              </a:tr>
              <a:tr h="290534">
                <a:tc gridSpan="2">
                  <a:txBody>
                    <a:bodyPr/>
                    <a:lstStyle/>
                    <a:p>
                      <a:pPr algn="ctr">
                        <a:spcAft>
                          <a:spcPts val="0"/>
                        </a:spcAft>
                      </a:pPr>
                      <a:r>
                        <a:rPr lang="ja-JP" sz="1200" kern="100" dirty="0">
                          <a:effectLst/>
                        </a:rPr>
                        <a:t>地形</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tc hMerge="1">
                  <a:txBody>
                    <a:bodyPr/>
                    <a:lstStyle/>
                    <a:p>
                      <a:endParaRPr kumimoji="1" lang="ja-JP" altLang="en-US"/>
                    </a:p>
                  </a:txBody>
                  <a:tcPr/>
                </a:tc>
                <a:tc>
                  <a:txBody>
                    <a:bodyPr/>
                    <a:lstStyle/>
                    <a:p>
                      <a:pPr marL="114300" indent="-114300" algn="just">
                        <a:lnSpc>
                          <a:spcPts val="1600"/>
                        </a:lnSpc>
                        <a:spcAft>
                          <a:spcPts val="0"/>
                        </a:spcAft>
                      </a:pPr>
                      <a:r>
                        <a:rPr lang="ja-JP" sz="1200" kern="100" dirty="0">
                          <a:solidFill>
                            <a:schemeClr val="tx1"/>
                          </a:solidFill>
                          <a:effectLst/>
                        </a:rPr>
                        <a:t>現況地形（</a:t>
                      </a:r>
                      <a:r>
                        <a:rPr lang="ja-JP" altLang="en-US" sz="1200" kern="100" dirty="0">
                          <a:solidFill>
                            <a:schemeClr val="tx1"/>
                          </a:solidFill>
                          <a:effectLst/>
                        </a:rPr>
                        <a:t>令和</a:t>
                      </a:r>
                      <a:r>
                        <a:rPr lang="en-US" altLang="ja-JP" sz="1200" kern="100" dirty="0">
                          <a:solidFill>
                            <a:schemeClr val="tx1"/>
                          </a:solidFill>
                          <a:effectLst/>
                        </a:rPr>
                        <a:t>2</a:t>
                      </a:r>
                      <a:r>
                        <a:rPr lang="ja-JP" altLang="en-US" sz="1200" kern="100" dirty="0">
                          <a:solidFill>
                            <a:schemeClr val="tx1"/>
                          </a:solidFill>
                          <a:effectLst/>
                        </a:rPr>
                        <a:t>年度末時点</a:t>
                      </a:r>
                      <a:r>
                        <a:rPr lang="ja-JP" sz="1200" kern="100" dirty="0">
                          <a:solidFill>
                            <a:schemeClr val="tx1"/>
                          </a:solidFill>
                          <a:effectLst/>
                        </a:rPr>
                        <a:t>）</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extLst>
                  <a:ext uri="{0D108BD9-81ED-4DB2-BD59-A6C34878D82A}">
                    <a16:rowId xmlns:a16="http://schemas.microsoft.com/office/drawing/2014/main" val="1440185941"/>
                  </a:ext>
                </a:extLst>
              </a:tr>
              <a:tr h="829920">
                <a:tc gridSpan="2">
                  <a:txBody>
                    <a:bodyPr/>
                    <a:lstStyle/>
                    <a:p>
                      <a:pPr algn="ctr">
                        <a:spcAft>
                          <a:spcPts val="0"/>
                        </a:spcAft>
                      </a:pPr>
                      <a:r>
                        <a:rPr lang="ja-JP" sz="1200" kern="100" dirty="0">
                          <a:effectLst/>
                        </a:rPr>
                        <a:t>台風諸元</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tc hMerge="1">
                  <a:txBody>
                    <a:bodyPr/>
                    <a:lstStyle/>
                    <a:p>
                      <a:endParaRPr kumimoji="1" lang="ja-JP" altLang="en-US"/>
                    </a:p>
                  </a:txBody>
                  <a:tcPr/>
                </a:tc>
                <a:tc>
                  <a:txBody>
                    <a:bodyPr/>
                    <a:lstStyle/>
                    <a:p>
                      <a:pPr marL="685800" indent="-685800" algn="just">
                        <a:lnSpc>
                          <a:spcPts val="1600"/>
                        </a:lnSpc>
                        <a:spcAft>
                          <a:spcPts val="0"/>
                        </a:spcAft>
                      </a:pPr>
                      <a:r>
                        <a:rPr lang="ja-JP" altLang="ja-JP" sz="1200" kern="100" dirty="0">
                          <a:effectLst/>
                        </a:rPr>
                        <a:t>◇</a:t>
                      </a:r>
                      <a:r>
                        <a:rPr lang="ja-JP" altLang="ja-JP" sz="1200" kern="100" dirty="0">
                          <a:solidFill>
                            <a:srgbClr val="0000FF"/>
                          </a:solidFill>
                          <a:effectLst/>
                        </a:rPr>
                        <a:t>中心気圧</a:t>
                      </a:r>
                      <a:r>
                        <a:rPr lang="ja-JP" altLang="ja-JP" sz="1200" kern="100" dirty="0">
                          <a:effectLst/>
                        </a:rPr>
                        <a:t>：</a:t>
                      </a:r>
                      <a:r>
                        <a:rPr lang="en-US" altLang="ja-JP" sz="1200" kern="100" dirty="0">
                          <a:solidFill>
                            <a:srgbClr val="FF0000"/>
                          </a:solidFill>
                          <a:effectLst/>
                        </a:rPr>
                        <a:t>2</a:t>
                      </a:r>
                      <a:r>
                        <a:rPr lang="ja-JP" altLang="en-US" sz="1200" kern="100" dirty="0">
                          <a:solidFill>
                            <a:srgbClr val="FF0000"/>
                          </a:solidFill>
                          <a:effectLst/>
                        </a:rPr>
                        <a:t>度上昇：</a:t>
                      </a:r>
                      <a:r>
                        <a:rPr lang="en-US" altLang="ja-JP" sz="1200" kern="100" dirty="0">
                          <a:solidFill>
                            <a:srgbClr val="FF0000"/>
                          </a:solidFill>
                          <a:effectLst/>
                        </a:rPr>
                        <a:t>933hpa</a:t>
                      </a:r>
                      <a:r>
                        <a:rPr lang="ja-JP" altLang="en-US" sz="1200" kern="100" dirty="0">
                          <a:solidFill>
                            <a:srgbClr val="FF0000"/>
                          </a:solidFill>
                          <a:effectLst/>
                        </a:rPr>
                        <a:t>（</a:t>
                      </a:r>
                      <a:r>
                        <a:rPr lang="zh-TW" altLang="en-US" sz="1200" kern="100" dirty="0">
                          <a:solidFill>
                            <a:srgbClr val="FF0000"/>
                          </a:solidFill>
                          <a:effectLst/>
                        </a:rPr>
                        <a:t>阪神間再上陸</a:t>
                      </a:r>
                      <a:r>
                        <a:rPr lang="ja-JP" altLang="en-US" sz="1200" kern="100" dirty="0">
                          <a:solidFill>
                            <a:srgbClr val="FF0000"/>
                          </a:solidFill>
                          <a:effectLst/>
                        </a:rPr>
                        <a:t>時）</a:t>
                      </a:r>
                      <a:endParaRPr lang="en-US" altLang="ja-JP" sz="1200" kern="100" dirty="0">
                        <a:solidFill>
                          <a:srgbClr val="FF0000"/>
                        </a:solidFill>
                        <a:effectLst/>
                      </a:endParaRPr>
                    </a:p>
                    <a:p>
                      <a:pPr marL="685800" indent="-685800" algn="just">
                        <a:lnSpc>
                          <a:spcPts val="1600"/>
                        </a:lnSpc>
                        <a:spcAft>
                          <a:spcPts val="0"/>
                        </a:spcAft>
                      </a:pPr>
                      <a:r>
                        <a:rPr lang="ja-JP" altLang="en-US" sz="1200" kern="100" dirty="0">
                          <a:solidFill>
                            <a:srgbClr val="FF0000"/>
                          </a:solidFill>
                          <a:effectLst/>
                        </a:rPr>
                        <a:t>　　　　　　　　 </a:t>
                      </a:r>
                      <a:r>
                        <a:rPr lang="en-US" altLang="ja-JP" sz="1200" kern="100" dirty="0">
                          <a:solidFill>
                            <a:srgbClr val="FF0000"/>
                          </a:solidFill>
                          <a:effectLst/>
                        </a:rPr>
                        <a:t>4</a:t>
                      </a:r>
                      <a:r>
                        <a:rPr lang="ja-JP" altLang="en-US" sz="1200" kern="100" dirty="0">
                          <a:solidFill>
                            <a:srgbClr val="FF0000"/>
                          </a:solidFill>
                          <a:effectLst/>
                        </a:rPr>
                        <a:t>度上昇：</a:t>
                      </a:r>
                      <a:r>
                        <a:rPr lang="en-US" altLang="ja-JP" sz="1200" kern="100" dirty="0">
                          <a:solidFill>
                            <a:srgbClr val="FF0000"/>
                          </a:solidFill>
                          <a:effectLst/>
                        </a:rPr>
                        <a:t>925hpa</a:t>
                      </a:r>
                      <a:r>
                        <a:rPr lang="ja-JP" altLang="en-US" sz="1200" kern="100" dirty="0">
                          <a:solidFill>
                            <a:srgbClr val="FF0000"/>
                          </a:solidFill>
                          <a:effectLst/>
                        </a:rPr>
                        <a:t>（</a:t>
                      </a:r>
                      <a:r>
                        <a:rPr lang="zh-TW" altLang="en-US" sz="1200" kern="100" dirty="0">
                          <a:solidFill>
                            <a:srgbClr val="FF0000"/>
                          </a:solidFill>
                          <a:effectLst/>
                        </a:rPr>
                        <a:t>阪神間再上陸</a:t>
                      </a:r>
                      <a:r>
                        <a:rPr lang="ja-JP" altLang="en-US" sz="1200" kern="100" dirty="0">
                          <a:solidFill>
                            <a:srgbClr val="FF0000"/>
                          </a:solidFill>
                          <a:effectLst/>
                        </a:rPr>
                        <a:t>時）</a:t>
                      </a:r>
                      <a:endParaRPr lang="en-US" altLang="ja-JP" sz="1200" kern="100" dirty="0">
                        <a:solidFill>
                          <a:srgbClr val="FF0000"/>
                        </a:solidFill>
                        <a:effectLst/>
                      </a:endParaRPr>
                    </a:p>
                    <a:p>
                      <a:pPr marL="685800" indent="-685800" algn="just">
                        <a:lnSpc>
                          <a:spcPts val="1600"/>
                        </a:lnSpc>
                        <a:spcAft>
                          <a:spcPts val="0"/>
                        </a:spcAft>
                      </a:pPr>
                      <a:r>
                        <a:rPr lang="ja-JP" altLang="ja-JP" sz="1200" kern="100" dirty="0">
                          <a:effectLst/>
                        </a:rPr>
                        <a:t>◇</a:t>
                      </a:r>
                      <a:r>
                        <a:rPr lang="ja-JP" altLang="ja-JP" sz="1200" kern="100" dirty="0">
                          <a:solidFill>
                            <a:srgbClr val="0000FF"/>
                          </a:solidFill>
                          <a:effectLst/>
                        </a:rPr>
                        <a:t>台風半径</a:t>
                      </a:r>
                      <a:r>
                        <a:rPr lang="ja-JP" altLang="ja-JP" sz="1200" kern="100" dirty="0">
                          <a:effectLst/>
                        </a:rPr>
                        <a:t>：</a:t>
                      </a:r>
                      <a:r>
                        <a:rPr lang="ja-JP" altLang="en-US" sz="1200" kern="100" dirty="0">
                          <a:effectLst/>
                        </a:rPr>
                        <a:t>伊勢湾台風の台風中心気圧と</a:t>
                      </a:r>
                      <a:endParaRPr lang="en-US" altLang="ja-JP" sz="1200" kern="100" dirty="0">
                        <a:effectLst/>
                      </a:endParaRPr>
                    </a:p>
                    <a:p>
                      <a:pPr marL="685800" indent="-685800" algn="just">
                        <a:lnSpc>
                          <a:spcPts val="1600"/>
                        </a:lnSpc>
                        <a:spcAft>
                          <a:spcPts val="0"/>
                        </a:spcAft>
                      </a:pPr>
                      <a:r>
                        <a:rPr lang="ja-JP" altLang="en-US" sz="1200" kern="100" dirty="0">
                          <a:effectLst/>
                        </a:rPr>
                        <a:t>　　　　　　　　　　　最大旋衡風半径の関係より設定</a:t>
                      </a:r>
                      <a:endParaRPr lang="ja-JP" altLang="ja-JP" sz="1200" kern="100" dirty="0">
                        <a:effectLst/>
                      </a:endParaRPr>
                    </a:p>
                    <a:p>
                      <a:pPr marL="685800" indent="-685800" algn="just">
                        <a:lnSpc>
                          <a:spcPts val="1600"/>
                        </a:lnSpc>
                        <a:spcAft>
                          <a:spcPts val="0"/>
                        </a:spcAft>
                      </a:pPr>
                      <a:r>
                        <a:rPr lang="ja-JP" altLang="ja-JP" sz="1200" kern="100" dirty="0">
                          <a:effectLst/>
                        </a:rPr>
                        <a:t>◇</a:t>
                      </a:r>
                      <a:r>
                        <a:rPr lang="ja-JP" altLang="ja-JP" sz="1200" kern="100" dirty="0">
                          <a:solidFill>
                            <a:srgbClr val="0000FF"/>
                          </a:solidFill>
                          <a:effectLst/>
                        </a:rPr>
                        <a:t>移動速度</a:t>
                      </a:r>
                      <a:r>
                        <a:rPr lang="ja-JP" altLang="en-US" sz="1200" kern="100" dirty="0">
                          <a:solidFill>
                            <a:srgbClr val="0000FF"/>
                          </a:solidFill>
                          <a:effectLst/>
                        </a:rPr>
                        <a:t>・経路</a:t>
                      </a:r>
                      <a:r>
                        <a:rPr lang="ja-JP" altLang="ja-JP" sz="1200" kern="100" dirty="0">
                          <a:effectLst/>
                        </a:rPr>
                        <a:t>：室戸台風実績値</a:t>
                      </a:r>
                      <a:endParaRPr lang="ja-JP" altLang="ja-JP" sz="1200" b="0" kern="100" dirty="0">
                        <a:solidFill>
                          <a:schemeClr val="tx1"/>
                        </a:solidFill>
                        <a:effectLst/>
                        <a:latin typeface="+mn-ea"/>
                        <a:ea typeface="+mn-ea"/>
                        <a:cs typeface="Times New Roman" panose="02020603050405020304" pitchFamily="18" charset="0"/>
                      </a:endParaRPr>
                    </a:p>
                  </a:txBody>
                  <a:tcPr marL="90000" marR="90000" marT="46800" marB="46800"/>
                </a:tc>
                <a:extLst>
                  <a:ext uri="{0D108BD9-81ED-4DB2-BD59-A6C34878D82A}">
                    <a16:rowId xmlns:a16="http://schemas.microsoft.com/office/drawing/2014/main" val="2695480311"/>
                  </a:ext>
                </a:extLst>
              </a:tr>
              <a:tr h="457214">
                <a:tc gridSpan="2">
                  <a:txBody>
                    <a:bodyPr/>
                    <a:lstStyle/>
                    <a:p>
                      <a:pPr algn="ctr">
                        <a:spcAft>
                          <a:spcPts val="0"/>
                        </a:spcAft>
                      </a:pPr>
                      <a:r>
                        <a:rPr lang="ja-JP" sz="1200" kern="100" dirty="0">
                          <a:effectLst/>
                        </a:rPr>
                        <a:t>潮　位</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tc hMerge="1">
                  <a:txBody>
                    <a:bodyPr/>
                    <a:lstStyle/>
                    <a:p>
                      <a:endParaRPr kumimoji="1" lang="ja-JP" altLang="en-US"/>
                    </a:p>
                  </a:txBody>
                  <a:tcPr/>
                </a:tc>
                <a:tc>
                  <a:txBody>
                    <a:bodyPr/>
                    <a:lstStyle/>
                    <a:p>
                      <a:pPr algn="just">
                        <a:lnSpc>
                          <a:spcPts val="1600"/>
                        </a:lnSpc>
                        <a:spcAft>
                          <a:spcPts val="0"/>
                        </a:spcAft>
                      </a:pPr>
                      <a:r>
                        <a:rPr lang="ja-JP" altLang="en-US" sz="1200" b="0" kern="100" dirty="0">
                          <a:solidFill>
                            <a:schemeClr val="tx1"/>
                          </a:solidFill>
                          <a:effectLst/>
                          <a:latin typeface="+mn-ea"/>
                          <a:ea typeface="+mn-ea"/>
                          <a:cs typeface="Times New Roman" panose="02020603050405020304" pitchFamily="18" charset="0"/>
                        </a:rPr>
                        <a:t>基準水位：</a:t>
                      </a:r>
                      <a:r>
                        <a:rPr lang="en-US" altLang="ja-JP" sz="1200" b="0" kern="100" dirty="0">
                          <a:solidFill>
                            <a:schemeClr val="tx1"/>
                          </a:solidFill>
                          <a:effectLst/>
                          <a:latin typeface="+mn-ea"/>
                          <a:ea typeface="+mn-ea"/>
                          <a:cs typeface="Times New Roman" panose="02020603050405020304" pitchFamily="18" charset="0"/>
                        </a:rPr>
                        <a:t>OP+2.3m</a:t>
                      </a:r>
                      <a:r>
                        <a:rPr lang="ja-JP" altLang="en-US" sz="1200" b="0" kern="100" dirty="0">
                          <a:solidFill>
                            <a:schemeClr val="tx1"/>
                          </a:solidFill>
                          <a:effectLst/>
                          <a:latin typeface="+mn-ea"/>
                          <a:ea typeface="+mn-ea"/>
                          <a:cs typeface="Times New Roman" panose="02020603050405020304" pitchFamily="18" charset="0"/>
                        </a:rPr>
                        <a:t>（朔望平均満潮位）＋海面上昇量</a:t>
                      </a:r>
                      <a:r>
                        <a:rPr lang="ja-JP" altLang="en-US" sz="1200" b="0" kern="100" dirty="0">
                          <a:solidFill>
                            <a:srgbClr val="FF0000"/>
                          </a:solidFill>
                          <a:effectLst/>
                          <a:latin typeface="+mn-ea"/>
                          <a:ea typeface="+mn-ea"/>
                          <a:cs typeface="Times New Roman" panose="02020603050405020304" pitchFamily="18" charset="0"/>
                        </a:rPr>
                        <a:t>　</a:t>
                      </a:r>
                      <a:endParaRPr lang="en-US" altLang="ja-JP" sz="1200" b="0" kern="100" dirty="0">
                        <a:solidFill>
                          <a:srgbClr val="FF0000"/>
                        </a:solidFill>
                        <a:effectLst/>
                        <a:latin typeface="+mn-ea"/>
                        <a:ea typeface="+mn-ea"/>
                        <a:cs typeface="Times New Roman" panose="02020603050405020304" pitchFamily="18" charset="0"/>
                      </a:endParaRPr>
                    </a:p>
                    <a:p>
                      <a:pPr algn="just">
                        <a:lnSpc>
                          <a:spcPts val="1600"/>
                        </a:lnSpc>
                        <a:spcAft>
                          <a:spcPts val="0"/>
                        </a:spcAft>
                      </a:pPr>
                      <a:r>
                        <a:rPr lang="en-US" altLang="ja-JP" sz="1200" b="0" kern="100" dirty="0">
                          <a:solidFill>
                            <a:srgbClr val="FF0000"/>
                          </a:solidFill>
                          <a:effectLst/>
                          <a:latin typeface="+mn-ea"/>
                          <a:ea typeface="+mn-ea"/>
                          <a:cs typeface="Times New Roman" panose="02020603050405020304" pitchFamily="18" charset="0"/>
                        </a:rPr>
                        <a:t>  2</a:t>
                      </a:r>
                      <a:r>
                        <a:rPr lang="ja-JP" altLang="en-US" sz="1200" b="0" kern="100" dirty="0">
                          <a:solidFill>
                            <a:srgbClr val="FF0000"/>
                          </a:solidFill>
                          <a:effectLst/>
                          <a:latin typeface="+mn-ea"/>
                          <a:ea typeface="+mn-ea"/>
                          <a:cs typeface="Times New Roman" panose="02020603050405020304" pitchFamily="18" charset="0"/>
                        </a:rPr>
                        <a:t>度上昇：</a:t>
                      </a:r>
                      <a:r>
                        <a:rPr lang="en-US" altLang="ja-JP" sz="1200" b="0" kern="100" dirty="0">
                          <a:solidFill>
                            <a:srgbClr val="FF0000"/>
                          </a:solidFill>
                          <a:effectLst/>
                          <a:latin typeface="+mn-ea"/>
                          <a:ea typeface="+mn-ea"/>
                          <a:cs typeface="Times New Roman" panose="02020603050405020304" pitchFamily="18" charset="0"/>
                        </a:rPr>
                        <a:t>OP+3.0m</a:t>
                      </a:r>
                      <a:r>
                        <a:rPr lang="ja-JP" altLang="en-US" sz="1200" b="0" kern="100" dirty="0">
                          <a:solidFill>
                            <a:srgbClr val="FF0000"/>
                          </a:solidFill>
                          <a:effectLst/>
                          <a:latin typeface="+mn-ea"/>
                          <a:ea typeface="+mn-ea"/>
                          <a:cs typeface="Times New Roman" panose="02020603050405020304" pitchFamily="18" charset="0"/>
                        </a:rPr>
                        <a:t>　</a:t>
                      </a:r>
                      <a:r>
                        <a:rPr lang="en-US" altLang="ja-JP" sz="1200" b="0" kern="100" dirty="0">
                          <a:solidFill>
                            <a:srgbClr val="FF0000"/>
                          </a:solidFill>
                          <a:effectLst/>
                          <a:latin typeface="+mn-ea"/>
                          <a:ea typeface="+mn-ea"/>
                          <a:cs typeface="Times New Roman" panose="02020603050405020304" pitchFamily="18" charset="0"/>
                        </a:rPr>
                        <a:t>(RCP2.6</a:t>
                      </a:r>
                      <a:r>
                        <a:rPr lang="en-US" altLang="ja-JP" sz="1200" b="0" kern="100" baseline="0" dirty="0">
                          <a:solidFill>
                            <a:srgbClr val="FF0000"/>
                          </a:solidFill>
                          <a:effectLst/>
                          <a:latin typeface="+mn-ea"/>
                          <a:ea typeface="+mn-ea"/>
                          <a:cs typeface="Times New Roman" panose="02020603050405020304" pitchFamily="18" charset="0"/>
                        </a:rPr>
                        <a:t> </a:t>
                      </a:r>
                      <a:r>
                        <a:rPr lang="en-US" altLang="ja-JP" sz="1200" b="0" kern="100" dirty="0">
                          <a:solidFill>
                            <a:srgbClr val="FF0000"/>
                          </a:solidFill>
                          <a:effectLst/>
                          <a:latin typeface="+mn-ea"/>
                          <a:ea typeface="+mn-ea"/>
                          <a:cs typeface="Times New Roman" panose="02020603050405020304" pitchFamily="18" charset="0"/>
                        </a:rPr>
                        <a:t>95%</a:t>
                      </a:r>
                      <a:r>
                        <a:rPr lang="ja-JP" altLang="en-US" sz="1200" b="0" kern="100" dirty="0">
                          <a:solidFill>
                            <a:srgbClr val="FF0000"/>
                          </a:solidFill>
                          <a:effectLst/>
                          <a:latin typeface="+mn-ea"/>
                          <a:ea typeface="+mn-ea"/>
                          <a:cs typeface="Times New Roman" panose="02020603050405020304" pitchFamily="18" charset="0"/>
                        </a:rPr>
                        <a:t>値</a:t>
                      </a:r>
                      <a:r>
                        <a:rPr lang="en-US" altLang="ja-JP" sz="1200" b="0" kern="100" dirty="0">
                          <a:solidFill>
                            <a:srgbClr val="FF0000"/>
                          </a:solidFill>
                          <a:effectLst/>
                          <a:latin typeface="+mn-ea"/>
                          <a:ea typeface="+mn-ea"/>
                          <a:cs typeface="Times New Roman" panose="02020603050405020304" pitchFamily="18" charset="0"/>
                        </a:rPr>
                        <a:t>)</a:t>
                      </a:r>
                    </a:p>
                    <a:p>
                      <a:pPr marL="0" marR="0" lvl="0" indent="0" algn="just" defTabSz="914400" rtl="0" eaLnBrk="1" fontAlgn="auto" latinLnBrk="0" hangingPunct="1">
                        <a:lnSpc>
                          <a:spcPts val="1600"/>
                        </a:lnSpc>
                        <a:spcBef>
                          <a:spcPts val="0"/>
                        </a:spcBef>
                        <a:spcAft>
                          <a:spcPts val="0"/>
                        </a:spcAft>
                        <a:buClrTx/>
                        <a:buSzTx/>
                        <a:buFontTx/>
                        <a:buNone/>
                        <a:tabLst/>
                        <a:defRPr/>
                      </a:pPr>
                      <a:r>
                        <a:rPr lang="en-US" altLang="ja-JP" sz="1200" b="0" kern="100" dirty="0">
                          <a:solidFill>
                            <a:srgbClr val="FF0000"/>
                          </a:solidFill>
                          <a:effectLst/>
                          <a:latin typeface="+mn-ea"/>
                          <a:ea typeface="+mn-ea"/>
                          <a:cs typeface="Times New Roman" panose="02020603050405020304" pitchFamily="18" charset="0"/>
                        </a:rPr>
                        <a:t>  4</a:t>
                      </a:r>
                      <a:r>
                        <a:rPr lang="ja-JP" altLang="en-US" sz="1200" b="0" kern="100" dirty="0">
                          <a:solidFill>
                            <a:srgbClr val="FF0000"/>
                          </a:solidFill>
                          <a:effectLst/>
                          <a:latin typeface="+mn-ea"/>
                          <a:ea typeface="+mn-ea"/>
                          <a:cs typeface="Times New Roman" panose="02020603050405020304" pitchFamily="18" charset="0"/>
                        </a:rPr>
                        <a:t>度上昇：</a:t>
                      </a:r>
                      <a:r>
                        <a:rPr lang="en-US" altLang="ja-JP" sz="1200" b="0" kern="100" dirty="0">
                          <a:solidFill>
                            <a:srgbClr val="FF0000"/>
                          </a:solidFill>
                          <a:effectLst/>
                          <a:latin typeface="+mn-ea"/>
                          <a:ea typeface="+mn-ea"/>
                          <a:cs typeface="Times New Roman" panose="02020603050405020304" pitchFamily="18" charset="0"/>
                        </a:rPr>
                        <a:t>OP+3.2m </a:t>
                      </a:r>
                      <a:r>
                        <a:rPr lang="ja-JP" altLang="en-US" sz="1200" b="0" kern="100" dirty="0">
                          <a:solidFill>
                            <a:srgbClr val="FF0000"/>
                          </a:solidFill>
                          <a:effectLst/>
                          <a:latin typeface="+mn-ea"/>
                          <a:ea typeface="+mn-ea"/>
                          <a:cs typeface="Times New Roman" panose="02020603050405020304" pitchFamily="18" charset="0"/>
                        </a:rPr>
                        <a:t>　　</a:t>
                      </a:r>
                      <a:r>
                        <a:rPr lang="en-US" altLang="ja-JP" sz="1200" b="0" kern="100" dirty="0">
                          <a:solidFill>
                            <a:srgbClr val="FF0000"/>
                          </a:solidFill>
                          <a:effectLst/>
                          <a:latin typeface="+mn-ea"/>
                          <a:ea typeface="+mn-ea"/>
                          <a:cs typeface="Times New Roman" panose="02020603050405020304" pitchFamily="18" charset="0"/>
                        </a:rPr>
                        <a:t>(RCP8.5</a:t>
                      </a:r>
                      <a:r>
                        <a:rPr lang="ja-JP" altLang="en-US" sz="1200" b="0" kern="100" dirty="0">
                          <a:solidFill>
                            <a:srgbClr val="FF0000"/>
                          </a:solidFill>
                          <a:effectLst/>
                          <a:latin typeface="+mn-ea"/>
                          <a:ea typeface="+mn-ea"/>
                          <a:cs typeface="Times New Roman" panose="02020603050405020304" pitchFamily="18" charset="0"/>
                        </a:rPr>
                        <a:t> 中央値</a:t>
                      </a:r>
                      <a:r>
                        <a:rPr lang="en-US" altLang="ja-JP" sz="1200" b="0" kern="100" dirty="0">
                          <a:solidFill>
                            <a:srgbClr val="FF0000"/>
                          </a:solidFill>
                          <a:effectLst/>
                          <a:latin typeface="+mn-ea"/>
                          <a:ea typeface="+mn-ea"/>
                          <a:cs typeface="Times New Roman" panose="02020603050405020304" pitchFamily="18" charset="0"/>
                        </a:rPr>
                        <a:t>)</a:t>
                      </a:r>
                      <a:endParaRPr lang="ja-JP" sz="1200" b="0" kern="100" dirty="0">
                        <a:solidFill>
                          <a:srgbClr val="FF0000"/>
                        </a:solidFill>
                        <a:effectLst/>
                        <a:latin typeface="+mn-ea"/>
                        <a:ea typeface="+mn-ea"/>
                        <a:cs typeface="Times New Roman" panose="02020603050405020304" pitchFamily="18" charset="0"/>
                      </a:endParaRPr>
                    </a:p>
                  </a:txBody>
                  <a:tcPr marL="25140" marR="90000" marT="46800" marB="46800" anchor="ctr"/>
                </a:tc>
                <a:extLst>
                  <a:ext uri="{0D108BD9-81ED-4DB2-BD59-A6C34878D82A}">
                    <a16:rowId xmlns:a16="http://schemas.microsoft.com/office/drawing/2014/main" val="1945863327"/>
                  </a:ext>
                </a:extLst>
              </a:tr>
              <a:tr h="493988">
                <a:tc rowSpan="2">
                  <a:txBody>
                    <a:bodyPr/>
                    <a:lstStyle/>
                    <a:p>
                      <a:pPr algn="ctr">
                        <a:spcAft>
                          <a:spcPts val="0"/>
                        </a:spcAft>
                      </a:pPr>
                      <a:r>
                        <a:rPr lang="ja-JP" sz="1000" kern="100" dirty="0">
                          <a:effectLst/>
                        </a:rPr>
                        <a:t>気圧・風場推算</a:t>
                      </a:r>
                      <a:endParaRPr lang="ja-JP" sz="1000" b="0" kern="100" dirty="0">
                        <a:solidFill>
                          <a:schemeClr val="tx1"/>
                        </a:solidFill>
                        <a:effectLst/>
                        <a:latin typeface="+mn-ea"/>
                        <a:ea typeface="+mn-ea"/>
                        <a:cs typeface="Times New Roman" panose="02020603050405020304" pitchFamily="18" charset="0"/>
                      </a:endParaRPr>
                    </a:p>
                  </a:txBody>
                  <a:tcPr marL="25140" marR="90000" marT="46800" marB="46800" vert="eaVert" anchor="ctr"/>
                </a:tc>
                <a:tc>
                  <a:txBody>
                    <a:bodyPr/>
                    <a:lstStyle/>
                    <a:p>
                      <a:pPr algn="ctr">
                        <a:spcAft>
                          <a:spcPts val="0"/>
                        </a:spcAft>
                      </a:pPr>
                      <a:r>
                        <a:rPr lang="ja-JP" sz="1200" kern="100" spc="-30" dirty="0">
                          <a:effectLst/>
                        </a:rPr>
                        <a:t>モデル</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en-US" sz="1200" kern="100" dirty="0">
                          <a:solidFill>
                            <a:schemeClr val="tx1"/>
                          </a:solidFill>
                          <a:effectLst/>
                        </a:rPr>
                        <a:t>Myers</a:t>
                      </a:r>
                      <a:r>
                        <a:rPr lang="ja-JP" sz="1200" kern="100" dirty="0">
                          <a:solidFill>
                            <a:schemeClr val="tx1"/>
                          </a:solidFill>
                          <a:effectLst/>
                        </a:rPr>
                        <a:t>モデル</a:t>
                      </a:r>
                      <a:r>
                        <a:rPr lang="ja-JP" altLang="en-US" sz="1200" kern="100" dirty="0">
                          <a:solidFill>
                            <a:schemeClr val="tx1"/>
                          </a:solidFill>
                          <a:effectLst/>
                        </a:rPr>
                        <a:t>、</a:t>
                      </a:r>
                      <a:r>
                        <a:rPr lang="ja-JP" altLang="ja-JP" sz="1200" kern="100" dirty="0">
                          <a:solidFill>
                            <a:schemeClr val="tx1"/>
                          </a:solidFill>
                          <a:effectLst/>
                        </a:rPr>
                        <a:t>傾度風モデル</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extLst>
                  <a:ext uri="{0D108BD9-81ED-4DB2-BD59-A6C34878D82A}">
                    <a16:rowId xmlns:a16="http://schemas.microsoft.com/office/drawing/2014/main" val="21704752"/>
                  </a:ext>
                </a:extLst>
              </a:tr>
              <a:tr h="516666">
                <a:tc vMerge="1">
                  <a:txBody>
                    <a:bodyPr/>
                    <a:lstStyle/>
                    <a:p>
                      <a:endParaRPr kumimoji="1" lang="ja-JP" altLang="en-US"/>
                    </a:p>
                  </a:txBody>
                  <a:tcPr/>
                </a:tc>
                <a:tc>
                  <a:txBody>
                    <a:bodyPr/>
                    <a:lstStyle/>
                    <a:p>
                      <a:pPr algn="ctr">
                        <a:spcAft>
                          <a:spcPts val="0"/>
                        </a:spcAft>
                      </a:pPr>
                      <a:r>
                        <a:rPr lang="ja-JP" altLang="en-US" sz="1200" kern="100" dirty="0">
                          <a:effectLst/>
                        </a:rPr>
                        <a:t>計算条件</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tc>
                  <a:txBody>
                    <a:bodyPr/>
                    <a:lstStyle/>
                    <a:p>
                      <a:pPr algn="just">
                        <a:lnSpc>
                          <a:spcPts val="1600"/>
                        </a:lnSpc>
                        <a:spcAft>
                          <a:spcPts val="0"/>
                        </a:spcAft>
                      </a:pPr>
                      <a:r>
                        <a:rPr lang="en-US" altLang="ja-JP" sz="1200" kern="100" dirty="0">
                          <a:solidFill>
                            <a:schemeClr val="tx1"/>
                          </a:solidFill>
                          <a:effectLst/>
                        </a:rPr>
                        <a:t>C1,C2=0.650</a:t>
                      </a:r>
                      <a:r>
                        <a:rPr lang="ja-JP" altLang="en-US" sz="1200" kern="100" dirty="0">
                          <a:solidFill>
                            <a:schemeClr val="tx1"/>
                          </a:solidFill>
                          <a:effectLst/>
                        </a:rPr>
                        <a:t>を適用</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extLst>
                  <a:ext uri="{0D108BD9-81ED-4DB2-BD59-A6C34878D82A}">
                    <a16:rowId xmlns:a16="http://schemas.microsoft.com/office/drawing/2014/main" val="1342438723"/>
                  </a:ext>
                </a:extLst>
              </a:tr>
              <a:tr h="449999">
                <a:tc rowSpan="2">
                  <a:txBody>
                    <a:bodyPr/>
                    <a:lstStyle/>
                    <a:p>
                      <a:pPr marL="71755" marR="71755" algn="ctr">
                        <a:spcAft>
                          <a:spcPts val="0"/>
                        </a:spcAft>
                      </a:pPr>
                      <a:r>
                        <a:rPr lang="ja-JP" sz="1000" kern="100" dirty="0">
                          <a:effectLst/>
                        </a:rPr>
                        <a:t>波浪推算</a:t>
                      </a:r>
                      <a:endParaRPr lang="ja-JP" sz="1000" b="0" kern="100" dirty="0">
                        <a:solidFill>
                          <a:schemeClr val="tx1"/>
                        </a:solidFill>
                        <a:effectLst/>
                        <a:latin typeface="+mn-ea"/>
                        <a:ea typeface="+mn-ea"/>
                        <a:cs typeface="Times New Roman" panose="02020603050405020304" pitchFamily="18" charset="0"/>
                      </a:endParaRPr>
                    </a:p>
                  </a:txBody>
                  <a:tcPr marL="25140" marR="90000" marT="46800" marB="46800" anchor="ctr"/>
                </a:tc>
                <a:tc>
                  <a:txBody>
                    <a:bodyPr/>
                    <a:lstStyle/>
                    <a:p>
                      <a:pPr algn="ctr">
                        <a:spcAft>
                          <a:spcPts val="0"/>
                        </a:spcAft>
                      </a:pPr>
                      <a:r>
                        <a:rPr lang="ja-JP" sz="1200" kern="100" dirty="0">
                          <a:effectLst/>
                        </a:rPr>
                        <a:t>モデル</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tc>
                  <a:txBody>
                    <a:bodyPr/>
                    <a:lstStyle/>
                    <a:p>
                      <a:pPr algn="l">
                        <a:lnSpc>
                          <a:spcPts val="1600"/>
                        </a:lnSpc>
                        <a:spcAft>
                          <a:spcPts val="0"/>
                        </a:spcAft>
                      </a:pPr>
                      <a:r>
                        <a:rPr lang="ja-JP" sz="1200" kern="100" dirty="0">
                          <a:solidFill>
                            <a:schemeClr val="tx1"/>
                          </a:solidFill>
                          <a:effectLst/>
                        </a:rPr>
                        <a:t>スペクトル法（第三世代波浪推算モデル：ＳＷＡＮ）</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extLst>
                  <a:ext uri="{0D108BD9-81ED-4DB2-BD59-A6C34878D82A}">
                    <a16:rowId xmlns:a16="http://schemas.microsoft.com/office/drawing/2014/main" val="1318511968"/>
                  </a:ext>
                </a:extLst>
              </a:tr>
              <a:tr h="415397">
                <a:tc vMerge="1">
                  <a:txBody>
                    <a:bodyPr/>
                    <a:lstStyle/>
                    <a:p>
                      <a:pPr marL="71755" marR="71755" algn="ctr">
                        <a:spcAft>
                          <a:spcPts val="0"/>
                        </a:spcAft>
                      </a:pP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25140" marR="25140" marT="0" marB="0" vert="ea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200" b="0" kern="100" dirty="0">
                          <a:solidFill>
                            <a:schemeClr val="tx1"/>
                          </a:solidFill>
                          <a:effectLst/>
                          <a:latin typeface="+mn-ea"/>
                          <a:ea typeface="+mn-ea"/>
                          <a:cs typeface="Times New Roman" panose="02020603050405020304" pitchFamily="18" charset="0"/>
                        </a:rPr>
                        <a:t>計算条件</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tc>
                  <a:txBody>
                    <a:bodyPr/>
                    <a:lstStyle/>
                    <a:p>
                      <a:pPr algn="l">
                        <a:lnSpc>
                          <a:spcPts val="1600"/>
                        </a:lnSpc>
                        <a:spcAft>
                          <a:spcPts val="0"/>
                        </a:spcAft>
                      </a:pPr>
                      <a:r>
                        <a:rPr lang="ja-JP" altLang="en-US" sz="1200" kern="100" dirty="0">
                          <a:solidFill>
                            <a:sysClr val="windowText" lastClr="000000"/>
                          </a:solidFill>
                          <a:effectLst/>
                        </a:rPr>
                        <a:t>メッシュ分割：最小メッシュサイズ</a:t>
                      </a:r>
                      <a:r>
                        <a:rPr lang="en-US" altLang="ja-JP" sz="1200" kern="100" dirty="0">
                          <a:solidFill>
                            <a:sysClr val="windowText" lastClr="000000"/>
                          </a:solidFill>
                          <a:effectLst/>
                        </a:rPr>
                        <a:t>30m</a:t>
                      </a:r>
                      <a:endParaRPr lang="ja-JP" sz="1200" b="0" kern="100" dirty="0">
                        <a:solidFill>
                          <a:sysClr val="windowText" lastClr="000000"/>
                        </a:solidFill>
                        <a:effectLst/>
                        <a:latin typeface="+mn-ea"/>
                        <a:ea typeface="+mn-ea"/>
                        <a:cs typeface="Times New Roman" panose="02020603050405020304" pitchFamily="18" charset="0"/>
                      </a:endParaRPr>
                    </a:p>
                  </a:txBody>
                  <a:tcPr marL="25140" marR="90000" marT="46800" marB="46800" anchor="ctr"/>
                </a:tc>
                <a:extLst>
                  <a:ext uri="{0D108BD9-81ED-4DB2-BD59-A6C34878D82A}">
                    <a16:rowId xmlns:a16="http://schemas.microsoft.com/office/drawing/2014/main" val="4029173075"/>
                  </a:ext>
                </a:extLst>
              </a:tr>
              <a:tr h="362776">
                <a:tc rowSpan="2">
                  <a:txBody>
                    <a:bodyPr/>
                    <a:lstStyle/>
                    <a:p>
                      <a:pPr marL="71755" marR="71755" algn="ctr">
                        <a:spcAft>
                          <a:spcPts val="0"/>
                        </a:spcAft>
                      </a:pPr>
                      <a:r>
                        <a:rPr lang="ja-JP" sz="1000" kern="100" dirty="0">
                          <a:effectLst/>
                        </a:rPr>
                        <a:t>高潮推算</a:t>
                      </a:r>
                      <a:endParaRPr lang="ja-JP" sz="1000" b="0" kern="100" dirty="0">
                        <a:solidFill>
                          <a:schemeClr val="tx1"/>
                        </a:solidFill>
                        <a:effectLst/>
                        <a:latin typeface="+mn-ea"/>
                        <a:ea typeface="+mn-ea"/>
                        <a:cs typeface="Times New Roman" panose="02020603050405020304" pitchFamily="18" charset="0"/>
                      </a:endParaRPr>
                    </a:p>
                  </a:txBody>
                  <a:tcPr marL="25140" marR="90000" marT="46800" marB="46800" vert="eaVert" anchor="ctr"/>
                </a:tc>
                <a:tc>
                  <a:txBody>
                    <a:bodyPr/>
                    <a:lstStyle/>
                    <a:p>
                      <a:pPr algn="ctr">
                        <a:spcAft>
                          <a:spcPts val="0"/>
                        </a:spcAft>
                      </a:pPr>
                      <a:r>
                        <a:rPr lang="ja-JP" sz="1200" kern="100" dirty="0">
                          <a:effectLst/>
                        </a:rPr>
                        <a:t>モデル</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tc>
                  <a:txBody>
                    <a:bodyPr/>
                    <a:lstStyle/>
                    <a:p>
                      <a:pPr algn="l">
                        <a:lnSpc>
                          <a:spcPts val="1600"/>
                        </a:lnSpc>
                        <a:spcAft>
                          <a:spcPts val="0"/>
                        </a:spcAft>
                      </a:pPr>
                      <a:r>
                        <a:rPr lang="ja-JP" sz="1200" kern="100" spc="-30" dirty="0">
                          <a:solidFill>
                            <a:schemeClr val="tx1"/>
                          </a:solidFill>
                          <a:effectLst/>
                        </a:rPr>
                        <a:t>非線形長波方程式モデル</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extLst>
                  <a:ext uri="{0D108BD9-81ED-4DB2-BD59-A6C34878D82A}">
                    <a16:rowId xmlns:a16="http://schemas.microsoft.com/office/drawing/2014/main" val="1835948970"/>
                  </a:ext>
                </a:extLst>
              </a:tr>
              <a:tr h="705594">
                <a:tc vMerge="1">
                  <a:txBody>
                    <a:bodyPr/>
                    <a:lstStyle/>
                    <a:p>
                      <a:endParaRPr kumimoji="1" lang="ja-JP" altLang="en-US"/>
                    </a:p>
                  </a:txBody>
                  <a:tcPr/>
                </a:tc>
                <a:tc>
                  <a:txBody>
                    <a:bodyPr/>
                    <a:lstStyle/>
                    <a:p>
                      <a:pPr algn="ctr">
                        <a:spcAft>
                          <a:spcPts val="0"/>
                        </a:spcAft>
                      </a:pPr>
                      <a:r>
                        <a:rPr lang="ja-JP" altLang="en-US" sz="1200" b="0" kern="100" dirty="0">
                          <a:solidFill>
                            <a:schemeClr val="tx1"/>
                          </a:solidFill>
                          <a:effectLst/>
                          <a:latin typeface="+mn-ea"/>
                          <a:ea typeface="+mn-ea"/>
                          <a:cs typeface="Times New Roman" panose="02020603050405020304" pitchFamily="18" charset="0"/>
                        </a:rPr>
                        <a:t>計算条件</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tc>
                  <a:txBody>
                    <a:bodyPr/>
                    <a:lstStyle/>
                    <a:p>
                      <a:pPr algn="just">
                        <a:lnSpc>
                          <a:spcPts val="1400"/>
                        </a:lnSpc>
                        <a:spcBef>
                          <a:spcPts val="600"/>
                        </a:spcBef>
                        <a:spcAft>
                          <a:spcPts val="0"/>
                        </a:spcAft>
                      </a:pPr>
                      <a:r>
                        <a:rPr lang="ja-JP" altLang="en-US" sz="1200" kern="100" spc="-30" dirty="0">
                          <a:effectLst/>
                        </a:rPr>
                        <a:t>◇</a:t>
                      </a:r>
                      <a:r>
                        <a:rPr lang="ja-JP" altLang="ja-JP" sz="1200" kern="100" spc="-30" dirty="0">
                          <a:solidFill>
                            <a:srgbClr val="0000FF"/>
                          </a:solidFill>
                          <a:effectLst/>
                        </a:rPr>
                        <a:t>粗度係数</a:t>
                      </a:r>
                      <a:r>
                        <a:rPr lang="ja-JP" altLang="ja-JP" sz="1200" kern="100" spc="-30" dirty="0">
                          <a:effectLst/>
                        </a:rPr>
                        <a:t>：</a:t>
                      </a:r>
                      <a:r>
                        <a:rPr lang="ja-JP" altLang="ja-JP" sz="1200" kern="100" dirty="0">
                          <a:effectLst/>
                        </a:rPr>
                        <a:t>水域は一律</a:t>
                      </a:r>
                      <a:r>
                        <a:rPr lang="ja-JP" altLang="en-US" sz="1200" kern="100" dirty="0">
                          <a:effectLst/>
                        </a:rPr>
                        <a:t>　</a:t>
                      </a:r>
                      <a:r>
                        <a:rPr lang="ja-JP" altLang="ja-JP" sz="1200" kern="100" dirty="0">
                          <a:effectLst/>
                        </a:rPr>
                        <a:t>ｎ＝</a:t>
                      </a:r>
                      <a:r>
                        <a:rPr lang="en-US" altLang="ja-JP" sz="1200" kern="100" dirty="0">
                          <a:effectLst/>
                        </a:rPr>
                        <a:t>0.025</a:t>
                      </a:r>
                    </a:p>
                    <a:p>
                      <a:pPr marL="0" marR="0" lvl="0" indent="0" algn="just" defTabSz="914400" rtl="0" eaLnBrk="1" fontAlgn="auto" latinLnBrk="0" hangingPunct="1">
                        <a:lnSpc>
                          <a:spcPts val="1400"/>
                        </a:lnSpc>
                        <a:spcBef>
                          <a:spcPts val="600"/>
                        </a:spcBef>
                        <a:spcAft>
                          <a:spcPts val="0"/>
                        </a:spcAft>
                        <a:buClrTx/>
                        <a:buSzTx/>
                        <a:buFontTx/>
                        <a:buNone/>
                        <a:tabLst/>
                        <a:defRPr/>
                      </a:pPr>
                      <a:r>
                        <a:rPr lang="ja-JP" altLang="en-US" sz="1200" kern="100" spc="-30" dirty="0">
                          <a:effectLst/>
                        </a:rPr>
                        <a:t>◇</a:t>
                      </a:r>
                      <a:r>
                        <a:rPr lang="ja-JP" altLang="ja-JP" sz="1200" kern="100" dirty="0">
                          <a:solidFill>
                            <a:srgbClr val="0000FF"/>
                          </a:solidFill>
                          <a:effectLst/>
                        </a:rPr>
                        <a:t>海面抵抗係数</a:t>
                      </a:r>
                      <a:r>
                        <a:rPr lang="ja-JP" altLang="ja-JP" sz="1200" kern="100" dirty="0">
                          <a:effectLst/>
                        </a:rPr>
                        <a:t>：</a:t>
                      </a:r>
                      <a:r>
                        <a:rPr lang="ja-JP" altLang="en-US" sz="1200" kern="100" dirty="0">
                          <a:effectLst/>
                        </a:rPr>
                        <a:t>本多・光易（</a:t>
                      </a:r>
                      <a:r>
                        <a:rPr lang="en-US" altLang="ja-JP" sz="1200" kern="100" dirty="0">
                          <a:effectLst/>
                        </a:rPr>
                        <a:t>1980</a:t>
                      </a:r>
                      <a:r>
                        <a:rPr lang="ja-JP" altLang="en-US" sz="1200" kern="100" dirty="0">
                          <a:effectLst/>
                        </a:rPr>
                        <a:t>）式を基本に設定</a:t>
                      </a:r>
                      <a:endParaRPr lang="ja-JP" sz="1200" b="0" kern="100" dirty="0">
                        <a:solidFill>
                          <a:schemeClr val="tx1"/>
                        </a:solidFill>
                        <a:effectLst/>
                        <a:latin typeface="+mn-ea"/>
                        <a:ea typeface="+mn-ea"/>
                        <a:cs typeface="Times New Roman" panose="02020603050405020304" pitchFamily="18" charset="0"/>
                      </a:endParaRPr>
                    </a:p>
                  </a:txBody>
                  <a:tcPr marL="25140" marR="90000" marT="46800" marB="46800" anchor="ctr"/>
                </a:tc>
                <a:extLst>
                  <a:ext uri="{0D108BD9-81ED-4DB2-BD59-A6C34878D82A}">
                    <a16:rowId xmlns:a16="http://schemas.microsoft.com/office/drawing/2014/main" val="3663687570"/>
                  </a:ext>
                </a:extLst>
              </a:tr>
            </a:tbl>
          </a:graphicData>
        </a:graphic>
      </p:graphicFrame>
      <p:sp>
        <p:nvSpPr>
          <p:cNvPr id="16" name="スライド番号プレースホルダー 2">
            <a:extLst>
              <a:ext uri="{FF2B5EF4-FFF2-40B4-BE49-F238E27FC236}">
                <a16:creationId xmlns:a16="http://schemas.microsoft.com/office/drawing/2014/main" id="{0ED4B176-6A1A-486E-BD56-0F5913300CDD}"/>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6</a:t>
            </a:fld>
            <a:endParaRPr kumimoji="1" lang="ja-JP" altLang="en-US" sz="1600" dirty="0">
              <a:solidFill>
                <a:schemeClr val="tx1"/>
              </a:solidFill>
            </a:endParaRPr>
          </a:p>
        </p:txBody>
      </p:sp>
      <p:pic>
        <p:nvPicPr>
          <p:cNvPr id="8" name="図 7">
            <a:extLst>
              <a:ext uri="{FF2B5EF4-FFF2-40B4-BE49-F238E27FC236}">
                <a16:creationId xmlns:a16="http://schemas.microsoft.com/office/drawing/2014/main" id="{88952365-F896-4D23-B982-63D008E70AED}"/>
              </a:ext>
            </a:extLst>
          </p:cNvPr>
          <p:cNvPicPr>
            <a:picLocks noChangeAspect="1"/>
          </p:cNvPicPr>
          <p:nvPr/>
        </p:nvPicPr>
        <p:blipFill rotWithShape="1">
          <a:blip r:embed="rId2"/>
          <a:srcRect l="-2" r="1797" b="884"/>
          <a:stretch/>
        </p:blipFill>
        <p:spPr>
          <a:xfrm>
            <a:off x="5061673" y="992038"/>
            <a:ext cx="4032000" cy="4843521"/>
          </a:xfrm>
          <a:prstGeom prst="rect">
            <a:avLst/>
          </a:prstGeom>
        </p:spPr>
      </p:pic>
      <p:cxnSp>
        <p:nvCxnSpPr>
          <p:cNvPr id="9" name="直線コネクタ 8">
            <a:extLst>
              <a:ext uri="{FF2B5EF4-FFF2-40B4-BE49-F238E27FC236}">
                <a16:creationId xmlns:a16="http://schemas.microsoft.com/office/drawing/2014/main" id="{4ECFB9C9-E3C3-41E3-8E19-5D8E35FD592F}"/>
              </a:ext>
            </a:extLst>
          </p:cNvPr>
          <p:cNvCxnSpPr>
            <a:cxnSpLocks/>
          </p:cNvCxnSpPr>
          <p:nvPr/>
        </p:nvCxnSpPr>
        <p:spPr>
          <a:xfrm>
            <a:off x="6967122" y="992038"/>
            <a:ext cx="0" cy="5111718"/>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3CC2AC5A-3307-4226-A674-0932E21F2C8A}"/>
              </a:ext>
            </a:extLst>
          </p:cNvPr>
          <p:cNvSpPr txBox="1"/>
          <p:nvPr/>
        </p:nvSpPr>
        <p:spPr>
          <a:xfrm>
            <a:off x="6203218" y="6134416"/>
            <a:ext cx="1424295" cy="323165"/>
          </a:xfrm>
          <a:prstGeom prst="rect">
            <a:avLst/>
          </a:prstGeom>
          <a:noFill/>
        </p:spPr>
        <p:txBody>
          <a:bodyPr wrap="square" lIns="0" tIns="0" rIns="0" bIns="0" rtlCol="0">
            <a:spAutoFit/>
          </a:bodyPr>
          <a:lstStyle/>
          <a:p>
            <a:pPr algn="ctr"/>
            <a:r>
              <a:rPr lang="ja-JP" altLang="en-US" sz="1050" dirty="0">
                <a:solidFill>
                  <a:srgbClr val="00B050"/>
                </a:solidFill>
                <a:latin typeface="ＭＳ ゴシック" panose="020B0609070205080204" pitchFamily="49" charset="-128"/>
                <a:ea typeface="ＭＳ ゴシック" panose="020B0609070205080204" pitchFamily="49" charset="-128"/>
              </a:rPr>
              <a:t>阪神間再上陸</a:t>
            </a:r>
            <a:endParaRPr lang="en-US" altLang="ja-JP" sz="1050" dirty="0">
              <a:solidFill>
                <a:srgbClr val="00B050"/>
              </a:solidFill>
              <a:latin typeface="ＭＳ ゴシック" panose="020B0609070205080204" pitchFamily="49" charset="-128"/>
              <a:ea typeface="ＭＳ ゴシック" panose="020B0609070205080204" pitchFamily="49" charset="-128"/>
            </a:endParaRPr>
          </a:p>
          <a:p>
            <a:pPr algn="ctr"/>
            <a:r>
              <a:rPr lang="ja-JP" altLang="en-US" sz="1050" dirty="0">
                <a:solidFill>
                  <a:srgbClr val="00B050"/>
                </a:solidFill>
                <a:latin typeface="ＭＳ ゴシック" panose="020B0609070205080204" pitchFamily="49" charset="-128"/>
                <a:ea typeface="ＭＳ ゴシック" panose="020B0609070205080204" pitchFamily="49" charset="-128"/>
              </a:rPr>
              <a:t>（</a:t>
            </a:r>
            <a:r>
              <a:rPr lang="en-US" altLang="ja-JP" sz="1050" dirty="0">
                <a:solidFill>
                  <a:srgbClr val="00B050"/>
                </a:solidFill>
                <a:latin typeface="ＭＳ ゴシック" panose="020B0609070205080204" pitchFamily="49" charset="-128"/>
                <a:ea typeface="ＭＳ ゴシック" panose="020B0609070205080204" pitchFamily="49" charset="-128"/>
              </a:rPr>
              <a:t>9/21 8</a:t>
            </a:r>
            <a:r>
              <a:rPr lang="ja-JP" altLang="en-US" sz="1050" dirty="0">
                <a:solidFill>
                  <a:srgbClr val="00B050"/>
                </a:solidFill>
                <a:latin typeface="ＭＳ ゴシック" panose="020B0609070205080204" pitchFamily="49" charset="-128"/>
                <a:ea typeface="ＭＳ ゴシック" panose="020B0609070205080204" pitchFamily="49" charset="-128"/>
              </a:rPr>
              <a:t>：</a:t>
            </a:r>
            <a:r>
              <a:rPr lang="en-US" altLang="ja-JP" sz="1050" dirty="0">
                <a:solidFill>
                  <a:srgbClr val="00B050"/>
                </a:solidFill>
                <a:latin typeface="ＭＳ ゴシック" panose="020B0609070205080204" pitchFamily="49" charset="-128"/>
                <a:ea typeface="ＭＳ ゴシック" panose="020B0609070205080204" pitchFamily="49" charset="-128"/>
              </a:rPr>
              <a:t>00</a:t>
            </a:r>
            <a:r>
              <a:rPr lang="ja-JP" altLang="en-US" sz="1050" dirty="0">
                <a:solidFill>
                  <a:srgbClr val="00B050"/>
                </a:solidFill>
                <a:latin typeface="ＭＳ ゴシック" panose="020B0609070205080204" pitchFamily="49" charset="-128"/>
                <a:ea typeface="ＭＳ ゴシック" panose="020B0609070205080204" pitchFamily="49" charset="-128"/>
              </a:rPr>
              <a:t>頃）</a:t>
            </a:r>
            <a:endParaRPr kumimoji="1" lang="ja-JP" altLang="en-US" sz="800" dirty="0">
              <a:solidFill>
                <a:srgbClr val="00B05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2992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2716F378-B726-4D82-8C62-66235B27DAB3}"/>
              </a:ext>
            </a:extLst>
          </p:cNvPr>
          <p:cNvPicPr>
            <a:picLocks noChangeAspect="1"/>
          </p:cNvPicPr>
          <p:nvPr/>
        </p:nvPicPr>
        <p:blipFill>
          <a:blip r:embed="rId3"/>
          <a:stretch>
            <a:fillRect/>
          </a:stretch>
        </p:blipFill>
        <p:spPr>
          <a:xfrm>
            <a:off x="4790696" y="1962942"/>
            <a:ext cx="3724275" cy="4562475"/>
          </a:xfrm>
          <a:prstGeom prst="rect">
            <a:avLst/>
          </a:prstGeom>
        </p:spPr>
      </p:pic>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３．将来気候における高潮・波浪計算（計算結果）</a:t>
            </a:r>
          </a:p>
        </p:txBody>
      </p:sp>
      <p:sp>
        <p:nvSpPr>
          <p:cNvPr id="44" name="スライド番号プレースホルダー 2">
            <a:extLst>
              <a:ext uri="{FF2B5EF4-FFF2-40B4-BE49-F238E27FC236}">
                <a16:creationId xmlns:a16="http://schemas.microsoft.com/office/drawing/2014/main" id="{DE4DB9E7-0F14-4494-B3D2-06970084F8CC}"/>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7</a:t>
            </a:fld>
            <a:endParaRPr kumimoji="1" lang="ja-JP" altLang="en-US" sz="1600" dirty="0">
              <a:solidFill>
                <a:schemeClr val="tx1"/>
              </a:solidFill>
            </a:endParaRPr>
          </a:p>
        </p:txBody>
      </p:sp>
      <p:sp>
        <p:nvSpPr>
          <p:cNvPr id="42" name="Text Box 9">
            <a:extLst>
              <a:ext uri="{FF2B5EF4-FFF2-40B4-BE49-F238E27FC236}">
                <a16:creationId xmlns:a16="http://schemas.microsoft.com/office/drawing/2014/main" id="{FA0CC1C7-6018-4598-882C-3D6E0A3FB231}"/>
              </a:ext>
            </a:extLst>
          </p:cNvPr>
          <p:cNvSpPr txBox="1">
            <a:spLocks noChangeArrowheads="1"/>
          </p:cNvSpPr>
          <p:nvPr/>
        </p:nvSpPr>
        <p:spPr bwMode="auto">
          <a:xfrm>
            <a:off x="81184" y="479752"/>
            <a:ext cx="8955559" cy="954107"/>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400" dirty="0"/>
              <a:t>潮位偏差は、旧淀川河口では</a:t>
            </a:r>
            <a:r>
              <a:rPr lang="en-US" altLang="ja-JP" sz="1400" dirty="0"/>
              <a:t>2</a:t>
            </a:r>
            <a:r>
              <a:rPr lang="ja-JP" altLang="en-US" sz="1400" dirty="0"/>
              <a:t>度上昇で</a:t>
            </a:r>
            <a:r>
              <a:rPr lang="en-US" altLang="ja-JP" sz="1400" dirty="0"/>
              <a:t>0.5m</a:t>
            </a:r>
            <a:r>
              <a:rPr lang="ja-JP" altLang="en-US" sz="1400" dirty="0" err="1"/>
              <a:t>、</a:t>
            </a:r>
            <a:r>
              <a:rPr lang="en-US" altLang="ja-JP" sz="1400" dirty="0"/>
              <a:t>4</a:t>
            </a:r>
            <a:r>
              <a:rPr lang="ja-JP" altLang="en-US" sz="1400" dirty="0"/>
              <a:t>度上昇で</a:t>
            </a:r>
            <a:r>
              <a:rPr lang="en-US" altLang="ja-JP" sz="1400" dirty="0"/>
              <a:t>1.2m</a:t>
            </a:r>
            <a:r>
              <a:rPr lang="ja-JP" altLang="en-US" sz="1400" dirty="0"/>
              <a:t>現計画値から高くなるのに対し、各水門地点では</a:t>
            </a:r>
            <a:endParaRPr lang="en-US" altLang="ja-JP" sz="1400" dirty="0"/>
          </a:p>
          <a:p>
            <a:pPr marL="74670" indent="0" defTabSz="390997">
              <a:spcBef>
                <a:spcPct val="0"/>
              </a:spcBef>
              <a:buNone/>
            </a:pPr>
            <a:r>
              <a:rPr lang="ja-JP" altLang="en-US" sz="1400" dirty="0"/>
              <a:t>　</a:t>
            </a:r>
            <a:r>
              <a:rPr lang="en-US" altLang="ja-JP" sz="1400" dirty="0"/>
              <a:t>2</a:t>
            </a:r>
            <a:r>
              <a:rPr lang="ja-JP" altLang="en-US" sz="1400" dirty="0"/>
              <a:t>度上昇で</a:t>
            </a:r>
            <a:r>
              <a:rPr lang="en-US" altLang="ja-JP" sz="1400" dirty="0"/>
              <a:t>0.72m</a:t>
            </a:r>
            <a:r>
              <a:rPr lang="ja-JP" altLang="en-US" sz="1400" dirty="0"/>
              <a:t>～</a:t>
            </a:r>
            <a:r>
              <a:rPr lang="en-US" altLang="ja-JP" sz="1400" dirty="0"/>
              <a:t>1.06m</a:t>
            </a:r>
            <a:r>
              <a:rPr lang="ja-JP" altLang="en-US" sz="1400" dirty="0" err="1"/>
              <a:t>、</a:t>
            </a:r>
            <a:r>
              <a:rPr lang="en-US" altLang="ja-JP" sz="1400" dirty="0"/>
              <a:t>4</a:t>
            </a:r>
            <a:r>
              <a:rPr lang="ja-JP" altLang="en-US" sz="1400" dirty="0"/>
              <a:t>度上昇では</a:t>
            </a:r>
            <a:r>
              <a:rPr lang="en-US" altLang="ja-JP" sz="1400" dirty="0"/>
              <a:t>1.65m</a:t>
            </a:r>
            <a:r>
              <a:rPr lang="ja-JP" altLang="en-US" sz="1400" dirty="0"/>
              <a:t>～</a:t>
            </a:r>
            <a:r>
              <a:rPr lang="en-US" altLang="ja-JP" sz="1400" dirty="0"/>
              <a:t>1.94m</a:t>
            </a:r>
            <a:r>
              <a:rPr lang="ja-JP" altLang="en-US" sz="1400" dirty="0"/>
              <a:t>現計画値より高くなり、旧淀川河口と比較して水門地点の</a:t>
            </a:r>
            <a:endParaRPr lang="en-US" altLang="ja-JP" sz="1400" dirty="0"/>
          </a:p>
          <a:p>
            <a:pPr marL="74670" indent="0" defTabSz="390997">
              <a:spcBef>
                <a:spcPct val="0"/>
              </a:spcBef>
              <a:buNone/>
            </a:pPr>
            <a:r>
              <a:rPr lang="ja-JP" altLang="en-US" sz="1400" dirty="0"/>
              <a:t>　方が上昇量は大きい。</a:t>
            </a:r>
            <a:endParaRPr lang="en-US" altLang="ja-JP" sz="1400" dirty="0"/>
          </a:p>
          <a:p>
            <a:pPr marL="224009" indent="-149339" defTabSz="390997">
              <a:spcBef>
                <a:spcPct val="0"/>
              </a:spcBef>
              <a:buFont typeface="Arial" panose="020B0604020202020204" pitchFamily="34" charset="0"/>
              <a:buChar char="•"/>
            </a:pPr>
            <a:r>
              <a:rPr lang="ja-JP" altLang="en-US" sz="1400" dirty="0"/>
              <a:t>波高は安治川水門で計画値より高くなるが、その他の水門では</a:t>
            </a:r>
            <a:r>
              <a:rPr lang="en-US" altLang="ja-JP" sz="1400" dirty="0"/>
              <a:t>4</a:t>
            </a:r>
            <a:r>
              <a:rPr lang="ja-JP" altLang="en-US" sz="1400" dirty="0"/>
              <a:t>度上昇でも計画値より低い。</a:t>
            </a:r>
            <a:endParaRPr lang="en-US" altLang="ja-JP" sz="1400" dirty="0"/>
          </a:p>
        </p:txBody>
      </p:sp>
      <p:sp>
        <p:nvSpPr>
          <p:cNvPr id="41" name="テキスト ボックス 40">
            <a:extLst>
              <a:ext uri="{FF2B5EF4-FFF2-40B4-BE49-F238E27FC236}">
                <a16:creationId xmlns:a16="http://schemas.microsoft.com/office/drawing/2014/main" id="{BE9B5DAF-C267-4038-B026-F0EF85B866DE}"/>
              </a:ext>
            </a:extLst>
          </p:cNvPr>
          <p:cNvSpPr txBox="1"/>
          <p:nvPr/>
        </p:nvSpPr>
        <p:spPr>
          <a:xfrm>
            <a:off x="81185" y="1639886"/>
            <a:ext cx="1437294" cy="307777"/>
          </a:xfrm>
          <a:prstGeom prst="rect">
            <a:avLst/>
          </a:prstGeom>
          <a:noFill/>
        </p:spPr>
        <p:txBody>
          <a:bodyPr wrap="square" rtlCol="0">
            <a:spAutoFit/>
          </a:bodyPr>
          <a:lstStyle/>
          <a:p>
            <a:r>
              <a:rPr lang="ja-JP" altLang="en-US" sz="1400" dirty="0">
                <a:solidFill>
                  <a:srgbClr val="0000FF"/>
                </a:solidFill>
              </a:rPr>
              <a:t>■潮位偏差</a:t>
            </a:r>
            <a:endParaRPr lang="ja-JP" altLang="en-US" sz="1400" dirty="0">
              <a:solidFill>
                <a:srgbClr val="0000FF"/>
              </a:solidFill>
              <a:latin typeface="ＭＳ ゴシック" panose="020B0609070205080204" pitchFamily="49" charset="-128"/>
              <a:ea typeface="ＭＳ ゴシック" panose="020B0609070205080204" pitchFamily="49" charset="-128"/>
            </a:endParaRPr>
          </a:p>
        </p:txBody>
      </p:sp>
      <p:sp>
        <p:nvSpPr>
          <p:cNvPr id="46" name="テキスト ボックス 45">
            <a:extLst>
              <a:ext uri="{FF2B5EF4-FFF2-40B4-BE49-F238E27FC236}">
                <a16:creationId xmlns:a16="http://schemas.microsoft.com/office/drawing/2014/main" id="{4FD6F971-DCC4-4B11-9D62-1F20B939C740}"/>
              </a:ext>
            </a:extLst>
          </p:cNvPr>
          <p:cNvSpPr txBox="1"/>
          <p:nvPr/>
        </p:nvSpPr>
        <p:spPr>
          <a:xfrm>
            <a:off x="4572000" y="1639886"/>
            <a:ext cx="1437294" cy="307777"/>
          </a:xfrm>
          <a:prstGeom prst="rect">
            <a:avLst/>
          </a:prstGeom>
          <a:noFill/>
        </p:spPr>
        <p:txBody>
          <a:bodyPr wrap="square" rtlCol="0">
            <a:spAutoFit/>
          </a:bodyPr>
          <a:lstStyle/>
          <a:p>
            <a:r>
              <a:rPr lang="ja-JP" altLang="en-US" sz="1400" dirty="0">
                <a:solidFill>
                  <a:srgbClr val="0000FF"/>
                </a:solidFill>
              </a:rPr>
              <a:t>■波高</a:t>
            </a:r>
            <a:endParaRPr lang="ja-JP" altLang="en-US" sz="1400" dirty="0">
              <a:solidFill>
                <a:srgbClr val="0000FF"/>
              </a:solidFill>
              <a:latin typeface="ＭＳ ゴシック" panose="020B0609070205080204" pitchFamily="49" charset="-128"/>
              <a:ea typeface="ＭＳ ゴシック" panose="020B0609070205080204" pitchFamily="49" charset="-128"/>
            </a:endParaRPr>
          </a:p>
        </p:txBody>
      </p:sp>
      <p:pic>
        <p:nvPicPr>
          <p:cNvPr id="2" name="図 1">
            <a:extLst>
              <a:ext uri="{FF2B5EF4-FFF2-40B4-BE49-F238E27FC236}">
                <a16:creationId xmlns:a16="http://schemas.microsoft.com/office/drawing/2014/main" id="{C3A19319-DA55-4189-9C41-3E44DD99FEE4}"/>
              </a:ext>
            </a:extLst>
          </p:cNvPr>
          <p:cNvPicPr>
            <a:picLocks noChangeAspect="1"/>
          </p:cNvPicPr>
          <p:nvPr/>
        </p:nvPicPr>
        <p:blipFill>
          <a:blip r:embed="rId4"/>
          <a:stretch>
            <a:fillRect/>
          </a:stretch>
        </p:blipFill>
        <p:spPr>
          <a:xfrm>
            <a:off x="190468" y="6550222"/>
            <a:ext cx="2114987" cy="307778"/>
          </a:xfrm>
          <a:prstGeom prst="rect">
            <a:avLst/>
          </a:prstGeom>
        </p:spPr>
      </p:pic>
      <p:pic>
        <p:nvPicPr>
          <p:cNvPr id="114" name="図 113">
            <a:extLst>
              <a:ext uri="{FF2B5EF4-FFF2-40B4-BE49-F238E27FC236}">
                <a16:creationId xmlns:a16="http://schemas.microsoft.com/office/drawing/2014/main" id="{4097F2D7-9EC0-4356-879B-9F661E4BD865}"/>
              </a:ext>
            </a:extLst>
          </p:cNvPr>
          <p:cNvPicPr>
            <a:picLocks noChangeAspect="1"/>
          </p:cNvPicPr>
          <p:nvPr/>
        </p:nvPicPr>
        <p:blipFill>
          <a:blip r:embed="rId4"/>
          <a:stretch>
            <a:fillRect/>
          </a:stretch>
        </p:blipFill>
        <p:spPr>
          <a:xfrm>
            <a:off x="4702996" y="6550222"/>
            <a:ext cx="2114987" cy="307778"/>
          </a:xfrm>
          <a:prstGeom prst="rect">
            <a:avLst/>
          </a:prstGeom>
        </p:spPr>
      </p:pic>
      <p:pic>
        <p:nvPicPr>
          <p:cNvPr id="5" name="図 4">
            <a:extLst>
              <a:ext uri="{FF2B5EF4-FFF2-40B4-BE49-F238E27FC236}">
                <a16:creationId xmlns:a16="http://schemas.microsoft.com/office/drawing/2014/main" id="{52D655EA-A021-4612-95E0-01DC511BF2CA}"/>
              </a:ext>
            </a:extLst>
          </p:cNvPr>
          <p:cNvPicPr>
            <a:picLocks noChangeAspect="1"/>
          </p:cNvPicPr>
          <p:nvPr/>
        </p:nvPicPr>
        <p:blipFill>
          <a:blip r:embed="rId5"/>
          <a:stretch>
            <a:fillRect/>
          </a:stretch>
        </p:blipFill>
        <p:spPr>
          <a:xfrm>
            <a:off x="264844" y="1962942"/>
            <a:ext cx="3724275" cy="4572000"/>
          </a:xfrm>
          <a:prstGeom prst="rect">
            <a:avLst/>
          </a:prstGeom>
        </p:spPr>
      </p:pic>
      <p:cxnSp>
        <p:nvCxnSpPr>
          <p:cNvPr id="143" name="直線矢印コネクタ 142">
            <a:extLst>
              <a:ext uri="{FF2B5EF4-FFF2-40B4-BE49-F238E27FC236}">
                <a16:creationId xmlns:a16="http://schemas.microsoft.com/office/drawing/2014/main" id="{21D432EE-C799-4B91-94E3-018CB1ED1AC6}"/>
              </a:ext>
            </a:extLst>
          </p:cNvPr>
          <p:cNvCxnSpPr>
            <a:cxnSpLocks/>
          </p:cNvCxnSpPr>
          <p:nvPr/>
        </p:nvCxnSpPr>
        <p:spPr>
          <a:xfrm flipH="1" flipV="1">
            <a:off x="2187515" y="4048970"/>
            <a:ext cx="503574" cy="1567432"/>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直線矢印コネクタ 143">
            <a:extLst>
              <a:ext uri="{FF2B5EF4-FFF2-40B4-BE49-F238E27FC236}">
                <a16:creationId xmlns:a16="http://schemas.microsoft.com/office/drawing/2014/main" id="{4503E304-54E7-4129-B8FF-1603520F808A}"/>
              </a:ext>
            </a:extLst>
          </p:cNvPr>
          <p:cNvCxnSpPr>
            <a:cxnSpLocks/>
          </p:cNvCxnSpPr>
          <p:nvPr/>
        </p:nvCxnSpPr>
        <p:spPr>
          <a:xfrm flipV="1">
            <a:off x="887467" y="4325554"/>
            <a:ext cx="687371" cy="1290848"/>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45" name="テキスト ボックス 144">
            <a:extLst>
              <a:ext uri="{FF2B5EF4-FFF2-40B4-BE49-F238E27FC236}">
                <a16:creationId xmlns:a16="http://schemas.microsoft.com/office/drawing/2014/main" id="{CF797E1F-FF96-4BA2-A041-72EEC0464A99}"/>
              </a:ext>
            </a:extLst>
          </p:cNvPr>
          <p:cNvSpPr txBox="1"/>
          <p:nvPr/>
        </p:nvSpPr>
        <p:spPr>
          <a:xfrm>
            <a:off x="58012" y="1939333"/>
            <a:ext cx="1836469" cy="738664"/>
          </a:xfrm>
          <a:prstGeom prst="rect">
            <a:avLst/>
          </a:prstGeom>
          <a:solidFill>
            <a:srgbClr val="FFCCFF"/>
          </a:solidFill>
          <a:ln>
            <a:solidFill>
              <a:schemeClr val="tx1"/>
            </a:solidFill>
          </a:ln>
        </p:spPr>
        <p:txBody>
          <a:bodyPr wrap="square" rtlCol="0">
            <a:spAutoFit/>
          </a:bodyPr>
          <a:lstStyle/>
          <a:p>
            <a:pPr algn="ctr"/>
            <a:r>
              <a:rPr kumimoji="1" lang="ja-JP" altLang="en-US" sz="1000" dirty="0">
                <a:latin typeface="ＭＳ ゴシック" panose="020B0609070205080204" pitchFamily="49" charset="-128"/>
                <a:ea typeface="ＭＳ ゴシック" panose="020B0609070205080204" pitchFamily="49" charset="-128"/>
              </a:rPr>
              <a:t>安治川水門</a:t>
            </a:r>
            <a:endParaRPr kumimoji="1" lang="en-US" altLang="ja-JP" sz="1000"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計画値          ：</a:t>
            </a:r>
            <a:r>
              <a:rPr lang="en-US" altLang="ja-JP" sz="800" dirty="0">
                <a:latin typeface="ＭＳ ゴシック" panose="020B0609070205080204" pitchFamily="49" charset="-128"/>
                <a:ea typeface="ＭＳ ゴシック" panose="020B0609070205080204" pitchFamily="49" charset="-128"/>
              </a:rPr>
              <a:t>3.60m</a:t>
            </a: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現行計画</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3.87m</a:t>
            </a:r>
            <a:r>
              <a:rPr lang="en-US" altLang="ja-JP" sz="800" dirty="0">
                <a:solidFill>
                  <a:srgbClr val="FF0000"/>
                </a:solidFill>
                <a:latin typeface="ＭＳ ゴシック" panose="020B0609070205080204" pitchFamily="49" charset="-128"/>
                <a:ea typeface="ＭＳ ゴシック" panose="020B0609070205080204" pitchFamily="49" charset="-128"/>
              </a:rPr>
              <a:t>(+0.27m)</a:t>
            </a:r>
            <a:endParaRPr lang="ja-JP" altLang="en-US" sz="800" dirty="0">
              <a:solidFill>
                <a:srgbClr val="0000FF"/>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２度上昇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4.32m</a:t>
            </a:r>
            <a:r>
              <a:rPr lang="en-US" altLang="ja-JP" sz="800" dirty="0">
                <a:solidFill>
                  <a:srgbClr val="FF0000"/>
                </a:solidFill>
                <a:latin typeface="ＭＳ ゴシック" panose="020B0609070205080204" pitchFamily="49" charset="-128"/>
                <a:ea typeface="ＭＳ ゴシック" panose="020B0609070205080204" pitchFamily="49" charset="-128"/>
              </a:rPr>
              <a:t>(+0.72m)</a:t>
            </a:r>
            <a:endParaRPr lang="en-US" altLang="ja-JP" sz="800" dirty="0">
              <a:solidFill>
                <a:srgbClr val="0000FF"/>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４度上昇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5.25m</a:t>
            </a:r>
            <a:r>
              <a:rPr lang="en-US" altLang="ja-JP" sz="800" dirty="0">
                <a:solidFill>
                  <a:srgbClr val="FF0000"/>
                </a:solidFill>
                <a:latin typeface="ＭＳ ゴシック" panose="020B0609070205080204" pitchFamily="49" charset="-128"/>
                <a:ea typeface="ＭＳ ゴシック" panose="020B0609070205080204" pitchFamily="49" charset="-128"/>
              </a:rPr>
              <a:t>(+1.65m)</a:t>
            </a:r>
            <a:endParaRPr lang="en-US" altLang="ja-JP" sz="800" dirty="0">
              <a:solidFill>
                <a:srgbClr val="0000FF"/>
              </a:solidFill>
              <a:latin typeface="ＭＳ ゴシック" panose="020B0609070205080204" pitchFamily="49" charset="-128"/>
              <a:ea typeface="ＭＳ ゴシック" panose="020B0609070205080204" pitchFamily="49" charset="-128"/>
            </a:endParaRPr>
          </a:p>
        </p:txBody>
      </p:sp>
      <p:cxnSp>
        <p:nvCxnSpPr>
          <p:cNvPr id="146" name="直線矢印コネクタ 145">
            <a:extLst>
              <a:ext uri="{FF2B5EF4-FFF2-40B4-BE49-F238E27FC236}">
                <a16:creationId xmlns:a16="http://schemas.microsoft.com/office/drawing/2014/main" id="{34B4657D-5C30-47E8-9266-C433D2FFC371}"/>
              </a:ext>
            </a:extLst>
          </p:cNvPr>
          <p:cNvCxnSpPr>
            <a:cxnSpLocks/>
            <a:stCxn id="150" idx="0"/>
          </p:cNvCxnSpPr>
          <p:nvPr/>
        </p:nvCxnSpPr>
        <p:spPr>
          <a:xfrm flipH="1" flipV="1">
            <a:off x="3126084" y="4190480"/>
            <a:ext cx="627044" cy="447220"/>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線矢印コネクタ 146">
            <a:extLst>
              <a:ext uri="{FF2B5EF4-FFF2-40B4-BE49-F238E27FC236}">
                <a16:creationId xmlns:a16="http://schemas.microsoft.com/office/drawing/2014/main" id="{D55B8FFC-4BB7-44D5-97E8-F9ABC7D94F12}"/>
              </a:ext>
            </a:extLst>
          </p:cNvPr>
          <p:cNvCxnSpPr>
            <a:cxnSpLocks/>
            <a:stCxn id="149" idx="2"/>
          </p:cNvCxnSpPr>
          <p:nvPr/>
        </p:nvCxnSpPr>
        <p:spPr>
          <a:xfrm flipH="1">
            <a:off x="2808702" y="2677997"/>
            <a:ext cx="491234" cy="1324966"/>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線矢印コネクタ 147">
            <a:extLst>
              <a:ext uri="{FF2B5EF4-FFF2-40B4-BE49-F238E27FC236}">
                <a16:creationId xmlns:a16="http://schemas.microsoft.com/office/drawing/2014/main" id="{F4911694-AC70-478C-B51D-60634D4CCE2E}"/>
              </a:ext>
            </a:extLst>
          </p:cNvPr>
          <p:cNvCxnSpPr>
            <a:cxnSpLocks/>
            <a:stCxn id="145" idx="2"/>
          </p:cNvCxnSpPr>
          <p:nvPr/>
        </p:nvCxnSpPr>
        <p:spPr>
          <a:xfrm>
            <a:off x="976247" y="2677997"/>
            <a:ext cx="1584434" cy="897703"/>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49" name="テキスト ボックス 148">
            <a:extLst>
              <a:ext uri="{FF2B5EF4-FFF2-40B4-BE49-F238E27FC236}">
                <a16:creationId xmlns:a16="http://schemas.microsoft.com/office/drawing/2014/main" id="{7FE7D667-E3BB-4F40-95BC-18BED46682F4}"/>
              </a:ext>
            </a:extLst>
          </p:cNvPr>
          <p:cNvSpPr txBox="1"/>
          <p:nvPr/>
        </p:nvSpPr>
        <p:spPr>
          <a:xfrm>
            <a:off x="2403921" y="1939333"/>
            <a:ext cx="1792030" cy="738664"/>
          </a:xfrm>
          <a:prstGeom prst="rect">
            <a:avLst/>
          </a:prstGeom>
          <a:solidFill>
            <a:srgbClr val="FFCCFF"/>
          </a:solidFill>
          <a:ln>
            <a:solidFill>
              <a:schemeClr val="tx1"/>
            </a:solidFill>
          </a:ln>
        </p:spPr>
        <p:txBody>
          <a:bodyPr wrap="square" rtlCol="0">
            <a:spAutoFit/>
          </a:bodyPr>
          <a:lstStyle/>
          <a:p>
            <a:pPr algn="ctr"/>
            <a:r>
              <a:rPr kumimoji="1" lang="ja-JP" altLang="en-US" sz="1000" dirty="0">
                <a:latin typeface="ＭＳ ゴシック" panose="020B0609070205080204" pitchFamily="49" charset="-128"/>
                <a:ea typeface="ＭＳ ゴシック" panose="020B0609070205080204" pitchFamily="49" charset="-128"/>
              </a:rPr>
              <a:t>尻無川水門</a:t>
            </a:r>
            <a:endParaRPr kumimoji="1" lang="en-US" altLang="ja-JP" sz="1000"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計画値          ：</a:t>
            </a:r>
            <a:r>
              <a:rPr lang="en-US" altLang="ja-JP" sz="800" dirty="0">
                <a:latin typeface="ＭＳ ゴシック" panose="020B0609070205080204" pitchFamily="49" charset="-128"/>
                <a:ea typeface="ＭＳ ゴシック" panose="020B0609070205080204" pitchFamily="49" charset="-128"/>
              </a:rPr>
              <a:t>3.60m</a:t>
            </a: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現行計画</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3.97m</a:t>
            </a:r>
            <a:r>
              <a:rPr lang="en-US" altLang="ja-JP" sz="800" dirty="0">
                <a:solidFill>
                  <a:srgbClr val="FF0000"/>
                </a:solidFill>
                <a:latin typeface="ＭＳ ゴシック" panose="020B0609070205080204" pitchFamily="49" charset="-128"/>
                <a:ea typeface="ＭＳ ゴシック" panose="020B0609070205080204" pitchFamily="49" charset="-128"/>
              </a:rPr>
              <a:t>(+0.37m)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２度上昇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4.47m</a:t>
            </a:r>
            <a:r>
              <a:rPr lang="en-US" altLang="ja-JP" sz="800" dirty="0">
                <a:solidFill>
                  <a:srgbClr val="FF0000"/>
                </a:solidFill>
                <a:latin typeface="ＭＳ ゴシック" panose="020B0609070205080204" pitchFamily="49" charset="-128"/>
                <a:ea typeface="ＭＳ ゴシック" panose="020B0609070205080204" pitchFamily="49" charset="-128"/>
              </a:rPr>
              <a:t>(+0.87m)</a:t>
            </a: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４度上昇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5.30m</a:t>
            </a:r>
            <a:r>
              <a:rPr lang="en-US" altLang="ja-JP" sz="800" dirty="0">
                <a:solidFill>
                  <a:srgbClr val="FF0000"/>
                </a:solidFill>
                <a:latin typeface="ＭＳ ゴシック" panose="020B0609070205080204" pitchFamily="49" charset="-128"/>
                <a:ea typeface="ＭＳ ゴシック" panose="020B0609070205080204" pitchFamily="49" charset="-128"/>
              </a:rPr>
              <a:t>(+1.70m)</a:t>
            </a:r>
          </a:p>
        </p:txBody>
      </p:sp>
      <p:sp>
        <p:nvSpPr>
          <p:cNvPr id="150" name="テキスト ボックス 149">
            <a:extLst>
              <a:ext uri="{FF2B5EF4-FFF2-40B4-BE49-F238E27FC236}">
                <a16:creationId xmlns:a16="http://schemas.microsoft.com/office/drawing/2014/main" id="{89303C83-5C05-42B4-9BF8-004C8B19EAA8}"/>
              </a:ext>
            </a:extLst>
          </p:cNvPr>
          <p:cNvSpPr txBox="1"/>
          <p:nvPr/>
        </p:nvSpPr>
        <p:spPr>
          <a:xfrm>
            <a:off x="2833171" y="4637700"/>
            <a:ext cx="1839913" cy="738664"/>
          </a:xfrm>
          <a:prstGeom prst="rect">
            <a:avLst/>
          </a:prstGeom>
          <a:solidFill>
            <a:srgbClr val="FFCCFF"/>
          </a:solidFill>
          <a:ln>
            <a:solidFill>
              <a:schemeClr val="tx1"/>
            </a:solidFill>
          </a:ln>
        </p:spPr>
        <p:txBody>
          <a:bodyPr wrap="square" rtlCol="0">
            <a:spAutoFit/>
          </a:bodyPr>
          <a:lstStyle/>
          <a:p>
            <a:pPr algn="ctr"/>
            <a:r>
              <a:rPr kumimoji="1" lang="ja-JP" altLang="en-US" sz="1000" dirty="0">
                <a:latin typeface="ＭＳ ゴシック" panose="020B0609070205080204" pitchFamily="49" charset="-128"/>
                <a:ea typeface="ＭＳ ゴシック" panose="020B0609070205080204" pitchFamily="49" charset="-128"/>
              </a:rPr>
              <a:t>木津川水門</a:t>
            </a:r>
            <a:endParaRPr kumimoji="1" lang="en-US" altLang="ja-JP" sz="1000"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計画値          ：</a:t>
            </a:r>
            <a:r>
              <a:rPr lang="en-US" altLang="ja-JP" sz="800" dirty="0">
                <a:latin typeface="ＭＳ ゴシック" panose="020B0609070205080204" pitchFamily="49" charset="-128"/>
                <a:ea typeface="ＭＳ ゴシック" panose="020B0609070205080204" pitchFamily="49" charset="-128"/>
              </a:rPr>
              <a:t>3.60m</a:t>
            </a: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現行計画</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4.17m</a:t>
            </a:r>
            <a:r>
              <a:rPr lang="en-US" altLang="ja-JP" sz="800" dirty="0">
                <a:solidFill>
                  <a:srgbClr val="FF0000"/>
                </a:solidFill>
                <a:latin typeface="ＭＳ ゴシック" panose="020B0609070205080204" pitchFamily="49" charset="-128"/>
                <a:ea typeface="ＭＳ ゴシック" panose="020B0609070205080204" pitchFamily="49" charset="-128"/>
              </a:rPr>
              <a:t>(+0.57m)</a:t>
            </a:r>
            <a:endParaRPr lang="ja-JP" altLang="en-US" sz="800" dirty="0">
              <a:solidFill>
                <a:srgbClr val="0000FF"/>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２度上昇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4.66m</a:t>
            </a:r>
            <a:r>
              <a:rPr lang="en-US" altLang="ja-JP" sz="800" dirty="0">
                <a:solidFill>
                  <a:srgbClr val="FF0000"/>
                </a:solidFill>
                <a:latin typeface="ＭＳ ゴシック" panose="020B0609070205080204" pitchFamily="49" charset="-128"/>
                <a:ea typeface="ＭＳ ゴシック" panose="020B0609070205080204" pitchFamily="49" charset="-128"/>
              </a:rPr>
              <a:t>(+1.06m)</a:t>
            </a:r>
            <a:endParaRPr lang="en-US" altLang="ja-JP" sz="800" dirty="0">
              <a:solidFill>
                <a:srgbClr val="0000FF"/>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４度上昇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5.54m</a:t>
            </a:r>
            <a:r>
              <a:rPr lang="en-US" altLang="ja-JP" sz="800" dirty="0">
                <a:solidFill>
                  <a:srgbClr val="FF0000"/>
                </a:solidFill>
                <a:latin typeface="ＭＳ ゴシック" panose="020B0609070205080204" pitchFamily="49" charset="-128"/>
                <a:ea typeface="ＭＳ ゴシック" panose="020B0609070205080204" pitchFamily="49" charset="-128"/>
              </a:rPr>
              <a:t>(+1.94m)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p:txBody>
      </p:sp>
      <p:sp>
        <p:nvSpPr>
          <p:cNvPr id="151" name="テキスト ボックス 150">
            <a:extLst>
              <a:ext uri="{FF2B5EF4-FFF2-40B4-BE49-F238E27FC236}">
                <a16:creationId xmlns:a16="http://schemas.microsoft.com/office/drawing/2014/main" id="{0A82F1A0-AA7F-4856-B5CF-C3FDB426A06E}"/>
              </a:ext>
            </a:extLst>
          </p:cNvPr>
          <p:cNvSpPr txBox="1"/>
          <p:nvPr/>
        </p:nvSpPr>
        <p:spPr>
          <a:xfrm>
            <a:off x="124727" y="5450447"/>
            <a:ext cx="1883173" cy="738664"/>
          </a:xfrm>
          <a:prstGeom prst="rect">
            <a:avLst/>
          </a:prstGeom>
          <a:solidFill>
            <a:srgbClr val="FFCCFF"/>
          </a:solidFill>
          <a:ln>
            <a:solidFill>
              <a:schemeClr val="tx1"/>
            </a:solidFill>
          </a:ln>
        </p:spPr>
        <p:txBody>
          <a:bodyPr wrap="square" rtlCol="0">
            <a:spAutoFit/>
          </a:bodyPr>
          <a:lstStyle/>
          <a:p>
            <a:pPr algn="ctr"/>
            <a:r>
              <a:rPr kumimoji="1" lang="ja-JP" altLang="en-US" sz="1000" dirty="0">
                <a:latin typeface="ＭＳ ゴシック" panose="020B0609070205080204" pitchFamily="49" charset="-128"/>
                <a:ea typeface="ＭＳ ゴシック" panose="020B0609070205080204" pitchFamily="49" charset="-128"/>
              </a:rPr>
              <a:t>旧淀川河口</a:t>
            </a:r>
            <a:endParaRPr kumimoji="1" lang="en-US" altLang="ja-JP" sz="1000"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計画値          ：</a:t>
            </a:r>
            <a:r>
              <a:rPr lang="en-US" altLang="ja-JP" sz="800" dirty="0">
                <a:latin typeface="ＭＳ ゴシック" panose="020B0609070205080204" pitchFamily="49" charset="-128"/>
                <a:ea typeface="ＭＳ ゴシック" panose="020B0609070205080204" pitchFamily="49" charset="-128"/>
              </a:rPr>
              <a:t>3.00m</a:t>
            </a: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現行計画</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3.11m</a:t>
            </a:r>
            <a:r>
              <a:rPr lang="en-US" altLang="ja-JP" sz="800" dirty="0">
                <a:solidFill>
                  <a:srgbClr val="FF0000"/>
                </a:solidFill>
                <a:latin typeface="ＭＳ ゴシック" panose="020B0609070205080204" pitchFamily="49" charset="-128"/>
                <a:ea typeface="ＭＳ ゴシック" panose="020B0609070205080204" pitchFamily="49" charset="-128"/>
              </a:rPr>
              <a:t>(+0.11m)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２度上昇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3.50m</a:t>
            </a:r>
            <a:r>
              <a:rPr lang="en-US" altLang="ja-JP" sz="800" dirty="0">
                <a:solidFill>
                  <a:srgbClr val="FF0000"/>
                </a:solidFill>
                <a:latin typeface="ＭＳ ゴシック" panose="020B0609070205080204" pitchFamily="49" charset="-128"/>
                <a:ea typeface="ＭＳ ゴシック" panose="020B0609070205080204" pitchFamily="49" charset="-128"/>
              </a:rPr>
              <a:t>(+0.50m)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４度上昇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4.20m</a:t>
            </a:r>
            <a:r>
              <a:rPr lang="en-US" altLang="ja-JP" sz="800" dirty="0">
                <a:solidFill>
                  <a:srgbClr val="FF0000"/>
                </a:solidFill>
                <a:latin typeface="ＭＳ ゴシック" panose="020B0609070205080204" pitchFamily="49" charset="-128"/>
                <a:ea typeface="ＭＳ ゴシック" panose="020B0609070205080204" pitchFamily="49" charset="-128"/>
              </a:rPr>
              <a:t>(+1.20m)</a:t>
            </a:r>
            <a:endParaRPr lang="en-US" altLang="ja-JP" sz="800" dirty="0">
              <a:solidFill>
                <a:srgbClr val="0000FF"/>
              </a:solidFill>
              <a:latin typeface="ＭＳ ゴシック" panose="020B0609070205080204" pitchFamily="49" charset="-128"/>
              <a:ea typeface="ＭＳ ゴシック" panose="020B0609070205080204" pitchFamily="49" charset="-128"/>
            </a:endParaRPr>
          </a:p>
        </p:txBody>
      </p:sp>
      <p:sp>
        <p:nvSpPr>
          <p:cNvPr id="152" name="テキスト ボックス 151">
            <a:extLst>
              <a:ext uri="{FF2B5EF4-FFF2-40B4-BE49-F238E27FC236}">
                <a16:creationId xmlns:a16="http://schemas.microsoft.com/office/drawing/2014/main" id="{77E64CA7-536F-4E3E-87A6-4772AFC8B3C9}"/>
              </a:ext>
            </a:extLst>
          </p:cNvPr>
          <p:cNvSpPr txBox="1"/>
          <p:nvPr/>
        </p:nvSpPr>
        <p:spPr>
          <a:xfrm>
            <a:off x="2279325" y="5450447"/>
            <a:ext cx="1876438" cy="738664"/>
          </a:xfrm>
          <a:prstGeom prst="rect">
            <a:avLst/>
          </a:prstGeom>
          <a:solidFill>
            <a:srgbClr val="FFCCFF"/>
          </a:solidFill>
          <a:ln>
            <a:solidFill>
              <a:schemeClr val="tx1"/>
            </a:solidFill>
          </a:ln>
        </p:spPr>
        <p:txBody>
          <a:bodyPr wrap="square" rtlCol="0">
            <a:spAutoFit/>
          </a:bodyPr>
          <a:lstStyle/>
          <a:p>
            <a:pPr algn="ctr"/>
            <a:r>
              <a:rPr kumimoji="1" lang="ja-JP" altLang="en-US" sz="1000" dirty="0">
                <a:latin typeface="ＭＳ ゴシック" panose="020B0609070205080204" pitchFamily="49" charset="-128"/>
                <a:ea typeface="ＭＳ ゴシック" panose="020B0609070205080204" pitchFamily="49" charset="-128"/>
              </a:rPr>
              <a:t>大阪港</a:t>
            </a:r>
            <a:endParaRPr kumimoji="1" lang="en-US" altLang="ja-JP" sz="1000"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計画値          ：－</a:t>
            </a:r>
            <a:endParaRPr lang="en-US" altLang="ja-JP" sz="800" dirty="0">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現行計画</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3.66m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２度上昇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4.12m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４度上昇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4.95m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p:txBody>
      </p:sp>
      <p:cxnSp>
        <p:nvCxnSpPr>
          <p:cNvPr id="153" name="直線矢印コネクタ 152">
            <a:extLst>
              <a:ext uri="{FF2B5EF4-FFF2-40B4-BE49-F238E27FC236}">
                <a16:creationId xmlns:a16="http://schemas.microsoft.com/office/drawing/2014/main" id="{96247011-A11D-437B-B4B3-1C8F501CE13E}"/>
              </a:ext>
            </a:extLst>
          </p:cNvPr>
          <p:cNvCxnSpPr>
            <a:cxnSpLocks/>
            <a:stCxn id="162" idx="0"/>
          </p:cNvCxnSpPr>
          <p:nvPr/>
        </p:nvCxnSpPr>
        <p:spPr>
          <a:xfrm flipH="1" flipV="1">
            <a:off x="6737770" y="4114721"/>
            <a:ext cx="406836" cy="1699143"/>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直線矢印コネクタ 153">
            <a:extLst>
              <a:ext uri="{FF2B5EF4-FFF2-40B4-BE49-F238E27FC236}">
                <a16:creationId xmlns:a16="http://schemas.microsoft.com/office/drawing/2014/main" id="{B0AF92FF-6A22-466A-AF66-56FEC9A0CCD8}"/>
              </a:ext>
            </a:extLst>
          </p:cNvPr>
          <p:cNvCxnSpPr>
            <a:cxnSpLocks/>
            <a:stCxn id="161" idx="0"/>
          </p:cNvCxnSpPr>
          <p:nvPr/>
        </p:nvCxnSpPr>
        <p:spPr>
          <a:xfrm flipV="1">
            <a:off x="5340984" y="4325554"/>
            <a:ext cx="768266" cy="1488310"/>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線矢印コネクタ 154">
            <a:extLst>
              <a:ext uri="{FF2B5EF4-FFF2-40B4-BE49-F238E27FC236}">
                <a16:creationId xmlns:a16="http://schemas.microsoft.com/office/drawing/2014/main" id="{B8A2AEC9-A175-4B8C-AA0D-2B497AEF4D9D}"/>
              </a:ext>
            </a:extLst>
          </p:cNvPr>
          <p:cNvCxnSpPr>
            <a:cxnSpLocks/>
          </p:cNvCxnSpPr>
          <p:nvPr/>
        </p:nvCxnSpPr>
        <p:spPr>
          <a:xfrm flipH="1" flipV="1">
            <a:off x="7645072" y="4215861"/>
            <a:ext cx="576064" cy="578520"/>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線矢印コネクタ 155">
            <a:extLst>
              <a:ext uri="{FF2B5EF4-FFF2-40B4-BE49-F238E27FC236}">
                <a16:creationId xmlns:a16="http://schemas.microsoft.com/office/drawing/2014/main" id="{3C444D31-9726-4633-9127-ADAC46520E58}"/>
              </a:ext>
            </a:extLst>
          </p:cNvPr>
          <p:cNvCxnSpPr>
            <a:cxnSpLocks/>
            <a:stCxn id="159" idx="2"/>
          </p:cNvCxnSpPr>
          <p:nvPr/>
        </p:nvCxnSpPr>
        <p:spPr>
          <a:xfrm flipH="1">
            <a:off x="7335033" y="2684668"/>
            <a:ext cx="382045" cy="1318295"/>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線矢印コネクタ 156">
            <a:extLst>
              <a:ext uri="{FF2B5EF4-FFF2-40B4-BE49-F238E27FC236}">
                <a16:creationId xmlns:a16="http://schemas.microsoft.com/office/drawing/2014/main" id="{F1E568F6-AE39-436C-8E96-95672F34A2B6}"/>
              </a:ext>
            </a:extLst>
          </p:cNvPr>
          <p:cNvCxnSpPr>
            <a:cxnSpLocks/>
            <a:stCxn id="158" idx="2"/>
          </p:cNvCxnSpPr>
          <p:nvPr/>
        </p:nvCxnSpPr>
        <p:spPr>
          <a:xfrm>
            <a:off x="5603031" y="2675324"/>
            <a:ext cx="1541575" cy="887119"/>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58" name="テキスト ボックス 157">
            <a:extLst>
              <a:ext uri="{FF2B5EF4-FFF2-40B4-BE49-F238E27FC236}">
                <a16:creationId xmlns:a16="http://schemas.microsoft.com/office/drawing/2014/main" id="{CFF51EA3-2AC3-4D1B-9CC0-02BA66B74490}"/>
              </a:ext>
            </a:extLst>
          </p:cNvPr>
          <p:cNvSpPr txBox="1"/>
          <p:nvPr/>
        </p:nvSpPr>
        <p:spPr>
          <a:xfrm>
            <a:off x="4648614" y="1936660"/>
            <a:ext cx="1908834" cy="738664"/>
          </a:xfrm>
          <a:prstGeom prst="rect">
            <a:avLst/>
          </a:prstGeom>
          <a:solidFill>
            <a:srgbClr val="FFCCFF"/>
          </a:solidFill>
          <a:ln>
            <a:solidFill>
              <a:schemeClr val="tx1"/>
            </a:solidFill>
          </a:ln>
        </p:spPr>
        <p:txBody>
          <a:bodyPr wrap="square" rtlCol="0">
            <a:spAutoFit/>
          </a:bodyPr>
          <a:lstStyle/>
          <a:p>
            <a:pPr algn="ctr"/>
            <a:r>
              <a:rPr kumimoji="1" lang="ja-JP" altLang="en-US" sz="1000" dirty="0">
                <a:latin typeface="ＭＳ ゴシック" panose="020B0609070205080204" pitchFamily="49" charset="-128"/>
                <a:ea typeface="ＭＳ ゴシック" panose="020B0609070205080204" pitchFamily="49" charset="-128"/>
              </a:rPr>
              <a:t>安治川水門</a:t>
            </a:r>
            <a:endParaRPr kumimoji="1" lang="en-US" altLang="ja-JP" sz="1000"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計画値          ：</a:t>
            </a:r>
            <a:r>
              <a:rPr lang="en-US" altLang="ja-JP" sz="800" dirty="0">
                <a:latin typeface="ＭＳ ゴシック" panose="020B0609070205080204" pitchFamily="49" charset="-128"/>
                <a:ea typeface="ＭＳ ゴシック" panose="020B0609070205080204" pitchFamily="49" charset="-128"/>
              </a:rPr>
              <a:t>1.00m</a:t>
            </a: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現行計画</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0.98m</a:t>
            </a:r>
            <a:r>
              <a:rPr lang="en-US" altLang="ja-JP" sz="800" dirty="0">
                <a:solidFill>
                  <a:srgbClr val="FF0000"/>
                </a:solidFill>
                <a:latin typeface="ＭＳ ゴシック" panose="020B0609070205080204" pitchFamily="49" charset="-128"/>
                <a:ea typeface="ＭＳ ゴシック" panose="020B0609070205080204" pitchFamily="49" charset="-128"/>
              </a:rPr>
              <a:t>(-0.02m)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２度上昇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1.07m</a:t>
            </a:r>
            <a:r>
              <a:rPr lang="en-US" altLang="ja-JP" sz="800" dirty="0">
                <a:solidFill>
                  <a:srgbClr val="FF0000"/>
                </a:solidFill>
                <a:latin typeface="ＭＳ ゴシック" panose="020B0609070205080204" pitchFamily="49" charset="-128"/>
                <a:ea typeface="ＭＳ ゴシック" panose="020B0609070205080204" pitchFamily="49" charset="-128"/>
              </a:rPr>
              <a:t>(+0.07m)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４度上昇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1.15m</a:t>
            </a:r>
            <a:r>
              <a:rPr lang="en-US" altLang="ja-JP" sz="800" dirty="0">
                <a:solidFill>
                  <a:srgbClr val="FF0000"/>
                </a:solidFill>
                <a:latin typeface="ＭＳ ゴシック" panose="020B0609070205080204" pitchFamily="49" charset="-128"/>
                <a:ea typeface="ＭＳ ゴシック" panose="020B0609070205080204" pitchFamily="49" charset="-128"/>
              </a:rPr>
              <a:t>(+0.15m)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p:txBody>
      </p:sp>
      <p:sp>
        <p:nvSpPr>
          <p:cNvPr id="159" name="テキスト ボックス 158">
            <a:extLst>
              <a:ext uri="{FF2B5EF4-FFF2-40B4-BE49-F238E27FC236}">
                <a16:creationId xmlns:a16="http://schemas.microsoft.com/office/drawing/2014/main" id="{E74449F2-2E16-4286-95FE-02C1CF57AC09}"/>
              </a:ext>
            </a:extLst>
          </p:cNvPr>
          <p:cNvSpPr txBox="1"/>
          <p:nvPr/>
        </p:nvSpPr>
        <p:spPr>
          <a:xfrm>
            <a:off x="6803999" y="1946004"/>
            <a:ext cx="1826157" cy="738664"/>
          </a:xfrm>
          <a:prstGeom prst="rect">
            <a:avLst/>
          </a:prstGeom>
          <a:solidFill>
            <a:srgbClr val="FFCCFF"/>
          </a:solidFill>
          <a:ln>
            <a:solidFill>
              <a:schemeClr val="tx1"/>
            </a:solidFill>
          </a:ln>
        </p:spPr>
        <p:txBody>
          <a:bodyPr wrap="square" rtlCol="0">
            <a:spAutoFit/>
          </a:bodyPr>
          <a:lstStyle/>
          <a:p>
            <a:pPr algn="ctr"/>
            <a:r>
              <a:rPr kumimoji="1" lang="ja-JP" altLang="en-US" sz="1000" dirty="0">
                <a:latin typeface="ＭＳ ゴシック" panose="020B0609070205080204" pitchFamily="49" charset="-128"/>
                <a:ea typeface="ＭＳ ゴシック" panose="020B0609070205080204" pitchFamily="49" charset="-128"/>
              </a:rPr>
              <a:t>尻無川水門</a:t>
            </a:r>
            <a:endParaRPr kumimoji="1" lang="en-US" altLang="ja-JP" sz="1000"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計画値          ：</a:t>
            </a:r>
            <a:r>
              <a:rPr lang="en-US" altLang="ja-JP" sz="800" dirty="0">
                <a:latin typeface="ＭＳ ゴシック" panose="020B0609070205080204" pitchFamily="49" charset="-128"/>
                <a:ea typeface="ＭＳ ゴシック" panose="020B0609070205080204" pitchFamily="49" charset="-128"/>
              </a:rPr>
              <a:t>1.00m</a:t>
            </a: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現行計画</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0.68m</a:t>
            </a:r>
            <a:r>
              <a:rPr lang="en-US" altLang="ja-JP" sz="800" dirty="0">
                <a:solidFill>
                  <a:srgbClr val="FF0000"/>
                </a:solidFill>
                <a:latin typeface="ＭＳ ゴシック" panose="020B0609070205080204" pitchFamily="49" charset="-128"/>
                <a:ea typeface="ＭＳ ゴシック" panose="020B0609070205080204" pitchFamily="49" charset="-128"/>
              </a:rPr>
              <a:t>(-0.32m)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２度上昇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0.74m</a:t>
            </a:r>
            <a:r>
              <a:rPr lang="en-US" altLang="ja-JP" sz="800" dirty="0">
                <a:solidFill>
                  <a:srgbClr val="FF0000"/>
                </a:solidFill>
                <a:latin typeface="ＭＳ ゴシック" panose="020B0609070205080204" pitchFamily="49" charset="-128"/>
                <a:ea typeface="ＭＳ ゴシック" panose="020B0609070205080204" pitchFamily="49" charset="-128"/>
              </a:rPr>
              <a:t>(-0.26m)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４度上昇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0.80m</a:t>
            </a:r>
            <a:r>
              <a:rPr lang="en-US" altLang="ja-JP" sz="800" dirty="0">
                <a:solidFill>
                  <a:srgbClr val="FF0000"/>
                </a:solidFill>
                <a:latin typeface="ＭＳ ゴシック" panose="020B0609070205080204" pitchFamily="49" charset="-128"/>
                <a:ea typeface="ＭＳ ゴシック" panose="020B0609070205080204" pitchFamily="49" charset="-128"/>
              </a:rPr>
              <a:t>(-0.20m)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p:txBody>
      </p:sp>
      <p:sp>
        <p:nvSpPr>
          <p:cNvPr id="160" name="テキスト ボックス 159">
            <a:extLst>
              <a:ext uri="{FF2B5EF4-FFF2-40B4-BE49-F238E27FC236}">
                <a16:creationId xmlns:a16="http://schemas.microsoft.com/office/drawing/2014/main" id="{F5D2FE8D-B5D3-4FFB-9F2F-ED3003FDFADC}"/>
              </a:ext>
            </a:extLst>
          </p:cNvPr>
          <p:cNvSpPr txBox="1"/>
          <p:nvPr/>
        </p:nvSpPr>
        <p:spPr>
          <a:xfrm>
            <a:off x="7261254" y="4693921"/>
            <a:ext cx="1792246" cy="738664"/>
          </a:xfrm>
          <a:prstGeom prst="rect">
            <a:avLst/>
          </a:prstGeom>
          <a:solidFill>
            <a:srgbClr val="FFCCFF"/>
          </a:solidFill>
          <a:ln>
            <a:solidFill>
              <a:schemeClr val="tx1"/>
            </a:solidFill>
          </a:ln>
        </p:spPr>
        <p:txBody>
          <a:bodyPr wrap="square" rtlCol="0">
            <a:spAutoFit/>
          </a:bodyPr>
          <a:lstStyle/>
          <a:p>
            <a:pPr algn="ctr"/>
            <a:r>
              <a:rPr kumimoji="1" lang="ja-JP" altLang="en-US" sz="1000" dirty="0">
                <a:latin typeface="ＭＳ ゴシック" panose="020B0609070205080204" pitchFamily="49" charset="-128"/>
                <a:ea typeface="ＭＳ ゴシック" panose="020B0609070205080204" pitchFamily="49" charset="-128"/>
              </a:rPr>
              <a:t>木津川水門</a:t>
            </a:r>
            <a:endParaRPr kumimoji="1" lang="en-US" altLang="ja-JP" sz="1000"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計画値          ：</a:t>
            </a:r>
            <a:r>
              <a:rPr lang="en-US" altLang="ja-JP" sz="800" dirty="0">
                <a:latin typeface="ＭＳ ゴシック" panose="020B0609070205080204" pitchFamily="49" charset="-128"/>
                <a:ea typeface="ＭＳ ゴシック" panose="020B0609070205080204" pitchFamily="49" charset="-128"/>
              </a:rPr>
              <a:t>1.00m</a:t>
            </a: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現行計画</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0.59m</a:t>
            </a:r>
            <a:r>
              <a:rPr lang="en-US" altLang="ja-JP" sz="800" dirty="0">
                <a:solidFill>
                  <a:srgbClr val="FF0000"/>
                </a:solidFill>
                <a:latin typeface="ＭＳ ゴシック" panose="020B0609070205080204" pitchFamily="49" charset="-128"/>
                <a:ea typeface="ＭＳ ゴシック" panose="020B0609070205080204" pitchFamily="49" charset="-128"/>
              </a:rPr>
              <a:t>(-0.41m)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２度上昇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0.64m</a:t>
            </a:r>
            <a:r>
              <a:rPr lang="en-US" altLang="ja-JP" sz="800" dirty="0">
                <a:solidFill>
                  <a:srgbClr val="FF0000"/>
                </a:solidFill>
                <a:latin typeface="ＭＳ ゴシック" panose="020B0609070205080204" pitchFamily="49" charset="-128"/>
                <a:ea typeface="ＭＳ ゴシック" panose="020B0609070205080204" pitchFamily="49" charset="-128"/>
              </a:rPr>
              <a:t>(-0.36m)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４度上昇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0.71m</a:t>
            </a:r>
            <a:r>
              <a:rPr lang="en-US" altLang="ja-JP" sz="800" dirty="0">
                <a:solidFill>
                  <a:srgbClr val="FF0000"/>
                </a:solidFill>
                <a:latin typeface="ＭＳ ゴシック" panose="020B0609070205080204" pitchFamily="49" charset="-128"/>
                <a:ea typeface="ＭＳ ゴシック" panose="020B0609070205080204" pitchFamily="49" charset="-128"/>
              </a:rPr>
              <a:t>(-0.29m)</a:t>
            </a:r>
            <a:endParaRPr lang="ja-JP" altLang="en-US" sz="800" dirty="0">
              <a:solidFill>
                <a:srgbClr val="FF0000"/>
              </a:solidFill>
              <a:latin typeface="ＭＳ ゴシック" panose="020B0609070205080204" pitchFamily="49" charset="-128"/>
              <a:ea typeface="ＭＳ ゴシック" panose="020B0609070205080204" pitchFamily="49" charset="-128"/>
            </a:endParaRPr>
          </a:p>
        </p:txBody>
      </p:sp>
      <p:sp>
        <p:nvSpPr>
          <p:cNvPr id="161" name="テキスト ボックス 160">
            <a:extLst>
              <a:ext uri="{FF2B5EF4-FFF2-40B4-BE49-F238E27FC236}">
                <a16:creationId xmlns:a16="http://schemas.microsoft.com/office/drawing/2014/main" id="{25E06F19-79C6-4FC7-A622-2DE96E02BA45}"/>
              </a:ext>
            </a:extLst>
          </p:cNvPr>
          <p:cNvSpPr txBox="1"/>
          <p:nvPr/>
        </p:nvSpPr>
        <p:spPr>
          <a:xfrm>
            <a:off x="4656229" y="5813864"/>
            <a:ext cx="1369510" cy="615553"/>
          </a:xfrm>
          <a:prstGeom prst="rect">
            <a:avLst/>
          </a:prstGeom>
          <a:solidFill>
            <a:srgbClr val="FFCCFF"/>
          </a:solidFill>
          <a:ln>
            <a:solidFill>
              <a:schemeClr val="tx1"/>
            </a:solidFill>
          </a:ln>
        </p:spPr>
        <p:txBody>
          <a:bodyPr wrap="square" rtlCol="0">
            <a:spAutoFit/>
          </a:bodyPr>
          <a:lstStyle/>
          <a:p>
            <a:pPr algn="ctr"/>
            <a:r>
              <a:rPr kumimoji="1" lang="ja-JP" altLang="en-US" sz="1000" dirty="0">
                <a:latin typeface="ＭＳ ゴシック" panose="020B0609070205080204" pitchFamily="49" charset="-128"/>
                <a:ea typeface="ＭＳ ゴシック" panose="020B0609070205080204" pitchFamily="49" charset="-128"/>
              </a:rPr>
              <a:t>旧淀川河口</a:t>
            </a:r>
            <a:endParaRPr kumimoji="1" lang="en-US" altLang="ja-JP" sz="1000" dirty="0">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現行計画</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3.58m</a:t>
            </a:r>
            <a:endParaRPr lang="ja-JP" altLang="en-US" sz="800" dirty="0">
              <a:solidFill>
                <a:srgbClr val="0000FF"/>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２度上昇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3.95m</a:t>
            </a: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４度上昇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4.19m</a:t>
            </a:r>
          </a:p>
        </p:txBody>
      </p:sp>
      <p:sp>
        <p:nvSpPr>
          <p:cNvPr id="162" name="テキスト ボックス 161">
            <a:extLst>
              <a:ext uri="{FF2B5EF4-FFF2-40B4-BE49-F238E27FC236}">
                <a16:creationId xmlns:a16="http://schemas.microsoft.com/office/drawing/2014/main" id="{98C39822-0039-4B9A-BA6F-9D6B9E39BF96}"/>
              </a:ext>
            </a:extLst>
          </p:cNvPr>
          <p:cNvSpPr txBox="1"/>
          <p:nvPr/>
        </p:nvSpPr>
        <p:spPr>
          <a:xfrm>
            <a:off x="6459851" y="5813864"/>
            <a:ext cx="1369510" cy="615553"/>
          </a:xfrm>
          <a:prstGeom prst="rect">
            <a:avLst/>
          </a:prstGeom>
          <a:solidFill>
            <a:srgbClr val="FFCCFF"/>
          </a:solidFill>
          <a:ln>
            <a:solidFill>
              <a:schemeClr val="tx1"/>
            </a:solidFill>
          </a:ln>
        </p:spPr>
        <p:txBody>
          <a:bodyPr wrap="square" rtlCol="0">
            <a:spAutoFit/>
          </a:bodyPr>
          <a:lstStyle/>
          <a:p>
            <a:pPr algn="ctr"/>
            <a:r>
              <a:rPr kumimoji="1" lang="ja-JP" altLang="en-US" sz="1000" dirty="0">
                <a:latin typeface="ＭＳ ゴシック" panose="020B0609070205080204" pitchFamily="49" charset="-128"/>
                <a:ea typeface="ＭＳ ゴシック" panose="020B0609070205080204" pitchFamily="49" charset="-128"/>
              </a:rPr>
              <a:t>大阪港</a:t>
            </a:r>
            <a:endParaRPr kumimoji="1" lang="en-US" altLang="ja-JP" sz="1000" dirty="0">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現行計画</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1.22m</a:t>
            </a:r>
            <a:endParaRPr lang="ja-JP" altLang="en-US" sz="800" dirty="0">
              <a:solidFill>
                <a:srgbClr val="0000FF"/>
              </a:solidFill>
              <a:latin typeface="ＭＳ ゴシック" panose="020B0609070205080204" pitchFamily="49" charset="-128"/>
              <a:ea typeface="ＭＳ ゴシック" panose="020B0609070205080204" pitchFamily="49" charset="-128"/>
            </a:endParaRP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２度上昇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1.35m</a:t>
            </a:r>
          </a:p>
          <a:p>
            <a:r>
              <a:rPr lang="ja-JP" altLang="en-US" sz="800" dirty="0">
                <a:solidFill>
                  <a:srgbClr val="0000FF"/>
                </a:solidFill>
                <a:latin typeface="ＭＳ ゴシック" panose="020B0609070205080204" pitchFamily="49" charset="-128"/>
                <a:ea typeface="ＭＳ ゴシック" panose="020B0609070205080204" pitchFamily="49" charset="-128"/>
              </a:rPr>
              <a:t>計算値</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４度上昇</a:t>
            </a:r>
            <a:r>
              <a:rPr lang="en-US" altLang="ja-JP" sz="800" dirty="0">
                <a:solidFill>
                  <a:srgbClr val="0000FF"/>
                </a:solidFill>
                <a:latin typeface="ＭＳ ゴシック" panose="020B0609070205080204" pitchFamily="49" charset="-128"/>
                <a:ea typeface="ＭＳ ゴシック" panose="020B0609070205080204" pitchFamily="49" charset="-128"/>
              </a:rPr>
              <a:t>)</a:t>
            </a:r>
            <a:r>
              <a:rPr lang="ja-JP" altLang="en-US" sz="800" dirty="0">
                <a:solidFill>
                  <a:srgbClr val="0000FF"/>
                </a:solidFill>
                <a:latin typeface="ＭＳ ゴシック" panose="020B0609070205080204" pitchFamily="49" charset="-128"/>
                <a:ea typeface="ＭＳ ゴシック" panose="020B0609070205080204" pitchFamily="49" charset="-128"/>
              </a:rPr>
              <a:t>：</a:t>
            </a:r>
            <a:r>
              <a:rPr lang="en-US" altLang="ja-JP" sz="800" dirty="0">
                <a:solidFill>
                  <a:srgbClr val="0000FF"/>
                </a:solidFill>
                <a:latin typeface="ＭＳ ゴシック" panose="020B0609070205080204" pitchFamily="49" charset="-128"/>
                <a:ea typeface="ＭＳ ゴシック" panose="020B0609070205080204" pitchFamily="49" charset="-128"/>
              </a:rPr>
              <a:t>1.46m</a:t>
            </a:r>
          </a:p>
        </p:txBody>
      </p:sp>
      <p:sp>
        <p:nvSpPr>
          <p:cNvPr id="93" name="テキスト ボックス 92">
            <a:extLst>
              <a:ext uri="{FF2B5EF4-FFF2-40B4-BE49-F238E27FC236}">
                <a16:creationId xmlns:a16="http://schemas.microsoft.com/office/drawing/2014/main" id="{664FF2EC-3710-4063-A44F-90E7FAB47370}"/>
              </a:ext>
            </a:extLst>
          </p:cNvPr>
          <p:cNvSpPr txBox="1"/>
          <p:nvPr/>
        </p:nvSpPr>
        <p:spPr>
          <a:xfrm>
            <a:off x="2272018" y="6508777"/>
            <a:ext cx="1836469" cy="215444"/>
          </a:xfrm>
          <a:prstGeom prst="rect">
            <a:avLst/>
          </a:prstGeom>
          <a:noFill/>
          <a:ln>
            <a:noFill/>
          </a:ln>
        </p:spPr>
        <p:txBody>
          <a:bodyPr wrap="square" rtlCol="0">
            <a:spAutoFit/>
          </a:bodyPr>
          <a:lstStyle/>
          <a:p>
            <a:pPr algn="ctr"/>
            <a:r>
              <a:rPr lang="ja-JP" altLang="en-US" sz="800" dirty="0">
                <a:latin typeface="ＭＳ ゴシック" panose="020B0609070205080204" pitchFamily="49" charset="-128"/>
                <a:ea typeface="ＭＳ ゴシック" panose="020B0609070205080204" pitchFamily="49" charset="-128"/>
              </a:rPr>
              <a:t>将来２度上昇時の最大偏差平面図</a:t>
            </a:r>
            <a:endParaRPr lang="en-US" altLang="ja-JP" sz="800" dirty="0">
              <a:latin typeface="ＭＳ ゴシック" panose="020B0609070205080204" pitchFamily="49" charset="-128"/>
              <a:ea typeface="ＭＳ ゴシック" panose="020B0609070205080204" pitchFamily="49" charset="-128"/>
            </a:endParaRPr>
          </a:p>
        </p:txBody>
      </p:sp>
      <p:sp>
        <p:nvSpPr>
          <p:cNvPr id="94" name="テキスト ボックス 93">
            <a:extLst>
              <a:ext uri="{FF2B5EF4-FFF2-40B4-BE49-F238E27FC236}">
                <a16:creationId xmlns:a16="http://schemas.microsoft.com/office/drawing/2014/main" id="{0220951C-D832-4E38-A41F-05032ED74DB5}"/>
              </a:ext>
            </a:extLst>
          </p:cNvPr>
          <p:cNvSpPr txBox="1"/>
          <p:nvPr/>
        </p:nvSpPr>
        <p:spPr>
          <a:xfrm>
            <a:off x="6789914" y="6508777"/>
            <a:ext cx="1836469" cy="215444"/>
          </a:xfrm>
          <a:prstGeom prst="rect">
            <a:avLst/>
          </a:prstGeom>
          <a:noFill/>
          <a:ln>
            <a:noFill/>
          </a:ln>
        </p:spPr>
        <p:txBody>
          <a:bodyPr wrap="square" rtlCol="0">
            <a:spAutoFit/>
          </a:bodyPr>
          <a:lstStyle/>
          <a:p>
            <a:pPr algn="ctr"/>
            <a:r>
              <a:rPr lang="ja-JP" altLang="en-US" sz="800" dirty="0">
                <a:latin typeface="ＭＳ ゴシック" panose="020B0609070205080204" pitchFamily="49" charset="-128"/>
                <a:ea typeface="ＭＳ ゴシック" panose="020B0609070205080204" pitchFamily="49" charset="-128"/>
              </a:rPr>
              <a:t>将来２度上昇時の最大波高平面図</a:t>
            </a:r>
            <a:endParaRPr lang="en-US" altLang="ja-JP" sz="800" dirty="0">
              <a:latin typeface="ＭＳ ゴシック" panose="020B0609070205080204" pitchFamily="49" charset="-128"/>
              <a:ea typeface="ＭＳ ゴシック" panose="020B0609070205080204" pitchFamily="49" charset="-128"/>
            </a:endParaRPr>
          </a:p>
        </p:txBody>
      </p:sp>
      <p:sp>
        <p:nvSpPr>
          <p:cNvPr id="95" name="テキスト ボックス 94">
            <a:extLst>
              <a:ext uri="{FF2B5EF4-FFF2-40B4-BE49-F238E27FC236}">
                <a16:creationId xmlns:a16="http://schemas.microsoft.com/office/drawing/2014/main" id="{17BD3489-0106-4E72-BC0B-FFDFE9AE40AD}"/>
              </a:ext>
            </a:extLst>
          </p:cNvPr>
          <p:cNvSpPr txBox="1"/>
          <p:nvPr/>
        </p:nvSpPr>
        <p:spPr>
          <a:xfrm>
            <a:off x="8073686" y="5813294"/>
            <a:ext cx="1036211" cy="615553"/>
          </a:xfrm>
          <a:prstGeom prst="rect">
            <a:avLst/>
          </a:prstGeom>
          <a:solidFill>
            <a:schemeClr val="accent1">
              <a:lumMod val="90000"/>
            </a:schemeClr>
          </a:solidFill>
          <a:ln>
            <a:solidFill>
              <a:schemeClr val="tx1"/>
            </a:solidFill>
          </a:ln>
        </p:spPr>
        <p:txBody>
          <a:bodyPr wrap="square" rtlCol="0">
            <a:spAutoFit/>
          </a:bodyPr>
          <a:lstStyle/>
          <a:p>
            <a:pPr algn="ctr"/>
            <a:r>
              <a:rPr lang="ja-JP" altLang="en-US" sz="1000" dirty="0">
                <a:latin typeface="ＭＳ ゴシック" panose="020B0609070205080204" pitchFamily="49" charset="-128"/>
                <a:ea typeface="ＭＳ ゴシック" panose="020B0609070205080204" pitchFamily="49" charset="-128"/>
              </a:rPr>
              <a:t>台風中心気圧</a:t>
            </a:r>
            <a:endParaRPr lang="en-US" altLang="ja-JP" sz="1000"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現行計画：</a:t>
            </a:r>
            <a:r>
              <a:rPr lang="en-US" altLang="ja-JP" sz="800" dirty="0">
                <a:latin typeface="ＭＳ ゴシック" panose="020B0609070205080204" pitchFamily="49" charset="-128"/>
                <a:ea typeface="ＭＳ ゴシック" panose="020B0609070205080204" pitchFamily="49" charset="-128"/>
              </a:rPr>
              <a:t>940hPa</a:t>
            </a:r>
          </a:p>
          <a:p>
            <a:r>
              <a:rPr lang="ja-JP" altLang="en-US" sz="800" dirty="0">
                <a:latin typeface="ＭＳ ゴシック" panose="020B0609070205080204" pitchFamily="49" charset="-128"/>
                <a:ea typeface="ＭＳ ゴシック" panose="020B0609070205080204" pitchFamily="49" charset="-128"/>
              </a:rPr>
              <a:t>２度上昇：</a:t>
            </a:r>
            <a:r>
              <a:rPr lang="en-US" altLang="ja-JP" sz="800" dirty="0">
                <a:latin typeface="ＭＳ ゴシック" panose="020B0609070205080204" pitchFamily="49" charset="-128"/>
                <a:ea typeface="ＭＳ ゴシック" panose="020B0609070205080204" pitchFamily="49" charset="-128"/>
              </a:rPr>
              <a:t>933hPa</a:t>
            </a:r>
          </a:p>
          <a:p>
            <a:r>
              <a:rPr lang="ja-JP" altLang="en-US" sz="800" dirty="0">
                <a:latin typeface="ＭＳ ゴシック" panose="020B0609070205080204" pitchFamily="49" charset="-128"/>
                <a:ea typeface="ＭＳ ゴシック" panose="020B0609070205080204" pitchFamily="49" charset="-128"/>
              </a:rPr>
              <a:t>４度上昇：</a:t>
            </a:r>
            <a:r>
              <a:rPr lang="en-US" altLang="ja-JP" sz="800" dirty="0">
                <a:latin typeface="ＭＳ ゴシック" panose="020B0609070205080204" pitchFamily="49" charset="-128"/>
                <a:ea typeface="ＭＳ ゴシック" panose="020B0609070205080204" pitchFamily="49" charset="-128"/>
              </a:rPr>
              <a:t>924hPa</a:t>
            </a:r>
          </a:p>
        </p:txBody>
      </p:sp>
      <p:sp>
        <p:nvSpPr>
          <p:cNvPr id="98" name="テキスト ボックス 97">
            <a:extLst>
              <a:ext uri="{FF2B5EF4-FFF2-40B4-BE49-F238E27FC236}">
                <a16:creationId xmlns:a16="http://schemas.microsoft.com/office/drawing/2014/main" id="{070686F8-CD9F-45EB-A103-049F971E90D9}"/>
              </a:ext>
            </a:extLst>
          </p:cNvPr>
          <p:cNvSpPr txBox="1"/>
          <p:nvPr/>
        </p:nvSpPr>
        <p:spPr>
          <a:xfrm>
            <a:off x="2156890" y="6614194"/>
            <a:ext cx="412844" cy="230832"/>
          </a:xfrm>
          <a:prstGeom prst="rect">
            <a:avLst/>
          </a:prstGeom>
          <a:noFill/>
        </p:spPr>
        <p:txBody>
          <a:bodyPr wrap="square" rtlCol="0">
            <a:spAutoFit/>
          </a:bodyPr>
          <a:lstStyle/>
          <a:p>
            <a:r>
              <a:rPr kumimoji="1" lang="en-US" altLang="ja-JP" sz="900" dirty="0"/>
              <a:t>(m)</a:t>
            </a:r>
            <a:endParaRPr kumimoji="1" lang="ja-JP" altLang="en-US" sz="900" dirty="0"/>
          </a:p>
        </p:txBody>
      </p:sp>
      <p:sp>
        <p:nvSpPr>
          <p:cNvPr id="99" name="テキスト ボックス 98">
            <a:extLst>
              <a:ext uri="{FF2B5EF4-FFF2-40B4-BE49-F238E27FC236}">
                <a16:creationId xmlns:a16="http://schemas.microsoft.com/office/drawing/2014/main" id="{506B098D-C4BA-4AD5-8E8B-9C41431E2E2E}"/>
              </a:ext>
            </a:extLst>
          </p:cNvPr>
          <p:cNvSpPr txBox="1"/>
          <p:nvPr/>
        </p:nvSpPr>
        <p:spPr>
          <a:xfrm>
            <a:off x="6686386" y="6614194"/>
            <a:ext cx="412844" cy="230832"/>
          </a:xfrm>
          <a:prstGeom prst="rect">
            <a:avLst/>
          </a:prstGeom>
          <a:noFill/>
        </p:spPr>
        <p:txBody>
          <a:bodyPr wrap="square" rtlCol="0">
            <a:spAutoFit/>
          </a:bodyPr>
          <a:lstStyle/>
          <a:p>
            <a:r>
              <a:rPr kumimoji="1" lang="en-US" altLang="ja-JP" sz="900" dirty="0"/>
              <a:t>(m)</a:t>
            </a:r>
            <a:endParaRPr kumimoji="1" lang="ja-JP" altLang="en-US" sz="900" dirty="0"/>
          </a:p>
        </p:txBody>
      </p:sp>
    </p:spTree>
    <p:extLst>
      <p:ext uri="{BB962C8B-B14F-4D97-AF65-F5344CB8AC3E}">
        <p14:creationId xmlns:p14="http://schemas.microsoft.com/office/powerpoint/2010/main" val="265966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10DB47CC-5285-4430-95ED-4E4E3FC02A0D}"/>
              </a:ext>
            </a:extLst>
          </p:cNvPr>
          <p:cNvPicPr>
            <a:picLocks noChangeAspect="1"/>
          </p:cNvPicPr>
          <p:nvPr/>
        </p:nvPicPr>
        <p:blipFill>
          <a:blip r:embed="rId3"/>
          <a:stretch>
            <a:fillRect/>
          </a:stretch>
        </p:blipFill>
        <p:spPr>
          <a:xfrm>
            <a:off x="4655576" y="5236635"/>
            <a:ext cx="4251308" cy="720321"/>
          </a:xfrm>
          <a:prstGeom prst="rect">
            <a:avLst/>
          </a:prstGeom>
        </p:spPr>
      </p:pic>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４．地盤沈下量の設定</a:t>
            </a:r>
          </a:p>
        </p:txBody>
      </p:sp>
      <p:sp>
        <p:nvSpPr>
          <p:cNvPr id="44" name="スライド番号プレースホルダー 2">
            <a:extLst>
              <a:ext uri="{FF2B5EF4-FFF2-40B4-BE49-F238E27FC236}">
                <a16:creationId xmlns:a16="http://schemas.microsoft.com/office/drawing/2014/main" id="{DE4DB9E7-0F14-4494-B3D2-06970084F8CC}"/>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8</a:t>
            </a:fld>
            <a:endParaRPr kumimoji="1" lang="ja-JP" altLang="en-US" sz="1600" dirty="0">
              <a:solidFill>
                <a:schemeClr val="tx1"/>
              </a:solidFill>
            </a:endParaRPr>
          </a:p>
        </p:txBody>
      </p:sp>
      <p:sp>
        <p:nvSpPr>
          <p:cNvPr id="43" name="Text Box 9">
            <a:extLst>
              <a:ext uri="{FF2B5EF4-FFF2-40B4-BE49-F238E27FC236}">
                <a16:creationId xmlns:a16="http://schemas.microsoft.com/office/drawing/2014/main" id="{6A7FD9D9-BB22-440C-AC5C-45117D3B2414}"/>
              </a:ext>
            </a:extLst>
          </p:cNvPr>
          <p:cNvSpPr txBox="1">
            <a:spLocks noChangeArrowheads="1"/>
          </p:cNvSpPr>
          <p:nvPr/>
        </p:nvSpPr>
        <p:spPr bwMode="auto">
          <a:xfrm>
            <a:off x="81185" y="431300"/>
            <a:ext cx="8955558" cy="1384995"/>
          </a:xfrm>
          <a:prstGeom prst="rect">
            <a:avLst/>
          </a:prstGeom>
          <a:solidFill>
            <a:schemeClr val="bg1"/>
          </a:solidFill>
          <a:ln w="9525">
            <a:solidFill>
              <a:schemeClr val="tx1"/>
            </a:solidFill>
            <a:miter lim="800000"/>
            <a:headEnd/>
            <a:tailEnd/>
          </a:ln>
        </p:spPr>
        <p:txBody>
          <a:bodyPr wrap="square">
            <a:spAutoFit/>
          </a:bodyPr>
          <a:lstStyle>
            <a:defPPr>
              <a:defRPr lang="ja-JP"/>
            </a:defPPr>
            <a:lvl1pPr marL="224009" indent="-149339" defTabSz="390997" fontAlgn="auto">
              <a:spcAft>
                <a:spcPts val="0"/>
              </a:spcAft>
              <a:buFont typeface="Arial" panose="020B0604020202020204" pitchFamily="34" charset="0"/>
              <a:buChar char="•"/>
              <a:defRPr sz="1539">
                <a:latin typeface="Arial" panose="020B0604020202020204" pitchFamily="34"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ja-JP" altLang="en-US" sz="1400" dirty="0"/>
              <a:t>大阪市内における地盤沈下量は、現水門設計時（</a:t>
            </a:r>
            <a:r>
              <a:rPr lang="en-US" altLang="ja-JP" sz="1400" dirty="0"/>
              <a:t>S38</a:t>
            </a:r>
            <a:r>
              <a:rPr lang="ja-JP" altLang="en-US" sz="1400" dirty="0"/>
              <a:t>）から最新調査（</a:t>
            </a:r>
            <a:r>
              <a:rPr lang="en-US" altLang="ja-JP" sz="1400" dirty="0"/>
              <a:t>H30</a:t>
            </a:r>
            <a:r>
              <a:rPr lang="ja-JP" altLang="en-US" sz="1400" dirty="0"/>
              <a:t>）で最大約</a:t>
            </a:r>
            <a:r>
              <a:rPr lang="en-US" altLang="ja-JP" sz="1400" dirty="0"/>
              <a:t>30cm</a:t>
            </a:r>
            <a:r>
              <a:rPr lang="ja-JP" altLang="en-US" sz="1400" dirty="0"/>
              <a:t>（港</a:t>
            </a:r>
            <a:r>
              <a:rPr lang="en-US" altLang="ja-JP" sz="1400" dirty="0"/>
              <a:t>C</a:t>
            </a:r>
            <a:r>
              <a:rPr lang="ja-JP" altLang="en-US" sz="1400" dirty="0"/>
              <a:t>・港</a:t>
            </a:r>
            <a:r>
              <a:rPr lang="en-US" altLang="ja-JP" sz="1400" dirty="0" err="1"/>
              <a:t>CⅡ</a:t>
            </a:r>
            <a:r>
              <a:rPr lang="ja-JP" altLang="en-US" sz="1400" dirty="0"/>
              <a:t>） である。</a:t>
            </a:r>
            <a:endParaRPr lang="en-US" altLang="ja-JP" sz="1400" dirty="0"/>
          </a:p>
          <a:p>
            <a:r>
              <a:rPr lang="ja-JP" altLang="en-US" sz="1400" dirty="0"/>
              <a:t>地下水採取（揚水）が規制された昭和</a:t>
            </a:r>
            <a:r>
              <a:rPr lang="en-US" altLang="ja-JP" sz="1400" dirty="0"/>
              <a:t>40</a:t>
            </a:r>
            <a:r>
              <a:rPr lang="ja-JP" altLang="en-US" sz="1400" dirty="0"/>
              <a:t>年代以降の地盤沈下量は特に低減しており、近年</a:t>
            </a:r>
            <a:r>
              <a:rPr lang="en-US" altLang="ja-JP" sz="1400" dirty="0"/>
              <a:t>10</a:t>
            </a:r>
            <a:r>
              <a:rPr lang="ja-JP" altLang="en-US" sz="1400" dirty="0"/>
              <a:t>ヵ年においては</a:t>
            </a:r>
            <a:endParaRPr lang="en-US" altLang="ja-JP" sz="1400" dirty="0"/>
          </a:p>
          <a:p>
            <a:pPr marL="74670" indent="0">
              <a:buNone/>
            </a:pPr>
            <a:r>
              <a:rPr lang="ja-JP" altLang="en-US" sz="1400" dirty="0"/>
              <a:t>　ほとんど沈下はみられない。</a:t>
            </a:r>
            <a:endParaRPr lang="en-US" altLang="ja-JP" sz="1400" dirty="0"/>
          </a:p>
          <a:p>
            <a:r>
              <a:rPr lang="ja-JP" altLang="en-US" sz="1400" dirty="0"/>
              <a:t>内閣府「南海トラフの巨大地震モデル検討会」の津波断層モデルのうち、大阪府域に最も大きな影響を与えると</a:t>
            </a:r>
            <a:endParaRPr lang="en-US" altLang="ja-JP" sz="1400" dirty="0"/>
          </a:p>
          <a:p>
            <a:pPr marL="74670" indent="0">
              <a:buNone/>
            </a:pPr>
            <a:r>
              <a:rPr lang="ja-JP" altLang="en-US" sz="1400" dirty="0"/>
              <a:t>　 考えられる４つのケースにおける、大阪市の広域地盤沈下量の最大値は約</a:t>
            </a:r>
            <a:r>
              <a:rPr lang="en-US" altLang="ja-JP" sz="1400" dirty="0"/>
              <a:t>25cm</a:t>
            </a:r>
            <a:r>
              <a:rPr lang="ja-JP" altLang="en-US" sz="1400" dirty="0"/>
              <a:t>である。</a:t>
            </a:r>
          </a:p>
          <a:p>
            <a:r>
              <a:rPr lang="ja-JP" altLang="en-US" sz="1400" dirty="0"/>
              <a:t>以上より、新水門の設計において設定する地盤沈下量は、広域地盤沈下量の</a:t>
            </a:r>
            <a:r>
              <a:rPr lang="en-US" altLang="ja-JP" sz="1400" dirty="0"/>
              <a:t>25cm</a:t>
            </a:r>
            <a:r>
              <a:rPr lang="ja-JP" altLang="en-US" sz="1400" dirty="0"/>
              <a:t>とする。</a:t>
            </a:r>
          </a:p>
        </p:txBody>
      </p:sp>
      <p:sp>
        <p:nvSpPr>
          <p:cNvPr id="45" name="テキスト ボックス 44">
            <a:extLst>
              <a:ext uri="{FF2B5EF4-FFF2-40B4-BE49-F238E27FC236}">
                <a16:creationId xmlns:a16="http://schemas.microsoft.com/office/drawing/2014/main" id="{5D80B904-B872-4696-8B21-1995B9F42C92}"/>
              </a:ext>
            </a:extLst>
          </p:cNvPr>
          <p:cNvSpPr txBox="1"/>
          <p:nvPr/>
        </p:nvSpPr>
        <p:spPr>
          <a:xfrm>
            <a:off x="0" y="2079250"/>
            <a:ext cx="3873954" cy="307777"/>
          </a:xfrm>
          <a:prstGeom prst="rect">
            <a:avLst/>
          </a:prstGeom>
          <a:noFill/>
        </p:spPr>
        <p:txBody>
          <a:bodyPr wrap="square" rtlCol="0">
            <a:spAutoFit/>
          </a:bodyPr>
          <a:lstStyle/>
          <a:p>
            <a:r>
              <a:rPr lang="ja-JP" altLang="en-US" sz="1400" dirty="0">
                <a:solidFill>
                  <a:srgbClr val="0000FF"/>
                </a:solidFill>
              </a:rPr>
              <a:t>■地盤沈下量（実績値）</a:t>
            </a:r>
            <a:endParaRPr lang="en-US" altLang="ja-JP" sz="1400" dirty="0">
              <a:solidFill>
                <a:srgbClr val="0000FF"/>
              </a:solidFill>
            </a:endParaRPr>
          </a:p>
        </p:txBody>
      </p:sp>
      <p:pic>
        <p:nvPicPr>
          <p:cNvPr id="5" name="図 4">
            <a:extLst>
              <a:ext uri="{FF2B5EF4-FFF2-40B4-BE49-F238E27FC236}">
                <a16:creationId xmlns:a16="http://schemas.microsoft.com/office/drawing/2014/main" id="{3DBA0742-0320-456F-8030-56E37F1419B1}"/>
              </a:ext>
            </a:extLst>
          </p:cNvPr>
          <p:cNvPicPr>
            <a:picLocks noChangeAspect="1"/>
          </p:cNvPicPr>
          <p:nvPr/>
        </p:nvPicPr>
        <p:blipFill>
          <a:blip r:embed="rId4"/>
          <a:stretch>
            <a:fillRect/>
          </a:stretch>
        </p:blipFill>
        <p:spPr>
          <a:xfrm>
            <a:off x="5122956" y="3213745"/>
            <a:ext cx="3092293" cy="1770587"/>
          </a:xfrm>
          <a:prstGeom prst="rect">
            <a:avLst/>
          </a:prstGeom>
        </p:spPr>
      </p:pic>
      <p:sp>
        <p:nvSpPr>
          <p:cNvPr id="39" name="テキスト ボックス 38">
            <a:extLst>
              <a:ext uri="{FF2B5EF4-FFF2-40B4-BE49-F238E27FC236}">
                <a16:creationId xmlns:a16="http://schemas.microsoft.com/office/drawing/2014/main" id="{A7ED4BE1-08D3-4547-87C2-2E5AF3B499E7}"/>
              </a:ext>
            </a:extLst>
          </p:cNvPr>
          <p:cNvSpPr txBox="1"/>
          <p:nvPr/>
        </p:nvSpPr>
        <p:spPr>
          <a:xfrm>
            <a:off x="4588025" y="5103070"/>
            <a:ext cx="3873954" cy="307777"/>
          </a:xfrm>
          <a:prstGeom prst="rect">
            <a:avLst/>
          </a:prstGeom>
          <a:noFill/>
        </p:spPr>
        <p:txBody>
          <a:bodyPr wrap="square" rtlCol="0">
            <a:spAutoFit/>
          </a:bodyPr>
          <a:lstStyle/>
          <a:p>
            <a:r>
              <a:rPr lang="ja-JP" altLang="en-US" sz="1400" dirty="0">
                <a:solidFill>
                  <a:srgbClr val="0000FF"/>
                </a:solidFill>
              </a:rPr>
              <a:t>■大阪府広域地盤沈下量</a:t>
            </a:r>
            <a:endParaRPr lang="en-US" altLang="ja-JP" sz="1400" dirty="0">
              <a:solidFill>
                <a:srgbClr val="0000FF"/>
              </a:solidFill>
            </a:endParaRPr>
          </a:p>
        </p:txBody>
      </p:sp>
      <p:sp>
        <p:nvSpPr>
          <p:cNvPr id="15" name="テキスト ボックス 14">
            <a:extLst>
              <a:ext uri="{FF2B5EF4-FFF2-40B4-BE49-F238E27FC236}">
                <a16:creationId xmlns:a16="http://schemas.microsoft.com/office/drawing/2014/main" id="{11E241B6-E734-4EC5-B62E-F7DFCB482C95}"/>
              </a:ext>
            </a:extLst>
          </p:cNvPr>
          <p:cNvSpPr txBox="1"/>
          <p:nvPr/>
        </p:nvSpPr>
        <p:spPr>
          <a:xfrm>
            <a:off x="4558964" y="5929206"/>
            <a:ext cx="3920554" cy="369332"/>
          </a:xfrm>
          <a:prstGeom prst="rect">
            <a:avLst/>
          </a:prstGeom>
          <a:noFill/>
        </p:spPr>
        <p:txBody>
          <a:bodyPr wrap="square" rtlCol="0">
            <a:spAutoFit/>
          </a:bodyPr>
          <a:lstStyle/>
          <a:p>
            <a:r>
              <a:rPr kumimoji="1" lang="en-US" altLang="ja-JP" sz="900" dirty="0"/>
              <a:t>※</a:t>
            </a:r>
            <a:r>
              <a:rPr lang="ja-JP" altLang="en-US" sz="900" dirty="0"/>
              <a:t>内閣府「南海トラフの巨大地震モデル検討会」が公表した </a:t>
            </a:r>
            <a:r>
              <a:rPr lang="en-US" altLang="ja-JP" sz="900" dirty="0"/>
              <a:t>11 </a:t>
            </a:r>
            <a:r>
              <a:rPr lang="ja-JP" altLang="en-US" sz="900" dirty="0"/>
              <a:t>のモデルから、</a:t>
            </a:r>
            <a:endParaRPr lang="en-US" altLang="ja-JP" sz="900" dirty="0"/>
          </a:p>
          <a:p>
            <a:r>
              <a:rPr lang="en-US" altLang="ja-JP" sz="900" dirty="0"/>
              <a:t>   </a:t>
            </a:r>
            <a:r>
              <a:rPr lang="ja-JP" altLang="en-US" sz="900" dirty="0"/>
              <a:t>大阪府域に最も大きな影響を与える</a:t>
            </a:r>
            <a:r>
              <a:rPr lang="en-US" altLang="ja-JP" sz="900" dirty="0"/>
              <a:t>4</a:t>
            </a:r>
            <a:r>
              <a:rPr lang="ja-JP" altLang="en-US" sz="900" dirty="0"/>
              <a:t>ケース</a:t>
            </a:r>
            <a:endParaRPr kumimoji="1" lang="ja-JP" altLang="en-US" sz="900" dirty="0"/>
          </a:p>
        </p:txBody>
      </p:sp>
      <p:sp>
        <p:nvSpPr>
          <p:cNvPr id="19" name="正方形/長方形 18">
            <a:extLst>
              <a:ext uri="{FF2B5EF4-FFF2-40B4-BE49-F238E27FC236}">
                <a16:creationId xmlns:a16="http://schemas.microsoft.com/office/drawing/2014/main" id="{1B5FEFC9-E8A8-4DD4-A88D-CE38D279B5DD}"/>
              </a:ext>
            </a:extLst>
          </p:cNvPr>
          <p:cNvSpPr/>
          <p:nvPr/>
        </p:nvSpPr>
        <p:spPr>
          <a:xfrm>
            <a:off x="8200297" y="5403652"/>
            <a:ext cx="677374" cy="5255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2FAD5C3-6FBD-4AC8-BEF1-5126163D16DE}"/>
              </a:ext>
            </a:extLst>
          </p:cNvPr>
          <p:cNvGrpSpPr/>
          <p:nvPr/>
        </p:nvGrpSpPr>
        <p:grpSpPr>
          <a:xfrm>
            <a:off x="4596085" y="1949003"/>
            <a:ext cx="4440658" cy="1257097"/>
            <a:chOff x="4596085" y="2031186"/>
            <a:chExt cx="4440658" cy="1257097"/>
          </a:xfrm>
        </p:grpSpPr>
        <p:pic>
          <p:nvPicPr>
            <p:cNvPr id="2" name="図 1">
              <a:extLst>
                <a:ext uri="{FF2B5EF4-FFF2-40B4-BE49-F238E27FC236}">
                  <a16:creationId xmlns:a16="http://schemas.microsoft.com/office/drawing/2014/main" id="{DC614841-1A07-42DC-88FB-8574841AA001}"/>
                </a:ext>
              </a:extLst>
            </p:cNvPr>
            <p:cNvPicPr>
              <a:picLocks noChangeAspect="1"/>
            </p:cNvPicPr>
            <p:nvPr/>
          </p:nvPicPr>
          <p:blipFill>
            <a:blip r:embed="rId5"/>
            <a:stretch>
              <a:fillRect/>
            </a:stretch>
          </p:blipFill>
          <p:spPr>
            <a:xfrm>
              <a:off x="4596085" y="2031186"/>
              <a:ext cx="4440658" cy="1257097"/>
            </a:xfrm>
            <a:prstGeom prst="rect">
              <a:avLst/>
            </a:prstGeom>
          </p:spPr>
        </p:pic>
        <p:sp>
          <p:nvSpPr>
            <p:cNvPr id="3" name="正方形/長方形 2">
              <a:extLst>
                <a:ext uri="{FF2B5EF4-FFF2-40B4-BE49-F238E27FC236}">
                  <a16:creationId xmlns:a16="http://schemas.microsoft.com/office/drawing/2014/main" id="{BC782DDE-1C0A-4CA1-A153-792520A1BC63}"/>
                </a:ext>
              </a:extLst>
            </p:cNvPr>
            <p:cNvSpPr/>
            <p:nvPr/>
          </p:nvSpPr>
          <p:spPr>
            <a:xfrm>
              <a:off x="8388220" y="2426970"/>
              <a:ext cx="631955" cy="1333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FF141A7-9F26-414D-81D2-A185DDC688AD}"/>
                </a:ext>
              </a:extLst>
            </p:cNvPr>
            <p:cNvSpPr/>
            <p:nvPr/>
          </p:nvSpPr>
          <p:spPr>
            <a:xfrm>
              <a:off x="4606795" y="3017520"/>
              <a:ext cx="4422905" cy="1619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a:extLst>
              <a:ext uri="{FF2B5EF4-FFF2-40B4-BE49-F238E27FC236}">
                <a16:creationId xmlns:a16="http://schemas.microsoft.com/office/drawing/2014/main" id="{FB2D0537-44A3-4D6E-8E26-386B8FAF8260}"/>
              </a:ext>
            </a:extLst>
          </p:cNvPr>
          <p:cNvPicPr>
            <a:picLocks noChangeAspect="1"/>
          </p:cNvPicPr>
          <p:nvPr/>
        </p:nvPicPr>
        <p:blipFill>
          <a:blip r:embed="rId6"/>
          <a:stretch>
            <a:fillRect/>
          </a:stretch>
        </p:blipFill>
        <p:spPr>
          <a:xfrm>
            <a:off x="16958" y="2296680"/>
            <a:ext cx="4440657" cy="4378757"/>
          </a:xfrm>
          <a:prstGeom prst="rect">
            <a:avLst/>
          </a:prstGeom>
        </p:spPr>
      </p:pic>
      <p:pic>
        <p:nvPicPr>
          <p:cNvPr id="49" name="図 48">
            <a:extLst>
              <a:ext uri="{FF2B5EF4-FFF2-40B4-BE49-F238E27FC236}">
                <a16:creationId xmlns:a16="http://schemas.microsoft.com/office/drawing/2014/main" id="{E12F0D42-831D-452C-85C3-B84E24CECA8A}"/>
              </a:ext>
            </a:extLst>
          </p:cNvPr>
          <p:cNvPicPr>
            <a:picLocks noChangeAspect="1"/>
          </p:cNvPicPr>
          <p:nvPr/>
        </p:nvPicPr>
        <p:blipFill>
          <a:blip r:embed="rId7"/>
          <a:stretch>
            <a:fillRect/>
          </a:stretch>
        </p:blipFill>
        <p:spPr>
          <a:xfrm>
            <a:off x="4824470" y="6245363"/>
            <a:ext cx="4400631" cy="453221"/>
          </a:xfrm>
          <a:prstGeom prst="rect">
            <a:avLst/>
          </a:prstGeom>
        </p:spPr>
      </p:pic>
    </p:spTree>
    <p:extLst>
      <p:ext uri="{BB962C8B-B14F-4D97-AF65-F5344CB8AC3E}">
        <p14:creationId xmlns:p14="http://schemas.microsoft.com/office/powerpoint/2010/main" val="1295661653"/>
      </p:ext>
    </p:extLst>
  </p:cSld>
  <p:clrMapOvr>
    <a:masterClrMapping/>
  </p:clrMapOvr>
</p:sld>
</file>

<file path=ppt/theme/theme1.xml><?xml version="1.0" encoding="utf-8"?>
<a:theme xmlns:a="http://schemas.openxmlformats.org/drawingml/2006/main" name="【完成1】【H251030】佐野川水系河川整備計画の概要">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3975">
          <a:solidFill>
            <a:srgbClr val="00B0F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52327F-A431-4AD3-B875-4F9958CFE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F67813-0B55-4389-8464-41D28BF452F9}">
  <ds:schemaRefs>
    <ds:schemaRef ds:uri="http://purl.org/dc/terms/"/>
    <ds:schemaRef ds:uri="http://purl.org/dc/elements/1.1/"/>
    <ds:schemaRef ds:uri="http://schemas.microsoft.com/sharepoint/v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4e21aece-359b-4e6f-8f54-c70e1e237c6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ECDE51B-B77F-48D5-A0FC-D29744D054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【完成1】【H251030】佐野川水系河川整備計画の概要</Template>
  <TotalTime>21394</TotalTime>
  <Words>2150</Words>
  <Application>Microsoft Office PowerPoint</Application>
  <PresentationFormat>画面に合わせる (4:3)</PresentationFormat>
  <Paragraphs>318</Paragraphs>
  <Slides>10</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HG丸ｺﾞｼｯｸM-PRO</vt:lpstr>
      <vt:lpstr>ＭＳ Ｐゴシック</vt:lpstr>
      <vt:lpstr>ＭＳ ゴシック</vt:lpstr>
      <vt:lpstr>Arial</vt:lpstr>
      <vt:lpstr>Calibri</vt:lpstr>
      <vt:lpstr>Times New Roman</vt:lpstr>
      <vt:lpstr>【完成1】【H251030】佐野川水系河川整備計画の概要</vt:lpstr>
      <vt:lpstr>気候変動を踏まえた設計外力の設定の考え方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淀川水系西大阪ブロックの 流域の概要について</dc:title>
  <dc:creator>安藤　大輔</dc:creator>
  <cp:lastModifiedBy>杉原　卓治</cp:lastModifiedBy>
  <cp:revision>1539</cp:revision>
  <cp:lastPrinted>2020-02-25T00:56:24Z</cp:lastPrinted>
  <dcterms:created xsi:type="dcterms:W3CDTF">2013-12-04T00:26:23Z</dcterms:created>
  <dcterms:modified xsi:type="dcterms:W3CDTF">2020-03-02T00:30:14Z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0x01010085D4A840C0B79842806973E30B2A13A0</vt:lpwstr>
  </property>
</Properties>
</file>