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5"/>
  </p:notesMasterIdLst>
  <p:handoutMasterIdLst>
    <p:handoutMasterId r:id="rId16"/>
  </p:handoutMasterIdLst>
  <p:sldIdLst>
    <p:sldId id="575" r:id="rId5"/>
    <p:sldId id="641" r:id="rId6"/>
    <p:sldId id="652" r:id="rId7"/>
    <p:sldId id="640" r:id="rId8"/>
    <p:sldId id="642" r:id="rId9"/>
    <p:sldId id="643" r:id="rId10"/>
    <p:sldId id="645" r:id="rId11"/>
    <p:sldId id="644" r:id="rId12"/>
    <p:sldId id="646" r:id="rId13"/>
    <p:sldId id="647" r:id="rId14"/>
  </p:sldIdLst>
  <p:sldSz cx="9144000" cy="6858000" type="screen4x3"/>
  <p:notesSz cx="6802438" cy="9934575"/>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CC"/>
    <a:srgbClr val="0000FF"/>
    <a:srgbClr val="FFFFCC"/>
    <a:srgbClr val="FF0000"/>
    <a:srgbClr val="FFCCFF"/>
    <a:srgbClr val="99FFCC"/>
    <a:srgbClr val="FFFF00"/>
    <a:srgbClr val="99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3725" autoAdjust="0"/>
  </p:normalViewPr>
  <p:slideViewPr>
    <p:cSldViewPr snapToGrid="0">
      <p:cViewPr varScale="1">
        <p:scale>
          <a:sx n="65" d="100"/>
          <a:sy n="65"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5" y="6"/>
            <a:ext cx="2948311"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7" tIns="46026" rIns="92057" bIns="46026" numCol="1" anchor="t" anchorCtr="0" compatLnSpc="1">
            <a:prstTxWarp prst="textNoShape">
              <a:avLst/>
            </a:prstTxWarp>
          </a:bodyPr>
          <a:lstStyle>
            <a:lvl1pPr defTabSz="921907">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854128" y="6"/>
            <a:ext cx="2946707"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7" tIns="46026" rIns="92057" bIns="46026" numCol="1" anchor="t" anchorCtr="0" compatLnSpc="1">
            <a:prstTxWarp prst="textNoShape">
              <a:avLst/>
            </a:prstTxWarp>
          </a:bodyPr>
          <a:lstStyle>
            <a:lvl1pPr algn="r" defTabSz="921907">
              <a:defRPr sz="1200">
                <a:ea typeface="ＭＳ Ｐゴシック" charset="-128"/>
              </a:defRPr>
            </a:lvl1pPr>
          </a:lstStyle>
          <a:p>
            <a:pPr>
              <a:defRPr/>
            </a:pPr>
            <a:fld id="{9B939F8F-074A-4AD1-9C91-E85714F033CB}" type="datetimeFigureOut">
              <a:rPr lang="ja-JP" altLang="en-US"/>
              <a:pPr>
                <a:defRPr/>
              </a:pPr>
              <a:t>2020/3/2</a:t>
            </a:fld>
            <a:endParaRPr lang="en-US" altLang="ja-JP"/>
          </a:p>
        </p:txBody>
      </p:sp>
      <p:sp>
        <p:nvSpPr>
          <p:cNvPr id="4" name="フッター プレースホルダー 3"/>
          <p:cNvSpPr>
            <a:spLocks noGrp="1"/>
          </p:cNvSpPr>
          <p:nvPr>
            <p:ph type="ftr" sz="quarter" idx="2"/>
          </p:nvPr>
        </p:nvSpPr>
        <p:spPr bwMode="auto">
          <a:xfrm>
            <a:off x="5" y="9435851"/>
            <a:ext cx="2948311"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7" tIns="46026" rIns="92057" bIns="46026" numCol="1" anchor="b" anchorCtr="0" compatLnSpc="1">
            <a:prstTxWarp prst="textNoShape">
              <a:avLst/>
            </a:prstTxWarp>
          </a:bodyPr>
          <a:lstStyle>
            <a:lvl1pPr defTabSz="921907">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4128" y="9435851"/>
            <a:ext cx="2946707"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57" tIns="46026" rIns="92057" bIns="46026" numCol="1" anchor="b" anchorCtr="0" compatLnSpc="1">
            <a:prstTxWarp prst="textNoShape">
              <a:avLst/>
            </a:prstTxWarp>
          </a:bodyPr>
          <a:lstStyle>
            <a:lvl1pPr algn="r" defTabSz="921907">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5" y="6"/>
            <a:ext cx="2948311"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9" tIns="46038" rIns="92069" bIns="46038" numCol="1" anchor="t" anchorCtr="0" compatLnSpc="1">
            <a:prstTxWarp prst="textNoShape">
              <a:avLst/>
            </a:prstTxWarp>
          </a:bodyPr>
          <a:lstStyle>
            <a:lvl1pPr defTabSz="921907">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852527" y="6"/>
            <a:ext cx="2948310" cy="49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9" tIns="46038" rIns="92069" bIns="46038" numCol="1" anchor="t" anchorCtr="0" compatLnSpc="1">
            <a:prstTxWarp prst="textNoShape">
              <a:avLst/>
            </a:prstTxWarp>
          </a:bodyPr>
          <a:lstStyle>
            <a:lvl1pPr algn="r" defTabSz="921907">
              <a:defRPr sz="1200">
                <a:ea typeface="ＭＳ Ｐゴシック" charset="-128"/>
              </a:defRPr>
            </a:lvl1pPr>
          </a:lstStyle>
          <a:p>
            <a:pPr>
              <a:defRPr/>
            </a:pPr>
            <a:fld id="{08077671-DFED-4FDA-922F-D0F67347680B}" type="datetimeFigureOut">
              <a:rPr lang="ja-JP" altLang="en-US"/>
              <a:pPr>
                <a:defRPr/>
              </a:pPr>
              <a:t>2020/3/2</a:t>
            </a:fld>
            <a:endParaRPr lang="en-US" altLang="ja-JP"/>
          </a:p>
        </p:txBody>
      </p:sp>
      <p:sp>
        <p:nvSpPr>
          <p:cNvPr id="4" name="スライド イメージ プレースホルダー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88168" tIns="44088" rIns="88168" bIns="44088" rtlCol="0" anchor="ctr"/>
          <a:lstStyle/>
          <a:p>
            <a:pPr lvl="0"/>
            <a:endParaRPr lang="ja-JP" altLang="en-US" noProof="0"/>
          </a:p>
        </p:txBody>
      </p:sp>
      <p:sp>
        <p:nvSpPr>
          <p:cNvPr id="5" name="ノート プレースホルダー 4"/>
          <p:cNvSpPr>
            <a:spLocks noGrp="1"/>
          </p:cNvSpPr>
          <p:nvPr>
            <p:ph type="body" sz="quarter" idx="3"/>
          </p:nvPr>
        </p:nvSpPr>
        <p:spPr bwMode="auto">
          <a:xfrm>
            <a:off x="679770" y="4718724"/>
            <a:ext cx="5442913" cy="4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9" tIns="46038" rIns="92069" bIns="46038"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5" y="9435851"/>
            <a:ext cx="2948311"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9" tIns="46038" rIns="92069" bIns="46038" numCol="1" anchor="b" anchorCtr="0" compatLnSpc="1">
            <a:prstTxWarp prst="textNoShape">
              <a:avLst/>
            </a:prstTxWarp>
          </a:bodyPr>
          <a:lstStyle>
            <a:lvl1pPr defTabSz="921907">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2527" y="9435851"/>
            <a:ext cx="2948310" cy="49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9" tIns="46038" rIns="92069" bIns="46038" numCol="1" anchor="b" anchorCtr="0" compatLnSpc="1">
            <a:prstTxWarp prst="textNoShape">
              <a:avLst/>
            </a:prstTxWarp>
          </a:bodyPr>
          <a:lstStyle>
            <a:lvl1pPr algn="r" defTabSz="921907">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703"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1pPr>
            <a:lvl2pPr marL="739353" indent="-283999" defTabSz="910703"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2pPr>
            <a:lvl3pPr marL="1140762" indent="-226883" defTabSz="910703"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3pPr>
            <a:lvl4pPr marL="1597701" indent="-226883" defTabSz="910703"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4pPr>
            <a:lvl5pPr marL="2053055" indent="-226883" defTabSz="910703"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5pPr>
            <a:lvl6pPr marL="2509993" indent="-226883" defTabSz="910703"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6pPr>
            <a:lvl7pPr marL="2966931" indent="-226883" defTabSz="910703"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7pPr>
            <a:lvl8pPr marL="3423870" indent="-226883" defTabSz="910703"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8pPr>
            <a:lvl9pPr marL="3880811" indent="-226883" defTabSz="910703"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133BBA-1BF6-40CD-84A0-3FB7F51C575F}" type="slidenum">
              <a:rPr lang="en-US" altLang="ja-JP" sz="1100">
                <a:ea typeface="ＭＳ Ｐゴシック" panose="020B0600070205080204" pitchFamily="50" charset="-128"/>
              </a:rPr>
              <a:pPr eaLnBrk="1" hangingPunct="1">
                <a:spcBef>
                  <a:spcPct val="0"/>
                </a:spcBef>
              </a:pPr>
              <a:t>0</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191584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28B2F2-B0B4-446B-A856-E64D4F4ADA3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34BA27-D558-4548-9AD0-DE6E16555641}"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211BC4-6A62-4841-BD70-64A8AB0AD07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9A44B-D004-44F0-8C89-297593928FDB}"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BB47E74-1B85-4871-BA66-D13BD6652B5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902BCE-BA70-4F87-AD6C-90A86573CED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5890F46-551A-4FBF-A65D-3C6A6063841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26E2EBF-4234-48F1-8D65-15963996D56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B866538-FDA1-42A1-9A12-9621777AF64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AA78AE-378F-440A-8ADA-81888812BC7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2158B9-7AFF-4C48-BB70-15CF0132313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0"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0" sz="1400">
                <a:latin typeface="Arial" charset="0"/>
                <a:ea typeface="ＭＳ Ｐゴシック" charset="-128"/>
              </a:defRPr>
            </a:lvl1pPr>
          </a:lstStyle>
          <a:p>
            <a:pPr>
              <a:defRPr/>
            </a:pPr>
            <a:fld id="{69166F3A-AAE4-489D-BFCA-C58B48EC6F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hyperlink" Target="https://www.government.nl/documents/policy-notes/2015/12/14/national-water-plan-2016-2021"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nglish.deltacommissaris.nl/documents/publications/2014/09/16/delta-programme-2015" TargetMode="External"/><Relationship Id="rId5" Type="http://schemas.openxmlformats.org/officeDocument/2006/relationships/hyperlink" Target="https://english.deltacommissaris.nl/delta-programme/documents/publications/2013/09/17/delta-programme-2014"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southampton.gov.uk/environmental-issues/flooding/managing-flood-risk/southampton-coastal-strategy.aspx" TargetMode="External"/><Relationship Id="rId5" Type="http://schemas.openxmlformats.org/officeDocument/2006/relationships/hyperlink" Target="https://assets.publishing.service.gov.uk/government/uploads/system/uploads/attachment_data/file/571572/LIT_5707.pdf"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portsmouth.gov.uk/ext/documents-external/pln-portsmouth-plan-proposal-map.pdf"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metoffice.gov.uk/research/approach/collaboration/ukcp/inde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73723" y="2405081"/>
            <a:ext cx="7680081" cy="490134"/>
          </a:xfrm>
        </p:spPr>
        <p:txBody>
          <a:bodyPr>
            <a:spAutoFit/>
          </a:bodyPr>
          <a:lstStyle/>
          <a:p>
            <a:pPr eaLnBrk="1" hangingPunct="1"/>
            <a:r>
              <a:rPr lang="ja-JP" altLang="en-US" sz="2585" dirty="0"/>
              <a:t>第２回審議会を踏まえた論点整理</a:t>
            </a:r>
          </a:p>
        </p:txBody>
      </p:sp>
      <p:sp>
        <p:nvSpPr>
          <p:cNvPr id="30723" name="Line 4"/>
          <p:cNvSpPr>
            <a:spLocks noChangeShapeType="1"/>
          </p:cNvSpPr>
          <p:nvPr/>
        </p:nvSpPr>
        <p:spPr bwMode="auto">
          <a:xfrm>
            <a:off x="762000" y="3138854"/>
            <a:ext cx="769620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30724" name="Line 5"/>
          <p:cNvSpPr>
            <a:spLocks noChangeShapeType="1"/>
          </p:cNvSpPr>
          <p:nvPr/>
        </p:nvSpPr>
        <p:spPr bwMode="auto">
          <a:xfrm>
            <a:off x="762000"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6" name="Group 16">
            <a:extLst>
              <a:ext uri="{FF2B5EF4-FFF2-40B4-BE49-F238E27FC236}">
                <a16:creationId xmlns:a16="http://schemas.microsoft.com/office/drawing/2014/main" id="{1B6BE64B-F74D-4E1E-AFD4-A2771D3CA40D}"/>
              </a:ext>
            </a:extLst>
          </p:cNvPr>
          <p:cNvGraphicFramePr>
            <a:graphicFrameLocks noGrp="1"/>
          </p:cNvGraphicFramePr>
          <p:nvPr>
            <p:extLst>
              <p:ext uri="{D42A27DB-BD31-4B8C-83A1-F6EECF244321}">
                <p14:modId xmlns:p14="http://schemas.microsoft.com/office/powerpoint/2010/main" val="3600922309"/>
              </p:ext>
            </p:extLst>
          </p:nvPr>
        </p:nvGraphicFramePr>
        <p:xfrm>
          <a:off x="5926347" y="619858"/>
          <a:ext cx="2978796" cy="797169"/>
        </p:xfrm>
        <a:graphic>
          <a:graphicData uri="http://schemas.openxmlformats.org/drawingml/2006/table">
            <a:tbl>
              <a:tblPr/>
              <a:tblGrid>
                <a:gridCol w="2053112">
                  <a:extLst>
                    <a:ext uri="{9D8B030D-6E8A-4147-A177-3AD203B41FA5}">
                      <a16:colId xmlns:a16="http://schemas.microsoft.com/office/drawing/2014/main" val="20000"/>
                    </a:ext>
                  </a:extLst>
                </a:gridCol>
                <a:gridCol w="925684">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28</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令和元年度　第</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大阪府河川構造物等審議会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オランダにおける気候変動に対する取組</a:t>
            </a: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9</a:t>
            </a:fld>
            <a:endParaRPr kumimoji="1" lang="ja-JP" altLang="en-US" sz="1600" dirty="0">
              <a:solidFill>
                <a:schemeClr val="tx1"/>
              </a:solidFill>
            </a:endParaRPr>
          </a:p>
        </p:txBody>
      </p:sp>
      <p:sp>
        <p:nvSpPr>
          <p:cNvPr id="6" name="テキスト ボックス 5">
            <a:extLst>
              <a:ext uri="{FF2B5EF4-FFF2-40B4-BE49-F238E27FC236}">
                <a16:creationId xmlns:a16="http://schemas.microsoft.com/office/drawing/2014/main" id="{38E63523-86FD-41EE-8CBC-F84556B2143B}"/>
              </a:ext>
            </a:extLst>
          </p:cNvPr>
          <p:cNvSpPr txBox="1"/>
          <p:nvPr/>
        </p:nvSpPr>
        <p:spPr>
          <a:xfrm>
            <a:off x="1494" y="6611779"/>
            <a:ext cx="6977849" cy="246221"/>
          </a:xfrm>
          <a:prstGeom prst="rect">
            <a:avLst/>
          </a:prstGeom>
          <a:noFill/>
        </p:spPr>
        <p:txBody>
          <a:bodyPr wrap="square" rtlCol="0">
            <a:spAutoFit/>
          </a:bodyPr>
          <a:lstStyle/>
          <a:p>
            <a:r>
              <a:rPr lang="ja-JP" altLang="en-US" sz="1000" dirty="0"/>
              <a:t>出典：「第</a:t>
            </a:r>
            <a:r>
              <a:rPr lang="en-US" altLang="ja-JP" sz="1000" dirty="0"/>
              <a:t>2</a:t>
            </a:r>
            <a:r>
              <a:rPr lang="ja-JP" altLang="en-US" sz="1000" dirty="0"/>
              <a:t>回気候変動を踏まえた海岸保全のあり方検討委員会」資料４</a:t>
            </a:r>
            <a:endParaRPr kumimoji="1" lang="ja-JP" altLang="en-US" sz="1000" dirty="0"/>
          </a:p>
        </p:txBody>
      </p:sp>
      <p:sp>
        <p:nvSpPr>
          <p:cNvPr id="7" name="正方形/長方形 6"/>
          <p:cNvSpPr/>
          <p:nvPr/>
        </p:nvSpPr>
        <p:spPr>
          <a:xfrm>
            <a:off x="68264" y="431641"/>
            <a:ext cx="8968480" cy="2554545"/>
          </a:xfrm>
          <a:prstGeom prst="rect">
            <a:avLst/>
          </a:prstGeom>
          <a:ln>
            <a:solidFill>
              <a:schemeClr val="tx1"/>
            </a:solidFill>
          </a:ln>
        </p:spPr>
        <p:txBody>
          <a:bodyPr wrap="square">
            <a:spAutoFit/>
          </a:bodyPr>
          <a:lstStyle/>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オランダ王立気象研究所（</a:t>
            </a:r>
            <a:r>
              <a:rPr lang="en-US" altLang="ja-JP" sz="1600" dirty="0">
                <a:latin typeface="+mj-ea"/>
                <a:ea typeface="+mj-ea"/>
                <a:cs typeface="Times New Roman" panose="02020603050405020304" pitchFamily="18" charset="0"/>
              </a:rPr>
              <a:t>KNMI</a:t>
            </a:r>
            <a:r>
              <a:rPr lang="ja-JP" altLang="en-US" sz="1600" dirty="0">
                <a:latin typeface="+mj-ea"/>
                <a:ea typeface="+mj-ea"/>
                <a:cs typeface="Times New Roman" panose="02020603050405020304" pitchFamily="18" charset="0"/>
              </a:rPr>
              <a:t>）が発表している</a:t>
            </a:r>
            <a:r>
              <a:rPr lang="en-US" altLang="ja-JP" sz="1600" dirty="0">
                <a:latin typeface="+mj-ea"/>
                <a:ea typeface="+mj-ea"/>
                <a:cs typeface="Times New Roman" panose="02020603050405020304" pitchFamily="18" charset="0"/>
              </a:rPr>
              <a:t>KNMI’14</a:t>
            </a:r>
            <a:r>
              <a:rPr lang="ja-JP" altLang="en-US" sz="1600" dirty="0">
                <a:latin typeface="+mj-ea"/>
                <a:ea typeface="+mj-ea"/>
                <a:cs typeface="Times New Roman" panose="02020603050405020304" pitchFamily="18" charset="0"/>
              </a:rPr>
              <a:t>で大気循環と気温上昇の組合せによる４シナリオを考慮している。</a:t>
            </a:r>
            <a:endParaRPr lang="en-US" altLang="ja-JP" sz="1600" dirty="0">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政府（インフラ環境省及び経済省）は、現在及び将来のオランダを安全かつ魅力的な場所とし続けることを目的とした長期的な計画である「デルタプログラム（</a:t>
            </a:r>
            <a:r>
              <a:rPr lang="en-US" altLang="ja-JP" sz="1600" dirty="0">
                <a:latin typeface="+mj-ea"/>
                <a:ea typeface="+mj-ea"/>
                <a:cs typeface="Times New Roman" panose="02020603050405020304" pitchFamily="18" charset="0"/>
              </a:rPr>
              <a:t>Delta </a:t>
            </a:r>
            <a:r>
              <a:rPr lang="en-US" altLang="ja-JP" sz="1600" dirty="0" err="1">
                <a:latin typeface="+mj-ea"/>
                <a:ea typeface="+mj-ea"/>
                <a:cs typeface="Times New Roman" panose="02020603050405020304" pitchFamily="18" charset="0"/>
              </a:rPr>
              <a:t>Programme</a:t>
            </a:r>
            <a:r>
              <a:rPr lang="ja-JP" altLang="en-US" sz="1600" dirty="0">
                <a:latin typeface="+mj-ea"/>
                <a:ea typeface="+mj-ea"/>
                <a:cs typeface="Times New Roman" panose="02020603050405020304" pitchFamily="18" charset="0"/>
              </a:rPr>
              <a:t>）」を策定している。</a:t>
            </a:r>
          </a:p>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現在、</a:t>
            </a:r>
            <a:r>
              <a:rPr lang="en-US" altLang="ja-JP" sz="1600" dirty="0">
                <a:latin typeface="+mj-ea"/>
                <a:ea typeface="+mj-ea"/>
                <a:cs typeface="Times New Roman" panose="02020603050405020304" pitchFamily="18" charset="0"/>
              </a:rPr>
              <a:t>2050</a:t>
            </a:r>
            <a:r>
              <a:rPr lang="ja-JP" altLang="en-US" sz="1600" dirty="0">
                <a:latin typeface="+mj-ea"/>
                <a:ea typeface="+mj-ea"/>
                <a:cs typeface="Times New Roman" panose="02020603050405020304" pitchFamily="18" charset="0"/>
              </a:rPr>
              <a:t>年までに洪水による死亡率を年間一人あたり</a:t>
            </a:r>
            <a:r>
              <a:rPr lang="en-US" altLang="ja-JP" sz="1600" dirty="0">
                <a:latin typeface="+mj-ea"/>
                <a:ea typeface="+mj-ea"/>
                <a:cs typeface="Times New Roman" panose="02020603050405020304" pitchFamily="18" charset="0"/>
              </a:rPr>
              <a:t>10</a:t>
            </a:r>
            <a:r>
              <a:rPr lang="ja-JP" altLang="en-US" sz="1600" dirty="0">
                <a:latin typeface="+mj-ea"/>
                <a:ea typeface="+mj-ea"/>
                <a:cs typeface="Times New Roman" panose="02020603050405020304" pitchFamily="18" charset="0"/>
              </a:rPr>
              <a:t>万分の</a:t>
            </a:r>
            <a:r>
              <a:rPr lang="en-US" altLang="ja-JP" sz="1600" dirty="0">
                <a:latin typeface="+mj-ea"/>
                <a:ea typeface="+mj-ea"/>
                <a:cs typeface="Times New Roman" panose="02020603050405020304" pitchFamily="18" charset="0"/>
              </a:rPr>
              <a:t>1</a:t>
            </a:r>
            <a:r>
              <a:rPr lang="ja-JP" altLang="en-US" sz="1600" dirty="0">
                <a:latin typeface="+mj-ea"/>
                <a:ea typeface="+mj-ea"/>
                <a:cs typeface="Times New Roman" panose="02020603050405020304" pitchFamily="18" charset="0"/>
              </a:rPr>
              <a:t>以下とする目標達成に向けて、洪水防御、土地利用、危機管理の３段階の対策による重層的洪水リスク管理を実施している。</a:t>
            </a:r>
            <a:endParaRPr lang="en-US" altLang="ja-JP" sz="1600" dirty="0">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 沿岸部の気候変動に対しては海面上昇量の変化を考慮することとしており、高潮変化量、波浪変化量は確実性が高いことから現段階では考慮していない。</a:t>
            </a:r>
            <a:r>
              <a:rPr lang="en-US" altLang="ja-JP" sz="1600" baseline="30000" dirty="0">
                <a:latin typeface="+mj-ea"/>
                <a:ea typeface="+mj-ea"/>
                <a:cs typeface="Times New Roman" panose="02020603050405020304" pitchFamily="18" charset="0"/>
              </a:rPr>
              <a:t>※1</a:t>
            </a:r>
            <a:endParaRPr lang="ja-JP" altLang="en-US" sz="1600" baseline="30000" dirty="0">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沿岸部の対策としては、海面上昇を考慮した取組として、養浜を行って海岸保全を図る「沿岸再生２」プロジェクトを</a:t>
            </a:r>
            <a:r>
              <a:rPr lang="en-US" altLang="ja-JP" sz="1600" dirty="0">
                <a:latin typeface="+mj-ea"/>
                <a:ea typeface="+mj-ea"/>
                <a:cs typeface="Times New Roman" panose="02020603050405020304" pitchFamily="18" charset="0"/>
              </a:rPr>
              <a:t>2020</a:t>
            </a:r>
            <a:r>
              <a:rPr lang="ja-JP" altLang="en-US" sz="1600" dirty="0">
                <a:latin typeface="+mj-ea"/>
                <a:ea typeface="+mj-ea"/>
                <a:cs typeface="Times New Roman" panose="02020603050405020304" pitchFamily="18" charset="0"/>
              </a:rPr>
              <a:t>年まで実施中であり、年間</a:t>
            </a:r>
            <a:r>
              <a:rPr lang="en-US" altLang="ja-JP" sz="1600" dirty="0">
                <a:latin typeface="+mj-ea"/>
                <a:ea typeface="+mj-ea"/>
                <a:cs typeface="Times New Roman" panose="02020603050405020304" pitchFamily="18" charset="0"/>
              </a:rPr>
              <a:t>1,200</a:t>
            </a:r>
            <a:r>
              <a:rPr lang="ja-JP" altLang="en-US" sz="1600" dirty="0">
                <a:latin typeface="+mj-ea"/>
                <a:ea typeface="+mj-ea"/>
                <a:cs typeface="Times New Roman" panose="02020603050405020304" pitchFamily="18" charset="0"/>
              </a:rPr>
              <a:t>万 </a:t>
            </a:r>
            <a:r>
              <a:rPr lang="en-US" altLang="ja-JP" sz="1600" dirty="0">
                <a:latin typeface="+mj-ea"/>
                <a:ea typeface="+mj-ea"/>
                <a:cs typeface="Times New Roman" panose="02020603050405020304" pitchFamily="18" charset="0"/>
              </a:rPr>
              <a:t>m</a:t>
            </a:r>
            <a:r>
              <a:rPr lang="en-US" altLang="ja-JP" sz="1600" baseline="30000" dirty="0">
                <a:latin typeface="+mj-ea"/>
                <a:ea typeface="+mj-ea"/>
                <a:cs typeface="Times New Roman" panose="02020603050405020304" pitchFamily="18" charset="0"/>
              </a:rPr>
              <a:t>3</a:t>
            </a:r>
            <a:r>
              <a:rPr lang="ja-JP" altLang="en-US" sz="1600" dirty="0">
                <a:latin typeface="+mj-ea"/>
                <a:ea typeface="+mj-ea"/>
                <a:cs typeface="Times New Roman" panose="02020603050405020304" pitchFamily="18" charset="0"/>
              </a:rPr>
              <a:t>の砂を供給することとしている。</a:t>
            </a:r>
            <a:endParaRPr lang="en-US" altLang="ja-JP" sz="1600" dirty="0">
              <a:latin typeface="+mj-ea"/>
              <a:ea typeface="+mj-ea"/>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630913220"/>
              </p:ext>
            </p:extLst>
          </p:nvPr>
        </p:nvGraphicFramePr>
        <p:xfrm>
          <a:off x="4409218" y="3208179"/>
          <a:ext cx="2442641" cy="2495550"/>
        </p:xfrm>
        <a:graphic>
          <a:graphicData uri="http://schemas.openxmlformats.org/drawingml/2006/table">
            <a:tbl>
              <a:tblPr firstRow="1" bandRow="1">
                <a:tableStyleId>{5C22544A-7EE6-4342-B048-85BDC9FD1C3A}</a:tableStyleId>
              </a:tblPr>
              <a:tblGrid>
                <a:gridCol w="844408">
                  <a:extLst>
                    <a:ext uri="{9D8B030D-6E8A-4147-A177-3AD203B41FA5}">
                      <a16:colId xmlns:a16="http://schemas.microsoft.com/office/drawing/2014/main" val="20000"/>
                    </a:ext>
                  </a:extLst>
                </a:gridCol>
                <a:gridCol w="1598233">
                  <a:extLst>
                    <a:ext uri="{9D8B030D-6E8A-4147-A177-3AD203B41FA5}">
                      <a16:colId xmlns:a16="http://schemas.microsoft.com/office/drawing/2014/main" val="20001"/>
                    </a:ext>
                  </a:extLst>
                </a:gridCol>
              </a:tblGrid>
              <a:tr h="235550">
                <a:tc>
                  <a:txBody>
                    <a:bodyPr/>
                    <a:lstStyle/>
                    <a:p>
                      <a:pPr algn="ctr"/>
                      <a:r>
                        <a:rPr kumimoji="1" lang="ja-JP" altLang="en-US" sz="800" dirty="0">
                          <a:solidFill>
                            <a:schemeClr val="tx1"/>
                          </a:solidFill>
                          <a:latin typeface="+mn-ea"/>
                          <a:ea typeface="+mn-ea"/>
                        </a:rPr>
                        <a:t>対策名</a:t>
                      </a:r>
                    </a:p>
                  </a:txBody>
                  <a:tcPr marL="57528" marR="57528" marT="28782" marB="287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dirty="0">
                          <a:solidFill>
                            <a:schemeClr val="tx1"/>
                          </a:solidFill>
                          <a:latin typeface="+mn-ea"/>
                          <a:ea typeface="+mn-ea"/>
                        </a:rPr>
                        <a:t>各層の詳細</a:t>
                      </a:r>
                    </a:p>
                  </a:txBody>
                  <a:tcPr marL="57528" marR="57528" marT="28782" marB="287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77029">
                <a:tc>
                  <a:txBody>
                    <a:bodyPr/>
                    <a:lstStyle/>
                    <a:p>
                      <a:r>
                        <a:rPr kumimoji="1" lang="ja-JP" altLang="en-US" sz="800" b="1" dirty="0">
                          <a:latin typeface="+mn-ea"/>
                          <a:ea typeface="+mn-ea"/>
                        </a:rPr>
                        <a:t>第３層：危機管理</a:t>
                      </a:r>
                    </a:p>
                  </a:txBody>
                  <a:tcPr marL="57528" marR="57528" marT="28782" marB="28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b="1" dirty="0">
                          <a:latin typeface="+mn-ea"/>
                          <a:ea typeface="+mn-ea"/>
                        </a:rPr>
                        <a:t>◎あらゆる洪水に対応する危機管理　</a:t>
                      </a:r>
                    </a:p>
                    <a:p>
                      <a:endParaRPr kumimoji="1" lang="en-US" altLang="ja-JP" sz="800" b="1" dirty="0">
                        <a:latin typeface="+mn-ea"/>
                        <a:ea typeface="+mn-ea"/>
                      </a:endParaRPr>
                    </a:p>
                    <a:p>
                      <a:r>
                        <a:rPr kumimoji="1" lang="ja-JP" altLang="en-US" sz="800" dirty="0">
                          <a:latin typeface="+mn-ea"/>
                          <a:ea typeface="+mn-ea"/>
                        </a:rPr>
                        <a:t>情報提供（洪水警報、リスクマップなど）、避難施設の整備</a:t>
                      </a:r>
                    </a:p>
                  </a:txBody>
                  <a:tcPr marL="57528" marR="57528" marT="28782" marB="28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37060">
                <a:tc>
                  <a:txBody>
                    <a:bodyPr/>
                    <a:lstStyle/>
                    <a:p>
                      <a:r>
                        <a:rPr kumimoji="1" lang="ja-JP" altLang="en-US" sz="800" b="1" dirty="0">
                          <a:latin typeface="+mn-ea"/>
                          <a:ea typeface="+mn-ea"/>
                        </a:rPr>
                        <a:t>第２層：土地利用</a:t>
                      </a:r>
                    </a:p>
                  </a:txBody>
                  <a:tcPr marL="57528" marR="57528" marT="28782" marB="28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b="1" dirty="0">
                          <a:latin typeface="+mn-ea"/>
                          <a:ea typeface="+mn-ea"/>
                        </a:rPr>
                        <a:t>◎洪水被害を抑制する土地利用</a:t>
                      </a:r>
                    </a:p>
                    <a:p>
                      <a:endParaRPr kumimoji="1" lang="en-US" altLang="ja-JP" sz="800" dirty="0">
                        <a:latin typeface="+mn-ea"/>
                        <a:ea typeface="+mn-ea"/>
                      </a:endParaRPr>
                    </a:p>
                    <a:p>
                      <a:r>
                        <a:rPr kumimoji="1" lang="ja-JP" altLang="en-US" sz="800" dirty="0">
                          <a:latin typeface="+mn-ea"/>
                          <a:ea typeface="+mn-ea"/>
                        </a:rPr>
                        <a:t>氾濫流の抑止</a:t>
                      </a:r>
                      <a:endParaRPr kumimoji="1" lang="en-US" altLang="ja-JP" sz="800" dirty="0">
                        <a:latin typeface="+mn-ea"/>
                        <a:ea typeface="+mn-ea"/>
                      </a:endParaRPr>
                    </a:p>
                    <a:p>
                      <a:r>
                        <a:rPr kumimoji="1" lang="ja-JP" altLang="en-US" sz="800" dirty="0">
                          <a:latin typeface="+mn-ea"/>
                          <a:ea typeface="+mn-ea"/>
                        </a:rPr>
                        <a:t>土地利用など</a:t>
                      </a:r>
                    </a:p>
                  </a:txBody>
                  <a:tcPr marL="57528" marR="57528" marT="28782" marB="28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5911">
                <a:tc>
                  <a:txBody>
                    <a:bodyPr/>
                    <a:lstStyle/>
                    <a:p>
                      <a:r>
                        <a:rPr kumimoji="1" lang="ja-JP" altLang="en-US" sz="800" b="1" dirty="0">
                          <a:latin typeface="+mn-ea"/>
                          <a:ea typeface="+mn-ea"/>
                        </a:rPr>
                        <a:t>第１層：洪水防御</a:t>
                      </a:r>
                    </a:p>
                  </a:txBody>
                  <a:tcPr marL="57528" marR="57528" marT="28782" marB="28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b="1" dirty="0">
                          <a:latin typeface="+mn-ea"/>
                          <a:ea typeface="+mn-ea"/>
                        </a:rPr>
                        <a:t>◎予防策を実施する洪水防御</a:t>
                      </a:r>
                    </a:p>
                    <a:p>
                      <a:endParaRPr kumimoji="1" lang="ja-JP" altLang="en-US" sz="800" dirty="0">
                        <a:latin typeface="+mn-ea"/>
                        <a:ea typeface="+mn-ea"/>
                      </a:endParaRPr>
                    </a:p>
                    <a:p>
                      <a:r>
                        <a:rPr kumimoji="1" lang="ja-JP" altLang="en-US" sz="800" dirty="0">
                          <a:latin typeface="+mn-ea"/>
                          <a:ea typeface="+mn-ea"/>
                        </a:rPr>
                        <a:t>洪水防御基準を満たすために、</a:t>
                      </a:r>
                      <a:endParaRPr kumimoji="1" lang="en-US" altLang="ja-JP" sz="800" dirty="0">
                        <a:latin typeface="+mn-ea"/>
                        <a:ea typeface="+mn-ea"/>
                      </a:endParaRPr>
                    </a:p>
                    <a:p>
                      <a:r>
                        <a:rPr kumimoji="1" lang="ja-JP" altLang="en-US" sz="800" dirty="0">
                          <a:latin typeface="+mn-ea"/>
                          <a:ea typeface="+mn-ea"/>
                        </a:rPr>
                        <a:t>定期点検（</a:t>
                      </a:r>
                      <a:r>
                        <a:rPr kumimoji="1" lang="en-US" altLang="ja-JP" sz="800" dirty="0">
                          <a:latin typeface="+mn-ea"/>
                          <a:ea typeface="+mn-ea"/>
                        </a:rPr>
                        <a:t>6</a:t>
                      </a:r>
                      <a:r>
                        <a:rPr kumimoji="1" lang="ja-JP" altLang="en-US" sz="800" dirty="0">
                          <a:latin typeface="+mn-ea"/>
                          <a:ea typeface="+mn-ea"/>
                        </a:rPr>
                        <a:t>年毎）、ハード対策の実施</a:t>
                      </a:r>
                    </a:p>
                  </a:txBody>
                  <a:tcPr marL="57528" marR="57528" marT="28782" marB="28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正方形/長方形 8"/>
          <p:cNvSpPr/>
          <p:nvPr/>
        </p:nvSpPr>
        <p:spPr>
          <a:xfrm>
            <a:off x="4377704" y="2951004"/>
            <a:ext cx="2298512" cy="276999"/>
          </a:xfrm>
          <a:prstGeom prst="rect">
            <a:avLst/>
          </a:prstGeom>
        </p:spPr>
        <p:txBody>
          <a:bodyPr wrap="square">
            <a:spAutoFit/>
          </a:bodyPr>
          <a:lstStyle/>
          <a:p>
            <a:pPr algn="ctr">
              <a:defRPr/>
            </a:pPr>
            <a:r>
              <a:rPr lang="ja-JP" altLang="en-US" sz="1200" dirty="0">
                <a:latin typeface="+mj-ea"/>
              </a:rPr>
              <a:t>重層的洪水リスク管理の概要</a:t>
            </a:r>
            <a:r>
              <a:rPr lang="en-US" altLang="ja-JP" sz="1200" baseline="30000" dirty="0"/>
              <a:t>※3</a:t>
            </a:r>
            <a:endParaRPr lang="ja-JP" altLang="en-US" sz="1200" baseline="30000" dirty="0"/>
          </a:p>
        </p:txBody>
      </p:sp>
      <p:grpSp>
        <p:nvGrpSpPr>
          <p:cNvPr id="10" name="グループ化 21"/>
          <p:cNvGrpSpPr>
            <a:grpSpLocks noChangeAspect="1"/>
          </p:cNvGrpSpPr>
          <p:nvPr/>
        </p:nvGrpSpPr>
        <p:grpSpPr bwMode="auto">
          <a:xfrm>
            <a:off x="128589" y="2947829"/>
            <a:ext cx="4188008" cy="2595562"/>
            <a:chOff x="155114" y="2651939"/>
            <a:chExt cx="4699838" cy="2670878"/>
          </a:xfrm>
        </p:grpSpPr>
        <p:grpSp>
          <p:nvGrpSpPr>
            <p:cNvPr id="12" name="グループ化 4"/>
            <p:cNvGrpSpPr>
              <a:grpSpLocks/>
            </p:cNvGrpSpPr>
            <p:nvPr/>
          </p:nvGrpSpPr>
          <p:grpSpPr bwMode="auto">
            <a:xfrm>
              <a:off x="207951" y="2651939"/>
              <a:ext cx="4114728" cy="2670878"/>
              <a:chOff x="289296" y="689732"/>
              <a:chExt cx="6839991" cy="4439848"/>
            </a:xfrm>
          </p:grpSpPr>
          <p:sp>
            <p:nvSpPr>
              <p:cNvPr id="20" name="テキスト ボックス 5"/>
              <p:cNvSpPr txBox="1">
                <a:spLocks noChangeArrowheads="1"/>
              </p:cNvSpPr>
              <p:nvPr/>
            </p:nvSpPr>
            <p:spPr bwMode="auto">
              <a:xfrm>
                <a:off x="1784259" y="689732"/>
                <a:ext cx="4758836" cy="47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200" dirty="0"/>
                  <a:t>リスクベース・アプローチ概略図</a:t>
                </a:r>
                <a:r>
                  <a:rPr lang="en-US" altLang="ja-JP" sz="1200" baseline="30000" dirty="0"/>
                  <a:t>※2</a:t>
                </a:r>
                <a:endParaRPr lang="ja-JP" altLang="en-US" sz="1200" baseline="30000" dirty="0"/>
              </a:p>
            </p:txBody>
          </p:sp>
          <p:pic>
            <p:nvPicPr>
              <p:cNvPr id="21" name="図 6"/>
              <p:cNvPicPr>
                <a:picLocks noChangeAspect="1"/>
              </p:cNvPicPr>
              <p:nvPr/>
            </p:nvPicPr>
            <p:blipFill>
              <a:blip r:embed="rId2" cstate="print">
                <a:extLst>
                  <a:ext uri="{28A0092B-C50C-407E-A947-70E740481C1C}">
                    <a14:useLocalDpi xmlns:a14="http://schemas.microsoft.com/office/drawing/2010/main" val="0"/>
                  </a:ext>
                </a:extLst>
              </a:blip>
              <a:srcRect r="7747"/>
              <a:stretch>
                <a:fillRect/>
              </a:stretch>
            </p:blipFill>
            <p:spPr bwMode="auto">
              <a:xfrm>
                <a:off x="289296" y="1131262"/>
                <a:ext cx="6839991" cy="399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正方形/長方形 12"/>
            <p:cNvSpPr/>
            <p:nvPr/>
          </p:nvSpPr>
          <p:spPr>
            <a:xfrm>
              <a:off x="426290" y="4617117"/>
              <a:ext cx="1128810" cy="248302"/>
            </a:xfrm>
            <a:prstGeom prst="rect">
              <a:avLst/>
            </a:prstGeom>
          </p:spPr>
          <p:txBody>
            <a:bodyPr wrap="none">
              <a:spAutoFit/>
            </a:bodyPr>
            <a:lstStyle/>
            <a:p>
              <a:pPr>
                <a:defRPr/>
              </a:pPr>
              <a:r>
                <a:rPr lang="ja-JP" altLang="en-US" sz="1015" b="1" dirty="0">
                  <a:latin typeface="+mn-ea"/>
                </a:rPr>
                <a:t>第１層：洪水防御</a:t>
              </a:r>
            </a:p>
          </p:txBody>
        </p:sp>
        <p:sp>
          <p:nvSpPr>
            <p:cNvPr id="14" name="正方形/長方形 13"/>
            <p:cNvSpPr/>
            <p:nvPr/>
          </p:nvSpPr>
          <p:spPr>
            <a:xfrm>
              <a:off x="2456842" y="4617117"/>
              <a:ext cx="1128811" cy="248302"/>
            </a:xfrm>
            <a:prstGeom prst="rect">
              <a:avLst/>
            </a:prstGeom>
          </p:spPr>
          <p:txBody>
            <a:bodyPr wrap="none">
              <a:spAutoFit/>
            </a:bodyPr>
            <a:lstStyle/>
            <a:p>
              <a:pPr>
                <a:defRPr/>
              </a:pPr>
              <a:r>
                <a:rPr lang="ja-JP" altLang="en-US" sz="1015" b="1" dirty="0">
                  <a:latin typeface="+mn-ea"/>
                </a:rPr>
                <a:t>第２層：土地利用</a:t>
              </a:r>
            </a:p>
          </p:txBody>
        </p:sp>
        <p:sp>
          <p:nvSpPr>
            <p:cNvPr id="15" name="正方形/長方形 14"/>
            <p:cNvSpPr/>
            <p:nvPr/>
          </p:nvSpPr>
          <p:spPr>
            <a:xfrm>
              <a:off x="3675500" y="4610583"/>
              <a:ext cx="1128811" cy="248302"/>
            </a:xfrm>
            <a:prstGeom prst="rect">
              <a:avLst/>
            </a:prstGeom>
          </p:spPr>
          <p:txBody>
            <a:bodyPr wrap="none">
              <a:spAutoFit/>
            </a:bodyPr>
            <a:lstStyle/>
            <a:p>
              <a:pPr>
                <a:defRPr/>
              </a:pPr>
              <a:r>
                <a:rPr lang="ja-JP" altLang="en-US" sz="1015" b="1" dirty="0">
                  <a:latin typeface="+mn-ea"/>
                </a:rPr>
                <a:t>第３層：危機管理</a:t>
              </a:r>
            </a:p>
          </p:txBody>
        </p:sp>
        <p:sp>
          <p:nvSpPr>
            <p:cNvPr id="17" name="楕円 15"/>
            <p:cNvSpPr/>
            <p:nvPr/>
          </p:nvSpPr>
          <p:spPr>
            <a:xfrm>
              <a:off x="2265712" y="4293671"/>
              <a:ext cx="1462063" cy="63709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18" name="楕円 16"/>
            <p:cNvSpPr/>
            <p:nvPr/>
          </p:nvSpPr>
          <p:spPr>
            <a:xfrm>
              <a:off x="3727775" y="4373716"/>
              <a:ext cx="1127177" cy="61258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19" name="楕円 17"/>
            <p:cNvSpPr/>
            <p:nvPr/>
          </p:nvSpPr>
          <p:spPr>
            <a:xfrm rot="20878121">
              <a:off x="155114" y="3909784"/>
              <a:ext cx="2117133" cy="9376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grpSp>
      <p:pic>
        <p:nvPicPr>
          <p:cNvPr id="22" name="図 15"/>
          <p:cNvPicPr>
            <a:picLocks noChangeAspect="1"/>
          </p:cNvPicPr>
          <p:nvPr/>
        </p:nvPicPr>
        <p:blipFill>
          <a:blip r:embed="rId3" cstate="print">
            <a:extLst>
              <a:ext uri="{28A0092B-C50C-407E-A947-70E740481C1C}">
                <a14:useLocalDpi xmlns:a14="http://schemas.microsoft.com/office/drawing/2010/main" val="0"/>
              </a:ext>
            </a:extLst>
          </a:blip>
          <a:srcRect l="11942" b="69093"/>
          <a:stretch>
            <a:fillRect/>
          </a:stretch>
        </p:blipFill>
        <p:spPr bwMode="auto">
          <a:xfrm>
            <a:off x="4444144" y="3665379"/>
            <a:ext cx="746766"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16"/>
          <p:cNvPicPr>
            <a:picLocks noChangeAspect="1"/>
          </p:cNvPicPr>
          <p:nvPr/>
        </p:nvPicPr>
        <p:blipFill>
          <a:blip r:embed="rId3">
            <a:extLst>
              <a:ext uri="{28A0092B-C50C-407E-A947-70E740481C1C}">
                <a14:useLocalDpi xmlns:a14="http://schemas.microsoft.com/office/drawing/2010/main" val="0"/>
              </a:ext>
            </a:extLst>
          </a:blip>
          <a:srcRect l="16730" t="31268" r="7088" b="40338"/>
          <a:stretch>
            <a:fillRect/>
          </a:stretch>
        </p:blipFill>
        <p:spPr bwMode="auto">
          <a:xfrm>
            <a:off x="4388580" y="4433729"/>
            <a:ext cx="745311"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7"/>
          <p:cNvPicPr>
            <a:picLocks noChangeAspect="1"/>
          </p:cNvPicPr>
          <p:nvPr/>
        </p:nvPicPr>
        <p:blipFill>
          <a:blip r:embed="rId3" cstate="print">
            <a:extLst>
              <a:ext uri="{28A0092B-C50C-407E-A947-70E740481C1C}">
                <a14:useLocalDpi xmlns:a14="http://schemas.microsoft.com/office/drawing/2010/main" val="0"/>
              </a:ext>
            </a:extLst>
          </a:blip>
          <a:srcRect t="62697"/>
          <a:stretch>
            <a:fillRect/>
          </a:stretch>
        </p:blipFill>
        <p:spPr bwMode="auto">
          <a:xfrm>
            <a:off x="4379055" y="5143341"/>
            <a:ext cx="77005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215" y="3208179"/>
            <a:ext cx="210492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p:cNvSpPr/>
          <p:nvPr/>
        </p:nvSpPr>
        <p:spPr>
          <a:xfrm>
            <a:off x="6719974" y="2957354"/>
            <a:ext cx="2464443" cy="276999"/>
          </a:xfrm>
          <a:prstGeom prst="rect">
            <a:avLst/>
          </a:prstGeom>
        </p:spPr>
        <p:txBody>
          <a:bodyPr wrap="square">
            <a:spAutoFit/>
          </a:bodyPr>
          <a:lstStyle/>
          <a:p>
            <a:pPr algn="ctr">
              <a:defRPr/>
            </a:pPr>
            <a:r>
              <a:rPr lang="ja-JP" altLang="en-US" sz="1200" dirty="0">
                <a:latin typeface="+mj-ea"/>
              </a:rPr>
              <a:t>養浜を行う海岸線（地図中赤点）</a:t>
            </a:r>
            <a:r>
              <a:rPr lang="en-US" altLang="ja-JP" sz="1200" baseline="30000" dirty="0"/>
              <a:t>※4</a:t>
            </a:r>
          </a:p>
        </p:txBody>
      </p:sp>
      <p:sp>
        <p:nvSpPr>
          <p:cNvPr id="27" name="テキスト ボックス 13"/>
          <p:cNvSpPr txBox="1"/>
          <p:nvPr/>
        </p:nvSpPr>
        <p:spPr>
          <a:xfrm>
            <a:off x="-15875" y="5533866"/>
            <a:ext cx="7196911" cy="1077913"/>
          </a:xfrm>
          <a:prstGeom prst="rect">
            <a:avLst/>
          </a:prstGeom>
          <a:noFill/>
        </p:spPr>
        <p:txBody>
          <a:bodyPr wrap="square">
            <a:spAutoFit/>
          </a:bodyPr>
          <a:lstStyle>
            <a:defPPr>
              <a:defRPr lang="ja-JP"/>
            </a:defPPr>
            <a:lvl1pPr marL="0" algn="l" defTabSz="914251" rtl="0" eaLnBrk="1" latinLnBrk="0" hangingPunct="1">
              <a:defRPr kumimoji="1" sz="1800" kern="1200">
                <a:solidFill>
                  <a:schemeClr val="tx1"/>
                </a:solidFill>
                <a:latin typeface="+mn-lt"/>
                <a:ea typeface="+mn-ea"/>
                <a:cs typeface="+mn-cs"/>
              </a:defRPr>
            </a:lvl1pPr>
            <a:lvl2pPr marL="457126" algn="l" defTabSz="914251" rtl="0" eaLnBrk="1" latinLnBrk="0" hangingPunct="1">
              <a:defRPr kumimoji="1" sz="1800" kern="1200">
                <a:solidFill>
                  <a:schemeClr val="tx1"/>
                </a:solidFill>
                <a:latin typeface="+mn-lt"/>
                <a:ea typeface="+mn-ea"/>
                <a:cs typeface="+mn-cs"/>
              </a:defRPr>
            </a:lvl2pPr>
            <a:lvl3pPr marL="914251" algn="l" defTabSz="914251" rtl="0" eaLnBrk="1" latinLnBrk="0" hangingPunct="1">
              <a:defRPr kumimoji="1" sz="1800" kern="1200">
                <a:solidFill>
                  <a:schemeClr val="tx1"/>
                </a:solidFill>
                <a:latin typeface="+mn-lt"/>
                <a:ea typeface="+mn-ea"/>
                <a:cs typeface="+mn-cs"/>
              </a:defRPr>
            </a:lvl3pPr>
            <a:lvl4pPr marL="1371377" algn="l" defTabSz="914251" rtl="0" eaLnBrk="1" latinLnBrk="0" hangingPunct="1">
              <a:defRPr kumimoji="1" sz="1800" kern="1200">
                <a:solidFill>
                  <a:schemeClr val="tx1"/>
                </a:solidFill>
                <a:latin typeface="+mn-lt"/>
                <a:ea typeface="+mn-ea"/>
                <a:cs typeface="+mn-cs"/>
              </a:defRPr>
            </a:lvl4pPr>
            <a:lvl5pPr marL="1828502" algn="l" defTabSz="914251" rtl="0" eaLnBrk="1" latinLnBrk="0" hangingPunct="1">
              <a:defRPr kumimoji="1" sz="1800" kern="1200">
                <a:solidFill>
                  <a:schemeClr val="tx1"/>
                </a:solidFill>
                <a:latin typeface="+mn-lt"/>
                <a:ea typeface="+mn-ea"/>
                <a:cs typeface="+mn-cs"/>
              </a:defRPr>
            </a:lvl5pPr>
            <a:lvl6pPr marL="2285628" algn="l" defTabSz="914251" rtl="0" eaLnBrk="1" latinLnBrk="0" hangingPunct="1">
              <a:defRPr kumimoji="1" sz="1800" kern="1200">
                <a:solidFill>
                  <a:schemeClr val="tx1"/>
                </a:solidFill>
                <a:latin typeface="+mn-lt"/>
                <a:ea typeface="+mn-ea"/>
                <a:cs typeface="+mn-cs"/>
              </a:defRPr>
            </a:lvl6pPr>
            <a:lvl7pPr marL="2742754" algn="l" defTabSz="914251" rtl="0" eaLnBrk="1" latinLnBrk="0" hangingPunct="1">
              <a:defRPr kumimoji="1" sz="1800" kern="1200">
                <a:solidFill>
                  <a:schemeClr val="tx1"/>
                </a:solidFill>
                <a:latin typeface="+mn-lt"/>
                <a:ea typeface="+mn-ea"/>
                <a:cs typeface="+mn-cs"/>
              </a:defRPr>
            </a:lvl7pPr>
            <a:lvl8pPr marL="3199880" algn="l" defTabSz="914251" rtl="0" eaLnBrk="1" latinLnBrk="0" hangingPunct="1">
              <a:defRPr kumimoji="1" sz="1800" kern="1200">
                <a:solidFill>
                  <a:schemeClr val="tx1"/>
                </a:solidFill>
                <a:latin typeface="+mn-lt"/>
                <a:ea typeface="+mn-ea"/>
                <a:cs typeface="+mn-cs"/>
              </a:defRPr>
            </a:lvl8pPr>
            <a:lvl9pPr marL="3657006" algn="l" defTabSz="914251" rtl="0" eaLnBrk="1" latinLnBrk="0" hangingPunct="1">
              <a:defRPr kumimoji="1" sz="1800" kern="1200">
                <a:solidFill>
                  <a:schemeClr val="tx1"/>
                </a:solidFill>
                <a:latin typeface="+mn-lt"/>
                <a:ea typeface="+mn-ea"/>
                <a:cs typeface="+mn-cs"/>
              </a:defRPr>
            </a:lvl9pPr>
          </a:lstStyle>
          <a:p>
            <a:pPr marL="413249" indent="-413249">
              <a:defRPr/>
            </a:pPr>
            <a:r>
              <a:rPr lang="ja-JP" altLang="en-US" sz="800" dirty="0"/>
              <a:t>出典：　</a:t>
            </a:r>
            <a:endParaRPr lang="en-US" altLang="ja-JP" sz="800" dirty="0"/>
          </a:p>
          <a:p>
            <a:pPr>
              <a:defRPr/>
            </a:pPr>
            <a:r>
              <a:rPr lang="en-US" altLang="ja-JP" sz="800" dirty="0"/>
              <a:t>※1 </a:t>
            </a:r>
            <a:r>
              <a:rPr lang="ja-JP" altLang="en-US" sz="800" dirty="0"/>
              <a:t>担当者からの聴き取り（</a:t>
            </a:r>
            <a:r>
              <a:rPr lang="en-US" altLang="ja-JP" sz="800" dirty="0"/>
              <a:t>2019</a:t>
            </a:r>
            <a:r>
              <a:rPr lang="ja-JP" altLang="en-US" sz="800" dirty="0"/>
              <a:t>年</a:t>
            </a:r>
            <a:r>
              <a:rPr lang="en-US" altLang="ja-JP" sz="800" dirty="0"/>
              <a:t>12</a:t>
            </a:r>
            <a:r>
              <a:rPr lang="ja-JP" altLang="en-US" sz="800" dirty="0"/>
              <a:t>月）</a:t>
            </a:r>
            <a:endParaRPr lang="en-US" altLang="ja-JP" sz="800" dirty="0"/>
          </a:p>
          <a:p>
            <a:pPr>
              <a:defRPr/>
            </a:pPr>
            <a:r>
              <a:rPr lang="en-US" altLang="ja-JP" sz="800" dirty="0"/>
              <a:t>※2</a:t>
            </a:r>
            <a:r>
              <a:rPr lang="ja-JP" altLang="en-US" sz="800" dirty="0"/>
              <a:t> </a:t>
            </a:r>
            <a:r>
              <a:rPr lang="en-US" altLang="ja-JP" sz="800" dirty="0"/>
              <a:t>The Ministry of infrastructure and the Environment and The Ministry of Economic Affairs, Delta </a:t>
            </a:r>
            <a:r>
              <a:rPr lang="en-US" altLang="ja-JP" sz="800" dirty="0" err="1"/>
              <a:t>Programme</a:t>
            </a:r>
            <a:r>
              <a:rPr lang="ja-JP" altLang="en-US" sz="800" dirty="0"/>
              <a:t>　</a:t>
            </a:r>
            <a:r>
              <a:rPr lang="en-US" altLang="ja-JP" sz="800" dirty="0"/>
              <a:t>2014</a:t>
            </a:r>
            <a:r>
              <a:rPr lang="ja-JP" altLang="en-US" sz="800" dirty="0"/>
              <a:t>：</a:t>
            </a:r>
            <a:r>
              <a:rPr lang="en-US" altLang="ja-JP" sz="800" dirty="0"/>
              <a:t> Work on the delta, 2013.9,pp36</a:t>
            </a:r>
            <a:r>
              <a:rPr lang="ja-JP" altLang="en-US" sz="800" dirty="0"/>
              <a:t>（</a:t>
            </a:r>
            <a:r>
              <a:rPr lang="en-US" altLang="ja-JP" sz="800" dirty="0"/>
              <a:t>※3</a:t>
            </a:r>
            <a:r>
              <a:rPr lang="ja-JP" altLang="en-US" sz="800" dirty="0"/>
              <a:t>）</a:t>
            </a:r>
            <a:r>
              <a:rPr lang="en-US" altLang="ja-JP" sz="800" dirty="0"/>
              <a:t>, pp83</a:t>
            </a:r>
            <a:r>
              <a:rPr lang="ja-JP" altLang="en-US" sz="800" dirty="0"/>
              <a:t>（</a:t>
            </a:r>
            <a:r>
              <a:rPr lang="en-US" altLang="ja-JP" sz="800" dirty="0"/>
              <a:t>※4</a:t>
            </a:r>
            <a:r>
              <a:rPr lang="ja-JP" altLang="en-US" sz="800" dirty="0"/>
              <a:t>）</a:t>
            </a:r>
            <a:r>
              <a:rPr lang="en-US" altLang="ja-JP" sz="800" dirty="0"/>
              <a:t>, </a:t>
            </a:r>
            <a:r>
              <a:rPr lang="en-US" altLang="ja-JP" sz="800" dirty="0">
                <a:hlinkClick r:id="rId5"/>
              </a:rPr>
              <a:t>https://english.deltacommissaris.nl/delta-programme/documents/publications/2013/09/17/delta-programme-2014</a:t>
            </a:r>
            <a:endParaRPr lang="en-US" altLang="ja-JP" sz="800" dirty="0"/>
          </a:p>
          <a:p>
            <a:pPr>
              <a:defRPr/>
            </a:pPr>
            <a:r>
              <a:rPr lang="en-US" altLang="ja-JP" sz="800" dirty="0"/>
              <a:t>※3</a:t>
            </a:r>
            <a:r>
              <a:rPr lang="ja-JP" altLang="en-US" sz="800" dirty="0"/>
              <a:t>　</a:t>
            </a:r>
            <a:r>
              <a:rPr lang="en-US" altLang="ja-JP" sz="800" dirty="0"/>
              <a:t>The Ministry of infrastructure and the Environment and The Ministry of Economic Affairs, Delta </a:t>
            </a:r>
            <a:r>
              <a:rPr lang="en-US" altLang="ja-JP" sz="800" dirty="0" err="1"/>
              <a:t>Programme</a:t>
            </a:r>
            <a:r>
              <a:rPr lang="ja-JP" altLang="en-US" sz="800" dirty="0"/>
              <a:t>　</a:t>
            </a:r>
            <a:r>
              <a:rPr lang="en-US" altLang="ja-JP" sz="800" dirty="0"/>
              <a:t>2015</a:t>
            </a:r>
            <a:r>
              <a:rPr lang="ja-JP" altLang="en-US" sz="800" dirty="0"/>
              <a:t>： </a:t>
            </a:r>
            <a:r>
              <a:rPr lang="en-US" altLang="ja-JP" sz="800" dirty="0"/>
              <a:t>Working on the delta, 2014.9, pp14, </a:t>
            </a:r>
            <a:r>
              <a:rPr lang="en-US" altLang="ja-JP" sz="800" dirty="0">
                <a:hlinkClick r:id="rId6"/>
              </a:rPr>
              <a:t>https://english.deltacommissaris.nl/documents/publications/2014/09/16/delta-programme-2015</a:t>
            </a:r>
            <a:endParaRPr lang="en-US" altLang="ja-JP" sz="800" dirty="0"/>
          </a:p>
          <a:p>
            <a:pPr>
              <a:defRPr/>
            </a:pPr>
            <a:r>
              <a:rPr lang="en-US" altLang="ja-JP" sz="800" dirty="0"/>
              <a:t>※4</a:t>
            </a:r>
            <a:r>
              <a:rPr lang="ja-JP" altLang="en-US" sz="800" dirty="0"/>
              <a:t>　</a:t>
            </a:r>
            <a:r>
              <a:rPr lang="en-US" altLang="ja-JP" sz="800" dirty="0"/>
              <a:t>The Ministry of infrastructure and the Environment and The Ministry of Economic Affairs 2015</a:t>
            </a:r>
            <a:r>
              <a:rPr lang="ja-JP" altLang="en-US" sz="800" dirty="0"/>
              <a:t>：</a:t>
            </a:r>
            <a:r>
              <a:rPr lang="en-US" altLang="ja-JP" sz="800" dirty="0"/>
              <a:t> National Water Plan 2016-2021 pp52, </a:t>
            </a:r>
            <a:r>
              <a:rPr lang="en-US" altLang="ja-JP" sz="800" dirty="0">
                <a:hlinkClick r:id="rId7"/>
              </a:rPr>
              <a:t>https://www.government.nl/documents/policy-notes/2015/12/14/national-water-plan-2016-2021</a:t>
            </a:r>
            <a:endParaRPr lang="en-US" altLang="ja-JP" sz="800" dirty="0"/>
          </a:p>
        </p:txBody>
      </p:sp>
    </p:spTree>
    <p:extLst>
      <p:ext uri="{BB962C8B-B14F-4D97-AF65-F5344CB8AC3E}">
        <p14:creationId xmlns:p14="http://schemas.microsoft.com/office/powerpoint/2010/main" val="149645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第２回審議会における主な意見</a:t>
            </a:r>
          </a:p>
        </p:txBody>
      </p:sp>
      <p:sp>
        <p:nvSpPr>
          <p:cNvPr id="4" name="スライド番号プレースホルダー 2">
            <a:extLst>
              <a:ext uri="{FF2B5EF4-FFF2-40B4-BE49-F238E27FC236}">
                <a16:creationId xmlns:a16="http://schemas.microsoft.com/office/drawing/2014/main" id="{32C9B608-841C-47B3-A0CC-247413601982}"/>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a:t>
            </a:fld>
            <a:endParaRPr kumimoji="1" lang="ja-JP" altLang="en-US" sz="1600" dirty="0">
              <a:solidFill>
                <a:schemeClr val="tx1"/>
              </a:solidFill>
            </a:endParaRPr>
          </a:p>
        </p:txBody>
      </p:sp>
      <p:sp>
        <p:nvSpPr>
          <p:cNvPr id="2" name="テキスト ボックス 1"/>
          <p:cNvSpPr txBox="1"/>
          <p:nvPr/>
        </p:nvSpPr>
        <p:spPr>
          <a:xfrm>
            <a:off x="0" y="493454"/>
            <a:ext cx="9036743" cy="1200329"/>
          </a:xfrm>
          <a:prstGeom prst="rect">
            <a:avLst/>
          </a:prstGeom>
          <a:noFill/>
        </p:spPr>
        <p:txBody>
          <a:bodyPr wrap="square" rtlCol="0">
            <a:spAutoFit/>
          </a:bodyPr>
          <a:lstStyle/>
          <a:p>
            <a:r>
              <a:rPr kumimoji="1" lang="ja-JP" altLang="en-US" sz="1800" dirty="0"/>
              <a:t>１．高潮シミュレーションモデルの構築</a:t>
            </a:r>
            <a:endParaRPr kumimoji="1" lang="en-US" altLang="ja-JP" sz="1800" dirty="0"/>
          </a:p>
          <a:p>
            <a:pPr lvl="0"/>
            <a:endParaRPr lang="ja-JP" altLang="en-US" sz="1800" dirty="0"/>
          </a:p>
          <a:p>
            <a:pPr lvl="0"/>
            <a:endParaRPr lang="ja-JP" altLang="ja-JP" sz="1800" dirty="0"/>
          </a:p>
          <a:p>
            <a:endParaRPr kumimoji="1" lang="ja-JP" altLang="en-US" sz="1800" dirty="0"/>
          </a:p>
        </p:txBody>
      </p:sp>
      <p:sp>
        <p:nvSpPr>
          <p:cNvPr id="7" name="テキスト ボックス 6"/>
          <p:cNvSpPr txBox="1"/>
          <p:nvPr/>
        </p:nvSpPr>
        <p:spPr>
          <a:xfrm>
            <a:off x="-1" y="4243419"/>
            <a:ext cx="9036743" cy="646331"/>
          </a:xfrm>
          <a:prstGeom prst="rect">
            <a:avLst/>
          </a:prstGeom>
          <a:noFill/>
        </p:spPr>
        <p:txBody>
          <a:bodyPr wrap="square" rtlCol="0">
            <a:spAutoFit/>
          </a:bodyPr>
          <a:lstStyle/>
          <a:p>
            <a:r>
              <a:rPr lang="ja-JP" altLang="en-US" sz="1800" dirty="0"/>
              <a:t>２</a:t>
            </a:r>
            <a:r>
              <a:rPr kumimoji="1" lang="ja-JP" altLang="en-US" sz="1800" dirty="0"/>
              <a:t>．</a:t>
            </a:r>
            <a:r>
              <a:rPr lang="ja-JP" altLang="ja-JP" sz="1800" dirty="0"/>
              <a:t>現行高潮計画外力による高潮計算</a:t>
            </a:r>
            <a:endParaRPr lang="en-US" altLang="ja-JP" sz="1800" dirty="0"/>
          </a:p>
          <a:p>
            <a:endParaRPr kumimoji="1" lang="ja-JP" altLang="en-US" sz="1800" dirty="0"/>
          </a:p>
        </p:txBody>
      </p:sp>
      <p:graphicFrame>
        <p:nvGraphicFramePr>
          <p:cNvPr id="3" name="表 2"/>
          <p:cNvGraphicFramePr>
            <a:graphicFrameLocks noGrp="1"/>
          </p:cNvGraphicFramePr>
          <p:nvPr>
            <p:extLst>
              <p:ext uri="{D42A27DB-BD31-4B8C-83A1-F6EECF244321}">
                <p14:modId xmlns:p14="http://schemas.microsoft.com/office/powerpoint/2010/main" val="2939914873"/>
              </p:ext>
            </p:extLst>
          </p:nvPr>
        </p:nvGraphicFramePr>
        <p:xfrm>
          <a:off x="160884" y="942668"/>
          <a:ext cx="8983117" cy="2687320"/>
        </p:xfrm>
        <a:graphic>
          <a:graphicData uri="http://schemas.openxmlformats.org/drawingml/2006/table">
            <a:tbl>
              <a:tblPr firstRow="1" bandRow="1">
                <a:tableStyleId>{5940675A-B579-460E-94D1-54222C63F5DA}</a:tableStyleId>
              </a:tblPr>
              <a:tblGrid>
                <a:gridCol w="796379">
                  <a:extLst>
                    <a:ext uri="{9D8B030D-6E8A-4147-A177-3AD203B41FA5}">
                      <a16:colId xmlns:a16="http://schemas.microsoft.com/office/drawing/2014/main" val="2605380738"/>
                    </a:ext>
                  </a:extLst>
                </a:gridCol>
                <a:gridCol w="8186738">
                  <a:extLst>
                    <a:ext uri="{9D8B030D-6E8A-4147-A177-3AD203B41FA5}">
                      <a16:colId xmlns:a16="http://schemas.microsoft.com/office/drawing/2014/main" val="3826987099"/>
                    </a:ext>
                  </a:extLst>
                </a:gridCol>
              </a:tblGrid>
              <a:tr h="370840">
                <a:tc>
                  <a:txBody>
                    <a:bodyPr/>
                    <a:lstStyle/>
                    <a:p>
                      <a:pPr algn="ctr"/>
                      <a:r>
                        <a:rPr kumimoji="1" lang="ja-JP" altLang="en-US" sz="1600" dirty="0"/>
                        <a:t>番号</a:t>
                      </a:r>
                    </a:p>
                  </a:txBody>
                  <a:tcPr>
                    <a:solidFill>
                      <a:schemeClr val="accent1"/>
                    </a:solidFill>
                  </a:tcPr>
                </a:tc>
                <a:tc>
                  <a:txBody>
                    <a:bodyPr/>
                    <a:lstStyle/>
                    <a:p>
                      <a:pPr algn="ctr"/>
                      <a:r>
                        <a:rPr kumimoji="1" lang="ja-JP" altLang="en-US" sz="1600" dirty="0"/>
                        <a:t>内容</a:t>
                      </a:r>
                    </a:p>
                  </a:txBody>
                  <a:tcPr>
                    <a:solidFill>
                      <a:schemeClr val="accent1"/>
                    </a:solidFill>
                  </a:tcPr>
                </a:tc>
                <a:extLst>
                  <a:ext uri="{0D108BD9-81ED-4DB2-BD59-A6C34878D82A}">
                    <a16:rowId xmlns:a16="http://schemas.microsoft.com/office/drawing/2014/main" val="3128214636"/>
                  </a:ext>
                </a:extLst>
              </a:tr>
              <a:tr h="370840">
                <a:tc>
                  <a:txBody>
                    <a:bodyPr/>
                    <a:lstStyle/>
                    <a:p>
                      <a:pPr algn="ctr"/>
                      <a:r>
                        <a:rPr kumimoji="1" lang="en-US" altLang="ja-JP" sz="1600" dirty="0"/>
                        <a:t>1</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１つの台風について、パラメータ（</a:t>
                      </a:r>
                      <a:r>
                        <a:rPr lang="en-US" altLang="ja-JP" sz="1600"/>
                        <a:t>C1,C2)</a:t>
                      </a:r>
                      <a:r>
                        <a:rPr lang="ja-JP" altLang="en-US" sz="1600"/>
                        <a:t>を</a:t>
                      </a:r>
                      <a:r>
                        <a:rPr lang="ja-JP" altLang="en-US" sz="1600" dirty="0"/>
                        <a:t>複数設定する方法は一般的でない。</a:t>
                      </a:r>
                    </a:p>
                    <a:p>
                      <a:endParaRPr kumimoji="1" lang="ja-JP" altLang="en-US" sz="1600" dirty="0"/>
                    </a:p>
                  </a:txBody>
                  <a:tcPr/>
                </a:tc>
                <a:extLst>
                  <a:ext uri="{0D108BD9-81ED-4DB2-BD59-A6C34878D82A}">
                    <a16:rowId xmlns:a16="http://schemas.microsoft.com/office/drawing/2014/main" val="3186901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2</a:t>
                      </a:r>
                      <a:endParaRPr kumimoji="1" lang="ja-JP" altLang="en-US" sz="1600" dirty="0"/>
                    </a:p>
                  </a:txBody>
                  <a:tcPr/>
                </a:tc>
                <a:tc>
                  <a:txBody>
                    <a:bodyPr/>
                    <a:lstStyle/>
                    <a:p>
                      <a:pPr marL="285750" indent="-285750">
                        <a:buFont typeface="Arial" panose="020B0604020202020204" pitchFamily="34" charset="0"/>
                        <a:buChar char="•"/>
                      </a:pPr>
                      <a:r>
                        <a:rPr lang="ja-JP" altLang="en-US" sz="1600" dirty="0"/>
                        <a:t>大阪府の</a:t>
                      </a:r>
                      <a:r>
                        <a:rPr lang="ja-JP" altLang="ja-JP" sz="1600" dirty="0"/>
                        <a:t>水位観測所</a:t>
                      </a:r>
                      <a:r>
                        <a:rPr lang="ja-JP" altLang="en-US" sz="1600" dirty="0"/>
                        <a:t>データでの検証は波浪を考慮しているが、水位観測所データ自体を検証した方がよい。</a:t>
                      </a:r>
                      <a:endParaRPr kumimoji="1" lang="ja-JP" altLang="en-US" sz="1600" dirty="0"/>
                    </a:p>
                  </a:txBody>
                  <a:tcPr/>
                </a:tc>
                <a:extLst>
                  <a:ext uri="{0D108BD9-81ED-4DB2-BD59-A6C34878D82A}">
                    <a16:rowId xmlns:a16="http://schemas.microsoft.com/office/drawing/2014/main" val="3715066515"/>
                  </a:ext>
                </a:extLst>
              </a:tr>
              <a:tr h="370840">
                <a:tc>
                  <a:txBody>
                    <a:bodyPr/>
                    <a:lstStyle/>
                    <a:p>
                      <a:pPr algn="ctr"/>
                      <a:r>
                        <a:rPr kumimoji="1" lang="en-US" altLang="ja-JP" sz="1600" dirty="0"/>
                        <a:t>3</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600" dirty="0"/>
                        <a:t>小領域では再現性が難しいため、中央値を</a:t>
                      </a:r>
                      <a:r>
                        <a:rPr lang="ja-JP" altLang="en-US" sz="1600" dirty="0"/>
                        <a:t>採用した</a:t>
                      </a:r>
                      <a:r>
                        <a:rPr lang="ja-JP" altLang="ja-JP" sz="1600" dirty="0"/>
                        <a:t>という説明であるが、設定根拠を具体的に説明する必要がある。</a:t>
                      </a:r>
                    </a:p>
                  </a:txBody>
                  <a:tcPr/>
                </a:tc>
                <a:extLst>
                  <a:ext uri="{0D108BD9-81ED-4DB2-BD59-A6C34878D82A}">
                    <a16:rowId xmlns:a16="http://schemas.microsoft.com/office/drawing/2014/main" val="2418249408"/>
                  </a:ext>
                </a:extLst>
              </a:tr>
              <a:tr h="370840">
                <a:tc>
                  <a:txBody>
                    <a:bodyPr/>
                    <a:lstStyle/>
                    <a:p>
                      <a:pPr algn="ctr"/>
                      <a:r>
                        <a:rPr kumimoji="1" lang="en-US" altLang="ja-JP" sz="1600" dirty="0"/>
                        <a:t>4</a:t>
                      </a:r>
                      <a:endParaRPr kumimoji="1" lang="ja-JP" altLang="en-US" sz="1600" dirty="0"/>
                    </a:p>
                  </a:txBody>
                  <a:tcPr/>
                </a:tc>
                <a:tc>
                  <a:txBody>
                    <a:bodyPr/>
                    <a:lstStyle/>
                    <a:p>
                      <a:pPr marL="285750" indent="-285750">
                        <a:buFont typeface="Arial" panose="020B0604020202020204" pitchFamily="34" charset="0"/>
                        <a:buChar char="•"/>
                      </a:pPr>
                      <a:r>
                        <a:rPr lang="ja-JP" altLang="en-US" sz="1600" dirty="0"/>
                        <a:t>再現性の確認は、最大</a:t>
                      </a:r>
                      <a:r>
                        <a:rPr lang="ja-JP" altLang="ja-JP" sz="1600" dirty="0"/>
                        <a:t>値だけでなく、時系列</a:t>
                      </a:r>
                      <a:r>
                        <a:rPr lang="ja-JP" altLang="en-US" sz="1600" dirty="0"/>
                        <a:t>の波形についても</a:t>
                      </a:r>
                      <a:r>
                        <a:rPr lang="ja-JP" altLang="ja-JP" sz="1600" dirty="0"/>
                        <a:t>確認</a:t>
                      </a:r>
                      <a:r>
                        <a:rPr lang="ja-JP" altLang="en-US" sz="1600" dirty="0"/>
                        <a:t>し、それほどおかしくないのであれば、大領域と小領域のパラメータを同じにすることも一つの方法ではないか。</a:t>
                      </a:r>
                      <a:endParaRPr kumimoji="1" lang="ja-JP" altLang="en-US" sz="1600" dirty="0"/>
                    </a:p>
                  </a:txBody>
                  <a:tcPr/>
                </a:tc>
                <a:extLst>
                  <a:ext uri="{0D108BD9-81ED-4DB2-BD59-A6C34878D82A}">
                    <a16:rowId xmlns:a16="http://schemas.microsoft.com/office/drawing/2014/main" val="463561168"/>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292145643"/>
              </p:ext>
            </p:extLst>
          </p:nvPr>
        </p:nvGraphicFramePr>
        <p:xfrm>
          <a:off x="99572" y="4695806"/>
          <a:ext cx="8983116" cy="1193800"/>
        </p:xfrm>
        <a:graphic>
          <a:graphicData uri="http://schemas.openxmlformats.org/drawingml/2006/table">
            <a:tbl>
              <a:tblPr firstRow="1" bandRow="1">
                <a:tableStyleId>{5940675A-B579-460E-94D1-54222C63F5DA}</a:tableStyleId>
              </a:tblPr>
              <a:tblGrid>
                <a:gridCol w="753516">
                  <a:extLst>
                    <a:ext uri="{9D8B030D-6E8A-4147-A177-3AD203B41FA5}">
                      <a16:colId xmlns:a16="http://schemas.microsoft.com/office/drawing/2014/main" val="2605380738"/>
                    </a:ext>
                  </a:extLst>
                </a:gridCol>
                <a:gridCol w="8229600">
                  <a:extLst>
                    <a:ext uri="{9D8B030D-6E8A-4147-A177-3AD203B41FA5}">
                      <a16:colId xmlns:a16="http://schemas.microsoft.com/office/drawing/2014/main" val="3826987099"/>
                    </a:ext>
                  </a:extLst>
                </a:gridCol>
              </a:tblGrid>
              <a:tr h="370840">
                <a:tc>
                  <a:txBody>
                    <a:bodyPr/>
                    <a:lstStyle/>
                    <a:p>
                      <a:pPr algn="ctr"/>
                      <a:r>
                        <a:rPr kumimoji="1" lang="ja-JP" altLang="en-US" sz="1600" dirty="0"/>
                        <a:t>番号</a:t>
                      </a:r>
                    </a:p>
                  </a:txBody>
                  <a:tcPr>
                    <a:solidFill>
                      <a:schemeClr val="accent1"/>
                    </a:solidFill>
                  </a:tcPr>
                </a:tc>
                <a:tc>
                  <a:txBody>
                    <a:bodyPr/>
                    <a:lstStyle/>
                    <a:p>
                      <a:pPr algn="ctr"/>
                      <a:r>
                        <a:rPr kumimoji="1" lang="ja-JP" altLang="en-US" sz="1600" dirty="0"/>
                        <a:t>内容</a:t>
                      </a:r>
                    </a:p>
                  </a:txBody>
                  <a:tcPr>
                    <a:solidFill>
                      <a:schemeClr val="accent1"/>
                    </a:solidFill>
                  </a:tcPr>
                </a:tc>
                <a:extLst>
                  <a:ext uri="{0D108BD9-81ED-4DB2-BD59-A6C34878D82A}">
                    <a16:rowId xmlns:a16="http://schemas.microsoft.com/office/drawing/2014/main" val="3128214636"/>
                  </a:ext>
                </a:extLst>
              </a:tr>
              <a:tr h="370840">
                <a:tc>
                  <a:txBody>
                    <a:bodyPr/>
                    <a:lstStyle/>
                    <a:p>
                      <a:pPr algn="ctr"/>
                      <a:r>
                        <a:rPr kumimoji="1" lang="en-US" altLang="ja-JP" sz="1600" dirty="0"/>
                        <a:t>5</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最新のモデルで計算すると、水門ごとに「水門高」がそれなりにばらつき、差が出ている。新水門の設計では、現行計画どおり３水門の高さを統一するのか、計算結果をもとに高さを統一しないのか。</a:t>
                      </a:r>
                      <a:endParaRPr kumimoji="1" lang="ja-JP" altLang="en-US" sz="1600" dirty="0"/>
                    </a:p>
                  </a:txBody>
                  <a:tcPr/>
                </a:tc>
                <a:extLst>
                  <a:ext uri="{0D108BD9-81ED-4DB2-BD59-A6C34878D82A}">
                    <a16:rowId xmlns:a16="http://schemas.microsoft.com/office/drawing/2014/main" val="3186901119"/>
                  </a:ext>
                </a:extLst>
              </a:tr>
            </a:tbl>
          </a:graphicData>
        </a:graphic>
      </p:graphicFrame>
    </p:spTree>
    <p:extLst>
      <p:ext uri="{BB962C8B-B14F-4D97-AF65-F5344CB8AC3E}">
        <p14:creationId xmlns:p14="http://schemas.microsoft.com/office/powerpoint/2010/main" val="117763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第２回審議会における主な意見</a:t>
            </a:r>
          </a:p>
        </p:txBody>
      </p:sp>
      <p:sp>
        <p:nvSpPr>
          <p:cNvPr id="4" name="スライド番号プレースホルダー 2">
            <a:extLst>
              <a:ext uri="{FF2B5EF4-FFF2-40B4-BE49-F238E27FC236}">
                <a16:creationId xmlns:a16="http://schemas.microsoft.com/office/drawing/2014/main" id="{32C9B608-841C-47B3-A0CC-247413601982}"/>
              </a:ext>
            </a:extLst>
          </p:cNvPr>
          <p:cNvSpPr>
            <a:spLocks noGrp="1"/>
          </p:cNvSpPr>
          <p:nvPr>
            <p:ph type="sldNum" sz="quarter" idx="12"/>
          </p:nvPr>
        </p:nvSpPr>
        <p:spPr>
          <a:xfrm>
            <a:off x="6979343" y="6565299"/>
            <a:ext cx="2057400" cy="365125"/>
          </a:xfrm>
        </p:spPr>
        <p:txBody>
          <a:bodyPr/>
          <a:lstStyle/>
          <a:p>
            <a:fld id="{5E3F6313-0071-4C5D-9E06-91E8809F988F}" type="slidenum">
              <a:rPr kumimoji="1" lang="ja-JP" altLang="en-US" sz="1600" smtClean="0">
                <a:solidFill>
                  <a:schemeClr val="tx1"/>
                </a:solidFill>
              </a:rPr>
              <a:pPr/>
              <a:t>2</a:t>
            </a:fld>
            <a:endParaRPr kumimoji="1" lang="ja-JP" altLang="en-US" sz="1600" dirty="0">
              <a:solidFill>
                <a:schemeClr val="tx1"/>
              </a:solidFill>
            </a:endParaRPr>
          </a:p>
        </p:txBody>
      </p:sp>
      <p:sp>
        <p:nvSpPr>
          <p:cNvPr id="7" name="テキスト ボックス 6"/>
          <p:cNvSpPr txBox="1"/>
          <p:nvPr/>
        </p:nvSpPr>
        <p:spPr>
          <a:xfrm>
            <a:off x="53628" y="431373"/>
            <a:ext cx="9036743" cy="646331"/>
          </a:xfrm>
          <a:prstGeom prst="rect">
            <a:avLst/>
          </a:prstGeom>
          <a:noFill/>
        </p:spPr>
        <p:txBody>
          <a:bodyPr wrap="square" rtlCol="0">
            <a:spAutoFit/>
          </a:bodyPr>
          <a:lstStyle/>
          <a:p>
            <a:r>
              <a:rPr lang="ja-JP" altLang="en-US" sz="1800" dirty="0"/>
              <a:t>３</a:t>
            </a:r>
            <a:r>
              <a:rPr kumimoji="1" lang="ja-JP" altLang="en-US" sz="1800" dirty="0"/>
              <a:t>．</a:t>
            </a:r>
            <a:r>
              <a:rPr lang="ja-JP" altLang="en-US" sz="1800" dirty="0"/>
              <a:t>気候変動を踏まえた設計外力の設定</a:t>
            </a:r>
            <a:endParaRPr lang="en-US" altLang="ja-JP" sz="1800" dirty="0"/>
          </a:p>
          <a:p>
            <a:endParaRPr kumimoji="1" lang="ja-JP" altLang="en-US" sz="1800" dirty="0"/>
          </a:p>
        </p:txBody>
      </p:sp>
      <p:graphicFrame>
        <p:nvGraphicFramePr>
          <p:cNvPr id="9" name="表 8"/>
          <p:cNvGraphicFramePr>
            <a:graphicFrameLocks noGrp="1"/>
          </p:cNvGraphicFramePr>
          <p:nvPr>
            <p:extLst>
              <p:ext uri="{D42A27DB-BD31-4B8C-83A1-F6EECF244321}">
                <p14:modId xmlns:p14="http://schemas.microsoft.com/office/powerpoint/2010/main" val="3366001303"/>
              </p:ext>
            </p:extLst>
          </p:nvPr>
        </p:nvGraphicFramePr>
        <p:xfrm>
          <a:off x="88314" y="802003"/>
          <a:ext cx="8983117" cy="1824911"/>
        </p:xfrm>
        <a:graphic>
          <a:graphicData uri="http://schemas.openxmlformats.org/drawingml/2006/table">
            <a:tbl>
              <a:tblPr firstRow="1" bandRow="1">
                <a:tableStyleId>{5940675A-B579-460E-94D1-54222C63F5DA}</a:tableStyleId>
              </a:tblPr>
              <a:tblGrid>
                <a:gridCol w="593859">
                  <a:extLst>
                    <a:ext uri="{9D8B030D-6E8A-4147-A177-3AD203B41FA5}">
                      <a16:colId xmlns:a16="http://schemas.microsoft.com/office/drawing/2014/main" val="2605380738"/>
                    </a:ext>
                  </a:extLst>
                </a:gridCol>
                <a:gridCol w="8389258">
                  <a:extLst>
                    <a:ext uri="{9D8B030D-6E8A-4147-A177-3AD203B41FA5}">
                      <a16:colId xmlns:a16="http://schemas.microsoft.com/office/drawing/2014/main" val="3826987099"/>
                    </a:ext>
                  </a:extLst>
                </a:gridCol>
              </a:tblGrid>
              <a:tr h="422831">
                <a:tc>
                  <a:txBody>
                    <a:bodyPr/>
                    <a:lstStyle/>
                    <a:p>
                      <a:pPr algn="ctr"/>
                      <a:r>
                        <a:rPr kumimoji="1" lang="ja-JP" altLang="en-US" sz="1600" dirty="0"/>
                        <a:t>番号</a:t>
                      </a:r>
                    </a:p>
                  </a:txBody>
                  <a:tcPr>
                    <a:solidFill>
                      <a:schemeClr val="accent1"/>
                    </a:solidFill>
                  </a:tcPr>
                </a:tc>
                <a:tc>
                  <a:txBody>
                    <a:bodyPr/>
                    <a:lstStyle/>
                    <a:p>
                      <a:pPr algn="ctr"/>
                      <a:r>
                        <a:rPr kumimoji="1" lang="ja-JP" altLang="en-US" sz="1600" dirty="0"/>
                        <a:t>内容</a:t>
                      </a:r>
                    </a:p>
                  </a:txBody>
                  <a:tcPr>
                    <a:solidFill>
                      <a:schemeClr val="accent1"/>
                    </a:solidFill>
                  </a:tcPr>
                </a:tc>
                <a:extLst>
                  <a:ext uri="{0D108BD9-81ED-4DB2-BD59-A6C34878D82A}">
                    <a16:rowId xmlns:a16="http://schemas.microsoft.com/office/drawing/2014/main" val="3128214636"/>
                  </a:ext>
                </a:extLst>
              </a:tr>
              <a:tr h="370840">
                <a:tc>
                  <a:txBody>
                    <a:bodyPr/>
                    <a:lstStyle/>
                    <a:p>
                      <a:r>
                        <a:rPr lang="en-US" altLang="ja-JP" sz="1600" dirty="0"/>
                        <a:t>6</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海の温度変化は、大気よりも遅いため、海面水位の上昇は、</a:t>
                      </a:r>
                      <a:r>
                        <a:rPr lang="en-US" altLang="ja-JP" sz="1600" dirty="0"/>
                        <a:t>RCP2.6</a:t>
                      </a:r>
                      <a:r>
                        <a:rPr lang="ja-JP" altLang="en-US" sz="1600" dirty="0"/>
                        <a:t>シナリオでも</a:t>
                      </a:r>
                      <a:r>
                        <a:rPr lang="en-US" altLang="ja-JP" sz="1600" dirty="0"/>
                        <a:t>2100</a:t>
                      </a:r>
                      <a:r>
                        <a:rPr lang="ja-JP" altLang="en-US" sz="1600" dirty="0"/>
                        <a:t>年以降も続くとされている。</a:t>
                      </a:r>
                      <a:r>
                        <a:rPr lang="en-US" altLang="ja-JP" sz="1600" dirty="0"/>
                        <a:t>2100</a:t>
                      </a:r>
                      <a:r>
                        <a:rPr lang="ja-JP" altLang="en-US" sz="1600" dirty="0"/>
                        <a:t>年をピークと考えて、設計すると手戻りが発生する可能性がある。</a:t>
                      </a:r>
                      <a:endParaRPr lang="en-US" altLang="ja-JP"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さらに、海面上昇量は予測の幅が大きいことに留意する必要がある。</a:t>
                      </a:r>
                      <a:endParaRPr kumimoji="1" lang="ja-JP" altLang="en-US" sz="1600" dirty="0"/>
                    </a:p>
                  </a:txBody>
                  <a:tcPr/>
                </a:tc>
                <a:extLst>
                  <a:ext uri="{0D108BD9-81ED-4DB2-BD59-A6C34878D82A}">
                    <a16:rowId xmlns:a16="http://schemas.microsoft.com/office/drawing/2014/main" val="3186901119"/>
                  </a:ext>
                </a:extLst>
              </a:tr>
              <a:tr h="370840">
                <a:tc>
                  <a:txBody>
                    <a:bodyPr/>
                    <a:lstStyle/>
                    <a:p>
                      <a:r>
                        <a:rPr kumimoji="1" lang="en-US" altLang="ja-JP" sz="1600" dirty="0"/>
                        <a:t>7</a:t>
                      </a:r>
                      <a:endParaRPr kumimoji="1" lang="ja-JP" altLang="en-US" sz="1600" dirty="0"/>
                    </a:p>
                    <a:p>
                      <a:endParaRPr kumimoji="1" lang="ja-JP" altLang="en-US" sz="1600" dirty="0"/>
                    </a:p>
                  </a:txBody>
                  <a:tcPr/>
                </a:tc>
                <a:tc>
                  <a:txBody>
                    <a:bodyPr/>
                    <a:lstStyle/>
                    <a:p>
                      <a:pPr marL="285750" indent="-285750">
                        <a:buFont typeface="Arial" panose="020B0604020202020204" pitchFamily="34" charset="0"/>
                        <a:buChar char="•"/>
                      </a:pPr>
                      <a:r>
                        <a:rPr lang="ja-JP" altLang="en-US" sz="1600" dirty="0"/>
                        <a:t>海面上昇の確率と台風による高潮の発生確率は異なる。海面水位の上昇が計画値を超えると、以後続くということを認識しなければならない。</a:t>
                      </a:r>
                      <a:endParaRPr kumimoji="1" lang="ja-JP" altLang="en-US" sz="1600" dirty="0"/>
                    </a:p>
                  </a:txBody>
                  <a:tcPr/>
                </a:tc>
                <a:extLst>
                  <a:ext uri="{0D108BD9-81ED-4DB2-BD59-A6C34878D82A}">
                    <a16:rowId xmlns:a16="http://schemas.microsoft.com/office/drawing/2014/main" val="3715066515"/>
                  </a:ext>
                </a:extLst>
              </a:tr>
            </a:tbl>
          </a:graphicData>
        </a:graphic>
      </p:graphicFrame>
      <p:sp>
        <p:nvSpPr>
          <p:cNvPr id="10" name="テキスト ボックス 9"/>
          <p:cNvSpPr txBox="1"/>
          <p:nvPr/>
        </p:nvSpPr>
        <p:spPr>
          <a:xfrm>
            <a:off x="53628" y="2674378"/>
            <a:ext cx="9036743" cy="646331"/>
          </a:xfrm>
          <a:prstGeom prst="rect">
            <a:avLst/>
          </a:prstGeom>
          <a:noFill/>
        </p:spPr>
        <p:txBody>
          <a:bodyPr wrap="square" rtlCol="0">
            <a:spAutoFit/>
          </a:bodyPr>
          <a:lstStyle/>
          <a:p>
            <a:r>
              <a:rPr lang="ja-JP" altLang="en-US" sz="1800" dirty="0"/>
              <a:t>４</a:t>
            </a:r>
            <a:r>
              <a:rPr kumimoji="1" lang="ja-JP" altLang="en-US" sz="1800" dirty="0"/>
              <a:t>．できるだけ手戻りのない設計の考え方</a:t>
            </a:r>
            <a:endParaRPr lang="en-US" altLang="ja-JP" sz="1800" dirty="0"/>
          </a:p>
          <a:p>
            <a:endParaRPr kumimoji="1" lang="ja-JP" altLang="en-US" sz="1800" dirty="0"/>
          </a:p>
        </p:txBody>
      </p:sp>
      <p:graphicFrame>
        <p:nvGraphicFramePr>
          <p:cNvPr id="12" name="表 11"/>
          <p:cNvGraphicFramePr>
            <a:graphicFrameLocks noGrp="1"/>
          </p:cNvGraphicFramePr>
          <p:nvPr>
            <p:extLst>
              <p:ext uri="{D42A27DB-BD31-4B8C-83A1-F6EECF244321}">
                <p14:modId xmlns:p14="http://schemas.microsoft.com/office/powerpoint/2010/main" val="1991875547"/>
              </p:ext>
            </p:extLst>
          </p:nvPr>
        </p:nvGraphicFramePr>
        <p:xfrm>
          <a:off x="107254" y="3028452"/>
          <a:ext cx="8983117" cy="3601720"/>
        </p:xfrm>
        <a:graphic>
          <a:graphicData uri="http://schemas.openxmlformats.org/drawingml/2006/table">
            <a:tbl>
              <a:tblPr firstRow="1" bandRow="1">
                <a:tableStyleId>{5940675A-B579-460E-94D1-54222C63F5DA}</a:tableStyleId>
              </a:tblPr>
              <a:tblGrid>
                <a:gridCol w="603946">
                  <a:extLst>
                    <a:ext uri="{9D8B030D-6E8A-4147-A177-3AD203B41FA5}">
                      <a16:colId xmlns:a16="http://schemas.microsoft.com/office/drawing/2014/main" val="2605380738"/>
                    </a:ext>
                  </a:extLst>
                </a:gridCol>
                <a:gridCol w="8379171">
                  <a:extLst>
                    <a:ext uri="{9D8B030D-6E8A-4147-A177-3AD203B41FA5}">
                      <a16:colId xmlns:a16="http://schemas.microsoft.com/office/drawing/2014/main" val="3826987099"/>
                    </a:ext>
                  </a:extLst>
                </a:gridCol>
              </a:tblGrid>
              <a:tr h="370840">
                <a:tc>
                  <a:txBody>
                    <a:bodyPr/>
                    <a:lstStyle/>
                    <a:p>
                      <a:pPr algn="ctr"/>
                      <a:r>
                        <a:rPr kumimoji="1" lang="ja-JP" altLang="en-US" sz="1600" dirty="0"/>
                        <a:t>番号</a:t>
                      </a:r>
                    </a:p>
                  </a:txBody>
                  <a:tcPr>
                    <a:solidFill>
                      <a:schemeClr val="accent1"/>
                    </a:solidFill>
                  </a:tcPr>
                </a:tc>
                <a:tc>
                  <a:txBody>
                    <a:bodyPr/>
                    <a:lstStyle/>
                    <a:p>
                      <a:pPr algn="ctr"/>
                      <a:r>
                        <a:rPr kumimoji="1" lang="ja-JP" altLang="en-US" sz="1600" dirty="0"/>
                        <a:t>内容</a:t>
                      </a:r>
                    </a:p>
                  </a:txBody>
                  <a:tcPr>
                    <a:solidFill>
                      <a:schemeClr val="accent1"/>
                    </a:solidFill>
                  </a:tcPr>
                </a:tc>
                <a:extLst>
                  <a:ext uri="{0D108BD9-81ED-4DB2-BD59-A6C34878D82A}">
                    <a16:rowId xmlns:a16="http://schemas.microsoft.com/office/drawing/2014/main" val="3128214636"/>
                  </a:ext>
                </a:extLst>
              </a:tr>
              <a:tr h="370840">
                <a:tc>
                  <a:txBody>
                    <a:bodyPr/>
                    <a:lstStyle/>
                    <a:p>
                      <a:r>
                        <a:rPr kumimoji="1" lang="en-US" altLang="ja-JP" sz="1600" dirty="0"/>
                        <a:t>8</a:t>
                      </a:r>
                      <a:endParaRPr kumimoji="1" lang="ja-JP" altLang="en-US" sz="1600" dirty="0"/>
                    </a:p>
                  </a:txBody>
                  <a:tcPr/>
                </a:tc>
                <a:tc>
                  <a:txBody>
                    <a:bodyPr/>
                    <a:lstStyle/>
                    <a:p>
                      <a:pPr marL="285750" indent="-285750">
                        <a:buFont typeface="Arial" panose="020B0604020202020204" pitchFamily="34" charset="0"/>
                        <a:buChar char="•"/>
                      </a:pPr>
                      <a:r>
                        <a:rPr lang="ja-JP" altLang="en-US" sz="1600" dirty="0"/>
                        <a:t>概算工事費について、水位が上昇していけば、線形的に増加する範囲と飛躍的に上がることがありうるのか。もう少し精度が良い費用算出ができないか。</a:t>
                      </a:r>
                    </a:p>
                  </a:txBody>
                  <a:tcPr/>
                </a:tc>
                <a:extLst>
                  <a:ext uri="{0D108BD9-81ED-4DB2-BD59-A6C34878D82A}">
                    <a16:rowId xmlns:a16="http://schemas.microsoft.com/office/drawing/2014/main" val="3186901119"/>
                  </a:ext>
                </a:extLst>
              </a:tr>
              <a:tr h="370840">
                <a:tc>
                  <a:txBody>
                    <a:bodyPr/>
                    <a:lstStyle/>
                    <a:p>
                      <a:r>
                        <a:rPr kumimoji="1" lang="en-US" altLang="ja-JP" sz="1600" dirty="0"/>
                        <a:t>9</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各部材の耐用年数を考慮し、初期費用だけでなく、更新も含めたトータルコストで比較する必要がある。</a:t>
                      </a:r>
                    </a:p>
                  </a:txBody>
                  <a:tcPr/>
                </a:tc>
                <a:extLst>
                  <a:ext uri="{0D108BD9-81ED-4DB2-BD59-A6C34878D82A}">
                    <a16:rowId xmlns:a16="http://schemas.microsoft.com/office/drawing/2014/main" val="2418249408"/>
                  </a:ext>
                </a:extLst>
              </a:tr>
              <a:tr h="213360">
                <a:tc>
                  <a:txBody>
                    <a:bodyPr/>
                    <a:lstStyle/>
                    <a:p>
                      <a:r>
                        <a:rPr kumimoji="1" lang="en-US" altLang="ja-JP" sz="1600" dirty="0"/>
                        <a:t>10</a:t>
                      </a:r>
                      <a:endParaRPr kumimoji="1" lang="ja-JP" altLang="en-US" sz="1600" dirty="0"/>
                    </a:p>
                  </a:txBody>
                  <a:tcPr/>
                </a:tc>
                <a:tc>
                  <a:txBody>
                    <a:bodyPr/>
                    <a:lstStyle/>
                    <a:p>
                      <a:pPr marL="285750" indent="-285750">
                        <a:buFont typeface="Arial" panose="020B0604020202020204" pitchFamily="34" charset="0"/>
                        <a:buChar char="•"/>
                      </a:pPr>
                      <a:r>
                        <a:rPr lang="ja-JP" altLang="en-US" sz="1600" dirty="0"/>
                        <a:t>工事費による比較だけでなく、管理しながらでも工事可能かなどの実現性も考慮すべき。</a:t>
                      </a:r>
                    </a:p>
                  </a:txBody>
                  <a:tcPr/>
                </a:tc>
                <a:extLst>
                  <a:ext uri="{0D108BD9-81ED-4DB2-BD59-A6C34878D82A}">
                    <a16:rowId xmlns:a16="http://schemas.microsoft.com/office/drawing/2014/main" val="463561168"/>
                  </a:ext>
                </a:extLst>
              </a:tr>
              <a:tr h="426720">
                <a:tc>
                  <a:txBody>
                    <a:bodyPr/>
                    <a:lstStyle/>
                    <a:p>
                      <a:r>
                        <a:rPr kumimoji="1" lang="en-US" altLang="ja-JP" sz="1600" dirty="0"/>
                        <a:t>11</a:t>
                      </a:r>
                      <a:endParaRPr kumimoji="1" lang="ja-JP" altLang="en-US" sz="1600" dirty="0"/>
                    </a:p>
                  </a:txBody>
                  <a:tcPr/>
                </a:tc>
                <a:tc>
                  <a:txBody>
                    <a:bodyPr/>
                    <a:lstStyle/>
                    <a:p>
                      <a:pPr marL="285750" indent="-285750">
                        <a:buFont typeface="Arial" panose="020B0604020202020204" pitchFamily="34" charset="0"/>
                        <a:buChar char="•"/>
                      </a:pPr>
                      <a:r>
                        <a:rPr lang="en-US" altLang="ja-JP" sz="1600" dirty="0"/>
                        <a:t>2</a:t>
                      </a:r>
                      <a:r>
                        <a:rPr lang="ja-JP" altLang="en-US" sz="1600" dirty="0"/>
                        <a:t>度上昇対応で建設し、</a:t>
                      </a:r>
                      <a:r>
                        <a:rPr lang="en-US" altLang="ja-JP" sz="1600" dirty="0"/>
                        <a:t>4</a:t>
                      </a:r>
                      <a:r>
                        <a:rPr lang="ja-JP" altLang="en-US" sz="1600" dirty="0"/>
                        <a:t>度上昇に相当するような外力が生じた際にどうなるかなど計画を超える外力への対応について検討すべき。</a:t>
                      </a:r>
                    </a:p>
                  </a:txBody>
                  <a:tcPr/>
                </a:tc>
                <a:extLst>
                  <a:ext uri="{0D108BD9-81ED-4DB2-BD59-A6C34878D82A}">
                    <a16:rowId xmlns:a16="http://schemas.microsoft.com/office/drawing/2014/main" val="1395554565"/>
                  </a:ext>
                </a:extLst>
              </a:tr>
              <a:tr h="320040">
                <a:tc>
                  <a:txBody>
                    <a:bodyPr/>
                    <a:lstStyle/>
                    <a:p>
                      <a:r>
                        <a:rPr kumimoji="1" lang="en-US" altLang="ja-JP" sz="1600" dirty="0"/>
                        <a:t>12</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気候変動予測が外れた場合（予測を上回った場合、下回った場合）のメリット、デメリットを整理してはどうか。</a:t>
                      </a:r>
                    </a:p>
                  </a:txBody>
                  <a:tcPr/>
                </a:tc>
                <a:extLst>
                  <a:ext uri="{0D108BD9-81ED-4DB2-BD59-A6C34878D82A}">
                    <a16:rowId xmlns:a16="http://schemas.microsoft.com/office/drawing/2014/main" val="225864428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13</a:t>
                      </a:r>
                      <a:endParaRPr kumimoji="1" lang="ja-JP" alt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将来の気候変動を考慮した構造物の設計・計画については、本検討が日本では初めてではないか。海外の事例について、国の委員会で紹介されていたので、話題提供をお願いする。</a:t>
                      </a:r>
                    </a:p>
                  </a:txBody>
                  <a:tcPr/>
                </a:tc>
                <a:extLst>
                  <a:ext uri="{0D108BD9-81ED-4DB2-BD59-A6C34878D82A}">
                    <a16:rowId xmlns:a16="http://schemas.microsoft.com/office/drawing/2014/main" val="679850607"/>
                  </a:ext>
                </a:extLst>
              </a:tr>
            </a:tbl>
          </a:graphicData>
        </a:graphic>
      </p:graphicFrame>
    </p:spTree>
    <p:extLst>
      <p:ext uri="{BB962C8B-B14F-4D97-AF65-F5344CB8AC3E}">
        <p14:creationId xmlns:p14="http://schemas.microsoft.com/office/powerpoint/2010/main" val="38409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第３回審議会における論点</a:t>
            </a:r>
          </a:p>
        </p:txBody>
      </p:sp>
      <p:sp>
        <p:nvSpPr>
          <p:cNvPr id="2" name="テキスト ボックス 1">
            <a:extLst>
              <a:ext uri="{FF2B5EF4-FFF2-40B4-BE49-F238E27FC236}">
                <a16:creationId xmlns:a16="http://schemas.microsoft.com/office/drawing/2014/main" id="{D5E1CE6C-E888-429F-AA1A-DBCA60CB01FF}"/>
              </a:ext>
            </a:extLst>
          </p:cNvPr>
          <p:cNvSpPr txBox="1"/>
          <p:nvPr/>
        </p:nvSpPr>
        <p:spPr>
          <a:xfrm>
            <a:off x="433517" y="887445"/>
            <a:ext cx="8276965" cy="1231106"/>
          </a:xfrm>
          <a:prstGeom prst="rect">
            <a:avLst/>
          </a:prstGeom>
          <a:solidFill>
            <a:schemeClr val="accent1"/>
          </a:solidFill>
          <a:ln>
            <a:solidFill>
              <a:schemeClr val="accent2"/>
            </a:solidFill>
          </a:ln>
        </p:spPr>
        <p:txBody>
          <a:bodyPr wrap="square" rtlCol="0">
            <a:spAutoFit/>
          </a:bodyPr>
          <a:lstStyle/>
          <a:p>
            <a:r>
              <a:rPr lang="ja-JP" altLang="en-US" sz="2000" dirty="0"/>
              <a:t>論点</a:t>
            </a:r>
            <a:r>
              <a:rPr lang="ja-JP" altLang="ja-JP" sz="2000" dirty="0"/>
              <a:t>１　</a:t>
            </a:r>
            <a:r>
              <a:rPr lang="ja-JP" altLang="en-US" sz="2000" dirty="0"/>
              <a:t>現行高潮計画外力による高潮・波浪計算</a:t>
            </a:r>
            <a:endParaRPr lang="en-US" altLang="ja-JP" sz="2000" dirty="0"/>
          </a:p>
          <a:p>
            <a:r>
              <a:rPr lang="ja-JP" altLang="en-US" sz="1800" dirty="0"/>
              <a:t>１　解析モデルの検証</a:t>
            </a:r>
            <a:endParaRPr lang="en-US" altLang="ja-JP" sz="1800" dirty="0"/>
          </a:p>
          <a:p>
            <a:r>
              <a:rPr lang="ja-JP" altLang="en-US" sz="1800" dirty="0"/>
              <a:t>　　・平成</a:t>
            </a:r>
            <a:r>
              <a:rPr lang="en-US" altLang="ja-JP" sz="1800" dirty="0"/>
              <a:t>30</a:t>
            </a:r>
            <a:r>
              <a:rPr lang="ja-JP" altLang="en-US" sz="1800" dirty="0"/>
              <a:t>年</a:t>
            </a:r>
            <a:r>
              <a:rPr lang="en-US" altLang="ja-JP" sz="1800" dirty="0"/>
              <a:t>21</a:t>
            </a:r>
            <a:r>
              <a:rPr lang="ja-JP" altLang="en-US" sz="1800" dirty="0"/>
              <a:t>号台風の再現計算によるモデルの妥当性検証</a:t>
            </a:r>
            <a:endParaRPr lang="en-US" altLang="ja-JP" sz="1800" dirty="0"/>
          </a:p>
          <a:p>
            <a:r>
              <a:rPr lang="ja-JP" altLang="en-US" sz="1800" dirty="0"/>
              <a:t>２　現行高潮計画外力による高潮・波浪計算</a:t>
            </a:r>
            <a:endParaRPr lang="ja-JP" altLang="en-US" dirty="0"/>
          </a:p>
        </p:txBody>
      </p:sp>
      <p:sp>
        <p:nvSpPr>
          <p:cNvPr id="7" name="テキスト ボックス 6">
            <a:extLst>
              <a:ext uri="{FF2B5EF4-FFF2-40B4-BE49-F238E27FC236}">
                <a16:creationId xmlns:a16="http://schemas.microsoft.com/office/drawing/2014/main" id="{31BEA81E-0225-4B18-BDA7-12066935EAB3}"/>
              </a:ext>
            </a:extLst>
          </p:cNvPr>
          <p:cNvSpPr txBox="1"/>
          <p:nvPr/>
        </p:nvSpPr>
        <p:spPr>
          <a:xfrm>
            <a:off x="433517" y="2491686"/>
            <a:ext cx="8276965" cy="2092881"/>
          </a:xfrm>
          <a:prstGeom prst="rect">
            <a:avLst/>
          </a:prstGeom>
          <a:solidFill>
            <a:schemeClr val="accent1"/>
          </a:solidFill>
          <a:ln>
            <a:solidFill>
              <a:schemeClr val="accent2"/>
            </a:solidFill>
          </a:ln>
        </p:spPr>
        <p:txBody>
          <a:bodyPr wrap="square" rtlCol="0">
            <a:spAutoFit/>
          </a:bodyPr>
          <a:lstStyle/>
          <a:p>
            <a:r>
              <a:rPr lang="ja-JP" altLang="en-US" sz="2000" dirty="0"/>
              <a:t>論点２　気候変動を踏まえた設計外力の設定の考え方　</a:t>
            </a:r>
            <a:endParaRPr lang="en-US" altLang="ja-JP" sz="2000" dirty="0"/>
          </a:p>
          <a:p>
            <a:r>
              <a:rPr lang="ja-JP" altLang="en-US" sz="2000" dirty="0"/>
              <a:t>１　</a:t>
            </a:r>
            <a:r>
              <a:rPr lang="ja-JP" altLang="en-US" sz="1800" dirty="0"/>
              <a:t>将来気候における基準水位の設定</a:t>
            </a:r>
            <a:endParaRPr lang="en-US" altLang="ja-JP" sz="1800" dirty="0"/>
          </a:p>
          <a:p>
            <a:r>
              <a:rPr lang="ja-JP" altLang="en-US" sz="1800" dirty="0"/>
              <a:t>　　・朔望平均満潮位の設定</a:t>
            </a:r>
            <a:endParaRPr lang="en-US" altLang="ja-JP" sz="1800" dirty="0"/>
          </a:p>
          <a:p>
            <a:r>
              <a:rPr lang="ja-JP" altLang="en-US" sz="1800" dirty="0"/>
              <a:t>　　・海面水位上昇量の設定</a:t>
            </a:r>
            <a:endParaRPr lang="en-US" altLang="ja-JP" sz="1800" dirty="0"/>
          </a:p>
          <a:p>
            <a:r>
              <a:rPr lang="ja-JP" altLang="en-US" sz="1800" dirty="0"/>
              <a:t>２　将来気候における高潮・波浪計算</a:t>
            </a:r>
            <a:endParaRPr lang="en-US" altLang="ja-JP" dirty="0"/>
          </a:p>
          <a:p>
            <a:r>
              <a:rPr lang="ja-JP" altLang="en-US" sz="1800" dirty="0"/>
              <a:t>３　地盤沈下量の設定</a:t>
            </a:r>
            <a:endParaRPr lang="en-US" altLang="ja-JP" sz="1800" dirty="0"/>
          </a:p>
          <a:p>
            <a:r>
              <a:rPr lang="ja-JP" altLang="en-US" sz="1800"/>
              <a:t>４　将来</a:t>
            </a:r>
            <a:r>
              <a:rPr lang="ja-JP" altLang="en-US" sz="1800" dirty="0"/>
              <a:t>気候を踏まえた新水門天端高</a:t>
            </a:r>
            <a:endParaRPr lang="en-US" altLang="ja-JP" sz="1800" dirty="0"/>
          </a:p>
        </p:txBody>
      </p:sp>
      <p:sp>
        <p:nvSpPr>
          <p:cNvPr id="8" name="テキスト ボックス 7">
            <a:extLst>
              <a:ext uri="{FF2B5EF4-FFF2-40B4-BE49-F238E27FC236}">
                <a16:creationId xmlns:a16="http://schemas.microsoft.com/office/drawing/2014/main" id="{CC3353EE-F092-427D-9EB1-7986A681ADB6}"/>
              </a:ext>
            </a:extLst>
          </p:cNvPr>
          <p:cNvSpPr txBox="1"/>
          <p:nvPr/>
        </p:nvSpPr>
        <p:spPr>
          <a:xfrm>
            <a:off x="433517" y="4957702"/>
            <a:ext cx="8276965" cy="954107"/>
          </a:xfrm>
          <a:prstGeom prst="rect">
            <a:avLst/>
          </a:prstGeom>
          <a:solidFill>
            <a:schemeClr val="accent1"/>
          </a:solidFill>
          <a:ln>
            <a:solidFill>
              <a:schemeClr val="accent2"/>
            </a:solidFill>
          </a:ln>
        </p:spPr>
        <p:txBody>
          <a:bodyPr wrap="square" rtlCol="0">
            <a:spAutoFit/>
          </a:bodyPr>
          <a:lstStyle/>
          <a:p>
            <a:r>
              <a:rPr lang="ja-JP" altLang="en-US" sz="2000" dirty="0"/>
              <a:t>論点３　できるだけ手戻りのない設計の考え方</a:t>
            </a:r>
            <a:endParaRPr lang="en-US" altLang="ja-JP" sz="2000" dirty="0"/>
          </a:p>
          <a:p>
            <a:r>
              <a:rPr lang="ja-JP" altLang="en-US" sz="1800" dirty="0"/>
              <a:t>１　気候変動による外力の増大による水門へ</a:t>
            </a:r>
            <a:r>
              <a:rPr lang="ja-JP" altLang="en-US" sz="1800"/>
              <a:t>の影響</a:t>
            </a:r>
            <a:endParaRPr lang="ja-JP" altLang="en-US" sz="1800" dirty="0"/>
          </a:p>
          <a:p>
            <a:r>
              <a:rPr lang="ja-JP" altLang="en-US" sz="1800" dirty="0"/>
              <a:t>２　気候変動の影響を考慮した設計</a:t>
            </a: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3</a:t>
            </a:fld>
            <a:endParaRPr kumimoji="1" lang="ja-JP" altLang="en-US" sz="1600" dirty="0">
              <a:solidFill>
                <a:schemeClr val="tx1"/>
              </a:solidFill>
            </a:endParaRPr>
          </a:p>
        </p:txBody>
      </p:sp>
    </p:spTree>
    <p:extLst>
      <p:ext uri="{BB962C8B-B14F-4D97-AF65-F5344CB8AC3E}">
        <p14:creationId xmlns:p14="http://schemas.microsoft.com/office/powerpoint/2010/main" val="155589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諸外国における気候変動に対する取組</a:t>
            </a: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4</a:t>
            </a:fld>
            <a:endParaRPr kumimoji="1" lang="ja-JP" altLang="en-US" sz="1600" dirty="0">
              <a:solidFill>
                <a:schemeClr val="tx1"/>
              </a:solidFill>
            </a:endParaRPr>
          </a:p>
        </p:txBody>
      </p:sp>
      <p:sp>
        <p:nvSpPr>
          <p:cNvPr id="3" name="テキスト ボックス 2">
            <a:extLst>
              <a:ext uri="{FF2B5EF4-FFF2-40B4-BE49-F238E27FC236}">
                <a16:creationId xmlns:a16="http://schemas.microsoft.com/office/drawing/2014/main" id="{C50BF27E-4A59-40AE-AD74-D9B63E79990E}"/>
              </a:ext>
            </a:extLst>
          </p:cNvPr>
          <p:cNvSpPr txBox="1"/>
          <p:nvPr/>
        </p:nvSpPr>
        <p:spPr>
          <a:xfrm>
            <a:off x="1494" y="6522806"/>
            <a:ext cx="6977849" cy="246221"/>
          </a:xfrm>
          <a:prstGeom prst="rect">
            <a:avLst/>
          </a:prstGeom>
          <a:noFill/>
        </p:spPr>
        <p:txBody>
          <a:bodyPr wrap="square" rtlCol="0">
            <a:spAutoFit/>
          </a:bodyPr>
          <a:lstStyle/>
          <a:p>
            <a:r>
              <a:rPr lang="ja-JP" altLang="en-US" sz="1000" dirty="0"/>
              <a:t>出典：「第</a:t>
            </a:r>
            <a:r>
              <a:rPr lang="en-US" altLang="ja-JP" sz="1000" dirty="0"/>
              <a:t>2</a:t>
            </a:r>
            <a:r>
              <a:rPr lang="ja-JP" altLang="en-US" sz="1000" dirty="0"/>
              <a:t>回気候変動を踏まえた海岸保全のあり方検討委員会」資料４</a:t>
            </a:r>
            <a:endParaRPr kumimoji="1" lang="ja-JP" altLang="en-US" sz="1000" dirty="0"/>
          </a:p>
        </p:txBody>
      </p:sp>
      <p:graphicFrame>
        <p:nvGraphicFramePr>
          <p:cNvPr id="6" name="表 5">
            <a:extLst>
              <a:ext uri="{FF2B5EF4-FFF2-40B4-BE49-F238E27FC236}">
                <a16:creationId xmlns:a16="http://schemas.microsoft.com/office/drawing/2014/main" id="{946E0669-F2BF-46F3-8A3B-564503D09C5D}"/>
              </a:ext>
            </a:extLst>
          </p:cNvPr>
          <p:cNvGraphicFramePr>
            <a:graphicFrameLocks noGrp="1"/>
          </p:cNvGraphicFramePr>
          <p:nvPr>
            <p:extLst>
              <p:ext uri="{D42A27DB-BD31-4B8C-83A1-F6EECF244321}">
                <p14:modId xmlns:p14="http://schemas.microsoft.com/office/powerpoint/2010/main" val="3091272241"/>
              </p:ext>
            </p:extLst>
          </p:nvPr>
        </p:nvGraphicFramePr>
        <p:xfrm>
          <a:off x="74906" y="615950"/>
          <a:ext cx="8979593" cy="5766340"/>
        </p:xfrm>
        <a:graphic>
          <a:graphicData uri="http://schemas.openxmlformats.org/drawingml/2006/table">
            <a:tbl>
              <a:tblPr firstRow="1" bandRow="1">
                <a:tableStyleId>{5940675A-B579-460E-94D1-54222C63F5DA}</a:tableStyleId>
              </a:tblPr>
              <a:tblGrid>
                <a:gridCol w="861242">
                  <a:extLst>
                    <a:ext uri="{9D8B030D-6E8A-4147-A177-3AD203B41FA5}">
                      <a16:colId xmlns:a16="http://schemas.microsoft.com/office/drawing/2014/main" val="20000"/>
                    </a:ext>
                  </a:extLst>
                </a:gridCol>
                <a:gridCol w="2384399">
                  <a:extLst>
                    <a:ext uri="{9D8B030D-6E8A-4147-A177-3AD203B41FA5}">
                      <a16:colId xmlns:a16="http://schemas.microsoft.com/office/drawing/2014/main" val="20001"/>
                    </a:ext>
                  </a:extLst>
                </a:gridCol>
                <a:gridCol w="2385557">
                  <a:extLst>
                    <a:ext uri="{9D8B030D-6E8A-4147-A177-3AD203B41FA5}">
                      <a16:colId xmlns:a16="http://schemas.microsoft.com/office/drawing/2014/main" val="20002"/>
                    </a:ext>
                  </a:extLst>
                </a:gridCol>
                <a:gridCol w="1722518">
                  <a:extLst>
                    <a:ext uri="{9D8B030D-6E8A-4147-A177-3AD203B41FA5}">
                      <a16:colId xmlns:a16="http://schemas.microsoft.com/office/drawing/2014/main" val="20003"/>
                    </a:ext>
                  </a:extLst>
                </a:gridCol>
                <a:gridCol w="1625877">
                  <a:extLst>
                    <a:ext uri="{9D8B030D-6E8A-4147-A177-3AD203B41FA5}">
                      <a16:colId xmlns:a16="http://schemas.microsoft.com/office/drawing/2014/main" val="20004"/>
                    </a:ext>
                  </a:extLst>
                </a:gridCol>
              </a:tblGrid>
              <a:tr h="224368">
                <a:tc rowSpan="2">
                  <a:txBody>
                    <a:bodyPr/>
                    <a:lstStyle/>
                    <a:p>
                      <a:pPr algn="ctr"/>
                      <a:endParaRPr kumimoji="1" lang="ja-JP" altLang="en-US" sz="900" dirty="0">
                        <a:latin typeface="+mn-ea"/>
                        <a:ea typeface="+mn-ea"/>
                      </a:endParaRPr>
                    </a:p>
                  </a:txBody>
                  <a:tcPr marL="84129" marR="84129" marT="42064" marB="42064" anchor="ctr">
                    <a:solidFill>
                      <a:schemeClr val="bg1">
                        <a:lumMod val="85000"/>
                      </a:schemeClr>
                    </a:solidFill>
                  </a:tcPr>
                </a:tc>
                <a:tc rowSpan="2">
                  <a:txBody>
                    <a:bodyPr/>
                    <a:lstStyle/>
                    <a:p>
                      <a:pPr algn="ctr"/>
                      <a:r>
                        <a:rPr kumimoji="1" lang="ja-JP" altLang="en-US" sz="900" dirty="0">
                          <a:solidFill>
                            <a:schemeClr val="tx1"/>
                          </a:solidFill>
                          <a:latin typeface="+mn-ea"/>
                          <a:ea typeface="+mn-ea"/>
                        </a:rPr>
                        <a:t>アメリカ</a:t>
                      </a:r>
                      <a:endParaRPr kumimoji="1" lang="en-US" altLang="ja-JP" sz="900" dirty="0">
                        <a:solidFill>
                          <a:schemeClr val="tx1"/>
                        </a:solidFill>
                        <a:latin typeface="+mn-ea"/>
                        <a:ea typeface="+mn-ea"/>
                      </a:endParaRPr>
                    </a:p>
                  </a:txBody>
                  <a:tcPr marL="84129" marR="84129" marT="42064" marB="42064" anchor="ctr">
                    <a:solidFill>
                      <a:schemeClr val="bg1">
                        <a:lumMod val="85000"/>
                      </a:schemeClr>
                    </a:solidFill>
                  </a:tcPr>
                </a:tc>
                <a:tc gridSpan="2">
                  <a:txBody>
                    <a:bodyPr/>
                    <a:lstStyle/>
                    <a:p>
                      <a:pPr algn="ctr"/>
                      <a:r>
                        <a:rPr kumimoji="1" lang="ja-JP" altLang="en-US" sz="900" dirty="0">
                          <a:solidFill>
                            <a:schemeClr val="tx1"/>
                          </a:solidFill>
                          <a:latin typeface="+mn-ea"/>
                          <a:ea typeface="+mn-ea"/>
                        </a:rPr>
                        <a:t>イギリス（</a:t>
                      </a:r>
                      <a:r>
                        <a:rPr kumimoji="1" lang="en-US" altLang="ja-JP" sz="900" dirty="0">
                          <a:solidFill>
                            <a:schemeClr val="tx1"/>
                          </a:solidFill>
                          <a:latin typeface="+mn-ea"/>
                          <a:ea typeface="+mn-ea"/>
                        </a:rPr>
                        <a:t>UK Climate Projections (UKCP)</a:t>
                      </a:r>
                      <a:r>
                        <a:rPr kumimoji="1" lang="ja-JP" altLang="en-US" sz="900" dirty="0">
                          <a:solidFill>
                            <a:schemeClr val="tx1"/>
                          </a:solidFill>
                          <a:latin typeface="+mn-ea"/>
                          <a:ea typeface="+mn-ea"/>
                        </a:rPr>
                        <a:t>）</a:t>
                      </a:r>
                      <a:endParaRPr kumimoji="1" lang="en-US" altLang="ja-JP" sz="900" dirty="0">
                        <a:solidFill>
                          <a:schemeClr val="tx1"/>
                        </a:solidFill>
                        <a:latin typeface="+mn-ea"/>
                        <a:ea typeface="+mn-ea"/>
                      </a:endParaRPr>
                    </a:p>
                  </a:txBody>
                  <a:tcPr marL="84129" marR="84129" marT="42064" marB="42064" anchor="ctr">
                    <a:solidFill>
                      <a:schemeClr val="bg1">
                        <a:lumMod val="85000"/>
                      </a:schemeClr>
                    </a:solidFill>
                  </a:tcPr>
                </a:tc>
                <a:tc hMerge="1">
                  <a:txBody>
                    <a:bodyPr/>
                    <a:lstStyle/>
                    <a:p>
                      <a:pPr algn="ctr"/>
                      <a:endParaRPr kumimoji="1" lang="en-US" altLang="ja-JP" sz="1200" dirty="0">
                        <a:solidFill>
                          <a:schemeClr val="tx1"/>
                        </a:solidFill>
                      </a:endParaRPr>
                    </a:p>
                  </a:txBody>
                  <a:tcPr anchor="ctr">
                    <a:solidFill>
                      <a:schemeClr val="bg1">
                        <a:lumMod val="85000"/>
                      </a:schemeClr>
                    </a:solidFill>
                  </a:tcPr>
                </a:tc>
                <a:tc rowSpan="2">
                  <a:txBody>
                    <a:bodyPr/>
                    <a:lstStyle/>
                    <a:p>
                      <a:pPr algn="ctr"/>
                      <a:r>
                        <a:rPr kumimoji="1" lang="ja-JP" altLang="en-US" sz="900" dirty="0">
                          <a:solidFill>
                            <a:schemeClr val="tx1"/>
                          </a:solidFill>
                          <a:latin typeface="+mn-ea"/>
                          <a:ea typeface="+mn-ea"/>
                        </a:rPr>
                        <a:t>オランダ</a:t>
                      </a:r>
                      <a:endParaRPr kumimoji="1" lang="en-US" altLang="ja-JP" sz="900" dirty="0">
                        <a:solidFill>
                          <a:schemeClr val="tx1"/>
                        </a:solidFill>
                        <a:latin typeface="+mn-ea"/>
                        <a:ea typeface="+mn-ea"/>
                      </a:endParaRPr>
                    </a:p>
                  </a:txBody>
                  <a:tcPr marL="84129" marR="84129" marT="42064" marB="42064" anchor="ctr">
                    <a:solidFill>
                      <a:schemeClr val="bg1">
                        <a:lumMod val="85000"/>
                      </a:schemeClr>
                    </a:solidFill>
                  </a:tcPr>
                </a:tc>
                <a:extLst>
                  <a:ext uri="{0D108BD9-81ED-4DB2-BD59-A6C34878D82A}">
                    <a16:rowId xmlns:a16="http://schemas.microsoft.com/office/drawing/2014/main" val="10000"/>
                  </a:ext>
                </a:extLst>
              </a:tr>
              <a:tr h="224368">
                <a:tc vMerge="1">
                  <a:txBody>
                    <a:bodyPr/>
                    <a:lstStyle/>
                    <a:p>
                      <a:pPr algn="ctr"/>
                      <a:endParaRPr kumimoji="1" lang="ja-JP" altLang="en-US" sz="1050" dirty="0"/>
                    </a:p>
                  </a:txBody>
                  <a:tcPr anchor="ctr">
                    <a:solidFill>
                      <a:schemeClr val="bg1">
                        <a:lumMod val="85000"/>
                      </a:schemeClr>
                    </a:solidFill>
                  </a:tcPr>
                </a:tc>
                <a:tc vMerge="1">
                  <a:txBody>
                    <a:bodyPr/>
                    <a:lstStyle/>
                    <a:p>
                      <a:pPr algn="ctr"/>
                      <a:endParaRPr kumimoji="1" lang="en-US" altLang="ja-JP" sz="1050" dirty="0">
                        <a:solidFill>
                          <a:schemeClr val="tx1"/>
                        </a:solidFill>
                      </a:endParaRPr>
                    </a:p>
                  </a:txBody>
                  <a:tcPr anchor="ctr">
                    <a:solidFill>
                      <a:schemeClr val="bg1">
                        <a:lumMod val="85000"/>
                      </a:schemeClr>
                    </a:solidFill>
                  </a:tcPr>
                </a:tc>
                <a:tc>
                  <a:txBody>
                    <a:bodyPr/>
                    <a:lstStyle/>
                    <a:p>
                      <a:pPr algn="ctr"/>
                      <a:r>
                        <a:rPr kumimoji="1" lang="en-US" altLang="ja-JP" sz="900" dirty="0">
                          <a:solidFill>
                            <a:schemeClr val="tx1"/>
                          </a:solidFill>
                          <a:latin typeface="+mn-ea"/>
                          <a:ea typeface="+mn-ea"/>
                        </a:rPr>
                        <a:t>UKCP09</a:t>
                      </a:r>
                    </a:p>
                  </a:txBody>
                  <a:tcPr marL="84127" marR="84127" marT="42070" marB="42070" anchor="ctr">
                    <a:solidFill>
                      <a:schemeClr val="bg1">
                        <a:lumMod val="85000"/>
                      </a:schemeClr>
                    </a:solidFill>
                  </a:tcPr>
                </a:tc>
                <a:tc>
                  <a:txBody>
                    <a:bodyPr/>
                    <a:lstStyle/>
                    <a:p>
                      <a:pPr algn="ctr"/>
                      <a:r>
                        <a:rPr kumimoji="1" lang="en-US" altLang="ja-JP" sz="900" dirty="0">
                          <a:latin typeface="+mn-ea"/>
                          <a:ea typeface="+mn-ea"/>
                        </a:rPr>
                        <a:t>UKCP18</a:t>
                      </a:r>
                      <a:endParaRPr kumimoji="1" lang="ja-JP" altLang="en-US" sz="900" dirty="0">
                        <a:latin typeface="+mn-ea"/>
                        <a:ea typeface="+mn-ea"/>
                      </a:endParaRPr>
                    </a:p>
                  </a:txBody>
                  <a:tcPr marL="84127" marR="84127" marT="42070" marB="42070" anchor="ctr">
                    <a:solidFill>
                      <a:schemeClr val="bg1">
                        <a:lumMod val="85000"/>
                      </a:schemeClr>
                    </a:solidFill>
                  </a:tcPr>
                </a:tc>
                <a:tc vMerge="1">
                  <a:txBody>
                    <a:bodyPr/>
                    <a:lstStyle/>
                    <a:p>
                      <a:pPr algn="ctr"/>
                      <a:endParaRPr kumimoji="1" lang="en-US" altLang="ja-JP" sz="105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1"/>
                  </a:ext>
                </a:extLst>
              </a:tr>
              <a:tr h="1047863">
                <a:tc>
                  <a:txBody>
                    <a:bodyPr/>
                    <a:lstStyle/>
                    <a:p>
                      <a:pPr algn="l"/>
                      <a:r>
                        <a:rPr kumimoji="1" lang="ja-JP" altLang="en-US" sz="900" dirty="0">
                          <a:latin typeface="+mn-ea"/>
                          <a:ea typeface="+mn-ea"/>
                        </a:rPr>
                        <a:t>気候変動の</a:t>
                      </a:r>
                      <a:endParaRPr kumimoji="1" lang="en-US" altLang="ja-JP" sz="900" dirty="0">
                        <a:latin typeface="+mn-ea"/>
                        <a:ea typeface="+mn-ea"/>
                      </a:endParaRPr>
                    </a:p>
                    <a:p>
                      <a:pPr algn="l"/>
                      <a:r>
                        <a:rPr kumimoji="1" lang="ja-JP" altLang="en-US" sz="900" dirty="0">
                          <a:latin typeface="+mn-ea"/>
                          <a:ea typeface="+mn-ea"/>
                        </a:rPr>
                        <a:t>対象シナリオ</a:t>
                      </a: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陸軍工兵隊（</a:t>
                      </a:r>
                      <a:r>
                        <a:rPr kumimoji="1" lang="en-US" altLang="ja-JP" sz="900" kern="1200" dirty="0">
                          <a:solidFill>
                            <a:schemeClr val="tx1"/>
                          </a:solidFill>
                          <a:latin typeface="+mn-ea"/>
                          <a:ea typeface="+mn-ea"/>
                          <a:cs typeface="+mn-cs"/>
                        </a:rPr>
                        <a:t>USACE</a:t>
                      </a:r>
                      <a:r>
                        <a:rPr kumimoji="1" lang="ja-JP" altLang="en-US" sz="900" kern="1200" dirty="0">
                          <a:solidFill>
                            <a:schemeClr val="tx1"/>
                          </a:solidFill>
                          <a:latin typeface="+mn-ea"/>
                          <a:ea typeface="+mn-ea"/>
                          <a:cs typeface="+mn-cs"/>
                        </a:rPr>
                        <a:t>）が過去の上昇トレンドの延長による最低限の上昇シナリオ及び過去のトレンドに係数補正した２つのシナリオの合計３シナリオを用意</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イギリス気象庁（</a:t>
                      </a:r>
                      <a:r>
                        <a:rPr kumimoji="1" lang="en-US" altLang="ja-JP" sz="900" kern="1200" dirty="0">
                          <a:solidFill>
                            <a:schemeClr val="tx1"/>
                          </a:solidFill>
                          <a:latin typeface="+mn-ea"/>
                          <a:ea typeface="+mn-ea"/>
                          <a:cs typeface="+mn-cs"/>
                        </a:rPr>
                        <a:t>Met office</a:t>
                      </a:r>
                      <a:r>
                        <a:rPr kumimoji="1" lang="ja-JP" altLang="en-US" sz="900" kern="1200" dirty="0">
                          <a:solidFill>
                            <a:schemeClr val="tx1"/>
                          </a:solidFill>
                          <a:latin typeface="+mn-ea"/>
                          <a:ea typeface="+mn-ea"/>
                          <a:cs typeface="+mn-cs"/>
                        </a:rPr>
                        <a:t>）及び環境庁（</a:t>
                      </a:r>
                      <a:r>
                        <a:rPr kumimoji="1" lang="en-US" altLang="ja-JP" sz="900" kern="1200" dirty="0">
                          <a:solidFill>
                            <a:schemeClr val="tx1"/>
                          </a:solidFill>
                          <a:latin typeface="+mn-ea"/>
                          <a:ea typeface="+mn-ea"/>
                          <a:cs typeface="+mn-cs"/>
                        </a:rPr>
                        <a:t>EA</a:t>
                      </a:r>
                      <a:r>
                        <a:rPr kumimoji="1" lang="ja-JP" altLang="en-US" sz="900" kern="1200" dirty="0">
                          <a:solidFill>
                            <a:schemeClr val="tx1"/>
                          </a:solidFill>
                          <a:latin typeface="+mn-ea"/>
                          <a:ea typeface="+mn-ea"/>
                          <a:cs typeface="+mn-cs"/>
                        </a:rPr>
                        <a:t>）が発表している</a:t>
                      </a:r>
                      <a:r>
                        <a:rPr kumimoji="1" lang="en-US" altLang="ja-JP" sz="900" kern="1200" dirty="0">
                          <a:solidFill>
                            <a:schemeClr val="tx1"/>
                          </a:solidFill>
                          <a:latin typeface="+mn-ea"/>
                          <a:ea typeface="+mn-ea"/>
                          <a:cs typeface="+mn-cs"/>
                        </a:rPr>
                        <a:t>UKCP09</a:t>
                      </a:r>
                      <a:r>
                        <a:rPr kumimoji="1" lang="ja-JP" altLang="en-US" sz="900" kern="1200" dirty="0">
                          <a:solidFill>
                            <a:schemeClr val="tx1"/>
                          </a:solidFill>
                          <a:latin typeface="+mn-ea"/>
                          <a:ea typeface="+mn-ea"/>
                          <a:cs typeface="+mn-cs"/>
                        </a:rPr>
                        <a:t>で</a:t>
                      </a:r>
                      <a:r>
                        <a:rPr kumimoji="1" lang="pt-BR" altLang="ja-JP" sz="900" kern="1200" dirty="0">
                          <a:solidFill>
                            <a:schemeClr val="tx1"/>
                          </a:solidFill>
                          <a:latin typeface="+mn-ea"/>
                          <a:ea typeface="+mn-ea"/>
                          <a:cs typeface="+mn-cs"/>
                        </a:rPr>
                        <a:t>SRES:A1FI, A1B, B1</a:t>
                      </a:r>
                      <a:r>
                        <a:rPr kumimoji="1" lang="ja-JP" altLang="en-US" sz="900" kern="1200" dirty="0">
                          <a:solidFill>
                            <a:schemeClr val="tx1"/>
                          </a:solidFill>
                          <a:latin typeface="+mn-ea"/>
                          <a:ea typeface="+mn-ea"/>
                          <a:cs typeface="+mn-cs"/>
                        </a:rPr>
                        <a:t>に相当する３シナリオを用意</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極端な事例として</a:t>
                      </a:r>
                      <a:r>
                        <a:rPr kumimoji="1" lang="en-US" altLang="ja-JP" sz="900" kern="1200" dirty="0">
                          <a:solidFill>
                            <a:schemeClr val="tx1"/>
                          </a:solidFill>
                          <a:latin typeface="+mn-ea"/>
                          <a:ea typeface="+mn-ea"/>
                          <a:cs typeface="+mn-cs"/>
                        </a:rPr>
                        <a:t>H++</a:t>
                      </a:r>
                      <a:r>
                        <a:rPr kumimoji="1" lang="ja-JP" altLang="en-US" sz="900" kern="1200" dirty="0">
                          <a:solidFill>
                            <a:schemeClr val="tx1"/>
                          </a:solidFill>
                          <a:latin typeface="+mn-ea"/>
                          <a:ea typeface="+mn-ea"/>
                          <a:cs typeface="+mn-cs"/>
                        </a:rPr>
                        <a:t>シナリオを用意</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気候変動（海面上昇）の事業評価での取り扱いについては環境省がガイダンスを発行（調査中）</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kern="1200" dirty="0">
                          <a:solidFill>
                            <a:schemeClr val="tx1"/>
                          </a:solidFill>
                          <a:latin typeface="+mn-ea"/>
                          <a:ea typeface="+mn-ea"/>
                          <a:cs typeface="+mn-cs"/>
                        </a:rPr>
                        <a:t>2018</a:t>
                      </a:r>
                      <a:r>
                        <a:rPr kumimoji="1" lang="ja-JP" altLang="en-US" sz="900" kern="1200" dirty="0">
                          <a:solidFill>
                            <a:schemeClr val="tx1"/>
                          </a:solidFill>
                          <a:latin typeface="+mn-ea"/>
                          <a:ea typeface="+mn-ea"/>
                          <a:cs typeface="+mn-cs"/>
                        </a:rPr>
                        <a:t>年から順次公表が開始された</a:t>
                      </a:r>
                      <a:r>
                        <a:rPr kumimoji="1" lang="en-US" altLang="ja-JP" sz="900" kern="1200" dirty="0">
                          <a:solidFill>
                            <a:schemeClr val="tx1"/>
                          </a:solidFill>
                          <a:latin typeface="+mn-ea"/>
                          <a:ea typeface="+mn-ea"/>
                          <a:cs typeface="+mn-cs"/>
                        </a:rPr>
                        <a:t>UKCP18</a:t>
                      </a:r>
                      <a:r>
                        <a:rPr kumimoji="1" lang="ja-JP" altLang="en-US" sz="900" kern="1200" dirty="0">
                          <a:solidFill>
                            <a:schemeClr val="tx1"/>
                          </a:solidFill>
                          <a:latin typeface="+mn-ea"/>
                          <a:ea typeface="+mn-ea"/>
                          <a:cs typeface="+mn-cs"/>
                        </a:rPr>
                        <a:t>において、海面上昇量と高潮に関する将来予測結果を公表</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indent="-87313">
                        <a:buFont typeface="Arial" panose="020B0604020202020204" pitchFamily="34" charset="0"/>
                        <a:buChar char="•"/>
                      </a:pPr>
                      <a:r>
                        <a:rPr kumimoji="1" lang="ja-JP" altLang="en-US" sz="900" kern="1200" dirty="0">
                          <a:solidFill>
                            <a:schemeClr val="tx1"/>
                          </a:solidFill>
                          <a:latin typeface="+mn-ea"/>
                          <a:ea typeface="+mn-ea"/>
                          <a:cs typeface="+mn-cs"/>
                        </a:rPr>
                        <a:t>オランダ王立気象研究所（</a:t>
                      </a:r>
                      <a:r>
                        <a:rPr kumimoji="1" lang="en-US" altLang="ja-JP" sz="900" kern="1200" dirty="0">
                          <a:solidFill>
                            <a:schemeClr val="tx1"/>
                          </a:solidFill>
                          <a:latin typeface="+mn-ea"/>
                          <a:ea typeface="+mn-ea"/>
                          <a:cs typeface="+mn-cs"/>
                        </a:rPr>
                        <a:t>KNMI</a:t>
                      </a:r>
                      <a:r>
                        <a:rPr kumimoji="1" lang="ja-JP" altLang="en-US" sz="900" kern="1200" dirty="0">
                          <a:solidFill>
                            <a:schemeClr val="tx1"/>
                          </a:solidFill>
                          <a:latin typeface="+mn-ea"/>
                          <a:ea typeface="+mn-ea"/>
                          <a:cs typeface="+mn-cs"/>
                        </a:rPr>
                        <a:t>）が発表している</a:t>
                      </a:r>
                      <a:r>
                        <a:rPr kumimoji="1" lang="en-US" altLang="ja-JP" sz="900" kern="1200" dirty="0">
                          <a:solidFill>
                            <a:schemeClr val="tx1"/>
                          </a:solidFill>
                          <a:latin typeface="+mn-ea"/>
                          <a:ea typeface="+mn-ea"/>
                          <a:cs typeface="+mn-cs"/>
                        </a:rPr>
                        <a:t>KNMI’14</a:t>
                      </a:r>
                      <a:r>
                        <a:rPr kumimoji="1" lang="ja-JP" altLang="en-US" sz="900" kern="1200" dirty="0">
                          <a:solidFill>
                            <a:schemeClr val="tx1"/>
                          </a:solidFill>
                          <a:latin typeface="+mn-ea"/>
                          <a:ea typeface="+mn-ea"/>
                          <a:cs typeface="+mn-cs"/>
                        </a:rPr>
                        <a:t>で大気循環と気温上昇の組合せによる４シナリオを用意</a:t>
                      </a:r>
                      <a:endParaRPr kumimoji="1" lang="en-US" altLang="ja-JP" sz="900" kern="1200" dirty="0">
                        <a:solidFill>
                          <a:schemeClr val="tx1"/>
                        </a:solidFill>
                        <a:latin typeface="+mn-ea"/>
                        <a:ea typeface="+mn-ea"/>
                        <a:cs typeface="+mn-cs"/>
                      </a:endParaRPr>
                    </a:p>
                  </a:txBody>
                  <a:tcPr marL="66242" marR="66242" marT="33124" marB="33124" anchor="ctr"/>
                </a:tc>
                <a:extLst>
                  <a:ext uri="{0D108BD9-81ED-4DB2-BD59-A6C34878D82A}">
                    <a16:rowId xmlns:a16="http://schemas.microsoft.com/office/drawing/2014/main" val="10002"/>
                  </a:ext>
                </a:extLst>
              </a:tr>
              <a:tr h="907635">
                <a:tc>
                  <a:txBody>
                    <a:bodyPr/>
                    <a:lstStyle/>
                    <a:p>
                      <a:pPr algn="l"/>
                      <a:r>
                        <a:rPr kumimoji="1" lang="ja-JP" altLang="en-US" sz="900" dirty="0">
                          <a:latin typeface="+mn-ea"/>
                          <a:ea typeface="+mn-ea"/>
                        </a:rPr>
                        <a:t>海面上昇量の</a:t>
                      </a:r>
                      <a:endParaRPr kumimoji="1" lang="en-US" altLang="ja-JP" sz="900" dirty="0">
                        <a:latin typeface="+mn-ea"/>
                        <a:ea typeface="+mn-ea"/>
                      </a:endParaRPr>
                    </a:p>
                    <a:p>
                      <a:pPr algn="l"/>
                      <a:r>
                        <a:rPr kumimoji="1" lang="ja-JP" altLang="en-US" sz="900" dirty="0">
                          <a:latin typeface="+mn-ea"/>
                          <a:ea typeface="+mn-ea"/>
                        </a:rPr>
                        <a:t>取り扱い</a:t>
                      </a: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kern="1200" dirty="0">
                          <a:solidFill>
                            <a:schemeClr val="tx1"/>
                          </a:solidFill>
                          <a:latin typeface="+mn-ea"/>
                          <a:ea typeface="+mn-ea"/>
                          <a:cs typeface="+mn-cs"/>
                        </a:rPr>
                        <a:t>ETL1100-2-1</a:t>
                      </a:r>
                      <a:r>
                        <a:rPr kumimoji="1" lang="ja-JP" altLang="en-US" sz="900" kern="1200" dirty="0">
                          <a:solidFill>
                            <a:schemeClr val="tx1"/>
                          </a:solidFill>
                          <a:latin typeface="+mn-ea"/>
                          <a:ea typeface="+mn-ea"/>
                          <a:cs typeface="+mn-cs"/>
                        </a:rPr>
                        <a:t>において海面上昇の３シナリオについて記載</a:t>
                      </a:r>
                      <a:endParaRPr kumimoji="1" lang="en-US" altLang="ja-JP" sz="900" kern="1200" dirty="0">
                        <a:solidFill>
                          <a:schemeClr val="tx1"/>
                        </a:solidFill>
                        <a:latin typeface="+mn-ea"/>
                        <a:ea typeface="+mn-ea"/>
                        <a:cs typeface="+mn-cs"/>
                      </a:endParaRPr>
                    </a:p>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具体的な海面上昇量は陸軍工兵隊の</a:t>
                      </a:r>
                      <a:r>
                        <a:rPr kumimoji="1" lang="en-US" altLang="ja-JP" sz="900" kern="1200" dirty="0">
                          <a:solidFill>
                            <a:schemeClr val="tx1"/>
                          </a:solidFill>
                          <a:latin typeface="+mn-ea"/>
                          <a:ea typeface="+mn-ea"/>
                          <a:cs typeface="+mn-cs"/>
                        </a:rPr>
                        <a:t>WEB</a:t>
                      </a:r>
                      <a:r>
                        <a:rPr kumimoji="1" lang="ja-JP" altLang="en-US" sz="900" kern="1200" dirty="0">
                          <a:solidFill>
                            <a:schemeClr val="tx1"/>
                          </a:solidFill>
                          <a:latin typeface="+mn-ea"/>
                          <a:ea typeface="+mn-ea"/>
                          <a:cs typeface="+mn-cs"/>
                        </a:rPr>
                        <a:t>で検索可能</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Adapting to Climate Change:</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Advice for Flood and Coastal Erosion Risk Management Authorities</a:t>
                      </a:r>
                      <a:r>
                        <a:rPr kumimoji="1" lang="ja-JP" altLang="en-US" sz="900" kern="1200" dirty="0">
                          <a:solidFill>
                            <a:schemeClr val="tx1"/>
                          </a:solidFill>
                          <a:latin typeface="+mn-ea"/>
                          <a:ea typeface="+mn-ea"/>
                          <a:cs typeface="+mn-cs"/>
                        </a:rPr>
                        <a:t>において海面上昇量を記載</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年間海面上昇量については確率分布の</a:t>
                      </a:r>
                      <a:r>
                        <a:rPr kumimoji="1" lang="en-US" altLang="ja-JP" sz="900" kern="1200" dirty="0">
                          <a:solidFill>
                            <a:schemeClr val="tx1"/>
                          </a:solidFill>
                          <a:latin typeface="+mn-ea"/>
                          <a:ea typeface="+mn-ea"/>
                          <a:cs typeface="+mn-cs"/>
                        </a:rPr>
                        <a:t>90</a:t>
                      </a:r>
                      <a:r>
                        <a:rPr kumimoji="1" lang="ja-JP" altLang="en-US" sz="900" kern="1200" dirty="0">
                          <a:solidFill>
                            <a:schemeClr val="tx1"/>
                          </a:solidFill>
                          <a:latin typeface="+mn-ea"/>
                          <a:ea typeface="+mn-ea"/>
                          <a:cs typeface="+mn-cs"/>
                        </a:rPr>
                        <a:t>パーセンタイル値と極端な</a:t>
                      </a:r>
                      <a:r>
                        <a:rPr kumimoji="1" lang="en-US" altLang="ja-JP" sz="900" kern="1200" dirty="0">
                          <a:solidFill>
                            <a:schemeClr val="tx1"/>
                          </a:solidFill>
                          <a:latin typeface="+mn-ea"/>
                          <a:ea typeface="+mn-ea"/>
                          <a:cs typeface="+mn-cs"/>
                        </a:rPr>
                        <a:t>H++</a:t>
                      </a:r>
                      <a:r>
                        <a:rPr kumimoji="1" lang="ja-JP" altLang="en-US" sz="900" kern="1200" dirty="0">
                          <a:solidFill>
                            <a:schemeClr val="tx1"/>
                          </a:solidFill>
                          <a:latin typeface="+mn-ea"/>
                          <a:ea typeface="+mn-ea"/>
                          <a:cs typeface="+mn-cs"/>
                        </a:rPr>
                        <a:t>シナリオについて年代別に提示</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RCP2.6</a:t>
                      </a:r>
                      <a:r>
                        <a:rPr kumimoji="1" lang="ja-JP" altLang="en-US" sz="900" kern="1200" dirty="0" err="1">
                          <a:solidFill>
                            <a:schemeClr val="tx1"/>
                          </a:solidFill>
                          <a:latin typeface="+mn-ea"/>
                          <a:ea typeface="+mn-ea"/>
                          <a:cs typeface="+mn-cs"/>
                        </a:rPr>
                        <a:t>、</a:t>
                      </a:r>
                      <a:r>
                        <a:rPr kumimoji="1" lang="en-US" altLang="ja-JP" sz="900" kern="1200" dirty="0">
                          <a:solidFill>
                            <a:schemeClr val="tx1"/>
                          </a:solidFill>
                          <a:latin typeface="+mn-ea"/>
                          <a:ea typeface="+mn-ea"/>
                          <a:cs typeface="+mn-cs"/>
                        </a:rPr>
                        <a:t>RCP4.5</a:t>
                      </a:r>
                      <a:r>
                        <a:rPr kumimoji="1" lang="ja-JP" altLang="en-US" sz="900" kern="1200" dirty="0" err="1">
                          <a:solidFill>
                            <a:schemeClr val="tx1"/>
                          </a:solidFill>
                          <a:latin typeface="+mn-ea"/>
                          <a:ea typeface="+mn-ea"/>
                          <a:cs typeface="+mn-cs"/>
                        </a:rPr>
                        <a:t>、</a:t>
                      </a:r>
                      <a:r>
                        <a:rPr kumimoji="1" lang="en-US" altLang="ja-JP" sz="900" kern="1200" dirty="0">
                          <a:solidFill>
                            <a:schemeClr val="tx1"/>
                          </a:solidFill>
                          <a:latin typeface="+mn-ea"/>
                          <a:ea typeface="+mn-ea"/>
                          <a:cs typeface="+mn-cs"/>
                        </a:rPr>
                        <a:t>RCP8.5</a:t>
                      </a:r>
                      <a:r>
                        <a:rPr kumimoji="1" lang="ja-JP" altLang="en-US" sz="900" kern="1200" dirty="0">
                          <a:solidFill>
                            <a:schemeClr val="tx1"/>
                          </a:solidFill>
                          <a:latin typeface="+mn-ea"/>
                          <a:ea typeface="+mn-ea"/>
                          <a:cs typeface="+mn-cs"/>
                        </a:rPr>
                        <a:t>のシナリオ毎に年代別の海面上昇量を提示</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KNMI</a:t>
                      </a:r>
                      <a:r>
                        <a:rPr kumimoji="1" lang="ja-JP" altLang="en-US" sz="900" kern="1200" dirty="0">
                          <a:solidFill>
                            <a:schemeClr val="tx1"/>
                          </a:solidFill>
                          <a:latin typeface="+mn-ea"/>
                          <a:ea typeface="+mn-ea"/>
                          <a:cs typeface="+mn-cs"/>
                        </a:rPr>
                        <a:t>のシナリオ毎に全球平均、北海平均の海面上昇量を記載</a:t>
                      </a:r>
                      <a:endParaRPr kumimoji="1" lang="en-US" altLang="ja-JP" sz="900" kern="1200" dirty="0">
                        <a:solidFill>
                          <a:schemeClr val="tx1"/>
                        </a:solidFill>
                        <a:latin typeface="+mn-ea"/>
                        <a:ea typeface="+mn-ea"/>
                        <a:cs typeface="+mn-cs"/>
                      </a:endParaRPr>
                    </a:p>
                  </a:txBody>
                  <a:tcPr marL="66242" marR="66242" marT="33124" marB="33124" anchor="ctr"/>
                </a:tc>
                <a:extLst>
                  <a:ext uri="{0D108BD9-81ED-4DB2-BD59-A6C34878D82A}">
                    <a16:rowId xmlns:a16="http://schemas.microsoft.com/office/drawing/2014/main" val="10003"/>
                  </a:ext>
                </a:extLst>
              </a:tr>
              <a:tr h="1126386">
                <a:tc>
                  <a:txBody>
                    <a:bodyPr/>
                    <a:lstStyle/>
                    <a:p>
                      <a:pPr algn="l"/>
                      <a:r>
                        <a:rPr kumimoji="1" lang="ja-JP" altLang="en-US" sz="900" dirty="0">
                          <a:latin typeface="+mn-ea"/>
                          <a:ea typeface="+mn-ea"/>
                        </a:rPr>
                        <a:t>高潮の変化量</a:t>
                      </a: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連邦緊急事態管理庁（</a:t>
                      </a:r>
                      <a:r>
                        <a:rPr kumimoji="1" lang="en-US" altLang="ja-JP" sz="900" kern="1200" dirty="0">
                          <a:solidFill>
                            <a:schemeClr val="tx1"/>
                          </a:solidFill>
                          <a:latin typeface="+mn-ea"/>
                          <a:ea typeface="+mn-ea"/>
                          <a:cs typeface="+mn-cs"/>
                        </a:rPr>
                        <a:t>FEMA</a:t>
                      </a:r>
                      <a:r>
                        <a:rPr kumimoji="1" lang="ja-JP" altLang="en-US" sz="900" kern="1200" dirty="0">
                          <a:solidFill>
                            <a:schemeClr val="tx1"/>
                          </a:solidFill>
                          <a:latin typeface="+mn-ea"/>
                          <a:ea typeface="+mn-ea"/>
                          <a:cs typeface="+mn-cs"/>
                        </a:rPr>
                        <a:t>）の洪水保険研究（</a:t>
                      </a:r>
                      <a:r>
                        <a:rPr kumimoji="1" lang="en-US" altLang="ja-JP" sz="900" kern="1200" dirty="0">
                          <a:solidFill>
                            <a:schemeClr val="tx1"/>
                          </a:solidFill>
                          <a:latin typeface="+mn-ea"/>
                          <a:ea typeface="+mn-ea"/>
                          <a:cs typeface="+mn-cs"/>
                        </a:rPr>
                        <a:t>FIS</a:t>
                      </a:r>
                      <a:r>
                        <a:rPr kumimoji="1" lang="ja-JP" altLang="en-US" sz="900" kern="1200" dirty="0">
                          <a:solidFill>
                            <a:schemeClr val="tx1"/>
                          </a:solidFill>
                          <a:latin typeface="+mn-ea"/>
                          <a:ea typeface="+mn-ea"/>
                          <a:cs typeface="+mn-cs"/>
                        </a:rPr>
                        <a:t>）において高潮の変化量について記載（調査中）</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North Atlantic Coast Comprehensive Study (NACCS)</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Coastal Storm Hazards from Virginia to Maine</a:t>
                      </a:r>
                      <a:r>
                        <a:rPr kumimoji="1" lang="ja-JP" altLang="en-US" sz="900" kern="1200" dirty="0">
                          <a:solidFill>
                            <a:schemeClr val="tx1"/>
                          </a:solidFill>
                          <a:latin typeface="+mn-ea"/>
                          <a:ea typeface="+mn-ea"/>
                          <a:cs typeface="+mn-cs"/>
                        </a:rPr>
                        <a:t>において北大西洋地域における高潮について調査（調査中）</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kern="1200" dirty="0">
                          <a:solidFill>
                            <a:schemeClr val="tx1"/>
                          </a:solidFill>
                          <a:latin typeface="+mn-ea"/>
                          <a:ea typeface="+mn-ea"/>
                          <a:cs typeface="+mn-cs"/>
                        </a:rPr>
                        <a:t>Adapting to Climate Change:</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Advice for Flood and Coastal Erosion Risk Management Authorities</a:t>
                      </a:r>
                      <a:r>
                        <a:rPr kumimoji="1" lang="ja-JP" altLang="en-US" sz="900" kern="1200" dirty="0">
                          <a:solidFill>
                            <a:schemeClr val="tx1"/>
                          </a:solidFill>
                          <a:latin typeface="+mn-ea"/>
                          <a:ea typeface="+mn-ea"/>
                          <a:cs typeface="+mn-cs"/>
                        </a:rPr>
                        <a:t>において高潮の変化量を記載</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2020</a:t>
                      </a:r>
                      <a:r>
                        <a:rPr kumimoji="1" lang="ja-JP" altLang="en-US" sz="900" kern="1200" dirty="0">
                          <a:solidFill>
                            <a:schemeClr val="tx1"/>
                          </a:solidFill>
                          <a:latin typeface="+mn-ea"/>
                          <a:ea typeface="+mn-ea"/>
                          <a:cs typeface="+mn-cs"/>
                        </a:rPr>
                        <a:t>年代</a:t>
                      </a:r>
                      <a:r>
                        <a:rPr kumimoji="1" lang="en-US" altLang="ja-JP" sz="900" kern="1200" dirty="0">
                          <a:solidFill>
                            <a:schemeClr val="tx1"/>
                          </a:solidFill>
                          <a:latin typeface="+mn-ea"/>
                          <a:ea typeface="+mn-ea"/>
                          <a:cs typeface="+mn-cs"/>
                        </a:rPr>
                        <a:t>,</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2050</a:t>
                      </a:r>
                      <a:r>
                        <a:rPr kumimoji="1" lang="ja-JP" altLang="en-US" sz="900" kern="1200" dirty="0">
                          <a:solidFill>
                            <a:schemeClr val="tx1"/>
                          </a:solidFill>
                          <a:latin typeface="+mn-ea"/>
                          <a:ea typeface="+mn-ea"/>
                          <a:cs typeface="+mn-cs"/>
                        </a:rPr>
                        <a:t>年代</a:t>
                      </a:r>
                      <a:r>
                        <a:rPr kumimoji="1" lang="en-US" altLang="ja-JP" sz="900" kern="1200" dirty="0">
                          <a:solidFill>
                            <a:schemeClr val="tx1"/>
                          </a:solidFill>
                          <a:latin typeface="+mn-ea"/>
                          <a:ea typeface="+mn-ea"/>
                          <a:cs typeface="+mn-cs"/>
                        </a:rPr>
                        <a:t>,</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2080</a:t>
                      </a:r>
                      <a:r>
                        <a:rPr kumimoji="1" lang="ja-JP" altLang="en-US" sz="900" kern="1200" dirty="0">
                          <a:solidFill>
                            <a:schemeClr val="tx1"/>
                          </a:solidFill>
                          <a:latin typeface="+mn-ea"/>
                          <a:ea typeface="+mn-ea"/>
                          <a:cs typeface="+mn-cs"/>
                        </a:rPr>
                        <a:t>年代における確率分布の</a:t>
                      </a:r>
                      <a:r>
                        <a:rPr kumimoji="1" lang="en-US" altLang="ja-JP" sz="900" kern="1200" dirty="0">
                          <a:solidFill>
                            <a:schemeClr val="tx1"/>
                          </a:solidFill>
                          <a:latin typeface="+mn-ea"/>
                          <a:ea typeface="+mn-ea"/>
                          <a:cs typeface="+mn-cs"/>
                        </a:rPr>
                        <a:t>90</a:t>
                      </a:r>
                      <a:r>
                        <a:rPr kumimoji="1" lang="ja-JP" altLang="en-US" sz="900" kern="1200" dirty="0">
                          <a:solidFill>
                            <a:schemeClr val="tx1"/>
                          </a:solidFill>
                          <a:latin typeface="+mn-ea"/>
                          <a:ea typeface="+mn-ea"/>
                          <a:cs typeface="+mn-cs"/>
                        </a:rPr>
                        <a:t>パーセンタイル値の高潮の変化量を提示</a:t>
                      </a: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200</a:t>
                      </a:r>
                      <a:r>
                        <a:rPr kumimoji="1" lang="ja-JP" altLang="en-US" sz="900" kern="1200" dirty="0">
                          <a:solidFill>
                            <a:schemeClr val="tx1"/>
                          </a:solidFill>
                          <a:latin typeface="+mn-ea"/>
                          <a:ea typeface="+mn-ea"/>
                          <a:cs typeface="+mn-cs"/>
                        </a:rPr>
                        <a:t>年確率の嵐による海面上昇量の変化を提示（温暖化による海面上昇を除く）</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en-US" altLang="ja-JP" sz="900" kern="1200" dirty="0">
                          <a:solidFill>
                            <a:schemeClr val="tx1"/>
                          </a:solidFill>
                          <a:latin typeface="+mn-ea"/>
                          <a:ea typeface="+mn-ea"/>
                          <a:cs typeface="+mn-cs"/>
                        </a:rPr>
                        <a:t>RCP8.5</a:t>
                      </a:r>
                      <a:r>
                        <a:rPr kumimoji="1" lang="ja-JP" altLang="en-US" sz="900" kern="1200" dirty="0">
                          <a:solidFill>
                            <a:schemeClr val="tx1"/>
                          </a:solidFill>
                          <a:latin typeface="+mn-ea"/>
                          <a:ea typeface="+mn-ea"/>
                          <a:cs typeface="+mn-cs"/>
                        </a:rPr>
                        <a:t>シナリオで</a:t>
                      </a:r>
                      <a:r>
                        <a:rPr kumimoji="1" lang="en-US" altLang="ja-JP" sz="900" kern="1200" dirty="0">
                          <a:solidFill>
                            <a:schemeClr val="tx1"/>
                          </a:solidFill>
                          <a:latin typeface="+mn-ea"/>
                          <a:ea typeface="+mn-ea"/>
                          <a:cs typeface="+mn-cs"/>
                        </a:rPr>
                        <a:t>1mm/</a:t>
                      </a:r>
                      <a:r>
                        <a:rPr kumimoji="1" lang="ja-JP" altLang="en-US" sz="900" kern="1200" dirty="0">
                          <a:solidFill>
                            <a:schemeClr val="tx1"/>
                          </a:solidFill>
                          <a:latin typeface="+mn-ea"/>
                          <a:ea typeface="+mn-ea"/>
                          <a:cs typeface="+mn-cs"/>
                        </a:rPr>
                        <a:t>年であり、温暖化による海面上昇の</a:t>
                      </a:r>
                      <a:r>
                        <a:rPr kumimoji="1" lang="en-US" altLang="ja-JP" sz="900" kern="1200" dirty="0">
                          <a:solidFill>
                            <a:schemeClr val="tx1"/>
                          </a:solidFill>
                          <a:latin typeface="+mn-ea"/>
                          <a:ea typeface="+mn-ea"/>
                          <a:cs typeface="+mn-cs"/>
                        </a:rPr>
                        <a:t>1</a:t>
                      </a:r>
                      <a:r>
                        <a:rPr kumimoji="1" lang="ja-JP" altLang="en-US" sz="900" kern="1200" dirty="0">
                          <a:solidFill>
                            <a:schemeClr val="tx1"/>
                          </a:solidFill>
                          <a:latin typeface="+mn-ea"/>
                          <a:ea typeface="+mn-ea"/>
                          <a:cs typeface="+mn-cs"/>
                        </a:rPr>
                        <a:t>割</a:t>
                      </a: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高潮に影響を及ぼす風速について記載</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高潮に関する言及なし</a:t>
                      </a:r>
                    </a:p>
                  </a:txBody>
                  <a:tcPr marL="66242" marR="66242" marT="33124" marB="33124" anchor="ctr"/>
                </a:tc>
                <a:extLst>
                  <a:ext uri="{0D108BD9-81ED-4DB2-BD59-A6C34878D82A}">
                    <a16:rowId xmlns:a16="http://schemas.microsoft.com/office/drawing/2014/main" val="10004"/>
                  </a:ext>
                </a:extLst>
              </a:tr>
              <a:tr h="767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波浪の変化量</a:t>
                      </a:r>
                      <a:endParaRPr kumimoji="1" lang="en-US" altLang="ja-JP" sz="900" dirty="0">
                        <a:latin typeface="+mn-ea"/>
                        <a:ea typeface="+mn-ea"/>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調査資料では変化量記載なし</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kern="1200" dirty="0">
                          <a:solidFill>
                            <a:schemeClr val="tx1"/>
                          </a:solidFill>
                          <a:latin typeface="+mn-ea"/>
                          <a:ea typeface="+mn-ea"/>
                          <a:cs typeface="+mn-cs"/>
                        </a:rPr>
                        <a:t>Adapting to Climate Change:</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Advice for Flood and Coastal Erosion Risk Management Authorities</a:t>
                      </a:r>
                      <a:r>
                        <a:rPr kumimoji="1" lang="ja-JP" altLang="en-US" sz="900" kern="1200" dirty="0">
                          <a:solidFill>
                            <a:schemeClr val="tx1"/>
                          </a:solidFill>
                          <a:latin typeface="+mn-ea"/>
                          <a:ea typeface="+mn-ea"/>
                          <a:cs typeface="+mn-cs"/>
                        </a:rPr>
                        <a:t>において極端な波高の変化量を記載</a:t>
                      </a:r>
                      <a:endParaRPr kumimoji="1" lang="en-US" altLang="ja-JP" sz="900" kern="1200" dirty="0">
                        <a:solidFill>
                          <a:schemeClr val="tx1"/>
                        </a:solidFill>
                        <a:latin typeface="+mn-ea"/>
                        <a:ea typeface="+mn-ea"/>
                        <a:cs typeface="+mn-cs"/>
                      </a:endParaRPr>
                    </a:p>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年代別に波高の変化量の割増を提示</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kern="1200" dirty="0">
                          <a:solidFill>
                            <a:schemeClr val="tx1"/>
                          </a:solidFill>
                          <a:latin typeface="+mn-ea"/>
                          <a:ea typeface="+mn-ea"/>
                          <a:cs typeface="+mn-cs"/>
                        </a:rPr>
                        <a:t>RCP8.5</a:t>
                      </a:r>
                      <a:r>
                        <a:rPr kumimoji="1" lang="ja-JP" altLang="en-US" sz="900" kern="1200" dirty="0">
                          <a:solidFill>
                            <a:schemeClr val="tx1"/>
                          </a:solidFill>
                          <a:latin typeface="+mn-ea"/>
                          <a:ea typeface="+mn-ea"/>
                          <a:cs typeface="+mn-cs"/>
                        </a:rPr>
                        <a:t>シナリオにおける増加量を提示（有義波高で約</a:t>
                      </a:r>
                      <a:r>
                        <a:rPr kumimoji="1" lang="en-US" altLang="ja-JP" sz="900" kern="1200" dirty="0">
                          <a:solidFill>
                            <a:schemeClr val="tx1"/>
                          </a:solidFill>
                          <a:latin typeface="+mn-ea"/>
                          <a:ea typeface="+mn-ea"/>
                          <a:cs typeface="+mn-cs"/>
                        </a:rPr>
                        <a:t>10</a:t>
                      </a:r>
                      <a:r>
                        <a:rPr kumimoji="1" lang="ja-JP" altLang="en-US" sz="900" kern="1200" dirty="0">
                          <a:solidFill>
                            <a:schemeClr val="tx1"/>
                          </a:solidFill>
                          <a:latin typeface="+mn-ea"/>
                          <a:ea typeface="+mn-ea"/>
                          <a:cs typeface="+mn-cs"/>
                        </a:rPr>
                        <a:t>～</a:t>
                      </a:r>
                      <a:r>
                        <a:rPr kumimoji="1" lang="en-US" altLang="ja-JP" sz="900" kern="1200" dirty="0">
                          <a:solidFill>
                            <a:schemeClr val="tx1"/>
                          </a:solidFill>
                          <a:latin typeface="+mn-ea"/>
                          <a:ea typeface="+mn-ea"/>
                          <a:cs typeface="+mn-cs"/>
                        </a:rPr>
                        <a:t>20</a:t>
                      </a:r>
                      <a:r>
                        <a:rPr kumimoji="1" lang="ja-JP" altLang="en-US" sz="900" kern="1200" dirty="0">
                          <a:solidFill>
                            <a:schemeClr val="tx1"/>
                          </a:solidFill>
                          <a:latin typeface="+mn-ea"/>
                          <a:ea typeface="+mn-ea"/>
                          <a:cs typeface="+mn-cs"/>
                        </a:rPr>
                        <a:t>％増加）</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波浪に影響を及ぼす風速について記載</a:t>
                      </a:r>
                      <a:endParaRPr kumimoji="1" lang="en-US" altLang="ja-JP" sz="900" kern="1200" dirty="0">
                        <a:solidFill>
                          <a:schemeClr val="tx1"/>
                        </a:solidFill>
                        <a:latin typeface="+mn-ea"/>
                        <a:ea typeface="+mn-ea"/>
                        <a:cs typeface="+mn-cs"/>
                      </a:endParaRPr>
                    </a:p>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波浪に関する言及なし</a:t>
                      </a:r>
                      <a:endParaRPr kumimoji="1" lang="en-US" altLang="ja-JP" sz="900" kern="1200" dirty="0">
                        <a:solidFill>
                          <a:schemeClr val="tx1"/>
                        </a:solidFill>
                        <a:latin typeface="+mn-ea"/>
                        <a:ea typeface="+mn-ea"/>
                        <a:cs typeface="+mn-cs"/>
                      </a:endParaRPr>
                    </a:p>
                  </a:txBody>
                  <a:tcPr marL="66242" marR="66242" marT="33124" marB="33124" anchor="ctr"/>
                </a:tc>
                <a:extLst>
                  <a:ext uri="{0D108BD9-81ED-4DB2-BD59-A6C34878D82A}">
                    <a16:rowId xmlns:a16="http://schemas.microsoft.com/office/drawing/2014/main" val="10005"/>
                  </a:ext>
                </a:extLst>
              </a:tr>
              <a:tr h="1468397">
                <a:tc>
                  <a:txBody>
                    <a:bodyPr/>
                    <a:lstStyle/>
                    <a:p>
                      <a:pPr algn="l"/>
                      <a:r>
                        <a:rPr kumimoji="1" lang="ja-JP" altLang="en-US" sz="900" dirty="0">
                          <a:latin typeface="+mn-ea"/>
                          <a:ea typeface="+mn-ea"/>
                        </a:rPr>
                        <a:t>気候変動に</a:t>
                      </a:r>
                      <a:endParaRPr kumimoji="1" lang="en-US" altLang="ja-JP" sz="900" dirty="0">
                        <a:latin typeface="+mn-ea"/>
                        <a:ea typeface="+mn-ea"/>
                      </a:endParaRPr>
                    </a:p>
                    <a:p>
                      <a:pPr algn="l"/>
                      <a:r>
                        <a:rPr kumimoji="1" lang="ja-JP" altLang="en-US" sz="900" dirty="0">
                          <a:latin typeface="+mn-ea"/>
                          <a:ea typeface="+mn-ea"/>
                        </a:rPr>
                        <a:t>対する</a:t>
                      </a:r>
                      <a:endParaRPr kumimoji="1" lang="en-US" altLang="ja-JP" sz="900" dirty="0">
                        <a:latin typeface="+mn-ea"/>
                        <a:ea typeface="+mn-ea"/>
                      </a:endParaRPr>
                    </a:p>
                    <a:p>
                      <a:pPr algn="l"/>
                      <a:r>
                        <a:rPr kumimoji="1" lang="ja-JP" altLang="en-US" sz="900" dirty="0">
                          <a:latin typeface="+mn-ea"/>
                          <a:ea typeface="+mn-ea"/>
                        </a:rPr>
                        <a:t>具体的取組</a:t>
                      </a:r>
                    </a:p>
                  </a:txBody>
                  <a:tcPr marL="66242" marR="66242" marT="33124" marB="33124" anchor="ctr"/>
                </a:tc>
                <a:tc>
                  <a:txBody>
                    <a:bodyPr/>
                    <a:lstStyle/>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ハリケーン・サンディで被災したニューヨーク州スタテン島の海岸堤防の復旧事例</a:t>
                      </a:r>
                      <a:endParaRPr kumimoji="1" lang="en-US" altLang="ja-JP" sz="900" kern="1200" dirty="0">
                        <a:solidFill>
                          <a:schemeClr val="tx1"/>
                        </a:solidFill>
                        <a:latin typeface="+mn-ea"/>
                        <a:ea typeface="+mn-ea"/>
                        <a:cs typeface="+mn-cs"/>
                      </a:endParaRPr>
                    </a:p>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海面上昇量：ミニマムのシナリオで</a:t>
                      </a:r>
                      <a:r>
                        <a:rPr kumimoji="1" lang="en-US" altLang="ja-JP" sz="900" kern="1200" dirty="0">
                          <a:solidFill>
                            <a:schemeClr val="tx1"/>
                          </a:solidFill>
                          <a:latin typeface="+mn-ea"/>
                          <a:ea typeface="+mn-ea"/>
                          <a:cs typeface="+mn-cs"/>
                        </a:rPr>
                        <a:t>0.7ft</a:t>
                      </a:r>
                      <a:r>
                        <a:rPr kumimoji="1" lang="ja-JP" altLang="en-US" sz="900" kern="1200" dirty="0">
                          <a:solidFill>
                            <a:schemeClr val="tx1"/>
                          </a:solidFill>
                          <a:latin typeface="+mn-ea"/>
                          <a:ea typeface="+mn-ea"/>
                          <a:cs typeface="+mn-cs"/>
                        </a:rPr>
                        <a:t>（約</a:t>
                      </a:r>
                      <a:r>
                        <a:rPr kumimoji="1" lang="en-US" altLang="ja-JP" sz="900" kern="1200" dirty="0">
                          <a:solidFill>
                            <a:schemeClr val="tx1"/>
                          </a:solidFill>
                          <a:latin typeface="+mn-ea"/>
                          <a:ea typeface="+mn-ea"/>
                          <a:cs typeface="+mn-cs"/>
                        </a:rPr>
                        <a:t>21cm</a:t>
                      </a:r>
                      <a:r>
                        <a:rPr kumimoji="1" lang="ja-JP" altLang="en-US" sz="900" kern="1200" dirty="0">
                          <a:solidFill>
                            <a:schemeClr val="tx1"/>
                          </a:solidFill>
                          <a:latin typeface="+mn-ea"/>
                          <a:ea typeface="+mn-ea"/>
                          <a:cs typeface="+mn-cs"/>
                        </a:rPr>
                        <a:t>）</a:t>
                      </a:r>
                      <a:endParaRPr kumimoji="1" lang="en-US" altLang="ja-JP" sz="900" kern="1200" dirty="0">
                        <a:solidFill>
                          <a:schemeClr val="tx1"/>
                        </a:solidFill>
                        <a:latin typeface="+mn-ea"/>
                        <a:ea typeface="+mn-ea"/>
                        <a:cs typeface="+mn-cs"/>
                      </a:endParaRPr>
                    </a:p>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高潮変化量：</a:t>
                      </a:r>
                      <a:r>
                        <a:rPr kumimoji="1" lang="en-US" altLang="ja-JP" sz="900" kern="1200" dirty="0">
                          <a:solidFill>
                            <a:schemeClr val="tx1"/>
                          </a:solidFill>
                          <a:latin typeface="+mn-ea"/>
                          <a:ea typeface="+mn-ea"/>
                          <a:cs typeface="+mn-cs"/>
                        </a:rPr>
                        <a:t>1/100</a:t>
                      </a:r>
                      <a:r>
                        <a:rPr kumimoji="1" lang="ja-JP" altLang="en-US" sz="900" kern="1200" dirty="0">
                          <a:solidFill>
                            <a:schemeClr val="tx1"/>
                          </a:solidFill>
                          <a:latin typeface="+mn-ea"/>
                          <a:ea typeface="+mn-ea"/>
                          <a:cs typeface="+mn-cs"/>
                        </a:rPr>
                        <a:t>年確率水位 </a:t>
                      </a:r>
                      <a:r>
                        <a:rPr kumimoji="1" lang="en-US" altLang="ja-JP" sz="900" kern="1200" dirty="0">
                          <a:solidFill>
                            <a:schemeClr val="tx1"/>
                          </a:solidFill>
                          <a:latin typeface="+mn-ea"/>
                          <a:ea typeface="+mn-ea"/>
                          <a:cs typeface="+mn-cs"/>
                        </a:rPr>
                        <a:t>12.6ft</a:t>
                      </a:r>
                      <a:r>
                        <a:rPr kumimoji="1" lang="ja-JP" altLang="en-US" sz="900" kern="1200" dirty="0">
                          <a:solidFill>
                            <a:schemeClr val="tx1"/>
                          </a:solidFill>
                          <a:latin typeface="+mn-ea"/>
                          <a:ea typeface="+mn-ea"/>
                          <a:cs typeface="+mn-cs"/>
                        </a:rPr>
                        <a:t>（約</a:t>
                      </a:r>
                      <a:r>
                        <a:rPr kumimoji="1" lang="en-US" altLang="ja-JP" sz="900" kern="1200" dirty="0">
                          <a:solidFill>
                            <a:schemeClr val="tx1"/>
                          </a:solidFill>
                          <a:latin typeface="+mn-ea"/>
                          <a:ea typeface="+mn-ea"/>
                          <a:cs typeface="+mn-cs"/>
                        </a:rPr>
                        <a:t>3.84m</a:t>
                      </a:r>
                      <a:r>
                        <a:rPr kumimoji="1" lang="ja-JP" altLang="en-US" sz="900" kern="1200" dirty="0">
                          <a:solidFill>
                            <a:schemeClr val="tx1"/>
                          </a:solidFill>
                          <a:latin typeface="+mn-ea"/>
                          <a:ea typeface="+mn-ea"/>
                          <a:cs typeface="+mn-cs"/>
                        </a:rPr>
                        <a:t>）</a:t>
                      </a:r>
                      <a:endParaRPr kumimoji="1" lang="en-US" altLang="ja-JP" sz="900" kern="1200" dirty="0">
                        <a:solidFill>
                          <a:schemeClr val="tx1"/>
                        </a:solidFill>
                        <a:latin typeface="+mn-ea"/>
                        <a:ea typeface="+mn-ea"/>
                        <a:cs typeface="+mn-cs"/>
                      </a:endParaRPr>
                    </a:p>
                    <a:p>
                      <a:pPr marL="87313" marR="0" lvl="0" indent="-87313" algn="l" defTabSz="990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200" dirty="0">
                          <a:solidFill>
                            <a:schemeClr val="tx1"/>
                          </a:solidFill>
                          <a:latin typeface="+mn-ea"/>
                          <a:ea typeface="+mn-ea"/>
                          <a:cs typeface="+mn-cs"/>
                        </a:rPr>
                        <a:t>波浪変化量：直接的には考慮無し（</a:t>
                      </a:r>
                      <a:r>
                        <a:rPr kumimoji="1" lang="en-US" altLang="ja-JP" sz="900" kern="1200" dirty="0">
                          <a:solidFill>
                            <a:schemeClr val="tx1"/>
                          </a:solidFill>
                          <a:latin typeface="+mn-ea"/>
                          <a:ea typeface="+mn-ea"/>
                          <a:cs typeface="+mn-cs"/>
                        </a:rPr>
                        <a:t>Coastal Engineering Manual</a:t>
                      </a:r>
                      <a:r>
                        <a:rPr kumimoji="1" lang="ja-JP" altLang="en-US" sz="900" kern="1200" dirty="0">
                          <a:solidFill>
                            <a:schemeClr val="tx1"/>
                          </a:solidFill>
                          <a:latin typeface="+mn-ea"/>
                          <a:ea typeface="+mn-ea"/>
                          <a:cs typeface="+mn-cs"/>
                        </a:rPr>
                        <a:t> </a:t>
                      </a:r>
                      <a:r>
                        <a:rPr kumimoji="1" lang="en-US" altLang="ja-JP" sz="900" kern="1200" dirty="0">
                          <a:solidFill>
                            <a:schemeClr val="tx1"/>
                          </a:solidFill>
                          <a:latin typeface="+mn-ea"/>
                          <a:ea typeface="+mn-ea"/>
                          <a:cs typeface="+mn-cs"/>
                        </a:rPr>
                        <a:t>1999</a:t>
                      </a:r>
                      <a:r>
                        <a:rPr kumimoji="1" lang="ja-JP" altLang="en-US" sz="900" kern="1200" dirty="0">
                          <a:solidFill>
                            <a:schemeClr val="tx1"/>
                          </a:solidFill>
                          <a:latin typeface="+mn-ea"/>
                          <a:ea typeface="+mn-ea"/>
                          <a:cs typeface="+mn-cs"/>
                        </a:rPr>
                        <a:t>に基づく算出のみ）</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サウサンプトン市の海岸洪水・侵食管理戦略における記載（</a:t>
                      </a:r>
                      <a:r>
                        <a:rPr kumimoji="1" lang="en-US" altLang="ja-JP" sz="900" kern="1200" dirty="0">
                          <a:solidFill>
                            <a:schemeClr val="tx1"/>
                          </a:solidFill>
                          <a:latin typeface="+mn-ea"/>
                          <a:ea typeface="+mn-ea"/>
                          <a:cs typeface="+mn-cs"/>
                        </a:rPr>
                        <a:t>2012</a:t>
                      </a:r>
                      <a:r>
                        <a:rPr kumimoji="1" lang="ja-JP" altLang="en-US" sz="900" kern="1200" dirty="0">
                          <a:solidFill>
                            <a:schemeClr val="tx1"/>
                          </a:solidFill>
                          <a:latin typeface="+mn-ea"/>
                          <a:ea typeface="+mn-ea"/>
                          <a:cs typeface="+mn-cs"/>
                        </a:rPr>
                        <a:t>年策定）</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採用シナリオ：中庸、</a:t>
                      </a:r>
                      <a:r>
                        <a:rPr kumimoji="1" lang="en-US" altLang="ja-JP" sz="900" kern="1200" dirty="0">
                          <a:solidFill>
                            <a:schemeClr val="tx1"/>
                          </a:solidFill>
                          <a:latin typeface="+mn-ea"/>
                          <a:ea typeface="+mn-ea"/>
                          <a:cs typeface="+mn-cs"/>
                        </a:rPr>
                        <a:t>95</a:t>
                      </a:r>
                      <a:r>
                        <a:rPr kumimoji="1" lang="ja-JP" altLang="en-US" sz="900" kern="1200" dirty="0">
                          <a:solidFill>
                            <a:schemeClr val="tx1"/>
                          </a:solidFill>
                          <a:latin typeface="+mn-ea"/>
                          <a:ea typeface="+mn-ea"/>
                          <a:cs typeface="+mn-cs"/>
                        </a:rPr>
                        <a:t>パーセンタイル値</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海面上昇量：</a:t>
                      </a:r>
                      <a:r>
                        <a:rPr kumimoji="1" lang="en-US" altLang="ja-JP" sz="900" kern="1200" dirty="0">
                          <a:solidFill>
                            <a:schemeClr val="tx1"/>
                          </a:solidFill>
                          <a:latin typeface="+mn-ea"/>
                          <a:ea typeface="+mn-ea"/>
                          <a:cs typeface="+mn-cs"/>
                        </a:rPr>
                        <a:t>2110</a:t>
                      </a:r>
                      <a:r>
                        <a:rPr kumimoji="1" lang="ja-JP" altLang="en-US" sz="900" kern="1200" dirty="0">
                          <a:solidFill>
                            <a:schemeClr val="tx1"/>
                          </a:solidFill>
                          <a:latin typeface="+mn-ea"/>
                          <a:ea typeface="+mn-ea"/>
                          <a:cs typeface="+mn-cs"/>
                        </a:rPr>
                        <a:t>年で</a:t>
                      </a:r>
                      <a:r>
                        <a:rPr kumimoji="1" lang="en-US" altLang="ja-JP" sz="900" kern="1200" dirty="0">
                          <a:solidFill>
                            <a:schemeClr val="tx1"/>
                          </a:solidFill>
                          <a:latin typeface="+mn-ea"/>
                          <a:ea typeface="+mn-ea"/>
                          <a:cs typeface="+mn-cs"/>
                        </a:rPr>
                        <a:t>+72.6cm</a:t>
                      </a: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高潮変化量：</a:t>
                      </a:r>
                      <a:r>
                        <a:rPr kumimoji="1" lang="en-US" altLang="ja-JP" sz="900" kern="1200" dirty="0">
                          <a:solidFill>
                            <a:schemeClr val="tx1"/>
                          </a:solidFill>
                          <a:latin typeface="+mn-ea"/>
                          <a:ea typeface="+mn-ea"/>
                          <a:cs typeface="+mn-cs"/>
                        </a:rPr>
                        <a:t>2110 </a:t>
                      </a:r>
                      <a:r>
                        <a:rPr kumimoji="1" lang="ja-JP" altLang="en-US" sz="900" kern="1200" dirty="0">
                          <a:solidFill>
                            <a:schemeClr val="tx1"/>
                          </a:solidFill>
                          <a:latin typeface="+mn-ea"/>
                          <a:ea typeface="+mn-ea"/>
                          <a:cs typeface="+mn-cs"/>
                        </a:rPr>
                        <a:t>年</a:t>
                      </a:r>
                      <a:r>
                        <a:rPr kumimoji="1" lang="en-US" altLang="ja-JP" sz="900" kern="1200" dirty="0">
                          <a:solidFill>
                            <a:schemeClr val="tx1"/>
                          </a:solidFill>
                          <a:latin typeface="+mn-ea"/>
                          <a:ea typeface="+mn-ea"/>
                          <a:cs typeface="+mn-cs"/>
                        </a:rPr>
                        <a:t>1/200</a:t>
                      </a:r>
                      <a:r>
                        <a:rPr kumimoji="1" lang="ja-JP" altLang="en-US" sz="900" kern="1200" dirty="0">
                          <a:solidFill>
                            <a:schemeClr val="tx1"/>
                          </a:solidFill>
                          <a:latin typeface="+mn-ea"/>
                          <a:ea typeface="+mn-ea"/>
                          <a:cs typeface="+mn-cs"/>
                        </a:rPr>
                        <a:t>確率の海面上昇量＋高潮変化量で水位</a:t>
                      </a:r>
                      <a:r>
                        <a:rPr kumimoji="1" lang="en-US" altLang="ja-JP" sz="900" kern="1200" dirty="0">
                          <a:solidFill>
                            <a:schemeClr val="tx1"/>
                          </a:solidFill>
                          <a:latin typeface="+mn-ea"/>
                          <a:ea typeface="+mn-ea"/>
                          <a:cs typeface="+mn-cs"/>
                        </a:rPr>
                        <a:t>3.95m</a:t>
                      </a: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波浪変化量：記載無し</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ポーツマス市の海岸堤防整備では、気候変動による海面上昇、高潮、波浪の変化を考慮（場所に応じて考慮する項目を選択）</a:t>
                      </a:r>
                      <a:endParaRPr kumimoji="1" lang="en-US" altLang="ja-JP" sz="900" kern="1200" dirty="0">
                        <a:solidFill>
                          <a:schemeClr val="tx1"/>
                        </a:solidFill>
                        <a:latin typeface="+mn-ea"/>
                        <a:ea typeface="+mn-ea"/>
                        <a:cs typeface="+mn-cs"/>
                      </a:endParaRPr>
                    </a:p>
                  </a:txBody>
                  <a:tcPr marL="66242" marR="66242" marT="33124" marB="33124" anchor="ctr"/>
                </a:tc>
                <a:tc>
                  <a:txBody>
                    <a:bodyPr/>
                    <a:lstStyle/>
                    <a:p>
                      <a:pPr marL="0" indent="0" algn="ctr">
                        <a:buFont typeface="Arial" panose="020B0604020202020204" pitchFamily="34" charset="0"/>
                        <a:buNone/>
                      </a:pPr>
                      <a:r>
                        <a:rPr kumimoji="1" lang="ja-JP" altLang="en-US" sz="900" dirty="0">
                          <a:latin typeface="+mn-ea"/>
                          <a:ea typeface="+mn-ea"/>
                        </a:rPr>
                        <a:t>－</a:t>
                      </a:r>
                      <a:endParaRPr kumimoji="1" lang="en-US" altLang="ja-JP" sz="900" dirty="0">
                        <a:latin typeface="+mn-ea"/>
                        <a:ea typeface="+mn-ea"/>
                      </a:endParaRPr>
                    </a:p>
                  </a:txBody>
                  <a:tcPr marL="66242" marR="66242" marT="33124" marB="33124" anchor="ctr"/>
                </a:tc>
                <a:tc>
                  <a:txBody>
                    <a:bodyPr/>
                    <a:lstStyle/>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北海における海面上昇量</a:t>
                      </a:r>
                      <a:endParaRPr kumimoji="1" lang="en-US" altLang="ja-JP" sz="900" kern="1200" dirty="0">
                        <a:solidFill>
                          <a:schemeClr val="tx1"/>
                        </a:solidFill>
                        <a:latin typeface="+mn-ea"/>
                        <a:ea typeface="+mn-ea"/>
                        <a:cs typeface="+mn-cs"/>
                      </a:endParaRPr>
                    </a:p>
                    <a:p>
                      <a:pPr marL="87313" indent="-87313" algn="l" defTabSz="990570" rtl="0" eaLnBrk="1" latinLnBrk="0" hangingPunct="1">
                        <a:buFont typeface="Arial" panose="020B0604020202020204" pitchFamily="34" charset="0"/>
                        <a:buChar char="•"/>
                      </a:pPr>
                      <a:r>
                        <a:rPr kumimoji="1" lang="ja-JP" altLang="en-US" sz="900" kern="1200" dirty="0">
                          <a:solidFill>
                            <a:schemeClr val="tx1"/>
                          </a:solidFill>
                          <a:latin typeface="+mn-ea"/>
                          <a:ea typeface="+mn-ea"/>
                          <a:cs typeface="+mn-cs"/>
                        </a:rPr>
                        <a:t>低シナリオ：</a:t>
                      </a:r>
                      <a:r>
                        <a:rPr kumimoji="1" lang="en-US" altLang="ja-JP" sz="900" kern="1200" dirty="0">
                          <a:solidFill>
                            <a:schemeClr val="tx1"/>
                          </a:solidFill>
                          <a:latin typeface="+mn-ea"/>
                          <a:ea typeface="+mn-ea"/>
                          <a:cs typeface="+mn-cs"/>
                        </a:rPr>
                        <a:t>25</a:t>
                      </a:r>
                      <a:r>
                        <a:rPr kumimoji="1" lang="ja-JP" altLang="en-US" sz="900" kern="1200" dirty="0">
                          <a:solidFill>
                            <a:schemeClr val="tx1"/>
                          </a:solidFill>
                          <a:latin typeface="+mn-ea"/>
                          <a:ea typeface="+mn-ea"/>
                          <a:cs typeface="+mn-cs"/>
                        </a:rPr>
                        <a:t>～</a:t>
                      </a:r>
                      <a:r>
                        <a:rPr kumimoji="1" lang="en-US" altLang="ja-JP" sz="900" kern="1200" dirty="0">
                          <a:solidFill>
                            <a:schemeClr val="tx1"/>
                          </a:solidFill>
                          <a:latin typeface="+mn-ea"/>
                          <a:ea typeface="+mn-ea"/>
                          <a:cs typeface="+mn-cs"/>
                        </a:rPr>
                        <a:t>60cm</a:t>
                      </a:r>
                      <a:r>
                        <a:rPr kumimoji="1" lang="ja-JP" altLang="en-US" sz="900" kern="1200" dirty="0" err="1">
                          <a:solidFill>
                            <a:schemeClr val="tx1"/>
                          </a:solidFill>
                          <a:latin typeface="+mn-ea"/>
                          <a:ea typeface="+mn-ea"/>
                          <a:cs typeface="+mn-cs"/>
                        </a:rPr>
                        <a:t>、</a:t>
                      </a:r>
                      <a:endParaRPr kumimoji="1" lang="en-US" altLang="ja-JP" sz="900" kern="1200" dirty="0">
                        <a:solidFill>
                          <a:schemeClr val="tx1"/>
                        </a:solidFill>
                        <a:latin typeface="+mn-ea"/>
                        <a:ea typeface="+mn-ea"/>
                        <a:cs typeface="+mn-cs"/>
                      </a:endParaRPr>
                    </a:p>
                    <a:p>
                      <a:pPr marL="0" indent="0" algn="l" defTabSz="990570" rtl="0" eaLnBrk="1" latinLnBrk="0" hangingPunct="1">
                        <a:buFont typeface="Arial" panose="020B0604020202020204" pitchFamily="34" charset="0"/>
                        <a:buNone/>
                      </a:pPr>
                      <a:r>
                        <a:rPr kumimoji="1" lang="ja-JP" altLang="en-US" sz="900" kern="1200" dirty="0">
                          <a:solidFill>
                            <a:schemeClr val="tx1"/>
                          </a:solidFill>
                          <a:latin typeface="+mn-ea"/>
                          <a:ea typeface="+mn-ea"/>
                          <a:cs typeface="+mn-cs"/>
                        </a:rPr>
                        <a:t>　高シナリオ</a:t>
                      </a:r>
                      <a:r>
                        <a:rPr kumimoji="1" lang="en-US" altLang="ja-JP" sz="900" kern="1200" dirty="0">
                          <a:solidFill>
                            <a:schemeClr val="tx1"/>
                          </a:solidFill>
                          <a:latin typeface="+mn-ea"/>
                          <a:ea typeface="+mn-ea"/>
                          <a:cs typeface="+mn-cs"/>
                        </a:rPr>
                        <a:t>45</a:t>
                      </a:r>
                      <a:r>
                        <a:rPr kumimoji="1" lang="ja-JP" altLang="en-US" sz="900" kern="1200" dirty="0">
                          <a:solidFill>
                            <a:schemeClr val="tx1"/>
                          </a:solidFill>
                          <a:latin typeface="+mn-ea"/>
                          <a:ea typeface="+mn-ea"/>
                          <a:cs typeface="+mn-cs"/>
                        </a:rPr>
                        <a:t>～</a:t>
                      </a:r>
                      <a:r>
                        <a:rPr kumimoji="1" lang="en-US" altLang="ja-JP" sz="900" kern="1200" dirty="0">
                          <a:solidFill>
                            <a:schemeClr val="tx1"/>
                          </a:solidFill>
                          <a:latin typeface="+mn-ea"/>
                          <a:ea typeface="+mn-ea"/>
                          <a:cs typeface="+mn-cs"/>
                        </a:rPr>
                        <a:t>80cm</a:t>
                      </a:r>
                    </a:p>
                    <a:p>
                      <a:pPr marL="0" indent="0" algn="l" defTabSz="990570" rtl="0" eaLnBrk="1" latinLnBrk="0" hangingPunct="1">
                        <a:buFont typeface="Arial" panose="020B0604020202020204" pitchFamily="34" charset="0"/>
                        <a:buNone/>
                      </a:pPr>
                      <a:endParaRPr kumimoji="1" lang="en-US" altLang="ja-JP" sz="900" kern="1200" dirty="0">
                        <a:solidFill>
                          <a:schemeClr val="tx1"/>
                        </a:solidFill>
                        <a:latin typeface="+mn-ea"/>
                        <a:ea typeface="+mn-ea"/>
                        <a:cs typeface="+mn-cs"/>
                      </a:endParaRPr>
                    </a:p>
                    <a:p>
                      <a:pPr marL="0" indent="0" algn="l" defTabSz="990570" rtl="0" eaLnBrk="1" latinLnBrk="0" hangingPunct="1">
                        <a:buFont typeface="Arial" panose="020B0604020202020204" pitchFamily="34" charset="0"/>
                        <a:buNone/>
                      </a:pPr>
                      <a:r>
                        <a:rPr kumimoji="1" lang="ja-JP" altLang="en-US" sz="900" kern="1200" dirty="0">
                          <a:solidFill>
                            <a:schemeClr val="tx1"/>
                          </a:solidFill>
                          <a:latin typeface="+mn-ea"/>
                          <a:ea typeface="+mn-ea"/>
                          <a:cs typeface="+mn-cs"/>
                        </a:rPr>
                        <a:t>・高潮変化量、波浪変化量の考慮なし。</a:t>
                      </a:r>
                      <a:endParaRPr kumimoji="1" lang="en-US" altLang="ja-JP" sz="900" kern="1200" dirty="0">
                        <a:solidFill>
                          <a:schemeClr val="tx1"/>
                        </a:solidFill>
                        <a:latin typeface="+mn-ea"/>
                        <a:ea typeface="+mn-ea"/>
                        <a:cs typeface="+mn-cs"/>
                      </a:endParaRPr>
                    </a:p>
                  </a:txBody>
                  <a:tcPr marL="66242" marR="66242" marT="33124" marB="33124"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415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アメリカにおける気候変動に対する取組</a:t>
            </a: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5</a:t>
            </a:fld>
            <a:endParaRPr kumimoji="1" lang="ja-JP" altLang="en-US" sz="1600" dirty="0">
              <a:solidFill>
                <a:schemeClr val="tx1"/>
              </a:solidFill>
            </a:endParaRPr>
          </a:p>
        </p:txBody>
      </p:sp>
      <p:sp>
        <p:nvSpPr>
          <p:cNvPr id="10" name="テキスト ボックス 9">
            <a:extLst>
              <a:ext uri="{FF2B5EF4-FFF2-40B4-BE49-F238E27FC236}">
                <a16:creationId xmlns:a16="http://schemas.microsoft.com/office/drawing/2014/main" id="{DF2DBC7C-A06B-4FC6-8FC8-08F542E4CB99}"/>
              </a:ext>
            </a:extLst>
          </p:cNvPr>
          <p:cNvSpPr txBox="1"/>
          <p:nvPr/>
        </p:nvSpPr>
        <p:spPr>
          <a:xfrm>
            <a:off x="1494" y="6588444"/>
            <a:ext cx="6977849" cy="246221"/>
          </a:xfrm>
          <a:prstGeom prst="rect">
            <a:avLst/>
          </a:prstGeom>
          <a:noFill/>
        </p:spPr>
        <p:txBody>
          <a:bodyPr wrap="square" rtlCol="0">
            <a:spAutoFit/>
          </a:bodyPr>
          <a:lstStyle/>
          <a:p>
            <a:r>
              <a:rPr lang="ja-JP" altLang="en-US" sz="1000" dirty="0"/>
              <a:t>出典：「第</a:t>
            </a:r>
            <a:r>
              <a:rPr lang="en-US" altLang="ja-JP" sz="1000" dirty="0"/>
              <a:t>2</a:t>
            </a:r>
            <a:r>
              <a:rPr lang="ja-JP" altLang="en-US" sz="1000" dirty="0"/>
              <a:t>回気候変動を踏まえた海岸保全のあり方検討委員会」資料４</a:t>
            </a:r>
            <a:endParaRPr kumimoji="1" lang="ja-JP" altLang="en-US" sz="1000" dirty="0"/>
          </a:p>
        </p:txBody>
      </p:sp>
      <p:sp>
        <p:nvSpPr>
          <p:cNvPr id="6" name="Text Box 3"/>
          <p:cNvSpPr txBox="1">
            <a:spLocks noChangeArrowheads="1"/>
          </p:cNvSpPr>
          <p:nvPr/>
        </p:nvSpPr>
        <p:spPr bwMode="auto">
          <a:xfrm>
            <a:off x="54592" y="416024"/>
            <a:ext cx="9036743" cy="2254250"/>
          </a:xfrm>
          <a:prstGeom prst="rect">
            <a:avLst/>
          </a:prstGeom>
          <a:noFill/>
          <a:ln w="9525">
            <a:solidFill>
              <a:schemeClr val="tx1"/>
            </a:solidFill>
            <a:miter lim="800000"/>
            <a:headEnd/>
            <a:tailEnd/>
          </a:ln>
        </p:spPr>
        <p:txBody>
          <a:bodyPr lIns="58487" tIns="49508" rIns="58487" bIns="49508" anchor="ctr">
            <a:normAutofit/>
          </a:bodyPr>
          <a:lstStyle>
            <a:lvl1pPr marL="177800" indent="-1778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80975" indent="-180975">
              <a:defRPr/>
            </a:pPr>
            <a:r>
              <a:rPr lang="ja-JP" altLang="en-US" sz="1400" dirty="0">
                <a:latin typeface="+mn-ea"/>
                <a:ea typeface="+mn-ea"/>
                <a:cs typeface="Times New Roman" panose="02020603050405020304" pitchFamily="18" charset="0"/>
              </a:rPr>
              <a:t>○アメリカ陸軍工兵隊（</a:t>
            </a:r>
            <a:r>
              <a:rPr lang="en-US" altLang="ja-JP" sz="1400" dirty="0">
                <a:latin typeface="+mn-ea"/>
                <a:ea typeface="+mn-ea"/>
                <a:cs typeface="Times New Roman" panose="02020603050405020304" pitchFamily="18" charset="0"/>
              </a:rPr>
              <a:t>USACE</a:t>
            </a:r>
            <a:r>
              <a:rPr lang="ja-JP" altLang="en-US" sz="1400" dirty="0">
                <a:latin typeface="+mn-ea"/>
                <a:ea typeface="+mn-ea"/>
                <a:cs typeface="Times New Roman" panose="02020603050405020304" pitchFamily="18" charset="0"/>
              </a:rPr>
              <a:t>）が「</a:t>
            </a:r>
            <a:r>
              <a:rPr lang="ja-JP" altLang="en-US" sz="1400" dirty="0">
                <a:latin typeface="+mn-ea"/>
                <a:cs typeface="Times New Roman" panose="02020603050405020304" pitchFamily="18" charset="0"/>
              </a:rPr>
              <a:t>公共事業プログラムにおける海面上昇の考慮（</a:t>
            </a:r>
            <a:r>
              <a:rPr lang="en-US" altLang="ja-JP" sz="1400" dirty="0">
                <a:latin typeface="+mn-ea"/>
                <a:ea typeface="+mn-ea"/>
                <a:cs typeface="Times New Roman" panose="02020603050405020304" pitchFamily="18" charset="0"/>
              </a:rPr>
              <a:t>ER1100-2-8162, INCORPORATING SEA LEVEL CHANGE IN CIVIL WORKS PROGRAMS, 2013</a:t>
            </a:r>
            <a:r>
              <a:rPr lang="ja-JP" altLang="en-US" sz="1400" dirty="0">
                <a:latin typeface="+mn-ea"/>
                <a:ea typeface="+mn-ea"/>
                <a:cs typeface="Times New Roman" panose="02020603050405020304" pitchFamily="18" charset="0"/>
              </a:rPr>
              <a:t>年</a:t>
            </a:r>
            <a:r>
              <a:rPr lang="en-US" altLang="ja-JP" sz="1400" dirty="0">
                <a:latin typeface="+mn-ea"/>
                <a:ea typeface="+mn-ea"/>
                <a:cs typeface="Times New Roman" panose="02020603050405020304" pitchFamily="18" charset="0"/>
              </a:rPr>
              <a:t>12</a:t>
            </a:r>
            <a:r>
              <a:rPr lang="ja-JP" altLang="en-US" sz="1400" dirty="0">
                <a:latin typeface="+mn-ea"/>
                <a:ea typeface="+mn-ea"/>
                <a:cs typeface="Times New Roman" panose="02020603050405020304" pitchFamily="18" charset="0"/>
              </a:rPr>
              <a:t>月公表）」において海面上昇量を考慮することを示しており、特に過去の上昇量（トレンド）による最小値は必ず考慮するべきと記載。</a:t>
            </a:r>
            <a:endParaRPr lang="en-US" altLang="ja-JP" sz="1400" dirty="0">
              <a:latin typeface="+mn-ea"/>
              <a:ea typeface="+mn-ea"/>
              <a:cs typeface="Times New Roman" panose="02020603050405020304" pitchFamily="18" charset="0"/>
            </a:endParaRPr>
          </a:p>
          <a:p>
            <a:pPr marL="180975" indent="-180975">
              <a:defRPr/>
            </a:pPr>
            <a:r>
              <a:rPr lang="ja-JP" altLang="en-US" sz="1400" dirty="0">
                <a:latin typeface="+mn-ea"/>
                <a:ea typeface="+mn-ea"/>
                <a:cs typeface="Times New Roman" panose="02020603050405020304" pitchFamily="18" charset="0"/>
              </a:rPr>
              <a:t>○海面上昇率の算定式は、全米科学アカデミー（</a:t>
            </a:r>
            <a:r>
              <a:rPr lang="en-US" altLang="ja-JP" sz="1400" dirty="0">
                <a:latin typeface="+mn-ea"/>
                <a:ea typeface="+mn-ea"/>
                <a:cs typeface="Times New Roman" panose="02020603050405020304" pitchFamily="18" charset="0"/>
              </a:rPr>
              <a:t>National Academy of Science</a:t>
            </a:r>
            <a:r>
              <a:rPr lang="ja-JP" altLang="en-US" sz="1400" dirty="0">
                <a:latin typeface="+mn-ea"/>
                <a:ea typeface="+mn-ea"/>
                <a:cs typeface="Times New Roman" panose="02020603050405020304" pitchFamily="18" charset="0"/>
              </a:rPr>
              <a:t>）が</a:t>
            </a:r>
            <a:r>
              <a:rPr lang="en-US" altLang="ja-JP" sz="1400" dirty="0">
                <a:latin typeface="+mn-ea"/>
                <a:ea typeface="+mn-ea"/>
                <a:cs typeface="Times New Roman" panose="02020603050405020304" pitchFamily="18" charset="0"/>
              </a:rPr>
              <a:t>1987</a:t>
            </a:r>
            <a:r>
              <a:rPr lang="ja-JP" altLang="en-US" sz="1400" dirty="0">
                <a:latin typeface="+mn-ea"/>
                <a:ea typeface="+mn-ea"/>
                <a:cs typeface="Times New Roman" panose="02020603050405020304" pitchFamily="18" charset="0"/>
              </a:rPr>
              <a:t>年に発表した「海面変動への対応（</a:t>
            </a:r>
            <a:r>
              <a:rPr lang="en-US" altLang="ja-JP" sz="1400" dirty="0">
                <a:latin typeface="+mn-ea"/>
                <a:ea typeface="+mn-ea"/>
                <a:cs typeface="Times New Roman" panose="02020603050405020304" pitchFamily="18" charset="0"/>
              </a:rPr>
              <a:t>Responding to Changes</a:t>
            </a:r>
            <a:r>
              <a:rPr lang="ja-JP" altLang="en-US" sz="1400" dirty="0">
                <a:latin typeface="+mn-ea"/>
                <a:ea typeface="+mn-ea"/>
                <a:cs typeface="Times New Roman" panose="02020603050405020304" pitchFamily="18" charset="0"/>
              </a:rPr>
              <a:t> </a:t>
            </a:r>
            <a:r>
              <a:rPr lang="en-US" altLang="ja-JP" sz="1400" dirty="0">
                <a:latin typeface="+mn-ea"/>
                <a:ea typeface="+mn-ea"/>
                <a:cs typeface="Times New Roman" panose="02020603050405020304" pitchFamily="18" charset="0"/>
              </a:rPr>
              <a:t>in Sea Level</a:t>
            </a:r>
            <a:r>
              <a:rPr lang="ja-JP" altLang="en-US" sz="1400" dirty="0">
                <a:latin typeface="+mn-ea"/>
                <a:ea typeface="+mn-ea"/>
                <a:cs typeface="Times New Roman" panose="02020603050405020304" pitchFamily="18" charset="0"/>
              </a:rPr>
              <a:t>）」で提案された</a:t>
            </a:r>
            <a:r>
              <a:rPr lang="en-US" altLang="ja-JP" sz="1400" dirty="0">
                <a:latin typeface="+mn-ea"/>
                <a:ea typeface="+mn-ea"/>
                <a:cs typeface="Times New Roman" panose="02020603050405020304" pitchFamily="18" charset="0"/>
              </a:rPr>
              <a:t>NRC</a:t>
            </a:r>
            <a:r>
              <a:rPr lang="ja-JP" altLang="en-US" sz="1400" dirty="0">
                <a:latin typeface="+mn-ea"/>
                <a:cs typeface="Times New Roman" panose="02020603050405020304" pitchFamily="18" charset="0"/>
              </a:rPr>
              <a:t> （</a:t>
            </a:r>
            <a:r>
              <a:rPr lang="en-US" altLang="ja-JP" sz="1400" dirty="0">
                <a:latin typeface="+mn-ea"/>
                <a:cs typeface="Times New Roman" panose="02020603050405020304" pitchFamily="18" charset="0"/>
              </a:rPr>
              <a:t>National Research Council</a:t>
            </a:r>
            <a:r>
              <a:rPr lang="ja-JP" altLang="en-US" sz="1400" dirty="0">
                <a:latin typeface="+mn-ea"/>
                <a:cs typeface="Times New Roman" panose="02020603050405020304" pitchFamily="18" charset="0"/>
              </a:rPr>
              <a:t>）</a:t>
            </a:r>
            <a:r>
              <a:rPr lang="ja-JP" altLang="en-US" sz="1400" dirty="0">
                <a:latin typeface="+mn-ea"/>
                <a:ea typeface="+mn-ea"/>
                <a:cs typeface="Times New Roman" panose="02020603050405020304" pitchFamily="18" charset="0"/>
              </a:rPr>
              <a:t>曲線を基にしたもの。</a:t>
            </a:r>
            <a:endParaRPr lang="en-US" altLang="ja-JP" sz="1400" dirty="0">
              <a:latin typeface="+mn-ea"/>
              <a:ea typeface="+mn-ea"/>
              <a:cs typeface="Times New Roman" panose="02020603050405020304" pitchFamily="18" charset="0"/>
            </a:endParaRPr>
          </a:p>
          <a:p>
            <a:pPr marL="180975" indent="-180975">
              <a:defRPr/>
            </a:pPr>
            <a:r>
              <a:rPr lang="ja-JP" altLang="en-US" sz="1400" dirty="0">
                <a:latin typeface="+mn-ea"/>
                <a:ea typeface="+mn-ea"/>
                <a:cs typeface="Times New Roman" panose="02020603050405020304" pitchFamily="18" charset="0"/>
              </a:rPr>
              <a:t>○事業のライフサイクルにわたる計画検討や設計では、将来起こり得る海面上昇率に関し、全ての範囲（低</a:t>
            </a:r>
            <a:r>
              <a:rPr lang="en-US" altLang="ja-JP" sz="1400" dirty="0">
                <a:latin typeface="+mn-ea"/>
                <a:ea typeface="+mn-ea"/>
                <a:cs typeface="Times New Roman" panose="02020603050405020304" pitchFamily="18" charset="0"/>
              </a:rPr>
              <a:t>(low)</a:t>
            </a:r>
            <a:r>
              <a:rPr lang="ja-JP" altLang="en-US" sz="1400" dirty="0">
                <a:latin typeface="+mn-ea"/>
                <a:ea typeface="+mn-ea"/>
                <a:cs typeface="Times New Roman" panose="02020603050405020304" pitchFamily="18" charset="0"/>
              </a:rPr>
              <a:t>・中</a:t>
            </a:r>
            <a:r>
              <a:rPr lang="en-US" altLang="ja-JP" sz="1400" dirty="0">
                <a:latin typeface="+mn-ea"/>
                <a:ea typeface="+mn-ea"/>
                <a:cs typeface="Times New Roman" panose="02020603050405020304" pitchFamily="18" charset="0"/>
              </a:rPr>
              <a:t>(intermediate)</a:t>
            </a:r>
            <a:r>
              <a:rPr lang="ja-JP" altLang="en-US" sz="1400" dirty="0">
                <a:latin typeface="+mn-ea"/>
                <a:ea typeface="+mn-ea"/>
                <a:cs typeface="Times New Roman" panose="02020603050405020304" pitchFamily="18" charset="0"/>
              </a:rPr>
              <a:t>・高</a:t>
            </a:r>
            <a:r>
              <a:rPr lang="en-US" altLang="ja-JP" sz="1400" dirty="0">
                <a:latin typeface="+mn-ea"/>
                <a:ea typeface="+mn-ea"/>
                <a:cs typeface="Times New Roman" panose="02020603050405020304" pitchFamily="18" charset="0"/>
              </a:rPr>
              <a:t>(high)</a:t>
            </a:r>
            <a:r>
              <a:rPr lang="ja-JP" altLang="en-US" sz="1400" dirty="0">
                <a:latin typeface="+mn-ea"/>
                <a:ea typeface="+mn-ea"/>
                <a:cs typeface="Times New Roman" panose="02020603050405020304" pitchFamily="18" charset="0"/>
              </a:rPr>
              <a:t>の３シナリオ）を考慮しなくてはならない。また、事業の代替案について、事業の有・無それぞれに対し、低・中・高のシナリオについて評価するが、事業内容によって採用する将来シナリオが異なる。</a:t>
            </a:r>
            <a:endParaRPr lang="en-US" altLang="ja-JP" sz="1400" dirty="0">
              <a:latin typeface="+mn-ea"/>
              <a:ea typeface="+mn-ea"/>
              <a:cs typeface="Times New Roman" panose="02020603050405020304" pitchFamily="18" charset="0"/>
            </a:endParaRPr>
          </a:p>
          <a:p>
            <a:pPr marL="180975" indent="-180975">
              <a:defRPr/>
            </a:pPr>
            <a:r>
              <a:rPr lang="ja-JP" altLang="en-US" sz="1400" dirty="0">
                <a:latin typeface="+mn-ea"/>
                <a:ea typeface="+mn-ea"/>
                <a:cs typeface="Times New Roman" panose="02020603050405020304" pitchFamily="18" charset="0"/>
              </a:rPr>
              <a:t>○ハリケーン・サンディで被災したニューヨーク州スタテン島の海岸堤防については、将来の海面上昇量が変化した場合にも適応可能な設計としている。</a:t>
            </a:r>
            <a:endParaRPr lang="en-US" altLang="ja-JP" sz="1400" dirty="0">
              <a:latin typeface="+mn-ea"/>
              <a:ea typeface="+mn-ea"/>
              <a:cs typeface="Times New Roman" panose="02020603050405020304" pitchFamily="18" charset="0"/>
            </a:endParaRPr>
          </a:p>
        </p:txBody>
      </p:sp>
      <p:pic>
        <p:nvPicPr>
          <p:cNvPr id="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3918" y="2812017"/>
            <a:ext cx="35528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3693572"/>
            <a:ext cx="21796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238" y="4055522"/>
            <a:ext cx="39004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bwMode="auto">
          <a:xfrm>
            <a:off x="57150" y="4303172"/>
            <a:ext cx="5294313" cy="596900"/>
          </a:xfrm>
          <a:prstGeom prst="rect">
            <a:avLst/>
          </a:prstGeom>
        </p:spPr>
        <p:txBody>
          <a:bodyPr>
            <a:spAutoFit/>
          </a:bodyPr>
          <a:lstStyle/>
          <a:p>
            <a:pPr defTabSz="1279999">
              <a:defRPr/>
            </a:pPr>
            <a:r>
              <a:rPr lang="en-US" altLang="ja-JP" sz="1100" dirty="0">
                <a:solidFill>
                  <a:prstClr val="black"/>
                </a:solidFill>
                <a:latin typeface="+mn-ea"/>
                <a:ea typeface="+mn-ea"/>
              </a:rPr>
              <a:t>t : </a:t>
            </a:r>
            <a:r>
              <a:rPr lang="ja-JP" altLang="en-US" sz="1100" dirty="0">
                <a:solidFill>
                  <a:prstClr val="black"/>
                </a:solidFill>
                <a:latin typeface="+mn-ea"/>
                <a:ea typeface="+mn-ea"/>
              </a:rPr>
              <a:t>将来時点</a:t>
            </a:r>
            <a:r>
              <a:rPr lang="en-US" altLang="ja-JP" sz="1100" dirty="0">
                <a:solidFill>
                  <a:prstClr val="black"/>
                </a:solidFill>
                <a:latin typeface="+mn-ea"/>
                <a:ea typeface="+mn-ea"/>
              </a:rPr>
              <a:t>(</a:t>
            </a:r>
            <a:r>
              <a:rPr lang="ja-JP" altLang="en-US" sz="1100" dirty="0">
                <a:solidFill>
                  <a:prstClr val="black"/>
                </a:solidFill>
                <a:latin typeface="+mn-ea"/>
                <a:ea typeface="+mn-ea"/>
              </a:rPr>
              <a:t>年。ただし</a:t>
            </a:r>
            <a:r>
              <a:rPr lang="en-US" altLang="ja-JP" sz="1100" dirty="0">
                <a:solidFill>
                  <a:prstClr val="black"/>
                </a:solidFill>
                <a:latin typeface="+mn-ea"/>
                <a:ea typeface="+mn-ea"/>
              </a:rPr>
              <a:t>1986</a:t>
            </a:r>
            <a:r>
              <a:rPr lang="ja-JP" altLang="en-US" sz="1100" dirty="0">
                <a:solidFill>
                  <a:prstClr val="black"/>
                </a:solidFill>
                <a:latin typeface="+mn-ea"/>
                <a:ea typeface="+mn-ea"/>
              </a:rPr>
              <a:t>年を起点。</a:t>
            </a:r>
            <a:r>
              <a:rPr lang="en-US" altLang="ja-JP" sz="1100" dirty="0">
                <a:solidFill>
                  <a:prstClr val="black"/>
                </a:solidFill>
                <a:latin typeface="+mn-ea"/>
                <a:ea typeface="+mn-ea"/>
              </a:rPr>
              <a:t>)</a:t>
            </a:r>
          </a:p>
          <a:p>
            <a:pPr defTabSz="1279999">
              <a:defRPr/>
            </a:pPr>
            <a:r>
              <a:rPr lang="en-US" altLang="ja-JP" sz="1100" dirty="0">
                <a:solidFill>
                  <a:prstClr val="black"/>
                </a:solidFill>
                <a:latin typeface="+mn-ea"/>
                <a:ea typeface="+mn-ea"/>
              </a:rPr>
              <a:t>t1: </a:t>
            </a:r>
            <a:r>
              <a:rPr lang="ja-JP" altLang="en-US" sz="1100" dirty="0">
                <a:solidFill>
                  <a:prstClr val="black"/>
                </a:solidFill>
                <a:latin typeface="+mn-ea"/>
                <a:ea typeface="+mn-ea"/>
              </a:rPr>
              <a:t>建設時点</a:t>
            </a:r>
            <a:r>
              <a:rPr lang="en-US" altLang="ja-JP" sz="1100" dirty="0">
                <a:solidFill>
                  <a:prstClr val="black"/>
                </a:solidFill>
                <a:latin typeface="+mn-ea"/>
                <a:ea typeface="+mn-ea"/>
              </a:rPr>
              <a:t>(</a:t>
            </a:r>
            <a:r>
              <a:rPr lang="ja-JP" altLang="en-US" sz="1100" dirty="0">
                <a:solidFill>
                  <a:prstClr val="black"/>
                </a:solidFill>
                <a:latin typeface="+mn-ea"/>
                <a:ea typeface="+mn-ea"/>
              </a:rPr>
              <a:t>年。ただし</a:t>
            </a:r>
            <a:r>
              <a:rPr lang="en-US" altLang="ja-JP" sz="1100" dirty="0">
                <a:solidFill>
                  <a:prstClr val="black"/>
                </a:solidFill>
                <a:latin typeface="+mn-ea"/>
                <a:ea typeface="+mn-ea"/>
              </a:rPr>
              <a:t>1992</a:t>
            </a:r>
            <a:r>
              <a:rPr lang="ja-JP" altLang="en-US" sz="1100" dirty="0">
                <a:solidFill>
                  <a:prstClr val="black"/>
                </a:solidFill>
                <a:latin typeface="+mn-ea"/>
                <a:ea typeface="+mn-ea"/>
              </a:rPr>
              <a:t>年を起点。</a:t>
            </a:r>
            <a:r>
              <a:rPr lang="en-US" altLang="ja-JP" sz="1100" dirty="0">
                <a:solidFill>
                  <a:prstClr val="black"/>
                </a:solidFill>
                <a:latin typeface="+mn-ea"/>
                <a:ea typeface="+mn-ea"/>
              </a:rPr>
              <a:t>)</a:t>
            </a:r>
            <a:r>
              <a:rPr lang="ja-JP" altLang="en-US" sz="1100" dirty="0" err="1">
                <a:solidFill>
                  <a:prstClr val="black"/>
                </a:solidFill>
                <a:latin typeface="+mn-ea"/>
                <a:ea typeface="+mn-ea"/>
              </a:rPr>
              <a:t>、</a:t>
            </a:r>
            <a:r>
              <a:rPr lang="en-US" altLang="ja-JP" sz="1100" dirty="0">
                <a:solidFill>
                  <a:prstClr val="black"/>
                </a:solidFill>
                <a:latin typeface="+mn-ea"/>
                <a:ea typeface="+mn-ea"/>
              </a:rPr>
              <a:t>t2: </a:t>
            </a:r>
            <a:r>
              <a:rPr lang="ja-JP" altLang="en-US" sz="1100" dirty="0">
                <a:solidFill>
                  <a:prstClr val="black"/>
                </a:solidFill>
                <a:latin typeface="+mn-ea"/>
                <a:ea typeface="+mn-ea"/>
              </a:rPr>
              <a:t>将来時点（年。ただし</a:t>
            </a:r>
            <a:r>
              <a:rPr lang="en-US" altLang="ja-JP" sz="1100" dirty="0">
                <a:solidFill>
                  <a:prstClr val="black"/>
                </a:solidFill>
                <a:latin typeface="+mn-ea"/>
                <a:ea typeface="+mn-ea"/>
              </a:rPr>
              <a:t>1992</a:t>
            </a:r>
            <a:r>
              <a:rPr lang="ja-JP" altLang="en-US" sz="1100" dirty="0">
                <a:solidFill>
                  <a:prstClr val="black"/>
                </a:solidFill>
                <a:latin typeface="+mn-ea"/>
                <a:ea typeface="+mn-ea"/>
              </a:rPr>
              <a:t>年を起点。）</a:t>
            </a:r>
            <a:endParaRPr lang="en-US" altLang="ja-JP" sz="1100" dirty="0">
              <a:solidFill>
                <a:prstClr val="black"/>
              </a:solidFill>
              <a:latin typeface="+mn-ea"/>
              <a:ea typeface="+mn-ea"/>
            </a:endParaRPr>
          </a:p>
          <a:p>
            <a:pPr defTabSz="1279999">
              <a:defRPr/>
            </a:pPr>
            <a:r>
              <a:rPr lang="en-US" altLang="ja-JP" sz="1100" dirty="0">
                <a:solidFill>
                  <a:prstClr val="black"/>
                </a:solidFill>
                <a:latin typeface="+mn-ea"/>
                <a:ea typeface="+mn-ea"/>
              </a:rPr>
              <a:t>b: </a:t>
            </a:r>
            <a:r>
              <a:rPr lang="ja-JP" altLang="en-US" sz="1100" dirty="0">
                <a:solidFill>
                  <a:prstClr val="black"/>
                </a:solidFill>
                <a:latin typeface="+mn-ea"/>
                <a:ea typeface="+mn-ea"/>
              </a:rPr>
              <a:t>定数（改定</a:t>
            </a:r>
            <a:r>
              <a:rPr lang="en-US" altLang="ja-JP" sz="1100" dirty="0">
                <a:solidFill>
                  <a:prstClr val="black"/>
                </a:solidFill>
                <a:latin typeface="+mn-ea"/>
                <a:ea typeface="+mn-ea"/>
              </a:rPr>
              <a:t>NRC</a:t>
            </a:r>
            <a:r>
              <a:rPr lang="ja-JP" altLang="en-US" sz="1100" dirty="0">
                <a:solidFill>
                  <a:prstClr val="black"/>
                </a:solidFill>
                <a:latin typeface="+mn-ea"/>
                <a:ea typeface="+mn-ea"/>
              </a:rPr>
              <a:t>曲線</a:t>
            </a:r>
            <a:r>
              <a:rPr lang="en-US" altLang="ja-JP" sz="1100" dirty="0">
                <a:solidFill>
                  <a:prstClr val="black"/>
                </a:solidFill>
                <a:latin typeface="+mn-ea"/>
                <a:ea typeface="+mn-ea"/>
              </a:rPr>
              <a:t>I</a:t>
            </a:r>
            <a:r>
              <a:rPr lang="ja-JP" altLang="en-US" sz="1100" dirty="0">
                <a:solidFill>
                  <a:prstClr val="black"/>
                </a:solidFill>
                <a:latin typeface="+mn-ea"/>
                <a:ea typeface="+mn-ea"/>
              </a:rPr>
              <a:t>については</a:t>
            </a:r>
            <a:r>
              <a:rPr lang="en-US" altLang="ja-JP" sz="1100" dirty="0">
                <a:solidFill>
                  <a:prstClr val="black"/>
                </a:solidFill>
                <a:latin typeface="+mn-ea"/>
                <a:ea typeface="+mn-ea"/>
              </a:rPr>
              <a:t>2.71×10</a:t>
            </a:r>
            <a:r>
              <a:rPr lang="en-US" altLang="ja-JP" sz="1100" baseline="30000" dirty="0">
                <a:solidFill>
                  <a:prstClr val="black"/>
                </a:solidFill>
                <a:latin typeface="+mn-ea"/>
                <a:ea typeface="+mn-ea"/>
              </a:rPr>
              <a:t>-5</a:t>
            </a:r>
            <a:r>
              <a:rPr lang="ja-JP" altLang="en-US" sz="1100" dirty="0" err="1">
                <a:solidFill>
                  <a:prstClr val="black"/>
                </a:solidFill>
                <a:latin typeface="+mn-ea"/>
                <a:ea typeface="+mn-ea"/>
              </a:rPr>
              <a:t>、</a:t>
            </a:r>
            <a:r>
              <a:rPr lang="ja-JP" altLang="en-US" sz="1100" dirty="0">
                <a:solidFill>
                  <a:prstClr val="black"/>
                </a:solidFill>
                <a:latin typeface="+mn-ea"/>
                <a:ea typeface="+mn-ea"/>
              </a:rPr>
              <a:t>改定</a:t>
            </a:r>
            <a:r>
              <a:rPr lang="en-US" altLang="ja-JP" sz="1100" dirty="0">
                <a:solidFill>
                  <a:prstClr val="black"/>
                </a:solidFill>
                <a:latin typeface="+mn-ea"/>
                <a:ea typeface="+mn-ea"/>
              </a:rPr>
              <a:t>NRC</a:t>
            </a:r>
            <a:r>
              <a:rPr lang="ja-JP" altLang="en-US" sz="1100" dirty="0">
                <a:solidFill>
                  <a:prstClr val="black"/>
                </a:solidFill>
                <a:latin typeface="+mn-ea"/>
                <a:ea typeface="+mn-ea"/>
              </a:rPr>
              <a:t>曲線</a:t>
            </a:r>
            <a:r>
              <a:rPr lang="en-US" altLang="ja-JP" sz="1100" dirty="0">
                <a:solidFill>
                  <a:prstClr val="black"/>
                </a:solidFill>
                <a:latin typeface="+mn-ea"/>
                <a:ea typeface="+mn-ea"/>
              </a:rPr>
              <a:t>III</a:t>
            </a:r>
            <a:r>
              <a:rPr lang="ja-JP" altLang="en-US" sz="1100" dirty="0">
                <a:solidFill>
                  <a:prstClr val="black"/>
                </a:solidFill>
                <a:latin typeface="+mn-ea"/>
                <a:ea typeface="+mn-ea"/>
              </a:rPr>
              <a:t>については</a:t>
            </a:r>
            <a:r>
              <a:rPr lang="en-US" altLang="ja-JP" sz="1100" dirty="0">
                <a:solidFill>
                  <a:prstClr val="black"/>
                </a:solidFill>
                <a:latin typeface="+mn-ea"/>
                <a:ea typeface="+mn-ea"/>
              </a:rPr>
              <a:t>1.13×10</a:t>
            </a:r>
            <a:r>
              <a:rPr lang="en-US" altLang="ja-JP" sz="1100" baseline="30000" dirty="0">
                <a:solidFill>
                  <a:prstClr val="black"/>
                </a:solidFill>
                <a:latin typeface="+mn-ea"/>
                <a:ea typeface="+mn-ea"/>
              </a:rPr>
              <a:t>-4</a:t>
            </a:r>
            <a:r>
              <a:rPr lang="ja-JP" altLang="en-US" sz="1100" dirty="0">
                <a:solidFill>
                  <a:prstClr val="black"/>
                </a:solidFill>
                <a:latin typeface="+mn-ea"/>
                <a:ea typeface="+mn-ea"/>
              </a:rPr>
              <a:t>）</a:t>
            </a:r>
            <a:endParaRPr lang="en-US" altLang="ja-JP" sz="1100" dirty="0">
              <a:solidFill>
                <a:prstClr val="black"/>
              </a:solidFill>
              <a:latin typeface="+mn-ea"/>
              <a:ea typeface="+mn-ea"/>
            </a:endParaRPr>
          </a:p>
        </p:txBody>
      </p:sp>
      <p:sp>
        <p:nvSpPr>
          <p:cNvPr id="13" name="正方形/長方形 12"/>
          <p:cNvSpPr/>
          <p:nvPr/>
        </p:nvSpPr>
        <p:spPr bwMode="auto">
          <a:xfrm>
            <a:off x="31750" y="2718847"/>
            <a:ext cx="2074863" cy="306388"/>
          </a:xfrm>
          <a:prstGeom prst="rect">
            <a:avLst/>
          </a:prstGeom>
        </p:spPr>
        <p:txBody>
          <a:bodyPr wrap="none">
            <a:spAutoFit/>
          </a:bodyPr>
          <a:lstStyle/>
          <a:p>
            <a:pPr marL="288000" indent="-756000">
              <a:defRPr/>
            </a:pPr>
            <a:r>
              <a:rPr lang="ja-JP" altLang="en-US" sz="1400" b="1" u="sng" dirty="0">
                <a:solidFill>
                  <a:srgbClr val="000000"/>
                </a:solidFill>
                <a:latin typeface="+mn-ea"/>
                <a:ea typeface="+mn-ea"/>
              </a:rPr>
              <a:t>各シナリオの海面上昇率</a:t>
            </a:r>
          </a:p>
        </p:txBody>
      </p:sp>
      <p:sp>
        <p:nvSpPr>
          <p:cNvPr id="14" name="正方形/長方形 13"/>
          <p:cNvSpPr/>
          <p:nvPr/>
        </p:nvSpPr>
        <p:spPr bwMode="auto">
          <a:xfrm>
            <a:off x="44450" y="2998247"/>
            <a:ext cx="5482893" cy="831850"/>
          </a:xfrm>
          <a:prstGeom prst="rect">
            <a:avLst/>
          </a:prstGeom>
        </p:spPr>
        <p:txBody>
          <a:bodyPr wrap="square">
            <a:spAutoFit/>
          </a:bodyPr>
          <a:lstStyle/>
          <a:p>
            <a:pPr marL="342900" indent="-342900" defTabSz="1279999">
              <a:buFont typeface="Wingdings" panose="05000000000000000000" pitchFamily="2" charset="2"/>
              <a:buChar char="l"/>
              <a:defRPr/>
            </a:pPr>
            <a:r>
              <a:rPr lang="ja-JP" altLang="en-US" sz="1200" dirty="0">
                <a:solidFill>
                  <a:prstClr val="black"/>
                </a:solidFill>
                <a:latin typeface="+mn-ea"/>
                <a:ea typeface="+mn-ea"/>
              </a:rPr>
              <a:t>低</a:t>
            </a:r>
            <a:r>
              <a:rPr lang="en-US" altLang="ja-JP" sz="1200" dirty="0">
                <a:solidFill>
                  <a:prstClr val="black"/>
                </a:solidFill>
                <a:latin typeface="+mn-ea"/>
                <a:ea typeface="+mn-ea"/>
              </a:rPr>
              <a:t>(low): </a:t>
            </a:r>
            <a:r>
              <a:rPr lang="ja-JP" altLang="en-US" sz="1200" dirty="0">
                <a:solidFill>
                  <a:prstClr val="black"/>
                </a:solidFill>
                <a:latin typeface="+mn-ea"/>
                <a:ea typeface="+mn-ea"/>
              </a:rPr>
              <a:t>歴史的な海面上昇率</a:t>
            </a:r>
            <a:r>
              <a:rPr lang="en-US" altLang="ja-JP" sz="1200" dirty="0">
                <a:solidFill>
                  <a:prstClr val="black"/>
                </a:solidFill>
                <a:latin typeface="+mn-ea"/>
                <a:ea typeface="+mn-ea"/>
              </a:rPr>
              <a:t>(</a:t>
            </a:r>
            <a:r>
              <a:rPr lang="ja-JP" altLang="en-US" sz="1200" dirty="0">
                <a:solidFill>
                  <a:prstClr val="black"/>
                </a:solidFill>
                <a:latin typeface="+mn-ea"/>
                <a:ea typeface="+mn-ea"/>
              </a:rPr>
              <a:t>例えば下式では</a:t>
            </a:r>
            <a:r>
              <a:rPr lang="en-US" altLang="ja-JP" sz="1200" dirty="0">
                <a:solidFill>
                  <a:prstClr val="black"/>
                </a:solidFill>
                <a:latin typeface="+mn-ea"/>
                <a:ea typeface="+mn-ea"/>
              </a:rPr>
              <a:t>1.7mm/</a:t>
            </a:r>
            <a:r>
              <a:rPr lang="ja-JP" altLang="en-US" sz="1200" dirty="0">
                <a:solidFill>
                  <a:prstClr val="black"/>
                </a:solidFill>
                <a:latin typeface="+mn-ea"/>
                <a:ea typeface="+mn-ea"/>
              </a:rPr>
              <a:t>年</a:t>
            </a:r>
            <a:r>
              <a:rPr lang="en-US" altLang="ja-JP" sz="1200" dirty="0">
                <a:solidFill>
                  <a:prstClr val="black"/>
                </a:solidFill>
                <a:latin typeface="+mn-ea"/>
                <a:ea typeface="+mn-ea"/>
              </a:rPr>
              <a:t>)</a:t>
            </a:r>
          </a:p>
          <a:p>
            <a:pPr marL="342900" indent="-342900" defTabSz="1279999">
              <a:buFont typeface="Wingdings" panose="05000000000000000000" pitchFamily="2" charset="2"/>
              <a:buChar char="l"/>
              <a:defRPr/>
            </a:pPr>
            <a:r>
              <a:rPr lang="ja-JP" altLang="en-US" sz="1200" dirty="0">
                <a:solidFill>
                  <a:prstClr val="black"/>
                </a:solidFill>
                <a:latin typeface="+mn-ea"/>
                <a:ea typeface="+mn-ea"/>
              </a:rPr>
              <a:t>中</a:t>
            </a:r>
            <a:r>
              <a:rPr lang="en-US" altLang="ja-JP" sz="1200" dirty="0">
                <a:solidFill>
                  <a:prstClr val="black"/>
                </a:solidFill>
                <a:latin typeface="+mn-ea"/>
                <a:ea typeface="+mn-ea"/>
              </a:rPr>
              <a:t>(intermediate):</a:t>
            </a:r>
            <a:r>
              <a:rPr lang="ja-JP" altLang="en-US" sz="1200" dirty="0">
                <a:solidFill>
                  <a:prstClr val="black"/>
                </a:solidFill>
                <a:latin typeface="+mn-ea"/>
                <a:ea typeface="+mn-ea"/>
              </a:rPr>
              <a:t>全米科学アカデミー（</a:t>
            </a:r>
            <a:r>
              <a:rPr lang="en-US" altLang="ja-JP" sz="1200" dirty="0">
                <a:latin typeface="+mn-ea"/>
                <a:ea typeface="+mn-ea"/>
              </a:rPr>
              <a:t>NRC</a:t>
            </a:r>
            <a:r>
              <a:rPr lang="ja-JP" altLang="en-US" sz="1200" dirty="0">
                <a:latin typeface="+mn-ea"/>
                <a:ea typeface="+mn-ea"/>
              </a:rPr>
              <a:t>）の改定</a:t>
            </a:r>
            <a:r>
              <a:rPr lang="en-US" altLang="ja-JP" sz="1200" dirty="0">
                <a:latin typeface="+mn-ea"/>
                <a:ea typeface="+mn-ea"/>
              </a:rPr>
              <a:t>NRC</a:t>
            </a:r>
            <a:r>
              <a:rPr lang="ja-JP" altLang="en-US" sz="1200" dirty="0">
                <a:latin typeface="+mn-ea"/>
                <a:ea typeface="+mn-ea"/>
              </a:rPr>
              <a:t>曲線</a:t>
            </a:r>
            <a:r>
              <a:rPr lang="en-US" altLang="ja-JP" sz="1200" dirty="0">
                <a:latin typeface="+mn-ea"/>
                <a:ea typeface="+mn-ea"/>
              </a:rPr>
              <a:t>I</a:t>
            </a:r>
            <a:r>
              <a:rPr lang="ja-JP" altLang="en-US" sz="1200" dirty="0">
                <a:latin typeface="+mn-ea"/>
                <a:ea typeface="+mn-ea"/>
              </a:rPr>
              <a:t>及び下式により算定し</a:t>
            </a:r>
            <a:r>
              <a:rPr lang="ja-JP" altLang="en-US" sz="1200" dirty="0">
                <a:solidFill>
                  <a:prstClr val="black"/>
                </a:solidFill>
                <a:latin typeface="+mn-ea"/>
                <a:ea typeface="+mn-ea"/>
              </a:rPr>
              <a:t>、地域の地盤変化により補正</a:t>
            </a:r>
            <a:endParaRPr lang="en-US" altLang="ja-JP" sz="1200" dirty="0">
              <a:latin typeface="+mn-ea"/>
              <a:ea typeface="+mn-ea"/>
            </a:endParaRPr>
          </a:p>
          <a:p>
            <a:pPr marL="342900" indent="-342900" defTabSz="1279999">
              <a:buFont typeface="Wingdings" panose="05000000000000000000" pitchFamily="2" charset="2"/>
              <a:buChar char="l"/>
              <a:defRPr/>
            </a:pPr>
            <a:r>
              <a:rPr lang="ja-JP" altLang="en-US" sz="1200" dirty="0">
                <a:solidFill>
                  <a:prstClr val="black"/>
                </a:solidFill>
                <a:latin typeface="+mn-ea"/>
                <a:ea typeface="+mn-ea"/>
              </a:rPr>
              <a:t>高</a:t>
            </a:r>
            <a:r>
              <a:rPr lang="en-US" altLang="ja-JP" sz="1200" dirty="0">
                <a:solidFill>
                  <a:prstClr val="black"/>
                </a:solidFill>
                <a:latin typeface="+mn-ea"/>
                <a:ea typeface="+mn-ea"/>
              </a:rPr>
              <a:t>(high): </a:t>
            </a:r>
            <a:r>
              <a:rPr lang="ja-JP" altLang="en-US" sz="1200" dirty="0">
                <a:solidFill>
                  <a:prstClr val="black"/>
                </a:solidFill>
                <a:latin typeface="+mn-ea"/>
                <a:ea typeface="+mn-ea"/>
              </a:rPr>
              <a:t>改定</a:t>
            </a:r>
            <a:r>
              <a:rPr lang="en-US" altLang="ja-JP" sz="1200" dirty="0">
                <a:solidFill>
                  <a:prstClr val="black"/>
                </a:solidFill>
                <a:latin typeface="+mn-ea"/>
                <a:ea typeface="+mn-ea"/>
              </a:rPr>
              <a:t>NRC</a:t>
            </a:r>
            <a:r>
              <a:rPr lang="ja-JP" altLang="en-US" sz="1200" dirty="0">
                <a:solidFill>
                  <a:prstClr val="black"/>
                </a:solidFill>
                <a:latin typeface="+mn-ea"/>
                <a:ea typeface="+mn-ea"/>
              </a:rPr>
              <a:t>曲線</a:t>
            </a:r>
            <a:r>
              <a:rPr lang="en-US" altLang="ja-JP" sz="1200" dirty="0">
                <a:solidFill>
                  <a:prstClr val="black"/>
                </a:solidFill>
                <a:latin typeface="+mn-ea"/>
                <a:ea typeface="+mn-ea"/>
              </a:rPr>
              <a:t>III</a:t>
            </a:r>
            <a:r>
              <a:rPr lang="ja-JP" altLang="en-US" sz="1200" dirty="0">
                <a:solidFill>
                  <a:prstClr val="black"/>
                </a:solidFill>
                <a:latin typeface="+mn-ea"/>
                <a:ea typeface="+mn-ea"/>
              </a:rPr>
              <a:t>及び下式により算定し、地域の地盤変化により補正</a:t>
            </a:r>
            <a:endParaRPr lang="en-US" altLang="ja-JP" sz="1200" dirty="0">
              <a:solidFill>
                <a:prstClr val="black"/>
              </a:solidFill>
              <a:latin typeface="+mn-ea"/>
              <a:ea typeface="+mn-ea"/>
            </a:endParaRPr>
          </a:p>
        </p:txBody>
      </p:sp>
      <p:pic>
        <p:nvPicPr>
          <p:cNvPr id="15" name="図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63" y="5070752"/>
            <a:ext cx="74818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44450" y="4857210"/>
            <a:ext cx="3669594" cy="276999"/>
          </a:xfrm>
          <a:prstGeom prst="rect">
            <a:avLst/>
          </a:prstGeom>
        </p:spPr>
        <p:txBody>
          <a:bodyPr wrap="none">
            <a:spAutoFit/>
          </a:bodyPr>
          <a:lstStyle/>
          <a:p>
            <a:pPr>
              <a:defRPr/>
            </a:pPr>
            <a:r>
              <a:rPr lang="ja-JP" altLang="en-US" sz="1200" b="1" u="sng" dirty="0">
                <a:latin typeface="+mn-ea"/>
                <a:ea typeface="+mn-ea"/>
                <a:cs typeface="Times New Roman" panose="02020603050405020304" pitchFamily="18" charset="0"/>
              </a:rPr>
              <a:t>海岸堤防復旧の事例（ニューヨーク州スタテン島の例）</a:t>
            </a:r>
            <a:endParaRPr lang="ja-JP" altLang="en-US" sz="1200" b="1" u="sng" dirty="0">
              <a:latin typeface="+mn-ea"/>
              <a:ea typeface="+mn-ea"/>
            </a:endParaRPr>
          </a:p>
        </p:txBody>
      </p:sp>
      <p:sp>
        <p:nvSpPr>
          <p:cNvPr id="18" name="正方形/長方形 17"/>
          <p:cNvSpPr/>
          <p:nvPr/>
        </p:nvSpPr>
        <p:spPr>
          <a:xfrm>
            <a:off x="6310313" y="5200727"/>
            <a:ext cx="2957512" cy="430212"/>
          </a:xfrm>
          <a:prstGeom prst="rect">
            <a:avLst/>
          </a:prstGeom>
        </p:spPr>
        <p:txBody>
          <a:bodyPr wrap="square">
            <a:spAutoFit/>
          </a:bodyPr>
          <a:lstStyle/>
          <a:p>
            <a:pPr algn="ctr">
              <a:defRPr/>
            </a:pPr>
            <a:r>
              <a:rPr lang="ja-JP" altLang="en-US" sz="1100" dirty="0">
                <a:solidFill>
                  <a:prstClr val="black"/>
                </a:solidFill>
                <a:latin typeface="+mn-ea"/>
                <a:ea typeface="+mn-ea"/>
              </a:rPr>
              <a:t>ルイジアナ州グランドアイル地点における</a:t>
            </a:r>
            <a:endParaRPr lang="en-US" altLang="ja-JP" sz="1100" dirty="0">
              <a:solidFill>
                <a:prstClr val="black"/>
              </a:solidFill>
              <a:latin typeface="+mn-ea"/>
              <a:ea typeface="+mn-ea"/>
            </a:endParaRPr>
          </a:p>
          <a:p>
            <a:pPr algn="ctr">
              <a:defRPr/>
            </a:pPr>
            <a:r>
              <a:rPr lang="ja-JP" altLang="en-US" sz="1100" dirty="0">
                <a:solidFill>
                  <a:prstClr val="black"/>
                </a:solidFill>
                <a:latin typeface="+mn-ea"/>
                <a:ea typeface="+mn-ea"/>
              </a:rPr>
              <a:t>海面変化曲線の事例</a:t>
            </a:r>
            <a:endParaRPr lang="ja-JP" altLang="en-US" dirty="0">
              <a:latin typeface="+mn-ea"/>
              <a:ea typeface="+mn-ea"/>
            </a:endParaRPr>
          </a:p>
        </p:txBody>
      </p:sp>
    </p:spTree>
    <p:extLst>
      <p:ext uri="{BB962C8B-B14F-4D97-AF65-F5344CB8AC3E}">
        <p14:creationId xmlns:p14="http://schemas.microsoft.com/office/powerpoint/2010/main" val="327231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8"/>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イギリスにおける気候変動に対する取組（</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UKCP09</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6</a:t>
            </a:fld>
            <a:endParaRPr kumimoji="1" lang="ja-JP" altLang="en-US" sz="1600" dirty="0">
              <a:solidFill>
                <a:schemeClr val="tx1"/>
              </a:solidFill>
            </a:endParaRPr>
          </a:p>
        </p:txBody>
      </p:sp>
      <p:sp>
        <p:nvSpPr>
          <p:cNvPr id="6" name="テキスト ボックス 5">
            <a:extLst>
              <a:ext uri="{FF2B5EF4-FFF2-40B4-BE49-F238E27FC236}">
                <a16:creationId xmlns:a16="http://schemas.microsoft.com/office/drawing/2014/main" id="{B6585E52-84E1-4B1B-8D3B-60C841A714AE}"/>
              </a:ext>
            </a:extLst>
          </p:cNvPr>
          <p:cNvSpPr txBox="1"/>
          <p:nvPr/>
        </p:nvSpPr>
        <p:spPr>
          <a:xfrm>
            <a:off x="1494" y="6611779"/>
            <a:ext cx="6977849" cy="246221"/>
          </a:xfrm>
          <a:prstGeom prst="rect">
            <a:avLst/>
          </a:prstGeom>
          <a:noFill/>
        </p:spPr>
        <p:txBody>
          <a:bodyPr wrap="square" rtlCol="0">
            <a:spAutoFit/>
          </a:bodyPr>
          <a:lstStyle/>
          <a:p>
            <a:r>
              <a:rPr lang="ja-JP" altLang="en-US" sz="1000" dirty="0"/>
              <a:t>出典：「第</a:t>
            </a:r>
            <a:r>
              <a:rPr lang="en-US" altLang="ja-JP" sz="1000" dirty="0"/>
              <a:t>2</a:t>
            </a:r>
            <a:r>
              <a:rPr lang="ja-JP" altLang="en-US" sz="1000" dirty="0"/>
              <a:t>回気候変動を踏まえた海岸保全のあり方検討委員会」資料４</a:t>
            </a:r>
            <a:endParaRPr kumimoji="1" lang="ja-JP" altLang="en-US" sz="1000" dirty="0"/>
          </a:p>
        </p:txBody>
      </p:sp>
      <p:sp>
        <p:nvSpPr>
          <p:cNvPr id="7" name="正方形/長方形 6"/>
          <p:cNvSpPr/>
          <p:nvPr/>
        </p:nvSpPr>
        <p:spPr>
          <a:xfrm>
            <a:off x="40944" y="435306"/>
            <a:ext cx="9036743" cy="1169551"/>
          </a:xfrm>
          <a:prstGeom prst="rect">
            <a:avLst/>
          </a:prstGeom>
          <a:ln>
            <a:solidFill>
              <a:schemeClr val="tx1"/>
            </a:solidFill>
          </a:ln>
        </p:spPr>
        <p:txBody>
          <a:bodyPr wrap="square">
            <a:spAutoFit/>
          </a:bodyPr>
          <a:lstStyle/>
          <a:p>
            <a:pPr marL="261938" indent="-261938">
              <a:defRPr/>
            </a:pPr>
            <a:r>
              <a:rPr lang="ja-JP" altLang="en-US" sz="1400" dirty="0">
                <a:latin typeface="+mj-ea"/>
                <a:ea typeface="+mj-ea"/>
                <a:cs typeface="Times New Roman" panose="02020603050405020304" pitchFamily="18" charset="0"/>
              </a:rPr>
              <a:t>○</a:t>
            </a:r>
            <a:r>
              <a:rPr lang="en-US" altLang="ja-JP" sz="1400" dirty="0">
                <a:latin typeface="+mj-ea"/>
                <a:ea typeface="+mj-ea"/>
                <a:cs typeface="Times New Roman" panose="02020603050405020304" pitchFamily="18" charset="0"/>
              </a:rPr>
              <a:t>	｢</a:t>
            </a:r>
            <a:r>
              <a:rPr lang="ja-JP" altLang="en-US" sz="1400" dirty="0">
                <a:latin typeface="+mj-ea"/>
                <a:ea typeface="+mj-ea"/>
                <a:cs typeface="Times New Roman" panose="02020603050405020304" pitchFamily="18" charset="0"/>
              </a:rPr>
              <a:t>気候変動適応：洪水・海岸侵食リスク管理部局への助言</a:t>
            </a:r>
            <a:r>
              <a:rPr lang="en-US" altLang="ja-JP" sz="1400" dirty="0">
                <a:latin typeface="+mj-ea"/>
                <a:ea typeface="+mj-ea"/>
                <a:cs typeface="Times New Roman" panose="02020603050405020304" pitchFamily="18" charset="0"/>
              </a:rPr>
              <a:t>｣</a:t>
            </a:r>
            <a:r>
              <a:rPr lang="ja-JP" altLang="en-US" sz="1400" dirty="0">
                <a:latin typeface="+mj-ea"/>
                <a:ea typeface="+mj-ea"/>
                <a:cs typeface="Times New Roman" panose="02020603050405020304" pitchFamily="18" charset="0"/>
              </a:rPr>
              <a:t>では、環境庁、地方政府及び治水組合が洪水及び沿岸侵食リスク管理事業として政府への予算申請を行う場合には、気候変動係数を用いて感度分析を行い、実行可能な推奨策を示すことを求めている。</a:t>
            </a:r>
            <a:r>
              <a:rPr lang="en-US" altLang="ja-JP" sz="1400" baseline="30000" dirty="0">
                <a:latin typeface="+mj-ea"/>
                <a:ea typeface="+mj-ea"/>
                <a:cs typeface="Times New Roman" panose="02020603050405020304" pitchFamily="18" charset="0"/>
              </a:rPr>
              <a:t>※</a:t>
            </a:r>
            <a:r>
              <a:rPr lang="ja-JP" altLang="en-US" sz="1400" baseline="30000" dirty="0">
                <a:latin typeface="+mj-ea"/>
                <a:ea typeface="+mj-ea"/>
                <a:cs typeface="Times New Roman" panose="02020603050405020304" pitchFamily="18" charset="0"/>
              </a:rPr>
              <a:t>１</a:t>
            </a:r>
            <a:endParaRPr lang="en-US" altLang="ja-JP" sz="1400" baseline="30000" dirty="0">
              <a:latin typeface="+mj-ea"/>
              <a:ea typeface="+mj-ea"/>
              <a:cs typeface="Times New Roman" panose="02020603050405020304" pitchFamily="18" charset="0"/>
            </a:endParaRPr>
          </a:p>
          <a:p>
            <a:pPr marL="261938" indent="-261938">
              <a:defRPr/>
            </a:pPr>
            <a:r>
              <a:rPr lang="ja-JP" altLang="en-US" sz="1400" dirty="0">
                <a:latin typeface="+mj-ea"/>
                <a:ea typeface="+mj-ea"/>
                <a:cs typeface="Times New Roman" panose="02020603050405020304" pitchFamily="18" charset="0"/>
              </a:rPr>
              <a:t>○</a:t>
            </a:r>
            <a:r>
              <a:rPr lang="en-US" altLang="ja-JP" sz="1400" dirty="0">
                <a:latin typeface="+mj-ea"/>
                <a:ea typeface="+mj-ea"/>
                <a:cs typeface="Times New Roman" panose="02020603050405020304" pitchFamily="18" charset="0"/>
              </a:rPr>
              <a:t>	</a:t>
            </a:r>
            <a:r>
              <a:rPr lang="ja-JP" altLang="en-US" sz="1400" dirty="0">
                <a:latin typeface="+mj-ea"/>
                <a:ea typeface="+mj-ea"/>
                <a:cs typeface="Times New Roman" panose="02020603050405020304" pitchFamily="18" charset="0"/>
              </a:rPr>
              <a:t>例えば、イギリス南部のサウサンプトン市における海岸洪水・侵食管理戦略では、気候変動による海面上昇の変化量を中庸シナリオの</a:t>
            </a:r>
            <a:r>
              <a:rPr lang="en-US" altLang="ja-JP" sz="1400" dirty="0">
                <a:latin typeface="+mj-ea"/>
                <a:ea typeface="+mj-ea"/>
                <a:cs typeface="Times New Roman" panose="02020603050405020304" pitchFamily="18" charset="0"/>
              </a:rPr>
              <a:t>95</a:t>
            </a:r>
            <a:r>
              <a:rPr lang="ja-JP" altLang="en-US" sz="1400" dirty="0">
                <a:latin typeface="+mj-ea"/>
                <a:ea typeface="+mj-ea"/>
                <a:cs typeface="Times New Roman" panose="02020603050405020304" pitchFamily="18" charset="0"/>
              </a:rPr>
              <a:t>パーセンタイル値を用いて評価しており、高潮については</a:t>
            </a:r>
            <a:r>
              <a:rPr lang="en-US" altLang="ja-JP" sz="1400" dirty="0">
                <a:latin typeface="+mj-ea"/>
                <a:ea typeface="+mj-ea"/>
                <a:cs typeface="Times New Roman" panose="02020603050405020304" pitchFamily="18" charset="0"/>
              </a:rPr>
              <a:t>1/200</a:t>
            </a:r>
            <a:r>
              <a:rPr lang="ja-JP" altLang="en-US" sz="1400" dirty="0">
                <a:latin typeface="+mj-ea"/>
                <a:ea typeface="+mj-ea"/>
                <a:cs typeface="Times New Roman" panose="02020603050405020304" pitchFamily="18" charset="0"/>
              </a:rPr>
              <a:t>のイベントを評価している。</a:t>
            </a:r>
            <a:r>
              <a:rPr lang="en-US" altLang="ja-JP" sz="1400" baseline="30000" dirty="0">
                <a:latin typeface="+mj-ea"/>
                <a:ea typeface="+mj-ea"/>
                <a:cs typeface="Times New Roman" panose="02020603050405020304" pitchFamily="18" charset="0"/>
              </a:rPr>
              <a:t>※</a:t>
            </a:r>
            <a:r>
              <a:rPr lang="ja-JP" altLang="en-US" sz="1400" baseline="30000" dirty="0">
                <a:latin typeface="+mj-ea"/>
                <a:ea typeface="+mj-ea"/>
                <a:cs typeface="Times New Roman" panose="02020603050405020304" pitchFamily="18" charset="0"/>
              </a:rPr>
              <a:t>２</a:t>
            </a:r>
          </a:p>
        </p:txBody>
      </p:sp>
      <p:grpSp>
        <p:nvGrpSpPr>
          <p:cNvPr id="8" name="グループ化 22"/>
          <p:cNvGrpSpPr>
            <a:grpSpLocks noChangeAspect="1"/>
          </p:cNvGrpSpPr>
          <p:nvPr/>
        </p:nvGrpSpPr>
        <p:grpSpPr bwMode="auto">
          <a:xfrm>
            <a:off x="104467" y="1592593"/>
            <a:ext cx="8849906" cy="5000625"/>
            <a:chOff x="222024" y="2008456"/>
            <a:chExt cx="10464850" cy="5461329"/>
          </a:xfrm>
        </p:grpSpPr>
        <p:pic>
          <p:nvPicPr>
            <p:cNvPr id="9" name="図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518" y="2316235"/>
              <a:ext cx="4920176" cy="216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222024" y="2072605"/>
              <a:ext cx="5388462" cy="334614"/>
            </a:xfrm>
            <a:prstGeom prst="rect">
              <a:avLst/>
            </a:prstGeom>
          </p:spPr>
          <p:txBody>
            <a:bodyPr wrap="none">
              <a:spAutoFit/>
            </a:bodyPr>
            <a:lstStyle/>
            <a:p>
              <a:pPr>
                <a:defRPr/>
              </a:pPr>
              <a:r>
                <a:rPr lang="ja-JP" altLang="en-US" sz="1400" b="1" dirty="0">
                  <a:latin typeface="+mj-ea"/>
                  <a:cs typeface="Times New Roman" panose="02020603050405020304" pitchFamily="18" charset="0"/>
                </a:rPr>
                <a:t>サウサンプトン市における海面上昇量のシナリオ別の予測結果</a:t>
              </a:r>
              <a:endParaRPr lang="ja-JP" altLang="en-US" sz="1400" b="1" dirty="0"/>
            </a:p>
          </p:txBody>
        </p:sp>
        <p:pic>
          <p:nvPicPr>
            <p:cNvPr id="12" name="図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364" y="2531676"/>
              <a:ext cx="5184138" cy="32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6219027" y="2008456"/>
              <a:ext cx="3666859" cy="572139"/>
            </a:xfrm>
            <a:prstGeom prst="rect">
              <a:avLst/>
            </a:prstGeom>
          </p:spPr>
          <p:txBody>
            <a:bodyPr wrap="none">
              <a:spAutoFit/>
            </a:bodyPr>
            <a:lstStyle/>
            <a:p>
              <a:pPr algn="ctr">
                <a:defRPr/>
              </a:pPr>
              <a:r>
                <a:rPr lang="ja-JP" altLang="en-US" sz="1400" b="1" dirty="0">
                  <a:latin typeface="+mj-ea"/>
                  <a:cs typeface="Times New Roman" panose="02020603050405020304" pitchFamily="18" charset="0"/>
                </a:rPr>
                <a:t>サウサンプトン市における</a:t>
              </a:r>
              <a:endParaRPr lang="en-US" altLang="ja-JP" sz="1400" b="1" dirty="0">
                <a:latin typeface="+mj-ea"/>
                <a:cs typeface="Times New Roman" panose="02020603050405020304" pitchFamily="18" charset="0"/>
              </a:endParaRPr>
            </a:p>
            <a:p>
              <a:pPr algn="ctr">
                <a:defRPr/>
              </a:pPr>
              <a:r>
                <a:rPr lang="ja-JP" altLang="en-US" sz="1400" b="1" dirty="0">
                  <a:latin typeface="+mj-ea"/>
                  <a:cs typeface="Times New Roman" panose="02020603050405020304" pitchFamily="18" charset="0"/>
                </a:rPr>
                <a:t>海面上昇＋高潮による海面上昇量の予測</a:t>
              </a:r>
              <a:endParaRPr lang="ja-JP" altLang="en-US" sz="1400" b="1" dirty="0"/>
            </a:p>
          </p:txBody>
        </p:sp>
        <p:pic>
          <p:nvPicPr>
            <p:cNvPr id="14" name="図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517" y="4859113"/>
              <a:ext cx="4921932" cy="261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287906" y="4381967"/>
              <a:ext cx="4793788" cy="572139"/>
            </a:xfrm>
            <a:prstGeom prst="rect">
              <a:avLst/>
            </a:prstGeom>
          </p:spPr>
          <p:txBody>
            <a:bodyPr>
              <a:spAutoFit/>
            </a:bodyPr>
            <a:lstStyle/>
            <a:p>
              <a:pPr algn="ctr">
                <a:defRPr/>
              </a:pPr>
              <a:r>
                <a:rPr lang="ja-JP" altLang="en-US" sz="1400" b="1" dirty="0">
                  <a:latin typeface="+mj-ea"/>
                  <a:cs typeface="Times New Roman" panose="02020603050405020304" pitchFamily="18" charset="0"/>
                </a:rPr>
                <a:t>サウサンプトン市における海面上昇＋高潮による</a:t>
              </a:r>
              <a:endParaRPr lang="en-US" altLang="ja-JP" sz="1400" b="1" dirty="0">
                <a:latin typeface="+mj-ea"/>
                <a:cs typeface="Times New Roman" panose="02020603050405020304" pitchFamily="18" charset="0"/>
              </a:endParaRPr>
            </a:p>
            <a:p>
              <a:pPr algn="ctr">
                <a:defRPr/>
              </a:pPr>
              <a:r>
                <a:rPr lang="ja-JP" altLang="en-US" sz="1400" b="1" dirty="0">
                  <a:latin typeface="+mj-ea"/>
                  <a:cs typeface="Times New Roman" panose="02020603050405020304" pitchFamily="18" charset="0"/>
                </a:rPr>
                <a:t>海面上昇量の年代別予測</a:t>
              </a:r>
              <a:endParaRPr lang="ja-JP" altLang="en-US" sz="1400" b="1" dirty="0"/>
            </a:p>
          </p:txBody>
        </p:sp>
        <p:sp>
          <p:nvSpPr>
            <p:cNvPr id="17" name="正方形/長方形 21"/>
            <p:cNvSpPr>
              <a:spLocks noChangeArrowheads="1"/>
            </p:cNvSpPr>
            <p:nvPr/>
          </p:nvSpPr>
          <p:spPr bwMode="auto">
            <a:xfrm>
              <a:off x="5312076" y="5752614"/>
              <a:ext cx="5374798" cy="57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r>
                <a:rPr lang="ja-JP" altLang="en-US" sz="1400">
                  <a:solidFill>
                    <a:srgbClr val="000000"/>
                  </a:solidFill>
                  <a:latin typeface="ＭＳ Ｐゴシック" panose="020B0600070205080204" pitchFamily="50" charset="-128"/>
                  <a:cs typeface="Arial" panose="020B0604020202020204" pitchFamily="34" charset="0"/>
                </a:rPr>
                <a:t>○</a:t>
              </a:r>
              <a:r>
                <a:rPr lang="en-US" altLang="ja-JP" sz="1400">
                  <a:solidFill>
                    <a:srgbClr val="000000"/>
                  </a:solidFill>
                  <a:latin typeface="ＭＳ Ｐゴシック" panose="020B0600070205080204" pitchFamily="50" charset="-128"/>
                  <a:cs typeface="Arial" panose="020B0604020202020204" pitchFamily="34" charset="0"/>
                </a:rPr>
                <a:t>	</a:t>
              </a:r>
              <a:r>
                <a:rPr lang="ja-JP" altLang="en-US" sz="1400">
                  <a:solidFill>
                    <a:srgbClr val="000000"/>
                  </a:solidFill>
                  <a:latin typeface="ＭＳ Ｐゴシック" panose="020B0600070205080204" pitchFamily="50" charset="-128"/>
                  <a:cs typeface="Arial" panose="020B0604020202020204" pitchFamily="34" charset="0"/>
                </a:rPr>
                <a:t>イギリスにおける気候変動による将来予測シナリオについては、</a:t>
              </a:r>
              <a:r>
                <a:rPr lang="en-US" altLang="ja-JP" sz="1400">
                  <a:solidFill>
                    <a:srgbClr val="000000"/>
                  </a:solidFill>
                  <a:latin typeface="ＭＳ Ｐゴシック" panose="020B0600070205080204" pitchFamily="50" charset="-128"/>
                  <a:cs typeface="Arial" panose="020B0604020202020204" pitchFamily="34" charset="0"/>
                </a:rPr>
                <a:t>UKCP09</a:t>
              </a:r>
              <a:r>
                <a:rPr lang="ja-JP" altLang="en-US" sz="1400">
                  <a:solidFill>
                    <a:srgbClr val="000000"/>
                  </a:solidFill>
                  <a:latin typeface="ＭＳ Ｐゴシック" panose="020B0600070205080204" pitchFamily="50" charset="-128"/>
                  <a:cs typeface="Arial" panose="020B0604020202020204" pitchFamily="34" charset="0"/>
                </a:rPr>
                <a:t>までは中庸シナリオを主に用いている。</a:t>
              </a:r>
              <a:endParaRPr lang="en-US" altLang="ja-JP" sz="1400">
                <a:solidFill>
                  <a:srgbClr val="000000"/>
                </a:solidFill>
                <a:cs typeface="Arial" panose="020B0604020202020204" pitchFamily="34" charset="0"/>
              </a:endParaRPr>
            </a:p>
          </p:txBody>
        </p:sp>
      </p:grpSp>
      <p:sp>
        <p:nvSpPr>
          <p:cNvPr id="18" name="正方形/長方形 2"/>
          <p:cNvSpPr>
            <a:spLocks noChangeArrowheads="1"/>
          </p:cNvSpPr>
          <p:nvPr/>
        </p:nvSpPr>
        <p:spPr bwMode="auto">
          <a:xfrm>
            <a:off x="4512954" y="5693106"/>
            <a:ext cx="4574504"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900" dirty="0"/>
              <a:t>※</a:t>
            </a:r>
            <a:r>
              <a:rPr lang="ja-JP" altLang="en-US" sz="900" dirty="0"/>
              <a:t>１　</a:t>
            </a:r>
            <a:r>
              <a:rPr lang="en-US" altLang="ja-JP" sz="900" dirty="0"/>
              <a:t>Adapting to Climate Change:</a:t>
            </a:r>
            <a:r>
              <a:rPr lang="ja-JP" altLang="en-US" sz="900" dirty="0"/>
              <a:t> </a:t>
            </a:r>
            <a:r>
              <a:rPr lang="en-US" altLang="ja-JP" sz="900" dirty="0"/>
              <a:t>Advice for Flood and Coastal Erosion Risk Management Authorities</a:t>
            </a:r>
            <a:r>
              <a:rPr lang="ja-JP" altLang="en-US" sz="900" dirty="0" err="1"/>
              <a:t>、</a:t>
            </a:r>
            <a:r>
              <a:rPr lang="ja-JP" altLang="en-US" sz="900" dirty="0"/>
              <a:t>イギリス環境庁 </a:t>
            </a:r>
            <a:r>
              <a:rPr lang="en-US" altLang="ja-JP" sz="900" dirty="0"/>
              <a:t>2011</a:t>
            </a:r>
          </a:p>
          <a:p>
            <a:r>
              <a:rPr lang="en-US" altLang="ja-JP" sz="900" dirty="0">
                <a:hlinkClick r:id="rId5"/>
              </a:rPr>
              <a:t>https://assets.publishing.service.gov.uk/government/uploads/system/uploads/attachment_data/file/571572/LIT_5707.pdf</a:t>
            </a:r>
            <a:endParaRPr lang="en-US" altLang="ja-JP" sz="900" dirty="0"/>
          </a:p>
          <a:p>
            <a:r>
              <a:rPr lang="en-US" altLang="ja-JP" sz="900" dirty="0"/>
              <a:t>※</a:t>
            </a:r>
            <a:r>
              <a:rPr lang="ja-JP" altLang="en-US" sz="900" dirty="0"/>
              <a:t>２　</a:t>
            </a:r>
            <a:r>
              <a:rPr lang="en-US" altLang="ja-JP" sz="900" dirty="0"/>
              <a:t>Southampton</a:t>
            </a:r>
            <a:r>
              <a:rPr lang="ja-JP" altLang="en-US" sz="900" dirty="0"/>
              <a:t> </a:t>
            </a:r>
            <a:r>
              <a:rPr lang="en-US" altLang="ja-JP" sz="900" dirty="0"/>
              <a:t>Coastal Flood and Erosion Risk Management Strategy, pp24,25, </a:t>
            </a:r>
            <a:r>
              <a:rPr lang="ja-JP" altLang="en-US" sz="900" dirty="0"/>
              <a:t>サウサンプトン市</a:t>
            </a:r>
            <a:r>
              <a:rPr lang="en-US" altLang="ja-JP" sz="900" dirty="0"/>
              <a:t>, 2012</a:t>
            </a:r>
          </a:p>
          <a:p>
            <a:r>
              <a:rPr lang="en-US" altLang="ja-JP" sz="900" dirty="0">
                <a:hlinkClick r:id="rId6"/>
              </a:rPr>
              <a:t>https://www.southampton.gov.uk/environmental-issues/flooding/managing-flood-risk/southampton-coastal-strategy.aspx</a:t>
            </a:r>
            <a:endParaRPr lang="en-US" altLang="ja-JP" sz="900" dirty="0"/>
          </a:p>
          <a:p>
            <a:endParaRPr lang="ja-JP" altLang="en-US" sz="900" dirty="0"/>
          </a:p>
        </p:txBody>
      </p:sp>
    </p:spTree>
    <p:extLst>
      <p:ext uri="{BB962C8B-B14F-4D97-AF65-F5344CB8AC3E}">
        <p14:creationId xmlns:p14="http://schemas.microsoft.com/office/powerpoint/2010/main" val="263752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8"/>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a:t>
            </a:r>
            <a:r>
              <a:rPr kumimoji="0" lang="ja-JP" altLang="en-US" sz="2000" b="1">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イギリスにおける気候変動に対する取組事例</a:t>
            </a:r>
            <a:endParaRPr kumimoji="0" lang="ja-JP" altLang="en-US" sz="14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7</a:t>
            </a:fld>
            <a:endParaRPr kumimoji="1" lang="ja-JP" altLang="en-US" sz="1600" dirty="0">
              <a:solidFill>
                <a:schemeClr val="tx1"/>
              </a:solidFill>
            </a:endParaRPr>
          </a:p>
        </p:txBody>
      </p:sp>
      <p:sp>
        <p:nvSpPr>
          <p:cNvPr id="6" name="テキスト ボックス 5">
            <a:extLst>
              <a:ext uri="{FF2B5EF4-FFF2-40B4-BE49-F238E27FC236}">
                <a16:creationId xmlns:a16="http://schemas.microsoft.com/office/drawing/2014/main" id="{3F27ADA8-3750-4441-90CA-5686FBC17134}"/>
              </a:ext>
            </a:extLst>
          </p:cNvPr>
          <p:cNvSpPr txBox="1"/>
          <p:nvPr/>
        </p:nvSpPr>
        <p:spPr>
          <a:xfrm>
            <a:off x="1494" y="6611779"/>
            <a:ext cx="6977849" cy="246221"/>
          </a:xfrm>
          <a:prstGeom prst="rect">
            <a:avLst/>
          </a:prstGeom>
          <a:noFill/>
        </p:spPr>
        <p:txBody>
          <a:bodyPr wrap="square" rtlCol="0">
            <a:spAutoFit/>
          </a:bodyPr>
          <a:lstStyle/>
          <a:p>
            <a:r>
              <a:rPr lang="ja-JP" altLang="en-US" sz="1000" dirty="0"/>
              <a:t>出典：「第</a:t>
            </a:r>
            <a:r>
              <a:rPr lang="en-US" altLang="ja-JP" sz="1000" dirty="0"/>
              <a:t>2</a:t>
            </a:r>
            <a:r>
              <a:rPr lang="ja-JP" altLang="en-US" sz="1000" dirty="0"/>
              <a:t>回気候変動を踏まえた海岸保全のあり方検討委員会」資料４</a:t>
            </a:r>
            <a:endParaRPr kumimoji="1" lang="ja-JP" altLang="en-US" sz="1000" dirty="0"/>
          </a:p>
        </p:txBody>
      </p:sp>
      <p:sp>
        <p:nvSpPr>
          <p:cNvPr id="7" name="正方形/長方形 6"/>
          <p:cNvSpPr/>
          <p:nvPr/>
        </p:nvSpPr>
        <p:spPr>
          <a:xfrm>
            <a:off x="53975" y="475342"/>
            <a:ext cx="9010125" cy="2492990"/>
          </a:xfrm>
          <a:prstGeom prst="rect">
            <a:avLst/>
          </a:prstGeom>
          <a:ln>
            <a:solidFill>
              <a:schemeClr val="tx1"/>
            </a:solidFill>
          </a:ln>
        </p:spPr>
        <p:txBody>
          <a:bodyPr wrap="square">
            <a:spAutoFit/>
          </a:bodyPr>
          <a:lstStyle/>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海岸堤防の天端高を決める際、</a:t>
            </a:r>
            <a:r>
              <a:rPr lang="en-US" altLang="ja-JP" sz="1600" dirty="0">
                <a:latin typeface="+mj-ea"/>
                <a:ea typeface="+mj-ea"/>
                <a:cs typeface="Times New Roman" panose="02020603050405020304" pitchFamily="18" charset="0"/>
              </a:rPr>
              <a:t>100</a:t>
            </a:r>
            <a:r>
              <a:rPr lang="ja-JP" altLang="en-US" sz="1600" dirty="0">
                <a:latin typeface="+mj-ea"/>
                <a:ea typeface="+mj-ea"/>
                <a:cs typeface="Times New Roman" panose="02020603050405020304" pitchFamily="18" charset="0"/>
              </a:rPr>
              <a:t>年後の海面上昇に適応できるよう、４～６</a:t>
            </a:r>
            <a:r>
              <a:rPr lang="en-US" altLang="ja-JP" sz="1600" dirty="0">
                <a:latin typeface="+mj-ea"/>
                <a:ea typeface="+mj-ea"/>
                <a:cs typeface="Times New Roman" panose="02020603050405020304" pitchFamily="18" charset="0"/>
              </a:rPr>
              <a:t>mm</a:t>
            </a:r>
            <a:r>
              <a:rPr lang="ja-JP" altLang="en-US" sz="1600" dirty="0">
                <a:latin typeface="+mj-ea"/>
                <a:ea typeface="+mj-ea"/>
                <a:cs typeface="Times New Roman" panose="02020603050405020304" pitchFamily="18" charset="0"/>
              </a:rPr>
              <a:t>／年の海面上昇を見込んだ堤防整備をしている。（例えば、</a:t>
            </a:r>
            <a:r>
              <a:rPr lang="en-US" altLang="ja-JP" sz="1600" dirty="0">
                <a:latin typeface="+mj-ea"/>
                <a:ea typeface="+mj-ea"/>
                <a:cs typeface="Times New Roman" panose="02020603050405020304" pitchFamily="18" charset="0"/>
              </a:rPr>
              <a:t>2015</a:t>
            </a:r>
            <a:r>
              <a:rPr lang="ja-JP" altLang="en-US" sz="1600" dirty="0">
                <a:latin typeface="+mj-ea"/>
                <a:ea typeface="+mj-ea"/>
                <a:cs typeface="Times New Roman" panose="02020603050405020304" pitchFamily="18" charset="0"/>
              </a:rPr>
              <a:t>年に整備した海岸堤防は</a:t>
            </a:r>
            <a:r>
              <a:rPr lang="en-US" altLang="ja-JP" sz="1600" dirty="0">
                <a:latin typeface="+mj-ea"/>
                <a:ea typeface="+mj-ea"/>
                <a:cs typeface="Times New Roman" panose="02020603050405020304" pitchFamily="18" charset="0"/>
              </a:rPr>
              <a:t>2115</a:t>
            </a:r>
            <a:r>
              <a:rPr lang="ja-JP" altLang="en-US" sz="1600" dirty="0">
                <a:latin typeface="+mj-ea"/>
                <a:ea typeface="+mj-ea"/>
                <a:cs typeface="Times New Roman" panose="02020603050405020304" pitchFamily="18" charset="0"/>
              </a:rPr>
              <a:t>年時点の上昇分に合わせ天端高を決定。）</a:t>
            </a:r>
            <a:endParaRPr lang="en-US" altLang="ja-JP" sz="1600" dirty="0">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海岸堤防の安全度は、気候変動による海面上昇を見込んだ</a:t>
            </a:r>
            <a:r>
              <a:rPr lang="en-US" altLang="ja-JP" sz="1600" dirty="0">
                <a:latin typeface="+mj-ea"/>
                <a:ea typeface="+mj-ea"/>
                <a:cs typeface="Times New Roman" panose="02020603050405020304" pitchFamily="18" charset="0"/>
              </a:rPr>
              <a:t>1/200</a:t>
            </a:r>
            <a:r>
              <a:rPr lang="ja-JP" altLang="en-US" sz="1600" dirty="0">
                <a:latin typeface="+mj-ea"/>
                <a:ea typeface="+mj-ea"/>
                <a:cs typeface="Times New Roman" panose="02020603050405020304" pitchFamily="18" charset="0"/>
              </a:rPr>
              <a:t>としている。</a:t>
            </a:r>
            <a:endParaRPr lang="ja-JP" altLang="en-US" sz="1600" dirty="0">
              <a:solidFill>
                <a:srgbClr val="FF0000"/>
              </a:solidFill>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 ポーツマス市では、整備する海岸の特徴に合わせて気候変動による影響の考慮の仕方を変えている。</a:t>
            </a:r>
            <a:endParaRPr lang="en-US" altLang="ja-JP" sz="1600" dirty="0">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　　例えば、内湾の海岸堤防では、気候変動による海面上昇及び高潮を見込んだ</a:t>
            </a:r>
            <a:r>
              <a:rPr lang="en-US" altLang="ja-JP" sz="1600" dirty="0">
                <a:latin typeface="+mj-ea"/>
                <a:ea typeface="+mj-ea"/>
                <a:cs typeface="Times New Roman" panose="02020603050405020304" pitchFamily="18" charset="0"/>
              </a:rPr>
              <a:t>1/500</a:t>
            </a:r>
            <a:r>
              <a:rPr lang="ja-JP" altLang="en-US" sz="1600" dirty="0">
                <a:latin typeface="+mj-ea"/>
                <a:ea typeface="+mj-ea"/>
                <a:cs typeface="Times New Roman" panose="02020603050405020304" pitchFamily="18" charset="0"/>
              </a:rPr>
              <a:t>の高さの堤防を整備している。（</a:t>
            </a:r>
            <a:r>
              <a:rPr lang="en-US" altLang="ja-JP" sz="1600" dirty="0">
                <a:latin typeface="+mj-ea"/>
                <a:cs typeface="Times New Roman" panose="02020603050405020304" pitchFamily="18" charset="0"/>
              </a:rPr>
              <a:t> 1/200</a:t>
            </a:r>
            <a:r>
              <a:rPr lang="ja-JP" altLang="en-US" sz="1600" dirty="0">
                <a:latin typeface="+mj-ea"/>
                <a:cs typeface="Times New Roman" panose="02020603050405020304" pitchFamily="18" charset="0"/>
              </a:rPr>
              <a:t>と</a:t>
            </a:r>
            <a:r>
              <a:rPr lang="en-US" altLang="ja-JP" sz="1600" dirty="0">
                <a:latin typeface="+mj-ea"/>
                <a:cs typeface="Times New Roman" panose="02020603050405020304" pitchFamily="18" charset="0"/>
              </a:rPr>
              <a:t>1/500</a:t>
            </a:r>
            <a:r>
              <a:rPr lang="ja-JP" altLang="en-US" sz="1600" dirty="0">
                <a:latin typeface="+mj-ea"/>
                <a:cs typeface="Times New Roman" panose="02020603050405020304" pitchFamily="18" charset="0"/>
              </a:rPr>
              <a:t>の堤防高の差が比較的小さいため。</a:t>
            </a:r>
            <a:r>
              <a:rPr lang="ja-JP" altLang="en-US" sz="1600" dirty="0">
                <a:latin typeface="+mj-ea"/>
                <a:ea typeface="+mj-ea"/>
                <a:cs typeface="Times New Roman" panose="02020603050405020304" pitchFamily="18" charset="0"/>
              </a:rPr>
              <a:t>なお、増加分の費用は全額地元が負担。）外洋に面した海岸堤防については、今後、気候変動による海面上昇、高潮、波浪の影響を見込んだ整備を予定している。（</a:t>
            </a:r>
            <a:r>
              <a:rPr lang="en-US" altLang="ja-JP" sz="1600" dirty="0">
                <a:latin typeface="+mj-ea"/>
                <a:ea typeface="+mj-ea"/>
                <a:cs typeface="Times New Roman" panose="02020603050405020304" pitchFamily="18" charset="0"/>
              </a:rPr>
              <a:t>2019</a:t>
            </a:r>
            <a:r>
              <a:rPr lang="ja-JP" altLang="en-US" sz="1600" dirty="0">
                <a:latin typeface="+mj-ea"/>
                <a:ea typeface="+mj-ea"/>
                <a:cs typeface="Times New Roman" panose="02020603050405020304" pitchFamily="18" charset="0"/>
              </a:rPr>
              <a:t>年</a:t>
            </a:r>
            <a:r>
              <a:rPr lang="en-US" altLang="ja-JP" sz="1600" dirty="0">
                <a:latin typeface="+mj-ea"/>
                <a:ea typeface="+mj-ea"/>
                <a:cs typeface="Times New Roman" panose="02020603050405020304" pitchFamily="18" charset="0"/>
              </a:rPr>
              <a:t>12</a:t>
            </a:r>
            <a:r>
              <a:rPr lang="ja-JP" altLang="en-US" sz="1600" dirty="0">
                <a:latin typeface="+mj-ea"/>
                <a:ea typeface="+mj-ea"/>
                <a:cs typeface="Times New Roman" panose="02020603050405020304" pitchFamily="18" charset="0"/>
              </a:rPr>
              <a:t>月現在、予算確保に向けた手続き中。）</a:t>
            </a:r>
            <a:r>
              <a:rPr lang="ja-JP" altLang="en-US" sz="1200" dirty="0"/>
              <a:t>担当者からの聴き取り（</a:t>
            </a:r>
            <a:r>
              <a:rPr lang="en-US" altLang="ja-JP" sz="1200" dirty="0"/>
              <a:t>2019</a:t>
            </a:r>
            <a:r>
              <a:rPr lang="ja-JP" altLang="en-US" sz="1200" dirty="0"/>
              <a:t>年</a:t>
            </a:r>
            <a:r>
              <a:rPr lang="en-US" altLang="ja-JP" sz="1200" dirty="0"/>
              <a:t>12</a:t>
            </a:r>
            <a:r>
              <a:rPr lang="ja-JP" altLang="en-US" sz="1200" dirty="0"/>
              <a:t>月）</a:t>
            </a:r>
            <a:endParaRPr lang="en-US" altLang="ja-JP" sz="1200" dirty="0"/>
          </a:p>
        </p:txBody>
      </p:sp>
      <p:pic>
        <p:nvPicPr>
          <p:cNvPr id="8" name="図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3719" y="3066929"/>
            <a:ext cx="220861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6159994" y="6229229"/>
            <a:ext cx="3297656" cy="307975"/>
          </a:xfrm>
          <a:prstGeom prst="rect">
            <a:avLst/>
          </a:prstGeom>
        </p:spPr>
        <p:txBody>
          <a:bodyPr wrap="square">
            <a:spAutoFit/>
          </a:bodyPr>
          <a:lstStyle/>
          <a:p>
            <a:pPr algn="ctr">
              <a:defRPr/>
            </a:pPr>
            <a:r>
              <a:rPr lang="en-US" altLang="ja-JP" sz="1400" dirty="0">
                <a:latin typeface="+mn-ea"/>
                <a:ea typeface="+mn-ea"/>
              </a:rPr>
              <a:t>1/200</a:t>
            </a:r>
            <a:r>
              <a:rPr lang="ja-JP" altLang="en-US" sz="1400" dirty="0">
                <a:latin typeface="+mn-ea"/>
                <a:ea typeface="+mn-ea"/>
              </a:rPr>
              <a:t>と</a:t>
            </a:r>
            <a:r>
              <a:rPr lang="en-US" altLang="ja-JP" sz="1400" dirty="0">
                <a:latin typeface="+mn-ea"/>
                <a:ea typeface="+mn-ea"/>
              </a:rPr>
              <a:t>1/500</a:t>
            </a:r>
            <a:r>
              <a:rPr lang="ja-JP" altLang="en-US" sz="1400" dirty="0">
                <a:latin typeface="+mn-ea"/>
                <a:ea typeface="+mn-ea"/>
              </a:rPr>
              <a:t>の海岸堤防の差</a:t>
            </a:r>
          </a:p>
        </p:txBody>
      </p:sp>
      <p:sp>
        <p:nvSpPr>
          <p:cNvPr id="10" name="正方形/長方形 4"/>
          <p:cNvSpPr>
            <a:spLocks noChangeArrowheads="1"/>
          </p:cNvSpPr>
          <p:nvPr/>
        </p:nvSpPr>
        <p:spPr bwMode="auto">
          <a:xfrm>
            <a:off x="130906" y="6285476"/>
            <a:ext cx="411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a:t>ポーツマス市</a:t>
            </a:r>
            <a:r>
              <a:rPr lang="en-US" altLang="ja-JP" sz="800"/>
              <a:t>Web</a:t>
            </a:r>
            <a:r>
              <a:rPr lang="ja-JP" altLang="en-US" sz="800"/>
              <a:t>ページ地図に加筆</a:t>
            </a:r>
            <a:endParaRPr lang="en-US" altLang="ja-JP" sz="800">
              <a:hlinkClick r:id="rId3"/>
            </a:endParaRPr>
          </a:p>
          <a:p>
            <a:r>
              <a:rPr lang="en-US" altLang="ja-JP" sz="800">
                <a:hlinkClick r:id="rId3"/>
              </a:rPr>
              <a:t>https://www.portsmouth.gov.uk/ext/documents-external/pln-portsmouth-plan-proposal-map.pdf</a:t>
            </a:r>
            <a:endParaRPr lang="ja-JP" altLang="en-US" sz="800"/>
          </a:p>
        </p:txBody>
      </p:sp>
      <p:pic>
        <p:nvPicPr>
          <p:cNvPr id="12"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0290" y="3104743"/>
            <a:ext cx="300976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3424777" y="4965293"/>
            <a:ext cx="2380187" cy="522287"/>
          </a:xfrm>
          <a:prstGeom prst="rect">
            <a:avLst/>
          </a:prstGeom>
        </p:spPr>
        <p:txBody>
          <a:bodyPr wrap="square">
            <a:spAutoFit/>
          </a:bodyPr>
          <a:lstStyle/>
          <a:p>
            <a:pPr algn="ctr">
              <a:defRPr/>
            </a:pPr>
            <a:r>
              <a:rPr lang="ja-JP" altLang="en-US" sz="1400" dirty="0">
                <a:latin typeface="+mn-ea"/>
                <a:ea typeface="+mn-ea"/>
              </a:rPr>
              <a:t>ポーツマスの海岸堤防</a:t>
            </a:r>
            <a:endParaRPr lang="en-US" altLang="ja-JP" sz="1400" dirty="0">
              <a:latin typeface="+mn-ea"/>
              <a:ea typeface="+mn-ea"/>
            </a:endParaRPr>
          </a:p>
          <a:p>
            <a:pPr algn="ctr">
              <a:defRPr/>
            </a:pPr>
            <a:r>
              <a:rPr lang="ja-JP" altLang="en-US" sz="1400" dirty="0">
                <a:latin typeface="+mn-ea"/>
                <a:ea typeface="+mn-ea"/>
              </a:rPr>
              <a:t>（</a:t>
            </a:r>
            <a:r>
              <a:rPr lang="en-US" altLang="ja-JP" sz="1400" dirty="0">
                <a:latin typeface="+mn-ea"/>
              </a:rPr>
              <a:t>2018</a:t>
            </a:r>
            <a:r>
              <a:rPr lang="ja-JP" altLang="en-US" sz="1400" dirty="0">
                <a:latin typeface="+mn-ea"/>
              </a:rPr>
              <a:t>年</a:t>
            </a:r>
            <a:r>
              <a:rPr lang="en-US" altLang="ja-JP" sz="1400" dirty="0">
                <a:latin typeface="+mn-ea"/>
              </a:rPr>
              <a:t>11</a:t>
            </a:r>
            <a:r>
              <a:rPr lang="ja-JP" altLang="en-US" sz="1400" dirty="0">
                <a:latin typeface="+mn-ea"/>
              </a:rPr>
              <a:t>月完成</a:t>
            </a:r>
            <a:r>
              <a:rPr lang="ja-JP" altLang="en-US" sz="1400" dirty="0">
                <a:latin typeface="+mn-ea"/>
                <a:ea typeface="+mn-ea"/>
              </a:rPr>
              <a:t>）</a:t>
            </a:r>
          </a:p>
        </p:txBody>
      </p:sp>
      <p:grpSp>
        <p:nvGrpSpPr>
          <p:cNvPr id="14" name="グループ化 9"/>
          <p:cNvGrpSpPr>
            <a:grpSpLocks/>
          </p:cNvGrpSpPr>
          <p:nvPr/>
        </p:nvGrpSpPr>
        <p:grpSpPr bwMode="auto">
          <a:xfrm>
            <a:off x="180118" y="3564501"/>
            <a:ext cx="2714605" cy="2657475"/>
            <a:chOff x="258931" y="2787039"/>
            <a:chExt cx="3973990" cy="3564092"/>
          </a:xfrm>
        </p:grpSpPr>
        <p:pic>
          <p:nvPicPr>
            <p:cNvPr id="15" name="図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31" y="2808159"/>
              <a:ext cx="3973990" cy="354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楕円 16"/>
            <p:cNvSpPr/>
            <p:nvPr/>
          </p:nvSpPr>
          <p:spPr>
            <a:xfrm rot="1114148">
              <a:off x="1914937" y="2787039"/>
              <a:ext cx="576836" cy="1019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8" name="正方形/長方形 17"/>
          <p:cNvSpPr/>
          <p:nvPr/>
        </p:nvSpPr>
        <p:spPr>
          <a:xfrm>
            <a:off x="362682" y="2932676"/>
            <a:ext cx="2380186" cy="584200"/>
          </a:xfrm>
          <a:prstGeom prst="rect">
            <a:avLst/>
          </a:prstGeom>
        </p:spPr>
        <p:txBody>
          <a:bodyPr wrap="square">
            <a:spAutoFit/>
          </a:bodyPr>
          <a:lstStyle/>
          <a:p>
            <a:pPr algn="ctr">
              <a:defRPr/>
            </a:pPr>
            <a:r>
              <a:rPr lang="ja-JP" altLang="en-US" sz="1600" dirty="0">
                <a:latin typeface="+mn-ea"/>
                <a:ea typeface="+mn-ea"/>
              </a:rPr>
              <a:t>ポーツマスの海岸堤防</a:t>
            </a:r>
            <a:endParaRPr lang="en-US" altLang="ja-JP" sz="1600" dirty="0">
              <a:latin typeface="+mn-ea"/>
              <a:ea typeface="+mn-ea"/>
            </a:endParaRPr>
          </a:p>
          <a:p>
            <a:pPr algn="ctr">
              <a:defRPr/>
            </a:pPr>
            <a:r>
              <a:rPr lang="ja-JP" altLang="en-US" sz="1600" dirty="0">
                <a:latin typeface="+mn-ea"/>
                <a:ea typeface="+mn-ea"/>
              </a:rPr>
              <a:t>事業位置図</a:t>
            </a:r>
            <a:endParaRPr lang="en-US" altLang="ja-JP" sz="1600" dirty="0">
              <a:latin typeface="+mn-ea"/>
              <a:ea typeface="+mn-ea"/>
            </a:endParaRPr>
          </a:p>
        </p:txBody>
      </p:sp>
      <p:sp>
        <p:nvSpPr>
          <p:cNvPr id="19" name="楕円 18"/>
          <p:cNvSpPr/>
          <p:nvPr/>
        </p:nvSpPr>
        <p:spPr>
          <a:xfrm>
            <a:off x="562706" y="5685401"/>
            <a:ext cx="1912000" cy="5318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3071996" y="5494901"/>
            <a:ext cx="3422413" cy="954107"/>
          </a:xfrm>
          <a:prstGeom prst="rect">
            <a:avLst/>
          </a:prstGeom>
          <a:ln>
            <a:solidFill>
              <a:schemeClr val="tx1"/>
            </a:solidFill>
          </a:ln>
        </p:spPr>
        <p:txBody>
          <a:bodyPr wrap="square">
            <a:spAutoFit/>
          </a:bodyPr>
          <a:lstStyle/>
          <a:p>
            <a:pPr>
              <a:defRPr/>
            </a:pPr>
            <a:r>
              <a:rPr lang="ja-JP" altLang="en-US" sz="1400" dirty="0">
                <a:latin typeface="+mn-ea"/>
                <a:ea typeface="+mn-ea"/>
              </a:rPr>
              <a:t>内湾に面した海岸堤防では、気候変動による海面上昇と高潮を考慮（赤枠）</a:t>
            </a:r>
            <a:endParaRPr lang="en-US" altLang="ja-JP" sz="1400" dirty="0">
              <a:latin typeface="+mn-ea"/>
              <a:ea typeface="+mn-ea"/>
            </a:endParaRPr>
          </a:p>
          <a:p>
            <a:pPr>
              <a:defRPr/>
            </a:pPr>
            <a:r>
              <a:rPr lang="ja-JP" altLang="en-US" sz="1400" dirty="0">
                <a:latin typeface="+mn-ea"/>
                <a:ea typeface="+mn-ea"/>
              </a:rPr>
              <a:t>外洋</a:t>
            </a:r>
            <a:r>
              <a:rPr lang="ja-JP" altLang="en-US" sz="1400">
                <a:latin typeface="+mn-ea"/>
                <a:ea typeface="+mn-ea"/>
              </a:rPr>
              <a:t>に面した海岸堤防</a:t>
            </a:r>
            <a:r>
              <a:rPr lang="ja-JP" altLang="en-US" sz="1400" dirty="0">
                <a:latin typeface="+mn-ea"/>
                <a:ea typeface="+mn-ea"/>
              </a:rPr>
              <a:t>では、気候変動による海面上昇、高潮、波浪を考慮予定（黄枠）</a:t>
            </a:r>
          </a:p>
        </p:txBody>
      </p:sp>
      <p:cxnSp>
        <p:nvCxnSpPr>
          <p:cNvPr id="21" name="直線矢印コネクタ 20"/>
          <p:cNvCxnSpPr>
            <a:cxnSpLocks/>
            <a:stCxn id="20" idx="1"/>
            <a:endCxn id="17" idx="6"/>
          </p:cNvCxnSpPr>
          <p:nvPr/>
        </p:nvCxnSpPr>
        <p:spPr>
          <a:xfrm flipH="1" flipV="1">
            <a:off x="1695100" y="4007447"/>
            <a:ext cx="1376896" cy="1964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cxnSpLocks/>
            <a:stCxn id="20" idx="1"/>
            <a:endCxn id="19" idx="6"/>
          </p:cNvCxnSpPr>
          <p:nvPr/>
        </p:nvCxnSpPr>
        <p:spPr>
          <a:xfrm flipH="1" flipV="1">
            <a:off x="2474706" y="5951307"/>
            <a:ext cx="597290" cy="20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0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　イギリスにおける気候変動に対する取組（</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UKCP18</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16" name="スライド番号プレースホルダー 2">
            <a:extLst>
              <a:ext uri="{FF2B5EF4-FFF2-40B4-BE49-F238E27FC236}">
                <a16:creationId xmlns:a16="http://schemas.microsoft.com/office/drawing/2014/main" id="{F45B7A49-C876-4725-B55D-E4BF5CC3901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8</a:t>
            </a:fld>
            <a:endParaRPr kumimoji="1" lang="ja-JP" altLang="en-US" sz="1600" dirty="0">
              <a:solidFill>
                <a:schemeClr val="tx1"/>
              </a:solidFill>
            </a:endParaRPr>
          </a:p>
        </p:txBody>
      </p:sp>
      <p:sp>
        <p:nvSpPr>
          <p:cNvPr id="6" name="テキスト ボックス 5">
            <a:extLst>
              <a:ext uri="{FF2B5EF4-FFF2-40B4-BE49-F238E27FC236}">
                <a16:creationId xmlns:a16="http://schemas.microsoft.com/office/drawing/2014/main" id="{68E3732D-5DE0-4F6B-AABF-375352FF49A5}"/>
              </a:ext>
            </a:extLst>
          </p:cNvPr>
          <p:cNvSpPr txBox="1"/>
          <p:nvPr/>
        </p:nvSpPr>
        <p:spPr>
          <a:xfrm>
            <a:off x="1494" y="6611779"/>
            <a:ext cx="6977849" cy="246221"/>
          </a:xfrm>
          <a:prstGeom prst="rect">
            <a:avLst/>
          </a:prstGeom>
          <a:noFill/>
        </p:spPr>
        <p:txBody>
          <a:bodyPr wrap="square" rtlCol="0">
            <a:spAutoFit/>
          </a:bodyPr>
          <a:lstStyle/>
          <a:p>
            <a:r>
              <a:rPr lang="ja-JP" altLang="en-US" sz="1000" dirty="0"/>
              <a:t>出典：「第</a:t>
            </a:r>
            <a:r>
              <a:rPr lang="en-US" altLang="ja-JP" sz="1000" dirty="0"/>
              <a:t>2</a:t>
            </a:r>
            <a:r>
              <a:rPr lang="ja-JP" altLang="en-US" sz="1000" dirty="0"/>
              <a:t>回気候変動を踏まえた海岸保全のあり方検討委員会」資料４</a:t>
            </a:r>
            <a:endParaRPr kumimoji="1" lang="ja-JP" altLang="en-US" sz="1000" dirty="0"/>
          </a:p>
        </p:txBody>
      </p:sp>
      <p:sp>
        <p:nvSpPr>
          <p:cNvPr id="7" name="テキスト ボックス 6"/>
          <p:cNvSpPr txBox="1"/>
          <p:nvPr/>
        </p:nvSpPr>
        <p:spPr>
          <a:xfrm>
            <a:off x="45062" y="423111"/>
            <a:ext cx="8991681" cy="1077913"/>
          </a:xfrm>
          <a:prstGeom prst="rect">
            <a:avLst/>
          </a:prstGeom>
          <a:noFill/>
          <a:ln>
            <a:solidFill>
              <a:schemeClr val="tx1"/>
            </a:solidFill>
          </a:ln>
        </p:spPr>
        <p:txBody>
          <a:bodyPr wrap="square">
            <a:spAutoFit/>
          </a:bodyPr>
          <a:lstStyle/>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a:t>
            </a:r>
            <a:r>
              <a:rPr lang="ja-JP" altLang="en-US" sz="1600" dirty="0">
                <a:latin typeface="+mj-ea"/>
                <a:ea typeface="+mj-ea"/>
                <a:cs typeface="Times New Roman" panose="02020603050405020304" pitchFamily="18" charset="0"/>
              </a:rPr>
              <a:t>イギリス気象庁が中心となり、</a:t>
            </a:r>
            <a:r>
              <a:rPr lang="en-US" altLang="ja-JP" sz="1600" dirty="0">
                <a:latin typeface="+mj-ea"/>
                <a:ea typeface="+mj-ea"/>
                <a:cs typeface="Times New Roman" panose="02020603050405020304" pitchFamily="18" charset="0"/>
              </a:rPr>
              <a:t>IPCC AR5</a:t>
            </a:r>
            <a:r>
              <a:rPr lang="ja-JP" altLang="en-US" sz="1600" dirty="0">
                <a:latin typeface="+mj-ea"/>
                <a:ea typeface="+mj-ea"/>
                <a:cs typeface="Times New Roman" panose="02020603050405020304" pitchFamily="18" charset="0"/>
              </a:rPr>
              <a:t>の</a:t>
            </a:r>
            <a:r>
              <a:rPr lang="en-US" altLang="ja-JP" sz="1600" dirty="0">
                <a:latin typeface="+mj-ea"/>
                <a:ea typeface="+mj-ea"/>
                <a:cs typeface="Times New Roman" panose="02020603050405020304" pitchFamily="18" charset="0"/>
              </a:rPr>
              <a:t>RCP</a:t>
            </a:r>
            <a:r>
              <a:rPr lang="ja-JP" altLang="en-US" sz="1600" dirty="0">
                <a:latin typeface="+mj-ea"/>
                <a:ea typeface="+mj-ea"/>
                <a:cs typeface="Times New Roman" panose="02020603050405020304" pitchFamily="18" charset="0"/>
              </a:rPr>
              <a:t>シナリオをベースにした新たな気候予測</a:t>
            </a:r>
            <a:r>
              <a:rPr lang="en-US" altLang="ja-JP" sz="1600" dirty="0">
                <a:latin typeface="+mj-ea"/>
                <a:ea typeface="+mj-ea"/>
                <a:cs typeface="Times New Roman" panose="02020603050405020304" pitchFamily="18" charset="0"/>
              </a:rPr>
              <a:t>｢UKCP18｣</a:t>
            </a:r>
            <a:r>
              <a:rPr lang="ja-JP" altLang="en-US" sz="1600" dirty="0">
                <a:latin typeface="+mj-ea"/>
                <a:ea typeface="+mj-ea"/>
                <a:cs typeface="Times New Roman" panose="02020603050405020304" pitchFamily="18" charset="0"/>
              </a:rPr>
              <a:t>を</a:t>
            </a:r>
            <a:r>
              <a:rPr lang="en-US" altLang="ja-JP" sz="1600" dirty="0">
                <a:latin typeface="+mj-ea"/>
                <a:ea typeface="+mj-ea"/>
                <a:cs typeface="Times New Roman" panose="02020603050405020304" pitchFamily="18" charset="0"/>
              </a:rPr>
              <a:t>2018</a:t>
            </a:r>
            <a:r>
              <a:rPr lang="ja-JP" altLang="en-US" sz="1600" dirty="0">
                <a:latin typeface="+mj-ea"/>
                <a:ea typeface="+mj-ea"/>
                <a:cs typeface="Times New Roman" panose="02020603050405020304" pitchFamily="18" charset="0"/>
              </a:rPr>
              <a:t>年</a:t>
            </a:r>
            <a:r>
              <a:rPr lang="en-US" altLang="ja-JP" sz="1600" dirty="0">
                <a:latin typeface="+mj-ea"/>
                <a:ea typeface="+mj-ea"/>
                <a:cs typeface="Times New Roman" panose="02020603050405020304" pitchFamily="18" charset="0"/>
              </a:rPr>
              <a:t>11</a:t>
            </a:r>
            <a:r>
              <a:rPr lang="ja-JP" altLang="en-US" sz="1600" dirty="0">
                <a:latin typeface="+mj-ea"/>
                <a:ea typeface="+mj-ea"/>
                <a:cs typeface="Times New Roman" panose="02020603050405020304" pitchFamily="18" charset="0"/>
              </a:rPr>
              <a:t>月に発表。</a:t>
            </a:r>
            <a:endParaRPr lang="en-US" altLang="ja-JP" sz="1600" dirty="0">
              <a:latin typeface="+mj-ea"/>
              <a:ea typeface="+mj-ea"/>
              <a:cs typeface="Times New Roman" panose="02020603050405020304" pitchFamily="18" charset="0"/>
            </a:endParaRPr>
          </a:p>
          <a:p>
            <a:pPr marL="261938" indent="-261938">
              <a:defRPr/>
            </a:pPr>
            <a:r>
              <a:rPr lang="ja-JP" altLang="en-US" sz="1600" dirty="0">
                <a:latin typeface="+mj-ea"/>
                <a:ea typeface="+mj-ea"/>
                <a:cs typeface="Times New Roman" panose="02020603050405020304" pitchFamily="18" charset="0"/>
              </a:rPr>
              <a:t>○</a:t>
            </a:r>
            <a:r>
              <a:rPr lang="en-US" altLang="ja-JP" sz="1600" dirty="0">
                <a:latin typeface="+mj-ea"/>
                <a:ea typeface="+mj-ea"/>
                <a:cs typeface="Times New Roman" panose="02020603050405020304" pitchFamily="18" charset="0"/>
              </a:rPr>
              <a:t>	IPCC AR5</a:t>
            </a:r>
            <a:r>
              <a:rPr lang="ja-JP" altLang="en-US" sz="1600" dirty="0">
                <a:latin typeface="+mj-ea"/>
                <a:ea typeface="+mj-ea"/>
                <a:cs typeface="Times New Roman" panose="02020603050405020304" pitchFamily="18" charset="0"/>
              </a:rPr>
              <a:t>を基にした全球モデルは</a:t>
            </a:r>
            <a:r>
              <a:rPr lang="en-US" altLang="ja-JP" sz="1600" dirty="0">
                <a:latin typeface="+mj-ea"/>
                <a:ea typeface="+mj-ea"/>
                <a:cs typeface="Times New Roman" panose="02020603050405020304" pitchFamily="18" charset="0"/>
              </a:rPr>
              <a:t>60km</a:t>
            </a:r>
            <a:r>
              <a:rPr lang="ja-JP" altLang="en-US" sz="1600" dirty="0">
                <a:latin typeface="+mj-ea"/>
                <a:ea typeface="+mj-ea"/>
                <a:cs typeface="Times New Roman" panose="02020603050405020304" pitchFamily="18" charset="0"/>
              </a:rPr>
              <a:t>メッシュ、地域モデルは</a:t>
            </a:r>
            <a:r>
              <a:rPr lang="en-US" altLang="ja-JP" sz="1600" dirty="0">
                <a:latin typeface="+mj-ea"/>
                <a:ea typeface="+mj-ea"/>
                <a:cs typeface="Times New Roman" panose="02020603050405020304" pitchFamily="18" charset="0"/>
              </a:rPr>
              <a:t>12km</a:t>
            </a:r>
            <a:r>
              <a:rPr lang="ja-JP" altLang="en-US" sz="1600" dirty="0">
                <a:latin typeface="+mj-ea"/>
                <a:ea typeface="+mj-ea"/>
                <a:cs typeface="Times New Roman" panose="02020603050405020304" pitchFamily="18" charset="0"/>
              </a:rPr>
              <a:t>メッシュ、</a:t>
            </a:r>
            <a:r>
              <a:rPr lang="en-US" altLang="ja-JP" sz="1600" dirty="0">
                <a:latin typeface="+mj-ea"/>
                <a:ea typeface="+mj-ea"/>
                <a:cs typeface="Times New Roman" panose="02020603050405020304" pitchFamily="18" charset="0"/>
              </a:rPr>
              <a:t>2.2km</a:t>
            </a:r>
            <a:r>
              <a:rPr lang="ja-JP" altLang="en-US" sz="1600" dirty="0">
                <a:latin typeface="+mj-ea"/>
                <a:ea typeface="+mj-ea"/>
                <a:cs typeface="Times New Roman" panose="02020603050405020304" pitchFamily="18" charset="0"/>
              </a:rPr>
              <a:t>メッシュの地域モデルの気候変動予測結果を公表。</a:t>
            </a:r>
            <a:endParaRPr lang="en-US" altLang="ja-JP" sz="1600" dirty="0">
              <a:latin typeface="+mj-ea"/>
              <a:ea typeface="+mj-ea"/>
              <a:cs typeface="Times New Roman" panose="02020603050405020304" pitchFamily="18" charset="0"/>
            </a:endParaRPr>
          </a:p>
        </p:txBody>
      </p:sp>
      <p:grpSp>
        <p:nvGrpSpPr>
          <p:cNvPr id="8" name="グループ化 13"/>
          <p:cNvGrpSpPr>
            <a:grpSpLocks noChangeAspect="1"/>
          </p:cNvGrpSpPr>
          <p:nvPr/>
        </p:nvGrpSpPr>
        <p:grpSpPr bwMode="auto">
          <a:xfrm>
            <a:off x="45062" y="1493383"/>
            <a:ext cx="9132890" cy="5126037"/>
            <a:chOff x="-843525" y="1204028"/>
            <a:chExt cx="10764425" cy="6043249"/>
          </a:xfrm>
        </p:grpSpPr>
        <p:sp>
          <p:nvSpPr>
            <p:cNvPr id="9" name="テキスト ボックス 4"/>
            <p:cNvSpPr txBox="1">
              <a:spLocks noChangeArrowheads="1"/>
            </p:cNvSpPr>
            <p:nvPr/>
          </p:nvSpPr>
          <p:spPr bwMode="auto">
            <a:xfrm>
              <a:off x="-843525" y="1258526"/>
              <a:ext cx="5989597" cy="54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t>イギリス国内における気候リスク評価・適応策検討を支援することを目的に、イギリス気象庁が主導して英国の気候変動予測を実施。</a:t>
              </a:r>
              <a:endParaRPr lang="en-US" altLang="ja-JP" sz="1200"/>
            </a:p>
          </p:txBody>
        </p:sp>
        <p:pic>
          <p:nvPicPr>
            <p:cNvPr id="10"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794" y="2017439"/>
              <a:ext cx="3023565" cy="193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6"/>
            <p:cNvSpPr txBox="1">
              <a:spLocks noChangeArrowheads="1"/>
            </p:cNvSpPr>
            <p:nvPr/>
          </p:nvSpPr>
          <p:spPr bwMode="auto">
            <a:xfrm>
              <a:off x="119290" y="1737299"/>
              <a:ext cx="4954888" cy="32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b="1"/>
                <a:t>Web</a:t>
              </a:r>
              <a:r>
                <a:rPr lang="ja-JP" altLang="en-US" sz="1200" b="1"/>
                <a:t>サイトでの情報提供例（データセット詳細ページ）</a:t>
              </a:r>
            </a:p>
          </p:txBody>
        </p:sp>
        <p:sp>
          <p:nvSpPr>
            <p:cNvPr id="13" name="正方形/長方形 12"/>
            <p:cNvSpPr/>
            <p:nvPr/>
          </p:nvSpPr>
          <p:spPr>
            <a:xfrm>
              <a:off x="6436916" y="1204028"/>
              <a:ext cx="2213508" cy="276990"/>
            </a:xfrm>
            <a:prstGeom prst="rect">
              <a:avLst/>
            </a:prstGeom>
          </p:spPr>
          <p:txBody>
            <a:bodyPr wrap="none">
              <a:spAutoFit/>
            </a:bodyPr>
            <a:lstStyle/>
            <a:p>
              <a:pPr>
                <a:defRPr/>
              </a:pPr>
              <a:r>
                <a:rPr lang="en-US" altLang="ja-JP" sz="1200" kern="0" dirty="0">
                  <a:latin typeface="+mn-ea"/>
                </a:rPr>
                <a:t>UKCP18</a:t>
              </a:r>
              <a:r>
                <a:rPr lang="ja-JP" altLang="en-US" sz="1200" kern="0" dirty="0">
                  <a:latin typeface="+mn-ea"/>
                </a:rPr>
                <a:t>の全球予測、地域予測</a:t>
              </a:r>
              <a:endParaRPr lang="ja-JP" altLang="en-US" sz="1200" dirty="0"/>
            </a:p>
          </p:txBody>
        </p:sp>
        <p:sp>
          <p:nvSpPr>
            <p:cNvPr id="14" name="正方形/長方形 8"/>
            <p:cNvSpPr>
              <a:spLocks noChangeArrowheads="1"/>
            </p:cNvSpPr>
            <p:nvPr/>
          </p:nvSpPr>
          <p:spPr bwMode="auto">
            <a:xfrm>
              <a:off x="-781994" y="4004911"/>
              <a:ext cx="5431798" cy="507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r>
                <a:rPr lang="ja-JP" altLang="en-US" sz="1100">
                  <a:solidFill>
                    <a:srgbClr val="000000"/>
                  </a:solidFill>
                  <a:cs typeface="Arial" panose="020B0604020202020204" pitchFamily="34" charset="0"/>
                </a:rPr>
                <a:t>全球予測及び地域予測は、高性能計算機の制約のため、</a:t>
              </a:r>
              <a:r>
                <a:rPr lang="en-US" altLang="ja-JP" sz="1100">
                  <a:solidFill>
                    <a:srgbClr val="000000"/>
                  </a:solidFill>
                  <a:cs typeface="Arial" panose="020B0604020202020204" pitchFamily="34" charset="0"/>
                </a:rPr>
                <a:t>IPCC AR5</a:t>
              </a:r>
              <a:r>
                <a:rPr lang="ja-JP" altLang="en-US" sz="1100">
                  <a:solidFill>
                    <a:srgbClr val="000000"/>
                  </a:solidFill>
                  <a:cs typeface="Arial" panose="020B0604020202020204" pitchFamily="34" charset="0"/>
                </a:rPr>
                <a:t>のシナリオのうち、</a:t>
              </a:r>
              <a:r>
                <a:rPr lang="en-US" altLang="ja-JP" sz="1100">
                  <a:solidFill>
                    <a:srgbClr val="000000"/>
                  </a:solidFill>
                  <a:cs typeface="Arial" panose="020B0604020202020204" pitchFamily="34" charset="0"/>
                </a:rPr>
                <a:t>RCP8.5</a:t>
              </a:r>
              <a:r>
                <a:rPr lang="ja-JP" altLang="en-US" sz="1100">
                  <a:solidFill>
                    <a:srgbClr val="000000"/>
                  </a:solidFill>
                  <a:cs typeface="Arial" panose="020B0604020202020204" pitchFamily="34" charset="0"/>
                </a:rPr>
                <a:t>のみで予測している。</a:t>
              </a:r>
              <a:endParaRPr lang="en-US" altLang="ja-JP" sz="1100">
                <a:solidFill>
                  <a:srgbClr val="000000"/>
                </a:solidFill>
                <a:cs typeface="Arial" panose="020B0604020202020204" pitchFamily="34" charset="0"/>
              </a:endParaRPr>
            </a:p>
          </p:txBody>
        </p:sp>
        <p:sp>
          <p:nvSpPr>
            <p:cNvPr id="15" name="正方形/長方形 14"/>
            <p:cNvSpPr/>
            <p:nvPr/>
          </p:nvSpPr>
          <p:spPr>
            <a:xfrm>
              <a:off x="-781778" y="6629664"/>
              <a:ext cx="10702678" cy="617613"/>
            </a:xfrm>
            <a:prstGeom prst="rect">
              <a:avLst/>
            </a:prstGeom>
          </p:spPr>
          <p:txBody>
            <a:bodyPr>
              <a:spAutoFit/>
            </a:bodyPr>
            <a:lstStyle/>
            <a:p>
              <a:pPr marL="261938" indent="-261938">
                <a:defRPr/>
              </a:pPr>
              <a:r>
                <a:rPr lang="ja-JP" altLang="en-US" sz="1400" dirty="0">
                  <a:latin typeface="+mj-ea"/>
                  <a:ea typeface="+mj-ea"/>
                  <a:cs typeface="Times New Roman" panose="02020603050405020304" pitchFamily="18" charset="0"/>
                </a:rPr>
                <a:t>○</a:t>
              </a:r>
              <a:r>
                <a:rPr lang="en-US" altLang="ja-JP" sz="1400" dirty="0">
                  <a:latin typeface="+mj-ea"/>
                  <a:ea typeface="+mj-ea"/>
                  <a:cs typeface="Times New Roman" panose="02020603050405020304" pitchFamily="18" charset="0"/>
                </a:rPr>
                <a:t>	</a:t>
              </a:r>
              <a:r>
                <a:rPr lang="ja-JP" altLang="en-US" sz="1400" dirty="0">
                  <a:latin typeface="+mj-ea"/>
                  <a:ea typeface="+mj-ea"/>
                  <a:cs typeface="Times New Roman" panose="02020603050405020304" pitchFamily="18" charset="0"/>
                </a:rPr>
                <a:t>環境庁は、イングランドにおける海面上昇に対する気候変動係数として</a:t>
              </a:r>
              <a:r>
                <a:rPr lang="en-US" altLang="ja-JP" sz="1400" dirty="0">
                  <a:latin typeface="+mj-ea"/>
                  <a:ea typeface="+mj-ea"/>
                  <a:cs typeface="Times New Roman" panose="02020603050405020304" pitchFamily="18" charset="0"/>
                </a:rPr>
                <a:t>RCP8.5</a:t>
              </a:r>
              <a:r>
                <a:rPr lang="ja-JP" altLang="en-US" sz="1400" dirty="0">
                  <a:latin typeface="+mj-ea"/>
                  <a:ea typeface="+mj-ea"/>
                  <a:cs typeface="Times New Roman" panose="02020603050405020304" pitchFamily="18" charset="0"/>
                </a:rPr>
                <a:t>シナリオの</a:t>
              </a:r>
              <a:r>
                <a:rPr lang="en-US" altLang="ja-JP" sz="1400" dirty="0">
                  <a:latin typeface="+mj-ea"/>
                  <a:ea typeface="+mj-ea"/>
                  <a:cs typeface="Times New Roman" panose="02020603050405020304" pitchFamily="18" charset="0"/>
                </a:rPr>
                <a:t>75</a:t>
              </a:r>
              <a:r>
                <a:rPr lang="ja-JP" altLang="en-US" sz="1400" dirty="0">
                  <a:latin typeface="+mj-ea"/>
                  <a:ea typeface="+mj-ea"/>
                  <a:cs typeface="Times New Roman" panose="02020603050405020304" pitchFamily="18" charset="0"/>
                </a:rPr>
                <a:t>パーセンタイル値、</a:t>
              </a:r>
              <a:endParaRPr lang="en-US" altLang="ja-JP" sz="1400" dirty="0">
                <a:latin typeface="+mj-ea"/>
                <a:ea typeface="+mj-ea"/>
                <a:cs typeface="Times New Roman" panose="02020603050405020304" pitchFamily="18" charset="0"/>
              </a:endParaRPr>
            </a:p>
            <a:p>
              <a:pPr marL="261938" indent="-261938">
                <a:defRPr/>
              </a:pPr>
              <a:r>
                <a:rPr lang="en-US" altLang="ja-JP" sz="1400" dirty="0">
                  <a:latin typeface="+mj-ea"/>
                  <a:ea typeface="+mj-ea"/>
                  <a:cs typeface="Times New Roman" panose="02020603050405020304" pitchFamily="18" charset="0"/>
                </a:rPr>
                <a:t>	95</a:t>
              </a:r>
              <a:r>
                <a:rPr lang="ja-JP" altLang="en-US" sz="1400" dirty="0">
                  <a:latin typeface="+mj-ea"/>
                  <a:ea typeface="+mj-ea"/>
                  <a:cs typeface="Times New Roman" panose="02020603050405020304" pitchFamily="18" charset="0"/>
                </a:rPr>
                <a:t>パーセンタイル値を設定する予定。</a:t>
              </a:r>
              <a:endParaRPr lang="en-US" altLang="ja-JP" sz="1400" dirty="0">
                <a:latin typeface="+mj-ea"/>
                <a:ea typeface="+mj-ea"/>
                <a:cs typeface="Times New Roman" panose="02020603050405020304" pitchFamily="18" charset="0"/>
              </a:endParaRPr>
            </a:p>
          </p:txBody>
        </p:sp>
        <p:pic>
          <p:nvPicPr>
            <p:cNvPr id="17"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2014" y="1458654"/>
              <a:ext cx="4205392" cy="51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803" y="4826235"/>
              <a:ext cx="4720856" cy="174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2"/>
            <p:cNvSpPr txBox="1">
              <a:spLocks noChangeArrowheads="1"/>
            </p:cNvSpPr>
            <p:nvPr/>
          </p:nvSpPr>
          <p:spPr bwMode="auto">
            <a:xfrm>
              <a:off x="763559" y="4570433"/>
              <a:ext cx="2835800" cy="32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b="1"/>
                <a:t>RCP</a:t>
              </a:r>
              <a:r>
                <a:rPr lang="ja-JP" altLang="en-US" sz="1200" b="1"/>
                <a:t>シナリオ毎の海面上昇量</a:t>
              </a:r>
            </a:p>
          </p:txBody>
        </p:sp>
      </p:grpSp>
      <p:sp>
        <p:nvSpPr>
          <p:cNvPr id="20" name="正方形/長方形 2"/>
          <p:cNvSpPr>
            <a:spLocks noChangeArrowheads="1"/>
          </p:cNvSpPr>
          <p:nvPr/>
        </p:nvSpPr>
        <p:spPr bwMode="auto">
          <a:xfrm>
            <a:off x="3660775" y="6362123"/>
            <a:ext cx="5889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900"/>
              <a:t>UKCP18, </a:t>
            </a:r>
            <a:r>
              <a:rPr lang="ja-JP" altLang="en-US" sz="900"/>
              <a:t>イギリス気象庁</a:t>
            </a:r>
            <a:r>
              <a:rPr lang="en-US" altLang="ja-JP" sz="900"/>
              <a:t>, 2018 </a:t>
            </a:r>
            <a:r>
              <a:rPr lang="en-US" altLang="ja-JP" sz="900">
                <a:hlinkClick r:id="rId5"/>
              </a:rPr>
              <a:t>https://www.metoffice.gov.uk/research/approach/collaboration/ukcp/index</a:t>
            </a:r>
            <a:endParaRPr lang="en-US" altLang="ja-JP" sz="900"/>
          </a:p>
          <a:p>
            <a:endParaRPr lang="ja-JP" altLang="en-US" sz="900"/>
          </a:p>
        </p:txBody>
      </p:sp>
    </p:spTree>
    <p:extLst>
      <p:ext uri="{BB962C8B-B14F-4D97-AF65-F5344CB8AC3E}">
        <p14:creationId xmlns:p14="http://schemas.microsoft.com/office/powerpoint/2010/main" val="1143611117"/>
      </p:ext>
    </p:extLst>
  </p:cSld>
  <p:clrMapOvr>
    <a:masterClrMapping/>
  </p:clrMapOvr>
</p:sld>
</file>

<file path=ppt/theme/theme1.xml><?xml version="1.0" encoding="utf-8"?>
<a:theme xmlns:a="http://schemas.openxmlformats.org/drawingml/2006/main" name="【完成1】【H251030】佐野川水系河川整備計画の概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3975">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67813-0B55-4389-8464-41D28BF452F9}">
  <ds:schemaRefs>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2006/metadata/properties"/>
    <ds:schemaRef ds:uri="http://schemas.microsoft.com/sharepoint/v3"/>
    <ds:schemaRef ds:uri="http://purl.org/dc/elements/1.1/"/>
  </ds:schemaRefs>
</ds:datastoreItem>
</file>

<file path=customXml/itemProps2.xml><?xml version="1.0" encoding="utf-8"?>
<ds:datastoreItem xmlns:ds="http://schemas.openxmlformats.org/officeDocument/2006/customXml" ds:itemID="{6A31EE55-E971-4EA7-A174-5FAD3C4A7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CDE51B-B77F-48D5-A0FC-D29744D05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【完成1】【H251030】佐野川水系河川整備計画の概要</Template>
  <TotalTime>19119</TotalTime>
  <Words>2093</Words>
  <Application>Microsoft Office PowerPoint</Application>
  <PresentationFormat>画面に合わせる (4:3)</PresentationFormat>
  <Paragraphs>221</Paragraphs>
  <Slides>10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HG丸ｺﾞｼｯｸM-PRO</vt:lpstr>
      <vt:lpstr>ＭＳ Ｐゴシック</vt:lpstr>
      <vt:lpstr>ＭＳ ゴシック</vt:lpstr>
      <vt:lpstr>Arial</vt:lpstr>
      <vt:lpstr>Calibri</vt:lpstr>
      <vt:lpstr>Times New Roman</vt:lpstr>
      <vt:lpstr>Wingdings</vt:lpstr>
      <vt:lpstr>【完成1】【H251030】佐野川水系河川整備計画の概要</vt:lpstr>
      <vt:lpstr>第２回審議会を踏まえた論点整理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淀川水系西大阪ブロックの 流域の概要について</dc:title>
  <dc:creator>安藤　大輔</dc:creator>
  <cp:lastModifiedBy>杉原　卓治</cp:lastModifiedBy>
  <cp:revision>1128</cp:revision>
  <cp:lastPrinted>2020-02-28T00:44:55Z</cp:lastPrinted>
  <dcterms:created xsi:type="dcterms:W3CDTF">2013-12-04T00:26:23Z</dcterms:created>
  <dcterms:modified xsi:type="dcterms:W3CDTF">2020-03-02T00:25:31Z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