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16"/>
  </p:notesMasterIdLst>
  <p:handoutMasterIdLst>
    <p:handoutMasterId r:id="rId17"/>
  </p:handoutMasterIdLst>
  <p:sldIdLst>
    <p:sldId id="575" r:id="rId5"/>
    <p:sldId id="706" r:id="rId6"/>
    <p:sldId id="707" r:id="rId7"/>
    <p:sldId id="699" r:id="rId8"/>
    <p:sldId id="708" r:id="rId9"/>
    <p:sldId id="709" r:id="rId10"/>
    <p:sldId id="710" r:id="rId11"/>
    <p:sldId id="713" r:id="rId12"/>
    <p:sldId id="704" r:id="rId13"/>
    <p:sldId id="705" r:id="rId14"/>
    <p:sldId id="714" r:id="rId15"/>
  </p:sldIdLst>
  <p:sldSz cx="9144000" cy="6858000" type="screen4x3"/>
  <p:notesSz cx="6807200" cy="9939338"/>
  <p:defaultTex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6600"/>
    <a:srgbClr val="FF00FF"/>
    <a:srgbClr val="FF66CC"/>
    <a:srgbClr val="FFFFCC"/>
    <a:srgbClr val="FFCCFF"/>
    <a:srgbClr val="99FFCC"/>
    <a:srgbClr val="FFFF00"/>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382" autoAdjust="0"/>
  </p:normalViewPr>
  <p:slideViewPr>
    <p:cSldViewPr snapToGrid="0">
      <p:cViewPr>
        <p:scale>
          <a:sx n="89" d="100"/>
          <a:sy n="89" d="100"/>
        </p:scale>
        <p:origin x="102"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Sheet1!$C$3</c:f>
              <c:strCache>
                <c:ptCount val="1"/>
                <c:pt idx="0">
                  <c:v>初期費</c:v>
                </c:pt>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layout/>
                <c15:showLeaderLines val="0"/>
              </c:ext>
            </c:extLst>
          </c:dLbls>
          <c:cat>
            <c:multiLvlStrRef>
              <c:f>Sheet1!$D$1:$F$2</c:f>
              <c:multiLvlStrCache>
                <c:ptCount val="3"/>
                <c:lvl>
                  <c:pt idx="0">
                    <c:v>1σ</c:v>
                  </c:pt>
                  <c:pt idx="1">
                    <c:v>2σ</c:v>
                  </c:pt>
                  <c:pt idx="2">
                    <c:v>3σ</c:v>
                  </c:pt>
                </c:lvl>
                <c:lvl>
                  <c:pt idx="0">
                    <c:v>２℃上昇</c:v>
                  </c:pt>
                </c:lvl>
              </c:multiLvlStrCache>
            </c:multiLvlStrRef>
          </c:cat>
          <c:val>
            <c:numRef>
              <c:f>Sheet1!$D$3:$F$3</c:f>
              <c:numCache>
                <c:formatCode>General</c:formatCode>
                <c:ptCount val="3"/>
                <c:pt idx="0">
                  <c:v>13</c:v>
                </c:pt>
                <c:pt idx="1">
                  <c:v>15</c:v>
                </c:pt>
                <c:pt idx="2">
                  <c:v>17</c:v>
                </c:pt>
              </c:numCache>
            </c:numRef>
          </c:val>
          <c:extLst>
            <c:ext xmlns:c16="http://schemas.microsoft.com/office/drawing/2014/chart" uri="{C3380CC4-5D6E-409C-BE32-E72D297353CC}">
              <c16:uniqueId val="{00000000-4C2B-4BD9-BC09-FD76FD78CA64}"/>
            </c:ext>
          </c:extLst>
        </c:ser>
        <c:ser>
          <c:idx val="1"/>
          <c:order val="1"/>
          <c:tx>
            <c:strRef>
              <c:f>Sheet1!$C$4</c:f>
              <c:strCache>
                <c:ptCount val="1"/>
                <c:pt idx="0">
                  <c:v>４℃上昇対応の費用</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layout/>
                <c15:showLeaderLines val="0"/>
              </c:ext>
            </c:extLst>
          </c:dLbls>
          <c:cat>
            <c:multiLvlStrRef>
              <c:f>Sheet1!$D$1:$F$2</c:f>
              <c:multiLvlStrCache>
                <c:ptCount val="3"/>
                <c:lvl>
                  <c:pt idx="0">
                    <c:v>1σ</c:v>
                  </c:pt>
                  <c:pt idx="1">
                    <c:v>2σ</c:v>
                  </c:pt>
                  <c:pt idx="2">
                    <c:v>3σ</c:v>
                  </c:pt>
                </c:lvl>
                <c:lvl>
                  <c:pt idx="0">
                    <c:v>２℃上昇</c:v>
                  </c:pt>
                </c:lvl>
              </c:multiLvlStrCache>
            </c:multiLvlStrRef>
          </c:cat>
          <c:val>
            <c:numRef>
              <c:f>Sheet1!$D$4:$F$4</c:f>
              <c:numCache>
                <c:formatCode>General</c:formatCode>
                <c:ptCount val="3"/>
                <c:pt idx="0">
                  <c:v>8</c:v>
                </c:pt>
                <c:pt idx="1">
                  <c:v>7</c:v>
                </c:pt>
                <c:pt idx="2">
                  <c:v>3</c:v>
                </c:pt>
              </c:numCache>
            </c:numRef>
          </c:val>
          <c:extLst>
            <c:ext xmlns:c16="http://schemas.microsoft.com/office/drawing/2014/chart" uri="{C3380CC4-5D6E-409C-BE32-E72D297353CC}">
              <c16:uniqueId val="{00000001-4C2B-4BD9-BC09-FD76FD78CA64}"/>
            </c:ext>
          </c:extLst>
        </c:ser>
        <c:dLbls>
          <c:dLblPos val="ctr"/>
          <c:showLegendKey val="0"/>
          <c:showVal val="1"/>
          <c:showCatName val="0"/>
          <c:showSerName val="0"/>
          <c:showPercent val="0"/>
          <c:showBubbleSize val="0"/>
        </c:dLbls>
        <c:gapWidth val="71"/>
        <c:overlap val="100"/>
        <c:axId val="455079056"/>
        <c:axId val="480774752"/>
      </c:barChart>
      <c:catAx>
        <c:axId val="455079056"/>
        <c:scaling>
          <c:orientation val="minMax"/>
        </c:scaling>
        <c:delete val="0"/>
        <c:axPos val="b"/>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480774752"/>
        <c:crosses val="autoZero"/>
        <c:auto val="1"/>
        <c:lblAlgn val="ctr"/>
        <c:lblOffset val="100"/>
        <c:noMultiLvlLbl val="0"/>
      </c:catAx>
      <c:valAx>
        <c:axId val="480774752"/>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noFill/>
                <a:latin typeface="+mn-lt"/>
                <a:ea typeface="+mn-ea"/>
                <a:cs typeface="+mn-cs"/>
              </a:defRPr>
            </a:pPr>
            <a:endParaRPr lang="ja-JP"/>
          </a:p>
        </c:txPr>
        <c:crossAx val="455079056"/>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3"/>
            <a:ext cx="2950375" cy="49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24" tIns="46059" rIns="92124" bIns="46059" numCol="1" anchor="t" anchorCtr="0" compatLnSpc="1">
            <a:prstTxWarp prst="textNoShape">
              <a:avLst/>
            </a:prstTxWarp>
          </a:bodyPr>
          <a:lstStyle>
            <a:lvl1pPr defTabSz="922577">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bwMode="auto">
          <a:xfrm>
            <a:off x="3856826" y="3"/>
            <a:ext cx="2948770" cy="49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24" tIns="46059" rIns="92124" bIns="46059" numCol="1" anchor="t" anchorCtr="0" compatLnSpc="1">
            <a:prstTxWarp prst="textNoShape">
              <a:avLst/>
            </a:prstTxWarp>
          </a:bodyPr>
          <a:lstStyle>
            <a:lvl1pPr algn="r" defTabSz="922577">
              <a:defRPr sz="1200">
                <a:ea typeface="ＭＳ Ｐゴシック" charset="-128"/>
              </a:defRPr>
            </a:lvl1pPr>
          </a:lstStyle>
          <a:p>
            <a:pPr>
              <a:defRPr/>
            </a:pPr>
            <a:fld id="{9B939F8F-074A-4AD1-9C91-E85714F033CB}" type="datetimeFigureOut">
              <a:rPr lang="ja-JP" altLang="en-US"/>
              <a:pPr>
                <a:defRPr/>
              </a:pPr>
              <a:t>2019/12/23</a:t>
            </a:fld>
            <a:endParaRPr lang="en-US" altLang="ja-JP"/>
          </a:p>
        </p:txBody>
      </p:sp>
      <p:sp>
        <p:nvSpPr>
          <p:cNvPr id="4" name="フッター プレースホルダー 3"/>
          <p:cNvSpPr>
            <a:spLocks noGrp="1"/>
          </p:cNvSpPr>
          <p:nvPr>
            <p:ph type="ftr" sz="quarter" idx="2"/>
          </p:nvPr>
        </p:nvSpPr>
        <p:spPr bwMode="auto">
          <a:xfrm>
            <a:off x="3" y="9440375"/>
            <a:ext cx="2950375"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24" tIns="46059" rIns="92124" bIns="46059" numCol="1" anchor="b" anchorCtr="0" compatLnSpc="1">
            <a:prstTxWarp prst="textNoShape">
              <a:avLst/>
            </a:prstTxWarp>
          </a:bodyPr>
          <a:lstStyle>
            <a:lvl1pPr defTabSz="922577">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bwMode="auto">
          <a:xfrm>
            <a:off x="3856826" y="9440375"/>
            <a:ext cx="2948770"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24" tIns="46059" rIns="92124" bIns="46059" numCol="1" anchor="b" anchorCtr="0" compatLnSpc="1">
            <a:prstTxWarp prst="textNoShape">
              <a:avLst/>
            </a:prstTxWarp>
          </a:bodyPr>
          <a:lstStyle>
            <a:lvl1pPr algn="r" defTabSz="922577">
              <a:defRPr sz="1200">
                <a:ea typeface="ＭＳ Ｐゴシック" charset="-128"/>
              </a:defRPr>
            </a:lvl1pPr>
          </a:lstStyle>
          <a:p>
            <a:pPr>
              <a:defRPr/>
            </a:pPr>
            <a:fld id="{682402C4-7DB1-4D9B-AB58-528BF557E75B}" type="slidenum">
              <a:rPr lang="ja-JP" altLang="en-US"/>
              <a:pPr>
                <a:defRPr/>
              </a:pPr>
              <a:t>‹#›</a:t>
            </a:fld>
            <a:endParaRPr lang="en-US" altLang="ja-JP"/>
          </a:p>
        </p:txBody>
      </p:sp>
    </p:spTree>
    <p:extLst>
      <p:ext uri="{BB962C8B-B14F-4D97-AF65-F5344CB8AC3E}">
        <p14:creationId xmlns:p14="http://schemas.microsoft.com/office/powerpoint/2010/main" val="920807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3"/>
            <a:ext cx="2950375" cy="49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36" tIns="46071" rIns="92136" bIns="46071" numCol="1" anchor="t" anchorCtr="0" compatLnSpc="1">
            <a:prstTxWarp prst="textNoShape">
              <a:avLst/>
            </a:prstTxWarp>
          </a:bodyPr>
          <a:lstStyle>
            <a:lvl1pPr defTabSz="922577">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bwMode="auto">
          <a:xfrm>
            <a:off x="3855224" y="3"/>
            <a:ext cx="2950374" cy="495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36" tIns="46071" rIns="92136" bIns="46071" numCol="1" anchor="t" anchorCtr="0" compatLnSpc="1">
            <a:prstTxWarp prst="textNoShape">
              <a:avLst/>
            </a:prstTxWarp>
          </a:bodyPr>
          <a:lstStyle>
            <a:lvl1pPr algn="r" defTabSz="922577">
              <a:defRPr sz="1200">
                <a:ea typeface="ＭＳ Ｐゴシック" charset="-128"/>
              </a:defRPr>
            </a:lvl1pPr>
          </a:lstStyle>
          <a:p>
            <a:pPr>
              <a:defRPr/>
            </a:pPr>
            <a:fld id="{08077671-DFED-4FDA-922F-D0F67347680B}" type="datetimeFigureOut">
              <a:rPr lang="ja-JP" altLang="en-US"/>
              <a:pPr>
                <a:defRPr/>
              </a:pPr>
              <a:t>2019/12/23</a:t>
            </a:fld>
            <a:endParaRPr lang="en-US" altLang="ja-JP"/>
          </a:p>
        </p:txBody>
      </p:sp>
      <p:sp>
        <p:nvSpPr>
          <p:cNvPr id="4" name="スライド イメージ プレースホルダー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88233" tIns="44120" rIns="88233" bIns="44120" rtlCol="0" anchor="ctr"/>
          <a:lstStyle/>
          <a:p>
            <a:pPr lvl="0"/>
            <a:endParaRPr lang="ja-JP" altLang="en-US" noProof="0"/>
          </a:p>
        </p:txBody>
      </p:sp>
      <p:sp>
        <p:nvSpPr>
          <p:cNvPr id="5" name="ノート プレースホルダー 4"/>
          <p:cNvSpPr>
            <a:spLocks noGrp="1"/>
          </p:cNvSpPr>
          <p:nvPr>
            <p:ph type="body" sz="quarter" idx="3"/>
          </p:nvPr>
        </p:nvSpPr>
        <p:spPr bwMode="auto">
          <a:xfrm>
            <a:off x="680244" y="4720986"/>
            <a:ext cx="5446723" cy="4471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36" tIns="46071" rIns="92136" bIns="46071"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3" y="9440375"/>
            <a:ext cx="2950375"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36" tIns="46071" rIns="92136" bIns="46071" numCol="1" anchor="b" anchorCtr="0" compatLnSpc="1">
            <a:prstTxWarp prst="textNoShape">
              <a:avLst/>
            </a:prstTxWarp>
          </a:bodyPr>
          <a:lstStyle>
            <a:lvl1pPr defTabSz="922577">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855224" y="9440375"/>
            <a:ext cx="2950374" cy="497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36" tIns="46071" rIns="92136" bIns="46071" numCol="1" anchor="b" anchorCtr="0" compatLnSpc="1">
            <a:prstTxWarp prst="textNoShape">
              <a:avLst/>
            </a:prstTxWarp>
          </a:bodyPr>
          <a:lstStyle>
            <a:lvl1pPr algn="r" defTabSz="922577">
              <a:defRPr sz="1200">
                <a:ea typeface="ＭＳ Ｐゴシック" charset="-128"/>
              </a:defRPr>
            </a:lvl1pPr>
          </a:lstStyle>
          <a:p>
            <a:pPr>
              <a:defRPr/>
            </a:pPr>
            <a:fld id="{050027A9-7EC1-48D5-93FD-2C9BCCCF7E6C}" type="slidenum">
              <a:rPr lang="ja-JP" altLang="en-US"/>
              <a:pPr>
                <a:defRPr/>
              </a:pPr>
              <a:t>‹#›</a:t>
            </a:fld>
            <a:endParaRPr lang="en-US" altLang="ja-JP"/>
          </a:p>
        </p:txBody>
      </p:sp>
    </p:spTree>
    <p:extLst>
      <p:ext uri="{BB962C8B-B14F-4D97-AF65-F5344CB8AC3E}">
        <p14:creationId xmlns:p14="http://schemas.microsoft.com/office/powerpoint/2010/main" val="2876157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4813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66"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1pPr>
            <a:lvl2pPr marL="739890" indent="-284206" defTabSz="911366"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2pPr>
            <a:lvl3pPr marL="1141591" indent="-227048" defTabSz="911366"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3pPr>
            <a:lvl4pPr marL="1598862" indent="-227048" defTabSz="911366"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4pPr>
            <a:lvl5pPr marL="2054548" indent="-227048" defTabSz="911366"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5pPr>
            <a:lvl6pPr marL="2511817" indent="-227048" defTabSz="911366"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6pPr>
            <a:lvl7pPr marL="2969088" indent="-227048" defTabSz="911366"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7pPr>
            <a:lvl8pPr marL="3426358" indent="-227048" defTabSz="911366"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8pPr>
            <a:lvl9pPr marL="3883631" indent="-227048" defTabSz="911366"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0133BBA-1BF6-40CD-84A0-3FB7F51C575F}" type="slidenum">
              <a:rPr lang="en-US" altLang="ja-JP" sz="1100">
                <a:ea typeface="ＭＳ Ｐゴシック" panose="020B0600070205080204" pitchFamily="50" charset="-128"/>
              </a:rPr>
              <a:pPr eaLnBrk="1" hangingPunct="1">
                <a:spcBef>
                  <a:spcPct val="0"/>
                </a:spcBef>
              </a:pPr>
              <a:t>0</a:t>
            </a:fld>
            <a:endParaRPr lang="en-US" altLang="ja-JP" sz="1100">
              <a:ea typeface="ＭＳ Ｐゴシック" panose="020B0600070205080204" pitchFamily="50" charset="-128"/>
            </a:endParaRPr>
          </a:p>
        </p:txBody>
      </p:sp>
    </p:spTree>
    <p:extLst>
      <p:ext uri="{BB962C8B-B14F-4D97-AF65-F5344CB8AC3E}">
        <p14:creationId xmlns:p14="http://schemas.microsoft.com/office/powerpoint/2010/main" val="191584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a:ln/>
        </p:spPr>
      </p:sp>
      <p:sp>
        <p:nvSpPr>
          <p:cNvPr id="11267" name="ノート プレースホルダー 2"/>
          <p:cNvSpPr>
            <a:spLocks noGrp="1"/>
          </p:cNvSpPr>
          <p:nvPr>
            <p:ph type="body" idx="1"/>
          </p:nvPr>
        </p:nvSpPr>
        <p:spPr>
          <a:noFill/>
        </p:spPr>
        <p:txBody>
          <a:bodyPr/>
          <a:lstStyle/>
          <a:p>
            <a:endParaRPr lang="en-US" altLang="ja-JP">
              <a:latin typeface="Arial" panose="020B0604020202020204" pitchFamily="34" charset="0"/>
            </a:endParaRPr>
          </a:p>
          <a:p>
            <a:r>
              <a:rPr lang="ja-JP" altLang="en-US">
                <a:latin typeface="Arial" panose="020B0604020202020204" pitchFamily="34" charset="0"/>
              </a:rPr>
              <a:t>排水機場の予定地ですが、大阪市西成区南津守２丁目にあった大阪製鉄所津守工場（平成１０年に廃止）の跡地で、用地は取得済みです。</a:t>
            </a:r>
            <a:endParaRPr lang="en-US" altLang="ja-JP">
              <a:latin typeface="Arial" panose="020B0604020202020204" pitchFamily="34" charset="0"/>
            </a:endParaRPr>
          </a:p>
          <a:p>
            <a:endParaRPr lang="en-US" altLang="ja-JP">
              <a:latin typeface="Arial" panose="020B0604020202020204" pitchFamily="34" charset="0"/>
            </a:endParaRPr>
          </a:p>
          <a:p>
            <a:r>
              <a:rPr lang="ja-JP" altLang="en-US">
                <a:latin typeface="Arial" panose="020B0604020202020204" pitchFamily="34" charset="0"/>
              </a:rPr>
              <a:t>（参考）</a:t>
            </a:r>
            <a:endParaRPr lang="en-US" altLang="ja-JP">
              <a:latin typeface="Arial" panose="020B0604020202020204" pitchFamily="34" charset="0"/>
            </a:endParaRPr>
          </a:p>
          <a:p>
            <a:r>
              <a:rPr lang="ja-JP" altLang="en-US">
                <a:latin typeface="Arial" panose="020B0604020202020204" pitchFamily="34" charset="0"/>
              </a:rPr>
              <a:t>・大阪製鉄津守工場は平成１０年１０月閉鎖</a:t>
            </a:r>
            <a:endParaRPr lang="en-US" altLang="ja-JP">
              <a:latin typeface="Arial" panose="020B0604020202020204" pitchFamily="34" charset="0"/>
            </a:endParaRPr>
          </a:p>
          <a:p>
            <a:r>
              <a:rPr lang="ja-JP" altLang="en-US">
                <a:latin typeface="Arial" panose="020B0604020202020204" pitchFamily="34" charset="0"/>
              </a:rPr>
              <a:t>・取得用地は約３ヘクタール　</a:t>
            </a:r>
            <a:endParaRPr lang="en-US" altLang="ja-JP">
              <a:latin typeface="Arial" panose="020B0604020202020204" pitchFamily="34" charset="0"/>
            </a:endParaRPr>
          </a:p>
          <a:p>
            <a:endParaRPr lang="en-US" altLang="ja-JP">
              <a:latin typeface="Arial" panose="020B0604020202020204" pitchFamily="34" charset="0"/>
            </a:endParaRPr>
          </a:p>
          <a:p>
            <a:r>
              <a:rPr lang="ja-JP" altLang="en-US">
                <a:latin typeface="Arial" panose="020B0604020202020204" pitchFamily="34" charset="0"/>
              </a:rPr>
              <a:t>約３ヘクタールの用地は跡の寝屋川ブロック河川整備計画</a:t>
            </a:r>
            <a:endParaRPr lang="en-US" altLang="ja-JP">
              <a:latin typeface="Arial" panose="020B0604020202020204" pitchFamily="34" charset="0"/>
            </a:endParaRPr>
          </a:p>
        </p:txBody>
      </p:sp>
      <p:sp>
        <p:nvSpPr>
          <p:cNvPr id="11268" name="スライド番号プレースホルダー 3"/>
          <p:cNvSpPr>
            <a:spLocks noGrp="1"/>
          </p:cNvSpPr>
          <p:nvPr>
            <p:ph type="sldNum" sz="quarter" idx="5"/>
          </p:nvPr>
        </p:nvSpPr>
        <p:spPr>
          <a:noFill/>
        </p:spPr>
        <p:txBody>
          <a:bodyPr/>
          <a:lstStyle>
            <a:lvl1pPr defTabSz="90487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2575" defTabSz="9048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6175" indent="-225425" defTabSz="90487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6550" indent="-225425" defTabSz="90487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6925" indent="-225425" defTabSz="90487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41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13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385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57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33A726-9948-4E40-9E5D-98A7C4761DF4}"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2962737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a:ln/>
        </p:spPr>
      </p:sp>
      <p:sp>
        <p:nvSpPr>
          <p:cNvPr id="13315" name="ノート プレースホルダー 2"/>
          <p:cNvSpPr>
            <a:spLocks noGrp="1"/>
          </p:cNvSpPr>
          <p:nvPr>
            <p:ph type="body" idx="1"/>
          </p:nvPr>
        </p:nvSpPr>
        <p:spPr>
          <a:noFill/>
        </p:spPr>
        <p:txBody>
          <a:bodyPr/>
          <a:lstStyle/>
          <a:p>
            <a:endParaRPr lang="en-US" altLang="ja-JP">
              <a:latin typeface="Arial" panose="020B0604020202020204" pitchFamily="34" charset="0"/>
            </a:endParaRPr>
          </a:p>
          <a:p>
            <a:r>
              <a:rPr lang="ja-JP" altLang="en-US">
                <a:latin typeface="Arial" panose="020B0604020202020204" pitchFamily="34" charset="0"/>
              </a:rPr>
              <a:t>排水機場の予定地ですが、大阪市西成区南津守２丁目にあった大阪製鉄所津守工場（平成１０年に廃止）の跡地で、用地は取得済みです。</a:t>
            </a:r>
            <a:endParaRPr lang="en-US" altLang="ja-JP">
              <a:latin typeface="Arial" panose="020B0604020202020204" pitchFamily="34" charset="0"/>
            </a:endParaRPr>
          </a:p>
          <a:p>
            <a:endParaRPr lang="en-US" altLang="ja-JP">
              <a:latin typeface="Arial" panose="020B0604020202020204" pitchFamily="34" charset="0"/>
            </a:endParaRPr>
          </a:p>
          <a:p>
            <a:r>
              <a:rPr lang="ja-JP" altLang="en-US">
                <a:latin typeface="Arial" panose="020B0604020202020204" pitchFamily="34" charset="0"/>
              </a:rPr>
              <a:t>（参考）</a:t>
            </a:r>
            <a:endParaRPr lang="en-US" altLang="ja-JP">
              <a:latin typeface="Arial" panose="020B0604020202020204" pitchFamily="34" charset="0"/>
            </a:endParaRPr>
          </a:p>
          <a:p>
            <a:r>
              <a:rPr lang="ja-JP" altLang="en-US">
                <a:latin typeface="Arial" panose="020B0604020202020204" pitchFamily="34" charset="0"/>
              </a:rPr>
              <a:t>・大阪製鉄津守工場は平成１０年１０月閉鎖</a:t>
            </a:r>
            <a:endParaRPr lang="en-US" altLang="ja-JP">
              <a:latin typeface="Arial" panose="020B0604020202020204" pitchFamily="34" charset="0"/>
            </a:endParaRPr>
          </a:p>
          <a:p>
            <a:r>
              <a:rPr lang="ja-JP" altLang="en-US">
                <a:latin typeface="Arial" panose="020B0604020202020204" pitchFamily="34" charset="0"/>
              </a:rPr>
              <a:t>・取得用地は約３ヘクタール　</a:t>
            </a:r>
            <a:endParaRPr lang="en-US" altLang="ja-JP">
              <a:latin typeface="Arial" panose="020B0604020202020204" pitchFamily="34" charset="0"/>
            </a:endParaRPr>
          </a:p>
          <a:p>
            <a:endParaRPr lang="en-US" altLang="ja-JP">
              <a:latin typeface="Arial" panose="020B0604020202020204" pitchFamily="34" charset="0"/>
            </a:endParaRPr>
          </a:p>
          <a:p>
            <a:r>
              <a:rPr lang="ja-JP" altLang="en-US">
                <a:latin typeface="Arial" panose="020B0604020202020204" pitchFamily="34" charset="0"/>
              </a:rPr>
              <a:t>約３ヘクタールの用地は跡の寝屋川ブロック河川整備計画</a:t>
            </a:r>
            <a:endParaRPr lang="en-US" altLang="ja-JP">
              <a:latin typeface="Arial" panose="020B0604020202020204" pitchFamily="34" charset="0"/>
            </a:endParaRPr>
          </a:p>
        </p:txBody>
      </p:sp>
      <p:sp>
        <p:nvSpPr>
          <p:cNvPr id="13316" name="スライド番号プレースホルダー 3"/>
          <p:cNvSpPr>
            <a:spLocks noGrp="1"/>
          </p:cNvSpPr>
          <p:nvPr>
            <p:ph type="sldNum" sz="quarter" idx="5"/>
          </p:nvPr>
        </p:nvSpPr>
        <p:spPr>
          <a:noFill/>
        </p:spPr>
        <p:txBody>
          <a:bodyPr/>
          <a:lstStyle>
            <a:lvl1pPr defTabSz="90487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2575" defTabSz="9048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6175" indent="-225425" defTabSz="90487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6550" indent="-225425" defTabSz="90487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6925" indent="-225425" defTabSz="90487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41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13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385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95725" indent="-225425" defTabSz="90487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6316B417-8C0C-41E5-8E11-F89A4D6D3B38}"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667415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28B2F2-B0B4-446B-A856-E64D4F4ADA3B}"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34BA27-D558-4548-9AD0-DE6E1655564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211BC4-6A62-4841-BD70-64A8AB0AD07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39A44B-D004-44F0-8C89-297593928FDB}"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BB47E74-1B85-4871-BA66-D13BD6652B5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902BCE-BA70-4F87-AD6C-90A86573CED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5890F46-551A-4FBF-A65D-3C6A6063841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26E2EBF-4234-48F1-8D65-15963996D56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B866538-FDA1-42A1-9A12-9621777AF64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EAA78AE-378F-440A-8ADA-81888812BC7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2158B9-7AFF-4C48-BB70-15CF0132313A}"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kumimoji="0" sz="1400">
                <a:latin typeface="Arial" charset="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kumimoji="0" sz="1400">
                <a:latin typeface="Arial" charset="0"/>
                <a:ea typeface="ＭＳ Ｐゴシック" charset="-128"/>
              </a:defRPr>
            </a:lvl1pPr>
          </a:lstStyle>
          <a:p>
            <a:pPr>
              <a:defRPr/>
            </a:pPr>
            <a:fld id="{69166F3A-AAE4-489D-BFCA-C58B48EC6F2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0.emf"/><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773723" y="2405081"/>
            <a:ext cx="7680081" cy="490134"/>
          </a:xfrm>
        </p:spPr>
        <p:txBody>
          <a:bodyPr>
            <a:spAutoFit/>
          </a:bodyPr>
          <a:lstStyle/>
          <a:p>
            <a:pPr eaLnBrk="1" hangingPunct="1"/>
            <a:r>
              <a:rPr lang="ja-JP" altLang="en-US" sz="2585" dirty="0"/>
              <a:t>できるだけ手戻りのない設計の考え方</a:t>
            </a:r>
          </a:p>
        </p:txBody>
      </p:sp>
      <p:sp>
        <p:nvSpPr>
          <p:cNvPr id="30723" name="Line 4"/>
          <p:cNvSpPr>
            <a:spLocks noChangeShapeType="1"/>
          </p:cNvSpPr>
          <p:nvPr/>
        </p:nvSpPr>
        <p:spPr bwMode="auto">
          <a:xfrm>
            <a:off x="762000" y="3138854"/>
            <a:ext cx="7696200" cy="0"/>
          </a:xfrm>
          <a:prstGeom prst="line">
            <a:avLst/>
          </a:prstGeom>
          <a:noFill/>
          <a:ln w="57150" cmpd="thinThick">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sp>
        <p:nvSpPr>
          <p:cNvPr id="30724" name="Line 5"/>
          <p:cNvSpPr>
            <a:spLocks noChangeShapeType="1"/>
          </p:cNvSpPr>
          <p:nvPr/>
        </p:nvSpPr>
        <p:spPr bwMode="auto">
          <a:xfrm>
            <a:off x="762000" y="2165838"/>
            <a:ext cx="76962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graphicFrame>
        <p:nvGraphicFramePr>
          <p:cNvPr id="6" name="Group 16">
            <a:extLst>
              <a:ext uri="{FF2B5EF4-FFF2-40B4-BE49-F238E27FC236}">
                <a16:creationId xmlns:a16="http://schemas.microsoft.com/office/drawing/2014/main" id="{9C2A755C-0B61-431B-9DAF-78095878A70E}"/>
              </a:ext>
            </a:extLst>
          </p:cNvPr>
          <p:cNvGraphicFramePr>
            <a:graphicFrameLocks noGrp="1"/>
          </p:cNvGraphicFramePr>
          <p:nvPr>
            <p:extLst>
              <p:ext uri="{D42A27DB-BD31-4B8C-83A1-F6EECF244321}">
                <p14:modId xmlns:p14="http://schemas.microsoft.com/office/powerpoint/2010/main" val="3770082269"/>
              </p:ext>
            </p:extLst>
          </p:nvPr>
        </p:nvGraphicFramePr>
        <p:xfrm>
          <a:off x="5926347" y="619858"/>
          <a:ext cx="2978796" cy="797169"/>
        </p:xfrm>
        <a:graphic>
          <a:graphicData uri="http://schemas.openxmlformats.org/drawingml/2006/table">
            <a:tbl>
              <a:tblPr/>
              <a:tblGrid>
                <a:gridCol w="2053112">
                  <a:extLst>
                    <a:ext uri="{9D8B030D-6E8A-4147-A177-3AD203B41FA5}">
                      <a16:colId xmlns:a16="http://schemas.microsoft.com/office/drawing/2014/main" val="20000"/>
                    </a:ext>
                  </a:extLst>
                </a:gridCol>
                <a:gridCol w="925684">
                  <a:extLst>
                    <a:ext uri="{9D8B030D-6E8A-4147-A177-3AD203B41FA5}">
                      <a16:colId xmlns:a16="http://schemas.microsoft.com/office/drawing/2014/main" val="20001"/>
                    </a:ext>
                  </a:extLst>
                </a:gridCol>
              </a:tblGrid>
              <a:tr h="7971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12</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月</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23</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日（月）</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令和元年度　第</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回</a:t>
                      </a:r>
                      <a:endPar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大阪府河川構造物等審議会</a:t>
                      </a:r>
                      <a:endParaRPr kumimoji="1" lang="en-US" altLang="ja-JP" sz="11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L="84385" marR="84385" marT="43169" marB="4316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資料</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4</a:t>
                      </a:r>
                    </a:p>
                  </a:txBody>
                  <a:tcPr marL="84385" marR="84385" marT="43169" marB="4316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7885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ー 1"/>
          <p:cNvSpPr>
            <a:spLocks noGrp="1"/>
          </p:cNvSpPr>
          <p:nvPr>
            <p:ph type="sldNum" sz="quarter" idx="12"/>
          </p:nvPr>
        </p:nvSpPr>
        <p:spPr>
          <a:xfrm>
            <a:off x="6604000" y="6362700"/>
            <a:ext cx="2133600" cy="476250"/>
          </a:xfrm>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5EF7180-E6E0-43BE-A7E6-9686404FECD7}" type="slidenum">
              <a:rPr lang="en-US" altLang="ja-JP" sz="1400" smtClean="0"/>
              <a:pPr>
                <a:spcBef>
                  <a:spcPct val="0"/>
                </a:spcBef>
                <a:buFontTx/>
                <a:buNone/>
              </a:pPr>
              <a:t>9</a:t>
            </a:fld>
            <a:endParaRPr lang="en-US" altLang="ja-JP" sz="1400"/>
          </a:p>
        </p:txBody>
      </p:sp>
      <p:pic>
        <p:nvPicPr>
          <p:cNvPr id="12291"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3525" y="895350"/>
            <a:ext cx="8583613" cy="547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正方形/長方形 4"/>
          <p:cNvSpPr>
            <a:spLocks/>
          </p:cNvSpPr>
          <p:nvPr/>
        </p:nvSpPr>
        <p:spPr bwMode="auto">
          <a:xfrm>
            <a:off x="657225" y="3560763"/>
            <a:ext cx="566738" cy="1185862"/>
          </a:xfrm>
          <a:custGeom>
            <a:avLst/>
            <a:gdLst>
              <a:gd name="T0" fmla="*/ 131608 w 565484"/>
              <a:gd name="T1" fmla="*/ 139651 h 1185723"/>
              <a:gd name="T2" fmla="*/ 0 w 565484"/>
              <a:gd name="T3" fmla="*/ 104383 h 1185723"/>
              <a:gd name="T4" fmla="*/ 0 w 565484"/>
              <a:gd name="T5" fmla="*/ 836 h 1185723"/>
              <a:gd name="T6" fmla="*/ 576871 w 565484"/>
              <a:gd name="T7" fmla="*/ 0 h 1185723"/>
              <a:gd name="T8" fmla="*/ 576871 w 565484"/>
              <a:gd name="T9" fmla="*/ 108401 h 1185723"/>
              <a:gd name="T10" fmla="*/ 318872 w 565484"/>
              <a:gd name="T11" fmla="*/ 141331 h 1185723"/>
              <a:gd name="T12" fmla="*/ 322111 w 565484"/>
              <a:gd name="T13" fmla="*/ 1186974 h 1185723"/>
              <a:gd name="T14" fmla="*/ 133313 w 565484"/>
              <a:gd name="T15" fmla="*/ 1180615 h 1185723"/>
              <a:gd name="T16" fmla="*/ 131608 w 565484"/>
              <a:gd name="T17" fmla="*/ 139651 h 11857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65484" h="1185723">
                <a:moveTo>
                  <a:pt x="129010" y="139507"/>
                </a:moveTo>
                <a:lnTo>
                  <a:pt x="0" y="104275"/>
                </a:lnTo>
                <a:lnTo>
                  <a:pt x="0" y="836"/>
                </a:lnTo>
                <a:lnTo>
                  <a:pt x="565484" y="0"/>
                </a:lnTo>
                <a:lnTo>
                  <a:pt x="565484" y="108284"/>
                </a:lnTo>
                <a:lnTo>
                  <a:pt x="312578" y="141178"/>
                </a:lnTo>
                <a:cubicBezTo>
                  <a:pt x="313636" y="489360"/>
                  <a:pt x="314695" y="837541"/>
                  <a:pt x="315753" y="1185723"/>
                </a:cubicBezTo>
                <a:lnTo>
                  <a:pt x="130682" y="1179373"/>
                </a:lnTo>
                <a:cubicBezTo>
                  <a:pt x="130125" y="832751"/>
                  <a:pt x="129567" y="486129"/>
                  <a:pt x="129010" y="139507"/>
                </a:cubicBezTo>
                <a:close/>
              </a:path>
            </a:pathLst>
          </a:custGeom>
          <a:solidFill>
            <a:srgbClr val="00B05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293" name="正方形/長方形 14"/>
          <p:cNvSpPr>
            <a:spLocks/>
          </p:cNvSpPr>
          <p:nvPr/>
        </p:nvSpPr>
        <p:spPr bwMode="auto">
          <a:xfrm>
            <a:off x="4448175" y="3557588"/>
            <a:ext cx="585788" cy="1179512"/>
          </a:xfrm>
          <a:custGeom>
            <a:avLst/>
            <a:gdLst>
              <a:gd name="T0" fmla="*/ 275760 w 585538"/>
              <a:gd name="T1" fmla="*/ 150738 h 1180209"/>
              <a:gd name="T2" fmla="*/ 0 w 585538"/>
              <a:gd name="T3" fmla="*/ 107709 h 1180209"/>
              <a:gd name="T4" fmla="*/ 8047 w 585538"/>
              <a:gd name="T5" fmla="*/ 0 h 1180209"/>
              <a:gd name="T6" fmla="*/ 587791 w 585538"/>
              <a:gd name="T7" fmla="*/ 3993 h 1180209"/>
              <a:gd name="T8" fmla="*/ 587792 w 585538"/>
              <a:gd name="T9" fmla="*/ 111702 h 1180209"/>
              <a:gd name="T10" fmla="*/ 454345 w 585538"/>
              <a:gd name="T11" fmla="*/ 150738 h 1180209"/>
              <a:gd name="T12" fmla="*/ 457533 w 585538"/>
              <a:gd name="T13" fmla="*/ 1170793 h 1180209"/>
              <a:gd name="T14" fmla="*/ 275760 w 585538"/>
              <a:gd name="T15" fmla="*/ 1173950 h 1180209"/>
              <a:gd name="T16" fmla="*/ 275760 w 585538"/>
              <a:gd name="T17" fmla="*/ 150738 h 11802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85538" h="1180209">
                <a:moveTo>
                  <a:pt x="274703" y="151539"/>
                </a:moveTo>
                <a:lnTo>
                  <a:pt x="0" y="108285"/>
                </a:lnTo>
                <a:lnTo>
                  <a:pt x="8020" y="0"/>
                </a:lnTo>
                <a:lnTo>
                  <a:pt x="585537" y="4011"/>
                </a:lnTo>
                <a:cubicBezTo>
                  <a:pt x="585537" y="40106"/>
                  <a:pt x="585538" y="76201"/>
                  <a:pt x="585538" y="112296"/>
                </a:cubicBezTo>
                <a:lnTo>
                  <a:pt x="452603" y="151539"/>
                </a:lnTo>
                <a:cubicBezTo>
                  <a:pt x="453661" y="493371"/>
                  <a:pt x="454720" y="835202"/>
                  <a:pt x="455778" y="1177034"/>
                </a:cubicBezTo>
                <a:lnTo>
                  <a:pt x="274703" y="1180209"/>
                </a:lnTo>
                <a:lnTo>
                  <a:pt x="274703" y="151539"/>
                </a:lnTo>
                <a:close/>
              </a:path>
            </a:pathLst>
          </a:custGeom>
          <a:solidFill>
            <a:srgbClr val="00B05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294" name="正方形/長方形 15"/>
          <p:cNvSpPr>
            <a:spLocks/>
          </p:cNvSpPr>
          <p:nvPr/>
        </p:nvSpPr>
        <p:spPr bwMode="auto">
          <a:xfrm>
            <a:off x="2462213" y="3563938"/>
            <a:ext cx="766762" cy="1176337"/>
          </a:xfrm>
          <a:custGeom>
            <a:avLst/>
            <a:gdLst>
              <a:gd name="T0" fmla="*/ 255327 w 765971"/>
              <a:gd name="T1" fmla="*/ 141729 h 1177033"/>
              <a:gd name="T2" fmla="*/ 0 w 765971"/>
              <a:gd name="T3" fmla="*/ 109684 h 1177033"/>
              <a:gd name="T4" fmla="*/ 2044 w 765971"/>
              <a:gd name="T5" fmla="*/ 0 h 1177033"/>
              <a:gd name="T6" fmla="*/ 773120 w 765971"/>
              <a:gd name="T7" fmla="*/ 1977 h 1177033"/>
              <a:gd name="T8" fmla="*/ 773120 w 765971"/>
              <a:gd name="T9" fmla="*/ 109724 h 1177033"/>
              <a:gd name="T10" fmla="*/ 512418 w 765971"/>
              <a:gd name="T11" fmla="*/ 138729 h 1177033"/>
              <a:gd name="T12" fmla="*/ 518988 w 765971"/>
              <a:gd name="T13" fmla="*/ 1170724 h 1177033"/>
              <a:gd name="T14" fmla="*/ 260881 w 765971"/>
              <a:gd name="T15" fmla="*/ 1170783 h 1177033"/>
              <a:gd name="T16" fmla="*/ 255327 w 765971"/>
              <a:gd name="T17" fmla="*/ 141729 h 11770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65971" h="1177033">
                <a:moveTo>
                  <a:pt x="252966" y="142485"/>
                </a:moveTo>
                <a:lnTo>
                  <a:pt x="0" y="110269"/>
                </a:lnTo>
                <a:cubicBezTo>
                  <a:pt x="675" y="73513"/>
                  <a:pt x="1351" y="36756"/>
                  <a:pt x="2026" y="0"/>
                </a:cubicBezTo>
                <a:lnTo>
                  <a:pt x="765971" y="1986"/>
                </a:lnTo>
                <a:lnTo>
                  <a:pt x="765971" y="110309"/>
                </a:lnTo>
                <a:lnTo>
                  <a:pt x="507680" y="139467"/>
                </a:lnTo>
                <a:cubicBezTo>
                  <a:pt x="509850" y="485302"/>
                  <a:pt x="512019" y="831138"/>
                  <a:pt x="514189" y="1176973"/>
                </a:cubicBezTo>
                <a:lnTo>
                  <a:pt x="258469" y="1177033"/>
                </a:lnTo>
                <a:cubicBezTo>
                  <a:pt x="256635" y="832184"/>
                  <a:pt x="254800" y="487334"/>
                  <a:pt x="252966" y="142485"/>
                </a:cubicBezTo>
                <a:close/>
              </a:path>
            </a:pathLst>
          </a:custGeom>
          <a:solidFill>
            <a:srgbClr val="00B0F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2295" name="正方形/長方形 6"/>
          <p:cNvSpPr>
            <a:spLocks/>
          </p:cNvSpPr>
          <p:nvPr/>
        </p:nvSpPr>
        <p:spPr bwMode="auto">
          <a:xfrm>
            <a:off x="2324100" y="4740275"/>
            <a:ext cx="1047750" cy="904875"/>
          </a:xfrm>
          <a:custGeom>
            <a:avLst/>
            <a:gdLst>
              <a:gd name="T0" fmla="*/ 352425 w 1047750"/>
              <a:gd name="T1" fmla="*/ 0 h 905189"/>
              <a:gd name="T2" fmla="*/ 698500 w 1047750"/>
              <a:gd name="T3" fmla="*/ 0 h 905189"/>
              <a:gd name="T4" fmla="*/ 698501 w 1047750"/>
              <a:gd name="T5" fmla="*/ 604405 h 905189"/>
              <a:gd name="T6" fmla="*/ 1047750 w 1047750"/>
              <a:gd name="T7" fmla="*/ 610736 h 905189"/>
              <a:gd name="T8" fmla="*/ 1041400 w 1047750"/>
              <a:gd name="T9" fmla="*/ 902367 h 905189"/>
              <a:gd name="T10" fmla="*/ 0 w 1047750"/>
              <a:gd name="T11" fmla="*/ 899202 h 905189"/>
              <a:gd name="T12" fmla="*/ 0 w 1047750"/>
              <a:gd name="T13" fmla="*/ 610736 h 905189"/>
              <a:gd name="T14" fmla="*/ 349250 w 1047750"/>
              <a:gd name="T15" fmla="*/ 604405 h 905189"/>
              <a:gd name="T16" fmla="*/ 352425 w 1047750"/>
              <a:gd name="T17" fmla="*/ 0 h 905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47750" h="905189">
                <a:moveTo>
                  <a:pt x="352425" y="0"/>
                </a:moveTo>
                <a:lnTo>
                  <a:pt x="698500" y="0"/>
                </a:lnTo>
                <a:cubicBezTo>
                  <a:pt x="698500" y="253957"/>
                  <a:pt x="698501" y="352338"/>
                  <a:pt x="698501" y="606295"/>
                </a:cubicBezTo>
                <a:cubicBezTo>
                  <a:pt x="810684" y="606802"/>
                  <a:pt x="921809" y="603575"/>
                  <a:pt x="1047750" y="612645"/>
                </a:cubicBezTo>
                <a:cubicBezTo>
                  <a:pt x="1046691" y="701090"/>
                  <a:pt x="1044575" y="815686"/>
                  <a:pt x="1041400" y="905189"/>
                </a:cubicBezTo>
                <a:lnTo>
                  <a:pt x="0" y="902014"/>
                </a:lnTo>
                <a:cubicBezTo>
                  <a:pt x="4763" y="834736"/>
                  <a:pt x="529" y="662990"/>
                  <a:pt x="0" y="612645"/>
                </a:cubicBezTo>
                <a:cubicBezTo>
                  <a:pt x="85196" y="613100"/>
                  <a:pt x="221192" y="611036"/>
                  <a:pt x="349250" y="606295"/>
                </a:cubicBezTo>
                <a:cubicBezTo>
                  <a:pt x="350308" y="404197"/>
                  <a:pt x="351367" y="202098"/>
                  <a:pt x="352425" y="0"/>
                </a:cubicBezTo>
                <a:close/>
              </a:path>
            </a:pathLst>
          </a:custGeom>
          <a:solidFill>
            <a:srgbClr val="FFFF0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8" name="L 字 7"/>
          <p:cNvSpPr/>
          <p:nvPr/>
        </p:nvSpPr>
        <p:spPr bwMode="auto">
          <a:xfrm>
            <a:off x="792163" y="4746625"/>
            <a:ext cx="1039812" cy="898525"/>
          </a:xfrm>
          <a:prstGeom prst="corner">
            <a:avLst>
              <a:gd name="adj1" fmla="val 33039"/>
              <a:gd name="adj2" fmla="val 23961"/>
            </a:avLst>
          </a:prstGeom>
          <a:solidFill>
            <a:srgbClr val="FF3399">
              <a:alpha val="50196"/>
            </a:srgbClr>
          </a:solidFill>
          <a:ln>
            <a:noFill/>
          </a:ln>
          <a:effectLst/>
        </p:spPr>
        <p:txBody>
          <a:bodyPr wrap="none" anchor="ctr"/>
          <a:lstStyle/>
          <a:p>
            <a:pPr algn="ctr" eaLnBrk="1" hangingPunct="1">
              <a:defRPr/>
            </a:pPr>
            <a:endParaRPr lang="ja-JP" altLang="en-US">
              <a:latin typeface="Arial" charset="0"/>
            </a:endParaRPr>
          </a:p>
        </p:txBody>
      </p:sp>
      <p:sp>
        <p:nvSpPr>
          <p:cNvPr id="20" name="L 字 19"/>
          <p:cNvSpPr/>
          <p:nvPr/>
        </p:nvSpPr>
        <p:spPr bwMode="auto">
          <a:xfrm flipH="1">
            <a:off x="3863975" y="4737100"/>
            <a:ext cx="1039813" cy="908050"/>
          </a:xfrm>
          <a:prstGeom prst="corner">
            <a:avLst>
              <a:gd name="adj1" fmla="val 33039"/>
              <a:gd name="adj2" fmla="val 23961"/>
            </a:avLst>
          </a:prstGeom>
          <a:solidFill>
            <a:srgbClr val="FF3399">
              <a:alpha val="50196"/>
            </a:srgbClr>
          </a:solidFill>
          <a:ln>
            <a:noFill/>
          </a:ln>
          <a:effectLst/>
        </p:spPr>
        <p:txBody>
          <a:bodyPr wrap="none" anchor="ctr"/>
          <a:lstStyle/>
          <a:p>
            <a:pPr algn="ctr" eaLnBrk="1" hangingPunct="1">
              <a:defRPr/>
            </a:pPr>
            <a:endParaRPr lang="ja-JP" altLang="en-US">
              <a:latin typeface="Arial" charset="0"/>
            </a:endParaRPr>
          </a:p>
        </p:txBody>
      </p:sp>
      <p:sp>
        <p:nvSpPr>
          <p:cNvPr id="12298" name="正方形/長方形 8"/>
          <p:cNvSpPr>
            <a:spLocks noChangeArrowheads="1"/>
          </p:cNvSpPr>
          <p:nvPr/>
        </p:nvSpPr>
        <p:spPr bwMode="auto">
          <a:xfrm>
            <a:off x="1831975" y="5346700"/>
            <a:ext cx="492125" cy="298450"/>
          </a:xfrm>
          <a:prstGeom prst="rect">
            <a:avLst/>
          </a:prstGeom>
          <a:solidFill>
            <a:srgbClr val="7030A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800"/>
          </a:p>
        </p:txBody>
      </p:sp>
      <p:sp>
        <p:nvSpPr>
          <p:cNvPr id="12299" name="正方形/長方形 21"/>
          <p:cNvSpPr>
            <a:spLocks noChangeArrowheads="1"/>
          </p:cNvSpPr>
          <p:nvPr/>
        </p:nvSpPr>
        <p:spPr bwMode="auto">
          <a:xfrm>
            <a:off x="3371850" y="5353050"/>
            <a:ext cx="492125" cy="298450"/>
          </a:xfrm>
          <a:prstGeom prst="rect">
            <a:avLst/>
          </a:prstGeom>
          <a:solidFill>
            <a:srgbClr val="7030A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800"/>
          </a:p>
        </p:txBody>
      </p:sp>
      <p:sp>
        <p:nvSpPr>
          <p:cNvPr id="12300" name="線吹き出し 2 (枠付き) 9"/>
          <p:cNvSpPr>
            <a:spLocks/>
          </p:cNvSpPr>
          <p:nvPr/>
        </p:nvSpPr>
        <p:spPr bwMode="auto">
          <a:xfrm>
            <a:off x="3754438" y="5888038"/>
            <a:ext cx="931862" cy="257175"/>
          </a:xfrm>
          <a:prstGeom prst="borderCallout2">
            <a:avLst>
              <a:gd name="adj1" fmla="val 18750"/>
              <a:gd name="adj2" fmla="val -8333"/>
              <a:gd name="adj3" fmla="val 18750"/>
              <a:gd name="adj4" fmla="val -16667"/>
              <a:gd name="adj5" fmla="val -130565"/>
              <a:gd name="adj6" fmla="val -31787"/>
            </a:avLst>
          </a:prstGeom>
          <a:solidFill>
            <a:schemeClr val="bg1"/>
          </a:solidFill>
          <a:ln w="19050" algn="ctr">
            <a:solidFill>
              <a:srgbClr val="7030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t>中間床版</a:t>
            </a:r>
            <a:endParaRPr lang="ja-JP" altLang="en-US" sz="1800"/>
          </a:p>
        </p:txBody>
      </p:sp>
      <p:sp>
        <p:nvSpPr>
          <p:cNvPr id="12301" name="線吹き出し 2 (枠付き) 23"/>
          <p:cNvSpPr>
            <a:spLocks/>
          </p:cNvSpPr>
          <p:nvPr/>
        </p:nvSpPr>
        <p:spPr bwMode="auto">
          <a:xfrm flipH="1">
            <a:off x="2078038" y="5718175"/>
            <a:ext cx="931862" cy="527050"/>
          </a:xfrm>
          <a:prstGeom prst="borderCallout2">
            <a:avLst>
              <a:gd name="adj1" fmla="val 18750"/>
              <a:gd name="adj2" fmla="val -8333"/>
              <a:gd name="adj3" fmla="val 18750"/>
              <a:gd name="adj4" fmla="val -16667"/>
              <a:gd name="adj5" fmla="val -40148"/>
              <a:gd name="adj6" fmla="val -25838"/>
            </a:avLst>
          </a:prstGeom>
          <a:solidFill>
            <a:schemeClr val="bg1"/>
          </a:solidFill>
          <a:ln w="19050" algn="ctr">
            <a:solidFill>
              <a:srgbClr val="FFC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t>中央堰柱・</a:t>
            </a:r>
            <a:endParaRPr lang="en-US" altLang="ja-JP" sz="1400"/>
          </a:p>
          <a:p>
            <a:pPr algn="ctr" eaLnBrk="1" hangingPunct="1">
              <a:spcBef>
                <a:spcPct val="0"/>
              </a:spcBef>
              <a:buFontTx/>
              <a:buNone/>
            </a:pPr>
            <a:r>
              <a:rPr lang="ja-JP" altLang="en-US" sz="1400"/>
              <a:t>底版</a:t>
            </a:r>
            <a:endParaRPr lang="ja-JP" altLang="en-US" sz="1800"/>
          </a:p>
        </p:txBody>
      </p:sp>
      <p:sp>
        <p:nvSpPr>
          <p:cNvPr id="12302" name="線吹き出し 2 (枠付き) 24"/>
          <p:cNvSpPr>
            <a:spLocks/>
          </p:cNvSpPr>
          <p:nvPr/>
        </p:nvSpPr>
        <p:spPr bwMode="auto">
          <a:xfrm flipH="1">
            <a:off x="401638" y="5721350"/>
            <a:ext cx="930275" cy="527050"/>
          </a:xfrm>
          <a:prstGeom prst="borderCallout2">
            <a:avLst>
              <a:gd name="adj1" fmla="val 18750"/>
              <a:gd name="adj2" fmla="val -8333"/>
              <a:gd name="adj3" fmla="val 18750"/>
              <a:gd name="adj4" fmla="val -16667"/>
              <a:gd name="adj5" fmla="val -40148"/>
              <a:gd name="adj6" fmla="val -25838"/>
            </a:avLst>
          </a:prstGeom>
          <a:solidFill>
            <a:schemeClr val="bg1"/>
          </a:solidFill>
          <a:ln w="19050" algn="ctr">
            <a:solidFill>
              <a:srgbClr val="FF33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t>端部堰柱・</a:t>
            </a:r>
            <a:endParaRPr lang="en-US" altLang="ja-JP" sz="1400"/>
          </a:p>
          <a:p>
            <a:pPr algn="ctr" eaLnBrk="1" hangingPunct="1">
              <a:spcBef>
                <a:spcPct val="0"/>
              </a:spcBef>
              <a:buFontTx/>
              <a:buNone/>
            </a:pPr>
            <a:r>
              <a:rPr lang="ja-JP" altLang="en-US" sz="1400"/>
              <a:t>底版</a:t>
            </a:r>
            <a:endParaRPr lang="ja-JP" altLang="en-US" sz="1800"/>
          </a:p>
        </p:txBody>
      </p:sp>
      <p:sp>
        <p:nvSpPr>
          <p:cNvPr id="12303" name="線吹き出し 2 (枠付き) 25"/>
          <p:cNvSpPr>
            <a:spLocks/>
          </p:cNvSpPr>
          <p:nvPr/>
        </p:nvSpPr>
        <p:spPr bwMode="auto">
          <a:xfrm flipH="1">
            <a:off x="3444875" y="3825875"/>
            <a:ext cx="930275" cy="527050"/>
          </a:xfrm>
          <a:prstGeom prst="borderCallout2">
            <a:avLst>
              <a:gd name="adj1" fmla="val 18750"/>
              <a:gd name="adj2" fmla="val -8333"/>
              <a:gd name="adj3" fmla="val 18750"/>
              <a:gd name="adj4" fmla="val -16667"/>
              <a:gd name="adj5" fmla="val 3620"/>
              <a:gd name="adj6" fmla="val -39602"/>
            </a:avLst>
          </a:prstGeom>
          <a:solidFill>
            <a:schemeClr val="bg1"/>
          </a:solidFill>
          <a:ln w="19050" algn="ctr">
            <a:solidFill>
              <a:srgbClr val="00B05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t>端部門柱・</a:t>
            </a:r>
            <a:endParaRPr lang="en-US" altLang="ja-JP" sz="1400"/>
          </a:p>
          <a:p>
            <a:pPr algn="ctr" eaLnBrk="1" hangingPunct="1">
              <a:spcBef>
                <a:spcPct val="0"/>
              </a:spcBef>
              <a:buFontTx/>
              <a:buNone/>
            </a:pPr>
            <a:r>
              <a:rPr lang="ja-JP" altLang="en-US" sz="1400"/>
              <a:t>操作台</a:t>
            </a:r>
            <a:endParaRPr lang="ja-JP" altLang="en-US" sz="1800"/>
          </a:p>
        </p:txBody>
      </p:sp>
      <p:sp>
        <p:nvSpPr>
          <p:cNvPr id="12304" name="線吹き出し 2 (枠付き) 26"/>
          <p:cNvSpPr>
            <a:spLocks/>
          </p:cNvSpPr>
          <p:nvPr/>
        </p:nvSpPr>
        <p:spPr bwMode="auto">
          <a:xfrm flipH="1">
            <a:off x="1487488" y="3824288"/>
            <a:ext cx="930275" cy="527050"/>
          </a:xfrm>
          <a:prstGeom prst="borderCallout2">
            <a:avLst>
              <a:gd name="adj1" fmla="val 18750"/>
              <a:gd name="adj2" fmla="val -8333"/>
              <a:gd name="adj3" fmla="val 18750"/>
              <a:gd name="adj4" fmla="val -16667"/>
              <a:gd name="adj5" fmla="val 3620"/>
              <a:gd name="adj6" fmla="val -39602"/>
            </a:avLst>
          </a:prstGeom>
          <a:solidFill>
            <a:schemeClr val="bg1"/>
          </a:solidFill>
          <a:ln w="19050" algn="ctr">
            <a:solidFill>
              <a:srgbClr val="00B0F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400"/>
              <a:t>中央門柱・</a:t>
            </a:r>
            <a:endParaRPr lang="en-US" altLang="ja-JP" sz="1400"/>
          </a:p>
          <a:p>
            <a:pPr algn="ctr" eaLnBrk="1" hangingPunct="1">
              <a:spcBef>
                <a:spcPct val="0"/>
              </a:spcBef>
              <a:buFontTx/>
              <a:buNone/>
            </a:pPr>
            <a:r>
              <a:rPr lang="ja-JP" altLang="en-US" sz="1400"/>
              <a:t>操作台</a:t>
            </a:r>
            <a:endParaRPr lang="ja-JP" altLang="en-US" sz="1800"/>
          </a:p>
        </p:txBody>
      </p:sp>
      <p:sp>
        <p:nvSpPr>
          <p:cNvPr id="12305" name="テキスト ボックス 20"/>
          <p:cNvSpPr txBox="1">
            <a:spLocks noChangeArrowheads="1"/>
          </p:cNvSpPr>
          <p:nvPr/>
        </p:nvSpPr>
        <p:spPr bwMode="auto">
          <a:xfrm>
            <a:off x="0" y="115888"/>
            <a:ext cx="4014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800"/>
              <a:t>〇木津川新水門　一般図</a:t>
            </a:r>
          </a:p>
        </p:txBody>
      </p:sp>
    </p:spTree>
    <p:extLst>
      <p:ext uri="{BB962C8B-B14F-4D97-AF65-F5344CB8AC3E}">
        <p14:creationId xmlns:p14="http://schemas.microsoft.com/office/powerpoint/2010/main" val="235659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図 87">
            <a:extLst>
              <a:ext uri="{FF2B5EF4-FFF2-40B4-BE49-F238E27FC236}">
                <a16:creationId xmlns:a16="http://schemas.microsoft.com/office/drawing/2014/main" id="{8F41F8CD-3A5C-4639-9E2F-30570A876253}"/>
              </a:ext>
            </a:extLst>
          </p:cNvPr>
          <p:cNvPicPr>
            <a:picLocks noChangeAspect="1"/>
          </p:cNvPicPr>
          <p:nvPr/>
        </p:nvPicPr>
        <p:blipFill>
          <a:blip r:embed="rId2"/>
          <a:stretch>
            <a:fillRect/>
          </a:stretch>
        </p:blipFill>
        <p:spPr>
          <a:xfrm>
            <a:off x="4814354" y="1021560"/>
            <a:ext cx="3814865" cy="5494720"/>
          </a:xfrm>
          <a:prstGeom prst="rect">
            <a:avLst/>
          </a:prstGeom>
        </p:spPr>
      </p:pic>
      <p:pic>
        <p:nvPicPr>
          <p:cNvPr id="87" name="図 86">
            <a:extLst>
              <a:ext uri="{FF2B5EF4-FFF2-40B4-BE49-F238E27FC236}">
                <a16:creationId xmlns:a16="http://schemas.microsoft.com/office/drawing/2014/main" id="{51B03AE9-E420-4A38-A600-28700386CA3C}"/>
              </a:ext>
            </a:extLst>
          </p:cNvPr>
          <p:cNvPicPr>
            <a:picLocks noChangeAspect="1"/>
          </p:cNvPicPr>
          <p:nvPr/>
        </p:nvPicPr>
        <p:blipFill>
          <a:blip r:embed="rId2"/>
          <a:stretch>
            <a:fillRect/>
          </a:stretch>
        </p:blipFill>
        <p:spPr>
          <a:xfrm>
            <a:off x="0" y="1021560"/>
            <a:ext cx="3814865" cy="5494720"/>
          </a:xfrm>
          <a:prstGeom prst="rect">
            <a:avLst/>
          </a:prstGeom>
        </p:spPr>
      </p:pic>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参考：</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気候変動による水門建設費増の内訳の概算</a:t>
            </a:r>
            <a:endPar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735094" y="6392864"/>
            <a:ext cx="2057400" cy="365125"/>
          </a:xfrm>
        </p:spPr>
        <p:txBody>
          <a:bodyPr/>
          <a:lstStyle/>
          <a:p>
            <a:fld id="{5E3F6313-0071-4C5D-9E06-91E8809F988F}" type="slidenum">
              <a:rPr kumimoji="1" lang="ja-JP" altLang="en-US" sz="1600" smtClean="0">
                <a:solidFill>
                  <a:schemeClr val="tx1"/>
                </a:solidFill>
              </a:rPr>
              <a:pPr/>
              <a:t>10</a:t>
            </a:fld>
            <a:endParaRPr kumimoji="1" lang="ja-JP" altLang="en-US" sz="1600" dirty="0">
              <a:solidFill>
                <a:schemeClr val="tx1"/>
              </a:solidFill>
            </a:endParaRPr>
          </a:p>
        </p:txBody>
      </p:sp>
      <p:sp>
        <p:nvSpPr>
          <p:cNvPr id="14" name="テキスト ボックス 13">
            <a:extLst>
              <a:ext uri="{FF2B5EF4-FFF2-40B4-BE49-F238E27FC236}">
                <a16:creationId xmlns:a16="http://schemas.microsoft.com/office/drawing/2014/main" id="{18BE164C-AEB1-4B57-8E4B-3BF8D9D3065F}"/>
              </a:ext>
            </a:extLst>
          </p:cNvPr>
          <p:cNvSpPr txBox="1"/>
          <p:nvPr/>
        </p:nvSpPr>
        <p:spPr>
          <a:xfrm>
            <a:off x="10680700" y="2139200"/>
            <a:ext cx="4411414" cy="646331"/>
          </a:xfrm>
          <a:prstGeom prst="rect">
            <a:avLst/>
          </a:prstGeom>
          <a:noFill/>
        </p:spPr>
        <p:txBody>
          <a:bodyPr wrap="square" rtlCol="0">
            <a:spAutoFit/>
          </a:bodyPr>
          <a:lstStyle/>
          <a:p>
            <a:r>
              <a:rPr lang="ja-JP" altLang="en-US" sz="1200" dirty="0">
                <a:solidFill>
                  <a:srgbClr val="0000FF"/>
                </a:solidFill>
              </a:rPr>
              <a:t>■将来２度上昇に対する設計パターン</a:t>
            </a:r>
            <a:endParaRPr lang="en-US" altLang="ja-JP" sz="1200" dirty="0">
              <a:solidFill>
                <a:srgbClr val="0000FF"/>
              </a:solidFill>
            </a:endParaRPr>
          </a:p>
          <a:p>
            <a:r>
              <a:rPr lang="ja-JP" altLang="en-US" sz="1200" dirty="0"/>
              <a:t>　基準水位の設定方法による概算費用の差額は、将来気候</a:t>
            </a:r>
            <a:r>
              <a:rPr lang="en-US" altLang="ja-JP" sz="1200" dirty="0"/>
              <a:t>2</a:t>
            </a:r>
            <a:r>
              <a:rPr lang="ja-JP" altLang="en-US" sz="1200" dirty="0"/>
              <a:t>度上昇で最大</a:t>
            </a:r>
            <a:r>
              <a:rPr lang="en-US" altLang="ja-JP" sz="1200" dirty="0"/>
              <a:t>1</a:t>
            </a:r>
            <a:r>
              <a:rPr lang="ja-JP" altLang="en-US" sz="1200" dirty="0"/>
              <a:t>億円程度であり、全事業費の約</a:t>
            </a:r>
            <a:r>
              <a:rPr lang="en-US" altLang="ja-JP" sz="1200" dirty="0"/>
              <a:t>1%</a:t>
            </a:r>
            <a:r>
              <a:rPr lang="ja-JP" altLang="en-US" sz="1200" dirty="0"/>
              <a:t>程度の差となる。</a:t>
            </a:r>
            <a:endParaRPr lang="en-US" altLang="ja-JP" sz="1200" dirty="0"/>
          </a:p>
        </p:txBody>
      </p:sp>
      <p:cxnSp>
        <p:nvCxnSpPr>
          <p:cNvPr id="25" name="直線矢印コネクタ 24">
            <a:extLst>
              <a:ext uri="{FF2B5EF4-FFF2-40B4-BE49-F238E27FC236}">
                <a16:creationId xmlns:a16="http://schemas.microsoft.com/office/drawing/2014/main" id="{F14581EC-C5C1-4A2E-A6BA-43682F216E59}"/>
              </a:ext>
            </a:extLst>
          </p:cNvPr>
          <p:cNvCxnSpPr>
            <a:cxnSpLocks/>
          </p:cNvCxnSpPr>
          <p:nvPr/>
        </p:nvCxnSpPr>
        <p:spPr>
          <a:xfrm>
            <a:off x="756506" y="5535664"/>
            <a:ext cx="387111"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F1AF40D0-2AAD-43C8-9872-AB7A8B5EDF9E}"/>
              </a:ext>
            </a:extLst>
          </p:cNvPr>
          <p:cNvSpPr txBox="1"/>
          <p:nvPr/>
        </p:nvSpPr>
        <p:spPr>
          <a:xfrm>
            <a:off x="459719" y="6375427"/>
            <a:ext cx="1126779" cy="369332"/>
          </a:xfrm>
          <a:prstGeom prst="rect">
            <a:avLst/>
          </a:prstGeom>
          <a:noFill/>
        </p:spPr>
        <p:txBody>
          <a:bodyPr wrap="square" rtlCol="0">
            <a:spAutoFit/>
          </a:bodyPr>
          <a:lstStyle/>
          <a:p>
            <a:r>
              <a:rPr kumimoji="1" lang="ja-JP" altLang="en-US" sz="900" dirty="0"/>
              <a:t>将来</a:t>
            </a:r>
            <a:r>
              <a:rPr kumimoji="1" lang="en-US" altLang="ja-JP" sz="900" dirty="0"/>
              <a:t>2</a:t>
            </a:r>
            <a:r>
              <a:rPr kumimoji="1" lang="ja-JP" altLang="en-US" sz="900" dirty="0"/>
              <a:t>度上昇における海水面上昇量</a:t>
            </a:r>
          </a:p>
        </p:txBody>
      </p:sp>
      <p:cxnSp>
        <p:nvCxnSpPr>
          <p:cNvPr id="28" name="直線コネクタ 27">
            <a:extLst>
              <a:ext uri="{FF2B5EF4-FFF2-40B4-BE49-F238E27FC236}">
                <a16:creationId xmlns:a16="http://schemas.microsoft.com/office/drawing/2014/main" id="{E920C486-8265-4D79-B2A2-69F233AC2549}"/>
              </a:ext>
            </a:extLst>
          </p:cNvPr>
          <p:cNvCxnSpPr>
            <a:cxnSpLocks/>
          </p:cNvCxnSpPr>
          <p:nvPr/>
        </p:nvCxnSpPr>
        <p:spPr>
          <a:xfrm flipH="1">
            <a:off x="758125" y="5455779"/>
            <a:ext cx="261617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2659730-FC3C-4574-9F6E-00C99D593086}"/>
              </a:ext>
            </a:extLst>
          </p:cNvPr>
          <p:cNvCxnSpPr>
            <a:cxnSpLocks/>
          </p:cNvCxnSpPr>
          <p:nvPr/>
        </p:nvCxnSpPr>
        <p:spPr>
          <a:xfrm>
            <a:off x="1129547" y="5529736"/>
            <a:ext cx="1409494"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E4ED63BC-1D9C-48DC-A604-BC01228D3F09}"/>
              </a:ext>
            </a:extLst>
          </p:cNvPr>
          <p:cNvCxnSpPr>
            <a:cxnSpLocks/>
          </p:cNvCxnSpPr>
          <p:nvPr/>
        </p:nvCxnSpPr>
        <p:spPr>
          <a:xfrm>
            <a:off x="2539041" y="2621206"/>
            <a:ext cx="0" cy="296809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39" name="テキスト ボックス 38">
            <a:extLst>
              <a:ext uri="{FF2B5EF4-FFF2-40B4-BE49-F238E27FC236}">
                <a16:creationId xmlns:a16="http://schemas.microsoft.com/office/drawing/2014/main" id="{317DB0CE-A021-4F24-8C0C-A05E2DE0309C}"/>
              </a:ext>
            </a:extLst>
          </p:cNvPr>
          <p:cNvSpPr txBox="1"/>
          <p:nvPr/>
        </p:nvSpPr>
        <p:spPr>
          <a:xfrm>
            <a:off x="1712437" y="6388657"/>
            <a:ext cx="1017919" cy="369332"/>
          </a:xfrm>
          <a:prstGeom prst="rect">
            <a:avLst/>
          </a:prstGeom>
          <a:noFill/>
        </p:spPr>
        <p:txBody>
          <a:bodyPr wrap="square" rtlCol="0">
            <a:spAutoFit/>
          </a:bodyPr>
          <a:lstStyle/>
          <a:p>
            <a:r>
              <a:rPr kumimoji="1" lang="ja-JP" altLang="en-US" sz="900" dirty="0"/>
              <a:t>台風強力化による高潮増大</a:t>
            </a:r>
          </a:p>
        </p:txBody>
      </p:sp>
      <p:sp>
        <p:nvSpPr>
          <p:cNvPr id="40" name="テキスト ボックス 39">
            <a:extLst>
              <a:ext uri="{FF2B5EF4-FFF2-40B4-BE49-F238E27FC236}">
                <a16:creationId xmlns:a16="http://schemas.microsoft.com/office/drawing/2014/main" id="{3369DFDF-B3B4-4746-B918-3E81DB3EF3D9}"/>
              </a:ext>
            </a:extLst>
          </p:cNvPr>
          <p:cNvSpPr txBox="1"/>
          <p:nvPr/>
        </p:nvSpPr>
        <p:spPr>
          <a:xfrm>
            <a:off x="652261" y="5526271"/>
            <a:ext cx="613440" cy="230832"/>
          </a:xfrm>
          <a:prstGeom prst="rect">
            <a:avLst/>
          </a:prstGeom>
          <a:noFill/>
        </p:spPr>
        <p:txBody>
          <a:bodyPr wrap="square" rtlCol="0">
            <a:spAutoFit/>
          </a:bodyPr>
          <a:lstStyle/>
          <a:p>
            <a:pPr algn="ctr"/>
            <a:r>
              <a:rPr kumimoji="1" lang="en-US" altLang="ja-JP" sz="900" dirty="0"/>
              <a:t>0.42m</a:t>
            </a:r>
            <a:endParaRPr kumimoji="1" lang="ja-JP" altLang="en-US" sz="900" dirty="0"/>
          </a:p>
        </p:txBody>
      </p:sp>
      <p:sp>
        <p:nvSpPr>
          <p:cNvPr id="41" name="テキスト ボックス 40">
            <a:extLst>
              <a:ext uri="{FF2B5EF4-FFF2-40B4-BE49-F238E27FC236}">
                <a16:creationId xmlns:a16="http://schemas.microsoft.com/office/drawing/2014/main" id="{40246ACA-90A0-4316-BFF5-9E1F58B661DF}"/>
              </a:ext>
            </a:extLst>
          </p:cNvPr>
          <p:cNvSpPr txBox="1"/>
          <p:nvPr/>
        </p:nvSpPr>
        <p:spPr>
          <a:xfrm>
            <a:off x="1494524" y="5525030"/>
            <a:ext cx="613440" cy="230832"/>
          </a:xfrm>
          <a:prstGeom prst="rect">
            <a:avLst/>
          </a:prstGeom>
          <a:noFill/>
        </p:spPr>
        <p:txBody>
          <a:bodyPr wrap="square" rtlCol="0">
            <a:spAutoFit/>
          </a:bodyPr>
          <a:lstStyle/>
          <a:p>
            <a:pPr algn="ctr"/>
            <a:r>
              <a:rPr kumimoji="1" lang="en-US" altLang="ja-JP" sz="900" dirty="0"/>
              <a:t>1.47m</a:t>
            </a:r>
            <a:endParaRPr kumimoji="1" lang="ja-JP" altLang="en-US" sz="900" dirty="0"/>
          </a:p>
        </p:txBody>
      </p:sp>
      <p:cxnSp>
        <p:nvCxnSpPr>
          <p:cNvPr id="43" name="直線コネクタ 42">
            <a:extLst>
              <a:ext uri="{FF2B5EF4-FFF2-40B4-BE49-F238E27FC236}">
                <a16:creationId xmlns:a16="http://schemas.microsoft.com/office/drawing/2014/main" id="{7625397F-4CC4-4C47-8C7A-828D8F4B63B4}"/>
              </a:ext>
            </a:extLst>
          </p:cNvPr>
          <p:cNvCxnSpPr>
            <a:cxnSpLocks/>
          </p:cNvCxnSpPr>
          <p:nvPr/>
        </p:nvCxnSpPr>
        <p:spPr>
          <a:xfrm flipV="1">
            <a:off x="758125" y="2675083"/>
            <a:ext cx="1780916" cy="2766940"/>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44" name="フリーフォーム: 図形 43">
            <a:extLst>
              <a:ext uri="{FF2B5EF4-FFF2-40B4-BE49-F238E27FC236}">
                <a16:creationId xmlns:a16="http://schemas.microsoft.com/office/drawing/2014/main" id="{C7827F63-467F-4468-A13F-509EF1F17EE1}"/>
              </a:ext>
            </a:extLst>
          </p:cNvPr>
          <p:cNvSpPr/>
          <p:nvPr/>
        </p:nvSpPr>
        <p:spPr>
          <a:xfrm>
            <a:off x="735224" y="4838504"/>
            <a:ext cx="408393" cy="636638"/>
          </a:xfrm>
          <a:custGeom>
            <a:avLst/>
            <a:gdLst>
              <a:gd name="connsiteX0" fmla="*/ 737119 w 737119"/>
              <a:gd name="connsiteY0" fmla="*/ 886408 h 886408"/>
              <a:gd name="connsiteX1" fmla="*/ 737119 w 737119"/>
              <a:gd name="connsiteY1" fmla="*/ 0 h 886408"/>
              <a:gd name="connsiteX2" fmla="*/ 0 w 737119"/>
              <a:gd name="connsiteY2" fmla="*/ 0 h 886408"/>
            </a:gdLst>
            <a:ahLst/>
            <a:cxnLst>
              <a:cxn ang="0">
                <a:pos x="connsiteX0" y="connsiteY0"/>
              </a:cxn>
              <a:cxn ang="0">
                <a:pos x="connsiteX1" y="connsiteY1"/>
              </a:cxn>
              <a:cxn ang="0">
                <a:pos x="connsiteX2" y="connsiteY2"/>
              </a:cxn>
            </a:cxnLst>
            <a:rect l="l" t="t" r="r" b="b"/>
            <a:pathLst>
              <a:path w="737119" h="886408">
                <a:moveTo>
                  <a:pt x="737119" y="886408"/>
                </a:moveTo>
                <a:lnTo>
                  <a:pt x="737119" y="0"/>
                </a:lnTo>
                <a:lnTo>
                  <a:pt x="0" y="0"/>
                </a:lnTo>
              </a:path>
            </a:pathLst>
          </a:custGeom>
          <a:noFill/>
          <a:ln w="9525">
            <a:solidFill>
              <a:srgbClr val="0000FF"/>
            </a:solidFill>
            <a:prstDash val="dash"/>
            <a:headEnd type="none"/>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a:extLst>
              <a:ext uri="{FF2B5EF4-FFF2-40B4-BE49-F238E27FC236}">
                <a16:creationId xmlns:a16="http://schemas.microsoft.com/office/drawing/2014/main" id="{47E8FA61-70ED-4E7F-8023-5620D879C497}"/>
              </a:ext>
            </a:extLst>
          </p:cNvPr>
          <p:cNvSpPr txBox="1"/>
          <p:nvPr/>
        </p:nvSpPr>
        <p:spPr>
          <a:xfrm>
            <a:off x="1586498" y="5063917"/>
            <a:ext cx="737115" cy="230832"/>
          </a:xfrm>
          <a:prstGeom prst="rect">
            <a:avLst/>
          </a:prstGeom>
          <a:noFill/>
        </p:spPr>
        <p:txBody>
          <a:bodyPr wrap="square" rtlCol="0">
            <a:spAutoFit/>
          </a:bodyPr>
          <a:lstStyle/>
          <a:p>
            <a:pPr algn="ctr"/>
            <a:r>
              <a:rPr kumimoji="1" lang="en-US" altLang="ja-JP" sz="900" dirty="0">
                <a:solidFill>
                  <a:srgbClr val="0000FF"/>
                </a:solidFill>
              </a:rPr>
              <a:t>254</a:t>
            </a:r>
            <a:r>
              <a:rPr kumimoji="1" lang="ja-JP" altLang="en-US" sz="900" dirty="0">
                <a:solidFill>
                  <a:srgbClr val="0000FF"/>
                </a:solidFill>
              </a:rPr>
              <a:t>百万円</a:t>
            </a:r>
          </a:p>
        </p:txBody>
      </p:sp>
      <p:cxnSp>
        <p:nvCxnSpPr>
          <p:cNvPr id="46" name="直線矢印コネクタ 45">
            <a:extLst>
              <a:ext uri="{FF2B5EF4-FFF2-40B4-BE49-F238E27FC236}">
                <a16:creationId xmlns:a16="http://schemas.microsoft.com/office/drawing/2014/main" id="{B3E67438-675E-434A-AC91-3D234E189D09}"/>
              </a:ext>
            </a:extLst>
          </p:cNvPr>
          <p:cNvCxnSpPr>
            <a:cxnSpLocks/>
          </p:cNvCxnSpPr>
          <p:nvPr/>
        </p:nvCxnSpPr>
        <p:spPr>
          <a:xfrm>
            <a:off x="1626524" y="4838504"/>
            <a:ext cx="0" cy="603518"/>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48" name="直線矢印コネクタ 47">
            <a:extLst>
              <a:ext uri="{FF2B5EF4-FFF2-40B4-BE49-F238E27FC236}">
                <a16:creationId xmlns:a16="http://schemas.microsoft.com/office/drawing/2014/main" id="{2D484B04-DD7F-4212-A091-8E74D4FCF4DA}"/>
              </a:ext>
            </a:extLst>
          </p:cNvPr>
          <p:cNvCxnSpPr>
            <a:cxnSpLocks/>
          </p:cNvCxnSpPr>
          <p:nvPr/>
        </p:nvCxnSpPr>
        <p:spPr>
          <a:xfrm>
            <a:off x="1626524" y="2675083"/>
            <a:ext cx="0" cy="2163421"/>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50" name="直線コネクタ 49">
            <a:extLst>
              <a:ext uri="{FF2B5EF4-FFF2-40B4-BE49-F238E27FC236}">
                <a16:creationId xmlns:a16="http://schemas.microsoft.com/office/drawing/2014/main" id="{872385C9-DB6C-48C1-8EE5-43E71305D8A2}"/>
              </a:ext>
            </a:extLst>
          </p:cNvPr>
          <p:cNvCxnSpPr>
            <a:cxnSpLocks/>
          </p:cNvCxnSpPr>
          <p:nvPr/>
        </p:nvCxnSpPr>
        <p:spPr>
          <a:xfrm>
            <a:off x="735223" y="2663944"/>
            <a:ext cx="1803818" cy="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52" name="テキスト ボックス 51">
            <a:extLst>
              <a:ext uri="{FF2B5EF4-FFF2-40B4-BE49-F238E27FC236}">
                <a16:creationId xmlns:a16="http://schemas.microsoft.com/office/drawing/2014/main" id="{FB7BFD66-2B85-4000-9636-159666608F65}"/>
              </a:ext>
            </a:extLst>
          </p:cNvPr>
          <p:cNvSpPr txBox="1"/>
          <p:nvPr/>
        </p:nvSpPr>
        <p:spPr>
          <a:xfrm>
            <a:off x="1576649" y="3460361"/>
            <a:ext cx="737115" cy="230832"/>
          </a:xfrm>
          <a:prstGeom prst="rect">
            <a:avLst/>
          </a:prstGeom>
          <a:noFill/>
        </p:spPr>
        <p:txBody>
          <a:bodyPr wrap="square" rtlCol="0">
            <a:spAutoFit/>
          </a:bodyPr>
          <a:lstStyle/>
          <a:p>
            <a:pPr algn="ctr"/>
            <a:r>
              <a:rPr kumimoji="1" lang="en-US" altLang="ja-JP" sz="900" dirty="0">
                <a:solidFill>
                  <a:srgbClr val="0000FF"/>
                </a:solidFill>
              </a:rPr>
              <a:t>888</a:t>
            </a:r>
            <a:r>
              <a:rPr kumimoji="1" lang="ja-JP" altLang="en-US" sz="900" dirty="0">
                <a:solidFill>
                  <a:srgbClr val="0000FF"/>
                </a:solidFill>
              </a:rPr>
              <a:t>百万円</a:t>
            </a:r>
          </a:p>
        </p:txBody>
      </p:sp>
      <p:sp>
        <p:nvSpPr>
          <p:cNvPr id="53" name="テキスト ボックス 52">
            <a:extLst>
              <a:ext uri="{FF2B5EF4-FFF2-40B4-BE49-F238E27FC236}">
                <a16:creationId xmlns:a16="http://schemas.microsoft.com/office/drawing/2014/main" id="{DEAE624A-F7AC-47A1-949E-573DABF4D7D1}"/>
              </a:ext>
            </a:extLst>
          </p:cNvPr>
          <p:cNvSpPr txBox="1"/>
          <p:nvPr/>
        </p:nvSpPr>
        <p:spPr>
          <a:xfrm>
            <a:off x="89" y="794527"/>
            <a:ext cx="4570016" cy="276999"/>
          </a:xfrm>
          <a:prstGeom prst="rect">
            <a:avLst/>
          </a:prstGeom>
          <a:noFill/>
        </p:spPr>
        <p:txBody>
          <a:bodyPr wrap="square" rtlCol="0">
            <a:spAutoFit/>
          </a:bodyPr>
          <a:lstStyle/>
          <a:p>
            <a:r>
              <a:rPr kumimoji="1" lang="ja-JP" altLang="en-US" sz="1200" dirty="0">
                <a:solidFill>
                  <a:srgbClr val="0000FF"/>
                </a:solidFill>
              </a:rPr>
              <a:t>■将来</a:t>
            </a:r>
            <a:r>
              <a:rPr kumimoji="1" lang="en-US" altLang="ja-JP" sz="1200" dirty="0">
                <a:solidFill>
                  <a:srgbClr val="0000FF"/>
                </a:solidFill>
              </a:rPr>
              <a:t>2</a:t>
            </a:r>
            <a:r>
              <a:rPr kumimoji="1" lang="ja-JP" altLang="en-US" sz="1200" dirty="0">
                <a:solidFill>
                  <a:srgbClr val="0000FF"/>
                </a:solidFill>
              </a:rPr>
              <a:t>度上昇における事業費増大の内訳</a:t>
            </a:r>
            <a:r>
              <a:rPr kumimoji="1" lang="ja-JP" altLang="en-US" sz="1000" dirty="0">
                <a:solidFill>
                  <a:srgbClr val="0000FF"/>
                </a:solidFill>
              </a:rPr>
              <a:t>（海水面上昇・台風強化）</a:t>
            </a:r>
          </a:p>
        </p:txBody>
      </p:sp>
      <p:sp>
        <p:nvSpPr>
          <p:cNvPr id="54" name="テキスト ボックス 53">
            <a:extLst>
              <a:ext uri="{FF2B5EF4-FFF2-40B4-BE49-F238E27FC236}">
                <a16:creationId xmlns:a16="http://schemas.microsoft.com/office/drawing/2014/main" id="{3A653882-8C48-4862-BCEA-9574810D7BA7}"/>
              </a:ext>
            </a:extLst>
          </p:cNvPr>
          <p:cNvSpPr txBox="1"/>
          <p:nvPr/>
        </p:nvSpPr>
        <p:spPr>
          <a:xfrm>
            <a:off x="4464832" y="794527"/>
            <a:ext cx="4570016" cy="276999"/>
          </a:xfrm>
          <a:prstGeom prst="rect">
            <a:avLst/>
          </a:prstGeom>
          <a:noFill/>
        </p:spPr>
        <p:txBody>
          <a:bodyPr wrap="square" rtlCol="0">
            <a:spAutoFit/>
          </a:bodyPr>
          <a:lstStyle/>
          <a:p>
            <a:r>
              <a:rPr kumimoji="1" lang="ja-JP" altLang="en-US" sz="1200" dirty="0">
                <a:solidFill>
                  <a:srgbClr val="0000FF"/>
                </a:solidFill>
              </a:rPr>
              <a:t>■将来</a:t>
            </a:r>
            <a:r>
              <a:rPr kumimoji="1" lang="en-US" altLang="ja-JP" sz="1200" dirty="0">
                <a:solidFill>
                  <a:srgbClr val="0000FF"/>
                </a:solidFill>
              </a:rPr>
              <a:t>4</a:t>
            </a:r>
            <a:r>
              <a:rPr kumimoji="1" lang="ja-JP" altLang="en-US" sz="1200" dirty="0">
                <a:solidFill>
                  <a:srgbClr val="0000FF"/>
                </a:solidFill>
              </a:rPr>
              <a:t>度上昇における事業費増大の内訳</a:t>
            </a:r>
            <a:r>
              <a:rPr kumimoji="1" lang="ja-JP" altLang="en-US" sz="1000" dirty="0">
                <a:solidFill>
                  <a:srgbClr val="0000FF"/>
                </a:solidFill>
              </a:rPr>
              <a:t>（海水面上昇・台風強化）</a:t>
            </a:r>
          </a:p>
        </p:txBody>
      </p:sp>
      <p:cxnSp>
        <p:nvCxnSpPr>
          <p:cNvPr id="56" name="直線矢印コネクタ 55">
            <a:extLst>
              <a:ext uri="{FF2B5EF4-FFF2-40B4-BE49-F238E27FC236}">
                <a16:creationId xmlns:a16="http://schemas.microsoft.com/office/drawing/2014/main" id="{209C2BD2-820A-4A1D-AA5D-9CB678171908}"/>
              </a:ext>
            </a:extLst>
          </p:cNvPr>
          <p:cNvCxnSpPr/>
          <p:nvPr/>
        </p:nvCxnSpPr>
        <p:spPr>
          <a:xfrm flipV="1">
            <a:off x="854381" y="5752913"/>
            <a:ext cx="125963" cy="5836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D81755D7-84CB-4B0A-AA05-AC096FD2BD17}"/>
              </a:ext>
            </a:extLst>
          </p:cNvPr>
          <p:cNvCxnSpPr>
            <a:cxnSpLocks/>
          </p:cNvCxnSpPr>
          <p:nvPr/>
        </p:nvCxnSpPr>
        <p:spPr>
          <a:xfrm flipH="1" flipV="1">
            <a:off x="1805443" y="5734968"/>
            <a:ext cx="95840" cy="6195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F08585AC-0807-4A43-89A1-A588D449064A}"/>
              </a:ext>
            </a:extLst>
          </p:cNvPr>
          <p:cNvCxnSpPr>
            <a:cxnSpLocks/>
          </p:cNvCxnSpPr>
          <p:nvPr/>
        </p:nvCxnSpPr>
        <p:spPr>
          <a:xfrm>
            <a:off x="5567190" y="5555357"/>
            <a:ext cx="858875"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9099EEB6-F3BB-41BA-93FD-90ECA0DFF99A}"/>
              </a:ext>
            </a:extLst>
          </p:cNvPr>
          <p:cNvSpPr txBox="1"/>
          <p:nvPr/>
        </p:nvSpPr>
        <p:spPr>
          <a:xfrm>
            <a:off x="5115023" y="6275416"/>
            <a:ext cx="1426029" cy="369332"/>
          </a:xfrm>
          <a:prstGeom prst="rect">
            <a:avLst/>
          </a:prstGeom>
          <a:noFill/>
        </p:spPr>
        <p:txBody>
          <a:bodyPr wrap="square" rtlCol="0">
            <a:spAutoFit/>
          </a:bodyPr>
          <a:lstStyle/>
          <a:p>
            <a:r>
              <a:rPr kumimoji="1" lang="ja-JP" altLang="en-US" sz="900" dirty="0"/>
              <a:t>将来</a:t>
            </a:r>
            <a:r>
              <a:rPr kumimoji="1" lang="en-US" altLang="ja-JP" sz="900" dirty="0"/>
              <a:t>4</a:t>
            </a:r>
            <a:r>
              <a:rPr kumimoji="1" lang="ja-JP" altLang="en-US" sz="900" dirty="0"/>
              <a:t>度上昇における海水面上昇量</a:t>
            </a:r>
          </a:p>
        </p:txBody>
      </p:sp>
      <p:cxnSp>
        <p:nvCxnSpPr>
          <p:cNvPr id="63" name="直線コネクタ 62">
            <a:extLst>
              <a:ext uri="{FF2B5EF4-FFF2-40B4-BE49-F238E27FC236}">
                <a16:creationId xmlns:a16="http://schemas.microsoft.com/office/drawing/2014/main" id="{E69DF5EA-249E-4287-974D-8011154AEDE4}"/>
              </a:ext>
            </a:extLst>
          </p:cNvPr>
          <p:cNvCxnSpPr>
            <a:cxnSpLocks/>
          </p:cNvCxnSpPr>
          <p:nvPr/>
        </p:nvCxnSpPr>
        <p:spPr>
          <a:xfrm flipH="1">
            <a:off x="5530054" y="5466176"/>
            <a:ext cx="261617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線矢印コネクタ 63">
            <a:extLst>
              <a:ext uri="{FF2B5EF4-FFF2-40B4-BE49-F238E27FC236}">
                <a16:creationId xmlns:a16="http://schemas.microsoft.com/office/drawing/2014/main" id="{380BB308-FEF0-43A0-932F-D466B089FE2A}"/>
              </a:ext>
            </a:extLst>
          </p:cNvPr>
          <p:cNvCxnSpPr>
            <a:cxnSpLocks/>
          </p:cNvCxnSpPr>
          <p:nvPr/>
        </p:nvCxnSpPr>
        <p:spPr>
          <a:xfrm>
            <a:off x="6426065" y="5547606"/>
            <a:ext cx="1702052"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FC36E774-8125-4F53-AF36-17AEA380A19D}"/>
              </a:ext>
            </a:extLst>
          </p:cNvPr>
          <p:cNvSpPr txBox="1"/>
          <p:nvPr/>
        </p:nvSpPr>
        <p:spPr>
          <a:xfrm>
            <a:off x="6823621" y="6288646"/>
            <a:ext cx="1017919" cy="369332"/>
          </a:xfrm>
          <a:prstGeom prst="rect">
            <a:avLst/>
          </a:prstGeom>
          <a:noFill/>
        </p:spPr>
        <p:txBody>
          <a:bodyPr wrap="square" rtlCol="0">
            <a:spAutoFit/>
          </a:bodyPr>
          <a:lstStyle/>
          <a:p>
            <a:r>
              <a:rPr kumimoji="1" lang="ja-JP" altLang="en-US" sz="900" dirty="0"/>
              <a:t>台風強力化による高潮増大</a:t>
            </a:r>
          </a:p>
        </p:txBody>
      </p:sp>
      <p:sp>
        <p:nvSpPr>
          <p:cNvPr id="67" name="テキスト ボックス 66">
            <a:extLst>
              <a:ext uri="{FF2B5EF4-FFF2-40B4-BE49-F238E27FC236}">
                <a16:creationId xmlns:a16="http://schemas.microsoft.com/office/drawing/2014/main" id="{BFCF1F01-8D6C-4B30-9983-B43D85DA1283}"/>
              </a:ext>
            </a:extLst>
          </p:cNvPr>
          <p:cNvSpPr txBox="1"/>
          <p:nvPr/>
        </p:nvSpPr>
        <p:spPr>
          <a:xfrm>
            <a:off x="5635707" y="5555357"/>
            <a:ext cx="744713" cy="230832"/>
          </a:xfrm>
          <a:prstGeom prst="rect">
            <a:avLst/>
          </a:prstGeom>
          <a:noFill/>
        </p:spPr>
        <p:txBody>
          <a:bodyPr wrap="square" rtlCol="0">
            <a:spAutoFit/>
          </a:bodyPr>
          <a:lstStyle/>
          <a:p>
            <a:pPr algn="ctr"/>
            <a:r>
              <a:rPr kumimoji="1" lang="en-US" altLang="ja-JP" sz="900" dirty="0"/>
              <a:t>0.86m</a:t>
            </a:r>
            <a:endParaRPr kumimoji="1" lang="ja-JP" altLang="en-US" sz="900" dirty="0"/>
          </a:p>
        </p:txBody>
      </p:sp>
      <p:sp>
        <p:nvSpPr>
          <p:cNvPr id="68" name="テキスト ボックス 67">
            <a:extLst>
              <a:ext uri="{FF2B5EF4-FFF2-40B4-BE49-F238E27FC236}">
                <a16:creationId xmlns:a16="http://schemas.microsoft.com/office/drawing/2014/main" id="{7D13DCD5-69F1-48E8-97B3-EC5FBCF801A1}"/>
              </a:ext>
            </a:extLst>
          </p:cNvPr>
          <p:cNvSpPr txBox="1"/>
          <p:nvPr/>
        </p:nvSpPr>
        <p:spPr>
          <a:xfrm>
            <a:off x="7022053" y="5589296"/>
            <a:ext cx="613440" cy="230832"/>
          </a:xfrm>
          <a:prstGeom prst="rect">
            <a:avLst/>
          </a:prstGeom>
          <a:noFill/>
        </p:spPr>
        <p:txBody>
          <a:bodyPr wrap="square" rtlCol="0">
            <a:spAutoFit/>
          </a:bodyPr>
          <a:lstStyle/>
          <a:p>
            <a:pPr algn="ctr"/>
            <a:r>
              <a:rPr kumimoji="1" lang="en-US" altLang="ja-JP" sz="900" dirty="0"/>
              <a:t>1.86m</a:t>
            </a:r>
            <a:endParaRPr kumimoji="1" lang="ja-JP" altLang="en-US" sz="900" dirty="0"/>
          </a:p>
        </p:txBody>
      </p:sp>
      <p:cxnSp>
        <p:nvCxnSpPr>
          <p:cNvPr id="69" name="直線コネクタ 68">
            <a:extLst>
              <a:ext uri="{FF2B5EF4-FFF2-40B4-BE49-F238E27FC236}">
                <a16:creationId xmlns:a16="http://schemas.microsoft.com/office/drawing/2014/main" id="{D9D0C660-4EA5-41A4-BB81-00FF21AA6D3F}"/>
              </a:ext>
            </a:extLst>
          </p:cNvPr>
          <p:cNvCxnSpPr>
            <a:cxnSpLocks/>
          </p:cNvCxnSpPr>
          <p:nvPr/>
        </p:nvCxnSpPr>
        <p:spPr>
          <a:xfrm flipV="1">
            <a:off x="5581416" y="1704282"/>
            <a:ext cx="2546701" cy="3728266"/>
          </a:xfrm>
          <a:prstGeom prst="line">
            <a:avLst/>
          </a:prstGeom>
          <a:ln>
            <a:solidFill>
              <a:srgbClr val="0000FF"/>
            </a:solidFill>
            <a:prstDash val="dash"/>
          </a:ln>
        </p:spPr>
        <p:style>
          <a:lnRef idx="1">
            <a:schemeClr val="accent1"/>
          </a:lnRef>
          <a:fillRef idx="0">
            <a:schemeClr val="accent1"/>
          </a:fillRef>
          <a:effectRef idx="0">
            <a:schemeClr val="accent1"/>
          </a:effectRef>
          <a:fontRef idx="minor">
            <a:schemeClr val="tx1"/>
          </a:fontRef>
        </p:style>
      </p:cxnSp>
      <p:sp>
        <p:nvSpPr>
          <p:cNvPr id="70" name="フリーフォーム: 図形 69">
            <a:extLst>
              <a:ext uri="{FF2B5EF4-FFF2-40B4-BE49-F238E27FC236}">
                <a16:creationId xmlns:a16="http://schemas.microsoft.com/office/drawing/2014/main" id="{53CD89E2-E778-42DA-A165-56332B6CFCB2}"/>
              </a:ext>
            </a:extLst>
          </p:cNvPr>
          <p:cNvSpPr/>
          <p:nvPr/>
        </p:nvSpPr>
        <p:spPr>
          <a:xfrm>
            <a:off x="5605165" y="1722388"/>
            <a:ext cx="2541059" cy="4207034"/>
          </a:xfrm>
          <a:custGeom>
            <a:avLst/>
            <a:gdLst>
              <a:gd name="connsiteX0" fmla="*/ 737119 w 737119"/>
              <a:gd name="connsiteY0" fmla="*/ 886408 h 886408"/>
              <a:gd name="connsiteX1" fmla="*/ 737119 w 737119"/>
              <a:gd name="connsiteY1" fmla="*/ 0 h 886408"/>
              <a:gd name="connsiteX2" fmla="*/ 0 w 737119"/>
              <a:gd name="connsiteY2" fmla="*/ 0 h 886408"/>
            </a:gdLst>
            <a:ahLst/>
            <a:cxnLst>
              <a:cxn ang="0">
                <a:pos x="connsiteX0" y="connsiteY0"/>
              </a:cxn>
              <a:cxn ang="0">
                <a:pos x="connsiteX1" y="connsiteY1"/>
              </a:cxn>
              <a:cxn ang="0">
                <a:pos x="connsiteX2" y="connsiteY2"/>
              </a:cxn>
            </a:cxnLst>
            <a:rect l="l" t="t" r="r" b="b"/>
            <a:pathLst>
              <a:path w="737119" h="886408">
                <a:moveTo>
                  <a:pt x="737119" y="886408"/>
                </a:moveTo>
                <a:lnTo>
                  <a:pt x="737119" y="0"/>
                </a:lnTo>
                <a:lnTo>
                  <a:pt x="0" y="0"/>
                </a:lnTo>
              </a:path>
            </a:pathLst>
          </a:custGeom>
          <a:noFill/>
          <a:ln w="9525">
            <a:solidFill>
              <a:srgbClr val="0000FF"/>
            </a:solidFill>
            <a:prstDash val="dash"/>
            <a:headEnd type="none"/>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0FF40AF2-7D34-46E6-9715-E0B69598F5F2}"/>
              </a:ext>
            </a:extLst>
          </p:cNvPr>
          <p:cNvSpPr txBox="1"/>
          <p:nvPr/>
        </p:nvSpPr>
        <p:spPr>
          <a:xfrm>
            <a:off x="6535359" y="4497140"/>
            <a:ext cx="737115" cy="230832"/>
          </a:xfrm>
          <a:prstGeom prst="rect">
            <a:avLst/>
          </a:prstGeom>
          <a:noFill/>
        </p:spPr>
        <p:txBody>
          <a:bodyPr wrap="square" rtlCol="0">
            <a:spAutoFit/>
          </a:bodyPr>
          <a:lstStyle/>
          <a:p>
            <a:pPr algn="ctr"/>
            <a:r>
              <a:rPr lang="en-US" altLang="ja-JP" sz="900" dirty="0">
                <a:solidFill>
                  <a:srgbClr val="0000FF"/>
                </a:solidFill>
              </a:rPr>
              <a:t>482</a:t>
            </a:r>
            <a:r>
              <a:rPr kumimoji="1" lang="ja-JP" altLang="en-US" sz="900" dirty="0">
                <a:solidFill>
                  <a:srgbClr val="0000FF"/>
                </a:solidFill>
              </a:rPr>
              <a:t>百万円</a:t>
            </a:r>
          </a:p>
        </p:txBody>
      </p:sp>
      <p:cxnSp>
        <p:nvCxnSpPr>
          <p:cNvPr id="72" name="直線矢印コネクタ 71">
            <a:extLst>
              <a:ext uri="{FF2B5EF4-FFF2-40B4-BE49-F238E27FC236}">
                <a16:creationId xmlns:a16="http://schemas.microsoft.com/office/drawing/2014/main" id="{BCDBFE60-D027-4E04-9122-EB8E35BA9994}"/>
              </a:ext>
            </a:extLst>
          </p:cNvPr>
          <p:cNvCxnSpPr>
            <a:cxnSpLocks/>
          </p:cNvCxnSpPr>
          <p:nvPr/>
        </p:nvCxnSpPr>
        <p:spPr>
          <a:xfrm>
            <a:off x="6498727" y="4254921"/>
            <a:ext cx="0" cy="1220221"/>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73" name="直線矢印コネクタ 72">
            <a:extLst>
              <a:ext uri="{FF2B5EF4-FFF2-40B4-BE49-F238E27FC236}">
                <a16:creationId xmlns:a16="http://schemas.microsoft.com/office/drawing/2014/main" id="{36C54711-7E78-4BF2-8593-77D34446535A}"/>
              </a:ext>
            </a:extLst>
          </p:cNvPr>
          <p:cNvCxnSpPr>
            <a:cxnSpLocks/>
          </p:cNvCxnSpPr>
          <p:nvPr/>
        </p:nvCxnSpPr>
        <p:spPr>
          <a:xfrm>
            <a:off x="6492658" y="1764960"/>
            <a:ext cx="0" cy="2489961"/>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sp>
        <p:nvSpPr>
          <p:cNvPr id="75" name="テキスト ボックス 74">
            <a:extLst>
              <a:ext uri="{FF2B5EF4-FFF2-40B4-BE49-F238E27FC236}">
                <a16:creationId xmlns:a16="http://schemas.microsoft.com/office/drawing/2014/main" id="{EA863221-B8D5-4197-8A28-4038CF042D72}"/>
              </a:ext>
            </a:extLst>
          </p:cNvPr>
          <p:cNvSpPr txBox="1"/>
          <p:nvPr/>
        </p:nvSpPr>
        <p:spPr>
          <a:xfrm>
            <a:off x="6498727" y="2756519"/>
            <a:ext cx="844723" cy="230832"/>
          </a:xfrm>
          <a:prstGeom prst="rect">
            <a:avLst/>
          </a:prstGeom>
          <a:noFill/>
        </p:spPr>
        <p:txBody>
          <a:bodyPr wrap="square" rtlCol="0">
            <a:spAutoFit/>
          </a:bodyPr>
          <a:lstStyle/>
          <a:p>
            <a:pPr algn="ctr"/>
            <a:r>
              <a:rPr lang="en-US" altLang="ja-JP" sz="900" dirty="0">
                <a:solidFill>
                  <a:srgbClr val="0000FF"/>
                </a:solidFill>
              </a:rPr>
              <a:t>1041</a:t>
            </a:r>
            <a:r>
              <a:rPr kumimoji="1" lang="ja-JP" altLang="en-US" sz="900" dirty="0">
                <a:solidFill>
                  <a:srgbClr val="0000FF"/>
                </a:solidFill>
              </a:rPr>
              <a:t>百万円</a:t>
            </a:r>
          </a:p>
        </p:txBody>
      </p:sp>
      <p:cxnSp>
        <p:nvCxnSpPr>
          <p:cNvPr id="76" name="直線矢印コネクタ 75">
            <a:extLst>
              <a:ext uri="{FF2B5EF4-FFF2-40B4-BE49-F238E27FC236}">
                <a16:creationId xmlns:a16="http://schemas.microsoft.com/office/drawing/2014/main" id="{5FA2179F-99AA-4AC5-95AF-C7F3B2EB7C2B}"/>
              </a:ext>
            </a:extLst>
          </p:cNvPr>
          <p:cNvCxnSpPr>
            <a:cxnSpLocks/>
          </p:cNvCxnSpPr>
          <p:nvPr/>
        </p:nvCxnSpPr>
        <p:spPr>
          <a:xfrm flipV="1">
            <a:off x="5484239" y="5667951"/>
            <a:ext cx="243745" cy="5715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1A14E3A3-6265-4F82-8F05-66FAFBDC9DF4}"/>
              </a:ext>
            </a:extLst>
          </p:cNvPr>
          <p:cNvCxnSpPr>
            <a:cxnSpLocks/>
          </p:cNvCxnSpPr>
          <p:nvPr/>
        </p:nvCxnSpPr>
        <p:spPr>
          <a:xfrm flipH="1" flipV="1">
            <a:off x="7064738" y="5655852"/>
            <a:ext cx="95840" cy="6195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E5EF32E0-E5B5-44EF-B2C9-900822DBD57B}"/>
              </a:ext>
            </a:extLst>
          </p:cNvPr>
          <p:cNvCxnSpPr>
            <a:cxnSpLocks/>
          </p:cNvCxnSpPr>
          <p:nvPr/>
        </p:nvCxnSpPr>
        <p:spPr>
          <a:xfrm>
            <a:off x="1203169" y="4838504"/>
            <a:ext cx="914988" cy="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17" name="フリーフォーム: 図形 116">
            <a:extLst>
              <a:ext uri="{FF2B5EF4-FFF2-40B4-BE49-F238E27FC236}">
                <a16:creationId xmlns:a16="http://schemas.microsoft.com/office/drawing/2014/main" id="{51673479-F60A-4E24-9F94-DC75E79CABD6}"/>
              </a:ext>
            </a:extLst>
          </p:cNvPr>
          <p:cNvSpPr/>
          <p:nvPr/>
        </p:nvSpPr>
        <p:spPr>
          <a:xfrm>
            <a:off x="5564632" y="4254921"/>
            <a:ext cx="844321" cy="1228834"/>
          </a:xfrm>
          <a:custGeom>
            <a:avLst/>
            <a:gdLst>
              <a:gd name="connsiteX0" fmla="*/ 737119 w 737119"/>
              <a:gd name="connsiteY0" fmla="*/ 886408 h 886408"/>
              <a:gd name="connsiteX1" fmla="*/ 737119 w 737119"/>
              <a:gd name="connsiteY1" fmla="*/ 0 h 886408"/>
              <a:gd name="connsiteX2" fmla="*/ 0 w 737119"/>
              <a:gd name="connsiteY2" fmla="*/ 0 h 886408"/>
            </a:gdLst>
            <a:ahLst/>
            <a:cxnLst>
              <a:cxn ang="0">
                <a:pos x="connsiteX0" y="connsiteY0"/>
              </a:cxn>
              <a:cxn ang="0">
                <a:pos x="connsiteX1" y="connsiteY1"/>
              </a:cxn>
              <a:cxn ang="0">
                <a:pos x="connsiteX2" y="connsiteY2"/>
              </a:cxn>
            </a:cxnLst>
            <a:rect l="l" t="t" r="r" b="b"/>
            <a:pathLst>
              <a:path w="737119" h="886408">
                <a:moveTo>
                  <a:pt x="737119" y="886408"/>
                </a:moveTo>
                <a:lnTo>
                  <a:pt x="737119" y="0"/>
                </a:lnTo>
                <a:lnTo>
                  <a:pt x="0" y="0"/>
                </a:lnTo>
              </a:path>
            </a:pathLst>
          </a:custGeom>
          <a:noFill/>
          <a:ln w="9525">
            <a:solidFill>
              <a:srgbClr val="0000FF"/>
            </a:solidFill>
            <a:prstDash val="dash"/>
            <a:headEnd type="none"/>
            <a:tailEnd type="non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FD74AF05-AAA8-4844-BFF2-F82491D0B6EA}"/>
              </a:ext>
            </a:extLst>
          </p:cNvPr>
          <p:cNvCxnSpPr>
            <a:cxnSpLocks/>
          </p:cNvCxnSpPr>
          <p:nvPr/>
        </p:nvCxnSpPr>
        <p:spPr>
          <a:xfrm>
            <a:off x="6380420" y="4254921"/>
            <a:ext cx="914988" cy="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8966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１　新水門の構造の概要</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1077218"/>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水門構造は、土木施設（門柱・堰柱・堰柱床版・基礎）と電気・機械設備施設（操作室・扉体・戸当り化電気機械設備等）に分類される。</a:t>
            </a:r>
            <a:endParaRPr lang="en-US" altLang="ja-JP" sz="1600" dirty="0"/>
          </a:p>
          <a:p>
            <a:pPr marL="224009" indent="-149339" defTabSz="390997">
              <a:spcBef>
                <a:spcPct val="0"/>
              </a:spcBef>
              <a:buFont typeface="Arial" panose="020B0604020202020204" pitchFamily="34" charset="0"/>
              <a:buChar char="•"/>
            </a:pPr>
            <a:r>
              <a:rPr lang="ja-JP" altLang="en-US" sz="1600" dirty="0"/>
              <a:t>門柱などの土木施設については、基本的に構造物の寿命と等しいが、電気・機械設備施設については数年～数十年単位で寿命となり、更新が必要となる。</a:t>
            </a:r>
            <a:endParaRPr lang="en-US" altLang="ja-JP" sz="1600" dirty="0"/>
          </a:p>
        </p:txBody>
      </p:sp>
      <p:grpSp>
        <p:nvGrpSpPr>
          <p:cNvPr id="2" name="グループ化 1">
            <a:extLst>
              <a:ext uri="{FF2B5EF4-FFF2-40B4-BE49-F238E27FC236}">
                <a16:creationId xmlns:a16="http://schemas.microsoft.com/office/drawing/2014/main" id="{74C67881-086E-4619-B862-139FB932E7BE}"/>
              </a:ext>
            </a:extLst>
          </p:cNvPr>
          <p:cNvGrpSpPr/>
          <p:nvPr/>
        </p:nvGrpSpPr>
        <p:grpSpPr>
          <a:xfrm>
            <a:off x="238893" y="2599476"/>
            <a:ext cx="4242448" cy="1842540"/>
            <a:chOff x="504851" y="2035834"/>
            <a:chExt cx="8123689" cy="3528204"/>
          </a:xfrm>
        </p:grpSpPr>
        <p:grpSp>
          <p:nvGrpSpPr>
            <p:cNvPr id="58" name="グループ化 57">
              <a:extLst>
                <a:ext uri="{FF2B5EF4-FFF2-40B4-BE49-F238E27FC236}">
                  <a16:creationId xmlns:a16="http://schemas.microsoft.com/office/drawing/2014/main" id="{12247FD7-E392-444A-A084-1749EEE01819}"/>
                </a:ext>
              </a:extLst>
            </p:cNvPr>
            <p:cNvGrpSpPr/>
            <p:nvPr/>
          </p:nvGrpSpPr>
          <p:grpSpPr>
            <a:xfrm>
              <a:off x="6151121" y="2035834"/>
              <a:ext cx="2477419" cy="3528204"/>
              <a:chOff x="447831" y="2701842"/>
              <a:chExt cx="2123753" cy="3024531"/>
            </a:xfrm>
          </p:grpSpPr>
          <p:sp>
            <p:nvSpPr>
              <p:cNvPr id="59" name="正方形/長方形 58">
                <a:extLst>
                  <a:ext uri="{FF2B5EF4-FFF2-40B4-BE49-F238E27FC236}">
                    <a16:creationId xmlns:a16="http://schemas.microsoft.com/office/drawing/2014/main" id="{3719968F-5B5F-42F0-9C9B-2D8DACCF87B5}"/>
                  </a:ext>
                </a:extLst>
              </p:cNvPr>
              <p:cNvSpPr/>
              <p:nvPr/>
            </p:nvSpPr>
            <p:spPr>
              <a:xfrm>
                <a:off x="984158" y="3068357"/>
                <a:ext cx="746394" cy="138591"/>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algn="ctr"/>
                <a:endParaRPr lang="ja-JP" altLang="en-US" sz="1143"/>
              </a:p>
            </p:txBody>
          </p:sp>
          <p:sp>
            <p:nvSpPr>
              <p:cNvPr id="60" name="正方形/長方形 59">
                <a:extLst>
                  <a:ext uri="{FF2B5EF4-FFF2-40B4-BE49-F238E27FC236}">
                    <a16:creationId xmlns:a16="http://schemas.microsoft.com/office/drawing/2014/main" id="{7BE9C7DB-292F-4E7A-918B-536C50E32F1F}"/>
                  </a:ext>
                </a:extLst>
              </p:cNvPr>
              <p:cNvSpPr/>
              <p:nvPr/>
            </p:nvSpPr>
            <p:spPr>
              <a:xfrm>
                <a:off x="984158" y="3208440"/>
                <a:ext cx="638120" cy="1026885"/>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algn="ctr"/>
                <a:endParaRPr lang="ja-JP" altLang="en-US" sz="1143"/>
              </a:p>
            </p:txBody>
          </p:sp>
          <p:sp>
            <p:nvSpPr>
              <p:cNvPr id="61" name="正方形/長方形 60">
                <a:extLst>
                  <a:ext uri="{FF2B5EF4-FFF2-40B4-BE49-F238E27FC236}">
                    <a16:creationId xmlns:a16="http://schemas.microsoft.com/office/drawing/2014/main" id="{BC6D2E46-94A8-4FC2-8047-9A16A8767884}"/>
                  </a:ext>
                </a:extLst>
              </p:cNvPr>
              <p:cNvSpPr/>
              <p:nvPr/>
            </p:nvSpPr>
            <p:spPr>
              <a:xfrm>
                <a:off x="453915" y="4233804"/>
                <a:ext cx="2114624" cy="667186"/>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algn="ctr"/>
                <a:endParaRPr lang="ja-JP" altLang="en-US" sz="1143"/>
              </a:p>
            </p:txBody>
          </p:sp>
          <p:grpSp>
            <p:nvGrpSpPr>
              <p:cNvPr id="62" name="グループ化 61">
                <a:extLst>
                  <a:ext uri="{FF2B5EF4-FFF2-40B4-BE49-F238E27FC236}">
                    <a16:creationId xmlns:a16="http://schemas.microsoft.com/office/drawing/2014/main" id="{74FC23EF-8587-4196-8F06-DEBFAE9363F7}"/>
                  </a:ext>
                </a:extLst>
              </p:cNvPr>
              <p:cNvGrpSpPr/>
              <p:nvPr/>
            </p:nvGrpSpPr>
            <p:grpSpPr>
              <a:xfrm>
                <a:off x="447831" y="4856022"/>
                <a:ext cx="2123753" cy="870351"/>
                <a:chOff x="315813" y="7794110"/>
                <a:chExt cx="2973254" cy="1218491"/>
              </a:xfrm>
            </p:grpSpPr>
            <p:sp>
              <p:nvSpPr>
                <p:cNvPr id="73" name="フリーフォーム: 図形 72">
                  <a:extLst>
                    <a:ext uri="{FF2B5EF4-FFF2-40B4-BE49-F238E27FC236}">
                      <a16:creationId xmlns:a16="http://schemas.microsoft.com/office/drawing/2014/main" id="{BF2A3210-0DDB-4FAA-8873-D2999869A7D1}"/>
                    </a:ext>
                  </a:extLst>
                </p:cNvPr>
                <p:cNvSpPr/>
                <p:nvPr/>
              </p:nvSpPr>
              <p:spPr>
                <a:xfrm>
                  <a:off x="315813" y="7794110"/>
                  <a:ext cx="2973254" cy="404669"/>
                </a:xfrm>
                <a:custGeom>
                  <a:avLst/>
                  <a:gdLst>
                    <a:gd name="connsiteX0" fmla="*/ 5080 w 3545840"/>
                    <a:gd name="connsiteY0" fmla="*/ 45720 h 482600"/>
                    <a:gd name="connsiteX1" fmla="*/ 960120 w 3545840"/>
                    <a:gd name="connsiteY1" fmla="*/ 45720 h 482600"/>
                    <a:gd name="connsiteX2" fmla="*/ 960120 w 3545840"/>
                    <a:gd name="connsiteY2" fmla="*/ 0 h 482600"/>
                    <a:gd name="connsiteX3" fmla="*/ 1874520 w 3545840"/>
                    <a:gd name="connsiteY3" fmla="*/ 0 h 482600"/>
                    <a:gd name="connsiteX4" fmla="*/ 1874520 w 3545840"/>
                    <a:gd name="connsiteY4" fmla="*/ 40640 h 482600"/>
                    <a:gd name="connsiteX5" fmla="*/ 3545840 w 3545840"/>
                    <a:gd name="connsiteY5" fmla="*/ 40640 h 482600"/>
                    <a:gd name="connsiteX6" fmla="*/ 3545840 w 3545840"/>
                    <a:gd name="connsiteY6" fmla="*/ 482600 h 482600"/>
                    <a:gd name="connsiteX7" fmla="*/ 0 w 3545840"/>
                    <a:gd name="connsiteY7" fmla="*/ 482600 h 482600"/>
                    <a:gd name="connsiteX8" fmla="*/ 5080 w 3545840"/>
                    <a:gd name="connsiteY8" fmla="*/ 45720 h 48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45840" h="482600">
                      <a:moveTo>
                        <a:pt x="5080" y="45720"/>
                      </a:moveTo>
                      <a:lnTo>
                        <a:pt x="960120" y="45720"/>
                      </a:lnTo>
                      <a:lnTo>
                        <a:pt x="960120" y="0"/>
                      </a:lnTo>
                      <a:lnTo>
                        <a:pt x="1874520" y="0"/>
                      </a:lnTo>
                      <a:lnTo>
                        <a:pt x="1874520" y="40640"/>
                      </a:lnTo>
                      <a:lnTo>
                        <a:pt x="3545840" y="40640"/>
                      </a:lnTo>
                      <a:lnTo>
                        <a:pt x="3545840" y="482600"/>
                      </a:lnTo>
                      <a:lnTo>
                        <a:pt x="0" y="482600"/>
                      </a:lnTo>
                      <a:cubicBezTo>
                        <a:pt x="1693" y="336973"/>
                        <a:pt x="3387" y="191347"/>
                        <a:pt x="5080" y="4572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74" name="正方形/長方形 73">
                  <a:extLst>
                    <a:ext uri="{FF2B5EF4-FFF2-40B4-BE49-F238E27FC236}">
                      <a16:creationId xmlns:a16="http://schemas.microsoft.com/office/drawing/2014/main" id="{45C575D9-C7A7-4A80-8700-584D26C89BAE}"/>
                    </a:ext>
                  </a:extLst>
                </p:cNvPr>
                <p:cNvSpPr/>
                <p:nvPr/>
              </p:nvSpPr>
              <p:spPr>
                <a:xfrm>
                  <a:off x="34989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75" name="正方形/長方形 74">
                  <a:extLst>
                    <a:ext uri="{FF2B5EF4-FFF2-40B4-BE49-F238E27FC236}">
                      <a16:creationId xmlns:a16="http://schemas.microsoft.com/office/drawing/2014/main" id="{EAEE2E80-E23A-40C9-AA84-88E66D582EA7}"/>
                    </a:ext>
                  </a:extLst>
                </p:cNvPr>
                <p:cNvSpPr/>
                <p:nvPr/>
              </p:nvSpPr>
              <p:spPr>
                <a:xfrm>
                  <a:off x="63206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76" name="正方形/長方形 75">
                  <a:extLst>
                    <a:ext uri="{FF2B5EF4-FFF2-40B4-BE49-F238E27FC236}">
                      <a16:creationId xmlns:a16="http://schemas.microsoft.com/office/drawing/2014/main" id="{AD9FC24C-638C-4CBE-8301-AC8292792A95}"/>
                    </a:ext>
                  </a:extLst>
                </p:cNvPr>
                <p:cNvSpPr/>
                <p:nvPr/>
              </p:nvSpPr>
              <p:spPr>
                <a:xfrm>
                  <a:off x="91423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77" name="正方形/長方形 76">
                  <a:extLst>
                    <a:ext uri="{FF2B5EF4-FFF2-40B4-BE49-F238E27FC236}">
                      <a16:creationId xmlns:a16="http://schemas.microsoft.com/office/drawing/2014/main" id="{86C8DFB4-4371-4E9F-8F22-2EDA93BA0511}"/>
                    </a:ext>
                  </a:extLst>
                </p:cNvPr>
                <p:cNvSpPr/>
                <p:nvPr/>
              </p:nvSpPr>
              <p:spPr>
                <a:xfrm>
                  <a:off x="119640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78" name="正方形/長方形 77">
                  <a:extLst>
                    <a:ext uri="{FF2B5EF4-FFF2-40B4-BE49-F238E27FC236}">
                      <a16:creationId xmlns:a16="http://schemas.microsoft.com/office/drawing/2014/main" id="{5CFE8D62-9588-4C12-865D-C0292CE6A667}"/>
                    </a:ext>
                  </a:extLst>
                </p:cNvPr>
                <p:cNvSpPr/>
                <p:nvPr/>
              </p:nvSpPr>
              <p:spPr>
                <a:xfrm>
                  <a:off x="147857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79" name="正方形/長方形 78">
                  <a:extLst>
                    <a:ext uri="{FF2B5EF4-FFF2-40B4-BE49-F238E27FC236}">
                      <a16:creationId xmlns:a16="http://schemas.microsoft.com/office/drawing/2014/main" id="{A3AC3DCF-6171-4E01-8501-50461ACDB302}"/>
                    </a:ext>
                  </a:extLst>
                </p:cNvPr>
                <p:cNvSpPr/>
                <p:nvPr/>
              </p:nvSpPr>
              <p:spPr>
                <a:xfrm>
                  <a:off x="176074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0" name="正方形/長方形 79">
                  <a:extLst>
                    <a:ext uri="{FF2B5EF4-FFF2-40B4-BE49-F238E27FC236}">
                      <a16:creationId xmlns:a16="http://schemas.microsoft.com/office/drawing/2014/main" id="{B91F005C-B258-480C-BFDE-8CA6C8E97782}"/>
                    </a:ext>
                  </a:extLst>
                </p:cNvPr>
                <p:cNvSpPr/>
                <p:nvPr/>
              </p:nvSpPr>
              <p:spPr>
                <a:xfrm>
                  <a:off x="204291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1" name="正方形/長方形 80">
                  <a:extLst>
                    <a:ext uri="{FF2B5EF4-FFF2-40B4-BE49-F238E27FC236}">
                      <a16:creationId xmlns:a16="http://schemas.microsoft.com/office/drawing/2014/main" id="{64D214B3-DE1D-4BA0-9141-A4DF112C5D3A}"/>
                    </a:ext>
                  </a:extLst>
                </p:cNvPr>
                <p:cNvSpPr/>
                <p:nvPr/>
              </p:nvSpPr>
              <p:spPr>
                <a:xfrm>
                  <a:off x="232508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2" name="正方形/長方形 81">
                  <a:extLst>
                    <a:ext uri="{FF2B5EF4-FFF2-40B4-BE49-F238E27FC236}">
                      <a16:creationId xmlns:a16="http://schemas.microsoft.com/office/drawing/2014/main" id="{1DD0229C-B5EE-4FC3-AFBB-C28DE53FA7C1}"/>
                    </a:ext>
                  </a:extLst>
                </p:cNvPr>
                <p:cNvSpPr/>
                <p:nvPr/>
              </p:nvSpPr>
              <p:spPr>
                <a:xfrm>
                  <a:off x="260725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3" name="正方形/長方形 82">
                  <a:extLst>
                    <a:ext uri="{FF2B5EF4-FFF2-40B4-BE49-F238E27FC236}">
                      <a16:creationId xmlns:a16="http://schemas.microsoft.com/office/drawing/2014/main" id="{05FC9CBC-6C92-4B53-A909-44FAB4BC5FD6}"/>
                    </a:ext>
                  </a:extLst>
                </p:cNvPr>
                <p:cNvSpPr/>
                <p:nvPr/>
              </p:nvSpPr>
              <p:spPr>
                <a:xfrm>
                  <a:off x="2889420"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4" name="正方形/長方形 83">
                  <a:extLst>
                    <a:ext uri="{FF2B5EF4-FFF2-40B4-BE49-F238E27FC236}">
                      <a16:creationId xmlns:a16="http://schemas.microsoft.com/office/drawing/2014/main" id="{6FB2A9C1-FBFA-4070-B8DC-68D342445420}"/>
                    </a:ext>
                  </a:extLst>
                </p:cNvPr>
                <p:cNvSpPr/>
                <p:nvPr/>
              </p:nvSpPr>
              <p:spPr>
                <a:xfrm>
                  <a:off x="3171589" y="8156182"/>
                  <a:ext cx="85194" cy="856419"/>
                </a:xfrm>
                <a:prstGeom prst="rect">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grpSp>
          <p:sp>
            <p:nvSpPr>
              <p:cNvPr id="63" name="正方形/長方形 62">
                <a:extLst>
                  <a:ext uri="{FF2B5EF4-FFF2-40B4-BE49-F238E27FC236}">
                    <a16:creationId xmlns:a16="http://schemas.microsoft.com/office/drawing/2014/main" id="{E5905B84-3C7E-4E9E-91AD-5412343D97E4}"/>
                  </a:ext>
                </a:extLst>
              </p:cNvPr>
              <p:cNvSpPr/>
              <p:nvPr/>
            </p:nvSpPr>
            <p:spPr>
              <a:xfrm>
                <a:off x="1205445" y="4235326"/>
                <a:ext cx="197771" cy="620696"/>
              </a:xfrm>
              <a:prstGeom prst="rect">
                <a:avLst/>
              </a:prstGeom>
              <a:solidFill>
                <a:srgbClr val="CCFFFF"/>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dirty="0"/>
              </a:p>
            </p:txBody>
          </p:sp>
          <p:sp>
            <p:nvSpPr>
              <p:cNvPr id="64" name="フリーフォーム: 図形 63">
                <a:extLst>
                  <a:ext uri="{FF2B5EF4-FFF2-40B4-BE49-F238E27FC236}">
                    <a16:creationId xmlns:a16="http://schemas.microsoft.com/office/drawing/2014/main" id="{22FC1B06-27BC-436A-8DD7-6321FF905AB0}"/>
                  </a:ext>
                </a:extLst>
              </p:cNvPr>
              <p:cNvSpPr/>
              <p:nvPr/>
            </p:nvSpPr>
            <p:spPr>
              <a:xfrm flipH="1">
                <a:off x="1278086" y="2840283"/>
                <a:ext cx="27383" cy="1393522"/>
              </a:xfrm>
              <a:custGeom>
                <a:avLst/>
                <a:gdLst>
                  <a:gd name="connsiteX0" fmla="*/ 0 w 0"/>
                  <a:gd name="connsiteY0" fmla="*/ 2484120 h 2484120"/>
                  <a:gd name="connsiteX1" fmla="*/ 0 w 0"/>
                  <a:gd name="connsiteY1" fmla="*/ 0 h 2484120"/>
                </a:gdLst>
                <a:ahLst/>
                <a:cxnLst>
                  <a:cxn ang="0">
                    <a:pos x="connsiteX0" y="connsiteY0"/>
                  </a:cxn>
                  <a:cxn ang="0">
                    <a:pos x="connsiteX1" y="connsiteY1"/>
                  </a:cxn>
                </a:cxnLst>
                <a:rect l="l" t="t" r="r" b="b"/>
                <a:pathLst>
                  <a:path h="2484120">
                    <a:moveTo>
                      <a:pt x="0" y="2484120"/>
                    </a:moveTo>
                    <a:lnTo>
                      <a:pt x="0" y="0"/>
                    </a:ln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65" name="正方形/長方形 64">
                <a:extLst>
                  <a:ext uri="{FF2B5EF4-FFF2-40B4-BE49-F238E27FC236}">
                    <a16:creationId xmlns:a16="http://schemas.microsoft.com/office/drawing/2014/main" id="{1E91A187-0D47-4C18-B01C-8BDDB4D8A85B}"/>
                  </a:ext>
                </a:extLst>
              </p:cNvPr>
              <p:cNvSpPr/>
              <p:nvPr/>
            </p:nvSpPr>
            <p:spPr>
              <a:xfrm>
                <a:off x="984158" y="2701842"/>
                <a:ext cx="746394" cy="368158"/>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algn="ctr"/>
                <a:endParaRPr lang="ja-JP" altLang="en-US" sz="1143"/>
              </a:p>
            </p:txBody>
          </p:sp>
          <p:sp>
            <p:nvSpPr>
              <p:cNvPr id="66" name="正方形/長方形 65">
                <a:extLst>
                  <a:ext uri="{FF2B5EF4-FFF2-40B4-BE49-F238E27FC236}">
                    <a16:creationId xmlns:a16="http://schemas.microsoft.com/office/drawing/2014/main" id="{49A9AFA2-9C92-46B5-864D-DB29B0A1FF43}"/>
                  </a:ext>
                </a:extLst>
              </p:cNvPr>
              <p:cNvSpPr/>
              <p:nvPr/>
            </p:nvSpPr>
            <p:spPr>
              <a:xfrm>
                <a:off x="1136985" y="2865763"/>
                <a:ext cx="334685" cy="2038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algn="ctr"/>
                <a:endParaRPr lang="ja-JP" altLang="en-US" sz="1143"/>
              </a:p>
            </p:txBody>
          </p:sp>
          <p:cxnSp>
            <p:nvCxnSpPr>
              <p:cNvPr id="67" name="直線コネクタ 66">
                <a:extLst>
                  <a:ext uri="{FF2B5EF4-FFF2-40B4-BE49-F238E27FC236}">
                    <a16:creationId xmlns:a16="http://schemas.microsoft.com/office/drawing/2014/main" id="{06361E59-D8FC-4CD2-B40B-D613F74D610A}"/>
                  </a:ext>
                </a:extLst>
              </p:cNvPr>
              <p:cNvCxnSpPr>
                <a:cxnSpLocks/>
              </p:cNvCxnSpPr>
              <p:nvPr/>
            </p:nvCxnSpPr>
            <p:spPr>
              <a:xfrm>
                <a:off x="1136985" y="2865764"/>
                <a:ext cx="334685" cy="2011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15743ABC-6CF4-4E48-9914-D3496378B465}"/>
                  </a:ext>
                </a:extLst>
              </p:cNvPr>
              <p:cNvCxnSpPr>
                <a:cxnSpLocks/>
              </p:cNvCxnSpPr>
              <p:nvPr/>
            </p:nvCxnSpPr>
            <p:spPr>
              <a:xfrm flipV="1">
                <a:off x="1136985" y="2864242"/>
                <a:ext cx="334685" cy="20880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33A947D3-33EC-4E4F-B990-C3D726DBF80C}"/>
                  </a:ext>
                </a:extLst>
              </p:cNvPr>
              <p:cNvCxnSpPr>
                <a:cxnSpLocks/>
              </p:cNvCxnSpPr>
              <p:nvPr/>
            </p:nvCxnSpPr>
            <p:spPr>
              <a:xfrm>
                <a:off x="1205445" y="4236846"/>
                <a:ext cx="197771" cy="6200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EBFEEDAB-32D2-4225-9E35-5BF135B2320F}"/>
                  </a:ext>
                </a:extLst>
              </p:cNvPr>
              <p:cNvCxnSpPr>
                <a:cxnSpLocks/>
              </p:cNvCxnSpPr>
              <p:nvPr/>
            </p:nvCxnSpPr>
            <p:spPr>
              <a:xfrm flipH="1">
                <a:off x="1202784" y="4236847"/>
                <a:ext cx="200431" cy="6191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ED2A1325-FB45-438C-BEB9-F66EA5A46096}"/>
                  </a:ext>
                </a:extLst>
              </p:cNvPr>
              <p:cNvCxnSpPr>
                <a:cxnSpLocks/>
              </p:cNvCxnSpPr>
              <p:nvPr/>
            </p:nvCxnSpPr>
            <p:spPr>
              <a:xfrm flipV="1">
                <a:off x="1433641" y="3209961"/>
                <a:ext cx="0" cy="164606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矢印: 左 71">
                <a:extLst>
                  <a:ext uri="{FF2B5EF4-FFF2-40B4-BE49-F238E27FC236}">
                    <a16:creationId xmlns:a16="http://schemas.microsoft.com/office/drawing/2014/main" id="{0BC219ED-7189-4C6F-B0E5-4420DB584659}"/>
                  </a:ext>
                </a:extLst>
              </p:cNvPr>
              <p:cNvSpPr/>
              <p:nvPr/>
            </p:nvSpPr>
            <p:spPr>
              <a:xfrm>
                <a:off x="1730553" y="4513943"/>
                <a:ext cx="290316" cy="172086"/>
              </a:xfrm>
              <a:prstGeom prst="lef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5314" tIns="32657" rIns="65314" bIns="32657" numCol="1" spcCol="0" rtlCol="0" fromWordArt="0" anchor="ctr" anchorCtr="0" forceAA="0" compatLnSpc="1">
                <a:prstTxWarp prst="textNoShape">
                  <a:avLst/>
                </a:prstTxWarp>
                <a:noAutofit/>
              </a:bodyPr>
              <a:lstStyle/>
              <a:p>
                <a:pPr algn="ctr"/>
                <a:endParaRPr lang="ja-JP" altLang="en-US" sz="1143"/>
              </a:p>
            </p:txBody>
          </p:sp>
        </p:grpSp>
        <p:grpSp>
          <p:nvGrpSpPr>
            <p:cNvPr id="85" name="グループ化 84">
              <a:extLst>
                <a:ext uri="{FF2B5EF4-FFF2-40B4-BE49-F238E27FC236}">
                  <a16:creationId xmlns:a16="http://schemas.microsoft.com/office/drawing/2014/main" id="{5A0058B3-A04C-4578-AD34-0433409F9D19}"/>
                </a:ext>
              </a:extLst>
            </p:cNvPr>
            <p:cNvGrpSpPr/>
            <p:nvPr/>
          </p:nvGrpSpPr>
          <p:grpSpPr>
            <a:xfrm>
              <a:off x="504851" y="2114549"/>
              <a:ext cx="4989094" cy="3359497"/>
              <a:chOff x="504851" y="2114549"/>
              <a:chExt cx="4989094" cy="3359497"/>
            </a:xfrm>
          </p:grpSpPr>
          <p:sp>
            <p:nvSpPr>
              <p:cNvPr id="86" name="正方形/長方形 85">
                <a:extLst>
                  <a:ext uri="{FF2B5EF4-FFF2-40B4-BE49-F238E27FC236}">
                    <a16:creationId xmlns:a16="http://schemas.microsoft.com/office/drawing/2014/main" id="{B971E0BA-FEE6-4AD6-A3A9-449F029A340D}"/>
                  </a:ext>
                </a:extLst>
              </p:cNvPr>
              <p:cNvSpPr/>
              <p:nvPr/>
            </p:nvSpPr>
            <p:spPr>
              <a:xfrm>
                <a:off x="676276"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7" name="正方形/長方形 86">
                <a:extLst>
                  <a:ext uri="{FF2B5EF4-FFF2-40B4-BE49-F238E27FC236}">
                    <a16:creationId xmlns:a16="http://schemas.microsoft.com/office/drawing/2014/main" id="{BF2333D0-D832-43D9-BFFB-86CA876CA761}"/>
                  </a:ext>
                </a:extLst>
              </p:cNvPr>
              <p:cNvSpPr/>
              <p:nvPr/>
            </p:nvSpPr>
            <p:spPr>
              <a:xfrm>
                <a:off x="862128"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8" name="正方形/長方形 87">
                <a:extLst>
                  <a:ext uri="{FF2B5EF4-FFF2-40B4-BE49-F238E27FC236}">
                    <a16:creationId xmlns:a16="http://schemas.microsoft.com/office/drawing/2014/main" id="{391CA29E-E961-4379-A057-EE4E3BF7DB9B}"/>
                  </a:ext>
                </a:extLst>
              </p:cNvPr>
              <p:cNvSpPr/>
              <p:nvPr/>
            </p:nvSpPr>
            <p:spPr>
              <a:xfrm>
                <a:off x="1034530"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89" name="正方形/長方形 88">
                <a:extLst>
                  <a:ext uri="{FF2B5EF4-FFF2-40B4-BE49-F238E27FC236}">
                    <a16:creationId xmlns:a16="http://schemas.microsoft.com/office/drawing/2014/main" id="{8FD5A09E-F6D2-470C-A567-1E4396A4E849}"/>
                  </a:ext>
                </a:extLst>
              </p:cNvPr>
              <p:cNvSpPr/>
              <p:nvPr/>
            </p:nvSpPr>
            <p:spPr>
              <a:xfrm>
                <a:off x="1210618"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0" name="正方形/長方形 89">
                <a:extLst>
                  <a:ext uri="{FF2B5EF4-FFF2-40B4-BE49-F238E27FC236}">
                    <a16:creationId xmlns:a16="http://schemas.microsoft.com/office/drawing/2014/main" id="{BDAF80A6-A90A-4176-9E50-B078F42E9717}"/>
                  </a:ext>
                </a:extLst>
              </p:cNvPr>
              <p:cNvSpPr/>
              <p:nvPr/>
            </p:nvSpPr>
            <p:spPr>
              <a:xfrm>
                <a:off x="1386706"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1" name="正方形/長方形 90">
                <a:extLst>
                  <a:ext uri="{FF2B5EF4-FFF2-40B4-BE49-F238E27FC236}">
                    <a16:creationId xmlns:a16="http://schemas.microsoft.com/office/drawing/2014/main" id="{25D27A9F-1069-46EB-B414-5B9F92C97F2E}"/>
                  </a:ext>
                </a:extLst>
              </p:cNvPr>
              <p:cNvSpPr/>
              <p:nvPr/>
            </p:nvSpPr>
            <p:spPr>
              <a:xfrm>
                <a:off x="1572558"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2" name="正方形/長方形 91">
                <a:extLst>
                  <a:ext uri="{FF2B5EF4-FFF2-40B4-BE49-F238E27FC236}">
                    <a16:creationId xmlns:a16="http://schemas.microsoft.com/office/drawing/2014/main" id="{0103CB3D-1917-419E-8E20-D890323C114F}"/>
                  </a:ext>
                </a:extLst>
              </p:cNvPr>
              <p:cNvSpPr/>
              <p:nvPr/>
            </p:nvSpPr>
            <p:spPr>
              <a:xfrm>
                <a:off x="1758410"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3" name="正方形/長方形 92">
                <a:extLst>
                  <a:ext uri="{FF2B5EF4-FFF2-40B4-BE49-F238E27FC236}">
                    <a16:creationId xmlns:a16="http://schemas.microsoft.com/office/drawing/2014/main" id="{61B414B0-AB4E-402B-9E87-CCCEE1415D67}"/>
                  </a:ext>
                </a:extLst>
              </p:cNvPr>
              <p:cNvSpPr/>
              <p:nvPr/>
            </p:nvSpPr>
            <p:spPr>
              <a:xfrm>
                <a:off x="1865475"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4" name="正方形/長方形 93">
                <a:extLst>
                  <a:ext uri="{FF2B5EF4-FFF2-40B4-BE49-F238E27FC236}">
                    <a16:creationId xmlns:a16="http://schemas.microsoft.com/office/drawing/2014/main" id="{31AE93ED-E492-49B2-8BBB-E058CF25294E}"/>
                  </a:ext>
                </a:extLst>
              </p:cNvPr>
              <p:cNvSpPr/>
              <p:nvPr/>
            </p:nvSpPr>
            <p:spPr>
              <a:xfrm>
                <a:off x="2102645"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5" name="正方形/長方形 94">
                <a:extLst>
                  <a:ext uri="{FF2B5EF4-FFF2-40B4-BE49-F238E27FC236}">
                    <a16:creationId xmlns:a16="http://schemas.microsoft.com/office/drawing/2014/main" id="{2122033D-ED86-44A0-A80F-F4C55ADD440D}"/>
                  </a:ext>
                </a:extLst>
              </p:cNvPr>
              <p:cNvSpPr/>
              <p:nvPr/>
            </p:nvSpPr>
            <p:spPr>
              <a:xfrm>
                <a:off x="2317187" y="4905375"/>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6" name="正方形/長方形 95">
                <a:extLst>
                  <a:ext uri="{FF2B5EF4-FFF2-40B4-BE49-F238E27FC236}">
                    <a16:creationId xmlns:a16="http://schemas.microsoft.com/office/drawing/2014/main" id="{9F58C260-227B-4DE3-9690-04350666911B}"/>
                  </a:ext>
                </a:extLst>
              </p:cNvPr>
              <p:cNvSpPr/>
              <p:nvPr/>
            </p:nvSpPr>
            <p:spPr>
              <a:xfrm>
                <a:off x="2435083" y="4904432"/>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7" name="正方形/長方形 96">
                <a:extLst>
                  <a:ext uri="{FF2B5EF4-FFF2-40B4-BE49-F238E27FC236}">
                    <a16:creationId xmlns:a16="http://schemas.microsoft.com/office/drawing/2014/main" id="{FCC2AB84-B84C-45FB-97DE-E17CA0553209}"/>
                  </a:ext>
                </a:extLst>
              </p:cNvPr>
              <p:cNvSpPr/>
              <p:nvPr/>
            </p:nvSpPr>
            <p:spPr>
              <a:xfrm>
                <a:off x="2618271" y="4904432"/>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8" name="正方形/長方形 97">
                <a:extLst>
                  <a:ext uri="{FF2B5EF4-FFF2-40B4-BE49-F238E27FC236}">
                    <a16:creationId xmlns:a16="http://schemas.microsoft.com/office/drawing/2014/main" id="{ABFCBF3F-B1DC-474E-A4F3-01240FC6F747}"/>
                  </a:ext>
                </a:extLst>
              </p:cNvPr>
              <p:cNvSpPr/>
              <p:nvPr/>
            </p:nvSpPr>
            <p:spPr>
              <a:xfrm>
                <a:off x="2790946" y="4904432"/>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99" name="正方形/長方形 98">
                <a:extLst>
                  <a:ext uri="{FF2B5EF4-FFF2-40B4-BE49-F238E27FC236}">
                    <a16:creationId xmlns:a16="http://schemas.microsoft.com/office/drawing/2014/main" id="{013DB835-930A-4932-A536-33E7D16FD836}"/>
                  </a:ext>
                </a:extLst>
              </p:cNvPr>
              <p:cNvSpPr/>
              <p:nvPr/>
            </p:nvSpPr>
            <p:spPr>
              <a:xfrm>
                <a:off x="2976798"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0" name="正方形/長方形 99">
                <a:extLst>
                  <a:ext uri="{FF2B5EF4-FFF2-40B4-BE49-F238E27FC236}">
                    <a16:creationId xmlns:a16="http://schemas.microsoft.com/office/drawing/2014/main" id="{3E8482F8-91EF-4FB2-805D-DE351F20F01F}"/>
                  </a:ext>
                </a:extLst>
              </p:cNvPr>
              <p:cNvSpPr/>
              <p:nvPr/>
            </p:nvSpPr>
            <p:spPr>
              <a:xfrm>
                <a:off x="3155292"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1" name="正方形/長方形 100">
                <a:extLst>
                  <a:ext uri="{FF2B5EF4-FFF2-40B4-BE49-F238E27FC236}">
                    <a16:creationId xmlns:a16="http://schemas.microsoft.com/office/drawing/2014/main" id="{0B84E6CE-C05B-40C2-90B7-EFD28B939885}"/>
                  </a:ext>
                </a:extLst>
              </p:cNvPr>
              <p:cNvSpPr/>
              <p:nvPr/>
            </p:nvSpPr>
            <p:spPr>
              <a:xfrm>
                <a:off x="3340561"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2" name="正方形/長方形 101">
                <a:extLst>
                  <a:ext uri="{FF2B5EF4-FFF2-40B4-BE49-F238E27FC236}">
                    <a16:creationId xmlns:a16="http://schemas.microsoft.com/office/drawing/2014/main" id="{96BE0587-AE75-4C85-8ACD-1CB888EB188C}"/>
                  </a:ext>
                </a:extLst>
              </p:cNvPr>
              <p:cNvSpPr/>
              <p:nvPr/>
            </p:nvSpPr>
            <p:spPr>
              <a:xfrm>
                <a:off x="3510303"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3" name="正方形/長方形 102">
                <a:extLst>
                  <a:ext uri="{FF2B5EF4-FFF2-40B4-BE49-F238E27FC236}">
                    <a16:creationId xmlns:a16="http://schemas.microsoft.com/office/drawing/2014/main" id="{6F77D0EC-5009-445D-8C07-8451664DED1E}"/>
                  </a:ext>
                </a:extLst>
              </p:cNvPr>
              <p:cNvSpPr/>
              <p:nvPr/>
            </p:nvSpPr>
            <p:spPr>
              <a:xfrm>
                <a:off x="3637223"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4" name="正方形/長方形 103">
                <a:extLst>
                  <a:ext uri="{FF2B5EF4-FFF2-40B4-BE49-F238E27FC236}">
                    <a16:creationId xmlns:a16="http://schemas.microsoft.com/office/drawing/2014/main" id="{20EFBE92-75CD-46F2-A500-F2993014100F}"/>
                  </a:ext>
                </a:extLst>
              </p:cNvPr>
              <p:cNvSpPr/>
              <p:nvPr/>
            </p:nvSpPr>
            <p:spPr>
              <a:xfrm>
                <a:off x="3851034"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5" name="正方形/長方形 104">
                <a:extLst>
                  <a:ext uri="{FF2B5EF4-FFF2-40B4-BE49-F238E27FC236}">
                    <a16:creationId xmlns:a16="http://schemas.microsoft.com/office/drawing/2014/main" id="{463F20B1-946C-4660-8415-B5D5543F6CB1}"/>
                  </a:ext>
                </a:extLst>
              </p:cNvPr>
              <p:cNvSpPr/>
              <p:nvPr/>
            </p:nvSpPr>
            <p:spPr>
              <a:xfrm>
                <a:off x="4083804"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6" name="正方形/長方形 105">
                <a:extLst>
                  <a:ext uri="{FF2B5EF4-FFF2-40B4-BE49-F238E27FC236}">
                    <a16:creationId xmlns:a16="http://schemas.microsoft.com/office/drawing/2014/main" id="{42E5DA19-60B9-43D6-B8A4-60980C846179}"/>
                  </a:ext>
                </a:extLst>
              </p:cNvPr>
              <p:cNvSpPr/>
              <p:nvPr/>
            </p:nvSpPr>
            <p:spPr>
              <a:xfrm>
                <a:off x="4200657"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7" name="正方形/長方形 106">
                <a:extLst>
                  <a:ext uri="{FF2B5EF4-FFF2-40B4-BE49-F238E27FC236}">
                    <a16:creationId xmlns:a16="http://schemas.microsoft.com/office/drawing/2014/main" id="{96D1D8A8-B2DC-4B5A-A8CE-1E7C8E4038CF}"/>
                  </a:ext>
                </a:extLst>
              </p:cNvPr>
              <p:cNvSpPr/>
              <p:nvPr/>
            </p:nvSpPr>
            <p:spPr>
              <a:xfrm>
                <a:off x="4384181"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8" name="正方形/長方形 107">
                <a:extLst>
                  <a:ext uri="{FF2B5EF4-FFF2-40B4-BE49-F238E27FC236}">
                    <a16:creationId xmlns:a16="http://schemas.microsoft.com/office/drawing/2014/main" id="{098688E2-8E46-4A5C-BE78-782CE710FBA7}"/>
                  </a:ext>
                </a:extLst>
              </p:cNvPr>
              <p:cNvSpPr/>
              <p:nvPr/>
            </p:nvSpPr>
            <p:spPr>
              <a:xfrm>
                <a:off x="4556285"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09" name="正方形/長方形 108">
                <a:extLst>
                  <a:ext uri="{FF2B5EF4-FFF2-40B4-BE49-F238E27FC236}">
                    <a16:creationId xmlns:a16="http://schemas.microsoft.com/office/drawing/2014/main" id="{EFD443C8-41D0-415C-B401-377204096809}"/>
                  </a:ext>
                </a:extLst>
              </p:cNvPr>
              <p:cNvSpPr/>
              <p:nvPr/>
            </p:nvSpPr>
            <p:spPr>
              <a:xfrm>
                <a:off x="4735605"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10" name="正方形/長方形 109">
                <a:extLst>
                  <a:ext uri="{FF2B5EF4-FFF2-40B4-BE49-F238E27FC236}">
                    <a16:creationId xmlns:a16="http://schemas.microsoft.com/office/drawing/2014/main" id="{94914737-52D9-4EA7-A60C-118264D15577}"/>
                  </a:ext>
                </a:extLst>
              </p:cNvPr>
              <p:cNvSpPr/>
              <p:nvPr/>
            </p:nvSpPr>
            <p:spPr>
              <a:xfrm>
                <a:off x="4922612"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11" name="正方形/長方形 110">
                <a:extLst>
                  <a:ext uri="{FF2B5EF4-FFF2-40B4-BE49-F238E27FC236}">
                    <a16:creationId xmlns:a16="http://schemas.microsoft.com/office/drawing/2014/main" id="{AD54300E-9E16-4A81-B7F4-2AC6EF012511}"/>
                  </a:ext>
                </a:extLst>
              </p:cNvPr>
              <p:cNvSpPr/>
              <p:nvPr/>
            </p:nvSpPr>
            <p:spPr>
              <a:xfrm>
                <a:off x="5091468" y="4907308"/>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12" name="正方形/長方形 111">
                <a:extLst>
                  <a:ext uri="{FF2B5EF4-FFF2-40B4-BE49-F238E27FC236}">
                    <a16:creationId xmlns:a16="http://schemas.microsoft.com/office/drawing/2014/main" id="{03CB5E96-EE20-46B8-9252-45EC76F2FB74}"/>
                  </a:ext>
                </a:extLst>
              </p:cNvPr>
              <p:cNvSpPr/>
              <p:nvPr/>
            </p:nvSpPr>
            <p:spPr>
              <a:xfrm>
                <a:off x="5269219" y="4903489"/>
                <a:ext cx="50005" cy="56673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13" name="正方形/長方形 112">
                <a:extLst>
                  <a:ext uri="{FF2B5EF4-FFF2-40B4-BE49-F238E27FC236}">
                    <a16:creationId xmlns:a16="http://schemas.microsoft.com/office/drawing/2014/main" id="{78C4F95B-3D8F-49A1-BF06-0E87E7BC8BCB}"/>
                  </a:ext>
                </a:extLst>
              </p:cNvPr>
              <p:cNvSpPr/>
              <p:nvPr/>
            </p:nvSpPr>
            <p:spPr>
              <a:xfrm>
                <a:off x="4839895" y="2114550"/>
                <a:ext cx="654050" cy="401395"/>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14" name="正方形/長方形 113">
                <a:extLst>
                  <a:ext uri="{FF2B5EF4-FFF2-40B4-BE49-F238E27FC236}">
                    <a16:creationId xmlns:a16="http://schemas.microsoft.com/office/drawing/2014/main" id="{5D471FEA-84D2-41EE-B066-A13658FE3B16}"/>
                  </a:ext>
                </a:extLst>
              </p:cNvPr>
              <p:cNvSpPr/>
              <p:nvPr/>
            </p:nvSpPr>
            <p:spPr>
              <a:xfrm>
                <a:off x="2566563" y="2125155"/>
                <a:ext cx="878312" cy="401395"/>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15" name="正方形/長方形 114">
                <a:extLst>
                  <a:ext uri="{FF2B5EF4-FFF2-40B4-BE49-F238E27FC236}">
                    <a16:creationId xmlns:a16="http://schemas.microsoft.com/office/drawing/2014/main" id="{F0BE4EA8-1D95-4A21-A780-731AF956EE8E}"/>
                  </a:ext>
                </a:extLst>
              </p:cNvPr>
              <p:cNvSpPr/>
              <p:nvPr/>
            </p:nvSpPr>
            <p:spPr>
              <a:xfrm>
                <a:off x="504851" y="2114549"/>
                <a:ext cx="654050" cy="401395"/>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grpSp>
            <p:nvGrpSpPr>
              <p:cNvPr id="116" name="グループ化 115">
                <a:extLst>
                  <a:ext uri="{FF2B5EF4-FFF2-40B4-BE49-F238E27FC236}">
                    <a16:creationId xmlns:a16="http://schemas.microsoft.com/office/drawing/2014/main" id="{E8AAEE05-B75F-49E1-9F56-E890A6944335}"/>
                  </a:ext>
                </a:extLst>
              </p:cNvPr>
              <p:cNvGrpSpPr/>
              <p:nvPr/>
            </p:nvGrpSpPr>
            <p:grpSpPr>
              <a:xfrm>
                <a:off x="586457" y="2215753"/>
                <a:ext cx="473075" cy="305197"/>
                <a:chOff x="586457" y="2222103"/>
                <a:chExt cx="473075" cy="305197"/>
              </a:xfrm>
            </p:grpSpPr>
            <p:sp>
              <p:nvSpPr>
                <p:cNvPr id="132" name="楕円 131">
                  <a:extLst>
                    <a:ext uri="{FF2B5EF4-FFF2-40B4-BE49-F238E27FC236}">
                      <a16:creationId xmlns:a16="http://schemas.microsoft.com/office/drawing/2014/main" id="{DA054ADC-9AF6-4848-A157-FDA74D348A36}"/>
                    </a:ext>
                  </a:extLst>
                </p:cNvPr>
                <p:cNvSpPr/>
                <p:nvPr/>
              </p:nvSpPr>
              <p:spPr>
                <a:xfrm>
                  <a:off x="750924" y="2222103"/>
                  <a:ext cx="222407" cy="222407"/>
                </a:xfrm>
                <a:prstGeom prst="ellipse">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33" name="正方形/長方形 132">
                  <a:extLst>
                    <a:ext uri="{FF2B5EF4-FFF2-40B4-BE49-F238E27FC236}">
                      <a16:creationId xmlns:a16="http://schemas.microsoft.com/office/drawing/2014/main" id="{CF760C41-96A0-422C-AAAA-7E78ACF82B61}"/>
                    </a:ext>
                  </a:extLst>
                </p:cNvPr>
                <p:cNvSpPr/>
                <p:nvPr/>
              </p:nvSpPr>
              <p:spPr>
                <a:xfrm>
                  <a:off x="586457" y="2444509"/>
                  <a:ext cx="473075" cy="82791"/>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grpSp>
          <p:grpSp>
            <p:nvGrpSpPr>
              <p:cNvPr id="117" name="グループ化 116">
                <a:extLst>
                  <a:ext uri="{FF2B5EF4-FFF2-40B4-BE49-F238E27FC236}">
                    <a16:creationId xmlns:a16="http://schemas.microsoft.com/office/drawing/2014/main" id="{D607183E-5844-44B8-9992-9EBB6BE3497D}"/>
                  </a:ext>
                </a:extLst>
              </p:cNvPr>
              <p:cNvGrpSpPr/>
              <p:nvPr/>
            </p:nvGrpSpPr>
            <p:grpSpPr>
              <a:xfrm flipH="1">
                <a:off x="4947614" y="2215753"/>
                <a:ext cx="473075" cy="305197"/>
                <a:chOff x="586457" y="2222103"/>
                <a:chExt cx="473075" cy="305197"/>
              </a:xfrm>
            </p:grpSpPr>
            <p:sp>
              <p:nvSpPr>
                <p:cNvPr id="130" name="楕円 129">
                  <a:extLst>
                    <a:ext uri="{FF2B5EF4-FFF2-40B4-BE49-F238E27FC236}">
                      <a16:creationId xmlns:a16="http://schemas.microsoft.com/office/drawing/2014/main" id="{A2AF9279-635E-45B8-B31F-55ACAA79CF03}"/>
                    </a:ext>
                  </a:extLst>
                </p:cNvPr>
                <p:cNvSpPr/>
                <p:nvPr/>
              </p:nvSpPr>
              <p:spPr>
                <a:xfrm>
                  <a:off x="750924" y="2222103"/>
                  <a:ext cx="222407" cy="222407"/>
                </a:xfrm>
                <a:prstGeom prst="ellipse">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31" name="正方形/長方形 130">
                  <a:extLst>
                    <a:ext uri="{FF2B5EF4-FFF2-40B4-BE49-F238E27FC236}">
                      <a16:creationId xmlns:a16="http://schemas.microsoft.com/office/drawing/2014/main" id="{61944B4D-C09D-4ABC-BD7D-F198EE6BFD74}"/>
                    </a:ext>
                  </a:extLst>
                </p:cNvPr>
                <p:cNvSpPr/>
                <p:nvPr/>
              </p:nvSpPr>
              <p:spPr>
                <a:xfrm>
                  <a:off x="586457" y="2444509"/>
                  <a:ext cx="473075" cy="82791"/>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grpSp>
          <p:grpSp>
            <p:nvGrpSpPr>
              <p:cNvPr id="118" name="グループ化 117">
                <a:extLst>
                  <a:ext uri="{FF2B5EF4-FFF2-40B4-BE49-F238E27FC236}">
                    <a16:creationId xmlns:a16="http://schemas.microsoft.com/office/drawing/2014/main" id="{57C26898-1ECA-4D6E-B1C9-9ECC800B9460}"/>
                  </a:ext>
                </a:extLst>
              </p:cNvPr>
              <p:cNvGrpSpPr/>
              <p:nvPr/>
            </p:nvGrpSpPr>
            <p:grpSpPr>
              <a:xfrm>
                <a:off x="3178815" y="2355369"/>
                <a:ext cx="172402" cy="165581"/>
                <a:chOff x="3178815" y="2354962"/>
                <a:chExt cx="172402" cy="165581"/>
              </a:xfrm>
            </p:grpSpPr>
            <p:sp>
              <p:nvSpPr>
                <p:cNvPr id="128" name="楕円 127">
                  <a:extLst>
                    <a:ext uri="{FF2B5EF4-FFF2-40B4-BE49-F238E27FC236}">
                      <a16:creationId xmlns:a16="http://schemas.microsoft.com/office/drawing/2014/main" id="{3ADF4EB0-FF95-4012-9430-8256B160F674}"/>
                    </a:ext>
                  </a:extLst>
                </p:cNvPr>
                <p:cNvSpPr/>
                <p:nvPr/>
              </p:nvSpPr>
              <p:spPr>
                <a:xfrm flipH="1">
                  <a:off x="3223739" y="2354962"/>
                  <a:ext cx="82791" cy="82791"/>
                </a:xfrm>
                <a:prstGeom prst="ellipse">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9" name="正方形/長方形 128">
                  <a:extLst>
                    <a:ext uri="{FF2B5EF4-FFF2-40B4-BE49-F238E27FC236}">
                      <a16:creationId xmlns:a16="http://schemas.microsoft.com/office/drawing/2014/main" id="{BC7A0F85-9333-49A1-BA92-E3A9E83DE0AF}"/>
                    </a:ext>
                  </a:extLst>
                </p:cNvPr>
                <p:cNvSpPr/>
                <p:nvPr/>
              </p:nvSpPr>
              <p:spPr>
                <a:xfrm flipH="1">
                  <a:off x="3178815" y="2437752"/>
                  <a:ext cx="172402" cy="82791"/>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grpSp>
          <p:grpSp>
            <p:nvGrpSpPr>
              <p:cNvPr id="119" name="グループ化 118">
                <a:extLst>
                  <a:ext uri="{FF2B5EF4-FFF2-40B4-BE49-F238E27FC236}">
                    <a16:creationId xmlns:a16="http://schemas.microsoft.com/office/drawing/2014/main" id="{344F8839-938F-4AE6-8A62-614C886789CA}"/>
                  </a:ext>
                </a:extLst>
              </p:cNvPr>
              <p:cNvGrpSpPr/>
              <p:nvPr/>
            </p:nvGrpSpPr>
            <p:grpSpPr>
              <a:xfrm flipH="1">
                <a:off x="2650189" y="2355369"/>
                <a:ext cx="172402" cy="165581"/>
                <a:chOff x="3178815" y="2354962"/>
                <a:chExt cx="172402" cy="165581"/>
              </a:xfrm>
            </p:grpSpPr>
            <p:sp>
              <p:nvSpPr>
                <p:cNvPr id="126" name="楕円 125">
                  <a:extLst>
                    <a:ext uri="{FF2B5EF4-FFF2-40B4-BE49-F238E27FC236}">
                      <a16:creationId xmlns:a16="http://schemas.microsoft.com/office/drawing/2014/main" id="{26B736FC-169E-497F-A383-53352DBD0A51}"/>
                    </a:ext>
                  </a:extLst>
                </p:cNvPr>
                <p:cNvSpPr/>
                <p:nvPr/>
              </p:nvSpPr>
              <p:spPr>
                <a:xfrm flipH="1">
                  <a:off x="3223739" y="2354962"/>
                  <a:ext cx="82791" cy="82791"/>
                </a:xfrm>
                <a:prstGeom prst="ellipse">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7" name="正方形/長方形 126">
                  <a:extLst>
                    <a:ext uri="{FF2B5EF4-FFF2-40B4-BE49-F238E27FC236}">
                      <a16:creationId xmlns:a16="http://schemas.microsoft.com/office/drawing/2014/main" id="{921D94F0-3199-48A9-8F39-E5DC85DDFCF7}"/>
                    </a:ext>
                  </a:extLst>
                </p:cNvPr>
                <p:cNvSpPr/>
                <p:nvPr/>
              </p:nvSpPr>
              <p:spPr>
                <a:xfrm flipH="1">
                  <a:off x="3178815" y="2437752"/>
                  <a:ext cx="172402" cy="82791"/>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grpSp>
          <p:sp>
            <p:nvSpPr>
              <p:cNvPr id="120" name="正方形/長方形 119">
                <a:extLst>
                  <a:ext uri="{FF2B5EF4-FFF2-40B4-BE49-F238E27FC236}">
                    <a16:creationId xmlns:a16="http://schemas.microsoft.com/office/drawing/2014/main" id="{27A698D5-A132-40A6-ABD2-21ED63604F12}"/>
                  </a:ext>
                </a:extLst>
              </p:cNvPr>
              <p:cNvSpPr/>
              <p:nvPr/>
            </p:nvSpPr>
            <p:spPr>
              <a:xfrm>
                <a:off x="912133" y="3879533"/>
                <a:ext cx="1928818" cy="717936"/>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1" name="正方形/長方形 120">
                <a:extLst>
                  <a:ext uri="{FF2B5EF4-FFF2-40B4-BE49-F238E27FC236}">
                    <a16:creationId xmlns:a16="http://schemas.microsoft.com/office/drawing/2014/main" id="{4E1B698A-47FA-4E50-891B-6A33A10BAF1A}"/>
                  </a:ext>
                </a:extLst>
              </p:cNvPr>
              <p:cNvSpPr/>
              <p:nvPr/>
            </p:nvSpPr>
            <p:spPr>
              <a:xfrm>
                <a:off x="3155030" y="3879533"/>
                <a:ext cx="1928818" cy="717936"/>
              </a:xfrm>
              <a:prstGeom prst="rect">
                <a:avLst/>
              </a:prstGeom>
              <a:solidFill>
                <a:srgbClr val="CC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2" name="フリーフォーム: 図形 121">
                <a:extLst>
                  <a:ext uri="{FF2B5EF4-FFF2-40B4-BE49-F238E27FC236}">
                    <a16:creationId xmlns:a16="http://schemas.microsoft.com/office/drawing/2014/main" id="{42322D90-C72B-47DA-925A-F1381EB73221}"/>
                  </a:ext>
                </a:extLst>
              </p:cNvPr>
              <p:cNvSpPr/>
              <p:nvPr/>
            </p:nvSpPr>
            <p:spPr>
              <a:xfrm>
                <a:off x="506095" y="2527301"/>
                <a:ext cx="654050" cy="2069306"/>
              </a:xfrm>
              <a:custGeom>
                <a:avLst/>
                <a:gdLst>
                  <a:gd name="connsiteX0" fmla="*/ 146050 w 654050"/>
                  <a:gd name="connsiteY0" fmla="*/ 2066925 h 2066925"/>
                  <a:gd name="connsiteX1" fmla="*/ 146050 w 654050"/>
                  <a:gd name="connsiteY1" fmla="*/ 155575 h 2066925"/>
                  <a:gd name="connsiteX2" fmla="*/ 0 w 654050"/>
                  <a:gd name="connsiteY2" fmla="*/ 133350 h 2066925"/>
                  <a:gd name="connsiteX3" fmla="*/ 0 w 654050"/>
                  <a:gd name="connsiteY3" fmla="*/ 0 h 2066925"/>
                  <a:gd name="connsiteX4" fmla="*/ 654050 w 654050"/>
                  <a:gd name="connsiteY4" fmla="*/ 0 h 2066925"/>
                  <a:gd name="connsiteX5" fmla="*/ 654050 w 654050"/>
                  <a:gd name="connsiteY5" fmla="*/ 123825 h 2066925"/>
                  <a:gd name="connsiteX6" fmla="*/ 469900 w 654050"/>
                  <a:gd name="connsiteY6" fmla="*/ 149225 h 2066925"/>
                  <a:gd name="connsiteX7" fmla="*/ 406400 w 654050"/>
                  <a:gd name="connsiteY7" fmla="*/ 149225 h 2066925"/>
                  <a:gd name="connsiteX8" fmla="*/ 406400 w 654050"/>
                  <a:gd name="connsiteY8" fmla="*/ 2057400 h 2066925"/>
                  <a:gd name="connsiteX9" fmla="*/ 146050 w 654050"/>
                  <a:gd name="connsiteY9" fmla="*/ 2066925 h 2066925"/>
                  <a:gd name="connsiteX0" fmla="*/ 146050 w 654050"/>
                  <a:gd name="connsiteY0" fmla="*/ 2066925 h 2069306"/>
                  <a:gd name="connsiteX1" fmla="*/ 146050 w 654050"/>
                  <a:gd name="connsiteY1" fmla="*/ 155575 h 2069306"/>
                  <a:gd name="connsiteX2" fmla="*/ 0 w 654050"/>
                  <a:gd name="connsiteY2" fmla="*/ 133350 h 2069306"/>
                  <a:gd name="connsiteX3" fmla="*/ 0 w 654050"/>
                  <a:gd name="connsiteY3" fmla="*/ 0 h 2069306"/>
                  <a:gd name="connsiteX4" fmla="*/ 654050 w 654050"/>
                  <a:gd name="connsiteY4" fmla="*/ 0 h 2069306"/>
                  <a:gd name="connsiteX5" fmla="*/ 654050 w 654050"/>
                  <a:gd name="connsiteY5" fmla="*/ 123825 h 2069306"/>
                  <a:gd name="connsiteX6" fmla="*/ 469900 w 654050"/>
                  <a:gd name="connsiteY6" fmla="*/ 149225 h 2069306"/>
                  <a:gd name="connsiteX7" fmla="*/ 406400 w 654050"/>
                  <a:gd name="connsiteY7" fmla="*/ 149225 h 2069306"/>
                  <a:gd name="connsiteX8" fmla="*/ 406400 w 654050"/>
                  <a:gd name="connsiteY8" fmla="*/ 2069306 h 2069306"/>
                  <a:gd name="connsiteX9" fmla="*/ 146050 w 654050"/>
                  <a:gd name="connsiteY9" fmla="*/ 2066925 h 2069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4050" h="2069306">
                    <a:moveTo>
                      <a:pt x="146050" y="2066925"/>
                    </a:moveTo>
                    <a:lnTo>
                      <a:pt x="146050" y="155575"/>
                    </a:lnTo>
                    <a:lnTo>
                      <a:pt x="0" y="133350"/>
                    </a:lnTo>
                    <a:lnTo>
                      <a:pt x="0" y="0"/>
                    </a:lnTo>
                    <a:lnTo>
                      <a:pt x="654050" y="0"/>
                    </a:lnTo>
                    <a:lnTo>
                      <a:pt x="654050" y="123825"/>
                    </a:lnTo>
                    <a:lnTo>
                      <a:pt x="469900" y="149225"/>
                    </a:lnTo>
                    <a:lnTo>
                      <a:pt x="406400" y="149225"/>
                    </a:lnTo>
                    <a:lnTo>
                      <a:pt x="406400" y="2069306"/>
                    </a:lnTo>
                    <a:lnTo>
                      <a:pt x="146050" y="2066925"/>
                    </a:ln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3" name="フリーフォーム: 図形 122">
                <a:extLst>
                  <a:ext uri="{FF2B5EF4-FFF2-40B4-BE49-F238E27FC236}">
                    <a16:creationId xmlns:a16="http://schemas.microsoft.com/office/drawing/2014/main" id="{D6CE1AD0-AD9E-4505-A1DA-50F35DCBF00D}"/>
                  </a:ext>
                </a:extLst>
              </p:cNvPr>
              <p:cNvSpPr/>
              <p:nvPr/>
            </p:nvSpPr>
            <p:spPr>
              <a:xfrm flipH="1">
                <a:off x="4839895" y="2520543"/>
                <a:ext cx="654050" cy="2069306"/>
              </a:xfrm>
              <a:custGeom>
                <a:avLst/>
                <a:gdLst>
                  <a:gd name="connsiteX0" fmla="*/ 146050 w 654050"/>
                  <a:gd name="connsiteY0" fmla="*/ 2066925 h 2066925"/>
                  <a:gd name="connsiteX1" fmla="*/ 146050 w 654050"/>
                  <a:gd name="connsiteY1" fmla="*/ 155575 h 2066925"/>
                  <a:gd name="connsiteX2" fmla="*/ 0 w 654050"/>
                  <a:gd name="connsiteY2" fmla="*/ 133350 h 2066925"/>
                  <a:gd name="connsiteX3" fmla="*/ 0 w 654050"/>
                  <a:gd name="connsiteY3" fmla="*/ 0 h 2066925"/>
                  <a:gd name="connsiteX4" fmla="*/ 654050 w 654050"/>
                  <a:gd name="connsiteY4" fmla="*/ 0 h 2066925"/>
                  <a:gd name="connsiteX5" fmla="*/ 654050 w 654050"/>
                  <a:gd name="connsiteY5" fmla="*/ 123825 h 2066925"/>
                  <a:gd name="connsiteX6" fmla="*/ 469900 w 654050"/>
                  <a:gd name="connsiteY6" fmla="*/ 149225 h 2066925"/>
                  <a:gd name="connsiteX7" fmla="*/ 406400 w 654050"/>
                  <a:gd name="connsiteY7" fmla="*/ 149225 h 2066925"/>
                  <a:gd name="connsiteX8" fmla="*/ 406400 w 654050"/>
                  <a:gd name="connsiteY8" fmla="*/ 2057400 h 2066925"/>
                  <a:gd name="connsiteX9" fmla="*/ 146050 w 654050"/>
                  <a:gd name="connsiteY9" fmla="*/ 2066925 h 2066925"/>
                  <a:gd name="connsiteX0" fmla="*/ 146050 w 654050"/>
                  <a:gd name="connsiteY0" fmla="*/ 2066925 h 2069306"/>
                  <a:gd name="connsiteX1" fmla="*/ 146050 w 654050"/>
                  <a:gd name="connsiteY1" fmla="*/ 155575 h 2069306"/>
                  <a:gd name="connsiteX2" fmla="*/ 0 w 654050"/>
                  <a:gd name="connsiteY2" fmla="*/ 133350 h 2069306"/>
                  <a:gd name="connsiteX3" fmla="*/ 0 w 654050"/>
                  <a:gd name="connsiteY3" fmla="*/ 0 h 2069306"/>
                  <a:gd name="connsiteX4" fmla="*/ 654050 w 654050"/>
                  <a:gd name="connsiteY4" fmla="*/ 0 h 2069306"/>
                  <a:gd name="connsiteX5" fmla="*/ 654050 w 654050"/>
                  <a:gd name="connsiteY5" fmla="*/ 123825 h 2069306"/>
                  <a:gd name="connsiteX6" fmla="*/ 469900 w 654050"/>
                  <a:gd name="connsiteY6" fmla="*/ 149225 h 2069306"/>
                  <a:gd name="connsiteX7" fmla="*/ 406400 w 654050"/>
                  <a:gd name="connsiteY7" fmla="*/ 149225 h 2069306"/>
                  <a:gd name="connsiteX8" fmla="*/ 406400 w 654050"/>
                  <a:gd name="connsiteY8" fmla="*/ 2069306 h 2069306"/>
                  <a:gd name="connsiteX9" fmla="*/ 146050 w 654050"/>
                  <a:gd name="connsiteY9" fmla="*/ 2066925 h 2069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4050" h="2069306">
                    <a:moveTo>
                      <a:pt x="146050" y="2066925"/>
                    </a:moveTo>
                    <a:lnTo>
                      <a:pt x="146050" y="155575"/>
                    </a:lnTo>
                    <a:lnTo>
                      <a:pt x="0" y="133350"/>
                    </a:lnTo>
                    <a:lnTo>
                      <a:pt x="0" y="0"/>
                    </a:lnTo>
                    <a:lnTo>
                      <a:pt x="654050" y="0"/>
                    </a:lnTo>
                    <a:lnTo>
                      <a:pt x="654050" y="123825"/>
                    </a:lnTo>
                    <a:lnTo>
                      <a:pt x="469900" y="149225"/>
                    </a:lnTo>
                    <a:lnTo>
                      <a:pt x="406400" y="149225"/>
                    </a:lnTo>
                    <a:lnTo>
                      <a:pt x="406400" y="2069306"/>
                    </a:lnTo>
                    <a:lnTo>
                      <a:pt x="146050" y="2066925"/>
                    </a:ln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4" name="フリーフォーム: 図形 123">
                <a:extLst>
                  <a:ext uri="{FF2B5EF4-FFF2-40B4-BE49-F238E27FC236}">
                    <a16:creationId xmlns:a16="http://schemas.microsoft.com/office/drawing/2014/main" id="{B83F2033-8B7F-4B2E-9D3B-7529BD794C2B}"/>
                  </a:ext>
                </a:extLst>
              </p:cNvPr>
              <p:cNvSpPr/>
              <p:nvPr/>
            </p:nvSpPr>
            <p:spPr>
              <a:xfrm>
                <a:off x="2562225" y="2524125"/>
                <a:ext cx="882650" cy="2066925"/>
              </a:xfrm>
              <a:custGeom>
                <a:avLst/>
                <a:gdLst>
                  <a:gd name="connsiteX0" fmla="*/ 288925 w 882650"/>
                  <a:gd name="connsiteY0" fmla="*/ 2066925 h 2066925"/>
                  <a:gd name="connsiteX1" fmla="*/ 288925 w 882650"/>
                  <a:gd name="connsiteY1" fmla="*/ 155575 h 2066925"/>
                  <a:gd name="connsiteX2" fmla="*/ 177800 w 882650"/>
                  <a:gd name="connsiteY2" fmla="*/ 155575 h 2066925"/>
                  <a:gd name="connsiteX3" fmla="*/ 0 w 882650"/>
                  <a:gd name="connsiteY3" fmla="*/ 130175 h 2066925"/>
                  <a:gd name="connsiteX4" fmla="*/ 0 w 882650"/>
                  <a:gd name="connsiteY4" fmla="*/ 0 h 2066925"/>
                  <a:gd name="connsiteX5" fmla="*/ 882650 w 882650"/>
                  <a:gd name="connsiteY5" fmla="*/ 0 h 2066925"/>
                  <a:gd name="connsiteX6" fmla="*/ 882650 w 882650"/>
                  <a:gd name="connsiteY6" fmla="*/ 123825 h 2066925"/>
                  <a:gd name="connsiteX7" fmla="*/ 701675 w 882650"/>
                  <a:gd name="connsiteY7" fmla="*/ 152400 h 2066925"/>
                  <a:gd name="connsiteX8" fmla="*/ 587375 w 882650"/>
                  <a:gd name="connsiteY8" fmla="*/ 152400 h 2066925"/>
                  <a:gd name="connsiteX9" fmla="*/ 587375 w 882650"/>
                  <a:gd name="connsiteY9" fmla="*/ 2063750 h 2066925"/>
                  <a:gd name="connsiteX10" fmla="*/ 288925 w 882650"/>
                  <a:gd name="connsiteY10" fmla="*/ 2066925 h 206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2650" h="2066925">
                    <a:moveTo>
                      <a:pt x="288925" y="2066925"/>
                    </a:moveTo>
                    <a:lnTo>
                      <a:pt x="288925" y="155575"/>
                    </a:lnTo>
                    <a:lnTo>
                      <a:pt x="177800" y="155575"/>
                    </a:lnTo>
                    <a:lnTo>
                      <a:pt x="0" y="130175"/>
                    </a:lnTo>
                    <a:lnTo>
                      <a:pt x="0" y="0"/>
                    </a:lnTo>
                    <a:lnTo>
                      <a:pt x="882650" y="0"/>
                    </a:lnTo>
                    <a:lnTo>
                      <a:pt x="882650" y="123825"/>
                    </a:lnTo>
                    <a:lnTo>
                      <a:pt x="701675" y="152400"/>
                    </a:lnTo>
                    <a:lnTo>
                      <a:pt x="587375" y="152400"/>
                    </a:lnTo>
                    <a:lnTo>
                      <a:pt x="587375" y="2063750"/>
                    </a:lnTo>
                    <a:lnTo>
                      <a:pt x="288925" y="2066925"/>
                    </a:ln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143"/>
              </a:p>
            </p:txBody>
          </p:sp>
          <p:sp>
            <p:nvSpPr>
              <p:cNvPr id="125" name="正方形/長方形 124">
                <a:extLst>
                  <a:ext uri="{FF2B5EF4-FFF2-40B4-BE49-F238E27FC236}">
                    <a16:creationId xmlns:a16="http://schemas.microsoft.com/office/drawing/2014/main" id="{BE2D97BD-B862-455E-A1AC-6DFD4499CEC5}"/>
                  </a:ext>
                </a:extLst>
              </p:cNvPr>
              <p:cNvSpPr/>
              <p:nvPr/>
            </p:nvSpPr>
            <p:spPr>
              <a:xfrm>
                <a:off x="637077" y="4589849"/>
                <a:ext cx="4722323" cy="31364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grpSp>
      </p:grpSp>
      <p:sp>
        <p:nvSpPr>
          <p:cNvPr id="134" name="テキスト ボックス 133">
            <a:extLst>
              <a:ext uri="{FF2B5EF4-FFF2-40B4-BE49-F238E27FC236}">
                <a16:creationId xmlns:a16="http://schemas.microsoft.com/office/drawing/2014/main" id="{E55B33FA-3EB8-44ED-AB8D-8D3D24C937D9}"/>
              </a:ext>
            </a:extLst>
          </p:cNvPr>
          <p:cNvSpPr txBox="1"/>
          <p:nvPr/>
        </p:nvSpPr>
        <p:spPr>
          <a:xfrm>
            <a:off x="1202739" y="1704693"/>
            <a:ext cx="947989" cy="276999"/>
          </a:xfrm>
          <a:prstGeom prst="rect">
            <a:avLst/>
          </a:prstGeom>
          <a:noFill/>
        </p:spPr>
        <p:txBody>
          <a:bodyPr wrap="square" rtlCol="0">
            <a:spAutoFit/>
          </a:bodyPr>
          <a:lstStyle/>
          <a:p>
            <a:r>
              <a:rPr lang="ja-JP" altLang="en-US" sz="1200" u="sng" dirty="0"/>
              <a:t>正面図</a:t>
            </a:r>
          </a:p>
        </p:txBody>
      </p:sp>
      <p:sp>
        <p:nvSpPr>
          <p:cNvPr id="135" name="テキスト ボックス 134">
            <a:extLst>
              <a:ext uri="{FF2B5EF4-FFF2-40B4-BE49-F238E27FC236}">
                <a16:creationId xmlns:a16="http://schemas.microsoft.com/office/drawing/2014/main" id="{014966A8-7A2C-4AE7-8760-DAAC31588E9D}"/>
              </a:ext>
            </a:extLst>
          </p:cNvPr>
          <p:cNvSpPr txBox="1"/>
          <p:nvPr/>
        </p:nvSpPr>
        <p:spPr>
          <a:xfrm>
            <a:off x="3447950" y="1706219"/>
            <a:ext cx="947989" cy="276999"/>
          </a:xfrm>
          <a:prstGeom prst="rect">
            <a:avLst/>
          </a:prstGeom>
          <a:noFill/>
        </p:spPr>
        <p:txBody>
          <a:bodyPr wrap="square" rtlCol="0">
            <a:spAutoFit/>
          </a:bodyPr>
          <a:lstStyle/>
          <a:p>
            <a:r>
              <a:rPr lang="ja-JP" altLang="en-US" sz="1200" u="sng" dirty="0"/>
              <a:t>縦断面図</a:t>
            </a:r>
          </a:p>
        </p:txBody>
      </p:sp>
      <p:sp>
        <p:nvSpPr>
          <p:cNvPr id="136" name="正方形/長方形 135">
            <a:extLst>
              <a:ext uri="{FF2B5EF4-FFF2-40B4-BE49-F238E27FC236}">
                <a16:creationId xmlns:a16="http://schemas.microsoft.com/office/drawing/2014/main" id="{B6CF3F8E-9142-459B-88D3-E9BB46BA07D8}"/>
              </a:ext>
            </a:extLst>
          </p:cNvPr>
          <p:cNvSpPr/>
          <p:nvPr/>
        </p:nvSpPr>
        <p:spPr>
          <a:xfrm>
            <a:off x="3030881" y="1734412"/>
            <a:ext cx="1659444" cy="4111110"/>
          </a:xfrm>
          <a:prstGeom prst="rect">
            <a:avLst/>
          </a:prstGeom>
          <a:no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正方形/長方形 136">
            <a:extLst>
              <a:ext uri="{FF2B5EF4-FFF2-40B4-BE49-F238E27FC236}">
                <a16:creationId xmlns:a16="http://schemas.microsoft.com/office/drawing/2014/main" id="{935A8141-28D6-41A9-90A4-43216606751C}"/>
              </a:ext>
            </a:extLst>
          </p:cNvPr>
          <p:cNvSpPr/>
          <p:nvPr/>
        </p:nvSpPr>
        <p:spPr>
          <a:xfrm>
            <a:off x="81184" y="1734412"/>
            <a:ext cx="2874909" cy="4111110"/>
          </a:xfrm>
          <a:prstGeom prst="rect">
            <a:avLst/>
          </a:prstGeom>
          <a:no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テキスト ボックス 138">
            <a:extLst>
              <a:ext uri="{FF2B5EF4-FFF2-40B4-BE49-F238E27FC236}">
                <a16:creationId xmlns:a16="http://schemas.microsoft.com/office/drawing/2014/main" id="{5D8D445B-EA0A-41B3-9A95-ECCF0CF4B660}"/>
              </a:ext>
            </a:extLst>
          </p:cNvPr>
          <p:cNvSpPr txBox="1"/>
          <p:nvPr/>
        </p:nvSpPr>
        <p:spPr>
          <a:xfrm>
            <a:off x="780413" y="2928683"/>
            <a:ext cx="303536"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門柱</a:t>
            </a:r>
          </a:p>
        </p:txBody>
      </p:sp>
      <p:cxnSp>
        <p:nvCxnSpPr>
          <p:cNvPr id="140" name="直線矢印コネクタ 139">
            <a:extLst>
              <a:ext uri="{FF2B5EF4-FFF2-40B4-BE49-F238E27FC236}">
                <a16:creationId xmlns:a16="http://schemas.microsoft.com/office/drawing/2014/main" id="{1623FF11-701C-461D-9C63-5C984219F581}"/>
              </a:ext>
            </a:extLst>
          </p:cNvPr>
          <p:cNvCxnSpPr>
            <a:cxnSpLocks/>
            <a:stCxn id="139" idx="1"/>
          </p:cNvCxnSpPr>
          <p:nvPr/>
        </p:nvCxnSpPr>
        <p:spPr>
          <a:xfrm flipH="1">
            <a:off x="405037" y="3026590"/>
            <a:ext cx="375376" cy="114715"/>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cxnSp>
        <p:nvCxnSpPr>
          <p:cNvPr id="141" name="直線矢印コネクタ 140">
            <a:extLst>
              <a:ext uri="{FF2B5EF4-FFF2-40B4-BE49-F238E27FC236}">
                <a16:creationId xmlns:a16="http://schemas.microsoft.com/office/drawing/2014/main" id="{069B94DA-2434-4F4C-8105-96F4C429725A}"/>
              </a:ext>
            </a:extLst>
          </p:cNvPr>
          <p:cNvCxnSpPr>
            <a:cxnSpLocks/>
            <a:stCxn id="139" idx="3"/>
          </p:cNvCxnSpPr>
          <p:nvPr/>
        </p:nvCxnSpPr>
        <p:spPr>
          <a:xfrm>
            <a:off x="1083949" y="3026590"/>
            <a:ext cx="454702" cy="120844"/>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42" name="テキスト ボックス 141">
            <a:extLst>
              <a:ext uri="{FF2B5EF4-FFF2-40B4-BE49-F238E27FC236}">
                <a16:creationId xmlns:a16="http://schemas.microsoft.com/office/drawing/2014/main" id="{A6055926-F686-43C6-B04A-29B37C64F8B7}"/>
              </a:ext>
            </a:extLst>
          </p:cNvPr>
          <p:cNvSpPr txBox="1"/>
          <p:nvPr/>
        </p:nvSpPr>
        <p:spPr>
          <a:xfrm>
            <a:off x="610622" y="3639050"/>
            <a:ext cx="678638"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扉体・戸当り</a:t>
            </a:r>
          </a:p>
        </p:txBody>
      </p:sp>
      <p:sp>
        <p:nvSpPr>
          <p:cNvPr id="143" name="テキスト ボックス 142">
            <a:extLst>
              <a:ext uri="{FF2B5EF4-FFF2-40B4-BE49-F238E27FC236}">
                <a16:creationId xmlns:a16="http://schemas.microsoft.com/office/drawing/2014/main" id="{1DC9A74C-752E-4025-9A95-64ECF1C81184}"/>
              </a:ext>
            </a:extLst>
          </p:cNvPr>
          <p:cNvSpPr txBox="1"/>
          <p:nvPr/>
        </p:nvSpPr>
        <p:spPr>
          <a:xfrm>
            <a:off x="773106" y="3190878"/>
            <a:ext cx="303536"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堰柱</a:t>
            </a:r>
          </a:p>
        </p:txBody>
      </p:sp>
      <p:cxnSp>
        <p:nvCxnSpPr>
          <p:cNvPr id="144" name="直線矢印コネクタ 143">
            <a:extLst>
              <a:ext uri="{FF2B5EF4-FFF2-40B4-BE49-F238E27FC236}">
                <a16:creationId xmlns:a16="http://schemas.microsoft.com/office/drawing/2014/main" id="{3CB05256-0B0A-4391-88F8-5721399B352E}"/>
              </a:ext>
            </a:extLst>
          </p:cNvPr>
          <p:cNvCxnSpPr>
            <a:cxnSpLocks/>
            <a:stCxn id="143" idx="1"/>
          </p:cNvCxnSpPr>
          <p:nvPr/>
        </p:nvCxnSpPr>
        <p:spPr>
          <a:xfrm flipH="1">
            <a:off x="362450" y="3288785"/>
            <a:ext cx="410656" cy="402979"/>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cxnSp>
        <p:nvCxnSpPr>
          <p:cNvPr id="145" name="直線矢印コネクタ 144">
            <a:extLst>
              <a:ext uri="{FF2B5EF4-FFF2-40B4-BE49-F238E27FC236}">
                <a16:creationId xmlns:a16="http://schemas.microsoft.com/office/drawing/2014/main" id="{49929592-AD71-4402-B845-ECF6B16BBD23}"/>
              </a:ext>
            </a:extLst>
          </p:cNvPr>
          <p:cNvCxnSpPr>
            <a:cxnSpLocks/>
            <a:stCxn id="143" idx="3"/>
          </p:cNvCxnSpPr>
          <p:nvPr/>
        </p:nvCxnSpPr>
        <p:spPr>
          <a:xfrm>
            <a:off x="1076642" y="3288785"/>
            <a:ext cx="449295" cy="388585"/>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cxnSp>
        <p:nvCxnSpPr>
          <p:cNvPr id="146" name="直線矢印コネクタ 145">
            <a:extLst>
              <a:ext uri="{FF2B5EF4-FFF2-40B4-BE49-F238E27FC236}">
                <a16:creationId xmlns:a16="http://schemas.microsoft.com/office/drawing/2014/main" id="{AA21F204-1FFC-45C5-B28F-3B0E932D7C9E}"/>
              </a:ext>
            </a:extLst>
          </p:cNvPr>
          <p:cNvCxnSpPr>
            <a:cxnSpLocks/>
            <a:stCxn id="147" idx="2"/>
          </p:cNvCxnSpPr>
          <p:nvPr/>
        </p:nvCxnSpPr>
        <p:spPr>
          <a:xfrm>
            <a:off x="2685193" y="2382437"/>
            <a:ext cx="0" cy="263473"/>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47" name="テキスト ボックス 146">
            <a:extLst>
              <a:ext uri="{FF2B5EF4-FFF2-40B4-BE49-F238E27FC236}">
                <a16:creationId xmlns:a16="http://schemas.microsoft.com/office/drawing/2014/main" id="{F146DFB2-675B-4B0F-8BB2-69DF9CC51F4F}"/>
              </a:ext>
            </a:extLst>
          </p:cNvPr>
          <p:cNvSpPr txBox="1"/>
          <p:nvPr/>
        </p:nvSpPr>
        <p:spPr>
          <a:xfrm>
            <a:off x="2494953" y="2186623"/>
            <a:ext cx="380480" cy="195814"/>
          </a:xfrm>
          <a:prstGeom prst="rect">
            <a:avLst/>
          </a:prstGeom>
          <a:noFill/>
          <a:ln w="6350">
            <a:solidFill>
              <a:srgbClr val="0000FF"/>
            </a:solidFill>
          </a:ln>
        </p:spPr>
        <p:txBody>
          <a:bodyPr wrap="none" lIns="36000" tIns="36000" rIns="36000" bIns="36000" rtlCol="0" anchor="ctr" anchorCtr="1">
            <a:spAutoFit/>
          </a:bodyPr>
          <a:lstStyle>
            <a:defPPr>
              <a:defRPr lang="ja-JP"/>
            </a:defPPr>
            <a:lvl1pPr>
              <a:defRPr sz="900">
                <a:solidFill>
                  <a:srgbClr val="0000FF"/>
                </a:solidFill>
              </a:defRPr>
            </a:lvl1pPr>
          </a:lstStyle>
          <a:p>
            <a:r>
              <a:rPr lang="ja-JP" altLang="en-US" sz="800" dirty="0"/>
              <a:t>操作室</a:t>
            </a:r>
          </a:p>
        </p:txBody>
      </p:sp>
      <p:cxnSp>
        <p:nvCxnSpPr>
          <p:cNvPr id="148" name="直線矢印コネクタ 147">
            <a:extLst>
              <a:ext uri="{FF2B5EF4-FFF2-40B4-BE49-F238E27FC236}">
                <a16:creationId xmlns:a16="http://schemas.microsoft.com/office/drawing/2014/main" id="{E9D98A55-800D-433E-BC6C-94A14C889BDA}"/>
              </a:ext>
            </a:extLst>
          </p:cNvPr>
          <p:cNvCxnSpPr>
            <a:cxnSpLocks/>
            <a:stCxn id="149" idx="2"/>
          </p:cNvCxnSpPr>
          <p:nvPr/>
        </p:nvCxnSpPr>
        <p:spPr>
          <a:xfrm>
            <a:off x="1538651" y="2345271"/>
            <a:ext cx="0" cy="263473"/>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49" name="テキスト ボックス 148">
            <a:extLst>
              <a:ext uri="{FF2B5EF4-FFF2-40B4-BE49-F238E27FC236}">
                <a16:creationId xmlns:a16="http://schemas.microsoft.com/office/drawing/2014/main" id="{61964D47-5ACF-4A7F-8B7D-8E66176D2AAA}"/>
              </a:ext>
            </a:extLst>
          </p:cNvPr>
          <p:cNvSpPr txBox="1"/>
          <p:nvPr/>
        </p:nvSpPr>
        <p:spPr>
          <a:xfrm>
            <a:off x="1348411" y="2149457"/>
            <a:ext cx="380480" cy="195814"/>
          </a:xfrm>
          <a:prstGeom prst="rect">
            <a:avLst/>
          </a:prstGeom>
          <a:noFill/>
          <a:ln w="6350">
            <a:solidFill>
              <a:srgbClr val="0000FF"/>
            </a:solidFill>
          </a:ln>
        </p:spPr>
        <p:txBody>
          <a:bodyPr wrap="none" lIns="36000" tIns="36000" rIns="36000" bIns="36000" rtlCol="0" anchor="ctr" anchorCtr="1">
            <a:spAutoFit/>
          </a:bodyPr>
          <a:lstStyle>
            <a:defPPr>
              <a:defRPr lang="ja-JP"/>
            </a:defPPr>
            <a:lvl1pPr>
              <a:defRPr sz="900">
                <a:solidFill>
                  <a:srgbClr val="0000FF"/>
                </a:solidFill>
              </a:defRPr>
            </a:lvl1pPr>
          </a:lstStyle>
          <a:p>
            <a:r>
              <a:rPr lang="ja-JP" altLang="en-US" sz="800" dirty="0"/>
              <a:t>操作室</a:t>
            </a:r>
          </a:p>
        </p:txBody>
      </p:sp>
      <p:cxnSp>
        <p:nvCxnSpPr>
          <p:cNvPr id="150" name="直線矢印コネクタ 149">
            <a:extLst>
              <a:ext uri="{FF2B5EF4-FFF2-40B4-BE49-F238E27FC236}">
                <a16:creationId xmlns:a16="http://schemas.microsoft.com/office/drawing/2014/main" id="{1E85C5BC-4DAD-4A07-9305-92BA46F6A951}"/>
              </a:ext>
            </a:extLst>
          </p:cNvPr>
          <p:cNvCxnSpPr>
            <a:cxnSpLocks/>
            <a:stCxn id="151" idx="2"/>
          </p:cNvCxnSpPr>
          <p:nvPr/>
        </p:nvCxnSpPr>
        <p:spPr>
          <a:xfrm>
            <a:off x="417227" y="2354464"/>
            <a:ext cx="0" cy="263473"/>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51" name="テキスト ボックス 150">
            <a:extLst>
              <a:ext uri="{FF2B5EF4-FFF2-40B4-BE49-F238E27FC236}">
                <a16:creationId xmlns:a16="http://schemas.microsoft.com/office/drawing/2014/main" id="{3CF561B1-D292-4D0D-B811-485EC879C0AF}"/>
              </a:ext>
            </a:extLst>
          </p:cNvPr>
          <p:cNvSpPr txBox="1"/>
          <p:nvPr/>
        </p:nvSpPr>
        <p:spPr>
          <a:xfrm>
            <a:off x="226987" y="2158650"/>
            <a:ext cx="380480" cy="195814"/>
          </a:xfrm>
          <a:prstGeom prst="rect">
            <a:avLst/>
          </a:prstGeom>
          <a:noFill/>
          <a:ln w="6350">
            <a:solidFill>
              <a:srgbClr val="0000FF"/>
            </a:solidFill>
          </a:ln>
        </p:spPr>
        <p:txBody>
          <a:bodyPr wrap="none" lIns="36000" tIns="36000" rIns="36000" bIns="36000" rtlCol="0" anchor="ctr" anchorCtr="1">
            <a:spAutoFit/>
          </a:bodyPr>
          <a:lstStyle>
            <a:defPPr>
              <a:defRPr lang="ja-JP"/>
            </a:defPPr>
            <a:lvl1pPr>
              <a:defRPr sz="900">
                <a:solidFill>
                  <a:srgbClr val="0000FF"/>
                </a:solidFill>
              </a:defRPr>
            </a:lvl1pPr>
          </a:lstStyle>
          <a:p>
            <a:r>
              <a:rPr lang="ja-JP" altLang="en-US" sz="800" dirty="0"/>
              <a:t>操作室</a:t>
            </a:r>
          </a:p>
        </p:txBody>
      </p:sp>
      <p:sp>
        <p:nvSpPr>
          <p:cNvPr id="152" name="テキスト ボックス 151">
            <a:extLst>
              <a:ext uri="{FF2B5EF4-FFF2-40B4-BE49-F238E27FC236}">
                <a16:creationId xmlns:a16="http://schemas.microsoft.com/office/drawing/2014/main" id="{F65BB613-92F3-47D4-B63E-B627EF8512B7}"/>
              </a:ext>
            </a:extLst>
          </p:cNvPr>
          <p:cNvSpPr txBox="1"/>
          <p:nvPr/>
        </p:nvSpPr>
        <p:spPr>
          <a:xfrm>
            <a:off x="1367149" y="4696919"/>
            <a:ext cx="418952"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基礎杭</a:t>
            </a:r>
          </a:p>
        </p:txBody>
      </p:sp>
      <p:sp>
        <p:nvSpPr>
          <p:cNvPr id="153" name="右中かっこ 152">
            <a:extLst>
              <a:ext uri="{FF2B5EF4-FFF2-40B4-BE49-F238E27FC236}">
                <a16:creationId xmlns:a16="http://schemas.microsoft.com/office/drawing/2014/main" id="{8D5F57D3-0C0D-4E8C-8C70-FBF340CF4864}"/>
              </a:ext>
            </a:extLst>
          </p:cNvPr>
          <p:cNvSpPr/>
          <p:nvPr/>
        </p:nvSpPr>
        <p:spPr>
          <a:xfrm rot="5400000">
            <a:off x="1498696" y="3310270"/>
            <a:ext cx="116653" cy="2498154"/>
          </a:xfrm>
          <a:prstGeom prst="rightBrace">
            <a:avLst>
              <a:gd name="adj1" fmla="val 8333"/>
              <a:gd name="adj2" fmla="val 4980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4" name="テキスト ボックス 153">
            <a:extLst>
              <a:ext uri="{FF2B5EF4-FFF2-40B4-BE49-F238E27FC236}">
                <a16:creationId xmlns:a16="http://schemas.microsoft.com/office/drawing/2014/main" id="{E0D20ACB-30EB-490E-8AC1-19C40DAA45D5}"/>
              </a:ext>
            </a:extLst>
          </p:cNvPr>
          <p:cNvSpPr txBox="1"/>
          <p:nvPr/>
        </p:nvSpPr>
        <p:spPr>
          <a:xfrm>
            <a:off x="1279390" y="3909498"/>
            <a:ext cx="534368"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堰柱床板</a:t>
            </a:r>
          </a:p>
        </p:txBody>
      </p:sp>
      <p:sp>
        <p:nvSpPr>
          <p:cNvPr id="155" name="テキスト ボックス 154">
            <a:extLst>
              <a:ext uri="{FF2B5EF4-FFF2-40B4-BE49-F238E27FC236}">
                <a16:creationId xmlns:a16="http://schemas.microsoft.com/office/drawing/2014/main" id="{24F43159-ADEF-4EA8-BCEC-D0750F99EBE5}"/>
              </a:ext>
            </a:extLst>
          </p:cNvPr>
          <p:cNvSpPr txBox="1"/>
          <p:nvPr/>
        </p:nvSpPr>
        <p:spPr>
          <a:xfrm>
            <a:off x="3566008" y="3909498"/>
            <a:ext cx="534368"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堰柱床板</a:t>
            </a:r>
          </a:p>
        </p:txBody>
      </p:sp>
      <p:sp>
        <p:nvSpPr>
          <p:cNvPr id="156" name="テキスト ボックス 155">
            <a:extLst>
              <a:ext uri="{FF2B5EF4-FFF2-40B4-BE49-F238E27FC236}">
                <a16:creationId xmlns:a16="http://schemas.microsoft.com/office/drawing/2014/main" id="{75629A4D-CAE5-4A21-A0D9-1D775E006F1C}"/>
              </a:ext>
            </a:extLst>
          </p:cNvPr>
          <p:cNvSpPr txBox="1"/>
          <p:nvPr/>
        </p:nvSpPr>
        <p:spPr>
          <a:xfrm>
            <a:off x="1798359" y="3635074"/>
            <a:ext cx="678638"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扉体・戸当り</a:t>
            </a:r>
          </a:p>
        </p:txBody>
      </p:sp>
      <p:sp>
        <p:nvSpPr>
          <p:cNvPr id="157" name="テキスト ボックス 156">
            <a:extLst>
              <a:ext uri="{FF2B5EF4-FFF2-40B4-BE49-F238E27FC236}">
                <a16:creationId xmlns:a16="http://schemas.microsoft.com/office/drawing/2014/main" id="{F1721D3C-716D-4EB0-A702-E59645260198}"/>
              </a:ext>
            </a:extLst>
          </p:cNvPr>
          <p:cNvSpPr txBox="1"/>
          <p:nvPr/>
        </p:nvSpPr>
        <p:spPr>
          <a:xfrm>
            <a:off x="1959257" y="2969783"/>
            <a:ext cx="303536"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門柱</a:t>
            </a:r>
          </a:p>
        </p:txBody>
      </p:sp>
      <p:cxnSp>
        <p:nvCxnSpPr>
          <p:cNvPr id="158" name="直線矢印コネクタ 157">
            <a:extLst>
              <a:ext uri="{FF2B5EF4-FFF2-40B4-BE49-F238E27FC236}">
                <a16:creationId xmlns:a16="http://schemas.microsoft.com/office/drawing/2014/main" id="{3A75AB98-F560-417D-819B-D98779390F93}"/>
              </a:ext>
            </a:extLst>
          </p:cNvPr>
          <p:cNvCxnSpPr>
            <a:cxnSpLocks/>
            <a:stCxn id="157" idx="3"/>
          </p:cNvCxnSpPr>
          <p:nvPr/>
        </p:nvCxnSpPr>
        <p:spPr>
          <a:xfrm>
            <a:off x="2262793" y="3067690"/>
            <a:ext cx="434448" cy="87718"/>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59" name="テキスト ボックス 158">
            <a:extLst>
              <a:ext uri="{FF2B5EF4-FFF2-40B4-BE49-F238E27FC236}">
                <a16:creationId xmlns:a16="http://schemas.microsoft.com/office/drawing/2014/main" id="{1C4D0109-528B-437C-A05E-B7E271DFBACD}"/>
              </a:ext>
            </a:extLst>
          </p:cNvPr>
          <p:cNvSpPr txBox="1"/>
          <p:nvPr/>
        </p:nvSpPr>
        <p:spPr>
          <a:xfrm>
            <a:off x="1963869" y="3231978"/>
            <a:ext cx="303536"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堰柱</a:t>
            </a:r>
          </a:p>
        </p:txBody>
      </p:sp>
      <p:cxnSp>
        <p:nvCxnSpPr>
          <p:cNvPr id="160" name="直線矢印コネクタ 159">
            <a:extLst>
              <a:ext uri="{FF2B5EF4-FFF2-40B4-BE49-F238E27FC236}">
                <a16:creationId xmlns:a16="http://schemas.microsoft.com/office/drawing/2014/main" id="{27F0FD8F-0795-4CEE-AB73-1C3A9F64FD79}"/>
              </a:ext>
            </a:extLst>
          </p:cNvPr>
          <p:cNvCxnSpPr>
            <a:cxnSpLocks/>
            <a:stCxn id="159" idx="3"/>
          </p:cNvCxnSpPr>
          <p:nvPr/>
        </p:nvCxnSpPr>
        <p:spPr>
          <a:xfrm>
            <a:off x="2267405" y="3329885"/>
            <a:ext cx="429836" cy="345121"/>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cxnSp>
        <p:nvCxnSpPr>
          <p:cNvPr id="161" name="直線矢印コネクタ 160">
            <a:extLst>
              <a:ext uri="{FF2B5EF4-FFF2-40B4-BE49-F238E27FC236}">
                <a16:creationId xmlns:a16="http://schemas.microsoft.com/office/drawing/2014/main" id="{82FF4651-3CAD-4CBA-8034-2CED4D91B7C1}"/>
              </a:ext>
            </a:extLst>
          </p:cNvPr>
          <p:cNvCxnSpPr>
            <a:cxnSpLocks/>
            <a:stCxn id="162" idx="2"/>
          </p:cNvCxnSpPr>
          <p:nvPr/>
        </p:nvCxnSpPr>
        <p:spPr>
          <a:xfrm>
            <a:off x="3720803" y="2329879"/>
            <a:ext cx="0" cy="263473"/>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62" name="テキスト ボックス 161">
            <a:extLst>
              <a:ext uri="{FF2B5EF4-FFF2-40B4-BE49-F238E27FC236}">
                <a16:creationId xmlns:a16="http://schemas.microsoft.com/office/drawing/2014/main" id="{85AF591E-9089-4C69-842D-CE7BAC65AF30}"/>
              </a:ext>
            </a:extLst>
          </p:cNvPr>
          <p:cNvSpPr txBox="1"/>
          <p:nvPr/>
        </p:nvSpPr>
        <p:spPr>
          <a:xfrm>
            <a:off x="3530563" y="2134065"/>
            <a:ext cx="380480" cy="195814"/>
          </a:xfrm>
          <a:prstGeom prst="rect">
            <a:avLst/>
          </a:prstGeom>
          <a:noFill/>
          <a:ln w="6350">
            <a:solidFill>
              <a:srgbClr val="0000FF"/>
            </a:solidFill>
          </a:ln>
        </p:spPr>
        <p:txBody>
          <a:bodyPr wrap="none" lIns="36000" tIns="36000" rIns="36000" bIns="36000" rtlCol="0" anchor="ctr" anchorCtr="1">
            <a:spAutoFit/>
          </a:bodyPr>
          <a:lstStyle>
            <a:defPPr>
              <a:defRPr lang="ja-JP"/>
            </a:defPPr>
            <a:lvl1pPr>
              <a:defRPr sz="900">
                <a:solidFill>
                  <a:srgbClr val="0000FF"/>
                </a:solidFill>
              </a:defRPr>
            </a:lvl1pPr>
          </a:lstStyle>
          <a:p>
            <a:r>
              <a:rPr lang="ja-JP" altLang="en-US" sz="800" dirty="0"/>
              <a:t>操作室</a:t>
            </a:r>
          </a:p>
        </p:txBody>
      </p:sp>
      <p:sp>
        <p:nvSpPr>
          <p:cNvPr id="163" name="テキスト ボックス 162">
            <a:extLst>
              <a:ext uri="{FF2B5EF4-FFF2-40B4-BE49-F238E27FC236}">
                <a16:creationId xmlns:a16="http://schemas.microsoft.com/office/drawing/2014/main" id="{40D18C95-3F8A-44B5-A292-021804D76ACC}"/>
              </a:ext>
            </a:extLst>
          </p:cNvPr>
          <p:cNvSpPr txBox="1"/>
          <p:nvPr/>
        </p:nvSpPr>
        <p:spPr>
          <a:xfrm>
            <a:off x="4174501" y="2867528"/>
            <a:ext cx="277888" cy="195814"/>
          </a:xfrm>
          <a:prstGeom prst="rect">
            <a:avLst/>
          </a:prstGeom>
          <a:noFill/>
          <a:ln w="6350">
            <a:solidFill>
              <a:srgbClr val="0000FF"/>
            </a:solidFill>
          </a:ln>
        </p:spPr>
        <p:txBody>
          <a:bodyPr wrap="none" lIns="36000" tIns="36000" rIns="36000" bIns="36000" rtlCol="0" anchor="ctr" anchorCtr="1">
            <a:spAutoFit/>
          </a:bodyPr>
          <a:lstStyle>
            <a:defPPr>
              <a:defRPr lang="ja-JP"/>
            </a:defPPr>
            <a:lvl1pPr>
              <a:defRPr sz="900">
                <a:solidFill>
                  <a:srgbClr val="0000FF"/>
                </a:solidFill>
              </a:defRPr>
            </a:lvl1pPr>
          </a:lstStyle>
          <a:p>
            <a:r>
              <a:rPr lang="ja-JP" altLang="en-US" sz="800" dirty="0"/>
              <a:t>門柱</a:t>
            </a:r>
          </a:p>
        </p:txBody>
      </p:sp>
      <p:cxnSp>
        <p:nvCxnSpPr>
          <p:cNvPr id="164" name="直線矢印コネクタ 163">
            <a:extLst>
              <a:ext uri="{FF2B5EF4-FFF2-40B4-BE49-F238E27FC236}">
                <a16:creationId xmlns:a16="http://schemas.microsoft.com/office/drawing/2014/main" id="{3AE60D96-DF0C-45B0-99A8-9FCFEF27E97E}"/>
              </a:ext>
            </a:extLst>
          </p:cNvPr>
          <p:cNvCxnSpPr>
            <a:cxnSpLocks/>
            <a:stCxn id="163" idx="1"/>
          </p:cNvCxnSpPr>
          <p:nvPr/>
        </p:nvCxnSpPr>
        <p:spPr>
          <a:xfrm flipH="1">
            <a:off x="3767115" y="2965435"/>
            <a:ext cx="407386" cy="96527"/>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B8C97FDA-5143-4952-B393-BA3765B587F9}"/>
              </a:ext>
            </a:extLst>
          </p:cNvPr>
          <p:cNvCxnSpPr>
            <a:cxnSpLocks/>
            <a:stCxn id="166" idx="2"/>
          </p:cNvCxnSpPr>
          <p:nvPr/>
        </p:nvCxnSpPr>
        <p:spPr>
          <a:xfrm>
            <a:off x="4332782" y="3488511"/>
            <a:ext cx="1" cy="263473"/>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66" name="テキスト ボックス 165">
            <a:extLst>
              <a:ext uri="{FF2B5EF4-FFF2-40B4-BE49-F238E27FC236}">
                <a16:creationId xmlns:a16="http://schemas.microsoft.com/office/drawing/2014/main" id="{455391B7-32A7-4519-9AC0-E8EC2F5CC0B5}"/>
              </a:ext>
            </a:extLst>
          </p:cNvPr>
          <p:cNvSpPr txBox="1"/>
          <p:nvPr/>
        </p:nvSpPr>
        <p:spPr>
          <a:xfrm>
            <a:off x="4193838" y="3292697"/>
            <a:ext cx="277888" cy="195814"/>
          </a:xfrm>
          <a:prstGeom prst="rect">
            <a:avLst/>
          </a:prstGeom>
          <a:noFill/>
          <a:ln w="6350">
            <a:solidFill>
              <a:srgbClr val="0000FF"/>
            </a:solidFill>
          </a:ln>
        </p:spPr>
        <p:txBody>
          <a:bodyPr wrap="none" lIns="36000" tIns="36000" rIns="36000" bIns="36000" rtlCol="0" anchor="ctr" anchorCtr="1">
            <a:spAutoFit/>
          </a:bodyPr>
          <a:lstStyle>
            <a:defPPr>
              <a:defRPr lang="ja-JP"/>
            </a:defPPr>
            <a:lvl1pPr>
              <a:defRPr sz="900">
                <a:solidFill>
                  <a:srgbClr val="0000FF"/>
                </a:solidFill>
              </a:defRPr>
            </a:lvl1pPr>
          </a:lstStyle>
          <a:p>
            <a:r>
              <a:rPr lang="ja-JP" altLang="en-US" sz="800" dirty="0"/>
              <a:t>堰柱</a:t>
            </a:r>
          </a:p>
        </p:txBody>
      </p:sp>
      <p:sp>
        <p:nvSpPr>
          <p:cNvPr id="167" name="テキスト ボックス 166">
            <a:extLst>
              <a:ext uri="{FF2B5EF4-FFF2-40B4-BE49-F238E27FC236}">
                <a16:creationId xmlns:a16="http://schemas.microsoft.com/office/drawing/2014/main" id="{EB742779-87C7-4FCF-B99C-4176DC68FB5E}"/>
              </a:ext>
            </a:extLst>
          </p:cNvPr>
          <p:cNvSpPr txBox="1"/>
          <p:nvPr/>
        </p:nvSpPr>
        <p:spPr>
          <a:xfrm>
            <a:off x="3983850" y="3083947"/>
            <a:ext cx="678638"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扉体・戸当り</a:t>
            </a:r>
          </a:p>
        </p:txBody>
      </p:sp>
      <p:sp>
        <p:nvSpPr>
          <p:cNvPr id="168" name="テキスト ボックス 167">
            <a:extLst>
              <a:ext uri="{FF2B5EF4-FFF2-40B4-BE49-F238E27FC236}">
                <a16:creationId xmlns:a16="http://schemas.microsoft.com/office/drawing/2014/main" id="{C5C8036C-B4AE-45BB-A2C2-5BD3BE7DD018}"/>
              </a:ext>
            </a:extLst>
          </p:cNvPr>
          <p:cNvSpPr txBox="1"/>
          <p:nvPr/>
        </p:nvSpPr>
        <p:spPr>
          <a:xfrm>
            <a:off x="3642215" y="4706507"/>
            <a:ext cx="418952" cy="195814"/>
          </a:xfrm>
          <a:prstGeom prst="rect">
            <a:avLst/>
          </a:prstGeom>
          <a:noFill/>
          <a:ln w="6350">
            <a:solidFill>
              <a:srgbClr val="0000FF"/>
            </a:solid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t>基礎杭</a:t>
            </a:r>
          </a:p>
        </p:txBody>
      </p:sp>
      <p:sp>
        <p:nvSpPr>
          <p:cNvPr id="169" name="右中かっこ 168">
            <a:extLst>
              <a:ext uri="{FF2B5EF4-FFF2-40B4-BE49-F238E27FC236}">
                <a16:creationId xmlns:a16="http://schemas.microsoft.com/office/drawing/2014/main" id="{B987F0F3-F64E-4145-9FF8-6860580D1FEB}"/>
              </a:ext>
            </a:extLst>
          </p:cNvPr>
          <p:cNvSpPr/>
          <p:nvPr/>
        </p:nvSpPr>
        <p:spPr>
          <a:xfrm rot="5400000">
            <a:off x="3790067" y="3879955"/>
            <a:ext cx="126612" cy="1368000"/>
          </a:xfrm>
          <a:prstGeom prst="rightBrace">
            <a:avLst>
              <a:gd name="adj1" fmla="val 8333"/>
              <a:gd name="adj2" fmla="val 4980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70" name="直線矢印コネクタ 169">
            <a:extLst>
              <a:ext uri="{FF2B5EF4-FFF2-40B4-BE49-F238E27FC236}">
                <a16:creationId xmlns:a16="http://schemas.microsoft.com/office/drawing/2014/main" id="{F06335F4-0553-474A-8D8B-495C1C2699AB}"/>
              </a:ext>
            </a:extLst>
          </p:cNvPr>
          <p:cNvCxnSpPr>
            <a:cxnSpLocks/>
            <a:stCxn id="167" idx="1"/>
          </p:cNvCxnSpPr>
          <p:nvPr/>
        </p:nvCxnSpPr>
        <p:spPr>
          <a:xfrm flipH="1">
            <a:off x="3688412" y="3181854"/>
            <a:ext cx="295438" cy="501690"/>
          </a:xfrm>
          <a:prstGeom prst="straightConnector1">
            <a:avLst/>
          </a:prstGeom>
          <a:ln w="6350">
            <a:solidFill>
              <a:srgbClr val="0000FF"/>
            </a:solidFill>
            <a:tailEnd type="stealth" w="sm" len="med"/>
          </a:ln>
        </p:spPr>
        <p:style>
          <a:lnRef idx="1">
            <a:schemeClr val="dk1"/>
          </a:lnRef>
          <a:fillRef idx="0">
            <a:schemeClr val="dk1"/>
          </a:fillRef>
          <a:effectRef idx="0">
            <a:schemeClr val="dk1"/>
          </a:effectRef>
          <a:fontRef idx="minor">
            <a:schemeClr val="tx1"/>
          </a:fontRef>
        </p:style>
      </p:cxnSp>
      <p:sp>
        <p:nvSpPr>
          <p:cNvPr id="138" name="正方形/長方形 137">
            <a:extLst>
              <a:ext uri="{FF2B5EF4-FFF2-40B4-BE49-F238E27FC236}">
                <a16:creationId xmlns:a16="http://schemas.microsoft.com/office/drawing/2014/main" id="{EBC2B887-EC4E-49AE-9C5C-6787B652C0A8}"/>
              </a:ext>
            </a:extLst>
          </p:cNvPr>
          <p:cNvSpPr/>
          <p:nvPr/>
        </p:nvSpPr>
        <p:spPr>
          <a:xfrm>
            <a:off x="378210" y="5971980"/>
            <a:ext cx="229258" cy="163793"/>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71" name="正方形/長方形 170">
            <a:extLst>
              <a:ext uri="{FF2B5EF4-FFF2-40B4-BE49-F238E27FC236}">
                <a16:creationId xmlns:a16="http://schemas.microsoft.com/office/drawing/2014/main" id="{D2BE9472-EA4E-4EE5-BB7D-ABE4F0EB7037}"/>
              </a:ext>
            </a:extLst>
          </p:cNvPr>
          <p:cNvSpPr/>
          <p:nvPr/>
        </p:nvSpPr>
        <p:spPr>
          <a:xfrm>
            <a:off x="378210" y="6217736"/>
            <a:ext cx="229258" cy="163793"/>
          </a:xfrm>
          <a:prstGeom prst="rect">
            <a:avLst/>
          </a:prstGeom>
          <a:solidFill>
            <a:schemeClr val="accent5">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43"/>
          </a:p>
        </p:txBody>
      </p:sp>
      <p:sp>
        <p:nvSpPr>
          <p:cNvPr id="172" name="テキスト ボックス 171">
            <a:extLst>
              <a:ext uri="{FF2B5EF4-FFF2-40B4-BE49-F238E27FC236}">
                <a16:creationId xmlns:a16="http://schemas.microsoft.com/office/drawing/2014/main" id="{C01976C0-387B-460B-9137-204E3D25CE28}"/>
              </a:ext>
            </a:extLst>
          </p:cNvPr>
          <p:cNvSpPr txBox="1"/>
          <p:nvPr/>
        </p:nvSpPr>
        <p:spPr>
          <a:xfrm>
            <a:off x="576509" y="5957873"/>
            <a:ext cx="614393" cy="195814"/>
          </a:xfrm>
          <a:prstGeom prst="rect">
            <a:avLst/>
          </a:prstGeom>
          <a:no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土木施設</a:t>
            </a:r>
          </a:p>
        </p:txBody>
      </p:sp>
      <p:sp>
        <p:nvSpPr>
          <p:cNvPr id="173" name="テキスト ボックス 172">
            <a:extLst>
              <a:ext uri="{FF2B5EF4-FFF2-40B4-BE49-F238E27FC236}">
                <a16:creationId xmlns:a16="http://schemas.microsoft.com/office/drawing/2014/main" id="{8BBF7120-A56C-4842-B2FA-EB2B0E906D18}"/>
              </a:ext>
            </a:extLst>
          </p:cNvPr>
          <p:cNvSpPr txBox="1"/>
          <p:nvPr/>
        </p:nvSpPr>
        <p:spPr>
          <a:xfrm>
            <a:off x="588417" y="6204586"/>
            <a:ext cx="1037023" cy="195814"/>
          </a:xfrm>
          <a:prstGeom prst="rect">
            <a:avLst/>
          </a:prstGeom>
          <a:noFill/>
          <a:ln w="6350">
            <a:noFill/>
          </a:ln>
        </p:spPr>
        <p:txBody>
          <a:bodyPr wrap="square" lIns="36000" tIns="36000" rIns="36000" bIns="36000" rtlCol="0" anchor="ctr" anchorCtr="1">
            <a:spAutoFit/>
          </a:bodyPr>
          <a:lstStyle>
            <a:defPPr>
              <a:defRPr lang="ja-JP"/>
            </a:defPPr>
            <a:lvl1pPr>
              <a:defRPr sz="900">
                <a:solidFill>
                  <a:srgbClr val="0000FF"/>
                </a:solidFill>
              </a:defRPr>
            </a:lvl1pPr>
          </a:lstStyle>
          <a:p>
            <a:r>
              <a:rPr lang="ja-JP" altLang="en-US" sz="800" dirty="0">
                <a:solidFill>
                  <a:schemeClr val="tx1"/>
                </a:solidFill>
              </a:rPr>
              <a:t>電気・機械設備施設</a:t>
            </a:r>
          </a:p>
        </p:txBody>
      </p:sp>
      <p:pic>
        <p:nvPicPr>
          <p:cNvPr id="3" name="図 2">
            <a:extLst>
              <a:ext uri="{FF2B5EF4-FFF2-40B4-BE49-F238E27FC236}">
                <a16:creationId xmlns:a16="http://schemas.microsoft.com/office/drawing/2014/main" id="{983C1DF7-5341-4DED-B32B-51E39CA2D110}"/>
              </a:ext>
            </a:extLst>
          </p:cNvPr>
          <p:cNvPicPr>
            <a:picLocks noChangeAspect="1"/>
          </p:cNvPicPr>
          <p:nvPr/>
        </p:nvPicPr>
        <p:blipFill>
          <a:blip r:embed="rId2"/>
          <a:stretch>
            <a:fillRect/>
          </a:stretch>
        </p:blipFill>
        <p:spPr>
          <a:xfrm>
            <a:off x="4762839" y="1734736"/>
            <a:ext cx="4260671" cy="4110786"/>
          </a:xfrm>
          <a:prstGeom prst="rect">
            <a:avLst/>
          </a:prstGeom>
        </p:spPr>
      </p:pic>
    </p:spTree>
    <p:extLst>
      <p:ext uri="{BB962C8B-B14F-4D97-AF65-F5344CB8AC3E}">
        <p14:creationId xmlns:p14="http://schemas.microsoft.com/office/powerpoint/2010/main" val="326687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２　気候変動に伴う外力の増大による各部位への影響</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2</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830997"/>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外力の増大が水門各部位へ及ぼす影響と改修の可能性について整理を行った。</a:t>
            </a:r>
            <a:endParaRPr lang="en-US" altLang="ja-JP" sz="1600" dirty="0"/>
          </a:p>
          <a:p>
            <a:pPr marL="224009" indent="-149339" defTabSz="390997">
              <a:spcBef>
                <a:spcPct val="0"/>
              </a:spcBef>
              <a:buFont typeface="Arial" panose="020B0604020202020204" pitchFamily="34" charset="0"/>
              <a:buChar char="•"/>
            </a:pPr>
            <a:r>
              <a:rPr lang="ja-JP" altLang="en-US" sz="1600" dirty="0"/>
              <a:t>電気・機械設備施設は、定期的な更新時に対応することで、手戻りや大幅なコスト増の可能性は少ないが、土木施設については、大規模な仮設が必要となり、大幅なコスト増となることが考えられる。</a:t>
            </a:r>
            <a:endParaRPr lang="en-US" altLang="ja-JP" sz="1600" dirty="0"/>
          </a:p>
        </p:txBody>
      </p:sp>
      <p:sp>
        <p:nvSpPr>
          <p:cNvPr id="146" name="テキスト ボックス 145">
            <a:extLst>
              <a:ext uri="{FF2B5EF4-FFF2-40B4-BE49-F238E27FC236}">
                <a16:creationId xmlns:a16="http://schemas.microsoft.com/office/drawing/2014/main" id="{D8E717E5-84A2-4572-8FA3-6648A82DB522}"/>
              </a:ext>
            </a:extLst>
          </p:cNvPr>
          <p:cNvSpPr txBox="1"/>
          <p:nvPr/>
        </p:nvSpPr>
        <p:spPr>
          <a:xfrm>
            <a:off x="58275" y="5871084"/>
            <a:ext cx="4490816" cy="246221"/>
          </a:xfrm>
          <a:prstGeom prst="rect">
            <a:avLst/>
          </a:prstGeom>
          <a:noFill/>
          <a:ln>
            <a:noFill/>
          </a:ln>
        </p:spPr>
        <p:txBody>
          <a:bodyPr wrap="square" rtlCol="0">
            <a:spAutoFit/>
          </a:bodyPr>
          <a:lstStyle/>
          <a:p>
            <a:pPr marL="192772" indent="-192772"/>
            <a:r>
              <a:rPr lang="en-US" altLang="ja-JP" sz="1000" dirty="0"/>
              <a:t>※</a:t>
            </a:r>
            <a:r>
              <a:rPr lang="ja-JP" altLang="en-US" sz="1000" dirty="0"/>
              <a:t>ピンクハッチ：締切り工が必要となる改修</a:t>
            </a:r>
          </a:p>
        </p:txBody>
      </p:sp>
      <p:pic>
        <p:nvPicPr>
          <p:cNvPr id="4" name="図 3">
            <a:extLst>
              <a:ext uri="{FF2B5EF4-FFF2-40B4-BE49-F238E27FC236}">
                <a16:creationId xmlns:a16="http://schemas.microsoft.com/office/drawing/2014/main" id="{D248C78F-E916-43D2-B133-E4FBE3DB910A}"/>
              </a:ext>
            </a:extLst>
          </p:cNvPr>
          <p:cNvPicPr>
            <a:picLocks noChangeAspect="1"/>
          </p:cNvPicPr>
          <p:nvPr/>
        </p:nvPicPr>
        <p:blipFill>
          <a:blip r:embed="rId2"/>
          <a:stretch>
            <a:fillRect/>
          </a:stretch>
        </p:blipFill>
        <p:spPr>
          <a:xfrm>
            <a:off x="81184" y="1373553"/>
            <a:ext cx="8935815" cy="4497531"/>
          </a:xfrm>
          <a:prstGeom prst="rect">
            <a:avLst/>
          </a:prstGeom>
        </p:spPr>
      </p:pic>
    </p:spTree>
    <p:extLst>
      <p:ext uri="{BB962C8B-B14F-4D97-AF65-F5344CB8AC3E}">
        <p14:creationId xmlns:p14="http://schemas.microsoft.com/office/powerpoint/2010/main" val="413343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FE161F8A-87B2-4217-B7C8-61FA89B0AEBE}"/>
              </a:ext>
            </a:extLst>
          </p:cNvPr>
          <p:cNvPicPr>
            <a:picLocks noChangeAspect="1"/>
          </p:cNvPicPr>
          <p:nvPr/>
        </p:nvPicPr>
        <p:blipFill rotWithShape="1">
          <a:blip r:embed="rId2"/>
          <a:srcRect r="35416"/>
          <a:stretch/>
        </p:blipFill>
        <p:spPr>
          <a:xfrm>
            <a:off x="4971591" y="2793299"/>
            <a:ext cx="3772817" cy="3413180"/>
          </a:xfrm>
          <a:prstGeom prst="rect">
            <a:avLst/>
          </a:prstGeom>
        </p:spPr>
      </p:pic>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3.3</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設計外力の違いによる水門の概算工事費の試算</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3</a:t>
            </a:fld>
            <a:endParaRPr kumimoji="1" lang="ja-JP" altLang="en-US" sz="1600" dirty="0">
              <a:solidFill>
                <a:schemeClr val="tx1"/>
              </a:solidFill>
            </a:endParaRPr>
          </a:p>
        </p:txBody>
      </p:sp>
      <p:sp>
        <p:nvSpPr>
          <p:cNvPr id="170" name="テキスト ボックス 169">
            <a:extLst>
              <a:ext uri="{FF2B5EF4-FFF2-40B4-BE49-F238E27FC236}">
                <a16:creationId xmlns:a16="http://schemas.microsoft.com/office/drawing/2014/main" id="{BFC017D3-2F7E-43B0-BD19-046F7F571725}"/>
              </a:ext>
            </a:extLst>
          </p:cNvPr>
          <p:cNvSpPr txBox="1"/>
          <p:nvPr/>
        </p:nvSpPr>
        <p:spPr>
          <a:xfrm>
            <a:off x="81184" y="1140530"/>
            <a:ext cx="4411415" cy="1200329"/>
          </a:xfrm>
          <a:prstGeom prst="rect">
            <a:avLst/>
          </a:prstGeom>
          <a:noFill/>
        </p:spPr>
        <p:txBody>
          <a:bodyPr wrap="square" rtlCol="0">
            <a:spAutoFit/>
          </a:bodyPr>
          <a:lstStyle/>
          <a:p>
            <a:r>
              <a:rPr lang="ja-JP" altLang="en-US" sz="1200" dirty="0">
                <a:solidFill>
                  <a:srgbClr val="0000FF"/>
                </a:solidFill>
              </a:rPr>
              <a:t>■概算工事費の試算の考え方</a:t>
            </a:r>
            <a:endParaRPr lang="en-US" altLang="ja-JP" sz="1200" dirty="0">
              <a:solidFill>
                <a:srgbClr val="0000FF"/>
              </a:solidFill>
            </a:endParaRPr>
          </a:p>
          <a:p>
            <a:r>
              <a:rPr lang="ja-JP" altLang="en-US" sz="1200" dirty="0"/>
              <a:t>　現行高潮計画に基づいた概略設計を基に、将来</a:t>
            </a:r>
            <a:r>
              <a:rPr lang="en-US" altLang="ja-JP" sz="1200" dirty="0"/>
              <a:t>2</a:t>
            </a:r>
            <a:r>
              <a:rPr lang="ja-JP" altLang="en-US" sz="1200" dirty="0"/>
              <a:t>℃上昇、</a:t>
            </a:r>
            <a:r>
              <a:rPr lang="en-US" altLang="ja-JP" sz="1200" dirty="0"/>
              <a:t>4</a:t>
            </a:r>
            <a:r>
              <a:rPr lang="ja-JP" altLang="en-US" sz="1200" dirty="0"/>
              <a:t>℃上昇を想定した外力における水門の概算費用を概算した。設定する嵩上げ高比（土木施設：門柱高嵩上げ高比、扉体等：ゲート嵩上げ高比）整理して、将来の概算費用を概算した。制御装置、建築工事費は、原案と同等とした。</a:t>
            </a:r>
          </a:p>
        </p:txBody>
      </p:sp>
      <p:sp>
        <p:nvSpPr>
          <p:cNvPr id="14" name="テキスト ボックス 13">
            <a:extLst>
              <a:ext uri="{FF2B5EF4-FFF2-40B4-BE49-F238E27FC236}">
                <a16:creationId xmlns:a16="http://schemas.microsoft.com/office/drawing/2014/main" id="{22D9F078-E821-4DB1-866D-61FB79465259}"/>
              </a:ext>
            </a:extLst>
          </p:cNvPr>
          <p:cNvSpPr txBox="1"/>
          <p:nvPr/>
        </p:nvSpPr>
        <p:spPr>
          <a:xfrm>
            <a:off x="4605584" y="1151290"/>
            <a:ext cx="4411415" cy="276999"/>
          </a:xfrm>
          <a:prstGeom prst="rect">
            <a:avLst/>
          </a:prstGeom>
          <a:noFill/>
        </p:spPr>
        <p:txBody>
          <a:bodyPr wrap="square" rtlCol="0">
            <a:spAutoFit/>
          </a:bodyPr>
          <a:lstStyle/>
          <a:p>
            <a:r>
              <a:rPr lang="ja-JP" altLang="en-US" sz="1200" dirty="0">
                <a:solidFill>
                  <a:srgbClr val="0000FF"/>
                </a:solidFill>
              </a:rPr>
              <a:t>■概算工事費の試算結果</a:t>
            </a:r>
            <a:endParaRPr lang="ja-JP" altLang="en-US" sz="1200" dirty="0"/>
          </a:p>
        </p:txBody>
      </p:sp>
      <p:sp>
        <p:nvSpPr>
          <p:cNvPr id="13" name="Text Box 9">
            <a:extLst>
              <a:ext uri="{FF2B5EF4-FFF2-40B4-BE49-F238E27FC236}">
                <a16:creationId xmlns:a16="http://schemas.microsoft.com/office/drawing/2014/main" id="{3C3E43F4-2EA3-49E8-B5EF-988CC13E575B}"/>
              </a:ext>
            </a:extLst>
          </p:cNvPr>
          <p:cNvSpPr txBox="1">
            <a:spLocks noChangeArrowheads="1"/>
          </p:cNvSpPr>
          <p:nvPr/>
        </p:nvSpPr>
        <p:spPr bwMode="auto">
          <a:xfrm>
            <a:off x="81184" y="479752"/>
            <a:ext cx="8935815" cy="584775"/>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現行計画外力、２度上昇外力（中央値）、４度上昇外力（中央値）における概算工事費を試算した。</a:t>
            </a:r>
            <a:endParaRPr lang="en-US" altLang="ja-JP" sz="1600" dirty="0"/>
          </a:p>
          <a:p>
            <a:pPr marL="224009" indent="-149339" defTabSz="390997">
              <a:spcBef>
                <a:spcPct val="0"/>
              </a:spcBef>
              <a:buFont typeface="Arial" panose="020B0604020202020204" pitchFamily="34" charset="0"/>
              <a:buChar char="•"/>
            </a:pPr>
            <a:r>
              <a:rPr lang="en-US" altLang="ja-JP" sz="1600" dirty="0"/>
              <a:t>2</a:t>
            </a:r>
            <a:r>
              <a:rPr lang="ja-JP" altLang="en-US" sz="1600" dirty="0"/>
              <a:t>度上昇対応では約</a:t>
            </a:r>
            <a:r>
              <a:rPr lang="en-US" altLang="ja-JP" sz="1600" dirty="0"/>
              <a:t>12</a:t>
            </a:r>
            <a:r>
              <a:rPr lang="ja-JP" altLang="en-US" sz="1600" dirty="0"/>
              <a:t>億円、</a:t>
            </a:r>
            <a:r>
              <a:rPr lang="en-US" altLang="ja-JP" sz="1600" dirty="0"/>
              <a:t>4</a:t>
            </a:r>
            <a:r>
              <a:rPr lang="ja-JP" altLang="en-US" sz="1600" dirty="0"/>
              <a:t>度上昇対応では約</a:t>
            </a:r>
            <a:r>
              <a:rPr lang="en-US" altLang="ja-JP" sz="1600" dirty="0"/>
              <a:t>15</a:t>
            </a:r>
            <a:r>
              <a:rPr lang="ja-JP" altLang="en-US" sz="1600" dirty="0"/>
              <a:t>億円のコスト増となる。</a:t>
            </a:r>
          </a:p>
        </p:txBody>
      </p:sp>
      <p:cxnSp>
        <p:nvCxnSpPr>
          <p:cNvPr id="4" name="直線矢印コネクタ 3">
            <a:extLst>
              <a:ext uri="{FF2B5EF4-FFF2-40B4-BE49-F238E27FC236}">
                <a16:creationId xmlns:a16="http://schemas.microsoft.com/office/drawing/2014/main" id="{9B6CEE43-A699-43B5-9A69-82CF31D434B7}"/>
              </a:ext>
            </a:extLst>
          </p:cNvPr>
          <p:cNvCxnSpPr>
            <a:cxnSpLocks/>
          </p:cNvCxnSpPr>
          <p:nvPr/>
        </p:nvCxnSpPr>
        <p:spPr>
          <a:xfrm>
            <a:off x="8593493" y="4603750"/>
            <a:ext cx="0" cy="650875"/>
          </a:xfrm>
          <a:prstGeom prst="straightConnector1">
            <a:avLst/>
          </a:prstGeom>
          <a:ln w="25400" cap="rnd">
            <a:solidFill>
              <a:srgbClr val="0000FF"/>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1E381570-32EB-4ECC-AF1C-4603F79EC30E}"/>
              </a:ext>
            </a:extLst>
          </p:cNvPr>
          <p:cNvCxnSpPr>
            <a:cxnSpLocks/>
          </p:cNvCxnSpPr>
          <p:nvPr/>
        </p:nvCxnSpPr>
        <p:spPr>
          <a:xfrm>
            <a:off x="8593493" y="3813162"/>
            <a:ext cx="0" cy="790588"/>
          </a:xfrm>
          <a:prstGeom prst="straightConnector1">
            <a:avLst/>
          </a:prstGeom>
          <a:ln w="25400" cap="rnd">
            <a:solidFill>
              <a:srgbClr val="FF660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C087C4A8-4784-419E-9520-6077693183CE}"/>
              </a:ext>
            </a:extLst>
          </p:cNvPr>
          <p:cNvCxnSpPr>
            <a:cxnSpLocks/>
          </p:cNvCxnSpPr>
          <p:nvPr/>
        </p:nvCxnSpPr>
        <p:spPr>
          <a:xfrm>
            <a:off x="8593493" y="3173182"/>
            <a:ext cx="0" cy="657999"/>
          </a:xfrm>
          <a:prstGeom prst="straightConnector1">
            <a:avLst/>
          </a:prstGeom>
          <a:ln w="25400" cap="rnd">
            <a:solidFill>
              <a:srgbClr val="00B05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BC5FEEF3-083B-483C-AE26-6BDDD109AD34}"/>
              </a:ext>
            </a:extLst>
          </p:cNvPr>
          <p:cNvSpPr txBox="1"/>
          <p:nvPr/>
        </p:nvSpPr>
        <p:spPr>
          <a:xfrm>
            <a:off x="8593493" y="4727755"/>
            <a:ext cx="443250" cy="400110"/>
          </a:xfrm>
          <a:prstGeom prst="rect">
            <a:avLst/>
          </a:prstGeom>
          <a:noFill/>
        </p:spPr>
        <p:txBody>
          <a:bodyPr wrap="square" rtlCol="0">
            <a:spAutoFit/>
          </a:bodyPr>
          <a:lstStyle/>
          <a:p>
            <a:r>
              <a:rPr lang="ja-JP" altLang="en-US" sz="1000" dirty="0">
                <a:solidFill>
                  <a:srgbClr val="0000FF"/>
                </a:solidFill>
              </a:rPr>
              <a:t>土木工事</a:t>
            </a:r>
            <a:endParaRPr lang="ja-JP" altLang="en-US" sz="1000" dirty="0"/>
          </a:p>
        </p:txBody>
      </p:sp>
      <p:sp>
        <p:nvSpPr>
          <p:cNvPr id="18" name="テキスト ボックス 17">
            <a:extLst>
              <a:ext uri="{FF2B5EF4-FFF2-40B4-BE49-F238E27FC236}">
                <a16:creationId xmlns:a16="http://schemas.microsoft.com/office/drawing/2014/main" id="{4013CE33-B667-424C-A802-1EFAB8E67047}"/>
              </a:ext>
            </a:extLst>
          </p:cNvPr>
          <p:cNvSpPr txBox="1"/>
          <p:nvPr/>
        </p:nvSpPr>
        <p:spPr>
          <a:xfrm>
            <a:off x="8593493" y="4008401"/>
            <a:ext cx="443250" cy="400110"/>
          </a:xfrm>
          <a:prstGeom prst="rect">
            <a:avLst/>
          </a:prstGeom>
          <a:noFill/>
        </p:spPr>
        <p:txBody>
          <a:bodyPr wrap="square" rtlCol="0">
            <a:spAutoFit/>
          </a:bodyPr>
          <a:lstStyle/>
          <a:p>
            <a:r>
              <a:rPr lang="ja-JP" altLang="en-US" sz="1000" dirty="0">
                <a:solidFill>
                  <a:srgbClr val="FF6600"/>
                </a:solidFill>
              </a:rPr>
              <a:t>仮設工事</a:t>
            </a:r>
          </a:p>
        </p:txBody>
      </p:sp>
      <p:sp>
        <p:nvSpPr>
          <p:cNvPr id="19" name="テキスト ボックス 18">
            <a:extLst>
              <a:ext uri="{FF2B5EF4-FFF2-40B4-BE49-F238E27FC236}">
                <a16:creationId xmlns:a16="http://schemas.microsoft.com/office/drawing/2014/main" id="{20926FE8-E21B-4DD1-8F23-0FF85977D921}"/>
              </a:ext>
            </a:extLst>
          </p:cNvPr>
          <p:cNvSpPr txBox="1"/>
          <p:nvPr/>
        </p:nvSpPr>
        <p:spPr>
          <a:xfrm>
            <a:off x="8589685" y="3173182"/>
            <a:ext cx="554315" cy="553998"/>
          </a:xfrm>
          <a:prstGeom prst="rect">
            <a:avLst/>
          </a:prstGeom>
          <a:noFill/>
        </p:spPr>
        <p:txBody>
          <a:bodyPr wrap="square" rtlCol="0">
            <a:spAutoFit/>
          </a:bodyPr>
          <a:lstStyle/>
          <a:p>
            <a:r>
              <a:rPr lang="ja-JP" altLang="en-US" sz="1000" dirty="0">
                <a:solidFill>
                  <a:srgbClr val="00B050"/>
                </a:solidFill>
              </a:rPr>
              <a:t>電気・機械設備</a:t>
            </a:r>
          </a:p>
        </p:txBody>
      </p:sp>
      <p:pic>
        <p:nvPicPr>
          <p:cNvPr id="24" name="図 23">
            <a:extLst>
              <a:ext uri="{FF2B5EF4-FFF2-40B4-BE49-F238E27FC236}">
                <a16:creationId xmlns:a16="http://schemas.microsoft.com/office/drawing/2014/main" id="{C3B7B169-A371-44E7-AE3E-EBA089CA8617}"/>
              </a:ext>
            </a:extLst>
          </p:cNvPr>
          <p:cNvPicPr>
            <a:picLocks noChangeAspect="1"/>
          </p:cNvPicPr>
          <p:nvPr/>
        </p:nvPicPr>
        <p:blipFill>
          <a:blip r:embed="rId3"/>
          <a:stretch>
            <a:fillRect/>
          </a:stretch>
        </p:blipFill>
        <p:spPr>
          <a:xfrm>
            <a:off x="5426538" y="6146154"/>
            <a:ext cx="3105609" cy="658418"/>
          </a:xfrm>
          <a:prstGeom prst="rect">
            <a:avLst/>
          </a:prstGeom>
        </p:spPr>
      </p:pic>
      <p:pic>
        <p:nvPicPr>
          <p:cNvPr id="3" name="図 2">
            <a:extLst>
              <a:ext uri="{FF2B5EF4-FFF2-40B4-BE49-F238E27FC236}">
                <a16:creationId xmlns:a16="http://schemas.microsoft.com/office/drawing/2014/main" id="{8F507325-BC6E-4D5D-AC8F-9034A0BD3B68}"/>
              </a:ext>
            </a:extLst>
          </p:cNvPr>
          <p:cNvPicPr>
            <a:picLocks noChangeAspect="1"/>
          </p:cNvPicPr>
          <p:nvPr/>
        </p:nvPicPr>
        <p:blipFill>
          <a:blip r:embed="rId4"/>
          <a:stretch>
            <a:fillRect/>
          </a:stretch>
        </p:blipFill>
        <p:spPr>
          <a:xfrm>
            <a:off x="4701425" y="1428935"/>
            <a:ext cx="4335318" cy="1308587"/>
          </a:xfrm>
          <a:prstGeom prst="rect">
            <a:avLst/>
          </a:prstGeom>
        </p:spPr>
      </p:pic>
      <p:pic>
        <p:nvPicPr>
          <p:cNvPr id="6" name="図 5">
            <a:extLst>
              <a:ext uri="{FF2B5EF4-FFF2-40B4-BE49-F238E27FC236}">
                <a16:creationId xmlns:a16="http://schemas.microsoft.com/office/drawing/2014/main" id="{1758ABC7-2072-4759-98CA-44335A991B7E}"/>
              </a:ext>
            </a:extLst>
          </p:cNvPr>
          <p:cNvPicPr>
            <a:picLocks noChangeAspect="1"/>
          </p:cNvPicPr>
          <p:nvPr/>
        </p:nvPicPr>
        <p:blipFill>
          <a:blip r:embed="rId5"/>
          <a:stretch>
            <a:fillRect/>
          </a:stretch>
        </p:blipFill>
        <p:spPr>
          <a:xfrm>
            <a:off x="136158" y="2420845"/>
            <a:ext cx="4435841" cy="4158087"/>
          </a:xfrm>
          <a:prstGeom prst="rect">
            <a:avLst/>
          </a:prstGeom>
        </p:spPr>
      </p:pic>
    </p:spTree>
    <p:extLst>
      <p:ext uri="{BB962C8B-B14F-4D97-AF65-F5344CB8AC3E}">
        <p14:creationId xmlns:p14="http://schemas.microsoft.com/office/powerpoint/2010/main" val="2161598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3.3</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設計外力の違いによる水門の概算工事費の試算</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4</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03552"/>
            <a:ext cx="8935815" cy="954107"/>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400" dirty="0"/>
              <a:t>将来</a:t>
            </a:r>
            <a:r>
              <a:rPr lang="en-US" altLang="ja-JP" sz="1400" dirty="0"/>
              <a:t>2</a:t>
            </a:r>
            <a:r>
              <a:rPr lang="ja-JP" altLang="en-US" sz="1400" dirty="0"/>
              <a:t>度上昇への対応方法の違いによる概算工事費を算出した結果、初期費用はケース３が最も安価であるが、外力の増大によって、膨大な改修費が必要となる。</a:t>
            </a:r>
            <a:endParaRPr lang="en-US" altLang="ja-JP" sz="1400" dirty="0"/>
          </a:p>
          <a:p>
            <a:pPr marL="224009" indent="-149339" defTabSz="390997">
              <a:spcBef>
                <a:spcPct val="0"/>
              </a:spcBef>
              <a:buFont typeface="Arial" panose="020B0604020202020204" pitchFamily="34" charset="0"/>
              <a:buChar char="•"/>
            </a:pPr>
            <a:r>
              <a:rPr lang="ja-JP" altLang="en-US" sz="1400" dirty="0"/>
              <a:t>機械・整備系の更新時に２度上昇対応とするケース２はケース１と比較して</a:t>
            </a:r>
            <a:r>
              <a:rPr lang="en-US" altLang="ja-JP" sz="1400" dirty="0"/>
              <a:t>2</a:t>
            </a:r>
            <a:r>
              <a:rPr lang="ja-JP" altLang="en-US" sz="1400" dirty="0"/>
              <a:t>億円増（</a:t>
            </a:r>
            <a:r>
              <a:rPr lang="en-US" altLang="ja-JP" sz="1400" dirty="0"/>
              <a:t>2%</a:t>
            </a:r>
            <a:r>
              <a:rPr lang="ja-JP" altLang="en-US" sz="1400" dirty="0"/>
              <a:t>）となる。</a:t>
            </a:r>
            <a:endParaRPr lang="en-US" altLang="ja-JP" sz="1400" dirty="0"/>
          </a:p>
          <a:p>
            <a:pPr marL="224009" indent="-149339" defTabSz="390997">
              <a:spcBef>
                <a:spcPct val="0"/>
              </a:spcBef>
              <a:buFont typeface="Arial" panose="020B0604020202020204" pitchFamily="34" charset="0"/>
              <a:buChar char="•"/>
            </a:pPr>
            <a:r>
              <a:rPr lang="ja-JP" altLang="en-US" sz="1400" dirty="0"/>
              <a:t>すべての部位を途中段階で改修するケース３はケース１と比較して</a:t>
            </a:r>
            <a:r>
              <a:rPr lang="en-US" altLang="ja-JP" sz="1400" dirty="0"/>
              <a:t>37</a:t>
            </a:r>
            <a:r>
              <a:rPr lang="ja-JP" altLang="en-US" sz="1400" dirty="0"/>
              <a:t>億円増（</a:t>
            </a:r>
            <a:r>
              <a:rPr lang="en-US" altLang="ja-JP" sz="1400" dirty="0"/>
              <a:t>35%</a:t>
            </a:r>
            <a:r>
              <a:rPr lang="ja-JP" altLang="en-US" sz="1400" dirty="0"/>
              <a:t>）となる。</a:t>
            </a:r>
          </a:p>
        </p:txBody>
      </p:sp>
      <p:sp>
        <p:nvSpPr>
          <p:cNvPr id="179" name="テキスト ボックス 178">
            <a:extLst>
              <a:ext uri="{FF2B5EF4-FFF2-40B4-BE49-F238E27FC236}">
                <a16:creationId xmlns:a16="http://schemas.microsoft.com/office/drawing/2014/main" id="{1E63762D-D3D1-43D4-A870-0381072E18EE}"/>
              </a:ext>
            </a:extLst>
          </p:cNvPr>
          <p:cNvSpPr txBox="1"/>
          <p:nvPr/>
        </p:nvSpPr>
        <p:spPr>
          <a:xfrm>
            <a:off x="0" y="1349368"/>
            <a:ext cx="4905376" cy="1308050"/>
          </a:xfrm>
          <a:prstGeom prst="rect">
            <a:avLst/>
          </a:prstGeom>
          <a:noFill/>
        </p:spPr>
        <p:txBody>
          <a:bodyPr wrap="square" rtlCol="0">
            <a:spAutoFit/>
          </a:bodyPr>
          <a:lstStyle/>
          <a:p>
            <a:r>
              <a:rPr lang="ja-JP" altLang="en-US" sz="1200" dirty="0">
                <a:solidFill>
                  <a:srgbClr val="0000FF"/>
                </a:solidFill>
              </a:rPr>
              <a:t>■将来２度上昇への対応方法</a:t>
            </a:r>
            <a:endParaRPr lang="en-US" altLang="ja-JP" sz="1200" dirty="0">
              <a:solidFill>
                <a:srgbClr val="0000FF"/>
              </a:solidFill>
            </a:endParaRPr>
          </a:p>
          <a:p>
            <a:r>
              <a:rPr lang="ja-JP" altLang="en-US" sz="1200" dirty="0"/>
              <a:t>　</a:t>
            </a:r>
            <a:r>
              <a:rPr lang="ja-JP" altLang="en-US" sz="1100" dirty="0"/>
              <a:t>（ケース１）当初建設時からすべての部位において将来２度上昇の外力に対応する水門を建設する</a:t>
            </a:r>
            <a:endParaRPr lang="en-US" altLang="ja-JP" sz="1100" dirty="0"/>
          </a:p>
          <a:p>
            <a:r>
              <a:rPr lang="ja-JP" altLang="en-US" sz="1100" dirty="0"/>
              <a:t>　（ケース２）当初建設時は土木施設のみ将来２度上昇の外力に対応する水門を建設し、途中段階で機械設備系を</a:t>
            </a:r>
            <a:r>
              <a:rPr lang="en-US" altLang="ja-JP" sz="1100" dirty="0"/>
              <a:t>2</a:t>
            </a:r>
            <a:r>
              <a:rPr lang="ja-JP" altLang="en-US" sz="1100" dirty="0"/>
              <a:t>度上昇対応に改修する</a:t>
            </a:r>
            <a:endParaRPr lang="en-US" altLang="ja-JP" sz="1100" dirty="0"/>
          </a:p>
          <a:p>
            <a:r>
              <a:rPr lang="ja-JP" altLang="en-US" sz="1100" dirty="0"/>
              <a:t>　（ケース３）当初建設時は現行計画外力で建設し、途中段階で</a:t>
            </a:r>
            <a:r>
              <a:rPr lang="en-US" altLang="ja-JP" sz="1100" dirty="0"/>
              <a:t>2</a:t>
            </a:r>
            <a:r>
              <a:rPr lang="ja-JP" altLang="en-US" sz="1100" dirty="0"/>
              <a:t>度上昇外力に対応する。</a:t>
            </a:r>
          </a:p>
        </p:txBody>
      </p:sp>
      <p:pic>
        <p:nvPicPr>
          <p:cNvPr id="8" name="図 7">
            <a:extLst>
              <a:ext uri="{FF2B5EF4-FFF2-40B4-BE49-F238E27FC236}">
                <a16:creationId xmlns:a16="http://schemas.microsoft.com/office/drawing/2014/main" id="{F90BC484-5D66-44BD-A9CF-FAF1EA50DEDF}"/>
              </a:ext>
            </a:extLst>
          </p:cNvPr>
          <p:cNvPicPr>
            <a:picLocks noChangeAspect="1"/>
          </p:cNvPicPr>
          <p:nvPr/>
        </p:nvPicPr>
        <p:blipFill rotWithShape="1">
          <a:blip r:embed="rId2"/>
          <a:srcRect l="6084" t="83104" r="55834"/>
          <a:stretch/>
        </p:blipFill>
        <p:spPr>
          <a:xfrm>
            <a:off x="5025564" y="5297375"/>
            <a:ext cx="4212000" cy="931429"/>
          </a:xfrm>
          <a:prstGeom prst="rect">
            <a:avLst/>
          </a:prstGeom>
        </p:spPr>
      </p:pic>
      <p:pic>
        <p:nvPicPr>
          <p:cNvPr id="2" name="図 1">
            <a:extLst>
              <a:ext uri="{FF2B5EF4-FFF2-40B4-BE49-F238E27FC236}">
                <a16:creationId xmlns:a16="http://schemas.microsoft.com/office/drawing/2014/main" id="{1FCDCE5B-74EC-47AC-8199-557AA6642FAD}"/>
              </a:ext>
            </a:extLst>
          </p:cNvPr>
          <p:cNvPicPr>
            <a:picLocks noChangeAspect="1"/>
          </p:cNvPicPr>
          <p:nvPr/>
        </p:nvPicPr>
        <p:blipFill rotWithShape="1">
          <a:blip r:embed="rId3"/>
          <a:srcRect r="35416"/>
          <a:stretch/>
        </p:blipFill>
        <p:spPr>
          <a:xfrm>
            <a:off x="4755775" y="1494903"/>
            <a:ext cx="4280968" cy="3868193"/>
          </a:xfrm>
          <a:prstGeom prst="rect">
            <a:avLst/>
          </a:prstGeom>
        </p:spPr>
      </p:pic>
      <p:cxnSp>
        <p:nvCxnSpPr>
          <p:cNvPr id="9" name="直線矢印コネクタ 8">
            <a:extLst>
              <a:ext uri="{FF2B5EF4-FFF2-40B4-BE49-F238E27FC236}">
                <a16:creationId xmlns:a16="http://schemas.microsoft.com/office/drawing/2014/main" id="{487E1D6D-A9C3-40FF-ACFC-F966754B223A}"/>
              </a:ext>
            </a:extLst>
          </p:cNvPr>
          <p:cNvCxnSpPr>
            <a:cxnSpLocks/>
          </p:cNvCxnSpPr>
          <p:nvPr/>
        </p:nvCxnSpPr>
        <p:spPr>
          <a:xfrm>
            <a:off x="8691592" y="3838575"/>
            <a:ext cx="0" cy="501650"/>
          </a:xfrm>
          <a:prstGeom prst="straightConnector1">
            <a:avLst/>
          </a:prstGeom>
          <a:ln w="25400" cap="rnd">
            <a:solidFill>
              <a:srgbClr val="0000FF"/>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501858F1-DB08-4F50-86DD-58BA319AA461}"/>
              </a:ext>
            </a:extLst>
          </p:cNvPr>
          <p:cNvCxnSpPr>
            <a:cxnSpLocks/>
          </p:cNvCxnSpPr>
          <p:nvPr/>
        </p:nvCxnSpPr>
        <p:spPr>
          <a:xfrm>
            <a:off x="8691592" y="3178175"/>
            <a:ext cx="0" cy="660400"/>
          </a:xfrm>
          <a:prstGeom prst="straightConnector1">
            <a:avLst/>
          </a:prstGeom>
          <a:ln w="25400" cap="rnd">
            <a:solidFill>
              <a:srgbClr val="FF660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BA1A17DA-F0CC-42C8-8BA0-7CFB69FCE7DC}"/>
              </a:ext>
            </a:extLst>
          </p:cNvPr>
          <p:cNvCxnSpPr>
            <a:cxnSpLocks/>
          </p:cNvCxnSpPr>
          <p:nvPr/>
        </p:nvCxnSpPr>
        <p:spPr>
          <a:xfrm>
            <a:off x="8691592" y="2657418"/>
            <a:ext cx="0" cy="520757"/>
          </a:xfrm>
          <a:prstGeom prst="straightConnector1">
            <a:avLst/>
          </a:prstGeom>
          <a:ln w="25400" cap="rnd">
            <a:solidFill>
              <a:srgbClr val="00B05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ECE70668-E1C8-4FCC-AFBB-4E562BD8D15F}"/>
              </a:ext>
            </a:extLst>
          </p:cNvPr>
          <p:cNvSpPr txBox="1"/>
          <p:nvPr/>
        </p:nvSpPr>
        <p:spPr>
          <a:xfrm>
            <a:off x="8691592" y="3892747"/>
            <a:ext cx="443250" cy="400110"/>
          </a:xfrm>
          <a:prstGeom prst="rect">
            <a:avLst/>
          </a:prstGeom>
          <a:noFill/>
        </p:spPr>
        <p:txBody>
          <a:bodyPr wrap="square" rtlCol="0">
            <a:spAutoFit/>
          </a:bodyPr>
          <a:lstStyle/>
          <a:p>
            <a:r>
              <a:rPr lang="ja-JP" altLang="en-US" sz="1000" dirty="0">
                <a:solidFill>
                  <a:srgbClr val="0000FF"/>
                </a:solidFill>
              </a:rPr>
              <a:t>土木工事</a:t>
            </a:r>
            <a:endParaRPr lang="ja-JP" altLang="en-US" sz="1000" dirty="0"/>
          </a:p>
        </p:txBody>
      </p:sp>
      <p:sp>
        <p:nvSpPr>
          <p:cNvPr id="15" name="テキスト ボックス 14">
            <a:extLst>
              <a:ext uri="{FF2B5EF4-FFF2-40B4-BE49-F238E27FC236}">
                <a16:creationId xmlns:a16="http://schemas.microsoft.com/office/drawing/2014/main" id="{ED325144-31CA-4632-95DD-FFB85D41F4F8}"/>
              </a:ext>
            </a:extLst>
          </p:cNvPr>
          <p:cNvSpPr txBox="1"/>
          <p:nvPr/>
        </p:nvSpPr>
        <p:spPr>
          <a:xfrm>
            <a:off x="8691592" y="3298822"/>
            <a:ext cx="443250" cy="400110"/>
          </a:xfrm>
          <a:prstGeom prst="rect">
            <a:avLst/>
          </a:prstGeom>
          <a:noFill/>
        </p:spPr>
        <p:txBody>
          <a:bodyPr wrap="square" rtlCol="0">
            <a:spAutoFit/>
          </a:bodyPr>
          <a:lstStyle/>
          <a:p>
            <a:r>
              <a:rPr lang="ja-JP" altLang="en-US" sz="1000" dirty="0">
                <a:solidFill>
                  <a:srgbClr val="FF6600"/>
                </a:solidFill>
              </a:rPr>
              <a:t>仮設工事</a:t>
            </a:r>
          </a:p>
        </p:txBody>
      </p:sp>
      <p:sp>
        <p:nvSpPr>
          <p:cNvPr id="16" name="テキスト ボックス 15">
            <a:extLst>
              <a:ext uri="{FF2B5EF4-FFF2-40B4-BE49-F238E27FC236}">
                <a16:creationId xmlns:a16="http://schemas.microsoft.com/office/drawing/2014/main" id="{C957E2A0-EE70-40C5-A42C-A1FDE9E20026}"/>
              </a:ext>
            </a:extLst>
          </p:cNvPr>
          <p:cNvSpPr txBox="1"/>
          <p:nvPr/>
        </p:nvSpPr>
        <p:spPr>
          <a:xfrm>
            <a:off x="8687784" y="2657418"/>
            <a:ext cx="554315" cy="553998"/>
          </a:xfrm>
          <a:prstGeom prst="rect">
            <a:avLst/>
          </a:prstGeom>
          <a:noFill/>
        </p:spPr>
        <p:txBody>
          <a:bodyPr wrap="square" rtlCol="0">
            <a:spAutoFit/>
          </a:bodyPr>
          <a:lstStyle/>
          <a:p>
            <a:r>
              <a:rPr lang="ja-JP" altLang="en-US" sz="1000" dirty="0">
                <a:solidFill>
                  <a:srgbClr val="00B050"/>
                </a:solidFill>
              </a:rPr>
              <a:t>電気・機械設備</a:t>
            </a:r>
          </a:p>
        </p:txBody>
      </p:sp>
      <p:sp>
        <p:nvSpPr>
          <p:cNvPr id="18" name="テキスト ボックス 17">
            <a:extLst>
              <a:ext uri="{FF2B5EF4-FFF2-40B4-BE49-F238E27FC236}">
                <a16:creationId xmlns:a16="http://schemas.microsoft.com/office/drawing/2014/main" id="{40284792-53B7-45C7-A7C6-DA3872DBC97C}"/>
              </a:ext>
            </a:extLst>
          </p:cNvPr>
          <p:cNvSpPr txBox="1"/>
          <p:nvPr/>
        </p:nvSpPr>
        <p:spPr>
          <a:xfrm>
            <a:off x="8039103" y="2042863"/>
            <a:ext cx="648681" cy="184666"/>
          </a:xfrm>
          <a:prstGeom prst="rect">
            <a:avLst/>
          </a:prstGeom>
          <a:noFill/>
        </p:spPr>
        <p:txBody>
          <a:bodyPr wrap="square" rtlCol="0">
            <a:spAutoFit/>
          </a:bodyPr>
          <a:lstStyle/>
          <a:p>
            <a:pPr algn="ctr"/>
            <a:r>
              <a:rPr lang="ja-JP" altLang="en-US" sz="600" dirty="0"/>
              <a:t>仮設工事費</a:t>
            </a:r>
          </a:p>
        </p:txBody>
      </p:sp>
      <p:cxnSp>
        <p:nvCxnSpPr>
          <p:cNvPr id="17" name="直線矢印コネクタ 16">
            <a:extLst>
              <a:ext uri="{FF2B5EF4-FFF2-40B4-BE49-F238E27FC236}">
                <a16:creationId xmlns:a16="http://schemas.microsoft.com/office/drawing/2014/main" id="{9DB34113-01A9-482B-A09E-DD4F361669CA}"/>
              </a:ext>
            </a:extLst>
          </p:cNvPr>
          <p:cNvCxnSpPr>
            <a:cxnSpLocks/>
          </p:cNvCxnSpPr>
          <p:nvPr/>
        </p:nvCxnSpPr>
        <p:spPr>
          <a:xfrm flipH="1">
            <a:off x="7359650" y="2386238"/>
            <a:ext cx="177800" cy="102545"/>
          </a:xfrm>
          <a:prstGeom prst="straightConnector1">
            <a:avLst/>
          </a:prstGeom>
          <a:ln>
            <a:solidFill>
              <a:schemeClr val="tx1"/>
            </a:solidFill>
            <a:headEnd type="none"/>
            <a:tailEnd type="arrow" w="sm" len="sm"/>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28952D08-D28E-4DB0-9C03-2F3893E06BAE}"/>
              </a:ext>
            </a:extLst>
          </p:cNvPr>
          <p:cNvCxnSpPr>
            <a:cxnSpLocks/>
          </p:cNvCxnSpPr>
          <p:nvPr/>
        </p:nvCxnSpPr>
        <p:spPr>
          <a:xfrm flipH="1">
            <a:off x="8598884" y="1815117"/>
            <a:ext cx="177800" cy="102545"/>
          </a:xfrm>
          <a:prstGeom prst="straightConnector1">
            <a:avLst/>
          </a:prstGeom>
          <a:ln>
            <a:solidFill>
              <a:schemeClr val="tx1"/>
            </a:solidFill>
            <a:headEnd type="none"/>
            <a:tailEnd type="arrow" w="sm" len="sm"/>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1FF053D5-EC0B-4ACC-AC3D-3534F171227C}"/>
              </a:ext>
            </a:extLst>
          </p:cNvPr>
          <p:cNvSpPr txBox="1"/>
          <p:nvPr/>
        </p:nvSpPr>
        <p:spPr>
          <a:xfrm>
            <a:off x="8605125" y="1497620"/>
            <a:ext cx="648681" cy="369332"/>
          </a:xfrm>
          <a:prstGeom prst="rect">
            <a:avLst/>
          </a:prstGeom>
          <a:noFill/>
        </p:spPr>
        <p:txBody>
          <a:bodyPr wrap="square" rtlCol="0">
            <a:spAutoFit/>
          </a:bodyPr>
          <a:lstStyle/>
          <a:p>
            <a:r>
              <a:rPr lang="ja-JP" altLang="en-US" sz="600" dirty="0"/>
              <a:t>扉体・戸当り</a:t>
            </a:r>
            <a:endParaRPr lang="en-US" altLang="ja-JP" sz="600" dirty="0"/>
          </a:p>
          <a:p>
            <a:r>
              <a:rPr lang="ja-JP" altLang="en-US" sz="600" dirty="0"/>
              <a:t>操作室</a:t>
            </a:r>
            <a:endParaRPr lang="en-US" altLang="ja-JP" sz="600" dirty="0"/>
          </a:p>
          <a:p>
            <a:r>
              <a:rPr lang="ja-JP" altLang="en-US" sz="600" dirty="0"/>
              <a:t>改修費</a:t>
            </a:r>
            <a:endParaRPr lang="en-US" altLang="ja-JP" sz="600" dirty="0"/>
          </a:p>
        </p:txBody>
      </p:sp>
      <p:sp>
        <p:nvSpPr>
          <p:cNvPr id="26" name="テキスト ボックス 25">
            <a:extLst>
              <a:ext uri="{FF2B5EF4-FFF2-40B4-BE49-F238E27FC236}">
                <a16:creationId xmlns:a16="http://schemas.microsoft.com/office/drawing/2014/main" id="{D94E5F61-59D3-45C0-8762-62B98AB611C3}"/>
              </a:ext>
            </a:extLst>
          </p:cNvPr>
          <p:cNvSpPr txBox="1"/>
          <p:nvPr/>
        </p:nvSpPr>
        <p:spPr>
          <a:xfrm>
            <a:off x="8598884" y="2320370"/>
            <a:ext cx="648681" cy="276999"/>
          </a:xfrm>
          <a:prstGeom prst="rect">
            <a:avLst/>
          </a:prstGeom>
          <a:noFill/>
        </p:spPr>
        <p:txBody>
          <a:bodyPr wrap="square" rtlCol="0">
            <a:spAutoFit/>
          </a:bodyPr>
          <a:lstStyle/>
          <a:p>
            <a:r>
              <a:rPr lang="ja-JP" altLang="en-US" sz="600" dirty="0"/>
              <a:t>土木工事費</a:t>
            </a:r>
            <a:endParaRPr lang="en-US" altLang="ja-JP" sz="600" dirty="0"/>
          </a:p>
          <a:p>
            <a:r>
              <a:rPr lang="en-US" altLang="ja-JP" sz="600" dirty="0"/>
              <a:t>(</a:t>
            </a:r>
            <a:r>
              <a:rPr lang="ja-JP" altLang="en-US" sz="600" dirty="0"/>
              <a:t>基礎、門柱</a:t>
            </a:r>
            <a:r>
              <a:rPr lang="en-US" altLang="ja-JP" sz="600" dirty="0"/>
              <a:t>)</a:t>
            </a:r>
            <a:endParaRPr lang="ja-JP" altLang="en-US" sz="600" dirty="0"/>
          </a:p>
        </p:txBody>
      </p:sp>
      <p:cxnSp>
        <p:nvCxnSpPr>
          <p:cNvPr id="27" name="直線矢印コネクタ 26">
            <a:extLst>
              <a:ext uri="{FF2B5EF4-FFF2-40B4-BE49-F238E27FC236}">
                <a16:creationId xmlns:a16="http://schemas.microsoft.com/office/drawing/2014/main" id="{3E74459A-7F91-4446-BF27-0BDBA0258EDE}"/>
              </a:ext>
            </a:extLst>
          </p:cNvPr>
          <p:cNvCxnSpPr>
            <a:cxnSpLocks/>
          </p:cNvCxnSpPr>
          <p:nvPr/>
        </p:nvCxnSpPr>
        <p:spPr>
          <a:xfrm flipH="1">
            <a:off x="8598884" y="2545466"/>
            <a:ext cx="177800" cy="102545"/>
          </a:xfrm>
          <a:prstGeom prst="straightConnector1">
            <a:avLst/>
          </a:prstGeom>
          <a:ln>
            <a:solidFill>
              <a:schemeClr val="tx1"/>
            </a:solidFill>
            <a:headEnd type="none"/>
            <a:tailEnd type="arrow" w="sm" len="sm"/>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3C22B3D3-37CA-4DA3-9655-DE7152897121}"/>
              </a:ext>
            </a:extLst>
          </p:cNvPr>
          <p:cNvSpPr txBox="1"/>
          <p:nvPr/>
        </p:nvSpPr>
        <p:spPr>
          <a:xfrm>
            <a:off x="7497699" y="2183516"/>
            <a:ext cx="648681" cy="276999"/>
          </a:xfrm>
          <a:prstGeom prst="rect">
            <a:avLst/>
          </a:prstGeom>
          <a:noFill/>
        </p:spPr>
        <p:txBody>
          <a:bodyPr wrap="square" rtlCol="0">
            <a:spAutoFit/>
          </a:bodyPr>
          <a:lstStyle/>
          <a:p>
            <a:r>
              <a:rPr lang="ja-JP" altLang="en-US" sz="600" dirty="0"/>
              <a:t>扉体・戸当り改修費</a:t>
            </a:r>
          </a:p>
        </p:txBody>
      </p:sp>
      <p:pic>
        <p:nvPicPr>
          <p:cNvPr id="5" name="図 4">
            <a:extLst>
              <a:ext uri="{FF2B5EF4-FFF2-40B4-BE49-F238E27FC236}">
                <a16:creationId xmlns:a16="http://schemas.microsoft.com/office/drawing/2014/main" id="{22069CE8-57F3-4B7E-815B-50BC1AA4F7A6}"/>
              </a:ext>
            </a:extLst>
          </p:cNvPr>
          <p:cNvPicPr>
            <a:picLocks noChangeAspect="1"/>
          </p:cNvPicPr>
          <p:nvPr/>
        </p:nvPicPr>
        <p:blipFill>
          <a:blip r:embed="rId4"/>
          <a:stretch>
            <a:fillRect/>
          </a:stretch>
        </p:blipFill>
        <p:spPr>
          <a:xfrm>
            <a:off x="196234" y="2666299"/>
            <a:ext cx="4384910" cy="4071013"/>
          </a:xfrm>
          <a:prstGeom prst="rect">
            <a:avLst/>
          </a:prstGeom>
        </p:spPr>
      </p:pic>
    </p:spTree>
    <p:extLst>
      <p:ext uri="{BB962C8B-B14F-4D97-AF65-F5344CB8AC3E}">
        <p14:creationId xmlns:p14="http://schemas.microsoft.com/office/powerpoint/2010/main" val="167779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3.3</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設計外力の違いによる水門の概算工事費の試算</a:t>
            </a: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5</a:t>
            </a:fld>
            <a:endParaRPr kumimoji="1" lang="ja-JP" altLang="en-US" sz="1600" dirty="0">
              <a:solidFill>
                <a:schemeClr val="tx1"/>
              </a:solidFill>
            </a:endParaRPr>
          </a:p>
        </p:txBody>
      </p:sp>
      <p:sp>
        <p:nvSpPr>
          <p:cNvPr id="24" name="Text Box 9">
            <a:extLst>
              <a:ext uri="{FF2B5EF4-FFF2-40B4-BE49-F238E27FC236}">
                <a16:creationId xmlns:a16="http://schemas.microsoft.com/office/drawing/2014/main" id="{74AB9C35-1010-47E1-AC1F-24520CE0A7EB}"/>
              </a:ext>
            </a:extLst>
          </p:cNvPr>
          <p:cNvSpPr txBox="1">
            <a:spLocks noChangeArrowheads="1"/>
          </p:cNvSpPr>
          <p:nvPr/>
        </p:nvSpPr>
        <p:spPr bwMode="auto">
          <a:xfrm>
            <a:off x="81184" y="479752"/>
            <a:ext cx="8935815" cy="584775"/>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600" dirty="0"/>
              <a:t>様々な海面水位上昇量について、概算工事費を算出した結果、差額は、将来気候</a:t>
            </a:r>
            <a:r>
              <a:rPr lang="en-US" altLang="ja-JP" sz="1600" dirty="0"/>
              <a:t>2</a:t>
            </a:r>
            <a:r>
              <a:rPr lang="ja-JP" altLang="en-US" sz="1600" dirty="0"/>
              <a:t>度上昇で最大</a:t>
            </a:r>
            <a:r>
              <a:rPr lang="en-US" altLang="ja-JP" sz="1600" dirty="0"/>
              <a:t>1</a:t>
            </a:r>
            <a:r>
              <a:rPr lang="ja-JP" altLang="en-US" sz="1600" dirty="0"/>
              <a:t>億円程度であり、全事業費の約</a:t>
            </a:r>
            <a:r>
              <a:rPr lang="en-US" altLang="ja-JP" sz="1600" dirty="0"/>
              <a:t>1%</a:t>
            </a:r>
            <a:r>
              <a:rPr lang="ja-JP" altLang="en-US" sz="1600" dirty="0"/>
              <a:t>程度の差となる。</a:t>
            </a:r>
          </a:p>
        </p:txBody>
      </p:sp>
      <p:sp>
        <p:nvSpPr>
          <p:cNvPr id="16" name="テキスト ボックス 15">
            <a:extLst>
              <a:ext uri="{FF2B5EF4-FFF2-40B4-BE49-F238E27FC236}">
                <a16:creationId xmlns:a16="http://schemas.microsoft.com/office/drawing/2014/main" id="{E802A200-850D-484A-A7F0-D5964FEB95DA}"/>
              </a:ext>
            </a:extLst>
          </p:cNvPr>
          <p:cNvSpPr txBox="1"/>
          <p:nvPr/>
        </p:nvSpPr>
        <p:spPr>
          <a:xfrm>
            <a:off x="-951" y="1071292"/>
            <a:ext cx="4411414" cy="276999"/>
          </a:xfrm>
          <a:prstGeom prst="rect">
            <a:avLst/>
          </a:prstGeom>
          <a:noFill/>
        </p:spPr>
        <p:txBody>
          <a:bodyPr wrap="square" rtlCol="0">
            <a:spAutoFit/>
          </a:bodyPr>
          <a:lstStyle/>
          <a:p>
            <a:r>
              <a:rPr lang="ja-JP" altLang="en-US" sz="1200" dirty="0">
                <a:solidFill>
                  <a:srgbClr val="0000FF"/>
                </a:solidFill>
              </a:rPr>
              <a:t>■海面上昇量の</a:t>
            </a:r>
            <a:r>
              <a:rPr lang="en-US" altLang="ja-JP" sz="1200" dirty="0">
                <a:solidFill>
                  <a:srgbClr val="0000FF"/>
                </a:solidFill>
              </a:rPr>
              <a:t>σ</a:t>
            </a:r>
            <a:r>
              <a:rPr lang="ja-JP" altLang="en-US" sz="1200" dirty="0">
                <a:solidFill>
                  <a:srgbClr val="0000FF"/>
                </a:solidFill>
              </a:rPr>
              <a:t>の設定と水門天端高の関係</a:t>
            </a:r>
            <a:endParaRPr lang="en-US" altLang="ja-JP" sz="1200" dirty="0">
              <a:solidFill>
                <a:srgbClr val="0000FF"/>
              </a:solidFill>
            </a:endParaRPr>
          </a:p>
        </p:txBody>
      </p:sp>
      <p:sp>
        <p:nvSpPr>
          <p:cNvPr id="14" name="テキスト ボックス 13">
            <a:extLst>
              <a:ext uri="{FF2B5EF4-FFF2-40B4-BE49-F238E27FC236}">
                <a16:creationId xmlns:a16="http://schemas.microsoft.com/office/drawing/2014/main" id="{18BE164C-AEB1-4B57-8E4B-3BF8D9D3065F}"/>
              </a:ext>
            </a:extLst>
          </p:cNvPr>
          <p:cNvSpPr txBox="1"/>
          <p:nvPr/>
        </p:nvSpPr>
        <p:spPr>
          <a:xfrm>
            <a:off x="10680700" y="2139200"/>
            <a:ext cx="4411414" cy="646331"/>
          </a:xfrm>
          <a:prstGeom prst="rect">
            <a:avLst/>
          </a:prstGeom>
          <a:noFill/>
        </p:spPr>
        <p:txBody>
          <a:bodyPr wrap="square" rtlCol="0">
            <a:spAutoFit/>
          </a:bodyPr>
          <a:lstStyle/>
          <a:p>
            <a:r>
              <a:rPr lang="ja-JP" altLang="en-US" sz="1200" dirty="0">
                <a:solidFill>
                  <a:srgbClr val="0000FF"/>
                </a:solidFill>
              </a:rPr>
              <a:t>■将来２度上昇に対する設計パターン</a:t>
            </a:r>
            <a:endParaRPr lang="en-US" altLang="ja-JP" sz="1200" dirty="0">
              <a:solidFill>
                <a:srgbClr val="0000FF"/>
              </a:solidFill>
            </a:endParaRPr>
          </a:p>
          <a:p>
            <a:r>
              <a:rPr lang="ja-JP" altLang="en-US" sz="1200" dirty="0"/>
              <a:t>　基準水位の設定方法による概算費用の差額は、将来気候</a:t>
            </a:r>
            <a:r>
              <a:rPr lang="en-US" altLang="ja-JP" sz="1200" dirty="0"/>
              <a:t>2</a:t>
            </a:r>
            <a:r>
              <a:rPr lang="ja-JP" altLang="en-US" sz="1200" dirty="0"/>
              <a:t>度上昇で最大</a:t>
            </a:r>
            <a:r>
              <a:rPr lang="en-US" altLang="ja-JP" sz="1200" dirty="0"/>
              <a:t>1</a:t>
            </a:r>
            <a:r>
              <a:rPr lang="ja-JP" altLang="en-US" sz="1200" dirty="0"/>
              <a:t>億円程度であり、全事業費の約</a:t>
            </a:r>
            <a:r>
              <a:rPr lang="en-US" altLang="ja-JP" sz="1200" dirty="0"/>
              <a:t>1%</a:t>
            </a:r>
            <a:r>
              <a:rPr lang="ja-JP" altLang="en-US" sz="1200" dirty="0"/>
              <a:t>程度の差となる。</a:t>
            </a:r>
            <a:endParaRPr lang="en-US" altLang="ja-JP" sz="1200" dirty="0"/>
          </a:p>
        </p:txBody>
      </p:sp>
      <p:pic>
        <p:nvPicPr>
          <p:cNvPr id="2" name="図 1">
            <a:extLst>
              <a:ext uri="{FF2B5EF4-FFF2-40B4-BE49-F238E27FC236}">
                <a16:creationId xmlns:a16="http://schemas.microsoft.com/office/drawing/2014/main" id="{DEFF7815-1542-4DA5-BC5C-CC6C60A0B8F6}"/>
              </a:ext>
            </a:extLst>
          </p:cNvPr>
          <p:cNvPicPr>
            <a:picLocks noChangeAspect="1"/>
          </p:cNvPicPr>
          <p:nvPr/>
        </p:nvPicPr>
        <p:blipFill rotWithShape="1">
          <a:blip r:embed="rId2"/>
          <a:srcRect r="34896"/>
          <a:stretch/>
        </p:blipFill>
        <p:spPr>
          <a:xfrm>
            <a:off x="3121953" y="2654423"/>
            <a:ext cx="5402500" cy="3838452"/>
          </a:xfrm>
          <a:prstGeom prst="rect">
            <a:avLst/>
          </a:prstGeom>
        </p:spPr>
      </p:pic>
      <p:pic>
        <p:nvPicPr>
          <p:cNvPr id="13" name="図 12">
            <a:extLst>
              <a:ext uri="{FF2B5EF4-FFF2-40B4-BE49-F238E27FC236}">
                <a16:creationId xmlns:a16="http://schemas.microsoft.com/office/drawing/2014/main" id="{AD6FF03E-F497-4032-B294-84C674CF3A29}"/>
              </a:ext>
            </a:extLst>
          </p:cNvPr>
          <p:cNvPicPr>
            <a:picLocks noChangeAspect="1"/>
          </p:cNvPicPr>
          <p:nvPr/>
        </p:nvPicPr>
        <p:blipFill>
          <a:blip r:embed="rId3"/>
          <a:stretch>
            <a:fillRect/>
          </a:stretch>
        </p:blipFill>
        <p:spPr>
          <a:xfrm>
            <a:off x="4447319" y="1443621"/>
            <a:ext cx="4512100" cy="956607"/>
          </a:xfrm>
          <a:prstGeom prst="rect">
            <a:avLst/>
          </a:prstGeom>
        </p:spPr>
      </p:pic>
      <p:cxnSp>
        <p:nvCxnSpPr>
          <p:cNvPr id="15" name="直線矢印コネクタ 14">
            <a:extLst>
              <a:ext uri="{FF2B5EF4-FFF2-40B4-BE49-F238E27FC236}">
                <a16:creationId xmlns:a16="http://schemas.microsoft.com/office/drawing/2014/main" id="{43DC42E5-A222-4D30-98DA-A0608399413F}"/>
              </a:ext>
            </a:extLst>
          </p:cNvPr>
          <p:cNvCxnSpPr>
            <a:cxnSpLocks/>
          </p:cNvCxnSpPr>
          <p:nvPr/>
        </p:nvCxnSpPr>
        <p:spPr>
          <a:xfrm>
            <a:off x="8342342" y="4697229"/>
            <a:ext cx="0" cy="687571"/>
          </a:xfrm>
          <a:prstGeom prst="straightConnector1">
            <a:avLst/>
          </a:prstGeom>
          <a:ln w="25400" cap="rnd">
            <a:solidFill>
              <a:srgbClr val="0000FF"/>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B710E43B-18C6-4112-B103-252B54A3D7E0}"/>
              </a:ext>
            </a:extLst>
          </p:cNvPr>
          <p:cNvCxnSpPr>
            <a:cxnSpLocks/>
          </p:cNvCxnSpPr>
          <p:nvPr/>
        </p:nvCxnSpPr>
        <p:spPr>
          <a:xfrm>
            <a:off x="8342342" y="3810000"/>
            <a:ext cx="0" cy="908195"/>
          </a:xfrm>
          <a:prstGeom prst="straightConnector1">
            <a:avLst/>
          </a:prstGeom>
          <a:ln w="25400" cap="rnd">
            <a:solidFill>
              <a:srgbClr val="FF660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BA7C3746-C011-413D-9716-3ADEB9B28A5D}"/>
              </a:ext>
            </a:extLst>
          </p:cNvPr>
          <p:cNvCxnSpPr>
            <a:cxnSpLocks/>
          </p:cNvCxnSpPr>
          <p:nvPr/>
        </p:nvCxnSpPr>
        <p:spPr>
          <a:xfrm>
            <a:off x="8342342" y="3074834"/>
            <a:ext cx="0" cy="735166"/>
          </a:xfrm>
          <a:prstGeom prst="straightConnector1">
            <a:avLst/>
          </a:prstGeom>
          <a:ln w="25400" cap="rnd">
            <a:solidFill>
              <a:srgbClr val="00B050"/>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5418E3A0-0B4D-4A42-A109-317DD8503E99}"/>
              </a:ext>
            </a:extLst>
          </p:cNvPr>
          <p:cNvSpPr txBox="1"/>
          <p:nvPr/>
        </p:nvSpPr>
        <p:spPr>
          <a:xfrm>
            <a:off x="8342342" y="4812462"/>
            <a:ext cx="443250" cy="400110"/>
          </a:xfrm>
          <a:prstGeom prst="rect">
            <a:avLst/>
          </a:prstGeom>
          <a:noFill/>
        </p:spPr>
        <p:txBody>
          <a:bodyPr wrap="square" rtlCol="0">
            <a:spAutoFit/>
          </a:bodyPr>
          <a:lstStyle/>
          <a:p>
            <a:r>
              <a:rPr lang="ja-JP" altLang="en-US" sz="1000" dirty="0">
                <a:solidFill>
                  <a:srgbClr val="0000FF"/>
                </a:solidFill>
              </a:rPr>
              <a:t>土木工事</a:t>
            </a:r>
            <a:endParaRPr lang="ja-JP" altLang="en-US" sz="1000" dirty="0"/>
          </a:p>
        </p:txBody>
      </p:sp>
      <p:sp>
        <p:nvSpPr>
          <p:cNvPr id="20" name="テキスト ボックス 19">
            <a:extLst>
              <a:ext uri="{FF2B5EF4-FFF2-40B4-BE49-F238E27FC236}">
                <a16:creationId xmlns:a16="http://schemas.microsoft.com/office/drawing/2014/main" id="{3564C760-74FA-4B7B-B8F2-C3301A83817F}"/>
              </a:ext>
            </a:extLst>
          </p:cNvPr>
          <p:cNvSpPr txBox="1"/>
          <p:nvPr/>
        </p:nvSpPr>
        <p:spPr>
          <a:xfrm>
            <a:off x="8342342" y="4058021"/>
            <a:ext cx="443250" cy="400110"/>
          </a:xfrm>
          <a:prstGeom prst="rect">
            <a:avLst/>
          </a:prstGeom>
          <a:noFill/>
        </p:spPr>
        <p:txBody>
          <a:bodyPr wrap="square" rtlCol="0">
            <a:spAutoFit/>
          </a:bodyPr>
          <a:lstStyle/>
          <a:p>
            <a:r>
              <a:rPr lang="ja-JP" altLang="en-US" sz="1000" dirty="0">
                <a:solidFill>
                  <a:srgbClr val="FF6600"/>
                </a:solidFill>
              </a:rPr>
              <a:t>仮設工事</a:t>
            </a:r>
          </a:p>
        </p:txBody>
      </p:sp>
      <p:sp>
        <p:nvSpPr>
          <p:cNvPr id="21" name="テキスト ボックス 20">
            <a:extLst>
              <a:ext uri="{FF2B5EF4-FFF2-40B4-BE49-F238E27FC236}">
                <a16:creationId xmlns:a16="http://schemas.microsoft.com/office/drawing/2014/main" id="{7AE96960-784E-4903-B0CC-BA5686918FB2}"/>
              </a:ext>
            </a:extLst>
          </p:cNvPr>
          <p:cNvSpPr txBox="1"/>
          <p:nvPr/>
        </p:nvSpPr>
        <p:spPr>
          <a:xfrm>
            <a:off x="8379708" y="3155937"/>
            <a:ext cx="554315" cy="553998"/>
          </a:xfrm>
          <a:prstGeom prst="rect">
            <a:avLst/>
          </a:prstGeom>
          <a:noFill/>
        </p:spPr>
        <p:txBody>
          <a:bodyPr wrap="square" rtlCol="0">
            <a:spAutoFit/>
          </a:bodyPr>
          <a:lstStyle/>
          <a:p>
            <a:r>
              <a:rPr lang="ja-JP" altLang="en-US" sz="1000" dirty="0">
                <a:solidFill>
                  <a:srgbClr val="00B050"/>
                </a:solidFill>
              </a:rPr>
              <a:t>電気・機械設備</a:t>
            </a:r>
          </a:p>
        </p:txBody>
      </p:sp>
      <p:pic>
        <p:nvPicPr>
          <p:cNvPr id="5" name="図 4">
            <a:extLst>
              <a:ext uri="{FF2B5EF4-FFF2-40B4-BE49-F238E27FC236}">
                <a16:creationId xmlns:a16="http://schemas.microsoft.com/office/drawing/2014/main" id="{E6BD46EF-DE05-4071-AB97-40FFAC5C2C24}"/>
              </a:ext>
            </a:extLst>
          </p:cNvPr>
          <p:cNvPicPr>
            <a:picLocks noChangeAspect="1"/>
          </p:cNvPicPr>
          <p:nvPr/>
        </p:nvPicPr>
        <p:blipFill>
          <a:blip r:embed="rId4"/>
          <a:stretch>
            <a:fillRect/>
          </a:stretch>
        </p:blipFill>
        <p:spPr>
          <a:xfrm>
            <a:off x="81184" y="1352643"/>
            <a:ext cx="4108862" cy="1301780"/>
          </a:xfrm>
          <a:prstGeom prst="rect">
            <a:avLst/>
          </a:prstGeom>
        </p:spPr>
      </p:pic>
      <p:pic>
        <p:nvPicPr>
          <p:cNvPr id="6" name="図 5">
            <a:extLst>
              <a:ext uri="{FF2B5EF4-FFF2-40B4-BE49-F238E27FC236}">
                <a16:creationId xmlns:a16="http://schemas.microsoft.com/office/drawing/2014/main" id="{472D79FD-D9D5-4BC3-B8B5-36C219FDD925}"/>
              </a:ext>
            </a:extLst>
          </p:cNvPr>
          <p:cNvPicPr>
            <a:picLocks noChangeAspect="1"/>
          </p:cNvPicPr>
          <p:nvPr/>
        </p:nvPicPr>
        <p:blipFill>
          <a:blip r:embed="rId5"/>
          <a:stretch>
            <a:fillRect/>
          </a:stretch>
        </p:blipFill>
        <p:spPr>
          <a:xfrm>
            <a:off x="192627" y="2662477"/>
            <a:ext cx="2817883" cy="4111435"/>
          </a:xfrm>
          <a:prstGeom prst="rect">
            <a:avLst/>
          </a:prstGeom>
        </p:spPr>
      </p:pic>
    </p:spTree>
    <p:extLst>
      <p:ext uri="{BB962C8B-B14F-4D97-AF65-F5344CB8AC3E}">
        <p14:creationId xmlns:p14="http://schemas.microsoft.com/office/powerpoint/2010/main" val="189232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参考：</a:t>
            </a:r>
            <a:r>
              <a:rPr kumimoji="0" lang="ja-JP" altLang="en-US" sz="2000" b="1"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設計</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外力の違いによる水門の概算工事費の</a:t>
            </a:r>
            <a:r>
              <a:rPr kumimoji="0" lang="ja-JP" altLang="en-US" sz="2000" b="1"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試算</a:t>
            </a:r>
            <a:endParaRPr kumimoji="0" lang="ja-JP" altLang="en-US" sz="12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2" name="スライド番号プレースホルダー 2">
            <a:extLst>
              <a:ext uri="{FF2B5EF4-FFF2-40B4-BE49-F238E27FC236}">
                <a16:creationId xmlns:a16="http://schemas.microsoft.com/office/drawing/2014/main" id="{BFB92082-78EF-4CE0-A09A-87D994986779}"/>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6</a:t>
            </a:fld>
            <a:endParaRPr kumimoji="1" lang="ja-JP" altLang="en-US" sz="1600" dirty="0">
              <a:solidFill>
                <a:schemeClr val="tx1"/>
              </a:solidFill>
            </a:endParaRPr>
          </a:p>
        </p:txBody>
      </p:sp>
      <p:pic>
        <p:nvPicPr>
          <p:cNvPr id="4" name="図 3">
            <a:extLst>
              <a:ext uri="{FF2B5EF4-FFF2-40B4-BE49-F238E27FC236}">
                <a16:creationId xmlns:a16="http://schemas.microsoft.com/office/drawing/2014/main" id="{2F0A57E0-D72A-48F6-8E7D-52B4C4366312}"/>
              </a:ext>
            </a:extLst>
          </p:cNvPr>
          <p:cNvPicPr>
            <a:picLocks noChangeAspect="1"/>
          </p:cNvPicPr>
          <p:nvPr/>
        </p:nvPicPr>
        <p:blipFill rotWithShape="1">
          <a:blip r:embed="rId2"/>
          <a:srcRect b="14440"/>
          <a:stretch/>
        </p:blipFill>
        <p:spPr>
          <a:xfrm>
            <a:off x="2082315" y="846974"/>
            <a:ext cx="6934684" cy="1669013"/>
          </a:xfrm>
          <a:prstGeom prst="rect">
            <a:avLst/>
          </a:prstGeom>
        </p:spPr>
      </p:pic>
      <p:pic>
        <p:nvPicPr>
          <p:cNvPr id="5" name="図 4">
            <a:extLst>
              <a:ext uri="{FF2B5EF4-FFF2-40B4-BE49-F238E27FC236}">
                <a16:creationId xmlns:a16="http://schemas.microsoft.com/office/drawing/2014/main" id="{9C729CD7-541B-47C6-BC4E-29C814A06BA1}"/>
              </a:ext>
            </a:extLst>
          </p:cNvPr>
          <p:cNvPicPr>
            <a:picLocks/>
          </p:cNvPicPr>
          <p:nvPr/>
        </p:nvPicPr>
        <p:blipFill rotWithShape="1">
          <a:blip r:embed="rId3"/>
          <a:srcRect b="13392"/>
          <a:stretch/>
        </p:blipFill>
        <p:spPr>
          <a:xfrm>
            <a:off x="2082315" y="2614800"/>
            <a:ext cx="6934684" cy="1713348"/>
          </a:xfrm>
          <a:prstGeom prst="rect">
            <a:avLst/>
          </a:prstGeom>
        </p:spPr>
      </p:pic>
      <p:pic>
        <p:nvPicPr>
          <p:cNvPr id="6" name="図 5">
            <a:extLst>
              <a:ext uri="{FF2B5EF4-FFF2-40B4-BE49-F238E27FC236}">
                <a16:creationId xmlns:a16="http://schemas.microsoft.com/office/drawing/2014/main" id="{96ADEED0-8403-44A8-B3E5-B9FD61DFAF28}"/>
              </a:ext>
            </a:extLst>
          </p:cNvPr>
          <p:cNvPicPr>
            <a:picLocks/>
          </p:cNvPicPr>
          <p:nvPr/>
        </p:nvPicPr>
        <p:blipFill>
          <a:blip r:embed="rId4"/>
          <a:stretch>
            <a:fillRect/>
          </a:stretch>
        </p:blipFill>
        <p:spPr>
          <a:xfrm>
            <a:off x="2082315" y="4383968"/>
            <a:ext cx="6934684" cy="1978279"/>
          </a:xfrm>
          <a:prstGeom prst="rect">
            <a:avLst/>
          </a:prstGeom>
        </p:spPr>
      </p:pic>
      <p:sp>
        <p:nvSpPr>
          <p:cNvPr id="7" name="テキスト ボックス 6">
            <a:extLst>
              <a:ext uri="{FF2B5EF4-FFF2-40B4-BE49-F238E27FC236}">
                <a16:creationId xmlns:a16="http://schemas.microsoft.com/office/drawing/2014/main" id="{748DE71B-F997-40C5-B40B-B2DA4FA02F7F}"/>
              </a:ext>
            </a:extLst>
          </p:cNvPr>
          <p:cNvSpPr txBox="1"/>
          <p:nvPr/>
        </p:nvSpPr>
        <p:spPr>
          <a:xfrm>
            <a:off x="4095508" y="1941898"/>
            <a:ext cx="777528" cy="307777"/>
          </a:xfrm>
          <a:prstGeom prst="rect">
            <a:avLst/>
          </a:prstGeom>
          <a:noFill/>
        </p:spPr>
        <p:txBody>
          <a:bodyPr wrap="square" rtlCol="0">
            <a:spAutoFit/>
          </a:bodyPr>
          <a:lstStyle/>
          <a:p>
            <a:r>
              <a:rPr kumimoji="1" lang="ja-JP" altLang="en-US" sz="700" dirty="0"/>
              <a:t>制御系施設の修繕</a:t>
            </a:r>
          </a:p>
        </p:txBody>
      </p:sp>
      <p:sp>
        <p:nvSpPr>
          <p:cNvPr id="16" name="テキスト ボックス 15">
            <a:extLst>
              <a:ext uri="{FF2B5EF4-FFF2-40B4-BE49-F238E27FC236}">
                <a16:creationId xmlns:a16="http://schemas.microsoft.com/office/drawing/2014/main" id="{A3897226-A767-4DCA-9AC3-93321B74AEA7}"/>
              </a:ext>
            </a:extLst>
          </p:cNvPr>
          <p:cNvSpPr txBox="1"/>
          <p:nvPr/>
        </p:nvSpPr>
        <p:spPr>
          <a:xfrm>
            <a:off x="6022627" y="1941898"/>
            <a:ext cx="565150" cy="307777"/>
          </a:xfrm>
          <a:prstGeom prst="rect">
            <a:avLst/>
          </a:prstGeom>
          <a:noFill/>
        </p:spPr>
        <p:txBody>
          <a:bodyPr wrap="square" rtlCol="0">
            <a:spAutoFit/>
          </a:bodyPr>
          <a:lstStyle/>
          <a:p>
            <a:r>
              <a:rPr kumimoji="1" lang="ja-JP" altLang="en-US" sz="700" dirty="0"/>
              <a:t>制御系施設の修繕</a:t>
            </a:r>
          </a:p>
        </p:txBody>
      </p:sp>
      <p:sp>
        <p:nvSpPr>
          <p:cNvPr id="17" name="テキスト ボックス 16">
            <a:extLst>
              <a:ext uri="{FF2B5EF4-FFF2-40B4-BE49-F238E27FC236}">
                <a16:creationId xmlns:a16="http://schemas.microsoft.com/office/drawing/2014/main" id="{D0958FF8-AAC7-46DF-B477-B9C308FA62B6}"/>
              </a:ext>
            </a:extLst>
          </p:cNvPr>
          <p:cNvSpPr txBox="1"/>
          <p:nvPr/>
        </p:nvSpPr>
        <p:spPr>
          <a:xfrm>
            <a:off x="7886698" y="1941898"/>
            <a:ext cx="565150" cy="307777"/>
          </a:xfrm>
          <a:prstGeom prst="rect">
            <a:avLst/>
          </a:prstGeom>
          <a:noFill/>
        </p:spPr>
        <p:txBody>
          <a:bodyPr wrap="square" rtlCol="0">
            <a:spAutoFit/>
          </a:bodyPr>
          <a:lstStyle/>
          <a:p>
            <a:r>
              <a:rPr kumimoji="1" lang="ja-JP" altLang="en-US" sz="700" dirty="0"/>
              <a:t>制御系施設の修繕</a:t>
            </a:r>
          </a:p>
        </p:txBody>
      </p:sp>
      <p:sp>
        <p:nvSpPr>
          <p:cNvPr id="18" name="テキスト ボックス 17">
            <a:extLst>
              <a:ext uri="{FF2B5EF4-FFF2-40B4-BE49-F238E27FC236}">
                <a16:creationId xmlns:a16="http://schemas.microsoft.com/office/drawing/2014/main" id="{D90A2571-D65B-4847-A745-0D4E79AF366D}"/>
              </a:ext>
            </a:extLst>
          </p:cNvPr>
          <p:cNvSpPr txBox="1"/>
          <p:nvPr/>
        </p:nvSpPr>
        <p:spPr>
          <a:xfrm>
            <a:off x="4158556" y="3764348"/>
            <a:ext cx="565150" cy="307777"/>
          </a:xfrm>
          <a:prstGeom prst="rect">
            <a:avLst/>
          </a:prstGeom>
          <a:noFill/>
        </p:spPr>
        <p:txBody>
          <a:bodyPr wrap="square" rtlCol="0">
            <a:spAutoFit/>
          </a:bodyPr>
          <a:lstStyle/>
          <a:p>
            <a:r>
              <a:rPr kumimoji="1" lang="ja-JP" altLang="en-US" sz="700" dirty="0"/>
              <a:t>制御系施設の修繕</a:t>
            </a:r>
          </a:p>
        </p:txBody>
      </p:sp>
      <p:sp>
        <p:nvSpPr>
          <p:cNvPr id="19" name="テキスト ボックス 18">
            <a:extLst>
              <a:ext uri="{FF2B5EF4-FFF2-40B4-BE49-F238E27FC236}">
                <a16:creationId xmlns:a16="http://schemas.microsoft.com/office/drawing/2014/main" id="{01E55821-02BA-495D-A68F-520E9F2D6BE9}"/>
              </a:ext>
            </a:extLst>
          </p:cNvPr>
          <p:cNvSpPr txBox="1"/>
          <p:nvPr/>
        </p:nvSpPr>
        <p:spPr>
          <a:xfrm>
            <a:off x="7260877" y="3764348"/>
            <a:ext cx="635896" cy="307777"/>
          </a:xfrm>
          <a:prstGeom prst="rect">
            <a:avLst/>
          </a:prstGeom>
          <a:noFill/>
        </p:spPr>
        <p:txBody>
          <a:bodyPr wrap="square" rtlCol="0">
            <a:spAutoFit/>
          </a:bodyPr>
          <a:lstStyle/>
          <a:p>
            <a:r>
              <a:rPr kumimoji="1" lang="ja-JP" altLang="en-US" sz="700" dirty="0"/>
              <a:t>制御系施設の修繕</a:t>
            </a:r>
          </a:p>
        </p:txBody>
      </p:sp>
      <p:sp>
        <p:nvSpPr>
          <p:cNvPr id="20" name="テキスト ボックス 19">
            <a:extLst>
              <a:ext uri="{FF2B5EF4-FFF2-40B4-BE49-F238E27FC236}">
                <a16:creationId xmlns:a16="http://schemas.microsoft.com/office/drawing/2014/main" id="{0E0F3F00-69BB-4BC1-807F-848AAFF86DD1}"/>
              </a:ext>
            </a:extLst>
          </p:cNvPr>
          <p:cNvSpPr txBox="1"/>
          <p:nvPr/>
        </p:nvSpPr>
        <p:spPr>
          <a:xfrm>
            <a:off x="4158556" y="5486472"/>
            <a:ext cx="565150" cy="307777"/>
          </a:xfrm>
          <a:prstGeom prst="rect">
            <a:avLst/>
          </a:prstGeom>
          <a:noFill/>
        </p:spPr>
        <p:txBody>
          <a:bodyPr wrap="square" rtlCol="0">
            <a:spAutoFit/>
          </a:bodyPr>
          <a:lstStyle/>
          <a:p>
            <a:r>
              <a:rPr kumimoji="1" lang="ja-JP" altLang="en-US" sz="700" dirty="0"/>
              <a:t>制御系施設の修繕</a:t>
            </a:r>
          </a:p>
        </p:txBody>
      </p:sp>
      <p:sp>
        <p:nvSpPr>
          <p:cNvPr id="21" name="テキスト ボックス 20">
            <a:extLst>
              <a:ext uri="{FF2B5EF4-FFF2-40B4-BE49-F238E27FC236}">
                <a16:creationId xmlns:a16="http://schemas.microsoft.com/office/drawing/2014/main" id="{337E11DC-FF4D-4A7D-964B-78E1B3EA2BEF}"/>
              </a:ext>
            </a:extLst>
          </p:cNvPr>
          <p:cNvSpPr txBox="1"/>
          <p:nvPr/>
        </p:nvSpPr>
        <p:spPr>
          <a:xfrm>
            <a:off x="7260877" y="5486472"/>
            <a:ext cx="565150" cy="307777"/>
          </a:xfrm>
          <a:prstGeom prst="rect">
            <a:avLst/>
          </a:prstGeom>
          <a:noFill/>
        </p:spPr>
        <p:txBody>
          <a:bodyPr wrap="square" rtlCol="0">
            <a:spAutoFit/>
          </a:bodyPr>
          <a:lstStyle/>
          <a:p>
            <a:r>
              <a:rPr kumimoji="1" lang="ja-JP" altLang="en-US" sz="700" dirty="0"/>
              <a:t>制御系施設の修繕</a:t>
            </a:r>
          </a:p>
        </p:txBody>
      </p:sp>
      <p:sp>
        <p:nvSpPr>
          <p:cNvPr id="25" name="テキスト ボックス 24">
            <a:extLst>
              <a:ext uri="{FF2B5EF4-FFF2-40B4-BE49-F238E27FC236}">
                <a16:creationId xmlns:a16="http://schemas.microsoft.com/office/drawing/2014/main" id="{78C0D36F-9266-4B4D-9ABA-6CA65F7E8DB0}"/>
              </a:ext>
            </a:extLst>
          </p:cNvPr>
          <p:cNvSpPr txBox="1"/>
          <p:nvPr/>
        </p:nvSpPr>
        <p:spPr>
          <a:xfrm>
            <a:off x="5498857" y="1913443"/>
            <a:ext cx="421930" cy="307777"/>
          </a:xfrm>
          <a:prstGeom prst="rect">
            <a:avLst/>
          </a:prstGeom>
          <a:noFill/>
        </p:spPr>
        <p:txBody>
          <a:bodyPr wrap="square" rtlCol="0">
            <a:spAutoFit/>
          </a:bodyPr>
          <a:lstStyle/>
          <a:p>
            <a:r>
              <a:rPr lang="ja-JP" altLang="en-US" sz="700" dirty="0"/>
              <a:t>扉体</a:t>
            </a:r>
            <a:endParaRPr kumimoji="1" lang="en-US" altLang="ja-JP" sz="700" dirty="0"/>
          </a:p>
          <a:p>
            <a:r>
              <a:rPr kumimoji="1" lang="ja-JP" altLang="en-US" sz="700" dirty="0"/>
              <a:t>修繕</a:t>
            </a:r>
          </a:p>
        </p:txBody>
      </p:sp>
      <p:sp>
        <p:nvSpPr>
          <p:cNvPr id="26" name="テキスト ボックス 25">
            <a:extLst>
              <a:ext uri="{FF2B5EF4-FFF2-40B4-BE49-F238E27FC236}">
                <a16:creationId xmlns:a16="http://schemas.microsoft.com/office/drawing/2014/main" id="{B252DDC3-E64A-4782-BE7D-E0577EFBA7BD}"/>
              </a:ext>
            </a:extLst>
          </p:cNvPr>
          <p:cNvSpPr txBox="1"/>
          <p:nvPr/>
        </p:nvSpPr>
        <p:spPr>
          <a:xfrm>
            <a:off x="5325301" y="3683216"/>
            <a:ext cx="666990" cy="307777"/>
          </a:xfrm>
          <a:prstGeom prst="rect">
            <a:avLst/>
          </a:prstGeom>
          <a:noFill/>
        </p:spPr>
        <p:txBody>
          <a:bodyPr wrap="square" rtlCol="0">
            <a:spAutoFit/>
          </a:bodyPr>
          <a:lstStyle/>
          <a:p>
            <a:pPr algn="ctr"/>
            <a:r>
              <a:rPr lang="ja-JP" altLang="en-US" sz="700" dirty="0"/>
              <a:t>扉体</a:t>
            </a:r>
            <a:endParaRPr kumimoji="1" lang="en-US" altLang="ja-JP" sz="700" dirty="0"/>
          </a:p>
          <a:p>
            <a:pPr algn="ctr"/>
            <a:r>
              <a:rPr lang="ja-JP" altLang="en-US" sz="700" dirty="0"/>
              <a:t>改築・</a:t>
            </a:r>
            <a:r>
              <a:rPr kumimoji="1" lang="ja-JP" altLang="en-US" sz="700" dirty="0"/>
              <a:t>修繕</a:t>
            </a:r>
          </a:p>
        </p:txBody>
      </p:sp>
      <p:sp>
        <p:nvSpPr>
          <p:cNvPr id="27" name="テキスト ボックス 26">
            <a:extLst>
              <a:ext uri="{FF2B5EF4-FFF2-40B4-BE49-F238E27FC236}">
                <a16:creationId xmlns:a16="http://schemas.microsoft.com/office/drawing/2014/main" id="{4A1F0704-20BB-4C38-BC2E-BA94DEB3DB4C}"/>
              </a:ext>
            </a:extLst>
          </p:cNvPr>
          <p:cNvSpPr txBox="1"/>
          <p:nvPr/>
        </p:nvSpPr>
        <p:spPr>
          <a:xfrm>
            <a:off x="5363190" y="5169918"/>
            <a:ext cx="629101" cy="307777"/>
          </a:xfrm>
          <a:prstGeom prst="rect">
            <a:avLst/>
          </a:prstGeom>
          <a:noFill/>
        </p:spPr>
        <p:txBody>
          <a:bodyPr wrap="square" rtlCol="0">
            <a:spAutoFit/>
          </a:bodyPr>
          <a:lstStyle/>
          <a:p>
            <a:pPr algn="ctr"/>
            <a:r>
              <a:rPr lang="ja-JP" altLang="en-US" sz="700" dirty="0"/>
              <a:t>扉体・本体</a:t>
            </a:r>
            <a:endParaRPr kumimoji="1" lang="en-US" altLang="ja-JP" sz="700" dirty="0"/>
          </a:p>
          <a:p>
            <a:pPr algn="ctr"/>
            <a:r>
              <a:rPr kumimoji="1" lang="ja-JP" altLang="en-US" sz="700" dirty="0"/>
              <a:t>改築</a:t>
            </a:r>
          </a:p>
        </p:txBody>
      </p:sp>
      <p:sp>
        <p:nvSpPr>
          <p:cNvPr id="9" name="テキスト ボックス 8">
            <a:extLst>
              <a:ext uri="{FF2B5EF4-FFF2-40B4-BE49-F238E27FC236}">
                <a16:creationId xmlns:a16="http://schemas.microsoft.com/office/drawing/2014/main" id="{D12294BB-1259-487F-AD17-138514CF328E}"/>
              </a:ext>
            </a:extLst>
          </p:cNvPr>
          <p:cNvSpPr txBox="1"/>
          <p:nvPr/>
        </p:nvSpPr>
        <p:spPr>
          <a:xfrm>
            <a:off x="2437706" y="4619172"/>
            <a:ext cx="1333500" cy="215444"/>
          </a:xfrm>
          <a:prstGeom prst="rect">
            <a:avLst/>
          </a:prstGeom>
          <a:noFill/>
        </p:spPr>
        <p:txBody>
          <a:bodyPr wrap="square" rtlCol="0">
            <a:spAutoFit/>
          </a:bodyPr>
          <a:lstStyle/>
          <a:p>
            <a:r>
              <a:rPr kumimoji="1" lang="ja-JP" altLang="en-US" sz="800" dirty="0">
                <a:solidFill>
                  <a:srgbClr val="FF0000"/>
                </a:solidFill>
              </a:rPr>
              <a:t>初期投資は最も安価</a:t>
            </a:r>
          </a:p>
        </p:txBody>
      </p:sp>
      <p:sp>
        <p:nvSpPr>
          <p:cNvPr id="28" name="テキスト ボックス 27">
            <a:extLst>
              <a:ext uri="{FF2B5EF4-FFF2-40B4-BE49-F238E27FC236}">
                <a16:creationId xmlns:a16="http://schemas.microsoft.com/office/drawing/2014/main" id="{82A6179D-BF0A-47EB-98E4-3ED7B97015CA}"/>
              </a:ext>
            </a:extLst>
          </p:cNvPr>
          <p:cNvSpPr txBox="1"/>
          <p:nvPr/>
        </p:nvSpPr>
        <p:spPr>
          <a:xfrm>
            <a:off x="2437706" y="1095340"/>
            <a:ext cx="1333500" cy="215444"/>
          </a:xfrm>
          <a:prstGeom prst="rect">
            <a:avLst/>
          </a:prstGeom>
          <a:noFill/>
        </p:spPr>
        <p:txBody>
          <a:bodyPr wrap="square" rtlCol="0">
            <a:spAutoFit/>
          </a:bodyPr>
          <a:lstStyle/>
          <a:p>
            <a:r>
              <a:rPr kumimoji="1" lang="ja-JP" altLang="en-US" sz="800" dirty="0">
                <a:solidFill>
                  <a:srgbClr val="FF0000"/>
                </a:solidFill>
              </a:rPr>
              <a:t>初期投資は最も高価</a:t>
            </a:r>
          </a:p>
        </p:txBody>
      </p:sp>
      <p:sp>
        <p:nvSpPr>
          <p:cNvPr id="29" name="テキスト ボックス 28">
            <a:extLst>
              <a:ext uri="{FF2B5EF4-FFF2-40B4-BE49-F238E27FC236}">
                <a16:creationId xmlns:a16="http://schemas.microsoft.com/office/drawing/2014/main" id="{51162745-CF63-4071-857D-BFCA9C3B5B9F}"/>
              </a:ext>
            </a:extLst>
          </p:cNvPr>
          <p:cNvSpPr txBox="1"/>
          <p:nvPr/>
        </p:nvSpPr>
        <p:spPr>
          <a:xfrm>
            <a:off x="5714306" y="3267896"/>
            <a:ext cx="1403350" cy="307777"/>
          </a:xfrm>
          <a:prstGeom prst="rect">
            <a:avLst/>
          </a:prstGeom>
          <a:noFill/>
        </p:spPr>
        <p:txBody>
          <a:bodyPr wrap="square" rtlCol="0">
            <a:spAutoFit/>
          </a:bodyPr>
          <a:lstStyle/>
          <a:p>
            <a:r>
              <a:rPr lang="ja-JP" altLang="en-US" sz="700" dirty="0">
                <a:solidFill>
                  <a:srgbClr val="FF0000"/>
                </a:solidFill>
              </a:rPr>
              <a:t>扉体改築を修繕と合わせて実施</a:t>
            </a:r>
            <a:r>
              <a:rPr lang="en-US" altLang="ja-JP" sz="700" dirty="0">
                <a:solidFill>
                  <a:srgbClr val="FF0000"/>
                </a:solidFill>
              </a:rPr>
              <a:t>(</a:t>
            </a:r>
            <a:r>
              <a:rPr lang="ja-JP" altLang="en-US" sz="700" dirty="0">
                <a:solidFill>
                  <a:srgbClr val="FF0000"/>
                </a:solidFill>
              </a:rPr>
              <a:t>巻上機等も合わせて交換）</a:t>
            </a:r>
            <a:endParaRPr kumimoji="1" lang="ja-JP" altLang="en-US" sz="700" dirty="0">
              <a:solidFill>
                <a:srgbClr val="FF0000"/>
              </a:solidFill>
            </a:endParaRPr>
          </a:p>
        </p:txBody>
      </p:sp>
      <p:sp>
        <p:nvSpPr>
          <p:cNvPr id="14" name="正方形/長方形 13">
            <a:extLst>
              <a:ext uri="{FF2B5EF4-FFF2-40B4-BE49-F238E27FC236}">
                <a16:creationId xmlns:a16="http://schemas.microsoft.com/office/drawing/2014/main" id="{CC7D5206-5FFC-4327-9B1D-CECE0763B1B0}"/>
              </a:ext>
            </a:extLst>
          </p:cNvPr>
          <p:cNvSpPr/>
          <p:nvPr/>
        </p:nvSpPr>
        <p:spPr>
          <a:xfrm>
            <a:off x="2437706" y="1546824"/>
            <a:ext cx="273050" cy="882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F87F645B-831B-49D9-96C4-B86AA577B47D}"/>
              </a:ext>
            </a:extLst>
          </p:cNvPr>
          <p:cNvSpPr/>
          <p:nvPr/>
        </p:nvSpPr>
        <p:spPr>
          <a:xfrm>
            <a:off x="2437706" y="5179024"/>
            <a:ext cx="273050" cy="882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E0BDE011-6A4E-418D-B10B-C6FE3F99F508}"/>
              </a:ext>
            </a:extLst>
          </p:cNvPr>
          <p:cNvSpPr/>
          <p:nvPr/>
        </p:nvSpPr>
        <p:spPr>
          <a:xfrm>
            <a:off x="5517456" y="3115274"/>
            <a:ext cx="273050" cy="882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856228EC-8175-464C-A89E-712DAA697F3A}"/>
              </a:ext>
            </a:extLst>
          </p:cNvPr>
          <p:cNvSpPr/>
          <p:nvPr/>
        </p:nvSpPr>
        <p:spPr>
          <a:xfrm>
            <a:off x="8635306" y="3032724"/>
            <a:ext cx="273050" cy="882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4316A580-275C-4DC5-9CFD-E3EDADA33DB1}"/>
              </a:ext>
            </a:extLst>
          </p:cNvPr>
          <p:cNvSpPr txBox="1"/>
          <p:nvPr/>
        </p:nvSpPr>
        <p:spPr>
          <a:xfrm>
            <a:off x="2380556" y="824076"/>
            <a:ext cx="685800" cy="215444"/>
          </a:xfrm>
          <a:prstGeom prst="rect">
            <a:avLst/>
          </a:prstGeom>
          <a:noFill/>
        </p:spPr>
        <p:txBody>
          <a:bodyPr wrap="square" rtlCol="0">
            <a:spAutoFit/>
          </a:bodyPr>
          <a:lstStyle/>
          <a:p>
            <a:r>
              <a:rPr kumimoji="1" lang="ja-JP" altLang="en-US" sz="800" b="1" dirty="0">
                <a:solidFill>
                  <a:srgbClr val="0000FF"/>
                </a:solidFill>
              </a:rPr>
              <a:t>ケース１</a:t>
            </a:r>
          </a:p>
        </p:txBody>
      </p:sp>
      <p:sp>
        <p:nvSpPr>
          <p:cNvPr id="36" name="テキスト ボックス 35">
            <a:extLst>
              <a:ext uri="{FF2B5EF4-FFF2-40B4-BE49-F238E27FC236}">
                <a16:creationId xmlns:a16="http://schemas.microsoft.com/office/drawing/2014/main" id="{4CDE0914-7021-432B-84EE-4711A4EA56F3}"/>
              </a:ext>
            </a:extLst>
          </p:cNvPr>
          <p:cNvSpPr txBox="1"/>
          <p:nvPr/>
        </p:nvSpPr>
        <p:spPr>
          <a:xfrm>
            <a:off x="2380556" y="2590827"/>
            <a:ext cx="685800" cy="215444"/>
          </a:xfrm>
          <a:prstGeom prst="rect">
            <a:avLst/>
          </a:prstGeom>
          <a:noFill/>
        </p:spPr>
        <p:txBody>
          <a:bodyPr wrap="square" rtlCol="0">
            <a:spAutoFit/>
          </a:bodyPr>
          <a:lstStyle/>
          <a:p>
            <a:r>
              <a:rPr kumimoji="1" lang="ja-JP" altLang="en-US" sz="800" b="1" dirty="0">
                <a:solidFill>
                  <a:srgbClr val="0000FF"/>
                </a:solidFill>
              </a:rPr>
              <a:t>ケース２</a:t>
            </a:r>
          </a:p>
        </p:txBody>
      </p:sp>
      <p:sp>
        <p:nvSpPr>
          <p:cNvPr id="37" name="テキスト ボックス 36">
            <a:extLst>
              <a:ext uri="{FF2B5EF4-FFF2-40B4-BE49-F238E27FC236}">
                <a16:creationId xmlns:a16="http://schemas.microsoft.com/office/drawing/2014/main" id="{69A44A0E-0B29-481A-8625-59BB6C28943E}"/>
              </a:ext>
            </a:extLst>
          </p:cNvPr>
          <p:cNvSpPr txBox="1"/>
          <p:nvPr/>
        </p:nvSpPr>
        <p:spPr>
          <a:xfrm>
            <a:off x="2380556" y="4383615"/>
            <a:ext cx="685800" cy="215444"/>
          </a:xfrm>
          <a:prstGeom prst="rect">
            <a:avLst/>
          </a:prstGeom>
          <a:noFill/>
        </p:spPr>
        <p:txBody>
          <a:bodyPr wrap="square" rtlCol="0">
            <a:spAutoFit/>
          </a:bodyPr>
          <a:lstStyle/>
          <a:p>
            <a:r>
              <a:rPr kumimoji="1" lang="ja-JP" altLang="en-US" sz="800" b="1" dirty="0">
                <a:solidFill>
                  <a:srgbClr val="0000FF"/>
                </a:solidFill>
              </a:rPr>
              <a:t>ケース３</a:t>
            </a:r>
          </a:p>
        </p:txBody>
      </p:sp>
      <p:sp>
        <p:nvSpPr>
          <p:cNvPr id="38" name="テキスト ボックス 37">
            <a:extLst>
              <a:ext uri="{FF2B5EF4-FFF2-40B4-BE49-F238E27FC236}">
                <a16:creationId xmlns:a16="http://schemas.microsoft.com/office/drawing/2014/main" id="{F1578536-86EB-4972-A0F0-9F2945DB00EE}"/>
              </a:ext>
            </a:extLst>
          </p:cNvPr>
          <p:cNvSpPr txBox="1"/>
          <p:nvPr/>
        </p:nvSpPr>
        <p:spPr>
          <a:xfrm>
            <a:off x="8028189" y="2501953"/>
            <a:ext cx="880167" cy="307777"/>
          </a:xfrm>
          <a:prstGeom prst="rect">
            <a:avLst/>
          </a:prstGeom>
          <a:noFill/>
        </p:spPr>
        <p:txBody>
          <a:bodyPr wrap="square" rtlCol="0">
            <a:spAutoFit/>
          </a:bodyPr>
          <a:lstStyle/>
          <a:p>
            <a:r>
              <a:rPr lang="en-US" altLang="ja-JP" sz="700" dirty="0">
                <a:solidFill>
                  <a:srgbClr val="FF0000"/>
                </a:solidFill>
              </a:rPr>
              <a:t>100</a:t>
            </a:r>
            <a:r>
              <a:rPr lang="ja-JP" altLang="en-US" sz="700" dirty="0">
                <a:solidFill>
                  <a:srgbClr val="FF0000"/>
                </a:solidFill>
              </a:rPr>
              <a:t>年間の累計費用は最も安価</a:t>
            </a:r>
            <a:endParaRPr kumimoji="1" lang="ja-JP" altLang="en-US" sz="700" dirty="0">
              <a:solidFill>
                <a:srgbClr val="FF0000"/>
              </a:solidFill>
            </a:endParaRPr>
          </a:p>
        </p:txBody>
      </p:sp>
      <p:sp>
        <p:nvSpPr>
          <p:cNvPr id="39" name="テキスト ボックス 38">
            <a:extLst>
              <a:ext uri="{FF2B5EF4-FFF2-40B4-BE49-F238E27FC236}">
                <a16:creationId xmlns:a16="http://schemas.microsoft.com/office/drawing/2014/main" id="{06B9EE13-CE2A-4B5D-9241-C2432DE14950}"/>
              </a:ext>
            </a:extLst>
          </p:cNvPr>
          <p:cNvSpPr txBox="1"/>
          <p:nvPr/>
        </p:nvSpPr>
        <p:spPr>
          <a:xfrm>
            <a:off x="5603527" y="4861964"/>
            <a:ext cx="1403350" cy="200055"/>
          </a:xfrm>
          <a:prstGeom prst="rect">
            <a:avLst/>
          </a:prstGeom>
          <a:noFill/>
        </p:spPr>
        <p:txBody>
          <a:bodyPr wrap="square" rtlCol="0">
            <a:spAutoFit/>
          </a:bodyPr>
          <a:lstStyle/>
          <a:p>
            <a:r>
              <a:rPr lang="ja-JP" altLang="en-US" sz="700" dirty="0">
                <a:solidFill>
                  <a:srgbClr val="FF0000"/>
                </a:solidFill>
              </a:rPr>
              <a:t>本体の改修のため、仮設が発生</a:t>
            </a:r>
            <a:endParaRPr kumimoji="1" lang="ja-JP" altLang="en-US" sz="700" dirty="0">
              <a:solidFill>
                <a:srgbClr val="FF0000"/>
              </a:solidFill>
            </a:endParaRPr>
          </a:p>
        </p:txBody>
      </p:sp>
      <p:sp>
        <p:nvSpPr>
          <p:cNvPr id="40" name="正方形/長方形 39">
            <a:extLst>
              <a:ext uri="{FF2B5EF4-FFF2-40B4-BE49-F238E27FC236}">
                <a16:creationId xmlns:a16="http://schemas.microsoft.com/office/drawing/2014/main" id="{FB379E5A-120D-484D-B7BF-BDD19DC56AB3}"/>
              </a:ext>
            </a:extLst>
          </p:cNvPr>
          <p:cNvSpPr/>
          <p:nvPr/>
        </p:nvSpPr>
        <p:spPr>
          <a:xfrm>
            <a:off x="8635306" y="4575061"/>
            <a:ext cx="273050" cy="882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C4C12AC-4C49-4AAC-B70F-ED3A484E8309}"/>
              </a:ext>
            </a:extLst>
          </p:cNvPr>
          <p:cNvSpPr txBox="1"/>
          <p:nvPr/>
        </p:nvSpPr>
        <p:spPr>
          <a:xfrm>
            <a:off x="7896773" y="756131"/>
            <a:ext cx="1120226" cy="307777"/>
          </a:xfrm>
          <a:prstGeom prst="rect">
            <a:avLst/>
          </a:prstGeom>
          <a:noFill/>
        </p:spPr>
        <p:txBody>
          <a:bodyPr wrap="square" rtlCol="0">
            <a:spAutoFit/>
          </a:bodyPr>
          <a:lstStyle/>
          <a:p>
            <a:r>
              <a:rPr lang="en-US" altLang="ja-JP" sz="700" dirty="0">
                <a:solidFill>
                  <a:srgbClr val="FF0000"/>
                </a:solidFill>
              </a:rPr>
              <a:t>100</a:t>
            </a:r>
            <a:r>
              <a:rPr lang="ja-JP" altLang="en-US" sz="700" dirty="0">
                <a:solidFill>
                  <a:srgbClr val="FF0000"/>
                </a:solidFill>
              </a:rPr>
              <a:t>年間の累計費用はケース</a:t>
            </a:r>
            <a:r>
              <a:rPr lang="en-US" altLang="ja-JP" sz="700" dirty="0">
                <a:solidFill>
                  <a:srgbClr val="FF0000"/>
                </a:solidFill>
              </a:rPr>
              <a:t>2</a:t>
            </a:r>
            <a:r>
              <a:rPr lang="ja-JP" altLang="en-US" sz="700" dirty="0">
                <a:solidFill>
                  <a:srgbClr val="FF0000"/>
                </a:solidFill>
              </a:rPr>
              <a:t>についで安価</a:t>
            </a:r>
            <a:endParaRPr kumimoji="1" lang="ja-JP" altLang="en-US" sz="700" dirty="0">
              <a:solidFill>
                <a:srgbClr val="FF0000"/>
              </a:solidFill>
            </a:endParaRPr>
          </a:p>
        </p:txBody>
      </p:sp>
      <p:sp>
        <p:nvSpPr>
          <p:cNvPr id="42" name="テキスト ボックス 41">
            <a:extLst>
              <a:ext uri="{FF2B5EF4-FFF2-40B4-BE49-F238E27FC236}">
                <a16:creationId xmlns:a16="http://schemas.microsoft.com/office/drawing/2014/main" id="{8B7625C8-3ADC-48F0-86B1-2821496923B3}"/>
              </a:ext>
            </a:extLst>
          </p:cNvPr>
          <p:cNvSpPr txBox="1"/>
          <p:nvPr/>
        </p:nvSpPr>
        <p:spPr>
          <a:xfrm>
            <a:off x="8169273" y="4304887"/>
            <a:ext cx="880167" cy="307777"/>
          </a:xfrm>
          <a:prstGeom prst="rect">
            <a:avLst/>
          </a:prstGeom>
          <a:noFill/>
        </p:spPr>
        <p:txBody>
          <a:bodyPr wrap="square" rtlCol="0">
            <a:spAutoFit/>
          </a:bodyPr>
          <a:lstStyle/>
          <a:p>
            <a:r>
              <a:rPr lang="en-US" altLang="ja-JP" sz="700" dirty="0">
                <a:solidFill>
                  <a:srgbClr val="FF0000"/>
                </a:solidFill>
              </a:rPr>
              <a:t>100</a:t>
            </a:r>
            <a:r>
              <a:rPr lang="ja-JP" altLang="en-US" sz="700" dirty="0">
                <a:solidFill>
                  <a:srgbClr val="FF0000"/>
                </a:solidFill>
              </a:rPr>
              <a:t>年間の累計費用は</a:t>
            </a:r>
            <a:r>
              <a:rPr kumimoji="1" lang="ja-JP" altLang="en-US" sz="700" dirty="0">
                <a:solidFill>
                  <a:srgbClr val="FF0000"/>
                </a:solidFill>
              </a:rPr>
              <a:t>最も高価</a:t>
            </a:r>
          </a:p>
        </p:txBody>
      </p:sp>
      <p:sp>
        <p:nvSpPr>
          <p:cNvPr id="43" name="Text Box 9">
            <a:extLst>
              <a:ext uri="{FF2B5EF4-FFF2-40B4-BE49-F238E27FC236}">
                <a16:creationId xmlns:a16="http://schemas.microsoft.com/office/drawing/2014/main" id="{8B1AE9E0-7DC1-4E2E-A3F4-2E1D307F24FA}"/>
              </a:ext>
            </a:extLst>
          </p:cNvPr>
          <p:cNvSpPr txBox="1">
            <a:spLocks noChangeArrowheads="1"/>
          </p:cNvSpPr>
          <p:nvPr/>
        </p:nvSpPr>
        <p:spPr bwMode="auto">
          <a:xfrm>
            <a:off x="81184" y="403552"/>
            <a:ext cx="8935815" cy="307777"/>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400" dirty="0"/>
              <a:t>将来</a:t>
            </a:r>
            <a:r>
              <a:rPr lang="en-US" altLang="ja-JP" sz="1400" dirty="0"/>
              <a:t>2</a:t>
            </a:r>
            <a:r>
              <a:rPr lang="ja-JP" altLang="en-US" sz="1400" dirty="0"/>
              <a:t>度上昇の外力を想定する場合における設計パターンによる</a:t>
            </a:r>
            <a:r>
              <a:rPr lang="en-US" altLang="ja-JP" sz="1400" dirty="0"/>
              <a:t>100</a:t>
            </a:r>
            <a:r>
              <a:rPr lang="ja-JP" altLang="en-US" sz="1400" dirty="0"/>
              <a:t>年間の累加費用を比較した。</a:t>
            </a:r>
            <a:endParaRPr lang="en-US" altLang="ja-JP" sz="1400" dirty="0"/>
          </a:p>
        </p:txBody>
      </p:sp>
      <p:sp>
        <p:nvSpPr>
          <p:cNvPr id="44" name="Text Box 9">
            <a:extLst>
              <a:ext uri="{FF2B5EF4-FFF2-40B4-BE49-F238E27FC236}">
                <a16:creationId xmlns:a16="http://schemas.microsoft.com/office/drawing/2014/main" id="{70362238-05C3-416D-8926-1ECE9092AC28}"/>
              </a:ext>
            </a:extLst>
          </p:cNvPr>
          <p:cNvSpPr txBox="1">
            <a:spLocks noChangeArrowheads="1"/>
          </p:cNvSpPr>
          <p:nvPr/>
        </p:nvSpPr>
        <p:spPr bwMode="auto">
          <a:xfrm>
            <a:off x="55058" y="926691"/>
            <a:ext cx="2027258" cy="1200329"/>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4670" indent="0" defTabSz="390997">
              <a:spcBef>
                <a:spcPct val="0"/>
              </a:spcBef>
              <a:buNone/>
            </a:pPr>
            <a:r>
              <a:rPr lang="en-US" altLang="ja-JP" sz="900" dirty="0"/>
              <a:t>【</a:t>
            </a:r>
            <a:r>
              <a:rPr lang="ja-JP" altLang="en-US" sz="900" dirty="0"/>
              <a:t>仮定</a:t>
            </a:r>
            <a:r>
              <a:rPr lang="en-US" altLang="ja-JP" sz="900" dirty="0"/>
              <a:t>】</a:t>
            </a:r>
          </a:p>
          <a:p>
            <a:pPr marL="74670" indent="0" defTabSz="390997">
              <a:spcBef>
                <a:spcPct val="0"/>
              </a:spcBef>
              <a:buNone/>
            </a:pPr>
            <a:r>
              <a:rPr lang="ja-JP" altLang="en-US" sz="900" dirty="0"/>
              <a:t>・</a:t>
            </a:r>
            <a:r>
              <a:rPr lang="en-US" altLang="ja-JP" sz="900" dirty="0"/>
              <a:t>50</a:t>
            </a:r>
            <a:r>
              <a:rPr lang="ja-JP" altLang="en-US" sz="900" dirty="0"/>
              <a:t>年後に将来気候</a:t>
            </a:r>
            <a:r>
              <a:rPr lang="en-US" altLang="ja-JP" sz="900" dirty="0"/>
              <a:t>2</a:t>
            </a:r>
            <a:r>
              <a:rPr lang="ja-JP" altLang="en-US" sz="900" dirty="0"/>
              <a:t>度上昇に対応することを想定</a:t>
            </a:r>
            <a:endParaRPr lang="en-US" altLang="ja-JP" sz="900" dirty="0"/>
          </a:p>
          <a:p>
            <a:pPr marL="74670" indent="0" defTabSz="390997">
              <a:spcBef>
                <a:spcPct val="0"/>
              </a:spcBef>
              <a:buNone/>
            </a:pPr>
            <a:r>
              <a:rPr lang="en-US" altLang="ja-JP" sz="900" dirty="0"/>
              <a:t>【</a:t>
            </a:r>
            <a:r>
              <a:rPr lang="ja-JP" altLang="en-US" sz="900" dirty="0"/>
              <a:t>施設交換年数</a:t>
            </a:r>
            <a:r>
              <a:rPr lang="en-US" altLang="ja-JP" sz="900" dirty="0"/>
              <a:t>】</a:t>
            </a:r>
          </a:p>
          <a:p>
            <a:pPr marL="74670" indent="0" defTabSz="390997">
              <a:spcBef>
                <a:spcPct val="0"/>
              </a:spcBef>
              <a:buNone/>
            </a:pPr>
            <a:r>
              <a:rPr lang="ja-JP" altLang="en-US" sz="900" dirty="0"/>
              <a:t>・扉体・戸当り：</a:t>
            </a:r>
            <a:r>
              <a:rPr lang="en-US" altLang="ja-JP" sz="900" dirty="0"/>
              <a:t>50</a:t>
            </a:r>
            <a:r>
              <a:rPr lang="ja-JP" altLang="en-US" sz="900" dirty="0"/>
              <a:t>年</a:t>
            </a:r>
            <a:endParaRPr lang="en-US" altLang="ja-JP" sz="900" dirty="0"/>
          </a:p>
          <a:p>
            <a:pPr marL="74670" indent="0" defTabSz="390997">
              <a:spcBef>
                <a:spcPct val="0"/>
              </a:spcBef>
              <a:buNone/>
            </a:pPr>
            <a:r>
              <a:rPr lang="ja-JP" altLang="en-US" sz="900" dirty="0"/>
              <a:t>・巻上機等の機械：</a:t>
            </a:r>
            <a:r>
              <a:rPr lang="en-US" altLang="ja-JP" sz="900" dirty="0"/>
              <a:t>30</a:t>
            </a:r>
            <a:r>
              <a:rPr lang="ja-JP" altLang="en-US" sz="900" dirty="0"/>
              <a:t>年</a:t>
            </a:r>
            <a:endParaRPr lang="en-US" altLang="ja-JP" sz="900" dirty="0"/>
          </a:p>
          <a:p>
            <a:pPr marL="74670" indent="0" defTabSz="390997">
              <a:spcBef>
                <a:spcPct val="0"/>
              </a:spcBef>
              <a:buNone/>
            </a:pPr>
            <a:r>
              <a:rPr lang="ja-JP" altLang="en-US" sz="900" dirty="0"/>
              <a:t>・土木施設：水門対応年数と同様</a:t>
            </a:r>
            <a:endParaRPr lang="en-US" altLang="ja-JP" sz="900" dirty="0"/>
          </a:p>
          <a:p>
            <a:pPr marL="74670" indent="0" defTabSz="390997">
              <a:spcBef>
                <a:spcPct val="0"/>
              </a:spcBef>
              <a:buNone/>
            </a:pPr>
            <a:endParaRPr lang="en-US" altLang="ja-JP" sz="900" dirty="0"/>
          </a:p>
        </p:txBody>
      </p:sp>
      <p:cxnSp>
        <p:nvCxnSpPr>
          <p:cNvPr id="3" name="直線コネクタ 2">
            <a:extLst>
              <a:ext uri="{FF2B5EF4-FFF2-40B4-BE49-F238E27FC236}">
                <a16:creationId xmlns:a16="http://schemas.microsoft.com/office/drawing/2014/main" id="{6B407AA5-EC93-43BC-B44A-87C01700F069}"/>
              </a:ext>
            </a:extLst>
          </p:cNvPr>
          <p:cNvCxnSpPr>
            <a:cxnSpLocks/>
          </p:cNvCxnSpPr>
          <p:nvPr/>
        </p:nvCxnSpPr>
        <p:spPr>
          <a:xfrm>
            <a:off x="5603527" y="1039520"/>
            <a:ext cx="0" cy="545335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3A6EA39D-4841-4970-BD62-5ACADCA5CF00}"/>
              </a:ext>
            </a:extLst>
          </p:cNvPr>
          <p:cNvSpPr txBox="1"/>
          <p:nvPr/>
        </p:nvSpPr>
        <p:spPr>
          <a:xfrm>
            <a:off x="5533258" y="6529106"/>
            <a:ext cx="1543887" cy="215444"/>
          </a:xfrm>
          <a:prstGeom prst="rect">
            <a:avLst/>
          </a:prstGeom>
          <a:noFill/>
        </p:spPr>
        <p:txBody>
          <a:bodyPr wrap="square" rtlCol="0">
            <a:spAutoFit/>
          </a:bodyPr>
          <a:lstStyle/>
          <a:p>
            <a:r>
              <a:rPr kumimoji="1" lang="ja-JP" altLang="en-US" sz="800" b="1" dirty="0">
                <a:solidFill>
                  <a:srgbClr val="0000FF"/>
                </a:solidFill>
              </a:rPr>
              <a:t>将来気候</a:t>
            </a:r>
            <a:r>
              <a:rPr kumimoji="1" lang="en-US" altLang="ja-JP" sz="800" b="1" dirty="0">
                <a:solidFill>
                  <a:srgbClr val="0000FF"/>
                </a:solidFill>
              </a:rPr>
              <a:t>2</a:t>
            </a:r>
            <a:r>
              <a:rPr kumimoji="1" lang="ja-JP" altLang="en-US" sz="800" b="1" dirty="0">
                <a:solidFill>
                  <a:srgbClr val="0000FF"/>
                </a:solidFill>
              </a:rPr>
              <a:t>度上昇に対応</a:t>
            </a:r>
          </a:p>
        </p:txBody>
      </p:sp>
      <p:cxnSp>
        <p:nvCxnSpPr>
          <p:cNvPr id="46" name="直線コネクタ 45">
            <a:extLst>
              <a:ext uri="{FF2B5EF4-FFF2-40B4-BE49-F238E27FC236}">
                <a16:creationId xmlns:a16="http://schemas.microsoft.com/office/drawing/2014/main" id="{BBCA46C3-7B33-429A-9CF0-EC08F891A645}"/>
              </a:ext>
            </a:extLst>
          </p:cNvPr>
          <p:cNvCxnSpPr>
            <a:cxnSpLocks/>
          </p:cNvCxnSpPr>
          <p:nvPr/>
        </p:nvCxnSpPr>
        <p:spPr>
          <a:xfrm flipH="1">
            <a:off x="5603527" y="6484166"/>
            <a:ext cx="596976" cy="0"/>
          </a:xfrm>
          <a:prstGeom prst="line">
            <a:avLst/>
          </a:prstGeom>
          <a:ln w="25400">
            <a:solidFill>
              <a:schemeClr val="tx1"/>
            </a:solidFill>
            <a:prstDash val="sysDash"/>
            <a:headEnd type="arrow"/>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6327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58266"/>
            <a:ext cx="9144000" cy="390295"/>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smtClean="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参考：</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基準水位の違いによる建設費イメージ</a:t>
            </a:r>
            <a:endPar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164" name="スライド番号プレースホルダー 2">
            <a:extLst>
              <a:ext uri="{FF2B5EF4-FFF2-40B4-BE49-F238E27FC236}">
                <a16:creationId xmlns:a16="http://schemas.microsoft.com/office/drawing/2014/main" id="{1CF217C6-19DA-448E-9B71-FC64646AF1C6}"/>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7</a:t>
            </a:fld>
            <a:endParaRPr kumimoji="1" lang="ja-JP" altLang="en-US" sz="1600" dirty="0">
              <a:solidFill>
                <a:schemeClr val="tx1"/>
              </a:solidFill>
            </a:endParaRPr>
          </a:p>
        </p:txBody>
      </p:sp>
      <p:graphicFrame>
        <p:nvGraphicFramePr>
          <p:cNvPr id="131" name="グラフ 130">
            <a:extLst>
              <a:ext uri="{FF2B5EF4-FFF2-40B4-BE49-F238E27FC236}">
                <a16:creationId xmlns:a16="http://schemas.microsoft.com/office/drawing/2014/main" id="{43323566-43D0-4106-ABBC-4CBCF7EDCD5D}"/>
              </a:ext>
            </a:extLst>
          </p:cNvPr>
          <p:cNvGraphicFramePr>
            <a:graphicFrameLocks/>
          </p:cNvGraphicFramePr>
          <p:nvPr>
            <p:extLst>
              <p:ext uri="{D42A27DB-BD31-4B8C-83A1-F6EECF244321}">
                <p14:modId xmlns:p14="http://schemas.microsoft.com/office/powerpoint/2010/main" val="115264664"/>
              </p:ext>
            </p:extLst>
          </p:nvPr>
        </p:nvGraphicFramePr>
        <p:xfrm>
          <a:off x="1736912" y="1959518"/>
          <a:ext cx="5038725" cy="463795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9">
            <a:extLst>
              <a:ext uri="{FF2B5EF4-FFF2-40B4-BE49-F238E27FC236}">
                <a16:creationId xmlns:a16="http://schemas.microsoft.com/office/drawing/2014/main" id="{E8E36B52-3708-4AF8-85BD-A8FDEEBC92F5}"/>
              </a:ext>
            </a:extLst>
          </p:cNvPr>
          <p:cNvSpPr txBox="1">
            <a:spLocks noChangeArrowheads="1"/>
          </p:cNvSpPr>
          <p:nvPr/>
        </p:nvSpPr>
        <p:spPr bwMode="auto">
          <a:xfrm>
            <a:off x="81184" y="479752"/>
            <a:ext cx="8935815" cy="738664"/>
          </a:xfrm>
          <a:prstGeom prst="rect">
            <a:avLst/>
          </a:prstGeom>
          <a:solidFill>
            <a:schemeClr val="bg1"/>
          </a:solidFill>
          <a:ln w="9525">
            <a:solidFill>
              <a:schemeClr val="tx1"/>
            </a:solidFill>
            <a:miter lim="800000"/>
            <a:headEnd/>
            <a:tailEnd/>
          </a:ln>
        </p:spPr>
        <p:txBody>
          <a:bodyPr wrap="square">
            <a:spAutoFit/>
          </a:bodyPr>
          <a:lstStyle>
            <a:lvl1pPr marL="261938" indent="-1746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24009" indent="-149339" defTabSz="390997">
              <a:spcBef>
                <a:spcPct val="0"/>
              </a:spcBef>
              <a:buFont typeface="Arial" panose="020B0604020202020204" pitchFamily="34" charset="0"/>
              <a:buChar char="•"/>
            </a:pPr>
            <a:r>
              <a:rPr lang="ja-JP" altLang="en-US" sz="1400" dirty="0"/>
              <a:t>初期費用は基準水位を中央値＋３</a:t>
            </a:r>
            <a:r>
              <a:rPr lang="en-US" altLang="ja-JP" sz="1400" dirty="0"/>
              <a:t>σ</a:t>
            </a:r>
            <a:r>
              <a:rPr lang="ja-JP" altLang="en-US" sz="1400" dirty="0"/>
              <a:t>で建設した場合が最も高くなる。</a:t>
            </a:r>
            <a:endParaRPr lang="en-US" altLang="ja-JP" sz="1400" dirty="0"/>
          </a:p>
          <a:p>
            <a:pPr marL="224009" indent="-149339" defTabSz="390997">
              <a:spcBef>
                <a:spcPct val="0"/>
              </a:spcBef>
              <a:buFont typeface="Arial" panose="020B0604020202020204" pitchFamily="34" charset="0"/>
              <a:buChar char="•"/>
            </a:pPr>
            <a:r>
              <a:rPr lang="ja-JP" altLang="en-US" sz="1400" dirty="0"/>
              <a:t>一方、将来において想定より気候変動が大きくなる場合の改修は、中央値＋ ３</a:t>
            </a:r>
            <a:r>
              <a:rPr lang="en-US" altLang="ja-JP" sz="1400" dirty="0"/>
              <a:t>σ</a:t>
            </a:r>
            <a:r>
              <a:rPr lang="ja-JP" altLang="en-US" sz="1400" dirty="0"/>
              <a:t>はで当初建設した方が改修費用が小さくなる可能性が考えられる。</a:t>
            </a:r>
          </a:p>
        </p:txBody>
      </p:sp>
      <p:sp>
        <p:nvSpPr>
          <p:cNvPr id="8" name="テキスト ボックス 7">
            <a:extLst>
              <a:ext uri="{FF2B5EF4-FFF2-40B4-BE49-F238E27FC236}">
                <a16:creationId xmlns:a16="http://schemas.microsoft.com/office/drawing/2014/main" id="{DD3A0E93-FD1A-4D05-BDBE-937B38596455}"/>
              </a:ext>
            </a:extLst>
          </p:cNvPr>
          <p:cNvSpPr txBox="1"/>
          <p:nvPr/>
        </p:nvSpPr>
        <p:spPr>
          <a:xfrm>
            <a:off x="295835" y="1497853"/>
            <a:ext cx="8721164" cy="461665"/>
          </a:xfrm>
          <a:prstGeom prst="rect">
            <a:avLst/>
          </a:prstGeom>
          <a:noFill/>
        </p:spPr>
        <p:txBody>
          <a:bodyPr wrap="square" rtlCol="0">
            <a:spAutoFit/>
          </a:bodyPr>
          <a:lstStyle/>
          <a:p>
            <a:r>
              <a:rPr lang="ja-JP" altLang="en-US" sz="1200" dirty="0">
                <a:solidFill>
                  <a:srgbClr val="0000FF"/>
                </a:solidFill>
              </a:rPr>
              <a:t>■基準水位の違いによる建設費イメージ</a:t>
            </a:r>
            <a:endParaRPr lang="en-US" altLang="ja-JP" sz="1200" dirty="0">
              <a:solidFill>
                <a:srgbClr val="0000FF"/>
              </a:solidFill>
            </a:endParaRPr>
          </a:p>
          <a:p>
            <a:r>
              <a:rPr lang="ja-JP" altLang="en-US" sz="1200" dirty="0"/>
              <a:t>　将来における外力のさらなる変化への対応するための改修費用も考慮した建設費</a:t>
            </a:r>
            <a:endParaRPr lang="en-US" altLang="ja-JP" sz="1200" dirty="0"/>
          </a:p>
        </p:txBody>
      </p:sp>
    </p:spTree>
    <p:extLst>
      <p:ext uri="{BB962C8B-B14F-4D97-AF65-F5344CB8AC3E}">
        <p14:creationId xmlns:p14="http://schemas.microsoft.com/office/powerpoint/2010/main" val="210973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7"/>
          <p:cNvPicPr>
            <a:picLocks noChangeAspect="1"/>
          </p:cNvPicPr>
          <p:nvPr/>
        </p:nvPicPr>
        <p:blipFill>
          <a:blip r:embed="rId3">
            <a:extLst>
              <a:ext uri="{28A0092B-C50C-407E-A947-70E740481C1C}">
                <a14:useLocalDpi xmlns:a14="http://schemas.microsoft.com/office/drawing/2010/main" val="0"/>
              </a:ext>
            </a:extLst>
          </a:blip>
          <a:srcRect l="17130" t="16971" r="12302" b="19676"/>
          <a:stretch>
            <a:fillRect/>
          </a:stretch>
        </p:blipFill>
        <p:spPr bwMode="auto">
          <a:xfrm>
            <a:off x="144463" y="639763"/>
            <a:ext cx="8963025"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スライド番号プレースホルダー 1"/>
          <p:cNvSpPr>
            <a:spLocks noGrp="1"/>
          </p:cNvSpPr>
          <p:nvPr>
            <p:ph type="sldNum" sz="quarter" idx="12"/>
          </p:nvPr>
        </p:nvSpPr>
        <p:spPr>
          <a:xfrm>
            <a:off x="6604000" y="6362700"/>
            <a:ext cx="2133600" cy="476250"/>
          </a:xfrm>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80908A9-6B3A-4953-BC76-C7227E08A500}" type="slidenum">
              <a:rPr lang="en-US" altLang="ja-JP" sz="1400" smtClean="0"/>
              <a:pPr>
                <a:spcBef>
                  <a:spcPct val="0"/>
                </a:spcBef>
                <a:buFontTx/>
                <a:buNone/>
              </a:pPr>
              <a:t>8</a:t>
            </a:fld>
            <a:endParaRPr lang="en-US" altLang="ja-JP" sz="1400"/>
          </a:p>
        </p:txBody>
      </p:sp>
      <p:sp>
        <p:nvSpPr>
          <p:cNvPr id="10244" name="正方形/長方形 6"/>
          <p:cNvSpPr>
            <a:spLocks noChangeArrowheads="1"/>
          </p:cNvSpPr>
          <p:nvPr/>
        </p:nvSpPr>
        <p:spPr bwMode="auto">
          <a:xfrm>
            <a:off x="5434013" y="2344738"/>
            <a:ext cx="493712" cy="458787"/>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en-US" sz="1800"/>
          </a:p>
        </p:txBody>
      </p:sp>
      <p:sp>
        <p:nvSpPr>
          <p:cNvPr id="10245" name="テキスト ボックス 6"/>
          <p:cNvSpPr txBox="1">
            <a:spLocks noChangeArrowheads="1"/>
          </p:cNvSpPr>
          <p:nvPr/>
        </p:nvSpPr>
        <p:spPr bwMode="auto">
          <a:xfrm>
            <a:off x="0" y="115888"/>
            <a:ext cx="4014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2800"/>
              <a:t>〇木津川新水門　平面図</a:t>
            </a:r>
          </a:p>
        </p:txBody>
      </p:sp>
    </p:spTree>
    <p:extLst>
      <p:ext uri="{BB962C8B-B14F-4D97-AF65-F5344CB8AC3E}">
        <p14:creationId xmlns:p14="http://schemas.microsoft.com/office/powerpoint/2010/main" val="4208197553"/>
      </p:ext>
    </p:extLst>
  </p:cSld>
  <p:clrMapOvr>
    <a:masterClrMapping/>
  </p:clrMapOvr>
</p:sld>
</file>

<file path=ppt/theme/theme1.xml><?xml version="1.0" encoding="utf-8"?>
<a:theme xmlns:a="http://schemas.openxmlformats.org/drawingml/2006/main" name="【完成1】【H251030】佐野川水系河川整備計画の概要">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3975">
          <a:solidFill>
            <a:srgbClr val="00B0F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CDE51B-B77F-48D5-A0FC-D29744D05485}">
  <ds:schemaRefs>
    <ds:schemaRef ds:uri="http://schemas.microsoft.com/sharepoint/v3/contenttype/forms"/>
  </ds:schemaRefs>
</ds:datastoreItem>
</file>

<file path=customXml/itemProps2.xml><?xml version="1.0" encoding="utf-8"?>
<ds:datastoreItem xmlns:ds="http://schemas.openxmlformats.org/officeDocument/2006/customXml" ds:itemID="{BFF67813-0B55-4389-8464-41D28BF452F9}">
  <ds:schemaRefs>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http://purl.org/dc/dcmitype/"/>
    <ds:schemaRef ds:uri="http://schemas.microsoft.com/sharepoint/v3"/>
    <ds:schemaRef ds:uri="http://www.w3.org/XML/1998/namespace"/>
  </ds:schemaRefs>
</ds:datastoreItem>
</file>

<file path=customXml/itemProps3.xml><?xml version="1.0" encoding="utf-8"?>
<ds:datastoreItem xmlns:ds="http://schemas.openxmlformats.org/officeDocument/2006/customXml" ds:itemID="{5417EF48-B22B-4563-9A50-BD4B53DDA5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【完成1】【H251030】佐野川水系河川整備計画の概要</Template>
  <TotalTime>19114</TotalTime>
  <Words>1023</Words>
  <Application>Microsoft Office PowerPoint</Application>
  <PresentationFormat>画面に合わせる (4:3)</PresentationFormat>
  <Paragraphs>162</Paragraphs>
  <Slides>11</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HG丸ｺﾞｼｯｸM-PRO</vt:lpstr>
      <vt:lpstr>ＭＳ Ｐゴシック</vt:lpstr>
      <vt:lpstr>ＭＳ ゴシック</vt:lpstr>
      <vt:lpstr>Arial</vt:lpstr>
      <vt:lpstr>Calibri</vt:lpstr>
      <vt:lpstr>【完成1】【H251030】佐野川水系河川整備計画の概要</vt:lpstr>
      <vt:lpstr>できるだけ手戻りのない設計の考え方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淀川水系西大阪ブロックの 流域の概要について</dc:title>
  <dc:creator>安藤　大輔</dc:creator>
  <cp:lastModifiedBy>福本　圭佑</cp:lastModifiedBy>
  <cp:revision>1206</cp:revision>
  <cp:lastPrinted>2019-12-12T05:07:24Z</cp:lastPrinted>
  <dcterms:created xsi:type="dcterms:W3CDTF">2013-12-04T00:26:23Z</dcterms:created>
  <dcterms:modified xsi:type="dcterms:W3CDTF">2019-12-23T00:15:07Z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0x01010085D4A840C0B79842806973E30B2A13A0</vt:lpwstr>
  </property>
</Properties>
</file>