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17"/>
  </p:notesMasterIdLst>
  <p:handoutMasterIdLst>
    <p:handoutMasterId r:id="rId18"/>
  </p:handoutMasterIdLst>
  <p:sldIdLst>
    <p:sldId id="575" r:id="rId5"/>
    <p:sldId id="708" r:id="rId6"/>
    <p:sldId id="671" r:id="rId7"/>
    <p:sldId id="710" r:id="rId8"/>
    <p:sldId id="711" r:id="rId9"/>
    <p:sldId id="716" r:id="rId10"/>
    <p:sldId id="700" r:id="rId11"/>
    <p:sldId id="669" r:id="rId12"/>
    <p:sldId id="686" r:id="rId13"/>
    <p:sldId id="712" r:id="rId14"/>
    <p:sldId id="717" r:id="rId15"/>
    <p:sldId id="715" r:id="rId16"/>
  </p:sldIdLst>
  <p:sldSz cx="9144000" cy="6858000" type="screen4x3"/>
  <p:notesSz cx="6770688" cy="9902825"/>
  <p:defaultTex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C00"/>
    <a:srgbClr val="FFFF00"/>
    <a:srgbClr val="FF9900"/>
    <a:srgbClr val="0000FF"/>
    <a:srgbClr val="00FF00"/>
    <a:srgbClr val="FF00FF"/>
    <a:srgbClr val="FF66CC"/>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32" autoAdjust="0"/>
    <p:restoredTop sz="93725" autoAdjust="0"/>
  </p:normalViewPr>
  <p:slideViewPr>
    <p:cSldViewPr snapToGrid="0">
      <p:cViewPr varScale="1">
        <p:scale>
          <a:sx n="70" d="100"/>
          <a:sy n="70" d="100"/>
        </p:scale>
        <p:origin x="183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bwMode="auto">
          <a:xfrm>
            <a:off x="4" y="5"/>
            <a:ext cx="2934550" cy="49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6" tIns="45855" rIns="91716" bIns="45855" numCol="1" anchor="t" anchorCtr="0" compatLnSpc="1">
            <a:prstTxWarp prst="textNoShape">
              <a:avLst/>
            </a:prstTxWarp>
          </a:bodyPr>
          <a:lstStyle>
            <a:lvl1pPr defTabSz="918490">
              <a:defRPr sz="1200">
                <a:ea typeface="ＭＳ Ｐゴシック" charset="-128"/>
              </a:defRPr>
            </a:lvl1pPr>
          </a:lstStyle>
          <a:p>
            <a:pPr>
              <a:defRPr/>
            </a:pPr>
            <a:endParaRPr lang="ja-JP" altLang="en-US"/>
          </a:p>
        </p:txBody>
      </p:sp>
      <p:sp>
        <p:nvSpPr>
          <p:cNvPr id="3" name="日付プレースホルダー 2"/>
          <p:cNvSpPr>
            <a:spLocks noGrp="1"/>
          </p:cNvSpPr>
          <p:nvPr>
            <p:ph type="dt" sz="quarter" idx="1"/>
          </p:nvPr>
        </p:nvSpPr>
        <p:spPr bwMode="auto">
          <a:xfrm>
            <a:off x="3836139" y="5"/>
            <a:ext cx="2932954" cy="49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6" tIns="45855" rIns="91716" bIns="45855" numCol="1" anchor="t" anchorCtr="0" compatLnSpc="1">
            <a:prstTxWarp prst="textNoShape">
              <a:avLst/>
            </a:prstTxWarp>
          </a:bodyPr>
          <a:lstStyle>
            <a:lvl1pPr algn="r" defTabSz="918490">
              <a:defRPr sz="1200">
                <a:ea typeface="ＭＳ Ｐゴシック" charset="-128"/>
              </a:defRPr>
            </a:lvl1pPr>
          </a:lstStyle>
          <a:p>
            <a:pPr>
              <a:defRPr/>
            </a:pPr>
            <a:fld id="{9B939F8F-074A-4AD1-9C91-E85714F033CB}" type="datetimeFigureOut">
              <a:rPr lang="ja-JP" altLang="en-US"/>
              <a:pPr>
                <a:defRPr/>
              </a:pPr>
              <a:t>2019/12/23</a:t>
            </a:fld>
            <a:endParaRPr lang="en-US" altLang="ja-JP"/>
          </a:p>
        </p:txBody>
      </p:sp>
      <p:sp>
        <p:nvSpPr>
          <p:cNvPr id="4" name="フッター プレースホルダー 3"/>
          <p:cNvSpPr>
            <a:spLocks noGrp="1"/>
          </p:cNvSpPr>
          <p:nvPr>
            <p:ph type="ftr" sz="quarter" idx="2"/>
          </p:nvPr>
        </p:nvSpPr>
        <p:spPr bwMode="auto">
          <a:xfrm>
            <a:off x="4" y="9405695"/>
            <a:ext cx="2934550" cy="49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6" tIns="45855" rIns="91716" bIns="45855" numCol="1" anchor="b" anchorCtr="0" compatLnSpc="1">
            <a:prstTxWarp prst="textNoShape">
              <a:avLst/>
            </a:prstTxWarp>
          </a:bodyPr>
          <a:lstStyle>
            <a:lvl1pPr defTabSz="918490">
              <a:defRPr sz="120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3"/>
          </p:nvPr>
        </p:nvSpPr>
        <p:spPr bwMode="auto">
          <a:xfrm>
            <a:off x="3836139" y="9405695"/>
            <a:ext cx="2932954" cy="49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6" tIns="45855" rIns="91716" bIns="45855" numCol="1" anchor="b" anchorCtr="0" compatLnSpc="1">
            <a:prstTxWarp prst="textNoShape">
              <a:avLst/>
            </a:prstTxWarp>
          </a:bodyPr>
          <a:lstStyle>
            <a:lvl1pPr algn="r" defTabSz="918490">
              <a:defRPr sz="1200">
                <a:ea typeface="ＭＳ Ｐゴシック" charset="-128"/>
              </a:defRPr>
            </a:lvl1pPr>
          </a:lstStyle>
          <a:p>
            <a:pPr>
              <a:defRPr/>
            </a:pPr>
            <a:fld id="{682402C4-7DB1-4D9B-AB58-528BF557E75B}" type="slidenum">
              <a:rPr lang="ja-JP" altLang="en-US"/>
              <a:pPr>
                <a:defRPr/>
              </a:pPr>
              <a:t>‹#›</a:t>
            </a:fld>
            <a:endParaRPr lang="en-US" altLang="ja-JP"/>
          </a:p>
        </p:txBody>
      </p:sp>
    </p:spTree>
    <p:extLst>
      <p:ext uri="{BB962C8B-B14F-4D97-AF65-F5344CB8AC3E}">
        <p14:creationId xmlns:p14="http://schemas.microsoft.com/office/powerpoint/2010/main" val="920807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bwMode="auto">
          <a:xfrm>
            <a:off x="4" y="5"/>
            <a:ext cx="2934550" cy="49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28" tIns="45867" rIns="91728" bIns="45867" numCol="1" anchor="t" anchorCtr="0" compatLnSpc="1">
            <a:prstTxWarp prst="textNoShape">
              <a:avLst/>
            </a:prstTxWarp>
          </a:bodyPr>
          <a:lstStyle>
            <a:lvl1pPr defTabSz="918490">
              <a:defRPr sz="1200">
                <a:ea typeface="ＭＳ Ｐゴシック" charset="-128"/>
              </a:defRPr>
            </a:lvl1pPr>
          </a:lstStyle>
          <a:p>
            <a:pPr>
              <a:defRPr/>
            </a:pPr>
            <a:endParaRPr lang="ja-JP" altLang="en-US"/>
          </a:p>
        </p:txBody>
      </p:sp>
      <p:sp>
        <p:nvSpPr>
          <p:cNvPr id="3" name="日付プレースホルダー 2"/>
          <p:cNvSpPr>
            <a:spLocks noGrp="1"/>
          </p:cNvSpPr>
          <p:nvPr>
            <p:ph type="dt" idx="1"/>
          </p:nvPr>
        </p:nvSpPr>
        <p:spPr bwMode="auto">
          <a:xfrm>
            <a:off x="3834545" y="5"/>
            <a:ext cx="2934549" cy="49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28" tIns="45867" rIns="91728" bIns="45867" numCol="1" anchor="t" anchorCtr="0" compatLnSpc="1">
            <a:prstTxWarp prst="textNoShape">
              <a:avLst/>
            </a:prstTxWarp>
          </a:bodyPr>
          <a:lstStyle>
            <a:lvl1pPr algn="r" defTabSz="918490">
              <a:defRPr sz="1200">
                <a:ea typeface="ＭＳ Ｐゴシック" charset="-128"/>
              </a:defRPr>
            </a:lvl1pPr>
          </a:lstStyle>
          <a:p>
            <a:pPr>
              <a:defRPr/>
            </a:pPr>
            <a:fld id="{08077671-DFED-4FDA-922F-D0F67347680B}" type="datetimeFigureOut">
              <a:rPr lang="ja-JP" altLang="en-US"/>
              <a:pPr>
                <a:defRPr/>
              </a:pPr>
              <a:t>2019/12/23</a:t>
            </a:fld>
            <a:endParaRPr lang="en-US" altLang="ja-JP"/>
          </a:p>
        </p:txBody>
      </p:sp>
      <p:sp>
        <p:nvSpPr>
          <p:cNvPr id="4" name="スライド イメージ プレースホルダー 3"/>
          <p:cNvSpPr>
            <a:spLocks noGrp="1" noRot="1" noChangeAspect="1"/>
          </p:cNvSpPr>
          <p:nvPr>
            <p:ph type="sldImg" idx="2"/>
          </p:nvPr>
        </p:nvSpPr>
        <p:spPr>
          <a:xfrm>
            <a:off x="909638" y="742950"/>
            <a:ext cx="4954587" cy="3714750"/>
          </a:xfrm>
          <a:prstGeom prst="rect">
            <a:avLst/>
          </a:prstGeom>
          <a:noFill/>
          <a:ln w="12700">
            <a:solidFill>
              <a:prstClr val="black"/>
            </a:solidFill>
          </a:ln>
        </p:spPr>
        <p:txBody>
          <a:bodyPr vert="horz" lIns="87842" tIns="43925" rIns="87842" bIns="43925" rtlCol="0" anchor="ctr"/>
          <a:lstStyle/>
          <a:p>
            <a:pPr lvl="0"/>
            <a:endParaRPr lang="ja-JP" altLang="en-US" noProof="0"/>
          </a:p>
        </p:txBody>
      </p:sp>
      <p:sp>
        <p:nvSpPr>
          <p:cNvPr id="5" name="ノート プレースホルダー 4"/>
          <p:cNvSpPr>
            <a:spLocks noGrp="1"/>
          </p:cNvSpPr>
          <p:nvPr>
            <p:ph type="body" sz="quarter" idx="3"/>
          </p:nvPr>
        </p:nvSpPr>
        <p:spPr bwMode="auto">
          <a:xfrm>
            <a:off x="676596" y="4703643"/>
            <a:ext cx="5417508" cy="445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28" tIns="45867" rIns="91728" bIns="45867"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bwMode="auto">
          <a:xfrm>
            <a:off x="4" y="9405695"/>
            <a:ext cx="2934550" cy="49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28" tIns="45867" rIns="91728" bIns="45867" numCol="1" anchor="b" anchorCtr="0" compatLnSpc="1">
            <a:prstTxWarp prst="textNoShape">
              <a:avLst/>
            </a:prstTxWarp>
          </a:bodyPr>
          <a:lstStyle>
            <a:lvl1pPr defTabSz="918490">
              <a:defRPr sz="120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5"/>
          </p:nvPr>
        </p:nvSpPr>
        <p:spPr bwMode="auto">
          <a:xfrm>
            <a:off x="3834545" y="9405695"/>
            <a:ext cx="2934549" cy="49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28" tIns="45867" rIns="91728" bIns="45867" numCol="1" anchor="b" anchorCtr="0" compatLnSpc="1">
            <a:prstTxWarp prst="textNoShape">
              <a:avLst/>
            </a:prstTxWarp>
          </a:bodyPr>
          <a:lstStyle>
            <a:lvl1pPr algn="r" defTabSz="918490">
              <a:defRPr sz="1200">
                <a:ea typeface="ＭＳ Ｐゴシック" charset="-128"/>
              </a:defRPr>
            </a:lvl1pPr>
          </a:lstStyle>
          <a:p>
            <a:pPr>
              <a:defRPr/>
            </a:pPr>
            <a:fld id="{050027A9-7EC1-48D5-93FD-2C9BCCCF7E6C}" type="slidenum">
              <a:rPr lang="ja-JP" altLang="en-US"/>
              <a:pPr>
                <a:defRPr/>
              </a:pPr>
              <a:t>‹#›</a:t>
            </a:fld>
            <a:endParaRPr lang="en-US" altLang="ja-JP"/>
          </a:p>
        </p:txBody>
      </p:sp>
    </p:spTree>
    <p:extLst>
      <p:ext uri="{BB962C8B-B14F-4D97-AF65-F5344CB8AC3E}">
        <p14:creationId xmlns:p14="http://schemas.microsoft.com/office/powerpoint/2010/main" val="28761571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329"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1pPr>
            <a:lvl2pPr marL="736612" indent="-282947" defTabSz="907329"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2pPr>
            <a:lvl3pPr marL="1136534" indent="-226042" defTabSz="907329"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3pPr>
            <a:lvl4pPr marL="1591779" indent="-226042" defTabSz="907329"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4pPr>
            <a:lvl5pPr marL="2045446" indent="-226042" defTabSz="907329"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5pPr>
            <a:lvl6pPr marL="2500689" indent="-226042" defTabSz="907329"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6pPr>
            <a:lvl7pPr marL="2955935" indent="-226042" defTabSz="907329"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7pPr>
            <a:lvl8pPr marL="3411180" indent="-226042" defTabSz="907329"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8pPr>
            <a:lvl9pPr marL="3866427" indent="-226042" defTabSz="907329"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00133BBA-1BF6-40CD-84A0-3FB7F51C575F}" type="slidenum">
              <a:rPr lang="en-US" altLang="ja-JP" sz="1100">
                <a:ea typeface="ＭＳ Ｐゴシック" panose="020B0600070205080204" pitchFamily="50" charset="-128"/>
              </a:rPr>
              <a:pPr eaLnBrk="1" hangingPunct="1">
                <a:spcBef>
                  <a:spcPct val="0"/>
                </a:spcBef>
              </a:pPr>
              <a:t>0</a:t>
            </a:fld>
            <a:endParaRPr lang="en-US" altLang="ja-JP" sz="1100">
              <a:ea typeface="ＭＳ Ｐゴシック" panose="020B0600070205080204" pitchFamily="50" charset="-128"/>
            </a:endParaRPr>
          </a:p>
        </p:txBody>
      </p:sp>
    </p:spTree>
    <p:extLst>
      <p:ext uri="{BB962C8B-B14F-4D97-AF65-F5344CB8AC3E}">
        <p14:creationId xmlns:p14="http://schemas.microsoft.com/office/powerpoint/2010/main" val="1915844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F28B2F2-B0B4-446B-A856-E64D4F4ADA3B}"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734BA27-D558-4548-9AD0-DE6E16555641}"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7211BC4-6A62-4841-BD70-64A8AB0AD07B}"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ー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39A44B-D004-44F0-8C89-297593928FDB}"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BB47E74-1B85-4871-BA66-D13BD6652B52}"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B902BCE-BA70-4F87-AD6C-90A86573CED4}"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75890F46-551A-4FBF-A65D-3C6A6063841D}"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26E2EBF-4234-48F1-8D65-15963996D56A}"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0B866538-FDA1-42A1-9A12-9621777AF64D}"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EAA78AE-378F-440A-8ADA-81888812BC7B}"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52158B9-7AFF-4C48-BB70-15CF0132313A}"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0" sz="1400">
                <a:latin typeface="Arial" charset="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0" sz="1400">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0" sz="1400">
                <a:latin typeface="Arial" charset="0"/>
                <a:ea typeface="ＭＳ Ｐゴシック" charset="-128"/>
              </a:defRPr>
            </a:lvl1pPr>
          </a:lstStyle>
          <a:p>
            <a:pPr>
              <a:defRPr/>
            </a:pPr>
            <a:fld id="{69166F3A-AAE4-489D-BFCA-C58B48EC6F2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773723" y="2405081"/>
            <a:ext cx="7680081" cy="490134"/>
          </a:xfrm>
        </p:spPr>
        <p:txBody>
          <a:bodyPr>
            <a:spAutoFit/>
          </a:bodyPr>
          <a:lstStyle/>
          <a:p>
            <a:pPr eaLnBrk="1" hangingPunct="1"/>
            <a:r>
              <a:rPr lang="ja-JP" altLang="en-US" sz="2585" dirty="0"/>
              <a:t>気候変動を踏まえた設計外力の設定の考え方</a:t>
            </a:r>
          </a:p>
        </p:txBody>
      </p:sp>
      <p:sp>
        <p:nvSpPr>
          <p:cNvPr id="30723" name="Line 4"/>
          <p:cNvSpPr>
            <a:spLocks noChangeShapeType="1"/>
          </p:cNvSpPr>
          <p:nvPr/>
        </p:nvSpPr>
        <p:spPr bwMode="auto">
          <a:xfrm>
            <a:off x="762000" y="3138854"/>
            <a:ext cx="7696200"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sp>
        <p:nvSpPr>
          <p:cNvPr id="30724" name="Line 5"/>
          <p:cNvSpPr>
            <a:spLocks noChangeShapeType="1"/>
          </p:cNvSpPr>
          <p:nvPr/>
        </p:nvSpPr>
        <p:spPr bwMode="auto">
          <a:xfrm>
            <a:off x="762000" y="2165838"/>
            <a:ext cx="769620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graphicFrame>
        <p:nvGraphicFramePr>
          <p:cNvPr id="7" name="Group 16">
            <a:extLst>
              <a:ext uri="{FF2B5EF4-FFF2-40B4-BE49-F238E27FC236}">
                <a16:creationId xmlns:a16="http://schemas.microsoft.com/office/drawing/2014/main" id="{8C26DDC1-43D8-4B83-8AD6-43C6AB125DBE}"/>
              </a:ext>
            </a:extLst>
          </p:cNvPr>
          <p:cNvGraphicFramePr>
            <a:graphicFrameLocks noGrp="1"/>
          </p:cNvGraphicFramePr>
          <p:nvPr>
            <p:extLst>
              <p:ext uri="{D42A27DB-BD31-4B8C-83A1-F6EECF244321}">
                <p14:modId xmlns:p14="http://schemas.microsoft.com/office/powerpoint/2010/main" val="2931220604"/>
              </p:ext>
            </p:extLst>
          </p:nvPr>
        </p:nvGraphicFramePr>
        <p:xfrm>
          <a:off x="5926347" y="619858"/>
          <a:ext cx="2978796" cy="797169"/>
        </p:xfrm>
        <a:graphic>
          <a:graphicData uri="http://schemas.openxmlformats.org/drawingml/2006/table">
            <a:tbl>
              <a:tblPr/>
              <a:tblGrid>
                <a:gridCol w="2053112">
                  <a:extLst>
                    <a:ext uri="{9D8B030D-6E8A-4147-A177-3AD203B41FA5}">
                      <a16:colId xmlns:a16="http://schemas.microsoft.com/office/drawing/2014/main" val="20000"/>
                    </a:ext>
                  </a:extLst>
                </a:gridCol>
                <a:gridCol w="925684">
                  <a:extLst>
                    <a:ext uri="{9D8B030D-6E8A-4147-A177-3AD203B41FA5}">
                      <a16:colId xmlns:a16="http://schemas.microsoft.com/office/drawing/2014/main" val="20001"/>
                    </a:ext>
                  </a:extLst>
                </a:gridCol>
              </a:tblGrid>
              <a:tr h="7971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令和元年</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12</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月</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23</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日（月）</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令和元年度　第</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2</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回</a:t>
                      </a:r>
                      <a:endPar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大阪府河川構造物等審議会</a:t>
                      </a:r>
                      <a:endParaRPr kumimoji="1" lang="en-US" altLang="ja-JP" sz="1100" b="0" i="0" u="none" strike="noStrike" cap="none" normalizeH="0" baseline="0" dirty="0">
                        <a:ln>
                          <a:noFill/>
                        </a:ln>
                        <a:solidFill>
                          <a:schemeClr val="tx1"/>
                        </a:solidFill>
                        <a:effectLst/>
                        <a:latin typeface="ＭＳ ゴシック" pitchFamily="49" charset="-128"/>
                        <a:ea typeface="ＭＳ ゴシック" pitchFamily="49" charset="-128"/>
                      </a:endParaRPr>
                    </a:p>
                  </a:txBody>
                  <a:tcPr marL="84385" marR="84385" marT="43169" marB="4316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資料</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3</a:t>
                      </a:r>
                    </a:p>
                  </a:txBody>
                  <a:tcPr marL="84385" marR="84385" marT="43169" marB="4316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mc:AlternateContent xmlns:mc="http://schemas.openxmlformats.org/markup-compatibility/2006">
        <mc:Choice xmlns:pslz="http://schemas.microsoft.com/office/powerpoint/2016/slidezoom" xmlns="" Requires="pslz">
          <p:graphicFrame>
            <p:nvGraphicFramePr>
              <p:cNvPr id="3" name="スライド ズーム 2">
                <a:extLst>
                  <a:ext uri="{FF2B5EF4-FFF2-40B4-BE49-F238E27FC236}">
                    <a16:creationId xmlns:a16="http://schemas.microsoft.com/office/drawing/2014/main" id="{DFD11027-3EF2-4205-A59C-A9D69F50AED7}"/>
                  </a:ext>
                </a:extLst>
              </p:cNvPr>
              <p:cNvGraphicFramePr>
                <a:graphicFrameLocks noChangeAspect="1"/>
              </p:cNvGraphicFramePr>
              <p:nvPr>
                <p:extLst>
                  <p:ext uri="{D42A27DB-BD31-4B8C-83A1-F6EECF244321}">
                    <p14:modId xmlns:p14="http://schemas.microsoft.com/office/powerpoint/2010/main" val="4062864550"/>
                  </p:ext>
                </p:extLst>
              </p:nvPr>
            </p:nvGraphicFramePr>
            <p:xfrm>
              <a:off x="-4205377" y="160667"/>
              <a:ext cx="2286000" cy="1714500"/>
            </p:xfrm>
            <a:graphic>
              <a:graphicData uri="http://schemas.microsoft.com/office/powerpoint/2016/slidezoom">
                <pslz:sldZm>
                  <pslz:sldZmObj sldId="671" cId="2193252126">
                    <pslz:zmPr id="{6DA76AE3-2FEE-4119-AAFE-F06EEF4DF2CF}"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p:pic>
            <p:nvPicPr>
              <p:cNvPr id="3" name="スライド ズーム 2">
                <a:hlinkClick r:id="rId4" action="ppaction://hlinksldjump"/>
                <a:extLst>
                  <a:ext uri="{FF2B5EF4-FFF2-40B4-BE49-F238E27FC236}">
                    <a16:creationId xmlns:a16="http://schemas.microsoft.com/office/drawing/2014/main" id="{DFD11027-3EF2-4205-A59C-A9D69F50AED7}"/>
                  </a:ext>
                </a:extLst>
              </p:cNvPr>
              <p:cNvPicPr>
                <a:picLocks noGrp="1" noRot="1" noChangeAspect="1" noMove="1" noResize="1" noEditPoints="1" noAdjustHandles="1" noChangeArrowheads="1" noChangeShapeType="1"/>
              </p:cNvPicPr>
              <p:nvPr/>
            </p:nvPicPr>
            <p:blipFill>
              <a:blip r:embed="rId5"/>
              <a:stretch>
                <a:fillRect/>
              </a:stretch>
            </p:blipFill>
            <p:spPr>
              <a:xfrm>
                <a:off x="-4205377" y="160667"/>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07885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7F744B1-3B57-4DD8-913D-119050A36A4F}"/>
              </a:ext>
            </a:extLst>
          </p:cNvPr>
          <p:cNvPicPr>
            <a:picLocks noChangeAspect="1"/>
          </p:cNvPicPr>
          <p:nvPr/>
        </p:nvPicPr>
        <p:blipFill>
          <a:blip r:embed="rId2"/>
          <a:stretch>
            <a:fillRect/>
          </a:stretch>
        </p:blipFill>
        <p:spPr>
          <a:xfrm>
            <a:off x="107258" y="1531059"/>
            <a:ext cx="8913786" cy="2827153"/>
          </a:xfrm>
          <a:prstGeom prst="rect">
            <a:avLst/>
          </a:prstGeom>
        </p:spPr>
      </p:pic>
      <p:sp>
        <p:nvSpPr>
          <p:cNvPr id="11" name="Rectangle 2"/>
          <p:cNvSpPr>
            <a:spLocks noChangeArrowheads="1"/>
          </p:cNvSpPr>
          <p:nvPr/>
        </p:nvSpPr>
        <p:spPr bwMode="auto">
          <a:xfrm>
            <a:off x="0" y="-6507"/>
            <a:ext cx="9144000" cy="39029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３．　将来気候における高潮シミュレーションの試算結果</a:t>
            </a:r>
          </a:p>
        </p:txBody>
      </p:sp>
      <p:sp>
        <p:nvSpPr>
          <p:cNvPr id="7" name="スライド番号プレースホルダー 2">
            <a:extLst>
              <a:ext uri="{FF2B5EF4-FFF2-40B4-BE49-F238E27FC236}">
                <a16:creationId xmlns:a16="http://schemas.microsoft.com/office/drawing/2014/main" id="{A15473A8-1BE3-4316-93CE-0074497743E3}"/>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9</a:t>
            </a:fld>
            <a:endParaRPr kumimoji="1" lang="ja-JP" altLang="en-US" sz="1600" dirty="0">
              <a:solidFill>
                <a:schemeClr val="tx1"/>
              </a:solidFill>
            </a:endParaRPr>
          </a:p>
        </p:txBody>
      </p:sp>
      <p:sp>
        <p:nvSpPr>
          <p:cNvPr id="12" name="Text Box 9">
            <a:extLst>
              <a:ext uri="{FF2B5EF4-FFF2-40B4-BE49-F238E27FC236}">
                <a16:creationId xmlns:a16="http://schemas.microsoft.com/office/drawing/2014/main" id="{35891869-E610-46BF-A839-4D42580ACBA6}"/>
              </a:ext>
            </a:extLst>
          </p:cNvPr>
          <p:cNvSpPr txBox="1">
            <a:spLocks noChangeArrowheads="1"/>
          </p:cNvSpPr>
          <p:nvPr/>
        </p:nvSpPr>
        <p:spPr bwMode="auto">
          <a:xfrm>
            <a:off x="88804" y="492161"/>
            <a:ext cx="8955559" cy="738664"/>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46120" indent="-171450" defTabSz="390997" fontAlgn="auto">
              <a:spcBef>
                <a:spcPct val="0"/>
              </a:spcBef>
              <a:spcAft>
                <a:spcPts val="0"/>
              </a:spcAft>
            </a:pPr>
            <a:r>
              <a:rPr lang="ja-JP" altLang="en-US" sz="1400" dirty="0"/>
              <a:t>潮位偏差は、</a:t>
            </a:r>
            <a:r>
              <a:rPr lang="en-US" altLang="ja-JP" sz="1400" dirty="0"/>
              <a:t> </a:t>
            </a:r>
            <a:r>
              <a:rPr lang="ja-JP" altLang="en-US" sz="1400" dirty="0"/>
              <a:t>現行高潮計画の試算結果（</a:t>
            </a:r>
            <a:r>
              <a:rPr lang="en-US" altLang="ja-JP" sz="1400" dirty="0" err="1"/>
              <a:t>CaseA</a:t>
            </a:r>
            <a:r>
              <a:rPr lang="ja-JP" altLang="en-US" sz="1400" dirty="0"/>
              <a:t>）より</a:t>
            </a:r>
            <a:r>
              <a:rPr lang="en-US" altLang="ja-JP" sz="1400" dirty="0"/>
              <a:t>2</a:t>
            </a:r>
            <a:r>
              <a:rPr lang="ja-JP" altLang="en-US" sz="1400" dirty="0"/>
              <a:t>度上昇で</a:t>
            </a:r>
            <a:r>
              <a:rPr lang="en-US" altLang="ja-JP" sz="1400" dirty="0"/>
              <a:t>0.22</a:t>
            </a:r>
            <a:r>
              <a:rPr lang="ja-JP" altLang="en-US" sz="1400" dirty="0"/>
              <a:t>～</a:t>
            </a:r>
            <a:r>
              <a:rPr lang="en-US" altLang="ja-JP" sz="1400" dirty="0"/>
              <a:t>0.24m</a:t>
            </a:r>
            <a:r>
              <a:rPr lang="ja-JP" altLang="en-US" sz="1400" dirty="0"/>
              <a:t>、</a:t>
            </a:r>
            <a:r>
              <a:rPr lang="en-US" altLang="ja-JP" sz="1400" dirty="0"/>
              <a:t>4</a:t>
            </a:r>
            <a:r>
              <a:rPr lang="ja-JP" altLang="en-US" sz="1400" dirty="0"/>
              <a:t>度上昇で</a:t>
            </a:r>
            <a:r>
              <a:rPr lang="en-US" altLang="ja-JP" sz="1400" dirty="0"/>
              <a:t>0.53</a:t>
            </a:r>
            <a:r>
              <a:rPr lang="ja-JP" altLang="en-US" sz="1400" dirty="0"/>
              <a:t>～</a:t>
            </a:r>
            <a:r>
              <a:rPr lang="en-US" altLang="ja-JP" sz="1400" dirty="0"/>
              <a:t>0.61m</a:t>
            </a:r>
            <a:r>
              <a:rPr lang="ja-JP" altLang="en-US" sz="1400" dirty="0"/>
              <a:t>増大する。</a:t>
            </a:r>
            <a:endParaRPr lang="en-US" altLang="ja-JP" sz="1400" dirty="0"/>
          </a:p>
          <a:p>
            <a:pPr marL="246120" indent="-171450" defTabSz="390997" fontAlgn="auto">
              <a:spcBef>
                <a:spcPct val="0"/>
              </a:spcBef>
              <a:spcAft>
                <a:spcPts val="0"/>
              </a:spcAft>
            </a:pPr>
            <a:r>
              <a:rPr lang="ja-JP" altLang="en-US" sz="1400" dirty="0"/>
              <a:t>潮位は、現行高潮計画の試算結果（</a:t>
            </a:r>
            <a:r>
              <a:rPr lang="en-US" altLang="ja-JP" sz="1400" dirty="0" err="1"/>
              <a:t>CaseA</a:t>
            </a:r>
            <a:r>
              <a:rPr lang="ja-JP" altLang="en-US" sz="1400" dirty="0"/>
              <a:t>）より</a:t>
            </a:r>
            <a:r>
              <a:rPr lang="en-US" altLang="ja-JP" sz="1400" dirty="0"/>
              <a:t>2</a:t>
            </a:r>
            <a:r>
              <a:rPr lang="ja-JP" altLang="en-US" sz="1400" dirty="0"/>
              <a:t>度上昇で</a:t>
            </a:r>
            <a:r>
              <a:rPr lang="en-US" altLang="ja-JP" sz="1400" dirty="0"/>
              <a:t>0.64</a:t>
            </a:r>
            <a:r>
              <a:rPr lang="ja-JP" altLang="en-US" sz="1400" dirty="0"/>
              <a:t>～</a:t>
            </a:r>
            <a:r>
              <a:rPr lang="en-US" altLang="ja-JP" sz="1400" dirty="0"/>
              <a:t>0.66m</a:t>
            </a:r>
            <a:r>
              <a:rPr lang="ja-JP" altLang="en-US" sz="1400" dirty="0" err="1"/>
              <a:t>、</a:t>
            </a:r>
            <a:r>
              <a:rPr lang="en-US" altLang="ja-JP" sz="1400" dirty="0"/>
              <a:t>4</a:t>
            </a:r>
            <a:r>
              <a:rPr lang="ja-JP" altLang="en-US" sz="1400" dirty="0"/>
              <a:t>度上昇で</a:t>
            </a:r>
            <a:r>
              <a:rPr lang="en-US" altLang="ja-JP" sz="1400" dirty="0"/>
              <a:t>1.39</a:t>
            </a:r>
            <a:r>
              <a:rPr lang="ja-JP" altLang="en-US" sz="1400" dirty="0"/>
              <a:t>～</a:t>
            </a:r>
            <a:r>
              <a:rPr lang="en-US" altLang="ja-JP" sz="1400" dirty="0"/>
              <a:t>1.47m</a:t>
            </a:r>
            <a:r>
              <a:rPr lang="ja-JP" altLang="en-US" sz="1400" dirty="0"/>
              <a:t>増大する。</a:t>
            </a:r>
            <a:endParaRPr lang="en-US" altLang="ja-JP" sz="1400" dirty="0"/>
          </a:p>
          <a:p>
            <a:pPr marL="246120" indent="-171450" defTabSz="390997" fontAlgn="auto">
              <a:spcBef>
                <a:spcPct val="0"/>
              </a:spcBef>
              <a:spcAft>
                <a:spcPts val="0"/>
              </a:spcAft>
            </a:pPr>
            <a:r>
              <a:rPr lang="ja-JP" altLang="en-US" sz="1400" dirty="0"/>
              <a:t>うちあげ高は、現行高潮計画の試算結果（</a:t>
            </a:r>
            <a:r>
              <a:rPr lang="en-US" altLang="ja-JP" sz="1400" dirty="0" err="1"/>
              <a:t>CaseA</a:t>
            </a:r>
            <a:r>
              <a:rPr lang="ja-JP" altLang="en-US" sz="1400" dirty="0"/>
              <a:t>）より</a:t>
            </a:r>
            <a:r>
              <a:rPr lang="en-US" altLang="ja-JP" sz="1400" dirty="0"/>
              <a:t>2</a:t>
            </a:r>
            <a:r>
              <a:rPr lang="ja-JP" altLang="en-US" sz="1400" dirty="0"/>
              <a:t>度上昇で</a:t>
            </a:r>
            <a:r>
              <a:rPr lang="en-US" altLang="ja-JP" sz="1400" dirty="0"/>
              <a:t>0.18</a:t>
            </a:r>
            <a:r>
              <a:rPr lang="ja-JP" altLang="en-US" sz="1400" dirty="0"/>
              <a:t>～</a:t>
            </a:r>
            <a:r>
              <a:rPr lang="en-US" altLang="ja-JP" sz="1400" dirty="0"/>
              <a:t>0.22m</a:t>
            </a:r>
            <a:r>
              <a:rPr lang="ja-JP" altLang="en-US" sz="1400" dirty="0" err="1"/>
              <a:t>、</a:t>
            </a:r>
            <a:r>
              <a:rPr lang="en-US" altLang="ja-JP" sz="1400" dirty="0"/>
              <a:t>4</a:t>
            </a:r>
            <a:r>
              <a:rPr lang="ja-JP" altLang="en-US" sz="1400" dirty="0"/>
              <a:t>度上昇で</a:t>
            </a:r>
            <a:r>
              <a:rPr lang="en-US" altLang="ja-JP" sz="1400" dirty="0"/>
              <a:t>0.22</a:t>
            </a:r>
            <a:r>
              <a:rPr lang="ja-JP" altLang="en-US" sz="1400" dirty="0"/>
              <a:t>～</a:t>
            </a:r>
            <a:r>
              <a:rPr lang="en-US" altLang="ja-JP" sz="1400" dirty="0"/>
              <a:t>0.30m</a:t>
            </a:r>
            <a:r>
              <a:rPr lang="ja-JP" altLang="en-US" sz="1400" dirty="0"/>
              <a:t>増大する。</a:t>
            </a:r>
            <a:endParaRPr lang="en-US" altLang="ja-JP" sz="1400" dirty="0"/>
          </a:p>
        </p:txBody>
      </p:sp>
      <p:sp>
        <p:nvSpPr>
          <p:cNvPr id="5" name="テキスト ボックス 4"/>
          <p:cNvSpPr txBox="1"/>
          <p:nvPr/>
        </p:nvSpPr>
        <p:spPr>
          <a:xfrm>
            <a:off x="88804" y="4404530"/>
            <a:ext cx="9097362" cy="253916"/>
          </a:xfrm>
          <a:prstGeom prst="rect">
            <a:avLst/>
          </a:prstGeom>
          <a:noFill/>
        </p:spPr>
        <p:txBody>
          <a:bodyPr wrap="none" rtlCol="0">
            <a:spAutoFit/>
          </a:bodyPr>
          <a:lstStyle/>
          <a:p>
            <a:r>
              <a:rPr kumimoji="1" lang="en-US" altLang="ja-JP" sz="1050" dirty="0">
                <a:solidFill>
                  <a:srgbClr val="FF0000"/>
                </a:solidFill>
              </a:rPr>
              <a:t>※</a:t>
            </a:r>
            <a:r>
              <a:rPr lang="ja-JP" altLang="en-US" sz="1050" dirty="0">
                <a:solidFill>
                  <a:srgbClr val="FF0000"/>
                </a:solidFill>
              </a:rPr>
              <a:t>赤</a:t>
            </a:r>
            <a:r>
              <a:rPr kumimoji="1" lang="ja-JP" altLang="en-US" sz="1050" dirty="0">
                <a:solidFill>
                  <a:srgbClr val="FF0000"/>
                </a:solidFill>
              </a:rPr>
              <a:t>枠内の計算値は解析モデル（</a:t>
            </a:r>
            <a:r>
              <a:rPr kumimoji="1" lang="en-US" altLang="ja-JP" sz="1050" dirty="0" err="1">
                <a:solidFill>
                  <a:srgbClr val="FF0000"/>
                </a:solidFill>
              </a:rPr>
              <a:t>CaseA</a:t>
            </a:r>
            <a:r>
              <a:rPr kumimoji="1" lang="ja-JP" altLang="en-US" sz="1050" dirty="0">
                <a:solidFill>
                  <a:srgbClr val="FF0000"/>
                </a:solidFill>
              </a:rPr>
              <a:t>）による</a:t>
            </a:r>
            <a:r>
              <a:rPr lang="ja-JP" altLang="en-US" sz="1050" dirty="0">
                <a:solidFill>
                  <a:srgbClr val="FF0000"/>
                </a:solidFill>
              </a:rPr>
              <a:t>計算結果であるため、モデル</a:t>
            </a:r>
            <a:r>
              <a:rPr kumimoji="1" lang="ja-JP" altLang="en-US" sz="1050" dirty="0">
                <a:solidFill>
                  <a:srgbClr val="FF0000"/>
                </a:solidFill>
              </a:rPr>
              <a:t>の妥当性検証や海面水位の上昇量の設定により、今後変わる可能性がある。</a:t>
            </a:r>
          </a:p>
        </p:txBody>
      </p:sp>
      <p:sp>
        <p:nvSpPr>
          <p:cNvPr id="2" name="正方形/長方形 1"/>
          <p:cNvSpPr/>
          <p:nvPr/>
        </p:nvSpPr>
        <p:spPr>
          <a:xfrm>
            <a:off x="2703293" y="2275793"/>
            <a:ext cx="6331643" cy="180426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A063D09-D03A-425B-81A6-6B7678A2DDC2}"/>
              </a:ext>
            </a:extLst>
          </p:cNvPr>
          <p:cNvSpPr txBox="1"/>
          <p:nvPr/>
        </p:nvSpPr>
        <p:spPr>
          <a:xfrm>
            <a:off x="107258" y="1223282"/>
            <a:ext cx="3559946" cy="307777"/>
          </a:xfrm>
          <a:prstGeom prst="rect">
            <a:avLst/>
          </a:prstGeom>
          <a:noFill/>
        </p:spPr>
        <p:txBody>
          <a:bodyPr wrap="square" rtlCol="0">
            <a:spAutoFit/>
          </a:bodyPr>
          <a:lstStyle/>
          <a:p>
            <a:r>
              <a:rPr kumimoji="1" lang="ja-JP" altLang="en-US" sz="1400" dirty="0" smtClean="0">
                <a:solidFill>
                  <a:srgbClr val="0000FF"/>
                </a:solidFill>
              </a:rPr>
              <a:t>■</a:t>
            </a:r>
            <a:r>
              <a:rPr lang="ja-JP" altLang="en-US" sz="1400" dirty="0" smtClean="0">
                <a:solidFill>
                  <a:srgbClr val="0000FF"/>
                </a:solidFill>
              </a:rPr>
              <a:t>試算結果</a:t>
            </a:r>
            <a:endParaRPr kumimoji="1" lang="ja-JP" altLang="en-US" sz="1400" dirty="0">
              <a:solidFill>
                <a:srgbClr val="0000FF"/>
              </a:solidFill>
            </a:endParaRPr>
          </a:p>
        </p:txBody>
      </p:sp>
    </p:spTree>
    <p:extLst>
      <p:ext uri="{BB962C8B-B14F-4D97-AF65-F5344CB8AC3E}">
        <p14:creationId xmlns:p14="http://schemas.microsoft.com/office/powerpoint/2010/main" val="2298289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D314F3A-A9DE-4B90-A27C-B69BF1D7632A}"/>
              </a:ext>
            </a:extLst>
          </p:cNvPr>
          <p:cNvPicPr>
            <a:picLocks noChangeAspect="1"/>
          </p:cNvPicPr>
          <p:nvPr/>
        </p:nvPicPr>
        <p:blipFill>
          <a:blip r:embed="rId2"/>
          <a:stretch>
            <a:fillRect/>
          </a:stretch>
        </p:blipFill>
        <p:spPr>
          <a:xfrm>
            <a:off x="385868" y="1465709"/>
            <a:ext cx="8496554" cy="4087786"/>
          </a:xfrm>
          <a:prstGeom prst="rect">
            <a:avLst/>
          </a:prstGeom>
        </p:spPr>
      </p:pic>
      <p:sp>
        <p:nvSpPr>
          <p:cNvPr id="11" name="Rectangle 2"/>
          <p:cNvSpPr>
            <a:spLocks noChangeArrowheads="1"/>
          </p:cNvSpPr>
          <p:nvPr/>
        </p:nvSpPr>
        <p:spPr bwMode="auto">
          <a:xfrm>
            <a:off x="0" y="-6507"/>
            <a:ext cx="9144000" cy="39029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en-US" altLang="ja-JP"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2.1</a:t>
            </a:r>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現行高潮計画外力による高潮計算（代表地点における試算結果）</a:t>
            </a:r>
          </a:p>
        </p:txBody>
      </p:sp>
      <p:sp>
        <p:nvSpPr>
          <p:cNvPr id="44" name="スライド番号プレースホルダー 2">
            <a:extLst>
              <a:ext uri="{FF2B5EF4-FFF2-40B4-BE49-F238E27FC236}">
                <a16:creationId xmlns:a16="http://schemas.microsoft.com/office/drawing/2014/main" id="{DE4DB9E7-0F14-4494-B3D2-06970084F8CC}"/>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10</a:t>
            </a:fld>
            <a:endParaRPr kumimoji="1" lang="ja-JP" altLang="en-US" sz="1600" dirty="0">
              <a:solidFill>
                <a:schemeClr val="tx1"/>
              </a:solidFill>
            </a:endParaRPr>
          </a:p>
        </p:txBody>
      </p:sp>
      <p:cxnSp>
        <p:nvCxnSpPr>
          <p:cNvPr id="6" name="直線矢印コネクタ 5">
            <a:extLst>
              <a:ext uri="{FF2B5EF4-FFF2-40B4-BE49-F238E27FC236}">
                <a16:creationId xmlns:a16="http://schemas.microsoft.com/office/drawing/2014/main" id="{35ABB5CD-FC7A-4CBE-9A76-1C5F151C16D3}"/>
              </a:ext>
            </a:extLst>
          </p:cNvPr>
          <p:cNvCxnSpPr/>
          <p:nvPr/>
        </p:nvCxnSpPr>
        <p:spPr>
          <a:xfrm>
            <a:off x="426128" y="2791568"/>
            <a:ext cx="488272" cy="23969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テキスト ボックス 9">
            <a:extLst>
              <a:ext uri="{FF2B5EF4-FFF2-40B4-BE49-F238E27FC236}">
                <a16:creationId xmlns:a16="http://schemas.microsoft.com/office/drawing/2014/main" id="{E5660926-029D-4AAE-AF72-2803F99D03A3}"/>
              </a:ext>
            </a:extLst>
          </p:cNvPr>
          <p:cNvSpPr txBox="1"/>
          <p:nvPr/>
        </p:nvSpPr>
        <p:spPr>
          <a:xfrm>
            <a:off x="-75111" y="2574610"/>
            <a:ext cx="634404" cy="307777"/>
          </a:xfrm>
          <a:prstGeom prst="rect">
            <a:avLst/>
          </a:prstGeom>
          <a:noFill/>
        </p:spPr>
        <p:txBody>
          <a:bodyPr wrap="square" rtlCol="0">
            <a:spAutoFit/>
          </a:bodyPr>
          <a:lstStyle/>
          <a:p>
            <a:pPr algn="ctr"/>
            <a:r>
              <a:rPr kumimoji="1" lang="ja-JP" altLang="en-US" sz="700" dirty="0">
                <a:solidFill>
                  <a:srgbClr val="0000FF"/>
                </a:solidFill>
              </a:rPr>
              <a:t>地盤沈下量</a:t>
            </a:r>
            <a:r>
              <a:rPr kumimoji="1" lang="en-US" altLang="ja-JP" sz="700" dirty="0">
                <a:solidFill>
                  <a:srgbClr val="0000FF"/>
                </a:solidFill>
              </a:rPr>
              <a:t>※</a:t>
            </a:r>
            <a:endParaRPr kumimoji="1" lang="ja-JP" altLang="en-US" sz="700" dirty="0">
              <a:solidFill>
                <a:srgbClr val="0000FF"/>
              </a:solidFill>
            </a:endParaRPr>
          </a:p>
        </p:txBody>
      </p:sp>
      <p:sp>
        <p:nvSpPr>
          <p:cNvPr id="12" name="テキスト ボックス 11">
            <a:extLst>
              <a:ext uri="{FF2B5EF4-FFF2-40B4-BE49-F238E27FC236}">
                <a16:creationId xmlns:a16="http://schemas.microsoft.com/office/drawing/2014/main" id="{556A8BD2-585F-49F4-BEA0-A23CC54302F4}"/>
              </a:ext>
            </a:extLst>
          </p:cNvPr>
          <p:cNvSpPr txBox="1"/>
          <p:nvPr/>
        </p:nvSpPr>
        <p:spPr>
          <a:xfrm>
            <a:off x="-75111" y="2911417"/>
            <a:ext cx="634404" cy="200055"/>
          </a:xfrm>
          <a:prstGeom prst="rect">
            <a:avLst/>
          </a:prstGeom>
          <a:noFill/>
        </p:spPr>
        <p:txBody>
          <a:bodyPr wrap="square" rtlCol="0">
            <a:spAutoFit/>
          </a:bodyPr>
          <a:lstStyle/>
          <a:p>
            <a:pPr algn="ctr"/>
            <a:r>
              <a:rPr kumimoji="1" lang="ja-JP" altLang="en-US" sz="700" dirty="0">
                <a:solidFill>
                  <a:srgbClr val="00B050"/>
                </a:solidFill>
              </a:rPr>
              <a:t>うちあげ高</a:t>
            </a:r>
          </a:p>
        </p:txBody>
      </p:sp>
      <p:cxnSp>
        <p:nvCxnSpPr>
          <p:cNvPr id="13" name="直線矢印コネクタ 12">
            <a:extLst>
              <a:ext uri="{FF2B5EF4-FFF2-40B4-BE49-F238E27FC236}">
                <a16:creationId xmlns:a16="http://schemas.microsoft.com/office/drawing/2014/main" id="{63B72709-1D01-496C-91E1-329F217822B3}"/>
              </a:ext>
            </a:extLst>
          </p:cNvPr>
          <p:cNvCxnSpPr>
            <a:cxnSpLocks/>
          </p:cNvCxnSpPr>
          <p:nvPr/>
        </p:nvCxnSpPr>
        <p:spPr>
          <a:xfrm>
            <a:off x="461639" y="3037213"/>
            <a:ext cx="452761" cy="204848"/>
          </a:xfrm>
          <a:prstGeom prst="straightConnector1">
            <a:avLst/>
          </a:prstGeom>
          <a:ln>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14" name="テキスト ボックス 13">
            <a:extLst>
              <a:ext uri="{FF2B5EF4-FFF2-40B4-BE49-F238E27FC236}">
                <a16:creationId xmlns:a16="http://schemas.microsoft.com/office/drawing/2014/main" id="{54BA99AD-6961-449E-B7D4-E3C9914CDD25}"/>
              </a:ext>
            </a:extLst>
          </p:cNvPr>
          <p:cNvSpPr txBox="1"/>
          <p:nvPr/>
        </p:nvSpPr>
        <p:spPr>
          <a:xfrm>
            <a:off x="-75111" y="3593667"/>
            <a:ext cx="634404" cy="307777"/>
          </a:xfrm>
          <a:prstGeom prst="rect">
            <a:avLst/>
          </a:prstGeom>
          <a:noFill/>
        </p:spPr>
        <p:txBody>
          <a:bodyPr wrap="square" rtlCol="0">
            <a:spAutoFit/>
          </a:bodyPr>
          <a:lstStyle/>
          <a:p>
            <a:pPr algn="ctr"/>
            <a:r>
              <a:rPr kumimoji="1" lang="ja-JP" altLang="en-US" sz="700" dirty="0">
                <a:solidFill>
                  <a:srgbClr val="C00000"/>
                </a:solidFill>
              </a:rPr>
              <a:t>水門地点</a:t>
            </a:r>
            <a:endParaRPr kumimoji="1" lang="en-US" altLang="ja-JP" sz="700" dirty="0">
              <a:solidFill>
                <a:srgbClr val="C00000"/>
              </a:solidFill>
            </a:endParaRPr>
          </a:p>
          <a:p>
            <a:pPr algn="ctr"/>
            <a:r>
              <a:rPr lang="ja-JP" altLang="en-US" sz="700" dirty="0">
                <a:solidFill>
                  <a:srgbClr val="C00000"/>
                </a:solidFill>
              </a:rPr>
              <a:t>高</a:t>
            </a:r>
            <a:r>
              <a:rPr kumimoji="1" lang="ja-JP" altLang="en-US" sz="700" dirty="0">
                <a:solidFill>
                  <a:srgbClr val="C00000"/>
                </a:solidFill>
              </a:rPr>
              <a:t>潮位</a:t>
            </a:r>
          </a:p>
        </p:txBody>
      </p:sp>
      <p:cxnSp>
        <p:nvCxnSpPr>
          <p:cNvPr id="15" name="直線矢印コネクタ 14">
            <a:extLst>
              <a:ext uri="{FF2B5EF4-FFF2-40B4-BE49-F238E27FC236}">
                <a16:creationId xmlns:a16="http://schemas.microsoft.com/office/drawing/2014/main" id="{BF87698C-CBEC-42FA-ABC2-C4B113ED3B67}"/>
              </a:ext>
            </a:extLst>
          </p:cNvPr>
          <p:cNvCxnSpPr>
            <a:cxnSpLocks/>
          </p:cNvCxnSpPr>
          <p:nvPr/>
        </p:nvCxnSpPr>
        <p:spPr>
          <a:xfrm>
            <a:off x="426128" y="3790130"/>
            <a:ext cx="488272" cy="153888"/>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直線コネクタ 16">
            <a:extLst>
              <a:ext uri="{FF2B5EF4-FFF2-40B4-BE49-F238E27FC236}">
                <a16:creationId xmlns:a16="http://schemas.microsoft.com/office/drawing/2014/main" id="{2200D7FE-5690-464A-AB88-3C723602F94A}"/>
              </a:ext>
            </a:extLst>
          </p:cNvPr>
          <p:cNvCxnSpPr>
            <a:cxnSpLocks/>
          </p:cNvCxnSpPr>
          <p:nvPr/>
        </p:nvCxnSpPr>
        <p:spPr>
          <a:xfrm>
            <a:off x="656850" y="2922157"/>
            <a:ext cx="8055917"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3C907D04-4DD7-404C-A955-A82DA5EEA576}"/>
              </a:ext>
            </a:extLst>
          </p:cNvPr>
          <p:cNvSpPr txBox="1"/>
          <p:nvPr/>
        </p:nvSpPr>
        <p:spPr>
          <a:xfrm>
            <a:off x="408373" y="5609697"/>
            <a:ext cx="3953100" cy="200055"/>
          </a:xfrm>
          <a:prstGeom prst="rect">
            <a:avLst/>
          </a:prstGeom>
          <a:noFill/>
        </p:spPr>
        <p:txBody>
          <a:bodyPr wrap="square" rtlCol="0">
            <a:spAutoFit/>
          </a:bodyPr>
          <a:lstStyle/>
          <a:p>
            <a:r>
              <a:rPr kumimoji="1" lang="en-US" altLang="ja-JP" sz="700" dirty="0"/>
              <a:t>※</a:t>
            </a:r>
            <a:r>
              <a:rPr kumimoji="1" lang="ja-JP" altLang="en-US" sz="700" dirty="0"/>
              <a:t>地盤沈下量は</a:t>
            </a:r>
            <a:r>
              <a:rPr lang="ja-JP" altLang="en-US" sz="700" dirty="0"/>
              <a:t>今後検討予定。図中の</a:t>
            </a:r>
            <a:r>
              <a:rPr kumimoji="1" lang="ja-JP" altLang="en-US" sz="700" dirty="0"/>
              <a:t>記載値</a:t>
            </a:r>
            <a:r>
              <a:rPr lang="ja-JP" altLang="en-US" sz="700" dirty="0"/>
              <a:t>は、現行高潮計画における設定値。</a:t>
            </a:r>
            <a:endParaRPr kumimoji="1" lang="ja-JP" altLang="en-US" sz="700" dirty="0"/>
          </a:p>
        </p:txBody>
      </p:sp>
      <p:sp>
        <p:nvSpPr>
          <p:cNvPr id="18" name="Text Box 9">
            <a:extLst>
              <a:ext uri="{FF2B5EF4-FFF2-40B4-BE49-F238E27FC236}">
                <a16:creationId xmlns:a16="http://schemas.microsoft.com/office/drawing/2014/main" id="{42E17814-4636-4DC2-A519-D9D0E50FB82A}"/>
              </a:ext>
            </a:extLst>
          </p:cNvPr>
          <p:cNvSpPr txBox="1">
            <a:spLocks noChangeArrowheads="1"/>
          </p:cNvSpPr>
          <p:nvPr/>
        </p:nvSpPr>
        <p:spPr bwMode="auto">
          <a:xfrm>
            <a:off x="81184" y="461646"/>
            <a:ext cx="8935815" cy="95410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46120" indent="-171450" defTabSz="390997" fontAlgn="auto">
              <a:spcBef>
                <a:spcPct val="0"/>
              </a:spcBef>
              <a:spcAft>
                <a:spcPts val="0"/>
              </a:spcAft>
            </a:pPr>
            <a:r>
              <a:rPr lang="ja-JP" altLang="en-US" sz="1400" dirty="0"/>
              <a:t>水門天端高は、</a:t>
            </a:r>
            <a:r>
              <a:rPr lang="ja-JP" altLang="en-US" sz="1400" dirty="0">
                <a:solidFill>
                  <a:prstClr val="black"/>
                </a:solidFill>
              </a:rPr>
              <a:t>最も高くなる安治川水門に着目すると、</a:t>
            </a:r>
            <a:r>
              <a:rPr lang="en-US" altLang="ja-JP" sz="1400" dirty="0"/>
              <a:t>2</a:t>
            </a:r>
            <a:r>
              <a:rPr lang="ja-JP" altLang="en-US" sz="1400" dirty="0"/>
              <a:t>度上昇で</a:t>
            </a:r>
            <a:r>
              <a:rPr lang="en-US" altLang="ja-JP" sz="1400" dirty="0"/>
              <a:t>OP+8.92m</a:t>
            </a:r>
            <a:r>
              <a:rPr lang="ja-JP" altLang="en-US" sz="1400" dirty="0"/>
              <a:t>となり、現行高潮計画の試算結果（</a:t>
            </a:r>
            <a:r>
              <a:rPr lang="en-US" altLang="ja-JP" sz="1400" dirty="0" err="1"/>
              <a:t>CaseA</a:t>
            </a:r>
            <a:r>
              <a:rPr lang="ja-JP" altLang="en-US" sz="1400" dirty="0"/>
              <a:t>）より</a:t>
            </a:r>
            <a:r>
              <a:rPr lang="en-US" altLang="ja-JP" sz="1400" dirty="0"/>
              <a:t>0.88m</a:t>
            </a:r>
            <a:r>
              <a:rPr lang="ja-JP" altLang="en-US" sz="1400" dirty="0"/>
              <a:t>高く、現水門（</a:t>
            </a:r>
            <a:r>
              <a:rPr lang="en-US" altLang="ja-JP" sz="1400" dirty="0"/>
              <a:t>OP+7.40m</a:t>
            </a:r>
            <a:r>
              <a:rPr lang="ja-JP" altLang="en-US" sz="1400" dirty="0"/>
              <a:t>）よりも</a:t>
            </a:r>
            <a:r>
              <a:rPr lang="en-US" altLang="ja-JP" sz="1400" dirty="0"/>
              <a:t>1.52m</a:t>
            </a:r>
            <a:r>
              <a:rPr lang="ja-JP" altLang="en-US" sz="1400" dirty="0"/>
              <a:t>高くなる。</a:t>
            </a:r>
            <a:endParaRPr lang="en-US" altLang="ja-JP" sz="1400" dirty="0"/>
          </a:p>
          <a:p>
            <a:pPr marL="246120" indent="-171450" defTabSz="390997" fontAlgn="auto">
              <a:spcBef>
                <a:spcPct val="0"/>
              </a:spcBef>
              <a:spcAft>
                <a:spcPts val="0"/>
              </a:spcAft>
            </a:pPr>
            <a:r>
              <a:rPr lang="en-US" altLang="ja-JP" sz="1400" dirty="0"/>
              <a:t>4</a:t>
            </a:r>
            <a:r>
              <a:rPr lang="ja-JP" altLang="en-US" sz="1400" dirty="0"/>
              <a:t>度上昇では</a:t>
            </a:r>
            <a:r>
              <a:rPr lang="en-US" altLang="ja-JP" sz="1400" dirty="0"/>
              <a:t>OP+ 9.79m</a:t>
            </a:r>
            <a:r>
              <a:rPr lang="ja-JP" altLang="en-US" sz="1400" dirty="0"/>
              <a:t>となり、現行高潮計画の試算結果（</a:t>
            </a:r>
            <a:r>
              <a:rPr lang="en-US" altLang="ja-JP" sz="1400" dirty="0" err="1"/>
              <a:t>CaseA</a:t>
            </a:r>
            <a:r>
              <a:rPr lang="ja-JP" altLang="en-US" sz="1400" dirty="0"/>
              <a:t>）より</a:t>
            </a:r>
            <a:r>
              <a:rPr lang="en-US" altLang="ja-JP" sz="1400" dirty="0"/>
              <a:t>1.75m</a:t>
            </a:r>
            <a:r>
              <a:rPr lang="ja-JP" altLang="en-US" sz="1400" dirty="0"/>
              <a:t>高く、現水門（</a:t>
            </a:r>
            <a:r>
              <a:rPr lang="en-US" altLang="ja-JP" sz="1400"/>
              <a:t>OP+7.40m</a:t>
            </a:r>
            <a:r>
              <a:rPr lang="ja-JP" altLang="en-US" sz="1400"/>
              <a:t>）より</a:t>
            </a:r>
            <a:r>
              <a:rPr lang="ja-JP" altLang="en-US" sz="1400" dirty="0"/>
              <a:t>も</a:t>
            </a:r>
            <a:r>
              <a:rPr lang="en-US" altLang="ja-JP" sz="1400" dirty="0"/>
              <a:t>2.39m</a:t>
            </a:r>
            <a:r>
              <a:rPr lang="ja-JP" altLang="en-US" sz="1400" dirty="0"/>
              <a:t>高くなる試算結果となった。</a:t>
            </a:r>
            <a:endParaRPr lang="en-US" altLang="ja-JP" sz="1400" dirty="0"/>
          </a:p>
        </p:txBody>
      </p:sp>
      <p:sp>
        <p:nvSpPr>
          <p:cNvPr id="20" name="テキスト ボックス 19">
            <a:extLst>
              <a:ext uri="{FF2B5EF4-FFF2-40B4-BE49-F238E27FC236}">
                <a16:creationId xmlns:a16="http://schemas.microsoft.com/office/drawing/2014/main" id="{9B4D7B71-632E-4735-83F3-84A313ABC290}"/>
              </a:ext>
            </a:extLst>
          </p:cNvPr>
          <p:cNvSpPr txBox="1"/>
          <p:nvPr/>
        </p:nvSpPr>
        <p:spPr>
          <a:xfrm>
            <a:off x="5176611" y="5673113"/>
            <a:ext cx="8025413" cy="338554"/>
          </a:xfrm>
          <a:prstGeom prst="rect">
            <a:avLst/>
          </a:prstGeom>
          <a:noFill/>
        </p:spPr>
        <p:txBody>
          <a:bodyPr wrap="square" rtlCol="0">
            <a:spAutoFit/>
          </a:bodyPr>
          <a:lstStyle/>
          <a:p>
            <a:r>
              <a:rPr kumimoji="1" lang="en-US" altLang="ja-JP" sz="800" dirty="0">
                <a:solidFill>
                  <a:srgbClr val="FF0000"/>
                </a:solidFill>
              </a:rPr>
              <a:t>※</a:t>
            </a:r>
            <a:r>
              <a:rPr kumimoji="1" lang="ja-JP" altLang="en-US" sz="800" dirty="0">
                <a:solidFill>
                  <a:srgbClr val="FF0000"/>
                </a:solidFill>
              </a:rPr>
              <a:t>赤枠内の計算値は解析モデル（</a:t>
            </a:r>
            <a:r>
              <a:rPr kumimoji="1" lang="en-US" altLang="ja-JP" sz="800" dirty="0" err="1">
                <a:solidFill>
                  <a:srgbClr val="FF0000"/>
                </a:solidFill>
              </a:rPr>
              <a:t>CaseA</a:t>
            </a:r>
            <a:r>
              <a:rPr kumimoji="1" lang="ja-JP" altLang="en-US" sz="800" dirty="0">
                <a:solidFill>
                  <a:srgbClr val="FF0000"/>
                </a:solidFill>
              </a:rPr>
              <a:t>）による</a:t>
            </a:r>
            <a:r>
              <a:rPr lang="ja-JP" altLang="en-US" sz="800" dirty="0">
                <a:solidFill>
                  <a:srgbClr val="FF0000"/>
                </a:solidFill>
              </a:rPr>
              <a:t>計算結果であるため、</a:t>
            </a:r>
            <a:endParaRPr lang="en-US" altLang="ja-JP" sz="800" dirty="0">
              <a:solidFill>
                <a:srgbClr val="FF0000"/>
              </a:solidFill>
            </a:endParaRPr>
          </a:p>
          <a:p>
            <a:r>
              <a:rPr lang="ja-JP" altLang="en-US" sz="800" dirty="0">
                <a:solidFill>
                  <a:srgbClr val="FF0000"/>
                </a:solidFill>
              </a:rPr>
              <a:t>モデル</a:t>
            </a:r>
            <a:r>
              <a:rPr kumimoji="1" lang="ja-JP" altLang="en-US" sz="800" dirty="0">
                <a:solidFill>
                  <a:srgbClr val="FF0000"/>
                </a:solidFill>
              </a:rPr>
              <a:t>の妥当性検証や海面水位の上昇量の設定により、今後変わる可能性がある。</a:t>
            </a:r>
          </a:p>
        </p:txBody>
      </p:sp>
      <p:sp>
        <p:nvSpPr>
          <p:cNvPr id="19" name="正方形/長方形 18"/>
          <p:cNvSpPr/>
          <p:nvPr/>
        </p:nvSpPr>
        <p:spPr>
          <a:xfrm>
            <a:off x="1476374" y="1962150"/>
            <a:ext cx="7441559" cy="35913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35298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6507"/>
            <a:ext cx="9144000" cy="39029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参考：伊勢湾台風の最大旋衡風半径について</a:t>
            </a:r>
          </a:p>
        </p:txBody>
      </p:sp>
      <p:sp>
        <p:nvSpPr>
          <p:cNvPr id="7" name="スライド番号プレースホルダー 2">
            <a:extLst>
              <a:ext uri="{FF2B5EF4-FFF2-40B4-BE49-F238E27FC236}">
                <a16:creationId xmlns:a16="http://schemas.microsoft.com/office/drawing/2014/main" id="{A15473A8-1BE3-4316-93CE-0074497743E3}"/>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11</a:t>
            </a:fld>
            <a:endParaRPr kumimoji="1" lang="ja-JP" altLang="en-US" sz="1600" dirty="0">
              <a:solidFill>
                <a:schemeClr val="tx1"/>
              </a:solidFill>
            </a:endParaRPr>
          </a:p>
        </p:txBody>
      </p:sp>
      <p:pic>
        <p:nvPicPr>
          <p:cNvPr id="6" name="図 5">
            <a:extLst>
              <a:ext uri="{FF2B5EF4-FFF2-40B4-BE49-F238E27FC236}">
                <a16:creationId xmlns:a16="http://schemas.microsoft.com/office/drawing/2014/main" id="{4A8BCC63-E0BC-46DE-BE5B-1A4B3F108676}"/>
              </a:ext>
            </a:extLst>
          </p:cNvPr>
          <p:cNvPicPr>
            <a:picLocks noChangeAspect="1"/>
          </p:cNvPicPr>
          <p:nvPr/>
        </p:nvPicPr>
        <p:blipFill>
          <a:blip r:embed="rId2"/>
          <a:stretch>
            <a:fillRect/>
          </a:stretch>
        </p:blipFill>
        <p:spPr>
          <a:xfrm>
            <a:off x="288375" y="1073458"/>
            <a:ext cx="8329514" cy="4794682"/>
          </a:xfrm>
          <a:prstGeom prst="rect">
            <a:avLst/>
          </a:prstGeom>
        </p:spPr>
      </p:pic>
      <p:sp>
        <p:nvSpPr>
          <p:cNvPr id="22" name="テキスト ボックス 21">
            <a:extLst>
              <a:ext uri="{FF2B5EF4-FFF2-40B4-BE49-F238E27FC236}">
                <a16:creationId xmlns:a16="http://schemas.microsoft.com/office/drawing/2014/main" id="{BC6E8AD8-7386-470E-9208-50863F61BF2D}"/>
              </a:ext>
            </a:extLst>
          </p:cNvPr>
          <p:cNvSpPr txBox="1"/>
          <p:nvPr/>
        </p:nvSpPr>
        <p:spPr>
          <a:xfrm>
            <a:off x="5469030" y="4589756"/>
            <a:ext cx="2689934" cy="461665"/>
          </a:xfrm>
          <a:prstGeom prst="rect">
            <a:avLst/>
          </a:prstGeom>
          <a:noFill/>
          <a:ln>
            <a:solidFill>
              <a:schemeClr val="tx1"/>
            </a:solidFill>
          </a:ln>
        </p:spPr>
        <p:txBody>
          <a:bodyPr wrap="square" rtlCol="0">
            <a:spAutoFit/>
          </a:bodyPr>
          <a:lstStyle/>
          <a:p>
            <a:r>
              <a:rPr kumimoji="1" lang="ja-JP" altLang="en-US" sz="1200" dirty="0"/>
              <a:t>　　　　　現行高潮計画検討時の設定</a:t>
            </a:r>
            <a:endParaRPr kumimoji="1" lang="en-US" altLang="ja-JP" sz="1200" dirty="0"/>
          </a:p>
          <a:p>
            <a:r>
              <a:rPr kumimoji="1" lang="ja-JP" altLang="en-US" sz="1200" dirty="0"/>
              <a:t>　　　　　北緯に応じて毎時設定</a:t>
            </a:r>
          </a:p>
        </p:txBody>
      </p:sp>
      <p:cxnSp>
        <p:nvCxnSpPr>
          <p:cNvPr id="24" name="直線コネクタ 23">
            <a:extLst>
              <a:ext uri="{FF2B5EF4-FFF2-40B4-BE49-F238E27FC236}">
                <a16:creationId xmlns:a16="http://schemas.microsoft.com/office/drawing/2014/main" id="{F01BD8AB-ED87-472B-B00A-874A618BE5BC}"/>
              </a:ext>
            </a:extLst>
          </p:cNvPr>
          <p:cNvCxnSpPr/>
          <p:nvPr/>
        </p:nvCxnSpPr>
        <p:spPr>
          <a:xfrm>
            <a:off x="5566299" y="4714043"/>
            <a:ext cx="417251" cy="0"/>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48BEBB7-D4A0-4C08-BE7C-CE45C4855F8C}"/>
              </a:ext>
            </a:extLst>
          </p:cNvPr>
          <p:cNvCxnSpPr/>
          <p:nvPr/>
        </p:nvCxnSpPr>
        <p:spPr>
          <a:xfrm>
            <a:off x="5566299" y="4918230"/>
            <a:ext cx="417251"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37CC4DCB-84C6-4FC8-B3F6-F39BCEFE9225}"/>
              </a:ext>
            </a:extLst>
          </p:cNvPr>
          <p:cNvSpPr/>
          <p:nvPr/>
        </p:nvSpPr>
        <p:spPr>
          <a:xfrm>
            <a:off x="5721658" y="4669655"/>
            <a:ext cx="110971" cy="110971"/>
          </a:xfrm>
          <a:prstGeom prst="rect">
            <a:avLst/>
          </a:prstGeom>
          <a:solidFill>
            <a:srgbClr val="FF66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115C2663-9CE3-48AC-AA9B-32FA7A9FA02F}"/>
              </a:ext>
            </a:extLst>
          </p:cNvPr>
          <p:cNvSpPr/>
          <p:nvPr/>
        </p:nvSpPr>
        <p:spPr>
          <a:xfrm>
            <a:off x="5721658" y="4856086"/>
            <a:ext cx="110971" cy="110971"/>
          </a:xfrm>
          <a:prstGeom prst="ellipse">
            <a:avLst/>
          </a:prstGeom>
          <a:solidFill>
            <a:srgbClr val="0070C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7268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B75874C-D53D-4411-8EAF-EC249C6AAE6C}"/>
              </a:ext>
            </a:extLst>
          </p:cNvPr>
          <p:cNvPicPr>
            <a:picLocks noChangeAspect="1"/>
          </p:cNvPicPr>
          <p:nvPr/>
        </p:nvPicPr>
        <p:blipFill rotWithShape="1">
          <a:blip r:embed="rId2"/>
          <a:srcRect b="9667"/>
          <a:stretch/>
        </p:blipFill>
        <p:spPr>
          <a:xfrm>
            <a:off x="325398" y="1725099"/>
            <a:ext cx="3261761" cy="4644300"/>
          </a:xfrm>
          <a:prstGeom prst="rect">
            <a:avLst/>
          </a:prstGeom>
        </p:spPr>
      </p:pic>
      <p:sp>
        <p:nvSpPr>
          <p:cNvPr id="11" name="Rectangle 2"/>
          <p:cNvSpPr>
            <a:spLocks noChangeArrowheads="1"/>
          </p:cNvSpPr>
          <p:nvPr/>
        </p:nvSpPr>
        <p:spPr bwMode="auto">
          <a:xfrm>
            <a:off x="0" y="-6507"/>
            <a:ext cx="9144000" cy="39029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１．　現行高潮計画外力による高潮計算（現行計画の設定及び検証方法）</a:t>
            </a:r>
          </a:p>
        </p:txBody>
      </p:sp>
      <p:graphicFrame>
        <p:nvGraphicFramePr>
          <p:cNvPr id="8" name="表 8">
            <a:extLst>
              <a:ext uri="{FF2B5EF4-FFF2-40B4-BE49-F238E27FC236}">
                <a16:creationId xmlns:a16="http://schemas.microsoft.com/office/drawing/2014/main" id="{5C3C957F-8B4E-4ECD-8CFB-BC997CD10100}"/>
              </a:ext>
            </a:extLst>
          </p:cNvPr>
          <p:cNvGraphicFramePr>
            <a:graphicFrameLocks noGrp="1"/>
          </p:cNvGraphicFramePr>
          <p:nvPr>
            <p:extLst>
              <p:ext uri="{D42A27DB-BD31-4B8C-83A1-F6EECF244321}">
                <p14:modId xmlns:p14="http://schemas.microsoft.com/office/powerpoint/2010/main" val="905680699"/>
              </p:ext>
            </p:extLst>
          </p:nvPr>
        </p:nvGraphicFramePr>
        <p:xfrm>
          <a:off x="3811023" y="4112631"/>
          <a:ext cx="5172075" cy="2356179"/>
        </p:xfrm>
        <a:graphic>
          <a:graphicData uri="http://schemas.openxmlformats.org/drawingml/2006/table">
            <a:tbl>
              <a:tblPr firstRow="1" bandRow="1">
                <a:tableStyleId>{5940675A-B579-460E-94D1-54222C63F5DA}</a:tableStyleId>
              </a:tblPr>
              <a:tblGrid>
                <a:gridCol w="1227702">
                  <a:extLst>
                    <a:ext uri="{9D8B030D-6E8A-4147-A177-3AD203B41FA5}">
                      <a16:colId xmlns:a16="http://schemas.microsoft.com/office/drawing/2014/main" val="854259932"/>
                    </a:ext>
                  </a:extLst>
                </a:gridCol>
                <a:gridCol w="2569773">
                  <a:extLst>
                    <a:ext uri="{9D8B030D-6E8A-4147-A177-3AD203B41FA5}">
                      <a16:colId xmlns:a16="http://schemas.microsoft.com/office/drawing/2014/main" val="3943468591"/>
                    </a:ext>
                  </a:extLst>
                </a:gridCol>
                <a:gridCol w="1374600">
                  <a:extLst>
                    <a:ext uri="{9D8B030D-6E8A-4147-A177-3AD203B41FA5}">
                      <a16:colId xmlns:a16="http://schemas.microsoft.com/office/drawing/2014/main" val="2302306119"/>
                    </a:ext>
                  </a:extLst>
                </a:gridCol>
              </a:tblGrid>
              <a:tr h="221469">
                <a:tc>
                  <a:txBody>
                    <a:bodyPr/>
                    <a:lstStyle/>
                    <a:p>
                      <a:pPr algn="ctr"/>
                      <a:r>
                        <a:rPr kumimoji="1" lang="ja-JP" altLang="en-US" sz="800" dirty="0"/>
                        <a:t>項目</a:t>
                      </a:r>
                    </a:p>
                  </a:txBody>
                  <a:tcP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t>設定方法</a:t>
                      </a:r>
                    </a:p>
                  </a:txBody>
                  <a:tcP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t>今回試算との対応</a:t>
                      </a:r>
                    </a:p>
                  </a:txBody>
                  <a:tcPr>
                    <a:solidFill>
                      <a:schemeClr val="accent6">
                        <a:lumMod val="40000"/>
                        <a:lumOff val="60000"/>
                      </a:schemeClr>
                    </a:solidFill>
                  </a:tcPr>
                </a:tc>
                <a:extLst>
                  <a:ext uri="{0D108BD9-81ED-4DB2-BD59-A6C34878D82A}">
                    <a16:rowId xmlns:a16="http://schemas.microsoft.com/office/drawing/2014/main" val="2536005938"/>
                  </a:ext>
                </a:extLst>
              </a:tr>
              <a:tr h="359886">
                <a:tc>
                  <a:txBody>
                    <a:bodyPr/>
                    <a:lstStyle/>
                    <a:p>
                      <a:pPr algn="ctr"/>
                      <a:r>
                        <a:rPr kumimoji="1" lang="ja-JP" altLang="en-US" sz="800" dirty="0">
                          <a:solidFill>
                            <a:schemeClr val="bg1"/>
                          </a:solidFill>
                        </a:rPr>
                        <a:t>地盤沈下量</a:t>
                      </a:r>
                    </a:p>
                  </a:txBody>
                  <a:tcPr anchor="ctr">
                    <a:solidFill>
                      <a:schemeClr val="accent6">
                        <a:lumMod val="75000"/>
                      </a:schemeClr>
                    </a:solidFill>
                  </a:tcPr>
                </a:tc>
                <a:tc>
                  <a:txBody>
                    <a:bodyPr/>
                    <a:lstStyle/>
                    <a:p>
                      <a:r>
                        <a:rPr kumimoji="1" lang="ja-JP" altLang="en-US" sz="800" dirty="0"/>
                        <a:t>地盤沈下量</a:t>
                      </a:r>
                      <a:endParaRPr kumimoji="1" lang="en-US" altLang="ja-JP" sz="800" dirty="0"/>
                    </a:p>
                    <a:p>
                      <a:r>
                        <a:rPr kumimoji="1" lang="ja-JP" altLang="en-US" sz="800" dirty="0"/>
                        <a:t>実績値を踏まえて設定</a:t>
                      </a:r>
                    </a:p>
                  </a:txBody>
                  <a:tcPr/>
                </a:tc>
                <a:tc>
                  <a:txBody>
                    <a:bodyPr/>
                    <a:lstStyle/>
                    <a:p>
                      <a:r>
                        <a:rPr kumimoji="1" lang="ja-JP" altLang="en-US" sz="800" dirty="0"/>
                        <a:t>今回試算では、計画値を採用</a:t>
                      </a:r>
                    </a:p>
                  </a:txBody>
                  <a:tcPr/>
                </a:tc>
                <a:extLst>
                  <a:ext uri="{0D108BD9-81ED-4DB2-BD59-A6C34878D82A}">
                    <a16:rowId xmlns:a16="http://schemas.microsoft.com/office/drawing/2014/main" val="3923173994"/>
                  </a:ext>
                </a:extLst>
              </a:tr>
              <a:tr h="359886">
                <a:tc>
                  <a:txBody>
                    <a:bodyPr/>
                    <a:lstStyle/>
                    <a:p>
                      <a:pPr algn="ctr"/>
                      <a:r>
                        <a:rPr kumimoji="1" lang="ja-JP" altLang="en-US" sz="800" dirty="0"/>
                        <a:t>うちあげ高</a:t>
                      </a:r>
                    </a:p>
                  </a:txBody>
                  <a:tcPr anchor="ctr">
                    <a:solidFill>
                      <a:srgbClr val="92D050"/>
                    </a:solidFill>
                  </a:tcPr>
                </a:tc>
                <a:tc>
                  <a:txBody>
                    <a:bodyPr/>
                    <a:lstStyle/>
                    <a:p>
                      <a:r>
                        <a:rPr kumimoji="1" lang="ja-JP" altLang="en-US" sz="800" dirty="0"/>
                        <a:t>大阪港における波浪・打ち上げ高</a:t>
                      </a:r>
                      <a:endParaRPr kumimoji="1" lang="en-US" altLang="ja-JP" sz="800" dirty="0"/>
                    </a:p>
                    <a:p>
                      <a:r>
                        <a:rPr kumimoji="1" lang="ja-JP" altLang="en-US" sz="800" dirty="0"/>
                        <a:t>シミュレーション（</a:t>
                      </a:r>
                      <a:r>
                        <a:rPr kumimoji="1" lang="ja-JP" altLang="en-US" sz="800" dirty="0">
                          <a:solidFill>
                            <a:srgbClr val="FF0000"/>
                          </a:solidFill>
                        </a:rPr>
                        <a:t>現行計画では変動量に含まれる</a:t>
                      </a:r>
                      <a:r>
                        <a:rPr kumimoji="1" lang="ja-JP" altLang="en-US" sz="800" dirty="0"/>
                        <a:t>）</a:t>
                      </a:r>
                      <a:endParaRPr kumimoji="1" lang="ja-JP" altLang="en-US" sz="800" dirty="0">
                        <a:solidFill>
                          <a:srgbClr val="FF0000"/>
                        </a:solidFill>
                      </a:endParaRPr>
                    </a:p>
                  </a:txBody>
                  <a:tcPr/>
                </a:tc>
                <a:tc>
                  <a:txBody>
                    <a:bodyPr/>
                    <a:lstStyle/>
                    <a:p>
                      <a:r>
                        <a:rPr kumimoji="1" lang="ja-JP" altLang="en-US" sz="800" dirty="0"/>
                        <a:t>波浪シミュレーション</a:t>
                      </a:r>
                    </a:p>
                  </a:txBody>
                  <a:tcPr/>
                </a:tc>
                <a:extLst>
                  <a:ext uri="{0D108BD9-81ED-4DB2-BD59-A6C34878D82A}">
                    <a16:rowId xmlns:a16="http://schemas.microsoft.com/office/drawing/2014/main" val="209453306"/>
                  </a:ext>
                </a:extLst>
              </a:tr>
              <a:tr h="359886">
                <a:tc>
                  <a:txBody>
                    <a:bodyPr/>
                    <a:lstStyle/>
                    <a:p>
                      <a:pPr algn="ctr"/>
                      <a:r>
                        <a:rPr kumimoji="1" lang="ja-JP" altLang="en-US" sz="800" dirty="0"/>
                        <a:t>局所的吹き寄せ</a:t>
                      </a:r>
                    </a:p>
                  </a:txBody>
                  <a:tcPr anchor="ctr">
                    <a:solidFill>
                      <a:srgbClr val="00B0F0"/>
                    </a:solidFill>
                  </a:tcPr>
                </a:tc>
                <a:tc>
                  <a:txBody>
                    <a:bodyPr/>
                    <a:lstStyle/>
                    <a:p>
                      <a:r>
                        <a:rPr kumimoji="1" lang="ja-JP" altLang="en-US" sz="800" dirty="0"/>
                        <a:t>旧淀川河口付近から水門地点までの吹き寄せ量</a:t>
                      </a:r>
                      <a:endParaRPr kumimoji="1" lang="en-US" altLang="ja-JP" sz="800" dirty="0"/>
                    </a:p>
                    <a:p>
                      <a:r>
                        <a:rPr kumimoji="1" lang="ja-JP" altLang="en-US" sz="800" dirty="0"/>
                        <a:t>水理模型実験（</a:t>
                      </a:r>
                      <a:r>
                        <a:rPr kumimoji="1" lang="ja-JP" altLang="en-US" sz="800" dirty="0">
                          <a:solidFill>
                            <a:srgbClr val="FF0000"/>
                          </a:solidFill>
                        </a:rPr>
                        <a:t>現行計画では余裕高に含まれる</a:t>
                      </a:r>
                      <a:r>
                        <a:rPr kumimoji="1" lang="ja-JP" altLang="en-US" sz="800" dirty="0"/>
                        <a:t>）</a:t>
                      </a:r>
                      <a:endParaRPr kumimoji="1" lang="ja-JP" altLang="en-US" sz="800" dirty="0">
                        <a:solidFill>
                          <a:srgbClr val="FF0000"/>
                        </a:solidFill>
                      </a:endParaRPr>
                    </a:p>
                  </a:txBody>
                  <a:tcPr/>
                </a:tc>
                <a:tc rowSpan="3">
                  <a:txBody>
                    <a:bodyPr/>
                    <a:lstStyle/>
                    <a:p>
                      <a:r>
                        <a:rPr kumimoji="1" lang="ja-JP" altLang="en-US" sz="800" dirty="0"/>
                        <a:t>高潮シミュレーション</a:t>
                      </a:r>
                    </a:p>
                  </a:txBody>
                  <a:tcPr/>
                </a:tc>
                <a:extLst>
                  <a:ext uri="{0D108BD9-81ED-4DB2-BD59-A6C34878D82A}">
                    <a16:rowId xmlns:a16="http://schemas.microsoft.com/office/drawing/2014/main" val="1219013009"/>
                  </a:ext>
                </a:extLst>
              </a:tr>
              <a:tr h="359886">
                <a:tc>
                  <a:txBody>
                    <a:bodyPr/>
                    <a:lstStyle/>
                    <a:p>
                      <a:pPr algn="ctr"/>
                      <a:r>
                        <a:rPr kumimoji="1" lang="ja-JP" altLang="en-US" sz="800" dirty="0"/>
                        <a:t>堰上げ高</a:t>
                      </a:r>
                    </a:p>
                  </a:txBody>
                  <a:tcPr anchor="ctr">
                    <a:solidFill>
                      <a:srgbClr val="FFCC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t>水門を閉門することによる水門地点の堰上げ量</a:t>
                      </a:r>
                      <a:endParaRPr kumimoji="1" lang="en-US" altLang="ja-JP" sz="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t>水理模型実験（</a:t>
                      </a:r>
                      <a:r>
                        <a:rPr kumimoji="1" lang="ja-JP" altLang="en-US" sz="800" dirty="0">
                          <a:solidFill>
                            <a:srgbClr val="FF0000"/>
                          </a:solidFill>
                        </a:rPr>
                        <a:t>現行計画では変動量に含まれる</a:t>
                      </a:r>
                      <a:r>
                        <a:rPr kumimoji="1" lang="ja-JP" altLang="en-US" sz="800" dirty="0"/>
                        <a:t>）</a:t>
                      </a:r>
                      <a:endParaRPr kumimoji="1" lang="ja-JP" altLang="en-US" sz="800" dirty="0">
                        <a:solidFill>
                          <a:srgbClr val="FF0000"/>
                        </a:solidFill>
                      </a:endParaRPr>
                    </a:p>
                  </a:txBody>
                  <a:tcPr/>
                </a:tc>
                <a:tc vMerge="1">
                  <a:txBody>
                    <a:bodyPr/>
                    <a:lstStyle/>
                    <a:p>
                      <a:endParaRPr kumimoji="1" lang="ja-JP" altLang="en-US" sz="1000" dirty="0"/>
                    </a:p>
                  </a:txBody>
                  <a:tcPr/>
                </a:tc>
                <a:extLst>
                  <a:ext uri="{0D108BD9-81ED-4DB2-BD59-A6C34878D82A}">
                    <a16:rowId xmlns:a16="http://schemas.microsoft.com/office/drawing/2014/main" val="2281544073"/>
                  </a:ext>
                </a:extLst>
              </a:tr>
              <a:tr h="359886">
                <a:tc>
                  <a:txBody>
                    <a:bodyPr/>
                    <a:lstStyle/>
                    <a:p>
                      <a:pPr algn="ctr"/>
                      <a:r>
                        <a:rPr kumimoji="1" lang="ja-JP" altLang="en-US" sz="800" dirty="0"/>
                        <a:t>計画偏差</a:t>
                      </a:r>
                    </a:p>
                  </a:txBody>
                  <a:tcPr anchor="c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t>旧淀川河口付近における潮位偏差</a:t>
                      </a:r>
                      <a:endParaRPr kumimoji="1" lang="en-US" altLang="ja-JP" sz="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t>シミュレーション</a:t>
                      </a:r>
                    </a:p>
                  </a:txBody>
                  <a:tcPr/>
                </a:tc>
                <a:tc vMerge="1">
                  <a:txBody>
                    <a:bodyPr/>
                    <a:lstStyle/>
                    <a:p>
                      <a:endParaRPr kumimoji="1" lang="ja-JP" altLang="en-US" sz="800" dirty="0"/>
                    </a:p>
                  </a:txBody>
                  <a:tcPr/>
                </a:tc>
                <a:extLst>
                  <a:ext uri="{0D108BD9-81ED-4DB2-BD59-A6C34878D82A}">
                    <a16:rowId xmlns:a16="http://schemas.microsoft.com/office/drawing/2014/main" val="792496771"/>
                  </a:ext>
                </a:extLst>
              </a:tr>
              <a:tr h="253546">
                <a:tc>
                  <a:txBody>
                    <a:bodyPr/>
                    <a:lstStyle/>
                    <a:p>
                      <a:pPr algn="ctr"/>
                      <a:r>
                        <a:rPr kumimoji="1" lang="ja-JP" altLang="en-US" sz="800" dirty="0"/>
                        <a:t>基準水位</a:t>
                      </a:r>
                      <a:endParaRPr kumimoji="1" lang="en-US" altLang="ja-JP" sz="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t>（</a:t>
                      </a:r>
                      <a:r>
                        <a:rPr kumimoji="1" lang="ja-JP" altLang="en-US" sz="800" kern="1200" dirty="0">
                          <a:effectLst/>
                        </a:rPr>
                        <a:t>朔望平均満潮位）</a:t>
                      </a:r>
                      <a:endParaRPr kumimoji="1" lang="ja-JP" altLang="en-US" sz="800" dirty="0"/>
                    </a:p>
                  </a:txBody>
                  <a:tcPr anchor="ctr">
                    <a:solidFill>
                      <a:srgbClr val="FF9900"/>
                    </a:solidFill>
                  </a:tcPr>
                </a:tc>
                <a:tc>
                  <a:txBody>
                    <a:bodyPr/>
                    <a:lstStyle/>
                    <a:p>
                      <a:r>
                        <a:rPr kumimoji="1" lang="ja-JP" altLang="en-US" sz="800" dirty="0"/>
                        <a:t>台風期朔望平均満潮位</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t>今回試算では、計画値を採用</a:t>
                      </a:r>
                    </a:p>
                  </a:txBody>
                  <a:tcPr/>
                </a:tc>
                <a:extLst>
                  <a:ext uri="{0D108BD9-81ED-4DB2-BD59-A6C34878D82A}">
                    <a16:rowId xmlns:a16="http://schemas.microsoft.com/office/drawing/2014/main" val="2700598975"/>
                  </a:ext>
                </a:extLst>
              </a:tr>
            </a:tbl>
          </a:graphicData>
        </a:graphic>
      </p:graphicFrame>
      <p:pic>
        <p:nvPicPr>
          <p:cNvPr id="14" name="図 13">
            <a:extLst>
              <a:ext uri="{FF2B5EF4-FFF2-40B4-BE49-F238E27FC236}">
                <a16:creationId xmlns:a16="http://schemas.microsoft.com/office/drawing/2014/main" id="{8F647B2D-4160-4C54-AB66-00B3CC89BD3C}"/>
              </a:ext>
            </a:extLst>
          </p:cNvPr>
          <p:cNvPicPr>
            <a:picLocks noChangeAspect="1"/>
          </p:cNvPicPr>
          <p:nvPr/>
        </p:nvPicPr>
        <p:blipFill rotWithShape="1">
          <a:blip r:embed="rId3"/>
          <a:srcRect t="90101"/>
          <a:stretch/>
        </p:blipFill>
        <p:spPr>
          <a:xfrm>
            <a:off x="91299" y="6369399"/>
            <a:ext cx="3642135" cy="508958"/>
          </a:xfrm>
          <a:prstGeom prst="rect">
            <a:avLst/>
          </a:prstGeom>
        </p:spPr>
      </p:pic>
      <p:cxnSp>
        <p:nvCxnSpPr>
          <p:cNvPr id="27" name="直線コネクタ 26">
            <a:extLst>
              <a:ext uri="{FF2B5EF4-FFF2-40B4-BE49-F238E27FC236}">
                <a16:creationId xmlns:a16="http://schemas.microsoft.com/office/drawing/2014/main" id="{513B5312-78E2-4D7D-86F5-8F80BB4C0439}"/>
              </a:ext>
            </a:extLst>
          </p:cNvPr>
          <p:cNvCxnSpPr>
            <a:cxnSpLocks/>
          </p:cNvCxnSpPr>
          <p:nvPr/>
        </p:nvCxnSpPr>
        <p:spPr>
          <a:xfrm flipH="1">
            <a:off x="540040" y="3519624"/>
            <a:ext cx="2336325" cy="0"/>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FA254A5F-1802-4AF3-8F9E-8CF350146145}"/>
              </a:ext>
            </a:extLst>
          </p:cNvPr>
          <p:cNvSpPr txBox="1"/>
          <p:nvPr/>
        </p:nvSpPr>
        <p:spPr>
          <a:xfrm>
            <a:off x="38644" y="3233562"/>
            <a:ext cx="1268785" cy="461665"/>
          </a:xfrm>
          <a:prstGeom prst="rect">
            <a:avLst/>
          </a:prstGeom>
          <a:noFill/>
        </p:spPr>
        <p:txBody>
          <a:bodyPr wrap="square" rtlCol="0">
            <a:spAutoFit/>
          </a:bodyPr>
          <a:lstStyle/>
          <a:p>
            <a:pPr algn="ctr"/>
            <a:r>
              <a:rPr kumimoji="1" lang="ja-JP" altLang="en-US" sz="800" dirty="0"/>
              <a:t>河口付近の</a:t>
            </a:r>
            <a:endParaRPr kumimoji="1" lang="en-US" altLang="ja-JP" sz="800" dirty="0"/>
          </a:p>
          <a:p>
            <a:pPr algn="ctr"/>
            <a:r>
              <a:rPr kumimoji="1" lang="ja-JP" altLang="en-US" sz="800" dirty="0"/>
              <a:t>計画高潮位</a:t>
            </a:r>
            <a:endParaRPr kumimoji="1" lang="en-US" altLang="ja-JP" sz="800" dirty="0"/>
          </a:p>
          <a:p>
            <a:pPr algn="ctr"/>
            <a:r>
              <a:rPr kumimoji="1" lang="en-US" altLang="ja-JP" sz="800" dirty="0"/>
              <a:t>(OP+5.2m)</a:t>
            </a:r>
            <a:endParaRPr kumimoji="1" lang="ja-JP" altLang="en-US" sz="800" dirty="0"/>
          </a:p>
        </p:txBody>
      </p:sp>
      <p:cxnSp>
        <p:nvCxnSpPr>
          <p:cNvPr id="49" name="直線コネクタ 48">
            <a:extLst>
              <a:ext uri="{FF2B5EF4-FFF2-40B4-BE49-F238E27FC236}">
                <a16:creationId xmlns:a16="http://schemas.microsoft.com/office/drawing/2014/main" id="{103EFE0F-0368-4A1C-BB0A-07CB46D953E7}"/>
              </a:ext>
            </a:extLst>
          </p:cNvPr>
          <p:cNvCxnSpPr/>
          <p:nvPr/>
        </p:nvCxnSpPr>
        <p:spPr>
          <a:xfrm flipH="1">
            <a:off x="2666330" y="3187008"/>
            <a:ext cx="790575" cy="0"/>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51" name="テキスト ボックス 50">
            <a:extLst>
              <a:ext uri="{FF2B5EF4-FFF2-40B4-BE49-F238E27FC236}">
                <a16:creationId xmlns:a16="http://schemas.microsoft.com/office/drawing/2014/main" id="{CDB070FC-9814-42E5-B8EA-90E76E79171E}"/>
              </a:ext>
            </a:extLst>
          </p:cNvPr>
          <p:cNvSpPr txBox="1"/>
          <p:nvPr/>
        </p:nvSpPr>
        <p:spPr>
          <a:xfrm>
            <a:off x="2902996" y="3019507"/>
            <a:ext cx="900506" cy="338554"/>
          </a:xfrm>
          <a:prstGeom prst="rect">
            <a:avLst/>
          </a:prstGeom>
          <a:noFill/>
        </p:spPr>
        <p:txBody>
          <a:bodyPr wrap="square" rtlCol="0">
            <a:spAutoFit/>
          </a:bodyPr>
          <a:lstStyle/>
          <a:p>
            <a:pPr algn="ctr"/>
            <a:r>
              <a:rPr lang="ja-JP" altLang="en-US" sz="800" dirty="0"/>
              <a:t>水門地点</a:t>
            </a:r>
            <a:r>
              <a:rPr kumimoji="1" lang="ja-JP" altLang="en-US" sz="800" dirty="0"/>
              <a:t>の潮位</a:t>
            </a:r>
            <a:endParaRPr kumimoji="1" lang="en-US" altLang="ja-JP" sz="800" dirty="0"/>
          </a:p>
          <a:p>
            <a:pPr algn="ctr"/>
            <a:r>
              <a:rPr kumimoji="1" lang="en-US" altLang="ja-JP" sz="800" dirty="0"/>
              <a:t>(OP+5.8m)</a:t>
            </a:r>
            <a:endParaRPr kumimoji="1" lang="ja-JP" altLang="en-US" sz="800" dirty="0"/>
          </a:p>
        </p:txBody>
      </p:sp>
      <p:cxnSp>
        <p:nvCxnSpPr>
          <p:cNvPr id="37" name="直線矢印コネクタ 36">
            <a:extLst>
              <a:ext uri="{FF2B5EF4-FFF2-40B4-BE49-F238E27FC236}">
                <a16:creationId xmlns:a16="http://schemas.microsoft.com/office/drawing/2014/main" id="{80605E38-E002-438C-A4FA-F7F925C672E9}"/>
              </a:ext>
            </a:extLst>
          </p:cNvPr>
          <p:cNvCxnSpPr>
            <a:cxnSpLocks/>
          </p:cNvCxnSpPr>
          <p:nvPr/>
        </p:nvCxnSpPr>
        <p:spPr>
          <a:xfrm flipH="1">
            <a:off x="1453704" y="3510951"/>
            <a:ext cx="4160" cy="163771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3" name="テキスト ボックス 52">
            <a:extLst>
              <a:ext uri="{FF2B5EF4-FFF2-40B4-BE49-F238E27FC236}">
                <a16:creationId xmlns:a16="http://schemas.microsoft.com/office/drawing/2014/main" id="{BF04E97E-0E4D-46B5-96F6-C9C6831730B7}"/>
              </a:ext>
            </a:extLst>
          </p:cNvPr>
          <p:cNvSpPr txBox="1"/>
          <p:nvPr/>
        </p:nvSpPr>
        <p:spPr>
          <a:xfrm>
            <a:off x="1376581" y="4102537"/>
            <a:ext cx="685743" cy="338554"/>
          </a:xfrm>
          <a:prstGeom prst="rect">
            <a:avLst/>
          </a:prstGeom>
          <a:noFill/>
        </p:spPr>
        <p:txBody>
          <a:bodyPr wrap="square" rtlCol="0">
            <a:spAutoFit/>
          </a:bodyPr>
          <a:lstStyle/>
          <a:p>
            <a:pPr algn="ctr"/>
            <a:r>
              <a:rPr kumimoji="1" lang="ja-JP" altLang="en-US" sz="800" dirty="0"/>
              <a:t>河口付近</a:t>
            </a:r>
            <a:endParaRPr kumimoji="1" lang="en-US" altLang="ja-JP" sz="800" dirty="0"/>
          </a:p>
          <a:p>
            <a:pPr algn="ctr"/>
            <a:r>
              <a:rPr kumimoji="1" lang="ja-JP" altLang="en-US" sz="800" dirty="0"/>
              <a:t>潮位偏差</a:t>
            </a:r>
          </a:p>
        </p:txBody>
      </p:sp>
      <p:cxnSp>
        <p:nvCxnSpPr>
          <p:cNvPr id="54" name="直線矢印コネクタ 53">
            <a:extLst>
              <a:ext uri="{FF2B5EF4-FFF2-40B4-BE49-F238E27FC236}">
                <a16:creationId xmlns:a16="http://schemas.microsoft.com/office/drawing/2014/main" id="{900749E7-7ACF-4CCB-916E-7C934E77459C}"/>
              </a:ext>
            </a:extLst>
          </p:cNvPr>
          <p:cNvCxnSpPr>
            <a:cxnSpLocks/>
          </p:cNvCxnSpPr>
          <p:nvPr/>
        </p:nvCxnSpPr>
        <p:spPr>
          <a:xfrm>
            <a:off x="2466871" y="3163798"/>
            <a:ext cx="0" cy="197431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5" name="テキスト ボックス 54">
            <a:extLst>
              <a:ext uri="{FF2B5EF4-FFF2-40B4-BE49-F238E27FC236}">
                <a16:creationId xmlns:a16="http://schemas.microsoft.com/office/drawing/2014/main" id="{78B6B476-B2A2-42B3-819F-CF1148D5535A}"/>
              </a:ext>
            </a:extLst>
          </p:cNvPr>
          <p:cNvSpPr txBox="1"/>
          <p:nvPr/>
        </p:nvSpPr>
        <p:spPr>
          <a:xfrm>
            <a:off x="1900427" y="4470228"/>
            <a:ext cx="685743" cy="461665"/>
          </a:xfrm>
          <a:prstGeom prst="rect">
            <a:avLst/>
          </a:prstGeom>
          <a:noFill/>
        </p:spPr>
        <p:txBody>
          <a:bodyPr wrap="square" rtlCol="0">
            <a:spAutoFit/>
          </a:bodyPr>
          <a:lstStyle/>
          <a:p>
            <a:pPr algn="ctr"/>
            <a:r>
              <a:rPr kumimoji="1" lang="ja-JP" altLang="en-US" sz="800" dirty="0"/>
              <a:t>水門地点</a:t>
            </a:r>
            <a:endParaRPr kumimoji="1" lang="en-US" altLang="ja-JP" sz="800" dirty="0"/>
          </a:p>
          <a:p>
            <a:pPr algn="ctr"/>
            <a:r>
              <a:rPr kumimoji="1" lang="ja-JP" altLang="en-US" sz="800" dirty="0"/>
              <a:t>潮位偏差</a:t>
            </a:r>
            <a:endParaRPr kumimoji="1" lang="en-US" altLang="ja-JP" sz="800" dirty="0"/>
          </a:p>
          <a:p>
            <a:pPr algn="ctr"/>
            <a:r>
              <a:rPr lang="en-US" altLang="ja-JP" sz="800" dirty="0"/>
              <a:t>(3.60m)</a:t>
            </a:r>
            <a:endParaRPr kumimoji="1" lang="ja-JP" altLang="en-US" sz="800" dirty="0"/>
          </a:p>
        </p:txBody>
      </p:sp>
      <p:graphicFrame>
        <p:nvGraphicFramePr>
          <p:cNvPr id="2" name="表 1">
            <a:extLst>
              <a:ext uri="{FF2B5EF4-FFF2-40B4-BE49-F238E27FC236}">
                <a16:creationId xmlns:a16="http://schemas.microsoft.com/office/drawing/2014/main" id="{D313992D-1502-4F8B-8AC4-9559B87D18E2}"/>
              </a:ext>
            </a:extLst>
          </p:cNvPr>
          <p:cNvGraphicFramePr>
            <a:graphicFrameLocks noGrp="1"/>
          </p:cNvGraphicFramePr>
          <p:nvPr>
            <p:extLst>
              <p:ext uri="{D42A27DB-BD31-4B8C-83A1-F6EECF244321}">
                <p14:modId xmlns:p14="http://schemas.microsoft.com/office/powerpoint/2010/main" val="2301871068"/>
              </p:ext>
            </p:extLst>
          </p:nvPr>
        </p:nvGraphicFramePr>
        <p:xfrm>
          <a:off x="4507427" y="1643563"/>
          <a:ext cx="4475672" cy="2194887"/>
        </p:xfrm>
        <a:graphic>
          <a:graphicData uri="http://schemas.openxmlformats.org/drawingml/2006/table">
            <a:tbl>
              <a:tblPr firstRow="1" firstCol="1" bandRow="1">
                <a:tableStyleId>{5940675A-B579-460E-94D1-54222C63F5DA}</a:tableStyleId>
              </a:tblPr>
              <a:tblGrid>
                <a:gridCol w="264486">
                  <a:extLst>
                    <a:ext uri="{9D8B030D-6E8A-4147-A177-3AD203B41FA5}">
                      <a16:colId xmlns:a16="http://schemas.microsoft.com/office/drawing/2014/main" val="876307769"/>
                    </a:ext>
                  </a:extLst>
                </a:gridCol>
                <a:gridCol w="927552">
                  <a:extLst>
                    <a:ext uri="{9D8B030D-6E8A-4147-A177-3AD203B41FA5}">
                      <a16:colId xmlns:a16="http://schemas.microsoft.com/office/drawing/2014/main" val="3173460608"/>
                    </a:ext>
                  </a:extLst>
                </a:gridCol>
                <a:gridCol w="3283634">
                  <a:extLst>
                    <a:ext uri="{9D8B030D-6E8A-4147-A177-3AD203B41FA5}">
                      <a16:colId xmlns:a16="http://schemas.microsoft.com/office/drawing/2014/main" val="1052851733"/>
                    </a:ext>
                  </a:extLst>
                </a:gridCol>
              </a:tblGrid>
              <a:tr h="245922">
                <a:tc gridSpan="2">
                  <a:txBody>
                    <a:bodyPr/>
                    <a:lstStyle/>
                    <a:p>
                      <a:pPr algn="ctr">
                        <a:spcAft>
                          <a:spcPts val="0"/>
                        </a:spcAft>
                      </a:pPr>
                      <a:r>
                        <a:rPr lang="ja-JP" sz="800" dirty="0">
                          <a:effectLst/>
                        </a:rPr>
                        <a:t>項　目</a:t>
                      </a:r>
                      <a:endParaRPr lang="ja-JP" sz="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solidFill>
                      <a:schemeClr val="accent6">
                        <a:lumMod val="40000"/>
                        <a:lumOff val="60000"/>
                      </a:schemeClr>
                    </a:solidFill>
                  </a:tcPr>
                </a:tc>
                <a:tc hMerge="1">
                  <a:txBody>
                    <a:bodyPr/>
                    <a:lstStyle/>
                    <a:p>
                      <a:pPr algn="ctr">
                        <a:spcAft>
                          <a:spcPts val="0"/>
                        </a:spcAft>
                      </a:pPr>
                      <a:endParaRPr lang="ja-JP" sz="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altLang="en-US" sz="800" dirty="0">
                          <a:effectLst/>
                        </a:rPr>
                        <a:t>現水門の設計条件</a:t>
                      </a:r>
                      <a:endParaRPr lang="ja-JP" sz="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2167169864"/>
                  </a:ext>
                </a:extLst>
              </a:tr>
              <a:tr h="221612">
                <a:tc rowSpan="2">
                  <a:txBody>
                    <a:bodyPr/>
                    <a:lstStyle/>
                    <a:p>
                      <a:r>
                        <a:rPr lang="ja-JP" altLang="en-US" sz="800" dirty="0"/>
                        <a:t>計画高潮位</a:t>
                      </a:r>
                    </a:p>
                  </a:txBody>
                  <a:tcPr marL="68580" marR="68580" marT="0" marB="0" anchor="ctr"/>
                </a:tc>
                <a:tc>
                  <a:txBody>
                    <a:bodyPr/>
                    <a:lstStyle/>
                    <a:p>
                      <a:pPr marL="0" marR="0" lvl="0" indent="0" algn="just" defTabSz="861993" rtl="0" eaLnBrk="1" fontAlgn="auto" latinLnBrk="0" hangingPunct="1">
                        <a:lnSpc>
                          <a:spcPct val="100000"/>
                        </a:lnSpc>
                        <a:spcBef>
                          <a:spcPts val="0"/>
                        </a:spcBef>
                        <a:spcAft>
                          <a:spcPts val="0"/>
                        </a:spcAft>
                        <a:buClrTx/>
                        <a:buSzTx/>
                        <a:buFontTx/>
                        <a:buNone/>
                        <a:tabLst/>
                        <a:defRPr/>
                      </a:pPr>
                      <a:r>
                        <a:rPr kumimoji="1" lang="ja-JP" altLang="en-US" sz="800" kern="1200" dirty="0">
                          <a:effectLst/>
                        </a:rPr>
                        <a:t>朔望平均満潮位</a:t>
                      </a:r>
                      <a:endParaRPr kumimoji="1" lang="ja-JP" altLang="en-US" sz="800" dirty="0"/>
                    </a:p>
                  </a:txBody>
                  <a:tcPr marL="68580" marR="68580" marT="0" marB="0" anchor="ctr">
                    <a:solidFill>
                      <a:srgbClr val="FF9900"/>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kern="1200" dirty="0">
                          <a:effectLst/>
                        </a:rPr>
                        <a:t>大阪潮位観測所の</a:t>
                      </a:r>
                      <a:r>
                        <a:rPr kumimoji="1" lang="en-US" altLang="ja-JP" sz="800" kern="1200" dirty="0">
                          <a:effectLst/>
                        </a:rPr>
                        <a:t>S29</a:t>
                      </a:r>
                      <a:r>
                        <a:rPr kumimoji="1" lang="ja-JP" altLang="en-US" sz="800" kern="1200" dirty="0">
                          <a:effectLst/>
                        </a:rPr>
                        <a:t>～</a:t>
                      </a:r>
                      <a:r>
                        <a:rPr kumimoji="1" lang="en-US" altLang="ja-JP" sz="800" kern="1200" dirty="0">
                          <a:effectLst/>
                        </a:rPr>
                        <a:t>S38</a:t>
                      </a:r>
                      <a:r>
                        <a:rPr kumimoji="1" lang="ja-JP" altLang="en-US" sz="800" kern="1200" dirty="0">
                          <a:effectLst/>
                        </a:rPr>
                        <a:t>における台風期</a:t>
                      </a:r>
                      <a:r>
                        <a:rPr kumimoji="1" lang="en-US" altLang="ja-JP" sz="800" kern="1200" dirty="0">
                          <a:effectLst/>
                        </a:rPr>
                        <a:t>(7</a:t>
                      </a:r>
                      <a:r>
                        <a:rPr kumimoji="1" lang="ja-JP" altLang="ja-JP" sz="800" kern="1200" dirty="0">
                          <a:effectLst/>
                        </a:rPr>
                        <a:t>月</a:t>
                      </a:r>
                      <a:r>
                        <a:rPr kumimoji="1" lang="ja-JP" altLang="en-US" sz="800" kern="1200" dirty="0">
                          <a:effectLst/>
                        </a:rPr>
                        <a:t>～</a:t>
                      </a:r>
                      <a:r>
                        <a:rPr kumimoji="1" lang="en-US" altLang="ja-JP" sz="800" kern="1200" dirty="0">
                          <a:effectLst/>
                        </a:rPr>
                        <a:t>10</a:t>
                      </a:r>
                      <a:r>
                        <a:rPr kumimoji="1" lang="ja-JP" altLang="ja-JP" sz="800" kern="1200" dirty="0">
                          <a:effectLst/>
                        </a:rPr>
                        <a:t>月</a:t>
                      </a:r>
                      <a:r>
                        <a:rPr kumimoji="1" lang="en-US" altLang="ja-JP" sz="800" kern="1200" dirty="0">
                          <a:effectLst/>
                        </a:rPr>
                        <a:t>)</a:t>
                      </a:r>
                      <a:r>
                        <a:rPr kumimoji="1" lang="ja-JP" altLang="en-US" sz="800" kern="1200" dirty="0">
                          <a:effectLst/>
                        </a:rPr>
                        <a:t>平均の</a:t>
                      </a:r>
                      <a:r>
                        <a:rPr kumimoji="1" lang="ja-JP" altLang="ja-JP" sz="800" kern="1200" dirty="0">
                          <a:effectLst/>
                        </a:rPr>
                        <a:t>朔望平均満潮位</a:t>
                      </a:r>
                      <a:r>
                        <a:rPr kumimoji="1" lang="ja-JP" altLang="en-US" sz="800" kern="1200" dirty="0">
                          <a:effectLst/>
                        </a:rPr>
                        <a:t>を設定</a:t>
                      </a:r>
                      <a:r>
                        <a:rPr kumimoji="1" lang="en-US" altLang="ja-JP" sz="800" kern="1200" dirty="0">
                          <a:effectLst/>
                        </a:rPr>
                        <a:t>(OP+2.2m)</a:t>
                      </a:r>
                    </a:p>
                  </a:txBody>
                  <a:tcPr marL="68580" marR="68580" marT="0" marB="0"/>
                </a:tc>
                <a:extLst>
                  <a:ext uri="{0D108BD9-81ED-4DB2-BD59-A6C34878D82A}">
                    <a16:rowId xmlns:a16="http://schemas.microsoft.com/office/drawing/2014/main" val="2118744644"/>
                  </a:ext>
                </a:extLst>
              </a:tr>
              <a:tr h="0">
                <a:tc vMerge="1">
                  <a:txBody>
                    <a:bodyPr/>
                    <a:lstStyle/>
                    <a:p>
                      <a:endParaRPr kumimoji="1" lang="ja-JP" altLang="en-US"/>
                    </a:p>
                  </a:txBody>
                  <a:tcPr/>
                </a:tc>
                <a:tc>
                  <a:txBody>
                    <a:bodyPr/>
                    <a:lstStyle/>
                    <a:p>
                      <a:pPr marL="0" marR="0" lvl="0" indent="0" algn="just" defTabSz="861993" rtl="0" eaLnBrk="1" fontAlgn="auto" latinLnBrk="0" hangingPunct="1">
                        <a:lnSpc>
                          <a:spcPct val="100000"/>
                        </a:lnSpc>
                        <a:spcBef>
                          <a:spcPts val="0"/>
                        </a:spcBef>
                        <a:spcAft>
                          <a:spcPts val="0"/>
                        </a:spcAft>
                        <a:buClrTx/>
                        <a:buSzTx/>
                        <a:buFontTx/>
                        <a:buNone/>
                        <a:tabLst/>
                        <a:defRPr/>
                      </a:pPr>
                      <a:r>
                        <a:rPr kumimoji="1" lang="ja-JP" altLang="en-US" sz="800" kern="1200" dirty="0">
                          <a:effectLst/>
                        </a:rPr>
                        <a:t>計画偏差</a:t>
                      </a:r>
                      <a:endParaRPr kumimoji="1" lang="en-US" altLang="ja-JP" sz="800" kern="1200" dirty="0">
                        <a:effectLst/>
                      </a:endParaRPr>
                    </a:p>
                  </a:txBody>
                  <a:tcPr marL="68580" marR="68580" marT="0" marB="0" anchor="ctr">
                    <a:solidFill>
                      <a:schemeClr val="bg1">
                        <a:lumMod val="75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kern="1200" dirty="0">
                          <a:effectLst/>
                        </a:rPr>
                        <a:t>伊勢湾台風規模が室戸台風の経路を進行することを想定したシミュレーション結果等を基に設定</a:t>
                      </a:r>
                      <a:r>
                        <a:rPr kumimoji="1" lang="en-US" altLang="ja-JP" sz="800" kern="1200" dirty="0">
                          <a:effectLst/>
                        </a:rPr>
                        <a:t>(3.0m)</a:t>
                      </a:r>
                      <a:endParaRPr kumimoji="1" lang="ja-JP" altLang="en-US" sz="8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954289491"/>
                  </a:ext>
                </a:extLst>
              </a:tr>
              <a:tr h="334281">
                <a:tc rowSpan="2">
                  <a:txBody>
                    <a:bodyPr/>
                    <a:lstStyle/>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800" kern="1200" dirty="0">
                          <a:effectLst/>
                        </a:rPr>
                        <a:t>変</a:t>
                      </a:r>
                      <a:endParaRPr kumimoji="1" lang="en-US" altLang="ja-JP" sz="800" kern="1200" dirty="0">
                        <a:effectLst/>
                      </a:endParaRPr>
                    </a:p>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800" kern="1200" dirty="0">
                          <a:effectLst/>
                        </a:rPr>
                        <a:t>動</a:t>
                      </a:r>
                      <a:endParaRPr kumimoji="1" lang="en-US" altLang="ja-JP" sz="800" kern="1200" dirty="0">
                        <a:effectLst/>
                      </a:endParaRPr>
                    </a:p>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800" kern="1200" dirty="0">
                          <a:effectLst/>
                        </a:rPr>
                        <a:t>量</a:t>
                      </a:r>
                      <a:endParaRPr kumimoji="1" lang="en-US" altLang="ja-JP" sz="800" kern="1200" dirty="0">
                        <a:effectLst/>
                      </a:endParaRPr>
                    </a:p>
                  </a:txBody>
                  <a:tcPr marL="68580" marR="68580" marT="0" marB="0" anchor="ctr"/>
                </a:tc>
                <a:tc>
                  <a:txBody>
                    <a:bodyPr/>
                    <a:lstStyle/>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800" b="0" kern="1200" dirty="0">
                          <a:solidFill>
                            <a:schemeClr val="dk1"/>
                          </a:solidFill>
                          <a:effectLst/>
                          <a:latin typeface="+mn-lt"/>
                          <a:ea typeface="+mn-ea"/>
                          <a:cs typeface="+mn-cs"/>
                        </a:rPr>
                        <a:t>堰上げ高</a:t>
                      </a:r>
                      <a:endParaRPr kumimoji="1" lang="en-US" altLang="ja-JP" sz="800" b="0" kern="1200" dirty="0">
                        <a:solidFill>
                          <a:schemeClr val="dk1"/>
                        </a:solidFill>
                        <a:effectLst/>
                        <a:latin typeface="+mn-lt"/>
                        <a:ea typeface="+mn-ea"/>
                        <a:cs typeface="+mn-cs"/>
                      </a:endParaRPr>
                    </a:p>
                  </a:txBody>
                  <a:tcPr marL="68580" marR="68580" marT="0" marB="0" anchor="ctr">
                    <a:solidFill>
                      <a:srgbClr val="FFCC00"/>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kern="1200" dirty="0">
                          <a:effectLst/>
                        </a:rPr>
                        <a:t>水理模型実験より設定</a:t>
                      </a:r>
                      <a:r>
                        <a:rPr kumimoji="1" lang="en-US" altLang="ja-JP" sz="800" kern="1200" dirty="0">
                          <a:effectLst/>
                        </a:rPr>
                        <a:t>(0.4m)</a:t>
                      </a:r>
                      <a:endParaRPr kumimoji="1" lang="ja-JP" altLang="en-US" sz="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749965710"/>
                  </a:ext>
                </a:extLst>
              </a:tr>
              <a:tr h="334281">
                <a:tc vMerge="1">
                  <a:txBody>
                    <a:bodyPr/>
                    <a:lstStyle/>
                    <a:p>
                      <a:endParaRPr kumimoji="1" lang="ja-JP" altLang="en-US"/>
                    </a:p>
                  </a:txBody>
                  <a:tcPr/>
                </a:tc>
                <a:tc>
                  <a:txBody>
                    <a:bodyPr/>
                    <a:lstStyle/>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800" b="0" kern="1200" dirty="0">
                          <a:solidFill>
                            <a:schemeClr val="dk1"/>
                          </a:solidFill>
                          <a:effectLst/>
                          <a:latin typeface="+mn-lt"/>
                          <a:ea typeface="+mn-ea"/>
                          <a:cs typeface="+mn-cs"/>
                        </a:rPr>
                        <a:t>うちあげ高</a:t>
                      </a:r>
                      <a:endParaRPr kumimoji="1" lang="en-US" altLang="ja-JP" sz="800" b="0" kern="1200" dirty="0">
                        <a:solidFill>
                          <a:schemeClr val="dk1"/>
                        </a:solidFill>
                        <a:effectLst/>
                        <a:latin typeface="+mn-lt"/>
                        <a:ea typeface="+mn-ea"/>
                        <a:cs typeface="+mn-cs"/>
                      </a:endParaRPr>
                    </a:p>
                  </a:txBody>
                  <a:tcPr marL="68580" marR="68580" marT="0" marB="0" anchor="ctr">
                    <a:solidFill>
                      <a:srgbClr val="92D050"/>
                    </a:solidFill>
                  </a:tcPr>
                </a:tc>
                <a:tc>
                  <a:txBody>
                    <a:bodyPr/>
                    <a:lstStyle/>
                    <a:p>
                      <a:pPr algn="just">
                        <a:spcAft>
                          <a:spcPts val="0"/>
                        </a:spcAft>
                      </a:pPr>
                      <a:r>
                        <a:rPr kumimoji="1" lang="ja-JP" altLang="en-US" sz="800" kern="1200" dirty="0">
                          <a:effectLst/>
                        </a:rPr>
                        <a:t>うちあげ高：</a:t>
                      </a:r>
                      <a:r>
                        <a:rPr kumimoji="1" lang="en-US" altLang="ja-JP" sz="800" kern="1200" dirty="0">
                          <a:effectLst/>
                        </a:rPr>
                        <a:t>1.0m</a:t>
                      </a:r>
                      <a:r>
                        <a:rPr kumimoji="1" lang="ja-JP" altLang="en-US" sz="800" kern="1200" dirty="0">
                          <a:effectLst/>
                        </a:rPr>
                        <a:t>（港内波高</a:t>
                      </a:r>
                      <a:r>
                        <a:rPr kumimoji="1" lang="en-US" altLang="ja-JP" sz="800" kern="1200" dirty="0">
                          <a:effectLst/>
                        </a:rPr>
                        <a:t>1.0</a:t>
                      </a:r>
                      <a:r>
                        <a:rPr kumimoji="1" lang="ja-JP" altLang="en-US" sz="800" kern="1200" dirty="0" err="1">
                          <a:effectLst/>
                        </a:rPr>
                        <a:t>，</a:t>
                      </a:r>
                      <a:r>
                        <a:rPr kumimoji="1" lang="ja-JP" altLang="en-US" sz="800" kern="1200" dirty="0">
                          <a:effectLst/>
                        </a:rPr>
                        <a:t>打上げ係数</a:t>
                      </a:r>
                      <a:r>
                        <a:rPr kumimoji="1" lang="en-US" altLang="ja-JP" sz="800" kern="1200" dirty="0">
                          <a:effectLst/>
                        </a:rPr>
                        <a:t>1.0</a:t>
                      </a:r>
                      <a:r>
                        <a:rPr kumimoji="1" lang="ja-JP" altLang="en-US" sz="800" kern="1200" dirty="0">
                          <a:effectLst/>
                        </a:rPr>
                        <a:t>）</a:t>
                      </a:r>
                      <a:endParaRPr kumimoji="1" lang="en-US" altLang="ja-JP" sz="800" kern="1200" dirty="0">
                        <a:effectLst/>
                      </a:endParaRPr>
                    </a:p>
                    <a:p>
                      <a:pPr algn="just">
                        <a:spcAft>
                          <a:spcPts val="0"/>
                        </a:spcAft>
                      </a:pPr>
                      <a:r>
                        <a:rPr kumimoji="1" lang="en-US" altLang="ja-JP" sz="800" kern="1200" dirty="0">
                          <a:effectLst/>
                        </a:rPr>
                        <a:t>(</a:t>
                      </a:r>
                      <a:r>
                        <a:rPr kumimoji="1" lang="ja-JP" altLang="en-US" sz="800" kern="1200" dirty="0">
                          <a:effectLst/>
                        </a:rPr>
                        <a:t>港内波高は、伊勢湾台風、室戸台風コースの風速（</a:t>
                      </a:r>
                      <a:r>
                        <a:rPr kumimoji="1" lang="en-US" altLang="ja-JP" sz="800" kern="1200" dirty="0">
                          <a:effectLst/>
                        </a:rPr>
                        <a:t>35m/s)</a:t>
                      </a:r>
                      <a:r>
                        <a:rPr kumimoji="1" lang="ja-JP" altLang="en-US" sz="800" kern="1200" dirty="0" err="1">
                          <a:effectLst/>
                        </a:rPr>
                        <a:t>、</a:t>
                      </a:r>
                      <a:r>
                        <a:rPr kumimoji="1" lang="ja-JP" altLang="en-US" sz="800" kern="1200" dirty="0">
                          <a:effectLst/>
                        </a:rPr>
                        <a:t>水吹距離</a:t>
                      </a:r>
                      <a:r>
                        <a:rPr kumimoji="1" lang="en-US" altLang="ja-JP" sz="800" kern="1200" dirty="0">
                          <a:effectLst/>
                        </a:rPr>
                        <a:t>5m</a:t>
                      </a:r>
                      <a:r>
                        <a:rPr kumimoji="1" lang="ja-JP" altLang="en-US" sz="800" kern="1200" dirty="0" err="1">
                          <a:effectLst/>
                        </a:rPr>
                        <a:t>、</a:t>
                      </a:r>
                      <a:r>
                        <a:rPr kumimoji="1" lang="ja-JP" altLang="en-US" sz="800" kern="1200" dirty="0">
                          <a:effectLst/>
                        </a:rPr>
                        <a:t>継続時間</a:t>
                      </a:r>
                      <a:r>
                        <a:rPr kumimoji="1" lang="en-US" altLang="ja-JP" sz="800" kern="1200" dirty="0">
                          <a:effectLst/>
                        </a:rPr>
                        <a:t>30</a:t>
                      </a:r>
                      <a:r>
                        <a:rPr kumimoji="1" lang="ja-JP" altLang="en-US" sz="800" kern="1200" dirty="0">
                          <a:effectLst/>
                        </a:rPr>
                        <a:t>分として算定</a:t>
                      </a:r>
                      <a:endParaRPr kumimoji="1" lang="ja-JP" altLang="en-US" sz="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596660284"/>
                  </a:ext>
                </a:extLst>
              </a:tr>
              <a:tr h="226980">
                <a:tc rowSpan="2">
                  <a:txBody>
                    <a:bodyPr/>
                    <a:lstStyle/>
                    <a:p>
                      <a:r>
                        <a:rPr lang="ja-JP" altLang="en-US" sz="800" dirty="0"/>
                        <a:t>余裕高</a:t>
                      </a:r>
                    </a:p>
                  </a:txBody>
                  <a:tcPr marL="68580" marR="68580" marT="0" marB="0" anchor="ctr"/>
                </a:tc>
                <a:tc>
                  <a:txBody>
                    <a:bodyPr/>
                    <a:lstStyle/>
                    <a:p>
                      <a:r>
                        <a:rPr kumimoji="1" lang="ja-JP" altLang="en-US" sz="800" kern="1200" dirty="0">
                          <a:effectLst/>
                        </a:rPr>
                        <a:t>吹き寄せによる</a:t>
                      </a:r>
                      <a:endParaRPr kumimoji="1" lang="en-US" altLang="ja-JP" sz="800" kern="1200" dirty="0">
                        <a:effectLst/>
                      </a:endParaRPr>
                    </a:p>
                    <a:p>
                      <a:r>
                        <a:rPr kumimoji="1" lang="ja-JP" altLang="en-US" sz="800" kern="1200" dirty="0">
                          <a:effectLst/>
                        </a:rPr>
                        <a:t>水位上昇</a:t>
                      </a:r>
                      <a:endParaRPr kumimoji="1" lang="en-US" altLang="ja-JP" sz="800" b="1" kern="1200" dirty="0">
                        <a:solidFill>
                          <a:schemeClr val="dk1"/>
                        </a:solidFill>
                        <a:effectLst/>
                        <a:latin typeface="+mn-lt"/>
                        <a:ea typeface="+mn-ea"/>
                        <a:cs typeface="+mn-cs"/>
                      </a:endParaRPr>
                    </a:p>
                  </a:txBody>
                  <a:tcPr marL="68580" marR="68580" marT="0" marB="0" anchor="ctr">
                    <a:solidFill>
                      <a:srgbClr val="00B0F0"/>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kern="1200" dirty="0">
                          <a:effectLst/>
                        </a:rPr>
                        <a:t>水理模型実験により設定</a:t>
                      </a:r>
                      <a:r>
                        <a:rPr kumimoji="1" lang="en-US" altLang="ja-JP" sz="800" kern="1200" dirty="0">
                          <a:effectLst/>
                        </a:rPr>
                        <a:t>(0.2m)</a:t>
                      </a:r>
                      <a:endParaRPr lang="ja-JP" altLang="ja-JP" sz="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1567808710"/>
                  </a:ext>
                </a:extLst>
              </a:tr>
              <a:tr h="395484">
                <a:tc vMerge="1">
                  <a:txBody>
                    <a:bodyPr/>
                    <a:lstStyle/>
                    <a:p>
                      <a:endParaRPr kumimoji="1" lang="ja-JP" altLang="en-US"/>
                    </a:p>
                  </a:txBody>
                  <a:tcPr/>
                </a:tc>
                <a:tc>
                  <a:txBody>
                    <a:bodyPr/>
                    <a:lstStyle/>
                    <a:p>
                      <a:r>
                        <a:rPr kumimoji="1" lang="ja-JP" altLang="en-US" sz="800" kern="1200" dirty="0">
                          <a:solidFill>
                            <a:schemeClr val="bg1"/>
                          </a:solidFill>
                          <a:effectLst/>
                        </a:rPr>
                        <a:t>地盤沈下量</a:t>
                      </a:r>
                      <a:endParaRPr kumimoji="1" lang="ja-JP" altLang="en-US" sz="800" dirty="0">
                        <a:solidFill>
                          <a:schemeClr val="bg1"/>
                        </a:solidFill>
                      </a:endParaRPr>
                    </a:p>
                  </a:txBody>
                  <a:tcPr marL="68580" marR="68580" marT="0" marB="0" anchor="ctr">
                    <a:solidFill>
                      <a:schemeClr val="accent6">
                        <a:lumMod val="75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kern="1200" dirty="0">
                          <a:effectLst/>
                        </a:rPr>
                        <a:t>地下水取水量と地盤沈下量の関係性より計画地盤沈下量を設定</a:t>
                      </a:r>
                      <a:r>
                        <a:rPr kumimoji="1" lang="en-US" altLang="ja-JP" sz="800" kern="1200" dirty="0">
                          <a:effectLst/>
                        </a:rPr>
                        <a:t>(0.6m)</a:t>
                      </a:r>
                      <a:endParaRPr lang="ja-JP" sz="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3772918800"/>
                  </a:ext>
                </a:extLst>
              </a:tr>
            </a:tbl>
          </a:graphicData>
        </a:graphic>
      </p:graphicFrame>
      <p:cxnSp>
        <p:nvCxnSpPr>
          <p:cNvPr id="31" name="直線コネクタ 30">
            <a:extLst>
              <a:ext uri="{FF2B5EF4-FFF2-40B4-BE49-F238E27FC236}">
                <a16:creationId xmlns:a16="http://schemas.microsoft.com/office/drawing/2014/main" id="{7F334484-E373-4013-A9FF-DFA565997AEB}"/>
              </a:ext>
            </a:extLst>
          </p:cNvPr>
          <p:cNvCxnSpPr/>
          <p:nvPr/>
        </p:nvCxnSpPr>
        <p:spPr>
          <a:xfrm flipH="1">
            <a:off x="548665" y="2312095"/>
            <a:ext cx="790575" cy="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96B11CBB-7F40-4C07-9519-3ACAF4CF8A44}"/>
              </a:ext>
            </a:extLst>
          </p:cNvPr>
          <p:cNvCxnSpPr/>
          <p:nvPr/>
        </p:nvCxnSpPr>
        <p:spPr>
          <a:xfrm flipH="1">
            <a:off x="548665" y="2746934"/>
            <a:ext cx="790575" cy="0"/>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34" name="テキスト ボックス 33">
            <a:extLst>
              <a:ext uri="{FF2B5EF4-FFF2-40B4-BE49-F238E27FC236}">
                <a16:creationId xmlns:a16="http://schemas.microsoft.com/office/drawing/2014/main" id="{94251485-9674-4CB2-B2BD-778C36758E00}"/>
              </a:ext>
            </a:extLst>
          </p:cNvPr>
          <p:cNvSpPr txBox="1"/>
          <p:nvPr/>
        </p:nvSpPr>
        <p:spPr>
          <a:xfrm>
            <a:off x="-58283" y="2574685"/>
            <a:ext cx="1115820" cy="338554"/>
          </a:xfrm>
          <a:prstGeom prst="rect">
            <a:avLst/>
          </a:prstGeom>
          <a:noFill/>
        </p:spPr>
        <p:txBody>
          <a:bodyPr wrap="square" rtlCol="0">
            <a:spAutoFit/>
          </a:bodyPr>
          <a:lstStyle/>
          <a:p>
            <a:pPr algn="ctr"/>
            <a:r>
              <a:rPr lang="ja-JP" altLang="en-US" sz="800" dirty="0"/>
              <a:t>計画堤防高</a:t>
            </a:r>
            <a:endParaRPr kumimoji="1" lang="en-US" altLang="ja-JP" sz="800" dirty="0"/>
          </a:p>
          <a:p>
            <a:pPr algn="ctr"/>
            <a:r>
              <a:rPr kumimoji="1" lang="en-US" altLang="ja-JP" sz="800" dirty="0"/>
              <a:t>(OP+6.6m)</a:t>
            </a:r>
            <a:endParaRPr kumimoji="1" lang="ja-JP" altLang="en-US" sz="800" dirty="0"/>
          </a:p>
        </p:txBody>
      </p:sp>
      <p:sp>
        <p:nvSpPr>
          <p:cNvPr id="38" name="テキスト ボックス 37">
            <a:extLst>
              <a:ext uri="{FF2B5EF4-FFF2-40B4-BE49-F238E27FC236}">
                <a16:creationId xmlns:a16="http://schemas.microsoft.com/office/drawing/2014/main" id="{8E248027-1DA6-4DE2-BE0A-06417015FE74}"/>
              </a:ext>
            </a:extLst>
          </p:cNvPr>
          <p:cNvSpPr txBox="1"/>
          <p:nvPr/>
        </p:nvSpPr>
        <p:spPr>
          <a:xfrm>
            <a:off x="-53691" y="2149147"/>
            <a:ext cx="1115820" cy="338554"/>
          </a:xfrm>
          <a:prstGeom prst="rect">
            <a:avLst/>
          </a:prstGeom>
          <a:noFill/>
        </p:spPr>
        <p:txBody>
          <a:bodyPr wrap="square" rtlCol="0">
            <a:spAutoFit/>
          </a:bodyPr>
          <a:lstStyle/>
          <a:p>
            <a:pPr algn="ctr"/>
            <a:r>
              <a:rPr lang="ja-JP" altLang="en-US" sz="800" dirty="0"/>
              <a:t>水門高</a:t>
            </a:r>
            <a:endParaRPr kumimoji="1" lang="en-US" altLang="ja-JP" sz="800" dirty="0"/>
          </a:p>
          <a:p>
            <a:pPr algn="ctr"/>
            <a:r>
              <a:rPr kumimoji="1" lang="en-US" altLang="ja-JP" sz="800" dirty="0"/>
              <a:t>(OP+7.4m)</a:t>
            </a:r>
            <a:endParaRPr kumimoji="1" lang="ja-JP" altLang="en-US" sz="800" dirty="0"/>
          </a:p>
        </p:txBody>
      </p:sp>
      <p:sp>
        <p:nvSpPr>
          <p:cNvPr id="4" name="テキスト ボックス 3">
            <a:extLst>
              <a:ext uri="{FF2B5EF4-FFF2-40B4-BE49-F238E27FC236}">
                <a16:creationId xmlns:a16="http://schemas.microsoft.com/office/drawing/2014/main" id="{27D21F6F-DF07-45A1-AC72-25E7F28647CC}"/>
              </a:ext>
            </a:extLst>
          </p:cNvPr>
          <p:cNvSpPr txBox="1"/>
          <p:nvPr/>
        </p:nvSpPr>
        <p:spPr>
          <a:xfrm>
            <a:off x="3821502" y="6552326"/>
            <a:ext cx="5172075" cy="246221"/>
          </a:xfrm>
          <a:prstGeom prst="rect">
            <a:avLst/>
          </a:prstGeom>
          <a:noFill/>
        </p:spPr>
        <p:txBody>
          <a:bodyPr wrap="square" rtlCol="0">
            <a:spAutoFit/>
          </a:bodyPr>
          <a:lstStyle/>
          <a:p>
            <a:r>
              <a:rPr kumimoji="1" lang="en-US" altLang="ja-JP" sz="1000" dirty="0"/>
              <a:t>※1</a:t>
            </a:r>
            <a:r>
              <a:rPr kumimoji="1" lang="ja-JP" altLang="en-US" sz="1000" dirty="0"/>
              <a:t>：出典</a:t>
            </a:r>
            <a:r>
              <a:rPr lang="ja-JP" altLang="en-US" sz="1000" dirty="0">
                <a:latin typeface="ＭＳ ゴシック" panose="020B0609070205080204" pitchFamily="49" charset="-128"/>
                <a:ea typeface="ＭＳ ゴシック" panose="020B0609070205080204" pitchFamily="49" charset="-128"/>
              </a:rPr>
              <a:t>「大阪湾高潮の総合調査報告」</a:t>
            </a:r>
            <a:r>
              <a:rPr lang="en-US" altLang="ja-JP" sz="1000" dirty="0">
                <a:latin typeface="ＭＳ ゴシック" panose="020B0609070205080204" pitchFamily="49" charset="-128"/>
                <a:ea typeface="ＭＳ ゴシック" panose="020B0609070205080204" pitchFamily="49" charset="-128"/>
              </a:rPr>
              <a:t>(S36.3)</a:t>
            </a:r>
            <a:r>
              <a:rPr lang="ja-JP" altLang="en-US" sz="1000" dirty="0">
                <a:latin typeface="ＭＳ ゴシック" panose="020B0609070205080204" pitchFamily="49" charset="-128"/>
                <a:ea typeface="ＭＳ ゴシック" panose="020B0609070205080204" pitchFamily="49" charset="-128"/>
              </a:rPr>
              <a:t>気象庁技術報告</a:t>
            </a:r>
            <a:endParaRPr kumimoji="1" lang="ja-JP" altLang="en-US" sz="1000" dirty="0"/>
          </a:p>
        </p:txBody>
      </p:sp>
      <p:sp>
        <p:nvSpPr>
          <p:cNvPr id="29" name="Text Box 9">
            <a:extLst>
              <a:ext uri="{FF2B5EF4-FFF2-40B4-BE49-F238E27FC236}">
                <a16:creationId xmlns:a16="http://schemas.microsoft.com/office/drawing/2014/main" id="{57512D67-EF87-433F-B49A-921EB44B2AF0}"/>
              </a:ext>
            </a:extLst>
          </p:cNvPr>
          <p:cNvSpPr txBox="1">
            <a:spLocks noChangeArrowheads="1"/>
          </p:cNvSpPr>
          <p:nvPr/>
        </p:nvSpPr>
        <p:spPr bwMode="auto">
          <a:xfrm>
            <a:off x="106769" y="445005"/>
            <a:ext cx="8876329" cy="83099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a:spcBef>
                <a:spcPct val="0"/>
              </a:spcBef>
              <a:buFont typeface="Arial" panose="020B0604020202020204" pitchFamily="34" charset="0"/>
              <a:buChar char="•"/>
            </a:pPr>
            <a:r>
              <a:rPr lang="ja-JP" altLang="en-US" sz="1600" dirty="0">
                <a:solidFill>
                  <a:prstClr val="black"/>
                </a:solidFill>
              </a:rPr>
              <a:t>構築したモデル（資料２）を用いて、現行高潮計画外力において高潮シミュレーションを行う。</a:t>
            </a:r>
            <a:endParaRPr lang="en-US" altLang="ja-JP" sz="1600" dirty="0">
              <a:solidFill>
                <a:prstClr val="black"/>
              </a:solidFill>
            </a:endParaRPr>
          </a:p>
          <a:p>
            <a:pPr marL="224009" indent="-149339" defTabSz="390997">
              <a:spcBef>
                <a:spcPct val="0"/>
              </a:spcBef>
              <a:buFont typeface="Arial" panose="020B0604020202020204" pitchFamily="34" charset="0"/>
              <a:buChar char="•"/>
            </a:pPr>
            <a:r>
              <a:rPr lang="ja-JP" altLang="en-US" sz="1600" dirty="0"/>
              <a:t>現行高潮計画では、堰上高を変動量、局所的吹き寄せによる水位上昇を余裕高として位置づけているが、高潮シミュレーションでは、これらは水門地点の偏差として算出される。</a:t>
            </a:r>
            <a:endParaRPr lang="en-US" altLang="ja-JP" sz="1600" dirty="0"/>
          </a:p>
        </p:txBody>
      </p:sp>
      <p:sp>
        <p:nvSpPr>
          <p:cNvPr id="39" name="テキスト ボックス 38">
            <a:extLst>
              <a:ext uri="{FF2B5EF4-FFF2-40B4-BE49-F238E27FC236}">
                <a16:creationId xmlns:a16="http://schemas.microsoft.com/office/drawing/2014/main" id="{58F072B9-02B1-4399-8C90-9310A55075A9}"/>
              </a:ext>
            </a:extLst>
          </p:cNvPr>
          <p:cNvSpPr txBox="1"/>
          <p:nvPr/>
        </p:nvSpPr>
        <p:spPr>
          <a:xfrm>
            <a:off x="4393635" y="1371684"/>
            <a:ext cx="3762847" cy="276999"/>
          </a:xfrm>
          <a:prstGeom prst="rect">
            <a:avLst/>
          </a:prstGeom>
          <a:noFill/>
        </p:spPr>
        <p:txBody>
          <a:bodyPr wrap="square" rtlCol="0">
            <a:spAutoFit/>
          </a:bodyPr>
          <a:lstStyle/>
          <a:p>
            <a:r>
              <a:rPr lang="ja-JP" altLang="en-US" sz="1200" dirty="0">
                <a:solidFill>
                  <a:srgbClr val="0000FF"/>
                </a:solidFill>
                <a:latin typeface="ＭＳ ゴシック" panose="020B0609070205080204" pitchFamily="49" charset="-128"/>
                <a:ea typeface="ＭＳ ゴシック" panose="020B0609070205080204" pitchFamily="49" charset="-128"/>
              </a:rPr>
              <a:t>■現行高潮計画の内訳と設定方法</a:t>
            </a:r>
          </a:p>
        </p:txBody>
      </p:sp>
      <p:sp>
        <p:nvSpPr>
          <p:cNvPr id="40" name="テキスト ボックス 39">
            <a:extLst>
              <a:ext uri="{FF2B5EF4-FFF2-40B4-BE49-F238E27FC236}">
                <a16:creationId xmlns:a16="http://schemas.microsoft.com/office/drawing/2014/main" id="{56891D88-4FE6-4E18-9268-F47DDB165947}"/>
              </a:ext>
            </a:extLst>
          </p:cNvPr>
          <p:cNvSpPr txBox="1"/>
          <p:nvPr/>
        </p:nvSpPr>
        <p:spPr>
          <a:xfrm>
            <a:off x="3717429" y="3801292"/>
            <a:ext cx="3762847" cy="276999"/>
          </a:xfrm>
          <a:prstGeom prst="rect">
            <a:avLst/>
          </a:prstGeom>
          <a:noFill/>
        </p:spPr>
        <p:txBody>
          <a:bodyPr wrap="square" rtlCol="0">
            <a:spAutoFit/>
          </a:bodyPr>
          <a:lstStyle/>
          <a:p>
            <a:r>
              <a:rPr lang="ja-JP" altLang="en-US" sz="1200" dirty="0">
                <a:solidFill>
                  <a:srgbClr val="0000FF"/>
                </a:solidFill>
                <a:latin typeface="ＭＳ ゴシック" panose="020B0609070205080204" pitchFamily="49" charset="-128"/>
                <a:ea typeface="ＭＳ ゴシック" panose="020B0609070205080204" pitchFamily="49" charset="-128"/>
              </a:rPr>
              <a:t>■現行高潮計画の内訳の再整理と今回試算との対応</a:t>
            </a:r>
          </a:p>
        </p:txBody>
      </p:sp>
      <p:sp>
        <p:nvSpPr>
          <p:cNvPr id="41" name="スライド番号プレースホルダー 2">
            <a:extLst>
              <a:ext uri="{FF2B5EF4-FFF2-40B4-BE49-F238E27FC236}">
                <a16:creationId xmlns:a16="http://schemas.microsoft.com/office/drawing/2014/main" id="{31615AC1-71B5-4B52-AAC0-8CFB87355A11}"/>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1</a:t>
            </a:fld>
            <a:endParaRPr kumimoji="1" lang="ja-JP" altLang="en-US" sz="1600" dirty="0">
              <a:solidFill>
                <a:schemeClr val="tx1"/>
              </a:solidFill>
            </a:endParaRPr>
          </a:p>
        </p:txBody>
      </p:sp>
      <p:cxnSp>
        <p:nvCxnSpPr>
          <p:cNvPr id="42" name="直線矢印コネクタ 41">
            <a:extLst>
              <a:ext uri="{FF2B5EF4-FFF2-40B4-BE49-F238E27FC236}">
                <a16:creationId xmlns:a16="http://schemas.microsoft.com/office/drawing/2014/main" id="{42EC57E6-225A-4BBC-8C69-438C27DDE8BC}"/>
              </a:ext>
            </a:extLst>
          </p:cNvPr>
          <p:cNvCxnSpPr>
            <a:cxnSpLocks/>
          </p:cNvCxnSpPr>
          <p:nvPr/>
        </p:nvCxnSpPr>
        <p:spPr>
          <a:xfrm>
            <a:off x="1457864" y="2743962"/>
            <a:ext cx="0" cy="76678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45AF9D01-6878-4537-BEFD-A5D14BF2C1ED}"/>
              </a:ext>
            </a:extLst>
          </p:cNvPr>
          <p:cNvSpPr txBox="1"/>
          <p:nvPr/>
        </p:nvSpPr>
        <p:spPr>
          <a:xfrm>
            <a:off x="1376581" y="3010629"/>
            <a:ext cx="685743" cy="215444"/>
          </a:xfrm>
          <a:prstGeom prst="rect">
            <a:avLst/>
          </a:prstGeom>
          <a:noFill/>
        </p:spPr>
        <p:txBody>
          <a:bodyPr wrap="square" rtlCol="0">
            <a:spAutoFit/>
          </a:bodyPr>
          <a:lstStyle/>
          <a:p>
            <a:pPr algn="ctr"/>
            <a:r>
              <a:rPr kumimoji="1" lang="ja-JP" altLang="en-US" sz="800" dirty="0"/>
              <a:t>変動量</a:t>
            </a:r>
          </a:p>
        </p:txBody>
      </p:sp>
      <p:cxnSp>
        <p:nvCxnSpPr>
          <p:cNvPr id="44" name="直線矢印コネクタ 43">
            <a:extLst>
              <a:ext uri="{FF2B5EF4-FFF2-40B4-BE49-F238E27FC236}">
                <a16:creationId xmlns:a16="http://schemas.microsoft.com/office/drawing/2014/main" id="{69E14382-1184-4857-A129-FDBBD35FE7AE}"/>
              </a:ext>
            </a:extLst>
          </p:cNvPr>
          <p:cNvCxnSpPr>
            <a:cxnSpLocks/>
          </p:cNvCxnSpPr>
          <p:nvPr/>
        </p:nvCxnSpPr>
        <p:spPr>
          <a:xfrm>
            <a:off x="1457864" y="2309034"/>
            <a:ext cx="0" cy="43492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6" name="テキスト ボックス 45">
            <a:extLst>
              <a:ext uri="{FF2B5EF4-FFF2-40B4-BE49-F238E27FC236}">
                <a16:creationId xmlns:a16="http://schemas.microsoft.com/office/drawing/2014/main" id="{66D44E27-CB1E-4EF0-8B75-87E0EAB4726E}"/>
              </a:ext>
            </a:extLst>
          </p:cNvPr>
          <p:cNvSpPr txBox="1"/>
          <p:nvPr/>
        </p:nvSpPr>
        <p:spPr>
          <a:xfrm>
            <a:off x="1376581" y="2442883"/>
            <a:ext cx="685743" cy="215444"/>
          </a:xfrm>
          <a:prstGeom prst="rect">
            <a:avLst/>
          </a:prstGeom>
          <a:noFill/>
        </p:spPr>
        <p:txBody>
          <a:bodyPr wrap="square" rtlCol="0">
            <a:spAutoFit/>
          </a:bodyPr>
          <a:lstStyle/>
          <a:p>
            <a:pPr algn="ctr"/>
            <a:r>
              <a:rPr kumimoji="1" lang="ja-JP" altLang="en-US" sz="800" dirty="0"/>
              <a:t>余裕高</a:t>
            </a:r>
          </a:p>
        </p:txBody>
      </p:sp>
      <p:sp>
        <p:nvSpPr>
          <p:cNvPr id="47" name="テキスト ボックス 46">
            <a:extLst>
              <a:ext uri="{FF2B5EF4-FFF2-40B4-BE49-F238E27FC236}">
                <a16:creationId xmlns:a16="http://schemas.microsoft.com/office/drawing/2014/main" id="{1D3757BC-EB14-4C65-9382-19C079B2E123}"/>
              </a:ext>
            </a:extLst>
          </p:cNvPr>
          <p:cNvSpPr txBox="1"/>
          <p:nvPr/>
        </p:nvSpPr>
        <p:spPr>
          <a:xfrm>
            <a:off x="577616" y="1678961"/>
            <a:ext cx="1427812" cy="230832"/>
          </a:xfrm>
          <a:prstGeom prst="rect">
            <a:avLst/>
          </a:prstGeom>
          <a:noFill/>
        </p:spPr>
        <p:txBody>
          <a:bodyPr wrap="square" rtlCol="0">
            <a:spAutoFit/>
          </a:bodyPr>
          <a:lstStyle/>
          <a:p>
            <a:pPr algn="ctr"/>
            <a:r>
              <a:rPr kumimoji="1" lang="ja-JP" altLang="en-US" sz="900" dirty="0">
                <a:solidFill>
                  <a:srgbClr val="FF0000"/>
                </a:solidFill>
              </a:rPr>
              <a:t>現行計画における区分</a:t>
            </a:r>
          </a:p>
        </p:txBody>
      </p:sp>
      <p:sp>
        <p:nvSpPr>
          <p:cNvPr id="48" name="テキスト ボックス 47">
            <a:extLst>
              <a:ext uri="{FF2B5EF4-FFF2-40B4-BE49-F238E27FC236}">
                <a16:creationId xmlns:a16="http://schemas.microsoft.com/office/drawing/2014/main" id="{CD520ECB-8626-4EA9-A8DE-9B6FC58FCE51}"/>
              </a:ext>
            </a:extLst>
          </p:cNvPr>
          <p:cNvSpPr txBox="1"/>
          <p:nvPr/>
        </p:nvSpPr>
        <p:spPr>
          <a:xfrm>
            <a:off x="1956278" y="1625665"/>
            <a:ext cx="1394576" cy="369332"/>
          </a:xfrm>
          <a:prstGeom prst="rect">
            <a:avLst/>
          </a:prstGeom>
          <a:noFill/>
        </p:spPr>
        <p:txBody>
          <a:bodyPr wrap="square" rtlCol="0">
            <a:spAutoFit/>
          </a:bodyPr>
          <a:lstStyle/>
          <a:p>
            <a:pPr algn="ctr"/>
            <a:r>
              <a:rPr lang="ja-JP" altLang="en-US" sz="900" dirty="0">
                <a:solidFill>
                  <a:srgbClr val="FF0000"/>
                </a:solidFill>
              </a:rPr>
              <a:t>高潮シミュレーション</a:t>
            </a:r>
            <a:endParaRPr lang="en-US" altLang="ja-JP" sz="900" dirty="0">
              <a:solidFill>
                <a:srgbClr val="FF0000"/>
              </a:solidFill>
            </a:endParaRPr>
          </a:p>
          <a:p>
            <a:pPr algn="ctr"/>
            <a:r>
              <a:rPr lang="ja-JP" altLang="en-US" sz="900" dirty="0">
                <a:solidFill>
                  <a:srgbClr val="FF0000"/>
                </a:solidFill>
              </a:rPr>
              <a:t>における区分</a:t>
            </a:r>
            <a:endParaRPr kumimoji="1" lang="ja-JP" altLang="en-US" sz="900" dirty="0">
              <a:solidFill>
                <a:srgbClr val="FF0000"/>
              </a:solidFill>
            </a:endParaRPr>
          </a:p>
        </p:txBody>
      </p:sp>
      <p:sp>
        <p:nvSpPr>
          <p:cNvPr id="3" name="矢印: 下 2">
            <a:extLst>
              <a:ext uri="{FF2B5EF4-FFF2-40B4-BE49-F238E27FC236}">
                <a16:creationId xmlns:a16="http://schemas.microsoft.com/office/drawing/2014/main" id="{0AF1A333-2473-4E98-A0B7-47BB781762C0}"/>
              </a:ext>
            </a:extLst>
          </p:cNvPr>
          <p:cNvSpPr/>
          <p:nvPr/>
        </p:nvSpPr>
        <p:spPr>
          <a:xfrm rot="18243320">
            <a:off x="1937585" y="2572255"/>
            <a:ext cx="45719" cy="781324"/>
          </a:xfrm>
          <a:prstGeom prst="downArrow">
            <a:avLst/>
          </a:prstGeom>
          <a:no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A90F0AB-3D8B-44EC-936A-74545B0BBD09}"/>
              </a:ext>
            </a:extLst>
          </p:cNvPr>
          <p:cNvSpPr txBox="1"/>
          <p:nvPr/>
        </p:nvSpPr>
        <p:spPr>
          <a:xfrm>
            <a:off x="3008616" y="2091072"/>
            <a:ext cx="974278" cy="646331"/>
          </a:xfrm>
          <a:prstGeom prst="rect">
            <a:avLst/>
          </a:prstGeom>
          <a:solidFill>
            <a:schemeClr val="bg1"/>
          </a:solidFill>
          <a:ln>
            <a:solidFill>
              <a:schemeClr val="tx1"/>
            </a:solidFill>
          </a:ln>
        </p:spPr>
        <p:txBody>
          <a:bodyPr wrap="square" rtlCol="0">
            <a:spAutoFit/>
          </a:bodyPr>
          <a:lstStyle/>
          <a:p>
            <a:pPr algn="ctr"/>
            <a:r>
              <a:rPr kumimoji="1" lang="ja-JP" altLang="en-US" sz="900" dirty="0">
                <a:solidFill>
                  <a:srgbClr val="0000FF"/>
                </a:solidFill>
              </a:rPr>
              <a:t>局所的吹き寄せによる水位上昇を水門地点潮位偏差に位置づけ</a:t>
            </a:r>
          </a:p>
        </p:txBody>
      </p:sp>
    </p:spTree>
    <p:extLst>
      <p:ext uri="{BB962C8B-B14F-4D97-AF65-F5344CB8AC3E}">
        <p14:creationId xmlns:p14="http://schemas.microsoft.com/office/powerpoint/2010/main" val="1163708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6507"/>
            <a:ext cx="9144000" cy="39029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en-US" altLang="ja-JP"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1.</a:t>
            </a:r>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現行高潮計画外力による高潮計算（現行計画と今回計算の条件）</a:t>
            </a:r>
          </a:p>
        </p:txBody>
      </p:sp>
      <p:sp>
        <p:nvSpPr>
          <p:cNvPr id="13" name="Text Box 9"/>
          <p:cNvSpPr txBox="1">
            <a:spLocks noChangeArrowheads="1"/>
          </p:cNvSpPr>
          <p:nvPr/>
        </p:nvSpPr>
        <p:spPr bwMode="auto">
          <a:xfrm>
            <a:off x="81184" y="479752"/>
            <a:ext cx="8935815" cy="338554"/>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a:spcBef>
                <a:spcPct val="0"/>
              </a:spcBef>
              <a:buFont typeface="Arial" panose="020B0604020202020204" pitchFamily="34" charset="0"/>
              <a:buChar char="•"/>
            </a:pPr>
            <a:r>
              <a:rPr lang="ja-JP" altLang="en-US" sz="1600" dirty="0">
                <a:solidFill>
                  <a:prstClr val="black"/>
                </a:solidFill>
              </a:rPr>
              <a:t>「大阪湾高潮の総合調査報告」に基づき、現行高潮計画の各種諸元を設定し、</a:t>
            </a:r>
            <a:r>
              <a:rPr lang="en-US" altLang="ja-JP" sz="1600" dirty="0">
                <a:solidFill>
                  <a:prstClr val="black"/>
                </a:solidFill>
              </a:rPr>
              <a:t>3</a:t>
            </a:r>
            <a:r>
              <a:rPr lang="ja-JP" altLang="en-US" sz="1600" dirty="0">
                <a:solidFill>
                  <a:prstClr val="black"/>
                </a:solidFill>
              </a:rPr>
              <a:t>ケースの計算を行う。</a:t>
            </a:r>
          </a:p>
        </p:txBody>
      </p:sp>
      <p:sp>
        <p:nvSpPr>
          <p:cNvPr id="6" name="テキスト ボックス 5">
            <a:extLst>
              <a:ext uri="{FF2B5EF4-FFF2-40B4-BE49-F238E27FC236}">
                <a16:creationId xmlns:a16="http://schemas.microsoft.com/office/drawing/2014/main" id="{F6D226AF-6659-4749-BDAE-EF81B993C715}"/>
              </a:ext>
            </a:extLst>
          </p:cNvPr>
          <p:cNvSpPr txBox="1"/>
          <p:nvPr/>
        </p:nvSpPr>
        <p:spPr>
          <a:xfrm>
            <a:off x="94221" y="6675437"/>
            <a:ext cx="6512618" cy="215444"/>
          </a:xfrm>
          <a:prstGeom prst="rect">
            <a:avLst/>
          </a:prstGeom>
          <a:noFill/>
        </p:spPr>
        <p:txBody>
          <a:bodyPr wrap="square" rtlCol="0">
            <a:spAutoFit/>
          </a:bodyPr>
          <a:lstStyle/>
          <a:p>
            <a:r>
              <a:rPr lang="en-US" altLang="ja-JP" sz="800" dirty="0">
                <a:latin typeface="ＭＳ ゴシック" panose="020B0609070205080204" pitchFamily="49" charset="-128"/>
                <a:ea typeface="ＭＳ ゴシック" panose="020B0609070205080204" pitchFamily="49" charset="-128"/>
              </a:rPr>
              <a:t>※1</a:t>
            </a:r>
            <a:r>
              <a:rPr lang="ja-JP" altLang="en-US" sz="800" dirty="0">
                <a:latin typeface="ＭＳ ゴシック" panose="020B0609070205080204" pitchFamily="49" charset="-128"/>
                <a:ea typeface="ＭＳ ゴシック" panose="020B0609070205080204" pitchFamily="49" charset="-128"/>
              </a:rPr>
              <a:t>　出典：「大阪湾高潮の総合調査報告」</a:t>
            </a:r>
            <a:r>
              <a:rPr lang="en-US" altLang="ja-JP" sz="800" dirty="0">
                <a:latin typeface="ＭＳ ゴシック" panose="020B0609070205080204" pitchFamily="49" charset="-128"/>
                <a:ea typeface="ＭＳ ゴシック" panose="020B0609070205080204" pitchFamily="49" charset="-128"/>
              </a:rPr>
              <a:t>(S36.3)</a:t>
            </a:r>
            <a:r>
              <a:rPr lang="ja-JP" altLang="en-US" sz="800" dirty="0">
                <a:latin typeface="ＭＳ ゴシック" panose="020B0609070205080204" pitchFamily="49" charset="-128"/>
                <a:ea typeface="ＭＳ ゴシック" panose="020B0609070205080204" pitchFamily="49" charset="-128"/>
              </a:rPr>
              <a:t>気象庁技術報告　</a:t>
            </a:r>
            <a:r>
              <a:rPr lang="en-US" altLang="ja-JP" sz="800" dirty="0">
                <a:latin typeface="ＭＳ ゴシック" panose="020B0609070205080204" pitchFamily="49" charset="-128"/>
                <a:ea typeface="ＭＳ ゴシック" panose="020B0609070205080204" pitchFamily="49" charset="-128"/>
              </a:rPr>
              <a:t>※2</a:t>
            </a:r>
            <a:r>
              <a:rPr lang="ja-JP" altLang="en-US" sz="800" dirty="0">
                <a:latin typeface="ＭＳ ゴシック" panose="020B0609070205080204" pitchFamily="49" charset="-128"/>
                <a:ea typeface="ＭＳ ゴシック" panose="020B0609070205080204" pitchFamily="49" charset="-128"/>
              </a:rPr>
              <a:t>　</a:t>
            </a:r>
            <a:r>
              <a:rPr lang="ja-JP" altLang="en-US" sz="800" dirty="0">
                <a:solidFill>
                  <a:srgbClr val="FF0000"/>
                </a:solidFill>
                <a:latin typeface="ＭＳ ゴシック" panose="020B0609070205080204" pitchFamily="49" charset="-128"/>
                <a:ea typeface="ＭＳ ゴシック" panose="020B0609070205080204" pitchFamily="49" charset="-128"/>
              </a:rPr>
              <a:t>赤字</a:t>
            </a:r>
            <a:r>
              <a:rPr lang="ja-JP" altLang="en-US" sz="800" dirty="0">
                <a:latin typeface="ＭＳ ゴシック" panose="020B0609070205080204" pitchFamily="49" charset="-128"/>
                <a:ea typeface="ＭＳ ゴシック" panose="020B0609070205080204" pitchFamily="49" charset="-128"/>
              </a:rPr>
              <a:t>：</a:t>
            </a:r>
            <a:r>
              <a:rPr lang="ja-JP" altLang="ja-JP" sz="800" kern="100" dirty="0"/>
              <a:t>現行計画</a:t>
            </a:r>
            <a:r>
              <a:rPr lang="ja-JP" altLang="en-US" sz="800" kern="100" dirty="0"/>
              <a:t>検討時と異なる項目</a:t>
            </a:r>
            <a:endParaRPr lang="ja-JP" altLang="en-US" sz="800" dirty="0">
              <a:latin typeface="ＭＳ ゴシック" panose="020B0609070205080204" pitchFamily="49" charset="-128"/>
              <a:ea typeface="ＭＳ ゴシック" panose="020B0609070205080204" pitchFamily="49" charset="-128"/>
            </a:endParaRPr>
          </a:p>
        </p:txBody>
      </p:sp>
      <p:sp>
        <p:nvSpPr>
          <p:cNvPr id="7" name="スライド番号プレースホルダー 2">
            <a:extLst>
              <a:ext uri="{FF2B5EF4-FFF2-40B4-BE49-F238E27FC236}">
                <a16:creationId xmlns:a16="http://schemas.microsoft.com/office/drawing/2014/main" id="{48507201-9E18-4F38-8461-944A4D92118B}"/>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2</a:t>
            </a:fld>
            <a:endParaRPr kumimoji="1" lang="ja-JP" altLang="en-US" sz="1600" dirty="0">
              <a:solidFill>
                <a:schemeClr val="tx1"/>
              </a:solidFill>
            </a:endParaRPr>
          </a:p>
        </p:txBody>
      </p:sp>
      <p:pic>
        <p:nvPicPr>
          <p:cNvPr id="2" name="図 1">
            <a:extLst>
              <a:ext uri="{FF2B5EF4-FFF2-40B4-BE49-F238E27FC236}">
                <a16:creationId xmlns:a16="http://schemas.microsoft.com/office/drawing/2014/main" id="{63D7B9DA-48AD-4FCE-844F-C3E05515E243}"/>
              </a:ext>
            </a:extLst>
          </p:cNvPr>
          <p:cNvPicPr>
            <a:picLocks noChangeAspect="1"/>
          </p:cNvPicPr>
          <p:nvPr/>
        </p:nvPicPr>
        <p:blipFill>
          <a:blip r:embed="rId2"/>
          <a:stretch>
            <a:fillRect/>
          </a:stretch>
        </p:blipFill>
        <p:spPr>
          <a:xfrm>
            <a:off x="9170093" y="1246827"/>
            <a:ext cx="3576770" cy="1327062"/>
          </a:xfrm>
          <a:prstGeom prst="rect">
            <a:avLst/>
          </a:prstGeom>
        </p:spPr>
      </p:pic>
      <p:graphicFrame>
        <p:nvGraphicFramePr>
          <p:cNvPr id="8" name="表 7">
            <a:extLst>
              <a:ext uri="{FF2B5EF4-FFF2-40B4-BE49-F238E27FC236}">
                <a16:creationId xmlns:a16="http://schemas.microsoft.com/office/drawing/2014/main" id="{292EF4BB-E7F9-4C7F-86EF-F7A8AC947974}"/>
              </a:ext>
            </a:extLst>
          </p:cNvPr>
          <p:cNvGraphicFramePr>
            <a:graphicFrameLocks noGrp="1"/>
          </p:cNvGraphicFramePr>
          <p:nvPr>
            <p:extLst>
              <p:ext uri="{D42A27DB-BD31-4B8C-83A1-F6EECF244321}">
                <p14:modId xmlns:p14="http://schemas.microsoft.com/office/powerpoint/2010/main" val="3969392138"/>
              </p:ext>
            </p:extLst>
          </p:nvPr>
        </p:nvGraphicFramePr>
        <p:xfrm>
          <a:off x="94221" y="1833013"/>
          <a:ext cx="8955558" cy="4644772"/>
        </p:xfrm>
        <a:graphic>
          <a:graphicData uri="http://schemas.openxmlformats.org/drawingml/2006/table">
            <a:tbl>
              <a:tblPr firstRow="1" firstCol="1" lastRow="1" lastCol="1" bandRow="1" bandCol="1">
                <a:tableStyleId>{5940675A-B579-460E-94D1-54222C63F5DA}</a:tableStyleId>
              </a:tblPr>
              <a:tblGrid>
                <a:gridCol w="771562">
                  <a:extLst>
                    <a:ext uri="{9D8B030D-6E8A-4147-A177-3AD203B41FA5}">
                      <a16:colId xmlns:a16="http://schemas.microsoft.com/office/drawing/2014/main" val="1387458920"/>
                    </a:ext>
                  </a:extLst>
                </a:gridCol>
                <a:gridCol w="283449">
                  <a:extLst>
                    <a:ext uri="{9D8B030D-6E8A-4147-A177-3AD203B41FA5}">
                      <a16:colId xmlns:a16="http://schemas.microsoft.com/office/drawing/2014/main" val="130614278"/>
                    </a:ext>
                  </a:extLst>
                </a:gridCol>
                <a:gridCol w="930730">
                  <a:extLst>
                    <a:ext uri="{9D8B030D-6E8A-4147-A177-3AD203B41FA5}">
                      <a16:colId xmlns:a16="http://schemas.microsoft.com/office/drawing/2014/main" val="1919760786"/>
                    </a:ext>
                  </a:extLst>
                </a:gridCol>
                <a:gridCol w="2869059">
                  <a:extLst>
                    <a:ext uri="{9D8B030D-6E8A-4147-A177-3AD203B41FA5}">
                      <a16:colId xmlns:a16="http://schemas.microsoft.com/office/drawing/2014/main" val="1748640534"/>
                    </a:ext>
                  </a:extLst>
                </a:gridCol>
                <a:gridCol w="1078823">
                  <a:extLst>
                    <a:ext uri="{9D8B030D-6E8A-4147-A177-3AD203B41FA5}">
                      <a16:colId xmlns:a16="http://schemas.microsoft.com/office/drawing/2014/main" val="1076009587"/>
                    </a:ext>
                  </a:extLst>
                </a:gridCol>
                <a:gridCol w="1078823">
                  <a:extLst>
                    <a:ext uri="{9D8B030D-6E8A-4147-A177-3AD203B41FA5}">
                      <a16:colId xmlns:a16="http://schemas.microsoft.com/office/drawing/2014/main" val="868524352"/>
                    </a:ext>
                  </a:extLst>
                </a:gridCol>
                <a:gridCol w="1078823">
                  <a:extLst>
                    <a:ext uri="{9D8B030D-6E8A-4147-A177-3AD203B41FA5}">
                      <a16:colId xmlns:a16="http://schemas.microsoft.com/office/drawing/2014/main" val="3776511483"/>
                    </a:ext>
                  </a:extLst>
                </a:gridCol>
                <a:gridCol w="864289">
                  <a:extLst>
                    <a:ext uri="{9D8B030D-6E8A-4147-A177-3AD203B41FA5}">
                      <a16:colId xmlns:a16="http://schemas.microsoft.com/office/drawing/2014/main" val="752156102"/>
                    </a:ext>
                  </a:extLst>
                </a:gridCol>
              </a:tblGrid>
              <a:tr h="304800">
                <a:tc rowSpan="2" gridSpan="3">
                  <a:txBody>
                    <a:bodyPr/>
                    <a:lstStyle/>
                    <a:p>
                      <a:pPr algn="ctr">
                        <a:spcAft>
                          <a:spcPts val="0"/>
                        </a:spcAft>
                      </a:pPr>
                      <a:r>
                        <a:rPr lang="ja-JP" sz="1000" kern="100" dirty="0">
                          <a:effectLst/>
                        </a:rPr>
                        <a:t>項</a:t>
                      </a:r>
                      <a:r>
                        <a:rPr lang="en-US" altLang="ja-JP" sz="1000" kern="100" dirty="0">
                          <a:effectLst/>
                        </a:rPr>
                        <a:t> </a:t>
                      </a:r>
                      <a:r>
                        <a:rPr lang="ja-JP" altLang="en-US" sz="1000" kern="100" dirty="0">
                          <a:effectLst/>
                        </a:rPr>
                        <a:t>　</a:t>
                      </a:r>
                      <a:r>
                        <a:rPr lang="ja-JP" sz="1000" kern="100" dirty="0">
                          <a:effectLst/>
                        </a:rPr>
                        <a:t>目</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solidFill>
                      <a:schemeClr val="accent6">
                        <a:lumMod val="40000"/>
                        <a:lumOff val="60000"/>
                      </a:schemeClr>
                    </a:solidFill>
                  </a:tcPr>
                </a:tc>
                <a:tc rowSpan="2" hMerge="1">
                  <a:txBody>
                    <a:bodyPr/>
                    <a:lstStyle/>
                    <a:p>
                      <a:endParaRPr kumimoji="1" lang="ja-JP" altLang="en-US"/>
                    </a:p>
                  </a:txBody>
                  <a:tcPr/>
                </a:tc>
                <a:tc rowSpan="2" hMerge="1">
                  <a:txBody>
                    <a:bodyPr/>
                    <a:lstStyle/>
                    <a:p>
                      <a:endParaRPr kumimoji="1" lang="ja-JP" altLang="en-US"/>
                    </a:p>
                  </a:txBody>
                  <a:tcPr/>
                </a:tc>
                <a:tc rowSpan="2">
                  <a:txBody>
                    <a:bodyPr/>
                    <a:lstStyle/>
                    <a:p>
                      <a:pPr algn="ctr">
                        <a:spcAft>
                          <a:spcPts val="0"/>
                        </a:spcAft>
                      </a:pPr>
                      <a:r>
                        <a:rPr lang="ja-JP" sz="1000" kern="100" dirty="0">
                          <a:effectLst/>
                        </a:rPr>
                        <a:t>現行計画（</a:t>
                      </a:r>
                      <a:r>
                        <a:rPr lang="en-US" sz="1000" kern="100" dirty="0">
                          <a:effectLst/>
                        </a:rPr>
                        <a:t>S</a:t>
                      </a:r>
                      <a:r>
                        <a:rPr lang="en-US" altLang="ja-JP" sz="1000" kern="100" dirty="0">
                          <a:effectLst/>
                        </a:rPr>
                        <a:t>36.3</a:t>
                      </a:r>
                      <a:r>
                        <a:rPr lang="ja-JP" sz="1000" kern="100" dirty="0">
                          <a:effectLst/>
                        </a:rPr>
                        <a:t>）※</a:t>
                      </a:r>
                      <a:r>
                        <a:rPr lang="en-US" altLang="ja-JP" sz="1000" kern="100" dirty="0">
                          <a:effectLst/>
                        </a:rPr>
                        <a:t>1</a:t>
                      </a:r>
                      <a:r>
                        <a:rPr lang="ja-JP" sz="1000" kern="100" dirty="0">
                          <a:effectLst/>
                        </a:rPr>
                        <a:t>「大阪湾高潮の総合調査報告」</a:t>
                      </a:r>
                      <a:endParaRPr lang="en-US" altLang="ja-JP" sz="1000" kern="100" dirty="0">
                        <a:effectLst/>
                      </a:endParaRPr>
                    </a:p>
                    <a:p>
                      <a:pPr algn="ctr">
                        <a:spcAft>
                          <a:spcPts val="0"/>
                        </a:spcAft>
                      </a:pPr>
                      <a:r>
                        <a:rPr lang="en-US" sz="1000" kern="100" dirty="0">
                          <a:effectLst/>
                        </a:rPr>
                        <a:t>()</a:t>
                      </a:r>
                      <a:r>
                        <a:rPr lang="ja-JP" sz="1000" kern="100" dirty="0">
                          <a:effectLst/>
                        </a:rPr>
                        <a:t>内は報告書記載頁</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solidFill>
                      <a:schemeClr val="accent6">
                        <a:lumMod val="40000"/>
                        <a:lumOff val="60000"/>
                      </a:schemeClr>
                    </a:solidFill>
                  </a:tcPr>
                </a:tc>
                <a:tc gridSpan="3">
                  <a:txBody>
                    <a:bodyPr/>
                    <a:lstStyle/>
                    <a:p>
                      <a:pPr algn="ctr">
                        <a:spcAft>
                          <a:spcPts val="0"/>
                        </a:spcAft>
                      </a:pPr>
                      <a:r>
                        <a:rPr lang="ja-JP" altLang="en-US" sz="1000" kern="100" dirty="0">
                          <a:effectLst/>
                        </a:rPr>
                        <a:t>再現計算（平成</a:t>
                      </a:r>
                      <a:r>
                        <a:rPr lang="en-US" altLang="ja-JP" sz="1000" kern="100" dirty="0">
                          <a:effectLst/>
                        </a:rPr>
                        <a:t>30</a:t>
                      </a:r>
                      <a:r>
                        <a:rPr lang="ja-JP" altLang="en-US" sz="1000" kern="100" dirty="0">
                          <a:effectLst/>
                        </a:rPr>
                        <a:t>年台風</a:t>
                      </a:r>
                      <a:r>
                        <a:rPr lang="en-US" altLang="ja-JP" sz="1000" kern="100" dirty="0">
                          <a:effectLst/>
                        </a:rPr>
                        <a:t>21</a:t>
                      </a:r>
                      <a:r>
                        <a:rPr lang="ja-JP" altLang="en-US" sz="1000" kern="100" dirty="0">
                          <a:effectLst/>
                        </a:rPr>
                        <a:t>号）に基づく今回試算</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solidFill>
                      <a:schemeClr val="accent6">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a:spcAft>
                          <a:spcPts val="0"/>
                        </a:spcAft>
                      </a:pPr>
                      <a:r>
                        <a:rPr lang="ja-JP" sz="1000" kern="100" dirty="0">
                          <a:effectLst/>
                        </a:rPr>
                        <a:t>備考</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solidFill>
                      <a:schemeClr val="accent6">
                        <a:lumMod val="40000"/>
                        <a:lumOff val="60000"/>
                      </a:schemeClr>
                    </a:solidFill>
                  </a:tcPr>
                </a:tc>
                <a:extLst>
                  <a:ext uri="{0D108BD9-81ED-4DB2-BD59-A6C34878D82A}">
                    <a16:rowId xmlns:a16="http://schemas.microsoft.com/office/drawing/2014/main" val="2254348578"/>
                  </a:ext>
                </a:extLst>
              </a:tr>
              <a:tr h="160911">
                <a:tc gridSpan="3" vMerge="1">
                  <a:txBody>
                    <a:bodyPr/>
                    <a:lstStyle/>
                    <a:p>
                      <a:pPr algn="ctr">
                        <a:spcAft>
                          <a:spcPts val="0"/>
                        </a:spcAft>
                      </a:pP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solidFill>
                      <a:schemeClr val="accent6">
                        <a:lumMod val="40000"/>
                        <a:lumOff val="60000"/>
                      </a:schemeClr>
                    </a:solidFill>
                  </a:tcPr>
                </a:tc>
                <a:tc hMerge="1" vMerge="1">
                  <a:txBody>
                    <a:bodyPr/>
                    <a:lstStyle/>
                    <a:p>
                      <a:endParaRPr kumimoji="1" lang="ja-JP" altLang="en-US"/>
                    </a:p>
                  </a:txBody>
                  <a:tcPr/>
                </a:tc>
                <a:tc hMerge="1" vMerge="1">
                  <a:txBody>
                    <a:bodyPr/>
                    <a:lstStyle/>
                    <a:p>
                      <a:endParaRPr kumimoji="1" lang="ja-JP" altLang="en-US"/>
                    </a:p>
                  </a:txBody>
                  <a:tcPr/>
                </a:tc>
                <a:tc vMerge="1">
                  <a:txBody>
                    <a:bodyPr/>
                    <a:lstStyle/>
                    <a:p>
                      <a:pPr algn="ctr">
                        <a:spcAft>
                          <a:spcPts val="0"/>
                        </a:spcAft>
                      </a:pPr>
                      <a:endParaRPr lang="ja-JP" sz="1000" b="0" kern="100" dirty="0">
                        <a:solidFill>
                          <a:schemeClr val="tx1"/>
                        </a:solidFill>
                        <a:effectLst/>
                        <a:latin typeface="+mn-ea"/>
                        <a:ea typeface="+mn-ea"/>
                        <a:cs typeface="Times New Roman" panose="02020603050405020304" pitchFamily="18" charset="0"/>
                      </a:endParaRPr>
                    </a:p>
                  </a:txBody>
                  <a:tcPr marL="25140" marR="25140" marT="0" marB="0">
                    <a:solidFill>
                      <a:schemeClr val="accent6">
                        <a:lumMod val="40000"/>
                        <a:lumOff val="60000"/>
                      </a:schemeClr>
                    </a:solidFill>
                  </a:tcPr>
                </a:tc>
                <a:tc>
                  <a:txBody>
                    <a:bodyPr/>
                    <a:lstStyle/>
                    <a:p>
                      <a:pPr algn="ctr">
                        <a:spcAft>
                          <a:spcPts val="0"/>
                        </a:spcAft>
                      </a:pPr>
                      <a:r>
                        <a:rPr lang="en-US" altLang="ja-JP" sz="1000" b="0" kern="100" dirty="0">
                          <a:solidFill>
                            <a:schemeClr val="tx1"/>
                          </a:solidFill>
                          <a:effectLst/>
                          <a:latin typeface="+mn-ea"/>
                          <a:ea typeface="+mn-ea"/>
                          <a:cs typeface="Times New Roman" panose="02020603050405020304" pitchFamily="18" charset="0"/>
                        </a:rPr>
                        <a:t>Case A</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solidFill>
                      <a:schemeClr val="accent6">
                        <a:lumMod val="40000"/>
                        <a:lumOff val="60000"/>
                      </a:schemeClr>
                    </a:solidFill>
                  </a:tcPr>
                </a:tc>
                <a:tc>
                  <a:txBody>
                    <a:bodyPr/>
                    <a:lstStyle/>
                    <a:p>
                      <a:pPr algn="ctr">
                        <a:spcAft>
                          <a:spcPts val="0"/>
                        </a:spcAft>
                      </a:pPr>
                      <a:r>
                        <a:rPr lang="en-US" altLang="ja-JP" sz="1000" b="0" kern="100" dirty="0">
                          <a:solidFill>
                            <a:schemeClr val="tx1"/>
                          </a:solidFill>
                          <a:effectLst/>
                          <a:latin typeface="+mn-ea"/>
                          <a:ea typeface="+mn-ea"/>
                          <a:cs typeface="Times New Roman" panose="02020603050405020304" pitchFamily="18" charset="0"/>
                        </a:rPr>
                        <a:t>Case B</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solidFill>
                      <a:schemeClr val="accent6">
                        <a:lumMod val="40000"/>
                        <a:lumOff val="60000"/>
                      </a:schemeClr>
                    </a:solidFill>
                  </a:tcPr>
                </a:tc>
                <a:tc>
                  <a:txBody>
                    <a:bodyPr/>
                    <a:lstStyle/>
                    <a:p>
                      <a:pPr algn="ctr">
                        <a:spcAft>
                          <a:spcPts val="0"/>
                        </a:spcAft>
                      </a:pPr>
                      <a:r>
                        <a:rPr lang="en-US" altLang="ja-JP" sz="1000" b="0" kern="100" dirty="0">
                          <a:solidFill>
                            <a:schemeClr val="tx1"/>
                          </a:solidFill>
                          <a:effectLst/>
                          <a:latin typeface="+mn-ea"/>
                          <a:ea typeface="+mn-ea"/>
                          <a:cs typeface="Times New Roman" panose="02020603050405020304" pitchFamily="18" charset="0"/>
                        </a:rPr>
                        <a:t>Case C</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solidFill>
                      <a:schemeClr val="accent6">
                        <a:lumMod val="40000"/>
                        <a:lumOff val="60000"/>
                      </a:schemeClr>
                    </a:solidFill>
                  </a:tcPr>
                </a:tc>
                <a:tc vMerge="1">
                  <a:txBody>
                    <a:bodyPr/>
                    <a:lstStyle/>
                    <a:p>
                      <a:pPr algn="ctr">
                        <a:spcAft>
                          <a:spcPts val="0"/>
                        </a:spcAft>
                      </a:pP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solidFill>
                      <a:schemeClr val="accent6">
                        <a:lumMod val="40000"/>
                        <a:lumOff val="60000"/>
                      </a:schemeClr>
                    </a:solidFill>
                  </a:tcPr>
                </a:tc>
                <a:extLst>
                  <a:ext uri="{0D108BD9-81ED-4DB2-BD59-A6C34878D82A}">
                    <a16:rowId xmlns:a16="http://schemas.microsoft.com/office/drawing/2014/main" val="750491887"/>
                  </a:ext>
                </a:extLst>
              </a:tr>
              <a:tr h="260135">
                <a:tc gridSpan="3">
                  <a:txBody>
                    <a:bodyPr/>
                    <a:lstStyle/>
                    <a:p>
                      <a:pPr algn="ctr">
                        <a:spcAft>
                          <a:spcPts val="0"/>
                        </a:spcAft>
                      </a:pPr>
                      <a:r>
                        <a:rPr lang="ja-JP" sz="1000" kern="100" dirty="0">
                          <a:effectLst/>
                        </a:rPr>
                        <a:t>解析対象範囲</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just">
                        <a:lnSpc>
                          <a:spcPts val="1200"/>
                        </a:lnSpc>
                        <a:spcAft>
                          <a:spcPts val="0"/>
                        </a:spcAft>
                      </a:pPr>
                      <a:r>
                        <a:rPr lang="ja-JP" sz="1000" kern="100" dirty="0">
                          <a:effectLst/>
                        </a:rPr>
                        <a:t>広いモデル：紀伊水道以北、狭いモデル：大阪湾</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gridSpan="3">
                  <a:txBody>
                    <a:bodyPr/>
                    <a:lstStyle/>
                    <a:p>
                      <a:pPr algn="just">
                        <a:spcAft>
                          <a:spcPts val="0"/>
                        </a:spcAft>
                      </a:pPr>
                      <a:r>
                        <a:rPr lang="ja-JP" sz="1000" kern="100" dirty="0">
                          <a:solidFill>
                            <a:srgbClr val="FF0000"/>
                          </a:solidFill>
                          <a:effectLst/>
                        </a:rPr>
                        <a:t>南北方向：約</a:t>
                      </a:r>
                      <a:r>
                        <a:rPr lang="en-US" sz="1000" kern="100" dirty="0">
                          <a:solidFill>
                            <a:srgbClr val="FF0000"/>
                          </a:solidFill>
                          <a:effectLst/>
                        </a:rPr>
                        <a:t>1300km</a:t>
                      </a:r>
                      <a:r>
                        <a:rPr lang="ja-JP" sz="1000" kern="100" dirty="0">
                          <a:solidFill>
                            <a:srgbClr val="FF0000"/>
                          </a:solidFill>
                          <a:effectLst/>
                        </a:rPr>
                        <a:t>、東西方向：約</a:t>
                      </a:r>
                      <a:r>
                        <a:rPr lang="en-US" sz="1000" kern="100" dirty="0">
                          <a:solidFill>
                            <a:srgbClr val="FF0000"/>
                          </a:solidFill>
                          <a:effectLst/>
                        </a:rPr>
                        <a:t>1750km</a:t>
                      </a:r>
                      <a:endParaRPr lang="ja-JP" sz="1000" kern="100" dirty="0">
                        <a:solidFill>
                          <a:srgbClr val="FF0000"/>
                        </a:solidFill>
                        <a:effectLst/>
                      </a:endParaRPr>
                    </a:p>
                    <a:p>
                      <a:pPr algn="just">
                        <a:spcAft>
                          <a:spcPts val="0"/>
                        </a:spcAft>
                      </a:pPr>
                      <a:r>
                        <a:rPr lang="ja-JP" sz="1000" kern="100" dirty="0">
                          <a:solidFill>
                            <a:srgbClr val="FF0000"/>
                          </a:solidFill>
                          <a:effectLst/>
                        </a:rPr>
                        <a:t>（</a:t>
                      </a:r>
                      <a:r>
                        <a:rPr lang="en-US" sz="1000" kern="100" dirty="0">
                          <a:solidFill>
                            <a:srgbClr val="FF0000"/>
                          </a:solidFill>
                          <a:effectLst/>
                        </a:rPr>
                        <a:t>2,430m</a:t>
                      </a:r>
                      <a:r>
                        <a:rPr lang="ja-JP" sz="1000" kern="100" dirty="0">
                          <a:solidFill>
                            <a:srgbClr val="FF0000"/>
                          </a:solidFill>
                          <a:effectLst/>
                        </a:rPr>
                        <a:t>メッシュの解析領域）</a:t>
                      </a:r>
                      <a:endParaRPr lang="ja-JP" sz="1000" b="0" kern="100" dirty="0">
                        <a:solidFill>
                          <a:srgbClr val="FF0000"/>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marL="114300" indent="-114300" algn="ctr">
                        <a:spcAft>
                          <a:spcPts val="0"/>
                        </a:spcAft>
                      </a:pPr>
                      <a:endParaRPr lang="ja-JP" alt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99570686"/>
                  </a:ext>
                </a:extLst>
              </a:tr>
              <a:tr h="178205">
                <a:tc gridSpan="3">
                  <a:txBody>
                    <a:bodyPr/>
                    <a:lstStyle/>
                    <a:p>
                      <a:pPr algn="ctr">
                        <a:spcAft>
                          <a:spcPts val="0"/>
                        </a:spcAft>
                      </a:pPr>
                      <a:r>
                        <a:rPr lang="ja-JP" sz="1000" kern="100" dirty="0">
                          <a:effectLst/>
                        </a:rPr>
                        <a:t>解析格子サイズ</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just">
                        <a:lnSpc>
                          <a:spcPts val="1200"/>
                        </a:lnSpc>
                        <a:spcAft>
                          <a:spcPts val="0"/>
                        </a:spcAft>
                      </a:pPr>
                      <a:r>
                        <a:rPr lang="ja-JP" sz="1000" kern="100" dirty="0">
                          <a:effectLst/>
                        </a:rPr>
                        <a:t>広いモデル：</a:t>
                      </a:r>
                      <a:r>
                        <a:rPr lang="en-US" sz="1000" kern="100" dirty="0">
                          <a:effectLst/>
                        </a:rPr>
                        <a:t>3km</a:t>
                      </a:r>
                      <a:r>
                        <a:rPr lang="ja-JP" sz="1000" kern="100" dirty="0">
                          <a:effectLst/>
                        </a:rPr>
                        <a:t>、狭いモデル：</a:t>
                      </a:r>
                      <a:r>
                        <a:rPr lang="en-US" sz="1000" kern="100" dirty="0">
                          <a:effectLst/>
                        </a:rPr>
                        <a:t>2km</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gridSpan="3">
                  <a:txBody>
                    <a:bodyPr/>
                    <a:lstStyle/>
                    <a:p>
                      <a:pPr algn="just">
                        <a:spcAft>
                          <a:spcPts val="0"/>
                        </a:spcAft>
                      </a:pPr>
                      <a:r>
                        <a:rPr lang="ja-JP" sz="1000" kern="100" dirty="0">
                          <a:solidFill>
                            <a:srgbClr val="FF0000"/>
                          </a:solidFill>
                          <a:effectLst/>
                        </a:rPr>
                        <a:t>Δ</a:t>
                      </a:r>
                      <a:r>
                        <a:rPr lang="en-US" sz="1000" kern="100" dirty="0">
                          <a:solidFill>
                            <a:srgbClr val="FF0000"/>
                          </a:solidFill>
                          <a:effectLst/>
                        </a:rPr>
                        <a:t>x=</a:t>
                      </a:r>
                      <a:r>
                        <a:rPr lang="ja-JP" sz="1000" kern="100" dirty="0">
                          <a:solidFill>
                            <a:srgbClr val="FF0000"/>
                          </a:solidFill>
                          <a:effectLst/>
                        </a:rPr>
                        <a:t>Δ</a:t>
                      </a:r>
                      <a:r>
                        <a:rPr lang="en-US" sz="1000" kern="100" dirty="0">
                          <a:solidFill>
                            <a:srgbClr val="FF0000"/>
                          </a:solidFill>
                          <a:effectLst/>
                        </a:rPr>
                        <a:t>y=2,430m</a:t>
                      </a:r>
                      <a:r>
                        <a:rPr lang="ja-JP" sz="1000" kern="100" dirty="0">
                          <a:solidFill>
                            <a:srgbClr val="FF0000"/>
                          </a:solidFill>
                          <a:effectLst/>
                        </a:rPr>
                        <a:t>→</a:t>
                      </a:r>
                      <a:r>
                        <a:rPr lang="en-US" sz="1000" kern="100" dirty="0">
                          <a:solidFill>
                            <a:srgbClr val="FF0000"/>
                          </a:solidFill>
                          <a:effectLst/>
                        </a:rPr>
                        <a:t>810m</a:t>
                      </a:r>
                      <a:r>
                        <a:rPr lang="ja-JP" sz="1000" kern="100" dirty="0">
                          <a:solidFill>
                            <a:srgbClr val="FF0000"/>
                          </a:solidFill>
                          <a:effectLst/>
                        </a:rPr>
                        <a:t>→</a:t>
                      </a:r>
                      <a:r>
                        <a:rPr lang="en-US" sz="1000" kern="100" dirty="0">
                          <a:solidFill>
                            <a:srgbClr val="FF0000"/>
                          </a:solidFill>
                          <a:effectLst/>
                        </a:rPr>
                        <a:t>270m</a:t>
                      </a:r>
                      <a:r>
                        <a:rPr lang="ja-JP" sz="1000" kern="100" dirty="0">
                          <a:solidFill>
                            <a:srgbClr val="FF0000"/>
                          </a:solidFill>
                          <a:effectLst/>
                        </a:rPr>
                        <a:t>→</a:t>
                      </a:r>
                      <a:r>
                        <a:rPr lang="en-US" sz="1000" kern="100" dirty="0">
                          <a:solidFill>
                            <a:srgbClr val="FF0000"/>
                          </a:solidFill>
                          <a:effectLst/>
                        </a:rPr>
                        <a:t>90m→30m→10m</a:t>
                      </a:r>
                    </a:p>
                    <a:p>
                      <a:pPr algn="just">
                        <a:spcAft>
                          <a:spcPts val="0"/>
                        </a:spcAft>
                      </a:pPr>
                      <a:r>
                        <a:rPr lang="ja-JP" sz="1000" kern="100" dirty="0">
                          <a:solidFill>
                            <a:srgbClr val="FF0000"/>
                          </a:solidFill>
                          <a:effectLst/>
                        </a:rPr>
                        <a:t>ネスティング</a:t>
                      </a:r>
                      <a:endParaRPr lang="ja-JP" sz="1000" b="0" kern="100" dirty="0">
                        <a:solidFill>
                          <a:srgbClr val="FF0000"/>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123613749"/>
                  </a:ext>
                </a:extLst>
              </a:tr>
              <a:tr h="161844">
                <a:tc gridSpan="3">
                  <a:txBody>
                    <a:bodyPr/>
                    <a:lstStyle/>
                    <a:p>
                      <a:pPr algn="ctr">
                        <a:spcAft>
                          <a:spcPts val="0"/>
                        </a:spcAft>
                      </a:pPr>
                      <a:r>
                        <a:rPr lang="ja-JP" sz="1000" kern="100" dirty="0">
                          <a:effectLst/>
                        </a:rPr>
                        <a:t>地形</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marL="114300" indent="-114300" algn="l">
                        <a:spcAft>
                          <a:spcPts val="0"/>
                        </a:spcAft>
                      </a:pPr>
                      <a:r>
                        <a:rPr lang="en-US" sz="1000" kern="100" dirty="0">
                          <a:effectLst/>
                        </a:rPr>
                        <a:t> </a:t>
                      </a:r>
                      <a:r>
                        <a:rPr lang="ja-JP" altLang="en-US" sz="1000" kern="100" dirty="0">
                          <a:effectLst/>
                        </a:rPr>
                        <a:t>検討当時の現況地形（詳細は不明）</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gridSpan="3">
                  <a:txBody>
                    <a:bodyPr/>
                    <a:lstStyle/>
                    <a:p>
                      <a:pPr marL="114300" indent="-114300" algn="just">
                        <a:spcAft>
                          <a:spcPts val="0"/>
                        </a:spcAft>
                      </a:pPr>
                      <a:r>
                        <a:rPr lang="ja-JP" sz="1000" kern="100" dirty="0">
                          <a:solidFill>
                            <a:srgbClr val="FF0000"/>
                          </a:solidFill>
                          <a:effectLst/>
                        </a:rPr>
                        <a:t>現況地形を設定（</a:t>
                      </a:r>
                      <a:r>
                        <a:rPr lang="ja-JP" altLang="en-US" sz="1000" kern="100" dirty="0">
                          <a:solidFill>
                            <a:srgbClr val="FF0000"/>
                          </a:solidFill>
                          <a:effectLst/>
                        </a:rPr>
                        <a:t>令和</a:t>
                      </a:r>
                      <a:r>
                        <a:rPr lang="en-US" altLang="ja-JP" sz="1000" kern="100" dirty="0">
                          <a:solidFill>
                            <a:srgbClr val="FF0000"/>
                          </a:solidFill>
                          <a:effectLst/>
                        </a:rPr>
                        <a:t>2</a:t>
                      </a:r>
                      <a:r>
                        <a:rPr lang="ja-JP" altLang="en-US" sz="1000" kern="100" dirty="0">
                          <a:solidFill>
                            <a:srgbClr val="FF0000"/>
                          </a:solidFill>
                          <a:effectLst/>
                        </a:rPr>
                        <a:t>年度末時点</a:t>
                      </a:r>
                      <a:r>
                        <a:rPr lang="ja-JP" sz="1000" kern="100" dirty="0">
                          <a:solidFill>
                            <a:srgbClr val="FF0000"/>
                          </a:solidFill>
                          <a:effectLst/>
                        </a:rPr>
                        <a:t>）</a:t>
                      </a:r>
                      <a:endParaRPr lang="ja-JP" sz="1000" b="0" kern="100" dirty="0">
                        <a:solidFill>
                          <a:srgbClr val="FF0000"/>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marL="114300" indent="-114300" algn="ctr">
                        <a:spcAft>
                          <a:spcPts val="0"/>
                        </a:spcAft>
                      </a:pP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440185941"/>
                  </a:ext>
                </a:extLst>
              </a:tr>
              <a:tr h="527870">
                <a:tc gridSpan="3">
                  <a:txBody>
                    <a:bodyPr/>
                    <a:lstStyle/>
                    <a:p>
                      <a:pPr algn="ctr">
                        <a:spcAft>
                          <a:spcPts val="0"/>
                        </a:spcAft>
                      </a:pPr>
                      <a:r>
                        <a:rPr lang="ja-JP" sz="1000" kern="100" dirty="0">
                          <a:effectLst/>
                        </a:rPr>
                        <a:t>台風諸元</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marL="685800" indent="-685800" algn="just">
                        <a:spcAft>
                          <a:spcPts val="0"/>
                        </a:spcAft>
                      </a:pPr>
                      <a:r>
                        <a:rPr lang="ja-JP" sz="1000" kern="100" dirty="0">
                          <a:effectLst/>
                        </a:rPr>
                        <a:t>◇中心気圧：伊勢湾台風実測値を毎時で与える</a:t>
                      </a:r>
                      <a:r>
                        <a:rPr lang="en-US" sz="1000" kern="100" dirty="0">
                          <a:effectLst/>
                        </a:rPr>
                        <a:t>(p9)</a:t>
                      </a:r>
                      <a:endParaRPr lang="ja-JP" sz="1000" kern="100" dirty="0">
                        <a:effectLst/>
                      </a:endParaRPr>
                    </a:p>
                    <a:p>
                      <a:pPr marL="685800" indent="-685800" algn="just">
                        <a:spcAft>
                          <a:spcPts val="0"/>
                        </a:spcAft>
                      </a:pPr>
                      <a:r>
                        <a:rPr lang="ja-JP" sz="1000" kern="100" dirty="0">
                          <a:effectLst/>
                        </a:rPr>
                        <a:t>◇台風半径：</a:t>
                      </a:r>
                      <a:r>
                        <a:rPr lang="en-US" sz="1000" kern="100" dirty="0">
                          <a:effectLst/>
                        </a:rPr>
                        <a:t>75km</a:t>
                      </a:r>
                      <a:r>
                        <a:rPr lang="ja-JP" sz="1000" kern="100" dirty="0">
                          <a:effectLst/>
                        </a:rPr>
                        <a:t>（一定）</a:t>
                      </a:r>
                      <a:r>
                        <a:rPr lang="en-US" sz="1000" kern="100" dirty="0">
                          <a:effectLst/>
                        </a:rPr>
                        <a:t>(p10)</a:t>
                      </a:r>
                      <a:endParaRPr lang="ja-JP" sz="1000" kern="100" dirty="0">
                        <a:effectLst/>
                      </a:endParaRPr>
                    </a:p>
                    <a:p>
                      <a:pPr marL="685800" indent="-685800" algn="just">
                        <a:spcAft>
                          <a:spcPts val="0"/>
                        </a:spcAft>
                      </a:pPr>
                      <a:r>
                        <a:rPr lang="ja-JP" sz="1000" kern="100" dirty="0">
                          <a:effectLst/>
                        </a:rPr>
                        <a:t>◇移動速度：室戸台風実績値</a:t>
                      </a:r>
                      <a:r>
                        <a:rPr lang="en-US" sz="1000" kern="100" dirty="0">
                          <a:effectLst/>
                        </a:rPr>
                        <a:t>(p15)</a:t>
                      </a:r>
                      <a:endParaRPr lang="ja-JP" sz="1000" kern="100" dirty="0">
                        <a:effectLst/>
                      </a:endParaRPr>
                    </a:p>
                    <a:p>
                      <a:pPr marL="685800" indent="-685800" algn="just">
                        <a:spcAft>
                          <a:spcPts val="0"/>
                        </a:spcAft>
                      </a:pPr>
                      <a:r>
                        <a:rPr lang="ja-JP" sz="1000" kern="100" dirty="0">
                          <a:effectLst/>
                        </a:rPr>
                        <a:t>◇台風経路：室戸台風実績経路</a:t>
                      </a:r>
                      <a:r>
                        <a:rPr lang="en-US" sz="1000" kern="100" dirty="0">
                          <a:effectLst/>
                        </a:rPr>
                        <a:t>(p15)</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tc>
                <a:tc>
                  <a:txBody>
                    <a:bodyPr/>
                    <a:lstStyle/>
                    <a:p>
                      <a:pPr marL="685800" indent="-685800" algn="l">
                        <a:spcAft>
                          <a:spcPts val="0"/>
                        </a:spcAft>
                      </a:pPr>
                      <a:r>
                        <a:rPr lang="ja-JP" sz="1000" kern="100" dirty="0">
                          <a:effectLst/>
                        </a:rPr>
                        <a:t>同</a:t>
                      </a:r>
                      <a:r>
                        <a:rPr lang="ja-JP" altLang="en-US" sz="1000" kern="100" dirty="0">
                          <a:effectLst/>
                        </a:rPr>
                        <a:t>左</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a:txBody>
                    <a:bodyPr/>
                    <a:lstStyle/>
                    <a:p>
                      <a:pPr marL="685800" marR="0" lvl="0" indent="-685800" algn="l" defTabSz="914400" rtl="0" eaLnBrk="1" fontAlgn="auto" latinLnBrk="0" hangingPunct="1">
                        <a:lnSpc>
                          <a:spcPct val="100000"/>
                        </a:lnSpc>
                        <a:spcBef>
                          <a:spcPts val="0"/>
                        </a:spcBef>
                        <a:spcAft>
                          <a:spcPts val="0"/>
                        </a:spcAft>
                        <a:buClrTx/>
                        <a:buSzTx/>
                        <a:buFontTx/>
                        <a:buNone/>
                        <a:tabLst/>
                        <a:defRPr/>
                      </a:pPr>
                      <a:r>
                        <a:rPr lang="ja-JP" altLang="ja-JP" sz="1000" kern="100" dirty="0">
                          <a:effectLst/>
                        </a:rPr>
                        <a:t>同</a:t>
                      </a:r>
                      <a:r>
                        <a:rPr lang="ja-JP" altLang="en-US" sz="1000" kern="100" dirty="0">
                          <a:effectLst/>
                        </a:rPr>
                        <a:t>左</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a:txBody>
                    <a:bodyPr/>
                    <a:lstStyle/>
                    <a:p>
                      <a:pPr marL="0" indent="-685800" algn="l">
                        <a:spcAft>
                          <a:spcPts val="0"/>
                        </a:spcAft>
                      </a:pPr>
                      <a:r>
                        <a:rPr lang="ja-JP" altLang="en-US" sz="1000" b="0" kern="100" dirty="0">
                          <a:solidFill>
                            <a:schemeClr val="tx1"/>
                          </a:solidFill>
                          <a:effectLst/>
                          <a:latin typeface="+mn-ea"/>
                          <a:ea typeface="+mn-ea"/>
                          <a:cs typeface="Times New Roman" panose="02020603050405020304" pitchFamily="18" charset="0"/>
                        </a:rPr>
                        <a:t>◇台風半径以外：　</a:t>
                      </a:r>
                    </a:p>
                    <a:p>
                      <a:pPr marL="0" indent="-685800" algn="l">
                        <a:spcAft>
                          <a:spcPts val="0"/>
                        </a:spcAft>
                      </a:pPr>
                      <a:r>
                        <a:rPr lang="ja-JP" altLang="en-US" sz="1000" b="0" kern="100" dirty="0">
                          <a:solidFill>
                            <a:schemeClr val="tx1"/>
                          </a:solidFill>
                          <a:effectLst/>
                          <a:latin typeface="+mn-ea"/>
                          <a:ea typeface="+mn-ea"/>
                          <a:cs typeface="Times New Roman" panose="02020603050405020304" pitchFamily="18" charset="0"/>
                        </a:rPr>
                        <a:t>　 同左</a:t>
                      </a:r>
                    </a:p>
                    <a:p>
                      <a:pPr marL="0" indent="-685800" algn="l">
                        <a:spcAft>
                          <a:spcPts val="0"/>
                        </a:spcAft>
                      </a:pPr>
                      <a:r>
                        <a:rPr lang="ja-JP" altLang="en-US" sz="1000" b="0" kern="100" dirty="0">
                          <a:solidFill>
                            <a:srgbClr val="FF0000"/>
                          </a:solidFill>
                          <a:effectLst/>
                          <a:latin typeface="+mn-ea"/>
                          <a:ea typeface="+mn-ea"/>
                          <a:cs typeface="Times New Roman" panose="02020603050405020304" pitchFamily="18" charset="0"/>
                        </a:rPr>
                        <a:t>◇台風半径：毎時の値を設定</a:t>
                      </a:r>
                      <a:r>
                        <a:rPr lang="en-US" altLang="ja-JP" sz="1000" b="0" kern="100" dirty="0">
                          <a:solidFill>
                            <a:srgbClr val="FF0000"/>
                          </a:solidFill>
                          <a:effectLst/>
                          <a:latin typeface="+mn-ea"/>
                          <a:ea typeface="+mn-ea"/>
                          <a:cs typeface="Times New Roman" panose="02020603050405020304" pitchFamily="18" charset="0"/>
                        </a:rPr>
                        <a:t>※</a:t>
                      </a:r>
                    </a:p>
                  </a:txBody>
                  <a:tcPr marL="25140" marR="25140" marT="0" marB="0" anchor="ctr"/>
                </a:tc>
                <a:tc>
                  <a:txBody>
                    <a:bodyPr/>
                    <a:lstStyle/>
                    <a:p>
                      <a:pPr algn="just">
                        <a:spcAft>
                          <a:spcPts val="0"/>
                        </a:spcAft>
                      </a:pPr>
                      <a:r>
                        <a:rPr lang="en-US" altLang="ja-JP" sz="1000" kern="100" dirty="0">
                          <a:effectLst/>
                        </a:rPr>
                        <a:t>※</a:t>
                      </a:r>
                      <a:r>
                        <a:rPr lang="ja-JP" altLang="en-US" sz="1000" kern="100" dirty="0">
                          <a:effectLst/>
                        </a:rPr>
                        <a:t>「平成</a:t>
                      </a:r>
                      <a:r>
                        <a:rPr lang="en-US" altLang="ja-JP" sz="1000" kern="100" dirty="0">
                          <a:effectLst/>
                        </a:rPr>
                        <a:t>11</a:t>
                      </a:r>
                      <a:r>
                        <a:rPr lang="ja-JP" altLang="en-US" sz="1000" kern="100" dirty="0">
                          <a:effectLst/>
                        </a:rPr>
                        <a:t>年度　大阪湾高潮検討調査報告書」</a:t>
                      </a:r>
                      <a:r>
                        <a:rPr lang="en-US" sz="1000" kern="100" dirty="0">
                          <a:effectLst/>
                        </a:rPr>
                        <a:t> </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2695480311"/>
                  </a:ext>
                </a:extLst>
              </a:tr>
              <a:tr h="136849">
                <a:tc gridSpan="3">
                  <a:txBody>
                    <a:bodyPr/>
                    <a:lstStyle/>
                    <a:p>
                      <a:pPr algn="ctr">
                        <a:spcAft>
                          <a:spcPts val="0"/>
                        </a:spcAft>
                      </a:pPr>
                      <a:r>
                        <a:rPr lang="ja-JP" sz="1000" kern="100" dirty="0">
                          <a:effectLst/>
                        </a:rPr>
                        <a:t>潮　位</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just">
                        <a:spcAft>
                          <a:spcPts val="0"/>
                        </a:spcAft>
                      </a:pPr>
                      <a:r>
                        <a:rPr lang="ja-JP" sz="1000" kern="100" dirty="0">
                          <a:effectLst/>
                        </a:rPr>
                        <a:t>朔望平均満潮位</a:t>
                      </a:r>
                      <a:r>
                        <a:rPr lang="en-US" sz="1000" kern="100" dirty="0">
                          <a:effectLst/>
                        </a:rPr>
                        <a:t>(OP+2.2m(T.P+0.9m))</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gridSpan="3">
                  <a:txBody>
                    <a:bodyPr/>
                    <a:lstStyle/>
                    <a:p>
                      <a:pPr marL="685800" indent="-685800" algn="l">
                        <a:spcAft>
                          <a:spcPts val="0"/>
                        </a:spcAft>
                      </a:pPr>
                      <a:r>
                        <a:rPr lang="ja-JP" altLang="ja-JP" sz="1000" kern="100" dirty="0">
                          <a:effectLst/>
                        </a:rPr>
                        <a:t>同</a:t>
                      </a:r>
                      <a:r>
                        <a:rPr lang="ja-JP" altLang="en-US" sz="1000" kern="100" dirty="0">
                          <a:effectLst/>
                        </a:rPr>
                        <a:t>左</a:t>
                      </a:r>
                      <a:endParaRPr lang="ja-JP" alt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en-US" sz="1000" kern="100" dirty="0">
                          <a:effectLst/>
                        </a:rPr>
                        <a:t> </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945863327"/>
                  </a:ext>
                </a:extLst>
              </a:tr>
              <a:tr h="152400">
                <a:tc gridSpan="3">
                  <a:txBody>
                    <a:bodyPr/>
                    <a:lstStyle/>
                    <a:p>
                      <a:pPr algn="ctr">
                        <a:spcAft>
                          <a:spcPts val="0"/>
                        </a:spcAft>
                      </a:pPr>
                      <a:r>
                        <a:rPr lang="ja-JP" sz="1000" kern="100" dirty="0">
                          <a:effectLst/>
                        </a:rPr>
                        <a:t>河川流量</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just">
                        <a:spcAft>
                          <a:spcPts val="0"/>
                        </a:spcAft>
                      </a:pPr>
                      <a:r>
                        <a:rPr lang="ja-JP" sz="1000" kern="100" dirty="0">
                          <a:effectLst/>
                        </a:rPr>
                        <a:t>河川流量は考慮しない。</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00" kern="100" dirty="0">
                          <a:effectLst/>
                        </a:rPr>
                        <a:t>同</a:t>
                      </a:r>
                      <a:r>
                        <a:rPr lang="ja-JP" altLang="en-US" sz="1000" kern="100" dirty="0">
                          <a:effectLst/>
                        </a:rPr>
                        <a:t>左</a:t>
                      </a:r>
                      <a:endParaRPr lang="ja-JP" alt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en-US" sz="1000" kern="100">
                          <a:effectLst/>
                        </a:rPr>
                        <a:t> </a:t>
                      </a:r>
                      <a:endParaRPr lang="ja-JP" sz="1000" b="0" kern="10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838759112"/>
                  </a:ext>
                </a:extLst>
              </a:tr>
              <a:tr h="139959">
                <a:tc rowSpan="3">
                  <a:txBody>
                    <a:bodyPr/>
                    <a:lstStyle/>
                    <a:p>
                      <a:pPr algn="ctr">
                        <a:spcAft>
                          <a:spcPts val="0"/>
                        </a:spcAft>
                      </a:pPr>
                      <a:r>
                        <a:rPr lang="ja-JP" sz="1000" kern="100" dirty="0">
                          <a:effectLst/>
                        </a:rPr>
                        <a:t>気圧・風場推算</a:t>
                      </a:r>
                      <a:endParaRPr lang="ja-JP" sz="1000" b="0" kern="100" dirty="0">
                        <a:solidFill>
                          <a:schemeClr val="tx1"/>
                        </a:solidFill>
                        <a:effectLst/>
                        <a:latin typeface="+mn-ea"/>
                        <a:ea typeface="+mn-ea"/>
                        <a:cs typeface="Times New Roman" panose="02020603050405020304" pitchFamily="18" charset="0"/>
                      </a:endParaRPr>
                    </a:p>
                  </a:txBody>
                  <a:tcPr marL="25140" marR="25140" marT="0" marB="0" vert="eaVert" anchor="ctr"/>
                </a:tc>
                <a:tc gridSpan="2">
                  <a:txBody>
                    <a:bodyPr/>
                    <a:lstStyle/>
                    <a:p>
                      <a:pPr algn="ctr">
                        <a:spcAft>
                          <a:spcPts val="0"/>
                        </a:spcAft>
                      </a:pPr>
                      <a:r>
                        <a:rPr lang="ja-JP" sz="1000" kern="100" spc="-30" dirty="0">
                          <a:effectLst/>
                        </a:rPr>
                        <a:t>気圧場モデル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algn="just">
                        <a:spcAft>
                          <a:spcPts val="0"/>
                        </a:spcAft>
                      </a:pPr>
                      <a:r>
                        <a:rPr lang="ja-JP" sz="1000" kern="100" dirty="0">
                          <a:effectLst/>
                        </a:rPr>
                        <a:t>藤田式</a:t>
                      </a:r>
                      <a:r>
                        <a:rPr lang="en-US" sz="1000" kern="100" dirty="0">
                          <a:effectLst/>
                        </a:rPr>
                        <a:t>(p9)</a:t>
                      </a:r>
                      <a:endParaRPr lang="ja-JP" sz="1000" b="0" kern="100" dirty="0">
                        <a:solidFill>
                          <a:sysClr val="windowText" lastClr="000000"/>
                        </a:solidFill>
                        <a:effectLst/>
                        <a:latin typeface="+mn-ea"/>
                        <a:ea typeface="+mn-ea"/>
                        <a:cs typeface="Times New Roman" panose="02020603050405020304" pitchFamily="18" charset="0"/>
                      </a:endParaRPr>
                    </a:p>
                  </a:txBody>
                  <a:tcPr marL="25140" marR="25140" marT="0" marB="0" anchor="ctr"/>
                </a:tc>
                <a:tc gridSpan="3">
                  <a:txBody>
                    <a:bodyPr/>
                    <a:lstStyle/>
                    <a:p>
                      <a:pPr algn="just">
                        <a:spcAft>
                          <a:spcPts val="0"/>
                        </a:spcAft>
                      </a:pPr>
                      <a:r>
                        <a:rPr lang="en-US" sz="1000" kern="100" dirty="0">
                          <a:solidFill>
                            <a:srgbClr val="FF0000"/>
                          </a:solidFill>
                          <a:effectLst/>
                        </a:rPr>
                        <a:t>Myers</a:t>
                      </a:r>
                      <a:r>
                        <a:rPr lang="ja-JP" sz="1000" kern="100" dirty="0">
                          <a:solidFill>
                            <a:srgbClr val="FF0000"/>
                          </a:solidFill>
                          <a:effectLst/>
                        </a:rPr>
                        <a:t>モデル</a:t>
                      </a:r>
                      <a:endParaRPr lang="ja-JP" sz="1000" b="0" kern="100" dirty="0">
                        <a:solidFill>
                          <a:srgbClr val="FF0000"/>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en-US" sz="1000" kern="100">
                          <a:effectLst/>
                        </a:rPr>
                        <a:t> </a:t>
                      </a:r>
                      <a:endParaRPr lang="ja-JP" sz="1000" b="0" kern="10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21704752"/>
                  </a:ext>
                </a:extLst>
              </a:tr>
              <a:tr h="146180">
                <a:tc vMerge="1">
                  <a:txBody>
                    <a:bodyPr/>
                    <a:lstStyle/>
                    <a:p>
                      <a:endParaRPr kumimoji="1" lang="ja-JP" altLang="en-US"/>
                    </a:p>
                  </a:txBody>
                  <a:tcPr/>
                </a:tc>
                <a:tc gridSpan="2">
                  <a:txBody>
                    <a:bodyPr/>
                    <a:lstStyle/>
                    <a:p>
                      <a:pPr algn="ctr">
                        <a:spcAft>
                          <a:spcPts val="0"/>
                        </a:spcAft>
                      </a:pPr>
                      <a:r>
                        <a:rPr lang="ja-JP" sz="1000" kern="100" dirty="0">
                          <a:effectLst/>
                        </a:rPr>
                        <a:t>風場モデル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algn="just">
                        <a:spcAft>
                          <a:spcPts val="0"/>
                        </a:spcAft>
                      </a:pPr>
                      <a:r>
                        <a:rPr lang="ja-JP" sz="1000" kern="100" dirty="0">
                          <a:effectLst/>
                        </a:rPr>
                        <a:t>傾度風モデル</a:t>
                      </a:r>
                      <a:endParaRPr lang="ja-JP" sz="1000" b="0" kern="100" dirty="0">
                        <a:solidFill>
                          <a:sysClr val="windowText" lastClr="000000"/>
                        </a:solidFill>
                        <a:effectLst/>
                        <a:latin typeface="+mn-ea"/>
                        <a:ea typeface="+mn-ea"/>
                        <a:cs typeface="Times New Roman" panose="02020603050405020304" pitchFamily="18" charset="0"/>
                      </a:endParaRPr>
                    </a:p>
                  </a:txBody>
                  <a:tcPr marL="25140" marR="25140" marT="0" marB="0" anchor="ctr"/>
                </a:tc>
                <a:tc gridSpan="3">
                  <a:txBody>
                    <a:bodyPr/>
                    <a:lstStyle/>
                    <a:p>
                      <a:pPr algn="just">
                        <a:spcAft>
                          <a:spcPts val="0"/>
                        </a:spcAft>
                      </a:pPr>
                      <a:r>
                        <a:rPr lang="ja-JP" sz="1000" kern="100" dirty="0">
                          <a:effectLst/>
                        </a:rPr>
                        <a:t>傾度風モデル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en-US" sz="1000" kern="100" dirty="0">
                          <a:effectLst/>
                        </a:rPr>
                        <a:t> </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2901330671"/>
                  </a:ext>
                </a:extLst>
              </a:tr>
              <a:tr h="597401">
                <a:tc vMerge="1">
                  <a:txBody>
                    <a:bodyPr/>
                    <a:lstStyle/>
                    <a:p>
                      <a:endParaRPr kumimoji="1" lang="ja-JP" altLang="en-US"/>
                    </a:p>
                  </a:txBody>
                  <a:tcPr/>
                </a:tc>
                <a:tc gridSpan="2">
                  <a:txBody>
                    <a:bodyPr/>
                    <a:lstStyle/>
                    <a:p>
                      <a:pPr algn="ctr">
                        <a:spcAft>
                          <a:spcPts val="0"/>
                        </a:spcAft>
                      </a:pPr>
                      <a:r>
                        <a:rPr lang="ja-JP" sz="1000" kern="100" dirty="0">
                          <a:effectLst/>
                        </a:rPr>
                        <a:t>モデル定数</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algn="just">
                        <a:spcAft>
                          <a:spcPts val="0"/>
                        </a:spcAft>
                      </a:pPr>
                      <a:r>
                        <a:rPr lang="en-US" sz="1000" kern="100" dirty="0">
                          <a:effectLst/>
                        </a:rPr>
                        <a:t>C1=</a:t>
                      </a:r>
                      <a:r>
                        <a:rPr lang="en-US" altLang="ja-JP" sz="1000" kern="100" dirty="0">
                          <a:effectLst/>
                        </a:rPr>
                        <a:t>0.6</a:t>
                      </a:r>
                      <a:r>
                        <a:rPr lang="ja-JP" sz="1000" kern="100" dirty="0">
                          <a:effectLst/>
                        </a:rPr>
                        <a:t>、</a:t>
                      </a:r>
                      <a:r>
                        <a:rPr lang="en-US" sz="1000" kern="100" dirty="0">
                          <a:effectLst/>
                        </a:rPr>
                        <a:t>C2=</a:t>
                      </a:r>
                      <a:r>
                        <a:rPr lang="en-US" altLang="ja-JP" sz="1000" kern="100" dirty="0">
                          <a:effectLst/>
                        </a:rPr>
                        <a:t>4/7</a:t>
                      </a:r>
                      <a:endParaRPr lang="ja-JP" sz="1000" b="0" kern="100" dirty="0">
                        <a:solidFill>
                          <a:sysClr val="windowText" lastClr="000000"/>
                        </a:solidFill>
                        <a:effectLst/>
                        <a:latin typeface="+mn-ea"/>
                        <a:ea typeface="+mn-ea"/>
                        <a:cs typeface="Times New Roman" panose="02020603050405020304" pitchFamily="18" charset="0"/>
                      </a:endParaRPr>
                    </a:p>
                  </a:txBody>
                  <a:tcPr marL="25140" marR="2514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000" kern="100" dirty="0">
                          <a:solidFill>
                            <a:srgbClr val="FF0000"/>
                          </a:solidFill>
                          <a:effectLst/>
                        </a:rPr>
                        <a:t>大領域：</a:t>
                      </a:r>
                      <a:r>
                        <a:rPr lang="en-US" altLang="ja-JP" sz="1000" kern="100" dirty="0">
                          <a:solidFill>
                            <a:srgbClr val="FF0000"/>
                          </a:solidFill>
                          <a:effectLst/>
                        </a:rPr>
                        <a:t>0.650</a:t>
                      </a:r>
                    </a:p>
                    <a:p>
                      <a:pPr algn="just">
                        <a:spcAft>
                          <a:spcPts val="0"/>
                        </a:spcAft>
                      </a:pPr>
                      <a:r>
                        <a:rPr lang="ja-JP" altLang="en-US" sz="1000" kern="100" dirty="0">
                          <a:solidFill>
                            <a:srgbClr val="FF0000"/>
                          </a:solidFill>
                          <a:effectLst/>
                        </a:rPr>
                        <a:t>水門周辺：</a:t>
                      </a:r>
                      <a:r>
                        <a:rPr lang="en-US" altLang="ja-JP" sz="1000" kern="100" dirty="0">
                          <a:solidFill>
                            <a:srgbClr val="FF0000"/>
                          </a:solidFill>
                          <a:effectLst/>
                        </a:rPr>
                        <a:t>0.500</a:t>
                      </a:r>
                    </a:p>
                  </a:txBody>
                  <a:tcPr marL="25140" marR="2514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1000" kern="100" dirty="0">
                          <a:solidFill>
                            <a:schemeClr val="tx1"/>
                          </a:solidFill>
                          <a:effectLst/>
                        </a:rPr>
                        <a:t>C1=0.6</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1000" kern="100" dirty="0">
                          <a:solidFill>
                            <a:schemeClr val="tx1"/>
                          </a:solidFill>
                          <a:effectLst/>
                        </a:rPr>
                        <a:t>C2=4/7</a:t>
                      </a:r>
                    </a:p>
                  </a:txBody>
                  <a:tcPr marL="25140" marR="2514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000" kern="100" dirty="0">
                          <a:solidFill>
                            <a:srgbClr val="FF0000"/>
                          </a:solidFill>
                          <a:effectLst/>
                        </a:rPr>
                        <a:t>大領域：</a:t>
                      </a:r>
                      <a:r>
                        <a:rPr lang="en-US" altLang="ja-JP" sz="1000" kern="100" dirty="0">
                          <a:solidFill>
                            <a:srgbClr val="FF0000"/>
                          </a:solidFill>
                          <a:effectLst/>
                        </a:rPr>
                        <a:t>0.675</a:t>
                      </a:r>
                    </a:p>
                    <a:p>
                      <a:pPr algn="just">
                        <a:spcAft>
                          <a:spcPts val="0"/>
                        </a:spcAft>
                      </a:pPr>
                      <a:r>
                        <a:rPr lang="ja-JP" altLang="en-US" sz="1000" kern="100" dirty="0">
                          <a:solidFill>
                            <a:srgbClr val="FF0000"/>
                          </a:solidFill>
                          <a:effectLst/>
                        </a:rPr>
                        <a:t>水門周辺：</a:t>
                      </a:r>
                      <a:r>
                        <a:rPr lang="en-US" altLang="ja-JP" sz="1000" kern="100" dirty="0">
                          <a:solidFill>
                            <a:srgbClr val="FF0000"/>
                          </a:solidFill>
                          <a:effectLst/>
                        </a:rPr>
                        <a:t>0.500</a:t>
                      </a:r>
                    </a:p>
                  </a:txBody>
                  <a:tcPr marL="25140" marR="25140" marT="0" marB="0" anchor="ctr"/>
                </a:tc>
                <a:tc>
                  <a:txBody>
                    <a:bodyPr/>
                    <a:lstStyle/>
                    <a:p>
                      <a:pPr algn="l">
                        <a:spcAft>
                          <a:spcPts val="0"/>
                        </a:spcAft>
                      </a:pPr>
                      <a:r>
                        <a:rPr lang="en-US" altLang="ja-JP" sz="1000" kern="100" dirty="0" err="1">
                          <a:effectLst/>
                        </a:rPr>
                        <a:t>CassA,C</a:t>
                      </a:r>
                      <a:r>
                        <a:rPr lang="ja-JP" altLang="en-US" sz="1000" kern="100" dirty="0">
                          <a:effectLst/>
                        </a:rPr>
                        <a:t>は、再現検証結果を踏まえ定数を設定</a:t>
                      </a:r>
                      <a:r>
                        <a:rPr lang="en-US" sz="1000" kern="100" dirty="0">
                          <a:effectLst/>
                        </a:rPr>
                        <a:t> </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342438723"/>
                  </a:ext>
                </a:extLst>
              </a:tr>
              <a:tr h="118188">
                <a:tc rowSpan="2">
                  <a:txBody>
                    <a:bodyPr/>
                    <a:lstStyle/>
                    <a:p>
                      <a:pPr marL="71755" marR="71755" algn="ctr">
                        <a:spcAft>
                          <a:spcPts val="0"/>
                        </a:spcAft>
                      </a:pPr>
                      <a:r>
                        <a:rPr lang="ja-JP" sz="1000" kern="100" dirty="0">
                          <a:effectLst/>
                        </a:rPr>
                        <a:t>波浪推算</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gridSpan="2">
                  <a:txBody>
                    <a:bodyPr/>
                    <a:lstStyle/>
                    <a:p>
                      <a:pPr algn="ctr">
                        <a:spcAft>
                          <a:spcPts val="0"/>
                        </a:spcAft>
                      </a:pPr>
                      <a:r>
                        <a:rPr lang="ja-JP" sz="1000" kern="100" dirty="0">
                          <a:effectLst/>
                        </a:rPr>
                        <a:t>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algn="just">
                        <a:spcAft>
                          <a:spcPts val="0"/>
                        </a:spcAft>
                      </a:pPr>
                      <a:r>
                        <a:rPr lang="en-US" altLang="ja-JP" sz="1000" kern="100" dirty="0">
                          <a:effectLst/>
                        </a:rPr>
                        <a:t>SMB</a:t>
                      </a:r>
                      <a:r>
                        <a:rPr lang="ja-JP" altLang="en-US" sz="1000" kern="100" dirty="0">
                          <a:effectLst/>
                        </a:rPr>
                        <a:t>法</a:t>
                      </a:r>
                      <a:endParaRPr lang="ja-JP" sz="1000" b="0" kern="100" dirty="0">
                        <a:solidFill>
                          <a:sysClr val="windowText" lastClr="000000"/>
                        </a:solidFill>
                        <a:effectLst/>
                        <a:latin typeface="+mn-ea"/>
                        <a:ea typeface="+mn-ea"/>
                        <a:cs typeface="Times New Roman" panose="02020603050405020304" pitchFamily="18" charset="0"/>
                      </a:endParaRPr>
                    </a:p>
                  </a:txBody>
                  <a:tcPr marL="25140" marR="25140" marT="0" marB="0" anchor="ctr"/>
                </a:tc>
                <a:tc gridSpan="3">
                  <a:txBody>
                    <a:bodyPr/>
                    <a:lstStyle/>
                    <a:p>
                      <a:pPr algn="l">
                        <a:spcAft>
                          <a:spcPts val="0"/>
                        </a:spcAft>
                      </a:pPr>
                      <a:r>
                        <a:rPr lang="ja-JP" sz="1000" kern="100" dirty="0">
                          <a:solidFill>
                            <a:srgbClr val="FF0000"/>
                          </a:solidFill>
                          <a:effectLst/>
                        </a:rPr>
                        <a:t>スペクトル法（第三世代波浪推算モデル：ＳＷＡＮ）</a:t>
                      </a:r>
                      <a:endParaRPr lang="ja-JP" sz="1000" b="0" kern="100" dirty="0">
                        <a:solidFill>
                          <a:srgbClr val="FF0000"/>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rowSpan="2">
                  <a:txBody>
                    <a:bodyPr/>
                    <a:lstStyle/>
                    <a:p>
                      <a:pPr algn="ctr">
                        <a:spcAft>
                          <a:spcPts val="0"/>
                        </a:spcAft>
                      </a:pPr>
                      <a:r>
                        <a:rPr lang="en-US" sz="1000" kern="100">
                          <a:effectLst/>
                        </a:rPr>
                        <a:t> </a:t>
                      </a:r>
                      <a:endParaRPr lang="ja-JP" sz="1000" b="0" kern="10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318511968"/>
                  </a:ext>
                </a:extLst>
              </a:tr>
              <a:tr h="164354">
                <a:tc vMerge="1">
                  <a:txBody>
                    <a:bodyPr/>
                    <a:lstStyle/>
                    <a:p>
                      <a:pPr marL="71755" marR="71755" algn="ctr">
                        <a:spcAft>
                          <a:spcPts val="0"/>
                        </a:spcAft>
                      </a:pPr>
                      <a:endParaRPr lang="ja-JP" sz="10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25140" marR="25140" marT="0" marB="0" vert="eaVert"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ja-JP" altLang="en-US" sz="1000" kern="100" dirty="0">
                          <a:effectLst/>
                        </a:rPr>
                        <a:t>地形条件</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000" kern="100" dirty="0">
                          <a:effectLst/>
                        </a:rPr>
                        <a:t>現況地形（詳細は不明）</a:t>
                      </a:r>
                      <a:endParaRPr lang="ja-JP" sz="1000" b="0" kern="100" dirty="0">
                        <a:solidFill>
                          <a:sysClr val="windowText" lastClr="000000"/>
                        </a:solidFill>
                        <a:effectLst/>
                        <a:latin typeface="+mn-ea"/>
                        <a:ea typeface="+mn-ea"/>
                        <a:cs typeface="Times New Roman" panose="02020603050405020304" pitchFamily="18" charset="0"/>
                      </a:endParaRPr>
                    </a:p>
                  </a:txBody>
                  <a:tcPr marL="25140" marR="25140" marT="0" marB="0" anchor="ctr"/>
                </a:tc>
                <a:tc gridSpan="3">
                  <a:txBody>
                    <a:bodyPr/>
                    <a:lstStyle/>
                    <a:p>
                      <a:pPr algn="l">
                        <a:spcAft>
                          <a:spcPts val="0"/>
                        </a:spcAft>
                      </a:pPr>
                      <a:r>
                        <a:rPr lang="ja-JP" altLang="en-US" sz="1000" kern="100" dirty="0">
                          <a:solidFill>
                            <a:srgbClr val="FF0000"/>
                          </a:solidFill>
                          <a:effectLst/>
                        </a:rPr>
                        <a:t>高潮推算と同様</a:t>
                      </a:r>
                      <a:endParaRPr lang="ja-JP" sz="1000" b="0" kern="100" dirty="0">
                        <a:solidFill>
                          <a:srgbClr val="FF0000"/>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029173075"/>
                  </a:ext>
                </a:extLst>
              </a:tr>
              <a:tr h="120553">
                <a:tc rowSpan="2">
                  <a:txBody>
                    <a:bodyPr/>
                    <a:lstStyle/>
                    <a:p>
                      <a:pPr marL="71755" marR="71755" algn="ctr">
                        <a:spcAft>
                          <a:spcPts val="0"/>
                        </a:spcAft>
                      </a:pPr>
                      <a:r>
                        <a:rPr lang="ja-JP" altLang="en-US" sz="1000" kern="100" dirty="0">
                          <a:effectLst/>
                        </a:rPr>
                        <a:t>うちあげ高</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100" dirty="0">
                          <a:effectLst/>
                        </a:rPr>
                        <a:t>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000" kern="100" dirty="0">
                          <a:effectLst/>
                        </a:rPr>
                        <a:t>大阪港波浪にうちあげ係数</a:t>
                      </a:r>
                      <a:r>
                        <a:rPr lang="en-US" altLang="ja-JP" sz="1000" kern="100" dirty="0">
                          <a:effectLst/>
                        </a:rPr>
                        <a:t>1.0</a:t>
                      </a:r>
                      <a:r>
                        <a:rPr lang="ja-JP" altLang="en-US" sz="1000" kern="100" dirty="0">
                          <a:effectLst/>
                        </a:rPr>
                        <a:t>として設定</a:t>
                      </a:r>
                      <a:endParaRPr lang="ja-JP" sz="1000" b="0" kern="100" dirty="0">
                        <a:solidFill>
                          <a:sysClr val="windowText" lastClr="000000"/>
                        </a:solidFill>
                        <a:effectLst/>
                        <a:latin typeface="+mn-ea"/>
                        <a:ea typeface="+mn-ea"/>
                        <a:cs typeface="Times New Roman" panose="02020603050405020304" pitchFamily="18" charset="0"/>
                      </a:endParaRPr>
                    </a:p>
                  </a:txBody>
                  <a:tcPr marL="25140" marR="25140" marT="0" marB="0" anchor="ctr"/>
                </a:tc>
                <a:tc gridSpan="3">
                  <a:txBody>
                    <a:bodyPr/>
                    <a:lstStyle/>
                    <a:p>
                      <a:pPr algn="l">
                        <a:spcAft>
                          <a:spcPts val="0"/>
                        </a:spcAft>
                      </a:pPr>
                      <a:r>
                        <a:rPr lang="ja-JP" altLang="en-US" sz="1000" b="0" kern="100" dirty="0">
                          <a:solidFill>
                            <a:schemeClr val="tx1"/>
                          </a:solidFill>
                          <a:effectLst/>
                          <a:latin typeface="+mn-ea"/>
                          <a:ea typeface="+mn-ea"/>
                          <a:cs typeface="Times New Roman" panose="02020603050405020304" pitchFamily="18" charset="0"/>
                        </a:rPr>
                        <a:t>同左</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rowSpan="2">
                  <a:txBody>
                    <a:bodyPr/>
                    <a:lstStyle/>
                    <a:p>
                      <a:pPr algn="ctr">
                        <a:spcAft>
                          <a:spcPts val="0"/>
                        </a:spcAft>
                      </a:pPr>
                      <a:endParaRPr lang="ja-JP" sz="1000" b="0" kern="10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829012622"/>
                  </a:ext>
                </a:extLst>
              </a:tr>
              <a:tr h="195263">
                <a:tc vMerge="1">
                  <a:txBody>
                    <a:bodyPr/>
                    <a:lstStyle/>
                    <a:p>
                      <a:endParaRPr kumimoji="1" lang="ja-JP"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kern="100">
                          <a:effectLst/>
                        </a:rPr>
                        <a:t>地形条件</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000" kern="100" dirty="0">
                          <a:effectLst/>
                        </a:rPr>
                        <a:t>－</a:t>
                      </a:r>
                      <a:endParaRPr lang="ja-JP" sz="1000" b="0" kern="100" dirty="0">
                        <a:solidFill>
                          <a:sysClr val="windowText" lastClr="000000"/>
                        </a:solidFill>
                        <a:effectLst/>
                        <a:latin typeface="+mn-ea"/>
                        <a:ea typeface="+mn-ea"/>
                        <a:cs typeface="Times New Roman" panose="02020603050405020304" pitchFamily="18" charset="0"/>
                      </a:endParaRPr>
                    </a:p>
                  </a:txBody>
                  <a:tcPr marL="25140" marR="25140" marT="0" marB="0" anchor="ct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kern="100" dirty="0">
                          <a:solidFill>
                            <a:srgbClr val="FF0000"/>
                          </a:solidFill>
                          <a:effectLst/>
                          <a:latin typeface="+mn-ea"/>
                          <a:ea typeface="+mn-ea"/>
                          <a:cs typeface="Times New Roman" panose="02020603050405020304" pitchFamily="18" charset="0"/>
                        </a:rPr>
                        <a:t>－</a:t>
                      </a:r>
                      <a:endParaRPr lang="ja-JP" sz="1000" b="0" kern="100" dirty="0">
                        <a:solidFill>
                          <a:srgbClr val="FF0000"/>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207361933"/>
                  </a:ext>
                </a:extLst>
              </a:tr>
              <a:tr h="177554">
                <a:tc rowSpan="3">
                  <a:txBody>
                    <a:bodyPr/>
                    <a:lstStyle/>
                    <a:p>
                      <a:pPr marL="71755" marR="71755" algn="ctr">
                        <a:spcAft>
                          <a:spcPts val="0"/>
                        </a:spcAft>
                      </a:pPr>
                      <a:r>
                        <a:rPr lang="ja-JP" sz="1000" kern="100" dirty="0">
                          <a:effectLst/>
                        </a:rPr>
                        <a:t>高潮推算</a:t>
                      </a:r>
                      <a:endParaRPr lang="ja-JP" sz="1000" b="0" kern="100" dirty="0">
                        <a:solidFill>
                          <a:schemeClr val="tx1"/>
                        </a:solidFill>
                        <a:effectLst/>
                        <a:latin typeface="+mn-ea"/>
                        <a:ea typeface="+mn-ea"/>
                        <a:cs typeface="Times New Roman" panose="02020603050405020304" pitchFamily="18" charset="0"/>
                      </a:endParaRPr>
                    </a:p>
                  </a:txBody>
                  <a:tcPr marL="25140" marR="25140" marT="0" marB="0" vert="eaVert" anchor="ctr"/>
                </a:tc>
                <a:tc gridSpan="2">
                  <a:txBody>
                    <a:bodyPr/>
                    <a:lstStyle/>
                    <a:p>
                      <a:pPr algn="ctr">
                        <a:spcAft>
                          <a:spcPts val="0"/>
                        </a:spcAft>
                      </a:pPr>
                      <a:r>
                        <a:rPr lang="ja-JP" sz="1000" kern="100" dirty="0">
                          <a:effectLst/>
                        </a:rPr>
                        <a:t>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algn="l">
                        <a:spcAft>
                          <a:spcPts val="0"/>
                        </a:spcAft>
                      </a:pPr>
                      <a:r>
                        <a:rPr lang="ja-JP" sz="1000" kern="100" spc="-30" dirty="0">
                          <a:effectLst/>
                        </a:rPr>
                        <a:t>非線形長波方程式モデル</a:t>
                      </a:r>
                      <a:endParaRPr lang="en-US" altLang="ja-JP" sz="1000" kern="100" spc="-30" dirty="0">
                        <a:effectLst/>
                      </a:endParaRPr>
                    </a:p>
                    <a:p>
                      <a:pPr algn="l">
                        <a:spcAft>
                          <a:spcPts val="0"/>
                        </a:spcAft>
                      </a:pPr>
                      <a:r>
                        <a:rPr lang="ja-JP" sz="1000" kern="100" spc="-30" dirty="0">
                          <a:effectLst/>
                        </a:rPr>
                        <a:t>（コリオリ力、気圧変動、海面摩擦を考慮）</a:t>
                      </a:r>
                      <a:endParaRPr lang="ja-JP" sz="1000" b="0" kern="100" dirty="0">
                        <a:solidFill>
                          <a:sysClr val="windowText" lastClr="000000"/>
                        </a:solidFill>
                        <a:effectLst/>
                        <a:latin typeface="+mn-ea"/>
                        <a:ea typeface="+mn-ea"/>
                        <a:cs typeface="Times New Roman" panose="02020603050405020304" pitchFamily="18" charset="0"/>
                      </a:endParaRPr>
                    </a:p>
                  </a:txBody>
                  <a:tcPr marL="25140" marR="25140" marT="0" marB="0" anchor="ctr"/>
                </a:tc>
                <a:tc gridSpan="3">
                  <a:txBody>
                    <a:bodyPr/>
                    <a:lstStyle/>
                    <a:p>
                      <a:pPr algn="l">
                        <a:spcAft>
                          <a:spcPts val="0"/>
                        </a:spcAft>
                      </a:pPr>
                      <a:r>
                        <a:rPr lang="ja-JP" sz="1000" kern="100" spc="-30" dirty="0">
                          <a:effectLst/>
                        </a:rPr>
                        <a:t>非線形長波方程式モデル</a:t>
                      </a:r>
                      <a:endParaRPr lang="en-US" altLang="ja-JP" sz="1000" kern="100" spc="-30" dirty="0">
                        <a:effectLst/>
                      </a:endParaRPr>
                    </a:p>
                    <a:p>
                      <a:pPr algn="l">
                        <a:spcAft>
                          <a:spcPts val="0"/>
                        </a:spcAft>
                      </a:pPr>
                      <a:r>
                        <a:rPr lang="ja-JP" sz="1000" kern="100" spc="-30" dirty="0">
                          <a:effectLst/>
                        </a:rPr>
                        <a:t>（コリオリ力、気圧変動、海面摩擦を考慮）</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en-US" sz="1000" kern="100">
                          <a:effectLst/>
                        </a:rPr>
                        <a:t> </a:t>
                      </a:r>
                      <a:endParaRPr lang="ja-JP" sz="1000" b="0" kern="10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835948970"/>
                  </a:ext>
                </a:extLst>
              </a:tr>
              <a:tr h="161396">
                <a:tc vMerge="1">
                  <a:txBody>
                    <a:bodyPr/>
                    <a:lstStyle/>
                    <a:p>
                      <a:endParaRPr kumimoji="1" lang="ja-JP" altLang="en-US"/>
                    </a:p>
                  </a:txBody>
                  <a:tcPr/>
                </a:tc>
                <a:tc rowSpan="2">
                  <a:txBody>
                    <a:bodyPr/>
                    <a:lstStyle/>
                    <a:p>
                      <a:pPr algn="ctr">
                        <a:spcAft>
                          <a:spcPts val="0"/>
                        </a:spcAft>
                      </a:pPr>
                      <a:r>
                        <a:rPr lang="ja-JP" sz="1000" kern="100" dirty="0">
                          <a:effectLst/>
                        </a:rPr>
                        <a:t>各種係数</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a:txBody>
                    <a:bodyPr/>
                    <a:lstStyle/>
                    <a:p>
                      <a:pPr algn="ctr">
                        <a:spcAft>
                          <a:spcPts val="0"/>
                        </a:spcAft>
                      </a:pPr>
                      <a:r>
                        <a:rPr lang="ja-JP" sz="1000" kern="100" dirty="0">
                          <a:effectLst/>
                        </a:rPr>
                        <a:t>粗度係数</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a:txBody>
                    <a:bodyPr/>
                    <a:lstStyle/>
                    <a:p>
                      <a:pPr algn="just">
                        <a:spcAft>
                          <a:spcPts val="0"/>
                        </a:spcAft>
                      </a:pPr>
                      <a:r>
                        <a:rPr lang="ja-JP" sz="1000" kern="100" dirty="0">
                          <a:effectLst/>
                        </a:rPr>
                        <a:t>海底接線応力：τ</a:t>
                      </a:r>
                      <a:r>
                        <a:rPr lang="en-US" sz="1000" kern="100" dirty="0">
                          <a:effectLst/>
                        </a:rPr>
                        <a:t>b</a:t>
                      </a:r>
                      <a:r>
                        <a:rPr lang="ja-JP" sz="1000" kern="100" dirty="0">
                          <a:effectLst/>
                        </a:rPr>
                        <a:t>＝</a:t>
                      </a:r>
                      <a:r>
                        <a:rPr lang="en-US" sz="1000" kern="100" dirty="0">
                          <a:effectLst/>
                        </a:rPr>
                        <a:t>2.6</a:t>
                      </a:r>
                      <a:r>
                        <a:rPr lang="ja-JP" sz="1000" kern="100" dirty="0">
                          <a:effectLst/>
                        </a:rPr>
                        <a:t>☓</a:t>
                      </a:r>
                      <a:r>
                        <a:rPr lang="en-US" sz="1000" kern="100" dirty="0">
                          <a:effectLst/>
                        </a:rPr>
                        <a:t>10</a:t>
                      </a:r>
                      <a:r>
                        <a:rPr lang="en-US" sz="1000" kern="100" baseline="30000" dirty="0">
                          <a:effectLst/>
                        </a:rPr>
                        <a:t>-3</a:t>
                      </a:r>
                      <a:r>
                        <a:rPr lang="ja-JP" sz="1000" kern="100" dirty="0">
                          <a:effectLst/>
                        </a:rPr>
                        <a:t>Ｕ｜Ｕ｜を基本に検討</a:t>
                      </a:r>
                      <a:r>
                        <a:rPr lang="en-US" sz="1000" kern="100" dirty="0">
                          <a:effectLst/>
                        </a:rPr>
                        <a:t>(p6)</a:t>
                      </a:r>
                      <a:endParaRPr lang="ja-JP" sz="1000" b="0" kern="100" dirty="0">
                        <a:solidFill>
                          <a:sysClr val="windowText" lastClr="000000"/>
                        </a:solidFill>
                        <a:effectLst/>
                        <a:latin typeface="+mn-ea"/>
                        <a:ea typeface="+mn-ea"/>
                        <a:cs typeface="Times New Roman" panose="02020603050405020304" pitchFamily="18" charset="0"/>
                      </a:endParaRPr>
                    </a:p>
                  </a:txBody>
                  <a:tcPr marL="25140" marR="25140" marT="0" marB="0" anchor="ctr"/>
                </a:tc>
                <a:tc gridSpan="3">
                  <a:txBody>
                    <a:bodyPr/>
                    <a:lstStyle/>
                    <a:p>
                      <a:pPr algn="just">
                        <a:lnSpc>
                          <a:spcPts val="1200"/>
                        </a:lnSpc>
                        <a:spcAft>
                          <a:spcPts val="0"/>
                        </a:spcAft>
                      </a:pPr>
                      <a:r>
                        <a:rPr lang="ja-JP" sz="1000" kern="100" spc="-30" dirty="0">
                          <a:solidFill>
                            <a:srgbClr val="FF0000"/>
                          </a:solidFill>
                          <a:effectLst/>
                        </a:rPr>
                        <a:t>粗度係数：</a:t>
                      </a:r>
                      <a:r>
                        <a:rPr lang="ja-JP" sz="1000" kern="100" dirty="0">
                          <a:solidFill>
                            <a:srgbClr val="FF0000"/>
                          </a:solidFill>
                          <a:effectLst/>
                        </a:rPr>
                        <a:t>水域は一律、マニングの粗度係数ｎ＝</a:t>
                      </a:r>
                      <a:r>
                        <a:rPr lang="en-US" sz="1000" kern="100" dirty="0">
                          <a:solidFill>
                            <a:srgbClr val="FF0000"/>
                          </a:solidFill>
                          <a:effectLst/>
                        </a:rPr>
                        <a:t>0.025</a:t>
                      </a:r>
                      <a:endParaRPr lang="ja-JP" sz="1000" b="0" kern="100" dirty="0">
                        <a:solidFill>
                          <a:srgbClr val="FF0000"/>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en-US" sz="1000" kern="100" spc="-30" dirty="0">
                          <a:effectLst/>
                        </a:rPr>
                        <a:t> </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3663687570"/>
                  </a:ext>
                </a:extLst>
              </a:tr>
              <a:tr h="0">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000" kern="100">
                          <a:effectLst/>
                        </a:rPr>
                        <a:t>海面抵抗係数</a:t>
                      </a:r>
                      <a:endParaRPr lang="ja-JP" sz="1000" b="0" kern="100">
                        <a:solidFill>
                          <a:schemeClr val="tx1"/>
                        </a:solidFill>
                        <a:effectLst/>
                        <a:latin typeface="+mn-ea"/>
                        <a:ea typeface="+mn-ea"/>
                        <a:cs typeface="Times New Roman" panose="02020603050405020304" pitchFamily="18" charset="0"/>
                      </a:endParaRPr>
                    </a:p>
                  </a:txBody>
                  <a:tcPr marL="25140" marR="25140" marT="0" marB="0" anchor="ctr"/>
                </a:tc>
                <a:tc>
                  <a:txBody>
                    <a:bodyPr/>
                    <a:lstStyle/>
                    <a:p>
                      <a:pPr algn="just">
                        <a:lnSpc>
                          <a:spcPts val="1200"/>
                        </a:lnSpc>
                        <a:spcAft>
                          <a:spcPts val="0"/>
                        </a:spcAft>
                      </a:pPr>
                      <a:r>
                        <a:rPr lang="ja-JP" sz="1000" kern="100" dirty="0">
                          <a:effectLst/>
                        </a:rPr>
                        <a:t>海面接線応力：τ</a:t>
                      </a:r>
                      <a:r>
                        <a:rPr lang="en-US" sz="1000" kern="100" dirty="0">
                          <a:effectLst/>
                        </a:rPr>
                        <a:t>s</a:t>
                      </a:r>
                      <a:r>
                        <a:rPr lang="ja-JP" sz="1000" kern="100" dirty="0">
                          <a:effectLst/>
                        </a:rPr>
                        <a:t>＝</a:t>
                      </a:r>
                      <a:r>
                        <a:rPr lang="en-US" sz="1000" kern="100" dirty="0">
                          <a:effectLst/>
                        </a:rPr>
                        <a:t>3.2</a:t>
                      </a:r>
                      <a:r>
                        <a:rPr lang="ja-JP" sz="1000" kern="100" dirty="0">
                          <a:effectLst/>
                        </a:rPr>
                        <a:t>☓</a:t>
                      </a:r>
                      <a:r>
                        <a:rPr lang="en-US" sz="1000" kern="100" dirty="0">
                          <a:effectLst/>
                        </a:rPr>
                        <a:t>10</a:t>
                      </a:r>
                      <a:r>
                        <a:rPr lang="en-US" sz="1000" kern="100" baseline="30000" dirty="0">
                          <a:effectLst/>
                        </a:rPr>
                        <a:t>-6</a:t>
                      </a:r>
                      <a:r>
                        <a:rPr lang="ja-JP" sz="1000" kern="100" dirty="0">
                          <a:effectLst/>
                        </a:rPr>
                        <a:t>Ｗ</a:t>
                      </a:r>
                      <a:r>
                        <a:rPr lang="en-US" sz="1000" kern="100" dirty="0">
                          <a:effectLst/>
                        </a:rPr>
                        <a:t>|</a:t>
                      </a:r>
                      <a:r>
                        <a:rPr lang="ja-JP" sz="1000" kern="100" dirty="0">
                          <a:effectLst/>
                        </a:rPr>
                        <a:t>Ｗ</a:t>
                      </a:r>
                      <a:r>
                        <a:rPr lang="en-US" sz="1000" kern="100" dirty="0">
                          <a:effectLst/>
                        </a:rPr>
                        <a:t>|(p5)</a:t>
                      </a:r>
                      <a:endParaRPr lang="ja-JP" sz="1000" b="0" kern="100" dirty="0">
                        <a:solidFill>
                          <a:sysClr val="windowText" lastClr="000000"/>
                        </a:solidFill>
                        <a:effectLst/>
                        <a:latin typeface="+mn-ea"/>
                        <a:ea typeface="+mn-ea"/>
                        <a:cs typeface="Times New Roman" panose="02020603050405020304" pitchFamily="18" charset="0"/>
                      </a:endParaRPr>
                    </a:p>
                  </a:txBody>
                  <a:tcPr marL="25140" marR="25140" marT="0" marB="0" anchor="ctr"/>
                </a:tc>
                <a:tc gridSpan="3">
                  <a:txBody>
                    <a:bodyPr/>
                    <a:lstStyle/>
                    <a:p>
                      <a:pPr algn="l">
                        <a:spcAft>
                          <a:spcPts val="0"/>
                        </a:spcAft>
                      </a:pPr>
                      <a:r>
                        <a:rPr lang="ja-JP" altLang="en-US" sz="1000" b="0" kern="100" dirty="0">
                          <a:solidFill>
                            <a:srgbClr val="FF0000"/>
                          </a:solidFill>
                          <a:effectLst/>
                          <a:latin typeface="+mn-ea"/>
                          <a:ea typeface="+mn-ea"/>
                          <a:cs typeface="Times New Roman" panose="02020603050405020304" pitchFamily="18" charset="0"/>
                        </a:rPr>
                        <a:t>本多・光易</a:t>
                      </a:r>
                      <a:r>
                        <a:rPr lang="en-US" altLang="ja-JP" sz="1000" b="0" kern="100" dirty="0">
                          <a:solidFill>
                            <a:srgbClr val="FF0000"/>
                          </a:solidFill>
                          <a:effectLst/>
                          <a:latin typeface="+mn-ea"/>
                          <a:ea typeface="+mn-ea"/>
                          <a:cs typeface="Times New Roman" panose="02020603050405020304" pitchFamily="18" charset="0"/>
                        </a:rPr>
                        <a:t>(1980)</a:t>
                      </a:r>
                      <a:r>
                        <a:rPr lang="ja-JP" altLang="en-US" sz="1000" b="0" kern="100" dirty="0">
                          <a:solidFill>
                            <a:srgbClr val="FF0000"/>
                          </a:solidFill>
                          <a:effectLst/>
                          <a:latin typeface="+mn-ea"/>
                          <a:ea typeface="+mn-ea"/>
                          <a:cs typeface="Times New Roman" panose="02020603050405020304" pitchFamily="18" charset="0"/>
                        </a:rPr>
                        <a:t>式を基本に風速</a:t>
                      </a:r>
                      <a:r>
                        <a:rPr lang="en-US" altLang="ja-JP" sz="1000" b="0" kern="100" dirty="0">
                          <a:solidFill>
                            <a:srgbClr val="FF0000"/>
                          </a:solidFill>
                          <a:effectLst/>
                          <a:latin typeface="+mn-ea"/>
                          <a:ea typeface="+mn-ea"/>
                          <a:cs typeface="Times New Roman" panose="02020603050405020304" pitchFamily="18" charset="0"/>
                        </a:rPr>
                        <a:t>45m/s</a:t>
                      </a:r>
                      <a:r>
                        <a:rPr lang="ja-JP" altLang="en-US" sz="1000" b="0" kern="100" dirty="0">
                          <a:solidFill>
                            <a:srgbClr val="FF0000"/>
                          </a:solidFill>
                          <a:effectLst/>
                          <a:latin typeface="+mn-ea"/>
                          <a:ea typeface="+mn-ea"/>
                          <a:cs typeface="Times New Roman" panose="02020603050405020304" pitchFamily="18" charset="0"/>
                        </a:rPr>
                        <a:t>で上限設定</a:t>
                      </a:r>
                      <a:endParaRPr lang="ja-JP" sz="1000" b="0" kern="100" dirty="0">
                        <a:solidFill>
                          <a:srgbClr val="FF0000"/>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en-US" sz="1000" kern="100" spc="-30" dirty="0">
                          <a:effectLst/>
                        </a:rPr>
                        <a:t> </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2169533525"/>
                  </a:ext>
                </a:extLst>
              </a:tr>
            </a:tbl>
          </a:graphicData>
        </a:graphic>
      </p:graphicFrame>
      <p:sp>
        <p:nvSpPr>
          <p:cNvPr id="3" name="テキスト ボックス 2"/>
          <p:cNvSpPr txBox="1"/>
          <p:nvPr/>
        </p:nvSpPr>
        <p:spPr>
          <a:xfrm>
            <a:off x="94221" y="894695"/>
            <a:ext cx="9121025" cy="1015663"/>
          </a:xfrm>
          <a:prstGeom prst="rect">
            <a:avLst/>
          </a:prstGeom>
          <a:noFill/>
        </p:spPr>
        <p:txBody>
          <a:bodyPr wrap="square" rtlCol="0">
            <a:spAutoFit/>
          </a:bodyPr>
          <a:lstStyle/>
          <a:p>
            <a:r>
              <a:rPr lang="ja-JP" altLang="en-US" sz="1200" dirty="0"/>
              <a:t>●計算ケースについて</a:t>
            </a:r>
            <a:endParaRPr lang="en-US" altLang="ja-JP" sz="1200" dirty="0"/>
          </a:p>
          <a:p>
            <a:r>
              <a:rPr lang="en-US" altLang="ja-JP" sz="1200" dirty="0"/>
              <a:t>Case A</a:t>
            </a:r>
            <a:r>
              <a:rPr kumimoji="1" lang="ja-JP" altLang="en-US" sz="1200" dirty="0"/>
              <a:t>：</a:t>
            </a:r>
            <a:r>
              <a:rPr lang="ja-JP" altLang="en-US" sz="1200" dirty="0"/>
              <a:t>台風諸元は現計画とすべて同じ。</a:t>
            </a:r>
            <a:r>
              <a:rPr lang="en-US" altLang="zh-TW" sz="1200" dirty="0"/>
              <a:t>C1,C2=</a:t>
            </a:r>
            <a:r>
              <a:rPr lang="ja-JP" altLang="en-US" sz="1200" dirty="0"/>
              <a:t>大領域</a:t>
            </a:r>
            <a:r>
              <a:rPr lang="en-US" altLang="ja-JP" sz="1200" dirty="0"/>
              <a:t>0.650</a:t>
            </a:r>
            <a:r>
              <a:rPr lang="ja-JP" altLang="en-US" sz="1200" dirty="0" err="1"/>
              <a:t>、</a:t>
            </a:r>
            <a:r>
              <a:rPr lang="ja-JP" altLang="en-US" sz="1200" dirty="0"/>
              <a:t>水門周辺</a:t>
            </a:r>
            <a:r>
              <a:rPr lang="en-US" altLang="ja-JP" sz="1200" dirty="0"/>
              <a:t>0.500</a:t>
            </a:r>
            <a:endParaRPr kumimoji="1" lang="en-US" altLang="ja-JP" sz="1200" dirty="0"/>
          </a:p>
          <a:p>
            <a:r>
              <a:rPr lang="en-US" altLang="ja-JP" sz="1200" dirty="0"/>
              <a:t>Case B</a:t>
            </a:r>
            <a:r>
              <a:rPr lang="ja-JP" altLang="en-US" sz="1200" dirty="0"/>
              <a:t>：台風諸元及び</a:t>
            </a:r>
            <a:r>
              <a:rPr lang="en-US" altLang="ja-JP" sz="1200" dirty="0"/>
              <a:t>C1,C2</a:t>
            </a:r>
            <a:r>
              <a:rPr lang="ja-JP" altLang="en-US" sz="1200" dirty="0"/>
              <a:t>ともに現計画とすべて同じ。（</a:t>
            </a:r>
            <a:r>
              <a:rPr lang="en-US" altLang="zh-TW" sz="1200" dirty="0"/>
              <a:t>C1=4/7</a:t>
            </a:r>
            <a:r>
              <a:rPr lang="en-US" altLang="ja-JP" sz="1200" dirty="0"/>
              <a:t>,</a:t>
            </a:r>
            <a:r>
              <a:rPr lang="en-US" altLang="zh-TW" sz="1200" dirty="0"/>
              <a:t>C2=0.600</a:t>
            </a:r>
            <a:r>
              <a:rPr lang="ja-JP" altLang="en-US" sz="1200" dirty="0"/>
              <a:t>）</a:t>
            </a:r>
            <a:endParaRPr kumimoji="1" lang="en-US" altLang="ja-JP" sz="1200" dirty="0"/>
          </a:p>
          <a:p>
            <a:r>
              <a:rPr lang="en-US" altLang="ja-JP" sz="1200" dirty="0"/>
              <a:t>C</a:t>
            </a:r>
            <a:r>
              <a:rPr kumimoji="1" lang="en-US" altLang="ja-JP" sz="1200" dirty="0"/>
              <a:t>ase C</a:t>
            </a:r>
            <a:r>
              <a:rPr kumimoji="1" lang="ja-JP" altLang="en-US" sz="1200" dirty="0"/>
              <a:t>：台風諸元は台風半径のみ時間ごとに変化させた値を採用。</a:t>
            </a:r>
            <a:r>
              <a:rPr kumimoji="1" lang="en-US" altLang="ja-JP" sz="1200" dirty="0"/>
              <a:t>C1,C2=</a:t>
            </a:r>
            <a:r>
              <a:rPr lang="ja-JP" altLang="en-US" sz="1200" dirty="0"/>
              <a:t>大領域</a:t>
            </a:r>
            <a:r>
              <a:rPr lang="en-US" altLang="ja-JP" sz="1200" dirty="0"/>
              <a:t>0.675</a:t>
            </a:r>
            <a:r>
              <a:rPr lang="ja-JP" altLang="en-US" sz="1200" dirty="0" err="1"/>
              <a:t>、</a:t>
            </a:r>
            <a:r>
              <a:rPr lang="ja-JP" altLang="en-US" sz="1200" dirty="0"/>
              <a:t>水門周辺</a:t>
            </a:r>
            <a:r>
              <a:rPr lang="en-US" altLang="ja-JP" sz="1200" dirty="0"/>
              <a:t>0.500</a:t>
            </a:r>
          </a:p>
          <a:p>
            <a:endParaRPr kumimoji="1" lang="ja-JP" altLang="en-US" sz="1200" dirty="0"/>
          </a:p>
        </p:txBody>
      </p:sp>
    </p:spTree>
    <p:extLst>
      <p:ext uri="{BB962C8B-B14F-4D97-AF65-F5344CB8AC3E}">
        <p14:creationId xmlns:p14="http://schemas.microsoft.com/office/powerpoint/2010/main" val="2193252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6507"/>
            <a:ext cx="9144000" cy="39029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en-US" altLang="ja-JP"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2.1</a:t>
            </a:r>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現行高潮計画外力による高潮計算（代表地点における試算結果）</a:t>
            </a:r>
          </a:p>
        </p:txBody>
      </p:sp>
      <p:sp>
        <p:nvSpPr>
          <p:cNvPr id="44" name="スライド番号プレースホルダー 2">
            <a:extLst>
              <a:ext uri="{FF2B5EF4-FFF2-40B4-BE49-F238E27FC236}">
                <a16:creationId xmlns:a16="http://schemas.microsoft.com/office/drawing/2014/main" id="{DE4DB9E7-0F14-4494-B3D2-06970084F8CC}"/>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3</a:t>
            </a:fld>
            <a:endParaRPr kumimoji="1" lang="ja-JP" altLang="en-US" sz="1600" dirty="0">
              <a:solidFill>
                <a:schemeClr val="tx1"/>
              </a:solidFill>
            </a:endParaRPr>
          </a:p>
        </p:txBody>
      </p:sp>
      <p:grpSp>
        <p:nvGrpSpPr>
          <p:cNvPr id="9" name="グループ化 8">
            <a:extLst>
              <a:ext uri="{FF2B5EF4-FFF2-40B4-BE49-F238E27FC236}">
                <a16:creationId xmlns:a16="http://schemas.microsoft.com/office/drawing/2014/main" id="{B0D723EB-8D63-4611-A877-363F55BDB3D1}"/>
              </a:ext>
            </a:extLst>
          </p:cNvPr>
          <p:cNvGrpSpPr/>
          <p:nvPr/>
        </p:nvGrpSpPr>
        <p:grpSpPr>
          <a:xfrm>
            <a:off x="9768941" y="802656"/>
            <a:ext cx="3084630" cy="2853529"/>
            <a:chOff x="5287991" y="3752488"/>
            <a:chExt cx="3282199" cy="3036296"/>
          </a:xfrm>
        </p:grpSpPr>
        <p:pic>
          <p:nvPicPr>
            <p:cNvPr id="10" name="図 9">
              <a:extLst>
                <a:ext uri="{FF2B5EF4-FFF2-40B4-BE49-F238E27FC236}">
                  <a16:creationId xmlns:a16="http://schemas.microsoft.com/office/drawing/2014/main" id="{A32D1717-F440-498A-8214-7B57CD26C5D9}"/>
                </a:ext>
              </a:extLst>
            </p:cNvPr>
            <p:cNvPicPr>
              <a:picLocks noChangeAspect="1"/>
            </p:cNvPicPr>
            <p:nvPr/>
          </p:nvPicPr>
          <p:blipFill rotWithShape="1">
            <a:blip r:embed="rId2"/>
            <a:srcRect l="74959" t="6914" r="3710" b="57819"/>
            <a:stretch/>
          </p:blipFill>
          <p:spPr>
            <a:xfrm>
              <a:off x="5287991" y="3752488"/>
              <a:ext cx="3282199" cy="2983361"/>
            </a:xfrm>
            <a:prstGeom prst="rect">
              <a:avLst/>
            </a:prstGeom>
          </p:spPr>
        </p:pic>
        <p:pic>
          <p:nvPicPr>
            <p:cNvPr id="12" name="図 11">
              <a:extLst>
                <a:ext uri="{FF2B5EF4-FFF2-40B4-BE49-F238E27FC236}">
                  <a16:creationId xmlns:a16="http://schemas.microsoft.com/office/drawing/2014/main" id="{303C377F-A827-4A62-9FEC-80F3E4857AF7}"/>
                </a:ext>
              </a:extLst>
            </p:cNvPr>
            <p:cNvPicPr>
              <a:picLocks noChangeAspect="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blip>
            <a:srcRect l="70912" t="12804" b="58866"/>
            <a:stretch/>
          </p:blipFill>
          <p:spPr>
            <a:xfrm rot="483571">
              <a:off x="5337957" y="3760499"/>
              <a:ext cx="2959020" cy="3028285"/>
            </a:xfrm>
            <a:prstGeom prst="rect">
              <a:avLst/>
            </a:prstGeom>
            <a:effectLst>
              <a:glow>
                <a:srgbClr val="FF0000"/>
              </a:glow>
            </a:effectLst>
          </p:spPr>
        </p:pic>
      </p:grpSp>
      <p:grpSp>
        <p:nvGrpSpPr>
          <p:cNvPr id="13" name="グループ化 12">
            <a:extLst>
              <a:ext uri="{FF2B5EF4-FFF2-40B4-BE49-F238E27FC236}">
                <a16:creationId xmlns:a16="http://schemas.microsoft.com/office/drawing/2014/main" id="{9EC0FAC3-41A0-451E-9633-810B48E94B1D}"/>
              </a:ext>
            </a:extLst>
          </p:cNvPr>
          <p:cNvGrpSpPr/>
          <p:nvPr/>
        </p:nvGrpSpPr>
        <p:grpSpPr>
          <a:xfrm>
            <a:off x="9483538" y="3741916"/>
            <a:ext cx="4212478" cy="2746501"/>
            <a:chOff x="171450" y="3305356"/>
            <a:chExt cx="5745514" cy="3746027"/>
          </a:xfrm>
        </p:grpSpPr>
        <p:pic>
          <p:nvPicPr>
            <p:cNvPr id="14" name="図 13">
              <a:extLst>
                <a:ext uri="{FF2B5EF4-FFF2-40B4-BE49-F238E27FC236}">
                  <a16:creationId xmlns:a16="http://schemas.microsoft.com/office/drawing/2014/main" id="{44F93C35-A6BA-48F0-8FC1-3BBC9B4140A9}"/>
                </a:ext>
              </a:extLst>
            </p:cNvPr>
            <p:cNvPicPr>
              <a:picLocks noChangeAspect="1"/>
            </p:cNvPicPr>
            <p:nvPr/>
          </p:nvPicPr>
          <p:blipFill>
            <a:blip r:embed="rId4"/>
            <a:stretch>
              <a:fillRect/>
            </a:stretch>
          </p:blipFill>
          <p:spPr>
            <a:xfrm>
              <a:off x="171450" y="3305356"/>
              <a:ext cx="5745514" cy="3746027"/>
            </a:xfrm>
            <a:prstGeom prst="rect">
              <a:avLst/>
            </a:prstGeom>
            <a:ln w="12700">
              <a:solidFill>
                <a:schemeClr val="tx1"/>
              </a:solidFill>
            </a:ln>
          </p:spPr>
        </p:pic>
        <p:sp>
          <p:nvSpPr>
            <p:cNvPr id="15" name="楕円 14">
              <a:extLst>
                <a:ext uri="{FF2B5EF4-FFF2-40B4-BE49-F238E27FC236}">
                  <a16:creationId xmlns:a16="http://schemas.microsoft.com/office/drawing/2014/main" id="{16C3E019-2A56-4F1A-AF2C-BE265CD3F96C}"/>
                </a:ext>
              </a:extLst>
            </p:cNvPr>
            <p:cNvSpPr/>
            <p:nvPr/>
          </p:nvSpPr>
          <p:spPr>
            <a:xfrm>
              <a:off x="3869089" y="4776788"/>
              <a:ext cx="85725" cy="85725"/>
            </a:xfrm>
            <a:prstGeom prst="ellipse">
              <a:avLst/>
            </a:prstGeom>
            <a:solidFill>
              <a:srgbClr val="FF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EEA80F99-0BD2-467B-B5B5-6650BCA8D09D}"/>
                </a:ext>
              </a:extLst>
            </p:cNvPr>
            <p:cNvSpPr/>
            <p:nvPr/>
          </p:nvSpPr>
          <p:spPr>
            <a:xfrm>
              <a:off x="3607152" y="3729038"/>
              <a:ext cx="85725" cy="85725"/>
            </a:xfrm>
            <a:prstGeom prst="ellipse">
              <a:avLst/>
            </a:prstGeom>
            <a:solidFill>
              <a:srgbClr val="FF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76C554E8-87D6-4E21-897D-CBC3671D5F7E}"/>
                </a:ext>
              </a:extLst>
            </p:cNvPr>
            <p:cNvSpPr/>
            <p:nvPr/>
          </p:nvSpPr>
          <p:spPr>
            <a:xfrm>
              <a:off x="4635852" y="5000626"/>
              <a:ext cx="85725" cy="85725"/>
            </a:xfrm>
            <a:prstGeom prst="ellipse">
              <a:avLst/>
            </a:prstGeom>
            <a:solidFill>
              <a:srgbClr val="FF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0B16AC69-8153-47BE-9124-746B7E76D112}"/>
                </a:ext>
              </a:extLst>
            </p:cNvPr>
            <p:cNvSpPr/>
            <p:nvPr/>
          </p:nvSpPr>
          <p:spPr>
            <a:xfrm>
              <a:off x="2559402" y="4614863"/>
              <a:ext cx="85725" cy="85725"/>
            </a:xfrm>
            <a:prstGeom prst="ellipse">
              <a:avLst/>
            </a:prstGeom>
            <a:solidFill>
              <a:srgbClr val="FF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40D6FD20-5C9A-42F9-993B-41B77B7255E7}"/>
                </a:ext>
              </a:extLst>
            </p:cNvPr>
            <p:cNvSpPr/>
            <p:nvPr/>
          </p:nvSpPr>
          <p:spPr>
            <a:xfrm>
              <a:off x="849665" y="5707007"/>
              <a:ext cx="85725" cy="85725"/>
            </a:xfrm>
            <a:prstGeom prst="ellipse">
              <a:avLst/>
            </a:prstGeom>
            <a:solidFill>
              <a:srgbClr val="FF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53752021-4A40-4C7B-B4AD-45A9F4873311}"/>
                </a:ext>
              </a:extLst>
            </p:cNvPr>
            <p:cNvSpPr txBox="1"/>
            <p:nvPr/>
          </p:nvSpPr>
          <p:spPr>
            <a:xfrm>
              <a:off x="733192" y="5821748"/>
              <a:ext cx="1405447" cy="335827"/>
            </a:xfrm>
            <a:prstGeom prst="rect">
              <a:avLst/>
            </a:prstGeom>
            <a:noFill/>
          </p:spPr>
          <p:txBody>
            <a:bodyPr wrap="square" rtlCol="0">
              <a:spAutoFit/>
            </a:bodyPr>
            <a:lstStyle/>
            <a:p>
              <a:r>
                <a:rPr kumimoji="1" lang="ja-JP" altLang="en-US" sz="1000" dirty="0">
                  <a:solidFill>
                    <a:srgbClr val="FF0000"/>
                  </a:solidFill>
                </a:rPr>
                <a:t>旧淀川河口</a:t>
              </a:r>
            </a:p>
          </p:txBody>
        </p:sp>
        <p:sp>
          <p:nvSpPr>
            <p:cNvPr id="23" name="テキスト ボックス 22">
              <a:extLst>
                <a:ext uri="{FF2B5EF4-FFF2-40B4-BE49-F238E27FC236}">
                  <a16:creationId xmlns:a16="http://schemas.microsoft.com/office/drawing/2014/main" id="{E1328006-359C-45D4-A1EA-20E02B4EB7DE}"/>
                </a:ext>
              </a:extLst>
            </p:cNvPr>
            <p:cNvSpPr txBox="1"/>
            <p:nvPr/>
          </p:nvSpPr>
          <p:spPr>
            <a:xfrm>
              <a:off x="1435914" y="4297026"/>
              <a:ext cx="1405447" cy="335827"/>
            </a:xfrm>
            <a:prstGeom prst="rect">
              <a:avLst/>
            </a:prstGeom>
            <a:noFill/>
          </p:spPr>
          <p:txBody>
            <a:bodyPr wrap="square" rtlCol="0">
              <a:spAutoFit/>
            </a:bodyPr>
            <a:lstStyle/>
            <a:p>
              <a:pPr algn="r"/>
              <a:r>
                <a:rPr kumimoji="1" lang="ja-JP" altLang="en-US" sz="1000" dirty="0">
                  <a:solidFill>
                    <a:srgbClr val="FF0000"/>
                  </a:solidFill>
                </a:rPr>
                <a:t>大阪港</a:t>
              </a:r>
            </a:p>
          </p:txBody>
        </p:sp>
        <p:sp>
          <p:nvSpPr>
            <p:cNvPr id="24" name="テキスト ボックス 23">
              <a:extLst>
                <a:ext uri="{FF2B5EF4-FFF2-40B4-BE49-F238E27FC236}">
                  <a16:creationId xmlns:a16="http://schemas.microsoft.com/office/drawing/2014/main" id="{AB34FF22-FABC-492B-84DE-53A5B31FA281}"/>
                </a:ext>
              </a:extLst>
            </p:cNvPr>
            <p:cNvSpPr txBox="1"/>
            <p:nvPr/>
          </p:nvSpPr>
          <p:spPr>
            <a:xfrm>
              <a:off x="2140904" y="3539216"/>
              <a:ext cx="1405447" cy="335827"/>
            </a:xfrm>
            <a:prstGeom prst="rect">
              <a:avLst/>
            </a:prstGeom>
            <a:noFill/>
          </p:spPr>
          <p:txBody>
            <a:bodyPr wrap="square" rtlCol="0">
              <a:spAutoFit/>
            </a:bodyPr>
            <a:lstStyle/>
            <a:p>
              <a:pPr algn="r"/>
              <a:r>
                <a:rPr kumimoji="1" lang="ja-JP" altLang="en-US" sz="1000" dirty="0">
                  <a:solidFill>
                    <a:srgbClr val="FF0000"/>
                  </a:solidFill>
                </a:rPr>
                <a:t>安治川水門</a:t>
              </a:r>
            </a:p>
          </p:txBody>
        </p:sp>
        <p:sp>
          <p:nvSpPr>
            <p:cNvPr id="25" name="テキスト ボックス 24">
              <a:extLst>
                <a:ext uri="{FF2B5EF4-FFF2-40B4-BE49-F238E27FC236}">
                  <a16:creationId xmlns:a16="http://schemas.microsoft.com/office/drawing/2014/main" id="{24DE0F98-17CB-480F-AA8B-FFB904D8BCE1}"/>
                </a:ext>
              </a:extLst>
            </p:cNvPr>
            <p:cNvSpPr txBox="1"/>
            <p:nvPr/>
          </p:nvSpPr>
          <p:spPr>
            <a:xfrm>
              <a:off x="2700379" y="4369346"/>
              <a:ext cx="1405447" cy="335827"/>
            </a:xfrm>
            <a:prstGeom prst="rect">
              <a:avLst/>
            </a:prstGeom>
            <a:noFill/>
          </p:spPr>
          <p:txBody>
            <a:bodyPr wrap="square" rtlCol="0">
              <a:spAutoFit/>
            </a:bodyPr>
            <a:lstStyle/>
            <a:p>
              <a:pPr algn="r"/>
              <a:r>
                <a:rPr kumimoji="1" lang="ja-JP" altLang="en-US" sz="1000" dirty="0">
                  <a:solidFill>
                    <a:srgbClr val="FF0000"/>
                  </a:solidFill>
                </a:rPr>
                <a:t>尻無川水門</a:t>
              </a:r>
            </a:p>
          </p:txBody>
        </p:sp>
        <p:sp>
          <p:nvSpPr>
            <p:cNvPr id="26" name="テキスト ボックス 25">
              <a:extLst>
                <a:ext uri="{FF2B5EF4-FFF2-40B4-BE49-F238E27FC236}">
                  <a16:creationId xmlns:a16="http://schemas.microsoft.com/office/drawing/2014/main" id="{D3BA5800-AA2C-4778-ADCC-02D44B983220}"/>
                </a:ext>
              </a:extLst>
            </p:cNvPr>
            <p:cNvSpPr txBox="1"/>
            <p:nvPr/>
          </p:nvSpPr>
          <p:spPr>
            <a:xfrm>
              <a:off x="4383460" y="4928267"/>
              <a:ext cx="1405447" cy="335827"/>
            </a:xfrm>
            <a:prstGeom prst="rect">
              <a:avLst/>
            </a:prstGeom>
            <a:noFill/>
          </p:spPr>
          <p:txBody>
            <a:bodyPr wrap="square" rtlCol="0">
              <a:spAutoFit/>
            </a:bodyPr>
            <a:lstStyle/>
            <a:p>
              <a:pPr algn="r"/>
              <a:r>
                <a:rPr kumimoji="1" lang="ja-JP" altLang="en-US" sz="1000" dirty="0">
                  <a:solidFill>
                    <a:srgbClr val="FF0000"/>
                  </a:solidFill>
                </a:rPr>
                <a:t>木津川水門</a:t>
              </a:r>
            </a:p>
          </p:txBody>
        </p:sp>
      </p:grpSp>
      <p:sp>
        <p:nvSpPr>
          <p:cNvPr id="39" name="テキスト ボックス 38">
            <a:extLst>
              <a:ext uri="{FF2B5EF4-FFF2-40B4-BE49-F238E27FC236}">
                <a16:creationId xmlns:a16="http://schemas.microsoft.com/office/drawing/2014/main" id="{561947CA-105D-49D3-B5BA-C266CA848C3D}"/>
              </a:ext>
            </a:extLst>
          </p:cNvPr>
          <p:cNvSpPr txBox="1"/>
          <p:nvPr/>
        </p:nvSpPr>
        <p:spPr>
          <a:xfrm>
            <a:off x="695883" y="4302373"/>
            <a:ext cx="2449902" cy="307777"/>
          </a:xfrm>
          <a:prstGeom prst="rect">
            <a:avLst/>
          </a:prstGeom>
          <a:noFill/>
        </p:spPr>
        <p:txBody>
          <a:bodyPr wrap="square" rtlCol="0">
            <a:spAutoFit/>
          </a:bodyPr>
          <a:lstStyle/>
          <a:p>
            <a:r>
              <a:rPr kumimoji="1" lang="ja-JP" altLang="en-US" sz="1400" dirty="0">
                <a:solidFill>
                  <a:srgbClr val="0000FF"/>
                </a:solidFill>
              </a:rPr>
              <a:t>■現行計画検討時の出力</a:t>
            </a:r>
          </a:p>
        </p:txBody>
      </p:sp>
      <p:sp>
        <p:nvSpPr>
          <p:cNvPr id="40" name="テキスト ボックス 39">
            <a:extLst>
              <a:ext uri="{FF2B5EF4-FFF2-40B4-BE49-F238E27FC236}">
                <a16:creationId xmlns:a16="http://schemas.microsoft.com/office/drawing/2014/main" id="{C6536A29-F95B-4DB5-ADBD-2FA15F8C8837}"/>
              </a:ext>
            </a:extLst>
          </p:cNvPr>
          <p:cNvSpPr txBox="1"/>
          <p:nvPr/>
        </p:nvSpPr>
        <p:spPr>
          <a:xfrm>
            <a:off x="3937596" y="4284319"/>
            <a:ext cx="2449902" cy="307777"/>
          </a:xfrm>
          <a:prstGeom prst="rect">
            <a:avLst/>
          </a:prstGeom>
          <a:noFill/>
        </p:spPr>
        <p:txBody>
          <a:bodyPr wrap="square" rtlCol="0">
            <a:spAutoFit/>
          </a:bodyPr>
          <a:lstStyle/>
          <a:p>
            <a:r>
              <a:rPr kumimoji="1" lang="ja-JP" altLang="en-US" sz="1400" dirty="0">
                <a:solidFill>
                  <a:srgbClr val="0000FF"/>
                </a:solidFill>
              </a:rPr>
              <a:t>■今回計算の出力地点</a:t>
            </a:r>
          </a:p>
        </p:txBody>
      </p:sp>
      <p:pic>
        <p:nvPicPr>
          <p:cNvPr id="41" name="図 40">
            <a:extLst>
              <a:ext uri="{FF2B5EF4-FFF2-40B4-BE49-F238E27FC236}">
                <a16:creationId xmlns:a16="http://schemas.microsoft.com/office/drawing/2014/main" id="{8545EF9E-4F28-41E1-BF03-A832A48E4EC6}"/>
              </a:ext>
            </a:extLst>
          </p:cNvPr>
          <p:cNvPicPr>
            <a:picLocks noChangeAspect="1"/>
          </p:cNvPicPr>
          <p:nvPr/>
        </p:nvPicPr>
        <p:blipFill>
          <a:blip r:embed="rId5"/>
          <a:stretch>
            <a:fillRect/>
          </a:stretch>
        </p:blipFill>
        <p:spPr>
          <a:xfrm>
            <a:off x="917708" y="4581834"/>
            <a:ext cx="2275021" cy="2269407"/>
          </a:xfrm>
          <a:prstGeom prst="rect">
            <a:avLst/>
          </a:prstGeom>
        </p:spPr>
      </p:pic>
      <p:pic>
        <p:nvPicPr>
          <p:cNvPr id="27" name="図 26">
            <a:extLst>
              <a:ext uri="{FF2B5EF4-FFF2-40B4-BE49-F238E27FC236}">
                <a16:creationId xmlns:a16="http://schemas.microsoft.com/office/drawing/2014/main" id="{07643718-AF80-43D4-8C6D-1C5C5DFD2953}"/>
              </a:ext>
            </a:extLst>
          </p:cNvPr>
          <p:cNvPicPr>
            <a:picLocks noChangeAspect="1"/>
          </p:cNvPicPr>
          <p:nvPr/>
        </p:nvPicPr>
        <p:blipFill>
          <a:blip r:embed="rId6"/>
          <a:stretch>
            <a:fillRect/>
          </a:stretch>
        </p:blipFill>
        <p:spPr>
          <a:xfrm>
            <a:off x="4145856" y="4598879"/>
            <a:ext cx="3421904" cy="2235316"/>
          </a:xfrm>
          <a:prstGeom prst="rect">
            <a:avLst/>
          </a:prstGeom>
        </p:spPr>
      </p:pic>
      <p:pic>
        <p:nvPicPr>
          <p:cNvPr id="5" name="図 4">
            <a:extLst>
              <a:ext uri="{FF2B5EF4-FFF2-40B4-BE49-F238E27FC236}">
                <a16:creationId xmlns:a16="http://schemas.microsoft.com/office/drawing/2014/main" id="{01B306E1-9C48-41F2-920B-760F255417CF}"/>
              </a:ext>
            </a:extLst>
          </p:cNvPr>
          <p:cNvPicPr>
            <a:picLocks noChangeAspect="1"/>
          </p:cNvPicPr>
          <p:nvPr/>
        </p:nvPicPr>
        <p:blipFill>
          <a:blip r:embed="rId7"/>
          <a:stretch>
            <a:fillRect/>
          </a:stretch>
        </p:blipFill>
        <p:spPr>
          <a:xfrm>
            <a:off x="81184" y="1696089"/>
            <a:ext cx="8935815" cy="2663604"/>
          </a:xfrm>
          <a:prstGeom prst="rect">
            <a:avLst/>
          </a:prstGeom>
        </p:spPr>
      </p:pic>
      <p:sp>
        <p:nvSpPr>
          <p:cNvPr id="28" name="Text Box 9">
            <a:extLst>
              <a:ext uri="{FF2B5EF4-FFF2-40B4-BE49-F238E27FC236}">
                <a16:creationId xmlns:a16="http://schemas.microsoft.com/office/drawing/2014/main" id="{42E17814-4636-4DC2-A519-D9D0E50FB82A}"/>
              </a:ext>
            </a:extLst>
          </p:cNvPr>
          <p:cNvSpPr txBox="1">
            <a:spLocks noChangeArrowheads="1"/>
          </p:cNvSpPr>
          <p:nvPr/>
        </p:nvSpPr>
        <p:spPr bwMode="auto">
          <a:xfrm>
            <a:off x="81184" y="461646"/>
            <a:ext cx="8935815" cy="1169551"/>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a:spcBef>
                <a:spcPct val="0"/>
              </a:spcBef>
              <a:buFont typeface="Arial" panose="020B0604020202020204" pitchFamily="34" charset="0"/>
              <a:buChar char="•"/>
            </a:pPr>
            <a:r>
              <a:rPr lang="ja-JP" altLang="en-US" sz="1400" dirty="0">
                <a:solidFill>
                  <a:prstClr val="black"/>
                </a:solidFill>
              </a:rPr>
              <a:t>潮位及び潮位偏差ともにいずれの地点においても、</a:t>
            </a:r>
            <a:r>
              <a:rPr lang="en-US" altLang="ja-JP" sz="1400" dirty="0" err="1">
                <a:solidFill>
                  <a:prstClr val="black"/>
                </a:solidFill>
              </a:rPr>
              <a:t>CaseA</a:t>
            </a:r>
            <a:r>
              <a:rPr lang="ja-JP" altLang="en-US" sz="1400" dirty="0">
                <a:solidFill>
                  <a:prstClr val="black"/>
                </a:solidFill>
              </a:rPr>
              <a:t>で最大となり、</a:t>
            </a:r>
            <a:r>
              <a:rPr lang="en-US" altLang="ja-JP" sz="1400" dirty="0" err="1">
                <a:solidFill>
                  <a:prstClr val="black"/>
                </a:solidFill>
              </a:rPr>
              <a:t>CaseB</a:t>
            </a:r>
            <a:r>
              <a:rPr lang="ja-JP" altLang="en-US" sz="1400" dirty="0">
                <a:solidFill>
                  <a:prstClr val="black"/>
                </a:solidFill>
              </a:rPr>
              <a:t>で最少となる。</a:t>
            </a:r>
            <a:endParaRPr lang="en-US" altLang="ja-JP" sz="1400" dirty="0">
              <a:solidFill>
                <a:prstClr val="black"/>
              </a:solidFill>
            </a:endParaRPr>
          </a:p>
          <a:p>
            <a:pPr marL="224009" indent="-149339" defTabSz="390997">
              <a:spcBef>
                <a:spcPct val="0"/>
              </a:spcBef>
              <a:buFont typeface="Arial" panose="020B0604020202020204" pitchFamily="34" charset="0"/>
              <a:buChar char="•"/>
            </a:pPr>
            <a:r>
              <a:rPr lang="ja-JP" altLang="en-US" sz="1400" dirty="0">
                <a:solidFill>
                  <a:prstClr val="black"/>
                </a:solidFill>
              </a:rPr>
              <a:t>旧淀川河口付近に着目すると、</a:t>
            </a:r>
            <a:r>
              <a:rPr lang="en-US" altLang="ja-JP" sz="1400" dirty="0" err="1">
                <a:solidFill>
                  <a:prstClr val="black"/>
                </a:solidFill>
              </a:rPr>
              <a:t>CaseA</a:t>
            </a:r>
            <a:r>
              <a:rPr lang="ja-JP" altLang="en-US" sz="1400" dirty="0">
                <a:solidFill>
                  <a:prstClr val="black"/>
                </a:solidFill>
              </a:rPr>
              <a:t>の潮位は</a:t>
            </a:r>
            <a:r>
              <a:rPr lang="en-US" altLang="ja-JP" sz="1400" dirty="0">
                <a:solidFill>
                  <a:prstClr val="black"/>
                </a:solidFill>
              </a:rPr>
              <a:t>5.64m</a:t>
            </a:r>
            <a:r>
              <a:rPr lang="ja-JP" altLang="en-US" sz="1400" dirty="0">
                <a:solidFill>
                  <a:prstClr val="black"/>
                </a:solidFill>
              </a:rPr>
              <a:t>となり、現行高潮計画</a:t>
            </a:r>
            <a:r>
              <a:rPr lang="en-US" altLang="ja-JP" sz="1400" dirty="0">
                <a:solidFill>
                  <a:prstClr val="black"/>
                </a:solidFill>
              </a:rPr>
              <a:t>(5.20m)</a:t>
            </a:r>
            <a:r>
              <a:rPr lang="ja-JP" altLang="en-US" sz="1400" dirty="0">
                <a:solidFill>
                  <a:prstClr val="black"/>
                </a:solidFill>
              </a:rPr>
              <a:t>より</a:t>
            </a:r>
            <a:r>
              <a:rPr lang="en-US" altLang="ja-JP" sz="1400" dirty="0">
                <a:solidFill>
                  <a:prstClr val="black"/>
                </a:solidFill>
              </a:rPr>
              <a:t>0.44m</a:t>
            </a:r>
            <a:r>
              <a:rPr lang="ja-JP" altLang="en-US" sz="1400" dirty="0">
                <a:solidFill>
                  <a:prstClr val="black"/>
                </a:solidFill>
              </a:rPr>
              <a:t>大きくなる。</a:t>
            </a:r>
            <a:endParaRPr lang="en-US" altLang="ja-JP" sz="1400" dirty="0">
              <a:solidFill>
                <a:prstClr val="black"/>
              </a:solidFill>
            </a:endParaRPr>
          </a:p>
          <a:p>
            <a:pPr marL="224009" indent="-149339" defTabSz="390997">
              <a:spcBef>
                <a:spcPct val="0"/>
              </a:spcBef>
              <a:buFont typeface="Arial" panose="020B0604020202020204" pitchFamily="34" charset="0"/>
              <a:buChar char="•"/>
            </a:pPr>
            <a:r>
              <a:rPr lang="ja-JP" altLang="en-US" sz="1400" dirty="0">
                <a:solidFill>
                  <a:prstClr val="black"/>
                </a:solidFill>
              </a:rPr>
              <a:t>各水門地点における潮位は、計画値と異なり、各水門で異なる。いずれのケースにおいても木津川水門地点で最大となり、</a:t>
            </a:r>
            <a:r>
              <a:rPr lang="en-US" altLang="ja-JP" sz="1400" dirty="0" err="1">
                <a:solidFill>
                  <a:prstClr val="black"/>
                </a:solidFill>
              </a:rPr>
              <a:t>CaseA</a:t>
            </a:r>
            <a:r>
              <a:rPr lang="ja-JP" altLang="en-US" sz="1400" dirty="0">
                <a:solidFill>
                  <a:prstClr val="black"/>
                </a:solidFill>
              </a:rPr>
              <a:t>では、</a:t>
            </a:r>
            <a:r>
              <a:rPr lang="en-US" altLang="ja-JP" sz="1400" dirty="0">
                <a:solidFill>
                  <a:prstClr val="black"/>
                </a:solidFill>
              </a:rPr>
              <a:t>6.72m</a:t>
            </a:r>
            <a:r>
              <a:rPr lang="ja-JP" altLang="en-US" sz="1400" dirty="0">
                <a:solidFill>
                  <a:prstClr val="black"/>
                </a:solidFill>
              </a:rPr>
              <a:t>となり、現行高潮計画設定</a:t>
            </a:r>
            <a:r>
              <a:rPr lang="en-US" altLang="ja-JP" sz="1400" dirty="0">
                <a:solidFill>
                  <a:prstClr val="black"/>
                </a:solidFill>
              </a:rPr>
              <a:t>(5.80m)</a:t>
            </a:r>
            <a:r>
              <a:rPr lang="ja-JP" altLang="en-US" sz="1400" dirty="0">
                <a:solidFill>
                  <a:prstClr val="black"/>
                </a:solidFill>
              </a:rPr>
              <a:t>より</a:t>
            </a:r>
            <a:r>
              <a:rPr lang="en-US" altLang="ja-JP" sz="1400" dirty="0">
                <a:solidFill>
                  <a:prstClr val="black"/>
                </a:solidFill>
              </a:rPr>
              <a:t>0.92m</a:t>
            </a:r>
            <a:r>
              <a:rPr lang="ja-JP" altLang="en-US" sz="1400" dirty="0">
                <a:solidFill>
                  <a:prstClr val="black"/>
                </a:solidFill>
              </a:rPr>
              <a:t>大きくなる。</a:t>
            </a:r>
            <a:endParaRPr lang="en-US" altLang="ja-JP" sz="1400" dirty="0">
              <a:solidFill>
                <a:prstClr val="black"/>
              </a:solidFill>
            </a:endParaRPr>
          </a:p>
          <a:p>
            <a:pPr marL="224009" indent="-149339" defTabSz="390997">
              <a:spcBef>
                <a:spcPct val="0"/>
              </a:spcBef>
              <a:buFont typeface="Arial" panose="020B0604020202020204" pitchFamily="34" charset="0"/>
              <a:buChar char="•"/>
            </a:pPr>
            <a:r>
              <a:rPr lang="ja-JP" altLang="en-US" sz="1400" dirty="0">
                <a:solidFill>
                  <a:prstClr val="black"/>
                </a:solidFill>
              </a:rPr>
              <a:t>波高及びうちあげ高についても計画値と異なり、各水門地点で異なる。</a:t>
            </a:r>
            <a:endParaRPr lang="ja-JP" altLang="en-US" sz="1400" dirty="0">
              <a:solidFill>
                <a:srgbClr val="FF0000"/>
              </a:solidFill>
            </a:endParaRPr>
          </a:p>
        </p:txBody>
      </p:sp>
      <p:sp>
        <p:nvSpPr>
          <p:cNvPr id="29" name="正方形/長方形 28"/>
          <p:cNvSpPr/>
          <p:nvPr/>
        </p:nvSpPr>
        <p:spPr>
          <a:xfrm>
            <a:off x="4043046" y="1870383"/>
            <a:ext cx="400050" cy="2163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9231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490FCC1-6B1A-43B9-9604-303CBD89330A}"/>
              </a:ext>
            </a:extLst>
          </p:cNvPr>
          <p:cNvPicPr>
            <a:picLocks noChangeAspect="1"/>
          </p:cNvPicPr>
          <p:nvPr/>
        </p:nvPicPr>
        <p:blipFill>
          <a:blip r:embed="rId2"/>
          <a:stretch>
            <a:fillRect/>
          </a:stretch>
        </p:blipFill>
        <p:spPr>
          <a:xfrm>
            <a:off x="408373" y="1263838"/>
            <a:ext cx="8451543" cy="4066132"/>
          </a:xfrm>
          <a:prstGeom prst="rect">
            <a:avLst/>
          </a:prstGeom>
        </p:spPr>
      </p:pic>
      <p:sp>
        <p:nvSpPr>
          <p:cNvPr id="11" name="Rectangle 2"/>
          <p:cNvSpPr>
            <a:spLocks noChangeArrowheads="1"/>
          </p:cNvSpPr>
          <p:nvPr/>
        </p:nvSpPr>
        <p:spPr bwMode="auto">
          <a:xfrm>
            <a:off x="0" y="-6507"/>
            <a:ext cx="9144000" cy="39029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en-US" altLang="ja-JP"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2.1</a:t>
            </a:r>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現行高潮計画外力による高潮計算（代表地点における試算結果）</a:t>
            </a:r>
          </a:p>
        </p:txBody>
      </p:sp>
      <p:sp>
        <p:nvSpPr>
          <p:cNvPr id="44" name="スライド番号プレースホルダー 2">
            <a:extLst>
              <a:ext uri="{FF2B5EF4-FFF2-40B4-BE49-F238E27FC236}">
                <a16:creationId xmlns:a16="http://schemas.microsoft.com/office/drawing/2014/main" id="{DE4DB9E7-0F14-4494-B3D2-06970084F8CC}"/>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4</a:t>
            </a:fld>
            <a:endParaRPr kumimoji="1" lang="ja-JP" altLang="en-US" sz="1600" dirty="0">
              <a:solidFill>
                <a:schemeClr val="tx1"/>
              </a:solidFill>
            </a:endParaRPr>
          </a:p>
        </p:txBody>
      </p:sp>
      <p:cxnSp>
        <p:nvCxnSpPr>
          <p:cNvPr id="6" name="直線矢印コネクタ 5">
            <a:extLst>
              <a:ext uri="{FF2B5EF4-FFF2-40B4-BE49-F238E27FC236}">
                <a16:creationId xmlns:a16="http://schemas.microsoft.com/office/drawing/2014/main" id="{35ABB5CD-FC7A-4CBE-9A76-1C5F151C16D3}"/>
              </a:ext>
            </a:extLst>
          </p:cNvPr>
          <p:cNvCxnSpPr/>
          <p:nvPr/>
        </p:nvCxnSpPr>
        <p:spPr>
          <a:xfrm>
            <a:off x="559293" y="1935332"/>
            <a:ext cx="488272" cy="23969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テキスト ボックス 9">
            <a:extLst>
              <a:ext uri="{FF2B5EF4-FFF2-40B4-BE49-F238E27FC236}">
                <a16:creationId xmlns:a16="http://schemas.microsoft.com/office/drawing/2014/main" id="{E5660926-029D-4AAE-AF72-2803F99D03A3}"/>
              </a:ext>
            </a:extLst>
          </p:cNvPr>
          <p:cNvSpPr txBox="1"/>
          <p:nvPr/>
        </p:nvSpPr>
        <p:spPr>
          <a:xfrm>
            <a:off x="-75111" y="1747403"/>
            <a:ext cx="634404" cy="307777"/>
          </a:xfrm>
          <a:prstGeom prst="rect">
            <a:avLst/>
          </a:prstGeom>
          <a:noFill/>
        </p:spPr>
        <p:txBody>
          <a:bodyPr wrap="square" rtlCol="0">
            <a:spAutoFit/>
          </a:bodyPr>
          <a:lstStyle/>
          <a:p>
            <a:pPr algn="ctr"/>
            <a:r>
              <a:rPr kumimoji="1" lang="ja-JP" altLang="en-US" sz="700" dirty="0">
                <a:solidFill>
                  <a:srgbClr val="0000FF"/>
                </a:solidFill>
              </a:rPr>
              <a:t>地盤沈下量</a:t>
            </a:r>
            <a:r>
              <a:rPr kumimoji="1" lang="en-US" altLang="ja-JP" sz="700" dirty="0">
                <a:solidFill>
                  <a:srgbClr val="0000FF"/>
                </a:solidFill>
              </a:rPr>
              <a:t>※</a:t>
            </a:r>
            <a:endParaRPr kumimoji="1" lang="ja-JP" altLang="en-US" sz="700" dirty="0">
              <a:solidFill>
                <a:srgbClr val="0000FF"/>
              </a:solidFill>
            </a:endParaRPr>
          </a:p>
        </p:txBody>
      </p:sp>
      <p:sp>
        <p:nvSpPr>
          <p:cNvPr id="12" name="テキスト ボックス 11">
            <a:extLst>
              <a:ext uri="{FF2B5EF4-FFF2-40B4-BE49-F238E27FC236}">
                <a16:creationId xmlns:a16="http://schemas.microsoft.com/office/drawing/2014/main" id="{556A8BD2-585F-49F4-BEA0-A23CC54302F4}"/>
              </a:ext>
            </a:extLst>
          </p:cNvPr>
          <p:cNvSpPr txBox="1"/>
          <p:nvPr/>
        </p:nvSpPr>
        <p:spPr>
          <a:xfrm>
            <a:off x="-75111" y="2241416"/>
            <a:ext cx="634404" cy="200055"/>
          </a:xfrm>
          <a:prstGeom prst="rect">
            <a:avLst/>
          </a:prstGeom>
          <a:noFill/>
        </p:spPr>
        <p:txBody>
          <a:bodyPr wrap="square" rtlCol="0">
            <a:spAutoFit/>
          </a:bodyPr>
          <a:lstStyle/>
          <a:p>
            <a:pPr algn="ctr"/>
            <a:r>
              <a:rPr kumimoji="1" lang="ja-JP" altLang="en-US" sz="700" dirty="0">
                <a:solidFill>
                  <a:srgbClr val="00B050"/>
                </a:solidFill>
              </a:rPr>
              <a:t>うちあげ高</a:t>
            </a:r>
          </a:p>
        </p:txBody>
      </p:sp>
      <p:cxnSp>
        <p:nvCxnSpPr>
          <p:cNvPr id="13" name="直線矢印コネクタ 12">
            <a:extLst>
              <a:ext uri="{FF2B5EF4-FFF2-40B4-BE49-F238E27FC236}">
                <a16:creationId xmlns:a16="http://schemas.microsoft.com/office/drawing/2014/main" id="{63B72709-1D01-496C-91E1-329F217822B3}"/>
              </a:ext>
            </a:extLst>
          </p:cNvPr>
          <p:cNvCxnSpPr>
            <a:cxnSpLocks/>
            <a:stCxn id="12" idx="3"/>
          </p:cNvCxnSpPr>
          <p:nvPr/>
        </p:nvCxnSpPr>
        <p:spPr>
          <a:xfrm>
            <a:off x="559293" y="2341444"/>
            <a:ext cx="488272" cy="211341"/>
          </a:xfrm>
          <a:prstGeom prst="straightConnector1">
            <a:avLst/>
          </a:prstGeom>
          <a:ln>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14" name="テキスト ボックス 13">
            <a:extLst>
              <a:ext uri="{FF2B5EF4-FFF2-40B4-BE49-F238E27FC236}">
                <a16:creationId xmlns:a16="http://schemas.microsoft.com/office/drawing/2014/main" id="{54BA99AD-6961-449E-B7D4-E3C9914CDD25}"/>
              </a:ext>
            </a:extLst>
          </p:cNvPr>
          <p:cNvSpPr txBox="1"/>
          <p:nvPr/>
        </p:nvSpPr>
        <p:spPr>
          <a:xfrm>
            <a:off x="-75111" y="2682133"/>
            <a:ext cx="634404" cy="307777"/>
          </a:xfrm>
          <a:prstGeom prst="rect">
            <a:avLst/>
          </a:prstGeom>
          <a:noFill/>
        </p:spPr>
        <p:txBody>
          <a:bodyPr wrap="square" rtlCol="0">
            <a:spAutoFit/>
          </a:bodyPr>
          <a:lstStyle/>
          <a:p>
            <a:pPr algn="ctr"/>
            <a:r>
              <a:rPr kumimoji="1" lang="ja-JP" altLang="en-US" sz="700" dirty="0">
                <a:solidFill>
                  <a:srgbClr val="C00000"/>
                </a:solidFill>
              </a:rPr>
              <a:t>水門地点</a:t>
            </a:r>
            <a:endParaRPr kumimoji="1" lang="en-US" altLang="ja-JP" sz="700" dirty="0">
              <a:solidFill>
                <a:srgbClr val="C00000"/>
              </a:solidFill>
            </a:endParaRPr>
          </a:p>
          <a:p>
            <a:pPr algn="ctr"/>
            <a:r>
              <a:rPr lang="ja-JP" altLang="en-US" sz="700" dirty="0">
                <a:solidFill>
                  <a:srgbClr val="C00000"/>
                </a:solidFill>
              </a:rPr>
              <a:t>高</a:t>
            </a:r>
            <a:r>
              <a:rPr kumimoji="1" lang="ja-JP" altLang="en-US" sz="700" dirty="0">
                <a:solidFill>
                  <a:srgbClr val="C00000"/>
                </a:solidFill>
              </a:rPr>
              <a:t>潮位</a:t>
            </a:r>
          </a:p>
        </p:txBody>
      </p:sp>
      <p:cxnSp>
        <p:nvCxnSpPr>
          <p:cNvPr id="15" name="直線矢印コネクタ 14">
            <a:extLst>
              <a:ext uri="{FF2B5EF4-FFF2-40B4-BE49-F238E27FC236}">
                <a16:creationId xmlns:a16="http://schemas.microsoft.com/office/drawing/2014/main" id="{BF87698C-CBEC-42FA-ABC2-C4B113ED3B67}"/>
              </a:ext>
            </a:extLst>
          </p:cNvPr>
          <p:cNvCxnSpPr>
            <a:cxnSpLocks/>
            <a:stCxn id="14" idx="3"/>
          </p:cNvCxnSpPr>
          <p:nvPr/>
        </p:nvCxnSpPr>
        <p:spPr>
          <a:xfrm>
            <a:off x="559293" y="2836022"/>
            <a:ext cx="488272" cy="153888"/>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直線コネクタ 16">
            <a:extLst>
              <a:ext uri="{FF2B5EF4-FFF2-40B4-BE49-F238E27FC236}">
                <a16:creationId xmlns:a16="http://schemas.microsoft.com/office/drawing/2014/main" id="{2200D7FE-5690-464A-AB88-3C723602F94A}"/>
              </a:ext>
            </a:extLst>
          </p:cNvPr>
          <p:cNvCxnSpPr>
            <a:cxnSpLocks/>
          </p:cNvCxnSpPr>
          <p:nvPr/>
        </p:nvCxnSpPr>
        <p:spPr>
          <a:xfrm>
            <a:off x="656850" y="2048360"/>
            <a:ext cx="8055917"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3C907D04-4DD7-404C-A955-A82DA5EEA576}"/>
              </a:ext>
            </a:extLst>
          </p:cNvPr>
          <p:cNvSpPr txBox="1"/>
          <p:nvPr/>
        </p:nvSpPr>
        <p:spPr>
          <a:xfrm>
            <a:off x="408372" y="5329970"/>
            <a:ext cx="4723185" cy="230832"/>
          </a:xfrm>
          <a:prstGeom prst="rect">
            <a:avLst/>
          </a:prstGeom>
          <a:noFill/>
        </p:spPr>
        <p:txBody>
          <a:bodyPr wrap="square" rtlCol="0">
            <a:spAutoFit/>
          </a:bodyPr>
          <a:lstStyle/>
          <a:p>
            <a:r>
              <a:rPr kumimoji="1" lang="en-US" altLang="ja-JP" sz="900" dirty="0">
                <a:solidFill>
                  <a:srgbClr val="0000FF"/>
                </a:solidFill>
              </a:rPr>
              <a:t>※</a:t>
            </a:r>
            <a:r>
              <a:rPr kumimoji="1" lang="ja-JP" altLang="en-US" sz="900" dirty="0">
                <a:solidFill>
                  <a:srgbClr val="0000FF"/>
                </a:solidFill>
              </a:rPr>
              <a:t>地盤沈下量は</a:t>
            </a:r>
            <a:r>
              <a:rPr lang="ja-JP" altLang="en-US" sz="900" dirty="0">
                <a:solidFill>
                  <a:srgbClr val="0000FF"/>
                </a:solidFill>
              </a:rPr>
              <a:t>今後検討予定。図中の</a:t>
            </a:r>
            <a:r>
              <a:rPr kumimoji="1" lang="ja-JP" altLang="en-US" sz="900" dirty="0">
                <a:solidFill>
                  <a:srgbClr val="0000FF"/>
                </a:solidFill>
              </a:rPr>
              <a:t>記載値</a:t>
            </a:r>
            <a:r>
              <a:rPr lang="ja-JP" altLang="en-US" sz="900" dirty="0">
                <a:solidFill>
                  <a:srgbClr val="0000FF"/>
                </a:solidFill>
              </a:rPr>
              <a:t>は、現行高潮計画における設定値。</a:t>
            </a:r>
            <a:endParaRPr kumimoji="1" lang="ja-JP" altLang="en-US" sz="900" dirty="0">
              <a:solidFill>
                <a:srgbClr val="0000FF"/>
              </a:solidFill>
            </a:endParaRPr>
          </a:p>
        </p:txBody>
      </p:sp>
      <p:sp>
        <p:nvSpPr>
          <p:cNvPr id="18" name="Text Box 9">
            <a:extLst>
              <a:ext uri="{FF2B5EF4-FFF2-40B4-BE49-F238E27FC236}">
                <a16:creationId xmlns:a16="http://schemas.microsoft.com/office/drawing/2014/main" id="{42E17814-4636-4DC2-A519-D9D0E50FB82A}"/>
              </a:ext>
            </a:extLst>
          </p:cNvPr>
          <p:cNvSpPr txBox="1">
            <a:spLocks noChangeArrowheads="1"/>
          </p:cNvSpPr>
          <p:nvPr/>
        </p:nvSpPr>
        <p:spPr bwMode="auto">
          <a:xfrm>
            <a:off x="81184" y="461646"/>
            <a:ext cx="8935815" cy="523220"/>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a:spcBef>
                <a:spcPct val="0"/>
              </a:spcBef>
              <a:buFont typeface="Arial" panose="020B0604020202020204" pitchFamily="34" charset="0"/>
              <a:buChar char="•"/>
            </a:pPr>
            <a:r>
              <a:rPr lang="ja-JP" altLang="en-US" sz="1400" dirty="0">
                <a:solidFill>
                  <a:prstClr val="black"/>
                </a:solidFill>
              </a:rPr>
              <a:t>各ケースについて、現行高潮計画における水門高を整理した。</a:t>
            </a:r>
            <a:endParaRPr lang="en-US" altLang="ja-JP" sz="1400" dirty="0">
              <a:solidFill>
                <a:prstClr val="black"/>
              </a:solidFill>
            </a:endParaRPr>
          </a:p>
          <a:p>
            <a:pPr marL="224009" indent="-149339" defTabSz="390997">
              <a:spcBef>
                <a:spcPct val="0"/>
              </a:spcBef>
              <a:buFont typeface="Arial" panose="020B0604020202020204" pitchFamily="34" charset="0"/>
              <a:buChar char="•"/>
            </a:pPr>
            <a:r>
              <a:rPr lang="ja-JP" altLang="en-US" sz="1400" dirty="0">
                <a:solidFill>
                  <a:prstClr val="black"/>
                </a:solidFill>
              </a:rPr>
              <a:t>いずれのケースにおいても、安治川水門が最も水門高が高くなる。</a:t>
            </a:r>
            <a:endParaRPr lang="ja-JP" altLang="en-US" sz="1400" dirty="0">
              <a:solidFill>
                <a:srgbClr val="FF0000"/>
              </a:solidFill>
            </a:endParaRPr>
          </a:p>
        </p:txBody>
      </p:sp>
    </p:spTree>
    <p:extLst>
      <p:ext uri="{BB962C8B-B14F-4D97-AF65-F5344CB8AC3E}">
        <p14:creationId xmlns:p14="http://schemas.microsoft.com/office/powerpoint/2010/main" val="1358562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E8EBB82-934E-48DD-A64E-F45AF87CAD38}"/>
              </a:ext>
            </a:extLst>
          </p:cNvPr>
          <p:cNvPicPr>
            <a:picLocks noChangeAspect="1"/>
          </p:cNvPicPr>
          <p:nvPr/>
        </p:nvPicPr>
        <p:blipFill>
          <a:blip r:embed="rId2"/>
          <a:stretch>
            <a:fillRect/>
          </a:stretch>
        </p:blipFill>
        <p:spPr>
          <a:xfrm>
            <a:off x="5034041" y="1517298"/>
            <a:ext cx="3604009" cy="5340702"/>
          </a:xfrm>
          <a:prstGeom prst="rect">
            <a:avLst/>
          </a:prstGeom>
        </p:spPr>
      </p:pic>
      <p:sp>
        <p:nvSpPr>
          <p:cNvPr id="11" name="Rectangle 2"/>
          <p:cNvSpPr>
            <a:spLocks noChangeArrowheads="1"/>
          </p:cNvSpPr>
          <p:nvPr/>
        </p:nvSpPr>
        <p:spPr bwMode="auto">
          <a:xfrm>
            <a:off x="0" y="-6507"/>
            <a:ext cx="9144000" cy="39029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２．　不確実性をふまえた海面上昇量の設定</a:t>
            </a:r>
            <a:r>
              <a:rPr kumimoji="0" lang="ja-JP" altLang="en-US"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a:t>
            </a:r>
            <a:r>
              <a:rPr kumimoji="0" lang="en-US" altLang="ja-JP"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SROCC</a:t>
            </a:r>
            <a:r>
              <a:rPr kumimoji="0" lang="ja-JP" altLang="en-US"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による海面上昇の整理）</a:t>
            </a:r>
          </a:p>
        </p:txBody>
      </p:sp>
      <p:sp>
        <p:nvSpPr>
          <p:cNvPr id="12" name="テキスト ボックス 11">
            <a:extLst>
              <a:ext uri="{FF2B5EF4-FFF2-40B4-BE49-F238E27FC236}">
                <a16:creationId xmlns:a16="http://schemas.microsoft.com/office/drawing/2014/main" id="{7C452F33-0C47-4102-9B1F-0FBE9BEB608A}"/>
              </a:ext>
            </a:extLst>
          </p:cNvPr>
          <p:cNvSpPr txBox="1"/>
          <p:nvPr/>
        </p:nvSpPr>
        <p:spPr>
          <a:xfrm>
            <a:off x="0" y="1449917"/>
            <a:ext cx="4372484" cy="276999"/>
          </a:xfrm>
          <a:prstGeom prst="rect">
            <a:avLst/>
          </a:prstGeom>
          <a:noFill/>
        </p:spPr>
        <p:txBody>
          <a:bodyPr wrap="square" rtlCol="0">
            <a:spAutoFit/>
          </a:bodyPr>
          <a:lstStyle/>
          <a:p>
            <a:r>
              <a:rPr lang="ja-JP" altLang="en-US" sz="1200" dirty="0">
                <a:solidFill>
                  <a:srgbClr val="0000FF"/>
                </a:solidFill>
                <a:latin typeface="ＭＳ ゴシック" panose="020B0609070205080204" pitchFamily="49" charset="-128"/>
                <a:ea typeface="ＭＳ ゴシック" panose="020B0609070205080204" pitchFamily="49" charset="-128"/>
              </a:rPr>
              <a:t>■世界平均と日本周辺、大阪湾周辺の海面上昇量</a:t>
            </a:r>
          </a:p>
        </p:txBody>
      </p:sp>
      <p:sp>
        <p:nvSpPr>
          <p:cNvPr id="20" name="スライド番号プレースホルダー 2">
            <a:extLst>
              <a:ext uri="{FF2B5EF4-FFF2-40B4-BE49-F238E27FC236}">
                <a16:creationId xmlns:a16="http://schemas.microsoft.com/office/drawing/2014/main" id="{FBF9D6DA-7EEA-49FD-80A3-4E71109AB80D}"/>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5</a:t>
            </a:fld>
            <a:endParaRPr kumimoji="1" lang="ja-JP" altLang="en-US" sz="1600" dirty="0">
              <a:solidFill>
                <a:schemeClr val="tx1"/>
              </a:solidFill>
            </a:endParaRPr>
          </a:p>
        </p:txBody>
      </p:sp>
      <p:sp>
        <p:nvSpPr>
          <p:cNvPr id="21" name="Text Box 9">
            <a:extLst>
              <a:ext uri="{FF2B5EF4-FFF2-40B4-BE49-F238E27FC236}">
                <a16:creationId xmlns:a16="http://schemas.microsoft.com/office/drawing/2014/main" id="{B0246E11-BF0A-4E5C-9EB6-A97C726E14D1}"/>
              </a:ext>
            </a:extLst>
          </p:cNvPr>
          <p:cNvSpPr txBox="1">
            <a:spLocks noChangeArrowheads="1"/>
          </p:cNvSpPr>
          <p:nvPr/>
        </p:nvSpPr>
        <p:spPr bwMode="auto">
          <a:xfrm>
            <a:off x="88804" y="492161"/>
            <a:ext cx="8966392" cy="95410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46120" indent="-171450" defTabSz="390997" fontAlgn="auto">
              <a:spcBef>
                <a:spcPct val="0"/>
              </a:spcBef>
              <a:spcAft>
                <a:spcPts val="0"/>
              </a:spcAft>
            </a:pPr>
            <a:r>
              <a:rPr lang="ja-JP" altLang="en-US" sz="1400" dirty="0"/>
              <a:t>日本近海の平均海面の上昇量の推定については、国の「気候変動を踏まえた海岸保全のあり方検討委員会」において検討が進められており、委員会での議論を踏まえて、海面水位の上昇量については設定を行うが必要がある。</a:t>
            </a:r>
            <a:endParaRPr lang="en-US" altLang="ja-JP" sz="1400" dirty="0"/>
          </a:p>
          <a:p>
            <a:pPr marL="246120" indent="-171450" defTabSz="390997" fontAlgn="auto">
              <a:spcBef>
                <a:spcPct val="0"/>
              </a:spcBef>
              <a:spcAft>
                <a:spcPts val="0"/>
              </a:spcAft>
            </a:pPr>
            <a:r>
              <a:rPr lang="ja-JP" altLang="en-US" sz="1400" dirty="0"/>
              <a:t>海面水位上昇量の感度分析を行うため、</a:t>
            </a:r>
            <a:r>
              <a:rPr lang="en-US" altLang="ja-JP" sz="1400" dirty="0"/>
              <a:t>IPCC</a:t>
            </a:r>
            <a:r>
              <a:rPr lang="ja-JP" altLang="en-US" sz="1400" dirty="0"/>
              <a:t>海洋雪氷圏特別報告書</a:t>
            </a:r>
            <a:r>
              <a:rPr lang="en-US" altLang="ja-JP" sz="1400" dirty="0"/>
              <a:t>(SROCC)</a:t>
            </a:r>
            <a:r>
              <a:rPr lang="ja-JP" altLang="en-US" sz="1400" dirty="0"/>
              <a:t>による海面上昇データ</a:t>
            </a:r>
            <a:r>
              <a:rPr lang="en-US" altLang="ja-JP" sz="1400" baseline="30000" dirty="0"/>
              <a:t>※</a:t>
            </a:r>
            <a:r>
              <a:rPr lang="ja-JP" altLang="en-US" sz="1400" dirty="0"/>
              <a:t>から日本周辺及び大阪湾周辺の海面上昇量を整理した。本検討では、参考として大阪湾周辺のデータを用いる。</a:t>
            </a:r>
            <a:endParaRPr lang="en-US" altLang="ja-JP" sz="1400" dirty="0"/>
          </a:p>
        </p:txBody>
      </p:sp>
      <p:sp>
        <p:nvSpPr>
          <p:cNvPr id="22" name="テキスト ボックス 21">
            <a:extLst>
              <a:ext uri="{FF2B5EF4-FFF2-40B4-BE49-F238E27FC236}">
                <a16:creationId xmlns:a16="http://schemas.microsoft.com/office/drawing/2014/main" id="{F034BDF6-AE46-48D2-A529-C50CF493644A}"/>
              </a:ext>
            </a:extLst>
          </p:cNvPr>
          <p:cNvSpPr txBox="1"/>
          <p:nvPr/>
        </p:nvSpPr>
        <p:spPr>
          <a:xfrm>
            <a:off x="0" y="3527571"/>
            <a:ext cx="5829299" cy="215444"/>
          </a:xfrm>
          <a:prstGeom prst="rect">
            <a:avLst/>
          </a:prstGeom>
          <a:noFill/>
        </p:spPr>
        <p:txBody>
          <a:bodyPr wrap="square" rtlCol="0">
            <a:spAutoFit/>
          </a:bodyPr>
          <a:lstStyle/>
          <a:p>
            <a:r>
              <a:rPr lang="en-US" altLang="ja-JP" sz="800" dirty="0">
                <a:latin typeface="ＭＳ ゴシック" panose="020B0609070205080204" pitchFamily="49" charset="-128"/>
                <a:ea typeface="ＭＳ ゴシック" panose="020B0609070205080204" pitchFamily="49" charset="-128"/>
              </a:rPr>
              <a:t>※</a:t>
            </a:r>
            <a:r>
              <a:rPr lang="ja-JP" altLang="en-US" sz="800" dirty="0">
                <a:latin typeface="ＭＳ ゴシック" panose="020B0609070205080204" pitchFamily="49" charset="-128"/>
                <a:ea typeface="ＭＳ ゴシック" panose="020B0609070205080204" pitchFamily="49" charset="-128"/>
              </a:rPr>
              <a:t>出典：</a:t>
            </a:r>
            <a:r>
              <a:rPr lang="en-US" altLang="ja-JP" sz="800" dirty="0">
                <a:latin typeface="ＭＳ ゴシック" panose="020B0609070205080204" pitchFamily="49" charset="-128"/>
                <a:ea typeface="ＭＳ ゴシック" panose="020B0609070205080204" pitchFamily="49" charset="-128"/>
              </a:rPr>
              <a:t>https://report.ipcc.ch/srocc/pdf/SROCC_FinalDraft_Chapter4_SM_Data.zip</a:t>
            </a:r>
            <a:endParaRPr lang="ja-JP" altLang="en-US" sz="800" dirty="0">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F287A260-F5DD-4CCE-A5D3-2E0CD25E93E6}"/>
              </a:ext>
            </a:extLst>
          </p:cNvPr>
          <p:cNvSpPr txBox="1"/>
          <p:nvPr/>
        </p:nvSpPr>
        <p:spPr>
          <a:xfrm>
            <a:off x="7769175" y="1393064"/>
            <a:ext cx="829691" cy="276999"/>
          </a:xfrm>
          <a:prstGeom prst="rect">
            <a:avLst/>
          </a:prstGeom>
          <a:noFill/>
        </p:spPr>
        <p:txBody>
          <a:bodyPr wrap="square" rtlCol="0">
            <a:spAutoFit/>
          </a:bodyPr>
          <a:lstStyle/>
          <a:p>
            <a:pPr algn="ctr"/>
            <a:r>
              <a:rPr lang="ja-JP" altLang="en-US" sz="1200" dirty="0">
                <a:solidFill>
                  <a:srgbClr val="0000FF"/>
                </a:solidFill>
                <a:latin typeface="ＭＳ ゴシック" panose="020B0609070205080204" pitchFamily="49" charset="-128"/>
                <a:ea typeface="ＭＳ ゴシック" panose="020B0609070205080204" pitchFamily="49" charset="-128"/>
              </a:rPr>
              <a:t>世界平均</a:t>
            </a:r>
          </a:p>
        </p:txBody>
      </p:sp>
      <p:sp>
        <p:nvSpPr>
          <p:cNvPr id="24" name="テキスト ボックス 23">
            <a:extLst>
              <a:ext uri="{FF2B5EF4-FFF2-40B4-BE49-F238E27FC236}">
                <a16:creationId xmlns:a16="http://schemas.microsoft.com/office/drawing/2014/main" id="{0C6F1083-E72F-4FE7-941A-C052E2DB9B1A}"/>
              </a:ext>
            </a:extLst>
          </p:cNvPr>
          <p:cNvSpPr txBox="1"/>
          <p:nvPr/>
        </p:nvSpPr>
        <p:spPr>
          <a:xfrm>
            <a:off x="7568941" y="4950188"/>
            <a:ext cx="1047750" cy="276999"/>
          </a:xfrm>
          <a:prstGeom prst="rect">
            <a:avLst/>
          </a:prstGeom>
          <a:noFill/>
        </p:spPr>
        <p:txBody>
          <a:bodyPr wrap="square" rtlCol="0">
            <a:spAutoFit/>
          </a:bodyPr>
          <a:lstStyle/>
          <a:p>
            <a:pPr algn="ctr"/>
            <a:r>
              <a:rPr lang="ja-JP" altLang="en-US" sz="1200" dirty="0">
                <a:solidFill>
                  <a:srgbClr val="0000FF"/>
                </a:solidFill>
                <a:latin typeface="ＭＳ ゴシック" panose="020B0609070205080204" pitchFamily="49" charset="-128"/>
                <a:ea typeface="ＭＳ ゴシック" panose="020B0609070205080204" pitchFamily="49" charset="-128"/>
              </a:rPr>
              <a:t>大阪湾周辺</a:t>
            </a:r>
          </a:p>
        </p:txBody>
      </p:sp>
      <p:sp>
        <p:nvSpPr>
          <p:cNvPr id="25" name="テキスト ボックス 24">
            <a:extLst>
              <a:ext uri="{FF2B5EF4-FFF2-40B4-BE49-F238E27FC236}">
                <a16:creationId xmlns:a16="http://schemas.microsoft.com/office/drawing/2014/main" id="{AE5DE0F5-3AB7-4232-8D34-EC40AD3221C3}"/>
              </a:ext>
            </a:extLst>
          </p:cNvPr>
          <p:cNvSpPr txBox="1"/>
          <p:nvPr/>
        </p:nvSpPr>
        <p:spPr>
          <a:xfrm>
            <a:off x="8423839" y="1858601"/>
            <a:ext cx="558896" cy="230832"/>
          </a:xfrm>
          <a:prstGeom prst="rect">
            <a:avLst/>
          </a:prstGeom>
          <a:noFill/>
        </p:spPr>
        <p:txBody>
          <a:bodyPr wrap="square" rtlCol="0">
            <a:spAutoFit/>
          </a:bodyPr>
          <a:lstStyle/>
          <a:p>
            <a:pPr algn="ctr"/>
            <a:r>
              <a:rPr lang="en-US" altLang="ja-JP" sz="900" dirty="0">
                <a:solidFill>
                  <a:srgbClr val="FF0000"/>
                </a:solidFill>
                <a:latin typeface="ＭＳ ゴシック" panose="020B0609070205080204" pitchFamily="49" charset="-128"/>
                <a:ea typeface="ＭＳ ゴシック" panose="020B0609070205080204" pitchFamily="49" charset="-128"/>
              </a:rPr>
              <a:t>1.10</a:t>
            </a:r>
            <a:endParaRPr lang="ja-JP" altLang="en-US" sz="900" dirty="0">
              <a:solidFill>
                <a:srgbClr val="FF0000"/>
              </a:solidFill>
              <a:latin typeface="ＭＳ ゴシック" panose="020B0609070205080204" pitchFamily="49" charset="-128"/>
              <a:ea typeface="ＭＳ ゴシック" panose="020B0609070205080204" pitchFamily="49" charset="-128"/>
            </a:endParaRPr>
          </a:p>
        </p:txBody>
      </p:sp>
      <p:cxnSp>
        <p:nvCxnSpPr>
          <p:cNvPr id="8" name="直線コネクタ 7">
            <a:extLst>
              <a:ext uri="{FF2B5EF4-FFF2-40B4-BE49-F238E27FC236}">
                <a16:creationId xmlns:a16="http://schemas.microsoft.com/office/drawing/2014/main" id="{7A077C03-6E6B-4902-99B5-57730AD05AAD}"/>
              </a:ext>
            </a:extLst>
          </p:cNvPr>
          <p:cNvCxnSpPr/>
          <p:nvPr/>
        </p:nvCxnSpPr>
        <p:spPr>
          <a:xfrm>
            <a:off x="8450960" y="2067177"/>
            <a:ext cx="635128" cy="0"/>
          </a:xfrm>
          <a:prstGeom prst="line">
            <a:avLst/>
          </a:prstGeom>
          <a:ln>
            <a:solidFill>
              <a:srgbClr val="FF0000"/>
            </a:solidFill>
            <a:prstDash val="dashDot"/>
          </a:ln>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2E3BE2E1-4C01-4EFA-8635-307D17250E6F}"/>
              </a:ext>
            </a:extLst>
          </p:cNvPr>
          <p:cNvCxnSpPr/>
          <p:nvPr/>
        </p:nvCxnSpPr>
        <p:spPr>
          <a:xfrm>
            <a:off x="8450960" y="2327476"/>
            <a:ext cx="635128" cy="0"/>
          </a:xfrm>
          <a:prstGeom prst="line">
            <a:avLst/>
          </a:prstGeom>
          <a:ln>
            <a:solidFill>
              <a:srgbClr val="FF0000"/>
            </a:solidFill>
            <a:prstDash val="dashDot"/>
          </a:ln>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C6F7F1D1-44BA-40A5-AB8E-9EC54076C96B}"/>
              </a:ext>
            </a:extLst>
          </p:cNvPr>
          <p:cNvCxnSpPr/>
          <p:nvPr/>
        </p:nvCxnSpPr>
        <p:spPr>
          <a:xfrm>
            <a:off x="8437124" y="2475411"/>
            <a:ext cx="635128" cy="0"/>
          </a:xfrm>
          <a:prstGeom prst="line">
            <a:avLst/>
          </a:prstGeom>
          <a:ln>
            <a:solidFill>
              <a:srgbClr val="0070C0"/>
            </a:solidFill>
            <a:prstDash val="dashDot"/>
          </a:ln>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319685AD-14EE-48D3-BA92-E3A197016DE3}"/>
              </a:ext>
            </a:extLst>
          </p:cNvPr>
          <p:cNvCxnSpPr/>
          <p:nvPr/>
        </p:nvCxnSpPr>
        <p:spPr>
          <a:xfrm>
            <a:off x="8443185" y="2625131"/>
            <a:ext cx="635128" cy="0"/>
          </a:xfrm>
          <a:prstGeom prst="line">
            <a:avLst/>
          </a:prstGeom>
          <a:ln>
            <a:solidFill>
              <a:srgbClr val="0070C0"/>
            </a:solidFill>
            <a:prstDash val="dashDot"/>
          </a:ln>
        </p:spPr>
        <p:style>
          <a:lnRef idx="1">
            <a:schemeClr val="dk1"/>
          </a:lnRef>
          <a:fillRef idx="0">
            <a:schemeClr val="dk1"/>
          </a:fillRef>
          <a:effectRef idx="0">
            <a:schemeClr val="dk1"/>
          </a:effectRef>
          <a:fontRef idx="minor">
            <a:schemeClr val="tx1"/>
          </a:fontRef>
        </p:style>
      </p:cxnSp>
      <p:sp>
        <p:nvSpPr>
          <p:cNvPr id="17" name="テキスト ボックス 16">
            <a:extLst>
              <a:ext uri="{FF2B5EF4-FFF2-40B4-BE49-F238E27FC236}">
                <a16:creationId xmlns:a16="http://schemas.microsoft.com/office/drawing/2014/main" id="{CBCF067A-8B26-4063-929A-57C01E85032B}"/>
              </a:ext>
            </a:extLst>
          </p:cNvPr>
          <p:cNvSpPr txBox="1"/>
          <p:nvPr/>
        </p:nvSpPr>
        <p:spPr>
          <a:xfrm>
            <a:off x="8423839" y="2126268"/>
            <a:ext cx="558896" cy="230832"/>
          </a:xfrm>
          <a:prstGeom prst="rect">
            <a:avLst/>
          </a:prstGeom>
          <a:noFill/>
        </p:spPr>
        <p:txBody>
          <a:bodyPr wrap="square" rtlCol="0">
            <a:spAutoFit/>
          </a:bodyPr>
          <a:lstStyle/>
          <a:p>
            <a:pPr algn="ctr"/>
            <a:r>
              <a:rPr lang="en-US" altLang="ja-JP" sz="900" dirty="0">
                <a:solidFill>
                  <a:srgbClr val="FF0000"/>
                </a:solidFill>
                <a:latin typeface="ＭＳ ゴシック" panose="020B0609070205080204" pitchFamily="49" charset="-128"/>
                <a:ea typeface="ＭＳ ゴシック" panose="020B0609070205080204" pitchFamily="49" charset="-128"/>
              </a:rPr>
              <a:t>0.84</a:t>
            </a:r>
            <a:endParaRPr lang="ja-JP" altLang="en-US" sz="900" dirty="0">
              <a:solidFill>
                <a:srgbClr val="FF0000"/>
              </a:solidFill>
              <a:latin typeface="ＭＳ ゴシック" panose="020B0609070205080204" pitchFamily="49" charset="-128"/>
              <a:ea typeface="ＭＳ ゴシック" panose="020B0609070205080204" pitchFamily="49" charset="-128"/>
            </a:endParaRPr>
          </a:p>
        </p:txBody>
      </p:sp>
      <p:sp>
        <p:nvSpPr>
          <p:cNvPr id="18" name="テキスト ボックス 17">
            <a:extLst>
              <a:ext uri="{FF2B5EF4-FFF2-40B4-BE49-F238E27FC236}">
                <a16:creationId xmlns:a16="http://schemas.microsoft.com/office/drawing/2014/main" id="{90A892EA-ADAC-4C39-9930-80D45A3026D3}"/>
              </a:ext>
            </a:extLst>
          </p:cNvPr>
          <p:cNvSpPr txBox="1"/>
          <p:nvPr/>
        </p:nvSpPr>
        <p:spPr>
          <a:xfrm>
            <a:off x="8430710" y="2297993"/>
            <a:ext cx="558896" cy="230832"/>
          </a:xfrm>
          <a:prstGeom prst="rect">
            <a:avLst/>
          </a:prstGeom>
          <a:noFill/>
        </p:spPr>
        <p:txBody>
          <a:bodyPr wrap="square" rtlCol="0">
            <a:spAutoFit/>
          </a:bodyPr>
          <a:lstStyle/>
          <a:p>
            <a:pPr algn="ctr"/>
            <a:r>
              <a:rPr lang="en-US" altLang="ja-JP" sz="900" dirty="0">
                <a:solidFill>
                  <a:srgbClr val="0070C0"/>
                </a:solidFill>
                <a:latin typeface="ＭＳ ゴシック" panose="020B0609070205080204" pitchFamily="49" charset="-128"/>
                <a:ea typeface="ＭＳ ゴシック" panose="020B0609070205080204" pitchFamily="49" charset="-128"/>
              </a:rPr>
              <a:t>0.59</a:t>
            </a:r>
            <a:endParaRPr lang="ja-JP" altLang="en-US" sz="900" dirty="0">
              <a:solidFill>
                <a:srgbClr val="0070C0"/>
              </a:solidFill>
              <a:latin typeface="ＭＳ ゴシック" panose="020B0609070205080204" pitchFamily="49" charset="-128"/>
              <a:ea typeface="ＭＳ ゴシック" panose="020B0609070205080204" pitchFamily="49" charset="-128"/>
            </a:endParaRPr>
          </a:p>
        </p:txBody>
      </p:sp>
      <p:sp>
        <p:nvSpPr>
          <p:cNvPr id="19" name="テキスト ボックス 18">
            <a:extLst>
              <a:ext uri="{FF2B5EF4-FFF2-40B4-BE49-F238E27FC236}">
                <a16:creationId xmlns:a16="http://schemas.microsoft.com/office/drawing/2014/main" id="{CB126605-25E2-424A-B512-1DA58FEFFE46}"/>
              </a:ext>
            </a:extLst>
          </p:cNvPr>
          <p:cNvSpPr txBox="1"/>
          <p:nvPr/>
        </p:nvSpPr>
        <p:spPr>
          <a:xfrm>
            <a:off x="8430710" y="2433733"/>
            <a:ext cx="558896" cy="230832"/>
          </a:xfrm>
          <a:prstGeom prst="rect">
            <a:avLst/>
          </a:prstGeom>
          <a:noFill/>
        </p:spPr>
        <p:txBody>
          <a:bodyPr wrap="square" rtlCol="0">
            <a:spAutoFit/>
          </a:bodyPr>
          <a:lstStyle/>
          <a:p>
            <a:pPr algn="ctr"/>
            <a:r>
              <a:rPr lang="en-US" altLang="ja-JP" sz="900" dirty="0">
                <a:solidFill>
                  <a:srgbClr val="0070C0"/>
                </a:solidFill>
                <a:latin typeface="ＭＳ ゴシック" panose="020B0609070205080204" pitchFamily="49" charset="-128"/>
                <a:ea typeface="ＭＳ ゴシック" panose="020B0609070205080204" pitchFamily="49" charset="-128"/>
              </a:rPr>
              <a:t>0.44</a:t>
            </a:r>
            <a:endParaRPr lang="ja-JP" altLang="en-US" sz="900" dirty="0">
              <a:solidFill>
                <a:srgbClr val="0070C0"/>
              </a:solidFill>
              <a:latin typeface="ＭＳ ゴシック" panose="020B0609070205080204" pitchFamily="49" charset="-128"/>
              <a:ea typeface="ＭＳ ゴシック" panose="020B0609070205080204" pitchFamily="49" charset="-128"/>
            </a:endParaRPr>
          </a:p>
        </p:txBody>
      </p:sp>
      <p:cxnSp>
        <p:nvCxnSpPr>
          <p:cNvPr id="29" name="直線コネクタ 28">
            <a:extLst>
              <a:ext uri="{FF2B5EF4-FFF2-40B4-BE49-F238E27FC236}">
                <a16:creationId xmlns:a16="http://schemas.microsoft.com/office/drawing/2014/main" id="{5E2314BB-4DC6-4587-A5BA-19B23CD2C0C3}"/>
              </a:ext>
            </a:extLst>
          </p:cNvPr>
          <p:cNvCxnSpPr/>
          <p:nvPr/>
        </p:nvCxnSpPr>
        <p:spPr>
          <a:xfrm>
            <a:off x="8437124" y="5487146"/>
            <a:ext cx="635128" cy="0"/>
          </a:xfrm>
          <a:prstGeom prst="line">
            <a:avLst/>
          </a:prstGeom>
          <a:ln>
            <a:solidFill>
              <a:srgbClr val="FF0000"/>
            </a:solidFill>
            <a:prstDash val="dashDot"/>
          </a:ln>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55C53F83-B7FC-4434-A8A9-6D51AD4FE1EC}"/>
              </a:ext>
            </a:extLst>
          </p:cNvPr>
          <p:cNvCxnSpPr/>
          <p:nvPr/>
        </p:nvCxnSpPr>
        <p:spPr>
          <a:xfrm>
            <a:off x="8466392" y="5671311"/>
            <a:ext cx="635128" cy="0"/>
          </a:xfrm>
          <a:prstGeom prst="line">
            <a:avLst/>
          </a:prstGeom>
          <a:ln>
            <a:solidFill>
              <a:srgbClr val="FF0000"/>
            </a:solidFill>
            <a:prstDash val="dashDot"/>
          </a:ln>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6FE50118-AFB0-4FEF-A380-D0A1206B6CF9}"/>
              </a:ext>
            </a:extLst>
          </p:cNvPr>
          <p:cNvCxnSpPr/>
          <p:nvPr/>
        </p:nvCxnSpPr>
        <p:spPr>
          <a:xfrm>
            <a:off x="8459038" y="5817004"/>
            <a:ext cx="635128" cy="0"/>
          </a:xfrm>
          <a:prstGeom prst="line">
            <a:avLst/>
          </a:prstGeom>
          <a:ln>
            <a:solidFill>
              <a:srgbClr val="FF0000"/>
            </a:solidFill>
            <a:prstDash val="dashDot"/>
          </a:ln>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80B706D5-C1BF-4F08-B64C-9AC8D974B950}"/>
              </a:ext>
            </a:extLst>
          </p:cNvPr>
          <p:cNvCxnSpPr>
            <a:cxnSpLocks/>
          </p:cNvCxnSpPr>
          <p:nvPr/>
        </p:nvCxnSpPr>
        <p:spPr>
          <a:xfrm>
            <a:off x="8445180" y="5749770"/>
            <a:ext cx="233180" cy="0"/>
          </a:xfrm>
          <a:prstGeom prst="line">
            <a:avLst/>
          </a:prstGeom>
          <a:ln>
            <a:solidFill>
              <a:srgbClr val="0070C0"/>
            </a:solidFill>
            <a:prstDash val="dashDot"/>
          </a:ln>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F42C46F2-FC24-4E49-8A68-F3DD06DDD36C}"/>
              </a:ext>
            </a:extLst>
          </p:cNvPr>
          <p:cNvCxnSpPr>
            <a:cxnSpLocks/>
          </p:cNvCxnSpPr>
          <p:nvPr/>
        </p:nvCxnSpPr>
        <p:spPr>
          <a:xfrm>
            <a:off x="8449320" y="5849273"/>
            <a:ext cx="233276" cy="0"/>
          </a:xfrm>
          <a:prstGeom prst="line">
            <a:avLst/>
          </a:prstGeom>
          <a:ln>
            <a:solidFill>
              <a:srgbClr val="0070C0"/>
            </a:solidFill>
            <a:prstDash val="dashDot"/>
          </a:ln>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A7492EC8-C261-4E23-B2E2-39EB573E9D7B}"/>
              </a:ext>
            </a:extLst>
          </p:cNvPr>
          <p:cNvCxnSpPr>
            <a:cxnSpLocks/>
          </p:cNvCxnSpPr>
          <p:nvPr/>
        </p:nvCxnSpPr>
        <p:spPr>
          <a:xfrm>
            <a:off x="8438670" y="6059978"/>
            <a:ext cx="233180" cy="0"/>
          </a:xfrm>
          <a:prstGeom prst="line">
            <a:avLst/>
          </a:prstGeom>
          <a:ln>
            <a:solidFill>
              <a:srgbClr val="0070C0"/>
            </a:solidFill>
            <a:prstDash val="dashDot"/>
          </a:ln>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4316D7BC-9978-41B0-90D2-8AEB6A98A6C2}"/>
              </a:ext>
            </a:extLst>
          </p:cNvPr>
          <p:cNvSpPr txBox="1"/>
          <p:nvPr/>
        </p:nvSpPr>
        <p:spPr>
          <a:xfrm>
            <a:off x="8295990" y="5861043"/>
            <a:ext cx="558896" cy="230832"/>
          </a:xfrm>
          <a:prstGeom prst="rect">
            <a:avLst/>
          </a:prstGeom>
          <a:noFill/>
        </p:spPr>
        <p:txBody>
          <a:bodyPr wrap="square" rtlCol="0">
            <a:spAutoFit/>
          </a:bodyPr>
          <a:lstStyle/>
          <a:p>
            <a:pPr algn="ctr"/>
            <a:r>
              <a:rPr lang="en-US" altLang="ja-JP" sz="900" dirty="0">
                <a:solidFill>
                  <a:srgbClr val="0070C0"/>
                </a:solidFill>
                <a:latin typeface="ＭＳ ゴシック" panose="020B0609070205080204" pitchFamily="49" charset="-128"/>
                <a:ea typeface="ＭＳ ゴシック" panose="020B0609070205080204" pitchFamily="49" charset="-128"/>
              </a:rPr>
              <a:t>0.42</a:t>
            </a:r>
            <a:endParaRPr lang="ja-JP" altLang="en-US" sz="900" dirty="0">
              <a:solidFill>
                <a:srgbClr val="0070C0"/>
              </a:solidFill>
              <a:latin typeface="ＭＳ ゴシック" panose="020B0609070205080204" pitchFamily="49" charset="-128"/>
              <a:ea typeface="ＭＳ ゴシック" panose="020B0609070205080204" pitchFamily="49" charset="-128"/>
            </a:endParaRPr>
          </a:p>
        </p:txBody>
      </p:sp>
      <p:sp>
        <p:nvSpPr>
          <p:cNvPr id="36" name="テキスト ボックス 35">
            <a:extLst>
              <a:ext uri="{FF2B5EF4-FFF2-40B4-BE49-F238E27FC236}">
                <a16:creationId xmlns:a16="http://schemas.microsoft.com/office/drawing/2014/main" id="{2C229DC5-3061-4A0D-A4CF-7B44CE085293}"/>
              </a:ext>
            </a:extLst>
          </p:cNvPr>
          <p:cNvSpPr txBox="1"/>
          <p:nvPr/>
        </p:nvSpPr>
        <p:spPr>
          <a:xfrm>
            <a:off x="8295990" y="5671311"/>
            <a:ext cx="558896" cy="230832"/>
          </a:xfrm>
          <a:prstGeom prst="rect">
            <a:avLst/>
          </a:prstGeom>
          <a:noFill/>
        </p:spPr>
        <p:txBody>
          <a:bodyPr wrap="square" rtlCol="0">
            <a:spAutoFit/>
          </a:bodyPr>
          <a:lstStyle/>
          <a:p>
            <a:pPr algn="ctr"/>
            <a:r>
              <a:rPr lang="en-US" altLang="ja-JP" sz="900" dirty="0">
                <a:solidFill>
                  <a:srgbClr val="0070C0"/>
                </a:solidFill>
                <a:latin typeface="ＭＳ ゴシック" panose="020B0609070205080204" pitchFamily="49" charset="-128"/>
                <a:ea typeface="ＭＳ ゴシック" panose="020B0609070205080204" pitchFamily="49" charset="-128"/>
              </a:rPr>
              <a:t>0.66</a:t>
            </a:r>
          </a:p>
        </p:txBody>
      </p:sp>
      <p:sp>
        <p:nvSpPr>
          <p:cNvPr id="37" name="テキスト ボックス 36">
            <a:extLst>
              <a:ext uri="{FF2B5EF4-FFF2-40B4-BE49-F238E27FC236}">
                <a16:creationId xmlns:a16="http://schemas.microsoft.com/office/drawing/2014/main" id="{5FDB69AF-BB16-41CD-A064-F947D458223C}"/>
              </a:ext>
            </a:extLst>
          </p:cNvPr>
          <p:cNvSpPr txBox="1"/>
          <p:nvPr/>
        </p:nvSpPr>
        <p:spPr>
          <a:xfrm>
            <a:off x="8291572" y="5564526"/>
            <a:ext cx="558896" cy="230832"/>
          </a:xfrm>
          <a:prstGeom prst="rect">
            <a:avLst/>
          </a:prstGeom>
          <a:noFill/>
        </p:spPr>
        <p:txBody>
          <a:bodyPr wrap="square" rtlCol="0">
            <a:spAutoFit/>
          </a:bodyPr>
          <a:lstStyle/>
          <a:p>
            <a:pPr algn="ctr"/>
            <a:r>
              <a:rPr lang="en-US" altLang="ja-JP" sz="900" dirty="0">
                <a:solidFill>
                  <a:srgbClr val="0070C0"/>
                </a:solidFill>
                <a:latin typeface="ＭＳ ゴシック" panose="020B0609070205080204" pitchFamily="49" charset="-128"/>
                <a:ea typeface="ＭＳ ゴシック" panose="020B0609070205080204" pitchFamily="49" charset="-128"/>
              </a:rPr>
              <a:t>0.78</a:t>
            </a:r>
          </a:p>
        </p:txBody>
      </p:sp>
      <p:sp>
        <p:nvSpPr>
          <p:cNvPr id="38" name="テキスト ボックス 37">
            <a:extLst>
              <a:ext uri="{FF2B5EF4-FFF2-40B4-BE49-F238E27FC236}">
                <a16:creationId xmlns:a16="http://schemas.microsoft.com/office/drawing/2014/main" id="{6A72E6BC-DA6C-4CC4-9D11-07BC1AB95C6F}"/>
              </a:ext>
            </a:extLst>
          </p:cNvPr>
          <p:cNvSpPr txBox="1"/>
          <p:nvPr/>
        </p:nvSpPr>
        <p:spPr>
          <a:xfrm>
            <a:off x="8671850" y="5280110"/>
            <a:ext cx="558896" cy="230832"/>
          </a:xfrm>
          <a:prstGeom prst="rect">
            <a:avLst/>
          </a:prstGeom>
          <a:noFill/>
        </p:spPr>
        <p:txBody>
          <a:bodyPr wrap="square" rtlCol="0">
            <a:spAutoFit/>
          </a:bodyPr>
          <a:lstStyle/>
          <a:p>
            <a:pPr algn="ctr"/>
            <a:r>
              <a:rPr lang="en-US" altLang="ja-JP" sz="900" dirty="0">
                <a:solidFill>
                  <a:srgbClr val="FF0000"/>
                </a:solidFill>
                <a:latin typeface="ＭＳ ゴシック" panose="020B0609070205080204" pitchFamily="49" charset="-128"/>
                <a:ea typeface="ＭＳ ゴシック" panose="020B0609070205080204" pitchFamily="49" charset="-128"/>
              </a:rPr>
              <a:t>1.07</a:t>
            </a:r>
            <a:endParaRPr lang="ja-JP" altLang="en-US" sz="900" dirty="0">
              <a:solidFill>
                <a:srgbClr val="FF0000"/>
              </a:solidFill>
              <a:latin typeface="ＭＳ ゴシック" panose="020B0609070205080204" pitchFamily="49" charset="-128"/>
              <a:ea typeface="ＭＳ ゴシック" panose="020B0609070205080204" pitchFamily="49" charset="-128"/>
            </a:endParaRPr>
          </a:p>
        </p:txBody>
      </p:sp>
      <p:sp>
        <p:nvSpPr>
          <p:cNvPr id="39" name="テキスト ボックス 38">
            <a:extLst>
              <a:ext uri="{FF2B5EF4-FFF2-40B4-BE49-F238E27FC236}">
                <a16:creationId xmlns:a16="http://schemas.microsoft.com/office/drawing/2014/main" id="{5775698A-5E2C-4320-ADFD-9165434857E3}"/>
              </a:ext>
            </a:extLst>
          </p:cNvPr>
          <p:cNvSpPr txBox="1"/>
          <p:nvPr/>
        </p:nvSpPr>
        <p:spPr>
          <a:xfrm>
            <a:off x="8673588" y="5487146"/>
            <a:ext cx="558896" cy="230832"/>
          </a:xfrm>
          <a:prstGeom prst="rect">
            <a:avLst/>
          </a:prstGeom>
          <a:noFill/>
        </p:spPr>
        <p:txBody>
          <a:bodyPr wrap="square" rtlCol="0">
            <a:spAutoFit/>
          </a:bodyPr>
          <a:lstStyle/>
          <a:p>
            <a:pPr algn="ctr"/>
            <a:r>
              <a:rPr lang="en-US" altLang="ja-JP" sz="900" dirty="0">
                <a:solidFill>
                  <a:srgbClr val="FF0000"/>
                </a:solidFill>
                <a:latin typeface="ＭＳ ゴシック" panose="020B0609070205080204" pitchFamily="49" charset="-128"/>
                <a:ea typeface="ＭＳ ゴシック" panose="020B0609070205080204" pitchFamily="49" charset="-128"/>
              </a:rPr>
              <a:t>0.86</a:t>
            </a:r>
          </a:p>
        </p:txBody>
      </p:sp>
      <p:sp>
        <p:nvSpPr>
          <p:cNvPr id="40" name="テキスト ボックス 39">
            <a:extLst>
              <a:ext uri="{FF2B5EF4-FFF2-40B4-BE49-F238E27FC236}">
                <a16:creationId xmlns:a16="http://schemas.microsoft.com/office/drawing/2014/main" id="{2A120B9B-4B92-4053-9C57-E63F44430EFC}"/>
              </a:ext>
            </a:extLst>
          </p:cNvPr>
          <p:cNvSpPr txBox="1"/>
          <p:nvPr/>
        </p:nvSpPr>
        <p:spPr>
          <a:xfrm>
            <a:off x="8671850" y="5631434"/>
            <a:ext cx="558896" cy="230832"/>
          </a:xfrm>
          <a:prstGeom prst="rect">
            <a:avLst/>
          </a:prstGeom>
          <a:noFill/>
        </p:spPr>
        <p:txBody>
          <a:bodyPr wrap="square" rtlCol="0">
            <a:spAutoFit/>
          </a:bodyPr>
          <a:lstStyle/>
          <a:p>
            <a:pPr algn="ctr"/>
            <a:r>
              <a:rPr lang="en-US" altLang="ja-JP" sz="900" dirty="0">
                <a:solidFill>
                  <a:srgbClr val="FF0000"/>
                </a:solidFill>
                <a:latin typeface="ＭＳ ゴシック" panose="020B0609070205080204" pitchFamily="49" charset="-128"/>
                <a:ea typeface="ＭＳ ゴシック" panose="020B0609070205080204" pitchFamily="49" charset="-128"/>
              </a:rPr>
              <a:t>0.69</a:t>
            </a:r>
            <a:endParaRPr lang="ja-JP" altLang="en-US" sz="900" dirty="0">
              <a:solidFill>
                <a:srgbClr val="FF0000"/>
              </a:solidFill>
              <a:latin typeface="ＭＳ ゴシック" panose="020B0609070205080204" pitchFamily="49" charset="-128"/>
              <a:ea typeface="ＭＳ ゴシック" panose="020B0609070205080204" pitchFamily="49" charset="-128"/>
            </a:endParaRPr>
          </a:p>
        </p:txBody>
      </p:sp>
      <p:sp>
        <p:nvSpPr>
          <p:cNvPr id="56" name="テキスト ボックス 55">
            <a:extLst>
              <a:ext uri="{FF2B5EF4-FFF2-40B4-BE49-F238E27FC236}">
                <a16:creationId xmlns:a16="http://schemas.microsoft.com/office/drawing/2014/main" id="{A0BAA074-A3A5-4ACD-81F5-79529AEE7FB0}"/>
              </a:ext>
            </a:extLst>
          </p:cNvPr>
          <p:cNvSpPr txBox="1"/>
          <p:nvPr/>
        </p:nvSpPr>
        <p:spPr>
          <a:xfrm>
            <a:off x="2594334" y="4531066"/>
            <a:ext cx="1738920" cy="1538883"/>
          </a:xfrm>
          <a:prstGeom prst="rect">
            <a:avLst/>
          </a:prstGeom>
          <a:noFill/>
        </p:spPr>
        <p:txBody>
          <a:bodyPr wrap="square" rtlCol="0">
            <a:spAutoFit/>
          </a:bodyPr>
          <a:lstStyle/>
          <a:p>
            <a:r>
              <a:rPr lang="ja-JP" altLang="en-US" sz="800" dirty="0">
                <a:solidFill>
                  <a:srgbClr val="0000FF"/>
                </a:solidFill>
                <a:latin typeface="ＭＳ ゴシック" panose="020B0609070205080204" pitchFamily="49" charset="-128"/>
                <a:ea typeface="ＭＳ ゴシック" panose="020B0609070205080204" pitchFamily="49" charset="-128"/>
              </a:rPr>
              <a:t>■カバー率</a:t>
            </a:r>
            <a:endParaRPr lang="en-US" altLang="ja-JP" sz="800" dirty="0">
              <a:latin typeface="ＭＳ ゴシック" panose="020B0609070205080204" pitchFamily="49" charset="-128"/>
              <a:ea typeface="ＭＳ ゴシック" panose="020B0609070205080204" pitchFamily="49" charset="-128"/>
            </a:endParaRPr>
          </a:p>
          <a:p>
            <a:r>
              <a:rPr lang="ja-JP" altLang="en-US" sz="800" dirty="0">
                <a:latin typeface="ＭＳ ゴシック" panose="020B0609070205080204" pitchFamily="49" charset="-128"/>
                <a:ea typeface="ＭＳ ゴシック" panose="020B0609070205080204" pitchFamily="49" charset="-128"/>
              </a:rPr>
              <a:t>　海水面上昇量の頻度分布に対する非超過確率を示す。</a:t>
            </a:r>
            <a:endParaRPr lang="en-US" altLang="ja-JP" sz="800" dirty="0">
              <a:latin typeface="ＭＳ ゴシック" panose="020B0609070205080204" pitchFamily="49" charset="-128"/>
              <a:ea typeface="ＭＳ ゴシック" panose="020B0609070205080204" pitchFamily="49" charset="-128"/>
            </a:endParaRPr>
          </a:p>
          <a:p>
            <a:endParaRPr lang="en-US" altLang="ja-JP" sz="1000" dirty="0">
              <a:latin typeface="ＭＳ ゴシック" panose="020B0609070205080204" pitchFamily="49" charset="-128"/>
              <a:ea typeface="ＭＳ ゴシック" panose="020B0609070205080204" pitchFamily="49" charset="-128"/>
            </a:endParaRPr>
          </a:p>
          <a:p>
            <a:endParaRPr lang="en-US" altLang="ja-JP" sz="1000" dirty="0">
              <a:latin typeface="ＭＳ ゴシック" panose="020B0609070205080204" pitchFamily="49" charset="-128"/>
              <a:ea typeface="ＭＳ ゴシック" panose="020B0609070205080204" pitchFamily="49" charset="-128"/>
            </a:endParaRPr>
          </a:p>
          <a:p>
            <a:endParaRPr lang="en-US" altLang="ja-JP" sz="1000" dirty="0">
              <a:latin typeface="ＭＳ ゴシック" panose="020B0609070205080204" pitchFamily="49" charset="-128"/>
              <a:ea typeface="ＭＳ ゴシック" panose="020B0609070205080204" pitchFamily="49" charset="-128"/>
            </a:endParaRPr>
          </a:p>
          <a:p>
            <a:endParaRPr lang="en-US" altLang="ja-JP" sz="1000" dirty="0">
              <a:latin typeface="ＭＳ ゴシック" panose="020B0609070205080204" pitchFamily="49" charset="-128"/>
              <a:ea typeface="ＭＳ ゴシック" panose="020B0609070205080204" pitchFamily="49" charset="-128"/>
            </a:endParaRPr>
          </a:p>
          <a:p>
            <a:endParaRPr lang="en-US" altLang="ja-JP" sz="1000" dirty="0">
              <a:latin typeface="ＭＳ ゴシック" panose="020B0609070205080204" pitchFamily="49" charset="-128"/>
              <a:ea typeface="ＭＳ ゴシック" panose="020B0609070205080204" pitchFamily="49" charset="-128"/>
            </a:endParaRPr>
          </a:p>
          <a:p>
            <a:endParaRPr lang="en-US" altLang="ja-JP" sz="1000" dirty="0">
              <a:latin typeface="ＭＳ ゴシック" panose="020B0609070205080204" pitchFamily="49" charset="-128"/>
              <a:ea typeface="ＭＳ ゴシック" panose="020B0609070205080204" pitchFamily="49" charset="-128"/>
            </a:endParaRPr>
          </a:p>
          <a:p>
            <a:r>
              <a:rPr lang="ja-JP" altLang="en-US" sz="1000" dirty="0">
                <a:latin typeface="ＭＳ ゴシック" panose="020B0609070205080204" pitchFamily="49" charset="-128"/>
                <a:ea typeface="ＭＳ ゴシック" panose="020B0609070205080204" pitchFamily="49" charset="-128"/>
              </a:rPr>
              <a:t>　</a:t>
            </a:r>
          </a:p>
        </p:txBody>
      </p:sp>
      <p:grpSp>
        <p:nvGrpSpPr>
          <p:cNvPr id="72" name="グループ化 71">
            <a:extLst>
              <a:ext uri="{FF2B5EF4-FFF2-40B4-BE49-F238E27FC236}">
                <a16:creationId xmlns:a16="http://schemas.microsoft.com/office/drawing/2014/main" id="{24B877F8-EA7C-44E4-820E-AB74A65F586B}"/>
              </a:ext>
            </a:extLst>
          </p:cNvPr>
          <p:cNvGrpSpPr/>
          <p:nvPr/>
        </p:nvGrpSpPr>
        <p:grpSpPr>
          <a:xfrm>
            <a:off x="2618761" y="4965662"/>
            <a:ext cx="2119345" cy="1254268"/>
            <a:chOff x="2670378" y="3951617"/>
            <a:chExt cx="2119345" cy="1254268"/>
          </a:xfrm>
        </p:grpSpPr>
        <p:sp>
          <p:nvSpPr>
            <p:cNvPr id="67" name="フリーフォーム: 図形 66">
              <a:extLst>
                <a:ext uri="{FF2B5EF4-FFF2-40B4-BE49-F238E27FC236}">
                  <a16:creationId xmlns:a16="http://schemas.microsoft.com/office/drawing/2014/main" id="{744A0BEE-382C-4AD8-8DD5-CB02DCAA88E8}"/>
                </a:ext>
              </a:extLst>
            </p:cNvPr>
            <p:cNvSpPr/>
            <p:nvPr/>
          </p:nvSpPr>
          <p:spPr>
            <a:xfrm>
              <a:off x="3078956" y="4193381"/>
              <a:ext cx="792957" cy="564357"/>
            </a:xfrm>
            <a:custGeom>
              <a:avLst/>
              <a:gdLst>
                <a:gd name="connsiteX0" fmla="*/ 0 w 792957"/>
                <a:gd name="connsiteY0" fmla="*/ 559594 h 564357"/>
                <a:gd name="connsiteX1" fmla="*/ 164307 w 792957"/>
                <a:gd name="connsiteY1" fmla="*/ 526257 h 564357"/>
                <a:gd name="connsiteX2" fmla="*/ 276225 w 792957"/>
                <a:gd name="connsiteY2" fmla="*/ 421482 h 564357"/>
                <a:gd name="connsiteX3" fmla="*/ 369094 w 792957"/>
                <a:gd name="connsiteY3" fmla="*/ 188119 h 564357"/>
                <a:gd name="connsiteX4" fmla="*/ 445294 w 792957"/>
                <a:gd name="connsiteY4" fmla="*/ 14288 h 564357"/>
                <a:gd name="connsiteX5" fmla="*/ 481013 w 792957"/>
                <a:gd name="connsiteY5" fmla="*/ 0 h 564357"/>
                <a:gd name="connsiteX6" fmla="*/ 528638 w 792957"/>
                <a:gd name="connsiteY6" fmla="*/ 54769 h 564357"/>
                <a:gd name="connsiteX7" fmla="*/ 592932 w 792957"/>
                <a:gd name="connsiteY7" fmla="*/ 207169 h 564357"/>
                <a:gd name="connsiteX8" fmla="*/ 678657 w 792957"/>
                <a:gd name="connsiteY8" fmla="*/ 423863 h 564357"/>
                <a:gd name="connsiteX9" fmla="*/ 792957 w 792957"/>
                <a:gd name="connsiteY9" fmla="*/ 523875 h 564357"/>
                <a:gd name="connsiteX10" fmla="*/ 788194 w 792957"/>
                <a:gd name="connsiteY10" fmla="*/ 564357 h 564357"/>
                <a:gd name="connsiteX11" fmla="*/ 0 w 792957"/>
                <a:gd name="connsiteY11" fmla="*/ 559594 h 5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957" h="564357">
                  <a:moveTo>
                    <a:pt x="0" y="559594"/>
                  </a:moveTo>
                  <a:lnTo>
                    <a:pt x="164307" y="526257"/>
                  </a:lnTo>
                  <a:lnTo>
                    <a:pt x="276225" y="421482"/>
                  </a:lnTo>
                  <a:lnTo>
                    <a:pt x="369094" y="188119"/>
                  </a:lnTo>
                  <a:lnTo>
                    <a:pt x="445294" y="14288"/>
                  </a:lnTo>
                  <a:lnTo>
                    <a:pt x="481013" y="0"/>
                  </a:lnTo>
                  <a:lnTo>
                    <a:pt x="528638" y="54769"/>
                  </a:lnTo>
                  <a:lnTo>
                    <a:pt x="592932" y="207169"/>
                  </a:lnTo>
                  <a:lnTo>
                    <a:pt x="678657" y="423863"/>
                  </a:lnTo>
                  <a:lnTo>
                    <a:pt x="792957" y="523875"/>
                  </a:lnTo>
                  <a:lnTo>
                    <a:pt x="788194" y="564357"/>
                  </a:lnTo>
                  <a:lnTo>
                    <a:pt x="0" y="559594"/>
                  </a:lnTo>
                  <a:close/>
                </a:path>
              </a:pathLst>
            </a:custGeom>
            <a:solidFill>
              <a:srgbClr val="00B0F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グループ化 61">
              <a:extLst>
                <a:ext uri="{FF2B5EF4-FFF2-40B4-BE49-F238E27FC236}">
                  <a16:creationId xmlns:a16="http://schemas.microsoft.com/office/drawing/2014/main" id="{154DB841-7C22-4065-9F8D-F81F3B400BCB}"/>
                </a:ext>
              </a:extLst>
            </p:cNvPr>
            <p:cNvGrpSpPr/>
            <p:nvPr/>
          </p:nvGrpSpPr>
          <p:grpSpPr>
            <a:xfrm>
              <a:off x="2905016" y="4103158"/>
              <a:ext cx="1519085" cy="715600"/>
              <a:chOff x="2889013" y="4305795"/>
              <a:chExt cx="1519085" cy="715600"/>
            </a:xfrm>
          </p:grpSpPr>
          <p:sp>
            <p:nvSpPr>
              <p:cNvPr id="60" name="フリーフォーム: 図形 59">
                <a:extLst>
                  <a:ext uri="{FF2B5EF4-FFF2-40B4-BE49-F238E27FC236}">
                    <a16:creationId xmlns:a16="http://schemas.microsoft.com/office/drawing/2014/main" id="{ACB18330-6811-4A38-B13C-E990D8DAE3AE}"/>
                  </a:ext>
                </a:extLst>
              </p:cNvPr>
              <p:cNvSpPr/>
              <p:nvPr/>
            </p:nvSpPr>
            <p:spPr>
              <a:xfrm>
                <a:off x="3851790" y="4902677"/>
                <a:ext cx="144203" cy="60800"/>
              </a:xfrm>
              <a:custGeom>
                <a:avLst/>
                <a:gdLst>
                  <a:gd name="connsiteX0" fmla="*/ 0 w 252412"/>
                  <a:gd name="connsiteY0" fmla="*/ 0 h 128588"/>
                  <a:gd name="connsiteX1" fmla="*/ 252412 w 252412"/>
                  <a:gd name="connsiteY1" fmla="*/ 128588 h 128588"/>
                  <a:gd name="connsiteX2" fmla="*/ 7144 w 252412"/>
                  <a:gd name="connsiteY2" fmla="*/ 119063 h 128588"/>
                  <a:gd name="connsiteX3" fmla="*/ 0 w 252412"/>
                  <a:gd name="connsiteY3" fmla="*/ 0 h 128588"/>
                </a:gdLst>
                <a:ahLst/>
                <a:cxnLst>
                  <a:cxn ang="0">
                    <a:pos x="connsiteX0" y="connsiteY0"/>
                  </a:cxn>
                  <a:cxn ang="0">
                    <a:pos x="connsiteX1" y="connsiteY1"/>
                  </a:cxn>
                  <a:cxn ang="0">
                    <a:pos x="connsiteX2" y="connsiteY2"/>
                  </a:cxn>
                  <a:cxn ang="0">
                    <a:pos x="connsiteX3" y="connsiteY3"/>
                  </a:cxn>
                </a:cxnLst>
                <a:rect l="l" t="t" r="r" b="b"/>
                <a:pathLst>
                  <a:path w="252412" h="128588">
                    <a:moveTo>
                      <a:pt x="0" y="0"/>
                    </a:moveTo>
                    <a:lnTo>
                      <a:pt x="252412" y="128588"/>
                    </a:lnTo>
                    <a:lnTo>
                      <a:pt x="7144" y="119063"/>
                    </a:lnTo>
                    <a:lnTo>
                      <a:pt x="0" y="0"/>
                    </a:lnTo>
                    <a:close/>
                  </a:path>
                </a:pathLst>
              </a:custGeom>
              <a:solidFill>
                <a:srgbClr val="FFC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74F91C9C-32E4-475E-B6C0-A5F0C1E7386C}"/>
                  </a:ext>
                </a:extLst>
              </p:cNvPr>
              <p:cNvCxnSpPr>
                <a:cxnSpLocks/>
              </p:cNvCxnSpPr>
              <p:nvPr/>
            </p:nvCxnSpPr>
            <p:spPr>
              <a:xfrm flipV="1">
                <a:off x="2889013" y="4305795"/>
                <a:ext cx="0" cy="652096"/>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1278ADFB-010A-46BC-A290-10B005D203E3}"/>
                  </a:ext>
                </a:extLst>
              </p:cNvPr>
              <p:cNvCxnSpPr>
                <a:cxnSpLocks/>
              </p:cNvCxnSpPr>
              <p:nvPr/>
            </p:nvCxnSpPr>
            <p:spPr>
              <a:xfrm>
                <a:off x="2889013" y="4960301"/>
                <a:ext cx="1519085" cy="0"/>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4" name="フリーフォーム: 図形 13">
                <a:extLst>
                  <a:ext uri="{FF2B5EF4-FFF2-40B4-BE49-F238E27FC236}">
                    <a16:creationId xmlns:a16="http://schemas.microsoft.com/office/drawing/2014/main" id="{2F23F049-6946-40FF-8E49-CE07054EAAD7}"/>
                  </a:ext>
                </a:extLst>
              </p:cNvPr>
              <p:cNvSpPr/>
              <p:nvPr/>
            </p:nvSpPr>
            <p:spPr>
              <a:xfrm>
                <a:off x="2984740" y="4393094"/>
                <a:ext cx="1121434" cy="564031"/>
              </a:xfrm>
              <a:custGeom>
                <a:avLst/>
                <a:gdLst>
                  <a:gd name="connsiteX0" fmla="*/ 0 w 1121434"/>
                  <a:gd name="connsiteY0" fmla="*/ 517585 h 560717"/>
                  <a:gd name="connsiteX1" fmla="*/ 327803 w 1121434"/>
                  <a:gd name="connsiteY1" fmla="*/ 457200 h 560717"/>
                  <a:gd name="connsiteX2" fmla="*/ 552090 w 1121434"/>
                  <a:gd name="connsiteY2" fmla="*/ 0 h 560717"/>
                  <a:gd name="connsiteX3" fmla="*/ 793630 w 1121434"/>
                  <a:gd name="connsiteY3" fmla="*/ 457200 h 560717"/>
                  <a:gd name="connsiteX4" fmla="*/ 1121434 w 1121434"/>
                  <a:gd name="connsiteY4" fmla="*/ 560717 h 560717"/>
                  <a:gd name="connsiteX0" fmla="*/ 0 w 1121434"/>
                  <a:gd name="connsiteY0" fmla="*/ 560717 h 564031"/>
                  <a:gd name="connsiteX1" fmla="*/ 327803 w 1121434"/>
                  <a:gd name="connsiteY1" fmla="*/ 457200 h 564031"/>
                  <a:gd name="connsiteX2" fmla="*/ 552090 w 1121434"/>
                  <a:gd name="connsiteY2" fmla="*/ 0 h 564031"/>
                  <a:gd name="connsiteX3" fmla="*/ 793630 w 1121434"/>
                  <a:gd name="connsiteY3" fmla="*/ 457200 h 564031"/>
                  <a:gd name="connsiteX4" fmla="*/ 1121434 w 1121434"/>
                  <a:gd name="connsiteY4" fmla="*/ 560717 h 56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4" h="564031">
                    <a:moveTo>
                      <a:pt x="0" y="560717"/>
                    </a:moveTo>
                    <a:cubicBezTo>
                      <a:pt x="117894" y="573656"/>
                      <a:pt x="235788" y="550653"/>
                      <a:pt x="327803" y="457200"/>
                    </a:cubicBezTo>
                    <a:cubicBezTo>
                      <a:pt x="419818" y="363747"/>
                      <a:pt x="474452" y="0"/>
                      <a:pt x="552090" y="0"/>
                    </a:cubicBezTo>
                    <a:cubicBezTo>
                      <a:pt x="629728" y="0"/>
                      <a:pt x="698739" y="363747"/>
                      <a:pt x="793630" y="457200"/>
                    </a:cubicBezTo>
                    <a:cubicBezTo>
                      <a:pt x="888521" y="550653"/>
                      <a:pt x="1004977" y="555685"/>
                      <a:pt x="1121434" y="56071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5CB3E15D-0983-472D-9E2E-2C1F0E7CA07D}"/>
                  </a:ext>
                </a:extLst>
              </p:cNvPr>
              <p:cNvCxnSpPr/>
              <p:nvPr/>
            </p:nvCxnSpPr>
            <p:spPr>
              <a:xfrm>
                <a:off x="3851790" y="4305795"/>
                <a:ext cx="0" cy="7156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63" name="テキスト ボックス 62">
              <a:extLst>
                <a:ext uri="{FF2B5EF4-FFF2-40B4-BE49-F238E27FC236}">
                  <a16:creationId xmlns:a16="http://schemas.microsoft.com/office/drawing/2014/main" id="{3C5CE742-C5D9-43F5-9201-2467A641B40C}"/>
                </a:ext>
              </a:extLst>
            </p:cNvPr>
            <p:cNvSpPr txBox="1"/>
            <p:nvPr/>
          </p:nvSpPr>
          <p:spPr>
            <a:xfrm>
              <a:off x="2670378" y="3951617"/>
              <a:ext cx="578948" cy="184666"/>
            </a:xfrm>
            <a:prstGeom prst="rect">
              <a:avLst/>
            </a:prstGeom>
            <a:noFill/>
          </p:spPr>
          <p:txBody>
            <a:bodyPr wrap="square" rtlCol="0">
              <a:spAutoFit/>
            </a:bodyPr>
            <a:lstStyle/>
            <a:p>
              <a:r>
                <a:rPr lang="ja-JP" altLang="en-US" sz="600" dirty="0">
                  <a:latin typeface="ＭＳ ゴシック" panose="020B0609070205080204" pitchFamily="49" charset="-128"/>
                  <a:ea typeface="ＭＳ ゴシック" panose="020B0609070205080204" pitchFamily="49" charset="-128"/>
                </a:rPr>
                <a:t>頻度分布　</a:t>
              </a:r>
            </a:p>
          </p:txBody>
        </p:sp>
        <p:sp>
          <p:nvSpPr>
            <p:cNvPr id="64" name="テキスト ボックス 63">
              <a:extLst>
                <a:ext uri="{FF2B5EF4-FFF2-40B4-BE49-F238E27FC236}">
                  <a16:creationId xmlns:a16="http://schemas.microsoft.com/office/drawing/2014/main" id="{DE88DD37-E147-46A5-BD64-BE88EEDE42E3}"/>
                </a:ext>
              </a:extLst>
            </p:cNvPr>
            <p:cNvSpPr txBox="1"/>
            <p:nvPr/>
          </p:nvSpPr>
          <p:spPr>
            <a:xfrm>
              <a:off x="3832093" y="4098331"/>
              <a:ext cx="957630" cy="369332"/>
            </a:xfrm>
            <a:prstGeom prst="rect">
              <a:avLst/>
            </a:prstGeom>
            <a:noFill/>
          </p:spPr>
          <p:txBody>
            <a:bodyPr wrap="square" rtlCol="0">
              <a:spAutoFit/>
            </a:bodyPr>
            <a:lstStyle/>
            <a:p>
              <a:r>
                <a:rPr lang="ja-JP" altLang="en-US" sz="600" dirty="0">
                  <a:solidFill>
                    <a:srgbClr val="FF0000"/>
                  </a:solidFill>
                  <a:latin typeface="ＭＳ ゴシック" panose="020B0609070205080204" pitchFamily="49" charset="-128"/>
                  <a:ea typeface="ＭＳ ゴシック" panose="020B0609070205080204" pitchFamily="49" charset="-128"/>
                </a:rPr>
                <a:t>超過確率：全体の面積に対する超過する面積の割合</a:t>
              </a:r>
            </a:p>
          </p:txBody>
        </p:sp>
        <p:cxnSp>
          <p:nvCxnSpPr>
            <p:cNvPr id="66" name="直線矢印コネクタ 65">
              <a:extLst>
                <a:ext uri="{FF2B5EF4-FFF2-40B4-BE49-F238E27FC236}">
                  <a16:creationId xmlns:a16="http://schemas.microsoft.com/office/drawing/2014/main" id="{F9AD69FF-37B8-4C1E-91FD-664E7C2C55DA}"/>
                </a:ext>
              </a:extLst>
            </p:cNvPr>
            <p:cNvCxnSpPr>
              <a:cxnSpLocks/>
            </p:cNvCxnSpPr>
            <p:nvPr/>
          </p:nvCxnSpPr>
          <p:spPr>
            <a:xfrm flipH="1">
              <a:off x="3939894" y="4445894"/>
              <a:ext cx="157247" cy="274151"/>
            </a:xfrm>
            <a:prstGeom prst="straightConnector1">
              <a:avLst/>
            </a:prstGeom>
            <a:ln w="2540">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9ADBAA5F-48E0-468E-BD3D-22A5981B3C84}"/>
                </a:ext>
              </a:extLst>
            </p:cNvPr>
            <p:cNvCxnSpPr>
              <a:cxnSpLocks/>
              <a:stCxn id="69" idx="0"/>
            </p:cNvCxnSpPr>
            <p:nvPr/>
          </p:nvCxnSpPr>
          <p:spPr>
            <a:xfrm flipV="1">
              <a:off x="3222121" y="4692227"/>
              <a:ext cx="187385" cy="144326"/>
            </a:xfrm>
            <a:prstGeom prst="straightConnector1">
              <a:avLst/>
            </a:prstGeom>
            <a:ln w="2540">
              <a:solidFill>
                <a:srgbClr val="0000FF"/>
              </a:solidFill>
              <a:tailEnd type="arrow" w="sm" len="sm"/>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95DAD647-17CC-455D-AA60-542330D818DB}"/>
                </a:ext>
              </a:extLst>
            </p:cNvPr>
            <p:cNvSpPr txBox="1"/>
            <p:nvPr/>
          </p:nvSpPr>
          <p:spPr>
            <a:xfrm>
              <a:off x="2743306" y="4836553"/>
              <a:ext cx="957630" cy="369332"/>
            </a:xfrm>
            <a:prstGeom prst="rect">
              <a:avLst/>
            </a:prstGeom>
            <a:noFill/>
          </p:spPr>
          <p:txBody>
            <a:bodyPr wrap="square" rtlCol="0">
              <a:spAutoFit/>
            </a:bodyPr>
            <a:lstStyle/>
            <a:p>
              <a:r>
                <a:rPr lang="ja-JP" altLang="en-US" sz="600" dirty="0">
                  <a:solidFill>
                    <a:srgbClr val="0000FF"/>
                  </a:solidFill>
                  <a:latin typeface="ＭＳ ゴシック" panose="020B0609070205080204" pitchFamily="49" charset="-128"/>
                  <a:ea typeface="ＭＳ ゴシック" panose="020B0609070205080204" pitchFamily="49" charset="-128"/>
                </a:rPr>
                <a:t>非超過確率：全体の面積に対する超過しない面積の割合</a:t>
              </a:r>
            </a:p>
          </p:txBody>
        </p:sp>
      </p:grpSp>
      <p:sp>
        <p:nvSpPr>
          <p:cNvPr id="71" name="Text Box 9">
            <a:extLst>
              <a:ext uri="{FF2B5EF4-FFF2-40B4-BE49-F238E27FC236}">
                <a16:creationId xmlns:a16="http://schemas.microsoft.com/office/drawing/2014/main" id="{B0246E11-BF0A-4E5C-9EB6-A97C726E14D1}"/>
              </a:ext>
            </a:extLst>
          </p:cNvPr>
          <p:cNvSpPr txBox="1">
            <a:spLocks noChangeArrowheads="1"/>
          </p:cNvSpPr>
          <p:nvPr/>
        </p:nvSpPr>
        <p:spPr bwMode="auto">
          <a:xfrm>
            <a:off x="67744" y="1678301"/>
            <a:ext cx="4670362" cy="600164"/>
          </a:xfrm>
          <a:prstGeom prst="rect">
            <a:avLst/>
          </a:prstGeom>
          <a:solidFill>
            <a:schemeClr val="bg1"/>
          </a:solid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ja-JP" altLang="en-US" sz="1100" dirty="0"/>
              <a:t>世界平均と日本周辺、大阪湾周辺のデータを比較すると、日本周辺のデータが大きい傾向になる。中央値では、大阪湾周辺と世界平均を比較すると、</a:t>
            </a:r>
            <a:r>
              <a:rPr lang="en-US" altLang="ja-JP" sz="1100" dirty="0"/>
              <a:t>RCP2.6</a:t>
            </a:r>
            <a:r>
              <a:rPr lang="ja-JP" altLang="en-US" sz="1100" dirty="0" err="1"/>
              <a:t>，</a:t>
            </a:r>
            <a:r>
              <a:rPr lang="en-US" altLang="ja-JP" sz="1100" dirty="0"/>
              <a:t>RCP8.5</a:t>
            </a:r>
            <a:r>
              <a:rPr lang="ja-JP" altLang="en-US" sz="1100" dirty="0"/>
              <a:t>ともに</a:t>
            </a:r>
            <a:r>
              <a:rPr lang="en-US" altLang="ja-JP" sz="1100" dirty="0"/>
              <a:t>2cm</a:t>
            </a:r>
            <a:r>
              <a:rPr lang="ja-JP" altLang="en-US" sz="1100" dirty="0"/>
              <a:t>異なる。</a:t>
            </a:r>
            <a:endParaRPr lang="en-US" altLang="ja-JP" sz="1100" dirty="0"/>
          </a:p>
        </p:txBody>
      </p:sp>
      <p:sp>
        <p:nvSpPr>
          <p:cNvPr id="74" name="Text Box 9">
            <a:extLst>
              <a:ext uri="{FF2B5EF4-FFF2-40B4-BE49-F238E27FC236}">
                <a16:creationId xmlns:a16="http://schemas.microsoft.com/office/drawing/2014/main" id="{B0246E11-BF0A-4E5C-9EB6-A97C726E14D1}"/>
              </a:ext>
            </a:extLst>
          </p:cNvPr>
          <p:cNvSpPr txBox="1">
            <a:spLocks noChangeArrowheads="1"/>
          </p:cNvSpPr>
          <p:nvPr/>
        </p:nvSpPr>
        <p:spPr bwMode="auto">
          <a:xfrm>
            <a:off x="194277" y="3746151"/>
            <a:ext cx="4193878" cy="738664"/>
          </a:xfrm>
          <a:prstGeom prst="rect">
            <a:avLst/>
          </a:prstGeom>
          <a:no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46120" indent="-171450" defTabSz="390997" fontAlgn="auto">
              <a:spcBef>
                <a:spcPct val="0"/>
              </a:spcBef>
              <a:spcAft>
                <a:spcPts val="0"/>
              </a:spcAft>
              <a:buFont typeface="Arial" panose="020B0604020202020204" pitchFamily="34" charset="0"/>
              <a:buChar char="•"/>
            </a:pPr>
            <a:r>
              <a:rPr lang="en-US" altLang="ja-JP" sz="1050" dirty="0"/>
              <a:t>2</a:t>
            </a:r>
            <a:r>
              <a:rPr lang="ja-JP" altLang="en-US" sz="1050" dirty="0"/>
              <a:t>度上昇の中央値＋</a:t>
            </a:r>
            <a:r>
              <a:rPr lang="en-US" altLang="ja-JP" sz="1050" dirty="0"/>
              <a:t>2σ</a:t>
            </a:r>
            <a:r>
              <a:rPr lang="ja-JP" altLang="en-US" sz="1050" dirty="0"/>
              <a:t>（</a:t>
            </a:r>
            <a:r>
              <a:rPr lang="en-US" altLang="ja-JP" sz="1050" dirty="0"/>
              <a:t>0.66m</a:t>
            </a:r>
            <a:r>
              <a:rPr lang="ja-JP" altLang="en-US" sz="1050" dirty="0"/>
              <a:t>）は、４度上昇の海面上昇に対するカバー率は約</a:t>
            </a:r>
            <a:r>
              <a:rPr lang="en-US" altLang="ja-JP" sz="1050" dirty="0"/>
              <a:t>12%</a:t>
            </a:r>
            <a:r>
              <a:rPr lang="ja-JP" altLang="en-US" sz="1050" dirty="0"/>
              <a:t>となる。</a:t>
            </a:r>
            <a:endParaRPr lang="en-US" altLang="ja-JP" sz="1050" dirty="0"/>
          </a:p>
          <a:p>
            <a:pPr marL="246120" indent="-171450" defTabSz="390997" fontAlgn="auto">
              <a:spcBef>
                <a:spcPct val="0"/>
              </a:spcBef>
              <a:spcAft>
                <a:spcPts val="0"/>
              </a:spcAft>
            </a:pPr>
            <a:r>
              <a:rPr lang="en-US" altLang="ja-JP" sz="1050" dirty="0"/>
              <a:t>2</a:t>
            </a:r>
            <a:r>
              <a:rPr lang="ja-JP" altLang="en-US" sz="1050" dirty="0"/>
              <a:t>度上昇の中央値＋</a:t>
            </a:r>
            <a:r>
              <a:rPr lang="en-US" altLang="ja-JP" sz="1050" dirty="0"/>
              <a:t>3σ</a:t>
            </a:r>
            <a:r>
              <a:rPr lang="ja-JP" altLang="en-US" sz="1050" dirty="0"/>
              <a:t>（</a:t>
            </a:r>
            <a:r>
              <a:rPr lang="en-US" altLang="ja-JP" sz="1050" dirty="0"/>
              <a:t>0.78m</a:t>
            </a:r>
            <a:r>
              <a:rPr lang="ja-JP" altLang="en-US" sz="1050" dirty="0"/>
              <a:t>）は、４度上昇の海面上昇に対するカバー率は約</a:t>
            </a:r>
            <a:r>
              <a:rPr lang="en-US" altLang="ja-JP" sz="1050" dirty="0"/>
              <a:t>32%</a:t>
            </a:r>
            <a:r>
              <a:rPr lang="ja-JP" altLang="en-US" sz="1050" dirty="0"/>
              <a:t>となる。</a:t>
            </a:r>
            <a:endParaRPr lang="en-US" altLang="ja-JP" sz="1050" dirty="0"/>
          </a:p>
        </p:txBody>
      </p:sp>
      <p:sp>
        <p:nvSpPr>
          <p:cNvPr id="77" name="テキスト ボックス 76">
            <a:extLst>
              <a:ext uri="{FF2B5EF4-FFF2-40B4-BE49-F238E27FC236}">
                <a16:creationId xmlns:a16="http://schemas.microsoft.com/office/drawing/2014/main" id="{91515858-4EE4-491B-AD7C-7A4FBC5B7ED7}"/>
              </a:ext>
            </a:extLst>
          </p:cNvPr>
          <p:cNvSpPr txBox="1"/>
          <p:nvPr/>
        </p:nvSpPr>
        <p:spPr>
          <a:xfrm>
            <a:off x="7660145" y="3190062"/>
            <a:ext cx="1047750" cy="276999"/>
          </a:xfrm>
          <a:prstGeom prst="rect">
            <a:avLst/>
          </a:prstGeom>
          <a:noFill/>
        </p:spPr>
        <p:txBody>
          <a:bodyPr wrap="square" rtlCol="0">
            <a:spAutoFit/>
          </a:bodyPr>
          <a:lstStyle/>
          <a:p>
            <a:pPr algn="ctr"/>
            <a:r>
              <a:rPr lang="ja-JP" altLang="en-US" sz="1200" dirty="0">
                <a:solidFill>
                  <a:srgbClr val="0000FF"/>
                </a:solidFill>
                <a:latin typeface="ＭＳ ゴシック" panose="020B0609070205080204" pitchFamily="49" charset="-128"/>
                <a:ea typeface="ＭＳ ゴシック" panose="020B0609070205080204" pitchFamily="49" charset="-128"/>
              </a:rPr>
              <a:t>日本周辺</a:t>
            </a:r>
          </a:p>
        </p:txBody>
      </p:sp>
      <p:cxnSp>
        <p:nvCxnSpPr>
          <p:cNvPr id="80" name="直線コネクタ 79">
            <a:extLst>
              <a:ext uri="{FF2B5EF4-FFF2-40B4-BE49-F238E27FC236}">
                <a16:creationId xmlns:a16="http://schemas.microsoft.com/office/drawing/2014/main" id="{B63B1DE8-732B-496C-A06B-E764A3E01204}"/>
              </a:ext>
            </a:extLst>
          </p:cNvPr>
          <p:cNvCxnSpPr/>
          <p:nvPr/>
        </p:nvCxnSpPr>
        <p:spPr>
          <a:xfrm>
            <a:off x="8426834" y="3657842"/>
            <a:ext cx="635128" cy="0"/>
          </a:xfrm>
          <a:prstGeom prst="line">
            <a:avLst/>
          </a:prstGeom>
          <a:ln>
            <a:solidFill>
              <a:srgbClr val="FF0000"/>
            </a:solidFill>
            <a:prstDash val="dashDot"/>
          </a:ln>
        </p:spPr>
        <p:style>
          <a:lnRef idx="1">
            <a:schemeClr val="dk1"/>
          </a:lnRef>
          <a:fillRef idx="0">
            <a:schemeClr val="dk1"/>
          </a:fillRef>
          <a:effectRef idx="0">
            <a:schemeClr val="dk1"/>
          </a:effectRef>
          <a:fontRef idx="minor">
            <a:schemeClr val="tx1"/>
          </a:fontRef>
        </p:style>
      </p:cxnSp>
      <p:cxnSp>
        <p:nvCxnSpPr>
          <p:cNvPr id="82" name="直線コネクタ 81">
            <a:extLst>
              <a:ext uri="{FF2B5EF4-FFF2-40B4-BE49-F238E27FC236}">
                <a16:creationId xmlns:a16="http://schemas.microsoft.com/office/drawing/2014/main" id="{6B85F1F2-F505-4D14-9888-89CF73D1FBC4}"/>
              </a:ext>
            </a:extLst>
          </p:cNvPr>
          <p:cNvCxnSpPr/>
          <p:nvPr/>
        </p:nvCxnSpPr>
        <p:spPr>
          <a:xfrm>
            <a:off x="8456102" y="3842007"/>
            <a:ext cx="635128" cy="0"/>
          </a:xfrm>
          <a:prstGeom prst="line">
            <a:avLst/>
          </a:prstGeom>
          <a:ln>
            <a:solidFill>
              <a:srgbClr val="FF0000"/>
            </a:solidFill>
            <a:prstDash val="dashDot"/>
          </a:ln>
        </p:spPr>
        <p:style>
          <a:lnRef idx="1">
            <a:schemeClr val="dk1"/>
          </a:lnRef>
          <a:fillRef idx="0">
            <a:schemeClr val="dk1"/>
          </a:fillRef>
          <a:effectRef idx="0">
            <a:schemeClr val="dk1"/>
          </a:effectRef>
          <a:fontRef idx="minor">
            <a:schemeClr val="tx1"/>
          </a:fontRef>
        </p:style>
      </p:cxnSp>
      <p:cxnSp>
        <p:nvCxnSpPr>
          <p:cNvPr id="86" name="直線コネクタ 85">
            <a:extLst>
              <a:ext uri="{FF2B5EF4-FFF2-40B4-BE49-F238E27FC236}">
                <a16:creationId xmlns:a16="http://schemas.microsoft.com/office/drawing/2014/main" id="{B9140F5E-DFF7-4EF9-A753-78B6727764D2}"/>
              </a:ext>
            </a:extLst>
          </p:cNvPr>
          <p:cNvCxnSpPr/>
          <p:nvPr/>
        </p:nvCxnSpPr>
        <p:spPr>
          <a:xfrm>
            <a:off x="8448748" y="3987700"/>
            <a:ext cx="635128" cy="0"/>
          </a:xfrm>
          <a:prstGeom prst="line">
            <a:avLst/>
          </a:prstGeom>
          <a:ln>
            <a:solidFill>
              <a:srgbClr val="FF0000"/>
            </a:solidFill>
            <a:prstDash val="dashDot"/>
          </a:ln>
        </p:spPr>
        <p:style>
          <a:lnRef idx="1">
            <a:schemeClr val="dk1"/>
          </a:lnRef>
          <a:fillRef idx="0">
            <a:schemeClr val="dk1"/>
          </a:fillRef>
          <a:effectRef idx="0">
            <a:schemeClr val="dk1"/>
          </a:effectRef>
          <a:fontRef idx="minor">
            <a:schemeClr val="tx1"/>
          </a:fontRef>
        </p:style>
      </p:cxnSp>
      <p:cxnSp>
        <p:nvCxnSpPr>
          <p:cNvPr id="87" name="直線コネクタ 86">
            <a:extLst>
              <a:ext uri="{FF2B5EF4-FFF2-40B4-BE49-F238E27FC236}">
                <a16:creationId xmlns:a16="http://schemas.microsoft.com/office/drawing/2014/main" id="{947855E6-84D6-47DC-A56F-813EA33128BC}"/>
              </a:ext>
            </a:extLst>
          </p:cNvPr>
          <p:cNvCxnSpPr>
            <a:cxnSpLocks/>
          </p:cNvCxnSpPr>
          <p:nvPr/>
        </p:nvCxnSpPr>
        <p:spPr>
          <a:xfrm>
            <a:off x="8438670" y="3888674"/>
            <a:ext cx="233180" cy="0"/>
          </a:xfrm>
          <a:prstGeom prst="line">
            <a:avLst/>
          </a:prstGeom>
          <a:ln>
            <a:solidFill>
              <a:srgbClr val="0070C0"/>
            </a:solidFill>
            <a:prstDash val="dashDot"/>
          </a:ln>
        </p:spPr>
        <p:style>
          <a:lnRef idx="1">
            <a:schemeClr val="dk1"/>
          </a:lnRef>
          <a:fillRef idx="0">
            <a:schemeClr val="dk1"/>
          </a:fillRef>
          <a:effectRef idx="0">
            <a:schemeClr val="dk1"/>
          </a:effectRef>
          <a:fontRef idx="minor">
            <a:schemeClr val="tx1"/>
          </a:fontRef>
        </p:style>
      </p:cxnSp>
      <p:cxnSp>
        <p:nvCxnSpPr>
          <p:cNvPr id="88" name="直線コネクタ 87">
            <a:extLst>
              <a:ext uri="{FF2B5EF4-FFF2-40B4-BE49-F238E27FC236}">
                <a16:creationId xmlns:a16="http://schemas.microsoft.com/office/drawing/2014/main" id="{F62DA21F-1DA9-4D12-901E-393FA97D21EB}"/>
              </a:ext>
            </a:extLst>
          </p:cNvPr>
          <p:cNvCxnSpPr>
            <a:cxnSpLocks/>
          </p:cNvCxnSpPr>
          <p:nvPr/>
        </p:nvCxnSpPr>
        <p:spPr>
          <a:xfrm>
            <a:off x="8439030" y="4019969"/>
            <a:ext cx="233276" cy="0"/>
          </a:xfrm>
          <a:prstGeom prst="line">
            <a:avLst/>
          </a:prstGeom>
          <a:ln>
            <a:solidFill>
              <a:srgbClr val="0070C0"/>
            </a:solidFill>
            <a:prstDash val="dashDot"/>
          </a:ln>
        </p:spPr>
        <p:style>
          <a:lnRef idx="1">
            <a:schemeClr val="dk1"/>
          </a:lnRef>
          <a:fillRef idx="0">
            <a:schemeClr val="dk1"/>
          </a:fillRef>
          <a:effectRef idx="0">
            <a:schemeClr val="dk1"/>
          </a:effectRef>
          <a:fontRef idx="minor">
            <a:schemeClr val="tx1"/>
          </a:fontRef>
        </p:style>
      </p:cxnSp>
      <p:cxnSp>
        <p:nvCxnSpPr>
          <p:cNvPr id="89" name="直線コネクタ 88">
            <a:extLst>
              <a:ext uri="{FF2B5EF4-FFF2-40B4-BE49-F238E27FC236}">
                <a16:creationId xmlns:a16="http://schemas.microsoft.com/office/drawing/2014/main" id="{132650FE-6CBB-48C6-82D3-1CCB4406AB31}"/>
              </a:ext>
            </a:extLst>
          </p:cNvPr>
          <p:cNvCxnSpPr>
            <a:cxnSpLocks/>
          </p:cNvCxnSpPr>
          <p:nvPr/>
        </p:nvCxnSpPr>
        <p:spPr>
          <a:xfrm>
            <a:off x="8428380" y="4249724"/>
            <a:ext cx="233180" cy="0"/>
          </a:xfrm>
          <a:prstGeom prst="line">
            <a:avLst/>
          </a:prstGeom>
          <a:ln>
            <a:solidFill>
              <a:srgbClr val="0070C0"/>
            </a:solidFill>
            <a:prstDash val="dashDot"/>
          </a:ln>
        </p:spPr>
        <p:style>
          <a:lnRef idx="1">
            <a:schemeClr val="dk1"/>
          </a:lnRef>
          <a:fillRef idx="0">
            <a:schemeClr val="dk1"/>
          </a:fillRef>
          <a:effectRef idx="0">
            <a:schemeClr val="dk1"/>
          </a:effectRef>
          <a:fontRef idx="minor">
            <a:schemeClr val="tx1"/>
          </a:fontRef>
        </p:style>
      </p:cxnSp>
      <p:sp>
        <p:nvSpPr>
          <p:cNvPr id="90" name="テキスト ボックス 89">
            <a:extLst>
              <a:ext uri="{FF2B5EF4-FFF2-40B4-BE49-F238E27FC236}">
                <a16:creationId xmlns:a16="http://schemas.microsoft.com/office/drawing/2014/main" id="{984E583D-5740-447F-9791-9BCB7BF54C30}"/>
              </a:ext>
            </a:extLst>
          </p:cNvPr>
          <p:cNvSpPr txBox="1"/>
          <p:nvPr/>
        </p:nvSpPr>
        <p:spPr>
          <a:xfrm>
            <a:off x="8661560" y="3450806"/>
            <a:ext cx="558896" cy="230832"/>
          </a:xfrm>
          <a:prstGeom prst="rect">
            <a:avLst/>
          </a:prstGeom>
          <a:noFill/>
        </p:spPr>
        <p:txBody>
          <a:bodyPr wrap="square" rtlCol="0">
            <a:spAutoFit/>
          </a:bodyPr>
          <a:lstStyle/>
          <a:p>
            <a:pPr algn="ctr"/>
            <a:r>
              <a:rPr lang="en-US" altLang="ja-JP" sz="900" dirty="0">
                <a:solidFill>
                  <a:srgbClr val="FF0000"/>
                </a:solidFill>
                <a:latin typeface="ＭＳ ゴシック" panose="020B0609070205080204" pitchFamily="49" charset="-128"/>
                <a:ea typeface="ＭＳ ゴシック" panose="020B0609070205080204" pitchFamily="49" charset="-128"/>
              </a:rPr>
              <a:t>1.14</a:t>
            </a:r>
            <a:endParaRPr lang="ja-JP" altLang="en-US" sz="900" dirty="0">
              <a:solidFill>
                <a:srgbClr val="FF0000"/>
              </a:solidFill>
              <a:latin typeface="ＭＳ ゴシック" panose="020B0609070205080204" pitchFamily="49" charset="-128"/>
              <a:ea typeface="ＭＳ ゴシック" panose="020B0609070205080204" pitchFamily="49" charset="-128"/>
            </a:endParaRPr>
          </a:p>
        </p:txBody>
      </p:sp>
      <p:sp>
        <p:nvSpPr>
          <p:cNvPr id="91" name="テキスト ボックス 90">
            <a:extLst>
              <a:ext uri="{FF2B5EF4-FFF2-40B4-BE49-F238E27FC236}">
                <a16:creationId xmlns:a16="http://schemas.microsoft.com/office/drawing/2014/main" id="{2A620644-FB31-4886-B49C-307097D5C2DC}"/>
              </a:ext>
            </a:extLst>
          </p:cNvPr>
          <p:cNvSpPr txBox="1"/>
          <p:nvPr/>
        </p:nvSpPr>
        <p:spPr>
          <a:xfrm>
            <a:off x="8663298" y="3657842"/>
            <a:ext cx="558896" cy="230832"/>
          </a:xfrm>
          <a:prstGeom prst="rect">
            <a:avLst/>
          </a:prstGeom>
          <a:noFill/>
        </p:spPr>
        <p:txBody>
          <a:bodyPr wrap="square" rtlCol="0">
            <a:spAutoFit/>
          </a:bodyPr>
          <a:lstStyle/>
          <a:p>
            <a:pPr algn="ctr"/>
            <a:r>
              <a:rPr lang="en-US" altLang="ja-JP" sz="900" dirty="0">
                <a:solidFill>
                  <a:srgbClr val="FF0000"/>
                </a:solidFill>
                <a:latin typeface="ＭＳ ゴシック" panose="020B0609070205080204" pitchFamily="49" charset="-128"/>
                <a:ea typeface="ＭＳ ゴシック" panose="020B0609070205080204" pitchFamily="49" charset="-128"/>
              </a:rPr>
              <a:t>0.90</a:t>
            </a:r>
          </a:p>
        </p:txBody>
      </p:sp>
      <p:sp>
        <p:nvSpPr>
          <p:cNvPr id="92" name="テキスト ボックス 91">
            <a:extLst>
              <a:ext uri="{FF2B5EF4-FFF2-40B4-BE49-F238E27FC236}">
                <a16:creationId xmlns:a16="http://schemas.microsoft.com/office/drawing/2014/main" id="{AC5433E9-517D-42E6-88AC-8948389A2E9D}"/>
              </a:ext>
            </a:extLst>
          </p:cNvPr>
          <p:cNvSpPr txBox="1"/>
          <p:nvPr/>
        </p:nvSpPr>
        <p:spPr>
          <a:xfrm>
            <a:off x="8661560" y="3802130"/>
            <a:ext cx="558896" cy="230832"/>
          </a:xfrm>
          <a:prstGeom prst="rect">
            <a:avLst/>
          </a:prstGeom>
          <a:noFill/>
        </p:spPr>
        <p:txBody>
          <a:bodyPr wrap="square" rtlCol="0">
            <a:spAutoFit/>
          </a:bodyPr>
          <a:lstStyle/>
          <a:p>
            <a:pPr algn="ctr"/>
            <a:r>
              <a:rPr lang="en-US" altLang="ja-JP" sz="900" dirty="0">
                <a:solidFill>
                  <a:srgbClr val="FF0000"/>
                </a:solidFill>
                <a:latin typeface="ＭＳ ゴシック" panose="020B0609070205080204" pitchFamily="49" charset="-128"/>
                <a:ea typeface="ＭＳ ゴシック" panose="020B0609070205080204" pitchFamily="49" charset="-128"/>
              </a:rPr>
              <a:t>0.71</a:t>
            </a:r>
            <a:endParaRPr lang="ja-JP" altLang="en-US" sz="900" dirty="0">
              <a:solidFill>
                <a:srgbClr val="FF0000"/>
              </a:solidFill>
              <a:latin typeface="ＭＳ ゴシック" panose="020B0609070205080204" pitchFamily="49" charset="-128"/>
              <a:ea typeface="ＭＳ ゴシック" panose="020B0609070205080204" pitchFamily="49" charset="-128"/>
            </a:endParaRPr>
          </a:p>
        </p:txBody>
      </p:sp>
      <p:sp>
        <p:nvSpPr>
          <p:cNvPr id="93" name="テキスト ボックス 92">
            <a:extLst>
              <a:ext uri="{FF2B5EF4-FFF2-40B4-BE49-F238E27FC236}">
                <a16:creationId xmlns:a16="http://schemas.microsoft.com/office/drawing/2014/main" id="{59F85E39-B789-4EF6-B803-817923BB43E9}"/>
              </a:ext>
            </a:extLst>
          </p:cNvPr>
          <p:cNvSpPr txBox="1"/>
          <p:nvPr/>
        </p:nvSpPr>
        <p:spPr>
          <a:xfrm>
            <a:off x="8307345" y="4057620"/>
            <a:ext cx="558896" cy="230832"/>
          </a:xfrm>
          <a:prstGeom prst="rect">
            <a:avLst/>
          </a:prstGeom>
          <a:noFill/>
        </p:spPr>
        <p:txBody>
          <a:bodyPr wrap="square" rtlCol="0">
            <a:spAutoFit/>
          </a:bodyPr>
          <a:lstStyle/>
          <a:p>
            <a:pPr algn="ctr"/>
            <a:r>
              <a:rPr lang="en-US" altLang="ja-JP" sz="900" dirty="0">
                <a:solidFill>
                  <a:srgbClr val="0070C0"/>
                </a:solidFill>
                <a:latin typeface="ＭＳ ゴシック" panose="020B0609070205080204" pitchFamily="49" charset="-128"/>
                <a:ea typeface="ＭＳ ゴシック" panose="020B0609070205080204" pitchFamily="49" charset="-128"/>
              </a:rPr>
              <a:t>0.46</a:t>
            </a:r>
            <a:endParaRPr lang="ja-JP" altLang="en-US" sz="900" dirty="0">
              <a:solidFill>
                <a:srgbClr val="0070C0"/>
              </a:solidFill>
              <a:latin typeface="ＭＳ ゴシック" panose="020B0609070205080204" pitchFamily="49" charset="-128"/>
              <a:ea typeface="ＭＳ ゴシック" panose="020B0609070205080204" pitchFamily="49" charset="-128"/>
            </a:endParaRPr>
          </a:p>
        </p:txBody>
      </p:sp>
      <p:sp>
        <p:nvSpPr>
          <p:cNvPr id="94" name="テキスト ボックス 93">
            <a:extLst>
              <a:ext uri="{FF2B5EF4-FFF2-40B4-BE49-F238E27FC236}">
                <a16:creationId xmlns:a16="http://schemas.microsoft.com/office/drawing/2014/main" id="{F5854799-EF62-4CED-96AE-0320C3834C7B}"/>
              </a:ext>
            </a:extLst>
          </p:cNvPr>
          <p:cNvSpPr txBox="1"/>
          <p:nvPr/>
        </p:nvSpPr>
        <p:spPr>
          <a:xfrm>
            <a:off x="8311763" y="3842006"/>
            <a:ext cx="558896" cy="230832"/>
          </a:xfrm>
          <a:prstGeom prst="rect">
            <a:avLst/>
          </a:prstGeom>
          <a:noFill/>
        </p:spPr>
        <p:txBody>
          <a:bodyPr wrap="square" rtlCol="0">
            <a:spAutoFit/>
          </a:bodyPr>
          <a:lstStyle/>
          <a:p>
            <a:pPr algn="ctr"/>
            <a:r>
              <a:rPr lang="en-US" altLang="ja-JP" sz="900" dirty="0">
                <a:solidFill>
                  <a:srgbClr val="0070C0"/>
                </a:solidFill>
                <a:latin typeface="ＭＳ ゴシック" panose="020B0609070205080204" pitchFamily="49" charset="-128"/>
                <a:ea typeface="ＭＳ ゴシック" panose="020B0609070205080204" pitchFamily="49" charset="-128"/>
              </a:rPr>
              <a:t>0.72</a:t>
            </a:r>
          </a:p>
        </p:txBody>
      </p:sp>
      <p:sp>
        <p:nvSpPr>
          <p:cNvPr id="95" name="テキスト ボックス 94">
            <a:extLst>
              <a:ext uri="{FF2B5EF4-FFF2-40B4-BE49-F238E27FC236}">
                <a16:creationId xmlns:a16="http://schemas.microsoft.com/office/drawing/2014/main" id="{5A9FDCA9-A50F-49E6-A9BF-3EDADCD3A57E}"/>
              </a:ext>
            </a:extLst>
          </p:cNvPr>
          <p:cNvSpPr txBox="1"/>
          <p:nvPr/>
        </p:nvSpPr>
        <p:spPr>
          <a:xfrm>
            <a:off x="8311671" y="3702845"/>
            <a:ext cx="558896" cy="230832"/>
          </a:xfrm>
          <a:prstGeom prst="rect">
            <a:avLst/>
          </a:prstGeom>
          <a:noFill/>
        </p:spPr>
        <p:txBody>
          <a:bodyPr wrap="square" rtlCol="0">
            <a:spAutoFit/>
          </a:bodyPr>
          <a:lstStyle/>
          <a:p>
            <a:pPr algn="ctr"/>
            <a:r>
              <a:rPr lang="en-US" altLang="ja-JP" sz="900" dirty="0">
                <a:solidFill>
                  <a:srgbClr val="0070C0"/>
                </a:solidFill>
                <a:latin typeface="ＭＳ ゴシック" panose="020B0609070205080204" pitchFamily="49" charset="-128"/>
                <a:ea typeface="ＭＳ ゴシック" panose="020B0609070205080204" pitchFamily="49" charset="-128"/>
              </a:rPr>
              <a:t>0.85</a:t>
            </a:r>
          </a:p>
        </p:txBody>
      </p:sp>
      <p:pic>
        <p:nvPicPr>
          <p:cNvPr id="96" name="図 95">
            <a:extLst>
              <a:ext uri="{FF2B5EF4-FFF2-40B4-BE49-F238E27FC236}">
                <a16:creationId xmlns:a16="http://schemas.microsoft.com/office/drawing/2014/main" id="{823C09A8-BC96-41AF-B1D0-B4A740299F44}"/>
              </a:ext>
            </a:extLst>
          </p:cNvPr>
          <p:cNvPicPr>
            <a:picLocks noChangeAspect="1"/>
          </p:cNvPicPr>
          <p:nvPr/>
        </p:nvPicPr>
        <p:blipFill>
          <a:blip r:embed="rId3"/>
          <a:stretch>
            <a:fillRect/>
          </a:stretch>
        </p:blipFill>
        <p:spPr>
          <a:xfrm>
            <a:off x="212238" y="2138461"/>
            <a:ext cx="4673835" cy="1430056"/>
          </a:xfrm>
          <a:prstGeom prst="rect">
            <a:avLst/>
          </a:prstGeom>
        </p:spPr>
      </p:pic>
      <p:pic>
        <p:nvPicPr>
          <p:cNvPr id="98" name="図 97">
            <a:extLst>
              <a:ext uri="{FF2B5EF4-FFF2-40B4-BE49-F238E27FC236}">
                <a16:creationId xmlns:a16="http://schemas.microsoft.com/office/drawing/2014/main" id="{B1D89A7C-335A-4B94-9222-CCAF07B4FB8E}"/>
              </a:ext>
            </a:extLst>
          </p:cNvPr>
          <p:cNvPicPr>
            <a:picLocks noChangeAspect="1"/>
          </p:cNvPicPr>
          <p:nvPr/>
        </p:nvPicPr>
        <p:blipFill rotWithShape="1">
          <a:blip r:embed="rId4"/>
          <a:srcRect b="21809"/>
          <a:stretch/>
        </p:blipFill>
        <p:spPr>
          <a:xfrm>
            <a:off x="-27718" y="4558234"/>
            <a:ext cx="2993669" cy="1934641"/>
          </a:xfrm>
          <a:prstGeom prst="rect">
            <a:avLst/>
          </a:prstGeom>
        </p:spPr>
      </p:pic>
      <p:cxnSp>
        <p:nvCxnSpPr>
          <p:cNvPr id="99" name="直線コネクタ 98">
            <a:extLst>
              <a:ext uri="{FF2B5EF4-FFF2-40B4-BE49-F238E27FC236}">
                <a16:creationId xmlns:a16="http://schemas.microsoft.com/office/drawing/2014/main" id="{46D9FB9D-E9DF-42E8-92FC-11D6F663D0B4}"/>
              </a:ext>
            </a:extLst>
          </p:cNvPr>
          <p:cNvCxnSpPr>
            <a:cxnSpLocks/>
          </p:cNvCxnSpPr>
          <p:nvPr/>
        </p:nvCxnSpPr>
        <p:spPr>
          <a:xfrm>
            <a:off x="824416" y="5543256"/>
            <a:ext cx="1503088" cy="0"/>
          </a:xfrm>
          <a:prstGeom prst="line">
            <a:avLst/>
          </a:prstGeom>
          <a:ln>
            <a:solidFill>
              <a:srgbClr val="FF0000"/>
            </a:solidFill>
            <a:prstDash val="dash"/>
          </a:ln>
        </p:spPr>
        <p:style>
          <a:lnRef idx="1">
            <a:schemeClr val="accent2"/>
          </a:lnRef>
          <a:fillRef idx="0">
            <a:schemeClr val="accent2"/>
          </a:fillRef>
          <a:effectRef idx="0">
            <a:schemeClr val="accent2"/>
          </a:effectRef>
          <a:fontRef idx="minor">
            <a:schemeClr val="tx1"/>
          </a:fontRef>
        </p:style>
      </p:cxnSp>
      <p:cxnSp>
        <p:nvCxnSpPr>
          <p:cNvPr id="100" name="直線コネクタ 99">
            <a:extLst>
              <a:ext uri="{FF2B5EF4-FFF2-40B4-BE49-F238E27FC236}">
                <a16:creationId xmlns:a16="http://schemas.microsoft.com/office/drawing/2014/main" id="{A2B79B0F-933C-42C1-AA41-094EC156F339}"/>
              </a:ext>
            </a:extLst>
          </p:cNvPr>
          <p:cNvCxnSpPr>
            <a:cxnSpLocks/>
          </p:cNvCxnSpPr>
          <p:nvPr/>
        </p:nvCxnSpPr>
        <p:spPr>
          <a:xfrm>
            <a:off x="845653" y="5649208"/>
            <a:ext cx="1170373" cy="0"/>
          </a:xfrm>
          <a:prstGeom prst="line">
            <a:avLst/>
          </a:prstGeom>
          <a:ln>
            <a:solidFill>
              <a:srgbClr val="FF0000"/>
            </a:solidFill>
            <a:prstDash val="dash"/>
          </a:ln>
        </p:spPr>
        <p:style>
          <a:lnRef idx="1">
            <a:schemeClr val="accent2"/>
          </a:lnRef>
          <a:fillRef idx="0">
            <a:schemeClr val="accent2"/>
          </a:fillRef>
          <a:effectRef idx="0">
            <a:schemeClr val="accent2"/>
          </a:effectRef>
          <a:fontRef idx="minor">
            <a:schemeClr val="tx1"/>
          </a:fontRef>
        </p:style>
      </p:cxnSp>
      <p:cxnSp>
        <p:nvCxnSpPr>
          <p:cNvPr id="101" name="直線矢印コネクタ 100">
            <a:extLst>
              <a:ext uri="{FF2B5EF4-FFF2-40B4-BE49-F238E27FC236}">
                <a16:creationId xmlns:a16="http://schemas.microsoft.com/office/drawing/2014/main" id="{6F84680F-B7F8-401F-88FB-92FF727DEF3B}"/>
              </a:ext>
            </a:extLst>
          </p:cNvPr>
          <p:cNvCxnSpPr>
            <a:cxnSpLocks/>
          </p:cNvCxnSpPr>
          <p:nvPr/>
        </p:nvCxnSpPr>
        <p:spPr>
          <a:xfrm>
            <a:off x="1430839" y="5649208"/>
            <a:ext cx="0" cy="651179"/>
          </a:xfrm>
          <a:prstGeom prst="straightConnector1">
            <a:avLst/>
          </a:prstGeom>
          <a:ln>
            <a:solidFill>
              <a:srgbClr val="FF0000"/>
            </a:solidFill>
            <a:headEnd type="triangle"/>
            <a:tailEnd type="none"/>
          </a:ln>
        </p:spPr>
        <p:style>
          <a:lnRef idx="1">
            <a:schemeClr val="accent2"/>
          </a:lnRef>
          <a:fillRef idx="0">
            <a:schemeClr val="accent2"/>
          </a:fillRef>
          <a:effectRef idx="0">
            <a:schemeClr val="accent2"/>
          </a:effectRef>
          <a:fontRef idx="minor">
            <a:schemeClr val="tx1"/>
          </a:fontRef>
        </p:style>
      </p:cxnSp>
      <p:cxnSp>
        <p:nvCxnSpPr>
          <p:cNvPr id="102" name="直線矢印コネクタ 101">
            <a:extLst>
              <a:ext uri="{FF2B5EF4-FFF2-40B4-BE49-F238E27FC236}">
                <a16:creationId xmlns:a16="http://schemas.microsoft.com/office/drawing/2014/main" id="{8C20A556-042A-4061-9075-3FDD78DBAC28}"/>
              </a:ext>
            </a:extLst>
          </p:cNvPr>
          <p:cNvCxnSpPr>
            <a:cxnSpLocks/>
          </p:cNvCxnSpPr>
          <p:nvPr/>
        </p:nvCxnSpPr>
        <p:spPr>
          <a:xfrm>
            <a:off x="1695596" y="5542963"/>
            <a:ext cx="0" cy="750016"/>
          </a:xfrm>
          <a:prstGeom prst="straightConnector1">
            <a:avLst/>
          </a:prstGeom>
          <a:ln>
            <a:solidFill>
              <a:srgbClr val="FF0000"/>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103" name="テキスト ボックス 102">
            <a:extLst>
              <a:ext uri="{FF2B5EF4-FFF2-40B4-BE49-F238E27FC236}">
                <a16:creationId xmlns:a16="http://schemas.microsoft.com/office/drawing/2014/main" id="{093EAE70-CEA2-42E6-968F-687634DC623E}"/>
              </a:ext>
            </a:extLst>
          </p:cNvPr>
          <p:cNvSpPr txBox="1"/>
          <p:nvPr/>
        </p:nvSpPr>
        <p:spPr>
          <a:xfrm>
            <a:off x="1311840" y="5888351"/>
            <a:ext cx="406629" cy="230832"/>
          </a:xfrm>
          <a:prstGeom prst="rect">
            <a:avLst/>
          </a:prstGeom>
          <a:noFill/>
        </p:spPr>
        <p:txBody>
          <a:bodyPr wrap="square" rtlCol="0">
            <a:spAutoFit/>
          </a:bodyPr>
          <a:lstStyle/>
          <a:p>
            <a:pPr algn="ctr"/>
            <a:r>
              <a:rPr lang="en-US" altLang="ja-JP" sz="900" dirty="0">
                <a:solidFill>
                  <a:srgbClr val="FF0000"/>
                </a:solidFill>
                <a:latin typeface="ＭＳ ゴシック" panose="020B0609070205080204" pitchFamily="49" charset="-128"/>
                <a:ea typeface="ＭＳ ゴシック" panose="020B0609070205080204" pitchFamily="49" charset="-128"/>
              </a:rPr>
              <a:t>12%</a:t>
            </a:r>
            <a:endParaRPr lang="ja-JP" altLang="en-US" sz="900" dirty="0">
              <a:solidFill>
                <a:srgbClr val="FF0000"/>
              </a:solidFill>
              <a:latin typeface="ＭＳ ゴシック" panose="020B0609070205080204" pitchFamily="49" charset="-128"/>
              <a:ea typeface="ＭＳ ゴシック" panose="020B0609070205080204" pitchFamily="49" charset="-128"/>
            </a:endParaRPr>
          </a:p>
        </p:txBody>
      </p:sp>
      <p:sp>
        <p:nvSpPr>
          <p:cNvPr id="104" name="テキスト ボックス 103">
            <a:extLst>
              <a:ext uri="{FF2B5EF4-FFF2-40B4-BE49-F238E27FC236}">
                <a16:creationId xmlns:a16="http://schemas.microsoft.com/office/drawing/2014/main" id="{B954C45A-639D-4AF7-AABB-6D93769D50EA}"/>
              </a:ext>
            </a:extLst>
          </p:cNvPr>
          <p:cNvSpPr txBox="1"/>
          <p:nvPr/>
        </p:nvSpPr>
        <p:spPr>
          <a:xfrm>
            <a:off x="1619799" y="5838642"/>
            <a:ext cx="380377" cy="230832"/>
          </a:xfrm>
          <a:prstGeom prst="rect">
            <a:avLst/>
          </a:prstGeom>
          <a:noFill/>
        </p:spPr>
        <p:txBody>
          <a:bodyPr wrap="square" rtlCol="0">
            <a:spAutoFit/>
          </a:bodyPr>
          <a:lstStyle/>
          <a:p>
            <a:pPr algn="ctr"/>
            <a:r>
              <a:rPr lang="en-US" altLang="ja-JP" sz="900" dirty="0">
                <a:solidFill>
                  <a:srgbClr val="FF0000"/>
                </a:solidFill>
                <a:latin typeface="ＭＳ ゴシック" panose="020B0609070205080204" pitchFamily="49" charset="-128"/>
                <a:ea typeface="ＭＳ ゴシック" panose="020B0609070205080204" pitchFamily="49" charset="-128"/>
              </a:rPr>
              <a:t>32%</a:t>
            </a:r>
            <a:endParaRPr lang="ja-JP" altLang="en-US" sz="900" dirty="0">
              <a:solidFill>
                <a:srgbClr val="FF0000"/>
              </a:solidFill>
              <a:latin typeface="ＭＳ ゴシック" panose="020B0609070205080204" pitchFamily="49" charset="-128"/>
              <a:ea typeface="ＭＳ ゴシック" panose="020B0609070205080204" pitchFamily="49" charset="-128"/>
            </a:endParaRPr>
          </a:p>
        </p:txBody>
      </p:sp>
      <p:sp>
        <p:nvSpPr>
          <p:cNvPr id="105" name="テキスト ボックス 104">
            <a:extLst>
              <a:ext uri="{FF2B5EF4-FFF2-40B4-BE49-F238E27FC236}">
                <a16:creationId xmlns:a16="http://schemas.microsoft.com/office/drawing/2014/main" id="{B0AA96DE-7B6D-4EE1-AC75-C7D2ADCB1C27}"/>
              </a:ext>
            </a:extLst>
          </p:cNvPr>
          <p:cNvSpPr txBox="1"/>
          <p:nvPr/>
        </p:nvSpPr>
        <p:spPr>
          <a:xfrm>
            <a:off x="1089327" y="5127465"/>
            <a:ext cx="849114" cy="415498"/>
          </a:xfrm>
          <a:prstGeom prst="rect">
            <a:avLst/>
          </a:prstGeom>
          <a:noFill/>
        </p:spPr>
        <p:txBody>
          <a:bodyPr wrap="square" rtlCol="0">
            <a:spAutoFit/>
          </a:bodyPr>
          <a:lstStyle/>
          <a:p>
            <a:pPr algn="ctr"/>
            <a:r>
              <a:rPr lang="en-US" altLang="ja-JP" sz="700" dirty="0">
                <a:solidFill>
                  <a:srgbClr val="FF0000"/>
                </a:solidFill>
                <a:latin typeface="ＭＳ ゴシック" panose="020B0609070205080204" pitchFamily="49" charset="-128"/>
                <a:ea typeface="ＭＳ ゴシック" panose="020B0609070205080204" pitchFamily="49" charset="-128"/>
              </a:rPr>
              <a:t>2</a:t>
            </a:r>
            <a:r>
              <a:rPr lang="ja-JP" altLang="en-US" sz="700" dirty="0">
                <a:solidFill>
                  <a:srgbClr val="FF0000"/>
                </a:solidFill>
                <a:latin typeface="ＭＳ ゴシック" panose="020B0609070205080204" pitchFamily="49" charset="-128"/>
                <a:ea typeface="ＭＳ ゴシック" panose="020B0609070205080204" pitchFamily="49" charset="-128"/>
              </a:rPr>
              <a:t>度上昇値の</a:t>
            </a:r>
            <a:r>
              <a:rPr lang="en-US" altLang="ja-JP" sz="700" dirty="0">
                <a:solidFill>
                  <a:srgbClr val="FF0000"/>
                </a:solidFill>
                <a:latin typeface="ＭＳ ゴシック" panose="020B0609070205080204" pitchFamily="49" charset="-128"/>
                <a:ea typeface="ＭＳ ゴシック" panose="020B0609070205080204" pitchFamily="49" charset="-128"/>
              </a:rPr>
              <a:t>4</a:t>
            </a:r>
            <a:r>
              <a:rPr lang="ja-JP" altLang="en-US" sz="700" dirty="0">
                <a:solidFill>
                  <a:srgbClr val="FF0000"/>
                </a:solidFill>
                <a:latin typeface="ＭＳ ゴシック" panose="020B0609070205080204" pitchFamily="49" charset="-128"/>
                <a:ea typeface="ＭＳ ゴシック" panose="020B0609070205080204" pitchFamily="49" charset="-128"/>
              </a:rPr>
              <a:t>度上昇における</a:t>
            </a:r>
            <a:endParaRPr lang="en-US" altLang="ja-JP" sz="700" dirty="0">
              <a:solidFill>
                <a:srgbClr val="FF0000"/>
              </a:solidFill>
              <a:latin typeface="ＭＳ ゴシック" panose="020B0609070205080204" pitchFamily="49" charset="-128"/>
              <a:ea typeface="ＭＳ ゴシック" panose="020B0609070205080204" pitchFamily="49" charset="-128"/>
            </a:endParaRPr>
          </a:p>
          <a:p>
            <a:pPr algn="ctr"/>
            <a:r>
              <a:rPr lang="ja-JP" altLang="en-US" sz="700" dirty="0">
                <a:solidFill>
                  <a:srgbClr val="FF0000"/>
                </a:solidFill>
                <a:latin typeface="ＭＳ ゴシック" panose="020B0609070205080204" pitchFamily="49" charset="-128"/>
                <a:ea typeface="ＭＳ ゴシック" panose="020B0609070205080204" pitchFamily="49" charset="-128"/>
              </a:rPr>
              <a:t>カバー率</a:t>
            </a:r>
          </a:p>
        </p:txBody>
      </p:sp>
      <p:grpSp>
        <p:nvGrpSpPr>
          <p:cNvPr id="106" name="グループ化 105">
            <a:extLst>
              <a:ext uri="{FF2B5EF4-FFF2-40B4-BE49-F238E27FC236}">
                <a16:creationId xmlns:a16="http://schemas.microsoft.com/office/drawing/2014/main" id="{BD4DF5AD-52B2-4AD2-88DF-C4332C992A6A}"/>
              </a:ext>
            </a:extLst>
          </p:cNvPr>
          <p:cNvGrpSpPr/>
          <p:nvPr/>
        </p:nvGrpSpPr>
        <p:grpSpPr>
          <a:xfrm>
            <a:off x="336122" y="5368336"/>
            <a:ext cx="488770" cy="909910"/>
            <a:chOff x="911688" y="4359757"/>
            <a:chExt cx="612953" cy="1141093"/>
          </a:xfrm>
        </p:grpSpPr>
        <p:sp>
          <p:nvSpPr>
            <p:cNvPr id="107" name="テキスト ボックス 106">
              <a:extLst>
                <a:ext uri="{FF2B5EF4-FFF2-40B4-BE49-F238E27FC236}">
                  <a16:creationId xmlns:a16="http://schemas.microsoft.com/office/drawing/2014/main" id="{B3473FFC-3264-4D6C-9880-B46141828D47}"/>
                </a:ext>
              </a:extLst>
            </p:cNvPr>
            <p:cNvSpPr txBox="1"/>
            <p:nvPr/>
          </p:nvSpPr>
          <p:spPr>
            <a:xfrm>
              <a:off x="950270" y="5230668"/>
              <a:ext cx="557119" cy="270182"/>
            </a:xfrm>
            <a:prstGeom prst="rect">
              <a:avLst/>
            </a:prstGeom>
            <a:noFill/>
          </p:spPr>
          <p:txBody>
            <a:bodyPr wrap="square" rtlCol="0">
              <a:spAutoFit/>
            </a:bodyPr>
            <a:lstStyle/>
            <a:p>
              <a:pPr algn="ctr"/>
              <a:r>
                <a:rPr lang="en-US" altLang="ja-JP" sz="800" dirty="0">
                  <a:solidFill>
                    <a:srgbClr val="0000FF"/>
                  </a:solidFill>
                  <a:latin typeface="ＭＳ ゴシック" panose="020B0609070205080204" pitchFamily="49" charset="-128"/>
                  <a:ea typeface="ＭＳ ゴシック" panose="020B0609070205080204" pitchFamily="49" charset="-128"/>
                </a:rPr>
                <a:t>2.5%</a:t>
              </a:r>
              <a:endParaRPr lang="ja-JP" altLang="en-US" sz="800" dirty="0">
                <a:solidFill>
                  <a:srgbClr val="0000FF"/>
                </a:solidFill>
                <a:latin typeface="ＭＳ ゴシック" panose="020B0609070205080204" pitchFamily="49" charset="-128"/>
                <a:ea typeface="ＭＳ ゴシック" panose="020B0609070205080204" pitchFamily="49" charset="-128"/>
              </a:endParaRPr>
            </a:p>
          </p:txBody>
        </p:sp>
        <p:sp>
          <p:nvSpPr>
            <p:cNvPr id="108" name="テキスト ボックス 107">
              <a:extLst>
                <a:ext uri="{FF2B5EF4-FFF2-40B4-BE49-F238E27FC236}">
                  <a16:creationId xmlns:a16="http://schemas.microsoft.com/office/drawing/2014/main" id="{EB602CBD-C591-459D-A009-7B83E177310F}"/>
                </a:ext>
              </a:extLst>
            </p:cNvPr>
            <p:cNvSpPr txBox="1"/>
            <p:nvPr/>
          </p:nvSpPr>
          <p:spPr>
            <a:xfrm>
              <a:off x="1013571" y="5084083"/>
              <a:ext cx="511070" cy="270182"/>
            </a:xfrm>
            <a:prstGeom prst="rect">
              <a:avLst/>
            </a:prstGeom>
            <a:noFill/>
          </p:spPr>
          <p:txBody>
            <a:bodyPr wrap="square" rtlCol="0">
              <a:spAutoFit/>
            </a:bodyPr>
            <a:lstStyle/>
            <a:p>
              <a:pPr algn="ctr"/>
              <a:r>
                <a:rPr lang="en-US" altLang="ja-JP" sz="800" dirty="0">
                  <a:solidFill>
                    <a:srgbClr val="0000FF"/>
                  </a:solidFill>
                  <a:latin typeface="ＭＳ ゴシック" panose="020B0609070205080204" pitchFamily="49" charset="-128"/>
                  <a:ea typeface="ＭＳ ゴシック" panose="020B0609070205080204" pitchFamily="49" charset="-128"/>
                </a:rPr>
                <a:t>16%</a:t>
              </a:r>
              <a:endParaRPr lang="ja-JP" altLang="en-US" sz="800" dirty="0">
                <a:solidFill>
                  <a:srgbClr val="0000FF"/>
                </a:solidFill>
                <a:latin typeface="ＭＳ ゴシック" panose="020B0609070205080204" pitchFamily="49" charset="-128"/>
                <a:ea typeface="ＭＳ ゴシック" panose="020B0609070205080204" pitchFamily="49" charset="-128"/>
              </a:endParaRPr>
            </a:p>
          </p:txBody>
        </p:sp>
        <p:sp>
          <p:nvSpPr>
            <p:cNvPr id="109" name="テキスト ボックス 108">
              <a:extLst>
                <a:ext uri="{FF2B5EF4-FFF2-40B4-BE49-F238E27FC236}">
                  <a16:creationId xmlns:a16="http://schemas.microsoft.com/office/drawing/2014/main" id="{35D34C96-7A89-4B8C-AF9C-2063AF1B2A37}"/>
                </a:ext>
              </a:extLst>
            </p:cNvPr>
            <p:cNvSpPr txBox="1"/>
            <p:nvPr/>
          </p:nvSpPr>
          <p:spPr>
            <a:xfrm>
              <a:off x="1013571" y="4920790"/>
              <a:ext cx="511070" cy="270182"/>
            </a:xfrm>
            <a:prstGeom prst="rect">
              <a:avLst/>
            </a:prstGeom>
            <a:noFill/>
          </p:spPr>
          <p:txBody>
            <a:bodyPr wrap="square" rtlCol="0">
              <a:spAutoFit/>
            </a:bodyPr>
            <a:lstStyle/>
            <a:p>
              <a:pPr algn="ctr"/>
              <a:r>
                <a:rPr lang="en-US" altLang="ja-JP" sz="800" dirty="0">
                  <a:solidFill>
                    <a:srgbClr val="0000FF"/>
                  </a:solidFill>
                  <a:latin typeface="ＭＳ ゴシック" panose="020B0609070205080204" pitchFamily="49" charset="-128"/>
                  <a:ea typeface="ＭＳ ゴシック" panose="020B0609070205080204" pitchFamily="49" charset="-128"/>
                </a:rPr>
                <a:t>50%</a:t>
              </a:r>
              <a:endParaRPr lang="ja-JP" altLang="en-US" sz="800" dirty="0">
                <a:solidFill>
                  <a:srgbClr val="0000FF"/>
                </a:solidFill>
                <a:latin typeface="ＭＳ ゴシック" panose="020B0609070205080204" pitchFamily="49" charset="-128"/>
                <a:ea typeface="ＭＳ ゴシック" panose="020B0609070205080204" pitchFamily="49" charset="-128"/>
              </a:endParaRPr>
            </a:p>
          </p:txBody>
        </p:sp>
        <p:sp>
          <p:nvSpPr>
            <p:cNvPr id="110" name="テキスト ボックス 109">
              <a:extLst>
                <a:ext uri="{FF2B5EF4-FFF2-40B4-BE49-F238E27FC236}">
                  <a16:creationId xmlns:a16="http://schemas.microsoft.com/office/drawing/2014/main" id="{1778A01F-4EB2-4E2B-856C-996ABDC09DCA}"/>
                </a:ext>
              </a:extLst>
            </p:cNvPr>
            <p:cNvSpPr txBox="1"/>
            <p:nvPr/>
          </p:nvSpPr>
          <p:spPr>
            <a:xfrm>
              <a:off x="1013571" y="4774204"/>
              <a:ext cx="511070" cy="270182"/>
            </a:xfrm>
            <a:prstGeom prst="rect">
              <a:avLst/>
            </a:prstGeom>
            <a:noFill/>
          </p:spPr>
          <p:txBody>
            <a:bodyPr wrap="square" rtlCol="0">
              <a:spAutoFit/>
            </a:bodyPr>
            <a:lstStyle/>
            <a:p>
              <a:pPr algn="ctr"/>
              <a:r>
                <a:rPr lang="en-US" altLang="ja-JP" sz="800" dirty="0">
                  <a:solidFill>
                    <a:srgbClr val="0000FF"/>
                  </a:solidFill>
                  <a:latin typeface="ＭＳ ゴシック" panose="020B0609070205080204" pitchFamily="49" charset="-128"/>
                  <a:ea typeface="ＭＳ ゴシック" panose="020B0609070205080204" pitchFamily="49" charset="-128"/>
                </a:rPr>
                <a:t>84%</a:t>
              </a:r>
              <a:endParaRPr lang="ja-JP" altLang="en-US" sz="800" dirty="0">
                <a:solidFill>
                  <a:srgbClr val="0000FF"/>
                </a:solidFill>
                <a:latin typeface="ＭＳ ゴシック" panose="020B0609070205080204" pitchFamily="49" charset="-128"/>
                <a:ea typeface="ＭＳ ゴシック" panose="020B0609070205080204" pitchFamily="49" charset="-128"/>
              </a:endParaRPr>
            </a:p>
          </p:txBody>
        </p:sp>
        <p:sp>
          <p:nvSpPr>
            <p:cNvPr id="111" name="テキスト ボックス 110">
              <a:extLst>
                <a:ext uri="{FF2B5EF4-FFF2-40B4-BE49-F238E27FC236}">
                  <a16:creationId xmlns:a16="http://schemas.microsoft.com/office/drawing/2014/main" id="{4AAD5436-6E6F-4008-ACAE-FA3810FEA514}"/>
                </a:ext>
              </a:extLst>
            </p:cNvPr>
            <p:cNvSpPr txBox="1"/>
            <p:nvPr/>
          </p:nvSpPr>
          <p:spPr>
            <a:xfrm>
              <a:off x="1018729" y="4655560"/>
              <a:ext cx="505912" cy="270182"/>
            </a:xfrm>
            <a:prstGeom prst="rect">
              <a:avLst/>
            </a:prstGeom>
            <a:noFill/>
          </p:spPr>
          <p:txBody>
            <a:bodyPr wrap="square" rtlCol="0">
              <a:spAutoFit/>
            </a:bodyPr>
            <a:lstStyle/>
            <a:p>
              <a:pPr algn="ctr"/>
              <a:r>
                <a:rPr lang="en-US" altLang="ja-JP" sz="800" dirty="0">
                  <a:solidFill>
                    <a:srgbClr val="0000FF"/>
                  </a:solidFill>
                  <a:latin typeface="ＭＳ ゴシック" panose="020B0609070205080204" pitchFamily="49" charset="-128"/>
                  <a:ea typeface="ＭＳ ゴシック" panose="020B0609070205080204" pitchFamily="49" charset="-128"/>
                </a:rPr>
                <a:t>95%</a:t>
              </a:r>
              <a:endParaRPr lang="ja-JP" altLang="en-US" sz="800" dirty="0">
                <a:solidFill>
                  <a:srgbClr val="0000FF"/>
                </a:solidFill>
                <a:latin typeface="ＭＳ ゴシック" panose="020B0609070205080204" pitchFamily="49" charset="-128"/>
                <a:ea typeface="ＭＳ ゴシック" panose="020B0609070205080204" pitchFamily="49" charset="-128"/>
              </a:endParaRPr>
            </a:p>
          </p:txBody>
        </p:sp>
        <p:sp>
          <p:nvSpPr>
            <p:cNvPr id="112" name="テキスト ボックス 111">
              <a:extLst>
                <a:ext uri="{FF2B5EF4-FFF2-40B4-BE49-F238E27FC236}">
                  <a16:creationId xmlns:a16="http://schemas.microsoft.com/office/drawing/2014/main" id="{885FE496-5E61-4EA9-A9C8-D4BDB6D19185}"/>
                </a:ext>
              </a:extLst>
            </p:cNvPr>
            <p:cNvSpPr txBox="1"/>
            <p:nvPr/>
          </p:nvSpPr>
          <p:spPr>
            <a:xfrm>
              <a:off x="911688" y="4522137"/>
              <a:ext cx="612953" cy="270182"/>
            </a:xfrm>
            <a:prstGeom prst="rect">
              <a:avLst/>
            </a:prstGeom>
            <a:noFill/>
          </p:spPr>
          <p:txBody>
            <a:bodyPr wrap="square" rtlCol="0">
              <a:spAutoFit/>
            </a:bodyPr>
            <a:lstStyle/>
            <a:p>
              <a:pPr algn="ctr"/>
              <a:r>
                <a:rPr lang="en-US" altLang="ja-JP" sz="800" dirty="0">
                  <a:solidFill>
                    <a:srgbClr val="0000FF"/>
                  </a:solidFill>
                  <a:latin typeface="ＭＳ ゴシック" panose="020B0609070205080204" pitchFamily="49" charset="-128"/>
                  <a:ea typeface="ＭＳ ゴシック" panose="020B0609070205080204" pitchFamily="49" charset="-128"/>
                </a:rPr>
                <a:t>97.5%</a:t>
              </a:r>
              <a:endParaRPr lang="ja-JP" altLang="en-US" sz="800" dirty="0">
                <a:solidFill>
                  <a:srgbClr val="0000FF"/>
                </a:solidFill>
                <a:latin typeface="ＭＳ ゴシック" panose="020B0609070205080204" pitchFamily="49" charset="-128"/>
                <a:ea typeface="ＭＳ ゴシック" panose="020B0609070205080204" pitchFamily="49" charset="-128"/>
              </a:endParaRPr>
            </a:p>
          </p:txBody>
        </p:sp>
        <p:sp>
          <p:nvSpPr>
            <p:cNvPr id="113" name="テキスト ボックス 112">
              <a:extLst>
                <a:ext uri="{FF2B5EF4-FFF2-40B4-BE49-F238E27FC236}">
                  <a16:creationId xmlns:a16="http://schemas.microsoft.com/office/drawing/2014/main" id="{6C5EEDE9-923B-446D-BBA9-324F63E60823}"/>
                </a:ext>
              </a:extLst>
            </p:cNvPr>
            <p:cNvSpPr txBox="1"/>
            <p:nvPr/>
          </p:nvSpPr>
          <p:spPr>
            <a:xfrm>
              <a:off x="916845" y="4359757"/>
              <a:ext cx="607795" cy="270182"/>
            </a:xfrm>
            <a:prstGeom prst="rect">
              <a:avLst/>
            </a:prstGeom>
            <a:noFill/>
          </p:spPr>
          <p:txBody>
            <a:bodyPr wrap="square" rtlCol="0">
              <a:spAutoFit/>
            </a:bodyPr>
            <a:lstStyle/>
            <a:p>
              <a:pPr algn="ctr"/>
              <a:r>
                <a:rPr lang="en-US" altLang="ja-JP" sz="800" dirty="0">
                  <a:solidFill>
                    <a:srgbClr val="0000FF"/>
                  </a:solidFill>
                  <a:latin typeface="ＭＳ ゴシック" panose="020B0609070205080204" pitchFamily="49" charset="-128"/>
                  <a:ea typeface="ＭＳ ゴシック" panose="020B0609070205080204" pitchFamily="49" charset="-128"/>
                </a:rPr>
                <a:t>99.9%</a:t>
              </a:r>
              <a:endParaRPr lang="ja-JP" altLang="en-US" sz="800" dirty="0">
                <a:solidFill>
                  <a:srgbClr val="0000FF"/>
                </a:solidFill>
                <a:latin typeface="ＭＳ ゴシック" panose="020B0609070205080204" pitchFamily="49" charset="-128"/>
                <a:ea typeface="ＭＳ ゴシック" panose="020B0609070205080204" pitchFamily="49" charset="-128"/>
              </a:endParaRPr>
            </a:p>
          </p:txBody>
        </p:sp>
      </p:grpSp>
      <p:sp>
        <p:nvSpPr>
          <p:cNvPr id="114" name="テキスト ボックス 113">
            <a:extLst>
              <a:ext uri="{FF2B5EF4-FFF2-40B4-BE49-F238E27FC236}">
                <a16:creationId xmlns:a16="http://schemas.microsoft.com/office/drawing/2014/main" id="{F0A5D499-D4B4-4843-9C3C-BA191742B22C}"/>
              </a:ext>
            </a:extLst>
          </p:cNvPr>
          <p:cNvSpPr txBox="1"/>
          <p:nvPr/>
        </p:nvSpPr>
        <p:spPr>
          <a:xfrm>
            <a:off x="287988" y="5251933"/>
            <a:ext cx="723126" cy="184666"/>
          </a:xfrm>
          <a:prstGeom prst="rect">
            <a:avLst/>
          </a:prstGeom>
          <a:noFill/>
        </p:spPr>
        <p:txBody>
          <a:bodyPr wrap="square" rtlCol="0">
            <a:spAutoFit/>
          </a:bodyPr>
          <a:lstStyle/>
          <a:p>
            <a:pPr algn="ctr"/>
            <a:r>
              <a:rPr lang="ja-JP" altLang="en-US" sz="600" dirty="0">
                <a:solidFill>
                  <a:srgbClr val="0000FF"/>
                </a:solidFill>
                <a:latin typeface="ＭＳ ゴシック" panose="020B0609070205080204" pitchFamily="49" charset="-128"/>
                <a:ea typeface="ＭＳ ゴシック" panose="020B0609070205080204" pitchFamily="49" charset="-128"/>
              </a:rPr>
              <a:t>カバー率</a:t>
            </a:r>
          </a:p>
        </p:txBody>
      </p:sp>
      <p:cxnSp>
        <p:nvCxnSpPr>
          <p:cNvPr id="115" name="直線コネクタ 114">
            <a:extLst>
              <a:ext uri="{FF2B5EF4-FFF2-40B4-BE49-F238E27FC236}">
                <a16:creationId xmlns:a16="http://schemas.microsoft.com/office/drawing/2014/main" id="{C0A42E64-0832-49B7-9D35-D283DB74EF23}"/>
              </a:ext>
            </a:extLst>
          </p:cNvPr>
          <p:cNvCxnSpPr>
            <a:cxnSpLocks/>
          </p:cNvCxnSpPr>
          <p:nvPr/>
        </p:nvCxnSpPr>
        <p:spPr>
          <a:xfrm>
            <a:off x="717685" y="5502736"/>
            <a:ext cx="106732" cy="4052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3E615CF1-5D66-4F47-A477-F975466B18B0}"/>
              </a:ext>
            </a:extLst>
          </p:cNvPr>
          <p:cNvCxnSpPr>
            <a:cxnSpLocks/>
          </p:cNvCxnSpPr>
          <p:nvPr/>
        </p:nvCxnSpPr>
        <p:spPr>
          <a:xfrm>
            <a:off x="715304" y="5609890"/>
            <a:ext cx="106732" cy="4052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26BEBC26-9426-4D80-8B3A-4F94A643FAE1}"/>
              </a:ext>
            </a:extLst>
          </p:cNvPr>
          <p:cNvCxnSpPr>
            <a:cxnSpLocks/>
          </p:cNvCxnSpPr>
          <p:nvPr/>
        </p:nvCxnSpPr>
        <p:spPr>
          <a:xfrm>
            <a:off x="715304" y="5690853"/>
            <a:ext cx="113701" cy="6507"/>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732DD33F-9FF9-4136-8A26-E7E454100D3F}"/>
              </a:ext>
            </a:extLst>
          </p:cNvPr>
          <p:cNvCxnSpPr>
            <a:cxnSpLocks/>
          </p:cNvCxnSpPr>
          <p:nvPr/>
        </p:nvCxnSpPr>
        <p:spPr>
          <a:xfrm flipV="1">
            <a:off x="722447" y="5766416"/>
            <a:ext cx="106558" cy="2445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80F2C026-D6A3-45C8-9F14-4FA1B6DDD776}"/>
              </a:ext>
            </a:extLst>
          </p:cNvPr>
          <p:cNvCxnSpPr>
            <a:cxnSpLocks/>
          </p:cNvCxnSpPr>
          <p:nvPr/>
        </p:nvCxnSpPr>
        <p:spPr>
          <a:xfrm flipV="1">
            <a:off x="717684" y="5875953"/>
            <a:ext cx="106558" cy="2445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2B4D76BB-DDF5-4B8B-9BC2-2A934C557CDF}"/>
              </a:ext>
            </a:extLst>
          </p:cNvPr>
          <p:cNvCxnSpPr>
            <a:cxnSpLocks/>
          </p:cNvCxnSpPr>
          <p:nvPr/>
        </p:nvCxnSpPr>
        <p:spPr>
          <a:xfrm flipV="1">
            <a:off x="720065" y="5980727"/>
            <a:ext cx="106558" cy="2445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BE92327E-5B27-4FD9-9A46-9FE6B43BC380}"/>
              </a:ext>
            </a:extLst>
          </p:cNvPr>
          <p:cNvCxnSpPr>
            <a:cxnSpLocks/>
          </p:cNvCxnSpPr>
          <p:nvPr/>
        </p:nvCxnSpPr>
        <p:spPr>
          <a:xfrm flipV="1">
            <a:off x="727210" y="6090266"/>
            <a:ext cx="97031" cy="5302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pic>
        <p:nvPicPr>
          <p:cNvPr id="122" name="図 121">
            <a:extLst>
              <a:ext uri="{FF2B5EF4-FFF2-40B4-BE49-F238E27FC236}">
                <a16:creationId xmlns:a16="http://schemas.microsoft.com/office/drawing/2014/main" id="{15BB8336-1DA2-4EFF-87E7-C359F0361CC0}"/>
              </a:ext>
            </a:extLst>
          </p:cNvPr>
          <p:cNvPicPr>
            <a:picLocks noChangeAspect="1"/>
          </p:cNvPicPr>
          <p:nvPr/>
        </p:nvPicPr>
        <p:blipFill rotWithShape="1">
          <a:blip r:embed="rId4"/>
          <a:srcRect t="78286"/>
          <a:stretch/>
        </p:blipFill>
        <p:spPr>
          <a:xfrm>
            <a:off x="107257" y="6377932"/>
            <a:ext cx="2993669" cy="537254"/>
          </a:xfrm>
          <a:prstGeom prst="rect">
            <a:avLst/>
          </a:prstGeom>
        </p:spPr>
      </p:pic>
    </p:spTree>
    <p:extLst>
      <p:ext uri="{BB962C8B-B14F-4D97-AF65-F5344CB8AC3E}">
        <p14:creationId xmlns:p14="http://schemas.microsoft.com/office/powerpoint/2010/main" val="248208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6507"/>
            <a:ext cx="9144000" cy="39029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ja-JP" altLang="en-US" sz="2000" b="1">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２．　不確実性</a:t>
            </a:r>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をふまえた海面上昇量の設定</a:t>
            </a:r>
            <a:r>
              <a:rPr kumimoji="0" lang="ja-JP" altLang="en-US"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a:t>
            </a:r>
            <a:r>
              <a:rPr kumimoji="0" lang="en-US" altLang="ja-JP"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SROCC</a:t>
            </a:r>
            <a:r>
              <a:rPr kumimoji="0" lang="ja-JP" altLang="en-US"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による海面上昇の整理）</a:t>
            </a:r>
          </a:p>
        </p:txBody>
      </p:sp>
      <p:sp>
        <p:nvSpPr>
          <p:cNvPr id="14" name="テキスト ボックス 13">
            <a:extLst>
              <a:ext uri="{FF2B5EF4-FFF2-40B4-BE49-F238E27FC236}">
                <a16:creationId xmlns:a16="http://schemas.microsoft.com/office/drawing/2014/main" id="{A2C0EB2F-1EDF-45DC-A747-F648627AF7E5}"/>
              </a:ext>
            </a:extLst>
          </p:cNvPr>
          <p:cNvSpPr txBox="1"/>
          <p:nvPr/>
        </p:nvSpPr>
        <p:spPr>
          <a:xfrm>
            <a:off x="1745598" y="421551"/>
            <a:ext cx="5366554" cy="307777"/>
          </a:xfrm>
          <a:prstGeom prst="rect">
            <a:avLst/>
          </a:prstGeom>
          <a:noFill/>
        </p:spPr>
        <p:txBody>
          <a:bodyPr wrap="square" rtlCol="0">
            <a:spAutoFit/>
          </a:bodyPr>
          <a:lstStyle/>
          <a:p>
            <a:r>
              <a:rPr lang="ja-JP" altLang="en-US" sz="1400" dirty="0">
                <a:solidFill>
                  <a:srgbClr val="0000FF"/>
                </a:solidFill>
                <a:latin typeface="ＭＳ ゴシック" panose="020B0609070205080204" pitchFamily="49" charset="-128"/>
                <a:ea typeface="ＭＳ ゴシック" panose="020B0609070205080204" pitchFamily="49" charset="-128"/>
              </a:rPr>
              <a:t>■日本周辺における</a:t>
            </a:r>
            <a:r>
              <a:rPr lang="en-US" altLang="ja-JP" sz="1400" dirty="0">
                <a:solidFill>
                  <a:srgbClr val="0000FF"/>
                </a:solidFill>
                <a:latin typeface="ＭＳ ゴシック" panose="020B0609070205080204" pitchFamily="49" charset="-128"/>
                <a:ea typeface="ＭＳ ゴシック" panose="020B0609070205080204" pitchFamily="49" charset="-128"/>
              </a:rPr>
              <a:t>2100</a:t>
            </a:r>
            <a:r>
              <a:rPr lang="ja-JP" altLang="en-US" sz="1400" dirty="0">
                <a:solidFill>
                  <a:srgbClr val="0000FF"/>
                </a:solidFill>
                <a:latin typeface="ＭＳ ゴシック" panose="020B0609070205080204" pitchFamily="49" charset="-128"/>
                <a:ea typeface="ＭＳ ゴシック" panose="020B0609070205080204" pitchFamily="49" charset="-128"/>
              </a:rPr>
              <a:t>年海面上昇量の平面分布</a:t>
            </a:r>
          </a:p>
        </p:txBody>
      </p:sp>
      <p:grpSp>
        <p:nvGrpSpPr>
          <p:cNvPr id="2" name="グループ化 1">
            <a:extLst>
              <a:ext uri="{FF2B5EF4-FFF2-40B4-BE49-F238E27FC236}">
                <a16:creationId xmlns:a16="http://schemas.microsoft.com/office/drawing/2014/main" id="{5BEE5934-B429-4887-806F-8A580C6F2386}"/>
              </a:ext>
            </a:extLst>
          </p:cNvPr>
          <p:cNvGrpSpPr/>
          <p:nvPr/>
        </p:nvGrpSpPr>
        <p:grpSpPr>
          <a:xfrm>
            <a:off x="1878407" y="767091"/>
            <a:ext cx="5100936" cy="6014822"/>
            <a:chOff x="4549091" y="778666"/>
            <a:chExt cx="4525093" cy="5335811"/>
          </a:xfrm>
        </p:grpSpPr>
        <p:pic>
          <p:nvPicPr>
            <p:cNvPr id="4" name="図 3">
              <a:extLst>
                <a:ext uri="{FF2B5EF4-FFF2-40B4-BE49-F238E27FC236}">
                  <a16:creationId xmlns:a16="http://schemas.microsoft.com/office/drawing/2014/main" id="{53DCD5FC-55E2-4894-8BDB-4F991DCB1B70}"/>
                </a:ext>
              </a:extLst>
            </p:cNvPr>
            <p:cNvPicPr>
              <a:picLocks noChangeAspect="1"/>
            </p:cNvPicPr>
            <p:nvPr/>
          </p:nvPicPr>
          <p:blipFill>
            <a:blip r:embed="rId2"/>
            <a:stretch>
              <a:fillRect/>
            </a:stretch>
          </p:blipFill>
          <p:spPr>
            <a:xfrm>
              <a:off x="4549091" y="778666"/>
              <a:ext cx="4525093" cy="5335811"/>
            </a:xfrm>
            <a:prstGeom prst="rect">
              <a:avLst/>
            </a:prstGeom>
          </p:spPr>
        </p:pic>
        <p:sp>
          <p:nvSpPr>
            <p:cNvPr id="5" name="正方形/長方形 4">
              <a:extLst>
                <a:ext uri="{FF2B5EF4-FFF2-40B4-BE49-F238E27FC236}">
                  <a16:creationId xmlns:a16="http://schemas.microsoft.com/office/drawing/2014/main" id="{0B7311C7-F01B-4300-919D-87135FE2ED87}"/>
                </a:ext>
              </a:extLst>
            </p:cNvPr>
            <p:cNvSpPr/>
            <p:nvPr/>
          </p:nvSpPr>
          <p:spPr>
            <a:xfrm>
              <a:off x="5611813" y="1816487"/>
              <a:ext cx="163512" cy="115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908E6203-78E8-469E-9CB5-8DCC7EF5CA36}"/>
                </a:ext>
              </a:extLst>
            </p:cNvPr>
            <p:cNvSpPr/>
            <p:nvPr/>
          </p:nvSpPr>
          <p:spPr>
            <a:xfrm>
              <a:off x="5611813" y="3507173"/>
              <a:ext cx="163512" cy="1155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3DD0C9CC-E5BD-4A95-B2E1-3C6A22C0E02C}"/>
                </a:ext>
              </a:extLst>
            </p:cNvPr>
            <p:cNvSpPr/>
            <p:nvPr/>
          </p:nvSpPr>
          <p:spPr>
            <a:xfrm>
              <a:off x="5611813" y="5197858"/>
              <a:ext cx="163512" cy="1155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0DDDFE4-8638-400C-835E-A8B14F54C448}"/>
                </a:ext>
              </a:extLst>
            </p:cNvPr>
            <p:cNvSpPr/>
            <p:nvPr/>
          </p:nvSpPr>
          <p:spPr>
            <a:xfrm>
              <a:off x="7878762" y="1816487"/>
              <a:ext cx="163512" cy="115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7FA5D7D-A453-4D41-B61A-D13D4C6CF52D}"/>
                </a:ext>
              </a:extLst>
            </p:cNvPr>
            <p:cNvSpPr/>
            <p:nvPr/>
          </p:nvSpPr>
          <p:spPr>
            <a:xfrm>
              <a:off x="7878762" y="3507173"/>
              <a:ext cx="163512" cy="115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AE9E836-5C8A-46AD-81F6-D01992F875F2}"/>
                </a:ext>
              </a:extLst>
            </p:cNvPr>
            <p:cNvSpPr/>
            <p:nvPr/>
          </p:nvSpPr>
          <p:spPr>
            <a:xfrm>
              <a:off x="7878762" y="5197859"/>
              <a:ext cx="163512" cy="115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スライド番号プレースホルダー 2">
            <a:extLst>
              <a:ext uri="{FF2B5EF4-FFF2-40B4-BE49-F238E27FC236}">
                <a16:creationId xmlns:a16="http://schemas.microsoft.com/office/drawing/2014/main" id="{FBF9D6DA-7EEA-49FD-80A3-4E71109AB80D}"/>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6</a:t>
            </a:fld>
            <a:endParaRPr kumimoji="1" lang="ja-JP" altLang="en-US" sz="1600" dirty="0">
              <a:solidFill>
                <a:schemeClr val="tx1"/>
              </a:solidFill>
            </a:endParaRPr>
          </a:p>
        </p:txBody>
      </p:sp>
      <p:sp>
        <p:nvSpPr>
          <p:cNvPr id="13" name="正方形/長方形 12">
            <a:extLst>
              <a:ext uri="{FF2B5EF4-FFF2-40B4-BE49-F238E27FC236}">
                <a16:creationId xmlns:a16="http://schemas.microsoft.com/office/drawing/2014/main" id="{BB56DC11-8638-4196-9B98-AB14C2A595DC}"/>
              </a:ext>
            </a:extLst>
          </p:cNvPr>
          <p:cNvSpPr/>
          <p:nvPr/>
        </p:nvSpPr>
        <p:spPr>
          <a:xfrm>
            <a:off x="2457450" y="1358900"/>
            <a:ext cx="1447800" cy="12192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83932BB-E116-4DC3-8434-40121813E48A}"/>
              </a:ext>
            </a:extLst>
          </p:cNvPr>
          <p:cNvSpPr/>
          <p:nvPr/>
        </p:nvSpPr>
        <p:spPr>
          <a:xfrm>
            <a:off x="5000057" y="1358900"/>
            <a:ext cx="1447800" cy="12192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854A4300-DC16-4BEB-8D84-8FBAAF3C3762}"/>
              </a:ext>
            </a:extLst>
          </p:cNvPr>
          <p:cNvSpPr/>
          <p:nvPr/>
        </p:nvSpPr>
        <p:spPr>
          <a:xfrm>
            <a:off x="5000057" y="3266564"/>
            <a:ext cx="1447800" cy="12192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A233F26-FA8C-4ED9-B389-31ABE7E1162F}"/>
              </a:ext>
            </a:extLst>
          </p:cNvPr>
          <p:cNvSpPr/>
          <p:nvPr/>
        </p:nvSpPr>
        <p:spPr>
          <a:xfrm>
            <a:off x="2457450" y="3266564"/>
            <a:ext cx="1447800" cy="12192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8CF06352-14A9-45CD-BAAE-10CA738C16E8}"/>
              </a:ext>
            </a:extLst>
          </p:cNvPr>
          <p:cNvSpPr/>
          <p:nvPr/>
        </p:nvSpPr>
        <p:spPr>
          <a:xfrm>
            <a:off x="5000057" y="5155178"/>
            <a:ext cx="1447800" cy="12192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10A02304-EA55-4A96-995E-428BB071DFF7}"/>
              </a:ext>
            </a:extLst>
          </p:cNvPr>
          <p:cNvSpPr/>
          <p:nvPr/>
        </p:nvSpPr>
        <p:spPr>
          <a:xfrm>
            <a:off x="2444626" y="5155178"/>
            <a:ext cx="1447800" cy="12192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7904B80E-15BF-4F01-BBEC-E8C07A152AF3}"/>
              </a:ext>
            </a:extLst>
          </p:cNvPr>
          <p:cNvSpPr txBox="1"/>
          <p:nvPr/>
        </p:nvSpPr>
        <p:spPr>
          <a:xfrm>
            <a:off x="7055002" y="5993318"/>
            <a:ext cx="1415478" cy="400110"/>
          </a:xfrm>
          <a:prstGeom prst="rect">
            <a:avLst/>
          </a:prstGeom>
          <a:solidFill>
            <a:schemeClr val="bg1"/>
          </a:solidFill>
          <a:ln>
            <a:solidFill>
              <a:schemeClr val="tx1"/>
            </a:solidFill>
          </a:ln>
        </p:spPr>
        <p:txBody>
          <a:bodyPr wrap="square" rtlCol="0">
            <a:spAutoFit/>
          </a:bodyPr>
          <a:lstStyle/>
          <a:p>
            <a:r>
              <a:rPr kumimoji="1" lang="ja-JP" altLang="en-US" sz="1000" dirty="0"/>
              <a:t>　　　：日本周辺</a:t>
            </a:r>
            <a:endParaRPr kumimoji="1" lang="en-US" altLang="ja-JP" sz="1000" dirty="0"/>
          </a:p>
          <a:p>
            <a:r>
              <a:rPr lang="ja-JP" altLang="en-US" sz="1000" dirty="0"/>
              <a:t>　　　：大阪湾周辺</a:t>
            </a:r>
            <a:endParaRPr kumimoji="1" lang="ja-JP" altLang="en-US" sz="1000" dirty="0"/>
          </a:p>
        </p:txBody>
      </p:sp>
      <p:sp>
        <p:nvSpPr>
          <p:cNvPr id="27" name="正方形/長方形 26">
            <a:extLst>
              <a:ext uri="{FF2B5EF4-FFF2-40B4-BE49-F238E27FC236}">
                <a16:creationId xmlns:a16="http://schemas.microsoft.com/office/drawing/2014/main" id="{E4C5C502-A5DD-4B87-B0C1-D7CFD48B8F04}"/>
              </a:ext>
            </a:extLst>
          </p:cNvPr>
          <p:cNvSpPr/>
          <p:nvPr/>
        </p:nvSpPr>
        <p:spPr>
          <a:xfrm>
            <a:off x="7152926" y="6224509"/>
            <a:ext cx="184320" cy="12337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39FFAE8A-D703-4983-B9D9-5679A2772BE3}"/>
              </a:ext>
            </a:extLst>
          </p:cNvPr>
          <p:cNvSpPr/>
          <p:nvPr/>
        </p:nvSpPr>
        <p:spPr>
          <a:xfrm>
            <a:off x="7152926" y="6064518"/>
            <a:ext cx="184320" cy="123377"/>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2428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8804" y="492161"/>
            <a:ext cx="8955559" cy="1323439"/>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46120" indent="-171450" defTabSz="390997" fontAlgn="auto">
              <a:spcBef>
                <a:spcPct val="0"/>
              </a:spcBef>
              <a:spcAft>
                <a:spcPts val="0"/>
              </a:spcAft>
            </a:pPr>
            <a:r>
              <a:rPr lang="ja-JP" altLang="en-US" sz="1600" dirty="0"/>
              <a:t>現在気候からの将来気候への変化を標準大気圧からの台風中心気圧の低下量を指標に整理する。</a:t>
            </a:r>
            <a:endParaRPr lang="en-US" altLang="ja-JP" sz="1600" dirty="0"/>
          </a:p>
          <a:p>
            <a:pPr marL="246120" indent="-171450" defTabSz="390997" fontAlgn="auto">
              <a:spcBef>
                <a:spcPct val="0"/>
              </a:spcBef>
              <a:spcAft>
                <a:spcPts val="0"/>
              </a:spcAft>
            </a:pPr>
            <a:r>
              <a:rPr lang="ja-JP" altLang="en-US" sz="1600" dirty="0"/>
              <a:t>将来気候（</a:t>
            </a:r>
            <a:r>
              <a:rPr lang="en-US" altLang="ja-JP" sz="1600" dirty="0"/>
              <a:t>2</a:t>
            </a:r>
            <a:r>
              <a:rPr lang="ja-JP" altLang="en-US" sz="1600" dirty="0"/>
              <a:t>度上昇）における気圧低下量は、現在気候の</a:t>
            </a:r>
            <a:r>
              <a:rPr lang="en-US" altLang="ja-JP" sz="1600" dirty="0"/>
              <a:t>1.09</a:t>
            </a:r>
            <a:r>
              <a:rPr lang="ja-JP" altLang="en-US" sz="1600" dirty="0"/>
              <a:t>倍となり、台風中心気圧は、</a:t>
            </a:r>
            <a:r>
              <a:rPr lang="en-US" altLang="ja-JP" sz="1600" dirty="0"/>
              <a:t>933.4hPa</a:t>
            </a:r>
            <a:r>
              <a:rPr lang="ja-JP" altLang="en-US" sz="1600" dirty="0"/>
              <a:t>となる。</a:t>
            </a:r>
            <a:endParaRPr lang="en-US" altLang="ja-JP" sz="1600" dirty="0"/>
          </a:p>
          <a:p>
            <a:pPr marL="246120" indent="-171450" defTabSz="390997" fontAlgn="auto">
              <a:spcBef>
                <a:spcPct val="0"/>
              </a:spcBef>
              <a:spcAft>
                <a:spcPts val="0"/>
              </a:spcAft>
            </a:pPr>
            <a:r>
              <a:rPr lang="ja-JP" altLang="en-US" sz="1600" dirty="0"/>
              <a:t>将来気候（</a:t>
            </a:r>
            <a:r>
              <a:rPr lang="en-US" altLang="ja-JP" sz="1600" dirty="0"/>
              <a:t>4</a:t>
            </a:r>
            <a:r>
              <a:rPr lang="ja-JP" altLang="en-US" sz="1600" dirty="0"/>
              <a:t>度上昇）における気圧低下量は、現在気候の</a:t>
            </a:r>
            <a:r>
              <a:rPr lang="en-US" altLang="ja-JP" sz="1600" dirty="0"/>
              <a:t>1.21</a:t>
            </a:r>
            <a:r>
              <a:rPr lang="ja-JP" altLang="en-US" sz="1600" dirty="0"/>
              <a:t>倍となり、台風中心気圧は、</a:t>
            </a:r>
            <a:r>
              <a:rPr lang="en-US" altLang="ja-JP" sz="1600" dirty="0"/>
              <a:t>924.7hPa</a:t>
            </a:r>
            <a:r>
              <a:rPr lang="ja-JP" altLang="en-US" sz="1600" dirty="0"/>
              <a:t>となる。</a:t>
            </a:r>
            <a:endParaRPr lang="en-US" altLang="ja-JP" sz="1600" dirty="0"/>
          </a:p>
        </p:txBody>
      </p:sp>
      <p:graphicFrame>
        <p:nvGraphicFramePr>
          <p:cNvPr id="17" name="表 16">
            <a:extLst>
              <a:ext uri="{FF2B5EF4-FFF2-40B4-BE49-F238E27FC236}">
                <a16:creationId xmlns:a16="http://schemas.microsoft.com/office/drawing/2014/main" id="{85577433-C172-4885-8D48-80F54745CD49}"/>
              </a:ext>
            </a:extLst>
          </p:cNvPr>
          <p:cNvGraphicFramePr>
            <a:graphicFrameLocks noGrp="1"/>
          </p:cNvGraphicFramePr>
          <p:nvPr/>
        </p:nvGraphicFramePr>
        <p:xfrm>
          <a:off x="107258" y="5332213"/>
          <a:ext cx="4385657" cy="1188720"/>
        </p:xfrm>
        <a:graphic>
          <a:graphicData uri="http://schemas.openxmlformats.org/drawingml/2006/table">
            <a:tbl>
              <a:tblPr firstRow="1" bandRow="1">
                <a:tableStyleId>{21E4AEA4-8DFA-4A89-87EB-49C32662AFE0}</a:tableStyleId>
              </a:tblPr>
              <a:tblGrid>
                <a:gridCol w="1645406">
                  <a:extLst>
                    <a:ext uri="{9D8B030D-6E8A-4147-A177-3AD203B41FA5}">
                      <a16:colId xmlns:a16="http://schemas.microsoft.com/office/drawing/2014/main" val="55453417"/>
                    </a:ext>
                  </a:extLst>
                </a:gridCol>
                <a:gridCol w="913417">
                  <a:extLst>
                    <a:ext uri="{9D8B030D-6E8A-4147-A177-3AD203B41FA5}">
                      <a16:colId xmlns:a16="http://schemas.microsoft.com/office/drawing/2014/main" val="3384270826"/>
                    </a:ext>
                  </a:extLst>
                </a:gridCol>
                <a:gridCol w="913417">
                  <a:extLst>
                    <a:ext uri="{9D8B030D-6E8A-4147-A177-3AD203B41FA5}">
                      <a16:colId xmlns:a16="http://schemas.microsoft.com/office/drawing/2014/main" val="1149119173"/>
                    </a:ext>
                  </a:extLst>
                </a:gridCol>
                <a:gridCol w="913417">
                  <a:extLst>
                    <a:ext uri="{9D8B030D-6E8A-4147-A177-3AD203B41FA5}">
                      <a16:colId xmlns:a16="http://schemas.microsoft.com/office/drawing/2014/main" val="3317356055"/>
                    </a:ext>
                  </a:extLst>
                </a:gridCol>
              </a:tblGrid>
              <a:tr h="388516">
                <a:tc>
                  <a:txBody>
                    <a:bodyPr/>
                    <a:lstStyle/>
                    <a:p>
                      <a:pPr algn="ctr"/>
                      <a:r>
                        <a:rPr kumimoji="1" lang="ja-JP" altLang="en-US" sz="1000" dirty="0"/>
                        <a:t>項目</a:t>
                      </a:r>
                    </a:p>
                  </a:txBody>
                  <a:tcPr anchor="ctr"/>
                </a:tc>
                <a:tc>
                  <a:txBody>
                    <a:bodyPr/>
                    <a:lstStyle/>
                    <a:p>
                      <a:pPr algn="ctr"/>
                      <a:r>
                        <a:rPr kumimoji="1" lang="ja-JP" altLang="en-US" sz="1000" dirty="0"/>
                        <a:t>現在気候</a:t>
                      </a:r>
                    </a:p>
                  </a:txBody>
                  <a:tcPr anchor="ctr"/>
                </a:tc>
                <a:tc>
                  <a:txBody>
                    <a:bodyPr/>
                    <a:lstStyle/>
                    <a:p>
                      <a:pPr algn="ctr"/>
                      <a:r>
                        <a:rPr kumimoji="1" lang="ja-JP" altLang="en-US" sz="1000" dirty="0"/>
                        <a:t>将来気候</a:t>
                      </a:r>
                      <a:endParaRPr kumimoji="1" lang="en-US" altLang="ja-JP" sz="1000" dirty="0"/>
                    </a:p>
                    <a:p>
                      <a:pPr algn="ctr"/>
                      <a:r>
                        <a:rPr kumimoji="1" lang="ja-JP" altLang="en-US" sz="1000" dirty="0"/>
                        <a:t>２度上昇</a:t>
                      </a:r>
                    </a:p>
                  </a:txBody>
                  <a:tcPr anchor="ctr"/>
                </a:tc>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将来気候</a:t>
                      </a:r>
                      <a:endParaRPr kumimoji="1" lang="en-US" altLang="ja-JP" sz="1000" dirty="0"/>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４度上昇</a:t>
                      </a:r>
                    </a:p>
                  </a:txBody>
                  <a:tcPr anchor="ctr"/>
                </a:tc>
                <a:extLst>
                  <a:ext uri="{0D108BD9-81ED-4DB2-BD59-A6C34878D82A}">
                    <a16:rowId xmlns:a16="http://schemas.microsoft.com/office/drawing/2014/main" val="581782635"/>
                  </a:ext>
                </a:extLst>
              </a:tr>
              <a:tr h="388516">
                <a:tc>
                  <a:txBody>
                    <a:bodyPr/>
                    <a:lstStyle/>
                    <a:p>
                      <a:pPr algn="ctr"/>
                      <a:r>
                        <a:rPr kumimoji="1" lang="ja-JP" altLang="en-US" sz="1000" dirty="0"/>
                        <a:t>台風中心気圧</a:t>
                      </a:r>
                      <a:endParaRPr kumimoji="1" lang="en-US" altLang="ja-JP" sz="1000" dirty="0"/>
                    </a:p>
                    <a:p>
                      <a:pPr algn="ctr"/>
                      <a:r>
                        <a:rPr kumimoji="1" lang="ja-JP" altLang="en-US" sz="1000" dirty="0"/>
                        <a:t>（気圧低下量）</a:t>
                      </a:r>
                    </a:p>
                  </a:txBody>
                  <a:tcPr anchor="ctr"/>
                </a:tc>
                <a:tc>
                  <a:txBody>
                    <a:bodyPr/>
                    <a:lstStyle/>
                    <a:p>
                      <a:pPr algn="ctr"/>
                      <a:r>
                        <a:rPr kumimoji="1" lang="en-US" altLang="ja-JP" sz="1000" dirty="0"/>
                        <a:t>956</a:t>
                      </a:r>
                    </a:p>
                    <a:p>
                      <a:pPr algn="ctr"/>
                      <a:r>
                        <a:rPr kumimoji="1" lang="ja-JP" altLang="en-US" sz="1000" dirty="0"/>
                        <a:t>（</a:t>
                      </a:r>
                      <a:r>
                        <a:rPr kumimoji="1" lang="en-US" altLang="ja-JP" sz="1000" dirty="0"/>
                        <a:t>57</a:t>
                      </a:r>
                      <a:r>
                        <a:rPr kumimoji="1" lang="ja-JP" altLang="en-US" sz="1000" dirty="0"/>
                        <a:t>）</a:t>
                      </a:r>
                    </a:p>
                  </a:txBody>
                  <a:tcPr anchor="ctr"/>
                </a:tc>
                <a:tc>
                  <a:txBody>
                    <a:bodyPr/>
                    <a:lstStyle/>
                    <a:p>
                      <a:pPr algn="ctr"/>
                      <a:r>
                        <a:rPr kumimoji="1" lang="en-US" altLang="ja-JP" sz="1000" dirty="0"/>
                        <a:t>951</a:t>
                      </a: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a:t>
                      </a:r>
                      <a:r>
                        <a:rPr kumimoji="1" lang="en-US" altLang="ja-JP" sz="1000" dirty="0"/>
                        <a:t>62</a:t>
                      </a:r>
                      <a:r>
                        <a:rPr kumimoji="1" lang="ja-JP" altLang="en-US" sz="1000" dirty="0"/>
                        <a:t>）</a:t>
                      </a:r>
                    </a:p>
                  </a:txBody>
                  <a:tcPr anchor="ctr"/>
                </a:tc>
                <a:tc>
                  <a:txBody>
                    <a:bodyPr/>
                    <a:lstStyle/>
                    <a:p>
                      <a:pPr algn="ctr"/>
                      <a:r>
                        <a:rPr kumimoji="1" lang="en-US" altLang="ja-JP" sz="1000" dirty="0"/>
                        <a:t>944</a:t>
                      </a: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a:t>
                      </a:r>
                      <a:r>
                        <a:rPr kumimoji="1" lang="en-US" altLang="ja-JP" sz="1000" dirty="0"/>
                        <a:t>69</a:t>
                      </a:r>
                      <a:r>
                        <a:rPr kumimoji="1" lang="ja-JP" altLang="en-US" sz="1000" dirty="0"/>
                        <a:t>）</a:t>
                      </a:r>
                    </a:p>
                  </a:txBody>
                  <a:tcPr anchor="ctr"/>
                </a:tc>
                <a:extLst>
                  <a:ext uri="{0D108BD9-81ED-4DB2-BD59-A6C34878D82A}">
                    <a16:rowId xmlns:a16="http://schemas.microsoft.com/office/drawing/2014/main" val="4142966499"/>
                  </a:ext>
                </a:extLst>
              </a:tr>
              <a:tr h="388516">
                <a:tc>
                  <a:txBody>
                    <a:bodyPr/>
                    <a:lstStyle/>
                    <a:p>
                      <a:pPr algn="ctr"/>
                      <a:r>
                        <a:rPr kumimoji="1" lang="ja-JP" altLang="en-US" sz="1000" dirty="0"/>
                        <a:t>気圧低下量</a:t>
                      </a:r>
                      <a:endParaRPr kumimoji="1" lang="en-US" altLang="ja-JP" sz="1000" dirty="0"/>
                    </a:p>
                    <a:p>
                      <a:pPr algn="ctr"/>
                      <a:r>
                        <a:rPr kumimoji="1" lang="ja-JP" altLang="en-US" sz="1000" dirty="0"/>
                        <a:t>（現在気候からの比率）</a:t>
                      </a:r>
                    </a:p>
                  </a:txBody>
                  <a:tcPr anchor="ctr"/>
                </a:tc>
                <a:tc>
                  <a:txBody>
                    <a:bodyPr/>
                    <a:lstStyle/>
                    <a:p>
                      <a:pPr algn="ctr"/>
                      <a:r>
                        <a:rPr kumimoji="1" lang="ja-JP" altLang="en-US" sz="1000" dirty="0"/>
                        <a:t>－</a:t>
                      </a:r>
                    </a:p>
                  </a:txBody>
                  <a:tcPr anchor="ctr"/>
                </a:tc>
                <a:tc>
                  <a:txBody>
                    <a:bodyPr/>
                    <a:lstStyle/>
                    <a:p>
                      <a:pPr algn="ctr"/>
                      <a:r>
                        <a:rPr kumimoji="1" lang="en-US" altLang="ja-JP" sz="1000" dirty="0"/>
                        <a:t>1.09</a:t>
                      </a:r>
                      <a:endParaRPr kumimoji="1" lang="ja-JP" altLang="en-US" sz="1000" dirty="0"/>
                    </a:p>
                  </a:txBody>
                  <a:tcPr anchor="ctr"/>
                </a:tc>
                <a:tc>
                  <a:txBody>
                    <a:bodyPr/>
                    <a:lstStyle/>
                    <a:p>
                      <a:pPr algn="ctr"/>
                      <a:r>
                        <a:rPr kumimoji="1" lang="en-US" altLang="ja-JP" sz="1000" dirty="0"/>
                        <a:t>1.21</a:t>
                      </a:r>
                      <a:endParaRPr kumimoji="1" lang="ja-JP" altLang="en-US" sz="1000" dirty="0"/>
                    </a:p>
                  </a:txBody>
                  <a:tcPr anchor="ctr"/>
                </a:tc>
                <a:extLst>
                  <a:ext uri="{0D108BD9-81ED-4DB2-BD59-A6C34878D82A}">
                    <a16:rowId xmlns:a16="http://schemas.microsoft.com/office/drawing/2014/main" val="451412458"/>
                  </a:ext>
                </a:extLst>
              </a:tr>
            </a:tbl>
          </a:graphicData>
        </a:graphic>
      </p:graphicFrame>
      <p:sp>
        <p:nvSpPr>
          <p:cNvPr id="33" name="テキスト ボックス 32">
            <a:extLst>
              <a:ext uri="{FF2B5EF4-FFF2-40B4-BE49-F238E27FC236}">
                <a16:creationId xmlns:a16="http://schemas.microsoft.com/office/drawing/2014/main" id="{088092DA-CB9B-49B2-BA8C-D7BAE68164C9}"/>
              </a:ext>
            </a:extLst>
          </p:cNvPr>
          <p:cNvSpPr txBox="1"/>
          <p:nvPr/>
        </p:nvSpPr>
        <p:spPr>
          <a:xfrm>
            <a:off x="1838" y="1853448"/>
            <a:ext cx="3873954" cy="279180"/>
          </a:xfrm>
          <a:prstGeom prst="rect">
            <a:avLst/>
          </a:prstGeom>
          <a:noFill/>
        </p:spPr>
        <p:txBody>
          <a:bodyPr wrap="square" lIns="90000" tIns="46800" rIns="90000" bIns="46800" rtlCol="0" anchor="ctr" anchorCtr="0">
            <a:spAutoFit/>
          </a:bodyPr>
          <a:lstStyle>
            <a:defPPr>
              <a:defRPr lang="ja-JP"/>
            </a:defPPr>
            <a:lvl1pPr>
              <a:defRPr sz="1200">
                <a:solidFill>
                  <a:srgbClr val="0000FF"/>
                </a:solidFill>
              </a:defRPr>
            </a:lvl1pPr>
          </a:lstStyle>
          <a:p>
            <a:r>
              <a:rPr lang="ja-JP" altLang="en-US" dirty="0"/>
              <a:t>■現在気候から将来気候への台風の変化</a:t>
            </a:r>
          </a:p>
        </p:txBody>
      </p:sp>
      <p:sp>
        <p:nvSpPr>
          <p:cNvPr id="36" name="テキスト ボックス 35">
            <a:extLst>
              <a:ext uri="{FF2B5EF4-FFF2-40B4-BE49-F238E27FC236}">
                <a16:creationId xmlns:a16="http://schemas.microsoft.com/office/drawing/2014/main" id="{4C6DD0B5-3500-429C-99DB-368C21B1E33A}"/>
              </a:ext>
            </a:extLst>
          </p:cNvPr>
          <p:cNvSpPr txBox="1"/>
          <p:nvPr/>
        </p:nvSpPr>
        <p:spPr>
          <a:xfrm>
            <a:off x="4566032" y="1854362"/>
            <a:ext cx="3873954" cy="279180"/>
          </a:xfrm>
          <a:prstGeom prst="rect">
            <a:avLst/>
          </a:prstGeom>
          <a:noFill/>
        </p:spPr>
        <p:txBody>
          <a:bodyPr wrap="square" lIns="90000" tIns="46800" rIns="90000" bIns="46800" rtlCol="0" anchor="ctr" anchorCtr="0">
            <a:spAutoFit/>
          </a:bodyPr>
          <a:lstStyle>
            <a:defPPr>
              <a:defRPr lang="ja-JP"/>
            </a:defPPr>
            <a:lvl1pPr>
              <a:defRPr sz="1200">
                <a:solidFill>
                  <a:srgbClr val="0000FF"/>
                </a:solidFill>
              </a:defRPr>
            </a:lvl1pPr>
          </a:lstStyle>
          <a:p>
            <a:r>
              <a:rPr lang="ja-JP" altLang="en-US" dirty="0"/>
              <a:t>■将来気候における台風中心気圧の設定</a:t>
            </a:r>
          </a:p>
        </p:txBody>
      </p:sp>
      <p:sp>
        <p:nvSpPr>
          <p:cNvPr id="38" name="テキスト ボックス 37">
            <a:extLst>
              <a:ext uri="{FF2B5EF4-FFF2-40B4-BE49-F238E27FC236}">
                <a16:creationId xmlns:a16="http://schemas.microsoft.com/office/drawing/2014/main" id="{BD19A7B9-739A-4567-A62C-D12EB1F7402C}"/>
              </a:ext>
            </a:extLst>
          </p:cNvPr>
          <p:cNvSpPr txBox="1"/>
          <p:nvPr/>
        </p:nvSpPr>
        <p:spPr>
          <a:xfrm>
            <a:off x="88805" y="2137829"/>
            <a:ext cx="4398610" cy="646331"/>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ja-JP" altLang="en-US" sz="1200" dirty="0"/>
              <a:t>標準気圧</a:t>
            </a:r>
            <a:r>
              <a:rPr lang="en-US" altLang="ja-JP" sz="1200" dirty="0"/>
              <a:t>(1013hPa)</a:t>
            </a:r>
            <a:r>
              <a:rPr lang="ja-JP" altLang="en-US" sz="1200" dirty="0"/>
              <a:t>からの台風中心気圧低下量を指標に現在気候からの比率を設定し、これを伊勢湾台風規模に適用し、将来気候における台風条件を設定する。</a:t>
            </a:r>
            <a:endParaRPr lang="en-US" altLang="ja-JP" sz="1200" dirty="0"/>
          </a:p>
        </p:txBody>
      </p:sp>
      <p:graphicFrame>
        <p:nvGraphicFramePr>
          <p:cNvPr id="46" name="表 45">
            <a:extLst>
              <a:ext uri="{FF2B5EF4-FFF2-40B4-BE49-F238E27FC236}">
                <a16:creationId xmlns:a16="http://schemas.microsoft.com/office/drawing/2014/main" id="{FAB6073E-1107-46F3-AFF4-FC2F394DB9AE}"/>
              </a:ext>
            </a:extLst>
          </p:cNvPr>
          <p:cNvGraphicFramePr>
            <a:graphicFrameLocks noGrp="1"/>
          </p:cNvGraphicFramePr>
          <p:nvPr/>
        </p:nvGraphicFramePr>
        <p:xfrm>
          <a:off x="4664383" y="2864975"/>
          <a:ext cx="4372361" cy="1662595"/>
        </p:xfrm>
        <a:graphic>
          <a:graphicData uri="http://schemas.openxmlformats.org/drawingml/2006/table">
            <a:tbl>
              <a:tblPr firstRow="1" bandRow="1">
                <a:tableStyleId>{21E4AEA4-8DFA-4A89-87EB-49C32662AFE0}</a:tableStyleId>
              </a:tblPr>
              <a:tblGrid>
                <a:gridCol w="1634817">
                  <a:extLst>
                    <a:ext uri="{9D8B030D-6E8A-4147-A177-3AD203B41FA5}">
                      <a16:colId xmlns:a16="http://schemas.microsoft.com/office/drawing/2014/main" val="55453417"/>
                    </a:ext>
                  </a:extLst>
                </a:gridCol>
                <a:gridCol w="1053036">
                  <a:extLst>
                    <a:ext uri="{9D8B030D-6E8A-4147-A177-3AD203B41FA5}">
                      <a16:colId xmlns:a16="http://schemas.microsoft.com/office/drawing/2014/main" val="3384270826"/>
                    </a:ext>
                  </a:extLst>
                </a:gridCol>
                <a:gridCol w="842254">
                  <a:extLst>
                    <a:ext uri="{9D8B030D-6E8A-4147-A177-3AD203B41FA5}">
                      <a16:colId xmlns:a16="http://schemas.microsoft.com/office/drawing/2014/main" val="1149119173"/>
                    </a:ext>
                  </a:extLst>
                </a:gridCol>
                <a:gridCol w="842254">
                  <a:extLst>
                    <a:ext uri="{9D8B030D-6E8A-4147-A177-3AD203B41FA5}">
                      <a16:colId xmlns:a16="http://schemas.microsoft.com/office/drawing/2014/main" val="3317356055"/>
                    </a:ext>
                  </a:extLst>
                </a:gridCol>
              </a:tblGrid>
              <a:tr h="367627">
                <a:tc>
                  <a:txBody>
                    <a:bodyPr/>
                    <a:lstStyle/>
                    <a:p>
                      <a:pPr algn="ctr"/>
                      <a:r>
                        <a:rPr kumimoji="1" lang="ja-JP" altLang="en-US" sz="1000" dirty="0"/>
                        <a:t>項目</a:t>
                      </a:r>
                    </a:p>
                  </a:txBody>
                  <a:tcPr anchor="ctr"/>
                </a:tc>
                <a:tc>
                  <a:txBody>
                    <a:bodyPr/>
                    <a:lstStyle/>
                    <a:p>
                      <a:pPr algn="ctr"/>
                      <a:r>
                        <a:rPr kumimoji="1" lang="ja-JP" altLang="en-US" sz="1000" dirty="0"/>
                        <a:t>実績</a:t>
                      </a:r>
                      <a:endParaRPr kumimoji="1" lang="en-US" altLang="ja-JP" sz="1000" dirty="0"/>
                    </a:p>
                    <a:p>
                      <a:pPr algn="ctr"/>
                      <a:r>
                        <a:rPr kumimoji="1" lang="ja-JP" altLang="en-US" sz="1000" dirty="0"/>
                        <a:t>現行計画</a:t>
                      </a:r>
                    </a:p>
                  </a:txBody>
                  <a:tcPr anchor="ctr"/>
                </a:tc>
                <a:tc>
                  <a:txBody>
                    <a:bodyPr/>
                    <a:lstStyle/>
                    <a:p>
                      <a:pPr algn="ctr"/>
                      <a:r>
                        <a:rPr kumimoji="1" lang="ja-JP" altLang="en-US" sz="1000" dirty="0"/>
                        <a:t>将来気候</a:t>
                      </a:r>
                      <a:endParaRPr kumimoji="1" lang="en-US" altLang="ja-JP" sz="1000" dirty="0"/>
                    </a:p>
                    <a:p>
                      <a:pPr algn="ctr"/>
                      <a:r>
                        <a:rPr kumimoji="1" lang="ja-JP" altLang="en-US" sz="1000" dirty="0"/>
                        <a:t>２度上昇</a:t>
                      </a:r>
                    </a:p>
                  </a:txBody>
                  <a:tcPr anchor="ctr"/>
                </a:tc>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将来気候</a:t>
                      </a:r>
                      <a:endParaRPr kumimoji="1" lang="en-US" altLang="ja-JP" sz="1000" dirty="0"/>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４度上昇</a:t>
                      </a:r>
                    </a:p>
                  </a:txBody>
                  <a:tcPr anchor="ctr"/>
                </a:tc>
                <a:extLst>
                  <a:ext uri="{0D108BD9-81ED-4DB2-BD59-A6C34878D82A}">
                    <a16:rowId xmlns:a16="http://schemas.microsoft.com/office/drawing/2014/main" val="581782635"/>
                  </a:ext>
                </a:extLst>
              </a:tr>
              <a:tr h="382435">
                <a:tc>
                  <a:txBody>
                    <a:bodyPr/>
                    <a:lstStyle/>
                    <a:p>
                      <a:pPr algn="ctr"/>
                      <a:r>
                        <a:rPr kumimoji="1" lang="ja-JP" altLang="en-US" sz="1000" dirty="0"/>
                        <a:t>気圧低下量</a:t>
                      </a:r>
                      <a:endParaRPr kumimoji="1" lang="en-US" altLang="ja-JP" sz="1000" dirty="0"/>
                    </a:p>
                    <a:p>
                      <a:pPr algn="ctr"/>
                      <a:r>
                        <a:rPr kumimoji="1" lang="ja-JP" altLang="en-US" sz="1000" dirty="0"/>
                        <a:t>（現在気候からの比率）</a:t>
                      </a:r>
                    </a:p>
                  </a:txBody>
                  <a:tcPr anchor="ctr"/>
                </a:tc>
                <a:tc>
                  <a:txBody>
                    <a:bodyPr/>
                    <a:lstStyle/>
                    <a:p>
                      <a:pPr algn="ctr"/>
                      <a:r>
                        <a:rPr kumimoji="1" lang="ja-JP" altLang="en-US" sz="1000" dirty="0"/>
                        <a:t>－</a:t>
                      </a:r>
                    </a:p>
                  </a:txBody>
                  <a:tcPr anchor="ctr"/>
                </a:tc>
                <a:tc>
                  <a:txBody>
                    <a:bodyPr/>
                    <a:lstStyle/>
                    <a:p>
                      <a:pPr algn="ctr"/>
                      <a:r>
                        <a:rPr kumimoji="1" lang="en-US" altLang="ja-JP" sz="1000" dirty="0"/>
                        <a:t>1.09</a:t>
                      </a:r>
                      <a:endParaRPr kumimoji="1" lang="ja-JP" altLang="en-US" sz="1000" dirty="0"/>
                    </a:p>
                  </a:txBody>
                  <a:tcPr anchor="ctr"/>
                </a:tc>
                <a:tc>
                  <a:txBody>
                    <a:bodyPr/>
                    <a:lstStyle/>
                    <a:p>
                      <a:pPr algn="ctr"/>
                      <a:r>
                        <a:rPr kumimoji="1" lang="en-US" altLang="ja-JP" sz="1000" dirty="0"/>
                        <a:t>1.21</a:t>
                      </a:r>
                      <a:endParaRPr kumimoji="1" lang="ja-JP" altLang="en-US" sz="1000" dirty="0"/>
                    </a:p>
                  </a:txBody>
                  <a:tcPr anchor="ctr"/>
                </a:tc>
                <a:extLst>
                  <a:ext uri="{0D108BD9-81ED-4DB2-BD59-A6C34878D82A}">
                    <a16:rowId xmlns:a16="http://schemas.microsoft.com/office/drawing/2014/main" val="4142966499"/>
                  </a:ext>
                </a:extLst>
              </a:tr>
              <a:tr h="382435">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気圧低下量</a:t>
                      </a:r>
                    </a:p>
                  </a:txBody>
                  <a:tcPr anchor="ctr"/>
                </a:tc>
                <a:tc>
                  <a:txBody>
                    <a:bodyPr/>
                    <a:lstStyle/>
                    <a:p>
                      <a:pPr algn="ctr"/>
                      <a:r>
                        <a:rPr kumimoji="1" lang="en-US" altLang="ja-JP" sz="1000" dirty="0"/>
                        <a:t>73</a:t>
                      </a:r>
                      <a:endParaRPr kumimoji="1" lang="ja-JP" altLang="en-US" sz="1000" dirty="0"/>
                    </a:p>
                  </a:txBody>
                  <a:tcPr anchor="ctr"/>
                </a:tc>
                <a:tc>
                  <a:txBody>
                    <a:bodyPr/>
                    <a:lstStyle/>
                    <a:p>
                      <a:pPr algn="ctr"/>
                      <a:r>
                        <a:rPr kumimoji="1" lang="en-US" altLang="ja-JP" sz="1000" dirty="0"/>
                        <a:t>79.6</a:t>
                      </a:r>
                      <a:endParaRPr kumimoji="1" lang="ja-JP" altLang="en-US" sz="1000" dirty="0"/>
                    </a:p>
                  </a:txBody>
                  <a:tcPr anchor="ctr"/>
                </a:tc>
                <a:tc>
                  <a:txBody>
                    <a:bodyPr/>
                    <a:lstStyle/>
                    <a:p>
                      <a:pPr algn="ctr"/>
                      <a:r>
                        <a:rPr kumimoji="1" lang="en-US" altLang="ja-JP" sz="1000" dirty="0"/>
                        <a:t>88.3</a:t>
                      </a:r>
                      <a:endParaRPr kumimoji="1" lang="ja-JP" altLang="en-US" sz="1000" dirty="0"/>
                    </a:p>
                  </a:txBody>
                  <a:tcPr anchor="ctr"/>
                </a:tc>
                <a:extLst>
                  <a:ext uri="{0D108BD9-81ED-4DB2-BD59-A6C34878D82A}">
                    <a16:rowId xmlns:a16="http://schemas.microsoft.com/office/drawing/2014/main" val="1646970609"/>
                  </a:ext>
                </a:extLst>
              </a:tr>
              <a:tr h="452464">
                <a:tc>
                  <a:txBody>
                    <a:bodyPr/>
                    <a:lstStyle/>
                    <a:p>
                      <a:pPr algn="ctr"/>
                      <a:r>
                        <a:rPr kumimoji="1" lang="ja-JP" altLang="en-US" sz="1000" dirty="0">
                          <a:solidFill>
                            <a:srgbClr val="FF0000"/>
                          </a:solidFill>
                        </a:rPr>
                        <a:t>将来気候台風</a:t>
                      </a:r>
                      <a:endParaRPr kumimoji="1" lang="en-US" altLang="ja-JP" sz="1000" dirty="0">
                        <a:solidFill>
                          <a:srgbClr val="FF0000"/>
                        </a:solidFill>
                      </a:endParaRPr>
                    </a:p>
                    <a:p>
                      <a:pPr algn="ctr"/>
                      <a:r>
                        <a:rPr kumimoji="1" lang="ja-JP" altLang="en-US" sz="1000" dirty="0">
                          <a:solidFill>
                            <a:srgbClr val="FF0000"/>
                          </a:solidFill>
                        </a:rPr>
                        <a:t>中心気圧の設定</a:t>
                      </a:r>
                    </a:p>
                  </a:txBody>
                  <a:tcPr anchor="ctr"/>
                </a:tc>
                <a:tc>
                  <a:txBody>
                    <a:bodyPr/>
                    <a:lstStyle/>
                    <a:p>
                      <a:pPr algn="ctr"/>
                      <a:r>
                        <a:rPr kumimoji="1" lang="en-US" altLang="ja-JP" sz="1000" dirty="0"/>
                        <a:t>940</a:t>
                      </a:r>
                    </a:p>
                    <a:p>
                      <a:pPr algn="ctr"/>
                      <a:r>
                        <a:rPr kumimoji="1" lang="ja-JP" altLang="en-US" sz="800" dirty="0"/>
                        <a:t>（伊勢湾台風</a:t>
                      </a:r>
                      <a:endParaRPr kumimoji="1" lang="en-US" altLang="ja-JP" sz="800" dirty="0"/>
                    </a:p>
                    <a:p>
                      <a:pPr algn="ctr"/>
                      <a:r>
                        <a:rPr kumimoji="1" lang="ja-JP" altLang="en-US" sz="800" dirty="0"/>
                        <a:t>規模）</a:t>
                      </a:r>
                    </a:p>
                  </a:txBody>
                  <a:tcPr anchor="ctr"/>
                </a:tc>
                <a:tc>
                  <a:txBody>
                    <a:bodyPr/>
                    <a:lstStyle/>
                    <a:p>
                      <a:pPr algn="ctr"/>
                      <a:r>
                        <a:rPr kumimoji="1" lang="en-US" altLang="ja-JP" sz="1000" dirty="0">
                          <a:solidFill>
                            <a:srgbClr val="FF0000"/>
                          </a:solidFill>
                        </a:rPr>
                        <a:t>933.4</a:t>
                      </a:r>
                      <a:endParaRPr kumimoji="1" lang="ja-JP" altLang="en-US" sz="1000" dirty="0">
                        <a:solidFill>
                          <a:srgbClr val="FF0000"/>
                        </a:solidFill>
                      </a:endParaRPr>
                    </a:p>
                  </a:txBody>
                  <a:tcPr anchor="ctr"/>
                </a:tc>
                <a:tc>
                  <a:txBody>
                    <a:bodyPr/>
                    <a:lstStyle/>
                    <a:p>
                      <a:pPr algn="ctr"/>
                      <a:r>
                        <a:rPr kumimoji="1" lang="en-US" altLang="ja-JP" sz="1000" dirty="0">
                          <a:solidFill>
                            <a:srgbClr val="FF0000"/>
                          </a:solidFill>
                        </a:rPr>
                        <a:t>924.7</a:t>
                      </a:r>
                      <a:endParaRPr kumimoji="1" lang="ja-JP" altLang="en-US" sz="1000" dirty="0">
                        <a:solidFill>
                          <a:srgbClr val="FF0000"/>
                        </a:solidFill>
                      </a:endParaRPr>
                    </a:p>
                  </a:txBody>
                  <a:tcPr anchor="ctr"/>
                </a:tc>
                <a:extLst>
                  <a:ext uri="{0D108BD9-81ED-4DB2-BD59-A6C34878D82A}">
                    <a16:rowId xmlns:a16="http://schemas.microsoft.com/office/drawing/2014/main" val="2091909487"/>
                  </a:ext>
                </a:extLst>
              </a:tr>
            </a:tbl>
          </a:graphicData>
        </a:graphic>
      </p:graphicFrame>
      <p:sp>
        <p:nvSpPr>
          <p:cNvPr id="47" name="テキスト ボックス 46">
            <a:extLst>
              <a:ext uri="{FF2B5EF4-FFF2-40B4-BE49-F238E27FC236}">
                <a16:creationId xmlns:a16="http://schemas.microsoft.com/office/drawing/2014/main" id="{7B6E4B2D-EAFD-4642-9380-FEEC274A33A3}"/>
              </a:ext>
            </a:extLst>
          </p:cNvPr>
          <p:cNvSpPr txBox="1"/>
          <p:nvPr/>
        </p:nvSpPr>
        <p:spPr>
          <a:xfrm>
            <a:off x="4656583" y="2132628"/>
            <a:ext cx="4387780" cy="646331"/>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ja-JP" altLang="en-US" sz="1200" dirty="0"/>
              <a:t>将来気候の現在気候に対する気圧低下量の変化率を現行計画（伊勢湾台風規模）に適用すると、将来２度上昇で</a:t>
            </a:r>
            <a:r>
              <a:rPr lang="en-US" altLang="ja-JP" sz="1200" dirty="0"/>
              <a:t>933.4hPa</a:t>
            </a:r>
            <a:r>
              <a:rPr lang="ja-JP" altLang="en-US" sz="1200" dirty="0"/>
              <a:t>、将来</a:t>
            </a:r>
            <a:r>
              <a:rPr lang="en-US" altLang="ja-JP" sz="1200" dirty="0"/>
              <a:t>4</a:t>
            </a:r>
            <a:r>
              <a:rPr lang="ja-JP" altLang="en-US" sz="1200" dirty="0"/>
              <a:t>度上昇で</a:t>
            </a:r>
            <a:r>
              <a:rPr lang="en-US" altLang="ja-JP" sz="1200" dirty="0"/>
              <a:t>924.7hPa</a:t>
            </a:r>
            <a:r>
              <a:rPr lang="ja-JP" altLang="en-US" sz="1200" dirty="0"/>
              <a:t>となる。</a:t>
            </a:r>
            <a:endParaRPr lang="en-US" altLang="ja-JP" sz="1200" dirty="0"/>
          </a:p>
        </p:txBody>
      </p:sp>
      <p:grpSp>
        <p:nvGrpSpPr>
          <p:cNvPr id="2" name="グループ化 1">
            <a:extLst>
              <a:ext uri="{FF2B5EF4-FFF2-40B4-BE49-F238E27FC236}">
                <a16:creationId xmlns:a16="http://schemas.microsoft.com/office/drawing/2014/main" id="{ABDCEEDA-D4C8-465B-BBD0-657DE68FD84A}"/>
              </a:ext>
            </a:extLst>
          </p:cNvPr>
          <p:cNvGrpSpPr/>
          <p:nvPr/>
        </p:nvGrpSpPr>
        <p:grpSpPr>
          <a:xfrm>
            <a:off x="142200" y="2853591"/>
            <a:ext cx="4277666" cy="1875834"/>
            <a:chOff x="231100" y="2736216"/>
            <a:chExt cx="4277666" cy="1875834"/>
          </a:xfrm>
        </p:grpSpPr>
        <p:cxnSp>
          <p:nvCxnSpPr>
            <p:cNvPr id="8" name="直線矢印コネクタ 7">
              <a:extLst>
                <a:ext uri="{FF2B5EF4-FFF2-40B4-BE49-F238E27FC236}">
                  <a16:creationId xmlns:a16="http://schemas.microsoft.com/office/drawing/2014/main" id="{A47149B9-C8C6-4582-B4B9-49520A93D2C2}"/>
                </a:ext>
              </a:extLst>
            </p:cNvPr>
            <p:cNvCxnSpPr/>
            <p:nvPr/>
          </p:nvCxnSpPr>
          <p:spPr>
            <a:xfrm flipV="1">
              <a:off x="1157060" y="3143344"/>
              <a:ext cx="0" cy="12432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B5CEC54D-7B73-49AA-B443-BC4CEF8F2D4E}"/>
                </a:ext>
              </a:extLst>
            </p:cNvPr>
            <p:cNvCxnSpPr>
              <a:cxnSpLocks/>
            </p:cNvCxnSpPr>
            <p:nvPr/>
          </p:nvCxnSpPr>
          <p:spPr>
            <a:xfrm>
              <a:off x="1157060" y="4386608"/>
              <a:ext cx="29840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フリーフォーム: 図形 20">
              <a:extLst>
                <a:ext uri="{FF2B5EF4-FFF2-40B4-BE49-F238E27FC236}">
                  <a16:creationId xmlns:a16="http://schemas.microsoft.com/office/drawing/2014/main" id="{27D54B69-55FD-47A6-9AE2-067B300854DA}"/>
                </a:ext>
              </a:extLst>
            </p:cNvPr>
            <p:cNvSpPr/>
            <p:nvPr/>
          </p:nvSpPr>
          <p:spPr>
            <a:xfrm>
              <a:off x="1198935" y="3401435"/>
              <a:ext cx="2942196" cy="679790"/>
            </a:xfrm>
            <a:custGeom>
              <a:avLst/>
              <a:gdLst>
                <a:gd name="connsiteX0" fmla="*/ 0 w 994611"/>
                <a:gd name="connsiteY0" fmla="*/ 11633 h 685428"/>
                <a:gd name="connsiteX1" fmla="*/ 248653 w 994611"/>
                <a:gd name="connsiteY1" fmla="*/ 123928 h 685428"/>
                <a:gd name="connsiteX2" fmla="*/ 465221 w 994611"/>
                <a:gd name="connsiteY2" fmla="*/ 685402 h 685428"/>
                <a:gd name="connsiteX3" fmla="*/ 697832 w 994611"/>
                <a:gd name="connsiteY3" fmla="*/ 99865 h 685428"/>
                <a:gd name="connsiteX4" fmla="*/ 994611 w 994611"/>
                <a:gd name="connsiteY4" fmla="*/ 11633 h 685428"/>
                <a:gd name="connsiteX0" fmla="*/ 0 w 994611"/>
                <a:gd name="connsiteY0" fmla="*/ 6480 h 680252"/>
                <a:gd name="connsiteX1" fmla="*/ 248653 w 994611"/>
                <a:gd name="connsiteY1" fmla="*/ 118775 h 680252"/>
                <a:gd name="connsiteX2" fmla="*/ 465221 w 994611"/>
                <a:gd name="connsiteY2" fmla="*/ 680249 h 680252"/>
                <a:gd name="connsiteX3" fmla="*/ 697832 w 994611"/>
                <a:gd name="connsiteY3" fmla="*/ 126818 h 680252"/>
                <a:gd name="connsiteX4" fmla="*/ 994611 w 994611"/>
                <a:gd name="connsiteY4" fmla="*/ 6480 h 68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11" h="680252">
                  <a:moveTo>
                    <a:pt x="0" y="6480"/>
                  </a:moveTo>
                  <a:cubicBezTo>
                    <a:pt x="85558" y="6480"/>
                    <a:pt x="171116" y="6480"/>
                    <a:pt x="248653" y="118775"/>
                  </a:cubicBezTo>
                  <a:cubicBezTo>
                    <a:pt x="326190" y="231070"/>
                    <a:pt x="390358" y="678909"/>
                    <a:pt x="465221" y="680249"/>
                  </a:cubicBezTo>
                  <a:cubicBezTo>
                    <a:pt x="540084" y="681589"/>
                    <a:pt x="609600" y="239113"/>
                    <a:pt x="697832" y="126818"/>
                  </a:cubicBezTo>
                  <a:cubicBezTo>
                    <a:pt x="786064" y="14523"/>
                    <a:pt x="954506" y="-14909"/>
                    <a:pt x="994611" y="64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コネクタ 41">
              <a:extLst>
                <a:ext uri="{FF2B5EF4-FFF2-40B4-BE49-F238E27FC236}">
                  <a16:creationId xmlns:a16="http://schemas.microsoft.com/office/drawing/2014/main" id="{4EF31D31-E497-458E-9439-94E459D5D6B1}"/>
                </a:ext>
              </a:extLst>
            </p:cNvPr>
            <p:cNvCxnSpPr/>
            <p:nvPr/>
          </p:nvCxnSpPr>
          <p:spPr>
            <a:xfrm>
              <a:off x="1157060" y="3379381"/>
              <a:ext cx="3187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07206FFF-BEAF-4DEF-AFF5-00F83A4B42DC}"/>
                </a:ext>
              </a:extLst>
            </p:cNvPr>
            <p:cNvCxnSpPr/>
            <p:nvPr/>
          </p:nvCxnSpPr>
          <p:spPr>
            <a:xfrm>
              <a:off x="2568751" y="3379381"/>
              <a:ext cx="0" cy="7018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0906A19-11D3-483B-B598-FE3FEC69485D}"/>
                </a:ext>
              </a:extLst>
            </p:cNvPr>
            <p:cNvCxnSpPr/>
            <p:nvPr/>
          </p:nvCxnSpPr>
          <p:spPr>
            <a:xfrm>
              <a:off x="1157060" y="4076630"/>
              <a:ext cx="3187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DB0C9735-36E8-40C7-AF27-EEA0A5B1EC12}"/>
                </a:ext>
              </a:extLst>
            </p:cNvPr>
            <p:cNvSpPr txBox="1"/>
            <p:nvPr/>
          </p:nvSpPr>
          <p:spPr>
            <a:xfrm>
              <a:off x="268589" y="3269062"/>
              <a:ext cx="928459" cy="215444"/>
            </a:xfrm>
            <a:prstGeom prst="rect">
              <a:avLst/>
            </a:prstGeom>
            <a:noFill/>
          </p:spPr>
          <p:txBody>
            <a:bodyPr wrap="none" rtlCol="0" anchor="ctr" anchorCtr="0">
              <a:spAutoFit/>
            </a:bodyPr>
            <a:lstStyle/>
            <a:p>
              <a:pPr algn="ctr"/>
              <a:r>
                <a:rPr kumimoji="1" lang="ja-JP" altLang="en-US" sz="800" dirty="0">
                  <a:solidFill>
                    <a:srgbClr val="0000FF"/>
                  </a:solidFill>
                </a:rPr>
                <a:t>標準気圧</a:t>
              </a:r>
              <a:r>
                <a:rPr lang="ja-JP" altLang="en-US" sz="800" dirty="0">
                  <a:solidFill>
                    <a:srgbClr val="0000FF"/>
                  </a:solidFill>
                </a:rPr>
                <a:t>（</a:t>
              </a:r>
              <a:r>
                <a:rPr lang="en-US" altLang="ja-JP" sz="800" dirty="0">
                  <a:solidFill>
                    <a:srgbClr val="0000FF"/>
                  </a:solidFill>
                </a:rPr>
                <a:t>1013</a:t>
              </a:r>
              <a:r>
                <a:rPr lang="ja-JP" altLang="en-US" sz="800" dirty="0">
                  <a:solidFill>
                    <a:srgbClr val="0000FF"/>
                  </a:solidFill>
                </a:rPr>
                <a:t>）</a:t>
              </a:r>
              <a:endParaRPr kumimoji="1" lang="ja-JP" altLang="en-US" sz="800" dirty="0">
                <a:solidFill>
                  <a:srgbClr val="0000FF"/>
                </a:solidFill>
              </a:endParaRPr>
            </a:p>
          </p:txBody>
        </p:sp>
        <p:sp>
          <p:nvSpPr>
            <p:cNvPr id="49" name="テキスト ボックス 48">
              <a:extLst>
                <a:ext uri="{FF2B5EF4-FFF2-40B4-BE49-F238E27FC236}">
                  <a16:creationId xmlns:a16="http://schemas.microsoft.com/office/drawing/2014/main" id="{0F4FF2E6-2DC7-4D65-86FD-0DD77E5354A7}"/>
                </a:ext>
              </a:extLst>
            </p:cNvPr>
            <p:cNvSpPr txBox="1"/>
            <p:nvPr/>
          </p:nvSpPr>
          <p:spPr>
            <a:xfrm>
              <a:off x="816195" y="2944797"/>
              <a:ext cx="676788" cy="215444"/>
            </a:xfrm>
            <a:prstGeom prst="rect">
              <a:avLst/>
            </a:prstGeom>
            <a:noFill/>
          </p:spPr>
          <p:txBody>
            <a:bodyPr wrap="none" rtlCol="0" anchor="ctr" anchorCtr="0">
              <a:spAutoFit/>
            </a:bodyPr>
            <a:lstStyle/>
            <a:p>
              <a:pPr algn="ctr"/>
              <a:r>
                <a:rPr kumimoji="1" lang="ja-JP" altLang="en-US" sz="800" dirty="0"/>
                <a:t>気圧</a:t>
              </a:r>
              <a:r>
                <a:rPr lang="ja-JP" altLang="en-US" sz="800" dirty="0"/>
                <a:t>（</a:t>
              </a:r>
              <a:r>
                <a:rPr lang="en-US" altLang="ja-JP" sz="800" dirty="0" err="1"/>
                <a:t>hPa</a:t>
              </a:r>
              <a:r>
                <a:rPr lang="ja-JP" altLang="en-US" sz="800" dirty="0"/>
                <a:t>）</a:t>
              </a:r>
              <a:endParaRPr kumimoji="1" lang="ja-JP" altLang="en-US" sz="800" dirty="0"/>
            </a:p>
          </p:txBody>
        </p:sp>
        <p:sp>
          <p:nvSpPr>
            <p:cNvPr id="50" name="テキスト ボックス 49">
              <a:extLst>
                <a:ext uri="{FF2B5EF4-FFF2-40B4-BE49-F238E27FC236}">
                  <a16:creationId xmlns:a16="http://schemas.microsoft.com/office/drawing/2014/main" id="{F678C80B-6F19-4AB1-8033-69A70B851E54}"/>
                </a:ext>
              </a:extLst>
            </p:cNvPr>
            <p:cNvSpPr txBox="1"/>
            <p:nvPr/>
          </p:nvSpPr>
          <p:spPr>
            <a:xfrm>
              <a:off x="396829" y="3975139"/>
              <a:ext cx="800219" cy="215444"/>
            </a:xfrm>
            <a:prstGeom prst="rect">
              <a:avLst/>
            </a:prstGeom>
            <a:noFill/>
          </p:spPr>
          <p:txBody>
            <a:bodyPr wrap="none" rtlCol="0" anchor="ctr" anchorCtr="0">
              <a:spAutoFit/>
            </a:bodyPr>
            <a:lstStyle/>
            <a:p>
              <a:pPr algn="ctr"/>
              <a:r>
                <a:rPr kumimoji="1" lang="ja-JP" altLang="en-US" sz="800" dirty="0">
                  <a:solidFill>
                    <a:srgbClr val="0000FF"/>
                  </a:solidFill>
                </a:rPr>
                <a:t>台風中心気圧</a:t>
              </a:r>
            </a:p>
          </p:txBody>
        </p:sp>
        <p:sp>
          <p:nvSpPr>
            <p:cNvPr id="51" name="テキスト ボックス 50">
              <a:extLst>
                <a:ext uri="{FF2B5EF4-FFF2-40B4-BE49-F238E27FC236}">
                  <a16:creationId xmlns:a16="http://schemas.microsoft.com/office/drawing/2014/main" id="{A71883B5-A292-401D-BA2D-1D2F3D2B7914}"/>
                </a:ext>
              </a:extLst>
            </p:cNvPr>
            <p:cNvSpPr txBox="1"/>
            <p:nvPr/>
          </p:nvSpPr>
          <p:spPr>
            <a:xfrm>
              <a:off x="2503360" y="3460187"/>
              <a:ext cx="697628" cy="215444"/>
            </a:xfrm>
            <a:prstGeom prst="rect">
              <a:avLst/>
            </a:prstGeom>
            <a:noFill/>
          </p:spPr>
          <p:txBody>
            <a:bodyPr wrap="none" rtlCol="0" anchor="ctr" anchorCtr="0">
              <a:spAutoFit/>
            </a:bodyPr>
            <a:lstStyle/>
            <a:p>
              <a:pPr algn="ctr"/>
              <a:r>
                <a:rPr kumimoji="1" lang="ja-JP" altLang="en-US" sz="800" dirty="0">
                  <a:solidFill>
                    <a:srgbClr val="0000FF"/>
                  </a:solidFill>
                </a:rPr>
                <a:t>気圧低下量</a:t>
              </a:r>
            </a:p>
          </p:txBody>
        </p:sp>
        <p:sp>
          <p:nvSpPr>
            <p:cNvPr id="53" name="テキスト ボックス 52">
              <a:extLst>
                <a:ext uri="{FF2B5EF4-FFF2-40B4-BE49-F238E27FC236}">
                  <a16:creationId xmlns:a16="http://schemas.microsoft.com/office/drawing/2014/main" id="{C0E90F4B-C034-4257-8B9A-971186883106}"/>
                </a:ext>
              </a:extLst>
            </p:cNvPr>
            <p:cNvSpPr txBox="1"/>
            <p:nvPr/>
          </p:nvSpPr>
          <p:spPr>
            <a:xfrm>
              <a:off x="4085252" y="4278885"/>
              <a:ext cx="423514" cy="215444"/>
            </a:xfrm>
            <a:prstGeom prst="rect">
              <a:avLst/>
            </a:prstGeom>
            <a:noFill/>
          </p:spPr>
          <p:txBody>
            <a:bodyPr wrap="none" rtlCol="0" anchor="ctr" anchorCtr="0">
              <a:spAutoFit/>
            </a:bodyPr>
            <a:lstStyle/>
            <a:p>
              <a:pPr algn="ctr"/>
              <a:r>
                <a:rPr lang="ja-JP" altLang="en-US" sz="800" dirty="0"/>
                <a:t>（</a:t>
              </a:r>
              <a:r>
                <a:rPr lang="en-US" altLang="ja-JP" sz="800" dirty="0"/>
                <a:t>km</a:t>
              </a:r>
              <a:r>
                <a:rPr lang="ja-JP" altLang="en-US" sz="800" dirty="0"/>
                <a:t>）</a:t>
              </a:r>
              <a:endParaRPr kumimoji="1" lang="ja-JP" altLang="en-US" sz="800" dirty="0"/>
            </a:p>
          </p:txBody>
        </p:sp>
        <p:sp>
          <p:nvSpPr>
            <p:cNvPr id="54" name="テキスト ボックス 53">
              <a:extLst>
                <a:ext uri="{FF2B5EF4-FFF2-40B4-BE49-F238E27FC236}">
                  <a16:creationId xmlns:a16="http://schemas.microsoft.com/office/drawing/2014/main" id="{5C0F0BE5-EC99-4C53-BB28-876108567311}"/>
                </a:ext>
              </a:extLst>
            </p:cNvPr>
            <p:cNvSpPr txBox="1"/>
            <p:nvPr/>
          </p:nvSpPr>
          <p:spPr>
            <a:xfrm>
              <a:off x="231100" y="2736216"/>
              <a:ext cx="1261883" cy="276999"/>
            </a:xfrm>
            <a:prstGeom prst="rect">
              <a:avLst/>
            </a:prstGeom>
            <a:noFill/>
          </p:spPr>
          <p:txBody>
            <a:bodyPr wrap="none" rtlCol="0" anchor="ctr" anchorCtr="0">
              <a:spAutoFit/>
            </a:bodyPr>
            <a:lstStyle/>
            <a:p>
              <a:pPr algn="ctr"/>
              <a:r>
                <a:rPr lang="ja-JP" altLang="en-US" sz="1200" dirty="0"/>
                <a:t>台風気圧断面図</a:t>
              </a:r>
              <a:endParaRPr kumimoji="1" lang="ja-JP" altLang="en-US" sz="1200" dirty="0"/>
            </a:p>
          </p:txBody>
        </p:sp>
        <p:cxnSp>
          <p:nvCxnSpPr>
            <p:cNvPr id="55" name="直線コネクタ 54">
              <a:extLst>
                <a:ext uri="{FF2B5EF4-FFF2-40B4-BE49-F238E27FC236}">
                  <a16:creationId xmlns:a16="http://schemas.microsoft.com/office/drawing/2014/main" id="{89163013-EBB6-4B4C-91FC-698342A1DC25}"/>
                </a:ext>
              </a:extLst>
            </p:cNvPr>
            <p:cNvCxnSpPr>
              <a:cxnSpLocks/>
            </p:cNvCxnSpPr>
            <p:nvPr/>
          </p:nvCxnSpPr>
          <p:spPr>
            <a:xfrm>
              <a:off x="2568751" y="3359647"/>
              <a:ext cx="0" cy="10269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4527FDFF-FDE1-42F0-A242-50033ED21809}"/>
                </a:ext>
              </a:extLst>
            </p:cNvPr>
            <p:cNvSpPr txBox="1"/>
            <p:nvPr/>
          </p:nvSpPr>
          <p:spPr>
            <a:xfrm>
              <a:off x="2271235" y="4396606"/>
              <a:ext cx="595034" cy="215444"/>
            </a:xfrm>
            <a:prstGeom prst="rect">
              <a:avLst/>
            </a:prstGeom>
            <a:noFill/>
          </p:spPr>
          <p:txBody>
            <a:bodyPr wrap="none" rtlCol="0" anchor="ctr" anchorCtr="0">
              <a:spAutoFit/>
            </a:bodyPr>
            <a:lstStyle/>
            <a:p>
              <a:pPr algn="ctr"/>
              <a:r>
                <a:rPr kumimoji="1" lang="ja-JP" altLang="en-US" sz="800" dirty="0">
                  <a:solidFill>
                    <a:srgbClr val="0000FF"/>
                  </a:solidFill>
                </a:rPr>
                <a:t>台風中心</a:t>
              </a:r>
            </a:p>
          </p:txBody>
        </p:sp>
      </p:grpSp>
      <p:sp>
        <p:nvSpPr>
          <p:cNvPr id="62" name="テキスト ボックス 61">
            <a:extLst>
              <a:ext uri="{FF2B5EF4-FFF2-40B4-BE49-F238E27FC236}">
                <a16:creationId xmlns:a16="http://schemas.microsoft.com/office/drawing/2014/main" id="{472FE823-8461-4BD0-AB18-1C400CADBB30}"/>
              </a:ext>
            </a:extLst>
          </p:cNvPr>
          <p:cNvSpPr txBox="1"/>
          <p:nvPr/>
        </p:nvSpPr>
        <p:spPr>
          <a:xfrm>
            <a:off x="115055" y="4782926"/>
            <a:ext cx="4361412" cy="461665"/>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ja-JP" altLang="en-US" sz="1200" dirty="0"/>
              <a:t>将来気候（</a:t>
            </a:r>
            <a:r>
              <a:rPr lang="en-US" altLang="ja-JP" sz="1200" dirty="0"/>
              <a:t>2</a:t>
            </a:r>
            <a:r>
              <a:rPr lang="ja-JP" altLang="en-US" sz="1200" dirty="0"/>
              <a:t>度上昇）における気圧低下量は、現在気候の</a:t>
            </a:r>
            <a:r>
              <a:rPr lang="en-US" altLang="ja-JP" sz="1200" dirty="0"/>
              <a:t>1.09</a:t>
            </a:r>
            <a:r>
              <a:rPr lang="ja-JP" altLang="en-US" sz="1200" dirty="0"/>
              <a:t>倍となり、将来気候（４度上昇）では、現在気候の</a:t>
            </a:r>
            <a:r>
              <a:rPr lang="en-US" altLang="ja-JP" sz="1200" dirty="0"/>
              <a:t>1.21</a:t>
            </a:r>
            <a:r>
              <a:rPr lang="ja-JP" altLang="en-US" sz="1200" dirty="0"/>
              <a:t>倍となる。</a:t>
            </a:r>
          </a:p>
        </p:txBody>
      </p:sp>
      <p:graphicFrame>
        <p:nvGraphicFramePr>
          <p:cNvPr id="63" name="表 62">
            <a:extLst>
              <a:ext uri="{FF2B5EF4-FFF2-40B4-BE49-F238E27FC236}">
                <a16:creationId xmlns:a16="http://schemas.microsoft.com/office/drawing/2014/main" id="{269434C7-C81B-427A-984A-EA47434B9B3F}"/>
              </a:ext>
            </a:extLst>
          </p:cNvPr>
          <p:cNvGraphicFramePr>
            <a:graphicFrameLocks noGrp="1"/>
          </p:cNvGraphicFramePr>
          <p:nvPr>
            <p:extLst>
              <p:ext uri="{D42A27DB-BD31-4B8C-83A1-F6EECF244321}">
                <p14:modId xmlns:p14="http://schemas.microsoft.com/office/powerpoint/2010/main" val="3059106865"/>
              </p:ext>
            </p:extLst>
          </p:nvPr>
        </p:nvGraphicFramePr>
        <p:xfrm>
          <a:off x="4656581" y="5008965"/>
          <a:ext cx="4380161" cy="1539688"/>
        </p:xfrm>
        <a:graphic>
          <a:graphicData uri="http://schemas.openxmlformats.org/drawingml/2006/table">
            <a:tbl>
              <a:tblPr firstRow="1" bandRow="1">
                <a:tableStyleId>{21E4AEA4-8DFA-4A89-87EB-49C32662AFE0}</a:tableStyleId>
              </a:tblPr>
              <a:tblGrid>
                <a:gridCol w="1089126">
                  <a:extLst>
                    <a:ext uri="{9D8B030D-6E8A-4147-A177-3AD203B41FA5}">
                      <a16:colId xmlns:a16="http://schemas.microsoft.com/office/drawing/2014/main" val="55453417"/>
                    </a:ext>
                  </a:extLst>
                </a:gridCol>
                <a:gridCol w="3291035">
                  <a:extLst>
                    <a:ext uri="{9D8B030D-6E8A-4147-A177-3AD203B41FA5}">
                      <a16:colId xmlns:a16="http://schemas.microsoft.com/office/drawing/2014/main" val="3384270826"/>
                    </a:ext>
                  </a:extLst>
                </a:gridCol>
              </a:tblGrid>
              <a:tr h="223719">
                <a:tc>
                  <a:txBody>
                    <a:bodyPr/>
                    <a:lstStyle/>
                    <a:p>
                      <a:pPr algn="ctr"/>
                      <a:r>
                        <a:rPr kumimoji="1" lang="ja-JP" altLang="en-US" sz="1000" dirty="0"/>
                        <a:t>項目</a:t>
                      </a:r>
                    </a:p>
                  </a:txBody>
                  <a:tcPr anchor="ctr"/>
                </a:tc>
                <a:tc>
                  <a:txBody>
                    <a:bodyPr/>
                    <a:lstStyle/>
                    <a:p>
                      <a:pPr algn="ctr"/>
                      <a:r>
                        <a:rPr kumimoji="1" lang="ja-JP" altLang="en-US" sz="1000" dirty="0"/>
                        <a:t>設定方法</a:t>
                      </a:r>
                    </a:p>
                  </a:txBody>
                  <a:tcPr anchor="ctr"/>
                </a:tc>
                <a:extLst>
                  <a:ext uri="{0D108BD9-81ED-4DB2-BD59-A6C34878D82A}">
                    <a16:rowId xmlns:a16="http://schemas.microsoft.com/office/drawing/2014/main" val="581782635"/>
                  </a:ext>
                </a:extLst>
              </a:tr>
              <a:tr h="363543">
                <a:tc>
                  <a:txBody>
                    <a:bodyPr/>
                    <a:lstStyle/>
                    <a:p>
                      <a:pPr algn="ctr"/>
                      <a:r>
                        <a:rPr kumimoji="1" lang="ja-JP" altLang="en-US" sz="1000" dirty="0"/>
                        <a:t>最大旋衡風半径</a:t>
                      </a:r>
                    </a:p>
                  </a:txBody>
                  <a:tcPr anchor="ctr"/>
                </a:tc>
                <a:tc>
                  <a:txBody>
                    <a:bodyPr/>
                    <a:lstStyle/>
                    <a:p>
                      <a:r>
                        <a:rPr kumimoji="1" lang="ja-JP" altLang="en-US" sz="1000" dirty="0"/>
                        <a:t>台風中心気圧より簡便法（例えば下式）により設定</a:t>
                      </a:r>
                      <a:endParaRPr kumimoji="1" lang="en-US" altLang="ja-JP" sz="1000" dirty="0"/>
                    </a:p>
                    <a:p>
                      <a:pPr algn="ctr"/>
                      <a:r>
                        <a:rPr kumimoji="1" lang="en-US" altLang="ja-JP" sz="1000" dirty="0" err="1"/>
                        <a:t>Rmax</a:t>
                      </a:r>
                      <a:r>
                        <a:rPr kumimoji="1" lang="en-US" altLang="ja-JP" sz="1000" dirty="0"/>
                        <a:t>=94.89exp</a:t>
                      </a:r>
                      <a:r>
                        <a:rPr kumimoji="1" lang="ja-JP" altLang="en-US" sz="1000" dirty="0"/>
                        <a:t>（</a:t>
                      </a:r>
                      <a:r>
                        <a:rPr kumimoji="1" lang="en-US" altLang="ja-JP" sz="1000" dirty="0"/>
                        <a:t>(Pc-967)/61.5</a:t>
                      </a:r>
                      <a:r>
                        <a:rPr kumimoji="1" lang="ja-JP" altLang="en-US" sz="1000" dirty="0"/>
                        <a:t>）</a:t>
                      </a:r>
                      <a:r>
                        <a:rPr kumimoji="1" lang="en-US" altLang="ja-JP" sz="1000" dirty="0"/>
                        <a:t>※1</a:t>
                      </a:r>
                      <a:endParaRPr kumimoji="1" lang="ja-JP" altLang="en-US" sz="1000" dirty="0"/>
                    </a:p>
                  </a:txBody>
                  <a:tcPr anchor="ctr"/>
                </a:tc>
                <a:extLst>
                  <a:ext uri="{0D108BD9-81ED-4DB2-BD59-A6C34878D82A}">
                    <a16:rowId xmlns:a16="http://schemas.microsoft.com/office/drawing/2014/main" val="4142966499"/>
                  </a:ext>
                </a:extLst>
              </a:tr>
              <a:tr h="503368">
                <a:tc>
                  <a:txBody>
                    <a:bodyPr/>
                    <a:lstStyle/>
                    <a:p>
                      <a:pPr algn="ctr"/>
                      <a:r>
                        <a:rPr kumimoji="1" lang="ja-JP" altLang="en-US" sz="1000" dirty="0"/>
                        <a:t>移動速度</a:t>
                      </a:r>
                    </a:p>
                  </a:txBody>
                  <a:tcPr anchor="ctr"/>
                </a:tc>
                <a:tc>
                  <a:txBody>
                    <a:bodyPr/>
                    <a:lstStyle/>
                    <a:p>
                      <a:r>
                        <a:rPr kumimoji="1" lang="ja-JP" altLang="en-US" sz="1000" dirty="0"/>
                        <a:t>現行計画における設定を基本に、高潮シミュレーション感度分析により、偏差が大きくなる値を設定</a:t>
                      </a:r>
                    </a:p>
                  </a:txBody>
                  <a:tcPr anchor="ctr"/>
                </a:tc>
                <a:extLst>
                  <a:ext uri="{0D108BD9-81ED-4DB2-BD59-A6C34878D82A}">
                    <a16:rowId xmlns:a16="http://schemas.microsoft.com/office/drawing/2014/main" val="2091909487"/>
                  </a:ext>
                </a:extLst>
              </a:tr>
              <a:tr h="363543">
                <a:tc>
                  <a:txBody>
                    <a:bodyPr/>
                    <a:lstStyle/>
                    <a:p>
                      <a:pPr algn="ctr"/>
                      <a:r>
                        <a:rPr kumimoji="1" lang="ja-JP" altLang="en-US" sz="1000" dirty="0"/>
                        <a:t>台風経路</a:t>
                      </a:r>
                    </a:p>
                  </a:txBody>
                  <a:tcPr anchor="ctr"/>
                </a:tc>
                <a:tc>
                  <a:txBody>
                    <a:bodyPr/>
                    <a:lstStyle/>
                    <a:p>
                      <a:r>
                        <a:rPr kumimoji="1" lang="ja-JP" altLang="en-US" sz="1000" dirty="0"/>
                        <a:t>現行計画の決定経路である室戸台風経路を基本として、複数の経路についても検証して設定</a:t>
                      </a:r>
                    </a:p>
                  </a:txBody>
                  <a:tcPr anchor="ctr"/>
                </a:tc>
                <a:extLst>
                  <a:ext uri="{0D108BD9-81ED-4DB2-BD59-A6C34878D82A}">
                    <a16:rowId xmlns:a16="http://schemas.microsoft.com/office/drawing/2014/main" val="432914859"/>
                  </a:ext>
                </a:extLst>
              </a:tr>
            </a:tbl>
          </a:graphicData>
        </a:graphic>
      </p:graphicFrame>
      <p:sp>
        <p:nvSpPr>
          <p:cNvPr id="65" name="テキスト ボックス 64">
            <a:extLst>
              <a:ext uri="{FF2B5EF4-FFF2-40B4-BE49-F238E27FC236}">
                <a16:creationId xmlns:a16="http://schemas.microsoft.com/office/drawing/2014/main" id="{6B12F24E-0CBA-4732-BFFA-90DE763CB35F}"/>
              </a:ext>
            </a:extLst>
          </p:cNvPr>
          <p:cNvSpPr txBox="1"/>
          <p:nvPr/>
        </p:nvSpPr>
        <p:spPr>
          <a:xfrm>
            <a:off x="4640133" y="4740691"/>
            <a:ext cx="3873954" cy="279180"/>
          </a:xfrm>
          <a:prstGeom prst="rect">
            <a:avLst/>
          </a:prstGeom>
          <a:noFill/>
        </p:spPr>
        <p:txBody>
          <a:bodyPr wrap="square" lIns="90000" tIns="46800" rIns="90000" bIns="46800" rtlCol="0" anchor="ctr" anchorCtr="0">
            <a:spAutoFit/>
          </a:bodyPr>
          <a:lstStyle>
            <a:defPPr>
              <a:defRPr lang="ja-JP"/>
            </a:defPPr>
            <a:lvl1pPr>
              <a:defRPr sz="1200">
                <a:solidFill>
                  <a:srgbClr val="0000FF"/>
                </a:solidFill>
              </a:defRPr>
            </a:lvl1pPr>
          </a:lstStyle>
          <a:p>
            <a:r>
              <a:rPr lang="ja-JP" altLang="en-US" dirty="0"/>
              <a:t>■その他の台風条件の設定</a:t>
            </a:r>
          </a:p>
        </p:txBody>
      </p:sp>
      <p:sp>
        <p:nvSpPr>
          <p:cNvPr id="30" name="テキスト ボックス 29">
            <a:extLst>
              <a:ext uri="{FF2B5EF4-FFF2-40B4-BE49-F238E27FC236}">
                <a16:creationId xmlns:a16="http://schemas.microsoft.com/office/drawing/2014/main" id="{6C786ED9-0AD9-43E0-8BDF-7CA633CC0D54}"/>
              </a:ext>
            </a:extLst>
          </p:cNvPr>
          <p:cNvSpPr txBox="1"/>
          <p:nvPr/>
        </p:nvSpPr>
        <p:spPr>
          <a:xfrm>
            <a:off x="4664383" y="6546438"/>
            <a:ext cx="3674651" cy="195814"/>
          </a:xfrm>
          <a:prstGeom prst="rect">
            <a:avLst/>
          </a:prstGeom>
          <a:noFill/>
        </p:spPr>
        <p:txBody>
          <a:bodyPr wrap="none" lIns="36000" tIns="36000" rIns="36000" bIns="36000" rtlCol="0" anchor="ctr" anchorCtr="0">
            <a:spAutoFit/>
          </a:bodyPr>
          <a:lstStyle/>
          <a:p>
            <a:r>
              <a:rPr lang="en-US" altLang="ja-JP" sz="800" dirty="0"/>
              <a:t>※1</a:t>
            </a:r>
            <a:r>
              <a:rPr lang="ja-JP" altLang="en-US" sz="800" dirty="0"/>
              <a:t>　出典：「日本海南方海域を通過する台風の最大旋衡風半径の推定方法</a:t>
            </a:r>
            <a:r>
              <a:rPr lang="en-US" altLang="ja-JP" sz="800" dirty="0"/>
              <a:t>､2015</a:t>
            </a:r>
            <a:r>
              <a:rPr lang="ja-JP" altLang="en-US" sz="800" dirty="0"/>
              <a:t>」</a:t>
            </a:r>
            <a:endParaRPr lang="en-US" altLang="ja-JP" sz="800" dirty="0"/>
          </a:p>
        </p:txBody>
      </p:sp>
      <p:cxnSp>
        <p:nvCxnSpPr>
          <p:cNvPr id="5" name="直線矢印コネクタ 4"/>
          <p:cNvCxnSpPr/>
          <p:nvPr/>
        </p:nvCxnSpPr>
        <p:spPr>
          <a:xfrm>
            <a:off x="7196591" y="4411020"/>
            <a:ext cx="32766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8112326" y="4411020"/>
            <a:ext cx="32766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989319" y="4425932"/>
            <a:ext cx="830677" cy="338554"/>
          </a:xfrm>
          <a:prstGeom prst="rect">
            <a:avLst/>
          </a:prstGeom>
          <a:noFill/>
        </p:spPr>
        <p:txBody>
          <a:bodyPr wrap="none" rtlCol="0">
            <a:spAutoFit/>
          </a:bodyPr>
          <a:lstStyle/>
          <a:p>
            <a:r>
              <a:rPr lang="en-US" altLang="ja-JP" sz="800" dirty="0"/>
              <a:t>1</a:t>
            </a:r>
            <a:r>
              <a:rPr lang="ja-JP" altLang="en-US" sz="800" dirty="0"/>
              <a:t>℃上昇につき</a:t>
            </a:r>
            <a:endParaRPr lang="en-US" altLang="ja-JP" sz="800" dirty="0"/>
          </a:p>
          <a:p>
            <a:r>
              <a:rPr lang="en-US" altLang="ja-JP" sz="800" dirty="0"/>
              <a:t>3.3hPa</a:t>
            </a:r>
            <a:r>
              <a:rPr lang="ja-JP" altLang="en-US" sz="800" dirty="0"/>
              <a:t>減</a:t>
            </a:r>
            <a:endParaRPr kumimoji="1" lang="ja-JP" altLang="en-US" sz="800" dirty="0"/>
          </a:p>
        </p:txBody>
      </p:sp>
      <p:sp>
        <p:nvSpPr>
          <p:cNvPr id="37" name="テキスト ボックス 36"/>
          <p:cNvSpPr txBox="1"/>
          <p:nvPr/>
        </p:nvSpPr>
        <p:spPr>
          <a:xfrm>
            <a:off x="7866021" y="4425932"/>
            <a:ext cx="830677" cy="338554"/>
          </a:xfrm>
          <a:prstGeom prst="rect">
            <a:avLst/>
          </a:prstGeom>
          <a:noFill/>
        </p:spPr>
        <p:txBody>
          <a:bodyPr wrap="none" rtlCol="0">
            <a:spAutoFit/>
          </a:bodyPr>
          <a:lstStyle/>
          <a:p>
            <a:r>
              <a:rPr lang="en-US" altLang="ja-JP" sz="800" dirty="0"/>
              <a:t>1</a:t>
            </a:r>
            <a:r>
              <a:rPr lang="ja-JP" altLang="en-US" sz="800" dirty="0"/>
              <a:t>℃上昇につき</a:t>
            </a:r>
            <a:endParaRPr lang="en-US" altLang="ja-JP" sz="800" dirty="0"/>
          </a:p>
          <a:p>
            <a:r>
              <a:rPr lang="en-US" altLang="ja-JP" sz="800" dirty="0"/>
              <a:t>4.35hPa</a:t>
            </a:r>
            <a:r>
              <a:rPr lang="ja-JP" altLang="en-US" sz="800" dirty="0"/>
              <a:t>減</a:t>
            </a:r>
            <a:endParaRPr kumimoji="1" lang="ja-JP" altLang="en-US" sz="800" dirty="0"/>
          </a:p>
        </p:txBody>
      </p:sp>
      <p:sp>
        <p:nvSpPr>
          <p:cNvPr id="12" name="フリーフォーム 11"/>
          <p:cNvSpPr/>
          <p:nvPr/>
        </p:nvSpPr>
        <p:spPr>
          <a:xfrm>
            <a:off x="6807200" y="4413250"/>
            <a:ext cx="1905000" cy="368300"/>
          </a:xfrm>
          <a:custGeom>
            <a:avLst/>
            <a:gdLst>
              <a:gd name="connsiteX0" fmla="*/ 0 w 1905000"/>
              <a:gd name="connsiteY0" fmla="*/ 76200 h 368300"/>
              <a:gd name="connsiteX1" fmla="*/ 0 w 1905000"/>
              <a:gd name="connsiteY1" fmla="*/ 368300 h 368300"/>
              <a:gd name="connsiteX2" fmla="*/ 1905000 w 1905000"/>
              <a:gd name="connsiteY2" fmla="*/ 368300 h 368300"/>
              <a:gd name="connsiteX3" fmla="*/ 1905000 w 1905000"/>
              <a:gd name="connsiteY3" fmla="*/ 0 h 368300"/>
            </a:gdLst>
            <a:ahLst/>
            <a:cxnLst>
              <a:cxn ang="0">
                <a:pos x="connsiteX0" y="connsiteY0"/>
              </a:cxn>
              <a:cxn ang="0">
                <a:pos x="connsiteX1" y="connsiteY1"/>
              </a:cxn>
              <a:cxn ang="0">
                <a:pos x="connsiteX2" y="connsiteY2"/>
              </a:cxn>
              <a:cxn ang="0">
                <a:pos x="connsiteX3" y="connsiteY3"/>
              </a:cxn>
            </a:cxnLst>
            <a:rect l="l" t="t" r="r" b="b"/>
            <a:pathLst>
              <a:path w="1905000" h="368300">
                <a:moveTo>
                  <a:pt x="0" y="76200"/>
                </a:moveTo>
                <a:lnTo>
                  <a:pt x="0" y="368300"/>
                </a:lnTo>
                <a:lnTo>
                  <a:pt x="1905000" y="368300"/>
                </a:lnTo>
                <a:lnTo>
                  <a:pt x="1905000" y="0"/>
                </a:lnTo>
              </a:path>
            </a:pathLst>
          </a:custGeom>
          <a:noFill/>
          <a:ln>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7033494" y="4798314"/>
            <a:ext cx="1671143" cy="215444"/>
          </a:xfrm>
          <a:prstGeom prst="rect">
            <a:avLst/>
          </a:prstGeom>
          <a:noFill/>
        </p:spPr>
        <p:txBody>
          <a:bodyPr wrap="square" rtlCol="0">
            <a:spAutoFit/>
          </a:bodyPr>
          <a:lstStyle/>
          <a:p>
            <a:r>
              <a:rPr lang="en-US" altLang="ja-JP" sz="800" dirty="0"/>
              <a:t>1</a:t>
            </a:r>
            <a:r>
              <a:rPr lang="ja-JP" altLang="en-US" sz="800" dirty="0"/>
              <a:t>℃上昇につき</a:t>
            </a:r>
            <a:r>
              <a:rPr lang="en-US" altLang="ja-JP" sz="800" dirty="0"/>
              <a:t>3.83hPa</a:t>
            </a:r>
            <a:r>
              <a:rPr lang="ja-JP" altLang="en-US" sz="800" dirty="0"/>
              <a:t>減</a:t>
            </a:r>
            <a:endParaRPr kumimoji="1" lang="ja-JP" altLang="en-US" sz="800" dirty="0"/>
          </a:p>
        </p:txBody>
      </p:sp>
      <p:sp>
        <p:nvSpPr>
          <p:cNvPr id="39" name="Rectangle 2"/>
          <p:cNvSpPr>
            <a:spLocks noChangeArrowheads="1"/>
          </p:cNvSpPr>
          <p:nvPr/>
        </p:nvSpPr>
        <p:spPr bwMode="auto">
          <a:xfrm>
            <a:off x="-5966" y="3145"/>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1400" b="1" dirty="0">
                <a:solidFill>
                  <a:srgbClr val="FFFFFF"/>
                </a:solidFill>
                <a:latin typeface="HG丸ｺﾞｼｯｸM-PRO" panose="020F0600000000000000" pitchFamily="50" charset="-128"/>
                <a:ea typeface="HG丸ｺﾞｼｯｸM-PRO" panose="020F0600000000000000" pitchFamily="50" charset="-128"/>
              </a:rPr>
              <a:t>（方法２）</a:t>
            </a:r>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外力設定のための高潮シミュレーション　　　　　</a:t>
            </a:r>
            <a:r>
              <a:rPr kumimoji="0" lang="ja-JP" altLang="en-US" sz="2000" b="1" dirty="0">
                <a:solidFill>
                  <a:srgbClr val="FF0000"/>
                </a:solidFill>
                <a:latin typeface="HG丸ｺﾞｼｯｸM-PRO" panose="020F0600000000000000" pitchFamily="50" charset="-128"/>
                <a:ea typeface="HG丸ｺﾞｼｯｸM-PRO" panose="020F0600000000000000" pitchFamily="50" charset="-128"/>
              </a:rPr>
              <a:t>第１回審議会資料</a:t>
            </a:r>
            <a:endParaRPr kumimoji="0" lang="en-US" altLang="ja-JP" sz="24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35" name="スライド番号プレースホルダー 2">
            <a:extLst>
              <a:ext uri="{FF2B5EF4-FFF2-40B4-BE49-F238E27FC236}">
                <a16:creationId xmlns:a16="http://schemas.microsoft.com/office/drawing/2014/main" id="{BDB5F24B-87BC-446F-9E97-4BEB8A8E4F56}"/>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7</a:t>
            </a:fld>
            <a:endParaRPr kumimoji="1" lang="ja-JP" altLang="en-US" sz="1600" dirty="0">
              <a:solidFill>
                <a:schemeClr val="tx1"/>
              </a:solidFill>
            </a:endParaRPr>
          </a:p>
        </p:txBody>
      </p:sp>
    </p:spTree>
    <p:extLst>
      <p:ext uri="{BB962C8B-B14F-4D97-AF65-F5344CB8AC3E}">
        <p14:creationId xmlns:p14="http://schemas.microsoft.com/office/powerpoint/2010/main" val="2099287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6507"/>
            <a:ext cx="9144000" cy="39029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３．　将来気候における高潮シミュレーションの試算結果</a:t>
            </a:r>
          </a:p>
        </p:txBody>
      </p:sp>
      <p:graphicFrame>
        <p:nvGraphicFramePr>
          <p:cNvPr id="4" name="表 3">
            <a:extLst>
              <a:ext uri="{FF2B5EF4-FFF2-40B4-BE49-F238E27FC236}">
                <a16:creationId xmlns:a16="http://schemas.microsoft.com/office/drawing/2014/main" id="{ECA5CFA5-4A88-43EE-9958-B8AA417F84FA}"/>
              </a:ext>
            </a:extLst>
          </p:cNvPr>
          <p:cNvGraphicFramePr>
            <a:graphicFrameLocks noGrp="1"/>
          </p:cNvGraphicFramePr>
          <p:nvPr>
            <p:extLst>
              <p:ext uri="{D42A27DB-BD31-4B8C-83A1-F6EECF244321}">
                <p14:modId xmlns:p14="http://schemas.microsoft.com/office/powerpoint/2010/main" val="249144863"/>
              </p:ext>
            </p:extLst>
          </p:nvPr>
        </p:nvGraphicFramePr>
        <p:xfrm>
          <a:off x="107256" y="1784430"/>
          <a:ext cx="4464743" cy="5029607"/>
        </p:xfrm>
        <a:graphic>
          <a:graphicData uri="http://schemas.openxmlformats.org/drawingml/2006/table">
            <a:tbl>
              <a:tblPr firstRow="1" firstCol="1" lastRow="1" lastCol="1" bandRow="1" bandCol="1">
                <a:tableStyleId>{5940675A-B579-460E-94D1-54222C63F5DA}</a:tableStyleId>
              </a:tblPr>
              <a:tblGrid>
                <a:gridCol w="404792">
                  <a:extLst>
                    <a:ext uri="{9D8B030D-6E8A-4147-A177-3AD203B41FA5}">
                      <a16:colId xmlns:a16="http://schemas.microsoft.com/office/drawing/2014/main" val="1387458920"/>
                    </a:ext>
                  </a:extLst>
                </a:gridCol>
                <a:gridCol w="322063">
                  <a:extLst>
                    <a:ext uri="{9D8B030D-6E8A-4147-A177-3AD203B41FA5}">
                      <a16:colId xmlns:a16="http://schemas.microsoft.com/office/drawing/2014/main" val="130614278"/>
                    </a:ext>
                  </a:extLst>
                </a:gridCol>
                <a:gridCol w="404644">
                  <a:extLst>
                    <a:ext uri="{9D8B030D-6E8A-4147-A177-3AD203B41FA5}">
                      <a16:colId xmlns:a16="http://schemas.microsoft.com/office/drawing/2014/main" val="1919760786"/>
                    </a:ext>
                  </a:extLst>
                </a:gridCol>
                <a:gridCol w="3333244">
                  <a:extLst>
                    <a:ext uri="{9D8B030D-6E8A-4147-A177-3AD203B41FA5}">
                      <a16:colId xmlns:a16="http://schemas.microsoft.com/office/drawing/2014/main" val="1076009587"/>
                    </a:ext>
                  </a:extLst>
                </a:gridCol>
              </a:tblGrid>
              <a:tr h="304800">
                <a:tc gridSpan="3">
                  <a:txBody>
                    <a:bodyPr/>
                    <a:lstStyle/>
                    <a:p>
                      <a:pPr algn="ctr">
                        <a:spcAft>
                          <a:spcPts val="0"/>
                        </a:spcAft>
                      </a:pPr>
                      <a:r>
                        <a:rPr lang="ja-JP" sz="1000" kern="100" dirty="0">
                          <a:effectLst/>
                        </a:rPr>
                        <a:t>項目</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ja-JP" altLang="en-US" sz="1000" kern="100" dirty="0">
                          <a:effectLst/>
                        </a:rPr>
                        <a:t>経路検討</a:t>
                      </a:r>
                      <a:r>
                        <a:rPr lang="ja-JP" sz="1000" kern="100" dirty="0">
                          <a:effectLst/>
                        </a:rPr>
                        <a:t>のための解析条件</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2254348578"/>
                  </a:ext>
                </a:extLst>
              </a:tr>
              <a:tr h="119563">
                <a:tc gridSpan="3">
                  <a:txBody>
                    <a:bodyPr/>
                    <a:lstStyle/>
                    <a:p>
                      <a:pPr algn="ctr">
                        <a:spcAft>
                          <a:spcPts val="0"/>
                        </a:spcAft>
                      </a:pPr>
                      <a:r>
                        <a:rPr lang="ja-JP" sz="1000" kern="100" dirty="0">
                          <a:effectLst/>
                        </a:rPr>
                        <a:t>解析対象範囲</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just">
                        <a:spcAft>
                          <a:spcPts val="0"/>
                        </a:spcAft>
                      </a:pPr>
                      <a:r>
                        <a:rPr lang="ja-JP" sz="1000" kern="100" dirty="0">
                          <a:solidFill>
                            <a:schemeClr val="tx1"/>
                          </a:solidFill>
                          <a:effectLst/>
                        </a:rPr>
                        <a:t>南北方向：約</a:t>
                      </a:r>
                      <a:r>
                        <a:rPr lang="en-US" sz="1000" kern="100" dirty="0">
                          <a:solidFill>
                            <a:schemeClr val="tx1"/>
                          </a:solidFill>
                          <a:effectLst/>
                        </a:rPr>
                        <a:t>1300km</a:t>
                      </a:r>
                      <a:r>
                        <a:rPr lang="ja-JP" sz="1000" kern="100" dirty="0">
                          <a:solidFill>
                            <a:schemeClr val="tx1"/>
                          </a:solidFill>
                          <a:effectLst/>
                        </a:rPr>
                        <a:t>、東西方向：約</a:t>
                      </a:r>
                      <a:r>
                        <a:rPr lang="en-US" sz="1000" kern="100" dirty="0">
                          <a:solidFill>
                            <a:schemeClr val="tx1"/>
                          </a:solidFill>
                          <a:effectLst/>
                        </a:rPr>
                        <a:t>1750km</a:t>
                      </a:r>
                      <a:endParaRPr lang="ja-JP" sz="1000" kern="100" dirty="0">
                        <a:solidFill>
                          <a:schemeClr val="tx1"/>
                        </a:solidFill>
                        <a:effectLst/>
                      </a:endParaRPr>
                    </a:p>
                    <a:p>
                      <a:pPr algn="just">
                        <a:spcAft>
                          <a:spcPts val="0"/>
                        </a:spcAft>
                      </a:pPr>
                      <a:r>
                        <a:rPr lang="ja-JP" sz="1000" kern="100" dirty="0">
                          <a:solidFill>
                            <a:schemeClr val="tx1"/>
                          </a:solidFill>
                          <a:effectLst/>
                        </a:rPr>
                        <a:t>（</a:t>
                      </a:r>
                      <a:r>
                        <a:rPr lang="en-US" sz="1000" kern="100" dirty="0">
                          <a:solidFill>
                            <a:schemeClr val="tx1"/>
                          </a:solidFill>
                          <a:effectLst/>
                        </a:rPr>
                        <a:t>2,430m</a:t>
                      </a:r>
                      <a:r>
                        <a:rPr lang="ja-JP" sz="1000" kern="100" dirty="0">
                          <a:solidFill>
                            <a:schemeClr val="tx1"/>
                          </a:solidFill>
                          <a:effectLst/>
                        </a:rPr>
                        <a:t>メッシュの解析領域）</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99570686"/>
                  </a:ext>
                </a:extLst>
              </a:tr>
              <a:tr h="329787">
                <a:tc gridSpan="3">
                  <a:txBody>
                    <a:bodyPr/>
                    <a:lstStyle/>
                    <a:p>
                      <a:pPr algn="ctr">
                        <a:spcAft>
                          <a:spcPts val="0"/>
                        </a:spcAft>
                      </a:pPr>
                      <a:r>
                        <a:rPr lang="ja-JP" sz="1000" kern="100" dirty="0">
                          <a:effectLst/>
                        </a:rPr>
                        <a:t>解析格子サイズ</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just">
                        <a:spcAft>
                          <a:spcPts val="0"/>
                        </a:spcAft>
                      </a:pPr>
                      <a:r>
                        <a:rPr lang="ja-JP" sz="1000" kern="100" dirty="0">
                          <a:solidFill>
                            <a:schemeClr val="tx1"/>
                          </a:solidFill>
                          <a:effectLst/>
                        </a:rPr>
                        <a:t>Δ</a:t>
                      </a:r>
                      <a:r>
                        <a:rPr lang="en-US" sz="1000" kern="100" dirty="0">
                          <a:solidFill>
                            <a:schemeClr val="tx1"/>
                          </a:solidFill>
                          <a:effectLst/>
                        </a:rPr>
                        <a:t>x=</a:t>
                      </a:r>
                      <a:r>
                        <a:rPr lang="ja-JP" sz="1000" kern="100" dirty="0">
                          <a:solidFill>
                            <a:schemeClr val="tx1"/>
                          </a:solidFill>
                          <a:effectLst/>
                        </a:rPr>
                        <a:t>Δ</a:t>
                      </a:r>
                      <a:r>
                        <a:rPr lang="en-US" sz="1000" kern="100" dirty="0">
                          <a:solidFill>
                            <a:schemeClr val="tx1"/>
                          </a:solidFill>
                          <a:effectLst/>
                        </a:rPr>
                        <a:t>y=2,430m</a:t>
                      </a:r>
                      <a:r>
                        <a:rPr lang="ja-JP" sz="1000" kern="100" dirty="0">
                          <a:solidFill>
                            <a:schemeClr val="tx1"/>
                          </a:solidFill>
                          <a:effectLst/>
                        </a:rPr>
                        <a:t>→</a:t>
                      </a:r>
                      <a:r>
                        <a:rPr lang="en-US" sz="1000" kern="100" dirty="0">
                          <a:solidFill>
                            <a:schemeClr val="tx1"/>
                          </a:solidFill>
                          <a:effectLst/>
                        </a:rPr>
                        <a:t>810m</a:t>
                      </a:r>
                      <a:r>
                        <a:rPr lang="ja-JP" sz="1000" kern="100" dirty="0">
                          <a:solidFill>
                            <a:schemeClr val="tx1"/>
                          </a:solidFill>
                          <a:effectLst/>
                        </a:rPr>
                        <a:t>→</a:t>
                      </a:r>
                      <a:r>
                        <a:rPr lang="en-US" sz="1000" kern="100" dirty="0">
                          <a:solidFill>
                            <a:schemeClr val="tx1"/>
                          </a:solidFill>
                          <a:effectLst/>
                        </a:rPr>
                        <a:t>270m</a:t>
                      </a:r>
                      <a:r>
                        <a:rPr lang="ja-JP" sz="1000" kern="100" dirty="0">
                          <a:solidFill>
                            <a:schemeClr val="tx1"/>
                          </a:solidFill>
                          <a:effectLst/>
                        </a:rPr>
                        <a:t>→</a:t>
                      </a:r>
                      <a:r>
                        <a:rPr lang="en-US" sz="1000" kern="100" dirty="0">
                          <a:solidFill>
                            <a:schemeClr val="tx1"/>
                          </a:solidFill>
                          <a:effectLst/>
                        </a:rPr>
                        <a:t>90m→30m→10m</a:t>
                      </a:r>
                      <a:r>
                        <a:rPr lang="ja-JP" sz="1000" kern="100" dirty="0">
                          <a:solidFill>
                            <a:schemeClr val="tx1"/>
                          </a:solidFill>
                          <a:effectLst/>
                        </a:rPr>
                        <a:t>ネスティング</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123613749"/>
                  </a:ext>
                </a:extLst>
              </a:tr>
              <a:tr h="301784">
                <a:tc gridSpan="3">
                  <a:txBody>
                    <a:bodyPr/>
                    <a:lstStyle/>
                    <a:p>
                      <a:pPr algn="ctr">
                        <a:spcAft>
                          <a:spcPts val="0"/>
                        </a:spcAft>
                      </a:pPr>
                      <a:r>
                        <a:rPr lang="ja-JP" sz="1000" kern="100" dirty="0">
                          <a:effectLst/>
                        </a:rPr>
                        <a:t>地形</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marL="114300" indent="-114300" algn="just">
                        <a:spcAft>
                          <a:spcPts val="0"/>
                        </a:spcAft>
                      </a:pPr>
                      <a:r>
                        <a:rPr lang="ja-JP" sz="1000" kern="100" dirty="0">
                          <a:solidFill>
                            <a:schemeClr val="tx1"/>
                          </a:solidFill>
                          <a:effectLst/>
                        </a:rPr>
                        <a:t>現況地形を設定（</a:t>
                      </a:r>
                      <a:r>
                        <a:rPr lang="ja-JP" altLang="en-US" sz="1000" kern="100" dirty="0">
                          <a:solidFill>
                            <a:schemeClr val="tx1"/>
                          </a:solidFill>
                          <a:effectLst/>
                        </a:rPr>
                        <a:t>令和</a:t>
                      </a:r>
                      <a:r>
                        <a:rPr lang="en-US" altLang="ja-JP" sz="1000" kern="100" dirty="0">
                          <a:solidFill>
                            <a:schemeClr val="tx1"/>
                          </a:solidFill>
                          <a:effectLst/>
                        </a:rPr>
                        <a:t>2</a:t>
                      </a:r>
                      <a:r>
                        <a:rPr lang="ja-JP" altLang="en-US" sz="1000" kern="100" dirty="0">
                          <a:solidFill>
                            <a:schemeClr val="tx1"/>
                          </a:solidFill>
                          <a:effectLst/>
                        </a:rPr>
                        <a:t>年度末時点</a:t>
                      </a:r>
                      <a:r>
                        <a:rPr lang="ja-JP" sz="1000" kern="100" dirty="0">
                          <a:solidFill>
                            <a:schemeClr val="tx1"/>
                          </a:solidFill>
                          <a:effectLst/>
                        </a:rPr>
                        <a:t>）</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440185941"/>
                  </a:ext>
                </a:extLst>
              </a:tr>
              <a:tr h="527870">
                <a:tc gridSpan="3">
                  <a:txBody>
                    <a:bodyPr/>
                    <a:lstStyle/>
                    <a:p>
                      <a:pPr algn="ctr">
                        <a:spcAft>
                          <a:spcPts val="0"/>
                        </a:spcAft>
                      </a:pPr>
                      <a:r>
                        <a:rPr lang="ja-JP" sz="1000" kern="100" dirty="0">
                          <a:effectLst/>
                        </a:rPr>
                        <a:t>台風諸元</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marL="685800" indent="-685800" algn="just">
                        <a:spcAft>
                          <a:spcPts val="0"/>
                        </a:spcAft>
                      </a:pPr>
                      <a:r>
                        <a:rPr lang="ja-JP" altLang="ja-JP" sz="1000" kern="100" dirty="0">
                          <a:effectLst/>
                        </a:rPr>
                        <a:t>◇中心気圧：</a:t>
                      </a:r>
                      <a:r>
                        <a:rPr lang="ja-JP" altLang="en-US" sz="1000" kern="100" dirty="0">
                          <a:effectLst/>
                        </a:rPr>
                        <a:t>将来気候</a:t>
                      </a:r>
                      <a:r>
                        <a:rPr lang="en-US" altLang="ja-JP" sz="1000" kern="100" dirty="0">
                          <a:effectLst/>
                        </a:rPr>
                        <a:t>(2</a:t>
                      </a:r>
                      <a:r>
                        <a:rPr lang="ja-JP" altLang="en-US" sz="1000" kern="100" dirty="0">
                          <a:effectLst/>
                        </a:rPr>
                        <a:t>度上昇、</a:t>
                      </a:r>
                      <a:r>
                        <a:rPr lang="en-US" altLang="ja-JP" sz="1000" kern="100" dirty="0">
                          <a:effectLst/>
                        </a:rPr>
                        <a:t>4</a:t>
                      </a:r>
                      <a:r>
                        <a:rPr lang="ja-JP" altLang="en-US" sz="1000" kern="100" dirty="0">
                          <a:effectLst/>
                        </a:rPr>
                        <a:t>度上昇時の台風中心気圧</a:t>
                      </a:r>
                      <a:endParaRPr lang="ja-JP" altLang="ja-JP" sz="1000" kern="100" dirty="0">
                        <a:effectLst/>
                      </a:endParaRPr>
                    </a:p>
                    <a:p>
                      <a:pPr marL="685800" marR="0" lvl="0" indent="-685800" algn="just" defTabSz="914400" rtl="0" eaLnBrk="1" fontAlgn="auto" latinLnBrk="0" hangingPunct="1">
                        <a:lnSpc>
                          <a:spcPct val="100000"/>
                        </a:lnSpc>
                        <a:spcBef>
                          <a:spcPts val="0"/>
                        </a:spcBef>
                        <a:spcAft>
                          <a:spcPts val="0"/>
                        </a:spcAft>
                        <a:buClrTx/>
                        <a:buSzTx/>
                        <a:buFontTx/>
                        <a:buNone/>
                        <a:tabLst/>
                        <a:defRPr/>
                      </a:pPr>
                      <a:r>
                        <a:rPr lang="ja-JP" altLang="en-US" sz="1000" kern="100" dirty="0">
                          <a:effectLst/>
                        </a:rPr>
                        <a:t>以下、現行高潮計画とおりの台風諸元</a:t>
                      </a:r>
                      <a:endParaRPr lang="en-US" altLang="ja-JP" sz="1000" kern="100" dirty="0">
                        <a:effectLst/>
                      </a:endParaRPr>
                    </a:p>
                    <a:p>
                      <a:pPr marL="685800" indent="-685800" algn="just">
                        <a:spcAft>
                          <a:spcPts val="0"/>
                        </a:spcAft>
                      </a:pPr>
                      <a:r>
                        <a:rPr lang="ja-JP" altLang="ja-JP" sz="1000" kern="100" dirty="0">
                          <a:effectLst/>
                        </a:rPr>
                        <a:t>◇台風半径：</a:t>
                      </a:r>
                      <a:r>
                        <a:rPr lang="en-US" altLang="ja-JP" sz="1000" kern="100" dirty="0">
                          <a:effectLst/>
                        </a:rPr>
                        <a:t>75km</a:t>
                      </a:r>
                      <a:r>
                        <a:rPr lang="ja-JP" altLang="ja-JP" sz="1000" kern="100" dirty="0">
                          <a:effectLst/>
                        </a:rPr>
                        <a:t>（一定）</a:t>
                      </a:r>
                    </a:p>
                    <a:p>
                      <a:pPr marL="685800" indent="-685800" algn="just">
                        <a:spcAft>
                          <a:spcPts val="0"/>
                        </a:spcAft>
                      </a:pPr>
                      <a:r>
                        <a:rPr lang="ja-JP" altLang="ja-JP" sz="1000" kern="100" dirty="0">
                          <a:effectLst/>
                        </a:rPr>
                        <a:t>◇移動速度：室戸台風実績値</a:t>
                      </a:r>
                    </a:p>
                    <a:p>
                      <a:pPr marL="685800" indent="-685800" algn="just">
                        <a:spcAft>
                          <a:spcPts val="0"/>
                        </a:spcAft>
                      </a:pPr>
                      <a:r>
                        <a:rPr lang="ja-JP" altLang="ja-JP" sz="1000" kern="100" dirty="0">
                          <a:solidFill>
                            <a:schemeClr val="tx1"/>
                          </a:solidFill>
                          <a:effectLst/>
                        </a:rPr>
                        <a:t>◇台風経路：室戸台風実績経路</a:t>
                      </a:r>
                      <a:endParaRPr lang="ja-JP" altLang="ja-JP" sz="1000" b="0" kern="100" dirty="0">
                        <a:solidFill>
                          <a:schemeClr val="tx1"/>
                        </a:solidFill>
                        <a:effectLst/>
                        <a:latin typeface="+mn-ea"/>
                        <a:ea typeface="+mn-ea"/>
                        <a:cs typeface="Times New Roman" panose="02020603050405020304" pitchFamily="18" charset="0"/>
                      </a:endParaRPr>
                    </a:p>
                  </a:txBody>
                  <a:tcPr marL="25140" marR="25140" marT="0" marB="0"/>
                </a:tc>
                <a:extLst>
                  <a:ext uri="{0D108BD9-81ED-4DB2-BD59-A6C34878D82A}">
                    <a16:rowId xmlns:a16="http://schemas.microsoft.com/office/drawing/2014/main" val="2695480311"/>
                  </a:ext>
                </a:extLst>
              </a:tr>
              <a:tr h="257175">
                <a:tc gridSpan="3">
                  <a:txBody>
                    <a:bodyPr/>
                    <a:lstStyle/>
                    <a:p>
                      <a:pPr algn="ctr">
                        <a:spcAft>
                          <a:spcPts val="0"/>
                        </a:spcAft>
                      </a:pPr>
                      <a:r>
                        <a:rPr lang="ja-JP" sz="1000" kern="100" dirty="0">
                          <a:effectLst/>
                        </a:rPr>
                        <a:t>潮　位</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just">
                        <a:spcAft>
                          <a:spcPts val="0"/>
                        </a:spcAft>
                      </a:pPr>
                      <a:r>
                        <a:rPr lang="ja-JP" altLang="en-US" sz="1000" b="0" kern="100" dirty="0">
                          <a:solidFill>
                            <a:srgbClr val="FF0000"/>
                          </a:solidFill>
                          <a:effectLst/>
                          <a:latin typeface="+mn-ea"/>
                          <a:ea typeface="+mn-ea"/>
                          <a:cs typeface="Times New Roman" panose="02020603050405020304" pitchFamily="18" charset="0"/>
                        </a:rPr>
                        <a:t>現行高潮計画における基準水位</a:t>
                      </a:r>
                      <a:r>
                        <a:rPr lang="en-US" altLang="ja-JP" sz="1000" b="0" kern="100" dirty="0">
                          <a:solidFill>
                            <a:srgbClr val="FF0000"/>
                          </a:solidFill>
                          <a:effectLst/>
                          <a:latin typeface="+mn-ea"/>
                          <a:ea typeface="+mn-ea"/>
                          <a:cs typeface="Times New Roman" panose="02020603050405020304" pitchFamily="18" charset="0"/>
                        </a:rPr>
                        <a:t>(OP+2.2m)</a:t>
                      </a:r>
                      <a:r>
                        <a:rPr lang="ja-JP" altLang="en-US" sz="1000" b="0" kern="100" dirty="0">
                          <a:solidFill>
                            <a:srgbClr val="FF0000"/>
                          </a:solidFill>
                          <a:effectLst/>
                          <a:latin typeface="+mn-ea"/>
                          <a:ea typeface="+mn-ea"/>
                          <a:cs typeface="Times New Roman" panose="02020603050405020304" pitchFamily="18" charset="0"/>
                        </a:rPr>
                        <a:t>に気候変動による海水面上昇</a:t>
                      </a:r>
                      <a:r>
                        <a:rPr lang="en-US" altLang="ja-JP" sz="1000" b="0" kern="100" dirty="0">
                          <a:solidFill>
                            <a:srgbClr val="FF0000"/>
                          </a:solidFill>
                          <a:effectLst/>
                          <a:latin typeface="+mn-ea"/>
                          <a:ea typeface="+mn-ea"/>
                          <a:cs typeface="Times New Roman" panose="02020603050405020304" pitchFamily="18" charset="0"/>
                        </a:rPr>
                        <a:t>(</a:t>
                      </a:r>
                      <a:r>
                        <a:rPr lang="ja-JP" altLang="en-US" sz="1000" b="0" kern="100" dirty="0">
                          <a:solidFill>
                            <a:srgbClr val="FF0000"/>
                          </a:solidFill>
                          <a:effectLst/>
                          <a:latin typeface="+mn-ea"/>
                          <a:ea typeface="+mn-ea"/>
                          <a:cs typeface="Times New Roman" panose="02020603050405020304" pitchFamily="18" charset="0"/>
                        </a:rPr>
                        <a:t>中央値</a:t>
                      </a:r>
                      <a:r>
                        <a:rPr lang="en-US" altLang="ja-JP" sz="1000" b="0" kern="100" dirty="0">
                          <a:solidFill>
                            <a:srgbClr val="FF0000"/>
                          </a:solidFill>
                          <a:effectLst/>
                          <a:latin typeface="+mn-ea"/>
                          <a:ea typeface="+mn-ea"/>
                          <a:cs typeface="Times New Roman" panose="02020603050405020304" pitchFamily="18" charset="0"/>
                        </a:rPr>
                        <a:t>)</a:t>
                      </a:r>
                      <a:r>
                        <a:rPr lang="ja-JP" altLang="en-US" sz="1000" b="0" kern="100" dirty="0">
                          <a:solidFill>
                            <a:srgbClr val="FF0000"/>
                          </a:solidFill>
                          <a:effectLst/>
                          <a:latin typeface="+mn-ea"/>
                          <a:ea typeface="+mn-ea"/>
                          <a:cs typeface="Times New Roman" panose="02020603050405020304" pitchFamily="18" charset="0"/>
                        </a:rPr>
                        <a:t>を考慮して設定</a:t>
                      </a:r>
                      <a:endParaRPr lang="ja-JP" sz="1000" b="0" kern="100" dirty="0">
                        <a:solidFill>
                          <a:srgbClr val="FF0000"/>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945863327"/>
                  </a:ext>
                </a:extLst>
              </a:tr>
              <a:tr h="269280">
                <a:tc rowSpan="3">
                  <a:txBody>
                    <a:bodyPr/>
                    <a:lstStyle/>
                    <a:p>
                      <a:pPr algn="ctr">
                        <a:spcAft>
                          <a:spcPts val="0"/>
                        </a:spcAft>
                      </a:pPr>
                      <a:r>
                        <a:rPr lang="ja-JP" sz="1000" kern="100" dirty="0">
                          <a:effectLst/>
                        </a:rPr>
                        <a:t>気圧・風場推算</a:t>
                      </a:r>
                      <a:endParaRPr lang="ja-JP" sz="1000" b="0" kern="100" dirty="0">
                        <a:solidFill>
                          <a:schemeClr val="tx1"/>
                        </a:solidFill>
                        <a:effectLst/>
                        <a:latin typeface="+mn-ea"/>
                        <a:ea typeface="+mn-ea"/>
                        <a:cs typeface="Times New Roman" panose="02020603050405020304" pitchFamily="18" charset="0"/>
                      </a:endParaRPr>
                    </a:p>
                  </a:txBody>
                  <a:tcPr marL="25140" marR="25140" marT="0" marB="0" vert="eaVert" anchor="ctr"/>
                </a:tc>
                <a:tc gridSpan="2">
                  <a:txBody>
                    <a:bodyPr/>
                    <a:lstStyle/>
                    <a:p>
                      <a:pPr algn="ctr">
                        <a:spcAft>
                          <a:spcPts val="0"/>
                        </a:spcAft>
                      </a:pPr>
                      <a:r>
                        <a:rPr lang="ja-JP" sz="1000" kern="100" spc="-30" dirty="0">
                          <a:effectLst/>
                        </a:rPr>
                        <a:t>気圧場モデル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algn="just">
                        <a:spcAft>
                          <a:spcPts val="0"/>
                        </a:spcAft>
                      </a:pPr>
                      <a:r>
                        <a:rPr lang="en-US" sz="1000" kern="100" dirty="0">
                          <a:solidFill>
                            <a:schemeClr val="tx1"/>
                          </a:solidFill>
                          <a:effectLst/>
                        </a:rPr>
                        <a:t>Myers</a:t>
                      </a:r>
                      <a:r>
                        <a:rPr lang="ja-JP" sz="1000" kern="100" dirty="0">
                          <a:solidFill>
                            <a:schemeClr val="tx1"/>
                          </a:solidFill>
                          <a:effectLst/>
                        </a:rPr>
                        <a:t>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21704752"/>
                  </a:ext>
                </a:extLst>
              </a:tr>
              <a:tr h="271891">
                <a:tc vMerge="1">
                  <a:txBody>
                    <a:bodyPr/>
                    <a:lstStyle/>
                    <a:p>
                      <a:endParaRPr kumimoji="1" lang="ja-JP" altLang="en-US"/>
                    </a:p>
                  </a:txBody>
                  <a:tcPr/>
                </a:tc>
                <a:tc gridSpan="2">
                  <a:txBody>
                    <a:bodyPr/>
                    <a:lstStyle/>
                    <a:p>
                      <a:pPr algn="ctr">
                        <a:spcAft>
                          <a:spcPts val="0"/>
                        </a:spcAft>
                      </a:pPr>
                      <a:r>
                        <a:rPr lang="ja-JP" sz="1000" kern="100" dirty="0">
                          <a:effectLst/>
                        </a:rPr>
                        <a:t>風場モデル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algn="just">
                        <a:spcAft>
                          <a:spcPts val="0"/>
                        </a:spcAft>
                      </a:pPr>
                      <a:r>
                        <a:rPr lang="ja-JP" sz="1000" kern="100" dirty="0">
                          <a:solidFill>
                            <a:schemeClr val="tx1"/>
                          </a:solidFill>
                          <a:effectLst/>
                        </a:rPr>
                        <a:t>傾度風モデル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2901330671"/>
                  </a:ext>
                </a:extLst>
              </a:tr>
              <a:tr h="316079">
                <a:tc vMerge="1">
                  <a:txBody>
                    <a:bodyPr/>
                    <a:lstStyle/>
                    <a:p>
                      <a:endParaRPr kumimoji="1" lang="ja-JP" altLang="en-US"/>
                    </a:p>
                  </a:txBody>
                  <a:tcPr/>
                </a:tc>
                <a:tc gridSpan="2">
                  <a:txBody>
                    <a:bodyPr/>
                    <a:lstStyle/>
                    <a:p>
                      <a:pPr algn="ctr">
                        <a:spcAft>
                          <a:spcPts val="0"/>
                        </a:spcAft>
                      </a:pPr>
                      <a:r>
                        <a:rPr lang="ja-JP" sz="1000" kern="100" dirty="0">
                          <a:effectLst/>
                        </a:rPr>
                        <a:t>モデル定数</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algn="just">
                        <a:spcAft>
                          <a:spcPts val="0"/>
                        </a:spcAft>
                      </a:pPr>
                      <a:r>
                        <a:rPr lang="ja-JP" altLang="en-US" sz="1000" kern="100" dirty="0">
                          <a:solidFill>
                            <a:srgbClr val="FF0000"/>
                          </a:solidFill>
                          <a:effectLst/>
                        </a:rPr>
                        <a:t>大領域：</a:t>
                      </a:r>
                      <a:r>
                        <a:rPr lang="en-US" altLang="ja-JP" sz="1000" kern="100" dirty="0">
                          <a:solidFill>
                            <a:srgbClr val="FF0000"/>
                          </a:solidFill>
                          <a:effectLst/>
                        </a:rPr>
                        <a:t>C1,C2=0.650</a:t>
                      </a:r>
                      <a:r>
                        <a:rPr lang="ja-JP" altLang="en-US" sz="1000" kern="100" dirty="0">
                          <a:solidFill>
                            <a:srgbClr val="FF0000"/>
                          </a:solidFill>
                          <a:effectLst/>
                        </a:rPr>
                        <a:t>、水門周辺：</a:t>
                      </a:r>
                      <a:r>
                        <a:rPr lang="en-US" altLang="ja-JP" sz="1000" kern="100" dirty="0">
                          <a:solidFill>
                            <a:srgbClr val="FF0000"/>
                          </a:solidFill>
                          <a:effectLst/>
                        </a:rPr>
                        <a:t>C1,C2=0.500(</a:t>
                      </a:r>
                      <a:r>
                        <a:rPr lang="en-US" altLang="ja-JP" sz="1000" kern="100" dirty="0" err="1">
                          <a:solidFill>
                            <a:srgbClr val="FF0000"/>
                          </a:solidFill>
                          <a:effectLst/>
                        </a:rPr>
                        <a:t>CaseA</a:t>
                      </a:r>
                      <a:r>
                        <a:rPr lang="ja-JP" altLang="en-US" sz="1000" kern="100" dirty="0">
                          <a:solidFill>
                            <a:srgbClr val="FF0000"/>
                          </a:solidFill>
                          <a:effectLst/>
                        </a:rPr>
                        <a:t>に相当</a:t>
                      </a:r>
                      <a:r>
                        <a:rPr lang="en-US" altLang="ja-JP" sz="1000" kern="100" dirty="0">
                          <a:solidFill>
                            <a:srgbClr val="FF0000"/>
                          </a:solidFill>
                          <a:effectLst/>
                        </a:rPr>
                        <a:t>)</a:t>
                      </a:r>
                      <a:r>
                        <a:rPr lang="ja-JP" altLang="en-US" sz="1000" kern="100" dirty="0">
                          <a:solidFill>
                            <a:srgbClr val="FF0000"/>
                          </a:solidFill>
                          <a:effectLst/>
                        </a:rPr>
                        <a:t>を適用</a:t>
                      </a:r>
                      <a:endParaRPr lang="ja-JP" sz="1000" b="0" kern="100" dirty="0">
                        <a:solidFill>
                          <a:srgbClr val="FF0000"/>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342438723"/>
                  </a:ext>
                </a:extLst>
              </a:tr>
              <a:tr h="252413">
                <a:tc rowSpan="2">
                  <a:txBody>
                    <a:bodyPr/>
                    <a:lstStyle/>
                    <a:p>
                      <a:pPr marL="71755" marR="71755" algn="ctr">
                        <a:spcAft>
                          <a:spcPts val="0"/>
                        </a:spcAft>
                      </a:pPr>
                      <a:r>
                        <a:rPr lang="ja-JP" sz="1000" kern="100" dirty="0">
                          <a:effectLst/>
                        </a:rPr>
                        <a:t>波浪推算</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gridSpan="2">
                  <a:txBody>
                    <a:bodyPr/>
                    <a:lstStyle/>
                    <a:p>
                      <a:pPr algn="ctr">
                        <a:spcAft>
                          <a:spcPts val="0"/>
                        </a:spcAft>
                      </a:pPr>
                      <a:r>
                        <a:rPr lang="ja-JP" sz="1000" kern="100" dirty="0">
                          <a:effectLst/>
                        </a:rPr>
                        <a:t>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algn="l">
                        <a:spcAft>
                          <a:spcPts val="0"/>
                        </a:spcAft>
                      </a:pPr>
                      <a:r>
                        <a:rPr lang="ja-JP" sz="1000" kern="100" dirty="0">
                          <a:solidFill>
                            <a:schemeClr val="tx1"/>
                          </a:solidFill>
                          <a:effectLst/>
                        </a:rPr>
                        <a:t>スペクトル法（第三世代波浪推算モデル：ＳＷＡＮ）</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318511968"/>
                  </a:ext>
                </a:extLst>
              </a:tr>
              <a:tr h="132874">
                <a:tc vMerge="1">
                  <a:txBody>
                    <a:bodyPr/>
                    <a:lstStyle/>
                    <a:p>
                      <a:pPr marL="71755" marR="71755" algn="ctr">
                        <a:spcAft>
                          <a:spcPts val="0"/>
                        </a:spcAft>
                      </a:pPr>
                      <a:endParaRPr lang="ja-JP" sz="10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25140" marR="25140" marT="0" marB="0" vert="eaVert"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ja-JP" altLang="en-US" sz="1000" kern="100" dirty="0">
                          <a:effectLst/>
                        </a:rPr>
                        <a:t>地形条件</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algn="l">
                        <a:spcAft>
                          <a:spcPts val="0"/>
                        </a:spcAft>
                      </a:pPr>
                      <a:r>
                        <a:rPr lang="ja-JP" altLang="en-US" sz="1000" kern="100" dirty="0">
                          <a:solidFill>
                            <a:schemeClr val="tx1"/>
                          </a:solidFill>
                          <a:effectLst/>
                        </a:rPr>
                        <a:t>高潮推算と同様</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4029173075"/>
                  </a:ext>
                </a:extLst>
              </a:tr>
              <a:tr h="177554">
                <a:tc rowSpan="3">
                  <a:txBody>
                    <a:bodyPr/>
                    <a:lstStyle/>
                    <a:p>
                      <a:pPr marL="71755" marR="71755" algn="ctr">
                        <a:spcAft>
                          <a:spcPts val="0"/>
                        </a:spcAft>
                      </a:pPr>
                      <a:r>
                        <a:rPr lang="ja-JP" sz="1000" kern="100" dirty="0">
                          <a:effectLst/>
                        </a:rPr>
                        <a:t>高潮推算</a:t>
                      </a:r>
                      <a:endParaRPr lang="ja-JP" sz="1000" b="0" kern="100" dirty="0">
                        <a:solidFill>
                          <a:schemeClr val="tx1"/>
                        </a:solidFill>
                        <a:effectLst/>
                        <a:latin typeface="+mn-ea"/>
                        <a:ea typeface="+mn-ea"/>
                        <a:cs typeface="Times New Roman" panose="02020603050405020304" pitchFamily="18" charset="0"/>
                      </a:endParaRPr>
                    </a:p>
                  </a:txBody>
                  <a:tcPr marL="25140" marR="25140" marT="0" marB="0" vert="eaVert" anchor="ctr"/>
                </a:tc>
                <a:tc gridSpan="2">
                  <a:txBody>
                    <a:bodyPr/>
                    <a:lstStyle/>
                    <a:p>
                      <a:pPr algn="ctr">
                        <a:spcAft>
                          <a:spcPts val="0"/>
                        </a:spcAft>
                      </a:pPr>
                      <a:r>
                        <a:rPr lang="ja-JP" sz="1000" kern="100" dirty="0">
                          <a:effectLst/>
                        </a:rPr>
                        <a:t>モデル</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hMerge="1">
                  <a:txBody>
                    <a:bodyPr/>
                    <a:lstStyle/>
                    <a:p>
                      <a:endParaRPr kumimoji="1" lang="ja-JP" altLang="en-US"/>
                    </a:p>
                  </a:txBody>
                  <a:tcPr/>
                </a:tc>
                <a:tc>
                  <a:txBody>
                    <a:bodyPr/>
                    <a:lstStyle/>
                    <a:p>
                      <a:pPr algn="l">
                        <a:spcAft>
                          <a:spcPts val="0"/>
                        </a:spcAft>
                      </a:pPr>
                      <a:r>
                        <a:rPr lang="ja-JP" sz="1000" kern="100" spc="-30" dirty="0">
                          <a:solidFill>
                            <a:schemeClr val="tx1"/>
                          </a:solidFill>
                          <a:effectLst/>
                        </a:rPr>
                        <a:t>非線形長波方程式モデル（コリオリ力、気圧変動、海面摩擦を考慮）</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1835948970"/>
                  </a:ext>
                </a:extLst>
              </a:tr>
              <a:tr h="398082">
                <a:tc vMerge="1">
                  <a:txBody>
                    <a:bodyPr/>
                    <a:lstStyle/>
                    <a:p>
                      <a:endParaRPr kumimoji="1" lang="ja-JP" altLang="en-US"/>
                    </a:p>
                  </a:txBody>
                  <a:tcPr/>
                </a:tc>
                <a:tc rowSpan="2">
                  <a:txBody>
                    <a:bodyPr/>
                    <a:lstStyle/>
                    <a:p>
                      <a:pPr algn="ctr">
                        <a:spcAft>
                          <a:spcPts val="0"/>
                        </a:spcAft>
                      </a:pPr>
                      <a:r>
                        <a:rPr lang="ja-JP" sz="1000" kern="100" dirty="0">
                          <a:effectLst/>
                        </a:rPr>
                        <a:t>各種係数</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a:txBody>
                    <a:bodyPr/>
                    <a:lstStyle/>
                    <a:p>
                      <a:pPr algn="ctr">
                        <a:spcAft>
                          <a:spcPts val="0"/>
                        </a:spcAft>
                      </a:pPr>
                      <a:r>
                        <a:rPr lang="ja-JP" sz="1000" kern="100" dirty="0">
                          <a:effectLst/>
                        </a:rPr>
                        <a:t>粗度係数</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tc>
                  <a:txBody>
                    <a:bodyPr/>
                    <a:lstStyle/>
                    <a:p>
                      <a:pPr algn="just">
                        <a:lnSpc>
                          <a:spcPts val="1200"/>
                        </a:lnSpc>
                        <a:spcAft>
                          <a:spcPts val="0"/>
                        </a:spcAft>
                      </a:pPr>
                      <a:r>
                        <a:rPr lang="ja-JP" sz="1000" kern="100" spc="-30" dirty="0">
                          <a:solidFill>
                            <a:schemeClr val="tx1"/>
                          </a:solidFill>
                          <a:effectLst/>
                        </a:rPr>
                        <a:t>粗度係数：</a:t>
                      </a:r>
                      <a:r>
                        <a:rPr lang="ja-JP" sz="1000" kern="100" dirty="0">
                          <a:solidFill>
                            <a:schemeClr val="tx1"/>
                          </a:solidFill>
                          <a:effectLst/>
                        </a:rPr>
                        <a:t>水域は一律、マニングの粗度係数ｎ＝</a:t>
                      </a:r>
                      <a:r>
                        <a:rPr lang="en-US" sz="1000" kern="100" dirty="0">
                          <a:solidFill>
                            <a:schemeClr val="tx1"/>
                          </a:solidFill>
                          <a:effectLst/>
                        </a:rPr>
                        <a:t>0.025</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3663687570"/>
                  </a:ext>
                </a:extLst>
              </a:tr>
              <a:tr h="516384">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000" kern="100">
                          <a:effectLst/>
                        </a:rPr>
                        <a:t>海面抵抗係数</a:t>
                      </a:r>
                      <a:endParaRPr lang="ja-JP" sz="1000" b="0" kern="100">
                        <a:solidFill>
                          <a:schemeClr val="tx1"/>
                        </a:solidFill>
                        <a:effectLst/>
                        <a:latin typeface="+mn-ea"/>
                        <a:ea typeface="+mn-ea"/>
                        <a:cs typeface="Times New Roman" panose="02020603050405020304" pitchFamily="18" charset="0"/>
                      </a:endParaRPr>
                    </a:p>
                  </a:txBody>
                  <a:tcPr marL="25140" marR="25140" marT="0" marB="0" anchor="ctr"/>
                </a:tc>
                <a:tc>
                  <a:txBody>
                    <a:bodyPr/>
                    <a:lstStyle/>
                    <a:p>
                      <a:pPr algn="l">
                        <a:spcAft>
                          <a:spcPts val="0"/>
                        </a:spcAft>
                      </a:pPr>
                      <a:r>
                        <a:rPr lang="ja-JP" altLang="en-US" sz="1000" b="0" kern="100" dirty="0">
                          <a:solidFill>
                            <a:schemeClr val="tx1"/>
                          </a:solidFill>
                          <a:effectLst/>
                          <a:latin typeface="+mn-ea"/>
                          <a:ea typeface="+mn-ea"/>
                          <a:cs typeface="Times New Roman" panose="02020603050405020304" pitchFamily="18" charset="0"/>
                        </a:rPr>
                        <a:t>本多・光易</a:t>
                      </a:r>
                      <a:r>
                        <a:rPr lang="en-US" altLang="ja-JP" sz="1000" b="0" kern="100" dirty="0">
                          <a:solidFill>
                            <a:schemeClr val="tx1"/>
                          </a:solidFill>
                          <a:effectLst/>
                          <a:latin typeface="+mn-ea"/>
                          <a:ea typeface="+mn-ea"/>
                          <a:cs typeface="Times New Roman" panose="02020603050405020304" pitchFamily="18" charset="0"/>
                        </a:rPr>
                        <a:t>(1980)</a:t>
                      </a:r>
                      <a:r>
                        <a:rPr lang="ja-JP" altLang="en-US" sz="1000" b="0" kern="100" dirty="0">
                          <a:solidFill>
                            <a:schemeClr val="tx1"/>
                          </a:solidFill>
                          <a:effectLst/>
                          <a:latin typeface="+mn-ea"/>
                          <a:ea typeface="+mn-ea"/>
                          <a:cs typeface="Times New Roman" panose="02020603050405020304" pitchFamily="18" charset="0"/>
                        </a:rPr>
                        <a:t>式を基本に風速</a:t>
                      </a:r>
                      <a:r>
                        <a:rPr lang="en-US" altLang="ja-JP" sz="1000" b="0" kern="100" dirty="0">
                          <a:solidFill>
                            <a:schemeClr val="tx1"/>
                          </a:solidFill>
                          <a:effectLst/>
                          <a:latin typeface="+mn-ea"/>
                          <a:ea typeface="+mn-ea"/>
                          <a:cs typeface="Times New Roman" panose="02020603050405020304" pitchFamily="18" charset="0"/>
                        </a:rPr>
                        <a:t>45m/s</a:t>
                      </a:r>
                      <a:r>
                        <a:rPr lang="ja-JP" altLang="en-US" sz="1000" b="0" kern="100" dirty="0">
                          <a:solidFill>
                            <a:schemeClr val="tx1"/>
                          </a:solidFill>
                          <a:effectLst/>
                          <a:latin typeface="+mn-ea"/>
                          <a:ea typeface="+mn-ea"/>
                          <a:cs typeface="Times New Roman" panose="02020603050405020304" pitchFamily="18" charset="0"/>
                        </a:rPr>
                        <a:t>で上限設定</a:t>
                      </a:r>
                      <a:endParaRPr lang="ja-JP" sz="1000" b="0" kern="100" dirty="0">
                        <a:solidFill>
                          <a:schemeClr val="tx1"/>
                        </a:solidFill>
                        <a:effectLst/>
                        <a:latin typeface="+mn-ea"/>
                        <a:ea typeface="+mn-ea"/>
                        <a:cs typeface="Times New Roman" panose="02020603050405020304" pitchFamily="18" charset="0"/>
                      </a:endParaRPr>
                    </a:p>
                  </a:txBody>
                  <a:tcPr marL="25140" marR="25140" marT="0" marB="0" anchor="ctr"/>
                </a:tc>
                <a:extLst>
                  <a:ext uri="{0D108BD9-81ED-4DB2-BD59-A6C34878D82A}">
                    <a16:rowId xmlns:a16="http://schemas.microsoft.com/office/drawing/2014/main" val="2169533525"/>
                  </a:ext>
                </a:extLst>
              </a:tr>
            </a:tbl>
          </a:graphicData>
        </a:graphic>
      </p:graphicFrame>
      <p:sp>
        <p:nvSpPr>
          <p:cNvPr id="5" name="テキスト ボックス 4">
            <a:extLst>
              <a:ext uri="{FF2B5EF4-FFF2-40B4-BE49-F238E27FC236}">
                <a16:creationId xmlns:a16="http://schemas.microsoft.com/office/drawing/2014/main" id="{526F6552-9E4E-43A6-9BA5-BFA75446E7AB}"/>
              </a:ext>
            </a:extLst>
          </p:cNvPr>
          <p:cNvSpPr txBox="1"/>
          <p:nvPr/>
        </p:nvSpPr>
        <p:spPr>
          <a:xfrm>
            <a:off x="1" y="1304909"/>
            <a:ext cx="4571998" cy="492443"/>
          </a:xfrm>
          <a:prstGeom prst="rect">
            <a:avLst/>
          </a:prstGeom>
          <a:noFill/>
        </p:spPr>
        <p:txBody>
          <a:bodyPr wrap="square" rtlCol="0">
            <a:spAutoFit/>
          </a:bodyPr>
          <a:lstStyle/>
          <a:p>
            <a:r>
              <a:rPr kumimoji="1" lang="ja-JP" altLang="en-US" sz="1400" dirty="0">
                <a:solidFill>
                  <a:srgbClr val="0000FF"/>
                </a:solidFill>
              </a:rPr>
              <a:t>■計算条件（</a:t>
            </a:r>
            <a:r>
              <a:rPr lang="en-US" altLang="ja-JP" sz="1400" dirty="0" err="1">
                <a:solidFill>
                  <a:srgbClr val="0000FF"/>
                </a:solidFill>
              </a:rPr>
              <a:t>Ca</a:t>
            </a:r>
            <a:r>
              <a:rPr kumimoji="1" lang="en-US" altLang="ja-JP" sz="1400" dirty="0" err="1">
                <a:solidFill>
                  <a:srgbClr val="0000FF"/>
                </a:solidFill>
              </a:rPr>
              <a:t>seA</a:t>
            </a:r>
            <a:r>
              <a:rPr lang="ja-JP" altLang="en-US" sz="1400" dirty="0">
                <a:solidFill>
                  <a:srgbClr val="0000FF"/>
                </a:solidFill>
              </a:rPr>
              <a:t>：</a:t>
            </a:r>
            <a:r>
              <a:rPr lang="ja-JP" altLang="en-US" sz="1200" dirty="0">
                <a:solidFill>
                  <a:srgbClr val="0000FF"/>
                </a:solidFill>
              </a:rPr>
              <a:t>台風諸元は現計画</a:t>
            </a:r>
            <a:endParaRPr lang="en-US" altLang="ja-JP" sz="1200" dirty="0">
              <a:solidFill>
                <a:srgbClr val="0000FF"/>
              </a:solidFill>
            </a:endParaRPr>
          </a:p>
          <a:p>
            <a:r>
              <a:rPr lang="ja-JP" altLang="en-US" sz="1200" dirty="0">
                <a:solidFill>
                  <a:srgbClr val="0000FF"/>
                </a:solidFill>
              </a:rPr>
              <a:t>　　　　　　　　　　　　　　　　</a:t>
            </a:r>
            <a:r>
              <a:rPr lang="en-US" altLang="ja-JP" sz="1200" dirty="0">
                <a:solidFill>
                  <a:srgbClr val="0000FF"/>
                </a:solidFill>
              </a:rPr>
              <a:t>C1,C2=</a:t>
            </a:r>
            <a:r>
              <a:rPr lang="ja-JP" altLang="en-US" sz="1200" dirty="0">
                <a:solidFill>
                  <a:srgbClr val="0000FF"/>
                </a:solidFill>
              </a:rPr>
              <a:t>大領域</a:t>
            </a:r>
            <a:r>
              <a:rPr lang="en-US" altLang="ja-JP" sz="1200" dirty="0">
                <a:solidFill>
                  <a:srgbClr val="0000FF"/>
                </a:solidFill>
              </a:rPr>
              <a:t>0.650</a:t>
            </a:r>
            <a:r>
              <a:rPr lang="ja-JP" altLang="en-US" sz="1200" dirty="0" err="1">
                <a:solidFill>
                  <a:srgbClr val="0000FF"/>
                </a:solidFill>
              </a:rPr>
              <a:t>、</a:t>
            </a:r>
            <a:r>
              <a:rPr lang="ja-JP" altLang="en-US" sz="1200" dirty="0">
                <a:solidFill>
                  <a:srgbClr val="0000FF"/>
                </a:solidFill>
              </a:rPr>
              <a:t>水門周辺</a:t>
            </a:r>
            <a:r>
              <a:rPr lang="en-US" altLang="ja-JP" sz="1200" dirty="0">
                <a:solidFill>
                  <a:srgbClr val="0000FF"/>
                </a:solidFill>
              </a:rPr>
              <a:t>0.500</a:t>
            </a:r>
            <a:r>
              <a:rPr lang="ja-JP" altLang="en-US" sz="1200" dirty="0">
                <a:solidFill>
                  <a:srgbClr val="0000FF"/>
                </a:solidFill>
              </a:rPr>
              <a:t>）</a:t>
            </a:r>
            <a:endParaRPr kumimoji="1" lang="ja-JP" altLang="en-US" sz="1200" dirty="0">
              <a:solidFill>
                <a:srgbClr val="0000FF"/>
              </a:solidFill>
            </a:endParaRPr>
          </a:p>
        </p:txBody>
      </p:sp>
      <p:sp>
        <p:nvSpPr>
          <p:cNvPr id="9" name="テキスト ボックス 8">
            <a:extLst>
              <a:ext uri="{FF2B5EF4-FFF2-40B4-BE49-F238E27FC236}">
                <a16:creationId xmlns:a16="http://schemas.microsoft.com/office/drawing/2014/main" id="{8A063D09-D03A-425B-81A6-6B7678A2DDC2}"/>
              </a:ext>
            </a:extLst>
          </p:cNvPr>
          <p:cNvSpPr txBox="1"/>
          <p:nvPr/>
        </p:nvSpPr>
        <p:spPr>
          <a:xfrm>
            <a:off x="4572000" y="1414402"/>
            <a:ext cx="3559946" cy="307777"/>
          </a:xfrm>
          <a:prstGeom prst="rect">
            <a:avLst/>
          </a:prstGeom>
          <a:noFill/>
        </p:spPr>
        <p:txBody>
          <a:bodyPr wrap="square" rtlCol="0">
            <a:spAutoFit/>
          </a:bodyPr>
          <a:lstStyle/>
          <a:p>
            <a:r>
              <a:rPr kumimoji="1" lang="ja-JP" altLang="en-US" sz="1400" dirty="0">
                <a:solidFill>
                  <a:srgbClr val="0000FF"/>
                </a:solidFill>
              </a:rPr>
              <a:t>■</a:t>
            </a:r>
            <a:r>
              <a:rPr lang="ja-JP" altLang="en-US" sz="1400" dirty="0">
                <a:solidFill>
                  <a:srgbClr val="0000FF"/>
                </a:solidFill>
              </a:rPr>
              <a:t>基準</a:t>
            </a:r>
            <a:r>
              <a:rPr kumimoji="1" lang="ja-JP" altLang="en-US" sz="1400" dirty="0">
                <a:solidFill>
                  <a:srgbClr val="0000FF"/>
                </a:solidFill>
              </a:rPr>
              <a:t>潮位</a:t>
            </a:r>
          </a:p>
        </p:txBody>
      </p:sp>
      <p:sp>
        <p:nvSpPr>
          <p:cNvPr id="16" name="スライド番号プレースホルダー 2">
            <a:extLst>
              <a:ext uri="{FF2B5EF4-FFF2-40B4-BE49-F238E27FC236}">
                <a16:creationId xmlns:a16="http://schemas.microsoft.com/office/drawing/2014/main" id="{0ED4B176-6A1A-486E-BD56-0F5913300CDD}"/>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8</a:t>
            </a:fld>
            <a:endParaRPr kumimoji="1" lang="ja-JP" altLang="en-US" sz="1600" dirty="0">
              <a:solidFill>
                <a:schemeClr val="tx1"/>
              </a:solidFill>
            </a:endParaRPr>
          </a:p>
        </p:txBody>
      </p:sp>
      <p:sp>
        <p:nvSpPr>
          <p:cNvPr id="18" name="Text Box 9">
            <a:extLst>
              <a:ext uri="{FF2B5EF4-FFF2-40B4-BE49-F238E27FC236}">
                <a16:creationId xmlns:a16="http://schemas.microsoft.com/office/drawing/2014/main" id="{62C2E5BB-9DDC-4633-ABCF-FFAF150D1AB0}"/>
              </a:ext>
            </a:extLst>
          </p:cNvPr>
          <p:cNvSpPr txBox="1">
            <a:spLocks noChangeArrowheads="1"/>
          </p:cNvSpPr>
          <p:nvPr/>
        </p:nvSpPr>
        <p:spPr bwMode="auto">
          <a:xfrm>
            <a:off x="88804" y="428850"/>
            <a:ext cx="8955559" cy="83099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46120" indent="-171450" defTabSz="390997" fontAlgn="auto">
              <a:spcBef>
                <a:spcPct val="0"/>
              </a:spcBef>
              <a:spcAft>
                <a:spcPts val="0"/>
              </a:spcAft>
            </a:pPr>
            <a:r>
              <a:rPr lang="ja-JP" altLang="en-US" sz="1600" dirty="0"/>
              <a:t>将来気候（</a:t>
            </a:r>
            <a:r>
              <a:rPr lang="en-US" altLang="ja-JP" sz="1600" dirty="0"/>
              <a:t>2</a:t>
            </a:r>
            <a:r>
              <a:rPr lang="ja-JP" altLang="en-US" sz="1600" dirty="0"/>
              <a:t>度上昇、</a:t>
            </a:r>
            <a:r>
              <a:rPr lang="en-US" altLang="ja-JP" sz="1600" dirty="0"/>
              <a:t>4</a:t>
            </a:r>
            <a:r>
              <a:rPr lang="ja-JP" altLang="en-US" sz="1600" dirty="0"/>
              <a:t>度上昇）における高潮シミュレーションをモデル条件</a:t>
            </a:r>
            <a:r>
              <a:rPr lang="en-US" altLang="ja-JP" sz="1600" dirty="0"/>
              <a:t>Case A</a:t>
            </a:r>
            <a:r>
              <a:rPr lang="ja-JP" altLang="en-US" sz="1600" dirty="0"/>
              <a:t>（台風諸元は現計画。</a:t>
            </a:r>
            <a:r>
              <a:rPr lang="en-US" altLang="ja-JP" sz="1600" dirty="0"/>
              <a:t>C1,C2=</a:t>
            </a:r>
            <a:r>
              <a:rPr lang="ja-JP" altLang="en-US" sz="1600" dirty="0"/>
              <a:t>大領域</a:t>
            </a:r>
            <a:r>
              <a:rPr lang="en-US" altLang="ja-JP" sz="1600" dirty="0"/>
              <a:t>0.650</a:t>
            </a:r>
            <a:r>
              <a:rPr lang="ja-JP" altLang="en-US" sz="1600" dirty="0" err="1"/>
              <a:t>、</a:t>
            </a:r>
            <a:r>
              <a:rPr lang="ja-JP" altLang="en-US" sz="1600" dirty="0"/>
              <a:t>水門周辺</a:t>
            </a:r>
            <a:r>
              <a:rPr lang="en-US" altLang="ja-JP" sz="1600" dirty="0"/>
              <a:t>0.500</a:t>
            </a:r>
            <a:r>
              <a:rPr lang="ja-JP" altLang="en-US" sz="1600" dirty="0"/>
              <a:t>）及び海面水位の上昇量を大阪湾周辺の中央値データを用いて試算する。</a:t>
            </a:r>
            <a:endParaRPr lang="en-US" altLang="ja-JP" sz="1600" dirty="0"/>
          </a:p>
        </p:txBody>
      </p:sp>
      <p:sp>
        <p:nvSpPr>
          <p:cNvPr id="17" name="テキスト ボックス 16">
            <a:extLst>
              <a:ext uri="{FF2B5EF4-FFF2-40B4-BE49-F238E27FC236}">
                <a16:creationId xmlns:a16="http://schemas.microsoft.com/office/drawing/2014/main" id="{02A0A3E8-BD14-478D-A1F0-8BEE55D7565D}"/>
              </a:ext>
            </a:extLst>
          </p:cNvPr>
          <p:cNvSpPr txBox="1"/>
          <p:nvPr/>
        </p:nvSpPr>
        <p:spPr>
          <a:xfrm>
            <a:off x="4706276" y="1720846"/>
            <a:ext cx="4480621" cy="463846"/>
          </a:xfrm>
          <a:prstGeom prst="rect">
            <a:avLst/>
          </a:prstGeom>
          <a:noFill/>
        </p:spPr>
        <p:txBody>
          <a:bodyPr wrap="square" lIns="90000" tIns="46800" rIns="90000" bIns="46800" rtlCol="0" anchor="ctr" anchorCtr="0">
            <a:spAutoFit/>
          </a:bodyPr>
          <a:lstStyle>
            <a:defPPr>
              <a:defRPr lang="ja-JP"/>
            </a:defPPr>
            <a:lvl1pPr>
              <a:defRPr sz="1200">
                <a:solidFill>
                  <a:srgbClr val="0000FF"/>
                </a:solidFill>
              </a:defRPr>
            </a:lvl1pPr>
          </a:lstStyle>
          <a:p>
            <a:r>
              <a:rPr lang="ja-JP" altLang="en-US" dirty="0">
                <a:solidFill>
                  <a:schemeClr val="tx1"/>
                </a:solidFill>
              </a:rPr>
              <a:t>現行高潮計画における基準水位</a:t>
            </a:r>
            <a:r>
              <a:rPr lang="en-US" altLang="ja-JP" dirty="0">
                <a:solidFill>
                  <a:schemeClr val="tx1"/>
                </a:solidFill>
              </a:rPr>
              <a:t>(OP+2.2m)</a:t>
            </a:r>
            <a:r>
              <a:rPr lang="ja-JP" altLang="en-US" dirty="0">
                <a:solidFill>
                  <a:schemeClr val="tx1"/>
                </a:solidFill>
              </a:rPr>
              <a:t> を基本に、将来気候における海面上昇量</a:t>
            </a:r>
            <a:r>
              <a:rPr lang="en-US" altLang="ja-JP" dirty="0">
                <a:solidFill>
                  <a:schemeClr val="tx1"/>
                </a:solidFill>
              </a:rPr>
              <a:t>(</a:t>
            </a:r>
            <a:r>
              <a:rPr lang="ja-JP" altLang="en-US" dirty="0">
                <a:solidFill>
                  <a:schemeClr val="tx1"/>
                </a:solidFill>
              </a:rPr>
              <a:t>大阪湾周辺の中央値</a:t>
            </a:r>
            <a:r>
              <a:rPr lang="en-US" altLang="ja-JP" dirty="0">
                <a:solidFill>
                  <a:schemeClr val="tx1"/>
                </a:solidFill>
              </a:rPr>
              <a:t>)</a:t>
            </a:r>
            <a:r>
              <a:rPr lang="ja-JP" altLang="en-US" dirty="0">
                <a:solidFill>
                  <a:schemeClr val="tx1"/>
                </a:solidFill>
              </a:rPr>
              <a:t>を加算。</a:t>
            </a:r>
            <a:endParaRPr lang="en-US" altLang="ja-JP" dirty="0">
              <a:solidFill>
                <a:schemeClr val="tx1"/>
              </a:solidFill>
            </a:endParaRPr>
          </a:p>
        </p:txBody>
      </p:sp>
      <p:graphicFrame>
        <p:nvGraphicFramePr>
          <p:cNvPr id="2" name="表 2">
            <a:extLst>
              <a:ext uri="{FF2B5EF4-FFF2-40B4-BE49-F238E27FC236}">
                <a16:creationId xmlns:a16="http://schemas.microsoft.com/office/drawing/2014/main" id="{051327DE-E339-4C6C-B9A8-B1B5A27A8425}"/>
              </a:ext>
            </a:extLst>
          </p:cNvPr>
          <p:cNvGraphicFramePr>
            <a:graphicFrameLocks noGrp="1"/>
          </p:cNvGraphicFramePr>
          <p:nvPr>
            <p:extLst>
              <p:ext uri="{D42A27DB-BD31-4B8C-83A1-F6EECF244321}">
                <p14:modId xmlns:p14="http://schemas.microsoft.com/office/powerpoint/2010/main" val="2177950687"/>
              </p:ext>
            </p:extLst>
          </p:nvPr>
        </p:nvGraphicFramePr>
        <p:xfrm>
          <a:off x="4818377" y="2294291"/>
          <a:ext cx="4218366" cy="748929"/>
        </p:xfrm>
        <a:graphic>
          <a:graphicData uri="http://schemas.openxmlformats.org/drawingml/2006/table">
            <a:tbl>
              <a:tblPr firstRow="1" bandRow="1">
                <a:tableStyleId>{5940675A-B579-460E-94D1-54222C63F5DA}</a:tableStyleId>
              </a:tblPr>
              <a:tblGrid>
                <a:gridCol w="1406122">
                  <a:extLst>
                    <a:ext uri="{9D8B030D-6E8A-4147-A177-3AD203B41FA5}">
                      <a16:colId xmlns:a16="http://schemas.microsoft.com/office/drawing/2014/main" val="2700478454"/>
                    </a:ext>
                  </a:extLst>
                </a:gridCol>
                <a:gridCol w="1406122">
                  <a:extLst>
                    <a:ext uri="{9D8B030D-6E8A-4147-A177-3AD203B41FA5}">
                      <a16:colId xmlns:a16="http://schemas.microsoft.com/office/drawing/2014/main" val="245889469"/>
                    </a:ext>
                  </a:extLst>
                </a:gridCol>
                <a:gridCol w="1406122">
                  <a:extLst>
                    <a:ext uri="{9D8B030D-6E8A-4147-A177-3AD203B41FA5}">
                      <a16:colId xmlns:a16="http://schemas.microsoft.com/office/drawing/2014/main" val="3797499335"/>
                    </a:ext>
                  </a:extLst>
                </a:gridCol>
              </a:tblGrid>
              <a:tr h="256617">
                <a:tc>
                  <a:txBody>
                    <a:bodyPr/>
                    <a:lstStyle/>
                    <a:p>
                      <a:endParaRPr kumimoji="1" lang="ja-JP" altLang="en-US" sz="1200" dirty="0"/>
                    </a:p>
                  </a:txBody>
                  <a:tcPr marL="63276" marR="63276" marT="31638" marB="31638"/>
                </a:tc>
                <a:tc>
                  <a:txBody>
                    <a:bodyPr/>
                    <a:lstStyle/>
                    <a:p>
                      <a:r>
                        <a:rPr kumimoji="1" lang="en-US" altLang="ja-JP" sz="1200" dirty="0"/>
                        <a:t>RCP2.6(</a:t>
                      </a:r>
                      <a:r>
                        <a:rPr kumimoji="1" lang="ja-JP" altLang="en-US" sz="1200" dirty="0"/>
                        <a:t>中央値</a:t>
                      </a:r>
                      <a:r>
                        <a:rPr kumimoji="1" lang="en-US" altLang="ja-JP" sz="1200" dirty="0"/>
                        <a:t>)</a:t>
                      </a:r>
                      <a:endParaRPr kumimoji="1" lang="ja-JP" altLang="en-US" sz="1200" dirty="0"/>
                    </a:p>
                  </a:txBody>
                  <a:tcPr marL="63276" marR="63276" marT="31638" marB="3163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RCP8.5(</a:t>
                      </a:r>
                      <a:r>
                        <a:rPr kumimoji="1" lang="ja-JP" altLang="en-US" sz="1200" dirty="0"/>
                        <a:t>中央値</a:t>
                      </a:r>
                      <a:r>
                        <a:rPr kumimoji="1" lang="en-US" altLang="ja-JP" sz="1200" dirty="0"/>
                        <a:t>)</a:t>
                      </a:r>
                      <a:endParaRPr kumimoji="1" lang="ja-JP" altLang="en-US" sz="1200" dirty="0"/>
                    </a:p>
                  </a:txBody>
                  <a:tcPr marL="63276" marR="63276" marT="31638" marB="31638"/>
                </a:tc>
                <a:extLst>
                  <a:ext uri="{0D108BD9-81ED-4DB2-BD59-A6C34878D82A}">
                    <a16:rowId xmlns:a16="http://schemas.microsoft.com/office/drawing/2014/main" val="1892949846"/>
                  </a:ext>
                </a:extLst>
              </a:tr>
              <a:tr h="214518">
                <a:tc>
                  <a:txBody>
                    <a:bodyPr/>
                    <a:lstStyle/>
                    <a:p>
                      <a:r>
                        <a:rPr kumimoji="1" lang="ja-JP" altLang="en-US" sz="1200" dirty="0"/>
                        <a:t>海水面上昇量</a:t>
                      </a:r>
                    </a:p>
                  </a:txBody>
                  <a:tcPr marL="63276" marR="63276" marT="31638" marB="31638">
                    <a:lnB w="12700" cap="flat" cmpd="sng" algn="ctr">
                      <a:solidFill>
                        <a:schemeClr val="tx1"/>
                      </a:solidFill>
                      <a:prstDash val="solid"/>
                      <a:round/>
                      <a:headEnd type="none" w="med" len="med"/>
                      <a:tailEnd type="none" w="med" len="med"/>
                    </a:lnB>
                  </a:tcPr>
                </a:tc>
                <a:tc>
                  <a:txBody>
                    <a:bodyPr/>
                    <a:lstStyle/>
                    <a:p>
                      <a:pPr algn="ctr"/>
                      <a:r>
                        <a:rPr kumimoji="1" lang="en-US" altLang="ja-JP" sz="1200" dirty="0"/>
                        <a:t>0.42m</a:t>
                      </a:r>
                      <a:endParaRPr kumimoji="1" lang="ja-JP" altLang="en-US" sz="1200" dirty="0"/>
                    </a:p>
                  </a:txBody>
                  <a:tcPr marL="63276" marR="63276" marT="31638" marB="31638">
                    <a:lnB w="12700" cap="flat" cmpd="sng" algn="ctr">
                      <a:solidFill>
                        <a:schemeClr val="tx1"/>
                      </a:solidFill>
                      <a:prstDash val="solid"/>
                      <a:round/>
                      <a:headEnd type="none" w="med" len="med"/>
                      <a:tailEnd type="none" w="med" len="med"/>
                    </a:lnB>
                  </a:tcPr>
                </a:tc>
                <a:tc>
                  <a:txBody>
                    <a:bodyPr/>
                    <a:lstStyle/>
                    <a:p>
                      <a:pPr algn="ctr"/>
                      <a:r>
                        <a:rPr kumimoji="1" lang="en-US" altLang="ja-JP" sz="1200" dirty="0"/>
                        <a:t>0.86m</a:t>
                      </a:r>
                      <a:endParaRPr kumimoji="1" lang="ja-JP" altLang="en-US" sz="1200" dirty="0"/>
                    </a:p>
                  </a:txBody>
                  <a:tcPr marL="63276" marR="63276" marT="31638" marB="31638">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150113"/>
                  </a:ext>
                </a:extLst>
              </a:tr>
              <a:tr h="214518">
                <a:tc>
                  <a:txBody>
                    <a:bodyPr/>
                    <a:lstStyle/>
                    <a:p>
                      <a:r>
                        <a:rPr kumimoji="1" lang="ja-JP" altLang="en-US" sz="1200" dirty="0"/>
                        <a:t>基準水位</a:t>
                      </a:r>
                    </a:p>
                  </a:txBody>
                  <a:tcPr marL="63276" marR="63276" marT="31638" marB="31638">
                    <a:lnT w="12700" cap="flat" cmpd="sng" algn="ctr">
                      <a:solidFill>
                        <a:schemeClr val="tx1"/>
                      </a:solidFill>
                      <a:prstDash val="solid"/>
                      <a:round/>
                      <a:headEnd type="none" w="med" len="med"/>
                      <a:tailEnd type="none" w="med" len="med"/>
                    </a:lnT>
                  </a:tcPr>
                </a:tc>
                <a:tc>
                  <a:txBody>
                    <a:bodyPr/>
                    <a:lstStyle/>
                    <a:p>
                      <a:pPr algn="ctr"/>
                      <a:r>
                        <a:rPr kumimoji="1" lang="en-US" altLang="ja-JP" sz="1200" dirty="0"/>
                        <a:t>OP+2.62m</a:t>
                      </a:r>
                      <a:endParaRPr kumimoji="1" lang="ja-JP" altLang="en-US" sz="1200" dirty="0"/>
                    </a:p>
                  </a:txBody>
                  <a:tcPr marL="63276" marR="63276" marT="31638" marB="31638">
                    <a:lnT w="12700" cap="flat" cmpd="sng" algn="ctr">
                      <a:solidFill>
                        <a:schemeClr val="tx1"/>
                      </a:solidFill>
                      <a:prstDash val="solid"/>
                      <a:round/>
                      <a:headEnd type="none" w="med" len="med"/>
                      <a:tailEnd type="none" w="med" len="med"/>
                    </a:lnT>
                  </a:tcPr>
                </a:tc>
                <a:tc>
                  <a:txBody>
                    <a:bodyPr/>
                    <a:lstStyle/>
                    <a:p>
                      <a:pPr algn="ctr"/>
                      <a:r>
                        <a:rPr kumimoji="1" lang="en-US" altLang="ja-JP" sz="1200" dirty="0"/>
                        <a:t>OP+3.06m</a:t>
                      </a:r>
                      <a:endParaRPr kumimoji="1" lang="ja-JP" altLang="en-US" sz="1200" dirty="0"/>
                    </a:p>
                  </a:txBody>
                  <a:tcPr marL="63276" marR="63276" marT="31638" marB="31638">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09286900"/>
                  </a:ext>
                </a:extLst>
              </a:tr>
            </a:tbl>
          </a:graphicData>
        </a:graphic>
      </p:graphicFrame>
      <p:sp>
        <p:nvSpPr>
          <p:cNvPr id="10" name="テキスト ボックス 9">
            <a:extLst>
              <a:ext uri="{FF2B5EF4-FFF2-40B4-BE49-F238E27FC236}">
                <a16:creationId xmlns:a16="http://schemas.microsoft.com/office/drawing/2014/main" id="{8D2183A5-6B78-401F-BDAB-A7B87856DF32}"/>
              </a:ext>
            </a:extLst>
          </p:cNvPr>
          <p:cNvSpPr txBox="1"/>
          <p:nvPr/>
        </p:nvSpPr>
        <p:spPr>
          <a:xfrm>
            <a:off x="4572000" y="3311429"/>
            <a:ext cx="3559946" cy="307777"/>
          </a:xfrm>
          <a:prstGeom prst="rect">
            <a:avLst/>
          </a:prstGeom>
          <a:noFill/>
        </p:spPr>
        <p:txBody>
          <a:bodyPr wrap="square" rtlCol="0">
            <a:spAutoFit/>
          </a:bodyPr>
          <a:lstStyle/>
          <a:p>
            <a:r>
              <a:rPr kumimoji="1" lang="ja-JP" altLang="en-US" sz="1400" dirty="0">
                <a:solidFill>
                  <a:srgbClr val="0000FF"/>
                </a:solidFill>
              </a:rPr>
              <a:t>■台風中心気圧</a:t>
            </a:r>
          </a:p>
        </p:txBody>
      </p:sp>
      <p:pic>
        <p:nvPicPr>
          <p:cNvPr id="3" name="図 2">
            <a:extLst>
              <a:ext uri="{FF2B5EF4-FFF2-40B4-BE49-F238E27FC236}">
                <a16:creationId xmlns:a16="http://schemas.microsoft.com/office/drawing/2014/main" id="{07EFBB1C-C5E3-4C82-9030-ECD527DDDD31}"/>
              </a:ext>
            </a:extLst>
          </p:cNvPr>
          <p:cNvPicPr>
            <a:picLocks noChangeAspect="1"/>
          </p:cNvPicPr>
          <p:nvPr/>
        </p:nvPicPr>
        <p:blipFill>
          <a:blip r:embed="rId2"/>
          <a:stretch>
            <a:fillRect/>
          </a:stretch>
        </p:blipFill>
        <p:spPr>
          <a:xfrm>
            <a:off x="5045036" y="3654095"/>
            <a:ext cx="3367444" cy="2838780"/>
          </a:xfrm>
          <a:prstGeom prst="rect">
            <a:avLst/>
          </a:prstGeom>
        </p:spPr>
      </p:pic>
    </p:spTree>
    <p:extLst>
      <p:ext uri="{BB962C8B-B14F-4D97-AF65-F5344CB8AC3E}">
        <p14:creationId xmlns:p14="http://schemas.microsoft.com/office/powerpoint/2010/main" val="2592716849"/>
      </p:ext>
    </p:extLst>
  </p:cSld>
  <p:clrMapOvr>
    <a:masterClrMapping/>
  </p:clrMapOvr>
</p:sld>
</file>

<file path=ppt/theme/theme1.xml><?xml version="1.0" encoding="utf-8"?>
<a:theme xmlns:a="http://schemas.openxmlformats.org/drawingml/2006/main" name="【完成1】【H251030】佐野川水系河川整備計画の概要">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3975">
          <a:solidFill>
            <a:srgbClr val="00B0F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ECDE51B-B77F-48D5-A0FC-D29744D05485}">
  <ds:schemaRefs>
    <ds:schemaRef ds:uri="http://schemas.microsoft.com/sharepoint/v3/contenttype/forms"/>
  </ds:schemaRefs>
</ds:datastoreItem>
</file>

<file path=customXml/itemProps2.xml><?xml version="1.0" encoding="utf-8"?>
<ds:datastoreItem xmlns:ds="http://schemas.openxmlformats.org/officeDocument/2006/customXml" ds:itemID="{1A018491-6330-42EF-8FC5-6DBACDF50B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F67813-0B55-4389-8464-41D28BF452F9}">
  <ds:schemaRefs>
    <ds:schemaRef ds:uri="http://purl.org/dc/term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 ds:uri="http://purl.org/dc/dcmitype/"/>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【完成1】【H251030】佐野川水系河川整備計画の概要</Template>
  <TotalTime>19034</TotalTime>
  <Words>2635</Words>
  <Application>Microsoft Office PowerPoint</Application>
  <PresentationFormat>画面に合わせる (4:3)</PresentationFormat>
  <Paragraphs>403</Paragraphs>
  <Slides>12</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12</vt:i4>
      </vt:variant>
    </vt:vector>
  </HeadingPairs>
  <TitlesOfParts>
    <vt:vector size="20" baseType="lpstr">
      <vt:lpstr>HG丸ｺﾞｼｯｸM-PRO</vt:lpstr>
      <vt:lpstr>ＭＳ Ｐゴシック</vt:lpstr>
      <vt:lpstr>ＭＳ ゴシック</vt:lpstr>
      <vt:lpstr>ＭＳ 明朝</vt:lpstr>
      <vt:lpstr>Arial</vt:lpstr>
      <vt:lpstr>Calibri</vt:lpstr>
      <vt:lpstr>Times New Roman</vt:lpstr>
      <vt:lpstr>【完成1】【H251030】佐野川水系河川整備計画の概要</vt:lpstr>
      <vt:lpstr>気候変動を踏まえた設計外力の設定の考え方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淀川水系西大阪ブロックの 流域の概要について</dc:title>
  <dc:creator>安藤　大輔</dc:creator>
  <cp:lastModifiedBy>福本　圭佑</cp:lastModifiedBy>
  <cp:revision>1275</cp:revision>
  <cp:lastPrinted>2019-12-19T13:23:39Z</cp:lastPrinted>
  <dcterms:created xsi:type="dcterms:W3CDTF">2013-12-04T00:26:23Z</dcterms:created>
  <dcterms:modified xsi:type="dcterms:W3CDTF">2019-12-23T00:07:57Z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0x01010085D4A840C0B79842806973E30B2A13A0</vt:lpwstr>
  </property>
</Properties>
</file>