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Lst>
  <p:notesMasterIdLst>
    <p:notesMasterId r:id="rId19"/>
  </p:notesMasterIdLst>
  <p:handoutMasterIdLst>
    <p:handoutMasterId r:id="rId20"/>
  </p:handoutMasterIdLst>
  <p:sldIdLst>
    <p:sldId id="575" r:id="rId5"/>
    <p:sldId id="661" r:id="rId6"/>
    <p:sldId id="621" r:id="rId7"/>
    <p:sldId id="644" r:id="rId8"/>
    <p:sldId id="643" r:id="rId9"/>
    <p:sldId id="667" r:id="rId10"/>
    <p:sldId id="663" r:id="rId11"/>
    <p:sldId id="664" r:id="rId12"/>
    <p:sldId id="670" r:id="rId13"/>
    <p:sldId id="665" r:id="rId14"/>
    <p:sldId id="671" r:id="rId15"/>
    <p:sldId id="658" r:id="rId16"/>
    <p:sldId id="668" r:id="rId17"/>
    <p:sldId id="669" r:id="rId18"/>
  </p:sldIdLst>
  <p:sldSz cx="9144000" cy="6858000" type="screen4x3"/>
  <p:notesSz cx="6807200" cy="9939338"/>
  <p:defaultTex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FF"/>
    <a:srgbClr val="FF66CC"/>
    <a:srgbClr val="0000FF"/>
    <a:srgbClr val="FFFFCC"/>
    <a:srgbClr val="FFCCFF"/>
    <a:srgbClr val="99FFCC"/>
    <a:srgbClr val="FFFF00"/>
    <a:srgbClr val="99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3725" autoAdjust="0"/>
  </p:normalViewPr>
  <p:slideViewPr>
    <p:cSldViewPr snapToGrid="0">
      <p:cViewPr varScale="1">
        <p:scale>
          <a:sx n="70" d="100"/>
          <a:sy n="70" d="100"/>
        </p:scale>
        <p:origin x="140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3" y="3"/>
            <a:ext cx="2950375" cy="49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24" tIns="46059" rIns="92124" bIns="46059" numCol="1" anchor="t" anchorCtr="0" compatLnSpc="1">
            <a:prstTxWarp prst="textNoShape">
              <a:avLst/>
            </a:prstTxWarp>
          </a:bodyPr>
          <a:lstStyle>
            <a:lvl1pPr defTabSz="922577">
              <a:defRPr sz="1200">
                <a:ea typeface="ＭＳ Ｐゴシック" charset="-128"/>
              </a:defRPr>
            </a:lvl1pPr>
          </a:lstStyle>
          <a:p>
            <a:pPr>
              <a:defRPr/>
            </a:pPr>
            <a:endParaRPr lang="ja-JP" altLang="en-US"/>
          </a:p>
        </p:txBody>
      </p:sp>
      <p:sp>
        <p:nvSpPr>
          <p:cNvPr id="3" name="日付プレースホルダー 2"/>
          <p:cNvSpPr>
            <a:spLocks noGrp="1"/>
          </p:cNvSpPr>
          <p:nvPr>
            <p:ph type="dt" sz="quarter" idx="1"/>
          </p:nvPr>
        </p:nvSpPr>
        <p:spPr bwMode="auto">
          <a:xfrm>
            <a:off x="3856826" y="3"/>
            <a:ext cx="2948770" cy="49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24" tIns="46059" rIns="92124" bIns="46059" numCol="1" anchor="t" anchorCtr="0" compatLnSpc="1">
            <a:prstTxWarp prst="textNoShape">
              <a:avLst/>
            </a:prstTxWarp>
          </a:bodyPr>
          <a:lstStyle>
            <a:lvl1pPr algn="r" defTabSz="922577">
              <a:defRPr sz="1200">
                <a:ea typeface="ＭＳ Ｐゴシック" charset="-128"/>
              </a:defRPr>
            </a:lvl1pPr>
          </a:lstStyle>
          <a:p>
            <a:pPr>
              <a:defRPr/>
            </a:pPr>
            <a:fld id="{9B939F8F-074A-4AD1-9C91-E85714F033CB}" type="datetimeFigureOut">
              <a:rPr lang="ja-JP" altLang="en-US"/>
              <a:pPr>
                <a:defRPr/>
              </a:pPr>
              <a:t>2019/12/23</a:t>
            </a:fld>
            <a:endParaRPr lang="en-US" altLang="ja-JP"/>
          </a:p>
        </p:txBody>
      </p:sp>
      <p:sp>
        <p:nvSpPr>
          <p:cNvPr id="4" name="フッター プレースホルダー 3"/>
          <p:cNvSpPr>
            <a:spLocks noGrp="1"/>
          </p:cNvSpPr>
          <p:nvPr>
            <p:ph type="ftr" sz="quarter" idx="2"/>
          </p:nvPr>
        </p:nvSpPr>
        <p:spPr bwMode="auto">
          <a:xfrm>
            <a:off x="3" y="9440375"/>
            <a:ext cx="2950375" cy="49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24" tIns="46059" rIns="92124" bIns="46059" numCol="1" anchor="b" anchorCtr="0" compatLnSpc="1">
            <a:prstTxWarp prst="textNoShape">
              <a:avLst/>
            </a:prstTxWarp>
          </a:bodyPr>
          <a:lstStyle>
            <a:lvl1pPr defTabSz="922577">
              <a:defRPr sz="120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3"/>
          </p:nvPr>
        </p:nvSpPr>
        <p:spPr bwMode="auto">
          <a:xfrm>
            <a:off x="3856826" y="9440375"/>
            <a:ext cx="2948770" cy="49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24" tIns="46059" rIns="92124" bIns="46059" numCol="1" anchor="b" anchorCtr="0" compatLnSpc="1">
            <a:prstTxWarp prst="textNoShape">
              <a:avLst/>
            </a:prstTxWarp>
          </a:bodyPr>
          <a:lstStyle>
            <a:lvl1pPr algn="r" defTabSz="922577">
              <a:defRPr sz="1200">
                <a:ea typeface="ＭＳ Ｐゴシック" charset="-128"/>
              </a:defRPr>
            </a:lvl1pPr>
          </a:lstStyle>
          <a:p>
            <a:pPr>
              <a:defRPr/>
            </a:pPr>
            <a:fld id="{682402C4-7DB1-4D9B-AB58-528BF557E75B}" type="slidenum">
              <a:rPr lang="ja-JP" altLang="en-US"/>
              <a:pPr>
                <a:defRPr/>
              </a:pPr>
              <a:t>‹#›</a:t>
            </a:fld>
            <a:endParaRPr lang="en-US" altLang="ja-JP"/>
          </a:p>
        </p:txBody>
      </p:sp>
    </p:spTree>
    <p:extLst>
      <p:ext uri="{BB962C8B-B14F-4D97-AF65-F5344CB8AC3E}">
        <p14:creationId xmlns:p14="http://schemas.microsoft.com/office/powerpoint/2010/main" val="92080792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9-12-16T05:53:57.771"/>
    </inkml:context>
    <inkml:brush xml:id="br0">
      <inkml:brushProperty name="width" value="0.175" units="cm"/>
      <inkml:brushProperty name="height" value="0.35" units="cm"/>
      <inkml:brushProperty name="color" value="#FFFFFF"/>
      <inkml:brushProperty name="tip" value="rectangle"/>
      <inkml:brushProperty name="rasterOp" value="maskPen"/>
      <inkml:brushProperty name="fitToCurve" value="1"/>
    </inkml:brush>
  </inkml:definitions>
  <inkml:trace contextRef="#ctx0" brushRef="#br0">30 0 0,'13'0'312,"-13"0"-297,0 14 32,0-14-31,0 0 30,0 15-14,0-15 14,0 13-30,0-13 15,0 15-31,0 0 31,0-15 16,0 14-47,15-14 63,-15 0-63,0 14 15,0 0 48,0-14-48,0 0-15,0 15 47,0-15-47,0 15 31,0-15-15,0 0 811,0 0-812,0 0 16,-15 0 1,2 14-1,-2 0 16,15-14-16,-15 0 31,15 0 344,0 0-297,0 0-31,15 0 47,-15 0 93,15 0-202,-2 0 77,-13 14-61,0-14-17</inkml:trace>
</inkml:ink>
</file>

<file path=ppt/ink/ink2.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9-12-16T05:53:57.772"/>
    </inkml:context>
    <inkml:brush xml:id="br0">
      <inkml:brushProperty name="width" value="0.175" units="cm"/>
      <inkml:brushProperty name="height" value="0.35"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ink/ink3.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9-12-16T05:53:57.773"/>
    </inkml:context>
    <inkml:brush xml:id="br0">
      <inkml:brushProperty name="width" value="0.175" units="cm"/>
      <inkml:brushProperty name="height" value="0.35" units="cm"/>
      <inkml:brushProperty name="color" value="#FFFFFF"/>
      <inkml:brushProperty name="tip" value="rectangle"/>
      <inkml:brushProperty name="rasterOp" value="maskPen"/>
      <inkml:brushProperty name="fitToCurve" value="1"/>
    </inkml:brush>
  </inkml:definitions>
  <inkml:trace contextRef="#ctx0" brushRef="#br0">0 0 0,'12'0'110</inkml:trace>
</inkml:ink>
</file>

<file path=ppt/ink/ink4.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56.72083" units="1/cm"/>
          <inkml:channelProperty channel="Y" name="resolution" value="28.34646" units="1/cm"/>
          <inkml:channelProperty channel="T" name="resolution" value="1" units="1/dev"/>
        </inkml:channelProperties>
      </inkml:inkSource>
      <inkml:timestamp xml:id="ts0" timeString="2019-12-16T05:53:57.774"/>
    </inkml:context>
    <inkml:brush xml:id="br0">
      <inkml:brushProperty name="width" value="0.175" units="cm"/>
      <inkml:brushProperty name="height" value="0.35"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3" y="3"/>
            <a:ext cx="2950375" cy="49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36" tIns="46071" rIns="92136" bIns="46071" numCol="1" anchor="t" anchorCtr="0" compatLnSpc="1">
            <a:prstTxWarp prst="textNoShape">
              <a:avLst/>
            </a:prstTxWarp>
          </a:bodyPr>
          <a:lstStyle>
            <a:lvl1pPr defTabSz="922577">
              <a:defRPr sz="1200">
                <a:ea typeface="ＭＳ Ｐゴシック" charset="-128"/>
              </a:defRPr>
            </a:lvl1pPr>
          </a:lstStyle>
          <a:p>
            <a:pPr>
              <a:defRPr/>
            </a:pPr>
            <a:endParaRPr lang="ja-JP" altLang="en-US"/>
          </a:p>
        </p:txBody>
      </p:sp>
      <p:sp>
        <p:nvSpPr>
          <p:cNvPr id="3" name="日付プレースホルダー 2"/>
          <p:cNvSpPr>
            <a:spLocks noGrp="1"/>
          </p:cNvSpPr>
          <p:nvPr>
            <p:ph type="dt" idx="1"/>
          </p:nvPr>
        </p:nvSpPr>
        <p:spPr bwMode="auto">
          <a:xfrm>
            <a:off x="3855224" y="3"/>
            <a:ext cx="2950374" cy="49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36" tIns="46071" rIns="92136" bIns="46071" numCol="1" anchor="t" anchorCtr="0" compatLnSpc="1">
            <a:prstTxWarp prst="textNoShape">
              <a:avLst/>
            </a:prstTxWarp>
          </a:bodyPr>
          <a:lstStyle>
            <a:lvl1pPr algn="r" defTabSz="922577">
              <a:defRPr sz="1200">
                <a:ea typeface="ＭＳ Ｐゴシック" charset="-128"/>
              </a:defRPr>
            </a:lvl1pPr>
          </a:lstStyle>
          <a:p>
            <a:pPr>
              <a:defRPr/>
            </a:pPr>
            <a:fld id="{08077671-DFED-4FDA-922F-D0F67347680B}" type="datetimeFigureOut">
              <a:rPr lang="ja-JP" altLang="en-US"/>
              <a:pPr>
                <a:defRPr/>
              </a:pPr>
              <a:t>2019/12/23</a:t>
            </a:fld>
            <a:endParaRPr lang="en-US" altLang="ja-JP"/>
          </a:p>
        </p:txBody>
      </p:sp>
      <p:sp>
        <p:nvSpPr>
          <p:cNvPr id="4" name="スライド イメージ プレースホルダー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88233" tIns="44120" rIns="88233" bIns="44120" rtlCol="0" anchor="ctr"/>
          <a:lstStyle/>
          <a:p>
            <a:pPr lvl="0"/>
            <a:endParaRPr lang="ja-JP" altLang="en-US" noProof="0"/>
          </a:p>
        </p:txBody>
      </p:sp>
      <p:sp>
        <p:nvSpPr>
          <p:cNvPr id="5" name="ノート プレースホルダー 4"/>
          <p:cNvSpPr>
            <a:spLocks noGrp="1"/>
          </p:cNvSpPr>
          <p:nvPr>
            <p:ph type="body" sz="quarter" idx="3"/>
          </p:nvPr>
        </p:nvSpPr>
        <p:spPr bwMode="auto">
          <a:xfrm>
            <a:off x="680244" y="4720986"/>
            <a:ext cx="5446723" cy="4471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36" tIns="46071" rIns="92136" bIns="46071"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bwMode="auto">
          <a:xfrm>
            <a:off x="3" y="9440375"/>
            <a:ext cx="2950375" cy="49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36" tIns="46071" rIns="92136" bIns="46071" numCol="1" anchor="b" anchorCtr="0" compatLnSpc="1">
            <a:prstTxWarp prst="textNoShape">
              <a:avLst/>
            </a:prstTxWarp>
          </a:bodyPr>
          <a:lstStyle>
            <a:lvl1pPr defTabSz="922577">
              <a:defRPr sz="120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5"/>
          </p:nvPr>
        </p:nvSpPr>
        <p:spPr bwMode="auto">
          <a:xfrm>
            <a:off x="3855224" y="9440375"/>
            <a:ext cx="2950374" cy="49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36" tIns="46071" rIns="92136" bIns="46071" numCol="1" anchor="b" anchorCtr="0" compatLnSpc="1">
            <a:prstTxWarp prst="textNoShape">
              <a:avLst/>
            </a:prstTxWarp>
          </a:bodyPr>
          <a:lstStyle>
            <a:lvl1pPr algn="r" defTabSz="922577">
              <a:defRPr sz="1200">
                <a:ea typeface="ＭＳ Ｐゴシック" charset="-128"/>
              </a:defRPr>
            </a:lvl1pPr>
          </a:lstStyle>
          <a:p>
            <a:pPr>
              <a:defRPr/>
            </a:pPr>
            <a:fld id="{050027A9-7EC1-48D5-93FD-2C9BCCCF7E6C}" type="slidenum">
              <a:rPr lang="ja-JP" altLang="en-US"/>
              <a:pPr>
                <a:defRPr/>
              </a:pPr>
              <a:t>‹#›</a:t>
            </a:fld>
            <a:endParaRPr lang="en-US" altLang="ja-JP"/>
          </a:p>
        </p:txBody>
      </p:sp>
    </p:spTree>
    <p:extLst>
      <p:ext uri="{BB962C8B-B14F-4D97-AF65-F5344CB8AC3E}">
        <p14:creationId xmlns:p14="http://schemas.microsoft.com/office/powerpoint/2010/main" val="28761571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66" eaLnBrk="0" hangingPunct="0">
              <a:spcBef>
                <a:spcPct val="30000"/>
              </a:spcBef>
              <a:defRPr kumimoji="1" sz="900">
                <a:solidFill>
                  <a:schemeClr val="tx1"/>
                </a:solidFill>
                <a:latin typeface="Arial" panose="020B0604020202020204" pitchFamily="34" charset="0"/>
                <a:ea typeface="ＭＳ Ｐ明朝" panose="02020600040205080304" pitchFamily="18" charset="-128"/>
              </a:defRPr>
            </a:lvl1pPr>
            <a:lvl2pPr marL="739890" indent="-284206" defTabSz="911366" eaLnBrk="0" hangingPunct="0">
              <a:spcBef>
                <a:spcPct val="30000"/>
              </a:spcBef>
              <a:defRPr kumimoji="1" sz="900">
                <a:solidFill>
                  <a:schemeClr val="tx1"/>
                </a:solidFill>
                <a:latin typeface="Arial" panose="020B0604020202020204" pitchFamily="34" charset="0"/>
                <a:ea typeface="ＭＳ Ｐ明朝" panose="02020600040205080304" pitchFamily="18" charset="-128"/>
              </a:defRPr>
            </a:lvl2pPr>
            <a:lvl3pPr marL="1141591" indent="-227048" defTabSz="911366" eaLnBrk="0" hangingPunct="0">
              <a:spcBef>
                <a:spcPct val="30000"/>
              </a:spcBef>
              <a:defRPr kumimoji="1" sz="900">
                <a:solidFill>
                  <a:schemeClr val="tx1"/>
                </a:solidFill>
                <a:latin typeface="Arial" panose="020B0604020202020204" pitchFamily="34" charset="0"/>
                <a:ea typeface="ＭＳ Ｐ明朝" panose="02020600040205080304" pitchFamily="18" charset="-128"/>
              </a:defRPr>
            </a:lvl3pPr>
            <a:lvl4pPr marL="1598862" indent="-227048" defTabSz="911366" eaLnBrk="0" hangingPunct="0">
              <a:spcBef>
                <a:spcPct val="30000"/>
              </a:spcBef>
              <a:defRPr kumimoji="1" sz="900">
                <a:solidFill>
                  <a:schemeClr val="tx1"/>
                </a:solidFill>
                <a:latin typeface="Arial" panose="020B0604020202020204" pitchFamily="34" charset="0"/>
                <a:ea typeface="ＭＳ Ｐ明朝" panose="02020600040205080304" pitchFamily="18" charset="-128"/>
              </a:defRPr>
            </a:lvl4pPr>
            <a:lvl5pPr marL="2054548" indent="-227048" defTabSz="911366" eaLnBrk="0" hangingPunct="0">
              <a:spcBef>
                <a:spcPct val="30000"/>
              </a:spcBef>
              <a:defRPr kumimoji="1" sz="900">
                <a:solidFill>
                  <a:schemeClr val="tx1"/>
                </a:solidFill>
                <a:latin typeface="Arial" panose="020B0604020202020204" pitchFamily="34" charset="0"/>
                <a:ea typeface="ＭＳ Ｐ明朝" panose="02020600040205080304" pitchFamily="18" charset="-128"/>
              </a:defRPr>
            </a:lvl5pPr>
            <a:lvl6pPr marL="2511817" indent="-227048" defTabSz="911366" eaLnBrk="0" fontAlgn="base" hangingPunct="0">
              <a:spcBef>
                <a:spcPct val="30000"/>
              </a:spcBef>
              <a:spcAft>
                <a:spcPct val="0"/>
              </a:spcAft>
              <a:defRPr kumimoji="1" sz="900">
                <a:solidFill>
                  <a:schemeClr val="tx1"/>
                </a:solidFill>
                <a:latin typeface="Arial" panose="020B0604020202020204" pitchFamily="34" charset="0"/>
                <a:ea typeface="ＭＳ Ｐ明朝" panose="02020600040205080304" pitchFamily="18" charset="-128"/>
              </a:defRPr>
            </a:lvl6pPr>
            <a:lvl7pPr marL="2969088" indent="-227048" defTabSz="911366" eaLnBrk="0" fontAlgn="base" hangingPunct="0">
              <a:spcBef>
                <a:spcPct val="30000"/>
              </a:spcBef>
              <a:spcAft>
                <a:spcPct val="0"/>
              </a:spcAft>
              <a:defRPr kumimoji="1" sz="900">
                <a:solidFill>
                  <a:schemeClr val="tx1"/>
                </a:solidFill>
                <a:latin typeface="Arial" panose="020B0604020202020204" pitchFamily="34" charset="0"/>
                <a:ea typeface="ＭＳ Ｐ明朝" panose="02020600040205080304" pitchFamily="18" charset="-128"/>
              </a:defRPr>
            </a:lvl7pPr>
            <a:lvl8pPr marL="3426358" indent="-227048" defTabSz="911366" eaLnBrk="0" fontAlgn="base" hangingPunct="0">
              <a:spcBef>
                <a:spcPct val="30000"/>
              </a:spcBef>
              <a:spcAft>
                <a:spcPct val="0"/>
              </a:spcAft>
              <a:defRPr kumimoji="1" sz="900">
                <a:solidFill>
                  <a:schemeClr val="tx1"/>
                </a:solidFill>
                <a:latin typeface="Arial" panose="020B0604020202020204" pitchFamily="34" charset="0"/>
                <a:ea typeface="ＭＳ Ｐ明朝" panose="02020600040205080304" pitchFamily="18" charset="-128"/>
              </a:defRPr>
            </a:lvl8pPr>
            <a:lvl9pPr marL="3883631" indent="-227048" defTabSz="911366" eaLnBrk="0" fontAlgn="base" hangingPunct="0">
              <a:spcBef>
                <a:spcPct val="30000"/>
              </a:spcBef>
              <a:spcAft>
                <a:spcPct val="0"/>
              </a:spcAft>
              <a:defRPr kumimoji="1" sz="9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00133BBA-1BF6-40CD-84A0-3FB7F51C575F}" type="slidenum">
              <a:rPr lang="en-US" altLang="ja-JP" sz="1100">
                <a:ea typeface="ＭＳ Ｐゴシック" panose="020B0600070205080204" pitchFamily="50" charset="-128"/>
              </a:rPr>
              <a:pPr eaLnBrk="1" hangingPunct="1">
                <a:spcBef>
                  <a:spcPct val="0"/>
                </a:spcBef>
              </a:pPr>
              <a:t>0</a:t>
            </a:fld>
            <a:endParaRPr lang="en-US" altLang="ja-JP" sz="1100">
              <a:ea typeface="ＭＳ Ｐゴシック" panose="020B0600070205080204" pitchFamily="50" charset="-128"/>
            </a:endParaRPr>
          </a:p>
        </p:txBody>
      </p:sp>
    </p:spTree>
    <p:extLst>
      <p:ext uri="{BB962C8B-B14F-4D97-AF65-F5344CB8AC3E}">
        <p14:creationId xmlns:p14="http://schemas.microsoft.com/office/powerpoint/2010/main" val="1915844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50027A9-7EC1-48D5-93FD-2C9BCCCF7E6C}" type="slidenum">
              <a:rPr lang="ja-JP" altLang="en-US" smtClean="0"/>
              <a:pPr>
                <a:defRPr/>
              </a:pPr>
              <a:t>13</a:t>
            </a:fld>
            <a:endParaRPr lang="en-US" altLang="ja-JP"/>
          </a:p>
        </p:txBody>
      </p:sp>
    </p:spTree>
    <p:extLst>
      <p:ext uri="{BB962C8B-B14F-4D97-AF65-F5344CB8AC3E}">
        <p14:creationId xmlns:p14="http://schemas.microsoft.com/office/powerpoint/2010/main" val="2070636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F28B2F2-B0B4-446B-A856-E64D4F4ADA3B}"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734BA27-D558-4548-9AD0-DE6E16555641}"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7211BC4-6A62-4841-BD70-64A8AB0AD07B}"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ー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839A44B-D004-44F0-8C89-297593928FDB}"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BB47E74-1B85-4871-BA66-D13BD6652B52}"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B902BCE-BA70-4F87-AD6C-90A86573CED4}"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75890F46-551A-4FBF-A65D-3C6A6063841D}"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726E2EBF-4234-48F1-8D65-15963996D56A}"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B866538-FDA1-42A1-9A12-9621777AF64D}"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EAA78AE-378F-440A-8ADA-81888812BC7B}"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52158B9-7AFF-4C48-BB70-15CF0132313A}"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kumimoji="0" sz="1400">
                <a:latin typeface="Arial" charset="0"/>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kumimoji="0" sz="1400">
                <a:latin typeface="Arial" charset="0"/>
                <a:ea typeface="ＭＳ Ｐゴシック"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kumimoji="0" sz="1400">
                <a:latin typeface="Arial" charset="0"/>
                <a:ea typeface="ＭＳ Ｐゴシック" charset="-128"/>
              </a:defRPr>
            </a:lvl1pPr>
          </a:lstStyle>
          <a:p>
            <a:pPr>
              <a:defRPr/>
            </a:pPr>
            <a:fld id="{69166F3A-AAE4-489D-BFCA-C58B48EC6F2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7.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emf"/><Relationship Id="rId7" Type="http://schemas.openxmlformats.org/officeDocument/2006/relationships/image" Target="../media/image3.emf"/><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customXml" Target="../ink/ink3.xml"/><Relationship Id="rId5" Type="http://schemas.openxmlformats.org/officeDocument/2006/relationships/image" Target="../media/image2.emf"/><Relationship Id="rId4" Type="http://schemas.openxmlformats.org/officeDocument/2006/relationships/customXml" Target="../ink/ink2.xml"/><Relationship Id="rId9" Type="http://schemas.openxmlformats.org/officeDocument/2006/relationships/image" Target="../media/image4.emf"/></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8.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9.emf"/><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773723" y="2405081"/>
            <a:ext cx="7680081" cy="490134"/>
          </a:xfrm>
        </p:spPr>
        <p:txBody>
          <a:bodyPr>
            <a:spAutoFit/>
          </a:bodyPr>
          <a:lstStyle/>
          <a:p>
            <a:pPr eaLnBrk="1" hangingPunct="1"/>
            <a:r>
              <a:rPr lang="ja-JP" altLang="en-US" sz="2585" dirty="0"/>
              <a:t>高潮シミュレーションモデルの構築</a:t>
            </a:r>
          </a:p>
        </p:txBody>
      </p:sp>
      <p:sp>
        <p:nvSpPr>
          <p:cNvPr id="30723" name="Line 4"/>
          <p:cNvSpPr>
            <a:spLocks noChangeShapeType="1"/>
          </p:cNvSpPr>
          <p:nvPr/>
        </p:nvSpPr>
        <p:spPr bwMode="auto">
          <a:xfrm>
            <a:off x="762000" y="3138854"/>
            <a:ext cx="7696200" cy="0"/>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lIns="63152" tIns="31577" rIns="63152" bIns="31577"/>
          <a:lstStyle/>
          <a:p>
            <a:endParaRPr lang="ja-JP" altLang="en-US" sz="1477"/>
          </a:p>
        </p:txBody>
      </p:sp>
      <p:sp>
        <p:nvSpPr>
          <p:cNvPr id="30724" name="Line 5"/>
          <p:cNvSpPr>
            <a:spLocks noChangeShapeType="1"/>
          </p:cNvSpPr>
          <p:nvPr/>
        </p:nvSpPr>
        <p:spPr bwMode="auto">
          <a:xfrm>
            <a:off x="762000" y="2165838"/>
            <a:ext cx="76962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lIns="63152" tIns="31577" rIns="63152" bIns="31577"/>
          <a:lstStyle/>
          <a:p>
            <a:endParaRPr lang="ja-JP" altLang="en-US" sz="1477"/>
          </a:p>
        </p:txBody>
      </p:sp>
      <p:graphicFrame>
        <p:nvGraphicFramePr>
          <p:cNvPr id="6" name="Group 16">
            <a:extLst>
              <a:ext uri="{FF2B5EF4-FFF2-40B4-BE49-F238E27FC236}">
                <a16:creationId xmlns:a16="http://schemas.microsoft.com/office/drawing/2014/main" id="{D701803A-EFCF-476E-B384-50CEB9F04F24}"/>
              </a:ext>
            </a:extLst>
          </p:cNvPr>
          <p:cNvGraphicFramePr>
            <a:graphicFrameLocks noGrp="1"/>
          </p:cNvGraphicFramePr>
          <p:nvPr>
            <p:extLst>
              <p:ext uri="{D42A27DB-BD31-4B8C-83A1-F6EECF244321}">
                <p14:modId xmlns:p14="http://schemas.microsoft.com/office/powerpoint/2010/main" val="3595703780"/>
              </p:ext>
            </p:extLst>
          </p:nvPr>
        </p:nvGraphicFramePr>
        <p:xfrm>
          <a:off x="5926347" y="619858"/>
          <a:ext cx="2978796" cy="797169"/>
        </p:xfrm>
        <a:graphic>
          <a:graphicData uri="http://schemas.openxmlformats.org/drawingml/2006/table">
            <a:tbl>
              <a:tblPr/>
              <a:tblGrid>
                <a:gridCol w="2053112">
                  <a:extLst>
                    <a:ext uri="{9D8B030D-6E8A-4147-A177-3AD203B41FA5}">
                      <a16:colId xmlns:a16="http://schemas.microsoft.com/office/drawing/2014/main" val="20000"/>
                    </a:ext>
                  </a:extLst>
                </a:gridCol>
                <a:gridCol w="925684">
                  <a:extLst>
                    <a:ext uri="{9D8B030D-6E8A-4147-A177-3AD203B41FA5}">
                      <a16:colId xmlns:a16="http://schemas.microsoft.com/office/drawing/2014/main" val="20001"/>
                    </a:ext>
                  </a:extLst>
                </a:gridCol>
              </a:tblGrid>
              <a:tr h="7971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令和元年</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12</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月</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23</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日（月）</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令和元年度　第</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2</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回</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大阪府河川構造物等審議会</a:t>
                      </a:r>
                      <a:endParaRPr kumimoji="1" lang="en-US" altLang="ja-JP" sz="11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資料</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2</a:t>
                      </a:r>
                    </a:p>
                  </a:txBody>
                  <a:tcPr marL="84385" marR="84385" marT="43169" marB="4316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7885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6507"/>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参考：解析モデルの検証（気象庁観測潮位を対象とした検証</a:t>
            </a:r>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第１段階</a:t>
            </a:r>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p:txBody>
      </p:sp>
      <p:sp>
        <p:nvSpPr>
          <p:cNvPr id="10" name="テキスト ボックス 9">
            <a:extLst>
              <a:ext uri="{FF2B5EF4-FFF2-40B4-BE49-F238E27FC236}">
                <a16:creationId xmlns:a16="http://schemas.microsoft.com/office/drawing/2014/main" id="{067F2858-F696-40A8-91BD-8537CBAD3225}"/>
              </a:ext>
            </a:extLst>
          </p:cNvPr>
          <p:cNvSpPr txBox="1"/>
          <p:nvPr/>
        </p:nvSpPr>
        <p:spPr>
          <a:xfrm>
            <a:off x="0" y="401660"/>
            <a:ext cx="7462616" cy="276999"/>
          </a:xfrm>
          <a:prstGeom prst="rect">
            <a:avLst/>
          </a:prstGeom>
          <a:noFill/>
        </p:spPr>
        <p:txBody>
          <a:bodyPr wrap="square" rtlCol="0">
            <a:spAutoFit/>
          </a:bodyPr>
          <a:lstStyle/>
          <a:p>
            <a:r>
              <a:rPr lang="ja-JP" altLang="en-US" sz="1200" dirty="0">
                <a:solidFill>
                  <a:srgbClr val="0000FF"/>
                </a:solidFill>
                <a:latin typeface="ＭＳ ゴシック" panose="020B0609070205080204" pitchFamily="49" charset="-128"/>
                <a:ea typeface="ＭＳ ゴシック" panose="020B0609070205080204" pitchFamily="49" charset="-128"/>
              </a:rPr>
              <a:t>■潮位・潮位偏差の再現状況</a:t>
            </a:r>
            <a:r>
              <a:rPr lang="en-US" altLang="ja-JP" sz="1200" dirty="0">
                <a:solidFill>
                  <a:srgbClr val="0000FF"/>
                </a:solidFill>
                <a:latin typeface="ＭＳ ゴシック" panose="020B0609070205080204" pitchFamily="49" charset="-128"/>
                <a:ea typeface="ＭＳ ゴシック" panose="020B0609070205080204" pitchFamily="49" charset="-128"/>
              </a:rPr>
              <a:t>(C1,C2=0.650)</a:t>
            </a:r>
            <a:endParaRPr lang="ja-JP" altLang="en-US" sz="1200" dirty="0">
              <a:solidFill>
                <a:srgbClr val="0000FF"/>
              </a:solidFill>
              <a:latin typeface="ＭＳ ゴシック" panose="020B0609070205080204" pitchFamily="49" charset="-128"/>
              <a:ea typeface="ＭＳ ゴシック" panose="020B0609070205080204" pitchFamily="49" charset="-128"/>
            </a:endParaRPr>
          </a:p>
        </p:txBody>
      </p:sp>
      <p:sp>
        <p:nvSpPr>
          <p:cNvPr id="12" name="スライド番号プレースホルダー 2">
            <a:extLst>
              <a:ext uri="{FF2B5EF4-FFF2-40B4-BE49-F238E27FC236}">
                <a16:creationId xmlns:a16="http://schemas.microsoft.com/office/drawing/2014/main" id="{E9B97928-B6A3-47C3-B3B5-705B9148ED50}"/>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9</a:t>
            </a:fld>
            <a:endParaRPr kumimoji="1" lang="ja-JP" altLang="en-US" sz="1600" dirty="0">
              <a:solidFill>
                <a:schemeClr val="tx1"/>
              </a:solidFill>
            </a:endParaRPr>
          </a:p>
        </p:txBody>
      </p:sp>
      <p:pic>
        <p:nvPicPr>
          <p:cNvPr id="4" name="図 3">
            <a:extLst>
              <a:ext uri="{FF2B5EF4-FFF2-40B4-BE49-F238E27FC236}">
                <a16:creationId xmlns:a16="http://schemas.microsoft.com/office/drawing/2014/main" id="{1B3F9987-9873-4FAF-ACC2-48B4D30C2219}"/>
              </a:ext>
            </a:extLst>
          </p:cNvPr>
          <p:cNvPicPr>
            <a:picLocks noChangeAspect="1"/>
          </p:cNvPicPr>
          <p:nvPr/>
        </p:nvPicPr>
        <p:blipFill>
          <a:blip r:embed="rId2"/>
          <a:stretch>
            <a:fillRect/>
          </a:stretch>
        </p:blipFill>
        <p:spPr>
          <a:xfrm>
            <a:off x="320743" y="678659"/>
            <a:ext cx="8456695" cy="4846200"/>
          </a:xfrm>
          <a:prstGeom prst="rect">
            <a:avLst/>
          </a:prstGeom>
        </p:spPr>
      </p:pic>
    </p:spTree>
    <p:extLst>
      <p:ext uri="{BB962C8B-B14F-4D97-AF65-F5344CB8AC3E}">
        <p14:creationId xmlns:p14="http://schemas.microsoft.com/office/powerpoint/2010/main" val="2184585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6B45EBF-C5B4-4BDF-9ED2-9EB5CBE6E706}"/>
              </a:ext>
            </a:extLst>
          </p:cNvPr>
          <p:cNvPicPr>
            <a:picLocks noChangeAspect="1"/>
          </p:cNvPicPr>
          <p:nvPr/>
        </p:nvPicPr>
        <p:blipFill>
          <a:blip r:embed="rId2"/>
          <a:stretch>
            <a:fillRect/>
          </a:stretch>
        </p:blipFill>
        <p:spPr>
          <a:xfrm>
            <a:off x="320743" y="678659"/>
            <a:ext cx="8456695" cy="4846200"/>
          </a:xfrm>
          <a:prstGeom prst="rect">
            <a:avLst/>
          </a:prstGeom>
        </p:spPr>
      </p:pic>
      <p:sp>
        <p:nvSpPr>
          <p:cNvPr id="11" name="Rectangle 2"/>
          <p:cNvSpPr>
            <a:spLocks noChangeArrowheads="1"/>
          </p:cNvSpPr>
          <p:nvPr/>
        </p:nvSpPr>
        <p:spPr bwMode="auto">
          <a:xfrm>
            <a:off x="0" y="-6507"/>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参考：解析モデルの検証（気象庁観測潮位を対象とした検証</a:t>
            </a:r>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第１段階</a:t>
            </a:r>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p:txBody>
      </p:sp>
      <p:sp>
        <p:nvSpPr>
          <p:cNvPr id="10" name="テキスト ボックス 9">
            <a:extLst>
              <a:ext uri="{FF2B5EF4-FFF2-40B4-BE49-F238E27FC236}">
                <a16:creationId xmlns:a16="http://schemas.microsoft.com/office/drawing/2014/main" id="{067F2858-F696-40A8-91BD-8537CBAD3225}"/>
              </a:ext>
            </a:extLst>
          </p:cNvPr>
          <p:cNvSpPr txBox="1"/>
          <p:nvPr/>
        </p:nvSpPr>
        <p:spPr>
          <a:xfrm>
            <a:off x="0" y="401660"/>
            <a:ext cx="7462616" cy="276999"/>
          </a:xfrm>
          <a:prstGeom prst="rect">
            <a:avLst/>
          </a:prstGeom>
          <a:noFill/>
        </p:spPr>
        <p:txBody>
          <a:bodyPr wrap="square" rtlCol="0">
            <a:spAutoFit/>
          </a:bodyPr>
          <a:lstStyle/>
          <a:p>
            <a:r>
              <a:rPr lang="ja-JP" altLang="en-US" sz="1200" dirty="0">
                <a:solidFill>
                  <a:srgbClr val="0000FF"/>
                </a:solidFill>
                <a:latin typeface="ＭＳ ゴシック" panose="020B0609070205080204" pitchFamily="49" charset="-128"/>
                <a:ea typeface="ＭＳ ゴシック" panose="020B0609070205080204" pitchFamily="49" charset="-128"/>
              </a:rPr>
              <a:t>■潮位・潮位偏差の再現状況</a:t>
            </a:r>
            <a:r>
              <a:rPr lang="en-US" altLang="ja-JP" sz="1200" dirty="0">
                <a:solidFill>
                  <a:srgbClr val="0000FF"/>
                </a:solidFill>
                <a:latin typeface="ＭＳ ゴシック" panose="020B0609070205080204" pitchFamily="49" charset="-128"/>
                <a:ea typeface="ＭＳ ゴシック" panose="020B0609070205080204" pitchFamily="49" charset="-128"/>
              </a:rPr>
              <a:t>(C1,C2=0.675)</a:t>
            </a:r>
            <a:endParaRPr lang="ja-JP" altLang="en-US" sz="1200" dirty="0">
              <a:solidFill>
                <a:srgbClr val="0000FF"/>
              </a:solidFill>
              <a:latin typeface="ＭＳ ゴシック" panose="020B0609070205080204" pitchFamily="49" charset="-128"/>
              <a:ea typeface="ＭＳ ゴシック" panose="020B0609070205080204" pitchFamily="49" charset="-128"/>
            </a:endParaRPr>
          </a:p>
        </p:txBody>
      </p:sp>
      <p:sp>
        <p:nvSpPr>
          <p:cNvPr id="12" name="スライド番号プレースホルダー 2">
            <a:extLst>
              <a:ext uri="{FF2B5EF4-FFF2-40B4-BE49-F238E27FC236}">
                <a16:creationId xmlns:a16="http://schemas.microsoft.com/office/drawing/2014/main" id="{E9B97928-B6A3-47C3-B3B5-705B9148ED50}"/>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10</a:t>
            </a:fld>
            <a:endParaRPr kumimoji="1" lang="ja-JP" altLang="en-US" sz="1600" dirty="0">
              <a:solidFill>
                <a:schemeClr val="tx1"/>
              </a:solidFill>
            </a:endParaRPr>
          </a:p>
        </p:txBody>
      </p:sp>
    </p:spTree>
    <p:extLst>
      <p:ext uri="{BB962C8B-B14F-4D97-AF65-F5344CB8AC3E}">
        <p14:creationId xmlns:p14="http://schemas.microsoft.com/office/powerpoint/2010/main" val="137603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6507"/>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参考：解析モデルの検証（水門地点周辺を対象とした検証</a:t>
            </a:r>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第２段階</a:t>
            </a:r>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p:txBody>
      </p:sp>
      <p:sp>
        <p:nvSpPr>
          <p:cNvPr id="12" name="スライド番号プレースホルダー 2">
            <a:extLst>
              <a:ext uri="{FF2B5EF4-FFF2-40B4-BE49-F238E27FC236}">
                <a16:creationId xmlns:a16="http://schemas.microsoft.com/office/drawing/2014/main" id="{E9B97928-B6A3-47C3-B3B5-705B9148ED50}"/>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11</a:t>
            </a:fld>
            <a:endParaRPr kumimoji="1" lang="ja-JP" altLang="en-US" sz="1600" dirty="0">
              <a:solidFill>
                <a:schemeClr val="tx1"/>
              </a:solidFill>
            </a:endParaRPr>
          </a:p>
        </p:txBody>
      </p:sp>
      <p:sp>
        <p:nvSpPr>
          <p:cNvPr id="5" name="テキスト ボックス 4">
            <a:extLst>
              <a:ext uri="{FF2B5EF4-FFF2-40B4-BE49-F238E27FC236}">
                <a16:creationId xmlns:a16="http://schemas.microsoft.com/office/drawing/2014/main" id="{5AAB22A4-4779-4E77-8068-926F69D6B721}"/>
              </a:ext>
            </a:extLst>
          </p:cNvPr>
          <p:cNvSpPr txBox="1"/>
          <p:nvPr/>
        </p:nvSpPr>
        <p:spPr>
          <a:xfrm>
            <a:off x="81183" y="383788"/>
            <a:ext cx="7561821" cy="307777"/>
          </a:xfrm>
          <a:prstGeom prst="rect">
            <a:avLst/>
          </a:prstGeom>
          <a:noFill/>
        </p:spPr>
        <p:txBody>
          <a:bodyPr wrap="square" rtlCol="0">
            <a:spAutoFit/>
          </a:bodyPr>
          <a:lstStyle/>
          <a:p>
            <a:r>
              <a:rPr lang="ja-JP" altLang="en-US" sz="1400" dirty="0">
                <a:solidFill>
                  <a:srgbClr val="0000FF"/>
                </a:solidFill>
                <a:latin typeface="ＭＳ ゴシック" panose="020B0609070205080204" pitchFamily="49" charset="-128"/>
                <a:ea typeface="ＭＳ ゴシック" panose="020B0609070205080204" pitchFamily="49" charset="-128"/>
              </a:rPr>
              <a:t>■大領域</a:t>
            </a:r>
            <a:r>
              <a:rPr lang="en-US" altLang="ja-JP" sz="1400" dirty="0">
                <a:solidFill>
                  <a:srgbClr val="0000FF"/>
                </a:solidFill>
                <a:latin typeface="ＭＳ ゴシック" panose="020B0609070205080204" pitchFamily="49" charset="-128"/>
                <a:ea typeface="ＭＳ ゴシック" panose="020B0609070205080204" pitchFamily="49" charset="-128"/>
              </a:rPr>
              <a:t>C1,C2</a:t>
            </a:r>
            <a:r>
              <a:rPr lang="ja-JP" altLang="en-US" sz="1400" dirty="0">
                <a:solidFill>
                  <a:srgbClr val="0000FF"/>
                </a:solidFill>
                <a:latin typeface="ＭＳ ゴシック" panose="020B0609070205080204" pitchFamily="49" charset="-128"/>
                <a:ea typeface="ＭＳ ゴシック" panose="020B0609070205080204" pitchFamily="49" charset="-128"/>
              </a:rPr>
              <a:t>＝</a:t>
            </a:r>
            <a:r>
              <a:rPr lang="en-US" altLang="ja-JP" sz="1400" dirty="0">
                <a:solidFill>
                  <a:srgbClr val="0000FF"/>
                </a:solidFill>
                <a:latin typeface="ＭＳ ゴシック" panose="020B0609070205080204" pitchFamily="49" charset="-128"/>
                <a:ea typeface="ＭＳ ゴシック" panose="020B0609070205080204" pitchFamily="49" charset="-128"/>
              </a:rPr>
              <a:t>0.650</a:t>
            </a:r>
            <a:r>
              <a:rPr lang="ja-JP" altLang="en-US" sz="1400" dirty="0">
                <a:solidFill>
                  <a:srgbClr val="0000FF"/>
                </a:solidFill>
                <a:latin typeface="ＭＳ ゴシック" panose="020B0609070205080204" pitchFamily="49" charset="-128"/>
                <a:ea typeface="ＭＳ ゴシック" panose="020B0609070205080204" pitchFamily="49" charset="-128"/>
              </a:rPr>
              <a:t>、水門周辺</a:t>
            </a:r>
            <a:r>
              <a:rPr lang="en-US" altLang="ja-JP" sz="1400" dirty="0">
                <a:solidFill>
                  <a:srgbClr val="0000FF"/>
                </a:solidFill>
                <a:latin typeface="ＭＳ ゴシック" panose="020B0609070205080204" pitchFamily="49" charset="-128"/>
                <a:ea typeface="ＭＳ ゴシック" panose="020B0609070205080204" pitchFamily="49" charset="-128"/>
              </a:rPr>
              <a:t>C1,C2</a:t>
            </a:r>
            <a:r>
              <a:rPr lang="ja-JP" altLang="en-US" sz="1400" dirty="0">
                <a:solidFill>
                  <a:srgbClr val="0000FF"/>
                </a:solidFill>
                <a:latin typeface="ＭＳ ゴシック" panose="020B0609070205080204" pitchFamily="49" charset="-128"/>
                <a:ea typeface="ＭＳ ゴシック" panose="020B0609070205080204" pitchFamily="49" charset="-128"/>
              </a:rPr>
              <a:t>＝</a:t>
            </a:r>
            <a:r>
              <a:rPr lang="en-US" altLang="ja-JP" sz="1400" dirty="0">
                <a:solidFill>
                  <a:srgbClr val="0000FF"/>
                </a:solidFill>
                <a:latin typeface="ＭＳ ゴシック" panose="020B0609070205080204" pitchFamily="49" charset="-128"/>
                <a:ea typeface="ＭＳ ゴシック" panose="020B0609070205080204" pitchFamily="49" charset="-128"/>
              </a:rPr>
              <a:t>0.500</a:t>
            </a:r>
            <a:endParaRPr lang="ja-JP" altLang="en-US" sz="1400" dirty="0">
              <a:solidFill>
                <a:srgbClr val="0000FF"/>
              </a:solidFill>
              <a:latin typeface="ＭＳ ゴシック" panose="020B0609070205080204" pitchFamily="49" charset="-128"/>
              <a:ea typeface="ＭＳ ゴシック" panose="020B0609070205080204" pitchFamily="49" charset="-128"/>
            </a:endParaRPr>
          </a:p>
        </p:txBody>
      </p:sp>
      <p:pic>
        <p:nvPicPr>
          <p:cNvPr id="6" name="図 5">
            <a:extLst>
              <a:ext uri="{FF2B5EF4-FFF2-40B4-BE49-F238E27FC236}">
                <a16:creationId xmlns:a16="http://schemas.microsoft.com/office/drawing/2014/main" id="{00C00546-1890-4677-A203-44341363146D}"/>
              </a:ext>
            </a:extLst>
          </p:cNvPr>
          <p:cNvPicPr>
            <a:picLocks noChangeAspect="1"/>
          </p:cNvPicPr>
          <p:nvPr/>
        </p:nvPicPr>
        <p:blipFill>
          <a:blip r:embed="rId2"/>
          <a:stretch>
            <a:fillRect/>
          </a:stretch>
        </p:blipFill>
        <p:spPr>
          <a:xfrm>
            <a:off x="215073" y="774083"/>
            <a:ext cx="8928927" cy="5531057"/>
          </a:xfrm>
          <a:prstGeom prst="rect">
            <a:avLst/>
          </a:prstGeom>
        </p:spPr>
      </p:pic>
    </p:spTree>
    <p:extLst>
      <p:ext uri="{BB962C8B-B14F-4D97-AF65-F5344CB8AC3E}">
        <p14:creationId xmlns:p14="http://schemas.microsoft.com/office/powerpoint/2010/main" val="2405395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6507"/>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参考：解析モデルの検証（地形条件　</a:t>
            </a:r>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2430m,810m</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メッシュ）</a:t>
            </a:r>
          </a:p>
        </p:txBody>
      </p:sp>
      <p:pic>
        <p:nvPicPr>
          <p:cNvPr id="2" name="図 1">
            <a:extLst>
              <a:ext uri="{FF2B5EF4-FFF2-40B4-BE49-F238E27FC236}">
                <a16:creationId xmlns:a16="http://schemas.microsoft.com/office/drawing/2014/main" id="{F82680B2-FEAF-4579-A2B6-451C81B7BA73}"/>
              </a:ext>
            </a:extLst>
          </p:cNvPr>
          <p:cNvPicPr>
            <a:picLocks noChangeAspect="1"/>
          </p:cNvPicPr>
          <p:nvPr/>
        </p:nvPicPr>
        <p:blipFill>
          <a:blip r:embed="rId2"/>
          <a:stretch>
            <a:fillRect/>
          </a:stretch>
        </p:blipFill>
        <p:spPr>
          <a:xfrm>
            <a:off x="426074" y="782702"/>
            <a:ext cx="3329181" cy="2709799"/>
          </a:xfrm>
          <a:prstGeom prst="rect">
            <a:avLst/>
          </a:prstGeom>
          <a:ln>
            <a:solidFill>
              <a:schemeClr val="tx1"/>
            </a:solidFill>
          </a:ln>
        </p:spPr>
      </p:pic>
      <p:pic>
        <p:nvPicPr>
          <p:cNvPr id="6" name="図 5">
            <a:extLst>
              <a:ext uri="{FF2B5EF4-FFF2-40B4-BE49-F238E27FC236}">
                <a16:creationId xmlns:a16="http://schemas.microsoft.com/office/drawing/2014/main" id="{40901971-0AFC-4CE3-9E95-0060E57EAFFD}"/>
              </a:ext>
            </a:extLst>
          </p:cNvPr>
          <p:cNvPicPr>
            <a:picLocks noChangeAspect="1"/>
          </p:cNvPicPr>
          <p:nvPr/>
        </p:nvPicPr>
        <p:blipFill>
          <a:blip r:embed="rId3"/>
          <a:stretch>
            <a:fillRect/>
          </a:stretch>
        </p:blipFill>
        <p:spPr>
          <a:xfrm>
            <a:off x="426073" y="3685462"/>
            <a:ext cx="3329182" cy="3027401"/>
          </a:xfrm>
          <a:prstGeom prst="rect">
            <a:avLst/>
          </a:prstGeom>
          <a:ln w="25400">
            <a:solidFill>
              <a:schemeClr val="bg1">
                <a:lumMod val="50000"/>
              </a:schemeClr>
            </a:solidFill>
            <a:prstDash val="dashDot"/>
          </a:ln>
        </p:spPr>
      </p:pic>
      <p:sp>
        <p:nvSpPr>
          <p:cNvPr id="12" name="テキスト ボックス 11">
            <a:extLst>
              <a:ext uri="{FF2B5EF4-FFF2-40B4-BE49-F238E27FC236}">
                <a16:creationId xmlns:a16="http://schemas.microsoft.com/office/drawing/2014/main" id="{4BF1F194-2A2E-468F-B685-3DF453086A77}"/>
              </a:ext>
            </a:extLst>
          </p:cNvPr>
          <p:cNvSpPr txBox="1"/>
          <p:nvPr/>
        </p:nvSpPr>
        <p:spPr>
          <a:xfrm>
            <a:off x="53266" y="413783"/>
            <a:ext cx="1686757" cy="307777"/>
          </a:xfrm>
          <a:prstGeom prst="rect">
            <a:avLst/>
          </a:prstGeom>
          <a:noFill/>
        </p:spPr>
        <p:txBody>
          <a:bodyPr wrap="square" rtlCol="0">
            <a:spAutoFit/>
          </a:bodyPr>
          <a:lstStyle/>
          <a:p>
            <a:r>
              <a:rPr lang="ja-JP" altLang="en-US" sz="1400" dirty="0">
                <a:solidFill>
                  <a:srgbClr val="0000FF"/>
                </a:solidFill>
                <a:latin typeface="ＭＳ ゴシック" panose="020B0609070205080204" pitchFamily="49" charset="-128"/>
                <a:ea typeface="ＭＳ ゴシック" panose="020B0609070205080204" pitchFamily="49" charset="-128"/>
              </a:rPr>
              <a:t>■計算対象領域</a:t>
            </a:r>
          </a:p>
        </p:txBody>
      </p:sp>
      <p:sp>
        <p:nvSpPr>
          <p:cNvPr id="7" name="正方形/長方形 6">
            <a:extLst>
              <a:ext uri="{FF2B5EF4-FFF2-40B4-BE49-F238E27FC236}">
                <a16:creationId xmlns:a16="http://schemas.microsoft.com/office/drawing/2014/main" id="{DE9A64CD-CF5F-4BA8-B7D1-794B33AE4415}"/>
              </a:ext>
            </a:extLst>
          </p:cNvPr>
          <p:cNvSpPr/>
          <p:nvPr/>
        </p:nvSpPr>
        <p:spPr>
          <a:xfrm>
            <a:off x="914400" y="1365250"/>
            <a:ext cx="2749550" cy="2054225"/>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ECBAB3DE-55EE-4A7F-BB21-7C52B63AED4C}"/>
              </a:ext>
            </a:extLst>
          </p:cNvPr>
          <p:cNvSpPr/>
          <p:nvPr/>
        </p:nvSpPr>
        <p:spPr>
          <a:xfrm>
            <a:off x="1304925" y="1400176"/>
            <a:ext cx="1901825" cy="1257300"/>
          </a:xfrm>
          <a:prstGeom prst="rect">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07707E2B-5849-45A2-8AAE-7ECB0B4B98AA}"/>
              </a:ext>
            </a:extLst>
          </p:cNvPr>
          <p:cNvSpPr/>
          <p:nvPr/>
        </p:nvSpPr>
        <p:spPr>
          <a:xfrm>
            <a:off x="2159001" y="1717676"/>
            <a:ext cx="292100" cy="273049"/>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2F38586A-F1CF-4F2C-BDFF-FD0D01293636}"/>
              </a:ext>
            </a:extLst>
          </p:cNvPr>
          <p:cNvSpPr/>
          <p:nvPr/>
        </p:nvSpPr>
        <p:spPr>
          <a:xfrm>
            <a:off x="2255837" y="1728029"/>
            <a:ext cx="128588" cy="107122"/>
          </a:xfrm>
          <a:prstGeom prst="rect">
            <a:avLst/>
          </a:prstGeom>
          <a:noFill/>
          <a:ln w="127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AB96D2D2-5D8D-43F9-AB92-71C977A56996}"/>
              </a:ext>
            </a:extLst>
          </p:cNvPr>
          <p:cNvSpPr/>
          <p:nvPr/>
        </p:nvSpPr>
        <p:spPr>
          <a:xfrm>
            <a:off x="523875" y="3748088"/>
            <a:ext cx="3009900" cy="2933700"/>
          </a:xfrm>
          <a:custGeom>
            <a:avLst/>
            <a:gdLst>
              <a:gd name="connsiteX0" fmla="*/ 0 w 3009900"/>
              <a:gd name="connsiteY0" fmla="*/ 0 h 2933700"/>
              <a:gd name="connsiteX1" fmla="*/ 3009900 w 3009900"/>
              <a:gd name="connsiteY1" fmla="*/ 0 h 2933700"/>
              <a:gd name="connsiteX2" fmla="*/ 3009900 w 3009900"/>
              <a:gd name="connsiteY2" fmla="*/ 2933700 h 2933700"/>
            </a:gdLst>
            <a:ahLst/>
            <a:cxnLst>
              <a:cxn ang="0">
                <a:pos x="connsiteX0" y="connsiteY0"/>
              </a:cxn>
              <a:cxn ang="0">
                <a:pos x="connsiteX1" y="connsiteY1"/>
              </a:cxn>
              <a:cxn ang="0">
                <a:pos x="connsiteX2" y="connsiteY2"/>
              </a:cxn>
            </a:cxnLst>
            <a:rect l="l" t="t" r="r" b="b"/>
            <a:pathLst>
              <a:path w="3009900" h="2933700">
                <a:moveTo>
                  <a:pt x="0" y="0"/>
                </a:moveTo>
                <a:lnTo>
                  <a:pt x="3009900" y="0"/>
                </a:lnTo>
                <a:lnTo>
                  <a:pt x="3009900" y="2933700"/>
                </a:lnTo>
              </a:path>
            </a:pathLst>
          </a:custGeom>
          <a:noFill/>
          <a:ln w="127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D428A244-071F-4F18-A96C-8B16E62EAFBD}"/>
              </a:ext>
            </a:extLst>
          </p:cNvPr>
          <p:cNvSpPr/>
          <p:nvPr/>
        </p:nvSpPr>
        <p:spPr>
          <a:xfrm>
            <a:off x="1019176" y="4002023"/>
            <a:ext cx="2376488" cy="2503552"/>
          </a:xfrm>
          <a:prstGeom prst="rect">
            <a:avLst/>
          </a:prstGeom>
          <a:noFill/>
          <a:ln w="12700">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2AE8DE55-0C1A-47B0-9E5E-D2134D79AF72}"/>
              </a:ext>
            </a:extLst>
          </p:cNvPr>
          <p:cNvSpPr/>
          <p:nvPr/>
        </p:nvSpPr>
        <p:spPr>
          <a:xfrm>
            <a:off x="1404938" y="5419725"/>
            <a:ext cx="676275" cy="49053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E9954DF5-CC48-486C-8AE6-560392A24586}"/>
              </a:ext>
            </a:extLst>
          </p:cNvPr>
          <p:cNvSpPr txBox="1"/>
          <p:nvPr/>
        </p:nvSpPr>
        <p:spPr>
          <a:xfrm>
            <a:off x="2717800" y="3233691"/>
            <a:ext cx="977900" cy="200055"/>
          </a:xfrm>
          <a:prstGeom prst="rect">
            <a:avLst/>
          </a:prstGeom>
          <a:noFill/>
        </p:spPr>
        <p:txBody>
          <a:bodyPr wrap="square" rtlCol="0">
            <a:spAutoFit/>
          </a:bodyPr>
          <a:lstStyle/>
          <a:p>
            <a:r>
              <a:rPr lang="en-US" altLang="ja-JP" sz="700" dirty="0">
                <a:solidFill>
                  <a:srgbClr val="00B050"/>
                </a:solidFill>
                <a:latin typeface="ＭＳ ゴシック" panose="020B0609070205080204" pitchFamily="49" charset="-128"/>
                <a:ea typeface="ＭＳ ゴシック" panose="020B0609070205080204" pitchFamily="49" charset="-128"/>
              </a:rPr>
              <a:t>2430m</a:t>
            </a:r>
            <a:r>
              <a:rPr lang="ja-JP" altLang="en-US" sz="700" dirty="0">
                <a:solidFill>
                  <a:srgbClr val="00B050"/>
                </a:solidFill>
                <a:latin typeface="ＭＳ ゴシック" panose="020B0609070205080204" pitchFamily="49" charset="-128"/>
                <a:ea typeface="ＭＳ ゴシック" panose="020B0609070205080204" pitchFamily="49" charset="-128"/>
              </a:rPr>
              <a:t>メッシュ領域</a:t>
            </a:r>
          </a:p>
        </p:txBody>
      </p:sp>
      <p:sp>
        <p:nvSpPr>
          <p:cNvPr id="21" name="テキスト ボックス 20">
            <a:extLst>
              <a:ext uri="{FF2B5EF4-FFF2-40B4-BE49-F238E27FC236}">
                <a16:creationId xmlns:a16="http://schemas.microsoft.com/office/drawing/2014/main" id="{DD66BCC8-8E2C-445D-8829-6DB6FCD30557}"/>
              </a:ext>
            </a:extLst>
          </p:cNvPr>
          <p:cNvSpPr txBox="1"/>
          <p:nvPr/>
        </p:nvSpPr>
        <p:spPr>
          <a:xfrm>
            <a:off x="2320131" y="2499168"/>
            <a:ext cx="977900" cy="200055"/>
          </a:xfrm>
          <a:prstGeom prst="rect">
            <a:avLst/>
          </a:prstGeom>
          <a:noFill/>
        </p:spPr>
        <p:txBody>
          <a:bodyPr wrap="square" rtlCol="0">
            <a:spAutoFit/>
          </a:bodyPr>
          <a:lstStyle/>
          <a:p>
            <a:r>
              <a:rPr lang="en-US" altLang="ja-JP" sz="700" dirty="0">
                <a:solidFill>
                  <a:schemeClr val="accent6">
                    <a:lumMod val="75000"/>
                  </a:schemeClr>
                </a:solidFill>
                <a:latin typeface="ＭＳ ゴシック" panose="020B0609070205080204" pitchFamily="49" charset="-128"/>
                <a:ea typeface="ＭＳ ゴシック" panose="020B0609070205080204" pitchFamily="49" charset="-128"/>
              </a:rPr>
              <a:t>810m</a:t>
            </a:r>
            <a:r>
              <a:rPr lang="ja-JP" altLang="en-US" sz="700" dirty="0">
                <a:solidFill>
                  <a:schemeClr val="accent6">
                    <a:lumMod val="75000"/>
                  </a:schemeClr>
                </a:solidFill>
                <a:latin typeface="ＭＳ ゴシック" panose="020B0609070205080204" pitchFamily="49" charset="-128"/>
                <a:ea typeface="ＭＳ ゴシック" panose="020B0609070205080204" pitchFamily="49" charset="-128"/>
              </a:rPr>
              <a:t>メッシュ領域</a:t>
            </a:r>
          </a:p>
        </p:txBody>
      </p:sp>
      <p:sp>
        <p:nvSpPr>
          <p:cNvPr id="22" name="テキスト ボックス 21">
            <a:extLst>
              <a:ext uri="{FF2B5EF4-FFF2-40B4-BE49-F238E27FC236}">
                <a16:creationId xmlns:a16="http://schemas.microsoft.com/office/drawing/2014/main" id="{8661BF38-CE89-4928-A3F6-8720B96F4C38}"/>
              </a:ext>
            </a:extLst>
          </p:cNvPr>
          <p:cNvSpPr txBox="1"/>
          <p:nvPr/>
        </p:nvSpPr>
        <p:spPr>
          <a:xfrm>
            <a:off x="2202656" y="1975972"/>
            <a:ext cx="977900" cy="200055"/>
          </a:xfrm>
          <a:prstGeom prst="rect">
            <a:avLst/>
          </a:prstGeom>
          <a:noFill/>
        </p:spPr>
        <p:txBody>
          <a:bodyPr wrap="square" rtlCol="0">
            <a:spAutoFit/>
          </a:bodyPr>
          <a:lstStyle/>
          <a:p>
            <a:r>
              <a:rPr lang="en-US" altLang="ja-JP" sz="700" dirty="0">
                <a:solidFill>
                  <a:srgbClr val="00B0F0"/>
                </a:solidFill>
                <a:latin typeface="ＭＳ ゴシック" panose="020B0609070205080204" pitchFamily="49" charset="-128"/>
                <a:ea typeface="ＭＳ ゴシック" panose="020B0609070205080204" pitchFamily="49" charset="-128"/>
              </a:rPr>
              <a:t>270m</a:t>
            </a:r>
            <a:r>
              <a:rPr lang="ja-JP" altLang="en-US" sz="700" dirty="0">
                <a:solidFill>
                  <a:srgbClr val="00B0F0"/>
                </a:solidFill>
                <a:latin typeface="ＭＳ ゴシック" panose="020B0609070205080204" pitchFamily="49" charset="-128"/>
                <a:ea typeface="ＭＳ ゴシック" panose="020B0609070205080204" pitchFamily="49" charset="-128"/>
              </a:rPr>
              <a:t>メッシュ領域</a:t>
            </a:r>
          </a:p>
        </p:txBody>
      </p:sp>
      <p:sp>
        <p:nvSpPr>
          <p:cNvPr id="23" name="テキスト ボックス 22">
            <a:extLst>
              <a:ext uri="{FF2B5EF4-FFF2-40B4-BE49-F238E27FC236}">
                <a16:creationId xmlns:a16="http://schemas.microsoft.com/office/drawing/2014/main" id="{0CF1BE84-5071-464B-AE9B-D5D5B23F9D34}"/>
              </a:ext>
            </a:extLst>
          </p:cNvPr>
          <p:cNvSpPr txBox="1"/>
          <p:nvPr/>
        </p:nvSpPr>
        <p:spPr>
          <a:xfrm>
            <a:off x="2255837" y="1521168"/>
            <a:ext cx="977900" cy="200055"/>
          </a:xfrm>
          <a:prstGeom prst="rect">
            <a:avLst/>
          </a:prstGeom>
          <a:noFill/>
        </p:spPr>
        <p:txBody>
          <a:bodyPr wrap="square" rtlCol="0">
            <a:spAutoFit/>
          </a:bodyPr>
          <a:lstStyle/>
          <a:p>
            <a:r>
              <a:rPr lang="en-US" altLang="ja-JP" sz="700" dirty="0">
                <a:solidFill>
                  <a:srgbClr val="FF3300"/>
                </a:solidFill>
                <a:latin typeface="ＭＳ ゴシック" panose="020B0609070205080204" pitchFamily="49" charset="-128"/>
                <a:ea typeface="ＭＳ ゴシック" panose="020B0609070205080204" pitchFamily="49" charset="-128"/>
              </a:rPr>
              <a:t>90m</a:t>
            </a:r>
            <a:r>
              <a:rPr lang="ja-JP" altLang="en-US" sz="700" dirty="0">
                <a:solidFill>
                  <a:srgbClr val="FF3300"/>
                </a:solidFill>
                <a:latin typeface="ＭＳ ゴシック" panose="020B0609070205080204" pitchFamily="49" charset="-128"/>
                <a:ea typeface="ＭＳ ゴシック" panose="020B0609070205080204" pitchFamily="49" charset="-128"/>
              </a:rPr>
              <a:t>メッシュ領域</a:t>
            </a:r>
          </a:p>
        </p:txBody>
      </p:sp>
      <p:sp>
        <p:nvSpPr>
          <p:cNvPr id="26" name="テキスト ボックス 25">
            <a:extLst>
              <a:ext uri="{FF2B5EF4-FFF2-40B4-BE49-F238E27FC236}">
                <a16:creationId xmlns:a16="http://schemas.microsoft.com/office/drawing/2014/main" id="{CCDD2DE5-26C3-401D-93AD-B6022DB75BB3}"/>
              </a:ext>
            </a:extLst>
          </p:cNvPr>
          <p:cNvSpPr txBox="1"/>
          <p:nvPr/>
        </p:nvSpPr>
        <p:spPr>
          <a:xfrm>
            <a:off x="480086" y="3727290"/>
            <a:ext cx="977900" cy="200055"/>
          </a:xfrm>
          <a:prstGeom prst="rect">
            <a:avLst/>
          </a:prstGeom>
          <a:noFill/>
        </p:spPr>
        <p:txBody>
          <a:bodyPr wrap="square" rtlCol="0">
            <a:spAutoFit/>
          </a:bodyPr>
          <a:lstStyle/>
          <a:p>
            <a:r>
              <a:rPr lang="en-US" altLang="ja-JP" sz="700" dirty="0">
                <a:solidFill>
                  <a:srgbClr val="FF3300"/>
                </a:solidFill>
                <a:latin typeface="ＭＳ ゴシック" panose="020B0609070205080204" pitchFamily="49" charset="-128"/>
                <a:ea typeface="ＭＳ ゴシック" panose="020B0609070205080204" pitchFamily="49" charset="-128"/>
              </a:rPr>
              <a:t>90m</a:t>
            </a:r>
            <a:r>
              <a:rPr lang="ja-JP" altLang="en-US" sz="700" dirty="0">
                <a:solidFill>
                  <a:srgbClr val="FF3300"/>
                </a:solidFill>
                <a:latin typeface="ＭＳ ゴシック" panose="020B0609070205080204" pitchFamily="49" charset="-128"/>
                <a:ea typeface="ＭＳ ゴシック" panose="020B0609070205080204" pitchFamily="49" charset="-128"/>
              </a:rPr>
              <a:t>メッシュ領域</a:t>
            </a:r>
          </a:p>
        </p:txBody>
      </p:sp>
      <p:sp>
        <p:nvSpPr>
          <p:cNvPr id="27" name="テキスト ボックス 26">
            <a:extLst>
              <a:ext uri="{FF2B5EF4-FFF2-40B4-BE49-F238E27FC236}">
                <a16:creationId xmlns:a16="http://schemas.microsoft.com/office/drawing/2014/main" id="{9128B75A-5D59-428E-82DE-642C4069E6F3}"/>
              </a:ext>
            </a:extLst>
          </p:cNvPr>
          <p:cNvSpPr txBox="1"/>
          <p:nvPr/>
        </p:nvSpPr>
        <p:spPr>
          <a:xfrm>
            <a:off x="969036" y="3975021"/>
            <a:ext cx="977900" cy="200055"/>
          </a:xfrm>
          <a:prstGeom prst="rect">
            <a:avLst/>
          </a:prstGeom>
          <a:noFill/>
        </p:spPr>
        <p:txBody>
          <a:bodyPr wrap="square" rtlCol="0">
            <a:spAutoFit/>
          </a:bodyPr>
          <a:lstStyle/>
          <a:p>
            <a:r>
              <a:rPr lang="en-US" altLang="ja-JP" sz="700" dirty="0">
                <a:solidFill>
                  <a:srgbClr val="9900FF"/>
                </a:solidFill>
                <a:latin typeface="ＭＳ ゴシック" panose="020B0609070205080204" pitchFamily="49" charset="-128"/>
                <a:ea typeface="ＭＳ ゴシック" panose="020B0609070205080204" pitchFamily="49" charset="-128"/>
              </a:rPr>
              <a:t>30m</a:t>
            </a:r>
            <a:r>
              <a:rPr lang="ja-JP" altLang="en-US" sz="700" dirty="0">
                <a:solidFill>
                  <a:srgbClr val="9900FF"/>
                </a:solidFill>
                <a:latin typeface="ＭＳ ゴシック" panose="020B0609070205080204" pitchFamily="49" charset="-128"/>
                <a:ea typeface="ＭＳ ゴシック" panose="020B0609070205080204" pitchFamily="49" charset="-128"/>
              </a:rPr>
              <a:t>メッシュ領域</a:t>
            </a:r>
          </a:p>
        </p:txBody>
      </p:sp>
      <p:sp>
        <p:nvSpPr>
          <p:cNvPr id="28" name="テキスト ボックス 27">
            <a:extLst>
              <a:ext uri="{FF2B5EF4-FFF2-40B4-BE49-F238E27FC236}">
                <a16:creationId xmlns:a16="http://schemas.microsoft.com/office/drawing/2014/main" id="{5346C3B3-C6EE-4453-A361-503E8DD8FEEB}"/>
              </a:ext>
            </a:extLst>
          </p:cNvPr>
          <p:cNvSpPr txBox="1"/>
          <p:nvPr/>
        </p:nvSpPr>
        <p:spPr>
          <a:xfrm>
            <a:off x="1304925" y="5905475"/>
            <a:ext cx="977900" cy="200055"/>
          </a:xfrm>
          <a:prstGeom prst="rect">
            <a:avLst/>
          </a:prstGeom>
          <a:noFill/>
        </p:spPr>
        <p:txBody>
          <a:bodyPr wrap="square" rtlCol="0">
            <a:spAutoFit/>
          </a:bodyPr>
          <a:lstStyle/>
          <a:p>
            <a:r>
              <a:rPr lang="en-US" altLang="ja-JP" sz="700" dirty="0">
                <a:solidFill>
                  <a:srgbClr val="FF0000"/>
                </a:solidFill>
                <a:latin typeface="ＭＳ ゴシック" panose="020B0609070205080204" pitchFamily="49" charset="-128"/>
                <a:ea typeface="ＭＳ ゴシック" panose="020B0609070205080204" pitchFamily="49" charset="-128"/>
              </a:rPr>
              <a:t>10m</a:t>
            </a:r>
            <a:r>
              <a:rPr lang="ja-JP" altLang="en-US" sz="700" dirty="0">
                <a:solidFill>
                  <a:srgbClr val="FF0000"/>
                </a:solidFill>
                <a:latin typeface="ＭＳ ゴシック" panose="020B0609070205080204" pitchFamily="49" charset="-128"/>
                <a:ea typeface="ＭＳ ゴシック" panose="020B0609070205080204" pitchFamily="49" charset="-128"/>
              </a:rPr>
              <a:t>メッシュ領域</a:t>
            </a:r>
          </a:p>
        </p:txBody>
      </p:sp>
      <p:sp>
        <p:nvSpPr>
          <p:cNvPr id="29" name="正方形/長方形 28">
            <a:extLst>
              <a:ext uri="{FF2B5EF4-FFF2-40B4-BE49-F238E27FC236}">
                <a16:creationId xmlns:a16="http://schemas.microsoft.com/office/drawing/2014/main" id="{75A1A1F0-E623-4C61-8A7D-68EAA9819C2E}"/>
              </a:ext>
            </a:extLst>
          </p:cNvPr>
          <p:cNvSpPr/>
          <p:nvPr/>
        </p:nvSpPr>
        <p:spPr>
          <a:xfrm>
            <a:off x="2289175" y="1723200"/>
            <a:ext cx="95250" cy="76559"/>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a:extLst>
              <a:ext uri="{FF2B5EF4-FFF2-40B4-BE49-F238E27FC236}">
                <a16:creationId xmlns:a16="http://schemas.microsoft.com/office/drawing/2014/main" id="{CAFC8763-F3F4-492E-B0F1-6528A9E5B3DE}"/>
              </a:ext>
            </a:extLst>
          </p:cNvPr>
          <p:cNvCxnSpPr>
            <a:cxnSpLocks/>
          </p:cNvCxnSpPr>
          <p:nvPr/>
        </p:nvCxnSpPr>
        <p:spPr>
          <a:xfrm flipH="1">
            <a:off x="426073" y="1730375"/>
            <a:ext cx="1859927" cy="1943035"/>
          </a:xfrm>
          <a:prstGeom prst="line">
            <a:avLst/>
          </a:prstGeom>
          <a:ln w="635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2AC7059-1CB2-4F4E-9D9B-0885CF12988C}"/>
              </a:ext>
            </a:extLst>
          </p:cNvPr>
          <p:cNvCxnSpPr>
            <a:cxnSpLocks/>
          </p:cNvCxnSpPr>
          <p:nvPr/>
        </p:nvCxnSpPr>
        <p:spPr>
          <a:xfrm>
            <a:off x="2390775" y="1730375"/>
            <a:ext cx="1364480" cy="1955087"/>
          </a:xfrm>
          <a:prstGeom prst="line">
            <a:avLst/>
          </a:prstGeom>
          <a:ln w="635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1DC7B564-4033-4BF7-BDC3-23D2521BA09F}"/>
              </a:ext>
            </a:extLst>
          </p:cNvPr>
          <p:cNvSpPr txBox="1"/>
          <p:nvPr/>
        </p:nvSpPr>
        <p:spPr>
          <a:xfrm>
            <a:off x="3950563" y="413783"/>
            <a:ext cx="1686757" cy="307777"/>
          </a:xfrm>
          <a:prstGeom prst="rect">
            <a:avLst/>
          </a:prstGeom>
          <a:noFill/>
        </p:spPr>
        <p:txBody>
          <a:bodyPr wrap="square" rtlCol="0">
            <a:spAutoFit/>
          </a:bodyPr>
          <a:lstStyle/>
          <a:p>
            <a:r>
              <a:rPr lang="ja-JP" altLang="en-US" sz="1400" dirty="0">
                <a:solidFill>
                  <a:srgbClr val="0000FF"/>
                </a:solidFill>
                <a:latin typeface="ＭＳ ゴシック" panose="020B0609070205080204" pitchFamily="49" charset="-128"/>
                <a:ea typeface="ＭＳ ゴシック" panose="020B0609070205080204" pitchFamily="49" charset="-128"/>
              </a:rPr>
              <a:t>■地盤高</a:t>
            </a:r>
          </a:p>
        </p:txBody>
      </p:sp>
      <p:pic>
        <p:nvPicPr>
          <p:cNvPr id="44" name="図 43">
            <a:extLst>
              <a:ext uri="{FF2B5EF4-FFF2-40B4-BE49-F238E27FC236}">
                <a16:creationId xmlns:a16="http://schemas.microsoft.com/office/drawing/2014/main" id="{154B6B3A-A74A-442E-8325-F66A663AE1C6}"/>
              </a:ext>
            </a:extLst>
          </p:cNvPr>
          <p:cNvPicPr>
            <a:picLocks noChangeAspect="1"/>
          </p:cNvPicPr>
          <p:nvPr/>
        </p:nvPicPr>
        <p:blipFill>
          <a:blip r:embed="rId4"/>
          <a:stretch>
            <a:fillRect/>
          </a:stretch>
        </p:blipFill>
        <p:spPr>
          <a:xfrm>
            <a:off x="4226357" y="733111"/>
            <a:ext cx="4660191" cy="3087377"/>
          </a:xfrm>
          <a:prstGeom prst="rect">
            <a:avLst/>
          </a:prstGeom>
        </p:spPr>
      </p:pic>
      <p:pic>
        <p:nvPicPr>
          <p:cNvPr id="45" name="図 44">
            <a:extLst>
              <a:ext uri="{FF2B5EF4-FFF2-40B4-BE49-F238E27FC236}">
                <a16:creationId xmlns:a16="http://schemas.microsoft.com/office/drawing/2014/main" id="{C6BA7569-B541-4D50-859C-0C8581D1AC7E}"/>
              </a:ext>
            </a:extLst>
          </p:cNvPr>
          <p:cNvPicPr>
            <a:picLocks noChangeAspect="1"/>
          </p:cNvPicPr>
          <p:nvPr/>
        </p:nvPicPr>
        <p:blipFill>
          <a:blip r:embed="rId5"/>
          <a:stretch>
            <a:fillRect/>
          </a:stretch>
        </p:blipFill>
        <p:spPr>
          <a:xfrm>
            <a:off x="4208601" y="3886105"/>
            <a:ext cx="4092950" cy="2732832"/>
          </a:xfrm>
          <a:prstGeom prst="rect">
            <a:avLst/>
          </a:prstGeom>
        </p:spPr>
      </p:pic>
      <p:sp>
        <p:nvSpPr>
          <p:cNvPr id="9" name="テキスト ボックス 8"/>
          <p:cNvSpPr txBox="1"/>
          <p:nvPr/>
        </p:nvSpPr>
        <p:spPr>
          <a:xfrm>
            <a:off x="4200416" y="625389"/>
            <a:ext cx="825867" cy="215444"/>
          </a:xfrm>
          <a:prstGeom prst="rect">
            <a:avLst/>
          </a:prstGeom>
          <a:noFill/>
        </p:spPr>
        <p:txBody>
          <a:bodyPr wrap="none" rtlCol="0">
            <a:spAutoFit/>
          </a:bodyPr>
          <a:lstStyle/>
          <a:p>
            <a:r>
              <a:rPr kumimoji="1" lang="en-US" altLang="ja-JP" sz="800" dirty="0"/>
              <a:t>2430m</a:t>
            </a:r>
            <a:r>
              <a:rPr kumimoji="1" lang="ja-JP" altLang="en-US" sz="800" dirty="0"/>
              <a:t>メッシュ</a:t>
            </a:r>
          </a:p>
        </p:txBody>
      </p:sp>
      <p:sp>
        <p:nvSpPr>
          <p:cNvPr id="46" name="テキスト ボックス 45">
            <a:extLst>
              <a:ext uri="{FF2B5EF4-FFF2-40B4-BE49-F238E27FC236}">
                <a16:creationId xmlns:a16="http://schemas.microsoft.com/office/drawing/2014/main" id="{E75EEF59-8E69-4368-810F-ED1270506909}"/>
              </a:ext>
            </a:extLst>
          </p:cNvPr>
          <p:cNvSpPr txBox="1"/>
          <p:nvPr/>
        </p:nvSpPr>
        <p:spPr>
          <a:xfrm>
            <a:off x="4200416" y="3767001"/>
            <a:ext cx="768159" cy="215444"/>
          </a:xfrm>
          <a:prstGeom prst="rect">
            <a:avLst/>
          </a:prstGeom>
          <a:noFill/>
        </p:spPr>
        <p:txBody>
          <a:bodyPr wrap="none" rtlCol="0">
            <a:spAutoFit/>
          </a:bodyPr>
          <a:lstStyle/>
          <a:p>
            <a:r>
              <a:rPr kumimoji="1" lang="en-US" altLang="ja-JP" sz="800" dirty="0"/>
              <a:t>810m</a:t>
            </a:r>
            <a:r>
              <a:rPr kumimoji="1" lang="ja-JP" altLang="en-US" sz="800" dirty="0"/>
              <a:t>メッシュ</a:t>
            </a:r>
          </a:p>
        </p:txBody>
      </p:sp>
      <p:sp>
        <p:nvSpPr>
          <p:cNvPr id="30" name="スライド番号プレースホルダー 2">
            <a:extLst>
              <a:ext uri="{FF2B5EF4-FFF2-40B4-BE49-F238E27FC236}">
                <a16:creationId xmlns:a16="http://schemas.microsoft.com/office/drawing/2014/main" id="{459F8B58-9A12-4D6B-8B23-E70B39F6F066}"/>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12</a:t>
            </a:fld>
            <a:endParaRPr kumimoji="1" lang="ja-JP" altLang="en-US" sz="1600" dirty="0">
              <a:solidFill>
                <a:schemeClr val="tx1"/>
              </a:solidFill>
            </a:endParaRPr>
          </a:p>
        </p:txBody>
      </p:sp>
    </p:spTree>
    <p:extLst>
      <p:ext uri="{BB962C8B-B14F-4D97-AF65-F5344CB8AC3E}">
        <p14:creationId xmlns:p14="http://schemas.microsoft.com/office/powerpoint/2010/main" val="1889875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6507"/>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参考：解析モデルの検証（地形条件　</a:t>
            </a:r>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270m</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10m</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メッシュ）</a:t>
            </a:r>
          </a:p>
        </p:txBody>
      </p:sp>
      <p:pic>
        <p:nvPicPr>
          <p:cNvPr id="3" name="図 2">
            <a:extLst>
              <a:ext uri="{FF2B5EF4-FFF2-40B4-BE49-F238E27FC236}">
                <a16:creationId xmlns:a16="http://schemas.microsoft.com/office/drawing/2014/main" id="{DF41AA78-911D-4442-B5D5-12EB19154BF6}"/>
              </a:ext>
            </a:extLst>
          </p:cNvPr>
          <p:cNvPicPr>
            <a:picLocks noChangeAspect="1"/>
          </p:cNvPicPr>
          <p:nvPr/>
        </p:nvPicPr>
        <p:blipFill>
          <a:blip r:embed="rId3"/>
          <a:stretch>
            <a:fillRect/>
          </a:stretch>
        </p:blipFill>
        <p:spPr>
          <a:xfrm>
            <a:off x="62144" y="504031"/>
            <a:ext cx="4483223" cy="2933187"/>
          </a:xfrm>
          <a:prstGeom prst="rect">
            <a:avLst/>
          </a:prstGeom>
          <a:ln w="12700">
            <a:solidFill>
              <a:schemeClr val="tx1"/>
            </a:solidFill>
          </a:ln>
        </p:spPr>
      </p:pic>
      <p:pic>
        <p:nvPicPr>
          <p:cNvPr id="4" name="図 3">
            <a:extLst>
              <a:ext uri="{FF2B5EF4-FFF2-40B4-BE49-F238E27FC236}">
                <a16:creationId xmlns:a16="http://schemas.microsoft.com/office/drawing/2014/main" id="{A6C13B36-C77F-46C4-9537-B31C799D11E2}"/>
              </a:ext>
            </a:extLst>
          </p:cNvPr>
          <p:cNvPicPr>
            <a:picLocks noChangeAspect="1"/>
          </p:cNvPicPr>
          <p:nvPr/>
        </p:nvPicPr>
        <p:blipFill>
          <a:blip r:embed="rId4"/>
          <a:stretch>
            <a:fillRect/>
          </a:stretch>
        </p:blipFill>
        <p:spPr>
          <a:xfrm>
            <a:off x="53266" y="3534799"/>
            <a:ext cx="4483222" cy="2924044"/>
          </a:xfrm>
          <a:prstGeom prst="rect">
            <a:avLst/>
          </a:prstGeom>
          <a:ln w="12700">
            <a:solidFill>
              <a:schemeClr val="tx1"/>
            </a:solidFill>
          </a:ln>
        </p:spPr>
      </p:pic>
      <p:pic>
        <p:nvPicPr>
          <p:cNvPr id="5" name="図 4">
            <a:extLst>
              <a:ext uri="{FF2B5EF4-FFF2-40B4-BE49-F238E27FC236}">
                <a16:creationId xmlns:a16="http://schemas.microsoft.com/office/drawing/2014/main" id="{583C9742-5DF9-4F58-9DF0-8000592FBFCC}"/>
              </a:ext>
            </a:extLst>
          </p:cNvPr>
          <p:cNvPicPr>
            <a:picLocks noChangeAspect="1"/>
          </p:cNvPicPr>
          <p:nvPr/>
        </p:nvPicPr>
        <p:blipFill>
          <a:blip r:embed="rId5"/>
          <a:stretch>
            <a:fillRect/>
          </a:stretch>
        </p:blipFill>
        <p:spPr>
          <a:xfrm>
            <a:off x="4607513" y="512908"/>
            <a:ext cx="4456694" cy="2924969"/>
          </a:xfrm>
          <a:prstGeom prst="rect">
            <a:avLst/>
          </a:prstGeom>
          <a:ln w="12700">
            <a:solidFill>
              <a:schemeClr val="tx1"/>
            </a:solidFill>
          </a:ln>
        </p:spPr>
      </p:pic>
      <p:pic>
        <p:nvPicPr>
          <p:cNvPr id="8" name="図 7">
            <a:extLst>
              <a:ext uri="{FF2B5EF4-FFF2-40B4-BE49-F238E27FC236}">
                <a16:creationId xmlns:a16="http://schemas.microsoft.com/office/drawing/2014/main" id="{34EF3DCB-328C-414E-9F53-6A9DABE2BD3C}"/>
              </a:ext>
            </a:extLst>
          </p:cNvPr>
          <p:cNvPicPr>
            <a:picLocks noChangeAspect="1"/>
          </p:cNvPicPr>
          <p:nvPr/>
        </p:nvPicPr>
        <p:blipFill>
          <a:blip r:embed="rId6"/>
          <a:stretch>
            <a:fillRect/>
          </a:stretch>
        </p:blipFill>
        <p:spPr>
          <a:xfrm>
            <a:off x="4598636" y="3543677"/>
            <a:ext cx="4438108" cy="2893609"/>
          </a:xfrm>
          <a:prstGeom prst="rect">
            <a:avLst/>
          </a:prstGeom>
          <a:ln w="12700">
            <a:solidFill>
              <a:schemeClr val="tx1"/>
            </a:solidFill>
          </a:ln>
        </p:spPr>
      </p:pic>
      <p:sp>
        <p:nvSpPr>
          <p:cNvPr id="33" name="テキスト ボックス 32">
            <a:extLst>
              <a:ext uri="{FF2B5EF4-FFF2-40B4-BE49-F238E27FC236}">
                <a16:creationId xmlns:a16="http://schemas.microsoft.com/office/drawing/2014/main" id="{83603FC4-1D15-4BFA-95BC-FF243873DAEE}"/>
              </a:ext>
            </a:extLst>
          </p:cNvPr>
          <p:cNvSpPr txBox="1"/>
          <p:nvPr/>
        </p:nvSpPr>
        <p:spPr>
          <a:xfrm>
            <a:off x="53266" y="512908"/>
            <a:ext cx="768159" cy="215444"/>
          </a:xfrm>
          <a:prstGeom prst="rect">
            <a:avLst/>
          </a:prstGeom>
          <a:noFill/>
        </p:spPr>
        <p:txBody>
          <a:bodyPr wrap="none" rtlCol="0">
            <a:spAutoFit/>
          </a:bodyPr>
          <a:lstStyle/>
          <a:p>
            <a:r>
              <a:rPr kumimoji="1" lang="en-US" altLang="ja-JP" sz="800" dirty="0"/>
              <a:t>270m</a:t>
            </a:r>
            <a:r>
              <a:rPr kumimoji="1" lang="ja-JP" altLang="en-US" sz="800" dirty="0"/>
              <a:t>メッシュ</a:t>
            </a:r>
          </a:p>
        </p:txBody>
      </p:sp>
      <p:sp>
        <p:nvSpPr>
          <p:cNvPr id="34" name="テキスト ボックス 33">
            <a:extLst>
              <a:ext uri="{FF2B5EF4-FFF2-40B4-BE49-F238E27FC236}">
                <a16:creationId xmlns:a16="http://schemas.microsoft.com/office/drawing/2014/main" id="{B98DAF8F-BFA7-4908-B28F-EEAC12F518AC}"/>
              </a:ext>
            </a:extLst>
          </p:cNvPr>
          <p:cNvSpPr txBox="1"/>
          <p:nvPr/>
        </p:nvSpPr>
        <p:spPr>
          <a:xfrm>
            <a:off x="53266" y="3550559"/>
            <a:ext cx="710451" cy="215444"/>
          </a:xfrm>
          <a:prstGeom prst="rect">
            <a:avLst/>
          </a:prstGeom>
          <a:noFill/>
        </p:spPr>
        <p:txBody>
          <a:bodyPr wrap="none" rtlCol="0">
            <a:spAutoFit/>
          </a:bodyPr>
          <a:lstStyle/>
          <a:p>
            <a:r>
              <a:rPr kumimoji="1" lang="en-US" altLang="ja-JP" sz="800" dirty="0"/>
              <a:t>90m</a:t>
            </a:r>
            <a:r>
              <a:rPr kumimoji="1" lang="ja-JP" altLang="en-US" sz="800" dirty="0"/>
              <a:t>メッシュ</a:t>
            </a:r>
          </a:p>
        </p:txBody>
      </p:sp>
      <p:sp>
        <p:nvSpPr>
          <p:cNvPr id="35" name="テキスト ボックス 34">
            <a:extLst>
              <a:ext uri="{FF2B5EF4-FFF2-40B4-BE49-F238E27FC236}">
                <a16:creationId xmlns:a16="http://schemas.microsoft.com/office/drawing/2014/main" id="{D7615F21-7325-4926-AC0D-A276E27F90E7}"/>
              </a:ext>
            </a:extLst>
          </p:cNvPr>
          <p:cNvSpPr txBox="1"/>
          <p:nvPr/>
        </p:nvSpPr>
        <p:spPr>
          <a:xfrm>
            <a:off x="4607513" y="512908"/>
            <a:ext cx="710451" cy="215444"/>
          </a:xfrm>
          <a:prstGeom prst="rect">
            <a:avLst/>
          </a:prstGeom>
          <a:noFill/>
        </p:spPr>
        <p:txBody>
          <a:bodyPr wrap="none" rtlCol="0">
            <a:spAutoFit/>
          </a:bodyPr>
          <a:lstStyle/>
          <a:p>
            <a:r>
              <a:rPr kumimoji="1" lang="en-US" altLang="ja-JP" sz="800" dirty="0"/>
              <a:t>30m</a:t>
            </a:r>
            <a:r>
              <a:rPr kumimoji="1" lang="ja-JP" altLang="en-US" sz="800" dirty="0"/>
              <a:t>メッシュ</a:t>
            </a:r>
          </a:p>
        </p:txBody>
      </p:sp>
      <p:sp>
        <p:nvSpPr>
          <p:cNvPr id="36" name="テキスト ボックス 35">
            <a:extLst>
              <a:ext uri="{FF2B5EF4-FFF2-40B4-BE49-F238E27FC236}">
                <a16:creationId xmlns:a16="http://schemas.microsoft.com/office/drawing/2014/main" id="{59FAF9DC-3009-4AC7-9579-EBE298DD02A7}"/>
              </a:ext>
            </a:extLst>
          </p:cNvPr>
          <p:cNvSpPr txBox="1"/>
          <p:nvPr/>
        </p:nvSpPr>
        <p:spPr>
          <a:xfrm>
            <a:off x="4607513" y="3550559"/>
            <a:ext cx="710451" cy="215444"/>
          </a:xfrm>
          <a:prstGeom prst="rect">
            <a:avLst/>
          </a:prstGeom>
          <a:noFill/>
        </p:spPr>
        <p:txBody>
          <a:bodyPr wrap="none" rtlCol="0">
            <a:spAutoFit/>
          </a:bodyPr>
          <a:lstStyle/>
          <a:p>
            <a:r>
              <a:rPr lang="en-US" altLang="ja-JP" sz="800" dirty="0"/>
              <a:t>1</a:t>
            </a:r>
            <a:r>
              <a:rPr kumimoji="1" lang="en-US" altLang="ja-JP" sz="800" dirty="0"/>
              <a:t>0m</a:t>
            </a:r>
            <a:r>
              <a:rPr kumimoji="1" lang="ja-JP" altLang="en-US" sz="800" dirty="0"/>
              <a:t>メッシュ</a:t>
            </a:r>
          </a:p>
        </p:txBody>
      </p:sp>
      <p:sp>
        <p:nvSpPr>
          <p:cNvPr id="12" name="スライド番号プレースホルダー 2">
            <a:extLst>
              <a:ext uri="{FF2B5EF4-FFF2-40B4-BE49-F238E27FC236}">
                <a16:creationId xmlns:a16="http://schemas.microsoft.com/office/drawing/2014/main" id="{9E710BC0-9622-4BF7-8300-8BCC8CFC0E98}"/>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13</a:t>
            </a:fld>
            <a:endParaRPr kumimoji="1" lang="ja-JP" altLang="en-US" sz="1600" dirty="0">
              <a:solidFill>
                <a:schemeClr val="tx1"/>
              </a:solidFill>
            </a:endParaRPr>
          </a:p>
        </p:txBody>
      </p:sp>
    </p:spTree>
    <p:extLst>
      <p:ext uri="{BB962C8B-B14F-4D97-AF65-F5344CB8AC3E}">
        <p14:creationId xmlns:p14="http://schemas.microsoft.com/office/powerpoint/2010/main" val="1458906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81184" y="427497"/>
            <a:ext cx="8955559" cy="1077218"/>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46120" indent="-171450" defTabSz="390997" fontAlgn="auto">
              <a:spcBef>
                <a:spcPct val="0"/>
              </a:spcBef>
              <a:spcAft>
                <a:spcPts val="0"/>
              </a:spcAft>
            </a:pPr>
            <a:r>
              <a:rPr lang="ja-JP" altLang="en-US" sz="1600" dirty="0"/>
              <a:t>気候変動によって、海面水位の上昇や台風が強くなることに伴う潮位偏差の増大が想定されており、浸水リスクが増加する。</a:t>
            </a:r>
            <a:endParaRPr lang="en-US" altLang="ja-JP" sz="1600" dirty="0"/>
          </a:p>
          <a:p>
            <a:pPr marL="246120" indent="-171450" defTabSz="390997" fontAlgn="auto">
              <a:spcBef>
                <a:spcPct val="0"/>
              </a:spcBef>
              <a:spcAft>
                <a:spcPts val="0"/>
              </a:spcAft>
            </a:pPr>
            <a:r>
              <a:rPr lang="ja-JP" altLang="en-US" sz="1600" dirty="0"/>
              <a:t>新水門については、長期的に機能を発揮する必要があるため、将来予測される気候変動を考慮した高潮シミュレーションにより設計外力を設定する。</a:t>
            </a:r>
          </a:p>
        </p:txBody>
      </p:sp>
      <p:sp>
        <p:nvSpPr>
          <p:cNvPr id="23" name="Rectangle 2"/>
          <p:cNvSpPr>
            <a:spLocks noChangeArrowheads="1"/>
          </p:cNvSpPr>
          <p:nvPr/>
        </p:nvSpPr>
        <p:spPr bwMode="auto">
          <a:xfrm>
            <a:off x="-5966" y="3146"/>
            <a:ext cx="9144000" cy="40011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新水門設計にあたっての高潮シミュレーションの必要性</a:t>
            </a:r>
            <a:endParaRPr kumimoji="0" lang="en-US" altLang="ja-JP" sz="2000" b="1" dirty="0">
              <a:solidFill>
                <a:srgbClr val="FFFFFF"/>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979343" y="6478799"/>
            <a:ext cx="2057400" cy="365125"/>
          </a:xfrm>
        </p:spPr>
        <p:txBody>
          <a:bodyPr/>
          <a:lstStyle/>
          <a:p>
            <a:fld id="{5E3F6313-0071-4C5D-9E06-91E8809F988F}" type="slidenum">
              <a:rPr kumimoji="1" lang="ja-JP" altLang="en-US" sz="1600" smtClean="0">
                <a:solidFill>
                  <a:schemeClr val="tx1"/>
                </a:solidFill>
              </a:rPr>
              <a:pPr/>
              <a:t>1</a:t>
            </a:fld>
            <a:endParaRPr kumimoji="1" lang="ja-JP" altLang="en-US" sz="1600" dirty="0">
              <a:solidFill>
                <a:schemeClr val="tx1"/>
              </a:solidFill>
            </a:endParaRPr>
          </a:p>
        </p:txBody>
      </p:sp>
      <p:grpSp>
        <p:nvGrpSpPr>
          <p:cNvPr id="5" name="グループ化 4">
            <a:extLst>
              <a:ext uri="{FF2B5EF4-FFF2-40B4-BE49-F238E27FC236}">
                <a16:creationId xmlns:a16="http://schemas.microsoft.com/office/drawing/2014/main" id="{C71571AA-D788-4B59-8864-79DD8EB61BFA}"/>
              </a:ext>
            </a:extLst>
          </p:cNvPr>
          <p:cNvGrpSpPr/>
          <p:nvPr/>
        </p:nvGrpSpPr>
        <p:grpSpPr>
          <a:xfrm>
            <a:off x="9819428" y="1219068"/>
            <a:ext cx="9019212" cy="5227622"/>
            <a:chOff x="236486" y="1018508"/>
            <a:chExt cx="9019212" cy="5227622"/>
          </a:xfrm>
        </p:grpSpPr>
        <p:sp>
          <p:nvSpPr>
            <p:cNvPr id="33" name="正方形/長方形 32">
              <a:extLst>
                <a:ext uri="{FF2B5EF4-FFF2-40B4-BE49-F238E27FC236}">
                  <a16:creationId xmlns:a16="http://schemas.microsoft.com/office/drawing/2014/main" id="{2439283C-23A4-4731-9377-6746335E2749}"/>
                </a:ext>
              </a:extLst>
            </p:cNvPr>
            <p:cNvSpPr/>
            <p:nvPr/>
          </p:nvSpPr>
          <p:spPr>
            <a:xfrm>
              <a:off x="1384997" y="5096279"/>
              <a:ext cx="631455" cy="445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35" name="フリーフォーム: 図形 34">
              <a:extLst>
                <a:ext uri="{FF2B5EF4-FFF2-40B4-BE49-F238E27FC236}">
                  <a16:creationId xmlns:a16="http://schemas.microsoft.com/office/drawing/2014/main" id="{C8DF47E7-8791-4774-881B-99CAE79357AE}"/>
                </a:ext>
              </a:extLst>
            </p:cNvPr>
            <p:cNvSpPr/>
            <p:nvPr/>
          </p:nvSpPr>
          <p:spPr>
            <a:xfrm flipH="1">
              <a:off x="695957" y="4931492"/>
              <a:ext cx="5389398" cy="933489"/>
            </a:xfrm>
            <a:custGeom>
              <a:avLst/>
              <a:gdLst>
                <a:gd name="connsiteX0" fmla="*/ 0 w 7393021"/>
                <a:gd name="connsiteY0" fmla="*/ 25272 h 1319051"/>
                <a:gd name="connsiteX1" fmla="*/ 350196 w 7393021"/>
                <a:gd name="connsiteY1" fmla="*/ 25272 h 1319051"/>
                <a:gd name="connsiteX2" fmla="*/ 1001949 w 7393021"/>
                <a:gd name="connsiteY2" fmla="*/ 287919 h 1319051"/>
                <a:gd name="connsiteX3" fmla="*/ 1478604 w 7393021"/>
                <a:gd name="connsiteY3" fmla="*/ 608932 h 1319051"/>
                <a:gd name="connsiteX4" fmla="*/ 2198451 w 7393021"/>
                <a:gd name="connsiteY4" fmla="*/ 988310 h 1319051"/>
                <a:gd name="connsiteX5" fmla="*/ 3161489 w 7393021"/>
                <a:gd name="connsiteY5" fmla="*/ 1163408 h 1319051"/>
                <a:gd name="connsiteX6" fmla="*/ 7393021 w 7393021"/>
                <a:gd name="connsiteY6" fmla="*/ 1319051 h 131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3021" h="1319051">
                  <a:moveTo>
                    <a:pt x="0" y="25272"/>
                  </a:moveTo>
                  <a:cubicBezTo>
                    <a:pt x="91602" y="3385"/>
                    <a:pt x="183205" y="-18502"/>
                    <a:pt x="350196" y="25272"/>
                  </a:cubicBezTo>
                  <a:cubicBezTo>
                    <a:pt x="517187" y="69046"/>
                    <a:pt x="813881" y="190642"/>
                    <a:pt x="1001949" y="287919"/>
                  </a:cubicBezTo>
                  <a:cubicBezTo>
                    <a:pt x="1190017" y="385196"/>
                    <a:pt x="1279187" y="492200"/>
                    <a:pt x="1478604" y="608932"/>
                  </a:cubicBezTo>
                  <a:cubicBezTo>
                    <a:pt x="1678021" y="725664"/>
                    <a:pt x="1917970" y="895897"/>
                    <a:pt x="2198451" y="988310"/>
                  </a:cubicBezTo>
                  <a:cubicBezTo>
                    <a:pt x="2478932" y="1080723"/>
                    <a:pt x="2295727" y="1108285"/>
                    <a:pt x="3161489" y="1163408"/>
                  </a:cubicBezTo>
                  <a:cubicBezTo>
                    <a:pt x="4027251" y="1218531"/>
                    <a:pt x="5710136" y="1268791"/>
                    <a:pt x="7393021" y="1319051"/>
                  </a:cubicBezTo>
                </a:path>
              </a:pathLst>
            </a:custGeom>
            <a:noFill/>
            <a:ln w="57150">
              <a:solidFill>
                <a:srgbClr val="99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cxnSp>
          <p:nvCxnSpPr>
            <p:cNvPr id="36" name="直線コネクタ 35">
              <a:extLst>
                <a:ext uri="{FF2B5EF4-FFF2-40B4-BE49-F238E27FC236}">
                  <a16:creationId xmlns:a16="http://schemas.microsoft.com/office/drawing/2014/main" id="{8BFAD231-5732-434F-8AC2-38311B914094}"/>
                </a:ext>
              </a:extLst>
            </p:cNvPr>
            <p:cNvCxnSpPr>
              <a:cxnSpLocks/>
            </p:cNvCxnSpPr>
            <p:nvPr/>
          </p:nvCxnSpPr>
          <p:spPr>
            <a:xfrm flipV="1">
              <a:off x="236486" y="5191607"/>
              <a:ext cx="5023721" cy="166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フローチャート: 組合せ 36">
              <a:extLst>
                <a:ext uri="{FF2B5EF4-FFF2-40B4-BE49-F238E27FC236}">
                  <a16:creationId xmlns:a16="http://schemas.microsoft.com/office/drawing/2014/main" id="{324BC4B7-7A93-4BF9-A0E7-E90CF75A3BB1}"/>
                </a:ext>
              </a:extLst>
            </p:cNvPr>
            <p:cNvSpPr/>
            <p:nvPr/>
          </p:nvSpPr>
          <p:spPr>
            <a:xfrm>
              <a:off x="453981" y="5103156"/>
              <a:ext cx="72583" cy="88451"/>
            </a:xfrm>
            <a:prstGeom prst="flowChartMerg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572" tIns="38286" rIns="76572" bIns="38286" numCol="1" spcCol="0" rtlCol="0" fromWordArt="0" anchor="ctr" anchorCtr="0" forceAA="0" compatLnSpc="1">
              <a:prstTxWarp prst="textNoShape">
                <a:avLst/>
              </a:prstTxWarp>
              <a:noAutofit/>
            </a:bodyPr>
            <a:lstStyle/>
            <a:p>
              <a:pPr algn="ctr"/>
              <a:endParaRPr lang="ja-JP" altLang="en-US" sz="1477"/>
            </a:p>
          </p:txBody>
        </p:sp>
        <p:cxnSp>
          <p:nvCxnSpPr>
            <p:cNvPr id="38" name="直線コネクタ 37">
              <a:extLst>
                <a:ext uri="{FF2B5EF4-FFF2-40B4-BE49-F238E27FC236}">
                  <a16:creationId xmlns:a16="http://schemas.microsoft.com/office/drawing/2014/main" id="{134ECE65-1B2A-4202-831D-03E9AAC1F84F}"/>
                </a:ext>
              </a:extLst>
            </p:cNvPr>
            <p:cNvCxnSpPr/>
            <p:nvPr/>
          </p:nvCxnSpPr>
          <p:spPr>
            <a:xfrm>
              <a:off x="427599" y="5253366"/>
              <a:ext cx="12369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9BA16218-1DEB-4872-B4D9-C0711DABB260}"/>
                </a:ext>
              </a:extLst>
            </p:cNvPr>
            <p:cNvCxnSpPr/>
            <p:nvPr/>
          </p:nvCxnSpPr>
          <p:spPr>
            <a:xfrm>
              <a:off x="468830" y="5282078"/>
              <a:ext cx="4417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0B7FB13-E4C5-4D80-91F2-7BB47E83362F}"/>
                </a:ext>
              </a:extLst>
            </p:cNvPr>
            <p:cNvCxnSpPr/>
            <p:nvPr/>
          </p:nvCxnSpPr>
          <p:spPr>
            <a:xfrm>
              <a:off x="489445" y="5289256"/>
              <a:ext cx="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23CAAE3-6AD3-436C-B442-0DA63DE27998}"/>
                </a:ext>
              </a:extLst>
            </p:cNvPr>
            <p:cNvCxnSpPr/>
            <p:nvPr/>
          </p:nvCxnSpPr>
          <p:spPr>
            <a:xfrm>
              <a:off x="395204" y="5228248"/>
              <a:ext cx="18553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フローチャート: 組合せ 41">
              <a:extLst>
                <a:ext uri="{FF2B5EF4-FFF2-40B4-BE49-F238E27FC236}">
                  <a16:creationId xmlns:a16="http://schemas.microsoft.com/office/drawing/2014/main" id="{2120A8D5-FB3A-4EE3-8AF0-A696ED09C43E}"/>
                </a:ext>
              </a:extLst>
            </p:cNvPr>
            <p:cNvSpPr/>
            <p:nvPr/>
          </p:nvSpPr>
          <p:spPr>
            <a:xfrm>
              <a:off x="460196" y="4840444"/>
              <a:ext cx="72583" cy="88451"/>
            </a:xfrm>
            <a:prstGeom prst="flowChartMerg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572" tIns="38286" rIns="76572" bIns="38286" numCol="1" spcCol="0" rtlCol="0" fromWordArt="0" anchor="ctr" anchorCtr="0" forceAA="0" compatLnSpc="1">
              <a:prstTxWarp prst="textNoShape">
                <a:avLst/>
              </a:prstTxWarp>
              <a:noAutofit/>
            </a:bodyPr>
            <a:lstStyle/>
            <a:p>
              <a:pPr algn="ctr"/>
              <a:endParaRPr lang="ja-JP" altLang="en-US" sz="1477"/>
            </a:p>
          </p:txBody>
        </p:sp>
        <p:cxnSp>
          <p:nvCxnSpPr>
            <p:cNvPr id="43" name="直線コネクタ 42">
              <a:extLst>
                <a:ext uri="{FF2B5EF4-FFF2-40B4-BE49-F238E27FC236}">
                  <a16:creationId xmlns:a16="http://schemas.microsoft.com/office/drawing/2014/main" id="{05B000A7-4C2C-4BB3-92DF-6F5ACC2C7875}"/>
                </a:ext>
              </a:extLst>
            </p:cNvPr>
            <p:cNvCxnSpPr/>
            <p:nvPr/>
          </p:nvCxnSpPr>
          <p:spPr>
            <a:xfrm>
              <a:off x="433814" y="4990654"/>
              <a:ext cx="12369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DDACC377-1207-4B02-B446-688D8B244069}"/>
                </a:ext>
              </a:extLst>
            </p:cNvPr>
            <p:cNvCxnSpPr/>
            <p:nvPr/>
          </p:nvCxnSpPr>
          <p:spPr>
            <a:xfrm>
              <a:off x="475044" y="5019366"/>
              <a:ext cx="4417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18D7BDE6-89D3-4731-80FD-31C19CE037BA}"/>
                </a:ext>
              </a:extLst>
            </p:cNvPr>
            <p:cNvCxnSpPr/>
            <p:nvPr/>
          </p:nvCxnSpPr>
          <p:spPr>
            <a:xfrm>
              <a:off x="508849" y="5066113"/>
              <a:ext cx="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4AAFC480-6DBA-4E81-A71F-230E97C0909F}"/>
                </a:ext>
              </a:extLst>
            </p:cNvPr>
            <p:cNvCxnSpPr/>
            <p:nvPr/>
          </p:nvCxnSpPr>
          <p:spPr>
            <a:xfrm>
              <a:off x="401418" y="4965535"/>
              <a:ext cx="18553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7" name="インク 46">
                  <a:extLst>
                    <a:ext uri="{FF2B5EF4-FFF2-40B4-BE49-F238E27FC236}">
                      <a16:creationId xmlns:a16="http://schemas.microsoft.com/office/drawing/2014/main" id="{EB8F1927-7F22-4B16-882E-32F585B3EC95}"/>
                    </a:ext>
                  </a:extLst>
                </p14:cNvPr>
                <p14:cNvContentPartPr/>
                <p14:nvPr/>
              </p14:nvContentPartPr>
              <p14:xfrm>
                <a:off x="1361726" y="4132043"/>
                <a:ext cx="21600" cy="67458"/>
              </p14:xfrm>
            </p:contentPart>
          </mc:Choice>
          <mc:Fallback xmlns="">
            <p:pic>
              <p:nvPicPr>
                <p:cNvPr id="47" name="インク 46">
                  <a:extLst>
                    <a:ext uri="{FF2B5EF4-FFF2-40B4-BE49-F238E27FC236}">
                      <a16:creationId xmlns:a16="http://schemas.microsoft.com/office/drawing/2014/main" id="{EB8F1927-7F22-4B16-882E-32F585B3EC95}"/>
                    </a:ext>
                  </a:extLst>
                </p:cNvPr>
                <p:cNvPicPr/>
                <p:nvPr/>
              </p:nvPicPr>
              <p:blipFill>
                <a:blip r:embed="rId3"/>
                <a:stretch>
                  <a:fillRect/>
                </a:stretch>
              </p:blipFill>
              <p:spPr>
                <a:xfrm>
                  <a:off x="1330406" y="4068914"/>
                  <a:ext cx="84240" cy="193356"/>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8" name="インク 47">
                  <a:extLst>
                    <a:ext uri="{FF2B5EF4-FFF2-40B4-BE49-F238E27FC236}">
                      <a16:creationId xmlns:a16="http://schemas.microsoft.com/office/drawing/2014/main" id="{A64A4917-6524-4C01-8A33-2AD93ACFE0FC}"/>
                    </a:ext>
                  </a:extLst>
                </p14:cNvPr>
                <p14:cNvContentPartPr/>
                <p14:nvPr/>
              </p14:nvContentPartPr>
              <p14:xfrm>
                <a:off x="1957554" y="4085188"/>
                <a:ext cx="332" cy="332"/>
              </p14:xfrm>
            </p:contentPart>
          </mc:Choice>
          <mc:Fallback xmlns="">
            <p:pic>
              <p:nvPicPr>
                <p:cNvPr id="48" name="インク 47">
                  <a:extLst>
                    <a:ext uri="{FF2B5EF4-FFF2-40B4-BE49-F238E27FC236}">
                      <a16:creationId xmlns:a16="http://schemas.microsoft.com/office/drawing/2014/main" id="{A64A4917-6524-4C01-8A33-2AD93ACFE0FC}"/>
                    </a:ext>
                  </a:extLst>
                </p:cNvPr>
                <p:cNvPicPr/>
                <p:nvPr/>
              </p:nvPicPr>
              <p:blipFill>
                <a:blip r:embed="rId5"/>
                <a:stretch>
                  <a:fillRect/>
                </a:stretch>
              </p:blipFill>
              <p:spPr>
                <a:xfrm>
                  <a:off x="1928670" y="4027088"/>
                  <a:ext cx="58100" cy="116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9" name="インク 48">
                  <a:extLst>
                    <a:ext uri="{FF2B5EF4-FFF2-40B4-BE49-F238E27FC236}">
                      <a16:creationId xmlns:a16="http://schemas.microsoft.com/office/drawing/2014/main" id="{9CCB2EE6-B0E6-49E0-9E00-6A9B83A49752}"/>
                    </a:ext>
                  </a:extLst>
                </p14:cNvPr>
                <p14:cNvContentPartPr/>
                <p14:nvPr/>
              </p14:nvContentPartPr>
              <p14:xfrm>
                <a:off x="2982723" y="3697052"/>
                <a:ext cx="5649" cy="332"/>
              </p14:xfrm>
            </p:contentPart>
          </mc:Choice>
          <mc:Fallback xmlns="">
            <p:pic>
              <p:nvPicPr>
                <p:cNvPr id="49" name="インク 48">
                  <a:extLst>
                    <a:ext uri="{FF2B5EF4-FFF2-40B4-BE49-F238E27FC236}">
                      <a16:creationId xmlns:a16="http://schemas.microsoft.com/office/drawing/2014/main" id="{9CCB2EE6-B0E6-49E0-9E00-6A9B83A49752}"/>
                    </a:ext>
                  </a:extLst>
                </p:cNvPr>
                <p:cNvPicPr/>
                <p:nvPr/>
              </p:nvPicPr>
              <p:blipFill>
                <a:blip r:embed="rId7"/>
                <a:stretch>
                  <a:fillRect/>
                </a:stretch>
              </p:blipFill>
              <p:spPr>
                <a:xfrm>
                  <a:off x="2928116" y="3638952"/>
                  <a:ext cx="114863" cy="116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0" name="インク 49">
                  <a:extLst>
                    <a:ext uri="{FF2B5EF4-FFF2-40B4-BE49-F238E27FC236}">
                      <a16:creationId xmlns:a16="http://schemas.microsoft.com/office/drawing/2014/main" id="{9B2F00DF-5F70-4D6C-BCFE-D58FCCF8AD87}"/>
                    </a:ext>
                  </a:extLst>
                </p14:cNvPr>
                <p14:cNvContentPartPr/>
                <p14:nvPr/>
              </p14:nvContentPartPr>
              <p14:xfrm>
                <a:off x="7391777" y="2138383"/>
                <a:ext cx="332" cy="332"/>
              </p14:xfrm>
            </p:contentPart>
          </mc:Choice>
          <mc:Fallback xmlns="">
            <p:pic>
              <p:nvPicPr>
                <p:cNvPr id="50" name="インク 49">
                  <a:extLst>
                    <a:ext uri="{FF2B5EF4-FFF2-40B4-BE49-F238E27FC236}">
                      <a16:creationId xmlns:a16="http://schemas.microsoft.com/office/drawing/2014/main" id="{9B2F00DF-5F70-4D6C-BCFE-D58FCCF8AD87}"/>
                    </a:ext>
                  </a:extLst>
                </p:cNvPr>
                <p:cNvPicPr/>
                <p:nvPr/>
              </p:nvPicPr>
              <p:blipFill>
                <a:blip r:embed="rId5"/>
                <a:stretch>
                  <a:fillRect/>
                </a:stretch>
              </p:blipFill>
              <p:spPr>
                <a:xfrm>
                  <a:off x="7362893" y="2080283"/>
                  <a:ext cx="58100" cy="116200"/>
                </a:xfrm>
                <a:prstGeom prst="rect">
                  <a:avLst/>
                </a:prstGeom>
              </p:spPr>
            </p:pic>
          </mc:Fallback>
        </mc:AlternateContent>
        <p:sp>
          <p:nvSpPr>
            <p:cNvPr id="54" name="テキスト ボックス 53">
              <a:extLst>
                <a:ext uri="{FF2B5EF4-FFF2-40B4-BE49-F238E27FC236}">
                  <a16:creationId xmlns:a16="http://schemas.microsoft.com/office/drawing/2014/main" id="{3DBFE519-DEBE-4659-8F41-426ACC6A5F54}"/>
                </a:ext>
              </a:extLst>
            </p:cNvPr>
            <p:cNvSpPr txBox="1"/>
            <p:nvPr/>
          </p:nvSpPr>
          <p:spPr>
            <a:xfrm>
              <a:off x="499919" y="3417765"/>
              <a:ext cx="1692287" cy="376385"/>
            </a:xfrm>
            <a:prstGeom prst="rect">
              <a:avLst/>
            </a:prstGeom>
            <a:noFill/>
            <a:ln>
              <a:solidFill>
                <a:srgbClr val="FF0000"/>
              </a:solidFill>
            </a:ln>
          </p:spPr>
          <p:txBody>
            <a:bodyPr wrap="square" rtlCol="0">
              <a:spAutoFit/>
            </a:bodyPr>
            <a:lstStyle/>
            <a:p>
              <a:pPr algn="ctr"/>
              <a:r>
                <a:rPr lang="ja-JP" altLang="en-US" sz="1846" dirty="0">
                  <a:solidFill>
                    <a:srgbClr val="FF0000"/>
                  </a:solidFill>
                </a:rPr>
                <a:t>将来（イメージ）</a:t>
              </a:r>
            </a:p>
          </p:txBody>
        </p:sp>
        <p:grpSp>
          <p:nvGrpSpPr>
            <p:cNvPr id="56" name="グループ化 55">
              <a:extLst>
                <a:ext uri="{FF2B5EF4-FFF2-40B4-BE49-F238E27FC236}">
                  <a16:creationId xmlns:a16="http://schemas.microsoft.com/office/drawing/2014/main" id="{22BFD2E6-DF12-490F-BF61-3860062DA544}"/>
                </a:ext>
              </a:extLst>
            </p:cNvPr>
            <p:cNvGrpSpPr/>
            <p:nvPr/>
          </p:nvGrpSpPr>
          <p:grpSpPr>
            <a:xfrm>
              <a:off x="707669" y="1018508"/>
              <a:ext cx="7456271" cy="2114937"/>
              <a:chOff x="753954" y="817634"/>
              <a:chExt cx="8077627" cy="2291182"/>
            </a:xfrm>
          </p:grpSpPr>
          <p:sp>
            <p:nvSpPr>
              <p:cNvPr id="57" name="フリーフォーム: 図形 56">
                <a:extLst>
                  <a:ext uri="{FF2B5EF4-FFF2-40B4-BE49-F238E27FC236}">
                    <a16:creationId xmlns:a16="http://schemas.microsoft.com/office/drawing/2014/main" id="{7CC84611-7E7C-4954-B13E-A3D6E79E7FF5}"/>
                  </a:ext>
                </a:extLst>
              </p:cNvPr>
              <p:cNvSpPr/>
              <p:nvPr/>
            </p:nvSpPr>
            <p:spPr>
              <a:xfrm flipH="1">
                <a:off x="759734" y="1882628"/>
                <a:ext cx="5729361" cy="1169961"/>
              </a:xfrm>
              <a:custGeom>
                <a:avLst/>
                <a:gdLst>
                  <a:gd name="connsiteX0" fmla="*/ 0 w 8540885"/>
                  <a:gd name="connsiteY0" fmla="*/ 57150 h 1526026"/>
                  <a:gd name="connsiteX1" fmla="*/ 554476 w 8540885"/>
                  <a:gd name="connsiteY1" fmla="*/ 8511 h 1526026"/>
                  <a:gd name="connsiteX2" fmla="*/ 924127 w 8540885"/>
                  <a:gd name="connsiteY2" fmla="*/ 27967 h 1526026"/>
                  <a:gd name="connsiteX3" fmla="*/ 1342417 w 8540885"/>
                  <a:gd name="connsiteY3" fmla="*/ 271158 h 1526026"/>
                  <a:gd name="connsiteX4" fmla="*/ 1848255 w 8540885"/>
                  <a:gd name="connsiteY4" fmla="*/ 796452 h 1526026"/>
                  <a:gd name="connsiteX5" fmla="*/ 2529191 w 8540885"/>
                  <a:gd name="connsiteY5" fmla="*/ 1282835 h 1526026"/>
                  <a:gd name="connsiteX6" fmla="*/ 4212076 w 8540885"/>
                  <a:gd name="connsiteY6" fmla="*/ 1380111 h 1526026"/>
                  <a:gd name="connsiteX7" fmla="*/ 8540885 w 8540885"/>
                  <a:gd name="connsiteY7" fmla="*/ 1526026 h 152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40885" h="1526026">
                    <a:moveTo>
                      <a:pt x="0" y="57150"/>
                    </a:moveTo>
                    <a:cubicBezTo>
                      <a:pt x="200227" y="35262"/>
                      <a:pt x="400455" y="13375"/>
                      <a:pt x="554476" y="8511"/>
                    </a:cubicBezTo>
                    <a:cubicBezTo>
                      <a:pt x="708497" y="3647"/>
                      <a:pt x="792804" y="-15808"/>
                      <a:pt x="924127" y="27967"/>
                    </a:cubicBezTo>
                    <a:cubicBezTo>
                      <a:pt x="1055451" y="71742"/>
                      <a:pt x="1188396" y="143077"/>
                      <a:pt x="1342417" y="271158"/>
                    </a:cubicBezTo>
                    <a:cubicBezTo>
                      <a:pt x="1496438" y="399239"/>
                      <a:pt x="1650459" y="627839"/>
                      <a:pt x="1848255" y="796452"/>
                    </a:cubicBezTo>
                    <a:cubicBezTo>
                      <a:pt x="2046051" y="965065"/>
                      <a:pt x="2135221" y="1185559"/>
                      <a:pt x="2529191" y="1282835"/>
                    </a:cubicBezTo>
                    <a:cubicBezTo>
                      <a:pt x="2923161" y="1380111"/>
                      <a:pt x="4212076" y="1380111"/>
                      <a:pt x="4212076" y="1380111"/>
                    </a:cubicBezTo>
                    <a:lnTo>
                      <a:pt x="8540885" y="1526026"/>
                    </a:lnTo>
                  </a:path>
                </a:pathLst>
              </a:custGeom>
              <a:noFill/>
              <a:ln w="9525">
                <a:solidFill>
                  <a:srgbClr val="99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cxnSp>
            <p:nvCxnSpPr>
              <p:cNvPr id="58" name="直線コネクタ 57">
                <a:extLst>
                  <a:ext uri="{FF2B5EF4-FFF2-40B4-BE49-F238E27FC236}">
                    <a16:creationId xmlns:a16="http://schemas.microsoft.com/office/drawing/2014/main" id="{F8079B66-5EF3-4521-8C4F-F6BFBF3FBA29}"/>
                  </a:ext>
                </a:extLst>
              </p:cNvPr>
              <p:cNvCxnSpPr>
                <a:cxnSpLocks/>
              </p:cNvCxnSpPr>
              <p:nvPr/>
            </p:nvCxnSpPr>
            <p:spPr>
              <a:xfrm>
                <a:off x="753954" y="2582320"/>
                <a:ext cx="44051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9" name="グループ化 58">
                <a:extLst>
                  <a:ext uri="{FF2B5EF4-FFF2-40B4-BE49-F238E27FC236}">
                    <a16:creationId xmlns:a16="http://schemas.microsoft.com/office/drawing/2014/main" id="{F0A4420B-0A02-4B43-9E29-D1F811DB6245}"/>
                  </a:ext>
                </a:extLst>
              </p:cNvPr>
              <p:cNvGrpSpPr>
                <a:grpSpLocks noChangeAspect="1"/>
              </p:cNvGrpSpPr>
              <p:nvPr/>
            </p:nvGrpSpPr>
            <p:grpSpPr>
              <a:xfrm>
                <a:off x="753954" y="2468462"/>
                <a:ext cx="201001" cy="201606"/>
                <a:chOff x="984736" y="2638424"/>
                <a:chExt cx="316523" cy="260525"/>
              </a:xfrm>
            </p:grpSpPr>
            <p:sp>
              <p:nvSpPr>
                <p:cNvPr id="81" name="フローチャート: 組合せ 80">
                  <a:extLst>
                    <a:ext uri="{FF2B5EF4-FFF2-40B4-BE49-F238E27FC236}">
                      <a16:creationId xmlns:a16="http://schemas.microsoft.com/office/drawing/2014/main" id="{7FB3EA4E-9BE5-4A16-BD6C-5AD2B00B4B3E}"/>
                    </a:ext>
                  </a:extLst>
                </p:cNvPr>
                <p:cNvSpPr/>
                <p:nvPr/>
              </p:nvSpPr>
              <p:spPr>
                <a:xfrm>
                  <a:off x="1085009" y="2638424"/>
                  <a:ext cx="123825" cy="123825"/>
                </a:xfrm>
                <a:prstGeom prst="flowChartMerg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572" tIns="38286" rIns="76572" bIns="38286" numCol="1" spcCol="0" rtlCol="0" fromWordArt="0" anchor="ctr" anchorCtr="0" forceAA="0" compatLnSpc="1">
                  <a:prstTxWarp prst="textNoShape">
                    <a:avLst/>
                  </a:prstTxWarp>
                  <a:noAutofit/>
                </a:bodyPr>
                <a:lstStyle/>
                <a:p>
                  <a:pPr algn="ctr"/>
                  <a:endParaRPr lang="ja-JP" altLang="en-US" sz="1477"/>
                </a:p>
              </p:txBody>
            </p:sp>
            <p:cxnSp>
              <p:nvCxnSpPr>
                <p:cNvPr id="82" name="直線コネクタ 81">
                  <a:extLst>
                    <a:ext uri="{FF2B5EF4-FFF2-40B4-BE49-F238E27FC236}">
                      <a16:creationId xmlns:a16="http://schemas.microsoft.com/office/drawing/2014/main" id="{6A279601-BEF1-499C-B0F8-60ED42FCEADB}"/>
                    </a:ext>
                  </a:extLst>
                </p:cNvPr>
                <p:cNvCxnSpPr/>
                <p:nvPr/>
              </p:nvCxnSpPr>
              <p:spPr>
                <a:xfrm>
                  <a:off x="1040001" y="2848707"/>
                  <a:ext cx="21101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5BE24DA0-6EA9-4E0B-B366-38ECC2507690}"/>
                    </a:ext>
                  </a:extLst>
                </p:cNvPr>
                <p:cNvCxnSpPr/>
                <p:nvPr/>
              </p:nvCxnSpPr>
              <p:spPr>
                <a:xfrm>
                  <a:off x="1110340" y="2888900"/>
                  <a:ext cx="7536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52B33EE6-D2EF-4BCE-B732-1F117512EE16}"/>
                    </a:ext>
                  </a:extLst>
                </p:cNvPr>
                <p:cNvCxnSpPr/>
                <p:nvPr/>
              </p:nvCxnSpPr>
              <p:spPr>
                <a:xfrm>
                  <a:off x="1145509" y="2898949"/>
                  <a:ext cx="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BACA4A15-784B-4BB0-BCCD-A7767EFD9412}"/>
                    </a:ext>
                  </a:extLst>
                </p:cNvPr>
                <p:cNvCxnSpPr/>
                <p:nvPr/>
              </p:nvCxnSpPr>
              <p:spPr>
                <a:xfrm>
                  <a:off x="984736" y="2813542"/>
                  <a:ext cx="31652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グループ化 59">
                <a:extLst>
                  <a:ext uri="{FF2B5EF4-FFF2-40B4-BE49-F238E27FC236}">
                    <a16:creationId xmlns:a16="http://schemas.microsoft.com/office/drawing/2014/main" id="{935D7CD9-A17D-4929-AAE9-F7B11AC1D558}"/>
                  </a:ext>
                </a:extLst>
              </p:cNvPr>
              <p:cNvGrpSpPr>
                <a:grpSpLocks noChangeAspect="1"/>
              </p:cNvGrpSpPr>
              <p:nvPr/>
            </p:nvGrpSpPr>
            <p:grpSpPr>
              <a:xfrm>
                <a:off x="753954" y="2245603"/>
                <a:ext cx="201001" cy="201606"/>
                <a:chOff x="984736" y="2638424"/>
                <a:chExt cx="316523" cy="260525"/>
              </a:xfrm>
            </p:grpSpPr>
            <p:sp>
              <p:nvSpPr>
                <p:cNvPr id="76" name="フローチャート: 組合せ 75">
                  <a:extLst>
                    <a:ext uri="{FF2B5EF4-FFF2-40B4-BE49-F238E27FC236}">
                      <a16:creationId xmlns:a16="http://schemas.microsoft.com/office/drawing/2014/main" id="{0116D03D-9AD3-466C-824E-F43423E90115}"/>
                    </a:ext>
                  </a:extLst>
                </p:cNvPr>
                <p:cNvSpPr/>
                <p:nvPr/>
              </p:nvSpPr>
              <p:spPr>
                <a:xfrm>
                  <a:off x="1085009" y="2638424"/>
                  <a:ext cx="123825" cy="123825"/>
                </a:xfrm>
                <a:prstGeom prst="flowChartMerg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572" tIns="38286" rIns="76572" bIns="38286" numCol="1" spcCol="0" rtlCol="0" fromWordArt="0" anchor="ctr" anchorCtr="0" forceAA="0" compatLnSpc="1">
                  <a:prstTxWarp prst="textNoShape">
                    <a:avLst/>
                  </a:prstTxWarp>
                  <a:noAutofit/>
                </a:bodyPr>
                <a:lstStyle/>
                <a:p>
                  <a:pPr algn="ctr"/>
                  <a:endParaRPr lang="ja-JP" altLang="en-US" sz="1477"/>
                </a:p>
              </p:txBody>
            </p:sp>
            <p:cxnSp>
              <p:nvCxnSpPr>
                <p:cNvPr id="77" name="直線コネクタ 76">
                  <a:extLst>
                    <a:ext uri="{FF2B5EF4-FFF2-40B4-BE49-F238E27FC236}">
                      <a16:creationId xmlns:a16="http://schemas.microsoft.com/office/drawing/2014/main" id="{0CF5BB10-E88E-4E6B-B331-5DB9C1841AB9}"/>
                    </a:ext>
                  </a:extLst>
                </p:cNvPr>
                <p:cNvCxnSpPr/>
                <p:nvPr/>
              </p:nvCxnSpPr>
              <p:spPr>
                <a:xfrm>
                  <a:off x="1040001" y="2848707"/>
                  <a:ext cx="21101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631D0619-A30F-4D50-A963-7D25B6CBCB0E}"/>
                    </a:ext>
                  </a:extLst>
                </p:cNvPr>
                <p:cNvCxnSpPr/>
                <p:nvPr/>
              </p:nvCxnSpPr>
              <p:spPr>
                <a:xfrm>
                  <a:off x="1110340" y="2888900"/>
                  <a:ext cx="7536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12542B1D-682D-46C0-98DD-BA031EAC831E}"/>
                    </a:ext>
                  </a:extLst>
                </p:cNvPr>
                <p:cNvCxnSpPr/>
                <p:nvPr/>
              </p:nvCxnSpPr>
              <p:spPr>
                <a:xfrm>
                  <a:off x="1145509" y="2898949"/>
                  <a:ext cx="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53121B3A-9EAF-40D6-B5F0-D09EB0E6F01F}"/>
                    </a:ext>
                  </a:extLst>
                </p:cNvPr>
                <p:cNvCxnSpPr/>
                <p:nvPr/>
              </p:nvCxnSpPr>
              <p:spPr>
                <a:xfrm>
                  <a:off x="984736" y="2813542"/>
                  <a:ext cx="31652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1" name="直線コネクタ 60">
                <a:extLst>
                  <a:ext uri="{FF2B5EF4-FFF2-40B4-BE49-F238E27FC236}">
                    <a16:creationId xmlns:a16="http://schemas.microsoft.com/office/drawing/2014/main" id="{07C8263D-AF76-487F-950B-3A6652B2AE73}"/>
                  </a:ext>
                </a:extLst>
              </p:cNvPr>
              <p:cNvCxnSpPr>
                <a:cxnSpLocks/>
              </p:cNvCxnSpPr>
              <p:nvPr/>
            </p:nvCxnSpPr>
            <p:spPr>
              <a:xfrm>
                <a:off x="6916612" y="2577176"/>
                <a:ext cx="1203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2B7B5F6E-95CF-4C2E-8AEF-1DA221EF3DD1}"/>
                  </a:ext>
                </a:extLst>
              </p:cNvPr>
              <p:cNvSpPr txBox="1"/>
              <p:nvPr/>
            </p:nvSpPr>
            <p:spPr>
              <a:xfrm>
                <a:off x="7064240" y="1836195"/>
                <a:ext cx="1232035" cy="284731"/>
              </a:xfrm>
              <a:prstGeom prst="rect">
                <a:avLst/>
              </a:prstGeom>
              <a:noFill/>
            </p:spPr>
            <p:txBody>
              <a:bodyPr wrap="square" rtlCol="0">
                <a:spAutoFit/>
              </a:bodyPr>
              <a:lstStyle/>
              <a:p>
                <a:r>
                  <a:rPr lang="ja-JP" altLang="en-US" sz="1108" dirty="0"/>
                  <a:t>潮位偏差</a:t>
                </a:r>
              </a:p>
            </p:txBody>
          </p:sp>
          <p:cxnSp>
            <p:nvCxnSpPr>
              <p:cNvPr id="63" name="直線コネクタ 62">
                <a:extLst>
                  <a:ext uri="{FF2B5EF4-FFF2-40B4-BE49-F238E27FC236}">
                    <a16:creationId xmlns:a16="http://schemas.microsoft.com/office/drawing/2014/main" id="{80FFC008-3785-46A5-8E9F-59C860701A57}"/>
                  </a:ext>
                </a:extLst>
              </p:cNvPr>
              <p:cNvCxnSpPr>
                <a:cxnSpLocks/>
              </p:cNvCxnSpPr>
              <p:nvPr/>
            </p:nvCxnSpPr>
            <p:spPr>
              <a:xfrm>
                <a:off x="6948036" y="1383456"/>
                <a:ext cx="1203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FACF4390-2922-4358-A5FD-16C19ADA40F4}"/>
                  </a:ext>
                </a:extLst>
              </p:cNvPr>
              <p:cNvCxnSpPr>
                <a:cxnSpLocks/>
              </p:cNvCxnSpPr>
              <p:nvPr/>
            </p:nvCxnSpPr>
            <p:spPr>
              <a:xfrm>
                <a:off x="6916612" y="1055956"/>
                <a:ext cx="1203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E76C17C2-5307-45A4-A60D-96AF84A31369}"/>
                  </a:ext>
                </a:extLst>
              </p:cNvPr>
              <p:cNvCxnSpPr>
                <a:cxnSpLocks/>
              </p:cNvCxnSpPr>
              <p:nvPr/>
            </p:nvCxnSpPr>
            <p:spPr>
              <a:xfrm>
                <a:off x="6916612" y="837471"/>
                <a:ext cx="1203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A372378C-18D1-4561-8DA4-405998568639}"/>
                  </a:ext>
                </a:extLst>
              </p:cNvPr>
              <p:cNvCxnSpPr/>
              <p:nvPr/>
            </p:nvCxnSpPr>
            <p:spPr>
              <a:xfrm>
                <a:off x="6987607" y="833480"/>
                <a:ext cx="0" cy="218485"/>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AFFAC041-B450-4C22-A4C8-0ACFBB87513C}"/>
                  </a:ext>
                </a:extLst>
              </p:cNvPr>
              <p:cNvCxnSpPr>
                <a:cxnSpLocks/>
              </p:cNvCxnSpPr>
              <p:nvPr/>
            </p:nvCxnSpPr>
            <p:spPr>
              <a:xfrm>
                <a:off x="6987607" y="1051965"/>
                <a:ext cx="0" cy="331491"/>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CB34C307-C9B7-4EF0-A248-726BF8DEA4CB}"/>
                  </a:ext>
                </a:extLst>
              </p:cNvPr>
              <p:cNvCxnSpPr>
                <a:cxnSpLocks/>
              </p:cNvCxnSpPr>
              <p:nvPr/>
            </p:nvCxnSpPr>
            <p:spPr>
              <a:xfrm>
                <a:off x="6987607" y="1383456"/>
                <a:ext cx="0" cy="1180827"/>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C143042E-CBF7-468D-AE0D-75B4C8140467}"/>
                  </a:ext>
                </a:extLst>
              </p:cNvPr>
              <p:cNvSpPr txBox="1"/>
              <p:nvPr/>
            </p:nvSpPr>
            <p:spPr>
              <a:xfrm>
                <a:off x="7022233" y="1081261"/>
                <a:ext cx="1809348" cy="284731"/>
              </a:xfrm>
              <a:prstGeom prst="rect">
                <a:avLst/>
              </a:prstGeom>
              <a:noFill/>
            </p:spPr>
            <p:txBody>
              <a:bodyPr wrap="square" rtlCol="0">
                <a:spAutoFit/>
              </a:bodyPr>
              <a:lstStyle/>
              <a:p>
                <a:r>
                  <a:rPr lang="ja-JP" altLang="en-US" sz="1108" dirty="0"/>
                  <a:t>設計波に対する必要高</a:t>
                </a:r>
              </a:p>
            </p:txBody>
          </p:sp>
          <p:sp>
            <p:nvSpPr>
              <p:cNvPr id="70" name="テキスト ボックス 69">
                <a:extLst>
                  <a:ext uri="{FF2B5EF4-FFF2-40B4-BE49-F238E27FC236}">
                    <a16:creationId xmlns:a16="http://schemas.microsoft.com/office/drawing/2014/main" id="{741AF5F2-A67C-4FAD-9764-DDA3E7423A40}"/>
                  </a:ext>
                </a:extLst>
              </p:cNvPr>
              <p:cNvSpPr txBox="1"/>
              <p:nvPr/>
            </p:nvSpPr>
            <p:spPr>
              <a:xfrm>
                <a:off x="7023742" y="817634"/>
                <a:ext cx="1232035" cy="284731"/>
              </a:xfrm>
              <a:prstGeom prst="rect">
                <a:avLst/>
              </a:prstGeom>
              <a:noFill/>
            </p:spPr>
            <p:txBody>
              <a:bodyPr wrap="square" rtlCol="0">
                <a:spAutoFit/>
              </a:bodyPr>
              <a:lstStyle/>
              <a:p>
                <a:r>
                  <a:rPr lang="ja-JP" altLang="en-US" sz="1108" dirty="0"/>
                  <a:t>余裕高</a:t>
                </a:r>
              </a:p>
            </p:txBody>
          </p:sp>
          <p:sp>
            <p:nvSpPr>
              <p:cNvPr id="71" name="台形 70">
                <a:extLst>
                  <a:ext uri="{FF2B5EF4-FFF2-40B4-BE49-F238E27FC236}">
                    <a16:creationId xmlns:a16="http://schemas.microsoft.com/office/drawing/2014/main" id="{776DD46F-C2BB-45C4-9A47-7C3289CE737E}"/>
                  </a:ext>
                </a:extLst>
              </p:cNvPr>
              <p:cNvSpPr/>
              <p:nvPr/>
            </p:nvSpPr>
            <p:spPr>
              <a:xfrm>
                <a:off x="6298570" y="827332"/>
                <a:ext cx="576064" cy="2281484"/>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72" name="テキスト ボックス 71">
                <a:extLst>
                  <a:ext uri="{FF2B5EF4-FFF2-40B4-BE49-F238E27FC236}">
                    <a16:creationId xmlns:a16="http://schemas.microsoft.com/office/drawing/2014/main" id="{4BD300B2-28DD-4B78-AF53-143ADC791323}"/>
                  </a:ext>
                </a:extLst>
              </p:cNvPr>
              <p:cNvSpPr txBox="1"/>
              <p:nvPr/>
            </p:nvSpPr>
            <p:spPr>
              <a:xfrm>
                <a:off x="7032763" y="2566652"/>
                <a:ext cx="1432726" cy="284731"/>
              </a:xfrm>
              <a:prstGeom prst="rect">
                <a:avLst/>
              </a:prstGeom>
              <a:noFill/>
            </p:spPr>
            <p:txBody>
              <a:bodyPr wrap="square" rtlCol="0">
                <a:spAutoFit/>
              </a:bodyPr>
              <a:lstStyle/>
              <a:p>
                <a:r>
                  <a:rPr lang="ja-JP" altLang="en-US" sz="1108" dirty="0"/>
                  <a:t>朔望平均満潮位</a:t>
                </a:r>
              </a:p>
            </p:txBody>
          </p:sp>
          <p:sp>
            <p:nvSpPr>
              <p:cNvPr id="73" name="フリーフォーム 3">
                <a:extLst>
                  <a:ext uri="{FF2B5EF4-FFF2-40B4-BE49-F238E27FC236}">
                    <a16:creationId xmlns:a16="http://schemas.microsoft.com/office/drawing/2014/main" id="{CDCF4796-AF3B-4C9B-9E1F-CF12EC65641A}"/>
                  </a:ext>
                </a:extLst>
              </p:cNvPr>
              <p:cNvSpPr/>
              <p:nvPr/>
            </p:nvSpPr>
            <p:spPr>
              <a:xfrm>
                <a:off x="944880" y="1447800"/>
                <a:ext cx="5379720" cy="961868"/>
              </a:xfrm>
              <a:custGeom>
                <a:avLst/>
                <a:gdLst>
                  <a:gd name="connsiteX0" fmla="*/ 5379720 w 5379720"/>
                  <a:gd name="connsiteY0" fmla="*/ 0 h 961868"/>
                  <a:gd name="connsiteX1" fmla="*/ 4114800 w 5379720"/>
                  <a:gd name="connsiteY1" fmla="*/ 548640 h 961868"/>
                  <a:gd name="connsiteX2" fmla="*/ 1859280 w 5379720"/>
                  <a:gd name="connsiteY2" fmla="*/ 899160 h 961868"/>
                  <a:gd name="connsiteX3" fmla="*/ 0 w 5379720"/>
                  <a:gd name="connsiteY3" fmla="*/ 960120 h 961868"/>
                </a:gdLst>
                <a:ahLst/>
                <a:cxnLst>
                  <a:cxn ang="0">
                    <a:pos x="connsiteX0" y="connsiteY0"/>
                  </a:cxn>
                  <a:cxn ang="0">
                    <a:pos x="connsiteX1" y="connsiteY1"/>
                  </a:cxn>
                  <a:cxn ang="0">
                    <a:pos x="connsiteX2" y="connsiteY2"/>
                  </a:cxn>
                  <a:cxn ang="0">
                    <a:pos x="connsiteX3" y="connsiteY3"/>
                  </a:cxn>
                </a:cxnLst>
                <a:rect l="l" t="t" r="r" b="b"/>
                <a:pathLst>
                  <a:path w="5379720" h="961868">
                    <a:moveTo>
                      <a:pt x="5379720" y="0"/>
                    </a:moveTo>
                    <a:cubicBezTo>
                      <a:pt x="5040630" y="199390"/>
                      <a:pt x="4701540" y="398780"/>
                      <a:pt x="4114800" y="548640"/>
                    </a:cubicBezTo>
                    <a:cubicBezTo>
                      <a:pt x="3528060" y="698500"/>
                      <a:pt x="2545080" y="830580"/>
                      <a:pt x="1859280" y="899160"/>
                    </a:cubicBezTo>
                    <a:cubicBezTo>
                      <a:pt x="1173480" y="967740"/>
                      <a:pt x="586740" y="963930"/>
                      <a:pt x="0" y="960120"/>
                    </a:cubicBezTo>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74" name="フリーフォーム 6">
                <a:extLst>
                  <a:ext uri="{FF2B5EF4-FFF2-40B4-BE49-F238E27FC236}">
                    <a16:creationId xmlns:a16="http://schemas.microsoft.com/office/drawing/2014/main" id="{4A4D1D35-80B1-4ACC-9281-84DA3222AA5A}"/>
                  </a:ext>
                </a:extLst>
              </p:cNvPr>
              <p:cNvSpPr/>
              <p:nvPr/>
            </p:nvSpPr>
            <p:spPr>
              <a:xfrm>
                <a:off x="1021080" y="1036320"/>
                <a:ext cx="5318760" cy="1478369"/>
              </a:xfrm>
              <a:custGeom>
                <a:avLst/>
                <a:gdLst>
                  <a:gd name="connsiteX0" fmla="*/ 5318760 w 5318760"/>
                  <a:gd name="connsiteY0" fmla="*/ 0 h 1478369"/>
                  <a:gd name="connsiteX1" fmla="*/ 4434840 w 5318760"/>
                  <a:gd name="connsiteY1" fmla="*/ 1036320 h 1478369"/>
                  <a:gd name="connsiteX2" fmla="*/ 3718560 w 5318760"/>
                  <a:gd name="connsiteY2" fmla="*/ 807720 h 1478369"/>
                  <a:gd name="connsiteX3" fmla="*/ 3093720 w 5318760"/>
                  <a:gd name="connsiteY3" fmla="*/ 1264920 h 1478369"/>
                  <a:gd name="connsiteX4" fmla="*/ 2484120 w 5318760"/>
                  <a:gd name="connsiteY4" fmla="*/ 1021080 h 1478369"/>
                  <a:gd name="connsiteX5" fmla="*/ 2072640 w 5318760"/>
                  <a:gd name="connsiteY5" fmla="*/ 1402080 h 1478369"/>
                  <a:gd name="connsiteX6" fmla="*/ 1554480 w 5318760"/>
                  <a:gd name="connsiteY6" fmla="*/ 1203960 h 1478369"/>
                  <a:gd name="connsiteX7" fmla="*/ 1203960 w 5318760"/>
                  <a:gd name="connsiteY7" fmla="*/ 1478280 h 1478369"/>
                  <a:gd name="connsiteX8" fmla="*/ 868680 w 5318760"/>
                  <a:gd name="connsiteY8" fmla="*/ 1234440 h 1478369"/>
                  <a:gd name="connsiteX9" fmla="*/ 441960 w 5318760"/>
                  <a:gd name="connsiteY9" fmla="*/ 1478280 h 1478369"/>
                  <a:gd name="connsiteX10" fmla="*/ 167640 w 5318760"/>
                  <a:gd name="connsiteY10" fmla="*/ 1264920 h 1478369"/>
                  <a:gd name="connsiteX11" fmla="*/ 0 w 5318760"/>
                  <a:gd name="connsiteY11" fmla="*/ 1447800 h 147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8760" h="1478369">
                    <a:moveTo>
                      <a:pt x="5318760" y="0"/>
                    </a:moveTo>
                    <a:cubicBezTo>
                      <a:pt x="5010150" y="450850"/>
                      <a:pt x="4701540" y="901700"/>
                      <a:pt x="4434840" y="1036320"/>
                    </a:cubicBezTo>
                    <a:cubicBezTo>
                      <a:pt x="4168140" y="1170940"/>
                      <a:pt x="3942080" y="769620"/>
                      <a:pt x="3718560" y="807720"/>
                    </a:cubicBezTo>
                    <a:cubicBezTo>
                      <a:pt x="3495040" y="845820"/>
                      <a:pt x="3299460" y="1229360"/>
                      <a:pt x="3093720" y="1264920"/>
                    </a:cubicBezTo>
                    <a:cubicBezTo>
                      <a:pt x="2887980" y="1300480"/>
                      <a:pt x="2654300" y="998220"/>
                      <a:pt x="2484120" y="1021080"/>
                    </a:cubicBezTo>
                    <a:cubicBezTo>
                      <a:pt x="2313940" y="1043940"/>
                      <a:pt x="2227580" y="1371600"/>
                      <a:pt x="2072640" y="1402080"/>
                    </a:cubicBezTo>
                    <a:cubicBezTo>
                      <a:pt x="1917700" y="1432560"/>
                      <a:pt x="1699260" y="1191260"/>
                      <a:pt x="1554480" y="1203960"/>
                    </a:cubicBezTo>
                    <a:cubicBezTo>
                      <a:pt x="1409700" y="1216660"/>
                      <a:pt x="1318260" y="1473200"/>
                      <a:pt x="1203960" y="1478280"/>
                    </a:cubicBezTo>
                    <a:cubicBezTo>
                      <a:pt x="1089660" y="1483360"/>
                      <a:pt x="995680" y="1234440"/>
                      <a:pt x="868680" y="1234440"/>
                    </a:cubicBezTo>
                    <a:cubicBezTo>
                      <a:pt x="741680" y="1234440"/>
                      <a:pt x="558800" y="1473200"/>
                      <a:pt x="441960" y="1478280"/>
                    </a:cubicBezTo>
                    <a:cubicBezTo>
                      <a:pt x="325120" y="1483360"/>
                      <a:pt x="241300" y="1270000"/>
                      <a:pt x="167640" y="1264920"/>
                    </a:cubicBezTo>
                    <a:cubicBezTo>
                      <a:pt x="93980" y="1259840"/>
                      <a:pt x="46990" y="1353820"/>
                      <a:pt x="0" y="1447800"/>
                    </a:cubicBezTo>
                  </a:path>
                </a:pathLst>
              </a:cu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cxnSp>
            <p:nvCxnSpPr>
              <p:cNvPr id="75" name="直線矢印コネクタ 74">
                <a:extLst>
                  <a:ext uri="{FF2B5EF4-FFF2-40B4-BE49-F238E27FC236}">
                    <a16:creationId xmlns:a16="http://schemas.microsoft.com/office/drawing/2014/main" id="{13D4AB47-F39D-4F12-8913-29F7CDA50752}"/>
                  </a:ext>
                </a:extLst>
              </p:cNvPr>
              <p:cNvCxnSpPr>
                <a:cxnSpLocks/>
              </p:cNvCxnSpPr>
              <p:nvPr/>
            </p:nvCxnSpPr>
            <p:spPr>
              <a:xfrm>
                <a:off x="6987607" y="2564283"/>
                <a:ext cx="0" cy="238508"/>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sp>
          <p:nvSpPr>
            <p:cNvPr id="86" name="フリーフォーム 130">
              <a:extLst>
                <a:ext uri="{FF2B5EF4-FFF2-40B4-BE49-F238E27FC236}">
                  <a16:creationId xmlns:a16="http://schemas.microsoft.com/office/drawing/2014/main" id="{8E0922D8-6AF2-4BEE-A363-1F6A77B1D13E}"/>
                </a:ext>
              </a:extLst>
            </p:cNvPr>
            <p:cNvSpPr/>
            <p:nvPr/>
          </p:nvSpPr>
          <p:spPr>
            <a:xfrm>
              <a:off x="587900" y="3921490"/>
              <a:ext cx="5316022" cy="1050957"/>
            </a:xfrm>
            <a:custGeom>
              <a:avLst/>
              <a:gdLst>
                <a:gd name="connsiteX0" fmla="*/ 5379720 w 5379720"/>
                <a:gd name="connsiteY0" fmla="*/ 0 h 961868"/>
                <a:gd name="connsiteX1" fmla="*/ 4114800 w 5379720"/>
                <a:gd name="connsiteY1" fmla="*/ 548640 h 961868"/>
                <a:gd name="connsiteX2" fmla="*/ 1859280 w 5379720"/>
                <a:gd name="connsiteY2" fmla="*/ 899160 h 961868"/>
                <a:gd name="connsiteX3" fmla="*/ 0 w 5379720"/>
                <a:gd name="connsiteY3" fmla="*/ 960120 h 961868"/>
              </a:gdLst>
              <a:ahLst/>
              <a:cxnLst>
                <a:cxn ang="0">
                  <a:pos x="connsiteX0" y="connsiteY0"/>
                </a:cxn>
                <a:cxn ang="0">
                  <a:pos x="connsiteX1" y="connsiteY1"/>
                </a:cxn>
                <a:cxn ang="0">
                  <a:pos x="connsiteX2" y="connsiteY2"/>
                </a:cxn>
                <a:cxn ang="0">
                  <a:pos x="connsiteX3" y="connsiteY3"/>
                </a:cxn>
              </a:cxnLst>
              <a:rect l="l" t="t" r="r" b="b"/>
              <a:pathLst>
                <a:path w="5379720" h="961868">
                  <a:moveTo>
                    <a:pt x="5379720" y="0"/>
                  </a:moveTo>
                  <a:cubicBezTo>
                    <a:pt x="5040630" y="199390"/>
                    <a:pt x="4701540" y="398780"/>
                    <a:pt x="4114800" y="548640"/>
                  </a:cubicBezTo>
                  <a:cubicBezTo>
                    <a:pt x="3528060" y="698500"/>
                    <a:pt x="2545080" y="830580"/>
                    <a:pt x="1859280" y="899160"/>
                  </a:cubicBezTo>
                  <a:cubicBezTo>
                    <a:pt x="1173480" y="967740"/>
                    <a:pt x="586740" y="963930"/>
                    <a:pt x="0" y="960120"/>
                  </a:cubicBezTo>
                </a:path>
              </a:pathLst>
            </a:cu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87" name="フリーフォーム 133">
              <a:extLst>
                <a:ext uri="{FF2B5EF4-FFF2-40B4-BE49-F238E27FC236}">
                  <a16:creationId xmlns:a16="http://schemas.microsoft.com/office/drawing/2014/main" id="{6C3FC26F-D57A-46DA-B106-BF2E1FDE853A}"/>
                </a:ext>
              </a:extLst>
            </p:cNvPr>
            <p:cNvSpPr/>
            <p:nvPr/>
          </p:nvSpPr>
          <p:spPr>
            <a:xfrm>
              <a:off x="608715" y="3408996"/>
              <a:ext cx="5357954" cy="1748632"/>
            </a:xfrm>
            <a:custGeom>
              <a:avLst/>
              <a:gdLst>
                <a:gd name="connsiteX0" fmla="*/ 5318760 w 5318760"/>
                <a:gd name="connsiteY0" fmla="*/ 0 h 1478369"/>
                <a:gd name="connsiteX1" fmla="*/ 4434840 w 5318760"/>
                <a:gd name="connsiteY1" fmla="*/ 1036320 h 1478369"/>
                <a:gd name="connsiteX2" fmla="*/ 3718560 w 5318760"/>
                <a:gd name="connsiteY2" fmla="*/ 807720 h 1478369"/>
                <a:gd name="connsiteX3" fmla="*/ 3093720 w 5318760"/>
                <a:gd name="connsiteY3" fmla="*/ 1264920 h 1478369"/>
                <a:gd name="connsiteX4" fmla="*/ 2484120 w 5318760"/>
                <a:gd name="connsiteY4" fmla="*/ 1021080 h 1478369"/>
                <a:gd name="connsiteX5" fmla="*/ 2072640 w 5318760"/>
                <a:gd name="connsiteY5" fmla="*/ 1402080 h 1478369"/>
                <a:gd name="connsiteX6" fmla="*/ 1554480 w 5318760"/>
                <a:gd name="connsiteY6" fmla="*/ 1203960 h 1478369"/>
                <a:gd name="connsiteX7" fmla="*/ 1203960 w 5318760"/>
                <a:gd name="connsiteY7" fmla="*/ 1478280 h 1478369"/>
                <a:gd name="connsiteX8" fmla="*/ 868680 w 5318760"/>
                <a:gd name="connsiteY8" fmla="*/ 1234440 h 1478369"/>
                <a:gd name="connsiteX9" fmla="*/ 441960 w 5318760"/>
                <a:gd name="connsiteY9" fmla="*/ 1478280 h 1478369"/>
                <a:gd name="connsiteX10" fmla="*/ 167640 w 5318760"/>
                <a:gd name="connsiteY10" fmla="*/ 1264920 h 1478369"/>
                <a:gd name="connsiteX11" fmla="*/ 0 w 5318760"/>
                <a:gd name="connsiteY11" fmla="*/ 1447800 h 147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8760" h="1478369">
                  <a:moveTo>
                    <a:pt x="5318760" y="0"/>
                  </a:moveTo>
                  <a:cubicBezTo>
                    <a:pt x="5010150" y="450850"/>
                    <a:pt x="4701540" y="901700"/>
                    <a:pt x="4434840" y="1036320"/>
                  </a:cubicBezTo>
                  <a:cubicBezTo>
                    <a:pt x="4168140" y="1170940"/>
                    <a:pt x="3942080" y="769620"/>
                    <a:pt x="3718560" y="807720"/>
                  </a:cubicBezTo>
                  <a:cubicBezTo>
                    <a:pt x="3495040" y="845820"/>
                    <a:pt x="3299460" y="1229360"/>
                    <a:pt x="3093720" y="1264920"/>
                  </a:cubicBezTo>
                  <a:cubicBezTo>
                    <a:pt x="2887980" y="1300480"/>
                    <a:pt x="2654300" y="998220"/>
                    <a:pt x="2484120" y="1021080"/>
                  </a:cubicBezTo>
                  <a:cubicBezTo>
                    <a:pt x="2313940" y="1043940"/>
                    <a:pt x="2227580" y="1371600"/>
                    <a:pt x="2072640" y="1402080"/>
                  </a:cubicBezTo>
                  <a:cubicBezTo>
                    <a:pt x="1917700" y="1432560"/>
                    <a:pt x="1699260" y="1191260"/>
                    <a:pt x="1554480" y="1203960"/>
                  </a:cubicBezTo>
                  <a:cubicBezTo>
                    <a:pt x="1409700" y="1216660"/>
                    <a:pt x="1318260" y="1473200"/>
                    <a:pt x="1203960" y="1478280"/>
                  </a:cubicBezTo>
                  <a:cubicBezTo>
                    <a:pt x="1089660" y="1483360"/>
                    <a:pt x="995680" y="1234440"/>
                    <a:pt x="868680" y="1234440"/>
                  </a:cubicBezTo>
                  <a:cubicBezTo>
                    <a:pt x="741680" y="1234440"/>
                    <a:pt x="558800" y="1473200"/>
                    <a:pt x="441960" y="1478280"/>
                  </a:cubicBezTo>
                  <a:cubicBezTo>
                    <a:pt x="325120" y="1483360"/>
                    <a:pt x="241300" y="1270000"/>
                    <a:pt x="167640" y="1264920"/>
                  </a:cubicBezTo>
                  <a:cubicBezTo>
                    <a:pt x="93980" y="1259840"/>
                    <a:pt x="46990" y="1353820"/>
                    <a:pt x="0" y="1447800"/>
                  </a:cubicBezTo>
                </a:path>
              </a:pathLst>
            </a:cu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cxnSp>
          <p:nvCxnSpPr>
            <p:cNvPr id="88" name="直線コネクタ 87">
              <a:extLst>
                <a:ext uri="{FF2B5EF4-FFF2-40B4-BE49-F238E27FC236}">
                  <a16:creationId xmlns:a16="http://schemas.microsoft.com/office/drawing/2014/main" id="{45BB9D77-BAF4-48DA-9051-66822409D49F}"/>
                </a:ext>
              </a:extLst>
            </p:cNvPr>
            <p:cNvCxnSpPr>
              <a:cxnSpLocks/>
            </p:cNvCxnSpPr>
            <p:nvPr/>
          </p:nvCxnSpPr>
          <p:spPr>
            <a:xfrm>
              <a:off x="7931259" y="5200165"/>
              <a:ext cx="924812" cy="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テキスト ボックス 88">
              <a:extLst>
                <a:ext uri="{FF2B5EF4-FFF2-40B4-BE49-F238E27FC236}">
                  <a16:creationId xmlns:a16="http://schemas.microsoft.com/office/drawing/2014/main" id="{8271751B-A580-452F-A660-797432B5F7DD}"/>
                </a:ext>
              </a:extLst>
            </p:cNvPr>
            <p:cNvSpPr txBox="1"/>
            <p:nvPr/>
          </p:nvSpPr>
          <p:spPr>
            <a:xfrm>
              <a:off x="7955541" y="4000045"/>
              <a:ext cx="984531" cy="433324"/>
            </a:xfrm>
            <a:prstGeom prst="rect">
              <a:avLst/>
            </a:prstGeom>
            <a:noFill/>
          </p:spPr>
          <p:txBody>
            <a:bodyPr wrap="square" rtlCol="0">
              <a:spAutoFit/>
            </a:bodyPr>
            <a:lstStyle/>
            <a:p>
              <a:r>
                <a:rPr lang="ja-JP" altLang="en-US" sz="1108" dirty="0">
                  <a:solidFill>
                    <a:srgbClr val="FF0000"/>
                  </a:solidFill>
                </a:rPr>
                <a:t>潮位偏差の増大量</a:t>
              </a:r>
            </a:p>
          </p:txBody>
        </p:sp>
        <p:cxnSp>
          <p:nvCxnSpPr>
            <p:cNvPr id="90" name="直線矢印コネクタ 89">
              <a:extLst>
                <a:ext uri="{FF2B5EF4-FFF2-40B4-BE49-F238E27FC236}">
                  <a16:creationId xmlns:a16="http://schemas.microsoft.com/office/drawing/2014/main" id="{CEF66CD1-EE24-4245-8E7F-55CE947A6893}"/>
                </a:ext>
              </a:extLst>
            </p:cNvPr>
            <p:cNvCxnSpPr>
              <a:cxnSpLocks/>
            </p:cNvCxnSpPr>
            <p:nvPr/>
          </p:nvCxnSpPr>
          <p:spPr>
            <a:xfrm flipH="1">
              <a:off x="7928901" y="3370868"/>
              <a:ext cx="2054" cy="533767"/>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3CC3A682-F80F-4901-AEEB-A7B96A098E8F}"/>
                </a:ext>
              </a:extLst>
            </p:cNvPr>
            <p:cNvCxnSpPr>
              <a:cxnSpLocks/>
            </p:cNvCxnSpPr>
            <p:nvPr/>
          </p:nvCxnSpPr>
          <p:spPr>
            <a:xfrm>
              <a:off x="7928899" y="3905969"/>
              <a:ext cx="1" cy="1302275"/>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92" name="テキスト ボックス 91">
              <a:extLst>
                <a:ext uri="{FF2B5EF4-FFF2-40B4-BE49-F238E27FC236}">
                  <a16:creationId xmlns:a16="http://schemas.microsoft.com/office/drawing/2014/main" id="{288B3E07-D231-4B17-8AE0-8DE293EB967A}"/>
                </a:ext>
              </a:extLst>
            </p:cNvPr>
            <p:cNvSpPr txBox="1"/>
            <p:nvPr/>
          </p:nvSpPr>
          <p:spPr>
            <a:xfrm>
              <a:off x="7957411" y="5228248"/>
              <a:ext cx="1253266" cy="433324"/>
            </a:xfrm>
            <a:prstGeom prst="rect">
              <a:avLst/>
            </a:prstGeom>
            <a:noFill/>
          </p:spPr>
          <p:txBody>
            <a:bodyPr wrap="square" rtlCol="0">
              <a:spAutoFit/>
            </a:bodyPr>
            <a:lstStyle/>
            <a:p>
              <a:pPr>
                <a:spcBef>
                  <a:spcPts val="0"/>
                </a:spcBef>
              </a:pPr>
              <a:r>
                <a:rPr lang="ja-JP" altLang="en-US" sz="1108" dirty="0">
                  <a:solidFill>
                    <a:srgbClr val="FF0000"/>
                  </a:solidFill>
                </a:rPr>
                <a:t>平均海面水位の上昇量</a:t>
              </a:r>
              <a:endParaRPr lang="en-US" altLang="ja-JP" sz="1108" dirty="0">
                <a:solidFill>
                  <a:srgbClr val="FF0000"/>
                </a:solidFill>
              </a:endParaRPr>
            </a:p>
          </p:txBody>
        </p:sp>
        <p:cxnSp>
          <p:nvCxnSpPr>
            <p:cNvPr id="93" name="直線矢印コネクタ 92">
              <a:extLst>
                <a:ext uri="{FF2B5EF4-FFF2-40B4-BE49-F238E27FC236}">
                  <a16:creationId xmlns:a16="http://schemas.microsoft.com/office/drawing/2014/main" id="{19801331-0896-450D-A8EF-62DAB6B73F17}"/>
                </a:ext>
              </a:extLst>
            </p:cNvPr>
            <p:cNvCxnSpPr>
              <a:cxnSpLocks/>
            </p:cNvCxnSpPr>
            <p:nvPr/>
          </p:nvCxnSpPr>
          <p:spPr>
            <a:xfrm>
              <a:off x="7928898" y="5199926"/>
              <a:ext cx="4721" cy="613555"/>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94" name="テキスト ボックス 93">
              <a:extLst>
                <a:ext uri="{FF2B5EF4-FFF2-40B4-BE49-F238E27FC236}">
                  <a16:creationId xmlns:a16="http://schemas.microsoft.com/office/drawing/2014/main" id="{BE125ACE-17A9-4DB0-93C3-41CE958BA174}"/>
                </a:ext>
              </a:extLst>
            </p:cNvPr>
            <p:cNvSpPr txBox="1"/>
            <p:nvPr/>
          </p:nvSpPr>
          <p:spPr>
            <a:xfrm>
              <a:off x="7909157" y="3353454"/>
              <a:ext cx="1234844" cy="433324"/>
            </a:xfrm>
            <a:prstGeom prst="rect">
              <a:avLst/>
            </a:prstGeom>
            <a:noFill/>
          </p:spPr>
          <p:txBody>
            <a:bodyPr wrap="square" rtlCol="0">
              <a:spAutoFit/>
            </a:bodyPr>
            <a:lstStyle/>
            <a:p>
              <a:r>
                <a:rPr lang="ja-JP" altLang="en-US" sz="1108" dirty="0">
                  <a:solidFill>
                    <a:srgbClr val="FF0000"/>
                  </a:solidFill>
                </a:rPr>
                <a:t>波浪の強大化等の影響分</a:t>
              </a:r>
            </a:p>
          </p:txBody>
        </p:sp>
        <p:cxnSp>
          <p:nvCxnSpPr>
            <p:cNvPr id="95" name="直線コネクタ 94">
              <a:extLst>
                <a:ext uri="{FF2B5EF4-FFF2-40B4-BE49-F238E27FC236}">
                  <a16:creationId xmlns:a16="http://schemas.microsoft.com/office/drawing/2014/main" id="{3030F47B-4AE0-4F2C-B123-D1912043F4F6}"/>
                </a:ext>
              </a:extLst>
            </p:cNvPr>
            <p:cNvCxnSpPr>
              <a:cxnSpLocks/>
            </p:cNvCxnSpPr>
            <p:nvPr/>
          </p:nvCxnSpPr>
          <p:spPr>
            <a:xfrm>
              <a:off x="7952656" y="3912032"/>
              <a:ext cx="10139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6A02F49B-F1A5-4B92-8D7F-5E8152FAF360}"/>
                </a:ext>
              </a:extLst>
            </p:cNvPr>
            <p:cNvCxnSpPr>
              <a:cxnSpLocks/>
              <a:stCxn id="126" idx="0"/>
            </p:cNvCxnSpPr>
            <p:nvPr/>
          </p:nvCxnSpPr>
          <p:spPr>
            <a:xfrm>
              <a:off x="7928757" y="3369683"/>
              <a:ext cx="1028179" cy="9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EB69D95E-74E2-4DB7-8F35-BE2D07DC4C52}"/>
                </a:ext>
              </a:extLst>
            </p:cNvPr>
            <p:cNvCxnSpPr/>
            <p:nvPr/>
          </p:nvCxnSpPr>
          <p:spPr>
            <a:xfrm flipH="1">
              <a:off x="7451902" y="5198114"/>
              <a:ext cx="476290" cy="270394"/>
            </a:xfrm>
            <a:prstGeom prst="line">
              <a:avLst/>
            </a:prstGeom>
            <a:ln w="31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98" name="上矢印 97">
              <a:extLst>
                <a:ext uri="{FF2B5EF4-FFF2-40B4-BE49-F238E27FC236}">
                  <a16:creationId xmlns:a16="http://schemas.microsoft.com/office/drawing/2014/main" id="{1D0C77C4-23C2-4CB0-B1E8-0167FC096E26}"/>
                </a:ext>
              </a:extLst>
            </p:cNvPr>
            <p:cNvSpPr/>
            <p:nvPr/>
          </p:nvSpPr>
          <p:spPr>
            <a:xfrm>
              <a:off x="7852071" y="3905219"/>
              <a:ext cx="153371" cy="195555"/>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99" name="上矢印 217">
              <a:extLst>
                <a:ext uri="{FF2B5EF4-FFF2-40B4-BE49-F238E27FC236}">
                  <a16:creationId xmlns:a16="http://schemas.microsoft.com/office/drawing/2014/main" id="{76B57853-5828-4FC1-8B4F-AC3E0A13DCEB}"/>
                </a:ext>
              </a:extLst>
            </p:cNvPr>
            <p:cNvSpPr/>
            <p:nvPr/>
          </p:nvSpPr>
          <p:spPr>
            <a:xfrm>
              <a:off x="7846479" y="5196430"/>
              <a:ext cx="174280" cy="259371"/>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cxnSp>
          <p:nvCxnSpPr>
            <p:cNvPr id="100" name="直線コネクタ 99">
              <a:extLst>
                <a:ext uri="{FF2B5EF4-FFF2-40B4-BE49-F238E27FC236}">
                  <a16:creationId xmlns:a16="http://schemas.microsoft.com/office/drawing/2014/main" id="{52C91E27-3DEC-42EF-8A3B-25343BE567B5}"/>
                </a:ext>
              </a:extLst>
            </p:cNvPr>
            <p:cNvCxnSpPr/>
            <p:nvPr/>
          </p:nvCxnSpPr>
          <p:spPr>
            <a:xfrm flipH="1" flipV="1">
              <a:off x="7448136" y="5462497"/>
              <a:ext cx="486191" cy="1360"/>
            </a:xfrm>
            <a:prstGeom prst="line">
              <a:avLst/>
            </a:prstGeom>
            <a:ln w="3175">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101" name="グループ化 100">
              <a:extLst>
                <a:ext uri="{FF2B5EF4-FFF2-40B4-BE49-F238E27FC236}">
                  <a16:creationId xmlns:a16="http://schemas.microsoft.com/office/drawing/2014/main" id="{16C8F8F1-5673-435E-BB94-4254B38711D2}"/>
                </a:ext>
              </a:extLst>
            </p:cNvPr>
            <p:cNvGrpSpPr/>
            <p:nvPr/>
          </p:nvGrpSpPr>
          <p:grpSpPr>
            <a:xfrm>
              <a:off x="654680" y="3833013"/>
              <a:ext cx="7118340" cy="2322210"/>
              <a:chOff x="753954" y="809951"/>
              <a:chExt cx="7711535" cy="2515728"/>
            </a:xfrm>
          </p:grpSpPr>
          <p:sp>
            <p:nvSpPr>
              <p:cNvPr id="102" name="フリーフォーム: 図形 10">
                <a:extLst>
                  <a:ext uri="{FF2B5EF4-FFF2-40B4-BE49-F238E27FC236}">
                    <a16:creationId xmlns:a16="http://schemas.microsoft.com/office/drawing/2014/main" id="{5D74AA9C-2CF4-4A46-B349-4576554EDE7B}"/>
                  </a:ext>
                </a:extLst>
              </p:cNvPr>
              <p:cNvSpPr/>
              <p:nvPr/>
            </p:nvSpPr>
            <p:spPr>
              <a:xfrm flipH="1">
                <a:off x="759734" y="1882628"/>
                <a:ext cx="5729361" cy="1169961"/>
              </a:xfrm>
              <a:custGeom>
                <a:avLst/>
                <a:gdLst>
                  <a:gd name="connsiteX0" fmla="*/ 0 w 8540885"/>
                  <a:gd name="connsiteY0" fmla="*/ 57150 h 1526026"/>
                  <a:gd name="connsiteX1" fmla="*/ 554476 w 8540885"/>
                  <a:gd name="connsiteY1" fmla="*/ 8511 h 1526026"/>
                  <a:gd name="connsiteX2" fmla="*/ 924127 w 8540885"/>
                  <a:gd name="connsiteY2" fmla="*/ 27967 h 1526026"/>
                  <a:gd name="connsiteX3" fmla="*/ 1342417 w 8540885"/>
                  <a:gd name="connsiteY3" fmla="*/ 271158 h 1526026"/>
                  <a:gd name="connsiteX4" fmla="*/ 1848255 w 8540885"/>
                  <a:gd name="connsiteY4" fmla="*/ 796452 h 1526026"/>
                  <a:gd name="connsiteX5" fmla="*/ 2529191 w 8540885"/>
                  <a:gd name="connsiteY5" fmla="*/ 1282835 h 1526026"/>
                  <a:gd name="connsiteX6" fmla="*/ 4212076 w 8540885"/>
                  <a:gd name="connsiteY6" fmla="*/ 1380111 h 1526026"/>
                  <a:gd name="connsiteX7" fmla="*/ 8540885 w 8540885"/>
                  <a:gd name="connsiteY7" fmla="*/ 1526026 h 152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40885" h="1526026">
                    <a:moveTo>
                      <a:pt x="0" y="57150"/>
                    </a:moveTo>
                    <a:cubicBezTo>
                      <a:pt x="200227" y="35262"/>
                      <a:pt x="400455" y="13375"/>
                      <a:pt x="554476" y="8511"/>
                    </a:cubicBezTo>
                    <a:cubicBezTo>
                      <a:pt x="708497" y="3647"/>
                      <a:pt x="792804" y="-15808"/>
                      <a:pt x="924127" y="27967"/>
                    </a:cubicBezTo>
                    <a:cubicBezTo>
                      <a:pt x="1055451" y="71742"/>
                      <a:pt x="1188396" y="143077"/>
                      <a:pt x="1342417" y="271158"/>
                    </a:cubicBezTo>
                    <a:cubicBezTo>
                      <a:pt x="1496438" y="399239"/>
                      <a:pt x="1650459" y="627839"/>
                      <a:pt x="1848255" y="796452"/>
                    </a:cubicBezTo>
                    <a:cubicBezTo>
                      <a:pt x="2046051" y="965065"/>
                      <a:pt x="2135221" y="1185559"/>
                      <a:pt x="2529191" y="1282835"/>
                    </a:cubicBezTo>
                    <a:cubicBezTo>
                      <a:pt x="2923161" y="1380111"/>
                      <a:pt x="4212076" y="1380111"/>
                      <a:pt x="4212076" y="1380111"/>
                    </a:cubicBezTo>
                    <a:lnTo>
                      <a:pt x="8540885" y="1526026"/>
                    </a:lnTo>
                  </a:path>
                </a:pathLst>
              </a:custGeom>
              <a:noFill/>
              <a:ln w="9525">
                <a:solidFill>
                  <a:srgbClr val="99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cxnSp>
            <p:nvCxnSpPr>
              <p:cNvPr id="103" name="直線コネクタ 102">
                <a:extLst>
                  <a:ext uri="{FF2B5EF4-FFF2-40B4-BE49-F238E27FC236}">
                    <a16:creationId xmlns:a16="http://schemas.microsoft.com/office/drawing/2014/main" id="{BF846A02-4F3A-42BD-B29B-E94FF2E56076}"/>
                  </a:ext>
                </a:extLst>
              </p:cNvPr>
              <p:cNvCxnSpPr>
                <a:cxnSpLocks/>
              </p:cNvCxnSpPr>
              <p:nvPr/>
            </p:nvCxnSpPr>
            <p:spPr>
              <a:xfrm>
                <a:off x="753954" y="2582320"/>
                <a:ext cx="44051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75CFCF45-463F-4279-A79B-CA20350CD28C}"/>
                  </a:ext>
                </a:extLst>
              </p:cNvPr>
              <p:cNvCxnSpPr/>
              <p:nvPr/>
            </p:nvCxnSpPr>
            <p:spPr>
              <a:xfrm>
                <a:off x="1274127" y="3325679"/>
                <a:ext cx="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AF3B56F6-69F2-49CB-99AE-85C01E213AA8}"/>
                  </a:ext>
                </a:extLst>
              </p:cNvPr>
              <p:cNvCxnSpPr/>
              <p:nvPr/>
            </p:nvCxnSpPr>
            <p:spPr>
              <a:xfrm>
                <a:off x="1274128" y="3102820"/>
                <a:ext cx="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A20231BC-9434-480D-AD44-894C2A6E1F84}"/>
                  </a:ext>
                </a:extLst>
              </p:cNvPr>
              <p:cNvCxnSpPr>
                <a:cxnSpLocks/>
              </p:cNvCxnSpPr>
              <p:nvPr/>
            </p:nvCxnSpPr>
            <p:spPr>
              <a:xfrm>
                <a:off x="6916612" y="2577176"/>
                <a:ext cx="1203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テキスト ボックス 106">
                <a:extLst>
                  <a:ext uri="{FF2B5EF4-FFF2-40B4-BE49-F238E27FC236}">
                    <a16:creationId xmlns:a16="http://schemas.microsoft.com/office/drawing/2014/main" id="{060B2CE2-A1B8-4FA6-9403-6A40EAA0AE77}"/>
                  </a:ext>
                </a:extLst>
              </p:cNvPr>
              <p:cNvSpPr txBox="1"/>
              <p:nvPr/>
            </p:nvSpPr>
            <p:spPr>
              <a:xfrm>
                <a:off x="6972902" y="1801714"/>
                <a:ext cx="1232035" cy="284731"/>
              </a:xfrm>
              <a:prstGeom prst="rect">
                <a:avLst/>
              </a:prstGeom>
              <a:noFill/>
            </p:spPr>
            <p:txBody>
              <a:bodyPr wrap="square" rtlCol="0">
                <a:spAutoFit/>
              </a:bodyPr>
              <a:lstStyle/>
              <a:p>
                <a:r>
                  <a:rPr lang="ja-JP" altLang="en-US" sz="1108" dirty="0"/>
                  <a:t>潮位偏差</a:t>
                </a:r>
              </a:p>
            </p:txBody>
          </p:sp>
          <p:cxnSp>
            <p:nvCxnSpPr>
              <p:cNvPr id="108" name="直線コネクタ 107">
                <a:extLst>
                  <a:ext uri="{FF2B5EF4-FFF2-40B4-BE49-F238E27FC236}">
                    <a16:creationId xmlns:a16="http://schemas.microsoft.com/office/drawing/2014/main" id="{F3685AC2-0A82-43B1-8261-DC74FD62D4EE}"/>
                  </a:ext>
                </a:extLst>
              </p:cNvPr>
              <p:cNvCxnSpPr>
                <a:cxnSpLocks/>
              </p:cNvCxnSpPr>
              <p:nvPr/>
            </p:nvCxnSpPr>
            <p:spPr>
              <a:xfrm>
                <a:off x="6948036" y="1383456"/>
                <a:ext cx="1203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70925F88-84B0-48C7-BCA0-5DBF92787BFE}"/>
                  </a:ext>
                </a:extLst>
              </p:cNvPr>
              <p:cNvCxnSpPr>
                <a:cxnSpLocks/>
              </p:cNvCxnSpPr>
              <p:nvPr/>
            </p:nvCxnSpPr>
            <p:spPr>
              <a:xfrm>
                <a:off x="6916612" y="1055956"/>
                <a:ext cx="1203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1A212F16-2544-43F4-B214-C20DCE53753D}"/>
                  </a:ext>
                </a:extLst>
              </p:cNvPr>
              <p:cNvCxnSpPr>
                <a:cxnSpLocks/>
              </p:cNvCxnSpPr>
              <p:nvPr/>
            </p:nvCxnSpPr>
            <p:spPr>
              <a:xfrm>
                <a:off x="6916612" y="837471"/>
                <a:ext cx="1203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矢印コネクタ 110">
                <a:extLst>
                  <a:ext uri="{FF2B5EF4-FFF2-40B4-BE49-F238E27FC236}">
                    <a16:creationId xmlns:a16="http://schemas.microsoft.com/office/drawing/2014/main" id="{975F69FE-A1E7-475D-98F3-C9BAF7D4C07C}"/>
                  </a:ext>
                </a:extLst>
              </p:cNvPr>
              <p:cNvCxnSpPr/>
              <p:nvPr/>
            </p:nvCxnSpPr>
            <p:spPr>
              <a:xfrm>
                <a:off x="6987607" y="833480"/>
                <a:ext cx="0" cy="218485"/>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2" name="直線矢印コネクタ 111">
                <a:extLst>
                  <a:ext uri="{FF2B5EF4-FFF2-40B4-BE49-F238E27FC236}">
                    <a16:creationId xmlns:a16="http://schemas.microsoft.com/office/drawing/2014/main" id="{76B92451-C64D-482F-845A-F70E2D808928}"/>
                  </a:ext>
                </a:extLst>
              </p:cNvPr>
              <p:cNvCxnSpPr>
                <a:cxnSpLocks/>
              </p:cNvCxnSpPr>
              <p:nvPr/>
            </p:nvCxnSpPr>
            <p:spPr>
              <a:xfrm>
                <a:off x="6987607" y="1051965"/>
                <a:ext cx="0" cy="331491"/>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3" name="直線矢印コネクタ 112">
                <a:extLst>
                  <a:ext uri="{FF2B5EF4-FFF2-40B4-BE49-F238E27FC236}">
                    <a16:creationId xmlns:a16="http://schemas.microsoft.com/office/drawing/2014/main" id="{DD6E77F4-FA17-4D98-9D88-943B30A78E3A}"/>
                  </a:ext>
                </a:extLst>
              </p:cNvPr>
              <p:cNvCxnSpPr>
                <a:cxnSpLocks/>
              </p:cNvCxnSpPr>
              <p:nvPr/>
            </p:nvCxnSpPr>
            <p:spPr>
              <a:xfrm>
                <a:off x="6987607" y="1383456"/>
                <a:ext cx="0" cy="1180827"/>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14" name="テキスト ボックス 113">
                <a:extLst>
                  <a:ext uri="{FF2B5EF4-FFF2-40B4-BE49-F238E27FC236}">
                    <a16:creationId xmlns:a16="http://schemas.microsoft.com/office/drawing/2014/main" id="{20E199BC-9A67-478F-A1AC-748CE074D403}"/>
                  </a:ext>
                </a:extLst>
              </p:cNvPr>
              <p:cNvSpPr txBox="1"/>
              <p:nvPr/>
            </p:nvSpPr>
            <p:spPr>
              <a:xfrm>
                <a:off x="6946494" y="988697"/>
                <a:ext cx="1331659" cy="469434"/>
              </a:xfrm>
              <a:prstGeom prst="rect">
                <a:avLst/>
              </a:prstGeom>
              <a:noFill/>
            </p:spPr>
            <p:txBody>
              <a:bodyPr wrap="square" rtlCol="0">
                <a:spAutoFit/>
              </a:bodyPr>
              <a:lstStyle/>
              <a:p>
                <a:r>
                  <a:rPr lang="ja-JP" altLang="en-US" sz="1108" dirty="0"/>
                  <a:t>設計波に対する必要高</a:t>
                </a:r>
              </a:p>
            </p:txBody>
          </p:sp>
          <p:sp>
            <p:nvSpPr>
              <p:cNvPr id="115" name="テキスト ボックス 114">
                <a:extLst>
                  <a:ext uri="{FF2B5EF4-FFF2-40B4-BE49-F238E27FC236}">
                    <a16:creationId xmlns:a16="http://schemas.microsoft.com/office/drawing/2014/main" id="{351A7A47-8230-4511-B1A1-306941F0E28A}"/>
                  </a:ext>
                </a:extLst>
              </p:cNvPr>
              <p:cNvSpPr txBox="1"/>
              <p:nvPr/>
            </p:nvSpPr>
            <p:spPr>
              <a:xfrm>
                <a:off x="6941645" y="809951"/>
                <a:ext cx="1232035" cy="284731"/>
              </a:xfrm>
              <a:prstGeom prst="rect">
                <a:avLst/>
              </a:prstGeom>
              <a:noFill/>
            </p:spPr>
            <p:txBody>
              <a:bodyPr wrap="square" rtlCol="0">
                <a:spAutoFit/>
              </a:bodyPr>
              <a:lstStyle/>
              <a:p>
                <a:r>
                  <a:rPr lang="ja-JP" altLang="en-US" sz="1108" dirty="0"/>
                  <a:t>余裕高</a:t>
                </a:r>
              </a:p>
            </p:txBody>
          </p:sp>
          <p:sp>
            <p:nvSpPr>
              <p:cNvPr id="116" name="台形 115">
                <a:extLst>
                  <a:ext uri="{FF2B5EF4-FFF2-40B4-BE49-F238E27FC236}">
                    <a16:creationId xmlns:a16="http://schemas.microsoft.com/office/drawing/2014/main" id="{5C05DC41-6F1B-4E38-878D-F34CD4533C52}"/>
                  </a:ext>
                </a:extLst>
              </p:cNvPr>
              <p:cNvSpPr/>
              <p:nvPr/>
            </p:nvSpPr>
            <p:spPr>
              <a:xfrm>
                <a:off x="6298570" y="827332"/>
                <a:ext cx="576064" cy="2281484"/>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117" name="テキスト ボックス 116">
                <a:extLst>
                  <a:ext uri="{FF2B5EF4-FFF2-40B4-BE49-F238E27FC236}">
                    <a16:creationId xmlns:a16="http://schemas.microsoft.com/office/drawing/2014/main" id="{87D48F76-B38A-49DA-ABD8-28FCC73F522B}"/>
                  </a:ext>
                </a:extLst>
              </p:cNvPr>
              <p:cNvSpPr txBox="1"/>
              <p:nvPr/>
            </p:nvSpPr>
            <p:spPr>
              <a:xfrm>
                <a:off x="7032763" y="2566652"/>
                <a:ext cx="1432726" cy="284731"/>
              </a:xfrm>
              <a:prstGeom prst="rect">
                <a:avLst/>
              </a:prstGeom>
              <a:noFill/>
            </p:spPr>
            <p:txBody>
              <a:bodyPr wrap="square" rtlCol="0">
                <a:spAutoFit/>
              </a:bodyPr>
              <a:lstStyle/>
              <a:p>
                <a:r>
                  <a:rPr lang="ja-JP" altLang="en-US" sz="1108" dirty="0"/>
                  <a:t>朔望平均満潮位</a:t>
                </a:r>
              </a:p>
            </p:txBody>
          </p:sp>
          <p:sp>
            <p:nvSpPr>
              <p:cNvPr id="118" name="フリーフォーム 239">
                <a:extLst>
                  <a:ext uri="{FF2B5EF4-FFF2-40B4-BE49-F238E27FC236}">
                    <a16:creationId xmlns:a16="http://schemas.microsoft.com/office/drawing/2014/main" id="{A4C5389D-257C-4E15-A657-87FA3F42FAF4}"/>
                  </a:ext>
                </a:extLst>
              </p:cNvPr>
              <p:cNvSpPr/>
              <p:nvPr/>
            </p:nvSpPr>
            <p:spPr>
              <a:xfrm>
                <a:off x="944880" y="1447800"/>
                <a:ext cx="5379720" cy="961868"/>
              </a:xfrm>
              <a:custGeom>
                <a:avLst/>
                <a:gdLst>
                  <a:gd name="connsiteX0" fmla="*/ 5379720 w 5379720"/>
                  <a:gd name="connsiteY0" fmla="*/ 0 h 961868"/>
                  <a:gd name="connsiteX1" fmla="*/ 4114800 w 5379720"/>
                  <a:gd name="connsiteY1" fmla="*/ 548640 h 961868"/>
                  <a:gd name="connsiteX2" fmla="*/ 1859280 w 5379720"/>
                  <a:gd name="connsiteY2" fmla="*/ 899160 h 961868"/>
                  <a:gd name="connsiteX3" fmla="*/ 0 w 5379720"/>
                  <a:gd name="connsiteY3" fmla="*/ 960120 h 961868"/>
                </a:gdLst>
                <a:ahLst/>
                <a:cxnLst>
                  <a:cxn ang="0">
                    <a:pos x="connsiteX0" y="connsiteY0"/>
                  </a:cxn>
                  <a:cxn ang="0">
                    <a:pos x="connsiteX1" y="connsiteY1"/>
                  </a:cxn>
                  <a:cxn ang="0">
                    <a:pos x="connsiteX2" y="connsiteY2"/>
                  </a:cxn>
                  <a:cxn ang="0">
                    <a:pos x="connsiteX3" y="connsiteY3"/>
                  </a:cxn>
                </a:cxnLst>
                <a:rect l="l" t="t" r="r" b="b"/>
                <a:pathLst>
                  <a:path w="5379720" h="961868">
                    <a:moveTo>
                      <a:pt x="5379720" y="0"/>
                    </a:moveTo>
                    <a:cubicBezTo>
                      <a:pt x="5040630" y="199390"/>
                      <a:pt x="4701540" y="398780"/>
                      <a:pt x="4114800" y="548640"/>
                    </a:cubicBezTo>
                    <a:cubicBezTo>
                      <a:pt x="3528060" y="698500"/>
                      <a:pt x="2545080" y="830580"/>
                      <a:pt x="1859280" y="899160"/>
                    </a:cubicBezTo>
                    <a:cubicBezTo>
                      <a:pt x="1173480" y="967740"/>
                      <a:pt x="586740" y="963930"/>
                      <a:pt x="0" y="960120"/>
                    </a:cubicBezTo>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119" name="フリーフォーム 240">
                <a:extLst>
                  <a:ext uri="{FF2B5EF4-FFF2-40B4-BE49-F238E27FC236}">
                    <a16:creationId xmlns:a16="http://schemas.microsoft.com/office/drawing/2014/main" id="{142C6699-A67E-449C-B30E-39DE7EC099A8}"/>
                  </a:ext>
                </a:extLst>
              </p:cNvPr>
              <p:cNvSpPr/>
              <p:nvPr/>
            </p:nvSpPr>
            <p:spPr>
              <a:xfrm>
                <a:off x="1021080" y="1036320"/>
                <a:ext cx="5318760" cy="1478369"/>
              </a:xfrm>
              <a:custGeom>
                <a:avLst/>
                <a:gdLst>
                  <a:gd name="connsiteX0" fmla="*/ 5318760 w 5318760"/>
                  <a:gd name="connsiteY0" fmla="*/ 0 h 1478369"/>
                  <a:gd name="connsiteX1" fmla="*/ 4434840 w 5318760"/>
                  <a:gd name="connsiteY1" fmla="*/ 1036320 h 1478369"/>
                  <a:gd name="connsiteX2" fmla="*/ 3718560 w 5318760"/>
                  <a:gd name="connsiteY2" fmla="*/ 807720 h 1478369"/>
                  <a:gd name="connsiteX3" fmla="*/ 3093720 w 5318760"/>
                  <a:gd name="connsiteY3" fmla="*/ 1264920 h 1478369"/>
                  <a:gd name="connsiteX4" fmla="*/ 2484120 w 5318760"/>
                  <a:gd name="connsiteY4" fmla="*/ 1021080 h 1478369"/>
                  <a:gd name="connsiteX5" fmla="*/ 2072640 w 5318760"/>
                  <a:gd name="connsiteY5" fmla="*/ 1402080 h 1478369"/>
                  <a:gd name="connsiteX6" fmla="*/ 1554480 w 5318760"/>
                  <a:gd name="connsiteY6" fmla="*/ 1203960 h 1478369"/>
                  <a:gd name="connsiteX7" fmla="*/ 1203960 w 5318760"/>
                  <a:gd name="connsiteY7" fmla="*/ 1478280 h 1478369"/>
                  <a:gd name="connsiteX8" fmla="*/ 868680 w 5318760"/>
                  <a:gd name="connsiteY8" fmla="*/ 1234440 h 1478369"/>
                  <a:gd name="connsiteX9" fmla="*/ 441960 w 5318760"/>
                  <a:gd name="connsiteY9" fmla="*/ 1478280 h 1478369"/>
                  <a:gd name="connsiteX10" fmla="*/ 167640 w 5318760"/>
                  <a:gd name="connsiteY10" fmla="*/ 1264920 h 1478369"/>
                  <a:gd name="connsiteX11" fmla="*/ 0 w 5318760"/>
                  <a:gd name="connsiteY11" fmla="*/ 1447800 h 147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8760" h="1478369">
                    <a:moveTo>
                      <a:pt x="5318760" y="0"/>
                    </a:moveTo>
                    <a:cubicBezTo>
                      <a:pt x="5010150" y="450850"/>
                      <a:pt x="4701540" y="901700"/>
                      <a:pt x="4434840" y="1036320"/>
                    </a:cubicBezTo>
                    <a:cubicBezTo>
                      <a:pt x="4168140" y="1170940"/>
                      <a:pt x="3942080" y="769620"/>
                      <a:pt x="3718560" y="807720"/>
                    </a:cubicBezTo>
                    <a:cubicBezTo>
                      <a:pt x="3495040" y="845820"/>
                      <a:pt x="3299460" y="1229360"/>
                      <a:pt x="3093720" y="1264920"/>
                    </a:cubicBezTo>
                    <a:cubicBezTo>
                      <a:pt x="2887980" y="1300480"/>
                      <a:pt x="2654300" y="998220"/>
                      <a:pt x="2484120" y="1021080"/>
                    </a:cubicBezTo>
                    <a:cubicBezTo>
                      <a:pt x="2313940" y="1043940"/>
                      <a:pt x="2227580" y="1371600"/>
                      <a:pt x="2072640" y="1402080"/>
                    </a:cubicBezTo>
                    <a:cubicBezTo>
                      <a:pt x="1917700" y="1432560"/>
                      <a:pt x="1699260" y="1191260"/>
                      <a:pt x="1554480" y="1203960"/>
                    </a:cubicBezTo>
                    <a:cubicBezTo>
                      <a:pt x="1409700" y="1216660"/>
                      <a:pt x="1318260" y="1473200"/>
                      <a:pt x="1203960" y="1478280"/>
                    </a:cubicBezTo>
                    <a:cubicBezTo>
                      <a:pt x="1089660" y="1483360"/>
                      <a:pt x="995680" y="1234440"/>
                      <a:pt x="868680" y="1234440"/>
                    </a:cubicBezTo>
                    <a:cubicBezTo>
                      <a:pt x="741680" y="1234440"/>
                      <a:pt x="558800" y="1473200"/>
                      <a:pt x="441960" y="1478280"/>
                    </a:cubicBezTo>
                    <a:cubicBezTo>
                      <a:pt x="325120" y="1483360"/>
                      <a:pt x="241300" y="1270000"/>
                      <a:pt x="167640" y="1264920"/>
                    </a:cubicBezTo>
                    <a:cubicBezTo>
                      <a:pt x="93980" y="1259840"/>
                      <a:pt x="46990" y="1353820"/>
                      <a:pt x="0" y="1447800"/>
                    </a:cubicBezTo>
                  </a:path>
                </a:pathLst>
              </a:cu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cxnSp>
            <p:nvCxnSpPr>
              <p:cNvPr id="120" name="直線矢印コネクタ 119">
                <a:extLst>
                  <a:ext uri="{FF2B5EF4-FFF2-40B4-BE49-F238E27FC236}">
                    <a16:creationId xmlns:a16="http://schemas.microsoft.com/office/drawing/2014/main" id="{A45BE063-A80B-4896-B4CD-22608AEE0882}"/>
                  </a:ext>
                </a:extLst>
              </p:cNvPr>
              <p:cNvCxnSpPr>
                <a:cxnSpLocks/>
              </p:cNvCxnSpPr>
              <p:nvPr/>
            </p:nvCxnSpPr>
            <p:spPr>
              <a:xfrm>
                <a:off x="6987607" y="2564283"/>
                <a:ext cx="0" cy="238508"/>
              </a:xfrm>
              <a:prstGeom prst="straightConnector1">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sp>
          <p:nvSpPr>
            <p:cNvPr id="121" name="テキスト ボックス 120">
              <a:extLst>
                <a:ext uri="{FF2B5EF4-FFF2-40B4-BE49-F238E27FC236}">
                  <a16:creationId xmlns:a16="http://schemas.microsoft.com/office/drawing/2014/main" id="{407BEAE3-A0D4-4ADD-BBA0-AB504EEE085B}"/>
                </a:ext>
              </a:extLst>
            </p:cNvPr>
            <p:cNvSpPr txBox="1"/>
            <p:nvPr/>
          </p:nvSpPr>
          <p:spPr>
            <a:xfrm>
              <a:off x="513007" y="1171474"/>
              <a:ext cx="1666111" cy="376385"/>
            </a:xfrm>
            <a:prstGeom prst="rect">
              <a:avLst/>
            </a:prstGeom>
            <a:noFill/>
            <a:ln>
              <a:solidFill>
                <a:schemeClr val="tx1"/>
              </a:solidFill>
            </a:ln>
          </p:spPr>
          <p:txBody>
            <a:bodyPr wrap="square" rtlCol="0">
              <a:spAutoFit/>
            </a:bodyPr>
            <a:lstStyle/>
            <a:p>
              <a:pPr algn="ctr"/>
              <a:r>
                <a:rPr lang="ja-JP" altLang="en-US" sz="1846" dirty="0"/>
                <a:t>現在</a:t>
              </a:r>
            </a:p>
          </p:txBody>
        </p:sp>
        <p:cxnSp>
          <p:nvCxnSpPr>
            <p:cNvPr id="122" name="直線コネクタ 121">
              <a:extLst>
                <a:ext uri="{FF2B5EF4-FFF2-40B4-BE49-F238E27FC236}">
                  <a16:creationId xmlns:a16="http://schemas.microsoft.com/office/drawing/2014/main" id="{1E77CDB6-D2D0-4F3F-A3E0-4A0FCC4F7FB3}"/>
                </a:ext>
              </a:extLst>
            </p:cNvPr>
            <p:cNvCxnSpPr/>
            <p:nvPr/>
          </p:nvCxnSpPr>
          <p:spPr>
            <a:xfrm flipH="1">
              <a:off x="7482900" y="4102138"/>
              <a:ext cx="445715" cy="262545"/>
            </a:xfrm>
            <a:prstGeom prst="line">
              <a:avLst/>
            </a:prstGeom>
            <a:ln w="31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978FECCC-5433-41DB-BCE9-85C1AB298796}"/>
                </a:ext>
              </a:extLst>
            </p:cNvPr>
            <p:cNvCxnSpPr/>
            <p:nvPr/>
          </p:nvCxnSpPr>
          <p:spPr>
            <a:xfrm flipH="1">
              <a:off x="7453894" y="3400195"/>
              <a:ext cx="479727" cy="661266"/>
            </a:xfrm>
            <a:prstGeom prst="line">
              <a:avLst/>
            </a:prstGeom>
            <a:ln w="31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1593BBA8-02AD-45AA-8FCC-96AC791A5AAC}"/>
                </a:ext>
              </a:extLst>
            </p:cNvPr>
            <p:cNvCxnSpPr/>
            <p:nvPr/>
          </p:nvCxnSpPr>
          <p:spPr>
            <a:xfrm flipH="1">
              <a:off x="7482902" y="3905219"/>
              <a:ext cx="448053" cy="456821"/>
            </a:xfrm>
            <a:prstGeom prst="line">
              <a:avLst/>
            </a:prstGeom>
            <a:ln w="31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7482E971-9574-4ACC-B5AC-D999FBD64698}"/>
                </a:ext>
              </a:extLst>
            </p:cNvPr>
            <p:cNvCxnSpPr/>
            <p:nvPr/>
          </p:nvCxnSpPr>
          <p:spPr>
            <a:xfrm flipH="1">
              <a:off x="7457818" y="3608003"/>
              <a:ext cx="452294" cy="458262"/>
            </a:xfrm>
            <a:prstGeom prst="line">
              <a:avLst/>
            </a:prstGeom>
            <a:ln w="31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26" name="上矢印 216">
              <a:extLst>
                <a:ext uri="{FF2B5EF4-FFF2-40B4-BE49-F238E27FC236}">
                  <a16:creationId xmlns:a16="http://schemas.microsoft.com/office/drawing/2014/main" id="{0ED6EEE6-A73D-4096-9416-1179CD0C7AFB}"/>
                </a:ext>
              </a:extLst>
            </p:cNvPr>
            <p:cNvSpPr/>
            <p:nvPr/>
          </p:nvSpPr>
          <p:spPr>
            <a:xfrm>
              <a:off x="7852071" y="3369684"/>
              <a:ext cx="153371" cy="232747"/>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77"/>
            </a:p>
          </p:txBody>
        </p:sp>
        <p:sp>
          <p:nvSpPr>
            <p:cNvPr id="127" name="テキスト ボックス 151">
              <a:extLst>
                <a:ext uri="{FF2B5EF4-FFF2-40B4-BE49-F238E27FC236}">
                  <a16:creationId xmlns:a16="http://schemas.microsoft.com/office/drawing/2014/main" id="{F50762F0-9334-4CA9-B970-F7D282577F4B}"/>
                </a:ext>
              </a:extLst>
            </p:cNvPr>
            <p:cNvSpPr txBox="1">
              <a:spLocks noChangeArrowheads="1"/>
            </p:cNvSpPr>
            <p:nvPr/>
          </p:nvSpPr>
          <p:spPr bwMode="auto">
            <a:xfrm>
              <a:off x="6407195" y="5983301"/>
              <a:ext cx="1183337"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108" dirty="0"/>
                <a:t>＜現在の設計＞</a:t>
              </a:r>
            </a:p>
          </p:txBody>
        </p:sp>
        <p:sp>
          <p:nvSpPr>
            <p:cNvPr id="128" name="テキスト ボックス 152">
              <a:extLst>
                <a:ext uri="{FF2B5EF4-FFF2-40B4-BE49-F238E27FC236}">
                  <a16:creationId xmlns:a16="http://schemas.microsoft.com/office/drawing/2014/main" id="{AE42CF15-CB82-4B93-A882-30794EE3D5CE}"/>
                </a:ext>
              </a:extLst>
            </p:cNvPr>
            <p:cNvSpPr txBox="1">
              <a:spLocks noChangeArrowheads="1"/>
            </p:cNvSpPr>
            <p:nvPr/>
          </p:nvSpPr>
          <p:spPr bwMode="auto">
            <a:xfrm>
              <a:off x="7925618" y="5983300"/>
              <a:ext cx="1330080"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108" dirty="0"/>
                <a:t>＜増大する外力＞</a:t>
              </a:r>
            </a:p>
          </p:txBody>
        </p:sp>
        <p:sp>
          <p:nvSpPr>
            <p:cNvPr id="130" name="テキスト ボックス 129">
              <a:extLst>
                <a:ext uri="{FF2B5EF4-FFF2-40B4-BE49-F238E27FC236}">
                  <a16:creationId xmlns:a16="http://schemas.microsoft.com/office/drawing/2014/main" id="{39BC8FE2-6BDB-452E-8778-6CC91A2BBD4C}"/>
                </a:ext>
              </a:extLst>
            </p:cNvPr>
            <p:cNvSpPr txBox="1"/>
            <p:nvPr/>
          </p:nvSpPr>
          <p:spPr>
            <a:xfrm>
              <a:off x="5335048" y="2263497"/>
              <a:ext cx="417195" cy="433324"/>
            </a:xfrm>
            <a:prstGeom prst="rect">
              <a:avLst/>
            </a:prstGeom>
            <a:noFill/>
          </p:spPr>
          <p:txBody>
            <a:bodyPr wrap="square" rtlCol="0">
              <a:spAutoFit/>
            </a:bodyPr>
            <a:lstStyle/>
            <a:p>
              <a:r>
                <a:rPr lang="ja-JP" altLang="en-US" sz="1108" dirty="0"/>
                <a:t>砂浜</a:t>
              </a:r>
            </a:p>
          </p:txBody>
        </p:sp>
      </p:grpSp>
      <p:pic>
        <p:nvPicPr>
          <p:cNvPr id="3" name="図 2">
            <a:extLst>
              <a:ext uri="{FF2B5EF4-FFF2-40B4-BE49-F238E27FC236}">
                <a16:creationId xmlns:a16="http://schemas.microsoft.com/office/drawing/2014/main" id="{62E4D023-B5AD-48BA-9F98-6A2D94921159}"/>
              </a:ext>
            </a:extLst>
          </p:cNvPr>
          <p:cNvPicPr>
            <a:picLocks noChangeAspect="1"/>
          </p:cNvPicPr>
          <p:nvPr/>
        </p:nvPicPr>
        <p:blipFill>
          <a:blip r:embed="rId9"/>
          <a:stretch>
            <a:fillRect/>
          </a:stretch>
        </p:blipFill>
        <p:spPr>
          <a:xfrm>
            <a:off x="488549" y="1670043"/>
            <a:ext cx="8195068" cy="4808756"/>
          </a:xfrm>
          <a:prstGeom prst="rect">
            <a:avLst/>
          </a:prstGeom>
        </p:spPr>
      </p:pic>
      <p:sp>
        <p:nvSpPr>
          <p:cNvPr id="8" name="正方形/長方形 7"/>
          <p:cNvSpPr/>
          <p:nvPr/>
        </p:nvSpPr>
        <p:spPr>
          <a:xfrm>
            <a:off x="5120092" y="2744776"/>
            <a:ext cx="243840" cy="914400"/>
          </a:xfrm>
          <a:prstGeom prst="rect">
            <a:avLst/>
          </a:prstGeom>
          <a:solidFill>
            <a:schemeClr val="bg1"/>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31619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C7C95729-97E0-4EB5-A1F8-2195789E0C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8935" y="3974326"/>
            <a:ext cx="3770795" cy="2401272"/>
          </a:xfrm>
          <a:prstGeom prst="rect">
            <a:avLst/>
          </a:prstGeom>
        </p:spPr>
      </p:pic>
      <p:sp>
        <p:nvSpPr>
          <p:cNvPr id="7" name="Text Box 9"/>
          <p:cNvSpPr txBox="1">
            <a:spLocks noChangeArrowheads="1"/>
          </p:cNvSpPr>
          <p:nvPr/>
        </p:nvSpPr>
        <p:spPr bwMode="auto">
          <a:xfrm>
            <a:off x="81184" y="560847"/>
            <a:ext cx="8955559" cy="1077218"/>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46120" indent="-171450" defTabSz="390997" fontAlgn="auto">
              <a:spcBef>
                <a:spcPct val="0"/>
              </a:spcBef>
              <a:spcAft>
                <a:spcPts val="0"/>
              </a:spcAft>
            </a:pPr>
            <a:r>
              <a:rPr lang="ja-JP" altLang="en-US" sz="1600" dirty="0"/>
              <a:t>高潮シミュレーションは、 「高潮浸水想定区域図作成の手引き</a:t>
            </a:r>
            <a:r>
              <a:rPr lang="en-US" altLang="ja-JP" sz="1600" dirty="0"/>
              <a:t>VER.1.10</a:t>
            </a:r>
            <a:r>
              <a:rPr lang="ja-JP" altLang="en-US" sz="1600" dirty="0"/>
              <a:t>（案）</a:t>
            </a:r>
            <a:r>
              <a:rPr lang="en-US" altLang="ja-JP" sz="1600" dirty="0"/>
              <a:t>H27.7</a:t>
            </a:r>
            <a:r>
              <a:rPr lang="ja-JP" altLang="en-US" sz="1600" dirty="0"/>
              <a:t>」を参考に、台風による気圧場・風場を推定する気圧・風場モデルとその結果を計算条件とする高潮推算モデルと波浪推算モデルの構成とする。</a:t>
            </a:r>
            <a:endParaRPr lang="en-US" altLang="ja-JP" sz="1600" dirty="0"/>
          </a:p>
          <a:p>
            <a:pPr marL="246120" indent="-171450" defTabSz="390997" fontAlgn="auto">
              <a:spcBef>
                <a:spcPct val="0"/>
              </a:spcBef>
              <a:spcAft>
                <a:spcPts val="0"/>
              </a:spcAft>
            </a:pPr>
            <a:r>
              <a:rPr lang="ja-JP" altLang="en-US" sz="1600" dirty="0"/>
              <a:t>気圧・風場モデルに気候変動に伴う台風の変化を反映して、将来気候における高潮等の解析を行う。</a:t>
            </a:r>
          </a:p>
        </p:txBody>
      </p:sp>
      <p:sp>
        <p:nvSpPr>
          <p:cNvPr id="23" name="Rectangle 2"/>
          <p:cNvSpPr>
            <a:spLocks noChangeArrowheads="1"/>
          </p:cNvSpPr>
          <p:nvPr/>
        </p:nvSpPr>
        <p:spPr bwMode="auto">
          <a:xfrm>
            <a:off x="-5966" y="3146"/>
            <a:ext cx="9144000" cy="40011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高潮シミュレーションの概要</a:t>
            </a:r>
            <a:endParaRPr kumimoji="0" lang="en-US" altLang="ja-JP" sz="2000" b="1" dirty="0">
              <a:solidFill>
                <a:srgbClr val="FFFFFF"/>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979343" y="6478799"/>
            <a:ext cx="2057400" cy="365125"/>
          </a:xfrm>
        </p:spPr>
        <p:txBody>
          <a:bodyPr/>
          <a:lstStyle/>
          <a:p>
            <a:fld id="{5E3F6313-0071-4C5D-9E06-91E8809F988F}" type="slidenum">
              <a:rPr kumimoji="1" lang="ja-JP" altLang="en-US" sz="1600" smtClean="0">
                <a:solidFill>
                  <a:schemeClr val="tx1"/>
                </a:solidFill>
              </a:rPr>
              <a:pPr/>
              <a:t>2</a:t>
            </a:fld>
            <a:endParaRPr kumimoji="1" lang="ja-JP" altLang="en-US" sz="1600" dirty="0">
              <a:solidFill>
                <a:schemeClr val="tx1"/>
              </a:solidFill>
            </a:endParaRPr>
          </a:p>
        </p:txBody>
      </p:sp>
      <p:sp>
        <p:nvSpPr>
          <p:cNvPr id="6" name="テキスト ボックス 5">
            <a:extLst>
              <a:ext uri="{FF2B5EF4-FFF2-40B4-BE49-F238E27FC236}">
                <a16:creationId xmlns:a16="http://schemas.microsoft.com/office/drawing/2014/main" id="{92061CC9-C397-44EB-A22E-E86A00DCF9D1}"/>
              </a:ext>
            </a:extLst>
          </p:cNvPr>
          <p:cNvSpPr txBox="1"/>
          <p:nvPr/>
        </p:nvSpPr>
        <p:spPr>
          <a:xfrm>
            <a:off x="320246" y="2124868"/>
            <a:ext cx="3962138" cy="1360372"/>
          </a:xfrm>
          <a:prstGeom prst="rect">
            <a:avLst/>
          </a:prstGeom>
          <a:solidFill>
            <a:srgbClr val="CCFFFF"/>
          </a:solidFill>
          <a:ln>
            <a:solidFill>
              <a:schemeClr val="tx1"/>
            </a:solidFill>
          </a:ln>
        </p:spPr>
        <p:txBody>
          <a:bodyPr wrap="square" lIns="128016" tIns="64008" rIns="128016" bIns="64008" rtlCol="0">
            <a:spAutoFit/>
          </a:bodyPr>
          <a:lstStyle/>
          <a:p>
            <a:r>
              <a:rPr lang="ja-JP" altLang="en-US" dirty="0"/>
              <a:t>気圧・風場モデル</a:t>
            </a:r>
            <a:endParaRPr lang="en-US" altLang="ja-JP" dirty="0"/>
          </a:p>
          <a:p>
            <a:endParaRPr lang="en-US" altLang="ja-JP" dirty="0"/>
          </a:p>
          <a:p>
            <a:endParaRPr lang="en-US" altLang="ja-JP" dirty="0"/>
          </a:p>
          <a:p>
            <a:endParaRPr lang="en-US" altLang="ja-JP" dirty="0"/>
          </a:p>
          <a:p>
            <a:endParaRPr lang="ja-JP" altLang="en-US" dirty="0"/>
          </a:p>
        </p:txBody>
      </p:sp>
      <p:sp>
        <p:nvSpPr>
          <p:cNvPr id="8" name="テキスト ボックス 7">
            <a:extLst>
              <a:ext uri="{FF2B5EF4-FFF2-40B4-BE49-F238E27FC236}">
                <a16:creationId xmlns:a16="http://schemas.microsoft.com/office/drawing/2014/main" id="{4DB0B16F-D6EA-4083-830D-201D1662FBA6}"/>
              </a:ext>
            </a:extLst>
          </p:cNvPr>
          <p:cNvSpPr txBox="1"/>
          <p:nvPr/>
        </p:nvSpPr>
        <p:spPr>
          <a:xfrm>
            <a:off x="737423" y="2545363"/>
            <a:ext cx="1547591" cy="344710"/>
          </a:xfrm>
          <a:prstGeom prst="rect">
            <a:avLst/>
          </a:prstGeom>
          <a:noFill/>
          <a:ln>
            <a:solidFill>
              <a:schemeClr val="tx1"/>
            </a:solidFill>
            <a:prstDash val="sysDash"/>
          </a:ln>
        </p:spPr>
        <p:txBody>
          <a:bodyPr wrap="square" lIns="128016" tIns="64008" rIns="128016" bIns="64008" rtlCol="0">
            <a:spAutoFit/>
          </a:bodyPr>
          <a:lstStyle/>
          <a:p>
            <a:pPr algn="ctr"/>
            <a:r>
              <a:rPr lang="ja-JP" altLang="en-US" sz="1400" dirty="0"/>
              <a:t>気圧場の推算</a:t>
            </a:r>
          </a:p>
        </p:txBody>
      </p:sp>
      <p:sp>
        <p:nvSpPr>
          <p:cNvPr id="9" name="テキスト ボックス 8">
            <a:extLst>
              <a:ext uri="{FF2B5EF4-FFF2-40B4-BE49-F238E27FC236}">
                <a16:creationId xmlns:a16="http://schemas.microsoft.com/office/drawing/2014/main" id="{B3975AFA-04FE-434C-A0E2-27E06A1ABE06}"/>
              </a:ext>
            </a:extLst>
          </p:cNvPr>
          <p:cNvSpPr txBox="1"/>
          <p:nvPr/>
        </p:nvSpPr>
        <p:spPr>
          <a:xfrm>
            <a:off x="2542404" y="2560306"/>
            <a:ext cx="1522942" cy="344710"/>
          </a:xfrm>
          <a:prstGeom prst="rect">
            <a:avLst/>
          </a:prstGeom>
          <a:noFill/>
          <a:ln>
            <a:solidFill>
              <a:schemeClr val="tx1"/>
            </a:solidFill>
            <a:prstDash val="sysDash"/>
          </a:ln>
        </p:spPr>
        <p:txBody>
          <a:bodyPr wrap="square" lIns="128016" tIns="64008" rIns="128016" bIns="64008" rtlCol="0">
            <a:spAutoFit/>
          </a:bodyPr>
          <a:lstStyle/>
          <a:p>
            <a:pPr algn="ctr"/>
            <a:r>
              <a:rPr lang="ja-JP" altLang="en-US" sz="1400" dirty="0"/>
              <a:t>風場の推算</a:t>
            </a:r>
          </a:p>
        </p:txBody>
      </p:sp>
      <p:sp>
        <p:nvSpPr>
          <p:cNvPr id="10" name="テキスト ボックス 9">
            <a:extLst>
              <a:ext uri="{FF2B5EF4-FFF2-40B4-BE49-F238E27FC236}">
                <a16:creationId xmlns:a16="http://schemas.microsoft.com/office/drawing/2014/main" id="{E0DE0186-8847-4BEB-9F12-3A1A068BB9A0}"/>
              </a:ext>
            </a:extLst>
          </p:cNvPr>
          <p:cNvSpPr txBox="1"/>
          <p:nvPr/>
        </p:nvSpPr>
        <p:spPr>
          <a:xfrm>
            <a:off x="762072" y="3062428"/>
            <a:ext cx="1522942" cy="344710"/>
          </a:xfrm>
          <a:prstGeom prst="rect">
            <a:avLst/>
          </a:prstGeom>
          <a:solidFill>
            <a:schemeClr val="bg1">
              <a:lumMod val="85000"/>
            </a:schemeClr>
          </a:solidFill>
          <a:ln>
            <a:solidFill>
              <a:schemeClr val="tx1"/>
            </a:solidFill>
            <a:prstDash val="sysDash"/>
          </a:ln>
        </p:spPr>
        <p:txBody>
          <a:bodyPr vert="horz" wrap="square" lIns="128016" tIns="64008" rIns="128016" bIns="64008" rtlCol="0">
            <a:spAutoFit/>
          </a:bodyPr>
          <a:lstStyle/>
          <a:p>
            <a:pPr algn="ctr"/>
            <a:r>
              <a:rPr lang="ja-JP" altLang="en-US" sz="1400" dirty="0"/>
              <a:t>気圧の平面分布</a:t>
            </a:r>
          </a:p>
        </p:txBody>
      </p:sp>
      <p:sp>
        <p:nvSpPr>
          <p:cNvPr id="11" name="テキスト ボックス 10">
            <a:extLst>
              <a:ext uri="{FF2B5EF4-FFF2-40B4-BE49-F238E27FC236}">
                <a16:creationId xmlns:a16="http://schemas.microsoft.com/office/drawing/2014/main" id="{6D4D832B-1303-4F07-BE9A-EAD1241B51D3}"/>
              </a:ext>
            </a:extLst>
          </p:cNvPr>
          <p:cNvSpPr txBox="1"/>
          <p:nvPr/>
        </p:nvSpPr>
        <p:spPr>
          <a:xfrm>
            <a:off x="5060346" y="2124868"/>
            <a:ext cx="2454315" cy="1606594"/>
          </a:xfrm>
          <a:prstGeom prst="rect">
            <a:avLst/>
          </a:prstGeom>
          <a:solidFill>
            <a:srgbClr val="CCFFCC"/>
          </a:solidFill>
          <a:ln>
            <a:solidFill>
              <a:schemeClr val="tx1"/>
            </a:solidFill>
          </a:ln>
        </p:spPr>
        <p:txBody>
          <a:bodyPr wrap="square" lIns="128016" tIns="64008" rIns="128016" bIns="64008" rtlCol="0">
            <a:spAutoFit/>
          </a:bodyPr>
          <a:lstStyle/>
          <a:p>
            <a:r>
              <a:rPr lang="ja-JP" altLang="en-US" dirty="0"/>
              <a:t>波浪の推算</a:t>
            </a:r>
            <a:endParaRPr lang="en-US" altLang="ja-JP" dirty="0"/>
          </a:p>
          <a:p>
            <a:endParaRPr lang="en-US" altLang="ja-JP" dirty="0"/>
          </a:p>
          <a:p>
            <a:endParaRPr lang="en-US" altLang="ja-JP" dirty="0"/>
          </a:p>
          <a:p>
            <a:endParaRPr lang="en-US" altLang="ja-JP" dirty="0"/>
          </a:p>
          <a:p>
            <a:endParaRPr lang="en-US" altLang="ja-JP" dirty="0"/>
          </a:p>
          <a:p>
            <a:endParaRPr lang="ja-JP" altLang="en-US" dirty="0"/>
          </a:p>
        </p:txBody>
      </p:sp>
      <p:sp>
        <p:nvSpPr>
          <p:cNvPr id="12" name="テキスト ボックス 11">
            <a:extLst>
              <a:ext uri="{FF2B5EF4-FFF2-40B4-BE49-F238E27FC236}">
                <a16:creationId xmlns:a16="http://schemas.microsoft.com/office/drawing/2014/main" id="{86648682-5CD7-4558-A844-7E7845ED2423}"/>
              </a:ext>
            </a:extLst>
          </p:cNvPr>
          <p:cNvSpPr txBox="1"/>
          <p:nvPr/>
        </p:nvSpPr>
        <p:spPr>
          <a:xfrm>
            <a:off x="1058901" y="4219297"/>
            <a:ext cx="2728649" cy="1606594"/>
          </a:xfrm>
          <a:prstGeom prst="rect">
            <a:avLst/>
          </a:prstGeom>
          <a:solidFill>
            <a:srgbClr val="FFCCFF"/>
          </a:solidFill>
          <a:ln>
            <a:solidFill>
              <a:schemeClr val="tx1"/>
            </a:solidFill>
          </a:ln>
        </p:spPr>
        <p:txBody>
          <a:bodyPr wrap="square" lIns="128016" tIns="64008" rIns="128016" bIns="64008" rtlCol="0">
            <a:spAutoFit/>
          </a:bodyPr>
          <a:lstStyle/>
          <a:p>
            <a:r>
              <a:rPr lang="ja-JP" altLang="en-US" dirty="0"/>
              <a:t>高潮の推算</a:t>
            </a:r>
            <a:endParaRPr lang="en-US" altLang="ja-JP" dirty="0"/>
          </a:p>
          <a:p>
            <a:endParaRPr lang="en-US" altLang="ja-JP" dirty="0"/>
          </a:p>
          <a:p>
            <a:endParaRPr lang="en-US" altLang="ja-JP" dirty="0"/>
          </a:p>
          <a:p>
            <a:endParaRPr lang="en-US" altLang="ja-JP" dirty="0"/>
          </a:p>
          <a:p>
            <a:endParaRPr lang="en-US" altLang="ja-JP" dirty="0"/>
          </a:p>
          <a:p>
            <a:endParaRPr lang="ja-JP" altLang="en-US" dirty="0"/>
          </a:p>
        </p:txBody>
      </p:sp>
      <p:sp>
        <p:nvSpPr>
          <p:cNvPr id="13" name="テキスト ボックス 12">
            <a:extLst>
              <a:ext uri="{FF2B5EF4-FFF2-40B4-BE49-F238E27FC236}">
                <a16:creationId xmlns:a16="http://schemas.microsoft.com/office/drawing/2014/main" id="{C522DAD2-E469-4374-9B72-CB736A30340B}"/>
              </a:ext>
            </a:extLst>
          </p:cNvPr>
          <p:cNvSpPr txBox="1"/>
          <p:nvPr/>
        </p:nvSpPr>
        <p:spPr>
          <a:xfrm>
            <a:off x="1385489" y="4688287"/>
            <a:ext cx="764577" cy="313932"/>
          </a:xfrm>
          <a:prstGeom prst="rect">
            <a:avLst/>
          </a:prstGeom>
          <a:noFill/>
          <a:ln>
            <a:solidFill>
              <a:schemeClr val="tx1"/>
            </a:solidFill>
            <a:prstDash val="sysDash"/>
          </a:ln>
        </p:spPr>
        <p:txBody>
          <a:bodyPr wrap="square" lIns="128016" tIns="64008" rIns="128016" bIns="64008" rtlCol="0">
            <a:spAutoFit/>
          </a:bodyPr>
          <a:lstStyle/>
          <a:p>
            <a:pPr algn="ctr"/>
            <a:r>
              <a:rPr lang="ja-JP" altLang="en-US" sz="1200" dirty="0"/>
              <a:t>連続式</a:t>
            </a:r>
          </a:p>
        </p:txBody>
      </p:sp>
      <p:sp>
        <p:nvSpPr>
          <p:cNvPr id="14" name="テキスト ボックス 13">
            <a:extLst>
              <a:ext uri="{FF2B5EF4-FFF2-40B4-BE49-F238E27FC236}">
                <a16:creationId xmlns:a16="http://schemas.microsoft.com/office/drawing/2014/main" id="{479AEC64-AD0D-4C4A-AF41-6B990B219E7F}"/>
              </a:ext>
            </a:extLst>
          </p:cNvPr>
          <p:cNvSpPr txBox="1"/>
          <p:nvPr/>
        </p:nvSpPr>
        <p:spPr>
          <a:xfrm>
            <a:off x="2292275" y="4688287"/>
            <a:ext cx="1108156" cy="313932"/>
          </a:xfrm>
          <a:prstGeom prst="rect">
            <a:avLst/>
          </a:prstGeom>
          <a:noFill/>
          <a:ln>
            <a:solidFill>
              <a:schemeClr val="tx1"/>
            </a:solidFill>
            <a:prstDash val="sysDash"/>
          </a:ln>
        </p:spPr>
        <p:txBody>
          <a:bodyPr wrap="square" lIns="128016" tIns="64008" rIns="128016" bIns="64008" rtlCol="0">
            <a:spAutoFit/>
          </a:bodyPr>
          <a:lstStyle/>
          <a:p>
            <a:pPr algn="ctr"/>
            <a:r>
              <a:rPr lang="ja-JP" altLang="en-US" sz="1200" dirty="0"/>
              <a:t>運動方程式</a:t>
            </a:r>
          </a:p>
        </p:txBody>
      </p:sp>
      <p:sp>
        <p:nvSpPr>
          <p:cNvPr id="15" name="テキスト ボックス 14">
            <a:extLst>
              <a:ext uri="{FF2B5EF4-FFF2-40B4-BE49-F238E27FC236}">
                <a16:creationId xmlns:a16="http://schemas.microsoft.com/office/drawing/2014/main" id="{384169F8-A32C-4AC2-918D-3A224A74CA0C}"/>
              </a:ext>
            </a:extLst>
          </p:cNvPr>
          <p:cNvSpPr txBox="1"/>
          <p:nvPr/>
        </p:nvSpPr>
        <p:spPr>
          <a:xfrm>
            <a:off x="1211398" y="5214303"/>
            <a:ext cx="2423655" cy="344710"/>
          </a:xfrm>
          <a:prstGeom prst="rect">
            <a:avLst/>
          </a:prstGeom>
          <a:solidFill>
            <a:schemeClr val="bg1">
              <a:lumMod val="85000"/>
            </a:schemeClr>
          </a:solidFill>
          <a:ln>
            <a:solidFill>
              <a:schemeClr val="tx1"/>
            </a:solidFill>
            <a:prstDash val="sysDash"/>
          </a:ln>
        </p:spPr>
        <p:txBody>
          <a:bodyPr wrap="square" lIns="128016" tIns="64008" rIns="128016" bIns="64008" rtlCol="0">
            <a:spAutoFit/>
          </a:bodyPr>
          <a:lstStyle/>
          <a:p>
            <a:pPr algn="ctr"/>
            <a:r>
              <a:rPr lang="ja-JP" altLang="en-US" sz="1400" dirty="0"/>
              <a:t>高潮偏差の平面分布</a:t>
            </a:r>
          </a:p>
        </p:txBody>
      </p:sp>
      <p:sp>
        <p:nvSpPr>
          <p:cNvPr id="16" name="テキスト ボックス 15">
            <a:extLst>
              <a:ext uri="{FF2B5EF4-FFF2-40B4-BE49-F238E27FC236}">
                <a16:creationId xmlns:a16="http://schemas.microsoft.com/office/drawing/2014/main" id="{E829E49B-42C1-467C-97DB-753236BAE5B5}"/>
              </a:ext>
            </a:extLst>
          </p:cNvPr>
          <p:cNvSpPr txBox="1"/>
          <p:nvPr/>
        </p:nvSpPr>
        <p:spPr>
          <a:xfrm>
            <a:off x="5174841" y="2546656"/>
            <a:ext cx="2225324" cy="313932"/>
          </a:xfrm>
          <a:prstGeom prst="rect">
            <a:avLst/>
          </a:prstGeom>
          <a:noFill/>
          <a:ln>
            <a:solidFill>
              <a:schemeClr val="tx1"/>
            </a:solidFill>
            <a:prstDash val="sysDash"/>
          </a:ln>
        </p:spPr>
        <p:txBody>
          <a:bodyPr wrap="square" lIns="128016" tIns="64008" rIns="128016" bIns="64008" rtlCol="0">
            <a:spAutoFit/>
          </a:bodyPr>
          <a:lstStyle/>
          <a:p>
            <a:pPr algn="ctr"/>
            <a:r>
              <a:rPr lang="ja-JP" altLang="en-US" sz="1200" dirty="0"/>
              <a:t>波浪推算・波浪変形計算</a:t>
            </a:r>
          </a:p>
        </p:txBody>
      </p:sp>
      <p:sp>
        <p:nvSpPr>
          <p:cNvPr id="17" name="テキスト ボックス 16">
            <a:extLst>
              <a:ext uri="{FF2B5EF4-FFF2-40B4-BE49-F238E27FC236}">
                <a16:creationId xmlns:a16="http://schemas.microsoft.com/office/drawing/2014/main" id="{18467669-215A-463E-A3E9-193286D848B5}"/>
              </a:ext>
            </a:extLst>
          </p:cNvPr>
          <p:cNvSpPr txBox="1"/>
          <p:nvPr/>
        </p:nvSpPr>
        <p:spPr>
          <a:xfrm>
            <a:off x="5174841" y="3094996"/>
            <a:ext cx="2225324" cy="344710"/>
          </a:xfrm>
          <a:prstGeom prst="rect">
            <a:avLst/>
          </a:prstGeom>
          <a:solidFill>
            <a:schemeClr val="bg1">
              <a:lumMod val="85000"/>
            </a:schemeClr>
          </a:solidFill>
          <a:ln>
            <a:solidFill>
              <a:schemeClr val="tx1"/>
            </a:solidFill>
            <a:prstDash val="sysDash"/>
          </a:ln>
        </p:spPr>
        <p:txBody>
          <a:bodyPr wrap="square" lIns="128016" tIns="64008" rIns="128016" bIns="64008" rtlCol="0">
            <a:spAutoFit/>
          </a:bodyPr>
          <a:lstStyle>
            <a:defPPr>
              <a:defRPr lang="ja-JP"/>
            </a:defPPr>
            <a:lvl1pPr algn="ctr">
              <a:defRPr sz="1400"/>
            </a:lvl1pPr>
          </a:lstStyle>
          <a:p>
            <a:r>
              <a:rPr lang="ja-JP" altLang="en-US" dirty="0"/>
              <a:t>波高の平面分布等</a:t>
            </a:r>
          </a:p>
        </p:txBody>
      </p:sp>
      <p:cxnSp>
        <p:nvCxnSpPr>
          <p:cNvPr id="24" name="直線矢印コネクタ 23">
            <a:extLst>
              <a:ext uri="{FF2B5EF4-FFF2-40B4-BE49-F238E27FC236}">
                <a16:creationId xmlns:a16="http://schemas.microsoft.com/office/drawing/2014/main" id="{25080D38-0091-4839-A083-8C5E51A4F1B5}"/>
              </a:ext>
            </a:extLst>
          </p:cNvPr>
          <p:cNvCxnSpPr>
            <a:cxnSpLocks/>
            <a:stCxn id="16" idx="2"/>
            <a:endCxn id="17" idx="0"/>
          </p:cNvCxnSpPr>
          <p:nvPr/>
        </p:nvCxnSpPr>
        <p:spPr bwMode="auto">
          <a:xfrm>
            <a:off x="6287503" y="2860588"/>
            <a:ext cx="0" cy="234408"/>
          </a:xfrm>
          <a:prstGeom prst="straightConnector1">
            <a:avLst/>
          </a:prstGeom>
          <a:noFill/>
          <a:ln w="19050" cap="flat" cmpd="sng" algn="ctr">
            <a:solidFill>
              <a:schemeClr val="tx1"/>
            </a:solidFill>
            <a:prstDash val="solid"/>
            <a:round/>
            <a:headEnd type="none" w="med" len="med"/>
            <a:tailEnd type="arrow" w="sm" len="sm"/>
          </a:ln>
          <a:effectLst/>
        </p:spPr>
      </p:cxnSp>
      <p:sp>
        <p:nvSpPr>
          <p:cNvPr id="18" name="テキスト ボックス 17">
            <a:extLst>
              <a:ext uri="{FF2B5EF4-FFF2-40B4-BE49-F238E27FC236}">
                <a16:creationId xmlns:a16="http://schemas.microsoft.com/office/drawing/2014/main" id="{3E650004-0F6E-4408-8800-9FE36DE10DB2}"/>
              </a:ext>
            </a:extLst>
          </p:cNvPr>
          <p:cNvSpPr txBox="1"/>
          <p:nvPr/>
        </p:nvSpPr>
        <p:spPr>
          <a:xfrm>
            <a:off x="2542404" y="3044975"/>
            <a:ext cx="1522942" cy="344710"/>
          </a:xfrm>
          <a:prstGeom prst="rect">
            <a:avLst/>
          </a:prstGeom>
          <a:solidFill>
            <a:schemeClr val="bg1">
              <a:lumMod val="85000"/>
            </a:schemeClr>
          </a:solidFill>
          <a:ln>
            <a:solidFill>
              <a:schemeClr val="tx1"/>
            </a:solidFill>
            <a:prstDash val="sysDash"/>
          </a:ln>
        </p:spPr>
        <p:txBody>
          <a:bodyPr vert="horz" wrap="square" lIns="128016" tIns="64008" rIns="128016" bIns="64008" rtlCol="0">
            <a:spAutoFit/>
          </a:bodyPr>
          <a:lstStyle/>
          <a:p>
            <a:pPr algn="ctr"/>
            <a:r>
              <a:rPr lang="ja-JP" altLang="en-US" sz="1400" dirty="0"/>
              <a:t>風場の平面分布</a:t>
            </a:r>
          </a:p>
        </p:txBody>
      </p:sp>
      <p:cxnSp>
        <p:nvCxnSpPr>
          <p:cNvPr id="3" name="直線矢印コネクタ 2">
            <a:extLst>
              <a:ext uri="{FF2B5EF4-FFF2-40B4-BE49-F238E27FC236}">
                <a16:creationId xmlns:a16="http://schemas.microsoft.com/office/drawing/2014/main" id="{824969D3-2914-4578-98A0-FD4BD3D54EB1}"/>
              </a:ext>
            </a:extLst>
          </p:cNvPr>
          <p:cNvCxnSpPr/>
          <p:nvPr/>
        </p:nvCxnSpPr>
        <p:spPr>
          <a:xfrm>
            <a:off x="4065346" y="3234783"/>
            <a:ext cx="995000" cy="0"/>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5A54D066-0481-4AF4-9462-45AE517E6F8C}"/>
              </a:ext>
            </a:extLst>
          </p:cNvPr>
          <p:cNvCxnSpPr>
            <a:cxnSpLocks/>
          </p:cNvCxnSpPr>
          <p:nvPr/>
        </p:nvCxnSpPr>
        <p:spPr>
          <a:xfrm>
            <a:off x="1547404" y="3420213"/>
            <a:ext cx="0" cy="799084"/>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28E544D6-84AA-44AD-AA28-47964B025DD1}"/>
              </a:ext>
            </a:extLst>
          </p:cNvPr>
          <p:cNvCxnSpPr>
            <a:cxnSpLocks/>
          </p:cNvCxnSpPr>
          <p:nvPr/>
        </p:nvCxnSpPr>
        <p:spPr>
          <a:xfrm>
            <a:off x="3303875" y="3420213"/>
            <a:ext cx="0" cy="799084"/>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4" name="左中かっこ 33">
            <a:extLst>
              <a:ext uri="{FF2B5EF4-FFF2-40B4-BE49-F238E27FC236}">
                <a16:creationId xmlns:a16="http://schemas.microsoft.com/office/drawing/2014/main" id="{E3F15E38-19DC-4FE2-BD65-EE7B80A83AA1}"/>
              </a:ext>
            </a:extLst>
          </p:cNvPr>
          <p:cNvSpPr/>
          <p:nvPr/>
        </p:nvSpPr>
        <p:spPr>
          <a:xfrm flipH="1">
            <a:off x="7655565" y="5149769"/>
            <a:ext cx="173202" cy="33820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6FED1FBA-3EEB-44AC-B3B9-54730957A2F3}"/>
              </a:ext>
            </a:extLst>
          </p:cNvPr>
          <p:cNvSpPr txBox="1"/>
          <p:nvPr/>
        </p:nvSpPr>
        <p:spPr>
          <a:xfrm>
            <a:off x="7459310" y="6434372"/>
            <a:ext cx="1258128" cy="246814"/>
          </a:xfrm>
          <a:prstGeom prst="rect">
            <a:avLst/>
          </a:prstGeom>
          <a:noFill/>
        </p:spPr>
        <p:txBody>
          <a:bodyPr wrap="square" rtlCol="0">
            <a:spAutoFit/>
          </a:bodyPr>
          <a:lstStyle/>
          <a:p>
            <a:r>
              <a:rPr kumimoji="1" lang="en-US" altLang="ja-JP" sz="1000" dirty="0"/>
              <a:t>※</a:t>
            </a:r>
            <a:r>
              <a:rPr kumimoji="1" lang="ja-JP" altLang="en-US" sz="1000" dirty="0"/>
              <a:t>気象庁</a:t>
            </a:r>
            <a:r>
              <a:rPr kumimoji="1" lang="en-US" altLang="ja-JP" sz="1000" dirty="0"/>
              <a:t>HP</a:t>
            </a:r>
            <a:endParaRPr kumimoji="1" lang="ja-JP" altLang="en-US" sz="1000" dirty="0"/>
          </a:p>
        </p:txBody>
      </p:sp>
      <p:sp>
        <p:nvSpPr>
          <p:cNvPr id="2" name="テキスト ボックス 1">
            <a:extLst>
              <a:ext uri="{FF2B5EF4-FFF2-40B4-BE49-F238E27FC236}">
                <a16:creationId xmlns:a16="http://schemas.microsoft.com/office/drawing/2014/main" id="{725CE698-D5AB-478B-9B98-6288C452DC65}"/>
              </a:ext>
            </a:extLst>
          </p:cNvPr>
          <p:cNvSpPr txBox="1"/>
          <p:nvPr/>
        </p:nvSpPr>
        <p:spPr>
          <a:xfrm>
            <a:off x="5572124" y="4158618"/>
            <a:ext cx="1407219" cy="523220"/>
          </a:xfrm>
          <a:prstGeom prst="rect">
            <a:avLst/>
          </a:prstGeom>
          <a:noFill/>
        </p:spPr>
        <p:txBody>
          <a:bodyPr wrap="square" rtlCol="0">
            <a:spAutoFit/>
          </a:bodyPr>
          <a:lstStyle/>
          <a:p>
            <a:r>
              <a:rPr kumimoji="1" lang="ja-JP" altLang="en-US" sz="1400" dirty="0">
                <a:solidFill>
                  <a:srgbClr val="FF0000"/>
                </a:solidFill>
              </a:rPr>
              <a:t>気圧場</a:t>
            </a:r>
            <a:endParaRPr kumimoji="1" lang="en-US" altLang="ja-JP" sz="1400" dirty="0">
              <a:solidFill>
                <a:srgbClr val="FF0000"/>
              </a:solidFill>
            </a:endParaRPr>
          </a:p>
          <a:p>
            <a:r>
              <a:rPr lang="en-US" altLang="ja-JP" sz="1400" dirty="0">
                <a:solidFill>
                  <a:srgbClr val="FF0000"/>
                </a:solidFill>
              </a:rPr>
              <a:t>(</a:t>
            </a:r>
            <a:r>
              <a:rPr lang="ja-JP" altLang="en-US" sz="1400" dirty="0">
                <a:solidFill>
                  <a:srgbClr val="FF0000"/>
                </a:solidFill>
              </a:rPr>
              <a:t>　　　　　　　　</a:t>
            </a:r>
            <a:r>
              <a:rPr lang="en-US" altLang="ja-JP" sz="1400" dirty="0">
                <a:solidFill>
                  <a:srgbClr val="FF0000"/>
                </a:solidFill>
              </a:rPr>
              <a:t>)</a:t>
            </a:r>
            <a:endParaRPr kumimoji="1" lang="ja-JP" altLang="en-US" sz="1400" dirty="0">
              <a:solidFill>
                <a:srgbClr val="FF0000"/>
              </a:solidFill>
            </a:endParaRPr>
          </a:p>
        </p:txBody>
      </p:sp>
      <p:sp>
        <p:nvSpPr>
          <p:cNvPr id="30" name="テキスト ボックス 29">
            <a:extLst>
              <a:ext uri="{FF2B5EF4-FFF2-40B4-BE49-F238E27FC236}">
                <a16:creationId xmlns:a16="http://schemas.microsoft.com/office/drawing/2014/main" id="{EE0DD97A-BB3A-4060-8A57-6D15444996DA}"/>
              </a:ext>
            </a:extLst>
          </p:cNvPr>
          <p:cNvSpPr txBox="1"/>
          <p:nvPr/>
        </p:nvSpPr>
        <p:spPr>
          <a:xfrm>
            <a:off x="5060346" y="4879311"/>
            <a:ext cx="691840" cy="307777"/>
          </a:xfrm>
          <a:prstGeom prst="rect">
            <a:avLst/>
          </a:prstGeom>
          <a:noFill/>
        </p:spPr>
        <p:txBody>
          <a:bodyPr wrap="square" rtlCol="0">
            <a:spAutoFit/>
          </a:bodyPr>
          <a:lstStyle/>
          <a:p>
            <a:r>
              <a:rPr kumimoji="1" lang="ja-JP" altLang="en-US" sz="1400" dirty="0">
                <a:solidFill>
                  <a:srgbClr val="FF0000"/>
                </a:solidFill>
              </a:rPr>
              <a:t>風場</a:t>
            </a:r>
          </a:p>
        </p:txBody>
      </p:sp>
      <p:sp>
        <p:nvSpPr>
          <p:cNvPr id="32" name="テキスト ボックス 31">
            <a:extLst>
              <a:ext uri="{FF2B5EF4-FFF2-40B4-BE49-F238E27FC236}">
                <a16:creationId xmlns:a16="http://schemas.microsoft.com/office/drawing/2014/main" id="{1D9D722C-9A5E-4365-8043-B251A2DA721C}"/>
              </a:ext>
            </a:extLst>
          </p:cNvPr>
          <p:cNvSpPr txBox="1"/>
          <p:nvPr/>
        </p:nvSpPr>
        <p:spPr>
          <a:xfrm>
            <a:off x="7828767" y="5098041"/>
            <a:ext cx="691840" cy="307777"/>
          </a:xfrm>
          <a:prstGeom prst="rect">
            <a:avLst/>
          </a:prstGeom>
          <a:noFill/>
        </p:spPr>
        <p:txBody>
          <a:bodyPr wrap="square" rtlCol="0">
            <a:spAutoFit/>
          </a:bodyPr>
          <a:lstStyle/>
          <a:p>
            <a:r>
              <a:rPr lang="ja-JP" altLang="en-US" sz="1400" dirty="0">
                <a:solidFill>
                  <a:srgbClr val="FF0000"/>
                </a:solidFill>
              </a:rPr>
              <a:t>波浪</a:t>
            </a:r>
            <a:endParaRPr kumimoji="1" lang="ja-JP" altLang="en-US" sz="1400" dirty="0">
              <a:solidFill>
                <a:srgbClr val="FF0000"/>
              </a:solidFill>
            </a:endParaRPr>
          </a:p>
        </p:txBody>
      </p:sp>
      <p:sp>
        <p:nvSpPr>
          <p:cNvPr id="27" name="左中かっこ 26">
            <a:extLst>
              <a:ext uri="{FF2B5EF4-FFF2-40B4-BE49-F238E27FC236}">
                <a16:creationId xmlns:a16="http://schemas.microsoft.com/office/drawing/2014/main" id="{EE1ABE8F-EE55-4BAF-8E0C-09B5F4A51639}"/>
              </a:ext>
            </a:extLst>
          </p:cNvPr>
          <p:cNvSpPr/>
          <p:nvPr/>
        </p:nvSpPr>
        <p:spPr>
          <a:xfrm>
            <a:off x="4572000" y="5736365"/>
            <a:ext cx="186935" cy="33820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F50FAD13-C727-4D5C-9780-DD8103EA958C}"/>
              </a:ext>
            </a:extLst>
          </p:cNvPr>
          <p:cNvSpPr txBox="1"/>
          <p:nvPr/>
        </p:nvSpPr>
        <p:spPr>
          <a:xfrm>
            <a:off x="4065024" y="5760203"/>
            <a:ext cx="691840" cy="307777"/>
          </a:xfrm>
          <a:prstGeom prst="rect">
            <a:avLst/>
          </a:prstGeom>
          <a:noFill/>
        </p:spPr>
        <p:txBody>
          <a:bodyPr wrap="square" rtlCol="0">
            <a:spAutoFit/>
          </a:bodyPr>
          <a:lstStyle/>
          <a:p>
            <a:r>
              <a:rPr lang="ja-JP" altLang="en-US" sz="1400" dirty="0">
                <a:solidFill>
                  <a:srgbClr val="FF0000"/>
                </a:solidFill>
              </a:rPr>
              <a:t>高潮</a:t>
            </a:r>
            <a:endParaRPr kumimoji="1" lang="ja-JP" altLang="en-US" sz="1400" dirty="0">
              <a:solidFill>
                <a:srgbClr val="FF0000"/>
              </a:solidFill>
            </a:endParaRPr>
          </a:p>
        </p:txBody>
      </p:sp>
    </p:spTree>
    <p:extLst>
      <p:ext uri="{BB962C8B-B14F-4D97-AF65-F5344CB8AC3E}">
        <p14:creationId xmlns:p14="http://schemas.microsoft.com/office/powerpoint/2010/main" val="2486962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6507"/>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解析モデルの検証（平成</a:t>
            </a:r>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30</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年台風</a:t>
            </a:r>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21</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号による再現計算）</a:t>
            </a:r>
          </a:p>
        </p:txBody>
      </p:sp>
      <p:sp>
        <p:nvSpPr>
          <p:cNvPr id="13" name="Text Box 9"/>
          <p:cNvSpPr txBox="1">
            <a:spLocks noChangeArrowheads="1"/>
          </p:cNvSpPr>
          <p:nvPr/>
        </p:nvSpPr>
        <p:spPr bwMode="auto">
          <a:xfrm>
            <a:off x="81184" y="479752"/>
            <a:ext cx="8935815" cy="830997"/>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24009" indent="-149339" defTabSz="390997">
              <a:spcBef>
                <a:spcPct val="0"/>
              </a:spcBef>
              <a:buFont typeface="Arial" panose="020B0604020202020204" pitchFamily="34" charset="0"/>
              <a:buChar char="•"/>
            </a:pPr>
            <a:r>
              <a:rPr lang="ja-JP" altLang="en-US" sz="1600" dirty="0">
                <a:solidFill>
                  <a:prstClr val="black"/>
                </a:solidFill>
              </a:rPr>
              <a:t>構築したモデルにより平成</a:t>
            </a:r>
            <a:r>
              <a:rPr lang="en-US" altLang="ja-JP" sz="1600" dirty="0">
                <a:solidFill>
                  <a:prstClr val="black"/>
                </a:solidFill>
              </a:rPr>
              <a:t>30</a:t>
            </a:r>
            <a:r>
              <a:rPr lang="ja-JP" altLang="en-US" sz="1600" dirty="0">
                <a:solidFill>
                  <a:prstClr val="black"/>
                </a:solidFill>
              </a:rPr>
              <a:t>年台風</a:t>
            </a:r>
            <a:r>
              <a:rPr lang="en-US" altLang="ja-JP" sz="1600" dirty="0">
                <a:solidFill>
                  <a:prstClr val="black"/>
                </a:solidFill>
              </a:rPr>
              <a:t>21</a:t>
            </a:r>
            <a:r>
              <a:rPr lang="ja-JP" altLang="en-US" sz="1600" dirty="0">
                <a:solidFill>
                  <a:prstClr val="black"/>
                </a:solidFill>
              </a:rPr>
              <a:t>号台風の再現計算を実施し、モデルの再現精度を確認する。</a:t>
            </a:r>
          </a:p>
          <a:p>
            <a:pPr marL="224009" indent="-149339" defTabSz="390997">
              <a:spcBef>
                <a:spcPct val="0"/>
              </a:spcBef>
              <a:buFont typeface="Arial" panose="020B0604020202020204" pitchFamily="34" charset="0"/>
              <a:buChar char="•"/>
            </a:pPr>
            <a:r>
              <a:rPr lang="ja-JP" altLang="en-US" sz="1600" dirty="0">
                <a:solidFill>
                  <a:prstClr val="black"/>
                </a:solidFill>
              </a:rPr>
              <a:t>台風経路及び台風中心気圧は、気象庁ベストトラックデータを基に設定する。</a:t>
            </a:r>
          </a:p>
          <a:p>
            <a:pPr marL="224009" indent="-149339" defTabSz="390997">
              <a:spcBef>
                <a:spcPct val="0"/>
              </a:spcBef>
              <a:buFont typeface="Arial" panose="020B0604020202020204" pitchFamily="34" charset="0"/>
              <a:buChar char="•"/>
            </a:pPr>
            <a:r>
              <a:rPr lang="ja-JP" altLang="en-US" sz="1600" dirty="0">
                <a:solidFill>
                  <a:prstClr val="black"/>
                </a:solidFill>
              </a:rPr>
              <a:t>台風旋衡風半径は、台風経路近傍の</a:t>
            </a:r>
            <a:r>
              <a:rPr lang="en-US" altLang="ja-JP" sz="1600" dirty="0">
                <a:solidFill>
                  <a:prstClr val="black"/>
                </a:solidFill>
              </a:rPr>
              <a:t>5</a:t>
            </a:r>
            <a:r>
              <a:rPr lang="ja-JP" altLang="en-US" sz="1600" dirty="0">
                <a:solidFill>
                  <a:prstClr val="black"/>
                </a:solidFill>
              </a:rPr>
              <a:t>観測所の観測気圧より逆算して設定する。</a:t>
            </a:r>
          </a:p>
        </p:txBody>
      </p:sp>
      <p:pic>
        <p:nvPicPr>
          <p:cNvPr id="10" name="図 9">
            <a:extLst>
              <a:ext uri="{FF2B5EF4-FFF2-40B4-BE49-F238E27FC236}">
                <a16:creationId xmlns:a16="http://schemas.microsoft.com/office/drawing/2014/main" id="{FAEEB22F-03A8-4A70-87B7-E059D8C64C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91" y="1694733"/>
            <a:ext cx="4371975" cy="3089529"/>
          </a:xfrm>
          <a:prstGeom prst="rect">
            <a:avLst/>
          </a:prstGeom>
          <a:noFill/>
          <a:ln>
            <a:noFill/>
          </a:ln>
        </p:spPr>
      </p:pic>
      <p:pic>
        <p:nvPicPr>
          <p:cNvPr id="12" name="図 11">
            <a:extLst>
              <a:ext uri="{FF2B5EF4-FFF2-40B4-BE49-F238E27FC236}">
                <a16:creationId xmlns:a16="http://schemas.microsoft.com/office/drawing/2014/main" id="{CAAADB97-5E2F-4233-8F57-1602A2BC7FE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 y="4952301"/>
            <a:ext cx="4959703" cy="1776984"/>
          </a:xfrm>
          <a:prstGeom prst="rect">
            <a:avLst/>
          </a:prstGeom>
          <a:noFill/>
          <a:ln>
            <a:noFill/>
          </a:ln>
        </p:spPr>
      </p:pic>
      <p:sp>
        <p:nvSpPr>
          <p:cNvPr id="14" name="テキスト ボックス 13">
            <a:extLst>
              <a:ext uri="{FF2B5EF4-FFF2-40B4-BE49-F238E27FC236}">
                <a16:creationId xmlns:a16="http://schemas.microsoft.com/office/drawing/2014/main" id="{28223E14-5D40-4470-B388-6BA785148B35}"/>
              </a:ext>
            </a:extLst>
          </p:cNvPr>
          <p:cNvSpPr txBox="1"/>
          <p:nvPr/>
        </p:nvSpPr>
        <p:spPr>
          <a:xfrm>
            <a:off x="81183" y="1330148"/>
            <a:ext cx="3292331" cy="307777"/>
          </a:xfrm>
          <a:prstGeom prst="rect">
            <a:avLst/>
          </a:prstGeom>
          <a:noFill/>
        </p:spPr>
        <p:txBody>
          <a:bodyPr wrap="square" rtlCol="0">
            <a:spAutoFit/>
          </a:bodyPr>
          <a:lstStyle/>
          <a:p>
            <a:r>
              <a:rPr lang="ja-JP" altLang="en-US" sz="1400" dirty="0">
                <a:solidFill>
                  <a:srgbClr val="0000FF"/>
                </a:solidFill>
                <a:latin typeface="ＭＳ ゴシック" panose="020B0609070205080204" pitchFamily="49" charset="-128"/>
                <a:ea typeface="ＭＳ ゴシック" panose="020B0609070205080204" pitchFamily="49" charset="-128"/>
              </a:rPr>
              <a:t>■台風経路</a:t>
            </a:r>
            <a:r>
              <a:rPr lang="en-US" altLang="ja-JP" sz="1400" dirty="0">
                <a:solidFill>
                  <a:srgbClr val="0000FF"/>
                </a:solidFill>
                <a:latin typeface="ＭＳ ゴシック" panose="020B0609070205080204" pitchFamily="49" charset="-128"/>
                <a:ea typeface="ＭＳ ゴシック" panose="020B0609070205080204" pitchFamily="49" charset="-128"/>
              </a:rPr>
              <a:t>(</a:t>
            </a:r>
            <a:r>
              <a:rPr lang="ja-JP" altLang="en-US" sz="1400" dirty="0">
                <a:solidFill>
                  <a:srgbClr val="0000FF"/>
                </a:solidFill>
                <a:latin typeface="ＭＳ ゴシック" panose="020B0609070205080204" pitchFamily="49" charset="-128"/>
                <a:ea typeface="ＭＳ ゴシック" panose="020B0609070205080204" pitchFamily="49" charset="-128"/>
              </a:rPr>
              <a:t>台風中心位置・気圧）</a:t>
            </a:r>
          </a:p>
        </p:txBody>
      </p:sp>
      <p:sp>
        <p:nvSpPr>
          <p:cNvPr id="15" name="テキスト ボックス 14">
            <a:extLst>
              <a:ext uri="{FF2B5EF4-FFF2-40B4-BE49-F238E27FC236}">
                <a16:creationId xmlns:a16="http://schemas.microsoft.com/office/drawing/2014/main" id="{F23BB830-8444-4A2E-9263-60C98DF9ED02}"/>
              </a:ext>
            </a:extLst>
          </p:cNvPr>
          <p:cNvSpPr txBox="1"/>
          <p:nvPr/>
        </p:nvSpPr>
        <p:spPr>
          <a:xfrm>
            <a:off x="4196310" y="1287607"/>
            <a:ext cx="3292331" cy="307777"/>
          </a:xfrm>
          <a:prstGeom prst="rect">
            <a:avLst/>
          </a:prstGeom>
          <a:noFill/>
        </p:spPr>
        <p:txBody>
          <a:bodyPr wrap="square" rtlCol="0">
            <a:spAutoFit/>
          </a:bodyPr>
          <a:lstStyle/>
          <a:p>
            <a:r>
              <a:rPr lang="ja-JP" altLang="en-US" sz="1400" dirty="0">
                <a:solidFill>
                  <a:srgbClr val="0000FF"/>
                </a:solidFill>
                <a:latin typeface="ＭＳ ゴシック" panose="020B0609070205080204" pitchFamily="49" charset="-128"/>
                <a:ea typeface="ＭＳ ゴシック" panose="020B0609070205080204" pitchFamily="49" charset="-128"/>
              </a:rPr>
              <a:t>■最大旋衡風半径の設定</a:t>
            </a:r>
          </a:p>
        </p:txBody>
      </p:sp>
      <p:graphicFrame>
        <p:nvGraphicFramePr>
          <p:cNvPr id="6" name="オブジェクト 5">
            <a:extLst>
              <a:ext uri="{FF2B5EF4-FFF2-40B4-BE49-F238E27FC236}">
                <a16:creationId xmlns:a16="http://schemas.microsoft.com/office/drawing/2014/main" id="{09D2C1F5-815A-4DF9-8EE4-B3100BCC40F6}"/>
              </a:ext>
            </a:extLst>
          </p:cNvPr>
          <p:cNvGraphicFramePr>
            <a:graphicFrameLocks noChangeAspect="1"/>
          </p:cNvGraphicFramePr>
          <p:nvPr>
            <p:extLst>
              <p:ext uri="{D42A27DB-BD31-4B8C-83A1-F6EECF244321}">
                <p14:modId xmlns:p14="http://schemas.microsoft.com/office/powerpoint/2010/main" val="3198621254"/>
              </p:ext>
            </p:extLst>
          </p:nvPr>
        </p:nvGraphicFramePr>
        <p:xfrm>
          <a:off x="4892969" y="1962445"/>
          <a:ext cx="1330325" cy="427038"/>
        </p:xfrm>
        <a:graphic>
          <a:graphicData uri="http://schemas.openxmlformats.org/presentationml/2006/ole">
            <mc:AlternateContent xmlns:mc="http://schemas.openxmlformats.org/markup-compatibility/2006">
              <mc:Choice xmlns:v="urn:schemas-microsoft-com:vml" Requires="v">
                <p:oleObj spid="_x0000_s2840" name="数式" r:id="rId5" imgW="1333500" imgH="431800" progId="Equation.3">
                  <p:embed/>
                </p:oleObj>
              </mc:Choice>
              <mc:Fallback>
                <p:oleObj name="数式" r:id="rId5" imgW="1333500" imgH="4318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2969" y="1962445"/>
                        <a:ext cx="1330325"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テキスト ボックス 16">
            <a:extLst>
              <a:ext uri="{FF2B5EF4-FFF2-40B4-BE49-F238E27FC236}">
                <a16:creationId xmlns:a16="http://schemas.microsoft.com/office/drawing/2014/main" id="{8D3A4963-7104-4EBC-A586-4CBB7D9E034F}"/>
              </a:ext>
            </a:extLst>
          </p:cNvPr>
          <p:cNvSpPr txBox="1"/>
          <p:nvPr/>
        </p:nvSpPr>
        <p:spPr>
          <a:xfrm>
            <a:off x="4305670" y="1595384"/>
            <a:ext cx="4731073" cy="400110"/>
          </a:xfrm>
          <a:prstGeom prst="rect">
            <a:avLst/>
          </a:prstGeom>
          <a:noFill/>
        </p:spPr>
        <p:txBody>
          <a:bodyPr wrap="square" rtlCol="0">
            <a:spAutoFit/>
          </a:bodyPr>
          <a:lstStyle/>
          <a:p>
            <a:r>
              <a:rPr lang="ja-JP" altLang="en-US" sz="1000" dirty="0">
                <a:latin typeface="ＭＳ ゴシック" panose="020B0609070205080204" pitchFamily="49" charset="-128"/>
                <a:ea typeface="ＭＳ ゴシック" panose="020B0609070205080204" pitchFamily="49" charset="-128"/>
              </a:rPr>
              <a:t>台風旋衡風半径は、台風中心位置、気圧と台風経路近傍の</a:t>
            </a:r>
            <a:r>
              <a:rPr lang="en-US" altLang="ja-JP" sz="1000" dirty="0">
                <a:latin typeface="ＭＳ ゴシック" panose="020B0609070205080204" pitchFamily="49" charset="-128"/>
                <a:ea typeface="ＭＳ ゴシック" panose="020B0609070205080204" pitchFamily="49" charset="-128"/>
              </a:rPr>
              <a:t>5</a:t>
            </a:r>
            <a:r>
              <a:rPr lang="ja-JP" altLang="en-US" sz="1000" dirty="0">
                <a:latin typeface="ＭＳ ゴシック" panose="020B0609070205080204" pitchFamily="49" charset="-128"/>
                <a:ea typeface="ＭＳ ゴシック" panose="020B0609070205080204" pitchFamily="49" charset="-128"/>
              </a:rPr>
              <a:t>観測所の観測気圧より逆算して設定した。</a:t>
            </a:r>
          </a:p>
        </p:txBody>
      </p:sp>
      <p:sp>
        <p:nvSpPr>
          <p:cNvPr id="18" name="テキスト ボックス 17">
            <a:extLst>
              <a:ext uri="{FF2B5EF4-FFF2-40B4-BE49-F238E27FC236}">
                <a16:creationId xmlns:a16="http://schemas.microsoft.com/office/drawing/2014/main" id="{3CECEE61-DC84-49D4-8999-0B9F3764833E}"/>
              </a:ext>
            </a:extLst>
          </p:cNvPr>
          <p:cNvSpPr txBox="1"/>
          <p:nvPr/>
        </p:nvSpPr>
        <p:spPr>
          <a:xfrm>
            <a:off x="4305670" y="2425307"/>
            <a:ext cx="4838330" cy="553998"/>
          </a:xfrm>
          <a:prstGeom prst="rect">
            <a:avLst/>
          </a:prstGeom>
          <a:noFill/>
        </p:spPr>
        <p:txBody>
          <a:bodyPr wrap="square" rtlCol="0">
            <a:spAutoFit/>
          </a:bodyPr>
          <a:lstStyle/>
          <a:p>
            <a:r>
              <a:rPr lang="ja-JP" altLang="ja-JP" sz="1000" dirty="0"/>
              <a:t>ここに、</a:t>
            </a:r>
            <a:r>
              <a:rPr lang="en-US" altLang="ja-JP" sz="1000" dirty="0"/>
              <a:t>P</a:t>
            </a:r>
            <a:r>
              <a:rPr lang="en-US" altLang="ja-JP" sz="1000" baseline="-25000" dirty="0"/>
              <a:t>c</a:t>
            </a:r>
            <a:r>
              <a:rPr lang="ja-JP" altLang="ja-JP" sz="1000" dirty="0"/>
              <a:t>：台風中心気圧</a:t>
            </a:r>
            <a:r>
              <a:rPr lang="en-US" altLang="ja-JP" sz="1000" dirty="0"/>
              <a:t>(</a:t>
            </a:r>
            <a:r>
              <a:rPr lang="en-US" altLang="ja-JP" sz="1000" dirty="0" err="1"/>
              <a:t>hPa</a:t>
            </a:r>
            <a:r>
              <a:rPr lang="en-US" altLang="ja-JP" sz="1000" dirty="0"/>
              <a:t>)</a:t>
            </a:r>
            <a:r>
              <a:rPr lang="ja-JP" altLang="ja-JP" sz="1000" dirty="0"/>
              <a:t>、</a:t>
            </a:r>
            <a:r>
              <a:rPr lang="en-US" altLang="ja-JP" sz="1000" dirty="0"/>
              <a:t>p:</a:t>
            </a:r>
            <a:r>
              <a:rPr lang="ja-JP" altLang="ja-JP" sz="1000" dirty="0"/>
              <a:t>任意の地点の気圧</a:t>
            </a:r>
            <a:r>
              <a:rPr lang="en-US" altLang="ja-JP" sz="1000" dirty="0"/>
              <a:t>(</a:t>
            </a:r>
            <a:r>
              <a:rPr lang="en-US" altLang="ja-JP" sz="1000" dirty="0" err="1"/>
              <a:t>hPa</a:t>
            </a:r>
            <a:r>
              <a:rPr lang="en-US" altLang="ja-JP" sz="1000" dirty="0"/>
              <a:t>)</a:t>
            </a:r>
            <a:r>
              <a:rPr lang="ja-JP" altLang="ja-JP" sz="1000" dirty="0"/>
              <a:t>、Δ</a:t>
            </a:r>
            <a:r>
              <a:rPr lang="en-US" altLang="ja-JP" sz="1000" dirty="0"/>
              <a:t>p</a:t>
            </a:r>
            <a:r>
              <a:rPr lang="ja-JP" altLang="ja-JP" sz="1000" dirty="0"/>
              <a:t>：気圧深度</a:t>
            </a:r>
            <a:r>
              <a:rPr lang="en-US" altLang="ja-JP" sz="1000" dirty="0"/>
              <a:t>(=p</a:t>
            </a:r>
            <a:r>
              <a:rPr lang="ja-JP" altLang="ja-JP" sz="1000" baseline="-25000" dirty="0"/>
              <a:t>∞</a:t>
            </a:r>
            <a:r>
              <a:rPr lang="ja-JP" altLang="ja-JP" sz="1000" dirty="0"/>
              <a:t>－</a:t>
            </a:r>
            <a:r>
              <a:rPr lang="en-US" altLang="ja-JP" sz="1000" dirty="0"/>
              <a:t>p</a:t>
            </a:r>
            <a:r>
              <a:rPr lang="en-US" altLang="ja-JP" sz="1000" baseline="-25000" dirty="0"/>
              <a:t>c</a:t>
            </a:r>
            <a:r>
              <a:rPr lang="en-US" altLang="ja-JP" sz="1000" dirty="0"/>
              <a:t>)</a:t>
            </a:r>
            <a:endParaRPr lang="ja-JP" altLang="ja-JP" sz="1000" dirty="0"/>
          </a:p>
          <a:p>
            <a:r>
              <a:rPr lang="ja-JP" altLang="en-US" sz="1000" dirty="0"/>
              <a:t>　　　　　</a:t>
            </a:r>
            <a:r>
              <a:rPr lang="en-US" altLang="ja-JP" sz="1000" dirty="0"/>
              <a:t>P</a:t>
            </a:r>
            <a:r>
              <a:rPr lang="ja-JP" altLang="ja-JP" sz="1000" baseline="-25000" dirty="0"/>
              <a:t>∞</a:t>
            </a:r>
            <a:r>
              <a:rPr lang="ja-JP" altLang="ja-JP" sz="1000" dirty="0"/>
              <a:t>：無現遠点の気圧</a:t>
            </a:r>
            <a:r>
              <a:rPr lang="en-US" altLang="ja-JP" sz="1000" dirty="0"/>
              <a:t>(</a:t>
            </a:r>
            <a:r>
              <a:rPr lang="ja-JP" altLang="ja-JP" sz="1000" dirty="0"/>
              <a:t>ここでは標準気圧</a:t>
            </a:r>
            <a:r>
              <a:rPr lang="en-US" altLang="ja-JP" sz="1000" dirty="0"/>
              <a:t>1013hPa</a:t>
            </a:r>
            <a:r>
              <a:rPr lang="ja-JP" altLang="ja-JP" sz="1000" dirty="0"/>
              <a:t>を設定</a:t>
            </a:r>
            <a:r>
              <a:rPr lang="en-US" altLang="ja-JP" sz="1000" dirty="0"/>
              <a:t>)</a:t>
            </a:r>
            <a:r>
              <a:rPr lang="ja-JP" altLang="ja-JP" sz="1000" dirty="0"/>
              <a:t>、</a:t>
            </a:r>
          </a:p>
          <a:p>
            <a:r>
              <a:rPr lang="ja-JP" altLang="en-US" sz="1000" dirty="0"/>
              <a:t>　　　　　</a:t>
            </a:r>
            <a:r>
              <a:rPr lang="en-US" altLang="ja-JP" sz="1000" dirty="0"/>
              <a:t>r</a:t>
            </a:r>
            <a:r>
              <a:rPr lang="en-US" altLang="ja-JP" sz="1000" baseline="-25000" dirty="0"/>
              <a:t>0</a:t>
            </a:r>
            <a:r>
              <a:rPr lang="ja-JP" altLang="ja-JP" sz="1000" dirty="0"/>
              <a:t>：最大旋衡風半径</a:t>
            </a:r>
            <a:r>
              <a:rPr lang="en-US" altLang="ja-JP" sz="1000" dirty="0"/>
              <a:t>(km)</a:t>
            </a:r>
            <a:r>
              <a:rPr lang="ja-JP" altLang="ja-JP" sz="1000" dirty="0"/>
              <a:t>、</a:t>
            </a:r>
            <a:r>
              <a:rPr lang="en-US" altLang="ja-JP" sz="1000" dirty="0"/>
              <a:t>r</a:t>
            </a:r>
            <a:r>
              <a:rPr lang="ja-JP" altLang="ja-JP" sz="1000" dirty="0"/>
              <a:t>：台風中心から任意の地点までの距離</a:t>
            </a:r>
            <a:r>
              <a:rPr lang="en-US" altLang="ja-JP" sz="1000" dirty="0"/>
              <a:t>(km)</a:t>
            </a:r>
            <a:endParaRPr lang="ja-JP" altLang="ja-JP" sz="1000" dirty="0"/>
          </a:p>
        </p:txBody>
      </p:sp>
      <p:graphicFrame>
        <p:nvGraphicFramePr>
          <p:cNvPr id="2" name="オブジェクト 1">
            <a:extLst>
              <a:ext uri="{FF2B5EF4-FFF2-40B4-BE49-F238E27FC236}">
                <a16:creationId xmlns:a16="http://schemas.microsoft.com/office/drawing/2014/main" id="{826BA5D9-1B0B-455E-B9BA-3C49B690FB4A}"/>
              </a:ext>
            </a:extLst>
          </p:cNvPr>
          <p:cNvGraphicFramePr>
            <a:graphicFrameLocks noChangeAspect="1"/>
          </p:cNvGraphicFramePr>
          <p:nvPr>
            <p:extLst>
              <p:ext uri="{D42A27DB-BD31-4B8C-83A1-F6EECF244321}">
                <p14:modId xmlns:p14="http://schemas.microsoft.com/office/powerpoint/2010/main" val="1515762385"/>
              </p:ext>
            </p:extLst>
          </p:nvPr>
        </p:nvGraphicFramePr>
        <p:xfrm>
          <a:off x="6955654" y="1961609"/>
          <a:ext cx="1221964" cy="415137"/>
        </p:xfrm>
        <a:graphic>
          <a:graphicData uri="http://schemas.openxmlformats.org/presentationml/2006/ole">
            <mc:AlternateContent xmlns:mc="http://schemas.openxmlformats.org/markup-compatibility/2006">
              <mc:Choice xmlns:v="urn:schemas-microsoft-com:vml" Requires="v">
                <p:oleObj spid="_x0000_s2841" name="数式" r:id="rId7" imgW="1396800" imgH="457200" progId="Equation.3">
                  <p:embed/>
                </p:oleObj>
              </mc:Choice>
              <mc:Fallback>
                <p:oleObj name="数式" r:id="rId7" imgW="1396800" imgH="457200" progId="Equation.3">
                  <p:embed/>
                  <p:pic>
                    <p:nvPicPr>
                      <p:cNvPr id="0"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5654" y="1961609"/>
                        <a:ext cx="1221964" cy="415137"/>
                      </a:xfrm>
                      <a:prstGeom prst="rect">
                        <a:avLst/>
                      </a:prstGeom>
                      <a:noFill/>
                    </p:spPr>
                  </p:pic>
                </p:oleObj>
              </mc:Fallback>
            </mc:AlternateContent>
          </a:graphicData>
        </a:graphic>
      </p:graphicFrame>
      <p:pic>
        <p:nvPicPr>
          <p:cNvPr id="4" name="図 3">
            <a:extLst>
              <a:ext uri="{FF2B5EF4-FFF2-40B4-BE49-F238E27FC236}">
                <a16:creationId xmlns:a16="http://schemas.microsoft.com/office/drawing/2014/main" id="{706FB210-6151-4513-994A-147096E13106}"/>
              </a:ext>
            </a:extLst>
          </p:cNvPr>
          <p:cNvPicPr>
            <a:picLocks noChangeAspect="1"/>
          </p:cNvPicPr>
          <p:nvPr/>
        </p:nvPicPr>
        <p:blipFill>
          <a:blip r:embed="rId9"/>
          <a:stretch>
            <a:fillRect/>
          </a:stretch>
        </p:blipFill>
        <p:spPr>
          <a:xfrm>
            <a:off x="4892969" y="2979489"/>
            <a:ext cx="3535713" cy="3707720"/>
          </a:xfrm>
          <a:prstGeom prst="rect">
            <a:avLst/>
          </a:prstGeom>
        </p:spPr>
      </p:pic>
      <p:cxnSp>
        <p:nvCxnSpPr>
          <p:cNvPr id="7" name="直線矢印コネクタ 6">
            <a:extLst>
              <a:ext uri="{FF2B5EF4-FFF2-40B4-BE49-F238E27FC236}">
                <a16:creationId xmlns:a16="http://schemas.microsoft.com/office/drawing/2014/main" id="{91242B39-5D9B-467C-9AA1-64206B939D41}"/>
              </a:ext>
            </a:extLst>
          </p:cNvPr>
          <p:cNvCxnSpPr/>
          <p:nvPr/>
        </p:nvCxnSpPr>
        <p:spPr>
          <a:xfrm>
            <a:off x="6347534" y="2169177"/>
            <a:ext cx="488272"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15C37350-A6D2-412B-8A15-4FD355AFF95A}"/>
              </a:ext>
            </a:extLst>
          </p:cNvPr>
          <p:cNvSpPr txBox="1"/>
          <p:nvPr/>
        </p:nvSpPr>
        <p:spPr>
          <a:xfrm>
            <a:off x="5260662" y="3877464"/>
            <a:ext cx="740643" cy="200055"/>
          </a:xfrm>
          <a:prstGeom prst="rect">
            <a:avLst/>
          </a:prstGeom>
          <a:noFill/>
        </p:spPr>
        <p:txBody>
          <a:bodyPr wrap="square" rtlCol="0">
            <a:spAutoFit/>
          </a:bodyPr>
          <a:lstStyle/>
          <a:p>
            <a:r>
              <a:rPr lang="ja-JP" altLang="en-US" sz="700" dirty="0">
                <a:solidFill>
                  <a:srgbClr val="0000FF"/>
                </a:solidFill>
                <a:latin typeface="ＭＳ ゴシック" panose="020B0609070205080204" pitchFamily="49" charset="-128"/>
                <a:ea typeface="ＭＳ ゴシック" panose="020B0609070205080204" pitchFamily="49" charset="-128"/>
              </a:rPr>
              <a:t>台風中心気圧</a:t>
            </a:r>
          </a:p>
        </p:txBody>
      </p:sp>
      <p:sp>
        <p:nvSpPr>
          <p:cNvPr id="19" name="スライド番号プレースホルダー 2">
            <a:extLst>
              <a:ext uri="{FF2B5EF4-FFF2-40B4-BE49-F238E27FC236}">
                <a16:creationId xmlns:a16="http://schemas.microsoft.com/office/drawing/2014/main" id="{DE1EF18E-E602-48A1-AEFA-9574CBA683B2}"/>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3</a:t>
            </a:fld>
            <a:endParaRPr kumimoji="1" lang="ja-JP" altLang="en-US" sz="1600" dirty="0">
              <a:solidFill>
                <a:schemeClr val="tx1"/>
              </a:solidFill>
            </a:endParaRPr>
          </a:p>
        </p:txBody>
      </p:sp>
    </p:spTree>
    <p:extLst>
      <p:ext uri="{BB962C8B-B14F-4D97-AF65-F5344CB8AC3E}">
        <p14:creationId xmlns:p14="http://schemas.microsoft.com/office/powerpoint/2010/main" val="4098187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6507"/>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解析モデルの検証（平成</a:t>
            </a:r>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30</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年台風</a:t>
            </a:r>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21</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号による再現計算）</a:t>
            </a:r>
          </a:p>
        </p:txBody>
      </p:sp>
      <p:pic>
        <p:nvPicPr>
          <p:cNvPr id="2" name="図 1">
            <a:extLst>
              <a:ext uri="{FF2B5EF4-FFF2-40B4-BE49-F238E27FC236}">
                <a16:creationId xmlns:a16="http://schemas.microsoft.com/office/drawing/2014/main" id="{F82680B2-FEAF-4579-A2B6-451C81B7BA73}"/>
              </a:ext>
            </a:extLst>
          </p:cNvPr>
          <p:cNvPicPr>
            <a:picLocks noChangeAspect="1"/>
          </p:cNvPicPr>
          <p:nvPr/>
        </p:nvPicPr>
        <p:blipFill>
          <a:blip r:embed="rId2"/>
          <a:stretch>
            <a:fillRect/>
          </a:stretch>
        </p:blipFill>
        <p:spPr>
          <a:xfrm>
            <a:off x="426074" y="782702"/>
            <a:ext cx="3329181" cy="2709799"/>
          </a:xfrm>
          <a:prstGeom prst="rect">
            <a:avLst/>
          </a:prstGeom>
          <a:ln>
            <a:solidFill>
              <a:schemeClr val="tx1"/>
            </a:solidFill>
          </a:ln>
        </p:spPr>
      </p:pic>
      <p:pic>
        <p:nvPicPr>
          <p:cNvPr id="6" name="図 5">
            <a:extLst>
              <a:ext uri="{FF2B5EF4-FFF2-40B4-BE49-F238E27FC236}">
                <a16:creationId xmlns:a16="http://schemas.microsoft.com/office/drawing/2014/main" id="{40901971-0AFC-4CE3-9E95-0060E57EAFFD}"/>
              </a:ext>
            </a:extLst>
          </p:cNvPr>
          <p:cNvPicPr>
            <a:picLocks noChangeAspect="1"/>
          </p:cNvPicPr>
          <p:nvPr/>
        </p:nvPicPr>
        <p:blipFill>
          <a:blip r:embed="rId3"/>
          <a:stretch>
            <a:fillRect/>
          </a:stretch>
        </p:blipFill>
        <p:spPr>
          <a:xfrm>
            <a:off x="426073" y="3685462"/>
            <a:ext cx="3329182" cy="3027401"/>
          </a:xfrm>
          <a:prstGeom prst="rect">
            <a:avLst/>
          </a:prstGeom>
          <a:ln w="25400">
            <a:solidFill>
              <a:schemeClr val="bg1">
                <a:lumMod val="50000"/>
              </a:schemeClr>
            </a:solidFill>
            <a:prstDash val="dashDot"/>
          </a:ln>
        </p:spPr>
      </p:pic>
      <p:sp>
        <p:nvSpPr>
          <p:cNvPr id="12" name="テキスト ボックス 11">
            <a:extLst>
              <a:ext uri="{FF2B5EF4-FFF2-40B4-BE49-F238E27FC236}">
                <a16:creationId xmlns:a16="http://schemas.microsoft.com/office/drawing/2014/main" id="{4BF1F194-2A2E-468F-B685-3DF453086A77}"/>
              </a:ext>
            </a:extLst>
          </p:cNvPr>
          <p:cNvSpPr txBox="1"/>
          <p:nvPr/>
        </p:nvSpPr>
        <p:spPr>
          <a:xfrm>
            <a:off x="53266" y="413783"/>
            <a:ext cx="1686757" cy="307777"/>
          </a:xfrm>
          <a:prstGeom prst="rect">
            <a:avLst/>
          </a:prstGeom>
          <a:noFill/>
        </p:spPr>
        <p:txBody>
          <a:bodyPr wrap="square" rtlCol="0">
            <a:spAutoFit/>
          </a:bodyPr>
          <a:lstStyle/>
          <a:p>
            <a:r>
              <a:rPr lang="ja-JP" altLang="en-US" sz="1400" dirty="0">
                <a:solidFill>
                  <a:srgbClr val="0000FF"/>
                </a:solidFill>
                <a:latin typeface="ＭＳ ゴシック" panose="020B0609070205080204" pitchFamily="49" charset="-128"/>
                <a:ea typeface="ＭＳ ゴシック" panose="020B0609070205080204" pitchFamily="49" charset="-128"/>
              </a:rPr>
              <a:t>■計算対象領域</a:t>
            </a:r>
          </a:p>
        </p:txBody>
      </p:sp>
      <p:sp>
        <p:nvSpPr>
          <p:cNvPr id="7" name="正方形/長方形 6">
            <a:extLst>
              <a:ext uri="{FF2B5EF4-FFF2-40B4-BE49-F238E27FC236}">
                <a16:creationId xmlns:a16="http://schemas.microsoft.com/office/drawing/2014/main" id="{DE9A64CD-CF5F-4BA8-B7D1-794B33AE4415}"/>
              </a:ext>
            </a:extLst>
          </p:cNvPr>
          <p:cNvSpPr/>
          <p:nvPr/>
        </p:nvSpPr>
        <p:spPr>
          <a:xfrm>
            <a:off x="914400" y="1365250"/>
            <a:ext cx="2749550" cy="2054225"/>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ECBAB3DE-55EE-4A7F-BB21-7C52B63AED4C}"/>
              </a:ext>
            </a:extLst>
          </p:cNvPr>
          <p:cNvSpPr/>
          <p:nvPr/>
        </p:nvSpPr>
        <p:spPr>
          <a:xfrm>
            <a:off x="1304925" y="1400176"/>
            <a:ext cx="1901825" cy="1257300"/>
          </a:xfrm>
          <a:prstGeom prst="rect">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07707E2B-5849-45A2-8AAE-7ECB0B4B98AA}"/>
              </a:ext>
            </a:extLst>
          </p:cNvPr>
          <p:cNvSpPr/>
          <p:nvPr/>
        </p:nvSpPr>
        <p:spPr>
          <a:xfrm>
            <a:off x="2159001" y="1717676"/>
            <a:ext cx="292100" cy="273049"/>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2F38586A-F1CF-4F2C-BDFF-FD0D01293636}"/>
              </a:ext>
            </a:extLst>
          </p:cNvPr>
          <p:cNvSpPr/>
          <p:nvPr/>
        </p:nvSpPr>
        <p:spPr>
          <a:xfrm>
            <a:off x="2255837" y="1728029"/>
            <a:ext cx="128588" cy="107122"/>
          </a:xfrm>
          <a:prstGeom prst="rect">
            <a:avLst/>
          </a:prstGeom>
          <a:noFill/>
          <a:ln w="127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AB96D2D2-5D8D-43F9-AB92-71C977A56996}"/>
              </a:ext>
            </a:extLst>
          </p:cNvPr>
          <p:cNvSpPr/>
          <p:nvPr/>
        </p:nvSpPr>
        <p:spPr>
          <a:xfrm>
            <a:off x="523875" y="3748088"/>
            <a:ext cx="3009900" cy="2933700"/>
          </a:xfrm>
          <a:custGeom>
            <a:avLst/>
            <a:gdLst>
              <a:gd name="connsiteX0" fmla="*/ 0 w 3009900"/>
              <a:gd name="connsiteY0" fmla="*/ 0 h 2933700"/>
              <a:gd name="connsiteX1" fmla="*/ 3009900 w 3009900"/>
              <a:gd name="connsiteY1" fmla="*/ 0 h 2933700"/>
              <a:gd name="connsiteX2" fmla="*/ 3009900 w 3009900"/>
              <a:gd name="connsiteY2" fmla="*/ 2933700 h 2933700"/>
            </a:gdLst>
            <a:ahLst/>
            <a:cxnLst>
              <a:cxn ang="0">
                <a:pos x="connsiteX0" y="connsiteY0"/>
              </a:cxn>
              <a:cxn ang="0">
                <a:pos x="connsiteX1" y="connsiteY1"/>
              </a:cxn>
              <a:cxn ang="0">
                <a:pos x="connsiteX2" y="connsiteY2"/>
              </a:cxn>
            </a:cxnLst>
            <a:rect l="l" t="t" r="r" b="b"/>
            <a:pathLst>
              <a:path w="3009900" h="2933700">
                <a:moveTo>
                  <a:pt x="0" y="0"/>
                </a:moveTo>
                <a:lnTo>
                  <a:pt x="3009900" y="0"/>
                </a:lnTo>
                <a:lnTo>
                  <a:pt x="3009900" y="2933700"/>
                </a:lnTo>
              </a:path>
            </a:pathLst>
          </a:custGeom>
          <a:noFill/>
          <a:ln w="127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D428A244-071F-4F18-A96C-8B16E62EAFBD}"/>
              </a:ext>
            </a:extLst>
          </p:cNvPr>
          <p:cNvSpPr/>
          <p:nvPr/>
        </p:nvSpPr>
        <p:spPr>
          <a:xfrm>
            <a:off x="1019176" y="4002023"/>
            <a:ext cx="2376488" cy="2503552"/>
          </a:xfrm>
          <a:prstGeom prst="rect">
            <a:avLst/>
          </a:prstGeom>
          <a:noFill/>
          <a:ln w="12700">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2AE8DE55-0C1A-47B0-9E5E-D2134D79AF72}"/>
              </a:ext>
            </a:extLst>
          </p:cNvPr>
          <p:cNvSpPr/>
          <p:nvPr/>
        </p:nvSpPr>
        <p:spPr>
          <a:xfrm>
            <a:off x="1404938" y="5419725"/>
            <a:ext cx="676275" cy="49053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E9954DF5-CC48-486C-8AE6-560392A24586}"/>
              </a:ext>
            </a:extLst>
          </p:cNvPr>
          <p:cNvSpPr txBox="1"/>
          <p:nvPr/>
        </p:nvSpPr>
        <p:spPr>
          <a:xfrm>
            <a:off x="2717800" y="3233691"/>
            <a:ext cx="977900" cy="200055"/>
          </a:xfrm>
          <a:prstGeom prst="rect">
            <a:avLst/>
          </a:prstGeom>
          <a:noFill/>
        </p:spPr>
        <p:txBody>
          <a:bodyPr wrap="square" rtlCol="0">
            <a:spAutoFit/>
          </a:bodyPr>
          <a:lstStyle/>
          <a:p>
            <a:r>
              <a:rPr lang="en-US" altLang="ja-JP" sz="700" dirty="0">
                <a:solidFill>
                  <a:srgbClr val="00B050"/>
                </a:solidFill>
                <a:latin typeface="ＭＳ ゴシック" panose="020B0609070205080204" pitchFamily="49" charset="-128"/>
                <a:ea typeface="ＭＳ ゴシック" panose="020B0609070205080204" pitchFamily="49" charset="-128"/>
              </a:rPr>
              <a:t>2430m</a:t>
            </a:r>
            <a:r>
              <a:rPr lang="ja-JP" altLang="en-US" sz="700" dirty="0">
                <a:solidFill>
                  <a:srgbClr val="00B050"/>
                </a:solidFill>
                <a:latin typeface="ＭＳ ゴシック" panose="020B0609070205080204" pitchFamily="49" charset="-128"/>
                <a:ea typeface="ＭＳ ゴシック" panose="020B0609070205080204" pitchFamily="49" charset="-128"/>
              </a:rPr>
              <a:t>メッシュ領域</a:t>
            </a:r>
          </a:p>
        </p:txBody>
      </p:sp>
      <p:sp>
        <p:nvSpPr>
          <p:cNvPr id="21" name="テキスト ボックス 20">
            <a:extLst>
              <a:ext uri="{FF2B5EF4-FFF2-40B4-BE49-F238E27FC236}">
                <a16:creationId xmlns:a16="http://schemas.microsoft.com/office/drawing/2014/main" id="{DD66BCC8-8E2C-445D-8829-6DB6FCD30557}"/>
              </a:ext>
            </a:extLst>
          </p:cNvPr>
          <p:cNvSpPr txBox="1"/>
          <p:nvPr/>
        </p:nvSpPr>
        <p:spPr>
          <a:xfrm>
            <a:off x="2320131" y="2499168"/>
            <a:ext cx="977900" cy="200055"/>
          </a:xfrm>
          <a:prstGeom prst="rect">
            <a:avLst/>
          </a:prstGeom>
          <a:noFill/>
        </p:spPr>
        <p:txBody>
          <a:bodyPr wrap="square" rtlCol="0">
            <a:spAutoFit/>
          </a:bodyPr>
          <a:lstStyle/>
          <a:p>
            <a:r>
              <a:rPr lang="en-US" altLang="ja-JP" sz="700" dirty="0">
                <a:solidFill>
                  <a:schemeClr val="accent6">
                    <a:lumMod val="75000"/>
                  </a:schemeClr>
                </a:solidFill>
                <a:latin typeface="ＭＳ ゴシック" panose="020B0609070205080204" pitchFamily="49" charset="-128"/>
                <a:ea typeface="ＭＳ ゴシック" panose="020B0609070205080204" pitchFamily="49" charset="-128"/>
              </a:rPr>
              <a:t>810m</a:t>
            </a:r>
            <a:r>
              <a:rPr lang="ja-JP" altLang="en-US" sz="700" dirty="0">
                <a:solidFill>
                  <a:schemeClr val="accent6">
                    <a:lumMod val="75000"/>
                  </a:schemeClr>
                </a:solidFill>
                <a:latin typeface="ＭＳ ゴシック" panose="020B0609070205080204" pitchFamily="49" charset="-128"/>
                <a:ea typeface="ＭＳ ゴシック" panose="020B0609070205080204" pitchFamily="49" charset="-128"/>
              </a:rPr>
              <a:t>メッシュ領域</a:t>
            </a:r>
          </a:p>
        </p:txBody>
      </p:sp>
      <p:sp>
        <p:nvSpPr>
          <p:cNvPr id="22" name="テキスト ボックス 21">
            <a:extLst>
              <a:ext uri="{FF2B5EF4-FFF2-40B4-BE49-F238E27FC236}">
                <a16:creationId xmlns:a16="http://schemas.microsoft.com/office/drawing/2014/main" id="{8661BF38-CE89-4928-A3F6-8720B96F4C38}"/>
              </a:ext>
            </a:extLst>
          </p:cNvPr>
          <p:cNvSpPr txBox="1"/>
          <p:nvPr/>
        </p:nvSpPr>
        <p:spPr>
          <a:xfrm>
            <a:off x="2202656" y="1975972"/>
            <a:ext cx="977900" cy="200055"/>
          </a:xfrm>
          <a:prstGeom prst="rect">
            <a:avLst/>
          </a:prstGeom>
          <a:noFill/>
        </p:spPr>
        <p:txBody>
          <a:bodyPr wrap="square" rtlCol="0">
            <a:spAutoFit/>
          </a:bodyPr>
          <a:lstStyle/>
          <a:p>
            <a:r>
              <a:rPr lang="en-US" altLang="ja-JP" sz="700" dirty="0">
                <a:solidFill>
                  <a:srgbClr val="00B0F0"/>
                </a:solidFill>
                <a:latin typeface="ＭＳ ゴシック" panose="020B0609070205080204" pitchFamily="49" charset="-128"/>
                <a:ea typeface="ＭＳ ゴシック" panose="020B0609070205080204" pitchFamily="49" charset="-128"/>
              </a:rPr>
              <a:t>270m</a:t>
            </a:r>
            <a:r>
              <a:rPr lang="ja-JP" altLang="en-US" sz="700" dirty="0">
                <a:solidFill>
                  <a:srgbClr val="00B0F0"/>
                </a:solidFill>
                <a:latin typeface="ＭＳ ゴシック" panose="020B0609070205080204" pitchFamily="49" charset="-128"/>
                <a:ea typeface="ＭＳ ゴシック" panose="020B0609070205080204" pitchFamily="49" charset="-128"/>
              </a:rPr>
              <a:t>メッシュ領域</a:t>
            </a:r>
          </a:p>
        </p:txBody>
      </p:sp>
      <p:sp>
        <p:nvSpPr>
          <p:cNvPr id="23" name="テキスト ボックス 22">
            <a:extLst>
              <a:ext uri="{FF2B5EF4-FFF2-40B4-BE49-F238E27FC236}">
                <a16:creationId xmlns:a16="http://schemas.microsoft.com/office/drawing/2014/main" id="{0CF1BE84-5071-464B-AE9B-D5D5B23F9D34}"/>
              </a:ext>
            </a:extLst>
          </p:cNvPr>
          <p:cNvSpPr txBox="1"/>
          <p:nvPr/>
        </p:nvSpPr>
        <p:spPr>
          <a:xfrm>
            <a:off x="2255837" y="1521168"/>
            <a:ext cx="977900" cy="200055"/>
          </a:xfrm>
          <a:prstGeom prst="rect">
            <a:avLst/>
          </a:prstGeom>
          <a:noFill/>
        </p:spPr>
        <p:txBody>
          <a:bodyPr wrap="square" rtlCol="0">
            <a:spAutoFit/>
          </a:bodyPr>
          <a:lstStyle/>
          <a:p>
            <a:r>
              <a:rPr lang="en-US" altLang="ja-JP" sz="700" dirty="0">
                <a:solidFill>
                  <a:srgbClr val="FF3300"/>
                </a:solidFill>
                <a:latin typeface="ＭＳ ゴシック" panose="020B0609070205080204" pitchFamily="49" charset="-128"/>
                <a:ea typeface="ＭＳ ゴシック" panose="020B0609070205080204" pitchFamily="49" charset="-128"/>
              </a:rPr>
              <a:t>90m</a:t>
            </a:r>
            <a:r>
              <a:rPr lang="ja-JP" altLang="en-US" sz="700" dirty="0">
                <a:solidFill>
                  <a:srgbClr val="FF3300"/>
                </a:solidFill>
                <a:latin typeface="ＭＳ ゴシック" panose="020B0609070205080204" pitchFamily="49" charset="-128"/>
                <a:ea typeface="ＭＳ ゴシック" panose="020B0609070205080204" pitchFamily="49" charset="-128"/>
              </a:rPr>
              <a:t>メッシュ領域</a:t>
            </a:r>
          </a:p>
        </p:txBody>
      </p:sp>
      <p:sp>
        <p:nvSpPr>
          <p:cNvPr id="26" name="テキスト ボックス 25">
            <a:extLst>
              <a:ext uri="{FF2B5EF4-FFF2-40B4-BE49-F238E27FC236}">
                <a16:creationId xmlns:a16="http://schemas.microsoft.com/office/drawing/2014/main" id="{CCDD2DE5-26C3-401D-93AD-B6022DB75BB3}"/>
              </a:ext>
            </a:extLst>
          </p:cNvPr>
          <p:cNvSpPr txBox="1"/>
          <p:nvPr/>
        </p:nvSpPr>
        <p:spPr>
          <a:xfrm>
            <a:off x="480086" y="3727290"/>
            <a:ext cx="977900" cy="200055"/>
          </a:xfrm>
          <a:prstGeom prst="rect">
            <a:avLst/>
          </a:prstGeom>
          <a:noFill/>
        </p:spPr>
        <p:txBody>
          <a:bodyPr wrap="square" rtlCol="0">
            <a:spAutoFit/>
          </a:bodyPr>
          <a:lstStyle/>
          <a:p>
            <a:r>
              <a:rPr lang="en-US" altLang="ja-JP" sz="700" dirty="0">
                <a:solidFill>
                  <a:srgbClr val="FF3300"/>
                </a:solidFill>
                <a:latin typeface="ＭＳ ゴシック" panose="020B0609070205080204" pitchFamily="49" charset="-128"/>
                <a:ea typeface="ＭＳ ゴシック" panose="020B0609070205080204" pitchFamily="49" charset="-128"/>
              </a:rPr>
              <a:t>90m</a:t>
            </a:r>
            <a:r>
              <a:rPr lang="ja-JP" altLang="en-US" sz="700" dirty="0">
                <a:solidFill>
                  <a:srgbClr val="FF3300"/>
                </a:solidFill>
                <a:latin typeface="ＭＳ ゴシック" panose="020B0609070205080204" pitchFamily="49" charset="-128"/>
                <a:ea typeface="ＭＳ ゴシック" panose="020B0609070205080204" pitchFamily="49" charset="-128"/>
              </a:rPr>
              <a:t>メッシュ領域</a:t>
            </a:r>
          </a:p>
        </p:txBody>
      </p:sp>
      <p:sp>
        <p:nvSpPr>
          <p:cNvPr id="27" name="テキスト ボックス 26">
            <a:extLst>
              <a:ext uri="{FF2B5EF4-FFF2-40B4-BE49-F238E27FC236}">
                <a16:creationId xmlns:a16="http://schemas.microsoft.com/office/drawing/2014/main" id="{9128B75A-5D59-428E-82DE-642C4069E6F3}"/>
              </a:ext>
            </a:extLst>
          </p:cNvPr>
          <p:cNvSpPr txBox="1"/>
          <p:nvPr/>
        </p:nvSpPr>
        <p:spPr>
          <a:xfrm>
            <a:off x="969036" y="3975021"/>
            <a:ext cx="977900" cy="200055"/>
          </a:xfrm>
          <a:prstGeom prst="rect">
            <a:avLst/>
          </a:prstGeom>
          <a:noFill/>
        </p:spPr>
        <p:txBody>
          <a:bodyPr wrap="square" rtlCol="0">
            <a:spAutoFit/>
          </a:bodyPr>
          <a:lstStyle/>
          <a:p>
            <a:r>
              <a:rPr lang="en-US" altLang="ja-JP" sz="700" dirty="0">
                <a:solidFill>
                  <a:srgbClr val="9900FF"/>
                </a:solidFill>
                <a:latin typeface="ＭＳ ゴシック" panose="020B0609070205080204" pitchFamily="49" charset="-128"/>
                <a:ea typeface="ＭＳ ゴシック" panose="020B0609070205080204" pitchFamily="49" charset="-128"/>
              </a:rPr>
              <a:t>30m</a:t>
            </a:r>
            <a:r>
              <a:rPr lang="ja-JP" altLang="en-US" sz="700" dirty="0">
                <a:solidFill>
                  <a:srgbClr val="9900FF"/>
                </a:solidFill>
                <a:latin typeface="ＭＳ ゴシック" panose="020B0609070205080204" pitchFamily="49" charset="-128"/>
                <a:ea typeface="ＭＳ ゴシック" panose="020B0609070205080204" pitchFamily="49" charset="-128"/>
              </a:rPr>
              <a:t>メッシュ領域</a:t>
            </a:r>
          </a:p>
        </p:txBody>
      </p:sp>
      <p:sp>
        <p:nvSpPr>
          <p:cNvPr id="28" name="テキスト ボックス 27">
            <a:extLst>
              <a:ext uri="{FF2B5EF4-FFF2-40B4-BE49-F238E27FC236}">
                <a16:creationId xmlns:a16="http://schemas.microsoft.com/office/drawing/2014/main" id="{5346C3B3-C6EE-4453-A361-503E8DD8FEEB}"/>
              </a:ext>
            </a:extLst>
          </p:cNvPr>
          <p:cNvSpPr txBox="1"/>
          <p:nvPr/>
        </p:nvSpPr>
        <p:spPr>
          <a:xfrm>
            <a:off x="1304925" y="5905475"/>
            <a:ext cx="977900" cy="200055"/>
          </a:xfrm>
          <a:prstGeom prst="rect">
            <a:avLst/>
          </a:prstGeom>
          <a:noFill/>
        </p:spPr>
        <p:txBody>
          <a:bodyPr wrap="square" rtlCol="0">
            <a:spAutoFit/>
          </a:bodyPr>
          <a:lstStyle/>
          <a:p>
            <a:r>
              <a:rPr lang="en-US" altLang="ja-JP" sz="700" dirty="0">
                <a:solidFill>
                  <a:srgbClr val="FF0000"/>
                </a:solidFill>
                <a:latin typeface="ＭＳ ゴシック" panose="020B0609070205080204" pitchFamily="49" charset="-128"/>
                <a:ea typeface="ＭＳ ゴシック" panose="020B0609070205080204" pitchFamily="49" charset="-128"/>
              </a:rPr>
              <a:t>10m</a:t>
            </a:r>
            <a:r>
              <a:rPr lang="ja-JP" altLang="en-US" sz="700" dirty="0">
                <a:solidFill>
                  <a:srgbClr val="FF0000"/>
                </a:solidFill>
                <a:latin typeface="ＭＳ ゴシック" panose="020B0609070205080204" pitchFamily="49" charset="-128"/>
                <a:ea typeface="ＭＳ ゴシック" panose="020B0609070205080204" pitchFamily="49" charset="-128"/>
              </a:rPr>
              <a:t>メッシュ領域</a:t>
            </a:r>
          </a:p>
        </p:txBody>
      </p:sp>
      <p:sp>
        <p:nvSpPr>
          <p:cNvPr id="29" name="正方形/長方形 28">
            <a:extLst>
              <a:ext uri="{FF2B5EF4-FFF2-40B4-BE49-F238E27FC236}">
                <a16:creationId xmlns:a16="http://schemas.microsoft.com/office/drawing/2014/main" id="{75A1A1F0-E623-4C61-8A7D-68EAA9819C2E}"/>
              </a:ext>
            </a:extLst>
          </p:cNvPr>
          <p:cNvSpPr/>
          <p:nvPr/>
        </p:nvSpPr>
        <p:spPr>
          <a:xfrm>
            <a:off x="2289175" y="1723200"/>
            <a:ext cx="95250" cy="76559"/>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a:extLst>
              <a:ext uri="{FF2B5EF4-FFF2-40B4-BE49-F238E27FC236}">
                <a16:creationId xmlns:a16="http://schemas.microsoft.com/office/drawing/2014/main" id="{CAFC8763-F3F4-492E-B0F1-6528A9E5B3DE}"/>
              </a:ext>
            </a:extLst>
          </p:cNvPr>
          <p:cNvCxnSpPr>
            <a:cxnSpLocks/>
          </p:cNvCxnSpPr>
          <p:nvPr/>
        </p:nvCxnSpPr>
        <p:spPr>
          <a:xfrm flipH="1">
            <a:off x="426073" y="1730375"/>
            <a:ext cx="1859927" cy="1943035"/>
          </a:xfrm>
          <a:prstGeom prst="line">
            <a:avLst/>
          </a:prstGeom>
          <a:ln w="635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2AC7059-1CB2-4F4E-9D9B-0885CF12988C}"/>
              </a:ext>
            </a:extLst>
          </p:cNvPr>
          <p:cNvCxnSpPr>
            <a:cxnSpLocks/>
          </p:cNvCxnSpPr>
          <p:nvPr/>
        </p:nvCxnSpPr>
        <p:spPr>
          <a:xfrm>
            <a:off x="2390775" y="1730375"/>
            <a:ext cx="1364480" cy="1955087"/>
          </a:xfrm>
          <a:prstGeom prst="line">
            <a:avLst/>
          </a:prstGeom>
          <a:ln w="635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1DC7B564-4033-4BF7-BDC3-23D2521BA09F}"/>
              </a:ext>
            </a:extLst>
          </p:cNvPr>
          <p:cNvSpPr txBox="1"/>
          <p:nvPr/>
        </p:nvSpPr>
        <p:spPr>
          <a:xfrm>
            <a:off x="3950563" y="413783"/>
            <a:ext cx="1686757" cy="307777"/>
          </a:xfrm>
          <a:prstGeom prst="rect">
            <a:avLst/>
          </a:prstGeom>
          <a:noFill/>
        </p:spPr>
        <p:txBody>
          <a:bodyPr wrap="square" rtlCol="0">
            <a:spAutoFit/>
          </a:bodyPr>
          <a:lstStyle/>
          <a:p>
            <a:r>
              <a:rPr lang="ja-JP" altLang="en-US" sz="1400" dirty="0">
                <a:solidFill>
                  <a:srgbClr val="0000FF"/>
                </a:solidFill>
                <a:latin typeface="ＭＳ ゴシック" panose="020B0609070205080204" pitchFamily="49" charset="-128"/>
                <a:ea typeface="ＭＳ ゴシック" panose="020B0609070205080204" pitchFamily="49" charset="-128"/>
              </a:rPr>
              <a:t>■地盤高</a:t>
            </a:r>
          </a:p>
        </p:txBody>
      </p:sp>
      <p:pic>
        <p:nvPicPr>
          <p:cNvPr id="44" name="図 43">
            <a:extLst>
              <a:ext uri="{FF2B5EF4-FFF2-40B4-BE49-F238E27FC236}">
                <a16:creationId xmlns:a16="http://schemas.microsoft.com/office/drawing/2014/main" id="{154B6B3A-A74A-442E-8325-F66A663AE1C6}"/>
              </a:ext>
            </a:extLst>
          </p:cNvPr>
          <p:cNvPicPr>
            <a:picLocks noChangeAspect="1"/>
          </p:cNvPicPr>
          <p:nvPr/>
        </p:nvPicPr>
        <p:blipFill>
          <a:blip r:embed="rId4"/>
          <a:stretch>
            <a:fillRect/>
          </a:stretch>
        </p:blipFill>
        <p:spPr>
          <a:xfrm>
            <a:off x="4250702" y="815809"/>
            <a:ext cx="4413212" cy="2923753"/>
          </a:xfrm>
          <a:prstGeom prst="rect">
            <a:avLst/>
          </a:prstGeom>
          <a:ln>
            <a:solidFill>
              <a:schemeClr val="tx1"/>
            </a:solidFill>
          </a:ln>
        </p:spPr>
      </p:pic>
      <p:sp>
        <p:nvSpPr>
          <p:cNvPr id="9" name="テキスト ボックス 8"/>
          <p:cNvSpPr txBox="1"/>
          <p:nvPr/>
        </p:nvSpPr>
        <p:spPr>
          <a:xfrm>
            <a:off x="4200416" y="625389"/>
            <a:ext cx="825867" cy="215444"/>
          </a:xfrm>
          <a:prstGeom prst="rect">
            <a:avLst/>
          </a:prstGeom>
          <a:noFill/>
        </p:spPr>
        <p:txBody>
          <a:bodyPr wrap="none" rtlCol="0">
            <a:spAutoFit/>
          </a:bodyPr>
          <a:lstStyle/>
          <a:p>
            <a:r>
              <a:rPr kumimoji="1" lang="en-US" altLang="ja-JP" sz="800" dirty="0"/>
              <a:t>2430m</a:t>
            </a:r>
            <a:r>
              <a:rPr kumimoji="1" lang="ja-JP" altLang="en-US" sz="800" dirty="0"/>
              <a:t>メッシュ</a:t>
            </a:r>
          </a:p>
        </p:txBody>
      </p:sp>
      <p:sp>
        <p:nvSpPr>
          <p:cNvPr id="30" name="スライド番号プレースホルダー 2">
            <a:extLst>
              <a:ext uri="{FF2B5EF4-FFF2-40B4-BE49-F238E27FC236}">
                <a16:creationId xmlns:a16="http://schemas.microsoft.com/office/drawing/2014/main" id="{459F8B58-9A12-4D6B-8B23-E70B39F6F066}"/>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4</a:t>
            </a:fld>
            <a:endParaRPr kumimoji="1" lang="ja-JP" altLang="en-US" sz="1600" dirty="0">
              <a:solidFill>
                <a:schemeClr val="tx1"/>
              </a:solidFill>
            </a:endParaRPr>
          </a:p>
        </p:txBody>
      </p:sp>
      <p:pic>
        <p:nvPicPr>
          <p:cNvPr id="33" name="図 32">
            <a:extLst>
              <a:ext uri="{FF2B5EF4-FFF2-40B4-BE49-F238E27FC236}">
                <a16:creationId xmlns:a16="http://schemas.microsoft.com/office/drawing/2014/main" id="{A93EC0BB-B3A1-4701-8238-178439300DFB}"/>
              </a:ext>
            </a:extLst>
          </p:cNvPr>
          <p:cNvPicPr>
            <a:picLocks noChangeAspect="1"/>
          </p:cNvPicPr>
          <p:nvPr/>
        </p:nvPicPr>
        <p:blipFill>
          <a:blip r:embed="rId5"/>
          <a:stretch>
            <a:fillRect/>
          </a:stretch>
        </p:blipFill>
        <p:spPr>
          <a:xfrm>
            <a:off x="4250556" y="3937038"/>
            <a:ext cx="4438108" cy="2893609"/>
          </a:xfrm>
          <a:prstGeom prst="rect">
            <a:avLst/>
          </a:prstGeom>
          <a:ln w="12700">
            <a:solidFill>
              <a:schemeClr val="tx1"/>
            </a:solidFill>
          </a:ln>
        </p:spPr>
      </p:pic>
      <p:sp>
        <p:nvSpPr>
          <p:cNvPr id="34" name="テキスト ボックス 33">
            <a:extLst>
              <a:ext uri="{FF2B5EF4-FFF2-40B4-BE49-F238E27FC236}">
                <a16:creationId xmlns:a16="http://schemas.microsoft.com/office/drawing/2014/main" id="{6CF172C6-5062-40E5-82EB-78A68A54A322}"/>
              </a:ext>
            </a:extLst>
          </p:cNvPr>
          <p:cNvSpPr txBox="1"/>
          <p:nvPr/>
        </p:nvSpPr>
        <p:spPr>
          <a:xfrm>
            <a:off x="4200416" y="3759577"/>
            <a:ext cx="710451" cy="215444"/>
          </a:xfrm>
          <a:prstGeom prst="rect">
            <a:avLst/>
          </a:prstGeom>
          <a:noFill/>
        </p:spPr>
        <p:txBody>
          <a:bodyPr wrap="none" rtlCol="0">
            <a:spAutoFit/>
          </a:bodyPr>
          <a:lstStyle/>
          <a:p>
            <a:r>
              <a:rPr lang="en-US" altLang="ja-JP" sz="800" dirty="0"/>
              <a:t>1</a:t>
            </a:r>
            <a:r>
              <a:rPr kumimoji="1" lang="en-US" altLang="ja-JP" sz="800" dirty="0"/>
              <a:t>0m</a:t>
            </a:r>
            <a:r>
              <a:rPr kumimoji="1" lang="ja-JP" altLang="en-US" sz="800" dirty="0"/>
              <a:t>メッシュ</a:t>
            </a:r>
          </a:p>
        </p:txBody>
      </p:sp>
    </p:spTree>
    <p:extLst>
      <p:ext uri="{BB962C8B-B14F-4D97-AF65-F5344CB8AC3E}">
        <p14:creationId xmlns:p14="http://schemas.microsoft.com/office/powerpoint/2010/main" val="1880452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1415"/>
            <a:ext cx="9144000" cy="400110"/>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解析モデルの検証（平成</a:t>
            </a:r>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30</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年台風</a:t>
            </a:r>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21</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号による再現計算）</a:t>
            </a:r>
          </a:p>
        </p:txBody>
      </p:sp>
      <p:sp>
        <p:nvSpPr>
          <p:cNvPr id="13" name="Text Box 9"/>
          <p:cNvSpPr txBox="1">
            <a:spLocks noChangeArrowheads="1"/>
          </p:cNvSpPr>
          <p:nvPr/>
        </p:nvSpPr>
        <p:spPr bwMode="auto">
          <a:xfrm>
            <a:off x="81184" y="479752"/>
            <a:ext cx="8935815" cy="830997"/>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24009" indent="-149339" defTabSz="390997">
              <a:spcBef>
                <a:spcPct val="0"/>
              </a:spcBef>
              <a:buFont typeface="Arial" panose="020B0604020202020204" pitchFamily="34" charset="0"/>
              <a:buChar char="•"/>
            </a:pPr>
            <a:r>
              <a:rPr lang="ja-JP" altLang="en-US" sz="1600" dirty="0"/>
              <a:t>気圧・風場推算の変換係数</a:t>
            </a:r>
            <a:r>
              <a:rPr lang="en-US" altLang="ja-JP" sz="1600" dirty="0"/>
              <a:t>C1</a:t>
            </a:r>
            <a:r>
              <a:rPr lang="ja-JP" altLang="en-US" sz="1600" dirty="0" err="1"/>
              <a:t>、</a:t>
            </a:r>
            <a:r>
              <a:rPr lang="en-US" altLang="ja-JP" sz="1600" dirty="0"/>
              <a:t>C2</a:t>
            </a:r>
            <a:r>
              <a:rPr lang="ja-JP" altLang="en-US" sz="1600" dirty="0"/>
              <a:t>を大阪湾内海域は</a:t>
            </a:r>
            <a:r>
              <a:rPr lang="en-US" altLang="ja-JP" sz="1600" dirty="0"/>
              <a:t>0.6〜0.7</a:t>
            </a:r>
            <a:r>
              <a:rPr lang="ja-JP" altLang="en-US" sz="1600" dirty="0"/>
              <a:t>まで</a:t>
            </a:r>
            <a:r>
              <a:rPr lang="en-US" altLang="ja-JP" sz="1600" dirty="0"/>
              <a:t>0.025</a:t>
            </a:r>
            <a:r>
              <a:rPr lang="ja-JP" altLang="en-US" sz="1600" dirty="0"/>
              <a:t>間隔で５ケース設定、水門地点周辺を含む</a:t>
            </a:r>
            <a:r>
              <a:rPr lang="en-US" altLang="ja-JP" sz="1600" dirty="0"/>
              <a:t>10m</a:t>
            </a:r>
            <a:r>
              <a:rPr lang="ja-JP" altLang="en-US" sz="1600" dirty="0"/>
              <a:t>メッシュ区間は内陸に位置するため、</a:t>
            </a:r>
            <a:r>
              <a:rPr lang="en-US" altLang="ja-JP" sz="1600" dirty="0"/>
              <a:t>0.4</a:t>
            </a:r>
            <a:r>
              <a:rPr lang="ja-JP" altLang="en-US" sz="1600" dirty="0"/>
              <a:t>～</a:t>
            </a:r>
            <a:r>
              <a:rPr lang="en-US" altLang="ja-JP" sz="1600" dirty="0"/>
              <a:t>0.65</a:t>
            </a:r>
            <a:r>
              <a:rPr lang="ja-JP" altLang="en-US" sz="1600" dirty="0"/>
              <a:t>まで</a:t>
            </a:r>
            <a:r>
              <a:rPr lang="en-US" altLang="ja-JP" sz="1600" dirty="0"/>
              <a:t>6</a:t>
            </a:r>
            <a:r>
              <a:rPr lang="ja-JP" altLang="en-US" sz="1600" dirty="0"/>
              <a:t>ケース設定し、最適な定数を検証する。</a:t>
            </a:r>
            <a:endParaRPr lang="en-US" altLang="ja-JP" sz="1600" dirty="0"/>
          </a:p>
        </p:txBody>
      </p:sp>
      <p:graphicFrame>
        <p:nvGraphicFramePr>
          <p:cNvPr id="2" name="表 1">
            <a:extLst>
              <a:ext uri="{FF2B5EF4-FFF2-40B4-BE49-F238E27FC236}">
                <a16:creationId xmlns:a16="http://schemas.microsoft.com/office/drawing/2014/main" id="{597B1006-6E47-49C3-B0AD-84EEF0676AEE}"/>
              </a:ext>
            </a:extLst>
          </p:cNvPr>
          <p:cNvGraphicFramePr>
            <a:graphicFrameLocks noGrp="1"/>
          </p:cNvGraphicFramePr>
          <p:nvPr/>
        </p:nvGraphicFramePr>
        <p:xfrm>
          <a:off x="81184" y="1401806"/>
          <a:ext cx="8935816" cy="5418274"/>
        </p:xfrm>
        <a:graphic>
          <a:graphicData uri="http://schemas.openxmlformats.org/drawingml/2006/table">
            <a:tbl>
              <a:tblPr firstRow="1" firstCol="1" lastRow="1" lastCol="1" bandRow="1" bandCol="1">
                <a:tableStyleId>{72833802-FEF1-4C79-8D5D-14CF1EAF98D9}</a:tableStyleId>
              </a:tblPr>
              <a:tblGrid>
                <a:gridCol w="403189">
                  <a:extLst>
                    <a:ext uri="{9D8B030D-6E8A-4147-A177-3AD203B41FA5}">
                      <a16:colId xmlns:a16="http://schemas.microsoft.com/office/drawing/2014/main" val="174856202"/>
                    </a:ext>
                  </a:extLst>
                </a:gridCol>
                <a:gridCol w="1268191">
                  <a:extLst>
                    <a:ext uri="{9D8B030D-6E8A-4147-A177-3AD203B41FA5}">
                      <a16:colId xmlns:a16="http://schemas.microsoft.com/office/drawing/2014/main" val="1761388288"/>
                    </a:ext>
                  </a:extLst>
                </a:gridCol>
                <a:gridCol w="6570342">
                  <a:extLst>
                    <a:ext uri="{9D8B030D-6E8A-4147-A177-3AD203B41FA5}">
                      <a16:colId xmlns:a16="http://schemas.microsoft.com/office/drawing/2014/main" val="864603528"/>
                    </a:ext>
                  </a:extLst>
                </a:gridCol>
                <a:gridCol w="694094">
                  <a:extLst>
                    <a:ext uri="{9D8B030D-6E8A-4147-A177-3AD203B41FA5}">
                      <a16:colId xmlns:a16="http://schemas.microsoft.com/office/drawing/2014/main" val="324174152"/>
                    </a:ext>
                  </a:extLst>
                </a:gridCol>
              </a:tblGrid>
              <a:tr h="161819">
                <a:tc gridSpan="2">
                  <a:txBody>
                    <a:bodyPr/>
                    <a:lstStyle/>
                    <a:p>
                      <a:pPr algn="ctr">
                        <a:spcAft>
                          <a:spcPts val="0"/>
                        </a:spcAft>
                      </a:pPr>
                      <a:r>
                        <a:rPr lang="ja-JP" sz="1000" kern="100" dirty="0">
                          <a:effectLst/>
                        </a:rPr>
                        <a:t>項目</a:t>
                      </a:r>
                      <a:endParaRPr lang="ja-JP" sz="10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tc>
                <a:tc hMerge="1">
                  <a:txBody>
                    <a:bodyPr/>
                    <a:lstStyle/>
                    <a:p>
                      <a:endParaRPr kumimoji="1" lang="ja-JP" altLang="en-US"/>
                    </a:p>
                  </a:txBody>
                  <a:tcPr/>
                </a:tc>
                <a:tc>
                  <a:txBody>
                    <a:bodyPr/>
                    <a:lstStyle/>
                    <a:p>
                      <a:pPr algn="ctr">
                        <a:spcAft>
                          <a:spcPts val="0"/>
                        </a:spcAft>
                      </a:pPr>
                      <a:r>
                        <a:rPr lang="ja-JP" altLang="en-US" sz="1000" kern="100" dirty="0">
                          <a:effectLst/>
                        </a:rPr>
                        <a:t>モデルの再現性検証のための</a:t>
                      </a:r>
                      <a:r>
                        <a:rPr lang="ja-JP" sz="1000" kern="100" dirty="0">
                          <a:effectLst/>
                        </a:rPr>
                        <a:t>解析条件</a:t>
                      </a:r>
                      <a:endParaRPr lang="ja-JP" sz="10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tc>
                <a:tc>
                  <a:txBody>
                    <a:bodyPr/>
                    <a:lstStyle/>
                    <a:p>
                      <a:pPr algn="ctr">
                        <a:spcAft>
                          <a:spcPts val="0"/>
                        </a:spcAft>
                      </a:pPr>
                      <a:r>
                        <a:rPr lang="ja-JP" altLang="en-US" sz="1000" kern="100" dirty="0">
                          <a:effectLst/>
                        </a:rPr>
                        <a:t>備考</a:t>
                      </a:r>
                      <a:endParaRPr lang="ja-JP" sz="10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tc>
                <a:extLst>
                  <a:ext uri="{0D108BD9-81ED-4DB2-BD59-A6C34878D82A}">
                    <a16:rowId xmlns:a16="http://schemas.microsoft.com/office/drawing/2014/main" val="3935321228"/>
                  </a:ext>
                </a:extLst>
              </a:tr>
              <a:tr h="350608">
                <a:tc gridSpan="2">
                  <a:txBody>
                    <a:bodyPr/>
                    <a:lstStyle/>
                    <a:p>
                      <a:pPr algn="ctr">
                        <a:spcAft>
                          <a:spcPts val="0"/>
                        </a:spcAft>
                      </a:pPr>
                      <a:r>
                        <a:rPr lang="ja-JP" sz="1000" kern="100" dirty="0">
                          <a:effectLst/>
                        </a:rPr>
                        <a:t>解析対象範囲</a:t>
                      </a:r>
                      <a:endParaRPr lang="ja-JP" sz="10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tc>
                <a:tc hMerge="1">
                  <a:txBody>
                    <a:bodyPr/>
                    <a:lstStyle/>
                    <a:p>
                      <a:endParaRPr kumimoji="1" lang="ja-JP" altLang="en-US"/>
                    </a:p>
                  </a:txBody>
                  <a:tcPr/>
                </a:tc>
                <a:tc>
                  <a:txBody>
                    <a:bodyPr/>
                    <a:lstStyle/>
                    <a:p>
                      <a:pPr algn="just">
                        <a:lnSpc>
                          <a:spcPts val="1300"/>
                        </a:lnSpc>
                        <a:spcAft>
                          <a:spcPts val="0"/>
                        </a:spcAft>
                      </a:pPr>
                      <a:r>
                        <a:rPr lang="ja-JP" sz="1000" kern="100" dirty="0">
                          <a:effectLst/>
                        </a:rPr>
                        <a:t>南北方向：約</a:t>
                      </a:r>
                      <a:r>
                        <a:rPr lang="en-US" sz="1000" kern="100" dirty="0">
                          <a:effectLst/>
                        </a:rPr>
                        <a:t>1300km</a:t>
                      </a:r>
                      <a:r>
                        <a:rPr lang="ja-JP" sz="1000" kern="100" dirty="0">
                          <a:effectLst/>
                        </a:rPr>
                        <a:t>、東西方向：約</a:t>
                      </a:r>
                      <a:r>
                        <a:rPr lang="en-US" sz="1000" kern="100" dirty="0">
                          <a:effectLst/>
                        </a:rPr>
                        <a:t>1750km</a:t>
                      </a:r>
                      <a:endParaRPr lang="ja-JP" sz="1000" kern="100" dirty="0">
                        <a:effectLst/>
                      </a:endParaRPr>
                    </a:p>
                    <a:p>
                      <a:pPr algn="just">
                        <a:lnSpc>
                          <a:spcPts val="1300"/>
                        </a:lnSpc>
                        <a:spcAft>
                          <a:spcPts val="0"/>
                        </a:spcAft>
                      </a:pPr>
                      <a:r>
                        <a:rPr lang="ja-JP" sz="1000" kern="100" dirty="0">
                          <a:effectLst/>
                        </a:rPr>
                        <a:t>（</a:t>
                      </a:r>
                      <a:r>
                        <a:rPr lang="en-US" sz="1000" kern="100" dirty="0">
                          <a:effectLst/>
                        </a:rPr>
                        <a:t>2,430m</a:t>
                      </a:r>
                      <a:r>
                        <a:rPr lang="ja-JP" sz="1000" kern="100" dirty="0">
                          <a:effectLst/>
                        </a:rPr>
                        <a:t>メッシュの解析領域）</a:t>
                      </a:r>
                      <a:endParaRPr lang="ja-JP" sz="10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tc>
                <a:tc>
                  <a:txBody>
                    <a:bodyPr/>
                    <a:lstStyle/>
                    <a:p>
                      <a:pPr algn="ctr">
                        <a:spcAft>
                          <a:spcPts val="0"/>
                        </a:spcAft>
                      </a:pPr>
                      <a:r>
                        <a:rPr lang="en-US" sz="1000" kern="100" dirty="0">
                          <a:effectLst/>
                        </a:rPr>
                        <a:t> </a:t>
                      </a:r>
                      <a:endParaRPr lang="ja-JP" sz="10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tc>
                <a:extLst>
                  <a:ext uri="{0D108BD9-81ED-4DB2-BD59-A6C34878D82A}">
                    <a16:rowId xmlns:a16="http://schemas.microsoft.com/office/drawing/2014/main" val="1091369397"/>
                  </a:ext>
                </a:extLst>
              </a:tr>
              <a:tr h="177437">
                <a:tc gridSpan="2">
                  <a:txBody>
                    <a:bodyPr/>
                    <a:lstStyle/>
                    <a:p>
                      <a:pPr algn="ctr">
                        <a:spcAft>
                          <a:spcPts val="0"/>
                        </a:spcAft>
                      </a:pPr>
                      <a:r>
                        <a:rPr lang="ja-JP" sz="1000" kern="100" dirty="0">
                          <a:effectLst/>
                        </a:rPr>
                        <a:t>解析格子サイズ</a:t>
                      </a:r>
                      <a:endParaRPr lang="ja-JP" sz="10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tc>
                <a:tc hMerge="1">
                  <a:txBody>
                    <a:bodyPr/>
                    <a:lstStyle/>
                    <a:p>
                      <a:endParaRPr kumimoji="1" lang="ja-JP" altLang="en-US"/>
                    </a:p>
                  </a:txBody>
                  <a:tcPr/>
                </a:tc>
                <a:tc>
                  <a:txBody>
                    <a:bodyPr/>
                    <a:lstStyle/>
                    <a:p>
                      <a:pPr marL="228600" indent="-228600" algn="just">
                        <a:lnSpc>
                          <a:spcPts val="1300"/>
                        </a:lnSpc>
                        <a:spcAft>
                          <a:spcPts val="0"/>
                        </a:spcAft>
                      </a:pPr>
                      <a:r>
                        <a:rPr lang="ja-JP" sz="1000" kern="100" dirty="0">
                          <a:effectLst/>
                        </a:rPr>
                        <a:t>Δ</a:t>
                      </a:r>
                      <a:r>
                        <a:rPr lang="en-US" sz="1000" kern="100" dirty="0">
                          <a:effectLst/>
                        </a:rPr>
                        <a:t>x=</a:t>
                      </a:r>
                      <a:r>
                        <a:rPr lang="ja-JP" sz="1000" kern="100" dirty="0">
                          <a:effectLst/>
                        </a:rPr>
                        <a:t>Δ</a:t>
                      </a:r>
                      <a:r>
                        <a:rPr lang="en-US" sz="1000" kern="100" dirty="0">
                          <a:effectLst/>
                        </a:rPr>
                        <a:t>y=2,430m</a:t>
                      </a:r>
                      <a:r>
                        <a:rPr lang="ja-JP" sz="1000" kern="100" dirty="0">
                          <a:effectLst/>
                        </a:rPr>
                        <a:t>→</a:t>
                      </a:r>
                      <a:r>
                        <a:rPr lang="en-US" sz="1000" kern="100" dirty="0">
                          <a:effectLst/>
                        </a:rPr>
                        <a:t>810m</a:t>
                      </a:r>
                      <a:r>
                        <a:rPr lang="ja-JP" sz="1000" kern="100" dirty="0">
                          <a:effectLst/>
                        </a:rPr>
                        <a:t>→</a:t>
                      </a:r>
                      <a:r>
                        <a:rPr lang="en-US" sz="1000" kern="100" dirty="0">
                          <a:effectLst/>
                        </a:rPr>
                        <a:t>270m</a:t>
                      </a:r>
                      <a:r>
                        <a:rPr lang="ja-JP" sz="1000" kern="100" dirty="0">
                          <a:effectLst/>
                        </a:rPr>
                        <a:t>→</a:t>
                      </a:r>
                      <a:r>
                        <a:rPr lang="en-US" sz="1000" kern="100" dirty="0">
                          <a:effectLst/>
                        </a:rPr>
                        <a:t>90m→30m→10m</a:t>
                      </a:r>
                      <a:r>
                        <a:rPr lang="ja-JP" sz="1000" kern="100" dirty="0">
                          <a:effectLst/>
                        </a:rPr>
                        <a:t>ネスティング</a:t>
                      </a:r>
                      <a:endParaRPr lang="ja-JP" sz="10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tc>
                <a:tc>
                  <a:txBody>
                    <a:bodyPr/>
                    <a:lstStyle/>
                    <a:p>
                      <a:pPr algn="ctr">
                        <a:spcAft>
                          <a:spcPts val="0"/>
                        </a:spcAft>
                      </a:pPr>
                      <a:r>
                        <a:rPr lang="en-US" sz="1000" kern="100" dirty="0">
                          <a:effectLst/>
                        </a:rPr>
                        <a:t> </a:t>
                      </a:r>
                      <a:endParaRPr lang="ja-JP" sz="10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tc>
                <a:extLst>
                  <a:ext uri="{0D108BD9-81ED-4DB2-BD59-A6C34878D82A}">
                    <a16:rowId xmlns:a16="http://schemas.microsoft.com/office/drawing/2014/main" val="930982324"/>
                  </a:ext>
                </a:extLst>
              </a:tr>
              <a:tr h="153250">
                <a:tc gridSpan="2">
                  <a:txBody>
                    <a:bodyPr/>
                    <a:lstStyle/>
                    <a:p>
                      <a:pPr algn="ctr">
                        <a:spcAft>
                          <a:spcPts val="0"/>
                        </a:spcAft>
                      </a:pPr>
                      <a:r>
                        <a:rPr lang="ja-JP" sz="1000" kern="100" dirty="0">
                          <a:effectLst/>
                        </a:rPr>
                        <a:t>地形データ</a:t>
                      </a:r>
                      <a:endParaRPr lang="ja-JP" sz="10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tc>
                <a:tc hMerge="1">
                  <a:txBody>
                    <a:bodyPr/>
                    <a:lstStyle/>
                    <a:p>
                      <a:endParaRPr kumimoji="1" lang="ja-JP" altLang="en-US"/>
                    </a:p>
                  </a:txBody>
                  <a:tcPr/>
                </a:tc>
                <a:tc>
                  <a:txBody>
                    <a:bodyPr/>
                    <a:lstStyle/>
                    <a:p>
                      <a:pPr marL="114300" indent="-114300" algn="just">
                        <a:lnSpc>
                          <a:spcPts val="1300"/>
                        </a:lnSpc>
                        <a:spcAft>
                          <a:spcPts val="0"/>
                        </a:spcAft>
                      </a:pPr>
                      <a:r>
                        <a:rPr lang="ja-JP" sz="1000" kern="100" dirty="0">
                          <a:effectLst/>
                        </a:rPr>
                        <a:t>現況地形</a:t>
                      </a:r>
                      <a:r>
                        <a:rPr lang="ja-JP" altLang="ja-JP" sz="1000" kern="100" dirty="0">
                          <a:effectLst/>
                        </a:rPr>
                        <a:t>（</a:t>
                      </a:r>
                      <a:r>
                        <a:rPr lang="ja-JP" altLang="en-US" sz="1000" kern="100" dirty="0">
                          <a:effectLst/>
                        </a:rPr>
                        <a:t>令和２年度末時点</a:t>
                      </a:r>
                      <a:r>
                        <a:rPr lang="ja-JP" altLang="ja-JP" sz="1000" kern="100" dirty="0">
                          <a:effectLst/>
                        </a:rPr>
                        <a:t>）</a:t>
                      </a:r>
                      <a:r>
                        <a:rPr lang="ja-JP" sz="1000" kern="100" dirty="0">
                          <a:effectLst/>
                        </a:rPr>
                        <a:t>を設定</a:t>
                      </a:r>
                      <a:endParaRPr lang="ja-JP" sz="10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tc>
                <a:tc>
                  <a:txBody>
                    <a:bodyPr/>
                    <a:lstStyle/>
                    <a:p>
                      <a:pPr marL="114300" indent="-114300" algn="ctr">
                        <a:spcAft>
                          <a:spcPts val="0"/>
                        </a:spcAft>
                      </a:pPr>
                      <a:r>
                        <a:rPr lang="en-US" sz="1000" kern="100">
                          <a:effectLst/>
                        </a:rPr>
                        <a:t> </a:t>
                      </a:r>
                      <a:endParaRPr lang="ja-JP" sz="100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tc>
                <a:extLst>
                  <a:ext uri="{0D108BD9-81ED-4DB2-BD59-A6C34878D82A}">
                    <a16:rowId xmlns:a16="http://schemas.microsoft.com/office/drawing/2014/main" val="156709980"/>
                  </a:ext>
                </a:extLst>
              </a:tr>
              <a:tr h="816312">
                <a:tc gridSpan="2">
                  <a:txBody>
                    <a:bodyPr/>
                    <a:lstStyle/>
                    <a:p>
                      <a:pPr algn="ctr">
                        <a:spcAft>
                          <a:spcPts val="0"/>
                        </a:spcAft>
                      </a:pPr>
                      <a:r>
                        <a:rPr lang="ja-JP" sz="1000" kern="100" dirty="0">
                          <a:effectLst/>
                        </a:rPr>
                        <a:t>台風諸元</a:t>
                      </a:r>
                      <a:endParaRPr lang="ja-JP" sz="10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tc>
                <a:tc hMerge="1">
                  <a:txBody>
                    <a:bodyPr/>
                    <a:lstStyle/>
                    <a:p>
                      <a:endParaRPr kumimoji="1" lang="ja-JP" altLang="en-US"/>
                    </a:p>
                  </a:txBody>
                  <a:tcPr/>
                </a:tc>
                <a:tc>
                  <a:txBody>
                    <a:bodyPr/>
                    <a:lstStyle/>
                    <a:p>
                      <a:pPr algn="just">
                        <a:lnSpc>
                          <a:spcPts val="1300"/>
                        </a:lnSpc>
                        <a:spcAft>
                          <a:spcPts val="0"/>
                        </a:spcAft>
                      </a:pPr>
                      <a:r>
                        <a:rPr lang="ja-JP" sz="1000" kern="100" dirty="0">
                          <a:effectLst/>
                        </a:rPr>
                        <a:t>平成</a:t>
                      </a:r>
                      <a:r>
                        <a:rPr lang="en-US" sz="1000" kern="100" dirty="0">
                          <a:effectLst/>
                        </a:rPr>
                        <a:t>30</a:t>
                      </a:r>
                      <a:r>
                        <a:rPr lang="ja-JP" sz="1000" kern="100" dirty="0">
                          <a:effectLst/>
                        </a:rPr>
                        <a:t>年台風</a:t>
                      </a:r>
                      <a:r>
                        <a:rPr lang="en-US" sz="1000" kern="100" dirty="0">
                          <a:effectLst/>
                        </a:rPr>
                        <a:t>21</a:t>
                      </a:r>
                      <a:r>
                        <a:rPr lang="ja-JP" sz="1000" kern="100" dirty="0">
                          <a:effectLst/>
                        </a:rPr>
                        <a:t>号の実績諸元を設定</a:t>
                      </a:r>
                    </a:p>
                    <a:p>
                      <a:pPr algn="just">
                        <a:lnSpc>
                          <a:spcPts val="1300"/>
                        </a:lnSpc>
                        <a:spcAft>
                          <a:spcPts val="0"/>
                        </a:spcAft>
                      </a:pPr>
                      <a:r>
                        <a:rPr lang="ja-JP" sz="1000" kern="100" dirty="0">
                          <a:effectLst/>
                        </a:rPr>
                        <a:t>◇中心気圧：平成</a:t>
                      </a:r>
                      <a:r>
                        <a:rPr lang="en-US" sz="1000" kern="100" dirty="0">
                          <a:effectLst/>
                        </a:rPr>
                        <a:t>30</a:t>
                      </a:r>
                      <a:r>
                        <a:rPr lang="ja-JP" sz="1000" kern="100" dirty="0">
                          <a:effectLst/>
                        </a:rPr>
                        <a:t>年台風</a:t>
                      </a:r>
                      <a:r>
                        <a:rPr lang="en-US" sz="1000" kern="100" dirty="0">
                          <a:effectLst/>
                        </a:rPr>
                        <a:t>21</a:t>
                      </a:r>
                      <a:r>
                        <a:rPr lang="ja-JP" sz="1000" kern="100" dirty="0">
                          <a:effectLst/>
                        </a:rPr>
                        <a:t>号の実績値（気象庁ベストトラック）</a:t>
                      </a:r>
                    </a:p>
                    <a:p>
                      <a:pPr marL="685800" indent="-685800" algn="just">
                        <a:lnSpc>
                          <a:spcPts val="1300"/>
                        </a:lnSpc>
                        <a:spcAft>
                          <a:spcPts val="0"/>
                        </a:spcAft>
                      </a:pPr>
                      <a:r>
                        <a:rPr lang="ja-JP" sz="1000" kern="100" dirty="0">
                          <a:effectLst/>
                        </a:rPr>
                        <a:t>◇台風半径：平成</a:t>
                      </a:r>
                      <a:r>
                        <a:rPr lang="en-US" sz="1000" kern="100" dirty="0">
                          <a:effectLst/>
                        </a:rPr>
                        <a:t>30</a:t>
                      </a:r>
                      <a:r>
                        <a:rPr lang="ja-JP" sz="1000" kern="100" dirty="0">
                          <a:effectLst/>
                        </a:rPr>
                        <a:t>年台風</a:t>
                      </a:r>
                      <a:r>
                        <a:rPr lang="en-US" sz="1000" kern="100" dirty="0">
                          <a:effectLst/>
                        </a:rPr>
                        <a:t>21</a:t>
                      </a:r>
                      <a:r>
                        <a:rPr lang="ja-JP" sz="1000" kern="100" dirty="0">
                          <a:effectLst/>
                        </a:rPr>
                        <a:t>号における大阪湾周辺の気象台気圧観測値より設定</a:t>
                      </a:r>
                    </a:p>
                    <a:p>
                      <a:pPr algn="just">
                        <a:lnSpc>
                          <a:spcPts val="1300"/>
                        </a:lnSpc>
                        <a:spcAft>
                          <a:spcPts val="0"/>
                        </a:spcAft>
                      </a:pPr>
                      <a:r>
                        <a:rPr lang="ja-JP" sz="1000" kern="100" dirty="0">
                          <a:effectLst/>
                        </a:rPr>
                        <a:t>◇移動速度：平成</a:t>
                      </a:r>
                      <a:r>
                        <a:rPr lang="en-US" sz="1000" kern="100" dirty="0">
                          <a:effectLst/>
                        </a:rPr>
                        <a:t>30</a:t>
                      </a:r>
                      <a:r>
                        <a:rPr lang="ja-JP" sz="1000" kern="100" dirty="0">
                          <a:effectLst/>
                        </a:rPr>
                        <a:t>年台風</a:t>
                      </a:r>
                      <a:r>
                        <a:rPr lang="en-US" sz="1000" kern="100" dirty="0">
                          <a:effectLst/>
                        </a:rPr>
                        <a:t>21</a:t>
                      </a:r>
                      <a:r>
                        <a:rPr lang="ja-JP" sz="1000" kern="100" dirty="0">
                          <a:effectLst/>
                        </a:rPr>
                        <a:t>号の実績値（気象庁ベストトラック）</a:t>
                      </a:r>
                    </a:p>
                    <a:p>
                      <a:pPr algn="just">
                        <a:lnSpc>
                          <a:spcPts val="1300"/>
                        </a:lnSpc>
                        <a:spcAft>
                          <a:spcPts val="0"/>
                        </a:spcAft>
                      </a:pPr>
                      <a:r>
                        <a:rPr lang="ja-JP" sz="1000" kern="100" dirty="0">
                          <a:effectLst/>
                        </a:rPr>
                        <a:t>◇台風経路：平成</a:t>
                      </a:r>
                      <a:r>
                        <a:rPr lang="en-US" sz="1000" kern="100" dirty="0">
                          <a:effectLst/>
                        </a:rPr>
                        <a:t>30</a:t>
                      </a:r>
                      <a:r>
                        <a:rPr lang="ja-JP" sz="1000" kern="100" dirty="0">
                          <a:effectLst/>
                        </a:rPr>
                        <a:t>年台風</a:t>
                      </a:r>
                      <a:r>
                        <a:rPr lang="en-US" sz="1000" kern="100" dirty="0">
                          <a:effectLst/>
                        </a:rPr>
                        <a:t>21</a:t>
                      </a:r>
                      <a:r>
                        <a:rPr lang="ja-JP" sz="1000" kern="100" dirty="0">
                          <a:effectLst/>
                        </a:rPr>
                        <a:t>号の実績諸元を設定</a:t>
                      </a:r>
                      <a:endParaRPr lang="ja-JP" sz="10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tc>
                <a:tc>
                  <a:txBody>
                    <a:bodyPr/>
                    <a:lstStyle/>
                    <a:p>
                      <a:pPr algn="ctr">
                        <a:spcAft>
                          <a:spcPts val="0"/>
                        </a:spcAft>
                      </a:pPr>
                      <a:r>
                        <a:rPr lang="en-US" sz="1000" kern="100" dirty="0">
                          <a:effectLst/>
                        </a:rPr>
                        <a:t> </a:t>
                      </a:r>
                      <a:endParaRPr lang="ja-JP" sz="10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tc>
                <a:extLst>
                  <a:ext uri="{0D108BD9-81ED-4DB2-BD59-A6C34878D82A}">
                    <a16:rowId xmlns:a16="http://schemas.microsoft.com/office/drawing/2014/main" val="2533996200"/>
                  </a:ext>
                </a:extLst>
              </a:tr>
              <a:tr h="319271">
                <a:tc gridSpan="2">
                  <a:txBody>
                    <a:bodyPr/>
                    <a:lstStyle/>
                    <a:p>
                      <a:pPr algn="ctr">
                        <a:spcAft>
                          <a:spcPts val="0"/>
                        </a:spcAft>
                      </a:pPr>
                      <a:r>
                        <a:rPr lang="ja-JP" sz="1000" kern="100" dirty="0">
                          <a:effectLst/>
                        </a:rPr>
                        <a:t>潮　位</a:t>
                      </a:r>
                      <a:endParaRPr lang="ja-JP" sz="10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tc>
                <a:tc hMerge="1">
                  <a:txBody>
                    <a:bodyPr/>
                    <a:lstStyle/>
                    <a:p>
                      <a:endParaRPr kumimoji="1" lang="ja-JP" altLang="en-US"/>
                    </a:p>
                  </a:txBody>
                  <a:tcPr/>
                </a:tc>
                <a:tc>
                  <a:txBody>
                    <a:bodyPr/>
                    <a:lstStyle/>
                    <a:p>
                      <a:pPr algn="just">
                        <a:lnSpc>
                          <a:spcPts val="1300"/>
                        </a:lnSpc>
                        <a:spcAft>
                          <a:spcPts val="0"/>
                        </a:spcAft>
                      </a:pPr>
                      <a:r>
                        <a:rPr lang="ja-JP" sz="1000" kern="100" dirty="0">
                          <a:effectLst/>
                        </a:rPr>
                        <a:t>気象庁大阪検潮所で既往最高潮位を記録した</a:t>
                      </a:r>
                      <a:r>
                        <a:rPr lang="en-US" sz="1000" kern="100" dirty="0">
                          <a:effectLst/>
                        </a:rPr>
                        <a:t>9/4</a:t>
                      </a:r>
                      <a:r>
                        <a:rPr lang="ja-JP" sz="1000" kern="100" dirty="0">
                          <a:effectLst/>
                        </a:rPr>
                        <a:t>における大阪天文潮位最高値を設定</a:t>
                      </a:r>
                      <a:endParaRPr lang="en-US" altLang="ja-JP" sz="1000" kern="100" dirty="0">
                        <a:effectLst/>
                      </a:endParaRPr>
                    </a:p>
                    <a:p>
                      <a:pPr algn="just">
                        <a:lnSpc>
                          <a:spcPts val="1300"/>
                        </a:lnSpc>
                        <a:spcAft>
                          <a:spcPts val="0"/>
                        </a:spcAft>
                      </a:pPr>
                      <a:r>
                        <a:rPr lang="en-US" sz="1000" kern="100" dirty="0">
                          <a:effectLst/>
                        </a:rPr>
                        <a:t>(OP+1.95m(T.P+0.65m))</a:t>
                      </a:r>
                      <a:endParaRPr lang="ja-JP" sz="10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tc>
                <a:tc>
                  <a:txBody>
                    <a:bodyPr/>
                    <a:lstStyle/>
                    <a:p>
                      <a:pPr algn="ctr">
                        <a:spcAft>
                          <a:spcPts val="0"/>
                        </a:spcAft>
                      </a:pPr>
                      <a:r>
                        <a:rPr lang="en-US" sz="1000" kern="100">
                          <a:effectLst/>
                        </a:rPr>
                        <a:t> </a:t>
                      </a:r>
                      <a:endParaRPr lang="ja-JP" sz="100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tc>
                <a:extLst>
                  <a:ext uri="{0D108BD9-81ED-4DB2-BD59-A6C34878D82A}">
                    <a16:rowId xmlns:a16="http://schemas.microsoft.com/office/drawing/2014/main" val="1928957262"/>
                  </a:ext>
                </a:extLst>
              </a:tr>
              <a:tr h="176479">
                <a:tc gridSpan="2">
                  <a:txBody>
                    <a:bodyPr/>
                    <a:lstStyle/>
                    <a:p>
                      <a:pPr algn="ctr">
                        <a:spcAft>
                          <a:spcPts val="0"/>
                        </a:spcAft>
                      </a:pPr>
                      <a:r>
                        <a:rPr lang="ja-JP" sz="1000" kern="100" dirty="0">
                          <a:effectLst/>
                        </a:rPr>
                        <a:t>河川流量</a:t>
                      </a:r>
                      <a:endParaRPr lang="ja-JP" sz="10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tc>
                <a:tc hMerge="1">
                  <a:txBody>
                    <a:bodyPr/>
                    <a:lstStyle/>
                    <a:p>
                      <a:endParaRPr kumimoji="1" lang="ja-JP" altLang="en-US"/>
                    </a:p>
                  </a:txBody>
                  <a:tcPr/>
                </a:tc>
                <a:tc>
                  <a:txBody>
                    <a:bodyPr/>
                    <a:lstStyle/>
                    <a:p>
                      <a:pPr algn="just">
                        <a:lnSpc>
                          <a:spcPts val="1300"/>
                        </a:lnSpc>
                        <a:spcAft>
                          <a:spcPts val="0"/>
                        </a:spcAft>
                      </a:pPr>
                      <a:r>
                        <a:rPr lang="ja-JP" sz="1000" kern="100" dirty="0">
                          <a:effectLst/>
                        </a:rPr>
                        <a:t>三大水門、淀川大堰全閉のため河川流量はないと判断して、流量は考慮しない。</a:t>
                      </a:r>
                      <a:endParaRPr lang="ja-JP" sz="10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tc>
                <a:tc>
                  <a:txBody>
                    <a:bodyPr/>
                    <a:lstStyle/>
                    <a:p>
                      <a:pPr algn="ctr">
                        <a:spcAft>
                          <a:spcPts val="0"/>
                        </a:spcAft>
                      </a:pPr>
                      <a:r>
                        <a:rPr lang="en-US" sz="1000" kern="100" dirty="0">
                          <a:effectLst/>
                        </a:rPr>
                        <a:t> </a:t>
                      </a:r>
                      <a:endParaRPr lang="ja-JP" sz="10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tc>
                <a:extLst>
                  <a:ext uri="{0D108BD9-81ED-4DB2-BD59-A6C34878D82A}">
                    <a16:rowId xmlns:a16="http://schemas.microsoft.com/office/drawing/2014/main" val="3760063255"/>
                  </a:ext>
                </a:extLst>
              </a:tr>
              <a:tr h="175303">
                <a:tc rowSpan="3">
                  <a:txBody>
                    <a:bodyPr/>
                    <a:lstStyle/>
                    <a:p>
                      <a:pPr algn="ctr">
                        <a:spcAft>
                          <a:spcPts val="0"/>
                        </a:spcAft>
                      </a:pPr>
                      <a:r>
                        <a:rPr lang="ja-JP" sz="1000" kern="100" dirty="0">
                          <a:effectLst/>
                        </a:rPr>
                        <a:t>気圧・風場推算</a:t>
                      </a:r>
                      <a:endParaRPr lang="ja-JP" sz="10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vert="eaVert" anchor="ctr">
                    <a:lnR w="12700" cap="flat" cmpd="sng" algn="ctr">
                      <a:solidFill>
                        <a:schemeClr val="accent6">
                          <a:lumMod val="60000"/>
                          <a:lumOff val="40000"/>
                        </a:schemeClr>
                      </a:solidFill>
                      <a:prstDash val="solid"/>
                      <a:round/>
                      <a:headEnd type="none" w="med" len="med"/>
                      <a:tailEnd type="none" w="med" len="med"/>
                    </a:lnR>
                    <a:lnB w="12700" cap="flat" cmpd="sng" algn="ctr">
                      <a:solidFill>
                        <a:schemeClr val="accent6">
                          <a:lumMod val="60000"/>
                          <a:lumOff val="40000"/>
                        </a:schemeClr>
                      </a:solidFill>
                      <a:prstDash val="solid"/>
                      <a:round/>
                      <a:headEnd type="none" w="med" len="med"/>
                      <a:tailEnd type="none" w="med" len="med"/>
                    </a:lnB>
                  </a:tcPr>
                </a:tc>
                <a:tc>
                  <a:txBody>
                    <a:bodyPr/>
                    <a:lstStyle/>
                    <a:p>
                      <a:pPr algn="ctr">
                        <a:spcAft>
                          <a:spcPts val="0"/>
                        </a:spcAft>
                      </a:pPr>
                      <a:r>
                        <a:rPr lang="ja-JP" sz="1000" kern="100" spc="-30" dirty="0">
                          <a:effectLst/>
                        </a:rPr>
                        <a:t>気圧場モデル</a:t>
                      </a:r>
                      <a:endParaRPr lang="ja-JP" sz="10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lnL w="12700" cap="flat" cmpd="sng" algn="ctr">
                      <a:solidFill>
                        <a:schemeClr val="accent6">
                          <a:lumMod val="60000"/>
                          <a:lumOff val="40000"/>
                        </a:schemeClr>
                      </a:solidFill>
                      <a:prstDash val="solid"/>
                      <a:round/>
                      <a:headEnd type="none" w="med" len="med"/>
                      <a:tailEnd type="none" w="med" len="med"/>
                    </a:lnL>
                  </a:tcPr>
                </a:tc>
                <a:tc>
                  <a:txBody>
                    <a:bodyPr/>
                    <a:lstStyle/>
                    <a:p>
                      <a:pPr algn="l">
                        <a:lnSpc>
                          <a:spcPts val="1300"/>
                        </a:lnSpc>
                        <a:spcAft>
                          <a:spcPts val="0"/>
                        </a:spcAft>
                      </a:pPr>
                      <a:r>
                        <a:rPr lang="en-US" sz="1000" kern="100" dirty="0">
                          <a:effectLst/>
                        </a:rPr>
                        <a:t>Myers</a:t>
                      </a:r>
                      <a:r>
                        <a:rPr lang="ja-JP" sz="1000" kern="100" dirty="0">
                          <a:effectLst/>
                        </a:rPr>
                        <a:t>モデル</a:t>
                      </a:r>
                      <a:endParaRPr lang="ja-JP" sz="10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tc>
                <a:tc rowSpan="3">
                  <a:txBody>
                    <a:bodyPr/>
                    <a:lstStyle/>
                    <a:p>
                      <a:pPr algn="ctr">
                        <a:spcAft>
                          <a:spcPts val="0"/>
                        </a:spcAft>
                      </a:pPr>
                      <a:r>
                        <a:rPr lang="en-US" sz="1000" kern="100" dirty="0">
                          <a:effectLst/>
                        </a:rPr>
                        <a:t> </a:t>
                      </a:r>
                      <a:endParaRPr lang="ja-JP" sz="10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1187813732"/>
                  </a:ext>
                </a:extLst>
              </a:tr>
              <a:tr h="175303">
                <a:tc vMerge="1">
                  <a:txBody>
                    <a:bodyPr/>
                    <a:lstStyle/>
                    <a:p>
                      <a:endParaRPr kumimoji="1" lang="ja-JP" altLang="en-US"/>
                    </a:p>
                  </a:txBody>
                  <a:tcPr/>
                </a:tc>
                <a:tc>
                  <a:txBody>
                    <a:bodyPr/>
                    <a:lstStyle/>
                    <a:p>
                      <a:pPr algn="ctr">
                        <a:spcAft>
                          <a:spcPts val="0"/>
                        </a:spcAft>
                      </a:pPr>
                      <a:r>
                        <a:rPr lang="ja-JP" sz="1000" kern="100" dirty="0">
                          <a:effectLst/>
                        </a:rPr>
                        <a:t>風場モデル</a:t>
                      </a:r>
                      <a:endParaRPr lang="ja-JP" sz="10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lnL w="12700" cap="flat" cmpd="sng" algn="ctr">
                      <a:solidFill>
                        <a:schemeClr val="accent6">
                          <a:lumMod val="60000"/>
                          <a:lumOff val="40000"/>
                        </a:schemeClr>
                      </a:solidFill>
                      <a:prstDash val="solid"/>
                      <a:round/>
                      <a:headEnd type="none" w="med" len="med"/>
                      <a:tailEnd type="none" w="med" len="med"/>
                    </a:lnL>
                  </a:tcPr>
                </a:tc>
                <a:tc>
                  <a:txBody>
                    <a:bodyPr/>
                    <a:lstStyle/>
                    <a:p>
                      <a:pPr algn="l">
                        <a:lnSpc>
                          <a:spcPts val="1300"/>
                        </a:lnSpc>
                        <a:spcAft>
                          <a:spcPts val="0"/>
                        </a:spcAft>
                      </a:pPr>
                      <a:r>
                        <a:rPr lang="ja-JP" sz="1000" kern="100" dirty="0">
                          <a:effectLst/>
                        </a:rPr>
                        <a:t>傾度風モデル</a:t>
                      </a:r>
                      <a:endParaRPr lang="ja-JP" sz="10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tc>
                <a:tc vMerge="1">
                  <a:txBody>
                    <a:bodyPr/>
                    <a:lstStyle/>
                    <a:p>
                      <a:pPr algn="ctr">
                        <a:spcAft>
                          <a:spcPts val="0"/>
                        </a:spcAft>
                      </a:pPr>
                      <a:endParaRPr lang="ja-JP" sz="100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8416650"/>
                  </a:ext>
                </a:extLst>
              </a:tr>
              <a:tr h="644098">
                <a:tc vMerge="1">
                  <a:txBody>
                    <a:bodyPr/>
                    <a:lstStyle/>
                    <a:p>
                      <a:endParaRPr kumimoji="1" lang="ja-JP" altLang="en-US"/>
                    </a:p>
                  </a:txBody>
                  <a:tcPr/>
                </a:tc>
                <a:tc>
                  <a:txBody>
                    <a:bodyPr/>
                    <a:lstStyle/>
                    <a:p>
                      <a:pPr algn="ctr">
                        <a:spcAft>
                          <a:spcPts val="0"/>
                        </a:spcAft>
                      </a:pPr>
                      <a:r>
                        <a:rPr lang="ja-JP" sz="1000" kern="100" dirty="0">
                          <a:effectLst/>
                        </a:rPr>
                        <a:t>モデル定数</a:t>
                      </a:r>
                      <a:endParaRPr lang="ja-JP" sz="10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lnL w="12700" cap="flat" cmpd="sng" algn="ctr">
                      <a:solidFill>
                        <a:schemeClr val="accent6">
                          <a:lumMod val="60000"/>
                          <a:lumOff val="40000"/>
                        </a:schemeClr>
                      </a:solidFill>
                      <a:prstDash val="solid"/>
                      <a:round/>
                      <a:headEnd type="none" w="med" len="med"/>
                      <a:tailEnd type="none" w="med" len="med"/>
                    </a:lnL>
                    <a:lnB w="12700" cap="flat" cmpd="sng" algn="ctr">
                      <a:solidFill>
                        <a:schemeClr val="accent6">
                          <a:lumMod val="60000"/>
                          <a:lumOff val="40000"/>
                        </a:schemeClr>
                      </a:solidFill>
                      <a:prstDash val="solid"/>
                      <a:round/>
                      <a:headEnd type="none" w="med" len="med"/>
                      <a:tailEnd type="none" w="med" len="med"/>
                    </a:lnB>
                  </a:tcPr>
                </a:tc>
                <a:tc>
                  <a:txBody>
                    <a:bodyPr/>
                    <a:lstStyle/>
                    <a:p>
                      <a:pPr algn="l">
                        <a:lnSpc>
                          <a:spcPts val="1300"/>
                        </a:lnSpc>
                        <a:spcAft>
                          <a:spcPts val="0"/>
                        </a:spcAft>
                      </a:pPr>
                      <a:r>
                        <a:rPr lang="ja-JP" altLang="en-US" sz="1000" kern="100" spc="-30" dirty="0">
                          <a:effectLst/>
                        </a:rPr>
                        <a:t>◇</a:t>
                      </a:r>
                      <a:r>
                        <a:rPr lang="ja-JP" sz="1000" kern="100" dirty="0">
                          <a:effectLst/>
                        </a:rPr>
                        <a:t>移動速度、最大旋衡風半径、経路：実績（台風諸元参照）</a:t>
                      </a:r>
                    </a:p>
                    <a:p>
                      <a:pPr algn="l">
                        <a:lnSpc>
                          <a:spcPts val="1300"/>
                        </a:lnSpc>
                        <a:spcAft>
                          <a:spcPts val="0"/>
                        </a:spcAft>
                      </a:pPr>
                      <a:r>
                        <a:rPr lang="ja-JP" altLang="en-US" sz="1000" b="1" kern="100" spc="-30" dirty="0">
                          <a:solidFill>
                            <a:srgbClr val="FF0000"/>
                          </a:solidFill>
                          <a:effectLst/>
                          <a:latin typeface="+mj-ea"/>
                          <a:ea typeface="+mj-ea"/>
                        </a:rPr>
                        <a:t>◇風速</a:t>
                      </a:r>
                      <a:r>
                        <a:rPr lang="ja-JP" sz="1000" b="1" kern="100" dirty="0">
                          <a:solidFill>
                            <a:srgbClr val="FF0000"/>
                          </a:solidFill>
                          <a:effectLst/>
                          <a:latin typeface="+mj-ea"/>
                          <a:ea typeface="+mj-ea"/>
                        </a:rPr>
                        <a:t>変換係数</a:t>
                      </a:r>
                      <a:r>
                        <a:rPr lang="en-US" sz="1000" b="1" kern="100" dirty="0">
                          <a:solidFill>
                            <a:srgbClr val="FF0000"/>
                          </a:solidFill>
                          <a:effectLst/>
                          <a:latin typeface="+mj-ea"/>
                          <a:ea typeface="+mj-ea"/>
                        </a:rPr>
                        <a:t>C1,C2</a:t>
                      </a:r>
                      <a:r>
                        <a:rPr lang="ja-JP" altLang="en-US" sz="1000" b="1" kern="100" dirty="0">
                          <a:solidFill>
                            <a:srgbClr val="FF0000"/>
                          </a:solidFill>
                          <a:effectLst/>
                          <a:latin typeface="+mj-ea"/>
                          <a:ea typeface="+mj-ea"/>
                        </a:rPr>
                        <a:t>の設定方法</a:t>
                      </a:r>
                      <a:endParaRPr lang="en-US" altLang="ja-JP" sz="1000" b="1" kern="100" dirty="0">
                        <a:solidFill>
                          <a:srgbClr val="FF0000"/>
                        </a:solidFill>
                        <a:effectLst/>
                        <a:latin typeface="+mj-ea"/>
                        <a:ea typeface="+mj-ea"/>
                      </a:endParaRPr>
                    </a:p>
                    <a:p>
                      <a:pPr algn="l">
                        <a:lnSpc>
                          <a:spcPts val="1300"/>
                        </a:lnSpc>
                        <a:spcAft>
                          <a:spcPts val="0"/>
                        </a:spcAft>
                      </a:pPr>
                      <a:r>
                        <a:rPr lang="ja-JP" altLang="en-US" sz="1000" b="1" kern="100" dirty="0">
                          <a:solidFill>
                            <a:srgbClr val="FF0000"/>
                          </a:solidFill>
                          <a:effectLst/>
                          <a:latin typeface="+mj-ea"/>
                          <a:ea typeface="+mj-ea"/>
                        </a:rPr>
                        <a:t>　</a:t>
                      </a:r>
                      <a:r>
                        <a:rPr lang="ja-JP" altLang="en-US" sz="1000" b="1" kern="100" dirty="0">
                          <a:solidFill>
                            <a:srgbClr val="FF0000"/>
                          </a:solidFill>
                          <a:effectLst/>
                          <a:latin typeface="+mj-ea"/>
                          <a:ea typeface="+mj-ea"/>
                          <a:cs typeface="Times New Roman" panose="02020603050405020304" pitchFamily="18" charset="0"/>
                        </a:rPr>
                        <a:t>　</a:t>
                      </a:r>
                      <a:r>
                        <a:rPr kumimoji="1" lang="ja-JP" altLang="en-US" sz="1000" b="1" kern="100" dirty="0">
                          <a:solidFill>
                            <a:srgbClr val="FF0000"/>
                          </a:solidFill>
                          <a:effectLst/>
                          <a:latin typeface="+mj-ea"/>
                          <a:ea typeface="+mn-ea"/>
                          <a:cs typeface="+mn-cs"/>
                        </a:rPr>
                        <a:t>・</a:t>
                      </a:r>
                      <a:r>
                        <a:rPr kumimoji="1" lang="en-US" altLang="ja-JP" sz="1000" b="1" kern="100" dirty="0">
                          <a:solidFill>
                            <a:srgbClr val="FF0000"/>
                          </a:solidFill>
                          <a:effectLst/>
                          <a:latin typeface="+mj-ea"/>
                          <a:ea typeface="+mn-ea"/>
                          <a:cs typeface="+mn-cs"/>
                        </a:rPr>
                        <a:t>C1=C2</a:t>
                      </a:r>
                      <a:r>
                        <a:rPr kumimoji="1" lang="ja-JP" altLang="en-US" sz="1000" b="1" kern="100" dirty="0">
                          <a:solidFill>
                            <a:srgbClr val="FF0000"/>
                          </a:solidFill>
                          <a:effectLst/>
                          <a:latin typeface="+mj-ea"/>
                          <a:ea typeface="+mn-ea"/>
                          <a:cs typeface="+mn-cs"/>
                        </a:rPr>
                        <a:t>として、大阪湾内海域は</a:t>
                      </a:r>
                      <a:r>
                        <a:rPr kumimoji="1" lang="en-US" altLang="ja-JP" sz="1000" b="1" kern="100" dirty="0">
                          <a:solidFill>
                            <a:srgbClr val="FF0000"/>
                          </a:solidFill>
                          <a:effectLst/>
                          <a:latin typeface="+mj-ea"/>
                          <a:ea typeface="+mn-ea"/>
                          <a:cs typeface="+mn-cs"/>
                        </a:rPr>
                        <a:t>0.6〜0.7</a:t>
                      </a:r>
                      <a:r>
                        <a:rPr kumimoji="1" lang="ja-JP" altLang="en-US" sz="1000" b="1" kern="100" dirty="0">
                          <a:solidFill>
                            <a:srgbClr val="FF0000"/>
                          </a:solidFill>
                          <a:effectLst/>
                          <a:latin typeface="+mj-ea"/>
                          <a:ea typeface="+mn-ea"/>
                          <a:cs typeface="+mn-cs"/>
                        </a:rPr>
                        <a:t>まで</a:t>
                      </a:r>
                      <a:r>
                        <a:rPr kumimoji="1" lang="en-US" altLang="ja-JP" sz="1000" b="1" kern="100" dirty="0">
                          <a:solidFill>
                            <a:srgbClr val="FF0000"/>
                          </a:solidFill>
                          <a:effectLst/>
                          <a:latin typeface="+mj-ea"/>
                          <a:ea typeface="+mn-ea"/>
                          <a:cs typeface="+mn-cs"/>
                        </a:rPr>
                        <a:t>0.025</a:t>
                      </a:r>
                      <a:r>
                        <a:rPr kumimoji="1" lang="ja-JP" altLang="en-US" sz="1000" b="1" kern="100" dirty="0">
                          <a:solidFill>
                            <a:srgbClr val="FF0000"/>
                          </a:solidFill>
                          <a:effectLst/>
                          <a:latin typeface="+mj-ea"/>
                          <a:ea typeface="+mn-ea"/>
                          <a:cs typeface="+mn-cs"/>
                        </a:rPr>
                        <a:t>間隔で５ケース設定、水門地点周辺を含む</a:t>
                      </a:r>
                      <a:r>
                        <a:rPr kumimoji="1" lang="en-US" altLang="ja-JP" sz="1000" b="1" kern="100" dirty="0">
                          <a:solidFill>
                            <a:srgbClr val="FF0000"/>
                          </a:solidFill>
                          <a:effectLst/>
                          <a:latin typeface="+mj-ea"/>
                          <a:ea typeface="+mn-ea"/>
                          <a:cs typeface="+mn-cs"/>
                        </a:rPr>
                        <a:t>10m</a:t>
                      </a:r>
                      <a:r>
                        <a:rPr kumimoji="1" lang="ja-JP" altLang="en-US" sz="1000" b="1" kern="100" dirty="0">
                          <a:solidFill>
                            <a:srgbClr val="FF0000"/>
                          </a:solidFill>
                          <a:effectLst/>
                          <a:latin typeface="+mj-ea"/>
                          <a:ea typeface="+mn-ea"/>
                          <a:cs typeface="+mn-cs"/>
                        </a:rPr>
                        <a:t>メッシュ区間は内陸に位置するため、</a:t>
                      </a:r>
                      <a:r>
                        <a:rPr kumimoji="1" lang="en-US" altLang="ja-JP" sz="1000" b="1" kern="100" dirty="0">
                          <a:solidFill>
                            <a:srgbClr val="FF0000"/>
                          </a:solidFill>
                          <a:effectLst/>
                          <a:latin typeface="+mj-ea"/>
                          <a:ea typeface="+mn-ea"/>
                          <a:cs typeface="+mn-cs"/>
                        </a:rPr>
                        <a:t>0.4</a:t>
                      </a:r>
                      <a:r>
                        <a:rPr kumimoji="1" lang="ja-JP" altLang="en-US" sz="1000" b="1" kern="100" dirty="0">
                          <a:solidFill>
                            <a:srgbClr val="FF0000"/>
                          </a:solidFill>
                          <a:effectLst/>
                          <a:latin typeface="+mj-ea"/>
                          <a:ea typeface="+mn-ea"/>
                          <a:cs typeface="+mn-cs"/>
                        </a:rPr>
                        <a:t>～</a:t>
                      </a:r>
                      <a:r>
                        <a:rPr kumimoji="1" lang="en-US" altLang="ja-JP" sz="1000" b="1" kern="100" dirty="0">
                          <a:solidFill>
                            <a:srgbClr val="FF0000"/>
                          </a:solidFill>
                          <a:effectLst/>
                          <a:latin typeface="+mj-ea"/>
                          <a:ea typeface="+mn-ea"/>
                          <a:cs typeface="+mn-cs"/>
                        </a:rPr>
                        <a:t>0.65</a:t>
                      </a:r>
                      <a:r>
                        <a:rPr kumimoji="1" lang="ja-JP" altLang="en-US" sz="1000" b="1" kern="100" dirty="0">
                          <a:solidFill>
                            <a:srgbClr val="FF0000"/>
                          </a:solidFill>
                          <a:effectLst/>
                          <a:latin typeface="+mj-ea"/>
                          <a:ea typeface="+mn-ea"/>
                          <a:cs typeface="+mn-cs"/>
                        </a:rPr>
                        <a:t>まで</a:t>
                      </a:r>
                      <a:r>
                        <a:rPr kumimoji="1" lang="en-US" altLang="ja-JP" sz="1000" b="1" kern="100" dirty="0">
                          <a:solidFill>
                            <a:srgbClr val="FF0000"/>
                          </a:solidFill>
                          <a:effectLst/>
                          <a:latin typeface="+mj-ea"/>
                          <a:ea typeface="+mn-ea"/>
                          <a:cs typeface="+mn-cs"/>
                        </a:rPr>
                        <a:t>6</a:t>
                      </a:r>
                      <a:r>
                        <a:rPr kumimoji="1" lang="ja-JP" altLang="en-US" sz="1000" b="1" kern="100" dirty="0">
                          <a:solidFill>
                            <a:srgbClr val="FF0000"/>
                          </a:solidFill>
                          <a:effectLst/>
                          <a:latin typeface="+mj-ea"/>
                          <a:ea typeface="+mn-ea"/>
                          <a:cs typeface="+mn-cs"/>
                        </a:rPr>
                        <a:t>ケース設定</a:t>
                      </a:r>
                      <a:endParaRPr lang="ja-JP" sz="1000" b="1" kern="100" dirty="0">
                        <a:solidFill>
                          <a:srgbClr val="FF0000"/>
                        </a:solidFill>
                        <a:effectLst/>
                        <a:latin typeface="+mj-ea"/>
                        <a:ea typeface="+mj-ea"/>
                        <a:cs typeface="Times New Roman" panose="02020603050405020304" pitchFamily="18" charset="0"/>
                      </a:endParaRPr>
                    </a:p>
                  </a:txBody>
                  <a:tcPr marL="19888" marR="19888" marT="0" marB="0" anchor="ctr">
                    <a:lnB w="12700" cap="flat" cmpd="sng" algn="ctr">
                      <a:solidFill>
                        <a:schemeClr val="accent6">
                          <a:lumMod val="60000"/>
                          <a:lumOff val="40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584707564"/>
                  </a:ext>
                </a:extLst>
              </a:tr>
              <a:tr h="208319">
                <a:tc rowSpan="3">
                  <a:txBody>
                    <a:bodyPr/>
                    <a:lstStyle/>
                    <a:p>
                      <a:pPr marL="71755" marR="71755" algn="ctr">
                        <a:spcAft>
                          <a:spcPts val="0"/>
                        </a:spcAft>
                      </a:pPr>
                      <a:r>
                        <a:rPr lang="ja-JP" sz="1000" kern="100" dirty="0">
                          <a:effectLst/>
                        </a:rPr>
                        <a:t>波浪推算</a:t>
                      </a:r>
                      <a:endParaRPr lang="ja-JP" sz="10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vert="eaVert" anchor="ctr">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ctr">
                        <a:spcAft>
                          <a:spcPts val="0"/>
                        </a:spcAft>
                      </a:pPr>
                      <a:r>
                        <a:rPr lang="ja-JP" sz="1000" kern="100" dirty="0">
                          <a:effectLst/>
                        </a:rPr>
                        <a:t>モデル</a:t>
                      </a:r>
                      <a:endParaRPr lang="ja-JP" sz="10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lnL w="12700" cap="flat" cmpd="sng" algn="ctr">
                      <a:solidFill>
                        <a:schemeClr val="accent6">
                          <a:lumMod val="60000"/>
                          <a:lumOff val="40000"/>
                        </a:schemeClr>
                      </a:solidFill>
                      <a:prstDash val="solid"/>
                      <a:round/>
                      <a:headEnd type="none" w="med" len="med"/>
                      <a:tailEnd type="none" w="med" len="med"/>
                    </a:lnL>
                    <a:lnT w="12700" cap="flat" cmpd="sng" algn="ctr">
                      <a:solidFill>
                        <a:schemeClr val="accent6">
                          <a:lumMod val="60000"/>
                          <a:lumOff val="40000"/>
                        </a:schemeClr>
                      </a:solidFill>
                      <a:prstDash val="solid"/>
                      <a:round/>
                      <a:headEnd type="none" w="med" len="med"/>
                      <a:tailEnd type="none" w="med" len="med"/>
                    </a:lnT>
                  </a:tcPr>
                </a:tc>
                <a:tc>
                  <a:txBody>
                    <a:bodyPr/>
                    <a:lstStyle/>
                    <a:p>
                      <a:pPr algn="l">
                        <a:lnSpc>
                          <a:spcPts val="1300"/>
                        </a:lnSpc>
                        <a:spcAft>
                          <a:spcPts val="0"/>
                        </a:spcAft>
                      </a:pPr>
                      <a:r>
                        <a:rPr lang="ja-JP" sz="1000" kern="100" dirty="0">
                          <a:effectLst/>
                        </a:rPr>
                        <a:t>スペクトル法（第三世代波浪推算モデル：ＳＷＡＮ）</a:t>
                      </a:r>
                      <a:endParaRPr lang="ja-JP" sz="10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lnT w="12700" cap="flat" cmpd="sng" algn="ctr">
                      <a:solidFill>
                        <a:schemeClr val="accent6">
                          <a:lumMod val="60000"/>
                          <a:lumOff val="40000"/>
                        </a:schemeClr>
                      </a:solidFill>
                      <a:prstDash val="solid"/>
                      <a:round/>
                      <a:headEnd type="none" w="med" len="med"/>
                      <a:tailEnd type="none" w="med" len="med"/>
                    </a:lnT>
                  </a:tcPr>
                </a:tc>
                <a:tc rowSpan="2">
                  <a:txBody>
                    <a:bodyPr/>
                    <a:lstStyle/>
                    <a:p>
                      <a:pPr algn="ctr">
                        <a:spcAft>
                          <a:spcPts val="0"/>
                        </a:spcAft>
                      </a:pPr>
                      <a:r>
                        <a:rPr lang="en-US" sz="1000" kern="100" dirty="0">
                          <a:effectLst/>
                        </a:rPr>
                        <a:t> </a:t>
                      </a:r>
                      <a:endParaRPr lang="ja-JP" sz="10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en-US" sz="1000" kern="100" dirty="0">
                          <a:effectLst/>
                        </a:rPr>
                        <a:t> </a:t>
                      </a:r>
                      <a:endParaRPr lang="ja-JP" sz="10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lnT w="12700" cap="flat" cmpd="sng" algn="ctr">
                      <a:solidFill>
                        <a:schemeClr val="accent6">
                          <a:lumMod val="60000"/>
                          <a:lumOff val="40000"/>
                        </a:schemeClr>
                      </a:solidFill>
                      <a:prstDash val="solid"/>
                      <a:round/>
                      <a:headEnd type="none" w="med" len="med"/>
                      <a:tailEnd type="none" w="med" len="med"/>
                    </a:lnT>
                  </a:tcPr>
                </a:tc>
                <a:extLst>
                  <a:ext uri="{0D108BD9-81ED-4DB2-BD59-A6C34878D82A}">
                    <a16:rowId xmlns:a16="http://schemas.microsoft.com/office/drawing/2014/main" val="759268353"/>
                  </a:ext>
                </a:extLst>
              </a:tr>
              <a:tr h="319463">
                <a:tc vMerge="1">
                  <a:txBody>
                    <a:bodyPr/>
                    <a:lstStyle/>
                    <a:p>
                      <a:endParaRPr kumimoji="1" lang="ja-JP" altLang="en-US"/>
                    </a:p>
                  </a:txBody>
                  <a:tcPr/>
                </a:tc>
                <a:tc rowSpan="2">
                  <a:txBody>
                    <a:bodyPr/>
                    <a:lstStyle/>
                    <a:p>
                      <a:pPr algn="ctr">
                        <a:spcAft>
                          <a:spcPts val="0"/>
                        </a:spcAft>
                      </a:pPr>
                      <a:r>
                        <a:rPr lang="ja-JP" sz="1000" kern="100" dirty="0">
                          <a:effectLst/>
                        </a:rPr>
                        <a:t>計算条件</a:t>
                      </a:r>
                      <a:endParaRPr lang="ja-JP" sz="10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lnL w="12700" cap="flat" cmpd="sng" algn="ctr">
                      <a:solidFill>
                        <a:schemeClr val="accent6">
                          <a:lumMod val="60000"/>
                          <a:lumOff val="40000"/>
                        </a:schemeClr>
                      </a:solidFill>
                      <a:prstDash val="solid"/>
                      <a:round/>
                      <a:headEnd type="none" w="med" len="med"/>
                      <a:tailEnd type="none" w="med" len="med"/>
                    </a:lnL>
                    <a:lnB w="12700" cap="flat" cmpd="sng" algn="ctr">
                      <a:solidFill>
                        <a:schemeClr val="accent6">
                          <a:lumMod val="60000"/>
                          <a:lumOff val="40000"/>
                        </a:schemeClr>
                      </a:solidFill>
                      <a:prstDash val="solid"/>
                      <a:round/>
                      <a:headEnd type="none" w="med" len="med"/>
                      <a:tailEnd type="none" w="med" len="med"/>
                    </a:lnB>
                  </a:tcPr>
                </a:tc>
                <a:tc rowSpan="2">
                  <a:txBody>
                    <a:bodyPr/>
                    <a:lstStyle/>
                    <a:p>
                      <a:pPr algn="l">
                        <a:lnSpc>
                          <a:spcPts val="1300"/>
                        </a:lnSpc>
                        <a:spcAft>
                          <a:spcPts val="0"/>
                        </a:spcAft>
                      </a:pPr>
                      <a:r>
                        <a:rPr lang="ja-JP" altLang="en-US" sz="1000" kern="100" spc="-30" dirty="0">
                          <a:effectLst/>
                        </a:rPr>
                        <a:t>◇</a:t>
                      </a:r>
                      <a:r>
                        <a:rPr lang="ja-JP" altLang="en-US" sz="1000" kern="100" dirty="0">
                          <a:effectLst/>
                        </a:rPr>
                        <a:t>地形条件：</a:t>
                      </a:r>
                      <a:r>
                        <a:rPr lang="ja-JP" altLang="ja-JP" sz="1000" kern="100" dirty="0">
                          <a:effectLst/>
                        </a:rPr>
                        <a:t>現況地形（</a:t>
                      </a:r>
                      <a:r>
                        <a:rPr lang="ja-JP" altLang="en-US" sz="1000" kern="100" dirty="0">
                          <a:effectLst/>
                        </a:rPr>
                        <a:t>令和２年度末時点</a:t>
                      </a:r>
                      <a:r>
                        <a:rPr lang="ja-JP" altLang="ja-JP" sz="1000" kern="100" dirty="0">
                          <a:effectLst/>
                        </a:rPr>
                        <a:t>）</a:t>
                      </a:r>
                      <a:r>
                        <a:rPr lang="ja-JP" altLang="en-US" sz="1000" kern="100" dirty="0">
                          <a:effectLst/>
                        </a:rPr>
                        <a:t>を設定</a:t>
                      </a:r>
                      <a:endParaRPr lang="en-US" altLang="ja-JP" sz="1000" kern="100" dirty="0">
                        <a:effectLst/>
                      </a:endParaRPr>
                    </a:p>
                    <a:p>
                      <a:pPr marL="0" marR="0" lvl="0" indent="0" algn="l" defTabSz="914400" rtl="0" eaLnBrk="1" fontAlgn="auto" latinLnBrk="0" hangingPunct="1">
                        <a:lnSpc>
                          <a:spcPts val="1300"/>
                        </a:lnSpc>
                        <a:spcBef>
                          <a:spcPts val="0"/>
                        </a:spcBef>
                        <a:spcAft>
                          <a:spcPts val="0"/>
                        </a:spcAft>
                        <a:buClrTx/>
                        <a:buSzTx/>
                        <a:buFontTx/>
                        <a:buNone/>
                        <a:tabLst/>
                        <a:defRPr/>
                      </a:pPr>
                      <a:r>
                        <a:rPr lang="ja-JP" altLang="en-US" sz="1000" kern="100" dirty="0">
                          <a:effectLst/>
                        </a:rPr>
                        <a:t>◇メッシュ分割：上記の「解析格子サイズ」参照（最小メッシュサイズ</a:t>
                      </a:r>
                      <a:r>
                        <a:rPr lang="en-US" altLang="ja-JP" sz="1000" kern="100" dirty="0">
                          <a:effectLst/>
                        </a:rPr>
                        <a:t>30m</a:t>
                      </a:r>
                      <a:r>
                        <a:rPr lang="ja-JP" altLang="en-US" sz="1000" kern="100" dirty="0">
                          <a:effectLst/>
                        </a:rPr>
                        <a:t>）</a:t>
                      </a:r>
                      <a:endParaRPr lang="en-US" altLang="ja-JP" sz="1000" kern="100" dirty="0">
                        <a:effectLst/>
                      </a:endParaRPr>
                    </a:p>
                    <a:p>
                      <a:pPr algn="l">
                        <a:lnSpc>
                          <a:spcPts val="1300"/>
                        </a:lnSpc>
                        <a:spcAft>
                          <a:spcPts val="0"/>
                        </a:spcAft>
                      </a:pPr>
                      <a:r>
                        <a:rPr lang="ja-JP" altLang="en-US" sz="1000" kern="100" spc="-30" dirty="0">
                          <a:effectLst/>
                        </a:rPr>
                        <a:t>◇</a:t>
                      </a:r>
                      <a:r>
                        <a:rPr lang="ja-JP" sz="1000" kern="100" dirty="0">
                          <a:effectLst/>
                        </a:rPr>
                        <a:t>初期水位：</a:t>
                      </a:r>
                      <a:r>
                        <a:rPr lang="ja-JP" altLang="en-US" sz="1000" kern="100" dirty="0">
                          <a:effectLst/>
                        </a:rPr>
                        <a:t>潮位を設定</a:t>
                      </a:r>
                      <a:r>
                        <a:rPr lang="ja-JP" altLang="en-US" sz="1000" kern="100" dirty="0">
                          <a:solidFill>
                            <a:schemeClr val="tx1"/>
                          </a:solidFill>
                          <a:effectLst/>
                        </a:rPr>
                        <a:t>（</a:t>
                      </a:r>
                      <a:r>
                        <a:rPr lang="en-US" altLang="ja-JP" sz="1000" kern="100" dirty="0">
                          <a:solidFill>
                            <a:schemeClr val="tx1"/>
                          </a:solidFill>
                          <a:effectLst/>
                        </a:rPr>
                        <a:t>OP+1.95(T.P+0.65m)))</a:t>
                      </a:r>
                      <a:endParaRPr lang="ja-JP" sz="10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lnB w="12700" cap="flat" cmpd="sng" algn="ctr">
                      <a:solidFill>
                        <a:schemeClr val="accent6">
                          <a:lumMod val="60000"/>
                          <a:lumOff val="40000"/>
                        </a:schemeClr>
                      </a:solidFill>
                      <a:prstDash val="solid"/>
                      <a:round/>
                      <a:headEnd type="none" w="med" len="med"/>
                      <a:tailEnd type="none" w="med" len="med"/>
                    </a:lnB>
                  </a:tcPr>
                </a:tc>
                <a:tc vMerge="1">
                  <a:txBody>
                    <a:bodyPr/>
                    <a:lstStyle/>
                    <a:p>
                      <a:pPr algn="ctr">
                        <a:spcAft>
                          <a:spcPts val="0"/>
                        </a:spcAft>
                      </a:pPr>
                      <a:endParaRPr lang="ja-JP" sz="10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tc>
                <a:extLst>
                  <a:ext uri="{0D108BD9-81ED-4DB2-BD59-A6C34878D82A}">
                    <a16:rowId xmlns:a16="http://schemas.microsoft.com/office/drawing/2014/main" val="1416030907"/>
                  </a:ext>
                </a:extLst>
              </a:tr>
              <a:tr h="206449">
                <a:tc vMerge="1">
                  <a:txBody>
                    <a:bodyPr/>
                    <a:lstStyle/>
                    <a:p>
                      <a:endParaRPr kumimoji="1" lang="ja-JP" altLang="en-US"/>
                    </a:p>
                  </a:txBody>
                  <a:tcPr/>
                </a:tc>
                <a:tc vMerge="1">
                  <a:txBody>
                    <a:bodyPr/>
                    <a:lstStyle/>
                    <a:p>
                      <a:pPr algn="ctr">
                        <a:spcAft>
                          <a:spcPts val="0"/>
                        </a:spcAft>
                      </a:pPr>
                      <a:endParaRPr lang="ja-JP" sz="10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lnL w="12700" cap="flat" cmpd="sng" algn="ctr">
                      <a:solidFill>
                        <a:schemeClr val="accent6">
                          <a:lumMod val="60000"/>
                          <a:lumOff val="40000"/>
                        </a:schemeClr>
                      </a:solidFill>
                      <a:prstDash val="solid"/>
                      <a:round/>
                      <a:headEnd type="none" w="med" len="med"/>
                      <a:tailEnd type="none" w="med" len="med"/>
                    </a:lnL>
                    <a:lnB w="12700" cap="flat" cmpd="sng" algn="ctr">
                      <a:solidFill>
                        <a:schemeClr val="accent6">
                          <a:lumMod val="60000"/>
                          <a:lumOff val="40000"/>
                        </a:schemeClr>
                      </a:solidFill>
                      <a:prstDash val="solid"/>
                      <a:round/>
                      <a:headEnd type="none" w="med" len="med"/>
                      <a:tailEnd type="none" w="med" len="med"/>
                    </a:lnB>
                  </a:tcPr>
                </a:tc>
                <a:tc vMerge="1">
                  <a:txBody>
                    <a:bodyPr/>
                    <a:lstStyle/>
                    <a:p>
                      <a:pPr algn="l">
                        <a:lnSpc>
                          <a:spcPts val="1300"/>
                        </a:lnSpc>
                        <a:spcAft>
                          <a:spcPts val="0"/>
                        </a:spcAft>
                      </a:pPr>
                      <a:endParaRPr lang="ja-JP" sz="10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lnR w="12700" cap="flat" cmpd="sng" algn="ctr">
                      <a:solidFill>
                        <a:schemeClr val="accent6">
                          <a:lumMod val="60000"/>
                          <a:lumOff val="40000"/>
                        </a:schemeClr>
                      </a:solidFill>
                      <a:prstDash val="solid"/>
                      <a:round/>
                      <a:headEnd type="none" w="med" len="med"/>
                      <a:tailEnd type="none" w="med" len="med"/>
                    </a:lnR>
                    <a:lnB w="12700" cap="flat" cmpd="sng" algn="ctr">
                      <a:solidFill>
                        <a:schemeClr val="accent6">
                          <a:lumMod val="60000"/>
                          <a:lumOff val="40000"/>
                        </a:schemeClr>
                      </a:solidFill>
                      <a:prstDash val="solid"/>
                      <a:round/>
                      <a:headEnd type="none" w="med" len="med"/>
                      <a:tailEnd type="none" w="med" len="med"/>
                    </a:lnB>
                  </a:tcPr>
                </a:tc>
                <a:tc>
                  <a:txBody>
                    <a:bodyPr/>
                    <a:lstStyle/>
                    <a:p>
                      <a:pPr algn="ctr">
                        <a:spcAft>
                          <a:spcPts val="0"/>
                        </a:spcAft>
                      </a:pPr>
                      <a:r>
                        <a:rPr lang="en-US" sz="1000" kern="100">
                          <a:effectLst/>
                        </a:rPr>
                        <a:t> </a:t>
                      </a:r>
                      <a:endParaRPr lang="ja-JP" sz="100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lnL w="12700" cap="flat" cmpd="sng" algn="ctr">
                      <a:solidFill>
                        <a:schemeClr val="accent6">
                          <a:lumMod val="60000"/>
                          <a:lumOff val="40000"/>
                        </a:schemeClr>
                      </a:solidFill>
                      <a:prstDash val="solid"/>
                      <a:round/>
                      <a:headEnd type="none" w="med" len="med"/>
                      <a:tailEnd type="none" w="med" len="med"/>
                    </a:lnL>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4064236691"/>
                  </a:ext>
                </a:extLst>
              </a:tr>
              <a:tr h="208319">
                <a:tc rowSpan="4">
                  <a:txBody>
                    <a:bodyPr/>
                    <a:lstStyle/>
                    <a:p>
                      <a:pPr marL="71755" marR="71755" algn="ctr">
                        <a:spcAft>
                          <a:spcPts val="0"/>
                        </a:spcAft>
                      </a:pPr>
                      <a:r>
                        <a:rPr lang="ja-JP" sz="1000" kern="100" dirty="0">
                          <a:effectLst/>
                        </a:rPr>
                        <a:t>高潮推算</a:t>
                      </a:r>
                      <a:endParaRPr lang="ja-JP" sz="10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vert="eaVert" anchor="ctr">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tcPr>
                </a:tc>
                <a:tc>
                  <a:txBody>
                    <a:bodyPr/>
                    <a:lstStyle/>
                    <a:p>
                      <a:pPr algn="ctr">
                        <a:spcAft>
                          <a:spcPts val="0"/>
                        </a:spcAft>
                      </a:pPr>
                      <a:r>
                        <a:rPr lang="ja-JP" sz="1000" kern="100" dirty="0">
                          <a:effectLst/>
                        </a:rPr>
                        <a:t>モデル</a:t>
                      </a:r>
                      <a:endParaRPr lang="ja-JP" sz="10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lnL w="12700" cap="flat" cmpd="sng" algn="ctr">
                      <a:solidFill>
                        <a:schemeClr val="accent6">
                          <a:lumMod val="60000"/>
                          <a:lumOff val="40000"/>
                        </a:schemeClr>
                      </a:solidFill>
                      <a:prstDash val="solid"/>
                      <a:round/>
                      <a:headEnd type="none" w="med" len="med"/>
                      <a:tailEnd type="none" w="med" len="med"/>
                    </a:lnL>
                    <a:lnT w="12700" cap="flat" cmpd="sng" algn="ctr">
                      <a:solidFill>
                        <a:schemeClr val="accent6">
                          <a:lumMod val="60000"/>
                          <a:lumOff val="40000"/>
                        </a:schemeClr>
                      </a:solidFill>
                      <a:prstDash val="solid"/>
                      <a:round/>
                      <a:headEnd type="none" w="med" len="med"/>
                      <a:tailEnd type="none" w="med" len="med"/>
                    </a:lnT>
                  </a:tcPr>
                </a:tc>
                <a:tc>
                  <a:txBody>
                    <a:bodyPr/>
                    <a:lstStyle/>
                    <a:p>
                      <a:pPr algn="l">
                        <a:lnSpc>
                          <a:spcPts val="1300"/>
                        </a:lnSpc>
                        <a:spcAft>
                          <a:spcPts val="0"/>
                        </a:spcAft>
                      </a:pPr>
                      <a:r>
                        <a:rPr lang="ja-JP" sz="1000" kern="100" spc="-30" dirty="0">
                          <a:effectLst/>
                        </a:rPr>
                        <a:t>非線形長波方程式モデル（コリオリ力、気圧変動、海面摩擦を考慮）</a:t>
                      </a:r>
                      <a:endParaRPr lang="ja-JP" sz="10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tcPr>
                </a:tc>
                <a:tc rowSpan="4">
                  <a:txBody>
                    <a:bodyPr/>
                    <a:lstStyle/>
                    <a:p>
                      <a:pPr algn="ctr">
                        <a:spcAft>
                          <a:spcPts val="0"/>
                        </a:spcAft>
                      </a:pPr>
                      <a:r>
                        <a:rPr lang="en-US" sz="1000" kern="100" spc="-30" dirty="0">
                          <a:effectLst/>
                        </a:rPr>
                        <a:t> </a:t>
                      </a:r>
                      <a:endParaRPr lang="ja-JP" sz="10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lnL w="12700" cap="flat" cmpd="sng" algn="ctr">
                      <a:solidFill>
                        <a:schemeClr val="accent6">
                          <a:lumMod val="60000"/>
                          <a:lumOff val="40000"/>
                        </a:schemeClr>
                      </a:solidFill>
                      <a:prstDash val="solid"/>
                      <a:round/>
                      <a:headEnd type="none" w="med" len="med"/>
                      <a:tailEnd type="none" w="med" len="med"/>
                    </a:lnL>
                    <a:lnT w="12700" cap="flat" cmpd="sng" algn="ctr">
                      <a:solidFill>
                        <a:schemeClr val="accent6">
                          <a:lumMod val="60000"/>
                          <a:lumOff val="40000"/>
                        </a:schemeClr>
                      </a:solidFill>
                      <a:prstDash val="solid"/>
                      <a:round/>
                      <a:headEnd type="none" w="med" len="med"/>
                      <a:tailEnd type="none" w="med" len="med"/>
                    </a:lnT>
                  </a:tcPr>
                </a:tc>
                <a:extLst>
                  <a:ext uri="{0D108BD9-81ED-4DB2-BD59-A6C34878D82A}">
                    <a16:rowId xmlns:a16="http://schemas.microsoft.com/office/drawing/2014/main" val="3894985663"/>
                  </a:ext>
                </a:extLst>
              </a:tr>
              <a:tr h="701215">
                <a:tc vMerge="1">
                  <a:txBody>
                    <a:bodyPr/>
                    <a:lstStyle/>
                    <a:p>
                      <a:endParaRPr kumimoji="1" lang="ja-JP" altLang="en-US"/>
                    </a:p>
                  </a:txBody>
                  <a:tcPr/>
                </a:tc>
                <a:tc rowSpan="2">
                  <a:txBody>
                    <a:bodyPr/>
                    <a:lstStyle/>
                    <a:p>
                      <a:pPr algn="ctr">
                        <a:spcAft>
                          <a:spcPts val="0"/>
                        </a:spcAft>
                      </a:pPr>
                      <a:r>
                        <a:rPr lang="ja-JP" sz="1000" kern="100" dirty="0">
                          <a:effectLst/>
                        </a:rPr>
                        <a:t>各種係数</a:t>
                      </a:r>
                      <a:endParaRPr lang="ja-JP" sz="10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lnL w="12700" cap="flat" cmpd="sng" algn="ctr">
                      <a:solidFill>
                        <a:schemeClr val="accent6">
                          <a:lumMod val="60000"/>
                          <a:lumOff val="40000"/>
                        </a:schemeClr>
                      </a:solidFill>
                      <a:prstDash val="solid"/>
                      <a:round/>
                      <a:headEnd type="none" w="med" len="med"/>
                      <a:tailEnd type="none" w="med" len="med"/>
                    </a:lnL>
                    <a:lnB w="12700" cap="flat" cmpd="sng" algn="ctr">
                      <a:solidFill>
                        <a:schemeClr val="accent6">
                          <a:lumMod val="60000"/>
                          <a:lumOff val="40000"/>
                        </a:schemeClr>
                      </a:solidFill>
                      <a:prstDash val="solid"/>
                      <a:round/>
                      <a:headEnd type="none" w="med" len="med"/>
                      <a:tailEnd type="none" w="med" len="med"/>
                    </a:lnB>
                  </a:tcPr>
                </a:tc>
                <a:tc>
                  <a:txBody>
                    <a:bodyPr/>
                    <a:lstStyle/>
                    <a:p>
                      <a:pPr algn="just">
                        <a:lnSpc>
                          <a:spcPts val="1300"/>
                        </a:lnSpc>
                        <a:spcAft>
                          <a:spcPts val="0"/>
                        </a:spcAft>
                      </a:pPr>
                      <a:r>
                        <a:rPr lang="ja-JP" altLang="en-US" sz="1000" kern="100" spc="-30" dirty="0">
                          <a:effectLst/>
                        </a:rPr>
                        <a:t>◇地形条件：</a:t>
                      </a:r>
                      <a:r>
                        <a:rPr lang="ja-JP" altLang="ja-JP" sz="1000" kern="100">
                          <a:effectLst/>
                        </a:rPr>
                        <a:t>現況地形（</a:t>
                      </a:r>
                      <a:r>
                        <a:rPr lang="ja-JP" altLang="en-US" sz="1000" kern="100">
                          <a:effectLst/>
                        </a:rPr>
                        <a:t>令和２年度末時点</a:t>
                      </a:r>
                      <a:r>
                        <a:rPr lang="ja-JP" altLang="ja-JP" sz="1000" kern="100">
                          <a:effectLst/>
                        </a:rPr>
                        <a:t>）</a:t>
                      </a:r>
                      <a:r>
                        <a:rPr lang="ja-JP" altLang="en-US" sz="1000" kern="100">
                          <a:effectLst/>
                        </a:rPr>
                        <a:t>を</a:t>
                      </a:r>
                      <a:r>
                        <a:rPr lang="ja-JP" altLang="en-US" sz="1000" kern="100" dirty="0">
                          <a:effectLst/>
                        </a:rPr>
                        <a:t>設定</a:t>
                      </a:r>
                      <a:endParaRPr lang="en-US" altLang="ja-JP" sz="1000" kern="100" spc="-30" dirty="0">
                        <a:effectLst/>
                      </a:endParaRPr>
                    </a:p>
                    <a:p>
                      <a:pPr marL="0" marR="0" lvl="0" indent="0" algn="just" defTabSz="914400" rtl="0" eaLnBrk="1" fontAlgn="auto" latinLnBrk="0" hangingPunct="1">
                        <a:lnSpc>
                          <a:spcPts val="1300"/>
                        </a:lnSpc>
                        <a:spcBef>
                          <a:spcPts val="0"/>
                        </a:spcBef>
                        <a:spcAft>
                          <a:spcPts val="0"/>
                        </a:spcAft>
                        <a:buClrTx/>
                        <a:buSzTx/>
                        <a:buFontTx/>
                        <a:buNone/>
                        <a:tabLst/>
                        <a:defRPr/>
                      </a:pPr>
                      <a:r>
                        <a:rPr lang="ja-JP" altLang="en-US" sz="1000" kern="100" dirty="0">
                          <a:effectLst/>
                        </a:rPr>
                        <a:t>◇メッシュ分割：上記の「解析格子サイズ」参照（最小メッシュサイズ</a:t>
                      </a:r>
                      <a:r>
                        <a:rPr lang="en-US" altLang="ja-JP" sz="1000" kern="100" dirty="0">
                          <a:effectLst/>
                        </a:rPr>
                        <a:t>10m</a:t>
                      </a:r>
                      <a:r>
                        <a:rPr lang="ja-JP" altLang="en-US" sz="1000" kern="100" dirty="0">
                          <a:effectLst/>
                        </a:rPr>
                        <a:t>）</a:t>
                      </a:r>
                      <a:endParaRPr lang="en-US" altLang="ja-JP" sz="1000" kern="100" dirty="0">
                        <a:effectLst/>
                      </a:endParaRPr>
                    </a:p>
                    <a:p>
                      <a:pPr algn="just">
                        <a:lnSpc>
                          <a:spcPts val="1300"/>
                        </a:lnSpc>
                        <a:spcAft>
                          <a:spcPts val="0"/>
                        </a:spcAft>
                      </a:pPr>
                      <a:r>
                        <a:rPr lang="ja-JP" altLang="en-US" sz="1000" kern="100" spc="-30" dirty="0">
                          <a:effectLst/>
                        </a:rPr>
                        <a:t>◇</a:t>
                      </a:r>
                      <a:r>
                        <a:rPr lang="ja-JP" sz="1000" kern="100" spc="-30" dirty="0">
                          <a:effectLst/>
                        </a:rPr>
                        <a:t>粗度係数：</a:t>
                      </a:r>
                      <a:r>
                        <a:rPr lang="ja-JP" sz="1000" kern="100" dirty="0">
                          <a:effectLst/>
                        </a:rPr>
                        <a:t>水域は一律、マニングの粗度係数ｎ＝</a:t>
                      </a:r>
                      <a:r>
                        <a:rPr lang="en-US" sz="1000" kern="100" dirty="0">
                          <a:effectLst/>
                        </a:rPr>
                        <a:t>0.025</a:t>
                      </a:r>
                      <a:endParaRPr lang="ja-JP" sz="1000" kern="100" dirty="0">
                        <a:effectLst/>
                      </a:endParaRPr>
                    </a:p>
                    <a:p>
                      <a:pPr algn="l">
                        <a:lnSpc>
                          <a:spcPts val="1300"/>
                        </a:lnSpc>
                        <a:spcAft>
                          <a:spcPts val="0"/>
                        </a:spcAft>
                      </a:pPr>
                      <a:r>
                        <a:rPr lang="ja-JP" altLang="en-US" sz="1000" kern="100" dirty="0">
                          <a:effectLst/>
                        </a:rPr>
                        <a:t>　　　　　　　　</a:t>
                      </a:r>
                      <a:r>
                        <a:rPr lang="ja-JP" sz="1000" kern="100" dirty="0">
                          <a:effectLst/>
                        </a:rPr>
                        <a:t>本検討では陸域への浸水は考慮しないため、陸域は未設定</a:t>
                      </a:r>
                      <a:endParaRPr lang="ja-JP" sz="10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lnR w="12700" cap="flat" cmpd="sng" algn="ctr">
                      <a:solidFill>
                        <a:schemeClr val="accent6">
                          <a:lumMod val="60000"/>
                          <a:lumOff val="40000"/>
                        </a:schemeClr>
                      </a:solidFill>
                      <a:prstDash val="solid"/>
                      <a:round/>
                      <a:headEnd type="none" w="med" len="med"/>
                      <a:tailEnd type="none" w="med" len="med"/>
                    </a:lnR>
                  </a:tcPr>
                </a:tc>
                <a:tc vMerge="1">
                  <a:txBody>
                    <a:bodyPr/>
                    <a:lstStyle/>
                    <a:p>
                      <a:pPr algn="ctr">
                        <a:spcAft>
                          <a:spcPts val="0"/>
                        </a:spcAft>
                      </a:pPr>
                      <a:endParaRPr lang="ja-JP" sz="10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tc>
                <a:extLst>
                  <a:ext uri="{0D108BD9-81ED-4DB2-BD59-A6C34878D82A}">
                    <a16:rowId xmlns:a16="http://schemas.microsoft.com/office/drawing/2014/main" val="1771798319"/>
                  </a:ext>
                </a:extLst>
              </a:tr>
              <a:tr h="208319">
                <a:tc vMerge="1">
                  <a:txBody>
                    <a:bodyPr/>
                    <a:lstStyle/>
                    <a:p>
                      <a:endParaRPr kumimoji="1" lang="ja-JP" altLang="en-US"/>
                    </a:p>
                  </a:txBody>
                  <a:tcPr/>
                </a:tc>
                <a:tc vMerge="1">
                  <a:txBody>
                    <a:bodyPr/>
                    <a:lstStyle/>
                    <a:p>
                      <a:endParaRPr kumimoji="1" lang="ja-JP" altLang="en-US"/>
                    </a:p>
                  </a:txBody>
                  <a:tcPr/>
                </a:tc>
                <a:tc>
                  <a:txBody>
                    <a:bodyPr/>
                    <a:lstStyle/>
                    <a:p>
                      <a:pPr algn="l">
                        <a:lnSpc>
                          <a:spcPts val="1300"/>
                        </a:lnSpc>
                        <a:spcAft>
                          <a:spcPts val="0"/>
                        </a:spcAft>
                      </a:pPr>
                      <a:r>
                        <a:rPr lang="ja-JP" altLang="en-US" sz="1000" kern="100" spc="-30" dirty="0">
                          <a:effectLst/>
                        </a:rPr>
                        <a:t>◇</a:t>
                      </a:r>
                      <a:r>
                        <a:rPr lang="ja-JP" sz="1000" kern="100" dirty="0">
                          <a:effectLst/>
                        </a:rPr>
                        <a:t>海面抵抗係数：</a:t>
                      </a:r>
                      <a:r>
                        <a:rPr lang="ja-JP" altLang="en-US" sz="1000" kern="100" dirty="0">
                          <a:effectLst/>
                        </a:rPr>
                        <a:t>本多・光易</a:t>
                      </a:r>
                      <a:r>
                        <a:rPr lang="en-US" altLang="ja-JP" sz="1000" kern="100" dirty="0">
                          <a:effectLst/>
                        </a:rPr>
                        <a:t>(1980)</a:t>
                      </a:r>
                      <a:r>
                        <a:rPr lang="ja-JP" altLang="en-US" sz="1000" kern="100" dirty="0">
                          <a:effectLst/>
                        </a:rPr>
                        <a:t>式を基本に風速</a:t>
                      </a:r>
                      <a:r>
                        <a:rPr lang="en-US" altLang="ja-JP" sz="1000" kern="100" dirty="0">
                          <a:effectLst/>
                        </a:rPr>
                        <a:t>45m/s</a:t>
                      </a:r>
                      <a:r>
                        <a:rPr lang="ja-JP" altLang="en-US" sz="1000" kern="100" dirty="0">
                          <a:effectLst/>
                        </a:rPr>
                        <a:t>で上限設定</a:t>
                      </a:r>
                      <a:endParaRPr lang="ja-JP" sz="10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lnR w="12700" cap="flat" cmpd="sng" algn="ctr">
                      <a:solidFill>
                        <a:schemeClr val="accent6">
                          <a:lumMod val="60000"/>
                          <a:lumOff val="40000"/>
                        </a:schemeClr>
                      </a:solidFill>
                      <a:prstDash val="solid"/>
                      <a:round/>
                      <a:headEnd type="none" w="med" len="med"/>
                      <a:tailEnd type="none" w="med" len="med"/>
                    </a:lnR>
                    <a:lnB w="12700" cap="flat" cmpd="sng" algn="ctr">
                      <a:solidFill>
                        <a:schemeClr val="accent6">
                          <a:lumMod val="60000"/>
                          <a:lumOff val="40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667284733"/>
                  </a:ext>
                </a:extLst>
              </a:tr>
              <a:tr h="368041">
                <a:tc vMerge="1">
                  <a:txBody>
                    <a:bodyPr/>
                    <a:lstStyle/>
                    <a:p>
                      <a:endParaRPr kumimoji="1" lang="ja-JP" altLang="en-US"/>
                    </a:p>
                  </a:txBody>
                  <a:tcPr/>
                </a:tc>
                <a:tc>
                  <a:txBody>
                    <a:bodyPr/>
                    <a:lstStyle/>
                    <a:p>
                      <a:pPr algn="ctr">
                        <a:spcAft>
                          <a:spcPts val="0"/>
                        </a:spcAft>
                      </a:pPr>
                      <a:r>
                        <a:rPr lang="ja-JP" sz="1000" kern="100" dirty="0">
                          <a:effectLst/>
                        </a:rPr>
                        <a:t>検証の視点</a:t>
                      </a:r>
                      <a:endParaRPr lang="ja-JP" sz="10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lnL w="12700" cap="flat" cmpd="sng" algn="ctr">
                      <a:solidFill>
                        <a:schemeClr val="accent6">
                          <a:lumMod val="60000"/>
                          <a:lumOff val="40000"/>
                        </a:schemeClr>
                      </a:solidFill>
                      <a:prstDash val="solid"/>
                      <a:round/>
                      <a:headEnd type="none" w="med" len="med"/>
                      <a:tailEnd type="none" w="med" len="med"/>
                    </a:lnL>
                    <a:lnT w="12700" cap="flat" cmpd="sng" algn="ctr">
                      <a:solidFill>
                        <a:schemeClr val="accent6">
                          <a:lumMod val="60000"/>
                          <a:lumOff val="40000"/>
                        </a:schemeClr>
                      </a:solidFill>
                      <a:prstDash val="solid"/>
                      <a:round/>
                      <a:headEnd type="none" w="med" len="med"/>
                      <a:tailEnd type="none" w="med" len="med"/>
                    </a:lnT>
                  </a:tcPr>
                </a:tc>
                <a:tc>
                  <a:txBody>
                    <a:bodyPr/>
                    <a:lstStyle/>
                    <a:p>
                      <a:pPr algn="l">
                        <a:lnSpc>
                          <a:spcPts val="1300"/>
                        </a:lnSpc>
                        <a:spcAft>
                          <a:spcPts val="0"/>
                        </a:spcAft>
                      </a:pPr>
                      <a:r>
                        <a:rPr lang="ja-JP" altLang="en-US" sz="1000" b="1" kern="100" dirty="0">
                          <a:solidFill>
                            <a:srgbClr val="FF0000"/>
                          </a:solidFill>
                          <a:effectLst/>
                          <a:latin typeface="+mn-ea"/>
                          <a:ea typeface="+mn-ea"/>
                          <a:cs typeface="Times New Roman" panose="02020603050405020304" pitchFamily="18" charset="0"/>
                        </a:rPr>
                        <a:t>大阪湾内での高潮現象の再現精度及び設計対象である水門地点での高潮</a:t>
                      </a:r>
                      <a:r>
                        <a:rPr lang="en-US" altLang="ja-JP" sz="1000" b="1" kern="100" dirty="0">
                          <a:solidFill>
                            <a:srgbClr val="FF0000"/>
                          </a:solidFill>
                          <a:effectLst/>
                          <a:latin typeface="+mn-ea"/>
                          <a:ea typeface="+mn-ea"/>
                          <a:cs typeface="Times New Roman" panose="02020603050405020304" pitchFamily="18" charset="0"/>
                        </a:rPr>
                        <a:t>+</a:t>
                      </a:r>
                      <a:r>
                        <a:rPr lang="ja-JP" altLang="en-US" sz="1000" b="1" kern="100" dirty="0">
                          <a:solidFill>
                            <a:srgbClr val="FF0000"/>
                          </a:solidFill>
                          <a:effectLst/>
                          <a:latin typeface="+mn-ea"/>
                          <a:ea typeface="+mn-ea"/>
                          <a:cs typeface="Times New Roman" panose="02020603050405020304" pitchFamily="18" charset="0"/>
                        </a:rPr>
                        <a:t>波浪現象の再現精度</a:t>
                      </a:r>
                      <a:endParaRPr lang="en-US" altLang="ja-JP" sz="1000" b="1" kern="100" dirty="0">
                        <a:solidFill>
                          <a:srgbClr val="FF0000"/>
                        </a:solidFill>
                        <a:effectLst/>
                        <a:latin typeface="+mn-ea"/>
                        <a:ea typeface="+mn-ea"/>
                        <a:cs typeface="Times New Roman" panose="02020603050405020304" pitchFamily="18" charset="0"/>
                      </a:endParaRPr>
                    </a:p>
                  </a:txBody>
                  <a:tcPr marL="19888" marR="19888" marT="0" marB="0" anchor="ctr">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tcPr>
                </a:tc>
                <a:tc vMerge="1">
                  <a:txBody>
                    <a:bodyPr/>
                    <a:lstStyle/>
                    <a:p>
                      <a:pPr algn="ctr">
                        <a:spcAft>
                          <a:spcPts val="0"/>
                        </a:spcAft>
                      </a:pPr>
                      <a:endParaRPr lang="ja-JP" sz="10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9888" marR="19888"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05358086"/>
                  </a:ext>
                </a:extLst>
              </a:tr>
            </a:tbl>
          </a:graphicData>
        </a:graphic>
      </p:graphicFrame>
      <p:sp>
        <p:nvSpPr>
          <p:cNvPr id="6" name="スライド番号プレースホルダー 2">
            <a:extLst>
              <a:ext uri="{FF2B5EF4-FFF2-40B4-BE49-F238E27FC236}">
                <a16:creationId xmlns:a16="http://schemas.microsoft.com/office/drawing/2014/main" id="{54922602-0B4A-44C9-84EB-63CB73C5531A}"/>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5</a:t>
            </a:fld>
            <a:endParaRPr kumimoji="1" lang="ja-JP" altLang="en-US" sz="1600" dirty="0">
              <a:solidFill>
                <a:schemeClr val="tx1"/>
              </a:solidFill>
            </a:endParaRPr>
          </a:p>
        </p:txBody>
      </p:sp>
    </p:spTree>
    <p:extLst>
      <p:ext uri="{BB962C8B-B14F-4D97-AF65-F5344CB8AC3E}">
        <p14:creationId xmlns:p14="http://schemas.microsoft.com/office/powerpoint/2010/main" val="1933028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6507"/>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解析モデルの検証（平成</a:t>
            </a:r>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30</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年台風</a:t>
            </a:r>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21</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号による再現計算）</a:t>
            </a:r>
          </a:p>
        </p:txBody>
      </p:sp>
      <p:sp>
        <p:nvSpPr>
          <p:cNvPr id="13" name="Text Box 9"/>
          <p:cNvSpPr txBox="1">
            <a:spLocks noChangeArrowheads="1"/>
          </p:cNvSpPr>
          <p:nvPr/>
        </p:nvSpPr>
        <p:spPr bwMode="auto">
          <a:xfrm>
            <a:off x="81184" y="479752"/>
            <a:ext cx="8935815" cy="584775"/>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24009" indent="-149339" defTabSz="390997">
              <a:spcBef>
                <a:spcPct val="0"/>
              </a:spcBef>
              <a:buFont typeface="Arial" panose="020B0604020202020204" pitchFamily="34" charset="0"/>
              <a:buChar char="•"/>
            </a:pPr>
            <a:r>
              <a:rPr lang="ja-JP" altLang="en-US" sz="1600" dirty="0">
                <a:solidFill>
                  <a:prstClr val="black"/>
                </a:solidFill>
              </a:rPr>
              <a:t>変換係数</a:t>
            </a:r>
            <a:r>
              <a:rPr lang="en-US" altLang="ja-JP" sz="1600" dirty="0">
                <a:solidFill>
                  <a:prstClr val="black"/>
                </a:solidFill>
              </a:rPr>
              <a:t>C1,C2</a:t>
            </a:r>
            <a:r>
              <a:rPr lang="ja-JP" altLang="en-US" sz="1600" dirty="0">
                <a:solidFill>
                  <a:prstClr val="black"/>
                </a:solidFill>
              </a:rPr>
              <a:t>は、台風モデルで算定される風速の高潮への寄与度を示す係数である。物理的な値ではなく、実績台風の検証計算を踏まえて設定される定数とされている。</a:t>
            </a:r>
            <a:endParaRPr lang="en-US" altLang="ja-JP" sz="1600" dirty="0">
              <a:solidFill>
                <a:prstClr val="black"/>
              </a:solidFill>
            </a:endParaRPr>
          </a:p>
        </p:txBody>
      </p:sp>
      <p:sp>
        <p:nvSpPr>
          <p:cNvPr id="14" name="テキスト ボックス 13">
            <a:extLst>
              <a:ext uri="{FF2B5EF4-FFF2-40B4-BE49-F238E27FC236}">
                <a16:creationId xmlns:a16="http://schemas.microsoft.com/office/drawing/2014/main" id="{28223E14-5D40-4470-B388-6BA785148B35}"/>
              </a:ext>
            </a:extLst>
          </p:cNvPr>
          <p:cNvSpPr txBox="1"/>
          <p:nvPr/>
        </p:nvSpPr>
        <p:spPr>
          <a:xfrm>
            <a:off x="149109" y="1160491"/>
            <a:ext cx="6197100" cy="307777"/>
          </a:xfrm>
          <a:prstGeom prst="rect">
            <a:avLst/>
          </a:prstGeom>
          <a:noFill/>
        </p:spPr>
        <p:txBody>
          <a:bodyPr wrap="square" rtlCol="0">
            <a:spAutoFit/>
          </a:bodyPr>
          <a:lstStyle/>
          <a:p>
            <a:r>
              <a:rPr lang="ja-JP" altLang="en-US" sz="1400" dirty="0">
                <a:solidFill>
                  <a:srgbClr val="0000FF"/>
                </a:solidFill>
                <a:latin typeface="ＭＳ ゴシック" panose="020B0609070205080204" pitchFamily="49" charset="-128"/>
                <a:ea typeface="ＭＳ ゴシック" panose="020B0609070205080204" pitchFamily="49" charset="-128"/>
              </a:rPr>
              <a:t>■台風モデル風速変換係数</a:t>
            </a:r>
            <a:r>
              <a:rPr lang="en-US" altLang="ja-JP" sz="1400" dirty="0">
                <a:solidFill>
                  <a:srgbClr val="0000FF"/>
                </a:solidFill>
                <a:latin typeface="ＭＳ ゴシック" panose="020B0609070205080204" pitchFamily="49" charset="-128"/>
                <a:ea typeface="ＭＳ ゴシック" panose="020B0609070205080204" pitchFamily="49" charset="-128"/>
              </a:rPr>
              <a:t>C1､C2</a:t>
            </a:r>
            <a:r>
              <a:rPr lang="ja-JP" altLang="en-US" sz="1400" dirty="0">
                <a:solidFill>
                  <a:srgbClr val="0000FF"/>
                </a:solidFill>
                <a:latin typeface="ＭＳ ゴシック" panose="020B0609070205080204" pitchFamily="49" charset="-128"/>
                <a:ea typeface="ＭＳ ゴシック" panose="020B0609070205080204" pitchFamily="49" charset="-128"/>
              </a:rPr>
              <a:t>について</a:t>
            </a:r>
          </a:p>
        </p:txBody>
      </p:sp>
      <p:sp>
        <p:nvSpPr>
          <p:cNvPr id="19" name="スライド番号プレースホルダー 2">
            <a:extLst>
              <a:ext uri="{FF2B5EF4-FFF2-40B4-BE49-F238E27FC236}">
                <a16:creationId xmlns:a16="http://schemas.microsoft.com/office/drawing/2014/main" id="{DE1EF18E-E602-48A1-AEFA-9574CBA683B2}"/>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6</a:t>
            </a:fld>
            <a:endParaRPr kumimoji="1" lang="ja-JP" altLang="en-US" sz="1600" dirty="0">
              <a:solidFill>
                <a:schemeClr val="tx1"/>
              </a:solidFill>
            </a:endParaRPr>
          </a:p>
        </p:txBody>
      </p:sp>
      <p:sp>
        <p:nvSpPr>
          <p:cNvPr id="20" name="テキスト ボックス 19">
            <a:extLst>
              <a:ext uri="{FF2B5EF4-FFF2-40B4-BE49-F238E27FC236}">
                <a16:creationId xmlns:a16="http://schemas.microsoft.com/office/drawing/2014/main" id="{56DF51FA-8F2D-467D-95C4-24A0E367DBBE}"/>
              </a:ext>
            </a:extLst>
          </p:cNvPr>
          <p:cNvSpPr txBox="1"/>
          <p:nvPr/>
        </p:nvSpPr>
        <p:spPr>
          <a:xfrm>
            <a:off x="149109" y="4764045"/>
            <a:ext cx="3843771" cy="246221"/>
          </a:xfrm>
          <a:prstGeom prst="rect">
            <a:avLst/>
          </a:prstGeom>
          <a:noFill/>
        </p:spPr>
        <p:txBody>
          <a:bodyPr wrap="square" rtlCol="0">
            <a:spAutoFit/>
          </a:bodyPr>
          <a:lstStyle/>
          <a:p>
            <a:r>
              <a:rPr lang="en-US" altLang="ja-JP" sz="1000" dirty="0">
                <a:latin typeface="ＭＳ ゴシック" panose="020B0609070205080204" pitchFamily="49" charset="-128"/>
                <a:ea typeface="ＭＳ ゴシック" panose="020B0609070205080204" pitchFamily="49" charset="-128"/>
              </a:rPr>
              <a:t>※</a:t>
            </a:r>
            <a:r>
              <a:rPr lang="ja-JP" altLang="en-US" sz="1000" dirty="0">
                <a:latin typeface="ＭＳ ゴシック" panose="020B0609070205080204" pitchFamily="49" charset="-128"/>
                <a:ea typeface="ＭＳ ゴシック" panose="020B0609070205080204" pitchFamily="49" charset="-128"/>
              </a:rPr>
              <a:t>出典：「高潮浸水想定区域図作成の手引き</a:t>
            </a:r>
            <a:r>
              <a:rPr lang="en-US" altLang="ja-JP" sz="1000" dirty="0">
                <a:latin typeface="ＭＳ ゴシック" panose="020B0609070205080204" pitchFamily="49" charset="-128"/>
                <a:ea typeface="ＭＳ ゴシック" panose="020B0609070205080204" pitchFamily="49" charset="-128"/>
              </a:rPr>
              <a:t>Ver.1.00</a:t>
            </a:r>
            <a:r>
              <a:rPr lang="ja-JP" altLang="en-US" sz="1000" dirty="0">
                <a:latin typeface="ＭＳ ゴシック" panose="020B0609070205080204" pitchFamily="49" charset="-128"/>
                <a:ea typeface="ＭＳ ゴシック" panose="020B0609070205080204" pitchFamily="49" charset="-128"/>
              </a:rPr>
              <a:t>」</a:t>
            </a:r>
            <a:r>
              <a:rPr lang="en-US" altLang="ja-JP" sz="1000" dirty="0">
                <a:latin typeface="ＭＳ ゴシック" panose="020B0609070205080204" pitchFamily="49" charset="-128"/>
                <a:ea typeface="ＭＳ ゴシック" panose="020B0609070205080204" pitchFamily="49" charset="-128"/>
              </a:rPr>
              <a:t>H27.7</a:t>
            </a:r>
            <a:endParaRPr lang="ja-JP" altLang="en-US" sz="1000" dirty="0">
              <a:latin typeface="ＭＳ ゴシック" panose="020B0609070205080204" pitchFamily="49" charset="-128"/>
              <a:ea typeface="ＭＳ ゴシック" panose="020B0609070205080204" pitchFamily="49" charset="-128"/>
            </a:endParaRPr>
          </a:p>
        </p:txBody>
      </p:sp>
      <p:pic>
        <p:nvPicPr>
          <p:cNvPr id="3" name="図 2">
            <a:extLst>
              <a:ext uri="{FF2B5EF4-FFF2-40B4-BE49-F238E27FC236}">
                <a16:creationId xmlns:a16="http://schemas.microsoft.com/office/drawing/2014/main" id="{F5DEB7E0-C0B1-47E1-88C0-4C7487C10E11}"/>
              </a:ext>
            </a:extLst>
          </p:cNvPr>
          <p:cNvPicPr>
            <a:picLocks noChangeAspect="1"/>
          </p:cNvPicPr>
          <p:nvPr/>
        </p:nvPicPr>
        <p:blipFill rotWithShape="1">
          <a:blip r:embed="rId2"/>
          <a:srcRect b="54970"/>
          <a:stretch/>
        </p:blipFill>
        <p:spPr>
          <a:xfrm>
            <a:off x="46874" y="1513702"/>
            <a:ext cx="4464000" cy="3108839"/>
          </a:xfrm>
          <a:prstGeom prst="rect">
            <a:avLst/>
          </a:prstGeom>
          <a:ln>
            <a:solidFill>
              <a:schemeClr val="tx1"/>
            </a:solidFill>
          </a:ln>
        </p:spPr>
      </p:pic>
      <p:pic>
        <p:nvPicPr>
          <p:cNvPr id="21" name="図 20">
            <a:extLst>
              <a:ext uri="{FF2B5EF4-FFF2-40B4-BE49-F238E27FC236}">
                <a16:creationId xmlns:a16="http://schemas.microsoft.com/office/drawing/2014/main" id="{1D3422EA-2FCF-4F6E-A4CD-12FB74F14562}"/>
              </a:ext>
            </a:extLst>
          </p:cNvPr>
          <p:cNvPicPr>
            <a:picLocks noChangeAspect="1"/>
          </p:cNvPicPr>
          <p:nvPr/>
        </p:nvPicPr>
        <p:blipFill rotWithShape="1">
          <a:blip r:embed="rId2"/>
          <a:srcRect t="44731"/>
          <a:stretch/>
        </p:blipFill>
        <p:spPr>
          <a:xfrm>
            <a:off x="4572000" y="1513704"/>
            <a:ext cx="4464000" cy="3815712"/>
          </a:xfrm>
          <a:prstGeom prst="rect">
            <a:avLst/>
          </a:prstGeom>
          <a:ln>
            <a:solidFill>
              <a:schemeClr val="tx1"/>
            </a:solidFill>
          </a:ln>
        </p:spPr>
      </p:pic>
      <p:cxnSp>
        <p:nvCxnSpPr>
          <p:cNvPr id="8" name="直線コネクタ 7">
            <a:extLst>
              <a:ext uri="{FF2B5EF4-FFF2-40B4-BE49-F238E27FC236}">
                <a16:creationId xmlns:a16="http://schemas.microsoft.com/office/drawing/2014/main" id="{D72A4816-3BDA-4917-9E62-DB9DBB24BF37}"/>
              </a:ext>
            </a:extLst>
          </p:cNvPr>
          <p:cNvCxnSpPr/>
          <p:nvPr/>
        </p:nvCxnSpPr>
        <p:spPr>
          <a:xfrm>
            <a:off x="596900" y="4430112"/>
            <a:ext cx="1752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40A3D640-04B8-4112-B3A0-D562CCFB6ACF}"/>
              </a:ext>
            </a:extLst>
          </p:cNvPr>
          <p:cNvCxnSpPr>
            <a:cxnSpLocks/>
          </p:cNvCxnSpPr>
          <p:nvPr/>
        </p:nvCxnSpPr>
        <p:spPr>
          <a:xfrm>
            <a:off x="5358130" y="3655412"/>
            <a:ext cx="34417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42DD5E66-D663-4E9A-8D89-76FB636624F1}"/>
              </a:ext>
            </a:extLst>
          </p:cNvPr>
          <p:cNvCxnSpPr>
            <a:cxnSpLocks/>
          </p:cNvCxnSpPr>
          <p:nvPr/>
        </p:nvCxnSpPr>
        <p:spPr>
          <a:xfrm>
            <a:off x="4824730" y="3812892"/>
            <a:ext cx="635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4297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AABF3DF-752B-494F-8990-CC6FC53C1EEA}"/>
              </a:ext>
            </a:extLst>
          </p:cNvPr>
          <p:cNvPicPr>
            <a:picLocks noChangeAspect="1"/>
          </p:cNvPicPr>
          <p:nvPr/>
        </p:nvPicPr>
        <p:blipFill>
          <a:blip r:embed="rId2"/>
          <a:stretch>
            <a:fillRect/>
          </a:stretch>
        </p:blipFill>
        <p:spPr>
          <a:xfrm>
            <a:off x="136767" y="3990980"/>
            <a:ext cx="3899935" cy="2548509"/>
          </a:xfrm>
          <a:prstGeom prst="rect">
            <a:avLst/>
          </a:prstGeom>
        </p:spPr>
      </p:pic>
      <p:sp>
        <p:nvSpPr>
          <p:cNvPr id="11" name="Rectangle 2"/>
          <p:cNvSpPr>
            <a:spLocks noChangeArrowheads="1"/>
          </p:cNvSpPr>
          <p:nvPr/>
        </p:nvSpPr>
        <p:spPr bwMode="auto">
          <a:xfrm>
            <a:off x="0" y="-6507"/>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解析モデルの検証（平成</a:t>
            </a:r>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30</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年台風</a:t>
            </a:r>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21</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号による再現計算）</a:t>
            </a:r>
          </a:p>
        </p:txBody>
      </p:sp>
      <p:sp>
        <p:nvSpPr>
          <p:cNvPr id="13" name="Text Box 9"/>
          <p:cNvSpPr txBox="1">
            <a:spLocks noChangeArrowheads="1"/>
          </p:cNvSpPr>
          <p:nvPr/>
        </p:nvSpPr>
        <p:spPr bwMode="auto">
          <a:xfrm>
            <a:off x="81184" y="479752"/>
            <a:ext cx="8935815" cy="584775"/>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24009" indent="-149339" defTabSz="390997">
              <a:spcBef>
                <a:spcPct val="0"/>
              </a:spcBef>
              <a:buFont typeface="Arial" panose="020B0604020202020204" pitchFamily="34" charset="0"/>
              <a:buChar char="•"/>
            </a:pPr>
            <a:r>
              <a:rPr lang="ja-JP" altLang="en-US" sz="1600" dirty="0"/>
              <a:t>解析モデルの検証地点は、大阪港、神戸港、淡輪（以上気象庁観測）、尻無川水門、木津川水門、六軒家水門（以上大阪府観測）とする。安治川水門はデータ欠測のため、検証対象地点から除外した。</a:t>
            </a:r>
            <a:endParaRPr lang="en-US" altLang="ja-JP" sz="1600" dirty="0"/>
          </a:p>
        </p:txBody>
      </p:sp>
      <p:sp>
        <p:nvSpPr>
          <p:cNvPr id="12" name="スライド番号プレースホルダー 2">
            <a:extLst>
              <a:ext uri="{FF2B5EF4-FFF2-40B4-BE49-F238E27FC236}">
                <a16:creationId xmlns:a16="http://schemas.microsoft.com/office/drawing/2014/main" id="{E9B97928-B6A3-47C3-B3B5-705B9148ED50}"/>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7</a:t>
            </a:fld>
            <a:endParaRPr kumimoji="1" lang="ja-JP" altLang="en-US" sz="1600" dirty="0">
              <a:solidFill>
                <a:schemeClr val="tx1"/>
              </a:solidFill>
            </a:endParaRPr>
          </a:p>
        </p:txBody>
      </p:sp>
      <p:pic>
        <p:nvPicPr>
          <p:cNvPr id="15" name="図 14">
            <a:extLst>
              <a:ext uri="{FF2B5EF4-FFF2-40B4-BE49-F238E27FC236}">
                <a16:creationId xmlns:a16="http://schemas.microsoft.com/office/drawing/2014/main" id="{2430C687-03F2-4FE6-939D-DD1128CEF0AA}"/>
              </a:ext>
            </a:extLst>
          </p:cNvPr>
          <p:cNvPicPr>
            <a:picLocks noChangeAspect="1"/>
          </p:cNvPicPr>
          <p:nvPr/>
        </p:nvPicPr>
        <p:blipFill rotWithShape="1">
          <a:blip r:embed="rId3"/>
          <a:srcRect l="12451" t="17680" r="33865" b="11516"/>
          <a:stretch/>
        </p:blipFill>
        <p:spPr>
          <a:xfrm>
            <a:off x="152850" y="1168279"/>
            <a:ext cx="3053751" cy="2626882"/>
          </a:xfrm>
          <a:prstGeom prst="rect">
            <a:avLst/>
          </a:prstGeom>
          <a:ln w="12700">
            <a:solidFill>
              <a:schemeClr val="tx1"/>
            </a:solidFill>
          </a:ln>
        </p:spPr>
      </p:pic>
      <p:pic>
        <p:nvPicPr>
          <p:cNvPr id="5" name="図 4" descr="テキスト, 地図 が含まれている画像&#10;&#10;自動的に生成された説明">
            <a:extLst>
              <a:ext uri="{FF2B5EF4-FFF2-40B4-BE49-F238E27FC236}">
                <a16:creationId xmlns:a16="http://schemas.microsoft.com/office/drawing/2014/main" id="{6986951D-CADA-4BAB-985F-BC402A37C7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1373" y="1168279"/>
            <a:ext cx="3533324" cy="2432186"/>
          </a:xfrm>
          <a:prstGeom prst="rect">
            <a:avLst/>
          </a:prstGeom>
        </p:spPr>
      </p:pic>
      <p:sp>
        <p:nvSpPr>
          <p:cNvPr id="6" name="二等辺三角形 5">
            <a:extLst>
              <a:ext uri="{FF2B5EF4-FFF2-40B4-BE49-F238E27FC236}">
                <a16:creationId xmlns:a16="http://schemas.microsoft.com/office/drawing/2014/main" id="{481D7AA7-EC9B-442E-AD74-24E263EF26E7}"/>
              </a:ext>
            </a:extLst>
          </p:cNvPr>
          <p:cNvSpPr/>
          <p:nvPr/>
        </p:nvSpPr>
        <p:spPr>
          <a:xfrm>
            <a:off x="1591856" y="1637101"/>
            <a:ext cx="104927" cy="90454"/>
          </a:xfrm>
          <a:prstGeom prst="triangle">
            <a:avLst/>
          </a:prstGeom>
          <a:solidFill>
            <a:srgbClr val="FF000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キスト, 地図 が含まれている画像&#10;&#10;自動的に生成された説明">
            <a:extLst>
              <a:ext uri="{FF2B5EF4-FFF2-40B4-BE49-F238E27FC236}">
                <a16:creationId xmlns:a16="http://schemas.microsoft.com/office/drawing/2014/main" id="{40582BD0-5060-4B20-AE36-F4D1B4B0D9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7392" y="3841797"/>
            <a:ext cx="3545874" cy="2623062"/>
          </a:xfrm>
          <a:prstGeom prst="rect">
            <a:avLst/>
          </a:prstGeom>
        </p:spPr>
      </p:pic>
      <p:sp>
        <p:nvSpPr>
          <p:cNvPr id="19" name="二等辺三角形 18">
            <a:extLst>
              <a:ext uri="{FF2B5EF4-FFF2-40B4-BE49-F238E27FC236}">
                <a16:creationId xmlns:a16="http://schemas.microsoft.com/office/drawing/2014/main" id="{EB84E830-FD27-44E5-AB42-4BAC5C40A67D}"/>
              </a:ext>
            </a:extLst>
          </p:cNvPr>
          <p:cNvSpPr/>
          <p:nvPr/>
        </p:nvSpPr>
        <p:spPr>
          <a:xfrm>
            <a:off x="1426393" y="3457192"/>
            <a:ext cx="104927" cy="90454"/>
          </a:xfrm>
          <a:prstGeom prst="triangle">
            <a:avLst/>
          </a:prstGeom>
          <a:solidFill>
            <a:srgbClr val="FF000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58619137-34CE-42AE-A4D8-613AC8C16F7F}"/>
              </a:ext>
            </a:extLst>
          </p:cNvPr>
          <p:cNvSpPr/>
          <p:nvPr/>
        </p:nvSpPr>
        <p:spPr>
          <a:xfrm>
            <a:off x="4912098" y="6453428"/>
            <a:ext cx="1917513" cy="246221"/>
          </a:xfrm>
          <a:prstGeom prst="rect">
            <a:avLst/>
          </a:prstGeom>
        </p:spPr>
        <p:txBody>
          <a:bodyPr wrap="none">
            <a:spAutoFit/>
          </a:bodyPr>
          <a:lstStyle/>
          <a:p>
            <a:r>
              <a:rPr lang="en-US" altLang="ja-JP" sz="1000" b="1" dirty="0"/>
              <a:t>※</a:t>
            </a:r>
            <a:r>
              <a:rPr lang="ja-JP" altLang="en-US" sz="1000" b="1" dirty="0"/>
              <a:t>海岸昇降検知センター</a:t>
            </a:r>
            <a:r>
              <a:rPr lang="en-US" altLang="ja-JP" sz="1000" b="1" dirty="0"/>
              <a:t>HP</a:t>
            </a:r>
            <a:r>
              <a:rPr lang="ja-JP" altLang="en-US" sz="1000" b="1" dirty="0"/>
              <a:t>より</a:t>
            </a:r>
          </a:p>
        </p:txBody>
      </p:sp>
      <p:pic>
        <p:nvPicPr>
          <p:cNvPr id="22" name="図 21">
            <a:extLst>
              <a:ext uri="{FF2B5EF4-FFF2-40B4-BE49-F238E27FC236}">
                <a16:creationId xmlns:a16="http://schemas.microsoft.com/office/drawing/2014/main" id="{9A0D085C-940E-438C-B987-6C8128EA03C4}"/>
              </a:ext>
            </a:extLst>
          </p:cNvPr>
          <p:cNvPicPr>
            <a:picLocks noChangeAspect="1"/>
          </p:cNvPicPr>
          <p:nvPr/>
        </p:nvPicPr>
        <p:blipFill>
          <a:blip r:embed="rId6"/>
          <a:stretch>
            <a:fillRect/>
          </a:stretch>
        </p:blipFill>
        <p:spPr>
          <a:xfrm>
            <a:off x="9479539" y="4329256"/>
            <a:ext cx="4212478" cy="2746501"/>
          </a:xfrm>
          <a:prstGeom prst="rect">
            <a:avLst/>
          </a:prstGeom>
          <a:ln w="12700">
            <a:solidFill>
              <a:schemeClr val="tx1"/>
            </a:solidFill>
          </a:ln>
        </p:spPr>
      </p:pic>
      <p:sp>
        <p:nvSpPr>
          <p:cNvPr id="23" name="二等辺三角形 22">
            <a:extLst>
              <a:ext uri="{FF2B5EF4-FFF2-40B4-BE49-F238E27FC236}">
                <a16:creationId xmlns:a16="http://schemas.microsoft.com/office/drawing/2014/main" id="{61FA8015-7E1C-46BB-A2F7-183EBDB6E6D2}"/>
              </a:ext>
            </a:extLst>
          </p:cNvPr>
          <p:cNvSpPr/>
          <p:nvPr/>
        </p:nvSpPr>
        <p:spPr>
          <a:xfrm>
            <a:off x="12190562" y="5408076"/>
            <a:ext cx="62852" cy="62852"/>
          </a:xfrm>
          <a:prstGeom prst="triangle">
            <a:avLst/>
          </a:prstGeom>
          <a:solidFill>
            <a:srgbClr val="FF000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a:extLst>
              <a:ext uri="{FF2B5EF4-FFF2-40B4-BE49-F238E27FC236}">
                <a16:creationId xmlns:a16="http://schemas.microsoft.com/office/drawing/2014/main" id="{F3DF363C-E0CA-42E0-B5CD-E9439DD37937}"/>
              </a:ext>
            </a:extLst>
          </p:cNvPr>
          <p:cNvSpPr/>
          <p:nvPr/>
        </p:nvSpPr>
        <p:spPr>
          <a:xfrm>
            <a:off x="12024893" y="4632675"/>
            <a:ext cx="62852" cy="62852"/>
          </a:xfrm>
          <a:prstGeom prst="triangle">
            <a:avLst/>
          </a:prstGeom>
          <a:solidFill>
            <a:srgbClr val="FF000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24">
            <a:extLst>
              <a:ext uri="{FF2B5EF4-FFF2-40B4-BE49-F238E27FC236}">
                <a16:creationId xmlns:a16="http://schemas.microsoft.com/office/drawing/2014/main" id="{CE53C46E-04F4-4DEA-BA9B-FF648A590742}"/>
              </a:ext>
            </a:extLst>
          </p:cNvPr>
          <p:cNvSpPr/>
          <p:nvPr/>
        </p:nvSpPr>
        <p:spPr>
          <a:xfrm>
            <a:off x="12752735" y="5572189"/>
            <a:ext cx="62852" cy="62852"/>
          </a:xfrm>
          <a:prstGeom prst="triangle">
            <a:avLst/>
          </a:prstGeom>
          <a:solidFill>
            <a:srgbClr val="FF000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a:extLst>
              <a:ext uri="{FF2B5EF4-FFF2-40B4-BE49-F238E27FC236}">
                <a16:creationId xmlns:a16="http://schemas.microsoft.com/office/drawing/2014/main" id="{0457E2D8-6D40-49B8-A52E-91F9B065CE15}"/>
              </a:ext>
            </a:extLst>
          </p:cNvPr>
          <p:cNvSpPr/>
          <p:nvPr/>
        </p:nvSpPr>
        <p:spPr>
          <a:xfrm>
            <a:off x="11230330" y="5289356"/>
            <a:ext cx="62852" cy="62852"/>
          </a:xfrm>
          <a:prstGeom prst="triangle">
            <a:avLst/>
          </a:prstGeom>
          <a:solidFill>
            <a:srgbClr val="FF000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0ACBE056-DF06-4238-A4FB-F9F9452E946D}"/>
              </a:ext>
            </a:extLst>
          </p:cNvPr>
          <p:cNvSpPr txBox="1"/>
          <p:nvPr/>
        </p:nvSpPr>
        <p:spPr>
          <a:xfrm>
            <a:off x="10406615" y="5056326"/>
            <a:ext cx="1030441" cy="246221"/>
          </a:xfrm>
          <a:prstGeom prst="rect">
            <a:avLst/>
          </a:prstGeom>
          <a:noFill/>
        </p:spPr>
        <p:txBody>
          <a:bodyPr wrap="square" rtlCol="0">
            <a:spAutoFit/>
          </a:bodyPr>
          <a:lstStyle/>
          <a:p>
            <a:pPr algn="r"/>
            <a:r>
              <a:rPr kumimoji="1" lang="ja-JP" altLang="en-US" sz="1000" dirty="0">
                <a:solidFill>
                  <a:srgbClr val="FF0000"/>
                </a:solidFill>
              </a:rPr>
              <a:t>大阪港</a:t>
            </a:r>
          </a:p>
        </p:txBody>
      </p:sp>
      <p:sp>
        <p:nvSpPr>
          <p:cNvPr id="32" name="テキスト ボックス 31">
            <a:extLst>
              <a:ext uri="{FF2B5EF4-FFF2-40B4-BE49-F238E27FC236}">
                <a16:creationId xmlns:a16="http://schemas.microsoft.com/office/drawing/2014/main" id="{52CFCA75-8490-4DA3-B9DA-2EAA1CB960DF}"/>
              </a:ext>
            </a:extLst>
          </p:cNvPr>
          <p:cNvSpPr txBox="1"/>
          <p:nvPr/>
        </p:nvSpPr>
        <p:spPr>
          <a:xfrm>
            <a:off x="11038420" y="4395070"/>
            <a:ext cx="1030441" cy="246221"/>
          </a:xfrm>
          <a:prstGeom prst="rect">
            <a:avLst/>
          </a:prstGeom>
          <a:noFill/>
        </p:spPr>
        <p:txBody>
          <a:bodyPr wrap="square" rtlCol="0">
            <a:spAutoFit/>
          </a:bodyPr>
          <a:lstStyle/>
          <a:p>
            <a:pPr algn="r"/>
            <a:r>
              <a:rPr kumimoji="1" lang="ja-JP" altLang="en-US" sz="1000" dirty="0">
                <a:solidFill>
                  <a:srgbClr val="FF0000"/>
                </a:solidFill>
              </a:rPr>
              <a:t>六軒屋川水門</a:t>
            </a:r>
          </a:p>
        </p:txBody>
      </p:sp>
      <p:sp>
        <p:nvSpPr>
          <p:cNvPr id="33" name="テキスト ボックス 32">
            <a:extLst>
              <a:ext uri="{FF2B5EF4-FFF2-40B4-BE49-F238E27FC236}">
                <a16:creationId xmlns:a16="http://schemas.microsoft.com/office/drawing/2014/main" id="{B5D855C0-8CEA-4FBA-B958-99E866A05BAA}"/>
              </a:ext>
            </a:extLst>
          </p:cNvPr>
          <p:cNvSpPr txBox="1"/>
          <p:nvPr/>
        </p:nvSpPr>
        <p:spPr>
          <a:xfrm>
            <a:off x="11333691" y="5109349"/>
            <a:ext cx="1030441" cy="246221"/>
          </a:xfrm>
          <a:prstGeom prst="rect">
            <a:avLst/>
          </a:prstGeom>
          <a:noFill/>
        </p:spPr>
        <p:txBody>
          <a:bodyPr wrap="square" rtlCol="0">
            <a:spAutoFit/>
          </a:bodyPr>
          <a:lstStyle/>
          <a:p>
            <a:pPr algn="r"/>
            <a:r>
              <a:rPr kumimoji="1" lang="ja-JP" altLang="en-US" sz="1000" dirty="0">
                <a:solidFill>
                  <a:srgbClr val="FF0000"/>
                </a:solidFill>
              </a:rPr>
              <a:t>尻無川水門</a:t>
            </a:r>
          </a:p>
        </p:txBody>
      </p:sp>
      <p:sp>
        <p:nvSpPr>
          <p:cNvPr id="34" name="テキスト ボックス 33">
            <a:extLst>
              <a:ext uri="{FF2B5EF4-FFF2-40B4-BE49-F238E27FC236}">
                <a16:creationId xmlns:a16="http://schemas.microsoft.com/office/drawing/2014/main" id="{A7500B9C-7BCD-46BC-9ADD-2A3763F5CEB8}"/>
              </a:ext>
            </a:extLst>
          </p:cNvPr>
          <p:cNvSpPr txBox="1"/>
          <p:nvPr/>
        </p:nvSpPr>
        <p:spPr>
          <a:xfrm>
            <a:off x="12550102" y="5529138"/>
            <a:ext cx="1030441" cy="246221"/>
          </a:xfrm>
          <a:prstGeom prst="rect">
            <a:avLst/>
          </a:prstGeom>
          <a:noFill/>
        </p:spPr>
        <p:txBody>
          <a:bodyPr wrap="square" rtlCol="0">
            <a:spAutoFit/>
          </a:bodyPr>
          <a:lstStyle/>
          <a:p>
            <a:pPr algn="r"/>
            <a:r>
              <a:rPr kumimoji="1" lang="ja-JP" altLang="en-US" sz="1000" dirty="0">
                <a:solidFill>
                  <a:srgbClr val="FF0000"/>
                </a:solidFill>
              </a:rPr>
              <a:t>木津川水門</a:t>
            </a:r>
          </a:p>
        </p:txBody>
      </p:sp>
      <p:sp>
        <p:nvSpPr>
          <p:cNvPr id="36" name="二等辺三角形 35">
            <a:extLst>
              <a:ext uri="{FF2B5EF4-FFF2-40B4-BE49-F238E27FC236}">
                <a16:creationId xmlns:a16="http://schemas.microsoft.com/office/drawing/2014/main" id="{941C76D7-4592-4A81-A145-A754274C65D7}"/>
              </a:ext>
            </a:extLst>
          </p:cNvPr>
          <p:cNvSpPr/>
          <p:nvPr/>
        </p:nvSpPr>
        <p:spPr>
          <a:xfrm>
            <a:off x="2630939" y="1777445"/>
            <a:ext cx="104927" cy="90454"/>
          </a:xfrm>
          <a:prstGeom prst="triangle">
            <a:avLst/>
          </a:prstGeom>
          <a:solidFill>
            <a:srgbClr val="FF000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C7708C16-6A16-4879-9A7A-96100A24E1B9}"/>
              </a:ext>
            </a:extLst>
          </p:cNvPr>
          <p:cNvSpPr txBox="1"/>
          <p:nvPr/>
        </p:nvSpPr>
        <p:spPr>
          <a:xfrm>
            <a:off x="1073109" y="1392576"/>
            <a:ext cx="684340" cy="246221"/>
          </a:xfrm>
          <a:prstGeom prst="rect">
            <a:avLst/>
          </a:prstGeom>
          <a:noFill/>
        </p:spPr>
        <p:txBody>
          <a:bodyPr wrap="square" rtlCol="0">
            <a:spAutoFit/>
          </a:bodyPr>
          <a:lstStyle/>
          <a:p>
            <a:pPr algn="r"/>
            <a:r>
              <a:rPr kumimoji="1" lang="ja-JP" altLang="en-US" sz="1000" dirty="0">
                <a:solidFill>
                  <a:srgbClr val="FF0000"/>
                </a:solidFill>
              </a:rPr>
              <a:t>神戸港</a:t>
            </a:r>
          </a:p>
        </p:txBody>
      </p:sp>
      <p:sp>
        <p:nvSpPr>
          <p:cNvPr id="39" name="テキスト ボックス 38">
            <a:extLst>
              <a:ext uri="{FF2B5EF4-FFF2-40B4-BE49-F238E27FC236}">
                <a16:creationId xmlns:a16="http://schemas.microsoft.com/office/drawing/2014/main" id="{842FB62A-F9DB-4BFF-B345-79FF9C530AD3}"/>
              </a:ext>
            </a:extLst>
          </p:cNvPr>
          <p:cNvSpPr txBox="1"/>
          <p:nvPr/>
        </p:nvSpPr>
        <p:spPr>
          <a:xfrm>
            <a:off x="2522261" y="1727555"/>
            <a:ext cx="684340" cy="246221"/>
          </a:xfrm>
          <a:prstGeom prst="rect">
            <a:avLst/>
          </a:prstGeom>
          <a:noFill/>
        </p:spPr>
        <p:txBody>
          <a:bodyPr wrap="square" rtlCol="0">
            <a:spAutoFit/>
          </a:bodyPr>
          <a:lstStyle/>
          <a:p>
            <a:pPr algn="r"/>
            <a:r>
              <a:rPr kumimoji="1" lang="ja-JP" altLang="en-US" sz="1000" dirty="0">
                <a:solidFill>
                  <a:srgbClr val="FF0000"/>
                </a:solidFill>
              </a:rPr>
              <a:t>大阪港</a:t>
            </a:r>
          </a:p>
        </p:txBody>
      </p:sp>
      <p:sp>
        <p:nvSpPr>
          <p:cNvPr id="40" name="テキスト ボックス 39">
            <a:extLst>
              <a:ext uri="{FF2B5EF4-FFF2-40B4-BE49-F238E27FC236}">
                <a16:creationId xmlns:a16="http://schemas.microsoft.com/office/drawing/2014/main" id="{1D1E131C-3F25-477A-9B45-E5F38C3DB5A8}"/>
              </a:ext>
            </a:extLst>
          </p:cNvPr>
          <p:cNvSpPr txBox="1"/>
          <p:nvPr/>
        </p:nvSpPr>
        <p:spPr>
          <a:xfrm>
            <a:off x="1415279" y="3521340"/>
            <a:ext cx="458080" cy="246221"/>
          </a:xfrm>
          <a:prstGeom prst="rect">
            <a:avLst/>
          </a:prstGeom>
          <a:noFill/>
        </p:spPr>
        <p:txBody>
          <a:bodyPr wrap="square" rtlCol="0">
            <a:spAutoFit/>
          </a:bodyPr>
          <a:lstStyle/>
          <a:p>
            <a:pPr algn="r"/>
            <a:r>
              <a:rPr kumimoji="1" lang="ja-JP" altLang="en-US" sz="1000" dirty="0">
                <a:solidFill>
                  <a:srgbClr val="FF0000"/>
                </a:solidFill>
              </a:rPr>
              <a:t>淡輪</a:t>
            </a:r>
          </a:p>
        </p:txBody>
      </p:sp>
      <p:sp>
        <p:nvSpPr>
          <p:cNvPr id="41" name="正方形/長方形 40">
            <a:extLst>
              <a:ext uri="{FF2B5EF4-FFF2-40B4-BE49-F238E27FC236}">
                <a16:creationId xmlns:a16="http://schemas.microsoft.com/office/drawing/2014/main" id="{2AE46D45-75D4-4771-BD15-327BFC050BD4}"/>
              </a:ext>
            </a:extLst>
          </p:cNvPr>
          <p:cNvSpPr/>
          <p:nvPr/>
        </p:nvSpPr>
        <p:spPr>
          <a:xfrm>
            <a:off x="2522261" y="1777445"/>
            <a:ext cx="371736" cy="24622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a:extLst>
              <a:ext uri="{FF2B5EF4-FFF2-40B4-BE49-F238E27FC236}">
                <a16:creationId xmlns:a16="http://schemas.microsoft.com/office/drawing/2014/main" id="{0E66F92B-0E67-4380-AEF7-16C623BACC08}"/>
              </a:ext>
            </a:extLst>
          </p:cNvPr>
          <p:cNvCxnSpPr>
            <a:cxnSpLocks/>
          </p:cNvCxnSpPr>
          <p:nvPr/>
        </p:nvCxnSpPr>
        <p:spPr>
          <a:xfrm flipH="1">
            <a:off x="379397" y="2023666"/>
            <a:ext cx="2142864" cy="2161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5638531D-A20E-4839-A7F6-6F344A612573}"/>
              </a:ext>
            </a:extLst>
          </p:cNvPr>
          <p:cNvCxnSpPr>
            <a:cxnSpLocks/>
          </p:cNvCxnSpPr>
          <p:nvPr/>
        </p:nvCxnSpPr>
        <p:spPr>
          <a:xfrm>
            <a:off x="2893997" y="2023666"/>
            <a:ext cx="830107" cy="21824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92B20584-D6F8-4049-99CD-04C14CA48BAF}"/>
              </a:ext>
            </a:extLst>
          </p:cNvPr>
          <p:cNvSpPr txBox="1"/>
          <p:nvPr/>
        </p:nvSpPr>
        <p:spPr>
          <a:xfrm>
            <a:off x="4443870" y="1182748"/>
            <a:ext cx="684340" cy="246221"/>
          </a:xfrm>
          <a:prstGeom prst="rect">
            <a:avLst/>
          </a:prstGeom>
          <a:noFill/>
        </p:spPr>
        <p:txBody>
          <a:bodyPr wrap="square" rtlCol="0">
            <a:spAutoFit/>
          </a:bodyPr>
          <a:lstStyle/>
          <a:p>
            <a:r>
              <a:rPr kumimoji="1" lang="ja-JP" altLang="en-US" sz="1000" dirty="0">
                <a:solidFill>
                  <a:srgbClr val="FF0000"/>
                </a:solidFill>
              </a:rPr>
              <a:t>神戸港</a:t>
            </a:r>
          </a:p>
        </p:txBody>
      </p:sp>
      <p:sp>
        <p:nvSpPr>
          <p:cNvPr id="48" name="テキスト ボックス 47">
            <a:extLst>
              <a:ext uri="{FF2B5EF4-FFF2-40B4-BE49-F238E27FC236}">
                <a16:creationId xmlns:a16="http://schemas.microsoft.com/office/drawing/2014/main" id="{9E482C82-1CE8-4BC9-974A-12468BC6A19E}"/>
              </a:ext>
            </a:extLst>
          </p:cNvPr>
          <p:cNvSpPr txBox="1"/>
          <p:nvPr/>
        </p:nvSpPr>
        <p:spPr>
          <a:xfrm>
            <a:off x="4912098" y="3631766"/>
            <a:ext cx="684340" cy="246221"/>
          </a:xfrm>
          <a:prstGeom prst="rect">
            <a:avLst/>
          </a:prstGeom>
          <a:noFill/>
        </p:spPr>
        <p:txBody>
          <a:bodyPr wrap="square" rtlCol="0">
            <a:spAutoFit/>
          </a:bodyPr>
          <a:lstStyle/>
          <a:p>
            <a:r>
              <a:rPr kumimoji="1" lang="ja-JP" altLang="en-US" sz="1000" dirty="0">
                <a:solidFill>
                  <a:srgbClr val="FF0000"/>
                </a:solidFill>
              </a:rPr>
              <a:t>淡輪</a:t>
            </a:r>
          </a:p>
        </p:txBody>
      </p:sp>
      <p:sp>
        <p:nvSpPr>
          <p:cNvPr id="30" name="テキスト ボックス 29">
            <a:extLst>
              <a:ext uri="{FF2B5EF4-FFF2-40B4-BE49-F238E27FC236}">
                <a16:creationId xmlns:a16="http://schemas.microsoft.com/office/drawing/2014/main" id="{00FC9704-1F9B-4A86-9547-E20D85A707E2}"/>
              </a:ext>
            </a:extLst>
          </p:cNvPr>
          <p:cNvSpPr txBox="1"/>
          <p:nvPr/>
        </p:nvSpPr>
        <p:spPr>
          <a:xfrm>
            <a:off x="12011930" y="4654463"/>
            <a:ext cx="1030441" cy="246221"/>
          </a:xfrm>
          <a:prstGeom prst="rect">
            <a:avLst/>
          </a:prstGeom>
          <a:noFill/>
        </p:spPr>
        <p:txBody>
          <a:bodyPr wrap="square" rtlCol="0">
            <a:spAutoFit/>
          </a:bodyPr>
          <a:lstStyle/>
          <a:p>
            <a:r>
              <a:rPr kumimoji="1" lang="ja-JP" altLang="en-US" sz="1000" dirty="0">
                <a:solidFill>
                  <a:srgbClr val="FF0000"/>
                </a:solidFill>
              </a:rPr>
              <a:t>安治川水門</a:t>
            </a:r>
          </a:p>
        </p:txBody>
      </p:sp>
      <p:sp>
        <p:nvSpPr>
          <p:cNvPr id="37" name="二等辺三角形 36">
            <a:extLst>
              <a:ext uri="{FF2B5EF4-FFF2-40B4-BE49-F238E27FC236}">
                <a16:creationId xmlns:a16="http://schemas.microsoft.com/office/drawing/2014/main" id="{E987971A-4C39-48BB-9C4B-6DA44289EBD0}"/>
              </a:ext>
            </a:extLst>
          </p:cNvPr>
          <p:cNvSpPr/>
          <p:nvPr/>
        </p:nvSpPr>
        <p:spPr>
          <a:xfrm>
            <a:off x="11980504" y="4579409"/>
            <a:ext cx="62852" cy="62852"/>
          </a:xfrm>
          <a:prstGeom prst="triangle">
            <a:avLst/>
          </a:prstGeom>
          <a:solidFill>
            <a:srgbClr val="FF000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47039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3B6D017C-2EFD-4DAE-9E3B-2CE28F586F3D}"/>
              </a:ext>
            </a:extLst>
          </p:cNvPr>
          <p:cNvPicPr>
            <a:picLocks noChangeAspect="1"/>
          </p:cNvPicPr>
          <p:nvPr/>
        </p:nvPicPr>
        <p:blipFill>
          <a:blip r:embed="rId2"/>
          <a:stretch>
            <a:fillRect/>
          </a:stretch>
        </p:blipFill>
        <p:spPr>
          <a:xfrm>
            <a:off x="120617" y="2774494"/>
            <a:ext cx="4123580" cy="3606666"/>
          </a:xfrm>
          <a:prstGeom prst="rect">
            <a:avLst/>
          </a:prstGeom>
        </p:spPr>
      </p:pic>
      <p:pic>
        <p:nvPicPr>
          <p:cNvPr id="4" name="図 3">
            <a:extLst>
              <a:ext uri="{FF2B5EF4-FFF2-40B4-BE49-F238E27FC236}">
                <a16:creationId xmlns:a16="http://schemas.microsoft.com/office/drawing/2014/main" id="{634E5D51-A984-4E85-9358-67518ADA7A7E}"/>
              </a:ext>
            </a:extLst>
          </p:cNvPr>
          <p:cNvPicPr>
            <a:picLocks noChangeAspect="1"/>
          </p:cNvPicPr>
          <p:nvPr/>
        </p:nvPicPr>
        <p:blipFill>
          <a:blip r:embed="rId3"/>
          <a:stretch>
            <a:fillRect/>
          </a:stretch>
        </p:blipFill>
        <p:spPr>
          <a:xfrm>
            <a:off x="4309117" y="2765868"/>
            <a:ext cx="4455322" cy="3655447"/>
          </a:xfrm>
          <a:prstGeom prst="rect">
            <a:avLst/>
          </a:prstGeom>
        </p:spPr>
      </p:pic>
      <p:sp>
        <p:nvSpPr>
          <p:cNvPr id="11" name="Rectangle 2"/>
          <p:cNvSpPr>
            <a:spLocks noChangeArrowheads="1"/>
          </p:cNvSpPr>
          <p:nvPr/>
        </p:nvSpPr>
        <p:spPr bwMode="auto">
          <a:xfrm>
            <a:off x="0" y="-6507"/>
            <a:ext cx="9144000" cy="390295"/>
          </a:xfrm>
          <a:prstGeom prst="rect">
            <a:avLst/>
          </a:prstGeom>
          <a:gradFill rotWithShape="1">
            <a:gsLst>
              <a:gs pos="0">
                <a:srgbClr val="03D4A8"/>
              </a:gs>
              <a:gs pos="25000">
                <a:srgbClr val="21D6E0"/>
              </a:gs>
              <a:gs pos="75000">
                <a:srgbClr val="0087E6"/>
              </a:gs>
              <a:gs pos="100000">
                <a:srgbClr val="005CBF"/>
              </a:gs>
            </a:gsLst>
            <a:path path="shape">
              <a:fillToRect l="50000" t="50000" r="50000" b="50000"/>
            </a:path>
          </a:gradFill>
          <a:ln w="9525">
            <a:noFill/>
            <a:miter lim="800000"/>
            <a:headEnd/>
            <a:tailEnd/>
          </a:ln>
        </p:spPr>
        <p:txBody>
          <a:bodyPr tIns="36000" anchor="ctr">
            <a:spAutoFit/>
          </a:bodyPr>
          <a:ls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解析モデルの検証（平成</a:t>
            </a:r>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30</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年台風</a:t>
            </a:r>
            <a:r>
              <a:rPr kumimoji="0" lang="en-US" altLang="ja-JP"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21</a:t>
            </a:r>
            <a:r>
              <a:rPr kumimoji="0" lang="ja-JP" altLang="en-US" sz="20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号による再現計算）</a:t>
            </a:r>
          </a:p>
        </p:txBody>
      </p:sp>
      <p:sp>
        <p:nvSpPr>
          <p:cNvPr id="13" name="Text Box 9"/>
          <p:cNvSpPr txBox="1">
            <a:spLocks noChangeArrowheads="1"/>
          </p:cNvSpPr>
          <p:nvPr/>
        </p:nvSpPr>
        <p:spPr bwMode="auto">
          <a:xfrm>
            <a:off x="81184" y="462036"/>
            <a:ext cx="8955559" cy="523220"/>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24009" indent="-149339" defTabSz="390997">
              <a:spcBef>
                <a:spcPct val="0"/>
              </a:spcBef>
              <a:buFont typeface="Arial" panose="020B0604020202020204" pitchFamily="34" charset="0"/>
              <a:buChar char="•"/>
            </a:pPr>
            <a:r>
              <a:rPr lang="ja-JP" altLang="en-US" sz="1400" dirty="0"/>
              <a:t>水門地点は、市街地（内陸部）に位置しており、風場が陸地の影響を受けることが想定される。</a:t>
            </a:r>
            <a:endParaRPr lang="en-US" altLang="ja-JP" sz="1400" dirty="0"/>
          </a:p>
          <a:p>
            <a:pPr marL="224009" indent="-149339" defTabSz="390997">
              <a:spcBef>
                <a:spcPct val="0"/>
              </a:spcBef>
              <a:buFont typeface="Arial" panose="020B0604020202020204" pitchFamily="34" charset="0"/>
              <a:buChar char="•"/>
            </a:pPr>
            <a:r>
              <a:rPr lang="ja-JP" altLang="en-US" sz="1400" dirty="0"/>
              <a:t>このため、</a:t>
            </a:r>
            <a:r>
              <a:rPr lang="en-US" altLang="ja-JP" sz="1400" dirty="0"/>
              <a:t>C1</a:t>
            </a:r>
            <a:r>
              <a:rPr lang="ja-JP" altLang="en-US" sz="1400" dirty="0"/>
              <a:t>、</a:t>
            </a:r>
            <a:r>
              <a:rPr lang="en-US" altLang="ja-JP" sz="1400" dirty="0"/>
              <a:t>C2</a:t>
            </a:r>
            <a:r>
              <a:rPr lang="ja-JP" altLang="en-US" sz="1400" dirty="0"/>
              <a:t>の設定にあたっては、大阪湾内と水門地点の２段階で検証を行う。</a:t>
            </a:r>
            <a:r>
              <a:rPr lang="ja-JP" altLang="en-US" sz="1400" dirty="0">
                <a:solidFill>
                  <a:schemeClr val="tx2"/>
                </a:solidFill>
                <a:latin typeface="+mn-ea"/>
              </a:rPr>
              <a:t>　　</a:t>
            </a:r>
            <a:endParaRPr lang="en-US" altLang="ja-JP" sz="1400" dirty="0">
              <a:solidFill>
                <a:schemeClr val="tx2"/>
              </a:solidFill>
              <a:latin typeface="+mn-ea"/>
            </a:endParaRPr>
          </a:p>
        </p:txBody>
      </p:sp>
      <p:sp>
        <p:nvSpPr>
          <p:cNvPr id="12" name="スライド番号プレースホルダー 2">
            <a:extLst>
              <a:ext uri="{FF2B5EF4-FFF2-40B4-BE49-F238E27FC236}">
                <a16:creationId xmlns:a16="http://schemas.microsoft.com/office/drawing/2014/main" id="{E9B97928-B6A3-47C3-B3B5-705B9148ED50}"/>
              </a:ext>
            </a:extLst>
          </p:cNvPr>
          <p:cNvSpPr>
            <a:spLocks noGrp="1"/>
          </p:cNvSpPr>
          <p:nvPr>
            <p:ph type="sldNum" sz="quarter" idx="12"/>
          </p:nvPr>
        </p:nvSpPr>
        <p:spPr>
          <a:xfrm>
            <a:off x="6979343" y="6492875"/>
            <a:ext cx="2057400" cy="365125"/>
          </a:xfrm>
        </p:spPr>
        <p:txBody>
          <a:bodyPr/>
          <a:lstStyle/>
          <a:p>
            <a:fld id="{5E3F6313-0071-4C5D-9E06-91E8809F988F}" type="slidenum">
              <a:rPr kumimoji="1" lang="ja-JP" altLang="en-US" sz="1600" smtClean="0">
                <a:solidFill>
                  <a:schemeClr val="tx1"/>
                </a:solidFill>
              </a:rPr>
              <a:pPr/>
              <a:t>8</a:t>
            </a:fld>
            <a:endParaRPr kumimoji="1" lang="ja-JP" altLang="en-US" sz="1600" dirty="0">
              <a:solidFill>
                <a:schemeClr val="tx1"/>
              </a:solidFill>
            </a:endParaRPr>
          </a:p>
        </p:txBody>
      </p:sp>
      <p:sp>
        <p:nvSpPr>
          <p:cNvPr id="8" name="テキスト ボックス 7">
            <a:extLst>
              <a:ext uri="{FF2B5EF4-FFF2-40B4-BE49-F238E27FC236}">
                <a16:creationId xmlns:a16="http://schemas.microsoft.com/office/drawing/2014/main" id="{67D9EF4D-E63D-43F9-BB38-27679AF6261B}"/>
              </a:ext>
            </a:extLst>
          </p:cNvPr>
          <p:cNvSpPr txBox="1"/>
          <p:nvPr/>
        </p:nvSpPr>
        <p:spPr>
          <a:xfrm>
            <a:off x="81183" y="2509417"/>
            <a:ext cx="3452130" cy="276999"/>
          </a:xfrm>
          <a:prstGeom prst="rect">
            <a:avLst/>
          </a:prstGeom>
          <a:noFill/>
        </p:spPr>
        <p:txBody>
          <a:bodyPr wrap="square" rtlCol="0">
            <a:spAutoFit/>
          </a:bodyPr>
          <a:lstStyle/>
          <a:p>
            <a:r>
              <a:rPr lang="ja-JP" altLang="en-US" sz="1200" dirty="0">
                <a:solidFill>
                  <a:srgbClr val="0000FF"/>
                </a:solidFill>
                <a:latin typeface="ＭＳ ゴシック" panose="020B0609070205080204" pitchFamily="49" charset="-128"/>
                <a:ea typeface="ＭＳ ゴシック" panose="020B0609070205080204" pitchFamily="49" charset="-128"/>
              </a:rPr>
              <a:t>■気象庁観測潮位を対象とした検証</a:t>
            </a:r>
            <a:r>
              <a:rPr lang="en-US" altLang="ja-JP" sz="1200" dirty="0">
                <a:solidFill>
                  <a:srgbClr val="0000FF"/>
                </a:solidFill>
                <a:latin typeface="ＭＳ ゴシック" panose="020B0609070205080204" pitchFamily="49" charset="-128"/>
                <a:ea typeface="ＭＳ ゴシック" panose="020B0609070205080204" pitchFamily="49" charset="-128"/>
              </a:rPr>
              <a:t>(</a:t>
            </a:r>
            <a:r>
              <a:rPr lang="ja-JP" altLang="en-US" sz="1200" dirty="0">
                <a:solidFill>
                  <a:srgbClr val="0000FF"/>
                </a:solidFill>
                <a:latin typeface="ＭＳ ゴシック" panose="020B0609070205080204" pitchFamily="49" charset="-128"/>
                <a:ea typeface="ＭＳ ゴシック" panose="020B0609070205080204" pitchFamily="49" charset="-128"/>
              </a:rPr>
              <a:t>第１段階</a:t>
            </a:r>
            <a:r>
              <a:rPr lang="en-US" altLang="ja-JP" sz="1200" dirty="0">
                <a:solidFill>
                  <a:srgbClr val="0000FF"/>
                </a:solidFill>
                <a:latin typeface="ＭＳ ゴシック" panose="020B0609070205080204" pitchFamily="49" charset="-128"/>
                <a:ea typeface="ＭＳ ゴシック" panose="020B0609070205080204" pitchFamily="49" charset="-128"/>
              </a:rPr>
              <a:t>)</a:t>
            </a:r>
            <a:endParaRPr lang="ja-JP" altLang="en-US" sz="1200" dirty="0">
              <a:solidFill>
                <a:srgbClr val="0000FF"/>
              </a:solidFill>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895E2328-2B81-4F95-ACD2-E64D5178ADCA}"/>
              </a:ext>
            </a:extLst>
          </p:cNvPr>
          <p:cNvSpPr txBox="1"/>
          <p:nvPr/>
        </p:nvSpPr>
        <p:spPr>
          <a:xfrm>
            <a:off x="4176805" y="2519612"/>
            <a:ext cx="3292331" cy="276999"/>
          </a:xfrm>
          <a:prstGeom prst="rect">
            <a:avLst/>
          </a:prstGeom>
          <a:noFill/>
        </p:spPr>
        <p:txBody>
          <a:bodyPr wrap="square" rtlCol="0">
            <a:spAutoFit/>
          </a:bodyPr>
          <a:lstStyle/>
          <a:p>
            <a:r>
              <a:rPr lang="ja-JP" altLang="en-US" sz="1200" dirty="0">
                <a:solidFill>
                  <a:srgbClr val="0000FF"/>
                </a:solidFill>
                <a:latin typeface="ＭＳ ゴシック" panose="020B0609070205080204" pitchFamily="49" charset="-128"/>
                <a:ea typeface="ＭＳ ゴシック" panose="020B0609070205080204" pitchFamily="49" charset="-128"/>
              </a:rPr>
              <a:t>■水門地点周辺を対象とした検証</a:t>
            </a:r>
            <a:r>
              <a:rPr lang="en-US" altLang="ja-JP" sz="1200" dirty="0">
                <a:solidFill>
                  <a:srgbClr val="0000FF"/>
                </a:solidFill>
                <a:latin typeface="ＭＳ ゴシック" panose="020B0609070205080204" pitchFamily="49" charset="-128"/>
                <a:ea typeface="ＭＳ ゴシック" panose="020B0609070205080204" pitchFamily="49" charset="-128"/>
              </a:rPr>
              <a:t>(</a:t>
            </a:r>
            <a:r>
              <a:rPr lang="ja-JP" altLang="en-US" sz="1200" dirty="0">
                <a:solidFill>
                  <a:srgbClr val="0000FF"/>
                </a:solidFill>
                <a:latin typeface="ＭＳ ゴシック" panose="020B0609070205080204" pitchFamily="49" charset="-128"/>
                <a:ea typeface="ＭＳ ゴシック" panose="020B0609070205080204" pitchFamily="49" charset="-128"/>
              </a:rPr>
              <a:t>第２段階</a:t>
            </a:r>
            <a:r>
              <a:rPr lang="en-US" altLang="ja-JP" sz="1200" dirty="0">
                <a:solidFill>
                  <a:srgbClr val="0000FF"/>
                </a:solidFill>
                <a:latin typeface="ＭＳ ゴシック" panose="020B0609070205080204" pitchFamily="49" charset="-128"/>
                <a:ea typeface="ＭＳ ゴシック" panose="020B0609070205080204" pitchFamily="49" charset="-128"/>
              </a:rPr>
              <a:t>)</a:t>
            </a:r>
            <a:endParaRPr lang="ja-JP" altLang="en-US" sz="1200" dirty="0">
              <a:solidFill>
                <a:srgbClr val="0000FF"/>
              </a:solidFill>
              <a:latin typeface="ＭＳ ゴシック" panose="020B0609070205080204" pitchFamily="49" charset="-128"/>
              <a:ea typeface="ＭＳ ゴシック" panose="020B0609070205080204" pitchFamily="49" charset="-128"/>
            </a:endParaRPr>
          </a:p>
        </p:txBody>
      </p:sp>
      <p:sp>
        <p:nvSpPr>
          <p:cNvPr id="17" name="正方形/長方形 16">
            <a:extLst>
              <a:ext uri="{FF2B5EF4-FFF2-40B4-BE49-F238E27FC236}">
                <a16:creationId xmlns:a16="http://schemas.microsoft.com/office/drawing/2014/main" id="{759CFD99-6F75-495A-B768-258EC262912A}"/>
              </a:ext>
            </a:extLst>
          </p:cNvPr>
          <p:cNvSpPr/>
          <p:nvPr/>
        </p:nvSpPr>
        <p:spPr>
          <a:xfrm>
            <a:off x="6782577" y="4254803"/>
            <a:ext cx="656912" cy="431321"/>
          </a:xfrm>
          <a:prstGeom prst="rect">
            <a:avLst/>
          </a:prstGeom>
          <a:noFill/>
          <a:ln w="539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78A252C8-EE37-4A23-9F26-1DCE8BC64A9D}"/>
              </a:ext>
            </a:extLst>
          </p:cNvPr>
          <p:cNvSpPr/>
          <p:nvPr/>
        </p:nvSpPr>
        <p:spPr>
          <a:xfrm>
            <a:off x="8087559" y="5989578"/>
            <a:ext cx="676880" cy="431938"/>
          </a:xfrm>
          <a:prstGeom prst="rect">
            <a:avLst/>
          </a:prstGeom>
          <a:noFill/>
          <a:ln w="539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ext Box 9"/>
          <p:cNvSpPr txBox="1">
            <a:spLocks noChangeArrowheads="1"/>
          </p:cNvSpPr>
          <p:nvPr/>
        </p:nvSpPr>
        <p:spPr bwMode="auto">
          <a:xfrm>
            <a:off x="0" y="1041605"/>
            <a:ext cx="8955560" cy="1384995"/>
          </a:xfrm>
          <a:prstGeom prst="rect">
            <a:avLst/>
          </a:prstGeom>
          <a:noFill/>
          <a:ln w="9525">
            <a:no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74670" indent="0" defTabSz="390997">
              <a:spcBef>
                <a:spcPct val="0"/>
              </a:spcBef>
              <a:buNone/>
            </a:pPr>
            <a:r>
              <a:rPr lang="en-US" altLang="ja-JP" sz="1400" dirty="0"/>
              <a:t>【</a:t>
            </a:r>
            <a:r>
              <a:rPr lang="ja-JP" altLang="en-US" sz="1400" dirty="0"/>
              <a:t>検証結果</a:t>
            </a:r>
            <a:r>
              <a:rPr lang="en-US" altLang="ja-JP" sz="1400" dirty="0"/>
              <a:t>】</a:t>
            </a:r>
          </a:p>
          <a:p>
            <a:pPr marL="224009" indent="-149339" defTabSz="390997">
              <a:spcBef>
                <a:spcPct val="0"/>
              </a:spcBef>
              <a:buFont typeface="Arial" panose="020B0604020202020204" pitchFamily="34" charset="0"/>
              <a:buChar char="•"/>
            </a:pPr>
            <a:r>
              <a:rPr lang="ja-JP" altLang="en-US" sz="1400" dirty="0"/>
              <a:t>第１段階（大阪湾内）：</a:t>
            </a:r>
            <a:r>
              <a:rPr lang="en-US" altLang="ja-JP" sz="1400" dirty="0"/>
              <a:t>C1,C2=0.650,0.675</a:t>
            </a:r>
            <a:r>
              <a:rPr lang="ja-JP" altLang="en-US" sz="1400" dirty="0"/>
              <a:t>で再現性が高くなる。</a:t>
            </a:r>
          </a:p>
          <a:p>
            <a:pPr marL="224009" indent="-149339" defTabSz="390997">
              <a:spcBef>
                <a:spcPct val="0"/>
              </a:spcBef>
              <a:buFont typeface="Arial" panose="020B0604020202020204" pitchFamily="34" charset="0"/>
              <a:buChar char="•"/>
            </a:pPr>
            <a:r>
              <a:rPr lang="ja-JP" altLang="en-US" sz="1400" dirty="0"/>
              <a:t>第２段階（水門地点）：各水門で最適値が異なる結果となる。水門地点周辺では、風の吹き方や波浪の発生状況など局所的に複雑となっているためと考えられる。</a:t>
            </a:r>
          </a:p>
          <a:p>
            <a:pPr marL="74670" indent="0" defTabSz="390997">
              <a:spcBef>
                <a:spcPct val="0"/>
              </a:spcBef>
              <a:buNone/>
            </a:pPr>
            <a:r>
              <a:rPr lang="ja-JP" altLang="en-US" sz="1400" b="1" dirty="0" smtClean="0">
                <a:solidFill>
                  <a:srgbClr val="FF0000"/>
                </a:solidFill>
              </a:rPr>
              <a:t>⇒水門地点での再現性</a:t>
            </a:r>
            <a:r>
              <a:rPr lang="ja-JP" altLang="en-US" sz="1400" b="1" dirty="0">
                <a:solidFill>
                  <a:srgbClr val="FF0000"/>
                </a:solidFill>
              </a:rPr>
              <a:t>に課題はあるものの、本検討では、大領域の</a:t>
            </a:r>
            <a:r>
              <a:rPr lang="en-US" altLang="ja-JP" sz="1400" b="1" dirty="0">
                <a:solidFill>
                  <a:srgbClr val="FF0000"/>
                </a:solidFill>
              </a:rPr>
              <a:t>C1</a:t>
            </a:r>
            <a:r>
              <a:rPr lang="ja-JP" altLang="en-US" sz="1400" b="1" dirty="0" err="1">
                <a:solidFill>
                  <a:srgbClr val="FF0000"/>
                </a:solidFill>
              </a:rPr>
              <a:t>、</a:t>
            </a:r>
            <a:r>
              <a:rPr lang="ja-JP" altLang="en-US" sz="1400" b="1" dirty="0">
                <a:solidFill>
                  <a:srgbClr val="FF0000"/>
                </a:solidFill>
              </a:rPr>
              <a:t>　</a:t>
            </a:r>
            <a:r>
              <a:rPr lang="en-US" altLang="ja-JP" sz="1400" b="1" dirty="0">
                <a:solidFill>
                  <a:srgbClr val="FF0000"/>
                </a:solidFill>
              </a:rPr>
              <a:t>C2</a:t>
            </a:r>
            <a:r>
              <a:rPr lang="ja-JP" altLang="en-US" sz="1400" b="1" dirty="0">
                <a:solidFill>
                  <a:srgbClr val="FF0000"/>
                </a:solidFill>
              </a:rPr>
              <a:t>を</a:t>
            </a:r>
            <a:r>
              <a:rPr lang="en-US" altLang="ja-JP" sz="1400" b="1" dirty="0">
                <a:solidFill>
                  <a:srgbClr val="FF0000"/>
                </a:solidFill>
              </a:rPr>
              <a:t>0.650, 0.675</a:t>
            </a:r>
            <a:r>
              <a:rPr lang="ja-JP" altLang="en-US" sz="1400" b="1" dirty="0" err="1">
                <a:solidFill>
                  <a:srgbClr val="FF0000"/>
                </a:solidFill>
              </a:rPr>
              <a:t>、</a:t>
            </a:r>
            <a:r>
              <a:rPr lang="ja-JP" altLang="en-US" sz="1400" b="1" dirty="0">
                <a:solidFill>
                  <a:srgbClr val="FF0000"/>
                </a:solidFill>
              </a:rPr>
              <a:t>水門周辺の</a:t>
            </a:r>
            <a:r>
              <a:rPr lang="en-US" altLang="ja-JP" sz="1400" b="1" dirty="0">
                <a:solidFill>
                  <a:srgbClr val="FF0000"/>
                </a:solidFill>
              </a:rPr>
              <a:t>C1,C2</a:t>
            </a:r>
            <a:r>
              <a:rPr lang="ja-JP" altLang="en-US" sz="1400" b="1" dirty="0">
                <a:solidFill>
                  <a:srgbClr val="FF0000"/>
                </a:solidFill>
              </a:rPr>
              <a:t>を中央値である</a:t>
            </a:r>
            <a:r>
              <a:rPr lang="en-US" altLang="ja-JP" sz="1400" b="1" dirty="0">
                <a:solidFill>
                  <a:srgbClr val="FF0000"/>
                </a:solidFill>
              </a:rPr>
              <a:t>0.500</a:t>
            </a:r>
            <a:r>
              <a:rPr lang="ja-JP" altLang="en-US" sz="1400" b="1" dirty="0">
                <a:solidFill>
                  <a:srgbClr val="FF0000"/>
                </a:solidFill>
              </a:rPr>
              <a:t>として、試算する。</a:t>
            </a:r>
            <a:endParaRPr lang="en-US" altLang="ja-JP" sz="1400" b="1" dirty="0">
              <a:solidFill>
                <a:srgbClr val="FF0000"/>
              </a:solidFill>
            </a:endParaRPr>
          </a:p>
        </p:txBody>
      </p:sp>
      <p:sp>
        <p:nvSpPr>
          <p:cNvPr id="3" name="正方形/長方形 2">
            <a:extLst>
              <a:ext uri="{FF2B5EF4-FFF2-40B4-BE49-F238E27FC236}">
                <a16:creationId xmlns:a16="http://schemas.microsoft.com/office/drawing/2014/main" id="{265FFF4C-99BD-4B5A-AD52-A74FDB0AA832}"/>
              </a:ext>
            </a:extLst>
          </p:cNvPr>
          <p:cNvSpPr/>
          <p:nvPr/>
        </p:nvSpPr>
        <p:spPr>
          <a:xfrm>
            <a:off x="91653" y="4739668"/>
            <a:ext cx="4169795" cy="1109041"/>
          </a:xfrm>
          <a:prstGeom prst="rect">
            <a:avLst/>
          </a:prstGeom>
          <a:noFill/>
          <a:ln w="539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B61EE617-8AD4-4391-BCD7-4DB8121D8876}"/>
              </a:ext>
            </a:extLst>
          </p:cNvPr>
          <p:cNvSpPr/>
          <p:nvPr/>
        </p:nvSpPr>
        <p:spPr>
          <a:xfrm>
            <a:off x="7430647" y="3802042"/>
            <a:ext cx="656912" cy="431321"/>
          </a:xfrm>
          <a:prstGeom prst="rect">
            <a:avLst/>
          </a:prstGeom>
          <a:noFill/>
          <a:ln w="539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3903876" y="6380837"/>
            <a:ext cx="5510773" cy="600164"/>
          </a:xfrm>
          <a:prstGeom prst="rect">
            <a:avLst/>
          </a:prstGeom>
          <a:noFill/>
        </p:spPr>
        <p:txBody>
          <a:bodyPr wrap="square" rtlCol="0">
            <a:spAutoFit/>
          </a:bodyPr>
          <a:lstStyle/>
          <a:p>
            <a:r>
              <a:rPr lang="en-US" altLang="ja-JP" sz="1100" dirty="0">
                <a:solidFill>
                  <a:schemeClr val="tx2"/>
                </a:solidFill>
                <a:latin typeface="+mn-ea"/>
              </a:rPr>
              <a:t>※</a:t>
            </a:r>
            <a:r>
              <a:rPr lang="ja-JP" altLang="en-US" sz="1100" dirty="0">
                <a:solidFill>
                  <a:schemeClr val="tx2"/>
                </a:solidFill>
                <a:latin typeface="+mn-ea"/>
              </a:rPr>
              <a:t>観測水位は水門直下の水位を計測しており、波浪も含んでいることが想定</a:t>
            </a:r>
            <a:endParaRPr lang="en-US" altLang="ja-JP" sz="1100" dirty="0">
              <a:solidFill>
                <a:schemeClr val="tx2"/>
              </a:solidFill>
              <a:latin typeface="+mn-ea"/>
            </a:endParaRPr>
          </a:p>
          <a:p>
            <a:r>
              <a:rPr lang="ja-JP" altLang="en-US" sz="1100" dirty="0">
                <a:solidFill>
                  <a:schemeClr val="tx2"/>
                </a:solidFill>
                <a:latin typeface="+mn-ea"/>
              </a:rPr>
              <a:t>　されるため、　検証計算値は初期潮位</a:t>
            </a:r>
            <a:r>
              <a:rPr lang="en-US" altLang="ja-JP" sz="1100" dirty="0">
                <a:solidFill>
                  <a:schemeClr val="tx2"/>
                </a:solidFill>
                <a:latin typeface="+mn-ea"/>
              </a:rPr>
              <a:t>+</a:t>
            </a:r>
            <a:r>
              <a:rPr lang="ja-JP" altLang="en-US" sz="1100" dirty="0">
                <a:solidFill>
                  <a:schemeClr val="tx2"/>
                </a:solidFill>
                <a:latin typeface="+mn-ea"/>
              </a:rPr>
              <a:t>計算潮位偏差</a:t>
            </a:r>
            <a:r>
              <a:rPr lang="en-US" altLang="ja-JP" sz="1100" dirty="0">
                <a:solidFill>
                  <a:schemeClr val="tx2"/>
                </a:solidFill>
                <a:latin typeface="+mn-ea"/>
              </a:rPr>
              <a:t>+</a:t>
            </a:r>
            <a:r>
              <a:rPr lang="ja-JP" altLang="en-US" sz="1100" dirty="0">
                <a:solidFill>
                  <a:schemeClr val="tx2"/>
                </a:solidFill>
                <a:latin typeface="+mn-ea"/>
              </a:rPr>
              <a:t>計算波高</a:t>
            </a:r>
            <a:r>
              <a:rPr lang="en-US" altLang="ja-JP" sz="1100" dirty="0">
                <a:solidFill>
                  <a:schemeClr val="tx2"/>
                </a:solidFill>
                <a:latin typeface="+mn-ea"/>
              </a:rPr>
              <a:t>1/2</a:t>
            </a:r>
            <a:r>
              <a:rPr lang="ja-JP" altLang="en-US" sz="1100" dirty="0">
                <a:solidFill>
                  <a:schemeClr val="tx2"/>
                </a:solidFill>
                <a:latin typeface="+mn-ea"/>
              </a:rPr>
              <a:t>により算定　　</a:t>
            </a:r>
            <a:endParaRPr lang="en-US" altLang="ja-JP" sz="1100" dirty="0">
              <a:solidFill>
                <a:schemeClr val="tx2"/>
              </a:solidFill>
              <a:latin typeface="+mn-ea"/>
            </a:endParaRPr>
          </a:p>
          <a:p>
            <a:endParaRPr kumimoji="1" lang="ja-JP" altLang="en-US" sz="1100" dirty="0"/>
          </a:p>
        </p:txBody>
      </p:sp>
    </p:spTree>
    <p:extLst>
      <p:ext uri="{BB962C8B-B14F-4D97-AF65-F5344CB8AC3E}">
        <p14:creationId xmlns:p14="http://schemas.microsoft.com/office/powerpoint/2010/main" val="565504675"/>
      </p:ext>
    </p:extLst>
  </p:cSld>
  <p:clrMapOvr>
    <a:masterClrMapping/>
  </p:clrMapOvr>
</p:sld>
</file>

<file path=ppt/theme/theme1.xml><?xml version="1.0" encoding="utf-8"?>
<a:theme xmlns:a="http://schemas.openxmlformats.org/drawingml/2006/main" name="【完成1】【H251030】佐野川水系河川整備計画の概要">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53975">
          <a:solidFill>
            <a:srgbClr val="00B0F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1" ma:contentTypeDescription="新しいドキュメントを作成します。" ma:contentTypeScope="" ma:versionID="17a047c5ff0483f8bed5e9b271a4b474">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F67813-0B55-4389-8464-41D28BF452F9}">
  <ds:schemaRefs>
    <ds:schemaRef ds:uri="http://schemas.microsoft.com/office/2006/documentManagement/types"/>
    <ds:schemaRef ds:uri="http://purl.org/dc/elements/1.1/"/>
    <ds:schemaRef ds:uri="http://schemas.openxmlformats.org/package/2006/metadata/core-properties"/>
    <ds:schemaRef ds:uri="http://schemas.microsoft.com/sharepoint/v3"/>
    <ds:schemaRef ds:uri="http://purl.org/dc/dcmitype/"/>
    <ds:schemaRef ds:uri="http://purl.org/dc/terms/"/>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ECDE51B-B77F-48D5-A0FC-D29744D05485}">
  <ds:schemaRefs>
    <ds:schemaRef ds:uri="http://schemas.microsoft.com/sharepoint/v3/contenttype/forms"/>
  </ds:schemaRefs>
</ds:datastoreItem>
</file>

<file path=customXml/itemProps3.xml><?xml version="1.0" encoding="utf-8"?>
<ds:datastoreItem xmlns:ds="http://schemas.openxmlformats.org/officeDocument/2006/customXml" ds:itemID="{51A4FDEB-4647-4183-B375-8D456E2089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【完成1】【H251030】佐野川水系河川整備計画の概要</Template>
  <TotalTime>18532</TotalTime>
  <Words>1405</Words>
  <Application>Microsoft Office PowerPoint</Application>
  <PresentationFormat>画面に合わせる (4:3)</PresentationFormat>
  <Paragraphs>203</Paragraphs>
  <Slides>14</Slides>
  <Notes>2</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14</vt:i4>
      </vt:variant>
    </vt:vector>
  </HeadingPairs>
  <TitlesOfParts>
    <vt:vector size="24" baseType="lpstr">
      <vt:lpstr>HG丸ｺﾞｼｯｸM-PRO</vt:lpstr>
      <vt:lpstr>ＭＳ Ｐゴシック</vt:lpstr>
      <vt:lpstr>ＭＳ ゴシック</vt:lpstr>
      <vt:lpstr>ＭＳ 明朝</vt:lpstr>
      <vt:lpstr>Arial</vt:lpstr>
      <vt:lpstr>Calibri</vt:lpstr>
      <vt:lpstr>Century</vt:lpstr>
      <vt:lpstr>Times New Roman</vt:lpstr>
      <vt:lpstr>【完成1】【H251030】佐野川水系河川整備計画の概要</vt:lpstr>
      <vt:lpstr>数式</vt:lpstr>
      <vt:lpstr>高潮シミュレーションモデルの構築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淀川水系西大阪ブロックの 流域の概要について</dc:title>
  <dc:creator>安藤　大輔</dc:creator>
  <cp:lastModifiedBy>福本　圭佑</cp:lastModifiedBy>
  <cp:revision>1146</cp:revision>
  <cp:lastPrinted>2019-12-19T08:31:42Z</cp:lastPrinted>
  <dcterms:created xsi:type="dcterms:W3CDTF">2013-12-04T00:26:23Z</dcterms:created>
  <dcterms:modified xsi:type="dcterms:W3CDTF">2019-12-23T00:05:58Z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0x01010085D4A840C0B79842806973E30B2A13A0</vt:lpwstr>
  </property>
</Properties>
</file>