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8"/>
  </p:notesMasterIdLst>
  <p:handoutMasterIdLst>
    <p:handoutMasterId r:id="rId9"/>
  </p:handoutMasterIdLst>
  <p:sldIdLst>
    <p:sldId id="575" r:id="rId5"/>
    <p:sldId id="641" r:id="rId6"/>
    <p:sldId id="640" r:id="rId7"/>
  </p:sldIdLst>
  <p:sldSz cx="9144000" cy="6858000" type="screen4x3"/>
  <p:notesSz cx="6738938" cy="9872663"/>
  <p:defaultTex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66CC"/>
    <a:srgbClr val="0000FF"/>
    <a:srgbClr val="FFFFCC"/>
    <a:srgbClr val="FF0000"/>
    <a:srgbClr val="FFCCFF"/>
    <a:srgbClr val="99FFCC"/>
    <a:srgbClr val="FFFF00"/>
    <a:srgbClr val="99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3725" autoAdjust="0"/>
  </p:normalViewPr>
  <p:slideViewPr>
    <p:cSldViewPr snapToGrid="0">
      <p:cViewPr varScale="1">
        <p:scale>
          <a:sx n="108" d="100"/>
          <a:sy n="108" d="100"/>
        </p:scale>
        <p:origin x="173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4" y="5"/>
            <a:ext cx="2920789"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3" rIns="91372" bIns="45683" numCol="1" anchor="t" anchorCtr="0" compatLnSpc="1">
            <a:prstTxWarp prst="textNoShape">
              <a:avLst/>
            </a:prstTxWarp>
          </a:bodyPr>
          <a:lstStyle>
            <a:lvl1pPr defTabSz="915044">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bwMode="auto">
          <a:xfrm>
            <a:off x="3818150" y="5"/>
            <a:ext cx="2919200"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3" rIns="91372" bIns="45683" numCol="1" anchor="t" anchorCtr="0" compatLnSpc="1">
            <a:prstTxWarp prst="textNoShape">
              <a:avLst/>
            </a:prstTxWarp>
          </a:bodyPr>
          <a:lstStyle>
            <a:lvl1pPr algn="r" defTabSz="915044">
              <a:defRPr sz="1200">
                <a:ea typeface="ＭＳ Ｐゴシック" charset="-128"/>
              </a:defRPr>
            </a:lvl1pPr>
          </a:lstStyle>
          <a:p>
            <a:pPr>
              <a:defRPr/>
            </a:pPr>
            <a:fld id="{9B939F8F-074A-4AD1-9C91-E85714F033CB}" type="datetimeFigureOut">
              <a:rPr lang="ja-JP" altLang="en-US"/>
              <a:pPr>
                <a:defRPr/>
              </a:pPr>
              <a:t>2019/12/23</a:t>
            </a:fld>
            <a:endParaRPr lang="en-US" altLang="ja-JP"/>
          </a:p>
        </p:txBody>
      </p:sp>
      <p:sp>
        <p:nvSpPr>
          <p:cNvPr id="4" name="フッター プレースホルダー 3"/>
          <p:cNvSpPr>
            <a:spLocks noGrp="1"/>
          </p:cNvSpPr>
          <p:nvPr>
            <p:ph type="ftr" sz="quarter" idx="2"/>
          </p:nvPr>
        </p:nvSpPr>
        <p:spPr bwMode="auto">
          <a:xfrm>
            <a:off x="4" y="9377047"/>
            <a:ext cx="2920789"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3" rIns="91372" bIns="45683" numCol="1" anchor="b" anchorCtr="0" compatLnSpc="1">
            <a:prstTxWarp prst="textNoShape">
              <a:avLst/>
            </a:prstTxWarp>
          </a:bodyPr>
          <a:lstStyle>
            <a:lvl1pPr defTabSz="915044">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bwMode="auto">
          <a:xfrm>
            <a:off x="3818150" y="9377047"/>
            <a:ext cx="2919200"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2" tIns="45683" rIns="91372" bIns="45683" numCol="1" anchor="b" anchorCtr="0" compatLnSpc="1">
            <a:prstTxWarp prst="textNoShape">
              <a:avLst/>
            </a:prstTxWarp>
          </a:bodyPr>
          <a:lstStyle>
            <a:lvl1pPr algn="r" defTabSz="915044">
              <a:defRPr sz="1200">
                <a:ea typeface="ＭＳ Ｐゴシック" charset="-128"/>
              </a:defRPr>
            </a:lvl1pPr>
          </a:lstStyle>
          <a:p>
            <a:pPr>
              <a:defRPr/>
            </a:pPr>
            <a:fld id="{682402C4-7DB1-4D9B-AB58-528BF557E75B}" type="slidenum">
              <a:rPr lang="ja-JP" altLang="en-US"/>
              <a:pPr>
                <a:defRPr/>
              </a:pPr>
              <a:t>‹#›</a:t>
            </a:fld>
            <a:endParaRPr lang="en-US" altLang="ja-JP"/>
          </a:p>
        </p:txBody>
      </p:sp>
    </p:spTree>
    <p:extLst>
      <p:ext uri="{BB962C8B-B14F-4D97-AF65-F5344CB8AC3E}">
        <p14:creationId xmlns:p14="http://schemas.microsoft.com/office/powerpoint/2010/main" val="920807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4" y="5"/>
            <a:ext cx="2920789"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4" tIns="45695" rIns="91384" bIns="45695" numCol="1" anchor="t" anchorCtr="0" compatLnSpc="1">
            <a:prstTxWarp prst="textNoShape">
              <a:avLst/>
            </a:prstTxWarp>
          </a:bodyPr>
          <a:lstStyle>
            <a:lvl1pPr defTabSz="915044">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bwMode="auto">
          <a:xfrm>
            <a:off x="3816564" y="5"/>
            <a:ext cx="2920788" cy="492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4" tIns="45695" rIns="91384" bIns="45695" numCol="1" anchor="t" anchorCtr="0" compatLnSpc="1">
            <a:prstTxWarp prst="textNoShape">
              <a:avLst/>
            </a:prstTxWarp>
          </a:bodyPr>
          <a:lstStyle>
            <a:lvl1pPr algn="r" defTabSz="915044">
              <a:defRPr sz="1200">
                <a:ea typeface="ＭＳ Ｐゴシック" charset="-128"/>
              </a:defRPr>
            </a:lvl1pPr>
          </a:lstStyle>
          <a:p>
            <a:pPr>
              <a:defRPr/>
            </a:pPr>
            <a:fld id="{08077671-DFED-4FDA-922F-D0F67347680B}" type="datetimeFigureOut">
              <a:rPr lang="ja-JP" altLang="en-US"/>
              <a:pPr>
                <a:defRPr/>
              </a:pPr>
              <a:t>2019/12/23</a:t>
            </a:fld>
            <a:endParaRPr lang="en-US" altLang="ja-JP"/>
          </a:p>
        </p:txBody>
      </p:sp>
      <p:sp>
        <p:nvSpPr>
          <p:cNvPr id="4" name="スライド イメージ プレースホルダー 3"/>
          <p:cNvSpPr>
            <a:spLocks noGrp="1" noRot="1" noChangeAspect="1"/>
          </p:cNvSpPr>
          <p:nvPr>
            <p:ph type="sldImg" idx="2"/>
          </p:nvPr>
        </p:nvSpPr>
        <p:spPr>
          <a:xfrm>
            <a:off x="903288" y="741363"/>
            <a:ext cx="4935537" cy="3702050"/>
          </a:xfrm>
          <a:prstGeom prst="rect">
            <a:avLst/>
          </a:prstGeom>
          <a:noFill/>
          <a:ln w="12700">
            <a:solidFill>
              <a:prstClr val="black"/>
            </a:solidFill>
          </a:ln>
        </p:spPr>
        <p:txBody>
          <a:bodyPr vert="horz" lIns="87512" tIns="43760" rIns="87512" bIns="43760" rtlCol="0" anchor="ctr"/>
          <a:lstStyle/>
          <a:p>
            <a:pPr lvl="0"/>
            <a:endParaRPr lang="ja-JP" altLang="en-US" noProof="0"/>
          </a:p>
        </p:txBody>
      </p:sp>
      <p:sp>
        <p:nvSpPr>
          <p:cNvPr id="5" name="ノート プレースホルダー 4"/>
          <p:cNvSpPr>
            <a:spLocks noGrp="1"/>
          </p:cNvSpPr>
          <p:nvPr>
            <p:ph type="body" sz="quarter" idx="3"/>
          </p:nvPr>
        </p:nvSpPr>
        <p:spPr bwMode="auto">
          <a:xfrm>
            <a:off x="673424" y="4689317"/>
            <a:ext cx="5392104" cy="444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4" tIns="45695" rIns="91384" bIns="45695"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bwMode="auto">
          <a:xfrm>
            <a:off x="4" y="9377047"/>
            <a:ext cx="2920789"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4" tIns="45695" rIns="91384" bIns="45695" numCol="1" anchor="b" anchorCtr="0" compatLnSpc="1">
            <a:prstTxWarp prst="textNoShape">
              <a:avLst/>
            </a:prstTxWarp>
          </a:bodyPr>
          <a:lstStyle>
            <a:lvl1pPr defTabSz="915044">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bwMode="auto">
          <a:xfrm>
            <a:off x="3816564" y="9377047"/>
            <a:ext cx="2920788" cy="49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4" tIns="45695" rIns="91384" bIns="45695" numCol="1" anchor="b" anchorCtr="0" compatLnSpc="1">
            <a:prstTxWarp prst="textNoShape">
              <a:avLst/>
            </a:prstTxWarp>
          </a:bodyPr>
          <a:lstStyle>
            <a:lvl1pPr algn="r" defTabSz="915044">
              <a:defRPr sz="1200">
                <a:ea typeface="ＭＳ Ｐゴシック" charset="-128"/>
              </a:defRPr>
            </a:lvl1pPr>
          </a:lstStyle>
          <a:p>
            <a:pPr>
              <a:defRPr/>
            </a:pPr>
            <a:fld id="{050027A9-7EC1-48D5-93FD-2C9BCCCF7E6C}" type="slidenum">
              <a:rPr lang="ja-JP" altLang="en-US"/>
              <a:pPr>
                <a:defRPr/>
              </a:pPr>
              <a:t>‹#›</a:t>
            </a:fld>
            <a:endParaRPr lang="en-US" altLang="ja-JP"/>
          </a:p>
        </p:txBody>
      </p:sp>
    </p:spTree>
    <p:extLst>
      <p:ext uri="{BB962C8B-B14F-4D97-AF65-F5344CB8AC3E}">
        <p14:creationId xmlns:p14="http://schemas.microsoft.com/office/powerpoint/2010/main" val="2876157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a:ln/>
        </p:spPr>
      </p:sp>
      <p:sp>
        <p:nvSpPr>
          <p:cNvPr id="4813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Arial" panose="020B0604020202020204" pitchFamily="34" charset="0"/>
            </a:endParaRPr>
          </a:p>
        </p:txBody>
      </p:sp>
      <p:sp>
        <p:nvSpPr>
          <p:cNvPr id="4813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92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1pPr>
            <a:lvl2pPr marL="733849" indent="-281885" defTabSz="90392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2pPr>
            <a:lvl3pPr marL="1132270" indent="-225194" defTabSz="90392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3pPr>
            <a:lvl4pPr marL="1585807" indent="-225194" defTabSz="90392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4pPr>
            <a:lvl5pPr marL="2037772" indent="-225194" defTabSz="903924" eaLnBrk="0" hangingPunct="0">
              <a:spcBef>
                <a:spcPct val="30000"/>
              </a:spcBef>
              <a:defRPr kumimoji="1" sz="900">
                <a:solidFill>
                  <a:schemeClr val="tx1"/>
                </a:solidFill>
                <a:latin typeface="Arial" panose="020B0604020202020204" pitchFamily="34" charset="0"/>
                <a:ea typeface="ＭＳ Ｐ明朝" panose="02020600040205080304" pitchFamily="18" charset="-128"/>
              </a:defRPr>
            </a:lvl5pPr>
            <a:lvl6pPr marL="2491308" indent="-225194" defTabSz="90392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6pPr>
            <a:lvl7pPr marL="2944845" indent="-225194" defTabSz="90392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7pPr>
            <a:lvl8pPr marL="3398382" indent="-225194" defTabSz="90392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8pPr>
            <a:lvl9pPr marL="3851922" indent="-225194" defTabSz="903924" eaLnBrk="0" fontAlgn="base" hangingPunct="0">
              <a:spcBef>
                <a:spcPct val="30000"/>
              </a:spcBef>
              <a:spcAft>
                <a:spcPct val="0"/>
              </a:spcAft>
              <a:defRPr kumimoji="1" sz="900">
                <a:solidFill>
                  <a:schemeClr val="tx1"/>
                </a:solidFill>
                <a:latin typeface="Arial" panose="020B0604020202020204" pitchFamily="34" charset="0"/>
                <a:ea typeface="ＭＳ Ｐ明朝" panose="02020600040205080304" pitchFamily="18" charset="-128"/>
              </a:defRPr>
            </a:lvl9pPr>
          </a:lstStyle>
          <a:p>
            <a:pPr eaLnBrk="1" hangingPunct="1">
              <a:spcBef>
                <a:spcPct val="0"/>
              </a:spcBef>
            </a:pPr>
            <a:fld id="{00133BBA-1BF6-40CD-84A0-3FB7F51C575F}" type="slidenum">
              <a:rPr lang="en-US" altLang="ja-JP" sz="1100">
                <a:ea typeface="ＭＳ Ｐゴシック" panose="020B0600070205080204" pitchFamily="50" charset="-128"/>
              </a:rPr>
              <a:pPr eaLnBrk="1" hangingPunct="1">
                <a:spcBef>
                  <a:spcPct val="0"/>
                </a:spcBef>
              </a:pPr>
              <a:t>0</a:t>
            </a:fld>
            <a:endParaRPr lang="en-US" altLang="ja-JP" sz="1100">
              <a:ea typeface="ＭＳ Ｐゴシック" panose="020B0600070205080204" pitchFamily="50" charset="-128"/>
            </a:endParaRPr>
          </a:p>
        </p:txBody>
      </p:sp>
    </p:spTree>
    <p:extLst>
      <p:ext uri="{BB962C8B-B14F-4D97-AF65-F5344CB8AC3E}">
        <p14:creationId xmlns:p14="http://schemas.microsoft.com/office/powerpoint/2010/main" val="191584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28B2F2-B0B4-446B-A856-E64D4F4ADA3B}"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34BA27-D558-4548-9AD0-DE6E1655564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7211BC4-6A62-4841-BD70-64A8AB0AD07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39A44B-D004-44F0-8C89-297593928FDB}"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BB47E74-1B85-4871-BA66-D13BD6652B52}"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B902BCE-BA70-4F87-AD6C-90A86573CED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5890F46-551A-4FBF-A65D-3C6A6063841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26E2EBF-4234-48F1-8D65-15963996D56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B866538-FDA1-42A1-9A12-9621777AF64D}"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EAA78AE-378F-440A-8ADA-81888812BC7B}"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2158B9-7AFF-4C48-BB70-15CF0132313A}"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kumimoji="0" sz="1400">
                <a:latin typeface="Arial" charset="0"/>
                <a:ea typeface="ＭＳ Ｐゴシック"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kumimoji="0" sz="1400">
                <a:latin typeface="Arial" charset="0"/>
                <a:ea typeface="ＭＳ Ｐゴシック"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kumimoji="0" sz="1400">
                <a:latin typeface="Arial" charset="0"/>
                <a:ea typeface="ＭＳ Ｐゴシック" charset="-128"/>
              </a:defRPr>
            </a:lvl1pPr>
          </a:lstStyle>
          <a:p>
            <a:pPr>
              <a:defRPr/>
            </a:pPr>
            <a:fld id="{69166F3A-AAE4-489D-BFCA-C58B48EC6F2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73723" y="2405081"/>
            <a:ext cx="7680081" cy="490134"/>
          </a:xfrm>
        </p:spPr>
        <p:txBody>
          <a:bodyPr>
            <a:spAutoFit/>
          </a:bodyPr>
          <a:lstStyle/>
          <a:p>
            <a:pPr eaLnBrk="1" hangingPunct="1"/>
            <a:r>
              <a:rPr lang="ja-JP" altLang="en-US" sz="2585" dirty="0"/>
              <a:t>第１回審議会を踏まえた論点整理</a:t>
            </a:r>
          </a:p>
        </p:txBody>
      </p:sp>
      <p:sp>
        <p:nvSpPr>
          <p:cNvPr id="30723" name="Line 4"/>
          <p:cNvSpPr>
            <a:spLocks noChangeShapeType="1"/>
          </p:cNvSpPr>
          <p:nvPr/>
        </p:nvSpPr>
        <p:spPr bwMode="auto">
          <a:xfrm>
            <a:off x="762000" y="3138854"/>
            <a:ext cx="7696200" cy="0"/>
          </a:xfrm>
          <a:prstGeom prst="line">
            <a:avLst/>
          </a:prstGeom>
          <a:noFill/>
          <a:ln w="57150" cmpd="thinThick">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sp>
        <p:nvSpPr>
          <p:cNvPr id="30724" name="Line 5"/>
          <p:cNvSpPr>
            <a:spLocks noChangeShapeType="1"/>
          </p:cNvSpPr>
          <p:nvPr/>
        </p:nvSpPr>
        <p:spPr bwMode="auto">
          <a:xfrm>
            <a:off x="762000" y="2165838"/>
            <a:ext cx="76962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lIns="63152" tIns="31577" rIns="63152" bIns="31577"/>
          <a:lstStyle/>
          <a:p>
            <a:endParaRPr lang="ja-JP" altLang="en-US" sz="1477"/>
          </a:p>
        </p:txBody>
      </p:sp>
      <p:graphicFrame>
        <p:nvGraphicFramePr>
          <p:cNvPr id="6" name="Group 16">
            <a:extLst>
              <a:ext uri="{FF2B5EF4-FFF2-40B4-BE49-F238E27FC236}">
                <a16:creationId xmlns:a16="http://schemas.microsoft.com/office/drawing/2014/main" id="{1B6BE64B-F74D-4E1E-AFD4-A2771D3CA40D}"/>
              </a:ext>
            </a:extLst>
          </p:cNvPr>
          <p:cNvGraphicFramePr>
            <a:graphicFrameLocks noGrp="1"/>
          </p:cNvGraphicFramePr>
          <p:nvPr>
            <p:extLst>
              <p:ext uri="{D42A27DB-BD31-4B8C-83A1-F6EECF244321}">
                <p14:modId xmlns:p14="http://schemas.microsoft.com/office/powerpoint/2010/main" val="3673853212"/>
              </p:ext>
            </p:extLst>
          </p:nvPr>
        </p:nvGraphicFramePr>
        <p:xfrm>
          <a:off x="5926347" y="619858"/>
          <a:ext cx="2978796" cy="797169"/>
        </p:xfrm>
        <a:graphic>
          <a:graphicData uri="http://schemas.openxmlformats.org/drawingml/2006/table">
            <a:tbl>
              <a:tblPr/>
              <a:tblGrid>
                <a:gridCol w="2053112">
                  <a:extLst>
                    <a:ext uri="{9D8B030D-6E8A-4147-A177-3AD203B41FA5}">
                      <a16:colId xmlns:a16="http://schemas.microsoft.com/office/drawing/2014/main" val="20000"/>
                    </a:ext>
                  </a:extLst>
                </a:gridCol>
                <a:gridCol w="925684">
                  <a:extLst>
                    <a:ext uri="{9D8B030D-6E8A-4147-A177-3AD203B41FA5}">
                      <a16:colId xmlns:a16="http://schemas.microsoft.com/office/drawing/2014/main" val="20001"/>
                    </a:ext>
                  </a:extLst>
                </a:gridCol>
              </a:tblGrid>
              <a:tr h="7971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月</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23</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日（月）</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令和元年度　第</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2</a:t>
                      </a: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回</a:t>
                      </a:r>
                      <a:endPar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大阪府河川構造物等審議会</a:t>
                      </a:r>
                      <a:endParaRPr kumimoji="1" lang="en-US" altLang="ja-JP" sz="1100" b="0" i="0" u="none" strike="noStrike" cap="none" normalizeH="0" baseline="0" dirty="0">
                        <a:ln>
                          <a:noFill/>
                        </a:ln>
                        <a:solidFill>
                          <a:schemeClr val="tx1"/>
                        </a:solidFill>
                        <a:effectLst/>
                        <a:latin typeface="ＭＳ ゴシック" pitchFamily="49" charset="-128"/>
                        <a:ea typeface="ＭＳ ゴシック" pitchFamily="49" charset="-128"/>
                      </a:endParaRPr>
                    </a:p>
                  </a:txBody>
                  <a:tcPr marL="84385" marR="84385" marT="43169" marB="4316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ゴシック" pitchFamily="49" charset="-128"/>
                          <a:ea typeface="ＭＳ ゴシック" pitchFamily="49" charset="-128"/>
                        </a:rPr>
                        <a:t>資料</a:t>
                      </a:r>
                      <a:r>
                        <a:rPr kumimoji="1" lang="en-US" altLang="ja-JP" sz="1200" b="0" i="0" u="none" strike="noStrike" cap="none" normalizeH="0" baseline="0" dirty="0">
                          <a:ln>
                            <a:noFill/>
                          </a:ln>
                          <a:solidFill>
                            <a:schemeClr val="tx1"/>
                          </a:solidFill>
                          <a:effectLst/>
                          <a:latin typeface="ＭＳ ゴシック" pitchFamily="49" charset="-128"/>
                          <a:ea typeface="ＭＳ ゴシック" pitchFamily="49" charset="-128"/>
                        </a:rPr>
                        <a:t>1</a:t>
                      </a:r>
                    </a:p>
                  </a:txBody>
                  <a:tcPr marL="84385" marR="84385" marT="43169" marB="4316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7885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11415"/>
            <a:ext cx="9144000" cy="400110"/>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第</a:t>
            </a:r>
            <a:r>
              <a:rPr kumimoji="0" lang="en-US" altLang="ja-JP"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1</a:t>
            </a:r>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回審議会の議事概要</a:t>
            </a:r>
          </a:p>
        </p:txBody>
      </p:sp>
      <p:sp>
        <p:nvSpPr>
          <p:cNvPr id="4" name="スライド番号プレースホルダー 2">
            <a:extLst>
              <a:ext uri="{FF2B5EF4-FFF2-40B4-BE49-F238E27FC236}">
                <a16:creationId xmlns:a16="http://schemas.microsoft.com/office/drawing/2014/main" id="{32C9B608-841C-47B3-A0CC-247413601982}"/>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1</a:t>
            </a:fld>
            <a:endParaRPr kumimoji="1" lang="ja-JP" altLang="en-US" sz="1600" dirty="0">
              <a:solidFill>
                <a:schemeClr val="tx1"/>
              </a:solidFill>
            </a:endParaRPr>
          </a:p>
        </p:txBody>
      </p:sp>
      <p:pic>
        <p:nvPicPr>
          <p:cNvPr id="6" name="図 5"/>
          <p:cNvPicPr>
            <a:picLocks noChangeAspect="1"/>
          </p:cNvPicPr>
          <p:nvPr/>
        </p:nvPicPr>
        <p:blipFill>
          <a:blip r:embed="rId2"/>
          <a:stretch>
            <a:fillRect/>
          </a:stretch>
        </p:blipFill>
        <p:spPr>
          <a:xfrm>
            <a:off x="191030" y="481690"/>
            <a:ext cx="8736202" cy="6084000"/>
          </a:xfrm>
          <a:prstGeom prst="rect">
            <a:avLst/>
          </a:prstGeom>
        </p:spPr>
      </p:pic>
    </p:spTree>
    <p:extLst>
      <p:ext uri="{BB962C8B-B14F-4D97-AF65-F5344CB8AC3E}">
        <p14:creationId xmlns:p14="http://schemas.microsoft.com/office/powerpoint/2010/main" val="1177635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0" y="-11415"/>
            <a:ext cx="9144000" cy="400110"/>
          </a:xfrm>
          <a:prstGeom prst="rect">
            <a:avLst/>
          </a:prstGeom>
          <a:gradFill rotWithShape="1">
            <a:gsLst>
              <a:gs pos="0">
                <a:srgbClr val="03D4A8"/>
              </a:gs>
              <a:gs pos="25000">
                <a:srgbClr val="21D6E0"/>
              </a:gs>
              <a:gs pos="75000">
                <a:srgbClr val="0087E6"/>
              </a:gs>
              <a:gs pos="100000">
                <a:srgbClr val="005CBF"/>
              </a:gs>
            </a:gsLst>
            <a:path path="shape">
              <a:fillToRect l="50000" t="50000" r="50000" b="50000"/>
            </a:path>
          </a:gradFill>
          <a:ln w="9525">
            <a:noFill/>
            <a:miter lim="800000"/>
            <a:headEnd/>
            <a:tailEnd/>
          </a:ln>
        </p:spPr>
        <p:txBody>
          <a:bodyPr tIns="36000" anchor="ctr">
            <a:spAutoFit/>
          </a:bodyPr>
          <a:lstStyle>
            <a:defPPr>
              <a:defRPr lang="ja-JP"/>
            </a:defPPr>
            <a:lvl1pPr algn="l" rtl="0" fontAlgn="base">
              <a:spcBef>
                <a:spcPct val="0"/>
              </a:spcBef>
              <a:spcAft>
                <a:spcPct val="0"/>
              </a:spcAft>
              <a:defRPr kumimoji="1" sz="16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r>
              <a:rPr kumimoji="0" lang="ja-JP" altLang="en-US" sz="2000" b="1" dirty="0">
                <a:solidFill>
                  <a:schemeClr val="bg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第２回審議会における論点</a:t>
            </a:r>
          </a:p>
        </p:txBody>
      </p:sp>
      <p:sp>
        <p:nvSpPr>
          <p:cNvPr id="2" name="テキスト ボックス 1">
            <a:extLst>
              <a:ext uri="{FF2B5EF4-FFF2-40B4-BE49-F238E27FC236}">
                <a16:creationId xmlns:a16="http://schemas.microsoft.com/office/drawing/2014/main" id="{D5E1CE6C-E888-429F-AA1A-DBCA60CB01FF}"/>
              </a:ext>
            </a:extLst>
          </p:cNvPr>
          <p:cNvSpPr txBox="1"/>
          <p:nvPr/>
        </p:nvSpPr>
        <p:spPr>
          <a:xfrm>
            <a:off x="433517" y="887445"/>
            <a:ext cx="8276965" cy="923330"/>
          </a:xfrm>
          <a:prstGeom prst="rect">
            <a:avLst/>
          </a:prstGeom>
          <a:solidFill>
            <a:schemeClr val="accent1"/>
          </a:solidFill>
          <a:ln>
            <a:solidFill>
              <a:schemeClr val="accent2"/>
            </a:solidFill>
          </a:ln>
        </p:spPr>
        <p:txBody>
          <a:bodyPr wrap="square" rtlCol="0">
            <a:spAutoFit/>
          </a:bodyPr>
          <a:lstStyle/>
          <a:p>
            <a:r>
              <a:rPr lang="ja-JP" altLang="en-US" sz="2000" dirty="0"/>
              <a:t>論点</a:t>
            </a:r>
            <a:r>
              <a:rPr lang="ja-JP" altLang="ja-JP" sz="2000" dirty="0"/>
              <a:t>１　</a:t>
            </a:r>
            <a:r>
              <a:rPr lang="ja-JP" altLang="en-US" sz="2000" dirty="0"/>
              <a:t>高潮</a:t>
            </a:r>
            <a:r>
              <a:rPr lang="ja-JP" altLang="ja-JP" sz="2000" dirty="0"/>
              <a:t>シミュレーションモデルの構築</a:t>
            </a:r>
            <a:endParaRPr lang="en-US" altLang="ja-JP" sz="2000" dirty="0"/>
          </a:p>
          <a:p>
            <a:r>
              <a:rPr lang="en-US" altLang="ja-JP" sz="1800" dirty="0"/>
              <a:t>1.1</a:t>
            </a:r>
            <a:r>
              <a:rPr lang="ja-JP" altLang="en-US" sz="1800" dirty="0"/>
              <a:t>　解析モデルの検証</a:t>
            </a:r>
            <a:endParaRPr lang="en-US" altLang="ja-JP" sz="1800" dirty="0"/>
          </a:p>
          <a:p>
            <a:r>
              <a:rPr lang="ja-JP" altLang="en-US" dirty="0"/>
              <a:t>　　・平成</a:t>
            </a:r>
            <a:r>
              <a:rPr lang="en-US" altLang="ja-JP" dirty="0"/>
              <a:t>30</a:t>
            </a:r>
            <a:r>
              <a:rPr lang="ja-JP" altLang="en-US" dirty="0"/>
              <a:t>年</a:t>
            </a:r>
            <a:r>
              <a:rPr lang="en-US" altLang="ja-JP" dirty="0"/>
              <a:t>21</a:t>
            </a:r>
            <a:r>
              <a:rPr lang="ja-JP" altLang="en-US" dirty="0"/>
              <a:t>号台風の再現計算によるモデルの妥当性検証</a:t>
            </a:r>
          </a:p>
        </p:txBody>
      </p:sp>
      <p:sp>
        <p:nvSpPr>
          <p:cNvPr id="7" name="テキスト ボックス 6">
            <a:extLst>
              <a:ext uri="{FF2B5EF4-FFF2-40B4-BE49-F238E27FC236}">
                <a16:creationId xmlns:a16="http://schemas.microsoft.com/office/drawing/2014/main" id="{31BEA81E-0225-4B18-BDA7-12066935EAB3}"/>
              </a:ext>
            </a:extLst>
          </p:cNvPr>
          <p:cNvSpPr txBox="1"/>
          <p:nvPr/>
        </p:nvSpPr>
        <p:spPr>
          <a:xfrm>
            <a:off x="433517" y="2305111"/>
            <a:ext cx="8276965" cy="1477328"/>
          </a:xfrm>
          <a:prstGeom prst="rect">
            <a:avLst/>
          </a:prstGeom>
          <a:solidFill>
            <a:schemeClr val="accent1"/>
          </a:solidFill>
          <a:ln>
            <a:solidFill>
              <a:schemeClr val="accent2"/>
            </a:solidFill>
          </a:ln>
        </p:spPr>
        <p:txBody>
          <a:bodyPr wrap="square" rtlCol="0">
            <a:spAutoFit/>
          </a:bodyPr>
          <a:lstStyle/>
          <a:p>
            <a:r>
              <a:rPr lang="ja-JP" altLang="en-US" sz="2000" dirty="0"/>
              <a:t>論点２　気候変動を踏まえた設計外力の設定の考え方　</a:t>
            </a:r>
            <a:endParaRPr lang="en-US" altLang="ja-JP" sz="2000" dirty="0"/>
          </a:p>
          <a:p>
            <a:r>
              <a:rPr lang="en-US" altLang="ja-JP" sz="1800" dirty="0"/>
              <a:t>2.1</a:t>
            </a:r>
            <a:r>
              <a:rPr lang="ja-JP" altLang="en-US" sz="1800" dirty="0"/>
              <a:t>　現行高潮計画外力による高潮計算</a:t>
            </a:r>
            <a:endParaRPr lang="en-US" altLang="ja-JP" sz="1800" dirty="0"/>
          </a:p>
          <a:p>
            <a:r>
              <a:rPr lang="en-US" altLang="ja-JP" sz="1800" dirty="0"/>
              <a:t>2.2</a:t>
            </a:r>
            <a:r>
              <a:rPr lang="ja-JP" altLang="en-US" sz="1800" dirty="0"/>
              <a:t>　不確実性をふまえた海面上昇量の設定</a:t>
            </a:r>
            <a:endParaRPr lang="en-US" altLang="ja-JP" sz="1800" dirty="0"/>
          </a:p>
          <a:p>
            <a:r>
              <a:rPr lang="ja-JP" altLang="en-US" dirty="0"/>
              <a:t>　　・</a:t>
            </a:r>
            <a:r>
              <a:rPr lang="en-US" altLang="ja-JP" dirty="0"/>
              <a:t>SROCC</a:t>
            </a:r>
            <a:r>
              <a:rPr lang="ja-JP" altLang="en-US" dirty="0"/>
              <a:t>で示されたデータに基づいた将来気候の基準水位の設定</a:t>
            </a:r>
            <a:endParaRPr lang="en-US" altLang="ja-JP" dirty="0"/>
          </a:p>
          <a:p>
            <a:r>
              <a:rPr lang="en-US" altLang="ja-JP" sz="1800" dirty="0"/>
              <a:t>2.3</a:t>
            </a:r>
            <a:r>
              <a:rPr lang="ja-JP" altLang="en-US" sz="1800" dirty="0"/>
              <a:t>　将来気候における</a:t>
            </a:r>
            <a:r>
              <a:rPr lang="ja-JP" altLang="en-US" sz="1800"/>
              <a:t>高潮シミュレーションの試算結果</a:t>
            </a:r>
            <a:endParaRPr lang="en-US" altLang="ja-JP" sz="1800" dirty="0"/>
          </a:p>
        </p:txBody>
      </p:sp>
      <p:sp>
        <p:nvSpPr>
          <p:cNvPr id="8" name="テキスト ボックス 7">
            <a:extLst>
              <a:ext uri="{FF2B5EF4-FFF2-40B4-BE49-F238E27FC236}">
                <a16:creationId xmlns:a16="http://schemas.microsoft.com/office/drawing/2014/main" id="{CC3353EE-F092-427D-9EB1-7986A681ADB6}"/>
              </a:ext>
            </a:extLst>
          </p:cNvPr>
          <p:cNvSpPr txBox="1"/>
          <p:nvPr/>
        </p:nvSpPr>
        <p:spPr>
          <a:xfrm>
            <a:off x="433517" y="4254448"/>
            <a:ext cx="8276965" cy="1231106"/>
          </a:xfrm>
          <a:prstGeom prst="rect">
            <a:avLst/>
          </a:prstGeom>
          <a:solidFill>
            <a:schemeClr val="accent1"/>
          </a:solidFill>
          <a:ln>
            <a:solidFill>
              <a:schemeClr val="accent2"/>
            </a:solidFill>
          </a:ln>
        </p:spPr>
        <p:txBody>
          <a:bodyPr wrap="square" rtlCol="0">
            <a:spAutoFit/>
          </a:bodyPr>
          <a:lstStyle/>
          <a:p>
            <a:r>
              <a:rPr lang="ja-JP" altLang="en-US" sz="2000" dirty="0"/>
              <a:t>論点３　できるだけ手戻りのない設計の考え方</a:t>
            </a:r>
            <a:endParaRPr lang="en-US" altLang="ja-JP" sz="2000" dirty="0"/>
          </a:p>
          <a:p>
            <a:r>
              <a:rPr lang="en-US" altLang="ja-JP" sz="1800" dirty="0"/>
              <a:t>3.</a:t>
            </a:r>
            <a:r>
              <a:rPr lang="ja-JP" altLang="en-US" sz="1800" dirty="0"/>
              <a:t>１　新水門の構造の概要</a:t>
            </a:r>
          </a:p>
          <a:p>
            <a:r>
              <a:rPr lang="en-US" altLang="ja-JP" sz="1800" dirty="0"/>
              <a:t>3.2</a:t>
            </a:r>
            <a:r>
              <a:rPr lang="ja-JP" altLang="en-US" sz="1800" dirty="0"/>
              <a:t>　気候変動に伴う外力の増大による各部位への影響</a:t>
            </a:r>
          </a:p>
          <a:p>
            <a:r>
              <a:rPr lang="en-US" altLang="ja-JP" sz="1800" dirty="0"/>
              <a:t>3.3</a:t>
            </a:r>
            <a:r>
              <a:rPr lang="ja-JP" altLang="en-US" sz="1800" dirty="0"/>
              <a:t>　設計外力の違いによる水門の概算工事費の試算</a:t>
            </a:r>
          </a:p>
        </p:txBody>
      </p:sp>
      <p:sp>
        <p:nvSpPr>
          <p:cNvPr id="16" name="スライド番号プレースホルダー 2">
            <a:extLst>
              <a:ext uri="{FF2B5EF4-FFF2-40B4-BE49-F238E27FC236}">
                <a16:creationId xmlns:a16="http://schemas.microsoft.com/office/drawing/2014/main" id="{F45B7A49-C876-4725-B55D-E4BF5CC39010}"/>
              </a:ext>
            </a:extLst>
          </p:cNvPr>
          <p:cNvSpPr>
            <a:spLocks noGrp="1"/>
          </p:cNvSpPr>
          <p:nvPr>
            <p:ph type="sldNum" sz="quarter" idx="12"/>
          </p:nvPr>
        </p:nvSpPr>
        <p:spPr>
          <a:xfrm>
            <a:off x="6979343" y="6492875"/>
            <a:ext cx="2057400" cy="365125"/>
          </a:xfrm>
        </p:spPr>
        <p:txBody>
          <a:bodyPr/>
          <a:lstStyle/>
          <a:p>
            <a:fld id="{5E3F6313-0071-4C5D-9E06-91E8809F988F}" type="slidenum">
              <a:rPr kumimoji="1" lang="ja-JP" altLang="en-US" sz="1600" smtClean="0">
                <a:solidFill>
                  <a:schemeClr val="tx1"/>
                </a:solidFill>
              </a:rPr>
              <a:pPr/>
              <a:t>2</a:t>
            </a:fld>
            <a:endParaRPr kumimoji="1" lang="ja-JP" altLang="en-US" sz="1600" dirty="0">
              <a:solidFill>
                <a:schemeClr val="tx1"/>
              </a:solidFill>
            </a:endParaRPr>
          </a:p>
        </p:txBody>
      </p:sp>
    </p:spTree>
    <p:extLst>
      <p:ext uri="{BB962C8B-B14F-4D97-AF65-F5344CB8AC3E}">
        <p14:creationId xmlns:p14="http://schemas.microsoft.com/office/powerpoint/2010/main" val="1555899608"/>
      </p:ext>
    </p:extLst>
  </p:cSld>
  <p:clrMapOvr>
    <a:masterClrMapping/>
  </p:clrMapOvr>
</p:sld>
</file>

<file path=ppt/theme/theme1.xml><?xml version="1.0" encoding="utf-8"?>
<a:theme xmlns:a="http://schemas.openxmlformats.org/drawingml/2006/main" name="【完成1】【H251030】佐野川水系河川整備計画の概要">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3975">
          <a:solidFill>
            <a:srgbClr val="00B0F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74A89C07-553D-4C14-92D2-A4100105F5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CDE51B-B77F-48D5-A0FC-D29744D05485}">
  <ds:schemaRefs>
    <ds:schemaRef ds:uri="http://schemas.microsoft.com/sharepoint/v3/contenttype/forms"/>
  </ds:schemaRefs>
</ds:datastoreItem>
</file>

<file path=customXml/itemProps3.xml><?xml version="1.0" encoding="utf-8"?>
<ds:datastoreItem xmlns:ds="http://schemas.openxmlformats.org/officeDocument/2006/customXml" ds:itemID="{BFF67813-0B55-4389-8464-41D28BF452F9}">
  <ds:schemaRefs>
    <ds:schemaRef ds:uri="http://schemas.microsoft.com/sharepoint/v3"/>
    <ds:schemaRef ds:uri="http://purl.org/dc/dcmitype/"/>
    <ds:schemaRef ds:uri="http://www.w3.org/XML/1998/namespace"/>
    <ds:schemaRef ds:uri="http://purl.org/dc/elements/1.1/"/>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【完成1】【H251030】佐野川水系河川整備計画の概要</Template>
  <TotalTime>18160</TotalTime>
  <Words>169</Words>
  <Application>Microsoft Office PowerPoint</Application>
  <PresentationFormat>画面に合わせる (4:3)</PresentationFormat>
  <Paragraphs>22</Paragraphs>
  <Slides>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HG丸ｺﾞｼｯｸM-PRO</vt:lpstr>
      <vt:lpstr>ＭＳ ゴシック</vt:lpstr>
      <vt:lpstr>Arial</vt:lpstr>
      <vt:lpstr>Calibri</vt:lpstr>
      <vt:lpstr>【完成1】【H251030】佐野川水系河川整備計画の概要</vt:lpstr>
      <vt:lpstr>第１回審議会を踏まえた論点整理</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淀川水系西大阪ブロックの 流域の概要について</dc:title>
  <dc:creator>安藤　大輔</dc:creator>
  <cp:lastModifiedBy>大屋 敬之</cp:lastModifiedBy>
  <cp:revision>1050</cp:revision>
  <cp:lastPrinted>2019-12-19T09:17:42Z</cp:lastPrinted>
  <dcterms:created xsi:type="dcterms:W3CDTF">2013-12-04T00:26:23Z</dcterms:created>
  <dcterms:modified xsi:type="dcterms:W3CDTF">2019-12-22T15:37:16Z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ContentTypeId">
    <vt:lpwstr>0x01010085D4A840C0B79842806973E30B2A13A0</vt:lpwstr>
  </property>
</Properties>
</file>