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92" r:id="rId4"/>
    <p:sldId id="296" r:id="rId5"/>
    <p:sldId id="305" r:id="rId6"/>
    <p:sldId id="297" r:id="rId7"/>
    <p:sldId id="304" r:id="rId8"/>
    <p:sldId id="293" r:id="rId9"/>
    <p:sldId id="300" r:id="rId10"/>
    <p:sldId id="306" r:id="rId11"/>
    <p:sldId id="307" r:id="rId12"/>
    <p:sldId id="314" r:id="rId13"/>
    <p:sldId id="294" r:id="rId14"/>
    <p:sldId id="302" r:id="rId15"/>
    <p:sldId id="308" r:id="rId16"/>
    <p:sldId id="309" r:id="rId17"/>
    <p:sldId id="312" r:id="rId18"/>
    <p:sldId id="311" r:id="rId19"/>
    <p:sldId id="313" r:id="rId20"/>
    <p:sldId id="272" r:id="rId21"/>
  </p:sldIdLst>
  <p:sldSz cx="12192000" cy="6858000"/>
  <p:notesSz cx="6888163" cy="100203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D3EF"/>
    <a:srgbClr val="66FF99"/>
    <a:srgbClr val="D2FD9D"/>
    <a:srgbClr val="7EDCFE"/>
    <a:srgbClr val="FF9966"/>
    <a:srgbClr val="FF5050"/>
    <a:srgbClr val="FFFF66"/>
    <a:srgbClr val="FF7C80"/>
    <a:srgbClr val="FF99FF"/>
    <a:srgbClr val="04C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34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1806044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98932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190668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2315338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137223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480676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4263148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128965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217420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198133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82DED8D-72BC-4CF3-BBED-2CAF3D2B99F0}" type="datetimeFigureOut">
              <a:rPr kumimoji="1" lang="ja-JP" altLang="en-US" smtClean="0"/>
              <a:t>2017/1/26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153663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2DED8D-72BC-4CF3-BBED-2CAF3D2B99F0}" type="datetimeFigureOut">
              <a:rPr kumimoji="1" lang="ja-JP" altLang="en-US" smtClean="0"/>
              <a:t>2017/1/26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D7C81-31A5-4988-B07B-EF9862500CD2}" type="slidenum">
              <a:rPr kumimoji="1" lang="ja-JP" altLang="en-US" smtClean="0"/>
              <a:t>‹#›</a:t>
            </a:fld>
            <a:endParaRPr kumimoji="1" lang="ja-JP" altLang="en-US"/>
          </a:p>
        </p:txBody>
      </p:sp>
    </p:spTree>
    <p:extLst>
      <p:ext uri="{BB962C8B-B14F-4D97-AF65-F5344CB8AC3E}">
        <p14:creationId xmlns:p14="http://schemas.microsoft.com/office/powerpoint/2010/main" val="513265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7.png"/><Relationship Id="rId7" Type="http://schemas.microsoft.com/office/2007/relationships/hdphoto" Target="../media/hdphoto12.wdp"/><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g"/><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g"/></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eg"/></Relationships>
</file>

<file path=ppt/slides/_rels/slide19.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1.gif"/><Relationship Id="rId7" Type="http://schemas.openxmlformats.org/officeDocument/2006/relationships/image" Target="../media/image67.jp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10" Type="http://schemas.openxmlformats.org/officeDocument/2006/relationships/image" Target="../media/image70.png"/><Relationship Id="rId4" Type="http://schemas.openxmlformats.org/officeDocument/2006/relationships/image" Target="../media/image64.jpg"/><Relationship Id="rId9" Type="http://schemas.openxmlformats.org/officeDocument/2006/relationships/image" Target="../media/image69.jpg"/></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9.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11" Type="http://schemas.microsoft.com/office/2007/relationships/hdphoto" Target="../media/hdphoto2.wdp"/><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gif"/><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3" Type="http://schemas.openxmlformats.org/officeDocument/2006/relationships/image" Target="../media/image13.png"/><Relationship Id="rId7" Type="http://schemas.openxmlformats.org/officeDocument/2006/relationships/image" Target="../media/image17.jpg"/><Relationship Id="rId12" Type="http://schemas.openxmlformats.org/officeDocument/2006/relationships/image" Target="../media/image22.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jp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8.wdp"/><Relationship Id="rId18" Type="http://schemas.openxmlformats.org/officeDocument/2006/relationships/image" Target="../media/image30.jpeg"/><Relationship Id="rId3" Type="http://schemas.openxmlformats.org/officeDocument/2006/relationships/image" Target="../media/image16.jpeg"/><Relationship Id="rId7" Type="http://schemas.openxmlformats.org/officeDocument/2006/relationships/image" Target="../media/image24.png"/><Relationship Id="rId12" Type="http://schemas.openxmlformats.org/officeDocument/2006/relationships/image" Target="../media/image27.jpeg"/><Relationship Id="rId17" Type="http://schemas.microsoft.com/office/2007/relationships/hdphoto" Target="../media/hdphoto10.wdp"/><Relationship Id="rId2" Type="http://schemas.openxmlformats.org/officeDocument/2006/relationships/image" Target="../media/image1.gif"/><Relationship Id="rId16" Type="http://schemas.openxmlformats.org/officeDocument/2006/relationships/image" Target="../media/image29.jpeg"/><Relationship Id="rId20"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20.png"/><Relationship Id="rId11" Type="http://schemas.microsoft.com/office/2007/relationships/hdphoto" Target="../media/hdphoto7.wdp"/><Relationship Id="rId5" Type="http://schemas.openxmlformats.org/officeDocument/2006/relationships/image" Target="../media/image14.png"/><Relationship Id="rId15" Type="http://schemas.microsoft.com/office/2007/relationships/hdphoto" Target="../media/hdphoto9.wdp"/><Relationship Id="rId10" Type="http://schemas.openxmlformats.org/officeDocument/2006/relationships/image" Target="../media/image26.jpeg"/><Relationship Id="rId19" Type="http://schemas.microsoft.com/office/2007/relationships/hdphoto" Target="../media/hdphoto11.wdp"/><Relationship Id="rId4" Type="http://schemas.openxmlformats.org/officeDocument/2006/relationships/image" Target="../media/image19.jpg"/><Relationship Id="rId9" Type="http://schemas.microsoft.com/office/2007/relationships/hdphoto" Target="../media/hdphoto6.wdp"/><Relationship Id="rId1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21" name="正方形/長方形 20"/>
          <p:cNvSpPr/>
          <p:nvPr/>
        </p:nvSpPr>
        <p:spPr>
          <a:xfrm>
            <a:off x="1021266" y="2198810"/>
            <a:ext cx="967076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021266" y="3242168"/>
            <a:ext cx="967076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平成２８年度</a:t>
            </a:r>
            <a:r>
              <a:rPr kumimoji="1" lang="en-US" altLang="ja-JP" sz="32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事業報告</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629394" y="4841979"/>
            <a:ext cx="1079467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平成</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29</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年　</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1</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月</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30</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日</a:t>
            </a:r>
            <a:endParaRPr lang="en-US" altLang="ja-JP" sz="3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報告</a:t>
            </a:r>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資料作成：株式会社 長古堂（事業者）西村 高穂</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688769" y="1793160"/>
            <a:ext cx="10794670" cy="22919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grpSp>
        <p:nvGrpSpPr>
          <p:cNvPr id="14" name="グループ化 13"/>
          <p:cNvGrpSpPr/>
          <p:nvPr/>
        </p:nvGrpSpPr>
        <p:grpSpPr>
          <a:xfrm>
            <a:off x="8811491" y="105515"/>
            <a:ext cx="3024193" cy="648072"/>
            <a:chOff x="2284369" y="980728"/>
            <a:chExt cx="4591887" cy="648072"/>
          </a:xfrm>
        </p:grpSpPr>
        <p:sp>
          <p:nvSpPr>
            <p:cNvPr id="15" name="正方形/長方形 14"/>
            <p:cNvSpPr/>
            <p:nvPr/>
          </p:nvSpPr>
          <p:spPr>
            <a:xfrm>
              <a:off x="2284369" y="980728"/>
              <a:ext cx="3583776"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smtClean="0">
                  <a:solidFill>
                    <a:schemeClr val="tx1"/>
                  </a:solidFill>
                </a:rPr>
                <a:t>平成</a:t>
              </a:r>
              <a:r>
                <a:rPr kumimoji="1" lang="en-US" altLang="ja-JP" sz="1050" dirty="0" smtClean="0">
                  <a:solidFill>
                    <a:schemeClr val="tx1"/>
                  </a:solidFill>
                </a:rPr>
                <a:t>29</a:t>
              </a:r>
              <a:r>
                <a:rPr kumimoji="1" lang="ja-JP" altLang="en-US" sz="1050" dirty="0" smtClean="0">
                  <a:solidFill>
                    <a:schemeClr val="tx1"/>
                  </a:solidFill>
                </a:rPr>
                <a:t>年</a:t>
              </a:r>
              <a:r>
                <a:rPr lang="en-US" altLang="ja-JP" sz="1050" dirty="0">
                  <a:solidFill>
                    <a:schemeClr val="tx1"/>
                  </a:solidFill>
                </a:rPr>
                <a:t>1</a:t>
              </a:r>
              <a:r>
                <a:rPr lang="ja-JP" altLang="en-US" sz="1050" dirty="0" smtClean="0">
                  <a:solidFill>
                    <a:schemeClr val="tx1"/>
                  </a:solidFill>
                </a:rPr>
                <a:t>月</a:t>
              </a:r>
              <a:r>
                <a:rPr lang="en-US" altLang="ja-JP" sz="1050" dirty="0" smtClean="0">
                  <a:solidFill>
                    <a:schemeClr val="tx1"/>
                  </a:solidFill>
                </a:rPr>
                <a:t>30</a:t>
              </a:r>
              <a:r>
                <a:rPr lang="ja-JP" altLang="en-US" sz="1050" dirty="0" smtClean="0">
                  <a:solidFill>
                    <a:schemeClr val="tx1"/>
                  </a:solidFill>
                </a:rPr>
                <a:t>日</a:t>
              </a:r>
              <a:r>
                <a:rPr lang="en-US" altLang="ja-JP" sz="1050" dirty="0" smtClean="0">
                  <a:solidFill>
                    <a:schemeClr val="tx1"/>
                  </a:solidFill>
                </a:rPr>
                <a:t>(</a:t>
              </a:r>
              <a:r>
                <a:rPr lang="ja-JP" altLang="en-US" sz="1050" dirty="0" smtClean="0">
                  <a:solidFill>
                    <a:schemeClr val="tx1"/>
                  </a:solidFill>
                </a:rPr>
                <a:t>月</a:t>
              </a:r>
              <a:r>
                <a:rPr lang="en-US" altLang="ja-JP" sz="1050" dirty="0" smtClean="0">
                  <a:solidFill>
                    <a:schemeClr val="tx1"/>
                  </a:solidFill>
                </a:rPr>
                <a:t>)</a:t>
              </a:r>
              <a:endParaRPr lang="en-US" altLang="ja-JP" sz="1050" dirty="0">
                <a:solidFill>
                  <a:schemeClr val="tx1"/>
                </a:solidFill>
              </a:endParaRPr>
            </a:p>
            <a:p>
              <a:r>
                <a:rPr kumimoji="1" lang="ja-JP" altLang="en-US" sz="1050" dirty="0" smtClean="0">
                  <a:solidFill>
                    <a:schemeClr val="tx1"/>
                  </a:solidFill>
                </a:rPr>
                <a:t>平成</a:t>
              </a:r>
              <a:r>
                <a:rPr kumimoji="1" lang="en-US" altLang="ja-JP" sz="1050" dirty="0" smtClean="0">
                  <a:solidFill>
                    <a:schemeClr val="tx1"/>
                  </a:solidFill>
                </a:rPr>
                <a:t>28</a:t>
              </a:r>
              <a:r>
                <a:rPr kumimoji="1" lang="ja-JP" altLang="en-US" sz="1050" dirty="0" smtClean="0">
                  <a:solidFill>
                    <a:schemeClr val="tx1"/>
                  </a:solidFill>
                </a:rPr>
                <a:t>年度　第</a:t>
              </a:r>
              <a:r>
                <a:rPr kumimoji="1" lang="en-US" altLang="ja-JP" sz="1050" dirty="0" smtClean="0">
                  <a:solidFill>
                    <a:schemeClr val="tx1"/>
                  </a:solidFill>
                </a:rPr>
                <a:t>1</a:t>
              </a:r>
              <a:r>
                <a:rPr lang="ja-JP" altLang="en-US" sz="1050" dirty="0" smtClean="0">
                  <a:solidFill>
                    <a:schemeClr val="tx1"/>
                  </a:solidFill>
                </a:rPr>
                <a:t>回</a:t>
              </a:r>
              <a:endParaRPr lang="en-US" altLang="ja-JP" sz="1050" dirty="0" smtClean="0">
                <a:solidFill>
                  <a:schemeClr val="tx1"/>
                </a:solidFill>
              </a:endParaRPr>
            </a:p>
            <a:p>
              <a:r>
                <a:rPr kumimoji="1" lang="ja-JP" altLang="en-US" sz="1050" dirty="0" smtClean="0">
                  <a:solidFill>
                    <a:schemeClr val="tx1"/>
                  </a:solidFill>
                </a:rPr>
                <a:t>大阪府河川水辺の賑わいづくり審議会</a:t>
              </a:r>
              <a:endParaRPr kumimoji="1" lang="ja-JP" altLang="en-US" sz="1050" dirty="0">
                <a:solidFill>
                  <a:schemeClr val="tx1"/>
                </a:solidFill>
              </a:endParaRPr>
            </a:p>
          </p:txBody>
        </p:sp>
        <p:sp>
          <p:nvSpPr>
            <p:cNvPr id="16" name="正方形/長方形 15"/>
            <p:cNvSpPr/>
            <p:nvPr/>
          </p:nvSpPr>
          <p:spPr>
            <a:xfrm>
              <a:off x="5868144" y="980728"/>
              <a:ext cx="1008112"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資料</a:t>
              </a:r>
              <a:endParaRPr kumimoji="1" lang="en-US" altLang="ja-JP" sz="1200" dirty="0" smtClean="0">
                <a:solidFill>
                  <a:schemeClr val="tx1"/>
                </a:solidFill>
              </a:endParaRPr>
            </a:p>
            <a:p>
              <a:pPr algn="ctr"/>
              <a:r>
                <a:rPr lang="ja-JP" altLang="en-US" sz="1200" dirty="0">
                  <a:solidFill>
                    <a:schemeClr val="tx1"/>
                  </a:solidFill>
                </a:rPr>
                <a:t>（５）</a:t>
              </a:r>
              <a:endParaRPr lang="en-US" altLang="ja-JP" sz="1200" dirty="0" smtClean="0">
                <a:solidFill>
                  <a:schemeClr val="tx1"/>
                </a:solidFill>
              </a:endParaRPr>
            </a:p>
          </p:txBody>
        </p:sp>
      </p:grpSp>
    </p:spTree>
    <p:extLst>
      <p:ext uri="{BB962C8B-B14F-4D97-AF65-F5344CB8AC3E}">
        <p14:creationId xmlns:p14="http://schemas.microsoft.com/office/powerpoint/2010/main" val="3011810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321973" y="935489"/>
            <a:ext cx="11513712"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2 .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水上食事施設の運用状況について</a:t>
            </a:r>
            <a:r>
              <a:rPr lang="ja-JP" altLang="en-US" sz="1400" dirty="0">
                <a:solidFill>
                  <a:schemeClr val="tx1"/>
                </a:solidFill>
                <a:latin typeface="HG丸ｺﾞｼｯｸM-PRO" panose="020F0600000000000000" pitchFamily="50" charset="-128"/>
                <a:ea typeface="HG丸ｺﾞｼｯｸM-PRO" panose="020F0600000000000000" pitchFamily="50" charset="-128"/>
              </a:rPr>
              <a:t>・・</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新たな水上</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サービス②</a:t>
            </a:r>
            <a:r>
              <a:rPr lang="ja-JP" altLang="en-US" sz="1400" dirty="0">
                <a:solidFill>
                  <a:schemeClr val="tx1"/>
                </a:solidFill>
                <a:latin typeface="HG丸ｺﾞｼｯｸM-PRO" panose="020F0600000000000000" pitchFamily="50" charset="-128"/>
                <a:ea typeface="HG丸ｺﾞｼｯｸM-PRO" panose="020F0600000000000000" pitchFamily="50" charset="-128"/>
              </a:rPr>
              <a:t>　堂</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島川ディナークルージング</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15" name="正方形/長方形 14"/>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12" name="角丸四角形 11"/>
          <p:cNvSpPr/>
          <p:nvPr/>
        </p:nvSpPr>
        <p:spPr>
          <a:xfrm>
            <a:off x="926946" y="5468587"/>
            <a:ext cx="10334172" cy="872836"/>
          </a:xfrm>
          <a:prstGeom prst="roundRect">
            <a:avLst/>
          </a:prstGeom>
          <a:noFill/>
          <a:ln w="25400">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045696" y="5450774"/>
            <a:ext cx="10369797"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 水上食事施設の西側にはバーバンクスの運営母体である株式会社 ロジエの新業態「ロジエクルーズサービス」の</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１１人乗りボートが係留。</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 ウェディングサービスとの連携（ボートでの新郎新婦の入場等）やお花見クルーズ、ディナークルーズを展開。（詳細は項目の４にて）</a:t>
            </a:r>
            <a:endPar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また、ロジエクルーズサービス以外のプレジャーボート（ビジター）の係留も府との取り組みの中でルール化し、検討しています。</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71" y="1430304"/>
            <a:ext cx="4030742" cy="1692912"/>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513" t="30560" r="27142" b="15990"/>
          <a:stretch/>
        </p:blipFill>
        <p:spPr bwMode="auto">
          <a:xfrm>
            <a:off x="7241481" y="1430304"/>
            <a:ext cx="1716051" cy="169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6838" y="2400084"/>
            <a:ext cx="799361" cy="615150"/>
          </a:xfrm>
          <a:prstGeom prst="rect">
            <a:avLst/>
          </a:prstGeom>
        </p:spPr>
      </p:pic>
      <p:sp>
        <p:nvSpPr>
          <p:cNvPr id="19" name="角丸四角形 18"/>
          <p:cNvSpPr/>
          <p:nvPr/>
        </p:nvSpPr>
        <p:spPr>
          <a:xfrm>
            <a:off x="5414166" y="1840342"/>
            <a:ext cx="1353787" cy="872836"/>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600" dirty="0" smtClean="0">
                <a:solidFill>
                  <a:schemeClr val="tx1"/>
                </a:solidFill>
              </a:rPr>
              <a:t>✖</a:t>
            </a:r>
            <a:endParaRPr kumimoji="1" lang="ja-JP" altLang="en-US" sz="6600" dirty="0">
              <a:solidFill>
                <a:schemeClr val="tx1"/>
              </a:solidFill>
            </a:endParaRPr>
          </a:p>
        </p:txBody>
      </p:sp>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9174" y="3384470"/>
            <a:ext cx="1805046" cy="1805046"/>
          </a:xfrm>
          <a:prstGeom prst="rect">
            <a:avLst/>
          </a:prstGeom>
        </p:spPr>
      </p:pic>
      <p:pic>
        <p:nvPicPr>
          <p:cNvPr id="17" name="図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2013" y="3384470"/>
            <a:ext cx="1805046" cy="1805046"/>
          </a:xfrm>
          <a:prstGeom prst="rect">
            <a:avLst/>
          </a:prstGeom>
        </p:spPr>
      </p:pic>
      <p:pic>
        <p:nvPicPr>
          <p:cNvPr id="18" name="図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8560" y="3384470"/>
            <a:ext cx="1805046" cy="1805046"/>
          </a:xfrm>
          <a:prstGeom prst="rect">
            <a:avLst/>
          </a:prstGeom>
        </p:spPr>
      </p:pic>
      <p:pic>
        <p:nvPicPr>
          <p:cNvPr id="21" name="図 20"/>
          <p:cNvPicPr>
            <a:picLocks noChangeAspect="1"/>
          </p:cNvPicPr>
          <p:nvPr/>
        </p:nvPicPr>
        <p:blipFill rotWithShape="1">
          <a:blip r:embed="rId9" cstate="print">
            <a:extLst>
              <a:ext uri="{28A0092B-C50C-407E-A947-70E740481C1C}">
                <a14:useLocalDpi xmlns:a14="http://schemas.microsoft.com/office/drawing/2010/main" val="0"/>
              </a:ext>
            </a:extLst>
          </a:blip>
          <a:srcRect l="15053" r="28696"/>
          <a:stretch/>
        </p:blipFill>
        <p:spPr>
          <a:xfrm>
            <a:off x="1837781" y="3384470"/>
            <a:ext cx="1805046" cy="1805046"/>
          </a:xfrm>
          <a:prstGeom prst="rect">
            <a:avLst/>
          </a:prstGeom>
        </p:spPr>
      </p:pic>
      <p:sp>
        <p:nvSpPr>
          <p:cNvPr id="20" name="正方形/長方形 19"/>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age.10</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22" name="正方形/長方形 21"/>
          <p:cNvSpPr/>
          <p:nvPr/>
        </p:nvSpPr>
        <p:spPr>
          <a:xfrm>
            <a:off x="7908959" y="5165766"/>
            <a:ext cx="3979630" cy="30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900" dirty="0" smtClean="0">
                <a:solidFill>
                  <a:schemeClr val="tx1"/>
                </a:solidFill>
                <a:latin typeface="HG丸ｺﾞｼｯｸM-PRO" panose="020F0600000000000000" pitchFamily="50" charset="-128"/>
                <a:ea typeface="HG丸ｺﾞｼｯｸM-PRO" panose="020F0600000000000000" pitchFamily="50" charset="-128"/>
              </a:rPr>
              <a:t>画像提供：株式会社 ロジエ（本社：</a:t>
            </a:r>
            <a:r>
              <a:rPr lang="ja-JP" altLang="en-US" sz="900" dirty="0">
                <a:solidFill>
                  <a:schemeClr val="tx1"/>
                </a:solidFill>
                <a:latin typeface="HG丸ｺﾞｼｯｸM-PRO" panose="020F0600000000000000" pitchFamily="50" charset="-128"/>
                <a:ea typeface="HG丸ｺﾞｼｯｸM-PRO" panose="020F0600000000000000" pitchFamily="50" charset="-128"/>
              </a:rPr>
              <a:t>大阪</a:t>
            </a:r>
            <a:r>
              <a:rPr kumimoji="1" lang="ja-JP" altLang="en-US" sz="900" dirty="0" smtClean="0">
                <a:solidFill>
                  <a:schemeClr val="tx1"/>
                </a:solidFill>
                <a:latin typeface="HG丸ｺﾞｼｯｸM-PRO" panose="020F0600000000000000" pitchFamily="50" charset="-128"/>
                <a:ea typeface="HG丸ｺﾞｼｯｸM-PRO" panose="020F0600000000000000" pitchFamily="50" charset="-128"/>
              </a:rPr>
              <a:t>市）</a:t>
            </a:r>
            <a:endParaRPr kumimoji="1" lang="ja-JP" altLang="en-US" sz="900" dirty="0">
              <a:solidFill>
                <a:schemeClr val="tx1"/>
              </a:solidFill>
              <a:latin typeface="HG丸ｺﾞｼｯｸM-PRO" panose="020F0600000000000000" pitchFamily="50" charset="-128"/>
              <a:ea typeface="HG丸ｺﾞｼｯｸM-PRO" panose="020F0600000000000000" pitchFamily="50" charset="-128"/>
            </a:endParaRPr>
          </a:p>
        </p:txBody>
      </p:sp>
      <p:sp>
        <p:nvSpPr>
          <p:cNvPr id="23" name="正方形/長方形 22"/>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4611744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321973" y="935489"/>
            <a:ext cx="11513712"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2 .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水上食事施設の運用状況について</a:t>
            </a:r>
            <a:r>
              <a:rPr lang="ja-JP" altLang="en-US" sz="1400" dirty="0">
                <a:solidFill>
                  <a:schemeClr val="tx1"/>
                </a:solidFill>
                <a:latin typeface="HG丸ｺﾞｼｯｸM-PRO" panose="020F0600000000000000" pitchFamily="50" charset="-128"/>
                <a:ea typeface="HG丸ｺﾞｼｯｸM-PRO" panose="020F0600000000000000" pitchFamily="50" charset="-128"/>
              </a:rPr>
              <a:t>・・</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400" dirty="0">
                <a:solidFill>
                  <a:schemeClr val="tx1"/>
                </a:solidFill>
                <a:latin typeface="HG丸ｺﾞｼｯｸM-PRO" panose="020F0600000000000000" pitchFamily="50" charset="-128"/>
                <a:ea typeface="HG丸ｺﾞｼｯｸM-PRO" panose="020F0600000000000000" pitchFamily="50" charset="-128"/>
              </a:rPr>
              <a:t>新たな水上</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サービス③</a:t>
            </a:r>
            <a:r>
              <a:rPr lang="ja-JP" altLang="en-US" sz="1400" dirty="0">
                <a:solidFill>
                  <a:schemeClr val="tx1"/>
                </a:solidFill>
                <a:latin typeface="HG丸ｺﾞｼｯｸM-PRO" panose="020F0600000000000000" pitchFamily="50" charset="-128"/>
                <a:ea typeface="HG丸ｺﾞｼｯｸM-PRO" panose="020F0600000000000000" pitchFamily="50" charset="-128"/>
              </a:rPr>
              <a:t>　地域</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住民の皆様</a:t>
            </a:r>
            <a:r>
              <a:rPr lang="ja-JP" altLang="en-US" sz="1400" dirty="0">
                <a:solidFill>
                  <a:schemeClr val="tx1"/>
                </a:solidFill>
                <a:latin typeface="HG丸ｺﾞｼｯｸM-PRO" panose="020F0600000000000000" pitchFamily="50" charset="-128"/>
                <a:ea typeface="HG丸ｺﾞｼｯｸM-PRO" panose="020F0600000000000000" pitchFamily="50" charset="-128"/>
              </a:rPr>
              <a:t>へ</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の感謝還元イベント ～ 無料クリスマスコンサート</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15" name="正方形/長方形 14"/>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12" name="角丸四角形 11"/>
          <p:cNvSpPr/>
          <p:nvPr/>
        </p:nvSpPr>
        <p:spPr>
          <a:xfrm>
            <a:off x="926946" y="5468587"/>
            <a:ext cx="10334172" cy="872836"/>
          </a:xfrm>
          <a:prstGeom prst="round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045696" y="5450774"/>
            <a:ext cx="10369797"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平成２８年１２月２５日（日）中之島バンクス音楽感謝祭と題し、地域住民の皆様への感謝還元イベントを実施いたしました。</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 ジャズシンガーの「藤村麻紀」さん、実力派ゴスペルクワイヤ「チェレステ・Ｆ・メルクルズ」さんをお迎えし、多数のお客様で賑わう。</a:t>
            </a:r>
            <a:endPar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また、当日は好天に恵まれ、既存テナントも多数参加し、クリスマスマーケットも開催いたしました。</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838" y="2400084"/>
            <a:ext cx="799361" cy="615150"/>
          </a:xfrm>
          <a:prstGeom prst="rect">
            <a:avLst/>
          </a:prstGeom>
        </p:spPr>
      </p:pic>
      <p:sp>
        <p:nvSpPr>
          <p:cNvPr id="19" name="角丸四角形 18"/>
          <p:cNvSpPr/>
          <p:nvPr/>
        </p:nvSpPr>
        <p:spPr>
          <a:xfrm>
            <a:off x="5414166" y="1840342"/>
            <a:ext cx="1353787" cy="872836"/>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600" dirty="0">
              <a:solidFill>
                <a:schemeClr val="tx1"/>
              </a:solidFill>
            </a:endParaRPr>
          </a:p>
        </p:txBody>
      </p:sp>
      <p:sp>
        <p:nvSpPr>
          <p:cNvPr id="20" name="正方形/長方形 19"/>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age.11</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l="5656" t="-1" r="15880" b="20126"/>
          <a:stretch/>
        </p:blipFill>
        <p:spPr>
          <a:xfrm>
            <a:off x="4935012" y="1502723"/>
            <a:ext cx="2641446" cy="1512511"/>
          </a:xfrm>
          <a:prstGeom prst="rect">
            <a:avLst/>
          </a:prstGeom>
        </p:spPr>
      </p:pic>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l="5894" t="4985" r="5646" b="45293"/>
          <a:stretch/>
        </p:blipFill>
        <p:spPr>
          <a:xfrm>
            <a:off x="4935012" y="3093274"/>
            <a:ext cx="2641446" cy="2026071"/>
          </a:xfrm>
          <a:prstGeom prst="rect">
            <a:avLst/>
          </a:prstGeom>
        </p:spPr>
      </p:pic>
      <p:pic>
        <p:nvPicPr>
          <p:cNvPr id="8" name="図 7"/>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l="30955"/>
          <a:stretch/>
        </p:blipFill>
        <p:spPr>
          <a:xfrm>
            <a:off x="463138" y="1502723"/>
            <a:ext cx="4410169" cy="3616622"/>
          </a:xfrm>
          <a:prstGeom prst="rect">
            <a:avLst/>
          </a:prstGeom>
        </p:spPr>
      </p:pic>
      <p:pic>
        <p:nvPicPr>
          <p:cNvPr id="3" name="図 2"/>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24397" t="30845" b="19194"/>
          <a:stretch/>
        </p:blipFill>
        <p:spPr>
          <a:xfrm>
            <a:off x="7647717" y="1502723"/>
            <a:ext cx="4055149" cy="3616622"/>
          </a:xfrm>
          <a:prstGeom prst="rect">
            <a:avLst/>
          </a:prstGeom>
        </p:spPr>
      </p:pic>
      <p:sp>
        <p:nvSpPr>
          <p:cNvPr id="16" name="正方形/長方形 15"/>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244026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321973" y="935489"/>
            <a:ext cx="11513712"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2 .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水上食事施設の運用状況について・・・水上食事施設 構造メモ</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15" name="正方形/長方形 14"/>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12" name="角丸四角形 11"/>
          <p:cNvSpPr/>
          <p:nvPr/>
        </p:nvSpPr>
        <p:spPr>
          <a:xfrm>
            <a:off x="926946" y="5468587"/>
            <a:ext cx="10334172" cy="872836"/>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045696" y="5450774"/>
            <a:ext cx="10369797"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甲板のエリア面積は１６９．</a:t>
            </a:r>
            <a:r>
              <a:rPr lang="en-US" altLang="ja-JP" sz="1200" dirty="0" smtClean="0">
                <a:solidFill>
                  <a:schemeClr val="tx1"/>
                </a:solidFill>
                <a:latin typeface="HG丸ｺﾞｼｯｸM-PRO" panose="020F0600000000000000" pitchFamily="50" charset="-128"/>
                <a:ea typeface="HG丸ｺﾞｼｯｸM-PRO" panose="020F0600000000000000" pitchFamily="50" charset="-128"/>
              </a:rPr>
              <a:t>00</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平米（５１．１２坪）。レイアウト次第で最大１００名程度の収容が可能です。</a:t>
            </a:r>
            <a:r>
              <a:rPr lang="ja-JP" altLang="en-US" sz="1200" dirty="0">
                <a:solidFill>
                  <a:schemeClr val="tx1"/>
                </a:solidFill>
                <a:latin typeface="HG丸ｺﾞｼｯｸM-PRO" panose="020F0600000000000000" pitchFamily="50" charset="-128"/>
                <a:ea typeface="HG丸ｺﾞｼｯｸM-PRO" panose="020F0600000000000000" pitchFamily="50" charset="-128"/>
              </a:rPr>
              <a:t> ２本の杭で係留させている。</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設計は㈱インフィクス社によるもの。㈱野田工業が台船部分を、船上鉄骨部分を㈱ハウゼ・クリエイト社が担当。可動式テントを装備。</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 本施設稼働後の感触とし、メリットは水面に最も近いサービス施設としての臨場感。デメリットは高速船舶航行（要指導）時の過度な揺れ。</a:t>
            </a:r>
            <a:endPar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6" name="正方形/長方形 15"/>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age.12</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04" t="14879" r="2212" b="6611"/>
          <a:stretch/>
        </p:blipFill>
        <p:spPr bwMode="auto">
          <a:xfrm>
            <a:off x="978489" y="1436832"/>
            <a:ext cx="5551278" cy="385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519" t="17570" r="18591" b="8100"/>
          <a:stretch/>
        </p:blipFill>
        <p:spPr bwMode="auto">
          <a:xfrm>
            <a:off x="7159472" y="1264488"/>
            <a:ext cx="3878207" cy="405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692" t="30823" r="7884" b="18991"/>
          <a:stretch/>
        </p:blipFill>
        <p:spPr bwMode="auto">
          <a:xfrm>
            <a:off x="7202602" y="1237076"/>
            <a:ext cx="3815536" cy="1928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5994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7" name="正方形/長方形 6"/>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5" name="正方形/長方形 4"/>
          <p:cNvSpPr/>
          <p:nvPr/>
        </p:nvSpPr>
        <p:spPr>
          <a:xfrm>
            <a:off x="1496472" y="3120258"/>
            <a:ext cx="10200724"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3. </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改装後の各種取り組みに関するご報告と展望等</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149067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21972" y="6413677"/>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321973" y="935489"/>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3</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改装後の各種取り組み</a:t>
            </a:r>
            <a:r>
              <a:rPr lang="ja-JP" altLang="en-US" sz="1400" dirty="0">
                <a:solidFill>
                  <a:schemeClr val="tx1"/>
                </a:solidFill>
                <a:latin typeface="HG丸ｺﾞｼｯｸM-PRO" panose="020F0600000000000000" pitchFamily="50" charset="-128"/>
                <a:ea typeface="HG丸ｺﾞｼｯｸM-PRO" panose="020F0600000000000000" pitchFamily="50" charset="-128"/>
              </a:rPr>
              <a:t>に</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関するご報告と展望等</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49" name="図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50" name="正方形/長方形 49"/>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cxnSp>
        <p:nvCxnSpPr>
          <p:cNvPr id="16" name="直線コネクタ 15"/>
          <p:cNvCxnSpPr/>
          <p:nvPr/>
        </p:nvCxnSpPr>
        <p:spPr>
          <a:xfrm>
            <a:off x="795647" y="1484419"/>
            <a:ext cx="10485911" cy="0"/>
          </a:xfrm>
          <a:prstGeom prst="line">
            <a:avLst/>
          </a:prstGeom>
          <a:ln w="31750">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795647" y="2660388"/>
            <a:ext cx="10485911" cy="0"/>
          </a:xfrm>
          <a:prstGeom prst="line">
            <a:avLst/>
          </a:prstGeom>
          <a:ln w="31750">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795647" y="3836357"/>
            <a:ext cx="10485911" cy="0"/>
          </a:xfrm>
          <a:prstGeom prst="line">
            <a:avLst/>
          </a:prstGeom>
          <a:ln w="31750">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795647" y="5012326"/>
            <a:ext cx="10485911" cy="0"/>
          </a:xfrm>
          <a:prstGeom prst="line">
            <a:avLst/>
          </a:prstGeom>
          <a:ln w="31750">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95647" y="6188296"/>
            <a:ext cx="10485911" cy="0"/>
          </a:xfrm>
          <a:prstGeom prst="line">
            <a:avLst/>
          </a:prstGeom>
          <a:ln w="31750">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917063" y="1484419"/>
            <a:ext cx="0" cy="4703877"/>
          </a:xfrm>
          <a:prstGeom prst="line">
            <a:avLst/>
          </a:prstGeom>
          <a:ln w="31750">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2" name="図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0402" y="1515370"/>
            <a:ext cx="2002551" cy="1126435"/>
          </a:xfrm>
          <a:prstGeom prst="rect">
            <a:avLst/>
          </a:prstGeom>
        </p:spPr>
      </p:pic>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b="11724"/>
          <a:stretch/>
        </p:blipFill>
        <p:spPr>
          <a:xfrm>
            <a:off x="2992277" y="2716603"/>
            <a:ext cx="1990676" cy="1072254"/>
          </a:xfrm>
          <a:prstGeom prst="rect">
            <a:avLst/>
          </a:prstGeom>
        </p:spPr>
      </p:pic>
      <p:cxnSp>
        <p:nvCxnSpPr>
          <p:cNvPr id="40" name="直線コネクタ 39"/>
          <p:cNvCxnSpPr/>
          <p:nvPr/>
        </p:nvCxnSpPr>
        <p:spPr>
          <a:xfrm>
            <a:off x="5040388" y="1484419"/>
            <a:ext cx="0" cy="4703877"/>
          </a:xfrm>
          <a:prstGeom prst="line">
            <a:avLst/>
          </a:prstGeom>
          <a:ln w="31750">
            <a:solidFill>
              <a:srgbClr val="FFC00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795646" y="1638795"/>
            <a:ext cx="2018805"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来 場 客 数 が</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smtClean="0">
                <a:solidFill>
                  <a:schemeClr val="tx1"/>
                </a:solidFill>
                <a:latin typeface="HG丸ｺﾞｼｯｸM-PRO" panose="020F0600000000000000" pitchFamily="50" charset="-128"/>
                <a:ea typeface="HG丸ｺﾞｼｯｸM-PRO" panose="020F0600000000000000" pitchFamily="50" charset="-128"/>
              </a:rPr>
              <a:t>改 装 </a:t>
            </a: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以 降 </a:t>
            </a:r>
            <a:r>
              <a:rPr lang="ja-JP" altLang="en-US" dirty="0" smtClean="0">
                <a:solidFill>
                  <a:schemeClr val="tx1"/>
                </a:solidFill>
                <a:latin typeface="HG丸ｺﾞｼｯｸM-PRO" panose="020F0600000000000000" pitchFamily="50" charset="-128"/>
                <a:ea typeface="HG丸ｺﾞｼｯｸM-PRO" panose="020F0600000000000000" pitchFamily="50" charset="-128"/>
              </a:rPr>
              <a:t>、</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ct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増 に 転 ず </a:t>
            </a:r>
            <a:r>
              <a:rPr kumimoji="1" lang="ja-JP" altLang="en-US" dirty="0" err="1" smtClean="0">
                <a:solidFill>
                  <a:schemeClr val="tx1"/>
                </a:solidFill>
                <a:latin typeface="HG丸ｺﾞｼｯｸM-PRO" panose="020F0600000000000000" pitchFamily="50" charset="-128"/>
                <a:ea typeface="HG丸ｺﾞｼｯｸM-PRO" panose="020F0600000000000000" pitchFamily="50" charset="-128"/>
              </a:rPr>
              <a:t>る</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43" name="正方形/長方形 42"/>
          <p:cNvSpPr/>
          <p:nvPr/>
        </p:nvSpPr>
        <p:spPr>
          <a:xfrm>
            <a:off x="795646" y="2805436"/>
            <a:ext cx="2018805"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HG丸ｺﾞｼｯｸM-PRO" panose="020F0600000000000000" pitchFamily="50" charset="-128"/>
                <a:ea typeface="HG丸ｺﾞｼｯｸM-PRO" panose="020F0600000000000000" pitchFamily="50" charset="-128"/>
              </a:rPr>
              <a:t>地 域 と の</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smtClean="0">
                <a:solidFill>
                  <a:schemeClr val="tx1"/>
                </a:solidFill>
                <a:latin typeface="HG丸ｺﾞｼｯｸM-PRO" panose="020F0600000000000000" pitchFamily="50" charset="-128"/>
                <a:ea typeface="HG丸ｺﾞｼｯｸM-PRO" panose="020F0600000000000000" pitchFamily="50" charset="-128"/>
              </a:rPr>
              <a:t>交 流 事 業</a:t>
            </a:r>
            <a:endParaRPr kumimoji="1"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44" name="正方形/長方形 43"/>
          <p:cNvSpPr/>
          <p:nvPr/>
        </p:nvSpPr>
        <p:spPr>
          <a:xfrm>
            <a:off x="5123512" y="1579419"/>
            <a:ext cx="6407428" cy="106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平成２８年９月１日（木）～１０月１６日（日）と５つのテナントが断続的にニュー、リニューアルのレセプション並びにフェアを開催。</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パタゴニアが入居するＥＡＳＴ棟には従来の大人の男女層に加え、ファミリー層の呼び込みに成功し、飲食テナントが集約されているＣＥＮＴＥＲ棟にその効果が波及している。</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尚、</a:t>
            </a:r>
            <a:r>
              <a:rPr lang="ja-JP" altLang="en-US" sz="1200" dirty="0">
                <a:solidFill>
                  <a:schemeClr val="tx1"/>
                </a:solidFill>
                <a:latin typeface="HG丸ｺﾞｼｯｸM-PRO" panose="020F0600000000000000" pitchFamily="50" charset="-128"/>
                <a:ea typeface="HG丸ｺﾞｼｯｸM-PRO" panose="020F0600000000000000" pitchFamily="50" charset="-128"/>
              </a:rPr>
              <a:t>数値情報は</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改装に伴う数か月間の営業休止期間があるため、割愛させて頂きます。</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45" name="正方形/長方形 44"/>
          <p:cNvSpPr/>
          <p:nvPr/>
        </p:nvSpPr>
        <p:spPr>
          <a:xfrm>
            <a:off x="5123512" y="2732670"/>
            <a:ext cx="6407428" cy="106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毎月第２・第４の土日には屋外スペースでバンクスリバーサイドマーケットを開催。</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スタート</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して未だ２年の新参催事ですが、リニューアル再開後は会場をテスト的にシンボルツリー広場からＷＥＳＴ棟へ変更し、ホースレザーグッズを展開する同ＷＥＳＴ棟のジ・ウォームスクラフツ・マニュファクチャーのアウトレット商品や泉州野菜の安価提供等を中心に地域住民の皆様へ定着しつつある定期催事です。季節ごとの大型催事も開催。</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46" name="正方形/長方形 45"/>
          <p:cNvSpPr/>
          <p:nvPr/>
        </p:nvSpPr>
        <p:spPr>
          <a:xfrm>
            <a:off x="795646" y="3981314"/>
            <a:ext cx="2018805"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HG丸ｺﾞｼｯｸM-PRO" panose="020F0600000000000000" pitchFamily="50" charset="-128"/>
                <a:ea typeface="HG丸ｺﾞｼｯｸM-PRO" panose="020F0600000000000000" pitchFamily="50" charset="-128"/>
              </a:rPr>
              <a:t>文 化 事 業 の</a:t>
            </a:r>
            <a:endParaRPr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smtClean="0">
                <a:solidFill>
                  <a:schemeClr val="tx1"/>
                </a:solidFill>
                <a:latin typeface="HG丸ｺﾞｼｯｸM-PRO" panose="020F0600000000000000" pitchFamily="50" charset="-128"/>
                <a:ea typeface="HG丸ｺﾞｼｯｸM-PRO" panose="020F0600000000000000" pitchFamily="50" charset="-128"/>
              </a:rPr>
              <a:t>一 時 休 止 と</a:t>
            </a:r>
            <a:endParaRPr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smtClean="0">
                <a:solidFill>
                  <a:schemeClr val="tx1"/>
                </a:solidFill>
                <a:latin typeface="HG丸ｺﾞｼｯｸM-PRO" panose="020F0600000000000000" pitchFamily="50" charset="-128"/>
                <a:ea typeface="HG丸ｺﾞｼｯｸM-PRO" panose="020F0600000000000000" pitchFamily="50" charset="-128"/>
              </a:rPr>
              <a:t>増 築 構 想</a:t>
            </a:r>
            <a:endParaRPr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47" name="図 46"/>
          <p:cNvPicPr>
            <a:picLocks noChangeAspect="1"/>
          </p:cNvPicPr>
          <p:nvPr/>
        </p:nvPicPr>
        <p:blipFill rotWithShape="1">
          <a:blip r:embed="rId5" cstate="print">
            <a:extLst>
              <a:ext uri="{28A0092B-C50C-407E-A947-70E740481C1C}">
                <a14:useLocalDpi xmlns:a14="http://schemas.microsoft.com/office/drawing/2010/main" val="0"/>
              </a:ext>
            </a:extLst>
          </a:blip>
          <a:srcRect l="22305" t="22305" r="21733" b="24410"/>
          <a:stretch/>
        </p:blipFill>
        <p:spPr>
          <a:xfrm>
            <a:off x="2992277" y="3889996"/>
            <a:ext cx="1990676" cy="1066191"/>
          </a:xfrm>
          <a:prstGeom prst="rect">
            <a:avLst/>
          </a:prstGeom>
        </p:spPr>
      </p:pic>
      <p:sp>
        <p:nvSpPr>
          <p:cNvPr id="51" name="正方形/長方形 50"/>
          <p:cNvSpPr/>
          <p:nvPr/>
        </p:nvSpPr>
        <p:spPr>
          <a:xfrm>
            <a:off x="5123512" y="3896673"/>
            <a:ext cx="6407428" cy="106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展開スペースの不足により、デザインミュージアム・ｄｅ ｓｉｇｎ ｄｅ＞による文化事業を現在、一時的に休止している状況です。</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今後、玉江橋南詰（京阪中之島駅６番出口付近）やシンボルツリー広場などバンクス敷地内へ新たな棟の増築並びに堂島川水上には台船の追加など、府・協力企業と共に近い将来に実現し、大阪のアートシーンの活性化を目的に文化事業の再開を視野に入れています。</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52" name="正方形/長方形 51"/>
          <p:cNvSpPr/>
          <p:nvPr/>
        </p:nvSpPr>
        <p:spPr>
          <a:xfrm>
            <a:off x="795646" y="5157192"/>
            <a:ext cx="2018805"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HG丸ｺﾞｼｯｸM-PRO" panose="020F0600000000000000" pitchFamily="50" charset="-128"/>
                <a:ea typeface="HG丸ｺﾞｼｯｸM-PRO" panose="020F0600000000000000" pitchFamily="50" charset="-128"/>
              </a:rPr>
              <a:t>大阪フィルム</a:t>
            </a:r>
            <a:endParaRPr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smtClean="0">
                <a:solidFill>
                  <a:schemeClr val="tx1"/>
                </a:solidFill>
                <a:latin typeface="HG丸ｺﾞｼｯｸM-PRO" panose="020F0600000000000000" pitchFamily="50" charset="-128"/>
                <a:ea typeface="HG丸ｺﾞｼｯｸM-PRO" panose="020F0600000000000000" pitchFamily="50" charset="-128"/>
              </a:rPr>
              <a:t>カウンシルと</a:t>
            </a:r>
            <a:endParaRPr lang="en-US" altLang="ja-JP"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dirty="0">
                <a:solidFill>
                  <a:schemeClr val="tx1"/>
                </a:solidFill>
                <a:latin typeface="HG丸ｺﾞｼｯｸM-PRO" panose="020F0600000000000000" pitchFamily="50" charset="-128"/>
                <a:ea typeface="HG丸ｺﾞｼｯｸM-PRO" panose="020F0600000000000000" pitchFamily="50" charset="-128"/>
              </a:rPr>
              <a:t>新たな</a:t>
            </a:r>
            <a:r>
              <a:rPr lang="ja-JP" altLang="en-US" dirty="0" smtClean="0">
                <a:solidFill>
                  <a:schemeClr val="tx1"/>
                </a:solidFill>
                <a:latin typeface="HG丸ｺﾞｼｯｸM-PRO" panose="020F0600000000000000" pitchFamily="50" charset="-128"/>
                <a:ea typeface="HG丸ｺﾞｼｯｸM-PRO" panose="020F0600000000000000" pitchFamily="50" charset="-128"/>
              </a:rPr>
              <a:t>取り組み</a:t>
            </a:r>
            <a:endParaRPr lang="en-US" altLang="ja-JP"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53" name="図 52"/>
          <p:cNvPicPr>
            <a:picLocks noChangeAspect="1"/>
          </p:cNvPicPr>
          <p:nvPr/>
        </p:nvPicPr>
        <p:blipFill rotWithShape="1">
          <a:blip r:embed="rId6" cstate="print">
            <a:extLst>
              <a:ext uri="{28A0092B-C50C-407E-A947-70E740481C1C}">
                <a14:useLocalDpi xmlns:a14="http://schemas.microsoft.com/office/drawing/2010/main" val="0"/>
              </a:ext>
            </a:extLst>
          </a:blip>
          <a:srcRect t="-1" b="46029"/>
          <a:stretch/>
        </p:blipFill>
        <p:spPr>
          <a:xfrm>
            <a:off x="2995631" y="5069420"/>
            <a:ext cx="1987321" cy="1066191"/>
          </a:xfrm>
          <a:prstGeom prst="rect">
            <a:avLst/>
          </a:prstGeom>
        </p:spPr>
      </p:pic>
      <p:sp>
        <p:nvSpPr>
          <p:cNvPr id="54" name="正方形/長方形 53"/>
          <p:cNvSpPr/>
          <p:nvPr/>
        </p:nvSpPr>
        <p:spPr>
          <a:xfrm>
            <a:off x="5123512" y="5074551"/>
            <a:ext cx="6407428" cy="1062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平成２８年６月末～７月上旬の約１０日間、団体からの要請を受け各テナントと共にバンクス敷地内の営業を停止し、香港映画の撮影に協力させて頂きました。</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尚、当時弊社が管轄していたテナント未契約スペースを台船含む全て、無償提供させていただきました。</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２０１８年春の映画公開後はエンドロールに施設名が協力企業欄に登場する予定です</a:t>
            </a:r>
            <a:r>
              <a:rPr lang="ja-JP" altLang="en-US" sz="1200" dirty="0">
                <a:solidFill>
                  <a:schemeClr val="tx1"/>
                </a:solidFill>
                <a:latin typeface="HG丸ｺﾞｼｯｸM-PRO" panose="020F0600000000000000" pitchFamily="50" charset="-128"/>
                <a:ea typeface="HG丸ｺﾞｼｯｸM-PRO" panose="020F0600000000000000" pitchFamily="50" charset="-128"/>
              </a:rPr>
              <a:t>。</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28" name="正方形/長方形 27"/>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age.14</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29" name="正方形/長方形 28"/>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346030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817097" y="3126537"/>
            <a:ext cx="881131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dirty="0">
                <a:solidFill>
                  <a:schemeClr val="tx1"/>
                </a:solidFill>
                <a:latin typeface="HG丸ｺﾞｼｯｸM-PRO" panose="020F0600000000000000" pitchFamily="50" charset="-128"/>
                <a:ea typeface="HG丸ｺﾞｼｯｸM-PRO" panose="020F0600000000000000" pitchFamily="50" charset="-128"/>
              </a:rPr>
              <a:t>4</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本事業立ち上げ当時 ～ 現時点までの総括</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7" name="正方形/長方形 6"/>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Tree>
    <p:extLst>
      <p:ext uri="{BB962C8B-B14F-4D97-AF65-F5344CB8AC3E}">
        <p14:creationId xmlns:p14="http://schemas.microsoft.com/office/powerpoint/2010/main" val="3338783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21972" y="6413677"/>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図 4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50" name="正方形/長方形 49"/>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cxnSp>
        <p:nvCxnSpPr>
          <p:cNvPr id="16" name="直線コネクタ 15"/>
          <p:cNvCxnSpPr/>
          <p:nvPr/>
        </p:nvCxnSpPr>
        <p:spPr>
          <a:xfrm flipV="1">
            <a:off x="1413164" y="5486395"/>
            <a:ext cx="1141613" cy="179383"/>
          </a:xfrm>
          <a:prstGeom prst="line">
            <a:avLst/>
          </a:prstGeom>
          <a:ln w="31750">
            <a:solidFill>
              <a:srgbClr val="00B05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95647" y="5677651"/>
            <a:ext cx="10485911" cy="0"/>
          </a:xfrm>
          <a:prstGeom prst="line">
            <a:avLst/>
          </a:prstGeom>
          <a:ln w="31750">
            <a:solidFill>
              <a:srgbClr val="00B05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age.16</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29" name="正方形/長方形 28"/>
          <p:cNvSpPr/>
          <p:nvPr/>
        </p:nvSpPr>
        <p:spPr>
          <a:xfrm>
            <a:off x="321972" y="935489"/>
            <a:ext cx="6150079"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4</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本事業立ち上げ当時 ～ 現時点までの総括</a:t>
            </a:r>
            <a:endParaRPr kumimoji="1"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3" name="正方形/長方形 32"/>
          <p:cNvSpPr/>
          <p:nvPr/>
        </p:nvSpPr>
        <p:spPr>
          <a:xfrm>
            <a:off x="809135" y="5830781"/>
            <a:ext cx="1235034" cy="46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0B050"/>
                </a:solidFill>
                <a:latin typeface="Trajan Pro" pitchFamily="18" charset="0"/>
                <a:ea typeface="Segoe UI Black" panose="020B0A02040204020203" pitchFamily="34" charset="0"/>
                <a:cs typeface="Segoe UI Black" panose="020B0A02040204020203" pitchFamily="34" charset="0"/>
              </a:rPr>
              <a:t>2012</a:t>
            </a:r>
            <a:endParaRPr kumimoji="1" lang="ja-JP" altLang="en-US" sz="1400" b="1" dirty="0">
              <a:solidFill>
                <a:srgbClr val="00B050"/>
              </a:solidFill>
              <a:latin typeface="Trajan Pro" pitchFamily="18" charset="0"/>
              <a:cs typeface="Segoe UI Black" panose="020B0A02040204020203" pitchFamily="34" charset="0"/>
            </a:endParaRPr>
          </a:p>
        </p:txBody>
      </p:sp>
      <p:sp>
        <p:nvSpPr>
          <p:cNvPr id="37" name="正方形/長方形 36"/>
          <p:cNvSpPr/>
          <p:nvPr/>
        </p:nvSpPr>
        <p:spPr>
          <a:xfrm>
            <a:off x="1945584" y="5830781"/>
            <a:ext cx="1235034" cy="46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0B050"/>
                </a:solidFill>
                <a:latin typeface="Trajan Pro" pitchFamily="18" charset="0"/>
                <a:ea typeface="Segoe UI Black" panose="020B0A02040204020203" pitchFamily="34" charset="0"/>
                <a:cs typeface="Segoe UI Black" panose="020B0A02040204020203" pitchFamily="34" charset="0"/>
              </a:rPr>
              <a:t>2013</a:t>
            </a:r>
            <a:endParaRPr kumimoji="1" lang="ja-JP" altLang="en-US" sz="1400" b="1" dirty="0">
              <a:solidFill>
                <a:srgbClr val="00B050"/>
              </a:solidFill>
              <a:latin typeface="Trajan Pro" pitchFamily="18" charset="0"/>
              <a:cs typeface="Segoe UI Black" panose="020B0A02040204020203" pitchFamily="34" charset="0"/>
            </a:endParaRPr>
          </a:p>
        </p:txBody>
      </p:sp>
      <p:sp>
        <p:nvSpPr>
          <p:cNvPr id="39" name="正方形/長方形 38"/>
          <p:cNvSpPr/>
          <p:nvPr/>
        </p:nvSpPr>
        <p:spPr>
          <a:xfrm>
            <a:off x="3702580" y="5830781"/>
            <a:ext cx="1235034" cy="46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0B050"/>
                </a:solidFill>
                <a:latin typeface="Trajan Pro" pitchFamily="18" charset="0"/>
                <a:ea typeface="Segoe UI Black" panose="020B0A02040204020203" pitchFamily="34" charset="0"/>
                <a:cs typeface="Segoe UI Black" panose="020B0A02040204020203" pitchFamily="34" charset="0"/>
              </a:rPr>
              <a:t>2014</a:t>
            </a:r>
            <a:endParaRPr kumimoji="1" lang="ja-JP" altLang="en-US" sz="1400" b="1" dirty="0">
              <a:solidFill>
                <a:srgbClr val="00B050"/>
              </a:solidFill>
              <a:latin typeface="Trajan Pro" pitchFamily="18" charset="0"/>
              <a:cs typeface="Segoe UI Black" panose="020B0A02040204020203" pitchFamily="34" charset="0"/>
            </a:endParaRPr>
          </a:p>
        </p:txBody>
      </p:sp>
      <p:sp>
        <p:nvSpPr>
          <p:cNvPr id="41" name="正方形/長方形 40"/>
          <p:cNvSpPr/>
          <p:nvPr/>
        </p:nvSpPr>
        <p:spPr>
          <a:xfrm>
            <a:off x="5440240" y="5830781"/>
            <a:ext cx="1235034" cy="46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0B050"/>
                </a:solidFill>
                <a:latin typeface="Trajan Pro" pitchFamily="18" charset="0"/>
                <a:ea typeface="Segoe UI Black" panose="020B0A02040204020203" pitchFamily="34" charset="0"/>
                <a:cs typeface="Segoe UI Black" panose="020B0A02040204020203" pitchFamily="34" charset="0"/>
              </a:rPr>
              <a:t>2015</a:t>
            </a:r>
            <a:endParaRPr kumimoji="1" lang="ja-JP" altLang="en-US" sz="1400" b="1" dirty="0">
              <a:solidFill>
                <a:srgbClr val="00B050"/>
              </a:solidFill>
              <a:latin typeface="Trajan Pro" pitchFamily="18" charset="0"/>
              <a:cs typeface="Segoe UI Black" panose="020B0A02040204020203" pitchFamily="34" charset="0"/>
            </a:endParaRPr>
          </a:p>
        </p:txBody>
      </p:sp>
      <p:sp>
        <p:nvSpPr>
          <p:cNvPr id="42" name="正方形/長方形 41"/>
          <p:cNvSpPr/>
          <p:nvPr/>
        </p:nvSpPr>
        <p:spPr>
          <a:xfrm>
            <a:off x="7237275" y="5830781"/>
            <a:ext cx="1235034" cy="46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0B050"/>
                </a:solidFill>
                <a:latin typeface="Trajan Pro" pitchFamily="18" charset="0"/>
                <a:ea typeface="Segoe UI Black" panose="020B0A02040204020203" pitchFamily="34" charset="0"/>
                <a:cs typeface="Segoe UI Black" panose="020B0A02040204020203" pitchFamily="34" charset="0"/>
              </a:rPr>
              <a:t>2016</a:t>
            </a:r>
            <a:endParaRPr kumimoji="1" lang="ja-JP" altLang="en-US" sz="1400" b="1" dirty="0">
              <a:solidFill>
                <a:srgbClr val="00B050"/>
              </a:solidFill>
              <a:latin typeface="Trajan Pro" pitchFamily="18" charset="0"/>
              <a:cs typeface="Segoe UI Black" panose="020B0A02040204020203" pitchFamily="34" charset="0"/>
            </a:endParaRPr>
          </a:p>
        </p:txBody>
      </p:sp>
      <p:cxnSp>
        <p:nvCxnSpPr>
          <p:cNvPr id="59" name="直線コネクタ 58"/>
          <p:cNvCxnSpPr/>
          <p:nvPr/>
        </p:nvCxnSpPr>
        <p:spPr>
          <a:xfrm flipV="1">
            <a:off x="2554777" y="5486394"/>
            <a:ext cx="1747217" cy="2"/>
          </a:xfrm>
          <a:prstGeom prst="line">
            <a:avLst/>
          </a:prstGeom>
          <a:ln w="31750">
            <a:solidFill>
              <a:srgbClr val="00B05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4301994" y="5316208"/>
            <a:ext cx="1736608" cy="170188"/>
          </a:xfrm>
          <a:prstGeom prst="line">
            <a:avLst/>
          </a:prstGeom>
          <a:ln w="31750">
            <a:solidFill>
              <a:srgbClr val="00B05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flipV="1">
            <a:off x="6038602" y="4544211"/>
            <a:ext cx="1757826" cy="771998"/>
          </a:xfrm>
          <a:prstGeom prst="line">
            <a:avLst/>
          </a:prstGeom>
          <a:ln w="31750">
            <a:solidFill>
              <a:srgbClr val="00B05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V="1">
            <a:off x="7796428" y="2624441"/>
            <a:ext cx="1819774" cy="1919771"/>
          </a:xfrm>
          <a:prstGeom prst="line">
            <a:avLst/>
          </a:prstGeom>
          <a:ln w="31750">
            <a:solidFill>
              <a:srgbClr val="00B05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1328743" y="3914810"/>
            <a:ext cx="1604485" cy="482855"/>
          </a:xfrm>
          <a:prstGeom prst="roundRect">
            <a:avLst/>
          </a:prstGeom>
          <a:solidFill>
            <a:srgbClr val="FFFF66"/>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開業当初の不振</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3" name="角丸四角形 62"/>
          <p:cNvSpPr/>
          <p:nvPr/>
        </p:nvSpPr>
        <p:spPr>
          <a:xfrm>
            <a:off x="1233743" y="4385064"/>
            <a:ext cx="1889488" cy="1142888"/>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長引くリーマンショックの影響を</a:t>
            </a:r>
            <a:r>
              <a:rPr lang="ja-JP" altLang="en-US" sz="1200" dirty="0">
                <a:solidFill>
                  <a:schemeClr val="tx1"/>
                </a:solidFill>
                <a:latin typeface="HG丸ｺﾞｼｯｸM-PRO" panose="020F0600000000000000" pitchFamily="50" charset="-128"/>
                <a:ea typeface="HG丸ｺﾞｼｯｸM-PRO" panose="020F0600000000000000" pitchFamily="50" charset="-128"/>
              </a:rPr>
              <a:t>背景</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に入居が内定していた著名企業の撤退が相次いだ。</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4" name="角丸四角形 63"/>
          <p:cNvSpPr/>
          <p:nvPr/>
        </p:nvSpPr>
        <p:spPr>
          <a:xfrm>
            <a:off x="358169" y="5074779"/>
            <a:ext cx="893691" cy="482855"/>
          </a:xfrm>
          <a:prstGeom prst="roundRect">
            <a:avLst/>
          </a:prstGeom>
          <a:solidFill>
            <a:srgbClr val="FF9966"/>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開業</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5" name="角丸四角形 64"/>
          <p:cNvSpPr/>
          <p:nvPr/>
        </p:nvSpPr>
        <p:spPr>
          <a:xfrm>
            <a:off x="8034550" y="3014770"/>
            <a:ext cx="2487021" cy="482855"/>
          </a:xfrm>
          <a:prstGeom prst="roundRect">
            <a:avLst/>
          </a:prstGeom>
          <a:solidFill>
            <a:srgbClr val="FFFF66"/>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大型テナントの誘致に成功</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7" name="角丸四角形 66"/>
          <p:cNvSpPr/>
          <p:nvPr/>
        </p:nvSpPr>
        <p:spPr>
          <a:xfrm>
            <a:off x="5890204" y="3014638"/>
            <a:ext cx="1911919" cy="482855"/>
          </a:xfrm>
          <a:prstGeom prst="roundRect">
            <a:avLst/>
          </a:prstGeom>
          <a:solidFill>
            <a:srgbClr val="FFFF66"/>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200" dirty="0">
                <a:solidFill>
                  <a:schemeClr val="tx1"/>
                </a:solidFill>
                <a:latin typeface="HG丸ｺﾞｼｯｸM-PRO" panose="020F0600000000000000" pitchFamily="50" charset="-128"/>
                <a:ea typeface="HG丸ｺﾞｼｯｸM-PRO" panose="020F0600000000000000" pitchFamily="50" charset="-128"/>
              </a:rPr>
              <a:t>バンクス</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再編計画</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8" name="角丸四角形 67"/>
          <p:cNvSpPr/>
          <p:nvPr/>
        </p:nvSpPr>
        <p:spPr>
          <a:xfrm>
            <a:off x="6240786" y="5121314"/>
            <a:ext cx="2214469" cy="668522"/>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初の河川上の</a:t>
            </a:r>
            <a:r>
              <a:rPr lang="ja-JP" altLang="en-US" sz="1200" dirty="0">
                <a:solidFill>
                  <a:schemeClr val="tx1"/>
                </a:solidFill>
                <a:latin typeface="HG丸ｺﾞｼｯｸM-PRO" panose="020F0600000000000000" pitchFamily="50" charset="-128"/>
                <a:ea typeface="HG丸ｺﾞｼｯｸM-PRO" panose="020F0600000000000000" pitchFamily="50" charset="-128"/>
              </a:rPr>
              <a:t>水上</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食事施設</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として竣工する。</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9" name="角丸四角形 68"/>
          <p:cNvSpPr/>
          <p:nvPr/>
        </p:nvSpPr>
        <p:spPr>
          <a:xfrm>
            <a:off x="3279236" y="3014770"/>
            <a:ext cx="2385293" cy="482855"/>
          </a:xfrm>
          <a:prstGeom prst="roundRect">
            <a:avLst/>
          </a:prstGeom>
          <a:solidFill>
            <a:srgbClr val="FFFF66"/>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施設の</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基礎が整い始める</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0" name="角丸四角形 69"/>
          <p:cNvSpPr/>
          <p:nvPr/>
        </p:nvSpPr>
        <p:spPr>
          <a:xfrm>
            <a:off x="5773299" y="3496767"/>
            <a:ext cx="2205460" cy="1142888"/>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文化</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施設の一時休止、魅力ある新テナントの誘致に着手、玉江橋と堂島大橋に視認性向上施策を検討する。</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1" name="正方形/長方形 70"/>
          <p:cNvSpPr/>
          <p:nvPr/>
        </p:nvSpPr>
        <p:spPr>
          <a:xfrm>
            <a:off x="8998685" y="5830781"/>
            <a:ext cx="1235034" cy="46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1D3EF"/>
                </a:solidFill>
                <a:latin typeface="Trajan Pro" pitchFamily="18" charset="0"/>
                <a:ea typeface="Segoe UI Black" panose="020B0A02040204020203" pitchFamily="34" charset="0"/>
                <a:cs typeface="Segoe UI Black" panose="020B0A02040204020203" pitchFamily="34" charset="0"/>
              </a:rPr>
              <a:t>2017</a:t>
            </a:r>
            <a:endParaRPr kumimoji="1" lang="ja-JP" altLang="en-US" sz="1400" b="1" dirty="0">
              <a:solidFill>
                <a:srgbClr val="01D3EF"/>
              </a:solidFill>
              <a:latin typeface="Trajan Pro" pitchFamily="18" charset="0"/>
              <a:cs typeface="Segoe UI Black" panose="020B0A02040204020203" pitchFamily="34" charset="0"/>
            </a:endParaRPr>
          </a:p>
        </p:txBody>
      </p:sp>
      <p:cxnSp>
        <p:nvCxnSpPr>
          <p:cNvPr id="74" name="直線コネクタ 73"/>
          <p:cNvCxnSpPr/>
          <p:nvPr/>
        </p:nvCxnSpPr>
        <p:spPr>
          <a:xfrm flipV="1">
            <a:off x="9629030" y="1561363"/>
            <a:ext cx="1652528" cy="1063078"/>
          </a:xfrm>
          <a:prstGeom prst="line">
            <a:avLst/>
          </a:prstGeom>
          <a:ln w="31750">
            <a:solidFill>
              <a:srgbClr val="01D3EF"/>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77" name="角丸四角形 76"/>
          <p:cNvSpPr/>
          <p:nvPr/>
        </p:nvSpPr>
        <p:spPr>
          <a:xfrm>
            <a:off x="9518608" y="4635599"/>
            <a:ext cx="2237957" cy="482855"/>
          </a:xfrm>
          <a:prstGeom prst="roundRect">
            <a:avLst/>
          </a:prstGeom>
          <a:solidFill>
            <a:srgbClr val="7EDCFE"/>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陸上エリアの</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再開発構想</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78" name="角丸四角形 77"/>
          <p:cNvSpPr/>
          <p:nvPr/>
        </p:nvSpPr>
        <p:spPr>
          <a:xfrm>
            <a:off x="8476415" y="1359488"/>
            <a:ext cx="2244296" cy="487542"/>
          </a:xfrm>
          <a:prstGeom prst="roundRect">
            <a:avLst/>
          </a:prstGeom>
          <a:solidFill>
            <a:srgbClr val="7EDCFE"/>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交通</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インフラ整備要望</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0" name="正方形/長方形 79"/>
          <p:cNvSpPr/>
          <p:nvPr/>
        </p:nvSpPr>
        <p:spPr>
          <a:xfrm>
            <a:off x="10629472" y="5830781"/>
            <a:ext cx="1235034" cy="46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1D3EF"/>
                </a:solidFill>
                <a:latin typeface="Trajan Pro" pitchFamily="18" charset="0"/>
                <a:ea typeface="Segoe UI Black" panose="020B0A02040204020203" pitchFamily="34" charset="0"/>
                <a:cs typeface="Segoe UI Black" panose="020B0A02040204020203" pitchFamily="34" charset="0"/>
              </a:rPr>
              <a:t>2018</a:t>
            </a:r>
            <a:endParaRPr kumimoji="1" lang="ja-JP" altLang="en-US" sz="1400" b="1" dirty="0">
              <a:solidFill>
                <a:srgbClr val="01D3EF"/>
              </a:solidFill>
              <a:latin typeface="Trajan Pro" pitchFamily="18" charset="0"/>
              <a:cs typeface="Segoe UI Black" panose="020B0A02040204020203" pitchFamily="34" charset="0"/>
            </a:endParaRPr>
          </a:p>
        </p:txBody>
      </p:sp>
      <p:pic>
        <p:nvPicPr>
          <p:cNvPr id="81" name="図 8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2777" t="9331" r="3558" b="29118"/>
          <a:stretch/>
        </p:blipFill>
        <p:spPr>
          <a:xfrm>
            <a:off x="1156861" y="2009434"/>
            <a:ext cx="1979875" cy="1743805"/>
          </a:xfrm>
          <a:prstGeom prst="rect">
            <a:avLst/>
          </a:prstGeom>
        </p:spPr>
      </p:pic>
      <p:sp>
        <p:nvSpPr>
          <p:cNvPr id="40" name="角丸四角形 39"/>
          <p:cNvSpPr/>
          <p:nvPr/>
        </p:nvSpPr>
        <p:spPr>
          <a:xfrm>
            <a:off x="6341454" y="4651620"/>
            <a:ext cx="1911919" cy="482855"/>
          </a:xfrm>
          <a:prstGeom prst="roundRect">
            <a:avLst/>
          </a:prstGeom>
          <a:solidFill>
            <a:srgbClr val="FFFF66"/>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水上エリアの再開発</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3" name="角丸四角形 42"/>
          <p:cNvSpPr/>
          <p:nvPr/>
        </p:nvSpPr>
        <p:spPr>
          <a:xfrm>
            <a:off x="8317549" y="4638459"/>
            <a:ext cx="1149228" cy="482855"/>
          </a:xfrm>
          <a:prstGeom prst="roundRect">
            <a:avLst/>
          </a:prstGeom>
          <a:solidFill>
            <a:srgbClr val="FF9966"/>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全棟改装</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4" name="正方形/長方形 43"/>
          <p:cNvSpPr/>
          <p:nvPr/>
        </p:nvSpPr>
        <p:spPr>
          <a:xfrm>
            <a:off x="168352" y="5830781"/>
            <a:ext cx="1235034" cy="463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rgbClr val="00B050"/>
                </a:solidFill>
                <a:latin typeface="Trajan Pro" pitchFamily="18" charset="0"/>
                <a:ea typeface="Segoe UI Black" panose="020B0A02040204020203" pitchFamily="34" charset="0"/>
                <a:cs typeface="Segoe UI Black" panose="020B0A02040204020203" pitchFamily="34" charset="0"/>
              </a:rPr>
              <a:t>2011</a:t>
            </a:r>
            <a:endParaRPr kumimoji="1" lang="ja-JP" altLang="en-US" sz="1400" b="1" dirty="0">
              <a:solidFill>
                <a:srgbClr val="00B050"/>
              </a:solidFill>
              <a:latin typeface="Trajan Pro" pitchFamily="18" charset="0"/>
              <a:cs typeface="Segoe UI Black" panose="020B0A02040204020203" pitchFamily="34" charset="0"/>
            </a:endParaRPr>
          </a:p>
        </p:txBody>
      </p:sp>
      <p:sp>
        <p:nvSpPr>
          <p:cNvPr id="46" name="角丸四角形 45"/>
          <p:cNvSpPr/>
          <p:nvPr/>
        </p:nvSpPr>
        <p:spPr>
          <a:xfrm>
            <a:off x="3160486" y="3487310"/>
            <a:ext cx="2634674" cy="1567646"/>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フラワーズ／デザインデ／バーバンクス／ジ・ウォームスクラフツ・マニュファクチャーが入居し現在の形の基礎が完成。期間限定コンセプトショップの展開、季節の大型イベントや屋外マルシェを定期開催し、施設が活性化した。</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6" name="角丸四角形 65"/>
          <p:cNvSpPr/>
          <p:nvPr/>
        </p:nvSpPr>
        <p:spPr>
          <a:xfrm>
            <a:off x="7873374" y="3496898"/>
            <a:ext cx="2788130" cy="1498685"/>
          </a:xfrm>
          <a:prstGeom prst="round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「ディライト」「パタゴニア」が９月に開業。３つの棟がアパレル・飲食・雑貨とそれぞれの特色を活かして機能し、</a:t>
            </a:r>
            <a:r>
              <a:rPr kumimoji="1" lang="ja-JP" altLang="en-US" sz="1200" dirty="0" smtClean="0">
                <a:solidFill>
                  <a:srgbClr val="FF5050"/>
                </a:solidFill>
                <a:latin typeface="HG丸ｺﾞｼｯｸM-PRO" panose="020F0600000000000000" pitchFamily="50" charset="-128"/>
                <a:ea typeface="HG丸ｺﾞｼｯｸM-PRO" panose="020F0600000000000000" pitchFamily="50" charset="-128"/>
              </a:rPr>
              <a:t>理想に最も近い、現在の中之島バンクスの形が出来上が</a:t>
            </a:r>
            <a:r>
              <a:rPr lang="ja-JP" altLang="en-US" sz="1200" dirty="0">
                <a:solidFill>
                  <a:srgbClr val="FF5050"/>
                </a:solidFill>
                <a:latin typeface="HG丸ｺﾞｼｯｸM-PRO" panose="020F0600000000000000" pitchFamily="50" charset="-128"/>
                <a:ea typeface="HG丸ｺﾞｼｯｸM-PRO" panose="020F0600000000000000" pitchFamily="50" charset="-128"/>
              </a:rPr>
              <a:t>る</a:t>
            </a:r>
            <a:r>
              <a:rPr kumimoji="1" lang="ja-JP" altLang="en-US" sz="1200" dirty="0" smtClean="0">
                <a:solidFill>
                  <a:srgbClr val="FF5050"/>
                </a:solidFill>
                <a:latin typeface="HG丸ｺﾞｼｯｸM-PRO" panose="020F0600000000000000" pitchFamily="50" charset="-128"/>
                <a:ea typeface="HG丸ｺﾞｼｯｸM-PRO" panose="020F0600000000000000" pitchFamily="50" charset="-128"/>
              </a:rPr>
              <a:t>。</a:t>
            </a:r>
            <a:endParaRPr kumimoji="1" lang="ja-JP" altLang="en-US" sz="1200" dirty="0">
              <a:solidFill>
                <a:srgbClr val="FF5050"/>
              </a:solidFill>
              <a:latin typeface="HG丸ｺﾞｼｯｸM-PRO" panose="020F0600000000000000" pitchFamily="50" charset="-128"/>
              <a:ea typeface="HG丸ｺﾞｼｯｸM-PRO" panose="020F0600000000000000" pitchFamily="50" charset="-128"/>
            </a:endParaRPr>
          </a:p>
        </p:txBody>
      </p:sp>
      <p:sp>
        <p:nvSpPr>
          <p:cNvPr id="47" name="角丸四角形 46"/>
          <p:cNvSpPr/>
          <p:nvPr/>
        </p:nvSpPr>
        <p:spPr>
          <a:xfrm>
            <a:off x="9153360" y="1917310"/>
            <a:ext cx="2603205" cy="482855"/>
          </a:xfrm>
          <a:prstGeom prst="roundRect">
            <a:avLst/>
          </a:prstGeom>
          <a:solidFill>
            <a:srgbClr val="7EDCFE"/>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防災船着場での春夏屋外営業</a:t>
            </a:r>
            <a:r>
              <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cxnSp>
        <p:nvCxnSpPr>
          <p:cNvPr id="48" name="直線コネクタ 47"/>
          <p:cNvCxnSpPr/>
          <p:nvPr/>
        </p:nvCxnSpPr>
        <p:spPr>
          <a:xfrm>
            <a:off x="9616202" y="5677651"/>
            <a:ext cx="1665356" cy="0"/>
          </a:xfrm>
          <a:prstGeom prst="line">
            <a:avLst/>
          </a:prstGeom>
          <a:ln w="31750">
            <a:solidFill>
              <a:srgbClr val="01D3EF"/>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5176" y="1347614"/>
            <a:ext cx="1845498" cy="1549360"/>
          </a:xfrm>
          <a:prstGeom prst="rect">
            <a:avLst/>
          </a:prstGeom>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l="16535" t="22330" b="5922"/>
          <a:stretch/>
        </p:blipFill>
        <p:spPr>
          <a:xfrm>
            <a:off x="3259854" y="1359488"/>
            <a:ext cx="2980932" cy="1537486"/>
          </a:xfrm>
          <a:prstGeom prst="rect">
            <a:avLst/>
          </a:prstGeom>
        </p:spPr>
      </p:pic>
      <p:sp>
        <p:nvSpPr>
          <p:cNvPr id="45" name="正方形/長方形 44"/>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767770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510645" y="4904505"/>
            <a:ext cx="10899837" cy="653146"/>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t="14372" b="16436"/>
          <a:stretch/>
        </p:blipFill>
        <p:spPr>
          <a:xfrm>
            <a:off x="8716510" y="3075892"/>
            <a:ext cx="2693972" cy="1065145"/>
          </a:xfrm>
          <a:prstGeom prst="rect">
            <a:avLst/>
          </a:prstGeom>
        </p:spPr>
      </p:pic>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21972" y="6413677"/>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図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50" name="正方形/長方形 49"/>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28" name="正方形/長方形 27"/>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age.17</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29" name="正方形/長方形 28"/>
          <p:cNvSpPr/>
          <p:nvPr/>
        </p:nvSpPr>
        <p:spPr>
          <a:xfrm>
            <a:off x="321972" y="935489"/>
            <a:ext cx="11513713"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4</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本事業立ち上げ当時 ～ 現時点までの総括</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水上の活用</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収益性（企業視点での成功事例のご紹介）</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l="8874" r="8874"/>
          <a:stretch/>
        </p:blipFill>
        <p:spPr>
          <a:xfrm>
            <a:off x="4609944" y="3075892"/>
            <a:ext cx="2861954" cy="1065144"/>
          </a:xfrm>
          <a:prstGeom prst="rect">
            <a:avLst/>
          </a:prstGeom>
        </p:spPr>
      </p:pic>
      <p:sp>
        <p:nvSpPr>
          <p:cNvPr id="30" name="正方形/長方形 29"/>
          <p:cNvSpPr/>
          <p:nvPr/>
        </p:nvSpPr>
        <p:spPr>
          <a:xfrm>
            <a:off x="296885" y="1448794"/>
            <a:ext cx="11538799" cy="914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・係留費（占用料）、ボートの維持管理費、燃料費、人件費等のコストをペイし、尚且つ相応の利益を生み出すことは並大抵ではありません。</a:t>
            </a:r>
            <a:endParaRPr lang="en-US" altLang="ja-JP" sz="13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・また、船会社ではない一般の事業者が本来の事業と並行して恒常的に船着場利用者の対応を行うのは困難。（但し、催事等のスポット利用を除く）</a:t>
            </a:r>
            <a:endParaRPr lang="en-US" altLang="ja-JP" sz="13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・現在、㈱ロジエのグループでは前述の問題を解決するビジネスモデルを考案、展開し、企業視点での水上活用の成功例を紹介させて頂きます。</a:t>
            </a:r>
            <a:endParaRPr lang="en-US" altLang="ja-JP" sz="1300"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558" y="3624582"/>
            <a:ext cx="614832" cy="473145"/>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645" y="3075892"/>
            <a:ext cx="2854686" cy="1081212"/>
          </a:xfrm>
          <a:prstGeom prst="rect">
            <a:avLst/>
          </a:prstGeom>
        </p:spPr>
      </p:pic>
      <p:sp>
        <p:nvSpPr>
          <p:cNvPr id="19" name="角丸四角形 18"/>
          <p:cNvSpPr/>
          <p:nvPr/>
        </p:nvSpPr>
        <p:spPr>
          <a:xfrm>
            <a:off x="415638" y="4157104"/>
            <a:ext cx="2992593" cy="723651"/>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ラ ン チ </a:t>
            </a:r>
            <a:r>
              <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rPr>
              <a:t>or</a:t>
            </a: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 デ ィ ナ </a:t>
            </a:r>
            <a:r>
              <a:rPr kumimoji="1" lang="ja-JP" altLang="en-US" sz="1400" dirty="0" err="1" smtClean="0">
                <a:solidFill>
                  <a:schemeClr val="tx1"/>
                </a:solidFill>
                <a:latin typeface="HG丸ｺﾞｼｯｸM-PRO" panose="020F0600000000000000" pitchFamily="50" charset="-128"/>
                <a:ea typeface="HG丸ｺﾞｼｯｸM-PRO" panose="020F0600000000000000" pitchFamily="50" charset="-128"/>
              </a:rPr>
              <a:t>ー</a:t>
            </a:r>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 タ イ ム</a:t>
            </a:r>
            <a:endPar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（本町・カルトブランシュ）</a:t>
            </a:r>
            <a:endPar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20" name="角丸四角形 19"/>
          <p:cNvSpPr/>
          <p:nvPr/>
        </p:nvSpPr>
        <p:spPr>
          <a:xfrm>
            <a:off x="4560840" y="4157104"/>
            <a:ext cx="2992593" cy="723651"/>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堂 島 川 遊 覧 観 光</a:t>
            </a:r>
            <a:endParaRPr lang="en-US" altLang="ja-JP" sz="1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（ロジエクルーズサービス）</a:t>
            </a:r>
            <a:endPar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endParaRPr>
          </a:p>
        </p:txBody>
      </p:sp>
      <p:grpSp>
        <p:nvGrpSpPr>
          <p:cNvPr id="8" name="グループ化 7"/>
          <p:cNvGrpSpPr/>
          <p:nvPr/>
        </p:nvGrpSpPr>
        <p:grpSpPr>
          <a:xfrm>
            <a:off x="3693249" y="3351449"/>
            <a:ext cx="612917" cy="546265"/>
            <a:chOff x="3460330" y="5052949"/>
            <a:chExt cx="612917" cy="546265"/>
          </a:xfrm>
        </p:grpSpPr>
        <p:sp>
          <p:nvSpPr>
            <p:cNvPr id="6" name="二等辺三角形 5"/>
            <p:cNvSpPr/>
            <p:nvPr/>
          </p:nvSpPr>
          <p:spPr>
            <a:xfrm rot="5400000">
              <a:off x="3633860" y="5159827"/>
              <a:ext cx="546265" cy="3325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460330" y="5189516"/>
              <a:ext cx="310085" cy="273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p:cNvGrpSpPr/>
          <p:nvPr/>
        </p:nvGrpSpPr>
        <p:grpSpPr>
          <a:xfrm>
            <a:off x="7801200" y="3351449"/>
            <a:ext cx="612917" cy="546265"/>
            <a:chOff x="3460330" y="5052949"/>
            <a:chExt cx="612917" cy="546265"/>
          </a:xfrm>
        </p:grpSpPr>
        <p:sp>
          <p:nvSpPr>
            <p:cNvPr id="25" name="二等辺三角形 24"/>
            <p:cNvSpPr/>
            <p:nvPr/>
          </p:nvSpPr>
          <p:spPr>
            <a:xfrm rot="5400000">
              <a:off x="3633860" y="5159827"/>
              <a:ext cx="546265" cy="33250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460330" y="5189516"/>
              <a:ext cx="310085" cy="273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角丸四角形 26"/>
          <p:cNvSpPr/>
          <p:nvPr/>
        </p:nvSpPr>
        <p:spPr>
          <a:xfrm>
            <a:off x="8593288" y="4157104"/>
            <a:ext cx="2992593" cy="723651"/>
          </a:xfrm>
          <a:prstGeom prst="round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ア フ タ </a:t>
            </a:r>
            <a:r>
              <a:rPr lang="ja-JP" altLang="en-US" sz="1400" dirty="0" err="1" smtClean="0">
                <a:solidFill>
                  <a:schemeClr val="tx1"/>
                </a:solidFill>
                <a:latin typeface="HG丸ｺﾞｼｯｸM-PRO" panose="020F0600000000000000" pitchFamily="50" charset="-128"/>
                <a:ea typeface="HG丸ｺﾞｼｯｸM-PRO" panose="020F0600000000000000" pitchFamily="50" charset="-128"/>
              </a:rPr>
              <a:t>ー</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 タ イ ム</a:t>
            </a:r>
            <a:endParaRPr kumimoji="1" lang="en-US" altLang="ja-JP" sz="1400" dirty="0" smtClean="0">
              <a:solidFill>
                <a:schemeClr val="tx1"/>
              </a:solidFill>
              <a:latin typeface="HG丸ｺﾞｼｯｸM-PRO" panose="020F0600000000000000" pitchFamily="50" charset="-128"/>
              <a:ea typeface="HG丸ｺﾞｼｯｸM-PRO" panose="020F0600000000000000" pitchFamily="50" charset="-128"/>
            </a:endParaRPr>
          </a:p>
          <a:p>
            <a:pPr algn="ct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（ＢＡＲ ＢＡＮＫＳ）</a:t>
            </a:r>
            <a:endPar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31" name="正方形/長方形 30"/>
          <p:cNvSpPr/>
          <p:nvPr/>
        </p:nvSpPr>
        <p:spPr>
          <a:xfrm>
            <a:off x="298223" y="2125683"/>
            <a:ext cx="11501837" cy="914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rgbClr val="FF5050"/>
                </a:solidFill>
                <a:latin typeface="HG丸ｺﾞｼｯｸM-PRO" panose="020F0600000000000000" pitchFamily="50" charset="-128"/>
                <a:ea typeface="HG丸ｺﾞｼｯｸM-PRO" panose="020F0600000000000000" pitchFamily="50" charset="-128"/>
              </a:rPr>
              <a:t>★ 水上観光を単体のサービスと考えるのではなく、ランチ（ディナー）と</a:t>
            </a:r>
            <a:r>
              <a:rPr lang="ja-JP" altLang="en-US" sz="1400" dirty="0">
                <a:solidFill>
                  <a:srgbClr val="FF5050"/>
                </a:solidFill>
                <a:latin typeface="HG丸ｺﾞｼｯｸM-PRO" panose="020F0600000000000000" pitchFamily="50" charset="-128"/>
                <a:ea typeface="HG丸ｺﾞｼｯｸM-PRO" panose="020F0600000000000000" pitchFamily="50" charset="-128"/>
              </a:rPr>
              <a:t>アフター</a:t>
            </a:r>
            <a:r>
              <a:rPr lang="ja-JP" altLang="en-US" sz="1400" dirty="0" smtClean="0">
                <a:solidFill>
                  <a:srgbClr val="FF5050"/>
                </a:solidFill>
                <a:latin typeface="HG丸ｺﾞｼｯｸM-PRO" panose="020F0600000000000000" pitchFamily="50" charset="-128"/>
                <a:ea typeface="HG丸ｺﾞｼｯｸM-PRO" panose="020F0600000000000000" pitchFamily="50" charset="-128"/>
              </a:rPr>
              <a:t>サービスを絡めた総合サービスとして提案している。</a:t>
            </a:r>
            <a:endParaRPr lang="en-US" altLang="ja-JP" sz="1400" dirty="0" smtClean="0">
              <a:solidFill>
                <a:srgbClr val="FF5050"/>
              </a:solidFill>
              <a:latin typeface="HG丸ｺﾞｼｯｸM-PRO" panose="020F0600000000000000" pitchFamily="50" charset="-128"/>
              <a:ea typeface="HG丸ｺﾞｼｯｸM-PRO" panose="020F0600000000000000" pitchFamily="50" charset="-128"/>
            </a:endParaRPr>
          </a:p>
          <a:p>
            <a:r>
              <a:rPr lang="ja-JP" altLang="en-US" sz="1400" dirty="0" smtClean="0">
                <a:solidFill>
                  <a:srgbClr val="FF5050"/>
                </a:solidFill>
                <a:latin typeface="HG丸ｺﾞｼｯｸM-PRO" panose="020F0600000000000000" pitchFamily="50" charset="-128"/>
                <a:ea typeface="HG丸ｺﾞｼｯｸM-PRO" panose="020F0600000000000000" pitchFamily="50" charset="-128"/>
              </a:rPr>
              <a:t>★ 結果、パーティー需要の呼び込みに成功し、ボートに掛かる高額なコストを総合サービスによるパック料金でペイできている。</a:t>
            </a:r>
            <a:endParaRPr lang="en-US" altLang="ja-JP" sz="1400" dirty="0" smtClean="0">
              <a:solidFill>
                <a:srgbClr val="FF5050"/>
              </a:solidFill>
              <a:latin typeface="HG丸ｺﾞｼｯｸM-PRO" panose="020F0600000000000000" pitchFamily="50" charset="-128"/>
              <a:ea typeface="HG丸ｺﾞｼｯｸM-PRO" panose="020F0600000000000000" pitchFamily="50" charset="-128"/>
            </a:endParaRPr>
          </a:p>
          <a:p>
            <a:r>
              <a:rPr lang="ja-JP" altLang="en-US" sz="1400" dirty="0" smtClean="0">
                <a:solidFill>
                  <a:srgbClr val="FF5050"/>
                </a:solidFill>
                <a:latin typeface="HG丸ｺﾞｼｯｸM-PRO" panose="020F0600000000000000" pitchFamily="50" charset="-128"/>
                <a:ea typeface="HG丸ｺﾞｼｯｸM-PRO" panose="020F0600000000000000" pitchFamily="50" charset="-128"/>
              </a:rPr>
              <a:t>★ モエヘネシーディアジオ㈱、八光モータース㈱、ディライト㈱など異業種との積極的な取り組みで新たな河川利用の魅力を演出している。</a:t>
            </a:r>
            <a:endParaRPr lang="en-US" altLang="ja-JP" sz="1400" dirty="0" smtClean="0">
              <a:solidFill>
                <a:srgbClr val="FF5050"/>
              </a:solidFill>
              <a:latin typeface="HG丸ｺﾞｼｯｸM-PRO" panose="020F0600000000000000" pitchFamily="50" charset="-128"/>
              <a:ea typeface="HG丸ｺﾞｼｯｸM-PRO" panose="020F0600000000000000" pitchFamily="50" charset="-128"/>
            </a:endParaRPr>
          </a:p>
        </p:txBody>
      </p:sp>
      <p:sp>
        <p:nvSpPr>
          <p:cNvPr id="32" name="正方形/長方形 31"/>
          <p:cNvSpPr/>
          <p:nvPr/>
        </p:nvSpPr>
        <p:spPr>
          <a:xfrm>
            <a:off x="3384481" y="3899165"/>
            <a:ext cx="1176359" cy="803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貸切タクシーで</a:t>
            </a:r>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本町から中之島</a:t>
            </a:r>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へ快適に移動。</a:t>
            </a:r>
            <a:endParaRPr lang="ja-JP" altLang="en-US"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3" name="正方形/長方形 32"/>
          <p:cNvSpPr/>
          <p:nvPr/>
        </p:nvSpPr>
        <p:spPr>
          <a:xfrm>
            <a:off x="7499777" y="3899165"/>
            <a:ext cx="1176359" cy="803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約１時間の周遊を経て、余韻を楽しめます。</a:t>
            </a:r>
            <a:endParaRPr lang="ja-JP" altLang="en-US" sz="11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4" name="正方形/長方形 33"/>
          <p:cNvSpPr/>
          <p:nvPr/>
        </p:nvSpPr>
        <p:spPr>
          <a:xfrm>
            <a:off x="215098" y="4693308"/>
            <a:ext cx="11501837" cy="1018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rgbClr val="FF5050"/>
                </a:solidFill>
                <a:latin typeface="HG丸ｺﾞｼｯｸM-PRO" panose="020F0600000000000000" pitchFamily="50" charset="-128"/>
                <a:ea typeface="HG丸ｺﾞｼｯｸM-PRO" panose="020F0600000000000000" pitchFamily="50" charset="-128"/>
              </a:rPr>
              <a:t>パック料金　　　</a:t>
            </a:r>
            <a:r>
              <a:rPr lang="ja-JP" altLang="en-US" sz="2800" dirty="0" smtClean="0">
                <a:solidFill>
                  <a:srgbClr val="0070C0"/>
                </a:solidFill>
                <a:latin typeface="HG丸ｺﾞｼｯｸM-PRO" panose="020F0600000000000000" pitchFamily="50" charset="-128"/>
                <a:ea typeface="HG丸ｺﾞｼｯｸM-PRO" panose="020F0600000000000000" pitchFamily="50" charset="-128"/>
              </a:rPr>
              <a:t>飲食費用</a:t>
            </a:r>
            <a:r>
              <a:rPr lang="ja-JP" altLang="en-US" sz="2800" dirty="0" smtClean="0">
                <a:solidFill>
                  <a:srgbClr val="FF5050"/>
                </a:solidFill>
                <a:latin typeface="HG丸ｺﾞｼｯｸM-PRO" panose="020F0600000000000000" pitchFamily="50" charset="-128"/>
                <a:ea typeface="HG丸ｺﾞｼｯｸM-PRO" panose="020F0600000000000000" pitchFamily="50" charset="-128"/>
              </a:rPr>
              <a:t>　　　</a:t>
            </a:r>
            <a:r>
              <a:rPr lang="ja-JP" altLang="en-US" sz="2800" dirty="0" smtClean="0">
                <a:solidFill>
                  <a:srgbClr val="0070C0"/>
                </a:solidFill>
                <a:latin typeface="HG丸ｺﾞｼｯｸM-PRO" panose="020F0600000000000000" pitchFamily="50" charset="-128"/>
                <a:ea typeface="HG丸ｺﾞｼｯｸM-PRO" panose="020F0600000000000000" pitchFamily="50" charset="-128"/>
              </a:rPr>
              <a:t>ボート航行費用</a:t>
            </a:r>
            <a:r>
              <a:rPr lang="ja-JP" altLang="en-US" sz="2800" dirty="0" smtClean="0">
                <a:solidFill>
                  <a:srgbClr val="FF5050"/>
                </a:solidFill>
                <a:latin typeface="HG丸ｺﾞｼｯｸM-PRO" panose="020F0600000000000000" pitchFamily="50" charset="-128"/>
                <a:ea typeface="HG丸ｺﾞｼｯｸM-PRO" panose="020F0600000000000000" pitchFamily="50" charset="-128"/>
              </a:rPr>
              <a:t>　　　純利益</a:t>
            </a:r>
            <a:endParaRPr lang="ja-JP" altLang="en-US" sz="2800" dirty="0">
              <a:solidFill>
                <a:srgbClr val="FF5050"/>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3111356" y="5202674"/>
            <a:ext cx="440060" cy="93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544444" y="5202674"/>
            <a:ext cx="440060" cy="93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9144844" y="5119549"/>
            <a:ext cx="440060" cy="93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9144844" y="5258256"/>
            <a:ext cx="440060" cy="93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868224" y="5581401"/>
            <a:ext cx="10884604" cy="831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・水上観光を総合エンターテイメントサービスの一環として盛り込むことで無理なく利益を生み出す成功事例といえる。</a:t>
            </a:r>
            <a:endParaRPr lang="en-US" altLang="ja-JP" sz="13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・中之島バンクスの船着場の特色として、フリーの船着場という運用よりも計画的かつイベンティヴな活用が水都の魅力を生むと考えます。</a:t>
            </a:r>
            <a:endParaRPr lang="en-US" altLang="ja-JP" sz="13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・また、</a:t>
            </a:r>
            <a:r>
              <a:rPr lang="ja-JP" altLang="en-US" sz="1300" dirty="0">
                <a:solidFill>
                  <a:schemeClr val="tx1"/>
                </a:solidFill>
                <a:latin typeface="HG丸ｺﾞｼｯｸM-PRO" panose="020F0600000000000000" pitchFamily="50" charset="-128"/>
                <a:ea typeface="HG丸ｺﾞｼｯｸM-PRO" panose="020F0600000000000000" pitchFamily="50" charset="-128"/>
              </a:rPr>
              <a:t>重要</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なポイントとして</a:t>
            </a:r>
            <a:r>
              <a:rPr lang="ja-JP" altLang="en-US" sz="1300" dirty="0" smtClean="0">
                <a:solidFill>
                  <a:srgbClr val="FF5050"/>
                </a:solidFill>
                <a:latin typeface="HG丸ｺﾞｼｯｸM-PRO" panose="020F0600000000000000" pitchFamily="50" charset="-128"/>
                <a:ea typeface="HG丸ｺﾞｼｯｸM-PRO" panose="020F0600000000000000" pitchFamily="50" charset="-128"/>
              </a:rPr>
              <a:t>陸上サービスの充実、エリアの総合的な魅力なくして河川エリアでの成功はない</a:t>
            </a:r>
            <a:r>
              <a:rPr lang="ja-JP" altLang="en-US" sz="1300" dirty="0" smtClean="0">
                <a:solidFill>
                  <a:schemeClr val="tx1"/>
                </a:solidFill>
                <a:latin typeface="HG丸ｺﾞｼｯｸM-PRO" panose="020F0600000000000000" pitchFamily="50" charset="-128"/>
                <a:ea typeface="HG丸ｺﾞｼｯｸM-PRO" panose="020F0600000000000000" pitchFamily="50" charset="-128"/>
              </a:rPr>
              <a:t>と考えています。</a:t>
            </a:r>
            <a:endParaRPr lang="ja-JP" altLang="en-US" sz="13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0" name="正方形/長方形 39"/>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6702410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143" t="15741" b="8697"/>
          <a:stretch/>
        </p:blipFill>
        <p:spPr bwMode="auto">
          <a:xfrm>
            <a:off x="2755073" y="1389414"/>
            <a:ext cx="5510152" cy="490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21972" y="6413677"/>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図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50" name="正方形/長方形 49"/>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28" name="正方形/長方形 27"/>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age.18</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29" name="正方形/長方形 28"/>
          <p:cNvSpPr/>
          <p:nvPr/>
        </p:nvSpPr>
        <p:spPr>
          <a:xfrm>
            <a:off x="321972" y="935489"/>
            <a:ext cx="6150079"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4</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本事業立ち上げ当時 ～ 現時点までの総括</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問題点</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四角形吹き出し 5"/>
          <p:cNvSpPr/>
          <p:nvPr/>
        </p:nvSpPr>
        <p:spPr>
          <a:xfrm>
            <a:off x="7050173" y="1256713"/>
            <a:ext cx="3966404" cy="2450959"/>
          </a:xfrm>
          <a:prstGeom prst="wedgeRectCallout">
            <a:avLst>
              <a:gd name="adj1" fmla="val -67042"/>
              <a:gd name="adj2" fmla="val 17549"/>
            </a:avLst>
          </a:prstGeom>
          <a:solidFill>
            <a:srgbClr val="66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リーガ側から中之島大通りを挟み、バンクス側の玉江橋バス停への横断歩道や陸橋がないため、小さな子供を連れたご家族が駐車場から車道を走って横断されるシーンを散見。非常に危険でいつ事故が起きても不思議ではない状況である。</a:t>
            </a:r>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p:txBody>
      </p:sp>
      <p:cxnSp>
        <p:nvCxnSpPr>
          <p:cNvPr id="8" name="直線コネクタ 7"/>
          <p:cNvCxnSpPr/>
          <p:nvPr/>
        </p:nvCxnSpPr>
        <p:spPr>
          <a:xfrm flipV="1">
            <a:off x="4073236" y="4690753"/>
            <a:ext cx="724395" cy="938151"/>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5087888" y="2897579"/>
            <a:ext cx="1170408" cy="1448792"/>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6249025" y="2181134"/>
            <a:ext cx="748124" cy="724396"/>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6997149" y="1550504"/>
            <a:ext cx="1001863" cy="630630"/>
          </a:xfrm>
          <a:prstGeom prst="line">
            <a:avLst/>
          </a:prstGeom>
          <a:ln w="31750">
            <a:solidFill>
              <a:srgbClr val="66FF99"/>
            </a:solidFill>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1479" y="1301129"/>
            <a:ext cx="2909423" cy="1637035"/>
          </a:xfrm>
          <a:prstGeom prst="rect">
            <a:avLst/>
          </a:prstGeom>
        </p:spPr>
      </p:pic>
      <p:sp>
        <p:nvSpPr>
          <p:cNvPr id="14" name="円/楕円 13"/>
          <p:cNvSpPr/>
          <p:nvPr/>
        </p:nvSpPr>
        <p:spPr>
          <a:xfrm>
            <a:off x="9664028" y="1372379"/>
            <a:ext cx="2211293" cy="14578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rgbClr val="FF7C80"/>
                </a:solidFill>
                <a:latin typeface="HG丸ｺﾞｼｯｸM-PRO" panose="020F0600000000000000" pitchFamily="50" charset="-128"/>
                <a:ea typeface="HG丸ｺﾞｼｯｸM-PRO" panose="020F0600000000000000" pitchFamily="50" charset="-128"/>
              </a:rPr>
              <a:t>死亡</a:t>
            </a:r>
            <a:r>
              <a:rPr kumimoji="1" lang="ja-JP" altLang="en-US" sz="1100" dirty="0" smtClean="0">
                <a:solidFill>
                  <a:srgbClr val="FF7C80"/>
                </a:solidFill>
                <a:latin typeface="HG丸ｺﾞｼｯｸM-PRO" panose="020F0600000000000000" pitchFamily="50" charset="-128"/>
                <a:ea typeface="HG丸ｺﾞｼｯｸM-PRO" panose="020F0600000000000000" pitchFamily="50" charset="-128"/>
              </a:rPr>
              <a:t>事故</a:t>
            </a:r>
            <a:r>
              <a:rPr lang="ja-JP" altLang="en-US" sz="1100" dirty="0">
                <a:solidFill>
                  <a:srgbClr val="FF7C80"/>
                </a:solidFill>
                <a:latin typeface="HG丸ｺﾞｼｯｸM-PRO" panose="020F0600000000000000" pitchFamily="50" charset="-128"/>
                <a:ea typeface="HG丸ｺﾞｼｯｸM-PRO" panose="020F0600000000000000" pitchFamily="50" charset="-128"/>
              </a:rPr>
              <a:t>を</a:t>
            </a:r>
            <a:r>
              <a:rPr kumimoji="1" lang="ja-JP" altLang="en-US" sz="1100" dirty="0" smtClean="0">
                <a:solidFill>
                  <a:srgbClr val="FF7C80"/>
                </a:solidFill>
                <a:latin typeface="HG丸ｺﾞｼｯｸM-PRO" panose="020F0600000000000000" pitchFamily="50" charset="-128"/>
                <a:ea typeface="HG丸ｺﾞｼｯｸM-PRO" panose="020F0600000000000000" pitchFamily="50" charset="-128"/>
              </a:rPr>
              <a:t>未然に防止する</a:t>
            </a:r>
            <a:r>
              <a:rPr kumimoji="1" lang="ja-JP" altLang="en-US" sz="1100" dirty="0" smtClean="0">
                <a:solidFill>
                  <a:schemeClr val="bg1"/>
                </a:solidFill>
                <a:latin typeface="HG丸ｺﾞｼｯｸM-PRO" panose="020F0600000000000000" pitchFamily="50" charset="-128"/>
                <a:ea typeface="HG丸ｺﾞｼｯｸM-PRO" panose="020F0600000000000000" pitchFamily="50" charset="-128"/>
              </a:rPr>
              <a:t>という観点で陸橋もしくは信号機付き横断歩道の設置が急務です。</a:t>
            </a:r>
            <a:endParaRPr kumimoji="1" lang="ja-JP" altLang="en-US" sz="1100" dirty="0">
              <a:solidFill>
                <a:schemeClr val="bg1"/>
              </a:solidFill>
              <a:latin typeface="HG丸ｺﾞｼｯｸM-PRO" panose="020F0600000000000000" pitchFamily="50" charset="-128"/>
              <a:ea typeface="HG丸ｺﾞｼｯｸM-PRO" panose="020F0600000000000000" pitchFamily="50" charset="-128"/>
            </a:endParaRPr>
          </a:p>
        </p:txBody>
      </p:sp>
      <p:sp>
        <p:nvSpPr>
          <p:cNvPr id="33" name="四角形吹き出し 32"/>
          <p:cNvSpPr/>
          <p:nvPr/>
        </p:nvSpPr>
        <p:spPr>
          <a:xfrm>
            <a:off x="415636" y="1721922"/>
            <a:ext cx="3075709" cy="3063228"/>
          </a:xfrm>
          <a:prstGeom prst="wedgeRectCallout">
            <a:avLst>
              <a:gd name="adj1" fmla="val 91516"/>
              <a:gd name="adj2" fmla="val 16515"/>
            </a:avLst>
          </a:prstGeom>
          <a:solidFill>
            <a:srgbClr val="7ED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エンジンの暴音並びに高速航行の影響で不規則な大波が発生し、水上デッキに悪影響を及ぼしているだけでなく、大音量で音楽をかき鳴らしながらの航行は</a:t>
            </a:r>
            <a:r>
              <a:rPr lang="ja-JP" altLang="en-US" sz="1100" dirty="0">
                <a:solidFill>
                  <a:schemeClr val="tx1"/>
                </a:solidFill>
                <a:latin typeface="HG丸ｺﾞｼｯｸM-PRO" panose="020F0600000000000000" pitchFamily="50" charset="-128"/>
                <a:ea typeface="HG丸ｺﾞｼｯｸM-PRO" panose="020F0600000000000000" pitchFamily="50" charset="-128"/>
              </a:rPr>
              <a:t>河川</a:t>
            </a:r>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の賑やかし以前の問題で、周辺住民や訪問客に対しイメージダウンとなっている。（違法航行の可能性有）</a:t>
            </a:r>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771" y="1806444"/>
            <a:ext cx="2913115" cy="1639113"/>
          </a:xfrm>
          <a:prstGeom prst="rect">
            <a:avLst/>
          </a:prstGeom>
        </p:spPr>
      </p:pic>
      <p:sp>
        <p:nvSpPr>
          <p:cNvPr id="37" name="円/楕円 36"/>
          <p:cNvSpPr/>
          <p:nvPr/>
        </p:nvSpPr>
        <p:spPr>
          <a:xfrm>
            <a:off x="642598" y="4702025"/>
            <a:ext cx="2211293" cy="14578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bg1"/>
                </a:solidFill>
                <a:latin typeface="HG丸ｺﾞｼｯｸM-PRO" panose="020F0600000000000000" pitchFamily="50" charset="-128"/>
                <a:ea typeface="HG丸ｺﾞｼｯｸM-PRO" panose="020F0600000000000000" pitchFamily="50" charset="-128"/>
              </a:rPr>
              <a:t>風光明媚</a:t>
            </a:r>
            <a:r>
              <a:rPr kumimoji="1" lang="ja-JP" altLang="en-US" sz="1100" dirty="0" smtClean="0">
                <a:solidFill>
                  <a:schemeClr val="bg1"/>
                </a:solidFill>
                <a:latin typeface="HG丸ｺﾞｼｯｸM-PRO" panose="020F0600000000000000" pitchFamily="50" charset="-128"/>
                <a:ea typeface="HG丸ｺﾞｼｯｸM-PRO" panose="020F0600000000000000" pitchFamily="50" charset="-128"/>
              </a:rPr>
              <a:t>な環境を破壊する</a:t>
            </a:r>
            <a:r>
              <a:rPr kumimoji="1" lang="ja-JP" altLang="en-US" sz="1100" dirty="0" smtClean="0">
                <a:solidFill>
                  <a:srgbClr val="FF7C80"/>
                </a:solidFill>
                <a:latin typeface="HG丸ｺﾞｼｯｸM-PRO" panose="020F0600000000000000" pitchFamily="50" charset="-128"/>
                <a:ea typeface="HG丸ｺﾞｼｯｸM-PRO" panose="020F0600000000000000" pitchFamily="50" charset="-128"/>
              </a:rPr>
              <a:t>モラルなき水上暴走族の存在</a:t>
            </a:r>
            <a:r>
              <a:rPr kumimoji="1" lang="ja-JP" altLang="en-US" sz="1100" dirty="0" smtClean="0">
                <a:solidFill>
                  <a:schemeClr val="bg1"/>
                </a:solidFill>
                <a:latin typeface="HG丸ｺﾞｼｯｸM-PRO" panose="020F0600000000000000" pitchFamily="50" charset="-128"/>
                <a:ea typeface="HG丸ｺﾞｼｯｸM-PRO" panose="020F0600000000000000" pitchFamily="50" charset="-128"/>
              </a:rPr>
              <a:t>が良質な環境づくりの妨げとなっている。</a:t>
            </a:r>
            <a:endParaRPr kumimoji="1" lang="en-US" altLang="ja-JP" sz="110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39" name="四角形吹き出し 38"/>
          <p:cNvSpPr/>
          <p:nvPr/>
        </p:nvSpPr>
        <p:spPr>
          <a:xfrm>
            <a:off x="7050173" y="3761694"/>
            <a:ext cx="3966404" cy="2450959"/>
          </a:xfrm>
          <a:prstGeom prst="wedgeRectCallout">
            <a:avLst>
              <a:gd name="adj1" fmla="val -82012"/>
              <a:gd name="adj2" fmla="val -48830"/>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各テナントの自助努力によるリーガロイヤル・テナントとの相互送客体制の拡充、弊社による視認性向上を目的とした電照ゲート設置やアクセス案内表示を充実させるも根本的解決には至らず、横断歩道などの交通インフラの</a:t>
            </a:r>
            <a:r>
              <a:rPr lang="ja-JP" altLang="en-US" sz="1100" dirty="0">
                <a:solidFill>
                  <a:schemeClr val="tx1"/>
                </a:solidFill>
                <a:latin typeface="HG丸ｺﾞｼｯｸM-PRO" panose="020F0600000000000000" pitchFamily="50" charset="-128"/>
                <a:ea typeface="HG丸ｺﾞｼｯｸM-PRO" panose="020F0600000000000000" pitchFamily="50" charset="-128"/>
              </a:rPr>
              <a:t>整備</a:t>
            </a:r>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が必要。</a:t>
            </a:r>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16" name="図 15"/>
          <p:cNvPicPr>
            <a:picLocks noChangeAspect="1"/>
          </p:cNvPicPr>
          <p:nvPr/>
        </p:nvPicPr>
        <p:blipFill rotWithShape="1">
          <a:blip r:embed="rId6">
            <a:extLst>
              <a:ext uri="{28A0092B-C50C-407E-A947-70E740481C1C}">
                <a14:useLocalDpi xmlns:a14="http://schemas.microsoft.com/office/drawing/2010/main" val="0"/>
              </a:ext>
            </a:extLst>
          </a:blip>
          <a:srcRect l="6605" t="35689" r="-2179" b="10535"/>
          <a:stretch/>
        </p:blipFill>
        <p:spPr>
          <a:xfrm>
            <a:off x="7097787" y="3806349"/>
            <a:ext cx="2913115" cy="1639113"/>
          </a:xfrm>
          <a:prstGeom prst="rect">
            <a:avLst/>
          </a:prstGeom>
        </p:spPr>
      </p:pic>
      <p:sp>
        <p:nvSpPr>
          <p:cNvPr id="41" name="円/楕円 40"/>
          <p:cNvSpPr/>
          <p:nvPr/>
        </p:nvSpPr>
        <p:spPr>
          <a:xfrm>
            <a:off x="9664028" y="3878118"/>
            <a:ext cx="2211293" cy="14578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smtClean="0">
                <a:solidFill>
                  <a:schemeClr val="bg1"/>
                </a:solidFill>
                <a:latin typeface="HG丸ｺﾞｼｯｸM-PRO" panose="020F0600000000000000" pitchFamily="50" charset="-128"/>
                <a:ea typeface="HG丸ｺﾞｼｯｸM-PRO" panose="020F0600000000000000" pitchFamily="50" charset="-128"/>
              </a:rPr>
              <a:t>堤防奥に隠れた地域の視認性、認知度向上へ</a:t>
            </a:r>
            <a:r>
              <a:rPr lang="ja-JP" altLang="en-US" sz="1100" dirty="0" smtClean="0">
                <a:solidFill>
                  <a:srgbClr val="FF7C80"/>
                </a:solidFill>
                <a:latin typeface="HG丸ｺﾞｼｯｸM-PRO" panose="020F0600000000000000" pitchFamily="50" charset="-128"/>
                <a:ea typeface="HG丸ｺﾞｼｯｸM-PRO" panose="020F0600000000000000" pitchFamily="50" charset="-128"/>
              </a:rPr>
              <a:t>資本投下を重ねるも採算ベースは遠く</a:t>
            </a:r>
            <a:r>
              <a:rPr lang="ja-JP" altLang="en-US" sz="1100" dirty="0" smtClean="0">
                <a:solidFill>
                  <a:schemeClr val="bg1"/>
                </a:solidFill>
                <a:latin typeface="HG丸ｺﾞｼｯｸM-PRO" panose="020F0600000000000000" pitchFamily="50" charset="-128"/>
                <a:ea typeface="HG丸ｺﾞｼｯｸM-PRO" panose="020F0600000000000000" pitchFamily="50" charset="-128"/>
              </a:rPr>
              <a:t>、限界がある。</a:t>
            </a:r>
            <a:endParaRPr kumimoji="1" lang="ja-JP" altLang="en-US" sz="1100" dirty="0">
              <a:solidFill>
                <a:schemeClr val="bg1"/>
              </a:solidFill>
              <a:latin typeface="HG丸ｺﾞｼｯｸM-PRO" panose="020F0600000000000000" pitchFamily="50" charset="-128"/>
              <a:ea typeface="HG丸ｺﾞｼｯｸM-PRO" panose="020F0600000000000000" pitchFamily="50" charset="-128"/>
            </a:endParaRPr>
          </a:p>
        </p:txBody>
      </p:sp>
      <p:cxnSp>
        <p:nvCxnSpPr>
          <p:cNvPr id="42" name="直線コネクタ 41"/>
          <p:cNvCxnSpPr/>
          <p:nvPr/>
        </p:nvCxnSpPr>
        <p:spPr>
          <a:xfrm>
            <a:off x="5379539" y="3633156"/>
            <a:ext cx="344206" cy="280587"/>
          </a:xfrm>
          <a:prstGeom prst="line">
            <a:avLst/>
          </a:prstGeom>
          <a:ln w="31750">
            <a:solidFill>
              <a:srgbClr val="FFFF66"/>
            </a:solidFill>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4793950" y="3785939"/>
            <a:ext cx="145454" cy="145454"/>
          </a:xfrm>
          <a:prstGeom prst="ellipse">
            <a:avLst/>
          </a:prstGeom>
          <a:solidFill>
            <a:srgbClr val="7ED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4866677" y="3536685"/>
            <a:ext cx="145454" cy="145454"/>
          </a:xfrm>
          <a:prstGeom prst="ellipse">
            <a:avLst/>
          </a:prstGeom>
          <a:solidFill>
            <a:srgbClr val="7ED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856060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143" t="15741" r="23935" b="8697"/>
          <a:stretch/>
        </p:blipFill>
        <p:spPr bwMode="auto">
          <a:xfrm>
            <a:off x="8019698" y="1389414"/>
            <a:ext cx="3566612" cy="490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21972" y="6413677"/>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図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50" name="正方形/長方形 49"/>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28" name="正方形/長方形 27"/>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age.19</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29" name="正方形/長方形 28"/>
          <p:cNvSpPr/>
          <p:nvPr/>
        </p:nvSpPr>
        <p:spPr>
          <a:xfrm>
            <a:off x="321972" y="935489"/>
            <a:ext cx="6150079"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4</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本事業立ち上げ当時 ～ 現時点までの総括</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問題点</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3" name="四角形吹き出し 32"/>
          <p:cNvSpPr/>
          <p:nvPr/>
        </p:nvSpPr>
        <p:spPr>
          <a:xfrm>
            <a:off x="558136" y="1389414"/>
            <a:ext cx="6986494" cy="3325089"/>
          </a:xfrm>
          <a:prstGeom prst="wedgeRectCallout">
            <a:avLst>
              <a:gd name="adj1" fmla="val 61401"/>
              <a:gd name="adj2" fmla="val 52348"/>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堂島大橋は北詰・南詰共に放置自転車・ゴミ等による環境汚染が目立っています。</a:t>
            </a:r>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ボロボロの錆びた柵が設置（放置）されております。こういう状況が汚染を呼び込んでいると思います。</a:t>
            </a:r>
            <a:endParaRPr lang="en-US" altLang="ja-JP" sz="11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抑止のひとつとして、柵ではなく植栽を設置するなど、水辺の観光名所に相応しい</a:t>
            </a:r>
            <a:r>
              <a:rPr lang="ja-JP" altLang="en-US" sz="1100" dirty="0">
                <a:solidFill>
                  <a:schemeClr val="tx1"/>
                </a:solidFill>
                <a:latin typeface="HG丸ｺﾞｼｯｸM-PRO" panose="020F0600000000000000" pitchFamily="50" charset="-128"/>
                <a:ea typeface="HG丸ｺﾞｼｯｸM-PRO" panose="020F0600000000000000" pitchFamily="50" charset="-128"/>
              </a:rPr>
              <a:t>演出</a:t>
            </a:r>
            <a:r>
              <a:rPr lang="ja-JP" altLang="en-US" sz="1100" dirty="0" smtClean="0">
                <a:solidFill>
                  <a:schemeClr val="tx1"/>
                </a:solidFill>
                <a:latin typeface="HG丸ｺﾞｼｯｸM-PRO" panose="020F0600000000000000" pitchFamily="50" charset="-128"/>
                <a:ea typeface="HG丸ｺﾞｼｯｸM-PRO" panose="020F0600000000000000" pitchFamily="50" charset="-128"/>
              </a:rPr>
              <a:t>が不可欠である。</a:t>
            </a:r>
            <a:endParaRPr lang="en-US" altLang="ja-JP" sz="1100" dirty="0">
              <a:solidFill>
                <a:schemeClr val="tx1"/>
              </a:solidFill>
              <a:latin typeface="HG丸ｺﾞｼｯｸM-PRO" panose="020F0600000000000000" pitchFamily="50" charset="-128"/>
              <a:ea typeface="HG丸ｺﾞｼｯｸM-PRO" panose="020F0600000000000000" pitchFamily="50" charset="-128"/>
            </a:endParaRPr>
          </a:p>
        </p:txBody>
      </p:sp>
      <p:cxnSp>
        <p:nvCxnSpPr>
          <p:cNvPr id="26" name="直線コネクタ 25"/>
          <p:cNvCxnSpPr/>
          <p:nvPr/>
        </p:nvCxnSpPr>
        <p:spPr>
          <a:xfrm>
            <a:off x="8445339" y="4913906"/>
            <a:ext cx="794075" cy="564541"/>
          </a:xfrm>
          <a:prstGeom prst="line">
            <a:avLst/>
          </a:prstGeom>
          <a:ln w="31750">
            <a:solidFill>
              <a:srgbClr val="FF99FF"/>
            </a:solidFill>
          </a:ln>
        </p:spPr>
        <p:style>
          <a:lnRef idx="1">
            <a:schemeClr val="accent1"/>
          </a:lnRef>
          <a:fillRef idx="0">
            <a:schemeClr val="accent1"/>
          </a:fillRef>
          <a:effectRef idx="0">
            <a:schemeClr val="accent1"/>
          </a:effectRef>
          <a:fontRef idx="minor">
            <a:schemeClr val="tx1"/>
          </a:fontRef>
        </p:style>
      </p:cxn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510" y="1485820"/>
            <a:ext cx="2193120" cy="1233630"/>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045" y="1485821"/>
            <a:ext cx="2193120" cy="1233630"/>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5165" y="1485821"/>
            <a:ext cx="2193120" cy="1233630"/>
          </a:xfrm>
          <a:prstGeom prst="rect">
            <a:avLst/>
          </a:prstGeom>
        </p:spPr>
      </p:pic>
      <p:pic>
        <p:nvPicPr>
          <p:cNvPr id="23" name="図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045" y="2816561"/>
            <a:ext cx="2193120" cy="1233630"/>
          </a:xfrm>
          <a:prstGeom prst="rect">
            <a:avLst/>
          </a:prstGeom>
        </p:spPr>
      </p:pic>
      <p:pic>
        <p:nvPicPr>
          <p:cNvPr id="24" name="図 23"/>
          <p:cNvPicPr>
            <a:picLocks noChangeAspect="1"/>
          </p:cNvPicPr>
          <p:nvPr/>
        </p:nvPicPr>
        <p:blipFill rotWithShape="1">
          <a:blip r:embed="rId8">
            <a:extLst>
              <a:ext uri="{28A0092B-C50C-407E-A947-70E740481C1C}">
                <a14:useLocalDpi xmlns:a14="http://schemas.microsoft.com/office/drawing/2010/main" val="0"/>
              </a:ext>
            </a:extLst>
          </a:blip>
          <a:srcRect l="36951" t="22530" r="22530" b="36951"/>
          <a:stretch/>
        </p:blipFill>
        <p:spPr>
          <a:xfrm>
            <a:off x="5238510" y="2816561"/>
            <a:ext cx="2193120" cy="1233629"/>
          </a:xfrm>
          <a:prstGeom prst="rect">
            <a:avLst/>
          </a:prstGeom>
        </p:spPr>
      </p:pic>
      <p:pic>
        <p:nvPicPr>
          <p:cNvPr id="32" name="図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5165" y="2816561"/>
            <a:ext cx="2193120" cy="1233630"/>
          </a:xfrm>
          <a:prstGeom prst="rect">
            <a:avLst/>
          </a:prstGeom>
        </p:spPr>
      </p:pic>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8009" t="36953" r="63869" b="35693"/>
          <a:stretch/>
        </p:blipFill>
        <p:spPr bwMode="auto">
          <a:xfrm>
            <a:off x="2076600" y="4777342"/>
            <a:ext cx="1225621" cy="147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6957" t="36953" r="45748" b="35693"/>
          <a:stretch/>
        </p:blipFill>
        <p:spPr bwMode="auto">
          <a:xfrm>
            <a:off x="3296871" y="4777341"/>
            <a:ext cx="1169730" cy="147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円/楕円 36"/>
          <p:cNvSpPr/>
          <p:nvPr/>
        </p:nvSpPr>
        <p:spPr>
          <a:xfrm>
            <a:off x="4343967" y="4824842"/>
            <a:ext cx="2211293" cy="14578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smtClean="0">
                <a:solidFill>
                  <a:srgbClr val="FF7C80"/>
                </a:solidFill>
                <a:latin typeface="HG丸ｺﾞｼｯｸM-PRO" panose="020F0600000000000000" pitchFamily="50" charset="-128"/>
                <a:ea typeface="HG丸ｺﾞｼｯｸM-PRO" panose="020F0600000000000000" pitchFamily="50" charset="-128"/>
              </a:rPr>
              <a:t>民・官、一体となって中之島西地区の美観を保ちましょう。</a:t>
            </a:r>
            <a:r>
              <a:rPr kumimoji="1" lang="ja-JP" altLang="en-US" sz="1100" dirty="0" smtClean="0">
                <a:solidFill>
                  <a:schemeClr val="bg1"/>
                </a:solidFill>
                <a:latin typeface="HG丸ｺﾞｼｯｸM-PRO" panose="020F0600000000000000" pitchFamily="50" charset="-128"/>
                <a:ea typeface="HG丸ｺﾞｼｯｸM-PRO" panose="020F0600000000000000" pitchFamily="50" charset="-128"/>
              </a:rPr>
              <a:t>左の画像は昨年末のクリーンアップ運動の様子です。</a:t>
            </a:r>
            <a:endParaRPr kumimoji="1" lang="en-US" altLang="ja-JP" sz="1100" dirty="0" smtClean="0">
              <a:solidFill>
                <a:schemeClr val="bg1"/>
              </a:solidFill>
              <a:latin typeface="HG丸ｺﾞｼｯｸM-PRO" panose="020F0600000000000000" pitchFamily="50" charset="-128"/>
              <a:ea typeface="HG丸ｺﾞｼｯｸM-PRO" panose="020F0600000000000000" pitchFamily="50" charset="-128"/>
            </a:endParaRPr>
          </a:p>
        </p:txBody>
      </p:sp>
      <p:sp>
        <p:nvSpPr>
          <p:cNvPr id="34" name="正方形/長方形 33"/>
          <p:cNvSpPr/>
          <p:nvPr/>
        </p:nvSpPr>
        <p:spPr>
          <a:xfrm>
            <a:off x="5335643" y="2900193"/>
            <a:ext cx="1998853" cy="3084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rgbClr val="FFFF00"/>
                </a:solidFill>
                <a:latin typeface="HG丸ｺﾞｼｯｸM-PRO" panose="020F0600000000000000" pitchFamily="50" charset="-128"/>
                <a:ea typeface="HG丸ｺﾞｼｯｸM-PRO" panose="020F0600000000000000" pitchFamily="50" charset="-128"/>
              </a:rPr>
              <a:t>金属剥き出しで危険！</a:t>
            </a:r>
            <a:endParaRPr kumimoji="1" lang="ja-JP" altLang="en-US" sz="1000" dirty="0">
              <a:solidFill>
                <a:srgbClr val="FFFF00"/>
              </a:solidFill>
              <a:latin typeface="HG丸ｺﾞｼｯｸM-PRO" panose="020F0600000000000000" pitchFamily="50" charset="-128"/>
              <a:ea typeface="HG丸ｺﾞｼｯｸM-PRO" panose="020F0600000000000000" pitchFamily="50" charset="-128"/>
            </a:endParaRPr>
          </a:p>
        </p:txBody>
      </p:sp>
      <p:cxnSp>
        <p:nvCxnSpPr>
          <p:cNvPr id="36" name="直線矢印コネクタ 35"/>
          <p:cNvCxnSpPr/>
          <p:nvPr/>
        </p:nvCxnSpPr>
        <p:spPr>
          <a:xfrm>
            <a:off x="4191990" y="3693226"/>
            <a:ext cx="1353787"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正方形/長方形 24"/>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889163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543972" y="2627699"/>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dirty="0">
                <a:solidFill>
                  <a:schemeClr val="tx1"/>
                </a:solidFill>
                <a:latin typeface="HG丸ｺﾞｼｯｸM-PRO" panose="020F0600000000000000" pitchFamily="50" charset="-128"/>
                <a:ea typeface="HG丸ｺﾞｼｯｸM-PRO" panose="020F0600000000000000" pitchFamily="50" charset="-128"/>
              </a:rPr>
              <a:t>2</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3200" dirty="0">
                <a:solidFill>
                  <a:schemeClr val="tx1"/>
                </a:solidFill>
                <a:latin typeface="HG丸ｺﾞｼｯｸM-PRO" panose="020F0600000000000000" pitchFamily="50" charset="-128"/>
                <a:ea typeface="HG丸ｺﾞｼｯｸM-PRO" panose="020F0600000000000000" pitchFamily="50" charset="-128"/>
              </a:rPr>
              <a:t>水上食事</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施設の運用状況について</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1543972" y="3684633"/>
            <a:ext cx="10200724"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3. </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改装後の各種取り組みに関するご報告と展望等</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1543972" y="1570765"/>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dirty="0">
                <a:solidFill>
                  <a:schemeClr val="tx1"/>
                </a:solidFill>
                <a:latin typeface="HG丸ｺﾞｼｯｸM-PRO" panose="020F0600000000000000" pitchFamily="50" charset="-128"/>
                <a:ea typeface="HG丸ｺﾞｼｯｸM-PRO" panose="020F0600000000000000" pitchFamily="50" charset="-128"/>
              </a:rPr>
              <a:t>1</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 中之島バンクス全棟改装工事終了のご報告</a:t>
            </a:r>
            <a:endParaRPr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11" name="正方形/長方形 10"/>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12" name="正方形/長方形 11"/>
          <p:cNvSpPr/>
          <p:nvPr/>
        </p:nvSpPr>
        <p:spPr>
          <a:xfrm>
            <a:off x="1543972" y="4741567"/>
            <a:ext cx="10200724"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dirty="0">
                <a:solidFill>
                  <a:schemeClr val="tx1"/>
                </a:solidFill>
                <a:latin typeface="HG丸ｺﾞｼｯｸM-PRO" panose="020F0600000000000000" pitchFamily="50" charset="-128"/>
                <a:ea typeface="HG丸ｺﾞｼｯｸM-PRO" panose="020F0600000000000000" pitchFamily="50" charset="-128"/>
              </a:rPr>
              <a:t>4</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本事業立ち上げ当時 ～ 現時点までの総括</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93981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7" name="正方形/長方形 6"/>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5" name="正方形/長方形 4"/>
          <p:cNvSpPr/>
          <p:nvPr/>
        </p:nvSpPr>
        <p:spPr>
          <a:xfrm>
            <a:off x="2660222" y="3120258"/>
            <a:ext cx="7398166"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solidFill>
                  <a:schemeClr val="tx1"/>
                </a:solidFill>
                <a:latin typeface="HG丸ｺﾞｼｯｸM-PRO" panose="020F0600000000000000" pitchFamily="50" charset="-128"/>
                <a:ea typeface="HG丸ｺﾞｼｯｸM-PRO" panose="020F0600000000000000" pitchFamily="50" charset="-128"/>
              </a:rPr>
              <a:t>ご清聴、ありがとうございました。</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17801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8" name="正方形/長方形 7"/>
          <p:cNvSpPr/>
          <p:nvPr/>
        </p:nvSpPr>
        <p:spPr>
          <a:xfrm>
            <a:off x="1686472" y="3043294"/>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dirty="0">
                <a:solidFill>
                  <a:schemeClr val="tx1"/>
                </a:solidFill>
                <a:latin typeface="HG丸ｺﾞｼｯｸM-PRO" panose="020F0600000000000000" pitchFamily="50" charset="-128"/>
                <a:ea typeface="HG丸ｺﾞｼｯｸM-PRO" panose="020F0600000000000000" pitchFamily="50" charset="-128"/>
              </a:rPr>
              <a:t>1</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 中之島バンクス全棟改装工事終了のご報告</a:t>
            </a:r>
            <a:endParaRPr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Tree>
    <p:extLst>
      <p:ext uri="{BB962C8B-B14F-4D97-AF65-F5344CB8AC3E}">
        <p14:creationId xmlns:p14="http://schemas.microsoft.com/office/powerpoint/2010/main" val="22883303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26946" y="5468587"/>
            <a:ext cx="10334172" cy="872836"/>
          </a:xfrm>
          <a:prstGeom prst="round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321973" y="935489"/>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1</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中之島バンクス全棟改装工事終了のご報告・・・工事の記録と概要</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14" name="正方形/長方形 13"/>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946" y="1426563"/>
            <a:ext cx="2761527" cy="1553359"/>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294" y="1426563"/>
            <a:ext cx="2761527" cy="1553359"/>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8901" y="1417910"/>
            <a:ext cx="2773532" cy="1560113"/>
          </a:xfrm>
          <a:prstGeom prst="rect">
            <a:avLst/>
          </a:prstGeom>
        </p:spPr>
      </p:pic>
      <p:sp>
        <p:nvSpPr>
          <p:cNvPr id="16" name="正方形/長方形 15"/>
          <p:cNvSpPr/>
          <p:nvPr/>
        </p:nvSpPr>
        <p:spPr>
          <a:xfrm>
            <a:off x="1045696" y="5450774"/>
            <a:ext cx="10369797"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平成２８年５月より開始の全棟改装工事から約４か月、全棟・全テナント揃ってのリニューアル並びにニューオープンを同年９月に果た</a:t>
            </a:r>
            <a:r>
              <a:rPr lang="ja-JP" altLang="en-US" sz="1200" dirty="0">
                <a:solidFill>
                  <a:schemeClr val="tx1"/>
                </a:solidFill>
                <a:latin typeface="HG丸ｺﾞｼｯｸM-PRO" panose="020F0600000000000000" pitchFamily="50" charset="-128"/>
                <a:ea typeface="HG丸ｺﾞｼｯｸM-PRO" panose="020F0600000000000000" pitchFamily="50" charset="-128"/>
              </a:rPr>
              <a:t>す</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大型テナント２社の参入に既存テナントのリフレッシュ、水上食事施設の運用（詳細は項目２）。この３つの柱が軸となっています。</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外観は従来のダークブラウンに加え、中心棟にサーモンピンクを採用し、リニューアル感がより増しました。</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 大半の</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施工をハウゼ・クリエイト社、意匠面並びに全体監修をインフィクス社へ要請し、開業５周年の節目に相応しいリフレッシュとなる。</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p:txBody>
      </p:sp>
      <p:sp>
        <p:nvSpPr>
          <p:cNvPr id="18" name="下矢印 17"/>
          <p:cNvSpPr/>
          <p:nvPr/>
        </p:nvSpPr>
        <p:spPr>
          <a:xfrm>
            <a:off x="1699616" y="3063048"/>
            <a:ext cx="408686" cy="5916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900" y="3720383"/>
            <a:ext cx="2775729" cy="1561347"/>
          </a:xfrm>
          <a:prstGeom prst="rect">
            <a:avLst/>
          </a:prstGeom>
        </p:spPr>
      </p:pic>
      <p:pic>
        <p:nvPicPr>
          <p:cNvPr id="5" name="図 4"/>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78294" y="3730374"/>
            <a:ext cx="2759333" cy="1552125"/>
          </a:xfrm>
          <a:prstGeom prst="rect">
            <a:avLst/>
          </a:prstGeom>
        </p:spPr>
      </p:pic>
      <p:pic>
        <p:nvPicPr>
          <p:cNvPr id="10" name="図 9"/>
          <p:cNvPicPr>
            <a:picLocks noChangeAspect="1"/>
          </p:cNvPicPr>
          <p:nvPr/>
        </p:nvPicPr>
        <p:blipFill rotWithShape="1">
          <a:blip r:embed="rId9" cstate="print">
            <a:extLst>
              <a:ext uri="{28A0092B-C50C-407E-A947-70E740481C1C}">
                <a14:useLocalDpi xmlns:a14="http://schemas.microsoft.com/office/drawing/2010/main" val="0"/>
              </a:ext>
            </a:extLst>
          </a:blip>
          <a:srcRect l="16463" t="10389" r="10389" b="16463"/>
          <a:stretch/>
        </p:blipFill>
        <p:spPr>
          <a:xfrm>
            <a:off x="8964957" y="1416622"/>
            <a:ext cx="2775728" cy="1561347"/>
          </a:xfrm>
          <a:prstGeom prst="rect">
            <a:avLst/>
          </a:prstGeom>
        </p:spPr>
      </p:pic>
      <p:sp>
        <p:nvSpPr>
          <p:cNvPr id="23" name="下矢印 22"/>
          <p:cNvSpPr/>
          <p:nvPr/>
        </p:nvSpPr>
        <p:spPr>
          <a:xfrm>
            <a:off x="4499949" y="3063048"/>
            <a:ext cx="408686" cy="5916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a:off x="7380269" y="3063048"/>
            <a:ext cx="408686" cy="5916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a:off x="10188581" y="3063048"/>
            <a:ext cx="408686" cy="5916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34592" t="26965" r="1" b="7627"/>
          <a:stretch/>
        </p:blipFill>
        <p:spPr>
          <a:xfrm>
            <a:off x="8957092" y="3712395"/>
            <a:ext cx="2775729" cy="1561347"/>
          </a:xfrm>
          <a:prstGeom prst="rect">
            <a:avLst/>
          </a:prstGeom>
        </p:spPr>
      </p:pic>
      <p:pic>
        <p:nvPicPr>
          <p:cNvPr id="15" name="図 14"/>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val="0"/>
              </a:ext>
            </a:extLst>
          </a:blip>
          <a:srcRect l="10564" t="10564"/>
          <a:stretch/>
        </p:blipFill>
        <p:spPr>
          <a:xfrm>
            <a:off x="443980" y="3730374"/>
            <a:ext cx="2773439" cy="1560059"/>
          </a:xfrm>
          <a:prstGeom prst="rect">
            <a:avLst/>
          </a:prstGeom>
        </p:spPr>
      </p:pic>
      <p:sp>
        <p:nvSpPr>
          <p:cNvPr id="2" name="正方形/長方形 1"/>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age.04</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31" name="正方形/長方形 30"/>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76645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26946" y="5468587"/>
            <a:ext cx="10334172" cy="87283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321973" y="935489"/>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1</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中之島バンクス全棟改装工事終了のご報告・・・ウェルカムゲートの新設</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14" name="正方形/長方形 13"/>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16" name="正方形/長方形 15"/>
          <p:cNvSpPr/>
          <p:nvPr/>
        </p:nvSpPr>
        <p:spPr>
          <a:xfrm>
            <a:off x="1045696" y="5450774"/>
            <a:ext cx="10369797"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また、今回の全棟改装に併せて東西の橋の南詰にテナント情報入りのウェルカムゲートを新設いたしました。</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幹線</a:t>
            </a:r>
            <a:r>
              <a:rPr lang="ja-JP" altLang="en-US" sz="1200" dirty="0">
                <a:solidFill>
                  <a:schemeClr val="tx1"/>
                </a:solidFill>
                <a:latin typeface="HG丸ｺﾞｼｯｸM-PRO" panose="020F0600000000000000" pitchFamily="50" charset="-128"/>
                <a:ea typeface="HG丸ｺﾞｼｯｸM-PRO" panose="020F0600000000000000" pitchFamily="50" charset="-128"/>
              </a:rPr>
              <a:t>道路からの施設の視認</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性向上と初めてバンクスへお越しになられるお客様の目印となることを目的としています。</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視認性が向上した分、現在の堂島大橋の環境（詳細は項目４にて）改善が必要不可欠です。（玉江橋側はドラマロケなど使用実績高し） </a:t>
            </a:r>
            <a:endPar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335" y="2863166"/>
            <a:ext cx="2806681" cy="2105010"/>
          </a:xfrm>
          <a:prstGeom prst="rect">
            <a:avLst/>
          </a:prstGeom>
          <a:ln w="25400">
            <a:solidFill>
              <a:srgbClr val="FF0000"/>
            </a:solidFill>
          </a:ln>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43" t="28612" r="22370" b="20617"/>
          <a:stretch/>
        </p:blipFill>
        <p:spPr bwMode="auto">
          <a:xfrm>
            <a:off x="3546521" y="1367938"/>
            <a:ext cx="5099493" cy="3908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図 1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3731" t="22735" r="9004" b="-1"/>
          <a:stretch/>
        </p:blipFill>
        <p:spPr>
          <a:xfrm>
            <a:off x="8776643" y="1367938"/>
            <a:ext cx="2806681" cy="2105009"/>
          </a:xfrm>
          <a:prstGeom prst="rect">
            <a:avLst/>
          </a:prstGeom>
          <a:ln w="25400">
            <a:solidFill>
              <a:srgbClr val="FF0000"/>
            </a:solidFill>
          </a:ln>
        </p:spPr>
      </p:pic>
      <p:cxnSp>
        <p:nvCxnSpPr>
          <p:cNvPr id="20" name="直線コネクタ 19"/>
          <p:cNvCxnSpPr/>
          <p:nvPr/>
        </p:nvCxnSpPr>
        <p:spPr>
          <a:xfrm>
            <a:off x="3527471" y="4514850"/>
            <a:ext cx="1139779" cy="828751"/>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rot="2153016">
            <a:off x="3649919" y="4711195"/>
            <a:ext cx="1150681"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rgbClr val="00B0F0"/>
                </a:solidFill>
                <a:latin typeface="HG丸ｺﾞｼｯｸM-PRO" panose="020F0600000000000000" pitchFamily="50" charset="-128"/>
                <a:ea typeface="HG丸ｺﾞｼｯｸM-PRO" panose="020F0600000000000000" pitchFamily="50" charset="-128"/>
              </a:rPr>
              <a:t>新なにわ筋</a:t>
            </a:r>
            <a:endParaRPr kumimoji="1" lang="ja-JP" altLang="en-US" sz="1100" dirty="0">
              <a:solidFill>
                <a:srgbClr val="00B0F0"/>
              </a:solidFill>
              <a:latin typeface="HG丸ｺﾞｼｯｸM-PRO" panose="020F0600000000000000" pitchFamily="50" charset="-128"/>
              <a:ea typeface="HG丸ｺﾞｼｯｸM-PRO" panose="020F0600000000000000" pitchFamily="50" charset="-128"/>
            </a:endParaRPr>
          </a:p>
        </p:txBody>
      </p:sp>
      <p:cxnSp>
        <p:nvCxnSpPr>
          <p:cNvPr id="28" name="直線コネクタ 27"/>
          <p:cNvCxnSpPr/>
          <p:nvPr/>
        </p:nvCxnSpPr>
        <p:spPr>
          <a:xfrm>
            <a:off x="7588331" y="1300113"/>
            <a:ext cx="1031669" cy="1757537"/>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rot="3558795">
            <a:off x="7510821" y="1717161"/>
            <a:ext cx="1150681"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rgbClr val="00B0F0"/>
                </a:solidFill>
                <a:latin typeface="HG丸ｺﾞｼｯｸM-PRO" panose="020F0600000000000000" pitchFamily="50" charset="-128"/>
                <a:ea typeface="HG丸ｺﾞｼｯｸM-PRO" panose="020F0600000000000000" pitchFamily="50" charset="-128"/>
              </a:rPr>
              <a:t>なにわ筋</a:t>
            </a:r>
            <a:endParaRPr kumimoji="1" lang="ja-JP" altLang="en-US" sz="1100" dirty="0">
              <a:solidFill>
                <a:srgbClr val="00B0F0"/>
              </a:solidFill>
              <a:latin typeface="HG丸ｺﾞｼｯｸM-PRO" panose="020F0600000000000000" pitchFamily="50" charset="-128"/>
              <a:ea typeface="HG丸ｺﾞｼｯｸM-PRO" panose="020F0600000000000000" pitchFamily="50" charset="-128"/>
            </a:endParaRPr>
          </a:p>
        </p:txBody>
      </p:sp>
      <p:sp>
        <p:nvSpPr>
          <p:cNvPr id="33" name="正方形/長方形 32"/>
          <p:cNvSpPr/>
          <p:nvPr/>
        </p:nvSpPr>
        <p:spPr>
          <a:xfrm>
            <a:off x="597335" y="4987133"/>
            <a:ext cx="2806681"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堂島大橋南詰ゲート</a:t>
            </a: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sp>
        <p:nvSpPr>
          <p:cNvPr id="34" name="正方形/長方形 33"/>
          <p:cNvSpPr/>
          <p:nvPr/>
        </p:nvSpPr>
        <p:spPr>
          <a:xfrm>
            <a:off x="8776643" y="3499536"/>
            <a:ext cx="2806681"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a:t>
            </a:r>
            <a:r>
              <a:rPr kumimoji="1" lang="ja-JP" altLang="en-US" sz="1600" dirty="0" smtClean="0">
                <a:solidFill>
                  <a:schemeClr val="tx1"/>
                </a:solidFill>
                <a:latin typeface="HG丸ｺﾞｼｯｸM-PRO" panose="020F0600000000000000" pitchFamily="50" charset="-128"/>
                <a:ea typeface="HG丸ｺﾞｼｯｸM-PRO" panose="020F0600000000000000" pitchFamily="50" charset="-128"/>
              </a:rPr>
              <a:t>玉江橋南詰ゲート</a:t>
            </a:r>
            <a:r>
              <a:rPr kumimoji="1" lang="en-US" altLang="ja-JP" sz="1600" dirty="0" smtClean="0">
                <a:solidFill>
                  <a:schemeClr val="tx1"/>
                </a:solidFill>
                <a:latin typeface="HG丸ｺﾞｼｯｸM-PRO" panose="020F0600000000000000" pitchFamily="50" charset="-128"/>
                <a:ea typeface="HG丸ｺﾞｼｯｸM-PRO" panose="020F0600000000000000" pitchFamily="50" charset="-128"/>
              </a:rPr>
              <a:t>】</a:t>
            </a: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p:txBody>
      </p:sp>
      <p:cxnSp>
        <p:nvCxnSpPr>
          <p:cNvPr id="31" name="直線矢印コネクタ 30"/>
          <p:cNvCxnSpPr>
            <a:stCxn id="11" idx="3"/>
          </p:cNvCxnSpPr>
          <p:nvPr/>
        </p:nvCxnSpPr>
        <p:spPr>
          <a:xfrm>
            <a:off x="3404016" y="3915671"/>
            <a:ext cx="1120483" cy="85821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flipV="1">
            <a:off x="7778337" y="1888611"/>
            <a:ext cx="977844" cy="8748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595998" y="4825672"/>
            <a:ext cx="142504" cy="1425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7623958" y="1750397"/>
            <a:ext cx="142504" cy="1425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age.05</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23" name="正方形/長方形 22"/>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897521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46" name="正方形/長方形 45"/>
          <p:cNvSpPr/>
          <p:nvPr/>
        </p:nvSpPr>
        <p:spPr>
          <a:xfrm>
            <a:off x="321973" y="935489"/>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1</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中之島バンクス全棟改装工事終了のご報告・・・テナントの構成と棟単位でのカテゴライズについて</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9" name="正方形/長方形 48"/>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50" name="正方形/長方形 49"/>
          <p:cNvSpPr/>
          <p:nvPr/>
        </p:nvSpPr>
        <p:spPr>
          <a:xfrm>
            <a:off x="415635" y="1428116"/>
            <a:ext cx="11210307" cy="2938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smtClean="0">
                <a:latin typeface="HG丸ｺﾞｼｯｸM-PRO" panose="020F0600000000000000" pitchFamily="50" charset="-128"/>
                <a:ea typeface="HG丸ｺﾞｼｯｸM-PRO" panose="020F0600000000000000" pitchFamily="50" charset="-128"/>
              </a:rPr>
              <a:t>　　平成２８年「改装前」のテナント構成・・・白枠の４テナントが撤退。色枠の３テナント</a:t>
            </a:r>
            <a:r>
              <a:rPr lang="ja-JP" altLang="en-US" sz="1100" dirty="0">
                <a:latin typeface="HG丸ｺﾞｼｯｸM-PRO" panose="020F0600000000000000" pitchFamily="50" charset="-128"/>
                <a:ea typeface="HG丸ｺﾞｼｯｸM-PRO" panose="020F0600000000000000" pitchFamily="50" charset="-128"/>
              </a:rPr>
              <a:t>の</a:t>
            </a:r>
            <a:r>
              <a:rPr lang="ja-JP" altLang="en-US" sz="1100" dirty="0" smtClean="0">
                <a:latin typeface="HG丸ｺﾞｼｯｸM-PRO" panose="020F0600000000000000" pitchFamily="50" charset="-128"/>
                <a:ea typeface="HG丸ｺﾞｼｯｸM-PRO" panose="020F0600000000000000" pitchFamily="50" charset="-128"/>
              </a:rPr>
              <a:t>うち、移転を控えた２テナントが工事完了まで営業を休止した。</a:t>
            </a:r>
            <a:endParaRPr kumimoji="1" lang="ja-JP" altLang="en-US" sz="1100" dirty="0">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962571" y="1800686"/>
            <a:ext cx="3511712" cy="6812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962571" y="2505708"/>
            <a:ext cx="1747854" cy="68126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p:cNvSpPr/>
          <p:nvPr/>
        </p:nvSpPr>
        <p:spPr>
          <a:xfrm>
            <a:off x="2726429" y="2505708"/>
            <a:ext cx="1747854" cy="68126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a:off x="5147225" y="1788811"/>
            <a:ext cx="1747854" cy="68126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a:off x="5147225" y="2493833"/>
            <a:ext cx="1747854" cy="6812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6922958" y="1788811"/>
            <a:ext cx="1747854" cy="13862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9288102" y="2493833"/>
            <a:ext cx="1747854" cy="6812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415636" y="3431746"/>
            <a:ext cx="11210307"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pic>
        <p:nvPicPr>
          <p:cNvPr id="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7687" y="2765978"/>
            <a:ext cx="1559473" cy="1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975" y="1950481"/>
            <a:ext cx="1502959" cy="40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2874" y="2025946"/>
            <a:ext cx="1500504" cy="242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図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4647" y="2548806"/>
            <a:ext cx="1270660" cy="583701"/>
          </a:xfrm>
          <a:prstGeom prst="rect">
            <a:avLst/>
          </a:prstGeom>
        </p:spPr>
      </p:pic>
      <p:pic>
        <p:nvPicPr>
          <p:cNvPr id="30" name="図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3277" y="2765978"/>
            <a:ext cx="1187495" cy="142500"/>
          </a:xfrm>
          <a:prstGeom prst="rect">
            <a:avLst/>
          </a:prstGeom>
        </p:spPr>
      </p:pic>
      <p:sp>
        <p:nvSpPr>
          <p:cNvPr id="31" name="正方形/長方形 30"/>
          <p:cNvSpPr/>
          <p:nvPr/>
        </p:nvSpPr>
        <p:spPr>
          <a:xfrm>
            <a:off x="415635" y="3702632"/>
            <a:ext cx="11210307" cy="2938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smtClean="0">
                <a:latin typeface="HG丸ｺﾞｼｯｸM-PRO" panose="020F0600000000000000" pitchFamily="50" charset="-128"/>
                <a:ea typeface="HG丸ｺﾞｼｯｸM-PRO" panose="020F0600000000000000" pitchFamily="50" charset="-128"/>
              </a:rPr>
              <a:t>　　平成２８年「改装後」のテナント構成・</a:t>
            </a:r>
            <a:r>
              <a:rPr lang="ja-JP" altLang="en-US" sz="1100" dirty="0">
                <a:latin typeface="HG丸ｺﾞｼｯｸM-PRO" panose="020F0600000000000000" pitchFamily="50" charset="-128"/>
                <a:ea typeface="HG丸ｺﾞｼｯｸM-PRO" panose="020F0600000000000000" pitchFamily="50" charset="-128"/>
              </a:rPr>
              <a:t>・</a:t>
            </a:r>
            <a:r>
              <a:rPr lang="ja-JP" altLang="en-US" sz="1100" dirty="0" smtClean="0">
                <a:latin typeface="HG丸ｺﾞｼｯｸM-PRO" panose="020F0600000000000000" pitchFamily="50" charset="-128"/>
                <a:ea typeface="HG丸ｺﾞｼｯｸM-PRO" panose="020F0600000000000000" pitchFamily="50" charset="-128"/>
              </a:rPr>
              <a:t>・３テナント（２社）の誘致に成功。そして既存テナントの移転で棟単位でのカテゴライズに成功した。</a:t>
            </a:r>
            <a:endParaRPr lang="ja-JP" altLang="en-US" sz="1100" dirty="0">
              <a:latin typeface="HG丸ｺﾞｼｯｸM-PRO" panose="020F0600000000000000" pitchFamily="50" charset="-128"/>
              <a:ea typeface="HG丸ｺﾞｼｯｸM-PRO" panose="020F0600000000000000" pitchFamily="50" charset="-128"/>
            </a:endParaRPr>
          </a:p>
        </p:txBody>
      </p:sp>
      <p:sp>
        <p:nvSpPr>
          <p:cNvPr id="32" name="正方形/長方形 31"/>
          <p:cNvSpPr/>
          <p:nvPr/>
        </p:nvSpPr>
        <p:spPr>
          <a:xfrm>
            <a:off x="962571" y="4098952"/>
            <a:ext cx="3511712" cy="1374412"/>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147225" y="4087077"/>
            <a:ext cx="1747854" cy="681265"/>
          </a:xfrm>
          <a:prstGeom prst="rect">
            <a:avLst/>
          </a:prstGeom>
          <a:solidFill>
            <a:schemeClr val="accent2">
              <a:lumMod val="60000"/>
              <a:lumOff val="40000"/>
            </a:schemeClr>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5147225" y="4792099"/>
            <a:ext cx="1747854" cy="681265"/>
          </a:xfrm>
          <a:prstGeom prst="rect">
            <a:avLst/>
          </a:prstGeom>
          <a:solidFill>
            <a:schemeClr val="accent4">
              <a:lumMod val="60000"/>
              <a:lumOff val="40000"/>
            </a:schemeClr>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6922958" y="4087077"/>
            <a:ext cx="1747854" cy="1386287"/>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9288102" y="4792099"/>
            <a:ext cx="1747854" cy="681265"/>
          </a:xfrm>
          <a:prstGeom prst="rect">
            <a:avLst/>
          </a:prstGeom>
          <a:solidFill>
            <a:schemeClr val="accent1">
              <a:lumMod val="60000"/>
              <a:lumOff val="40000"/>
            </a:schemeClr>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1476" y="2230143"/>
            <a:ext cx="1556211" cy="500210"/>
          </a:xfrm>
          <a:prstGeom prst="rect">
            <a:avLst/>
          </a:prstGeom>
        </p:spPr>
      </p:pic>
      <p:pic>
        <p:nvPicPr>
          <p:cNvPr id="44" name="図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6699" y="4847072"/>
            <a:ext cx="1270660" cy="583701"/>
          </a:xfrm>
          <a:prstGeom prst="rect">
            <a:avLst/>
          </a:prstGeom>
        </p:spPr>
      </p:pic>
      <p:pic>
        <p:nvPicPr>
          <p:cNvPr id="2" name="図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9750" y="4282489"/>
            <a:ext cx="1806754" cy="1037923"/>
          </a:xfrm>
          <a:prstGeom prst="rect">
            <a:avLst/>
          </a:prstGeom>
        </p:spPr>
      </p:pic>
      <p:pic>
        <p:nvPicPr>
          <p:cNvPr id="4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975" y="4252961"/>
            <a:ext cx="1502959" cy="400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図 8"/>
          <p:cNvPicPr>
            <a:picLocks noChangeAspect="1"/>
          </p:cNvPicPr>
          <p:nvPr/>
        </p:nvPicPr>
        <p:blipFill rotWithShape="1">
          <a:blip r:embed="rId10">
            <a:extLst>
              <a:ext uri="{28A0092B-C50C-407E-A947-70E740481C1C}">
                <a14:useLocalDpi xmlns:a14="http://schemas.microsoft.com/office/drawing/2010/main" val="0"/>
              </a:ext>
            </a:extLst>
          </a:blip>
          <a:srcRect r="34503"/>
          <a:stretch/>
        </p:blipFill>
        <p:spPr>
          <a:xfrm>
            <a:off x="7226203" y="4484603"/>
            <a:ext cx="1141362" cy="609914"/>
          </a:xfrm>
          <a:prstGeom prst="rect">
            <a:avLst/>
          </a:prstGeom>
        </p:spPr>
      </p:pic>
      <p:sp>
        <p:nvSpPr>
          <p:cNvPr id="51" name="正方形/長方形 50"/>
          <p:cNvSpPr/>
          <p:nvPr/>
        </p:nvSpPr>
        <p:spPr>
          <a:xfrm>
            <a:off x="1425039" y="5581407"/>
            <a:ext cx="9167751" cy="665018"/>
          </a:xfrm>
          <a:prstGeom prst="rect">
            <a:avLst/>
          </a:prstGeom>
          <a:solidFill>
            <a:srgbClr val="8C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HG丸ｺﾞｼｯｸM-PRO" panose="020F0600000000000000" pitchFamily="50" charset="-128"/>
                <a:ea typeface="HG丸ｺﾞｼｯｸM-PRO" panose="020F0600000000000000" pitchFamily="50" charset="-128"/>
              </a:rPr>
              <a:t>　　　　　　　　堂　島　川　　　　　　　　　　　　　　　　　　　　　　　　　　　堂　島　川</a:t>
            </a:r>
            <a:endParaRPr kumimoji="1"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54" name="正方形/長方形 53"/>
          <p:cNvSpPr/>
          <p:nvPr/>
        </p:nvSpPr>
        <p:spPr>
          <a:xfrm>
            <a:off x="5866406" y="5508989"/>
            <a:ext cx="2049228" cy="547430"/>
          </a:xfrm>
          <a:prstGeom prst="rect">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800" b="1" dirty="0" smtClean="0">
                <a:solidFill>
                  <a:srgbClr val="00B050"/>
                </a:solidFill>
              </a:rPr>
              <a:t>水 上 食 事 施 設 （ 次 頁 に て 詳 細 ）</a:t>
            </a:r>
            <a:endParaRPr kumimoji="1" lang="ja-JP" altLang="en-US" sz="800" b="1" dirty="0">
              <a:solidFill>
                <a:srgbClr val="00B050"/>
              </a:solidFill>
            </a:endParaRPr>
          </a:p>
        </p:txBody>
      </p:sp>
      <p:pic>
        <p:nvPicPr>
          <p:cNvPr id="10" name="図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146" y="5614530"/>
            <a:ext cx="1289673" cy="208624"/>
          </a:xfrm>
          <a:prstGeom prst="rect">
            <a:avLst/>
          </a:prstGeom>
        </p:spPr>
      </p:pic>
      <p:pic>
        <p:nvPicPr>
          <p:cNvPr id="102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747" t="37718" r="4643" b="30474"/>
          <a:stretch/>
        </p:blipFill>
        <p:spPr bwMode="auto">
          <a:xfrm>
            <a:off x="9526699" y="2668850"/>
            <a:ext cx="1270660" cy="36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 name="下矢印 54"/>
          <p:cNvSpPr/>
          <p:nvPr/>
        </p:nvSpPr>
        <p:spPr>
          <a:xfrm>
            <a:off x="2610394" y="3273088"/>
            <a:ext cx="242316" cy="371179"/>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下矢印 55"/>
          <p:cNvSpPr/>
          <p:nvPr/>
        </p:nvSpPr>
        <p:spPr>
          <a:xfrm>
            <a:off x="6795867" y="3273088"/>
            <a:ext cx="242316" cy="371179"/>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下矢印 56"/>
          <p:cNvSpPr/>
          <p:nvPr/>
        </p:nvSpPr>
        <p:spPr>
          <a:xfrm>
            <a:off x="10100908" y="3273088"/>
            <a:ext cx="242316" cy="371179"/>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t="25025" b="29954"/>
          <a:stretch/>
        </p:blipFill>
        <p:spPr>
          <a:xfrm>
            <a:off x="5270060" y="4882698"/>
            <a:ext cx="1542500" cy="520840"/>
          </a:xfrm>
          <a:prstGeom prst="rect">
            <a:avLst/>
          </a:prstGeom>
        </p:spPr>
      </p:pic>
      <p:sp>
        <p:nvSpPr>
          <p:cNvPr id="59" name="正方形/長方形 58"/>
          <p:cNvSpPr/>
          <p:nvPr/>
        </p:nvSpPr>
        <p:spPr>
          <a:xfrm>
            <a:off x="1163790" y="6080169"/>
            <a:ext cx="3218212" cy="30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rgbClr val="FF5050"/>
                </a:solidFill>
                <a:latin typeface="HG丸ｺﾞｼｯｸM-PRO" panose="020F0600000000000000" pitchFamily="50" charset="-128"/>
                <a:ea typeface="HG丸ｺﾞｼｯｸM-PRO" panose="020F0600000000000000" pitchFamily="50" charset="-128"/>
              </a:rPr>
              <a:t>ＥＡＳＴ 棟（ ア パ レ ル 棟 ）</a:t>
            </a:r>
            <a:endParaRPr kumimoji="1" lang="ja-JP" altLang="en-US" sz="900" b="1" dirty="0">
              <a:solidFill>
                <a:srgbClr val="FF5050"/>
              </a:solidFill>
              <a:latin typeface="HG丸ｺﾞｼｯｸM-PRO" panose="020F0600000000000000" pitchFamily="50" charset="-128"/>
              <a:ea typeface="HG丸ｺﾞｼｯｸM-PRO" panose="020F0600000000000000" pitchFamily="50" charset="-128"/>
            </a:endParaRPr>
          </a:p>
        </p:txBody>
      </p:sp>
      <p:sp>
        <p:nvSpPr>
          <p:cNvPr id="60" name="正方形/長方形 59"/>
          <p:cNvSpPr/>
          <p:nvPr/>
        </p:nvSpPr>
        <p:spPr>
          <a:xfrm>
            <a:off x="5147226" y="6080169"/>
            <a:ext cx="3523586" cy="30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smtClean="0">
                <a:solidFill>
                  <a:srgbClr val="FF5050"/>
                </a:solidFill>
                <a:latin typeface="HG丸ｺﾞｼｯｸM-PRO" panose="020F0600000000000000" pitchFamily="50" charset="-128"/>
                <a:ea typeface="HG丸ｺﾞｼｯｸM-PRO" panose="020F0600000000000000" pitchFamily="50" charset="-128"/>
              </a:rPr>
              <a:t>ＣＥＮＴＥＲ </a:t>
            </a:r>
            <a:r>
              <a:rPr kumimoji="1" lang="ja-JP" altLang="en-US" sz="900" b="1" dirty="0" smtClean="0">
                <a:solidFill>
                  <a:srgbClr val="FF5050"/>
                </a:solidFill>
                <a:latin typeface="HG丸ｺﾞｼｯｸM-PRO" panose="020F0600000000000000" pitchFamily="50" charset="-128"/>
                <a:ea typeface="HG丸ｺﾞｼｯｸM-PRO" panose="020F0600000000000000" pitchFamily="50" charset="-128"/>
              </a:rPr>
              <a:t>棟（ </a:t>
            </a:r>
            <a:r>
              <a:rPr lang="ja-JP" altLang="en-US" sz="900" b="1" dirty="0" smtClean="0">
                <a:solidFill>
                  <a:srgbClr val="FF5050"/>
                </a:solidFill>
                <a:latin typeface="HG丸ｺﾞｼｯｸM-PRO" panose="020F0600000000000000" pitchFamily="50" charset="-128"/>
                <a:ea typeface="HG丸ｺﾞｼｯｸM-PRO" panose="020F0600000000000000" pitchFamily="50" charset="-128"/>
              </a:rPr>
              <a:t>フ ー ド ＆ ド リ ン ク </a:t>
            </a:r>
            <a:r>
              <a:rPr kumimoji="1" lang="ja-JP" altLang="en-US" sz="900" b="1" dirty="0" smtClean="0">
                <a:solidFill>
                  <a:srgbClr val="FF5050"/>
                </a:solidFill>
                <a:latin typeface="HG丸ｺﾞｼｯｸM-PRO" panose="020F0600000000000000" pitchFamily="50" charset="-128"/>
                <a:ea typeface="HG丸ｺﾞｼｯｸM-PRO" panose="020F0600000000000000" pitchFamily="50" charset="-128"/>
              </a:rPr>
              <a:t>棟 ）</a:t>
            </a:r>
            <a:endParaRPr kumimoji="1" lang="ja-JP" altLang="en-US" sz="900" b="1" dirty="0">
              <a:solidFill>
                <a:srgbClr val="FF5050"/>
              </a:solidFill>
              <a:latin typeface="HG丸ｺﾞｼｯｸM-PRO" panose="020F0600000000000000" pitchFamily="50" charset="-128"/>
              <a:ea typeface="HG丸ｺﾞｼｯｸM-PRO" panose="020F0600000000000000" pitchFamily="50" charset="-128"/>
            </a:endParaRPr>
          </a:p>
        </p:txBody>
      </p:sp>
      <p:sp>
        <p:nvSpPr>
          <p:cNvPr id="61" name="正方形/長方形 60"/>
          <p:cNvSpPr/>
          <p:nvPr/>
        </p:nvSpPr>
        <p:spPr>
          <a:xfrm>
            <a:off x="8730187" y="6080169"/>
            <a:ext cx="3038256" cy="30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smtClean="0">
                <a:solidFill>
                  <a:srgbClr val="FF5050"/>
                </a:solidFill>
                <a:latin typeface="HG丸ｺﾞｼｯｸM-PRO" panose="020F0600000000000000" pitchFamily="50" charset="-128"/>
                <a:ea typeface="HG丸ｺﾞｼｯｸM-PRO" panose="020F0600000000000000" pitchFamily="50" charset="-128"/>
              </a:rPr>
              <a:t>ＷＥＳＴ </a:t>
            </a:r>
            <a:r>
              <a:rPr kumimoji="1" lang="ja-JP" altLang="en-US" sz="900" b="1" dirty="0" smtClean="0">
                <a:solidFill>
                  <a:srgbClr val="FF5050"/>
                </a:solidFill>
                <a:latin typeface="HG丸ｺﾞｼｯｸM-PRO" panose="020F0600000000000000" pitchFamily="50" charset="-128"/>
                <a:ea typeface="HG丸ｺﾞｼｯｸM-PRO" panose="020F0600000000000000" pitchFamily="50" charset="-128"/>
              </a:rPr>
              <a:t>棟（ </a:t>
            </a:r>
            <a:r>
              <a:rPr lang="ja-JP" altLang="en-US" sz="900" b="1" dirty="0" smtClean="0">
                <a:solidFill>
                  <a:srgbClr val="FF5050"/>
                </a:solidFill>
                <a:latin typeface="HG丸ｺﾞｼｯｸM-PRO" panose="020F0600000000000000" pitchFamily="50" charset="-128"/>
                <a:ea typeface="HG丸ｺﾞｼｯｸM-PRO" panose="020F0600000000000000" pitchFamily="50" charset="-128"/>
              </a:rPr>
              <a:t>グ ッ ズ ＆ ア ク セ サ リ </a:t>
            </a:r>
            <a:r>
              <a:rPr lang="ja-JP" altLang="en-US" sz="900" b="1" dirty="0" err="1" smtClean="0">
                <a:solidFill>
                  <a:srgbClr val="FF5050"/>
                </a:solidFill>
                <a:latin typeface="HG丸ｺﾞｼｯｸM-PRO" panose="020F0600000000000000" pitchFamily="50" charset="-128"/>
                <a:ea typeface="HG丸ｺﾞｼｯｸM-PRO" panose="020F0600000000000000" pitchFamily="50" charset="-128"/>
              </a:rPr>
              <a:t>ー</a:t>
            </a:r>
            <a:r>
              <a:rPr lang="ja-JP" altLang="en-US" sz="900" b="1" dirty="0">
                <a:solidFill>
                  <a:srgbClr val="FF5050"/>
                </a:solidFill>
                <a:latin typeface="HG丸ｺﾞｼｯｸM-PRO" panose="020F0600000000000000" pitchFamily="50" charset="-128"/>
                <a:ea typeface="HG丸ｺﾞｼｯｸM-PRO" panose="020F0600000000000000" pitchFamily="50" charset="-128"/>
              </a:rPr>
              <a:t> </a:t>
            </a:r>
            <a:r>
              <a:rPr kumimoji="1" lang="ja-JP" altLang="en-US" sz="900" b="1" dirty="0" smtClean="0">
                <a:solidFill>
                  <a:srgbClr val="FF5050"/>
                </a:solidFill>
                <a:latin typeface="HG丸ｺﾞｼｯｸM-PRO" panose="020F0600000000000000" pitchFamily="50" charset="-128"/>
                <a:ea typeface="HG丸ｺﾞｼｯｸM-PRO" panose="020F0600000000000000" pitchFamily="50" charset="-128"/>
              </a:rPr>
              <a:t>棟 ）</a:t>
            </a:r>
            <a:endParaRPr kumimoji="1" lang="ja-JP" altLang="en-US" sz="900" b="1" dirty="0">
              <a:solidFill>
                <a:srgbClr val="FF5050"/>
              </a:solidFill>
              <a:latin typeface="HG丸ｺﾞｼｯｸM-PRO" panose="020F0600000000000000" pitchFamily="50" charset="-128"/>
              <a:ea typeface="HG丸ｺﾞｼｯｸM-PRO" panose="020F0600000000000000" pitchFamily="50" charset="-128"/>
            </a:endParaRPr>
          </a:p>
        </p:txBody>
      </p:sp>
      <p:sp>
        <p:nvSpPr>
          <p:cNvPr id="43" name="正方形/長方形 42"/>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age.06</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45" name="正方形/長方形 44"/>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906006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46" name="正方形/長方形 45"/>
          <p:cNvSpPr/>
          <p:nvPr/>
        </p:nvSpPr>
        <p:spPr>
          <a:xfrm>
            <a:off x="321973" y="935489"/>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HG丸ｺﾞｼｯｸM-PRO" panose="020F0600000000000000" pitchFamily="50" charset="-128"/>
                <a:ea typeface="HG丸ｺﾞｼｯｸM-PRO" panose="020F0600000000000000" pitchFamily="50" charset="-128"/>
              </a:rPr>
              <a:t>1</a:t>
            </a:r>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中之島バンクス全棟改装工事終了のご報告・・・リニューアル後の各テナントのご紹介</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sp>
        <p:nvSpPr>
          <p:cNvPr id="49" name="正方形/長方形 48"/>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
        <p:nvSpPr>
          <p:cNvPr id="67" name="正方形/長方形 66"/>
          <p:cNvSpPr/>
          <p:nvPr/>
        </p:nvSpPr>
        <p:spPr>
          <a:xfrm>
            <a:off x="9841287" y="1986048"/>
            <a:ext cx="1781299" cy="809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8076" y="2110078"/>
            <a:ext cx="1227720" cy="563976"/>
          </a:xfrm>
          <a:prstGeom prst="rect">
            <a:avLst/>
          </a:prstGeom>
        </p:spPr>
      </p:pic>
      <p:sp>
        <p:nvSpPr>
          <p:cNvPr id="8" name="正方形/長方形 7"/>
          <p:cNvSpPr/>
          <p:nvPr/>
        </p:nvSpPr>
        <p:spPr>
          <a:xfrm>
            <a:off x="522511" y="1986049"/>
            <a:ext cx="1781299" cy="809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p:cNvPicPr>
            <a:picLocks noChangeAspect="1"/>
          </p:cNvPicPr>
          <p:nvPr/>
        </p:nvPicPr>
        <p:blipFill rotWithShape="1">
          <a:blip r:embed="rId4">
            <a:extLst>
              <a:ext uri="{28A0092B-C50C-407E-A947-70E740481C1C}">
                <a14:useLocalDpi xmlns:a14="http://schemas.microsoft.com/office/drawing/2010/main" val="0"/>
              </a:ext>
            </a:extLst>
          </a:blip>
          <a:srcRect b="11728"/>
          <a:stretch/>
        </p:blipFill>
        <p:spPr>
          <a:xfrm>
            <a:off x="752173" y="2022709"/>
            <a:ext cx="1345462" cy="682281"/>
          </a:xfrm>
          <a:prstGeom prst="rect">
            <a:avLst/>
          </a:prstGeom>
        </p:spPr>
      </p:pic>
      <p:sp>
        <p:nvSpPr>
          <p:cNvPr id="60" name="正方形/長方形 59"/>
          <p:cNvSpPr/>
          <p:nvPr/>
        </p:nvSpPr>
        <p:spPr>
          <a:xfrm>
            <a:off x="2386451" y="1986049"/>
            <a:ext cx="1781299" cy="809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1277" y="2224095"/>
            <a:ext cx="1262244" cy="335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正方形/長方形 65"/>
          <p:cNvSpPr/>
          <p:nvPr/>
        </p:nvSpPr>
        <p:spPr>
          <a:xfrm>
            <a:off x="7979325" y="1986049"/>
            <a:ext cx="1781299" cy="809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p:cNvPicPr>
            <a:picLocks noChangeAspect="1"/>
          </p:cNvPicPr>
          <p:nvPr/>
        </p:nvPicPr>
        <p:blipFill rotWithShape="1">
          <a:blip r:embed="rId6">
            <a:extLst>
              <a:ext uri="{28A0092B-C50C-407E-A947-70E740481C1C}">
                <a14:useLocalDpi xmlns:a14="http://schemas.microsoft.com/office/drawing/2010/main" val="0"/>
              </a:ext>
            </a:extLst>
          </a:blip>
          <a:srcRect r="34503"/>
          <a:stretch/>
        </p:blipFill>
        <p:spPr>
          <a:xfrm>
            <a:off x="8290732" y="2087464"/>
            <a:ext cx="1155604" cy="617526"/>
          </a:xfrm>
          <a:prstGeom prst="rect">
            <a:avLst/>
          </a:prstGeom>
        </p:spPr>
      </p:pic>
      <p:sp>
        <p:nvSpPr>
          <p:cNvPr id="65" name="正方形/長方形 64"/>
          <p:cNvSpPr/>
          <p:nvPr/>
        </p:nvSpPr>
        <p:spPr>
          <a:xfrm>
            <a:off x="6115385" y="1986049"/>
            <a:ext cx="1781299" cy="809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9271" y="2299348"/>
            <a:ext cx="1229374" cy="198870"/>
          </a:xfrm>
          <a:prstGeom prst="rect">
            <a:avLst/>
          </a:prstGeom>
        </p:spPr>
      </p:pic>
      <p:sp>
        <p:nvSpPr>
          <p:cNvPr id="61" name="正方形/長方形 60"/>
          <p:cNvSpPr/>
          <p:nvPr/>
        </p:nvSpPr>
        <p:spPr>
          <a:xfrm>
            <a:off x="4248413" y="1986048"/>
            <a:ext cx="1781299" cy="8095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t="25025" b="29954"/>
          <a:stretch/>
        </p:blipFill>
        <p:spPr>
          <a:xfrm>
            <a:off x="4491336" y="2173355"/>
            <a:ext cx="1295452" cy="437422"/>
          </a:xfrm>
          <a:prstGeom prst="rect">
            <a:avLst/>
          </a:prstGeom>
        </p:spPr>
      </p:pic>
      <p:sp>
        <p:nvSpPr>
          <p:cNvPr id="19" name="正方形/長方形 18"/>
          <p:cNvSpPr/>
          <p:nvPr/>
        </p:nvSpPr>
        <p:spPr>
          <a:xfrm>
            <a:off x="522511" y="3795584"/>
            <a:ext cx="1781299" cy="5388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HG丸ｺﾞｼｯｸM-PRO" panose="020F0600000000000000" pitchFamily="50" charset="-128"/>
                <a:ea typeface="HG丸ｺﾞｼｯｸM-PRO" panose="020F0600000000000000" pitchFamily="50" charset="-128"/>
              </a:rPr>
              <a:t>パタゴニア</a:t>
            </a:r>
            <a:endParaRPr kumimoji="1" lang="en-US" altLang="ja-JP" sz="1200" dirty="0" smtClean="0">
              <a:latin typeface="HG丸ｺﾞｼｯｸM-PRO" panose="020F0600000000000000" pitchFamily="50" charset="-128"/>
              <a:ea typeface="HG丸ｺﾞｼｯｸM-PRO" panose="020F0600000000000000" pitchFamily="50" charset="-128"/>
            </a:endParaRPr>
          </a:p>
          <a:p>
            <a:pPr algn="ctr"/>
            <a:r>
              <a:rPr kumimoji="1" lang="ja-JP" altLang="en-US" sz="1200" dirty="0" smtClean="0">
                <a:latin typeface="HG丸ｺﾞｼｯｸM-PRO" panose="020F0600000000000000" pitchFamily="50" charset="-128"/>
                <a:ea typeface="HG丸ｺﾞｼｯｸM-PRO" panose="020F0600000000000000" pitchFamily="50" charset="-128"/>
              </a:rPr>
              <a:t>サーフ大阪</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70" name="正方形/長方形 69"/>
          <p:cNvSpPr/>
          <p:nvPr/>
        </p:nvSpPr>
        <p:spPr>
          <a:xfrm>
            <a:off x="2387967" y="3795584"/>
            <a:ext cx="1781299" cy="5388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HG丸ｺﾞｼｯｸM-PRO" panose="020F0600000000000000" pitchFamily="50" charset="-128"/>
                <a:ea typeface="HG丸ｺﾞｼｯｸM-PRO" panose="020F0600000000000000" pitchFamily="50" charset="-128"/>
              </a:rPr>
              <a:t>バーバンクス</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71" name="正方形/長方形 70"/>
          <p:cNvSpPr/>
          <p:nvPr/>
        </p:nvSpPr>
        <p:spPr>
          <a:xfrm>
            <a:off x="4248300" y="3795584"/>
            <a:ext cx="1781299" cy="5388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HG丸ｺﾞｼｯｸM-PRO" panose="020F0600000000000000" pitchFamily="50" charset="-128"/>
                <a:ea typeface="HG丸ｺﾞｼｯｸM-PRO" panose="020F0600000000000000" pitchFamily="50" charset="-128"/>
              </a:rPr>
              <a:t>カフェ＆ダイナー</a:t>
            </a:r>
            <a:endParaRPr lang="en-US" altLang="ja-JP" sz="1200" dirty="0" smtClean="0">
              <a:latin typeface="HG丸ｺﾞｼｯｸM-PRO" panose="020F0600000000000000" pitchFamily="50" charset="-128"/>
              <a:ea typeface="HG丸ｺﾞｼｯｸM-PRO" panose="020F0600000000000000" pitchFamily="50" charset="-128"/>
            </a:endParaRPr>
          </a:p>
          <a:p>
            <a:pPr algn="ctr"/>
            <a:r>
              <a:rPr kumimoji="1" lang="ja-JP" altLang="en-US" sz="1200" dirty="0" smtClean="0">
                <a:latin typeface="HG丸ｺﾞｼｯｸM-PRO" panose="020F0600000000000000" pitchFamily="50" charset="-128"/>
                <a:ea typeface="HG丸ｺﾞｼｯｸM-PRO" panose="020F0600000000000000" pitchFamily="50" charset="-128"/>
              </a:rPr>
              <a:t>フラワーズ</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72" name="正方形/長方形 71"/>
          <p:cNvSpPr/>
          <p:nvPr/>
        </p:nvSpPr>
        <p:spPr>
          <a:xfrm>
            <a:off x="6114627" y="3795584"/>
            <a:ext cx="1781299" cy="5388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HG丸ｺﾞｼｯｸM-PRO" panose="020F0600000000000000" pitchFamily="50" charset="-128"/>
                <a:ea typeface="HG丸ｺﾞｼｯｸM-PRO" panose="020F0600000000000000" pitchFamily="50" charset="-128"/>
              </a:rPr>
              <a:t>ラテラス中之島</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73" name="正方形/長方形 72"/>
          <p:cNvSpPr/>
          <p:nvPr/>
        </p:nvSpPr>
        <p:spPr>
          <a:xfrm>
            <a:off x="7980083" y="3795584"/>
            <a:ext cx="1781299" cy="5388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HG丸ｺﾞｼｯｸM-PRO" panose="020F0600000000000000" pitchFamily="50" charset="-128"/>
                <a:ea typeface="HG丸ｺﾞｼｯｸM-PRO" panose="020F0600000000000000" pitchFamily="50" charset="-128"/>
              </a:rPr>
              <a:t>ナカノシマ</a:t>
            </a:r>
            <a:r>
              <a:rPr kumimoji="1" lang="ja-JP" altLang="en-US" sz="1200" dirty="0" smtClean="0">
                <a:latin typeface="HG丸ｺﾞｼｯｸM-PRO" panose="020F0600000000000000" pitchFamily="50" charset="-128"/>
                <a:ea typeface="HG丸ｺﾞｼｯｸM-PRO" panose="020F0600000000000000" pitchFamily="50" charset="-128"/>
              </a:rPr>
              <a:t>テラス</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74" name="正方形/長方形 73"/>
          <p:cNvSpPr/>
          <p:nvPr/>
        </p:nvSpPr>
        <p:spPr>
          <a:xfrm>
            <a:off x="9840416" y="3795584"/>
            <a:ext cx="1781299" cy="53889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latin typeface="HG丸ｺﾞｼｯｸM-PRO" panose="020F0600000000000000" pitchFamily="50" charset="-128"/>
                <a:ea typeface="HG丸ｺﾞｼｯｸM-PRO" panose="020F0600000000000000" pitchFamily="50" charset="-128"/>
              </a:rPr>
              <a:t>ジ・ウォームスクラフツマニュファクチャー</a:t>
            </a: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75" name="正方形/長方形 74"/>
          <p:cNvSpPr/>
          <p:nvPr/>
        </p:nvSpPr>
        <p:spPr>
          <a:xfrm>
            <a:off x="522511" y="1372211"/>
            <a:ext cx="1781299" cy="53889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アパレル＆グッズ</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76" name="正方形/長方形 75"/>
          <p:cNvSpPr/>
          <p:nvPr/>
        </p:nvSpPr>
        <p:spPr>
          <a:xfrm>
            <a:off x="2387967" y="1372211"/>
            <a:ext cx="1781299" cy="53889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バー＆</a:t>
            </a:r>
            <a:endParaRPr kumimoji="1" lang="en-US" altLang="ja-JP" sz="1200" dirty="0" smtClean="0">
              <a:solidFill>
                <a:schemeClr val="bg1"/>
              </a:solidFill>
              <a:latin typeface="HG丸ｺﾞｼｯｸM-PRO" panose="020F0600000000000000" pitchFamily="50" charset="-128"/>
              <a:ea typeface="HG丸ｺﾞｼｯｸM-PRO" panose="020F0600000000000000" pitchFamily="50" charset="-128"/>
            </a:endParaRPr>
          </a:p>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クルーズサービス</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77" name="正方形/長方形 76"/>
          <p:cNvSpPr/>
          <p:nvPr/>
        </p:nvSpPr>
        <p:spPr>
          <a:xfrm>
            <a:off x="4248300" y="1372211"/>
            <a:ext cx="1781299" cy="53889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アメリカンダイナー</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78" name="正方形/長方形 77"/>
          <p:cNvSpPr/>
          <p:nvPr/>
        </p:nvSpPr>
        <p:spPr>
          <a:xfrm>
            <a:off x="6114627" y="1372211"/>
            <a:ext cx="1781299" cy="53889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カフェ＆レストラン</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79" name="正方形/長方形 78"/>
          <p:cNvSpPr/>
          <p:nvPr/>
        </p:nvSpPr>
        <p:spPr>
          <a:xfrm>
            <a:off x="7980083" y="1372211"/>
            <a:ext cx="1781299" cy="53889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ウェディング</a:t>
            </a:r>
            <a:endParaRPr kumimoji="1" lang="en-US" altLang="ja-JP" sz="1200" dirty="0" smtClean="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1200" dirty="0" smtClean="0">
                <a:solidFill>
                  <a:schemeClr val="bg1"/>
                </a:solidFill>
                <a:latin typeface="HG丸ｺﾞｼｯｸM-PRO" panose="020F0600000000000000" pitchFamily="50" charset="-128"/>
                <a:ea typeface="HG丸ｺﾞｼｯｸM-PRO" panose="020F0600000000000000" pitchFamily="50" charset="-128"/>
              </a:rPr>
              <a:t>サービス</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80" name="正方形/長方形 79"/>
          <p:cNvSpPr/>
          <p:nvPr/>
        </p:nvSpPr>
        <p:spPr>
          <a:xfrm>
            <a:off x="9840416" y="1372211"/>
            <a:ext cx="1781299" cy="53889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ホースレザーグッズ</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85" name="正方形/長方形 84"/>
          <p:cNvSpPr/>
          <p:nvPr/>
        </p:nvSpPr>
        <p:spPr>
          <a:xfrm>
            <a:off x="522511" y="4400729"/>
            <a:ext cx="1781299" cy="5388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パタゴニア・インターナショナル・インク</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87" name="正方形/長方形 86"/>
          <p:cNvSpPr/>
          <p:nvPr/>
        </p:nvSpPr>
        <p:spPr>
          <a:xfrm>
            <a:off x="2387967" y="4400729"/>
            <a:ext cx="1781299" cy="5388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株式会社 ロジエ</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88" name="正方形/長方形 87"/>
          <p:cNvSpPr/>
          <p:nvPr/>
        </p:nvSpPr>
        <p:spPr>
          <a:xfrm>
            <a:off x="4248300" y="4400729"/>
            <a:ext cx="1781299" cy="5388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株式会社 フラワーズ</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89" name="正方形/長方形 88"/>
          <p:cNvSpPr/>
          <p:nvPr/>
        </p:nvSpPr>
        <p:spPr>
          <a:xfrm>
            <a:off x="6114627" y="4400729"/>
            <a:ext cx="1781299" cy="5388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ディライト 株式会社</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90" name="正方形/長方形 89"/>
          <p:cNvSpPr/>
          <p:nvPr/>
        </p:nvSpPr>
        <p:spPr>
          <a:xfrm>
            <a:off x="7980083" y="4400729"/>
            <a:ext cx="1781299" cy="5388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ディライト 株式会社</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91" name="正方形/長方形 90"/>
          <p:cNvSpPr/>
          <p:nvPr/>
        </p:nvSpPr>
        <p:spPr>
          <a:xfrm>
            <a:off x="9840416" y="4400729"/>
            <a:ext cx="1781299" cy="5388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株式会社 コードバン</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92" name="正方形/長方形 91"/>
          <p:cNvSpPr/>
          <p:nvPr/>
        </p:nvSpPr>
        <p:spPr>
          <a:xfrm>
            <a:off x="522511" y="4936733"/>
            <a:ext cx="1781299" cy="2694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横 浜 市</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93" name="正方形/長方形 92"/>
          <p:cNvSpPr/>
          <p:nvPr/>
        </p:nvSpPr>
        <p:spPr>
          <a:xfrm>
            <a:off x="2387967" y="4936733"/>
            <a:ext cx="1781299" cy="2694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大 阪 市</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94" name="正方形/長方形 93"/>
          <p:cNvSpPr/>
          <p:nvPr/>
        </p:nvSpPr>
        <p:spPr>
          <a:xfrm>
            <a:off x="4248300" y="4936733"/>
            <a:ext cx="1781299" cy="2694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西 宮 市</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95" name="正方形/長方形 94"/>
          <p:cNvSpPr/>
          <p:nvPr/>
        </p:nvSpPr>
        <p:spPr>
          <a:xfrm>
            <a:off x="6114627" y="4936733"/>
            <a:ext cx="1781299" cy="2694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奈 良 市</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97" name="正方形/長方形 96"/>
          <p:cNvSpPr/>
          <p:nvPr/>
        </p:nvSpPr>
        <p:spPr>
          <a:xfrm>
            <a:off x="9840416" y="4936733"/>
            <a:ext cx="1781299" cy="2694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姫 路 市</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98" name="正方形/長方形 97"/>
          <p:cNvSpPr/>
          <p:nvPr/>
        </p:nvSpPr>
        <p:spPr>
          <a:xfrm>
            <a:off x="7979325" y="4936733"/>
            <a:ext cx="1781299" cy="2694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bg1"/>
                </a:solidFill>
                <a:latin typeface="HG丸ｺﾞｼｯｸM-PRO" panose="020F0600000000000000" pitchFamily="50" charset="-128"/>
                <a:ea typeface="HG丸ｺﾞｼｯｸM-PRO" panose="020F0600000000000000" pitchFamily="50" charset="-128"/>
              </a:rPr>
              <a:t>奈 良 市</a:t>
            </a:r>
            <a:endParaRPr kumimoji="1" lang="ja-JP" altLang="en-US" sz="1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99" name="正方形/長方形 98"/>
          <p:cNvSpPr/>
          <p:nvPr/>
        </p:nvSpPr>
        <p:spPr>
          <a:xfrm>
            <a:off x="522511" y="5290090"/>
            <a:ext cx="1781299" cy="1098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米・ベンチュラに本社を持つアウトドア洋品の老舗ブランド。今回は西日本初の新業態での出店となりました。</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0" name="正方形/長方形 99"/>
          <p:cNvSpPr/>
          <p:nvPr/>
        </p:nvSpPr>
        <p:spPr>
          <a:xfrm>
            <a:off x="2387209" y="5290090"/>
            <a:ext cx="1781299" cy="1098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御堂筋のフレンチレストラン「カルトブランシュ」を母体とする本格派バー。今秋よりクルージングサービスも。</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1" name="正方形/長方形 100"/>
          <p:cNvSpPr/>
          <p:nvPr/>
        </p:nvSpPr>
        <p:spPr>
          <a:xfrm>
            <a:off x="4255810" y="5290090"/>
            <a:ext cx="1781299" cy="1098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苦楽園の人気ハンバーガーショップ「フラワーズ」のバンクスエディション。店舗プロデュースは豊田弘治氏。</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2" name="正方形/長方形 101"/>
          <p:cNvSpPr/>
          <p:nvPr/>
        </p:nvSpPr>
        <p:spPr>
          <a:xfrm>
            <a:off x="6120508" y="5290090"/>
            <a:ext cx="1781299" cy="1098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全国の有名商業施設に展開</a:t>
            </a:r>
            <a:r>
              <a:rPr lang="ja-JP" altLang="en-US" sz="1200" dirty="0" smtClean="0">
                <a:solidFill>
                  <a:srgbClr val="002060"/>
                </a:solidFill>
                <a:latin typeface="HG丸ｺﾞｼｯｸM-PRO" panose="020F0600000000000000" pitchFamily="50" charset="-128"/>
                <a:ea typeface="HG丸ｺﾞｼｯｸM-PRO" panose="020F0600000000000000" pitchFamily="50" charset="-128"/>
              </a:rPr>
              <a:t>されているディライト社のレストランブランド「ラテラス」を水上スペースに展開。</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3" name="正方形/長方形 102"/>
          <p:cNvSpPr/>
          <p:nvPr/>
        </p:nvSpPr>
        <p:spPr>
          <a:xfrm>
            <a:off x="7975718" y="5290090"/>
            <a:ext cx="1781299" cy="1098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00" dirty="0" smtClean="0">
                <a:solidFill>
                  <a:srgbClr val="002060"/>
                </a:solidFill>
                <a:latin typeface="HG丸ｺﾞｼｯｸM-PRO" panose="020F0600000000000000" pitchFamily="50" charset="-128"/>
                <a:ea typeface="HG丸ｺﾞｼｯｸM-PRO" panose="020F0600000000000000" pitchFamily="50" charset="-128"/>
              </a:rPr>
              <a:t>前述の</a:t>
            </a:r>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水上スペースをチャペルとしてアレンジ活用した総合的リゾートウェディングの提案を行っています。</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sp>
        <p:nvSpPr>
          <p:cNvPr id="104" name="正方形/長方形 103"/>
          <p:cNvSpPr/>
          <p:nvPr/>
        </p:nvSpPr>
        <p:spPr>
          <a:xfrm>
            <a:off x="9840416" y="5290090"/>
            <a:ext cx="1781299" cy="10988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dirty="0" smtClean="0">
                <a:solidFill>
                  <a:srgbClr val="002060"/>
                </a:solidFill>
                <a:latin typeface="HG丸ｺﾞｼｯｸM-PRO" panose="020F0600000000000000" pitchFamily="50" charset="-128"/>
                <a:ea typeface="HG丸ｺﾞｼｯｸM-PRO" panose="020F0600000000000000" pitchFamily="50" charset="-128"/>
              </a:rPr>
              <a:t>姫路の誇り高きタンナーを母体に持ち、ハイクオリティな製品を生み出し続けているホースレザーブランド。</a:t>
            </a:r>
            <a:endParaRPr kumimoji="1" lang="ja-JP" altLang="en-US" sz="1200" dirty="0">
              <a:solidFill>
                <a:srgbClr val="002060"/>
              </a:solidFill>
              <a:latin typeface="HG丸ｺﾞｼｯｸM-PRO" panose="020F0600000000000000" pitchFamily="50" charset="-128"/>
              <a:ea typeface="HG丸ｺﾞｼｯｸM-PRO" panose="020F0600000000000000" pitchFamily="50" charset="-128"/>
            </a:endParaRPr>
          </a:p>
        </p:txBody>
      </p:sp>
      <p:pic>
        <p:nvPicPr>
          <p:cNvPr id="21" name="図 20"/>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11479" t="8988" r="10393" b="24754"/>
          <a:stretch/>
        </p:blipFill>
        <p:spPr>
          <a:xfrm>
            <a:off x="2386452" y="2873832"/>
            <a:ext cx="1781298" cy="849605"/>
          </a:xfrm>
          <a:prstGeom prst="rect">
            <a:avLst/>
          </a:prstGeom>
          <a:ln w="12700">
            <a:solidFill>
              <a:srgbClr val="002060"/>
            </a:solidFill>
            <a:miter lim="800000"/>
          </a:ln>
        </p:spPr>
      </p:pic>
      <p:pic>
        <p:nvPicPr>
          <p:cNvPr id="22" name="図 21"/>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l="47390" t="13186" r="-1" b="41999"/>
          <a:stretch/>
        </p:blipFill>
        <p:spPr>
          <a:xfrm>
            <a:off x="9841287" y="2873832"/>
            <a:ext cx="1773603" cy="849606"/>
          </a:xfrm>
          <a:prstGeom prst="rect">
            <a:avLst/>
          </a:prstGeom>
          <a:ln w="12700">
            <a:solidFill>
              <a:srgbClr val="002060"/>
            </a:solidFill>
            <a:miter lim="800000"/>
          </a:ln>
        </p:spPr>
      </p:pic>
      <p:pic>
        <p:nvPicPr>
          <p:cNvPr id="24" name="図 23"/>
          <p:cNvPicPr>
            <a:picLocks noChangeAspect="1"/>
          </p:cNvPicPr>
          <p:nvPr/>
        </p:nvPicPr>
        <p:blipFill rotWithShape="1">
          <a:blip r:embed="rId14" cstate="print">
            <a:extLst>
              <a:ext uri="{BEBA8EAE-BF5A-486C-A8C5-ECC9F3942E4B}">
                <a14:imgProps xmlns:a14="http://schemas.microsoft.com/office/drawing/2010/main">
                  <a14:imgLayer r:embed="rId1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8287" t="12832" b="9181"/>
          <a:stretch/>
        </p:blipFill>
        <p:spPr>
          <a:xfrm>
            <a:off x="4248299" y="2873832"/>
            <a:ext cx="1776353" cy="849607"/>
          </a:xfrm>
          <a:prstGeom prst="rect">
            <a:avLst/>
          </a:prstGeom>
          <a:ln w="12700">
            <a:solidFill>
              <a:srgbClr val="002060"/>
            </a:solidFill>
            <a:miter lim="800000"/>
          </a:ln>
        </p:spPr>
      </p:pic>
      <p:pic>
        <p:nvPicPr>
          <p:cNvPr id="28" name="図 27"/>
          <p:cNvPicPr>
            <a:picLocks noChangeAspect="1"/>
          </p:cNvPicPr>
          <p:nvPr/>
        </p:nvPicPr>
        <p:blipFill rotWithShape="1">
          <a:blip r:embed="rId16" cstate="print">
            <a:extLst>
              <a:ext uri="{BEBA8EAE-BF5A-486C-A8C5-ECC9F3942E4B}">
                <a14:imgProps xmlns:a14="http://schemas.microsoft.com/office/drawing/2010/main">
                  <a14:imgLayer r:embed="rId1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16579"/>
          <a:stretch/>
        </p:blipFill>
        <p:spPr>
          <a:xfrm>
            <a:off x="522511" y="2873832"/>
            <a:ext cx="1781299" cy="849605"/>
          </a:xfrm>
          <a:prstGeom prst="rect">
            <a:avLst/>
          </a:prstGeom>
          <a:ln w="12700">
            <a:solidFill>
              <a:srgbClr val="002060"/>
            </a:solidFill>
            <a:miter lim="800000"/>
          </a:ln>
        </p:spPr>
      </p:pic>
      <p:pic>
        <p:nvPicPr>
          <p:cNvPr id="33" name="図 32"/>
          <p:cNvPicPr>
            <a:picLocks noChangeAspect="1"/>
          </p:cNvPicPr>
          <p:nvPr/>
        </p:nvPicPr>
        <p:blipFill rotWithShape="1">
          <a:blip r:embed="rId18" cstate="print">
            <a:extLst>
              <a:ext uri="{BEBA8EAE-BF5A-486C-A8C5-ECC9F3942E4B}">
                <a14:imgProps xmlns:a14="http://schemas.microsoft.com/office/drawing/2010/main">
                  <a14:imgLayer r:embed="rId19">
                    <a14:imgEffect>
                      <a14:sharpenSoften amount="50000"/>
                    </a14:imgEffect>
                  </a14:imgLayer>
                </a14:imgProps>
              </a:ext>
              <a:ext uri="{28A0092B-C50C-407E-A947-70E740481C1C}">
                <a14:useLocalDpi xmlns:a14="http://schemas.microsoft.com/office/drawing/2010/main" val="0"/>
              </a:ext>
            </a:extLst>
          </a:blip>
          <a:srcRect l="4588" t="8771" r="386" b="10390"/>
          <a:stretch/>
        </p:blipFill>
        <p:spPr>
          <a:xfrm>
            <a:off x="6120508" y="2873832"/>
            <a:ext cx="1775418" cy="849605"/>
          </a:xfrm>
          <a:prstGeom prst="rect">
            <a:avLst/>
          </a:prstGeom>
          <a:ln w="12700">
            <a:solidFill>
              <a:srgbClr val="002060"/>
            </a:solidFill>
            <a:miter lim="800000"/>
          </a:ln>
        </p:spPr>
      </p:pic>
      <p:pic>
        <p:nvPicPr>
          <p:cNvPr id="39" name="図 38"/>
          <p:cNvPicPr>
            <a:picLocks noChangeAspect="1"/>
          </p:cNvPicPr>
          <p:nvPr/>
        </p:nvPicPr>
        <p:blipFill rotWithShape="1">
          <a:blip r:embed="rId20">
            <a:extLst>
              <a:ext uri="{28A0092B-C50C-407E-A947-70E740481C1C}">
                <a14:useLocalDpi xmlns:a14="http://schemas.microsoft.com/office/drawing/2010/main" val="0"/>
              </a:ext>
            </a:extLst>
          </a:blip>
          <a:srcRect l="1" t="21848" r="244" b="6362"/>
          <a:stretch/>
        </p:blipFill>
        <p:spPr>
          <a:xfrm>
            <a:off x="7980083" y="2873832"/>
            <a:ext cx="1781299" cy="850443"/>
          </a:xfrm>
          <a:prstGeom prst="rect">
            <a:avLst/>
          </a:prstGeom>
          <a:ln w="12700">
            <a:solidFill>
              <a:srgbClr val="002060"/>
            </a:solidFill>
            <a:miter lim="800000"/>
          </a:ln>
        </p:spPr>
      </p:pic>
      <p:sp>
        <p:nvSpPr>
          <p:cNvPr id="55" name="正方形/長方形 54"/>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age.07</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56" name="正方形/長方形 55"/>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039898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7" name="正方形/長方形 6"/>
          <p:cNvSpPr/>
          <p:nvPr/>
        </p:nvSpPr>
        <p:spPr>
          <a:xfrm>
            <a:off x="2339597" y="3117401"/>
            <a:ext cx="9298211"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3200" dirty="0">
                <a:solidFill>
                  <a:schemeClr val="tx1"/>
                </a:solidFill>
                <a:latin typeface="HG丸ｺﾞｼｯｸM-PRO" panose="020F0600000000000000" pitchFamily="50" charset="-128"/>
                <a:ea typeface="HG丸ｺﾞｼｯｸM-PRO" panose="020F0600000000000000" pitchFamily="50" charset="-128"/>
              </a:rPr>
              <a:t>2</a:t>
            </a:r>
            <a:r>
              <a:rPr lang="en-US" altLang="ja-JP" sz="32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3200" dirty="0">
                <a:solidFill>
                  <a:schemeClr val="tx1"/>
                </a:solidFill>
                <a:latin typeface="HG丸ｺﾞｼｯｸM-PRO" panose="020F0600000000000000" pitchFamily="50" charset="-128"/>
                <a:ea typeface="HG丸ｺﾞｼｯｸM-PRO" panose="020F0600000000000000" pitchFamily="50" charset="-128"/>
              </a:rPr>
              <a:t>水上食事</a:t>
            </a:r>
            <a:r>
              <a:rPr lang="ja-JP" altLang="en-US" sz="3200" dirty="0" smtClean="0">
                <a:solidFill>
                  <a:schemeClr val="tx1"/>
                </a:solidFill>
                <a:latin typeface="HG丸ｺﾞｼｯｸM-PRO" panose="020F0600000000000000" pitchFamily="50" charset="-128"/>
                <a:ea typeface="HG丸ｺﾞｼｯｸM-PRO" panose="020F0600000000000000" pitchFamily="50" charset="-128"/>
              </a:rPr>
              <a:t>施設の運用状況について</a:t>
            </a:r>
            <a:endParaRPr kumimoji="1" lang="ja-JP" altLang="en-US" sz="3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spTree>
    <p:extLst>
      <p:ext uri="{BB962C8B-B14F-4D97-AF65-F5344CB8AC3E}">
        <p14:creationId xmlns:p14="http://schemas.microsoft.com/office/powerpoint/2010/main" val="4095623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21972" y="850000"/>
            <a:ext cx="115137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321973" y="935489"/>
            <a:ext cx="11513712"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solidFill>
                  <a:schemeClr val="tx1"/>
                </a:solidFill>
                <a:latin typeface="HG丸ｺﾞｼｯｸM-PRO" panose="020F0600000000000000" pitchFamily="50" charset="-128"/>
                <a:ea typeface="HG丸ｺﾞｼｯｸM-PRO" panose="020F0600000000000000" pitchFamily="50" charset="-128"/>
              </a:rPr>
              <a:t>2 . </a:t>
            </a:r>
            <a:r>
              <a:rPr lang="ja-JP" altLang="en-US" sz="1400" dirty="0" smtClean="0">
                <a:solidFill>
                  <a:schemeClr val="tx1"/>
                </a:solidFill>
                <a:latin typeface="HG丸ｺﾞｼｯｸM-PRO" panose="020F0600000000000000" pitchFamily="50" charset="-128"/>
                <a:ea typeface="HG丸ｺﾞｼｯｸM-PRO" panose="020F0600000000000000" pitchFamily="50" charset="-128"/>
              </a:rPr>
              <a:t>水上食事施設の運用状況について・・・新たな水上サービス①　レストラン＆ウェディングサービス ＋ 多目的スペース</a:t>
            </a:r>
            <a:endParaRPr lang="ja-JP" altLang="en-US" sz="1400" dirty="0">
              <a:solidFill>
                <a:schemeClr val="tx1"/>
              </a:solidFill>
              <a:latin typeface="HG丸ｺﾞｼｯｸM-PRO" panose="020F0600000000000000" pitchFamily="50" charset="-128"/>
              <a:ea typeface="HG丸ｺﾞｼｯｸM-PRO" panose="020F0600000000000000" pitchFamily="50" charset="-128"/>
            </a:endParaRPr>
          </a:p>
        </p:txBody>
      </p:sp>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3" y="250550"/>
            <a:ext cx="1281196" cy="448780"/>
          </a:xfrm>
          <a:prstGeom prst="rect">
            <a:avLst/>
          </a:prstGeom>
        </p:spPr>
      </p:pic>
      <p:sp>
        <p:nvSpPr>
          <p:cNvPr id="15" name="正方形/長方形 14"/>
          <p:cNvSpPr/>
          <p:nvPr/>
        </p:nvSpPr>
        <p:spPr>
          <a:xfrm>
            <a:off x="415636" y="6473534"/>
            <a:ext cx="11329060" cy="307777"/>
          </a:xfrm>
          <a:prstGeom prst="rect">
            <a:avLst/>
          </a:prstGeom>
        </p:spPr>
        <p:txBody>
          <a:bodyPr wrap="square">
            <a:spAutoFit/>
          </a:bodyPr>
          <a:lstStyle/>
          <a:p>
            <a:pPr algn="ctr"/>
            <a:r>
              <a:rPr lang="en-US" altLang="ja-JP" sz="1400" dirty="0">
                <a:latin typeface="+mj-lt"/>
              </a:rPr>
              <a:t>Copyright (C) </a:t>
            </a:r>
            <a:r>
              <a:rPr lang="en-US" altLang="ja-JP" sz="1400" dirty="0" smtClean="0">
                <a:latin typeface="+mj-lt"/>
              </a:rPr>
              <a:t>2017 Choukodo Co.,Ltd. </a:t>
            </a:r>
            <a:r>
              <a:rPr lang="en-US" altLang="ja-JP" sz="1400" dirty="0">
                <a:latin typeface="+mj-lt"/>
              </a:rPr>
              <a:t>All Rights Reserved.</a:t>
            </a:r>
            <a:endParaRPr lang="ja-JP" altLang="en-US" sz="1400" dirty="0">
              <a:latin typeface="+mj-lt"/>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3222" y="1431860"/>
            <a:ext cx="3307438" cy="1860900"/>
          </a:xfrm>
          <a:prstGeom prst="rect">
            <a:avLst/>
          </a:prstGeom>
        </p:spPr>
      </p:pic>
      <p:pic>
        <p:nvPicPr>
          <p:cNvPr id="10" name="図 9"/>
          <p:cNvPicPr>
            <a:picLocks noChangeAspect="1"/>
          </p:cNvPicPr>
          <p:nvPr/>
        </p:nvPicPr>
        <p:blipFill rotWithShape="1">
          <a:blip r:embed="rId4">
            <a:extLst>
              <a:ext uri="{28A0092B-C50C-407E-A947-70E740481C1C}">
                <a14:useLocalDpi xmlns:a14="http://schemas.microsoft.com/office/drawing/2010/main" val="0"/>
              </a:ext>
            </a:extLst>
          </a:blip>
          <a:srcRect t="18240" b="6741"/>
          <a:stretch/>
        </p:blipFill>
        <p:spPr>
          <a:xfrm>
            <a:off x="8433222" y="3355653"/>
            <a:ext cx="3307438" cy="186090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98" y="1431860"/>
            <a:ext cx="7959574" cy="3780797"/>
          </a:xfrm>
          <a:prstGeom prst="rect">
            <a:avLst/>
          </a:prstGeom>
        </p:spPr>
      </p:pic>
      <p:sp>
        <p:nvSpPr>
          <p:cNvPr id="2" name="正方形/長方形 1"/>
          <p:cNvSpPr/>
          <p:nvPr/>
        </p:nvSpPr>
        <p:spPr>
          <a:xfrm>
            <a:off x="7908959" y="5165766"/>
            <a:ext cx="3979630" cy="30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ja-JP" altLang="en-US" sz="900" dirty="0" smtClean="0">
                <a:solidFill>
                  <a:schemeClr val="tx1"/>
                </a:solidFill>
                <a:latin typeface="HG丸ｺﾞｼｯｸM-PRO" panose="020F0600000000000000" pitchFamily="50" charset="-128"/>
                <a:ea typeface="HG丸ｺﾞｼｯｸM-PRO" panose="020F0600000000000000" pitchFamily="50" charset="-128"/>
              </a:rPr>
              <a:t>画像提供：ディライト 株式会社（本社：奈良市）</a:t>
            </a:r>
            <a:endParaRPr kumimoji="1" lang="ja-JP" altLang="en-US" sz="9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2" name="角丸四角形 11"/>
          <p:cNvSpPr/>
          <p:nvPr/>
        </p:nvSpPr>
        <p:spPr>
          <a:xfrm>
            <a:off x="926946" y="5468587"/>
            <a:ext cx="10334172" cy="872836"/>
          </a:xfrm>
          <a:prstGeom prst="roundRect">
            <a:avLst/>
          </a:prstGeom>
          <a:noFill/>
          <a:ln w="25400">
            <a:solidFill>
              <a:srgbClr val="66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045696" y="5450774"/>
            <a:ext cx="10369797" cy="890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平成２７年</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１１</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月に竣工した台船をベースにした日本初の河川に浮かぶ水上食事施設です。給排水と電力供給設備を完備しています。</a:t>
            </a:r>
            <a:endParaRPr kumimoji="1"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 ディライト株式会社による仮営業が平成２８年９月よりスタート。主にカフェ</a:t>
            </a:r>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レストラン、そしてウエディングスペースとして活用。</a:t>
            </a:r>
            <a:endParaRPr lang="en-US" altLang="ja-JP" sz="1200" dirty="0" smtClean="0">
              <a:solidFill>
                <a:schemeClr val="tx1"/>
              </a:solidFill>
              <a:latin typeface="HG丸ｺﾞｼｯｸM-PRO" panose="020F0600000000000000" pitchFamily="50" charset="-128"/>
              <a:ea typeface="HG丸ｺﾞｼｯｸM-PRO" panose="020F0600000000000000" pitchFamily="50" charset="-128"/>
            </a:endParaRPr>
          </a:p>
          <a:p>
            <a:r>
              <a:rPr lang="ja-JP" altLang="en-US" sz="1200" dirty="0">
                <a:solidFill>
                  <a:schemeClr val="tx1"/>
                </a:solidFill>
                <a:latin typeface="HG丸ｺﾞｼｯｸM-PRO" panose="020F0600000000000000" pitchFamily="50" charset="-128"/>
                <a:ea typeface="HG丸ｺﾞｼｯｸM-PRO" panose="020F0600000000000000" pitchFamily="50" charset="-128"/>
              </a:rPr>
              <a:t>●</a:t>
            </a:r>
            <a:r>
              <a:rPr kumimoji="1" lang="ja-JP" altLang="en-US" sz="1200" dirty="0" smtClean="0">
                <a:solidFill>
                  <a:schemeClr val="tx1"/>
                </a:solidFill>
                <a:latin typeface="HG丸ｺﾞｼｯｸM-PRO" panose="020F0600000000000000" pitchFamily="50" charset="-128"/>
                <a:ea typeface="HG丸ｺﾞｼｯｸM-PRO" panose="020F0600000000000000" pitchFamily="50" charset="-128"/>
              </a:rPr>
              <a:t> </a:t>
            </a:r>
            <a:r>
              <a:rPr lang="ja-JP" altLang="en-US" sz="1200" dirty="0" smtClean="0">
                <a:solidFill>
                  <a:schemeClr val="tx1"/>
                </a:solidFill>
                <a:latin typeface="HG丸ｺﾞｼｯｸM-PRO" panose="020F0600000000000000" pitchFamily="50" charset="-128"/>
                <a:ea typeface="HG丸ｺﾞｼｯｸM-PRO" panose="020F0600000000000000" pitchFamily="50" charset="-128"/>
              </a:rPr>
              <a:t>また、同社は営業時間外でも水上食事施設をライトアップされ、バンクス敷地内全体の雰囲気づくりに寄与して頂いております。</a:t>
            </a:r>
            <a:endParaRPr kumimoji="1" lang="ja-JP" altLang="en-US" sz="1200" dirty="0">
              <a:solidFill>
                <a:schemeClr val="tx1"/>
              </a:solidFill>
              <a:latin typeface="HG丸ｺﾞｼｯｸM-PRO" panose="020F0600000000000000" pitchFamily="50" charset="-128"/>
              <a:ea typeface="HG丸ｺﾞｼｯｸM-PRO" panose="020F0600000000000000" pitchFamily="50" charset="-128"/>
            </a:endParaRPr>
          </a:p>
        </p:txBody>
      </p:sp>
      <p:sp>
        <p:nvSpPr>
          <p:cNvPr id="16" name="正方形/長方形 15"/>
          <p:cNvSpPr/>
          <p:nvPr/>
        </p:nvSpPr>
        <p:spPr>
          <a:xfrm>
            <a:off x="11147202" y="6426403"/>
            <a:ext cx="935665" cy="402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schemeClr val="tx1"/>
                </a:solidFill>
                <a:latin typeface="Malgun Gothic" panose="020B0503020000020004" pitchFamily="34" charset="-127"/>
                <a:ea typeface="Malgun Gothic" panose="020B0503020000020004" pitchFamily="34" charset="-127"/>
              </a:rPr>
              <a:t>p</a:t>
            </a:r>
            <a:r>
              <a:rPr kumimoji="1" lang="en-US" altLang="ja-JP" sz="1100" dirty="0" smtClean="0">
                <a:solidFill>
                  <a:schemeClr val="tx1"/>
                </a:solidFill>
                <a:latin typeface="Malgun Gothic" panose="020B0503020000020004" pitchFamily="34" charset="-127"/>
                <a:ea typeface="Malgun Gothic" panose="020B0503020000020004" pitchFamily="34" charset="-127"/>
              </a:rPr>
              <a:t>age.09</a:t>
            </a:r>
            <a:endParaRPr kumimoji="1" lang="ja-JP" altLang="en-US" sz="1100" dirty="0">
              <a:solidFill>
                <a:schemeClr val="tx1"/>
              </a:solidFill>
              <a:latin typeface="Malgun Gothic" panose="020B0503020000020004" pitchFamily="34" charset="-127"/>
              <a:ea typeface="Malgun Gothic" panose="020B0503020000020004" pitchFamily="34" charset="-127"/>
            </a:endParaRPr>
          </a:p>
        </p:txBody>
      </p:sp>
      <p:sp>
        <p:nvSpPr>
          <p:cNvPr id="17" name="正方形/長方形 16"/>
          <p:cNvSpPr/>
          <p:nvPr/>
        </p:nvSpPr>
        <p:spPr>
          <a:xfrm>
            <a:off x="1661244" y="240463"/>
            <a:ext cx="7827140" cy="4121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200" dirty="0" smtClean="0">
                <a:solidFill>
                  <a:schemeClr val="tx1"/>
                </a:solidFill>
                <a:latin typeface="HG丸ｺﾞｼｯｸM-PRO" panose="020F0600000000000000" pitchFamily="50" charset="-128"/>
                <a:ea typeface="HG丸ｺﾞｼｯｸM-PRO" panose="020F0600000000000000" pitchFamily="50" charset="-128"/>
              </a:rPr>
              <a:t>堂島川賑わい空間創出事業 「中之島バンクス」事業報告</a:t>
            </a:r>
            <a:endParaRPr kumimoji="1" lang="ja-JP" altLang="en-US" sz="22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2674254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3534</TotalTime>
  <Words>2925</Words>
  <Application>Microsoft Office PowerPoint</Application>
  <PresentationFormat>ユーザー設定</PresentationFormat>
  <Paragraphs>246</Paragraphs>
  <Slides>20</Slides>
  <Notes>0</Notes>
  <HiddenSlides>0</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sangyou</dc:creator>
  <cp:lastModifiedBy>HOSTNAME</cp:lastModifiedBy>
  <cp:revision>294</cp:revision>
  <cp:lastPrinted>2017-01-26T12:32:39Z</cp:lastPrinted>
  <dcterms:created xsi:type="dcterms:W3CDTF">2014-03-03T07:37:28Z</dcterms:created>
  <dcterms:modified xsi:type="dcterms:W3CDTF">2017-01-26T12:42:59Z</dcterms:modified>
</cp:coreProperties>
</file>