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15"/>
  </p:notesMasterIdLst>
  <p:handoutMasterIdLst>
    <p:handoutMasterId r:id="rId16"/>
  </p:handoutMasterIdLst>
  <p:sldIdLst>
    <p:sldId id="299" r:id="rId2"/>
    <p:sldId id="305" r:id="rId3"/>
    <p:sldId id="300" r:id="rId4"/>
    <p:sldId id="301" r:id="rId5"/>
    <p:sldId id="302" r:id="rId6"/>
    <p:sldId id="304" r:id="rId7"/>
    <p:sldId id="296" r:id="rId8"/>
    <p:sldId id="314" r:id="rId9"/>
    <p:sldId id="315" r:id="rId10"/>
    <p:sldId id="307" r:id="rId11"/>
    <p:sldId id="310" r:id="rId12"/>
    <p:sldId id="309" r:id="rId13"/>
    <p:sldId id="316" r:id="rId14"/>
  </p:sldIdLst>
  <p:sldSz cx="9906000" cy="6858000" type="A4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52">
          <p15:clr>
            <a:srgbClr val="A4A3A4"/>
          </p15:clr>
        </p15:guide>
        <p15:guide id="2" pos="3120">
          <p15:clr>
            <a:srgbClr val="A4A3A4"/>
          </p15:clr>
        </p15:guide>
        <p15:guide id="3" pos="11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33" autoAdjust="0"/>
  </p:normalViewPr>
  <p:slideViewPr>
    <p:cSldViewPr showGuides="1">
      <p:cViewPr>
        <p:scale>
          <a:sx n="78" d="100"/>
          <a:sy n="78" d="100"/>
        </p:scale>
        <p:origin x="-960" y="-36"/>
      </p:cViewPr>
      <p:guideLst>
        <p:guide orient="horz" pos="1752"/>
        <p:guide pos="3120"/>
        <p:guide pos="11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616A2-BAA8-4AA6-9773-7FE12141F806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B110A-F244-4C41-9540-EED3EA9B7E69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71805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786" cy="496967"/>
          </a:xfrm>
          <a:prstGeom prst="rect">
            <a:avLst/>
          </a:prstGeom>
        </p:spPr>
        <p:txBody>
          <a:bodyPr vert="horz" lIns="91541" tIns="45769" rIns="91541" bIns="45769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41" tIns="45769" rIns="91541" bIns="45769" rtlCol="0"/>
          <a:lstStyle>
            <a:lvl1pPr algn="r">
              <a:defRPr sz="1200"/>
            </a:lvl1pPr>
          </a:lstStyle>
          <a:p>
            <a:fld id="{B2C0D75B-8E04-4950-8E31-C0A9F9BBB11B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746125"/>
            <a:ext cx="53816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1" tIns="45769" rIns="91541" bIns="45769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541" tIns="45769" rIns="91541" bIns="45769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440648"/>
            <a:ext cx="2949786" cy="496967"/>
          </a:xfrm>
          <a:prstGeom prst="rect">
            <a:avLst/>
          </a:prstGeom>
        </p:spPr>
        <p:txBody>
          <a:bodyPr vert="horz" lIns="91541" tIns="45769" rIns="91541" bIns="45769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8"/>
            <a:ext cx="2949786" cy="496967"/>
          </a:xfrm>
          <a:prstGeom prst="rect">
            <a:avLst/>
          </a:prstGeom>
        </p:spPr>
        <p:txBody>
          <a:bodyPr vert="horz" lIns="91541" tIns="45769" rIns="91541" bIns="45769" rtlCol="0" anchor="b"/>
          <a:lstStyle>
            <a:lvl1pPr algn="r">
              <a:defRPr sz="1200"/>
            </a:lvl1pPr>
          </a:lstStyle>
          <a:p>
            <a:fld id="{EEA441C6-AE46-4A07-AA0B-6F9A4C5C3A5D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369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441C6-AE46-4A07-AA0B-6F9A4C5C3A5D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4369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441C6-AE46-4A07-AA0B-6F9A4C5C3A5D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5032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441C6-AE46-4A07-AA0B-6F9A4C5C3A5D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652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441C6-AE46-4A07-AA0B-6F9A4C5C3A5D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404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96EA-B9B7-4BB3-9E5D-241456D1601C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864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696178" y="1169931"/>
            <a:ext cx="5216071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50" y="533401"/>
            <a:ext cx="6667606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850" y="3843868"/>
            <a:ext cx="5367104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CE70C-B218-4C86-9A39-9C379F782782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937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77850" y="533400"/>
            <a:ext cx="87503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25502" y="3843867"/>
            <a:ext cx="78881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747-F5E7-4908-824D-D66DA98C06ED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168160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7503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114800"/>
            <a:ext cx="6915515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747-F5E7-4908-824D-D66DA98C06ED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079847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0" y="533400"/>
            <a:ext cx="743143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55701" y="3429000"/>
            <a:ext cx="6936006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301070"/>
            <a:ext cx="6914224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747-F5E7-4908-824D-D66DA98C06ED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852407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3429000"/>
            <a:ext cx="6914224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5132981"/>
            <a:ext cx="6915515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747-F5E7-4908-824D-D66DA98C06ED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691520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41" y="533400"/>
            <a:ext cx="7431435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886200"/>
            <a:ext cx="6914224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953000"/>
            <a:ext cx="691422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747-F5E7-4908-824D-D66DA98C06ED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7651" y="710624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7551" y="2768601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883338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533400"/>
            <a:ext cx="8152796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77851" y="3928534"/>
            <a:ext cx="6914224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4766736"/>
            <a:ext cx="691422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747-F5E7-4908-824D-D66DA98C06ED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93790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533401"/>
            <a:ext cx="7101106" cy="3767670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B31F-DB4D-4204-AB3C-702380FDE427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4127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3606" y="533400"/>
            <a:ext cx="221454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0" y="533400"/>
            <a:ext cx="6337513" cy="5486400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6DC1-91BA-41BA-ADF5-CAFE47B92550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7482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7150" y="28778"/>
            <a:ext cx="2228850" cy="365125"/>
          </a:xfrm>
        </p:spPr>
        <p:txBody>
          <a:bodyPr/>
          <a:lstStyle>
            <a:lvl1pPr>
              <a:defRPr sz="1429"/>
            </a:lvl1pPr>
          </a:lstStyle>
          <a:p>
            <a:r>
              <a:rPr lang="en-US" altLang="ja-JP" dirty="0" smtClean="0"/>
              <a:t>P-</a:t>
            </a:r>
            <a:fld id="{868E3D60-AF49-4366-B5E2-C74037B47193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0"/>
            <a:ext cx="410566" cy="56792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6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179077" y="474539"/>
            <a:ext cx="61366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 userDrawn="1"/>
        </p:nvSpPr>
        <p:spPr>
          <a:xfrm>
            <a:off x="9268313" y="39110"/>
            <a:ext cx="104826" cy="419301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6" dirty="0"/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6809284" y="-40265"/>
            <a:ext cx="2655577" cy="5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857" dirty="0">
                <a:solidFill>
                  <a:srgbClr val="1C1C1C"/>
                </a:solidFill>
                <a:effectLst>
                  <a:reflection blurRad="6350" stA="55000" endA="300" endPos="45500" dir="5400000" sy="-100000" algn="bl" rotWithShape="0"/>
                </a:effectLst>
                <a:ea typeface="HGP創英角ｺﾞｼｯｸUB" panose="020B0900000000000000" pitchFamily="50" charset="-128"/>
              </a:rPr>
              <a:t/>
            </a:r>
            <a:br>
              <a:rPr lang="en-US" altLang="ja-JP" sz="857" dirty="0">
                <a:solidFill>
                  <a:srgbClr val="1C1C1C"/>
                </a:solidFill>
                <a:effectLst>
                  <a:reflection blurRad="6350" stA="55000" endA="300" endPos="45500" dir="5400000" sy="-100000" algn="bl" rotWithShape="0"/>
                </a:effectLst>
                <a:ea typeface="HGP創英角ｺﾞｼｯｸUB" panose="020B0900000000000000" pitchFamily="50" charset="-128"/>
              </a:rPr>
            </a:br>
            <a:r>
              <a:rPr lang="ja-JP" altLang="en-US" sz="750" dirty="0">
                <a:solidFill>
                  <a:srgbClr val="1C1C1C"/>
                </a:solidFill>
                <a:effectLst>
                  <a:reflection blurRad="6350" stA="55000" endA="300" endPos="45500" dir="5400000" sy="-100000" algn="bl" rotWithShape="0"/>
                </a:effectLst>
                <a:ea typeface="HGP創英角ｺﾞｼｯｸUB" panose="020B0900000000000000" pitchFamily="50" charset="-128"/>
              </a:rPr>
              <a:t>　「海</a:t>
            </a:r>
            <a:r>
              <a:rPr lang="en-US" altLang="ja-JP" sz="750" dirty="0">
                <a:solidFill>
                  <a:srgbClr val="1C1C1C"/>
                </a:solidFill>
                <a:effectLst>
                  <a:reflection blurRad="6350" stA="55000" endA="300" endPos="45500" dir="5400000" sy="-100000" algn="bl" rotWithShape="0"/>
                </a:effectLst>
                <a:ea typeface="HGP創英角ｺﾞｼｯｸUB" panose="020B0900000000000000" pitchFamily="50" charset="-128"/>
              </a:rPr>
              <a:t>×</a:t>
            </a:r>
            <a:r>
              <a:rPr lang="ja-JP" altLang="en-US" sz="750" dirty="0" smtClean="0">
                <a:solidFill>
                  <a:srgbClr val="1C1C1C"/>
                </a:solidFill>
                <a:effectLst>
                  <a:reflection blurRad="6350" stA="55000" endA="300" endPos="45500" dir="5400000" sy="-100000" algn="bl" rotWithShape="0"/>
                </a:effectLst>
                <a:ea typeface="HGP創英角ｺﾞｼｯｸUB" panose="020B0900000000000000" pitchFamily="50" charset="-128"/>
              </a:rPr>
              <a:t>川の駅＋空の交流水上パーク」</a:t>
            </a:r>
            <a:r>
              <a:rPr lang="ja-JP" altLang="en-US" sz="750" dirty="0">
                <a:solidFill>
                  <a:srgbClr val="1C1C1C"/>
                </a:solidFill>
                <a:effectLst>
                  <a:reflection blurRad="6350" stA="55000" endA="300" endPos="45500" dir="5400000" sy="-100000" algn="bl" rotWithShape="0"/>
                </a:effectLst>
                <a:ea typeface="HGP創英角ｺﾞｼｯｸUB" panose="020B0900000000000000" pitchFamily="50" charset="-128"/>
              </a:rPr>
              <a:t>　</a:t>
            </a:r>
            <a:endParaRPr lang="en-US" altLang="ja-JP" sz="750" dirty="0" smtClean="0">
              <a:solidFill>
                <a:srgbClr val="1C1C1C"/>
              </a:solidFill>
              <a:effectLst>
                <a:reflection blurRad="6350" stA="55000" endA="300" endPos="45500" dir="5400000" sy="-100000" algn="bl" rotWithShape="0"/>
              </a:effectLst>
              <a:ea typeface="HGP創英角ｺﾞｼｯｸUB" panose="020B0900000000000000" pitchFamily="50" charset="-128"/>
            </a:endParaRPr>
          </a:p>
          <a:p>
            <a:pPr eaLnBrk="1" hangingPunct="1"/>
            <a:r>
              <a:rPr lang="ja-JP" altLang="en-US" sz="1429" b="1" dirty="0" smtClean="0">
                <a:solidFill>
                  <a:srgbClr val="336699"/>
                </a:solidFill>
                <a:effectLst>
                  <a:reflection blurRad="6350" stA="55000" endA="300" endPos="45500" dir="5400000" sy="-100000" algn="bl" rotWithShape="0"/>
                </a:effectLst>
                <a:ea typeface="HGP創英角ｺﾞｼｯｸUB" panose="020B0900000000000000" pitchFamily="50" charset="-128"/>
              </a:rPr>
              <a:t>中之島</a:t>
            </a:r>
            <a:r>
              <a:rPr lang="ja-JP" altLang="en-US" sz="1429" b="1" dirty="0">
                <a:solidFill>
                  <a:srgbClr val="336699"/>
                </a:solidFill>
                <a:effectLst>
                  <a:reflection blurRad="6350" stA="55000" endA="300" endPos="45500" dir="5400000" sy="-100000" algn="bl" rotWithShape="0"/>
                </a:effectLst>
                <a:ea typeface="HGP創英角ｺﾞｼｯｸUB" panose="020B0900000000000000" pitchFamily="50" charset="-128"/>
              </a:rPr>
              <a:t>マリーン・コネクション</a:t>
            </a:r>
            <a:r>
              <a:rPr lang="ja-JP" altLang="en-US" sz="1429" dirty="0">
                <a:solidFill>
                  <a:srgbClr val="336699"/>
                </a:solidFill>
                <a:effectLst>
                  <a:reflection blurRad="6350" stA="55000" endA="300" endPos="45500" dir="5400000" sy="-100000" algn="bl" rotWithShape="0"/>
                </a:effectLst>
                <a:ea typeface="HGP創英角ｺﾞｼｯｸUB" panose="020B0900000000000000" pitchFamily="50" charset="-128"/>
              </a:rPr>
              <a:t>　</a:t>
            </a:r>
            <a:endParaRPr lang="ja-JP" altLang="en-US" sz="786" dirty="0">
              <a:solidFill>
                <a:schemeClr val="bg2"/>
              </a:solidFill>
              <a:effectLst>
                <a:reflection blurRad="6350" stA="55000" endA="300" endPos="45500" dir="5400000" sy="-100000" algn="bl" rotWithShape="0"/>
              </a:effectLst>
              <a:ea typeface="HGP創英角ｺﾞｼｯｸUB" panose="020B0900000000000000" pitchFamily="50" charset="-128"/>
            </a:endParaRPr>
          </a:p>
        </p:txBody>
      </p:sp>
      <p:sp>
        <p:nvSpPr>
          <p:cNvPr id="15" name="正方形/長方形 14"/>
          <p:cNvSpPr/>
          <p:nvPr userDrawn="1"/>
        </p:nvSpPr>
        <p:spPr>
          <a:xfrm>
            <a:off x="9491067" y="6802112"/>
            <a:ext cx="410566" cy="639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86" dirty="0"/>
          </a:p>
        </p:txBody>
      </p:sp>
    </p:spTree>
    <p:extLst>
      <p:ext uri="{BB962C8B-B14F-4D97-AF65-F5344CB8AC3E}">
        <p14:creationId xmlns:p14="http://schemas.microsoft.com/office/powerpoint/2010/main" val="77591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1" y="533400"/>
            <a:ext cx="7101106" cy="3767670"/>
          </a:xfrm>
        </p:spPr>
        <p:txBody>
          <a:bodyPr anchor="ctr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C3743-26D0-4728-9360-9240240D70AD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915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981200"/>
            <a:ext cx="6936007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4487334"/>
            <a:ext cx="6936006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22A3-9EBA-4932-BBD4-CA355645ACC3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341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77851" y="533401"/>
            <a:ext cx="4279131" cy="3767667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050892" y="533400"/>
            <a:ext cx="4277258" cy="37592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074-6A78-454E-AB12-B0717AD0F9AE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927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501" y="533400"/>
            <a:ext cx="4026605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7849" y="1143001"/>
            <a:ext cx="4274256" cy="3158067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9601" y="566738"/>
            <a:ext cx="407772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0893" y="1143000"/>
            <a:ext cx="4286430" cy="3149600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08E4C-87CB-4DBF-BBC1-A72070EF4E24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091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05FB-C5AC-47CE-ABA1-2E2D7A224D93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884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93163-0E2B-48EB-9B83-C55F89F50F72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5440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223" y="533400"/>
            <a:ext cx="34671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533400"/>
            <a:ext cx="4808651" cy="54864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70223" y="2209803"/>
            <a:ext cx="34671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6435-E829-43D4-950D-314BE9918CB5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922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450" y="1447800"/>
            <a:ext cx="3860196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5500" y="914400"/>
            <a:ext cx="3554389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0696" y="2743200"/>
            <a:ext cx="3861242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281C3-2638-4CD0-8FD9-0D2942B145F4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7850" y="6172201"/>
            <a:ext cx="6296034" cy="365125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091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26565" y="3894668"/>
            <a:ext cx="2676327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7851" y="4495800"/>
            <a:ext cx="7101106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1" y="533401"/>
            <a:ext cx="7101106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9432" y="6172204"/>
            <a:ext cx="130050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E475747-F5E7-4908-824D-D66DA98C06ED}" type="datetime1">
              <a:rPr kumimoji="1" lang="ja-JP" altLang="en-US" smtClean="0"/>
              <a:pPr/>
              <a:t>2017/1/26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7850" y="6172201"/>
            <a:ext cx="629603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2295" y="5578479"/>
            <a:ext cx="928316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01B5A4-0FD5-4DFD-A72C-FDDCBAC1D676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1221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Word_Document1.docx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oleObject" Target="../embeddings/oleObject2.bin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3D60-AF49-4366-B5E2-C74037B47193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pic>
        <p:nvPicPr>
          <p:cNvPr id="6" name="図 5" descr="D:\●課フォルダの写真抜粋\ざこばの朝市\H26\260525\IMG_002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6523" r="2047" b="19926"/>
          <a:stretch/>
        </p:blipFill>
        <p:spPr bwMode="auto">
          <a:xfrm>
            <a:off x="-43031" y="1"/>
            <a:ext cx="994903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6105128" y="308797"/>
            <a:ext cx="2699849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平成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29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月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日（月）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平成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年度　第</a:t>
            </a:r>
            <a:r>
              <a:rPr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大阪府河川水辺の賑わいづくり審議会</a:t>
            </a:r>
            <a:endParaRPr lang="en-US" altLang="ja-JP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83011" y="1505939"/>
            <a:ext cx="8496945" cy="1218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おおさかふくしま・中之島ゲート海の</a:t>
            </a:r>
            <a:r>
              <a:rPr lang="ja-JP" alt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駅</a:t>
            </a:r>
            <a:endParaRPr lang="en-US" altLang="ja-JP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820811" y="5373216"/>
            <a:ext cx="4834823" cy="983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8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平成</a:t>
            </a:r>
            <a:r>
              <a:rPr lang="en-US" altLang="ja-JP" sz="128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29</a:t>
            </a:r>
            <a:r>
              <a:rPr lang="ja-JP" altLang="en-US" sz="128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年１月</a:t>
            </a:r>
            <a:r>
              <a:rPr lang="en-US" altLang="ja-JP" sz="128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  <a:r>
              <a:rPr lang="ja-JP" altLang="en-US" sz="128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日</a:t>
            </a:r>
            <a:endParaRPr lang="en-US" altLang="ja-JP" sz="1286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altLang="ja-JP" sz="1286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ja-JP" altLang="en-US" sz="228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大阪市福島区役所</a:t>
            </a:r>
            <a:endParaRPr lang="en-US" altLang="ja-JP" sz="2286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ja-JP" altLang="en-US" sz="1286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8804977" y="308797"/>
            <a:ext cx="756535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資料</a:t>
            </a:r>
            <a:endParaRPr kumimoji="1" lang="en-US" altLang="ja-JP" sz="14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14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（４）</a:t>
            </a:r>
            <a:endParaRPr kumimoji="1" lang="ja-JP" altLang="en-US" sz="1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84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416496" y="237270"/>
            <a:ext cx="9145016" cy="47880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　●海の駅イメージ図</a:t>
            </a:r>
            <a:r>
              <a:rPr lang="en-US" altLang="ja-JP" sz="2400" dirty="0" smtClean="0">
                <a:solidFill>
                  <a:schemeClr val="bg1"/>
                </a:solidFill>
                <a:latin typeface="+mn-ea"/>
                <a:ea typeface="+mn-ea"/>
              </a:rPr>
              <a:t>(</a:t>
            </a:r>
            <a:r>
              <a:rPr lang="ja-JP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レストランエリア</a:t>
            </a:r>
            <a:r>
              <a:rPr lang="en-US" altLang="ja-JP" sz="2400" dirty="0" smtClean="0">
                <a:solidFill>
                  <a:schemeClr val="bg1"/>
                </a:solidFill>
                <a:latin typeface="+mn-ea"/>
                <a:ea typeface="+mn-ea"/>
              </a:rPr>
              <a:t>)</a:t>
            </a:r>
            <a:endParaRPr kumimoji="1" lang="ja-JP" altLang="en-US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769424" y="307402"/>
            <a:ext cx="720080" cy="338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Ｐ９</a:t>
            </a:r>
            <a:endParaRPr kumimoji="1" lang="en-US" altLang="ja-JP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3512" t="10625" r="23435" b="5703"/>
          <a:stretch/>
        </p:blipFill>
        <p:spPr>
          <a:xfrm>
            <a:off x="416496" y="789099"/>
            <a:ext cx="9160568" cy="589885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04528" y="908720"/>
            <a:ext cx="2664296" cy="15121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8265368" y="4365106"/>
            <a:ext cx="1152128" cy="2167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761312" y="3933056"/>
            <a:ext cx="1656184" cy="4320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/>
        </p:nvSpPr>
        <p:spPr>
          <a:xfrm>
            <a:off x="704528" y="5661248"/>
            <a:ext cx="5040560" cy="870897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17770" r="9302" b="8017"/>
          <a:stretch/>
        </p:blipFill>
        <p:spPr bwMode="auto">
          <a:xfrm>
            <a:off x="416496" y="836712"/>
            <a:ext cx="9145016" cy="589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タイトル 1"/>
          <p:cNvSpPr txBox="1">
            <a:spLocks/>
          </p:cNvSpPr>
          <p:nvPr/>
        </p:nvSpPr>
        <p:spPr>
          <a:xfrm>
            <a:off x="416496" y="256897"/>
            <a:ext cx="9145016" cy="4648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　●海の駅イメージ図</a:t>
            </a:r>
            <a:r>
              <a:rPr lang="en-US" altLang="ja-JP" sz="2400" dirty="0" smtClean="0">
                <a:solidFill>
                  <a:schemeClr val="bg1"/>
                </a:solidFill>
                <a:latin typeface="+mn-ea"/>
                <a:ea typeface="+mn-ea"/>
              </a:rPr>
              <a:t>(</a:t>
            </a:r>
            <a:r>
              <a:rPr lang="ja-JP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キャンピングエリア</a:t>
            </a:r>
            <a:r>
              <a:rPr lang="en-US" altLang="ja-JP" sz="2400" dirty="0" smtClean="0">
                <a:solidFill>
                  <a:schemeClr val="bg1"/>
                </a:solidFill>
                <a:latin typeface="+mn-ea"/>
                <a:ea typeface="+mn-ea"/>
              </a:rPr>
              <a:t>)</a:t>
            </a:r>
            <a:endParaRPr lang="ja-JP" altLang="en-US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697416" y="342728"/>
            <a:ext cx="720080" cy="338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</a:t>
            </a:r>
            <a:r>
              <a:rPr kumimoji="1" lang="en-US" altLang="ja-JP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544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5A4-0FD5-4DFD-A72C-FDDCBAC1D676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 t="13140" r="5170" b="2050"/>
          <a:stretch/>
        </p:blipFill>
        <p:spPr bwMode="auto">
          <a:xfrm>
            <a:off x="416496" y="849337"/>
            <a:ext cx="9145016" cy="590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416496" y="256896"/>
            <a:ext cx="9145016" cy="5078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　●海の駅イメージ図</a:t>
            </a:r>
            <a:r>
              <a:rPr lang="en-US" altLang="ja-JP" sz="2400" dirty="0" smtClean="0">
                <a:solidFill>
                  <a:schemeClr val="bg1"/>
                </a:solidFill>
                <a:latin typeface="+mn-ea"/>
                <a:ea typeface="+mn-ea"/>
              </a:rPr>
              <a:t>(</a:t>
            </a:r>
            <a:r>
              <a:rPr lang="ja-JP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グランピングエリア</a:t>
            </a:r>
            <a:r>
              <a:rPr lang="en-US" altLang="ja-JP" sz="2400" dirty="0" smtClean="0">
                <a:solidFill>
                  <a:schemeClr val="bg1"/>
                </a:solidFill>
                <a:latin typeface="+mn-ea"/>
                <a:ea typeface="+mn-ea"/>
              </a:rPr>
              <a:t>)</a:t>
            </a:r>
            <a:endParaRPr lang="ja-JP" altLang="en-US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647971" y="341530"/>
            <a:ext cx="720080" cy="338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</a:t>
            </a:r>
            <a:r>
              <a:rPr kumimoji="1" lang="en-US" altLang="ja-JP" dirty="0" smtClean="0"/>
              <a:t>11</a:t>
            </a:r>
          </a:p>
        </p:txBody>
      </p:sp>
      <p:sp>
        <p:nvSpPr>
          <p:cNvPr id="3" name="右中かっこ 2"/>
          <p:cNvSpPr/>
          <p:nvPr/>
        </p:nvSpPr>
        <p:spPr>
          <a:xfrm>
            <a:off x="7113240" y="1556792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079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00472" y="268084"/>
            <a:ext cx="9505056" cy="534793"/>
          </a:xfrm>
          <a:solidFill>
            <a:schemeClr val="tx2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３．開業までのスケジュール</a:t>
            </a:r>
            <a:endParaRPr kumimoji="1" lang="ja-JP" altLang="en-US" sz="3200" dirty="0">
              <a:latin typeface="+mn-ea"/>
              <a:ea typeface="+mn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00472" y="1052736"/>
            <a:ext cx="9505056" cy="5544616"/>
          </a:xfrm>
          <a:solidFill>
            <a:schemeClr val="tx1">
              <a:lumMod val="95000"/>
            </a:schemeClr>
          </a:solidFill>
        </p:spPr>
        <p:txBody>
          <a:bodyPr/>
          <a:lstStyle/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416496" y="1965278"/>
            <a:ext cx="8986811" cy="13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2680063" y="1395808"/>
            <a:ext cx="8546" cy="4977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3755571" y="1395808"/>
            <a:ext cx="9976" cy="4985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4831080" y="1395808"/>
            <a:ext cx="26126" cy="4977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5928360" y="1395808"/>
            <a:ext cx="30783" cy="4977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7012577" y="1395808"/>
            <a:ext cx="34348" cy="4977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8095251" y="1395808"/>
            <a:ext cx="4518" cy="4977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9139063" y="1395808"/>
            <a:ext cx="28388" cy="4985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3860860" y="1465049"/>
            <a:ext cx="786141" cy="44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143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en-US" altLang="ja-JP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2744154" y="1465049"/>
            <a:ext cx="786141" cy="44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Ｈ２９</a:t>
            </a:r>
            <a:endParaRPr lang="en-US" altLang="ja-JP" sz="1143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</a:t>
            </a:r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endParaRPr lang="ja-JP" altLang="en-US" sz="1143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927047" y="1450068"/>
            <a:ext cx="786141" cy="44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143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３月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6110308" y="1465049"/>
            <a:ext cx="786141" cy="48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143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429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7189065" y="1450068"/>
            <a:ext cx="786141" cy="44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143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１０月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8232877" y="1465048"/>
            <a:ext cx="786141" cy="44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143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１１月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686313" y="2020537"/>
            <a:ext cx="1882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関係機関との調整</a:t>
            </a:r>
            <a:endParaRPr lang="en-US" altLang="ja-JP" sz="1400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400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（</a:t>
            </a:r>
            <a:r>
              <a:rPr lang="ja-JP" altLang="en-US" sz="140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許認可含む）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68734" y="2683108"/>
            <a:ext cx="1772268" cy="313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係船柱設置工事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99843" y="3197587"/>
            <a:ext cx="1772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船の改修工事</a:t>
            </a:r>
            <a:endParaRPr lang="ja-JP" altLang="en-US" sz="1400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709292" y="4122362"/>
            <a:ext cx="1772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船上工事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682039" y="4636844"/>
            <a:ext cx="1793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備品搬入設置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668734" y="5118914"/>
            <a:ext cx="20606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電気・水道・下水工事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641285" y="6053955"/>
            <a:ext cx="1919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浮き桟橋の設置工事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2686593" y="2142533"/>
            <a:ext cx="6452469" cy="26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・・・・・・・・・・・・・</a:t>
            </a:r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・・・・・・・・・・・・・・・・・・・・・・・・・・・・・・</a:t>
            </a:r>
            <a:endParaRPr lang="ja-JP" altLang="en-US" sz="1143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211205" y="2730766"/>
            <a:ext cx="1739713" cy="26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◆・◆　　　　　　  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2752740" y="3663388"/>
            <a:ext cx="2198178" cy="266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   </a:t>
            </a:r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◆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  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2668999" y="4153701"/>
            <a:ext cx="3002380" cy="26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    </a:t>
            </a:r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◆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・・・・・・・◆　　　　　　  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3594795" y="4626852"/>
            <a:ext cx="2493402" cy="26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</a:t>
            </a:r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◆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◆　　　　　　  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3368823" y="5144926"/>
            <a:ext cx="2373959" cy="26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 </a:t>
            </a:r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◆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・・・・・</a:t>
            </a:r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・・◆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  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5439711" y="5462336"/>
            <a:ext cx="1774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★26</a:t>
            </a:r>
            <a:r>
              <a:rPr lang="ja-JP" altLang="en-US" sz="1400" b="1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日「海の駅」</a:t>
            </a:r>
            <a:endParaRPr lang="en-US" altLang="ja-JP" sz="1400" b="1" dirty="0" smtClean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400" b="1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オープン予定</a:t>
            </a:r>
            <a:r>
              <a:rPr lang="ja-JP" altLang="en-US" sz="1143" b="1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  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6174315" y="6052910"/>
            <a:ext cx="3377576" cy="26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 　　　 ◆・・・・・・・・・・・</a:t>
            </a:r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・・・・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  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709292" y="3622279"/>
            <a:ext cx="1772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船</a:t>
            </a:r>
            <a:r>
              <a:rPr lang="ja-JP" altLang="en-US" sz="140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の設置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2433542" y="3188488"/>
            <a:ext cx="2493505" cy="26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43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 ・・・・・・・・◆</a:t>
            </a:r>
            <a:r>
              <a:rPr lang="ja-JP" altLang="en-US" sz="1143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  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8726233" y="400802"/>
            <a:ext cx="825658" cy="2963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</a:t>
            </a:r>
            <a:r>
              <a:rPr kumimoji="1" lang="en-US" altLang="ja-JP" dirty="0" smtClean="0"/>
              <a:t>12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90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00246" y="1032962"/>
            <a:ext cx="9530608" cy="3783963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400" dirty="0" smtClean="0"/>
              <a:t>【</a:t>
            </a:r>
            <a:r>
              <a:rPr lang="ja-JP" altLang="en-US" sz="2400" dirty="0" smtClean="0"/>
              <a:t>背景と経過</a:t>
            </a:r>
            <a:r>
              <a:rPr lang="en-US" altLang="ja-JP" sz="2400" dirty="0" smtClean="0"/>
              <a:t>】</a:t>
            </a:r>
          </a:p>
          <a:p>
            <a:r>
              <a:rPr lang="ja-JP" altLang="en-US" dirty="0" smtClean="0"/>
              <a:t>■福島区では、区内の水辺エリアの魅力を高め多くの市民、ビジターを集客するため、水辺の賑わいづくりに取組んでいる。</a:t>
            </a:r>
            <a:endParaRPr lang="en-US" altLang="ja-JP" dirty="0" smtClean="0"/>
          </a:p>
          <a:p>
            <a:r>
              <a:rPr lang="ja-JP" altLang="en-US" dirty="0" smtClean="0"/>
              <a:t>■平成</a:t>
            </a:r>
            <a:r>
              <a:rPr lang="en-US" altLang="ja-JP" dirty="0" smtClean="0"/>
              <a:t>25</a:t>
            </a:r>
            <a:r>
              <a:rPr lang="ja-JP" altLang="ja-JP" dirty="0" smtClean="0"/>
              <a:t>年</a:t>
            </a:r>
            <a:r>
              <a:rPr lang="ja-JP" altLang="en-US" dirty="0" smtClean="0"/>
              <a:t>３月</a:t>
            </a:r>
            <a:r>
              <a:rPr lang="ja-JP" altLang="ja-JP" dirty="0" smtClean="0"/>
              <a:t>に</a:t>
            </a:r>
            <a:r>
              <a:rPr lang="ja-JP" altLang="ja-JP" dirty="0"/>
              <a:t>大阪府市都市魅力戦略推進会議に</a:t>
            </a:r>
            <a:r>
              <a:rPr lang="ja-JP" altLang="ja-JP" dirty="0" smtClean="0"/>
              <a:t>おいて付議され</a:t>
            </a:r>
            <a:r>
              <a:rPr lang="ja-JP" altLang="en-US" dirty="0" smtClean="0"/>
              <a:t>た</a:t>
            </a:r>
            <a:r>
              <a:rPr lang="ja-JP" altLang="ja-JP" dirty="0" smtClean="0"/>
              <a:t> 「</a:t>
            </a:r>
            <a:r>
              <a:rPr lang="ja-JP" altLang="ja-JP" dirty="0"/>
              <a:t>中之島ゲートエリア魅力創造基本計画</a:t>
            </a:r>
            <a:r>
              <a:rPr lang="en-US" altLang="ja-JP" dirty="0"/>
              <a:t>(</a:t>
            </a:r>
            <a:r>
              <a:rPr lang="ja-JP" altLang="ja-JP" dirty="0"/>
              <a:t>案</a:t>
            </a:r>
            <a:r>
              <a:rPr lang="en-US" altLang="ja-JP" dirty="0"/>
              <a:t>)</a:t>
            </a:r>
            <a:r>
              <a:rPr lang="ja-JP" altLang="ja-JP" dirty="0" smtClean="0"/>
              <a:t>」</a:t>
            </a:r>
            <a:r>
              <a:rPr lang="ja-JP" altLang="en-US" dirty="0" smtClean="0"/>
              <a:t>には、</a:t>
            </a:r>
            <a:r>
              <a:rPr lang="ja-JP" altLang="ja-JP" dirty="0" smtClean="0"/>
              <a:t>「</a:t>
            </a:r>
            <a:r>
              <a:rPr lang="ja-JP" altLang="ja-JP" dirty="0"/>
              <a:t>中之島ゲートエリア」</a:t>
            </a:r>
            <a:r>
              <a:rPr lang="ja-JP" altLang="ja-JP" dirty="0" smtClean="0"/>
              <a:t>は水</a:t>
            </a:r>
            <a:r>
              <a:rPr lang="ja-JP" altLang="ja-JP" dirty="0"/>
              <a:t>都</a:t>
            </a:r>
            <a:r>
              <a:rPr lang="ja-JP" altLang="ja-JP" dirty="0" smtClean="0"/>
              <a:t>大阪</a:t>
            </a:r>
            <a:r>
              <a:rPr lang="ja-JP" altLang="en-US" dirty="0" smtClean="0"/>
              <a:t>の</a:t>
            </a:r>
            <a:r>
              <a:rPr lang="ja-JP" altLang="ja-JP" dirty="0" smtClean="0"/>
              <a:t>最重要</a:t>
            </a:r>
            <a:r>
              <a:rPr lang="ja-JP" altLang="ja-JP" dirty="0"/>
              <a:t>拠点の</a:t>
            </a:r>
            <a:r>
              <a:rPr lang="ja-JP" altLang="ja-JP" dirty="0" smtClean="0"/>
              <a:t>一つ</a:t>
            </a:r>
            <a:r>
              <a:rPr lang="ja-JP" altLang="en-US" dirty="0" smtClean="0"/>
              <a:t>に</a:t>
            </a:r>
            <a:r>
              <a:rPr lang="ja-JP" altLang="ja-JP" dirty="0" smtClean="0"/>
              <a:t>位置付けられて</a:t>
            </a:r>
            <a:r>
              <a:rPr lang="ja-JP" altLang="ja-JP" dirty="0"/>
              <a:t>いる</a:t>
            </a:r>
            <a:r>
              <a:rPr lang="ja-JP" altLang="ja-JP" dirty="0" smtClean="0"/>
              <a:t>。</a:t>
            </a:r>
            <a:r>
              <a:rPr lang="ja-JP" altLang="en-US" dirty="0" smtClean="0"/>
              <a:t>平成</a:t>
            </a:r>
            <a:r>
              <a:rPr lang="en-US" altLang="ja-JP" dirty="0" smtClean="0"/>
              <a:t>25</a:t>
            </a:r>
            <a:r>
              <a:rPr lang="ja-JP" altLang="en-US" dirty="0" smtClean="0"/>
              <a:t>年５月の水と光の推進会議では、中之島ゲートのインナーベイ・マーケットを含めた事業計画に取組むこととなった。</a:t>
            </a:r>
            <a:endParaRPr lang="en-US" altLang="ja-JP" dirty="0" smtClean="0"/>
          </a:p>
          <a:p>
            <a:r>
              <a:rPr lang="ja-JP" altLang="en-US" dirty="0" smtClean="0"/>
              <a:t>■</a:t>
            </a:r>
            <a:r>
              <a:rPr lang="ja-JP" altLang="ja-JP" dirty="0"/>
              <a:t>「中之島ゲートエリア」は、海と川の</a:t>
            </a:r>
            <a:r>
              <a:rPr lang="ja-JP" altLang="ja-JP" dirty="0" smtClean="0"/>
              <a:t>結節点</a:t>
            </a:r>
            <a:r>
              <a:rPr lang="ja-JP" altLang="en-US" dirty="0" smtClean="0"/>
              <a:t>で</a:t>
            </a:r>
            <a:r>
              <a:rPr lang="ja-JP" altLang="ja-JP" dirty="0" smtClean="0"/>
              <a:t>水</a:t>
            </a:r>
            <a:r>
              <a:rPr lang="ja-JP" altLang="ja-JP" dirty="0"/>
              <a:t>都大阪の玄関口で</a:t>
            </a:r>
            <a:r>
              <a:rPr lang="ja-JP" altLang="ja-JP" dirty="0" smtClean="0"/>
              <a:t>あ</a:t>
            </a:r>
            <a:r>
              <a:rPr lang="ja-JP" altLang="en-US" dirty="0" smtClean="0"/>
              <a:t>り</a:t>
            </a:r>
            <a:r>
              <a:rPr lang="ja-JP" altLang="ja-JP" dirty="0" smtClean="0"/>
              <a:t>、</a:t>
            </a:r>
            <a:r>
              <a:rPr lang="ja-JP" altLang="en-US" dirty="0" smtClean="0"/>
              <a:t>今年</a:t>
            </a:r>
            <a:r>
              <a:rPr lang="en-US" altLang="ja-JP" dirty="0" smtClean="0"/>
              <a:t>150</a:t>
            </a:r>
            <a:r>
              <a:rPr lang="ja-JP" altLang="en-US" dirty="0" smtClean="0"/>
              <a:t>周年を迎える</a:t>
            </a:r>
            <a:r>
              <a:rPr lang="ja-JP" altLang="ja-JP" dirty="0" smtClean="0"/>
              <a:t>大阪港</a:t>
            </a:r>
            <a:r>
              <a:rPr lang="ja-JP" altLang="en-US" dirty="0" smtClean="0"/>
              <a:t>開港の</a:t>
            </a:r>
            <a:r>
              <a:rPr lang="ja-JP" altLang="ja-JP" dirty="0" smtClean="0"/>
              <a:t>地で</a:t>
            </a:r>
            <a:r>
              <a:rPr lang="ja-JP" altLang="en-US" dirty="0" smtClean="0"/>
              <a:t>も</a:t>
            </a:r>
            <a:r>
              <a:rPr lang="ja-JP" altLang="ja-JP" dirty="0" smtClean="0"/>
              <a:t>あ</a:t>
            </a:r>
            <a:r>
              <a:rPr lang="ja-JP" altLang="en-US" dirty="0" smtClean="0"/>
              <a:t>る。</a:t>
            </a:r>
            <a:endParaRPr lang="ja-JP" altLang="en-US" dirty="0"/>
          </a:p>
          <a:p>
            <a:r>
              <a:rPr lang="ja-JP" altLang="en-US" dirty="0" smtClean="0"/>
              <a:t>■</a:t>
            </a:r>
            <a:r>
              <a:rPr lang="ja-JP" altLang="ja-JP" dirty="0" smtClean="0"/>
              <a:t>これまで</a:t>
            </a:r>
            <a:r>
              <a:rPr lang="ja-JP" altLang="en-US" dirty="0" smtClean="0"/>
              <a:t>中之島ゲート</a:t>
            </a:r>
            <a:r>
              <a:rPr lang="ja-JP" altLang="ja-JP" dirty="0" smtClean="0"/>
              <a:t>「</a:t>
            </a:r>
            <a:r>
              <a:rPr lang="ja-JP" altLang="ja-JP" dirty="0"/>
              <a:t>ノースピア</a:t>
            </a:r>
            <a:r>
              <a:rPr lang="ja-JP" altLang="ja-JP" dirty="0" smtClean="0"/>
              <a:t>」</a:t>
            </a:r>
            <a:r>
              <a:rPr lang="ja-JP" altLang="en-US" dirty="0" smtClean="0"/>
              <a:t>では、</a:t>
            </a:r>
            <a:r>
              <a:rPr lang="ja-JP" altLang="ja-JP" dirty="0"/>
              <a:t>社会</a:t>
            </a:r>
            <a:r>
              <a:rPr lang="ja-JP" altLang="ja-JP" dirty="0" smtClean="0"/>
              <a:t>実験</a:t>
            </a:r>
            <a:r>
              <a:rPr lang="ja-JP" altLang="en-US" dirty="0" smtClean="0"/>
              <a:t>として様々な事業に取組んでいるが、今後は恒常的な賑わいを図っていく。</a:t>
            </a:r>
            <a:endParaRPr lang="en-US" altLang="ja-JP" dirty="0" smtClean="0"/>
          </a:p>
          <a:p>
            <a:pPr algn="ctr"/>
            <a:r>
              <a:rPr lang="ja-JP" altLang="en-US" sz="2000" dirty="0" smtClean="0"/>
              <a:t>　　　　　　　　</a:t>
            </a:r>
            <a:endParaRPr lang="en-US" altLang="ja-JP" sz="2000" dirty="0" smtClean="0"/>
          </a:p>
          <a:p>
            <a:pPr algn="ctr"/>
            <a:r>
              <a:rPr lang="ja-JP" altLang="en-US" sz="2000" dirty="0"/>
              <a:t>　</a:t>
            </a:r>
            <a:r>
              <a:rPr lang="ja-JP" altLang="en-US" sz="2000" dirty="0" smtClean="0"/>
              <a:t>　　　おおさかふくしま・中之島ゲート海の駅の開設</a:t>
            </a:r>
            <a:endParaRPr lang="en-US" altLang="ja-JP" sz="2000" dirty="0"/>
          </a:p>
        </p:txBody>
      </p:sp>
      <p:sp>
        <p:nvSpPr>
          <p:cNvPr id="16" name="正方形/長方形 15"/>
          <p:cNvSpPr/>
          <p:nvPr/>
        </p:nvSpPr>
        <p:spPr>
          <a:xfrm>
            <a:off x="219343" y="244417"/>
            <a:ext cx="9505056" cy="5725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 smtClean="0"/>
              <a:t>１．取組の背景とこれまでの経過</a:t>
            </a:r>
            <a:endParaRPr kumimoji="1" lang="ja-JP" altLang="en-US" sz="3200" dirty="0"/>
          </a:p>
        </p:txBody>
      </p:sp>
      <p:sp>
        <p:nvSpPr>
          <p:cNvPr id="27" name="正方形/長方形 26"/>
          <p:cNvSpPr/>
          <p:nvPr/>
        </p:nvSpPr>
        <p:spPr>
          <a:xfrm>
            <a:off x="8985448" y="387547"/>
            <a:ext cx="719854" cy="2862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Ｐ１</a:t>
            </a:r>
            <a:endParaRPr kumimoji="1" lang="ja-JP" altLang="en-US" dirty="0"/>
          </a:p>
        </p:txBody>
      </p:sp>
      <p:sp>
        <p:nvSpPr>
          <p:cNvPr id="2" name="右矢印 1"/>
          <p:cNvSpPr/>
          <p:nvPr/>
        </p:nvSpPr>
        <p:spPr>
          <a:xfrm>
            <a:off x="1712640" y="4384877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00472" y="4816925"/>
            <a:ext cx="9530382" cy="1824169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600" dirty="0" smtClean="0"/>
              <a:t>　　　　　　　　　　　　  平成</a:t>
            </a:r>
            <a:r>
              <a:rPr lang="en-US" altLang="ja-JP" sz="1600" dirty="0" smtClean="0"/>
              <a:t>27</a:t>
            </a:r>
            <a:r>
              <a:rPr lang="ja-JP" altLang="en-US" sz="1600" dirty="0" smtClean="0"/>
              <a:t>年  </a:t>
            </a:r>
            <a:r>
              <a:rPr lang="en-US" altLang="ja-JP" sz="1600" dirty="0" smtClean="0"/>
              <a:t>8</a:t>
            </a:r>
            <a:r>
              <a:rPr lang="ja-JP" altLang="en-US" sz="1600" dirty="0" smtClean="0"/>
              <a:t>月  </a:t>
            </a:r>
            <a:r>
              <a:rPr lang="en-US" altLang="ja-JP" sz="1600" dirty="0" smtClean="0"/>
              <a:t>7</a:t>
            </a:r>
            <a:r>
              <a:rPr lang="ja-JP" altLang="en-US" sz="1600" dirty="0" smtClean="0"/>
              <a:t>日　</a:t>
            </a:r>
            <a:r>
              <a:rPr lang="ja-JP" altLang="en-US" sz="1600" dirty="0"/>
              <a:t>選定委員会の開催、運営</a:t>
            </a:r>
            <a:r>
              <a:rPr lang="ja-JP" altLang="en-US" sz="1600" dirty="0" smtClean="0"/>
              <a:t>事業者</a:t>
            </a:r>
            <a:r>
              <a:rPr lang="ja-JP" altLang="en-US" sz="1600" dirty="0"/>
              <a:t>の決定</a:t>
            </a:r>
            <a:endParaRPr lang="en-US" altLang="ja-JP" sz="1600" dirty="0"/>
          </a:p>
          <a:p>
            <a:r>
              <a:rPr lang="ja-JP" altLang="en-US" sz="1600" dirty="0" smtClean="0"/>
              <a:t>        　　　　　　　　　　　　　　　</a:t>
            </a:r>
            <a:r>
              <a:rPr lang="ja-JP" altLang="en-US" sz="1200" dirty="0" smtClean="0"/>
              <a:t>事業者</a:t>
            </a:r>
            <a:r>
              <a:rPr lang="ja-JP" altLang="en-US" sz="1200" dirty="0"/>
              <a:t>：㈱ビバック、㈱サンバリーコンシューマ・マーケティング、伴</a:t>
            </a:r>
            <a:r>
              <a:rPr lang="ja-JP" altLang="en-US" sz="1200" dirty="0" smtClean="0"/>
              <a:t>ピーアール㈱</a:t>
            </a:r>
            <a:endParaRPr lang="en-US" altLang="ja-JP" sz="1200" dirty="0" smtClean="0"/>
          </a:p>
          <a:p>
            <a:r>
              <a:rPr lang="ja-JP" altLang="en-US" sz="1600" dirty="0" smtClean="0"/>
              <a:t>　　　　　　　　　　　　  平成</a:t>
            </a:r>
            <a:r>
              <a:rPr lang="en-US" altLang="ja-JP" sz="1600" dirty="0" smtClean="0"/>
              <a:t>27</a:t>
            </a:r>
            <a:r>
              <a:rPr lang="ja-JP" altLang="en-US" sz="1600" dirty="0" smtClean="0"/>
              <a:t>年</a:t>
            </a:r>
            <a:r>
              <a:rPr lang="en-US" altLang="ja-JP" sz="1600" dirty="0" smtClean="0"/>
              <a:t>12</a:t>
            </a:r>
            <a:r>
              <a:rPr lang="ja-JP" altLang="en-US" sz="1600" dirty="0" smtClean="0"/>
              <a:t>月  </a:t>
            </a:r>
            <a:r>
              <a:rPr lang="en-US" altLang="ja-JP" sz="1600" dirty="0" smtClean="0"/>
              <a:t>1</a:t>
            </a:r>
            <a:r>
              <a:rPr lang="ja-JP" altLang="en-US" sz="1600" dirty="0" smtClean="0"/>
              <a:t>日   大阪市中央卸売市場前港周辺エリア水辺活性化協議会</a:t>
            </a:r>
            <a:endParaRPr lang="en-US" altLang="ja-JP" sz="1600" dirty="0"/>
          </a:p>
          <a:p>
            <a:r>
              <a:rPr lang="ja-JP" altLang="en-US" sz="1600" dirty="0" smtClean="0"/>
              <a:t>　　　　　　　　　　　　  平成</a:t>
            </a:r>
            <a:r>
              <a:rPr lang="en-US" altLang="ja-JP" sz="1600" dirty="0" smtClean="0"/>
              <a:t>28</a:t>
            </a:r>
            <a:r>
              <a:rPr lang="ja-JP" altLang="en-US" sz="1600" dirty="0" smtClean="0"/>
              <a:t>年  </a:t>
            </a:r>
            <a:r>
              <a:rPr lang="en-US" altLang="ja-JP" sz="1600" dirty="0" smtClean="0"/>
              <a:t>2</a:t>
            </a:r>
            <a:r>
              <a:rPr lang="ja-JP" altLang="en-US" sz="1600" dirty="0" smtClean="0"/>
              <a:t>月</a:t>
            </a:r>
            <a:r>
              <a:rPr lang="en-US" altLang="ja-JP" sz="1600" dirty="0" smtClean="0"/>
              <a:t>19</a:t>
            </a:r>
            <a:r>
              <a:rPr lang="ja-JP" altLang="en-US" sz="1600" dirty="0" smtClean="0"/>
              <a:t>日</a:t>
            </a:r>
            <a:r>
              <a:rPr lang="ja-JP" altLang="en-US" sz="1600" dirty="0"/>
              <a:t>　</a:t>
            </a:r>
            <a:r>
              <a:rPr lang="ja-JP" altLang="en-US" sz="1600" dirty="0" smtClean="0"/>
              <a:t>都市・地域再生等利用区域　指定　　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　　　　　　　　　  平成</a:t>
            </a:r>
            <a:r>
              <a:rPr lang="en-US" altLang="ja-JP" sz="1600" dirty="0"/>
              <a:t>28</a:t>
            </a:r>
            <a:r>
              <a:rPr lang="ja-JP" altLang="en-US" sz="1600" dirty="0"/>
              <a:t>年  </a:t>
            </a:r>
            <a:r>
              <a:rPr lang="en-US" altLang="ja-JP" sz="1600" dirty="0" smtClean="0"/>
              <a:t>7</a:t>
            </a:r>
            <a:r>
              <a:rPr lang="ja-JP" altLang="en-US" sz="1600" dirty="0" smtClean="0"/>
              <a:t>月</a:t>
            </a:r>
            <a:r>
              <a:rPr lang="en-US" altLang="ja-JP" sz="1600" dirty="0" smtClean="0"/>
              <a:t>10</a:t>
            </a:r>
            <a:r>
              <a:rPr lang="ja-JP" altLang="en-US" sz="1600" dirty="0" smtClean="0"/>
              <a:t>日</a:t>
            </a:r>
            <a:r>
              <a:rPr lang="ja-JP" altLang="en-US" sz="1600" dirty="0"/>
              <a:t>　</a:t>
            </a:r>
            <a:r>
              <a:rPr lang="ja-JP" altLang="en-US" sz="1600" dirty="0" smtClean="0"/>
              <a:t>海の駅登録要件であるトイレを設置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　　　　　　　　　  平成</a:t>
            </a:r>
            <a:r>
              <a:rPr lang="en-US" altLang="ja-JP" sz="1600" dirty="0" smtClean="0"/>
              <a:t>28</a:t>
            </a:r>
            <a:r>
              <a:rPr lang="ja-JP" altLang="en-US" sz="1600" dirty="0" smtClean="0"/>
              <a:t>年  </a:t>
            </a:r>
            <a:r>
              <a:rPr lang="en-US" altLang="ja-JP" sz="1600" dirty="0" smtClean="0"/>
              <a:t>7</a:t>
            </a:r>
            <a:r>
              <a:rPr lang="ja-JP" altLang="en-US" sz="1600" dirty="0" smtClean="0"/>
              <a:t>月</a:t>
            </a:r>
            <a:r>
              <a:rPr lang="en-US" altLang="ja-JP" sz="1600" dirty="0" smtClean="0"/>
              <a:t>18</a:t>
            </a:r>
            <a:r>
              <a:rPr lang="ja-JP" altLang="en-US" sz="1600" dirty="0" smtClean="0"/>
              <a:t>日　「海の駅」プレイベント　ふくしま水辺フェス</a:t>
            </a:r>
            <a:r>
              <a:rPr lang="en-US" altLang="ja-JP" sz="1600" dirty="0" smtClean="0"/>
              <a:t>2016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4888653"/>
            <a:ext cx="2531304" cy="17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8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6780" r="3390" b="6166"/>
          <a:stretch>
            <a:fillRect/>
          </a:stretch>
        </p:blipFill>
        <p:spPr bwMode="auto">
          <a:xfrm>
            <a:off x="5067142" y="907997"/>
            <a:ext cx="4579694" cy="541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フローチャート : 結合子 6"/>
          <p:cNvSpPr/>
          <p:nvPr/>
        </p:nvSpPr>
        <p:spPr>
          <a:xfrm flipV="1">
            <a:off x="7022370" y="2095483"/>
            <a:ext cx="216023" cy="21602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フローチャート : 結合子 8"/>
          <p:cNvSpPr/>
          <p:nvPr/>
        </p:nvSpPr>
        <p:spPr>
          <a:xfrm flipV="1">
            <a:off x="5889104" y="5015487"/>
            <a:ext cx="216023" cy="216023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線吹き出し 1 (枠付き) 11"/>
          <p:cNvSpPr/>
          <p:nvPr/>
        </p:nvSpPr>
        <p:spPr>
          <a:xfrm>
            <a:off x="5437405" y="1591119"/>
            <a:ext cx="1937539" cy="242855"/>
          </a:xfrm>
          <a:prstGeom prst="borderCallout1">
            <a:avLst>
              <a:gd name="adj1" fmla="val 249691"/>
              <a:gd name="adj2" fmla="val 81411"/>
              <a:gd name="adj3" fmla="val 107003"/>
              <a:gd name="adj4" fmla="val 5507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>
                <a:latin typeface="+mn-ea"/>
              </a:rPr>
              <a:t>中之島ゲート ノースピア</a:t>
            </a:r>
            <a:endParaRPr kumimoji="1" lang="ja-JP" altLang="en-US" sz="1200" dirty="0">
              <a:latin typeface="+mn-ea"/>
            </a:endParaRPr>
          </a:p>
        </p:txBody>
      </p:sp>
      <p:sp>
        <p:nvSpPr>
          <p:cNvPr id="13" name="線吹き出し 1 (枠付き) 12"/>
          <p:cNvSpPr/>
          <p:nvPr/>
        </p:nvSpPr>
        <p:spPr>
          <a:xfrm>
            <a:off x="5097016" y="4231026"/>
            <a:ext cx="1944216" cy="323272"/>
          </a:xfrm>
          <a:prstGeom prst="borderCallout1">
            <a:avLst>
              <a:gd name="adj1" fmla="val 237709"/>
              <a:gd name="adj2" fmla="val 46235"/>
              <a:gd name="adj3" fmla="val 107003"/>
              <a:gd name="adj4" fmla="val 49946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latin typeface="+mn-ea"/>
              </a:rPr>
              <a:t>中之島ゲート サウスピア</a:t>
            </a:r>
            <a:endParaRPr kumimoji="1" lang="ja-JP" altLang="en-US" sz="1200" dirty="0">
              <a:latin typeface="+mn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57804" y="235132"/>
            <a:ext cx="9289032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2400" dirty="0"/>
              <a:t>　</a:t>
            </a:r>
            <a:r>
              <a:rPr kumimoji="1" lang="ja-JP" altLang="en-US" sz="2400" dirty="0" smtClean="0"/>
              <a:t>●水都大阪</a:t>
            </a:r>
            <a:r>
              <a:rPr lang="ja-JP" altLang="en-US" sz="2400" dirty="0" smtClean="0"/>
              <a:t>（中之島ゲートエリア）</a:t>
            </a:r>
            <a:endParaRPr kumimoji="1" lang="ja-JP" altLang="en-US" sz="2400" dirty="0"/>
          </a:p>
        </p:txBody>
      </p:sp>
      <p:sp>
        <p:nvSpPr>
          <p:cNvPr id="10" name="フローチャート : 結合子 9"/>
          <p:cNvSpPr/>
          <p:nvPr/>
        </p:nvSpPr>
        <p:spPr>
          <a:xfrm flipV="1">
            <a:off x="7682378" y="1413164"/>
            <a:ext cx="144015" cy="144016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線吹き出し 1 (枠付き) 10"/>
          <p:cNvSpPr/>
          <p:nvPr/>
        </p:nvSpPr>
        <p:spPr>
          <a:xfrm>
            <a:off x="6914357" y="1171562"/>
            <a:ext cx="648072" cy="216024"/>
          </a:xfrm>
          <a:prstGeom prst="borderCallout1">
            <a:avLst>
              <a:gd name="adj1" fmla="val 134922"/>
              <a:gd name="adj2" fmla="val 113602"/>
              <a:gd name="adj3" fmla="val 98184"/>
              <a:gd name="adj4" fmla="val 65681"/>
            </a:avLst>
          </a:prstGeom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>
                <a:latin typeface="+mn-ea"/>
              </a:rPr>
              <a:t>船津橋</a:t>
            </a:r>
            <a:endParaRPr kumimoji="1" lang="ja-JP" altLang="en-US" sz="1100" dirty="0">
              <a:latin typeface="+mn-ea"/>
            </a:endParaRPr>
          </a:p>
        </p:txBody>
      </p:sp>
      <p:sp>
        <p:nvSpPr>
          <p:cNvPr id="14" name="フローチャート : 結合子 13"/>
          <p:cNvSpPr/>
          <p:nvPr/>
        </p:nvSpPr>
        <p:spPr>
          <a:xfrm flipV="1">
            <a:off x="9376834" y="6109529"/>
            <a:ext cx="216023" cy="21602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線吹き出し 1 (枠付き) 14"/>
          <p:cNvSpPr/>
          <p:nvPr/>
        </p:nvSpPr>
        <p:spPr>
          <a:xfrm>
            <a:off x="8078431" y="4797151"/>
            <a:ext cx="1440160" cy="360040"/>
          </a:xfrm>
          <a:prstGeom prst="borderCallout1">
            <a:avLst>
              <a:gd name="adj1" fmla="val 376032"/>
              <a:gd name="adj2" fmla="val 96714"/>
              <a:gd name="adj3" fmla="val 107003"/>
              <a:gd name="adj4" fmla="val 49946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latin typeface="+mn-ea"/>
              </a:rPr>
              <a:t>江之子島文化芸術創造センタ－</a:t>
            </a:r>
            <a:endParaRPr kumimoji="1" lang="ja-JP" altLang="en-US" sz="1200" dirty="0">
              <a:latin typeface="+mn-ea"/>
            </a:endParaRPr>
          </a:p>
        </p:txBody>
      </p:sp>
      <p:sp>
        <p:nvSpPr>
          <p:cNvPr id="17" name="線吹き出し 1 (枠付き) 16"/>
          <p:cNvSpPr/>
          <p:nvPr/>
        </p:nvSpPr>
        <p:spPr>
          <a:xfrm>
            <a:off x="5097016" y="3068960"/>
            <a:ext cx="1152128" cy="360040"/>
          </a:xfrm>
          <a:prstGeom prst="borderCallout1">
            <a:avLst>
              <a:gd name="adj1" fmla="val -99167"/>
              <a:gd name="adj2" fmla="val 57844"/>
              <a:gd name="adj3" fmla="val -582"/>
              <a:gd name="adj4" fmla="val 43721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latin typeface="+mn-ea"/>
              </a:rPr>
              <a:t>中央卸売市場本場</a:t>
            </a:r>
            <a:endParaRPr kumimoji="1" lang="ja-JP" altLang="en-US" sz="1200" dirty="0">
              <a:latin typeface="+mn-ea"/>
            </a:endParaRPr>
          </a:p>
        </p:txBody>
      </p:sp>
      <p:sp>
        <p:nvSpPr>
          <p:cNvPr id="18" name="フローチャート : 結合子 17"/>
          <p:cNvSpPr/>
          <p:nvPr/>
        </p:nvSpPr>
        <p:spPr>
          <a:xfrm flipV="1">
            <a:off x="5698831" y="2527988"/>
            <a:ext cx="216024" cy="21602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2" descr="E:\My Documents\My Pictures\12-01.gif"/>
          <p:cNvPicPr>
            <a:picLocks noChangeAspect="1" noChangeArrowheads="1"/>
          </p:cNvPicPr>
          <p:nvPr/>
        </p:nvPicPr>
        <p:blipFill>
          <a:blip r:embed="rId4" cstate="print"/>
          <a:srcRect l="1576" t="11873" r="16133" b="10511"/>
          <a:stretch>
            <a:fillRect/>
          </a:stretch>
        </p:blipFill>
        <p:spPr bwMode="auto">
          <a:xfrm>
            <a:off x="357804" y="924019"/>
            <a:ext cx="4696512" cy="5401533"/>
          </a:xfrm>
          <a:prstGeom prst="rect">
            <a:avLst/>
          </a:prstGeom>
          <a:noFill/>
        </p:spPr>
      </p:pic>
      <p:sp>
        <p:nvSpPr>
          <p:cNvPr id="20" name="フローチャート : 結合子 19"/>
          <p:cNvSpPr/>
          <p:nvPr/>
        </p:nvSpPr>
        <p:spPr>
          <a:xfrm flipV="1">
            <a:off x="1103933" y="3021640"/>
            <a:ext cx="144016" cy="144015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線吹き出し 1 (枠付き) 20"/>
          <p:cNvSpPr/>
          <p:nvPr/>
        </p:nvSpPr>
        <p:spPr>
          <a:xfrm>
            <a:off x="560512" y="2132856"/>
            <a:ext cx="1440160" cy="432048"/>
          </a:xfrm>
          <a:prstGeom prst="borderCallout1">
            <a:avLst>
              <a:gd name="adj1" fmla="val 202011"/>
              <a:gd name="adj2" fmla="val 43580"/>
              <a:gd name="adj3" fmla="val 98184"/>
              <a:gd name="adj4" fmla="val 53058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latin typeface="+mn-ea"/>
              </a:rPr>
              <a:t>中之島ゲート </a:t>
            </a:r>
            <a:endParaRPr lang="en-US" altLang="ja-JP" sz="1400" dirty="0" smtClean="0">
              <a:latin typeface="+mn-ea"/>
            </a:endParaRPr>
          </a:p>
          <a:p>
            <a:pPr algn="ctr"/>
            <a:r>
              <a:rPr lang="ja-JP" altLang="en-US" sz="1400" dirty="0" smtClean="0">
                <a:latin typeface="+mn-ea"/>
              </a:rPr>
              <a:t>ノースピア</a:t>
            </a:r>
            <a:endParaRPr kumimoji="1" lang="ja-JP" altLang="en-US" sz="1400" dirty="0">
              <a:latin typeface="+mn-ea"/>
            </a:endParaRPr>
          </a:p>
        </p:txBody>
      </p:sp>
      <p:sp>
        <p:nvSpPr>
          <p:cNvPr id="22" name="フローチャート : 結合子 21"/>
          <p:cNvSpPr/>
          <p:nvPr/>
        </p:nvSpPr>
        <p:spPr>
          <a:xfrm flipV="1">
            <a:off x="8313881" y="2383972"/>
            <a:ext cx="144015" cy="144016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線吹き出し 1 (枠付き) 22"/>
          <p:cNvSpPr/>
          <p:nvPr/>
        </p:nvSpPr>
        <p:spPr>
          <a:xfrm>
            <a:off x="7861431" y="2788132"/>
            <a:ext cx="792088" cy="216024"/>
          </a:xfrm>
          <a:prstGeom prst="borderCallout1">
            <a:avLst>
              <a:gd name="adj1" fmla="val -150953"/>
              <a:gd name="adj2" fmla="val 66285"/>
              <a:gd name="adj3" fmla="val -3228"/>
              <a:gd name="adj4" fmla="val 45772"/>
            </a:avLst>
          </a:prstGeom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>
                <a:latin typeface="+mn-ea"/>
              </a:rPr>
              <a:t>端建蔵橋</a:t>
            </a:r>
            <a:endParaRPr kumimoji="1" lang="ja-JP" altLang="en-US" sz="1100" dirty="0">
              <a:latin typeface="+mn-ea"/>
            </a:endParaRPr>
          </a:p>
        </p:txBody>
      </p:sp>
      <p:sp>
        <p:nvSpPr>
          <p:cNvPr id="26" name="正方形/長方形 25"/>
          <p:cNvSpPr/>
          <p:nvPr/>
        </p:nvSpPr>
        <p:spPr>
          <a:xfrm rot="18912041">
            <a:off x="6820051" y="2997423"/>
            <a:ext cx="777430" cy="250863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/>
              <a:t>安治川</a:t>
            </a:r>
            <a:endParaRPr kumimoji="1" lang="ja-JP" altLang="en-US" sz="1100" dirty="0"/>
          </a:p>
        </p:txBody>
      </p:sp>
      <p:cxnSp>
        <p:nvCxnSpPr>
          <p:cNvPr id="28" name="直線矢印コネクタ 27"/>
          <p:cNvCxnSpPr/>
          <p:nvPr/>
        </p:nvCxnSpPr>
        <p:spPr>
          <a:xfrm flipH="1">
            <a:off x="6942896" y="2924943"/>
            <a:ext cx="864096" cy="7920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 rot="18710713">
            <a:off x="7742291" y="1138546"/>
            <a:ext cx="672278" cy="21557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/>
              <a:t>堂島川</a:t>
            </a:r>
            <a:endParaRPr kumimoji="1" lang="ja-JP" altLang="en-US" sz="1100" dirty="0"/>
          </a:p>
        </p:txBody>
      </p:sp>
      <p:sp>
        <p:nvSpPr>
          <p:cNvPr id="31" name="正方形/長方形 30"/>
          <p:cNvSpPr/>
          <p:nvPr/>
        </p:nvSpPr>
        <p:spPr>
          <a:xfrm rot="19355509">
            <a:off x="8656322" y="2030663"/>
            <a:ext cx="792088" cy="238398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/>
              <a:t>土佐掘川</a:t>
            </a:r>
            <a:endParaRPr kumimoji="1" lang="ja-JP" altLang="en-US" sz="1100" dirty="0"/>
          </a:p>
        </p:txBody>
      </p:sp>
      <p:sp>
        <p:nvSpPr>
          <p:cNvPr id="32" name="正方形/長方形 31"/>
          <p:cNvSpPr/>
          <p:nvPr/>
        </p:nvSpPr>
        <p:spPr>
          <a:xfrm rot="16355084">
            <a:off x="8678318" y="3758116"/>
            <a:ext cx="649855" cy="17327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/>
              <a:t>木津川</a:t>
            </a:r>
            <a:endParaRPr kumimoji="1" lang="ja-JP" altLang="en-US" sz="1100" dirty="0"/>
          </a:p>
        </p:txBody>
      </p:sp>
      <p:cxnSp>
        <p:nvCxnSpPr>
          <p:cNvPr id="33" name="直線矢印コネクタ 32"/>
          <p:cNvCxnSpPr/>
          <p:nvPr/>
        </p:nvCxnSpPr>
        <p:spPr>
          <a:xfrm flipH="1">
            <a:off x="9199631" y="3516251"/>
            <a:ext cx="72008" cy="64807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8836774" y="375698"/>
            <a:ext cx="648072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Ｐ２</a:t>
            </a:r>
            <a:endParaRPr kumimoji="1" lang="ja-JP" altLang="en-US" dirty="0"/>
          </a:p>
        </p:txBody>
      </p:sp>
      <p:sp>
        <p:nvSpPr>
          <p:cNvPr id="39" name="円/楕円 38"/>
          <p:cNvSpPr/>
          <p:nvPr/>
        </p:nvSpPr>
        <p:spPr>
          <a:xfrm rot="1611625">
            <a:off x="929513" y="3018886"/>
            <a:ext cx="348839" cy="73859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線吹き出し 1 (枠付き) 40"/>
          <p:cNvSpPr/>
          <p:nvPr/>
        </p:nvSpPr>
        <p:spPr>
          <a:xfrm>
            <a:off x="1280592" y="3593694"/>
            <a:ext cx="1805649" cy="246593"/>
          </a:xfrm>
          <a:prstGeom prst="borderCallout1">
            <a:avLst>
              <a:gd name="adj1" fmla="val -13761"/>
              <a:gd name="adj2" fmla="val -3875"/>
              <a:gd name="adj3" fmla="val 49682"/>
              <a:gd name="adj4" fmla="val 14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>
                <a:latin typeface="+mn-ea"/>
              </a:rPr>
              <a:t>中之島ゲートエリア </a:t>
            </a:r>
            <a:endParaRPr lang="en-US" altLang="ja-JP" sz="14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57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直線矢印コネクタ 56"/>
          <p:cNvCxnSpPr/>
          <p:nvPr/>
        </p:nvCxnSpPr>
        <p:spPr>
          <a:xfrm flipH="1" flipV="1">
            <a:off x="6465168" y="1628800"/>
            <a:ext cx="936104" cy="576064"/>
          </a:xfrm>
          <a:prstGeom prst="straightConnector1">
            <a:avLst/>
          </a:prstGeom>
          <a:ln w="38100">
            <a:solidFill>
              <a:schemeClr val="bg1">
                <a:alpha val="43000"/>
              </a:schemeClr>
            </a:solidFill>
            <a:miter lim="800000"/>
            <a:tailEnd type="arrow"/>
          </a:ln>
          <a:scene3d>
            <a:camera prst="orthographicFront">
              <a:rot lat="0" lon="0" rev="72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00472" y="232686"/>
            <a:ext cx="946728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</a:rPr>
              <a:t>　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●事業実施エリアの特性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/>
          <p:nvPr/>
        </p:nvPicPr>
        <p:blipFill rotWithShape="1">
          <a:blip r:embed="rId3" cstate="print"/>
          <a:srcRect l="28615" t="29836" b="8525"/>
          <a:stretch/>
        </p:blipFill>
        <p:spPr bwMode="auto">
          <a:xfrm>
            <a:off x="200472" y="870684"/>
            <a:ext cx="9466893" cy="565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円/楕円 5"/>
          <p:cNvSpPr/>
          <p:nvPr/>
        </p:nvSpPr>
        <p:spPr>
          <a:xfrm>
            <a:off x="5241032" y="314096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1260877" y="412554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03820" y="4403407"/>
            <a:ext cx="1640632" cy="28803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おおさかほっこう</a:t>
            </a:r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海の駅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4016896" y="1988840"/>
            <a:ext cx="2664296" cy="2520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36741" y="2937412"/>
            <a:ext cx="2664296" cy="2592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8746813" y="1027299"/>
            <a:ext cx="920552" cy="12961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赤円は、半径２</a:t>
            </a:r>
            <a:r>
              <a:rPr lang="en-US" altLang="ja-JP" sz="1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km</a:t>
            </a:r>
            <a:endParaRPr lang="ja-JP" altLang="en-US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241032" y="3429000"/>
            <a:ext cx="2448272" cy="305018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おおさかふくしま・中之島ゲート海の駅</a:t>
            </a:r>
            <a:endParaRPr kumimoji="1"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913745" y="3861048"/>
            <a:ext cx="2736304" cy="2664296"/>
          </a:xfrm>
          <a:prstGeom prst="rect">
            <a:avLst/>
          </a:prstGeom>
          <a:ln w="127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1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●</a:t>
            </a:r>
            <a:r>
              <a:rPr lang="ja-JP" altLang="en-US" sz="1100" b="1" u="sng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エリアの特性</a:t>
            </a:r>
            <a:endParaRPr lang="en-US" altLang="ja-JP" sz="1100" b="1" u="sng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・多くのビジターを集客するキタに隣接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・地下鉄、ＪＲ、京阪の各最寄駅から徒歩　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約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分とアクセス抜群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・海と川（安治川・堂島川・土佐堀川・木津川 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等からなる水の回廊）の結節点にあたり、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50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100ft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のクルーザーも入港可能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・西日本最大の大規模集積市場である大阪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市中央卸売市場本場に隣接し、周辺には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旧居留地である川口の倉庫群、江之子島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文化芸術創造センターなど、大阪の歴史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や文化に触れられる立地</a:t>
            </a:r>
            <a:endParaRPr kumimoji="1"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フローチャート : 結合子 16"/>
          <p:cNvSpPr/>
          <p:nvPr/>
        </p:nvSpPr>
        <p:spPr>
          <a:xfrm flipV="1">
            <a:off x="4953000" y="2852936"/>
            <a:ext cx="216023" cy="21602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線吹き出し 1 (枠付き) 19"/>
          <p:cNvSpPr/>
          <p:nvPr/>
        </p:nvSpPr>
        <p:spPr>
          <a:xfrm>
            <a:off x="4592960" y="2132856"/>
            <a:ext cx="864096" cy="216024"/>
          </a:xfrm>
          <a:prstGeom prst="borderCallout1">
            <a:avLst>
              <a:gd name="adj1" fmla="val 342286"/>
              <a:gd name="adj2" fmla="val 51866"/>
              <a:gd name="adj3" fmla="val 107003"/>
              <a:gd name="adj4" fmla="val 49946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ＪＲ野田駅</a:t>
            </a:r>
            <a:endParaRPr kumimoji="1"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線吹き出し 1 (枠付き) 22"/>
          <p:cNvSpPr/>
          <p:nvPr/>
        </p:nvSpPr>
        <p:spPr>
          <a:xfrm>
            <a:off x="3152800" y="3429000"/>
            <a:ext cx="1152128" cy="216024"/>
          </a:xfrm>
          <a:prstGeom prst="borderCallout1">
            <a:avLst>
              <a:gd name="adj1" fmla="val -163063"/>
              <a:gd name="adj2" fmla="val 175895"/>
              <a:gd name="adj3" fmla="val 36455"/>
              <a:gd name="adj4" fmla="val 101811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地下鉄玉川駅</a:t>
            </a:r>
            <a:endParaRPr kumimoji="1"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フローチャート : 結合子 23"/>
          <p:cNvSpPr/>
          <p:nvPr/>
        </p:nvSpPr>
        <p:spPr>
          <a:xfrm flipV="1">
            <a:off x="5069276" y="2865490"/>
            <a:ext cx="216023" cy="21602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フローチャート : 結合子 25"/>
          <p:cNvSpPr/>
          <p:nvPr/>
        </p:nvSpPr>
        <p:spPr>
          <a:xfrm flipV="1">
            <a:off x="5673080" y="2653899"/>
            <a:ext cx="216023" cy="21602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線吹き出し 1 (枠付き) 26"/>
          <p:cNvSpPr/>
          <p:nvPr/>
        </p:nvSpPr>
        <p:spPr>
          <a:xfrm>
            <a:off x="6393160" y="2780928"/>
            <a:ext cx="1152128" cy="216024"/>
          </a:xfrm>
          <a:prstGeom prst="borderCallout1">
            <a:avLst>
              <a:gd name="adj1" fmla="val 2203"/>
              <a:gd name="adj2" fmla="val -45779"/>
              <a:gd name="adj3" fmla="val 45273"/>
              <a:gd name="adj4" fmla="val -1917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京阪中之島駅</a:t>
            </a:r>
            <a:endParaRPr kumimoji="1" lang="ja-JP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 rot="20554928">
            <a:off x="4537360" y="3619359"/>
            <a:ext cx="648072" cy="21602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/>
              <a:t>安治川</a:t>
            </a:r>
            <a:endParaRPr kumimoji="1" lang="ja-JP" altLang="en-US" sz="1100" dirty="0"/>
          </a:p>
        </p:txBody>
      </p:sp>
      <p:cxnSp>
        <p:nvCxnSpPr>
          <p:cNvPr id="28" name="直線コネクタ 27"/>
          <p:cNvCxnSpPr>
            <a:stCxn id="6" idx="4"/>
          </p:cNvCxnSpPr>
          <p:nvPr/>
        </p:nvCxnSpPr>
        <p:spPr>
          <a:xfrm>
            <a:off x="5349044" y="3356992"/>
            <a:ext cx="108012" cy="72008"/>
          </a:xfrm>
          <a:prstGeom prst="line">
            <a:avLst/>
          </a:prstGeom>
          <a:ln w="381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8883053" y="349639"/>
            <a:ext cx="648072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Ｐ３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5793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直線矢印コネクタ 56"/>
          <p:cNvCxnSpPr/>
          <p:nvPr/>
        </p:nvCxnSpPr>
        <p:spPr>
          <a:xfrm flipH="1" flipV="1">
            <a:off x="6465168" y="1628800"/>
            <a:ext cx="936104" cy="576064"/>
          </a:xfrm>
          <a:prstGeom prst="straightConnector1">
            <a:avLst/>
          </a:prstGeom>
          <a:ln w="38100">
            <a:solidFill>
              <a:schemeClr val="bg1">
                <a:alpha val="43000"/>
              </a:schemeClr>
            </a:solidFill>
            <a:miter lim="800000"/>
            <a:tailEnd type="arrow"/>
          </a:ln>
          <a:scene3d>
            <a:camera prst="orthographicFront">
              <a:rot lat="0" lon="0" rev="72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4808984" y="2924944"/>
            <a:ext cx="0" cy="0"/>
          </a:xfrm>
          <a:prstGeom prst="line">
            <a:avLst/>
          </a:prstGeom>
          <a:ln w="127000">
            <a:solidFill>
              <a:schemeClr val="accent5">
                <a:lumMod val="40000"/>
                <a:lumOff val="60000"/>
                <a:alpha val="43000"/>
              </a:schemeClr>
            </a:solidFill>
          </a:ln>
          <a:scene3d>
            <a:camera prst="orthographicFront">
              <a:rot lat="0" lon="0" rev="72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 rot="10800000" flipV="1">
            <a:off x="272478" y="241453"/>
            <a:ext cx="9361041" cy="4817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dirty="0" smtClean="0"/>
              <a:t>　●都市・地域再生等利用区域の範囲</a:t>
            </a:r>
            <a:endParaRPr kumimoji="1" lang="ja-JP" altLang="en-US" sz="2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" name="図 15"/>
          <p:cNvPicPr/>
          <p:nvPr/>
        </p:nvPicPr>
        <p:blipFill>
          <a:blip r:embed="rId3" cstate="print"/>
          <a:srcRect l="31973" t="12121" r="1936" b="28138"/>
          <a:stretch>
            <a:fillRect/>
          </a:stretch>
        </p:blipFill>
        <p:spPr bwMode="auto">
          <a:xfrm>
            <a:off x="272476" y="963999"/>
            <a:ext cx="9361042" cy="579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正方形/長方形 16"/>
          <p:cNvSpPr/>
          <p:nvPr/>
        </p:nvSpPr>
        <p:spPr>
          <a:xfrm rot="10800000" flipV="1">
            <a:off x="272480" y="5566700"/>
            <a:ext cx="9145016" cy="93125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/>
              <a:t>　　　　　　　　　　　　　　　　　　　　　　　　　　　　　　　　　　　　　　　　</a:t>
            </a:r>
            <a:r>
              <a:rPr kumimoji="1" lang="ja-JP" altLang="en-US" sz="1200" dirty="0" smtClean="0"/>
              <a:t>安治川</a:t>
            </a:r>
            <a:endParaRPr kumimoji="1" lang="ja-JP" altLang="en-US" sz="1200" dirty="0"/>
          </a:p>
        </p:txBody>
      </p:sp>
      <p:sp>
        <p:nvSpPr>
          <p:cNvPr id="18" name="正方形/長方形 17"/>
          <p:cNvSpPr/>
          <p:nvPr/>
        </p:nvSpPr>
        <p:spPr>
          <a:xfrm rot="10800000" flipV="1">
            <a:off x="272475" y="5717493"/>
            <a:ext cx="9361041" cy="10359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/>
          </a:p>
        </p:txBody>
      </p:sp>
      <p:sp>
        <p:nvSpPr>
          <p:cNvPr id="19" name="正方形/長方形 18"/>
          <p:cNvSpPr/>
          <p:nvPr/>
        </p:nvSpPr>
        <p:spPr>
          <a:xfrm rot="9514298" flipV="1">
            <a:off x="6841785" y="5460244"/>
            <a:ext cx="2076147" cy="4861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/>
              <a:t>　　　　　　　　　　　　　　　　　　　　　　　　　</a:t>
            </a:r>
            <a:r>
              <a:rPr kumimoji="1" lang="ja-JP" altLang="en-US" sz="2000" dirty="0" smtClean="0"/>
              <a:t>安治川</a:t>
            </a:r>
            <a:endParaRPr kumimoji="1" lang="ja-JP" altLang="en-US" sz="2000" dirty="0"/>
          </a:p>
        </p:txBody>
      </p:sp>
      <p:cxnSp>
        <p:nvCxnSpPr>
          <p:cNvPr id="20" name="直線コネクタ 19"/>
          <p:cNvCxnSpPr/>
          <p:nvPr/>
        </p:nvCxnSpPr>
        <p:spPr>
          <a:xfrm flipH="1" flipV="1">
            <a:off x="8400312" y="1497123"/>
            <a:ext cx="432048" cy="18722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2644475" y="1644578"/>
            <a:ext cx="5832648" cy="1368152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 flipV="1">
            <a:off x="2629826" y="2869371"/>
            <a:ext cx="432048" cy="18722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 rot="20820000">
            <a:off x="2887250" y="1888726"/>
            <a:ext cx="5352345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安治川右岸（船津橋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下流）　Ｌ＝３３０ｍ</a:t>
            </a:r>
            <a:endParaRPr kumimoji="1" lang="ja-JP" altLang="en-US" u="sng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 rot="10800000" flipV="1">
            <a:off x="7545288" y="4365104"/>
            <a:ext cx="1296144" cy="2880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/>
              <a:t>　　　　　　　　　　　　　　　　　　　　　　　　　</a:t>
            </a:r>
            <a:endParaRPr kumimoji="1" lang="ja-JP" altLang="en-US" sz="2000" dirty="0"/>
          </a:p>
        </p:txBody>
      </p:sp>
      <p:cxnSp>
        <p:nvCxnSpPr>
          <p:cNvPr id="46" name="直線矢印コネクタ 45"/>
          <p:cNvCxnSpPr/>
          <p:nvPr/>
        </p:nvCxnSpPr>
        <p:spPr>
          <a:xfrm flipH="1">
            <a:off x="7329264" y="5820109"/>
            <a:ext cx="1512168" cy="504056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/>
          <p:cNvSpPr/>
          <p:nvPr/>
        </p:nvSpPr>
        <p:spPr>
          <a:xfrm rot="20881209">
            <a:off x="6298749" y="5207184"/>
            <a:ext cx="1056176" cy="2624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>
                <a:solidFill>
                  <a:schemeClr val="tx1"/>
                </a:solidFill>
              </a:rPr>
              <a:t>防災船着場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 rot="10007806" flipV="1">
            <a:off x="5685849" y="5136922"/>
            <a:ext cx="1067510" cy="2016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/>
          </a:p>
        </p:txBody>
      </p:sp>
      <p:sp>
        <p:nvSpPr>
          <p:cNvPr id="2" name="フリーフォーム 1"/>
          <p:cNvSpPr/>
          <p:nvPr/>
        </p:nvSpPr>
        <p:spPr>
          <a:xfrm>
            <a:off x="3182626" y="3741710"/>
            <a:ext cx="6200775" cy="2466975"/>
          </a:xfrm>
          <a:custGeom>
            <a:avLst/>
            <a:gdLst>
              <a:gd name="connsiteX0" fmla="*/ 5734050 w 6200775"/>
              <a:gd name="connsiteY0" fmla="*/ 123825 h 2476500"/>
              <a:gd name="connsiteX1" fmla="*/ 5191125 w 6200775"/>
              <a:gd name="connsiteY1" fmla="*/ 0 h 2476500"/>
              <a:gd name="connsiteX2" fmla="*/ 4914900 w 6200775"/>
              <a:gd name="connsiteY2" fmla="*/ 28575 h 2476500"/>
              <a:gd name="connsiteX3" fmla="*/ 4610100 w 6200775"/>
              <a:gd name="connsiteY3" fmla="*/ 66675 h 2476500"/>
              <a:gd name="connsiteX4" fmla="*/ 4248150 w 6200775"/>
              <a:gd name="connsiteY4" fmla="*/ 190500 h 2476500"/>
              <a:gd name="connsiteX5" fmla="*/ 3867150 w 6200775"/>
              <a:gd name="connsiteY5" fmla="*/ 466725 h 2476500"/>
              <a:gd name="connsiteX6" fmla="*/ 3448050 w 6200775"/>
              <a:gd name="connsiteY6" fmla="*/ 752475 h 2476500"/>
              <a:gd name="connsiteX7" fmla="*/ 2914650 w 6200775"/>
              <a:gd name="connsiteY7" fmla="*/ 1066800 h 2476500"/>
              <a:gd name="connsiteX8" fmla="*/ 2343150 w 6200775"/>
              <a:gd name="connsiteY8" fmla="*/ 1285875 h 2476500"/>
              <a:gd name="connsiteX9" fmla="*/ 1457325 w 6200775"/>
              <a:gd name="connsiteY9" fmla="*/ 1485900 h 2476500"/>
              <a:gd name="connsiteX10" fmla="*/ 657225 w 6200775"/>
              <a:gd name="connsiteY10" fmla="*/ 1581150 h 2476500"/>
              <a:gd name="connsiteX11" fmla="*/ 0 w 6200775"/>
              <a:gd name="connsiteY11" fmla="*/ 1590675 h 2476500"/>
              <a:gd name="connsiteX12" fmla="*/ 19050 w 6200775"/>
              <a:gd name="connsiteY12" fmla="*/ 2476500 h 2476500"/>
              <a:gd name="connsiteX13" fmla="*/ 1219200 w 6200775"/>
              <a:gd name="connsiteY13" fmla="*/ 2428875 h 2476500"/>
              <a:gd name="connsiteX14" fmla="*/ 3200400 w 6200775"/>
              <a:gd name="connsiteY14" fmla="*/ 2057400 h 2476500"/>
              <a:gd name="connsiteX15" fmla="*/ 4352925 w 6200775"/>
              <a:gd name="connsiteY15" fmla="*/ 1724025 h 2476500"/>
              <a:gd name="connsiteX16" fmla="*/ 6019800 w 6200775"/>
              <a:gd name="connsiteY16" fmla="*/ 1162050 h 2476500"/>
              <a:gd name="connsiteX17" fmla="*/ 6200775 w 6200775"/>
              <a:gd name="connsiteY17" fmla="*/ 1114425 h 2476500"/>
              <a:gd name="connsiteX18" fmla="*/ 5781675 w 6200775"/>
              <a:gd name="connsiteY18" fmla="*/ 142875 h 2476500"/>
              <a:gd name="connsiteX0" fmla="*/ 5734050 w 6200775"/>
              <a:gd name="connsiteY0" fmla="*/ 123825 h 2476500"/>
              <a:gd name="connsiteX1" fmla="*/ 5191125 w 6200775"/>
              <a:gd name="connsiteY1" fmla="*/ 0 h 2476500"/>
              <a:gd name="connsiteX2" fmla="*/ 4914900 w 6200775"/>
              <a:gd name="connsiteY2" fmla="*/ 28575 h 2476500"/>
              <a:gd name="connsiteX3" fmla="*/ 4552950 w 6200775"/>
              <a:gd name="connsiteY3" fmla="*/ 85725 h 2476500"/>
              <a:gd name="connsiteX4" fmla="*/ 4248150 w 6200775"/>
              <a:gd name="connsiteY4" fmla="*/ 190500 h 2476500"/>
              <a:gd name="connsiteX5" fmla="*/ 3867150 w 6200775"/>
              <a:gd name="connsiteY5" fmla="*/ 466725 h 2476500"/>
              <a:gd name="connsiteX6" fmla="*/ 3448050 w 6200775"/>
              <a:gd name="connsiteY6" fmla="*/ 752475 h 2476500"/>
              <a:gd name="connsiteX7" fmla="*/ 2914650 w 6200775"/>
              <a:gd name="connsiteY7" fmla="*/ 1066800 h 2476500"/>
              <a:gd name="connsiteX8" fmla="*/ 2343150 w 6200775"/>
              <a:gd name="connsiteY8" fmla="*/ 1285875 h 2476500"/>
              <a:gd name="connsiteX9" fmla="*/ 1457325 w 6200775"/>
              <a:gd name="connsiteY9" fmla="*/ 1485900 h 2476500"/>
              <a:gd name="connsiteX10" fmla="*/ 657225 w 6200775"/>
              <a:gd name="connsiteY10" fmla="*/ 1581150 h 2476500"/>
              <a:gd name="connsiteX11" fmla="*/ 0 w 6200775"/>
              <a:gd name="connsiteY11" fmla="*/ 1590675 h 2476500"/>
              <a:gd name="connsiteX12" fmla="*/ 19050 w 6200775"/>
              <a:gd name="connsiteY12" fmla="*/ 2476500 h 2476500"/>
              <a:gd name="connsiteX13" fmla="*/ 1219200 w 6200775"/>
              <a:gd name="connsiteY13" fmla="*/ 2428875 h 2476500"/>
              <a:gd name="connsiteX14" fmla="*/ 3200400 w 6200775"/>
              <a:gd name="connsiteY14" fmla="*/ 2057400 h 2476500"/>
              <a:gd name="connsiteX15" fmla="*/ 4352925 w 6200775"/>
              <a:gd name="connsiteY15" fmla="*/ 1724025 h 2476500"/>
              <a:gd name="connsiteX16" fmla="*/ 6019800 w 6200775"/>
              <a:gd name="connsiteY16" fmla="*/ 1162050 h 2476500"/>
              <a:gd name="connsiteX17" fmla="*/ 6200775 w 6200775"/>
              <a:gd name="connsiteY17" fmla="*/ 1114425 h 2476500"/>
              <a:gd name="connsiteX18" fmla="*/ 5781675 w 6200775"/>
              <a:gd name="connsiteY18" fmla="*/ 142875 h 2476500"/>
              <a:gd name="connsiteX0" fmla="*/ 5734050 w 6200775"/>
              <a:gd name="connsiteY0" fmla="*/ 123825 h 2476500"/>
              <a:gd name="connsiteX1" fmla="*/ 5191125 w 6200775"/>
              <a:gd name="connsiteY1" fmla="*/ 0 h 2476500"/>
              <a:gd name="connsiteX2" fmla="*/ 4610100 w 6200775"/>
              <a:gd name="connsiteY2" fmla="*/ 257175 h 2476500"/>
              <a:gd name="connsiteX3" fmla="*/ 4552950 w 6200775"/>
              <a:gd name="connsiteY3" fmla="*/ 85725 h 2476500"/>
              <a:gd name="connsiteX4" fmla="*/ 4248150 w 6200775"/>
              <a:gd name="connsiteY4" fmla="*/ 190500 h 2476500"/>
              <a:gd name="connsiteX5" fmla="*/ 3867150 w 6200775"/>
              <a:gd name="connsiteY5" fmla="*/ 466725 h 2476500"/>
              <a:gd name="connsiteX6" fmla="*/ 3448050 w 6200775"/>
              <a:gd name="connsiteY6" fmla="*/ 752475 h 2476500"/>
              <a:gd name="connsiteX7" fmla="*/ 2914650 w 6200775"/>
              <a:gd name="connsiteY7" fmla="*/ 1066800 h 2476500"/>
              <a:gd name="connsiteX8" fmla="*/ 2343150 w 6200775"/>
              <a:gd name="connsiteY8" fmla="*/ 1285875 h 2476500"/>
              <a:gd name="connsiteX9" fmla="*/ 1457325 w 6200775"/>
              <a:gd name="connsiteY9" fmla="*/ 1485900 h 2476500"/>
              <a:gd name="connsiteX10" fmla="*/ 657225 w 6200775"/>
              <a:gd name="connsiteY10" fmla="*/ 1581150 h 2476500"/>
              <a:gd name="connsiteX11" fmla="*/ 0 w 6200775"/>
              <a:gd name="connsiteY11" fmla="*/ 1590675 h 2476500"/>
              <a:gd name="connsiteX12" fmla="*/ 19050 w 6200775"/>
              <a:gd name="connsiteY12" fmla="*/ 2476500 h 2476500"/>
              <a:gd name="connsiteX13" fmla="*/ 1219200 w 6200775"/>
              <a:gd name="connsiteY13" fmla="*/ 2428875 h 2476500"/>
              <a:gd name="connsiteX14" fmla="*/ 3200400 w 6200775"/>
              <a:gd name="connsiteY14" fmla="*/ 2057400 h 2476500"/>
              <a:gd name="connsiteX15" fmla="*/ 4352925 w 6200775"/>
              <a:gd name="connsiteY15" fmla="*/ 1724025 h 2476500"/>
              <a:gd name="connsiteX16" fmla="*/ 6019800 w 6200775"/>
              <a:gd name="connsiteY16" fmla="*/ 1162050 h 2476500"/>
              <a:gd name="connsiteX17" fmla="*/ 6200775 w 6200775"/>
              <a:gd name="connsiteY17" fmla="*/ 1114425 h 2476500"/>
              <a:gd name="connsiteX18" fmla="*/ 5781675 w 6200775"/>
              <a:gd name="connsiteY18" fmla="*/ 142875 h 2476500"/>
              <a:gd name="connsiteX0" fmla="*/ 5734050 w 6200775"/>
              <a:gd name="connsiteY0" fmla="*/ 123825 h 2476500"/>
              <a:gd name="connsiteX1" fmla="*/ 5191125 w 6200775"/>
              <a:gd name="connsiteY1" fmla="*/ 0 h 2476500"/>
              <a:gd name="connsiteX2" fmla="*/ 5019675 w 6200775"/>
              <a:gd name="connsiteY2" fmla="*/ 85725 h 2476500"/>
              <a:gd name="connsiteX3" fmla="*/ 4610100 w 6200775"/>
              <a:gd name="connsiteY3" fmla="*/ 257175 h 2476500"/>
              <a:gd name="connsiteX4" fmla="*/ 4552950 w 6200775"/>
              <a:gd name="connsiteY4" fmla="*/ 85725 h 2476500"/>
              <a:gd name="connsiteX5" fmla="*/ 4248150 w 6200775"/>
              <a:gd name="connsiteY5" fmla="*/ 190500 h 2476500"/>
              <a:gd name="connsiteX6" fmla="*/ 3867150 w 6200775"/>
              <a:gd name="connsiteY6" fmla="*/ 466725 h 2476500"/>
              <a:gd name="connsiteX7" fmla="*/ 3448050 w 6200775"/>
              <a:gd name="connsiteY7" fmla="*/ 752475 h 2476500"/>
              <a:gd name="connsiteX8" fmla="*/ 2914650 w 6200775"/>
              <a:gd name="connsiteY8" fmla="*/ 1066800 h 2476500"/>
              <a:gd name="connsiteX9" fmla="*/ 2343150 w 6200775"/>
              <a:gd name="connsiteY9" fmla="*/ 1285875 h 2476500"/>
              <a:gd name="connsiteX10" fmla="*/ 1457325 w 6200775"/>
              <a:gd name="connsiteY10" fmla="*/ 1485900 h 2476500"/>
              <a:gd name="connsiteX11" fmla="*/ 657225 w 6200775"/>
              <a:gd name="connsiteY11" fmla="*/ 1581150 h 2476500"/>
              <a:gd name="connsiteX12" fmla="*/ 0 w 6200775"/>
              <a:gd name="connsiteY12" fmla="*/ 1590675 h 2476500"/>
              <a:gd name="connsiteX13" fmla="*/ 19050 w 6200775"/>
              <a:gd name="connsiteY13" fmla="*/ 2476500 h 2476500"/>
              <a:gd name="connsiteX14" fmla="*/ 1219200 w 6200775"/>
              <a:gd name="connsiteY14" fmla="*/ 2428875 h 2476500"/>
              <a:gd name="connsiteX15" fmla="*/ 3200400 w 6200775"/>
              <a:gd name="connsiteY15" fmla="*/ 2057400 h 2476500"/>
              <a:gd name="connsiteX16" fmla="*/ 4352925 w 6200775"/>
              <a:gd name="connsiteY16" fmla="*/ 1724025 h 2476500"/>
              <a:gd name="connsiteX17" fmla="*/ 6019800 w 6200775"/>
              <a:gd name="connsiteY17" fmla="*/ 1162050 h 2476500"/>
              <a:gd name="connsiteX18" fmla="*/ 6200775 w 6200775"/>
              <a:gd name="connsiteY18" fmla="*/ 1114425 h 2476500"/>
              <a:gd name="connsiteX19" fmla="*/ 5781675 w 6200775"/>
              <a:gd name="connsiteY19" fmla="*/ 142875 h 2476500"/>
              <a:gd name="connsiteX0" fmla="*/ 5734050 w 6200775"/>
              <a:gd name="connsiteY0" fmla="*/ 123825 h 2476500"/>
              <a:gd name="connsiteX1" fmla="*/ 5191125 w 6200775"/>
              <a:gd name="connsiteY1" fmla="*/ 0 h 2476500"/>
              <a:gd name="connsiteX2" fmla="*/ 4962525 w 6200775"/>
              <a:gd name="connsiteY2" fmla="*/ 238125 h 2476500"/>
              <a:gd name="connsiteX3" fmla="*/ 4610100 w 6200775"/>
              <a:gd name="connsiteY3" fmla="*/ 257175 h 2476500"/>
              <a:gd name="connsiteX4" fmla="*/ 4552950 w 6200775"/>
              <a:gd name="connsiteY4" fmla="*/ 85725 h 2476500"/>
              <a:gd name="connsiteX5" fmla="*/ 4248150 w 6200775"/>
              <a:gd name="connsiteY5" fmla="*/ 190500 h 2476500"/>
              <a:gd name="connsiteX6" fmla="*/ 3867150 w 6200775"/>
              <a:gd name="connsiteY6" fmla="*/ 466725 h 2476500"/>
              <a:gd name="connsiteX7" fmla="*/ 3448050 w 6200775"/>
              <a:gd name="connsiteY7" fmla="*/ 752475 h 2476500"/>
              <a:gd name="connsiteX8" fmla="*/ 2914650 w 6200775"/>
              <a:gd name="connsiteY8" fmla="*/ 1066800 h 2476500"/>
              <a:gd name="connsiteX9" fmla="*/ 2343150 w 6200775"/>
              <a:gd name="connsiteY9" fmla="*/ 1285875 h 2476500"/>
              <a:gd name="connsiteX10" fmla="*/ 1457325 w 6200775"/>
              <a:gd name="connsiteY10" fmla="*/ 1485900 h 2476500"/>
              <a:gd name="connsiteX11" fmla="*/ 657225 w 6200775"/>
              <a:gd name="connsiteY11" fmla="*/ 1581150 h 2476500"/>
              <a:gd name="connsiteX12" fmla="*/ 0 w 6200775"/>
              <a:gd name="connsiteY12" fmla="*/ 1590675 h 2476500"/>
              <a:gd name="connsiteX13" fmla="*/ 19050 w 6200775"/>
              <a:gd name="connsiteY13" fmla="*/ 2476500 h 2476500"/>
              <a:gd name="connsiteX14" fmla="*/ 1219200 w 6200775"/>
              <a:gd name="connsiteY14" fmla="*/ 2428875 h 2476500"/>
              <a:gd name="connsiteX15" fmla="*/ 3200400 w 6200775"/>
              <a:gd name="connsiteY15" fmla="*/ 2057400 h 2476500"/>
              <a:gd name="connsiteX16" fmla="*/ 4352925 w 6200775"/>
              <a:gd name="connsiteY16" fmla="*/ 1724025 h 2476500"/>
              <a:gd name="connsiteX17" fmla="*/ 6019800 w 6200775"/>
              <a:gd name="connsiteY17" fmla="*/ 1162050 h 2476500"/>
              <a:gd name="connsiteX18" fmla="*/ 6200775 w 6200775"/>
              <a:gd name="connsiteY18" fmla="*/ 1114425 h 2476500"/>
              <a:gd name="connsiteX19" fmla="*/ 5781675 w 6200775"/>
              <a:gd name="connsiteY19" fmla="*/ 142875 h 2476500"/>
              <a:gd name="connsiteX0" fmla="*/ 5734050 w 6200775"/>
              <a:gd name="connsiteY0" fmla="*/ 114300 h 2466975"/>
              <a:gd name="connsiteX1" fmla="*/ 4981575 w 6200775"/>
              <a:gd name="connsiteY1" fmla="*/ 0 h 2466975"/>
              <a:gd name="connsiteX2" fmla="*/ 4962525 w 6200775"/>
              <a:gd name="connsiteY2" fmla="*/ 228600 h 2466975"/>
              <a:gd name="connsiteX3" fmla="*/ 4610100 w 6200775"/>
              <a:gd name="connsiteY3" fmla="*/ 247650 h 2466975"/>
              <a:gd name="connsiteX4" fmla="*/ 4552950 w 6200775"/>
              <a:gd name="connsiteY4" fmla="*/ 76200 h 2466975"/>
              <a:gd name="connsiteX5" fmla="*/ 4248150 w 6200775"/>
              <a:gd name="connsiteY5" fmla="*/ 180975 h 2466975"/>
              <a:gd name="connsiteX6" fmla="*/ 3867150 w 6200775"/>
              <a:gd name="connsiteY6" fmla="*/ 457200 h 2466975"/>
              <a:gd name="connsiteX7" fmla="*/ 3448050 w 6200775"/>
              <a:gd name="connsiteY7" fmla="*/ 742950 h 2466975"/>
              <a:gd name="connsiteX8" fmla="*/ 2914650 w 6200775"/>
              <a:gd name="connsiteY8" fmla="*/ 1057275 h 2466975"/>
              <a:gd name="connsiteX9" fmla="*/ 2343150 w 6200775"/>
              <a:gd name="connsiteY9" fmla="*/ 1276350 h 2466975"/>
              <a:gd name="connsiteX10" fmla="*/ 1457325 w 6200775"/>
              <a:gd name="connsiteY10" fmla="*/ 1476375 h 2466975"/>
              <a:gd name="connsiteX11" fmla="*/ 657225 w 6200775"/>
              <a:gd name="connsiteY11" fmla="*/ 1571625 h 2466975"/>
              <a:gd name="connsiteX12" fmla="*/ 0 w 6200775"/>
              <a:gd name="connsiteY12" fmla="*/ 1581150 h 2466975"/>
              <a:gd name="connsiteX13" fmla="*/ 19050 w 6200775"/>
              <a:gd name="connsiteY13" fmla="*/ 2466975 h 2466975"/>
              <a:gd name="connsiteX14" fmla="*/ 1219200 w 6200775"/>
              <a:gd name="connsiteY14" fmla="*/ 2419350 h 2466975"/>
              <a:gd name="connsiteX15" fmla="*/ 3200400 w 6200775"/>
              <a:gd name="connsiteY15" fmla="*/ 2047875 h 2466975"/>
              <a:gd name="connsiteX16" fmla="*/ 4352925 w 6200775"/>
              <a:gd name="connsiteY16" fmla="*/ 1714500 h 2466975"/>
              <a:gd name="connsiteX17" fmla="*/ 6019800 w 6200775"/>
              <a:gd name="connsiteY17" fmla="*/ 1152525 h 2466975"/>
              <a:gd name="connsiteX18" fmla="*/ 6200775 w 6200775"/>
              <a:gd name="connsiteY18" fmla="*/ 1104900 h 2466975"/>
              <a:gd name="connsiteX19" fmla="*/ 5781675 w 6200775"/>
              <a:gd name="connsiteY19" fmla="*/ 133350 h 2466975"/>
              <a:gd name="connsiteX0" fmla="*/ 5734050 w 6200775"/>
              <a:gd name="connsiteY0" fmla="*/ 114300 h 2466975"/>
              <a:gd name="connsiteX1" fmla="*/ 4981575 w 6200775"/>
              <a:gd name="connsiteY1" fmla="*/ 0 h 2466975"/>
              <a:gd name="connsiteX2" fmla="*/ 4981575 w 6200775"/>
              <a:gd name="connsiteY2" fmla="*/ 200025 h 2466975"/>
              <a:gd name="connsiteX3" fmla="*/ 4610100 w 6200775"/>
              <a:gd name="connsiteY3" fmla="*/ 247650 h 2466975"/>
              <a:gd name="connsiteX4" fmla="*/ 4552950 w 6200775"/>
              <a:gd name="connsiteY4" fmla="*/ 76200 h 2466975"/>
              <a:gd name="connsiteX5" fmla="*/ 4248150 w 6200775"/>
              <a:gd name="connsiteY5" fmla="*/ 180975 h 2466975"/>
              <a:gd name="connsiteX6" fmla="*/ 3867150 w 6200775"/>
              <a:gd name="connsiteY6" fmla="*/ 457200 h 2466975"/>
              <a:gd name="connsiteX7" fmla="*/ 3448050 w 6200775"/>
              <a:gd name="connsiteY7" fmla="*/ 742950 h 2466975"/>
              <a:gd name="connsiteX8" fmla="*/ 2914650 w 6200775"/>
              <a:gd name="connsiteY8" fmla="*/ 1057275 h 2466975"/>
              <a:gd name="connsiteX9" fmla="*/ 2343150 w 6200775"/>
              <a:gd name="connsiteY9" fmla="*/ 1276350 h 2466975"/>
              <a:gd name="connsiteX10" fmla="*/ 1457325 w 6200775"/>
              <a:gd name="connsiteY10" fmla="*/ 1476375 h 2466975"/>
              <a:gd name="connsiteX11" fmla="*/ 657225 w 6200775"/>
              <a:gd name="connsiteY11" fmla="*/ 1571625 h 2466975"/>
              <a:gd name="connsiteX12" fmla="*/ 0 w 6200775"/>
              <a:gd name="connsiteY12" fmla="*/ 1581150 h 2466975"/>
              <a:gd name="connsiteX13" fmla="*/ 19050 w 6200775"/>
              <a:gd name="connsiteY13" fmla="*/ 2466975 h 2466975"/>
              <a:gd name="connsiteX14" fmla="*/ 1219200 w 6200775"/>
              <a:gd name="connsiteY14" fmla="*/ 2419350 h 2466975"/>
              <a:gd name="connsiteX15" fmla="*/ 3200400 w 6200775"/>
              <a:gd name="connsiteY15" fmla="*/ 2047875 h 2466975"/>
              <a:gd name="connsiteX16" fmla="*/ 4352925 w 6200775"/>
              <a:gd name="connsiteY16" fmla="*/ 1714500 h 2466975"/>
              <a:gd name="connsiteX17" fmla="*/ 6019800 w 6200775"/>
              <a:gd name="connsiteY17" fmla="*/ 1152525 h 2466975"/>
              <a:gd name="connsiteX18" fmla="*/ 6200775 w 6200775"/>
              <a:gd name="connsiteY18" fmla="*/ 1104900 h 2466975"/>
              <a:gd name="connsiteX19" fmla="*/ 5781675 w 6200775"/>
              <a:gd name="connsiteY19" fmla="*/ 133350 h 246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0775" h="2466975">
                <a:moveTo>
                  <a:pt x="5734050" y="114300"/>
                </a:moveTo>
                <a:lnTo>
                  <a:pt x="4981575" y="0"/>
                </a:lnTo>
                <a:lnTo>
                  <a:pt x="4981575" y="200025"/>
                </a:lnTo>
                <a:lnTo>
                  <a:pt x="4610100" y="247650"/>
                </a:lnTo>
                <a:lnTo>
                  <a:pt x="4552950" y="76200"/>
                </a:lnTo>
                <a:lnTo>
                  <a:pt x="4248150" y="180975"/>
                </a:lnTo>
                <a:lnTo>
                  <a:pt x="3867150" y="457200"/>
                </a:lnTo>
                <a:lnTo>
                  <a:pt x="3448050" y="742950"/>
                </a:lnTo>
                <a:lnTo>
                  <a:pt x="2914650" y="1057275"/>
                </a:lnTo>
                <a:lnTo>
                  <a:pt x="2343150" y="1276350"/>
                </a:lnTo>
                <a:lnTo>
                  <a:pt x="1457325" y="1476375"/>
                </a:lnTo>
                <a:lnTo>
                  <a:pt x="657225" y="1571625"/>
                </a:lnTo>
                <a:lnTo>
                  <a:pt x="0" y="1581150"/>
                </a:lnTo>
                <a:lnTo>
                  <a:pt x="19050" y="2466975"/>
                </a:lnTo>
                <a:lnTo>
                  <a:pt x="1219200" y="2419350"/>
                </a:lnTo>
                <a:lnTo>
                  <a:pt x="3200400" y="2047875"/>
                </a:lnTo>
                <a:lnTo>
                  <a:pt x="4352925" y="1714500"/>
                </a:lnTo>
                <a:lnTo>
                  <a:pt x="6019800" y="1152525"/>
                </a:lnTo>
                <a:lnTo>
                  <a:pt x="6200775" y="1104900"/>
                </a:lnTo>
                <a:lnTo>
                  <a:pt x="5781675" y="133350"/>
                </a:lnTo>
              </a:path>
            </a:pathLst>
          </a:custGeom>
          <a:solidFill>
            <a:schemeClr val="accent1">
              <a:alpha val="23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コネクタ 22"/>
          <p:cNvCxnSpPr/>
          <p:nvPr/>
        </p:nvCxnSpPr>
        <p:spPr>
          <a:xfrm flipH="1" flipV="1">
            <a:off x="2143284" y="6154348"/>
            <a:ext cx="1008112" cy="415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 flipV="1">
            <a:off x="2140419" y="5513097"/>
            <a:ext cx="1008112" cy="415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2360712" y="5530013"/>
            <a:ext cx="0" cy="624335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272474" y="5579641"/>
            <a:ext cx="1967486" cy="5040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河川幅員</a:t>
            </a:r>
            <a:r>
              <a:rPr lang="en-US" altLang="ja-JP" dirty="0" smtClean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1/4</a:t>
            </a:r>
            <a:r>
              <a:rPr lang="ja-JP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以内の範囲の流水面</a:t>
            </a:r>
            <a:endParaRPr kumimoji="1" lang="ja-JP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8909456" y="363660"/>
            <a:ext cx="560884" cy="2730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</a:t>
            </a:r>
            <a:r>
              <a:rPr kumimoji="1" lang="en-US" altLang="ja-JP" dirty="0" smtClean="0"/>
              <a:t>4</a:t>
            </a:r>
          </a:p>
        </p:txBody>
      </p:sp>
      <p:sp>
        <p:nvSpPr>
          <p:cNvPr id="29" name="正方形/長方形 28"/>
          <p:cNvSpPr/>
          <p:nvPr/>
        </p:nvSpPr>
        <p:spPr>
          <a:xfrm rot="10800000" flipV="1">
            <a:off x="8962182" y="3838593"/>
            <a:ext cx="792088" cy="423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/>
              <a:t>　　　　　　　　　　　　　　　　　　　　　</a:t>
            </a:r>
            <a:r>
              <a:rPr lang="ja-JP" altLang="en-US" sz="1400" b="1" dirty="0" smtClean="0"/>
              <a:t>船津橋</a:t>
            </a:r>
            <a:endParaRPr kumimoji="1" lang="ja-JP" altLang="en-US" sz="1400" b="1" dirty="0"/>
          </a:p>
        </p:txBody>
      </p:sp>
      <p:cxnSp>
        <p:nvCxnSpPr>
          <p:cNvPr id="7" name="直線コネクタ 6"/>
          <p:cNvCxnSpPr/>
          <p:nvPr/>
        </p:nvCxnSpPr>
        <p:spPr>
          <a:xfrm flipH="1">
            <a:off x="6684408" y="4928847"/>
            <a:ext cx="119593" cy="298625"/>
          </a:xfrm>
          <a:prstGeom prst="line">
            <a:avLst/>
          </a:prstGeom>
          <a:ln w="127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64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203764"/>
              </p:ext>
            </p:extLst>
          </p:nvPr>
        </p:nvGraphicFramePr>
        <p:xfrm>
          <a:off x="200472" y="306388"/>
          <a:ext cx="9495347" cy="624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文書" r:id="rId4" imgW="8886504" imgH="6244584" progId="Word.Document.12">
                  <p:embed/>
                </p:oleObj>
              </mc:Choice>
              <mc:Fallback>
                <p:oleObj name="文書" r:id="rId4" imgW="8886504" imgH="624458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472" y="306388"/>
                        <a:ext cx="9495347" cy="62452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200472" y="260648"/>
            <a:ext cx="9495348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r>
              <a:rPr lang="ja-JP" altLang="en-US" sz="2400" dirty="0" smtClean="0">
                <a:solidFill>
                  <a:schemeClr val="bg1"/>
                </a:solidFill>
                <a:latin typeface="+mn-ea"/>
              </a:rPr>
              <a:t>　●事業スキーム</a:t>
            </a:r>
            <a:endParaRPr lang="ja-JP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8985448" y="296652"/>
            <a:ext cx="648072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>
                <a:latin typeface="+mn-ea"/>
              </a:rPr>
              <a:t>Ｐ</a:t>
            </a:r>
            <a:r>
              <a:rPr kumimoji="1" lang="en-US" altLang="ja-JP" dirty="0" smtClean="0">
                <a:latin typeface="+mn-ea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544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正方形/長方形 52"/>
          <p:cNvSpPr/>
          <p:nvPr/>
        </p:nvSpPr>
        <p:spPr>
          <a:xfrm>
            <a:off x="634093" y="5381857"/>
            <a:ext cx="8890907" cy="866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86" dirty="0"/>
          </a:p>
        </p:txBody>
      </p:sp>
      <p:graphicFrame>
        <p:nvGraphicFramePr>
          <p:cNvPr id="52" name="Object 4"/>
          <p:cNvGraphicFramePr>
            <a:graphicFrameLocks noChangeAspect="1"/>
          </p:cNvGraphicFramePr>
          <p:nvPr>
            <p:extLst/>
          </p:nvPr>
        </p:nvGraphicFramePr>
        <p:xfrm>
          <a:off x="3264143" y="2416662"/>
          <a:ext cx="2422169" cy="1796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ビットマップ イメージ" r:id="rId3" imgW="7838095" imgH="5811061" progId="Paint.Picture">
                  <p:embed/>
                </p:oleObj>
              </mc:Choice>
              <mc:Fallback>
                <p:oleObj name="ビットマップ イメージ" r:id="rId3" imgW="7838095" imgH="581106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43" y="2416662"/>
                        <a:ext cx="2422169" cy="1796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895285" y="592118"/>
            <a:ext cx="6663318" cy="3122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1429" b="1" dirty="0">
                <a:solidFill>
                  <a:schemeClr val="accent5">
                    <a:lumMod val="50000"/>
                  </a:schemeClr>
                </a:solidFill>
              </a:rPr>
              <a:t>海、川、人、街、空</a:t>
            </a:r>
            <a:r>
              <a:rPr lang="ja-JP" altLang="en-US" sz="1429" dirty="0">
                <a:solidFill>
                  <a:schemeClr val="accent5">
                    <a:lumMod val="50000"/>
                  </a:schemeClr>
                </a:solidFill>
              </a:rPr>
              <a:t>がつながる拠点として、新しい「街づくり</a:t>
            </a:r>
            <a:r>
              <a:rPr lang="ja-JP" altLang="en-US" sz="1429" dirty="0" smtClean="0">
                <a:solidFill>
                  <a:schemeClr val="accent5">
                    <a:lumMod val="50000"/>
                  </a:schemeClr>
                </a:solidFill>
              </a:rPr>
              <a:t>」に挑戦します</a:t>
            </a:r>
            <a:endParaRPr lang="ja-JP" altLang="en-US" sz="1429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" name="Picture 27" descr="3floa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6" y="2012099"/>
            <a:ext cx="2740596" cy="188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正方形/長方形 22"/>
          <p:cNvSpPr/>
          <p:nvPr/>
        </p:nvSpPr>
        <p:spPr>
          <a:xfrm>
            <a:off x="0" y="41327"/>
            <a:ext cx="9777536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  <a:latin typeface="+mn-ea"/>
              </a:rPr>
              <a:t>２．事業</a:t>
            </a:r>
            <a:r>
              <a:rPr lang="ja-JP" altLang="en-US" sz="3200" dirty="0">
                <a:solidFill>
                  <a:schemeClr val="bg1"/>
                </a:solidFill>
                <a:latin typeface="+mn-ea"/>
              </a:rPr>
              <a:t>概要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6058558" y="1032294"/>
            <a:ext cx="3576056" cy="19060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US" altLang="ja-JP" sz="857" b="1" dirty="0" smtClean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857" b="1" dirty="0" smtClean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857" b="1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台</a:t>
            </a:r>
            <a:r>
              <a:rPr lang="ja-JP" altLang="en-US" sz="857" b="1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船３台を本事業の基本基地として事業を展開</a:t>
            </a:r>
            <a:endParaRPr lang="en-US" altLang="ja-JP" sz="857" b="1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・台船１（レストランエリア）　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レストラン</a:t>
            </a:r>
            <a:r>
              <a:rPr lang="en-US" altLang="ja-JP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ja-JP" altLang="en-US" sz="786" dirty="0" err="1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en-US" altLang="ja-JP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Live Bar</a:t>
            </a:r>
            <a:r>
              <a:rPr lang="ja-JP" altLang="en-US" sz="786" dirty="0" err="1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</a:t>
            </a:r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売店</a:t>
            </a:r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、イベントステージ、船舶メンテナンス　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・台船２</a:t>
            </a:r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（キャンピングエリア</a:t>
            </a:r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キャンプ、</a:t>
            </a:r>
            <a:r>
              <a:rPr lang="en-US" altLang="ja-JP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BBQ</a:t>
            </a: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・台船３（グランピングエリア）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グランピング、</a:t>
            </a:r>
            <a:r>
              <a:rPr lang="en-US" altLang="ja-JP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BBQ</a:t>
            </a:r>
          </a:p>
          <a:p>
            <a:endParaRPr lang="en-US" altLang="ja-JP" sz="571" b="1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857" b="1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浮き桟橋の設置（</a:t>
            </a:r>
            <a:r>
              <a:rPr lang="en-US" altLang="ja-JP" sz="857" b="1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H29</a:t>
            </a:r>
            <a:r>
              <a:rPr lang="ja-JP" altLang="en-US" sz="857" b="1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年秋以降）</a:t>
            </a:r>
            <a:endParaRPr lang="en-US" altLang="ja-JP" sz="857" b="1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5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・停泊可能</a:t>
            </a:r>
            <a:r>
              <a:rPr lang="en-US" altLang="ja-JP" sz="75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/</a:t>
            </a:r>
            <a:r>
              <a:rPr lang="ja-JP" altLang="en-US" sz="75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年間契約制、ビジター対応</a:t>
            </a:r>
            <a:endParaRPr lang="en-US" altLang="ja-JP" sz="750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5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・最大</a:t>
            </a:r>
            <a:r>
              <a:rPr lang="en-US" altLang="ja-JP" sz="75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100ft</a:t>
            </a:r>
            <a:r>
              <a:rPr lang="ja-JP" altLang="en-US" sz="75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の船が係留できる停泊拠点（岸壁係留用 係船環</a:t>
            </a:r>
            <a:r>
              <a:rPr lang="ja-JP" altLang="en-US" sz="750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設置、整備</a:t>
            </a:r>
            <a:r>
              <a:rPr lang="ja-JP" altLang="en-US" sz="750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lang="en-US" altLang="ja-JP" sz="750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（年間契約制のマリーナ）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・小型船、特殊小型船（カヌー、ジェットボートなど）係留</a:t>
            </a:r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可能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071340" y="3223943"/>
            <a:ext cx="3563274" cy="20272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マリーナ事業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小型船（</a:t>
            </a:r>
            <a:r>
              <a:rPr lang="en-US" altLang="ja-JP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100ft</a:t>
            </a:r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まで）停泊、飲食店</a:t>
            </a:r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、バーベキュー、キャンプ、グラン　</a:t>
            </a:r>
            <a:endParaRPr lang="en-US" altLang="ja-JP" sz="786" dirty="0" smtClean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ピング、応急</a:t>
            </a:r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修理、給水、給電、船具販売、宿泊</a:t>
            </a:r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（船</a:t>
            </a:r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利用）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・船舶販売代理（ボートショー誘致、展示会、試乗会など開催）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・舟運事業</a:t>
            </a: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自主ブランドによるクルーズサービス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共同開発商品販売：中之島、大川沿いの施設、ホテルと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共同開発による舟運サービス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・イベントサービス（プロデュース、会場貸し出し、共同事業）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・マリーンレジャーの最新情報展示、体験スペース</a:t>
            </a:r>
            <a:r>
              <a:rPr lang="ja-JP" altLang="en-US" sz="786" dirty="0">
                <a:solidFill>
                  <a:srgbClr val="1C1C1C"/>
                </a:solidFill>
                <a:ea typeface="HG丸ｺﾞｼｯｸM-PRO" panose="020F0600000000000000" pitchFamily="50" charset="-128"/>
              </a:rPr>
              <a:t>　ほか</a:t>
            </a: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・海川空の</a:t>
            </a:r>
            <a:r>
              <a:rPr lang="en-US" altLang="ja-JP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</a:t>
            </a:r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活動、地域連携イベント企画制作</a:t>
            </a:r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近隣の子供たちのクルーズ体験、釣り大会の</a:t>
            </a:r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開催</a:t>
            </a:r>
            <a:endParaRPr lang="en-US" altLang="ja-JP" sz="786" dirty="0" smtClean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・内航船など船の関連する従事者の育成につながる「広報、宣伝活動」</a:t>
            </a:r>
            <a:endParaRPr lang="en-US" altLang="ja-JP" sz="786" dirty="0" smtClean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（内航船試乗会、水上展示、海＆川の船上キャンプなど）</a:t>
            </a:r>
            <a:endParaRPr lang="ja-JP" altLang="en-US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ja-JP" altLang="en-US" sz="786" dirty="0" err="1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ざこばの</a:t>
            </a:r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朝市などこれまでの事業の継続的実施</a:t>
            </a:r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協力</a:t>
            </a:r>
            <a:endParaRPr lang="en-US" altLang="ja-JP" sz="786" dirty="0" smtClean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 smtClean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・津波シェルターを活用した防災教育や防災啓発など</a:t>
            </a:r>
            <a:endParaRPr lang="en-US" altLang="ja-JP" sz="786" dirty="0" smtClean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6" name="Picture 8" descr="ボート ホテル マチル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7" y="3893957"/>
            <a:ext cx="1238596" cy="8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DSC_3925_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44" y="951069"/>
            <a:ext cx="2344506" cy="175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://www.carmel.jp/common/img/towing05.jpg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32" y="1641818"/>
            <a:ext cx="1159957" cy="7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110" y="4884196"/>
            <a:ext cx="384004" cy="467866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845" y="4853280"/>
            <a:ext cx="409509" cy="478261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397" y="4880098"/>
            <a:ext cx="431238" cy="474081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0081" y="4883365"/>
            <a:ext cx="357521" cy="459039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92481" y="4875728"/>
            <a:ext cx="372513" cy="475491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0556" y="4865482"/>
            <a:ext cx="388418" cy="476694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94155" y="4875729"/>
            <a:ext cx="379590" cy="467866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8135" y="4853961"/>
            <a:ext cx="377962" cy="489634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9616" y="4883365"/>
            <a:ext cx="380212" cy="466727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99572" y="4858389"/>
            <a:ext cx="393847" cy="493049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76992" y="4851856"/>
            <a:ext cx="387225" cy="481108"/>
          </a:xfrm>
          <a:prstGeom prst="rect">
            <a:avLst/>
          </a:prstGeom>
        </p:spPr>
      </p:pic>
      <p:pic>
        <p:nvPicPr>
          <p:cNvPr id="45" name="Picture 6" descr="DSC_3987_R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7" y="940955"/>
            <a:ext cx="2084444" cy="144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://u.jimdo.com/www55/o/s1bebf188d0d945c8/img/i6f14667653bf8d33/1432003339/std/image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01" y="945954"/>
            <a:ext cx="1040989" cy="6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http://www.carmel.jp/resize?f=resort_news_00731.jpg&amp;w=263"/>
          <p:cNvPicPr preferRelativeResize="0"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60" y="3885799"/>
            <a:ext cx="1295574" cy="82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 descr="http://uds.gnst.jp/rest/img/e0613xku0000/s_00ad.jpg?t=143585882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69" y="3883613"/>
            <a:ext cx="1212667" cy="83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06812" y="3899106"/>
            <a:ext cx="1297849" cy="830200"/>
          </a:xfrm>
          <a:prstGeom prst="rect">
            <a:avLst/>
          </a:prstGeom>
        </p:spPr>
      </p:pic>
      <p:sp>
        <p:nvSpPr>
          <p:cNvPr id="34" name="角丸四角形 33"/>
          <p:cNvSpPr/>
          <p:nvPr/>
        </p:nvSpPr>
        <p:spPr>
          <a:xfrm>
            <a:off x="666629" y="5564308"/>
            <a:ext cx="1431537" cy="212264"/>
          </a:xfrm>
          <a:prstGeom prst="roundRect">
            <a:avLst>
              <a:gd name="adj" fmla="val 13125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bg2">
                    <a:lumMod val="2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事業運営体制</a:t>
            </a:r>
            <a:endParaRPr lang="en-US" altLang="ja-JP" sz="1400" dirty="0">
              <a:solidFill>
                <a:schemeClr val="bg2">
                  <a:lumMod val="2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981855" y="5890216"/>
            <a:ext cx="2888707" cy="695766"/>
          </a:xfrm>
          <a:prstGeom prst="rect">
            <a:avLst/>
          </a:prstGeom>
          <a:solidFill>
            <a:schemeClr val="tx1"/>
          </a:solidFill>
          <a:ln cmpd="dbl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786" dirty="0">
              <a:solidFill>
                <a:srgbClr val="1C1C1C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786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786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786" b="1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○株式</a:t>
            </a:r>
            <a:r>
              <a:rPr lang="ja-JP" altLang="en-US" sz="786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会社ビバック</a:t>
            </a:r>
            <a:endParaRPr lang="en-US" altLang="ja-JP" sz="786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786" b="1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○株式</a:t>
            </a:r>
            <a:r>
              <a:rPr lang="ja-JP" altLang="en-US" sz="786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会社サンバリー・コンシューマ・マーケティング</a:t>
            </a:r>
            <a:endParaRPr lang="en-US" altLang="ja-JP" sz="786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786" b="1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○伴</a:t>
            </a:r>
            <a:r>
              <a:rPr lang="ja-JP" altLang="en-US" sz="786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ピーアール株式会社</a:t>
            </a:r>
            <a:endParaRPr lang="en-US" altLang="ja-JP" sz="786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dirty="0">
                <a:solidFill>
                  <a:srgbClr val="1C1C1C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</a:p>
          <a:p>
            <a:pPr algn="ctr"/>
            <a:endParaRPr lang="ja-JP" altLang="en-US" sz="786" dirty="0">
              <a:solidFill>
                <a:schemeClr val="bg1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256792" y="5897529"/>
            <a:ext cx="2888707" cy="6811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en-US" altLang="ja-JP" sz="786" b="1" dirty="0">
              <a:ln/>
              <a:solidFill>
                <a:schemeClr val="accent4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786" b="1" dirty="0">
              <a:ln/>
              <a:solidFill>
                <a:schemeClr val="accent4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b="1" dirty="0">
                <a:ln/>
                <a:solidFill>
                  <a:schemeClr val="accent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lang="en-US" altLang="ja-JP" sz="786" b="1" dirty="0" smtClean="0">
              <a:ln/>
              <a:solidFill>
                <a:schemeClr val="accent4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786" b="1" dirty="0">
                <a:ln/>
                <a:solidFill>
                  <a:schemeClr val="accent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786" b="1" dirty="0" smtClean="0">
                <a:ln/>
                <a:solidFill>
                  <a:schemeClr val="accent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</a:t>
            </a:r>
            <a:r>
              <a:rPr lang="ja-JP" altLang="en-US" sz="786" b="1" dirty="0" smtClean="0">
                <a:ln/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○</a:t>
            </a:r>
            <a:r>
              <a:rPr lang="en-US" altLang="ja-JP" sz="786" b="1" dirty="0" smtClean="0">
                <a:ln/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YAMAHA</a:t>
            </a:r>
            <a:endParaRPr lang="en-US" altLang="ja-JP" sz="786" b="1" dirty="0">
              <a:ln/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b="1" dirty="0">
                <a:ln/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○アールカフェ</a:t>
            </a:r>
            <a:endParaRPr lang="en-US" altLang="ja-JP" sz="786" b="1" dirty="0">
              <a:ln/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b="1" dirty="0">
                <a:ln/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○せとうちホールディングス株式会社（常石グループ）</a:t>
            </a:r>
            <a:endParaRPr lang="en-US" altLang="ja-JP" sz="786" b="1" dirty="0">
              <a:ln/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b="1" dirty="0">
                <a:ln/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○株式会社</a:t>
            </a:r>
            <a:r>
              <a:rPr lang="ja-JP" altLang="en-US" sz="786" b="1" dirty="0" smtClean="0">
                <a:ln/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ダン計画研究所</a:t>
            </a:r>
            <a:endParaRPr lang="en-US" altLang="ja-JP" sz="786" b="1" dirty="0">
              <a:ln/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786" b="1" dirty="0">
                <a:ln/>
                <a:solidFill>
                  <a:schemeClr val="accent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</a:p>
          <a:p>
            <a:pPr algn="ctr"/>
            <a:endParaRPr lang="ja-JP" altLang="en-US" sz="786" b="1" dirty="0">
              <a:ln/>
              <a:solidFill>
                <a:schemeClr val="accent4"/>
              </a:solidFill>
            </a:endParaRPr>
          </a:p>
        </p:txBody>
      </p:sp>
      <p:cxnSp>
        <p:nvCxnSpPr>
          <p:cNvPr id="6" name="直線コネクタ 5"/>
          <p:cNvCxnSpPr>
            <a:stCxn id="4" idx="3"/>
            <a:endCxn id="39" idx="1"/>
          </p:cNvCxnSpPr>
          <p:nvPr/>
        </p:nvCxnSpPr>
        <p:spPr>
          <a:xfrm>
            <a:off x="4870563" y="6238099"/>
            <a:ext cx="3862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角丸四角形 64"/>
          <p:cNvSpPr/>
          <p:nvPr/>
        </p:nvSpPr>
        <p:spPr>
          <a:xfrm>
            <a:off x="2555736" y="5813692"/>
            <a:ext cx="1862419" cy="230468"/>
          </a:xfrm>
          <a:prstGeom prst="roundRect">
            <a:avLst>
              <a:gd name="adj" fmla="val 13125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57" dirty="0"/>
              <a:t>事　業　共　同　体</a:t>
            </a:r>
          </a:p>
        </p:txBody>
      </p:sp>
      <p:sp>
        <p:nvSpPr>
          <p:cNvPr id="66" name="角丸四角形 65"/>
          <p:cNvSpPr/>
          <p:nvPr/>
        </p:nvSpPr>
        <p:spPr>
          <a:xfrm>
            <a:off x="5896851" y="5806678"/>
            <a:ext cx="1862419" cy="230468"/>
          </a:xfrm>
          <a:prstGeom prst="roundRect">
            <a:avLst>
              <a:gd name="adj" fmla="val 13125"/>
            </a:avLst>
          </a:prstGeom>
          <a:solidFill>
            <a:srgbClr val="CC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57" dirty="0"/>
              <a:t>事業パートナー企業体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8988676" y="144136"/>
            <a:ext cx="645938" cy="3521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Ｐ６</a:t>
            </a:r>
            <a:endParaRPr kumimoji="1" lang="ja-JP" altLang="en-US" dirty="0"/>
          </a:p>
        </p:txBody>
      </p:sp>
      <p:sp>
        <p:nvSpPr>
          <p:cNvPr id="40" name="角丸四角形 39"/>
          <p:cNvSpPr/>
          <p:nvPr/>
        </p:nvSpPr>
        <p:spPr>
          <a:xfrm>
            <a:off x="6049874" y="980329"/>
            <a:ext cx="3584740" cy="262243"/>
          </a:xfrm>
          <a:prstGeom prst="roundRect">
            <a:avLst>
              <a:gd name="adj" fmla="val 13125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施設概要（</a:t>
            </a:r>
            <a:r>
              <a:rPr lang="ja-JP" altLang="en-US" sz="1400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主要）</a:t>
            </a:r>
            <a:endParaRPr lang="ja-JP" altLang="en-US" sz="1286" dirty="0"/>
          </a:p>
        </p:txBody>
      </p:sp>
      <p:sp>
        <p:nvSpPr>
          <p:cNvPr id="41" name="角丸四角形 40"/>
          <p:cNvSpPr/>
          <p:nvPr/>
        </p:nvSpPr>
        <p:spPr>
          <a:xfrm>
            <a:off x="6060607" y="2987222"/>
            <a:ext cx="3584740" cy="236721"/>
          </a:xfrm>
          <a:prstGeom prst="roundRect">
            <a:avLst>
              <a:gd name="adj" fmla="val 13125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サービス内容（主要）</a:t>
            </a:r>
            <a:endParaRPr lang="ja-JP" altLang="en-US" sz="1286" dirty="0"/>
          </a:p>
        </p:txBody>
      </p:sp>
    </p:spTree>
    <p:extLst>
      <p:ext uri="{BB962C8B-B14F-4D97-AF65-F5344CB8AC3E}">
        <p14:creationId xmlns:p14="http://schemas.microsoft.com/office/powerpoint/2010/main" val="343034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98" y="1811942"/>
            <a:ext cx="9388756" cy="3214352"/>
          </a:xfrm>
          <a:prstGeom prst="rect">
            <a:avLst/>
          </a:prstGeom>
        </p:spPr>
      </p:pic>
      <p:sp>
        <p:nvSpPr>
          <p:cNvPr id="45" name="二等辺三角形 44"/>
          <p:cNvSpPr/>
          <p:nvPr/>
        </p:nvSpPr>
        <p:spPr>
          <a:xfrm rot="20841809">
            <a:off x="6005055" y="3857010"/>
            <a:ext cx="3729291" cy="459184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8430510" y="3830538"/>
            <a:ext cx="1356075" cy="69685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accent2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019640" y="4723626"/>
            <a:ext cx="1796828" cy="90198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accent2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817096" y="4005064"/>
            <a:ext cx="939005" cy="361472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pPr algn="ctr"/>
            <a:r>
              <a:rPr lang="ja-JP" altLang="en-US" sz="1000" dirty="0" smtClean="0">
                <a:solidFill>
                  <a:schemeClr val="bg2">
                    <a:lumMod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防災船着場</a:t>
            </a:r>
            <a:endParaRPr lang="en-US" altLang="ja-JP" sz="1000" dirty="0" smtClean="0">
              <a:solidFill>
                <a:schemeClr val="bg2">
                  <a:lumMod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900" dirty="0" smtClean="0">
                <a:solidFill>
                  <a:schemeClr val="bg2">
                    <a:lumMod val="2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（既存施設）</a:t>
            </a:r>
            <a:endParaRPr lang="en-US" altLang="ja-JP" sz="900" dirty="0" smtClean="0">
              <a:solidFill>
                <a:schemeClr val="bg2">
                  <a:lumMod val="25000"/>
                </a:schemeClr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7856627" y="4630169"/>
            <a:ext cx="1944216" cy="1198081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944985" y="4871084"/>
            <a:ext cx="1853371" cy="838526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en-US" altLang="ja-JP" sz="1000" b="1" dirty="0" smtClean="0">
                <a:latin typeface="+mn-ea"/>
              </a:rPr>
              <a:t>〔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マリーナ事業］</a:t>
            </a:r>
            <a:endParaRPr lang="en-US" altLang="ja-JP" sz="1000" b="1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000" b="1" dirty="0" smtClean="0">
                <a:solidFill>
                  <a:srgbClr val="FF0000"/>
                </a:solidFill>
                <a:latin typeface="+mn-ea"/>
              </a:rPr>
              <a:t> ・小型船舶の係留サービス①</a:t>
            </a:r>
            <a:endParaRPr lang="en-US" altLang="ja-JP" sz="10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ja-JP" altLang="en-US" sz="1000" b="1" dirty="0" smtClean="0">
                <a:solidFill>
                  <a:srgbClr val="0070C0"/>
                </a:solidFill>
                <a:latin typeface="+mn-ea"/>
              </a:rPr>
              <a:t> ・船舶の簡単な整備・補修②</a:t>
            </a:r>
            <a:endParaRPr lang="en-US" altLang="ja-JP" sz="1000" b="1" dirty="0" smtClean="0">
              <a:solidFill>
                <a:srgbClr val="0070C0"/>
              </a:solidFill>
              <a:latin typeface="+mn-ea"/>
            </a:endParaRPr>
          </a:p>
          <a:p>
            <a:r>
              <a:rPr lang="en-US" altLang="ja-JP" sz="1000" b="1" dirty="0" smtClean="0">
                <a:latin typeface="+mn-ea"/>
              </a:rPr>
              <a:t>〔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水上店舗事業］</a:t>
            </a:r>
            <a:endParaRPr lang="en-US" altLang="ja-JP" sz="1000" b="1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000" b="1" dirty="0" smtClean="0">
                <a:solidFill>
                  <a:srgbClr val="FF0000"/>
                </a:solidFill>
                <a:latin typeface="+mn-ea"/>
              </a:rPr>
              <a:t> ・レストラン など①</a:t>
            </a:r>
            <a:endParaRPr lang="en-US" altLang="ja-JP" sz="1000" b="1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556394" y="4073668"/>
            <a:ext cx="1192910" cy="376861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川海空の</a:t>
            </a:r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教室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(</a:t>
            </a:r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ＫＩＤＳ基地</a:t>
            </a:r>
            <a:r>
              <a:rPr lang="en-US" altLang="ja-JP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)</a:t>
            </a:r>
            <a:r>
              <a:rPr lang="ja-JP" altLang="en-US" sz="1000" b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①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6870574" y="3888123"/>
            <a:ext cx="734483" cy="346083"/>
          </a:xfrm>
          <a:prstGeom prst="rect">
            <a:avLst/>
          </a:prstGeom>
        </p:spPr>
        <p:txBody>
          <a:bodyPr wrap="none" lIns="68415" tIns="34208" rIns="68415" bIns="34208">
            <a:spAutoFit/>
          </a:bodyPr>
          <a:lstStyle/>
          <a:p>
            <a:r>
              <a:rPr lang="ja-JP" altLang="en-US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ステージ</a:t>
            </a:r>
            <a:endParaRPr lang="en-US" altLang="ja-JP" sz="1000" b="1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8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（イベント</a:t>
            </a:r>
            <a:r>
              <a:rPr lang="ja-JP" altLang="en-US" sz="800" b="1" dirty="0" smtClean="0">
                <a:latin typeface="+mn-ea"/>
              </a:rPr>
              <a:t>時）</a:t>
            </a:r>
            <a:endParaRPr lang="en-US" altLang="ja-JP" sz="800" b="1" dirty="0" smtClean="0">
              <a:latin typeface="+mn-ea"/>
            </a:endParaRPr>
          </a:p>
        </p:txBody>
      </p:sp>
      <p:cxnSp>
        <p:nvCxnSpPr>
          <p:cNvPr id="40" name="直線矢印コネクタ 39"/>
          <p:cNvCxnSpPr>
            <a:stCxn id="83" idx="2"/>
          </p:cNvCxnSpPr>
          <p:nvPr/>
        </p:nvCxnSpPr>
        <p:spPr>
          <a:xfrm flipH="1">
            <a:off x="7137414" y="3824398"/>
            <a:ext cx="47647" cy="177509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6081076" y="5087962"/>
            <a:ext cx="1755472" cy="376861"/>
          </a:xfrm>
          <a:prstGeom prst="rect">
            <a:avLst/>
          </a:prstGeom>
          <a:ln>
            <a:noFill/>
          </a:ln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sz="1000" b="1" dirty="0" smtClean="0">
                <a:solidFill>
                  <a:srgbClr val="0070C0"/>
                </a:solidFill>
              </a:rPr>
              <a:t> </a:t>
            </a:r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</a:rPr>
              <a:t>レーザーによる水面演出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</a:rPr>
              <a:t>（水面上及び水中投影）①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4" name="二等辺三角形 43"/>
          <p:cNvSpPr/>
          <p:nvPr/>
        </p:nvSpPr>
        <p:spPr>
          <a:xfrm rot="150416">
            <a:off x="5442335" y="3910004"/>
            <a:ext cx="3729291" cy="459184"/>
          </a:xfrm>
          <a:prstGeom prst="triangle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Picture 2" descr="4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327" y="848990"/>
            <a:ext cx="1315578" cy="91421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8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05" y="1801154"/>
            <a:ext cx="1308021" cy="91101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01865" y="3451576"/>
            <a:ext cx="207838" cy="109904"/>
          </a:xfrm>
          <a:prstGeom prst="rect">
            <a:avLst/>
          </a:prstGeom>
          <a:effectLst/>
        </p:spPr>
      </p:pic>
      <p:grpSp>
        <p:nvGrpSpPr>
          <p:cNvPr id="2" name="グループ化 55"/>
          <p:cNvGrpSpPr/>
          <p:nvPr/>
        </p:nvGrpSpPr>
        <p:grpSpPr>
          <a:xfrm rot="2415784">
            <a:off x="377219" y="3500388"/>
            <a:ext cx="288310" cy="298297"/>
            <a:chOff x="7039633" y="6979267"/>
            <a:chExt cx="501523" cy="562101"/>
          </a:xfrm>
        </p:grpSpPr>
        <p:sp>
          <p:nvSpPr>
            <p:cNvPr id="57" name="正方形/長方形 56"/>
            <p:cNvSpPr/>
            <p:nvPr/>
          </p:nvSpPr>
          <p:spPr>
            <a:xfrm>
              <a:off x="7039633" y="7247505"/>
              <a:ext cx="501523" cy="695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8" name="図 57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6200000" flipV="1">
              <a:off x="7009344" y="7200859"/>
              <a:ext cx="562101" cy="1189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</p:pic>
        <p:sp>
          <p:nvSpPr>
            <p:cNvPr id="59" name="正方形/長方形 58"/>
            <p:cNvSpPr/>
            <p:nvPr/>
          </p:nvSpPr>
          <p:spPr>
            <a:xfrm>
              <a:off x="7192032" y="7472417"/>
              <a:ext cx="196724" cy="553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0" name="直線コネクタ 59"/>
            <p:cNvCxnSpPr/>
            <p:nvPr/>
          </p:nvCxnSpPr>
          <p:spPr>
            <a:xfrm>
              <a:off x="7166319" y="7123664"/>
              <a:ext cx="0" cy="29348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>
              <a:off x="7410159" y="7138904"/>
              <a:ext cx="0" cy="29348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グループ化 61"/>
          <p:cNvGrpSpPr/>
          <p:nvPr/>
        </p:nvGrpSpPr>
        <p:grpSpPr>
          <a:xfrm rot="5908841">
            <a:off x="3338811" y="3553935"/>
            <a:ext cx="266132" cy="323155"/>
            <a:chOff x="7039633" y="6979267"/>
            <a:chExt cx="501523" cy="562101"/>
          </a:xfrm>
        </p:grpSpPr>
        <p:sp>
          <p:nvSpPr>
            <p:cNvPr id="63" name="正方形/長方形 62"/>
            <p:cNvSpPr/>
            <p:nvPr/>
          </p:nvSpPr>
          <p:spPr>
            <a:xfrm>
              <a:off x="7039633" y="7247505"/>
              <a:ext cx="501523" cy="695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4" name="図 63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6200000" flipV="1">
              <a:off x="7009344" y="7200859"/>
              <a:ext cx="562101" cy="1189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</p:pic>
        <p:sp>
          <p:nvSpPr>
            <p:cNvPr id="65" name="正方形/長方形 64"/>
            <p:cNvSpPr/>
            <p:nvPr/>
          </p:nvSpPr>
          <p:spPr>
            <a:xfrm>
              <a:off x="7192032" y="7472417"/>
              <a:ext cx="196724" cy="553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/>
            <p:cNvCxnSpPr/>
            <p:nvPr/>
          </p:nvCxnSpPr>
          <p:spPr>
            <a:xfrm>
              <a:off x="7166319" y="7123664"/>
              <a:ext cx="0" cy="29348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>
              <a:off x="7410159" y="7138904"/>
              <a:ext cx="0" cy="29348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円/楕円 26"/>
          <p:cNvSpPr/>
          <p:nvPr/>
        </p:nvSpPr>
        <p:spPr>
          <a:xfrm>
            <a:off x="4190298" y="616133"/>
            <a:ext cx="4288328" cy="1923906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4657742" y="830266"/>
            <a:ext cx="3860991" cy="1500245"/>
          </a:xfrm>
          <a:prstGeom prst="rect">
            <a:avLst/>
          </a:prstGeom>
          <a:ln>
            <a:noFill/>
          </a:ln>
        </p:spPr>
        <p:txBody>
          <a:bodyPr wrap="square" lIns="68415" tIns="34208" rIns="68415" bIns="34208">
            <a:spAutoFit/>
          </a:bodyPr>
          <a:lstStyle/>
          <a:p>
            <a:r>
              <a:rPr lang="en-US" altLang="ja-JP" sz="1000" b="1" dirty="0" smtClean="0">
                <a:latin typeface="+mn-ea"/>
              </a:rPr>
              <a:t>〔</a:t>
            </a:r>
            <a:r>
              <a:rPr lang="en-US" altLang="ja-JP" sz="1100" b="1" dirty="0" smtClean="0">
                <a:solidFill>
                  <a:schemeClr val="bg1"/>
                </a:solidFill>
                <a:latin typeface="+mn-ea"/>
              </a:rPr>
              <a:t>【</a:t>
            </a:r>
            <a:r>
              <a:rPr lang="ja-JP" altLang="en-US" sz="1100" b="1" dirty="0" smtClean="0">
                <a:solidFill>
                  <a:schemeClr val="bg1"/>
                </a:solidFill>
                <a:latin typeface="+mn-ea"/>
              </a:rPr>
              <a:t>イベント事業］</a:t>
            </a:r>
            <a:endParaRPr lang="en-US" altLang="ja-JP" sz="1100" b="1" dirty="0" smtClean="0">
              <a:solidFill>
                <a:schemeClr val="bg1"/>
              </a:solidFill>
              <a:latin typeface="+mn-ea"/>
            </a:endParaRPr>
          </a:p>
          <a:p>
            <a:r>
              <a:rPr lang="ja-JP" altLang="en-US" sz="1000" b="1" dirty="0" smtClean="0">
                <a:solidFill>
                  <a:srgbClr val="FF0000"/>
                </a:solidFill>
                <a:latin typeface="+mn-ea"/>
              </a:rPr>
              <a:t>・既存イベント</a:t>
            </a:r>
            <a:r>
              <a:rPr lang="en-US" altLang="ja-JP" sz="1000" b="1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ja-JP" altLang="en-US" sz="1000" b="1" dirty="0" err="1" smtClean="0">
                <a:solidFill>
                  <a:srgbClr val="FF0000"/>
                </a:solidFill>
                <a:latin typeface="+mn-ea"/>
              </a:rPr>
              <a:t>ざこばの</a:t>
            </a:r>
            <a:r>
              <a:rPr lang="ja-JP" altLang="en-US" sz="1000" b="1" dirty="0" smtClean="0">
                <a:solidFill>
                  <a:srgbClr val="FF0000"/>
                </a:solidFill>
                <a:latin typeface="+mn-ea"/>
              </a:rPr>
              <a:t>朝市等</a:t>
            </a:r>
            <a:r>
              <a:rPr lang="en-US" altLang="ja-JP" sz="1000" b="1" dirty="0" smtClean="0">
                <a:solidFill>
                  <a:srgbClr val="FF0000"/>
                </a:solidFill>
                <a:latin typeface="+mn-ea"/>
              </a:rPr>
              <a:t>)</a:t>
            </a:r>
            <a:r>
              <a:rPr lang="ja-JP" altLang="en-US" sz="1000" b="1" dirty="0" err="1" smtClean="0">
                <a:solidFill>
                  <a:srgbClr val="FF0000"/>
                </a:solidFill>
                <a:latin typeface="+mn-ea"/>
              </a:rPr>
              <a:t>、</a:t>
            </a:r>
            <a:r>
              <a:rPr lang="ja-JP" altLang="en-US" sz="1000" b="1" dirty="0" smtClean="0">
                <a:solidFill>
                  <a:srgbClr val="FF0000"/>
                </a:solidFill>
                <a:latin typeface="+mn-ea"/>
              </a:rPr>
              <a:t>ライトアップ①</a:t>
            </a:r>
            <a:endParaRPr lang="en-US" altLang="ja-JP" sz="10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ja-JP" altLang="en-US" sz="1000" b="1" dirty="0">
                <a:solidFill>
                  <a:srgbClr val="0070C0"/>
                </a:solidFill>
                <a:latin typeface="+mn-ea"/>
              </a:rPr>
              <a:t>・</a:t>
            </a:r>
            <a:r>
              <a:rPr lang="ja-JP" altLang="en-US" sz="1000" b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写真</a:t>
            </a:r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撮影会①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r>
              <a:rPr lang="ja-JP" altLang="en-US" sz="1000" b="1" dirty="0" smtClean="0">
                <a:solidFill>
                  <a:srgbClr val="0070C0"/>
                </a:solidFill>
                <a:latin typeface="+mn-ea"/>
              </a:rPr>
              <a:t>・ボートショー、水上学校など②</a:t>
            </a:r>
            <a:endParaRPr lang="en-US" altLang="ja-JP" sz="1000" b="1" dirty="0" smtClean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1100" b="1" dirty="0">
                <a:solidFill>
                  <a:schemeClr val="bg1"/>
                </a:solidFill>
                <a:latin typeface="+mn-ea"/>
              </a:rPr>
              <a:t> </a:t>
            </a:r>
            <a:r>
              <a:rPr lang="en-US" altLang="ja-JP" sz="1100" b="1" dirty="0" smtClean="0">
                <a:solidFill>
                  <a:schemeClr val="bg1"/>
                </a:solidFill>
                <a:latin typeface="+mn-ea"/>
              </a:rPr>
              <a:t>〔</a:t>
            </a:r>
            <a:r>
              <a:rPr lang="ja-JP" altLang="en-US" sz="1100" b="1" dirty="0" smtClean="0">
                <a:solidFill>
                  <a:schemeClr val="bg1"/>
                </a:solidFill>
                <a:latin typeface="+mn-ea"/>
              </a:rPr>
              <a:t>水のエンタメ事業</a:t>
            </a:r>
            <a:r>
              <a:rPr lang="en-US" altLang="ja-JP" sz="1100" b="1" dirty="0" smtClean="0">
                <a:solidFill>
                  <a:schemeClr val="bg1"/>
                </a:solidFill>
                <a:latin typeface="+mn-ea"/>
              </a:rPr>
              <a:t>〕</a:t>
            </a:r>
          </a:p>
          <a:p>
            <a:r>
              <a:rPr lang="ja-JP" altLang="en-US" sz="1000" b="1" dirty="0" smtClean="0">
                <a:solidFill>
                  <a:srgbClr val="0070C0"/>
                </a:solidFill>
                <a:latin typeface="+mn-ea"/>
              </a:rPr>
              <a:t>・</a:t>
            </a:r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水上バイク、カヌー・カヤック等の体験サービスや機材の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r>
              <a:rPr lang="en-US" altLang="ja-JP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  </a:t>
            </a:r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提供①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r>
              <a:rPr lang="en-US" altLang="ja-JP" sz="1000" b="1" dirty="0" smtClean="0">
                <a:latin typeface="+mn-ea"/>
              </a:rPr>
              <a:t>〔</a:t>
            </a:r>
            <a:r>
              <a:rPr lang="en-US" altLang="ja-JP" sz="1100" b="1" dirty="0" smtClean="0">
                <a:solidFill>
                  <a:schemeClr val="bg1"/>
                </a:solidFill>
                <a:latin typeface="+mn-ea"/>
              </a:rPr>
              <a:t>【</a:t>
            </a:r>
            <a:r>
              <a:rPr lang="ja-JP" altLang="en-US" sz="1100" b="1" dirty="0" smtClean="0">
                <a:solidFill>
                  <a:schemeClr val="bg1"/>
                </a:solidFill>
                <a:latin typeface="+mn-ea"/>
              </a:rPr>
              <a:t>水上ゲストハウス事業</a:t>
            </a:r>
            <a:r>
              <a:rPr lang="en-US" altLang="ja-JP" sz="1100" b="1" dirty="0" smtClean="0">
                <a:solidFill>
                  <a:schemeClr val="bg1"/>
                </a:solidFill>
                <a:latin typeface="+mn-ea"/>
              </a:rPr>
              <a:t>〕</a:t>
            </a:r>
          </a:p>
          <a:p>
            <a:r>
              <a:rPr lang="ja-JP" altLang="en-US" sz="1000" b="1" dirty="0" smtClean="0">
                <a:solidFill>
                  <a:srgbClr val="00B050"/>
                </a:solidFill>
                <a:latin typeface="+mn-ea"/>
              </a:rPr>
              <a:t>　  ・船舶やコンテナハウスを活用したゲストハウス③</a:t>
            </a:r>
            <a:endParaRPr lang="en-US" altLang="ja-JP" sz="1000" b="1" dirty="0">
              <a:solidFill>
                <a:srgbClr val="00B050"/>
              </a:solidFill>
              <a:latin typeface="Bodoni MT Black" panose="02070A03080606020203" pitchFamily="18" charset="0"/>
              <a:ea typeface="GungsuhChe" panose="02030609000101010101" pitchFamily="49" charset="-127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2838327" y="2742221"/>
            <a:ext cx="4120485" cy="57444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1295708" y="558093"/>
            <a:ext cx="3680803" cy="284528"/>
          </a:xfrm>
          <a:prstGeom prst="rect">
            <a:avLst/>
          </a:prstGeom>
        </p:spPr>
        <p:txBody>
          <a:bodyPr wrap="none" lIns="68415" tIns="34208" rIns="68415" bIns="34208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ja-JP" altLang="en-US" sz="1400" dirty="0" smtClean="0">
                <a:solidFill>
                  <a:srgbClr val="FF0000"/>
                </a:solidFill>
                <a:latin typeface="+mn-ea"/>
              </a:rPr>
              <a:t>水上ゲストハウス事業の将来イメージ</a:t>
            </a:r>
            <a:r>
              <a:rPr lang="en-US" altLang="ja-JP" sz="1400" dirty="0" smtClean="0">
                <a:solidFill>
                  <a:srgbClr val="FF0000"/>
                </a:solidFill>
                <a:latin typeface="+mn-ea"/>
              </a:rPr>
              <a:t>)</a:t>
            </a:r>
            <a:r>
              <a:rPr lang="ja-JP" altLang="en-US" sz="1400" dirty="0" smtClean="0">
                <a:solidFill>
                  <a:srgbClr val="FF0000"/>
                </a:solidFill>
                <a:latin typeface="+mn-ea"/>
              </a:rPr>
              <a:t>　</a:t>
            </a:r>
            <a:r>
              <a:rPr lang="ja-JP" altLang="en-US" sz="1200" dirty="0" smtClean="0">
                <a:solidFill>
                  <a:srgbClr val="FF0000"/>
                </a:solidFill>
                <a:latin typeface="+mn-ea"/>
              </a:rPr>
              <a:t>　</a:t>
            </a:r>
            <a:endParaRPr lang="ja-JP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8535435" y="4677227"/>
            <a:ext cx="599831" cy="253750"/>
          </a:xfrm>
          <a:prstGeom prst="rect">
            <a:avLst/>
          </a:prstGeom>
        </p:spPr>
        <p:txBody>
          <a:bodyPr wrap="non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台船１</a:t>
            </a:r>
            <a:endParaRPr lang="en-US" altLang="ja-JP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8644560" y="3857161"/>
            <a:ext cx="869136" cy="253750"/>
          </a:xfrm>
          <a:prstGeom prst="rect">
            <a:avLst/>
          </a:prstGeom>
        </p:spPr>
        <p:txBody>
          <a:bodyPr wrap="non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クルーザー</a:t>
            </a:r>
            <a:endParaRPr lang="en-US" altLang="ja-JP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81" name="直線矢印コネクタ 80"/>
          <p:cNvCxnSpPr/>
          <p:nvPr/>
        </p:nvCxnSpPr>
        <p:spPr>
          <a:xfrm flipV="1">
            <a:off x="7210969" y="4203485"/>
            <a:ext cx="235103" cy="521659"/>
          </a:xfrm>
          <a:prstGeom prst="straightConnector1">
            <a:avLst/>
          </a:prstGeom>
          <a:ln w="317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正方形/長方形 85"/>
          <p:cNvSpPr/>
          <p:nvPr/>
        </p:nvSpPr>
        <p:spPr>
          <a:xfrm>
            <a:off x="132054" y="11899"/>
            <a:ext cx="9645482" cy="4384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68415" tIns="34208" rIns="68415" bIns="34208" anchor="ctr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  <a:latin typeface="+mn-ea"/>
              </a:rPr>
              <a:t>　●安治川右岸活用イメージ</a:t>
            </a:r>
            <a:endParaRPr lang="ja-JP" altLang="en-US" sz="2400" dirty="0">
              <a:solidFill>
                <a:schemeClr val="bg1"/>
              </a:solidFill>
              <a:latin typeface="Bodoni MT Black" panose="02070A03080606020203" pitchFamily="18" charset="0"/>
              <a:ea typeface="GungsuhChe" panose="02030609000101010101" pitchFamily="49" charset="-127"/>
            </a:endParaRPr>
          </a:p>
        </p:txBody>
      </p:sp>
      <p:pic>
        <p:nvPicPr>
          <p:cNvPr id="93" name="Picture 6" descr="アレッピ　船上ホテル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07" y="848989"/>
            <a:ext cx="1410486" cy="91935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ボート ホテル マチルダ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48" y="1805574"/>
            <a:ext cx="1406145" cy="91561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正方形/長方形 99"/>
          <p:cNvSpPr/>
          <p:nvPr/>
        </p:nvSpPr>
        <p:spPr>
          <a:xfrm>
            <a:off x="595886" y="5383412"/>
            <a:ext cx="1992392" cy="992414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赤字①：第１段階</a:t>
            </a:r>
            <a:r>
              <a:rPr lang="en-US" altLang="ja-JP" sz="12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12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Ｈ２９春～</a:t>
            </a:r>
            <a:r>
              <a:rPr lang="en-US" altLang="ja-JP" sz="12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r>
              <a:rPr lang="ja-JP" altLang="en-US" sz="1200" b="1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紫字①：</a:t>
            </a:r>
            <a:r>
              <a:rPr lang="ja-JP" altLang="en-US" sz="1200" b="1" dirty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第１段階</a:t>
            </a:r>
            <a:r>
              <a:rPr lang="en-US" altLang="ja-JP" sz="1200" b="1" dirty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1200" b="1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Ｈ２９夏～</a:t>
            </a:r>
            <a:r>
              <a:rPr lang="en-US" altLang="ja-JP" sz="1200" b="1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r>
              <a:rPr lang="ja-JP" altLang="en-US" sz="1200" b="1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青字②：第２段階</a:t>
            </a:r>
            <a:r>
              <a:rPr lang="en-US" altLang="ja-JP" sz="1200" b="1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1200" b="1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Ｈ２</a:t>
            </a:r>
            <a:r>
              <a:rPr lang="ja-JP" altLang="en-US" sz="12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９</a:t>
            </a:r>
            <a:r>
              <a:rPr lang="ja-JP" altLang="en-US" sz="1200" b="1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秋～</a:t>
            </a:r>
            <a:r>
              <a:rPr lang="en-US" altLang="ja-JP" sz="1200" b="1" dirty="0" smtClean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  <a:p>
            <a:r>
              <a:rPr lang="ja-JP" altLang="en-US" sz="1200" b="1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緑字③：第３段階</a:t>
            </a:r>
            <a:r>
              <a:rPr lang="en-US" altLang="ja-JP" sz="1200" b="1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1200" b="1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２～３年後</a:t>
            </a:r>
            <a:endParaRPr lang="en-US" altLang="ja-JP" sz="1200" b="1" dirty="0" smtClean="0">
              <a:solidFill>
                <a:srgbClr val="00B05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200" b="1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  順次実施</a:t>
            </a:r>
            <a:r>
              <a:rPr lang="en-US" altLang="ja-JP" sz="1200" b="1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  <p:cxnSp>
        <p:nvCxnSpPr>
          <p:cNvPr id="105" name="直線矢印コネクタ 104"/>
          <p:cNvCxnSpPr/>
          <p:nvPr/>
        </p:nvCxnSpPr>
        <p:spPr>
          <a:xfrm flipH="1">
            <a:off x="65233" y="6510991"/>
            <a:ext cx="4119266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正方形/長方形 106"/>
          <p:cNvSpPr/>
          <p:nvPr/>
        </p:nvSpPr>
        <p:spPr>
          <a:xfrm>
            <a:off x="4356490" y="6352302"/>
            <a:ext cx="2577827" cy="346083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b="1" dirty="0" smtClean="0">
                <a:solidFill>
                  <a:schemeClr val="accent2"/>
                </a:solidFill>
                <a:latin typeface="+mn-ea"/>
              </a:rPr>
              <a:t>≪船津橋から</a:t>
            </a:r>
            <a:r>
              <a:rPr lang="en-US" altLang="ja-JP" b="1" dirty="0" smtClean="0">
                <a:solidFill>
                  <a:schemeClr val="accent2"/>
                </a:solidFill>
                <a:latin typeface="+mn-ea"/>
              </a:rPr>
              <a:t>330</a:t>
            </a:r>
            <a:r>
              <a:rPr lang="ja-JP" altLang="en-US" b="1" dirty="0" smtClean="0">
                <a:solidFill>
                  <a:schemeClr val="accent2"/>
                </a:solidFill>
                <a:latin typeface="+mn-ea"/>
              </a:rPr>
              <a:t>ｍ≫</a:t>
            </a:r>
            <a:endParaRPr lang="en-US" altLang="ja-JP" sz="1000" b="1" dirty="0" smtClean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108" name="正方形/長方形 107"/>
          <p:cNvSpPr/>
          <p:nvPr/>
        </p:nvSpPr>
        <p:spPr>
          <a:xfrm>
            <a:off x="4988310" y="5929631"/>
            <a:ext cx="1093178" cy="346083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b="1" dirty="0" smtClean="0">
                <a:solidFill>
                  <a:schemeClr val="accent2"/>
                </a:solidFill>
                <a:latin typeface="+mn-ea"/>
              </a:rPr>
              <a:t>特区区域</a:t>
            </a:r>
            <a:endParaRPr lang="en-US" altLang="ja-JP" b="1" dirty="0" smtClean="0">
              <a:solidFill>
                <a:schemeClr val="accent2"/>
              </a:solidFill>
              <a:latin typeface="+mn-ea"/>
            </a:endParaRPr>
          </a:p>
        </p:txBody>
      </p:sp>
      <p:sp>
        <p:nvSpPr>
          <p:cNvPr id="71" name="正方形/長方形 70"/>
          <p:cNvSpPr/>
          <p:nvPr/>
        </p:nvSpPr>
        <p:spPr>
          <a:xfrm rot="10800000" flipV="1">
            <a:off x="8409384" y="5949280"/>
            <a:ext cx="1080120" cy="720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200" dirty="0" smtClean="0"/>
              <a:t>　　　　　　　　　　　　　　　　　　　　　　　　　</a:t>
            </a:r>
            <a:r>
              <a:rPr kumimoji="1" lang="ja-JP" altLang="en-US" sz="2000" dirty="0" smtClean="0"/>
              <a:t>安治川</a:t>
            </a:r>
            <a:endParaRPr kumimoji="1" lang="ja-JP" altLang="en-US" sz="2000" dirty="0"/>
          </a:p>
        </p:txBody>
      </p:sp>
      <p:cxnSp>
        <p:nvCxnSpPr>
          <p:cNvPr id="72" name="直線矢印コネクタ 71"/>
          <p:cNvCxnSpPr/>
          <p:nvPr/>
        </p:nvCxnSpPr>
        <p:spPr>
          <a:xfrm>
            <a:off x="6893952" y="6525343"/>
            <a:ext cx="295232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 flipH="1">
            <a:off x="7905328" y="6237312"/>
            <a:ext cx="172819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 flipV="1">
            <a:off x="6249144" y="3861049"/>
            <a:ext cx="32740" cy="2160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 flipH="1" flipV="1">
            <a:off x="8769424" y="3573016"/>
            <a:ext cx="216024" cy="262424"/>
          </a:xfrm>
          <a:prstGeom prst="straightConnector1">
            <a:avLst/>
          </a:prstGeom>
          <a:ln w="317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 flipH="1" flipV="1">
            <a:off x="7585117" y="3835441"/>
            <a:ext cx="909841" cy="79563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/>
          <p:cNvSpPr/>
          <p:nvPr/>
        </p:nvSpPr>
        <p:spPr>
          <a:xfrm>
            <a:off x="6281884" y="4807123"/>
            <a:ext cx="1224136" cy="253750"/>
          </a:xfrm>
          <a:prstGeom prst="rect">
            <a:avLst/>
          </a:prstGeom>
          <a:ln>
            <a:noFill/>
          </a:ln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夜間の環境演出</a:t>
            </a:r>
            <a:endParaRPr lang="en-US" altLang="ja-JP" sz="12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7" name="図 76"/>
          <p:cNvPicPr>
            <a:picLocks noChangeAspect="1"/>
          </p:cNvPicPr>
          <p:nvPr/>
        </p:nvPicPr>
        <p:blipFill rotWithShape="1">
          <a:blip r:embed="rId3" cstate="print"/>
          <a:srcRect l="6330" t="41345" r="82932" b="45213"/>
          <a:stretch/>
        </p:blipFill>
        <p:spPr>
          <a:xfrm>
            <a:off x="6978229" y="3562243"/>
            <a:ext cx="633361" cy="266269"/>
          </a:xfrm>
          <a:prstGeom prst="rect">
            <a:avLst/>
          </a:prstGeom>
        </p:spPr>
      </p:pic>
      <p:sp>
        <p:nvSpPr>
          <p:cNvPr id="83" name="正方形/長方形 82"/>
          <p:cNvSpPr/>
          <p:nvPr/>
        </p:nvSpPr>
        <p:spPr>
          <a:xfrm rot="21408734">
            <a:off x="7060767" y="3750758"/>
            <a:ext cx="244489" cy="73697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/>
          </a:p>
        </p:txBody>
      </p:sp>
      <p:pic>
        <p:nvPicPr>
          <p:cNvPr id="84" name="図 83"/>
          <p:cNvPicPr>
            <a:picLocks noChangeAspect="1"/>
          </p:cNvPicPr>
          <p:nvPr/>
        </p:nvPicPr>
        <p:blipFill rotWithShape="1">
          <a:blip r:embed="rId3" cstate="print"/>
          <a:srcRect l="72290" t="52545" r="14671" b="34013"/>
          <a:stretch/>
        </p:blipFill>
        <p:spPr>
          <a:xfrm rot="497769">
            <a:off x="4422473" y="3448712"/>
            <a:ext cx="1224136" cy="492720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 rotWithShape="1">
          <a:blip r:embed="rId3" cstate="print"/>
          <a:srcRect l="72290" t="52545" r="14671" b="34013"/>
          <a:stretch/>
        </p:blipFill>
        <p:spPr>
          <a:xfrm rot="621160">
            <a:off x="3168754" y="3289430"/>
            <a:ext cx="1224136" cy="535537"/>
          </a:xfrm>
          <a:prstGeom prst="rect">
            <a:avLst/>
          </a:prstGeom>
        </p:spPr>
      </p:pic>
      <p:pic>
        <p:nvPicPr>
          <p:cNvPr id="87" name="図 86"/>
          <p:cNvPicPr>
            <a:picLocks noChangeAspect="1"/>
          </p:cNvPicPr>
          <p:nvPr/>
        </p:nvPicPr>
        <p:blipFill rotWithShape="1">
          <a:blip r:embed="rId3" cstate="print"/>
          <a:srcRect l="3260" t="48064" r="85235" b="40734"/>
          <a:stretch/>
        </p:blipFill>
        <p:spPr>
          <a:xfrm rot="388507">
            <a:off x="4499918" y="3489429"/>
            <a:ext cx="1084305" cy="322004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 rotWithShape="1">
          <a:blip r:embed="rId3" cstate="print"/>
          <a:srcRect l="3260" t="48064" r="85235" b="40734"/>
          <a:stretch/>
        </p:blipFill>
        <p:spPr>
          <a:xfrm rot="388507">
            <a:off x="3234190" y="3352846"/>
            <a:ext cx="1122529" cy="330264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 rotWithShape="1">
          <a:blip r:embed="rId3" cstate="print"/>
          <a:srcRect l="3260" t="48064" r="85235" b="40734"/>
          <a:stretch/>
        </p:blipFill>
        <p:spPr>
          <a:xfrm rot="388507">
            <a:off x="2273161" y="3769993"/>
            <a:ext cx="3437088" cy="612391"/>
          </a:xfrm>
          <a:prstGeom prst="rect">
            <a:avLst/>
          </a:prstGeom>
        </p:spPr>
      </p:pic>
      <p:pic>
        <p:nvPicPr>
          <p:cNvPr id="92" name="図 91"/>
          <p:cNvPicPr>
            <a:picLocks noChangeAspect="1"/>
          </p:cNvPicPr>
          <p:nvPr/>
        </p:nvPicPr>
        <p:blipFill rotWithShape="1">
          <a:blip r:embed="rId3" cstate="print"/>
          <a:srcRect l="30747" t="53353" r="40433" b="11608"/>
          <a:stretch/>
        </p:blipFill>
        <p:spPr>
          <a:xfrm>
            <a:off x="449942" y="3214034"/>
            <a:ext cx="2705676" cy="1126168"/>
          </a:xfrm>
          <a:prstGeom prst="rect">
            <a:avLst/>
          </a:prstGeom>
        </p:spPr>
      </p:pic>
      <p:pic>
        <p:nvPicPr>
          <p:cNvPr id="96" name="図 95"/>
          <p:cNvPicPr>
            <a:picLocks noChangeAspect="1"/>
          </p:cNvPicPr>
          <p:nvPr/>
        </p:nvPicPr>
        <p:blipFill rotWithShape="1">
          <a:blip r:embed="rId3" cstate="print"/>
          <a:srcRect l="27131" t="45823" r="60690" b="20570"/>
          <a:stretch/>
        </p:blipFill>
        <p:spPr>
          <a:xfrm>
            <a:off x="200472" y="2957932"/>
            <a:ext cx="1143418" cy="1080120"/>
          </a:xfrm>
          <a:prstGeom prst="rect">
            <a:avLst/>
          </a:prstGeom>
        </p:spPr>
      </p:pic>
      <p:pic>
        <p:nvPicPr>
          <p:cNvPr id="97" name="図 96"/>
          <p:cNvPicPr>
            <a:picLocks noChangeAspect="1"/>
          </p:cNvPicPr>
          <p:nvPr/>
        </p:nvPicPr>
        <p:blipFill rotWithShape="1">
          <a:blip r:embed="rId3" cstate="print"/>
          <a:srcRect l="1728" t="45823" r="80631" b="20570"/>
          <a:stretch/>
        </p:blipFill>
        <p:spPr>
          <a:xfrm rot="150821">
            <a:off x="315046" y="3697734"/>
            <a:ext cx="2876613" cy="471688"/>
          </a:xfrm>
          <a:prstGeom prst="rect">
            <a:avLst/>
          </a:prstGeom>
        </p:spPr>
      </p:pic>
      <p:pic>
        <p:nvPicPr>
          <p:cNvPr id="98" name="図 97"/>
          <p:cNvPicPr>
            <a:picLocks noChangeAspect="1"/>
          </p:cNvPicPr>
          <p:nvPr/>
        </p:nvPicPr>
        <p:blipFill rotWithShape="1">
          <a:blip r:embed="rId3" cstate="print"/>
          <a:srcRect l="1728" t="45823" r="80631" b="20570"/>
          <a:stretch/>
        </p:blipFill>
        <p:spPr>
          <a:xfrm>
            <a:off x="138647" y="3388652"/>
            <a:ext cx="1003138" cy="976452"/>
          </a:xfrm>
          <a:prstGeom prst="rect">
            <a:avLst/>
          </a:prstGeom>
        </p:spPr>
      </p:pic>
      <p:pic>
        <p:nvPicPr>
          <p:cNvPr id="99" name="図 98"/>
          <p:cNvPicPr>
            <a:picLocks noChangeAspect="1"/>
          </p:cNvPicPr>
          <p:nvPr/>
        </p:nvPicPr>
        <p:blipFill rotWithShape="1">
          <a:blip r:embed="rId3" cstate="print"/>
          <a:srcRect l="1728" t="45823" r="80631" b="20570"/>
          <a:stretch/>
        </p:blipFill>
        <p:spPr>
          <a:xfrm rot="794651">
            <a:off x="619624" y="3250226"/>
            <a:ext cx="73134" cy="304260"/>
          </a:xfrm>
          <a:prstGeom prst="rect">
            <a:avLst/>
          </a:prstGeom>
        </p:spPr>
      </p:pic>
      <p:grpSp>
        <p:nvGrpSpPr>
          <p:cNvPr id="103" name="グループ化 61"/>
          <p:cNvGrpSpPr/>
          <p:nvPr/>
        </p:nvGrpSpPr>
        <p:grpSpPr>
          <a:xfrm rot="5908841">
            <a:off x="826360" y="3256989"/>
            <a:ext cx="266132" cy="323155"/>
            <a:chOff x="7039633" y="6979267"/>
            <a:chExt cx="501523" cy="562101"/>
          </a:xfrm>
        </p:grpSpPr>
        <p:sp>
          <p:nvSpPr>
            <p:cNvPr id="104" name="正方形/長方形 103"/>
            <p:cNvSpPr/>
            <p:nvPr/>
          </p:nvSpPr>
          <p:spPr>
            <a:xfrm>
              <a:off x="7039633" y="7247505"/>
              <a:ext cx="501523" cy="695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6" name="図 105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6200000" flipV="1">
              <a:off x="7009344" y="7200859"/>
              <a:ext cx="562101" cy="1189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</p:pic>
        <p:sp>
          <p:nvSpPr>
            <p:cNvPr id="111" name="正方形/長方形 110"/>
            <p:cNvSpPr/>
            <p:nvPr/>
          </p:nvSpPr>
          <p:spPr>
            <a:xfrm>
              <a:off x="7192032" y="7472417"/>
              <a:ext cx="196724" cy="553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2" name="直線コネクタ 111"/>
            <p:cNvCxnSpPr/>
            <p:nvPr/>
          </p:nvCxnSpPr>
          <p:spPr>
            <a:xfrm>
              <a:off x="7166319" y="7123664"/>
              <a:ext cx="0" cy="29348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>
              <a:off x="7410159" y="7138904"/>
              <a:ext cx="0" cy="29348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グループ化 55"/>
          <p:cNvGrpSpPr/>
          <p:nvPr/>
        </p:nvGrpSpPr>
        <p:grpSpPr>
          <a:xfrm rot="2415784">
            <a:off x="444597" y="3675541"/>
            <a:ext cx="288310" cy="298297"/>
            <a:chOff x="7039633" y="6979267"/>
            <a:chExt cx="501523" cy="562101"/>
          </a:xfrm>
        </p:grpSpPr>
        <p:sp>
          <p:nvSpPr>
            <p:cNvPr id="122" name="正方形/長方形 121"/>
            <p:cNvSpPr/>
            <p:nvPr/>
          </p:nvSpPr>
          <p:spPr>
            <a:xfrm>
              <a:off x="7039633" y="7247505"/>
              <a:ext cx="501523" cy="695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3" name="図 122"/>
            <p:cNvPicPr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6200000" flipV="1">
              <a:off x="7009344" y="7200859"/>
              <a:ext cx="562101" cy="1189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</p:pic>
        <p:sp>
          <p:nvSpPr>
            <p:cNvPr id="124" name="正方形/長方形 123"/>
            <p:cNvSpPr/>
            <p:nvPr/>
          </p:nvSpPr>
          <p:spPr>
            <a:xfrm>
              <a:off x="7192032" y="7472417"/>
              <a:ext cx="196724" cy="553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5" name="直線コネクタ 124"/>
            <p:cNvCxnSpPr/>
            <p:nvPr/>
          </p:nvCxnSpPr>
          <p:spPr>
            <a:xfrm>
              <a:off x="7166319" y="7123664"/>
              <a:ext cx="0" cy="29348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/>
            <p:nvPr/>
          </p:nvCxnSpPr>
          <p:spPr>
            <a:xfrm>
              <a:off x="7410159" y="7138904"/>
              <a:ext cx="0" cy="29348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7" name="直線矢印コネクタ 126"/>
          <p:cNvCxnSpPr/>
          <p:nvPr/>
        </p:nvCxnSpPr>
        <p:spPr>
          <a:xfrm flipH="1" flipV="1">
            <a:off x="643851" y="3966963"/>
            <a:ext cx="48258" cy="245707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図 129"/>
          <p:cNvPicPr>
            <a:picLocks noChangeAspect="1"/>
          </p:cNvPicPr>
          <p:nvPr/>
        </p:nvPicPr>
        <p:blipFill rotWithShape="1">
          <a:blip r:embed="rId3" cstate="print"/>
          <a:srcRect l="1728" t="45823" r="80631" b="20570"/>
          <a:stretch/>
        </p:blipFill>
        <p:spPr>
          <a:xfrm rot="794651">
            <a:off x="2427984" y="3466201"/>
            <a:ext cx="144791" cy="602375"/>
          </a:xfrm>
          <a:prstGeom prst="rect">
            <a:avLst/>
          </a:prstGeom>
        </p:spPr>
      </p:pic>
      <p:pic>
        <p:nvPicPr>
          <p:cNvPr id="131" name="図 130"/>
          <p:cNvPicPr>
            <a:picLocks noChangeAspect="1"/>
          </p:cNvPicPr>
          <p:nvPr/>
        </p:nvPicPr>
        <p:blipFill rotWithShape="1">
          <a:blip r:embed="rId3" cstate="print"/>
          <a:srcRect l="1728" t="45823" r="80631" b="20570"/>
          <a:stretch/>
        </p:blipFill>
        <p:spPr>
          <a:xfrm rot="794651">
            <a:off x="3079014" y="3552457"/>
            <a:ext cx="73134" cy="304260"/>
          </a:xfrm>
          <a:prstGeom prst="rect">
            <a:avLst/>
          </a:prstGeom>
        </p:spPr>
      </p:pic>
      <p:cxnSp>
        <p:nvCxnSpPr>
          <p:cNvPr id="132" name="直線矢印コネクタ 131"/>
          <p:cNvCxnSpPr>
            <a:stCxn id="133" idx="0"/>
          </p:cNvCxnSpPr>
          <p:nvPr/>
        </p:nvCxnSpPr>
        <p:spPr>
          <a:xfrm flipH="1" flipV="1">
            <a:off x="2199007" y="3395624"/>
            <a:ext cx="133857" cy="377579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円/楕円 132"/>
          <p:cNvSpPr/>
          <p:nvPr/>
        </p:nvSpPr>
        <p:spPr>
          <a:xfrm>
            <a:off x="1312634" y="3773203"/>
            <a:ext cx="2040459" cy="1394796"/>
          </a:xfrm>
          <a:prstGeom prst="ellipse">
            <a:avLst/>
          </a:prstGeom>
          <a:solidFill>
            <a:schemeClr val="tx1"/>
          </a:solidFill>
          <a:ln w="19050">
            <a:solidFill>
              <a:srgbClr val="0070C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正方形/長方形 133"/>
          <p:cNvSpPr/>
          <p:nvPr/>
        </p:nvSpPr>
        <p:spPr>
          <a:xfrm>
            <a:off x="2013813" y="3784145"/>
            <a:ext cx="599831" cy="253750"/>
          </a:xfrm>
          <a:prstGeom prst="rect">
            <a:avLst/>
          </a:prstGeom>
        </p:spPr>
        <p:txBody>
          <a:bodyPr wrap="non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浮</a:t>
            </a:r>
            <a:r>
              <a:rPr lang="ja-JP" altLang="en-US" sz="1200" b="1" dirty="0">
                <a:solidFill>
                  <a:schemeClr val="bg2">
                    <a:lumMod val="25000"/>
                  </a:schemeClr>
                </a:solidFill>
              </a:rPr>
              <a:t>桟橋</a:t>
            </a:r>
            <a:endParaRPr lang="en-US" altLang="ja-JP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5" name="正方形/長方形 134"/>
          <p:cNvSpPr/>
          <p:nvPr/>
        </p:nvSpPr>
        <p:spPr>
          <a:xfrm>
            <a:off x="1207874" y="3995719"/>
            <a:ext cx="2682622" cy="1269413"/>
          </a:xfrm>
          <a:prstGeom prst="rect">
            <a:avLst/>
          </a:prstGeom>
          <a:ln>
            <a:noFill/>
          </a:ln>
        </p:spPr>
        <p:txBody>
          <a:bodyPr wrap="square" lIns="68415" tIns="34208" rIns="68415" bIns="34208">
            <a:spAutoFit/>
          </a:bodyPr>
          <a:lstStyle/>
          <a:p>
            <a:r>
              <a:rPr lang="en-US" altLang="ja-JP" sz="1000" b="1" dirty="0" smtClean="0">
                <a:latin typeface="+mn-ea"/>
              </a:rPr>
              <a:t>〔</a:t>
            </a:r>
            <a:r>
              <a:rPr lang="ja-JP" altLang="en-US" sz="1000" b="1" dirty="0" smtClean="0">
                <a:latin typeface="+mn-ea"/>
              </a:rPr>
              <a:t>　</a:t>
            </a:r>
            <a:r>
              <a:rPr lang="en-US" altLang="ja-JP" sz="1000" b="1" dirty="0" smtClean="0">
                <a:latin typeface="+mn-ea"/>
              </a:rPr>
              <a:t>【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マリーナ事業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</a:p>
          <a:p>
            <a:r>
              <a:rPr lang="ja-JP" altLang="en-US" sz="1000" b="1" dirty="0" smtClean="0">
                <a:solidFill>
                  <a:schemeClr val="accent5"/>
                </a:solidFill>
                <a:latin typeface="+mn-ea"/>
              </a:rPr>
              <a:t>  </a:t>
            </a:r>
            <a:r>
              <a:rPr lang="ja-JP" altLang="en-US" sz="1000" b="1" dirty="0" smtClean="0">
                <a:solidFill>
                  <a:srgbClr val="0070C0"/>
                </a:solidFill>
                <a:latin typeface="+mn-ea"/>
              </a:rPr>
              <a:t>・小型船舶の係留サービス②</a:t>
            </a:r>
            <a:endParaRPr lang="en-US" altLang="ja-JP" sz="1000" b="1" dirty="0" smtClean="0">
              <a:solidFill>
                <a:srgbClr val="0070C0"/>
              </a:solidFill>
              <a:latin typeface="+mn-ea"/>
            </a:endParaRPr>
          </a:p>
          <a:p>
            <a:r>
              <a:rPr lang="ja-JP" altLang="en-US" sz="1000" b="1" dirty="0" smtClean="0">
                <a:solidFill>
                  <a:srgbClr val="0070C0"/>
                </a:solidFill>
                <a:latin typeface="+mn-ea"/>
              </a:rPr>
              <a:t>  ・水、電気の供給② 　など</a:t>
            </a:r>
            <a:endParaRPr lang="en-US" altLang="ja-JP" sz="1000" b="1" dirty="0" smtClean="0">
              <a:solidFill>
                <a:srgbClr val="0070C0"/>
              </a:solidFill>
              <a:latin typeface="+mn-ea"/>
            </a:endParaRPr>
          </a:p>
          <a:p>
            <a:r>
              <a:rPr lang="en-US" altLang="ja-JP" sz="1000" b="1" dirty="0" smtClean="0">
                <a:latin typeface="+mn-ea"/>
              </a:rPr>
              <a:t>〔</a:t>
            </a:r>
            <a:r>
              <a:rPr lang="ja-JP" altLang="en-US" sz="1000" b="1" dirty="0" smtClean="0">
                <a:latin typeface="+mn-ea"/>
              </a:rPr>
              <a:t>　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舟運事業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</a:p>
          <a:p>
            <a:r>
              <a:rPr lang="ja-JP" altLang="en-US" sz="1000" b="1" dirty="0" smtClean="0">
                <a:solidFill>
                  <a:srgbClr val="0070C0"/>
                </a:solidFill>
                <a:latin typeface="+mn-ea"/>
              </a:rPr>
              <a:t>  </a:t>
            </a:r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・レンタルボート 、サンセット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r>
              <a:rPr lang="ja-JP" altLang="en-US" sz="1000" b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　</a:t>
            </a:r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　クルーズ 、釣り船　など①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  <a:p>
            <a:endParaRPr lang="ja-JP" altLang="en-US" b="1" dirty="0">
              <a:solidFill>
                <a:schemeClr val="accent5"/>
              </a:solidFill>
              <a:latin typeface="Bodoni MT Black" panose="02070A03080606020203" pitchFamily="18" charset="0"/>
              <a:ea typeface="GungsuhChe" panose="02030609000101010101" pitchFamily="49" charset="-127"/>
            </a:endParaRPr>
          </a:p>
        </p:txBody>
      </p:sp>
      <p:sp>
        <p:nvSpPr>
          <p:cNvPr id="136" name="円/楕円 135"/>
          <p:cNvSpPr/>
          <p:nvPr/>
        </p:nvSpPr>
        <p:spPr>
          <a:xfrm>
            <a:off x="4190298" y="4187263"/>
            <a:ext cx="1856291" cy="1151521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7" name="直線矢印コネクタ 136"/>
          <p:cNvCxnSpPr/>
          <p:nvPr/>
        </p:nvCxnSpPr>
        <p:spPr>
          <a:xfrm flipH="1">
            <a:off x="2255972" y="2777921"/>
            <a:ext cx="551944" cy="512604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/>
          <p:cNvCxnSpPr/>
          <p:nvPr/>
        </p:nvCxnSpPr>
        <p:spPr>
          <a:xfrm>
            <a:off x="2841127" y="2743707"/>
            <a:ext cx="1628950" cy="75282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図 138"/>
          <p:cNvPicPr>
            <a:picLocks noChangeAspect="1"/>
          </p:cNvPicPr>
          <p:nvPr/>
        </p:nvPicPr>
        <p:blipFill rotWithShape="1">
          <a:blip r:embed="rId3" cstate="print"/>
          <a:srcRect l="73060" t="54788" r="22338" b="36251"/>
          <a:stretch/>
        </p:blipFill>
        <p:spPr>
          <a:xfrm>
            <a:off x="7506021" y="3522379"/>
            <a:ext cx="551572" cy="313061"/>
          </a:xfrm>
          <a:prstGeom prst="rect">
            <a:avLst/>
          </a:prstGeom>
        </p:spPr>
      </p:pic>
      <p:sp>
        <p:nvSpPr>
          <p:cNvPr id="140" name="正方形/長方形 139"/>
          <p:cNvSpPr/>
          <p:nvPr/>
        </p:nvSpPr>
        <p:spPr>
          <a:xfrm>
            <a:off x="4160192" y="4440384"/>
            <a:ext cx="1853371" cy="684637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en-US" altLang="ja-JP" sz="1000" b="1" dirty="0" smtClean="0">
                <a:latin typeface="+mn-ea"/>
              </a:rPr>
              <a:t>〔</a:t>
            </a:r>
            <a:r>
              <a:rPr lang="ja-JP" altLang="en-US" sz="1000" b="1" dirty="0">
                <a:latin typeface="+mn-ea"/>
              </a:rPr>
              <a:t> 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マリーナ事業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</a:p>
          <a:p>
            <a:r>
              <a:rPr lang="ja-JP" altLang="en-US" sz="1000" b="1" dirty="0" smtClean="0">
                <a:solidFill>
                  <a:srgbClr val="FF0000"/>
                </a:solidFill>
                <a:latin typeface="+mn-ea"/>
              </a:rPr>
              <a:t> ・小型船舶の係留サービス①</a:t>
            </a:r>
            <a:endParaRPr lang="en-US" altLang="ja-JP" sz="10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en-US" altLang="ja-JP" sz="10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10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ja-JP" altLang="en-US" sz="1000" b="1" dirty="0" smtClean="0">
                <a:solidFill>
                  <a:srgbClr val="FF0000"/>
                </a:solidFill>
                <a:latin typeface="+mn-ea"/>
              </a:rPr>
              <a:t>・バーベキュー①</a:t>
            </a:r>
            <a:endParaRPr lang="en-US" altLang="ja-JP" sz="10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ja-JP" altLang="en-US" sz="1000" b="1" dirty="0">
                <a:solidFill>
                  <a:srgbClr val="FF0000"/>
                </a:solidFill>
                <a:latin typeface="+mn-ea"/>
              </a:rPr>
              <a:t>　</a:t>
            </a:r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・キャンプ</a:t>
            </a:r>
            <a:r>
              <a:rPr lang="ja-JP" altLang="en-US" sz="1000" b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①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41" name="正方形/長方形 140"/>
          <p:cNvSpPr/>
          <p:nvPr/>
        </p:nvSpPr>
        <p:spPr>
          <a:xfrm>
            <a:off x="4831453" y="4241393"/>
            <a:ext cx="599831" cy="253750"/>
          </a:xfrm>
          <a:prstGeom prst="rect">
            <a:avLst/>
          </a:prstGeom>
        </p:spPr>
        <p:txBody>
          <a:bodyPr wrap="non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台船２</a:t>
            </a:r>
            <a:endParaRPr lang="en-US" altLang="ja-JP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2" name="円/楕円 141"/>
          <p:cNvSpPr/>
          <p:nvPr/>
        </p:nvSpPr>
        <p:spPr>
          <a:xfrm>
            <a:off x="2753110" y="4926550"/>
            <a:ext cx="1856291" cy="1151521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43" name="直線矢印コネクタ 142"/>
          <p:cNvCxnSpPr>
            <a:stCxn id="136" idx="0"/>
          </p:cNvCxnSpPr>
          <p:nvPr/>
        </p:nvCxnSpPr>
        <p:spPr>
          <a:xfrm flipH="1" flipV="1">
            <a:off x="5022128" y="3809438"/>
            <a:ext cx="96316" cy="37782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矢印コネクタ 144"/>
          <p:cNvCxnSpPr>
            <a:stCxn id="142" idx="0"/>
          </p:cNvCxnSpPr>
          <p:nvPr/>
        </p:nvCxnSpPr>
        <p:spPr>
          <a:xfrm flipH="1" flipV="1">
            <a:off x="3643385" y="3743147"/>
            <a:ext cx="37871" cy="1183403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正方形/長方形 146"/>
          <p:cNvSpPr/>
          <p:nvPr/>
        </p:nvSpPr>
        <p:spPr>
          <a:xfrm>
            <a:off x="3414529" y="4981035"/>
            <a:ext cx="599831" cy="253750"/>
          </a:xfrm>
          <a:prstGeom prst="rect">
            <a:avLst/>
          </a:prstGeom>
        </p:spPr>
        <p:txBody>
          <a:bodyPr wrap="non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台船３</a:t>
            </a:r>
            <a:endParaRPr lang="en-US" altLang="ja-JP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8" name="正方形/長方形 147"/>
          <p:cNvSpPr/>
          <p:nvPr/>
        </p:nvSpPr>
        <p:spPr>
          <a:xfrm>
            <a:off x="2790517" y="5190734"/>
            <a:ext cx="1853371" cy="684637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en-US" altLang="ja-JP" sz="1000" b="1" dirty="0" smtClean="0">
                <a:latin typeface="+mn-ea"/>
              </a:rPr>
              <a:t>〔</a:t>
            </a:r>
            <a:r>
              <a:rPr lang="ja-JP" altLang="en-US" sz="1000" b="1" dirty="0">
                <a:latin typeface="+mn-ea"/>
              </a:rPr>
              <a:t> 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マリーナ事業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</a:p>
          <a:p>
            <a:r>
              <a:rPr lang="ja-JP" altLang="en-US" sz="1000" b="1" dirty="0" smtClean="0">
                <a:solidFill>
                  <a:srgbClr val="FF0000"/>
                </a:solidFill>
                <a:latin typeface="+mn-ea"/>
              </a:rPr>
              <a:t> ・小型船舶の係留サービス①</a:t>
            </a:r>
            <a:endParaRPr lang="en-US" altLang="ja-JP" sz="1000" b="1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000" b="1" dirty="0" smtClean="0">
                <a:solidFill>
                  <a:srgbClr val="FF0000"/>
                </a:solidFill>
                <a:latin typeface="+mn-ea"/>
              </a:rPr>
              <a:t> ・</a:t>
            </a:r>
            <a:r>
              <a:rPr lang="ja-JP" altLang="en-US" sz="1000" b="1" dirty="0">
                <a:solidFill>
                  <a:srgbClr val="FF0000"/>
                </a:solidFill>
                <a:latin typeface="+mn-ea"/>
              </a:rPr>
              <a:t>バーベキュー①</a:t>
            </a:r>
            <a:endParaRPr lang="en-US" altLang="ja-JP" sz="10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ja-JP" altLang="en-US" sz="10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 ・グランピング①</a:t>
            </a:r>
            <a:endParaRPr lang="en-US" altLang="ja-JP" sz="1000" b="1" dirty="0" smtClean="0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49" name="正方形/長方形 148"/>
          <p:cNvSpPr/>
          <p:nvPr/>
        </p:nvSpPr>
        <p:spPr>
          <a:xfrm>
            <a:off x="6981379" y="3504793"/>
            <a:ext cx="522887" cy="222972"/>
          </a:xfrm>
          <a:prstGeom prst="rect">
            <a:avLst/>
          </a:prstGeom>
        </p:spPr>
        <p:txBody>
          <a:bodyPr wrap="none" lIns="68415" tIns="34208" rIns="68415" bIns="34208">
            <a:spAutoFit/>
          </a:bodyPr>
          <a:lstStyle/>
          <a:p>
            <a:r>
              <a:rPr lang="ja-JP" altLang="en-US" sz="1000" b="1" dirty="0" smtClean="0">
                <a:solidFill>
                  <a:schemeClr val="bg2">
                    <a:lumMod val="25000"/>
                  </a:schemeClr>
                </a:solidFill>
              </a:rPr>
              <a:t>台船１</a:t>
            </a:r>
            <a:endParaRPr lang="en-US" altLang="ja-JP" sz="1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0" name="正方形/長方形 149"/>
          <p:cNvSpPr/>
          <p:nvPr/>
        </p:nvSpPr>
        <p:spPr>
          <a:xfrm>
            <a:off x="4753029" y="3508004"/>
            <a:ext cx="599831" cy="253750"/>
          </a:xfrm>
          <a:prstGeom prst="rect">
            <a:avLst/>
          </a:prstGeom>
        </p:spPr>
        <p:txBody>
          <a:bodyPr wrap="non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台船２</a:t>
            </a:r>
            <a:endParaRPr lang="en-US" altLang="ja-JP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2" name="正方形/長方形 151"/>
          <p:cNvSpPr/>
          <p:nvPr/>
        </p:nvSpPr>
        <p:spPr>
          <a:xfrm>
            <a:off x="3531512" y="3388634"/>
            <a:ext cx="599831" cy="253750"/>
          </a:xfrm>
          <a:prstGeom prst="rect">
            <a:avLst/>
          </a:prstGeom>
        </p:spPr>
        <p:txBody>
          <a:bodyPr wrap="non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台船３</a:t>
            </a:r>
            <a:endParaRPr lang="en-US" altLang="ja-JP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54" name="図 153"/>
          <p:cNvPicPr>
            <a:picLocks noChangeAspect="1"/>
          </p:cNvPicPr>
          <p:nvPr/>
        </p:nvPicPr>
        <p:blipFill rotWithShape="1">
          <a:blip r:embed="rId3" cstate="print"/>
          <a:srcRect l="39310" t="50304" r="54554" b="45215"/>
          <a:stretch/>
        </p:blipFill>
        <p:spPr>
          <a:xfrm>
            <a:off x="1317580" y="3114927"/>
            <a:ext cx="576064" cy="144016"/>
          </a:xfrm>
          <a:prstGeom prst="rect">
            <a:avLst/>
          </a:prstGeom>
        </p:spPr>
      </p:pic>
      <p:sp>
        <p:nvSpPr>
          <p:cNvPr id="169" name="正方形/長方形 168"/>
          <p:cNvSpPr/>
          <p:nvPr/>
        </p:nvSpPr>
        <p:spPr>
          <a:xfrm>
            <a:off x="7905328" y="2492896"/>
            <a:ext cx="152265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chemeClr val="bg1"/>
                </a:solidFill>
              </a:ln>
              <a:noFill/>
            </a:endParaRPr>
          </a:p>
        </p:txBody>
      </p:sp>
      <p:cxnSp>
        <p:nvCxnSpPr>
          <p:cNvPr id="170" name="直線矢印コネクタ 169"/>
          <p:cNvCxnSpPr>
            <a:stCxn id="172" idx="3"/>
            <a:endCxn id="169" idx="0"/>
          </p:cNvCxnSpPr>
          <p:nvPr/>
        </p:nvCxnSpPr>
        <p:spPr>
          <a:xfrm flipH="1">
            <a:off x="7981461" y="1514459"/>
            <a:ext cx="765750" cy="97843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円/楕円 171"/>
          <p:cNvSpPr/>
          <p:nvPr/>
        </p:nvSpPr>
        <p:spPr>
          <a:xfrm>
            <a:off x="8622385" y="1175148"/>
            <a:ext cx="852367" cy="397527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3" name="正方形/長方形 172"/>
          <p:cNvSpPr/>
          <p:nvPr/>
        </p:nvSpPr>
        <p:spPr>
          <a:xfrm>
            <a:off x="8768058" y="1280760"/>
            <a:ext cx="654346" cy="253750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+mn-ea"/>
              </a:rPr>
              <a:t>トイレ</a:t>
            </a:r>
            <a:endParaRPr lang="en-US" altLang="ja-JP" sz="1200" b="1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7" name="円/楕円 176"/>
          <p:cNvSpPr/>
          <p:nvPr/>
        </p:nvSpPr>
        <p:spPr>
          <a:xfrm>
            <a:off x="8012681" y="3003430"/>
            <a:ext cx="112156" cy="13820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8" name="円/楕円 177"/>
          <p:cNvSpPr/>
          <p:nvPr/>
        </p:nvSpPr>
        <p:spPr>
          <a:xfrm>
            <a:off x="8949444" y="2964728"/>
            <a:ext cx="112156" cy="13820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9" name="円/楕円 178"/>
          <p:cNvSpPr/>
          <p:nvPr/>
        </p:nvSpPr>
        <p:spPr>
          <a:xfrm>
            <a:off x="7306980" y="3059268"/>
            <a:ext cx="112156" cy="13820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0" name="円/楕円 179"/>
          <p:cNvSpPr/>
          <p:nvPr/>
        </p:nvSpPr>
        <p:spPr>
          <a:xfrm>
            <a:off x="8511015" y="2991568"/>
            <a:ext cx="112156" cy="13820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1" name="円/楕円 180"/>
          <p:cNvSpPr/>
          <p:nvPr/>
        </p:nvSpPr>
        <p:spPr>
          <a:xfrm>
            <a:off x="6983667" y="3098468"/>
            <a:ext cx="112156" cy="13820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2" name="直線矢印コネクタ 181"/>
          <p:cNvCxnSpPr/>
          <p:nvPr/>
        </p:nvCxnSpPr>
        <p:spPr>
          <a:xfrm flipH="1">
            <a:off x="8593807" y="2771779"/>
            <a:ext cx="334052" cy="260008"/>
          </a:xfrm>
          <a:prstGeom prst="straightConnector1">
            <a:avLst/>
          </a:prstGeom>
          <a:ln w="317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円/楕円 182"/>
          <p:cNvSpPr/>
          <p:nvPr/>
        </p:nvSpPr>
        <p:spPr>
          <a:xfrm>
            <a:off x="8535434" y="2404763"/>
            <a:ext cx="1213869" cy="397527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accent2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4" name="正方形/長方形 183"/>
          <p:cNvSpPr/>
          <p:nvPr/>
        </p:nvSpPr>
        <p:spPr>
          <a:xfrm>
            <a:off x="8529850" y="2475850"/>
            <a:ext cx="1219454" cy="253750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パームツリー</a:t>
            </a:r>
            <a:r>
              <a:rPr lang="ja-JP" altLang="en-US" sz="1200" b="1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①</a:t>
            </a:r>
            <a:endParaRPr lang="en-US" altLang="ja-JP" sz="1200" b="1" dirty="0" smtClean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4" name="正方形/長方形 113"/>
          <p:cNvSpPr/>
          <p:nvPr/>
        </p:nvSpPr>
        <p:spPr>
          <a:xfrm>
            <a:off x="8971800" y="51059"/>
            <a:ext cx="648072" cy="338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Ｐ７</a:t>
            </a:r>
            <a:endParaRPr kumimoji="1" lang="en-US" altLang="ja-JP" dirty="0" smtClean="0"/>
          </a:p>
        </p:txBody>
      </p:sp>
      <p:cxnSp>
        <p:nvCxnSpPr>
          <p:cNvPr id="115" name="直線矢印コネクタ 114"/>
          <p:cNvCxnSpPr/>
          <p:nvPr/>
        </p:nvCxnSpPr>
        <p:spPr>
          <a:xfrm flipH="1">
            <a:off x="9016821" y="2807144"/>
            <a:ext cx="183451" cy="188575"/>
          </a:xfrm>
          <a:prstGeom prst="straightConnector1">
            <a:avLst/>
          </a:prstGeom>
          <a:ln w="3175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星 7 14"/>
          <p:cNvSpPr/>
          <p:nvPr/>
        </p:nvSpPr>
        <p:spPr>
          <a:xfrm>
            <a:off x="9123205" y="3128680"/>
            <a:ext cx="143128" cy="12144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7" name="星 7 116"/>
          <p:cNvSpPr/>
          <p:nvPr/>
        </p:nvSpPr>
        <p:spPr>
          <a:xfrm>
            <a:off x="8877436" y="3184516"/>
            <a:ext cx="143128" cy="12144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8" name="星 7 117"/>
          <p:cNvSpPr/>
          <p:nvPr/>
        </p:nvSpPr>
        <p:spPr>
          <a:xfrm>
            <a:off x="6736232" y="3141637"/>
            <a:ext cx="143128" cy="12144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9" name="星 7 118"/>
          <p:cNvSpPr/>
          <p:nvPr/>
        </p:nvSpPr>
        <p:spPr>
          <a:xfrm>
            <a:off x="6479518" y="3152017"/>
            <a:ext cx="143128" cy="12144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1" name="星 7 120"/>
          <p:cNvSpPr/>
          <p:nvPr/>
        </p:nvSpPr>
        <p:spPr>
          <a:xfrm>
            <a:off x="5458039" y="3211405"/>
            <a:ext cx="143128" cy="12144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8" name="星 7 127"/>
          <p:cNvSpPr/>
          <p:nvPr/>
        </p:nvSpPr>
        <p:spPr>
          <a:xfrm>
            <a:off x="5112465" y="3201320"/>
            <a:ext cx="143128" cy="12144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4" name="星 7 143"/>
          <p:cNvSpPr/>
          <p:nvPr/>
        </p:nvSpPr>
        <p:spPr>
          <a:xfrm>
            <a:off x="4758180" y="3182035"/>
            <a:ext cx="143128" cy="12144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6" name="星 7 145"/>
          <p:cNvSpPr/>
          <p:nvPr/>
        </p:nvSpPr>
        <p:spPr>
          <a:xfrm>
            <a:off x="4425002" y="3138412"/>
            <a:ext cx="143128" cy="12144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1" name="星 7 150"/>
          <p:cNvSpPr/>
          <p:nvPr/>
        </p:nvSpPr>
        <p:spPr>
          <a:xfrm>
            <a:off x="4067537" y="3085069"/>
            <a:ext cx="143128" cy="12144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3" name="星 7 152"/>
          <p:cNvSpPr/>
          <p:nvPr/>
        </p:nvSpPr>
        <p:spPr>
          <a:xfrm>
            <a:off x="3749579" y="3065516"/>
            <a:ext cx="143128" cy="121440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5" name="円/楕円 154"/>
          <p:cNvSpPr/>
          <p:nvPr/>
        </p:nvSpPr>
        <p:spPr>
          <a:xfrm>
            <a:off x="4901392" y="2621594"/>
            <a:ext cx="1721254" cy="397527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56" name="直線矢印コネクタ 155"/>
          <p:cNvCxnSpPr/>
          <p:nvPr/>
        </p:nvCxnSpPr>
        <p:spPr>
          <a:xfrm flipH="1">
            <a:off x="5238870" y="3019121"/>
            <a:ext cx="255983" cy="24715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矢印コネクタ 156"/>
          <p:cNvCxnSpPr>
            <a:stCxn id="155" idx="5"/>
          </p:cNvCxnSpPr>
          <p:nvPr/>
        </p:nvCxnSpPr>
        <p:spPr>
          <a:xfrm>
            <a:off x="6370574" y="2960905"/>
            <a:ext cx="319449" cy="21173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正方形/長方形 157"/>
          <p:cNvSpPr/>
          <p:nvPr/>
        </p:nvSpPr>
        <p:spPr>
          <a:xfrm>
            <a:off x="4927314" y="2710166"/>
            <a:ext cx="1961141" cy="253750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rgbClr val="FF0000"/>
                </a:solidFill>
                <a:latin typeface="+mn-ea"/>
              </a:rPr>
              <a:t>ライトアップ</a:t>
            </a:r>
            <a:r>
              <a:rPr lang="en-US" altLang="ja-JP" sz="1200" b="1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lang="ja-JP" altLang="en-US" sz="1200" b="1" dirty="0" smtClean="0">
                <a:solidFill>
                  <a:srgbClr val="FF0000"/>
                </a:solidFill>
                <a:latin typeface="+mn-ea"/>
              </a:rPr>
              <a:t>電飾</a:t>
            </a:r>
            <a:r>
              <a:rPr lang="en-US" altLang="ja-JP" sz="1200" b="1" dirty="0" smtClean="0">
                <a:solidFill>
                  <a:srgbClr val="FF0000"/>
                </a:solidFill>
                <a:latin typeface="+mn-ea"/>
              </a:rPr>
              <a:t>)</a:t>
            </a:r>
            <a:r>
              <a:rPr lang="ja-JP" altLang="en-US" sz="1200" b="1" dirty="0" smtClean="0">
                <a:solidFill>
                  <a:srgbClr val="FF0000"/>
                </a:solidFill>
                <a:latin typeface="+mn-ea"/>
              </a:rPr>
              <a:t>①</a:t>
            </a:r>
            <a:endParaRPr lang="en-US" altLang="ja-JP" sz="1200" b="1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59" name="Picture 2" descr="ツネイシクラフト&amp;ファシリティーズ、アルミ浮揚型津波シェルター「TTS80」が津波救命艇ガイドラインを承認取得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t="28203" r="6081" b="22437"/>
          <a:stretch/>
        </p:blipFill>
        <p:spPr bwMode="auto">
          <a:xfrm rot="486860">
            <a:off x="1331452" y="3370856"/>
            <a:ext cx="522658" cy="19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6" descr="アルミ浮揚型津波シェルター「TTS80」の内装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24" y="1097533"/>
            <a:ext cx="1057899" cy="69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ツネイシクラフト&amp;ファシリティーズ、アルミ浮揚型津波シェルター「TTS80」が津波救命艇ガイドラインを承認取得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9" y="1816849"/>
            <a:ext cx="1053855" cy="69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正方形/長方形 161"/>
          <p:cNvSpPr/>
          <p:nvPr/>
        </p:nvSpPr>
        <p:spPr>
          <a:xfrm>
            <a:off x="200472" y="848989"/>
            <a:ext cx="1095236" cy="284528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sz="1050" dirty="0" smtClean="0">
                <a:solidFill>
                  <a:srgbClr val="FF0000"/>
                </a:solidFill>
                <a:latin typeface="+mn-ea"/>
              </a:rPr>
              <a:t>津波シェ</a:t>
            </a:r>
            <a:r>
              <a:rPr lang="ja-JP" altLang="en-US" sz="1050" dirty="0">
                <a:solidFill>
                  <a:srgbClr val="FF0000"/>
                </a:solidFill>
                <a:latin typeface="+mn-ea"/>
              </a:rPr>
              <a:t>ル</a:t>
            </a:r>
            <a:r>
              <a:rPr lang="ja-JP" altLang="en-US" sz="1050" dirty="0" smtClean="0">
                <a:solidFill>
                  <a:srgbClr val="FF0000"/>
                </a:solidFill>
                <a:latin typeface="+mn-ea"/>
              </a:rPr>
              <a:t>ター</a:t>
            </a:r>
            <a:r>
              <a:rPr lang="ja-JP" altLang="en-US" sz="1400" dirty="0" smtClean="0">
                <a:solidFill>
                  <a:srgbClr val="FF0000"/>
                </a:solidFill>
                <a:latin typeface="+mn-ea"/>
              </a:rPr>
              <a:t>　</a:t>
            </a:r>
            <a:r>
              <a:rPr lang="ja-JP" altLang="en-US" sz="1200" dirty="0" smtClean="0">
                <a:solidFill>
                  <a:srgbClr val="FF0000"/>
                </a:solidFill>
                <a:latin typeface="+mn-ea"/>
              </a:rPr>
              <a:t>　</a:t>
            </a:r>
            <a:endParaRPr lang="ja-JP" altLang="en-US" sz="1200" dirty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163" name="直線矢印コネクタ 162"/>
          <p:cNvCxnSpPr/>
          <p:nvPr/>
        </p:nvCxnSpPr>
        <p:spPr>
          <a:xfrm>
            <a:off x="637630" y="2541366"/>
            <a:ext cx="961472" cy="794795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円/楕円 163"/>
          <p:cNvSpPr/>
          <p:nvPr/>
        </p:nvSpPr>
        <p:spPr>
          <a:xfrm>
            <a:off x="65233" y="4203484"/>
            <a:ext cx="1254523" cy="1045325"/>
          </a:xfrm>
          <a:prstGeom prst="ellipse">
            <a:avLst/>
          </a:prstGeom>
          <a:solidFill>
            <a:schemeClr val="tx1"/>
          </a:solidFill>
          <a:ln w="19050">
            <a:solidFill>
              <a:srgbClr val="00B05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正方形/長方形 164"/>
          <p:cNvSpPr/>
          <p:nvPr/>
        </p:nvSpPr>
        <p:spPr>
          <a:xfrm>
            <a:off x="28594" y="4376875"/>
            <a:ext cx="1308676" cy="838526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en-US" altLang="ja-JP" sz="1000" b="1" dirty="0" smtClean="0">
                <a:latin typeface="+mn-ea"/>
              </a:rPr>
              <a:t>〔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【</a:t>
            </a:r>
            <a:r>
              <a:rPr lang="ja-JP" altLang="en-US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水上飛行機事業</a:t>
            </a:r>
            <a:r>
              <a:rPr lang="en-US" altLang="ja-JP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】</a:t>
            </a:r>
          </a:p>
          <a:p>
            <a:r>
              <a:rPr lang="ja-JP" altLang="en-US" sz="1000" b="1" dirty="0" smtClean="0">
                <a:solidFill>
                  <a:srgbClr val="00B050"/>
                </a:solidFill>
                <a:latin typeface="+mn-ea"/>
              </a:rPr>
              <a:t>  ・観光飛行③</a:t>
            </a:r>
            <a:endParaRPr lang="en-US" altLang="ja-JP" sz="1000" b="1" dirty="0" smtClean="0">
              <a:solidFill>
                <a:srgbClr val="00B050"/>
              </a:solidFill>
              <a:latin typeface="+mn-ea"/>
            </a:endParaRPr>
          </a:p>
          <a:p>
            <a:r>
              <a:rPr lang="ja-JP" altLang="en-US" sz="1000" b="1" dirty="0" smtClean="0">
                <a:solidFill>
                  <a:srgbClr val="00B050"/>
                </a:solidFill>
                <a:latin typeface="+mn-ea"/>
              </a:rPr>
              <a:t>  ・防災基地③</a:t>
            </a:r>
            <a:endParaRPr lang="en-US" altLang="ja-JP" sz="1000" b="1" dirty="0" smtClean="0">
              <a:solidFill>
                <a:srgbClr val="00B050"/>
              </a:solidFill>
              <a:latin typeface="+mn-ea"/>
            </a:endParaRPr>
          </a:p>
          <a:p>
            <a:r>
              <a:rPr lang="ja-JP" altLang="en-US" sz="1000" b="1" dirty="0" smtClean="0">
                <a:solidFill>
                  <a:srgbClr val="00B050"/>
                </a:solidFill>
                <a:latin typeface="+mn-ea"/>
                <a:ea typeface="GungsuhChe" panose="02030609000101010101" pitchFamily="49" charset="-127"/>
              </a:rPr>
              <a:t>  </a:t>
            </a:r>
            <a:r>
              <a:rPr lang="en-US" altLang="ja-JP" sz="1000" b="1" dirty="0" smtClean="0">
                <a:solidFill>
                  <a:schemeClr val="bg1"/>
                </a:solidFill>
                <a:latin typeface="+mn-ea"/>
                <a:ea typeface="GungsuhChe" panose="02030609000101010101" pitchFamily="49" charset="-127"/>
              </a:rPr>
              <a:t>【</a:t>
            </a:r>
            <a:r>
              <a:rPr lang="ja-JP" altLang="en-US" sz="1000" b="1" dirty="0" smtClean="0">
                <a:solidFill>
                  <a:schemeClr val="bg1"/>
                </a:solidFill>
                <a:latin typeface="+mn-ea"/>
                <a:ea typeface="GungsuhChe" panose="02030609000101010101" pitchFamily="49" charset="-127"/>
              </a:rPr>
              <a:t>防災事業</a:t>
            </a:r>
            <a:r>
              <a:rPr lang="en-US" altLang="ja-JP" sz="1000" b="1" dirty="0" smtClean="0">
                <a:solidFill>
                  <a:schemeClr val="bg1"/>
                </a:solidFill>
                <a:latin typeface="+mn-ea"/>
                <a:ea typeface="GungsuhChe" panose="02030609000101010101" pitchFamily="49" charset="-127"/>
              </a:rPr>
              <a:t>】</a:t>
            </a:r>
          </a:p>
          <a:p>
            <a:r>
              <a:rPr lang="ja-JP" altLang="en-US" sz="1000" b="1" dirty="0" smtClean="0">
                <a:solidFill>
                  <a:schemeClr val="bg1"/>
                </a:solidFill>
                <a:latin typeface="+mn-ea"/>
                <a:ea typeface="GungsuhChe" panose="02030609000101010101" pitchFamily="49" charset="-127"/>
              </a:rPr>
              <a:t>　 </a:t>
            </a:r>
            <a:r>
              <a:rPr lang="ja-JP" altLang="en-US" sz="1000" b="1" dirty="0" smtClean="0">
                <a:solidFill>
                  <a:srgbClr val="00B050"/>
                </a:solidFill>
                <a:latin typeface="+mn-ea"/>
              </a:rPr>
              <a:t>・防災教室③</a:t>
            </a:r>
            <a:endParaRPr lang="en-US" altLang="ja-JP" sz="1000" b="1" dirty="0">
              <a:solidFill>
                <a:srgbClr val="00B050"/>
              </a:solidFill>
              <a:latin typeface="+mn-ea"/>
            </a:endParaRPr>
          </a:p>
        </p:txBody>
      </p:sp>
      <p:cxnSp>
        <p:nvCxnSpPr>
          <p:cNvPr id="166" name="直線矢印コネクタ 165"/>
          <p:cNvCxnSpPr/>
          <p:nvPr/>
        </p:nvCxnSpPr>
        <p:spPr>
          <a:xfrm flipV="1">
            <a:off x="912936" y="3567781"/>
            <a:ext cx="590139" cy="635346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コネクタ 166"/>
          <p:cNvCxnSpPr/>
          <p:nvPr/>
        </p:nvCxnSpPr>
        <p:spPr>
          <a:xfrm flipH="1">
            <a:off x="77308" y="2602725"/>
            <a:ext cx="20399" cy="4076825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/>
          <p:cNvSpPr/>
          <p:nvPr/>
        </p:nvSpPr>
        <p:spPr>
          <a:xfrm>
            <a:off x="7522902" y="2991489"/>
            <a:ext cx="440719" cy="120230"/>
          </a:xfrm>
          <a:prstGeom prst="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68" name="円/楕円 167"/>
          <p:cNvSpPr/>
          <p:nvPr/>
        </p:nvSpPr>
        <p:spPr>
          <a:xfrm>
            <a:off x="8747211" y="1765627"/>
            <a:ext cx="852367" cy="397527"/>
          </a:xfrm>
          <a:prstGeom prst="ellipse">
            <a:avLst/>
          </a:prstGeom>
          <a:solidFill>
            <a:schemeClr val="tx1"/>
          </a:solidFill>
          <a:ln w="1905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15" tIns="34208" rIns="68415" bIns="34208"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71" name="直線矢印コネクタ 170"/>
          <p:cNvCxnSpPr/>
          <p:nvPr/>
        </p:nvCxnSpPr>
        <p:spPr>
          <a:xfrm flipH="1">
            <a:off x="7944985" y="2076846"/>
            <a:ext cx="873112" cy="89604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正方形/長方形 173"/>
          <p:cNvSpPr/>
          <p:nvPr/>
        </p:nvSpPr>
        <p:spPr>
          <a:xfrm>
            <a:off x="8866595" y="1870022"/>
            <a:ext cx="654346" cy="253750"/>
          </a:xfrm>
          <a:prstGeom prst="rect">
            <a:avLst/>
          </a:prstGeom>
        </p:spPr>
        <p:txBody>
          <a:bodyPr wrap="square" lIns="68415" tIns="34208" rIns="68415" bIns="34208">
            <a:spAutoFit/>
          </a:bodyPr>
          <a:lstStyle/>
          <a:p>
            <a:r>
              <a:rPr lang="ja-JP" altLang="en-US" sz="1200" b="1" dirty="0" smtClean="0">
                <a:solidFill>
                  <a:srgbClr val="FF0000"/>
                </a:solidFill>
                <a:latin typeface="+mn-ea"/>
              </a:rPr>
              <a:t>ゲート</a:t>
            </a:r>
            <a:endParaRPr lang="en-US" altLang="ja-JP" sz="1200" b="1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69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6496" y="130622"/>
            <a:ext cx="9145016" cy="56207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  <a:latin typeface="+mn-ea"/>
                <a:ea typeface="+mn-ea"/>
              </a:rPr>
              <a:t>　●海の駅イメージ図</a:t>
            </a:r>
            <a:endParaRPr kumimoji="1" lang="ja-JP" altLang="en-US" sz="2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5" name="図 4" descr="X:\ユーザ作業用フォルダ\安治川右岸周辺活性化等関係\ふくしま水辺フェス\H28\今後のグランドビジョン\レイアウト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11314" r="5179" b="8301"/>
          <a:stretch/>
        </p:blipFill>
        <p:spPr bwMode="auto">
          <a:xfrm>
            <a:off x="416496" y="836712"/>
            <a:ext cx="9145016" cy="58326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8874" t="10410" r="10131" b="65325"/>
          <a:stretch/>
        </p:blipFill>
        <p:spPr>
          <a:xfrm rot="407556">
            <a:off x="992855" y="2867039"/>
            <a:ext cx="4094947" cy="850744"/>
          </a:xfrm>
          <a:prstGeom prst="rect">
            <a:avLst/>
          </a:prstGeom>
        </p:spPr>
      </p:pic>
      <p:pic>
        <p:nvPicPr>
          <p:cNvPr id="7" name="図 6" descr="X:\ユーザ作業用フォルダ\安治川右岸周辺活性化等関係\ふくしま水辺フェス\H28\今後のグランドビジョン\レイアウト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2" t="61928" r="5486" b="36711"/>
          <a:stretch/>
        </p:blipFill>
        <p:spPr bwMode="auto">
          <a:xfrm rot="221113">
            <a:off x="5091073" y="3099826"/>
            <a:ext cx="515890" cy="166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 descr="X:\ユーザ作業用フォルダ\安治川右岸周辺活性化等関係\ふくしま水辺フェス\H28\今後のグランドビジョン\レイアウト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1" t="47042" r="29494" b="50973"/>
          <a:stretch/>
        </p:blipFill>
        <p:spPr bwMode="auto">
          <a:xfrm>
            <a:off x="4953000" y="3426947"/>
            <a:ext cx="289536" cy="164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8769424" y="256897"/>
            <a:ext cx="648072" cy="3385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dirty="0" smtClean="0"/>
              <a:t>Ｐ８</a:t>
            </a:r>
            <a:endParaRPr kumimoji="1" lang="en-US" altLang="ja-JP" dirty="0" smtClean="0"/>
          </a:p>
        </p:txBody>
      </p:sp>
      <p:sp>
        <p:nvSpPr>
          <p:cNvPr id="13" name="正方形/長方形 12"/>
          <p:cNvSpPr/>
          <p:nvPr/>
        </p:nvSpPr>
        <p:spPr>
          <a:xfrm>
            <a:off x="8337376" y="3214840"/>
            <a:ext cx="360041" cy="424214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</a:ln>
        </p:spPr>
        <p:txBody>
          <a:bodyPr wrap="square" lIns="68415" tIns="34208" rIns="68415" bIns="34208">
            <a:spAutoFit/>
          </a:bodyPr>
          <a:lstStyle/>
          <a:p>
            <a:endParaRPr lang="en-US" altLang="ja-JP" sz="1400" b="1" dirty="0" smtClean="0">
              <a:solidFill>
                <a:schemeClr val="bg1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617296" y="3282932"/>
            <a:ext cx="720081" cy="32656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wrap="square" lIns="68415" tIns="34208" rIns="68415" bIns="34208">
            <a:spAutoFit/>
          </a:bodyPr>
          <a:lstStyle/>
          <a:p>
            <a:endParaRPr lang="en-US" altLang="ja-JP" sz="1400" b="1" dirty="0" smtClean="0">
              <a:solidFill>
                <a:schemeClr val="bg1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82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スライス">
  <a:themeElements>
    <a:clrScheme name="スライス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スライス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スライ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3479</TotalTime>
  <Words>798</Words>
  <Application>Microsoft Office PowerPoint</Application>
  <PresentationFormat>A4 210 x 297 mm</PresentationFormat>
  <Paragraphs>239</Paragraphs>
  <Slides>13</Slides>
  <Notes>5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13</vt:i4>
      </vt:variant>
    </vt:vector>
  </HeadingPairs>
  <TitlesOfParts>
    <vt:vector size="16" baseType="lpstr">
      <vt:lpstr>スライス</vt:lpstr>
      <vt:lpstr>文書</vt:lpstr>
      <vt:lpstr>ビットマップ イメージ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●海の駅イメージ図</vt:lpstr>
      <vt:lpstr>　●海の駅イメージ図(レストランエリア)</vt:lpstr>
      <vt:lpstr>PowerPoint プレゼンテーション</vt:lpstr>
      <vt:lpstr>PowerPoint プレゼンテーション</vt:lpstr>
      <vt:lpstr>３．開業までのスケジュール</vt:lpstr>
    </vt:vector>
  </TitlesOfParts>
  <Company>大阪府庁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山田　将義</dc:creator>
  <cp:lastModifiedBy>HOSTNAME</cp:lastModifiedBy>
  <cp:revision>366</cp:revision>
  <cp:lastPrinted>2017-01-12T02:10:15Z</cp:lastPrinted>
  <dcterms:created xsi:type="dcterms:W3CDTF">2013-09-06T11:21:38Z</dcterms:created>
  <dcterms:modified xsi:type="dcterms:W3CDTF">2017-01-26T09:10:20Z</dcterms:modified>
</cp:coreProperties>
</file>