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61" r:id="rId3"/>
    <p:sldId id="292" r:id="rId4"/>
    <p:sldId id="296" r:id="rId5"/>
    <p:sldId id="257" r:id="rId6"/>
    <p:sldId id="297" r:id="rId7"/>
    <p:sldId id="293" r:id="rId8"/>
    <p:sldId id="298" r:id="rId9"/>
    <p:sldId id="272" r:id="rId10"/>
  </p:sldIdLst>
  <p:sldSz cx="12192000" cy="6858000"/>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7C80"/>
    <a:srgbClr val="CC99FF"/>
    <a:srgbClr val="FF9966"/>
    <a:srgbClr val="003300"/>
    <a:srgbClr val="00CC00"/>
    <a:srgbClr val="FF5050"/>
    <a:srgbClr val="66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180604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98932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190668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231533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137223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48067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426314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128965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217420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198133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82DED8D-72BC-4CF3-BBED-2CAF3D2B99F0}" type="datetimeFigureOut">
              <a:rPr kumimoji="1" lang="ja-JP" altLang="en-US" smtClean="0"/>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153663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DED8D-72BC-4CF3-BBED-2CAF3D2B99F0}" type="datetimeFigureOut">
              <a:rPr kumimoji="1" lang="ja-JP" altLang="en-US" smtClean="0"/>
              <a:t>2016/1/14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D7C81-31A5-4988-B07B-EF9862500CD2}" type="slidenum">
              <a:rPr kumimoji="1" lang="ja-JP" altLang="en-US" smtClean="0"/>
              <a:t>‹#›</a:t>
            </a:fld>
            <a:endParaRPr kumimoji="1" lang="ja-JP" altLang="en-US"/>
          </a:p>
        </p:txBody>
      </p:sp>
    </p:spTree>
    <p:extLst>
      <p:ext uri="{BB962C8B-B14F-4D97-AF65-F5344CB8AC3E}">
        <p14:creationId xmlns:p14="http://schemas.microsoft.com/office/powerpoint/2010/main" val="51326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sp>
        <p:nvSpPr>
          <p:cNvPr id="21" name="正方形/長方形 20"/>
          <p:cNvSpPr/>
          <p:nvPr/>
        </p:nvSpPr>
        <p:spPr>
          <a:xfrm>
            <a:off x="1425017" y="2139435"/>
            <a:ext cx="9670760"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「中之島バンクス」</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   中之島バンクス水上レストラン</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653141" y="4285526"/>
            <a:ext cx="10972798"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＜包括占用＞</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　公益財団法人大阪府都市整備推進センター</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665017" y="5162634"/>
            <a:ext cx="10616552"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＜包括使用＞　</a:t>
            </a:r>
            <a:r>
              <a:rPr kumimoji="1" lang="ja-JP" altLang="en-US" sz="3200" dirty="0" smtClean="0">
                <a:solidFill>
                  <a:schemeClr val="tx1"/>
                </a:solidFill>
                <a:latin typeface="HG丸ｺﾞｼｯｸM-PRO" panose="020F0600000000000000" pitchFamily="50" charset="-128"/>
                <a:ea typeface="HG丸ｺﾞｼｯｸM-PRO" panose="020F0600000000000000" pitchFamily="50" charset="-128"/>
              </a:rPr>
              <a:t>民間事業者（株式会社 長古堂）</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88769" y="1151906"/>
            <a:ext cx="10794670" cy="237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728363" y="229669"/>
            <a:ext cx="2137559" cy="507831"/>
          </a:xfrm>
          <a:prstGeom prst="rect">
            <a:avLst/>
          </a:prstGeom>
          <a:noFill/>
          <a:ln>
            <a:solidFill>
              <a:schemeClr val="tx1"/>
            </a:solidFill>
          </a:ln>
        </p:spPr>
        <p:txBody>
          <a:bodyPr wrap="square" rtlCol="0">
            <a:spAutoFit/>
          </a:bodyPr>
          <a:lstStyle/>
          <a:p>
            <a:r>
              <a:rPr lang="ja-JP" altLang="en-US" sz="900" dirty="0" smtClean="0">
                <a:latin typeface="Microsoft YaHei" pitchFamily="34" charset="-122"/>
                <a:ea typeface="Microsoft YaHei" pitchFamily="34" charset="-122"/>
              </a:rPr>
              <a:t>平成</a:t>
            </a:r>
            <a:r>
              <a:rPr lang="en-US" altLang="ja-JP" sz="900" dirty="0">
                <a:latin typeface="Microsoft YaHei" pitchFamily="34" charset="-122"/>
                <a:ea typeface="Microsoft YaHei" pitchFamily="34" charset="-122"/>
              </a:rPr>
              <a:t>28</a:t>
            </a:r>
            <a:r>
              <a:rPr lang="ja-JP" altLang="en-US" sz="900" dirty="0" smtClean="0">
                <a:latin typeface="Microsoft YaHei" pitchFamily="34" charset="-122"/>
                <a:ea typeface="Microsoft YaHei" pitchFamily="34" charset="-122"/>
              </a:rPr>
              <a:t>年</a:t>
            </a:r>
            <a:r>
              <a:rPr lang="en-US" altLang="ja-JP" sz="900" dirty="0" smtClean="0">
                <a:latin typeface="Microsoft YaHei" pitchFamily="34" charset="-122"/>
                <a:ea typeface="Microsoft YaHei" pitchFamily="34" charset="-122"/>
              </a:rPr>
              <a:t>1</a:t>
            </a:r>
            <a:r>
              <a:rPr lang="ja-JP" altLang="en-US" sz="900" dirty="0" smtClean="0">
                <a:latin typeface="Microsoft YaHei" pitchFamily="34" charset="-122"/>
                <a:ea typeface="Microsoft YaHei" pitchFamily="34" charset="-122"/>
              </a:rPr>
              <a:t>月</a:t>
            </a:r>
            <a:r>
              <a:rPr lang="en-US" altLang="ja-JP" sz="900" dirty="0" smtClean="0">
                <a:latin typeface="Microsoft YaHei" pitchFamily="34" charset="-122"/>
                <a:ea typeface="Microsoft YaHei" pitchFamily="34" charset="-122"/>
              </a:rPr>
              <a:t>15</a:t>
            </a:r>
            <a:r>
              <a:rPr lang="ja-JP" altLang="en-US" sz="900" dirty="0" smtClean="0">
                <a:latin typeface="Microsoft YaHei" pitchFamily="34" charset="-122"/>
                <a:ea typeface="Microsoft YaHei" pitchFamily="34" charset="-122"/>
              </a:rPr>
              <a:t>日</a:t>
            </a:r>
            <a:r>
              <a:rPr lang="en-US" altLang="ja-JP" sz="900" dirty="0" smtClean="0">
                <a:latin typeface="Microsoft YaHei" pitchFamily="34" charset="-122"/>
                <a:ea typeface="Microsoft YaHei" pitchFamily="34" charset="-122"/>
              </a:rPr>
              <a:t>(</a:t>
            </a:r>
            <a:r>
              <a:rPr lang="ja-JP" altLang="en-US" sz="900" dirty="0" smtClean="0">
                <a:latin typeface="Microsoft YaHei" pitchFamily="34" charset="-122"/>
                <a:ea typeface="Microsoft YaHei" pitchFamily="34" charset="-122"/>
              </a:rPr>
              <a:t>金</a:t>
            </a:r>
            <a:r>
              <a:rPr lang="en-US" altLang="ja-JP" sz="900" dirty="0" smtClean="0">
                <a:latin typeface="Microsoft YaHei" pitchFamily="34" charset="-122"/>
                <a:ea typeface="Microsoft YaHei" pitchFamily="34" charset="-122"/>
              </a:rPr>
              <a:t>)</a:t>
            </a:r>
          </a:p>
          <a:p>
            <a:r>
              <a:rPr lang="ja-JP" altLang="en-US" sz="900" dirty="0" smtClean="0">
                <a:latin typeface="Microsoft YaHei" pitchFamily="34" charset="-122"/>
                <a:ea typeface="Microsoft YaHei" pitchFamily="34" charset="-122"/>
              </a:rPr>
              <a:t>平成</a:t>
            </a:r>
            <a:r>
              <a:rPr lang="en-US" altLang="ja-JP" sz="900" dirty="0">
                <a:latin typeface="Microsoft YaHei" pitchFamily="34" charset="-122"/>
                <a:ea typeface="Microsoft YaHei" pitchFamily="34" charset="-122"/>
              </a:rPr>
              <a:t>27</a:t>
            </a:r>
            <a:r>
              <a:rPr lang="ja-JP" altLang="en-US" sz="900" dirty="0" smtClean="0">
                <a:latin typeface="Microsoft YaHei" pitchFamily="34" charset="-122"/>
                <a:ea typeface="Microsoft YaHei" pitchFamily="34" charset="-122"/>
              </a:rPr>
              <a:t>年度　第</a:t>
            </a:r>
            <a:r>
              <a:rPr lang="en-US" altLang="ja-JP" sz="900" dirty="0" smtClean="0">
                <a:latin typeface="Microsoft YaHei" pitchFamily="34" charset="-122"/>
                <a:ea typeface="Microsoft YaHei" pitchFamily="34" charset="-122"/>
              </a:rPr>
              <a:t>1</a:t>
            </a:r>
            <a:r>
              <a:rPr lang="ja-JP" altLang="en-US" sz="900" dirty="0" smtClean="0">
                <a:latin typeface="Microsoft YaHei" pitchFamily="34" charset="-122"/>
                <a:ea typeface="Microsoft YaHei" pitchFamily="34" charset="-122"/>
              </a:rPr>
              <a:t>回</a:t>
            </a:r>
            <a:endParaRPr lang="en-US" altLang="ja-JP" sz="900" dirty="0" smtClean="0">
              <a:latin typeface="Microsoft YaHei" pitchFamily="34" charset="-122"/>
              <a:ea typeface="Microsoft YaHei" pitchFamily="34" charset="-122"/>
            </a:endParaRPr>
          </a:p>
          <a:p>
            <a:r>
              <a:rPr lang="ja-JP" altLang="en-US" sz="900" dirty="0" smtClean="0">
                <a:latin typeface="Microsoft YaHei" pitchFamily="34" charset="-122"/>
                <a:ea typeface="Microsoft YaHei" pitchFamily="34" charset="-122"/>
              </a:rPr>
              <a:t>大阪府河川水辺の賑わいづくり審議会</a:t>
            </a:r>
            <a:endParaRPr lang="en-US" altLang="ja-JP" sz="900" dirty="0" smtClean="0">
              <a:latin typeface="Microsoft YaHei" pitchFamily="34" charset="-122"/>
              <a:ea typeface="Microsoft YaHei" pitchFamily="34" charset="-122"/>
            </a:endParaRPr>
          </a:p>
        </p:txBody>
      </p:sp>
      <p:sp>
        <p:nvSpPr>
          <p:cNvPr id="11" name="テキスト ボックス 10"/>
          <p:cNvSpPr txBox="1"/>
          <p:nvPr/>
        </p:nvSpPr>
        <p:spPr>
          <a:xfrm>
            <a:off x="10865922" y="224265"/>
            <a:ext cx="617517" cy="507831"/>
          </a:xfrm>
          <a:prstGeom prst="rect">
            <a:avLst/>
          </a:prstGeom>
          <a:noFill/>
          <a:ln>
            <a:solidFill>
              <a:schemeClr val="tx1"/>
            </a:solidFill>
          </a:ln>
        </p:spPr>
        <p:txBody>
          <a:bodyPr wrap="square" rtlCol="0">
            <a:spAutoFit/>
          </a:bodyPr>
          <a:lstStyle/>
          <a:p>
            <a:endParaRPr kumimoji="1" lang="en-US" altLang="ja-JP" sz="900" dirty="0" smtClean="0">
              <a:latin typeface="Microsoft YaHei" pitchFamily="34" charset="-122"/>
              <a:ea typeface="Microsoft YaHei" pitchFamily="34" charset="-122"/>
            </a:endParaRPr>
          </a:p>
          <a:p>
            <a:r>
              <a:rPr lang="ja-JP" altLang="en-US" sz="900" dirty="0" smtClean="0">
                <a:latin typeface="Microsoft YaHei" pitchFamily="34" charset="-122"/>
                <a:ea typeface="Microsoft YaHei" pitchFamily="34" charset="-122"/>
              </a:rPr>
              <a:t>資料</a:t>
            </a:r>
            <a:r>
              <a:rPr lang="en-US" altLang="ja-JP" sz="900" dirty="0" smtClean="0">
                <a:latin typeface="Microsoft YaHei" pitchFamily="34" charset="-122"/>
                <a:ea typeface="Microsoft YaHei" pitchFamily="34" charset="-122"/>
              </a:rPr>
              <a:t>2-2</a:t>
            </a:r>
          </a:p>
          <a:p>
            <a:endParaRPr kumimoji="1" lang="ja-JP" altLang="en-US" sz="900" dirty="0">
              <a:latin typeface="Microsoft YaHei" pitchFamily="34" charset="-122"/>
              <a:ea typeface="Microsoft YaHei" pitchFamily="34" charset="-122"/>
            </a:endParaRPr>
          </a:p>
        </p:txBody>
      </p:sp>
    </p:spTree>
    <p:extLst>
      <p:ext uri="{BB962C8B-B14F-4D97-AF65-F5344CB8AC3E}">
        <p14:creationId xmlns:p14="http://schemas.microsoft.com/office/powerpoint/2010/main" val="76521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sp>
        <p:nvSpPr>
          <p:cNvPr id="7" name="正方形/長方形 6"/>
          <p:cNvSpPr/>
          <p:nvPr/>
        </p:nvSpPr>
        <p:spPr>
          <a:xfrm>
            <a:off x="1543972" y="2211042"/>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1. </a:t>
            </a:r>
            <a:r>
              <a:rPr lang="ja-JP" altLang="en-US" sz="3200" dirty="0">
                <a:solidFill>
                  <a:schemeClr val="tx1"/>
                </a:solidFill>
                <a:latin typeface="HG丸ｺﾞｼｯｸM-PRO" panose="020F0600000000000000" pitchFamily="50" charset="-128"/>
                <a:ea typeface="HG丸ｺﾞｼｯｸM-PRO" panose="020F0600000000000000" pitchFamily="50" charset="-128"/>
              </a:rPr>
              <a:t>水上食事</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施設 </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新規テナントの誘致について</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543972" y="4112057"/>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中之島</a:t>
            </a:r>
            <a:r>
              <a:rPr lang="ja-JP" altLang="en-US" sz="3200" dirty="0">
                <a:solidFill>
                  <a:schemeClr val="tx1"/>
                </a:solidFill>
                <a:latin typeface="HG丸ｺﾞｼｯｸM-PRO" panose="020F0600000000000000" pitchFamily="50" charset="-128"/>
                <a:ea typeface="HG丸ｺﾞｼｯｸM-PRO" panose="020F0600000000000000" pitchFamily="50" charset="-128"/>
              </a:rPr>
              <a:t>バンクス全棟を対象としたスクラップ</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ビルド</a:t>
            </a:r>
            <a:r>
              <a:rPr lang="ja-JP" altLang="en-US" sz="3200" dirty="0">
                <a:solidFill>
                  <a:schemeClr val="tx1"/>
                </a:solidFill>
                <a:latin typeface="HG丸ｺﾞｼｯｸM-PRO" panose="020F0600000000000000" pitchFamily="50" charset="-128"/>
                <a:ea typeface="HG丸ｺﾞｼｯｸM-PRO" panose="020F0600000000000000" pitchFamily="50" charset="-128"/>
              </a:rPr>
              <a:t>について</a:t>
            </a:r>
          </a:p>
          <a:p>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page.01</a:t>
            </a:r>
            <a:endParaRPr lang="ja-JP" altLang="en-US" sz="1400" dirty="0">
              <a:latin typeface="+mj-lt"/>
            </a:endParaRPr>
          </a:p>
        </p:txBody>
      </p:sp>
    </p:spTree>
    <p:extLst>
      <p:ext uri="{BB962C8B-B14F-4D97-AF65-F5344CB8AC3E}">
        <p14:creationId xmlns:p14="http://schemas.microsoft.com/office/powerpoint/2010/main" val="693981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sp>
        <p:nvSpPr>
          <p:cNvPr id="7" name="正方形/長方形 6"/>
          <p:cNvSpPr/>
          <p:nvPr/>
        </p:nvSpPr>
        <p:spPr>
          <a:xfrm>
            <a:off x="1543972" y="2950545"/>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1. </a:t>
            </a:r>
            <a:r>
              <a:rPr lang="ja-JP" altLang="en-US" sz="3200" dirty="0">
                <a:solidFill>
                  <a:schemeClr val="tx1"/>
                </a:solidFill>
                <a:latin typeface="HG丸ｺﾞｼｯｸM-PRO" panose="020F0600000000000000" pitchFamily="50" charset="-128"/>
                <a:ea typeface="HG丸ｺﾞｼｯｸM-PRO" panose="020F0600000000000000" pitchFamily="50" charset="-128"/>
              </a:rPr>
              <a:t>水上食事</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施設 </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新規テナントの誘致について</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page.02</a:t>
            </a:r>
            <a:endParaRPr lang="ja-JP" altLang="en-US" sz="1400" dirty="0">
              <a:latin typeface="+mj-lt"/>
            </a:endParaRPr>
          </a:p>
        </p:txBody>
      </p:sp>
    </p:spTree>
    <p:extLst>
      <p:ext uri="{BB962C8B-B14F-4D97-AF65-F5344CB8AC3E}">
        <p14:creationId xmlns:p14="http://schemas.microsoft.com/office/powerpoint/2010/main" val="228833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cxnSp>
        <p:nvCxnSpPr>
          <p:cNvPr id="4" name="直線コネクタ 3"/>
          <p:cNvCxnSpPr/>
          <p:nvPr/>
        </p:nvCxnSpPr>
        <p:spPr>
          <a:xfrm>
            <a:off x="321972" y="850000"/>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1972" y="6413677"/>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661243" y="240463"/>
            <a:ext cx="8777953"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堂島川賑わい空間創出事業 「中之島バンクス」事業報告</a:t>
            </a:r>
            <a:endParaRPr kumimoji="1" lang="ja-JP" altLang="en-US" sz="2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415636" y="6473534"/>
            <a:ext cx="11329060" cy="307777"/>
          </a:xfrm>
          <a:prstGeom prst="rect">
            <a:avLst/>
          </a:prstGeom>
        </p:spPr>
        <p:txBody>
          <a:bodyPr wrap="square">
            <a:spAutoFit/>
          </a:bodyPr>
          <a:lstStyle/>
          <a:p>
            <a:pPr algn="ctr"/>
            <a:r>
              <a:rPr lang="en-US" altLang="ja-JP" sz="1400" dirty="0">
                <a:latin typeface="+mj-lt"/>
              </a:rPr>
              <a:t>Copyright (C) </a:t>
            </a:r>
            <a:r>
              <a:rPr lang="en-US" altLang="ja-JP" sz="1400" dirty="0" smtClean="0">
                <a:latin typeface="+mj-lt"/>
              </a:rPr>
              <a:t>2016 Choukodo Co.,Ltd. </a:t>
            </a:r>
            <a:r>
              <a:rPr lang="en-US" altLang="ja-JP" sz="1400" dirty="0">
                <a:latin typeface="+mj-lt"/>
              </a:rPr>
              <a:t>All Rights Reserved.</a:t>
            </a:r>
            <a:endParaRPr lang="ja-JP" altLang="en-US" sz="1400" dirty="0">
              <a:latin typeface="+mj-lt"/>
            </a:endParaRPr>
          </a:p>
        </p:txBody>
      </p:sp>
      <p:sp>
        <p:nvSpPr>
          <p:cNvPr id="3" name="正方形/長方形 2"/>
          <p:cNvSpPr/>
          <p:nvPr/>
        </p:nvSpPr>
        <p:spPr>
          <a:xfrm>
            <a:off x="356270" y="1436918"/>
            <a:ext cx="2921320" cy="783772"/>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水上食事</a:t>
            </a:r>
            <a:r>
              <a:rPr lang="ja-JP" altLang="en-US" sz="1600" dirty="0" smtClean="0">
                <a:latin typeface="HG丸ｺﾞｼｯｸM-PRO" panose="020F0600000000000000" pitchFamily="50" charset="-128"/>
                <a:ea typeface="HG丸ｺﾞｼｯｸM-PRO" panose="020F0600000000000000" pitchFamily="50" charset="-128"/>
              </a:rPr>
              <a:t>施設</a:t>
            </a:r>
            <a:endParaRPr lang="en-US" altLang="ja-JP" sz="1600" dirty="0" smtClean="0">
              <a:latin typeface="HG丸ｺﾞｼｯｸM-PRO" panose="020F0600000000000000" pitchFamily="50" charset="-128"/>
              <a:ea typeface="HG丸ｺﾞｼｯｸM-PRO" panose="020F0600000000000000" pitchFamily="50" charset="-128"/>
            </a:endParaRPr>
          </a:p>
          <a:p>
            <a:pPr algn="ctr"/>
            <a:r>
              <a:rPr lang="ja-JP" altLang="en-US" sz="1600" dirty="0" smtClean="0">
                <a:latin typeface="HG丸ｺﾞｼｯｸM-PRO" panose="020F0600000000000000" pitchFamily="50" charset="-128"/>
                <a:ea typeface="HG丸ｺﾞｼｯｸM-PRO" panose="020F0600000000000000" pitchFamily="50" charset="-128"/>
              </a:rPr>
              <a:t>竣工後の外観と内観</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321973" y="935489"/>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丸ｺﾞｼｯｸM-PRO" panose="020F0600000000000000" pitchFamily="50" charset="-128"/>
                <a:ea typeface="HG丸ｺﾞｼｯｸM-PRO" panose="020F0600000000000000" pitchFamily="50" charset="-128"/>
              </a:rPr>
              <a:t>1</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水上</a:t>
            </a:r>
            <a:r>
              <a:rPr lang="ja-JP" altLang="en-US" sz="1400" dirty="0">
                <a:solidFill>
                  <a:schemeClr val="tx1"/>
                </a:solidFill>
                <a:latin typeface="HG丸ｺﾞｼｯｸM-PRO" panose="020F0600000000000000" pitchFamily="50" charset="-128"/>
                <a:ea typeface="HG丸ｺﾞｼｯｸM-PRO" panose="020F0600000000000000" pitchFamily="50" charset="-128"/>
              </a:rPr>
              <a:t>食事施設 </a:t>
            </a:r>
            <a:r>
              <a:rPr lang="en-US" altLang="ja-JP"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新規テナントの誘致について</a:t>
            </a:r>
          </a:p>
        </p:txBody>
      </p:sp>
      <p:sp>
        <p:nvSpPr>
          <p:cNvPr id="12" name="正方形/長方形 11"/>
          <p:cNvSpPr/>
          <p:nvPr/>
        </p:nvSpPr>
        <p:spPr>
          <a:xfrm>
            <a:off x="356270" y="5723905"/>
            <a:ext cx="11320463" cy="558141"/>
          </a:xfrm>
          <a:prstGeom prst="rect">
            <a:avLst/>
          </a:prstGeom>
          <a:noFill/>
          <a:ln w="19050">
            <a:solidFill>
              <a:srgbClr val="66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 約半年間に及ぶ府関係者様のご協力（協議・調整等）を経て、平成</a:t>
            </a:r>
            <a:r>
              <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月</a:t>
            </a:r>
            <a:r>
              <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日（</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土</a:t>
            </a:r>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）に無事竣工いたしました。</a:t>
            </a:r>
            <a:endPar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04" t="15994" r="66548" b="67051"/>
          <a:stretch/>
        </p:blipFill>
        <p:spPr bwMode="auto">
          <a:xfrm>
            <a:off x="213770" y="2341954"/>
            <a:ext cx="2921320" cy="152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page.03</a:t>
            </a:r>
            <a:endParaRPr lang="ja-JP" altLang="en-US" sz="1400" dirty="0">
              <a:latin typeface="+mj-lt"/>
            </a:endParaRPr>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329" t="15994" r="8331" b="69355"/>
          <a:stretch/>
        </p:blipFill>
        <p:spPr bwMode="auto">
          <a:xfrm>
            <a:off x="262596" y="3910652"/>
            <a:ext cx="3171701" cy="174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978" y="1436918"/>
            <a:ext cx="7410197" cy="4168235"/>
          </a:xfrm>
          <a:prstGeom prst="rect">
            <a:avLst/>
          </a:prstGeom>
        </p:spPr>
      </p:pic>
    </p:spTree>
    <p:extLst>
      <p:ext uri="{BB962C8B-B14F-4D97-AF65-F5344CB8AC3E}">
        <p14:creationId xmlns:p14="http://schemas.microsoft.com/office/powerpoint/2010/main" val="37664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cxnSp>
        <p:nvCxnSpPr>
          <p:cNvPr id="4" name="直線コネクタ 3"/>
          <p:cNvCxnSpPr/>
          <p:nvPr/>
        </p:nvCxnSpPr>
        <p:spPr>
          <a:xfrm>
            <a:off x="321972" y="850000"/>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1972" y="6413677"/>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661243" y="240463"/>
            <a:ext cx="8777953"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堂島川賑わい空間創出事業 「中之島バンクス」事業報告</a:t>
            </a:r>
            <a:endParaRPr kumimoji="1" lang="ja-JP" altLang="en-US" sz="2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415636" y="6473534"/>
            <a:ext cx="11329060" cy="307777"/>
          </a:xfrm>
          <a:prstGeom prst="rect">
            <a:avLst/>
          </a:prstGeom>
        </p:spPr>
        <p:txBody>
          <a:bodyPr wrap="square">
            <a:spAutoFit/>
          </a:bodyPr>
          <a:lstStyle/>
          <a:p>
            <a:pPr algn="ctr"/>
            <a:r>
              <a:rPr lang="en-US" altLang="ja-JP" sz="1400" dirty="0">
                <a:latin typeface="+mj-lt"/>
              </a:rPr>
              <a:t>Copyright (C) </a:t>
            </a:r>
            <a:r>
              <a:rPr lang="en-US" altLang="ja-JP" sz="1400" dirty="0" smtClean="0">
                <a:latin typeface="+mj-lt"/>
              </a:rPr>
              <a:t>2016 Choukodo Co.,Ltd. </a:t>
            </a:r>
            <a:r>
              <a:rPr lang="en-US" altLang="ja-JP" sz="1400" dirty="0">
                <a:latin typeface="+mj-lt"/>
              </a:rPr>
              <a:t>All Rights Reserved.</a:t>
            </a:r>
            <a:endParaRPr lang="ja-JP" altLang="en-US" sz="1400" dirty="0">
              <a:latin typeface="+mj-lt"/>
            </a:endParaRPr>
          </a:p>
        </p:txBody>
      </p:sp>
      <p:sp>
        <p:nvSpPr>
          <p:cNvPr id="3" name="正方形/長方形 2"/>
          <p:cNvSpPr/>
          <p:nvPr/>
        </p:nvSpPr>
        <p:spPr>
          <a:xfrm>
            <a:off x="356270" y="1436918"/>
            <a:ext cx="2921320" cy="783772"/>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HG丸ｺﾞｼｯｸM-PRO" panose="020F0600000000000000" pitchFamily="50" charset="-128"/>
                <a:ea typeface="HG丸ｺﾞｼｯｸM-PRO" panose="020F0600000000000000" pitchFamily="50" charset="-128"/>
              </a:rPr>
              <a:t>水上食事施設</a:t>
            </a:r>
            <a:r>
              <a:rPr lang="ja-JP" altLang="en-US" sz="1600" dirty="0" smtClean="0">
                <a:latin typeface="HG丸ｺﾞｼｯｸM-PRO" panose="020F0600000000000000" pitchFamily="50" charset="-128"/>
                <a:ea typeface="HG丸ｺﾞｼｯｸM-PRO" panose="020F0600000000000000" pitchFamily="50" charset="-128"/>
              </a:rPr>
              <a:t>の概要</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321973" y="935489"/>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丸ｺﾞｼｯｸM-PRO" panose="020F0600000000000000" pitchFamily="50" charset="-128"/>
                <a:ea typeface="HG丸ｺﾞｼｯｸM-PRO" panose="020F0600000000000000" pitchFamily="50" charset="-128"/>
              </a:rPr>
              <a:t>1</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水上</a:t>
            </a:r>
            <a:r>
              <a:rPr lang="ja-JP" altLang="en-US" sz="1400" dirty="0">
                <a:solidFill>
                  <a:schemeClr val="tx1"/>
                </a:solidFill>
                <a:latin typeface="HG丸ｺﾞｼｯｸM-PRO" panose="020F0600000000000000" pitchFamily="50" charset="-128"/>
                <a:ea typeface="HG丸ｺﾞｼｯｸM-PRO" panose="020F0600000000000000" pitchFamily="50" charset="-128"/>
              </a:rPr>
              <a:t>食事施設 </a:t>
            </a:r>
            <a:r>
              <a:rPr lang="en-US" altLang="ja-JP"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新規テナントの誘致について</a:t>
            </a:r>
          </a:p>
        </p:txBody>
      </p:sp>
      <p:sp>
        <p:nvSpPr>
          <p:cNvPr id="79" name="正方形/長方形 78"/>
          <p:cNvSpPr/>
          <p:nvPr/>
        </p:nvSpPr>
        <p:spPr>
          <a:xfrm>
            <a:off x="356269" y="4619500"/>
            <a:ext cx="11320465" cy="1662547"/>
          </a:xfrm>
          <a:prstGeom prst="rect">
            <a:avLst/>
          </a:prstGeom>
          <a:noFill/>
          <a:ln w="1905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縦８㍍、横２０㍍（１６０</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）の台船スペースとなります。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主な設備として「</a:t>
            </a:r>
            <a:r>
              <a:rPr lang="ja-JP" altLang="en-US" sz="1650" dirty="0">
                <a:solidFill>
                  <a:schemeClr val="tx1"/>
                </a:solidFill>
                <a:latin typeface="HG丸ｺﾞｼｯｸM-PRO" panose="020F0600000000000000" pitchFamily="50" charset="-128"/>
                <a:ea typeface="HG丸ｺﾞｼｯｸM-PRO" panose="020F0600000000000000" pitchFamily="50" charset="-128"/>
              </a:rPr>
              <a:t>給排水設備</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」と「</a:t>
            </a:r>
            <a:r>
              <a:rPr lang="ja-JP" altLang="en-US" sz="1650" dirty="0">
                <a:solidFill>
                  <a:schemeClr val="tx1"/>
                </a:solidFill>
                <a:latin typeface="HG丸ｺﾞｼｯｸM-PRO" panose="020F0600000000000000" pitchFamily="50" charset="-128"/>
                <a:ea typeface="HG丸ｺﾞｼｯｸM-PRO" panose="020F0600000000000000" pitchFamily="50" charset="-128"/>
              </a:rPr>
              <a:t>電力装置」</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を備え、水上食事施設として稼働できる環境を整えております。</a:t>
            </a:r>
            <a:endParaRPr lang="en-US" altLang="ja-JP" sz="16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天井は可動式オールを採用し、ＲＣ鉄骨を組み合わせた建築基準法に該当しないシンプルな構造となります。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50" dirty="0">
                <a:solidFill>
                  <a:schemeClr val="tx1"/>
                </a:solidFill>
                <a:latin typeface="HG丸ｺﾞｼｯｸM-PRO" panose="020F0600000000000000" pitchFamily="50" charset="-128"/>
                <a:ea typeface="HG丸ｺﾞｼｯｸM-PRO" panose="020F0600000000000000" pitchFamily="50" charset="-128"/>
              </a:rPr>
              <a:t>周辺マンション</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等</a:t>
            </a:r>
            <a:r>
              <a:rPr lang="ja-JP" altLang="en-US" sz="1650" dirty="0">
                <a:solidFill>
                  <a:schemeClr val="tx1"/>
                </a:solidFill>
                <a:latin typeface="HG丸ｺﾞｼｯｸM-PRO" panose="020F0600000000000000" pitchFamily="50" charset="-128"/>
                <a:ea typeface="HG丸ｺﾞｼｯｸM-PRO" panose="020F0600000000000000" pitchFamily="50" charset="-128"/>
              </a:rPr>
              <a:t>へ</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の配慮とし、</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防音効果があるアクリル板を</a:t>
            </a:r>
            <a:r>
              <a:rPr lang="ja-JP" altLang="en-US" sz="1600" dirty="0">
                <a:solidFill>
                  <a:schemeClr val="tx1"/>
                </a:solidFill>
                <a:latin typeface="HG丸ｺﾞｼｯｸM-PRO" panose="020F0600000000000000" pitchFamily="50" charset="-128"/>
                <a:ea typeface="HG丸ｺﾞｼｯｸM-PRO" panose="020F0600000000000000" pitchFamily="50" charset="-128"/>
              </a:rPr>
              <a:t>北側・西側・</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東側の全て</a:t>
            </a:r>
            <a:r>
              <a:rPr lang="ja-JP" altLang="en-US" sz="1600" dirty="0">
                <a:solidFill>
                  <a:schemeClr val="tx1"/>
                </a:solidFill>
                <a:latin typeface="HG丸ｺﾞｼｯｸM-PRO" panose="020F0600000000000000" pitchFamily="50" charset="-128"/>
                <a:ea typeface="HG丸ｺﾞｼｯｸM-PRO" panose="020F0600000000000000" pitchFamily="50" charset="-128"/>
              </a:rPr>
              <a:t>の面に</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配置しています。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鉄骨は「解体」が可能で低い橋桁も運行可。船頭船による「移動」で天神祭等、出張営業も可能です。 </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383" y="1436918"/>
            <a:ext cx="4089351" cy="306701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518" y="1436918"/>
            <a:ext cx="4089351" cy="3067014"/>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24022"/>
          <a:stretch/>
        </p:blipFill>
        <p:spPr>
          <a:xfrm>
            <a:off x="356270" y="2341146"/>
            <a:ext cx="2921320" cy="2162786"/>
          </a:xfrm>
          <a:prstGeom prst="rect">
            <a:avLst/>
          </a:prstGeom>
        </p:spPr>
      </p:pic>
      <p:sp>
        <p:nvSpPr>
          <p:cNvPr id="5" name="正方形/長方形 4"/>
          <p:cNvSpPr/>
          <p:nvPr/>
        </p:nvSpPr>
        <p:spPr>
          <a:xfrm>
            <a:off x="415636" y="4203867"/>
            <a:ext cx="2755076" cy="228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台船</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鉄骨</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オールで構成された水上空間</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3456212" y="4203867"/>
            <a:ext cx="3930240" cy="228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タラップの護岸接続部（特許申請中）</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7656426" y="4203867"/>
            <a:ext cx="3930240" cy="228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容易</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に解体・組立が可能で尚且つ移動営業も可能</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加算記号 6"/>
          <p:cNvSpPr/>
          <p:nvPr/>
        </p:nvSpPr>
        <p:spPr>
          <a:xfrm rot="18922672">
            <a:off x="5130143" y="2446317"/>
            <a:ext cx="914400" cy="9144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31167" r="7912" b="18835"/>
          <a:stretch/>
        </p:blipFill>
        <p:spPr>
          <a:xfrm>
            <a:off x="3383517" y="1439306"/>
            <a:ext cx="4089352" cy="3064626"/>
          </a:xfrm>
          <a:prstGeom prst="rect">
            <a:avLst/>
          </a:prstGeom>
        </p:spPr>
      </p:pic>
      <p:sp>
        <p:nvSpPr>
          <p:cNvPr id="20" name="正方形/長方形 19"/>
          <p:cNvSpPr/>
          <p:nvPr/>
        </p:nvSpPr>
        <p:spPr>
          <a:xfrm>
            <a:off x="3431704" y="4203867"/>
            <a:ext cx="3930240" cy="228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防音</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効果</a:t>
            </a:r>
            <a:r>
              <a:rPr lang="ja-JP" altLang="en-US" sz="1000" dirty="0">
                <a:solidFill>
                  <a:schemeClr val="tx1"/>
                </a:solidFill>
                <a:latin typeface="HG丸ｺﾞｼｯｸM-PRO" panose="020F0600000000000000" pitchFamily="50" charset="-128"/>
                <a:ea typeface="HG丸ｺﾞｼｯｸM-PRO" panose="020F0600000000000000" pitchFamily="50" charset="-128"/>
              </a:rPr>
              <a:t>が</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あるアクリル板</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を北側・西側・東側　全ての面に配置</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3468087" y="2341146"/>
            <a:ext cx="3905732" cy="86519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page.04</a:t>
            </a:r>
            <a:endParaRPr lang="ja-JP" altLang="en-US" sz="1400" dirty="0">
              <a:latin typeface="+mj-lt"/>
            </a:endParaRPr>
          </a:p>
        </p:txBody>
      </p:sp>
    </p:spTree>
    <p:extLst>
      <p:ext uri="{BB962C8B-B14F-4D97-AF65-F5344CB8AC3E}">
        <p14:creationId xmlns:p14="http://schemas.microsoft.com/office/powerpoint/2010/main" val="845125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cxnSp>
        <p:nvCxnSpPr>
          <p:cNvPr id="4" name="直線コネクタ 3"/>
          <p:cNvCxnSpPr/>
          <p:nvPr/>
        </p:nvCxnSpPr>
        <p:spPr>
          <a:xfrm>
            <a:off x="321972" y="850000"/>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1972" y="6413677"/>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661243" y="240463"/>
            <a:ext cx="8777953"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堂島川賑わい空間創出事業 「中之島バンクス」事業報告</a:t>
            </a:r>
            <a:endParaRPr kumimoji="1" lang="ja-JP" altLang="en-US" sz="2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415636" y="6473534"/>
            <a:ext cx="11329060" cy="307777"/>
          </a:xfrm>
          <a:prstGeom prst="rect">
            <a:avLst/>
          </a:prstGeom>
        </p:spPr>
        <p:txBody>
          <a:bodyPr wrap="square">
            <a:spAutoFit/>
          </a:bodyPr>
          <a:lstStyle/>
          <a:p>
            <a:pPr algn="ctr"/>
            <a:r>
              <a:rPr lang="en-US" altLang="ja-JP" sz="1400" dirty="0">
                <a:latin typeface="+mj-lt"/>
              </a:rPr>
              <a:t>Copyright (C) </a:t>
            </a:r>
            <a:r>
              <a:rPr lang="en-US" altLang="ja-JP" sz="1400" dirty="0" smtClean="0">
                <a:latin typeface="+mj-lt"/>
              </a:rPr>
              <a:t>2016 Choukodo Co.,Ltd. </a:t>
            </a:r>
            <a:r>
              <a:rPr lang="en-US" altLang="ja-JP" sz="1400" dirty="0">
                <a:latin typeface="+mj-lt"/>
              </a:rPr>
              <a:t>All Rights Reserved.</a:t>
            </a:r>
            <a:endParaRPr lang="ja-JP" altLang="en-US" sz="1400" dirty="0">
              <a:latin typeface="+mj-lt"/>
            </a:endParaRPr>
          </a:p>
        </p:txBody>
      </p:sp>
      <p:sp>
        <p:nvSpPr>
          <p:cNvPr id="3" name="正方形/長方形 2"/>
          <p:cNvSpPr/>
          <p:nvPr/>
        </p:nvSpPr>
        <p:spPr>
          <a:xfrm>
            <a:off x="356270" y="1436918"/>
            <a:ext cx="2921320" cy="783772"/>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丸ｺﾞｼｯｸM-PRO" panose="020F0600000000000000" pitchFamily="50" charset="-128"/>
                <a:ea typeface="HG丸ｺﾞｼｯｸM-PRO" panose="020F0600000000000000" pitchFamily="50" charset="-128"/>
              </a:rPr>
              <a:t>新レストランテナント</a:t>
            </a:r>
            <a:endParaRPr lang="en-US" altLang="ja-JP" sz="1600" dirty="0" smtClean="0">
              <a:latin typeface="HG丸ｺﾞｼｯｸM-PRO" panose="020F0600000000000000" pitchFamily="50" charset="-128"/>
              <a:ea typeface="HG丸ｺﾞｼｯｸM-PRO" panose="020F0600000000000000" pitchFamily="50" charset="-128"/>
            </a:endParaRPr>
          </a:p>
          <a:p>
            <a:pPr algn="ctr"/>
            <a:r>
              <a:rPr lang="ja-JP" altLang="en-US" sz="1600" dirty="0" smtClean="0">
                <a:latin typeface="HG丸ｺﾞｼｯｸM-PRO" panose="020F0600000000000000" pitchFamily="50" charset="-128"/>
                <a:ea typeface="HG丸ｺﾞｼｯｸM-PRO" panose="020F0600000000000000" pitchFamily="50" charset="-128"/>
              </a:rPr>
              <a:t>誘致に関する進捗状況</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3936221" y="1436918"/>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936221" y="2253122"/>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240747" y="1436918"/>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240747" y="2253122"/>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995424" y="1436918"/>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95424" y="2253122"/>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39" y="2584860"/>
            <a:ext cx="1053175" cy="12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224" y="1713601"/>
            <a:ext cx="1085559" cy="28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2189" y="1760076"/>
            <a:ext cx="1066075" cy="17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2170" y="1760076"/>
            <a:ext cx="1066075" cy="17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9012" y="2433783"/>
            <a:ext cx="953316" cy="437923"/>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4599" y="2597507"/>
            <a:ext cx="978121" cy="117375"/>
          </a:xfrm>
          <a:prstGeom prst="rect">
            <a:avLst/>
          </a:prstGeom>
        </p:spPr>
      </p:pic>
      <p:sp>
        <p:nvSpPr>
          <p:cNvPr id="14" name="正方形/長方形 13"/>
          <p:cNvSpPr/>
          <p:nvPr/>
        </p:nvSpPr>
        <p:spPr>
          <a:xfrm>
            <a:off x="3936221" y="3416893"/>
            <a:ext cx="7405339" cy="10838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6995423" y="3416893"/>
            <a:ext cx="1265160" cy="541927"/>
          </a:xfrm>
          <a:prstGeom prst="rect">
            <a:avLst/>
          </a:prstGeom>
          <a:solidFill>
            <a:srgbClr val="FF7C8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新・水上食事施設</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321973" y="935489"/>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丸ｺﾞｼｯｸM-PRO" panose="020F0600000000000000" pitchFamily="50" charset="-128"/>
                <a:ea typeface="HG丸ｺﾞｼｯｸM-PRO" panose="020F0600000000000000" pitchFamily="50" charset="-128"/>
              </a:rPr>
              <a:t>1</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水上</a:t>
            </a:r>
            <a:r>
              <a:rPr lang="ja-JP" altLang="en-US" sz="1400" dirty="0">
                <a:solidFill>
                  <a:schemeClr val="tx1"/>
                </a:solidFill>
                <a:latin typeface="HG丸ｺﾞｼｯｸM-PRO" panose="020F0600000000000000" pitchFamily="50" charset="-128"/>
                <a:ea typeface="HG丸ｺﾞｼｯｸM-PRO" panose="020F0600000000000000" pitchFamily="50" charset="-128"/>
              </a:rPr>
              <a:t>食事施設 </a:t>
            </a:r>
            <a:r>
              <a:rPr lang="en-US" altLang="ja-JP"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新規テナントの誘致について</a:t>
            </a:r>
          </a:p>
        </p:txBody>
      </p:sp>
      <p:sp>
        <p:nvSpPr>
          <p:cNvPr id="66" name="正方形/長方形 65"/>
          <p:cNvSpPr/>
          <p:nvPr/>
        </p:nvSpPr>
        <p:spPr>
          <a:xfrm>
            <a:off x="4789481" y="3082566"/>
            <a:ext cx="863170" cy="307777"/>
          </a:xfrm>
          <a:prstGeom prst="rect">
            <a:avLst/>
          </a:prstGeom>
          <a:solidFill>
            <a:schemeClr val="tx1">
              <a:lumMod val="85000"/>
              <a:lumOff val="15000"/>
            </a:schemeClr>
          </a:solidFill>
        </p:spPr>
        <p:txBody>
          <a:bodyPr wrap="square">
            <a:spAutoFit/>
          </a:bodyPr>
          <a:lstStyle/>
          <a:p>
            <a:pPr algn="ctr"/>
            <a:r>
              <a:rPr lang="en-US" altLang="ja-JP" sz="1400" dirty="0" smtClean="0">
                <a:solidFill>
                  <a:schemeClr val="bg1"/>
                </a:solidFill>
                <a:latin typeface="+mj-lt"/>
              </a:rPr>
              <a:t>EAST</a:t>
            </a:r>
            <a:endParaRPr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7848700" y="3082566"/>
            <a:ext cx="863170" cy="307777"/>
          </a:xfrm>
          <a:prstGeom prst="rect">
            <a:avLst/>
          </a:prstGeom>
          <a:solidFill>
            <a:schemeClr val="tx1">
              <a:lumMod val="85000"/>
              <a:lumOff val="15000"/>
            </a:schemeClr>
          </a:solidFill>
        </p:spPr>
        <p:txBody>
          <a:bodyPr wrap="square">
            <a:spAutoFit/>
          </a:bodyPr>
          <a:lstStyle/>
          <a:p>
            <a:pPr algn="ctr"/>
            <a:r>
              <a:rPr lang="en-US" altLang="ja-JP" sz="1400" dirty="0" smtClean="0">
                <a:solidFill>
                  <a:schemeClr val="bg1"/>
                </a:solidFill>
                <a:latin typeface="+mj-lt"/>
              </a:rPr>
              <a:t>CENTER</a:t>
            </a:r>
            <a:endParaRPr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9" name="正方形/長方形 68"/>
          <p:cNvSpPr/>
          <p:nvPr/>
        </p:nvSpPr>
        <p:spPr>
          <a:xfrm>
            <a:off x="10296214" y="3082566"/>
            <a:ext cx="863170" cy="307777"/>
          </a:xfrm>
          <a:prstGeom prst="rect">
            <a:avLst/>
          </a:prstGeom>
          <a:solidFill>
            <a:schemeClr val="tx1">
              <a:lumMod val="85000"/>
              <a:lumOff val="15000"/>
            </a:schemeClr>
          </a:solidFill>
        </p:spPr>
        <p:txBody>
          <a:bodyPr wrap="square">
            <a:spAutoFit/>
          </a:bodyPr>
          <a:lstStyle/>
          <a:p>
            <a:pPr algn="ctr"/>
            <a:r>
              <a:rPr lang="en-US" altLang="ja-JP" sz="1400" dirty="0" smtClean="0">
                <a:solidFill>
                  <a:schemeClr val="bg1"/>
                </a:solidFill>
                <a:latin typeface="+mj-lt"/>
              </a:rPr>
              <a:t>WEST</a:t>
            </a:r>
            <a:endParaRPr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267" y="2406849"/>
            <a:ext cx="2921324" cy="1947549"/>
          </a:xfrm>
          <a:prstGeom prst="rect">
            <a:avLst/>
          </a:prstGeom>
        </p:spPr>
      </p:pic>
      <p:sp>
        <p:nvSpPr>
          <p:cNvPr id="16" name="円/楕円 15"/>
          <p:cNvSpPr/>
          <p:nvPr/>
        </p:nvSpPr>
        <p:spPr>
          <a:xfrm>
            <a:off x="1661243" y="3058816"/>
            <a:ext cx="1580723" cy="78377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959971" y="1460668"/>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C</a:t>
            </a:r>
            <a:endParaRPr kumimoji="1" lang="ja-JP" altLang="en-US" sz="1200" dirty="0"/>
          </a:p>
        </p:txBody>
      </p:sp>
      <p:sp>
        <p:nvSpPr>
          <p:cNvPr id="72" name="円/楕円 71"/>
          <p:cNvSpPr/>
          <p:nvPr/>
        </p:nvSpPr>
        <p:spPr>
          <a:xfrm>
            <a:off x="3959971" y="2276872"/>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A</a:t>
            </a:r>
            <a:endParaRPr kumimoji="1" lang="ja-JP" altLang="en-US" sz="1200" dirty="0"/>
          </a:p>
        </p:txBody>
      </p:sp>
      <p:sp>
        <p:nvSpPr>
          <p:cNvPr id="73" name="円/楕円 72"/>
          <p:cNvSpPr/>
          <p:nvPr/>
        </p:nvSpPr>
        <p:spPr>
          <a:xfrm>
            <a:off x="5257936" y="2276431"/>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B</a:t>
            </a:r>
            <a:endParaRPr kumimoji="1" lang="ja-JP" altLang="en-US" sz="1200" dirty="0"/>
          </a:p>
        </p:txBody>
      </p:sp>
      <p:sp>
        <p:nvSpPr>
          <p:cNvPr id="74" name="円/楕円 73"/>
          <p:cNvSpPr/>
          <p:nvPr/>
        </p:nvSpPr>
        <p:spPr>
          <a:xfrm>
            <a:off x="5255654" y="1460668"/>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D</a:t>
            </a:r>
            <a:endParaRPr kumimoji="1" lang="ja-JP" altLang="en-US" sz="1200" dirty="0"/>
          </a:p>
        </p:txBody>
      </p:sp>
      <p:sp>
        <p:nvSpPr>
          <p:cNvPr id="75" name="円/楕円 74"/>
          <p:cNvSpPr/>
          <p:nvPr/>
        </p:nvSpPr>
        <p:spPr>
          <a:xfrm>
            <a:off x="7032565" y="1460668"/>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C</a:t>
            </a:r>
            <a:endParaRPr kumimoji="1" lang="ja-JP" altLang="en-US" sz="1200" dirty="0"/>
          </a:p>
        </p:txBody>
      </p:sp>
      <p:sp>
        <p:nvSpPr>
          <p:cNvPr id="76" name="円/楕円 75"/>
          <p:cNvSpPr/>
          <p:nvPr/>
        </p:nvSpPr>
        <p:spPr>
          <a:xfrm>
            <a:off x="7032565" y="2276872"/>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A</a:t>
            </a:r>
            <a:endParaRPr kumimoji="1" lang="ja-JP" altLang="en-US" sz="1200" dirty="0"/>
          </a:p>
        </p:txBody>
      </p:sp>
      <p:sp>
        <p:nvSpPr>
          <p:cNvPr id="79" name="正方形/長方形 78"/>
          <p:cNvSpPr/>
          <p:nvPr/>
        </p:nvSpPr>
        <p:spPr>
          <a:xfrm>
            <a:off x="356269" y="4619500"/>
            <a:ext cx="11320465" cy="1674422"/>
          </a:xfrm>
          <a:prstGeom prst="rect">
            <a:avLst/>
          </a:prstGeom>
          <a:noFill/>
          <a:ln w="1905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 中之島バンクスの新たな目玉となりえるであろう</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、国内外のレストラン企業にアプローチしています。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 現在、九州の企業１社、関西の２社、関東の１社が、</a:t>
            </a:r>
            <a:r>
              <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新施設を含む２～４区画で事業構想を描いておられます。</a:t>
            </a:r>
            <a:endPar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50" dirty="0">
                <a:solidFill>
                  <a:schemeClr val="tx1"/>
                </a:solidFill>
                <a:latin typeface="HG丸ｺﾞｼｯｸM-PRO" panose="020F0600000000000000" pitchFamily="50" charset="-128"/>
                <a:ea typeface="HG丸ｺﾞｼｯｸM-PRO" panose="020F0600000000000000" pitchFamily="50" charset="-128"/>
              </a:rPr>
              <a:t> </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遅くとも、本年夏頃のグランドオープンを目指し、交渉と調整を続けています。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a:solidFill>
                  <a:schemeClr val="tx1"/>
                </a:solidFill>
                <a:latin typeface="HG丸ｺﾞｼｯｸM-PRO" panose="020F0600000000000000" pitchFamily="50" charset="-128"/>
                <a:ea typeface="HG丸ｺﾞｼｯｸM-PRO" panose="020F0600000000000000" pitchFamily="50" charset="-128"/>
              </a:rPr>
              <a:t>■ 別途</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50" dirty="0">
                <a:solidFill>
                  <a:schemeClr val="tx1"/>
                </a:solidFill>
                <a:latin typeface="HG丸ｺﾞｼｯｸM-PRO" panose="020F0600000000000000" pitchFamily="50" charset="-128"/>
                <a:ea typeface="HG丸ｺﾞｼｯｸM-PRO" panose="020F0600000000000000" pitchFamily="50" charset="-128"/>
              </a:rPr>
              <a:t>ウェディングやライブ等のスポット使用の問い合わせが既存テナント並びに外部から入っております</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65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6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詳細は本報告書の次項目「</a:t>
            </a:r>
            <a:r>
              <a:rPr lang="ja-JP" altLang="en-US" sz="1600" dirty="0">
                <a:solidFill>
                  <a:schemeClr val="tx1"/>
                </a:solidFill>
                <a:latin typeface="HG丸ｺﾞｼｯｸM-PRO" panose="020F0600000000000000" pitchFamily="50" charset="-128"/>
                <a:ea typeface="HG丸ｺﾞｼｯｸM-PRO" panose="020F0600000000000000" pitchFamily="50" charset="-128"/>
              </a:rPr>
              <a:t>中之島バンクス全棟を対象としたスクラップ</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＆ビルド</a:t>
            </a:r>
            <a:r>
              <a:rPr lang="ja-JP" altLang="en-US" sz="1600" dirty="0">
                <a:solidFill>
                  <a:schemeClr val="tx1"/>
                </a:solidFill>
                <a:latin typeface="HG丸ｺﾞｼｯｸM-PRO" panose="020F0600000000000000" pitchFamily="50" charset="-128"/>
                <a:ea typeface="HG丸ｺﾞｼｯｸM-PRO" panose="020F0600000000000000" pitchFamily="50" charset="-128"/>
              </a:rPr>
              <a:t>に</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ついて</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650" dirty="0">
                <a:solidFill>
                  <a:schemeClr val="tx1"/>
                </a:solidFill>
                <a:latin typeface="HG丸ｺﾞｼｯｸM-PRO" panose="020F0600000000000000" pitchFamily="50" charset="-128"/>
                <a:ea typeface="HG丸ｺﾞｼｯｸM-PRO" panose="020F0600000000000000" pitchFamily="50" charset="-128"/>
              </a:rPr>
              <a:t>内</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でご説明いたします。</a:t>
            </a:r>
            <a:endPar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0" name="正方形/長方形 79"/>
          <p:cNvSpPr/>
          <p:nvPr/>
        </p:nvSpPr>
        <p:spPr>
          <a:xfrm>
            <a:off x="4792324" y="3842587"/>
            <a:ext cx="2057206" cy="335709"/>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堂　島　川</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9260481" y="1517658"/>
            <a:ext cx="2934636" cy="391886"/>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センター棟並びにウェスト棟の</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配置図は構想中のイメージです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8299950" y="1436918"/>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8299950" y="2253122"/>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0076400" y="2253122"/>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3710" y="2560462"/>
            <a:ext cx="1180298" cy="19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3710" y="1772816"/>
            <a:ext cx="1180298" cy="19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2036" y="2543234"/>
            <a:ext cx="900768" cy="25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円/楕円 52"/>
          <p:cNvSpPr/>
          <p:nvPr/>
        </p:nvSpPr>
        <p:spPr>
          <a:xfrm>
            <a:off x="8330530" y="2276431"/>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B</a:t>
            </a:r>
            <a:endParaRPr kumimoji="1" lang="ja-JP" altLang="en-US" sz="1200" dirty="0"/>
          </a:p>
        </p:txBody>
      </p:sp>
      <p:sp>
        <p:nvSpPr>
          <p:cNvPr id="57" name="円/楕円 56"/>
          <p:cNvSpPr/>
          <p:nvPr/>
        </p:nvSpPr>
        <p:spPr>
          <a:xfrm>
            <a:off x="8328248" y="1460668"/>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D</a:t>
            </a:r>
            <a:endParaRPr kumimoji="1" lang="ja-JP" altLang="en-US" sz="1200" dirty="0"/>
          </a:p>
        </p:txBody>
      </p:sp>
      <p:sp>
        <p:nvSpPr>
          <p:cNvPr id="51" name="正方形/長方形 50"/>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page.05</a:t>
            </a:r>
            <a:endParaRPr lang="ja-JP" altLang="en-US" sz="1400" dirty="0">
              <a:latin typeface="+mj-lt"/>
            </a:endParaRPr>
          </a:p>
        </p:txBody>
      </p:sp>
    </p:spTree>
    <p:extLst>
      <p:ext uri="{BB962C8B-B14F-4D97-AF65-F5344CB8AC3E}">
        <p14:creationId xmlns:p14="http://schemas.microsoft.com/office/powerpoint/2010/main" val="390600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sp>
        <p:nvSpPr>
          <p:cNvPr id="6" name="正方形/長方形 5"/>
          <p:cNvSpPr/>
          <p:nvPr/>
        </p:nvSpPr>
        <p:spPr>
          <a:xfrm>
            <a:off x="1543972" y="3435182"/>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中之島</a:t>
            </a:r>
            <a:r>
              <a:rPr lang="ja-JP" altLang="en-US" sz="3200" dirty="0">
                <a:solidFill>
                  <a:schemeClr val="tx1"/>
                </a:solidFill>
                <a:latin typeface="HG丸ｺﾞｼｯｸM-PRO" panose="020F0600000000000000" pitchFamily="50" charset="-128"/>
                <a:ea typeface="HG丸ｺﾞｼｯｸM-PRO" panose="020F0600000000000000" pitchFamily="50" charset="-128"/>
              </a:rPr>
              <a:t>バンクス全棟を対象としたスクラップ</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ビルド</a:t>
            </a:r>
            <a:r>
              <a:rPr lang="ja-JP" altLang="en-US" sz="3200" dirty="0">
                <a:solidFill>
                  <a:schemeClr val="tx1"/>
                </a:solidFill>
                <a:latin typeface="HG丸ｺﾞｼｯｸM-PRO" panose="020F0600000000000000" pitchFamily="50" charset="-128"/>
                <a:ea typeface="HG丸ｺﾞｼｯｸM-PRO" panose="020F0600000000000000" pitchFamily="50" charset="-128"/>
              </a:rPr>
              <a:t>について</a:t>
            </a:r>
          </a:p>
          <a:p>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page.06</a:t>
            </a:r>
            <a:endParaRPr lang="ja-JP" altLang="en-US" sz="1400" dirty="0">
              <a:latin typeface="+mj-lt"/>
            </a:endParaRPr>
          </a:p>
        </p:txBody>
      </p:sp>
    </p:spTree>
    <p:extLst>
      <p:ext uri="{BB962C8B-B14F-4D97-AF65-F5344CB8AC3E}">
        <p14:creationId xmlns:p14="http://schemas.microsoft.com/office/powerpoint/2010/main" val="409562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10071469" y="2253122"/>
            <a:ext cx="1265160" cy="783772"/>
          </a:xfrm>
          <a:prstGeom prst="rect">
            <a:avLst/>
          </a:prstGeom>
          <a:solidFill>
            <a:srgbClr val="92D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8299950" y="1436526"/>
            <a:ext cx="1265160" cy="783772"/>
          </a:xfrm>
          <a:prstGeom prst="rect">
            <a:avLst/>
          </a:prstGeom>
          <a:solidFill>
            <a:srgbClr val="92D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cxnSp>
        <p:nvCxnSpPr>
          <p:cNvPr id="4" name="直線コネクタ 3"/>
          <p:cNvCxnSpPr/>
          <p:nvPr/>
        </p:nvCxnSpPr>
        <p:spPr>
          <a:xfrm>
            <a:off x="321972" y="850000"/>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1972" y="6413677"/>
            <a:ext cx="11513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661243" y="240463"/>
            <a:ext cx="8777953"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堂島川賑わい空間創出事業 「中之島バンクス」事業報告</a:t>
            </a:r>
            <a:endParaRPr kumimoji="1" lang="ja-JP" altLang="en-US" sz="2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415636" y="6473534"/>
            <a:ext cx="11329060" cy="307777"/>
          </a:xfrm>
          <a:prstGeom prst="rect">
            <a:avLst/>
          </a:prstGeom>
        </p:spPr>
        <p:txBody>
          <a:bodyPr wrap="square">
            <a:spAutoFit/>
          </a:bodyPr>
          <a:lstStyle/>
          <a:p>
            <a:pPr algn="ctr"/>
            <a:r>
              <a:rPr lang="en-US" altLang="ja-JP" sz="1400" dirty="0">
                <a:latin typeface="+mj-lt"/>
              </a:rPr>
              <a:t>Copyright (C) </a:t>
            </a:r>
            <a:r>
              <a:rPr lang="en-US" altLang="ja-JP" sz="1400" dirty="0" smtClean="0">
                <a:latin typeface="+mj-lt"/>
              </a:rPr>
              <a:t>2016 Choukodo Co.,Ltd. </a:t>
            </a:r>
            <a:r>
              <a:rPr lang="en-US" altLang="ja-JP" sz="1400" dirty="0">
                <a:latin typeface="+mj-lt"/>
              </a:rPr>
              <a:t>All Rights Reserved.</a:t>
            </a:r>
            <a:endParaRPr lang="ja-JP" altLang="en-US" sz="1400" dirty="0">
              <a:latin typeface="+mj-lt"/>
            </a:endParaRPr>
          </a:p>
        </p:txBody>
      </p:sp>
      <p:sp>
        <p:nvSpPr>
          <p:cNvPr id="7" name="正方形/長方形 6"/>
          <p:cNvSpPr/>
          <p:nvPr/>
        </p:nvSpPr>
        <p:spPr>
          <a:xfrm>
            <a:off x="3936221" y="1436918"/>
            <a:ext cx="1265160" cy="783772"/>
          </a:xfrm>
          <a:prstGeom prst="rect">
            <a:avLst/>
          </a:prstGeom>
          <a:solidFill>
            <a:srgbClr val="7030A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936221" y="2253122"/>
            <a:ext cx="1265160" cy="783772"/>
          </a:xfrm>
          <a:prstGeom prst="rect">
            <a:avLst/>
          </a:prstGeom>
          <a:solidFill>
            <a:srgbClr val="7030A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240747" y="1436918"/>
            <a:ext cx="1265160" cy="783772"/>
          </a:xfrm>
          <a:prstGeom prst="rect">
            <a:avLst/>
          </a:prstGeom>
          <a:solidFill>
            <a:srgbClr val="7030A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240747" y="2253122"/>
            <a:ext cx="1265160" cy="783772"/>
          </a:xfrm>
          <a:prstGeom prst="rect">
            <a:avLst/>
          </a:prstGeom>
          <a:solidFill>
            <a:srgbClr val="7030A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995424" y="1436918"/>
            <a:ext cx="1265160" cy="78377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95424" y="2253122"/>
            <a:ext cx="1265160" cy="783772"/>
          </a:xfrm>
          <a:prstGeom prst="rect">
            <a:avLst/>
          </a:prstGeom>
          <a:solidFill>
            <a:srgbClr val="92D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299950" y="2253122"/>
            <a:ext cx="1265160" cy="783772"/>
          </a:xfrm>
          <a:prstGeom prst="rect">
            <a:avLst/>
          </a:prstGeom>
          <a:solidFill>
            <a:srgbClr val="FF7C8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新規レストラン</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224" y="1713601"/>
            <a:ext cx="1085559" cy="28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3936221" y="3416893"/>
            <a:ext cx="7405340" cy="13361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4789481" y="3082566"/>
            <a:ext cx="863170" cy="307777"/>
          </a:xfrm>
          <a:prstGeom prst="rect">
            <a:avLst/>
          </a:prstGeom>
          <a:solidFill>
            <a:schemeClr val="tx1">
              <a:lumMod val="85000"/>
              <a:lumOff val="15000"/>
            </a:schemeClr>
          </a:solidFill>
        </p:spPr>
        <p:txBody>
          <a:bodyPr wrap="square">
            <a:spAutoFit/>
          </a:bodyPr>
          <a:lstStyle/>
          <a:p>
            <a:pPr algn="ctr"/>
            <a:r>
              <a:rPr lang="en-US" altLang="ja-JP" sz="1400" dirty="0" smtClean="0">
                <a:solidFill>
                  <a:schemeClr val="bg1"/>
                </a:solidFill>
                <a:latin typeface="+mj-lt"/>
              </a:rPr>
              <a:t>EAST</a:t>
            </a:r>
            <a:endParaRPr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7848700" y="3082566"/>
            <a:ext cx="863170" cy="307777"/>
          </a:xfrm>
          <a:prstGeom prst="rect">
            <a:avLst/>
          </a:prstGeom>
          <a:solidFill>
            <a:schemeClr val="tx1">
              <a:lumMod val="85000"/>
              <a:lumOff val="15000"/>
            </a:schemeClr>
          </a:solidFill>
        </p:spPr>
        <p:txBody>
          <a:bodyPr wrap="square">
            <a:spAutoFit/>
          </a:bodyPr>
          <a:lstStyle/>
          <a:p>
            <a:pPr algn="ctr"/>
            <a:r>
              <a:rPr lang="en-US" altLang="ja-JP" sz="1400" dirty="0" smtClean="0">
                <a:solidFill>
                  <a:schemeClr val="bg1"/>
                </a:solidFill>
                <a:latin typeface="+mj-lt"/>
              </a:rPr>
              <a:t>CENTER</a:t>
            </a:r>
            <a:endParaRPr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9" name="正方形/長方形 68"/>
          <p:cNvSpPr/>
          <p:nvPr/>
        </p:nvSpPr>
        <p:spPr>
          <a:xfrm>
            <a:off x="10296214" y="3082566"/>
            <a:ext cx="863170" cy="307777"/>
          </a:xfrm>
          <a:prstGeom prst="rect">
            <a:avLst/>
          </a:prstGeom>
          <a:solidFill>
            <a:schemeClr val="tx1">
              <a:lumMod val="85000"/>
              <a:lumOff val="15000"/>
            </a:schemeClr>
          </a:solidFill>
        </p:spPr>
        <p:txBody>
          <a:bodyPr wrap="square">
            <a:spAutoFit/>
          </a:bodyPr>
          <a:lstStyle/>
          <a:p>
            <a:pPr algn="ctr"/>
            <a:r>
              <a:rPr lang="en-US" altLang="ja-JP" sz="1400" dirty="0" smtClean="0">
                <a:solidFill>
                  <a:schemeClr val="bg1"/>
                </a:solidFill>
                <a:latin typeface="+mj-lt"/>
              </a:rPr>
              <a:t>WEST</a:t>
            </a:r>
            <a:endParaRPr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8" name="円/楕円 17"/>
          <p:cNvSpPr/>
          <p:nvPr/>
        </p:nvSpPr>
        <p:spPr>
          <a:xfrm>
            <a:off x="3959971" y="1460668"/>
            <a:ext cx="157352" cy="157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C</a:t>
            </a:r>
            <a:endParaRPr kumimoji="1" lang="ja-JP" altLang="en-US" sz="1200" dirty="0">
              <a:solidFill>
                <a:schemeClr val="tx1"/>
              </a:solidFill>
            </a:endParaRPr>
          </a:p>
        </p:txBody>
      </p:sp>
      <p:sp>
        <p:nvSpPr>
          <p:cNvPr id="72" name="円/楕円 71"/>
          <p:cNvSpPr/>
          <p:nvPr/>
        </p:nvSpPr>
        <p:spPr>
          <a:xfrm>
            <a:off x="3959971" y="2793030"/>
            <a:ext cx="157352" cy="157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A</a:t>
            </a:r>
            <a:endParaRPr kumimoji="1" lang="ja-JP" altLang="en-US" sz="1200" dirty="0">
              <a:solidFill>
                <a:schemeClr val="tx1"/>
              </a:solidFill>
            </a:endParaRPr>
          </a:p>
        </p:txBody>
      </p:sp>
      <p:sp>
        <p:nvSpPr>
          <p:cNvPr id="73" name="円/楕円 72"/>
          <p:cNvSpPr/>
          <p:nvPr/>
        </p:nvSpPr>
        <p:spPr>
          <a:xfrm>
            <a:off x="5303085" y="2827997"/>
            <a:ext cx="157352" cy="157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B</a:t>
            </a:r>
            <a:endParaRPr kumimoji="1" lang="ja-JP" altLang="en-US" sz="1200" dirty="0">
              <a:solidFill>
                <a:schemeClr val="tx1"/>
              </a:solidFill>
            </a:endParaRPr>
          </a:p>
        </p:txBody>
      </p:sp>
      <p:sp>
        <p:nvSpPr>
          <p:cNvPr id="74" name="円/楕円 73"/>
          <p:cNvSpPr/>
          <p:nvPr/>
        </p:nvSpPr>
        <p:spPr>
          <a:xfrm>
            <a:off x="5255654" y="1460668"/>
            <a:ext cx="157352" cy="157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D</a:t>
            </a:r>
            <a:endParaRPr kumimoji="1" lang="ja-JP" altLang="en-US" sz="1200" dirty="0">
              <a:solidFill>
                <a:schemeClr val="tx1"/>
              </a:solidFill>
            </a:endParaRPr>
          </a:p>
        </p:txBody>
      </p:sp>
      <p:sp>
        <p:nvSpPr>
          <p:cNvPr id="75" name="円/楕円 74"/>
          <p:cNvSpPr/>
          <p:nvPr/>
        </p:nvSpPr>
        <p:spPr>
          <a:xfrm>
            <a:off x="7032565" y="1460668"/>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C</a:t>
            </a:r>
            <a:endParaRPr kumimoji="1" lang="ja-JP" altLang="en-US" sz="1200" dirty="0"/>
          </a:p>
        </p:txBody>
      </p:sp>
      <p:sp>
        <p:nvSpPr>
          <p:cNvPr id="76" name="円/楕円 75"/>
          <p:cNvSpPr/>
          <p:nvPr/>
        </p:nvSpPr>
        <p:spPr>
          <a:xfrm>
            <a:off x="7032565" y="2276872"/>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A</a:t>
            </a:r>
            <a:endParaRPr kumimoji="1" lang="ja-JP" altLang="en-US" sz="1200" dirty="0"/>
          </a:p>
        </p:txBody>
      </p:sp>
      <p:sp>
        <p:nvSpPr>
          <p:cNvPr id="77" name="円/楕円 76"/>
          <p:cNvSpPr/>
          <p:nvPr/>
        </p:nvSpPr>
        <p:spPr>
          <a:xfrm>
            <a:off x="8330530" y="2276431"/>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t>B</a:t>
            </a:r>
            <a:endParaRPr kumimoji="1" lang="ja-JP" altLang="en-US" sz="1200" dirty="0"/>
          </a:p>
        </p:txBody>
      </p:sp>
      <p:sp>
        <p:nvSpPr>
          <p:cNvPr id="78" name="円/楕円 77"/>
          <p:cNvSpPr/>
          <p:nvPr/>
        </p:nvSpPr>
        <p:spPr>
          <a:xfrm>
            <a:off x="8328248" y="1460668"/>
            <a:ext cx="157352" cy="15735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D</a:t>
            </a:r>
            <a:endParaRPr kumimoji="1" lang="ja-JP" altLang="en-US" sz="1200" dirty="0"/>
          </a:p>
        </p:txBody>
      </p:sp>
      <p:sp>
        <p:nvSpPr>
          <p:cNvPr id="79" name="正方形/長方形 78"/>
          <p:cNvSpPr/>
          <p:nvPr/>
        </p:nvSpPr>
        <p:spPr>
          <a:xfrm>
            <a:off x="356269" y="4845132"/>
            <a:ext cx="11320465" cy="1436915"/>
          </a:xfrm>
          <a:prstGeom prst="rect">
            <a:avLst/>
          </a:prstGeom>
          <a:noFill/>
          <a:ln w="190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50" dirty="0" smtClean="0">
                <a:solidFill>
                  <a:srgbClr val="7030A0"/>
                </a:solidFill>
                <a:latin typeface="HG丸ｺﾞｼｯｸM-PRO" panose="020F0600000000000000" pitchFamily="50" charset="-128"/>
                <a:ea typeface="HG丸ｺﾞｼｯｸM-PRO" panose="020F0600000000000000" pitchFamily="50" charset="-128"/>
              </a:rPr>
              <a:t>■</a:t>
            </a:r>
            <a:r>
              <a:rPr kumimoji="1" lang="ja-JP" altLang="en-US" sz="1650" dirty="0" smtClean="0">
                <a:solidFill>
                  <a:schemeClr val="tx1"/>
                </a:solidFill>
                <a:latin typeface="HG丸ｺﾞｼｯｸM-PRO" panose="020F0600000000000000" pitchFamily="50" charset="-128"/>
                <a:ea typeface="HG丸ｺﾞｼｯｸM-PRO" panose="020F0600000000000000" pitchFamily="50" charset="-128"/>
              </a:rPr>
              <a:t> 老舗アウトドアブランド</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の新入居が内定し、大人の親水空間として更なる魅力向上に寄与します。</a:t>
            </a:r>
            <a:endParaRPr kumimoji="1"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rgbClr val="92D050"/>
                </a:solidFill>
                <a:latin typeface="HG丸ｺﾞｼｯｸM-PRO" panose="020F0600000000000000" pitchFamily="50" charset="-128"/>
                <a:ea typeface="HG丸ｺﾞｼｯｸM-PRO" panose="020F0600000000000000" pitchFamily="50" charset="-128"/>
              </a:rPr>
              <a:t>■</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既存の「コードバン（革製品）」「デザインデ・カフェ」「デザインデ（㈲イン）」と移店交渉が進んでいます。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a:solidFill>
                  <a:srgbClr val="FF7C80"/>
                </a:solidFill>
                <a:latin typeface="HG丸ｺﾞｼｯｸM-PRO" panose="020F0600000000000000" pitchFamily="50" charset="-128"/>
                <a:ea typeface="HG丸ｺﾞｼｯｸM-PRO" panose="020F0600000000000000" pitchFamily="50" charset="-128"/>
              </a:rPr>
              <a:t>■</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将来的に前述の水上活用事例に則り、水上食事施設の追加・拡大を経て、様々な企業からのニーズに応えて行きた</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6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いと考えております。（既に要望を打ち出されている企業が存在します）</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50" dirty="0" smtClean="0">
                <a:solidFill>
                  <a:schemeClr val="tx1"/>
                </a:solidFill>
                <a:latin typeface="HG丸ｺﾞｼｯｸM-PRO" panose="020F0600000000000000" pitchFamily="50" charset="-128"/>
                <a:ea typeface="HG丸ｺﾞｼｯｸM-PRO" panose="020F0600000000000000" pitchFamily="50" charset="-128"/>
              </a:rPr>
              <a:t>■ スクラップ＆ビルド計画を進めるにあたり、バンクス全体の床面積の不足が懸念されることから「増築」を検討中。</a:t>
            </a:r>
            <a:endParaRPr lang="en-US" altLang="ja-JP" sz="16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0" name="正方形/長方形 79"/>
          <p:cNvSpPr/>
          <p:nvPr/>
        </p:nvSpPr>
        <p:spPr>
          <a:xfrm>
            <a:off x="4789481" y="3917098"/>
            <a:ext cx="2031495" cy="335709"/>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堂　島　川</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321973" y="935489"/>
            <a:ext cx="9298211" cy="41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2 .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中之島</a:t>
            </a:r>
            <a:r>
              <a:rPr lang="ja-JP" altLang="en-US" sz="1400" dirty="0">
                <a:solidFill>
                  <a:schemeClr val="tx1"/>
                </a:solidFill>
                <a:latin typeface="HG丸ｺﾞｼｯｸM-PRO" panose="020F0600000000000000" pitchFamily="50" charset="-128"/>
                <a:ea typeface="HG丸ｺﾞｼｯｸM-PRO" panose="020F0600000000000000" pitchFamily="50" charset="-128"/>
              </a:rPr>
              <a:t>バンクス全棟を対象としたスクラップ</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＆ビルド</a:t>
            </a:r>
            <a:r>
              <a:rPr lang="ja-JP" altLang="en-US" sz="1400" dirty="0">
                <a:solidFill>
                  <a:schemeClr val="tx1"/>
                </a:solidFill>
                <a:latin typeface="HG丸ｺﾞｼｯｸM-PRO" panose="020F0600000000000000" pitchFamily="50" charset="-128"/>
                <a:ea typeface="HG丸ｺﾞｼｯｸM-PRO" panose="020F0600000000000000" pitchFamily="50" charset="-128"/>
              </a:rPr>
              <a:t>について</a:t>
            </a:r>
          </a:p>
        </p:txBody>
      </p:sp>
      <p:sp>
        <p:nvSpPr>
          <p:cNvPr id="43" name="正方形/長方形 42"/>
          <p:cNvSpPr/>
          <p:nvPr/>
        </p:nvSpPr>
        <p:spPr>
          <a:xfrm>
            <a:off x="356270" y="1436918"/>
            <a:ext cx="2921320" cy="78377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スクラップ＆ビルド構想</a:t>
            </a:r>
            <a:endParaRPr kumimoji="1" lang="en-US" altLang="ja-JP" sz="1600" dirty="0" smtClean="0">
              <a:latin typeface="HG丸ｺﾞｼｯｸM-PRO" panose="020F0600000000000000" pitchFamily="50" charset="-128"/>
              <a:ea typeface="HG丸ｺﾞｼｯｸM-PRO" panose="020F0600000000000000" pitchFamily="50" charset="-128"/>
            </a:endParaRPr>
          </a:p>
          <a:p>
            <a:pPr algn="ctr"/>
            <a:r>
              <a:rPr lang="ja-JP" altLang="en-US" sz="1600" dirty="0" smtClean="0">
                <a:latin typeface="HG丸ｺﾞｼｯｸM-PRO" panose="020F0600000000000000" pitchFamily="50" charset="-128"/>
                <a:ea typeface="HG丸ｺﾞｼｯｸM-PRO" panose="020F0600000000000000" pitchFamily="50" charset="-128"/>
              </a:rPr>
              <a:t>バンクスの可能性の拡大</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pic>
        <p:nvPicPr>
          <p:cNvPr id="6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608" y="2584860"/>
            <a:ext cx="1053175" cy="12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正方形/長方形 70"/>
          <p:cNvSpPr/>
          <p:nvPr/>
        </p:nvSpPr>
        <p:spPr>
          <a:xfrm>
            <a:off x="8401993" y="1044640"/>
            <a:ext cx="2934636" cy="391886"/>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センター棟並びにウェスト棟の</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配置図は構想中のイメージです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9206" y="1788104"/>
            <a:ext cx="1066075" cy="17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図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4206" y="2433783"/>
            <a:ext cx="953316" cy="437923"/>
          </a:xfrm>
          <a:prstGeom prst="rect">
            <a:avLst/>
          </a:prstGeom>
        </p:spPr>
      </p:pic>
      <p:sp>
        <p:nvSpPr>
          <p:cNvPr id="55" name="正方形/長方形 54"/>
          <p:cNvSpPr/>
          <p:nvPr/>
        </p:nvSpPr>
        <p:spPr>
          <a:xfrm>
            <a:off x="6995423" y="3416893"/>
            <a:ext cx="1265160" cy="567444"/>
          </a:xfrm>
          <a:prstGeom prst="rect">
            <a:avLst/>
          </a:prstGeom>
          <a:solidFill>
            <a:srgbClr val="FF7C8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新規レストラン</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608" y="2257304"/>
            <a:ext cx="2921320" cy="1230029"/>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08" y="3523127"/>
            <a:ext cx="2920982" cy="1229887"/>
          </a:xfrm>
          <a:prstGeom prst="rect">
            <a:avLst/>
          </a:prstGeom>
        </p:spPr>
      </p:pic>
      <p:sp>
        <p:nvSpPr>
          <p:cNvPr id="51" name="正方形/長方形 50"/>
          <p:cNvSpPr/>
          <p:nvPr/>
        </p:nvSpPr>
        <p:spPr>
          <a:xfrm>
            <a:off x="10877797" y="6473533"/>
            <a:ext cx="957887" cy="307777"/>
          </a:xfrm>
          <a:prstGeom prst="rect">
            <a:avLst/>
          </a:prstGeom>
        </p:spPr>
        <p:txBody>
          <a:bodyPr wrap="square">
            <a:spAutoFit/>
          </a:bodyPr>
          <a:lstStyle/>
          <a:p>
            <a:pPr algn="ctr"/>
            <a:r>
              <a:rPr lang="en-US" altLang="ja-JP" sz="1400" dirty="0" smtClean="0">
                <a:latin typeface="+mj-lt"/>
              </a:rPr>
              <a:t>page.07</a:t>
            </a:r>
            <a:endParaRPr lang="ja-JP" altLang="en-US" sz="1400" dirty="0">
              <a:latin typeface="+mj-lt"/>
            </a:endParaRPr>
          </a:p>
        </p:txBody>
      </p:sp>
      <p:sp>
        <p:nvSpPr>
          <p:cNvPr id="3" name="テキスト ボックス 2"/>
          <p:cNvSpPr txBox="1"/>
          <p:nvPr/>
        </p:nvSpPr>
        <p:spPr>
          <a:xfrm>
            <a:off x="4007089" y="2064451"/>
            <a:ext cx="2388584" cy="369332"/>
          </a:xfrm>
          <a:prstGeom prst="rect">
            <a:avLst/>
          </a:prstGeom>
          <a:solidFill>
            <a:schemeClr val="accent1">
              <a:lumMod val="40000"/>
              <a:lumOff val="60000"/>
            </a:schemeClr>
          </a:solidFill>
        </p:spPr>
        <p:txBody>
          <a:bodyPr wrap="square" rtlCol="0">
            <a:spAutoFit/>
          </a:bodyPr>
          <a:lstStyle/>
          <a:p>
            <a:r>
              <a:rPr kumimoji="1" lang="ja-JP" altLang="en-US" dirty="0" smtClean="0"/>
              <a:t>海外アウトドアブランド</a:t>
            </a:r>
            <a:endParaRPr kumimoji="1" lang="ja-JP" altLang="en-US" dirty="0"/>
          </a:p>
        </p:txBody>
      </p:sp>
    </p:spTree>
    <p:extLst>
      <p:ext uri="{BB962C8B-B14F-4D97-AF65-F5344CB8AC3E}">
        <p14:creationId xmlns:p14="http://schemas.microsoft.com/office/powerpoint/2010/main" val="4099254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55550"/>
            <a:ext cx="1661374" cy="581950"/>
          </a:xfrm>
          <a:prstGeom prst="rect">
            <a:avLst/>
          </a:prstGeom>
        </p:spPr>
      </p:pic>
      <p:sp>
        <p:nvSpPr>
          <p:cNvPr id="6" name="正方形/長方形 5"/>
          <p:cNvSpPr/>
          <p:nvPr/>
        </p:nvSpPr>
        <p:spPr>
          <a:xfrm>
            <a:off x="630483" y="2716832"/>
            <a:ext cx="10964722" cy="12580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ご清聴、誠にありがとうございました。</a:t>
            </a:r>
            <a:endParaRPr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517801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799</Words>
  <Application>Microsoft Office PowerPoint</Application>
  <PresentationFormat>ユーザー設定</PresentationFormat>
  <Paragraphs>97</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sangyou</dc:creator>
  <cp:lastModifiedBy>大阪府</cp:lastModifiedBy>
  <cp:revision>171</cp:revision>
  <cp:lastPrinted>2016-01-13T09:57:27Z</cp:lastPrinted>
  <dcterms:created xsi:type="dcterms:W3CDTF">2014-03-03T07:37:28Z</dcterms:created>
  <dcterms:modified xsi:type="dcterms:W3CDTF">2016-01-14T07:10:53Z</dcterms:modified>
</cp:coreProperties>
</file>