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9"/>
  </p:notesMasterIdLst>
  <p:handoutMasterIdLst>
    <p:handoutMasterId r:id="rId10"/>
  </p:handoutMasterIdLst>
  <p:sldIdLst>
    <p:sldId id="277" r:id="rId2"/>
    <p:sldId id="275" r:id="rId3"/>
    <p:sldId id="274" r:id="rId4"/>
    <p:sldId id="273" r:id="rId5"/>
    <p:sldId id="276" r:id="rId6"/>
    <p:sldId id="272" r:id="rId7"/>
    <p:sldId id="267"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66"/>
    <a:srgbClr val="FF7C80"/>
    <a:srgbClr val="0066FF"/>
    <a:srgbClr val="33CCFF"/>
    <a:srgbClr val="66FF33"/>
    <a:srgbClr val="969696"/>
    <a:srgbClr val="66FF66"/>
    <a:srgbClr val="00FFFF"/>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5331" autoAdjust="0"/>
  </p:normalViewPr>
  <p:slideViewPr>
    <p:cSldViewPr>
      <p:cViewPr>
        <p:scale>
          <a:sx n="100" d="100"/>
          <a:sy n="100" d="100"/>
        </p:scale>
        <p:origin x="-5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36B2EDD1-1287-4519-BB65-571201F7E5FB}" type="datetimeFigureOut">
              <a:rPr kumimoji="1" lang="ja-JP" altLang="en-US" smtClean="0"/>
              <a:pPr/>
              <a:t>2016/1/6</a:t>
            </a:fld>
            <a:endParaRPr kumimoji="1"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BFD5683-C2D2-4BC2-ADD6-0D11BB1CED23}" type="slidenum">
              <a:rPr kumimoji="1" lang="ja-JP" altLang="en-US" smtClean="0"/>
              <a:pPr/>
              <a:t>‹#›</a:t>
            </a:fld>
            <a:endParaRPr kumimoji="1" lang="ja-JP" altLang="en-US"/>
          </a:p>
        </p:txBody>
      </p:sp>
    </p:spTree>
    <p:extLst>
      <p:ext uri="{BB962C8B-B14F-4D97-AF65-F5344CB8AC3E}">
        <p14:creationId xmlns:p14="http://schemas.microsoft.com/office/powerpoint/2010/main" val="1050473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9104B2C3-6D43-4599-8341-2A5658CFCB4F}" type="datetimeFigureOut">
              <a:rPr kumimoji="1" lang="ja-JP" altLang="en-US" smtClean="0"/>
              <a:pPr/>
              <a:t>2016/1/6</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E8CD6544-C63F-43E2-AF72-3B3B0E633FE4}" type="slidenum">
              <a:rPr kumimoji="1" lang="ja-JP" altLang="en-US" smtClean="0"/>
              <a:pPr/>
              <a:t>‹#›</a:t>
            </a:fld>
            <a:endParaRPr kumimoji="1" lang="ja-JP" altLang="en-US"/>
          </a:p>
        </p:txBody>
      </p:sp>
    </p:spTree>
    <p:extLst>
      <p:ext uri="{BB962C8B-B14F-4D97-AF65-F5344CB8AC3E}">
        <p14:creationId xmlns:p14="http://schemas.microsoft.com/office/powerpoint/2010/main" val="10719083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8CD6544-C63F-43E2-AF72-3B3B0E633FE4}"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（説明）</a:t>
            </a:r>
            <a:endParaRPr kumimoji="1" lang="en-US" altLang="ja-JP" dirty="0" smtClean="0"/>
          </a:p>
          <a:p>
            <a:r>
              <a:rPr kumimoji="1" lang="ja-JP" altLang="en-US" dirty="0" smtClean="0"/>
              <a:t>・大正区の現状とこれまでの経過を説明</a:t>
            </a:r>
            <a:endParaRPr kumimoji="1" lang="en-US" altLang="ja-JP" dirty="0" smtClean="0"/>
          </a:p>
          <a:p>
            <a:r>
              <a:rPr kumimoji="1" lang="ja-JP" altLang="en-US" dirty="0" smtClean="0"/>
              <a:t>・人口減少が進み、都市活動衰退の危機にある。</a:t>
            </a:r>
            <a:endParaRPr kumimoji="1" lang="en-US" altLang="ja-JP" dirty="0" smtClean="0"/>
          </a:p>
          <a:p>
            <a:r>
              <a:rPr kumimoji="1" lang="ja-JP" altLang="en-US" dirty="0" smtClean="0"/>
              <a:t>・なんとか賑わいを取り戻したいということで、貴重な地域資源である尻無川河川広場に着目。</a:t>
            </a:r>
            <a:endParaRPr kumimoji="1" lang="en-US" altLang="ja-JP" dirty="0" smtClean="0"/>
          </a:p>
          <a:p>
            <a:r>
              <a:rPr kumimoji="1" lang="ja-JP" altLang="en-US" dirty="0" smtClean="0"/>
              <a:t>・①水辺空間を活かした恒常的な賑わい創出、②水都大阪の新たな拠点となるキーステーションを整備するため、本年２月に特区指定を受けた。</a:t>
            </a:r>
            <a:endParaRPr kumimoji="1" lang="en-US" altLang="ja-JP" dirty="0" smtClean="0"/>
          </a:p>
          <a:p>
            <a:r>
              <a:rPr kumimoji="1" lang="ja-JP" altLang="en-US" dirty="0" smtClean="0"/>
              <a:t>・拠点開業に向けては、まず本年６月から約４カ月にわたって実施した社会実験事業、その結果を受けた活性化プラン策定、さらには、来年度、実際に事業を運営する民間事業者を募集する流れとなっている。</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E8CD6544-C63F-43E2-AF72-3B3B0E633FE4}"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（説明）</a:t>
            </a:r>
            <a:endParaRPr kumimoji="1" lang="en-US" altLang="ja-JP" dirty="0" smtClean="0"/>
          </a:p>
          <a:p>
            <a:r>
              <a:rPr kumimoji="1" lang="ja-JP" altLang="en-US" dirty="0" smtClean="0"/>
              <a:t>・次の３点について検証実験を実施。</a:t>
            </a:r>
            <a:endParaRPr kumimoji="1" lang="en-US" altLang="ja-JP" dirty="0" smtClean="0"/>
          </a:p>
          <a:p>
            <a:r>
              <a:rPr kumimoji="1" lang="ja-JP" altLang="en-US" dirty="0" smtClean="0"/>
              <a:t>・ひとつは、ポテンシャルの見える化。ポテンシャルを掘り起こすことで民間事業者に対する応募への動機づけとする。</a:t>
            </a:r>
            <a:endParaRPr kumimoji="1" lang="en-US" altLang="ja-JP" dirty="0" smtClean="0"/>
          </a:p>
          <a:p>
            <a:r>
              <a:rPr kumimoji="1" lang="ja-JP" altLang="en-US" dirty="0" smtClean="0"/>
              <a:t>・ふたつ</a:t>
            </a:r>
            <a:r>
              <a:rPr kumimoji="1" lang="ja-JP" altLang="en-US" dirty="0" err="1" smtClean="0"/>
              <a:t>めは、</a:t>
            </a:r>
            <a:r>
              <a:rPr kumimoji="1" lang="ja-JP" altLang="en-US" dirty="0" smtClean="0"/>
              <a:t>動向調査、マーケティング。河川広場周辺の大型商業施設や交通機関からの人の流れと需要の掘り起こし。</a:t>
            </a:r>
            <a:endParaRPr kumimoji="1" lang="en-US" altLang="ja-JP" dirty="0" smtClean="0"/>
          </a:p>
          <a:p>
            <a:r>
              <a:rPr kumimoji="1" lang="ja-JP" altLang="en-US" dirty="0" smtClean="0"/>
              <a:t>・最後は、舟運事業の可能性調査。水都大阪の南側の拠点となるため、事業性や回遊性の掘り起こしを目的に実施。</a:t>
            </a:r>
            <a:endParaRPr kumimoji="1" lang="en-US" altLang="ja-JP" dirty="0" smtClean="0"/>
          </a:p>
          <a:p>
            <a:r>
              <a:rPr kumimoji="1" lang="ja-JP" altLang="en-US" dirty="0" smtClean="0"/>
              <a:t>・社会実験事業の概要は次のとおり。</a:t>
            </a:r>
            <a:endParaRPr kumimoji="1" lang="en-US" altLang="ja-JP" dirty="0" smtClean="0"/>
          </a:p>
        </p:txBody>
      </p:sp>
      <p:sp>
        <p:nvSpPr>
          <p:cNvPr id="4" name="スライド番号プレースホルダ 3"/>
          <p:cNvSpPr>
            <a:spLocks noGrp="1"/>
          </p:cNvSpPr>
          <p:nvPr>
            <p:ph type="sldNum" sz="quarter" idx="10"/>
          </p:nvPr>
        </p:nvSpPr>
        <p:spPr/>
        <p:txBody>
          <a:bodyPr/>
          <a:lstStyle/>
          <a:p>
            <a:fld id="{E8CD6544-C63F-43E2-AF72-3B3B0E633FE4}"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（説明）</a:t>
            </a:r>
            <a:endParaRPr kumimoji="1" lang="en-US" altLang="ja-JP" dirty="0" smtClean="0"/>
          </a:p>
          <a:p>
            <a:r>
              <a:rPr kumimoji="1" lang="ja-JP" altLang="en-US" dirty="0" smtClean="0"/>
              <a:t>・アドプトリバーとして地元が管理していた河川広場が、南国リゾートムードの秘密基地へと変貌をとげた。</a:t>
            </a:r>
            <a:endParaRPr kumimoji="1" lang="en-US" altLang="ja-JP" dirty="0" smtClean="0"/>
          </a:p>
          <a:p>
            <a:r>
              <a:rPr kumimoji="1" lang="ja-JP" altLang="en-US" dirty="0" smtClean="0"/>
              <a:t>・期間中、特に、最初の１ヶ月は、梅雨時期でありながら天候に恵まれ、想定来場者数を大きく上回る結果を残した。</a:t>
            </a:r>
            <a:endParaRPr kumimoji="1" lang="en-US" altLang="ja-JP" dirty="0" smtClean="0"/>
          </a:p>
          <a:p>
            <a:r>
              <a:rPr kumimoji="1" lang="ja-JP" altLang="en-US" dirty="0" smtClean="0"/>
              <a:t>・最終的な結果については、ご覧のとおり。大正区や近隣区をはじめ、府下各市町村から延べ２４，４５６人もの方が来場された。</a:t>
            </a:r>
            <a:endParaRPr kumimoji="1" lang="en-US" altLang="ja-JP" dirty="0" smtClean="0"/>
          </a:p>
          <a:p>
            <a:r>
              <a:rPr kumimoji="1" lang="ja-JP" altLang="en-US" dirty="0" smtClean="0"/>
              <a:t>・社会実験を通じ、事業内容や事業形態により一定の事業性や収益性が確保され、持続可能な事業展開が可能と結論付けた。</a:t>
            </a:r>
            <a:endParaRPr kumimoji="1" lang="ja-JP" altLang="en-US" dirty="0"/>
          </a:p>
        </p:txBody>
      </p:sp>
      <p:sp>
        <p:nvSpPr>
          <p:cNvPr id="4" name="スライド番号プレースホルダ 3"/>
          <p:cNvSpPr>
            <a:spLocks noGrp="1"/>
          </p:cNvSpPr>
          <p:nvPr>
            <p:ph type="sldNum" sz="quarter" idx="10"/>
          </p:nvPr>
        </p:nvSpPr>
        <p:spPr/>
        <p:txBody>
          <a:bodyPr/>
          <a:lstStyle/>
          <a:p>
            <a:fld id="{E8CD6544-C63F-43E2-AF72-3B3B0E633FE4}"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（説明）</a:t>
            </a:r>
            <a:endParaRPr kumimoji="1" lang="en-US" altLang="ja-JP" dirty="0" smtClean="0"/>
          </a:p>
          <a:p>
            <a:r>
              <a:rPr kumimoji="1" lang="ja-JP" altLang="en-US" dirty="0" smtClean="0"/>
              <a:t>・社会実験事業から見えてきた可能性と課題については、ご覧のとおり。</a:t>
            </a:r>
            <a:endParaRPr kumimoji="1" lang="ja-JP" altLang="en-US" dirty="0"/>
          </a:p>
        </p:txBody>
      </p:sp>
      <p:sp>
        <p:nvSpPr>
          <p:cNvPr id="4" name="スライド番号プレースホルダ 3"/>
          <p:cNvSpPr>
            <a:spLocks noGrp="1"/>
          </p:cNvSpPr>
          <p:nvPr>
            <p:ph type="sldNum" sz="quarter" idx="10"/>
          </p:nvPr>
        </p:nvSpPr>
        <p:spPr/>
        <p:txBody>
          <a:bodyPr/>
          <a:lstStyle/>
          <a:p>
            <a:fld id="{E8CD6544-C63F-43E2-AF72-3B3B0E633FE4}"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（説明）</a:t>
            </a:r>
            <a:endParaRPr kumimoji="1" lang="en-US" altLang="ja-JP" dirty="0" smtClean="0"/>
          </a:p>
          <a:p>
            <a:r>
              <a:rPr kumimoji="1" lang="ja-JP" altLang="en-US" dirty="0" smtClean="0"/>
              <a:t>・今後の主なスケジュール（予定）はご覧のとおり。</a:t>
            </a:r>
            <a:endParaRPr kumimoji="1" lang="en-US" altLang="ja-JP" dirty="0" smtClean="0"/>
          </a:p>
          <a:p>
            <a:r>
              <a:rPr kumimoji="1" lang="ja-JP" altLang="en-US" dirty="0" smtClean="0"/>
              <a:t>・来年度（平成２８年度）に事業者を決定し、平成２９年度のオープンを予定している。</a:t>
            </a:r>
            <a:endParaRPr kumimoji="1" lang="ja-JP" altLang="en-US" dirty="0"/>
          </a:p>
        </p:txBody>
      </p:sp>
      <p:sp>
        <p:nvSpPr>
          <p:cNvPr id="4" name="スライド番号プレースホルダ 3"/>
          <p:cNvSpPr>
            <a:spLocks noGrp="1"/>
          </p:cNvSpPr>
          <p:nvPr>
            <p:ph type="sldNum" sz="quarter" idx="10"/>
          </p:nvPr>
        </p:nvSpPr>
        <p:spPr/>
        <p:txBody>
          <a:bodyPr/>
          <a:lstStyle/>
          <a:p>
            <a:fld id="{E8CD6544-C63F-43E2-AF72-3B3B0E633FE4}"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（説明）</a:t>
            </a:r>
            <a:endParaRPr kumimoji="1" lang="en-US" altLang="ja-JP" dirty="0" smtClean="0"/>
          </a:p>
          <a:p>
            <a:r>
              <a:rPr kumimoji="1" lang="ja-JP" altLang="en-US" dirty="0" smtClean="0"/>
              <a:t>・尻無川河川広場の整備イメージはご覧のとおり。あくまでもイメージ。</a:t>
            </a:r>
            <a:endParaRPr kumimoji="1" lang="en-US" altLang="ja-JP" dirty="0" smtClean="0"/>
          </a:p>
          <a:p>
            <a:r>
              <a:rPr kumimoji="1" lang="ja-JP" altLang="en-US" dirty="0" smtClean="0"/>
              <a:t>・３つの柱を中心に、大正区らしく地域に愛され、また、水都大阪の新たなシンボルとなるような拠点を構想している。</a:t>
            </a:r>
            <a:endParaRPr kumimoji="1" lang="ja-JP" altLang="en-US" dirty="0"/>
          </a:p>
        </p:txBody>
      </p:sp>
      <p:sp>
        <p:nvSpPr>
          <p:cNvPr id="4" name="スライド番号プレースホルダ 3"/>
          <p:cNvSpPr>
            <a:spLocks noGrp="1"/>
          </p:cNvSpPr>
          <p:nvPr>
            <p:ph type="sldNum" sz="quarter" idx="10"/>
          </p:nvPr>
        </p:nvSpPr>
        <p:spPr/>
        <p:txBody>
          <a:bodyPr/>
          <a:lstStyle/>
          <a:p>
            <a:fld id="{E8CD6544-C63F-43E2-AF72-3B3B0E633FE4}" type="slidenum">
              <a:rPr kumimoji="1" lang="ja-JP" altLang="en-US" smtClean="0"/>
              <a:pPr/>
              <a:t>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1AB363B-B8A6-497E-804A-04F32D78D5F1}" type="datetime1">
              <a:rPr kumimoji="1" lang="ja-JP" altLang="en-US" smtClean="0">
                <a:solidFill>
                  <a:srgbClr val="FEFAC9"/>
                </a:solidFill>
              </a:rPr>
              <a:pPr/>
              <a:t>2016/1/6</a:t>
            </a:fld>
            <a:endParaRPr kumimoji="1" lang="ja-JP" altLang="en-US">
              <a:solidFill>
                <a:srgbClr val="FEFAC9"/>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FEFAC9"/>
              </a:solidFill>
            </a:endParaRPr>
          </a:p>
        </p:txBody>
      </p:sp>
      <p:sp>
        <p:nvSpPr>
          <p:cNvPr id="6" name="スライド番号プレースホルダ 5"/>
          <p:cNvSpPr>
            <a:spLocks noGrp="1"/>
          </p:cNvSpPr>
          <p:nvPr>
            <p:ph type="sldNum" sz="quarter" idx="12"/>
          </p:nvPr>
        </p:nvSpPr>
        <p:spPr/>
        <p:txBody>
          <a:bodyPr/>
          <a:lstStyle/>
          <a:p>
            <a:fld id="{A883A309-61C8-49C1-8F68-711662E56C20}" type="slidenum">
              <a:rPr kumimoji="1" lang="ja-JP" altLang="en-US" smtClean="0">
                <a:solidFill>
                  <a:srgbClr val="FEFAC9"/>
                </a:solidFill>
              </a:rPr>
              <a:pPr/>
              <a:t>‹#›</a:t>
            </a:fld>
            <a:endParaRPr kumimoji="1" lang="ja-JP" altLang="en-US">
              <a:solidFill>
                <a:srgbClr val="FEFAC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C14341-A3D3-4A2D-973C-C4F570006EA0}" type="datetime1">
              <a:rPr kumimoji="1" lang="ja-JP" altLang="en-US" smtClean="0">
                <a:solidFill>
                  <a:srgbClr val="FEFAC9"/>
                </a:solidFill>
              </a:rPr>
              <a:pPr/>
              <a:t>2016/1/6</a:t>
            </a:fld>
            <a:endParaRPr kumimoji="1" lang="ja-JP" altLang="en-US">
              <a:solidFill>
                <a:srgbClr val="FEFAC9"/>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FEFAC9"/>
              </a:solidFill>
            </a:endParaRPr>
          </a:p>
        </p:txBody>
      </p:sp>
      <p:sp>
        <p:nvSpPr>
          <p:cNvPr id="6" name="スライド番号プレースホルダ 5"/>
          <p:cNvSpPr>
            <a:spLocks noGrp="1"/>
          </p:cNvSpPr>
          <p:nvPr>
            <p:ph type="sldNum" sz="quarter" idx="12"/>
          </p:nvPr>
        </p:nvSpPr>
        <p:spPr/>
        <p:txBody>
          <a:bodyPr/>
          <a:lstStyle/>
          <a:p>
            <a:fld id="{A883A309-61C8-49C1-8F68-711662E56C20}" type="slidenum">
              <a:rPr kumimoji="1" lang="ja-JP" altLang="en-US" smtClean="0">
                <a:solidFill>
                  <a:srgbClr val="FEFAC9"/>
                </a:solidFill>
              </a:rPr>
              <a:pPr/>
              <a:t>‹#›</a:t>
            </a:fld>
            <a:endParaRPr kumimoji="1" lang="ja-JP" altLang="en-US">
              <a:solidFill>
                <a:srgbClr val="FEFAC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E0E4D8A-C4D8-4DDB-A4D2-F3FA88D881D8}" type="datetime1">
              <a:rPr kumimoji="1" lang="ja-JP" altLang="en-US" smtClean="0">
                <a:solidFill>
                  <a:srgbClr val="FEFAC9"/>
                </a:solidFill>
              </a:rPr>
              <a:pPr/>
              <a:t>2016/1/6</a:t>
            </a:fld>
            <a:endParaRPr kumimoji="1" lang="ja-JP" altLang="en-US">
              <a:solidFill>
                <a:srgbClr val="FEFAC9"/>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FEFAC9"/>
              </a:solidFill>
            </a:endParaRPr>
          </a:p>
        </p:txBody>
      </p:sp>
      <p:sp>
        <p:nvSpPr>
          <p:cNvPr id="6" name="スライド番号プレースホルダ 5"/>
          <p:cNvSpPr>
            <a:spLocks noGrp="1"/>
          </p:cNvSpPr>
          <p:nvPr>
            <p:ph type="sldNum" sz="quarter" idx="12"/>
          </p:nvPr>
        </p:nvSpPr>
        <p:spPr/>
        <p:txBody>
          <a:bodyPr/>
          <a:lstStyle/>
          <a:p>
            <a:fld id="{A883A309-61C8-49C1-8F68-711662E56C20}" type="slidenum">
              <a:rPr kumimoji="1" lang="ja-JP" altLang="en-US" smtClean="0">
                <a:solidFill>
                  <a:srgbClr val="FEFAC9"/>
                </a:solidFill>
              </a:rPr>
              <a:pPr/>
              <a:t>‹#›</a:t>
            </a:fld>
            <a:endParaRPr kumimoji="1" lang="ja-JP" altLang="en-US">
              <a:solidFill>
                <a:srgbClr val="FEFAC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7AA07F8-8815-4F6D-945E-2229F422B95B}" type="datetime1">
              <a:rPr kumimoji="1" lang="ja-JP" altLang="en-US" smtClean="0">
                <a:solidFill>
                  <a:srgbClr val="FEFAC9"/>
                </a:solidFill>
              </a:rPr>
              <a:pPr/>
              <a:t>2016/1/6</a:t>
            </a:fld>
            <a:endParaRPr kumimoji="1" lang="ja-JP" altLang="en-US">
              <a:solidFill>
                <a:srgbClr val="FEFAC9"/>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FEFAC9"/>
              </a:solidFill>
            </a:endParaRPr>
          </a:p>
        </p:txBody>
      </p:sp>
      <p:sp>
        <p:nvSpPr>
          <p:cNvPr id="6" name="スライド番号プレースホルダ 5"/>
          <p:cNvSpPr>
            <a:spLocks noGrp="1"/>
          </p:cNvSpPr>
          <p:nvPr>
            <p:ph type="sldNum" sz="quarter" idx="12"/>
          </p:nvPr>
        </p:nvSpPr>
        <p:spPr/>
        <p:txBody>
          <a:bodyPr/>
          <a:lstStyle/>
          <a:p>
            <a:fld id="{A883A309-61C8-49C1-8F68-711662E56C20}" type="slidenum">
              <a:rPr kumimoji="1" lang="ja-JP" altLang="en-US" smtClean="0">
                <a:solidFill>
                  <a:srgbClr val="FEFAC9"/>
                </a:solidFill>
              </a:rPr>
              <a:pPr/>
              <a:t>‹#›</a:t>
            </a:fld>
            <a:endParaRPr kumimoji="1" lang="ja-JP" altLang="en-US">
              <a:solidFill>
                <a:srgbClr val="FEFAC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84ED0DA-FFEB-4419-B3F6-AFFAF2BE2953}" type="datetime1">
              <a:rPr kumimoji="1" lang="ja-JP" altLang="en-US" smtClean="0">
                <a:solidFill>
                  <a:srgbClr val="FEFAC9"/>
                </a:solidFill>
              </a:rPr>
              <a:pPr/>
              <a:t>2016/1/6</a:t>
            </a:fld>
            <a:endParaRPr kumimoji="1" lang="ja-JP" altLang="en-US">
              <a:solidFill>
                <a:srgbClr val="FEFAC9"/>
              </a:solidFill>
            </a:endParaRPr>
          </a:p>
        </p:txBody>
      </p:sp>
      <p:sp>
        <p:nvSpPr>
          <p:cNvPr id="5" name="フッター プレースホルダ 4"/>
          <p:cNvSpPr>
            <a:spLocks noGrp="1"/>
          </p:cNvSpPr>
          <p:nvPr>
            <p:ph type="ftr" sz="quarter" idx="11"/>
          </p:nvPr>
        </p:nvSpPr>
        <p:spPr/>
        <p:txBody>
          <a:bodyPr/>
          <a:lstStyle/>
          <a:p>
            <a:endParaRPr kumimoji="1" lang="ja-JP" altLang="en-US">
              <a:solidFill>
                <a:srgbClr val="FEFAC9"/>
              </a:solidFill>
            </a:endParaRPr>
          </a:p>
        </p:txBody>
      </p:sp>
      <p:sp>
        <p:nvSpPr>
          <p:cNvPr id="6" name="スライド番号プレースホルダ 5"/>
          <p:cNvSpPr>
            <a:spLocks noGrp="1"/>
          </p:cNvSpPr>
          <p:nvPr>
            <p:ph type="sldNum" sz="quarter" idx="12"/>
          </p:nvPr>
        </p:nvSpPr>
        <p:spPr/>
        <p:txBody>
          <a:bodyPr/>
          <a:lstStyle/>
          <a:p>
            <a:fld id="{A883A309-61C8-49C1-8F68-711662E56C20}" type="slidenum">
              <a:rPr kumimoji="1" lang="ja-JP" altLang="en-US" smtClean="0">
                <a:solidFill>
                  <a:srgbClr val="FEFAC9"/>
                </a:solidFill>
              </a:rPr>
              <a:pPr/>
              <a:t>‹#›</a:t>
            </a:fld>
            <a:endParaRPr kumimoji="1" lang="ja-JP" altLang="en-US">
              <a:solidFill>
                <a:srgbClr val="FEFAC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386C3E0-825B-4CC2-863C-5C4AEF2AAB56}" type="datetime1">
              <a:rPr kumimoji="1" lang="ja-JP" altLang="en-US" smtClean="0">
                <a:solidFill>
                  <a:srgbClr val="FEFAC9"/>
                </a:solidFill>
              </a:rPr>
              <a:pPr/>
              <a:t>2016/1/6</a:t>
            </a:fld>
            <a:endParaRPr kumimoji="1" lang="ja-JP" altLang="en-US">
              <a:solidFill>
                <a:srgbClr val="FEFAC9"/>
              </a:solidFill>
            </a:endParaRPr>
          </a:p>
        </p:txBody>
      </p:sp>
      <p:sp>
        <p:nvSpPr>
          <p:cNvPr id="6" name="フッター プレースホルダ 5"/>
          <p:cNvSpPr>
            <a:spLocks noGrp="1"/>
          </p:cNvSpPr>
          <p:nvPr>
            <p:ph type="ftr" sz="quarter" idx="11"/>
          </p:nvPr>
        </p:nvSpPr>
        <p:spPr/>
        <p:txBody>
          <a:bodyPr/>
          <a:lstStyle/>
          <a:p>
            <a:endParaRPr kumimoji="1" lang="ja-JP" altLang="en-US">
              <a:solidFill>
                <a:srgbClr val="FEFAC9"/>
              </a:solidFill>
            </a:endParaRPr>
          </a:p>
        </p:txBody>
      </p:sp>
      <p:sp>
        <p:nvSpPr>
          <p:cNvPr id="7" name="スライド番号プレースホルダ 6"/>
          <p:cNvSpPr>
            <a:spLocks noGrp="1"/>
          </p:cNvSpPr>
          <p:nvPr>
            <p:ph type="sldNum" sz="quarter" idx="12"/>
          </p:nvPr>
        </p:nvSpPr>
        <p:spPr/>
        <p:txBody>
          <a:bodyPr/>
          <a:lstStyle/>
          <a:p>
            <a:fld id="{A883A309-61C8-49C1-8F68-711662E56C20}" type="slidenum">
              <a:rPr kumimoji="1" lang="ja-JP" altLang="en-US" smtClean="0">
                <a:solidFill>
                  <a:srgbClr val="FEFAC9"/>
                </a:solidFill>
              </a:rPr>
              <a:pPr/>
              <a:t>‹#›</a:t>
            </a:fld>
            <a:endParaRPr kumimoji="1" lang="ja-JP" altLang="en-US">
              <a:solidFill>
                <a:srgbClr val="FEFAC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BEBE0D5-BD57-449F-8A70-3ECBC530238B}" type="datetime1">
              <a:rPr kumimoji="1" lang="ja-JP" altLang="en-US" smtClean="0">
                <a:solidFill>
                  <a:srgbClr val="FEFAC9"/>
                </a:solidFill>
              </a:rPr>
              <a:pPr/>
              <a:t>2016/1/6</a:t>
            </a:fld>
            <a:endParaRPr kumimoji="1" lang="ja-JP" altLang="en-US">
              <a:solidFill>
                <a:srgbClr val="FEFAC9"/>
              </a:solidFill>
            </a:endParaRPr>
          </a:p>
        </p:txBody>
      </p:sp>
      <p:sp>
        <p:nvSpPr>
          <p:cNvPr id="8" name="フッター プレースホルダ 7"/>
          <p:cNvSpPr>
            <a:spLocks noGrp="1"/>
          </p:cNvSpPr>
          <p:nvPr>
            <p:ph type="ftr" sz="quarter" idx="11"/>
          </p:nvPr>
        </p:nvSpPr>
        <p:spPr/>
        <p:txBody>
          <a:bodyPr/>
          <a:lstStyle/>
          <a:p>
            <a:endParaRPr kumimoji="1" lang="ja-JP" altLang="en-US">
              <a:solidFill>
                <a:srgbClr val="FEFAC9"/>
              </a:solidFill>
            </a:endParaRPr>
          </a:p>
        </p:txBody>
      </p:sp>
      <p:sp>
        <p:nvSpPr>
          <p:cNvPr id="9" name="スライド番号プレースホルダ 8"/>
          <p:cNvSpPr>
            <a:spLocks noGrp="1"/>
          </p:cNvSpPr>
          <p:nvPr>
            <p:ph type="sldNum" sz="quarter" idx="12"/>
          </p:nvPr>
        </p:nvSpPr>
        <p:spPr/>
        <p:txBody>
          <a:bodyPr/>
          <a:lstStyle/>
          <a:p>
            <a:fld id="{A883A309-61C8-49C1-8F68-711662E56C20}" type="slidenum">
              <a:rPr kumimoji="1" lang="ja-JP" altLang="en-US" smtClean="0">
                <a:solidFill>
                  <a:srgbClr val="FEFAC9"/>
                </a:solidFill>
              </a:rPr>
              <a:pPr/>
              <a:t>‹#›</a:t>
            </a:fld>
            <a:endParaRPr kumimoji="1" lang="ja-JP" altLang="en-US">
              <a:solidFill>
                <a:srgbClr val="FEFAC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33CA579-49B1-432A-9ED2-6353B800C475}" type="datetime1">
              <a:rPr kumimoji="1" lang="ja-JP" altLang="en-US" smtClean="0">
                <a:solidFill>
                  <a:srgbClr val="FEFAC9"/>
                </a:solidFill>
              </a:rPr>
              <a:pPr/>
              <a:t>2016/1/6</a:t>
            </a:fld>
            <a:endParaRPr kumimoji="1" lang="ja-JP" altLang="en-US">
              <a:solidFill>
                <a:srgbClr val="FEFAC9"/>
              </a:solidFill>
            </a:endParaRPr>
          </a:p>
        </p:txBody>
      </p:sp>
      <p:sp>
        <p:nvSpPr>
          <p:cNvPr id="4" name="フッター プレースホルダ 3"/>
          <p:cNvSpPr>
            <a:spLocks noGrp="1"/>
          </p:cNvSpPr>
          <p:nvPr>
            <p:ph type="ftr" sz="quarter" idx="11"/>
          </p:nvPr>
        </p:nvSpPr>
        <p:spPr/>
        <p:txBody>
          <a:bodyPr/>
          <a:lstStyle/>
          <a:p>
            <a:endParaRPr kumimoji="1" lang="ja-JP" altLang="en-US">
              <a:solidFill>
                <a:srgbClr val="FEFAC9"/>
              </a:solidFill>
            </a:endParaRPr>
          </a:p>
        </p:txBody>
      </p:sp>
      <p:sp>
        <p:nvSpPr>
          <p:cNvPr id="5" name="スライド番号プレースホルダ 4"/>
          <p:cNvSpPr>
            <a:spLocks noGrp="1"/>
          </p:cNvSpPr>
          <p:nvPr>
            <p:ph type="sldNum" sz="quarter" idx="12"/>
          </p:nvPr>
        </p:nvSpPr>
        <p:spPr/>
        <p:txBody>
          <a:bodyPr/>
          <a:lstStyle/>
          <a:p>
            <a:fld id="{A883A309-61C8-49C1-8F68-711662E56C20}" type="slidenum">
              <a:rPr kumimoji="1" lang="ja-JP" altLang="en-US" smtClean="0">
                <a:solidFill>
                  <a:srgbClr val="FEFAC9"/>
                </a:solidFill>
              </a:rPr>
              <a:pPr/>
              <a:t>‹#›</a:t>
            </a:fld>
            <a:endParaRPr kumimoji="1" lang="ja-JP" altLang="en-US">
              <a:solidFill>
                <a:srgbClr val="FEFAC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D6EA653-BD6B-4BA5-9AC3-336C19D31AE0}" type="datetime1">
              <a:rPr kumimoji="1" lang="ja-JP" altLang="en-US" smtClean="0">
                <a:solidFill>
                  <a:srgbClr val="FEFAC9"/>
                </a:solidFill>
              </a:rPr>
              <a:pPr/>
              <a:t>2016/1/6</a:t>
            </a:fld>
            <a:endParaRPr kumimoji="1" lang="ja-JP" altLang="en-US">
              <a:solidFill>
                <a:srgbClr val="FEFAC9"/>
              </a:solidFill>
            </a:endParaRPr>
          </a:p>
        </p:txBody>
      </p:sp>
      <p:sp>
        <p:nvSpPr>
          <p:cNvPr id="3" name="フッター プレースホルダ 2"/>
          <p:cNvSpPr>
            <a:spLocks noGrp="1"/>
          </p:cNvSpPr>
          <p:nvPr>
            <p:ph type="ftr" sz="quarter" idx="11"/>
          </p:nvPr>
        </p:nvSpPr>
        <p:spPr/>
        <p:txBody>
          <a:bodyPr/>
          <a:lstStyle/>
          <a:p>
            <a:endParaRPr kumimoji="1" lang="ja-JP" altLang="en-US">
              <a:solidFill>
                <a:srgbClr val="FEFAC9"/>
              </a:solidFill>
            </a:endParaRPr>
          </a:p>
        </p:txBody>
      </p:sp>
      <p:sp>
        <p:nvSpPr>
          <p:cNvPr id="4" name="スライド番号プレースホルダ 3"/>
          <p:cNvSpPr>
            <a:spLocks noGrp="1"/>
          </p:cNvSpPr>
          <p:nvPr>
            <p:ph type="sldNum" sz="quarter" idx="12"/>
          </p:nvPr>
        </p:nvSpPr>
        <p:spPr/>
        <p:txBody>
          <a:bodyPr/>
          <a:lstStyle/>
          <a:p>
            <a:fld id="{A883A309-61C8-49C1-8F68-711662E56C20}" type="slidenum">
              <a:rPr kumimoji="1" lang="ja-JP" altLang="en-US" smtClean="0">
                <a:solidFill>
                  <a:srgbClr val="FEFAC9"/>
                </a:solidFill>
              </a:rPr>
              <a:pPr/>
              <a:t>‹#›</a:t>
            </a:fld>
            <a:endParaRPr kumimoji="1" lang="ja-JP" altLang="en-US">
              <a:solidFill>
                <a:srgbClr val="FEFAC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ABD5AAB-D355-4E07-A0F6-72122415BE9B}" type="datetime1">
              <a:rPr kumimoji="1" lang="ja-JP" altLang="en-US" smtClean="0">
                <a:solidFill>
                  <a:srgbClr val="FEFAC9"/>
                </a:solidFill>
              </a:rPr>
              <a:pPr/>
              <a:t>2016/1/6</a:t>
            </a:fld>
            <a:endParaRPr kumimoji="1" lang="ja-JP" altLang="en-US">
              <a:solidFill>
                <a:srgbClr val="FEFAC9"/>
              </a:solidFill>
            </a:endParaRPr>
          </a:p>
        </p:txBody>
      </p:sp>
      <p:sp>
        <p:nvSpPr>
          <p:cNvPr id="6" name="フッター プレースホルダ 5"/>
          <p:cNvSpPr>
            <a:spLocks noGrp="1"/>
          </p:cNvSpPr>
          <p:nvPr>
            <p:ph type="ftr" sz="quarter" idx="11"/>
          </p:nvPr>
        </p:nvSpPr>
        <p:spPr/>
        <p:txBody>
          <a:bodyPr/>
          <a:lstStyle/>
          <a:p>
            <a:endParaRPr kumimoji="1" lang="ja-JP" altLang="en-US">
              <a:solidFill>
                <a:srgbClr val="FEFAC9"/>
              </a:solidFill>
            </a:endParaRPr>
          </a:p>
        </p:txBody>
      </p:sp>
      <p:sp>
        <p:nvSpPr>
          <p:cNvPr id="7" name="スライド番号プレースホルダ 6"/>
          <p:cNvSpPr>
            <a:spLocks noGrp="1"/>
          </p:cNvSpPr>
          <p:nvPr>
            <p:ph type="sldNum" sz="quarter" idx="12"/>
          </p:nvPr>
        </p:nvSpPr>
        <p:spPr/>
        <p:txBody>
          <a:bodyPr/>
          <a:lstStyle/>
          <a:p>
            <a:fld id="{A883A309-61C8-49C1-8F68-711662E56C20}" type="slidenum">
              <a:rPr kumimoji="1" lang="ja-JP" altLang="en-US" smtClean="0">
                <a:solidFill>
                  <a:srgbClr val="FEFAC9"/>
                </a:solidFill>
              </a:rPr>
              <a:pPr/>
              <a:t>‹#›</a:t>
            </a:fld>
            <a:endParaRPr kumimoji="1" lang="ja-JP" altLang="en-US">
              <a:solidFill>
                <a:srgbClr val="FEFAC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0FB5155-A3BF-4309-AC01-7F69C2BA355D}" type="datetime1">
              <a:rPr kumimoji="1" lang="ja-JP" altLang="en-US" smtClean="0">
                <a:solidFill>
                  <a:srgbClr val="FEFAC9"/>
                </a:solidFill>
              </a:rPr>
              <a:pPr/>
              <a:t>2016/1/6</a:t>
            </a:fld>
            <a:endParaRPr kumimoji="1" lang="ja-JP" altLang="en-US">
              <a:solidFill>
                <a:srgbClr val="FEFAC9"/>
              </a:solidFill>
            </a:endParaRPr>
          </a:p>
        </p:txBody>
      </p:sp>
      <p:sp>
        <p:nvSpPr>
          <p:cNvPr id="6" name="フッター プレースホルダ 5"/>
          <p:cNvSpPr>
            <a:spLocks noGrp="1"/>
          </p:cNvSpPr>
          <p:nvPr>
            <p:ph type="ftr" sz="quarter" idx="11"/>
          </p:nvPr>
        </p:nvSpPr>
        <p:spPr/>
        <p:txBody>
          <a:bodyPr/>
          <a:lstStyle/>
          <a:p>
            <a:endParaRPr kumimoji="1" lang="ja-JP" altLang="en-US">
              <a:solidFill>
                <a:srgbClr val="FEFAC9"/>
              </a:solidFill>
            </a:endParaRPr>
          </a:p>
        </p:txBody>
      </p:sp>
      <p:sp>
        <p:nvSpPr>
          <p:cNvPr id="7" name="スライド番号プレースホルダ 6"/>
          <p:cNvSpPr>
            <a:spLocks noGrp="1"/>
          </p:cNvSpPr>
          <p:nvPr>
            <p:ph type="sldNum" sz="quarter" idx="12"/>
          </p:nvPr>
        </p:nvSpPr>
        <p:spPr/>
        <p:txBody>
          <a:bodyPr/>
          <a:lstStyle/>
          <a:p>
            <a:fld id="{A883A309-61C8-49C1-8F68-711662E56C20}" type="slidenum">
              <a:rPr kumimoji="1" lang="ja-JP" altLang="en-US" smtClean="0">
                <a:solidFill>
                  <a:srgbClr val="FEFAC9"/>
                </a:solidFill>
              </a:rPr>
              <a:pPr/>
              <a:t>‹#›</a:t>
            </a:fld>
            <a:endParaRPr kumimoji="1" lang="ja-JP" altLang="en-US">
              <a:solidFill>
                <a:srgbClr val="FEFAC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EAEA9-033F-474D-BCDD-B4C361E51275}" type="datetime1">
              <a:rPr kumimoji="1" lang="ja-JP" altLang="en-US" smtClean="0">
                <a:solidFill>
                  <a:srgbClr val="FEFAC9"/>
                </a:solidFill>
              </a:rPr>
              <a:pPr/>
              <a:t>2016/1/6</a:t>
            </a:fld>
            <a:endParaRPr kumimoji="1" lang="ja-JP" altLang="en-US">
              <a:solidFill>
                <a:srgbClr val="FEFAC9"/>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srgbClr val="FEFAC9"/>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3A309-61C8-49C1-8F68-711662E56C20}" type="slidenum">
              <a:rPr kumimoji="1" lang="ja-JP" altLang="en-US" smtClean="0">
                <a:solidFill>
                  <a:srgbClr val="FEFAC9"/>
                </a:solidFill>
              </a:rPr>
              <a:pPr/>
              <a:t>‹#›</a:t>
            </a:fld>
            <a:endParaRPr kumimoji="1" lang="ja-JP" altLang="en-US">
              <a:solidFill>
                <a:srgbClr val="FEFAC9"/>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ユーザ作業用フォルダ\00　総合企画担当共用\14 尻無川河川広場\03 Ｔａｉｓｈｏリバービレッジ（社会実験事業）\★写真・ロゴ素材\Ｔａｉｓｈｏリバービレッジ　ロゴ.jpg"/>
          <p:cNvPicPr>
            <a:picLocks noChangeAspect="1" noChangeArrowheads="1"/>
          </p:cNvPicPr>
          <p:nvPr/>
        </p:nvPicPr>
        <p:blipFill>
          <a:blip r:embed="rId3" cstate="print"/>
          <a:srcRect l="5656" t="2439" r="4972" b="4878"/>
          <a:stretch>
            <a:fillRect/>
          </a:stretch>
        </p:blipFill>
        <p:spPr bwMode="auto">
          <a:xfrm>
            <a:off x="-214362" y="-171400"/>
            <a:ext cx="9466882" cy="7200800"/>
          </a:xfrm>
          <a:prstGeom prst="rect">
            <a:avLst/>
          </a:prstGeom>
          <a:ln>
            <a:noFill/>
          </a:ln>
          <a:effectLst>
            <a:softEdge rad="112500"/>
          </a:effectLst>
        </p:spPr>
      </p:pic>
      <p:sp>
        <p:nvSpPr>
          <p:cNvPr id="3" name="サブタイトル 2"/>
          <p:cNvSpPr>
            <a:spLocks noGrp="1"/>
          </p:cNvSpPr>
          <p:nvPr>
            <p:ph type="subTitle" idx="1"/>
          </p:nvPr>
        </p:nvSpPr>
        <p:spPr>
          <a:xfrm>
            <a:off x="1371600" y="5373216"/>
            <a:ext cx="6400800" cy="910952"/>
          </a:xfrm>
        </p:spPr>
        <p:txBody>
          <a:bodyPr>
            <a:normAutofit/>
          </a:bodyPr>
          <a:lstStyle/>
          <a:p>
            <a:pPr algn="ctr"/>
            <a:r>
              <a:rPr kumimoji="1" lang="ja-JP" altLang="en-US" sz="2400" b="1" dirty="0" smtClean="0">
                <a:solidFill>
                  <a:schemeClr val="tx1"/>
                </a:solidFill>
                <a:effectLst>
                  <a:outerShdw blurRad="38100" dist="38100" dir="2700000" algn="tl">
                    <a:srgbClr val="000000">
                      <a:alpha val="43137"/>
                    </a:srgbClr>
                  </a:outerShdw>
                </a:effectLst>
                <a:latin typeface="Microsoft YaHei" pitchFamily="34" charset="-122"/>
                <a:ea typeface="Microsoft YaHei" pitchFamily="34" charset="-122"/>
              </a:rPr>
              <a:t>平成</a:t>
            </a:r>
            <a:r>
              <a:rPr lang="en-US" altLang="ja-JP" sz="2400" b="1" dirty="0" smtClean="0">
                <a:solidFill>
                  <a:schemeClr val="tx1"/>
                </a:solidFill>
                <a:effectLst>
                  <a:outerShdw blurRad="38100" dist="38100" dir="2700000" algn="tl">
                    <a:srgbClr val="000000">
                      <a:alpha val="43137"/>
                    </a:srgbClr>
                  </a:outerShdw>
                </a:effectLst>
                <a:latin typeface="Microsoft YaHei" pitchFamily="34" charset="-122"/>
                <a:ea typeface="Microsoft YaHei" pitchFamily="34" charset="-122"/>
              </a:rPr>
              <a:t>28</a:t>
            </a:r>
            <a:r>
              <a:rPr kumimoji="1" lang="ja-JP" altLang="en-US" sz="2400" b="1" dirty="0" smtClean="0">
                <a:solidFill>
                  <a:schemeClr val="tx1"/>
                </a:solidFill>
                <a:effectLst>
                  <a:outerShdw blurRad="38100" dist="38100" dir="2700000" algn="tl">
                    <a:srgbClr val="000000">
                      <a:alpha val="43137"/>
                    </a:srgbClr>
                  </a:outerShdw>
                </a:effectLst>
                <a:latin typeface="Microsoft YaHei" pitchFamily="34" charset="-122"/>
                <a:ea typeface="Microsoft YaHei" pitchFamily="34" charset="-122"/>
              </a:rPr>
              <a:t>年</a:t>
            </a:r>
            <a:r>
              <a:rPr lang="ja-JP" altLang="en-US" sz="2400" b="1" dirty="0" smtClean="0">
                <a:solidFill>
                  <a:schemeClr val="tx1"/>
                </a:solidFill>
                <a:effectLst>
                  <a:outerShdw blurRad="38100" dist="38100" dir="2700000" algn="tl">
                    <a:srgbClr val="000000">
                      <a:alpha val="43137"/>
                    </a:srgbClr>
                  </a:outerShdw>
                </a:effectLst>
                <a:latin typeface="Microsoft YaHei" pitchFamily="34" charset="-122"/>
                <a:ea typeface="Microsoft YaHei" pitchFamily="34" charset="-122"/>
              </a:rPr>
              <a:t>１</a:t>
            </a:r>
            <a:r>
              <a:rPr kumimoji="1" lang="ja-JP" altLang="en-US" sz="2400" b="1" dirty="0" smtClean="0">
                <a:solidFill>
                  <a:schemeClr val="tx1"/>
                </a:solidFill>
                <a:effectLst>
                  <a:outerShdw blurRad="38100" dist="38100" dir="2700000" algn="tl">
                    <a:srgbClr val="000000">
                      <a:alpha val="43137"/>
                    </a:srgbClr>
                  </a:outerShdw>
                </a:effectLst>
                <a:latin typeface="Microsoft YaHei" pitchFamily="34" charset="-122"/>
                <a:ea typeface="Microsoft YaHei" pitchFamily="34" charset="-122"/>
              </a:rPr>
              <a:t>月</a:t>
            </a:r>
            <a:r>
              <a:rPr lang="en-US" altLang="ja-JP" sz="2400" b="1" dirty="0" smtClean="0">
                <a:solidFill>
                  <a:schemeClr val="tx1"/>
                </a:solidFill>
                <a:effectLst>
                  <a:outerShdw blurRad="38100" dist="38100" dir="2700000" algn="tl">
                    <a:srgbClr val="000000">
                      <a:alpha val="43137"/>
                    </a:srgbClr>
                  </a:outerShdw>
                </a:effectLst>
                <a:latin typeface="Microsoft YaHei" pitchFamily="34" charset="-122"/>
                <a:ea typeface="Microsoft YaHei" pitchFamily="34" charset="-122"/>
              </a:rPr>
              <a:t>15</a:t>
            </a:r>
            <a:r>
              <a:rPr kumimoji="1" lang="ja-JP" altLang="en-US" sz="2400" b="1" dirty="0" smtClean="0">
                <a:solidFill>
                  <a:schemeClr val="tx1"/>
                </a:solidFill>
                <a:effectLst>
                  <a:outerShdw blurRad="38100" dist="38100" dir="2700000" algn="tl">
                    <a:srgbClr val="000000">
                      <a:alpha val="43137"/>
                    </a:srgbClr>
                  </a:outerShdw>
                </a:effectLst>
                <a:latin typeface="Microsoft YaHei" pitchFamily="34" charset="-122"/>
                <a:ea typeface="Microsoft YaHei" pitchFamily="34" charset="-122"/>
              </a:rPr>
              <a:t>日</a:t>
            </a:r>
            <a:endParaRPr kumimoji="1" lang="en-US" altLang="ja-JP" sz="2400" b="1" dirty="0" smtClean="0">
              <a:solidFill>
                <a:schemeClr val="tx1"/>
              </a:solidFill>
              <a:effectLst>
                <a:outerShdw blurRad="38100" dist="38100" dir="2700000" algn="tl">
                  <a:srgbClr val="000000">
                    <a:alpha val="43137"/>
                  </a:srgbClr>
                </a:outerShdw>
              </a:effectLst>
              <a:latin typeface="Microsoft YaHei" pitchFamily="34" charset="-122"/>
              <a:ea typeface="Microsoft YaHei" pitchFamily="34" charset="-122"/>
            </a:endParaRPr>
          </a:p>
          <a:p>
            <a:pPr algn="ctr"/>
            <a:r>
              <a:rPr kumimoji="1" lang="ja-JP" altLang="en-US" sz="2400" b="1" dirty="0" smtClean="0">
                <a:solidFill>
                  <a:schemeClr val="tx1"/>
                </a:solidFill>
                <a:effectLst>
                  <a:outerShdw blurRad="38100" dist="38100" dir="2700000" algn="tl">
                    <a:srgbClr val="000000">
                      <a:alpha val="43137"/>
                    </a:srgbClr>
                  </a:outerShdw>
                </a:effectLst>
                <a:latin typeface="Microsoft YaHei" pitchFamily="34" charset="-122"/>
                <a:ea typeface="Microsoft YaHei" pitchFamily="34" charset="-122"/>
              </a:rPr>
              <a:t>大阪市大正区</a:t>
            </a:r>
            <a:endParaRPr kumimoji="1" lang="en-US" altLang="ja-JP" sz="2400" b="1" dirty="0" smtClean="0">
              <a:solidFill>
                <a:schemeClr val="tx1"/>
              </a:solidFill>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8" name="テキスト ボックス 7"/>
          <p:cNvSpPr txBox="1"/>
          <p:nvPr/>
        </p:nvSpPr>
        <p:spPr>
          <a:xfrm>
            <a:off x="467544" y="1340768"/>
            <a:ext cx="2736304" cy="461665"/>
          </a:xfrm>
          <a:prstGeom prst="rect">
            <a:avLst/>
          </a:prstGeom>
          <a:noFill/>
        </p:spPr>
        <p:txBody>
          <a:bodyPr wrap="square" rtlCol="0">
            <a:spAutoFit/>
          </a:bodyPr>
          <a:lstStyle/>
          <a:p>
            <a:r>
              <a:rPr lang="en-US" altLang="ja-JP" sz="2400" b="1" dirty="0"/>
              <a:t>【</a:t>
            </a:r>
            <a:r>
              <a:rPr lang="ja-JP" altLang="en-US" sz="2400" b="1" dirty="0"/>
              <a:t>尻無川河川広場</a:t>
            </a:r>
            <a:r>
              <a:rPr lang="en-US" altLang="ja-JP" sz="2400" b="1" dirty="0"/>
              <a:t>】</a:t>
            </a:r>
            <a:endParaRPr kumimoji="1" lang="ja-JP" altLang="en-US" sz="2400" b="1" dirty="0">
              <a:latin typeface="Microsoft YaHei" pitchFamily="34" charset="-122"/>
              <a:ea typeface="Microsoft YaHei" pitchFamily="34" charset="-122"/>
            </a:endParaRPr>
          </a:p>
        </p:txBody>
      </p:sp>
      <p:sp>
        <p:nvSpPr>
          <p:cNvPr id="9" name="テキスト ボックス 8"/>
          <p:cNvSpPr txBox="1"/>
          <p:nvPr/>
        </p:nvSpPr>
        <p:spPr>
          <a:xfrm>
            <a:off x="467544" y="4149080"/>
            <a:ext cx="8233642" cy="707886"/>
          </a:xfrm>
          <a:prstGeom prst="rect">
            <a:avLst/>
          </a:prstGeom>
          <a:noFill/>
        </p:spPr>
        <p:txBody>
          <a:bodyPr wrap="square" rtlCol="0">
            <a:spAutoFit/>
          </a:bodyPr>
          <a:lstStyle/>
          <a:p>
            <a:r>
              <a:rPr lang="ja-JP" altLang="en-US" sz="4000" b="1" dirty="0"/>
              <a:t>社会実験事業報告及びスケジュール</a:t>
            </a:r>
            <a:endParaRPr kumimoji="1" lang="ja-JP" altLang="en-US" sz="4000" b="1" dirty="0">
              <a:latin typeface="Microsoft YaHei" pitchFamily="34" charset="-122"/>
              <a:ea typeface="Microsoft YaHei" pitchFamily="34" charset="-122"/>
            </a:endParaRPr>
          </a:p>
        </p:txBody>
      </p:sp>
      <p:sp>
        <p:nvSpPr>
          <p:cNvPr id="7" name="テキスト ボックス 6"/>
          <p:cNvSpPr txBox="1"/>
          <p:nvPr/>
        </p:nvSpPr>
        <p:spPr>
          <a:xfrm>
            <a:off x="6300192" y="188640"/>
            <a:ext cx="2655912" cy="507831"/>
          </a:xfrm>
          <a:prstGeom prst="rect">
            <a:avLst/>
          </a:prstGeom>
          <a:solidFill>
            <a:schemeClr val="bg1"/>
          </a:solidFill>
          <a:ln>
            <a:solidFill>
              <a:schemeClr val="tx1"/>
            </a:solidFill>
          </a:ln>
        </p:spPr>
        <p:txBody>
          <a:bodyPr wrap="square" rtlCol="0">
            <a:spAutoFit/>
          </a:bodyPr>
          <a:lstStyle/>
          <a:p>
            <a:r>
              <a:rPr kumimoji="1" lang="ja-JP" altLang="en-US" sz="900" dirty="0" smtClean="0"/>
              <a:t>平成</a:t>
            </a:r>
            <a:r>
              <a:rPr kumimoji="1" lang="en-US" altLang="ja-JP" sz="900" dirty="0" smtClean="0"/>
              <a:t>28</a:t>
            </a:r>
            <a:r>
              <a:rPr kumimoji="1" lang="ja-JP" altLang="en-US" sz="900" dirty="0" smtClean="0"/>
              <a:t>年</a:t>
            </a:r>
            <a:r>
              <a:rPr kumimoji="1" lang="en-US" altLang="ja-JP" sz="900" dirty="0" smtClean="0"/>
              <a:t>1</a:t>
            </a:r>
            <a:r>
              <a:rPr kumimoji="1" lang="ja-JP" altLang="en-US" sz="900" dirty="0" smtClean="0"/>
              <a:t>月</a:t>
            </a:r>
            <a:r>
              <a:rPr kumimoji="1" lang="en-US" altLang="ja-JP" sz="900" dirty="0" smtClean="0"/>
              <a:t>15</a:t>
            </a:r>
            <a:r>
              <a:rPr kumimoji="1" lang="ja-JP" altLang="en-US" sz="900" dirty="0" smtClean="0"/>
              <a:t>日（金）</a:t>
            </a:r>
            <a:endParaRPr kumimoji="1" lang="en-US" altLang="ja-JP" sz="900" dirty="0" smtClean="0"/>
          </a:p>
          <a:p>
            <a:r>
              <a:rPr kumimoji="1" lang="ja-JP" altLang="en-US" sz="900" dirty="0" smtClean="0"/>
              <a:t>平成</a:t>
            </a:r>
            <a:r>
              <a:rPr kumimoji="1" lang="en-US" altLang="ja-JP" sz="900" dirty="0" smtClean="0"/>
              <a:t>27</a:t>
            </a:r>
            <a:r>
              <a:rPr kumimoji="1" lang="ja-JP" altLang="en-US" sz="900" dirty="0" smtClean="0"/>
              <a:t>年度　第</a:t>
            </a:r>
            <a:r>
              <a:rPr kumimoji="1" lang="en-US" altLang="ja-JP" sz="900" dirty="0" smtClean="0"/>
              <a:t>1</a:t>
            </a:r>
            <a:r>
              <a:rPr kumimoji="1" lang="ja-JP" altLang="en-US" sz="900" dirty="0" smtClean="0"/>
              <a:t>回</a:t>
            </a:r>
            <a:endParaRPr kumimoji="1" lang="en-US" altLang="ja-JP" sz="900" dirty="0" smtClean="0"/>
          </a:p>
          <a:p>
            <a:r>
              <a:rPr kumimoji="1" lang="ja-JP" altLang="en-US" sz="900" dirty="0" smtClean="0"/>
              <a:t>大阪府河川水辺の賑わいづくり審議会</a:t>
            </a:r>
            <a:endParaRPr kumimoji="1" lang="en-US" altLang="ja-JP" sz="900" dirty="0" smtClean="0"/>
          </a:p>
        </p:txBody>
      </p:sp>
      <p:sp>
        <p:nvSpPr>
          <p:cNvPr id="10" name="テキスト ボックス 9"/>
          <p:cNvSpPr txBox="1"/>
          <p:nvPr/>
        </p:nvSpPr>
        <p:spPr>
          <a:xfrm>
            <a:off x="8388424" y="188640"/>
            <a:ext cx="567680" cy="507831"/>
          </a:xfrm>
          <a:prstGeom prst="rect">
            <a:avLst/>
          </a:prstGeom>
          <a:solidFill>
            <a:schemeClr val="bg1"/>
          </a:solidFill>
          <a:ln>
            <a:solidFill>
              <a:schemeClr val="tx1"/>
            </a:solidFill>
          </a:ln>
        </p:spPr>
        <p:txBody>
          <a:bodyPr wrap="square" rtlCol="0">
            <a:spAutoFit/>
          </a:bodyPr>
          <a:lstStyle/>
          <a:p>
            <a:endParaRPr lang="en-US" altLang="ja-JP" sz="900" dirty="0"/>
          </a:p>
          <a:p>
            <a:r>
              <a:rPr kumimoji="1" lang="ja-JP" altLang="en-US" sz="900" dirty="0" smtClean="0"/>
              <a:t>資料</a:t>
            </a:r>
            <a:r>
              <a:rPr lang="en-US" altLang="ja-JP" sz="900" dirty="0"/>
              <a:t>2</a:t>
            </a:r>
            <a:r>
              <a:rPr kumimoji="1" lang="en-US" altLang="ja-JP" sz="900" dirty="0" smtClean="0"/>
              <a:t>-1</a:t>
            </a:r>
          </a:p>
          <a:p>
            <a:endParaRPr kumimoji="1" lang="en-US" altLang="ja-JP" sz="900" dirty="0" smtClean="0"/>
          </a:p>
        </p:txBody>
      </p:sp>
    </p:spTree>
    <p:extLst>
      <p:ext uri="{BB962C8B-B14F-4D97-AF65-F5344CB8AC3E}">
        <p14:creationId xmlns:p14="http://schemas.microsoft.com/office/powerpoint/2010/main" val="2284312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グループ化 47"/>
          <p:cNvGrpSpPr/>
          <p:nvPr/>
        </p:nvGrpSpPr>
        <p:grpSpPr>
          <a:xfrm>
            <a:off x="143508" y="2909178"/>
            <a:ext cx="8856984" cy="2088232"/>
            <a:chOff x="143508" y="2909178"/>
            <a:chExt cx="8856984" cy="2088232"/>
          </a:xfrm>
        </p:grpSpPr>
        <p:sp>
          <p:nvSpPr>
            <p:cNvPr id="47" name="正方形/長方形 46"/>
            <p:cNvSpPr/>
            <p:nvPr/>
          </p:nvSpPr>
          <p:spPr>
            <a:xfrm>
              <a:off x="143508" y="2909178"/>
              <a:ext cx="8856984" cy="208823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p:cNvGrpSpPr/>
            <p:nvPr/>
          </p:nvGrpSpPr>
          <p:grpSpPr>
            <a:xfrm>
              <a:off x="251520" y="2956882"/>
              <a:ext cx="5328592" cy="984885"/>
              <a:chOff x="251520" y="2956882"/>
              <a:chExt cx="5328592" cy="984885"/>
            </a:xfrm>
          </p:grpSpPr>
          <p:sp>
            <p:nvSpPr>
              <p:cNvPr id="27" name="テキスト ボックス 26"/>
              <p:cNvSpPr txBox="1"/>
              <p:nvPr/>
            </p:nvSpPr>
            <p:spPr>
              <a:xfrm>
                <a:off x="395536" y="3356992"/>
                <a:ext cx="5184576" cy="584775"/>
              </a:xfrm>
              <a:prstGeom prst="rect">
                <a:avLst/>
              </a:prstGeom>
              <a:noFill/>
            </p:spPr>
            <p:txBody>
              <a:bodyPr wrap="square" rtlCol="0">
                <a:spAutoFit/>
              </a:bodyPr>
              <a:lstStyle/>
              <a:p>
                <a:r>
                  <a:rPr kumimoji="1" lang="ja-JP" altLang="en-US" sz="1600" dirty="0" smtClean="0"/>
                  <a:t>・貴重な地域資源である尻無川河川広場の活用</a:t>
                </a:r>
                <a:endParaRPr kumimoji="1" lang="en-US" altLang="ja-JP" sz="1600" dirty="0" smtClean="0"/>
              </a:p>
              <a:p>
                <a:r>
                  <a:rPr lang="ja-JP" altLang="en-US" sz="1600" dirty="0" smtClean="0"/>
                  <a:t>・大型集客施設が立地、１年を通して多くの人の流れ</a:t>
                </a:r>
                <a:endParaRPr kumimoji="1" lang="ja-JP" altLang="en-US" sz="1600" dirty="0"/>
              </a:p>
            </p:txBody>
          </p:sp>
          <p:grpSp>
            <p:nvGrpSpPr>
              <p:cNvPr id="64" name="グループ化 63"/>
              <p:cNvGrpSpPr/>
              <p:nvPr/>
            </p:nvGrpSpPr>
            <p:grpSpPr>
              <a:xfrm>
                <a:off x="251520" y="2956882"/>
                <a:ext cx="5256584" cy="400110"/>
                <a:chOff x="251520" y="2956882"/>
                <a:chExt cx="5256584" cy="400110"/>
              </a:xfrm>
            </p:grpSpPr>
            <p:sp>
              <p:nvSpPr>
                <p:cNvPr id="20" name="テキスト ボックス 19"/>
                <p:cNvSpPr txBox="1"/>
                <p:nvPr/>
              </p:nvSpPr>
              <p:spPr>
                <a:xfrm>
                  <a:off x="251520" y="2956882"/>
                  <a:ext cx="5256584" cy="400110"/>
                </a:xfrm>
                <a:prstGeom prst="rect">
                  <a:avLst/>
                </a:prstGeom>
                <a:noFill/>
              </p:spPr>
              <p:txBody>
                <a:bodyPr wrap="square" rtlCol="0">
                  <a:spAutoFit/>
                </a:bodyPr>
                <a:lstStyle/>
                <a:p>
                  <a:r>
                    <a:rPr kumimoji="1" lang="ja-JP" altLang="en-US" sz="2000" b="1" dirty="0" smtClean="0">
                      <a:solidFill>
                        <a:srgbClr val="FF0000"/>
                      </a:solidFill>
                    </a:rPr>
                    <a:t>水辺空間</a:t>
                  </a:r>
                  <a:r>
                    <a:rPr kumimoji="1" lang="ja-JP" altLang="en-US" sz="2000" b="1" dirty="0" smtClean="0"/>
                    <a:t>を活かした</a:t>
                  </a:r>
                  <a:r>
                    <a:rPr kumimoji="1" lang="ja-JP" altLang="en-US" sz="2000" b="1" dirty="0" smtClean="0">
                      <a:solidFill>
                        <a:srgbClr val="FF0000"/>
                      </a:solidFill>
                    </a:rPr>
                    <a:t>恒常的な賑わい</a:t>
                  </a:r>
                  <a:r>
                    <a:rPr kumimoji="1" lang="ja-JP" altLang="en-US" sz="2000" b="1" dirty="0" smtClean="0"/>
                    <a:t>創出</a:t>
                  </a:r>
                  <a:endParaRPr kumimoji="1" lang="ja-JP" altLang="en-US" sz="2000" b="1" dirty="0"/>
                </a:p>
              </p:txBody>
            </p:sp>
            <p:cxnSp>
              <p:nvCxnSpPr>
                <p:cNvPr id="41" name="直線コネクタ 40"/>
                <p:cNvCxnSpPr/>
                <p:nvPr/>
              </p:nvCxnSpPr>
              <p:spPr>
                <a:xfrm>
                  <a:off x="251520" y="3341226"/>
                  <a:ext cx="468052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grpSp>
      </p:grpSp>
      <p:sp>
        <p:nvSpPr>
          <p:cNvPr id="4" name="スライド番号プレースホルダ 3"/>
          <p:cNvSpPr>
            <a:spLocks noGrp="1"/>
          </p:cNvSpPr>
          <p:nvPr>
            <p:ph type="sldNum" sz="quarter" idx="12"/>
          </p:nvPr>
        </p:nvSpPr>
        <p:spPr>
          <a:xfrm>
            <a:off x="6974904" y="6448251"/>
            <a:ext cx="2133600" cy="365125"/>
          </a:xfrm>
        </p:spPr>
        <p:txBody>
          <a:bodyPr/>
          <a:lstStyle/>
          <a:p>
            <a:r>
              <a:rPr lang="ja-JP" altLang="en-US" sz="1800" b="1" dirty="0" smtClean="0">
                <a:solidFill>
                  <a:schemeClr val="tx1"/>
                </a:solidFill>
              </a:rPr>
              <a:t>１</a:t>
            </a:r>
            <a:endParaRPr kumimoji="1" lang="ja-JP" altLang="en-US" sz="1800" b="1" dirty="0">
              <a:solidFill>
                <a:schemeClr val="tx1"/>
              </a:solidFill>
            </a:endParaRPr>
          </a:p>
        </p:txBody>
      </p:sp>
      <p:sp>
        <p:nvSpPr>
          <p:cNvPr id="5" name="正方形/長方形 4"/>
          <p:cNvSpPr/>
          <p:nvPr/>
        </p:nvSpPr>
        <p:spPr>
          <a:xfrm>
            <a:off x="0" y="-27384"/>
            <a:ext cx="9144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bg1"/>
                </a:solidFill>
              </a:rPr>
              <a:t>１．</a:t>
            </a:r>
            <a:r>
              <a:rPr lang="ja-JP" altLang="en-US" b="1" dirty="0" smtClean="0">
                <a:solidFill>
                  <a:schemeClr val="bg1"/>
                </a:solidFill>
              </a:rPr>
              <a:t>大正区の現状とこれまでの経過</a:t>
            </a:r>
            <a:endParaRPr kumimoji="1" lang="ja-JP" altLang="en-US" b="1" dirty="0">
              <a:solidFill>
                <a:schemeClr val="bg1"/>
              </a:solidFill>
            </a:endParaRPr>
          </a:p>
        </p:txBody>
      </p:sp>
      <p:grpSp>
        <p:nvGrpSpPr>
          <p:cNvPr id="71" name="グループ化 70"/>
          <p:cNvGrpSpPr/>
          <p:nvPr/>
        </p:nvGrpSpPr>
        <p:grpSpPr>
          <a:xfrm>
            <a:off x="35496" y="548680"/>
            <a:ext cx="7416824" cy="1696254"/>
            <a:chOff x="35496" y="548680"/>
            <a:chExt cx="7416824" cy="1696254"/>
          </a:xfrm>
        </p:grpSpPr>
        <p:grpSp>
          <p:nvGrpSpPr>
            <p:cNvPr id="63" name="グループ化 62"/>
            <p:cNvGrpSpPr/>
            <p:nvPr/>
          </p:nvGrpSpPr>
          <p:grpSpPr>
            <a:xfrm>
              <a:off x="35496" y="548680"/>
              <a:ext cx="7416824" cy="504056"/>
              <a:chOff x="35496" y="548680"/>
              <a:chExt cx="7416824" cy="504056"/>
            </a:xfrm>
          </p:grpSpPr>
          <p:sp>
            <p:nvSpPr>
              <p:cNvPr id="18" name="フローチャート: データ 17"/>
              <p:cNvSpPr/>
              <p:nvPr/>
            </p:nvSpPr>
            <p:spPr>
              <a:xfrm>
                <a:off x="467544" y="836712"/>
                <a:ext cx="5616624" cy="216024"/>
              </a:xfrm>
              <a:prstGeom prst="flowChartInputOutpu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35496" y="548680"/>
                <a:ext cx="7416824" cy="461665"/>
              </a:xfrm>
              <a:prstGeom prst="rect">
                <a:avLst/>
              </a:prstGeom>
              <a:noFill/>
            </p:spPr>
            <p:txBody>
              <a:bodyPr wrap="square" rtlCol="0">
                <a:spAutoFit/>
              </a:bodyPr>
              <a:lstStyle/>
              <a:p>
                <a:r>
                  <a:rPr kumimoji="1" lang="ja-JP" altLang="en-US" sz="2400" b="1" dirty="0" smtClean="0">
                    <a:latin typeface="ＭＳ ゴシック" pitchFamily="49" charset="-128"/>
                    <a:ea typeface="ＭＳ ゴシック" pitchFamily="49" charset="-128"/>
                  </a:rPr>
                  <a:t>■人口減少が進み、都市活動衰退の危機</a:t>
                </a:r>
                <a:endParaRPr kumimoji="1" lang="en-US" altLang="ja-JP" sz="2400" b="1" dirty="0" smtClean="0">
                  <a:latin typeface="ＭＳ ゴシック" pitchFamily="49" charset="-128"/>
                  <a:ea typeface="ＭＳ ゴシック" pitchFamily="49" charset="-128"/>
                </a:endParaRPr>
              </a:p>
            </p:txBody>
          </p:sp>
        </p:grpSp>
        <p:grpSp>
          <p:nvGrpSpPr>
            <p:cNvPr id="61" name="グループ化 60"/>
            <p:cNvGrpSpPr/>
            <p:nvPr/>
          </p:nvGrpSpPr>
          <p:grpSpPr>
            <a:xfrm>
              <a:off x="179512" y="1196752"/>
              <a:ext cx="5029038" cy="432048"/>
              <a:chOff x="179512" y="1196752"/>
              <a:chExt cx="5029038" cy="432048"/>
            </a:xfrm>
          </p:grpSpPr>
          <p:sp>
            <p:nvSpPr>
              <p:cNvPr id="8" name="テキスト ボックス 7"/>
              <p:cNvSpPr txBox="1"/>
              <p:nvPr/>
            </p:nvSpPr>
            <p:spPr>
              <a:xfrm>
                <a:off x="1941358" y="1212518"/>
                <a:ext cx="2774658" cy="400110"/>
              </a:xfrm>
              <a:prstGeom prst="rect">
                <a:avLst/>
              </a:prstGeom>
              <a:noFill/>
            </p:spPr>
            <p:txBody>
              <a:bodyPr wrap="square" rtlCol="0">
                <a:spAutoFit/>
              </a:bodyPr>
              <a:lstStyle/>
              <a:p>
                <a:r>
                  <a:rPr lang="ja-JP" altLang="en-US" sz="2000" b="1" dirty="0" smtClean="0">
                    <a:latin typeface="+mj-ea"/>
                    <a:ea typeface="+mj-ea"/>
                  </a:rPr>
                  <a:t>平成２年：８１，２６９人　</a:t>
                </a:r>
                <a:endParaRPr kumimoji="1" lang="ja-JP" altLang="en-US" sz="2000" dirty="0">
                  <a:solidFill>
                    <a:srgbClr val="FF0000"/>
                  </a:solidFill>
                  <a:latin typeface="HGP創英角ｺﾞｼｯｸUB" pitchFamily="50" charset="-128"/>
                  <a:ea typeface="HGP創英角ｺﾞｼｯｸUB" pitchFamily="50" charset="-128"/>
                </a:endParaRPr>
              </a:p>
            </p:txBody>
          </p:sp>
          <p:sp>
            <p:nvSpPr>
              <p:cNvPr id="11" name="右矢印 10"/>
              <p:cNvSpPr/>
              <p:nvPr/>
            </p:nvSpPr>
            <p:spPr>
              <a:xfrm>
                <a:off x="4801212" y="1277704"/>
                <a:ext cx="407338" cy="303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対角する 2 つの角を切り取った四角形 12"/>
              <p:cNvSpPr/>
              <p:nvPr/>
            </p:nvSpPr>
            <p:spPr>
              <a:xfrm>
                <a:off x="179512" y="1196752"/>
                <a:ext cx="1584176" cy="432048"/>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379770" y="1196752"/>
                <a:ext cx="1584176" cy="400110"/>
              </a:xfrm>
              <a:prstGeom prst="rect">
                <a:avLst/>
              </a:prstGeom>
              <a:noFill/>
            </p:spPr>
            <p:txBody>
              <a:bodyPr wrap="square" rtlCol="0">
                <a:spAutoFit/>
              </a:bodyPr>
              <a:lstStyle/>
              <a:p>
                <a:r>
                  <a:rPr kumimoji="1" lang="ja-JP" altLang="en-US" sz="2000" b="1" dirty="0" smtClean="0">
                    <a:latin typeface="+mj-ea"/>
                    <a:ea typeface="+mj-ea"/>
                  </a:rPr>
                  <a:t>人　</a:t>
                </a:r>
                <a:r>
                  <a:rPr lang="ja-JP" altLang="en-US" sz="2000" b="1" dirty="0" smtClean="0">
                    <a:latin typeface="+mj-ea"/>
                    <a:ea typeface="+mj-ea"/>
                  </a:rPr>
                  <a:t>　　</a:t>
                </a:r>
                <a:r>
                  <a:rPr kumimoji="1" lang="ja-JP" altLang="en-US" sz="2000" b="1" dirty="0" smtClean="0">
                    <a:latin typeface="+mj-ea"/>
                    <a:ea typeface="+mj-ea"/>
                  </a:rPr>
                  <a:t>口</a:t>
                </a:r>
                <a:endParaRPr kumimoji="1" lang="ja-JP" altLang="en-US" sz="2000" b="1" dirty="0">
                  <a:latin typeface="+mj-ea"/>
                  <a:ea typeface="+mj-ea"/>
                </a:endParaRPr>
              </a:p>
            </p:txBody>
          </p:sp>
        </p:grpSp>
        <p:grpSp>
          <p:nvGrpSpPr>
            <p:cNvPr id="62" name="グループ化 61"/>
            <p:cNvGrpSpPr/>
            <p:nvPr/>
          </p:nvGrpSpPr>
          <p:grpSpPr>
            <a:xfrm>
              <a:off x="179512" y="1772816"/>
              <a:ext cx="5029038" cy="472118"/>
              <a:chOff x="179512" y="1772816"/>
              <a:chExt cx="5029038" cy="472118"/>
            </a:xfrm>
          </p:grpSpPr>
          <p:sp>
            <p:nvSpPr>
              <p:cNvPr id="14" name="対角する 2 つの角を切り取った四角形 13"/>
              <p:cNvSpPr/>
              <p:nvPr/>
            </p:nvSpPr>
            <p:spPr>
              <a:xfrm>
                <a:off x="179512" y="1772816"/>
                <a:ext cx="1584176" cy="432048"/>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202100" y="1772816"/>
                <a:ext cx="1800200" cy="400110"/>
              </a:xfrm>
              <a:prstGeom prst="rect">
                <a:avLst/>
              </a:prstGeom>
              <a:noFill/>
            </p:spPr>
            <p:txBody>
              <a:bodyPr wrap="square" rtlCol="0">
                <a:spAutoFit/>
              </a:bodyPr>
              <a:lstStyle/>
              <a:p>
                <a:r>
                  <a:rPr lang="ja-JP" altLang="en-US" sz="2000" b="1" dirty="0" smtClean="0">
                    <a:latin typeface="+mj-ea"/>
                    <a:ea typeface="+mj-ea"/>
                  </a:rPr>
                  <a:t>商品販売額</a:t>
                </a:r>
                <a:endParaRPr kumimoji="1" lang="ja-JP" altLang="en-US" sz="2000" b="1" dirty="0">
                  <a:latin typeface="+mj-ea"/>
                  <a:ea typeface="+mj-ea"/>
                </a:endParaRPr>
              </a:p>
            </p:txBody>
          </p:sp>
          <p:sp>
            <p:nvSpPr>
              <p:cNvPr id="16" name="テキスト ボックス 15"/>
              <p:cNvSpPr txBox="1"/>
              <p:nvPr/>
            </p:nvSpPr>
            <p:spPr>
              <a:xfrm>
                <a:off x="1944216" y="1844824"/>
                <a:ext cx="2843808" cy="400110"/>
              </a:xfrm>
              <a:prstGeom prst="rect">
                <a:avLst/>
              </a:prstGeom>
              <a:noFill/>
            </p:spPr>
            <p:txBody>
              <a:bodyPr wrap="square" rtlCol="0">
                <a:spAutoFit/>
              </a:bodyPr>
              <a:lstStyle/>
              <a:p>
                <a:r>
                  <a:rPr lang="ja-JP" altLang="en-US" sz="2000" b="1" dirty="0" smtClean="0">
                    <a:latin typeface="+mj-ea"/>
                    <a:ea typeface="+mj-ea"/>
                  </a:rPr>
                  <a:t>平成９年：</a:t>
                </a:r>
                <a:r>
                  <a:rPr lang="ja-JP" altLang="en-US" sz="2000" b="1" dirty="0" smtClean="0">
                    <a:latin typeface="+mj-ea"/>
                  </a:rPr>
                  <a:t> ２，８１６億円</a:t>
                </a:r>
                <a:endParaRPr kumimoji="1" lang="ja-JP" altLang="en-US" sz="2000" dirty="0">
                  <a:solidFill>
                    <a:srgbClr val="FF0000"/>
                  </a:solidFill>
                  <a:latin typeface="HGP創英角ｺﾞｼｯｸUB" pitchFamily="50" charset="-128"/>
                  <a:ea typeface="HGP創英角ｺﾞｼｯｸUB" pitchFamily="50" charset="-128"/>
                </a:endParaRPr>
              </a:p>
            </p:txBody>
          </p:sp>
          <p:sp>
            <p:nvSpPr>
              <p:cNvPr id="17" name="右矢印 16"/>
              <p:cNvSpPr/>
              <p:nvPr/>
            </p:nvSpPr>
            <p:spPr>
              <a:xfrm>
                <a:off x="4801212" y="1916832"/>
                <a:ext cx="407338" cy="303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4" name="テキスト ボックス 23"/>
          <p:cNvSpPr txBox="1"/>
          <p:nvPr/>
        </p:nvSpPr>
        <p:spPr>
          <a:xfrm>
            <a:off x="107504" y="2492896"/>
            <a:ext cx="3672408" cy="400110"/>
          </a:xfrm>
          <a:prstGeom prst="rect">
            <a:avLst/>
          </a:prstGeom>
          <a:noFill/>
        </p:spPr>
        <p:txBody>
          <a:bodyPr wrap="square" rtlCol="0">
            <a:spAutoFit/>
          </a:bodyPr>
          <a:lstStyle/>
          <a:p>
            <a:r>
              <a:rPr kumimoji="1" lang="ja-JP" altLang="en-US" sz="2000" b="1" dirty="0" smtClean="0"/>
              <a:t>歯止め </a:t>
            </a:r>
            <a:r>
              <a:rPr kumimoji="1" lang="ja-JP" altLang="en-US" b="1" dirty="0" smtClean="0"/>
              <a:t>をかけるため　・　・　・</a:t>
            </a:r>
            <a:endParaRPr kumimoji="1" lang="ja-JP" altLang="en-US" b="1" dirty="0"/>
          </a:p>
        </p:txBody>
      </p:sp>
      <p:grpSp>
        <p:nvGrpSpPr>
          <p:cNvPr id="66" name="グループ化 65"/>
          <p:cNvGrpSpPr/>
          <p:nvPr/>
        </p:nvGrpSpPr>
        <p:grpSpPr>
          <a:xfrm>
            <a:off x="251520" y="4005064"/>
            <a:ext cx="4680520" cy="985291"/>
            <a:chOff x="251520" y="4005064"/>
            <a:chExt cx="4680520" cy="985291"/>
          </a:xfrm>
        </p:grpSpPr>
        <p:sp>
          <p:nvSpPr>
            <p:cNvPr id="21" name="テキスト ボックス 20"/>
            <p:cNvSpPr txBox="1"/>
            <p:nvPr/>
          </p:nvSpPr>
          <p:spPr>
            <a:xfrm>
              <a:off x="251520" y="4005064"/>
              <a:ext cx="3888432" cy="400110"/>
            </a:xfrm>
            <a:prstGeom prst="rect">
              <a:avLst/>
            </a:prstGeom>
            <a:noFill/>
          </p:spPr>
          <p:txBody>
            <a:bodyPr wrap="square" rtlCol="0">
              <a:spAutoFit/>
            </a:bodyPr>
            <a:lstStyle/>
            <a:p>
              <a:r>
                <a:rPr lang="ja-JP" altLang="en-US" sz="2000" b="1" dirty="0" smtClean="0">
                  <a:solidFill>
                    <a:srgbClr val="0000FF"/>
                  </a:solidFill>
                </a:rPr>
                <a:t>水都大阪</a:t>
              </a:r>
              <a:r>
                <a:rPr lang="ja-JP" altLang="en-US" sz="2000" b="1" dirty="0" smtClean="0"/>
                <a:t>の南側の</a:t>
              </a:r>
              <a:r>
                <a:rPr lang="ja-JP" altLang="en-US" sz="2000" b="1" dirty="0" smtClean="0">
                  <a:solidFill>
                    <a:srgbClr val="0000FF"/>
                  </a:solidFill>
                </a:rPr>
                <a:t>賑わい拠点</a:t>
              </a:r>
              <a:endParaRPr kumimoji="1" lang="ja-JP" altLang="en-US" sz="2000" b="1" dirty="0">
                <a:solidFill>
                  <a:srgbClr val="0000FF"/>
                </a:solidFill>
              </a:endParaRPr>
            </a:p>
          </p:txBody>
        </p:sp>
        <p:cxnSp>
          <p:nvCxnSpPr>
            <p:cNvPr id="30" name="直線コネクタ 29"/>
            <p:cNvCxnSpPr/>
            <p:nvPr/>
          </p:nvCxnSpPr>
          <p:spPr>
            <a:xfrm>
              <a:off x="251520" y="4380870"/>
              <a:ext cx="468052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95536" y="4405580"/>
              <a:ext cx="4088690" cy="584775"/>
            </a:xfrm>
            <a:prstGeom prst="rect">
              <a:avLst/>
            </a:prstGeom>
            <a:noFill/>
          </p:spPr>
          <p:txBody>
            <a:bodyPr wrap="square" rtlCol="0">
              <a:spAutoFit/>
            </a:bodyPr>
            <a:lstStyle/>
            <a:p>
              <a:r>
                <a:rPr kumimoji="1" lang="ja-JP" altLang="en-US" sz="1600" dirty="0" smtClean="0"/>
                <a:t>・中之島エリアとの連携、回遊性の向上</a:t>
              </a:r>
              <a:endParaRPr kumimoji="1" lang="en-US" altLang="ja-JP" sz="1600" dirty="0" smtClean="0"/>
            </a:p>
            <a:p>
              <a:r>
                <a:rPr lang="ja-JP" altLang="en-US" sz="1600" dirty="0" smtClean="0"/>
                <a:t>・“大正区らしさ”　“秘密基地感”</a:t>
              </a:r>
              <a:endParaRPr kumimoji="1" lang="ja-JP" altLang="en-US" sz="1600" dirty="0"/>
            </a:p>
          </p:txBody>
        </p:sp>
      </p:grpSp>
      <p:grpSp>
        <p:nvGrpSpPr>
          <p:cNvPr id="67" name="グループ化 66"/>
          <p:cNvGrpSpPr/>
          <p:nvPr/>
        </p:nvGrpSpPr>
        <p:grpSpPr>
          <a:xfrm>
            <a:off x="5100766" y="3501008"/>
            <a:ext cx="3960440" cy="720080"/>
            <a:chOff x="5148064" y="3501008"/>
            <a:chExt cx="3960440" cy="720080"/>
          </a:xfrm>
        </p:grpSpPr>
        <p:sp>
          <p:nvSpPr>
            <p:cNvPr id="43" name="フローチャート: データ 42"/>
            <p:cNvSpPr/>
            <p:nvPr/>
          </p:nvSpPr>
          <p:spPr>
            <a:xfrm>
              <a:off x="5292080" y="4077072"/>
              <a:ext cx="3707904" cy="144016"/>
            </a:xfrm>
            <a:prstGeom prst="flowChartInputOutpu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5148064" y="3501008"/>
              <a:ext cx="3960440" cy="707886"/>
            </a:xfrm>
            <a:prstGeom prst="rect">
              <a:avLst/>
            </a:prstGeom>
            <a:noFill/>
          </p:spPr>
          <p:txBody>
            <a:bodyPr wrap="square" rtlCol="0">
              <a:spAutoFit/>
            </a:bodyPr>
            <a:lstStyle/>
            <a:p>
              <a:pPr algn="ctr"/>
              <a:r>
                <a:rPr kumimoji="1" lang="ja-JP" altLang="en-US" b="1" dirty="0" smtClean="0"/>
                <a:t>平成</a:t>
              </a:r>
              <a:r>
                <a:rPr lang="ja-JP" altLang="en-US" b="1" dirty="0" smtClean="0"/>
                <a:t>２７</a:t>
              </a:r>
              <a:r>
                <a:rPr kumimoji="1" lang="ja-JP" altLang="en-US" b="1" dirty="0" smtClean="0"/>
                <a:t>年２月　指定</a:t>
              </a:r>
              <a:endParaRPr kumimoji="1" lang="en-US" altLang="ja-JP" b="1" dirty="0" smtClean="0"/>
            </a:p>
            <a:p>
              <a:pPr algn="ctr"/>
              <a:r>
                <a:rPr kumimoji="1" lang="ja-JP" altLang="en-US" sz="2200" b="1" dirty="0" smtClean="0">
                  <a:solidFill>
                    <a:srgbClr val="0000FF"/>
                  </a:solidFill>
                </a:rPr>
                <a:t>都市・地域再生等利用区域</a:t>
              </a:r>
              <a:endParaRPr kumimoji="1" lang="en-US" altLang="ja-JP" sz="2200" b="1" dirty="0" smtClean="0"/>
            </a:p>
          </p:txBody>
        </p:sp>
      </p:grpSp>
      <p:sp>
        <p:nvSpPr>
          <p:cNvPr id="49" name="テキスト ボックス 48"/>
          <p:cNvSpPr txBox="1"/>
          <p:nvPr/>
        </p:nvSpPr>
        <p:spPr>
          <a:xfrm>
            <a:off x="44440" y="5022526"/>
            <a:ext cx="3168352" cy="400110"/>
          </a:xfrm>
          <a:prstGeom prst="rect">
            <a:avLst/>
          </a:prstGeom>
          <a:noFill/>
        </p:spPr>
        <p:txBody>
          <a:bodyPr wrap="square" rtlCol="0">
            <a:spAutoFit/>
          </a:bodyPr>
          <a:lstStyle/>
          <a:p>
            <a:r>
              <a:rPr lang="ja-JP" altLang="en-US" sz="2000" b="1" dirty="0" smtClean="0"/>
              <a:t>＜拠点開業へのステップ＞</a:t>
            </a:r>
            <a:endParaRPr kumimoji="1" lang="ja-JP" altLang="en-US" sz="2000" b="1" dirty="0"/>
          </a:p>
        </p:txBody>
      </p:sp>
      <p:grpSp>
        <p:nvGrpSpPr>
          <p:cNvPr id="72" name="グループ化 71"/>
          <p:cNvGrpSpPr/>
          <p:nvPr/>
        </p:nvGrpSpPr>
        <p:grpSpPr>
          <a:xfrm>
            <a:off x="84916" y="5445224"/>
            <a:ext cx="2952328" cy="1007656"/>
            <a:chOff x="179512" y="5445224"/>
            <a:chExt cx="2952328" cy="1007656"/>
          </a:xfrm>
        </p:grpSpPr>
        <p:sp>
          <p:nvSpPr>
            <p:cNvPr id="51" name="二等辺三角形 50"/>
            <p:cNvSpPr/>
            <p:nvPr/>
          </p:nvSpPr>
          <p:spPr>
            <a:xfrm rot="5400000">
              <a:off x="2833954" y="6061391"/>
              <a:ext cx="408709" cy="1870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8" name="グループ化 67"/>
            <p:cNvGrpSpPr/>
            <p:nvPr/>
          </p:nvGrpSpPr>
          <p:grpSpPr>
            <a:xfrm>
              <a:off x="179512" y="5445224"/>
              <a:ext cx="2664296" cy="1007656"/>
              <a:chOff x="179512" y="5445224"/>
              <a:chExt cx="2664296" cy="1007656"/>
            </a:xfrm>
          </p:grpSpPr>
          <p:sp>
            <p:nvSpPr>
              <p:cNvPr id="50" name="テキスト ボックス 49"/>
              <p:cNvSpPr txBox="1"/>
              <p:nvPr/>
            </p:nvSpPr>
            <p:spPr>
              <a:xfrm>
                <a:off x="179512" y="5806549"/>
                <a:ext cx="2664296"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kumimoji="1" lang="ja-JP" altLang="en-US" b="1" dirty="0" smtClean="0">
                    <a:solidFill>
                      <a:schemeClr val="tx1"/>
                    </a:solidFill>
                  </a:rPr>
                  <a:t>社会実験事業</a:t>
                </a:r>
                <a:endParaRPr kumimoji="1" lang="en-US" altLang="ja-JP" b="1" dirty="0" smtClean="0">
                  <a:solidFill>
                    <a:schemeClr val="tx1"/>
                  </a:solidFill>
                </a:endParaRPr>
              </a:p>
              <a:p>
                <a:r>
                  <a:rPr lang="ja-JP" altLang="en-US" b="1" dirty="0" smtClean="0">
                    <a:solidFill>
                      <a:schemeClr val="tx1"/>
                    </a:solidFill>
                  </a:rPr>
                  <a:t>「Ｔａｉｓｈｏリバービレッジ」</a:t>
                </a:r>
                <a:endParaRPr kumimoji="1" lang="ja-JP" altLang="en-US" b="1" dirty="0">
                  <a:solidFill>
                    <a:schemeClr val="tx1"/>
                  </a:solidFill>
                </a:endParaRPr>
              </a:p>
            </p:txBody>
          </p:sp>
          <p:sp>
            <p:nvSpPr>
              <p:cNvPr id="55" name="テキスト ボックス 54"/>
              <p:cNvSpPr txBox="1"/>
              <p:nvPr/>
            </p:nvSpPr>
            <p:spPr>
              <a:xfrm>
                <a:off x="179512" y="5445224"/>
                <a:ext cx="1512168" cy="369332"/>
              </a:xfrm>
              <a:prstGeom prst="rect">
                <a:avLst/>
              </a:prstGeom>
              <a:noFill/>
            </p:spPr>
            <p:txBody>
              <a:bodyPr wrap="square" rtlCol="0">
                <a:spAutoFit/>
              </a:bodyPr>
              <a:lstStyle/>
              <a:p>
                <a:r>
                  <a:rPr kumimoji="1" lang="ja-JP" altLang="en-US" b="1" dirty="0" smtClean="0">
                    <a:solidFill>
                      <a:srgbClr val="FF0000"/>
                    </a:solidFill>
                  </a:rPr>
                  <a:t>（ＳＴＥＰ　１）</a:t>
                </a:r>
                <a:endParaRPr kumimoji="1" lang="ja-JP" altLang="en-US" b="1" dirty="0">
                  <a:solidFill>
                    <a:srgbClr val="FF0000"/>
                  </a:solidFill>
                </a:endParaRPr>
              </a:p>
            </p:txBody>
          </p:sp>
        </p:grpSp>
      </p:grpSp>
      <p:grpSp>
        <p:nvGrpSpPr>
          <p:cNvPr id="58" name="グループ化 57"/>
          <p:cNvGrpSpPr/>
          <p:nvPr/>
        </p:nvGrpSpPr>
        <p:grpSpPr>
          <a:xfrm>
            <a:off x="3109252" y="5445224"/>
            <a:ext cx="3351423" cy="1007656"/>
            <a:chOff x="3203848" y="5445224"/>
            <a:chExt cx="3351423" cy="1007656"/>
          </a:xfrm>
        </p:grpSpPr>
        <p:sp>
          <p:nvSpPr>
            <p:cNvPr id="53" name="二等辺三角形 52"/>
            <p:cNvSpPr/>
            <p:nvPr/>
          </p:nvSpPr>
          <p:spPr>
            <a:xfrm rot="5400000">
              <a:off x="6239142" y="6036325"/>
              <a:ext cx="417655" cy="2146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3235380" y="5806549"/>
              <a:ext cx="2992804"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ja-JP" altLang="en-US" b="1" dirty="0" smtClean="0">
                  <a:solidFill>
                    <a:schemeClr val="tx1"/>
                  </a:solidFill>
                </a:rPr>
                <a:t>「尻無川河川広場周辺エリア活性化プラン」策定</a:t>
              </a:r>
              <a:endParaRPr kumimoji="1" lang="en-US" altLang="ja-JP" b="1" dirty="0" smtClean="0">
                <a:solidFill>
                  <a:schemeClr val="tx1"/>
                </a:solidFill>
              </a:endParaRPr>
            </a:p>
          </p:txBody>
        </p:sp>
        <p:sp>
          <p:nvSpPr>
            <p:cNvPr id="56" name="テキスト ボックス 55"/>
            <p:cNvSpPr txBox="1"/>
            <p:nvPr/>
          </p:nvSpPr>
          <p:spPr>
            <a:xfrm>
              <a:off x="3203848" y="5445224"/>
              <a:ext cx="1512168" cy="369332"/>
            </a:xfrm>
            <a:prstGeom prst="rect">
              <a:avLst/>
            </a:prstGeom>
            <a:noFill/>
          </p:spPr>
          <p:txBody>
            <a:bodyPr wrap="square" rtlCol="0">
              <a:spAutoFit/>
            </a:bodyPr>
            <a:lstStyle/>
            <a:p>
              <a:r>
                <a:rPr kumimoji="1" lang="ja-JP" altLang="en-US" b="1" dirty="0" smtClean="0">
                  <a:solidFill>
                    <a:srgbClr val="FF0000"/>
                  </a:solidFill>
                </a:rPr>
                <a:t>（ＳＴＥＰ　２）</a:t>
              </a:r>
              <a:endParaRPr kumimoji="1" lang="ja-JP" altLang="en-US" b="1" dirty="0">
                <a:solidFill>
                  <a:srgbClr val="FF0000"/>
                </a:solidFill>
              </a:endParaRPr>
            </a:p>
          </p:txBody>
        </p:sp>
      </p:grpSp>
      <p:grpSp>
        <p:nvGrpSpPr>
          <p:cNvPr id="69" name="グループ化 68"/>
          <p:cNvGrpSpPr/>
          <p:nvPr/>
        </p:nvGrpSpPr>
        <p:grpSpPr>
          <a:xfrm>
            <a:off x="6527738" y="5445224"/>
            <a:ext cx="2521666" cy="992346"/>
            <a:chOff x="6527738" y="5445224"/>
            <a:chExt cx="2521666" cy="992346"/>
          </a:xfrm>
        </p:grpSpPr>
        <p:sp>
          <p:nvSpPr>
            <p:cNvPr id="54" name="テキスト ボックス 53"/>
            <p:cNvSpPr txBox="1"/>
            <p:nvPr/>
          </p:nvSpPr>
          <p:spPr>
            <a:xfrm>
              <a:off x="6565636" y="5791239"/>
              <a:ext cx="2483768"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ja-JP" altLang="en-US" b="1" dirty="0" smtClean="0">
                  <a:solidFill>
                    <a:schemeClr val="tx1"/>
                  </a:solidFill>
                </a:rPr>
                <a:t>民間事業者募集・決定</a:t>
              </a:r>
              <a:endParaRPr lang="en-US" altLang="ja-JP" b="1" dirty="0" smtClean="0">
                <a:solidFill>
                  <a:schemeClr val="tx1"/>
                </a:solidFill>
              </a:endParaRPr>
            </a:p>
            <a:p>
              <a:pPr algn="ctr"/>
              <a:r>
                <a:rPr kumimoji="1" lang="ja-JP" altLang="en-US" b="1" dirty="0" smtClean="0">
                  <a:solidFill>
                    <a:schemeClr val="tx1"/>
                  </a:solidFill>
                </a:rPr>
                <a:t>拠点整備</a:t>
              </a:r>
              <a:endParaRPr kumimoji="1" lang="en-US" altLang="ja-JP" b="1" dirty="0" smtClean="0">
                <a:solidFill>
                  <a:schemeClr val="tx1"/>
                </a:solidFill>
              </a:endParaRPr>
            </a:p>
          </p:txBody>
        </p:sp>
        <p:sp>
          <p:nvSpPr>
            <p:cNvPr id="57" name="テキスト ボックス 56"/>
            <p:cNvSpPr txBox="1"/>
            <p:nvPr/>
          </p:nvSpPr>
          <p:spPr>
            <a:xfrm>
              <a:off x="6527738" y="5445224"/>
              <a:ext cx="1512168" cy="369332"/>
            </a:xfrm>
            <a:prstGeom prst="rect">
              <a:avLst/>
            </a:prstGeom>
            <a:noFill/>
          </p:spPr>
          <p:txBody>
            <a:bodyPr wrap="square" rtlCol="0">
              <a:spAutoFit/>
            </a:bodyPr>
            <a:lstStyle/>
            <a:p>
              <a:r>
                <a:rPr kumimoji="1" lang="ja-JP" altLang="en-US" b="1" dirty="0" smtClean="0">
                  <a:solidFill>
                    <a:srgbClr val="FF0000"/>
                  </a:solidFill>
                </a:rPr>
                <a:t>（ＳＴＥＰ　３）</a:t>
              </a:r>
              <a:endParaRPr kumimoji="1" lang="ja-JP" altLang="en-US" b="1" dirty="0">
                <a:solidFill>
                  <a:srgbClr val="FF0000"/>
                </a:solidFill>
              </a:endParaRPr>
            </a:p>
          </p:txBody>
        </p:sp>
      </p:grpSp>
      <p:sp>
        <p:nvSpPr>
          <p:cNvPr id="59" name="テキスト ボックス 58"/>
          <p:cNvSpPr txBox="1"/>
          <p:nvPr/>
        </p:nvSpPr>
        <p:spPr>
          <a:xfrm>
            <a:off x="5436096" y="1196752"/>
            <a:ext cx="3024336" cy="400110"/>
          </a:xfrm>
          <a:prstGeom prst="rect">
            <a:avLst/>
          </a:prstGeom>
          <a:noFill/>
        </p:spPr>
        <p:txBody>
          <a:bodyPr wrap="square" rtlCol="0">
            <a:spAutoFit/>
          </a:bodyPr>
          <a:lstStyle/>
          <a:p>
            <a:r>
              <a:rPr lang="ja-JP" altLang="en-US" sz="2000" b="1" dirty="0" smtClean="0">
                <a:solidFill>
                  <a:srgbClr val="FF0000"/>
                </a:solidFill>
                <a:latin typeface="HGP創英角ｺﾞｼｯｸUB" pitchFamily="50" charset="-128"/>
                <a:ea typeface="HGP創英角ｺﾞｼｯｸUB" pitchFamily="50" charset="-128"/>
              </a:rPr>
              <a:t>平成２７年：６５，７９４人</a:t>
            </a:r>
            <a:endParaRPr kumimoji="1" lang="ja-JP" altLang="en-US" sz="2000" dirty="0">
              <a:solidFill>
                <a:srgbClr val="FF0000"/>
              </a:solidFill>
              <a:latin typeface="HGP創英角ｺﾞｼｯｸUB" pitchFamily="50" charset="-128"/>
              <a:ea typeface="HGP創英角ｺﾞｼｯｸUB" pitchFamily="50" charset="-128"/>
            </a:endParaRPr>
          </a:p>
        </p:txBody>
      </p:sp>
      <p:sp>
        <p:nvSpPr>
          <p:cNvPr id="60" name="テキスト ボックス 59"/>
          <p:cNvSpPr txBox="1"/>
          <p:nvPr/>
        </p:nvSpPr>
        <p:spPr>
          <a:xfrm>
            <a:off x="5436096" y="1844824"/>
            <a:ext cx="3168352" cy="400110"/>
          </a:xfrm>
          <a:prstGeom prst="rect">
            <a:avLst/>
          </a:prstGeom>
          <a:noFill/>
        </p:spPr>
        <p:txBody>
          <a:bodyPr wrap="square" rtlCol="0">
            <a:spAutoFit/>
          </a:bodyPr>
          <a:lstStyle/>
          <a:p>
            <a:r>
              <a:rPr lang="ja-JP" altLang="en-US" sz="2000" b="1" dirty="0" smtClean="0">
                <a:solidFill>
                  <a:srgbClr val="FF0000"/>
                </a:solidFill>
                <a:latin typeface="HGP創英角ｺﾞｼｯｸUB" pitchFamily="50" charset="-128"/>
                <a:ea typeface="HGP創英角ｺﾞｼｯｸUB" pitchFamily="50" charset="-128"/>
              </a:rPr>
              <a:t>平成１９年： ２，０３５億円</a:t>
            </a:r>
            <a:endParaRPr kumimoji="1" lang="ja-JP" altLang="en-US" sz="2000" dirty="0">
              <a:solidFill>
                <a:srgbClr val="FF0000"/>
              </a:solidFill>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heckerboard(across)">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checkerboard(across)">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iterate type="lt">
                                    <p:tmPct val="0"/>
                                  </p:iterate>
                                  <p:childTnLst>
                                    <p:set>
                                      <p:cBhvr>
                                        <p:cTn id="16" dur="1" fill="hold">
                                          <p:stCondLst>
                                            <p:cond delay="0"/>
                                          </p:stCondLst>
                                        </p:cTn>
                                        <p:tgtEl>
                                          <p:spTgt spid="24"/>
                                        </p:tgtEl>
                                        <p:attrNameLst>
                                          <p:attrName>style.visibility</p:attrName>
                                        </p:attrNameLst>
                                      </p:cBhvr>
                                      <p:to>
                                        <p:strVal val="visible"/>
                                      </p:to>
                                    </p:set>
                                    <p:animEffect transition="in" filter="box(i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dissolv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dissolve">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 calcmode="lin" valueType="num">
                                      <p:cBhvr>
                                        <p:cTn id="32" dur="500" fill="hold"/>
                                        <p:tgtEl>
                                          <p:spTgt spid="67"/>
                                        </p:tgtEl>
                                        <p:attrNameLst>
                                          <p:attrName>ppt_w</p:attrName>
                                        </p:attrNameLst>
                                      </p:cBhvr>
                                      <p:tavLst>
                                        <p:tav tm="0">
                                          <p:val>
                                            <p:fltVal val="0"/>
                                          </p:val>
                                        </p:tav>
                                        <p:tav tm="100000">
                                          <p:val>
                                            <p:strVal val="#ppt_w"/>
                                          </p:val>
                                        </p:tav>
                                      </p:tavLst>
                                    </p:anim>
                                    <p:anim calcmode="lin" valueType="num">
                                      <p:cBhvr>
                                        <p:cTn id="33" dur="500" fill="hold"/>
                                        <p:tgtEl>
                                          <p:spTgt spid="67"/>
                                        </p:tgtEl>
                                        <p:attrNameLst>
                                          <p:attrName>ppt_h</p:attrName>
                                        </p:attrNameLst>
                                      </p:cBhvr>
                                      <p:tavLst>
                                        <p:tav tm="0">
                                          <p:val>
                                            <p:fltVal val="0"/>
                                          </p:val>
                                        </p:tav>
                                        <p:tav tm="100000">
                                          <p:val>
                                            <p:strVal val="#ppt_h"/>
                                          </p:val>
                                        </p:tav>
                                      </p:tavLst>
                                    </p:anim>
                                    <p:animEffect transition="in" filter="fade">
                                      <p:cBhvr>
                                        <p:cTn id="34" dur="5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additive="base">
                                        <p:cTn id="45" dur="500" fill="hold"/>
                                        <p:tgtEl>
                                          <p:spTgt spid="72"/>
                                        </p:tgtEl>
                                        <p:attrNameLst>
                                          <p:attrName>ppt_x</p:attrName>
                                        </p:attrNameLst>
                                      </p:cBhvr>
                                      <p:tavLst>
                                        <p:tav tm="0">
                                          <p:val>
                                            <p:strVal val="0-#ppt_w/2"/>
                                          </p:val>
                                        </p:tav>
                                        <p:tav tm="100000">
                                          <p:val>
                                            <p:strVal val="#ppt_x"/>
                                          </p:val>
                                        </p:tav>
                                      </p:tavLst>
                                    </p:anim>
                                    <p:anim calcmode="lin" valueType="num">
                                      <p:cBhvr additive="base">
                                        <p:cTn id="46"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fill="hold"/>
                                        <p:tgtEl>
                                          <p:spTgt spid="58"/>
                                        </p:tgtEl>
                                        <p:attrNameLst>
                                          <p:attrName>ppt_x</p:attrName>
                                        </p:attrNameLst>
                                      </p:cBhvr>
                                      <p:tavLst>
                                        <p:tav tm="0">
                                          <p:val>
                                            <p:strVal val="0-#ppt_w/2"/>
                                          </p:val>
                                        </p:tav>
                                        <p:tav tm="100000">
                                          <p:val>
                                            <p:strVal val="#ppt_x"/>
                                          </p:val>
                                        </p:tav>
                                      </p:tavLst>
                                    </p:anim>
                                    <p:anim calcmode="lin" valueType="num">
                                      <p:cBhvr additive="base">
                                        <p:cTn id="52"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0-#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9" grpId="0"/>
      <p:bldP spid="59" grpId="0"/>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スライド番号プレースホルダ 23"/>
          <p:cNvSpPr>
            <a:spLocks noGrp="1"/>
          </p:cNvSpPr>
          <p:nvPr>
            <p:ph type="sldNum" sz="quarter" idx="12"/>
          </p:nvPr>
        </p:nvSpPr>
        <p:spPr>
          <a:xfrm>
            <a:off x="6974904" y="6448251"/>
            <a:ext cx="2133600" cy="365125"/>
          </a:xfrm>
        </p:spPr>
        <p:txBody>
          <a:bodyPr/>
          <a:lstStyle/>
          <a:p>
            <a:r>
              <a:rPr kumimoji="1" lang="ja-JP" altLang="en-US" sz="1800" b="1" dirty="0" smtClean="0">
                <a:solidFill>
                  <a:schemeClr val="tx1"/>
                </a:solidFill>
                <a:latin typeface="ＭＳ Ｐ明朝" pitchFamily="18" charset="-128"/>
                <a:ea typeface="ＭＳ Ｐ明朝" pitchFamily="18" charset="-128"/>
              </a:rPr>
              <a:t>２</a:t>
            </a:r>
            <a:endParaRPr kumimoji="1" lang="ja-JP" altLang="en-US" sz="1800" b="1" dirty="0">
              <a:solidFill>
                <a:schemeClr val="tx1"/>
              </a:solidFill>
              <a:latin typeface="ＭＳ Ｐ明朝" pitchFamily="18" charset="-128"/>
              <a:ea typeface="ＭＳ Ｐ明朝" pitchFamily="18" charset="-128"/>
            </a:endParaRPr>
          </a:p>
        </p:txBody>
      </p:sp>
      <p:sp>
        <p:nvSpPr>
          <p:cNvPr id="27" name="正方形/長方形 26"/>
          <p:cNvSpPr/>
          <p:nvPr/>
        </p:nvSpPr>
        <p:spPr>
          <a:xfrm>
            <a:off x="0" y="-27384"/>
            <a:ext cx="9144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bg1"/>
                </a:solidFill>
              </a:rPr>
              <a:t>２</a:t>
            </a:r>
            <a:r>
              <a:rPr kumimoji="1" lang="ja-JP" altLang="en-US" b="1" dirty="0" smtClean="0">
                <a:solidFill>
                  <a:schemeClr val="bg1"/>
                </a:solidFill>
              </a:rPr>
              <a:t>．社会実験事業「Ｔａｉｓｈｏリバービレッジ」の趣旨</a:t>
            </a:r>
            <a:r>
              <a:rPr lang="ja-JP" altLang="en-US" b="1" dirty="0" smtClean="0">
                <a:solidFill>
                  <a:schemeClr val="bg1"/>
                </a:solidFill>
              </a:rPr>
              <a:t>と概要</a:t>
            </a:r>
            <a:endParaRPr kumimoji="1" lang="en-US" altLang="ja-JP" b="1" dirty="0" smtClean="0">
              <a:solidFill>
                <a:schemeClr val="bg1"/>
              </a:solidFill>
            </a:endParaRPr>
          </a:p>
        </p:txBody>
      </p:sp>
      <p:grpSp>
        <p:nvGrpSpPr>
          <p:cNvPr id="26" name="グループ化 25"/>
          <p:cNvGrpSpPr/>
          <p:nvPr/>
        </p:nvGrpSpPr>
        <p:grpSpPr>
          <a:xfrm>
            <a:off x="463776" y="613866"/>
            <a:ext cx="7848872" cy="523220"/>
            <a:chOff x="395536" y="692696"/>
            <a:chExt cx="7848872" cy="523220"/>
          </a:xfrm>
        </p:grpSpPr>
        <p:sp>
          <p:nvSpPr>
            <p:cNvPr id="21" name="フローチャート: データ 20"/>
            <p:cNvSpPr/>
            <p:nvPr/>
          </p:nvSpPr>
          <p:spPr>
            <a:xfrm>
              <a:off x="899592" y="980728"/>
              <a:ext cx="6696744" cy="216024"/>
            </a:xfrm>
            <a:prstGeom prst="flowChartInputOutpu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395536" y="692696"/>
              <a:ext cx="7848872" cy="523220"/>
            </a:xfrm>
            <a:prstGeom prst="rect">
              <a:avLst/>
            </a:prstGeom>
            <a:noFill/>
            <a:ln>
              <a:noFill/>
            </a:ln>
          </p:spPr>
          <p:txBody>
            <a:bodyPr wrap="square" rtlCol="0">
              <a:spAutoFit/>
            </a:bodyPr>
            <a:lstStyle/>
            <a:p>
              <a:r>
                <a:rPr kumimoji="1" lang="ja-JP" altLang="en-US" sz="2800" b="1" dirty="0" smtClean="0"/>
                <a:t>１．河川広場のポテンシャルの“</a:t>
              </a:r>
              <a:r>
                <a:rPr kumimoji="1" lang="ja-JP" altLang="en-US" sz="2800" b="1" dirty="0" smtClean="0">
                  <a:solidFill>
                    <a:srgbClr val="FF0000"/>
                  </a:solidFill>
                </a:rPr>
                <a:t>見える化</a:t>
              </a:r>
              <a:r>
                <a:rPr kumimoji="1" lang="ja-JP" altLang="en-US" sz="2800" b="1" dirty="0" smtClean="0"/>
                <a:t>”</a:t>
              </a:r>
              <a:endParaRPr kumimoji="1" lang="ja-JP" altLang="en-US" sz="2800" b="1" dirty="0"/>
            </a:p>
          </p:txBody>
        </p:sp>
      </p:grpSp>
      <p:grpSp>
        <p:nvGrpSpPr>
          <p:cNvPr id="14" name="グループ化 13"/>
          <p:cNvGrpSpPr/>
          <p:nvPr/>
        </p:nvGrpSpPr>
        <p:grpSpPr>
          <a:xfrm>
            <a:off x="458600" y="1219340"/>
            <a:ext cx="7848872" cy="530888"/>
            <a:chOff x="458600" y="1219340"/>
            <a:chExt cx="7848872" cy="530888"/>
          </a:xfrm>
        </p:grpSpPr>
        <p:sp>
          <p:nvSpPr>
            <p:cNvPr id="22" name="フローチャート: データ 21"/>
            <p:cNvSpPr/>
            <p:nvPr/>
          </p:nvSpPr>
          <p:spPr>
            <a:xfrm>
              <a:off x="899592" y="1534204"/>
              <a:ext cx="6696744" cy="216024"/>
            </a:xfrm>
            <a:prstGeom prst="flowChartInputOutpu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9" name="テキスト ボックス 18"/>
            <p:cNvSpPr txBox="1"/>
            <p:nvPr/>
          </p:nvSpPr>
          <p:spPr>
            <a:xfrm>
              <a:off x="458600" y="1219340"/>
              <a:ext cx="7848872" cy="523220"/>
            </a:xfrm>
            <a:prstGeom prst="rect">
              <a:avLst/>
            </a:prstGeom>
            <a:noFill/>
          </p:spPr>
          <p:txBody>
            <a:bodyPr wrap="square" rtlCol="0">
              <a:spAutoFit/>
            </a:bodyPr>
            <a:lstStyle/>
            <a:p>
              <a:r>
                <a:rPr lang="ja-JP" altLang="en-US" sz="2800" b="1" dirty="0" smtClean="0"/>
                <a:t>２</a:t>
              </a:r>
              <a:r>
                <a:rPr kumimoji="1" lang="ja-JP" altLang="en-US" sz="2800" b="1" dirty="0" smtClean="0"/>
                <a:t>．周辺エリアの</a:t>
              </a:r>
              <a:r>
                <a:rPr kumimoji="1" lang="ja-JP" altLang="en-US" sz="2800" b="1" dirty="0" smtClean="0">
                  <a:solidFill>
                    <a:srgbClr val="FF0000"/>
                  </a:solidFill>
                </a:rPr>
                <a:t>動向調査</a:t>
              </a:r>
              <a:r>
                <a:rPr kumimoji="1" lang="ja-JP" altLang="en-US" sz="2800" b="1" dirty="0" smtClean="0"/>
                <a:t>、</a:t>
              </a:r>
              <a:r>
                <a:rPr kumimoji="1" lang="ja-JP" altLang="en-US" sz="2800" b="1" dirty="0" smtClean="0">
                  <a:solidFill>
                    <a:srgbClr val="FF0000"/>
                  </a:solidFill>
                </a:rPr>
                <a:t>マーケティング</a:t>
              </a:r>
              <a:endParaRPr kumimoji="1" lang="ja-JP" altLang="en-US" sz="2800" b="1" dirty="0">
                <a:solidFill>
                  <a:srgbClr val="FF0000"/>
                </a:solidFill>
              </a:endParaRPr>
            </a:p>
          </p:txBody>
        </p:sp>
      </p:grpSp>
      <p:grpSp>
        <p:nvGrpSpPr>
          <p:cNvPr id="15" name="グループ化 14"/>
          <p:cNvGrpSpPr/>
          <p:nvPr/>
        </p:nvGrpSpPr>
        <p:grpSpPr>
          <a:xfrm>
            <a:off x="483310" y="1880600"/>
            <a:ext cx="7848872" cy="523220"/>
            <a:chOff x="483310" y="1880600"/>
            <a:chExt cx="7848872" cy="523220"/>
          </a:xfrm>
        </p:grpSpPr>
        <p:sp>
          <p:nvSpPr>
            <p:cNvPr id="23" name="フローチャート: データ 22"/>
            <p:cNvSpPr/>
            <p:nvPr/>
          </p:nvSpPr>
          <p:spPr>
            <a:xfrm>
              <a:off x="924302" y="2184398"/>
              <a:ext cx="6696744" cy="216024"/>
            </a:xfrm>
            <a:prstGeom prst="flowChartInputOutpu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0" name="テキスト ボックス 19"/>
            <p:cNvSpPr txBox="1"/>
            <p:nvPr/>
          </p:nvSpPr>
          <p:spPr>
            <a:xfrm>
              <a:off x="483310" y="1880600"/>
              <a:ext cx="7848872" cy="523220"/>
            </a:xfrm>
            <a:prstGeom prst="rect">
              <a:avLst/>
            </a:prstGeom>
            <a:noFill/>
          </p:spPr>
          <p:txBody>
            <a:bodyPr wrap="square" rtlCol="0">
              <a:spAutoFit/>
            </a:bodyPr>
            <a:lstStyle/>
            <a:p>
              <a:r>
                <a:rPr lang="ja-JP" altLang="en-US" sz="2800" b="1" dirty="0" smtClean="0"/>
                <a:t>３</a:t>
              </a:r>
              <a:r>
                <a:rPr kumimoji="1" lang="ja-JP" altLang="en-US" sz="2800" b="1" dirty="0" smtClean="0"/>
                <a:t>．</a:t>
              </a:r>
              <a:r>
                <a:rPr kumimoji="1" lang="ja-JP" altLang="en-US" sz="2800" b="1" dirty="0" smtClean="0">
                  <a:solidFill>
                    <a:srgbClr val="FF0000"/>
                  </a:solidFill>
                </a:rPr>
                <a:t>舟運事業</a:t>
              </a:r>
              <a:r>
                <a:rPr kumimoji="1" lang="ja-JP" altLang="en-US" sz="2800" b="1" dirty="0" smtClean="0"/>
                <a:t>の</a:t>
              </a:r>
              <a:r>
                <a:rPr kumimoji="1" lang="ja-JP" altLang="en-US" sz="2800" b="1" dirty="0" smtClean="0">
                  <a:solidFill>
                    <a:srgbClr val="FF0000"/>
                  </a:solidFill>
                </a:rPr>
                <a:t>可能性調査</a:t>
              </a:r>
              <a:endParaRPr kumimoji="1" lang="ja-JP" altLang="en-US" sz="2800" b="1" dirty="0">
                <a:solidFill>
                  <a:srgbClr val="FF0000"/>
                </a:solidFill>
              </a:endParaRPr>
            </a:p>
          </p:txBody>
        </p:sp>
      </p:grpSp>
      <p:grpSp>
        <p:nvGrpSpPr>
          <p:cNvPr id="16" name="グループ化 15"/>
          <p:cNvGrpSpPr/>
          <p:nvPr/>
        </p:nvGrpSpPr>
        <p:grpSpPr>
          <a:xfrm>
            <a:off x="251520" y="2564904"/>
            <a:ext cx="8640960" cy="4032448"/>
            <a:chOff x="251520" y="2564904"/>
            <a:chExt cx="8640960" cy="4032448"/>
          </a:xfrm>
        </p:grpSpPr>
        <p:sp>
          <p:nvSpPr>
            <p:cNvPr id="37" name="メモ 36"/>
            <p:cNvSpPr/>
            <p:nvPr/>
          </p:nvSpPr>
          <p:spPr>
            <a:xfrm>
              <a:off x="251520" y="2564904"/>
              <a:ext cx="8640960" cy="4032448"/>
            </a:xfrm>
            <a:prstGeom prst="foldedCorner">
              <a:avLst>
                <a:gd name="adj" fmla="val 881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4" name="テキスト ボックス 33"/>
            <p:cNvSpPr txBox="1"/>
            <p:nvPr/>
          </p:nvSpPr>
          <p:spPr>
            <a:xfrm>
              <a:off x="251520" y="3212976"/>
              <a:ext cx="8568952" cy="3293209"/>
            </a:xfrm>
            <a:prstGeom prst="rect">
              <a:avLst/>
            </a:prstGeom>
            <a:noFill/>
          </p:spPr>
          <p:txBody>
            <a:bodyPr wrap="square" rtlCol="0">
              <a:spAutoFit/>
            </a:bodyPr>
            <a:lstStyle/>
            <a:p>
              <a:r>
                <a:rPr lang="ja-JP" altLang="en-US" sz="1600" dirty="0" smtClean="0"/>
                <a:t>　</a:t>
              </a:r>
              <a:r>
                <a:rPr kumimoji="1" lang="ja-JP" altLang="en-US" sz="1600" b="1" dirty="0" smtClean="0"/>
                <a:t>１．開催期間</a:t>
              </a:r>
              <a:r>
                <a:rPr lang="ja-JP" altLang="en-US" sz="1600" b="1" dirty="0" smtClean="0"/>
                <a:t>　　　平成２７年６月６日（土曜日）～平成２７年１０月１８日（日曜日）　（１３５日）</a:t>
              </a:r>
              <a:endParaRPr lang="en-US" altLang="ja-JP" sz="1600" b="1" dirty="0" smtClean="0"/>
            </a:p>
            <a:p>
              <a:r>
                <a:rPr lang="ja-JP" altLang="en-US" sz="1600" b="1" dirty="0" smtClean="0"/>
                <a:t>　　　　　　　　　　　　（うち第１期）平成２７年６月６日（土曜日）～平成２７年７月７日（火曜日）</a:t>
              </a:r>
              <a:endParaRPr lang="en-US" altLang="ja-JP" sz="1600" b="1" dirty="0" smtClean="0"/>
            </a:p>
            <a:p>
              <a:r>
                <a:rPr kumimoji="1" lang="ja-JP" altLang="en-US" sz="1600" b="1" dirty="0" smtClean="0"/>
                <a:t>　　　　　　　　　　　　（うち第</a:t>
              </a:r>
              <a:r>
                <a:rPr lang="ja-JP" altLang="en-US" sz="1600" b="1" dirty="0" smtClean="0"/>
                <a:t>２</a:t>
              </a:r>
              <a:r>
                <a:rPr kumimoji="1" lang="ja-JP" altLang="en-US" sz="1600" b="1" dirty="0" smtClean="0"/>
                <a:t>期）平成</a:t>
              </a:r>
              <a:r>
                <a:rPr lang="ja-JP" altLang="en-US" sz="1600" b="1" dirty="0" smtClean="0"/>
                <a:t>２７</a:t>
              </a:r>
              <a:r>
                <a:rPr kumimoji="1" lang="ja-JP" altLang="en-US" sz="1600" b="1" dirty="0" smtClean="0"/>
                <a:t>年７月８日（水曜日）～平成</a:t>
              </a:r>
              <a:r>
                <a:rPr lang="ja-JP" altLang="en-US" sz="1600" b="1" dirty="0" smtClean="0"/>
                <a:t>２７</a:t>
              </a:r>
              <a:r>
                <a:rPr kumimoji="1" lang="ja-JP" altLang="en-US" sz="1600" b="1" dirty="0" smtClean="0"/>
                <a:t>年</a:t>
              </a:r>
              <a:r>
                <a:rPr lang="ja-JP" altLang="en-US" sz="1600" b="1" dirty="0" smtClean="0"/>
                <a:t>１０</a:t>
              </a:r>
              <a:r>
                <a:rPr kumimoji="1" lang="ja-JP" altLang="en-US" sz="1600" b="1" dirty="0" smtClean="0"/>
                <a:t>月</a:t>
              </a:r>
              <a:r>
                <a:rPr lang="ja-JP" altLang="en-US" sz="1600" b="1" dirty="0" smtClean="0"/>
                <a:t>１８</a:t>
              </a:r>
              <a:r>
                <a:rPr kumimoji="1" lang="ja-JP" altLang="en-US" sz="1600" b="1" dirty="0" smtClean="0"/>
                <a:t>日（日曜日）</a:t>
              </a:r>
              <a:endParaRPr kumimoji="1" lang="en-US" altLang="ja-JP" sz="1600" b="1" dirty="0" smtClean="0"/>
            </a:p>
            <a:p>
              <a:r>
                <a:rPr lang="ja-JP" altLang="en-US" sz="1600" dirty="0" smtClean="0"/>
                <a:t>　</a:t>
              </a:r>
              <a:endParaRPr lang="en-US" altLang="ja-JP" sz="1600" dirty="0" smtClean="0"/>
            </a:p>
            <a:p>
              <a:r>
                <a:rPr lang="ja-JP" altLang="en-US" sz="1600" b="1" dirty="0" smtClean="0"/>
                <a:t>　２．開催時間</a:t>
              </a:r>
              <a:r>
                <a:rPr kumimoji="1" lang="ja-JP" altLang="en-US" sz="1600" b="1" dirty="0" smtClean="0"/>
                <a:t>　　　午前</a:t>
              </a:r>
              <a:r>
                <a:rPr lang="ja-JP" altLang="en-US" sz="1600" b="1" dirty="0" smtClean="0"/>
                <a:t>１１</a:t>
              </a:r>
              <a:r>
                <a:rPr kumimoji="1" lang="ja-JP" altLang="en-US" sz="1600" b="1" dirty="0" smtClean="0"/>
                <a:t>時～午後</a:t>
              </a:r>
              <a:r>
                <a:rPr lang="ja-JP" altLang="en-US" sz="1600" b="1" dirty="0" smtClean="0"/>
                <a:t>１１</a:t>
              </a:r>
              <a:r>
                <a:rPr kumimoji="1" lang="ja-JP" altLang="en-US" sz="1600" b="1" dirty="0" smtClean="0"/>
                <a:t>時（期間中無休）</a:t>
              </a:r>
              <a:endParaRPr kumimoji="1" lang="en-US" altLang="ja-JP" sz="1600" b="1" dirty="0" smtClean="0"/>
            </a:p>
            <a:p>
              <a:r>
                <a:rPr lang="ja-JP" altLang="en-US" sz="1600" b="1" dirty="0" smtClean="0"/>
                <a:t>　　　　　　　　　　　　</a:t>
              </a:r>
              <a:r>
                <a:rPr lang="en-US" altLang="ja-JP" sz="1600" b="1" dirty="0" smtClean="0"/>
                <a:t>※</a:t>
              </a:r>
              <a:r>
                <a:rPr kumimoji="1" lang="ja-JP" altLang="en-US" sz="1600" b="1" dirty="0" smtClean="0"/>
                <a:t>８月以降は午後</a:t>
              </a:r>
              <a:r>
                <a:rPr lang="ja-JP" altLang="en-US" sz="1600" b="1" dirty="0" smtClean="0"/>
                <a:t>５</a:t>
              </a:r>
              <a:r>
                <a:rPr kumimoji="1" lang="ja-JP" altLang="en-US" sz="1600" b="1" dirty="0" smtClean="0"/>
                <a:t>時～午後</a:t>
              </a:r>
              <a:r>
                <a:rPr lang="ja-JP" altLang="en-US" sz="1600" b="1" dirty="0" smtClean="0"/>
                <a:t>１１</a:t>
              </a:r>
              <a:r>
                <a:rPr kumimoji="1" lang="ja-JP" altLang="en-US" sz="1600" b="1" dirty="0" smtClean="0"/>
                <a:t>時に変更</a:t>
              </a:r>
              <a:endParaRPr kumimoji="1" lang="en-US" altLang="ja-JP" sz="1600" b="1" dirty="0" smtClean="0"/>
            </a:p>
            <a:p>
              <a:r>
                <a:rPr lang="ja-JP" altLang="en-US" sz="1600" dirty="0" smtClean="0"/>
                <a:t>　</a:t>
              </a:r>
              <a:endParaRPr lang="en-US" altLang="ja-JP" sz="1600" dirty="0" smtClean="0"/>
            </a:p>
            <a:p>
              <a:r>
                <a:rPr lang="ja-JP" altLang="en-US" sz="1600" b="1" dirty="0" smtClean="0"/>
                <a:t>　３．コンセプト</a:t>
              </a:r>
              <a:r>
                <a:rPr kumimoji="1" lang="ja-JP" altLang="en-US" sz="1600" b="1" dirty="0" smtClean="0"/>
                <a:t>　　　川と海のまち・大正区に忽然と現れた</a:t>
              </a:r>
              <a:r>
                <a:rPr kumimoji="1" lang="ja-JP" altLang="en-US" sz="1600" b="1" dirty="0" smtClean="0">
                  <a:solidFill>
                    <a:srgbClr val="0000FF"/>
                  </a:solidFill>
                </a:rPr>
                <a:t>南国リゾートムードの秘密基地</a:t>
              </a:r>
              <a:endParaRPr kumimoji="1" lang="en-US" altLang="ja-JP" sz="1600" b="1" dirty="0" smtClean="0">
                <a:solidFill>
                  <a:srgbClr val="0000FF"/>
                </a:solidFill>
              </a:endParaRPr>
            </a:p>
            <a:p>
              <a:r>
                <a:rPr lang="ja-JP" altLang="en-US" sz="1600" b="1" dirty="0" smtClean="0"/>
                <a:t>　</a:t>
              </a:r>
              <a:endParaRPr lang="en-US" altLang="ja-JP" sz="1600" b="1" dirty="0" smtClean="0"/>
            </a:p>
            <a:p>
              <a:r>
                <a:rPr lang="ja-JP" altLang="en-US" sz="1600" b="1" dirty="0" smtClean="0"/>
                <a:t>　４．内　　　 容　</a:t>
              </a:r>
              <a:r>
                <a:rPr kumimoji="1" lang="ja-JP" altLang="en-US" sz="1600" b="1" dirty="0" smtClean="0"/>
                <a:t>　　</a:t>
              </a:r>
              <a:r>
                <a:rPr lang="ja-JP" altLang="en-US" sz="1600" b="1" dirty="0" smtClean="0">
                  <a:latin typeface="+mn-ea"/>
                </a:rPr>
                <a:t>①</a:t>
              </a:r>
              <a:r>
                <a:rPr lang="en-US" altLang="ja-JP" sz="1600" b="1" dirty="0" smtClean="0">
                  <a:latin typeface="+mn-ea"/>
                </a:rPr>
                <a:t>BBQ</a:t>
              </a:r>
              <a:r>
                <a:rPr lang="ja-JP" altLang="en-US" sz="1600" b="1" dirty="0" smtClean="0">
                  <a:latin typeface="+mn-ea"/>
                </a:rPr>
                <a:t>レストラン＆屋台グルメ</a:t>
              </a:r>
              <a:endParaRPr lang="en-US" altLang="ja-JP" sz="1600" b="1" dirty="0" smtClean="0">
                <a:latin typeface="+mn-ea"/>
              </a:endParaRPr>
            </a:p>
            <a:p>
              <a:pPr>
                <a:spcBef>
                  <a:spcPct val="0"/>
                </a:spcBef>
                <a:defRPr/>
              </a:pPr>
              <a:r>
                <a:rPr lang="ja-JP" altLang="en-US" sz="1600" dirty="0" smtClean="0">
                  <a:latin typeface="+mn-ea"/>
                </a:rPr>
                <a:t>　　　　　　　　　　　 　</a:t>
              </a:r>
              <a:r>
                <a:rPr lang="ja-JP" altLang="en-US" sz="1600" b="1" dirty="0" smtClean="0">
                  <a:latin typeface="+mn-ea"/>
                </a:rPr>
                <a:t>②水辺のアクティビティ（クルージング、</a:t>
              </a:r>
              <a:r>
                <a:rPr lang="en-US" altLang="ja-JP" sz="1600" b="1" dirty="0" smtClean="0">
                  <a:latin typeface="+mn-ea"/>
                </a:rPr>
                <a:t>SUP</a:t>
              </a:r>
              <a:r>
                <a:rPr lang="ja-JP" altLang="en-US" sz="1600" b="1" dirty="0" smtClean="0">
                  <a:latin typeface="+mn-ea"/>
                </a:rPr>
                <a:t>）</a:t>
              </a:r>
              <a:endParaRPr lang="en-US" altLang="ja-JP" sz="1600" b="1" dirty="0" smtClean="0">
                <a:latin typeface="+mn-ea"/>
              </a:endParaRPr>
            </a:p>
            <a:p>
              <a:pPr>
                <a:spcBef>
                  <a:spcPct val="0"/>
                </a:spcBef>
                <a:defRPr/>
              </a:pPr>
              <a:r>
                <a:rPr lang="ja-JP" altLang="en-US" sz="1600" dirty="0" smtClean="0">
                  <a:latin typeface="+mn-ea"/>
                </a:rPr>
                <a:t>　　　　　　　　　　　 　</a:t>
              </a:r>
              <a:r>
                <a:rPr lang="ja-JP" altLang="en-US" sz="1600" b="1" dirty="0" smtClean="0">
                  <a:latin typeface="+mn-ea"/>
                </a:rPr>
                <a:t>③インフォメーションブース＆コミュニティサイクル</a:t>
              </a:r>
              <a:endParaRPr lang="en-US" altLang="ja-JP" sz="1600" b="1" dirty="0" smtClean="0">
                <a:latin typeface="+mn-ea"/>
              </a:endParaRPr>
            </a:p>
            <a:p>
              <a:pPr>
                <a:spcBef>
                  <a:spcPct val="0"/>
                </a:spcBef>
                <a:defRPr/>
              </a:pPr>
              <a:r>
                <a:rPr lang="ja-JP" altLang="en-US" sz="1600" dirty="0" smtClean="0">
                  <a:latin typeface="+mn-ea"/>
                </a:rPr>
                <a:t>　</a:t>
              </a:r>
              <a:r>
                <a:rPr lang="ja-JP" altLang="en-US" sz="1600" b="1" dirty="0" smtClean="0">
                  <a:latin typeface="+mn-ea"/>
                </a:rPr>
                <a:t>　　　　　　　　　　 　④その他パフォーマンス（スペシャルライブなど）</a:t>
              </a:r>
              <a:endParaRPr lang="en-US" altLang="ja-JP" sz="1600" b="1" dirty="0" smtClean="0">
                <a:latin typeface="+mn-ea"/>
              </a:endParaRPr>
            </a:p>
          </p:txBody>
        </p:sp>
        <p:sp>
          <p:nvSpPr>
            <p:cNvPr id="36" name="テキスト ボックス 35"/>
            <p:cNvSpPr txBox="1"/>
            <p:nvPr/>
          </p:nvSpPr>
          <p:spPr>
            <a:xfrm>
              <a:off x="395536" y="2640949"/>
              <a:ext cx="1656184" cy="461665"/>
            </a:xfrm>
            <a:prstGeom prst="rect">
              <a:avLst/>
            </a:prstGeom>
            <a:noFill/>
          </p:spPr>
          <p:txBody>
            <a:bodyPr wrap="square" rtlCol="0">
              <a:spAutoFit/>
            </a:bodyPr>
            <a:lstStyle/>
            <a:p>
              <a:r>
                <a:rPr kumimoji="1" lang="ja-JP" altLang="en-US" sz="2400" b="1" dirty="0" smtClean="0"/>
                <a:t>～概要～</a:t>
              </a:r>
              <a:endParaRPr kumimoji="1" lang="ja-JP" altLang="en-US" sz="2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a:xfrm>
            <a:off x="6974904" y="6453336"/>
            <a:ext cx="2133600" cy="365125"/>
          </a:xfrm>
        </p:spPr>
        <p:txBody>
          <a:bodyPr/>
          <a:lstStyle/>
          <a:p>
            <a:r>
              <a:rPr kumimoji="1" lang="ja-JP" altLang="en-US" sz="1800" b="1" dirty="0" smtClean="0">
                <a:solidFill>
                  <a:schemeClr val="tx1"/>
                </a:solidFill>
                <a:latin typeface="ＭＳ Ｐ明朝" pitchFamily="18" charset="-128"/>
                <a:ea typeface="ＭＳ Ｐ明朝" pitchFamily="18" charset="-128"/>
              </a:rPr>
              <a:t>３</a:t>
            </a:r>
            <a:endParaRPr kumimoji="1" lang="ja-JP" altLang="en-US" sz="1800" b="1" dirty="0">
              <a:solidFill>
                <a:schemeClr val="tx1"/>
              </a:solidFill>
              <a:latin typeface="ＭＳ Ｐ明朝" pitchFamily="18" charset="-128"/>
              <a:ea typeface="ＭＳ Ｐ明朝" pitchFamily="18" charset="-128"/>
            </a:endParaRPr>
          </a:p>
        </p:txBody>
      </p:sp>
      <p:sp>
        <p:nvSpPr>
          <p:cNvPr id="26" name="正方形/長方形 25"/>
          <p:cNvSpPr/>
          <p:nvPr/>
        </p:nvSpPr>
        <p:spPr>
          <a:xfrm>
            <a:off x="0" y="-27384"/>
            <a:ext cx="9144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bg1"/>
                </a:solidFill>
              </a:rPr>
              <a:t>３</a:t>
            </a:r>
            <a:r>
              <a:rPr kumimoji="1" lang="ja-JP" altLang="en-US" b="1" dirty="0" smtClean="0">
                <a:solidFill>
                  <a:schemeClr val="bg1"/>
                </a:solidFill>
              </a:rPr>
              <a:t>．社会実験事業</a:t>
            </a:r>
            <a:r>
              <a:rPr lang="ja-JP" altLang="en-US" b="1" dirty="0" smtClean="0">
                <a:solidFill>
                  <a:schemeClr val="bg1"/>
                </a:solidFill>
              </a:rPr>
              <a:t>の成果</a:t>
            </a:r>
            <a:endParaRPr kumimoji="1" lang="ja-JP" altLang="en-US" b="1" dirty="0">
              <a:solidFill>
                <a:schemeClr val="bg1"/>
              </a:solidFill>
            </a:endParaRPr>
          </a:p>
        </p:txBody>
      </p:sp>
      <p:sp>
        <p:nvSpPr>
          <p:cNvPr id="16" name="テキスト ボックス 7"/>
          <p:cNvSpPr txBox="1"/>
          <p:nvPr/>
        </p:nvSpPr>
        <p:spPr>
          <a:xfrm>
            <a:off x="59145" y="476672"/>
            <a:ext cx="8257271" cy="400110"/>
          </a:xfrm>
          <a:prstGeom prst="rect">
            <a:avLst/>
          </a:prstGeom>
          <a:noFill/>
        </p:spPr>
        <p:txBody>
          <a:bodyPr wrap="square" rtlCol="0">
            <a:spAutoFit/>
          </a:bodyPr>
          <a:lstStyle/>
          <a:p>
            <a:r>
              <a:rPr kumimoji="1" lang="ja-JP" altLang="en-US" b="1" dirty="0" smtClean="0"/>
              <a:t>川と海のまち・大正区に「</a:t>
            </a:r>
            <a:r>
              <a:rPr kumimoji="1" lang="ja-JP" altLang="en-US" sz="2000" b="1" dirty="0" smtClean="0">
                <a:solidFill>
                  <a:schemeClr val="accent6">
                    <a:lumMod val="50000"/>
                  </a:schemeClr>
                </a:solidFill>
              </a:rPr>
              <a:t>駅前ＢＢＱ＆クルージング・パーク</a:t>
            </a:r>
            <a:r>
              <a:rPr kumimoji="1" lang="ja-JP" altLang="en-US" b="1" dirty="0" smtClean="0"/>
              <a:t>」　誕生！</a:t>
            </a:r>
            <a:endParaRPr kumimoji="1" lang="ja-JP" altLang="en-US" b="1" dirty="0"/>
          </a:p>
        </p:txBody>
      </p:sp>
      <p:grpSp>
        <p:nvGrpSpPr>
          <p:cNvPr id="30" name="グループ化 29"/>
          <p:cNvGrpSpPr/>
          <p:nvPr/>
        </p:nvGrpSpPr>
        <p:grpSpPr>
          <a:xfrm>
            <a:off x="107504" y="896453"/>
            <a:ext cx="3096344" cy="2388531"/>
            <a:chOff x="107504" y="896453"/>
            <a:chExt cx="3096344" cy="2388531"/>
          </a:xfrm>
        </p:grpSpPr>
        <p:grpSp>
          <p:nvGrpSpPr>
            <p:cNvPr id="6" name="グループ化 5"/>
            <p:cNvGrpSpPr/>
            <p:nvPr/>
          </p:nvGrpSpPr>
          <p:grpSpPr>
            <a:xfrm>
              <a:off x="107504" y="896453"/>
              <a:ext cx="2861901" cy="2388531"/>
              <a:chOff x="755576" y="1540618"/>
              <a:chExt cx="3600400" cy="3047872"/>
            </a:xfrm>
          </p:grpSpPr>
          <p:grpSp>
            <p:nvGrpSpPr>
              <p:cNvPr id="7" name="グループ化 10"/>
              <p:cNvGrpSpPr/>
              <p:nvPr/>
            </p:nvGrpSpPr>
            <p:grpSpPr>
              <a:xfrm>
                <a:off x="755576" y="1540618"/>
                <a:ext cx="3600400" cy="736254"/>
                <a:chOff x="2044019" y="784708"/>
                <a:chExt cx="2724218" cy="521213"/>
              </a:xfrm>
            </p:grpSpPr>
            <p:sp>
              <p:nvSpPr>
                <p:cNvPr id="9" name="正方形/長方形 8"/>
                <p:cNvSpPr/>
                <p:nvPr/>
              </p:nvSpPr>
              <p:spPr>
                <a:xfrm>
                  <a:off x="2044019" y="784708"/>
                  <a:ext cx="2560765" cy="52121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44019" y="803859"/>
                  <a:ext cx="2724218" cy="400110"/>
                </a:xfrm>
                <a:prstGeom prst="rect">
                  <a:avLst/>
                </a:prstGeom>
              </p:spPr>
              <p:txBody>
                <a:bodyPr wrap="square">
                  <a:spAutoFit/>
                </a:bodyPr>
                <a:lstStyle/>
                <a:p>
                  <a:r>
                    <a:rPr lang="en-US" altLang="ja-JP" sz="2000" b="1" dirty="0" smtClean="0">
                      <a:solidFill>
                        <a:schemeClr val="bg1"/>
                      </a:solidFill>
                    </a:rPr>
                    <a:t>BEFORE</a:t>
                  </a:r>
                  <a:endParaRPr lang="ja-JP" altLang="en-US" sz="2000" b="1" dirty="0">
                    <a:solidFill>
                      <a:schemeClr val="bg1"/>
                    </a:solidFill>
                  </a:endParaRPr>
                </a:p>
              </p:txBody>
            </p:sp>
          </p:grpSp>
          <p:pic>
            <p:nvPicPr>
              <p:cNvPr id="8" name="Picture 11" descr="F:\25.08.31リバーサイドフェスタ\IMG_7318.JPG"/>
              <p:cNvPicPr>
                <a:picLocks noChangeAspect="1" noChangeArrowheads="1"/>
              </p:cNvPicPr>
              <p:nvPr/>
            </p:nvPicPr>
            <p:blipFill>
              <a:blip r:embed="rId3" cstate="screen"/>
              <a:srcRect/>
              <a:stretch>
                <a:fillRect/>
              </a:stretch>
            </p:blipFill>
            <p:spPr bwMode="auto">
              <a:xfrm>
                <a:off x="755576" y="1988840"/>
                <a:ext cx="3384376" cy="2599650"/>
              </a:xfrm>
              <a:prstGeom prst="rect">
                <a:avLst/>
              </a:prstGeom>
              <a:ln w="41275" cap="sq">
                <a:noFill/>
                <a:prstDash val="solid"/>
                <a:miter lim="800000"/>
              </a:ln>
              <a:effectLst/>
            </p:spPr>
          </p:pic>
        </p:grpSp>
        <p:sp>
          <p:nvSpPr>
            <p:cNvPr id="17" name="二等辺三角形 16"/>
            <p:cNvSpPr/>
            <p:nvPr/>
          </p:nvSpPr>
          <p:spPr>
            <a:xfrm rot="5400000">
              <a:off x="2835925" y="1908949"/>
              <a:ext cx="447814" cy="288032"/>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grpSp>
      <p:graphicFrame>
        <p:nvGraphicFramePr>
          <p:cNvPr id="19" name="表 18"/>
          <p:cNvGraphicFramePr>
            <a:graphicFrameLocks noGrp="1"/>
          </p:cNvGraphicFramePr>
          <p:nvPr/>
        </p:nvGraphicFramePr>
        <p:xfrm>
          <a:off x="274700" y="3429000"/>
          <a:ext cx="8594601" cy="3013286"/>
        </p:xfrm>
        <a:graphic>
          <a:graphicData uri="http://schemas.openxmlformats.org/drawingml/2006/table">
            <a:tbl>
              <a:tblPr firstRow="1" bandRow="1">
                <a:tableStyleId>{5C22544A-7EE6-4342-B048-85BDC9FD1C3A}</a:tableStyleId>
              </a:tblPr>
              <a:tblGrid>
                <a:gridCol w="1712499"/>
                <a:gridCol w="1743886"/>
                <a:gridCol w="1656184"/>
                <a:gridCol w="1728192"/>
                <a:gridCol w="1753840"/>
              </a:tblGrid>
              <a:tr h="544406">
                <a:tc>
                  <a:txBody>
                    <a:bodyPr/>
                    <a:lstStyle/>
                    <a:p>
                      <a:pPr algn="ctr"/>
                      <a:endParaRPr kumimoji="1" lang="ja-JP" altLang="en-US" sz="1100" dirty="0"/>
                    </a:p>
                  </a:txBody>
                  <a:tcPr/>
                </a:tc>
                <a:tc>
                  <a:txBody>
                    <a:bodyPr/>
                    <a:lstStyle/>
                    <a:p>
                      <a:pPr algn="ctr"/>
                      <a:r>
                        <a:rPr kumimoji="1" lang="ja-JP" altLang="en-US" sz="1600" dirty="0" smtClean="0"/>
                        <a:t>ＢＢＱレストラン</a:t>
                      </a:r>
                      <a:endParaRPr kumimoji="1" lang="ja-JP" altLang="en-US" sz="1600" dirty="0"/>
                    </a:p>
                  </a:txBody>
                  <a:tcPr anchor="ctr"/>
                </a:tc>
                <a:tc>
                  <a:txBody>
                    <a:bodyPr/>
                    <a:lstStyle/>
                    <a:p>
                      <a:pPr algn="ctr"/>
                      <a:r>
                        <a:rPr kumimoji="1" lang="ja-JP" altLang="en-US" sz="1600" dirty="0" smtClean="0"/>
                        <a:t>クルージング</a:t>
                      </a:r>
                      <a:endParaRPr kumimoji="1" lang="ja-JP" altLang="en-US" sz="1600" dirty="0"/>
                    </a:p>
                  </a:txBody>
                  <a:tcPr anchor="ctr"/>
                </a:tc>
                <a:tc>
                  <a:txBody>
                    <a:bodyPr/>
                    <a:lstStyle/>
                    <a:p>
                      <a:pPr algn="ctr"/>
                      <a:r>
                        <a:rPr kumimoji="1" lang="ja-JP" altLang="en-US" sz="1600" dirty="0" smtClean="0"/>
                        <a:t>屋台エリア</a:t>
                      </a:r>
                      <a:endParaRPr kumimoji="1" lang="ja-JP" altLang="en-US" sz="1600" dirty="0"/>
                    </a:p>
                  </a:txBody>
                  <a:tcPr anchor="ctr"/>
                </a:tc>
                <a:tc>
                  <a:txBody>
                    <a:bodyPr/>
                    <a:lstStyle/>
                    <a:p>
                      <a:pPr algn="ctr"/>
                      <a:r>
                        <a:rPr kumimoji="1" lang="ja-JP" altLang="en-US" sz="1600" dirty="0" smtClean="0"/>
                        <a:t>計</a:t>
                      </a:r>
                      <a:endParaRPr kumimoji="1" lang="ja-JP" altLang="en-US" sz="1600" dirty="0"/>
                    </a:p>
                  </a:txBody>
                  <a:tcPr anchor="ctr"/>
                </a:tc>
              </a:tr>
              <a:tr h="748929">
                <a:tc>
                  <a:txBody>
                    <a:bodyPr/>
                    <a:lstStyle/>
                    <a:p>
                      <a:pPr algn="ctr"/>
                      <a:r>
                        <a:rPr kumimoji="1" lang="ja-JP" altLang="en-US" sz="1600" b="1" dirty="0" smtClean="0"/>
                        <a:t>第１期</a:t>
                      </a:r>
                      <a:endParaRPr kumimoji="1" lang="en-US" altLang="ja-JP" sz="1600" b="1" dirty="0" smtClean="0"/>
                    </a:p>
                    <a:p>
                      <a:pPr algn="ctr"/>
                      <a:r>
                        <a:rPr kumimoji="1" lang="ja-JP" altLang="en-US" sz="1600" b="1" dirty="0" smtClean="0"/>
                        <a:t>（</a:t>
                      </a:r>
                      <a:r>
                        <a:rPr kumimoji="1" lang="en-US" altLang="ja-JP" sz="1600" b="1" dirty="0" smtClean="0"/>
                        <a:t>6</a:t>
                      </a:r>
                      <a:r>
                        <a:rPr kumimoji="1" lang="ja-JP" altLang="en-US" sz="1600" b="1" dirty="0" smtClean="0"/>
                        <a:t>／</a:t>
                      </a:r>
                      <a:r>
                        <a:rPr kumimoji="1" lang="en-US" altLang="ja-JP" sz="1600" b="1" dirty="0" smtClean="0"/>
                        <a:t>6</a:t>
                      </a:r>
                      <a:r>
                        <a:rPr kumimoji="1" lang="ja-JP" altLang="en-US" sz="1600" b="1" dirty="0" smtClean="0"/>
                        <a:t>～</a:t>
                      </a:r>
                      <a:r>
                        <a:rPr kumimoji="1" lang="en-US" altLang="ja-JP" sz="1600" b="1" dirty="0" smtClean="0"/>
                        <a:t>7</a:t>
                      </a:r>
                      <a:r>
                        <a:rPr kumimoji="1" lang="ja-JP" altLang="en-US" sz="1600" b="1" dirty="0" smtClean="0"/>
                        <a:t>／</a:t>
                      </a:r>
                      <a:r>
                        <a:rPr kumimoji="1" lang="en-US" altLang="ja-JP" sz="1600" b="1" dirty="0" smtClean="0"/>
                        <a:t>7</a:t>
                      </a:r>
                      <a:r>
                        <a:rPr kumimoji="1" lang="ja-JP" altLang="en-US" sz="1600" b="1" dirty="0" smtClean="0"/>
                        <a:t>）</a:t>
                      </a:r>
                      <a:endParaRPr kumimoji="1" lang="en-US" altLang="ja-JP" sz="1600" b="1" dirty="0" smtClean="0"/>
                    </a:p>
                    <a:p>
                      <a:pPr algn="ctr"/>
                      <a:r>
                        <a:rPr kumimoji="1" lang="ja-JP" altLang="en-US" sz="1600" b="1" dirty="0" smtClean="0"/>
                        <a:t>３２日間</a:t>
                      </a:r>
                      <a:endParaRPr kumimoji="1" lang="ja-JP" altLang="en-US" sz="1600" b="1" dirty="0"/>
                    </a:p>
                  </a:txBody>
                  <a:tcPr anchor="ctr"/>
                </a:tc>
                <a:tc>
                  <a:txBody>
                    <a:bodyPr/>
                    <a:lstStyle/>
                    <a:p>
                      <a:pPr algn="r"/>
                      <a:r>
                        <a:rPr kumimoji="1" lang="ja-JP" altLang="en-US" sz="1600" dirty="0" smtClean="0"/>
                        <a:t>延べ５，７０７人</a:t>
                      </a:r>
                      <a:endParaRPr kumimoji="1" lang="ja-JP" altLang="en-US" sz="1600" dirty="0"/>
                    </a:p>
                  </a:txBody>
                  <a:tcPr anchor="ctr"/>
                </a:tc>
                <a:tc>
                  <a:txBody>
                    <a:bodyPr/>
                    <a:lstStyle/>
                    <a:p>
                      <a:pPr algn="r"/>
                      <a:r>
                        <a:rPr kumimoji="1" lang="ja-JP" altLang="en-US" sz="1600" dirty="0" smtClean="0"/>
                        <a:t>２６２人</a:t>
                      </a:r>
                      <a:endParaRPr kumimoji="1" lang="ja-JP" altLang="en-US" sz="1600" dirty="0"/>
                    </a:p>
                  </a:txBody>
                  <a:tcPr anchor="ctr"/>
                </a:tc>
                <a:tc>
                  <a:txBody>
                    <a:bodyPr/>
                    <a:lstStyle/>
                    <a:p>
                      <a:pPr algn="r"/>
                      <a:r>
                        <a:rPr kumimoji="1" lang="ja-JP" altLang="en-US" sz="1600" dirty="0" smtClean="0"/>
                        <a:t>延べ１２，６０８人</a:t>
                      </a:r>
                      <a:endParaRPr kumimoji="1" lang="ja-JP" altLang="en-US" sz="1600" dirty="0"/>
                    </a:p>
                  </a:txBody>
                  <a:tcPr anchor="ctr"/>
                </a:tc>
                <a:tc>
                  <a:txBody>
                    <a:bodyPr/>
                    <a:lstStyle/>
                    <a:p>
                      <a:pPr algn="r"/>
                      <a:r>
                        <a:rPr kumimoji="1" lang="ja-JP" altLang="en-US" sz="1600" b="1" dirty="0" smtClean="0"/>
                        <a:t>延べ１８，５７７人</a:t>
                      </a:r>
                      <a:endParaRPr kumimoji="1" lang="ja-JP" altLang="en-US" sz="1600" b="1" dirty="0"/>
                    </a:p>
                  </a:txBody>
                  <a:tcPr anchor="ctr"/>
                </a:tc>
              </a:tr>
              <a:tr h="748929">
                <a:tc>
                  <a:txBody>
                    <a:bodyPr/>
                    <a:lstStyle/>
                    <a:p>
                      <a:pPr algn="ctr"/>
                      <a:r>
                        <a:rPr kumimoji="1" lang="ja-JP" altLang="en-US" sz="1600" b="1" dirty="0" smtClean="0"/>
                        <a:t>第２期</a:t>
                      </a:r>
                      <a:endParaRPr kumimoji="1" lang="en-US" altLang="ja-JP" sz="1600" b="1" dirty="0" smtClean="0"/>
                    </a:p>
                    <a:p>
                      <a:pPr algn="ctr"/>
                      <a:r>
                        <a:rPr kumimoji="1" lang="ja-JP" altLang="en-US" sz="1600" b="1" dirty="0" smtClean="0"/>
                        <a:t>（</a:t>
                      </a:r>
                      <a:r>
                        <a:rPr kumimoji="1" lang="en-US" altLang="ja-JP" sz="1600" b="1" dirty="0" smtClean="0"/>
                        <a:t>7</a:t>
                      </a:r>
                      <a:r>
                        <a:rPr kumimoji="1" lang="ja-JP" altLang="en-US" sz="1600" b="1" dirty="0" smtClean="0"/>
                        <a:t>／</a:t>
                      </a:r>
                      <a:r>
                        <a:rPr kumimoji="1" lang="en-US" altLang="ja-JP" sz="1600" b="1" dirty="0" smtClean="0"/>
                        <a:t>8</a:t>
                      </a:r>
                      <a:r>
                        <a:rPr kumimoji="1" lang="ja-JP" altLang="en-US" sz="1600" b="1" dirty="0" smtClean="0"/>
                        <a:t>～</a:t>
                      </a:r>
                      <a:r>
                        <a:rPr kumimoji="1" lang="en-US" altLang="ja-JP" sz="1600" b="1" dirty="0" smtClean="0"/>
                        <a:t>10</a:t>
                      </a:r>
                      <a:r>
                        <a:rPr kumimoji="1" lang="ja-JP" altLang="en-US" sz="1600" b="1" dirty="0" smtClean="0"/>
                        <a:t>／</a:t>
                      </a:r>
                      <a:r>
                        <a:rPr kumimoji="1" lang="en-US" altLang="ja-JP" sz="1600" b="1" dirty="0" smtClean="0"/>
                        <a:t>18</a:t>
                      </a:r>
                      <a:r>
                        <a:rPr kumimoji="1" lang="ja-JP" altLang="en-US" sz="1600" b="1" dirty="0" smtClean="0"/>
                        <a:t>）</a:t>
                      </a:r>
                      <a:endParaRPr kumimoji="1" lang="en-US" altLang="ja-JP" sz="1600" b="1" dirty="0" smtClean="0"/>
                    </a:p>
                    <a:p>
                      <a:pPr algn="ctr"/>
                      <a:r>
                        <a:rPr kumimoji="1" lang="ja-JP" altLang="en-US" sz="1600" b="1" dirty="0" smtClean="0"/>
                        <a:t>１０３日間</a:t>
                      </a:r>
                      <a:endParaRPr kumimoji="1" lang="ja-JP" altLang="en-US" sz="1600" b="1" dirty="0"/>
                    </a:p>
                  </a:txBody>
                  <a:tcPr anchor="ctr"/>
                </a:tc>
                <a:tc>
                  <a:txBody>
                    <a:bodyPr/>
                    <a:lstStyle/>
                    <a:p>
                      <a:pPr algn="r"/>
                      <a:r>
                        <a:rPr kumimoji="1" lang="ja-JP" altLang="en-US" sz="1600" dirty="0" smtClean="0"/>
                        <a:t>延べ１，９６３人</a:t>
                      </a:r>
                      <a:endParaRPr kumimoji="1" lang="ja-JP" altLang="en-US" sz="1600" dirty="0"/>
                    </a:p>
                  </a:txBody>
                  <a:tcPr anchor="ctr"/>
                </a:tc>
                <a:tc>
                  <a:txBody>
                    <a:bodyPr/>
                    <a:lstStyle/>
                    <a:p>
                      <a:pPr algn="r"/>
                      <a:r>
                        <a:rPr kumimoji="1" lang="ja-JP" altLang="en-US" sz="1600" dirty="0" smtClean="0"/>
                        <a:t>０人</a:t>
                      </a:r>
                      <a:endParaRPr kumimoji="1" lang="ja-JP" altLang="en-US" sz="1600" dirty="0"/>
                    </a:p>
                  </a:txBody>
                  <a:tcPr anchor="ctr"/>
                </a:tc>
                <a:tc>
                  <a:txBody>
                    <a:bodyPr/>
                    <a:lstStyle/>
                    <a:p>
                      <a:pPr algn="r"/>
                      <a:r>
                        <a:rPr kumimoji="1" lang="ja-JP" altLang="en-US" sz="1600" dirty="0" smtClean="0"/>
                        <a:t>延べ３，９１６人</a:t>
                      </a:r>
                      <a:endParaRPr kumimoji="1" lang="ja-JP" altLang="en-US" sz="1600" dirty="0"/>
                    </a:p>
                  </a:txBody>
                  <a:tcPr anchor="ctr"/>
                </a:tc>
                <a:tc>
                  <a:txBody>
                    <a:bodyPr/>
                    <a:lstStyle/>
                    <a:p>
                      <a:pPr algn="r"/>
                      <a:r>
                        <a:rPr kumimoji="1" lang="ja-JP" altLang="en-US" sz="1600" b="1" dirty="0" smtClean="0"/>
                        <a:t>延べ５，８７９人</a:t>
                      </a:r>
                      <a:endParaRPr kumimoji="1" lang="ja-JP" altLang="en-US" sz="1600" b="1" dirty="0"/>
                    </a:p>
                  </a:txBody>
                  <a:tcPr anchor="ctr"/>
                </a:tc>
              </a:tr>
              <a:tr h="748929">
                <a:tc>
                  <a:txBody>
                    <a:bodyPr/>
                    <a:lstStyle/>
                    <a:p>
                      <a:pPr algn="ctr"/>
                      <a:r>
                        <a:rPr kumimoji="1" lang="ja-JP" altLang="en-US" sz="1600" b="1" dirty="0" smtClean="0"/>
                        <a:t>通期合計</a:t>
                      </a:r>
                      <a:endParaRPr kumimoji="1" lang="en-US" altLang="ja-JP" sz="1600" b="1" dirty="0" smtClean="0"/>
                    </a:p>
                    <a:p>
                      <a:pPr algn="ctr"/>
                      <a:r>
                        <a:rPr kumimoji="1" lang="ja-JP" altLang="en-US" sz="1600" b="1" dirty="0" smtClean="0"/>
                        <a:t>（</a:t>
                      </a:r>
                      <a:r>
                        <a:rPr kumimoji="1" lang="en-US" altLang="ja-JP" sz="1600" b="1" dirty="0" smtClean="0"/>
                        <a:t>6</a:t>
                      </a:r>
                      <a:r>
                        <a:rPr kumimoji="1" lang="ja-JP" altLang="en-US" sz="1600" b="1" dirty="0" smtClean="0"/>
                        <a:t>／</a:t>
                      </a:r>
                      <a:r>
                        <a:rPr kumimoji="1" lang="en-US" altLang="ja-JP" sz="1600" b="1" dirty="0" smtClean="0"/>
                        <a:t>6</a:t>
                      </a:r>
                      <a:r>
                        <a:rPr kumimoji="1" lang="ja-JP" altLang="en-US" sz="1600" b="1" dirty="0" smtClean="0"/>
                        <a:t>～</a:t>
                      </a:r>
                      <a:r>
                        <a:rPr kumimoji="1" lang="en-US" altLang="ja-JP" sz="1600" b="1" dirty="0" smtClean="0"/>
                        <a:t>10</a:t>
                      </a:r>
                      <a:r>
                        <a:rPr kumimoji="1" lang="ja-JP" altLang="en-US" sz="1600" b="1" dirty="0" smtClean="0"/>
                        <a:t>／</a:t>
                      </a:r>
                      <a:r>
                        <a:rPr kumimoji="1" lang="en-US" altLang="ja-JP" sz="1600" b="1" dirty="0" smtClean="0"/>
                        <a:t>18</a:t>
                      </a:r>
                      <a:r>
                        <a:rPr kumimoji="1" lang="ja-JP" altLang="en-US" sz="1600" b="1" dirty="0" smtClean="0"/>
                        <a:t>）</a:t>
                      </a:r>
                      <a:endParaRPr kumimoji="1" lang="en-US" altLang="ja-JP" sz="1600" b="1" dirty="0" smtClean="0"/>
                    </a:p>
                    <a:p>
                      <a:pPr algn="ctr"/>
                      <a:r>
                        <a:rPr kumimoji="1" lang="ja-JP" altLang="en-US" sz="1600" b="1" dirty="0" smtClean="0"/>
                        <a:t>１３５日間</a:t>
                      </a:r>
                      <a:endParaRPr kumimoji="1" lang="ja-JP" altLang="en-US" sz="1600" b="1" dirty="0"/>
                    </a:p>
                  </a:txBody>
                  <a:tcPr anchor="ctr"/>
                </a:tc>
                <a:tc>
                  <a:txBody>
                    <a:bodyPr/>
                    <a:lstStyle/>
                    <a:p>
                      <a:pPr algn="r"/>
                      <a:r>
                        <a:rPr kumimoji="1" lang="ja-JP" altLang="en-US" sz="1600" b="1" dirty="0" smtClean="0"/>
                        <a:t>延べ７，６７０人</a:t>
                      </a:r>
                      <a:endParaRPr kumimoji="1" lang="ja-JP" altLang="en-US" sz="1600" b="1" dirty="0"/>
                    </a:p>
                  </a:txBody>
                  <a:tcPr anchor="ctr"/>
                </a:tc>
                <a:tc>
                  <a:txBody>
                    <a:bodyPr/>
                    <a:lstStyle/>
                    <a:p>
                      <a:pPr algn="r"/>
                      <a:r>
                        <a:rPr kumimoji="1" lang="ja-JP" altLang="en-US" sz="1600" b="1" dirty="0" smtClean="0"/>
                        <a:t>２６２人</a:t>
                      </a:r>
                      <a:endParaRPr kumimoji="1" lang="ja-JP" altLang="en-US" sz="1600" b="1" dirty="0"/>
                    </a:p>
                  </a:txBody>
                  <a:tcPr anchor="ctr"/>
                </a:tc>
                <a:tc>
                  <a:txBody>
                    <a:bodyPr/>
                    <a:lstStyle/>
                    <a:p>
                      <a:pPr algn="r"/>
                      <a:r>
                        <a:rPr kumimoji="1" lang="ja-JP" altLang="en-US" sz="1600" b="1" dirty="0" smtClean="0"/>
                        <a:t>延べ１６，５２４人</a:t>
                      </a:r>
                      <a:endParaRPr kumimoji="1" lang="ja-JP" altLang="en-US" sz="1600" b="1" dirty="0"/>
                    </a:p>
                  </a:txBody>
                  <a:tcPr anchor="ctr"/>
                </a:tc>
                <a:tc>
                  <a:txBody>
                    <a:bodyPr/>
                    <a:lstStyle/>
                    <a:p>
                      <a:pPr algn="r"/>
                      <a:r>
                        <a:rPr kumimoji="1" lang="ja-JP" altLang="en-US" sz="1600" b="1" dirty="0" smtClean="0">
                          <a:solidFill>
                            <a:schemeClr val="tx1"/>
                          </a:solidFill>
                        </a:rPr>
                        <a:t>延べ２４，４５６人</a:t>
                      </a:r>
                      <a:endParaRPr kumimoji="1" lang="ja-JP" altLang="en-US" sz="1600" b="1" dirty="0">
                        <a:solidFill>
                          <a:schemeClr val="tx1"/>
                        </a:solidFill>
                      </a:endParaRPr>
                    </a:p>
                  </a:txBody>
                  <a:tcPr anchor="ctr"/>
                </a:tc>
              </a:tr>
            </a:tbl>
          </a:graphicData>
        </a:graphic>
      </p:graphicFrame>
      <p:grpSp>
        <p:nvGrpSpPr>
          <p:cNvPr id="12" name="グループ化 19"/>
          <p:cNvGrpSpPr/>
          <p:nvPr/>
        </p:nvGrpSpPr>
        <p:grpSpPr>
          <a:xfrm>
            <a:off x="6164802" y="909128"/>
            <a:ext cx="2790519" cy="2375856"/>
            <a:chOff x="4860032" y="1556792"/>
            <a:chExt cx="3510599" cy="3031698"/>
          </a:xfrm>
        </p:grpSpPr>
        <p:sp>
          <p:nvSpPr>
            <p:cNvPr id="14" name="正方形/長方形 13"/>
            <p:cNvSpPr/>
            <p:nvPr/>
          </p:nvSpPr>
          <p:spPr>
            <a:xfrm>
              <a:off x="4860032" y="1556792"/>
              <a:ext cx="3510598" cy="52121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3" descr="X:\ユーザ作業用フォルダ\00　総合企画担当共用\02　広報\★★★りのべ\1IMG_09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989823"/>
              <a:ext cx="3510599" cy="2598667"/>
            </a:xfrm>
            <a:prstGeom prst="rect">
              <a:avLst/>
            </a:prstGeom>
            <a:ln w="47625" cap="sq">
              <a:noFill/>
              <a:prstDash val="solid"/>
              <a:miter lim="800000"/>
            </a:ln>
            <a:effectLst/>
            <a:extLst>
              <a:ext uri="{909E8E84-426E-40DD-AFC4-6F175D3DCCD1}">
                <a14:hiddenFill xmlns:a14="http://schemas.microsoft.com/office/drawing/2010/main">
                  <a:solidFill>
                    <a:srgbClr val="FFFFFF"/>
                  </a:solidFill>
                </a14:hiddenFill>
              </a:ext>
            </a:extLst>
          </p:spPr>
        </p:pic>
      </p:grpSp>
      <p:sp>
        <p:nvSpPr>
          <p:cNvPr id="13" name="正方形/長方形 12"/>
          <p:cNvSpPr/>
          <p:nvPr/>
        </p:nvSpPr>
        <p:spPr>
          <a:xfrm>
            <a:off x="6163709" y="880276"/>
            <a:ext cx="2790519" cy="400110"/>
          </a:xfrm>
          <a:prstGeom prst="rect">
            <a:avLst/>
          </a:prstGeom>
        </p:spPr>
        <p:txBody>
          <a:bodyPr wrap="square">
            <a:spAutoFit/>
          </a:bodyPr>
          <a:lstStyle/>
          <a:p>
            <a:r>
              <a:rPr lang="en-US" altLang="ja-JP" sz="2000" b="1" dirty="0" smtClean="0">
                <a:solidFill>
                  <a:schemeClr val="bg1"/>
                </a:solidFill>
              </a:rPr>
              <a:t>AFTER 2</a:t>
            </a:r>
            <a:endParaRPr lang="ja-JP" altLang="en-US" sz="2000" b="1" dirty="0">
              <a:solidFill>
                <a:schemeClr val="bg1"/>
              </a:solidFill>
            </a:endParaRPr>
          </a:p>
        </p:txBody>
      </p:sp>
      <p:sp>
        <p:nvSpPr>
          <p:cNvPr id="25" name="正方形/長方形 24"/>
          <p:cNvSpPr/>
          <p:nvPr/>
        </p:nvSpPr>
        <p:spPr>
          <a:xfrm>
            <a:off x="1907704" y="5589240"/>
            <a:ext cx="6984776" cy="86409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3258270" y="908720"/>
            <a:ext cx="2753890" cy="2376264"/>
            <a:chOff x="3258270" y="908720"/>
            <a:chExt cx="2753890" cy="2376264"/>
          </a:xfrm>
        </p:grpSpPr>
        <p:sp>
          <p:nvSpPr>
            <p:cNvPr id="29" name="正方形/長方形 28"/>
            <p:cNvSpPr/>
            <p:nvPr/>
          </p:nvSpPr>
          <p:spPr>
            <a:xfrm>
              <a:off x="3258270" y="908720"/>
              <a:ext cx="2753890" cy="360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schemeClr val="bg1"/>
                  </a:solidFill>
                </a:rPr>
                <a:t>AFTER 1</a:t>
              </a:r>
            </a:p>
          </p:txBody>
        </p:sp>
        <p:pic>
          <p:nvPicPr>
            <p:cNvPr id="1026" name="Picture 2"/>
            <p:cNvPicPr>
              <a:picLocks noChangeAspect="1" noChangeArrowheads="1"/>
            </p:cNvPicPr>
            <p:nvPr/>
          </p:nvPicPr>
          <p:blipFill>
            <a:blip r:embed="rId5" cstate="print"/>
            <a:srcRect/>
            <a:stretch>
              <a:fillRect/>
            </a:stretch>
          </p:blipFill>
          <p:spPr bwMode="auto">
            <a:xfrm>
              <a:off x="3262208" y="1242882"/>
              <a:ext cx="2749952" cy="2042102"/>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7384"/>
            <a:ext cx="9144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bg1"/>
                </a:solidFill>
              </a:rPr>
              <a:t>４</a:t>
            </a:r>
            <a:r>
              <a:rPr kumimoji="1" lang="ja-JP" altLang="en-US" b="1" dirty="0" smtClean="0">
                <a:solidFill>
                  <a:schemeClr val="bg1"/>
                </a:solidFill>
              </a:rPr>
              <a:t>．社会実験事業から見えてきた可能性と課題</a:t>
            </a:r>
            <a:endParaRPr kumimoji="1" lang="ja-JP" altLang="en-US" b="1" dirty="0">
              <a:solidFill>
                <a:schemeClr val="bg1"/>
              </a:solidFill>
            </a:endParaRPr>
          </a:p>
        </p:txBody>
      </p:sp>
      <p:sp>
        <p:nvSpPr>
          <p:cNvPr id="16" name="正方形/長方形 15"/>
          <p:cNvSpPr/>
          <p:nvPr/>
        </p:nvSpPr>
        <p:spPr>
          <a:xfrm>
            <a:off x="251520" y="620688"/>
            <a:ext cx="8640960" cy="23762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8" name="平行四辺形 7"/>
          <p:cNvSpPr/>
          <p:nvPr/>
        </p:nvSpPr>
        <p:spPr>
          <a:xfrm>
            <a:off x="323528" y="967393"/>
            <a:ext cx="2160240" cy="138682"/>
          </a:xfrm>
          <a:prstGeom prst="parallelogram">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395536" y="661509"/>
            <a:ext cx="1872208" cy="444566"/>
          </a:xfrm>
          <a:prstGeom prst="rect">
            <a:avLst/>
          </a:prstGeom>
          <a:noFill/>
        </p:spPr>
        <p:txBody>
          <a:bodyPr wrap="square" rtlCol="0">
            <a:spAutoFit/>
          </a:bodyPr>
          <a:lstStyle/>
          <a:p>
            <a:r>
              <a:rPr lang="ja-JP" altLang="en-US" sz="2400" b="1" dirty="0" smtClean="0"/>
              <a:t>～可能性～</a:t>
            </a:r>
            <a:endParaRPr kumimoji="1" lang="ja-JP" altLang="en-US" sz="2400" b="1" dirty="0"/>
          </a:p>
        </p:txBody>
      </p:sp>
      <p:sp>
        <p:nvSpPr>
          <p:cNvPr id="9" name="テキスト ボックス 8"/>
          <p:cNvSpPr txBox="1"/>
          <p:nvPr/>
        </p:nvSpPr>
        <p:spPr>
          <a:xfrm>
            <a:off x="395536" y="1175416"/>
            <a:ext cx="5832648" cy="1754326"/>
          </a:xfrm>
          <a:prstGeom prst="rect">
            <a:avLst/>
          </a:prstGeom>
          <a:noFill/>
        </p:spPr>
        <p:txBody>
          <a:bodyPr wrap="square" rtlCol="0">
            <a:spAutoFit/>
          </a:bodyPr>
          <a:lstStyle/>
          <a:p>
            <a:r>
              <a:rPr kumimoji="1" lang="ja-JP" altLang="en-US" b="1" dirty="0" smtClean="0">
                <a:latin typeface="+mj-ea"/>
                <a:ea typeface="+mj-ea"/>
              </a:rPr>
              <a:t>１．立地条件及び水上コンテンツと陸上施設等の連動に</a:t>
            </a:r>
            <a:endParaRPr kumimoji="1" lang="en-US" altLang="ja-JP" b="1" dirty="0" smtClean="0">
              <a:latin typeface="+mj-ea"/>
              <a:ea typeface="+mj-ea"/>
            </a:endParaRPr>
          </a:p>
          <a:p>
            <a:r>
              <a:rPr lang="ja-JP" altLang="en-US" b="1" dirty="0" smtClean="0">
                <a:latin typeface="+mj-ea"/>
                <a:ea typeface="+mj-ea"/>
              </a:rPr>
              <a:t>　　</a:t>
            </a:r>
            <a:r>
              <a:rPr kumimoji="1" lang="ja-JP" altLang="en-US" b="1" dirty="0" smtClean="0">
                <a:latin typeface="+mj-ea"/>
                <a:ea typeface="+mj-ea"/>
              </a:rPr>
              <a:t>よる集客力</a:t>
            </a:r>
            <a:endParaRPr lang="en-US" altLang="ja-JP" b="1" dirty="0" smtClean="0">
              <a:latin typeface="+mj-ea"/>
              <a:ea typeface="+mj-ea"/>
            </a:endParaRPr>
          </a:p>
          <a:p>
            <a:r>
              <a:rPr lang="ja-JP" altLang="en-US" b="1" dirty="0" smtClean="0">
                <a:latin typeface="+mj-ea"/>
                <a:ea typeface="+mj-ea"/>
              </a:rPr>
              <a:t>２．夕方～夜にターゲットを絞ったナイトカルチャー</a:t>
            </a:r>
            <a:endParaRPr lang="en-US" altLang="ja-JP" b="1" dirty="0" smtClean="0">
              <a:latin typeface="+mj-ea"/>
              <a:ea typeface="+mj-ea"/>
            </a:endParaRPr>
          </a:p>
          <a:p>
            <a:r>
              <a:rPr kumimoji="1" lang="ja-JP" altLang="en-US" b="1" dirty="0" smtClean="0">
                <a:latin typeface="+mj-ea"/>
                <a:ea typeface="+mj-ea"/>
              </a:rPr>
              <a:t>３．</a:t>
            </a:r>
            <a:r>
              <a:rPr lang="ja-JP" altLang="en-US" b="1" dirty="0" smtClean="0">
                <a:latin typeface="+mj-ea"/>
                <a:ea typeface="+mj-ea"/>
              </a:rPr>
              <a:t>他のエリア・拠点にない雰囲気（秘密基地感）</a:t>
            </a:r>
            <a:endParaRPr lang="en-US" altLang="ja-JP" b="1" dirty="0" smtClean="0">
              <a:latin typeface="+mj-ea"/>
              <a:ea typeface="+mj-ea"/>
            </a:endParaRPr>
          </a:p>
          <a:p>
            <a:r>
              <a:rPr kumimoji="1" lang="ja-JP" altLang="en-US" b="1" dirty="0" smtClean="0">
                <a:latin typeface="+mj-ea"/>
                <a:ea typeface="+mj-ea"/>
              </a:rPr>
              <a:t>４．</a:t>
            </a:r>
            <a:r>
              <a:rPr lang="ja-JP" altLang="en-US" b="1" dirty="0" smtClean="0">
                <a:latin typeface="+mj-ea"/>
                <a:ea typeface="+mj-ea"/>
              </a:rPr>
              <a:t>多様なモビリティ（既存交通＋船・自転車等）が選択で</a:t>
            </a:r>
            <a:endParaRPr lang="en-US" altLang="ja-JP" b="1" dirty="0" smtClean="0">
              <a:latin typeface="+mj-ea"/>
              <a:ea typeface="+mj-ea"/>
            </a:endParaRPr>
          </a:p>
          <a:p>
            <a:r>
              <a:rPr lang="ja-JP" altLang="en-US" b="1" dirty="0" smtClean="0">
                <a:latin typeface="+mj-ea"/>
                <a:ea typeface="+mj-ea"/>
              </a:rPr>
              <a:t>　　きる環境</a:t>
            </a:r>
            <a:endParaRPr lang="en-US" altLang="ja-JP" b="1" dirty="0" smtClean="0">
              <a:latin typeface="+mj-ea"/>
              <a:ea typeface="+mj-ea"/>
            </a:endParaRPr>
          </a:p>
        </p:txBody>
      </p:sp>
      <p:sp>
        <p:nvSpPr>
          <p:cNvPr id="13" name="正方形/長方形 12"/>
          <p:cNvSpPr/>
          <p:nvPr/>
        </p:nvSpPr>
        <p:spPr>
          <a:xfrm>
            <a:off x="251520" y="3429000"/>
            <a:ext cx="8640960" cy="23762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 name="平行四辺形 10"/>
          <p:cNvSpPr/>
          <p:nvPr/>
        </p:nvSpPr>
        <p:spPr>
          <a:xfrm>
            <a:off x="323528" y="3762370"/>
            <a:ext cx="2160240" cy="133348"/>
          </a:xfrm>
          <a:prstGeom prst="parallelogram">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395536" y="3495674"/>
            <a:ext cx="1800200" cy="427468"/>
          </a:xfrm>
          <a:prstGeom prst="rect">
            <a:avLst/>
          </a:prstGeom>
          <a:noFill/>
        </p:spPr>
        <p:txBody>
          <a:bodyPr wrap="square" rtlCol="0">
            <a:spAutoFit/>
          </a:bodyPr>
          <a:lstStyle/>
          <a:p>
            <a:r>
              <a:rPr lang="ja-JP" altLang="en-US" sz="2400" b="1" dirty="0" smtClean="0"/>
              <a:t>～課 　題～</a:t>
            </a:r>
            <a:endParaRPr kumimoji="1" lang="ja-JP" altLang="en-US" sz="2400" b="1" dirty="0"/>
          </a:p>
        </p:txBody>
      </p:sp>
      <p:sp>
        <p:nvSpPr>
          <p:cNvPr id="12" name="テキスト ボックス 11"/>
          <p:cNvSpPr txBox="1"/>
          <p:nvPr/>
        </p:nvSpPr>
        <p:spPr>
          <a:xfrm>
            <a:off x="395536" y="3992606"/>
            <a:ext cx="5904656" cy="1477328"/>
          </a:xfrm>
          <a:prstGeom prst="rect">
            <a:avLst/>
          </a:prstGeom>
          <a:noFill/>
        </p:spPr>
        <p:txBody>
          <a:bodyPr wrap="square" rtlCol="0">
            <a:spAutoFit/>
          </a:bodyPr>
          <a:lstStyle/>
          <a:p>
            <a:r>
              <a:rPr lang="ja-JP" altLang="en-US" b="1" dirty="0" smtClean="0">
                <a:latin typeface="+mj-ea"/>
                <a:ea typeface="+mj-ea"/>
              </a:rPr>
              <a:t>１．地域住民や事業者が継続的に関わる仕組みづくり</a:t>
            </a:r>
            <a:endParaRPr lang="en-US" altLang="ja-JP" b="1" dirty="0" smtClean="0">
              <a:latin typeface="+mj-ea"/>
              <a:ea typeface="+mj-ea"/>
            </a:endParaRPr>
          </a:p>
          <a:p>
            <a:r>
              <a:rPr lang="ja-JP" altLang="en-US" b="1" dirty="0" smtClean="0">
                <a:latin typeface="+mj-ea"/>
                <a:ea typeface="+mj-ea"/>
              </a:rPr>
              <a:t>　　（地域の支持が運営を安定）</a:t>
            </a:r>
            <a:endParaRPr lang="en-US" altLang="ja-JP" b="1" dirty="0" smtClean="0">
              <a:latin typeface="+mj-ea"/>
              <a:ea typeface="+mj-ea"/>
            </a:endParaRPr>
          </a:p>
          <a:p>
            <a:r>
              <a:rPr lang="ja-JP" altLang="en-US" b="1" dirty="0" smtClean="0">
                <a:latin typeface="+mj-ea"/>
                <a:ea typeface="+mj-ea"/>
              </a:rPr>
              <a:t>２．クルーズは魅力的だが、単独では事業採算性が悪い</a:t>
            </a:r>
            <a:endParaRPr lang="en-US" altLang="ja-JP" b="1" dirty="0" smtClean="0">
              <a:latin typeface="+mj-ea"/>
              <a:ea typeface="+mj-ea"/>
            </a:endParaRPr>
          </a:p>
          <a:p>
            <a:r>
              <a:rPr lang="ja-JP" altLang="en-US" b="1" dirty="0" smtClean="0">
                <a:latin typeface="+mj-ea"/>
                <a:ea typeface="+mj-ea"/>
              </a:rPr>
              <a:t>３．開放感と雨天でも快適な空間との兼ね合い</a:t>
            </a:r>
            <a:endParaRPr lang="en-US" altLang="ja-JP" b="1" dirty="0" smtClean="0">
              <a:latin typeface="+mj-ea"/>
              <a:ea typeface="+mj-ea"/>
            </a:endParaRPr>
          </a:p>
          <a:p>
            <a:r>
              <a:rPr lang="ja-JP" altLang="en-US" b="1" dirty="0" smtClean="0">
                <a:latin typeface="+mj-ea"/>
                <a:ea typeface="+mj-ea"/>
              </a:rPr>
              <a:t>４．フェンス・船着場・トイレ等最低限のインフラ整備</a:t>
            </a:r>
          </a:p>
        </p:txBody>
      </p:sp>
      <p:pic>
        <p:nvPicPr>
          <p:cNvPr id="1026" name="Picture 2" descr="X:\ユーザ作業用フォルダ\00　総合企画担当共用\14 尻無川河川広場\03 Ｔａｉｓｈｏリバービレッジ（社会実験事業）\★写真・ロゴ素材\夕方.jpg"/>
          <p:cNvPicPr>
            <a:picLocks noChangeAspect="1" noChangeArrowheads="1"/>
          </p:cNvPicPr>
          <p:nvPr/>
        </p:nvPicPr>
        <p:blipFill>
          <a:blip r:embed="rId3" cstate="print"/>
          <a:srcRect/>
          <a:stretch>
            <a:fillRect/>
          </a:stretch>
        </p:blipFill>
        <p:spPr bwMode="auto">
          <a:xfrm>
            <a:off x="6156176" y="836712"/>
            <a:ext cx="2634331" cy="1975748"/>
          </a:xfrm>
          <a:prstGeom prst="rect">
            <a:avLst/>
          </a:prstGeom>
          <a:ln>
            <a:noFill/>
          </a:ln>
          <a:effectLst>
            <a:softEdge rad="112500"/>
          </a:effectLst>
        </p:spPr>
      </p:pic>
      <p:pic>
        <p:nvPicPr>
          <p:cNvPr id="1027" name="Picture 3" descr="X:\ユーザ作業用フォルダ\00　総合企画担当共用\14 尻無川河川広場\03 Ｔａｉｓｈｏリバービレッジ（社会実験事業）\★写真・ロゴ素材\昼間のにぎわっている様子①.jpg"/>
          <p:cNvPicPr>
            <a:picLocks noChangeAspect="1" noChangeArrowheads="1"/>
          </p:cNvPicPr>
          <p:nvPr/>
        </p:nvPicPr>
        <p:blipFill>
          <a:blip r:embed="rId4" cstate="print"/>
          <a:srcRect/>
          <a:stretch>
            <a:fillRect/>
          </a:stretch>
        </p:blipFill>
        <p:spPr bwMode="auto">
          <a:xfrm>
            <a:off x="6228184" y="3645024"/>
            <a:ext cx="2592288" cy="1944216"/>
          </a:xfrm>
          <a:prstGeom prst="rect">
            <a:avLst/>
          </a:prstGeom>
          <a:ln>
            <a:noFill/>
          </a:ln>
          <a:effectLst>
            <a:softEdge rad="112500"/>
          </a:effectLst>
        </p:spPr>
      </p:pic>
      <p:sp>
        <p:nvSpPr>
          <p:cNvPr id="21" name="スライド番号プレースホルダ 20"/>
          <p:cNvSpPr>
            <a:spLocks noGrp="1"/>
          </p:cNvSpPr>
          <p:nvPr>
            <p:ph type="sldNum" sz="quarter" idx="12"/>
          </p:nvPr>
        </p:nvSpPr>
        <p:spPr>
          <a:xfrm>
            <a:off x="6974904" y="6448251"/>
            <a:ext cx="2133600" cy="365125"/>
          </a:xfrm>
        </p:spPr>
        <p:txBody>
          <a:bodyPr/>
          <a:lstStyle/>
          <a:p>
            <a:r>
              <a:rPr kumimoji="1" lang="ja-JP" altLang="en-US" sz="1800" b="1" dirty="0" smtClean="0">
                <a:solidFill>
                  <a:schemeClr val="tx1"/>
                </a:solidFill>
              </a:rPr>
              <a:t>４</a:t>
            </a:r>
            <a:endParaRPr kumimoji="1" lang="ja-JP" altLang="en-US" sz="18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6948264" y="6448251"/>
            <a:ext cx="2133600" cy="365125"/>
          </a:xfrm>
        </p:spPr>
        <p:txBody>
          <a:bodyPr/>
          <a:lstStyle/>
          <a:p>
            <a:r>
              <a:rPr kumimoji="1" lang="ja-JP" altLang="en-US" sz="1800" b="1" dirty="0" smtClean="0">
                <a:solidFill>
                  <a:schemeClr val="tx1"/>
                </a:solidFill>
              </a:rPr>
              <a:t>５</a:t>
            </a:r>
            <a:endParaRPr kumimoji="1" lang="ja-JP" altLang="en-US" sz="1800" b="1" dirty="0">
              <a:solidFill>
                <a:schemeClr val="tx1"/>
              </a:solidFill>
            </a:endParaRPr>
          </a:p>
        </p:txBody>
      </p:sp>
      <p:sp>
        <p:nvSpPr>
          <p:cNvPr id="5" name="正方形/長方形 4"/>
          <p:cNvSpPr/>
          <p:nvPr/>
        </p:nvSpPr>
        <p:spPr>
          <a:xfrm>
            <a:off x="0" y="-27384"/>
            <a:ext cx="9144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bg1"/>
                </a:solidFill>
              </a:rPr>
              <a:t>５</a:t>
            </a:r>
            <a:r>
              <a:rPr lang="en-US" altLang="ja-JP" b="1" dirty="0" smtClean="0">
                <a:solidFill>
                  <a:schemeClr val="bg1"/>
                </a:solidFill>
              </a:rPr>
              <a:t>-1</a:t>
            </a:r>
            <a:r>
              <a:rPr kumimoji="1" lang="ja-JP" altLang="en-US" b="1" dirty="0" err="1" smtClean="0">
                <a:solidFill>
                  <a:schemeClr val="bg1"/>
                </a:solidFill>
              </a:rPr>
              <a:t>．</a:t>
            </a:r>
            <a:r>
              <a:rPr kumimoji="1" lang="ja-JP" altLang="en-US" b="1" dirty="0" smtClean="0">
                <a:solidFill>
                  <a:schemeClr val="bg1"/>
                </a:solidFill>
              </a:rPr>
              <a:t>今後の展開</a:t>
            </a:r>
            <a:endParaRPr kumimoji="1" lang="ja-JP" altLang="en-US" b="1" dirty="0">
              <a:solidFill>
                <a:schemeClr val="bg1"/>
              </a:solidFill>
            </a:endParaRPr>
          </a:p>
        </p:txBody>
      </p:sp>
      <p:sp>
        <p:nvSpPr>
          <p:cNvPr id="6" name="テキスト ボックス 5"/>
          <p:cNvSpPr txBox="1"/>
          <p:nvPr/>
        </p:nvSpPr>
        <p:spPr>
          <a:xfrm>
            <a:off x="0" y="485616"/>
            <a:ext cx="9144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b="1" dirty="0" smtClean="0"/>
              <a:t>事業名：（仮称）大正区尻無川河川広場「にぎわい創造拠点」整備・管理運営事業</a:t>
            </a:r>
            <a:endParaRPr kumimoji="1" lang="ja-JP" altLang="en-US" b="1" dirty="0"/>
          </a:p>
        </p:txBody>
      </p:sp>
      <p:sp>
        <p:nvSpPr>
          <p:cNvPr id="10" name="テキスト ボックス 9"/>
          <p:cNvSpPr txBox="1"/>
          <p:nvPr/>
        </p:nvSpPr>
        <p:spPr>
          <a:xfrm>
            <a:off x="0" y="877188"/>
            <a:ext cx="3995936" cy="369332"/>
          </a:xfrm>
          <a:prstGeom prst="rect">
            <a:avLst/>
          </a:prstGeom>
          <a:noFill/>
        </p:spPr>
        <p:txBody>
          <a:bodyPr wrap="square" rtlCol="0">
            <a:spAutoFit/>
          </a:bodyPr>
          <a:lstStyle/>
          <a:p>
            <a:r>
              <a:rPr kumimoji="1" lang="ja-JP" altLang="en-US" b="1" dirty="0" smtClean="0"/>
              <a:t>●主なスケジュール（予定）</a:t>
            </a:r>
            <a:endParaRPr kumimoji="1" lang="ja-JP" altLang="en-US" b="1" dirty="0"/>
          </a:p>
        </p:txBody>
      </p:sp>
      <p:pic>
        <p:nvPicPr>
          <p:cNvPr id="4177" name="Picture 81"/>
          <p:cNvPicPr>
            <a:picLocks noChangeAspect="1" noChangeArrowheads="1"/>
          </p:cNvPicPr>
          <p:nvPr/>
        </p:nvPicPr>
        <p:blipFill>
          <a:blip r:embed="rId3" cstate="print"/>
          <a:srcRect/>
          <a:stretch>
            <a:fillRect/>
          </a:stretch>
        </p:blipFill>
        <p:spPr bwMode="auto">
          <a:xfrm>
            <a:off x="251520" y="1258571"/>
            <a:ext cx="8568952" cy="52302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161" descr="説明: mizu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464" y="908720"/>
            <a:ext cx="8953073" cy="317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正方形/長方形 7"/>
          <p:cNvSpPr/>
          <p:nvPr/>
        </p:nvSpPr>
        <p:spPr>
          <a:xfrm>
            <a:off x="0" y="4544978"/>
            <a:ext cx="3059832" cy="900246"/>
          </a:xfrm>
          <a:prstGeom prst="rect">
            <a:avLst/>
          </a:prstGeom>
          <a:noFill/>
          <a:ln w="3175">
            <a:noFill/>
          </a:ln>
        </p:spPr>
        <p:txBody>
          <a:bodyPr wrap="square">
            <a:spAutoFit/>
          </a:bodyPr>
          <a:lstStyle/>
          <a:p>
            <a:pPr marL="96838" indent="-96838">
              <a:buFont typeface="Arial" panose="020B0604020202020204" pitchFamily="34" charset="0"/>
              <a:buChar char="•"/>
              <a:defRPr/>
            </a:pPr>
            <a:r>
              <a:rPr lang="ja-JP" altLang="ja-JP" sz="1050" dirty="0" smtClean="0">
                <a:latin typeface="+mj-ea"/>
              </a:rPr>
              <a:t>オリジナリティ</a:t>
            </a:r>
            <a:r>
              <a:rPr lang="ja-JP" altLang="ja-JP" sz="1050" dirty="0">
                <a:latin typeface="+mj-ea"/>
              </a:rPr>
              <a:t>の</a:t>
            </a:r>
            <a:r>
              <a:rPr lang="ja-JP" altLang="ja-JP" sz="1050" dirty="0" smtClean="0">
                <a:latin typeface="+mj-ea"/>
              </a:rPr>
              <a:t>打ち出し</a:t>
            </a:r>
            <a:r>
              <a:rPr lang="ja-JP" altLang="en-US" sz="1050" dirty="0" smtClean="0">
                <a:latin typeface="+mj-ea"/>
              </a:rPr>
              <a:t>（</a:t>
            </a:r>
            <a:r>
              <a:rPr lang="ja-JP" altLang="ja-JP" sz="1050" dirty="0" smtClean="0">
                <a:latin typeface="+mj-ea"/>
              </a:rPr>
              <a:t>他拠点</a:t>
            </a:r>
            <a:r>
              <a:rPr lang="ja-JP" altLang="en-US" sz="1050" dirty="0" smtClean="0">
                <a:latin typeface="+mj-ea"/>
              </a:rPr>
              <a:t>との差別化）</a:t>
            </a:r>
            <a:endParaRPr lang="ja-JP" altLang="ja-JP" sz="1050" dirty="0">
              <a:latin typeface="+mj-ea"/>
            </a:endParaRPr>
          </a:p>
          <a:p>
            <a:pPr marL="96838" indent="-96838">
              <a:buFont typeface="Arial" panose="020B0604020202020204" pitchFamily="34" charset="0"/>
              <a:buChar char="•"/>
              <a:defRPr/>
            </a:pPr>
            <a:r>
              <a:rPr lang="ja-JP" altLang="en-US" sz="1050" dirty="0" smtClean="0">
                <a:latin typeface="+mj-ea"/>
              </a:rPr>
              <a:t>大正区</a:t>
            </a:r>
            <a:r>
              <a:rPr lang="ja-JP" altLang="ja-JP" sz="1050" dirty="0" smtClean="0">
                <a:latin typeface="+mj-ea"/>
              </a:rPr>
              <a:t>の</a:t>
            </a:r>
            <a:r>
              <a:rPr lang="ja-JP" altLang="ja-JP" sz="1050" dirty="0">
                <a:latin typeface="+mj-ea"/>
              </a:rPr>
              <a:t>歴史文化や既存資源を活かした異文化性・多様性・混在感</a:t>
            </a:r>
          </a:p>
          <a:p>
            <a:pPr marL="96838" indent="-96838">
              <a:buFont typeface="Arial" panose="020B0604020202020204" pitchFamily="34" charset="0"/>
              <a:buChar char="•"/>
              <a:defRPr/>
            </a:pPr>
            <a:r>
              <a:rPr lang="ja-JP" altLang="ja-JP" sz="1050" dirty="0">
                <a:latin typeface="+mj-ea"/>
              </a:rPr>
              <a:t>ニューカルチャー、新業態などのターゲットが絞りこまれた独自</a:t>
            </a:r>
            <a:r>
              <a:rPr lang="ja-JP" altLang="ja-JP" sz="1050" dirty="0" smtClean="0">
                <a:latin typeface="+mj-ea"/>
              </a:rPr>
              <a:t>コンテンツ</a:t>
            </a:r>
            <a:r>
              <a:rPr lang="ja-JP" altLang="en-US" sz="1050" dirty="0" smtClean="0">
                <a:latin typeface="+mj-ea"/>
              </a:rPr>
              <a:t>の展開</a:t>
            </a:r>
            <a:endParaRPr lang="en-US" altLang="ja-JP" sz="1050" dirty="0" smtClean="0">
              <a:latin typeface="+mj-ea"/>
            </a:endParaRPr>
          </a:p>
        </p:txBody>
      </p:sp>
      <p:sp>
        <p:nvSpPr>
          <p:cNvPr id="10" name="正方形/長方形 9"/>
          <p:cNvSpPr/>
          <p:nvPr/>
        </p:nvSpPr>
        <p:spPr>
          <a:xfrm>
            <a:off x="3203848" y="4544978"/>
            <a:ext cx="2952328" cy="900246"/>
          </a:xfrm>
          <a:prstGeom prst="rect">
            <a:avLst/>
          </a:prstGeom>
          <a:noFill/>
          <a:ln w="3175">
            <a:noFill/>
          </a:ln>
        </p:spPr>
        <p:txBody>
          <a:bodyPr wrap="square">
            <a:spAutoFit/>
          </a:bodyPr>
          <a:lstStyle/>
          <a:p>
            <a:pPr marL="96838" indent="-96838">
              <a:buFont typeface="Arial" panose="020B0604020202020204" pitchFamily="34" charset="0"/>
              <a:buChar char="•"/>
              <a:defRPr/>
            </a:pPr>
            <a:r>
              <a:rPr lang="ja-JP" altLang="ja-JP" sz="1050" dirty="0" smtClean="0">
                <a:latin typeface="+mj-ea"/>
              </a:rPr>
              <a:t>水</a:t>
            </a:r>
            <a:r>
              <a:rPr lang="ja-JP" altLang="ja-JP" sz="1050" dirty="0">
                <a:latin typeface="+mj-ea"/>
              </a:rPr>
              <a:t>の回廊の水辺</a:t>
            </a:r>
            <a:r>
              <a:rPr lang="ja-JP" altLang="ja-JP" sz="1050" dirty="0" smtClean="0">
                <a:latin typeface="+mj-ea"/>
              </a:rPr>
              <a:t>拠点</a:t>
            </a:r>
            <a:r>
              <a:rPr lang="ja-JP" altLang="en-US" sz="1050" dirty="0" smtClean="0">
                <a:latin typeface="+mj-ea"/>
              </a:rPr>
              <a:t>（</a:t>
            </a:r>
            <a:r>
              <a:rPr lang="en-US" altLang="ja-JP" sz="1050" dirty="0" smtClean="0">
                <a:latin typeface="+mj-ea"/>
              </a:rPr>
              <a:t>17</a:t>
            </a:r>
            <a:r>
              <a:rPr lang="ja-JP" altLang="ja-JP" sz="1050" dirty="0" smtClean="0">
                <a:latin typeface="+mj-ea"/>
              </a:rPr>
              <a:t>拠点</a:t>
            </a:r>
            <a:r>
              <a:rPr lang="ja-JP" altLang="en-US" sz="1050" dirty="0" smtClean="0">
                <a:latin typeface="+mj-ea"/>
              </a:rPr>
              <a:t>）</a:t>
            </a:r>
            <a:r>
              <a:rPr lang="ja-JP" altLang="ja-JP" sz="1050" dirty="0" smtClean="0">
                <a:latin typeface="+mj-ea"/>
              </a:rPr>
              <a:t>と</a:t>
            </a:r>
            <a:r>
              <a:rPr lang="ja-JP" altLang="ja-JP" sz="1050" dirty="0">
                <a:latin typeface="+mj-ea"/>
              </a:rPr>
              <a:t>の連動（特に中之島</a:t>
            </a:r>
            <a:r>
              <a:rPr lang="en-US" altLang="ja-JP" sz="1050" dirty="0">
                <a:latin typeface="+mj-ea"/>
              </a:rPr>
              <a:t>GATE</a:t>
            </a:r>
            <a:r>
              <a:rPr lang="ja-JP" altLang="ja-JP" sz="1050" dirty="0" err="1">
                <a:latin typeface="+mj-ea"/>
              </a:rPr>
              <a:t>、</a:t>
            </a:r>
            <a:r>
              <a:rPr lang="ja-JP" altLang="ja-JP" sz="1050" dirty="0">
                <a:latin typeface="+mj-ea"/>
              </a:rPr>
              <a:t>道頓堀との連動）、その中でも他にないオリジナリティのＰＲ</a:t>
            </a:r>
          </a:p>
          <a:p>
            <a:pPr marL="96838" indent="-96838">
              <a:buFont typeface="Arial" panose="020B0604020202020204" pitchFamily="34" charset="0"/>
              <a:buChar char="•"/>
              <a:defRPr/>
            </a:pPr>
            <a:r>
              <a:rPr lang="ja-JP" altLang="ja-JP" sz="1050" dirty="0">
                <a:latin typeface="+mj-ea"/>
              </a:rPr>
              <a:t>瀬戸内海からのアクセスに対応（大型船進入が可能な</a:t>
            </a:r>
            <a:r>
              <a:rPr lang="ja-JP" altLang="ja-JP" sz="1050" dirty="0" smtClean="0">
                <a:latin typeface="+mj-ea"/>
              </a:rPr>
              <a:t>下流部</a:t>
            </a:r>
            <a:r>
              <a:rPr lang="ja-JP" altLang="en-US" sz="1050" dirty="0" smtClean="0">
                <a:latin typeface="+mj-ea"/>
              </a:rPr>
              <a:t>（大正内港等）</a:t>
            </a:r>
            <a:r>
              <a:rPr lang="ja-JP" altLang="ja-JP" sz="1050" dirty="0" smtClean="0">
                <a:latin typeface="+mj-ea"/>
              </a:rPr>
              <a:t>と</a:t>
            </a:r>
            <a:r>
              <a:rPr lang="ja-JP" altLang="ja-JP" sz="1050" dirty="0">
                <a:latin typeface="+mj-ea"/>
              </a:rPr>
              <a:t>の連携</a:t>
            </a:r>
            <a:r>
              <a:rPr lang="ja-JP" altLang="ja-JP" sz="1050" dirty="0" smtClean="0">
                <a:latin typeface="+mj-ea"/>
              </a:rPr>
              <a:t>）</a:t>
            </a:r>
            <a:endParaRPr lang="ja-JP" altLang="ja-JP" sz="1050" dirty="0">
              <a:latin typeface="+mj-ea"/>
            </a:endParaRPr>
          </a:p>
        </p:txBody>
      </p:sp>
      <p:sp>
        <p:nvSpPr>
          <p:cNvPr id="11" name="正方形/長方形 10"/>
          <p:cNvSpPr/>
          <p:nvPr/>
        </p:nvSpPr>
        <p:spPr>
          <a:xfrm>
            <a:off x="6228184" y="4544978"/>
            <a:ext cx="2915816" cy="900246"/>
          </a:xfrm>
          <a:prstGeom prst="rect">
            <a:avLst/>
          </a:prstGeom>
          <a:noFill/>
          <a:ln w="3175">
            <a:noFill/>
          </a:ln>
        </p:spPr>
        <p:txBody>
          <a:bodyPr wrap="square">
            <a:spAutoFit/>
          </a:bodyPr>
          <a:lstStyle/>
          <a:p>
            <a:pPr marL="96838" indent="-96838">
              <a:buFont typeface="Arial" panose="020B0604020202020204" pitchFamily="34" charset="0"/>
              <a:buChar char="•"/>
              <a:defRPr/>
            </a:pPr>
            <a:r>
              <a:rPr lang="ja-JP" altLang="en-US" sz="1050" dirty="0" smtClean="0">
                <a:latin typeface="+mj-ea"/>
              </a:rPr>
              <a:t>区のインフォメーション機能と、回遊性を高めるアクセス拠点化や情報集積、発信拠点</a:t>
            </a:r>
            <a:endParaRPr lang="en-US" altLang="ja-JP" sz="1050" dirty="0" smtClean="0">
              <a:latin typeface="+mj-ea"/>
            </a:endParaRPr>
          </a:p>
          <a:p>
            <a:pPr marL="96838" indent="-96838">
              <a:buFont typeface="Arial" panose="020B0604020202020204" pitchFamily="34" charset="0"/>
              <a:buChar char="•"/>
              <a:defRPr/>
            </a:pPr>
            <a:r>
              <a:rPr lang="ja-JP" altLang="en-US" sz="1050" dirty="0" smtClean="0">
                <a:latin typeface="+mj-ea"/>
              </a:rPr>
              <a:t>内陸</a:t>
            </a:r>
            <a:r>
              <a:rPr lang="ja-JP" altLang="en-US" sz="1050" dirty="0">
                <a:latin typeface="+mj-ea"/>
              </a:rPr>
              <a:t>の資源との連動、誘引</a:t>
            </a:r>
          </a:p>
          <a:p>
            <a:pPr marL="96838" indent="-96838">
              <a:buFont typeface="Arial" panose="020B0604020202020204" pitchFamily="34" charset="0"/>
              <a:buChar char="•"/>
              <a:defRPr/>
            </a:pPr>
            <a:r>
              <a:rPr lang="ja-JP" altLang="en-US" sz="1050" dirty="0" smtClean="0">
                <a:latin typeface="+mj-ea"/>
              </a:rPr>
              <a:t>顧客</a:t>
            </a:r>
            <a:r>
              <a:rPr lang="ja-JP" altLang="en-US" sz="1050" dirty="0">
                <a:latin typeface="+mj-ea"/>
              </a:rPr>
              <a:t>獲得、区内開業への流れ</a:t>
            </a:r>
          </a:p>
          <a:p>
            <a:pPr marL="96838" indent="-96838">
              <a:buFont typeface="Arial" panose="020B0604020202020204" pitchFamily="34" charset="0"/>
              <a:buChar char="•"/>
              <a:defRPr/>
            </a:pPr>
            <a:r>
              <a:rPr lang="ja-JP" altLang="en-US" sz="1050" dirty="0" smtClean="0">
                <a:latin typeface="+mj-ea"/>
              </a:rPr>
              <a:t>既存</a:t>
            </a:r>
            <a:r>
              <a:rPr lang="ja-JP" altLang="en-US" sz="1050" dirty="0">
                <a:latin typeface="+mj-ea"/>
              </a:rPr>
              <a:t>ストックのリノベーション事業との</a:t>
            </a:r>
            <a:r>
              <a:rPr lang="ja-JP" altLang="en-US" sz="1050" dirty="0" smtClean="0">
                <a:latin typeface="+mj-ea"/>
              </a:rPr>
              <a:t>タイアップ</a:t>
            </a:r>
            <a:endParaRPr lang="ja-JP" altLang="en-US" sz="1050" dirty="0">
              <a:latin typeface="+mj-ea"/>
            </a:endParaRPr>
          </a:p>
        </p:txBody>
      </p:sp>
      <p:sp>
        <p:nvSpPr>
          <p:cNvPr id="12" name="角丸四角形 11"/>
          <p:cNvSpPr/>
          <p:nvPr/>
        </p:nvSpPr>
        <p:spPr>
          <a:xfrm>
            <a:off x="0" y="4221088"/>
            <a:ext cx="3059832" cy="288032"/>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①</a:t>
            </a:r>
            <a:r>
              <a:rPr lang="ja-JP" altLang="en-US" sz="1200" b="1" dirty="0">
                <a:solidFill>
                  <a:schemeClr val="tx1"/>
                </a:solidFill>
              </a:rPr>
              <a:t>秘密基地感、</a:t>
            </a:r>
            <a:r>
              <a:rPr lang="ja-JP" altLang="en-US" sz="1200" b="1" dirty="0" smtClean="0">
                <a:solidFill>
                  <a:schemeClr val="tx1"/>
                </a:solidFill>
              </a:rPr>
              <a:t>ニューカルチャーテイスト</a:t>
            </a:r>
            <a:endParaRPr lang="ja-JP" altLang="en-US" sz="1200" b="1" dirty="0">
              <a:solidFill>
                <a:schemeClr val="tx1"/>
              </a:solidFill>
            </a:endParaRPr>
          </a:p>
        </p:txBody>
      </p:sp>
      <p:sp>
        <p:nvSpPr>
          <p:cNvPr id="13" name="角丸四角形 12"/>
          <p:cNvSpPr/>
          <p:nvPr/>
        </p:nvSpPr>
        <p:spPr>
          <a:xfrm>
            <a:off x="3178237" y="4229704"/>
            <a:ext cx="2946407" cy="263649"/>
          </a:xfrm>
          <a:prstGeom prst="roundRect">
            <a:avLst>
              <a:gd name="adj" fmla="val 50000"/>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②</a:t>
            </a:r>
            <a:r>
              <a:rPr lang="ja-JP" altLang="en-US" sz="1200" b="1" dirty="0">
                <a:solidFill>
                  <a:schemeClr val="tx1"/>
                </a:solidFill>
              </a:rPr>
              <a:t>水辺拠点ネットワークの</a:t>
            </a:r>
            <a:r>
              <a:rPr lang="ja-JP" altLang="en-US" sz="1200" b="1" dirty="0" smtClean="0">
                <a:solidFill>
                  <a:schemeClr val="tx1"/>
                </a:solidFill>
              </a:rPr>
              <a:t>ハブ</a:t>
            </a:r>
            <a:endParaRPr lang="ja-JP" altLang="en-US" sz="1200" b="1" dirty="0">
              <a:solidFill>
                <a:schemeClr val="tx1"/>
              </a:solidFill>
            </a:endParaRPr>
          </a:p>
        </p:txBody>
      </p:sp>
      <p:sp>
        <p:nvSpPr>
          <p:cNvPr id="14" name="角丸四角形 13"/>
          <p:cNvSpPr/>
          <p:nvPr/>
        </p:nvSpPr>
        <p:spPr>
          <a:xfrm>
            <a:off x="6224837" y="4245470"/>
            <a:ext cx="2883667" cy="263649"/>
          </a:xfrm>
          <a:prstGeom prst="roundRect">
            <a:avLst>
              <a:gd name="adj" fmla="val 50000"/>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③</a:t>
            </a:r>
            <a:r>
              <a:rPr lang="ja-JP" altLang="en-US" sz="1200" b="1" dirty="0">
                <a:solidFill>
                  <a:schemeClr val="tx1"/>
                </a:solidFill>
              </a:rPr>
              <a:t>大正区全体の</a:t>
            </a:r>
            <a:r>
              <a:rPr lang="ja-JP" altLang="en-US" sz="1200" b="1" dirty="0" smtClean="0">
                <a:solidFill>
                  <a:schemeClr val="tx1"/>
                </a:solidFill>
              </a:rPr>
              <a:t>マーケティングポイント</a:t>
            </a:r>
            <a:endParaRPr lang="ja-JP" altLang="en-US" sz="1200" b="1" dirty="0">
              <a:solidFill>
                <a:schemeClr val="tx1"/>
              </a:solidFill>
            </a:endParaRPr>
          </a:p>
        </p:txBody>
      </p:sp>
      <p:sp>
        <p:nvSpPr>
          <p:cNvPr id="15" name="正方形/長方形 14"/>
          <p:cNvSpPr/>
          <p:nvPr/>
        </p:nvSpPr>
        <p:spPr>
          <a:xfrm>
            <a:off x="0" y="5710668"/>
            <a:ext cx="3059832" cy="738664"/>
          </a:xfrm>
          <a:prstGeom prst="rect">
            <a:avLst/>
          </a:prstGeom>
          <a:noFill/>
          <a:ln w="3175">
            <a:noFill/>
          </a:ln>
        </p:spPr>
        <p:txBody>
          <a:bodyPr wrap="square">
            <a:spAutoFit/>
          </a:bodyPr>
          <a:lstStyle/>
          <a:p>
            <a:pPr marL="96838" indent="-96838">
              <a:defRPr/>
            </a:pPr>
            <a:r>
              <a:rPr lang="ja-JP" altLang="en-US" sz="1050" b="1" dirty="0" smtClean="0">
                <a:latin typeface="+mn-ea"/>
              </a:rPr>
              <a:t>大正区の持つ異文化性</a:t>
            </a:r>
            <a:r>
              <a:rPr lang="ja-JP" altLang="ja-JP" sz="1050" b="1" dirty="0" smtClean="0">
                <a:latin typeface="+mn-ea"/>
              </a:rPr>
              <a:t>（</a:t>
            </a:r>
            <a:r>
              <a:rPr lang="ja-JP" altLang="ja-JP" sz="1050" b="1" dirty="0">
                <a:latin typeface="+mn-ea"/>
              </a:rPr>
              <a:t>大阪—沖縄・港湾—下町）</a:t>
            </a:r>
            <a:r>
              <a:rPr lang="ja-JP" altLang="ja-JP" sz="1050" b="1" dirty="0" smtClean="0">
                <a:latin typeface="+mn-ea"/>
              </a:rPr>
              <a:t>や</a:t>
            </a:r>
            <a:r>
              <a:rPr lang="ja-JP" altLang="en-US" sz="1050" b="1" dirty="0" smtClean="0">
                <a:latin typeface="+mn-ea"/>
              </a:rPr>
              <a:t>、区内</a:t>
            </a:r>
            <a:r>
              <a:rPr lang="ja-JP" altLang="ja-JP" sz="1050" b="1" dirty="0" smtClean="0">
                <a:latin typeface="+mn-ea"/>
              </a:rPr>
              <a:t>個店</a:t>
            </a:r>
            <a:r>
              <a:rPr lang="ja-JP" altLang="ja-JP" sz="1050" b="1" dirty="0">
                <a:latin typeface="+mn-ea"/>
              </a:rPr>
              <a:t>が持つ</a:t>
            </a:r>
            <a:r>
              <a:rPr lang="ja-JP" altLang="ja-JP" sz="1050" b="1" dirty="0" smtClean="0">
                <a:latin typeface="+mn-ea"/>
              </a:rPr>
              <a:t>ニューカルチャー</a:t>
            </a:r>
            <a:r>
              <a:rPr lang="ja-JP" altLang="en-US" sz="1050" b="1" dirty="0" smtClean="0">
                <a:latin typeface="+mn-ea"/>
              </a:rPr>
              <a:t>の育成</a:t>
            </a:r>
            <a:r>
              <a:rPr lang="ja-JP" altLang="ja-JP" sz="1050" b="1" dirty="0" smtClean="0">
                <a:latin typeface="+mn-ea"/>
              </a:rPr>
              <a:t>、</a:t>
            </a:r>
            <a:r>
              <a:rPr lang="ja-JP" altLang="ja-JP" sz="1050" b="1" dirty="0">
                <a:latin typeface="+mn-ea"/>
              </a:rPr>
              <a:t>区のイメージを再構築していくことで、</a:t>
            </a:r>
            <a:r>
              <a:rPr lang="ja-JP" altLang="ja-JP" sz="1050" b="1" dirty="0">
                <a:solidFill>
                  <a:srgbClr val="FF0000"/>
                </a:solidFill>
                <a:latin typeface="+mn-ea"/>
              </a:rPr>
              <a:t>ここにしかない暮らしが実現し、選ばれる街として生まれ変わる</a:t>
            </a:r>
            <a:r>
              <a:rPr lang="ja-JP" altLang="ja-JP" sz="1050" b="1" dirty="0" smtClean="0">
                <a:solidFill>
                  <a:srgbClr val="FF0000"/>
                </a:solidFill>
                <a:latin typeface="+mn-ea"/>
              </a:rPr>
              <a:t>。</a:t>
            </a:r>
            <a:endParaRPr lang="en-US" altLang="ja-JP" sz="1050" b="1" dirty="0" smtClean="0">
              <a:solidFill>
                <a:srgbClr val="FF0000"/>
              </a:solidFill>
              <a:latin typeface="+mn-ea"/>
            </a:endParaRPr>
          </a:p>
        </p:txBody>
      </p:sp>
      <p:sp>
        <p:nvSpPr>
          <p:cNvPr id="16" name="下矢印 15"/>
          <p:cNvSpPr/>
          <p:nvPr/>
        </p:nvSpPr>
        <p:spPr>
          <a:xfrm>
            <a:off x="1331640" y="5469934"/>
            <a:ext cx="241124" cy="21602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203848" y="5714994"/>
            <a:ext cx="3024336" cy="900246"/>
          </a:xfrm>
          <a:prstGeom prst="rect">
            <a:avLst/>
          </a:prstGeom>
          <a:noFill/>
          <a:ln w="3175">
            <a:noFill/>
          </a:ln>
        </p:spPr>
        <p:txBody>
          <a:bodyPr wrap="square">
            <a:spAutoFit/>
          </a:bodyPr>
          <a:lstStyle/>
          <a:p>
            <a:pPr marL="96838" indent="-96838">
              <a:defRPr/>
            </a:pPr>
            <a:r>
              <a:rPr lang="ja-JP" altLang="ja-JP" sz="1050" b="1" dirty="0" smtClean="0">
                <a:latin typeface="+mj-ea"/>
              </a:rPr>
              <a:t>大型</a:t>
            </a:r>
            <a:r>
              <a:rPr lang="ja-JP" altLang="ja-JP" sz="1050" b="1" dirty="0">
                <a:latin typeface="+mj-ea"/>
              </a:rPr>
              <a:t>クルーザーでの都心部拠点へのアクセスニーズを受け止めつつ、川を通行できる背の低い船に乗り換えられる、海と都心部の結節点としての役割を果たす。</a:t>
            </a:r>
            <a:r>
              <a:rPr lang="ja-JP" altLang="ja-JP" sz="1050" b="1" dirty="0">
                <a:solidFill>
                  <a:srgbClr val="FF0000"/>
                </a:solidFill>
                <a:latin typeface="+mj-ea"/>
              </a:rPr>
              <a:t>水陸セットで運営され、水の回廊のネットワークのハブとなる。</a:t>
            </a:r>
          </a:p>
        </p:txBody>
      </p:sp>
      <p:sp>
        <p:nvSpPr>
          <p:cNvPr id="18" name="下矢印 17"/>
          <p:cNvSpPr/>
          <p:nvPr/>
        </p:nvSpPr>
        <p:spPr>
          <a:xfrm>
            <a:off x="4572000" y="5469934"/>
            <a:ext cx="241124" cy="216024"/>
          </a:xfrm>
          <a:prstGeom prst="downArrow">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28184" y="5710668"/>
            <a:ext cx="2897298" cy="900246"/>
          </a:xfrm>
          <a:prstGeom prst="rect">
            <a:avLst/>
          </a:prstGeom>
          <a:noFill/>
          <a:ln w="3175">
            <a:noFill/>
          </a:ln>
        </p:spPr>
        <p:txBody>
          <a:bodyPr wrap="square">
            <a:spAutoFit/>
          </a:bodyPr>
          <a:lstStyle/>
          <a:p>
            <a:pPr marL="96838" indent="-96838">
              <a:defRPr/>
            </a:pPr>
            <a:r>
              <a:rPr lang="ja-JP" altLang="en-US" sz="1050" b="1" dirty="0" smtClean="0">
                <a:solidFill>
                  <a:srgbClr val="FF0000"/>
                </a:solidFill>
                <a:latin typeface="+mn-ea"/>
              </a:rPr>
              <a:t>区の</a:t>
            </a:r>
            <a:r>
              <a:rPr lang="ja-JP" altLang="en-US" sz="1050" b="1" dirty="0">
                <a:solidFill>
                  <a:srgbClr val="FF0000"/>
                </a:solidFill>
                <a:latin typeface="+mn-ea"/>
              </a:rPr>
              <a:t>玄関口</a:t>
            </a:r>
            <a:r>
              <a:rPr lang="ja-JP" altLang="en-US" sz="1050" b="1" dirty="0">
                <a:latin typeface="+mn-ea"/>
              </a:rPr>
              <a:t>として案内機能整備やレンタサイクル等によるアクセス性の向上を行い、</a:t>
            </a:r>
            <a:r>
              <a:rPr lang="ja-JP" altLang="en-US" sz="1050" b="1" dirty="0">
                <a:solidFill>
                  <a:srgbClr val="FF0000"/>
                </a:solidFill>
                <a:latin typeface="+mn-ea"/>
              </a:rPr>
              <a:t>南部で進むリノベーション事業や既存カルチャーと連携</a:t>
            </a:r>
            <a:r>
              <a:rPr lang="ja-JP" altLang="en-US" sz="1050" b="1" dirty="0" smtClean="0">
                <a:solidFill>
                  <a:srgbClr val="FF0000"/>
                </a:solidFill>
                <a:latin typeface="+mn-ea"/>
              </a:rPr>
              <a:t>し区</a:t>
            </a:r>
            <a:r>
              <a:rPr lang="ja-JP" altLang="en-US" sz="1050" b="1" dirty="0">
                <a:solidFill>
                  <a:srgbClr val="FF0000"/>
                </a:solidFill>
                <a:latin typeface="+mn-ea"/>
              </a:rPr>
              <a:t>を</a:t>
            </a:r>
            <a:r>
              <a:rPr lang="en-US" altLang="ja-JP" sz="1050" b="1" dirty="0">
                <a:solidFill>
                  <a:srgbClr val="FF0000"/>
                </a:solidFill>
                <a:latin typeface="+mn-ea"/>
              </a:rPr>
              <a:t>PR</a:t>
            </a:r>
            <a:r>
              <a:rPr lang="ja-JP" altLang="en-US" sz="1050" b="1" dirty="0">
                <a:latin typeface="+mn-ea"/>
              </a:rPr>
              <a:t>するととも</a:t>
            </a:r>
            <a:r>
              <a:rPr lang="ja-JP" altLang="en-US" sz="1050" b="1" dirty="0" smtClean="0">
                <a:latin typeface="+mn-ea"/>
              </a:rPr>
              <a:t>に、</a:t>
            </a:r>
            <a:r>
              <a:rPr lang="ja-JP" altLang="en-US" sz="1050" b="1" dirty="0" smtClean="0">
                <a:solidFill>
                  <a:srgbClr val="FF0000"/>
                </a:solidFill>
                <a:latin typeface="+mn-ea"/>
              </a:rPr>
              <a:t>スモールビジネス</a:t>
            </a:r>
            <a:r>
              <a:rPr lang="ja-JP" altLang="en-US" sz="1050" b="1" dirty="0">
                <a:solidFill>
                  <a:srgbClr val="FF0000"/>
                </a:solidFill>
                <a:latin typeface="+mn-ea"/>
              </a:rPr>
              <a:t>を支援</a:t>
            </a:r>
            <a:r>
              <a:rPr lang="ja-JP" altLang="en-US" sz="1050" b="1" dirty="0">
                <a:latin typeface="+mn-ea"/>
              </a:rPr>
              <a:t>する。</a:t>
            </a:r>
          </a:p>
        </p:txBody>
      </p:sp>
      <p:sp>
        <p:nvSpPr>
          <p:cNvPr id="20" name="下矢印 19"/>
          <p:cNvSpPr/>
          <p:nvPr/>
        </p:nvSpPr>
        <p:spPr>
          <a:xfrm>
            <a:off x="7715252" y="5464601"/>
            <a:ext cx="241124" cy="216024"/>
          </a:xfrm>
          <a:prstGeom prst="down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0" y="-27384"/>
            <a:ext cx="91440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bg1"/>
                </a:solidFill>
              </a:rPr>
              <a:t>５</a:t>
            </a:r>
            <a:r>
              <a:rPr lang="en-US" altLang="ja-JP" b="1" dirty="0" smtClean="0">
                <a:solidFill>
                  <a:schemeClr val="bg1"/>
                </a:solidFill>
              </a:rPr>
              <a:t>-2</a:t>
            </a:r>
            <a:r>
              <a:rPr kumimoji="1" lang="ja-JP" altLang="en-US" b="1" dirty="0" err="1" smtClean="0">
                <a:solidFill>
                  <a:schemeClr val="bg1"/>
                </a:solidFill>
              </a:rPr>
              <a:t>．</a:t>
            </a:r>
            <a:r>
              <a:rPr kumimoji="1" lang="ja-JP" altLang="en-US" b="1" dirty="0" smtClean="0">
                <a:solidFill>
                  <a:schemeClr val="bg1"/>
                </a:solidFill>
              </a:rPr>
              <a:t>今後の展開</a:t>
            </a:r>
            <a:endParaRPr kumimoji="1" lang="ja-JP" altLang="en-US" b="1" dirty="0">
              <a:solidFill>
                <a:schemeClr val="bg1"/>
              </a:solidFill>
            </a:endParaRPr>
          </a:p>
        </p:txBody>
      </p:sp>
      <p:sp>
        <p:nvSpPr>
          <p:cNvPr id="23" name="テキスト ボックス 22"/>
          <p:cNvSpPr txBox="1"/>
          <p:nvPr/>
        </p:nvSpPr>
        <p:spPr>
          <a:xfrm>
            <a:off x="0" y="548680"/>
            <a:ext cx="5868144" cy="307777"/>
          </a:xfrm>
          <a:prstGeom prst="rect">
            <a:avLst/>
          </a:prstGeom>
          <a:noFill/>
        </p:spPr>
        <p:txBody>
          <a:bodyPr wrap="square" rtlCol="0">
            <a:spAutoFit/>
          </a:bodyPr>
          <a:lstStyle/>
          <a:p>
            <a:r>
              <a:rPr lang="ja-JP" altLang="en-US" sz="1400" b="1" dirty="0" smtClean="0"/>
              <a:t>●にぎわい創造拠点（尻無川河川広場）整備イメージ</a:t>
            </a:r>
            <a:endParaRPr kumimoji="1" lang="ja-JP" altLang="en-US" sz="1400" dirty="0"/>
          </a:p>
        </p:txBody>
      </p:sp>
      <p:sp>
        <p:nvSpPr>
          <p:cNvPr id="22" name="スライド番号プレースホルダ 21"/>
          <p:cNvSpPr>
            <a:spLocks noGrp="1"/>
          </p:cNvSpPr>
          <p:nvPr>
            <p:ph type="sldNum" sz="quarter" idx="12"/>
          </p:nvPr>
        </p:nvSpPr>
        <p:spPr>
          <a:xfrm>
            <a:off x="6974904" y="6448251"/>
            <a:ext cx="2133600" cy="365125"/>
          </a:xfrm>
        </p:spPr>
        <p:txBody>
          <a:bodyPr/>
          <a:lstStyle/>
          <a:p>
            <a:r>
              <a:rPr kumimoji="1" lang="ja-JP" altLang="en-US" sz="1800" b="1" dirty="0" smtClean="0">
                <a:solidFill>
                  <a:schemeClr val="tx1"/>
                </a:solidFill>
              </a:rPr>
              <a:t>６</a:t>
            </a:r>
            <a:endParaRPr kumimoji="1" lang="ja-JP" altLang="en-US" sz="1800"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4179</TotalTime>
  <Words>1181</Words>
  <Application>Microsoft Office PowerPoint</Application>
  <PresentationFormat>画面に合わせる (4:3)</PresentationFormat>
  <Paragraphs>155</Paragraphs>
  <Slides>7</Slides>
  <Notes>7</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大正 River Base プロジェクト</dc:title>
  <dc:creator>i9953872</dc:creator>
  <cp:lastModifiedBy>HOSTNAME</cp:lastModifiedBy>
  <cp:revision>379</cp:revision>
  <cp:lastPrinted>2016-01-05T04:58:49Z</cp:lastPrinted>
  <dcterms:created xsi:type="dcterms:W3CDTF">2015-01-23T06:21:57Z</dcterms:created>
  <dcterms:modified xsi:type="dcterms:W3CDTF">2016-01-06T12:43:16Z</dcterms:modified>
</cp:coreProperties>
</file>