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83" r:id="rId2"/>
    <p:sldId id="260" r:id="rId3"/>
    <p:sldId id="266" r:id="rId4"/>
    <p:sldId id="261" r:id="rId5"/>
    <p:sldId id="271" r:id="rId6"/>
    <p:sldId id="263" r:id="rId7"/>
    <p:sldId id="288" r:id="rId8"/>
    <p:sldId id="289" r:id="rId9"/>
    <p:sldId id="290" r:id="rId10"/>
    <p:sldId id="291" r:id="rId11"/>
    <p:sldId id="292" r:id="rId12"/>
    <p:sldId id="293" r:id="rId13"/>
    <p:sldId id="294" r:id="rId14"/>
    <p:sldId id="295" r:id="rId15"/>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752">
          <p15:clr>
            <a:srgbClr val="A4A3A4"/>
          </p15:clr>
        </p15:guide>
        <p15:guide id="2" pos="3120">
          <p15:clr>
            <a:srgbClr val="A4A3A4"/>
          </p15:clr>
        </p15:guide>
        <p15:guide id="3" pos="11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33" autoAdjust="0"/>
  </p:normalViewPr>
  <p:slideViewPr>
    <p:cSldViewPr showGuides="1">
      <p:cViewPr varScale="1">
        <p:scale>
          <a:sx n="70" d="100"/>
          <a:sy n="70" d="100"/>
        </p:scale>
        <p:origin x="-1218" y="-102"/>
      </p:cViewPr>
      <p:guideLst>
        <p:guide orient="horz" pos="1752"/>
        <p:guide pos="3120"/>
        <p:guide pos="11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4BA616A2-BAA8-4AA6-9773-7FE12141F806}" type="datetime1">
              <a:rPr kumimoji="1" lang="ja-JP" altLang="en-US" smtClean="0"/>
              <a:pPr/>
              <a:t>2016/1/14</a:t>
            </a:fld>
            <a:endParaRPr kumimoji="1" lang="ja-JP" altLang="en-US"/>
          </a:p>
        </p:txBody>
      </p:sp>
      <p:sp>
        <p:nvSpPr>
          <p:cNvPr id="4" name="フッター プレースホル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C99B110A-F244-4C41-9540-EED3EA9B7E69}" type="slidenum">
              <a:rPr kumimoji="1" lang="ja-JP" altLang="en-US" smtClean="0"/>
              <a:pPr/>
              <a:t>‹#›</a:t>
            </a:fld>
            <a:endParaRPr kumimoji="1" lang="ja-JP" altLang="en-US"/>
          </a:p>
        </p:txBody>
      </p:sp>
    </p:spTree>
    <p:extLst>
      <p:ext uri="{BB962C8B-B14F-4D97-AF65-F5344CB8AC3E}">
        <p14:creationId xmlns:p14="http://schemas.microsoft.com/office/powerpoint/2010/main" val="8771805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786" cy="496967"/>
          </a:xfrm>
          <a:prstGeom prst="rect">
            <a:avLst/>
          </a:prstGeom>
        </p:spPr>
        <p:txBody>
          <a:bodyPr vert="horz" lIns="91541" tIns="45769" rIns="91541" bIns="4576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6967"/>
          </a:xfrm>
          <a:prstGeom prst="rect">
            <a:avLst/>
          </a:prstGeom>
        </p:spPr>
        <p:txBody>
          <a:bodyPr vert="horz" lIns="91541" tIns="45769" rIns="91541" bIns="45769" rtlCol="0"/>
          <a:lstStyle>
            <a:lvl1pPr algn="r">
              <a:defRPr sz="1200"/>
            </a:lvl1pPr>
          </a:lstStyle>
          <a:p>
            <a:fld id="{B2C0D75B-8E04-4950-8E31-C0A9F9BBB11B}" type="datetime1">
              <a:rPr kumimoji="1" lang="ja-JP" altLang="en-US" smtClean="0"/>
              <a:pPr/>
              <a:t>2016/1/14</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7450"/>
          </a:xfrm>
          <a:prstGeom prst="rect">
            <a:avLst/>
          </a:prstGeom>
          <a:noFill/>
          <a:ln w="12700">
            <a:solidFill>
              <a:prstClr val="black"/>
            </a:solidFill>
          </a:ln>
        </p:spPr>
        <p:txBody>
          <a:bodyPr vert="horz" lIns="91541" tIns="45769" rIns="91541" bIns="45769" rtlCol="0" anchor="ctr"/>
          <a:lstStyle/>
          <a:p>
            <a:endParaRPr lang="ja-JP" altLang="en-US"/>
          </a:p>
        </p:txBody>
      </p:sp>
      <p:sp>
        <p:nvSpPr>
          <p:cNvPr id="5" name="ノート プレースホルダー 4"/>
          <p:cNvSpPr>
            <a:spLocks noGrp="1"/>
          </p:cNvSpPr>
          <p:nvPr>
            <p:ph type="body" sz="quarter" idx="3"/>
          </p:nvPr>
        </p:nvSpPr>
        <p:spPr>
          <a:xfrm>
            <a:off x="680721" y="4721186"/>
            <a:ext cx="5445760" cy="4472702"/>
          </a:xfrm>
          <a:prstGeom prst="rect">
            <a:avLst/>
          </a:prstGeom>
        </p:spPr>
        <p:txBody>
          <a:bodyPr vert="horz" lIns="91541" tIns="45769" rIns="91541" bIns="4576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648"/>
            <a:ext cx="2949786" cy="496967"/>
          </a:xfrm>
          <a:prstGeom prst="rect">
            <a:avLst/>
          </a:prstGeom>
        </p:spPr>
        <p:txBody>
          <a:bodyPr vert="horz" lIns="91541" tIns="45769" rIns="91541" bIns="4576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6" cy="496967"/>
          </a:xfrm>
          <a:prstGeom prst="rect">
            <a:avLst/>
          </a:prstGeom>
        </p:spPr>
        <p:txBody>
          <a:bodyPr vert="horz" lIns="91541" tIns="45769" rIns="91541" bIns="45769" rtlCol="0" anchor="b"/>
          <a:lstStyle>
            <a:lvl1pPr algn="r">
              <a:defRPr sz="1200"/>
            </a:lvl1pPr>
          </a:lstStyle>
          <a:p>
            <a:fld id="{EEA441C6-AE46-4A07-AA0B-6F9A4C5C3A5D}" type="slidenum">
              <a:rPr kumimoji="1" lang="ja-JP" altLang="en-US" smtClean="0"/>
              <a:pPr/>
              <a:t>‹#›</a:t>
            </a:fld>
            <a:endParaRPr kumimoji="1" lang="ja-JP" altLang="en-US"/>
          </a:p>
        </p:txBody>
      </p:sp>
    </p:spTree>
    <p:extLst>
      <p:ext uri="{BB962C8B-B14F-4D97-AF65-F5344CB8AC3E}">
        <p14:creationId xmlns:p14="http://schemas.microsoft.com/office/powerpoint/2010/main" val="218369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EA441C6-AE46-4A07-AA0B-6F9A4C5C3A5D}" type="slidenum">
              <a:rPr kumimoji="1" lang="ja-JP" altLang="en-US" smtClean="0"/>
              <a:pPr/>
              <a:t>4</a:t>
            </a:fld>
            <a:endParaRPr kumimoji="1" lang="ja-JP" altLang="en-US"/>
          </a:p>
        </p:txBody>
      </p:sp>
    </p:spTree>
    <p:extLst>
      <p:ext uri="{BB962C8B-B14F-4D97-AF65-F5344CB8AC3E}">
        <p14:creationId xmlns:p14="http://schemas.microsoft.com/office/powerpoint/2010/main" val="3305462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EA441C6-AE46-4A07-AA0B-6F9A4C5C3A5D}" type="slidenum">
              <a:rPr kumimoji="1" lang="ja-JP" altLang="en-US" smtClean="0"/>
              <a:pPr/>
              <a:t>5</a:t>
            </a:fld>
            <a:endParaRPr kumimoji="1" lang="ja-JP" altLang="en-US"/>
          </a:p>
        </p:txBody>
      </p:sp>
    </p:spTree>
    <p:extLst>
      <p:ext uri="{BB962C8B-B14F-4D97-AF65-F5344CB8AC3E}">
        <p14:creationId xmlns:p14="http://schemas.microsoft.com/office/powerpoint/2010/main" val="3305462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EA441C6-AE46-4A07-AA0B-6F9A4C5C3A5D}" type="slidenum">
              <a:rPr kumimoji="1" lang="ja-JP" altLang="en-US" smtClean="0"/>
              <a:pPr/>
              <a:t>6</a:t>
            </a:fld>
            <a:endParaRPr kumimoji="1" lang="ja-JP" altLang="en-US"/>
          </a:p>
        </p:txBody>
      </p:sp>
    </p:spTree>
    <p:extLst>
      <p:ext uri="{BB962C8B-B14F-4D97-AF65-F5344CB8AC3E}">
        <p14:creationId xmlns:p14="http://schemas.microsoft.com/office/powerpoint/2010/main" val="3305462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EA441C6-AE46-4A07-AA0B-6F9A4C5C3A5D}" type="slidenum">
              <a:rPr kumimoji="1" lang="ja-JP" altLang="en-US" smtClean="0"/>
              <a:pPr/>
              <a:t>8</a:t>
            </a:fld>
            <a:endParaRPr kumimoji="1" lang="ja-JP" altLang="en-US"/>
          </a:p>
        </p:txBody>
      </p:sp>
    </p:spTree>
    <p:extLst>
      <p:ext uri="{BB962C8B-B14F-4D97-AF65-F5344CB8AC3E}">
        <p14:creationId xmlns:p14="http://schemas.microsoft.com/office/powerpoint/2010/main" val="1369853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16C96EA-B9B7-4BB3-9E5D-241456D1601C}" type="slidenum">
              <a:rPr kumimoji="1" lang="ja-JP" altLang="en-US" smtClean="0"/>
              <a:pPr/>
              <a:t>9</a:t>
            </a:fld>
            <a:endParaRPr kumimoji="1" lang="ja-JP" altLang="en-US"/>
          </a:p>
        </p:txBody>
      </p:sp>
    </p:spTree>
    <p:extLst>
      <p:ext uri="{BB962C8B-B14F-4D97-AF65-F5344CB8AC3E}">
        <p14:creationId xmlns:p14="http://schemas.microsoft.com/office/powerpoint/2010/main" val="954729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16C96EA-B9B7-4BB3-9E5D-241456D1601C}" type="slidenum">
              <a:rPr kumimoji="1" lang="ja-JP" altLang="en-US" smtClean="0"/>
              <a:pPr/>
              <a:t>10</a:t>
            </a:fld>
            <a:endParaRPr kumimoji="1" lang="ja-JP" altLang="en-US"/>
          </a:p>
        </p:txBody>
      </p:sp>
    </p:spTree>
    <p:extLst>
      <p:ext uri="{BB962C8B-B14F-4D97-AF65-F5344CB8AC3E}">
        <p14:creationId xmlns:p14="http://schemas.microsoft.com/office/powerpoint/2010/main" val="3255735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16C96EA-B9B7-4BB3-9E5D-241456D1601C}" type="slidenum">
              <a:rPr kumimoji="1" lang="ja-JP" altLang="en-US" smtClean="0"/>
              <a:pPr/>
              <a:t>11</a:t>
            </a:fld>
            <a:endParaRPr kumimoji="1" lang="ja-JP" altLang="en-US"/>
          </a:p>
        </p:txBody>
      </p:sp>
    </p:spTree>
    <p:extLst>
      <p:ext uri="{BB962C8B-B14F-4D97-AF65-F5344CB8AC3E}">
        <p14:creationId xmlns:p14="http://schemas.microsoft.com/office/powerpoint/2010/main" val="1038620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EA441C6-AE46-4A07-AA0B-6F9A4C5C3A5D}" type="slidenum">
              <a:rPr kumimoji="1" lang="ja-JP" altLang="en-US" smtClean="0"/>
              <a:pPr/>
              <a:t>12</a:t>
            </a:fld>
            <a:endParaRPr kumimoji="1" lang="ja-JP" altLang="en-US"/>
          </a:p>
        </p:txBody>
      </p:sp>
    </p:spTree>
    <p:extLst>
      <p:ext uri="{BB962C8B-B14F-4D97-AF65-F5344CB8AC3E}">
        <p14:creationId xmlns:p14="http://schemas.microsoft.com/office/powerpoint/2010/main" val="2077043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5BCE70C-B218-4C86-9A39-9C379F782782}" type="datetime1">
              <a:rPr kumimoji="1" lang="ja-JP" altLang="en-US" smtClean="0"/>
              <a:pPr/>
              <a:t>2016/1/14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01B5A4-0FD5-4DFD-A72C-FDDCBAC1D676}" type="slidenum">
              <a:rPr kumimoji="1" lang="ja-JP" altLang="en-US" smtClean="0"/>
              <a:pPr/>
              <a:t>‹#›</a:t>
            </a:fld>
            <a:endParaRPr kumimoji="1" lang="ja-JP" altLang="en-US"/>
          </a:p>
        </p:txBody>
      </p:sp>
    </p:spTree>
    <p:extLst>
      <p:ext uri="{BB962C8B-B14F-4D97-AF65-F5344CB8AC3E}">
        <p14:creationId xmlns:p14="http://schemas.microsoft.com/office/powerpoint/2010/main" val="329111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1A1B31F-DB4D-4204-AB3C-702380FDE427}" type="datetime1">
              <a:rPr kumimoji="1" lang="ja-JP" altLang="en-US" smtClean="0"/>
              <a:pPr/>
              <a:t>2016/1/14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01B5A4-0FD5-4DFD-A72C-FDDCBAC1D676}" type="slidenum">
              <a:rPr kumimoji="1" lang="ja-JP" altLang="en-US" smtClean="0"/>
              <a:pPr/>
              <a:t>‹#›</a:t>
            </a:fld>
            <a:endParaRPr kumimoji="1" lang="ja-JP" altLang="en-US"/>
          </a:p>
        </p:txBody>
      </p:sp>
    </p:spTree>
    <p:extLst>
      <p:ext uri="{BB962C8B-B14F-4D97-AF65-F5344CB8AC3E}">
        <p14:creationId xmlns:p14="http://schemas.microsoft.com/office/powerpoint/2010/main" val="1796741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7376DC1-91BA-41BA-ADF5-CAFE47B92550}" type="datetime1">
              <a:rPr kumimoji="1" lang="ja-JP" altLang="en-US" smtClean="0"/>
              <a:pPr/>
              <a:t>2016/1/14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01B5A4-0FD5-4DFD-A72C-FDDCBAC1D676}" type="slidenum">
              <a:rPr kumimoji="1" lang="ja-JP" altLang="en-US" smtClean="0"/>
              <a:pPr/>
              <a:t>‹#›</a:t>
            </a:fld>
            <a:endParaRPr kumimoji="1" lang="ja-JP" altLang="en-US"/>
          </a:p>
        </p:txBody>
      </p:sp>
    </p:spTree>
    <p:extLst>
      <p:ext uri="{BB962C8B-B14F-4D97-AF65-F5344CB8AC3E}">
        <p14:creationId xmlns:p14="http://schemas.microsoft.com/office/powerpoint/2010/main" val="165301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77150" y="28778"/>
            <a:ext cx="2228850" cy="365125"/>
          </a:xfrm>
        </p:spPr>
        <p:txBody>
          <a:bodyPr/>
          <a:lstStyle>
            <a:lvl1pPr>
              <a:defRPr sz="1500"/>
            </a:lvl1pPr>
          </a:lstStyle>
          <a:p>
            <a:r>
              <a:rPr lang="en-US" altLang="ja-JP" dirty="0" smtClean="0"/>
              <a:t>P-</a:t>
            </a:r>
            <a:fld id="{868E3D60-AF49-4366-B5E2-C74037B47193}" type="slidenum">
              <a:rPr lang="ja-JP" altLang="en-US" smtClean="0"/>
              <a:pPr/>
              <a:t>‹#›</a:t>
            </a:fld>
            <a:endParaRPr lang="ja-JP" altLang="en-US" dirty="0"/>
          </a:p>
        </p:txBody>
      </p:sp>
      <p:sp>
        <p:nvSpPr>
          <p:cNvPr id="8" name="正方形/長方形 7"/>
          <p:cNvSpPr/>
          <p:nvPr userDrawn="1"/>
        </p:nvSpPr>
        <p:spPr>
          <a:xfrm>
            <a:off x="0" y="0"/>
            <a:ext cx="410566" cy="567921"/>
          </a:xfrm>
          <a:prstGeom prst="rect">
            <a:avLst/>
          </a:prstGeom>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68415" tIns="34208" rIns="68415" bIns="34208" rtlCol="0" anchor="ctr"/>
          <a:lstStyle/>
          <a:p>
            <a:pPr algn="ctr"/>
            <a:endParaRPr kumimoji="1" lang="ja-JP" altLang="en-US"/>
          </a:p>
        </p:txBody>
      </p:sp>
      <p:cxnSp>
        <p:nvCxnSpPr>
          <p:cNvPr id="10" name="直線コネクタ 9"/>
          <p:cNvCxnSpPr/>
          <p:nvPr userDrawn="1"/>
        </p:nvCxnSpPr>
        <p:spPr>
          <a:xfrm>
            <a:off x="179077" y="474539"/>
            <a:ext cx="613665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正方形/長方形 10"/>
          <p:cNvSpPr/>
          <p:nvPr userDrawn="1"/>
        </p:nvSpPr>
        <p:spPr>
          <a:xfrm>
            <a:off x="9268313" y="39110"/>
            <a:ext cx="104826" cy="419301"/>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415" tIns="34208" rIns="68415" bIns="34208" rtlCol="0" anchor="ctr"/>
          <a:lstStyle/>
          <a:p>
            <a:pPr algn="ctr"/>
            <a:endParaRPr kumimoji="1" lang="ja-JP" altLang="en-US"/>
          </a:p>
        </p:txBody>
      </p:sp>
      <p:sp>
        <p:nvSpPr>
          <p:cNvPr id="12" name="Rectangle 8"/>
          <p:cNvSpPr>
            <a:spLocks noChangeArrowheads="1"/>
          </p:cNvSpPr>
          <p:nvPr userDrawn="1"/>
        </p:nvSpPr>
        <p:spPr bwMode="auto">
          <a:xfrm>
            <a:off x="6809284" y="-40265"/>
            <a:ext cx="2655577" cy="51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415" tIns="34208" rIns="68415" bIns="34208" anchor="ct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900" dirty="0">
                <a:solidFill>
                  <a:srgbClr val="1C1C1C"/>
                </a:solidFill>
                <a:effectLst>
                  <a:reflection blurRad="6350" stA="55000" endA="300" endPos="45500" dir="5400000" sy="-100000" algn="bl" rotWithShape="0"/>
                </a:effectLst>
                <a:ea typeface="HGP創英角ｺﾞｼｯｸUB" panose="020B0900000000000000" pitchFamily="50" charset="-128"/>
              </a:rPr>
              <a:t/>
            </a:r>
            <a:br>
              <a:rPr lang="en-US" altLang="ja-JP" sz="900" dirty="0">
                <a:solidFill>
                  <a:srgbClr val="1C1C1C"/>
                </a:solidFill>
                <a:effectLst>
                  <a:reflection blurRad="6350" stA="55000" endA="300" endPos="45500" dir="5400000" sy="-100000" algn="bl" rotWithShape="0"/>
                </a:effectLst>
                <a:ea typeface="HGP創英角ｺﾞｼｯｸUB" panose="020B0900000000000000" pitchFamily="50" charset="-128"/>
              </a:rPr>
            </a:br>
            <a:r>
              <a:rPr lang="ja-JP" altLang="en-US" sz="800" dirty="0">
                <a:solidFill>
                  <a:srgbClr val="1C1C1C"/>
                </a:solidFill>
                <a:effectLst>
                  <a:reflection blurRad="6350" stA="55000" endA="300" endPos="45500" dir="5400000" sy="-100000" algn="bl" rotWithShape="0"/>
                </a:effectLst>
                <a:ea typeface="HGP創英角ｺﾞｼｯｸUB" panose="020B0900000000000000" pitchFamily="50" charset="-128"/>
              </a:rPr>
              <a:t>　「海</a:t>
            </a:r>
            <a:r>
              <a:rPr lang="en-US" altLang="ja-JP" sz="800" dirty="0">
                <a:solidFill>
                  <a:srgbClr val="1C1C1C"/>
                </a:solidFill>
                <a:effectLst>
                  <a:reflection blurRad="6350" stA="55000" endA="300" endPos="45500" dir="5400000" sy="-100000" algn="bl" rotWithShape="0"/>
                </a:effectLst>
                <a:ea typeface="HGP創英角ｺﾞｼｯｸUB" panose="020B0900000000000000" pitchFamily="50" charset="-128"/>
              </a:rPr>
              <a:t>×</a:t>
            </a:r>
            <a:r>
              <a:rPr lang="ja-JP" altLang="en-US" sz="800" dirty="0" smtClean="0">
                <a:solidFill>
                  <a:srgbClr val="1C1C1C"/>
                </a:solidFill>
                <a:effectLst>
                  <a:reflection blurRad="6350" stA="55000" endA="300" endPos="45500" dir="5400000" sy="-100000" algn="bl" rotWithShape="0"/>
                </a:effectLst>
                <a:ea typeface="HGP創英角ｺﾞｼｯｸUB" panose="020B0900000000000000" pitchFamily="50" charset="-128"/>
              </a:rPr>
              <a:t>川の駅＋空の交流水上パーク」</a:t>
            </a:r>
            <a:r>
              <a:rPr lang="ja-JP" altLang="en-US" sz="800" dirty="0">
                <a:solidFill>
                  <a:srgbClr val="1C1C1C"/>
                </a:solidFill>
                <a:effectLst>
                  <a:reflection blurRad="6350" stA="55000" endA="300" endPos="45500" dir="5400000" sy="-100000" algn="bl" rotWithShape="0"/>
                </a:effectLst>
                <a:ea typeface="HGP創英角ｺﾞｼｯｸUB" panose="020B0900000000000000" pitchFamily="50" charset="-128"/>
              </a:rPr>
              <a:t>　</a:t>
            </a:r>
            <a:endParaRPr lang="en-US" altLang="ja-JP" sz="800" dirty="0" smtClean="0">
              <a:solidFill>
                <a:srgbClr val="1C1C1C"/>
              </a:solidFill>
              <a:effectLst>
                <a:reflection blurRad="6350" stA="55000" endA="300" endPos="45500" dir="5400000" sy="-100000" algn="bl" rotWithShape="0"/>
              </a:effectLst>
              <a:ea typeface="HGP創英角ｺﾞｼｯｸUB" panose="020B0900000000000000" pitchFamily="50" charset="-128"/>
            </a:endParaRPr>
          </a:p>
          <a:p>
            <a:pPr eaLnBrk="1" hangingPunct="1"/>
            <a:r>
              <a:rPr lang="ja-JP" altLang="en-US" sz="1500" b="1" dirty="0" smtClean="0">
                <a:solidFill>
                  <a:srgbClr val="336699"/>
                </a:solidFill>
                <a:effectLst>
                  <a:reflection blurRad="6350" stA="55000" endA="300" endPos="45500" dir="5400000" sy="-100000" algn="bl" rotWithShape="0"/>
                </a:effectLst>
                <a:ea typeface="HGP創英角ｺﾞｼｯｸUB" panose="020B0900000000000000" pitchFamily="50" charset="-128"/>
              </a:rPr>
              <a:t>中之島</a:t>
            </a:r>
            <a:r>
              <a:rPr lang="ja-JP" altLang="en-US" sz="1500" b="1" dirty="0">
                <a:solidFill>
                  <a:srgbClr val="336699"/>
                </a:solidFill>
                <a:effectLst>
                  <a:reflection blurRad="6350" stA="55000" endA="300" endPos="45500" dir="5400000" sy="-100000" algn="bl" rotWithShape="0"/>
                </a:effectLst>
                <a:ea typeface="HGP創英角ｺﾞｼｯｸUB" panose="020B0900000000000000" pitchFamily="50" charset="-128"/>
              </a:rPr>
              <a:t>マリーン・コネクション</a:t>
            </a:r>
            <a:r>
              <a:rPr lang="ja-JP" altLang="en-US" sz="1500" dirty="0">
                <a:solidFill>
                  <a:srgbClr val="336699"/>
                </a:solidFill>
                <a:effectLst>
                  <a:reflection blurRad="6350" stA="55000" endA="300" endPos="45500" dir="5400000" sy="-100000" algn="bl" rotWithShape="0"/>
                </a:effectLst>
                <a:ea typeface="HGP創英角ｺﾞｼｯｸUB" panose="020B0900000000000000" pitchFamily="50" charset="-128"/>
              </a:rPr>
              <a:t>　</a:t>
            </a:r>
            <a:endParaRPr lang="ja-JP" altLang="en-US" sz="800" dirty="0">
              <a:solidFill>
                <a:schemeClr val="bg2"/>
              </a:solidFill>
              <a:effectLst>
                <a:reflection blurRad="6350" stA="55000" endA="300" endPos="45500" dir="5400000" sy="-100000" algn="bl" rotWithShape="0"/>
              </a:effectLst>
              <a:ea typeface="HGP創英角ｺﾞｼｯｸUB" panose="020B0900000000000000" pitchFamily="50" charset="-128"/>
            </a:endParaRPr>
          </a:p>
        </p:txBody>
      </p:sp>
      <p:sp>
        <p:nvSpPr>
          <p:cNvPr id="15" name="正方形/長方形 14"/>
          <p:cNvSpPr/>
          <p:nvPr userDrawn="1"/>
        </p:nvSpPr>
        <p:spPr>
          <a:xfrm>
            <a:off x="9491067" y="6802112"/>
            <a:ext cx="410566" cy="63952"/>
          </a:xfrm>
          <a:prstGeom prst="rect">
            <a:avLst/>
          </a:prstGeom>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68415" tIns="34208" rIns="68415" bIns="34208" rtlCol="0" anchor="ctr"/>
          <a:lstStyle/>
          <a:p>
            <a:pPr algn="ctr"/>
            <a:endParaRPr kumimoji="1" lang="ja-JP" altLang="en-US"/>
          </a:p>
        </p:txBody>
      </p:sp>
    </p:spTree>
    <p:extLst>
      <p:ext uri="{BB962C8B-B14F-4D97-AF65-F5344CB8AC3E}">
        <p14:creationId xmlns:p14="http://schemas.microsoft.com/office/powerpoint/2010/main" val="6944830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77150" y="28778"/>
            <a:ext cx="2228850" cy="365125"/>
          </a:xfrm>
        </p:spPr>
        <p:txBody>
          <a:bodyPr/>
          <a:lstStyle>
            <a:lvl1pPr>
              <a:defRPr sz="1500"/>
            </a:lvl1pPr>
          </a:lstStyle>
          <a:p>
            <a:r>
              <a:rPr lang="en-US" altLang="ja-JP" dirty="0" smtClean="0"/>
              <a:t>P-</a:t>
            </a:r>
            <a:fld id="{868E3D60-AF49-4366-B5E2-C74037B47193}" type="slidenum">
              <a:rPr lang="ja-JP" altLang="en-US" smtClean="0"/>
              <a:pPr/>
              <a:t>‹#›</a:t>
            </a:fld>
            <a:endParaRPr lang="ja-JP" altLang="en-US" dirty="0"/>
          </a:p>
        </p:txBody>
      </p:sp>
      <p:sp>
        <p:nvSpPr>
          <p:cNvPr id="8" name="正方形/長方形 7"/>
          <p:cNvSpPr/>
          <p:nvPr userDrawn="1"/>
        </p:nvSpPr>
        <p:spPr>
          <a:xfrm>
            <a:off x="0" y="0"/>
            <a:ext cx="410566" cy="567921"/>
          </a:xfrm>
          <a:prstGeom prst="rect">
            <a:avLst/>
          </a:prstGeom>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68415" tIns="34208" rIns="68415" bIns="34208" rtlCol="0" anchor="ctr"/>
          <a:lstStyle/>
          <a:p>
            <a:pPr algn="ctr"/>
            <a:endParaRPr kumimoji="1" lang="ja-JP" altLang="en-US"/>
          </a:p>
        </p:txBody>
      </p:sp>
      <p:cxnSp>
        <p:nvCxnSpPr>
          <p:cNvPr id="10" name="直線コネクタ 9"/>
          <p:cNvCxnSpPr/>
          <p:nvPr userDrawn="1"/>
        </p:nvCxnSpPr>
        <p:spPr>
          <a:xfrm>
            <a:off x="179077" y="474539"/>
            <a:ext cx="613665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正方形/長方形 10"/>
          <p:cNvSpPr/>
          <p:nvPr userDrawn="1"/>
        </p:nvSpPr>
        <p:spPr>
          <a:xfrm>
            <a:off x="9268313" y="39110"/>
            <a:ext cx="104826" cy="419301"/>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68415" tIns="34208" rIns="68415" bIns="34208" rtlCol="0" anchor="ctr"/>
          <a:lstStyle/>
          <a:p>
            <a:pPr algn="ctr"/>
            <a:endParaRPr kumimoji="1" lang="ja-JP" altLang="en-US"/>
          </a:p>
        </p:txBody>
      </p:sp>
      <p:sp>
        <p:nvSpPr>
          <p:cNvPr id="12" name="Rectangle 8"/>
          <p:cNvSpPr>
            <a:spLocks noChangeArrowheads="1"/>
          </p:cNvSpPr>
          <p:nvPr userDrawn="1"/>
        </p:nvSpPr>
        <p:spPr bwMode="auto">
          <a:xfrm>
            <a:off x="6809284" y="-40265"/>
            <a:ext cx="2655577" cy="51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415" tIns="34208" rIns="68415" bIns="34208" anchor="ct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900" dirty="0">
                <a:solidFill>
                  <a:srgbClr val="1C1C1C"/>
                </a:solidFill>
                <a:effectLst>
                  <a:reflection blurRad="6350" stA="55000" endA="300" endPos="45500" dir="5400000" sy="-100000" algn="bl" rotWithShape="0"/>
                </a:effectLst>
                <a:ea typeface="HGP創英角ｺﾞｼｯｸUB" panose="020B0900000000000000" pitchFamily="50" charset="-128"/>
              </a:rPr>
              <a:t/>
            </a:r>
            <a:br>
              <a:rPr lang="en-US" altLang="ja-JP" sz="900" dirty="0">
                <a:solidFill>
                  <a:srgbClr val="1C1C1C"/>
                </a:solidFill>
                <a:effectLst>
                  <a:reflection blurRad="6350" stA="55000" endA="300" endPos="45500" dir="5400000" sy="-100000" algn="bl" rotWithShape="0"/>
                </a:effectLst>
                <a:ea typeface="HGP創英角ｺﾞｼｯｸUB" panose="020B0900000000000000" pitchFamily="50" charset="-128"/>
              </a:rPr>
            </a:br>
            <a:r>
              <a:rPr lang="ja-JP" altLang="en-US" sz="800" dirty="0">
                <a:solidFill>
                  <a:srgbClr val="1C1C1C"/>
                </a:solidFill>
                <a:effectLst>
                  <a:reflection blurRad="6350" stA="55000" endA="300" endPos="45500" dir="5400000" sy="-100000" algn="bl" rotWithShape="0"/>
                </a:effectLst>
                <a:ea typeface="HGP創英角ｺﾞｼｯｸUB" panose="020B0900000000000000" pitchFamily="50" charset="-128"/>
              </a:rPr>
              <a:t>　「海</a:t>
            </a:r>
            <a:r>
              <a:rPr lang="en-US" altLang="ja-JP" sz="800" dirty="0">
                <a:solidFill>
                  <a:srgbClr val="1C1C1C"/>
                </a:solidFill>
                <a:effectLst>
                  <a:reflection blurRad="6350" stA="55000" endA="300" endPos="45500" dir="5400000" sy="-100000" algn="bl" rotWithShape="0"/>
                </a:effectLst>
                <a:ea typeface="HGP創英角ｺﾞｼｯｸUB" panose="020B0900000000000000" pitchFamily="50" charset="-128"/>
              </a:rPr>
              <a:t>×</a:t>
            </a:r>
            <a:r>
              <a:rPr lang="ja-JP" altLang="en-US" sz="800" dirty="0" smtClean="0">
                <a:solidFill>
                  <a:srgbClr val="1C1C1C"/>
                </a:solidFill>
                <a:effectLst>
                  <a:reflection blurRad="6350" stA="55000" endA="300" endPos="45500" dir="5400000" sy="-100000" algn="bl" rotWithShape="0"/>
                </a:effectLst>
                <a:ea typeface="HGP創英角ｺﾞｼｯｸUB" panose="020B0900000000000000" pitchFamily="50" charset="-128"/>
              </a:rPr>
              <a:t>川の駅＋空の交流水上パーク」</a:t>
            </a:r>
            <a:r>
              <a:rPr lang="ja-JP" altLang="en-US" sz="800" dirty="0">
                <a:solidFill>
                  <a:srgbClr val="1C1C1C"/>
                </a:solidFill>
                <a:effectLst>
                  <a:reflection blurRad="6350" stA="55000" endA="300" endPos="45500" dir="5400000" sy="-100000" algn="bl" rotWithShape="0"/>
                </a:effectLst>
                <a:ea typeface="HGP創英角ｺﾞｼｯｸUB" panose="020B0900000000000000" pitchFamily="50" charset="-128"/>
              </a:rPr>
              <a:t>　</a:t>
            </a:r>
            <a:endParaRPr lang="en-US" altLang="ja-JP" sz="800" dirty="0" smtClean="0">
              <a:solidFill>
                <a:srgbClr val="1C1C1C"/>
              </a:solidFill>
              <a:effectLst>
                <a:reflection blurRad="6350" stA="55000" endA="300" endPos="45500" dir="5400000" sy="-100000" algn="bl" rotWithShape="0"/>
              </a:effectLst>
              <a:ea typeface="HGP創英角ｺﾞｼｯｸUB" panose="020B0900000000000000" pitchFamily="50" charset="-128"/>
            </a:endParaRPr>
          </a:p>
          <a:p>
            <a:pPr eaLnBrk="1" hangingPunct="1"/>
            <a:r>
              <a:rPr lang="ja-JP" altLang="en-US" sz="1500" b="1" dirty="0" smtClean="0">
                <a:solidFill>
                  <a:srgbClr val="336699"/>
                </a:solidFill>
                <a:effectLst>
                  <a:reflection blurRad="6350" stA="55000" endA="300" endPos="45500" dir="5400000" sy="-100000" algn="bl" rotWithShape="0"/>
                </a:effectLst>
                <a:ea typeface="HGP創英角ｺﾞｼｯｸUB" panose="020B0900000000000000" pitchFamily="50" charset="-128"/>
              </a:rPr>
              <a:t>中之島</a:t>
            </a:r>
            <a:r>
              <a:rPr lang="ja-JP" altLang="en-US" sz="1500" b="1" dirty="0">
                <a:solidFill>
                  <a:srgbClr val="336699"/>
                </a:solidFill>
                <a:effectLst>
                  <a:reflection blurRad="6350" stA="55000" endA="300" endPos="45500" dir="5400000" sy="-100000" algn="bl" rotWithShape="0"/>
                </a:effectLst>
                <a:ea typeface="HGP創英角ｺﾞｼｯｸUB" panose="020B0900000000000000" pitchFamily="50" charset="-128"/>
              </a:rPr>
              <a:t>マリーン・コネクション</a:t>
            </a:r>
            <a:r>
              <a:rPr lang="ja-JP" altLang="en-US" sz="1500" dirty="0">
                <a:solidFill>
                  <a:srgbClr val="336699"/>
                </a:solidFill>
                <a:effectLst>
                  <a:reflection blurRad="6350" stA="55000" endA="300" endPos="45500" dir="5400000" sy="-100000" algn="bl" rotWithShape="0"/>
                </a:effectLst>
                <a:ea typeface="HGP創英角ｺﾞｼｯｸUB" panose="020B0900000000000000" pitchFamily="50" charset="-128"/>
              </a:rPr>
              <a:t>　</a:t>
            </a:r>
            <a:endParaRPr lang="ja-JP" altLang="en-US" sz="800" dirty="0">
              <a:solidFill>
                <a:schemeClr val="bg2"/>
              </a:solidFill>
              <a:effectLst>
                <a:reflection blurRad="6350" stA="55000" endA="300" endPos="45500" dir="5400000" sy="-100000" algn="bl" rotWithShape="0"/>
              </a:effectLst>
              <a:ea typeface="HGP創英角ｺﾞｼｯｸUB" panose="020B0900000000000000" pitchFamily="50" charset="-128"/>
            </a:endParaRPr>
          </a:p>
        </p:txBody>
      </p:sp>
      <p:sp>
        <p:nvSpPr>
          <p:cNvPr id="15" name="正方形/長方形 14"/>
          <p:cNvSpPr/>
          <p:nvPr userDrawn="1"/>
        </p:nvSpPr>
        <p:spPr>
          <a:xfrm>
            <a:off x="9491067" y="6802112"/>
            <a:ext cx="410566" cy="63952"/>
          </a:xfrm>
          <a:prstGeom prst="rect">
            <a:avLst/>
          </a:prstGeom>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68415" tIns="34208" rIns="68415" bIns="34208" rtlCol="0" anchor="ctr"/>
          <a:lstStyle/>
          <a:p>
            <a:pPr algn="ctr"/>
            <a:endParaRPr kumimoji="1" lang="ja-JP" altLang="en-US"/>
          </a:p>
        </p:txBody>
      </p:sp>
    </p:spTree>
    <p:extLst>
      <p:ext uri="{BB962C8B-B14F-4D97-AF65-F5344CB8AC3E}">
        <p14:creationId xmlns:p14="http://schemas.microsoft.com/office/powerpoint/2010/main" val="10492328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3DC3743-26D0-4728-9360-9240240D70AD}" type="datetime1">
              <a:rPr kumimoji="1" lang="ja-JP" altLang="en-US" smtClean="0"/>
              <a:pPr/>
              <a:t>2016/1/14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01B5A4-0FD5-4DFD-A72C-FDDCBAC1D676}" type="slidenum">
              <a:rPr kumimoji="1" lang="ja-JP" altLang="en-US" smtClean="0"/>
              <a:pPr/>
              <a:t>‹#›</a:t>
            </a:fld>
            <a:endParaRPr kumimoji="1" lang="ja-JP" altLang="en-US"/>
          </a:p>
        </p:txBody>
      </p:sp>
    </p:spTree>
    <p:extLst>
      <p:ext uri="{BB962C8B-B14F-4D97-AF65-F5344CB8AC3E}">
        <p14:creationId xmlns:p14="http://schemas.microsoft.com/office/powerpoint/2010/main" val="162570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26B22A3-9EBA-4932-BBD4-CA355645ACC3}" type="datetime1">
              <a:rPr kumimoji="1" lang="ja-JP" altLang="en-US" smtClean="0"/>
              <a:pPr/>
              <a:t>2016/1/14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01B5A4-0FD5-4DFD-A72C-FDDCBAC1D676}" type="slidenum">
              <a:rPr kumimoji="1" lang="ja-JP" altLang="en-US" smtClean="0"/>
              <a:pPr/>
              <a:t>‹#›</a:t>
            </a:fld>
            <a:endParaRPr kumimoji="1" lang="ja-JP" altLang="en-US"/>
          </a:p>
        </p:txBody>
      </p:sp>
    </p:spTree>
    <p:extLst>
      <p:ext uri="{BB962C8B-B14F-4D97-AF65-F5344CB8AC3E}">
        <p14:creationId xmlns:p14="http://schemas.microsoft.com/office/powerpoint/2010/main" val="393102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DB98074-6A78-454E-AB12-B0717AD0F9AE}" type="datetime1">
              <a:rPr kumimoji="1" lang="ja-JP" altLang="en-US" smtClean="0"/>
              <a:pPr/>
              <a:t>2016/1/14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01B5A4-0FD5-4DFD-A72C-FDDCBAC1D676}" type="slidenum">
              <a:rPr kumimoji="1" lang="ja-JP" altLang="en-US" smtClean="0"/>
              <a:pPr/>
              <a:t>‹#›</a:t>
            </a:fld>
            <a:endParaRPr kumimoji="1" lang="ja-JP" altLang="en-US"/>
          </a:p>
        </p:txBody>
      </p:sp>
    </p:spTree>
    <p:extLst>
      <p:ext uri="{BB962C8B-B14F-4D97-AF65-F5344CB8AC3E}">
        <p14:creationId xmlns:p14="http://schemas.microsoft.com/office/powerpoint/2010/main" val="310592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F408E4C-87CB-4DBF-BBC1-A72070EF4E24}" type="datetime1">
              <a:rPr kumimoji="1" lang="ja-JP" altLang="en-US" smtClean="0"/>
              <a:pPr/>
              <a:t>2016/1/14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F01B5A4-0FD5-4DFD-A72C-FDDCBAC1D676}" type="slidenum">
              <a:rPr kumimoji="1" lang="ja-JP" altLang="en-US" smtClean="0"/>
              <a:pPr/>
              <a:t>‹#›</a:t>
            </a:fld>
            <a:endParaRPr kumimoji="1" lang="ja-JP" altLang="en-US"/>
          </a:p>
        </p:txBody>
      </p:sp>
    </p:spTree>
    <p:extLst>
      <p:ext uri="{BB962C8B-B14F-4D97-AF65-F5344CB8AC3E}">
        <p14:creationId xmlns:p14="http://schemas.microsoft.com/office/powerpoint/2010/main" val="3937506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59905FB-C5AC-47CE-ABA1-2E2D7A224D93}" type="datetime1">
              <a:rPr kumimoji="1" lang="ja-JP" altLang="en-US" smtClean="0"/>
              <a:pPr/>
              <a:t>2016/1/14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F01B5A4-0FD5-4DFD-A72C-FDDCBAC1D676}" type="slidenum">
              <a:rPr kumimoji="1" lang="ja-JP" altLang="en-US" smtClean="0"/>
              <a:pPr/>
              <a:t>‹#›</a:t>
            </a:fld>
            <a:endParaRPr kumimoji="1" lang="ja-JP" altLang="en-US"/>
          </a:p>
        </p:txBody>
      </p:sp>
    </p:spTree>
    <p:extLst>
      <p:ext uri="{BB962C8B-B14F-4D97-AF65-F5344CB8AC3E}">
        <p14:creationId xmlns:p14="http://schemas.microsoft.com/office/powerpoint/2010/main" val="405380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6D93163-0E2B-48EB-9B83-C55F89F50F72}" type="datetime1">
              <a:rPr kumimoji="1" lang="ja-JP" altLang="en-US" smtClean="0"/>
              <a:pPr/>
              <a:t>2016/1/14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F01B5A4-0FD5-4DFD-A72C-FDDCBAC1D676}" type="slidenum">
              <a:rPr kumimoji="1" lang="ja-JP" altLang="en-US" smtClean="0"/>
              <a:pPr/>
              <a:t>‹#›</a:t>
            </a:fld>
            <a:endParaRPr kumimoji="1" lang="ja-JP" altLang="en-US"/>
          </a:p>
        </p:txBody>
      </p:sp>
    </p:spTree>
    <p:extLst>
      <p:ext uri="{BB962C8B-B14F-4D97-AF65-F5344CB8AC3E}">
        <p14:creationId xmlns:p14="http://schemas.microsoft.com/office/powerpoint/2010/main" val="3210211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EBD6435-E829-43D4-950D-314BE9918CB5}" type="datetime1">
              <a:rPr kumimoji="1" lang="ja-JP" altLang="en-US" smtClean="0"/>
              <a:pPr/>
              <a:t>2016/1/14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01B5A4-0FD5-4DFD-A72C-FDDCBAC1D676}" type="slidenum">
              <a:rPr kumimoji="1" lang="ja-JP" altLang="en-US" smtClean="0"/>
              <a:pPr/>
              <a:t>‹#›</a:t>
            </a:fld>
            <a:endParaRPr kumimoji="1" lang="ja-JP" altLang="en-US"/>
          </a:p>
        </p:txBody>
      </p:sp>
    </p:spTree>
    <p:extLst>
      <p:ext uri="{BB962C8B-B14F-4D97-AF65-F5344CB8AC3E}">
        <p14:creationId xmlns:p14="http://schemas.microsoft.com/office/powerpoint/2010/main" val="704923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E1281C3-2638-4CD0-8FD9-0D2942B145F4}" type="datetime1">
              <a:rPr kumimoji="1" lang="ja-JP" altLang="en-US" smtClean="0"/>
              <a:pPr/>
              <a:t>2016/1/14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01B5A4-0FD5-4DFD-A72C-FDDCBAC1D676}" type="slidenum">
              <a:rPr kumimoji="1" lang="ja-JP" altLang="en-US" smtClean="0"/>
              <a:pPr/>
              <a:t>‹#›</a:t>
            </a:fld>
            <a:endParaRPr kumimoji="1" lang="ja-JP" altLang="en-US"/>
          </a:p>
        </p:txBody>
      </p:sp>
    </p:spTree>
    <p:extLst>
      <p:ext uri="{BB962C8B-B14F-4D97-AF65-F5344CB8AC3E}">
        <p14:creationId xmlns:p14="http://schemas.microsoft.com/office/powerpoint/2010/main" val="263854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75747-F5E7-4908-824D-D66DA98C06ED}" type="datetime1">
              <a:rPr kumimoji="1" lang="ja-JP" altLang="en-US" smtClean="0"/>
              <a:pPr/>
              <a:t>2016/1/14</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1B5A4-0FD5-4DFD-A72C-FDDCBAC1D676}" type="slidenum">
              <a:rPr kumimoji="1" lang="ja-JP" altLang="en-US" smtClean="0"/>
              <a:pPr/>
              <a:t>‹#›</a:t>
            </a:fld>
            <a:endParaRPr kumimoji="1" lang="ja-JP" altLang="en-US"/>
          </a:p>
        </p:txBody>
      </p:sp>
    </p:spTree>
    <p:extLst>
      <p:ext uri="{BB962C8B-B14F-4D97-AF65-F5344CB8AC3E}">
        <p14:creationId xmlns:p14="http://schemas.microsoft.com/office/powerpoint/2010/main" val="3210495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gif"/><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6.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7.emf"/></Relationships>
</file>

<file path=ppt/slides/_rels/slide1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X:\ユーザ作業用フォルダ\中央卸売市場周辺活性化等関係\ざこばの朝市\写真\H26年度\260525\IMG_0042.JPG"/>
          <p:cNvPicPr/>
          <p:nvPr/>
        </p:nvPicPr>
        <p:blipFill>
          <a:blip r:embed="rId2" cstate="print"/>
          <a:srcRect/>
          <a:stretch>
            <a:fillRect/>
          </a:stretch>
        </p:blipFill>
        <p:spPr bwMode="auto">
          <a:xfrm>
            <a:off x="0" y="0"/>
            <a:ext cx="9906000" cy="6885384"/>
          </a:xfrm>
          <a:prstGeom prst="rect">
            <a:avLst/>
          </a:prstGeom>
          <a:noFill/>
          <a:ln w="9525">
            <a:noFill/>
            <a:miter lim="800000"/>
            <a:headEnd/>
            <a:tailEnd/>
          </a:ln>
        </p:spPr>
      </p:pic>
      <p:sp>
        <p:nvSpPr>
          <p:cNvPr id="5" name="正方形/長方形 4"/>
          <p:cNvSpPr/>
          <p:nvPr/>
        </p:nvSpPr>
        <p:spPr>
          <a:xfrm>
            <a:off x="963216" y="1268760"/>
            <a:ext cx="8064896" cy="10801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大阪ふくしま・中之島ゲート海の駅</a:t>
            </a:r>
            <a:r>
              <a:rPr lang="en-US" altLang="ja-JP"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ja-JP"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仮称</a:t>
            </a:r>
            <a:r>
              <a:rPr lang="en-US" altLang="ja-JP"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kumimoji="1" lang="ja-JP"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正方形/長方形 5"/>
          <p:cNvSpPr/>
          <p:nvPr/>
        </p:nvSpPr>
        <p:spPr>
          <a:xfrm>
            <a:off x="1496616" y="5661248"/>
            <a:ext cx="6768752" cy="9087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平成</a:t>
            </a:r>
            <a:r>
              <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8</a:t>
            </a: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年１月</a:t>
            </a:r>
            <a:r>
              <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15</a:t>
            </a: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日</a:t>
            </a:r>
            <a:endPar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大阪市福島区役所</a:t>
            </a:r>
            <a:endPar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大阪市中央卸売市場前港周辺エリア水辺活性化協議会</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テキスト ボックス 7"/>
          <p:cNvSpPr txBox="1"/>
          <p:nvPr/>
        </p:nvSpPr>
        <p:spPr>
          <a:xfrm>
            <a:off x="7041232" y="116632"/>
            <a:ext cx="2583904" cy="507831"/>
          </a:xfrm>
          <a:prstGeom prst="rect">
            <a:avLst/>
          </a:prstGeom>
          <a:solidFill>
            <a:schemeClr val="bg1"/>
          </a:solidFill>
          <a:ln>
            <a:solidFill>
              <a:schemeClr val="tx1"/>
            </a:solidFill>
          </a:ln>
        </p:spPr>
        <p:txBody>
          <a:bodyPr wrap="square" rtlCol="0">
            <a:spAutoFit/>
          </a:bodyPr>
          <a:lstStyle/>
          <a:p>
            <a:r>
              <a:rPr kumimoji="1" lang="ja-JP" altLang="en-US" sz="900" dirty="0" smtClean="0"/>
              <a:t>平成</a:t>
            </a:r>
            <a:r>
              <a:rPr kumimoji="1" lang="en-US" altLang="ja-JP" sz="900" dirty="0" smtClean="0"/>
              <a:t>28</a:t>
            </a:r>
            <a:r>
              <a:rPr kumimoji="1" lang="ja-JP" altLang="en-US" sz="900" dirty="0" smtClean="0"/>
              <a:t>年</a:t>
            </a:r>
            <a:r>
              <a:rPr kumimoji="1" lang="en-US" altLang="ja-JP" sz="900" dirty="0" smtClean="0"/>
              <a:t>1</a:t>
            </a:r>
            <a:r>
              <a:rPr kumimoji="1" lang="ja-JP" altLang="en-US" sz="900" dirty="0" smtClean="0"/>
              <a:t>月</a:t>
            </a:r>
            <a:r>
              <a:rPr kumimoji="1" lang="en-US" altLang="ja-JP" sz="900" dirty="0" smtClean="0"/>
              <a:t>15</a:t>
            </a:r>
            <a:r>
              <a:rPr kumimoji="1" lang="ja-JP" altLang="en-US" sz="900" dirty="0" smtClean="0"/>
              <a:t>日（金）</a:t>
            </a:r>
            <a:endParaRPr kumimoji="1" lang="en-US" altLang="ja-JP" sz="900" dirty="0" smtClean="0"/>
          </a:p>
          <a:p>
            <a:r>
              <a:rPr kumimoji="1" lang="ja-JP" altLang="en-US" sz="900" dirty="0" smtClean="0"/>
              <a:t>平成</a:t>
            </a:r>
            <a:r>
              <a:rPr kumimoji="1" lang="en-US" altLang="ja-JP" sz="900" dirty="0" smtClean="0"/>
              <a:t>27</a:t>
            </a:r>
            <a:r>
              <a:rPr kumimoji="1" lang="ja-JP" altLang="en-US" sz="900" dirty="0" smtClean="0"/>
              <a:t>年度　第</a:t>
            </a:r>
            <a:r>
              <a:rPr kumimoji="1" lang="en-US" altLang="ja-JP" sz="900" dirty="0" smtClean="0"/>
              <a:t>1</a:t>
            </a:r>
            <a:r>
              <a:rPr kumimoji="1" lang="ja-JP" altLang="en-US" sz="900" dirty="0" smtClean="0"/>
              <a:t>回</a:t>
            </a:r>
            <a:endParaRPr kumimoji="1" lang="en-US" altLang="ja-JP" sz="900" dirty="0" smtClean="0"/>
          </a:p>
          <a:p>
            <a:r>
              <a:rPr kumimoji="1" lang="ja-JP" altLang="en-US" sz="900" dirty="0" smtClean="0"/>
              <a:t>大阪府河川水辺の賑わいづくり審議会</a:t>
            </a:r>
            <a:endParaRPr kumimoji="1" lang="en-US" altLang="ja-JP" sz="900" dirty="0" smtClean="0"/>
          </a:p>
        </p:txBody>
      </p:sp>
      <p:sp>
        <p:nvSpPr>
          <p:cNvPr id="9" name="テキスト ボックス 8"/>
          <p:cNvSpPr txBox="1"/>
          <p:nvPr/>
        </p:nvSpPr>
        <p:spPr>
          <a:xfrm>
            <a:off x="9057456" y="116632"/>
            <a:ext cx="567680" cy="507831"/>
          </a:xfrm>
          <a:prstGeom prst="rect">
            <a:avLst/>
          </a:prstGeom>
          <a:solidFill>
            <a:schemeClr val="bg1"/>
          </a:solidFill>
          <a:ln>
            <a:solidFill>
              <a:schemeClr val="tx1"/>
            </a:solidFill>
          </a:ln>
        </p:spPr>
        <p:txBody>
          <a:bodyPr wrap="square" rtlCol="0">
            <a:spAutoFit/>
          </a:bodyPr>
          <a:lstStyle/>
          <a:p>
            <a:endParaRPr lang="en-US" altLang="ja-JP" sz="900" dirty="0"/>
          </a:p>
          <a:p>
            <a:r>
              <a:rPr kumimoji="1" lang="ja-JP" altLang="en-US" sz="900" dirty="0" smtClean="0"/>
              <a:t>資料</a:t>
            </a:r>
            <a:r>
              <a:rPr kumimoji="1" lang="en-US" altLang="ja-JP" sz="900" dirty="0" smtClean="0"/>
              <a:t>1-1</a:t>
            </a:r>
          </a:p>
          <a:p>
            <a:endParaRPr kumimoji="1" lang="en-US" altLang="ja-JP" sz="900" dirty="0" smtClean="0"/>
          </a:p>
        </p:txBody>
      </p:sp>
      <p:sp>
        <p:nvSpPr>
          <p:cNvPr id="7" name="正方形/長方形 6"/>
          <p:cNvSpPr/>
          <p:nvPr/>
        </p:nvSpPr>
        <p:spPr>
          <a:xfrm>
            <a:off x="963216" y="692696"/>
            <a:ext cx="8064896" cy="576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都市・地域再生等利用区域の指定（安治川右岸船津橋下流）</a:t>
            </a:r>
            <a:endParaRPr lang="en-US" altLang="ja-JP" sz="24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stretch>
            <a:fillRect/>
          </a:stretch>
        </p:blipFill>
        <p:spPr>
          <a:xfrm>
            <a:off x="109798" y="1811942"/>
            <a:ext cx="9388756" cy="3214352"/>
          </a:xfrm>
          <a:prstGeom prst="rect">
            <a:avLst/>
          </a:prstGeom>
        </p:spPr>
      </p:pic>
      <p:sp>
        <p:nvSpPr>
          <p:cNvPr id="45" name="二等辺三角形 44"/>
          <p:cNvSpPr/>
          <p:nvPr/>
        </p:nvSpPr>
        <p:spPr>
          <a:xfrm rot="20841809">
            <a:off x="6005055" y="3857010"/>
            <a:ext cx="3729291" cy="459184"/>
          </a:xfrm>
          <a:prstGeom prst="triangle">
            <a:avLst/>
          </a:prstGeom>
          <a:gradFill flip="none" rotWithShape="1">
            <a:gsLst>
              <a:gs pos="31000">
                <a:schemeClr val="accent5">
                  <a:lumMod val="25000"/>
                  <a:lumOff val="75000"/>
                  <a:alpha val="20000"/>
                </a:schemeClr>
              </a:gs>
              <a:gs pos="100000">
                <a:srgbClr val="6666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sp>
        <p:nvSpPr>
          <p:cNvPr id="7" name="円/楕円 6"/>
          <p:cNvSpPr/>
          <p:nvPr/>
        </p:nvSpPr>
        <p:spPr>
          <a:xfrm>
            <a:off x="8402191" y="4157384"/>
            <a:ext cx="1315088" cy="783783"/>
          </a:xfrm>
          <a:prstGeom prst="ellipse">
            <a:avLst/>
          </a:prstGeom>
          <a:solidFill>
            <a:schemeClr val="bg1"/>
          </a:solidFill>
          <a:ln w="19050">
            <a:solidFill>
              <a:srgbClr val="0070C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sp>
        <p:nvSpPr>
          <p:cNvPr id="8" name="円/楕円 7"/>
          <p:cNvSpPr/>
          <p:nvPr/>
        </p:nvSpPr>
        <p:spPr>
          <a:xfrm>
            <a:off x="323216" y="4480281"/>
            <a:ext cx="1544773" cy="1007334"/>
          </a:xfrm>
          <a:prstGeom prst="ellipse">
            <a:avLst/>
          </a:prstGeom>
          <a:solidFill>
            <a:schemeClr val="bg1"/>
          </a:solidFill>
          <a:ln w="19050">
            <a:solidFill>
              <a:srgbClr val="00B05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sp>
        <p:nvSpPr>
          <p:cNvPr id="9" name="円/楕円 8"/>
          <p:cNvSpPr/>
          <p:nvPr/>
        </p:nvSpPr>
        <p:spPr>
          <a:xfrm>
            <a:off x="5457056" y="4365104"/>
            <a:ext cx="1728192" cy="792088"/>
          </a:xfrm>
          <a:prstGeom prst="ellipse">
            <a:avLst/>
          </a:prstGeom>
          <a:solidFill>
            <a:schemeClr val="bg1"/>
          </a:solidFill>
          <a:ln w="19050">
            <a:solidFill>
              <a:srgbClr val="0070C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sp>
        <p:nvSpPr>
          <p:cNvPr id="10" name="正方形/長方形 9"/>
          <p:cNvSpPr/>
          <p:nvPr/>
        </p:nvSpPr>
        <p:spPr>
          <a:xfrm>
            <a:off x="5817096" y="4005064"/>
            <a:ext cx="939005" cy="361472"/>
          </a:xfrm>
          <a:prstGeom prst="rect">
            <a:avLst/>
          </a:prstGeom>
        </p:spPr>
        <p:txBody>
          <a:bodyPr wrap="square" lIns="68415" tIns="34208" rIns="68415" bIns="34208">
            <a:spAutoFit/>
          </a:bodyPr>
          <a:lstStyle/>
          <a:p>
            <a:pPr algn="ctr"/>
            <a:r>
              <a:rPr lang="ja-JP" altLang="en-US" sz="1000" dirty="0" smtClean="0">
                <a:solidFill>
                  <a:schemeClr val="bg2">
                    <a:lumMod val="25000"/>
                  </a:schemeClr>
                </a:solidFill>
                <a:latin typeface="HGP創英角ｺﾞｼｯｸUB" panose="020B0900000000000000" pitchFamily="50" charset="-128"/>
                <a:ea typeface="HGP創英角ｺﾞｼｯｸUB" panose="020B0900000000000000" pitchFamily="50" charset="-128"/>
              </a:rPr>
              <a:t>防災船着場</a:t>
            </a:r>
            <a:endParaRPr lang="en-US" altLang="ja-JP" sz="1000" dirty="0" smtClean="0">
              <a:solidFill>
                <a:schemeClr val="bg2">
                  <a:lumMod val="25000"/>
                </a:schemeClr>
              </a:solidFill>
              <a:latin typeface="HGP創英角ｺﾞｼｯｸUB" panose="020B0900000000000000" pitchFamily="50" charset="-128"/>
              <a:ea typeface="HGP創英角ｺﾞｼｯｸUB" panose="020B0900000000000000" pitchFamily="50" charset="-128"/>
            </a:endParaRPr>
          </a:p>
          <a:p>
            <a:pPr algn="ctr"/>
            <a:r>
              <a:rPr lang="ja-JP" altLang="en-US" sz="900" dirty="0" smtClean="0">
                <a:solidFill>
                  <a:schemeClr val="bg2">
                    <a:lumMod val="25000"/>
                  </a:schemeClr>
                </a:solidFill>
                <a:latin typeface="HGP創英角ｺﾞｼｯｸUB" panose="020B0900000000000000" pitchFamily="50" charset="-128"/>
                <a:ea typeface="HGP創英角ｺﾞｼｯｸUB" panose="020B0900000000000000" pitchFamily="50" charset="-128"/>
              </a:rPr>
              <a:t>（既存施設）</a:t>
            </a:r>
            <a:endParaRPr lang="en-US" altLang="ja-JP" sz="900" dirty="0" smtClean="0">
              <a:solidFill>
                <a:schemeClr val="bg2">
                  <a:lumMod val="25000"/>
                </a:schemeClr>
              </a:solidFill>
              <a:latin typeface="HGP創英角ｺﾞｼｯｸUB" panose="020B0900000000000000" pitchFamily="50" charset="-128"/>
              <a:ea typeface="HGP創英角ｺﾞｼｯｸUB" panose="020B0900000000000000" pitchFamily="50" charset="-128"/>
            </a:endParaRPr>
          </a:p>
        </p:txBody>
      </p:sp>
      <p:sp>
        <p:nvSpPr>
          <p:cNvPr id="11" name="円/楕円 10"/>
          <p:cNvSpPr/>
          <p:nvPr/>
        </p:nvSpPr>
        <p:spPr>
          <a:xfrm>
            <a:off x="6969224" y="4703079"/>
            <a:ext cx="1944216" cy="1318209"/>
          </a:xfrm>
          <a:prstGeom prst="ellipse">
            <a:avLst/>
          </a:prstGeom>
          <a:solidFill>
            <a:schemeClr val="bg1"/>
          </a:solidFill>
          <a:ln w="19050">
            <a:solidFill>
              <a:srgbClr val="FF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sp>
        <p:nvSpPr>
          <p:cNvPr id="12" name="正方形/長方形 11"/>
          <p:cNvSpPr/>
          <p:nvPr/>
        </p:nvSpPr>
        <p:spPr>
          <a:xfrm>
            <a:off x="7113240" y="5013176"/>
            <a:ext cx="1853371" cy="838526"/>
          </a:xfrm>
          <a:prstGeom prst="rect">
            <a:avLst/>
          </a:prstGeom>
        </p:spPr>
        <p:txBody>
          <a:bodyPr wrap="square" lIns="68415" tIns="34208" rIns="68415" bIns="34208">
            <a:spAutoFit/>
          </a:bodyPr>
          <a:lstStyle/>
          <a:p>
            <a:r>
              <a:rPr lang="en-US" altLang="ja-JP" sz="1000" b="1" dirty="0" smtClean="0">
                <a:latin typeface="+mn-ea"/>
              </a:rPr>
              <a:t>〔</a:t>
            </a:r>
            <a:r>
              <a:rPr lang="ja-JP" altLang="en-US" sz="1000" b="1" dirty="0" smtClean="0">
                <a:latin typeface="+mn-ea"/>
              </a:rPr>
              <a:t>マリーナ事業</a:t>
            </a:r>
            <a:r>
              <a:rPr lang="en-US" altLang="ja-JP" sz="1000" b="1" dirty="0" smtClean="0">
                <a:latin typeface="+mn-ea"/>
              </a:rPr>
              <a:t>〕</a:t>
            </a:r>
          </a:p>
          <a:p>
            <a:r>
              <a:rPr lang="ja-JP" altLang="en-US" sz="1000" b="1" dirty="0" smtClean="0">
                <a:solidFill>
                  <a:srgbClr val="FF0000"/>
                </a:solidFill>
                <a:latin typeface="+mn-ea"/>
              </a:rPr>
              <a:t> ・小型船舶の係留サービス①</a:t>
            </a:r>
            <a:endParaRPr lang="en-US" altLang="ja-JP" sz="1000" b="1" dirty="0" smtClean="0">
              <a:solidFill>
                <a:srgbClr val="FF0000"/>
              </a:solidFill>
              <a:latin typeface="+mn-ea"/>
            </a:endParaRPr>
          </a:p>
          <a:p>
            <a:r>
              <a:rPr lang="ja-JP" altLang="en-US" sz="1000" b="1" dirty="0" smtClean="0">
                <a:solidFill>
                  <a:srgbClr val="0070C0"/>
                </a:solidFill>
                <a:latin typeface="+mn-ea"/>
              </a:rPr>
              <a:t> ・船舶の簡単な整備・補修②</a:t>
            </a:r>
            <a:endParaRPr lang="en-US" altLang="ja-JP" sz="1000" b="1" dirty="0" smtClean="0">
              <a:solidFill>
                <a:srgbClr val="0070C0"/>
              </a:solidFill>
              <a:latin typeface="+mn-ea"/>
            </a:endParaRPr>
          </a:p>
          <a:p>
            <a:r>
              <a:rPr lang="en-US" altLang="ja-JP" sz="1000" b="1" dirty="0" smtClean="0">
                <a:latin typeface="+mn-ea"/>
              </a:rPr>
              <a:t>〔</a:t>
            </a:r>
            <a:r>
              <a:rPr lang="ja-JP" altLang="en-US" sz="1000" b="1" dirty="0" smtClean="0">
                <a:latin typeface="+mn-ea"/>
              </a:rPr>
              <a:t>水上店舗事業</a:t>
            </a:r>
            <a:r>
              <a:rPr lang="en-US" altLang="ja-JP" sz="1000" b="1" dirty="0" smtClean="0">
                <a:latin typeface="+mn-ea"/>
              </a:rPr>
              <a:t>〕</a:t>
            </a:r>
            <a:endParaRPr lang="en-US" altLang="ja-JP" sz="1000" b="1" dirty="0" smtClean="0">
              <a:solidFill>
                <a:srgbClr val="FF0000"/>
              </a:solidFill>
              <a:latin typeface="+mn-ea"/>
            </a:endParaRPr>
          </a:p>
          <a:p>
            <a:r>
              <a:rPr lang="ja-JP" altLang="en-US" sz="1000" b="1" dirty="0" smtClean="0">
                <a:solidFill>
                  <a:srgbClr val="FF0000"/>
                </a:solidFill>
                <a:latin typeface="+mn-ea"/>
              </a:rPr>
              <a:t> ・水辺カフェ など①</a:t>
            </a:r>
            <a:endParaRPr lang="en-US" altLang="ja-JP" sz="1000" b="1" dirty="0" smtClean="0">
              <a:solidFill>
                <a:srgbClr val="FF0000"/>
              </a:solidFill>
              <a:latin typeface="+mn-ea"/>
            </a:endParaRPr>
          </a:p>
        </p:txBody>
      </p:sp>
      <p:sp>
        <p:nvSpPr>
          <p:cNvPr id="13" name="円/楕円 12"/>
          <p:cNvSpPr/>
          <p:nvPr/>
        </p:nvSpPr>
        <p:spPr>
          <a:xfrm>
            <a:off x="2561408" y="4605408"/>
            <a:ext cx="3000103" cy="1429632"/>
          </a:xfrm>
          <a:prstGeom prst="ellipse">
            <a:avLst/>
          </a:prstGeom>
          <a:solidFill>
            <a:schemeClr val="bg1"/>
          </a:solidFill>
          <a:ln w="19050">
            <a:solidFill>
              <a:srgbClr val="0070C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sp>
        <p:nvSpPr>
          <p:cNvPr id="14" name="正方形/長方形 13"/>
          <p:cNvSpPr/>
          <p:nvPr/>
        </p:nvSpPr>
        <p:spPr>
          <a:xfrm>
            <a:off x="2936776" y="4941168"/>
            <a:ext cx="2583065" cy="1269413"/>
          </a:xfrm>
          <a:prstGeom prst="rect">
            <a:avLst/>
          </a:prstGeom>
          <a:ln>
            <a:noFill/>
          </a:ln>
        </p:spPr>
        <p:txBody>
          <a:bodyPr wrap="square" lIns="68415" tIns="34208" rIns="68415" bIns="34208">
            <a:spAutoFit/>
          </a:bodyPr>
          <a:lstStyle/>
          <a:p>
            <a:r>
              <a:rPr lang="en-US" altLang="ja-JP" sz="1000" b="1" dirty="0" smtClean="0">
                <a:latin typeface="+mn-ea"/>
              </a:rPr>
              <a:t>〔</a:t>
            </a:r>
            <a:r>
              <a:rPr lang="ja-JP" altLang="en-US" sz="1000" b="1" dirty="0" smtClean="0">
                <a:latin typeface="+mn-ea"/>
              </a:rPr>
              <a:t>マリーナ事業</a:t>
            </a:r>
            <a:r>
              <a:rPr lang="en-US" altLang="ja-JP" sz="1000" b="1" dirty="0" smtClean="0">
                <a:latin typeface="+mn-ea"/>
              </a:rPr>
              <a:t>〕</a:t>
            </a:r>
            <a:endParaRPr lang="en-US" altLang="ja-JP" sz="1000" b="1" dirty="0" smtClean="0">
              <a:solidFill>
                <a:srgbClr val="00B0F0"/>
              </a:solidFill>
              <a:latin typeface="+mn-ea"/>
            </a:endParaRPr>
          </a:p>
          <a:p>
            <a:r>
              <a:rPr lang="ja-JP" altLang="en-US" sz="1000" b="1" dirty="0" smtClean="0">
                <a:solidFill>
                  <a:schemeClr val="accent5"/>
                </a:solidFill>
                <a:latin typeface="+mn-ea"/>
              </a:rPr>
              <a:t>  </a:t>
            </a:r>
            <a:r>
              <a:rPr lang="ja-JP" altLang="en-US" sz="1000" b="1" dirty="0" smtClean="0">
                <a:solidFill>
                  <a:srgbClr val="0070C0"/>
                </a:solidFill>
                <a:latin typeface="+mn-ea"/>
              </a:rPr>
              <a:t>・小型船舶の係留サービス②</a:t>
            </a:r>
            <a:endParaRPr lang="en-US" altLang="ja-JP" sz="1000" b="1" dirty="0" smtClean="0">
              <a:solidFill>
                <a:srgbClr val="0070C0"/>
              </a:solidFill>
              <a:latin typeface="+mn-ea"/>
            </a:endParaRPr>
          </a:p>
          <a:p>
            <a:r>
              <a:rPr lang="ja-JP" altLang="en-US" sz="1000" b="1" dirty="0" smtClean="0">
                <a:solidFill>
                  <a:srgbClr val="0070C0"/>
                </a:solidFill>
                <a:latin typeface="+mn-ea"/>
              </a:rPr>
              <a:t>  ・水、電気の供給② 　など</a:t>
            </a:r>
            <a:endParaRPr lang="en-US" altLang="ja-JP" sz="1000" b="1" dirty="0" smtClean="0">
              <a:solidFill>
                <a:srgbClr val="0070C0"/>
              </a:solidFill>
              <a:latin typeface="+mn-ea"/>
            </a:endParaRPr>
          </a:p>
          <a:p>
            <a:r>
              <a:rPr lang="en-US" altLang="ja-JP" sz="1000" b="1" dirty="0" smtClean="0">
                <a:latin typeface="+mn-ea"/>
              </a:rPr>
              <a:t>〔</a:t>
            </a:r>
            <a:r>
              <a:rPr lang="ja-JP" altLang="en-US" sz="1000" b="1" dirty="0" smtClean="0">
                <a:latin typeface="+mn-ea"/>
              </a:rPr>
              <a:t>舟運事業</a:t>
            </a:r>
            <a:r>
              <a:rPr lang="en-US" altLang="ja-JP" sz="1000" b="1" dirty="0" smtClean="0">
                <a:latin typeface="+mn-ea"/>
              </a:rPr>
              <a:t>〕</a:t>
            </a:r>
            <a:endParaRPr lang="en-US" altLang="ja-JP" sz="1000" b="1" dirty="0" smtClean="0">
              <a:solidFill>
                <a:srgbClr val="00B0F0"/>
              </a:solidFill>
              <a:latin typeface="+mn-ea"/>
            </a:endParaRPr>
          </a:p>
          <a:p>
            <a:r>
              <a:rPr lang="ja-JP" altLang="en-US" sz="1000" b="1" dirty="0" smtClean="0">
                <a:solidFill>
                  <a:srgbClr val="0070C0"/>
                </a:solidFill>
                <a:latin typeface="+mn-ea"/>
              </a:rPr>
              <a:t>  ・レンタルボート 、サンセットクルーズ 、</a:t>
            </a:r>
            <a:endParaRPr lang="en-US" altLang="ja-JP" sz="1000" b="1" dirty="0" smtClean="0">
              <a:solidFill>
                <a:srgbClr val="0070C0"/>
              </a:solidFill>
              <a:latin typeface="+mn-ea"/>
            </a:endParaRPr>
          </a:p>
          <a:p>
            <a:r>
              <a:rPr lang="ja-JP" altLang="en-US" sz="1000" b="1" dirty="0" smtClean="0">
                <a:solidFill>
                  <a:srgbClr val="0070C0"/>
                </a:solidFill>
                <a:latin typeface="+mn-ea"/>
              </a:rPr>
              <a:t>　　　　釣り船　など②</a:t>
            </a:r>
            <a:endParaRPr lang="en-US" altLang="ja-JP" sz="1000" b="1" dirty="0" smtClean="0">
              <a:solidFill>
                <a:srgbClr val="0070C0"/>
              </a:solidFill>
              <a:latin typeface="+mn-ea"/>
            </a:endParaRPr>
          </a:p>
          <a:p>
            <a:endParaRPr lang="ja-JP" altLang="en-US" b="1" dirty="0">
              <a:solidFill>
                <a:schemeClr val="accent5"/>
              </a:solidFill>
              <a:latin typeface="Bodoni MT Black" panose="02070A03080606020203" pitchFamily="18" charset="0"/>
              <a:ea typeface="GungsuhChe" panose="02030609000101010101" pitchFamily="49" charset="-127"/>
            </a:endParaRPr>
          </a:p>
        </p:txBody>
      </p:sp>
      <p:sp>
        <p:nvSpPr>
          <p:cNvPr id="18" name="正方形/長方形 17"/>
          <p:cNvSpPr/>
          <p:nvPr/>
        </p:nvSpPr>
        <p:spPr>
          <a:xfrm>
            <a:off x="488504" y="4725144"/>
            <a:ext cx="1393177" cy="530749"/>
          </a:xfrm>
          <a:prstGeom prst="rect">
            <a:avLst/>
          </a:prstGeom>
        </p:spPr>
        <p:txBody>
          <a:bodyPr wrap="square" lIns="68415" tIns="34208" rIns="68415" bIns="34208">
            <a:spAutoFit/>
          </a:bodyPr>
          <a:lstStyle/>
          <a:p>
            <a:r>
              <a:rPr lang="en-US" altLang="ja-JP" sz="1000" b="1" dirty="0" smtClean="0">
                <a:latin typeface="+mn-ea"/>
              </a:rPr>
              <a:t>〔</a:t>
            </a:r>
            <a:r>
              <a:rPr lang="ja-JP" altLang="en-US" sz="1000" b="1" dirty="0" smtClean="0">
                <a:latin typeface="+mn-ea"/>
              </a:rPr>
              <a:t>水上飛行機事業</a:t>
            </a:r>
            <a:r>
              <a:rPr lang="en-US" altLang="ja-JP" sz="1000" b="1" dirty="0" smtClean="0">
                <a:latin typeface="+mn-ea"/>
              </a:rPr>
              <a:t>〕</a:t>
            </a:r>
            <a:endParaRPr lang="en-US" altLang="ja-JP" sz="1000" b="1" dirty="0" smtClean="0">
              <a:solidFill>
                <a:srgbClr val="00B050"/>
              </a:solidFill>
              <a:latin typeface="+mn-ea"/>
            </a:endParaRPr>
          </a:p>
          <a:p>
            <a:r>
              <a:rPr lang="ja-JP" altLang="en-US" sz="1000" b="1" dirty="0" smtClean="0">
                <a:solidFill>
                  <a:srgbClr val="00B050"/>
                </a:solidFill>
                <a:latin typeface="+mn-ea"/>
              </a:rPr>
              <a:t>  ・観光飛行③</a:t>
            </a:r>
            <a:endParaRPr lang="en-US" altLang="ja-JP" sz="1000" b="1" dirty="0" smtClean="0">
              <a:solidFill>
                <a:srgbClr val="00B050"/>
              </a:solidFill>
              <a:latin typeface="+mn-ea"/>
            </a:endParaRPr>
          </a:p>
          <a:p>
            <a:r>
              <a:rPr lang="ja-JP" altLang="en-US" sz="1000" b="1" dirty="0" smtClean="0">
                <a:solidFill>
                  <a:srgbClr val="00B050"/>
                </a:solidFill>
                <a:latin typeface="+mn-ea"/>
              </a:rPr>
              <a:t>  ・防災基地③</a:t>
            </a:r>
            <a:endParaRPr lang="en-US" altLang="ja-JP" sz="1000" b="1" dirty="0">
              <a:solidFill>
                <a:srgbClr val="00B050"/>
              </a:solidFill>
              <a:latin typeface="Bodoni MT Black" panose="02070A03080606020203" pitchFamily="18" charset="0"/>
              <a:ea typeface="GungsuhChe" panose="02030609000101010101" pitchFamily="49" charset="-127"/>
            </a:endParaRPr>
          </a:p>
        </p:txBody>
      </p:sp>
      <p:sp>
        <p:nvSpPr>
          <p:cNvPr id="20" name="正方形/長方形 19"/>
          <p:cNvSpPr/>
          <p:nvPr/>
        </p:nvSpPr>
        <p:spPr>
          <a:xfrm>
            <a:off x="8589918" y="4415246"/>
            <a:ext cx="1117510" cy="376861"/>
          </a:xfrm>
          <a:prstGeom prst="rect">
            <a:avLst/>
          </a:prstGeom>
        </p:spPr>
        <p:txBody>
          <a:bodyPr wrap="square" lIns="68415" tIns="34208" rIns="68415" bIns="34208">
            <a:spAutoFit/>
          </a:bodyPr>
          <a:lstStyle/>
          <a:p>
            <a:r>
              <a:rPr lang="ja-JP" altLang="en-US" sz="1000" b="1" dirty="0" smtClean="0">
                <a:solidFill>
                  <a:srgbClr val="0070C0"/>
                </a:solidFill>
                <a:latin typeface="+mn-ea"/>
              </a:rPr>
              <a:t>川海空の教室</a:t>
            </a:r>
            <a:endParaRPr lang="en-US" altLang="ja-JP" sz="1000" b="1" dirty="0" smtClean="0">
              <a:solidFill>
                <a:srgbClr val="0070C0"/>
              </a:solidFill>
              <a:latin typeface="+mn-ea"/>
            </a:endParaRPr>
          </a:p>
          <a:p>
            <a:r>
              <a:rPr lang="en-US" altLang="ja-JP" sz="1000" b="1" dirty="0" smtClean="0">
                <a:solidFill>
                  <a:srgbClr val="0070C0"/>
                </a:solidFill>
                <a:latin typeface="+mn-ea"/>
              </a:rPr>
              <a:t>(</a:t>
            </a:r>
            <a:r>
              <a:rPr lang="ja-JP" altLang="en-US" sz="1000" b="1" dirty="0" smtClean="0">
                <a:solidFill>
                  <a:srgbClr val="0070C0"/>
                </a:solidFill>
                <a:latin typeface="+mn-ea"/>
              </a:rPr>
              <a:t>ＫＩＤＳ基地</a:t>
            </a:r>
            <a:r>
              <a:rPr lang="en-US" altLang="ja-JP" sz="1000" b="1" dirty="0" smtClean="0">
                <a:solidFill>
                  <a:srgbClr val="0070C0"/>
                </a:solidFill>
                <a:latin typeface="+mn-ea"/>
              </a:rPr>
              <a:t>)</a:t>
            </a:r>
            <a:r>
              <a:rPr lang="ja-JP" altLang="en-US" sz="1000" b="1" dirty="0" smtClean="0">
                <a:solidFill>
                  <a:srgbClr val="0070C0"/>
                </a:solidFill>
                <a:latin typeface="+mn-ea"/>
              </a:rPr>
              <a:t>②</a:t>
            </a:r>
            <a:endParaRPr lang="en-US" altLang="ja-JP" sz="1000" b="1" dirty="0" smtClean="0">
              <a:solidFill>
                <a:srgbClr val="0070C0"/>
              </a:solidFill>
              <a:latin typeface="+mn-ea"/>
            </a:endParaRPr>
          </a:p>
        </p:txBody>
      </p:sp>
      <p:sp>
        <p:nvSpPr>
          <p:cNvPr id="30" name="正方形/長方形 29"/>
          <p:cNvSpPr/>
          <p:nvPr/>
        </p:nvSpPr>
        <p:spPr>
          <a:xfrm rot="21408734">
            <a:off x="7417518" y="2964982"/>
            <a:ext cx="611361" cy="385707"/>
          </a:xfrm>
          <a:prstGeom prst="rect">
            <a:avLst/>
          </a:prstGeom>
          <a:solidFill>
            <a:schemeClr val="accent6">
              <a:lumMod val="20000"/>
              <a:lumOff val="80000"/>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sp>
        <p:nvSpPr>
          <p:cNvPr id="31" name="正方形/長方形 30"/>
          <p:cNvSpPr/>
          <p:nvPr/>
        </p:nvSpPr>
        <p:spPr>
          <a:xfrm>
            <a:off x="8481392" y="1412776"/>
            <a:ext cx="1008112" cy="530749"/>
          </a:xfrm>
          <a:prstGeom prst="rect">
            <a:avLst/>
          </a:prstGeom>
          <a:solidFill>
            <a:schemeClr val="bg1"/>
          </a:solidFill>
        </p:spPr>
        <p:txBody>
          <a:bodyPr wrap="square" lIns="68415" tIns="34208" rIns="68415" bIns="34208">
            <a:spAutoFit/>
          </a:bodyPr>
          <a:lstStyle/>
          <a:p>
            <a:pPr algn="ctr"/>
            <a:r>
              <a:rPr lang="ja-JP" altLang="en-US" sz="1000" b="1" dirty="0" smtClean="0">
                <a:latin typeface="HGP創英角ｺﾞｼｯｸUB" pitchFamily="50" charset="-128"/>
                <a:ea typeface="HGP創英角ｺﾞｼｯｸUB" pitchFamily="50" charset="-128"/>
              </a:rPr>
              <a:t>ステージ</a:t>
            </a:r>
            <a:r>
              <a:rPr lang="ja-JP" altLang="en-US" sz="1000" b="1" dirty="0">
                <a:latin typeface="HGP創英角ｺﾞｼｯｸUB" panose="020B0900000000000000" pitchFamily="50" charset="-128"/>
                <a:ea typeface="HGP創英角ｺﾞｼｯｸUB" panose="020B0900000000000000" pitchFamily="50" charset="-128"/>
              </a:rPr>
              <a:t>使</a:t>
            </a:r>
            <a:r>
              <a:rPr lang="ja-JP" altLang="en-US" sz="1000" dirty="0">
                <a:latin typeface="HGP創英角ｺﾞｼｯｸUB" panose="020B0900000000000000" pitchFamily="50" charset="-128"/>
                <a:ea typeface="HGP創英角ｺﾞｼｯｸUB" panose="020B0900000000000000" pitchFamily="50" charset="-128"/>
              </a:rPr>
              <a:t>用</a:t>
            </a:r>
            <a:r>
              <a:rPr lang="ja-JP" altLang="en-US" sz="1000" dirty="0" smtClean="0">
                <a:latin typeface="HGP創英角ｺﾞｼｯｸUB" panose="020B0900000000000000" pitchFamily="50" charset="-128"/>
                <a:ea typeface="HGP創英角ｺﾞｼｯｸUB" panose="020B0900000000000000" pitchFamily="50" charset="-128"/>
              </a:rPr>
              <a:t>時</a:t>
            </a:r>
            <a:endParaRPr lang="en-US" altLang="ja-JP" sz="1000" dirty="0" smtClean="0">
              <a:latin typeface="HGP創英角ｺﾞｼｯｸUB" panose="020B0900000000000000" pitchFamily="50" charset="-128"/>
              <a:ea typeface="HGP創英角ｺﾞｼｯｸUB" panose="020B0900000000000000" pitchFamily="50" charset="-128"/>
            </a:endParaRPr>
          </a:p>
          <a:p>
            <a:pPr algn="ctr"/>
            <a:r>
              <a:rPr lang="ja-JP" altLang="en-US" sz="1000" dirty="0" smtClean="0">
                <a:latin typeface="HGP創英角ｺﾞｼｯｸUB" panose="020B0900000000000000" pitchFamily="50" charset="-128"/>
                <a:ea typeface="HGP創英角ｺﾞｼｯｸUB" panose="020B0900000000000000" pitchFamily="50" charset="-128"/>
              </a:rPr>
              <a:t>客席エリア</a:t>
            </a:r>
            <a:endParaRPr lang="en-US" altLang="ja-JP" sz="1000" dirty="0" smtClean="0">
              <a:latin typeface="HGP創英角ｺﾞｼｯｸUB" panose="020B0900000000000000" pitchFamily="50" charset="-128"/>
              <a:ea typeface="HGP創英角ｺﾞｼｯｸUB" panose="020B0900000000000000" pitchFamily="50" charset="-128"/>
            </a:endParaRPr>
          </a:p>
          <a:p>
            <a:pPr algn="ctr"/>
            <a:r>
              <a:rPr lang="ja-JP" altLang="en-US" sz="1000" dirty="0" smtClean="0">
                <a:latin typeface="HGP創英角ｺﾞｼｯｸUB" panose="020B0900000000000000" pitchFamily="50" charset="-128"/>
                <a:ea typeface="HGP創英角ｺﾞｼｯｸUB" panose="020B0900000000000000" pitchFamily="50" charset="-128"/>
              </a:rPr>
              <a:t>（現状使用</a:t>
            </a:r>
            <a:r>
              <a:rPr lang="ja-JP" altLang="en-US" sz="1000" dirty="0" smtClean="0"/>
              <a:t>）</a:t>
            </a:r>
            <a:endParaRPr lang="ja-JP" altLang="en-US" sz="1000" dirty="0"/>
          </a:p>
        </p:txBody>
      </p:sp>
      <p:sp>
        <p:nvSpPr>
          <p:cNvPr id="37" name="正方形/長方形 36"/>
          <p:cNvSpPr/>
          <p:nvPr/>
        </p:nvSpPr>
        <p:spPr>
          <a:xfrm rot="21408734">
            <a:off x="7425427" y="3645127"/>
            <a:ext cx="384477" cy="161007"/>
          </a:xfrm>
          <a:prstGeom prst="rect">
            <a:avLst/>
          </a:prstGeom>
          <a:solidFill>
            <a:schemeClr val="accent6">
              <a:lumMod val="20000"/>
              <a:lumOff val="80000"/>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sp>
        <p:nvSpPr>
          <p:cNvPr id="38" name="正方形/長方形 37"/>
          <p:cNvSpPr/>
          <p:nvPr/>
        </p:nvSpPr>
        <p:spPr>
          <a:xfrm>
            <a:off x="7689304" y="3861048"/>
            <a:ext cx="683187" cy="346083"/>
          </a:xfrm>
          <a:prstGeom prst="rect">
            <a:avLst/>
          </a:prstGeom>
        </p:spPr>
        <p:txBody>
          <a:bodyPr wrap="none" lIns="68415" tIns="34208" rIns="68415" bIns="34208">
            <a:spAutoFit/>
          </a:bodyPr>
          <a:lstStyle/>
          <a:p>
            <a:r>
              <a:rPr lang="ja-JP" altLang="en-US" sz="1000" b="1" dirty="0" smtClean="0">
                <a:latin typeface="+mn-ea"/>
              </a:rPr>
              <a:t>ステージ</a:t>
            </a:r>
            <a:endParaRPr lang="en-US" altLang="ja-JP" sz="1000" b="1" dirty="0" smtClean="0">
              <a:latin typeface="+mn-ea"/>
            </a:endParaRPr>
          </a:p>
          <a:p>
            <a:r>
              <a:rPr lang="ja-JP" altLang="en-US" sz="800" b="1" dirty="0" smtClean="0">
                <a:latin typeface="+mn-ea"/>
              </a:rPr>
              <a:t>（イベント時）</a:t>
            </a:r>
            <a:endParaRPr lang="en-US" altLang="ja-JP" sz="800" b="1" dirty="0" smtClean="0">
              <a:latin typeface="+mn-ea"/>
            </a:endParaRPr>
          </a:p>
        </p:txBody>
      </p:sp>
      <p:cxnSp>
        <p:nvCxnSpPr>
          <p:cNvPr id="40" name="直線矢印コネクタ 39"/>
          <p:cNvCxnSpPr/>
          <p:nvPr/>
        </p:nvCxnSpPr>
        <p:spPr>
          <a:xfrm>
            <a:off x="7761312" y="3789040"/>
            <a:ext cx="72008" cy="144016"/>
          </a:xfrm>
          <a:prstGeom prst="straightConnector1">
            <a:avLst/>
          </a:prstGeom>
          <a:ln w="19050">
            <a:solidFill>
              <a:schemeClr val="accent6">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5529064" y="4653136"/>
            <a:ext cx="1584176" cy="376861"/>
          </a:xfrm>
          <a:prstGeom prst="rect">
            <a:avLst/>
          </a:prstGeom>
          <a:ln>
            <a:noFill/>
          </a:ln>
        </p:spPr>
        <p:txBody>
          <a:bodyPr wrap="square" lIns="68415" tIns="34208" rIns="68415" bIns="34208">
            <a:spAutoFit/>
          </a:bodyPr>
          <a:lstStyle/>
          <a:p>
            <a:r>
              <a:rPr lang="ja-JP" altLang="en-US" sz="1000" b="1" dirty="0" smtClean="0">
                <a:solidFill>
                  <a:srgbClr val="0070C0"/>
                </a:solidFill>
              </a:rPr>
              <a:t> レーザーによる水面演出</a:t>
            </a:r>
            <a:endParaRPr lang="en-US" altLang="ja-JP" sz="1000" b="1" dirty="0" smtClean="0">
              <a:solidFill>
                <a:srgbClr val="0070C0"/>
              </a:solidFill>
            </a:endParaRPr>
          </a:p>
          <a:p>
            <a:r>
              <a:rPr lang="ja-JP" altLang="en-US" sz="1000" b="1" dirty="0" smtClean="0">
                <a:solidFill>
                  <a:srgbClr val="0070C0"/>
                </a:solidFill>
              </a:rPr>
              <a:t>（水面上及び水中投影）②</a:t>
            </a:r>
            <a:endParaRPr lang="en-US" altLang="ja-JP" sz="1000" b="1" dirty="0" smtClean="0">
              <a:solidFill>
                <a:srgbClr val="0070C0"/>
              </a:solidFill>
            </a:endParaRPr>
          </a:p>
        </p:txBody>
      </p:sp>
      <p:sp>
        <p:nvSpPr>
          <p:cNvPr id="44" name="二等辺三角形 43"/>
          <p:cNvSpPr/>
          <p:nvPr/>
        </p:nvSpPr>
        <p:spPr>
          <a:xfrm rot="150416">
            <a:off x="5427205" y="3870617"/>
            <a:ext cx="3729291" cy="459184"/>
          </a:xfrm>
          <a:prstGeom prst="triangle">
            <a:avLst/>
          </a:prstGeom>
          <a:solidFill>
            <a:srgbClr val="6666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pic>
        <p:nvPicPr>
          <p:cNvPr id="46" name="Picture 2" descr="4"/>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0792" y="764704"/>
            <a:ext cx="1221405" cy="83833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8"/>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0792" y="1628800"/>
            <a:ext cx="1235430" cy="833589"/>
          </a:xfrm>
          <a:prstGeom prst="rect">
            <a:avLst/>
          </a:prstGeom>
          <a:noFill/>
          <a:extLst>
            <a:ext uri="{909E8E84-426E-40DD-AFC4-6F175D3DCCD1}">
              <a14:hiddenFill xmlns:a14="http://schemas.microsoft.com/office/drawing/2010/main">
                <a:solidFill>
                  <a:srgbClr val="FFFFFF"/>
                </a:solidFill>
              </a14:hiddenFill>
            </a:ext>
          </a:extLst>
        </p:spPr>
      </p:pic>
      <p:pic>
        <p:nvPicPr>
          <p:cNvPr id="50" name="図 49"/>
          <p:cNvPicPr>
            <a:picLocks noChangeAspect="1"/>
          </p:cNvPicPr>
          <p:nvPr/>
        </p:nvPicPr>
        <p:blipFill>
          <a:blip r:embed="rId6" cstate="print"/>
          <a:stretch>
            <a:fillRect/>
          </a:stretch>
        </p:blipFill>
        <p:spPr>
          <a:xfrm>
            <a:off x="8601865" y="3451576"/>
            <a:ext cx="207838" cy="109904"/>
          </a:xfrm>
          <a:prstGeom prst="rect">
            <a:avLst/>
          </a:prstGeom>
          <a:effectLst/>
        </p:spPr>
      </p:pic>
      <p:grpSp>
        <p:nvGrpSpPr>
          <p:cNvPr id="2" name="グループ化 55"/>
          <p:cNvGrpSpPr/>
          <p:nvPr/>
        </p:nvGrpSpPr>
        <p:grpSpPr>
          <a:xfrm rot="2415784">
            <a:off x="1705113" y="3922031"/>
            <a:ext cx="288310" cy="298297"/>
            <a:chOff x="7039633" y="6979267"/>
            <a:chExt cx="501523" cy="562101"/>
          </a:xfrm>
        </p:grpSpPr>
        <p:sp>
          <p:nvSpPr>
            <p:cNvPr id="57" name="正方形/長方形 56"/>
            <p:cNvSpPr/>
            <p:nvPr/>
          </p:nvSpPr>
          <p:spPr>
            <a:xfrm>
              <a:off x="7039633" y="7247505"/>
              <a:ext cx="501523" cy="69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図 57"/>
            <p:cNvPicPr>
              <a:picLocks/>
            </p:cNvPicPr>
            <p:nvPr/>
          </p:nvPicPr>
          <p:blipFill>
            <a:blip r:embed="rId7" cstate="print"/>
            <a:stretch>
              <a:fillRect/>
            </a:stretch>
          </p:blipFill>
          <p:spPr>
            <a:xfrm rot="16200000" flipV="1">
              <a:off x="7009344" y="7200859"/>
              <a:ext cx="562101" cy="118918"/>
            </a:xfrm>
            <a:prstGeom prst="rect">
              <a:avLst/>
            </a:prstGeom>
            <a:solidFill>
              <a:schemeClr val="accent1">
                <a:lumMod val="75000"/>
              </a:schemeClr>
            </a:solidFill>
          </p:spPr>
        </p:pic>
        <p:sp>
          <p:nvSpPr>
            <p:cNvPr id="59" name="正方形/長方形 58"/>
            <p:cNvSpPr/>
            <p:nvPr/>
          </p:nvSpPr>
          <p:spPr>
            <a:xfrm>
              <a:off x="7192032" y="7472417"/>
              <a:ext cx="196724" cy="5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 name="直線コネクタ 59"/>
            <p:cNvCxnSpPr/>
            <p:nvPr/>
          </p:nvCxnSpPr>
          <p:spPr>
            <a:xfrm>
              <a:off x="7166319" y="7123664"/>
              <a:ext cx="0" cy="29348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7410159" y="7138904"/>
              <a:ext cx="0" cy="293481"/>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3" name="グループ化 61"/>
          <p:cNvGrpSpPr/>
          <p:nvPr/>
        </p:nvGrpSpPr>
        <p:grpSpPr>
          <a:xfrm rot="5908841">
            <a:off x="3338811" y="3553935"/>
            <a:ext cx="266132" cy="323155"/>
            <a:chOff x="7039633" y="6979267"/>
            <a:chExt cx="501523" cy="562101"/>
          </a:xfrm>
        </p:grpSpPr>
        <p:sp>
          <p:nvSpPr>
            <p:cNvPr id="63" name="正方形/長方形 62"/>
            <p:cNvSpPr/>
            <p:nvPr/>
          </p:nvSpPr>
          <p:spPr>
            <a:xfrm>
              <a:off x="7039633" y="7247505"/>
              <a:ext cx="501523" cy="69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4" name="図 63"/>
            <p:cNvPicPr>
              <a:picLocks/>
            </p:cNvPicPr>
            <p:nvPr/>
          </p:nvPicPr>
          <p:blipFill>
            <a:blip r:embed="rId7" cstate="print"/>
            <a:stretch>
              <a:fillRect/>
            </a:stretch>
          </p:blipFill>
          <p:spPr>
            <a:xfrm rot="16200000" flipV="1">
              <a:off x="7009344" y="7200859"/>
              <a:ext cx="562101" cy="118918"/>
            </a:xfrm>
            <a:prstGeom prst="rect">
              <a:avLst/>
            </a:prstGeom>
            <a:solidFill>
              <a:schemeClr val="accent1">
                <a:lumMod val="75000"/>
              </a:schemeClr>
            </a:solidFill>
          </p:spPr>
        </p:pic>
        <p:sp>
          <p:nvSpPr>
            <p:cNvPr id="65" name="正方形/長方形 64"/>
            <p:cNvSpPr/>
            <p:nvPr/>
          </p:nvSpPr>
          <p:spPr>
            <a:xfrm>
              <a:off x="7192032" y="7472417"/>
              <a:ext cx="196724" cy="55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コネクタ 65"/>
            <p:cNvCxnSpPr/>
            <p:nvPr/>
          </p:nvCxnSpPr>
          <p:spPr>
            <a:xfrm>
              <a:off x="7166319" y="7123664"/>
              <a:ext cx="0" cy="29348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7410159" y="7138904"/>
              <a:ext cx="0" cy="293481"/>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70" name="正方形/長方形 69"/>
          <p:cNvSpPr/>
          <p:nvPr/>
        </p:nvSpPr>
        <p:spPr>
          <a:xfrm>
            <a:off x="3728864" y="4653136"/>
            <a:ext cx="599831" cy="253750"/>
          </a:xfrm>
          <a:prstGeom prst="rect">
            <a:avLst/>
          </a:prstGeom>
        </p:spPr>
        <p:txBody>
          <a:bodyPr wrap="none" lIns="68415" tIns="34208" rIns="68415" bIns="34208">
            <a:spAutoFit/>
          </a:bodyPr>
          <a:lstStyle/>
          <a:p>
            <a:r>
              <a:rPr lang="ja-JP" altLang="en-US" sz="1200" b="1" dirty="0" smtClean="0">
                <a:solidFill>
                  <a:schemeClr val="bg2">
                    <a:lumMod val="25000"/>
                  </a:schemeClr>
                </a:solidFill>
              </a:rPr>
              <a:t>浮</a:t>
            </a:r>
            <a:r>
              <a:rPr lang="ja-JP" altLang="en-US" sz="1200" b="1" dirty="0">
                <a:solidFill>
                  <a:schemeClr val="bg2">
                    <a:lumMod val="25000"/>
                  </a:schemeClr>
                </a:solidFill>
              </a:rPr>
              <a:t>桟橋</a:t>
            </a:r>
            <a:endParaRPr lang="en-US" altLang="ja-JP" sz="1200" b="1" dirty="0">
              <a:solidFill>
                <a:schemeClr val="bg2">
                  <a:lumMod val="25000"/>
                </a:schemeClr>
              </a:solidFill>
            </a:endParaRPr>
          </a:p>
        </p:txBody>
      </p:sp>
      <p:sp>
        <p:nvSpPr>
          <p:cNvPr id="27" name="円/楕円 26"/>
          <p:cNvSpPr/>
          <p:nvPr/>
        </p:nvSpPr>
        <p:spPr>
          <a:xfrm>
            <a:off x="4664968" y="764704"/>
            <a:ext cx="3744416" cy="1872208"/>
          </a:xfrm>
          <a:prstGeom prst="ellipse">
            <a:avLst/>
          </a:prstGeom>
          <a:solidFill>
            <a:schemeClr val="bg1"/>
          </a:solidFill>
          <a:ln w="19050">
            <a:solidFill>
              <a:srgbClr val="FF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dirty="0"/>
          </a:p>
        </p:txBody>
      </p:sp>
      <p:sp>
        <p:nvSpPr>
          <p:cNvPr id="29" name="正方形/長方形 28"/>
          <p:cNvSpPr/>
          <p:nvPr/>
        </p:nvSpPr>
        <p:spPr>
          <a:xfrm>
            <a:off x="5025008" y="1052736"/>
            <a:ext cx="3240360" cy="1300190"/>
          </a:xfrm>
          <a:prstGeom prst="rect">
            <a:avLst/>
          </a:prstGeom>
          <a:ln>
            <a:noFill/>
          </a:ln>
        </p:spPr>
        <p:txBody>
          <a:bodyPr wrap="square" lIns="68415" tIns="34208" rIns="68415" bIns="34208">
            <a:spAutoFit/>
          </a:bodyPr>
          <a:lstStyle/>
          <a:p>
            <a:r>
              <a:rPr lang="en-US" altLang="ja-JP" sz="1000" b="1" dirty="0" smtClean="0">
                <a:latin typeface="+mn-ea"/>
              </a:rPr>
              <a:t>〔</a:t>
            </a:r>
            <a:r>
              <a:rPr lang="ja-JP" altLang="en-US" sz="1000" b="1" dirty="0" smtClean="0">
                <a:latin typeface="+mn-ea"/>
              </a:rPr>
              <a:t>イベント事業</a:t>
            </a:r>
            <a:r>
              <a:rPr lang="en-US" altLang="ja-JP" sz="1000" b="1" dirty="0" smtClean="0">
                <a:latin typeface="+mn-ea"/>
              </a:rPr>
              <a:t>〕</a:t>
            </a:r>
          </a:p>
          <a:p>
            <a:r>
              <a:rPr lang="ja-JP" altLang="en-US" sz="1000" b="1" dirty="0" smtClean="0">
                <a:solidFill>
                  <a:srgbClr val="FF0000"/>
                </a:solidFill>
                <a:latin typeface="+mn-ea"/>
              </a:rPr>
              <a:t>・既存イベント</a:t>
            </a:r>
            <a:r>
              <a:rPr lang="en-US" altLang="ja-JP" sz="1000" b="1" dirty="0" smtClean="0">
                <a:solidFill>
                  <a:srgbClr val="FF0000"/>
                </a:solidFill>
                <a:latin typeface="+mn-ea"/>
              </a:rPr>
              <a:t>(</a:t>
            </a:r>
            <a:r>
              <a:rPr lang="ja-JP" altLang="en-US" sz="1000" b="1" dirty="0" err="1" smtClean="0">
                <a:solidFill>
                  <a:srgbClr val="FF0000"/>
                </a:solidFill>
                <a:latin typeface="+mn-ea"/>
              </a:rPr>
              <a:t>ざこばの</a:t>
            </a:r>
            <a:r>
              <a:rPr lang="ja-JP" altLang="en-US" sz="1000" b="1" dirty="0" smtClean="0">
                <a:solidFill>
                  <a:srgbClr val="FF0000"/>
                </a:solidFill>
                <a:latin typeface="+mn-ea"/>
              </a:rPr>
              <a:t>朝市等</a:t>
            </a:r>
            <a:r>
              <a:rPr lang="en-US" altLang="ja-JP" sz="1000" b="1" dirty="0" smtClean="0">
                <a:solidFill>
                  <a:srgbClr val="FF0000"/>
                </a:solidFill>
                <a:latin typeface="+mn-ea"/>
              </a:rPr>
              <a:t>)</a:t>
            </a:r>
            <a:r>
              <a:rPr lang="ja-JP" altLang="en-US" sz="1000" b="1" dirty="0" smtClean="0">
                <a:solidFill>
                  <a:srgbClr val="FF0000"/>
                </a:solidFill>
                <a:latin typeface="+mn-ea"/>
              </a:rPr>
              <a:t>①</a:t>
            </a:r>
            <a:endParaRPr lang="en-US" altLang="ja-JP" sz="1000" b="1" dirty="0" smtClean="0">
              <a:solidFill>
                <a:srgbClr val="FF0000"/>
              </a:solidFill>
              <a:latin typeface="+mn-ea"/>
            </a:endParaRPr>
          </a:p>
          <a:p>
            <a:r>
              <a:rPr lang="ja-JP" altLang="en-US" sz="1000" b="1" dirty="0" smtClean="0">
                <a:solidFill>
                  <a:srgbClr val="0070C0"/>
                </a:solidFill>
                <a:latin typeface="+mn-ea"/>
              </a:rPr>
              <a:t>・ボートショー、水上学校、写真撮影会、ライトアップなど②</a:t>
            </a:r>
            <a:endParaRPr lang="en-US" altLang="ja-JP" sz="1000" b="1" dirty="0" smtClean="0">
              <a:solidFill>
                <a:srgbClr val="0070C0"/>
              </a:solidFill>
              <a:latin typeface="+mn-ea"/>
            </a:endParaRPr>
          </a:p>
          <a:p>
            <a:r>
              <a:rPr lang="en-US" altLang="ja-JP" sz="1000" b="1" dirty="0" smtClean="0">
                <a:latin typeface="+mn-ea"/>
              </a:rPr>
              <a:t>〔</a:t>
            </a:r>
            <a:r>
              <a:rPr lang="ja-JP" altLang="en-US" sz="1000" b="1" dirty="0" smtClean="0">
                <a:latin typeface="+mn-ea"/>
              </a:rPr>
              <a:t>水のエンタメ事業</a:t>
            </a:r>
            <a:r>
              <a:rPr lang="en-US" altLang="ja-JP" sz="1000" b="1" dirty="0" smtClean="0">
                <a:latin typeface="+mn-ea"/>
              </a:rPr>
              <a:t>〕</a:t>
            </a:r>
            <a:endParaRPr lang="en-US" altLang="ja-JP" sz="1000" b="1" dirty="0" smtClean="0">
              <a:solidFill>
                <a:srgbClr val="00B0F0"/>
              </a:solidFill>
              <a:latin typeface="+mn-ea"/>
            </a:endParaRPr>
          </a:p>
          <a:p>
            <a:r>
              <a:rPr lang="ja-JP" altLang="en-US" sz="1000" b="1" dirty="0" smtClean="0">
                <a:solidFill>
                  <a:srgbClr val="0070C0"/>
                </a:solidFill>
                <a:latin typeface="+mn-ea"/>
              </a:rPr>
              <a:t>・水上バイク、カヌー・カヤック等の体験サービスや機材の</a:t>
            </a:r>
            <a:endParaRPr lang="en-US" altLang="ja-JP" sz="1000" b="1" dirty="0" smtClean="0">
              <a:solidFill>
                <a:srgbClr val="0070C0"/>
              </a:solidFill>
              <a:latin typeface="+mn-ea"/>
            </a:endParaRPr>
          </a:p>
          <a:p>
            <a:r>
              <a:rPr lang="en-US" altLang="ja-JP" sz="1000" b="1" dirty="0" smtClean="0">
                <a:solidFill>
                  <a:srgbClr val="0070C0"/>
                </a:solidFill>
                <a:latin typeface="+mn-ea"/>
              </a:rPr>
              <a:t>  </a:t>
            </a:r>
            <a:r>
              <a:rPr lang="ja-JP" altLang="en-US" sz="1000" b="1" dirty="0" smtClean="0">
                <a:solidFill>
                  <a:srgbClr val="0070C0"/>
                </a:solidFill>
                <a:latin typeface="+mn-ea"/>
              </a:rPr>
              <a:t>提供②</a:t>
            </a:r>
            <a:endParaRPr lang="en-US" altLang="ja-JP" sz="1000" b="1" dirty="0" smtClean="0">
              <a:solidFill>
                <a:srgbClr val="0070C0"/>
              </a:solidFill>
              <a:latin typeface="+mn-ea"/>
            </a:endParaRPr>
          </a:p>
          <a:p>
            <a:r>
              <a:rPr lang="en-US" altLang="ja-JP" sz="1000" b="1" dirty="0" smtClean="0">
                <a:latin typeface="+mn-ea"/>
              </a:rPr>
              <a:t>〔</a:t>
            </a:r>
            <a:r>
              <a:rPr lang="ja-JP" altLang="en-US" sz="1000" b="1" dirty="0" smtClean="0">
                <a:latin typeface="+mn-ea"/>
              </a:rPr>
              <a:t>水上ゲストハウス事業</a:t>
            </a:r>
            <a:r>
              <a:rPr lang="en-US" altLang="ja-JP" sz="1000" b="1" dirty="0" smtClean="0">
                <a:latin typeface="+mn-ea"/>
              </a:rPr>
              <a:t>〕</a:t>
            </a:r>
            <a:endParaRPr lang="en-US" altLang="ja-JP" sz="1000" b="1" dirty="0" smtClean="0">
              <a:solidFill>
                <a:srgbClr val="00B050"/>
              </a:solidFill>
              <a:latin typeface="+mn-ea"/>
            </a:endParaRPr>
          </a:p>
          <a:p>
            <a:r>
              <a:rPr lang="ja-JP" altLang="en-US" sz="1000" b="1" dirty="0" smtClean="0">
                <a:solidFill>
                  <a:srgbClr val="00B050"/>
                </a:solidFill>
                <a:latin typeface="+mn-ea"/>
              </a:rPr>
              <a:t>  ・船舶やコンテナハウスを活用したゲストハウス③</a:t>
            </a:r>
            <a:endParaRPr lang="en-US" altLang="ja-JP" sz="1000" b="1" dirty="0">
              <a:solidFill>
                <a:srgbClr val="00B050"/>
              </a:solidFill>
              <a:latin typeface="Bodoni MT Black" panose="02070A03080606020203" pitchFamily="18" charset="0"/>
              <a:ea typeface="GungsuhChe" panose="02030609000101010101" pitchFamily="49" charset="-127"/>
            </a:endParaRPr>
          </a:p>
        </p:txBody>
      </p:sp>
      <p:cxnSp>
        <p:nvCxnSpPr>
          <p:cNvPr id="4" name="直線矢印コネクタ 3"/>
          <p:cNvCxnSpPr/>
          <p:nvPr/>
        </p:nvCxnSpPr>
        <p:spPr>
          <a:xfrm>
            <a:off x="3080792" y="2420888"/>
            <a:ext cx="3888432" cy="864096"/>
          </a:xfrm>
          <a:prstGeom prst="straightConnector1">
            <a:avLst/>
          </a:prstGeom>
          <a:ln>
            <a:solidFill>
              <a:srgbClr val="FF0000"/>
            </a:solidFill>
            <a:prstDash val="sysDash"/>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1684020" y="503502"/>
            <a:ext cx="2860065" cy="253750"/>
          </a:xfrm>
          <a:prstGeom prst="rect">
            <a:avLst/>
          </a:prstGeom>
        </p:spPr>
        <p:txBody>
          <a:bodyPr wrap="none" lIns="68415" tIns="34208" rIns="68415" bIns="34208">
            <a:spAutoFit/>
          </a:bodyPr>
          <a:lstStyle/>
          <a:p>
            <a:r>
              <a:rPr lang="en-US" altLang="ja-JP" sz="1200" dirty="0" smtClean="0">
                <a:solidFill>
                  <a:srgbClr val="FF0000"/>
                </a:solidFill>
                <a:latin typeface="+mn-ea"/>
              </a:rPr>
              <a:t>(</a:t>
            </a:r>
            <a:r>
              <a:rPr lang="ja-JP" altLang="en-US" sz="1200" dirty="0" smtClean="0">
                <a:solidFill>
                  <a:srgbClr val="FF0000"/>
                </a:solidFill>
                <a:latin typeface="+mn-ea"/>
              </a:rPr>
              <a:t>水上ゲストハウス事業の将来イメージ</a:t>
            </a:r>
            <a:r>
              <a:rPr lang="en-US" altLang="ja-JP" sz="1200" dirty="0" smtClean="0">
                <a:solidFill>
                  <a:srgbClr val="FF0000"/>
                </a:solidFill>
                <a:latin typeface="+mn-ea"/>
              </a:rPr>
              <a:t>)</a:t>
            </a:r>
            <a:r>
              <a:rPr lang="ja-JP" altLang="en-US" sz="1200" dirty="0" smtClean="0">
                <a:solidFill>
                  <a:srgbClr val="FF0000"/>
                </a:solidFill>
                <a:latin typeface="+mn-ea"/>
              </a:rPr>
              <a:t>　　</a:t>
            </a:r>
            <a:endParaRPr lang="ja-JP" altLang="en-US" sz="1200" dirty="0">
              <a:solidFill>
                <a:srgbClr val="FF0000"/>
              </a:solidFill>
              <a:latin typeface="+mn-ea"/>
            </a:endParaRPr>
          </a:p>
        </p:txBody>
      </p:sp>
      <p:sp>
        <p:nvSpPr>
          <p:cNvPr id="78" name="正方形/長方形 77"/>
          <p:cNvSpPr/>
          <p:nvPr/>
        </p:nvSpPr>
        <p:spPr>
          <a:xfrm>
            <a:off x="7617296" y="4797152"/>
            <a:ext cx="548535" cy="253750"/>
          </a:xfrm>
          <a:prstGeom prst="rect">
            <a:avLst/>
          </a:prstGeom>
        </p:spPr>
        <p:txBody>
          <a:bodyPr wrap="none" lIns="68415" tIns="34208" rIns="68415" bIns="34208">
            <a:spAutoFit/>
          </a:bodyPr>
          <a:lstStyle/>
          <a:p>
            <a:r>
              <a:rPr lang="ja-JP" altLang="en-US" sz="1200" b="1" dirty="0" smtClean="0">
                <a:solidFill>
                  <a:schemeClr val="bg2">
                    <a:lumMod val="25000"/>
                  </a:schemeClr>
                </a:solidFill>
              </a:rPr>
              <a:t>台　船</a:t>
            </a:r>
            <a:endParaRPr lang="en-US" altLang="ja-JP" sz="1200" b="1" dirty="0">
              <a:solidFill>
                <a:schemeClr val="bg2">
                  <a:lumMod val="25000"/>
                </a:schemeClr>
              </a:solidFill>
            </a:endParaRPr>
          </a:p>
        </p:txBody>
      </p:sp>
      <p:sp>
        <p:nvSpPr>
          <p:cNvPr id="79" name="正方形/長方形 78"/>
          <p:cNvSpPr/>
          <p:nvPr/>
        </p:nvSpPr>
        <p:spPr>
          <a:xfrm>
            <a:off x="8604527" y="4212269"/>
            <a:ext cx="869136" cy="253750"/>
          </a:xfrm>
          <a:prstGeom prst="rect">
            <a:avLst/>
          </a:prstGeom>
        </p:spPr>
        <p:txBody>
          <a:bodyPr wrap="none" lIns="68415" tIns="34208" rIns="68415" bIns="34208">
            <a:spAutoFit/>
          </a:bodyPr>
          <a:lstStyle/>
          <a:p>
            <a:r>
              <a:rPr lang="ja-JP" altLang="en-US" sz="1200" b="1" dirty="0" smtClean="0">
                <a:solidFill>
                  <a:schemeClr val="bg2">
                    <a:lumMod val="25000"/>
                  </a:schemeClr>
                </a:solidFill>
              </a:rPr>
              <a:t>クルーザー</a:t>
            </a:r>
            <a:endParaRPr lang="en-US" altLang="ja-JP" sz="1200" b="1" dirty="0">
              <a:solidFill>
                <a:schemeClr val="bg2">
                  <a:lumMod val="25000"/>
                </a:schemeClr>
              </a:solidFill>
            </a:endParaRPr>
          </a:p>
        </p:txBody>
      </p:sp>
      <p:cxnSp>
        <p:nvCxnSpPr>
          <p:cNvPr id="81" name="直線矢印コネクタ 80"/>
          <p:cNvCxnSpPr>
            <a:stCxn id="9" idx="7"/>
          </p:cNvCxnSpPr>
          <p:nvPr/>
        </p:nvCxnSpPr>
        <p:spPr>
          <a:xfrm flipV="1">
            <a:off x="6932160" y="4149080"/>
            <a:ext cx="397104" cy="332023"/>
          </a:xfrm>
          <a:prstGeom prst="straightConnector1">
            <a:avLst/>
          </a:prstGeom>
          <a:ln w="158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6" name="正方形/長方形 85"/>
          <p:cNvSpPr/>
          <p:nvPr/>
        </p:nvSpPr>
        <p:spPr>
          <a:xfrm>
            <a:off x="424543" y="1"/>
            <a:ext cx="5464561" cy="530749"/>
          </a:xfrm>
          <a:prstGeom prst="rect">
            <a:avLst/>
          </a:prstGeom>
          <a:ln>
            <a:noFill/>
          </a:ln>
        </p:spPr>
        <p:txBody>
          <a:bodyPr wrap="square" lIns="68415" tIns="34208" rIns="68415" bIns="34208">
            <a:spAutoFit/>
          </a:bodyPr>
          <a:lstStyle/>
          <a:p>
            <a:r>
              <a:rPr lang="ja-JP" altLang="en-US" sz="3000" b="1" dirty="0" smtClean="0">
                <a:solidFill>
                  <a:srgbClr val="336699"/>
                </a:solidFill>
                <a:latin typeface="+mn-ea"/>
              </a:rPr>
              <a:t>　　　</a:t>
            </a:r>
            <a:r>
              <a:rPr lang="ja-JP" altLang="en-US" sz="3000" b="1" dirty="0" smtClean="0">
                <a:latin typeface="+mn-ea"/>
              </a:rPr>
              <a:t>●安治川右岸活用イメージ</a:t>
            </a:r>
            <a:endParaRPr lang="ja-JP" altLang="en-US" sz="3000" b="1" dirty="0">
              <a:latin typeface="Bodoni MT Black" panose="02070A03080606020203" pitchFamily="18" charset="0"/>
              <a:ea typeface="GungsuhChe" panose="02030609000101010101" pitchFamily="49" charset="-127"/>
            </a:endParaRPr>
          </a:p>
        </p:txBody>
      </p:sp>
      <p:pic>
        <p:nvPicPr>
          <p:cNvPr id="93" name="Picture 6" descr="アレッピ　船上ホテル.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84648" y="764704"/>
            <a:ext cx="1276598" cy="820348"/>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8" descr="ボート ホテル マチルダ"/>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84648" y="1628800"/>
            <a:ext cx="1273668" cy="823034"/>
          </a:xfrm>
          <a:prstGeom prst="rect">
            <a:avLst/>
          </a:prstGeom>
          <a:noFill/>
          <a:extLst>
            <a:ext uri="{909E8E84-426E-40DD-AFC4-6F175D3DCCD1}">
              <a14:hiddenFill xmlns:a14="http://schemas.microsoft.com/office/drawing/2010/main">
                <a:solidFill>
                  <a:srgbClr val="FFFFFF"/>
                </a:solidFill>
              </a14:hiddenFill>
            </a:ext>
          </a:extLst>
        </p:spPr>
      </p:pic>
      <p:cxnSp>
        <p:nvCxnSpPr>
          <p:cNvPr id="95" name="直線矢印コネクタ 94"/>
          <p:cNvCxnSpPr/>
          <p:nvPr/>
        </p:nvCxnSpPr>
        <p:spPr>
          <a:xfrm>
            <a:off x="3080792" y="2420888"/>
            <a:ext cx="1249545" cy="1053832"/>
          </a:xfrm>
          <a:prstGeom prst="straightConnector1">
            <a:avLst/>
          </a:prstGeom>
          <a:ln>
            <a:solidFill>
              <a:srgbClr val="FF0000"/>
            </a:solidFill>
            <a:prstDash val="sysDash"/>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0" name="正方形/長方形 99"/>
          <p:cNvSpPr/>
          <p:nvPr/>
        </p:nvSpPr>
        <p:spPr>
          <a:xfrm>
            <a:off x="128464" y="5589241"/>
            <a:ext cx="1838585" cy="684637"/>
          </a:xfrm>
          <a:prstGeom prst="rect">
            <a:avLst/>
          </a:prstGeom>
          <a:ln w="28575">
            <a:solidFill>
              <a:schemeClr val="tx1"/>
            </a:solidFill>
          </a:ln>
        </p:spPr>
        <p:txBody>
          <a:bodyPr wrap="square" lIns="68415" tIns="34208" rIns="68415" bIns="34208">
            <a:spAutoFit/>
          </a:bodyPr>
          <a:lstStyle/>
          <a:p>
            <a:r>
              <a:rPr lang="ja-JP" altLang="en-US" sz="1000" b="1" dirty="0" smtClean="0">
                <a:solidFill>
                  <a:srgbClr val="FF0000"/>
                </a:solidFill>
                <a:latin typeface="+mn-ea"/>
              </a:rPr>
              <a:t>赤字①：第１段階</a:t>
            </a:r>
            <a:r>
              <a:rPr lang="en-US" altLang="ja-JP" sz="1000" b="1" dirty="0" smtClean="0">
                <a:solidFill>
                  <a:srgbClr val="FF0000"/>
                </a:solidFill>
                <a:latin typeface="+mn-ea"/>
              </a:rPr>
              <a:t>(</a:t>
            </a:r>
            <a:r>
              <a:rPr lang="ja-JP" altLang="en-US" sz="1000" b="1" dirty="0" smtClean="0">
                <a:solidFill>
                  <a:srgbClr val="FF0000"/>
                </a:solidFill>
                <a:latin typeface="+mn-ea"/>
              </a:rPr>
              <a:t>Ｈ</a:t>
            </a:r>
            <a:r>
              <a:rPr lang="en-US" altLang="ja-JP" sz="1000" b="1" dirty="0" smtClean="0">
                <a:solidFill>
                  <a:srgbClr val="FF0000"/>
                </a:solidFill>
                <a:latin typeface="+mn-ea"/>
              </a:rPr>
              <a:t>28</a:t>
            </a:r>
            <a:r>
              <a:rPr lang="ja-JP" altLang="en-US" sz="1000" b="1" dirty="0" smtClean="0">
                <a:solidFill>
                  <a:srgbClr val="FF0000"/>
                </a:solidFill>
                <a:latin typeface="+mn-ea"/>
              </a:rPr>
              <a:t>春～</a:t>
            </a:r>
            <a:r>
              <a:rPr lang="en-US" altLang="ja-JP" sz="1000" b="1" dirty="0" smtClean="0">
                <a:solidFill>
                  <a:srgbClr val="FF0000"/>
                </a:solidFill>
                <a:latin typeface="+mn-ea"/>
              </a:rPr>
              <a:t>)</a:t>
            </a:r>
          </a:p>
          <a:p>
            <a:r>
              <a:rPr lang="ja-JP" altLang="en-US" sz="1000" b="1" dirty="0" smtClean="0">
                <a:solidFill>
                  <a:srgbClr val="0070C0"/>
                </a:solidFill>
                <a:latin typeface="+mn-ea"/>
              </a:rPr>
              <a:t>青字②：第２段階</a:t>
            </a:r>
            <a:r>
              <a:rPr lang="en-US" altLang="ja-JP" sz="1000" b="1" dirty="0" smtClean="0">
                <a:solidFill>
                  <a:srgbClr val="0070C0"/>
                </a:solidFill>
                <a:latin typeface="+mn-ea"/>
              </a:rPr>
              <a:t>(</a:t>
            </a:r>
            <a:r>
              <a:rPr lang="ja-JP" altLang="en-US" sz="1000" b="1" dirty="0" smtClean="0">
                <a:solidFill>
                  <a:srgbClr val="0070C0"/>
                </a:solidFill>
                <a:latin typeface="+mn-ea"/>
              </a:rPr>
              <a:t>Ｈ</a:t>
            </a:r>
            <a:r>
              <a:rPr lang="en-US" altLang="ja-JP" sz="1000" b="1" dirty="0" smtClean="0">
                <a:solidFill>
                  <a:srgbClr val="0070C0"/>
                </a:solidFill>
                <a:latin typeface="+mn-ea"/>
              </a:rPr>
              <a:t>28</a:t>
            </a:r>
            <a:r>
              <a:rPr lang="ja-JP" altLang="en-US" sz="1000" b="1" dirty="0" smtClean="0">
                <a:solidFill>
                  <a:srgbClr val="0070C0"/>
                </a:solidFill>
                <a:latin typeface="+mn-ea"/>
              </a:rPr>
              <a:t>秋～</a:t>
            </a:r>
            <a:r>
              <a:rPr lang="en-US" altLang="ja-JP" sz="1000" b="1" dirty="0" smtClean="0">
                <a:solidFill>
                  <a:srgbClr val="0070C0"/>
                </a:solidFill>
                <a:latin typeface="+mn-ea"/>
              </a:rPr>
              <a:t>)</a:t>
            </a:r>
          </a:p>
          <a:p>
            <a:r>
              <a:rPr lang="ja-JP" altLang="en-US" sz="1000" b="1" dirty="0" smtClean="0">
                <a:solidFill>
                  <a:srgbClr val="00B050"/>
                </a:solidFill>
                <a:latin typeface="+mn-ea"/>
              </a:rPr>
              <a:t>緑字③：第３段階</a:t>
            </a:r>
            <a:r>
              <a:rPr lang="en-US" altLang="ja-JP" sz="1000" b="1" dirty="0" smtClean="0">
                <a:solidFill>
                  <a:srgbClr val="00B050"/>
                </a:solidFill>
                <a:latin typeface="+mn-ea"/>
              </a:rPr>
              <a:t>(</a:t>
            </a:r>
            <a:r>
              <a:rPr lang="ja-JP" altLang="en-US" sz="1000" b="1" dirty="0" smtClean="0">
                <a:solidFill>
                  <a:srgbClr val="00B050"/>
                </a:solidFill>
                <a:latin typeface="+mn-ea"/>
              </a:rPr>
              <a:t>２～３年後</a:t>
            </a:r>
            <a:endParaRPr lang="en-US" altLang="ja-JP" sz="1000" b="1" dirty="0" smtClean="0">
              <a:solidFill>
                <a:srgbClr val="00B050"/>
              </a:solidFill>
              <a:latin typeface="+mn-ea"/>
            </a:endParaRPr>
          </a:p>
          <a:p>
            <a:r>
              <a:rPr lang="ja-JP" altLang="en-US" sz="1000" b="1" dirty="0" smtClean="0">
                <a:solidFill>
                  <a:srgbClr val="00B050"/>
                </a:solidFill>
                <a:latin typeface="+mn-ea"/>
              </a:rPr>
              <a:t>　　　　　  順次実施</a:t>
            </a:r>
            <a:r>
              <a:rPr lang="en-US" altLang="ja-JP" sz="1000" b="1" dirty="0" smtClean="0">
                <a:solidFill>
                  <a:srgbClr val="00B050"/>
                </a:solidFill>
                <a:latin typeface="+mn-ea"/>
              </a:rPr>
              <a:t>)</a:t>
            </a:r>
          </a:p>
        </p:txBody>
      </p:sp>
      <p:cxnSp>
        <p:nvCxnSpPr>
          <p:cNvPr id="102" name="直線コネクタ 101"/>
          <p:cNvCxnSpPr/>
          <p:nvPr/>
        </p:nvCxnSpPr>
        <p:spPr>
          <a:xfrm>
            <a:off x="2000672" y="2780928"/>
            <a:ext cx="65436" cy="4077072"/>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flipH="1">
            <a:off x="2072682" y="6453336"/>
            <a:ext cx="2232246" cy="13063"/>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07" name="正方形/長方形 106"/>
          <p:cNvSpPr/>
          <p:nvPr/>
        </p:nvSpPr>
        <p:spPr>
          <a:xfrm>
            <a:off x="4412979" y="6286324"/>
            <a:ext cx="2577827" cy="346083"/>
          </a:xfrm>
          <a:prstGeom prst="rect">
            <a:avLst/>
          </a:prstGeom>
        </p:spPr>
        <p:txBody>
          <a:bodyPr wrap="square" lIns="68415" tIns="34208" rIns="68415" bIns="34208">
            <a:spAutoFit/>
          </a:bodyPr>
          <a:lstStyle/>
          <a:p>
            <a:r>
              <a:rPr lang="ja-JP" altLang="en-US" b="1" dirty="0" smtClean="0">
                <a:solidFill>
                  <a:schemeClr val="accent2"/>
                </a:solidFill>
                <a:latin typeface="+mn-ea"/>
              </a:rPr>
              <a:t>≪船津橋から</a:t>
            </a:r>
            <a:r>
              <a:rPr lang="en-US" altLang="ja-JP" b="1" dirty="0" smtClean="0">
                <a:solidFill>
                  <a:schemeClr val="accent2"/>
                </a:solidFill>
                <a:latin typeface="+mn-ea"/>
              </a:rPr>
              <a:t>330</a:t>
            </a:r>
            <a:r>
              <a:rPr lang="ja-JP" altLang="en-US" b="1" dirty="0" smtClean="0">
                <a:solidFill>
                  <a:schemeClr val="accent2"/>
                </a:solidFill>
                <a:latin typeface="+mn-ea"/>
              </a:rPr>
              <a:t>ｍ≫</a:t>
            </a:r>
            <a:endParaRPr lang="en-US" altLang="ja-JP" sz="1000" b="1" dirty="0" smtClean="0">
              <a:solidFill>
                <a:schemeClr val="accent2"/>
              </a:solidFill>
              <a:latin typeface="+mn-ea"/>
            </a:endParaRPr>
          </a:p>
        </p:txBody>
      </p:sp>
      <p:sp>
        <p:nvSpPr>
          <p:cNvPr id="108" name="正方形/長方形 107"/>
          <p:cNvSpPr/>
          <p:nvPr/>
        </p:nvSpPr>
        <p:spPr>
          <a:xfrm>
            <a:off x="5025008" y="6021288"/>
            <a:ext cx="1093178" cy="315305"/>
          </a:xfrm>
          <a:prstGeom prst="rect">
            <a:avLst/>
          </a:prstGeom>
        </p:spPr>
        <p:txBody>
          <a:bodyPr wrap="square" lIns="68415" tIns="34208" rIns="68415" bIns="34208">
            <a:spAutoFit/>
          </a:bodyPr>
          <a:lstStyle/>
          <a:p>
            <a:r>
              <a:rPr lang="ja-JP" altLang="en-US" sz="1600" b="1" dirty="0" smtClean="0">
                <a:solidFill>
                  <a:schemeClr val="accent2"/>
                </a:solidFill>
                <a:latin typeface="+mn-ea"/>
              </a:rPr>
              <a:t>要望区域</a:t>
            </a:r>
            <a:endParaRPr lang="en-US" altLang="ja-JP" sz="1600" b="1" dirty="0" smtClean="0">
              <a:solidFill>
                <a:schemeClr val="accent2"/>
              </a:solidFill>
              <a:latin typeface="+mn-ea"/>
            </a:endParaRPr>
          </a:p>
        </p:txBody>
      </p:sp>
      <p:sp>
        <p:nvSpPr>
          <p:cNvPr id="69" name="正方形/長方形 68"/>
          <p:cNvSpPr/>
          <p:nvPr/>
        </p:nvSpPr>
        <p:spPr>
          <a:xfrm>
            <a:off x="0" y="0"/>
            <a:ext cx="488504" cy="6206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1" name="正方形/長方形 70"/>
          <p:cNvSpPr/>
          <p:nvPr/>
        </p:nvSpPr>
        <p:spPr>
          <a:xfrm rot="10800000" flipV="1">
            <a:off x="8409384" y="5949280"/>
            <a:ext cx="1080120" cy="7200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smtClean="0"/>
              <a:t>　　　　　　　　　　　　　　　　　　　　　　　　　</a:t>
            </a:r>
            <a:r>
              <a:rPr kumimoji="1" lang="ja-JP" altLang="en-US" sz="2000" dirty="0" smtClean="0"/>
              <a:t>安治川</a:t>
            </a:r>
            <a:endParaRPr kumimoji="1" lang="ja-JP" altLang="en-US" sz="2000" dirty="0"/>
          </a:p>
        </p:txBody>
      </p:sp>
      <p:cxnSp>
        <p:nvCxnSpPr>
          <p:cNvPr id="72" name="直線矢印コネクタ 71"/>
          <p:cNvCxnSpPr/>
          <p:nvPr/>
        </p:nvCxnSpPr>
        <p:spPr>
          <a:xfrm>
            <a:off x="6825208" y="6453336"/>
            <a:ext cx="2952328"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flipH="1">
            <a:off x="7905328" y="6237312"/>
            <a:ext cx="1728192" cy="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77" name="正方形/長方形 76"/>
          <p:cNvSpPr/>
          <p:nvPr/>
        </p:nvSpPr>
        <p:spPr>
          <a:xfrm>
            <a:off x="6609184" y="0"/>
            <a:ext cx="3155769" cy="535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dirty="0">
              <a:solidFill>
                <a:sysClr val="windowText" lastClr="000000"/>
              </a:solidFill>
            </a:endParaRPr>
          </a:p>
        </p:txBody>
      </p:sp>
      <p:cxnSp>
        <p:nvCxnSpPr>
          <p:cNvPr id="76" name="直線矢印コネクタ 75"/>
          <p:cNvCxnSpPr/>
          <p:nvPr/>
        </p:nvCxnSpPr>
        <p:spPr>
          <a:xfrm flipV="1">
            <a:off x="6249144" y="3861049"/>
            <a:ext cx="32740" cy="2160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a:stCxn id="110" idx="2"/>
          </p:cNvCxnSpPr>
          <p:nvPr/>
        </p:nvCxnSpPr>
        <p:spPr>
          <a:xfrm flipH="1">
            <a:off x="7977336" y="1988840"/>
            <a:ext cx="1008112" cy="936104"/>
          </a:xfrm>
          <a:prstGeom prst="straightConnector1">
            <a:avLst/>
          </a:prstGeom>
          <a:ln w="317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0" name="正方形/長方形 109"/>
          <p:cNvSpPr/>
          <p:nvPr/>
        </p:nvSpPr>
        <p:spPr>
          <a:xfrm>
            <a:off x="8481392" y="1412776"/>
            <a:ext cx="1008112" cy="576064"/>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4" name="直線矢印コネクタ 73"/>
          <p:cNvCxnSpPr/>
          <p:nvPr/>
        </p:nvCxnSpPr>
        <p:spPr>
          <a:xfrm flipH="1" flipV="1">
            <a:off x="8769424" y="3573016"/>
            <a:ext cx="216024" cy="576064"/>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flipH="1" flipV="1">
            <a:off x="7401272" y="3861048"/>
            <a:ext cx="648072" cy="86409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flipV="1">
            <a:off x="1352600" y="4221088"/>
            <a:ext cx="360040" cy="28803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p:nvPr/>
        </p:nvCxnSpPr>
        <p:spPr>
          <a:xfrm flipV="1">
            <a:off x="4160912" y="3789040"/>
            <a:ext cx="360040" cy="79208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3" name="正方形/長方形 72"/>
          <p:cNvSpPr/>
          <p:nvPr/>
        </p:nvSpPr>
        <p:spPr>
          <a:xfrm>
            <a:off x="8985448" y="260648"/>
            <a:ext cx="504056" cy="2796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Ｐ９</a:t>
            </a:r>
            <a:endParaRPr kumimoji="1" lang="en-US" altLang="ja-JP" dirty="0" smtClean="0"/>
          </a:p>
        </p:txBody>
      </p:sp>
      <p:sp>
        <p:nvSpPr>
          <p:cNvPr id="80" name="正方形/長方形 79"/>
          <p:cNvSpPr/>
          <p:nvPr/>
        </p:nvSpPr>
        <p:spPr>
          <a:xfrm>
            <a:off x="5673080" y="4437112"/>
            <a:ext cx="1224136" cy="253750"/>
          </a:xfrm>
          <a:prstGeom prst="rect">
            <a:avLst/>
          </a:prstGeom>
          <a:ln>
            <a:noFill/>
          </a:ln>
        </p:spPr>
        <p:txBody>
          <a:bodyPr wrap="square" lIns="68415" tIns="34208" rIns="68415" bIns="34208">
            <a:spAutoFit/>
          </a:bodyPr>
          <a:lstStyle/>
          <a:p>
            <a:r>
              <a:rPr lang="ja-JP" altLang="en-US" sz="1200" b="1" dirty="0" smtClean="0">
                <a:solidFill>
                  <a:schemeClr val="bg2">
                    <a:lumMod val="25000"/>
                  </a:schemeClr>
                </a:solidFill>
              </a:rPr>
              <a:t>夜間の環境演出</a:t>
            </a:r>
            <a:endParaRPr lang="en-US" altLang="ja-JP" sz="1200" b="1" dirty="0" smtClean="0">
              <a:solidFill>
                <a:schemeClr val="bg2">
                  <a:lumMod val="25000"/>
                </a:schemeClr>
              </a:solidFill>
            </a:endParaRPr>
          </a:p>
        </p:txBody>
      </p:sp>
    </p:spTree>
    <p:extLst>
      <p:ext uri="{BB962C8B-B14F-4D97-AF65-F5344CB8AC3E}">
        <p14:creationId xmlns:p14="http://schemas.microsoft.com/office/powerpoint/2010/main" val="2882839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直線コネクタ 105"/>
          <p:cNvCxnSpPr/>
          <p:nvPr/>
        </p:nvCxnSpPr>
        <p:spPr>
          <a:xfrm>
            <a:off x="1910535" y="4262363"/>
            <a:ext cx="6093713"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8" name="Line 9"/>
          <p:cNvSpPr>
            <a:spLocks noChangeShapeType="1"/>
          </p:cNvSpPr>
          <p:nvPr/>
        </p:nvSpPr>
        <p:spPr bwMode="auto">
          <a:xfrm flipV="1">
            <a:off x="6035681" y="4246261"/>
            <a:ext cx="0" cy="1017134"/>
          </a:xfrm>
          <a:prstGeom prst="line">
            <a:avLst/>
          </a:prstGeom>
          <a:noFill/>
          <a:ln w="28575">
            <a:solidFill>
              <a:schemeClr val="accent5">
                <a:lumMod val="50000"/>
              </a:schemeClr>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415" tIns="34208" rIns="68415" bIns="34208"/>
          <a:lstStyle/>
          <a:p>
            <a:endParaRPr lang="ja-JP" altLang="en-US"/>
          </a:p>
        </p:txBody>
      </p:sp>
      <p:sp>
        <p:nvSpPr>
          <p:cNvPr id="69" name="Line 9"/>
          <p:cNvSpPr>
            <a:spLocks noChangeShapeType="1"/>
          </p:cNvSpPr>
          <p:nvPr/>
        </p:nvSpPr>
        <p:spPr bwMode="auto">
          <a:xfrm flipV="1">
            <a:off x="7992860" y="4254199"/>
            <a:ext cx="0" cy="1017134"/>
          </a:xfrm>
          <a:prstGeom prst="line">
            <a:avLst/>
          </a:prstGeom>
          <a:noFill/>
          <a:ln w="28575">
            <a:solidFill>
              <a:schemeClr val="accent5">
                <a:lumMod val="50000"/>
              </a:schemeClr>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415" tIns="34208" rIns="68415" bIns="34208"/>
          <a:lstStyle/>
          <a:p>
            <a:endParaRPr lang="ja-JP" altLang="en-US"/>
          </a:p>
        </p:txBody>
      </p:sp>
      <p:sp>
        <p:nvSpPr>
          <p:cNvPr id="67" name="Line 9"/>
          <p:cNvSpPr>
            <a:spLocks noChangeShapeType="1"/>
          </p:cNvSpPr>
          <p:nvPr/>
        </p:nvSpPr>
        <p:spPr bwMode="auto">
          <a:xfrm flipV="1">
            <a:off x="4000830" y="4246261"/>
            <a:ext cx="0" cy="1017134"/>
          </a:xfrm>
          <a:prstGeom prst="line">
            <a:avLst/>
          </a:prstGeom>
          <a:noFill/>
          <a:ln w="28575">
            <a:solidFill>
              <a:schemeClr val="accent5">
                <a:lumMod val="50000"/>
              </a:schemeClr>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415" tIns="34208" rIns="68415" bIns="34208"/>
          <a:lstStyle/>
          <a:p>
            <a:endParaRPr lang="ja-JP" altLang="en-US"/>
          </a:p>
        </p:txBody>
      </p:sp>
      <p:sp>
        <p:nvSpPr>
          <p:cNvPr id="71" name="Rectangle 13"/>
          <p:cNvSpPr>
            <a:spLocks noChangeArrowheads="1"/>
          </p:cNvSpPr>
          <p:nvPr/>
        </p:nvSpPr>
        <p:spPr bwMode="auto">
          <a:xfrm>
            <a:off x="5103627" y="4975127"/>
            <a:ext cx="1788583" cy="1777939"/>
          </a:xfrm>
          <a:prstGeom prst="rect">
            <a:avLst/>
          </a:prstGeom>
          <a:solidFill>
            <a:schemeClr val="bg1"/>
          </a:solidFill>
          <a:ln w="12700">
            <a:solidFill>
              <a:srgbClr val="808080"/>
            </a:solidFill>
            <a:prstDash val="sysDot"/>
            <a:miter lim="800000"/>
            <a:headEnd/>
            <a:tailEnd/>
          </a:ln>
          <a:effectLst>
            <a:outerShdw blurRad="50800" dist="38100" dir="5400000" algn="t" rotWithShape="0">
              <a:prstClr val="black">
                <a:alpha val="40000"/>
              </a:prstClr>
            </a:outerShdw>
          </a:effectLst>
          <a:extLst/>
        </p:spPr>
        <p:txBody>
          <a:bodyPr wrap="none" lIns="68415" tIns="34208" rIns="68415" bIns="34208" anchor="ct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 name="Rectangle 13"/>
          <p:cNvSpPr>
            <a:spLocks noChangeArrowheads="1"/>
          </p:cNvSpPr>
          <p:nvPr/>
        </p:nvSpPr>
        <p:spPr bwMode="auto">
          <a:xfrm>
            <a:off x="7137070" y="4975127"/>
            <a:ext cx="1788583" cy="1777939"/>
          </a:xfrm>
          <a:prstGeom prst="rect">
            <a:avLst/>
          </a:prstGeom>
          <a:solidFill>
            <a:schemeClr val="bg1"/>
          </a:solidFill>
          <a:ln w="12700">
            <a:solidFill>
              <a:srgbClr val="808080"/>
            </a:solidFill>
            <a:prstDash val="sysDot"/>
            <a:miter lim="800000"/>
            <a:headEnd/>
            <a:tailEnd/>
          </a:ln>
          <a:effectLst>
            <a:outerShdw blurRad="50800" dist="38100" dir="5400000" algn="t" rotWithShape="0">
              <a:prstClr val="black">
                <a:alpha val="40000"/>
              </a:prstClr>
            </a:outerShdw>
          </a:effectLst>
          <a:extLst/>
        </p:spPr>
        <p:txBody>
          <a:bodyPr wrap="none" lIns="68415" tIns="34208" rIns="68415" bIns="34208" anchor="ct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4" name="Rectangle 13"/>
          <p:cNvSpPr>
            <a:spLocks noChangeArrowheads="1"/>
          </p:cNvSpPr>
          <p:nvPr/>
        </p:nvSpPr>
        <p:spPr bwMode="auto">
          <a:xfrm>
            <a:off x="3062043" y="4975127"/>
            <a:ext cx="1788583" cy="1777939"/>
          </a:xfrm>
          <a:prstGeom prst="rect">
            <a:avLst/>
          </a:prstGeom>
          <a:solidFill>
            <a:schemeClr val="bg1"/>
          </a:solidFill>
          <a:ln w="12700">
            <a:solidFill>
              <a:srgbClr val="808080"/>
            </a:solidFill>
            <a:prstDash val="sysDot"/>
            <a:miter lim="800000"/>
            <a:headEnd/>
            <a:tailEnd/>
          </a:ln>
          <a:effectLst>
            <a:outerShdw blurRad="50800" dist="38100" dir="5400000" algn="t" rotWithShape="0">
              <a:prstClr val="black">
                <a:alpha val="40000"/>
              </a:prstClr>
            </a:outerShdw>
          </a:effectLst>
          <a:extLst/>
        </p:spPr>
        <p:txBody>
          <a:bodyPr wrap="none" lIns="68415" tIns="34208" rIns="68415" bIns="34208" anchor="ct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4" name="Line 9"/>
          <p:cNvSpPr>
            <a:spLocks noChangeShapeType="1"/>
          </p:cNvSpPr>
          <p:nvPr/>
        </p:nvSpPr>
        <p:spPr bwMode="auto">
          <a:xfrm flipV="1">
            <a:off x="1899147" y="4254199"/>
            <a:ext cx="0" cy="1017134"/>
          </a:xfrm>
          <a:prstGeom prst="line">
            <a:avLst/>
          </a:prstGeom>
          <a:noFill/>
          <a:ln w="28575">
            <a:solidFill>
              <a:schemeClr val="accent5">
                <a:lumMod val="50000"/>
              </a:schemeClr>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415" tIns="34208" rIns="68415" bIns="34208"/>
          <a:lstStyle/>
          <a:p>
            <a:endParaRPr lang="ja-JP" altLang="en-US"/>
          </a:p>
        </p:txBody>
      </p:sp>
      <p:sp>
        <p:nvSpPr>
          <p:cNvPr id="16" name="Rectangle 13"/>
          <p:cNvSpPr>
            <a:spLocks noChangeArrowheads="1"/>
          </p:cNvSpPr>
          <p:nvPr/>
        </p:nvSpPr>
        <p:spPr bwMode="auto">
          <a:xfrm>
            <a:off x="1004855" y="4975127"/>
            <a:ext cx="1788583" cy="1777939"/>
          </a:xfrm>
          <a:prstGeom prst="rect">
            <a:avLst/>
          </a:prstGeom>
          <a:solidFill>
            <a:schemeClr val="bg1"/>
          </a:solidFill>
          <a:ln w="12700">
            <a:solidFill>
              <a:srgbClr val="808080"/>
            </a:solidFill>
            <a:prstDash val="sysDot"/>
            <a:miter lim="800000"/>
            <a:headEnd/>
            <a:tailEnd/>
          </a:ln>
          <a:effectLst>
            <a:outerShdw blurRad="50800" dist="38100" dir="5400000" algn="t" rotWithShape="0">
              <a:prstClr val="black">
                <a:alpha val="40000"/>
              </a:prstClr>
            </a:outerShdw>
          </a:effectLst>
          <a:extLst/>
        </p:spPr>
        <p:txBody>
          <a:bodyPr wrap="none" lIns="68415" tIns="34208" rIns="68415" bIns="34208" anchor="ct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 name="Rectangle 23"/>
          <p:cNvSpPr>
            <a:spLocks noChangeArrowheads="1"/>
          </p:cNvSpPr>
          <p:nvPr/>
        </p:nvSpPr>
        <p:spPr bwMode="auto">
          <a:xfrm>
            <a:off x="1565502" y="536430"/>
            <a:ext cx="6854598" cy="1714699"/>
          </a:xfrm>
          <a:prstGeom prst="rect">
            <a:avLst/>
          </a:prstGeom>
          <a:solidFill>
            <a:schemeClr val="accent5">
              <a:lumMod val="75000"/>
            </a:schemeClr>
          </a:solidFill>
          <a:ln w="6350">
            <a:solidFill>
              <a:srgbClr val="808080"/>
            </a:solidFill>
            <a:miter lim="800000"/>
            <a:headEnd/>
            <a:tailEnd/>
          </a:ln>
          <a:effectLst/>
          <a:extLst/>
        </p:spPr>
        <p:txBody>
          <a:bodyPr wrap="none" lIns="68415" tIns="34208" rIns="68415" bIns="34208" anchor="ct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8" name="Rectangle 36"/>
          <p:cNvSpPr>
            <a:spLocks noChangeArrowheads="1"/>
          </p:cNvSpPr>
          <p:nvPr/>
        </p:nvSpPr>
        <p:spPr bwMode="auto">
          <a:xfrm>
            <a:off x="1117529" y="4893292"/>
            <a:ext cx="1563236" cy="253750"/>
          </a:xfrm>
          <a:prstGeom prst="rect">
            <a:avLst/>
          </a:prstGeom>
          <a:solidFill>
            <a:schemeClr val="bg1"/>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415" tIns="34208" rIns="68415" bIns="34208" anchor="ctr">
            <a:spAutoFit/>
          </a:bodyP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dirty="0">
                <a:latin typeface="HGP創英角ｺﾞｼｯｸUB" panose="020B0900000000000000" pitchFamily="50" charset="-128"/>
                <a:ea typeface="HGP創英角ｺﾞｼｯｸUB" panose="020B0900000000000000" pitchFamily="50" charset="-128"/>
              </a:rPr>
              <a:t>　</a:t>
            </a:r>
            <a:r>
              <a:rPr lang="ja-JP" altLang="en-US" dirty="0" smtClean="0">
                <a:latin typeface="HGP創英角ｺﾞｼｯｸUB" panose="020B0900000000000000" pitchFamily="50" charset="-128"/>
                <a:ea typeface="HGP創英角ｺﾞｼｯｸUB" panose="020B0900000000000000" pitchFamily="50" charset="-128"/>
              </a:rPr>
              <a:t>　　マリーナ事業　　</a:t>
            </a:r>
            <a:r>
              <a:rPr lang="ja-JP" altLang="en-US" dirty="0">
                <a:latin typeface="HGP創英角ｺﾞｼｯｸUB" panose="020B0900000000000000" pitchFamily="50" charset="-128"/>
                <a:ea typeface="HGP創英角ｺﾞｼｯｸUB" panose="020B0900000000000000" pitchFamily="50" charset="-128"/>
              </a:rPr>
              <a:t>　</a:t>
            </a:r>
          </a:p>
        </p:txBody>
      </p:sp>
      <p:sp>
        <p:nvSpPr>
          <p:cNvPr id="45" name="Rectangle 97"/>
          <p:cNvSpPr>
            <a:spLocks noChangeArrowheads="1"/>
          </p:cNvSpPr>
          <p:nvPr/>
        </p:nvSpPr>
        <p:spPr bwMode="auto">
          <a:xfrm>
            <a:off x="7287552" y="4896985"/>
            <a:ext cx="1487620" cy="253750"/>
          </a:xfrm>
          <a:prstGeom prst="rect">
            <a:avLst/>
          </a:prstGeom>
          <a:solidFill>
            <a:schemeClr val="bg1"/>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415" tIns="34208" rIns="68415" bIns="34208" anchor="ctr">
            <a:spAutoFit/>
          </a:bodyP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dirty="0" smtClean="0">
                <a:latin typeface="HGP創英角ｺﾞｼｯｸUB" panose="020B0900000000000000" pitchFamily="50" charset="-128"/>
                <a:ea typeface="HGP創英角ｺﾞｼｯｸUB" panose="020B0900000000000000" pitchFamily="50" charset="-128"/>
              </a:rPr>
              <a:t>新規事業開発</a:t>
            </a:r>
            <a:r>
              <a:rPr lang="ja-JP" altLang="en-US" dirty="0">
                <a:latin typeface="HGP創英角ｺﾞｼｯｸUB" panose="020B0900000000000000" pitchFamily="50" charset="-128"/>
                <a:ea typeface="HGP創英角ｺﾞｼｯｸUB" panose="020B0900000000000000" pitchFamily="50" charset="-128"/>
              </a:rPr>
              <a:t>　</a:t>
            </a:r>
          </a:p>
        </p:txBody>
      </p:sp>
      <p:sp>
        <p:nvSpPr>
          <p:cNvPr id="57" name="Rectangle 142"/>
          <p:cNvSpPr>
            <a:spLocks noChangeArrowheads="1"/>
          </p:cNvSpPr>
          <p:nvPr/>
        </p:nvSpPr>
        <p:spPr bwMode="auto">
          <a:xfrm>
            <a:off x="3125921" y="4893292"/>
            <a:ext cx="1660827" cy="253750"/>
          </a:xfrm>
          <a:prstGeom prst="rect">
            <a:avLst/>
          </a:prstGeom>
          <a:solidFill>
            <a:schemeClr val="bg1"/>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415" tIns="34208" rIns="68415" bIns="34208" anchor="ctr">
            <a:spAutoFit/>
          </a:bodyP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dirty="0" smtClean="0">
                <a:latin typeface="HGP創英角ｺﾞｼｯｸUB" panose="020B0900000000000000" pitchFamily="50" charset="-128"/>
                <a:ea typeface="HGP創英角ｺﾞｼｯｸUB" panose="020B0900000000000000" pitchFamily="50" charset="-128"/>
              </a:rPr>
              <a:t>店舗・施設活用事業</a:t>
            </a:r>
            <a:r>
              <a:rPr lang="ja-JP" altLang="en-US" sz="700" dirty="0">
                <a:latin typeface="HGP創英角ｺﾞｼｯｸUB" panose="020B0900000000000000" pitchFamily="50" charset="-128"/>
                <a:ea typeface="HGP創英角ｺﾞｼｯｸUB" panose="020B0900000000000000" pitchFamily="50" charset="-128"/>
              </a:rPr>
              <a:t>　</a:t>
            </a:r>
          </a:p>
        </p:txBody>
      </p:sp>
      <p:sp>
        <p:nvSpPr>
          <p:cNvPr id="58" name="Rectangle 143"/>
          <p:cNvSpPr>
            <a:spLocks noChangeArrowheads="1"/>
          </p:cNvSpPr>
          <p:nvPr/>
        </p:nvSpPr>
        <p:spPr bwMode="auto">
          <a:xfrm>
            <a:off x="5336679" y="4893292"/>
            <a:ext cx="1322479" cy="253750"/>
          </a:xfrm>
          <a:prstGeom prst="rect">
            <a:avLst/>
          </a:prstGeom>
          <a:solidFill>
            <a:schemeClr val="bg1"/>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415" tIns="34208" rIns="68415" bIns="34208" anchor="ctr">
            <a:spAutoFit/>
          </a:bodyP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dirty="0" smtClean="0">
                <a:latin typeface="HGP創英角ｺﾞｼｯｸUB" panose="020B0900000000000000" pitchFamily="50" charset="-128"/>
                <a:ea typeface="HGP創英角ｺﾞｼｯｸUB" panose="020B0900000000000000" pitchFamily="50" charset="-128"/>
              </a:rPr>
              <a:t>イベント事業</a:t>
            </a:r>
            <a:endParaRPr lang="ja-JP" altLang="en-US" sz="700" dirty="0">
              <a:latin typeface="HGP創英角ｺﾞｼｯｸUB" panose="020B0900000000000000" pitchFamily="50" charset="-128"/>
              <a:ea typeface="HGP創英角ｺﾞｼｯｸUB" panose="020B0900000000000000" pitchFamily="50" charset="-128"/>
            </a:endParaRPr>
          </a:p>
        </p:txBody>
      </p:sp>
      <p:sp>
        <p:nvSpPr>
          <p:cNvPr id="59" name="Rectangle 146"/>
          <p:cNvSpPr>
            <a:spLocks noChangeArrowheads="1"/>
          </p:cNvSpPr>
          <p:nvPr/>
        </p:nvSpPr>
        <p:spPr bwMode="auto">
          <a:xfrm>
            <a:off x="7083633" y="5148347"/>
            <a:ext cx="1895456" cy="1638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415" tIns="34208" rIns="68415" bIns="34208">
            <a:spAutoFit/>
          </a:bodyP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800" dirty="0" smtClean="0">
                <a:latin typeface="HG丸ｺﾞｼｯｸM-PRO" panose="020F0600000000000000" pitchFamily="50" charset="-128"/>
                <a:ea typeface="HG丸ｺﾞｼｯｸM-PRO" panose="020F0600000000000000" pitchFamily="50" charset="-128"/>
              </a:rPr>
              <a:t>事業開始後、新たな価値を見出すべく以下の事業実現にむけて調査、社会実験を経て事業化を図る</a:t>
            </a:r>
            <a:endParaRPr lang="en-US" altLang="ja-JP" sz="800" dirty="0" smtClean="0">
              <a:latin typeface="HG丸ｺﾞｼｯｸM-PRO" panose="020F0600000000000000" pitchFamily="50" charset="-128"/>
              <a:ea typeface="HG丸ｺﾞｼｯｸM-PRO" panose="020F0600000000000000" pitchFamily="50" charset="-128"/>
            </a:endParaRPr>
          </a:p>
          <a:p>
            <a:pPr eaLnBrk="1" hangingPunct="1"/>
            <a:endParaRPr lang="en-US" altLang="ja-JP" sz="400" dirty="0" smtClean="0">
              <a:latin typeface="HG丸ｺﾞｼｯｸM-PRO" panose="020F0600000000000000" pitchFamily="50" charset="-128"/>
              <a:ea typeface="HG丸ｺﾞｼｯｸM-PRO" panose="020F0600000000000000" pitchFamily="50" charset="-128"/>
            </a:endParaRPr>
          </a:p>
          <a:p>
            <a:pPr eaLnBrk="1" hangingPunct="1"/>
            <a:endParaRPr lang="en-US" altLang="ja-JP" sz="400" dirty="0">
              <a:latin typeface="HG丸ｺﾞｼｯｸM-PRO" panose="020F0600000000000000" pitchFamily="50" charset="-128"/>
              <a:ea typeface="HG丸ｺﾞｼｯｸM-PRO" panose="020F0600000000000000" pitchFamily="50" charset="-128"/>
            </a:endParaRPr>
          </a:p>
          <a:p>
            <a:pPr eaLnBrk="1" hangingPunct="1"/>
            <a:endParaRPr lang="ja-JP" altLang="en-US" sz="400" dirty="0">
              <a:latin typeface="HG丸ｺﾞｼｯｸM-PRO" panose="020F0600000000000000" pitchFamily="50" charset="-128"/>
              <a:ea typeface="HG丸ｺﾞｼｯｸM-PRO" panose="020F0600000000000000" pitchFamily="50" charset="-128"/>
            </a:endParaRPr>
          </a:p>
          <a:p>
            <a:pPr eaLnBrk="1" hangingPunct="1"/>
            <a:r>
              <a:rPr lang="ja-JP" altLang="en-US" sz="700" dirty="0" smtClean="0">
                <a:latin typeface="HG丸ｺﾞｼｯｸM-PRO" panose="020F0600000000000000" pitchFamily="50" charset="-128"/>
                <a:ea typeface="HG丸ｺﾞｼｯｸM-PRO" panose="020F0600000000000000" pitchFamily="50" charset="-128"/>
              </a:rPr>
              <a:t>■</a:t>
            </a:r>
            <a:r>
              <a:rPr lang="ja-JP" altLang="en-US" sz="700" dirty="0">
                <a:latin typeface="HG丸ｺﾞｼｯｸM-PRO" panose="020F0600000000000000" pitchFamily="50" charset="-128"/>
                <a:ea typeface="HG丸ｺﾞｼｯｸM-PRO" panose="020F0600000000000000" pitchFamily="50" charset="-128"/>
              </a:rPr>
              <a:t>船を使用したゲストハウス</a:t>
            </a:r>
            <a:r>
              <a:rPr lang="ja-JP" altLang="en-US" sz="700" dirty="0" smtClean="0">
                <a:latin typeface="HG丸ｺﾞｼｯｸM-PRO" panose="020F0600000000000000" pitchFamily="50" charset="-128"/>
                <a:ea typeface="HG丸ｺﾞｼｯｸM-PRO" panose="020F0600000000000000" pitchFamily="50" charset="-128"/>
              </a:rPr>
              <a:t>、</a:t>
            </a:r>
            <a:endParaRPr lang="en-US" altLang="ja-JP" sz="700" dirty="0" smtClean="0">
              <a:latin typeface="HG丸ｺﾞｼｯｸM-PRO" panose="020F0600000000000000" pitchFamily="50" charset="-128"/>
              <a:ea typeface="HG丸ｺﾞｼｯｸM-PRO" panose="020F0600000000000000" pitchFamily="50" charset="-128"/>
            </a:endParaRPr>
          </a:p>
          <a:p>
            <a:pPr eaLnBrk="1" hangingPunct="1"/>
            <a:r>
              <a:rPr lang="ja-JP" altLang="en-US" sz="700" dirty="0">
                <a:latin typeface="HG丸ｺﾞｼｯｸM-PRO" panose="020F0600000000000000" pitchFamily="50" charset="-128"/>
                <a:ea typeface="HG丸ｺﾞｼｯｸM-PRO" panose="020F0600000000000000" pitchFamily="50" charset="-128"/>
              </a:rPr>
              <a:t>　</a:t>
            </a:r>
            <a:r>
              <a:rPr lang="ja-JP" altLang="en-US" sz="700" dirty="0" smtClean="0">
                <a:latin typeface="HG丸ｺﾞｼｯｸM-PRO" panose="020F0600000000000000" pitchFamily="50" charset="-128"/>
                <a:ea typeface="HG丸ｺﾞｼｯｸM-PRO" panose="020F0600000000000000" pitchFamily="50" charset="-128"/>
              </a:rPr>
              <a:t>水上学校（川海空の魅力と安全）</a:t>
            </a:r>
            <a:endParaRPr lang="en-US" altLang="ja-JP" sz="700" dirty="0" smtClean="0">
              <a:latin typeface="HG丸ｺﾞｼｯｸM-PRO" panose="020F0600000000000000" pitchFamily="50" charset="-128"/>
              <a:ea typeface="HG丸ｺﾞｼｯｸM-PRO" panose="020F0600000000000000" pitchFamily="50" charset="-128"/>
            </a:endParaRPr>
          </a:p>
          <a:p>
            <a:pPr eaLnBrk="1" hangingPunct="1"/>
            <a:r>
              <a:rPr lang="ja-JP" altLang="en-US" sz="700" dirty="0" smtClean="0">
                <a:latin typeface="HG丸ｺﾞｼｯｸM-PRO" panose="020F0600000000000000" pitchFamily="50" charset="-128"/>
                <a:ea typeface="HG丸ｺﾞｼｯｸM-PRO" panose="020F0600000000000000" pitchFamily="50" charset="-128"/>
              </a:rPr>
              <a:t>■水上飛行機事業</a:t>
            </a:r>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700" dirty="0">
                <a:latin typeface="HG丸ｺﾞｼｯｸM-PRO" panose="020F0600000000000000" pitchFamily="50" charset="-128"/>
                <a:ea typeface="HG丸ｺﾞｼｯｸM-PRO" panose="020F0600000000000000" pitchFamily="50" charset="-128"/>
              </a:rPr>
              <a:t>　</a:t>
            </a:r>
            <a:r>
              <a:rPr lang="ja-JP" altLang="en-US" sz="700" dirty="0" smtClean="0">
                <a:latin typeface="HG丸ｺﾞｼｯｸM-PRO" panose="020F0600000000000000" pitchFamily="50" charset="-128"/>
                <a:ea typeface="HG丸ｺﾞｼｯｸM-PRO" panose="020F0600000000000000" pitchFamily="50" charset="-128"/>
              </a:rPr>
              <a:t>水上飛行機関連事業開発</a:t>
            </a:r>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700" dirty="0">
                <a:latin typeface="HG丸ｺﾞｼｯｸM-PRO" panose="020F0600000000000000" pitchFamily="50" charset="-128"/>
                <a:ea typeface="HG丸ｺﾞｼｯｸM-PRO" panose="020F0600000000000000" pitchFamily="50" charset="-128"/>
              </a:rPr>
              <a:t>　</a:t>
            </a:r>
            <a:r>
              <a:rPr lang="ja-JP" altLang="en-US" sz="700" dirty="0" smtClean="0">
                <a:latin typeface="HG丸ｺﾞｼｯｸM-PRO" panose="020F0600000000000000" pitchFamily="50" charset="-128"/>
                <a:ea typeface="HG丸ｺﾞｼｯｸM-PRO" panose="020F0600000000000000" pitchFamily="50" charset="-128"/>
              </a:rPr>
              <a:t>・係留サービス・販売への広報活動</a:t>
            </a:r>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700" dirty="0">
                <a:latin typeface="HG丸ｺﾞｼｯｸM-PRO" panose="020F0600000000000000" pitchFamily="50" charset="-128"/>
                <a:ea typeface="HG丸ｺﾞｼｯｸM-PRO" panose="020F0600000000000000" pitchFamily="50" charset="-128"/>
              </a:rPr>
              <a:t>　</a:t>
            </a:r>
            <a:r>
              <a:rPr lang="ja-JP" altLang="en-US" sz="700" dirty="0" smtClean="0">
                <a:latin typeface="HG丸ｺﾞｼｯｸM-PRO" panose="020F0600000000000000" pitchFamily="50" charset="-128"/>
                <a:ea typeface="HG丸ｺﾞｼｯｸM-PRO" panose="020F0600000000000000" pitchFamily="50" charset="-128"/>
              </a:rPr>
              <a:t>・体験会実施</a:t>
            </a:r>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700" dirty="0" smtClean="0">
                <a:latin typeface="HG丸ｺﾞｼｯｸM-PRO" panose="020F0600000000000000" pitchFamily="50" charset="-128"/>
                <a:ea typeface="HG丸ｺﾞｼｯｸM-PRO" panose="020F0600000000000000" pitchFamily="50" charset="-128"/>
              </a:rPr>
              <a:t>（発着は、可能エリアまで水上移動を想定</a:t>
            </a:r>
            <a:r>
              <a:rPr lang="en-US" altLang="ja-JP" sz="700" dirty="0" smtClean="0">
                <a:latin typeface="HG丸ｺﾞｼｯｸM-PRO" panose="020F0600000000000000" pitchFamily="50" charset="-128"/>
                <a:ea typeface="HG丸ｺﾞｼｯｸM-PRO" panose="020F0600000000000000" pitchFamily="50" charset="-128"/>
              </a:rPr>
              <a:t>—</a:t>
            </a:r>
            <a:r>
              <a:rPr lang="ja-JP" altLang="en-US" sz="700" dirty="0" smtClean="0">
                <a:latin typeface="HG丸ｺﾞｼｯｸM-PRO" panose="020F0600000000000000" pitchFamily="50" charset="-128"/>
                <a:ea typeface="HG丸ｺﾞｼｯｸM-PRO" panose="020F0600000000000000" pitchFamily="50" charset="-128"/>
              </a:rPr>
              <a:t>企業パートナーによる調整後）</a:t>
            </a:r>
            <a:endParaRPr lang="en-US" altLang="ja-JP" sz="700" dirty="0" smtClean="0">
              <a:latin typeface="HG丸ｺﾞｼｯｸM-PRO" panose="020F0600000000000000" pitchFamily="50" charset="-128"/>
              <a:ea typeface="HG丸ｺﾞｼｯｸM-PRO" panose="020F0600000000000000" pitchFamily="50" charset="-128"/>
            </a:endParaRPr>
          </a:p>
          <a:p>
            <a:endParaRPr lang="en-US" altLang="ja-JP" sz="700" dirty="0" smtClean="0">
              <a:latin typeface="HG丸ｺﾞｼｯｸM-PRO" panose="020F0600000000000000" pitchFamily="50" charset="-128"/>
              <a:ea typeface="HG丸ｺﾞｼｯｸM-PRO" panose="020F0600000000000000" pitchFamily="50" charset="-128"/>
            </a:endParaRPr>
          </a:p>
        </p:txBody>
      </p:sp>
      <p:sp>
        <p:nvSpPr>
          <p:cNvPr id="60" name="Rectangle 147"/>
          <p:cNvSpPr>
            <a:spLocks noChangeArrowheads="1"/>
          </p:cNvSpPr>
          <p:nvPr/>
        </p:nvSpPr>
        <p:spPr bwMode="auto">
          <a:xfrm>
            <a:off x="1001784" y="5123923"/>
            <a:ext cx="1896685" cy="173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415" tIns="34208" rIns="68415" bIns="34208">
            <a:spAutoFit/>
          </a:bodyP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700" dirty="0" smtClean="0">
                <a:latin typeface="HG丸ｺﾞｼｯｸM-PRO" panose="020F0600000000000000" pitchFamily="50" charset="-128"/>
                <a:ea typeface="HG丸ｺﾞｼｯｸM-PRO" panose="020F0600000000000000" pitchFamily="50" charset="-128"/>
              </a:rPr>
              <a:t>マリーナとしての中心業務。</a:t>
            </a:r>
            <a:endParaRPr lang="en-US" altLang="ja-JP" sz="700" dirty="0" smtClean="0">
              <a:latin typeface="HG丸ｺﾞｼｯｸM-PRO" panose="020F0600000000000000" pitchFamily="50" charset="-128"/>
              <a:ea typeface="HG丸ｺﾞｼｯｸM-PRO" panose="020F0600000000000000" pitchFamily="50" charset="-128"/>
            </a:endParaRPr>
          </a:p>
          <a:p>
            <a:pPr eaLnBrk="1" hangingPunct="1"/>
            <a:r>
              <a:rPr lang="ja-JP" altLang="en-US" sz="700" dirty="0" smtClean="0">
                <a:latin typeface="HG丸ｺﾞｼｯｸM-PRO" panose="020F0600000000000000" pitchFamily="50" charset="-128"/>
                <a:ea typeface="HG丸ｺﾞｼｯｸM-PRO" panose="020F0600000000000000" pitchFamily="50" charset="-128"/>
              </a:rPr>
              <a:t>桟橋の係留サービス及び周辺サービスの提供など</a:t>
            </a:r>
            <a:endParaRPr lang="ja-JP" altLang="en-US" sz="700" dirty="0">
              <a:latin typeface="HG丸ｺﾞｼｯｸM-PRO" panose="020F0600000000000000" pitchFamily="50" charset="-128"/>
              <a:ea typeface="HG丸ｺﾞｼｯｸM-PRO" panose="020F0600000000000000" pitchFamily="50" charset="-128"/>
            </a:endParaRPr>
          </a:p>
          <a:p>
            <a:endParaRPr lang="en-US" altLang="ja-JP" sz="700" dirty="0">
              <a:latin typeface="HG丸ｺﾞｼｯｸM-PRO" panose="020F0600000000000000" pitchFamily="50" charset="-128"/>
              <a:ea typeface="HG丸ｺﾞｼｯｸM-PRO" panose="020F0600000000000000" pitchFamily="50" charset="-128"/>
            </a:endParaRPr>
          </a:p>
          <a:p>
            <a:r>
              <a:rPr lang="ja-JP" altLang="en-US" sz="700" dirty="0" smtClean="0">
                <a:latin typeface="HG丸ｺﾞｼｯｸM-PRO" panose="020F0600000000000000" pitchFamily="50" charset="-128"/>
                <a:ea typeface="HG丸ｺﾞｼｯｸM-PRO" panose="020F0600000000000000" pitchFamily="50" charset="-128"/>
              </a:rPr>
              <a:t>マリーナ中核事業</a:t>
            </a:r>
            <a:endParaRPr lang="en-US" altLang="ja-JP" sz="700" dirty="0">
              <a:latin typeface="HG丸ｺﾞｼｯｸM-PRO" panose="020F0600000000000000" pitchFamily="50" charset="-128"/>
              <a:ea typeface="HG丸ｺﾞｼｯｸM-PRO" panose="020F0600000000000000" pitchFamily="50" charset="-128"/>
            </a:endParaRPr>
          </a:p>
          <a:p>
            <a:pPr eaLnBrk="1" hangingPunct="1"/>
            <a:r>
              <a:rPr lang="ja-JP" altLang="en-US" sz="700" dirty="0" smtClean="0">
                <a:latin typeface="HG丸ｺﾞｼｯｸM-PRO" panose="020F0600000000000000" pitchFamily="50" charset="-128"/>
                <a:ea typeface="HG丸ｺﾞｼｯｸM-PRO" panose="020F0600000000000000" pitchFamily="50" charset="-128"/>
              </a:rPr>
              <a:t>■小型船（</a:t>
            </a:r>
            <a:r>
              <a:rPr lang="en-US" altLang="ja-JP" sz="700" dirty="0" smtClean="0">
                <a:latin typeface="HG丸ｺﾞｼｯｸM-PRO" panose="020F0600000000000000" pitchFamily="50" charset="-128"/>
                <a:ea typeface="HG丸ｺﾞｼｯｸM-PRO" panose="020F0600000000000000" pitchFamily="50" charset="-128"/>
              </a:rPr>
              <a:t>100ft</a:t>
            </a:r>
            <a:r>
              <a:rPr lang="ja-JP" altLang="en-US" sz="700" dirty="0" smtClean="0">
                <a:latin typeface="HG丸ｺﾞｼｯｸM-PRO" panose="020F0600000000000000" pitchFamily="50" charset="-128"/>
                <a:ea typeface="HG丸ｺﾞｼｯｸM-PRO" panose="020F0600000000000000" pitchFamily="50" charset="-128"/>
              </a:rPr>
              <a:t>まで）係留</a:t>
            </a:r>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700" dirty="0" smtClean="0">
                <a:latin typeface="HG丸ｺﾞｼｯｸM-PRO" panose="020F0600000000000000" pitchFamily="50" charset="-128"/>
                <a:ea typeface="HG丸ｺﾞｼｯｸM-PRO" panose="020F0600000000000000" pitchFamily="50" charset="-128"/>
              </a:rPr>
              <a:t>■新艇・中古艇販売（代理）</a:t>
            </a:r>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700" dirty="0" smtClean="0">
                <a:latin typeface="HG丸ｺﾞｼｯｸM-PRO" panose="020F0600000000000000" pitchFamily="50" charset="-128"/>
                <a:ea typeface="HG丸ｺﾞｼｯｸM-PRO" panose="020F0600000000000000" pitchFamily="50" charset="-128"/>
              </a:rPr>
              <a:t>■関連商品販売</a:t>
            </a:r>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700" dirty="0" smtClean="0">
                <a:latin typeface="HG丸ｺﾞｼｯｸM-PRO" panose="020F0600000000000000" pitchFamily="50" charset="-128"/>
                <a:ea typeface="HG丸ｺﾞｼｯｸM-PRO" panose="020F0600000000000000" pitchFamily="50" charset="-128"/>
              </a:rPr>
              <a:t>■船舶応急修理</a:t>
            </a:r>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700" dirty="0" smtClean="0">
                <a:latin typeface="HG丸ｺﾞｼｯｸM-PRO" panose="020F0600000000000000" pitchFamily="50" charset="-128"/>
                <a:ea typeface="HG丸ｺﾞｼｯｸM-PRO" panose="020F0600000000000000" pitchFamily="50" charset="-128"/>
              </a:rPr>
              <a:t>■ボート、ヨット等のレンタル他</a:t>
            </a:r>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700" dirty="0" smtClean="0">
                <a:latin typeface="HG丸ｺﾞｼｯｸM-PRO" panose="020F0600000000000000" pitchFamily="50" charset="-128"/>
                <a:ea typeface="HG丸ｺﾞｼｯｸM-PRO" panose="020F0600000000000000" pitchFamily="50" charset="-128"/>
              </a:rPr>
              <a:t>■舟運事業</a:t>
            </a:r>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700" dirty="0">
                <a:latin typeface="HG丸ｺﾞｼｯｸM-PRO" panose="020F0600000000000000" pitchFamily="50" charset="-128"/>
                <a:ea typeface="HG丸ｺﾞｼｯｸM-PRO" panose="020F0600000000000000" pitchFamily="50" charset="-128"/>
              </a:rPr>
              <a:t>　</a:t>
            </a:r>
            <a:r>
              <a:rPr lang="ja-JP" altLang="en-US" sz="700" dirty="0" smtClean="0">
                <a:latin typeface="HG丸ｺﾞｼｯｸM-PRO" panose="020F0600000000000000" pitchFamily="50" charset="-128"/>
                <a:ea typeface="HG丸ｺﾞｼｯｸM-PRO" panose="020F0600000000000000" pitchFamily="50" charset="-128"/>
              </a:rPr>
              <a:t>瀬戸内海、大阪湾、市内（水の回廊）、淀川、京都、琵琶湖を舞台とする商品開発、運航サービス展開</a:t>
            </a:r>
            <a:endParaRPr lang="en-US" altLang="ja-JP" sz="700" dirty="0">
              <a:latin typeface="HG丸ｺﾞｼｯｸM-PRO" panose="020F0600000000000000" pitchFamily="50" charset="-128"/>
              <a:ea typeface="HG丸ｺﾞｼｯｸM-PRO" panose="020F0600000000000000" pitchFamily="50" charset="-128"/>
            </a:endParaRPr>
          </a:p>
          <a:p>
            <a:endParaRPr lang="ja-JP" altLang="en-US" sz="700" dirty="0">
              <a:latin typeface="HG丸ｺﾞｼｯｸM-PRO" panose="020F0600000000000000" pitchFamily="50" charset="-128"/>
              <a:ea typeface="HG丸ｺﾞｼｯｸM-PRO" panose="020F0600000000000000" pitchFamily="50" charset="-128"/>
            </a:endParaRPr>
          </a:p>
        </p:txBody>
      </p:sp>
      <p:sp>
        <p:nvSpPr>
          <p:cNvPr id="61" name="Rectangle 149"/>
          <p:cNvSpPr>
            <a:spLocks noChangeArrowheads="1"/>
          </p:cNvSpPr>
          <p:nvPr/>
        </p:nvSpPr>
        <p:spPr bwMode="auto">
          <a:xfrm>
            <a:off x="3067570" y="5185749"/>
            <a:ext cx="1777529" cy="1038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415" tIns="34208" rIns="68415" bIns="34208">
            <a:spAutoFit/>
          </a:bodyP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700" dirty="0" smtClean="0">
                <a:latin typeface="HG丸ｺﾞｼｯｸM-PRO" panose="020F0600000000000000" pitchFamily="50" charset="-128"/>
                <a:ea typeface="HG丸ｺﾞｼｯｸM-PRO" panose="020F0600000000000000" pitchFamily="50" charset="-128"/>
              </a:rPr>
              <a:t>台船を利用した店舗展開</a:t>
            </a:r>
            <a:endParaRPr lang="en-US" altLang="ja-JP" sz="700" dirty="0" smtClean="0">
              <a:latin typeface="HG丸ｺﾞｼｯｸM-PRO" panose="020F0600000000000000" pitchFamily="50" charset="-128"/>
              <a:ea typeface="HG丸ｺﾞｼｯｸM-PRO" panose="020F0600000000000000" pitchFamily="50" charset="-128"/>
            </a:endParaRPr>
          </a:p>
          <a:p>
            <a:pPr eaLnBrk="1" hangingPunct="1"/>
            <a:r>
              <a:rPr lang="ja-JP" altLang="en-US" sz="700" dirty="0" smtClean="0">
                <a:latin typeface="HG丸ｺﾞｼｯｸM-PRO" panose="020F0600000000000000" pitchFamily="50" charset="-128"/>
                <a:ea typeface="HG丸ｺﾞｼｯｸM-PRO" panose="020F0600000000000000" pitchFamily="50" charset="-128"/>
              </a:rPr>
              <a:t>また陸部分を含むエリアでのスポット</a:t>
            </a:r>
            <a:endParaRPr lang="en-US" altLang="ja-JP" sz="700" dirty="0" smtClean="0">
              <a:latin typeface="HG丸ｺﾞｼｯｸM-PRO" panose="020F0600000000000000" pitchFamily="50" charset="-128"/>
              <a:ea typeface="HG丸ｺﾞｼｯｸM-PRO" panose="020F0600000000000000" pitchFamily="50" charset="-128"/>
            </a:endParaRPr>
          </a:p>
          <a:p>
            <a:pPr eaLnBrk="1" hangingPunct="1"/>
            <a:r>
              <a:rPr lang="ja-JP" altLang="en-US" sz="700" dirty="0" smtClean="0">
                <a:latin typeface="HG丸ｺﾞｼｯｸM-PRO" panose="020F0600000000000000" pitchFamily="50" charset="-128"/>
                <a:ea typeface="HG丸ｺﾞｼｯｸM-PRO" panose="020F0600000000000000" pitchFamily="50" charset="-128"/>
              </a:rPr>
              <a:t>的な店舗イベントなど実施、代行サービス、季節毎に展開する飲食、物販系</a:t>
            </a:r>
            <a:endParaRPr lang="en-US" altLang="ja-JP" sz="700" dirty="0" smtClean="0">
              <a:latin typeface="HG丸ｺﾞｼｯｸM-PRO" panose="020F0600000000000000" pitchFamily="50" charset="-128"/>
              <a:ea typeface="HG丸ｺﾞｼｯｸM-PRO" panose="020F0600000000000000" pitchFamily="50" charset="-128"/>
            </a:endParaRPr>
          </a:p>
          <a:p>
            <a:pPr eaLnBrk="1" hangingPunct="1"/>
            <a:r>
              <a:rPr lang="ja-JP" altLang="en-US" sz="700" dirty="0" smtClean="0">
                <a:latin typeface="HG丸ｺﾞｼｯｸM-PRO" panose="020F0600000000000000" pitchFamily="50" charset="-128"/>
                <a:ea typeface="HG丸ｺﾞｼｯｸM-PRO" panose="020F0600000000000000" pitchFamily="50" charset="-128"/>
              </a:rPr>
              <a:t>事業のプロ</a:t>
            </a:r>
            <a:r>
              <a:rPr lang="ja-JP" altLang="en-US" sz="700" dirty="0">
                <a:latin typeface="HG丸ｺﾞｼｯｸM-PRO" panose="020F0600000000000000" pitchFamily="50" charset="-128"/>
                <a:ea typeface="HG丸ｺﾞｼｯｸM-PRO" panose="020F0600000000000000" pitchFamily="50" charset="-128"/>
              </a:rPr>
              <a:t>デ</a:t>
            </a:r>
            <a:r>
              <a:rPr lang="ja-JP" altLang="en-US" sz="700" dirty="0" smtClean="0">
                <a:latin typeface="HG丸ｺﾞｼｯｸM-PRO" panose="020F0600000000000000" pitchFamily="50" charset="-128"/>
                <a:ea typeface="HG丸ｺﾞｼｯｸM-PRO" panose="020F0600000000000000" pitchFamily="50" charset="-128"/>
              </a:rPr>
              <a:t>ュース</a:t>
            </a:r>
            <a:endParaRPr lang="en-US" altLang="ja-JP" sz="700" dirty="0">
              <a:latin typeface="HG丸ｺﾞｼｯｸM-PRO" panose="020F0600000000000000" pitchFamily="50" charset="-128"/>
              <a:ea typeface="HG丸ｺﾞｼｯｸM-PRO" panose="020F0600000000000000" pitchFamily="50" charset="-128"/>
            </a:endParaRPr>
          </a:p>
          <a:p>
            <a:pPr eaLnBrk="1" hangingPunct="1"/>
            <a:endParaRPr lang="ja-JP" altLang="en-US" sz="700" dirty="0">
              <a:latin typeface="HG丸ｺﾞｼｯｸM-PRO" panose="020F0600000000000000" pitchFamily="50" charset="-128"/>
              <a:ea typeface="HG丸ｺﾞｼｯｸM-PRO" panose="020F0600000000000000" pitchFamily="50" charset="-128"/>
            </a:endParaRPr>
          </a:p>
          <a:p>
            <a:r>
              <a:rPr lang="ja-JP" altLang="en-US" sz="700" dirty="0" smtClean="0">
                <a:latin typeface="HG丸ｺﾞｼｯｸM-PRO" panose="020F0600000000000000" pitchFamily="50" charset="-128"/>
                <a:ea typeface="HG丸ｺﾞｼｯｸM-PRO" panose="020F0600000000000000" pitchFamily="50" charset="-128"/>
              </a:rPr>
              <a:t>■店舗経営</a:t>
            </a:r>
            <a:r>
              <a:rPr lang="en-US" altLang="ja-JP" sz="700" dirty="0" smtClean="0">
                <a:latin typeface="HG丸ｺﾞｼｯｸM-PRO" panose="020F0600000000000000" pitchFamily="50" charset="-128"/>
                <a:ea typeface="HG丸ｺﾞｼｯｸM-PRO" panose="020F0600000000000000" pitchFamily="50" charset="-128"/>
              </a:rPr>
              <a:t>※</a:t>
            </a:r>
          </a:p>
          <a:p>
            <a:pPr eaLnBrk="1" hangingPunct="1"/>
            <a:r>
              <a:rPr lang="ja-JP" altLang="en-US" sz="700" dirty="0" smtClean="0">
                <a:latin typeface="HG丸ｺﾞｼｯｸM-PRO" panose="020F0600000000000000" pitchFamily="50" charset="-128"/>
                <a:ea typeface="HG丸ｺﾞｼｯｸM-PRO" panose="020F0600000000000000" pitchFamily="50" charset="-128"/>
              </a:rPr>
              <a:t>■店舗特性をいかしたイベント実施</a:t>
            </a:r>
            <a:endParaRPr lang="ja-JP" altLang="en-US" sz="700" dirty="0">
              <a:latin typeface="HG丸ｺﾞｼｯｸM-PRO" panose="020F0600000000000000" pitchFamily="50" charset="-128"/>
              <a:ea typeface="HG丸ｺﾞｼｯｸM-PRO" panose="020F0600000000000000" pitchFamily="50" charset="-128"/>
            </a:endParaRPr>
          </a:p>
          <a:p>
            <a:pPr eaLnBrk="1" hangingPunct="1"/>
            <a:r>
              <a:rPr lang="en-US" altLang="ja-JP" sz="700" dirty="0" smtClean="0">
                <a:latin typeface="HG丸ｺﾞｼｯｸM-PRO" panose="020F0600000000000000" pitchFamily="50" charset="-128"/>
                <a:ea typeface="HG丸ｺﾞｼｯｸM-PRO" panose="020F0600000000000000" pitchFamily="50" charset="-128"/>
              </a:rPr>
              <a:t>※</a:t>
            </a:r>
            <a:r>
              <a:rPr lang="ja-JP" altLang="en-US" sz="700" dirty="0" smtClean="0">
                <a:latin typeface="HG丸ｺﾞｼｯｸM-PRO" panose="020F0600000000000000" pitchFamily="50" charset="-128"/>
                <a:ea typeface="HG丸ｺﾞｼｯｸM-PRO" panose="020F0600000000000000" pitchFamily="50" charset="-128"/>
              </a:rPr>
              <a:t>ハワイアンカフェ、</a:t>
            </a:r>
            <a:r>
              <a:rPr lang="en-US" altLang="ja-JP" sz="700" dirty="0" err="1" smtClean="0">
                <a:latin typeface="HG丸ｺﾞｼｯｸM-PRO" panose="020F0600000000000000" pitchFamily="50" charset="-128"/>
                <a:ea typeface="HG丸ｺﾞｼｯｸM-PRO" panose="020F0600000000000000" pitchFamily="50" charset="-128"/>
              </a:rPr>
              <a:t>LIVE&amp;Bar</a:t>
            </a:r>
            <a:endParaRPr lang="en-US" altLang="ja-JP" sz="700" dirty="0" smtClean="0">
              <a:latin typeface="HG丸ｺﾞｼｯｸM-PRO" panose="020F0600000000000000" pitchFamily="50" charset="-128"/>
              <a:ea typeface="HG丸ｺﾞｼｯｸM-PRO" panose="020F0600000000000000" pitchFamily="50" charset="-128"/>
            </a:endParaRPr>
          </a:p>
        </p:txBody>
      </p:sp>
      <p:sp>
        <p:nvSpPr>
          <p:cNvPr id="62" name="Rectangle 150"/>
          <p:cNvSpPr>
            <a:spLocks noChangeArrowheads="1"/>
          </p:cNvSpPr>
          <p:nvPr/>
        </p:nvSpPr>
        <p:spPr bwMode="auto">
          <a:xfrm>
            <a:off x="5079058" y="5147213"/>
            <a:ext cx="1837720" cy="157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415" tIns="34208" rIns="68415" bIns="34208">
            <a:spAutoFit/>
          </a:bodyP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700" dirty="0" smtClean="0">
                <a:latin typeface="HG丸ｺﾞｼｯｸM-PRO" panose="020F0600000000000000" pitchFamily="50" charset="-128"/>
                <a:ea typeface="HG丸ｺﾞｼｯｸM-PRO" panose="020F0600000000000000" pitchFamily="50" charset="-128"/>
              </a:rPr>
              <a:t>本エリアの特性をいかした</a:t>
            </a:r>
            <a:endParaRPr lang="en-US" altLang="ja-JP" sz="700" dirty="0" smtClean="0">
              <a:latin typeface="HG丸ｺﾞｼｯｸM-PRO" panose="020F0600000000000000" pitchFamily="50" charset="-128"/>
              <a:ea typeface="HG丸ｺﾞｼｯｸM-PRO" panose="020F0600000000000000" pitchFamily="50" charset="-128"/>
            </a:endParaRPr>
          </a:p>
          <a:p>
            <a:pPr eaLnBrk="1" hangingPunct="1"/>
            <a:r>
              <a:rPr lang="ja-JP" altLang="en-US" sz="700" dirty="0" smtClean="0">
                <a:latin typeface="HG丸ｺﾞｼｯｸM-PRO" panose="020F0600000000000000" pitchFamily="50" charset="-128"/>
                <a:ea typeface="HG丸ｺﾞｼｯｸM-PRO" panose="020F0600000000000000" pitchFamily="50" charset="-128"/>
              </a:rPr>
              <a:t>各種イベントの実施</a:t>
            </a:r>
            <a:endParaRPr lang="en-US" altLang="ja-JP" sz="700" dirty="0" smtClean="0">
              <a:latin typeface="HG丸ｺﾞｼｯｸM-PRO" panose="020F0600000000000000" pitchFamily="50" charset="-128"/>
              <a:ea typeface="HG丸ｺﾞｼｯｸM-PRO" panose="020F0600000000000000" pitchFamily="50" charset="-128"/>
            </a:endParaRPr>
          </a:p>
          <a:p>
            <a:pPr eaLnBrk="1" hangingPunct="1"/>
            <a:endParaRPr lang="ja-JP" altLang="en-US" sz="700" dirty="0">
              <a:latin typeface="HG丸ｺﾞｼｯｸM-PRO" panose="020F0600000000000000" pitchFamily="50" charset="-128"/>
              <a:ea typeface="HG丸ｺﾞｼｯｸM-PRO" panose="020F0600000000000000" pitchFamily="50" charset="-128"/>
            </a:endParaRPr>
          </a:p>
          <a:p>
            <a:pPr eaLnBrk="1" hangingPunct="1"/>
            <a:r>
              <a:rPr lang="ja-JP" altLang="en-US" sz="700" dirty="0" smtClean="0">
                <a:latin typeface="HG丸ｺﾞｼｯｸM-PRO" panose="020F0600000000000000" pitchFamily="50" charset="-128"/>
                <a:ea typeface="HG丸ｺﾞｼｯｸM-PRO" panose="020F0600000000000000" pitchFamily="50" charset="-128"/>
              </a:rPr>
              <a:t>主催型</a:t>
            </a:r>
            <a:r>
              <a:rPr lang="ja-JP" altLang="en-US" sz="700" dirty="0">
                <a:latin typeface="HG丸ｺﾞｼｯｸM-PRO" panose="020F0600000000000000" pitchFamily="50" charset="-128"/>
                <a:ea typeface="HG丸ｺﾞｼｯｸM-PRO" panose="020F0600000000000000" pitchFamily="50" charset="-128"/>
              </a:rPr>
              <a:t>と外部</a:t>
            </a:r>
            <a:r>
              <a:rPr lang="ja-JP" altLang="en-US" sz="700" dirty="0" smtClean="0">
                <a:latin typeface="HG丸ｺﾞｼｯｸM-PRO" panose="020F0600000000000000" pitchFamily="50" charset="-128"/>
                <a:ea typeface="HG丸ｺﾞｼｯｸM-PRO" panose="020F0600000000000000" pitchFamily="50" charset="-128"/>
              </a:rPr>
              <a:t>団体との連携など</a:t>
            </a:r>
            <a:endParaRPr lang="ja-JP" altLang="en-US" sz="700" dirty="0">
              <a:latin typeface="HG丸ｺﾞｼｯｸM-PRO" panose="020F0600000000000000" pitchFamily="50" charset="-128"/>
              <a:ea typeface="HG丸ｺﾞｼｯｸM-PRO" panose="020F0600000000000000" pitchFamily="50" charset="-128"/>
            </a:endParaRPr>
          </a:p>
          <a:p>
            <a:pPr eaLnBrk="1" hangingPunct="1"/>
            <a:r>
              <a:rPr lang="ja-JP" altLang="en-US" sz="700" dirty="0" smtClean="0">
                <a:latin typeface="HG丸ｺﾞｼｯｸM-PRO" panose="020F0600000000000000" pitchFamily="50" charset="-128"/>
                <a:ea typeface="HG丸ｺﾞｼｯｸM-PRO" panose="020F0600000000000000" pitchFamily="50" charset="-128"/>
              </a:rPr>
              <a:t>例</a:t>
            </a:r>
            <a:r>
              <a:rPr lang="ja-JP" altLang="en-US" sz="700" dirty="0">
                <a:latin typeface="HG丸ｺﾞｼｯｸM-PRO" panose="020F0600000000000000" pitchFamily="50" charset="-128"/>
                <a:ea typeface="HG丸ｺﾞｼｯｸM-PRO" panose="020F0600000000000000" pitchFamily="50" charset="-128"/>
              </a:rPr>
              <a:t>■主催型：水都、地域活性をテーマとする各種</a:t>
            </a:r>
            <a:r>
              <a:rPr lang="ja-JP" altLang="en-US" sz="700" dirty="0" smtClean="0">
                <a:latin typeface="HG丸ｺﾞｼｯｸM-PRO" panose="020F0600000000000000" pitchFamily="50" charset="-128"/>
                <a:ea typeface="HG丸ｺﾞｼｯｸM-PRO" panose="020F0600000000000000" pitchFamily="50" charset="-128"/>
              </a:rPr>
              <a:t>イベント（特にハワイアンイベント、大人の音楽など）</a:t>
            </a:r>
            <a:endParaRPr lang="en-US" altLang="ja-JP" sz="700" dirty="0" smtClean="0">
              <a:latin typeface="HG丸ｺﾞｼｯｸM-PRO" panose="020F0600000000000000" pitchFamily="50" charset="-128"/>
              <a:ea typeface="HG丸ｺﾞｼｯｸM-PRO" panose="020F0600000000000000" pitchFamily="50" charset="-128"/>
            </a:endParaRPr>
          </a:p>
          <a:p>
            <a:pPr eaLnBrk="1" hangingPunct="1"/>
            <a:endParaRPr lang="ja-JP" altLang="en-US" sz="700" dirty="0">
              <a:latin typeface="HG丸ｺﾞｼｯｸM-PRO" panose="020F0600000000000000" pitchFamily="50" charset="-128"/>
              <a:ea typeface="HG丸ｺﾞｼｯｸM-PRO" panose="020F0600000000000000" pitchFamily="50" charset="-128"/>
            </a:endParaRPr>
          </a:p>
          <a:p>
            <a:pPr eaLnBrk="1" hangingPunct="1"/>
            <a:r>
              <a:rPr lang="ja-JP" altLang="en-US" sz="700" dirty="0">
                <a:latin typeface="HG丸ｺﾞｼｯｸM-PRO" panose="020F0600000000000000" pitchFamily="50" charset="-128"/>
                <a:ea typeface="HG丸ｺﾞｼｯｸM-PRO" panose="020F0600000000000000" pitchFamily="50" charset="-128"/>
              </a:rPr>
              <a:t>■連携：外部主催イベントの誘致</a:t>
            </a:r>
          </a:p>
          <a:p>
            <a:pPr eaLnBrk="1" hangingPunct="1"/>
            <a:r>
              <a:rPr lang="ja-JP" altLang="en-US" sz="700" dirty="0">
                <a:latin typeface="HG丸ｺﾞｼｯｸM-PRO" panose="020F0600000000000000" pitchFamily="50" charset="-128"/>
                <a:ea typeface="HG丸ｺﾞｼｯｸM-PRO" panose="020F0600000000000000" pitchFamily="50" charset="-128"/>
              </a:rPr>
              <a:t>・ボートショー・フローティング</a:t>
            </a:r>
            <a:r>
              <a:rPr lang="ja-JP" altLang="en-US" sz="700" dirty="0" smtClean="0">
                <a:latin typeface="HG丸ｺﾞｼｯｸM-PRO" panose="020F0600000000000000" pitchFamily="50" charset="-128"/>
                <a:ea typeface="HG丸ｺﾞｼｯｸM-PRO" panose="020F0600000000000000" pitchFamily="50" charset="-128"/>
              </a:rPr>
              <a:t>展示</a:t>
            </a:r>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700" dirty="0" smtClean="0">
                <a:latin typeface="HG丸ｺﾞｼｯｸM-PRO" panose="020F0600000000000000" pitchFamily="50" charset="-128"/>
                <a:ea typeface="HG丸ｺﾞｼｯｸM-PRO" panose="020F0600000000000000" pitchFamily="50" charset="-128"/>
              </a:rPr>
              <a:t>■川海の安全啓蒙イベント</a:t>
            </a:r>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700" dirty="0">
                <a:latin typeface="HG丸ｺﾞｼｯｸM-PRO" panose="020F0600000000000000" pitchFamily="50" charset="-128"/>
                <a:ea typeface="HG丸ｺﾞｼｯｸM-PRO" panose="020F0600000000000000" pitchFamily="50" charset="-128"/>
              </a:rPr>
              <a:t>■</a:t>
            </a:r>
            <a:r>
              <a:rPr lang="ja-JP" altLang="en-US" sz="700" dirty="0" smtClean="0">
                <a:latin typeface="HG丸ｺﾞｼｯｸM-PRO" panose="020F0600000000000000" pitchFamily="50" charset="-128"/>
                <a:ea typeface="HG丸ｺﾞｼｯｸM-PRO" panose="020F0600000000000000" pitchFamily="50" charset="-128"/>
              </a:rPr>
              <a:t>継続イベント</a:t>
            </a:r>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700" dirty="0">
                <a:latin typeface="HG丸ｺﾞｼｯｸM-PRO" panose="020F0600000000000000" pitchFamily="50" charset="-128"/>
                <a:ea typeface="HG丸ｺﾞｼｯｸM-PRO" panose="020F0600000000000000" pitchFamily="50" charset="-128"/>
              </a:rPr>
              <a:t>　</a:t>
            </a:r>
            <a:r>
              <a:rPr lang="ja-JP" altLang="en-US" sz="700" dirty="0" err="1" smtClean="0">
                <a:latin typeface="HG丸ｺﾞｼｯｸM-PRO" panose="020F0600000000000000" pitchFamily="50" charset="-128"/>
                <a:ea typeface="HG丸ｺﾞｼｯｸM-PRO" panose="020F0600000000000000" pitchFamily="50" charset="-128"/>
              </a:rPr>
              <a:t>ざこばの</a:t>
            </a:r>
            <a:r>
              <a:rPr lang="ja-JP" altLang="en-US" sz="700" dirty="0" smtClean="0">
                <a:latin typeface="HG丸ｺﾞｼｯｸM-PRO" panose="020F0600000000000000" pitchFamily="50" charset="-128"/>
                <a:ea typeface="HG丸ｺﾞｼｯｸM-PRO" panose="020F0600000000000000" pitchFamily="50" charset="-128"/>
              </a:rPr>
              <a:t>朝市など人気事業の</a:t>
            </a:r>
            <a:endParaRPr lang="en-US" altLang="ja-JP" sz="700" dirty="0" smtClean="0">
              <a:latin typeface="HG丸ｺﾞｼｯｸM-PRO" panose="020F0600000000000000" pitchFamily="50" charset="-128"/>
              <a:ea typeface="HG丸ｺﾞｼｯｸM-PRO" panose="020F0600000000000000" pitchFamily="50" charset="-128"/>
            </a:endParaRPr>
          </a:p>
          <a:p>
            <a:r>
              <a:rPr lang="ja-JP" altLang="en-US" sz="700" dirty="0">
                <a:latin typeface="HG丸ｺﾞｼｯｸM-PRO" panose="020F0600000000000000" pitchFamily="50" charset="-128"/>
                <a:ea typeface="HG丸ｺﾞｼｯｸM-PRO" panose="020F0600000000000000" pitchFamily="50" charset="-128"/>
              </a:rPr>
              <a:t>　</a:t>
            </a:r>
            <a:r>
              <a:rPr lang="ja-JP" altLang="en-US" sz="700" dirty="0" smtClean="0">
                <a:latin typeface="HG丸ｺﾞｼｯｸM-PRO" panose="020F0600000000000000" pitchFamily="50" charset="-128"/>
                <a:ea typeface="HG丸ｺﾞｼｯｸM-PRO" panose="020F0600000000000000" pitchFamily="50" charset="-128"/>
              </a:rPr>
              <a:t>継続実施協力体制づくり</a:t>
            </a:r>
            <a:endParaRPr lang="en-US" altLang="ja-JP" sz="700" dirty="0" smtClean="0">
              <a:latin typeface="HG丸ｺﾞｼｯｸM-PRO" panose="020F0600000000000000" pitchFamily="50" charset="-128"/>
              <a:ea typeface="HG丸ｺﾞｼｯｸM-PRO" panose="020F0600000000000000" pitchFamily="50" charset="-128"/>
            </a:endParaRPr>
          </a:p>
        </p:txBody>
      </p:sp>
      <p:sp>
        <p:nvSpPr>
          <p:cNvPr id="63" name="Rectangle 151"/>
          <p:cNvSpPr>
            <a:spLocks noChangeArrowheads="1"/>
          </p:cNvSpPr>
          <p:nvPr/>
        </p:nvSpPr>
        <p:spPr bwMode="auto">
          <a:xfrm>
            <a:off x="5754492" y="1000875"/>
            <a:ext cx="723541" cy="36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415" tIns="34208" rIns="68415" bIns="34208" anchor="ct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3300" b="1" dirty="0">
                <a:solidFill>
                  <a:schemeClr val="bg1"/>
                </a:solidFill>
                <a:ea typeface="HGP創英角ｺﾞｼｯｸUB" panose="020B0900000000000000" pitchFamily="50" charset="-128"/>
              </a:rPr>
              <a:t>３</a:t>
            </a:r>
          </a:p>
        </p:txBody>
      </p:sp>
      <p:sp>
        <p:nvSpPr>
          <p:cNvPr id="75" name="正方形/長方形 74"/>
          <p:cNvSpPr/>
          <p:nvPr/>
        </p:nvSpPr>
        <p:spPr>
          <a:xfrm>
            <a:off x="3368824" y="620688"/>
            <a:ext cx="3384376" cy="222972"/>
          </a:xfrm>
          <a:prstGeom prst="rect">
            <a:avLst/>
          </a:prstGeom>
        </p:spPr>
        <p:txBody>
          <a:bodyPr wrap="square" lIns="68415" tIns="34208" rIns="68415" bIns="34208">
            <a:spAutoFit/>
          </a:bodyPr>
          <a:lstStyle/>
          <a:p>
            <a:pPr algn="ctr"/>
            <a:r>
              <a:rPr lang="ja-JP" altLang="en-US" sz="1000" b="1" kern="100" dirty="0" smtClean="0">
                <a:solidFill>
                  <a:schemeClr val="bg1"/>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「大阪ふくしま・中之島ゲート</a:t>
            </a:r>
            <a:r>
              <a:rPr lang="ja-JP" altLang="ja-JP" sz="1000" b="1" kern="100" dirty="0" smtClean="0">
                <a:solidFill>
                  <a:schemeClr val="bg1"/>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海の駅</a:t>
            </a:r>
            <a:r>
              <a:rPr lang="ja-JP" altLang="en-US" sz="800" b="1" kern="100" dirty="0" smtClean="0">
                <a:solidFill>
                  <a:schemeClr val="bg1"/>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（仮称）」</a:t>
            </a:r>
            <a:r>
              <a:rPr lang="ja-JP" altLang="en-US" sz="1000" b="1" kern="100" dirty="0" smtClean="0">
                <a:solidFill>
                  <a:schemeClr val="bg1"/>
                </a:solidFill>
                <a:latin typeface="Century" panose="02040604050505020304" pitchFamily="18" charset="0"/>
                <a:ea typeface="HGP創英角ｺﾞｼｯｸUB" panose="020B0900000000000000" pitchFamily="50" charset="-128"/>
                <a:cs typeface="Times New Roman" panose="02020603050405020304" pitchFamily="18" charset="0"/>
              </a:rPr>
              <a:t>事業共同体</a:t>
            </a:r>
            <a:endParaRPr lang="en-US" altLang="ja-JP" sz="1000" b="1" kern="100" dirty="0" smtClean="0">
              <a:solidFill>
                <a:schemeClr val="bg1"/>
              </a:solidFill>
              <a:latin typeface="Century" panose="02040604050505020304" pitchFamily="18" charset="0"/>
              <a:ea typeface="HGP創英角ｺﾞｼｯｸUB" panose="020B0900000000000000" pitchFamily="50" charset="-128"/>
              <a:cs typeface="Times New Roman" panose="02020603050405020304" pitchFamily="18" charset="0"/>
            </a:endParaRPr>
          </a:p>
        </p:txBody>
      </p:sp>
      <p:sp>
        <p:nvSpPr>
          <p:cNvPr id="76" name="角丸四角形 75"/>
          <p:cNvSpPr/>
          <p:nvPr/>
        </p:nvSpPr>
        <p:spPr>
          <a:xfrm>
            <a:off x="1649604" y="2556546"/>
            <a:ext cx="6650953" cy="1493223"/>
          </a:xfrm>
          <a:prstGeom prst="roundRect">
            <a:avLst>
              <a:gd name="adj" fmla="val 10228"/>
            </a:avLst>
          </a:prstGeom>
          <a:solidFill>
            <a:schemeClr val="bg1"/>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sp>
        <p:nvSpPr>
          <p:cNvPr id="77" name="角丸四角形 76"/>
          <p:cNvSpPr/>
          <p:nvPr/>
        </p:nvSpPr>
        <p:spPr>
          <a:xfrm>
            <a:off x="2050868" y="898846"/>
            <a:ext cx="5877939" cy="1288040"/>
          </a:xfrm>
          <a:prstGeom prst="roundRect">
            <a:avLst>
              <a:gd name="adj" fmla="val 10228"/>
            </a:avLst>
          </a:prstGeom>
          <a:solidFill>
            <a:schemeClr val="bg1"/>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sp>
        <p:nvSpPr>
          <p:cNvPr id="78" name="正方形/長方形 77"/>
          <p:cNvSpPr/>
          <p:nvPr/>
        </p:nvSpPr>
        <p:spPr>
          <a:xfrm>
            <a:off x="4827493" y="3086372"/>
            <a:ext cx="1999045" cy="715415"/>
          </a:xfrm>
          <a:prstGeom prst="rect">
            <a:avLst/>
          </a:prstGeom>
        </p:spPr>
        <p:txBody>
          <a:bodyPr wrap="square" lIns="68415" tIns="34208" rIns="68415" bIns="34208">
            <a:spAutoFit/>
          </a:bodyPr>
          <a:lstStyle/>
          <a:p>
            <a:r>
              <a:rPr lang="ja-JP" altLang="en-US" sz="700" dirty="0">
                <a:solidFill>
                  <a:srgbClr val="333333"/>
                </a:solidFill>
                <a:latin typeface="Meiryo" panose="020B0604030504040204" pitchFamily="50" charset="-128"/>
                <a:ea typeface="Meiryo" panose="020B0604030504040204" pitchFamily="50" charset="-128"/>
              </a:rPr>
              <a:t>せとうちホールディングス株式</a:t>
            </a:r>
            <a:r>
              <a:rPr lang="ja-JP" altLang="en-US" sz="700" dirty="0" smtClean="0">
                <a:solidFill>
                  <a:srgbClr val="333333"/>
                </a:solidFill>
                <a:latin typeface="Meiryo" panose="020B0604030504040204" pitchFamily="50" charset="-128"/>
                <a:ea typeface="Meiryo" panose="020B0604030504040204" pitchFamily="50" charset="-128"/>
              </a:rPr>
              <a:t>会社</a:t>
            </a:r>
            <a:endParaRPr lang="en-US" altLang="ja-JP" sz="700" dirty="0" smtClean="0">
              <a:solidFill>
                <a:srgbClr val="333333"/>
              </a:solidFill>
              <a:latin typeface="Meiryo" panose="020B0604030504040204" pitchFamily="50" charset="-128"/>
              <a:ea typeface="Meiryo" panose="020B0604030504040204" pitchFamily="50" charset="-128"/>
            </a:endParaRPr>
          </a:p>
          <a:p>
            <a:r>
              <a:rPr lang="en-US" altLang="ja-JP" sz="700" dirty="0">
                <a:solidFill>
                  <a:srgbClr val="333333"/>
                </a:solidFill>
                <a:latin typeface="Meiryo" panose="020B0604030504040204" pitchFamily="50" charset="-128"/>
                <a:ea typeface="Meiryo" panose="020B0604030504040204" pitchFamily="50" charset="-128"/>
              </a:rPr>
              <a:t>Quest Aircraft Company</a:t>
            </a:r>
            <a:r>
              <a:rPr lang="ja-JP" altLang="en-US" sz="700" dirty="0" smtClean="0">
                <a:solidFill>
                  <a:srgbClr val="333333"/>
                </a:solidFill>
                <a:latin typeface="Meiryo" panose="020B0604030504040204" pitchFamily="50" charset="-128"/>
                <a:ea typeface="Meiryo" panose="020B0604030504040204" pitchFamily="50" charset="-128"/>
              </a:rPr>
              <a:t>社</a:t>
            </a:r>
            <a:endParaRPr lang="en-US" altLang="ja-JP" sz="700" dirty="0" smtClean="0">
              <a:solidFill>
                <a:srgbClr val="333333"/>
              </a:solidFill>
              <a:latin typeface="Meiryo" panose="020B0604030504040204" pitchFamily="50" charset="-128"/>
              <a:ea typeface="Meiryo" panose="020B0604030504040204" pitchFamily="50" charset="-128"/>
            </a:endParaRPr>
          </a:p>
          <a:p>
            <a:r>
              <a:rPr lang="ja-JP" altLang="en-US" sz="700" dirty="0" smtClean="0">
                <a:solidFill>
                  <a:srgbClr val="333333"/>
                </a:solidFill>
                <a:latin typeface="Meiryo" panose="020B0604030504040204" pitchFamily="50" charset="-128"/>
                <a:ea typeface="Meiryo" panose="020B0604030504040204" pitchFamily="50" charset="-128"/>
              </a:rPr>
              <a:t>（常石グループ）</a:t>
            </a:r>
            <a:endParaRPr lang="en-US" altLang="ja-JP" sz="700" dirty="0" smtClean="0">
              <a:solidFill>
                <a:srgbClr val="333333"/>
              </a:solidFill>
              <a:latin typeface="Meiryo" panose="020B0604030504040204" pitchFamily="50" charset="-128"/>
              <a:ea typeface="Meiryo" panose="020B0604030504040204" pitchFamily="50" charset="-128"/>
            </a:endParaRPr>
          </a:p>
          <a:p>
            <a:r>
              <a:rPr lang="ja-JP" altLang="en-US" sz="700" dirty="0">
                <a:solidFill>
                  <a:schemeClr val="bg1">
                    <a:lumMod val="50000"/>
                  </a:schemeClr>
                </a:solidFill>
                <a:latin typeface="HGP創英角ｺﾞｼｯｸUB" panose="020B0900000000000000" pitchFamily="50" charset="-128"/>
                <a:ea typeface="HGP創英角ｺﾞｼｯｸUB" panose="020B0900000000000000" pitchFamily="50" charset="-128"/>
              </a:rPr>
              <a:t>連携業務</a:t>
            </a:r>
            <a:endParaRPr lang="en-US" altLang="ja-JP" sz="700" dirty="0">
              <a:solidFill>
                <a:schemeClr val="bg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700" dirty="0" smtClean="0">
                <a:solidFill>
                  <a:schemeClr val="bg2">
                    <a:lumMod val="25000"/>
                  </a:schemeClr>
                </a:solidFill>
                <a:latin typeface="HG丸ｺﾞｼｯｸM-PRO" panose="020F0600000000000000" pitchFamily="50" charset="-128"/>
                <a:ea typeface="HG丸ｺﾞｼｯｸM-PRO" panose="020F0600000000000000" pitchFamily="50" charset="-128"/>
              </a:rPr>
              <a:t>造船業務全般、水上飛行艇運航、</a:t>
            </a:r>
            <a:endParaRPr lang="en-US" altLang="ja-JP" sz="700" dirty="0" smtClean="0">
              <a:solidFill>
                <a:schemeClr val="bg2">
                  <a:lumMod val="25000"/>
                </a:schemeClr>
              </a:solidFill>
              <a:latin typeface="HG丸ｺﾞｼｯｸM-PRO" panose="020F0600000000000000" pitchFamily="50" charset="-128"/>
              <a:ea typeface="HG丸ｺﾞｼｯｸM-PRO" panose="020F0600000000000000" pitchFamily="50" charset="-128"/>
            </a:endParaRPr>
          </a:p>
          <a:p>
            <a:r>
              <a:rPr lang="ja-JP" altLang="en-US" sz="700" dirty="0" smtClean="0">
                <a:solidFill>
                  <a:schemeClr val="bg2">
                    <a:lumMod val="25000"/>
                  </a:schemeClr>
                </a:solidFill>
                <a:latin typeface="HG丸ｺﾞｼｯｸM-PRO" panose="020F0600000000000000" pitchFamily="50" charset="-128"/>
                <a:ea typeface="HG丸ｺﾞｼｯｸM-PRO" panose="020F0600000000000000" pitchFamily="50" charset="-128"/>
              </a:rPr>
              <a:t>建築他</a:t>
            </a:r>
            <a:endParaRPr lang="ja-JP" altLang="en-US" sz="700" dirty="0">
              <a:solidFill>
                <a:schemeClr val="bg2">
                  <a:lumMod val="25000"/>
                </a:schemeClr>
              </a:solidFill>
              <a:latin typeface="HG丸ｺﾞｼｯｸM-PRO" panose="020F0600000000000000" pitchFamily="50" charset="-128"/>
              <a:ea typeface="HG丸ｺﾞｼｯｸM-PRO" panose="020F0600000000000000" pitchFamily="50" charset="-128"/>
            </a:endParaRPr>
          </a:p>
        </p:txBody>
      </p:sp>
      <p:pic>
        <p:nvPicPr>
          <p:cNvPr id="79" name="Picture 2" descr="Quest Aircraf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881" y="2651257"/>
            <a:ext cx="1758710" cy="29451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http://u.jimdo.com/www55/o/s1bebf188d0d945c8/img/i53ed01c134e4fd74/1432870587/std/imag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6408" y="931891"/>
            <a:ext cx="1330028" cy="47220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6" descr="ヤマハ発動機株式会社"/>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5238" y="2513617"/>
            <a:ext cx="1542292" cy="657072"/>
          </a:xfrm>
          <a:prstGeom prst="rect">
            <a:avLst/>
          </a:prstGeom>
          <a:noFill/>
          <a:extLst>
            <a:ext uri="{909E8E84-426E-40DD-AFC4-6F175D3DCCD1}">
              <a14:hiddenFill xmlns:a14="http://schemas.microsoft.com/office/drawing/2010/main">
                <a:solidFill>
                  <a:srgbClr val="FFFFFF"/>
                </a:solidFill>
              </a14:hiddenFill>
            </a:ext>
          </a:extLst>
        </p:spPr>
      </p:pic>
      <p:pic>
        <p:nvPicPr>
          <p:cNvPr id="82" name="図 81"/>
          <p:cNvPicPr>
            <a:picLocks noChangeAspect="1"/>
          </p:cNvPicPr>
          <p:nvPr/>
        </p:nvPicPr>
        <p:blipFill>
          <a:blip r:embed="rId6" cstate="print"/>
          <a:stretch>
            <a:fillRect/>
          </a:stretch>
        </p:blipFill>
        <p:spPr>
          <a:xfrm>
            <a:off x="2381295" y="982220"/>
            <a:ext cx="1509007" cy="422730"/>
          </a:xfrm>
          <a:prstGeom prst="rect">
            <a:avLst/>
          </a:prstGeom>
        </p:spPr>
      </p:pic>
      <p:pic>
        <p:nvPicPr>
          <p:cNvPr id="83" name="Picture 8" descr="ロゴ"/>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31788" y="961535"/>
            <a:ext cx="1534421" cy="45187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0" descr="CALMEL+R caf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0509" y="2595988"/>
            <a:ext cx="1064072" cy="502860"/>
          </a:xfrm>
          <a:prstGeom prst="rect">
            <a:avLst/>
          </a:prstGeom>
          <a:noFill/>
          <a:extLst>
            <a:ext uri="{909E8E84-426E-40DD-AFC4-6F175D3DCCD1}">
              <a14:hiddenFill xmlns:a14="http://schemas.microsoft.com/office/drawing/2010/main">
                <a:solidFill>
                  <a:srgbClr val="FFFFFF"/>
                </a:solidFill>
              </a14:hiddenFill>
            </a:ext>
          </a:extLst>
        </p:spPr>
      </p:pic>
      <p:sp>
        <p:nvSpPr>
          <p:cNvPr id="86" name="正方形/長方形 85"/>
          <p:cNvSpPr/>
          <p:nvPr/>
        </p:nvSpPr>
        <p:spPr>
          <a:xfrm>
            <a:off x="4213913" y="2335800"/>
            <a:ext cx="1306756" cy="222972"/>
          </a:xfrm>
          <a:prstGeom prst="rect">
            <a:avLst/>
          </a:prstGeom>
        </p:spPr>
        <p:txBody>
          <a:bodyPr wrap="none" lIns="68415" tIns="34208" rIns="68415" bIns="34208">
            <a:spAutoFit/>
          </a:bodyPr>
          <a:lstStyle/>
          <a:p>
            <a:r>
              <a:rPr lang="ja-JP" altLang="en-US" sz="1000" dirty="0">
                <a:solidFill>
                  <a:schemeClr val="bg2">
                    <a:lumMod val="50000"/>
                  </a:schemeClr>
                </a:solidFill>
                <a:latin typeface="HGP創英角ｺﾞｼｯｸUB" panose="020B0900000000000000" pitchFamily="50" charset="-128"/>
                <a:ea typeface="HGP創英角ｺﾞｼｯｸUB" panose="020B0900000000000000" pitchFamily="50" charset="-128"/>
              </a:rPr>
              <a:t>事業</a:t>
            </a:r>
            <a:r>
              <a:rPr lang="ja-JP" altLang="en-US" sz="1000" dirty="0" smtClean="0">
                <a:solidFill>
                  <a:schemeClr val="bg2">
                    <a:lumMod val="50000"/>
                  </a:schemeClr>
                </a:solidFill>
                <a:latin typeface="HGP創英角ｺﾞｼｯｸUB" panose="020B0900000000000000" pitchFamily="50" charset="-128"/>
                <a:ea typeface="HGP創英角ｺﾞｼｯｸUB" panose="020B0900000000000000" pitchFamily="50" charset="-128"/>
              </a:rPr>
              <a:t>パートナー企業体</a:t>
            </a:r>
            <a:endParaRPr lang="ja-JP" altLang="en-US" sz="1000" dirty="0">
              <a:solidFill>
                <a:schemeClr val="bg2">
                  <a:lumMod val="50000"/>
                </a:schemeClr>
              </a:solidFill>
              <a:latin typeface="HGP創英角ｺﾞｼｯｸUB" panose="020B0900000000000000" pitchFamily="50" charset="-128"/>
              <a:ea typeface="HGP創英角ｺﾞｼｯｸUB" panose="020B0900000000000000" pitchFamily="50" charset="-128"/>
            </a:endParaRPr>
          </a:p>
        </p:txBody>
      </p:sp>
      <p:sp>
        <p:nvSpPr>
          <p:cNvPr id="87" name="正方形/長方形 86"/>
          <p:cNvSpPr/>
          <p:nvPr/>
        </p:nvSpPr>
        <p:spPr>
          <a:xfrm>
            <a:off x="2385921" y="1461412"/>
            <a:ext cx="1409348" cy="761581"/>
          </a:xfrm>
          <a:prstGeom prst="rect">
            <a:avLst/>
          </a:prstGeom>
          <a:effectLst/>
        </p:spPr>
        <p:txBody>
          <a:bodyPr wrap="none" lIns="68415" tIns="34208" rIns="68415" bIns="34208">
            <a:spAutoFit/>
          </a:bodyPr>
          <a:lstStyle/>
          <a:p>
            <a:r>
              <a:rPr lang="ja-JP" altLang="en-US" sz="900"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rPr>
              <a:t>株式会社ビバック</a:t>
            </a:r>
            <a:endParaRPr lang="en-US" altLang="ja-JP" sz="900"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endParaRPr lang="en-US" altLang="ja-JP" sz="900"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9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rPr>
              <a:t>台船、桟橋設置</a:t>
            </a:r>
            <a:endParaRPr lang="en-US" altLang="ja-JP" sz="9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9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rPr>
              <a:t>船舶関係保全、管理業務</a:t>
            </a:r>
            <a:endParaRPr lang="en-US" altLang="ja-JP" sz="9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9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rPr>
              <a:t>船舶修理、クレーン業務他</a:t>
            </a:r>
            <a:endParaRPr lang="ja-JP" altLang="en-US" sz="900" dirty="0">
              <a:solidFill>
                <a:schemeClr val="bg1">
                  <a:lumMod val="50000"/>
                </a:schemeClr>
              </a:solidFill>
              <a:latin typeface="HGP創英角ｺﾞｼｯｸUB" panose="020B0900000000000000" pitchFamily="50" charset="-128"/>
              <a:ea typeface="HGP創英角ｺﾞｼｯｸUB" panose="020B0900000000000000" pitchFamily="50" charset="-128"/>
            </a:endParaRPr>
          </a:p>
        </p:txBody>
      </p:sp>
      <p:sp>
        <p:nvSpPr>
          <p:cNvPr id="88" name="正方形/長方形 87"/>
          <p:cNvSpPr/>
          <p:nvPr/>
        </p:nvSpPr>
        <p:spPr>
          <a:xfrm>
            <a:off x="4396332" y="1461412"/>
            <a:ext cx="1423775" cy="900081"/>
          </a:xfrm>
          <a:prstGeom prst="rect">
            <a:avLst/>
          </a:prstGeom>
          <a:effectLst/>
        </p:spPr>
        <p:txBody>
          <a:bodyPr wrap="none" lIns="68415" tIns="34208" rIns="68415" bIns="34208">
            <a:spAutoFit/>
          </a:bodyPr>
          <a:lstStyle/>
          <a:p>
            <a:r>
              <a:rPr lang="ja-JP" altLang="en-US" sz="9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株式</a:t>
            </a:r>
            <a:r>
              <a:rPr lang="ja-JP" altLang="en-US" sz="900"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rPr>
              <a:t>会社サンバリー</a:t>
            </a:r>
            <a:endParaRPr lang="en-US" altLang="ja-JP" sz="900"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900"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rPr>
              <a:t>コンシューマ</a:t>
            </a:r>
            <a:r>
              <a:rPr lang="ja-JP" altLang="en-US" sz="9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a:t>
            </a:r>
            <a:r>
              <a:rPr lang="ja-JP" altLang="en-US" sz="900"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rPr>
              <a:t>マーケティング</a:t>
            </a:r>
            <a:endParaRPr lang="en-US" altLang="ja-JP" sz="900"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endParaRPr lang="en-US" altLang="ja-JP" sz="900"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9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rPr>
              <a:t>店舗開発、管理、内装</a:t>
            </a:r>
            <a:endParaRPr lang="en-US" altLang="ja-JP" sz="9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9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rPr>
              <a:t>電</a:t>
            </a:r>
            <a:r>
              <a:rPr lang="ja-JP" altLang="en-US" sz="900" dirty="0">
                <a:solidFill>
                  <a:schemeClr val="bg1">
                    <a:lumMod val="50000"/>
                  </a:schemeClr>
                </a:solidFill>
                <a:latin typeface="HGP創英角ｺﾞｼｯｸUB" panose="020B0900000000000000" pitchFamily="50" charset="-128"/>
                <a:ea typeface="HGP創英角ｺﾞｼｯｸUB" panose="020B0900000000000000" pitchFamily="50" charset="-128"/>
              </a:rPr>
              <a:t>気</a:t>
            </a:r>
            <a:r>
              <a:rPr lang="ja-JP" altLang="en-US" sz="9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rPr>
              <a:t>通信設備施工他</a:t>
            </a:r>
            <a:endParaRPr lang="en-US" altLang="ja-JP" sz="9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endParaRPr>
          </a:p>
          <a:p>
            <a:endParaRPr lang="ja-JP" altLang="en-US" sz="900" dirty="0">
              <a:solidFill>
                <a:schemeClr val="bg1">
                  <a:lumMod val="50000"/>
                </a:schemeClr>
              </a:solidFill>
              <a:latin typeface="HGP創英角ｺﾞｼｯｸUB" panose="020B0900000000000000" pitchFamily="50" charset="-128"/>
              <a:ea typeface="HGP創英角ｺﾞｼｯｸUB" panose="020B0900000000000000" pitchFamily="50" charset="-128"/>
            </a:endParaRPr>
          </a:p>
        </p:txBody>
      </p:sp>
      <p:sp>
        <p:nvSpPr>
          <p:cNvPr id="89" name="正方形/長方形 88"/>
          <p:cNvSpPr/>
          <p:nvPr/>
        </p:nvSpPr>
        <p:spPr>
          <a:xfrm>
            <a:off x="6222143" y="1461412"/>
            <a:ext cx="1213782" cy="900081"/>
          </a:xfrm>
          <a:prstGeom prst="rect">
            <a:avLst/>
          </a:prstGeom>
          <a:effectLst/>
        </p:spPr>
        <p:txBody>
          <a:bodyPr wrap="none" lIns="68415" tIns="34208" rIns="68415" bIns="34208">
            <a:spAutoFit/>
          </a:bodyPr>
          <a:lstStyle/>
          <a:p>
            <a:r>
              <a:rPr lang="ja-JP" altLang="en-US" sz="900"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rPr>
              <a:t>伴ピーアール株式会社</a:t>
            </a:r>
            <a:endParaRPr lang="en-US" altLang="ja-JP" sz="900"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endParaRPr lang="en-US" altLang="ja-JP" sz="9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9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rPr>
              <a:t>ＰＲ計画、舟運事業</a:t>
            </a:r>
            <a:endParaRPr lang="en-US" altLang="ja-JP" sz="9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9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rPr>
              <a:t>事業コンサルティング</a:t>
            </a:r>
            <a:endParaRPr lang="en-US" altLang="ja-JP" sz="9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9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rPr>
              <a:t>イベント企画他</a:t>
            </a:r>
            <a:endParaRPr lang="en-US" altLang="ja-JP" sz="9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endParaRPr>
          </a:p>
          <a:p>
            <a:endParaRPr lang="ja-JP" altLang="en-US" sz="900" dirty="0">
              <a:solidFill>
                <a:schemeClr val="bg1">
                  <a:lumMod val="50000"/>
                </a:schemeClr>
              </a:solidFill>
              <a:latin typeface="HGP創英角ｺﾞｼｯｸUB" panose="020B0900000000000000" pitchFamily="50" charset="-128"/>
              <a:ea typeface="HGP創英角ｺﾞｼｯｸUB" panose="020B0900000000000000" pitchFamily="50" charset="-128"/>
            </a:endParaRPr>
          </a:p>
        </p:txBody>
      </p:sp>
      <p:sp>
        <p:nvSpPr>
          <p:cNvPr id="90" name="正方形/長方形 89"/>
          <p:cNvSpPr/>
          <p:nvPr/>
        </p:nvSpPr>
        <p:spPr>
          <a:xfrm>
            <a:off x="3450021" y="3086372"/>
            <a:ext cx="1266680" cy="1100136"/>
          </a:xfrm>
          <a:prstGeom prst="rect">
            <a:avLst/>
          </a:prstGeom>
          <a:effectLst/>
        </p:spPr>
        <p:txBody>
          <a:bodyPr wrap="none" lIns="68415" tIns="34208" rIns="68415" bIns="34208">
            <a:spAutoFit/>
          </a:bodyPr>
          <a:lstStyle/>
          <a:p>
            <a:r>
              <a:rPr lang="ja-JP" altLang="en-US" sz="900" dirty="0" smtClean="0">
                <a:solidFill>
                  <a:schemeClr val="accent1">
                    <a:lumMod val="50000"/>
                  </a:schemeClr>
                </a:solidFill>
                <a:latin typeface="HG丸ｺﾞｼｯｸM-PRO" panose="020F0600000000000000" pitchFamily="50" charset="-128"/>
                <a:ea typeface="HG丸ｺﾞｼｯｸM-PRO" panose="020F0600000000000000" pitchFamily="50" charset="-128"/>
              </a:rPr>
              <a:t>アールカフェ</a:t>
            </a:r>
            <a:endParaRPr lang="en-US" altLang="ja-JP" sz="900" dirty="0" smtClean="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800" dirty="0" smtClean="0">
                <a:solidFill>
                  <a:schemeClr val="bg2">
                    <a:lumMod val="25000"/>
                  </a:schemeClr>
                </a:solidFill>
                <a:latin typeface="HG丸ｺﾞｼｯｸM-PRO" panose="020F0600000000000000" pitchFamily="50" charset="-128"/>
                <a:ea typeface="HG丸ｺﾞｼｯｸM-PRO" panose="020F0600000000000000" pitchFamily="50" charset="-128"/>
              </a:rPr>
              <a:t>（ハワイアンカフェ）</a:t>
            </a:r>
            <a:endParaRPr lang="en-US" altLang="ja-JP" sz="800" dirty="0" smtClean="0">
              <a:solidFill>
                <a:schemeClr val="bg2">
                  <a:lumMod val="25000"/>
                </a:schemeClr>
              </a:solidFill>
              <a:latin typeface="HG丸ｺﾞｼｯｸM-PRO" panose="020F0600000000000000" pitchFamily="50" charset="-128"/>
              <a:ea typeface="HG丸ｺﾞｼｯｸM-PRO" panose="020F0600000000000000" pitchFamily="50" charset="-128"/>
            </a:endParaRPr>
          </a:p>
          <a:p>
            <a:r>
              <a:rPr lang="ja-JP" altLang="en-US" sz="900" dirty="0">
                <a:solidFill>
                  <a:schemeClr val="bg1">
                    <a:lumMod val="50000"/>
                  </a:schemeClr>
                </a:solidFill>
                <a:latin typeface="HGP創英角ｺﾞｼｯｸUB" panose="020B0900000000000000" pitchFamily="50" charset="-128"/>
                <a:ea typeface="HGP創英角ｺﾞｼｯｸUB" panose="020B0900000000000000" pitchFamily="50" charset="-128"/>
              </a:rPr>
              <a:t>連携業務</a:t>
            </a:r>
            <a:endParaRPr lang="en-US" altLang="ja-JP" sz="900" dirty="0">
              <a:solidFill>
                <a:schemeClr val="bg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800" dirty="0" smtClean="0">
                <a:solidFill>
                  <a:schemeClr val="bg2">
                    <a:lumMod val="25000"/>
                  </a:schemeClr>
                </a:solidFill>
                <a:latin typeface="HG丸ｺﾞｼｯｸM-PRO" panose="020F0600000000000000" pitchFamily="50" charset="-128"/>
                <a:ea typeface="HG丸ｺﾞｼｯｸM-PRO" panose="020F0600000000000000" pitchFamily="50" charset="-128"/>
              </a:rPr>
              <a:t>店舗運営</a:t>
            </a:r>
            <a:endParaRPr lang="en-US" altLang="ja-JP" sz="800" b="1" dirty="0" smtClean="0">
              <a:solidFill>
                <a:schemeClr val="bg2">
                  <a:lumMod val="25000"/>
                </a:schemeClr>
              </a:solidFill>
              <a:latin typeface="HG丸ｺﾞｼｯｸM-PRO" panose="020F0600000000000000" pitchFamily="50" charset="-128"/>
              <a:ea typeface="HG丸ｺﾞｼｯｸM-PRO" panose="020F0600000000000000" pitchFamily="50" charset="-128"/>
            </a:endParaRPr>
          </a:p>
          <a:p>
            <a:r>
              <a:rPr lang="ja-JP" altLang="en-US" sz="800" dirty="0" smtClean="0">
                <a:solidFill>
                  <a:schemeClr val="bg2">
                    <a:lumMod val="25000"/>
                  </a:schemeClr>
                </a:solidFill>
                <a:latin typeface="HG丸ｺﾞｼｯｸM-PRO" panose="020F0600000000000000" pitchFamily="50" charset="-128"/>
                <a:ea typeface="HG丸ｺﾞｼｯｸM-PRO" panose="020F0600000000000000" pitchFamily="50" charset="-128"/>
              </a:rPr>
              <a:t>マリーンスポーツ</a:t>
            </a:r>
            <a:endParaRPr lang="en-US" altLang="ja-JP" sz="800" dirty="0" smtClean="0">
              <a:solidFill>
                <a:schemeClr val="bg2">
                  <a:lumMod val="25000"/>
                </a:schemeClr>
              </a:solidFill>
              <a:latin typeface="HG丸ｺﾞｼｯｸM-PRO" panose="020F0600000000000000" pitchFamily="50" charset="-128"/>
              <a:ea typeface="HG丸ｺﾞｼｯｸM-PRO" panose="020F0600000000000000" pitchFamily="50" charset="-128"/>
            </a:endParaRPr>
          </a:p>
          <a:p>
            <a:r>
              <a:rPr lang="ja-JP" altLang="en-US" sz="800" dirty="0" smtClean="0">
                <a:solidFill>
                  <a:schemeClr val="bg2">
                    <a:lumMod val="25000"/>
                  </a:schemeClr>
                </a:solidFill>
                <a:latin typeface="HG丸ｺﾞｼｯｸM-PRO" panose="020F0600000000000000" pitchFamily="50" charset="-128"/>
                <a:ea typeface="HG丸ｺﾞｼｯｸM-PRO" panose="020F0600000000000000" pitchFamily="50" charset="-128"/>
              </a:rPr>
              <a:t>機材レンタル、サービス</a:t>
            </a:r>
            <a:endParaRPr lang="en-US" altLang="ja-JP" sz="800" dirty="0">
              <a:solidFill>
                <a:schemeClr val="bg2">
                  <a:lumMod val="25000"/>
                </a:schemeClr>
              </a:solidFill>
              <a:latin typeface="HG丸ｺﾞｼｯｸM-PRO" panose="020F0600000000000000" pitchFamily="50" charset="-128"/>
              <a:ea typeface="HG丸ｺﾞｼｯｸM-PRO" panose="020F0600000000000000" pitchFamily="50" charset="-128"/>
            </a:endParaRPr>
          </a:p>
          <a:p>
            <a:r>
              <a:rPr lang="ja-JP" altLang="en-US" sz="800" dirty="0" smtClean="0">
                <a:solidFill>
                  <a:schemeClr val="bg2">
                    <a:lumMod val="25000"/>
                  </a:schemeClr>
                </a:solidFill>
                <a:latin typeface="HG丸ｺﾞｼｯｸM-PRO" panose="020F0600000000000000" pitchFamily="50" charset="-128"/>
                <a:ea typeface="HG丸ｺﾞｼｯｸM-PRO" panose="020F0600000000000000" pitchFamily="50" charset="-128"/>
              </a:rPr>
              <a:t>イベント企画制作他</a:t>
            </a:r>
            <a:endParaRPr lang="en-US" altLang="ja-JP" sz="800" dirty="0" smtClean="0">
              <a:solidFill>
                <a:schemeClr val="bg2">
                  <a:lumMod val="25000"/>
                </a:schemeClr>
              </a:solidFill>
              <a:latin typeface="HG丸ｺﾞｼｯｸM-PRO" panose="020F0600000000000000" pitchFamily="50" charset="-128"/>
              <a:ea typeface="HG丸ｺﾞｼｯｸM-PRO" panose="020F0600000000000000" pitchFamily="50" charset="-128"/>
            </a:endParaRPr>
          </a:p>
          <a:p>
            <a:endParaRPr lang="ja-JP" altLang="en-US" sz="900" dirty="0">
              <a:solidFill>
                <a:schemeClr val="bg2">
                  <a:lumMod val="25000"/>
                </a:schemeClr>
              </a:solidFill>
              <a:latin typeface="HG丸ｺﾞｼｯｸM-PRO" panose="020F0600000000000000" pitchFamily="50" charset="-128"/>
              <a:ea typeface="HG丸ｺﾞｼｯｸM-PRO" panose="020F0600000000000000" pitchFamily="50" charset="-128"/>
            </a:endParaRPr>
          </a:p>
        </p:txBody>
      </p:sp>
      <p:sp>
        <p:nvSpPr>
          <p:cNvPr id="93" name="正方形/長方形 92"/>
          <p:cNvSpPr/>
          <p:nvPr/>
        </p:nvSpPr>
        <p:spPr>
          <a:xfrm>
            <a:off x="1878428" y="3086372"/>
            <a:ext cx="1266680" cy="715415"/>
          </a:xfrm>
          <a:prstGeom prst="rect">
            <a:avLst/>
          </a:prstGeom>
          <a:effectLst/>
        </p:spPr>
        <p:txBody>
          <a:bodyPr wrap="none" lIns="68415" tIns="34208" rIns="68415" bIns="34208">
            <a:spAutoFit/>
          </a:bodyPr>
          <a:lstStyle/>
          <a:p>
            <a:r>
              <a:rPr lang="ja-JP" altLang="en-US" sz="900" dirty="0" smtClean="0">
                <a:solidFill>
                  <a:schemeClr val="accent1">
                    <a:lumMod val="50000"/>
                  </a:schemeClr>
                </a:solidFill>
                <a:latin typeface="HG丸ｺﾞｼｯｸM-PRO" panose="020F0600000000000000" pitchFamily="50" charset="-128"/>
                <a:ea typeface="HG丸ｺﾞｼｯｸM-PRO" panose="020F0600000000000000" pitchFamily="50" charset="-128"/>
              </a:rPr>
              <a:t>ＹＡＭＡＨＡ</a:t>
            </a:r>
            <a:endParaRPr lang="en-US" altLang="ja-JP" sz="900" dirty="0" smtClean="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900" dirty="0">
                <a:solidFill>
                  <a:schemeClr val="bg1">
                    <a:lumMod val="50000"/>
                  </a:schemeClr>
                </a:solidFill>
                <a:latin typeface="HGP創英角ｺﾞｼｯｸUB" panose="020B0900000000000000" pitchFamily="50" charset="-128"/>
                <a:ea typeface="HGP創英角ｺﾞｼｯｸUB" panose="020B0900000000000000" pitchFamily="50" charset="-128"/>
              </a:rPr>
              <a:t>連携</a:t>
            </a:r>
            <a:r>
              <a:rPr lang="ja-JP" altLang="en-US" sz="9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rPr>
              <a:t>業務</a:t>
            </a:r>
            <a:endParaRPr lang="en-US" altLang="ja-JP" sz="900" dirty="0" smtClean="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800" dirty="0" smtClean="0">
                <a:solidFill>
                  <a:schemeClr val="bg2">
                    <a:lumMod val="25000"/>
                  </a:schemeClr>
                </a:solidFill>
                <a:latin typeface="HG丸ｺﾞｼｯｸM-PRO" panose="020F0600000000000000" pitchFamily="50" charset="-128"/>
                <a:ea typeface="HG丸ｺﾞｼｯｸM-PRO" panose="020F0600000000000000" pitchFamily="50" charset="-128"/>
              </a:rPr>
              <a:t>レンタルボートサービス</a:t>
            </a:r>
            <a:endParaRPr lang="en-US" altLang="ja-JP" sz="800" dirty="0" smtClean="0">
              <a:solidFill>
                <a:schemeClr val="bg2">
                  <a:lumMod val="25000"/>
                </a:schemeClr>
              </a:solidFill>
              <a:latin typeface="HG丸ｺﾞｼｯｸM-PRO" panose="020F0600000000000000" pitchFamily="50" charset="-128"/>
              <a:ea typeface="HG丸ｺﾞｼｯｸM-PRO" panose="020F0600000000000000" pitchFamily="50" charset="-128"/>
            </a:endParaRPr>
          </a:p>
          <a:p>
            <a:r>
              <a:rPr lang="ja-JP" altLang="en-US" sz="800" dirty="0" smtClean="0">
                <a:solidFill>
                  <a:schemeClr val="bg2">
                    <a:lumMod val="25000"/>
                  </a:schemeClr>
                </a:solidFill>
                <a:latin typeface="HG丸ｺﾞｼｯｸM-PRO" panose="020F0600000000000000" pitchFamily="50" charset="-128"/>
                <a:ea typeface="HG丸ｺﾞｼｯｸM-PRO" panose="020F0600000000000000" pitchFamily="50" charset="-128"/>
              </a:rPr>
              <a:t>ボート、関連商品販売、</a:t>
            </a:r>
            <a:endParaRPr lang="en-US" altLang="ja-JP" sz="800" dirty="0" smtClean="0">
              <a:solidFill>
                <a:schemeClr val="bg2">
                  <a:lumMod val="25000"/>
                </a:schemeClr>
              </a:solidFill>
              <a:latin typeface="HG丸ｺﾞｼｯｸM-PRO" panose="020F0600000000000000" pitchFamily="50" charset="-128"/>
              <a:ea typeface="HG丸ｺﾞｼｯｸM-PRO" panose="020F0600000000000000" pitchFamily="50" charset="-128"/>
            </a:endParaRPr>
          </a:p>
          <a:p>
            <a:r>
              <a:rPr lang="ja-JP" altLang="en-US" sz="800" dirty="0" smtClean="0">
                <a:solidFill>
                  <a:schemeClr val="bg2">
                    <a:lumMod val="25000"/>
                  </a:schemeClr>
                </a:solidFill>
                <a:latin typeface="HG丸ｺﾞｼｯｸM-PRO" panose="020F0600000000000000" pitchFamily="50" charset="-128"/>
                <a:ea typeface="HG丸ｺﾞｼｯｸM-PRO" panose="020F0600000000000000" pitchFamily="50" charset="-128"/>
              </a:rPr>
              <a:t>各海の駅との連携事業</a:t>
            </a:r>
            <a:endParaRPr lang="ja-JP" altLang="en-US" sz="800" dirty="0">
              <a:solidFill>
                <a:schemeClr val="bg2">
                  <a:lumMod val="25000"/>
                </a:schemeClr>
              </a:solidFill>
              <a:latin typeface="HG丸ｺﾞｼｯｸM-PRO" panose="020F0600000000000000" pitchFamily="50" charset="-128"/>
              <a:ea typeface="HG丸ｺﾞｼｯｸM-PRO" panose="020F0600000000000000" pitchFamily="50" charset="-128"/>
            </a:endParaRPr>
          </a:p>
        </p:txBody>
      </p:sp>
      <p:cxnSp>
        <p:nvCxnSpPr>
          <p:cNvPr id="94" name="直線コネクタ 93"/>
          <p:cNvCxnSpPr/>
          <p:nvPr/>
        </p:nvCxnSpPr>
        <p:spPr>
          <a:xfrm>
            <a:off x="3384545" y="2686375"/>
            <a:ext cx="0" cy="1271131"/>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6" name="Picture 2" descr="DA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16922" y="2667221"/>
            <a:ext cx="767327" cy="255776"/>
          </a:xfrm>
          <a:prstGeom prst="rect">
            <a:avLst/>
          </a:prstGeom>
          <a:noFill/>
          <a:extLst>
            <a:ext uri="{909E8E84-426E-40DD-AFC4-6F175D3DCCD1}">
              <a14:hiddenFill xmlns:a14="http://schemas.microsoft.com/office/drawing/2010/main">
                <a:solidFill>
                  <a:srgbClr val="FFFFFF"/>
                </a:solidFill>
              </a14:hiddenFill>
            </a:ext>
          </a:extLst>
        </p:spPr>
      </p:pic>
      <p:sp>
        <p:nvSpPr>
          <p:cNvPr id="97" name="正方形/長方形 96"/>
          <p:cNvSpPr/>
          <p:nvPr/>
        </p:nvSpPr>
        <p:spPr>
          <a:xfrm>
            <a:off x="6686020" y="3086372"/>
            <a:ext cx="1484689" cy="761581"/>
          </a:xfrm>
          <a:prstGeom prst="rect">
            <a:avLst/>
          </a:prstGeom>
        </p:spPr>
        <p:txBody>
          <a:bodyPr wrap="none" lIns="68415" tIns="34208" rIns="68415" bIns="34208">
            <a:spAutoFit/>
          </a:bodyPr>
          <a:lstStyle/>
          <a:p>
            <a:r>
              <a:rPr lang="ja-JP" altLang="en-US" sz="800" dirty="0" smtClean="0">
                <a:solidFill>
                  <a:srgbClr val="000000"/>
                </a:solidFill>
                <a:latin typeface="Hiragino Kaku Gothic ProN"/>
              </a:rPr>
              <a:t>株式会社 ダン計画研究所</a:t>
            </a:r>
            <a:endParaRPr lang="en-US" altLang="ja-JP" sz="800" dirty="0" smtClean="0">
              <a:solidFill>
                <a:srgbClr val="000000"/>
              </a:solidFill>
              <a:latin typeface="Hiragino Kaku Gothic ProN"/>
            </a:endParaRPr>
          </a:p>
          <a:p>
            <a:r>
              <a:rPr lang="ja-JP" altLang="en-US" sz="700" dirty="0" smtClean="0">
                <a:solidFill>
                  <a:schemeClr val="bg2">
                    <a:lumMod val="25000"/>
                  </a:schemeClr>
                </a:solidFill>
                <a:latin typeface="+mn-ea"/>
              </a:rPr>
              <a:t>大</a:t>
            </a:r>
            <a:r>
              <a:rPr lang="zh-TW" altLang="en-US" sz="700" dirty="0" smtClean="0">
                <a:solidFill>
                  <a:schemeClr val="bg2">
                    <a:lumMod val="25000"/>
                  </a:schemeClr>
                </a:solidFill>
                <a:latin typeface="+mn-ea"/>
              </a:rPr>
              <a:t>阪小型水上旅客船協議会</a:t>
            </a:r>
            <a:r>
              <a:rPr lang="ja-JP" altLang="en-US" sz="700" dirty="0" smtClean="0">
                <a:solidFill>
                  <a:schemeClr val="bg2">
                    <a:lumMod val="25000"/>
                  </a:schemeClr>
                </a:solidFill>
                <a:latin typeface="+mn-ea"/>
              </a:rPr>
              <a:t>事務局</a:t>
            </a:r>
            <a:endParaRPr lang="en-US" altLang="zh-TW" sz="700" dirty="0" smtClean="0">
              <a:solidFill>
                <a:schemeClr val="bg2">
                  <a:lumMod val="25000"/>
                </a:schemeClr>
              </a:solidFill>
              <a:latin typeface="+mn-ea"/>
            </a:endParaRPr>
          </a:p>
          <a:p>
            <a:r>
              <a:rPr lang="ja-JP" altLang="en-US" sz="800" dirty="0" smtClean="0">
                <a:solidFill>
                  <a:schemeClr val="bg1">
                    <a:lumMod val="50000"/>
                  </a:schemeClr>
                </a:solidFill>
                <a:latin typeface="HGP創英角ｺﾞｼｯｸUB" panose="020B0900000000000000" pitchFamily="50" charset="-128"/>
                <a:ea typeface="HGP創英角ｺﾞｼｯｸUB" panose="020B0900000000000000" pitchFamily="50" charset="-128"/>
              </a:rPr>
              <a:t>連携</a:t>
            </a:r>
            <a:r>
              <a:rPr lang="ja-JP" altLang="en-US" sz="800" dirty="0">
                <a:solidFill>
                  <a:schemeClr val="bg1">
                    <a:lumMod val="50000"/>
                  </a:schemeClr>
                </a:solidFill>
                <a:latin typeface="HGP創英角ｺﾞｼｯｸUB" panose="020B0900000000000000" pitchFamily="50" charset="-128"/>
                <a:ea typeface="HGP創英角ｺﾞｼｯｸUB" panose="020B0900000000000000" pitchFamily="50" charset="-128"/>
              </a:rPr>
              <a:t>業務</a:t>
            </a:r>
            <a:endParaRPr lang="en-US" altLang="ja-JP" sz="800" dirty="0">
              <a:solidFill>
                <a:schemeClr val="bg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700" dirty="0" smtClean="0">
                <a:solidFill>
                  <a:schemeClr val="bg2">
                    <a:lumMod val="25000"/>
                  </a:schemeClr>
                </a:solidFill>
                <a:latin typeface="HG丸ｺﾞｼｯｸM-PRO" panose="020F0600000000000000" pitchFamily="50" charset="-128"/>
                <a:ea typeface="HG丸ｺﾞｼｯｸM-PRO" panose="020F0600000000000000" pitchFamily="50" charset="-128"/>
              </a:rPr>
              <a:t>調査、社会実験、</a:t>
            </a:r>
            <a:endParaRPr lang="en-US" altLang="ja-JP" sz="700" dirty="0" smtClean="0">
              <a:solidFill>
                <a:schemeClr val="bg2">
                  <a:lumMod val="25000"/>
                </a:schemeClr>
              </a:solidFill>
              <a:latin typeface="HG丸ｺﾞｼｯｸM-PRO" panose="020F0600000000000000" pitchFamily="50" charset="-128"/>
              <a:ea typeface="HG丸ｺﾞｼｯｸM-PRO" panose="020F0600000000000000" pitchFamily="50" charset="-128"/>
            </a:endParaRPr>
          </a:p>
          <a:p>
            <a:r>
              <a:rPr lang="ja-JP" altLang="en-US" sz="700" dirty="0" smtClean="0">
                <a:solidFill>
                  <a:schemeClr val="bg2">
                    <a:lumMod val="25000"/>
                  </a:schemeClr>
                </a:solidFill>
                <a:latin typeface="HG丸ｺﾞｼｯｸM-PRO" panose="020F0600000000000000" pitchFamily="50" charset="-128"/>
                <a:ea typeface="HG丸ｺﾞｼｯｸM-PRO" panose="020F0600000000000000" pitchFamily="50" charset="-128"/>
              </a:rPr>
              <a:t>事業推進支援他</a:t>
            </a:r>
            <a:endParaRPr lang="en-US" altLang="ja-JP" sz="700" dirty="0">
              <a:solidFill>
                <a:schemeClr val="bg2">
                  <a:lumMod val="25000"/>
                </a:schemeClr>
              </a:solidFill>
              <a:latin typeface="HG丸ｺﾞｼｯｸM-PRO" panose="020F0600000000000000" pitchFamily="50" charset="-128"/>
              <a:ea typeface="HG丸ｺﾞｼｯｸM-PRO" panose="020F0600000000000000" pitchFamily="50" charset="-128"/>
            </a:endParaRPr>
          </a:p>
          <a:p>
            <a:endParaRPr lang="ja-JP" altLang="en-US" sz="800" dirty="0"/>
          </a:p>
        </p:txBody>
      </p:sp>
      <p:sp>
        <p:nvSpPr>
          <p:cNvPr id="20" name="AutoShape 24"/>
          <p:cNvSpPr>
            <a:spLocks noChangeArrowheads="1"/>
          </p:cNvSpPr>
          <p:nvPr/>
        </p:nvSpPr>
        <p:spPr bwMode="auto">
          <a:xfrm rot="5400000">
            <a:off x="4639053" y="3272086"/>
            <a:ext cx="812476" cy="2422449"/>
          </a:xfrm>
          <a:prstGeom prst="homePlate">
            <a:avLst>
              <a:gd name="adj" fmla="val 18667"/>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415" tIns="34208" rIns="68415" bIns="34208" anchor="ct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9" name="Rectangle 38"/>
          <p:cNvSpPr>
            <a:spLocks noChangeArrowheads="1"/>
          </p:cNvSpPr>
          <p:nvPr/>
        </p:nvSpPr>
        <p:spPr bwMode="auto">
          <a:xfrm>
            <a:off x="3915743" y="4077558"/>
            <a:ext cx="2395424" cy="176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415" tIns="34208" rIns="68415" bIns="34208">
            <a:spAutoFit/>
          </a:bodyP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sz="700" dirty="0"/>
          </a:p>
        </p:txBody>
      </p:sp>
      <p:sp>
        <p:nvSpPr>
          <p:cNvPr id="50" name="Rectangle 133"/>
          <p:cNvSpPr>
            <a:spLocks noChangeArrowheads="1"/>
          </p:cNvSpPr>
          <p:nvPr/>
        </p:nvSpPr>
        <p:spPr bwMode="auto">
          <a:xfrm>
            <a:off x="4016896" y="4293096"/>
            <a:ext cx="2342602" cy="499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415" tIns="34208" rIns="68415" bIns="34208" anchor="ctr">
            <a:spAutoFit/>
          </a:bodyP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700" dirty="0">
                <a:solidFill>
                  <a:schemeClr val="bg1"/>
                </a:solidFill>
                <a:ea typeface="HG丸ｺﾞｼｯｸM-PRO" panose="020F0600000000000000" pitchFamily="50" charset="-128"/>
              </a:rPr>
              <a:t>中之島ゲートを「海と</a:t>
            </a:r>
            <a:r>
              <a:rPr lang="ja-JP" altLang="en-US" sz="700" dirty="0" smtClean="0">
                <a:solidFill>
                  <a:schemeClr val="bg1"/>
                </a:solidFill>
                <a:ea typeface="HG丸ｺﾞｼｯｸM-PRO" panose="020F0600000000000000" pitchFamily="50" charset="-128"/>
              </a:rPr>
              <a:t>川＋空を</a:t>
            </a:r>
            <a:r>
              <a:rPr lang="ja-JP" altLang="en-US" sz="700" dirty="0">
                <a:solidFill>
                  <a:schemeClr val="bg1"/>
                </a:solidFill>
                <a:ea typeface="HG丸ｺﾞｼｯｸM-PRO" panose="020F0600000000000000" pitchFamily="50" charset="-128"/>
              </a:rPr>
              <a:t>つなぐハブ」</a:t>
            </a:r>
            <a:r>
              <a:rPr lang="ja-JP" altLang="en-US" sz="700" dirty="0" smtClean="0">
                <a:solidFill>
                  <a:schemeClr val="bg1"/>
                </a:solidFill>
                <a:ea typeface="HG丸ｺﾞｼｯｸM-PRO" panose="020F0600000000000000" pitchFamily="50" charset="-128"/>
              </a:rPr>
              <a:t>と</a:t>
            </a:r>
            <a:endParaRPr lang="en-US" altLang="ja-JP" sz="700" dirty="0" smtClean="0">
              <a:solidFill>
                <a:schemeClr val="bg1"/>
              </a:solidFill>
              <a:ea typeface="HG丸ｺﾞｼｯｸM-PRO" panose="020F0600000000000000" pitchFamily="50" charset="-128"/>
            </a:endParaRPr>
          </a:p>
          <a:p>
            <a:pPr eaLnBrk="1" hangingPunct="1"/>
            <a:r>
              <a:rPr lang="ja-JP" altLang="en-US" sz="700" dirty="0" smtClean="0">
                <a:solidFill>
                  <a:schemeClr val="bg1"/>
                </a:solidFill>
                <a:ea typeface="HG丸ｺﾞｼｯｸM-PRO" panose="020F0600000000000000" pitchFamily="50" charset="-128"/>
              </a:rPr>
              <a:t>して、そして大人が楽しめる空間として水上交通、</a:t>
            </a:r>
            <a:endParaRPr lang="en-US" altLang="ja-JP" sz="700" dirty="0" smtClean="0">
              <a:solidFill>
                <a:schemeClr val="bg1"/>
              </a:solidFill>
              <a:ea typeface="HG丸ｺﾞｼｯｸM-PRO" panose="020F0600000000000000" pitchFamily="50" charset="-128"/>
            </a:endParaRPr>
          </a:p>
          <a:p>
            <a:pPr eaLnBrk="1" hangingPunct="1"/>
            <a:r>
              <a:rPr lang="ja-JP" altLang="en-US" sz="700" dirty="0" smtClean="0">
                <a:solidFill>
                  <a:schemeClr val="bg1"/>
                </a:solidFill>
                <a:ea typeface="HG丸ｺﾞｼｯｸM-PRO" panose="020F0600000000000000" pitchFamily="50" charset="-128"/>
              </a:rPr>
              <a:t>水辺</a:t>
            </a:r>
            <a:r>
              <a:rPr lang="ja-JP" altLang="en-US" sz="700" dirty="0">
                <a:solidFill>
                  <a:schemeClr val="bg1"/>
                </a:solidFill>
                <a:ea typeface="HG丸ｺﾞｼｯｸM-PRO" panose="020F0600000000000000" pitchFamily="50" charset="-128"/>
              </a:rPr>
              <a:t>アミューズメント拠点づくり</a:t>
            </a:r>
            <a:r>
              <a:rPr lang="ja-JP" altLang="en-US" sz="700" dirty="0" smtClean="0">
                <a:solidFill>
                  <a:schemeClr val="bg1"/>
                </a:solidFill>
                <a:ea typeface="HG丸ｺﾞｼｯｸM-PRO" panose="020F0600000000000000" pitchFamily="50" charset="-128"/>
              </a:rPr>
              <a:t>、</a:t>
            </a:r>
            <a:endParaRPr lang="en-US" altLang="ja-JP" sz="700" dirty="0" smtClean="0">
              <a:solidFill>
                <a:schemeClr val="bg1"/>
              </a:solidFill>
              <a:ea typeface="HG丸ｺﾞｼｯｸM-PRO" panose="020F0600000000000000" pitchFamily="50" charset="-128"/>
            </a:endParaRPr>
          </a:p>
          <a:p>
            <a:pPr eaLnBrk="1" hangingPunct="1"/>
            <a:r>
              <a:rPr lang="ja-JP" altLang="en-US" sz="700" dirty="0" smtClean="0">
                <a:solidFill>
                  <a:schemeClr val="bg1"/>
                </a:solidFill>
                <a:ea typeface="HG丸ｺﾞｼｯｸM-PRO" panose="020F0600000000000000" pitchFamily="50" charset="-128"/>
              </a:rPr>
              <a:t>新た</a:t>
            </a:r>
            <a:r>
              <a:rPr lang="ja-JP" altLang="en-US" sz="700" dirty="0">
                <a:solidFill>
                  <a:schemeClr val="bg1"/>
                </a:solidFill>
                <a:ea typeface="HG丸ｺﾞｼｯｸM-PRO" panose="020F0600000000000000" pitchFamily="50" charset="-128"/>
              </a:rPr>
              <a:t>なビジネスが生まれる拠点を</a:t>
            </a:r>
            <a:r>
              <a:rPr lang="ja-JP" altLang="en-US" sz="700" dirty="0" smtClean="0">
                <a:solidFill>
                  <a:schemeClr val="bg1"/>
                </a:solidFill>
                <a:ea typeface="HG丸ｺﾞｼｯｸM-PRO" panose="020F0600000000000000" pitchFamily="50" charset="-128"/>
              </a:rPr>
              <a:t>めざします</a:t>
            </a:r>
            <a:endParaRPr lang="ja-JP" altLang="en-US" sz="700" dirty="0">
              <a:solidFill>
                <a:schemeClr val="bg1"/>
              </a:solidFill>
              <a:ea typeface="HG丸ｺﾞｼｯｸM-PRO" panose="020F0600000000000000" pitchFamily="50" charset="-128"/>
            </a:endParaRPr>
          </a:p>
        </p:txBody>
      </p:sp>
      <p:sp>
        <p:nvSpPr>
          <p:cNvPr id="52" name="Rectangle 37"/>
          <p:cNvSpPr>
            <a:spLocks noChangeArrowheads="1"/>
          </p:cNvSpPr>
          <p:nvPr/>
        </p:nvSpPr>
        <p:spPr bwMode="auto">
          <a:xfrm>
            <a:off x="4396842" y="4077526"/>
            <a:ext cx="1281108" cy="25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415" tIns="34208" rIns="68415" bIns="34208" anchor="ctr">
            <a:spAutoFit/>
          </a:bodyP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chemeClr val="bg1"/>
                </a:solidFill>
              </a:rPr>
              <a:t>達成目標</a:t>
            </a:r>
            <a:r>
              <a:rPr lang="ja-JP" altLang="en-US" b="1" dirty="0" smtClean="0">
                <a:solidFill>
                  <a:schemeClr val="bg1"/>
                </a:solidFill>
              </a:rPr>
              <a:t>イメージ</a:t>
            </a:r>
            <a:endParaRPr lang="ja-JP" altLang="en-US" sz="700" b="1" dirty="0">
              <a:solidFill>
                <a:schemeClr val="bg1"/>
              </a:solidFill>
            </a:endParaRPr>
          </a:p>
        </p:txBody>
      </p:sp>
      <p:cxnSp>
        <p:nvCxnSpPr>
          <p:cNvPr id="107" name="直線コネクタ 106"/>
          <p:cNvCxnSpPr/>
          <p:nvPr/>
        </p:nvCxnSpPr>
        <p:spPr>
          <a:xfrm>
            <a:off x="4777899" y="2709687"/>
            <a:ext cx="0" cy="1271131"/>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6659158" y="2688098"/>
            <a:ext cx="0" cy="1271131"/>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AutoShape 20"/>
          <p:cNvSpPr>
            <a:spLocks noChangeArrowheads="1"/>
          </p:cNvSpPr>
          <p:nvPr/>
        </p:nvSpPr>
        <p:spPr bwMode="auto">
          <a:xfrm flipH="1">
            <a:off x="7977336" y="692696"/>
            <a:ext cx="1928664" cy="2404590"/>
          </a:xfrm>
          <a:prstGeom prst="homePlate">
            <a:avLst>
              <a:gd name="adj" fmla="val 11413"/>
            </a:avLst>
          </a:prstGeom>
          <a:solidFill>
            <a:schemeClr val="bg1"/>
          </a:solidFill>
          <a:ln w="9525">
            <a:solidFill>
              <a:srgbClr val="808080"/>
            </a:solidFill>
            <a:prstDash val="sysDot"/>
            <a:miter lim="800000"/>
            <a:headEnd/>
            <a:tailEnd/>
          </a:ln>
          <a:effectLst>
            <a:outerShdw dist="35921" dir="2700000" algn="ctr" rotWithShape="0">
              <a:schemeClr val="bg2"/>
            </a:outerShdw>
          </a:effectLst>
          <a:extLst/>
        </p:spPr>
        <p:txBody>
          <a:bodyPr wrap="none" lIns="68415" tIns="34208" rIns="68415" bIns="34208" anchor="ct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800" dirty="0">
              <a:latin typeface="HG丸ｺﾞｼｯｸM-PRO" panose="020F0600000000000000" pitchFamily="50" charset="-128"/>
              <a:ea typeface="HG丸ｺﾞｼｯｸM-PRO" panose="020F0600000000000000" pitchFamily="50" charset="-128"/>
            </a:endParaRPr>
          </a:p>
        </p:txBody>
      </p:sp>
      <p:sp>
        <p:nvSpPr>
          <p:cNvPr id="29" name="Rectangle 41"/>
          <p:cNvSpPr>
            <a:spLocks noChangeArrowheads="1"/>
          </p:cNvSpPr>
          <p:nvPr/>
        </p:nvSpPr>
        <p:spPr bwMode="auto">
          <a:xfrm>
            <a:off x="8193360" y="764704"/>
            <a:ext cx="1872208" cy="239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415" tIns="34208" rIns="68415" bIns="34208" anchor="ctr">
            <a:spAutoFit/>
          </a:bodyP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800" dirty="0" smtClean="0">
                <a:latin typeface="HG丸ｺﾞｼｯｸM-PRO" panose="020F0600000000000000" pitchFamily="50" charset="-128"/>
                <a:ea typeface="HG丸ｺﾞｼｯｸM-PRO" panose="020F0600000000000000" pitchFamily="50" charset="-128"/>
              </a:rPr>
              <a:t>中長期計画作成</a:t>
            </a:r>
            <a:endParaRPr lang="en-US" altLang="ja-JP" sz="800" dirty="0" smtClean="0">
              <a:latin typeface="HG丸ｺﾞｼｯｸM-PRO" panose="020F0600000000000000" pitchFamily="50" charset="-128"/>
              <a:ea typeface="HG丸ｺﾞｼｯｸM-PRO" panose="020F0600000000000000" pitchFamily="50" charset="-128"/>
            </a:endParaRPr>
          </a:p>
          <a:p>
            <a:pPr eaLnBrk="1" hangingPunct="1"/>
            <a:r>
              <a:rPr lang="ja-JP" altLang="en-US" sz="800" dirty="0" smtClean="0">
                <a:latin typeface="HG丸ｺﾞｼｯｸM-PRO" panose="020F0600000000000000" pitchFamily="50" charset="-128"/>
                <a:ea typeface="HG丸ｺﾞｼｯｸM-PRO" panose="020F0600000000000000" pitchFamily="50" charset="-128"/>
              </a:rPr>
              <a:t>関連法規調査、調整</a:t>
            </a:r>
            <a:endParaRPr lang="en-US" altLang="ja-JP" sz="800" dirty="0" smtClean="0">
              <a:latin typeface="HG丸ｺﾞｼｯｸM-PRO" panose="020F0600000000000000" pitchFamily="50" charset="-128"/>
              <a:ea typeface="HG丸ｺﾞｼｯｸM-PRO" panose="020F0600000000000000" pitchFamily="50" charset="-128"/>
            </a:endParaRPr>
          </a:p>
          <a:p>
            <a:pPr eaLnBrk="1" hangingPunct="1"/>
            <a:r>
              <a:rPr lang="ja-JP" altLang="en-US" sz="800" dirty="0" smtClean="0">
                <a:latin typeface="HG丸ｺﾞｼｯｸM-PRO" panose="020F0600000000000000" pitchFamily="50" charset="-128"/>
                <a:ea typeface="HG丸ｺﾞｼｯｸM-PRO" panose="020F0600000000000000" pitchFamily="50" charset="-128"/>
              </a:rPr>
              <a:t>事業、経営計画づくり</a:t>
            </a:r>
            <a:endParaRPr lang="ja-JP" altLang="en-US" sz="800" dirty="0">
              <a:latin typeface="HG丸ｺﾞｼｯｸM-PRO" panose="020F0600000000000000" pitchFamily="50" charset="-128"/>
              <a:ea typeface="HG丸ｺﾞｼｯｸM-PRO" panose="020F0600000000000000" pitchFamily="50" charset="-128"/>
            </a:endParaRPr>
          </a:p>
          <a:p>
            <a:pPr eaLnBrk="1" hangingPunct="1"/>
            <a:r>
              <a:rPr lang="ja-JP" altLang="en-US" sz="800" dirty="0" smtClean="0">
                <a:latin typeface="HG丸ｺﾞｼｯｸM-PRO" panose="020F0600000000000000" pitchFamily="50" charset="-128"/>
                <a:ea typeface="HG丸ｺﾞｼｯｸM-PRO" panose="020F0600000000000000" pitchFamily="50" charset="-128"/>
              </a:rPr>
              <a:t>施設設計、施工</a:t>
            </a:r>
            <a:endParaRPr lang="en-US" altLang="ja-JP" sz="800" dirty="0" smtClean="0">
              <a:latin typeface="HG丸ｺﾞｼｯｸM-PRO" panose="020F0600000000000000" pitchFamily="50" charset="-128"/>
              <a:ea typeface="HG丸ｺﾞｼｯｸM-PRO" panose="020F0600000000000000" pitchFamily="50" charset="-128"/>
            </a:endParaRPr>
          </a:p>
          <a:p>
            <a:pPr eaLnBrk="1" hangingPunct="1"/>
            <a:r>
              <a:rPr lang="ja-JP" altLang="en-US" sz="800" dirty="0" smtClean="0">
                <a:latin typeface="HG丸ｺﾞｼｯｸM-PRO" panose="020F0600000000000000" pitchFamily="50" charset="-128"/>
                <a:ea typeface="HG丸ｺﾞｼｯｸM-PRO" panose="020F0600000000000000" pitchFamily="50" charset="-128"/>
              </a:rPr>
              <a:t>管理、運営</a:t>
            </a:r>
            <a:endParaRPr lang="en-US" altLang="ja-JP" sz="800" dirty="0" smtClean="0">
              <a:latin typeface="HG丸ｺﾞｼｯｸM-PRO" panose="020F0600000000000000" pitchFamily="50" charset="-128"/>
              <a:ea typeface="HG丸ｺﾞｼｯｸM-PRO" panose="020F0600000000000000" pitchFamily="50" charset="-128"/>
            </a:endParaRPr>
          </a:p>
          <a:p>
            <a:pPr eaLnBrk="1" hangingPunct="1"/>
            <a:r>
              <a:rPr lang="ja-JP" altLang="en-US" sz="800" dirty="0" smtClean="0">
                <a:latin typeface="HG丸ｺﾞｼｯｸM-PRO" panose="020F0600000000000000" pitchFamily="50" charset="-128"/>
                <a:ea typeface="HG丸ｺﾞｼｯｸM-PRO" panose="020F0600000000000000" pitchFamily="50" charset="-128"/>
              </a:rPr>
              <a:t>コミュニケーション計画</a:t>
            </a:r>
            <a:r>
              <a:rPr lang="ja-JP" altLang="en-US" sz="800" dirty="0">
                <a:latin typeface="HG丸ｺﾞｼｯｸM-PRO" panose="020F0600000000000000" pitchFamily="50" charset="-128"/>
                <a:ea typeface="HG丸ｺﾞｼｯｸM-PRO" panose="020F0600000000000000" pitchFamily="50" charset="-128"/>
              </a:rPr>
              <a:t>　</a:t>
            </a:r>
          </a:p>
          <a:p>
            <a:pPr eaLnBrk="1" hangingPunct="1"/>
            <a:r>
              <a:rPr lang="ja-JP" altLang="en-US" sz="800" dirty="0" smtClean="0">
                <a:latin typeface="HG丸ｺﾞｼｯｸM-PRO" panose="020F0600000000000000" pitchFamily="50" charset="-128"/>
                <a:ea typeface="HG丸ｺﾞｼｯｸM-PRO" panose="020F0600000000000000" pitchFamily="50" charset="-128"/>
              </a:rPr>
              <a:t>■近隣、他</a:t>
            </a:r>
            <a:r>
              <a:rPr lang="ja-JP" altLang="en-US" sz="800" dirty="0">
                <a:latin typeface="HG丸ｺﾞｼｯｸM-PRO" panose="020F0600000000000000" pitchFamily="50" charset="-128"/>
                <a:ea typeface="HG丸ｺﾞｼｯｸM-PRO" panose="020F0600000000000000" pitchFamily="50" charset="-128"/>
              </a:rPr>
              <a:t>地域との連携</a:t>
            </a:r>
            <a:r>
              <a:rPr lang="ja-JP" altLang="en-US" sz="800" dirty="0" smtClean="0">
                <a:latin typeface="HG丸ｺﾞｼｯｸM-PRO" panose="020F0600000000000000" pitchFamily="50" charset="-128"/>
                <a:ea typeface="HG丸ｺﾞｼｯｸM-PRO" panose="020F0600000000000000" pitchFamily="50" charset="-128"/>
              </a:rPr>
              <a:t>体制づくり</a:t>
            </a:r>
            <a:endParaRPr lang="en-US" altLang="ja-JP" sz="800" dirty="0" smtClean="0">
              <a:latin typeface="HG丸ｺﾞｼｯｸM-PRO" panose="020F0600000000000000" pitchFamily="50" charset="-128"/>
              <a:ea typeface="HG丸ｺﾞｼｯｸM-PRO" panose="020F0600000000000000" pitchFamily="50" charset="-128"/>
            </a:endParaRPr>
          </a:p>
          <a:p>
            <a:pPr eaLnBrk="1" hangingPunct="1"/>
            <a:r>
              <a:rPr lang="ja-JP" altLang="en-US" sz="800" dirty="0">
                <a:latin typeface="HG丸ｺﾞｼｯｸM-PRO" panose="020F0600000000000000" pitchFamily="50" charset="-128"/>
                <a:ea typeface="HG丸ｺﾞｼｯｸM-PRO" panose="020F0600000000000000" pitchFamily="50" charset="-128"/>
              </a:rPr>
              <a:t>　</a:t>
            </a:r>
            <a:r>
              <a:rPr lang="ja-JP" altLang="en-US" sz="800" dirty="0" smtClean="0">
                <a:latin typeface="HG丸ｺﾞｼｯｸM-PRO" panose="020F0600000000000000" pitchFamily="50" charset="-128"/>
                <a:ea typeface="HG丸ｺﾞｼｯｸM-PRO" panose="020F0600000000000000" pitchFamily="50" charset="-128"/>
              </a:rPr>
              <a:t>川、海の駅</a:t>
            </a:r>
            <a:endParaRPr lang="en-US" altLang="ja-JP" sz="800" dirty="0" smtClean="0">
              <a:latin typeface="HG丸ｺﾞｼｯｸM-PRO" panose="020F0600000000000000" pitchFamily="50" charset="-128"/>
              <a:ea typeface="HG丸ｺﾞｼｯｸM-PRO" panose="020F0600000000000000" pitchFamily="50" charset="-128"/>
            </a:endParaRPr>
          </a:p>
          <a:p>
            <a:pPr eaLnBrk="1" hangingPunct="1"/>
            <a:r>
              <a:rPr lang="en-US" altLang="ja-JP" sz="800" dirty="0" smtClean="0">
                <a:latin typeface="HG丸ｺﾞｼｯｸM-PRO" panose="020F0600000000000000" pitchFamily="50" charset="-128"/>
                <a:ea typeface="HG丸ｺﾞｼｯｸM-PRO" panose="020F0600000000000000" pitchFamily="50" charset="-128"/>
              </a:rPr>
              <a:t>------------------------------</a:t>
            </a:r>
            <a:r>
              <a:rPr lang="en-US" altLang="ja-JP" sz="800" dirty="0">
                <a:latin typeface="HG丸ｺﾞｼｯｸM-PRO" panose="020F0600000000000000" pitchFamily="50" charset="-128"/>
                <a:ea typeface="HG丸ｺﾞｼｯｸM-PRO" panose="020F0600000000000000" pitchFamily="50" charset="-128"/>
              </a:rPr>
              <a:t>-</a:t>
            </a:r>
          </a:p>
          <a:p>
            <a:r>
              <a:rPr lang="en-US" altLang="ja-JP" sz="800" dirty="0">
                <a:latin typeface="HG丸ｺﾞｼｯｸM-PRO" panose="020F0600000000000000" pitchFamily="50" charset="-128"/>
                <a:ea typeface="HG丸ｺﾞｼｯｸM-PRO" panose="020F0600000000000000" pitchFamily="50" charset="-128"/>
              </a:rPr>
              <a:t>■</a:t>
            </a:r>
            <a:r>
              <a:rPr lang="ja-JP" altLang="en-US" sz="800" dirty="0">
                <a:latin typeface="HG丸ｺﾞｼｯｸM-PRO" panose="020F0600000000000000" pitchFamily="50" charset="-128"/>
                <a:ea typeface="HG丸ｺﾞｼｯｸM-PRO" panose="020F0600000000000000" pitchFamily="50" charset="-128"/>
              </a:rPr>
              <a:t>施設管理、運営</a:t>
            </a:r>
          </a:p>
          <a:p>
            <a:r>
              <a:rPr lang="ja-JP" altLang="en-US" sz="800" dirty="0">
                <a:latin typeface="HG丸ｺﾞｼｯｸM-PRO" panose="020F0600000000000000" pitchFamily="50" charset="-128"/>
                <a:ea typeface="HG丸ｺﾞｼｯｸM-PRO" panose="020F0600000000000000" pitchFamily="50" charset="-128"/>
              </a:rPr>
              <a:t>・スケジュール管理</a:t>
            </a:r>
          </a:p>
          <a:p>
            <a:r>
              <a:rPr lang="ja-JP" altLang="en-US" sz="800" dirty="0">
                <a:latin typeface="HG丸ｺﾞｼｯｸM-PRO" panose="020F0600000000000000" pitchFamily="50" charset="-128"/>
                <a:ea typeface="HG丸ｺﾞｼｯｸM-PRO" panose="020F0600000000000000" pitchFamily="50" charset="-128"/>
              </a:rPr>
              <a:t>（利用申し込み受付、利用相談）</a:t>
            </a:r>
          </a:p>
          <a:p>
            <a:r>
              <a:rPr lang="ja-JP" altLang="en-US" sz="800" dirty="0">
                <a:latin typeface="HG丸ｺﾞｼｯｸM-PRO" panose="020F0600000000000000" pitchFamily="50" charset="-128"/>
                <a:ea typeface="HG丸ｺﾞｼｯｸM-PRO" panose="020F0600000000000000" pitchFamily="50" charset="-128"/>
              </a:rPr>
              <a:t>・施設整備、清掃、管理全般</a:t>
            </a:r>
          </a:p>
          <a:p>
            <a:r>
              <a:rPr lang="ja-JP" altLang="en-US" sz="800" dirty="0">
                <a:latin typeface="HG丸ｺﾞｼｯｸM-PRO" panose="020F0600000000000000" pitchFamily="50" charset="-128"/>
                <a:ea typeface="HG丸ｺﾞｼｯｸM-PRO" panose="020F0600000000000000" pitchFamily="50" charset="-128"/>
              </a:rPr>
              <a:t>■桟橋管理</a:t>
            </a:r>
          </a:p>
          <a:p>
            <a:r>
              <a:rPr lang="ja-JP" altLang="en-US" sz="800" dirty="0">
                <a:latin typeface="HG丸ｺﾞｼｯｸM-PRO" panose="020F0600000000000000" pitchFamily="50" charset="-128"/>
                <a:ea typeface="HG丸ｺﾞｼｯｸM-PRO" panose="020F0600000000000000" pitchFamily="50" charset="-128"/>
              </a:rPr>
              <a:t>■事業推進、実施、管理</a:t>
            </a:r>
          </a:p>
          <a:p>
            <a:r>
              <a:rPr lang="ja-JP" altLang="en-US" sz="800" dirty="0">
                <a:latin typeface="HG丸ｺﾞｼｯｸM-PRO" panose="020F0600000000000000" pitchFamily="50" charset="-128"/>
                <a:ea typeface="HG丸ｺﾞｼｯｸM-PRO" panose="020F0600000000000000" pitchFamily="50" charset="-128"/>
              </a:rPr>
              <a:t>■防災体制整備、ルールづくり</a:t>
            </a:r>
            <a:endParaRPr lang="en-US" altLang="ja-JP" sz="800" dirty="0">
              <a:latin typeface="HG丸ｺﾞｼｯｸM-PRO" panose="020F0600000000000000" pitchFamily="50" charset="-128"/>
              <a:ea typeface="HG丸ｺﾞｼｯｸM-PRO" panose="020F0600000000000000" pitchFamily="50" charset="-128"/>
            </a:endParaRPr>
          </a:p>
          <a:p>
            <a:r>
              <a:rPr lang="ja-JP" altLang="en-US" sz="800" dirty="0">
                <a:latin typeface="HG丸ｺﾞｼｯｸM-PRO" panose="020F0600000000000000" pitchFamily="50" charset="-128"/>
                <a:ea typeface="HG丸ｺﾞｼｯｸM-PRO" panose="020F0600000000000000" pitchFamily="50" charset="-128"/>
              </a:rPr>
              <a:t>■清掃管理</a:t>
            </a:r>
            <a:endParaRPr lang="en-US" altLang="ja-JP" sz="800" dirty="0">
              <a:latin typeface="HG丸ｺﾞｼｯｸM-PRO" panose="020F0600000000000000" pitchFamily="50" charset="-128"/>
              <a:ea typeface="HG丸ｺﾞｼｯｸM-PRO" panose="020F0600000000000000" pitchFamily="50" charset="-128"/>
            </a:endParaRPr>
          </a:p>
          <a:p>
            <a:r>
              <a:rPr lang="ja-JP" altLang="en-US" sz="800" dirty="0">
                <a:latin typeface="HG丸ｺﾞｼｯｸM-PRO" panose="020F0600000000000000" pitchFamily="50" charset="-128"/>
                <a:ea typeface="HG丸ｺﾞｼｯｸM-PRO" panose="020F0600000000000000" pitchFamily="50" charset="-128"/>
              </a:rPr>
              <a:t>■防犯体制</a:t>
            </a:r>
          </a:p>
          <a:p>
            <a:pPr eaLnBrk="1" hangingPunct="1"/>
            <a:endParaRPr lang="ja-JP" altLang="en-US" sz="700" dirty="0">
              <a:latin typeface="+mn-ea"/>
              <a:ea typeface="+mn-ea"/>
            </a:endParaRPr>
          </a:p>
        </p:txBody>
      </p:sp>
      <p:sp>
        <p:nvSpPr>
          <p:cNvPr id="109" name="正方形/長方形 108"/>
          <p:cNvSpPr/>
          <p:nvPr/>
        </p:nvSpPr>
        <p:spPr>
          <a:xfrm>
            <a:off x="608795" y="51486"/>
            <a:ext cx="3110134" cy="438416"/>
          </a:xfrm>
          <a:prstGeom prst="rect">
            <a:avLst/>
          </a:prstGeom>
        </p:spPr>
        <p:txBody>
          <a:bodyPr wrap="none" lIns="68415" tIns="34208" rIns="68415" bIns="34208">
            <a:spAutoFit/>
          </a:bodyPr>
          <a:lstStyle/>
          <a:p>
            <a:r>
              <a:rPr lang="ja-JP" altLang="en-US" sz="2400" dirty="0" smtClean="0">
                <a:solidFill>
                  <a:schemeClr val="accent5">
                    <a:lumMod val="50000"/>
                  </a:schemeClr>
                </a:solidFill>
                <a:latin typeface="HGP創英角ｺﾞｼｯｸUB" panose="020B0900000000000000" pitchFamily="50" charset="-128"/>
                <a:ea typeface="HGP創英角ｺﾞｼｯｸUB" panose="020B0900000000000000" pitchFamily="50" charset="-128"/>
              </a:rPr>
              <a:t>事業運営体制について</a:t>
            </a:r>
            <a:endParaRPr lang="ja-JP" altLang="en-US" sz="2400" dirty="0">
              <a:solidFill>
                <a:schemeClr val="accent5">
                  <a:lumMod val="50000"/>
                </a:schemeClr>
              </a:solidFill>
              <a:latin typeface="HGP創英角ｺﾞｼｯｸUB" panose="020B0900000000000000" pitchFamily="50" charset="-128"/>
              <a:ea typeface="HGP創英角ｺﾞｼｯｸUB" panose="020B0900000000000000" pitchFamily="50" charset="-128"/>
            </a:endParaRPr>
          </a:p>
        </p:txBody>
      </p:sp>
      <p:sp>
        <p:nvSpPr>
          <p:cNvPr id="12" name="AutoShape 136"/>
          <p:cNvSpPr>
            <a:spLocks noChangeArrowheads="1"/>
          </p:cNvSpPr>
          <p:nvPr/>
        </p:nvSpPr>
        <p:spPr bwMode="auto">
          <a:xfrm>
            <a:off x="103412" y="1458982"/>
            <a:ext cx="1611694" cy="1871580"/>
          </a:xfrm>
          <a:prstGeom prst="homePlate">
            <a:avLst>
              <a:gd name="adj" fmla="val 25084"/>
            </a:avLst>
          </a:prstGeom>
          <a:solidFill>
            <a:schemeClr val="bg1"/>
          </a:solidFill>
          <a:ln w="9525">
            <a:solidFill>
              <a:srgbClr val="808080"/>
            </a:solidFill>
            <a:prstDash val="sysDot"/>
            <a:miter lim="800000"/>
            <a:headEnd/>
            <a:tailEnd/>
          </a:ln>
          <a:effectLst>
            <a:outerShdw dist="35921" dir="2700000" algn="ctr" rotWithShape="0">
              <a:schemeClr val="bg2"/>
            </a:outerShdw>
          </a:effectLst>
          <a:extLst/>
        </p:spPr>
        <p:txBody>
          <a:bodyPr wrap="none" lIns="68415" tIns="34208" rIns="68415" bIns="34208" anchor="ct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0" name="Rectangle 102"/>
          <p:cNvSpPr>
            <a:spLocks noChangeArrowheads="1"/>
          </p:cNvSpPr>
          <p:nvPr/>
        </p:nvSpPr>
        <p:spPr bwMode="auto">
          <a:xfrm>
            <a:off x="97741" y="1659137"/>
            <a:ext cx="1625203" cy="3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415" tIns="34208" rIns="68415" bIns="34208">
            <a:spAutoFit/>
          </a:bodyP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700" dirty="0" smtClean="0"/>
              <a:t>行政</a:t>
            </a:r>
            <a:r>
              <a:rPr lang="ja-JP" altLang="en-US" sz="700" dirty="0"/>
              <a:t>、企業、団体などとの</a:t>
            </a:r>
            <a:r>
              <a:rPr lang="ja-JP" altLang="en-US" sz="700" dirty="0" smtClean="0"/>
              <a:t>連携</a:t>
            </a:r>
            <a:endParaRPr lang="ja-JP" altLang="en-US" sz="700" dirty="0"/>
          </a:p>
          <a:p>
            <a:pPr eaLnBrk="1" hangingPunct="1"/>
            <a:r>
              <a:rPr lang="ja-JP" altLang="en-US" sz="700" dirty="0"/>
              <a:t>■協賛企業、団体、個人</a:t>
            </a:r>
          </a:p>
          <a:p>
            <a:pPr eaLnBrk="1" hangingPunct="1"/>
            <a:r>
              <a:rPr lang="ja-JP" altLang="en-US" sz="700" dirty="0"/>
              <a:t>■行政、</a:t>
            </a:r>
            <a:r>
              <a:rPr lang="en-US" altLang="ja-JP" sz="700" dirty="0"/>
              <a:t>NPO</a:t>
            </a:r>
            <a:r>
              <a:rPr lang="ja-JP" altLang="en-US" sz="700" dirty="0"/>
              <a:t>など</a:t>
            </a:r>
          </a:p>
        </p:txBody>
      </p:sp>
      <p:sp>
        <p:nvSpPr>
          <p:cNvPr id="54" name="正方形/長方形 53"/>
          <p:cNvSpPr/>
          <p:nvPr/>
        </p:nvSpPr>
        <p:spPr>
          <a:xfrm>
            <a:off x="69238" y="2130963"/>
            <a:ext cx="1659417" cy="930859"/>
          </a:xfrm>
          <a:prstGeom prst="rect">
            <a:avLst/>
          </a:prstGeom>
        </p:spPr>
        <p:txBody>
          <a:bodyPr wrap="none" lIns="68415" tIns="34208" rIns="68415" bIns="34208">
            <a:spAutoFit/>
          </a:bodyPr>
          <a:lstStyle/>
          <a:p>
            <a:r>
              <a:rPr lang="ja-JP" altLang="en-US" sz="800" dirty="0">
                <a:latin typeface="+mn-ea"/>
              </a:rPr>
              <a:t>NPO法人 全国街道交流</a:t>
            </a:r>
            <a:r>
              <a:rPr lang="ja-JP" altLang="en-US" sz="800" dirty="0" smtClean="0">
                <a:latin typeface="+mn-ea"/>
              </a:rPr>
              <a:t>会議</a:t>
            </a:r>
            <a:endParaRPr lang="en-US" altLang="ja-JP" sz="800" dirty="0" smtClean="0">
              <a:latin typeface="+mn-ea"/>
            </a:endParaRPr>
          </a:p>
          <a:p>
            <a:r>
              <a:rPr lang="en-US" altLang="ja-JP" sz="800" dirty="0" smtClean="0">
                <a:latin typeface="+mn-ea"/>
              </a:rPr>
              <a:t>NPO</a:t>
            </a:r>
            <a:r>
              <a:rPr lang="ja-JP" altLang="en-US" sz="800" dirty="0">
                <a:latin typeface="+mn-ea"/>
              </a:rPr>
              <a:t>法人　</a:t>
            </a:r>
            <a:r>
              <a:rPr lang="en-US" altLang="ja-JP" sz="800" dirty="0">
                <a:latin typeface="+mn-ea"/>
              </a:rPr>
              <a:t>PW</a:t>
            </a:r>
            <a:r>
              <a:rPr lang="ja-JP" altLang="en-US" sz="800" dirty="0">
                <a:latin typeface="+mn-ea"/>
              </a:rPr>
              <a:t>安全</a:t>
            </a:r>
            <a:r>
              <a:rPr lang="ja-JP" altLang="en-US" sz="800" dirty="0" smtClean="0">
                <a:latin typeface="+mn-ea"/>
              </a:rPr>
              <a:t>協会</a:t>
            </a:r>
            <a:endParaRPr lang="en-US" altLang="ja-JP" sz="800" dirty="0" smtClean="0">
              <a:latin typeface="+mn-ea"/>
            </a:endParaRPr>
          </a:p>
          <a:p>
            <a:r>
              <a:rPr lang="ja-JP" altLang="en-US" sz="800" dirty="0" smtClean="0">
                <a:latin typeface="+mn-ea"/>
              </a:rPr>
              <a:t>一般</a:t>
            </a:r>
            <a:r>
              <a:rPr lang="ja-JP" altLang="en-US" sz="800" dirty="0">
                <a:latin typeface="+mn-ea"/>
              </a:rPr>
              <a:t>社団法人 日本マリン事業</a:t>
            </a:r>
            <a:r>
              <a:rPr lang="ja-JP" altLang="en-US" sz="800" dirty="0" smtClean="0">
                <a:latin typeface="+mn-ea"/>
              </a:rPr>
              <a:t>協会</a:t>
            </a:r>
            <a:endParaRPr lang="en-US" altLang="ja-JP" sz="800" dirty="0" smtClean="0">
              <a:latin typeface="+mn-ea"/>
            </a:endParaRPr>
          </a:p>
          <a:p>
            <a:r>
              <a:rPr lang="ja-JP" altLang="en-US" sz="800" dirty="0" smtClean="0">
                <a:latin typeface="+mn-ea"/>
              </a:rPr>
              <a:t> </a:t>
            </a:r>
            <a:r>
              <a:rPr lang="en-US" altLang="ja-JP" sz="800" dirty="0">
                <a:latin typeface="+mn-ea"/>
              </a:rPr>
              <a:t>(</a:t>
            </a:r>
            <a:r>
              <a:rPr lang="ja-JP" altLang="en-US" sz="800" dirty="0">
                <a:latin typeface="+mn-ea"/>
              </a:rPr>
              <a:t>元 日本舟艇工業会</a:t>
            </a:r>
            <a:r>
              <a:rPr lang="en-US" altLang="ja-JP" sz="800" dirty="0" smtClean="0">
                <a:latin typeface="+mn-ea"/>
              </a:rPr>
              <a:t>)</a:t>
            </a:r>
          </a:p>
          <a:p>
            <a:endParaRPr lang="en-US" altLang="ja-JP" sz="800" dirty="0">
              <a:latin typeface="+mn-ea"/>
            </a:endParaRPr>
          </a:p>
          <a:p>
            <a:endParaRPr lang="en-US" altLang="ja-JP" sz="800" dirty="0" smtClean="0">
              <a:latin typeface="+mn-ea"/>
            </a:endParaRPr>
          </a:p>
          <a:p>
            <a:r>
              <a:rPr lang="ja-JP" altLang="en-US" sz="800" dirty="0" smtClean="0">
                <a:latin typeface="+mn-ea"/>
              </a:rPr>
              <a:t>中之島周辺ホテル</a:t>
            </a:r>
            <a:r>
              <a:rPr lang="ja-JP" altLang="en-US" sz="800" dirty="0">
                <a:latin typeface="+mn-ea"/>
              </a:rPr>
              <a:t>他</a:t>
            </a:r>
            <a:endParaRPr lang="en-US" altLang="ja-JP" sz="800" dirty="0" smtClean="0">
              <a:latin typeface="+mn-ea"/>
            </a:endParaRPr>
          </a:p>
        </p:txBody>
      </p:sp>
      <p:sp>
        <p:nvSpPr>
          <p:cNvPr id="56" name="正方形/長方形 55"/>
          <p:cNvSpPr/>
          <p:nvPr/>
        </p:nvSpPr>
        <p:spPr>
          <a:xfrm>
            <a:off x="6609184" y="0"/>
            <a:ext cx="3155769" cy="535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dirty="0">
              <a:solidFill>
                <a:sysClr val="windowText" lastClr="000000"/>
              </a:solidFill>
            </a:endParaRPr>
          </a:p>
        </p:txBody>
      </p:sp>
      <p:sp>
        <p:nvSpPr>
          <p:cNvPr id="55" name="正方形/長方形 54"/>
          <p:cNvSpPr/>
          <p:nvPr/>
        </p:nvSpPr>
        <p:spPr>
          <a:xfrm>
            <a:off x="8985448" y="260648"/>
            <a:ext cx="648072" cy="2796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Ｐ</a:t>
            </a:r>
            <a:r>
              <a:rPr kumimoji="1" lang="en-US" altLang="ja-JP" dirty="0" smtClean="0"/>
              <a:t>10</a:t>
            </a:r>
          </a:p>
        </p:txBody>
      </p:sp>
    </p:spTree>
    <p:extLst>
      <p:ext uri="{BB962C8B-B14F-4D97-AF65-F5344CB8AC3E}">
        <p14:creationId xmlns:p14="http://schemas.microsoft.com/office/powerpoint/2010/main" val="3147634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直線矢印コネクタ 56"/>
          <p:cNvCxnSpPr/>
          <p:nvPr/>
        </p:nvCxnSpPr>
        <p:spPr>
          <a:xfrm flipH="1" flipV="1">
            <a:off x="6465168" y="1628800"/>
            <a:ext cx="936104" cy="576064"/>
          </a:xfrm>
          <a:prstGeom prst="straightConnector1">
            <a:avLst/>
          </a:prstGeom>
          <a:ln w="38100">
            <a:solidFill>
              <a:schemeClr val="bg1">
                <a:alpha val="43000"/>
              </a:schemeClr>
            </a:solidFill>
            <a:miter lim="800000"/>
            <a:tailEnd type="arrow"/>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432720" y="0"/>
            <a:ext cx="5400600" cy="369332"/>
          </a:xfrm>
          <a:prstGeom prst="rect">
            <a:avLst/>
          </a:prstGeom>
          <a:solidFill>
            <a:schemeClr val="bg1"/>
          </a:solidFill>
        </p:spPr>
        <p:txBody>
          <a:bodyPr wrap="square" rtlCol="0">
            <a:spAutoFit/>
          </a:bodyPr>
          <a:lstStyle/>
          <a:p>
            <a:pPr algn="ctr"/>
            <a:r>
              <a:rPr lang="ja-JP" altLang="en-US" dirty="0" smtClean="0"/>
              <a:t>　「大阪市中央卸売市場前港　海の駅」事業対象区域</a:t>
            </a:r>
            <a:endParaRPr kumimoji="1" lang="ja-JP" altLang="en-US" dirty="0"/>
          </a:p>
        </p:txBody>
      </p:sp>
      <p:cxnSp>
        <p:nvCxnSpPr>
          <p:cNvPr id="44" name="直線コネクタ 43"/>
          <p:cNvCxnSpPr/>
          <p:nvPr/>
        </p:nvCxnSpPr>
        <p:spPr>
          <a:xfrm>
            <a:off x="4808984" y="2924944"/>
            <a:ext cx="0" cy="0"/>
          </a:xfrm>
          <a:prstGeom prst="line">
            <a:avLst/>
          </a:prstGeom>
          <a:ln w="127000">
            <a:solidFill>
              <a:schemeClr val="accent5">
                <a:lumMod val="40000"/>
                <a:lumOff val="60000"/>
                <a:alpha val="43000"/>
              </a:schemeClr>
            </a:solidFill>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8697416" y="0"/>
            <a:ext cx="936104" cy="338554"/>
          </a:xfrm>
          <a:prstGeom prst="rect">
            <a:avLst/>
          </a:prstGeom>
          <a:solidFill>
            <a:schemeClr val="bg1"/>
          </a:solidFill>
        </p:spPr>
        <p:txBody>
          <a:bodyPr wrap="square" rtlCol="0">
            <a:spAutoFit/>
          </a:bodyPr>
          <a:lstStyle/>
          <a:p>
            <a:pPr algn="ctr"/>
            <a:r>
              <a:rPr lang="ja-JP" altLang="en-US" sz="1600" dirty="0" smtClean="0"/>
              <a:t>別紙 １</a:t>
            </a:r>
            <a:endParaRPr kumimoji="1" lang="ja-JP" altLang="en-US" sz="1600" dirty="0"/>
          </a:p>
        </p:txBody>
      </p:sp>
      <p:sp>
        <p:nvSpPr>
          <p:cNvPr id="39" name="正方形/長方形 38"/>
          <p:cNvSpPr/>
          <p:nvPr/>
        </p:nvSpPr>
        <p:spPr>
          <a:xfrm rot="10800000" flipV="1">
            <a:off x="416496" y="0"/>
            <a:ext cx="9001000" cy="4046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　　　　　</a:t>
            </a:r>
            <a:endParaRPr kumimoji="1" lang="ja-JP" altLang="en-US" sz="3200" dirty="0"/>
          </a:p>
        </p:txBody>
      </p:sp>
      <p:sp>
        <p:nvSpPr>
          <p:cNvPr id="66" name="正方形/長方形 65"/>
          <p:cNvSpPr/>
          <p:nvPr/>
        </p:nvSpPr>
        <p:spPr>
          <a:xfrm>
            <a:off x="704528" y="764704"/>
            <a:ext cx="1512168"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2406262151"/>
              </p:ext>
            </p:extLst>
          </p:nvPr>
        </p:nvGraphicFramePr>
        <p:xfrm>
          <a:off x="0" y="2770"/>
          <a:ext cx="10137576" cy="7169472"/>
        </p:xfrm>
        <a:graphic>
          <a:graphicData uri="http://schemas.openxmlformats.org/presentationml/2006/ole">
            <mc:AlternateContent xmlns:mc="http://schemas.openxmlformats.org/markup-compatibility/2006">
              <mc:Choice xmlns:v="urn:schemas-microsoft-com:vml" Requires="v">
                <p:oleObj spid="_x0000_s1029" name="Acrobat Document" r:id="rId4" imgW="10020094" imgH="7086317" progId="AcroExch.Document.11">
                  <p:embed/>
                </p:oleObj>
              </mc:Choice>
              <mc:Fallback>
                <p:oleObj name="Acrobat Document" r:id="rId4" imgW="10020094" imgH="7086317" progId="AcroExch.Document.11">
                  <p:embed/>
                  <p:pic>
                    <p:nvPicPr>
                      <p:cNvPr id="0" name=""/>
                      <p:cNvPicPr/>
                      <p:nvPr/>
                    </p:nvPicPr>
                    <p:blipFill>
                      <a:blip r:embed="rId5"/>
                      <a:stretch>
                        <a:fillRect/>
                      </a:stretch>
                    </p:blipFill>
                    <p:spPr>
                      <a:xfrm>
                        <a:off x="0" y="2770"/>
                        <a:ext cx="10137576" cy="7169472"/>
                      </a:xfrm>
                      <a:prstGeom prst="rect">
                        <a:avLst/>
                      </a:prstGeom>
                    </p:spPr>
                  </p:pic>
                </p:oleObj>
              </mc:Fallback>
            </mc:AlternateContent>
          </a:graphicData>
        </a:graphic>
      </p:graphicFrame>
      <p:sp>
        <p:nvSpPr>
          <p:cNvPr id="13" name="正方形/長方形 12"/>
          <p:cNvSpPr/>
          <p:nvPr/>
        </p:nvSpPr>
        <p:spPr>
          <a:xfrm>
            <a:off x="8985448" y="260648"/>
            <a:ext cx="648072" cy="2796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Ｐ</a:t>
            </a:r>
            <a:r>
              <a:rPr kumimoji="1" lang="en-US" altLang="ja-JP" dirty="0" smtClean="0"/>
              <a:t>11</a:t>
            </a:r>
          </a:p>
        </p:txBody>
      </p:sp>
    </p:spTree>
    <p:extLst>
      <p:ext uri="{BB962C8B-B14F-4D97-AF65-F5344CB8AC3E}">
        <p14:creationId xmlns:p14="http://schemas.microsoft.com/office/powerpoint/2010/main" val="2096317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985448" y="260648"/>
            <a:ext cx="648072" cy="2796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Ｐ</a:t>
            </a:r>
            <a:r>
              <a:rPr kumimoji="1" lang="en-US" altLang="ja-JP" dirty="0" smtClean="0"/>
              <a:t>12</a:t>
            </a:r>
          </a:p>
        </p:txBody>
      </p:sp>
      <p:graphicFrame>
        <p:nvGraphicFramePr>
          <p:cNvPr id="37893" name="Object 5"/>
          <p:cNvGraphicFramePr>
            <a:graphicFrameLocks noChangeAspect="1"/>
          </p:cNvGraphicFramePr>
          <p:nvPr/>
        </p:nvGraphicFramePr>
        <p:xfrm>
          <a:off x="509588" y="306388"/>
          <a:ext cx="8886825" cy="6245225"/>
        </p:xfrm>
        <a:graphic>
          <a:graphicData uri="http://schemas.openxmlformats.org/presentationml/2006/ole">
            <mc:AlternateContent xmlns:mc="http://schemas.openxmlformats.org/markup-compatibility/2006">
              <mc:Choice xmlns:v="urn:schemas-microsoft-com:vml" Requires="v">
                <p:oleObj spid="_x0000_s2053" name="文書" r:id="rId3" imgW="8886504" imgH="6244584" progId="Word.Document.12">
                  <p:embed/>
                </p:oleObj>
              </mc:Choice>
              <mc:Fallback>
                <p:oleObj name="文書" r:id="rId3" imgW="8886504" imgH="6244584"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88" y="306388"/>
                        <a:ext cx="8886825" cy="624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71078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7049988" cy="706090"/>
          </a:xfrm>
        </p:spPr>
        <p:txBody>
          <a:bodyPr>
            <a:normAutofit fontScale="90000"/>
          </a:bodyPr>
          <a:lstStyle/>
          <a:p>
            <a:r>
              <a:rPr lang="ja-JP" altLang="en-US" sz="3200" dirty="0" smtClean="0">
                <a:latin typeface="+mn-ea"/>
                <a:ea typeface="+mn-ea"/>
              </a:rPr>
              <a:t>　　●</a:t>
            </a:r>
            <a:r>
              <a:rPr lang="ja-JP" altLang="en-US" sz="3600" dirty="0" smtClean="0">
                <a:latin typeface="+mn-ea"/>
                <a:ea typeface="+mn-ea"/>
              </a:rPr>
              <a:t>海の駅イメージ図（イベント開催時）</a:t>
            </a:r>
            <a:endParaRPr kumimoji="1" lang="ja-JP" altLang="en-US" sz="3600" dirty="0">
              <a:latin typeface="+mn-ea"/>
              <a:ea typeface="+mn-ea"/>
            </a:endParaRPr>
          </a:p>
        </p:txBody>
      </p:sp>
      <p:pic>
        <p:nvPicPr>
          <p:cNvPr id="1026" name="Picture 2" descr="E:\My Documents\My Pictures\01_04.png"/>
          <p:cNvPicPr>
            <a:picLocks noChangeAspect="1" noChangeArrowheads="1"/>
          </p:cNvPicPr>
          <p:nvPr/>
        </p:nvPicPr>
        <p:blipFill>
          <a:blip r:embed="rId2" cstate="print"/>
          <a:srcRect r="48649"/>
          <a:stretch>
            <a:fillRect/>
          </a:stretch>
        </p:blipFill>
        <p:spPr bwMode="auto">
          <a:xfrm>
            <a:off x="776536" y="908720"/>
            <a:ext cx="8280920" cy="5815458"/>
          </a:xfrm>
          <a:prstGeom prst="rect">
            <a:avLst/>
          </a:prstGeom>
          <a:noFill/>
        </p:spPr>
      </p:pic>
      <p:sp>
        <p:nvSpPr>
          <p:cNvPr id="4" name="正方形/長方形 3"/>
          <p:cNvSpPr/>
          <p:nvPr/>
        </p:nvSpPr>
        <p:spPr>
          <a:xfrm>
            <a:off x="8985448" y="260648"/>
            <a:ext cx="648072" cy="2796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Ｐ</a:t>
            </a:r>
            <a:r>
              <a:rPr kumimoji="1" lang="en-US" altLang="ja-JP" dirty="0" smtClean="0"/>
              <a:t>13</a:t>
            </a:r>
          </a:p>
        </p:txBody>
      </p:sp>
    </p:spTree>
    <p:extLst>
      <p:ext uri="{BB962C8B-B14F-4D97-AF65-F5344CB8AC3E}">
        <p14:creationId xmlns:p14="http://schemas.microsoft.com/office/powerpoint/2010/main" val="2918564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04528" y="6237312"/>
            <a:ext cx="4752528" cy="288032"/>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6" name="Picture 2"/>
          <p:cNvPicPr>
            <a:picLocks noChangeAspect="1" noChangeArrowheads="1"/>
          </p:cNvPicPr>
          <p:nvPr/>
        </p:nvPicPr>
        <p:blipFill>
          <a:blip r:embed="rId2" cstate="print"/>
          <a:srcRect l="6780" r="3390" b="6166"/>
          <a:stretch>
            <a:fillRect/>
          </a:stretch>
        </p:blipFill>
        <p:spPr bwMode="auto">
          <a:xfrm>
            <a:off x="5025008" y="1484784"/>
            <a:ext cx="4248472" cy="4488952"/>
          </a:xfrm>
          <a:prstGeom prst="rect">
            <a:avLst/>
          </a:prstGeom>
          <a:noFill/>
          <a:ln w="9525">
            <a:noFill/>
            <a:miter lim="800000"/>
            <a:headEnd/>
            <a:tailEnd/>
          </a:ln>
        </p:spPr>
      </p:pic>
      <p:sp>
        <p:nvSpPr>
          <p:cNvPr id="7" name="フローチャート : 結合子 6"/>
          <p:cNvSpPr/>
          <p:nvPr/>
        </p:nvSpPr>
        <p:spPr>
          <a:xfrm flipV="1">
            <a:off x="6897216" y="2420888"/>
            <a:ext cx="216023" cy="21602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ローチャート : 結合子 8"/>
          <p:cNvSpPr/>
          <p:nvPr/>
        </p:nvSpPr>
        <p:spPr>
          <a:xfrm flipV="1">
            <a:off x="5889104" y="4869160"/>
            <a:ext cx="216023" cy="21602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線吹き出し 1 (枠付き) 11"/>
          <p:cNvSpPr/>
          <p:nvPr/>
        </p:nvSpPr>
        <p:spPr>
          <a:xfrm>
            <a:off x="5529064" y="1916832"/>
            <a:ext cx="1800200" cy="216024"/>
          </a:xfrm>
          <a:prstGeom prst="borderCallout1">
            <a:avLst>
              <a:gd name="adj1" fmla="val 249691"/>
              <a:gd name="adj2" fmla="val 81411"/>
              <a:gd name="adj3" fmla="val 107003"/>
              <a:gd name="adj4" fmla="val 55077"/>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latin typeface="+mn-ea"/>
              </a:rPr>
              <a:t>中之島ゲート ノースピア</a:t>
            </a:r>
            <a:endParaRPr kumimoji="1" lang="ja-JP" altLang="en-US" sz="1200" dirty="0">
              <a:latin typeface="+mn-ea"/>
            </a:endParaRPr>
          </a:p>
        </p:txBody>
      </p:sp>
      <p:sp>
        <p:nvSpPr>
          <p:cNvPr id="13" name="線吹き出し 1 (枠付き) 12"/>
          <p:cNvSpPr/>
          <p:nvPr/>
        </p:nvSpPr>
        <p:spPr>
          <a:xfrm>
            <a:off x="5241032" y="4365104"/>
            <a:ext cx="1800200" cy="216024"/>
          </a:xfrm>
          <a:prstGeom prst="borderCallout1">
            <a:avLst>
              <a:gd name="adj1" fmla="val 267100"/>
              <a:gd name="adj2" fmla="val 43130"/>
              <a:gd name="adj3" fmla="val 107003"/>
              <a:gd name="adj4" fmla="val 49946"/>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latin typeface="+mn-ea"/>
              </a:rPr>
              <a:t>中之島ゲート サウスピア</a:t>
            </a:r>
            <a:endParaRPr kumimoji="1" lang="ja-JP" altLang="en-US" sz="1200" dirty="0">
              <a:latin typeface="+mn-ea"/>
            </a:endParaRPr>
          </a:p>
        </p:txBody>
      </p:sp>
      <p:sp>
        <p:nvSpPr>
          <p:cNvPr id="16" name="正方形/長方形 15"/>
          <p:cNvSpPr/>
          <p:nvPr/>
        </p:nvSpPr>
        <p:spPr>
          <a:xfrm>
            <a:off x="1784648" y="548680"/>
            <a:ext cx="6048672"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200" dirty="0" smtClean="0"/>
              <a:t>●水都大阪</a:t>
            </a:r>
            <a:r>
              <a:rPr lang="ja-JP" altLang="en-US" sz="3200" dirty="0" smtClean="0"/>
              <a:t>（中之島ゲートエリア）</a:t>
            </a:r>
            <a:endParaRPr kumimoji="1" lang="ja-JP" altLang="en-US" sz="3200" dirty="0"/>
          </a:p>
        </p:txBody>
      </p:sp>
      <p:sp>
        <p:nvSpPr>
          <p:cNvPr id="10" name="フローチャート : 結合子 9"/>
          <p:cNvSpPr/>
          <p:nvPr/>
        </p:nvSpPr>
        <p:spPr>
          <a:xfrm flipV="1">
            <a:off x="7545288" y="1916832"/>
            <a:ext cx="144015" cy="144016"/>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線吹き出し 1 (枠付き) 10"/>
          <p:cNvSpPr/>
          <p:nvPr/>
        </p:nvSpPr>
        <p:spPr>
          <a:xfrm>
            <a:off x="6897216" y="1556792"/>
            <a:ext cx="648072" cy="216024"/>
          </a:xfrm>
          <a:prstGeom prst="borderCallout1">
            <a:avLst>
              <a:gd name="adj1" fmla="val 179146"/>
              <a:gd name="adj2" fmla="val 105178"/>
              <a:gd name="adj3" fmla="val 98184"/>
              <a:gd name="adj4" fmla="val 65681"/>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smtClean="0">
                <a:latin typeface="+mn-ea"/>
              </a:rPr>
              <a:t>船津橋</a:t>
            </a:r>
            <a:endParaRPr kumimoji="1" lang="ja-JP" altLang="en-US" sz="1100" dirty="0">
              <a:latin typeface="+mn-ea"/>
            </a:endParaRPr>
          </a:p>
        </p:txBody>
      </p:sp>
      <p:sp>
        <p:nvSpPr>
          <p:cNvPr id="14" name="フローチャート : 結合子 13"/>
          <p:cNvSpPr/>
          <p:nvPr/>
        </p:nvSpPr>
        <p:spPr>
          <a:xfrm flipV="1">
            <a:off x="8985448" y="5733256"/>
            <a:ext cx="216023" cy="216023"/>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線吹き出し 1 (枠付き) 14"/>
          <p:cNvSpPr/>
          <p:nvPr/>
        </p:nvSpPr>
        <p:spPr>
          <a:xfrm>
            <a:off x="7689304" y="4797152"/>
            <a:ext cx="1440160" cy="360040"/>
          </a:xfrm>
          <a:prstGeom prst="borderCallout1">
            <a:avLst>
              <a:gd name="adj1" fmla="val 296429"/>
              <a:gd name="adj2" fmla="val 93871"/>
              <a:gd name="adj3" fmla="val 107003"/>
              <a:gd name="adj4" fmla="val 49946"/>
            </a:avLst>
          </a:prstGeom>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latin typeface="+mn-ea"/>
              </a:rPr>
              <a:t>江之子島文化芸術創造センタ－</a:t>
            </a:r>
            <a:endParaRPr kumimoji="1" lang="ja-JP" altLang="en-US" sz="1200" dirty="0">
              <a:latin typeface="+mn-ea"/>
            </a:endParaRPr>
          </a:p>
        </p:txBody>
      </p:sp>
      <p:sp>
        <p:nvSpPr>
          <p:cNvPr id="17" name="線吹き出し 1 (枠付き) 16"/>
          <p:cNvSpPr/>
          <p:nvPr/>
        </p:nvSpPr>
        <p:spPr>
          <a:xfrm>
            <a:off x="5097016" y="3068960"/>
            <a:ext cx="1152128" cy="360040"/>
          </a:xfrm>
          <a:prstGeom prst="borderCallout1">
            <a:avLst>
              <a:gd name="adj1" fmla="val -48373"/>
              <a:gd name="adj2" fmla="val 55977"/>
              <a:gd name="adj3" fmla="val -582"/>
              <a:gd name="adj4" fmla="val 43721"/>
            </a:avLst>
          </a:prstGeom>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latin typeface="+mn-ea"/>
              </a:rPr>
              <a:t>中央卸売市場本場</a:t>
            </a:r>
            <a:endParaRPr kumimoji="1" lang="ja-JP" altLang="en-US" sz="1200" dirty="0">
              <a:latin typeface="+mn-ea"/>
            </a:endParaRPr>
          </a:p>
        </p:txBody>
      </p:sp>
      <p:sp>
        <p:nvSpPr>
          <p:cNvPr id="18" name="フローチャート : 結合子 17"/>
          <p:cNvSpPr/>
          <p:nvPr/>
        </p:nvSpPr>
        <p:spPr>
          <a:xfrm flipV="1">
            <a:off x="5673080" y="2708919"/>
            <a:ext cx="216024" cy="21602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Picture 2" descr="E:\My Documents\My Pictures\12-01.gif"/>
          <p:cNvPicPr>
            <a:picLocks noChangeAspect="1" noChangeArrowheads="1"/>
          </p:cNvPicPr>
          <p:nvPr/>
        </p:nvPicPr>
        <p:blipFill>
          <a:blip r:embed="rId3" cstate="print"/>
          <a:srcRect l="1576" t="11873" r="16133" b="10511"/>
          <a:stretch>
            <a:fillRect/>
          </a:stretch>
        </p:blipFill>
        <p:spPr bwMode="auto">
          <a:xfrm>
            <a:off x="344488" y="1484784"/>
            <a:ext cx="4632969" cy="4464496"/>
          </a:xfrm>
          <a:prstGeom prst="rect">
            <a:avLst/>
          </a:prstGeom>
          <a:noFill/>
        </p:spPr>
      </p:pic>
      <p:sp>
        <p:nvSpPr>
          <p:cNvPr id="20" name="フローチャート : 結合子 19"/>
          <p:cNvSpPr/>
          <p:nvPr/>
        </p:nvSpPr>
        <p:spPr>
          <a:xfrm flipV="1">
            <a:off x="1064568" y="3212976"/>
            <a:ext cx="144016" cy="14401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線吹き出し 1 (枠付き) 20"/>
          <p:cNvSpPr/>
          <p:nvPr/>
        </p:nvSpPr>
        <p:spPr>
          <a:xfrm>
            <a:off x="560512" y="2132856"/>
            <a:ext cx="1224136" cy="432048"/>
          </a:xfrm>
          <a:prstGeom prst="borderCallout1">
            <a:avLst>
              <a:gd name="adj1" fmla="val 249691"/>
              <a:gd name="adj2" fmla="val 48775"/>
              <a:gd name="adj3" fmla="val 98184"/>
              <a:gd name="adj4" fmla="val 53058"/>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latin typeface="+mn-ea"/>
              </a:rPr>
              <a:t>中之島ゲート </a:t>
            </a:r>
            <a:endParaRPr lang="en-US" altLang="ja-JP" sz="1400" dirty="0" smtClean="0">
              <a:latin typeface="+mn-ea"/>
            </a:endParaRPr>
          </a:p>
          <a:p>
            <a:pPr algn="ctr"/>
            <a:r>
              <a:rPr lang="ja-JP" altLang="en-US" sz="1400" dirty="0" smtClean="0">
                <a:latin typeface="+mn-ea"/>
              </a:rPr>
              <a:t>ノースピア</a:t>
            </a:r>
            <a:endParaRPr kumimoji="1" lang="ja-JP" altLang="en-US" sz="1400" dirty="0">
              <a:latin typeface="+mn-ea"/>
            </a:endParaRPr>
          </a:p>
        </p:txBody>
      </p:sp>
      <p:sp>
        <p:nvSpPr>
          <p:cNvPr id="22" name="フローチャート : 結合子 21"/>
          <p:cNvSpPr/>
          <p:nvPr/>
        </p:nvSpPr>
        <p:spPr>
          <a:xfrm flipV="1">
            <a:off x="8049344" y="2636912"/>
            <a:ext cx="144015" cy="144016"/>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線吹き出し 1 (枠付き) 22"/>
          <p:cNvSpPr/>
          <p:nvPr/>
        </p:nvSpPr>
        <p:spPr>
          <a:xfrm>
            <a:off x="7905328" y="3068960"/>
            <a:ext cx="792088" cy="216024"/>
          </a:xfrm>
          <a:prstGeom prst="borderCallout1">
            <a:avLst>
              <a:gd name="adj1" fmla="val -138318"/>
              <a:gd name="adj2" fmla="val 31825"/>
              <a:gd name="adj3" fmla="val -3228"/>
              <a:gd name="adj4" fmla="val 45772"/>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smtClean="0">
                <a:latin typeface="+mn-ea"/>
              </a:rPr>
              <a:t>端建蔵橋</a:t>
            </a:r>
            <a:endParaRPr kumimoji="1" lang="ja-JP" altLang="en-US" sz="1100" dirty="0">
              <a:latin typeface="+mn-ea"/>
            </a:endParaRPr>
          </a:p>
        </p:txBody>
      </p:sp>
      <p:sp>
        <p:nvSpPr>
          <p:cNvPr id="26" name="正方形/長方形 25"/>
          <p:cNvSpPr/>
          <p:nvPr/>
        </p:nvSpPr>
        <p:spPr>
          <a:xfrm rot="18912041">
            <a:off x="6845884" y="2895489"/>
            <a:ext cx="777430" cy="250863"/>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smtClean="0"/>
              <a:t>安治川</a:t>
            </a:r>
            <a:endParaRPr kumimoji="1" lang="ja-JP" altLang="en-US" sz="1100" dirty="0"/>
          </a:p>
        </p:txBody>
      </p:sp>
      <p:cxnSp>
        <p:nvCxnSpPr>
          <p:cNvPr id="28" name="直線矢印コネクタ 27"/>
          <p:cNvCxnSpPr/>
          <p:nvPr/>
        </p:nvCxnSpPr>
        <p:spPr>
          <a:xfrm flipH="1">
            <a:off x="6897216" y="2852936"/>
            <a:ext cx="864096" cy="7920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rot="18710713">
            <a:off x="7813489" y="1711206"/>
            <a:ext cx="672278" cy="215575"/>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dirty="0" smtClean="0"/>
              <a:t>堂島川</a:t>
            </a:r>
            <a:endParaRPr kumimoji="1" lang="ja-JP" altLang="en-US" sz="1100" dirty="0"/>
          </a:p>
        </p:txBody>
      </p:sp>
      <p:sp>
        <p:nvSpPr>
          <p:cNvPr id="31" name="正方形/長方形 30"/>
          <p:cNvSpPr/>
          <p:nvPr/>
        </p:nvSpPr>
        <p:spPr>
          <a:xfrm rot="19355509">
            <a:off x="8393545" y="2351234"/>
            <a:ext cx="792088" cy="216024"/>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dirty="0" smtClean="0"/>
              <a:t>土佐掘川</a:t>
            </a:r>
            <a:endParaRPr kumimoji="1" lang="ja-JP" altLang="en-US" sz="1100" dirty="0"/>
          </a:p>
        </p:txBody>
      </p:sp>
      <p:sp>
        <p:nvSpPr>
          <p:cNvPr id="32" name="正方形/長方形 31"/>
          <p:cNvSpPr/>
          <p:nvPr/>
        </p:nvSpPr>
        <p:spPr>
          <a:xfrm rot="16355084">
            <a:off x="8372378" y="3814880"/>
            <a:ext cx="649855" cy="173279"/>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dirty="0" smtClean="0"/>
              <a:t>木津川</a:t>
            </a:r>
            <a:endParaRPr kumimoji="1" lang="ja-JP" altLang="en-US" sz="1100" dirty="0"/>
          </a:p>
        </p:txBody>
      </p:sp>
      <p:cxnSp>
        <p:nvCxnSpPr>
          <p:cNvPr id="33" name="直線矢印コネクタ 32"/>
          <p:cNvCxnSpPr/>
          <p:nvPr/>
        </p:nvCxnSpPr>
        <p:spPr>
          <a:xfrm flipH="1">
            <a:off x="8913440" y="3501008"/>
            <a:ext cx="72008" cy="64807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8985448" y="260648"/>
            <a:ext cx="504056" cy="2796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Ｐ１</a:t>
            </a:r>
            <a:endParaRPr kumimoji="1" lang="ja-JP" altLang="en-US" dirty="0"/>
          </a:p>
        </p:txBody>
      </p:sp>
      <p:sp>
        <p:nvSpPr>
          <p:cNvPr id="39" name="円/楕円 38"/>
          <p:cNvSpPr/>
          <p:nvPr/>
        </p:nvSpPr>
        <p:spPr>
          <a:xfrm rot="2470445">
            <a:off x="865233" y="3185849"/>
            <a:ext cx="338641" cy="59597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線吹き出し 1 (枠付き) 40"/>
          <p:cNvSpPr/>
          <p:nvPr/>
        </p:nvSpPr>
        <p:spPr>
          <a:xfrm>
            <a:off x="1352600" y="3645024"/>
            <a:ext cx="1656184" cy="288032"/>
          </a:xfrm>
          <a:prstGeom prst="borderCallout1">
            <a:avLst>
              <a:gd name="adj1" fmla="val -13761"/>
              <a:gd name="adj2" fmla="val -11620"/>
              <a:gd name="adj3" fmla="val 49682"/>
              <a:gd name="adj4" fmla="val 147"/>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latin typeface="+mn-ea"/>
              </a:rPr>
              <a:t>中之島ゲートエリア </a:t>
            </a:r>
            <a:endParaRPr lang="en-US" altLang="ja-JP" sz="1400" dirty="0" smtClean="0">
              <a:latin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EF01B5A4-0FD5-4DFD-A72C-FDDCBAC1D676}" type="slidenum">
              <a:rPr kumimoji="1" lang="ja-JP" altLang="en-US" smtClean="0"/>
              <a:pPr/>
              <a:t>3</a:t>
            </a:fld>
            <a:endParaRPr kumimoji="1" lang="ja-JP" altLang="en-US"/>
          </a:p>
        </p:txBody>
      </p:sp>
      <p:sp>
        <p:nvSpPr>
          <p:cNvPr id="6" name="正方形/長方形 5"/>
          <p:cNvSpPr/>
          <p:nvPr/>
        </p:nvSpPr>
        <p:spPr>
          <a:xfrm>
            <a:off x="848544" y="188640"/>
            <a:ext cx="7776864"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200" dirty="0" smtClean="0"/>
              <a:t>●中之島ゲートエリア魅力創造基本計画案</a:t>
            </a:r>
            <a:endParaRPr kumimoji="1" lang="ja-JP" altLang="en-US" sz="3200" dirty="0"/>
          </a:p>
        </p:txBody>
      </p:sp>
      <p:pic>
        <p:nvPicPr>
          <p:cNvPr id="1026" name="Picture 2" descr="C:\Users\i3933553\AppData\Local\Microsoft\Windows\Temporary Internet Files\Content.Outlook\25NBCFZ4\図1.jpg"/>
          <p:cNvPicPr>
            <a:picLocks noChangeAspect="1" noChangeArrowheads="1"/>
          </p:cNvPicPr>
          <p:nvPr/>
        </p:nvPicPr>
        <p:blipFill>
          <a:blip r:embed="rId2" cstate="print"/>
          <a:srcRect/>
          <a:stretch>
            <a:fillRect/>
          </a:stretch>
        </p:blipFill>
        <p:spPr bwMode="auto">
          <a:xfrm>
            <a:off x="416496" y="620688"/>
            <a:ext cx="9075600" cy="5904656"/>
          </a:xfrm>
          <a:prstGeom prst="rect">
            <a:avLst/>
          </a:prstGeom>
          <a:noFill/>
        </p:spPr>
      </p:pic>
      <p:sp>
        <p:nvSpPr>
          <p:cNvPr id="5" name="正方形/長方形 4"/>
          <p:cNvSpPr/>
          <p:nvPr/>
        </p:nvSpPr>
        <p:spPr>
          <a:xfrm>
            <a:off x="8985448" y="260648"/>
            <a:ext cx="504056" cy="2796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Ｐ２</a:t>
            </a:r>
            <a:endParaRPr kumimoji="1" lang="en-US" altLang="ja-JP"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直線矢印コネクタ 56"/>
          <p:cNvCxnSpPr/>
          <p:nvPr/>
        </p:nvCxnSpPr>
        <p:spPr>
          <a:xfrm flipH="1" flipV="1">
            <a:off x="6465168" y="1628800"/>
            <a:ext cx="936104" cy="576064"/>
          </a:xfrm>
          <a:prstGeom prst="straightConnector1">
            <a:avLst/>
          </a:prstGeom>
          <a:ln w="38100">
            <a:solidFill>
              <a:schemeClr val="bg1">
                <a:alpha val="43000"/>
              </a:schemeClr>
            </a:solidFill>
            <a:miter lim="800000"/>
            <a:tailEnd type="arrow"/>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856656" y="260648"/>
            <a:ext cx="5976664" cy="584775"/>
          </a:xfrm>
          <a:prstGeom prst="rect">
            <a:avLst/>
          </a:prstGeom>
          <a:solidFill>
            <a:schemeClr val="bg1"/>
          </a:solidFill>
        </p:spPr>
        <p:txBody>
          <a:bodyPr wrap="square" rtlCol="0">
            <a:spAutoFit/>
          </a:bodyPr>
          <a:lstStyle/>
          <a:p>
            <a:r>
              <a:rPr kumimoji="1" lang="ja-JP" altLang="en-US" sz="3200" dirty="0" smtClean="0"/>
              <a:t>　　　●事業実施エリアの特性</a:t>
            </a:r>
            <a:endParaRPr kumimoji="1" lang="ja-JP" altLang="en-US" sz="3200" dirty="0"/>
          </a:p>
        </p:txBody>
      </p:sp>
      <p:pic>
        <p:nvPicPr>
          <p:cNvPr id="5" name="図 4"/>
          <p:cNvPicPr/>
          <p:nvPr/>
        </p:nvPicPr>
        <p:blipFill>
          <a:blip r:embed="rId3" cstate="print"/>
          <a:srcRect l="28203" t="29836" b="8525"/>
          <a:stretch>
            <a:fillRect/>
          </a:stretch>
        </p:blipFill>
        <p:spPr bwMode="auto">
          <a:xfrm>
            <a:off x="0" y="947737"/>
            <a:ext cx="9906000" cy="5217567"/>
          </a:xfrm>
          <a:prstGeom prst="rect">
            <a:avLst/>
          </a:prstGeom>
          <a:noFill/>
          <a:ln w="9525">
            <a:noFill/>
            <a:miter lim="800000"/>
            <a:headEnd/>
            <a:tailEnd/>
          </a:ln>
        </p:spPr>
      </p:pic>
      <p:sp>
        <p:nvSpPr>
          <p:cNvPr id="6" name="円/楕円 5"/>
          <p:cNvSpPr/>
          <p:nvPr/>
        </p:nvSpPr>
        <p:spPr>
          <a:xfrm>
            <a:off x="5241032" y="3140968"/>
            <a:ext cx="216024" cy="216024"/>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 name="円/楕円 8"/>
          <p:cNvSpPr/>
          <p:nvPr/>
        </p:nvSpPr>
        <p:spPr>
          <a:xfrm>
            <a:off x="1136576" y="3933056"/>
            <a:ext cx="216024" cy="216024"/>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0" name="正方形/長方形 9"/>
          <p:cNvSpPr/>
          <p:nvPr/>
        </p:nvSpPr>
        <p:spPr>
          <a:xfrm>
            <a:off x="0" y="4221088"/>
            <a:ext cx="1584176"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dirty="0" smtClean="0"/>
              <a:t>おおさかほっこう</a:t>
            </a:r>
            <a:r>
              <a:rPr kumimoji="1" lang="ja-JP" altLang="en-US" sz="1100" dirty="0" smtClean="0"/>
              <a:t>海の駅</a:t>
            </a:r>
            <a:endParaRPr kumimoji="1" lang="ja-JP" altLang="en-US" sz="1100" dirty="0"/>
          </a:p>
        </p:txBody>
      </p:sp>
      <p:sp>
        <p:nvSpPr>
          <p:cNvPr id="11" name="円/楕円 10"/>
          <p:cNvSpPr/>
          <p:nvPr/>
        </p:nvSpPr>
        <p:spPr>
          <a:xfrm>
            <a:off x="4016896" y="1988840"/>
            <a:ext cx="2664296" cy="252028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円/楕円 14"/>
          <p:cNvSpPr/>
          <p:nvPr/>
        </p:nvSpPr>
        <p:spPr>
          <a:xfrm>
            <a:off x="-87560" y="2780928"/>
            <a:ext cx="2664296" cy="259228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正方形/長方形 12"/>
          <p:cNvSpPr/>
          <p:nvPr/>
        </p:nvSpPr>
        <p:spPr>
          <a:xfrm>
            <a:off x="8985448" y="1052736"/>
            <a:ext cx="920552" cy="129614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a:t>
            </a:r>
            <a:r>
              <a:rPr lang="ja-JP" altLang="en-US" sz="1400" dirty="0" smtClean="0">
                <a:solidFill>
                  <a:schemeClr val="tx1"/>
                </a:solidFill>
              </a:rPr>
              <a:t>赤円は、半径２</a:t>
            </a:r>
            <a:r>
              <a:rPr lang="en-US" altLang="ja-JP" sz="1400" dirty="0" smtClean="0">
                <a:solidFill>
                  <a:schemeClr val="tx1"/>
                </a:solidFill>
              </a:rPr>
              <a:t>km</a:t>
            </a:r>
            <a:endParaRPr lang="ja-JP" altLang="en-US" dirty="0">
              <a:solidFill>
                <a:schemeClr val="tx1"/>
              </a:solidFill>
            </a:endParaRPr>
          </a:p>
        </p:txBody>
      </p:sp>
      <p:sp>
        <p:nvSpPr>
          <p:cNvPr id="14" name="正方形/長方形 13"/>
          <p:cNvSpPr/>
          <p:nvPr/>
        </p:nvSpPr>
        <p:spPr>
          <a:xfrm>
            <a:off x="5241032" y="3429000"/>
            <a:ext cx="2736304"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smtClean="0"/>
              <a:t>大阪ふくしま・中之島ゲート海の駅</a:t>
            </a:r>
            <a:r>
              <a:rPr kumimoji="1" lang="en-US" altLang="ja-JP" sz="900" dirty="0" smtClean="0"/>
              <a:t>(</a:t>
            </a:r>
            <a:r>
              <a:rPr kumimoji="1" lang="ja-JP" altLang="en-US" sz="900" dirty="0" smtClean="0"/>
              <a:t>仮称</a:t>
            </a:r>
            <a:r>
              <a:rPr kumimoji="1" lang="en-US" altLang="ja-JP" sz="900" dirty="0" smtClean="0"/>
              <a:t>)</a:t>
            </a:r>
            <a:endParaRPr kumimoji="1" lang="ja-JP" altLang="en-US" sz="900" dirty="0"/>
          </a:p>
        </p:txBody>
      </p:sp>
      <p:sp>
        <p:nvSpPr>
          <p:cNvPr id="16" name="正方形/長方形 15"/>
          <p:cNvSpPr/>
          <p:nvPr/>
        </p:nvSpPr>
        <p:spPr>
          <a:xfrm>
            <a:off x="7113240" y="3861048"/>
            <a:ext cx="2792760" cy="2304256"/>
          </a:xfrm>
          <a:prstGeom prst="rect">
            <a:avLst/>
          </a:prstGeom>
          <a:ln w="127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b="1" u="sng" dirty="0" smtClean="0">
                <a:latin typeface="+mn-ea"/>
              </a:rPr>
              <a:t>○エリアの特性</a:t>
            </a:r>
            <a:endParaRPr lang="en-US" altLang="ja-JP" sz="1100" b="1" u="sng" dirty="0" smtClean="0">
              <a:latin typeface="+mn-ea"/>
            </a:endParaRPr>
          </a:p>
          <a:p>
            <a:r>
              <a:rPr lang="ja-JP" altLang="en-US" sz="1100" dirty="0" smtClean="0">
                <a:latin typeface="+mn-ea"/>
              </a:rPr>
              <a:t>・多くのビジターを集客するキタに隣接</a:t>
            </a:r>
            <a:endParaRPr lang="en-US" altLang="ja-JP" sz="1100" dirty="0" smtClean="0">
              <a:latin typeface="+mn-ea"/>
            </a:endParaRPr>
          </a:p>
          <a:p>
            <a:r>
              <a:rPr lang="ja-JP" altLang="en-US" sz="1100" dirty="0" smtClean="0">
                <a:latin typeface="+mn-ea"/>
              </a:rPr>
              <a:t>・地下鉄、ＪＲ、京阪の各最寄駅から徒歩　</a:t>
            </a:r>
            <a:endParaRPr lang="en-US" altLang="ja-JP" sz="1100" dirty="0" smtClean="0">
              <a:latin typeface="+mn-ea"/>
            </a:endParaRPr>
          </a:p>
          <a:p>
            <a:r>
              <a:rPr lang="en-US" altLang="ja-JP" sz="1100" dirty="0" smtClean="0">
                <a:latin typeface="+mn-ea"/>
              </a:rPr>
              <a:t>  </a:t>
            </a:r>
            <a:r>
              <a:rPr lang="ja-JP" altLang="en-US" sz="1100" dirty="0" smtClean="0">
                <a:latin typeface="+mn-ea"/>
              </a:rPr>
              <a:t>約</a:t>
            </a:r>
            <a:r>
              <a:rPr lang="en-US" altLang="ja-JP" sz="1100" dirty="0" smtClean="0">
                <a:latin typeface="+mn-ea"/>
              </a:rPr>
              <a:t>10</a:t>
            </a:r>
            <a:r>
              <a:rPr lang="ja-JP" altLang="en-US" sz="1100" dirty="0" smtClean="0">
                <a:latin typeface="+mn-ea"/>
              </a:rPr>
              <a:t>分とアクセス抜群</a:t>
            </a:r>
            <a:endParaRPr lang="en-US" altLang="ja-JP" sz="1100" dirty="0" smtClean="0">
              <a:latin typeface="+mn-ea"/>
            </a:endParaRPr>
          </a:p>
          <a:p>
            <a:r>
              <a:rPr lang="ja-JP" altLang="en-US" sz="1100" dirty="0" smtClean="0">
                <a:latin typeface="+mn-ea"/>
              </a:rPr>
              <a:t>・海と川（安治川・堂島川・土佐堀川・木津川 </a:t>
            </a:r>
            <a:endParaRPr lang="en-US" altLang="ja-JP" sz="1100" dirty="0" smtClean="0">
              <a:latin typeface="+mn-ea"/>
            </a:endParaRPr>
          </a:p>
          <a:p>
            <a:r>
              <a:rPr lang="en-US" altLang="ja-JP" sz="1100" dirty="0" smtClean="0">
                <a:latin typeface="+mn-ea"/>
              </a:rPr>
              <a:t>  </a:t>
            </a:r>
            <a:r>
              <a:rPr lang="ja-JP" altLang="en-US" sz="1100" dirty="0" smtClean="0">
                <a:latin typeface="+mn-ea"/>
              </a:rPr>
              <a:t>等からなる水の回廊）の結節点にあたり、</a:t>
            </a:r>
            <a:endParaRPr lang="en-US" altLang="ja-JP" sz="1100" dirty="0" smtClean="0">
              <a:latin typeface="+mn-ea"/>
            </a:endParaRPr>
          </a:p>
          <a:p>
            <a:r>
              <a:rPr lang="en-US" altLang="ja-JP" sz="1100" dirty="0" smtClean="0">
                <a:latin typeface="+mn-ea"/>
              </a:rPr>
              <a:t>   50</a:t>
            </a:r>
            <a:r>
              <a:rPr lang="ja-JP" altLang="en-US" sz="1100" dirty="0" smtClean="0">
                <a:latin typeface="+mn-ea"/>
              </a:rPr>
              <a:t>～</a:t>
            </a:r>
            <a:r>
              <a:rPr lang="en-US" altLang="ja-JP" sz="1100" dirty="0" smtClean="0">
                <a:latin typeface="+mn-ea"/>
              </a:rPr>
              <a:t>100ft</a:t>
            </a:r>
            <a:r>
              <a:rPr lang="ja-JP" altLang="en-US" sz="1100" dirty="0" smtClean="0">
                <a:latin typeface="+mn-ea"/>
              </a:rPr>
              <a:t>のクルーザーも入港可能</a:t>
            </a:r>
            <a:endParaRPr lang="en-US" altLang="ja-JP" sz="1100" dirty="0" smtClean="0">
              <a:latin typeface="+mn-ea"/>
            </a:endParaRPr>
          </a:p>
          <a:p>
            <a:r>
              <a:rPr lang="ja-JP" altLang="en-US" sz="1100" dirty="0" smtClean="0">
                <a:latin typeface="+mn-ea"/>
              </a:rPr>
              <a:t>・西日本最大の大規模集積市場である大阪</a:t>
            </a:r>
            <a:endParaRPr lang="en-US" altLang="ja-JP" sz="1100" dirty="0" smtClean="0">
              <a:latin typeface="+mn-ea"/>
            </a:endParaRPr>
          </a:p>
          <a:p>
            <a:r>
              <a:rPr lang="en-US" altLang="ja-JP" sz="1100" dirty="0" smtClean="0">
                <a:latin typeface="+mn-ea"/>
              </a:rPr>
              <a:t>  </a:t>
            </a:r>
            <a:r>
              <a:rPr lang="ja-JP" altLang="en-US" sz="1100" dirty="0" smtClean="0">
                <a:latin typeface="+mn-ea"/>
              </a:rPr>
              <a:t>市中央卸売市場本場に隣接し、周辺には</a:t>
            </a:r>
            <a:endParaRPr lang="en-US" altLang="ja-JP" sz="1100" dirty="0" smtClean="0">
              <a:latin typeface="+mn-ea"/>
            </a:endParaRPr>
          </a:p>
          <a:p>
            <a:r>
              <a:rPr lang="en-US" altLang="ja-JP" sz="1100" dirty="0" smtClean="0">
                <a:latin typeface="+mn-ea"/>
              </a:rPr>
              <a:t>  </a:t>
            </a:r>
            <a:r>
              <a:rPr lang="ja-JP" altLang="en-US" sz="1100" dirty="0" smtClean="0">
                <a:latin typeface="+mn-ea"/>
              </a:rPr>
              <a:t>旧居留地である川口の倉庫群、江之子島</a:t>
            </a:r>
            <a:endParaRPr lang="en-US" altLang="ja-JP" sz="1100" dirty="0" smtClean="0">
              <a:latin typeface="+mn-ea"/>
            </a:endParaRPr>
          </a:p>
          <a:p>
            <a:r>
              <a:rPr lang="en-US" altLang="ja-JP" sz="1100" dirty="0" smtClean="0">
                <a:latin typeface="+mn-ea"/>
              </a:rPr>
              <a:t>  </a:t>
            </a:r>
            <a:r>
              <a:rPr lang="ja-JP" altLang="en-US" sz="1100" dirty="0" smtClean="0">
                <a:latin typeface="+mn-ea"/>
              </a:rPr>
              <a:t>文化芸術創造センターなど、大阪の歴史</a:t>
            </a:r>
            <a:endParaRPr lang="en-US" altLang="ja-JP" sz="1100" dirty="0" smtClean="0">
              <a:latin typeface="+mn-ea"/>
            </a:endParaRPr>
          </a:p>
          <a:p>
            <a:r>
              <a:rPr lang="en-US" altLang="ja-JP" sz="1100" dirty="0" smtClean="0">
                <a:latin typeface="+mn-ea"/>
              </a:rPr>
              <a:t>  </a:t>
            </a:r>
            <a:r>
              <a:rPr lang="ja-JP" altLang="en-US" sz="1100" dirty="0" smtClean="0">
                <a:latin typeface="+mn-ea"/>
              </a:rPr>
              <a:t>や文化に触れられる立地</a:t>
            </a:r>
            <a:endParaRPr kumimoji="1" lang="ja-JP" altLang="en-US" dirty="0"/>
          </a:p>
        </p:txBody>
      </p:sp>
      <p:sp>
        <p:nvSpPr>
          <p:cNvPr id="17" name="フローチャート : 結合子 16"/>
          <p:cNvSpPr/>
          <p:nvPr/>
        </p:nvSpPr>
        <p:spPr>
          <a:xfrm flipV="1">
            <a:off x="4953000" y="2852936"/>
            <a:ext cx="216023" cy="216023"/>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線吹き出し 1 (枠付き) 19"/>
          <p:cNvSpPr/>
          <p:nvPr/>
        </p:nvSpPr>
        <p:spPr>
          <a:xfrm>
            <a:off x="4592960" y="2132856"/>
            <a:ext cx="864096" cy="216024"/>
          </a:xfrm>
          <a:prstGeom prst="borderCallout1">
            <a:avLst>
              <a:gd name="adj1" fmla="val 342286"/>
              <a:gd name="adj2" fmla="val 51866"/>
              <a:gd name="adj3" fmla="val 107003"/>
              <a:gd name="adj4" fmla="val 49946"/>
            </a:avLst>
          </a:prstGeom>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latin typeface="+mn-ea"/>
              </a:rPr>
              <a:t>ＪＲ野田駅</a:t>
            </a:r>
            <a:endParaRPr kumimoji="1" lang="ja-JP" altLang="en-US" sz="1200" dirty="0">
              <a:latin typeface="+mn-ea"/>
            </a:endParaRPr>
          </a:p>
        </p:txBody>
      </p:sp>
      <p:sp>
        <p:nvSpPr>
          <p:cNvPr id="23" name="線吹き出し 1 (枠付き) 22"/>
          <p:cNvSpPr/>
          <p:nvPr/>
        </p:nvSpPr>
        <p:spPr>
          <a:xfrm>
            <a:off x="3152800" y="3429000"/>
            <a:ext cx="1152128" cy="216024"/>
          </a:xfrm>
          <a:prstGeom prst="borderCallout1">
            <a:avLst>
              <a:gd name="adj1" fmla="val -178003"/>
              <a:gd name="adj2" fmla="val 179630"/>
              <a:gd name="adj3" fmla="val 36455"/>
              <a:gd name="adj4" fmla="val 101811"/>
            </a:avLst>
          </a:prstGeom>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latin typeface="+mn-ea"/>
              </a:rPr>
              <a:t>地下鉄玉川駅</a:t>
            </a:r>
            <a:endParaRPr kumimoji="1" lang="ja-JP" altLang="en-US" sz="1200" dirty="0">
              <a:latin typeface="+mn-ea"/>
            </a:endParaRPr>
          </a:p>
        </p:txBody>
      </p:sp>
      <p:sp>
        <p:nvSpPr>
          <p:cNvPr id="24" name="フローチャート : 結合子 23"/>
          <p:cNvSpPr/>
          <p:nvPr/>
        </p:nvSpPr>
        <p:spPr>
          <a:xfrm flipV="1">
            <a:off x="5097016" y="2852936"/>
            <a:ext cx="216023" cy="216023"/>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ローチャート : 結合子 25"/>
          <p:cNvSpPr/>
          <p:nvPr/>
        </p:nvSpPr>
        <p:spPr>
          <a:xfrm flipV="1">
            <a:off x="5745088" y="2636912"/>
            <a:ext cx="216023" cy="216023"/>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線吹き出し 1 (枠付き) 26"/>
          <p:cNvSpPr/>
          <p:nvPr/>
        </p:nvSpPr>
        <p:spPr>
          <a:xfrm>
            <a:off x="6393160" y="2780928"/>
            <a:ext cx="1152128" cy="216024"/>
          </a:xfrm>
          <a:prstGeom prst="borderCallout1">
            <a:avLst>
              <a:gd name="adj1" fmla="val 7183"/>
              <a:gd name="adj2" fmla="val -40177"/>
              <a:gd name="adj3" fmla="val 45273"/>
              <a:gd name="adj4" fmla="val -1917"/>
            </a:avLst>
          </a:prstGeom>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latin typeface="+mn-ea"/>
              </a:rPr>
              <a:t>京阪中之島駅</a:t>
            </a:r>
            <a:endParaRPr kumimoji="1" lang="ja-JP" altLang="en-US" sz="1200" dirty="0">
              <a:latin typeface="+mn-ea"/>
            </a:endParaRPr>
          </a:p>
        </p:txBody>
      </p:sp>
      <p:sp>
        <p:nvSpPr>
          <p:cNvPr id="19" name="正方形/長方形 18"/>
          <p:cNvSpPr/>
          <p:nvPr/>
        </p:nvSpPr>
        <p:spPr>
          <a:xfrm rot="20554928">
            <a:off x="4537360" y="3619359"/>
            <a:ext cx="648072" cy="216024"/>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smtClean="0"/>
              <a:t>安治川</a:t>
            </a:r>
            <a:endParaRPr kumimoji="1" lang="ja-JP" altLang="en-US" sz="1100" dirty="0"/>
          </a:p>
        </p:txBody>
      </p:sp>
      <p:cxnSp>
        <p:nvCxnSpPr>
          <p:cNvPr id="28" name="直線コネクタ 27"/>
          <p:cNvCxnSpPr>
            <a:stCxn id="6" idx="4"/>
          </p:cNvCxnSpPr>
          <p:nvPr/>
        </p:nvCxnSpPr>
        <p:spPr>
          <a:xfrm>
            <a:off x="5349044" y="3356992"/>
            <a:ext cx="108012" cy="720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8985448" y="260648"/>
            <a:ext cx="504056" cy="2796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Ｐ３</a:t>
            </a:r>
            <a:endParaRPr kumimoji="1" lang="en-US" altLang="ja-JP" dirty="0" smtClean="0"/>
          </a:p>
        </p:txBody>
      </p:sp>
    </p:spTree>
    <p:extLst>
      <p:ext uri="{BB962C8B-B14F-4D97-AF65-F5344CB8AC3E}">
        <p14:creationId xmlns:p14="http://schemas.microsoft.com/office/powerpoint/2010/main" val="415142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線コネクタ 40"/>
          <p:cNvCxnSpPr/>
          <p:nvPr/>
        </p:nvCxnSpPr>
        <p:spPr>
          <a:xfrm flipV="1">
            <a:off x="6321152" y="1484784"/>
            <a:ext cx="360040" cy="380126"/>
          </a:xfrm>
          <a:prstGeom prst="line">
            <a:avLst/>
          </a:prstGeom>
          <a:ln w="127000">
            <a:solidFill>
              <a:schemeClr val="accent5">
                <a:lumMod val="40000"/>
                <a:lumOff val="60000"/>
                <a:alpha val="43000"/>
              </a:schemeClr>
            </a:solidFill>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H="1" flipV="1">
            <a:off x="6609184" y="1628800"/>
            <a:ext cx="936104" cy="576064"/>
          </a:xfrm>
          <a:prstGeom prst="straightConnector1">
            <a:avLst/>
          </a:prstGeom>
          <a:ln w="38100">
            <a:solidFill>
              <a:schemeClr val="bg1">
                <a:alpha val="43000"/>
              </a:schemeClr>
            </a:solidFill>
            <a:miter lim="800000"/>
            <a:tailEnd type="arrow"/>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504728" y="116632"/>
            <a:ext cx="4248472" cy="461665"/>
          </a:xfrm>
          <a:prstGeom prst="rect">
            <a:avLst/>
          </a:prstGeom>
          <a:solidFill>
            <a:schemeClr val="bg1"/>
          </a:solidFill>
        </p:spPr>
        <p:txBody>
          <a:bodyPr wrap="square" rtlCol="0">
            <a:spAutoFit/>
          </a:bodyPr>
          <a:lstStyle/>
          <a:p>
            <a:pPr algn="ctr"/>
            <a:r>
              <a:rPr lang="ja-JP" altLang="en-US" dirty="0" smtClean="0"/>
              <a:t>　</a:t>
            </a:r>
            <a:r>
              <a:rPr lang="ja-JP" altLang="en-US" sz="2400" b="1" dirty="0" smtClean="0"/>
              <a:t>大阪周辺の</a:t>
            </a:r>
            <a:r>
              <a:rPr lang="ja-JP" altLang="ja-JP" sz="2400" b="1" dirty="0" smtClean="0"/>
              <a:t>「海の駅」</a:t>
            </a:r>
          </a:p>
        </p:txBody>
      </p:sp>
      <p:pic>
        <p:nvPicPr>
          <p:cNvPr id="18" name="図 17"/>
          <p:cNvPicPr/>
          <p:nvPr/>
        </p:nvPicPr>
        <p:blipFill>
          <a:blip r:embed="rId3" cstate="print"/>
          <a:srcRect l="33620" t="30221" r="6686" b="11545"/>
          <a:stretch>
            <a:fillRect/>
          </a:stretch>
        </p:blipFill>
        <p:spPr bwMode="auto">
          <a:xfrm>
            <a:off x="128464" y="620688"/>
            <a:ext cx="9649072" cy="6048672"/>
          </a:xfrm>
          <a:prstGeom prst="rect">
            <a:avLst/>
          </a:prstGeom>
          <a:noFill/>
          <a:ln w="9525">
            <a:noFill/>
            <a:miter lim="800000"/>
            <a:headEnd/>
            <a:tailEnd/>
          </a:ln>
        </p:spPr>
      </p:pic>
      <p:sp>
        <p:nvSpPr>
          <p:cNvPr id="2" name="Oval 2"/>
          <p:cNvSpPr>
            <a:spLocks noChangeArrowheads="1"/>
          </p:cNvSpPr>
          <p:nvPr/>
        </p:nvSpPr>
        <p:spPr bwMode="auto">
          <a:xfrm>
            <a:off x="5169024" y="2132856"/>
            <a:ext cx="133350" cy="152400"/>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1027" name="Oval 3"/>
          <p:cNvSpPr>
            <a:spLocks noChangeArrowheads="1"/>
          </p:cNvSpPr>
          <p:nvPr/>
        </p:nvSpPr>
        <p:spPr bwMode="auto">
          <a:xfrm>
            <a:off x="4880992" y="2996952"/>
            <a:ext cx="133350" cy="152400"/>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1028" name="Oval 4"/>
          <p:cNvSpPr>
            <a:spLocks noChangeArrowheads="1"/>
          </p:cNvSpPr>
          <p:nvPr/>
        </p:nvSpPr>
        <p:spPr bwMode="auto">
          <a:xfrm>
            <a:off x="5025008" y="2852936"/>
            <a:ext cx="133350" cy="152400"/>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1029" name="Oval 5"/>
          <p:cNvSpPr>
            <a:spLocks noChangeArrowheads="1"/>
          </p:cNvSpPr>
          <p:nvPr/>
        </p:nvSpPr>
        <p:spPr bwMode="auto">
          <a:xfrm>
            <a:off x="5097016" y="2708920"/>
            <a:ext cx="133350" cy="152400"/>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1030" name="Oval 6"/>
          <p:cNvSpPr>
            <a:spLocks noChangeArrowheads="1"/>
          </p:cNvSpPr>
          <p:nvPr/>
        </p:nvSpPr>
        <p:spPr bwMode="auto">
          <a:xfrm>
            <a:off x="4664968" y="3140968"/>
            <a:ext cx="133350" cy="152400"/>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1031" name="Oval 7"/>
          <p:cNvSpPr>
            <a:spLocks noChangeArrowheads="1"/>
          </p:cNvSpPr>
          <p:nvPr/>
        </p:nvSpPr>
        <p:spPr bwMode="auto">
          <a:xfrm>
            <a:off x="4664968" y="3717032"/>
            <a:ext cx="133350" cy="152400"/>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1032" name="Oval 8"/>
          <p:cNvSpPr>
            <a:spLocks noChangeArrowheads="1"/>
          </p:cNvSpPr>
          <p:nvPr/>
        </p:nvSpPr>
        <p:spPr bwMode="auto">
          <a:xfrm>
            <a:off x="5025008" y="4941168"/>
            <a:ext cx="133350" cy="152400"/>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1033" name="Oval 9"/>
          <p:cNvSpPr>
            <a:spLocks noChangeArrowheads="1"/>
          </p:cNvSpPr>
          <p:nvPr/>
        </p:nvSpPr>
        <p:spPr bwMode="auto">
          <a:xfrm>
            <a:off x="5169024" y="5229200"/>
            <a:ext cx="133350" cy="152400"/>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1034" name="Oval 10"/>
          <p:cNvSpPr>
            <a:spLocks noChangeArrowheads="1"/>
          </p:cNvSpPr>
          <p:nvPr/>
        </p:nvSpPr>
        <p:spPr bwMode="auto">
          <a:xfrm>
            <a:off x="6393160" y="5229200"/>
            <a:ext cx="133350" cy="152400"/>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1035" name="Oval 11"/>
          <p:cNvSpPr>
            <a:spLocks noChangeArrowheads="1"/>
          </p:cNvSpPr>
          <p:nvPr/>
        </p:nvSpPr>
        <p:spPr bwMode="auto">
          <a:xfrm>
            <a:off x="4953000" y="2132856"/>
            <a:ext cx="133350" cy="152400"/>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1036" name="Oval 12"/>
          <p:cNvSpPr>
            <a:spLocks noChangeArrowheads="1"/>
          </p:cNvSpPr>
          <p:nvPr/>
        </p:nvSpPr>
        <p:spPr bwMode="auto">
          <a:xfrm>
            <a:off x="4664968" y="2276872"/>
            <a:ext cx="133350" cy="152400"/>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1037" name="Oval 13"/>
          <p:cNvSpPr>
            <a:spLocks noChangeArrowheads="1"/>
          </p:cNvSpPr>
          <p:nvPr/>
        </p:nvSpPr>
        <p:spPr bwMode="auto">
          <a:xfrm>
            <a:off x="4520952" y="2348880"/>
            <a:ext cx="133350" cy="152400"/>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1038" name="Oval 14"/>
          <p:cNvSpPr>
            <a:spLocks noChangeArrowheads="1"/>
          </p:cNvSpPr>
          <p:nvPr/>
        </p:nvSpPr>
        <p:spPr bwMode="auto">
          <a:xfrm>
            <a:off x="3800872" y="1916832"/>
            <a:ext cx="133350" cy="152400"/>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1039" name="Oval 15"/>
          <p:cNvSpPr>
            <a:spLocks noChangeArrowheads="1"/>
          </p:cNvSpPr>
          <p:nvPr/>
        </p:nvSpPr>
        <p:spPr bwMode="auto">
          <a:xfrm>
            <a:off x="3547042" y="1778242"/>
            <a:ext cx="133350" cy="152400"/>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1040" name="Oval 16"/>
          <p:cNvSpPr>
            <a:spLocks noChangeArrowheads="1"/>
          </p:cNvSpPr>
          <p:nvPr/>
        </p:nvSpPr>
        <p:spPr bwMode="auto">
          <a:xfrm>
            <a:off x="3152800" y="1844824"/>
            <a:ext cx="133350" cy="152400"/>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1041" name="Oval 17"/>
          <p:cNvSpPr>
            <a:spLocks noChangeArrowheads="1"/>
          </p:cNvSpPr>
          <p:nvPr/>
        </p:nvSpPr>
        <p:spPr bwMode="auto">
          <a:xfrm>
            <a:off x="4304928" y="2564904"/>
            <a:ext cx="133350" cy="152400"/>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1042" name="Oval 18"/>
          <p:cNvSpPr>
            <a:spLocks noChangeArrowheads="1"/>
          </p:cNvSpPr>
          <p:nvPr/>
        </p:nvSpPr>
        <p:spPr bwMode="auto">
          <a:xfrm>
            <a:off x="4232920" y="2780928"/>
            <a:ext cx="133350" cy="152400"/>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1043" name="Oval 19"/>
          <p:cNvSpPr>
            <a:spLocks noChangeArrowheads="1"/>
          </p:cNvSpPr>
          <p:nvPr/>
        </p:nvSpPr>
        <p:spPr bwMode="auto">
          <a:xfrm>
            <a:off x="4160912" y="3068960"/>
            <a:ext cx="133350" cy="152400"/>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1044" name="Oval 20"/>
          <p:cNvSpPr>
            <a:spLocks noChangeArrowheads="1"/>
          </p:cNvSpPr>
          <p:nvPr/>
        </p:nvSpPr>
        <p:spPr bwMode="auto">
          <a:xfrm>
            <a:off x="3728864" y="3068960"/>
            <a:ext cx="133350" cy="152400"/>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38" name="テキスト ボックス 37"/>
          <p:cNvSpPr txBox="1"/>
          <p:nvPr/>
        </p:nvSpPr>
        <p:spPr>
          <a:xfrm>
            <a:off x="5745088" y="1700809"/>
            <a:ext cx="1728192" cy="276999"/>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smtClean="0"/>
              <a:t>おおさかほっこう海の駅</a:t>
            </a:r>
            <a:endParaRPr lang="en-US" altLang="ja-JP" sz="1200" dirty="0" smtClean="0"/>
          </a:p>
        </p:txBody>
      </p:sp>
      <p:cxnSp>
        <p:nvCxnSpPr>
          <p:cNvPr id="43" name="直線コネクタ 42"/>
          <p:cNvCxnSpPr>
            <a:stCxn id="2" idx="7"/>
            <a:endCxn id="38" idx="1"/>
          </p:cNvCxnSpPr>
          <p:nvPr/>
        </p:nvCxnSpPr>
        <p:spPr>
          <a:xfrm flipV="1">
            <a:off x="5282845" y="1839309"/>
            <a:ext cx="462243" cy="315865"/>
          </a:xfrm>
          <a:prstGeom prst="line">
            <a:avLst/>
          </a:prstGeom>
          <a:ln w="25400">
            <a:solidFill>
              <a:schemeClr val="tx1">
                <a:alpha val="69000"/>
              </a:schemeClr>
            </a:solidFill>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5529064" y="2348881"/>
            <a:ext cx="2232248" cy="276999"/>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smtClean="0"/>
              <a:t>かいづか・にしきのはま海の駅</a:t>
            </a:r>
            <a:endParaRPr lang="en-US" altLang="ja-JP" sz="1200" dirty="0" smtClean="0"/>
          </a:p>
        </p:txBody>
      </p:sp>
      <p:sp>
        <p:nvSpPr>
          <p:cNvPr id="48" name="テキスト ボックス 47"/>
          <p:cNvSpPr txBox="1"/>
          <p:nvPr/>
        </p:nvSpPr>
        <p:spPr>
          <a:xfrm>
            <a:off x="5529064" y="2708920"/>
            <a:ext cx="2232248" cy="276999"/>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smtClean="0"/>
              <a:t>いずみさの関空マリーナ海の駅</a:t>
            </a:r>
            <a:endParaRPr lang="en-US" altLang="ja-JP" sz="1200" dirty="0" smtClean="0"/>
          </a:p>
        </p:txBody>
      </p:sp>
      <p:sp>
        <p:nvSpPr>
          <p:cNvPr id="53" name="テキスト ボックス 52"/>
          <p:cNvSpPr txBox="1"/>
          <p:nvPr/>
        </p:nvSpPr>
        <p:spPr>
          <a:xfrm>
            <a:off x="5529064" y="3068960"/>
            <a:ext cx="1152128" cy="288032"/>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smtClean="0"/>
              <a:t>たじり海の駅</a:t>
            </a:r>
            <a:endParaRPr lang="en-US" altLang="ja-JP" sz="1200" dirty="0" smtClean="0"/>
          </a:p>
        </p:txBody>
      </p:sp>
      <p:sp>
        <p:nvSpPr>
          <p:cNvPr id="54" name="テキスト ボックス 53"/>
          <p:cNvSpPr txBox="1"/>
          <p:nvPr/>
        </p:nvSpPr>
        <p:spPr>
          <a:xfrm>
            <a:off x="5385048" y="3429000"/>
            <a:ext cx="2160240" cy="288032"/>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smtClean="0"/>
              <a:t>たんの</a:t>
            </a:r>
            <a:r>
              <a:rPr lang="ja-JP" altLang="en-US" sz="1200" dirty="0" err="1" smtClean="0"/>
              <a:t>わ</a:t>
            </a:r>
            <a:r>
              <a:rPr lang="ja-JP" altLang="en-US" sz="1200" dirty="0" smtClean="0"/>
              <a:t>ヨットハーバー海の駅</a:t>
            </a:r>
            <a:endParaRPr lang="en-US" altLang="ja-JP" sz="1200" dirty="0" smtClean="0"/>
          </a:p>
        </p:txBody>
      </p:sp>
      <p:sp>
        <p:nvSpPr>
          <p:cNvPr id="56" name="テキスト ボックス 55"/>
          <p:cNvSpPr txBox="1"/>
          <p:nvPr/>
        </p:nvSpPr>
        <p:spPr>
          <a:xfrm>
            <a:off x="6024310" y="4792506"/>
            <a:ext cx="1440160" cy="276999"/>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err="1" smtClean="0"/>
              <a:t>なち</a:t>
            </a:r>
            <a:r>
              <a:rPr lang="ja-JP" altLang="en-US" sz="1200" dirty="0" smtClean="0"/>
              <a:t>かつうら海の駅</a:t>
            </a:r>
            <a:endParaRPr lang="en-US" altLang="ja-JP" sz="1200" dirty="0" smtClean="0"/>
          </a:p>
        </p:txBody>
      </p:sp>
      <p:sp>
        <p:nvSpPr>
          <p:cNvPr id="58" name="テキスト ボックス 57"/>
          <p:cNvSpPr txBox="1"/>
          <p:nvPr/>
        </p:nvSpPr>
        <p:spPr>
          <a:xfrm>
            <a:off x="5066345" y="3800073"/>
            <a:ext cx="2160241" cy="276999"/>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smtClean="0"/>
              <a:t>わかやまマリーナシティ海の駅</a:t>
            </a:r>
            <a:endParaRPr lang="en-US" altLang="ja-JP" sz="1200" dirty="0" smtClean="0"/>
          </a:p>
        </p:txBody>
      </p:sp>
      <p:sp>
        <p:nvSpPr>
          <p:cNvPr id="59" name="テキスト ボックス 58"/>
          <p:cNvSpPr txBox="1"/>
          <p:nvPr/>
        </p:nvSpPr>
        <p:spPr>
          <a:xfrm>
            <a:off x="2720752" y="4581128"/>
            <a:ext cx="1944216" cy="276999"/>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smtClean="0"/>
              <a:t>たなべシータイガー海の駅</a:t>
            </a:r>
            <a:endParaRPr lang="en-US" altLang="ja-JP" sz="1200" dirty="0" smtClean="0"/>
          </a:p>
        </p:txBody>
      </p:sp>
      <p:sp>
        <p:nvSpPr>
          <p:cNvPr id="60" name="テキスト ボックス 59"/>
          <p:cNvSpPr txBox="1"/>
          <p:nvPr/>
        </p:nvSpPr>
        <p:spPr>
          <a:xfrm>
            <a:off x="3008784" y="4941168"/>
            <a:ext cx="1800200" cy="288032"/>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smtClean="0"/>
              <a:t>たなべ・うちのうら海の駅</a:t>
            </a:r>
            <a:endParaRPr lang="en-US" altLang="ja-JP" sz="1200" dirty="0" smtClean="0"/>
          </a:p>
        </p:txBody>
      </p:sp>
      <p:sp>
        <p:nvSpPr>
          <p:cNvPr id="61" name="テキスト ボックス 60"/>
          <p:cNvSpPr txBox="1"/>
          <p:nvPr/>
        </p:nvSpPr>
        <p:spPr>
          <a:xfrm>
            <a:off x="1136576" y="1772816"/>
            <a:ext cx="1728192" cy="276999"/>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smtClean="0"/>
              <a:t>あいおい白龍城海の駅</a:t>
            </a:r>
            <a:endParaRPr lang="en-US" altLang="ja-JP" sz="1200" dirty="0" smtClean="0"/>
          </a:p>
        </p:txBody>
      </p:sp>
      <p:sp>
        <p:nvSpPr>
          <p:cNvPr id="62" name="テキスト ボックス 61"/>
          <p:cNvSpPr txBox="1"/>
          <p:nvPr/>
        </p:nvSpPr>
        <p:spPr>
          <a:xfrm>
            <a:off x="1568624" y="3645024"/>
            <a:ext cx="1728192" cy="276999"/>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smtClean="0"/>
              <a:t>南あわじみなと海の駅</a:t>
            </a:r>
            <a:endParaRPr lang="en-US" altLang="ja-JP" sz="1200" dirty="0" smtClean="0"/>
          </a:p>
        </p:txBody>
      </p:sp>
      <p:sp>
        <p:nvSpPr>
          <p:cNvPr id="63" name="テキスト ボックス 62"/>
          <p:cNvSpPr txBox="1"/>
          <p:nvPr/>
        </p:nvSpPr>
        <p:spPr>
          <a:xfrm>
            <a:off x="2072680" y="1412776"/>
            <a:ext cx="1440160" cy="276999"/>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smtClean="0"/>
              <a:t>むろつ海宝海の駅</a:t>
            </a:r>
            <a:endParaRPr lang="en-US" altLang="ja-JP" sz="1200" dirty="0" smtClean="0"/>
          </a:p>
        </p:txBody>
      </p:sp>
      <p:sp>
        <p:nvSpPr>
          <p:cNvPr id="64" name="テキスト ボックス 63"/>
          <p:cNvSpPr txBox="1"/>
          <p:nvPr/>
        </p:nvSpPr>
        <p:spPr>
          <a:xfrm>
            <a:off x="2648744" y="726786"/>
            <a:ext cx="1440160" cy="288032"/>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smtClean="0"/>
              <a:t>ひめじきば海の駅</a:t>
            </a:r>
            <a:endParaRPr lang="en-US" altLang="ja-JP" sz="1200" dirty="0" smtClean="0"/>
          </a:p>
        </p:txBody>
      </p:sp>
      <p:sp>
        <p:nvSpPr>
          <p:cNvPr id="65" name="テキスト ボックス 64"/>
          <p:cNvSpPr txBox="1"/>
          <p:nvPr/>
        </p:nvSpPr>
        <p:spPr>
          <a:xfrm>
            <a:off x="2144688" y="2204865"/>
            <a:ext cx="1872208" cy="276999"/>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smtClean="0"/>
              <a:t>あわじ交流の翼港海の駅</a:t>
            </a:r>
            <a:endParaRPr lang="en-US" altLang="ja-JP" sz="1200" dirty="0" smtClean="0"/>
          </a:p>
        </p:txBody>
      </p:sp>
      <p:sp>
        <p:nvSpPr>
          <p:cNvPr id="68" name="テキスト ボックス 67"/>
          <p:cNvSpPr txBox="1"/>
          <p:nvPr/>
        </p:nvSpPr>
        <p:spPr>
          <a:xfrm>
            <a:off x="2000672" y="2492896"/>
            <a:ext cx="1728192" cy="276999"/>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smtClean="0"/>
              <a:t>あわじ島</a:t>
            </a:r>
            <a:r>
              <a:rPr lang="ja-JP" altLang="en-US" sz="1200" dirty="0" err="1" smtClean="0"/>
              <a:t>つな</a:t>
            </a:r>
            <a:r>
              <a:rPr lang="ja-JP" altLang="en-US" sz="1200" dirty="0" smtClean="0"/>
              <a:t>港海の駅</a:t>
            </a:r>
            <a:endParaRPr lang="en-US" altLang="ja-JP" sz="1200" dirty="0" smtClean="0"/>
          </a:p>
        </p:txBody>
      </p:sp>
      <p:sp>
        <p:nvSpPr>
          <p:cNvPr id="69" name="テキスト ボックス 68"/>
          <p:cNvSpPr txBox="1"/>
          <p:nvPr/>
        </p:nvSpPr>
        <p:spPr>
          <a:xfrm>
            <a:off x="1784648" y="2780928"/>
            <a:ext cx="1728192" cy="276999"/>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smtClean="0"/>
              <a:t>すもとサントピア海の駅</a:t>
            </a:r>
            <a:endParaRPr lang="en-US" altLang="ja-JP" sz="1200" dirty="0" smtClean="0"/>
          </a:p>
        </p:txBody>
      </p:sp>
      <p:cxnSp>
        <p:nvCxnSpPr>
          <p:cNvPr id="70" name="直線コネクタ 69"/>
          <p:cNvCxnSpPr/>
          <p:nvPr/>
        </p:nvCxnSpPr>
        <p:spPr>
          <a:xfrm>
            <a:off x="4808984" y="3212976"/>
            <a:ext cx="514722" cy="499864"/>
          </a:xfrm>
          <a:prstGeom prst="line">
            <a:avLst/>
          </a:prstGeom>
          <a:ln w="25400">
            <a:solidFill>
              <a:schemeClr val="tx1">
                <a:alpha val="69000"/>
              </a:schemeClr>
            </a:solidFill>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1" name="直線コネクタ 70"/>
          <p:cNvCxnSpPr>
            <a:stCxn id="60" idx="3"/>
            <a:endCxn id="1033" idx="2"/>
          </p:cNvCxnSpPr>
          <p:nvPr/>
        </p:nvCxnSpPr>
        <p:spPr>
          <a:xfrm>
            <a:off x="4808984" y="5085184"/>
            <a:ext cx="360040" cy="220216"/>
          </a:xfrm>
          <a:prstGeom prst="line">
            <a:avLst/>
          </a:prstGeom>
          <a:ln w="25400">
            <a:solidFill>
              <a:schemeClr val="tx1">
                <a:alpha val="69000"/>
              </a:schemeClr>
            </a:solidFill>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9" name="直線コネクタ 78"/>
          <p:cNvCxnSpPr>
            <a:stCxn id="59" idx="3"/>
            <a:endCxn id="1032" idx="3"/>
          </p:cNvCxnSpPr>
          <p:nvPr/>
        </p:nvCxnSpPr>
        <p:spPr>
          <a:xfrm>
            <a:off x="4664968" y="4719628"/>
            <a:ext cx="379569" cy="351622"/>
          </a:xfrm>
          <a:prstGeom prst="line">
            <a:avLst/>
          </a:prstGeom>
          <a:ln w="25400">
            <a:solidFill>
              <a:schemeClr val="tx1">
                <a:alpha val="69000"/>
              </a:schemeClr>
            </a:solidFill>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5097016" y="3068960"/>
            <a:ext cx="442714" cy="211832"/>
          </a:xfrm>
          <a:prstGeom prst="line">
            <a:avLst/>
          </a:prstGeom>
          <a:ln w="25400">
            <a:solidFill>
              <a:schemeClr val="tx1">
                <a:alpha val="69000"/>
              </a:schemeClr>
            </a:solidFill>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90" name="直線コネクタ 89"/>
          <p:cNvCxnSpPr>
            <a:stCxn id="1028" idx="6"/>
          </p:cNvCxnSpPr>
          <p:nvPr/>
        </p:nvCxnSpPr>
        <p:spPr>
          <a:xfrm flipV="1">
            <a:off x="5158358" y="2924944"/>
            <a:ext cx="400901" cy="4192"/>
          </a:xfrm>
          <a:prstGeom prst="line">
            <a:avLst/>
          </a:prstGeom>
          <a:ln w="25400">
            <a:solidFill>
              <a:schemeClr val="tx1">
                <a:alpha val="69000"/>
              </a:schemeClr>
            </a:solidFill>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92" name="直線コネクタ 91"/>
          <p:cNvCxnSpPr>
            <a:stCxn id="1029" idx="7"/>
          </p:cNvCxnSpPr>
          <p:nvPr/>
        </p:nvCxnSpPr>
        <p:spPr>
          <a:xfrm flipV="1">
            <a:off x="5210837" y="2636912"/>
            <a:ext cx="318227" cy="94326"/>
          </a:xfrm>
          <a:prstGeom prst="line">
            <a:avLst/>
          </a:prstGeom>
          <a:ln w="25400">
            <a:solidFill>
              <a:schemeClr val="tx1">
                <a:alpha val="69000"/>
              </a:schemeClr>
            </a:solidFill>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96" name="直線コネクタ 95"/>
          <p:cNvCxnSpPr>
            <a:stCxn id="1031" idx="6"/>
            <a:endCxn id="58" idx="1"/>
          </p:cNvCxnSpPr>
          <p:nvPr/>
        </p:nvCxnSpPr>
        <p:spPr>
          <a:xfrm>
            <a:off x="4798318" y="3793232"/>
            <a:ext cx="268027" cy="145341"/>
          </a:xfrm>
          <a:prstGeom prst="line">
            <a:avLst/>
          </a:prstGeom>
          <a:ln w="25400">
            <a:solidFill>
              <a:schemeClr val="tx1">
                <a:alpha val="69000"/>
              </a:schemeClr>
            </a:solidFill>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97" name="直線コネクタ 96"/>
          <p:cNvCxnSpPr>
            <a:stCxn id="1034" idx="0"/>
          </p:cNvCxnSpPr>
          <p:nvPr/>
        </p:nvCxnSpPr>
        <p:spPr>
          <a:xfrm flipV="1">
            <a:off x="6459835" y="5093568"/>
            <a:ext cx="147493" cy="135632"/>
          </a:xfrm>
          <a:prstGeom prst="line">
            <a:avLst/>
          </a:prstGeom>
          <a:ln w="25400">
            <a:solidFill>
              <a:schemeClr val="tx1">
                <a:alpha val="69000"/>
              </a:schemeClr>
            </a:solidFill>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02" name="直線コネクタ 101"/>
          <p:cNvCxnSpPr>
            <a:stCxn id="65" idx="3"/>
            <a:endCxn id="1041" idx="2"/>
          </p:cNvCxnSpPr>
          <p:nvPr/>
        </p:nvCxnSpPr>
        <p:spPr>
          <a:xfrm>
            <a:off x="4016896" y="2343365"/>
            <a:ext cx="288032" cy="297739"/>
          </a:xfrm>
          <a:prstGeom prst="line">
            <a:avLst/>
          </a:prstGeom>
          <a:ln w="25400">
            <a:solidFill>
              <a:schemeClr val="tx1">
                <a:alpha val="69000"/>
              </a:schemeClr>
            </a:solidFill>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03" name="直線コネクタ 102"/>
          <p:cNvCxnSpPr>
            <a:stCxn id="68" idx="3"/>
          </p:cNvCxnSpPr>
          <p:nvPr/>
        </p:nvCxnSpPr>
        <p:spPr>
          <a:xfrm>
            <a:off x="3728864" y="2631396"/>
            <a:ext cx="504056" cy="293548"/>
          </a:xfrm>
          <a:prstGeom prst="line">
            <a:avLst/>
          </a:prstGeom>
          <a:ln w="25400">
            <a:solidFill>
              <a:schemeClr val="tx1">
                <a:alpha val="69000"/>
              </a:schemeClr>
            </a:solidFill>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3512840" y="2852936"/>
            <a:ext cx="576064" cy="360040"/>
          </a:xfrm>
          <a:prstGeom prst="line">
            <a:avLst/>
          </a:prstGeom>
          <a:ln w="25400">
            <a:solidFill>
              <a:schemeClr val="tx1">
                <a:alpha val="69000"/>
              </a:schemeClr>
            </a:solidFill>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flipH="1">
            <a:off x="3832832" y="1030972"/>
            <a:ext cx="263170" cy="825565"/>
          </a:xfrm>
          <a:prstGeom prst="line">
            <a:avLst/>
          </a:prstGeom>
          <a:ln w="25400">
            <a:solidFill>
              <a:schemeClr val="tx1">
                <a:alpha val="69000"/>
              </a:schemeClr>
            </a:solidFill>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14" name="直線コネクタ 113"/>
          <p:cNvCxnSpPr>
            <a:endCxn id="1039" idx="1"/>
          </p:cNvCxnSpPr>
          <p:nvPr/>
        </p:nvCxnSpPr>
        <p:spPr>
          <a:xfrm>
            <a:off x="3372831" y="1614990"/>
            <a:ext cx="193740" cy="185570"/>
          </a:xfrm>
          <a:prstGeom prst="line">
            <a:avLst/>
          </a:prstGeom>
          <a:ln w="25400">
            <a:solidFill>
              <a:schemeClr val="tx1">
                <a:alpha val="69000"/>
              </a:schemeClr>
            </a:solidFill>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2864768" y="1844824"/>
            <a:ext cx="307561" cy="99842"/>
          </a:xfrm>
          <a:prstGeom prst="line">
            <a:avLst/>
          </a:prstGeom>
          <a:ln w="25400">
            <a:solidFill>
              <a:schemeClr val="tx1">
                <a:alpha val="69000"/>
              </a:schemeClr>
            </a:solidFill>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sp>
        <p:nvSpPr>
          <p:cNvPr id="120" name="テキスト ボックス 119"/>
          <p:cNvSpPr txBox="1"/>
          <p:nvPr/>
        </p:nvSpPr>
        <p:spPr>
          <a:xfrm>
            <a:off x="5601072" y="1340768"/>
            <a:ext cx="1728192" cy="276999"/>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smtClean="0"/>
              <a:t>しんにしのみや海の駅</a:t>
            </a:r>
            <a:endParaRPr lang="en-US" altLang="ja-JP" sz="1200" dirty="0" smtClean="0"/>
          </a:p>
        </p:txBody>
      </p:sp>
      <p:sp>
        <p:nvSpPr>
          <p:cNvPr id="121" name="テキスト ボックス 120"/>
          <p:cNvSpPr txBox="1"/>
          <p:nvPr/>
        </p:nvSpPr>
        <p:spPr>
          <a:xfrm>
            <a:off x="5313040" y="1052736"/>
            <a:ext cx="1368152" cy="288032"/>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smtClean="0"/>
              <a:t>こう</a:t>
            </a:r>
            <a:r>
              <a:rPr lang="ja-JP" altLang="en-US" sz="1200" dirty="0" err="1" smtClean="0"/>
              <a:t>べすま</a:t>
            </a:r>
            <a:r>
              <a:rPr lang="ja-JP" altLang="en-US" sz="1200" dirty="0" smtClean="0"/>
              <a:t>海の駅</a:t>
            </a:r>
            <a:endParaRPr lang="en-US" altLang="ja-JP" sz="1200" dirty="0" smtClean="0"/>
          </a:p>
        </p:txBody>
      </p:sp>
      <p:sp>
        <p:nvSpPr>
          <p:cNvPr id="122" name="テキスト ボックス 121"/>
          <p:cNvSpPr txBox="1"/>
          <p:nvPr/>
        </p:nvSpPr>
        <p:spPr>
          <a:xfrm>
            <a:off x="4953000" y="764704"/>
            <a:ext cx="1512168" cy="276999"/>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smtClean="0"/>
              <a:t>こうべたるみ海の駅</a:t>
            </a:r>
            <a:endParaRPr lang="en-US" altLang="ja-JP" sz="1200" dirty="0" smtClean="0"/>
          </a:p>
        </p:txBody>
      </p:sp>
      <p:cxnSp>
        <p:nvCxnSpPr>
          <p:cNvPr id="123" name="直線コネクタ 122"/>
          <p:cNvCxnSpPr/>
          <p:nvPr/>
        </p:nvCxnSpPr>
        <p:spPr>
          <a:xfrm flipV="1">
            <a:off x="4520952" y="1052736"/>
            <a:ext cx="576064" cy="1224136"/>
          </a:xfrm>
          <a:prstGeom prst="line">
            <a:avLst/>
          </a:prstGeom>
          <a:ln w="25400">
            <a:solidFill>
              <a:schemeClr val="tx1">
                <a:alpha val="69000"/>
              </a:schemeClr>
            </a:solidFill>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24" name="直線コネクタ 123"/>
          <p:cNvCxnSpPr>
            <a:stCxn id="1036" idx="1"/>
          </p:cNvCxnSpPr>
          <p:nvPr/>
        </p:nvCxnSpPr>
        <p:spPr>
          <a:xfrm flipV="1">
            <a:off x="4684497" y="1340768"/>
            <a:ext cx="700551" cy="958422"/>
          </a:xfrm>
          <a:prstGeom prst="line">
            <a:avLst/>
          </a:prstGeom>
          <a:ln w="25400">
            <a:solidFill>
              <a:schemeClr val="tx1">
                <a:alpha val="69000"/>
              </a:schemeClr>
            </a:solidFill>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25" name="直線コネクタ 124"/>
          <p:cNvCxnSpPr>
            <a:stCxn id="1035" idx="0"/>
          </p:cNvCxnSpPr>
          <p:nvPr/>
        </p:nvCxnSpPr>
        <p:spPr>
          <a:xfrm flipV="1">
            <a:off x="5019675" y="1628800"/>
            <a:ext cx="653405" cy="504056"/>
          </a:xfrm>
          <a:prstGeom prst="line">
            <a:avLst/>
          </a:prstGeom>
          <a:ln w="25400">
            <a:solidFill>
              <a:schemeClr val="tx1">
                <a:alpha val="69000"/>
              </a:schemeClr>
            </a:solidFill>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flipV="1">
            <a:off x="3152800" y="3284984"/>
            <a:ext cx="648072" cy="288032"/>
          </a:xfrm>
          <a:prstGeom prst="line">
            <a:avLst/>
          </a:prstGeom>
          <a:ln w="25400">
            <a:solidFill>
              <a:schemeClr val="tx1">
                <a:alpha val="69000"/>
              </a:schemeClr>
            </a:solidFill>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sp>
        <p:nvSpPr>
          <p:cNvPr id="115" name="テキスト ボックス 114"/>
          <p:cNvSpPr txBox="1"/>
          <p:nvPr/>
        </p:nvSpPr>
        <p:spPr>
          <a:xfrm>
            <a:off x="5195263" y="4448145"/>
            <a:ext cx="1224136" cy="288032"/>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smtClean="0"/>
              <a:t>きい</a:t>
            </a:r>
            <a:r>
              <a:rPr lang="ja-JP" altLang="en-US" sz="1200" dirty="0" err="1" smtClean="0"/>
              <a:t>ゆら</a:t>
            </a:r>
            <a:r>
              <a:rPr lang="ja-JP" altLang="en-US" sz="1200" dirty="0" smtClean="0"/>
              <a:t>海の駅</a:t>
            </a:r>
            <a:endParaRPr lang="en-US" altLang="ja-JP" sz="1200" dirty="0" smtClean="0"/>
          </a:p>
        </p:txBody>
      </p:sp>
      <p:sp>
        <p:nvSpPr>
          <p:cNvPr id="117" name="Oval 7"/>
          <p:cNvSpPr>
            <a:spLocks noChangeArrowheads="1"/>
          </p:cNvSpPr>
          <p:nvPr/>
        </p:nvSpPr>
        <p:spPr bwMode="auto">
          <a:xfrm>
            <a:off x="4448944" y="4365104"/>
            <a:ext cx="133350" cy="152400"/>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cxnSp>
        <p:nvCxnSpPr>
          <p:cNvPr id="118" name="直線コネクタ 117"/>
          <p:cNvCxnSpPr>
            <a:stCxn id="117" idx="6"/>
          </p:cNvCxnSpPr>
          <p:nvPr/>
        </p:nvCxnSpPr>
        <p:spPr>
          <a:xfrm>
            <a:off x="4582294" y="4441304"/>
            <a:ext cx="586730" cy="211832"/>
          </a:xfrm>
          <a:prstGeom prst="line">
            <a:avLst/>
          </a:prstGeom>
          <a:ln w="25400">
            <a:solidFill>
              <a:schemeClr val="tx1">
                <a:alpha val="69000"/>
              </a:schemeClr>
            </a:solidFill>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sp>
        <p:nvSpPr>
          <p:cNvPr id="66" name="正方形/長方形 65"/>
          <p:cNvSpPr/>
          <p:nvPr/>
        </p:nvSpPr>
        <p:spPr>
          <a:xfrm>
            <a:off x="992560" y="5373216"/>
            <a:ext cx="8784976" cy="129614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smtClean="0">
                <a:solidFill>
                  <a:schemeClr val="tx1"/>
                </a:solidFill>
              </a:rPr>
              <a:t>【</a:t>
            </a:r>
            <a:r>
              <a:rPr lang="ja-JP" altLang="en-US" sz="1200" b="1" dirty="0" smtClean="0">
                <a:solidFill>
                  <a:schemeClr val="tx1"/>
                </a:solidFill>
              </a:rPr>
              <a:t>海の駅とは</a:t>
            </a:r>
            <a:r>
              <a:rPr lang="en-US" altLang="ja-JP" sz="1200" b="1" dirty="0" smtClean="0">
                <a:solidFill>
                  <a:schemeClr val="tx1"/>
                </a:solidFill>
              </a:rPr>
              <a:t>】</a:t>
            </a:r>
          </a:p>
          <a:p>
            <a:r>
              <a:rPr lang="ja-JP" altLang="en-US" sz="1200" b="1" dirty="0" smtClean="0">
                <a:solidFill>
                  <a:schemeClr val="tx1"/>
                </a:solidFill>
              </a:rPr>
              <a:t>　</a:t>
            </a:r>
            <a:r>
              <a:rPr lang="ja-JP" altLang="en-US" sz="1100" b="1" dirty="0" smtClean="0">
                <a:solidFill>
                  <a:schemeClr val="tx1"/>
                </a:solidFill>
              </a:rPr>
              <a:t>   </a:t>
            </a:r>
            <a:r>
              <a:rPr lang="ja-JP" altLang="en-US" sz="1200" b="1" dirty="0" smtClean="0">
                <a:solidFill>
                  <a:schemeClr val="tx1"/>
                </a:solidFill>
              </a:rPr>
              <a:t>プレジャーボートによる来訪者のために、「いつでも、誰でも、気軽に、安心して立ち寄り、利用でき、</a:t>
            </a:r>
            <a:r>
              <a:rPr lang="en-US" altLang="ja-JP" sz="1200" b="1" dirty="0" smtClean="0">
                <a:solidFill>
                  <a:schemeClr val="tx1"/>
                </a:solidFill>
              </a:rPr>
              <a:t> </a:t>
            </a:r>
            <a:r>
              <a:rPr lang="ja-JP" altLang="en-US" sz="1200" b="1" dirty="0" smtClean="0">
                <a:solidFill>
                  <a:schemeClr val="tx1"/>
                </a:solidFill>
              </a:rPr>
              <a:t>憩える（船を着けられる・ </a:t>
            </a:r>
            <a:r>
              <a:rPr lang="en-US" altLang="ja-JP" sz="1200" b="1" dirty="0" smtClean="0">
                <a:solidFill>
                  <a:schemeClr val="tx1"/>
                </a:solidFill>
              </a:rPr>
              <a:t> </a:t>
            </a:r>
            <a:r>
              <a:rPr lang="ja-JP" altLang="en-US" sz="1200" b="1" dirty="0" smtClean="0">
                <a:solidFill>
                  <a:schemeClr val="tx1"/>
                </a:solidFill>
              </a:rPr>
              <a:t>陸に上がれる・船に乗れる）港（場）</a:t>
            </a:r>
            <a:endParaRPr lang="en-US" altLang="ja-JP" sz="1200" b="1" dirty="0" smtClean="0">
              <a:solidFill>
                <a:schemeClr val="tx1"/>
              </a:solidFill>
            </a:endParaRPr>
          </a:p>
          <a:p>
            <a:r>
              <a:rPr kumimoji="1" lang="en-US" altLang="ja-JP" sz="1200" b="1" dirty="0" smtClean="0">
                <a:solidFill>
                  <a:schemeClr val="tx1"/>
                </a:solidFill>
              </a:rPr>
              <a:t>【</a:t>
            </a:r>
            <a:r>
              <a:rPr lang="ja-JP" altLang="en-US" sz="1200" b="1" dirty="0" smtClean="0">
                <a:solidFill>
                  <a:schemeClr val="tx1"/>
                </a:solidFill>
              </a:rPr>
              <a:t>海の駅の</a:t>
            </a:r>
            <a:r>
              <a:rPr kumimoji="1" lang="ja-JP" altLang="en-US" sz="1200" b="1" dirty="0" smtClean="0">
                <a:solidFill>
                  <a:schemeClr val="tx1"/>
                </a:solidFill>
              </a:rPr>
              <a:t>登録要件</a:t>
            </a:r>
            <a:r>
              <a:rPr kumimoji="1" lang="en-US" altLang="ja-JP" sz="1200" b="1" dirty="0" smtClean="0">
                <a:solidFill>
                  <a:schemeClr val="tx1"/>
                </a:solidFill>
              </a:rPr>
              <a:t>】</a:t>
            </a:r>
          </a:p>
          <a:p>
            <a:r>
              <a:rPr kumimoji="1" lang="ja-JP" altLang="en-US" sz="1200" b="1" dirty="0" smtClean="0">
                <a:solidFill>
                  <a:schemeClr val="tx1"/>
                </a:solidFill>
              </a:rPr>
              <a:t>      ①来訪者が利用できる船舶係留施設があること   　　 ②海の駅に関する情報提供等</a:t>
            </a:r>
            <a:r>
              <a:rPr lang="en-US" altLang="ja-JP" sz="1200" b="1" dirty="0" smtClean="0">
                <a:solidFill>
                  <a:schemeClr val="tx1"/>
                </a:solidFill>
              </a:rPr>
              <a:t> </a:t>
            </a:r>
            <a:r>
              <a:rPr kumimoji="1" lang="ja-JP" altLang="en-US" sz="1200" b="1" dirty="0" smtClean="0">
                <a:solidFill>
                  <a:schemeClr val="tx1"/>
                </a:solidFill>
              </a:rPr>
              <a:t>のためにガイドを配置していること</a:t>
            </a:r>
            <a:endParaRPr kumimoji="1" lang="en-US" altLang="ja-JP" sz="1200" b="1" dirty="0" smtClean="0">
              <a:solidFill>
                <a:schemeClr val="tx1"/>
              </a:solidFill>
            </a:endParaRPr>
          </a:p>
          <a:p>
            <a:r>
              <a:rPr kumimoji="1" lang="ja-JP" altLang="en-US" sz="1200" b="1" dirty="0" smtClean="0">
                <a:solidFill>
                  <a:schemeClr val="tx1"/>
                </a:solidFill>
              </a:rPr>
              <a:t>　   ③来訪者が利用できるトイレを有すること</a:t>
            </a:r>
            <a:endParaRPr kumimoji="1" lang="en-US" altLang="ja-JP" sz="1200" b="1" dirty="0" smtClean="0">
              <a:solidFill>
                <a:schemeClr val="tx1"/>
              </a:solidFill>
            </a:endParaRPr>
          </a:p>
          <a:p>
            <a:r>
              <a:rPr lang="en-US" altLang="ja-JP" sz="1200" b="1" dirty="0" smtClean="0">
                <a:solidFill>
                  <a:schemeClr val="tx1"/>
                </a:solidFill>
              </a:rPr>
              <a:t>※</a:t>
            </a:r>
            <a:r>
              <a:rPr lang="ja-JP" altLang="en-US" sz="1200" b="1" dirty="0" smtClean="0">
                <a:solidFill>
                  <a:schemeClr val="tx1"/>
                </a:solidFill>
              </a:rPr>
              <a:t>「海の駅」は、全国に１５３箇所（</a:t>
            </a:r>
            <a:r>
              <a:rPr lang="en-US" altLang="ja-JP" sz="1200" b="1" dirty="0" smtClean="0">
                <a:solidFill>
                  <a:schemeClr val="tx1"/>
                </a:solidFill>
              </a:rPr>
              <a:t>H27.12</a:t>
            </a:r>
            <a:r>
              <a:rPr lang="ja-JP" altLang="en-US" sz="1200" b="1" dirty="0" smtClean="0">
                <a:solidFill>
                  <a:schemeClr val="tx1"/>
                </a:solidFill>
              </a:rPr>
              <a:t>現在）。「大阪ふくしま・中之島ゲート海の駅</a:t>
            </a:r>
            <a:r>
              <a:rPr lang="en-US" altLang="ja-JP" sz="1000" b="1" dirty="0" smtClean="0">
                <a:solidFill>
                  <a:schemeClr val="tx1"/>
                </a:solidFill>
              </a:rPr>
              <a:t>(</a:t>
            </a:r>
            <a:r>
              <a:rPr lang="ja-JP" altLang="en-US" sz="1000" b="1" dirty="0" smtClean="0">
                <a:solidFill>
                  <a:schemeClr val="tx1"/>
                </a:solidFill>
              </a:rPr>
              <a:t>仮称</a:t>
            </a:r>
            <a:r>
              <a:rPr lang="en-US" altLang="ja-JP" sz="1000" b="1" dirty="0" smtClean="0">
                <a:solidFill>
                  <a:schemeClr val="tx1"/>
                </a:solidFill>
              </a:rPr>
              <a:t>)</a:t>
            </a:r>
            <a:r>
              <a:rPr lang="ja-JP" altLang="en-US" sz="1200" b="1" dirty="0" smtClean="0">
                <a:solidFill>
                  <a:schemeClr val="tx1"/>
                </a:solidFill>
              </a:rPr>
              <a:t>」は全国で都心に一番近い「海の駅」となる。</a:t>
            </a:r>
            <a:endParaRPr kumimoji="1" lang="ja-JP" altLang="en-US" sz="1200" b="1" dirty="0">
              <a:solidFill>
                <a:schemeClr val="tx1"/>
              </a:solidFill>
            </a:endParaRPr>
          </a:p>
        </p:txBody>
      </p:sp>
      <p:sp>
        <p:nvSpPr>
          <p:cNvPr id="67" name="正方形/長方形 66"/>
          <p:cNvSpPr/>
          <p:nvPr/>
        </p:nvSpPr>
        <p:spPr>
          <a:xfrm>
            <a:off x="8985448" y="260648"/>
            <a:ext cx="504056" cy="2796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Ｐ４</a:t>
            </a:r>
            <a:endParaRPr kumimoji="1" lang="en-US" altLang="ja-JP" dirty="0" smtClean="0"/>
          </a:p>
        </p:txBody>
      </p:sp>
      <p:sp>
        <p:nvSpPr>
          <p:cNvPr id="81" name="正方形/長方形 80"/>
          <p:cNvSpPr/>
          <p:nvPr/>
        </p:nvSpPr>
        <p:spPr>
          <a:xfrm>
            <a:off x="7545288" y="3861048"/>
            <a:ext cx="2232248" cy="151216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smtClean="0">
                <a:solidFill>
                  <a:schemeClr val="tx1"/>
                </a:solidFill>
              </a:rPr>
              <a:t>【</a:t>
            </a:r>
            <a:r>
              <a:rPr lang="ja-JP" altLang="en-US" sz="1400" b="1" dirty="0" smtClean="0">
                <a:solidFill>
                  <a:schemeClr val="tx1"/>
                </a:solidFill>
              </a:rPr>
              <a:t>海の駅の認定について</a:t>
            </a:r>
            <a:r>
              <a:rPr lang="en-US" altLang="ja-JP" sz="1400" b="1" dirty="0" smtClean="0">
                <a:solidFill>
                  <a:schemeClr val="tx1"/>
                </a:solidFill>
              </a:rPr>
              <a:t>】</a:t>
            </a:r>
          </a:p>
          <a:p>
            <a:r>
              <a:rPr lang="ja-JP" altLang="en-US" sz="1200" b="1" dirty="0" smtClean="0">
                <a:solidFill>
                  <a:schemeClr val="tx1"/>
                </a:solidFill>
              </a:rPr>
              <a:t> ・西日本海の駅認定</a:t>
            </a:r>
            <a:r>
              <a:rPr lang="ja-JP" altLang="en-US" sz="1200" b="1" dirty="0" smtClean="0">
                <a:solidFill>
                  <a:schemeClr val="tx1"/>
                </a:solidFill>
              </a:rPr>
              <a:t>委員会</a:t>
            </a:r>
            <a:endParaRPr lang="en-US" altLang="ja-JP" sz="1200" b="1" dirty="0" smtClean="0">
              <a:solidFill>
                <a:schemeClr val="tx1"/>
              </a:solidFill>
            </a:endParaRPr>
          </a:p>
          <a:p>
            <a:r>
              <a:rPr lang="ja-JP" altLang="en-US" sz="1200" b="1" dirty="0" smtClean="0">
                <a:solidFill>
                  <a:schemeClr val="tx1"/>
                </a:solidFill>
              </a:rPr>
              <a:t>（構成員</a:t>
            </a:r>
            <a:r>
              <a:rPr lang="ja-JP" altLang="en-US" sz="1200" b="1" dirty="0" smtClean="0">
                <a:solidFill>
                  <a:schemeClr val="tx1"/>
                </a:solidFill>
              </a:rPr>
              <a:t>：日本マリン事業協会、</a:t>
            </a:r>
            <a:r>
              <a:rPr lang="ja-JP" altLang="en-US" sz="1200" b="1" dirty="0" smtClean="0">
                <a:solidFill>
                  <a:schemeClr val="tx1"/>
                </a:solidFill>
              </a:rPr>
              <a:t>海の</a:t>
            </a:r>
            <a:r>
              <a:rPr lang="ja-JP" altLang="en-US" sz="1200" b="1" dirty="0" smtClean="0">
                <a:solidFill>
                  <a:schemeClr val="tx1"/>
                </a:solidFill>
              </a:rPr>
              <a:t>駅ネットワーク、各運輸局）</a:t>
            </a:r>
            <a:endParaRPr lang="en-US" altLang="ja-JP" sz="1200" b="1" dirty="0" smtClean="0">
              <a:solidFill>
                <a:schemeClr val="tx1"/>
              </a:solidFill>
            </a:endParaRPr>
          </a:p>
          <a:p>
            <a:r>
              <a:rPr lang="ja-JP" altLang="en-US" sz="1200" b="1" dirty="0" smtClean="0">
                <a:solidFill>
                  <a:schemeClr val="tx1"/>
                </a:solidFill>
              </a:rPr>
              <a:t>　で認定</a:t>
            </a:r>
            <a:endParaRPr lang="en-US" altLang="ja-JP" sz="1200" b="1" dirty="0" smtClean="0">
              <a:solidFill>
                <a:schemeClr val="tx1"/>
              </a:solidFill>
            </a:endParaRPr>
          </a:p>
          <a:p>
            <a:r>
              <a:rPr lang="ja-JP" altLang="en-US" sz="1200" b="1" dirty="0" smtClean="0">
                <a:solidFill>
                  <a:schemeClr val="tx1"/>
                </a:solidFill>
              </a:rPr>
              <a:t> ・認定後「海の駅ネットワーク」</a:t>
            </a:r>
            <a:endParaRPr lang="en-US" altLang="ja-JP" sz="1200" b="1" dirty="0" smtClean="0">
              <a:solidFill>
                <a:schemeClr val="tx1"/>
              </a:solidFill>
            </a:endParaRPr>
          </a:p>
          <a:p>
            <a:r>
              <a:rPr lang="ja-JP" altLang="en-US" sz="1200" b="1" dirty="0" smtClean="0">
                <a:solidFill>
                  <a:schemeClr val="tx1"/>
                </a:solidFill>
              </a:rPr>
              <a:t>　 へ登録</a:t>
            </a:r>
            <a:endParaRPr kumimoji="1" lang="ja-JP" altLang="en-US" sz="1200" b="1" dirty="0">
              <a:solidFill>
                <a:schemeClr val="tx1"/>
              </a:solidFill>
            </a:endParaRPr>
          </a:p>
        </p:txBody>
      </p:sp>
      <p:sp>
        <p:nvSpPr>
          <p:cNvPr id="72" name="Oval 14"/>
          <p:cNvSpPr>
            <a:spLocks noChangeArrowheads="1"/>
          </p:cNvSpPr>
          <p:nvPr/>
        </p:nvSpPr>
        <p:spPr bwMode="auto">
          <a:xfrm>
            <a:off x="3639755" y="1916832"/>
            <a:ext cx="133350" cy="152400"/>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74" name="テキスト ボックス 73"/>
          <p:cNvSpPr txBox="1"/>
          <p:nvPr/>
        </p:nvSpPr>
        <p:spPr>
          <a:xfrm>
            <a:off x="2197290" y="1093386"/>
            <a:ext cx="1603582" cy="276999"/>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smtClean="0"/>
              <a:t>ひめじいえしま海の駅</a:t>
            </a:r>
            <a:endParaRPr lang="en-US" altLang="ja-JP" sz="1200" dirty="0" smtClean="0"/>
          </a:p>
        </p:txBody>
      </p:sp>
      <p:cxnSp>
        <p:nvCxnSpPr>
          <p:cNvPr id="75" name="直線コネクタ 74"/>
          <p:cNvCxnSpPr/>
          <p:nvPr/>
        </p:nvCxnSpPr>
        <p:spPr>
          <a:xfrm flipH="1">
            <a:off x="3658621" y="1340768"/>
            <a:ext cx="53731" cy="599572"/>
          </a:xfrm>
          <a:prstGeom prst="line">
            <a:avLst/>
          </a:prstGeom>
          <a:ln w="25400">
            <a:solidFill>
              <a:schemeClr val="tx1">
                <a:alpha val="69000"/>
              </a:schemeClr>
            </a:solidFill>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sp>
        <p:nvSpPr>
          <p:cNvPr id="82" name="Oval 7"/>
          <p:cNvSpPr>
            <a:spLocks noChangeArrowheads="1"/>
          </p:cNvSpPr>
          <p:nvPr/>
        </p:nvSpPr>
        <p:spPr bwMode="auto">
          <a:xfrm>
            <a:off x="4587627" y="4101934"/>
            <a:ext cx="133350" cy="152400"/>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84" name="テキスト ボックス 83"/>
          <p:cNvSpPr txBox="1"/>
          <p:nvPr/>
        </p:nvSpPr>
        <p:spPr>
          <a:xfrm>
            <a:off x="5158358" y="4123489"/>
            <a:ext cx="1224136" cy="288032"/>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smtClean="0"/>
              <a:t>ゆあさ海の駅</a:t>
            </a:r>
            <a:endParaRPr lang="en-US" altLang="ja-JP" sz="1200" dirty="0" smtClean="0"/>
          </a:p>
        </p:txBody>
      </p:sp>
      <p:cxnSp>
        <p:nvCxnSpPr>
          <p:cNvPr id="85" name="直線コネクタ 84"/>
          <p:cNvCxnSpPr>
            <a:stCxn id="82" idx="6"/>
          </p:cNvCxnSpPr>
          <p:nvPr/>
        </p:nvCxnSpPr>
        <p:spPr>
          <a:xfrm>
            <a:off x="4720977" y="4178134"/>
            <a:ext cx="446764" cy="130849"/>
          </a:xfrm>
          <a:prstGeom prst="line">
            <a:avLst/>
          </a:prstGeom>
          <a:ln w="25400">
            <a:solidFill>
              <a:schemeClr val="tx1">
                <a:alpha val="69000"/>
              </a:schemeClr>
            </a:solidFill>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4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667" t="20317" r="963" b="5886"/>
          <a:stretch/>
        </p:blipFill>
        <p:spPr bwMode="auto">
          <a:xfrm>
            <a:off x="128464" y="908720"/>
            <a:ext cx="9649072" cy="59492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1" name="直線コネクタ 40"/>
          <p:cNvCxnSpPr/>
          <p:nvPr/>
        </p:nvCxnSpPr>
        <p:spPr>
          <a:xfrm flipV="1">
            <a:off x="6393160" y="1700808"/>
            <a:ext cx="360040" cy="452134"/>
          </a:xfrm>
          <a:prstGeom prst="line">
            <a:avLst/>
          </a:prstGeom>
          <a:ln w="127000">
            <a:solidFill>
              <a:schemeClr val="accent5">
                <a:lumMod val="40000"/>
                <a:lumOff val="60000"/>
                <a:alpha val="43000"/>
              </a:schemeClr>
            </a:solidFill>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pic>
        <p:nvPicPr>
          <p:cNvPr id="52" name="図 51" descr="X:\ユーザ作業用フォルダ\ほたるまち関係\ほたるまち ふれあい 祭り\25 ほたるまち ふれあい 祭り\写真\PA131004.JPG"/>
          <p:cNvPicPr/>
          <p:nvPr/>
        </p:nvPicPr>
        <p:blipFill>
          <a:blip r:embed="rId4" cstate="print"/>
          <a:srcRect t="4167" r="4722" b="4167"/>
          <a:stretch>
            <a:fillRect/>
          </a:stretch>
        </p:blipFill>
        <p:spPr bwMode="auto">
          <a:xfrm>
            <a:off x="7113240" y="4797152"/>
            <a:ext cx="2664296" cy="1656184"/>
          </a:xfrm>
          <a:prstGeom prst="rect">
            <a:avLst/>
          </a:prstGeom>
          <a:noFill/>
          <a:ln w="12700">
            <a:solidFill>
              <a:srgbClr val="C00000"/>
            </a:solidFill>
            <a:miter lim="800000"/>
            <a:headEnd/>
            <a:tailEnd/>
          </a:ln>
        </p:spPr>
      </p:pic>
      <p:sp>
        <p:nvSpPr>
          <p:cNvPr id="55" name="テキスト ボックス 54"/>
          <p:cNvSpPr txBox="1"/>
          <p:nvPr/>
        </p:nvSpPr>
        <p:spPr>
          <a:xfrm>
            <a:off x="6681192" y="2420888"/>
            <a:ext cx="2304256" cy="461665"/>
          </a:xfrm>
          <a:prstGeom prst="rect">
            <a:avLst/>
          </a:prstGeom>
          <a:solidFill>
            <a:schemeClr val="bg1"/>
          </a:solidFill>
        </p:spPr>
        <p:txBody>
          <a:bodyPr wrap="square" rtlCol="0">
            <a:spAutoFit/>
          </a:bodyPr>
          <a:lstStyle/>
          <a:p>
            <a:r>
              <a:rPr lang="ja-JP" altLang="en-US" sz="1200" dirty="0" smtClean="0"/>
              <a:t>中之島ゲートフローティングパーク</a:t>
            </a:r>
            <a:r>
              <a:rPr lang="en-US" altLang="ja-JP" sz="1200" dirty="0" smtClean="0"/>
              <a:t>(</a:t>
            </a:r>
            <a:r>
              <a:rPr lang="ja-JP" altLang="en-US" sz="1200" dirty="0" smtClean="0"/>
              <a:t>台船</a:t>
            </a:r>
            <a:r>
              <a:rPr lang="en-US" altLang="ja-JP" sz="1200" dirty="0" smtClean="0"/>
              <a:t>)</a:t>
            </a:r>
            <a:r>
              <a:rPr lang="ja-JP" altLang="en-US" sz="1200" dirty="0" smtClean="0"/>
              <a:t>　</a:t>
            </a:r>
            <a:r>
              <a:rPr lang="en-US" altLang="ja-JP" sz="1200" dirty="0" smtClean="0"/>
              <a:t>(H25.3</a:t>
            </a:r>
            <a:r>
              <a:rPr lang="ja-JP" altLang="en-US" sz="1200" dirty="0" smtClean="0"/>
              <a:t>から係留開始</a:t>
            </a:r>
            <a:r>
              <a:rPr lang="en-US" altLang="ja-JP" sz="1200" dirty="0" smtClean="0"/>
              <a:t>)</a:t>
            </a:r>
          </a:p>
        </p:txBody>
      </p:sp>
      <p:cxnSp>
        <p:nvCxnSpPr>
          <p:cNvPr id="57" name="直線矢印コネクタ 56"/>
          <p:cNvCxnSpPr/>
          <p:nvPr/>
        </p:nvCxnSpPr>
        <p:spPr>
          <a:xfrm flipH="1" flipV="1">
            <a:off x="6681192" y="1916832"/>
            <a:ext cx="936104" cy="576064"/>
          </a:xfrm>
          <a:prstGeom prst="straightConnector1">
            <a:avLst/>
          </a:prstGeom>
          <a:ln w="38100">
            <a:solidFill>
              <a:schemeClr val="bg1">
                <a:alpha val="43000"/>
              </a:schemeClr>
            </a:solidFill>
            <a:miter lim="800000"/>
            <a:tailEnd type="arrow"/>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992560" y="116632"/>
            <a:ext cx="7632848" cy="553998"/>
          </a:xfrm>
          <a:prstGeom prst="rect">
            <a:avLst/>
          </a:prstGeom>
          <a:solidFill>
            <a:schemeClr val="bg1"/>
          </a:solidFill>
        </p:spPr>
        <p:txBody>
          <a:bodyPr wrap="square" rtlCol="0">
            <a:spAutoFit/>
          </a:bodyPr>
          <a:lstStyle/>
          <a:p>
            <a:pPr algn="ctr"/>
            <a:r>
              <a:rPr lang="ja-JP" altLang="en-US" sz="3000" b="1" dirty="0" smtClean="0"/>
              <a:t>●</a:t>
            </a:r>
            <a:r>
              <a:rPr lang="ja-JP" altLang="en-US" sz="3000" dirty="0" smtClean="0"/>
              <a:t>これまでの活性化事業の取組み内容</a:t>
            </a:r>
            <a:endParaRPr kumimoji="1" lang="ja-JP" altLang="en-US" sz="3000" dirty="0"/>
          </a:p>
        </p:txBody>
      </p:sp>
      <p:sp>
        <p:nvSpPr>
          <p:cNvPr id="13" name="テキスト ボックス 12"/>
          <p:cNvSpPr txBox="1"/>
          <p:nvPr/>
        </p:nvSpPr>
        <p:spPr>
          <a:xfrm>
            <a:off x="0" y="6396335"/>
            <a:ext cx="4808984" cy="461665"/>
          </a:xfrm>
          <a:prstGeom prst="rect">
            <a:avLst/>
          </a:prstGeom>
          <a:solidFill>
            <a:schemeClr val="bg1"/>
          </a:solidFill>
          <a:ln w="12700">
            <a:solidFill>
              <a:srgbClr val="FFFF00"/>
            </a:solidFill>
          </a:ln>
        </p:spPr>
        <p:txBody>
          <a:bodyPr wrap="square" rtlCol="0">
            <a:spAutoFit/>
          </a:bodyPr>
          <a:lstStyle/>
          <a:p>
            <a:r>
              <a:rPr lang="ja-JP" altLang="en-US" sz="1200" dirty="0" smtClean="0"/>
              <a:t>　　　　　　　　　　　 　　</a:t>
            </a:r>
            <a:r>
              <a:rPr lang="en-US" altLang="ja-JP" sz="1200" dirty="0" smtClean="0"/>
              <a:t>H27</a:t>
            </a:r>
            <a:r>
              <a:rPr lang="ja-JP" altLang="en-US" sz="1200" dirty="0" smtClean="0"/>
              <a:t>：</a:t>
            </a:r>
            <a:r>
              <a:rPr lang="ja-JP" altLang="en-US" sz="1050" dirty="0" smtClean="0"/>
              <a:t>３回開催</a:t>
            </a:r>
            <a:r>
              <a:rPr lang="en-US" altLang="ja-JP" sz="1200" dirty="0" smtClean="0"/>
              <a:t>(5,9,11</a:t>
            </a:r>
            <a:r>
              <a:rPr lang="ja-JP" altLang="en-US" sz="900" dirty="0" smtClean="0"/>
              <a:t>月</a:t>
            </a:r>
            <a:r>
              <a:rPr lang="en-US" altLang="ja-JP" sz="1200" dirty="0" smtClean="0"/>
              <a:t>)【</a:t>
            </a:r>
            <a:r>
              <a:rPr lang="ja-JP" altLang="en-US" sz="1050" dirty="0" smtClean="0"/>
              <a:t>計</a:t>
            </a:r>
            <a:r>
              <a:rPr lang="en-US" altLang="ja-JP" sz="1050" dirty="0" smtClean="0"/>
              <a:t>24,000</a:t>
            </a:r>
            <a:r>
              <a:rPr lang="ja-JP" altLang="en-US" sz="1050" dirty="0" smtClean="0"/>
              <a:t>人</a:t>
            </a:r>
            <a:r>
              <a:rPr lang="en-US" altLang="ja-JP" sz="1050" dirty="0" smtClean="0"/>
              <a:t>】</a:t>
            </a:r>
            <a:r>
              <a:rPr lang="ja-JP" altLang="en-US" sz="1050" dirty="0" smtClean="0"/>
              <a:t>（３月開催予定）</a:t>
            </a:r>
            <a:r>
              <a:rPr lang="en-US" altLang="ja-JP" sz="1050" dirty="0" smtClean="0"/>
              <a:t> </a:t>
            </a:r>
          </a:p>
          <a:p>
            <a:r>
              <a:rPr lang="ja-JP" altLang="en-US" sz="1200" dirty="0" smtClean="0"/>
              <a:t> 　　　　　　　　　　　　　</a:t>
            </a:r>
            <a:r>
              <a:rPr lang="en-US" altLang="ja-JP" sz="1200" dirty="0" smtClean="0"/>
              <a:t>H26</a:t>
            </a:r>
            <a:r>
              <a:rPr lang="ja-JP" altLang="en-US" sz="1200" dirty="0" smtClean="0"/>
              <a:t>：</a:t>
            </a:r>
            <a:r>
              <a:rPr lang="ja-JP" altLang="en-US" sz="1050" dirty="0" smtClean="0"/>
              <a:t>４回開催</a:t>
            </a:r>
            <a:r>
              <a:rPr lang="en-US" altLang="ja-JP" sz="1050" dirty="0" smtClean="0"/>
              <a:t>【</a:t>
            </a:r>
            <a:r>
              <a:rPr lang="ja-JP" altLang="en-US" sz="1050" dirty="0" smtClean="0"/>
              <a:t>計</a:t>
            </a:r>
            <a:r>
              <a:rPr lang="en-US" altLang="ja-JP" sz="1050" dirty="0" smtClean="0"/>
              <a:t>26,000</a:t>
            </a:r>
            <a:r>
              <a:rPr lang="ja-JP" altLang="en-US" sz="1050" dirty="0" smtClean="0"/>
              <a:t>人</a:t>
            </a:r>
            <a:r>
              <a:rPr lang="en-US" altLang="ja-JP" sz="1050" dirty="0" smtClean="0"/>
              <a:t>】</a:t>
            </a:r>
            <a:r>
              <a:rPr lang="ja-JP" altLang="en-US" sz="1050" dirty="0" smtClean="0"/>
              <a:t>　　</a:t>
            </a:r>
            <a:r>
              <a:rPr lang="en-US" altLang="ja-JP" sz="1200" dirty="0" smtClean="0"/>
              <a:t> H25</a:t>
            </a:r>
            <a:r>
              <a:rPr lang="ja-JP" altLang="en-US" sz="1200" dirty="0" smtClean="0"/>
              <a:t>：</a:t>
            </a:r>
            <a:r>
              <a:rPr lang="ja-JP" altLang="en-US" sz="1050" dirty="0" smtClean="0"/>
              <a:t>６回</a:t>
            </a:r>
            <a:r>
              <a:rPr lang="en-US" altLang="ja-JP" sz="1050" dirty="0" smtClean="0"/>
              <a:t>【</a:t>
            </a:r>
            <a:r>
              <a:rPr lang="ja-JP" altLang="en-US" sz="1050" dirty="0" smtClean="0"/>
              <a:t>計</a:t>
            </a:r>
            <a:r>
              <a:rPr lang="en-US" altLang="ja-JP" sz="1050" dirty="0" smtClean="0"/>
              <a:t>26,000</a:t>
            </a:r>
            <a:r>
              <a:rPr lang="ja-JP" altLang="en-US" sz="1050" dirty="0" smtClean="0"/>
              <a:t>人</a:t>
            </a:r>
            <a:r>
              <a:rPr lang="en-US" altLang="ja-JP" sz="1050" dirty="0" smtClean="0"/>
              <a:t>】</a:t>
            </a:r>
            <a:endParaRPr kumimoji="1" lang="ja-JP" altLang="en-US" sz="1050" dirty="0"/>
          </a:p>
        </p:txBody>
      </p:sp>
      <p:sp>
        <p:nvSpPr>
          <p:cNvPr id="15" name="テキスト ボックス 14"/>
          <p:cNvSpPr txBox="1"/>
          <p:nvPr/>
        </p:nvSpPr>
        <p:spPr>
          <a:xfrm>
            <a:off x="128464" y="2492896"/>
            <a:ext cx="2520280" cy="677108"/>
          </a:xfrm>
          <a:prstGeom prst="rect">
            <a:avLst/>
          </a:prstGeom>
          <a:solidFill>
            <a:schemeClr val="bg1"/>
          </a:solidFill>
          <a:ln w="12700">
            <a:solidFill>
              <a:srgbClr val="00B050"/>
            </a:solidFill>
          </a:ln>
        </p:spPr>
        <p:txBody>
          <a:bodyPr wrap="square" rtlCol="0">
            <a:spAutoFit/>
          </a:bodyPr>
          <a:lstStyle/>
          <a:p>
            <a:r>
              <a:rPr lang="en-US" altLang="ja-JP" sz="1200" dirty="0" smtClean="0"/>
              <a:t>H27.10.11</a:t>
            </a:r>
            <a:r>
              <a:rPr lang="ja-JP" altLang="en-US" sz="1200" dirty="0" smtClean="0"/>
              <a:t>～</a:t>
            </a:r>
            <a:r>
              <a:rPr lang="en-US" altLang="ja-JP" sz="1200" dirty="0" smtClean="0"/>
              <a:t>12 【6,150</a:t>
            </a:r>
            <a:r>
              <a:rPr lang="ja-JP" altLang="en-US" sz="1200" dirty="0" smtClean="0"/>
              <a:t>人</a:t>
            </a:r>
            <a:r>
              <a:rPr lang="en-US" altLang="ja-JP" sz="1200" dirty="0" smtClean="0"/>
              <a:t>】 </a:t>
            </a:r>
          </a:p>
          <a:p>
            <a:r>
              <a:rPr lang="en-US" altLang="ja-JP" sz="1200" dirty="0" smtClean="0"/>
              <a:t>H27.3.28</a:t>
            </a:r>
            <a:r>
              <a:rPr lang="ja-JP" altLang="en-US" sz="1200" dirty="0" smtClean="0"/>
              <a:t>～</a:t>
            </a:r>
            <a:r>
              <a:rPr lang="en-US" altLang="ja-JP" sz="1200" dirty="0" smtClean="0"/>
              <a:t>29</a:t>
            </a:r>
            <a:r>
              <a:rPr lang="ja-JP" altLang="en-US" sz="1200" dirty="0" smtClean="0"/>
              <a:t>　</a:t>
            </a:r>
            <a:r>
              <a:rPr lang="en-US" altLang="ja-JP" sz="1200" dirty="0" smtClean="0"/>
              <a:t>【3,100</a:t>
            </a:r>
            <a:r>
              <a:rPr lang="ja-JP" altLang="en-US" sz="1200" dirty="0" smtClean="0"/>
              <a:t>人</a:t>
            </a:r>
            <a:r>
              <a:rPr lang="en-US" altLang="ja-JP" sz="1200" dirty="0" smtClean="0"/>
              <a:t>】 </a:t>
            </a:r>
          </a:p>
          <a:p>
            <a:r>
              <a:rPr lang="ja-JP" altLang="en-US" sz="1400" b="1" dirty="0" smtClean="0"/>
              <a:t>ふくしま水辺フェス</a:t>
            </a:r>
            <a:endParaRPr kumimoji="1" lang="ja-JP" altLang="en-US" sz="1400" b="1" dirty="0"/>
          </a:p>
        </p:txBody>
      </p:sp>
      <p:sp>
        <p:nvSpPr>
          <p:cNvPr id="17" name="テキスト ボックス 16"/>
          <p:cNvSpPr txBox="1"/>
          <p:nvPr/>
        </p:nvSpPr>
        <p:spPr>
          <a:xfrm>
            <a:off x="7041232" y="6411724"/>
            <a:ext cx="2736304" cy="446276"/>
          </a:xfrm>
          <a:prstGeom prst="rect">
            <a:avLst/>
          </a:prstGeom>
          <a:solidFill>
            <a:schemeClr val="bg1"/>
          </a:solidFill>
          <a:ln w="12700">
            <a:solidFill>
              <a:srgbClr val="FF0000"/>
            </a:solidFill>
          </a:ln>
        </p:spPr>
        <p:txBody>
          <a:bodyPr wrap="square" rtlCol="0">
            <a:spAutoFit/>
          </a:bodyPr>
          <a:lstStyle/>
          <a:p>
            <a:r>
              <a:rPr lang="en-US" altLang="ja-JP" sz="1200" dirty="0" smtClean="0"/>
              <a:t>H25.10.12</a:t>
            </a:r>
            <a:r>
              <a:rPr lang="ja-JP" altLang="en-US" sz="1200" dirty="0" smtClean="0"/>
              <a:t>～</a:t>
            </a:r>
            <a:r>
              <a:rPr lang="en-US" altLang="ja-JP" sz="1200" dirty="0" smtClean="0"/>
              <a:t>13 【11,300</a:t>
            </a:r>
            <a:r>
              <a:rPr lang="ja-JP" altLang="en-US" sz="1200" dirty="0" smtClean="0"/>
              <a:t>人</a:t>
            </a:r>
            <a:r>
              <a:rPr lang="en-US" altLang="ja-JP" sz="1200" dirty="0" smtClean="0"/>
              <a:t>】</a:t>
            </a:r>
          </a:p>
          <a:p>
            <a:r>
              <a:rPr lang="ja-JP" altLang="en-US" sz="1100" b="1" dirty="0" smtClean="0"/>
              <a:t>ほたるまちふれあい祭り＆福島県交流祭り</a:t>
            </a:r>
          </a:p>
        </p:txBody>
      </p:sp>
      <p:sp>
        <p:nvSpPr>
          <p:cNvPr id="19" name="テキスト ボックス 18"/>
          <p:cNvSpPr txBox="1"/>
          <p:nvPr/>
        </p:nvSpPr>
        <p:spPr>
          <a:xfrm>
            <a:off x="8985448" y="980728"/>
            <a:ext cx="920552" cy="1015663"/>
          </a:xfrm>
          <a:prstGeom prst="rect">
            <a:avLst/>
          </a:prstGeom>
          <a:solidFill>
            <a:schemeClr val="bg1"/>
          </a:solidFill>
        </p:spPr>
        <p:txBody>
          <a:bodyPr wrap="square" rtlCol="0">
            <a:spAutoFit/>
          </a:bodyPr>
          <a:lstStyle/>
          <a:p>
            <a:endParaRPr lang="en-US" altLang="ja-JP" sz="1200" dirty="0" smtClean="0"/>
          </a:p>
          <a:p>
            <a:endParaRPr lang="en-US" altLang="ja-JP" sz="1200" dirty="0" smtClean="0"/>
          </a:p>
          <a:p>
            <a:endParaRPr lang="en-US" altLang="ja-JP" sz="1200" dirty="0" smtClean="0"/>
          </a:p>
          <a:p>
            <a:endParaRPr lang="en-US" altLang="ja-JP" sz="1200" dirty="0" smtClean="0"/>
          </a:p>
          <a:p>
            <a:endParaRPr lang="en-US" altLang="ja-JP" sz="1200" dirty="0" smtClean="0"/>
          </a:p>
        </p:txBody>
      </p:sp>
      <p:pic>
        <p:nvPicPr>
          <p:cNvPr id="2050" name="Picture 2" descr="X:\ユーザ作業用フォルダ\中央卸売市場周辺活性化等関係\ざこばの朝市\写真\260525　写真\IMG_0043.JPG"/>
          <p:cNvPicPr>
            <a:picLocks noChangeAspect="1" noChangeArrowheads="1"/>
          </p:cNvPicPr>
          <p:nvPr/>
        </p:nvPicPr>
        <p:blipFill>
          <a:blip r:embed="rId5" cstate="print"/>
          <a:srcRect/>
          <a:stretch>
            <a:fillRect/>
          </a:stretch>
        </p:blipFill>
        <p:spPr bwMode="auto">
          <a:xfrm>
            <a:off x="128464" y="4725144"/>
            <a:ext cx="2517400" cy="1656184"/>
          </a:xfrm>
          <a:prstGeom prst="rect">
            <a:avLst/>
          </a:prstGeom>
          <a:noFill/>
          <a:ln w="12700">
            <a:solidFill>
              <a:srgbClr val="0070C0"/>
            </a:solidFill>
          </a:ln>
        </p:spPr>
      </p:pic>
      <p:pic>
        <p:nvPicPr>
          <p:cNvPr id="2051" name="Picture 3" descr="X:\ユーザ作業用フォルダ\中央卸売市場周辺活性化等関係\ざこばの朝市\写真\260525　写真\IMG_0016.JPG"/>
          <p:cNvPicPr>
            <a:picLocks noChangeAspect="1" noChangeArrowheads="1"/>
          </p:cNvPicPr>
          <p:nvPr/>
        </p:nvPicPr>
        <p:blipFill>
          <a:blip r:embed="rId6" cstate="print"/>
          <a:srcRect l="3226" t="4348"/>
          <a:stretch>
            <a:fillRect/>
          </a:stretch>
        </p:blipFill>
        <p:spPr bwMode="auto">
          <a:xfrm>
            <a:off x="2622559" y="4797152"/>
            <a:ext cx="2258433" cy="1584176"/>
          </a:xfrm>
          <a:prstGeom prst="rect">
            <a:avLst/>
          </a:prstGeom>
          <a:noFill/>
          <a:ln w="12700">
            <a:solidFill>
              <a:srgbClr val="FFFF00"/>
            </a:solidFill>
          </a:ln>
        </p:spPr>
      </p:pic>
      <p:pic>
        <p:nvPicPr>
          <p:cNvPr id="2052" name="Picture 4" descr="X:\ユーザ作業用フォルダ\中央卸売市場周辺活性化等関係\ざこばの朝市\写真\260525　写真\IMG_0057.JPG"/>
          <p:cNvPicPr>
            <a:picLocks noChangeAspect="1" noChangeArrowheads="1"/>
          </p:cNvPicPr>
          <p:nvPr/>
        </p:nvPicPr>
        <p:blipFill>
          <a:blip r:embed="rId7" cstate="print"/>
          <a:srcRect/>
          <a:stretch>
            <a:fillRect/>
          </a:stretch>
        </p:blipFill>
        <p:spPr bwMode="auto">
          <a:xfrm>
            <a:off x="128464" y="3212976"/>
            <a:ext cx="2520280" cy="1584176"/>
          </a:xfrm>
          <a:prstGeom prst="rect">
            <a:avLst/>
          </a:prstGeom>
          <a:noFill/>
          <a:ln w="12700">
            <a:solidFill>
              <a:srgbClr val="7030A0"/>
            </a:solidFill>
          </a:ln>
        </p:spPr>
      </p:pic>
      <p:cxnSp>
        <p:nvCxnSpPr>
          <p:cNvPr id="22" name="直線コネクタ 21"/>
          <p:cNvCxnSpPr/>
          <p:nvPr/>
        </p:nvCxnSpPr>
        <p:spPr>
          <a:xfrm flipH="1">
            <a:off x="9417496" y="1196752"/>
            <a:ext cx="144016" cy="648072"/>
          </a:xfrm>
          <a:prstGeom prst="line">
            <a:avLst/>
          </a:prstGeom>
          <a:ln w="28575">
            <a:solidFill>
              <a:schemeClr val="tx1">
                <a:alpha val="43000"/>
              </a:schemeClr>
            </a:solidFill>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a:off x="9273480" y="1196752"/>
            <a:ext cx="288032" cy="360040"/>
          </a:xfrm>
          <a:prstGeom prst="line">
            <a:avLst/>
          </a:prstGeom>
          <a:ln w="28575">
            <a:solidFill>
              <a:schemeClr val="tx1">
                <a:alpha val="43000"/>
              </a:schemeClr>
            </a:solidFill>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9273480" y="1556792"/>
            <a:ext cx="360040" cy="72008"/>
          </a:xfrm>
          <a:prstGeom prst="line">
            <a:avLst/>
          </a:prstGeom>
          <a:ln w="28575">
            <a:solidFill>
              <a:schemeClr val="tx1">
                <a:alpha val="43000"/>
              </a:schemeClr>
            </a:solidFill>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pic>
        <p:nvPicPr>
          <p:cNvPr id="2" name="Picture 2" descr="X:\ユーザ作業用フォルダ\中央卸売市場周辺活性化等関係\ふくしま水辺フェス\H26\写真\256_0328\IMG_0060.JPG"/>
          <p:cNvPicPr>
            <a:picLocks noChangeAspect="1" noChangeArrowheads="1"/>
          </p:cNvPicPr>
          <p:nvPr/>
        </p:nvPicPr>
        <p:blipFill>
          <a:blip r:embed="rId8" cstate="print"/>
          <a:srcRect l="5293" t="28231" r="7561" b="4115"/>
          <a:stretch>
            <a:fillRect/>
          </a:stretch>
        </p:blipFill>
        <p:spPr bwMode="auto">
          <a:xfrm>
            <a:off x="128464" y="908720"/>
            <a:ext cx="2520280" cy="1584176"/>
          </a:xfrm>
          <a:prstGeom prst="rect">
            <a:avLst/>
          </a:prstGeom>
          <a:noFill/>
        </p:spPr>
      </p:pic>
      <p:pic>
        <p:nvPicPr>
          <p:cNvPr id="20" name="図 19" descr="X:\ユーザ作業用フォルダ\中央卸売市場周辺活性化等関係\大阪・福島ひとまち魅力発見\250505写真\IMG_0101.JPG"/>
          <p:cNvPicPr/>
          <p:nvPr/>
        </p:nvPicPr>
        <p:blipFill>
          <a:blip r:embed="rId9" cstate="print"/>
          <a:srcRect l="3030" t="4348"/>
          <a:stretch>
            <a:fillRect/>
          </a:stretch>
        </p:blipFill>
        <p:spPr bwMode="auto">
          <a:xfrm>
            <a:off x="4808984" y="4797152"/>
            <a:ext cx="2304256" cy="1584176"/>
          </a:xfrm>
          <a:prstGeom prst="rect">
            <a:avLst/>
          </a:prstGeom>
          <a:noFill/>
          <a:ln w="12700">
            <a:solidFill>
              <a:srgbClr val="00B050"/>
            </a:solidFill>
            <a:miter lim="800000"/>
            <a:headEnd/>
            <a:tailEnd/>
          </a:ln>
        </p:spPr>
      </p:pic>
      <p:sp>
        <p:nvSpPr>
          <p:cNvPr id="21" name="テキスト ボックス 20"/>
          <p:cNvSpPr txBox="1"/>
          <p:nvPr/>
        </p:nvSpPr>
        <p:spPr>
          <a:xfrm>
            <a:off x="4808984" y="6396335"/>
            <a:ext cx="2304256" cy="461665"/>
          </a:xfrm>
          <a:prstGeom prst="rect">
            <a:avLst/>
          </a:prstGeom>
          <a:solidFill>
            <a:schemeClr val="bg1"/>
          </a:solidFill>
          <a:ln w="12700">
            <a:solidFill>
              <a:srgbClr val="00B050"/>
            </a:solidFill>
          </a:ln>
        </p:spPr>
        <p:txBody>
          <a:bodyPr wrap="square" rtlCol="0">
            <a:spAutoFit/>
          </a:bodyPr>
          <a:lstStyle/>
          <a:p>
            <a:r>
              <a:rPr lang="en-US" altLang="ja-JP" sz="1200" dirty="0" smtClean="0"/>
              <a:t>H25.5.5</a:t>
            </a:r>
            <a:r>
              <a:rPr lang="ja-JP" altLang="en-US" sz="1200" dirty="0" smtClean="0"/>
              <a:t>～</a:t>
            </a:r>
            <a:r>
              <a:rPr lang="en-US" altLang="ja-JP" sz="1200" dirty="0" smtClean="0"/>
              <a:t>6</a:t>
            </a:r>
            <a:r>
              <a:rPr lang="ja-JP" altLang="en-US" sz="1200" dirty="0" smtClean="0"/>
              <a:t>　　</a:t>
            </a:r>
            <a:r>
              <a:rPr lang="en-US" altLang="ja-JP" sz="1200" dirty="0" smtClean="0"/>
              <a:t>【5,050</a:t>
            </a:r>
            <a:r>
              <a:rPr lang="ja-JP" altLang="en-US" sz="1200" dirty="0" smtClean="0"/>
              <a:t>人</a:t>
            </a:r>
            <a:r>
              <a:rPr lang="en-US" altLang="ja-JP" sz="1200" dirty="0" smtClean="0"/>
              <a:t>】</a:t>
            </a:r>
          </a:p>
          <a:p>
            <a:r>
              <a:rPr lang="ja-JP" altLang="en-US" sz="1200" b="1" dirty="0" smtClean="0"/>
              <a:t>大阪・福島　ひとまち魅力発見</a:t>
            </a:r>
            <a:endParaRPr kumimoji="1" lang="ja-JP" altLang="en-US" sz="1200" b="1" dirty="0"/>
          </a:p>
        </p:txBody>
      </p:sp>
      <p:sp>
        <p:nvSpPr>
          <p:cNvPr id="23" name="テキスト ボックス 22"/>
          <p:cNvSpPr txBox="1"/>
          <p:nvPr/>
        </p:nvSpPr>
        <p:spPr>
          <a:xfrm>
            <a:off x="3008784" y="548680"/>
            <a:ext cx="6897216" cy="369332"/>
          </a:xfrm>
          <a:prstGeom prst="rect">
            <a:avLst/>
          </a:prstGeom>
          <a:solidFill>
            <a:schemeClr val="bg1"/>
          </a:solidFill>
        </p:spPr>
        <p:txBody>
          <a:bodyPr wrap="square" rtlCol="0">
            <a:spAutoFit/>
          </a:bodyPr>
          <a:lstStyle/>
          <a:p>
            <a:r>
              <a:rPr lang="ja-JP" altLang="en-US" dirty="0" smtClean="0"/>
              <a:t>　　　</a:t>
            </a:r>
            <a:r>
              <a:rPr lang="ja-JP" altLang="en-US" sz="1200" dirty="0" smtClean="0"/>
              <a:t>これまで地域や企業、舟運団体などと連携し、台船を活用した様々な水辺イベントを実施。</a:t>
            </a:r>
            <a:endParaRPr kumimoji="1" lang="ja-JP" altLang="en-US" sz="1200" dirty="0"/>
          </a:p>
        </p:txBody>
      </p:sp>
      <p:sp>
        <p:nvSpPr>
          <p:cNvPr id="24" name="テキスト ボックス 23"/>
          <p:cNvSpPr txBox="1"/>
          <p:nvPr/>
        </p:nvSpPr>
        <p:spPr>
          <a:xfrm>
            <a:off x="128464" y="4581128"/>
            <a:ext cx="1296144" cy="261610"/>
          </a:xfrm>
          <a:prstGeom prst="rect">
            <a:avLst/>
          </a:prstGeom>
          <a:solidFill>
            <a:schemeClr val="bg1"/>
          </a:solidFill>
          <a:ln w="12700">
            <a:solidFill>
              <a:srgbClr val="00B050"/>
            </a:solidFill>
          </a:ln>
        </p:spPr>
        <p:txBody>
          <a:bodyPr wrap="square" rtlCol="0">
            <a:spAutoFit/>
          </a:bodyPr>
          <a:lstStyle/>
          <a:p>
            <a:r>
              <a:rPr lang="en-US" altLang="ja-JP" sz="1100" dirty="0" smtClean="0"/>
              <a:t>100</a:t>
            </a:r>
            <a:r>
              <a:rPr lang="ja-JP" altLang="en-US" sz="1100" dirty="0" smtClean="0"/>
              <a:t>ｆｔのクルーザー</a:t>
            </a:r>
            <a:endParaRPr kumimoji="1" lang="ja-JP" altLang="en-US" sz="1100" dirty="0"/>
          </a:p>
        </p:txBody>
      </p:sp>
      <p:sp>
        <p:nvSpPr>
          <p:cNvPr id="25" name="正方形/長方形 24"/>
          <p:cNvSpPr/>
          <p:nvPr/>
        </p:nvSpPr>
        <p:spPr>
          <a:xfrm rot="18574654">
            <a:off x="5210972" y="3629490"/>
            <a:ext cx="882580" cy="288349"/>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smtClean="0"/>
              <a:t>安治川</a:t>
            </a:r>
            <a:endParaRPr kumimoji="1" lang="ja-JP" altLang="en-US" sz="1600" dirty="0"/>
          </a:p>
        </p:txBody>
      </p:sp>
      <p:cxnSp>
        <p:nvCxnSpPr>
          <p:cNvPr id="29" name="直線矢印コネクタ 28"/>
          <p:cNvCxnSpPr/>
          <p:nvPr/>
        </p:nvCxnSpPr>
        <p:spPr>
          <a:xfrm flipH="1">
            <a:off x="5673080" y="3645024"/>
            <a:ext cx="576064" cy="72008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rot="20320721">
            <a:off x="2915463" y="2173259"/>
            <a:ext cx="1909322" cy="288349"/>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smtClean="0"/>
              <a:t>中央卸売市場 本場</a:t>
            </a:r>
            <a:endParaRPr kumimoji="1" lang="ja-JP" altLang="en-US" sz="1600" dirty="0"/>
          </a:p>
        </p:txBody>
      </p:sp>
      <p:sp>
        <p:nvSpPr>
          <p:cNvPr id="27" name="正方形/長方形 26"/>
          <p:cNvSpPr/>
          <p:nvPr/>
        </p:nvSpPr>
        <p:spPr>
          <a:xfrm>
            <a:off x="8985448" y="260648"/>
            <a:ext cx="504056" cy="2796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Ｐ５</a:t>
            </a:r>
            <a:endParaRPr kumimoji="1" lang="en-US" altLang="ja-JP" dirty="0" smtClean="0"/>
          </a:p>
        </p:txBody>
      </p:sp>
      <p:sp>
        <p:nvSpPr>
          <p:cNvPr id="30" name="テキスト ボックス 29"/>
          <p:cNvSpPr txBox="1"/>
          <p:nvPr/>
        </p:nvSpPr>
        <p:spPr>
          <a:xfrm>
            <a:off x="128464" y="6453337"/>
            <a:ext cx="1224136" cy="307777"/>
          </a:xfrm>
          <a:prstGeom prst="rect">
            <a:avLst/>
          </a:prstGeom>
          <a:solidFill>
            <a:schemeClr val="bg1"/>
          </a:solidFill>
          <a:ln w="12700">
            <a:noFill/>
          </a:ln>
        </p:spPr>
        <p:txBody>
          <a:bodyPr wrap="square" rtlCol="0">
            <a:spAutoFit/>
          </a:bodyPr>
          <a:lstStyle/>
          <a:p>
            <a:r>
              <a:rPr lang="ja-JP" altLang="en-US" sz="1400" b="1" dirty="0" err="1" smtClean="0"/>
              <a:t>ざこばの</a:t>
            </a:r>
            <a:r>
              <a:rPr lang="ja-JP" altLang="en-US" sz="1400" b="1" dirty="0" smtClean="0"/>
              <a:t>朝市</a:t>
            </a:r>
            <a:endParaRPr kumimoji="1" lang="ja-JP" altLang="en-US" sz="1050" b="1" dirty="0"/>
          </a:p>
        </p:txBody>
      </p:sp>
    </p:spTree>
    <p:extLst>
      <p:ext uri="{BB962C8B-B14F-4D97-AF65-F5344CB8AC3E}">
        <p14:creationId xmlns:p14="http://schemas.microsoft.com/office/powerpoint/2010/main" val="415142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04528" y="6237312"/>
            <a:ext cx="4752528" cy="288032"/>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正方形/長方形 15"/>
          <p:cNvSpPr/>
          <p:nvPr/>
        </p:nvSpPr>
        <p:spPr>
          <a:xfrm>
            <a:off x="632520" y="404664"/>
            <a:ext cx="8280920"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smtClean="0"/>
              <a:t>●「海の駅」に向けた、これまでの主な取組み</a:t>
            </a:r>
            <a:endParaRPr kumimoji="1" lang="ja-JP" altLang="en-US" sz="3200" dirty="0"/>
          </a:p>
        </p:txBody>
      </p:sp>
      <p:sp>
        <p:nvSpPr>
          <p:cNvPr id="17" name="正方形/長方形 16"/>
          <p:cNvSpPr/>
          <p:nvPr/>
        </p:nvSpPr>
        <p:spPr>
          <a:xfrm>
            <a:off x="704528" y="1268760"/>
            <a:ext cx="8280920" cy="46805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smtClean="0"/>
              <a:t>○　平成</a:t>
            </a:r>
            <a:r>
              <a:rPr lang="en-US" altLang="ja-JP" dirty="0" smtClean="0"/>
              <a:t>27</a:t>
            </a:r>
            <a:r>
              <a:rPr lang="ja-JP" altLang="en-US" dirty="0" smtClean="0"/>
              <a:t>年６月</a:t>
            </a:r>
            <a:r>
              <a:rPr lang="en-US" altLang="ja-JP" dirty="0" smtClean="0"/>
              <a:t>16</a:t>
            </a:r>
            <a:r>
              <a:rPr lang="ja-JP" altLang="en-US" dirty="0" smtClean="0"/>
              <a:t>日　 中央卸売市場業界への情報提供（１回目）</a:t>
            </a:r>
            <a:endParaRPr lang="en-US" altLang="ja-JP" dirty="0" smtClean="0"/>
          </a:p>
          <a:p>
            <a:endParaRPr lang="ja-JP" altLang="en-US" dirty="0" smtClean="0"/>
          </a:p>
          <a:p>
            <a:r>
              <a:rPr kumimoji="1" lang="ja-JP" altLang="en-US" dirty="0" smtClean="0"/>
              <a:t>○　平成</a:t>
            </a:r>
            <a:r>
              <a:rPr kumimoji="1" lang="en-US" altLang="ja-JP" dirty="0" smtClean="0"/>
              <a:t>27</a:t>
            </a:r>
            <a:r>
              <a:rPr kumimoji="1" lang="ja-JP" altLang="en-US" dirty="0" smtClean="0"/>
              <a:t>年</a:t>
            </a:r>
            <a:r>
              <a:rPr kumimoji="1" lang="en-US" altLang="ja-JP" dirty="0" smtClean="0"/>
              <a:t>6</a:t>
            </a:r>
            <a:r>
              <a:rPr kumimoji="1" lang="ja-JP" altLang="en-US" dirty="0" smtClean="0"/>
              <a:t>月</a:t>
            </a:r>
            <a:r>
              <a:rPr kumimoji="1" lang="en-US" altLang="ja-JP" dirty="0" smtClean="0"/>
              <a:t>18</a:t>
            </a:r>
            <a:r>
              <a:rPr kumimoji="1" lang="ja-JP" altLang="en-US" dirty="0" smtClean="0"/>
              <a:t>日 　   「海の駅」運営事業者の募集開始</a:t>
            </a:r>
            <a:endParaRPr kumimoji="1" lang="en-US" altLang="ja-JP" dirty="0" smtClean="0"/>
          </a:p>
          <a:p>
            <a:endParaRPr lang="en-US" altLang="ja-JP" dirty="0" smtClean="0"/>
          </a:p>
          <a:p>
            <a:r>
              <a:rPr kumimoji="1" lang="ja-JP" altLang="en-US" dirty="0" smtClean="0"/>
              <a:t>○　平成</a:t>
            </a:r>
            <a:r>
              <a:rPr kumimoji="1" lang="en-US" altLang="ja-JP" dirty="0" smtClean="0"/>
              <a:t>27</a:t>
            </a:r>
            <a:r>
              <a:rPr kumimoji="1" lang="ja-JP" altLang="en-US" dirty="0" smtClean="0"/>
              <a:t>年７月３日　　平成</a:t>
            </a:r>
            <a:r>
              <a:rPr kumimoji="1" lang="en-US" altLang="ja-JP" dirty="0" smtClean="0"/>
              <a:t>27</a:t>
            </a:r>
            <a:r>
              <a:rPr kumimoji="1" lang="ja-JP" altLang="en-US" dirty="0" smtClean="0"/>
              <a:t>年度第１回福島区区政会議で概要説明</a:t>
            </a:r>
            <a:endParaRPr kumimoji="1" lang="en-US" altLang="ja-JP" dirty="0" smtClean="0"/>
          </a:p>
          <a:p>
            <a:endParaRPr lang="en-US" altLang="ja-JP" dirty="0" smtClean="0"/>
          </a:p>
          <a:p>
            <a:r>
              <a:rPr kumimoji="1" lang="ja-JP" altLang="en-US" dirty="0" smtClean="0"/>
              <a:t>○　平成</a:t>
            </a:r>
            <a:r>
              <a:rPr kumimoji="1" lang="en-US" altLang="ja-JP" dirty="0" smtClean="0"/>
              <a:t>27</a:t>
            </a:r>
            <a:r>
              <a:rPr kumimoji="1" lang="ja-JP" altLang="en-US" dirty="0" smtClean="0"/>
              <a:t>年８月</a:t>
            </a:r>
            <a:r>
              <a:rPr lang="ja-JP" altLang="en-US" dirty="0" smtClean="0"/>
              <a:t>７</a:t>
            </a:r>
            <a:r>
              <a:rPr kumimoji="1" lang="ja-JP" altLang="en-US" dirty="0" smtClean="0"/>
              <a:t>日　　選定委員会の開催、運営事業予定者の決定</a:t>
            </a:r>
            <a:endParaRPr kumimoji="1" lang="en-US" altLang="ja-JP" dirty="0" smtClean="0"/>
          </a:p>
          <a:p>
            <a:r>
              <a:rPr lang="ja-JP" altLang="en-US" dirty="0" smtClean="0"/>
              <a:t>　　　　　　　　　　　　　　　  </a:t>
            </a:r>
            <a:r>
              <a:rPr lang="ja-JP" altLang="en-US" sz="1200" dirty="0" smtClean="0"/>
              <a:t>事業予定者：㈱ビバック、㈱サンバリーコンシューマ・マーケティング、伴ピーアール㈱</a:t>
            </a:r>
            <a:endParaRPr lang="en-US" altLang="ja-JP" sz="1200" dirty="0" smtClean="0"/>
          </a:p>
          <a:p>
            <a:endParaRPr kumimoji="1" lang="en-US" altLang="ja-JP" sz="1200" dirty="0" smtClean="0"/>
          </a:p>
          <a:p>
            <a:r>
              <a:rPr lang="ja-JP" altLang="en-US" dirty="0" smtClean="0"/>
              <a:t>○　平成</a:t>
            </a:r>
            <a:r>
              <a:rPr lang="en-US" altLang="ja-JP" dirty="0" smtClean="0"/>
              <a:t>27</a:t>
            </a:r>
            <a:r>
              <a:rPr lang="ja-JP" altLang="en-US" dirty="0" smtClean="0"/>
              <a:t>年９月３日　　運営事業予定者と仮協定の締結</a:t>
            </a:r>
            <a:endParaRPr lang="en-US" altLang="ja-JP" dirty="0" smtClean="0"/>
          </a:p>
          <a:p>
            <a:endParaRPr lang="en-US" altLang="ja-JP" dirty="0" smtClean="0"/>
          </a:p>
          <a:p>
            <a:r>
              <a:rPr lang="ja-JP" altLang="en-US" dirty="0" smtClean="0"/>
              <a:t>○　平成</a:t>
            </a:r>
            <a:r>
              <a:rPr lang="en-US" altLang="ja-JP" dirty="0" smtClean="0"/>
              <a:t>27</a:t>
            </a:r>
            <a:r>
              <a:rPr lang="ja-JP" altLang="en-US" dirty="0" smtClean="0"/>
              <a:t>年</a:t>
            </a:r>
            <a:r>
              <a:rPr lang="en-US" altLang="ja-JP" dirty="0" smtClean="0"/>
              <a:t>11</a:t>
            </a:r>
            <a:r>
              <a:rPr lang="ja-JP" altLang="en-US" dirty="0" smtClean="0"/>
              <a:t>月</a:t>
            </a:r>
            <a:r>
              <a:rPr lang="en-US" altLang="ja-JP" dirty="0" smtClean="0"/>
              <a:t>24</a:t>
            </a:r>
            <a:r>
              <a:rPr lang="ja-JP" altLang="en-US" dirty="0" smtClean="0"/>
              <a:t>日　 中央卸売市場業界への情報提供（２回目）</a:t>
            </a:r>
            <a:endParaRPr lang="en-US" altLang="ja-JP" dirty="0" smtClean="0"/>
          </a:p>
          <a:p>
            <a:r>
              <a:rPr lang="ja-JP" altLang="en-US" dirty="0" smtClean="0"/>
              <a:t>   　　　　　～　  </a:t>
            </a:r>
            <a:r>
              <a:rPr lang="en-US" altLang="ja-JP" dirty="0" smtClean="0"/>
              <a:t>12</a:t>
            </a:r>
            <a:r>
              <a:rPr lang="ja-JP" altLang="en-US" dirty="0" smtClean="0"/>
              <a:t>月３日</a:t>
            </a:r>
            <a:endParaRPr lang="en-US" altLang="ja-JP" dirty="0" smtClean="0"/>
          </a:p>
          <a:p>
            <a:endParaRPr lang="en-US" altLang="ja-JP" dirty="0" smtClean="0"/>
          </a:p>
          <a:p>
            <a:r>
              <a:rPr lang="ja-JP" altLang="en-US" dirty="0" smtClean="0"/>
              <a:t>○　平成</a:t>
            </a:r>
            <a:r>
              <a:rPr lang="en-US" altLang="ja-JP" dirty="0" smtClean="0"/>
              <a:t>27</a:t>
            </a:r>
            <a:r>
              <a:rPr lang="ja-JP" altLang="en-US" dirty="0" smtClean="0"/>
              <a:t>年</a:t>
            </a:r>
            <a:r>
              <a:rPr lang="en-US" altLang="ja-JP" dirty="0" smtClean="0"/>
              <a:t>12</a:t>
            </a:r>
            <a:r>
              <a:rPr lang="ja-JP" altLang="en-US" dirty="0" smtClean="0"/>
              <a:t>月１日　  大阪市中央卸売市場前港周辺エリア水辺活性化協議会</a:t>
            </a:r>
            <a:endParaRPr lang="en-US" altLang="ja-JP" dirty="0" smtClean="0"/>
          </a:p>
          <a:p>
            <a:endParaRPr lang="en-US" altLang="ja-JP" dirty="0" smtClean="0"/>
          </a:p>
          <a:p>
            <a:r>
              <a:rPr kumimoji="1" lang="ja-JP" altLang="en-US" dirty="0" smtClean="0"/>
              <a:t>　</a:t>
            </a:r>
            <a:endParaRPr kumimoji="1" lang="en-US" altLang="ja-JP" dirty="0" smtClean="0"/>
          </a:p>
        </p:txBody>
      </p:sp>
      <p:sp>
        <p:nvSpPr>
          <p:cNvPr id="5" name="正方形/長方形 4"/>
          <p:cNvSpPr/>
          <p:nvPr/>
        </p:nvSpPr>
        <p:spPr>
          <a:xfrm>
            <a:off x="8985448" y="260648"/>
            <a:ext cx="504056" cy="2796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Ｐ６</a:t>
            </a:r>
            <a:endParaRPr kumimoji="1" lang="en-US" altLang="ja-JP"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直線矢印コネクタ 56"/>
          <p:cNvCxnSpPr/>
          <p:nvPr/>
        </p:nvCxnSpPr>
        <p:spPr>
          <a:xfrm flipH="1" flipV="1">
            <a:off x="6465168" y="1628800"/>
            <a:ext cx="936104" cy="576064"/>
          </a:xfrm>
          <a:prstGeom prst="straightConnector1">
            <a:avLst/>
          </a:prstGeom>
          <a:ln w="38100">
            <a:solidFill>
              <a:schemeClr val="bg1">
                <a:alpha val="43000"/>
              </a:schemeClr>
            </a:solidFill>
            <a:miter lim="800000"/>
            <a:tailEnd type="arrow"/>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4808984" y="2924944"/>
            <a:ext cx="0" cy="0"/>
          </a:xfrm>
          <a:prstGeom prst="line">
            <a:avLst/>
          </a:prstGeom>
          <a:ln w="127000">
            <a:solidFill>
              <a:schemeClr val="accent5">
                <a:lumMod val="40000"/>
                <a:lumOff val="60000"/>
                <a:alpha val="43000"/>
              </a:schemeClr>
            </a:solidFill>
          </a:ln>
          <a:scene3d>
            <a:camera prst="orthographicFront">
              <a:rot lat="0" lon="0" rev="720000"/>
            </a:camera>
            <a:lightRig rig="threePt" dir="t"/>
          </a:scene3d>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rot="10800000" flipV="1">
            <a:off x="1568624" y="188640"/>
            <a:ext cx="6048672" cy="5486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smtClean="0"/>
              <a:t>●区域指定</a:t>
            </a:r>
            <a:r>
              <a:rPr kumimoji="1" lang="ja-JP" altLang="en-US" sz="3200" dirty="0" smtClean="0">
                <a:solidFill>
                  <a:schemeClr val="tx1"/>
                </a:solidFill>
              </a:rPr>
              <a:t>要望の概要図</a:t>
            </a:r>
            <a:endParaRPr kumimoji="1" lang="ja-JP" altLang="en-US" sz="3200" dirty="0">
              <a:solidFill>
                <a:schemeClr val="tx1"/>
              </a:solidFill>
            </a:endParaRPr>
          </a:p>
        </p:txBody>
      </p:sp>
      <p:sp>
        <p:nvSpPr>
          <p:cNvPr id="66" name="正方形/長方形 65"/>
          <p:cNvSpPr/>
          <p:nvPr/>
        </p:nvSpPr>
        <p:spPr>
          <a:xfrm>
            <a:off x="704528" y="764704"/>
            <a:ext cx="1512168"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6" name="図 15"/>
          <p:cNvPicPr/>
          <p:nvPr/>
        </p:nvPicPr>
        <p:blipFill>
          <a:blip r:embed="rId3" cstate="print"/>
          <a:srcRect l="31973" t="12121" r="1936" b="28138"/>
          <a:stretch>
            <a:fillRect/>
          </a:stretch>
        </p:blipFill>
        <p:spPr bwMode="auto">
          <a:xfrm>
            <a:off x="272480" y="692696"/>
            <a:ext cx="9145016" cy="5760640"/>
          </a:xfrm>
          <a:prstGeom prst="rect">
            <a:avLst/>
          </a:prstGeom>
          <a:noFill/>
          <a:ln w="9525">
            <a:noFill/>
            <a:miter lim="800000"/>
            <a:headEnd/>
            <a:tailEnd/>
          </a:ln>
          <a:effectLst/>
        </p:spPr>
      </p:pic>
      <p:sp>
        <p:nvSpPr>
          <p:cNvPr id="17" name="正方形/長方形 16"/>
          <p:cNvSpPr/>
          <p:nvPr/>
        </p:nvSpPr>
        <p:spPr>
          <a:xfrm rot="10800000" flipV="1">
            <a:off x="272480" y="5301208"/>
            <a:ext cx="9145016" cy="11967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smtClean="0"/>
              <a:t>　　　　　　　　　　　　　　　　　　　　　　　　　　　　　　　　　　　　　　　　</a:t>
            </a:r>
            <a:r>
              <a:rPr kumimoji="1" lang="ja-JP" altLang="en-US" sz="1200" dirty="0" smtClean="0"/>
              <a:t>安治川</a:t>
            </a:r>
            <a:endParaRPr kumimoji="1" lang="ja-JP" altLang="en-US" sz="1200" dirty="0"/>
          </a:p>
        </p:txBody>
      </p:sp>
      <p:sp>
        <p:nvSpPr>
          <p:cNvPr id="18" name="正方形/長方形 17"/>
          <p:cNvSpPr/>
          <p:nvPr/>
        </p:nvSpPr>
        <p:spPr>
          <a:xfrm rot="10800000" flipV="1">
            <a:off x="401322" y="5460191"/>
            <a:ext cx="9145016" cy="11967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dirty="0"/>
          </a:p>
        </p:txBody>
      </p:sp>
      <p:sp>
        <p:nvSpPr>
          <p:cNvPr id="19" name="正方形/長方形 18"/>
          <p:cNvSpPr/>
          <p:nvPr/>
        </p:nvSpPr>
        <p:spPr>
          <a:xfrm rot="9514298" flipV="1">
            <a:off x="6609299" y="4958027"/>
            <a:ext cx="2076147" cy="7085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smtClean="0"/>
              <a:t>　　　　　　　　　　　　　　　　　　　　　　　　　</a:t>
            </a:r>
            <a:r>
              <a:rPr kumimoji="1" lang="ja-JP" altLang="en-US" sz="2000" dirty="0" smtClean="0"/>
              <a:t>安治川</a:t>
            </a:r>
            <a:endParaRPr kumimoji="1" lang="ja-JP" altLang="en-US" sz="2000" dirty="0"/>
          </a:p>
        </p:txBody>
      </p:sp>
      <p:cxnSp>
        <p:nvCxnSpPr>
          <p:cNvPr id="20" name="直線コネクタ 19"/>
          <p:cNvCxnSpPr/>
          <p:nvPr/>
        </p:nvCxnSpPr>
        <p:spPr>
          <a:xfrm flipH="1" flipV="1">
            <a:off x="8265368" y="1484784"/>
            <a:ext cx="432048" cy="1872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a:off x="2504728" y="1628800"/>
            <a:ext cx="5832648" cy="1368152"/>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flipV="1">
            <a:off x="2504728" y="2924944"/>
            <a:ext cx="432048" cy="1872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rot="20820000">
            <a:off x="2887250" y="1888726"/>
            <a:ext cx="5352345" cy="36004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chemeClr val="tx1"/>
                </a:solidFill>
              </a:rPr>
              <a:t>安治川右岸（船津橋</a:t>
            </a:r>
            <a:r>
              <a:rPr lang="ja-JP" altLang="en-US" dirty="0" smtClean="0">
                <a:solidFill>
                  <a:schemeClr val="tx1"/>
                </a:solidFill>
              </a:rPr>
              <a:t>下流）　Ｌ＝３３０ｍ</a:t>
            </a:r>
            <a:endParaRPr kumimoji="1" lang="ja-JP" altLang="en-US" u="sng" dirty="0">
              <a:solidFill>
                <a:schemeClr val="tx1"/>
              </a:solidFill>
            </a:endParaRPr>
          </a:p>
        </p:txBody>
      </p:sp>
      <p:sp>
        <p:nvSpPr>
          <p:cNvPr id="45" name="正方形/長方形 44"/>
          <p:cNvSpPr/>
          <p:nvPr/>
        </p:nvSpPr>
        <p:spPr>
          <a:xfrm rot="10800000" flipV="1">
            <a:off x="7545288" y="4365104"/>
            <a:ext cx="129614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smtClean="0"/>
              <a:t>　　　　　　　　　　　　　　　　　　　　　　　　　</a:t>
            </a:r>
            <a:endParaRPr kumimoji="1" lang="ja-JP" altLang="en-US" sz="2000" dirty="0"/>
          </a:p>
        </p:txBody>
      </p:sp>
      <p:cxnSp>
        <p:nvCxnSpPr>
          <p:cNvPr id="46" name="直線矢印コネクタ 45"/>
          <p:cNvCxnSpPr/>
          <p:nvPr/>
        </p:nvCxnSpPr>
        <p:spPr>
          <a:xfrm flipH="1">
            <a:off x="7041232" y="5331826"/>
            <a:ext cx="1512168" cy="504056"/>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rot="20881209">
            <a:off x="5544799" y="4898683"/>
            <a:ext cx="1056176" cy="262428"/>
          </a:xfrm>
          <a:prstGeom prst="rect">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smtClean="0">
                <a:solidFill>
                  <a:schemeClr val="tx1"/>
                </a:solidFill>
              </a:rPr>
              <a:t>防災船着場</a:t>
            </a:r>
            <a:endParaRPr kumimoji="1" lang="ja-JP" altLang="en-US" sz="1200" dirty="0">
              <a:solidFill>
                <a:schemeClr val="tx1"/>
              </a:solidFill>
            </a:endParaRPr>
          </a:p>
        </p:txBody>
      </p:sp>
      <p:sp>
        <p:nvSpPr>
          <p:cNvPr id="51" name="正方形/長方形 50"/>
          <p:cNvSpPr/>
          <p:nvPr/>
        </p:nvSpPr>
        <p:spPr>
          <a:xfrm rot="10007806" flipV="1">
            <a:off x="5676766" y="5152097"/>
            <a:ext cx="1067510" cy="20168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dirty="0"/>
          </a:p>
        </p:txBody>
      </p:sp>
      <p:sp>
        <p:nvSpPr>
          <p:cNvPr id="2" name="フリーフォーム 1"/>
          <p:cNvSpPr/>
          <p:nvPr/>
        </p:nvSpPr>
        <p:spPr>
          <a:xfrm>
            <a:off x="3057525" y="3467100"/>
            <a:ext cx="6200775" cy="2466975"/>
          </a:xfrm>
          <a:custGeom>
            <a:avLst/>
            <a:gdLst>
              <a:gd name="connsiteX0" fmla="*/ 5734050 w 6200775"/>
              <a:gd name="connsiteY0" fmla="*/ 123825 h 2476500"/>
              <a:gd name="connsiteX1" fmla="*/ 5191125 w 6200775"/>
              <a:gd name="connsiteY1" fmla="*/ 0 h 2476500"/>
              <a:gd name="connsiteX2" fmla="*/ 4914900 w 6200775"/>
              <a:gd name="connsiteY2" fmla="*/ 28575 h 2476500"/>
              <a:gd name="connsiteX3" fmla="*/ 4610100 w 6200775"/>
              <a:gd name="connsiteY3" fmla="*/ 66675 h 2476500"/>
              <a:gd name="connsiteX4" fmla="*/ 4248150 w 6200775"/>
              <a:gd name="connsiteY4" fmla="*/ 190500 h 2476500"/>
              <a:gd name="connsiteX5" fmla="*/ 3867150 w 6200775"/>
              <a:gd name="connsiteY5" fmla="*/ 466725 h 2476500"/>
              <a:gd name="connsiteX6" fmla="*/ 3448050 w 6200775"/>
              <a:gd name="connsiteY6" fmla="*/ 752475 h 2476500"/>
              <a:gd name="connsiteX7" fmla="*/ 2914650 w 6200775"/>
              <a:gd name="connsiteY7" fmla="*/ 1066800 h 2476500"/>
              <a:gd name="connsiteX8" fmla="*/ 2343150 w 6200775"/>
              <a:gd name="connsiteY8" fmla="*/ 1285875 h 2476500"/>
              <a:gd name="connsiteX9" fmla="*/ 1457325 w 6200775"/>
              <a:gd name="connsiteY9" fmla="*/ 1485900 h 2476500"/>
              <a:gd name="connsiteX10" fmla="*/ 657225 w 6200775"/>
              <a:gd name="connsiteY10" fmla="*/ 1581150 h 2476500"/>
              <a:gd name="connsiteX11" fmla="*/ 0 w 6200775"/>
              <a:gd name="connsiteY11" fmla="*/ 1590675 h 2476500"/>
              <a:gd name="connsiteX12" fmla="*/ 19050 w 6200775"/>
              <a:gd name="connsiteY12" fmla="*/ 2476500 h 2476500"/>
              <a:gd name="connsiteX13" fmla="*/ 1219200 w 6200775"/>
              <a:gd name="connsiteY13" fmla="*/ 2428875 h 2476500"/>
              <a:gd name="connsiteX14" fmla="*/ 3200400 w 6200775"/>
              <a:gd name="connsiteY14" fmla="*/ 2057400 h 2476500"/>
              <a:gd name="connsiteX15" fmla="*/ 4352925 w 6200775"/>
              <a:gd name="connsiteY15" fmla="*/ 1724025 h 2476500"/>
              <a:gd name="connsiteX16" fmla="*/ 6019800 w 6200775"/>
              <a:gd name="connsiteY16" fmla="*/ 1162050 h 2476500"/>
              <a:gd name="connsiteX17" fmla="*/ 6200775 w 6200775"/>
              <a:gd name="connsiteY17" fmla="*/ 1114425 h 2476500"/>
              <a:gd name="connsiteX18" fmla="*/ 5781675 w 6200775"/>
              <a:gd name="connsiteY18" fmla="*/ 142875 h 2476500"/>
              <a:gd name="connsiteX0" fmla="*/ 5734050 w 6200775"/>
              <a:gd name="connsiteY0" fmla="*/ 123825 h 2476500"/>
              <a:gd name="connsiteX1" fmla="*/ 5191125 w 6200775"/>
              <a:gd name="connsiteY1" fmla="*/ 0 h 2476500"/>
              <a:gd name="connsiteX2" fmla="*/ 4914900 w 6200775"/>
              <a:gd name="connsiteY2" fmla="*/ 28575 h 2476500"/>
              <a:gd name="connsiteX3" fmla="*/ 4552950 w 6200775"/>
              <a:gd name="connsiteY3" fmla="*/ 85725 h 2476500"/>
              <a:gd name="connsiteX4" fmla="*/ 4248150 w 6200775"/>
              <a:gd name="connsiteY4" fmla="*/ 190500 h 2476500"/>
              <a:gd name="connsiteX5" fmla="*/ 3867150 w 6200775"/>
              <a:gd name="connsiteY5" fmla="*/ 466725 h 2476500"/>
              <a:gd name="connsiteX6" fmla="*/ 3448050 w 6200775"/>
              <a:gd name="connsiteY6" fmla="*/ 752475 h 2476500"/>
              <a:gd name="connsiteX7" fmla="*/ 2914650 w 6200775"/>
              <a:gd name="connsiteY7" fmla="*/ 1066800 h 2476500"/>
              <a:gd name="connsiteX8" fmla="*/ 2343150 w 6200775"/>
              <a:gd name="connsiteY8" fmla="*/ 1285875 h 2476500"/>
              <a:gd name="connsiteX9" fmla="*/ 1457325 w 6200775"/>
              <a:gd name="connsiteY9" fmla="*/ 1485900 h 2476500"/>
              <a:gd name="connsiteX10" fmla="*/ 657225 w 6200775"/>
              <a:gd name="connsiteY10" fmla="*/ 1581150 h 2476500"/>
              <a:gd name="connsiteX11" fmla="*/ 0 w 6200775"/>
              <a:gd name="connsiteY11" fmla="*/ 1590675 h 2476500"/>
              <a:gd name="connsiteX12" fmla="*/ 19050 w 6200775"/>
              <a:gd name="connsiteY12" fmla="*/ 2476500 h 2476500"/>
              <a:gd name="connsiteX13" fmla="*/ 1219200 w 6200775"/>
              <a:gd name="connsiteY13" fmla="*/ 2428875 h 2476500"/>
              <a:gd name="connsiteX14" fmla="*/ 3200400 w 6200775"/>
              <a:gd name="connsiteY14" fmla="*/ 2057400 h 2476500"/>
              <a:gd name="connsiteX15" fmla="*/ 4352925 w 6200775"/>
              <a:gd name="connsiteY15" fmla="*/ 1724025 h 2476500"/>
              <a:gd name="connsiteX16" fmla="*/ 6019800 w 6200775"/>
              <a:gd name="connsiteY16" fmla="*/ 1162050 h 2476500"/>
              <a:gd name="connsiteX17" fmla="*/ 6200775 w 6200775"/>
              <a:gd name="connsiteY17" fmla="*/ 1114425 h 2476500"/>
              <a:gd name="connsiteX18" fmla="*/ 5781675 w 6200775"/>
              <a:gd name="connsiteY18" fmla="*/ 142875 h 2476500"/>
              <a:gd name="connsiteX0" fmla="*/ 5734050 w 6200775"/>
              <a:gd name="connsiteY0" fmla="*/ 123825 h 2476500"/>
              <a:gd name="connsiteX1" fmla="*/ 5191125 w 6200775"/>
              <a:gd name="connsiteY1" fmla="*/ 0 h 2476500"/>
              <a:gd name="connsiteX2" fmla="*/ 4610100 w 6200775"/>
              <a:gd name="connsiteY2" fmla="*/ 257175 h 2476500"/>
              <a:gd name="connsiteX3" fmla="*/ 4552950 w 6200775"/>
              <a:gd name="connsiteY3" fmla="*/ 85725 h 2476500"/>
              <a:gd name="connsiteX4" fmla="*/ 4248150 w 6200775"/>
              <a:gd name="connsiteY4" fmla="*/ 190500 h 2476500"/>
              <a:gd name="connsiteX5" fmla="*/ 3867150 w 6200775"/>
              <a:gd name="connsiteY5" fmla="*/ 466725 h 2476500"/>
              <a:gd name="connsiteX6" fmla="*/ 3448050 w 6200775"/>
              <a:gd name="connsiteY6" fmla="*/ 752475 h 2476500"/>
              <a:gd name="connsiteX7" fmla="*/ 2914650 w 6200775"/>
              <a:gd name="connsiteY7" fmla="*/ 1066800 h 2476500"/>
              <a:gd name="connsiteX8" fmla="*/ 2343150 w 6200775"/>
              <a:gd name="connsiteY8" fmla="*/ 1285875 h 2476500"/>
              <a:gd name="connsiteX9" fmla="*/ 1457325 w 6200775"/>
              <a:gd name="connsiteY9" fmla="*/ 1485900 h 2476500"/>
              <a:gd name="connsiteX10" fmla="*/ 657225 w 6200775"/>
              <a:gd name="connsiteY10" fmla="*/ 1581150 h 2476500"/>
              <a:gd name="connsiteX11" fmla="*/ 0 w 6200775"/>
              <a:gd name="connsiteY11" fmla="*/ 1590675 h 2476500"/>
              <a:gd name="connsiteX12" fmla="*/ 19050 w 6200775"/>
              <a:gd name="connsiteY12" fmla="*/ 2476500 h 2476500"/>
              <a:gd name="connsiteX13" fmla="*/ 1219200 w 6200775"/>
              <a:gd name="connsiteY13" fmla="*/ 2428875 h 2476500"/>
              <a:gd name="connsiteX14" fmla="*/ 3200400 w 6200775"/>
              <a:gd name="connsiteY14" fmla="*/ 2057400 h 2476500"/>
              <a:gd name="connsiteX15" fmla="*/ 4352925 w 6200775"/>
              <a:gd name="connsiteY15" fmla="*/ 1724025 h 2476500"/>
              <a:gd name="connsiteX16" fmla="*/ 6019800 w 6200775"/>
              <a:gd name="connsiteY16" fmla="*/ 1162050 h 2476500"/>
              <a:gd name="connsiteX17" fmla="*/ 6200775 w 6200775"/>
              <a:gd name="connsiteY17" fmla="*/ 1114425 h 2476500"/>
              <a:gd name="connsiteX18" fmla="*/ 5781675 w 6200775"/>
              <a:gd name="connsiteY18" fmla="*/ 142875 h 2476500"/>
              <a:gd name="connsiteX0" fmla="*/ 5734050 w 6200775"/>
              <a:gd name="connsiteY0" fmla="*/ 123825 h 2476500"/>
              <a:gd name="connsiteX1" fmla="*/ 5191125 w 6200775"/>
              <a:gd name="connsiteY1" fmla="*/ 0 h 2476500"/>
              <a:gd name="connsiteX2" fmla="*/ 5019675 w 6200775"/>
              <a:gd name="connsiteY2" fmla="*/ 85725 h 2476500"/>
              <a:gd name="connsiteX3" fmla="*/ 4610100 w 6200775"/>
              <a:gd name="connsiteY3" fmla="*/ 257175 h 2476500"/>
              <a:gd name="connsiteX4" fmla="*/ 4552950 w 6200775"/>
              <a:gd name="connsiteY4" fmla="*/ 85725 h 2476500"/>
              <a:gd name="connsiteX5" fmla="*/ 4248150 w 6200775"/>
              <a:gd name="connsiteY5" fmla="*/ 190500 h 2476500"/>
              <a:gd name="connsiteX6" fmla="*/ 3867150 w 6200775"/>
              <a:gd name="connsiteY6" fmla="*/ 466725 h 2476500"/>
              <a:gd name="connsiteX7" fmla="*/ 3448050 w 6200775"/>
              <a:gd name="connsiteY7" fmla="*/ 752475 h 2476500"/>
              <a:gd name="connsiteX8" fmla="*/ 2914650 w 6200775"/>
              <a:gd name="connsiteY8" fmla="*/ 1066800 h 2476500"/>
              <a:gd name="connsiteX9" fmla="*/ 2343150 w 6200775"/>
              <a:gd name="connsiteY9" fmla="*/ 1285875 h 2476500"/>
              <a:gd name="connsiteX10" fmla="*/ 1457325 w 6200775"/>
              <a:gd name="connsiteY10" fmla="*/ 1485900 h 2476500"/>
              <a:gd name="connsiteX11" fmla="*/ 657225 w 6200775"/>
              <a:gd name="connsiteY11" fmla="*/ 1581150 h 2476500"/>
              <a:gd name="connsiteX12" fmla="*/ 0 w 6200775"/>
              <a:gd name="connsiteY12" fmla="*/ 1590675 h 2476500"/>
              <a:gd name="connsiteX13" fmla="*/ 19050 w 6200775"/>
              <a:gd name="connsiteY13" fmla="*/ 2476500 h 2476500"/>
              <a:gd name="connsiteX14" fmla="*/ 1219200 w 6200775"/>
              <a:gd name="connsiteY14" fmla="*/ 2428875 h 2476500"/>
              <a:gd name="connsiteX15" fmla="*/ 3200400 w 6200775"/>
              <a:gd name="connsiteY15" fmla="*/ 2057400 h 2476500"/>
              <a:gd name="connsiteX16" fmla="*/ 4352925 w 6200775"/>
              <a:gd name="connsiteY16" fmla="*/ 1724025 h 2476500"/>
              <a:gd name="connsiteX17" fmla="*/ 6019800 w 6200775"/>
              <a:gd name="connsiteY17" fmla="*/ 1162050 h 2476500"/>
              <a:gd name="connsiteX18" fmla="*/ 6200775 w 6200775"/>
              <a:gd name="connsiteY18" fmla="*/ 1114425 h 2476500"/>
              <a:gd name="connsiteX19" fmla="*/ 5781675 w 6200775"/>
              <a:gd name="connsiteY19" fmla="*/ 142875 h 2476500"/>
              <a:gd name="connsiteX0" fmla="*/ 5734050 w 6200775"/>
              <a:gd name="connsiteY0" fmla="*/ 123825 h 2476500"/>
              <a:gd name="connsiteX1" fmla="*/ 5191125 w 6200775"/>
              <a:gd name="connsiteY1" fmla="*/ 0 h 2476500"/>
              <a:gd name="connsiteX2" fmla="*/ 4962525 w 6200775"/>
              <a:gd name="connsiteY2" fmla="*/ 238125 h 2476500"/>
              <a:gd name="connsiteX3" fmla="*/ 4610100 w 6200775"/>
              <a:gd name="connsiteY3" fmla="*/ 257175 h 2476500"/>
              <a:gd name="connsiteX4" fmla="*/ 4552950 w 6200775"/>
              <a:gd name="connsiteY4" fmla="*/ 85725 h 2476500"/>
              <a:gd name="connsiteX5" fmla="*/ 4248150 w 6200775"/>
              <a:gd name="connsiteY5" fmla="*/ 190500 h 2476500"/>
              <a:gd name="connsiteX6" fmla="*/ 3867150 w 6200775"/>
              <a:gd name="connsiteY6" fmla="*/ 466725 h 2476500"/>
              <a:gd name="connsiteX7" fmla="*/ 3448050 w 6200775"/>
              <a:gd name="connsiteY7" fmla="*/ 752475 h 2476500"/>
              <a:gd name="connsiteX8" fmla="*/ 2914650 w 6200775"/>
              <a:gd name="connsiteY8" fmla="*/ 1066800 h 2476500"/>
              <a:gd name="connsiteX9" fmla="*/ 2343150 w 6200775"/>
              <a:gd name="connsiteY9" fmla="*/ 1285875 h 2476500"/>
              <a:gd name="connsiteX10" fmla="*/ 1457325 w 6200775"/>
              <a:gd name="connsiteY10" fmla="*/ 1485900 h 2476500"/>
              <a:gd name="connsiteX11" fmla="*/ 657225 w 6200775"/>
              <a:gd name="connsiteY11" fmla="*/ 1581150 h 2476500"/>
              <a:gd name="connsiteX12" fmla="*/ 0 w 6200775"/>
              <a:gd name="connsiteY12" fmla="*/ 1590675 h 2476500"/>
              <a:gd name="connsiteX13" fmla="*/ 19050 w 6200775"/>
              <a:gd name="connsiteY13" fmla="*/ 2476500 h 2476500"/>
              <a:gd name="connsiteX14" fmla="*/ 1219200 w 6200775"/>
              <a:gd name="connsiteY14" fmla="*/ 2428875 h 2476500"/>
              <a:gd name="connsiteX15" fmla="*/ 3200400 w 6200775"/>
              <a:gd name="connsiteY15" fmla="*/ 2057400 h 2476500"/>
              <a:gd name="connsiteX16" fmla="*/ 4352925 w 6200775"/>
              <a:gd name="connsiteY16" fmla="*/ 1724025 h 2476500"/>
              <a:gd name="connsiteX17" fmla="*/ 6019800 w 6200775"/>
              <a:gd name="connsiteY17" fmla="*/ 1162050 h 2476500"/>
              <a:gd name="connsiteX18" fmla="*/ 6200775 w 6200775"/>
              <a:gd name="connsiteY18" fmla="*/ 1114425 h 2476500"/>
              <a:gd name="connsiteX19" fmla="*/ 5781675 w 6200775"/>
              <a:gd name="connsiteY19" fmla="*/ 142875 h 2476500"/>
              <a:gd name="connsiteX0" fmla="*/ 5734050 w 6200775"/>
              <a:gd name="connsiteY0" fmla="*/ 114300 h 2466975"/>
              <a:gd name="connsiteX1" fmla="*/ 4981575 w 6200775"/>
              <a:gd name="connsiteY1" fmla="*/ 0 h 2466975"/>
              <a:gd name="connsiteX2" fmla="*/ 4962525 w 6200775"/>
              <a:gd name="connsiteY2" fmla="*/ 228600 h 2466975"/>
              <a:gd name="connsiteX3" fmla="*/ 4610100 w 6200775"/>
              <a:gd name="connsiteY3" fmla="*/ 247650 h 2466975"/>
              <a:gd name="connsiteX4" fmla="*/ 4552950 w 6200775"/>
              <a:gd name="connsiteY4" fmla="*/ 76200 h 2466975"/>
              <a:gd name="connsiteX5" fmla="*/ 4248150 w 6200775"/>
              <a:gd name="connsiteY5" fmla="*/ 180975 h 2466975"/>
              <a:gd name="connsiteX6" fmla="*/ 3867150 w 6200775"/>
              <a:gd name="connsiteY6" fmla="*/ 457200 h 2466975"/>
              <a:gd name="connsiteX7" fmla="*/ 3448050 w 6200775"/>
              <a:gd name="connsiteY7" fmla="*/ 742950 h 2466975"/>
              <a:gd name="connsiteX8" fmla="*/ 2914650 w 6200775"/>
              <a:gd name="connsiteY8" fmla="*/ 1057275 h 2466975"/>
              <a:gd name="connsiteX9" fmla="*/ 2343150 w 6200775"/>
              <a:gd name="connsiteY9" fmla="*/ 1276350 h 2466975"/>
              <a:gd name="connsiteX10" fmla="*/ 1457325 w 6200775"/>
              <a:gd name="connsiteY10" fmla="*/ 1476375 h 2466975"/>
              <a:gd name="connsiteX11" fmla="*/ 657225 w 6200775"/>
              <a:gd name="connsiteY11" fmla="*/ 1571625 h 2466975"/>
              <a:gd name="connsiteX12" fmla="*/ 0 w 6200775"/>
              <a:gd name="connsiteY12" fmla="*/ 1581150 h 2466975"/>
              <a:gd name="connsiteX13" fmla="*/ 19050 w 6200775"/>
              <a:gd name="connsiteY13" fmla="*/ 2466975 h 2466975"/>
              <a:gd name="connsiteX14" fmla="*/ 1219200 w 6200775"/>
              <a:gd name="connsiteY14" fmla="*/ 2419350 h 2466975"/>
              <a:gd name="connsiteX15" fmla="*/ 3200400 w 6200775"/>
              <a:gd name="connsiteY15" fmla="*/ 2047875 h 2466975"/>
              <a:gd name="connsiteX16" fmla="*/ 4352925 w 6200775"/>
              <a:gd name="connsiteY16" fmla="*/ 1714500 h 2466975"/>
              <a:gd name="connsiteX17" fmla="*/ 6019800 w 6200775"/>
              <a:gd name="connsiteY17" fmla="*/ 1152525 h 2466975"/>
              <a:gd name="connsiteX18" fmla="*/ 6200775 w 6200775"/>
              <a:gd name="connsiteY18" fmla="*/ 1104900 h 2466975"/>
              <a:gd name="connsiteX19" fmla="*/ 5781675 w 6200775"/>
              <a:gd name="connsiteY19" fmla="*/ 133350 h 2466975"/>
              <a:gd name="connsiteX0" fmla="*/ 5734050 w 6200775"/>
              <a:gd name="connsiteY0" fmla="*/ 114300 h 2466975"/>
              <a:gd name="connsiteX1" fmla="*/ 4981575 w 6200775"/>
              <a:gd name="connsiteY1" fmla="*/ 0 h 2466975"/>
              <a:gd name="connsiteX2" fmla="*/ 4981575 w 6200775"/>
              <a:gd name="connsiteY2" fmla="*/ 200025 h 2466975"/>
              <a:gd name="connsiteX3" fmla="*/ 4610100 w 6200775"/>
              <a:gd name="connsiteY3" fmla="*/ 247650 h 2466975"/>
              <a:gd name="connsiteX4" fmla="*/ 4552950 w 6200775"/>
              <a:gd name="connsiteY4" fmla="*/ 76200 h 2466975"/>
              <a:gd name="connsiteX5" fmla="*/ 4248150 w 6200775"/>
              <a:gd name="connsiteY5" fmla="*/ 180975 h 2466975"/>
              <a:gd name="connsiteX6" fmla="*/ 3867150 w 6200775"/>
              <a:gd name="connsiteY6" fmla="*/ 457200 h 2466975"/>
              <a:gd name="connsiteX7" fmla="*/ 3448050 w 6200775"/>
              <a:gd name="connsiteY7" fmla="*/ 742950 h 2466975"/>
              <a:gd name="connsiteX8" fmla="*/ 2914650 w 6200775"/>
              <a:gd name="connsiteY8" fmla="*/ 1057275 h 2466975"/>
              <a:gd name="connsiteX9" fmla="*/ 2343150 w 6200775"/>
              <a:gd name="connsiteY9" fmla="*/ 1276350 h 2466975"/>
              <a:gd name="connsiteX10" fmla="*/ 1457325 w 6200775"/>
              <a:gd name="connsiteY10" fmla="*/ 1476375 h 2466975"/>
              <a:gd name="connsiteX11" fmla="*/ 657225 w 6200775"/>
              <a:gd name="connsiteY11" fmla="*/ 1571625 h 2466975"/>
              <a:gd name="connsiteX12" fmla="*/ 0 w 6200775"/>
              <a:gd name="connsiteY12" fmla="*/ 1581150 h 2466975"/>
              <a:gd name="connsiteX13" fmla="*/ 19050 w 6200775"/>
              <a:gd name="connsiteY13" fmla="*/ 2466975 h 2466975"/>
              <a:gd name="connsiteX14" fmla="*/ 1219200 w 6200775"/>
              <a:gd name="connsiteY14" fmla="*/ 2419350 h 2466975"/>
              <a:gd name="connsiteX15" fmla="*/ 3200400 w 6200775"/>
              <a:gd name="connsiteY15" fmla="*/ 2047875 h 2466975"/>
              <a:gd name="connsiteX16" fmla="*/ 4352925 w 6200775"/>
              <a:gd name="connsiteY16" fmla="*/ 1714500 h 2466975"/>
              <a:gd name="connsiteX17" fmla="*/ 6019800 w 6200775"/>
              <a:gd name="connsiteY17" fmla="*/ 1152525 h 2466975"/>
              <a:gd name="connsiteX18" fmla="*/ 6200775 w 6200775"/>
              <a:gd name="connsiteY18" fmla="*/ 1104900 h 2466975"/>
              <a:gd name="connsiteX19" fmla="*/ 5781675 w 6200775"/>
              <a:gd name="connsiteY19" fmla="*/ 133350 h 24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00775" h="2466975">
                <a:moveTo>
                  <a:pt x="5734050" y="114300"/>
                </a:moveTo>
                <a:lnTo>
                  <a:pt x="4981575" y="0"/>
                </a:lnTo>
                <a:lnTo>
                  <a:pt x="4981575" y="200025"/>
                </a:lnTo>
                <a:lnTo>
                  <a:pt x="4610100" y="247650"/>
                </a:lnTo>
                <a:lnTo>
                  <a:pt x="4552950" y="76200"/>
                </a:lnTo>
                <a:lnTo>
                  <a:pt x="4248150" y="180975"/>
                </a:lnTo>
                <a:lnTo>
                  <a:pt x="3867150" y="457200"/>
                </a:lnTo>
                <a:lnTo>
                  <a:pt x="3448050" y="742950"/>
                </a:lnTo>
                <a:lnTo>
                  <a:pt x="2914650" y="1057275"/>
                </a:lnTo>
                <a:lnTo>
                  <a:pt x="2343150" y="1276350"/>
                </a:lnTo>
                <a:lnTo>
                  <a:pt x="1457325" y="1476375"/>
                </a:lnTo>
                <a:lnTo>
                  <a:pt x="657225" y="1571625"/>
                </a:lnTo>
                <a:lnTo>
                  <a:pt x="0" y="1581150"/>
                </a:lnTo>
                <a:lnTo>
                  <a:pt x="19050" y="2466975"/>
                </a:lnTo>
                <a:lnTo>
                  <a:pt x="1219200" y="2419350"/>
                </a:lnTo>
                <a:lnTo>
                  <a:pt x="3200400" y="2047875"/>
                </a:lnTo>
                <a:lnTo>
                  <a:pt x="4352925" y="1714500"/>
                </a:lnTo>
                <a:lnTo>
                  <a:pt x="6019800" y="1152525"/>
                </a:lnTo>
                <a:lnTo>
                  <a:pt x="6200775" y="1104900"/>
                </a:lnTo>
                <a:lnTo>
                  <a:pt x="5781675" y="133350"/>
                </a:lnTo>
              </a:path>
            </a:pathLst>
          </a:custGeom>
          <a:solidFill>
            <a:schemeClr val="accent1">
              <a:alpha val="23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p:nvPr/>
        </p:nvCxnSpPr>
        <p:spPr>
          <a:xfrm flipH="1" flipV="1">
            <a:off x="2000672" y="5899584"/>
            <a:ext cx="1008112" cy="415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H="1" flipV="1">
            <a:off x="1971750" y="5252937"/>
            <a:ext cx="1008112" cy="415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2216696" y="5252937"/>
            <a:ext cx="0" cy="624335"/>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6252" y="5331826"/>
            <a:ext cx="2160240" cy="488405"/>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solidFill>
                  <a:schemeClr val="tx1"/>
                </a:solidFill>
              </a:rPr>
              <a:t>河川幅員</a:t>
            </a:r>
            <a:r>
              <a:rPr lang="en-US" altLang="ja-JP" dirty="0" smtClean="0">
                <a:solidFill>
                  <a:schemeClr val="tx1"/>
                </a:solidFill>
              </a:rPr>
              <a:t>1/4</a:t>
            </a:r>
            <a:r>
              <a:rPr lang="ja-JP" altLang="en-US" dirty="0" smtClean="0">
                <a:solidFill>
                  <a:schemeClr val="tx1"/>
                </a:solidFill>
              </a:rPr>
              <a:t>以内の範囲の流水面</a:t>
            </a:r>
            <a:endParaRPr kumimoji="1" lang="ja-JP" altLang="en-US" dirty="0">
              <a:solidFill>
                <a:schemeClr val="tx1"/>
              </a:solidFill>
            </a:endParaRPr>
          </a:p>
        </p:txBody>
      </p:sp>
      <p:sp>
        <p:nvSpPr>
          <p:cNvPr id="28" name="正方形/長方形 27"/>
          <p:cNvSpPr/>
          <p:nvPr/>
        </p:nvSpPr>
        <p:spPr>
          <a:xfrm>
            <a:off x="8985448" y="260648"/>
            <a:ext cx="504056" cy="2796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Ｐ７</a:t>
            </a:r>
            <a:endParaRPr kumimoji="1" lang="en-US" altLang="ja-JP" dirty="0" smtClean="0"/>
          </a:p>
        </p:txBody>
      </p:sp>
      <p:sp>
        <p:nvSpPr>
          <p:cNvPr id="29" name="正方形/長方形 28"/>
          <p:cNvSpPr/>
          <p:nvPr/>
        </p:nvSpPr>
        <p:spPr>
          <a:xfrm rot="10800000" flipV="1">
            <a:off x="8913440" y="3573016"/>
            <a:ext cx="792088" cy="4233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smtClean="0"/>
              <a:t>　　　　　　　　　　　　　　　　　　　　　</a:t>
            </a:r>
            <a:r>
              <a:rPr lang="ja-JP" altLang="en-US" sz="1400" b="1" dirty="0" smtClean="0"/>
              <a:t>船津橋</a:t>
            </a:r>
            <a:endParaRPr kumimoji="1" lang="ja-JP" altLang="en-US" sz="1400" b="1" dirty="0"/>
          </a:p>
        </p:txBody>
      </p:sp>
    </p:spTree>
    <p:extLst>
      <p:ext uri="{BB962C8B-B14F-4D97-AF65-F5344CB8AC3E}">
        <p14:creationId xmlns:p14="http://schemas.microsoft.com/office/powerpoint/2010/main" val="3985561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6897216" y="1052736"/>
            <a:ext cx="3008784" cy="5805264"/>
          </a:xfrm>
          <a:prstGeom prst="rect">
            <a:avLst/>
          </a:prstGeom>
          <a:solidFill>
            <a:schemeClr val="bg1"/>
          </a:solidFill>
          <a:ln>
            <a:solidFill>
              <a:schemeClr val="bg1">
                <a:lumMod val="65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sp>
        <p:nvSpPr>
          <p:cNvPr id="69" name="正方形/長方形 68"/>
          <p:cNvSpPr/>
          <p:nvPr/>
        </p:nvSpPr>
        <p:spPr>
          <a:xfrm>
            <a:off x="2504728" y="0"/>
            <a:ext cx="4714740" cy="438416"/>
          </a:xfrm>
          <a:prstGeom prst="rect">
            <a:avLst/>
          </a:prstGeom>
          <a:effectLst>
            <a:outerShdw blurRad="50800" dist="38100" algn="l" rotWithShape="0">
              <a:prstClr val="black">
                <a:alpha val="40000"/>
              </a:prstClr>
            </a:outerShdw>
          </a:effectLst>
        </p:spPr>
        <p:txBody>
          <a:bodyPr wrap="none" lIns="68415" tIns="34208" rIns="68415" bIns="34208">
            <a:spAutoFit/>
          </a:bodyPr>
          <a:lstStyle/>
          <a:p>
            <a:r>
              <a:rPr lang="ja-JP" altLang="en-US" sz="2400" dirty="0" smtClean="0">
                <a:solidFill>
                  <a:schemeClr val="accent5">
                    <a:lumMod val="50000"/>
                  </a:schemeClr>
                </a:solidFill>
                <a:latin typeface="HGP創英角ｺﾞｼｯｸUB" panose="020B0900000000000000" pitchFamily="50" charset="-128"/>
                <a:ea typeface="HGP創英角ｺﾞｼｯｸUB" panose="020B0900000000000000" pitchFamily="50" charset="-128"/>
              </a:rPr>
              <a:t>開発コンセプトと施設運営コンセプト</a:t>
            </a:r>
            <a:endParaRPr lang="ja-JP" altLang="en-US" sz="2400" dirty="0">
              <a:solidFill>
                <a:schemeClr val="accent5">
                  <a:lumMod val="50000"/>
                </a:schemeClr>
              </a:solidFill>
              <a:latin typeface="HGP創英角ｺﾞｼｯｸUB" panose="020B0900000000000000" pitchFamily="50" charset="-128"/>
              <a:ea typeface="HGP創英角ｺﾞｼｯｸUB" panose="020B0900000000000000" pitchFamily="50" charset="-128"/>
            </a:endParaRPr>
          </a:p>
        </p:txBody>
      </p:sp>
      <p:sp>
        <p:nvSpPr>
          <p:cNvPr id="70" name="Rectangle 6"/>
          <p:cNvSpPr>
            <a:spLocks noChangeArrowheads="1"/>
          </p:cNvSpPr>
          <p:nvPr/>
        </p:nvSpPr>
        <p:spPr bwMode="auto">
          <a:xfrm>
            <a:off x="200472" y="1556792"/>
            <a:ext cx="554461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415" tIns="34208" rIns="68415" bIns="34208" anchor="ctr"/>
          <a:lstStyle>
            <a:lvl1pPr>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eaLnBrk="1" hangingPunct="1"/>
            <a:endParaRPr lang="en-US" altLang="ja-JP" b="1" dirty="0" smtClean="0">
              <a:solidFill>
                <a:srgbClr val="1C1C1C"/>
              </a:solidFill>
              <a:latin typeface="HGP創英角ｺﾞｼｯｸUB" panose="020B0900000000000000" pitchFamily="50" charset="-128"/>
              <a:ea typeface="HGP創英角ｺﾞｼｯｸUB" panose="020B0900000000000000" pitchFamily="50" charset="-128"/>
            </a:endParaRPr>
          </a:p>
          <a:p>
            <a:r>
              <a:rPr lang="ja-JP" altLang="en-US" sz="1700"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瀬戸内海から大阪湾、淀川</a:t>
            </a:r>
            <a:r>
              <a:rPr lang="ja-JP" altLang="en-US" sz="1700" b="1"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rPr>
              <a:t>、そして京都、琵琶湖を繋ぐ</a:t>
            </a:r>
            <a:endParaRPr lang="en-US" altLang="ja-JP" sz="1700" b="1" dirty="0" smtClean="0">
              <a:solidFill>
                <a:srgbClr val="C00000"/>
              </a:solidFill>
              <a:latin typeface="HGP創英角ｺﾞｼｯｸUB" panose="020B0900000000000000" pitchFamily="50" charset="-128"/>
              <a:ea typeface="HGP創英角ｺﾞｼｯｸUB" panose="020B0900000000000000" pitchFamily="50" charset="-128"/>
            </a:endParaRPr>
          </a:p>
          <a:p>
            <a:endParaRPr lang="en-US" altLang="ja-JP" dirty="0" smtClean="0">
              <a:solidFill>
                <a:schemeClr val="tx2">
                  <a:lumMod val="75000"/>
                </a:schemeClr>
              </a:solidFill>
              <a:latin typeface="HGP創英角ｺﾞｼｯｸUB" panose="020B0900000000000000" pitchFamily="50" charset="-128"/>
              <a:ea typeface="HGP創英角ｺﾞｼｯｸUB" panose="020B0900000000000000" pitchFamily="50" charset="-128"/>
            </a:endParaRPr>
          </a:p>
          <a:p>
            <a:r>
              <a:rPr lang="ja-JP" altLang="en-US"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昔、瀬戸内海</a:t>
            </a:r>
            <a:r>
              <a:rPr lang="ja-JP" altLang="en-US" dirty="0">
                <a:solidFill>
                  <a:schemeClr val="tx2">
                    <a:lumMod val="75000"/>
                  </a:schemeClr>
                </a:solidFill>
                <a:latin typeface="HGP創英角ｺﾞｼｯｸUB" panose="020B0900000000000000" pitchFamily="50" charset="-128"/>
                <a:ea typeface="HGP創英角ｺﾞｼｯｸUB" panose="020B0900000000000000" pitchFamily="50" charset="-128"/>
              </a:rPr>
              <a:t>から大阪湾、淀川、京都</a:t>
            </a:r>
            <a:r>
              <a:rPr lang="ja-JP" altLang="en-US"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へと</a:t>
            </a:r>
            <a:endParaRPr lang="en-US" altLang="ja-JP" dirty="0" smtClean="0">
              <a:solidFill>
                <a:schemeClr val="tx2">
                  <a:lumMod val="75000"/>
                </a:schemeClr>
              </a:solidFill>
              <a:latin typeface="HGP創英角ｺﾞｼｯｸUB" panose="020B0900000000000000" pitchFamily="50" charset="-128"/>
              <a:ea typeface="HGP創英角ｺﾞｼｯｸUB" panose="020B0900000000000000" pitchFamily="50" charset="-128"/>
            </a:endParaRPr>
          </a:p>
          <a:p>
            <a:r>
              <a:rPr lang="ja-JP" altLang="en-US"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多</a:t>
            </a:r>
            <a:r>
              <a:rPr lang="ja-JP" altLang="en-US" dirty="0">
                <a:solidFill>
                  <a:schemeClr val="tx2">
                    <a:lumMod val="75000"/>
                  </a:schemeClr>
                </a:solidFill>
                <a:latin typeface="HGP創英角ｺﾞｼｯｸUB" panose="020B0900000000000000" pitchFamily="50" charset="-128"/>
                <a:ea typeface="HGP創英角ｺﾞｼｯｸUB" panose="020B0900000000000000" pitchFamily="50" charset="-128"/>
              </a:rPr>
              <a:t>様</a:t>
            </a:r>
            <a:r>
              <a:rPr lang="ja-JP" altLang="en-US"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なモノ、人、文化がやってきた。</a:t>
            </a:r>
            <a:endParaRPr lang="en-US" altLang="ja-JP" dirty="0" smtClean="0">
              <a:solidFill>
                <a:schemeClr val="tx2">
                  <a:lumMod val="75000"/>
                </a:schemeClr>
              </a:solidFill>
              <a:latin typeface="HGP創英角ｺﾞｼｯｸUB" panose="020B0900000000000000" pitchFamily="50" charset="-128"/>
              <a:ea typeface="HGP創英角ｺﾞｼｯｸUB" panose="020B0900000000000000" pitchFamily="50" charset="-128"/>
            </a:endParaRPr>
          </a:p>
          <a:p>
            <a:r>
              <a:rPr lang="ja-JP" altLang="en-US"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日本の文化、経済の基礎を支えたのが</a:t>
            </a:r>
            <a:endParaRPr lang="en-US" altLang="ja-JP" dirty="0" smtClean="0">
              <a:solidFill>
                <a:schemeClr val="tx2">
                  <a:lumMod val="75000"/>
                </a:schemeClr>
              </a:solidFill>
              <a:latin typeface="HGP創英角ｺﾞｼｯｸUB" panose="020B0900000000000000" pitchFamily="50" charset="-128"/>
              <a:ea typeface="HGP創英角ｺﾞｼｯｸUB" panose="020B0900000000000000" pitchFamily="50" charset="-128"/>
            </a:endParaRPr>
          </a:p>
          <a:p>
            <a:r>
              <a:rPr lang="ja-JP" altLang="en-US"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「海（瀬戸内海）と川（淀川）をつなぐネットワーク」です。</a:t>
            </a:r>
            <a:endParaRPr lang="en-US" altLang="ja-JP" dirty="0">
              <a:solidFill>
                <a:schemeClr val="tx2">
                  <a:lumMod val="75000"/>
                </a:schemeClr>
              </a:solidFill>
              <a:latin typeface="HGP創英角ｺﾞｼｯｸUB" panose="020B0900000000000000" pitchFamily="50" charset="-128"/>
              <a:ea typeface="HGP創英角ｺﾞｼｯｸUB" panose="020B0900000000000000" pitchFamily="50" charset="-128"/>
            </a:endParaRPr>
          </a:p>
          <a:p>
            <a:endParaRPr lang="en-US" altLang="ja-JP"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r>
              <a:rPr lang="ja-JP" altLang="en-US"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rPr>
              <a:t>この「海と川のルート」は、これからも多様な価値を</a:t>
            </a:r>
            <a:endParaRPr lang="en-US" altLang="ja-JP"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r>
              <a:rPr lang="ja-JP" altLang="en-US"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rPr>
              <a:t>生み出す「貴重な可能性ある財産」といえます。</a:t>
            </a:r>
            <a:endParaRPr lang="en-US" altLang="ja-JP"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pPr eaLnBrk="1" hangingPunct="1"/>
            <a:r>
              <a:rPr lang="ja-JP" altLang="en-US"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rPr>
              <a:t>このキーワードが本事業の基本的なテーマであり、理念となります。</a:t>
            </a:r>
            <a:endParaRPr lang="en-US" altLang="ja-JP"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pPr eaLnBrk="1" hangingPunct="1"/>
            <a:r>
              <a:rPr lang="ja-JP" altLang="en-US"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rPr>
              <a:t>そして、空のネットワークづくりへの挑戦も。</a:t>
            </a:r>
            <a:endParaRPr lang="en-US" altLang="ja-JP"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p:txBody>
      </p:sp>
      <p:sp>
        <p:nvSpPr>
          <p:cNvPr id="55" name="角丸四角形 54"/>
          <p:cNvSpPr/>
          <p:nvPr/>
        </p:nvSpPr>
        <p:spPr>
          <a:xfrm>
            <a:off x="344488" y="2996952"/>
            <a:ext cx="6319576" cy="3679570"/>
          </a:xfrm>
          <a:prstGeom prst="roundRect">
            <a:avLst>
              <a:gd name="adj" fmla="val 4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pic>
        <p:nvPicPr>
          <p:cNvPr id="6" name="図 5"/>
          <p:cNvPicPr>
            <a:picLocks noChangeAspect="1"/>
          </p:cNvPicPr>
          <p:nvPr/>
        </p:nvPicPr>
        <p:blipFill>
          <a:blip r:embed="rId3" cstate="print"/>
          <a:stretch>
            <a:fillRect/>
          </a:stretch>
        </p:blipFill>
        <p:spPr>
          <a:xfrm>
            <a:off x="344488" y="2996952"/>
            <a:ext cx="6301393" cy="3861048"/>
          </a:xfrm>
          <a:prstGeom prst="rect">
            <a:avLst/>
          </a:prstGeom>
          <a:effectLst>
            <a:outerShdw blurRad="50800" dist="38100" dir="16200000" rotWithShape="0">
              <a:prstClr val="black">
                <a:alpha val="40000"/>
              </a:prstClr>
            </a:outerShdw>
          </a:effectLst>
        </p:spPr>
      </p:pic>
      <p:sp>
        <p:nvSpPr>
          <p:cNvPr id="56" name="角丸四角形 55"/>
          <p:cNvSpPr/>
          <p:nvPr/>
        </p:nvSpPr>
        <p:spPr>
          <a:xfrm>
            <a:off x="344488" y="2996952"/>
            <a:ext cx="6341098" cy="3841998"/>
          </a:xfrm>
          <a:prstGeom prst="roundRect">
            <a:avLst>
              <a:gd name="adj" fmla="val 4257"/>
            </a:avLst>
          </a:prstGeom>
          <a:solidFill>
            <a:schemeClr val="bg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sp>
        <p:nvSpPr>
          <p:cNvPr id="59" name="円弧 58"/>
          <p:cNvSpPr/>
          <p:nvPr/>
        </p:nvSpPr>
        <p:spPr>
          <a:xfrm rot="18912843">
            <a:off x="5285463" y="3711958"/>
            <a:ext cx="770235" cy="662113"/>
          </a:xfrm>
          <a:prstGeom prst="arc">
            <a:avLst>
              <a:gd name="adj1" fmla="val 11257752"/>
              <a:gd name="adj2" fmla="val 21411271"/>
            </a:avLst>
          </a:prstGeom>
          <a:ln w="28575">
            <a:solidFill>
              <a:srgbClr val="FF0000"/>
            </a:solidFill>
            <a:prstDash val="sysDot"/>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kumimoji="1" lang="ja-JP" altLang="en-US"/>
          </a:p>
        </p:txBody>
      </p:sp>
      <p:sp>
        <p:nvSpPr>
          <p:cNvPr id="8" name="円/楕円 7"/>
          <p:cNvSpPr/>
          <p:nvPr/>
        </p:nvSpPr>
        <p:spPr>
          <a:xfrm rot="20861920">
            <a:off x="413908" y="4793025"/>
            <a:ext cx="3353704" cy="1013071"/>
          </a:xfrm>
          <a:prstGeom prst="ellipse">
            <a:avLst/>
          </a:prstGeom>
          <a:solidFill>
            <a:schemeClr val="bg1">
              <a:alpha val="0"/>
            </a:schemeClr>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sp>
        <p:nvSpPr>
          <p:cNvPr id="11" name="円/楕円 10"/>
          <p:cNvSpPr/>
          <p:nvPr/>
        </p:nvSpPr>
        <p:spPr>
          <a:xfrm>
            <a:off x="4610256" y="5157193"/>
            <a:ext cx="763878" cy="1368151"/>
          </a:xfrm>
          <a:prstGeom prst="ellipse">
            <a:avLst/>
          </a:prstGeom>
          <a:solidFill>
            <a:srgbClr val="0070C0">
              <a:alpha val="0"/>
            </a:srgbClr>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sp>
        <p:nvSpPr>
          <p:cNvPr id="13" name="円/楕円 12"/>
          <p:cNvSpPr/>
          <p:nvPr/>
        </p:nvSpPr>
        <p:spPr>
          <a:xfrm rot="2254321">
            <a:off x="5955643" y="3391335"/>
            <a:ext cx="569272" cy="648072"/>
          </a:xfrm>
          <a:prstGeom prst="ellipse">
            <a:avLst/>
          </a:prstGeom>
          <a:solidFill>
            <a:schemeClr val="bg1">
              <a:alpha val="0"/>
            </a:schemeClr>
          </a:solid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sp>
        <p:nvSpPr>
          <p:cNvPr id="20" name="円/楕円 19"/>
          <p:cNvSpPr/>
          <p:nvPr/>
        </p:nvSpPr>
        <p:spPr>
          <a:xfrm rot="20212755">
            <a:off x="3629562" y="4838721"/>
            <a:ext cx="1417908" cy="517772"/>
          </a:xfrm>
          <a:prstGeom prst="ellipse">
            <a:avLst/>
          </a:prstGeom>
          <a:solidFill>
            <a:schemeClr val="bg1">
              <a:alpha val="0"/>
            </a:schemeClr>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cxnSp>
        <p:nvCxnSpPr>
          <p:cNvPr id="33" name="直線矢印コネクタ 32"/>
          <p:cNvCxnSpPr>
            <a:endCxn id="47" idx="6"/>
          </p:cNvCxnSpPr>
          <p:nvPr/>
        </p:nvCxnSpPr>
        <p:spPr>
          <a:xfrm flipV="1">
            <a:off x="3656856" y="4385452"/>
            <a:ext cx="1623351" cy="411700"/>
          </a:xfrm>
          <a:prstGeom prst="straightConnector1">
            <a:avLst/>
          </a:prstGeom>
          <a:ln w="25400">
            <a:solidFill>
              <a:srgbClr val="0070C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V="1">
            <a:off x="5019675" y="4486275"/>
            <a:ext cx="257175" cy="285751"/>
          </a:xfrm>
          <a:prstGeom prst="straightConnector1">
            <a:avLst/>
          </a:prstGeom>
          <a:ln w="25400">
            <a:solidFill>
              <a:srgbClr val="0070C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V="1">
            <a:off x="5125555" y="4523608"/>
            <a:ext cx="242634" cy="640962"/>
          </a:xfrm>
          <a:prstGeom prst="straightConnector1">
            <a:avLst/>
          </a:prstGeom>
          <a:ln w="25400">
            <a:solidFill>
              <a:srgbClr val="0070C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5428939" y="3914775"/>
            <a:ext cx="533711" cy="406732"/>
          </a:xfrm>
          <a:prstGeom prst="straightConnector1">
            <a:avLst/>
          </a:prstGeom>
          <a:ln w="28575">
            <a:solidFill>
              <a:srgbClr val="00B0F0"/>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円/楕円 46"/>
          <p:cNvSpPr/>
          <p:nvPr/>
        </p:nvSpPr>
        <p:spPr>
          <a:xfrm flipH="1">
            <a:off x="5280207" y="4310098"/>
            <a:ext cx="175965" cy="150708"/>
          </a:xfrm>
          <a:prstGeom prst="ellipse">
            <a:avLst/>
          </a:prstGeom>
          <a:solidFill>
            <a:schemeClr val="bg1">
              <a:alpha val="70000"/>
            </a:schemeClr>
          </a:solidFill>
          <a:ln w="28575" cmpd="sng">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sp>
        <p:nvSpPr>
          <p:cNvPr id="50" name="円弧 49"/>
          <p:cNvSpPr/>
          <p:nvPr/>
        </p:nvSpPr>
        <p:spPr>
          <a:xfrm rot="21201398">
            <a:off x="2802335" y="3637851"/>
            <a:ext cx="2523359" cy="1556838"/>
          </a:xfrm>
          <a:prstGeom prst="arc">
            <a:avLst>
              <a:gd name="adj1" fmla="val 10491961"/>
              <a:gd name="adj2" fmla="val 21575259"/>
            </a:avLst>
          </a:prstGeom>
          <a:ln w="28575">
            <a:solidFill>
              <a:srgbClr val="FF0000"/>
            </a:solidFill>
            <a:prstDash val="sysDot"/>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kumimoji="1" lang="ja-JP" altLang="en-US"/>
          </a:p>
        </p:txBody>
      </p:sp>
      <p:sp>
        <p:nvSpPr>
          <p:cNvPr id="51" name="円弧 50"/>
          <p:cNvSpPr/>
          <p:nvPr/>
        </p:nvSpPr>
        <p:spPr>
          <a:xfrm rot="19877052">
            <a:off x="4058175" y="3905095"/>
            <a:ext cx="1340826" cy="1321809"/>
          </a:xfrm>
          <a:prstGeom prst="arc">
            <a:avLst>
              <a:gd name="adj1" fmla="val 10694059"/>
              <a:gd name="adj2" fmla="val 321093"/>
            </a:avLst>
          </a:prstGeom>
          <a:ln w="28575">
            <a:solidFill>
              <a:srgbClr val="FF0000"/>
            </a:solidFill>
            <a:prstDash val="sysDot"/>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kumimoji="1" lang="ja-JP" altLang="en-US"/>
          </a:p>
        </p:txBody>
      </p:sp>
      <p:sp>
        <p:nvSpPr>
          <p:cNvPr id="53" name="円弧 52"/>
          <p:cNvSpPr/>
          <p:nvPr/>
        </p:nvSpPr>
        <p:spPr>
          <a:xfrm rot="17613026">
            <a:off x="4817152" y="4434007"/>
            <a:ext cx="1032843" cy="1090300"/>
          </a:xfrm>
          <a:prstGeom prst="arc">
            <a:avLst>
              <a:gd name="adj1" fmla="val 13130188"/>
              <a:gd name="adj2" fmla="val 20384854"/>
            </a:avLst>
          </a:prstGeom>
          <a:ln w="28575">
            <a:solidFill>
              <a:srgbClr val="FF0000"/>
            </a:solidFill>
            <a:prstDash val="sysDot"/>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a:endParaRPr kumimoji="1" lang="ja-JP" altLang="en-US"/>
          </a:p>
        </p:txBody>
      </p:sp>
      <p:sp>
        <p:nvSpPr>
          <p:cNvPr id="58" name="正方形/長方形 57"/>
          <p:cNvSpPr/>
          <p:nvPr/>
        </p:nvSpPr>
        <p:spPr>
          <a:xfrm>
            <a:off x="5624314" y="4077072"/>
            <a:ext cx="1008112" cy="299917"/>
          </a:xfrm>
          <a:prstGeom prst="rect">
            <a:avLst/>
          </a:prstGeom>
          <a:noFill/>
        </p:spPr>
        <p:txBody>
          <a:bodyPr wrap="square" lIns="68415" tIns="34208" rIns="68415" bIns="34208">
            <a:spAutoFit/>
          </a:bodyPr>
          <a:lstStyle/>
          <a:p>
            <a:r>
              <a:rPr lang="ja-JP" altLang="en-US" sz="1500" dirty="0" smtClean="0">
                <a:solidFill>
                  <a:srgbClr val="00B0F0"/>
                </a:solidFill>
                <a:latin typeface="HGP創英角ｺﾞｼｯｸUB" panose="020B0900000000000000" pitchFamily="50" charset="-128"/>
                <a:ea typeface="HGP創英角ｺﾞｼｯｸUB" panose="020B0900000000000000" pitchFamily="50" charset="-128"/>
              </a:rPr>
              <a:t>川のルート</a:t>
            </a:r>
            <a:endParaRPr lang="en-US" altLang="ja-JP" sz="1500" dirty="0" smtClean="0">
              <a:solidFill>
                <a:srgbClr val="00B0F0"/>
              </a:solidFill>
              <a:latin typeface="HGP創英角ｺﾞｼｯｸUB" panose="020B0900000000000000" pitchFamily="50" charset="-128"/>
              <a:ea typeface="HGP創英角ｺﾞｼｯｸUB" panose="020B0900000000000000" pitchFamily="50" charset="-128"/>
            </a:endParaRPr>
          </a:p>
        </p:txBody>
      </p:sp>
      <p:sp>
        <p:nvSpPr>
          <p:cNvPr id="60" name="正方形/長方形 59"/>
          <p:cNvSpPr/>
          <p:nvPr/>
        </p:nvSpPr>
        <p:spPr>
          <a:xfrm>
            <a:off x="1352600" y="5157192"/>
            <a:ext cx="1656185" cy="269139"/>
          </a:xfrm>
          <a:prstGeom prst="rect">
            <a:avLst/>
          </a:prstGeom>
          <a:noFill/>
          <a:ln>
            <a:noFill/>
          </a:ln>
        </p:spPr>
        <p:txBody>
          <a:bodyPr wrap="square" lIns="68415" tIns="34208" rIns="68415" bIns="34208">
            <a:spAutoFit/>
          </a:bodyPr>
          <a:lstStyle/>
          <a:p>
            <a:r>
              <a:rPr lang="ja-JP" altLang="en-US" sz="1300"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瀬戸内海コネクション</a:t>
            </a:r>
            <a:endParaRPr lang="en-US" altLang="ja-JP" sz="1300" dirty="0" smtClean="0">
              <a:solidFill>
                <a:schemeClr val="tx2">
                  <a:lumMod val="75000"/>
                </a:schemeClr>
              </a:solidFill>
              <a:latin typeface="HGP創英角ｺﾞｼｯｸUB" panose="020B0900000000000000" pitchFamily="50" charset="-128"/>
              <a:ea typeface="HGP創英角ｺﾞｼｯｸUB" panose="020B0900000000000000" pitchFamily="50" charset="-128"/>
            </a:endParaRPr>
          </a:p>
        </p:txBody>
      </p:sp>
      <p:sp>
        <p:nvSpPr>
          <p:cNvPr id="61" name="正方形/長方形 60"/>
          <p:cNvSpPr/>
          <p:nvPr/>
        </p:nvSpPr>
        <p:spPr>
          <a:xfrm>
            <a:off x="4610091" y="5579000"/>
            <a:ext cx="817839" cy="407638"/>
          </a:xfrm>
          <a:prstGeom prst="rect">
            <a:avLst/>
          </a:prstGeom>
          <a:noFill/>
        </p:spPr>
        <p:txBody>
          <a:bodyPr wrap="none" lIns="68415" tIns="34208" rIns="68415" bIns="34208">
            <a:spAutoFit/>
          </a:bodyPr>
          <a:lstStyle/>
          <a:p>
            <a:r>
              <a:rPr lang="ja-JP" altLang="en-US" sz="1100"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南紀</a:t>
            </a:r>
            <a:endParaRPr lang="en-US" altLang="ja-JP" sz="1100" dirty="0" smtClean="0">
              <a:solidFill>
                <a:schemeClr val="tx2">
                  <a:lumMod val="75000"/>
                </a:schemeClr>
              </a:solidFill>
              <a:latin typeface="HGP創英角ｺﾞｼｯｸUB" panose="020B0900000000000000" pitchFamily="50" charset="-128"/>
              <a:ea typeface="HGP創英角ｺﾞｼｯｸUB" panose="020B0900000000000000" pitchFamily="50" charset="-128"/>
            </a:endParaRPr>
          </a:p>
          <a:p>
            <a:r>
              <a:rPr lang="ja-JP" altLang="en-US" sz="1100"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コネクション</a:t>
            </a:r>
            <a:endParaRPr lang="en-US" altLang="ja-JP" sz="1100" dirty="0" smtClean="0">
              <a:solidFill>
                <a:schemeClr val="tx2">
                  <a:lumMod val="75000"/>
                </a:schemeClr>
              </a:solidFill>
              <a:latin typeface="HGP創英角ｺﾞｼｯｸUB" panose="020B0900000000000000" pitchFamily="50" charset="-128"/>
              <a:ea typeface="HGP創英角ｺﾞｼｯｸUB" panose="020B0900000000000000" pitchFamily="50" charset="-128"/>
            </a:endParaRPr>
          </a:p>
        </p:txBody>
      </p:sp>
      <p:sp>
        <p:nvSpPr>
          <p:cNvPr id="65" name="正方形/長方形 64"/>
          <p:cNvSpPr/>
          <p:nvPr/>
        </p:nvSpPr>
        <p:spPr>
          <a:xfrm>
            <a:off x="3155916" y="3857836"/>
            <a:ext cx="1133632" cy="346083"/>
          </a:xfrm>
          <a:prstGeom prst="rect">
            <a:avLst/>
          </a:prstGeom>
          <a:noFill/>
        </p:spPr>
        <p:txBody>
          <a:bodyPr wrap="none" lIns="68415" tIns="34208" rIns="68415" bIns="34208">
            <a:spAutoFit/>
          </a:bodyPr>
          <a:lstStyle/>
          <a:p>
            <a:r>
              <a:rPr lang="ja-JP" altLang="en-US" dirty="0" smtClean="0">
                <a:solidFill>
                  <a:srgbClr val="FF0000"/>
                </a:solidFill>
                <a:latin typeface="HGP創英角ｺﾞｼｯｸUB" panose="020B0900000000000000" pitchFamily="50" charset="-128"/>
                <a:ea typeface="HGP創英角ｺﾞｼｯｸUB" panose="020B0900000000000000" pitchFamily="50" charset="-128"/>
              </a:rPr>
              <a:t>空のルート</a:t>
            </a:r>
            <a:endParaRPr lang="en-US" altLang="ja-JP" dirty="0">
              <a:solidFill>
                <a:srgbClr val="FF0000"/>
              </a:solidFill>
              <a:latin typeface="HGP創英角ｺﾞｼｯｸUB" panose="020B0900000000000000" pitchFamily="50" charset="-128"/>
              <a:ea typeface="HGP創英角ｺﾞｼｯｸUB" panose="020B0900000000000000" pitchFamily="50" charset="-128"/>
            </a:endParaRPr>
          </a:p>
        </p:txBody>
      </p:sp>
      <p:grpSp>
        <p:nvGrpSpPr>
          <p:cNvPr id="2" name="グループ化 1"/>
          <p:cNvGrpSpPr/>
          <p:nvPr/>
        </p:nvGrpSpPr>
        <p:grpSpPr>
          <a:xfrm>
            <a:off x="3872880" y="1124744"/>
            <a:ext cx="2880319" cy="1800200"/>
            <a:chOff x="7883727" y="916865"/>
            <a:chExt cx="4835644" cy="2928650"/>
          </a:xfrm>
        </p:grpSpPr>
        <p:sp>
          <p:nvSpPr>
            <p:cNvPr id="75" name="正方形/長方形 74"/>
            <p:cNvSpPr/>
            <p:nvPr/>
          </p:nvSpPr>
          <p:spPr>
            <a:xfrm>
              <a:off x="9392591" y="916865"/>
              <a:ext cx="1436015" cy="1680461"/>
            </a:xfrm>
            <a:prstGeom prst="rect">
              <a:avLst/>
            </a:prstGeom>
            <a:effectLst>
              <a:glow rad="228600">
                <a:schemeClr val="accent6">
                  <a:satMod val="175000"/>
                  <a:alpha val="40000"/>
                </a:schemeClr>
              </a:glow>
              <a:reflection blurRad="6350" stA="50000" endA="300" endPos="55000" dir="5400000" sy="-100000" algn="bl" rotWithShape="0"/>
            </a:effectLst>
            <a:scene3d>
              <a:camera prst="isometricOffAxis1Right"/>
              <a:lightRig rig="threePt" dir="t"/>
            </a:scene3d>
            <a:sp3d>
              <a:bevelT/>
            </a:sp3d>
          </p:spPr>
          <p:txBody>
            <a:bodyPr wrap="none">
              <a:spAutoFit/>
            </a:bodyPr>
            <a:lstStyle/>
            <a:p>
              <a:r>
                <a:rPr lang="ja-JP" altLang="en-US" sz="7200" b="1" dirty="0" smtClean="0">
                  <a:solidFill>
                    <a:schemeClr val="accent1">
                      <a:lumMod val="75000"/>
                    </a:schemeClr>
                  </a:solidFill>
                  <a:ea typeface="HGP創英角ｺﾞｼｯｸUB" panose="020B0900000000000000" pitchFamily="50" charset="-128"/>
                </a:rPr>
                <a:t>空</a:t>
              </a:r>
              <a:endParaRPr lang="ja-JP" altLang="en-US" sz="6600" dirty="0">
                <a:solidFill>
                  <a:schemeClr val="accent1">
                    <a:lumMod val="75000"/>
                  </a:schemeClr>
                </a:solidFill>
              </a:endParaRPr>
            </a:p>
          </p:txBody>
        </p:sp>
        <p:sp>
          <p:nvSpPr>
            <p:cNvPr id="76" name="正方形/長方形 75"/>
            <p:cNvSpPr/>
            <p:nvPr/>
          </p:nvSpPr>
          <p:spPr>
            <a:xfrm>
              <a:off x="10270445" y="1044748"/>
              <a:ext cx="2301932" cy="2800767"/>
            </a:xfrm>
            <a:prstGeom prst="rect">
              <a:avLst/>
            </a:prstGeom>
            <a:effectLst>
              <a:reflection blurRad="6350" stA="50000" endA="300" endPos="55500" dist="50800" dir="5400000" sy="-100000" algn="bl" rotWithShape="0"/>
            </a:effectLst>
            <a:scene3d>
              <a:camera prst="isometricOffAxis2Top"/>
              <a:lightRig rig="threePt" dir="t"/>
            </a:scene3d>
          </p:spPr>
          <p:txBody>
            <a:bodyPr wrap="none">
              <a:spAutoFit/>
            </a:bodyPr>
            <a:lstStyle/>
            <a:p>
              <a:r>
                <a:rPr lang="ja-JP" altLang="en-US" sz="12400" b="1" dirty="0">
                  <a:solidFill>
                    <a:schemeClr val="tx2">
                      <a:lumMod val="75000"/>
                    </a:schemeClr>
                  </a:solidFill>
                  <a:ea typeface="HGP創英角ｺﾞｼｯｸUB" panose="020B0900000000000000" pitchFamily="50" charset="-128"/>
                </a:rPr>
                <a:t>川</a:t>
              </a:r>
              <a:endParaRPr lang="ja-JP" altLang="en-US" sz="10300" dirty="0">
                <a:solidFill>
                  <a:schemeClr val="tx2">
                    <a:lumMod val="75000"/>
                  </a:schemeClr>
                </a:solidFill>
              </a:endParaRPr>
            </a:p>
          </p:txBody>
        </p:sp>
        <p:cxnSp>
          <p:nvCxnSpPr>
            <p:cNvPr id="77" name="直線矢印コネクタ 76"/>
            <p:cNvCxnSpPr/>
            <p:nvPr/>
          </p:nvCxnSpPr>
          <p:spPr>
            <a:xfrm>
              <a:off x="8911237" y="1690838"/>
              <a:ext cx="678430" cy="686638"/>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flipH="1" flipV="1">
              <a:off x="9594635" y="2378479"/>
              <a:ext cx="584669" cy="349602"/>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79" name="正方形/長方形 78"/>
            <p:cNvSpPr/>
            <p:nvPr/>
          </p:nvSpPr>
          <p:spPr>
            <a:xfrm>
              <a:off x="7883727" y="1268110"/>
              <a:ext cx="2103062" cy="2542235"/>
            </a:xfrm>
            <a:prstGeom prst="rect">
              <a:avLst/>
            </a:prstGeom>
            <a:effectLst>
              <a:reflection blurRad="6350" stA="50000" endA="300" endPos="55000" dir="5400000" sy="-100000" algn="bl" rotWithShape="0"/>
            </a:effectLst>
            <a:scene3d>
              <a:camera prst="isometricOffAxis2Top"/>
              <a:lightRig rig="threePt" dir="t"/>
            </a:scene3d>
          </p:spPr>
          <p:txBody>
            <a:bodyPr wrap="none">
              <a:spAutoFit/>
            </a:bodyPr>
            <a:lstStyle/>
            <a:p>
              <a:r>
                <a:rPr lang="ja-JP" altLang="en-US" sz="11200" b="1" dirty="0" smtClean="0">
                  <a:solidFill>
                    <a:schemeClr val="accent1">
                      <a:lumMod val="50000"/>
                    </a:schemeClr>
                  </a:solidFill>
                  <a:ea typeface="HGP創英角ｺﾞｼｯｸUB" panose="020B0900000000000000" pitchFamily="50" charset="-128"/>
                </a:rPr>
                <a:t>海</a:t>
              </a:r>
              <a:endParaRPr lang="ja-JP" altLang="en-US" sz="11200" dirty="0">
                <a:solidFill>
                  <a:schemeClr val="accent1">
                    <a:lumMod val="50000"/>
                  </a:schemeClr>
                </a:solidFill>
              </a:endParaRPr>
            </a:p>
          </p:txBody>
        </p:sp>
        <p:cxnSp>
          <p:nvCxnSpPr>
            <p:cNvPr id="80" name="直線矢印コネクタ 79"/>
            <p:cNvCxnSpPr/>
            <p:nvPr/>
          </p:nvCxnSpPr>
          <p:spPr>
            <a:xfrm flipV="1">
              <a:off x="10198153" y="2660777"/>
              <a:ext cx="1070889" cy="105393"/>
            </a:xfrm>
            <a:prstGeom prst="straightConnector1">
              <a:avLst/>
            </a:prstGeom>
            <a:ln>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flipH="1">
              <a:off x="11260225" y="1679408"/>
              <a:ext cx="1459146" cy="983732"/>
            </a:xfrm>
            <a:prstGeom prst="straightConnector1">
              <a:avLst/>
            </a:prstGeom>
            <a:ln>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flipV="1">
              <a:off x="9121676" y="2779812"/>
              <a:ext cx="1057329" cy="163046"/>
            </a:xfrm>
            <a:prstGeom prst="straightConnector1">
              <a:avLst/>
            </a:prstGeom>
            <a:ln>
              <a:solidFill>
                <a:srgbClr val="00206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flipH="1" flipV="1">
              <a:off x="7898356" y="2940754"/>
              <a:ext cx="1231038" cy="4014"/>
            </a:xfrm>
            <a:prstGeom prst="straightConnector1">
              <a:avLst/>
            </a:prstGeom>
            <a:ln>
              <a:solidFill>
                <a:srgbClr val="002060"/>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97" name="正方形/長方形 96"/>
          <p:cNvSpPr/>
          <p:nvPr/>
        </p:nvSpPr>
        <p:spPr>
          <a:xfrm>
            <a:off x="4332304" y="3212449"/>
            <a:ext cx="1800196" cy="438416"/>
          </a:xfrm>
          <a:prstGeom prst="rect">
            <a:avLst/>
          </a:prstGeom>
        </p:spPr>
        <p:txBody>
          <a:bodyPr wrap="square" lIns="68415" tIns="34208" rIns="68415" bIns="34208">
            <a:spAutoFit/>
          </a:bodyPr>
          <a:lstStyle/>
          <a:p>
            <a:r>
              <a:rPr lang="ja-JP" altLang="en-US" sz="1200"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大阪・水の回廊、淀川</a:t>
            </a:r>
            <a:endParaRPr lang="en-US" altLang="ja-JP" sz="1200" dirty="0" smtClean="0">
              <a:solidFill>
                <a:schemeClr val="tx2">
                  <a:lumMod val="75000"/>
                </a:schemeClr>
              </a:solidFill>
              <a:latin typeface="HGP創英角ｺﾞｼｯｸUB" panose="020B0900000000000000" pitchFamily="50" charset="-128"/>
              <a:ea typeface="HGP創英角ｺﾞｼｯｸUB" panose="020B0900000000000000" pitchFamily="50" charset="-128"/>
            </a:endParaRPr>
          </a:p>
          <a:p>
            <a:r>
              <a:rPr lang="ja-JP" altLang="en-US" sz="1200"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京都伏見、琵琶湖と繋ぐ</a:t>
            </a:r>
            <a:endParaRPr lang="ja-JP" altLang="en-US" sz="1200" dirty="0"/>
          </a:p>
        </p:txBody>
      </p:sp>
      <p:sp>
        <p:nvSpPr>
          <p:cNvPr id="54" name="正方形/長方形 53"/>
          <p:cNvSpPr/>
          <p:nvPr/>
        </p:nvSpPr>
        <p:spPr>
          <a:xfrm>
            <a:off x="3800576" y="4937260"/>
            <a:ext cx="817839" cy="407638"/>
          </a:xfrm>
          <a:prstGeom prst="rect">
            <a:avLst/>
          </a:prstGeom>
          <a:noFill/>
        </p:spPr>
        <p:txBody>
          <a:bodyPr wrap="none" lIns="68415" tIns="34208" rIns="68415" bIns="34208">
            <a:spAutoFit/>
          </a:bodyPr>
          <a:lstStyle/>
          <a:p>
            <a:r>
              <a:rPr lang="ja-JP" altLang="en-US" sz="1100"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　大阪湾</a:t>
            </a:r>
            <a:endParaRPr lang="en-US" altLang="ja-JP" sz="1100" dirty="0" smtClean="0">
              <a:solidFill>
                <a:schemeClr val="tx2">
                  <a:lumMod val="75000"/>
                </a:schemeClr>
              </a:solidFill>
              <a:latin typeface="HGP創英角ｺﾞｼｯｸUB" panose="020B0900000000000000" pitchFamily="50" charset="-128"/>
              <a:ea typeface="HGP創英角ｺﾞｼｯｸUB" panose="020B0900000000000000" pitchFamily="50" charset="-128"/>
            </a:endParaRPr>
          </a:p>
          <a:p>
            <a:r>
              <a:rPr lang="ja-JP" altLang="en-US" sz="1100"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コネクション</a:t>
            </a:r>
            <a:endParaRPr lang="en-US" altLang="ja-JP" sz="1100" dirty="0" smtClean="0">
              <a:solidFill>
                <a:schemeClr val="tx2">
                  <a:lumMod val="75000"/>
                </a:schemeClr>
              </a:solidFill>
              <a:latin typeface="HGP創英角ｺﾞｼｯｸUB" panose="020B0900000000000000" pitchFamily="50" charset="-128"/>
              <a:ea typeface="HGP創英角ｺﾞｼｯｸUB" panose="020B0900000000000000" pitchFamily="50" charset="-128"/>
            </a:endParaRPr>
          </a:p>
        </p:txBody>
      </p:sp>
      <p:sp>
        <p:nvSpPr>
          <p:cNvPr id="90" name="正方形/長方形 89"/>
          <p:cNvSpPr/>
          <p:nvPr/>
        </p:nvSpPr>
        <p:spPr>
          <a:xfrm>
            <a:off x="516060" y="4054414"/>
            <a:ext cx="2348708" cy="469194"/>
          </a:xfrm>
          <a:prstGeom prst="rect">
            <a:avLst/>
          </a:prstGeom>
          <a:ln>
            <a:solidFill>
              <a:schemeClr val="bg1"/>
            </a:solidFill>
          </a:ln>
        </p:spPr>
        <p:txBody>
          <a:bodyPr wrap="none" lIns="68415" tIns="34208" rIns="68415" bIns="34208">
            <a:spAutoFit/>
          </a:bodyPr>
          <a:lstStyle/>
          <a:p>
            <a:r>
              <a:rPr lang="ja-JP" altLang="en-US" sz="1300" b="1"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瀬戸内海、近畿</a:t>
            </a:r>
            <a:r>
              <a:rPr lang="ja-JP" altLang="en-US" sz="1300" b="1" dirty="0">
                <a:solidFill>
                  <a:schemeClr val="tx2">
                    <a:lumMod val="75000"/>
                  </a:schemeClr>
                </a:solidFill>
                <a:latin typeface="HGP創英角ｺﾞｼｯｸUB" panose="020B0900000000000000" pitchFamily="50" charset="-128"/>
                <a:ea typeface="HGP創英角ｺﾞｼｯｸUB" panose="020B0900000000000000" pitchFamily="50" charset="-128"/>
              </a:rPr>
              <a:t>圏</a:t>
            </a:r>
            <a:r>
              <a:rPr lang="ja-JP" altLang="en-US" sz="1300" b="1"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の海の駅との</a:t>
            </a:r>
            <a:endParaRPr lang="en-US" altLang="ja-JP" sz="1300" b="1" dirty="0" smtClean="0">
              <a:solidFill>
                <a:schemeClr val="tx2">
                  <a:lumMod val="75000"/>
                </a:schemeClr>
              </a:solidFill>
              <a:latin typeface="HGP創英角ｺﾞｼｯｸUB" panose="020B0900000000000000" pitchFamily="50" charset="-128"/>
              <a:ea typeface="HGP創英角ｺﾞｼｯｸUB" panose="020B0900000000000000" pitchFamily="50" charset="-128"/>
            </a:endParaRPr>
          </a:p>
          <a:p>
            <a:r>
              <a:rPr lang="ja-JP" altLang="en-US" sz="1300" b="1"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ネットワーク強化へ</a:t>
            </a:r>
            <a:endParaRPr lang="ja-JP" altLang="en-US" sz="1300" b="1" dirty="0"/>
          </a:p>
        </p:txBody>
      </p:sp>
      <p:pic>
        <p:nvPicPr>
          <p:cNvPr id="86" name="図 85"/>
          <p:cNvPicPr>
            <a:picLocks noChangeAspect="1"/>
          </p:cNvPicPr>
          <p:nvPr/>
        </p:nvPicPr>
        <p:blipFill>
          <a:blip r:embed="rId4" cstate="print"/>
          <a:stretch>
            <a:fillRect/>
          </a:stretch>
        </p:blipFill>
        <p:spPr>
          <a:xfrm>
            <a:off x="344487" y="2996952"/>
            <a:ext cx="1326147" cy="936103"/>
          </a:xfrm>
          <a:prstGeom prst="rect">
            <a:avLst/>
          </a:prstGeom>
          <a:ln>
            <a:solidFill>
              <a:schemeClr val="bg1">
                <a:lumMod val="75000"/>
              </a:schemeClr>
            </a:solidFill>
          </a:ln>
        </p:spPr>
      </p:pic>
      <p:pic>
        <p:nvPicPr>
          <p:cNvPr id="87" name="図 86"/>
          <p:cNvPicPr>
            <a:picLocks noChangeAspect="1"/>
          </p:cNvPicPr>
          <p:nvPr/>
        </p:nvPicPr>
        <p:blipFill>
          <a:blip r:embed="rId5" cstate="print"/>
          <a:stretch>
            <a:fillRect/>
          </a:stretch>
        </p:blipFill>
        <p:spPr>
          <a:xfrm>
            <a:off x="2864768" y="5845156"/>
            <a:ext cx="1379437" cy="917098"/>
          </a:xfrm>
          <a:prstGeom prst="rect">
            <a:avLst/>
          </a:prstGeom>
          <a:ln>
            <a:solidFill>
              <a:schemeClr val="bg1">
                <a:lumMod val="75000"/>
              </a:schemeClr>
            </a:solidFill>
          </a:ln>
        </p:spPr>
      </p:pic>
      <p:pic>
        <p:nvPicPr>
          <p:cNvPr id="1028" name="Picture 4" descr="淀川 2002年12月撮影"/>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9064" y="4653136"/>
            <a:ext cx="1077719" cy="795855"/>
          </a:xfrm>
          <a:prstGeom prst="rect">
            <a:avLst/>
          </a:prstGeom>
          <a:noFill/>
          <a:extLst>
            <a:ext uri="{909E8E84-426E-40DD-AFC4-6F175D3DCCD1}">
              <a14:hiddenFill xmlns:a14="http://schemas.microsoft.com/office/drawing/2010/main">
                <a:solidFill>
                  <a:srgbClr val="FFFFFF"/>
                </a:solidFill>
              </a14:hiddenFill>
            </a:ext>
          </a:extLst>
        </p:spPr>
      </p:pic>
      <p:pic>
        <p:nvPicPr>
          <p:cNvPr id="57" name="図 56"/>
          <p:cNvPicPr>
            <a:picLocks noChangeAspect="1"/>
          </p:cNvPicPr>
          <p:nvPr/>
        </p:nvPicPr>
        <p:blipFill>
          <a:blip r:embed="rId7" cstate="print"/>
          <a:stretch>
            <a:fillRect/>
          </a:stretch>
        </p:blipFill>
        <p:spPr>
          <a:xfrm>
            <a:off x="1712640" y="2996952"/>
            <a:ext cx="1296755" cy="936104"/>
          </a:xfrm>
          <a:prstGeom prst="rect">
            <a:avLst/>
          </a:prstGeom>
        </p:spPr>
      </p:pic>
      <p:sp>
        <p:nvSpPr>
          <p:cNvPr id="63" name="正方形/長方形 62"/>
          <p:cNvSpPr/>
          <p:nvPr/>
        </p:nvSpPr>
        <p:spPr>
          <a:xfrm>
            <a:off x="6897217" y="764704"/>
            <a:ext cx="3008784" cy="288031"/>
          </a:xfrm>
          <a:prstGeom prst="rect">
            <a:avLst/>
          </a:prstGeom>
          <a:solidFill>
            <a:schemeClr val="accent1">
              <a:lumMod val="50000"/>
            </a:schemeClr>
          </a:solidFill>
          <a:ln>
            <a:solidFill>
              <a:schemeClr val="accent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sp>
        <p:nvSpPr>
          <p:cNvPr id="67" name="円/楕円 66"/>
          <p:cNvSpPr/>
          <p:nvPr/>
        </p:nvSpPr>
        <p:spPr>
          <a:xfrm>
            <a:off x="7473280" y="1196752"/>
            <a:ext cx="1875817" cy="366889"/>
          </a:xfrm>
          <a:prstGeom prst="ellipse">
            <a:avLst/>
          </a:prstGeom>
          <a:blipFill>
            <a:blip r:embed="rId8"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sp>
        <p:nvSpPr>
          <p:cNvPr id="68" name="正方形/長方形 67"/>
          <p:cNvSpPr/>
          <p:nvPr/>
        </p:nvSpPr>
        <p:spPr>
          <a:xfrm>
            <a:off x="7473280" y="1556792"/>
            <a:ext cx="1843761" cy="484582"/>
          </a:xfrm>
          <a:prstGeom prst="rect">
            <a:avLst/>
          </a:prstGeom>
          <a:effectLst/>
        </p:spPr>
        <p:txBody>
          <a:bodyPr wrap="none" lIns="68415" tIns="34208" rIns="68415" bIns="34208">
            <a:spAutoFit/>
          </a:bodyPr>
          <a:lstStyle/>
          <a:p>
            <a:r>
              <a:rPr lang="ja-JP" altLang="en-US" sz="2700"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rPr>
              <a:t>大人の空間</a:t>
            </a:r>
            <a:endParaRPr lang="ja-JP" altLang="en-US" sz="2700"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p:txBody>
      </p:sp>
      <p:sp>
        <p:nvSpPr>
          <p:cNvPr id="71" name="正方形/長方形 70"/>
          <p:cNvSpPr/>
          <p:nvPr/>
        </p:nvSpPr>
        <p:spPr>
          <a:xfrm>
            <a:off x="6969224" y="2708920"/>
            <a:ext cx="2803561" cy="930859"/>
          </a:xfrm>
          <a:prstGeom prst="rect">
            <a:avLst/>
          </a:prstGeom>
          <a:solidFill>
            <a:schemeClr val="accent3">
              <a:lumMod val="75000"/>
            </a:schemeClr>
          </a:solidFill>
        </p:spPr>
        <p:txBody>
          <a:bodyPr wrap="square" lIns="68415" tIns="34208" rIns="68415" bIns="34208">
            <a:spAutoFit/>
          </a:bodyPr>
          <a:lstStyle/>
          <a:p>
            <a:pPr algn="ctr"/>
            <a:r>
              <a:rPr lang="ja-JP" altLang="en-US" sz="1500" dirty="0">
                <a:solidFill>
                  <a:schemeClr val="bg1"/>
                </a:solidFill>
                <a:latin typeface="HGP創英角ｺﾞｼｯｸUB" panose="020B0900000000000000" pitchFamily="50" charset="-128"/>
                <a:ea typeface="HGP創英角ｺﾞｼｯｸUB" panose="020B0900000000000000" pitchFamily="50" charset="-128"/>
              </a:rPr>
              <a:t>「海を愛する大人達が集い</a:t>
            </a:r>
            <a:r>
              <a:rPr lang="ja-JP" altLang="en-US" sz="1500" dirty="0" smtClean="0">
                <a:solidFill>
                  <a:schemeClr val="bg1"/>
                </a:solidFill>
                <a:latin typeface="HGP創英角ｺﾞｼｯｸUB" panose="020B0900000000000000" pitchFamily="50" charset="-128"/>
                <a:ea typeface="HGP創英角ｺﾞｼｯｸUB" panose="020B0900000000000000" pitchFamily="50" charset="-128"/>
              </a:rPr>
              <a:t>、</a:t>
            </a:r>
            <a:endParaRPr lang="en-US" altLang="ja-JP" sz="1500" dirty="0" smtClean="0">
              <a:solidFill>
                <a:schemeClr val="bg1"/>
              </a:solidFill>
              <a:latin typeface="HGP創英角ｺﾞｼｯｸUB" panose="020B0900000000000000" pitchFamily="50" charset="-128"/>
              <a:ea typeface="HGP創英角ｺﾞｼｯｸUB" panose="020B0900000000000000" pitchFamily="50" charset="-128"/>
            </a:endParaRPr>
          </a:p>
          <a:p>
            <a:pPr algn="ctr"/>
            <a:r>
              <a:rPr lang="ja-JP" altLang="en-US" sz="1500" dirty="0" smtClean="0">
                <a:solidFill>
                  <a:schemeClr val="bg1"/>
                </a:solidFill>
                <a:latin typeface="HGP創英角ｺﾞｼｯｸUB" panose="020B0900000000000000" pitchFamily="50" charset="-128"/>
                <a:ea typeface="HGP創英角ｺﾞｼｯｸUB" panose="020B0900000000000000" pitchFamily="50" charset="-128"/>
              </a:rPr>
              <a:t>くつろぐ</a:t>
            </a:r>
            <a:r>
              <a:rPr lang="ja-JP" altLang="en-US" sz="1500" dirty="0">
                <a:solidFill>
                  <a:schemeClr val="bg1"/>
                </a:solidFill>
                <a:latin typeface="HGP創英角ｺﾞｼｯｸUB" panose="020B0900000000000000" pitchFamily="50" charset="-128"/>
                <a:ea typeface="HGP創英角ｺﾞｼｯｸUB" panose="020B0900000000000000" pitchFamily="50" charset="-128"/>
              </a:rPr>
              <a:t>交流の場」　</a:t>
            </a:r>
            <a:endParaRPr lang="en-US" altLang="ja-JP" sz="1500" dirty="0" smtClean="0">
              <a:solidFill>
                <a:schemeClr val="bg1"/>
              </a:solidFill>
              <a:latin typeface="HGP創英角ｺﾞｼｯｸUB" panose="020B0900000000000000" pitchFamily="50" charset="-128"/>
              <a:ea typeface="HGP創英角ｺﾞｼｯｸUB" panose="020B0900000000000000" pitchFamily="50" charset="-128"/>
            </a:endParaRPr>
          </a:p>
          <a:p>
            <a:pPr algn="ctr"/>
            <a:r>
              <a:rPr lang="ja-JP" altLang="en-US" sz="1300" dirty="0" smtClean="0">
                <a:solidFill>
                  <a:schemeClr val="bg1"/>
                </a:solidFill>
                <a:latin typeface="HGP創英角ｺﾞｼｯｸUB" panose="020B0900000000000000" pitchFamily="50" charset="-128"/>
                <a:ea typeface="HGP創英角ｺﾞｼｯｸUB" panose="020B0900000000000000" pitchFamily="50" charset="-128"/>
              </a:rPr>
              <a:t>メインターゲットは、</a:t>
            </a:r>
            <a:endParaRPr lang="en-US" altLang="ja-JP" sz="1300" dirty="0" smtClean="0">
              <a:solidFill>
                <a:schemeClr val="bg1"/>
              </a:solidFill>
              <a:latin typeface="HGP創英角ｺﾞｼｯｸUB" panose="020B0900000000000000" pitchFamily="50" charset="-128"/>
              <a:ea typeface="HGP創英角ｺﾞｼｯｸUB" panose="020B0900000000000000" pitchFamily="50" charset="-128"/>
            </a:endParaRPr>
          </a:p>
          <a:p>
            <a:pPr algn="ctr"/>
            <a:r>
              <a:rPr lang="ja-JP" altLang="en-US" sz="1300" dirty="0" smtClean="0">
                <a:solidFill>
                  <a:schemeClr val="bg1"/>
                </a:solidFill>
                <a:latin typeface="HGP創英角ｺﾞｼｯｸUB" panose="020B0900000000000000" pitchFamily="50" charset="-128"/>
                <a:ea typeface="HGP創英角ｺﾞｼｯｸUB" panose="020B0900000000000000" pitchFamily="50" charset="-128"/>
              </a:rPr>
              <a:t>「海と川、そして空」を</a:t>
            </a:r>
            <a:r>
              <a:rPr lang="ja-JP" altLang="en-US" sz="1300" dirty="0">
                <a:solidFill>
                  <a:schemeClr val="bg1"/>
                </a:solidFill>
                <a:latin typeface="HGP創英角ｺﾞｼｯｸUB" panose="020B0900000000000000" pitchFamily="50" charset="-128"/>
                <a:ea typeface="HGP創英角ｺﾞｼｯｸUB" panose="020B0900000000000000" pitchFamily="50" charset="-128"/>
              </a:rPr>
              <a:t>愛</a:t>
            </a:r>
            <a:r>
              <a:rPr lang="ja-JP" altLang="en-US" sz="1300" dirty="0" smtClean="0">
                <a:solidFill>
                  <a:schemeClr val="bg1"/>
                </a:solidFill>
                <a:latin typeface="HGP創英角ｺﾞｼｯｸUB" panose="020B0900000000000000" pitchFamily="50" charset="-128"/>
                <a:ea typeface="HGP創英角ｺﾞｼｯｸUB" panose="020B0900000000000000" pitchFamily="50" charset="-128"/>
              </a:rPr>
              <a:t>する大人達</a:t>
            </a:r>
            <a:endParaRPr lang="ja-JP" altLang="en-US" sz="15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72" name="正方形/長方形 71"/>
          <p:cNvSpPr/>
          <p:nvPr/>
        </p:nvSpPr>
        <p:spPr>
          <a:xfrm>
            <a:off x="6897216" y="4437112"/>
            <a:ext cx="3008784" cy="1300190"/>
          </a:xfrm>
          <a:prstGeom prst="rect">
            <a:avLst/>
          </a:prstGeom>
        </p:spPr>
        <p:txBody>
          <a:bodyPr wrap="square" lIns="68415" tIns="34208" rIns="68415" bIns="34208">
            <a:spAutoFit/>
          </a:bodyPr>
          <a:lstStyle/>
          <a:p>
            <a:r>
              <a:rPr lang="ja-JP" altLang="en-US" sz="1000" dirty="0" smtClean="0">
                <a:solidFill>
                  <a:srgbClr val="1C1C1C"/>
                </a:solidFill>
                <a:latin typeface="HG丸ｺﾞｼｯｸM-PRO" panose="020F0600000000000000" pitchFamily="50" charset="-128"/>
                <a:ea typeface="HG丸ｺﾞｼｯｸM-PRO" panose="020F0600000000000000" pitchFamily="50" charset="-128"/>
              </a:rPr>
              <a:t>　これ</a:t>
            </a:r>
            <a:r>
              <a:rPr lang="ja-JP" altLang="en-US" sz="1000" dirty="0">
                <a:solidFill>
                  <a:srgbClr val="1C1C1C"/>
                </a:solidFill>
                <a:latin typeface="HG丸ｺﾞｼｯｸM-PRO" panose="020F0600000000000000" pitchFamily="50" charset="-128"/>
                <a:ea typeface="HG丸ｺﾞｼｯｸM-PRO" panose="020F0600000000000000" pitchFamily="50" charset="-128"/>
              </a:rPr>
              <a:t>までの大阪にはない優雅でおしゃれな大人が集うことをめざします</a:t>
            </a:r>
            <a:r>
              <a:rPr lang="ja-JP" altLang="en-US" sz="1000" dirty="0" smtClean="0">
                <a:solidFill>
                  <a:srgbClr val="1C1C1C"/>
                </a:solidFill>
                <a:latin typeface="HG丸ｺﾞｼｯｸM-PRO" panose="020F0600000000000000" pitchFamily="50" charset="-128"/>
                <a:ea typeface="HG丸ｺﾞｼｯｸM-PRO" panose="020F0600000000000000" pitchFamily="50" charset="-128"/>
              </a:rPr>
              <a:t>。豪華</a:t>
            </a:r>
            <a:r>
              <a:rPr lang="ja-JP" altLang="en-US" sz="1000" dirty="0">
                <a:solidFill>
                  <a:srgbClr val="1C1C1C"/>
                </a:solidFill>
                <a:latin typeface="HG丸ｺﾞｼｯｸM-PRO" panose="020F0600000000000000" pitchFamily="50" charset="-128"/>
                <a:ea typeface="HG丸ｺﾞｼｯｸM-PRO" panose="020F0600000000000000" pitchFamily="50" charset="-128"/>
              </a:rPr>
              <a:t>クルーザーが並ぶ景観が中之島西端エリア（中之島ゲート）に加わり</a:t>
            </a:r>
            <a:r>
              <a:rPr lang="ja-JP" altLang="en-US" sz="1000" dirty="0" smtClean="0">
                <a:solidFill>
                  <a:srgbClr val="1C1C1C"/>
                </a:solidFill>
                <a:latin typeface="HG丸ｺﾞｼｯｸM-PRO" panose="020F0600000000000000" pitchFamily="50" charset="-128"/>
                <a:ea typeface="HG丸ｺﾞｼｯｸM-PRO" panose="020F0600000000000000" pitchFamily="50" charset="-128"/>
              </a:rPr>
              <a:t>、大阪</a:t>
            </a:r>
            <a:r>
              <a:rPr lang="ja-JP" altLang="en-US" sz="1000" dirty="0">
                <a:solidFill>
                  <a:srgbClr val="1C1C1C"/>
                </a:solidFill>
                <a:latin typeface="HG丸ｺﾞｼｯｸM-PRO" panose="020F0600000000000000" pitchFamily="50" charset="-128"/>
                <a:ea typeface="HG丸ｺﾞｼｯｸM-PRO" panose="020F0600000000000000" pitchFamily="50" charset="-128"/>
              </a:rPr>
              <a:t>のステレオタイプのイメージ刷新につながります。</a:t>
            </a:r>
          </a:p>
          <a:p>
            <a:r>
              <a:rPr lang="ja-JP" altLang="en-US" sz="1000" dirty="0" smtClean="0">
                <a:solidFill>
                  <a:srgbClr val="1C1C1C"/>
                </a:solidFill>
                <a:latin typeface="HG丸ｺﾞｼｯｸM-PRO" panose="020F0600000000000000" pitchFamily="50" charset="-128"/>
                <a:ea typeface="HG丸ｺﾞｼｯｸM-PRO" panose="020F0600000000000000" pitchFamily="50" charset="-128"/>
              </a:rPr>
              <a:t>　子供</a:t>
            </a:r>
            <a:r>
              <a:rPr lang="ja-JP" altLang="en-US" sz="1000" dirty="0">
                <a:solidFill>
                  <a:srgbClr val="1C1C1C"/>
                </a:solidFill>
                <a:latin typeface="HG丸ｺﾞｼｯｸM-PRO" panose="020F0600000000000000" pitchFamily="50" charset="-128"/>
                <a:ea typeface="HG丸ｺﾞｼｯｸM-PRO" panose="020F0600000000000000" pitchFamily="50" charset="-128"/>
              </a:rPr>
              <a:t>たちには、大人文化を感じることにより、大阪の街に憧れをもって育ってほしい</a:t>
            </a:r>
            <a:r>
              <a:rPr lang="ja-JP" altLang="en-US" sz="1000" dirty="0" smtClean="0">
                <a:solidFill>
                  <a:srgbClr val="1C1C1C"/>
                </a:solidFill>
                <a:latin typeface="HG丸ｺﾞｼｯｸM-PRO" panose="020F0600000000000000" pitchFamily="50" charset="-128"/>
                <a:ea typeface="HG丸ｺﾞｼｯｸM-PRO" panose="020F0600000000000000" pitchFamily="50" charset="-128"/>
              </a:rPr>
              <a:t>。そんな</a:t>
            </a:r>
            <a:r>
              <a:rPr lang="ja-JP" altLang="en-US" sz="1000" dirty="0">
                <a:solidFill>
                  <a:srgbClr val="1C1C1C"/>
                </a:solidFill>
                <a:latin typeface="HG丸ｺﾞｼｯｸM-PRO" panose="020F0600000000000000" pitchFamily="50" charset="-128"/>
                <a:ea typeface="HG丸ｺﾞｼｯｸM-PRO" panose="020F0600000000000000" pitchFamily="50" charset="-128"/>
              </a:rPr>
              <a:t>思いで本エリアの開発を展開していきます。</a:t>
            </a:r>
          </a:p>
        </p:txBody>
      </p:sp>
      <p:sp>
        <p:nvSpPr>
          <p:cNvPr id="73" name="正方形/長方形 72"/>
          <p:cNvSpPr/>
          <p:nvPr/>
        </p:nvSpPr>
        <p:spPr>
          <a:xfrm>
            <a:off x="6975110" y="2060848"/>
            <a:ext cx="2930890" cy="299917"/>
          </a:xfrm>
          <a:prstGeom prst="rect">
            <a:avLst/>
          </a:prstGeom>
        </p:spPr>
        <p:txBody>
          <a:bodyPr wrap="square" lIns="68415" tIns="34208" rIns="68415" bIns="34208">
            <a:spAutoFit/>
          </a:bodyPr>
          <a:lstStyle/>
          <a:p>
            <a:r>
              <a:rPr lang="ja-JP" altLang="en-US" sz="1500" dirty="0">
                <a:solidFill>
                  <a:schemeClr val="bg2">
                    <a:lumMod val="50000"/>
                  </a:schemeClr>
                </a:solidFill>
                <a:latin typeface="HGP創英角ｺﾞｼｯｸUB" panose="020B0900000000000000" pitchFamily="50" charset="-128"/>
                <a:ea typeface="HGP創英角ｺﾞｼｯｸUB" panose="020B0900000000000000" pitchFamily="50" charset="-128"/>
              </a:rPr>
              <a:t>～憧れの都市スタイルを提示～</a:t>
            </a:r>
          </a:p>
        </p:txBody>
      </p:sp>
      <p:sp>
        <p:nvSpPr>
          <p:cNvPr id="74" name="正方形/長方形 73"/>
          <p:cNvSpPr/>
          <p:nvPr/>
        </p:nvSpPr>
        <p:spPr>
          <a:xfrm>
            <a:off x="7689304" y="1196752"/>
            <a:ext cx="1484689" cy="299917"/>
          </a:xfrm>
          <a:prstGeom prst="rect">
            <a:avLst/>
          </a:prstGeom>
        </p:spPr>
        <p:txBody>
          <a:bodyPr wrap="none" lIns="68415" tIns="34208" rIns="68415" bIns="34208">
            <a:spAutoFit/>
          </a:bodyPr>
          <a:lstStyle/>
          <a:p>
            <a:r>
              <a:rPr lang="ja-JP" altLang="en-US" sz="1500" b="1" i="1" dirty="0" smtClean="0">
                <a:solidFill>
                  <a:srgbClr val="292929"/>
                </a:solidFill>
                <a:ea typeface="HG丸ｺﾞｼｯｸM-PRO" panose="020F0600000000000000" pitchFamily="50" charset="-128"/>
              </a:rPr>
              <a:t>街</a:t>
            </a:r>
            <a:r>
              <a:rPr lang="ja-JP" altLang="en-US" sz="1500" b="1" i="1" dirty="0" err="1">
                <a:solidFill>
                  <a:srgbClr val="292929"/>
                </a:solidFill>
                <a:ea typeface="HG丸ｺﾞｼｯｸM-PRO" panose="020F0600000000000000" pitchFamily="50" charset="-128"/>
              </a:rPr>
              <a:t>なか</a:t>
            </a:r>
            <a:r>
              <a:rPr lang="ja-JP" altLang="en-US" sz="1500" b="1" i="1" dirty="0" smtClean="0">
                <a:solidFill>
                  <a:srgbClr val="292929"/>
                </a:solidFill>
                <a:ea typeface="HG丸ｺﾞｼｯｸM-PRO" panose="020F0600000000000000" pitchFamily="50" charset="-128"/>
              </a:rPr>
              <a:t>マリーン</a:t>
            </a:r>
            <a:endParaRPr lang="ja-JP" altLang="en-US" sz="1500" b="1" dirty="0">
              <a:solidFill>
                <a:srgbClr val="292929"/>
              </a:solidFill>
              <a:latin typeface="HGP創英角ｺﾞｼｯｸUB" panose="020B0900000000000000" pitchFamily="50" charset="-128"/>
              <a:ea typeface="HG丸ｺﾞｼｯｸM-PRO" panose="020F0600000000000000" pitchFamily="50" charset="-128"/>
            </a:endParaRPr>
          </a:p>
        </p:txBody>
      </p:sp>
      <p:sp>
        <p:nvSpPr>
          <p:cNvPr id="84" name="正方形/長方形 83"/>
          <p:cNvSpPr/>
          <p:nvPr/>
        </p:nvSpPr>
        <p:spPr>
          <a:xfrm>
            <a:off x="6969224" y="764704"/>
            <a:ext cx="2936776" cy="299917"/>
          </a:xfrm>
          <a:prstGeom prst="rect">
            <a:avLst/>
          </a:prstGeom>
          <a:noFill/>
        </p:spPr>
        <p:txBody>
          <a:bodyPr wrap="square" lIns="68415" tIns="34208" rIns="68415" bIns="34208">
            <a:spAutoFit/>
          </a:bodyPr>
          <a:lstStyle/>
          <a:p>
            <a:pPr algn="ctr"/>
            <a:r>
              <a:rPr lang="ja-JP" altLang="en-US" sz="1500" dirty="0" smtClean="0">
                <a:solidFill>
                  <a:schemeClr val="bg1"/>
                </a:solidFill>
                <a:latin typeface="HGP創英角ｺﾞｼｯｸUB" panose="020B0900000000000000" pitchFamily="50" charset="-128"/>
                <a:ea typeface="HGP創英角ｺﾞｼｯｸUB" panose="020B0900000000000000" pitchFamily="50" charset="-128"/>
              </a:rPr>
              <a:t>施設運営コンセプト</a:t>
            </a:r>
            <a:endParaRPr lang="ja-JP" altLang="en-US" sz="1500" dirty="0">
              <a:solidFill>
                <a:schemeClr val="bg1"/>
              </a:solidFill>
            </a:endParaRPr>
          </a:p>
        </p:txBody>
      </p:sp>
      <p:sp>
        <p:nvSpPr>
          <p:cNvPr id="85" name="二等辺三角形 84"/>
          <p:cNvSpPr/>
          <p:nvPr/>
        </p:nvSpPr>
        <p:spPr>
          <a:xfrm flipV="1">
            <a:off x="7473280" y="2348880"/>
            <a:ext cx="1854568" cy="293406"/>
          </a:xfrm>
          <a:prstGeom prst="triangle">
            <a:avLst>
              <a:gd name="adj" fmla="val 48320"/>
            </a:avLst>
          </a:prstGeom>
          <a:solidFill>
            <a:schemeClr val="bg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sp>
        <p:nvSpPr>
          <p:cNvPr id="103" name="角丸四角形 102"/>
          <p:cNvSpPr/>
          <p:nvPr/>
        </p:nvSpPr>
        <p:spPr>
          <a:xfrm>
            <a:off x="7401272" y="3789040"/>
            <a:ext cx="2040428" cy="5678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sp>
        <p:nvSpPr>
          <p:cNvPr id="104" name="正方形/長方形 103"/>
          <p:cNvSpPr/>
          <p:nvPr/>
        </p:nvSpPr>
        <p:spPr>
          <a:xfrm>
            <a:off x="7545288" y="3789040"/>
            <a:ext cx="1686667" cy="530749"/>
          </a:xfrm>
          <a:prstGeom prst="rect">
            <a:avLst/>
          </a:prstGeom>
        </p:spPr>
        <p:txBody>
          <a:bodyPr wrap="none" lIns="68415" tIns="34208" rIns="68415" bIns="34208">
            <a:spAutoFit/>
          </a:bodyPr>
          <a:lstStyle/>
          <a:p>
            <a:pPr algn="ctr"/>
            <a:r>
              <a:rPr lang="ja-JP" altLang="en-US" sz="1500" dirty="0" smtClean="0">
                <a:solidFill>
                  <a:srgbClr val="1C1C1C"/>
                </a:solidFill>
                <a:latin typeface="HGP創英角ｺﾞｼｯｸUB" panose="020B0900000000000000" pitchFamily="50" charset="-128"/>
                <a:ea typeface="HGP創英角ｺﾞｼｯｸUB" panose="020B0900000000000000" pitchFamily="50" charset="-128"/>
              </a:rPr>
              <a:t>海</a:t>
            </a:r>
            <a:r>
              <a:rPr lang="ja-JP" altLang="en-US" sz="1500" dirty="0">
                <a:solidFill>
                  <a:srgbClr val="1C1C1C"/>
                </a:solidFill>
                <a:latin typeface="HGP創英角ｺﾞｼｯｸUB" panose="020B0900000000000000" pitchFamily="50" charset="-128"/>
                <a:ea typeface="HGP創英角ｺﾞｼｯｸUB" panose="020B0900000000000000" pitchFamily="50" charset="-128"/>
              </a:rPr>
              <a:t>と川と空を</a:t>
            </a:r>
            <a:r>
              <a:rPr lang="ja-JP" altLang="en-US" sz="1500" dirty="0" smtClean="0">
                <a:solidFill>
                  <a:srgbClr val="1C1C1C"/>
                </a:solidFill>
                <a:latin typeface="HGP創英角ｺﾞｼｯｸUB" panose="020B0900000000000000" pitchFamily="50" charset="-128"/>
                <a:ea typeface="HGP創英角ｺﾞｼｯｸUB" panose="020B0900000000000000" pitchFamily="50" charset="-128"/>
              </a:rPr>
              <a:t>つなぐ</a:t>
            </a:r>
            <a:endParaRPr lang="en-US" altLang="ja-JP" sz="1500" dirty="0" smtClean="0">
              <a:solidFill>
                <a:srgbClr val="1C1C1C"/>
              </a:solidFill>
              <a:latin typeface="HGP創英角ｺﾞｼｯｸUB" panose="020B0900000000000000" pitchFamily="50" charset="-128"/>
              <a:ea typeface="HGP創英角ｺﾞｼｯｸUB" panose="020B0900000000000000" pitchFamily="50" charset="-128"/>
            </a:endParaRPr>
          </a:p>
          <a:p>
            <a:pPr algn="ctr"/>
            <a:r>
              <a:rPr lang="ja-JP" altLang="en-US" sz="1500" dirty="0" smtClean="0">
                <a:solidFill>
                  <a:srgbClr val="002060"/>
                </a:solidFill>
                <a:latin typeface="HGP創英角ｺﾞｼｯｸUB" panose="020B0900000000000000" pitchFamily="50" charset="-128"/>
                <a:ea typeface="HGP創英角ｺﾞｼｯｸUB" panose="020B0900000000000000" pitchFamily="50" charset="-128"/>
              </a:rPr>
              <a:t>海</a:t>
            </a:r>
            <a:r>
              <a:rPr lang="ja-JP" altLang="en-US" sz="1500" dirty="0">
                <a:solidFill>
                  <a:srgbClr val="002060"/>
                </a:solidFill>
                <a:latin typeface="HGP創英角ｺﾞｼｯｸUB" panose="020B0900000000000000" pitchFamily="50" charset="-128"/>
                <a:ea typeface="HGP創英角ｺﾞｼｯｸUB" panose="020B0900000000000000" pitchFamily="50" charset="-128"/>
              </a:rPr>
              <a:t>＋川の駅</a:t>
            </a:r>
            <a:r>
              <a:rPr lang="ja-JP" altLang="en-US" sz="1500" dirty="0">
                <a:solidFill>
                  <a:srgbClr val="1C1C1C"/>
                </a:solidFill>
                <a:latin typeface="HGP創英角ｺﾞｼｯｸUB" panose="020B0900000000000000" pitchFamily="50" charset="-128"/>
                <a:ea typeface="HGP創英角ｺﾞｼｯｸUB" panose="020B0900000000000000" pitchFamily="50" charset="-128"/>
              </a:rPr>
              <a:t>＋</a:t>
            </a:r>
            <a:r>
              <a:rPr lang="ja-JP" altLang="en-US" sz="15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空</a:t>
            </a:r>
            <a:endParaRPr lang="en-US" altLang="ja-JP" sz="1500" dirty="0">
              <a:solidFill>
                <a:srgbClr val="1C1C1C"/>
              </a:solidFill>
              <a:latin typeface="HGP創英角ｺﾞｼｯｸUB" panose="020B0900000000000000" pitchFamily="50" charset="-128"/>
              <a:ea typeface="HGP創英角ｺﾞｼｯｸUB" panose="020B0900000000000000" pitchFamily="50" charset="-128"/>
            </a:endParaRPr>
          </a:p>
        </p:txBody>
      </p:sp>
      <p:sp>
        <p:nvSpPr>
          <p:cNvPr id="3" name="正方形/長方形 2"/>
          <p:cNvSpPr/>
          <p:nvPr/>
        </p:nvSpPr>
        <p:spPr>
          <a:xfrm>
            <a:off x="7905328" y="2348880"/>
            <a:ext cx="957301" cy="222972"/>
          </a:xfrm>
          <a:prstGeom prst="rect">
            <a:avLst/>
          </a:prstGeom>
        </p:spPr>
        <p:txBody>
          <a:bodyPr wrap="none" lIns="68415" tIns="34208" rIns="68415" bIns="34208">
            <a:spAutoFit/>
          </a:bodyPr>
          <a:lstStyle/>
          <a:p>
            <a:r>
              <a:rPr lang="ja-JP" altLang="en-US" sz="1000" dirty="0" smtClean="0">
                <a:solidFill>
                  <a:schemeClr val="bg1"/>
                </a:solidFill>
                <a:latin typeface="HGP創英角ｺﾞｼｯｸUB" panose="020B0900000000000000" pitchFamily="50" charset="-128"/>
                <a:ea typeface="HGP創英角ｺﾞｼｯｸUB" panose="020B0900000000000000" pitchFamily="50" charset="-128"/>
              </a:rPr>
              <a:t>メインターゲット</a:t>
            </a:r>
            <a:endParaRPr lang="ja-JP" altLang="en-US" sz="1000" dirty="0">
              <a:solidFill>
                <a:schemeClr val="bg1"/>
              </a:solidFill>
            </a:endParaRPr>
          </a:p>
        </p:txBody>
      </p:sp>
      <p:pic>
        <p:nvPicPr>
          <p:cNvPr id="94" name="図 9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01272" y="5805264"/>
            <a:ext cx="1898877" cy="1052736"/>
          </a:xfrm>
          <a:prstGeom prst="rect">
            <a:avLst/>
          </a:prstGeom>
          <a:effectLst>
            <a:outerShdw blurRad="63500" sx="102000" sy="102000" algn="ctr" rotWithShape="0">
              <a:prstClr val="black">
                <a:alpha val="40000"/>
              </a:prstClr>
            </a:outerShdw>
          </a:effectLst>
        </p:spPr>
      </p:pic>
      <p:sp>
        <p:nvSpPr>
          <p:cNvPr id="64" name="正方形/長方形 63"/>
          <p:cNvSpPr/>
          <p:nvPr/>
        </p:nvSpPr>
        <p:spPr>
          <a:xfrm>
            <a:off x="8985448" y="260648"/>
            <a:ext cx="504056" cy="2796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Ｐ８</a:t>
            </a:r>
            <a:endParaRPr kumimoji="1" lang="en-US" altLang="ja-JP" dirty="0" smtClean="0"/>
          </a:p>
        </p:txBody>
      </p:sp>
      <p:sp>
        <p:nvSpPr>
          <p:cNvPr id="96" name="正方形/長方形 95"/>
          <p:cNvSpPr/>
          <p:nvPr/>
        </p:nvSpPr>
        <p:spPr>
          <a:xfrm>
            <a:off x="5962650" y="3537185"/>
            <a:ext cx="833979" cy="392250"/>
          </a:xfrm>
          <a:prstGeom prst="rect">
            <a:avLst/>
          </a:prstGeom>
          <a:noFill/>
        </p:spPr>
        <p:txBody>
          <a:bodyPr wrap="square" lIns="68415" tIns="34208" rIns="68415" bIns="34208">
            <a:spAutoFit/>
          </a:bodyPr>
          <a:lstStyle/>
          <a:p>
            <a:r>
              <a:rPr lang="ja-JP" altLang="en-US" sz="1050"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淀川</a:t>
            </a:r>
            <a:endParaRPr lang="en-US" altLang="ja-JP" sz="1050" dirty="0" smtClean="0">
              <a:solidFill>
                <a:schemeClr val="tx2">
                  <a:lumMod val="75000"/>
                </a:schemeClr>
              </a:solidFill>
              <a:latin typeface="HGP創英角ｺﾞｼｯｸUB" panose="020B0900000000000000" pitchFamily="50" charset="-128"/>
              <a:ea typeface="HGP創英角ｺﾞｼｯｸUB" panose="020B0900000000000000" pitchFamily="50" charset="-128"/>
            </a:endParaRPr>
          </a:p>
          <a:p>
            <a:r>
              <a:rPr lang="ja-JP" altLang="en-US" sz="1050"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コネクション</a:t>
            </a:r>
            <a:endParaRPr lang="en-US" altLang="ja-JP" sz="1050" dirty="0" smtClean="0">
              <a:solidFill>
                <a:schemeClr val="tx2">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5" name="正方形/長方形 104"/>
          <p:cNvSpPr/>
          <p:nvPr/>
        </p:nvSpPr>
        <p:spPr>
          <a:xfrm>
            <a:off x="4191189" y="4171914"/>
            <a:ext cx="1008112" cy="299917"/>
          </a:xfrm>
          <a:prstGeom prst="rect">
            <a:avLst/>
          </a:prstGeom>
          <a:noFill/>
          <a:ln>
            <a:noFill/>
          </a:ln>
        </p:spPr>
        <p:txBody>
          <a:bodyPr wrap="square" lIns="68415" tIns="34208" rIns="68415" bIns="34208">
            <a:spAutoFit/>
          </a:bodyPr>
          <a:lstStyle/>
          <a:p>
            <a:r>
              <a:rPr lang="ja-JP" altLang="en-US" sz="1500" dirty="0" smtClean="0">
                <a:solidFill>
                  <a:srgbClr val="0070C0"/>
                </a:solidFill>
                <a:latin typeface="HGP創英角ｺﾞｼｯｸUB" panose="020B0900000000000000" pitchFamily="50" charset="-128"/>
                <a:ea typeface="HGP創英角ｺﾞｼｯｸUB" panose="020B0900000000000000" pitchFamily="50" charset="-128"/>
              </a:rPr>
              <a:t>海の</a:t>
            </a:r>
            <a:r>
              <a:rPr lang="ja-JP" altLang="en-US" sz="1500" dirty="0">
                <a:solidFill>
                  <a:srgbClr val="0070C0"/>
                </a:solidFill>
                <a:latin typeface="HGP創英角ｺﾞｼｯｸUB" panose="020B0900000000000000" pitchFamily="50" charset="-128"/>
                <a:ea typeface="HGP創英角ｺﾞｼｯｸUB" panose="020B0900000000000000" pitchFamily="50" charset="-128"/>
              </a:rPr>
              <a:t>ルート</a:t>
            </a:r>
            <a:endParaRPr lang="en-US" altLang="ja-JP" sz="1500" dirty="0" smtClean="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111" name="正方形/長方形 110"/>
          <p:cNvSpPr/>
          <p:nvPr/>
        </p:nvSpPr>
        <p:spPr>
          <a:xfrm>
            <a:off x="344488" y="476672"/>
            <a:ext cx="1800199" cy="298049"/>
          </a:xfrm>
          <a:prstGeom prst="rect">
            <a:avLst/>
          </a:prstGeom>
          <a:solidFill>
            <a:schemeClr val="accent1">
              <a:lumMod val="50000"/>
            </a:schemeClr>
          </a:solidFill>
          <a:ln>
            <a:solidFill>
              <a:schemeClr val="accent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sp>
        <p:nvSpPr>
          <p:cNvPr id="112" name="正方形/長方形 111"/>
          <p:cNvSpPr/>
          <p:nvPr/>
        </p:nvSpPr>
        <p:spPr>
          <a:xfrm>
            <a:off x="344488" y="476672"/>
            <a:ext cx="1800200" cy="299917"/>
          </a:xfrm>
          <a:prstGeom prst="rect">
            <a:avLst/>
          </a:prstGeom>
          <a:noFill/>
        </p:spPr>
        <p:txBody>
          <a:bodyPr wrap="square" lIns="68415" tIns="34208" rIns="68415" bIns="34208">
            <a:spAutoFit/>
          </a:bodyPr>
          <a:lstStyle/>
          <a:p>
            <a:pPr algn="ctr"/>
            <a:r>
              <a:rPr lang="ja-JP" altLang="en-US" sz="1500" dirty="0" smtClean="0">
                <a:solidFill>
                  <a:schemeClr val="bg1"/>
                </a:solidFill>
                <a:latin typeface="HGP創英角ｺﾞｼｯｸUB" panose="020B0900000000000000" pitchFamily="50" charset="-128"/>
                <a:ea typeface="HGP創英角ｺﾞｼｯｸUB" panose="020B0900000000000000" pitchFamily="50" charset="-128"/>
              </a:rPr>
              <a:t>開発コンセプト</a:t>
            </a:r>
            <a:endParaRPr lang="ja-JP" altLang="en-US" sz="1500" dirty="0">
              <a:solidFill>
                <a:schemeClr val="bg1"/>
              </a:solidFill>
            </a:endParaRPr>
          </a:p>
        </p:txBody>
      </p:sp>
      <p:sp>
        <p:nvSpPr>
          <p:cNvPr id="62" name="正方形/長方形 61"/>
          <p:cNvSpPr/>
          <p:nvPr/>
        </p:nvSpPr>
        <p:spPr>
          <a:xfrm>
            <a:off x="4325061" y="2953519"/>
            <a:ext cx="2088232" cy="253750"/>
          </a:xfrm>
          <a:prstGeom prst="rect">
            <a:avLst/>
          </a:prstGeom>
        </p:spPr>
        <p:txBody>
          <a:bodyPr wrap="square" lIns="68415" tIns="34208" rIns="68415" bIns="34208">
            <a:spAutoFit/>
          </a:bodyPr>
          <a:lstStyle/>
          <a:p>
            <a:r>
              <a:rPr lang="ja-JP" altLang="en-US" sz="1200"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舟運観光商品開発の拠点化</a:t>
            </a:r>
            <a:endParaRPr lang="en-US" altLang="ja-JP" sz="1200" dirty="0" smtClean="0">
              <a:solidFill>
                <a:schemeClr val="tx2">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159953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715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2183</TotalTime>
  <Words>1364</Words>
  <Application>Microsoft Office PowerPoint</Application>
  <PresentationFormat>A4 210 x 297 mm</PresentationFormat>
  <Paragraphs>363</Paragraphs>
  <Slides>14</Slides>
  <Notes>8</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14</vt:i4>
      </vt:variant>
    </vt:vector>
  </HeadingPairs>
  <TitlesOfParts>
    <vt:vector size="17" baseType="lpstr">
      <vt:lpstr>Office ​​テーマ</vt:lpstr>
      <vt:lpstr>Acrobat Document</vt:lpstr>
      <vt:lpstr>文書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●海の駅イメージ図（イベント開催時）</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山田　将義</dc:creator>
  <cp:lastModifiedBy>大阪府</cp:lastModifiedBy>
  <cp:revision>260</cp:revision>
  <cp:lastPrinted>2016-01-13T11:14:40Z</cp:lastPrinted>
  <dcterms:created xsi:type="dcterms:W3CDTF">2013-09-06T11:21:38Z</dcterms:created>
  <dcterms:modified xsi:type="dcterms:W3CDTF">2016-01-14T04:25:31Z</dcterms:modified>
</cp:coreProperties>
</file>