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95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7" autoAdjust="0"/>
    <p:restoredTop sz="94660"/>
  </p:normalViewPr>
  <p:slideViewPr>
    <p:cSldViewPr snapToGrid="0">
      <p:cViewPr>
        <p:scale>
          <a:sx n="100" d="100"/>
          <a:sy n="100" d="100"/>
        </p:scale>
        <p:origin x="12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5BA39-7CAF-4596-A299-67B5C6E315B8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CED70-445C-4EB7-910B-E53761D2C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623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3D8B-9886-4963-9BAD-A01625EDAD45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476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2410-A4ED-4425-9668-E4D025D4C43C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40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6335-52AD-470D-AE20-5E8DAD85A54B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91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F264-BAB6-43D1-A818-E406D1CF22D1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846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FDF6-2425-4DAD-AFC1-66C8B5DBCA73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85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C18D-302A-4584-91F4-81A9559509C2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3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634-D2F5-46ED-B555-8942FB29EDAC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5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F32A-E48E-4745-B128-36CA8597C96B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90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27E9C-05C1-44B5-996E-2ABC90E49F6F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39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C6D5-EEC3-475E-A218-537B8E39B9B5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02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1B5DE-A3DE-4593-8E0F-2864B077D18C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25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93DF7-945F-4205-89E0-DC4360F575A2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19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図 86"/>
          <p:cNvPicPr>
            <a:picLocks noChangeAspect="1"/>
          </p:cNvPicPr>
          <p:nvPr/>
        </p:nvPicPr>
        <p:blipFill rotWithShape="1">
          <a:blip r:embed="rId2"/>
          <a:srcRect t="4590" r="13263" b="5025"/>
          <a:stretch/>
        </p:blipFill>
        <p:spPr>
          <a:xfrm>
            <a:off x="660741" y="790990"/>
            <a:ext cx="6146460" cy="8248598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0" y="-3774"/>
            <a:ext cx="6858000" cy="47693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府内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市町村の景観アドバイザー制度の実施状況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56" name="グループ化 55"/>
          <p:cNvGrpSpPr/>
          <p:nvPr/>
        </p:nvGrpSpPr>
        <p:grpSpPr>
          <a:xfrm>
            <a:off x="154236" y="718420"/>
            <a:ext cx="4181135" cy="2303115"/>
            <a:chOff x="30825" y="1362254"/>
            <a:chExt cx="4181135" cy="2303115"/>
          </a:xfrm>
        </p:grpSpPr>
        <p:sp>
          <p:nvSpPr>
            <p:cNvPr id="57" name="テキスト ボックス 56"/>
            <p:cNvSpPr txBox="1"/>
            <p:nvPr/>
          </p:nvSpPr>
          <p:spPr>
            <a:xfrm>
              <a:off x="35496" y="1362254"/>
              <a:ext cx="6078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【</a:t>
              </a:r>
              <a:r>
                <a:rPr kumimoji="1" lang="ja-JP" alt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凡例</a:t>
              </a:r>
              <a:r>
                <a:rPr kumimoji="1" lang="en-US" altLang="ja-JP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】</a:t>
              </a: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35496" y="1362254"/>
              <a:ext cx="2969533" cy="2303115"/>
            </a:xfrm>
            <a:prstGeom prst="rect">
              <a:avLst/>
            </a:prstGeom>
            <a:noFill/>
            <a:ln w="635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59" name="グループ化 58"/>
            <p:cNvGrpSpPr/>
            <p:nvPr/>
          </p:nvGrpSpPr>
          <p:grpSpPr>
            <a:xfrm>
              <a:off x="30825" y="1577449"/>
              <a:ext cx="4181135" cy="1986935"/>
              <a:chOff x="30825" y="1577449"/>
              <a:chExt cx="4181135" cy="1986935"/>
            </a:xfrm>
          </p:grpSpPr>
          <p:grpSp>
            <p:nvGrpSpPr>
              <p:cNvPr id="60" name="グループ化 59"/>
              <p:cNvGrpSpPr/>
              <p:nvPr/>
            </p:nvGrpSpPr>
            <p:grpSpPr>
              <a:xfrm>
                <a:off x="30825" y="1577449"/>
                <a:ext cx="4181135" cy="1986935"/>
                <a:chOff x="-41183" y="1370717"/>
                <a:chExt cx="4181135" cy="1986935"/>
              </a:xfrm>
            </p:grpSpPr>
            <p:grpSp>
              <p:nvGrpSpPr>
                <p:cNvPr id="64" name="グループ化 63"/>
                <p:cNvGrpSpPr/>
                <p:nvPr/>
              </p:nvGrpSpPr>
              <p:grpSpPr>
                <a:xfrm>
                  <a:off x="395536" y="1380009"/>
                  <a:ext cx="2221447" cy="241285"/>
                  <a:chOff x="395536" y="1380009"/>
                  <a:chExt cx="2221447" cy="241285"/>
                </a:xfrm>
              </p:grpSpPr>
              <p:sp>
                <p:nvSpPr>
                  <p:cNvPr id="85" name="テキスト ボックス 84"/>
                  <p:cNvSpPr txBox="1"/>
                  <p:nvPr/>
                </p:nvSpPr>
                <p:spPr>
                  <a:xfrm>
                    <a:off x="755576" y="1380009"/>
                    <a:ext cx="1861407" cy="2308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ja-JP" altLang="en-US" sz="9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ＭＳ Ｐゴシック" panose="020B0600070205080204" pitchFamily="50" charset="-128"/>
                        <a:cs typeface="+mn-cs"/>
                      </a:rPr>
                      <a:t>大阪府が景観行政団体となる区域</a:t>
                    </a:r>
                    <a:endParaRPr kumimoji="1" lang="en-US" altLang="ja-JP" sz="9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86" name="正方形/長方形 85"/>
                  <p:cNvSpPr/>
                  <p:nvPr/>
                </p:nvSpPr>
                <p:spPr>
                  <a:xfrm>
                    <a:off x="395536" y="1477278"/>
                    <a:ext cx="324036" cy="144016"/>
                  </a:xfrm>
                  <a:prstGeom prst="rect">
                    <a:avLst/>
                  </a:prstGeom>
                  <a:noFill/>
                  <a:ln w="38100" cap="flat" cmpd="sng" algn="ctr">
                    <a:solidFill>
                      <a:srgbClr val="FF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65" name="グループ化 64"/>
                <p:cNvGrpSpPr/>
                <p:nvPr/>
              </p:nvGrpSpPr>
              <p:grpSpPr>
                <a:xfrm>
                  <a:off x="577340" y="1654905"/>
                  <a:ext cx="2292717" cy="369332"/>
                  <a:chOff x="538597" y="2410989"/>
                  <a:chExt cx="2292717" cy="369332"/>
                </a:xfrm>
              </p:grpSpPr>
              <p:sp>
                <p:nvSpPr>
                  <p:cNvPr id="83" name="正方形/長方形 82"/>
                  <p:cNvSpPr/>
                  <p:nvPr/>
                </p:nvSpPr>
                <p:spPr>
                  <a:xfrm>
                    <a:off x="538597" y="2491708"/>
                    <a:ext cx="324036" cy="144016"/>
                  </a:xfrm>
                  <a:prstGeom prst="rect">
                    <a:avLst/>
                  </a:prstGeom>
                  <a:pattFill prst="ltHorz">
                    <a:fgClr>
                      <a:srgbClr val="4F81BD"/>
                    </a:fgClr>
                    <a:bgClr>
                      <a:sysClr val="window" lastClr="FFFFFF"/>
                    </a:bgClr>
                  </a:pattFill>
                  <a:ln w="635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84" name="テキスト ボックス 83"/>
                  <p:cNvSpPr txBox="1"/>
                  <p:nvPr/>
                </p:nvSpPr>
                <p:spPr>
                  <a:xfrm>
                    <a:off x="934641" y="2410989"/>
                    <a:ext cx="189667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ja-JP" altLang="en-US" sz="9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ＭＳ Ｐゴシック" panose="020B0600070205080204" pitchFamily="50" charset="-128"/>
                        <a:cs typeface="+mn-cs"/>
                      </a:rPr>
                      <a:t>大阪府景観計画区域</a:t>
                    </a:r>
                    <a:endParaRPr kumimoji="1" lang="en-US" altLang="ja-JP" sz="9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50" charset="-128"/>
                      <a:cs typeface="+mn-cs"/>
                    </a:endParaRPr>
                  </a:p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ja-JP" altLang="en-US" sz="9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ＭＳ Ｐゴシック" panose="020B0600070205080204" pitchFamily="50" charset="-128"/>
                        <a:cs typeface="+mn-cs"/>
                      </a:rPr>
                      <a:t>（山並み・緑地軸、河川軸、湾岸軸）</a:t>
                    </a:r>
                    <a:endParaRPr kumimoji="1" lang="en-US" altLang="ja-JP" sz="9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66" name="グループ化 65"/>
                <p:cNvGrpSpPr/>
                <p:nvPr/>
              </p:nvGrpSpPr>
              <p:grpSpPr>
                <a:xfrm>
                  <a:off x="557554" y="2022724"/>
                  <a:ext cx="2375467" cy="230832"/>
                  <a:chOff x="574386" y="3033748"/>
                  <a:chExt cx="2375467" cy="230832"/>
                </a:xfrm>
              </p:grpSpPr>
              <p:cxnSp>
                <p:nvCxnSpPr>
                  <p:cNvPr id="81" name="直線コネクタ 80"/>
                  <p:cNvCxnSpPr/>
                  <p:nvPr/>
                </p:nvCxnSpPr>
                <p:spPr>
                  <a:xfrm>
                    <a:off x="574386" y="3117300"/>
                    <a:ext cx="324036" cy="0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FF0000"/>
                    </a:solidFill>
                    <a:prstDash val="sysDash"/>
                  </a:ln>
                  <a:effectLst/>
                </p:spPr>
              </p:cxnSp>
              <p:sp>
                <p:nvSpPr>
                  <p:cNvPr id="82" name="テキスト ボックス 81"/>
                  <p:cNvSpPr txBox="1"/>
                  <p:nvPr/>
                </p:nvSpPr>
                <p:spPr>
                  <a:xfrm>
                    <a:off x="976236" y="3033748"/>
                    <a:ext cx="1973617" cy="2308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ja-JP" altLang="en-US" sz="9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ＭＳ Ｐゴシック" panose="020B0600070205080204" pitchFamily="50" charset="-128"/>
                        <a:cs typeface="+mn-cs"/>
                      </a:rPr>
                      <a:t>大阪府景観計画区域（道路・歴史軸）</a:t>
                    </a:r>
                    <a:endParaRPr kumimoji="1" lang="en-US" altLang="ja-JP" sz="9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67" name="グループ化 66"/>
                <p:cNvGrpSpPr/>
                <p:nvPr/>
              </p:nvGrpSpPr>
              <p:grpSpPr>
                <a:xfrm>
                  <a:off x="374315" y="2280062"/>
                  <a:ext cx="3765637" cy="369332"/>
                  <a:chOff x="611560" y="3714904"/>
                  <a:chExt cx="3765637" cy="369332"/>
                </a:xfrm>
              </p:grpSpPr>
              <p:sp>
                <p:nvSpPr>
                  <p:cNvPr id="74" name="正方形/長方形 73"/>
                  <p:cNvSpPr/>
                  <p:nvPr/>
                </p:nvSpPr>
                <p:spPr>
                  <a:xfrm>
                    <a:off x="611560" y="3786912"/>
                    <a:ext cx="324036" cy="144016"/>
                  </a:xfrm>
                  <a:prstGeom prst="rect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75" name="テキスト ボックス 74"/>
                  <p:cNvSpPr txBox="1"/>
                  <p:nvPr/>
                </p:nvSpPr>
                <p:spPr>
                  <a:xfrm>
                    <a:off x="899592" y="3714904"/>
                    <a:ext cx="3477605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ja-JP" altLang="en-US" sz="9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ＭＳ Ｐゴシック" panose="020B0600070205080204" pitchFamily="50" charset="-128"/>
                        <a:cs typeface="+mn-cs"/>
                      </a:rPr>
                      <a:t>景観アドバイザー制度を持たない</a:t>
                    </a:r>
                    <a:endParaRPr kumimoji="1" lang="en-US" altLang="ja-JP" sz="9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50" charset="-128"/>
                      <a:cs typeface="+mn-cs"/>
                    </a:endParaRPr>
                  </a:p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ja-JP" altLang="en-US" sz="9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ＭＳ Ｐゴシック" panose="020B0600070205080204" pitchFamily="50" charset="-128"/>
                        <a:cs typeface="+mn-cs"/>
                      </a:rPr>
                      <a:t>景観行政団体である市町村の区域</a:t>
                    </a:r>
                    <a:endParaRPr kumimoji="1" lang="en-US" altLang="ja-JP" sz="9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68" name="グループ化 67"/>
                <p:cNvGrpSpPr/>
                <p:nvPr/>
              </p:nvGrpSpPr>
              <p:grpSpPr>
                <a:xfrm>
                  <a:off x="374315" y="2988320"/>
                  <a:ext cx="2270954" cy="369332"/>
                  <a:chOff x="623756" y="4443507"/>
                  <a:chExt cx="2270954" cy="369332"/>
                </a:xfrm>
              </p:grpSpPr>
              <p:sp>
                <p:nvSpPr>
                  <p:cNvPr id="72" name="正方形/長方形 71"/>
                  <p:cNvSpPr/>
                  <p:nvPr/>
                </p:nvSpPr>
                <p:spPr>
                  <a:xfrm>
                    <a:off x="623756" y="4540776"/>
                    <a:ext cx="324036" cy="144016"/>
                  </a:xfrm>
                  <a:prstGeom prst="rect">
                    <a:avLst/>
                  </a:prstGeom>
                  <a:solidFill>
                    <a:srgbClr val="9BBB59">
                      <a:lumMod val="40000"/>
                      <a:lumOff val="60000"/>
                    </a:srgbClr>
                  </a:solidFill>
                  <a:ln w="635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73" name="テキスト ボックス 72"/>
                  <p:cNvSpPr txBox="1"/>
                  <p:nvPr/>
                </p:nvSpPr>
                <p:spPr>
                  <a:xfrm>
                    <a:off x="1012463" y="4443507"/>
                    <a:ext cx="188224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ja-JP" altLang="en-US" sz="9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ＭＳ Ｐゴシック" panose="020B0600070205080204" pitchFamily="50" charset="-128"/>
                        <a:cs typeface="+mn-cs"/>
                      </a:rPr>
                      <a:t>景観アドバイザー制度を持つ</a:t>
                    </a:r>
                    <a:endParaRPr kumimoji="1" lang="en-US" altLang="ja-JP" sz="9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50" charset="-128"/>
                      <a:cs typeface="+mn-cs"/>
                    </a:endParaRPr>
                  </a:p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ja-JP" altLang="en-US" sz="9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ＭＳ Ｐゴシック" panose="020B0600070205080204" pitchFamily="50" charset="-128"/>
                        <a:cs typeface="+mn-cs"/>
                      </a:rPr>
                      <a:t>景観行政団体である市町村の区域</a:t>
                    </a:r>
                  </a:p>
                </p:txBody>
              </p:sp>
            </p:grpSp>
            <p:sp>
              <p:nvSpPr>
                <p:cNvPr id="69" name="テキスト ボックス 68"/>
                <p:cNvSpPr txBox="1"/>
                <p:nvPr/>
              </p:nvSpPr>
              <p:spPr>
                <a:xfrm>
                  <a:off x="-41183" y="1370717"/>
                  <a:ext cx="36420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14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50" charset="-128"/>
                      <a:cs typeface="+mn-cs"/>
                    </a:rPr>
                    <a:t>①</a:t>
                  </a:r>
                </a:p>
              </p:txBody>
            </p:sp>
            <p:sp>
              <p:nvSpPr>
                <p:cNvPr id="70" name="テキスト ボックス 69"/>
                <p:cNvSpPr txBox="1"/>
                <p:nvPr/>
              </p:nvSpPr>
              <p:spPr>
                <a:xfrm>
                  <a:off x="-41183" y="2270770"/>
                  <a:ext cx="36420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14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50" charset="-128"/>
                      <a:cs typeface="+mn-cs"/>
                    </a:rPr>
                    <a:t>②</a:t>
                  </a:r>
                </a:p>
              </p:txBody>
            </p:sp>
            <p:sp>
              <p:nvSpPr>
                <p:cNvPr id="71" name="テキスト ボックス 70"/>
                <p:cNvSpPr txBox="1"/>
                <p:nvPr/>
              </p:nvSpPr>
              <p:spPr>
                <a:xfrm>
                  <a:off x="-19962" y="2966834"/>
                  <a:ext cx="36420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14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50" charset="-128"/>
                      <a:cs typeface="+mn-cs"/>
                    </a:rPr>
                    <a:t>③</a:t>
                  </a:r>
                </a:p>
              </p:txBody>
            </p:sp>
          </p:grpSp>
          <p:sp>
            <p:nvSpPr>
              <p:cNvPr id="62" name="テキスト ボックス 61"/>
              <p:cNvSpPr txBox="1"/>
              <p:nvPr/>
            </p:nvSpPr>
            <p:spPr>
              <a:xfrm>
                <a:off x="1045392" y="2928134"/>
                <a:ext cx="1338828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50" charset="-128"/>
                    <a:cs typeface="+mn-cs"/>
                  </a:rPr>
                  <a:t>市町村景観計画区域内</a:t>
                </a:r>
                <a:endParaRPr kumimoji="1" lang="en-US" altLang="ja-JP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3" name="正方形/長方形 62"/>
              <p:cNvSpPr/>
              <p:nvPr/>
            </p:nvSpPr>
            <p:spPr>
              <a:xfrm>
                <a:off x="649348" y="2978656"/>
                <a:ext cx="324036" cy="144016"/>
              </a:xfrm>
              <a:prstGeom prst="rect">
                <a:avLst/>
              </a:prstGeom>
              <a:pattFill prst="ltVert">
                <a:fgClr>
                  <a:srgbClr val="4F81BD"/>
                </a:fgClr>
                <a:bgClr>
                  <a:sysClr val="window" lastClr="FFFFFF"/>
                </a:bgClr>
              </a:pattFill>
              <a:ln w="63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</p:grpSp>
      <p:sp>
        <p:nvSpPr>
          <p:cNvPr id="29" name="テキスト ボックス 28"/>
          <p:cNvSpPr txBox="1"/>
          <p:nvPr/>
        </p:nvSpPr>
        <p:spPr>
          <a:xfrm>
            <a:off x="5714820" y="80805"/>
            <a:ext cx="1044756" cy="30777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kumimoji="1" lang="ja-JP" altLang="en-US" sz="14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参考資料</a:t>
            </a:r>
            <a:r>
              <a:rPr kumimoji="1" lang="ja-JP" altLang="en-US" sz="14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en-US" altLang="ja-JP" sz="14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024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3596</TotalTime>
  <Words>70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都市景観ビジョン・大阪の推進 　 　 　１　淀川の魅力ある景観づくりに向けた検討 　　　　（民間が主体的に景観づくりに取り組み、積極的に投資できる環境をつくる）   　２　公共事業における景観面でのPDCAサイクルの確立 　　　　（公共事業の実施にあたっては、地域の景観づくりの模範となるよう努める）  　　　 　３　ビュースポット（視点場）の発掘と情報発信 　　　　（景観づくりの担い手を育成し、大阪の魅力を創出し、発掘する）</dc:title>
  <dc:creator>森河　奨</dc:creator>
  <cp:lastModifiedBy>古川　敦子</cp:lastModifiedBy>
  <cp:revision>290</cp:revision>
  <cp:lastPrinted>2019-06-19T07:58:16Z</cp:lastPrinted>
  <dcterms:created xsi:type="dcterms:W3CDTF">2018-12-04T04:57:03Z</dcterms:created>
  <dcterms:modified xsi:type="dcterms:W3CDTF">2019-06-20T00:42:31Z</dcterms:modified>
</cp:coreProperties>
</file>