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446" r:id="rId2"/>
    <p:sldId id="453" r:id="rId3"/>
    <p:sldId id="454" r:id="rId4"/>
    <p:sldId id="455" r:id="rId5"/>
    <p:sldId id="457" r:id="rId6"/>
    <p:sldId id="456" r:id="rId7"/>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2" autoAdjust="0"/>
    <p:restoredTop sz="94660"/>
  </p:normalViewPr>
  <p:slideViewPr>
    <p:cSldViewPr snapToGrid="0">
      <p:cViewPr varScale="1">
        <p:scale>
          <a:sx n="71" d="100"/>
          <a:sy n="71" d="100"/>
        </p:scale>
        <p:origin x="12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5028BA0B-8806-4323-9584-74B7326DDDD0}" type="datetimeFigureOut">
              <a:rPr kumimoji="1" lang="ja-JP" altLang="en-US" smtClean="0"/>
              <a:t>2019/11/11</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37A1A5E5-E4DF-4E99-A882-49548D1835E4}" type="slidenum">
              <a:rPr kumimoji="1" lang="ja-JP" altLang="en-US" smtClean="0"/>
              <a:t>‹#›</a:t>
            </a:fld>
            <a:endParaRPr kumimoji="1" lang="ja-JP" altLang="en-US"/>
          </a:p>
        </p:txBody>
      </p:sp>
    </p:spTree>
    <p:extLst>
      <p:ext uri="{BB962C8B-B14F-4D97-AF65-F5344CB8AC3E}">
        <p14:creationId xmlns:p14="http://schemas.microsoft.com/office/powerpoint/2010/main" val="25720347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6FA5BA39-7CAF-4596-A299-67B5C6E315B8}" type="datetimeFigureOut">
              <a:rPr kumimoji="1" lang="ja-JP" altLang="en-US" smtClean="0"/>
              <a:t>2019/11/11</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F4CED70-445C-4EB7-910B-E53761D2C426}" type="slidenum">
              <a:rPr kumimoji="1" lang="ja-JP" altLang="en-US" smtClean="0"/>
              <a:t>‹#›</a:t>
            </a:fld>
            <a:endParaRPr kumimoji="1" lang="ja-JP" altLang="en-US"/>
          </a:p>
        </p:txBody>
      </p:sp>
    </p:spTree>
    <p:extLst>
      <p:ext uri="{BB962C8B-B14F-4D97-AF65-F5344CB8AC3E}">
        <p14:creationId xmlns:p14="http://schemas.microsoft.com/office/powerpoint/2010/main" val="32346237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8023B00-6BA2-47A4-9087-F127ABFC18C8}" type="datetime1">
              <a:rPr kumimoji="1" lang="ja-JP" altLang="en-US" smtClean="0"/>
              <a:t>2019/11/11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559808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4877252-30BE-4476-B36B-5E6D08327871}" type="datetime1">
              <a:rPr kumimoji="1" lang="ja-JP" altLang="en-US" smtClean="0"/>
              <a:t>2019/11/11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768100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E11BF80-75A6-4B9A-9F73-4078AD690C92}" type="datetime1">
              <a:rPr kumimoji="1" lang="ja-JP" altLang="en-US" smtClean="0"/>
              <a:t>2019/11/11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561861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224C08E-8A5C-4552-9890-3737E3E1D2DD}" type="datetime1">
              <a:rPr kumimoji="1" lang="ja-JP" altLang="en-US" smtClean="0"/>
              <a:t>2019/11/11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936133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5365FC0-8ED4-487E-9D34-45C98C78C4FE}" type="datetime1">
              <a:rPr kumimoji="1" lang="ja-JP" altLang="en-US" smtClean="0"/>
              <a:t>2019/11/11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835590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34757E0-A9C7-49CF-A648-4D057E73C6E2}" type="datetime1">
              <a:rPr kumimoji="1" lang="ja-JP" altLang="en-US" smtClean="0"/>
              <a:t>2019/11/11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384426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D945024-EF79-423A-ACA5-2CB284C06E52}" type="datetime1">
              <a:rPr kumimoji="1" lang="ja-JP" altLang="en-US" smtClean="0"/>
              <a:t>2019/11/11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538869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8E31D4B-9E72-4FA3-A21D-8153BD06FB94}" type="datetime1">
              <a:rPr kumimoji="1" lang="ja-JP" altLang="en-US" smtClean="0"/>
              <a:t>2019/11/11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471577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960360-C20E-4F53-B1F7-152C1BFAE83B}" type="datetime1">
              <a:rPr kumimoji="1" lang="ja-JP" altLang="en-US" smtClean="0"/>
              <a:t>2019/11/11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223891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AA23DF-A3F4-4505-9725-AF2565AC9411}" type="datetime1">
              <a:rPr kumimoji="1" lang="ja-JP" altLang="en-US" smtClean="0"/>
              <a:t>2019/11/11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769936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5015E18-6333-4193-9ECA-593CDD3D9551}" type="datetime1">
              <a:rPr kumimoji="1" lang="ja-JP" altLang="en-US" smtClean="0"/>
              <a:t>2019/11/11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138085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7B4675-6452-40F1-AB7D-F3C6D5FD136F}" type="datetime1">
              <a:rPr kumimoji="1" lang="ja-JP" altLang="en-US" smtClean="0"/>
              <a:t>2019/11/11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489395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6329"/>
            <a:ext cx="9144000" cy="61144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公共事業の</a:t>
            </a:r>
            <a:r>
              <a:rPr lang="en-US" altLang="ja-JP"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PDCA</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サイクル制度における景観アドバイザー会議の進め方について</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7689954" y="105975"/>
            <a:ext cx="1200691" cy="400110"/>
          </a:xfrm>
          <a:prstGeom prst="rect">
            <a:avLst/>
          </a:prstGeom>
          <a:solidFill>
            <a:schemeClr val="bg1"/>
          </a:solidFill>
          <a:ln w="19050">
            <a:solidFill>
              <a:schemeClr val="tx1"/>
            </a:solidFill>
          </a:ln>
        </p:spPr>
        <p:txBody>
          <a:bodyPr wrap="square" rtlCol="0">
            <a:spAutoFit/>
          </a:bodyPr>
          <a:lstStyle/>
          <a:p>
            <a:pPr lvl="0" algn="ctr"/>
            <a:r>
              <a:rPr kumimoji="1" lang="ja-JP" altLang="en-US" sz="2000" dirty="0" smtClean="0">
                <a:solidFill>
                  <a:prstClr val="black"/>
                </a:solidFill>
                <a:latin typeface="ＭＳ Ｐゴシック" panose="020B0600070205080204" pitchFamily="50" charset="-128"/>
              </a:rPr>
              <a:t>資料３</a:t>
            </a:r>
            <a:endParaRPr kumimoji="1" lang="en-US" altLang="ja-JP" sz="2000" dirty="0">
              <a:solidFill>
                <a:prstClr val="black"/>
              </a:solidFill>
              <a:latin typeface="ＭＳ Ｐゴシック" panose="020B0600070205080204" pitchFamily="50" charset="-128"/>
            </a:endParaRPr>
          </a:p>
        </p:txBody>
      </p:sp>
      <p:sp>
        <p:nvSpPr>
          <p:cNvPr id="11" name="テキスト ボックス 10"/>
          <p:cNvSpPr txBox="1"/>
          <p:nvPr/>
        </p:nvSpPr>
        <p:spPr>
          <a:xfrm>
            <a:off x="1114167" y="2728250"/>
            <a:ext cx="6915675" cy="1569660"/>
          </a:xfrm>
          <a:prstGeom prst="rect">
            <a:avLst/>
          </a:prstGeom>
          <a:noFill/>
        </p:spPr>
        <p:txBody>
          <a:bodyPr wrap="none" rtlCol="0">
            <a:spAutoFit/>
          </a:bodyPr>
          <a:lstStyle/>
          <a:p>
            <a:pPr algn="ctr"/>
            <a:r>
              <a:rPr kumimoji="1" lang="ja-JP" altLang="en-US" sz="3200" b="1" dirty="0" smtClean="0">
                <a:latin typeface="Meiryo UI" panose="020B0604030504040204" pitchFamily="50" charset="-128"/>
                <a:ea typeface="Meiryo UI" panose="020B0604030504040204" pitchFamily="50" charset="-128"/>
              </a:rPr>
              <a:t>公共事業の</a:t>
            </a:r>
            <a:r>
              <a:rPr kumimoji="1" lang="en-US" altLang="ja-JP" sz="3200" b="1" dirty="0" smtClean="0">
                <a:latin typeface="Meiryo UI" panose="020B0604030504040204" pitchFamily="50" charset="-128"/>
                <a:ea typeface="Meiryo UI" panose="020B0604030504040204" pitchFamily="50" charset="-128"/>
              </a:rPr>
              <a:t>PDCA</a:t>
            </a:r>
            <a:r>
              <a:rPr kumimoji="1" lang="ja-JP" altLang="en-US" sz="3200" b="1" dirty="0" smtClean="0">
                <a:latin typeface="Meiryo UI" panose="020B0604030504040204" pitchFamily="50" charset="-128"/>
                <a:ea typeface="Meiryo UI" panose="020B0604030504040204" pitchFamily="50" charset="-128"/>
              </a:rPr>
              <a:t>サイクル制度における</a:t>
            </a:r>
            <a:endParaRPr kumimoji="1" lang="en-US" altLang="ja-JP" sz="3200" b="1" dirty="0" smtClean="0">
              <a:latin typeface="Meiryo UI" panose="020B0604030504040204" pitchFamily="50" charset="-128"/>
              <a:ea typeface="Meiryo UI" panose="020B0604030504040204" pitchFamily="50" charset="-128"/>
            </a:endParaRPr>
          </a:p>
          <a:p>
            <a:pPr algn="ctr"/>
            <a:r>
              <a:rPr kumimoji="1" lang="ja-JP" altLang="en-US" sz="3200" b="1" dirty="0" smtClean="0">
                <a:latin typeface="Meiryo UI" panose="020B0604030504040204" pitchFamily="50" charset="-128"/>
                <a:ea typeface="Meiryo UI" panose="020B0604030504040204" pitchFamily="50" charset="-128"/>
              </a:rPr>
              <a:t>景観アドバイザー会議の進め方について</a:t>
            </a:r>
            <a:endParaRPr kumimoji="1" lang="en-US" altLang="ja-JP" sz="3200" b="1" dirty="0" smtClean="0">
              <a:latin typeface="Meiryo UI" panose="020B0604030504040204" pitchFamily="50" charset="-128"/>
              <a:ea typeface="Meiryo UI" panose="020B0604030504040204" pitchFamily="50" charset="-128"/>
            </a:endParaRPr>
          </a:p>
          <a:p>
            <a:pPr algn="ctr"/>
            <a:r>
              <a:rPr kumimoji="1" lang="ja-JP" altLang="en-US" sz="3200" b="1" dirty="0" smtClean="0">
                <a:latin typeface="Meiryo UI" panose="020B0604030504040204" pitchFamily="50" charset="-128"/>
                <a:ea typeface="Meiryo UI" panose="020B0604030504040204" pitchFamily="50" charset="-128"/>
              </a:rPr>
              <a:t>（検討事項）</a:t>
            </a:r>
            <a:endParaRPr kumimoji="1" lang="en-US" altLang="ja-JP" sz="3200" b="1" dirty="0" smtClean="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a:t>
            </a:fld>
            <a:endParaRPr kumimoji="1" lang="ja-JP" altLang="en-US"/>
          </a:p>
        </p:txBody>
      </p:sp>
    </p:spTree>
    <p:extLst>
      <p:ext uri="{BB962C8B-B14F-4D97-AF65-F5344CB8AC3E}">
        <p14:creationId xmlns:p14="http://schemas.microsoft.com/office/powerpoint/2010/main" val="2268449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450761" y="1098690"/>
            <a:ext cx="5008102" cy="369332"/>
          </a:xfrm>
          <a:prstGeom prst="rect">
            <a:avLst/>
          </a:prstGeom>
        </p:spPr>
        <p:txBody>
          <a:bodyPr wrap="none">
            <a:spAutoFit/>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b="1" dirty="0" smtClean="0">
                <a:solidFill>
                  <a:prstClr val="black"/>
                </a:solidFill>
                <a:latin typeface="Calibri" panose="020F0502020204030204"/>
                <a:ea typeface="ＭＳ Ｐゴシック" panose="020B0600070205080204" pitchFamily="50" charset="-128"/>
              </a:rPr>
              <a:t>会議資料（景観形成の目標設定シートの様式）</a:t>
            </a:r>
            <a:endParaRPr kumimoji="1" lang="en-US" altLang="ja-JP" sz="1800"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2</a:t>
            </a:fld>
            <a:endParaRPr kumimoji="1" lang="ja-JP" altLang="en-US"/>
          </a:p>
        </p:txBody>
      </p:sp>
      <p:sp>
        <p:nvSpPr>
          <p:cNvPr id="20" name="正方形/長方形 19"/>
          <p:cNvSpPr/>
          <p:nvPr/>
        </p:nvSpPr>
        <p:spPr>
          <a:xfrm>
            <a:off x="450761" y="3765442"/>
            <a:ext cx="7406195" cy="369332"/>
          </a:xfrm>
          <a:prstGeom prst="rect">
            <a:avLst/>
          </a:prstGeom>
        </p:spPr>
        <p:txBody>
          <a:bodyPr wrap="none">
            <a:spAutoFit/>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b="1" dirty="0" smtClean="0">
                <a:solidFill>
                  <a:prstClr val="black"/>
                </a:solidFill>
                <a:latin typeface="Calibri" panose="020F0502020204030204"/>
                <a:ea typeface="ＭＳ Ｐゴシック" panose="020B0600070205080204" pitchFamily="50" charset="-128"/>
              </a:rPr>
              <a:t>会議資料（景観</a:t>
            </a:r>
            <a:r>
              <a:rPr kumimoji="1" lang="ja-JP" altLang="en-US" b="1" dirty="0">
                <a:solidFill>
                  <a:prstClr val="black"/>
                </a:solidFill>
                <a:latin typeface="Calibri" panose="020F0502020204030204"/>
                <a:ea typeface="ＭＳ Ｐゴシック" panose="020B0600070205080204" pitchFamily="50" charset="-128"/>
              </a:rPr>
              <a:t>アドバイザー会議</a:t>
            </a:r>
            <a:r>
              <a:rPr kumimoji="1" lang="ja-JP" altLang="en-US" b="1" dirty="0" smtClean="0">
                <a:solidFill>
                  <a:prstClr val="black"/>
                </a:solidFill>
                <a:latin typeface="Calibri" panose="020F0502020204030204"/>
                <a:ea typeface="ＭＳ Ｐゴシック" panose="020B0600070205080204" pitchFamily="50" charset="-128"/>
              </a:rPr>
              <a:t>における意見と対応報告の様式）　　　</a:t>
            </a:r>
            <a:endParaRPr kumimoji="1" lang="en-US" altLang="ja-JP" sz="1800"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 name="正方形/長方形 6"/>
          <p:cNvSpPr/>
          <p:nvPr/>
        </p:nvSpPr>
        <p:spPr>
          <a:xfrm>
            <a:off x="244699" y="193800"/>
            <a:ext cx="8650252" cy="553998"/>
          </a:xfrm>
          <a:prstGeom prst="rect">
            <a:avLst/>
          </a:prstGeom>
        </p:spPr>
        <p:txBody>
          <a:bodyPr wrap="square">
            <a:spAutoFit/>
          </a:bodyPr>
          <a:lstStyle/>
          <a:p>
            <a:pPr lvl="0">
              <a:lnSpc>
                <a:spcPct val="150000"/>
              </a:lnSpc>
              <a:defRPr/>
            </a:pPr>
            <a:r>
              <a:rPr lang="ja-JP" altLang="en-US" sz="2000" b="1" u="sng" dirty="0" smtClean="0">
                <a:solidFill>
                  <a:prstClr val="black"/>
                </a:solidFill>
                <a:latin typeface="Meiryo UI" panose="020B0604030504040204" pitchFamily="50" charset="-128"/>
                <a:ea typeface="Meiryo UI" panose="020B0604030504040204" pitchFamily="50" charset="-128"/>
              </a:rPr>
              <a:t>前回から継続して検討する事項</a:t>
            </a:r>
            <a:endParaRPr lang="en-US" altLang="ja-JP" sz="2000" b="1" u="sng" dirty="0" smtClean="0">
              <a:solidFill>
                <a:prstClr val="black"/>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574596" y="1529739"/>
            <a:ext cx="7849777" cy="1200329"/>
          </a:xfrm>
          <a:prstGeom prst="rect">
            <a:avLst/>
          </a:prstGeom>
          <a:solidFill>
            <a:schemeClr val="accent1">
              <a:lumMod val="40000"/>
              <a:lumOff val="60000"/>
            </a:schemeClr>
          </a:solidFill>
        </p:spPr>
        <p:txBody>
          <a:bodyPr wrap="square" rtlCol="0">
            <a:spAutoFit/>
          </a:bodyPr>
          <a:lstStyle/>
          <a:p>
            <a:pPr marL="93662">
              <a:lnSpc>
                <a:spcPct val="150000"/>
              </a:lnSpc>
              <a:defRPr/>
            </a:pPr>
            <a:r>
              <a:rPr kumimoji="1" lang="ja-JP" altLang="en-US" sz="1600" dirty="0">
                <a:solidFill>
                  <a:prstClr val="black"/>
                </a:solidFill>
              </a:rPr>
              <a:t>以下のシートにより目標設定を</a:t>
            </a:r>
            <a:r>
              <a:rPr kumimoji="1" lang="ja-JP" altLang="en-US" sz="1600" dirty="0" smtClean="0">
                <a:solidFill>
                  <a:prstClr val="black"/>
                </a:solidFill>
              </a:rPr>
              <a:t>行ってはどうか</a:t>
            </a:r>
            <a:endParaRPr kumimoji="1" lang="ja-JP" altLang="en-US" sz="1600" dirty="0">
              <a:solidFill>
                <a:prstClr val="black"/>
              </a:solidFill>
            </a:endParaRPr>
          </a:p>
          <a:p>
            <a:pPr marL="93662">
              <a:lnSpc>
                <a:spcPct val="150000"/>
              </a:lnSpc>
              <a:defRPr/>
            </a:pPr>
            <a:r>
              <a:rPr kumimoji="1" lang="ja-JP" altLang="en-US" sz="1600" dirty="0">
                <a:solidFill>
                  <a:prstClr val="black"/>
                </a:solidFill>
              </a:rPr>
              <a:t>　　・「景観形成の目標設定シート①」（参考資料１）</a:t>
            </a:r>
          </a:p>
          <a:p>
            <a:pPr marL="93662">
              <a:lnSpc>
                <a:spcPct val="150000"/>
              </a:lnSpc>
              <a:defRPr/>
            </a:pPr>
            <a:r>
              <a:rPr kumimoji="1" lang="ja-JP" altLang="en-US" sz="1600" dirty="0">
                <a:solidFill>
                  <a:prstClr val="black"/>
                </a:solidFill>
              </a:rPr>
              <a:t>　　・「景観形成の目標設定シート②」（参考資料２</a:t>
            </a:r>
            <a:r>
              <a:rPr kumimoji="1" lang="ja-JP" altLang="en-US" sz="1600" dirty="0" smtClean="0">
                <a:solidFill>
                  <a:prstClr val="black"/>
                </a:solidFill>
              </a:rPr>
              <a:t>）</a:t>
            </a:r>
            <a:endParaRPr kumimoji="1" lang="ja-JP" altLang="en-US" sz="1600" dirty="0">
              <a:solidFill>
                <a:prstClr val="black"/>
              </a:solidFill>
            </a:endParaRPr>
          </a:p>
        </p:txBody>
      </p:sp>
      <p:sp>
        <p:nvSpPr>
          <p:cNvPr id="9" name="テキスト ボックス 8"/>
          <p:cNvSpPr txBox="1"/>
          <p:nvPr/>
        </p:nvSpPr>
        <p:spPr>
          <a:xfrm>
            <a:off x="574595" y="4201324"/>
            <a:ext cx="7849778" cy="1200329"/>
          </a:xfrm>
          <a:prstGeom prst="rect">
            <a:avLst/>
          </a:prstGeom>
          <a:solidFill>
            <a:schemeClr val="accent1">
              <a:lumMod val="40000"/>
              <a:lumOff val="60000"/>
            </a:schemeClr>
          </a:solidFill>
        </p:spPr>
        <p:txBody>
          <a:bodyPr wrap="square" rtlCol="0">
            <a:spAutoFit/>
          </a:bodyPr>
          <a:lstStyle/>
          <a:p>
            <a:pPr marL="266700" lvl="0" indent="-266700">
              <a:lnSpc>
                <a:spcPct val="150000"/>
              </a:lnSpc>
            </a:pPr>
            <a:r>
              <a:rPr kumimoji="1" lang="ja-JP" altLang="en-US" sz="1600" dirty="0">
                <a:solidFill>
                  <a:prstClr val="black"/>
                </a:solidFill>
              </a:rPr>
              <a:t>　以下の様式により意見への対応報告を</a:t>
            </a:r>
            <a:r>
              <a:rPr kumimoji="1" lang="ja-JP" altLang="en-US" sz="1600" dirty="0" smtClean="0">
                <a:solidFill>
                  <a:prstClr val="black"/>
                </a:solidFill>
              </a:rPr>
              <a:t>行ってはどう</a:t>
            </a:r>
            <a:r>
              <a:rPr kumimoji="1" lang="ja-JP" altLang="en-US" sz="1600" dirty="0">
                <a:solidFill>
                  <a:prstClr val="black"/>
                </a:solidFill>
              </a:rPr>
              <a:t>か　　</a:t>
            </a:r>
            <a:endParaRPr kumimoji="1" lang="en-US" altLang="ja-JP" sz="1600" dirty="0">
              <a:solidFill>
                <a:prstClr val="black"/>
              </a:solidFill>
            </a:endParaRPr>
          </a:p>
          <a:p>
            <a:pPr marL="266700" lvl="0" indent="-266700">
              <a:lnSpc>
                <a:spcPct val="150000"/>
              </a:lnSpc>
            </a:pPr>
            <a:r>
              <a:rPr kumimoji="1" lang="ja-JP" altLang="en-US" sz="1600" dirty="0">
                <a:solidFill>
                  <a:prstClr val="black"/>
                </a:solidFill>
              </a:rPr>
              <a:t>　　・「景観アドバイザー会議における意見と対応報告」（参考資料</a:t>
            </a:r>
            <a:r>
              <a:rPr kumimoji="1" lang="ja-JP" altLang="en-US" sz="1600" dirty="0" smtClean="0">
                <a:solidFill>
                  <a:prstClr val="black"/>
                </a:solidFill>
              </a:rPr>
              <a:t>３）</a:t>
            </a:r>
            <a:endParaRPr kumimoji="1" lang="en-US" altLang="ja-JP" sz="1600" dirty="0" smtClean="0">
              <a:solidFill>
                <a:prstClr val="black"/>
              </a:solidFill>
            </a:endParaRPr>
          </a:p>
          <a:p>
            <a:pPr marL="266700" lvl="0" indent="-266700">
              <a:lnSpc>
                <a:spcPct val="150000"/>
              </a:lnSpc>
            </a:pPr>
            <a:endParaRPr kumimoji="1" lang="ja-JP" altLang="en-US" sz="1600" dirty="0">
              <a:solidFill>
                <a:prstClr val="black"/>
              </a:solidFill>
            </a:endParaRPr>
          </a:p>
        </p:txBody>
      </p:sp>
    </p:spTree>
    <p:extLst>
      <p:ext uri="{BB962C8B-B14F-4D97-AF65-F5344CB8AC3E}">
        <p14:creationId xmlns:p14="http://schemas.microsoft.com/office/powerpoint/2010/main" val="3276347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536560" y="981053"/>
            <a:ext cx="8358390" cy="5690203"/>
          </a:xfrm>
          <a:prstGeom prst="rect">
            <a:avLst/>
          </a:prstGeom>
          <a:solidFill>
            <a:schemeClr val="bg1">
              <a:lumMod val="95000"/>
            </a:schemeClr>
          </a:solidFill>
          <a:ln>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3</a:t>
            </a:fld>
            <a:endParaRPr kumimoji="1" lang="ja-JP" altLang="en-US"/>
          </a:p>
        </p:txBody>
      </p:sp>
      <p:sp>
        <p:nvSpPr>
          <p:cNvPr id="7" name="正方形/長方形 6"/>
          <p:cNvSpPr/>
          <p:nvPr/>
        </p:nvSpPr>
        <p:spPr>
          <a:xfrm>
            <a:off x="244699" y="25663"/>
            <a:ext cx="8650252" cy="969496"/>
          </a:xfrm>
          <a:prstGeom prst="rect">
            <a:avLst/>
          </a:prstGeom>
        </p:spPr>
        <p:txBody>
          <a:bodyPr wrap="square">
            <a:spAutoFit/>
          </a:bodyPr>
          <a:lstStyle/>
          <a:p>
            <a:pPr lvl="0">
              <a:lnSpc>
                <a:spcPct val="150000"/>
              </a:lnSpc>
              <a:defRPr/>
            </a:pPr>
            <a:r>
              <a:rPr lang="ja-JP" altLang="en-US" sz="2000" b="1" u="sng" dirty="0" smtClean="0">
                <a:solidFill>
                  <a:prstClr val="black"/>
                </a:solidFill>
                <a:latin typeface="Meiryo UI" panose="020B0604030504040204" pitchFamily="50" charset="-128"/>
                <a:ea typeface="Meiryo UI" panose="020B0604030504040204" pitchFamily="50" charset="-128"/>
              </a:rPr>
              <a:t>「景観アドバイザー会議」の役割に関わる新たな論点について</a:t>
            </a:r>
            <a:endParaRPr lang="en-US" altLang="ja-JP" sz="2000" b="1" u="sng" dirty="0" smtClean="0">
              <a:solidFill>
                <a:prstClr val="black"/>
              </a:solidFill>
              <a:latin typeface="Meiryo UI" panose="020B0604030504040204" pitchFamily="50" charset="-128"/>
              <a:ea typeface="Meiryo UI" panose="020B0604030504040204" pitchFamily="50" charset="-128"/>
            </a:endParaRPr>
          </a:p>
          <a:p>
            <a:pPr lvl="0" algn="r">
              <a:lnSpc>
                <a:spcPct val="150000"/>
              </a:lnSpc>
              <a:defRPr/>
            </a:pPr>
            <a:r>
              <a:rPr lang="ja-JP" altLang="en-US" b="1" u="sng" dirty="0" smtClean="0">
                <a:solidFill>
                  <a:prstClr val="black"/>
                </a:solidFill>
                <a:latin typeface="Meiryo UI" panose="020B0604030504040204" pitchFamily="50" charset="-128"/>
                <a:ea typeface="Meiryo UI" panose="020B0604030504040204" pitchFamily="50" charset="-128"/>
              </a:rPr>
              <a:t>（第</a:t>
            </a:r>
            <a:r>
              <a:rPr lang="en-US" altLang="ja-JP" b="1" u="sng" dirty="0" smtClean="0">
                <a:solidFill>
                  <a:prstClr val="black"/>
                </a:solidFill>
                <a:latin typeface="Meiryo UI" panose="020B0604030504040204" pitchFamily="50" charset="-128"/>
                <a:ea typeface="Meiryo UI" panose="020B0604030504040204" pitchFamily="50" charset="-128"/>
              </a:rPr>
              <a:t>2</a:t>
            </a:r>
            <a:r>
              <a:rPr lang="ja-JP" altLang="en-US" b="1" u="sng" dirty="0" smtClean="0">
                <a:solidFill>
                  <a:prstClr val="black"/>
                </a:solidFill>
                <a:latin typeface="Meiryo UI" panose="020B0604030504040204" pitchFamily="50" charset="-128"/>
                <a:ea typeface="Meiryo UI" panose="020B0604030504040204" pitchFamily="50" charset="-128"/>
              </a:rPr>
              <a:t>回景観</a:t>
            </a:r>
            <a:r>
              <a:rPr lang="ja-JP" altLang="en-US" b="1" u="sng" dirty="0">
                <a:solidFill>
                  <a:prstClr val="black"/>
                </a:solidFill>
                <a:latin typeface="Meiryo UI" panose="020B0604030504040204" pitchFamily="50" charset="-128"/>
                <a:ea typeface="Meiryo UI" panose="020B0604030504040204" pitchFamily="50" charset="-128"/>
              </a:rPr>
              <a:t>ビジョン推進部会</a:t>
            </a:r>
            <a:r>
              <a:rPr lang="ja-JP" altLang="en-US" b="1" u="sng" dirty="0" smtClean="0">
                <a:solidFill>
                  <a:prstClr val="black"/>
                </a:solidFill>
                <a:latin typeface="Meiryo UI" panose="020B0604030504040204" pitchFamily="50" charset="-128"/>
                <a:ea typeface="Meiryo UI" panose="020B0604030504040204" pitchFamily="50" charset="-128"/>
              </a:rPr>
              <a:t>での意見）</a:t>
            </a:r>
            <a:endParaRPr lang="ja-JP" altLang="en-US" b="1" u="sng" dirty="0">
              <a:solidFill>
                <a:prstClr val="black"/>
              </a:solidFill>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453" y="1332562"/>
            <a:ext cx="7568603" cy="5252722"/>
          </a:xfrm>
          <a:prstGeom prst="rect">
            <a:avLst/>
          </a:prstGeom>
        </p:spPr>
      </p:pic>
      <p:sp>
        <p:nvSpPr>
          <p:cNvPr id="6" name="テキスト ボックス 5"/>
          <p:cNvSpPr txBox="1"/>
          <p:nvPr/>
        </p:nvSpPr>
        <p:spPr>
          <a:xfrm>
            <a:off x="863602" y="1065272"/>
            <a:ext cx="7636454" cy="307777"/>
          </a:xfrm>
          <a:prstGeom prst="rect">
            <a:avLst/>
          </a:prstGeom>
          <a:noFill/>
        </p:spPr>
        <p:txBody>
          <a:bodyPr wrap="square" rtlCol="0">
            <a:spAutoFit/>
          </a:bodyPr>
          <a:lstStyle/>
          <a:p>
            <a:r>
              <a:rPr kumimoji="1" lang="en-US" altLang="ja-JP" sz="1400" dirty="0" smtClean="0"/>
              <a:t>【</a:t>
            </a:r>
            <a:r>
              <a:rPr kumimoji="1" lang="ja-JP" altLang="en-US" sz="1400" dirty="0" smtClean="0"/>
              <a:t>参考</a:t>
            </a:r>
            <a:r>
              <a:rPr kumimoji="1" lang="en-US" altLang="ja-JP" sz="1400" dirty="0" smtClean="0"/>
              <a:t>】</a:t>
            </a:r>
            <a:r>
              <a:rPr kumimoji="1" lang="ja-JP" altLang="en-US" sz="1400" dirty="0" smtClean="0"/>
              <a:t>公共事業</a:t>
            </a:r>
            <a:r>
              <a:rPr kumimoji="1" lang="en-US" altLang="ja-JP" sz="1400" dirty="0" smtClean="0"/>
              <a:t>PDCA</a:t>
            </a:r>
            <a:r>
              <a:rPr kumimoji="1" lang="ja-JP" altLang="en-US" sz="1400" dirty="0" smtClean="0"/>
              <a:t>サイクル制度の全体像（案）</a:t>
            </a:r>
            <a:r>
              <a:rPr kumimoji="1" lang="ja-JP" altLang="en-US" sz="1200" dirty="0" smtClean="0"/>
              <a:t>　　　　　　　（</a:t>
            </a:r>
            <a:r>
              <a:rPr kumimoji="1" lang="en-US" altLang="ja-JP" sz="1200" dirty="0" smtClean="0"/>
              <a:t>※</a:t>
            </a:r>
            <a:r>
              <a:rPr kumimoji="1" lang="ja-JP" altLang="en-US" sz="1200" dirty="0" smtClean="0"/>
              <a:t>第</a:t>
            </a:r>
            <a:r>
              <a:rPr kumimoji="1" lang="en-US" altLang="ja-JP" sz="1200" dirty="0" smtClean="0"/>
              <a:t>2</a:t>
            </a:r>
            <a:r>
              <a:rPr kumimoji="1" lang="ja-JP" altLang="en-US" sz="1200" dirty="0" smtClean="0"/>
              <a:t>回景観ビジョン推進部会資料より引用）</a:t>
            </a:r>
            <a:endParaRPr kumimoji="1" lang="ja-JP" altLang="en-US" sz="1200" dirty="0"/>
          </a:p>
        </p:txBody>
      </p:sp>
    </p:spTree>
    <p:extLst>
      <p:ext uri="{BB962C8B-B14F-4D97-AF65-F5344CB8AC3E}">
        <p14:creationId xmlns:p14="http://schemas.microsoft.com/office/powerpoint/2010/main" val="23050283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349729" y="243198"/>
            <a:ext cx="8540450" cy="369332"/>
          </a:xfrm>
          <a:prstGeom prst="rect">
            <a:avLst/>
          </a:prstGeom>
        </p:spPr>
        <p:txBody>
          <a:bodyPr wrap="square">
            <a:spAutoFit/>
          </a:bodyPr>
          <a:lstStyle/>
          <a:p>
            <a:pPr marL="285750" lvl="0" indent="-285750">
              <a:buFont typeface="Wingdings" panose="05000000000000000000" pitchFamily="2" charset="2"/>
              <a:buChar char="Ø"/>
              <a:defRPr/>
            </a:pPr>
            <a:r>
              <a:rPr kumimoji="1" lang="ja-JP" altLang="en-US" b="1" dirty="0" smtClean="0">
                <a:latin typeface="+mn-ea"/>
              </a:rPr>
              <a:t>論点１　アドバイザー会議に諮る事業の選定</a:t>
            </a:r>
            <a:endParaRPr kumimoji="1" lang="en-US" altLang="ja-JP" sz="1800" b="1" i="0" strike="noStrike" kern="1200" cap="none" spc="0" normalizeH="0" baseline="0" noProof="0" dirty="0">
              <a:ln>
                <a:noFill/>
              </a:ln>
              <a:effectLst/>
              <a:uLnTx/>
              <a:uFillTx/>
              <a:latin typeface="Calibri" panose="020F0502020204030204"/>
              <a:ea typeface="ＭＳ Ｐゴシック" panose="020B0600070205080204"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4</a:t>
            </a:fld>
            <a:endParaRPr kumimoji="1" lang="ja-JP" altLang="en-US"/>
          </a:p>
        </p:txBody>
      </p:sp>
      <p:sp>
        <p:nvSpPr>
          <p:cNvPr id="9" name="テキスト ボックス 8"/>
          <p:cNvSpPr txBox="1"/>
          <p:nvPr/>
        </p:nvSpPr>
        <p:spPr>
          <a:xfrm>
            <a:off x="381746" y="5634648"/>
            <a:ext cx="6866432" cy="338554"/>
          </a:xfrm>
          <a:prstGeom prst="rect">
            <a:avLst/>
          </a:prstGeom>
          <a:noFill/>
        </p:spPr>
        <p:txBody>
          <a:bodyPr wrap="square" rtlCol="0">
            <a:spAutoFit/>
          </a:bodyPr>
          <a:lstStyle/>
          <a:p>
            <a:pPr lvl="0"/>
            <a:r>
              <a:rPr kumimoji="1" lang="ja-JP" altLang="en-US" sz="1600" dirty="0">
                <a:solidFill>
                  <a:prstClr val="black"/>
                </a:solidFill>
              </a:rPr>
              <a:t>＜部会での主な意見＞</a:t>
            </a:r>
          </a:p>
        </p:txBody>
      </p:sp>
      <p:sp>
        <p:nvSpPr>
          <p:cNvPr id="10" name="テキスト ボックス 9"/>
          <p:cNvSpPr txBox="1"/>
          <p:nvPr/>
        </p:nvSpPr>
        <p:spPr>
          <a:xfrm>
            <a:off x="627959" y="5897829"/>
            <a:ext cx="7993688" cy="830997"/>
          </a:xfrm>
          <a:prstGeom prst="rect">
            <a:avLst/>
          </a:prstGeom>
          <a:noFill/>
        </p:spPr>
        <p:txBody>
          <a:bodyPr wrap="square" rtlCol="0">
            <a:spAutoFit/>
          </a:bodyPr>
          <a:lstStyle/>
          <a:p>
            <a:pPr marL="285750" indent="-285750">
              <a:lnSpc>
                <a:spcPct val="150000"/>
              </a:lnSpc>
              <a:buFont typeface="Arial" panose="020B0604020202020204" pitchFamily="34" charset="0"/>
              <a:buChar char="•"/>
              <a:defRPr/>
            </a:pPr>
            <a:r>
              <a:rPr kumimoji="1" lang="ja-JP" altLang="en-US" sz="1600" dirty="0" smtClean="0"/>
              <a:t>アドバイザー</a:t>
            </a:r>
            <a:r>
              <a:rPr kumimoji="1" lang="ja-JP" altLang="en-US" sz="1600" dirty="0"/>
              <a:t>会議に諮る事業を選定する際、「景観形成上の影響が大きい」かどうか、アドバイザーの意見も聞いたうえで判断したほうが</a:t>
            </a:r>
            <a:r>
              <a:rPr kumimoji="1" lang="ja-JP" altLang="en-US" sz="1600" dirty="0" smtClean="0"/>
              <a:t>よい</a:t>
            </a:r>
            <a:endParaRPr kumimoji="1" lang="en-US" altLang="ja-JP" sz="1600" dirty="0"/>
          </a:p>
        </p:txBody>
      </p:sp>
      <p:sp>
        <p:nvSpPr>
          <p:cNvPr id="3" name="テキスト ボックス 2"/>
          <p:cNvSpPr txBox="1"/>
          <p:nvPr/>
        </p:nvSpPr>
        <p:spPr>
          <a:xfrm>
            <a:off x="708339" y="586221"/>
            <a:ext cx="8016340" cy="307777"/>
          </a:xfrm>
          <a:prstGeom prst="rect">
            <a:avLst/>
          </a:prstGeom>
          <a:noFill/>
        </p:spPr>
        <p:txBody>
          <a:bodyPr wrap="square" rtlCol="0">
            <a:spAutoFit/>
          </a:bodyPr>
          <a:lstStyle/>
          <a:p>
            <a:r>
              <a:rPr kumimoji="1" lang="ja-JP" altLang="en-US" sz="1400" dirty="0" smtClean="0"/>
              <a:t>（全体像の図において、①の</a:t>
            </a:r>
            <a:r>
              <a:rPr kumimoji="1" lang="en-US" altLang="ja-JP" sz="1400" dirty="0" smtClean="0"/>
              <a:t>PDCA</a:t>
            </a:r>
            <a:r>
              <a:rPr kumimoji="1" lang="ja-JP" altLang="en-US" sz="1400" dirty="0" smtClean="0"/>
              <a:t>制度対象事業の中から、④の会議に諮る事業を選定すること）</a:t>
            </a:r>
            <a:endParaRPr kumimoji="1" lang="ja-JP" altLang="en-US" sz="1400" dirty="0"/>
          </a:p>
        </p:txBody>
      </p:sp>
      <p:sp>
        <p:nvSpPr>
          <p:cNvPr id="12" name="テキスト ボックス 11"/>
          <p:cNvSpPr txBox="1"/>
          <p:nvPr/>
        </p:nvSpPr>
        <p:spPr>
          <a:xfrm>
            <a:off x="457171" y="972598"/>
            <a:ext cx="8164476" cy="788806"/>
          </a:xfrm>
          <a:prstGeom prst="rect">
            <a:avLst/>
          </a:prstGeom>
          <a:solidFill>
            <a:schemeClr val="accent1">
              <a:lumMod val="40000"/>
              <a:lumOff val="60000"/>
            </a:schemeClr>
          </a:solidFill>
        </p:spPr>
        <p:txBody>
          <a:bodyPr wrap="square" rtlCol="0">
            <a:spAutoFit/>
          </a:bodyPr>
          <a:lstStyle/>
          <a:p>
            <a:pPr marL="379412" indent="-285750">
              <a:lnSpc>
                <a:spcPct val="150000"/>
              </a:lnSpc>
              <a:buFont typeface="Arial" panose="020B0604020202020204" pitchFamily="34" charset="0"/>
              <a:buChar char="•"/>
              <a:defRPr/>
            </a:pPr>
            <a:r>
              <a:rPr kumimoji="1" lang="ja-JP" altLang="en-US" sz="1600" dirty="0" smtClean="0"/>
              <a:t>「景観形成上の影響が大きい」事業かどうかの判断にあたって、</a:t>
            </a:r>
            <a:r>
              <a:rPr kumimoji="1" lang="ja-JP" altLang="en-US" sz="1600" dirty="0"/>
              <a:t>候補となる事業のリストをアドバイザー会議に提示し、アドバイザーの意見を聞くこととしてはどう</a:t>
            </a:r>
            <a:r>
              <a:rPr kumimoji="1" lang="ja-JP" altLang="en-US" sz="1600" dirty="0" smtClean="0"/>
              <a:t>か</a:t>
            </a:r>
            <a:endParaRPr kumimoji="1" lang="ja-JP" altLang="en-US" sz="1600" dirty="0"/>
          </a:p>
        </p:txBody>
      </p:sp>
      <p:sp>
        <p:nvSpPr>
          <p:cNvPr id="13" name="正方形/長方形 12"/>
          <p:cNvSpPr/>
          <p:nvPr/>
        </p:nvSpPr>
        <p:spPr>
          <a:xfrm>
            <a:off x="536560" y="1921553"/>
            <a:ext cx="7963496" cy="3628512"/>
          </a:xfrm>
          <a:prstGeom prst="rect">
            <a:avLst/>
          </a:prstGeom>
          <a:solidFill>
            <a:schemeClr val="bg1">
              <a:lumMod val="95000"/>
            </a:schemeClr>
          </a:solidFill>
          <a:ln>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609928" y="1952257"/>
            <a:ext cx="7890128" cy="307777"/>
          </a:xfrm>
          <a:prstGeom prst="rect">
            <a:avLst/>
          </a:prstGeom>
          <a:noFill/>
        </p:spPr>
        <p:txBody>
          <a:bodyPr wrap="square" rtlCol="0">
            <a:spAutoFit/>
          </a:bodyPr>
          <a:lstStyle/>
          <a:p>
            <a:r>
              <a:rPr kumimoji="1" lang="en-US" altLang="ja-JP" sz="1400" dirty="0" smtClean="0"/>
              <a:t>【</a:t>
            </a:r>
            <a:r>
              <a:rPr kumimoji="1" lang="ja-JP" altLang="en-US" sz="1400" dirty="0" smtClean="0"/>
              <a:t>参考</a:t>
            </a:r>
            <a:r>
              <a:rPr kumimoji="1" lang="en-US" altLang="ja-JP" sz="1400" dirty="0" smtClean="0"/>
              <a:t>】</a:t>
            </a:r>
            <a:r>
              <a:rPr kumimoji="1" lang="ja-JP" altLang="en-US" sz="1400" dirty="0" smtClean="0"/>
              <a:t>景観アドバイザー会議の対象事業の設定</a:t>
            </a:r>
            <a:r>
              <a:rPr kumimoji="1" lang="ja-JP" altLang="en-US" sz="1200" dirty="0" smtClean="0"/>
              <a:t>　　　　　　　　　（</a:t>
            </a:r>
            <a:r>
              <a:rPr kumimoji="1" lang="en-US" altLang="ja-JP" sz="1200" dirty="0" smtClean="0"/>
              <a:t>※</a:t>
            </a:r>
            <a:r>
              <a:rPr kumimoji="1" lang="ja-JP" altLang="en-US" sz="1200" dirty="0" smtClean="0"/>
              <a:t>第</a:t>
            </a:r>
            <a:r>
              <a:rPr kumimoji="1" lang="en-US" altLang="ja-JP" sz="1200" dirty="0" smtClean="0"/>
              <a:t>2</a:t>
            </a:r>
            <a:r>
              <a:rPr kumimoji="1" lang="ja-JP" altLang="en-US" sz="1200" dirty="0" smtClean="0"/>
              <a:t>回景観ビジョン推進部会資料より引用）</a:t>
            </a:r>
            <a:endParaRPr kumimoji="1" lang="en-US" altLang="ja-JP" sz="1200" dirty="0" smtClean="0"/>
          </a:p>
        </p:txBody>
      </p:sp>
      <p:sp>
        <p:nvSpPr>
          <p:cNvPr id="17" name="テキスト ボックス 16"/>
          <p:cNvSpPr txBox="1"/>
          <p:nvPr/>
        </p:nvSpPr>
        <p:spPr>
          <a:xfrm>
            <a:off x="760570" y="2218800"/>
            <a:ext cx="7636454" cy="3577903"/>
          </a:xfrm>
          <a:prstGeom prst="rect">
            <a:avLst/>
          </a:prstGeom>
          <a:noFill/>
        </p:spPr>
        <p:txBody>
          <a:bodyPr wrap="square" rtlCol="0">
            <a:spAutoFit/>
          </a:bodyPr>
          <a:lstStyle/>
          <a:p>
            <a:pPr>
              <a:lnSpc>
                <a:spcPct val="150000"/>
              </a:lnSpc>
              <a:spcBef>
                <a:spcPts val="600"/>
              </a:spcBef>
            </a:pPr>
            <a:r>
              <a:rPr kumimoji="1" lang="ja-JP" altLang="en-US" sz="1300" dirty="0" smtClean="0">
                <a:latin typeface="ＭＳ Ｐゴシック 本文"/>
              </a:rPr>
              <a:t>（</a:t>
            </a:r>
            <a:r>
              <a:rPr kumimoji="1" lang="ja-JP" altLang="en-US" sz="1300" dirty="0">
                <a:latin typeface="ＭＳ Ｐゴシック 本文"/>
              </a:rPr>
              <a:t>方向性）</a:t>
            </a:r>
          </a:p>
          <a:p>
            <a:pPr marL="87313" indent="-87313">
              <a:lnSpc>
                <a:spcPct val="150000"/>
              </a:lnSpc>
            </a:pPr>
            <a:r>
              <a:rPr kumimoji="1" lang="ja-JP" altLang="en-US" sz="1300" dirty="0" smtClean="0">
                <a:latin typeface="ＭＳ Ｐゴシック 本文"/>
              </a:rPr>
              <a:t>■</a:t>
            </a:r>
            <a:r>
              <a:rPr kumimoji="1" lang="ja-JP" altLang="en-US" sz="1300" dirty="0">
                <a:latin typeface="ＭＳ Ｐゴシック 本文"/>
              </a:rPr>
              <a:t>「義務的」と「希望制」の対象事業の設定</a:t>
            </a:r>
            <a:endParaRPr kumimoji="1" lang="en-US" altLang="ja-JP" sz="1300" dirty="0">
              <a:latin typeface="ＭＳ Ｐゴシック 本文"/>
            </a:endParaRPr>
          </a:p>
          <a:p>
            <a:pPr marL="261938" indent="-261938">
              <a:lnSpc>
                <a:spcPct val="150000"/>
              </a:lnSpc>
            </a:pPr>
            <a:r>
              <a:rPr kumimoji="1" lang="ja-JP" altLang="en-US" sz="1300" dirty="0">
                <a:latin typeface="ＭＳ Ｐゴシック 本文"/>
              </a:rPr>
              <a:t>（１）「義務的」とする事業</a:t>
            </a:r>
            <a:endParaRPr kumimoji="1" lang="en-US" altLang="ja-JP" sz="1300" dirty="0">
              <a:latin typeface="ＭＳ Ｐゴシック 本文"/>
            </a:endParaRPr>
          </a:p>
          <a:p>
            <a:pPr marL="261938" indent="-261938">
              <a:lnSpc>
                <a:spcPct val="150000"/>
              </a:lnSpc>
            </a:pPr>
            <a:r>
              <a:rPr kumimoji="1" lang="ja-JP" altLang="en-US" sz="1300" dirty="0">
                <a:latin typeface="ＭＳ Ｐゴシック 本文"/>
              </a:rPr>
              <a:t>　　</a:t>
            </a:r>
            <a:r>
              <a:rPr kumimoji="1" lang="ja-JP" altLang="en-US" sz="1300" dirty="0" smtClean="0">
                <a:latin typeface="ＭＳ Ｐゴシック 本文"/>
              </a:rPr>
              <a:t>①</a:t>
            </a:r>
            <a:r>
              <a:rPr kumimoji="1" lang="ja-JP" altLang="en-US" sz="1300" dirty="0">
                <a:latin typeface="ＭＳ Ｐゴシック 本文"/>
              </a:rPr>
              <a:t>大阪府建設事業評価の評価対象かつ、全体事業費１０億円以上の事業</a:t>
            </a:r>
            <a:endParaRPr kumimoji="1" lang="en-US" altLang="ja-JP" sz="1300" dirty="0">
              <a:latin typeface="ＭＳ Ｐゴシック 本文"/>
            </a:endParaRPr>
          </a:p>
          <a:p>
            <a:pPr marL="261938" indent="-261938">
              <a:lnSpc>
                <a:spcPct val="150000"/>
              </a:lnSpc>
            </a:pPr>
            <a:r>
              <a:rPr kumimoji="1" lang="ja-JP" altLang="en-US" sz="1300" dirty="0">
                <a:latin typeface="ＭＳ Ｐゴシック 本文"/>
              </a:rPr>
              <a:t>　　</a:t>
            </a:r>
            <a:r>
              <a:rPr kumimoji="1" lang="ja-JP" altLang="en-US" sz="1300" dirty="0" smtClean="0">
                <a:latin typeface="ＭＳ Ｐゴシック 本文"/>
              </a:rPr>
              <a:t>②</a:t>
            </a:r>
            <a:r>
              <a:rPr kumimoji="1" lang="ja-JP" altLang="en-US" sz="1300" dirty="0">
                <a:latin typeface="ＭＳ Ｐゴシック 本文"/>
              </a:rPr>
              <a:t>景観行政団体へ景観に関する届出を行う必要のある事業</a:t>
            </a:r>
            <a:endParaRPr kumimoji="1" lang="en-US" altLang="ja-JP" sz="1300" dirty="0">
              <a:latin typeface="ＭＳ Ｐゴシック 本文"/>
            </a:endParaRPr>
          </a:p>
          <a:p>
            <a:pPr marL="261938" indent="-261938">
              <a:lnSpc>
                <a:spcPct val="150000"/>
              </a:lnSpc>
            </a:pPr>
            <a:r>
              <a:rPr kumimoji="1" lang="ja-JP" altLang="en-US" sz="1300" dirty="0">
                <a:latin typeface="ＭＳ Ｐゴシック 本文"/>
              </a:rPr>
              <a:t>　　①②のうち、景観形成上の影響が大きいと景観部局が判断する事業を対象とする</a:t>
            </a:r>
            <a:endParaRPr kumimoji="1" lang="en-US" altLang="ja-JP" sz="1300" dirty="0">
              <a:latin typeface="ＭＳ Ｐゴシック 本文"/>
            </a:endParaRPr>
          </a:p>
          <a:p>
            <a:pPr marL="538163" indent="-538163">
              <a:lnSpc>
                <a:spcPct val="150000"/>
              </a:lnSpc>
            </a:pPr>
            <a:r>
              <a:rPr kumimoji="1" lang="ja-JP" altLang="en-US" sz="1300" dirty="0">
                <a:latin typeface="ＭＳ Ｐゴシック 本文"/>
              </a:rPr>
              <a:t>　　</a:t>
            </a:r>
            <a:r>
              <a:rPr kumimoji="1" lang="en-US" altLang="ja-JP" sz="1300" dirty="0">
                <a:latin typeface="ＭＳ Ｐゴシック 本文"/>
              </a:rPr>
              <a:t>※</a:t>
            </a:r>
            <a:r>
              <a:rPr kumimoji="1" lang="ja-JP" altLang="en-US" sz="1300" dirty="0">
                <a:latin typeface="ＭＳ Ｐゴシック 本文"/>
              </a:rPr>
              <a:t>その他、景観形成への影響が大きいと想定される事業があれば、対象とする</a:t>
            </a:r>
            <a:endParaRPr kumimoji="1" lang="en-US" altLang="ja-JP" sz="1300" dirty="0">
              <a:latin typeface="ＭＳ Ｐゴシック 本文"/>
            </a:endParaRPr>
          </a:p>
          <a:p>
            <a:pPr marL="87313" indent="-87313">
              <a:lnSpc>
                <a:spcPct val="150000"/>
              </a:lnSpc>
            </a:pPr>
            <a:r>
              <a:rPr kumimoji="1" lang="ja-JP" altLang="en-US" sz="1300" dirty="0">
                <a:latin typeface="ＭＳ Ｐゴシック 本文"/>
              </a:rPr>
              <a:t>（２）「希望制」とする事業</a:t>
            </a:r>
            <a:endParaRPr kumimoji="1" lang="en-US" altLang="ja-JP" sz="1300" dirty="0">
              <a:latin typeface="ＭＳ Ｐゴシック 本文"/>
            </a:endParaRPr>
          </a:p>
          <a:p>
            <a:pPr marL="87313" indent="-87313">
              <a:lnSpc>
                <a:spcPct val="150000"/>
              </a:lnSpc>
            </a:pPr>
            <a:r>
              <a:rPr kumimoji="1" lang="ja-JP" altLang="en-US" sz="1300" dirty="0">
                <a:latin typeface="ＭＳ Ｐゴシック 本文"/>
              </a:rPr>
              <a:t>　</a:t>
            </a:r>
            <a:r>
              <a:rPr kumimoji="1" lang="ja-JP" altLang="en-US" sz="1300" dirty="0" smtClean="0">
                <a:latin typeface="ＭＳ Ｐゴシック 本文"/>
              </a:rPr>
              <a:t>　・</a:t>
            </a:r>
            <a:r>
              <a:rPr kumimoji="1" lang="ja-JP" altLang="en-US" sz="1300" dirty="0">
                <a:latin typeface="ＭＳ Ｐゴシック 本文"/>
              </a:rPr>
              <a:t>事業規模によらず、事業課より希望のあった事業を対象とする</a:t>
            </a:r>
            <a:endParaRPr kumimoji="1" lang="en-US" altLang="ja-JP" sz="1300" dirty="0">
              <a:latin typeface="ＭＳ Ｐゴシック 本文"/>
            </a:endParaRPr>
          </a:p>
          <a:p>
            <a:pPr marL="268288" indent="-268288">
              <a:lnSpc>
                <a:spcPct val="150000"/>
              </a:lnSpc>
            </a:pPr>
            <a:r>
              <a:rPr kumimoji="1" lang="ja-JP" altLang="en-US" sz="1300" dirty="0" smtClean="0">
                <a:latin typeface="ＭＳ Ｐゴシック 本文"/>
              </a:rPr>
              <a:t>　</a:t>
            </a:r>
            <a:r>
              <a:rPr kumimoji="1" lang="ja-JP" altLang="en-US" sz="1300" dirty="0">
                <a:latin typeface="ＭＳ Ｐゴシック 本文"/>
              </a:rPr>
              <a:t>　・ただし、対応可能な件数を上回る希望があった場合には、景観形成上の影響が大きいと景観部局が判断する事業を優先的に対象とする</a:t>
            </a:r>
            <a:endParaRPr kumimoji="1" lang="en-US" altLang="ja-JP" sz="1300" dirty="0">
              <a:latin typeface="ＭＳ Ｐゴシック 本文"/>
            </a:endParaRPr>
          </a:p>
          <a:p>
            <a:endParaRPr kumimoji="1" lang="ja-JP" altLang="en-US" sz="1200" dirty="0"/>
          </a:p>
        </p:txBody>
      </p:sp>
    </p:spTree>
    <p:extLst>
      <p:ext uri="{BB962C8B-B14F-4D97-AF65-F5344CB8AC3E}">
        <p14:creationId xmlns:p14="http://schemas.microsoft.com/office/powerpoint/2010/main" val="23728566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5</a:t>
            </a:fld>
            <a:endParaRPr kumimoji="1" lang="ja-JP" altLang="en-US"/>
          </a:p>
        </p:txBody>
      </p:sp>
      <p:sp>
        <p:nvSpPr>
          <p:cNvPr id="20" name="正方形/長方形 19"/>
          <p:cNvSpPr/>
          <p:nvPr/>
        </p:nvSpPr>
        <p:spPr>
          <a:xfrm>
            <a:off x="362608" y="661741"/>
            <a:ext cx="5891356" cy="369332"/>
          </a:xfrm>
          <a:prstGeom prst="rect">
            <a:avLst/>
          </a:prstGeom>
        </p:spPr>
        <p:txBody>
          <a:bodyPr wrap="none">
            <a:spAutoFit/>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b="1" dirty="0" smtClean="0">
                <a:latin typeface="Calibri" panose="020F0502020204030204"/>
                <a:ea typeface="ＭＳ Ｐゴシック" panose="020B0600070205080204" pitchFamily="50" charset="-128"/>
              </a:rPr>
              <a:t>論点２　アドバイザー会議に諮らない事業への相談対応</a:t>
            </a:r>
            <a:endParaRPr kumimoji="1" lang="en-US" altLang="ja-JP" sz="1800" b="1" i="0" strike="noStrike" kern="1200" cap="none" spc="0" normalizeH="0" baseline="0" noProof="0" dirty="0">
              <a:ln>
                <a:noFill/>
              </a:ln>
              <a:effectLst/>
              <a:uLnTx/>
              <a:uFillTx/>
              <a:latin typeface="Calibri" panose="020F0502020204030204"/>
              <a:ea typeface="ＭＳ Ｐゴシック" panose="020B0600070205080204" pitchFamily="50" charset="-128"/>
            </a:endParaRPr>
          </a:p>
        </p:txBody>
      </p:sp>
      <p:sp>
        <p:nvSpPr>
          <p:cNvPr id="14" name="テキスト ボックス 13"/>
          <p:cNvSpPr txBox="1"/>
          <p:nvPr/>
        </p:nvSpPr>
        <p:spPr>
          <a:xfrm>
            <a:off x="759853" y="1043951"/>
            <a:ext cx="7575353" cy="307777"/>
          </a:xfrm>
          <a:prstGeom prst="rect">
            <a:avLst/>
          </a:prstGeom>
          <a:noFill/>
        </p:spPr>
        <p:txBody>
          <a:bodyPr wrap="square" rtlCol="0">
            <a:spAutoFit/>
          </a:bodyPr>
          <a:lstStyle/>
          <a:p>
            <a:r>
              <a:rPr kumimoji="1" lang="ja-JP" altLang="en-US" sz="1400" dirty="0" smtClean="0"/>
              <a:t>（全体像の図において、④の会議の下にあたる事業に関して相談対応を行うこと）</a:t>
            </a:r>
            <a:endParaRPr kumimoji="1" lang="ja-JP" altLang="en-US" sz="1400" dirty="0"/>
          </a:p>
        </p:txBody>
      </p:sp>
      <p:sp>
        <p:nvSpPr>
          <p:cNvPr id="18" name="テキスト ボックス 17"/>
          <p:cNvSpPr txBox="1"/>
          <p:nvPr/>
        </p:nvSpPr>
        <p:spPr>
          <a:xfrm>
            <a:off x="495808" y="1636550"/>
            <a:ext cx="8164476" cy="830997"/>
          </a:xfrm>
          <a:prstGeom prst="rect">
            <a:avLst/>
          </a:prstGeom>
          <a:solidFill>
            <a:schemeClr val="accent1">
              <a:lumMod val="40000"/>
              <a:lumOff val="60000"/>
            </a:schemeClr>
          </a:solidFill>
        </p:spPr>
        <p:txBody>
          <a:bodyPr wrap="square" rtlCol="0">
            <a:spAutoFit/>
          </a:bodyPr>
          <a:lstStyle/>
          <a:p>
            <a:pPr marL="379412" indent="-285750">
              <a:lnSpc>
                <a:spcPct val="150000"/>
              </a:lnSpc>
              <a:buFont typeface="Arial" panose="020B0604020202020204" pitchFamily="34" charset="0"/>
              <a:buChar char="•"/>
              <a:defRPr/>
            </a:pPr>
            <a:r>
              <a:rPr kumimoji="1" lang="ja-JP" altLang="en-US" sz="1600" dirty="0">
                <a:solidFill>
                  <a:prstClr val="black"/>
                </a:solidFill>
              </a:rPr>
              <a:t>アドバイザー</a:t>
            </a:r>
            <a:r>
              <a:rPr kumimoji="1" lang="ja-JP" altLang="en-US" sz="1600" dirty="0" smtClean="0">
                <a:solidFill>
                  <a:prstClr val="black"/>
                </a:solidFill>
              </a:rPr>
              <a:t>会議に諮らない事業で</a:t>
            </a:r>
            <a:r>
              <a:rPr kumimoji="1" lang="ja-JP" altLang="en-US" sz="1600" dirty="0">
                <a:solidFill>
                  <a:prstClr val="black"/>
                </a:solidFill>
              </a:rPr>
              <a:t>あっても、相談事項などがあった場合に、</a:t>
            </a:r>
            <a:r>
              <a:rPr kumimoji="1" lang="ja-JP" altLang="en-US" sz="1600" dirty="0" smtClean="0">
                <a:solidFill>
                  <a:prstClr val="black"/>
                </a:solidFill>
              </a:rPr>
              <a:t>会議の場を</a:t>
            </a:r>
            <a:r>
              <a:rPr kumimoji="1" lang="ja-JP" altLang="en-US" sz="1600" dirty="0">
                <a:solidFill>
                  <a:prstClr val="black"/>
                </a:solidFill>
              </a:rPr>
              <a:t>活用して</a:t>
            </a:r>
            <a:r>
              <a:rPr kumimoji="1" lang="ja-JP" altLang="en-US" sz="1600" dirty="0" smtClean="0">
                <a:solidFill>
                  <a:prstClr val="black"/>
                </a:solidFill>
              </a:rPr>
              <a:t>、アドバイザー</a:t>
            </a:r>
            <a:r>
              <a:rPr kumimoji="1" lang="ja-JP" altLang="en-US" sz="1600" dirty="0">
                <a:solidFill>
                  <a:prstClr val="black"/>
                </a:solidFill>
              </a:rPr>
              <a:t>へ相談できる場を設けてはどう</a:t>
            </a:r>
            <a:r>
              <a:rPr kumimoji="1" lang="ja-JP" altLang="en-US" sz="1600" dirty="0" smtClean="0">
                <a:solidFill>
                  <a:prstClr val="black"/>
                </a:solidFill>
              </a:rPr>
              <a:t>か</a:t>
            </a:r>
            <a:endParaRPr kumimoji="1" lang="ja-JP" altLang="en-US" sz="1600" dirty="0">
              <a:solidFill>
                <a:prstClr val="black"/>
              </a:solidFill>
            </a:endParaRPr>
          </a:p>
        </p:txBody>
      </p:sp>
      <p:sp>
        <p:nvSpPr>
          <p:cNvPr id="19" name="テキスト ボックス 18"/>
          <p:cNvSpPr txBox="1"/>
          <p:nvPr/>
        </p:nvSpPr>
        <p:spPr>
          <a:xfrm>
            <a:off x="495808" y="2777719"/>
            <a:ext cx="6866432" cy="338554"/>
          </a:xfrm>
          <a:prstGeom prst="rect">
            <a:avLst/>
          </a:prstGeom>
          <a:noFill/>
        </p:spPr>
        <p:txBody>
          <a:bodyPr wrap="square" rtlCol="0">
            <a:spAutoFit/>
          </a:bodyPr>
          <a:lstStyle/>
          <a:p>
            <a:pPr lvl="0"/>
            <a:r>
              <a:rPr kumimoji="1" lang="ja-JP" altLang="en-US" sz="1600" dirty="0">
                <a:solidFill>
                  <a:prstClr val="black"/>
                </a:solidFill>
              </a:rPr>
              <a:t>＜部会での主な意見＞</a:t>
            </a:r>
          </a:p>
        </p:txBody>
      </p:sp>
      <p:sp>
        <p:nvSpPr>
          <p:cNvPr id="22" name="テキスト ボックス 21"/>
          <p:cNvSpPr txBox="1"/>
          <p:nvPr/>
        </p:nvSpPr>
        <p:spPr>
          <a:xfrm>
            <a:off x="742021" y="3156312"/>
            <a:ext cx="7993688" cy="830997"/>
          </a:xfrm>
          <a:prstGeom prst="rect">
            <a:avLst/>
          </a:prstGeom>
          <a:noFill/>
        </p:spPr>
        <p:txBody>
          <a:bodyPr wrap="square" rtlCol="0">
            <a:spAutoFit/>
          </a:bodyPr>
          <a:lstStyle/>
          <a:p>
            <a:pPr marL="285750" indent="-285750">
              <a:lnSpc>
                <a:spcPct val="150000"/>
              </a:lnSpc>
              <a:buFont typeface="Arial" panose="020B0604020202020204" pitchFamily="34" charset="0"/>
              <a:buChar char="•"/>
              <a:defRPr/>
            </a:pPr>
            <a:r>
              <a:rPr kumimoji="1" lang="ja-JP" altLang="en-US" sz="1600" dirty="0" smtClean="0"/>
              <a:t>（</a:t>
            </a:r>
            <a:r>
              <a:rPr kumimoji="1" lang="ja-JP" altLang="en-US" sz="1600" dirty="0"/>
              <a:t>２０～４０分かけて）フルコースで行うものだけでなく、目標設定のみアドバイスを受けるなど部分的なアドバイスを受けるものも会議に諮ることができるようにしてはどう</a:t>
            </a:r>
            <a:r>
              <a:rPr kumimoji="1" lang="ja-JP" altLang="en-US" sz="1600" dirty="0" smtClean="0"/>
              <a:t>か</a:t>
            </a:r>
            <a:endParaRPr kumimoji="1" lang="en-US" altLang="ja-JP" sz="1600" dirty="0"/>
          </a:p>
        </p:txBody>
      </p:sp>
    </p:spTree>
    <p:extLst>
      <p:ext uri="{BB962C8B-B14F-4D97-AF65-F5344CB8AC3E}">
        <p14:creationId xmlns:p14="http://schemas.microsoft.com/office/powerpoint/2010/main" val="739338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6</a:t>
            </a:fld>
            <a:endParaRPr kumimoji="1" lang="ja-JP" altLang="en-US"/>
          </a:p>
        </p:txBody>
      </p:sp>
      <p:sp>
        <p:nvSpPr>
          <p:cNvPr id="15" name="正方形/長方形 14"/>
          <p:cNvSpPr/>
          <p:nvPr/>
        </p:nvSpPr>
        <p:spPr>
          <a:xfrm>
            <a:off x="375486" y="567072"/>
            <a:ext cx="3110147" cy="369332"/>
          </a:xfrm>
          <a:prstGeom prst="rect">
            <a:avLst/>
          </a:prstGeom>
        </p:spPr>
        <p:txBody>
          <a:bodyPr wrap="none">
            <a:spAutoFit/>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b="1" dirty="0" smtClean="0">
                <a:latin typeface="Calibri" panose="020F0502020204030204"/>
                <a:ea typeface="ＭＳ Ｐゴシック" panose="020B0600070205080204" pitchFamily="50" charset="-128"/>
              </a:rPr>
              <a:t>論点３　工事完了後の評価</a:t>
            </a:r>
            <a:endParaRPr kumimoji="1" lang="en-US" altLang="ja-JP" sz="1800" b="1" i="0" strike="noStrike" kern="1200" cap="none" spc="0" normalizeH="0" baseline="0" noProof="0" dirty="0">
              <a:ln>
                <a:noFill/>
              </a:ln>
              <a:effectLst/>
              <a:uLnTx/>
              <a:uFillTx/>
              <a:latin typeface="Calibri" panose="020F0502020204030204"/>
              <a:ea typeface="ＭＳ Ｐゴシック" panose="020B0600070205080204" pitchFamily="50" charset="-128"/>
            </a:endParaRPr>
          </a:p>
        </p:txBody>
      </p:sp>
      <p:sp>
        <p:nvSpPr>
          <p:cNvPr id="9" name="テキスト ボックス 8"/>
          <p:cNvSpPr txBox="1"/>
          <p:nvPr/>
        </p:nvSpPr>
        <p:spPr>
          <a:xfrm>
            <a:off x="703384" y="1006464"/>
            <a:ext cx="8016340" cy="307777"/>
          </a:xfrm>
          <a:prstGeom prst="rect">
            <a:avLst/>
          </a:prstGeom>
          <a:noFill/>
        </p:spPr>
        <p:txBody>
          <a:bodyPr wrap="square" rtlCol="0">
            <a:spAutoFit/>
          </a:bodyPr>
          <a:lstStyle/>
          <a:p>
            <a:r>
              <a:rPr kumimoji="1" lang="ja-JP" altLang="en-US" sz="1400" dirty="0" smtClean="0"/>
              <a:t>（全体像の図において、 ⑦の工事完了後評価を行うこと）</a:t>
            </a:r>
            <a:endParaRPr kumimoji="1" lang="ja-JP" altLang="en-US" sz="1400" dirty="0"/>
          </a:p>
        </p:txBody>
      </p:sp>
      <p:sp>
        <p:nvSpPr>
          <p:cNvPr id="10" name="テキスト ボックス 9"/>
          <p:cNvSpPr txBox="1"/>
          <p:nvPr/>
        </p:nvSpPr>
        <p:spPr>
          <a:xfrm>
            <a:off x="517154" y="1496871"/>
            <a:ext cx="8164476" cy="1200329"/>
          </a:xfrm>
          <a:prstGeom prst="rect">
            <a:avLst/>
          </a:prstGeom>
          <a:solidFill>
            <a:schemeClr val="accent1">
              <a:lumMod val="40000"/>
              <a:lumOff val="60000"/>
            </a:schemeClr>
          </a:solidFill>
        </p:spPr>
        <p:txBody>
          <a:bodyPr wrap="square" rtlCol="0">
            <a:spAutoFit/>
          </a:bodyPr>
          <a:lstStyle/>
          <a:p>
            <a:pPr marL="379412" indent="-285750">
              <a:lnSpc>
                <a:spcPct val="150000"/>
              </a:lnSpc>
              <a:buFont typeface="Arial" panose="020B0604020202020204" pitchFamily="34" charset="0"/>
              <a:buChar char="•"/>
              <a:defRPr/>
            </a:pPr>
            <a:r>
              <a:rPr kumimoji="1" lang="ja-JP" altLang="en-US" sz="1600" dirty="0" smtClean="0">
                <a:solidFill>
                  <a:prstClr val="black"/>
                </a:solidFill>
              </a:rPr>
              <a:t>アドバイザー</a:t>
            </a:r>
            <a:r>
              <a:rPr kumimoji="1" lang="ja-JP" altLang="en-US" sz="1600" dirty="0">
                <a:solidFill>
                  <a:prstClr val="black"/>
                </a:solidFill>
              </a:rPr>
              <a:t>会議に諮った事業だけで</a:t>
            </a:r>
            <a:r>
              <a:rPr kumimoji="1" lang="ja-JP" altLang="en-US" sz="1600" dirty="0" smtClean="0">
                <a:solidFill>
                  <a:prstClr val="black"/>
                </a:solidFill>
              </a:rPr>
              <a:t>なく目標</a:t>
            </a:r>
            <a:r>
              <a:rPr kumimoji="1" lang="ja-JP" altLang="en-US" sz="1600" dirty="0">
                <a:solidFill>
                  <a:prstClr val="black"/>
                </a:solidFill>
              </a:rPr>
              <a:t>設定を行ったすべての事業について、「景観形成の</a:t>
            </a:r>
            <a:r>
              <a:rPr kumimoji="1" lang="ja-JP" altLang="en-US" sz="1600" dirty="0" smtClean="0">
                <a:solidFill>
                  <a:prstClr val="black"/>
                </a:solidFill>
              </a:rPr>
              <a:t>目標達成評価シート」（参考資料４）により、完成後の目標達成度合いの自己評価を行い、その後</a:t>
            </a:r>
            <a:r>
              <a:rPr kumimoji="1" lang="ja-JP" altLang="en-US" sz="1600" dirty="0">
                <a:solidFill>
                  <a:prstClr val="black"/>
                </a:solidFill>
              </a:rPr>
              <a:t>、景観アドバイザーの評価を受けることとしてはどう</a:t>
            </a:r>
            <a:r>
              <a:rPr kumimoji="1" lang="ja-JP" altLang="en-US" sz="1600" dirty="0" smtClean="0">
                <a:solidFill>
                  <a:prstClr val="black"/>
                </a:solidFill>
              </a:rPr>
              <a:t>か</a:t>
            </a:r>
            <a:endParaRPr kumimoji="1" lang="ja-JP" altLang="en-US" sz="1600" dirty="0">
              <a:solidFill>
                <a:prstClr val="black"/>
              </a:solidFill>
            </a:endParaRPr>
          </a:p>
        </p:txBody>
      </p:sp>
      <p:sp>
        <p:nvSpPr>
          <p:cNvPr id="12" name="テキスト ボックス 11"/>
          <p:cNvSpPr txBox="1"/>
          <p:nvPr/>
        </p:nvSpPr>
        <p:spPr>
          <a:xfrm>
            <a:off x="555791" y="2919113"/>
            <a:ext cx="6866432" cy="338554"/>
          </a:xfrm>
          <a:prstGeom prst="rect">
            <a:avLst/>
          </a:prstGeom>
          <a:noFill/>
        </p:spPr>
        <p:txBody>
          <a:bodyPr wrap="square" rtlCol="0">
            <a:spAutoFit/>
          </a:bodyPr>
          <a:lstStyle/>
          <a:p>
            <a:pPr lvl="0"/>
            <a:r>
              <a:rPr kumimoji="1" lang="ja-JP" altLang="en-US" sz="1600" dirty="0">
                <a:solidFill>
                  <a:prstClr val="black"/>
                </a:solidFill>
              </a:rPr>
              <a:t>＜部会での主な意見＞</a:t>
            </a:r>
          </a:p>
        </p:txBody>
      </p:sp>
      <p:sp>
        <p:nvSpPr>
          <p:cNvPr id="14" name="テキスト ボックス 13"/>
          <p:cNvSpPr txBox="1"/>
          <p:nvPr/>
        </p:nvSpPr>
        <p:spPr>
          <a:xfrm>
            <a:off x="714710" y="3257667"/>
            <a:ext cx="7993688" cy="1938992"/>
          </a:xfrm>
          <a:prstGeom prst="rect">
            <a:avLst/>
          </a:prstGeom>
          <a:noFill/>
        </p:spPr>
        <p:txBody>
          <a:bodyPr wrap="square" rtlCol="0">
            <a:spAutoFit/>
          </a:bodyPr>
          <a:lstStyle/>
          <a:p>
            <a:pPr marL="285750" indent="-285750">
              <a:lnSpc>
                <a:spcPct val="150000"/>
              </a:lnSpc>
              <a:buFont typeface="Arial" panose="020B0604020202020204" pitchFamily="34" charset="0"/>
              <a:buChar char="•"/>
              <a:defRPr/>
            </a:pPr>
            <a:r>
              <a:rPr kumimoji="1" lang="ja-JP" altLang="en-US" sz="1600" dirty="0" smtClean="0"/>
              <a:t>自己評価を行うにあたり、評価指標があると評価しやすいのではないか</a:t>
            </a:r>
            <a:endParaRPr kumimoji="1" lang="en-US" altLang="ja-JP" sz="1600" dirty="0" smtClean="0"/>
          </a:p>
          <a:p>
            <a:pPr marL="285750" indent="-285750">
              <a:lnSpc>
                <a:spcPct val="150000"/>
              </a:lnSpc>
              <a:buFont typeface="Arial" panose="020B0604020202020204" pitchFamily="34" charset="0"/>
              <a:buChar char="•"/>
              <a:defRPr/>
            </a:pPr>
            <a:r>
              <a:rPr kumimoji="1" lang="ja-JP" altLang="en-US" sz="1600" dirty="0" smtClean="0"/>
              <a:t>工事</a:t>
            </a:r>
            <a:r>
              <a:rPr kumimoji="1" lang="ja-JP" altLang="en-US" sz="1600" dirty="0"/>
              <a:t>完了後に行う「目標の達成度合いの確認」について、事業担当による「自己評価」の後にアドバイザーによる「第３者評価」を行う</a:t>
            </a:r>
            <a:r>
              <a:rPr kumimoji="1" lang="ja-JP" altLang="en-US" sz="1600" dirty="0" smtClean="0"/>
              <a:t>べき</a:t>
            </a:r>
            <a:endParaRPr kumimoji="1" lang="en-US" altLang="ja-JP" sz="1600" dirty="0" smtClean="0"/>
          </a:p>
          <a:p>
            <a:pPr marL="285750" indent="-285750">
              <a:lnSpc>
                <a:spcPct val="150000"/>
              </a:lnSpc>
              <a:buFont typeface="Arial" panose="020B0604020202020204" pitchFamily="34" charset="0"/>
              <a:buChar char="•"/>
              <a:defRPr/>
            </a:pPr>
            <a:r>
              <a:rPr kumimoji="1" lang="ja-JP" altLang="en-US" sz="1600" dirty="0" smtClean="0"/>
              <a:t>第３者評価については、件数にもよるが、アドバイザー</a:t>
            </a:r>
            <a:r>
              <a:rPr kumimoji="1" lang="ja-JP" altLang="en-US" sz="1600" dirty="0"/>
              <a:t>会議に</a:t>
            </a:r>
            <a:r>
              <a:rPr kumimoji="1" lang="ja-JP" altLang="en-US" sz="1600" dirty="0" smtClean="0"/>
              <a:t>諮らなかった事業も含めて、アドバイザーから評価を受ける方がよい</a:t>
            </a:r>
            <a:endParaRPr kumimoji="1" lang="en-US" altLang="ja-JP" sz="1600" dirty="0"/>
          </a:p>
        </p:txBody>
      </p:sp>
    </p:spTree>
    <p:extLst>
      <p:ext uri="{BB962C8B-B14F-4D97-AF65-F5344CB8AC3E}">
        <p14:creationId xmlns:p14="http://schemas.microsoft.com/office/powerpoint/2010/main" val="128906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4739</TotalTime>
  <Words>553</Words>
  <PresentationFormat>画面に合わせる (4:3)</PresentationFormat>
  <Paragraphs>50</Paragraphs>
  <Slides>6</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Meiryo UI</vt:lpstr>
      <vt:lpstr>ＭＳ Ｐゴシック</vt:lpstr>
      <vt:lpstr>ＭＳ Ｐゴシック 本文</vt:lpstr>
      <vt:lpstr>游ゴシック</vt:lpstr>
      <vt:lpstr>Arial</vt:lpstr>
      <vt:lpstr>Calibri</vt:lpstr>
      <vt:lpstr>Cambria</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2019-11-06T00:25:02Z</cp:lastPrinted>
  <dcterms:created xsi:type="dcterms:W3CDTF">2018-12-04T04:57:03Z</dcterms:created>
  <dcterms:modified xsi:type="dcterms:W3CDTF">2019-11-11T03:59:06Z</dcterms:modified>
</cp:coreProperties>
</file>