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402" r:id="rId3"/>
    <p:sldId id="403" r:id="rId4"/>
    <p:sldId id="404" r:id="rId5"/>
    <p:sldId id="405" r:id="rId6"/>
    <p:sldId id="406" r:id="rId7"/>
    <p:sldId id="408" r:id="rId8"/>
    <p:sldId id="395" r:id="rId9"/>
    <p:sldId id="396" r:id="rId10"/>
    <p:sldId id="397" r:id="rId11"/>
    <p:sldId id="398" r:id="rId12"/>
    <p:sldId id="399" r:id="rId13"/>
    <p:sldId id="400" r:id="rId14"/>
    <p:sldId id="401"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2"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2019/7/2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12C0FF5-1926-4EF1-9AD0-1C65BA9A0EE1}" type="datetime1">
              <a:rPr kumimoji="1" lang="ja-JP" altLang="en-US" smtClean="0"/>
              <a:t>2019/7/2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5598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2F3226-46AA-4555-BE3D-275C2C85C2CA}" type="datetime1">
              <a:rPr kumimoji="1" lang="ja-JP" altLang="en-US" smtClean="0"/>
              <a:t>2019/7/2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81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0AF39-DAD8-42FE-A8E7-776C091D0159}" type="datetime1">
              <a:rPr kumimoji="1" lang="ja-JP" altLang="en-US" smtClean="0"/>
              <a:t>2019/7/2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6186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8FD2626-E10F-4584-9862-2DC55DB3DEEE}" type="datetime1">
              <a:rPr kumimoji="1" lang="ja-JP" altLang="en-US" smtClean="0"/>
              <a:t>2019/7/2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190229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342B798-4F38-44F7-A9EE-7C016A004F9C}" type="datetime1">
              <a:rPr kumimoji="1" lang="ja-JP" altLang="en-US" smtClean="0"/>
              <a:t>2019/7/2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235788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AEBF9E6-B65B-4381-8D8C-E6315B81EC98}" type="datetime1">
              <a:rPr kumimoji="1" lang="ja-JP" altLang="en-US" smtClean="0"/>
              <a:t>2019/7/2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251557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FEA18F8-1923-40D1-80EE-C0271918B1EF}" type="datetime1">
              <a:rPr kumimoji="1" lang="ja-JP" altLang="en-US" smtClean="0"/>
              <a:t>2019/7/2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4151200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AF9B667-4E16-48ED-84DE-D4B450D75D7C}" type="datetime1">
              <a:rPr kumimoji="1" lang="ja-JP" altLang="en-US" smtClean="0"/>
              <a:t>2019/7/2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66306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9129A52-4CC3-402F-9930-6E99549624E5}" type="datetime1">
              <a:rPr kumimoji="1" lang="ja-JP" altLang="en-US" smtClean="0"/>
              <a:t>2019/7/2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151295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11333A-2D8B-4AA0-8DFB-14F1B6785082}" type="datetime1">
              <a:rPr kumimoji="1" lang="ja-JP" altLang="en-US" smtClean="0"/>
              <a:t>2019/7/2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5601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29F64B7-AFB2-4FF5-95D2-F198D310343B}" type="datetime1">
              <a:rPr kumimoji="1" lang="ja-JP" altLang="en-US" smtClean="0"/>
              <a:t>2019/7/2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300343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3F06996-3420-4135-97BC-050939A1680F}" type="datetime1">
              <a:rPr kumimoji="1" lang="ja-JP" altLang="en-US" smtClean="0"/>
              <a:t>2019/7/2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936133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EA1FE1-3900-42D6-A29B-2B17F966B46F}" type="datetime1">
              <a:rPr kumimoji="1" lang="ja-JP" altLang="en-US" smtClean="0"/>
              <a:t>2019/7/2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1048890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FD9DBE-60A1-4DA0-B068-99713DCCA905}" type="datetime1">
              <a:rPr kumimoji="1" lang="ja-JP" altLang="en-US" smtClean="0"/>
              <a:t>2019/7/2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53573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84735D-6A81-4FCE-AA8B-547557222BC9}" type="datetime1">
              <a:rPr kumimoji="1" lang="ja-JP" altLang="en-US" smtClean="0"/>
              <a:t>2019/7/2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12127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85D4771-FF52-4564-AC9D-528E87DB88E4}" type="datetime1">
              <a:rPr kumimoji="1" lang="ja-JP" altLang="en-US" smtClean="0"/>
              <a:t>2019/7/2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83559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47D90FC-19E7-4C88-990E-93F207591D19}" type="datetime1">
              <a:rPr kumimoji="1" lang="ja-JP" altLang="en-US" smtClean="0"/>
              <a:t>2019/7/2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3844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BB34E66-FB91-4E61-991E-B0BE6F0E6550}" type="datetime1">
              <a:rPr kumimoji="1" lang="ja-JP" altLang="en-US" smtClean="0"/>
              <a:t>2019/7/2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3886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DB97DB3-6C17-4A01-AAA0-F55278BDB2C2}" type="datetime1">
              <a:rPr kumimoji="1" lang="ja-JP" altLang="en-US" smtClean="0"/>
              <a:t>2019/7/2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4715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7B752-3BB1-4DA4-892E-277BD8CF17A6}" type="datetime1">
              <a:rPr kumimoji="1" lang="ja-JP" altLang="en-US" smtClean="0"/>
              <a:t>2019/7/2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22389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51E6834-EF75-4B99-9080-FF1E26AB5942}" type="datetime1">
              <a:rPr kumimoji="1" lang="ja-JP" altLang="en-US" smtClean="0"/>
              <a:t>2019/7/2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99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4A4A848-14E4-4891-A72B-8A9ACBE21AF1}" type="datetime1">
              <a:rPr kumimoji="1" lang="ja-JP" altLang="en-US" smtClean="0"/>
              <a:t>2019/7/2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13808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697D0-53C5-4C14-B40B-9588BDE1391F}" type="datetime1">
              <a:rPr kumimoji="1" lang="ja-JP" altLang="en-US" smtClean="0"/>
              <a:t>2019/7/2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4893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C8187-62B5-4B9B-8C98-57BC2042766F}" type="datetime1">
              <a:rPr kumimoji="1" lang="ja-JP" altLang="en-US" smtClean="0"/>
              <a:t>2019/7/2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867587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報告案件１：屋外</a:t>
            </a:r>
            <a:r>
              <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広告物の取組みに</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ついて</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689954" y="105975"/>
            <a:ext cx="1200691" cy="400110"/>
          </a:xfrm>
          <a:prstGeom prst="rect">
            <a:avLst/>
          </a:prstGeom>
          <a:solidFill>
            <a:schemeClr val="bg1"/>
          </a:solidFill>
          <a:ln w="19050">
            <a:solidFill>
              <a:schemeClr val="tx1"/>
            </a:solidFill>
          </a:ln>
        </p:spPr>
        <p:txBody>
          <a:bodyPr wrap="square" rtlCol="0">
            <a:spAutoFit/>
          </a:bodyPr>
          <a:lstStyle/>
          <a:p>
            <a:pPr lvl="0" algn="ctr"/>
            <a:r>
              <a:rPr kumimoji="1" lang="ja-JP" altLang="en-US" sz="2000" dirty="0" smtClean="0">
                <a:solidFill>
                  <a:prstClr val="black"/>
                </a:solidFill>
                <a:latin typeface="ＭＳ Ｐゴシック" panose="020B0600070205080204" pitchFamily="50" charset="-128"/>
              </a:rPr>
              <a:t>資料</a:t>
            </a:r>
            <a:r>
              <a:rPr kumimoji="1" lang="ja-JP" altLang="en-US" sz="2000" dirty="0">
                <a:solidFill>
                  <a:prstClr val="black"/>
                </a:solidFill>
                <a:latin typeface="ＭＳ Ｐゴシック" panose="020B0600070205080204" pitchFamily="50" charset="-128"/>
              </a:rPr>
              <a:t>５</a:t>
            </a:r>
            <a:endParaRPr kumimoji="1" lang="en-US" altLang="ja-JP" sz="2000" dirty="0">
              <a:solidFill>
                <a:prstClr val="black"/>
              </a:solidFill>
              <a:latin typeface="ＭＳ Ｐゴシック" panose="020B0600070205080204" pitchFamily="50" charset="-128"/>
            </a:endParaRPr>
          </a:p>
        </p:txBody>
      </p:sp>
      <p:sp>
        <p:nvSpPr>
          <p:cNvPr id="7" name="テキスト ボックス 6"/>
          <p:cNvSpPr txBox="1"/>
          <p:nvPr/>
        </p:nvSpPr>
        <p:spPr>
          <a:xfrm>
            <a:off x="408602" y="1090683"/>
            <a:ext cx="8326796" cy="4893647"/>
          </a:xfrm>
          <a:prstGeom prst="rect">
            <a:avLst/>
          </a:prstGeom>
          <a:noFill/>
        </p:spPr>
        <p:txBody>
          <a:bodyPr wrap="square" rtlCol="0">
            <a:spAutoFit/>
          </a:bodyPr>
          <a:lstStyle/>
          <a:p>
            <a:pPr lvl="0">
              <a:lnSpc>
                <a:spcPct val="150000"/>
              </a:lnSpc>
            </a:pPr>
            <a:r>
              <a:rPr kumimoji="1" lang="ja-JP" altLang="en-US" sz="2400" b="1" dirty="0" smtClean="0">
                <a:solidFill>
                  <a:prstClr val="black"/>
                </a:solidFill>
                <a:latin typeface="ＭＳ Ｐゴシック" panose="020B0600070205080204" pitchFamily="50" charset="-128"/>
              </a:rPr>
              <a:t>１．大阪府</a:t>
            </a:r>
            <a:r>
              <a:rPr kumimoji="1" lang="ja-JP" altLang="en-US" sz="2400" b="1" dirty="0">
                <a:solidFill>
                  <a:prstClr val="black"/>
                </a:solidFill>
                <a:latin typeface="ＭＳ Ｐゴシック" panose="020B0600070205080204" pitchFamily="50" charset="-128"/>
              </a:rPr>
              <a:t>屋外広告業者に対する処分基準の運用</a:t>
            </a:r>
            <a:r>
              <a:rPr kumimoji="1" lang="ja-JP" altLang="en-US" sz="2400" b="1" dirty="0" smtClean="0">
                <a:solidFill>
                  <a:prstClr val="black"/>
                </a:solidFill>
                <a:latin typeface="ＭＳ Ｐゴシック" panose="020B0600070205080204" pitchFamily="50" charset="-128"/>
              </a:rPr>
              <a:t>開始</a:t>
            </a:r>
            <a:endParaRPr kumimoji="1" lang="en-US" altLang="ja-JP" sz="2400" b="1" dirty="0" smtClean="0">
              <a:solidFill>
                <a:prstClr val="black"/>
              </a:solidFill>
              <a:latin typeface="ＭＳ Ｐゴシック" panose="020B0600070205080204" pitchFamily="50" charset="-128"/>
            </a:endParaRPr>
          </a:p>
          <a:p>
            <a:pPr lvl="0">
              <a:lnSpc>
                <a:spcPct val="150000"/>
              </a:lnSpc>
            </a:pPr>
            <a:endParaRPr kumimoji="1" lang="ja-JP" altLang="en-US" sz="2400" b="1" dirty="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2000" dirty="0">
                <a:solidFill>
                  <a:prstClr val="black"/>
                </a:solidFill>
                <a:latin typeface="ＭＳ Ｐゴシック" panose="020B0600070205080204" pitchFamily="50" charset="-128"/>
              </a:rPr>
              <a:t>大阪府では、平成</a:t>
            </a:r>
            <a:r>
              <a:rPr kumimoji="1" lang="en-US" altLang="ja-JP" sz="2000" dirty="0">
                <a:solidFill>
                  <a:prstClr val="black"/>
                </a:solidFill>
                <a:latin typeface="ＭＳ Ｐゴシック" panose="020B0600070205080204" pitchFamily="50" charset="-128"/>
              </a:rPr>
              <a:t>30</a:t>
            </a:r>
            <a:r>
              <a:rPr kumimoji="1" lang="ja-JP" altLang="en-US" sz="2000" dirty="0">
                <a:solidFill>
                  <a:prstClr val="black"/>
                </a:solidFill>
                <a:latin typeface="ＭＳ Ｐゴシック" panose="020B0600070205080204" pitchFamily="50" charset="-128"/>
              </a:rPr>
              <a:t>年</a:t>
            </a:r>
            <a:r>
              <a:rPr kumimoji="1" lang="en-US" altLang="ja-JP" sz="2000" dirty="0">
                <a:solidFill>
                  <a:prstClr val="black"/>
                </a:solidFill>
                <a:latin typeface="ＭＳ Ｐゴシック" panose="020B0600070205080204" pitchFamily="50" charset="-128"/>
              </a:rPr>
              <a:t>1</a:t>
            </a:r>
            <a:r>
              <a:rPr kumimoji="1" lang="ja-JP" altLang="en-US" sz="2000" dirty="0">
                <a:solidFill>
                  <a:prstClr val="black"/>
                </a:solidFill>
                <a:latin typeface="ＭＳ Ｐゴシック" panose="020B0600070205080204" pitchFamily="50" charset="-128"/>
              </a:rPr>
              <a:t>月に策定した「都市景観ビジョン・大阪」に基づき、景観に与える影響が大きい屋外広告物の適切な掲出の誘導を図っている</a:t>
            </a:r>
            <a:r>
              <a:rPr kumimoji="1" lang="ja-JP" altLang="en-US" sz="2000" dirty="0" smtClean="0">
                <a:solidFill>
                  <a:prstClr val="black"/>
                </a:solidFill>
                <a:latin typeface="ＭＳ Ｐゴシック" panose="020B0600070205080204" pitchFamily="50" charset="-128"/>
              </a:rPr>
              <a:t>。</a:t>
            </a:r>
            <a:endParaRPr kumimoji="1" lang="en-US" altLang="ja-JP" sz="2000" dirty="0" smtClean="0">
              <a:solidFill>
                <a:prstClr val="black"/>
              </a:solidFill>
              <a:latin typeface="ＭＳ Ｐゴシック" panose="020B0600070205080204" pitchFamily="50" charset="-128"/>
            </a:endParaRPr>
          </a:p>
          <a:p>
            <a:pPr marL="266700" lvl="0" indent="-19050">
              <a:lnSpc>
                <a:spcPct val="150000"/>
              </a:lnSpc>
              <a:buFont typeface="Wingdings" panose="05000000000000000000" pitchFamily="2" charset="2"/>
              <a:buChar char="Ø"/>
            </a:pPr>
            <a:endParaRPr kumimoji="1" lang="ja-JP" altLang="en-US" sz="2000" dirty="0">
              <a:solidFill>
                <a:prstClr val="black"/>
              </a:solidFill>
              <a:latin typeface="ＭＳ Ｐゴシック" panose="020B0600070205080204" pitchFamily="50" charset="-128"/>
            </a:endParaRPr>
          </a:p>
          <a:p>
            <a:pPr marL="266700" lvl="0" indent="-19050">
              <a:lnSpc>
                <a:spcPct val="150000"/>
              </a:lnSpc>
              <a:buFont typeface="Wingdings" panose="05000000000000000000" pitchFamily="2" charset="2"/>
              <a:buChar char="Ø"/>
            </a:pPr>
            <a:r>
              <a:rPr kumimoji="1" lang="ja-JP" altLang="en-US" sz="2000" dirty="0">
                <a:solidFill>
                  <a:prstClr val="black"/>
                </a:solidFill>
                <a:latin typeface="ＭＳ Ｐゴシック" panose="020B0600070205080204" pitchFamily="50" charset="-128"/>
              </a:rPr>
              <a:t>このたび、屋外広告業者の違反行為に対する大阪府屋外広告物条例第</a:t>
            </a:r>
            <a:r>
              <a:rPr kumimoji="1" lang="en-US" altLang="ja-JP" sz="2000" dirty="0">
                <a:solidFill>
                  <a:prstClr val="black"/>
                </a:solidFill>
                <a:latin typeface="ＭＳ Ｐゴシック" panose="020B0600070205080204" pitchFamily="50" charset="-128"/>
              </a:rPr>
              <a:t>24</a:t>
            </a:r>
            <a:r>
              <a:rPr kumimoji="1" lang="ja-JP" altLang="en-US" sz="2000" dirty="0">
                <a:solidFill>
                  <a:prstClr val="black"/>
                </a:solidFill>
                <a:latin typeface="ＭＳ Ｐゴシック" panose="020B0600070205080204" pitchFamily="50" charset="-128"/>
              </a:rPr>
              <a:t>条の</a:t>
            </a:r>
            <a:r>
              <a:rPr kumimoji="1" lang="en-US" altLang="ja-JP" sz="2000" dirty="0">
                <a:solidFill>
                  <a:prstClr val="black"/>
                </a:solidFill>
                <a:latin typeface="ＭＳ Ｐゴシック" panose="020B0600070205080204" pitchFamily="50" charset="-128"/>
              </a:rPr>
              <a:t>4</a:t>
            </a:r>
            <a:r>
              <a:rPr kumimoji="1" lang="ja-JP" altLang="en-US" sz="2000" dirty="0">
                <a:solidFill>
                  <a:prstClr val="black"/>
                </a:solidFill>
                <a:latin typeface="ＭＳ Ｐゴシック" panose="020B0600070205080204" pitchFamily="50" charset="-128"/>
              </a:rPr>
              <a:t>の規定に基づく登録の取消し等の処分の基準と、その手続き等を定める「大阪府屋外広告業者に対する処分基準」を策定し、平成</a:t>
            </a:r>
            <a:r>
              <a:rPr kumimoji="1" lang="en-US" altLang="ja-JP" sz="2000" dirty="0">
                <a:solidFill>
                  <a:prstClr val="black"/>
                </a:solidFill>
                <a:latin typeface="ＭＳ Ｐゴシック" panose="020B0600070205080204" pitchFamily="50" charset="-128"/>
              </a:rPr>
              <a:t>31</a:t>
            </a:r>
            <a:r>
              <a:rPr kumimoji="1" lang="ja-JP" altLang="en-US" sz="2000" dirty="0">
                <a:solidFill>
                  <a:prstClr val="black"/>
                </a:solidFill>
                <a:latin typeface="ＭＳ Ｐゴシック" panose="020B0600070205080204" pitchFamily="50" charset="-128"/>
              </a:rPr>
              <a:t>年</a:t>
            </a:r>
            <a:r>
              <a:rPr kumimoji="1" lang="en-US" altLang="ja-JP" sz="2000" dirty="0">
                <a:solidFill>
                  <a:prstClr val="black"/>
                </a:solidFill>
                <a:latin typeface="ＭＳ Ｐゴシック" panose="020B0600070205080204" pitchFamily="50" charset="-128"/>
              </a:rPr>
              <a:t>4</a:t>
            </a:r>
            <a:r>
              <a:rPr kumimoji="1" lang="ja-JP" altLang="en-US" sz="2000" dirty="0">
                <a:solidFill>
                  <a:prstClr val="black"/>
                </a:solidFill>
                <a:latin typeface="ＭＳ Ｐゴシック" panose="020B0600070205080204" pitchFamily="50" charset="-128"/>
              </a:rPr>
              <a:t>月</a:t>
            </a:r>
            <a:r>
              <a:rPr kumimoji="1" lang="en-US" altLang="ja-JP" sz="2000" dirty="0">
                <a:solidFill>
                  <a:prstClr val="black"/>
                </a:solidFill>
                <a:latin typeface="ＭＳ Ｐゴシック" panose="020B0600070205080204" pitchFamily="50" charset="-128"/>
              </a:rPr>
              <a:t>1</a:t>
            </a:r>
            <a:r>
              <a:rPr kumimoji="1" lang="ja-JP" altLang="en-US" sz="2000" dirty="0">
                <a:solidFill>
                  <a:prstClr val="black"/>
                </a:solidFill>
                <a:latin typeface="ＭＳ Ｐゴシック" panose="020B0600070205080204" pitchFamily="50" charset="-128"/>
              </a:rPr>
              <a:t>日より運用を開始した</a:t>
            </a:r>
            <a:r>
              <a:rPr kumimoji="1" lang="ja-JP" altLang="en-US" sz="2000" dirty="0" smtClean="0">
                <a:solidFill>
                  <a:prstClr val="black"/>
                </a:solidFill>
                <a:latin typeface="ＭＳ Ｐゴシック" panose="020B0600070205080204" pitchFamily="50" charset="-128"/>
              </a:rPr>
              <a:t>。</a:t>
            </a:r>
            <a:endPar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8534399" y="6541478"/>
            <a:ext cx="356245" cy="199292"/>
          </a:xfrm>
          <a:ln>
            <a:noFill/>
          </a:ln>
        </p:spPr>
        <p:txBody>
          <a:bodyPr/>
          <a:lstStyle/>
          <a:p>
            <a:fld id="{8DDB306B-CB1A-4F92-AE18-14C2D5855DBA}" type="slidenum">
              <a:rPr kumimoji="1" lang="ja-JP" altLang="en-US" smtClean="0">
                <a:latin typeface="HGP創英角ｺﾞｼｯｸUB" panose="020B0900000000000000" pitchFamily="50" charset="-128"/>
                <a:ea typeface="HGP創英角ｺﾞｼｯｸUB" panose="020B0900000000000000" pitchFamily="50" charset="-128"/>
              </a:rPr>
              <a:t>1</a:t>
            </a:fld>
            <a:endParaRPr kumimoji="1" lang="ja-JP" altLang="en-US">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09612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4565" y="244073"/>
            <a:ext cx="7422225"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１．民間が主体的に景観づくりに取り組み、積極的に投資できる環境をつくる</a:t>
            </a:r>
            <a:endParaRPr kumimoji="0"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3289362787"/>
              </p:ext>
            </p:extLst>
          </p:nvPr>
        </p:nvGraphicFramePr>
        <p:xfrm>
          <a:off x="377751" y="625020"/>
          <a:ext cx="8407153" cy="5928180"/>
        </p:xfrm>
        <a:graphic>
          <a:graphicData uri="http://schemas.openxmlformats.org/drawingml/2006/table">
            <a:tbl>
              <a:tblPr firstRow="1" bandRow="1">
                <a:tableStyleId>{616DA210-FB5B-4158-B5E0-FEB733F419BA}</a:tableStyleId>
              </a:tblPr>
              <a:tblGrid>
                <a:gridCol w="281210">
                  <a:extLst>
                    <a:ext uri="{9D8B030D-6E8A-4147-A177-3AD203B41FA5}">
                      <a16:colId xmlns:a16="http://schemas.microsoft.com/office/drawing/2014/main" val="4216197973"/>
                    </a:ext>
                  </a:extLst>
                </a:gridCol>
                <a:gridCol w="2837447">
                  <a:extLst>
                    <a:ext uri="{9D8B030D-6E8A-4147-A177-3AD203B41FA5}">
                      <a16:colId xmlns:a16="http://schemas.microsoft.com/office/drawing/2014/main" val="3971994095"/>
                    </a:ext>
                  </a:extLst>
                </a:gridCol>
                <a:gridCol w="5288496">
                  <a:extLst>
                    <a:ext uri="{9D8B030D-6E8A-4147-A177-3AD203B41FA5}">
                      <a16:colId xmlns:a16="http://schemas.microsoft.com/office/drawing/2014/main" val="2054224964"/>
                    </a:ext>
                  </a:extLst>
                </a:gridCol>
              </a:tblGrid>
              <a:tr h="361911">
                <a:tc gridSpan="2">
                  <a:txBody>
                    <a:bodyPr/>
                    <a:lstStyle/>
                    <a:p>
                      <a:pPr algn="ct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実現に向けた取組み</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kumimoji="1" lang="ja-JP" altLang="en-US"/>
                    </a:p>
                  </a:txBody>
                  <a:tcPr/>
                </a:tc>
                <a:tc>
                  <a:txBody>
                    <a:bodyPr/>
                    <a:lstStyle/>
                    <a:p>
                      <a:pPr algn="ct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現在の取組み状況：（　）内策定年月</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内部局</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81784823"/>
                  </a:ext>
                </a:extLst>
              </a:tr>
              <a:tr h="1103064">
                <a:tc gridSpan="2">
                  <a:txBody>
                    <a:bodyPr/>
                    <a:lstStyle/>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○方針・計画の提示</a:t>
                      </a: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・グリーンデザイン推進戦略（</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住宅まちづくり部都市空間創造室</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・淀川沿川広域連携型まちづくり戦略（</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住宅まちづくり部都市空間創造室</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・千里ニュータウン再生指針</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住宅まちづくり部都市居住課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7880580"/>
                  </a:ext>
                </a:extLst>
              </a:tr>
              <a:tr h="357403">
                <a:tc gridSpan="3">
                  <a:txBody>
                    <a:bodyPr/>
                    <a:lstStyle/>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○適切な規制誘導による景観づくり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43248280"/>
                  </a:ext>
                </a:extLst>
              </a:tr>
              <a:tr h="914522">
                <a:tc rowSpan="5">
                  <a:txBody>
                    <a:bodyPr/>
                    <a:lstStyle/>
                    <a:p>
                      <a:pPr marL="546100" indent="-546100"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p>
                      <a:pPr marL="352425" indent="-352425"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p>
                      <a:pPr marL="546100" indent="-546100"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・まちづくり団体の認定や景観協定等と連動した規制誘導の検討</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・実感できるみどりづくり事業　あべのハルカス（</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月）他</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環境農林水産部みどり推進室みどり企画課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・みどりの風促進区域の緑化促進　</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府内</a:t>
                      </a:r>
                      <a:r>
                        <a:rPr lang="en-US" altLang="zh-TW"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12</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路線約</a:t>
                      </a:r>
                      <a:r>
                        <a:rPr lang="en-US" altLang="zh-TW"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200km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環境農林水産部みどり推進室みどり企画課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建築協定締結地区</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r>
                        <a:rPr lang="en-US" altLang="zh-TW"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41</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地区</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（新規</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smtClean="0">
                          <a:solidFill>
                            <a:srgbClr val="000000"/>
                          </a:solidFill>
                          <a:latin typeface="HG丸ｺﾞｼｯｸM-PRO" panose="020F0600000000000000" pitchFamily="50" charset="-128"/>
                          <a:ea typeface="HG丸ｺﾞｼｯｸM-PRO" panose="020F0600000000000000" pitchFamily="50" charset="-128"/>
                        </a:rPr>
                        <a:t>地区　</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・屋外広告物の適正管理の強化（</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10</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251488"/>
                  </a:ext>
                </a:extLst>
              </a:tr>
              <a:tr h="649336">
                <a:tc vMerge="1">
                  <a:txBody>
                    <a:bodyPr/>
                    <a:lstStyle/>
                    <a:p>
                      <a:pPr marL="546100" indent="-176213"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・無電柱化等の促進策や市街化調整区域の土地利用における景観配慮の検討</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大阪府無電柱化推進計画</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策定（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（重点</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14</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路線延長</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374.6km</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都市整備部</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交通道路室道路環境課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440623"/>
                  </a:ext>
                </a:extLst>
              </a:tr>
              <a:tr h="482869">
                <a:tc vMerge="1">
                  <a:txBody>
                    <a:bodyPr/>
                    <a:lstStyle/>
                    <a:p>
                      <a:pPr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・景観上重要な建築物等の活用促進</a:t>
                      </a:r>
                    </a:p>
                    <a:p>
                      <a:pPr algn="l"/>
                      <a:endPar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岸和田市景観重要樹木</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（「奥家の椋」「塔原町のサクラ」「吉井町のエ</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ノキ」）の指定（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岸和田市都市計画課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2326812"/>
                  </a:ext>
                </a:extLst>
              </a:tr>
              <a:tr h="382050">
                <a:tc vMerge="1">
                  <a:txBody>
                    <a:bodyPr/>
                    <a:lstStyle/>
                    <a:p>
                      <a:pPr marL="352425" indent="-352425"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・法令に基づく景観誘導や歴史・自然環境等の保全</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・文化的景観保護推進事業（</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年度１件）</a:t>
                      </a:r>
                      <a:endPar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algn="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教育庁文化財保護課</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436215"/>
                  </a:ext>
                </a:extLst>
              </a:tr>
              <a:tr h="719050">
                <a:tc vMerge="1">
                  <a:txBody>
                    <a:bodyPr/>
                    <a:lstStyle/>
                    <a:p>
                      <a:pPr marL="546100" indent="-546100"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・ルール・マナーの向上による景観づくり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・百舌鳥・古市古墳群の世界文化遺産登録に向けた屋外広告物適正化の促進（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4</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住宅まちづくり部</a:t>
                      </a:r>
                      <a:r>
                        <a:rPr kumimoji="1" lang="zh-TW"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建築指導室建築企画課</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2880353"/>
                  </a:ext>
                </a:extLst>
              </a:tr>
            </a:tbl>
          </a:graphicData>
        </a:graphic>
      </p:graphicFrame>
      <p:sp>
        <p:nvSpPr>
          <p:cNvPr id="8" name="スライド番号プレースホルダー 1"/>
          <p:cNvSpPr txBox="1">
            <a:spLocks/>
          </p:cNvSpPr>
          <p:nvPr/>
        </p:nvSpPr>
        <p:spPr>
          <a:xfrm>
            <a:off x="8475785" y="6529754"/>
            <a:ext cx="414860" cy="218774"/>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latin typeface="HGP創英角ｺﾞｼｯｸUB" panose="020B0900000000000000" pitchFamily="50" charset="-128"/>
                <a:ea typeface="HGP創英角ｺﾞｼｯｸUB" panose="020B0900000000000000" pitchFamily="50" charset="-128"/>
              </a:rPr>
              <a:t>10 </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84648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354921549"/>
              </p:ext>
            </p:extLst>
          </p:nvPr>
        </p:nvGraphicFramePr>
        <p:xfrm>
          <a:off x="377750" y="263769"/>
          <a:ext cx="8414556" cy="6172791"/>
        </p:xfrm>
        <a:graphic>
          <a:graphicData uri="http://schemas.openxmlformats.org/drawingml/2006/table">
            <a:tbl>
              <a:tblPr firstRow="1" bandRow="1">
                <a:tableStyleId>{616DA210-FB5B-4158-B5E0-FEB733F419BA}</a:tableStyleId>
              </a:tblPr>
              <a:tblGrid>
                <a:gridCol w="293331">
                  <a:extLst>
                    <a:ext uri="{9D8B030D-6E8A-4147-A177-3AD203B41FA5}">
                      <a16:colId xmlns:a16="http://schemas.microsoft.com/office/drawing/2014/main" val="4216197973"/>
                    </a:ext>
                  </a:extLst>
                </a:gridCol>
                <a:gridCol w="2507826">
                  <a:extLst>
                    <a:ext uri="{9D8B030D-6E8A-4147-A177-3AD203B41FA5}">
                      <a16:colId xmlns:a16="http://schemas.microsoft.com/office/drawing/2014/main" val="1119167133"/>
                    </a:ext>
                  </a:extLst>
                </a:gridCol>
                <a:gridCol w="5613399">
                  <a:extLst>
                    <a:ext uri="{9D8B030D-6E8A-4147-A177-3AD203B41FA5}">
                      <a16:colId xmlns:a16="http://schemas.microsoft.com/office/drawing/2014/main" val="2891764393"/>
                    </a:ext>
                  </a:extLst>
                </a:gridCol>
              </a:tblGrid>
              <a:tr h="391492">
                <a:tc gridSpan="2">
                  <a:txBody>
                    <a:bodyPr/>
                    <a:lstStyle/>
                    <a:p>
                      <a:pPr algn="ct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実現に向けた取組み</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kumimoji="1" lang="ja-JP" altLang="en-US"/>
                    </a:p>
                  </a:txBody>
                  <a:tcPr/>
                </a:tc>
                <a:tc>
                  <a:txBody>
                    <a:bodyPr/>
                    <a:lstStyle/>
                    <a:p>
                      <a:pPr algn="ct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現在の取組み状況：（　）内策定年月</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内部局</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81784823"/>
                  </a:ext>
                </a:extLst>
              </a:tr>
              <a:tr h="314824">
                <a:tc gridSpan="3">
                  <a:txBody>
                    <a:bodyPr/>
                    <a:lstStyle/>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○公的資産の民間開放</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43248280"/>
                  </a:ext>
                </a:extLst>
              </a:tr>
              <a:tr h="777822">
                <a:tc rowSpan="2">
                  <a:txBody>
                    <a:bodyPr/>
                    <a:lstStyle/>
                    <a:p>
                      <a:pPr marL="546100" indent="-546100"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p>
                      <a:pPr marL="352425" indent="-352425"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p>
                      <a:pPr marL="546100" indent="-546100"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・公共空間の民間開放による賑わいづくり</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・水辺魅力の向上事業、中之島にぎわいの森づくり（</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府民文化部都市魅力創造局魅力づくり課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・御堂筋イルミネーション（</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11</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府民文化部都市魅力創造局魅力づくり課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・狭山池エリアの都市・地域再生等</a:t>
                      </a:r>
                      <a:r>
                        <a:rPr lang="ja-JP" altLang="en-US" sz="1200" b="0" i="0" u="none" strike="noStrike" baseline="0" dirty="0" err="1" smtClean="0">
                          <a:solidFill>
                            <a:srgbClr val="000000"/>
                          </a:solidFill>
                          <a:latin typeface="HG丸ｺﾞｼｯｸM-PRO" panose="020F0600000000000000" pitchFamily="50" charset="-128"/>
                          <a:ea typeface="HG丸ｺﾞｼｯｸM-PRO" panose="020F0600000000000000" pitchFamily="50" charset="-128"/>
                        </a:rPr>
                        <a:t>利用利用</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区域の指定（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　　　　　　</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都市整備部河川室河川環境課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・枚方宿みなと五六市の開催（</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淀川河川公園</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・大阪府営公園マスタープランの策定（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都市整備部都市計画室公園課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251488"/>
                  </a:ext>
                </a:extLst>
              </a:tr>
              <a:tr h="474198">
                <a:tc vMerge="1">
                  <a:txBody>
                    <a:bodyPr/>
                    <a:lstStyle/>
                    <a:p>
                      <a:pPr marL="546100" indent="-176213"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・景観資源を活かした賑わいの創出</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・新たなライトアップによるアート空間「キタハマミズム」の整備（</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11</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　　　　　　　　　　</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都市整備部西大阪治水事務所水都再生課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・広域サイクルルート連携事業（</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年９月）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住宅まちづくり部都市空間創造室</a:t>
                      </a:r>
                      <a:r>
                        <a:rPr kumimoji="1" lang="en-US" altLang="ja-JP" sz="1200" b="0" i="0" u="none" strike="noStrike" kern="1200" cap="none" spc="0" normalizeH="0" baseline="0" noProof="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440623"/>
                  </a:ext>
                </a:extLst>
              </a:tr>
              <a:tr h="345835">
                <a:tc gridSpan="3">
                  <a:txBody>
                    <a:bodyPr/>
                    <a:lstStyle/>
                    <a:p>
                      <a:pPr marL="546100" indent="-546100"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○公民連携のプラットフォームづくり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3911921"/>
                  </a:ext>
                </a:extLst>
              </a:tr>
              <a:tr h="777822">
                <a:tc rowSpan="2">
                  <a:txBody>
                    <a:bodyPr/>
                    <a:lstStyle/>
                    <a:p>
                      <a:pPr marL="546100" indent="-546100" algn="l"/>
                      <a:endPar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・景観協議会等のまちづくり団体のプラットフォームづくり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・泉北ニュータウンまちづくりプラットフォーム（</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12</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住宅まちづくり部都市居住課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・淀川沿川まちづくりプラットホーム（</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6</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住宅まちづくり部都市空間創造室</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・おおさか農空間づくりプラットフォーム（</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環境農林水産部農政室整備課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2426729"/>
                  </a:ext>
                </a:extLst>
              </a:tr>
              <a:tr h="777822">
                <a:tc vMerge="1">
                  <a:txBody>
                    <a:bodyPr/>
                    <a:lstStyle/>
                    <a:p>
                      <a:pPr marL="546100" indent="-546100"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・景観まちづくりに関する府民運動の展開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・大阪の繁華街ミナミにおける環境浄化と環境美化に向けた取り組み（</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　　　　　　　　　　　　　　　　　　　　　</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大阪商工会議所</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・御堂筋アメニティ事業（</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5</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公益財団法人大阪みどりのトラスト協会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・第</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5</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回大阪景観広告フォーラムの実施（</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11</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大阪屋外広告美術協同組合</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9690633"/>
                  </a:ext>
                </a:extLst>
              </a:tr>
            </a:tbl>
          </a:graphicData>
        </a:graphic>
      </p:graphicFrame>
      <p:sp>
        <p:nvSpPr>
          <p:cNvPr id="6" name="スライド番号プレースホルダー 1"/>
          <p:cNvSpPr txBox="1">
            <a:spLocks/>
          </p:cNvSpPr>
          <p:nvPr/>
        </p:nvSpPr>
        <p:spPr>
          <a:xfrm>
            <a:off x="8475785" y="6529754"/>
            <a:ext cx="414860" cy="218774"/>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latin typeface="HGP創英角ｺﾞｼｯｸUB" panose="020B0900000000000000" pitchFamily="50" charset="-128"/>
                <a:ea typeface="HGP創英角ｺﾞｼｯｸUB" panose="020B0900000000000000" pitchFamily="50" charset="-128"/>
              </a:rPr>
              <a:t>11</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82498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9395" y="149396"/>
            <a:ext cx="7422225"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２．</a:t>
            </a:r>
            <a:r>
              <a:rPr kumimoji="0"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公共事業の実施にあたっては、地域の景観づくりの模範となるよう努める</a:t>
            </a:r>
            <a:endParaRPr kumimoji="0"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3956615585"/>
              </p:ext>
            </p:extLst>
          </p:nvPr>
        </p:nvGraphicFramePr>
        <p:xfrm>
          <a:off x="401197" y="487950"/>
          <a:ext cx="8407153" cy="6041804"/>
        </p:xfrm>
        <a:graphic>
          <a:graphicData uri="http://schemas.openxmlformats.org/drawingml/2006/table">
            <a:tbl>
              <a:tblPr firstRow="1" bandRow="1">
                <a:tableStyleId>{616DA210-FB5B-4158-B5E0-FEB733F419BA}</a:tableStyleId>
              </a:tblPr>
              <a:tblGrid>
                <a:gridCol w="329336">
                  <a:extLst>
                    <a:ext uri="{9D8B030D-6E8A-4147-A177-3AD203B41FA5}">
                      <a16:colId xmlns:a16="http://schemas.microsoft.com/office/drawing/2014/main" val="4216197973"/>
                    </a:ext>
                  </a:extLst>
                </a:gridCol>
                <a:gridCol w="3132221">
                  <a:extLst>
                    <a:ext uri="{9D8B030D-6E8A-4147-A177-3AD203B41FA5}">
                      <a16:colId xmlns:a16="http://schemas.microsoft.com/office/drawing/2014/main" val="2957557635"/>
                    </a:ext>
                  </a:extLst>
                </a:gridCol>
                <a:gridCol w="4945596">
                  <a:extLst>
                    <a:ext uri="{9D8B030D-6E8A-4147-A177-3AD203B41FA5}">
                      <a16:colId xmlns:a16="http://schemas.microsoft.com/office/drawing/2014/main" val="3128514290"/>
                    </a:ext>
                  </a:extLst>
                </a:gridCol>
              </a:tblGrid>
              <a:tr h="430871">
                <a:tc gridSpan="2">
                  <a:txBody>
                    <a:bodyPr/>
                    <a:lstStyle/>
                    <a:p>
                      <a:pPr algn="ct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実現に向けた取組み</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kumimoji="1" lang="ja-JP" altLang="en-US"/>
                    </a:p>
                  </a:txBody>
                  <a:tcPr/>
                </a:tc>
                <a:tc>
                  <a:txBody>
                    <a:bodyPr/>
                    <a:lstStyle/>
                    <a:p>
                      <a:pPr algn="ct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現在の取組み状況：（　）内策定年月</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内部局</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81784823"/>
                  </a:ext>
                </a:extLst>
              </a:tr>
              <a:tr h="322999">
                <a:tc gridSpan="3">
                  <a:txBody>
                    <a:bodyPr/>
                    <a:lstStyle/>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○公共建築物の景観への配慮</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43248280"/>
                  </a:ext>
                </a:extLst>
              </a:tr>
              <a:tr h="428919">
                <a:tc rowSpan="2">
                  <a:txBody>
                    <a:bodyPr/>
                    <a:lstStyle/>
                    <a:p>
                      <a:pPr marL="546100" indent="-546100"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・地域景観をリードする施設づくり</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・大阪府営住宅建替事業（</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団地</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957</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戸）</a:t>
                      </a:r>
                      <a:endPar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住宅まちづくり部住宅経営室・公共建築室</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251488"/>
                  </a:ext>
                </a:extLst>
              </a:tr>
              <a:tr h="428919">
                <a:tc vMerge="1">
                  <a:txBody>
                    <a:bodyPr/>
                    <a:lstStyle/>
                    <a:p>
                      <a:pPr marL="546100" indent="-176213"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・屋外空間における景観づくり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・「公共建築整備マニュアル」による公共建築づくり</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ts val="13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住宅まちづくり部公共建築室</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440623"/>
                  </a:ext>
                </a:extLst>
              </a:tr>
              <a:tr h="317814">
                <a:tc gridSpan="3">
                  <a:txBody>
                    <a:bodyPr/>
                    <a:lstStyle/>
                    <a:p>
                      <a:pPr marL="546100" indent="-546100" algn="l">
                        <a:lnSpc>
                          <a:spcPts val="1300"/>
                        </a:lnSpc>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○都市インフラや面的開発の景観への配慮</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3911921"/>
                  </a:ext>
                </a:extLst>
              </a:tr>
              <a:tr h="430871">
                <a:tc rowSpan="6">
                  <a:txBody>
                    <a:bodyPr/>
                    <a:lstStyle/>
                    <a:p>
                      <a:pPr marL="546100" indent="-546100" algn="l"/>
                      <a:endPar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・道路・鉄軌道の景観づくり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・三国塚口線（豊中市庄内地区）の整備（</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zh-TW"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都市整備部池田土木事務所</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2426729"/>
                  </a:ext>
                </a:extLst>
              </a:tr>
              <a:tr h="430871">
                <a:tc vMerge="1">
                  <a:txBody>
                    <a:bodyPr/>
                    <a:lstStyle/>
                    <a:p>
                      <a:endParaRPr kumimoji="1" lang="ja-JP" altLang="en-US"/>
                    </a:p>
                  </a:txBody>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・水辺の景観づくり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都市・地域再生等利用区域の指定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区域（</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ts val="13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都市整備部河川室河川環境課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567890"/>
                  </a:ext>
                </a:extLst>
              </a:tr>
              <a:tr h="430871">
                <a:tc vMerge="1">
                  <a:txBody>
                    <a:bodyPr/>
                    <a:lstStyle/>
                    <a:p>
                      <a:endParaRPr kumimoji="1" lang="ja-JP" altLang="en-US"/>
                    </a:p>
                  </a:txBody>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・緑の景観づくり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300"/>
                        </a:lnSpc>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・第８回みどりのまちづくり賞（大阪ランドスケープ賞）</a:t>
                      </a:r>
                      <a:endPar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algn="r">
                        <a:lnSpc>
                          <a:spcPts val="1300"/>
                        </a:lnSpc>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zh-TW"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都市整備部都市計画室公園課</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dirty="0"/>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6890183"/>
                  </a:ext>
                </a:extLst>
              </a:tr>
              <a:tr h="430871">
                <a:tc vMerge="1">
                  <a:txBody>
                    <a:bodyPr/>
                    <a:lstStyle/>
                    <a:p>
                      <a:endParaRPr kumimoji="1" lang="ja-JP" altLang="en-US"/>
                    </a:p>
                  </a:txBody>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・夜間の景観づくり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・大阪・光の饗宴</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府民文化部都市魅力創造局魅力づくり推進課</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7542147"/>
                  </a:ext>
                </a:extLst>
              </a:tr>
              <a:tr h="764820">
                <a:tc vMerge="1">
                  <a:txBody>
                    <a:bodyPr/>
                    <a:lstStyle/>
                    <a:p>
                      <a:endParaRPr kumimoji="1" lang="ja-JP" altLang="en-US"/>
                    </a:p>
                  </a:txBody>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・面的整備エリアの景観づくり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300"/>
                        </a:lnSpc>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・うめきた２期の事業者決定（</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algn="r">
                        <a:lnSpc>
                          <a:spcPts val="1300"/>
                        </a:lnSpc>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宅まちづくり部都市空間創造室</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a:lnSpc>
                          <a:spcPts val="1300"/>
                        </a:lnSpc>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・密集住宅市街地整備促進事業（</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algn="r">
                        <a:lnSpc>
                          <a:spcPts val="1300"/>
                        </a:lnSpc>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住宅まちづくり部建築防災課</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dirty="0"/>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5368990"/>
                  </a:ext>
                </a:extLst>
              </a:tr>
              <a:tr h="428919">
                <a:tc vMerge="1">
                  <a:txBody>
                    <a:bodyPr/>
                    <a:lstStyle/>
                    <a:p>
                      <a:pPr marL="546100" indent="-546100"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・大規模構造物等の景観誘導</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00"/>
                        </a:lnSpc>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・木津川遊歩空間（愛称：トコトコダンダン　</a:t>
                      </a:r>
                      <a:r>
                        <a:rPr kumimoji="1" lang="en-US" altLang="ja-JP" sz="1200" b="0" i="0" u="none" strike="noStrike" kern="1200" cap="none" spc="0" normalizeH="0" baseline="0" noProof="0" dirty="0" err="1"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tocotocodandan</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algn="r">
                        <a:lnSpc>
                          <a:spcPts val="1300"/>
                        </a:lnSpc>
                      </a:pP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zh-TW"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都市整備部　西大阪治水事務所　水都再生課</a:t>
                      </a:r>
                      <a:r>
                        <a:rPr kumimoji="1" lang="en-US" altLang="ja-JP"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9690633"/>
                  </a:ext>
                </a:extLst>
              </a:tr>
              <a:tr h="333317">
                <a:tc gridSpan="3">
                  <a:txBody>
                    <a:bodyPr/>
                    <a:lstStyle/>
                    <a:p>
                      <a:pPr marL="176213" indent="-176213" algn="l">
                        <a:lnSpc>
                          <a:spcPts val="1300"/>
                        </a:lnSpc>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○公共事業における景観面での</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PDCA</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サイクルの確立</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03292890"/>
                  </a:ext>
                </a:extLst>
              </a:tr>
              <a:tr h="430871">
                <a:tc>
                  <a:txBody>
                    <a:bodyPr/>
                    <a:lstStyle/>
                    <a:p>
                      <a:pPr marL="546100" indent="-546100" algn="l"/>
                      <a:endPar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・有識者等との連携による仕組みづくり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大阪府景観審議会における制度の検討（</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ts val="13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1261223"/>
                  </a:ext>
                </a:extLst>
              </a:tr>
              <a:tr h="430871">
                <a:tc>
                  <a:txBody>
                    <a:bodyPr/>
                    <a:lstStyle/>
                    <a:p>
                      <a:pPr marL="546100" indent="-546100" algn="l"/>
                      <a:endPar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・庁内連携の促進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美しい景観づくり連絡調整会議の開催（</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6</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ts val="13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9627801"/>
                  </a:ext>
                </a:extLst>
              </a:tr>
            </a:tbl>
          </a:graphicData>
        </a:graphic>
      </p:graphicFrame>
      <p:sp>
        <p:nvSpPr>
          <p:cNvPr id="5" name="スライド番号プレースホルダー 1"/>
          <p:cNvSpPr txBox="1">
            <a:spLocks/>
          </p:cNvSpPr>
          <p:nvPr/>
        </p:nvSpPr>
        <p:spPr>
          <a:xfrm>
            <a:off x="8475785" y="6529754"/>
            <a:ext cx="414860" cy="218774"/>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latin typeface="HGP創英角ｺﾞｼｯｸUB" panose="020B0900000000000000" pitchFamily="50" charset="-128"/>
                <a:ea typeface="HGP創英角ｺﾞｼｯｸUB" panose="020B0900000000000000" pitchFamily="50" charset="-128"/>
              </a:rPr>
              <a:t>12</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59430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4565" y="244073"/>
            <a:ext cx="6388287"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３．景観づくりの担い手を育成し、大阪の魅力を創出し、発掘する</a:t>
            </a:r>
            <a:endParaRPr kumimoji="0"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769243715"/>
              </p:ext>
            </p:extLst>
          </p:nvPr>
        </p:nvGraphicFramePr>
        <p:xfrm>
          <a:off x="424643" y="795624"/>
          <a:ext cx="8446640" cy="5383349"/>
        </p:xfrm>
        <a:graphic>
          <a:graphicData uri="http://schemas.openxmlformats.org/drawingml/2006/table">
            <a:tbl>
              <a:tblPr firstRow="1" bandRow="1">
                <a:tableStyleId>{616DA210-FB5B-4158-B5E0-FEB733F419BA}</a:tableStyleId>
              </a:tblPr>
              <a:tblGrid>
                <a:gridCol w="298648">
                  <a:extLst>
                    <a:ext uri="{9D8B030D-6E8A-4147-A177-3AD203B41FA5}">
                      <a16:colId xmlns:a16="http://schemas.microsoft.com/office/drawing/2014/main" val="4216197973"/>
                    </a:ext>
                  </a:extLst>
                </a:gridCol>
                <a:gridCol w="3110668">
                  <a:extLst>
                    <a:ext uri="{9D8B030D-6E8A-4147-A177-3AD203B41FA5}">
                      <a16:colId xmlns:a16="http://schemas.microsoft.com/office/drawing/2014/main" val="3971994095"/>
                    </a:ext>
                  </a:extLst>
                </a:gridCol>
                <a:gridCol w="5037324">
                  <a:extLst>
                    <a:ext uri="{9D8B030D-6E8A-4147-A177-3AD203B41FA5}">
                      <a16:colId xmlns:a16="http://schemas.microsoft.com/office/drawing/2014/main" val="4044357023"/>
                    </a:ext>
                  </a:extLst>
                </a:gridCol>
              </a:tblGrid>
              <a:tr h="391492">
                <a:tc gridSpan="2">
                  <a:txBody>
                    <a:bodyPr/>
                    <a:lstStyle/>
                    <a:p>
                      <a:pPr algn="ct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実現に向けた取組み</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kumimoji="1" lang="ja-JP" altLang="en-US"/>
                    </a:p>
                  </a:txBody>
                  <a:tcPr/>
                </a:tc>
                <a:tc>
                  <a:txBody>
                    <a:bodyPr/>
                    <a:lstStyle/>
                    <a:p>
                      <a:pPr algn="ct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現在の取組み状況</a:t>
                      </a:r>
                      <a:r>
                        <a:rPr lang="zh-CN"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）内策定年月</a:t>
                      </a:r>
                      <a:r>
                        <a:rPr lang="en-US" altLang="zh-CN"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CN"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r>
                        <a:rPr lang="en-US" altLang="zh-CN"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CN"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内部局</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81784823"/>
                  </a:ext>
                </a:extLst>
              </a:tr>
              <a:tr h="625642">
                <a:tc gridSpan="2">
                  <a:txBody>
                    <a:bodyPr/>
                    <a:lstStyle/>
                    <a:p>
                      <a:pPr marL="176213" indent="-176213"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○ビュースポット（視点場）の発掘と情報発信</a:t>
                      </a: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・「ビュースポットおおさか」の募集開始（</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7880580"/>
                  </a:ext>
                </a:extLst>
              </a:tr>
              <a:tr h="577516">
                <a:tc gridSpan="2">
                  <a:txBody>
                    <a:bodyPr/>
                    <a:lstStyle/>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○市町村の景観行政団体化の促進</a:t>
                      </a: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・大阪府を除く府内景観行政団体数</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団体（</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9688367"/>
                  </a:ext>
                </a:extLst>
              </a:tr>
              <a:tr h="341203">
                <a:tc gridSpan="3">
                  <a:txBody>
                    <a:bodyPr/>
                    <a:lstStyle/>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○担い手の育成と景観まちづくりの継続</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lang="zh-TW" altLang="en-US" sz="14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3248280"/>
                  </a:ext>
                </a:extLst>
              </a:tr>
              <a:tr h="777822">
                <a:tc rowSpan="4">
                  <a:txBody>
                    <a:bodyPr/>
                    <a:lstStyle/>
                    <a:p>
                      <a:pPr marL="546100" indent="-546100"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p>
                      <a:pPr marL="352425" indent="-352425"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p>
                      <a:pPr marL="546100" indent="-546100" algn="l"/>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・景観に対する関心づくり</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・大阪都市景観建築賞　</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回（</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・景観整備機構の指定　２団体（</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3</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月）</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251488"/>
                  </a:ext>
                </a:extLst>
              </a:tr>
              <a:tr h="643289">
                <a:tc vMerge="1">
                  <a:txBody>
                    <a:bodyPr/>
                    <a:lstStyle/>
                    <a:p>
                      <a:pPr marL="546100" indent="-176213"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・地域が自立した景観まちづくりの推進</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・箕面市箕面滝道沿道商店街（</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2016</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たきのみち賑わいの会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・阪南市山中渓（</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2016</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山中渓自治会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・東海道</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57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次（守口宿）周辺地域（</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2017</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2018</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年）</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守口門真歴史街道推進協議会</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440623"/>
                  </a:ext>
                </a:extLst>
              </a:tr>
              <a:tr h="657994">
                <a:tc vMerge="1">
                  <a:txBody>
                    <a:bodyPr/>
                    <a:lstStyle/>
                    <a:p>
                      <a:pPr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・大阪美しい景観づくり推進会議の活性化</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・大阪美しい景観づくり推進会議景観サポーター登録制度</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住宅まちづくり部建築指導室建築企画課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2326812"/>
                  </a:ext>
                </a:extLst>
              </a:tr>
              <a:tr h="777822">
                <a:tc vMerge="1">
                  <a:txBody>
                    <a:bodyPr/>
                    <a:lstStyle/>
                    <a:p>
                      <a:pPr marL="352425" indent="-352425" algn="l"/>
                      <a:endParaRPr lang="ja-JP" altLang="en-US" sz="18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・アドプト制度による景観まちづくりの</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推進</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・アドプト・プログラムのあり方懇話会の設置</a:t>
                      </a:r>
                      <a:endPar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zh-TW"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都市整備部事業管理室事業企画課</a:t>
                      </a:r>
                      <a:r>
                        <a:rPr lang="en-US" altLang="ja-JP"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12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436215"/>
                  </a:ext>
                </a:extLst>
              </a:tr>
            </a:tbl>
          </a:graphicData>
        </a:graphic>
      </p:graphicFrame>
      <p:sp>
        <p:nvSpPr>
          <p:cNvPr id="7" name="スライド番号プレースホルダー 1"/>
          <p:cNvSpPr txBox="1">
            <a:spLocks/>
          </p:cNvSpPr>
          <p:nvPr/>
        </p:nvSpPr>
        <p:spPr>
          <a:xfrm>
            <a:off x="8475785" y="6529754"/>
            <a:ext cx="414860" cy="218774"/>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latin typeface="HGP創英角ｺﾞｼｯｸUB" panose="020B0900000000000000" pitchFamily="50" charset="-128"/>
                <a:ea typeface="HGP創英角ｺﾞｼｯｸUB" panose="020B0900000000000000" pitchFamily="50" charset="-128"/>
              </a:rPr>
              <a:t>13</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5799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17285442"/>
              </p:ext>
            </p:extLst>
          </p:nvPr>
        </p:nvGraphicFramePr>
        <p:xfrm>
          <a:off x="576460" y="87608"/>
          <a:ext cx="8034140" cy="6348361"/>
        </p:xfrm>
        <a:graphic>
          <a:graphicData uri="http://schemas.openxmlformats.org/drawingml/2006/table">
            <a:tbl>
              <a:tblPr firstRow="1" bandRow="1">
                <a:tableStyleId>{616DA210-FB5B-4158-B5E0-FEB733F419BA}</a:tableStyleId>
              </a:tblPr>
              <a:tblGrid>
                <a:gridCol w="2052440">
                  <a:extLst>
                    <a:ext uri="{9D8B030D-6E8A-4147-A177-3AD203B41FA5}">
                      <a16:colId xmlns:a16="http://schemas.microsoft.com/office/drawing/2014/main" val="761348496"/>
                    </a:ext>
                  </a:extLst>
                </a:gridCol>
                <a:gridCol w="5981700">
                  <a:extLst>
                    <a:ext uri="{9D8B030D-6E8A-4147-A177-3AD203B41FA5}">
                      <a16:colId xmlns:a16="http://schemas.microsoft.com/office/drawing/2014/main" val="2820878257"/>
                    </a:ext>
                  </a:extLst>
                </a:gridCol>
              </a:tblGrid>
              <a:tr h="496201">
                <a:tc>
                  <a:txBody>
                    <a:bodyPr/>
                    <a:lstStyle/>
                    <a:p>
                      <a:pPr algn="l"/>
                      <a:r>
                        <a:rPr kumimoji="1" lang="en-US" altLang="zh-TW" sz="1800" b="0" dirty="0" smtClean="0">
                          <a:latin typeface="ＭＳ Ｐゴシック" panose="020B0600070205080204" pitchFamily="50" charset="-128"/>
                          <a:ea typeface="ＭＳ Ｐゴシック" panose="020B0600070205080204" pitchFamily="50" charset="-128"/>
                        </a:rPr>
                        <a:t>1</a:t>
                      </a:r>
                      <a:r>
                        <a:rPr kumimoji="1" lang="zh-TW" altLang="en-US" sz="1800" b="0" dirty="0" smtClean="0">
                          <a:latin typeface="ＭＳ Ｐゴシック" panose="020B0600070205080204" pitchFamily="50" charset="-128"/>
                          <a:ea typeface="ＭＳ Ｐゴシック" panose="020B0600070205080204" pitchFamily="50" charset="-128"/>
                        </a:rPr>
                        <a:t>　処分基準名</a:t>
                      </a:r>
                      <a:endParaRPr kumimoji="1" lang="ja-JP" altLang="en-US" sz="1800" b="0" dirty="0">
                        <a:latin typeface="ＭＳ Ｐゴシック" panose="020B0600070205080204" pitchFamily="50" charset="-128"/>
                        <a:ea typeface="ＭＳ Ｐゴシック" panose="020B0600070205080204" pitchFamily="50" charset="-128"/>
                      </a:endParaRPr>
                    </a:p>
                  </a:txBody>
                  <a:tcPr>
                    <a:solidFill>
                      <a:schemeClr val="bg1"/>
                    </a:solidFill>
                  </a:tcPr>
                </a:tc>
                <a:tc>
                  <a:txBody>
                    <a:bodyPr/>
                    <a:lstStyle/>
                    <a:p>
                      <a:pPr algn="l"/>
                      <a:r>
                        <a:rPr kumimoji="1" lang="ja-JP" altLang="en-US" sz="1800" b="0" dirty="0" smtClean="0">
                          <a:latin typeface="ＭＳ Ｐゴシック" panose="020B0600070205080204" pitchFamily="50" charset="-128"/>
                          <a:ea typeface="ＭＳ Ｐゴシック" panose="020B0600070205080204" pitchFamily="50" charset="-128"/>
                        </a:rPr>
                        <a:t>　「大阪府屋外広告業者に対する処分基準」</a:t>
                      </a:r>
                      <a:endParaRPr kumimoji="1" lang="ja-JP" altLang="en-US" sz="1800" b="0" dirty="0">
                        <a:latin typeface="ＭＳ Ｐゴシック" panose="020B0600070205080204" pitchFamily="50" charset="-128"/>
                        <a:ea typeface="ＭＳ Ｐゴシック" panose="020B0600070205080204" pitchFamily="50" charset="-128"/>
                      </a:endParaRPr>
                    </a:p>
                  </a:txBody>
                  <a:tcPr>
                    <a:solidFill>
                      <a:schemeClr val="bg1"/>
                    </a:solidFill>
                  </a:tcPr>
                </a:tc>
                <a:extLst>
                  <a:ext uri="{0D108BD9-81ED-4DB2-BD59-A6C34878D82A}">
                    <a16:rowId xmlns:a16="http://schemas.microsoft.com/office/drawing/2014/main" val="3470119183"/>
                  </a:ext>
                </a:extLst>
              </a:tr>
              <a:tr h="5753100">
                <a:tc>
                  <a:txBody>
                    <a:bodyPr/>
                    <a:lstStyle/>
                    <a:p>
                      <a:pPr algn="l"/>
                      <a:r>
                        <a:rPr kumimoji="1" lang="en-US" altLang="ja-JP" sz="1800" b="0" dirty="0" smtClean="0">
                          <a:latin typeface="ＭＳ Ｐゴシック" panose="020B0600070205080204" pitchFamily="50" charset="-128"/>
                          <a:ea typeface="ＭＳ Ｐゴシック" panose="020B0600070205080204" pitchFamily="50" charset="-128"/>
                        </a:rPr>
                        <a:t>2</a:t>
                      </a:r>
                      <a:r>
                        <a:rPr kumimoji="1" lang="ja-JP" altLang="en-US" sz="1800" b="0" dirty="0" smtClean="0">
                          <a:latin typeface="ＭＳ Ｐゴシック" panose="020B0600070205080204" pitchFamily="50" charset="-128"/>
                          <a:ea typeface="ＭＳ Ｐゴシック" panose="020B0600070205080204" pitchFamily="50" charset="-128"/>
                        </a:rPr>
                        <a:t>　処分基準の概要</a:t>
                      </a:r>
                      <a:endParaRPr kumimoji="1" lang="ja-JP" altLang="en-US" sz="1800" b="0" dirty="0">
                        <a:latin typeface="ＭＳ Ｐゴシック" panose="020B0600070205080204" pitchFamily="50" charset="-128"/>
                        <a:ea typeface="ＭＳ Ｐゴシック" panose="020B0600070205080204" pitchFamily="50" charset="-128"/>
                      </a:endParaRPr>
                    </a:p>
                  </a:txBody>
                  <a:tcPr>
                    <a:solidFill>
                      <a:schemeClr val="bg1"/>
                    </a:solidFill>
                  </a:tcPr>
                </a:tc>
                <a:tc>
                  <a:txBody>
                    <a:bodyPr/>
                    <a:lstStyle/>
                    <a:p>
                      <a:pPr algn="l"/>
                      <a:r>
                        <a:rPr kumimoji="1" lang="ja-JP" altLang="en-US" sz="1800" b="0" dirty="0" smtClean="0">
                          <a:latin typeface="ＭＳ Ｐゴシック" panose="020B0600070205080204" pitchFamily="50" charset="-128"/>
                          <a:ea typeface="+mn-ea"/>
                        </a:rPr>
                        <a:t>（</a:t>
                      </a:r>
                      <a:r>
                        <a:rPr kumimoji="1" lang="en-US" altLang="ja-JP" sz="1800" b="0" dirty="0" smtClean="0">
                          <a:latin typeface="ＭＳ Ｐゴシック" panose="020B0600070205080204" pitchFamily="50" charset="-128"/>
                          <a:ea typeface="+mn-ea"/>
                        </a:rPr>
                        <a:t>1</a:t>
                      </a:r>
                      <a:r>
                        <a:rPr kumimoji="1" lang="ja-JP" altLang="en-US" sz="1800" b="0" dirty="0" smtClean="0">
                          <a:latin typeface="ＭＳ Ｐゴシック" panose="020B0600070205080204" pitchFamily="50" charset="-128"/>
                          <a:ea typeface="+mn-ea"/>
                        </a:rPr>
                        <a:t>）　業の登録の取消し</a:t>
                      </a:r>
                    </a:p>
                    <a:p>
                      <a:pPr algn="l"/>
                      <a:r>
                        <a:rPr kumimoji="1" lang="ja-JP" altLang="en-US" sz="1800" b="0" dirty="0" smtClean="0">
                          <a:latin typeface="ＭＳ Ｐゴシック" panose="020B0600070205080204" pitchFamily="50" charset="-128"/>
                          <a:ea typeface="+mn-ea"/>
                        </a:rPr>
                        <a:t>　</a:t>
                      </a:r>
                      <a:r>
                        <a:rPr kumimoji="1" lang="en-US" altLang="ja-JP" sz="1800" b="0" dirty="0" smtClean="0">
                          <a:latin typeface="ＭＳ Ｐゴシック" panose="020B0600070205080204" pitchFamily="50" charset="-128"/>
                          <a:ea typeface="+mn-ea"/>
                        </a:rPr>
                        <a:t>1.</a:t>
                      </a:r>
                      <a:r>
                        <a:rPr kumimoji="1" lang="ja-JP" altLang="en-US" sz="1800" b="0" dirty="0" smtClean="0">
                          <a:latin typeface="ＭＳ Ｐゴシック" panose="020B0600070205080204" pitchFamily="50" charset="-128"/>
                          <a:ea typeface="+mn-ea"/>
                        </a:rPr>
                        <a:t>　不正の手段により屋外広告業の登録を受けたとき</a:t>
                      </a:r>
                    </a:p>
                    <a:p>
                      <a:pPr marL="457200" indent="-457200" algn="l"/>
                      <a:r>
                        <a:rPr kumimoji="1" lang="ja-JP" altLang="en-US" sz="1800" b="0" dirty="0" smtClean="0">
                          <a:latin typeface="ＭＳ Ｐゴシック" panose="020B0600070205080204" pitchFamily="50" charset="-128"/>
                          <a:ea typeface="+mn-ea"/>
                        </a:rPr>
                        <a:t>　</a:t>
                      </a:r>
                      <a:r>
                        <a:rPr kumimoji="1" lang="en-US" altLang="ja-JP" sz="1800" b="0" dirty="0" smtClean="0">
                          <a:latin typeface="ＭＳ Ｐゴシック" panose="020B0600070205080204" pitchFamily="50" charset="-128"/>
                          <a:ea typeface="+mn-ea"/>
                        </a:rPr>
                        <a:t>2.</a:t>
                      </a:r>
                      <a:r>
                        <a:rPr kumimoji="1" lang="ja-JP" altLang="en-US" sz="1800" b="0" dirty="0" smtClean="0">
                          <a:latin typeface="ＭＳ Ｐゴシック" panose="020B0600070205080204" pitchFamily="50" charset="-128"/>
                          <a:ea typeface="+mn-ea"/>
                        </a:rPr>
                        <a:t>　法に基づく条例又は処分に違反して罰金以上の刑に処せられた日から</a:t>
                      </a:r>
                      <a:r>
                        <a:rPr kumimoji="1" lang="en-US" altLang="ja-JP" sz="1800" b="0" dirty="0" smtClean="0">
                          <a:latin typeface="ＭＳ Ｐゴシック" panose="020B0600070205080204" pitchFamily="50" charset="-128"/>
                          <a:ea typeface="+mn-ea"/>
                        </a:rPr>
                        <a:t>2</a:t>
                      </a:r>
                      <a:r>
                        <a:rPr kumimoji="1" lang="ja-JP" altLang="en-US" sz="1800" b="0" dirty="0" smtClean="0">
                          <a:latin typeface="ＭＳ Ｐゴシック" panose="020B0600070205080204" pitchFamily="50" charset="-128"/>
                          <a:ea typeface="+mn-ea"/>
                        </a:rPr>
                        <a:t>年を経過しない者　など</a:t>
                      </a:r>
                    </a:p>
                    <a:p>
                      <a:pPr algn="l"/>
                      <a:r>
                        <a:rPr kumimoji="1" lang="ja-JP" altLang="en-US" sz="1800" b="0" dirty="0" smtClean="0">
                          <a:latin typeface="ＭＳ Ｐゴシック" panose="020B0600070205080204" pitchFamily="50" charset="-128"/>
                          <a:ea typeface="+mn-ea"/>
                        </a:rPr>
                        <a:t>　</a:t>
                      </a:r>
                      <a:r>
                        <a:rPr kumimoji="1" lang="en-US" altLang="ja-JP" sz="1800" b="0" dirty="0" smtClean="0">
                          <a:latin typeface="ＭＳ Ｐゴシック" panose="020B0600070205080204" pitchFamily="50" charset="-128"/>
                          <a:ea typeface="+mn-ea"/>
                        </a:rPr>
                        <a:t>3.</a:t>
                      </a:r>
                      <a:r>
                        <a:rPr kumimoji="1" lang="ja-JP" altLang="en-US" sz="1800" b="0" dirty="0" smtClean="0">
                          <a:latin typeface="ＭＳ Ｐゴシック" panose="020B0600070205080204" pitchFamily="50" charset="-128"/>
                          <a:ea typeface="+mn-ea"/>
                        </a:rPr>
                        <a:t>　営業停止の命令に違反した者</a:t>
                      </a:r>
                    </a:p>
                    <a:p>
                      <a:pPr algn="l"/>
                      <a:r>
                        <a:rPr kumimoji="1" lang="ja-JP" altLang="en-US" sz="1800" b="0" dirty="0" smtClean="0">
                          <a:latin typeface="ＭＳ Ｐゴシック" panose="020B0600070205080204" pitchFamily="50" charset="-128"/>
                          <a:ea typeface="+mn-ea"/>
                        </a:rPr>
                        <a:t>（</a:t>
                      </a:r>
                      <a:r>
                        <a:rPr kumimoji="1" lang="en-US" altLang="ja-JP" sz="1800" b="0" dirty="0" smtClean="0">
                          <a:latin typeface="ＭＳ Ｐゴシック" panose="020B0600070205080204" pitchFamily="50" charset="-128"/>
                          <a:ea typeface="+mn-ea"/>
                        </a:rPr>
                        <a:t>2</a:t>
                      </a:r>
                      <a:r>
                        <a:rPr kumimoji="1" lang="ja-JP" altLang="en-US" sz="1800" b="0" dirty="0" smtClean="0">
                          <a:latin typeface="ＭＳ Ｐゴシック" panose="020B0600070205080204" pitchFamily="50" charset="-128"/>
                          <a:ea typeface="+mn-ea"/>
                        </a:rPr>
                        <a:t>）　営業停止</a:t>
                      </a:r>
                    </a:p>
                    <a:p>
                      <a:pPr marL="990600" indent="-819150" algn="l"/>
                      <a:r>
                        <a:rPr kumimoji="1" lang="en-US" altLang="ja-JP" sz="1800" b="0" dirty="0" smtClean="0">
                          <a:latin typeface="ＭＳ Ｐゴシック" panose="020B0600070205080204" pitchFamily="50" charset="-128"/>
                          <a:ea typeface="+mn-ea"/>
                        </a:rPr>
                        <a:t>180</a:t>
                      </a:r>
                      <a:r>
                        <a:rPr kumimoji="1" lang="ja-JP" altLang="en-US" sz="1800" b="0" dirty="0" smtClean="0">
                          <a:latin typeface="ＭＳ Ｐゴシック" panose="020B0600070205080204" pitchFamily="50" charset="-128"/>
                          <a:ea typeface="+mn-ea"/>
                        </a:rPr>
                        <a:t>日　　知事による屋外広告物の改修、移転、除却等の措置命令に違反した者</a:t>
                      </a:r>
                    </a:p>
                    <a:p>
                      <a:pPr marL="990600" indent="-723900" algn="l"/>
                      <a:r>
                        <a:rPr kumimoji="1" lang="en-US" altLang="ja-JP" sz="1800" b="0" dirty="0" smtClean="0">
                          <a:latin typeface="ＭＳ Ｐゴシック" panose="020B0600070205080204" pitchFamily="50" charset="-128"/>
                          <a:ea typeface="+mn-ea"/>
                        </a:rPr>
                        <a:t>90</a:t>
                      </a:r>
                      <a:r>
                        <a:rPr kumimoji="1" lang="ja-JP" altLang="en-US" sz="1800" b="0" dirty="0" smtClean="0">
                          <a:latin typeface="ＭＳ Ｐゴシック" panose="020B0600070205080204" pitchFamily="50" charset="-128"/>
                          <a:ea typeface="+mn-ea"/>
                        </a:rPr>
                        <a:t>日    許可を受けない屋外広告物の設置、禁止区域や禁止物件への屋外広告物を設置した者、業の登録事項変更届出をしなかった者　など</a:t>
                      </a:r>
                    </a:p>
                    <a:p>
                      <a:pPr marL="990600" indent="-723900" algn="l"/>
                      <a:r>
                        <a:rPr kumimoji="1" lang="en-US" altLang="ja-JP" sz="1800" b="0" dirty="0" smtClean="0">
                          <a:latin typeface="ＭＳ Ｐゴシック" panose="020B0600070205080204" pitchFamily="50" charset="-128"/>
                          <a:ea typeface="+mn-ea"/>
                        </a:rPr>
                        <a:t>60</a:t>
                      </a:r>
                      <a:r>
                        <a:rPr kumimoji="1" lang="ja-JP" altLang="en-US" sz="1800" b="0" dirty="0" smtClean="0">
                          <a:latin typeface="ＭＳ Ｐゴシック" panose="020B0600070205080204" pitchFamily="50" charset="-128"/>
                          <a:ea typeface="+mn-ea"/>
                        </a:rPr>
                        <a:t>日    報告や資料の要求に対して報告の拒否や虚偽の報告をし、検査の拒否、妨害、忌避、答弁の拒否若しくは虚偽の答弁をした者</a:t>
                      </a:r>
                    </a:p>
                    <a:p>
                      <a:pPr marL="990600" indent="-723900" algn="l"/>
                      <a:r>
                        <a:rPr kumimoji="1" lang="en-US" altLang="ja-JP" sz="1800" b="0" dirty="0" smtClean="0">
                          <a:latin typeface="ＭＳ Ｐゴシック" panose="020B0600070205080204" pitchFamily="50" charset="-128"/>
                          <a:ea typeface="+mn-ea"/>
                        </a:rPr>
                        <a:t>30</a:t>
                      </a:r>
                      <a:r>
                        <a:rPr kumimoji="1" lang="ja-JP" altLang="en-US" sz="1800" b="0" dirty="0" smtClean="0">
                          <a:latin typeface="ＭＳ Ｐゴシック" panose="020B0600070205080204" pitchFamily="50" charset="-128"/>
                          <a:ea typeface="+mn-ea"/>
                        </a:rPr>
                        <a:t>日　　許可物件の工事完了届又は変更届を提出しない者　など</a:t>
                      </a:r>
                    </a:p>
                    <a:p>
                      <a:pPr algn="l"/>
                      <a:r>
                        <a:rPr kumimoji="1" lang="ja-JP" altLang="en-US" sz="1800" b="0" dirty="0" smtClean="0">
                          <a:latin typeface="ＭＳ Ｐゴシック" panose="020B0600070205080204" pitchFamily="50" charset="-128"/>
                          <a:ea typeface="+mn-ea"/>
                        </a:rPr>
                        <a:t>（</a:t>
                      </a:r>
                      <a:r>
                        <a:rPr kumimoji="1" lang="en-US" altLang="ja-JP" sz="1800" b="0" dirty="0" smtClean="0">
                          <a:latin typeface="ＭＳ Ｐゴシック" panose="020B0600070205080204" pitchFamily="50" charset="-128"/>
                          <a:ea typeface="+mn-ea"/>
                        </a:rPr>
                        <a:t>3</a:t>
                      </a:r>
                      <a:r>
                        <a:rPr kumimoji="1" lang="ja-JP" altLang="en-US" sz="1800" b="0" dirty="0" smtClean="0">
                          <a:latin typeface="ＭＳ Ｐゴシック" panose="020B0600070205080204" pitchFamily="50" charset="-128"/>
                          <a:ea typeface="+mn-ea"/>
                        </a:rPr>
                        <a:t>）　処分の加重又は軽減措置</a:t>
                      </a:r>
                    </a:p>
                    <a:p>
                      <a:pPr marL="266700" indent="95250" algn="l"/>
                      <a:r>
                        <a:rPr kumimoji="1" lang="ja-JP" altLang="en-US" sz="1800" b="0" dirty="0" smtClean="0">
                          <a:latin typeface="ＭＳ Ｐゴシック" panose="020B0600070205080204" pitchFamily="50" charset="-128"/>
                          <a:ea typeface="+mn-ea"/>
                        </a:rPr>
                        <a:t>指導中に違反行為を繰り返すなど悪質性の高い場合の加重や、過去の処分歴がない場合などの軽減措置を設定。</a:t>
                      </a:r>
                    </a:p>
                    <a:p>
                      <a:pPr algn="l"/>
                      <a:r>
                        <a:rPr kumimoji="1" lang="ja-JP" altLang="en-US" sz="1800" b="0" dirty="0" smtClean="0">
                          <a:latin typeface="ＭＳ Ｐゴシック" panose="020B0600070205080204" pitchFamily="50" charset="-128"/>
                          <a:ea typeface="+mn-ea"/>
                        </a:rPr>
                        <a:t>（</a:t>
                      </a:r>
                      <a:r>
                        <a:rPr kumimoji="1" lang="en-US" altLang="ja-JP" sz="1800" b="0" dirty="0" smtClean="0">
                          <a:latin typeface="ＭＳ Ｐゴシック" panose="020B0600070205080204" pitchFamily="50" charset="-128"/>
                          <a:ea typeface="+mn-ea"/>
                        </a:rPr>
                        <a:t>4</a:t>
                      </a:r>
                      <a:r>
                        <a:rPr kumimoji="1" lang="ja-JP" altLang="en-US" sz="1800" b="0" dirty="0" smtClean="0">
                          <a:latin typeface="ＭＳ Ｐゴシック" panose="020B0600070205080204" pitchFamily="50" charset="-128"/>
                          <a:ea typeface="+mn-ea"/>
                        </a:rPr>
                        <a:t>）　適用期日</a:t>
                      </a:r>
                    </a:p>
                    <a:p>
                      <a:pPr algn="l"/>
                      <a:r>
                        <a:rPr kumimoji="1" lang="ja-JP" altLang="en-US" sz="1800" b="0" dirty="0" smtClean="0">
                          <a:latin typeface="ＭＳ Ｐゴシック" panose="020B0600070205080204" pitchFamily="50" charset="-128"/>
                          <a:ea typeface="+mn-ea"/>
                        </a:rPr>
                        <a:t>　　　平成</a:t>
                      </a:r>
                      <a:r>
                        <a:rPr kumimoji="1" lang="en-US" altLang="ja-JP" sz="1800" b="0" dirty="0" smtClean="0">
                          <a:latin typeface="ＭＳ Ｐゴシック" panose="020B0600070205080204" pitchFamily="50" charset="-128"/>
                          <a:ea typeface="+mn-ea"/>
                        </a:rPr>
                        <a:t>31</a:t>
                      </a:r>
                      <a:r>
                        <a:rPr kumimoji="1" lang="ja-JP" altLang="en-US" sz="1800" b="0" dirty="0" smtClean="0">
                          <a:latin typeface="ＭＳ Ｐゴシック" panose="020B0600070205080204" pitchFamily="50" charset="-128"/>
                          <a:ea typeface="+mn-ea"/>
                        </a:rPr>
                        <a:t>年</a:t>
                      </a:r>
                      <a:r>
                        <a:rPr kumimoji="1" lang="en-US" altLang="ja-JP" sz="1800" b="0" dirty="0" smtClean="0">
                          <a:latin typeface="ＭＳ Ｐゴシック" panose="020B0600070205080204" pitchFamily="50" charset="-128"/>
                          <a:ea typeface="+mn-ea"/>
                        </a:rPr>
                        <a:t>4</a:t>
                      </a:r>
                      <a:r>
                        <a:rPr kumimoji="1" lang="ja-JP" altLang="en-US" sz="1800" b="0" dirty="0" smtClean="0">
                          <a:latin typeface="ＭＳ Ｐゴシック" panose="020B0600070205080204" pitchFamily="50" charset="-128"/>
                          <a:ea typeface="+mn-ea"/>
                        </a:rPr>
                        <a:t>月</a:t>
                      </a:r>
                      <a:r>
                        <a:rPr kumimoji="1" lang="en-US" altLang="ja-JP" sz="1800" b="0" dirty="0" smtClean="0">
                          <a:latin typeface="ＭＳ Ｐゴシック" panose="020B0600070205080204" pitchFamily="50" charset="-128"/>
                          <a:ea typeface="+mn-ea"/>
                        </a:rPr>
                        <a:t>1</a:t>
                      </a:r>
                      <a:r>
                        <a:rPr kumimoji="1" lang="ja-JP" altLang="en-US" sz="1800" b="0" dirty="0" smtClean="0">
                          <a:latin typeface="ＭＳ Ｐゴシック" panose="020B0600070205080204" pitchFamily="50" charset="-128"/>
                          <a:ea typeface="+mn-ea"/>
                        </a:rPr>
                        <a:t>日</a:t>
                      </a:r>
                    </a:p>
                  </a:txBody>
                  <a:tcPr>
                    <a:solidFill>
                      <a:schemeClr val="bg1"/>
                    </a:solidFill>
                  </a:tcPr>
                </a:tc>
                <a:extLst>
                  <a:ext uri="{0D108BD9-81ED-4DB2-BD59-A6C34878D82A}">
                    <a16:rowId xmlns:a16="http://schemas.microsoft.com/office/drawing/2014/main" val="2218419020"/>
                  </a:ext>
                </a:extLst>
              </a:tr>
            </a:tbl>
          </a:graphicData>
        </a:graphic>
      </p:graphicFrame>
      <p:sp>
        <p:nvSpPr>
          <p:cNvPr id="4" name="スライド番号プレースホルダー 1"/>
          <p:cNvSpPr>
            <a:spLocks noGrp="1"/>
          </p:cNvSpPr>
          <p:nvPr>
            <p:ph type="sldNum" sz="quarter" idx="12"/>
          </p:nvPr>
        </p:nvSpPr>
        <p:spPr>
          <a:xfrm>
            <a:off x="8499231" y="6529754"/>
            <a:ext cx="391414" cy="267364"/>
          </a:xfrm>
          <a:ln>
            <a:noFill/>
          </a:ln>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２</a:t>
            </a:r>
          </a:p>
        </p:txBody>
      </p:sp>
    </p:spTree>
    <p:extLst>
      <p:ext uri="{BB962C8B-B14F-4D97-AF65-F5344CB8AC3E}">
        <p14:creationId xmlns:p14="http://schemas.microsoft.com/office/powerpoint/2010/main" val="822972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0152" y="540913"/>
            <a:ext cx="4520485" cy="595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55700" algn="just">
              <a:lnSpc>
                <a:spcPts val="1200"/>
              </a:lnSpc>
              <a:spcAft>
                <a:spcPts val="0"/>
              </a:spcAft>
            </a:pPr>
            <a:r>
              <a:rPr lang="ja-JP" altLang="en-US"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大阪府</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屋外広告業者に対する処分基準</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趣旨</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第１条　</a:t>
            </a:r>
            <a:r>
              <a:rPr lang="ja-JP" altLang="en-US" sz="800" kern="100" dirty="0" smtClean="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この</a:t>
            </a: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基準</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は、大阪府行政手続条例</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平成７年大阪府条例第２号。以下「手続条例」</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という。</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12</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条第１項の規定に基づき、大阪府屋外広告物条例</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昭和</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24</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年大阪府条例第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79</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号。以下「条例」という。</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24</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条の４の規定による屋外広告業者に対する処分の基準を定めるとともに、処分の手続その他の必要な事項を定めるものとする。</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定義</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第２条　</a:t>
            </a:r>
            <a:r>
              <a:rPr lang="ja-JP" altLang="en-US" sz="800" kern="100" dirty="0" smtClean="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この</a:t>
            </a: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基準</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において、</a:t>
            </a:r>
            <a:r>
              <a:rPr lang="en-US" altLang="ja-JP" sz="800" kern="100" dirty="0" err="1" smtClean="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次の各</a:t>
            </a:r>
            <a:r>
              <a:rPr lang="ja-JP" altLang="en-US" sz="800" kern="100" dirty="0" smtClean="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号</a:t>
            </a: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に</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掲げる用語の意義は、屋外広告物法</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昭和</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24</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年法律</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189</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号</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err="1">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条例及び大阪府屋外広告物条例施行規則</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昭和</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49</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年大阪府規則第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22</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号。以</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下「規則」という。</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によるほか</a:t>
            </a: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800" kern="100" dirty="0" smtClean="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当該各号</a:t>
            </a: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に</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定めるところによる。</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一　屋外広告業者　条例第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22</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条第１項又は第３項の規定に基づく登録を受けた者をいう。</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二　登録の取消し　条例第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24</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条の４第１項の規定により、屋外広告業者に対しその登録</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1778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を取り消すことをいう。</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三　営業停止の命令　</a:t>
            </a: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条例</a:t>
            </a:r>
            <a:r>
              <a:rPr lang="ja-JP" altLang="en-US" sz="800" kern="100" dirty="0" smtClean="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第</a:t>
            </a:r>
            <a:r>
              <a:rPr lang="en-US" altLang="ja-JP" sz="800" kern="100" dirty="0" smtClean="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24</a:t>
            </a:r>
            <a:r>
              <a:rPr lang="ja-JP" altLang="en-US" sz="800" kern="100" dirty="0" smtClean="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条</a:t>
            </a: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の</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４第１項の規定により、屋外広告業者に対しその営</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1778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業の全部又は一部を停止することをいう。</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四　処分　登録の取消し又は営業停止の命令をいう。</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登録の取消し又は営業の停止の基準</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第３条　知事は、屋外広告業者が条例第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24</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条の４第１項各号のいずれかに該当し、かつ、条例第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25</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条に規定する勧告等を行った後においても違反が是正されない場合、登録の取消し又は営業の停止を命じるものとする。</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登録の取消し</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第４条　前条の場合において、知事は、屋外広告業者が、別表第１に掲げる登録の取消し事由に該当することとなったときは、その登録を取り消すものとする。</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２　屋外広告業者が、登録の取消し処分を受ける以前に締結した請負契約及びこれに類する契約の締結に係る工事については、引き続き施工できるものとする。</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営業停止の命令</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第５条　第３条の場合において、知事は、屋外広告業者が別表第２の左欄に掲げる営業停</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止を命ずる事由</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以下「営業停止事由」という。</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に該当することとなったときは、同表左</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欄に掲げる区分に応じ、同表右欄に掲げる期間</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以下「営業停止期間」という。</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その営業</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の全部又は一部の停止を命ずるものとする。</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２　前項の屋外広告業者が、複数の営業停止事由に該当することとなったときは、各事由</a:t>
            </a: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spcAft>
                <a:spcPts val="0"/>
              </a:spcAft>
            </a:pPr>
            <a:r>
              <a:rPr lang="en-US" altLang="ja-JP" sz="2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正方形/長方形 3"/>
          <p:cNvSpPr/>
          <p:nvPr/>
        </p:nvSpPr>
        <p:spPr>
          <a:xfrm>
            <a:off x="4610636" y="540913"/>
            <a:ext cx="4391695" cy="595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の</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営業停止期間を加算し、</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180</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日を超える場合は、</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180</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日を上限とする。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３　屋外広告業者が、営業停止の命令以前に締結した請負契約及びこれに類する契約の</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締結に係る工事については、引き続き施工できるものとする。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４　当事者が、別表第３の左欄に掲げる営業停止期間の加重に係る事由</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以下「加重事由」</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という。</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及び営業停止期間の軽減に係る事由</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以下「軽減事由」という。</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に該当する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1778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こととなった場合にあって同表右欄に定める日数を営業停止期間に加算又は減算する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1778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ことができるものとする。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その他</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第６条　登録の取消し事由及び営業の停止事由両方に該当することとなった場合にあって</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は、登録の取消しのみを行うものとする。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処分の手続</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第７条　処分に係る手続は、行政手続法</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平成５年法律第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88</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号</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err="1">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手続条例及び大阪府聴聞</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等の手続に関する規則</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平成６年大阪府規則第</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69</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号</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により行うものとする。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当事者への通知</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第８条　知事は、処分を行うことを決定したときは、当事者に対し処分の内容、根拠と</a:t>
            </a:r>
            <a:r>
              <a:rPr lang="ja-JP" altLang="ja-JP" sz="800" kern="100" dirty="0" err="1">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な</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る条項及び処分を行う理由等を明記した通知書を送付する。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他の地方公共団体等への通知</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第９条　知事は、屋外広告業者に対し処分を行ったときは、処分を行った屋外広告業者の商</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号、氏名又は名称、住所、登録年月日、登録番号、処分の対象となった行為及び処分の内</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容等を次に掲げるものに通知する。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（１）　国土交通省</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（２）　滋賀県、京都府、兵庫県、奈良県、和歌山県、三重県の知事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（３）　（２）の府県にある指定都市及び中核市の長</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（４）　大阪府内の市町村の長</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附　則</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200"/>
              </a:lnSpc>
              <a:spcAft>
                <a:spcPts val="0"/>
              </a:spcAft>
            </a:pP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この基準は、平成</a:t>
            </a:r>
            <a:r>
              <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31</a:t>
            </a:r>
            <a:r>
              <a:rPr lang="ja-JP"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年４月１日から施行する。</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pPr>
            <a:r>
              <a:rPr lang="en-US" altLang="ja-JP" sz="2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正方形/長方形 4"/>
          <p:cNvSpPr/>
          <p:nvPr/>
        </p:nvSpPr>
        <p:spPr>
          <a:xfrm>
            <a:off x="0" y="-6330"/>
            <a:ext cx="9144000" cy="4400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屋外広告業者に対する</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処分基準</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a:xfrm>
            <a:off x="8487507" y="6492875"/>
            <a:ext cx="403137" cy="304243"/>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P創英角ｺﾞｼｯｸUB" panose="020B0900000000000000" pitchFamily="50" charset="-128"/>
                <a:ea typeface="HGP創英角ｺﾞｼｯｸUB" panose="020B0900000000000000" pitchFamily="50" charset="-128"/>
              </a:rPr>
              <a:t>３</a:t>
            </a:r>
          </a:p>
        </p:txBody>
      </p:sp>
    </p:spTree>
    <p:extLst>
      <p:ext uri="{BB962C8B-B14F-4D97-AF65-F5344CB8AC3E}">
        <p14:creationId xmlns:p14="http://schemas.microsoft.com/office/powerpoint/2010/main" val="2029780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0305" y="540913"/>
            <a:ext cx="4414364" cy="595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lgn="just">
              <a:lnSpc>
                <a:spcPts val="1200"/>
              </a:lnSpc>
              <a:spcAft>
                <a:spcPts val="0"/>
              </a:spcAft>
            </a:pPr>
            <a:r>
              <a:rPr lang="ja-JP" altLang="ja-JP" sz="8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別表</a:t>
            </a:r>
            <a:r>
              <a:rPr lang="ja-JP" altLang="ja-JP" sz="8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第１（第４条関係　登録の取消し事由</a:t>
            </a:r>
            <a:r>
              <a:rPr lang="ja-JP" altLang="ja-JP" sz="8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en-US" altLang="ja-JP" sz="8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marL="88900" indent="-88900" algn="just">
              <a:lnSpc>
                <a:spcPts val="1200"/>
              </a:lnSpc>
              <a:spcAft>
                <a:spcPts val="0"/>
              </a:spcAft>
            </a:pP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正方形/長方形 3"/>
          <p:cNvSpPr/>
          <p:nvPr/>
        </p:nvSpPr>
        <p:spPr>
          <a:xfrm>
            <a:off x="4610635" y="540913"/>
            <a:ext cx="4391695" cy="595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8900" algn="just">
              <a:lnSpc>
                <a:spcPts val="1200"/>
              </a:lnSpc>
              <a:spcAft>
                <a:spcPts val="0"/>
              </a:spcAft>
            </a:pPr>
            <a:r>
              <a:rPr lang="ja-JP" altLang="en-US"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別表</a:t>
            </a:r>
            <a:r>
              <a:rPr lang="ja-JP" altLang="en-US"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第２（第５条関係　営業停止事由及び営業停止期間</a:t>
            </a:r>
            <a:r>
              <a:rPr lang="ja-JP" altLang="en-US"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r>
              <a:rPr lang="ja-JP" altLang="en-US"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別表</a:t>
            </a:r>
            <a:r>
              <a:rPr lang="ja-JP" altLang="en-US"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第３（第５条関係　営業停止期間の加重事由又は軽減事由及び期間</a:t>
            </a:r>
            <a:r>
              <a:rPr lang="ja-JP" altLang="en-US"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ja-JP" altLang="en-US"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en-US" altLang="ja-JP" sz="800" kern="1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indent="88900" algn="just">
              <a:lnSpc>
                <a:spcPts val="1200"/>
              </a:lnSpc>
              <a:spcAft>
                <a:spcPts val="0"/>
              </a:spcAft>
            </a:pP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5" name="表 4"/>
          <p:cNvGraphicFramePr>
            <a:graphicFrameLocks noGrp="1"/>
          </p:cNvGraphicFramePr>
          <p:nvPr>
            <p:extLst/>
          </p:nvPr>
        </p:nvGraphicFramePr>
        <p:xfrm>
          <a:off x="325061" y="863376"/>
          <a:ext cx="4143904" cy="2740850"/>
        </p:xfrm>
        <a:graphic>
          <a:graphicData uri="http://schemas.openxmlformats.org/drawingml/2006/table">
            <a:tbl>
              <a:tblPr/>
              <a:tblGrid>
                <a:gridCol w="4143904">
                  <a:extLst>
                    <a:ext uri="{9D8B030D-6E8A-4147-A177-3AD203B41FA5}">
                      <a16:colId xmlns:a16="http://schemas.microsoft.com/office/drawing/2014/main" val="3136749454"/>
                    </a:ext>
                  </a:extLst>
                </a:gridCol>
              </a:tblGrid>
              <a:tr h="166934">
                <a:tc>
                  <a:txBody>
                    <a:bodyPr/>
                    <a:lstStyle/>
                    <a:p>
                      <a:pPr algn="just">
                        <a:spcAft>
                          <a:spcPts val="0"/>
                        </a:spcAft>
                      </a:pPr>
                      <a:r>
                        <a:rPr lang="ja-JP" altLang="en-US"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取消し</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事由</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074392"/>
                  </a:ext>
                </a:extLst>
              </a:tr>
              <a:tr h="266700">
                <a:tc>
                  <a:txBody>
                    <a:bodyPr/>
                    <a:lstStyle/>
                    <a:p>
                      <a:pPr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１　偽りその他不正の手段により屋外広告業の登録を受けたとき</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142208"/>
                  </a:ext>
                </a:extLst>
              </a:tr>
              <a:tr h="1992891">
                <a:tc>
                  <a:txBody>
                    <a:bodyPr/>
                    <a:lstStyle/>
                    <a:p>
                      <a:pPr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２　条例第</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22</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条の４第１項に規定している各号のうち次のいずれかに該当することと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なったとき</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lvl="0" indent="0" algn="just">
                        <a:spcAft>
                          <a:spcPts val="0"/>
                        </a:spcAft>
                        <a:buFont typeface="+mj-lt"/>
                        <a:buNone/>
                      </a:pPr>
                      <a:r>
                        <a:rPr lang="ja-JP" altLang="en-US"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(1)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屋外</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広告業者（屋外広告業の登録を受けて屋外広告業を営む者をいう。以下同</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016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じ。）で法人であるものが第</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条の４第１項の規定により登録を取り消された場合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016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において、その取消しの日前</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30</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日以内にその屋外広告業者の役員であった者で</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016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その取消しの日から起算して２年を経過しないもの</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lvl="0" indent="0" algn="just">
                        <a:spcAft>
                          <a:spcPts val="0"/>
                        </a:spcAft>
                        <a:buFont typeface="+mj-lt"/>
                        <a:buNone/>
                      </a:pPr>
                      <a:r>
                        <a:rPr lang="en-US" alt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(2)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法</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に基づく条例又はこれに基づく処分に違反して罰金以上の刑に処せられ、</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11760" indent="1524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その執行を終わり、又は執行を受けることがなくなった日から起算して２年を</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11760" indent="1524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経過しない者 </a:t>
                      </a:r>
                      <a:r>
                        <a:rPr lang="en-US" alt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屋外</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広告業に関し成年者と同一の行為能力を有しない未成年者で</a:t>
                      </a:r>
                      <a:r>
                        <a:rPr lang="ja-JP" sz="8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そ</a:t>
                      </a:r>
                      <a:r>
                        <a:rPr lang="en-US" alt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(3)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の</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法定代</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016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理人が、</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又は</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いずれかに該当するもの</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11760"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(4)  </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法人でその役員のうちに</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又は</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のいずれかに該当する者があるもの</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11760"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(5)  </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営業所ごとに業務主任者を選任していない者</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374140"/>
                  </a:ext>
                </a:extLst>
              </a:tr>
              <a:tr h="314325">
                <a:tc>
                  <a:txBody>
                    <a:bodyPr/>
                    <a:lstStyle/>
                    <a:p>
                      <a:pPr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３　条例第</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条の４第</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項の規定による営業の停止の命令に違反した者</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32837"/>
                  </a:ext>
                </a:extLst>
              </a:tr>
            </a:tbl>
          </a:graphicData>
        </a:graphic>
      </p:graphicFrame>
      <p:graphicFrame>
        <p:nvGraphicFramePr>
          <p:cNvPr id="7" name="表 6"/>
          <p:cNvGraphicFramePr>
            <a:graphicFrameLocks noGrp="1"/>
          </p:cNvGraphicFramePr>
          <p:nvPr>
            <p:extLst/>
          </p:nvPr>
        </p:nvGraphicFramePr>
        <p:xfrm>
          <a:off x="4700789" y="863376"/>
          <a:ext cx="4195420" cy="3407874"/>
        </p:xfrm>
        <a:graphic>
          <a:graphicData uri="http://schemas.openxmlformats.org/drawingml/2006/table">
            <a:tbl>
              <a:tblPr/>
              <a:tblGrid>
                <a:gridCol w="203410">
                  <a:extLst>
                    <a:ext uri="{9D8B030D-6E8A-4147-A177-3AD203B41FA5}">
                      <a16:colId xmlns:a16="http://schemas.microsoft.com/office/drawing/2014/main" val="977699837"/>
                    </a:ext>
                  </a:extLst>
                </a:gridCol>
                <a:gridCol w="3235249">
                  <a:extLst>
                    <a:ext uri="{9D8B030D-6E8A-4147-A177-3AD203B41FA5}">
                      <a16:colId xmlns:a16="http://schemas.microsoft.com/office/drawing/2014/main" val="2451883104"/>
                    </a:ext>
                  </a:extLst>
                </a:gridCol>
                <a:gridCol w="756761">
                  <a:extLst>
                    <a:ext uri="{9D8B030D-6E8A-4147-A177-3AD203B41FA5}">
                      <a16:colId xmlns:a16="http://schemas.microsoft.com/office/drawing/2014/main" val="2578922483"/>
                    </a:ext>
                  </a:extLst>
                </a:gridCol>
              </a:tblGrid>
              <a:tr h="158031">
                <a:tc gridSpan="2">
                  <a:txBody>
                    <a:bodyPr/>
                    <a:lstStyle/>
                    <a:p>
                      <a:pPr indent="1016000" algn="just">
                        <a:lnSpc>
                          <a:spcPts val="1400"/>
                        </a:lnSpc>
                        <a:spcAft>
                          <a:spcPts val="0"/>
                        </a:spcAft>
                      </a:pPr>
                      <a:r>
                        <a:rPr lang="ja-JP" altLang="en-US"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営業</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停止事由</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営業停止期間</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097664"/>
                  </a:ext>
                </a:extLst>
              </a:tr>
              <a:tr h="352196">
                <a:tc gridSpan="2">
                  <a:txBody>
                    <a:bodyPr/>
                    <a:lstStyle/>
                    <a:p>
                      <a:pPr marL="101600" indent="-101600" algn="just">
                        <a:lnSpc>
                          <a:spcPts val="1400"/>
                        </a:lnSpc>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１　条例第</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22</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条の５第１項及び第３項の規定による屋外広告業の登録事項の変更による届出をせず、又は虚偽の届出をしたとき</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254000" algn="just">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90</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日</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414431"/>
                  </a:ext>
                </a:extLst>
              </a:tr>
              <a:tr h="163712">
                <a:tc gridSpan="3">
                  <a:txBody>
                    <a:bodyPr/>
                    <a:lstStyle/>
                    <a:p>
                      <a:pPr algn="just">
                        <a:lnSpc>
                          <a:spcPts val="1400"/>
                        </a:lnSpc>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２　法に基づく条例又はこれに基づく処分に違反したとき</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1389115"/>
                  </a:ext>
                </a:extLst>
              </a:tr>
              <a:tr h="163712">
                <a:tc rowSpan="6">
                  <a:txBody>
                    <a:bodyPr/>
                    <a:lstStyle/>
                    <a:p>
                      <a:pPr algn="just">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algn="just">
                        <a:lnSpc>
                          <a:spcPts val="1400"/>
                        </a:lnSpc>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(1)</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　条例第</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18</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条第１項又は第</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19</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条の規定による命令に違反した者</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indent="50800" algn="just">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　</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 180</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日　</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086547464"/>
                  </a:ext>
                </a:extLst>
              </a:tr>
              <a:tr h="540681">
                <a:tc vMerge="1">
                  <a:txBody>
                    <a:bodyPr/>
                    <a:lstStyle/>
                    <a:p>
                      <a:endParaRPr kumimoji="1" lang="ja-JP" altLang="en-US"/>
                    </a:p>
                  </a:txBody>
                  <a:tcPr/>
                </a:tc>
                <a:tc>
                  <a:txBody>
                    <a:bodyPr/>
                    <a:lstStyle/>
                    <a:p>
                      <a:pPr algn="just">
                        <a:lnSpc>
                          <a:spcPts val="1400"/>
                        </a:lnSpc>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(2)  </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条例第３条第１項、第４条第１項若しくは第２項、第６条、</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1400"/>
                        </a:lnSpc>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第８条の２第１項後段又は第</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15</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条第１項若しくは第２項の</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1400"/>
                        </a:lnSpc>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規定に違反した者</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indent="50800"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90</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243153584"/>
                  </a:ext>
                </a:extLst>
              </a:tr>
              <a:tr h="163712">
                <a:tc vMerge="1">
                  <a:txBody>
                    <a:bodyPr/>
                    <a:lstStyle/>
                    <a:p>
                      <a:endParaRPr kumimoji="1" lang="ja-JP" altLang="en-US"/>
                    </a:p>
                  </a:txBody>
                  <a:tcPr/>
                </a:tc>
                <a:tc>
                  <a:txBody>
                    <a:bodyPr/>
                    <a:lstStyle/>
                    <a:p>
                      <a:pPr algn="just">
                        <a:lnSpc>
                          <a:spcPts val="1400"/>
                        </a:lnSpc>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(3)  </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条例第</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17</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条の規定による除却をしない者</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987787247"/>
                  </a:ext>
                </a:extLst>
              </a:tr>
              <a:tr h="540681">
                <a:tc vMerge="1">
                  <a:txBody>
                    <a:bodyPr/>
                    <a:lstStyle/>
                    <a:p>
                      <a:endParaRPr kumimoji="1" lang="ja-JP" altLang="en-US"/>
                    </a:p>
                  </a:txBody>
                  <a:tcPr/>
                </a:tc>
                <a:tc>
                  <a:txBody>
                    <a:bodyPr/>
                    <a:lstStyle/>
                    <a:p>
                      <a:pPr algn="just">
                        <a:lnSpc>
                          <a:spcPts val="1400"/>
                        </a:lnSpc>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(4)  </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条例第</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24</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条の６第１項の報告をせず、若しくは虚偽の報告をし、</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1400"/>
                        </a:lnSpc>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又は同項の規定による検査を拒み、妨げ、若しくは忌避し、若し</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1400"/>
                        </a:lnSpc>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くは質問に対して答弁をせず、若しくは虚偽の答弁をした者</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　　</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60</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日</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943366365"/>
                  </a:ext>
                </a:extLst>
              </a:tr>
              <a:tr h="352196">
                <a:tc vMerge="1">
                  <a:txBody>
                    <a:bodyPr/>
                    <a:lstStyle/>
                    <a:p>
                      <a:endParaRPr kumimoji="1" lang="ja-JP" altLang="en-US"/>
                    </a:p>
                  </a:txBody>
                  <a:tcPr/>
                </a:tc>
                <a:tc>
                  <a:txBody>
                    <a:bodyPr/>
                    <a:lstStyle/>
                    <a:p>
                      <a:pPr algn="just">
                        <a:lnSpc>
                          <a:spcPts val="1400"/>
                        </a:lnSpc>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(5)  </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条例第３条第２項又は第８条の２第２項の規定による知事の</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1400"/>
                        </a:lnSpc>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付した条件に違反した者</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en-US" sz="800" kern="100" dirty="0" smtClean="0">
                          <a:effectLst/>
                          <a:latin typeface="Century" panose="02040604050505020304" pitchFamily="18" charset="0"/>
                          <a:ea typeface="ＭＳ 明朝" panose="02020609040205080304" pitchFamily="17" charset="-128"/>
                          <a:cs typeface="Times New Roman" panose="02020603050405020304" pitchFamily="18" charset="0"/>
                        </a:rPr>
                        <a:t>30</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89266271"/>
                  </a:ext>
                </a:extLst>
              </a:tr>
              <a:tr h="352196">
                <a:tc vMerge="1">
                  <a:txBody>
                    <a:bodyPr/>
                    <a:lstStyle/>
                    <a:p>
                      <a:endParaRPr kumimoji="1" lang="ja-JP" altLang="en-US"/>
                    </a:p>
                  </a:txBody>
                  <a:tcPr/>
                </a:tc>
                <a:tc>
                  <a:txBody>
                    <a:bodyPr/>
                    <a:lstStyle/>
                    <a:p>
                      <a:pPr algn="just">
                        <a:lnSpc>
                          <a:spcPts val="1400"/>
                        </a:lnSpc>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(6)  </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条例第</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14</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条又は第</a:t>
                      </a: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16</a:t>
                      </a: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条の規定による届出をせず、又は虚偽</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just">
                        <a:lnSpc>
                          <a:spcPts val="1400"/>
                        </a:lnSpc>
                        <a:spcAft>
                          <a:spcPts val="0"/>
                        </a:spcAft>
                      </a:pPr>
                      <a:r>
                        <a:rPr lang="ja-JP" sz="800" kern="100">
                          <a:effectLst/>
                          <a:latin typeface="Century" panose="02040604050505020304" pitchFamily="18" charset="0"/>
                          <a:ea typeface="ＭＳ 明朝" panose="02020609040205080304" pitchFamily="17" charset="-128"/>
                          <a:cs typeface="Times New Roman" panose="02020603050405020304" pitchFamily="18" charset="0"/>
                        </a:rPr>
                        <a:t>の届出をした者</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85453738"/>
                  </a:ext>
                </a:extLst>
              </a:tr>
              <a:tr h="548512">
                <a:tc>
                  <a:txBody>
                    <a:bodyPr/>
                    <a:lstStyle/>
                    <a:p>
                      <a:pPr algn="just">
                        <a:spcAft>
                          <a:spcPts val="0"/>
                        </a:spcAft>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indent="101600" algn="just">
                        <a:lnSpc>
                          <a:spcPts val="1400"/>
                        </a:lnSpc>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法に基づく条例（大阪府屋外広告物条例以外の屋外広告物条例）又はこれに基づく処分に違反した場合であって、上記</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から</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sz="800" kern="100" dirty="0" err="1">
                          <a:effectLst/>
                          <a:latin typeface="Century" panose="02040604050505020304" pitchFamily="18" charset="0"/>
                          <a:ea typeface="ＭＳ 明朝" panose="02020609040205080304" pitchFamily="17" charset="-128"/>
                          <a:cs typeface="Times New Roman" panose="02020603050405020304" pitchFamily="18" charset="0"/>
                        </a:rPr>
                        <a:t>までの</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いずれかの違反内容に相当するときにも、この基準を適用する。</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0140" marR="6014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205247035"/>
                  </a:ext>
                </a:extLst>
              </a:tr>
            </a:tbl>
          </a:graphicData>
        </a:graphic>
      </p:graphicFrame>
      <p:graphicFrame>
        <p:nvGraphicFramePr>
          <p:cNvPr id="9" name="表 8"/>
          <p:cNvGraphicFramePr>
            <a:graphicFrameLocks noGrp="1"/>
          </p:cNvGraphicFramePr>
          <p:nvPr>
            <p:extLst/>
          </p:nvPr>
        </p:nvGraphicFramePr>
        <p:xfrm>
          <a:off x="4700789" y="4490131"/>
          <a:ext cx="4195420" cy="1783862"/>
        </p:xfrm>
        <a:graphic>
          <a:graphicData uri="http://schemas.openxmlformats.org/drawingml/2006/table">
            <a:tbl>
              <a:tblPr/>
              <a:tblGrid>
                <a:gridCol w="3477295">
                  <a:extLst>
                    <a:ext uri="{9D8B030D-6E8A-4147-A177-3AD203B41FA5}">
                      <a16:colId xmlns:a16="http://schemas.microsoft.com/office/drawing/2014/main" val="3355756743"/>
                    </a:ext>
                  </a:extLst>
                </a:gridCol>
                <a:gridCol w="718125">
                  <a:extLst>
                    <a:ext uri="{9D8B030D-6E8A-4147-A177-3AD203B41FA5}">
                      <a16:colId xmlns:a16="http://schemas.microsoft.com/office/drawing/2014/main" val="2259060615"/>
                    </a:ext>
                  </a:extLst>
                </a:gridCol>
              </a:tblGrid>
              <a:tr h="159193">
                <a:tc>
                  <a:txBody>
                    <a:bodyPr/>
                    <a:lstStyle/>
                    <a:p>
                      <a:pPr indent="1016000" algn="just">
                        <a:spcAft>
                          <a:spcPts val="0"/>
                        </a:spcAft>
                      </a:pPr>
                      <a:r>
                        <a:rPr lang="ja-JP" altLang="en-US"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加重</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事由又は軽減事由</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期</a:t>
                      </a:r>
                      <a:r>
                        <a:rPr lang="ja-JP" altLang="en-US" sz="8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rPr>
                        <a:t>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074144"/>
                  </a:ext>
                </a:extLst>
              </a:tr>
              <a:tr h="759251">
                <a:tc>
                  <a:txBody>
                    <a:bodyPr/>
                    <a:lstStyle/>
                    <a:p>
                      <a:pPr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１　加重事由</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03200" indent="-2032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悪質と判断した場合（指導中に違反を繰り返す、提出書類の偽造を行う等）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03200" indent="-2032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(2)  </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相当数の違反広告物を掲出している場合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03200" indent="-2032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(3)  </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過去５年間にこの条例に基づく処分歴がある場合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3200"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30</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654310"/>
                  </a:ext>
                </a:extLst>
              </a:tr>
              <a:tr h="865418">
                <a:tc>
                  <a:txBody>
                    <a:bodyPr/>
                    <a:lstStyle/>
                    <a:p>
                      <a:pPr marL="203200" indent="-203200"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２　軽減事由</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34950" indent="-101600"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過去５年間にこの条例に基づく処分歴がない場合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152400"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(2)  </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当事者自らの責めに帰すことができない場合等、やむを得ない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33375" algn="just">
                        <a:spcAft>
                          <a:spcPts val="0"/>
                        </a:spcAft>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事情がある場合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34950" indent="-101600"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(3)  </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当事者の過失が軽微で</a:t>
                      </a:r>
                      <a:r>
                        <a:rPr lang="ja-JP" sz="8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あり、又は</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情状を酌むべき場合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30</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日～</a:t>
                      </a:r>
                      <a:r>
                        <a:rPr lang="en-US" sz="800" kern="100" dirty="0">
                          <a:effectLst/>
                          <a:latin typeface="Century" panose="02040604050505020304" pitchFamily="18" charset="0"/>
                          <a:ea typeface="ＭＳ 明朝" panose="02020609040205080304" pitchFamily="17" charset="-128"/>
                          <a:cs typeface="Times New Roman" panose="02020603050405020304" pitchFamily="18" charset="0"/>
                        </a:rPr>
                        <a:t>180</a:t>
                      </a: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580881"/>
                  </a:ext>
                </a:extLst>
              </a:tr>
            </a:tbl>
          </a:graphicData>
        </a:graphic>
      </p:graphicFrame>
      <p:sp>
        <p:nvSpPr>
          <p:cNvPr id="8" name="スライド番号プレースホルダー 1"/>
          <p:cNvSpPr txBox="1">
            <a:spLocks/>
          </p:cNvSpPr>
          <p:nvPr/>
        </p:nvSpPr>
        <p:spPr>
          <a:xfrm>
            <a:off x="8487507" y="6492874"/>
            <a:ext cx="403137" cy="304244"/>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P創英角ｺﾞｼｯｸUB" panose="020B0900000000000000" pitchFamily="50" charset="-128"/>
                <a:ea typeface="HGP創英角ｺﾞｼｯｸUB" panose="020B0900000000000000" pitchFamily="50" charset="-128"/>
              </a:rPr>
              <a:t>４</a:t>
            </a:r>
          </a:p>
        </p:txBody>
      </p:sp>
    </p:spTree>
    <p:extLst>
      <p:ext uri="{BB962C8B-B14F-4D97-AF65-F5344CB8AC3E}">
        <p14:creationId xmlns:p14="http://schemas.microsoft.com/office/powerpoint/2010/main" val="2529008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9987" y="144048"/>
            <a:ext cx="8454044" cy="1728678"/>
          </a:xfrm>
          <a:prstGeom prst="rect">
            <a:avLst/>
          </a:prstGeom>
          <a:noFill/>
        </p:spPr>
        <p:txBody>
          <a:bodyPr wrap="square" rtlCol="0">
            <a:spAutoFit/>
          </a:bodyPr>
          <a:lstStyle/>
          <a:p>
            <a:pPr lvl="0">
              <a:lnSpc>
                <a:spcPct val="150000"/>
              </a:lnSpc>
            </a:pPr>
            <a:r>
              <a:rPr kumimoji="1" lang="ja-JP" altLang="en-US" sz="2400" b="1" dirty="0" smtClean="0">
                <a:solidFill>
                  <a:prstClr val="black"/>
                </a:solidFill>
                <a:latin typeface="ＭＳ Ｐゴシック" panose="020B0600070205080204" pitchFamily="50" charset="-128"/>
              </a:rPr>
              <a:t>２．</a:t>
            </a:r>
            <a:r>
              <a:rPr kumimoji="1" lang="ja-JP" altLang="en-US" sz="2400" b="1" dirty="0">
                <a:solidFill>
                  <a:prstClr val="black"/>
                </a:solidFill>
                <a:latin typeface="ＭＳ Ｐゴシック" panose="020B0600070205080204" pitchFamily="50" charset="-128"/>
              </a:rPr>
              <a:t>古市古墳群の周辺地域における屋外広告物の適正化</a:t>
            </a:r>
          </a:p>
          <a:p>
            <a:pPr marL="171450" lvl="0">
              <a:lnSpc>
                <a:spcPct val="150000"/>
              </a:lnSpc>
            </a:pPr>
            <a:r>
              <a:rPr kumimoji="1" lang="en-US" altLang="ja-JP" b="1" dirty="0" smtClean="0">
                <a:solidFill>
                  <a:prstClr val="black"/>
                </a:solidFill>
                <a:latin typeface="ＭＳ Ｐゴシック" panose="020B0600070205080204" pitchFamily="50" charset="-128"/>
              </a:rPr>
              <a:t>【</a:t>
            </a:r>
            <a:r>
              <a:rPr kumimoji="1" lang="ja-JP" altLang="en-US" b="1" dirty="0" smtClean="0">
                <a:solidFill>
                  <a:prstClr val="black"/>
                </a:solidFill>
                <a:latin typeface="ＭＳ Ｐゴシック" panose="020B0600070205080204" pitchFamily="50" charset="-128"/>
              </a:rPr>
              <a:t>古墳群周辺区域の規制の強化</a:t>
            </a:r>
            <a:r>
              <a:rPr kumimoji="1" lang="en-US" altLang="ja-JP" b="1" dirty="0" smtClean="0">
                <a:solidFill>
                  <a:prstClr val="black"/>
                </a:solidFill>
                <a:latin typeface="ＭＳ Ｐゴシック" panose="020B0600070205080204" pitchFamily="50" charset="-128"/>
              </a:rPr>
              <a:t>】</a:t>
            </a:r>
            <a:endParaRPr kumimoji="1" lang="en-US" altLang="ja-JP" b="1" dirty="0">
              <a:solidFill>
                <a:prstClr val="black"/>
              </a:solidFill>
              <a:latin typeface="ＭＳ Ｐゴシック" panose="020B0600070205080204" pitchFamily="50" charset="-128"/>
            </a:endParaRPr>
          </a:p>
          <a:p>
            <a:pPr marL="361950" lvl="0" indent="-190500">
              <a:lnSpc>
                <a:spcPts val="26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平成</a:t>
            </a:r>
            <a:r>
              <a:rPr kumimoji="1" lang="en-US" altLang="ja-JP" sz="1600" dirty="0">
                <a:solidFill>
                  <a:prstClr val="black"/>
                </a:solidFill>
                <a:latin typeface="ＭＳ Ｐゴシック" panose="020B0600070205080204" pitchFamily="50" charset="-128"/>
              </a:rPr>
              <a:t>28</a:t>
            </a:r>
            <a:r>
              <a:rPr kumimoji="1" lang="ja-JP" altLang="en-US" sz="1600" dirty="0" smtClean="0">
                <a:solidFill>
                  <a:prstClr val="black"/>
                </a:solidFill>
                <a:latin typeface="ＭＳ Ｐゴシック" panose="020B0600070205080204" pitchFamily="50" charset="-128"/>
              </a:rPr>
              <a:t>年</a:t>
            </a:r>
            <a:r>
              <a:rPr kumimoji="1" lang="en-US" altLang="ja-JP" sz="1600" dirty="0">
                <a:solidFill>
                  <a:prstClr val="black"/>
                </a:solidFill>
                <a:latin typeface="ＭＳ Ｐゴシック" panose="020B0600070205080204" pitchFamily="50" charset="-128"/>
              </a:rPr>
              <a:t>1</a:t>
            </a:r>
            <a:r>
              <a:rPr kumimoji="1" lang="ja-JP" altLang="en-US" sz="1600" dirty="0" smtClean="0">
                <a:solidFill>
                  <a:prstClr val="black"/>
                </a:solidFill>
                <a:latin typeface="ＭＳ Ｐゴシック" panose="020B0600070205080204" pitchFamily="50" charset="-128"/>
              </a:rPr>
              <a:t>月</a:t>
            </a:r>
            <a:r>
              <a:rPr kumimoji="1" lang="en-US" altLang="ja-JP" sz="1600" dirty="0" smtClean="0">
                <a:solidFill>
                  <a:prstClr val="black"/>
                </a:solidFill>
                <a:latin typeface="ＭＳ Ｐゴシック" panose="020B0600070205080204" pitchFamily="50" charset="-128"/>
              </a:rPr>
              <a:t>4</a:t>
            </a:r>
            <a:r>
              <a:rPr kumimoji="1" lang="ja-JP" altLang="en-US" sz="1600" dirty="0" smtClean="0">
                <a:solidFill>
                  <a:prstClr val="black"/>
                </a:solidFill>
                <a:latin typeface="ＭＳ Ｐゴシック" panose="020B0600070205080204" pitchFamily="50" charset="-128"/>
              </a:rPr>
              <a:t>日付け大阪府屋外広告物条例及び同条例規則の改正・施行により、古墳群</a:t>
            </a:r>
            <a:endParaRPr kumimoji="1" lang="en-US" altLang="ja-JP" sz="1600" dirty="0" smtClean="0">
              <a:solidFill>
                <a:prstClr val="black"/>
              </a:solidFill>
              <a:latin typeface="ＭＳ Ｐゴシック" panose="020B0600070205080204" pitchFamily="50" charset="-128"/>
            </a:endParaRPr>
          </a:p>
          <a:p>
            <a:pPr marL="171450" lvl="0">
              <a:lnSpc>
                <a:spcPts val="2600"/>
              </a:lnSpc>
            </a:pP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周辺区域の広告物掲出の規制を強化</a:t>
            </a:r>
            <a:endParaRPr kumimoji="1" lang="en-US" altLang="ja-JP" sz="1600" dirty="0">
              <a:solidFill>
                <a:prstClr val="black"/>
              </a:solidFill>
              <a:latin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519878" y="1907895"/>
            <a:ext cx="3898136" cy="4700803"/>
          </a:xfrm>
          <a:prstGeom prst="rect">
            <a:avLst/>
          </a:prstGeom>
        </p:spPr>
      </p:pic>
      <p:sp>
        <p:nvSpPr>
          <p:cNvPr id="6" name="スライド番号プレースホルダー 1"/>
          <p:cNvSpPr txBox="1">
            <a:spLocks/>
          </p:cNvSpPr>
          <p:nvPr/>
        </p:nvSpPr>
        <p:spPr>
          <a:xfrm>
            <a:off x="8569569" y="6506308"/>
            <a:ext cx="321076" cy="316523"/>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P創英角ｺﾞｼｯｸUB" panose="020B0900000000000000" pitchFamily="50" charset="-128"/>
                <a:ea typeface="HGP創英角ｺﾞｼｯｸUB" panose="020B0900000000000000" pitchFamily="50" charset="-128"/>
              </a:rPr>
              <a:t>５</a:t>
            </a:r>
          </a:p>
        </p:txBody>
      </p:sp>
      <p:pic>
        <p:nvPicPr>
          <p:cNvPr id="5" name="図 4"/>
          <p:cNvPicPr>
            <a:picLocks noChangeAspect="1"/>
          </p:cNvPicPr>
          <p:nvPr/>
        </p:nvPicPr>
        <p:blipFill>
          <a:blip r:embed="rId3"/>
          <a:stretch>
            <a:fillRect/>
          </a:stretch>
        </p:blipFill>
        <p:spPr>
          <a:xfrm>
            <a:off x="4608467" y="1688901"/>
            <a:ext cx="4005111" cy="4987799"/>
          </a:xfrm>
          <a:prstGeom prst="rect">
            <a:avLst/>
          </a:prstGeom>
        </p:spPr>
      </p:pic>
    </p:spTree>
    <p:extLst>
      <p:ext uri="{BB962C8B-B14F-4D97-AF65-F5344CB8AC3E}">
        <p14:creationId xmlns:p14="http://schemas.microsoft.com/office/powerpoint/2010/main" val="4281764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08602" y="425400"/>
            <a:ext cx="8454044" cy="5713102"/>
          </a:xfrm>
          <a:prstGeom prst="rect">
            <a:avLst/>
          </a:prstGeom>
          <a:noFill/>
        </p:spPr>
        <p:txBody>
          <a:bodyPr wrap="square" rtlCol="0">
            <a:spAutoFit/>
          </a:bodyPr>
          <a:lstStyle/>
          <a:p>
            <a:pPr marL="171450" lvl="0">
              <a:lnSpc>
                <a:spcPct val="150000"/>
              </a:lnSpc>
            </a:pPr>
            <a:r>
              <a:rPr kumimoji="1" lang="en-US" altLang="ja-JP" b="1" dirty="0" smtClean="0">
                <a:solidFill>
                  <a:prstClr val="black"/>
                </a:solidFill>
                <a:latin typeface="ＭＳ Ｐゴシック" panose="020B0600070205080204" pitchFamily="50" charset="-128"/>
              </a:rPr>
              <a:t>【</a:t>
            </a:r>
            <a:r>
              <a:rPr kumimoji="1" lang="ja-JP" altLang="en-US" b="1" dirty="0" smtClean="0">
                <a:solidFill>
                  <a:prstClr val="black"/>
                </a:solidFill>
                <a:latin typeface="ＭＳ Ｐゴシック" panose="020B0600070205080204" pitchFamily="50" charset="-128"/>
              </a:rPr>
              <a:t>世界文化遺産登録に向けた動き（平成</a:t>
            </a:r>
            <a:r>
              <a:rPr kumimoji="1" lang="en-US" altLang="ja-JP" b="1" dirty="0" smtClean="0">
                <a:solidFill>
                  <a:prstClr val="black"/>
                </a:solidFill>
                <a:latin typeface="ＭＳ Ｐゴシック" panose="020B0600070205080204" pitchFamily="50" charset="-128"/>
              </a:rPr>
              <a:t>30</a:t>
            </a:r>
            <a:r>
              <a:rPr kumimoji="1" lang="ja-JP" altLang="en-US" b="1" dirty="0" smtClean="0">
                <a:solidFill>
                  <a:prstClr val="black"/>
                </a:solidFill>
                <a:latin typeface="ＭＳ Ｐゴシック" panose="020B0600070205080204" pitchFamily="50" charset="-128"/>
              </a:rPr>
              <a:t>年度以降）</a:t>
            </a:r>
            <a:r>
              <a:rPr kumimoji="1" lang="en-US" altLang="ja-JP" b="1" dirty="0" smtClean="0">
                <a:solidFill>
                  <a:prstClr val="black"/>
                </a:solidFill>
                <a:latin typeface="ＭＳ Ｐゴシック" panose="020B0600070205080204" pitchFamily="50" charset="-128"/>
              </a:rPr>
              <a:t>】</a:t>
            </a:r>
            <a:endParaRPr kumimoji="1" lang="en-US" altLang="ja-JP" b="1" dirty="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平成</a:t>
            </a:r>
            <a:r>
              <a:rPr kumimoji="1" lang="en-US" altLang="ja-JP" sz="1600" dirty="0" smtClean="0">
                <a:solidFill>
                  <a:prstClr val="black"/>
                </a:solidFill>
                <a:latin typeface="ＭＳ Ｐゴシック" panose="020B0600070205080204" pitchFamily="50" charset="-128"/>
              </a:rPr>
              <a:t>30</a:t>
            </a:r>
            <a:r>
              <a:rPr kumimoji="1" lang="ja-JP" altLang="en-US" sz="1600" dirty="0" smtClean="0">
                <a:solidFill>
                  <a:prstClr val="black"/>
                </a:solidFill>
                <a:latin typeface="ＭＳ Ｐゴシック" panose="020B0600070205080204" pitchFamily="50" charset="-128"/>
              </a:rPr>
              <a:t>年４月　大阪府屋外広告物適正化促進事業開始。</a:t>
            </a:r>
            <a:endParaRPr kumimoji="1" lang="en-US" altLang="ja-JP" sz="1600" dirty="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平成</a:t>
            </a:r>
            <a:r>
              <a:rPr kumimoji="1" lang="en-US" altLang="ja-JP" sz="1600" dirty="0" smtClean="0">
                <a:solidFill>
                  <a:prstClr val="black"/>
                </a:solidFill>
                <a:latin typeface="ＭＳ Ｐゴシック" panose="020B0600070205080204" pitchFamily="50" charset="-128"/>
              </a:rPr>
              <a:t>30</a:t>
            </a:r>
            <a:r>
              <a:rPr kumimoji="1" lang="ja-JP" altLang="en-US" sz="1600" dirty="0" smtClean="0">
                <a:solidFill>
                  <a:prstClr val="black"/>
                </a:solidFill>
                <a:latin typeface="ＭＳ Ｐゴシック" panose="020B0600070205080204" pitchFamily="50" charset="-128"/>
              </a:rPr>
              <a:t>年９月　イコモスによる現地調査。</a:t>
            </a:r>
            <a:endParaRPr kumimoji="1" lang="en-US" altLang="ja-JP" sz="1600" dirty="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令和元年５月　イコモスから、世界遺産登録一覧表への記載が「適当」との勧告あり。</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令和元年６月</a:t>
            </a:r>
            <a:r>
              <a:rPr kumimoji="1" lang="en-US" altLang="ja-JP" sz="1600" dirty="0" smtClean="0">
                <a:solidFill>
                  <a:prstClr val="black"/>
                </a:solidFill>
                <a:latin typeface="ＭＳ Ｐゴシック" panose="020B0600070205080204" pitchFamily="50" charset="-128"/>
              </a:rPr>
              <a:t>30</a:t>
            </a:r>
            <a:r>
              <a:rPr kumimoji="1" lang="ja-JP" altLang="en-US" sz="1600" dirty="0" smtClean="0">
                <a:solidFill>
                  <a:prstClr val="black"/>
                </a:solidFill>
                <a:latin typeface="ＭＳ Ｐゴシック" panose="020B0600070205080204" pitchFamily="50" charset="-128"/>
              </a:rPr>
              <a:t>日～７月</a:t>
            </a:r>
            <a:r>
              <a:rPr kumimoji="1" lang="en-US" altLang="ja-JP" sz="1600" dirty="0" smtClean="0">
                <a:solidFill>
                  <a:prstClr val="black"/>
                </a:solidFill>
                <a:latin typeface="ＭＳ Ｐゴシック" panose="020B0600070205080204" pitchFamily="50" charset="-128"/>
              </a:rPr>
              <a:t>10</a:t>
            </a:r>
            <a:r>
              <a:rPr kumimoji="1" lang="ja-JP" altLang="en-US" sz="1600" dirty="0" smtClean="0">
                <a:solidFill>
                  <a:prstClr val="black"/>
                </a:solidFill>
                <a:latin typeface="ＭＳ Ｐゴシック" panose="020B0600070205080204" pitchFamily="50" charset="-128"/>
              </a:rPr>
              <a:t>日　世界遺産委員会で登録可否を正式決定。</a:t>
            </a:r>
            <a:endParaRPr kumimoji="1" lang="en-US" altLang="ja-JP" sz="1600" dirty="0" smtClean="0">
              <a:solidFill>
                <a:prstClr val="black"/>
              </a:solidFill>
              <a:latin typeface="ＭＳ Ｐゴシック" panose="020B0600070205080204" pitchFamily="50" charset="-128"/>
            </a:endParaRPr>
          </a:p>
          <a:p>
            <a:pPr marL="171450" lvl="0">
              <a:lnSpc>
                <a:spcPct val="150000"/>
              </a:lnSpc>
            </a:pPr>
            <a:r>
              <a:rPr kumimoji="1" lang="en-US" altLang="ja-JP" b="1" dirty="0" smtClean="0">
                <a:solidFill>
                  <a:prstClr val="black"/>
                </a:solidFill>
                <a:latin typeface="ＭＳ Ｐゴシック" panose="020B0600070205080204" pitchFamily="50" charset="-128"/>
              </a:rPr>
              <a:t>【</a:t>
            </a:r>
            <a:r>
              <a:rPr kumimoji="1" lang="ja-JP" altLang="en-US" b="1" dirty="0">
                <a:solidFill>
                  <a:prstClr val="black"/>
                </a:solidFill>
                <a:latin typeface="ＭＳ Ｐゴシック" panose="020B0600070205080204" pitchFamily="50" charset="-128"/>
              </a:rPr>
              <a:t>屋外広告物の</a:t>
            </a:r>
            <a:r>
              <a:rPr kumimoji="1" lang="ja-JP" altLang="en-US" b="1" dirty="0" smtClean="0">
                <a:solidFill>
                  <a:prstClr val="black"/>
                </a:solidFill>
                <a:latin typeface="ＭＳ Ｐゴシック" panose="020B0600070205080204" pitchFamily="50" charset="-128"/>
              </a:rPr>
              <a:t>適正化の現状</a:t>
            </a:r>
            <a:r>
              <a:rPr kumimoji="1" lang="en-US" altLang="ja-JP" b="1" dirty="0">
                <a:solidFill>
                  <a:prstClr val="black"/>
                </a:solidFill>
                <a:latin typeface="ＭＳ Ｐゴシック" panose="020B0600070205080204" pitchFamily="50" charset="-128"/>
              </a:rPr>
              <a:t>】</a:t>
            </a: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藤井寺市・羽曳野市と協力し、補助対象となる事業者への働きかけを実施</a:t>
            </a:r>
            <a:r>
              <a:rPr kumimoji="1" lang="ja-JP" altLang="en-US" sz="1600" dirty="0" smtClean="0">
                <a:solidFill>
                  <a:prstClr val="black"/>
                </a:solidFill>
                <a:latin typeface="ＭＳ Ｐゴシック" panose="020B0600070205080204" pitchFamily="50" charset="-128"/>
              </a:rPr>
              <a:t>。</a:t>
            </a:r>
            <a:endParaRPr kumimoji="1" lang="en-US" altLang="ja-JP" sz="1600" dirty="0" smtClean="0">
              <a:solidFill>
                <a:prstClr val="black"/>
              </a:solidFill>
              <a:latin typeface="ＭＳ Ｐゴシック" panose="020B0600070205080204" pitchFamily="50" charset="-128"/>
            </a:endParaRPr>
          </a:p>
          <a:p>
            <a:pPr marL="171450" lvl="0">
              <a:lnSpc>
                <a:spcPct val="150000"/>
              </a:lnSpc>
            </a:pPr>
            <a:r>
              <a:rPr kumimoji="1" lang="ja-JP" altLang="en-US" sz="1600" dirty="0" smtClean="0">
                <a:solidFill>
                  <a:prstClr val="black"/>
                </a:solidFill>
                <a:latin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rPr>
              <a:t>大阪府の補助対象は</a:t>
            </a:r>
            <a:r>
              <a:rPr kumimoji="1" lang="en-US" altLang="ja-JP" sz="1600" dirty="0">
                <a:solidFill>
                  <a:prstClr val="black"/>
                </a:solidFill>
                <a:latin typeface="ＭＳ Ｐゴシック" panose="020B0600070205080204" pitchFamily="50" charset="-128"/>
              </a:rPr>
              <a:t>7</a:t>
            </a:r>
            <a:r>
              <a:rPr kumimoji="1" lang="ja-JP" altLang="en-US" sz="1600" dirty="0">
                <a:solidFill>
                  <a:prstClr val="black"/>
                </a:solidFill>
                <a:latin typeface="ＭＳ Ｐゴシック" panose="020B0600070205080204" pitchFamily="50" charset="-128"/>
              </a:rPr>
              <a:t>月末までに事業着手し、年度内に対策完了したもの。</a:t>
            </a:r>
          </a:p>
          <a:p>
            <a:pPr marL="171450" lvl="0">
              <a:lnSpc>
                <a:spcPct val="150000"/>
              </a:lnSpc>
            </a:pPr>
            <a:r>
              <a:rPr kumimoji="1" lang="ja-JP" altLang="en-US" sz="1600" dirty="0" smtClean="0">
                <a:solidFill>
                  <a:prstClr val="black"/>
                </a:solidFill>
                <a:latin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rPr>
              <a:t>H30</a:t>
            </a:r>
            <a:r>
              <a:rPr kumimoji="1" lang="ja-JP" altLang="en-US" sz="1600" dirty="0">
                <a:solidFill>
                  <a:prstClr val="black"/>
                </a:solidFill>
                <a:latin typeface="ＭＳ Ｐゴシック" panose="020B0600070205080204" pitchFamily="50" charset="-128"/>
              </a:rPr>
              <a:t>年度補助実績</a:t>
            </a:r>
            <a:r>
              <a:rPr kumimoji="1" lang="ja-JP" altLang="en-US" sz="1600" dirty="0" smtClean="0">
                <a:solidFill>
                  <a:prstClr val="black"/>
                </a:solidFill>
                <a:latin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rPr>
              <a:t>5</a:t>
            </a:r>
            <a:r>
              <a:rPr kumimoji="1" lang="ja-JP" altLang="en-US" sz="1600" dirty="0" smtClean="0">
                <a:solidFill>
                  <a:prstClr val="black"/>
                </a:solidFill>
                <a:latin typeface="ＭＳ Ｐゴシック" panose="020B0600070205080204" pitchFamily="50" charset="-128"/>
              </a:rPr>
              <a:t>件</a:t>
            </a:r>
            <a:r>
              <a:rPr kumimoji="1" lang="ja-JP" altLang="en-US" sz="1600" dirty="0">
                <a:solidFill>
                  <a:prstClr val="black"/>
                </a:solidFill>
                <a:latin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rPr>
              <a:t>5</a:t>
            </a:r>
            <a:r>
              <a:rPr kumimoji="1" lang="ja-JP" altLang="en-US" sz="1600" dirty="0">
                <a:solidFill>
                  <a:prstClr val="black"/>
                </a:solidFill>
                <a:latin typeface="ＭＳ Ｐゴシック" panose="020B0600070205080204" pitchFamily="50" charset="-128"/>
              </a:rPr>
              <a:t>社）。残り</a:t>
            </a:r>
            <a:r>
              <a:rPr kumimoji="1" lang="en-US" altLang="ja-JP" sz="1600" dirty="0" smtClean="0">
                <a:solidFill>
                  <a:prstClr val="black"/>
                </a:solidFill>
                <a:latin typeface="ＭＳ Ｐゴシック" panose="020B0600070205080204" pitchFamily="50" charset="-128"/>
              </a:rPr>
              <a:t>45</a:t>
            </a:r>
            <a:r>
              <a:rPr kumimoji="1" lang="ja-JP" altLang="en-US" sz="1600" dirty="0" smtClean="0">
                <a:solidFill>
                  <a:prstClr val="black"/>
                </a:solidFill>
                <a:latin typeface="ＭＳ Ｐゴシック" panose="020B0600070205080204" pitchFamily="50" charset="-128"/>
              </a:rPr>
              <a:t>件</a:t>
            </a:r>
            <a:r>
              <a:rPr kumimoji="1" lang="ja-JP" altLang="en-US" sz="1600" dirty="0">
                <a:solidFill>
                  <a:prstClr val="black"/>
                </a:solidFill>
                <a:latin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rPr>
              <a:t>28</a:t>
            </a:r>
            <a:r>
              <a:rPr kumimoji="1" lang="ja-JP" altLang="en-US" sz="1600" dirty="0">
                <a:solidFill>
                  <a:prstClr val="black"/>
                </a:solidFill>
                <a:latin typeface="ＭＳ Ｐゴシック" panose="020B0600070205080204" pitchFamily="50" charset="-128"/>
              </a:rPr>
              <a:t>社）についても概ね理解を得て、</a:t>
            </a:r>
            <a:r>
              <a:rPr kumimoji="1" lang="ja-JP" altLang="en-US" sz="1600" dirty="0" smtClean="0">
                <a:solidFill>
                  <a:prstClr val="black"/>
                </a:solidFill>
                <a:latin typeface="ＭＳ Ｐゴシック" panose="020B0600070205080204" pitchFamily="50" charset="-128"/>
              </a:rPr>
              <a:t>この７月</a:t>
            </a:r>
            <a:r>
              <a:rPr kumimoji="1" lang="ja-JP" altLang="en-US" sz="1600" dirty="0">
                <a:solidFill>
                  <a:prstClr val="black"/>
                </a:solidFill>
                <a:latin typeface="ＭＳ Ｐゴシック" panose="020B0600070205080204" pitchFamily="50" charset="-128"/>
              </a:rPr>
              <a:t>末までに着手し、来年</a:t>
            </a:r>
            <a:r>
              <a:rPr kumimoji="1" lang="en-US" altLang="ja-JP" sz="1600" dirty="0">
                <a:solidFill>
                  <a:prstClr val="black"/>
                </a:solidFill>
                <a:latin typeface="ＭＳ Ｐゴシック" panose="020B0600070205080204" pitchFamily="50" charset="-128"/>
              </a:rPr>
              <a:t>3</a:t>
            </a:r>
            <a:r>
              <a:rPr kumimoji="1" lang="ja-JP" altLang="en-US" sz="1600" dirty="0">
                <a:solidFill>
                  <a:prstClr val="black"/>
                </a:solidFill>
                <a:latin typeface="ＭＳ Ｐゴシック" panose="020B0600070205080204" pitchFamily="50" charset="-128"/>
              </a:rPr>
              <a:t>月末までに完了する見込み</a:t>
            </a:r>
            <a:r>
              <a:rPr kumimoji="1" lang="ja-JP" altLang="en-US" sz="1600" dirty="0" smtClean="0">
                <a:solidFill>
                  <a:prstClr val="black"/>
                </a:solidFill>
                <a:latin typeface="ＭＳ Ｐゴシック" panose="020B0600070205080204" pitchFamily="50" charset="-128"/>
              </a:rPr>
              <a:t>。</a:t>
            </a:r>
            <a:endParaRPr kumimoji="1" lang="ja-JP" altLang="en-US" sz="1600" dirty="0">
              <a:solidFill>
                <a:prstClr val="black"/>
              </a:solidFill>
              <a:latin typeface="ＭＳ Ｐゴシック" panose="020B0600070205080204" pitchFamily="50" charset="-128"/>
            </a:endParaRPr>
          </a:p>
          <a:p>
            <a:pPr marL="171450" lvl="0">
              <a:lnSpc>
                <a:spcPct val="150000"/>
              </a:lnSpc>
            </a:pPr>
            <a:r>
              <a:rPr kumimoji="1" lang="en-US" altLang="ja-JP" b="1" dirty="0" smtClean="0">
                <a:solidFill>
                  <a:prstClr val="black"/>
                </a:solidFill>
                <a:latin typeface="ＭＳ Ｐゴシック" panose="020B0600070205080204" pitchFamily="50" charset="-128"/>
              </a:rPr>
              <a:t>【</a:t>
            </a:r>
            <a:r>
              <a:rPr kumimoji="1" lang="ja-JP" altLang="en-US" b="1" dirty="0">
                <a:solidFill>
                  <a:prstClr val="black"/>
                </a:solidFill>
                <a:latin typeface="ＭＳ Ｐゴシック" panose="020B0600070205080204" pitchFamily="50" charset="-128"/>
              </a:rPr>
              <a:t>屋外広告物の適正化の今後の対応</a:t>
            </a:r>
            <a:r>
              <a:rPr kumimoji="1" lang="en-US" altLang="ja-JP" b="1" dirty="0">
                <a:solidFill>
                  <a:prstClr val="black"/>
                </a:solidFill>
                <a:latin typeface="ＭＳ Ｐゴシック" panose="020B0600070205080204" pitchFamily="50" charset="-128"/>
              </a:rPr>
              <a:t>】</a:t>
            </a:r>
          </a:p>
          <a:p>
            <a:pPr marL="266700" lvl="0" indent="-95250">
              <a:lnSpc>
                <a:spcPct val="1500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違反</a:t>
            </a:r>
            <a:r>
              <a:rPr kumimoji="1" lang="ja-JP" altLang="en-US" sz="1600" dirty="0">
                <a:solidFill>
                  <a:prstClr val="black"/>
                </a:solidFill>
                <a:latin typeface="ＭＳ Ｐゴシック" panose="020B0600070205080204" pitchFamily="50" charset="-128"/>
              </a:rPr>
              <a:t>屋外広告物の適正化に向け、各市の状況に応じて合同パトロールの内容を</a:t>
            </a:r>
            <a:r>
              <a:rPr kumimoji="1" lang="ja-JP" altLang="en-US" sz="1600" dirty="0" smtClean="0">
                <a:solidFill>
                  <a:prstClr val="black"/>
                </a:solidFill>
                <a:latin typeface="ＭＳ Ｐゴシック" panose="020B0600070205080204" pitchFamily="50" charset="-128"/>
              </a:rPr>
              <a:t>検討</a:t>
            </a:r>
            <a:r>
              <a:rPr kumimoji="1" lang="ja-JP" altLang="en-US" sz="1600" dirty="0">
                <a:solidFill>
                  <a:prstClr val="black"/>
                </a:solidFill>
                <a:latin typeface="ＭＳ Ｐゴシック" panose="020B0600070205080204" pitchFamily="50" charset="-128"/>
              </a:rPr>
              <a:t>し、</a:t>
            </a:r>
            <a:r>
              <a:rPr kumimoji="1" lang="en-US" altLang="ja-JP" sz="1600" dirty="0">
                <a:solidFill>
                  <a:prstClr val="black"/>
                </a:solidFill>
                <a:latin typeface="ＭＳ Ｐゴシック" panose="020B0600070205080204" pitchFamily="50" charset="-128"/>
              </a:rPr>
              <a:t>9</a:t>
            </a:r>
            <a:r>
              <a:rPr kumimoji="1" lang="ja-JP" altLang="en-US" sz="1600" dirty="0">
                <a:solidFill>
                  <a:prstClr val="black"/>
                </a:solidFill>
                <a:latin typeface="ＭＳ Ｐゴシック" panose="020B0600070205080204" pitchFamily="50" charset="-128"/>
              </a:rPr>
              <a:t>月の屋外広告物適正化旬間を中心にパトロールを実施する。</a:t>
            </a:r>
          </a:p>
          <a:p>
            <a:pPr marL="266700" lvl="0" indent="-95250">
              <a:lnSpc>
                <a:spcPct val="1500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違反</a:t>
            </a:r>
            <a:r>
              <a:rPr kumimoji="1" lang="ja-JP" altLang="en-US" sz="1600" dirty="0">
                <a:solidFill>
                  <a:prstClr val="black"/>
                </a:solidFill>
                <a:latin typeface="ＭＳ Ｐゴシック" panose="020B0600070205080204" pitchFamily="50" charset="-128"/>
              </a:rPr>
              <a:t>指導は、権限移譲をしている各市の状況を踏まえ、古墳近傍や幹線</a:t>
            </a:r>
            <a:r>
              <a:rPr kumimoji="1" lang="ja-JP" altLang="en-US" sz="1600" dirty="0" smtClean="0">
                <a:solidFill>
                  <a:prstClr val="black"/>
                </a:solidFill>
                <a:latin typeface="ＭＳ Ｐゴシック" panose="020B0600070205080204" pitchFamily="50" charset="-128"/>
              </a:rPr>
              <a:t>道路沿いなど</a:t>
            </a:r>
            <a:r>
              <a:rPr kumimoji="1" lang="ja-JP" altLang="en-US" sz="1600" dirty="0">
                <a:solidFill>
                  <a:prstClr val="black"/>
                </a:solidFill>
                <a:latin typeface="ＭＳ Ｐゴシック" panose="020B0600070205080204" pitchFamily="50" charset="-128"/>
              </a:rPr>
              <a:t>、優先順位をつけて取組みを進める。</a:t>
            </a:r>
          </a:p>
        </p:txBody>
      </p:sp>
      <p:sp>
        <p:nvSpPr>
          <p:cNvPr id="4" name="スライド番号プレースホルダー 1"/>
          <p:cNvSpPr txBox="1">
            <a:spLocks/>
          </p:cNvSpPr>
          <p:nvPr/>
        </p:nvSpPr>
        <p:spPr>
          <a:xfrm>
            <a:off x="8522677" y="6518031"/>
            <a:ext cx="367968" cy="234461"/>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P創英角ｺﾞｼｯｸUB" panose="020B0900000000000000" pitchFamily="50" charset="-128"/>
                <a:ea typeface="HGP創英角ｺﾞｼｯｸUB" panose="020B0900000000000000" pitchFamily="50" charset="-128"/>
              </a:rPr>
              <a:t>６</a:t>
            </a:r>
          </a:p>
        </p:txBody>
      </p:sp>
    </p:spTree>
    <p:extLst>
      <p:ext uri="{BB962C8B-B14F-4D97-AF65-F5344CB8AC3E}">
        <p14:creationId xmlns:p14="http://schemas.microsoft.com/office/powerpoint/2010/main" val="369652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報告</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案件２：景観</a:t>
            </a:r>
            <a:r>
              <a:rPr kumimoji="0"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整備機構の指定について</a:t>
            </a:r>
            <a:endParaRPr kumimoji="0"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08602" y="785883"/>
            <a:ext cx="8326796" cy="5078313"/>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景観整備機構とは、民間団体や市民による自発的な景観の保全・整備の一層の推進を図る観点から、一定の景観の保全・整備能力を有する公益法人又はＮＰＯ法人を景観法第</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92</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条に基づき景観行政団体が指定し、良好な景観形成を担う主体として位置づける</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制度。</a:t>
            </a:r>
            <a:endPar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大阪府で</a:t>
            </a:r>
            <a:r>
              <a:rPr kumimoji="1" lang="ja-JP" altLang="en-US" sz="2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は現在</a:t>
            </a:r>
            <a:r>
              <a:rPr kumimoji="1" lang="ja-JP" altLang="en-US" sz="2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公益社団法人大阪府建築士会及び一般社団法人大阪府建築士事務所協会を景観整備機構として</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指定。</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スライド番号プレースホルダー 1"/>
          <p:cNvSpPr txBox="1">
            <a:spLocks/>
          </p:cNvSpPr>
          <p:nvPr/>
        </p:nvSpPr>
        <p:spPr>
          <a:xfrm>
            <a:off x="8522677" y="6518031"/>
            <a:ext cx="367968" cy="257907"/>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tint val="75000"/>
                  </a:prstClr>
                </a:solidFill>
                <a:latin typeface="HGP創英角ｺﾞｼｯｸUB" panose="020B0900000000000000" pitchFamily="50" charset="-128"/>
                <a:ea typeface="HGP創英角ｺﾞｼｯｸUB" panose="020B0900000000000000" pitchFamily="50" charset="-128"/>
              </a:rPr>
              <a:t>７</a:t>
            </a:r>
            <a:endParaRPr kumimoji="1" lang="ja-JP" altLang="en-US" sz="1200" b="0" i="0" u="none" strike="noStrike" kern="1200" cap="none" spc="0" normalizeH="0" baseline="0" noProof="0" dirty="0">
              <a:ln>
                <a:noFill/>
              </a:ln>
              <a:solidFill>
                <a:prstClr val="black">
                  <a:tint val="75000"/>
                </a:prst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323965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12363054"/>
              </p:ext>
            </p:extLst>
          </p:nvPr>
        </p:nvGraphicFramePr>
        <p:xfrm>
          <a:off x="576461" y="303899"/>
          <a:ext cx="8186538" cy="6064284"/>
        </p:xfrm>
        <a:graphic>
          <a:graphicData uri="http://schemas.openxmlformats.org/drawingml/2006/table">
            <a:tbl>
              <a:tblPr firstRow="1" bandRow="1">
                <a:tableStyleId>{616DA210-FB5B-4158-B5E0-FEB733F419BA}</a:tableStyleId>
              </a:tblPr>
              <a:tblGrid>
                <a:gridCol w="1385689">
                  <a:extLst>
                    <a:ext uri="{9D8B030D-6E8A-4147-A177-3AD203B41FA5}">
                      <a16:colId xmlns:a16="http://schemas.microsoft.com/office/drawing/2014/main" val="761348496"/>
                    </a:ext>
                  </a:extLst>
                </a:gridCol>
                <a:gridCol w="1847850">
                  <a:extLst>
                    <a:ext uri="{9D8B030D-6E8A-4147-A177-3AD203B41FA5}">
                      <a16:colId xmlns:a16="http://schemas.microsoft.com/office/drawing/2014/main" val="1122010366"/>
                    </a:ext>
                  </a:extLst>
                </a:gridCol>
                <a:gridCol w="3595352">
                  <a:extLst>
                    <a:ext uri="{9D8B030D-6E8A-4147-A177-3AD203B41FA5}">
                      <a16:colId xmlns:a16="http://schemas.microsoft.com/office/drawing/2014/main" val="3921053410"/>
                    </a:ext>
                  </a:extLst>
                </a:gridCol>
                <a:gridCol w="1357647">
                  <a:extLst>
                    <a:ext uri="{9D8B030D-6E8A-4147-A177-3AD203B41FA5}">
                      <a16:colId xmlns:a16="http://schemas.microsoft.com/office/drawing/2014/main" val="2820878257"/>
                    </a:ext>
                  </a:extLst>
                </a:gridCol>
              </a:tblGrid>
              <a:tr h="657457">
                <a:tc>
                  <a:txBody>
                    <a:bodyPr/>
                    <a:lstStyle/>
                    <a:p>
                      <a:pPr algn="ctr"/>
                      <a:r>
                        <a:rPr kumimoji="1" lang="ja-JP" altLang="en-US" sz="2000" dirty="0" smtClean="0">
                          <a:latin typeface="+mn-ea"/>
                          <a:ea typeface="+mn-ea"/>
                        </a:rPr>
                        <a:t>名称</a:t>
                      </a:r>
                      <a:endParaRPr kumimoji="1" lang="ja-JP" altLang="en-US" sz="2000" dirty="0">
                        <a:latin typeface="+mn-ea"/>
                        <a:ea typeface="+mn-ea"/>
                      </a:endParaRPr>
                    </a:p>
                  </a:txBody>
                  <a:tcPr anchor="ctr">
                    <a:solidFill>
                      <a:schemeClr val="accent1">
                        <a:lumMod val="40000"/>
                        <a:lumOff val="60000"/>
                      </a:schemeClr>
                    </a:solidFill>
                  </a:tcPr>
                </a:tc>
                <a:tc>
                  <a:txBody>
                    <a:bodyPr/>
                    <a:lstStyle/>
                    <a:p>
                      <a:pPr algn="ctr"/>
                      <a:r>
                        <a:rPr kumimoji="1" lang="ja-JP" altLang="en-US" sz="2000" dirty="0" smtClean="0">
                          <a:latin typeface="+mn-ea"/>
                          <a:ea typeface="+mn-ea"/>
                        </a:rPr>
                        <a:t>住所及び事務所の所在地</a:t>
                      </a:r>
                      <a:endParaRPr kumimoji="1" lang="ja-JP" altLang="en-US" sz="2000" dirty="0">
                        <a:latin typeface="+mn-ea"/>
                        <a:ea typeface="+mn-ea"/>
                      </a:endParaRPr>
                    </a:p>
                  </a:txBody>
                  <a:tcPr anchor="ctr">
                    <a:solidFill>
                      <a:schemeClr val="accent1">
                        <a:lumMod val="40000"/>
                        <a:lumOff val="60000"/>
                      </a:schemeClr>
                    </a:solidFill>
                  </a:tcPr>
                </a:tc>
                <a:tc>
                  <a:txBody>
                    <a:bodyPr/>
                    <a:lstStyle/>
                    <a:p>
                      <a:pPr algn="ctr"/>
                      <a:r>
                        <a:rPr kumimoji="1" lang="ja-JP" altLang="en-US" sz="2000" dirty="0" smtClean="0">
                          <a:latin typeface="+mn-ea"/>
                          <a:ea typeface="+mn-ea"/>
                        </a:rPr>
                        <a:t>業務内容</a:t>
                      </a:r>
                      <a:endParaRPr kumimoji="1" lang="ja-JP" altLang="en-US" sz="2000" dirty="0">
                        <a:latin typeface="+mn-ea"/>
                        <a:ea typeface="+mn-ea"/>
                      </a:endParaRPr>
                    </a:p>
                  </a:txBody>
                  <a:tcPr anchor="ctr">
                    <a:solidFill>
                      <a:schemeClr val="accent1">
                        <a:lumMod val="40000"/>
                        <a:lumOff val="60000"/>
                      </a:schemeClr>
                    </a:solidFill>
                  </a:tcPr>
                </a:tc>
                <a:tc>
                  <a:txBody>
                    <a:bodyPr/>
                    <a:lstStyle/>
                    <a:p>
                      <a:pPr algn="ctr"/>
                      <a:r>
                        <a:rPr kumimoji="1" lang="ja-JP" altLang="en-US" sz="2000" dirty="0" smtClean="0">
                          <a:latin typeface="+mn-ea"/>
                          <a:ea typeface="+mn-ea"/>
                        </a:rPr>
                        <a:t>指定</a:t>
                      </a:r>
                      <a:endParaRPr kumimoji="1" lang="en-US" altLang="ja-JP" sz="2000" dirty="0" smtClean="0">
                        <a:latin typeface="+mn-ea"/>
                        <a:ea typeface="+mn-ea"/>
                      </a:endParaRPr>
                    </a:p>
                    <a:p>
                      <a:pPr algn="ctr"/>
                      <a:r>
                        <a:rPr kumimoji="1" lang="ja-JP" altLang="en-US" sz="2000" dirty="0" smtClean="0">
                          <a:latin typeface="+mn-ea"/>
                          <a:ea typeface="+mn-ea"/>
                        </a:rPr>
                        <a:t>年月日</a:t>
                      </a:r>
                      <a:endParaRPr kumimoji="1" lang="ja-JP" altLang="en-US" sz="2000" dirty="0">
                        <a:latin typeface="+mn-ea"/>
                        <a:ea typeface="+mn-ea"/>
                      </a:endParaRPr>
                    </a:p>
                  </a:txBody>
                  <a:tcPr anchor="ctr">
                    <a:solidFill>
                      <a:schemeClr val="accent1">
                        <a:lumMod val="40000"/>
                        <a:lumOff val="60000"/>
                      </a:schemeClr>
                    </a:solidFill>
                  </a:tcPr>
                </a:tc>
                <a:extLst>
                  <a:ext uri="{0D108BD9-81ED-4DB2-BD59-A6C34878D82A}">
                    <a16:rowId xmlns:a16="http://schemas.microsoft.com/office/drawing/2014/main" val="894330347"/>
                  </a:ext>
                </a:extLst>
              </a:tr>
              <a:tr h="2681622">
                <a:tc>
                  <a:txBody>
                    <a:bodyPr/>
                    <a:lstStyle/>
                    <a:p>
                      <a:pPr algn="l"/>
                      <a:r>
                        <a:rPr kumimoji="1" lang="ja-JP" altLang="en-US" sz="2000" dirty="0" smtClean="0">
                          <a:latin typeface="+mn-ea"/>
                          <a:ea typeface="+mn-ea"/>
                        </a:rPr>
                        <a:t>公益社団法人　大阪府建築士会</a:t>
                      </a:r>
                      <a:endParaRPr kumimoji="1" lang="ja-JP" altLang="en-US" sz="2000" dirty="0">
                        <a:latin typeface="+mn-ea"/>
                        <a:ea typeface="+mn-ea"/>
                      </a:endParaRPr>
                    </a:p>
                  </a:txBody>
                  <a:tcPr anchor="ctr">
                    <a:solidFill>
                      <a:schemeClr val="bg1"/>
                    </a:solidFill>
                  </a:tcPr>
                </a:tc>
                <a:tc>
                  <a:txBody>
                    <a:bodyPr/>
                    <a:lstStyle/>
                    <a:p>
                      <a:pPr algn="l"/>
                      <a:r>
                        <a:rPr kumimoji="1" lang="zh-CN" altLang="en-US" sz="2000" dirty="0" smtClean="0">
                          <a:latin typeface="ＭＳ ゴシック" panose="020B0609070205080204" pitchFamily="49" charset="-128"/>
                          <a:ea typeface="ＭＳ ゴシック" panose="020B0609070205080204" pitchFamily="49" charset="-128"/>
                        </a:rPr>
                        <a:t>大阪市中央区谷町三丁目１番</a:t>
                      </a:r>
                      <a:r>
                        <a:rPr kumimoji="1" lang="en-US" altLang="zh-CN" sz="2000" dirty="0" smtClean="0">
                          <a:latin typeface="ＭＳ ゴシック" panose="020B0609070205080204" pitchFamily="49" charset="-128"/>
                          <a:ea typeface="ＭＳ ゴシック" panose="020B0609070205080204" pitchFamily="49" charset="-128"/>
                        </a:rPr>
                        <a:t>17</a:t>
                      </a:r>
                      <a:r>
                        <a:rPr kumimoji="1" lang="zh-CN" altLang="en-US" sz="2000" dirty="0" smtClean="0">
                          <a:latin typeface="ＭＳ ゴシック" panose="020B0609070205080204" pitchFamily="49" charset="-128"/>
                          <a:ea typeface="ＭＳ ゴシック" panose="020B0609070205080204" pitchFamily="49" charset="-128"/>
                        </a:rPr>
                        <a:t>号</a:t>
                      </a:r>
                      <a:endParaRPr kumimoji="1" lang="ja-JP" altLang="en-US" sz="2000" dirty="0">
                        <a:latin typeface="ＭＳ ゴシック" panose="020B0609070205080204" pitchFamily="49" charset="-128"/>
                        <a:ea typeface="ＭＳ ゴシック" panose="020B0609070205080204" pitchFamily="49" charset="-128"/>
                      </a:endParaRPr>
                    </a:p>
                  </a:txBody>
                  <a:tcPr anchor="ctr">
                    <a:solidFill>
                      <a:schemeClr val="bg1"/>
                    </a:solidFill>
                  </a:tcPr>
                </a:tc>
                <a:tc>
                  <a:txBody>
                    <a:bodyPr/>
                    <a:lstStyle/>
                    <a:p>
                      <a:pPr marL="96838" indent="-96838" algn="l"/>
                      <a:r>
                        <a:rPr kumimoji="1" lang="ja-JP" altLang="en-US" sz="1800" dirty="0" smtClean="0">
                          <a:solidFill>
                            <a:schemeClr val="tx1"/>
                          </a:solidFill>
                          <a:latin typeface="+mn-ea"/>
                          <a:ea typeface="+mn-ea"/>
                        </a:rPr>
                        <a:t>・良好な景観の形成に関する事業を行う者に対し、当該事業に関する知識を有する者の派遣、情報の提供、相談その他の援助（法第</a:t>
                      </a:r>
                      <a:r>
                        <a:rPr kumimoji="1" lang="en-US" altLang="ja-JP" sz="1800" dirty="0" smtClean="0">
                          <a:solidFill>
                            <a:schemeClr val="tx1"/>
                          </a:solidFill>
                          <a:latin typeface="+mn-ea"/>
                          <a:ea typeface="+mn-ea"/>
                        </a:rPr>
                        <a:t>93</a:t>
                      </a:r>
                      <a:r>
                        <a:rPr kumimoji="1" lang="ja-JP" altLang="en-US" sz="1800" dirty="0" smtClean="0">
                          <a:solidFill>
                            <a:schemeClr val="tx1"/>
                          </a:solidFill>
                          <a:latin typeface="+mn-ea"/>
                          <a:ea typeface="+mn-ea"/>
                        </a:rPr>
                        <a:t>条第</a:t>
                      </a:r>
                      <a:r>
                        <a:rPr kumimoji="1" lang="en-US" altLang="ja-JP" sz="1800" dirty="0" smtClean="0">
                          <a:solidFill>
                            <a:schemeClr val="tx1"/>
                          </a:solidFill>
                          <a:latin typeface="+mn-ea"/>
                          <a:ea typeface="+mn-ea"/>
                        </a:rPr>
                        <a:t>1</a:t>
                      </a:r>
                      <a:r>
                        <a:rPr kumimoji="1" lang="ja-JP" altLang="en-US" sz="1800" dirty="0" smtClean="0">
                          <a:solidFill>
                            <a:schemeClr val="tx1"/>
                          </a:solidFill>
                          <a:latin typeface="+mn-ea"/>
                          <a:ea typeface="+mn-ea"/>
                        </a:rPr>
                        <a:t>項第</a:t>
                      </a:r>
                      <a:r>
                        <a:rPr kumimoji="1" lang="en-US" altLang="ja-JP" sz="1800" dirty="0" smtClean="0">
                          <a:solidFill>
                            <a:schemeClr val="tx1"/>
                          </a:solidFill>
                          <a:latin typeface="+mn-ea"/>
                          <a:ea typeface="+mn-ea"/>
                        </a:rPr>
                        <a:t>1</a:t>
                      </a:r>
                      <a:r>
                        <a:rPr kumimoji="1" lang="ja-JP" altLang="en-US" sz="1800" dirty="0" smtClean="0">
                          <a:solidFill>
                            <a:schemeClr val="tx1"/>
                          </a:solidFill>
                          <a:latin typeface="+mn-ea"/>
                          <a:ea typeface="+mn-ea"/>
                        </a:rPr>
                        <a:t>号）</a:t>
                      </a:r>
                    </a:p>
                    <a:p>
                      <a:pPr marL="96838" marR="0" lvl="0" indent="-96838"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latin typeface="+mn-ea"/>
                          <a:ea typeface="+mn-ea"/>
                        </a:rPr>
                        <a:t>・良好な景観の形成に関する調査研究（同第</a:t>
                      </a:r>
                      <a:r>
                        <a:rPr kumimoji="1" lang="en-US" altLang="ja-JP" sz="1800" dirty="0" smtClean="0">
                          <a:solidFill>
                            <a:schemeClr val="tx1"/>
                          </a:solidFill>
                          <a:latin typeface="+mn-ea"/>
                          <a:ea typeface="+mn-ea"/>
                        </a:rPr>
                        <a:t>6</a:t>
                      </a:r>
                      <a:r>
                        <a:rPr kumimoji="1" lang="ja-JP" altLang="en-US" sz="1800" dirty="0" smtClean="0">
                          <a:solidFill>
                            <a:schemeClr val="tx1"/>
                          </a:solidFill>
                          <a:latin typeface="+mn-ea"/>
                          <a:ea typeface="+mn-ea"/>
                        </a:rPr>
                        <a:t>号）</a:t>
                      </a:r>
                    </a:p>
                    <a:p>
                      <a:pPr marL="96838" indent="-96838" algn="l"/>
                      <a:r>
                        <a:rPr kumimoji="1" lang="ja-JP" altLang="en-US" sz="1800" dirty="0" smtClean="0">
                          <a:solidFill>
                            <a:schemeClr val="tx1"/>
                          </a:solidFill>
                          <a:latin typeface="+mn-ea"/>
                          <a:ea typeface="+mn-ea"/>
                        </a:rPr>
                        <a:t>・その他、良好な景観の形成を促進するために必要な業務（同第</a:t>
                      </a:r>
                      <a:r>
                        <a:rPr kumimoji="1" lang="en-US" altLang="ja-JP" sz="1800" dirty="0" smtClean="0">
                          <a:solidFill>
                            <a:schemeClr val="tx1"/>
                          </a:solidFill>
                          <a:latin typeface="+mn-ea"/>
                          <a:ea typeface="+mn-ea"/>
                        </a:rPr>
                        <a:t>7</a:t>
                      </a:r>
                      <a:r>
                        <a:rPr kumimoji="1" lang="ja-JP" altLang="en-US" sz="1800" dirty="0" smtClean="0">
                          <a:solidFill>
                            <a:schemeClr val="tx1"/>
                          </a:solidFill>
                          <a:latin typeface="+mn-ea"/>
                          <a:ea typeface="+mn-ea"/>
                        </a:rPr>
                        <a:t>号）</a:t>
                      </a:r>
                      <a:endParaRPr kumimoji="1" lang="ja-JP" altLang="en-US" sz="1800" dirty="0">
                        <a:solidFill>
                          <a:schemeClr val="tx1"/>
                        </a:solidFill>
                        <a:latin typeface="+mn-ea"/>
                        <a:ea typeface="+mn-ea"/>
                      </a:endParaRPr>
                    </a:p>
                  </a:txBody>
                  <a:tcPr anchor="ctr">
                    <a:solidFill>
                      <a:schemeClr val="bg1"/>
                    </a:solidFill>
                  </a:tcPr>
                </a:tc>
                <a:tc>
                  <a:txBody>
                    <a:bodyPr/>
                    <a:lstStyle/>
                    <a:p>
                      <a:pPr algn="l"/>
                      <a:r>
                        <a:rPr kumimoji="1" lang="ja-JP" altLang="en-US" sz="2000" dirty="0" smtClean="0">
                          <a:solidFill>
                            <a:schemeClr val="tx1"/>
                          </a:solidFill>
                          <a:latin typeface="+mn-ea"/>
                          <a:ea typeface="+mn-ea"/>
                        </a:rPr>
                        <a:t>平成</a:t>
                      </a:r>
                      <a:r>
                        <a:rPr kumimoji="1" lang="en-US" altLang="ja-JP" sz="2000" dirty="0" smtClean="0">
                          <a:solidFill>
                            <a:schemeClr val="tx1"/>
                          </a:solidFill>
                          <a:latin typeface="+mn-ea"/>
                          <a:ea typeface="+mn-ea"/>
                        </a:rPr>
                        <a:t>31</a:t>
                      </a:r>
                      <a:r>
                        <a:rPr kumimoji="1" lang="ja-JP" altLang="en-US" sz="2000" dirty="0" smtClean="0">
                          <a:solidFill>
                            <a:schemeClr val="tx1"/>
                          </a:solidFill>
                          <a:latin typeface="+mn-ea"/>
                          <a:ea typeface="+mn-ea"/>
                        </a:rPr>
                        <a:t>年</a:t>
                      </a:r>
                      <a:endParaRPr kumimoji="1" lang="en-US" altLang="ja-JP" sz="2000" dirty="0" smtClean="0">
                        <a:solidFill>
                          <a:schemeClr val="tx1"/>
                        </a:solidFill>
                        <a:latin typeface="+mn-ea"/>
                        <a:ea typeface="+mn-ea"/>
                      </a:endParaRPr>
                    </a:p>
                    <a:p>
                      <a:pPr algn="l"/>
                      <a:r>
                        <a:rPr kumimoji="1" lang="ja-JP" altLang="en-US" sz="2000" dirty="0" smtClean="0">
                          <a:solidFill>
                            <a:schemeClr val="tx1"/>
                          </a:solidFill>
                          <a:latin typeface="+mn-ea"/>
                          <a:ea typeface="+mn-ea"/>
                        </a:rPr>
                        <a:t>２月</a:t>
                      </a:r>
                      <a:r>
                        <a:rPr kumimoji="1" lang="en-US" altLang="ja-JP" sz="2000" dirty="0" smtClean="0">
                          <a:solidFill>
                            <a:schemeClr val="tx1"/>
                          </a:solidFill>
                          <a:latin typeface="+mn-ea"/>
                          <a:ea typeface="+mn-ea"/>
                        </a:rPr>
                        <a:t>18</a:t>
                      </a:r>
                      <a:r>
                        <a:rPr kumimoji="1" lang="ja-JP" altLang="en-US" sz="2000" dirty="0" smtClean="0">
                          <a:solidFill>
                            <a:schemeClr val="tx1"/>
                          </a:solidFill>
                          <a:latin typeface="+mn-ea"/>
                          <a:ea typeface="+mn-ea"/>
                        </a:rPr>
                        <a:t>日</a:t>
                      </a:r>
                      <a:endParaRPr kumimoji="1" lang="ja-JP" altLang="en-US" sz="200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470119183"/>
                  </a:ext>
                </a:extLst>
              </a:tr>
              <a:tr h="2681622">
                <a:tc>
                  <a:txBody>
                    <a:bodyPr/>
                    <a:lstStyle/>
                    <a:p>
                      <a:pPr algn="l"/>
                      <a:r>
                        <a:rPr kumimoji="1" lang="zh-TW" altLang="en-US" sz="2000" dirty="0" smtClean="0">
                          <a:latin typeface="+mn-ea"/>
                          <a:ea typeface="+mn-ea"/>
                        </a:rPr>
                        <a:t>一般社団法人　大阪府建築士事務所協会</a:t>
                      </a:r>
                      <a:endParaRPr kumimoji="1" lang="ja-JP" altLang="en-US" sz="2000" dirty="0">
                        <a:latin typeface="+mn-ea"/>
                        <a:ea typeface="+mn-ea"/>
                      </a:endParaRPr>
                    </a:p>
                  </a:txBody>
                  <a:tcPr anchor="ctr">
                    <a:solidFill>
                      <a:schemeClr val="bg1"/>
                    </a:solidFill>
                  </a:tcPr>
                </a:tc>
                <a:tc>
                  <a:txBody>
                    <a:bodyPr/>
                    <a:lstStyle/>
                    <a:p>
                      <a:pPr algn="l"/>
                      <a:r>
                        <a:rPr kumimoji="1" lang="ja-JP" altLang="en-US" sz="2000" dirty="0" smtClean="0">
                          <a:latin typeface="+mn-ea"/>
                          <a:ea typeface="+mn-ea"/>
                        </a:rPr>
                        <a:t>大阪市中央区農人橋二丁目１番</a:t>
                      </a:r>
                      <a:r>
                        <a:rPr kumimoji="1" lang="en-US" altLang="ja-JP" sz="2000" dirty="0" smtClean="0">
                          <a:latin typeface="+mn-ea"/>
                          <a:ea typeface="+mn-ea"/>
                        </a:rPr>
                        <a:t>10</a:t>
                      </a:r>
                      <a:r>
                        <a:rPr kumimoji="1" lang="ja-JP" altLang="en-US" sz="2000" dirty="0" smtClean="0">
                          <a:latin typeface="+mn-ea"/>
                          <a:ea typeface="+mn-ea"/>
                        </a:rPr>
                        <a:t>号</a:t>
                      </a:r>
                      <a:endParaRPr kumimoji="1" lang="ja-JP" altLang="en-US" sz="2000" dirty="0">
                        <a:latin typeface="+mn-ea"/>
                        <a:ea typeface="+mn-ea"/>
                      </a:endParaRPr>
                    </a:p>
                  </a:txBody>
                  <a:tcPr anchor="ctr">
                    <a:solidFill>
                      <a:schemeClr val="bg1"/>
                    </a:solidFill>
                  </a:tcPr>
                </a:tc>
                <a:tc>
                  <a:txBody>
                    <a:bodyPr/>
                    <a:lstStyle/>
                    <a:p>
                      <a:pPr marL="96838" indent="-96838" algn="l"/>
                      <a:r>
                        <a:rPr kumimoji="1" lang="ja-JP" altLang="en-US" sz="1800" dirty="0" smtClean="0">
                          <a:solidFill>
                            <a:schemeClr val="tx1"/>
                          </a:solidFill>
                          <a:latin typeface="+mn-ea"/>
                          <a:ea typeface="+mn-ea"/>
                        </a:rPr>
                        <a:t>・良好な景観の形成に関する事業を行う者に対し、当該事業に関する知識を有する者の派遣、情報の提供、相談その他の援助（法第</a:t>
                      </a:r>
                      <a:r>
                        <a:rPr kumimoji="1" lang="en-US" altLang="ja-JP" sz="1800" dirty="0" smtClean="0">
                          <a:solidFill>
                            <a:schemeClr val="tx1"/>
                          </a:solidFill>
                          <a:latin typeface="+mn-ea"/>
                          <a:ea typeface="+mn-ea"/>
                        </a:rPr>
                        <a:t>93</a:t>
                      </a:r>
                      <a:r>
                        <a:rPr kumimoji="1" lang="ja-JP" altLang="en-US" sz="1800" dirty="0" smtClean="0">
                          <a:solidFill>
                            <a:schemeClr val="tx1"/>
                          </a:solidFill>
                          <a:latin typeface="+mn-ea"/>
                          <a:ea typeface="+mn-ea"/>
                        </a:rPr>
                        <a:t>条第</a:t>
                      </a:r>
                      <a:r>
                        <a:rPr kumimoji="1" lang="en-US" altLang="ja-JP" sz="1800" dirty="0" smtClean="0">
                          <a:solidFill>
                            <a:schemeClr val="tx1"/>
                          </a:solidFill>
                          <a:latin typeface="+mn-ea"/>
                          <a:ea typeface="+mn-ea"/>
                        </a:rPr>
                        <a:t>1</a:t>
                      </a:r>
                      <a:r>
                        <a:rPr kumimoji="1" lang="ja-JP" altLang="en-US" sz="1800" dirty="0" smtClean="0">
                          <a:solidFill>
                            <a:schemeClr val="tx1"/>
                          </a:solidFill>
                          <a:latin typeface="+mn-ea"/>
                          <a:ea typeface="+mn-ea"/>
                        </a:rPr>
                        <a:t>項第</a:t>
                      </a:r>
                      <a:r>
                        <a:rPr kumimoji="1" lang="en-US" altLang="ja-JP" sz="1800" dirty="0" smtClean="0">
                          <a:solidFill>
                            <a:schemeClr val="tx1"/>
                          </a:solidFill>
                          <a:latin typeface="+mn-ea"/>
                          <a:ea typeface="+mn-ea"/>
                        </a:rPr>
                        <a:t>1</a:t>
                      </a:r>
                      <a:r>
                        <a:rPr kumimoji="1" lang="ja-JP" altLang="en-US" sz="1800" dirty="0" smtClean="0">
                          <a:solidFill>
                            <a:schemeClr val="tx1"/>
                          </a:solidFill>
                          <a:latin typeface="+mn-ea"/>
                          <a:ea typeface="+mn-ea"/>
                        </a:rPr>
                        <a:t>号）</a:t>
                      </a:r>
                    </a:p>
                    <a:p>
                      <a:pPr marL="96838" marR="0" lvl="0" indent="-96838"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latin typeface="+mn-ea"/>
                          <a:ea typeface="+mn-ea"/>
                        </a:rPr>
                        <a:t>・良好な景観の形成に関する調査研究（同第</a:t>
                      </a:r>
                      <a:r>
                        <a:rPr kumimoji="1" lang="en-US" altLang="ja-JP" sz="1800" dirty="0" smtClean="0">
                          <a:solidFill>
                            <a:schemeClr val="tx1"/>
                          </a:solidFill>
                          <a:latin typeface="+mn-ea"/>
                          <a:ea typeface="+mn-ea"/>
                        </a:rPr>
                        <a:t>6</a:t>
                      </a:r>
                      <a:r>
                        <a:rPr kumimoji="1" lang="ja-JP" altLang="en-US" sz="1800" dirty="0" smtClean="0">
                          <a:solidFill>
                            <a:schemeClr val="tx1"/>
                          </a:solidFill>
                          <a:latin typeface="+mn-ea"/>
                          <a:ea typeface="+mn-ea"/>
                        </a:rPr>
                        <a:t>号）</a:t>
                      </a:r>
                    </a:p>
                    <a:p>
                      <a:pPr marL="96838" indent="-96838" algn="l"/>
                      <a:r>
                        <a:rPr kumimoji="1" lang="ja-JP" altLang="en-US" sz="1800" dirty="0" smtClean="0">
                          <a:solidFill>
                            <a:schemeClr val="tx1"/>
                          </a:solidFill>
                          <a:latin typeface="+mn-ea"/>
                          <a:ea typeface="+mn-ea"/>
                        </a:rPr>
                        <a:t>・その他、良好な景観の形成を促進するために必要な業務（同第</a:t>
                      </a:r>
                      <a:r>
                        <a:rPr kumimoji="1" lang="en-US" altLang="ja-JP" sz="1800" dirty="0" smtClean="0">
                          <a:solidFill>
                            <a:schemeClr val="tx1"/>
                          </a:solidFill>
                          <a:latin typeface="+mn-ea"/>
                          <a:ea typeface="+mn-ea"/>
                        </a:rPr>
                        <a:t>7</a:t>
                      </a:r>
                      <a:r>
                        <a:rPr kumimoji="1" lang="ja-JP" altLang="en-US" sz="1800" dirty="0" smtClean="0">
                          <a:solidFill>
                            <a:schemeClr val="tx1"/>
                          </a:solidFill>
                          <a:latin typeface="+mn-ea"/>
                          <a:ea typeface="+mn-ea"/>
                        </a:rPr>
                        <a:t>号）</a:t>
                      </a:r>
                    </a:p>
                  </a:txBody>
                  <a:tcPr anchor="ctr">
                    <a:solidFill>
                      <a:schemeClr val="bg1"/>
                    </a:solidFill>
                  </a:tcPr>
                </a:tc>
                <a:tc>
                  <a:txBody>
                    <a:bodyPr/>
                    <a:lstStyle/>
                    <a:p>
                      <a:pPr algn="l"/>
                      <a:r>
                        <a:rPr kumimoji="1" lang="ja-JP" altLang="en-US" sz="2000" dirty="0" smtClean="0">
                          <a:solidFill>
                            <a:schemeClr val="tx1"/>
                          </a:solidFill>
                          <a:latin typeface="+mn-ea"/>
                          <a:ea typeface="+mn-ea"/>
                        </a:rPr>
                        <a:t>平成</a:t>
                      </a:r>
                      <a:r>
                        <a:rPr kumimoji="1" lang="en-US" altLang="ja-JP" sz="2000" dirty="0" smtClean="0">
                          <a:solidFill>
                            <a:schemeClr val="tx1"/>
                          </a:solidFill>
                          <a:latin typeface="+mn-ea"/>
                          <a:ea typeface="+mn-ea"/>
                        </a:rPr>
                        <a:t>31</a:t>
                      </a:r>
                      <a:r>
                        <a:rPr kumimoji="1" lang="ja-JP" altLang="en-US" sz="2000" dirty="0" smtClean="0">
                          <a:solidFill>
                            <a:schemeClr val="tx1"/>
                          </a:solidFill>
                          <a:latin typeface="+mn-ea"/>
                          <a:ea typeface="+mn-ea"/>
                        </a:rPr>
                        <a:t>年</a:t>
                      </a:r>
                      <a:endParaRPr kumimoji="1" lang="en-US" altLang="ja-JP" sz="2000" dirty="0" smtClean="0">
                        <a:solidFill>
                          <a:schemeClr val="tx1"/>
                        </a:solidFill>
                        <a:latin typeface="+mn-ea"/>
                        <a:ea typeface="+mn-ea"/>
                      </a:endParaRPr>
                    </a:p>
                    <a:p>
                      <a:pPr algn="l"/>
                      <a:r>
                        <a:rPr kumimoji="1" lang="ja-JP" altLang="en-US" sz="2000" dirty="0" smtClean="0">
                          <a:solidFill>
                            <a:schemeClr val="tx1"/>
                          </a:solidFill>
                          <a:latin typeface="+mn-ea"/>
                          <a:ea typeface="+mn-ea"/>
                        </a:rPr>
                        <a:t>２月</a:t>
                      </a:r>
                      <a:r>
                        <a:rPr kumimoji="1" lang="en-US" altLang="ja-JP" sz="2000" dirty="0" smtClean="0">
                          <a:solidFill>
                            <a:schemeClr val="tx1"/>
                          </a:solidFill>
                          <a:latin typeface="+mn-ea"/>
                          <a:ea typeface="+mn-ea"/>
                        </a:rPr>
                        <a:t>18</a:t>
                      </a:r>
                      <a:r>
                        <a:rPr kumimoji="1" lang="ja-JP" altLang="en-US" sz="2000" dirty="0" smtClean="0">
                          <a:solidFill>
                            <a:schemeClr val="tx1"/>
                          </a:solidFill>
                          <a:latin typeface="+mn-ea"/>
                          <a:ea typeface="+mn-ea"/>
                        </a:rPr>
                        <a:t>日</a:t>
                      </a:r>
                      <a:endParaRPr kumimoji="1" lang="ja-JP" altLang="en-US" sz="200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218419020"/>
                  </a:ext>
                </a:extLst>
              </a:tr>
            </a:tbl>
          </a:graphicData>
        </a:graphic>
      </p:graphicFrame>
      <p:sp>
        <p:nvSpPr>
          <p:cNvPr id="4" name="スライド番号プレースホルダー 1"/>
          <p:cNvSpPr txBox="1">
            <a:spLocks/>
          </p:cNvSpPr>
          <p:nvPr/>
        </p:nvSpPr>
        <p:spPr>
          <a:xfrm>
            <a:off x="8510953" y="6529754"/>
            <a:ext cx="379691" cy="234461"/>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tint val="75000"/>
                  </a:prstClr>
                </a:solidFill>
                <a:latin typeface="HGP創英角ｺﾞｼｯｸUB" panose="020B0900000000000000" pitchFamily="50" charset="-128"/>
                <a:ea typeface="HGP創英角ｺﾞｼｯｸUB" panose="020B0900000000000000" pitchFamily="50" charset="-128"/>
              </a:rPr>
              <a:t>８</a:t>
            </a:r>
            <a:endParaRPr kumimoji="1" lang="ja-JP" altLang="en-US" sz="1200" b="0" i="0" u="none" strike="noStrike" kern="1200" cap="none" spc="0" normalizeH="0" baseline="0" noProof="0" dirty="0">
              <a:ln>
                <a:noFill/>
              </a:ln>
              <a:solidFill>
                <a:prstClr val="black">
                  <a:tint val="75000"/>
                </a:prst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451435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報告</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案件３：</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景観づくり</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に関する庁内の取組み状況について</a:t>
            </a:r>
            <a:endParaRPr kumimoji="0"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4000" y="2707888"/>
            <a:ext cx="8636645" cy="583108"/>
          </a:xfrm>
          <a:prstGeom prst="rect">
            <a:avLst/>
          </a:prstGeom>
        </p:spPr>
        <p:txBody>
          <a:bodyPr wrap="square">
            <a:spAutoFit/>
          </a:bodyPr>
          <a:lstStyle/>
          <a:p>
            <a:pPr lvl="0" algn="ctr">
              <a:lnSpc>
                <a:spcPct val="150000"/>
              </a:lnSpc>
            </a:pPr>
            <a:r>
              <a:rPr lang="ja-JP" altLang="en-US" sz="2400" b="1" dirty="0" smtClean="0">
                <a:solidFill>
                  <a:srgbClr val="000000"/>
                </a:solidFill>
                <a:latin typeface="HG丸ｺﾞｼｯｸM-PRO" panose="020F0600000000000000" pitchFamily="50" charset="-128"/>
                <a:ea typeface="HG丸ｺﾞｼｯｸM-PRO" panose="020F0600000000000000" pitchFamily="50" charset="-128"/>
              </a:rPr>
              <a:t>景観づくり</a:t>
            </a:r>
            <a:r>
              <a:rPr lang="ja-JP" altLang="en-US" sz="2400" b="1" dirty="0">
                <a:solidFill>
                  <a:srgbClr val="000000"/>
                </a:solidFill>
                <a:latin typeface="HG丸ｺﾞｼｯｸM-PRO" panose="020F0600000000000000" pitchFamily="50" charset="-128"/>
                <a:ea typeface="HG丸ｺﾞｼｯｸM-PRO" panose="020F0600000000000000" pitchFamily="50" charset="-128"/>
              </a:rPr>
              <a:t>に関する庁内の取組み状況について</a:t>
            </a:r>
            <a:endPar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1"/>
          <p:cNvSpPr txBox="1">
            <a:spLocks/>
          </p:cNvSpPr>
          <p:nvPr/>
        </p:nvSpPr>
        <p:spPr>
          <a:xfrm>
            <a:off x="8510953" y="6506308"/>
            <a:ext cx="379691" cy="290810"/>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tint val="75000"/>
                  </a:prstClr>
                </a:solidFill>
                <a:latin typeface="HGP創英角ｺﾞｼｯｸUB" panose="020B0900000000000000" pitchFamily="50" charset="-128"/>
                <a:ea typeface="HGP創英角ｺﾞｼｯｸUB" panose="020B0900000000000000" pitchFamily="50" charset="-128"/>
              </a:rPr>
              <a:t>９</a:t>
            </a:r>
            <a:endParaRPr kumimoji="1" lang="ja-JP" altLang="en-US" sz="1200" b="0" i="0" u="none" strike="noStrike" kern="1200" cap="none" spc="0" normalizeH="0" baseline="0" noProof="0" dirty="0">
              <a:ln>
                <a:noFill/>
              </a:ln>
              <a:solidFill>
                <a:prstClr val="black">
                  <a:tint val="75000"/>
                </a:prst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3999135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3052</TotalTime>
  <Words>1808</Words>
  <Application>Microsoft Office PowerPoint</Application>
  <PresentationFormat>画面に合わせる (4:3)</PresentationFormat>
  <Paragraphs>412</Paragraphs>
  <Slides>13</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13</vt:i4>
      </vt:variant>
    </vt:vector>
  </HeadingPairs>
  <TitlesOfParts>
    <vt:vector size="29" baseType="lpstr">
      <vt:lpstr>HGP創英角ｺﾞｼｯｸUB</vt:lpstr>
      <vt:lpstr>HG丸ｺﾞｼｯｸM-PRO</vt:lpstr>
      <vt:lpstr>Meiryo UI</vt:lpstr>
      <vt:lpstr>ＭＳ Ｐゴシック</vt:lpstr>
      <vt:lpstr>ＭＳ ゴシック</vt:lpstr>
      <vt:lpstr>ＭＳ 明朝</vt:lpstr>
      <vt:lpstr>新細明體</vt:lpstr>
      <vt:lpstr>游ゴシック</vt:lpstr>
      <vt:lpstr>Arial</vt:lpstr>
      <vt:lpstr>Calibri</vt:lpstr>
      <vt:lpstr>Cambria</vt:lpstr>
      <vt:lpstr>Century</vt:lpstr>
      <vt:lpstr>Times New Roman</vt:lpstr>
      <vt:lpstr>Wingdings</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都市景観ビジョン・大阪の推進 　 　 　１　淀川の魅力ある景観づくりに向けた検討 　　　　（民間が主体的に景観づくりに取り組み、積極的に投資できる環境をつくる）   　２　公共事業における景観面でのPDCAサイクルの確立 　　　　（公共事業の実施にあたっては、地域の景観づくりの模範となるよう努める）  　　　 　３　ビュースポット（視点場）の発掘と情報発信 　　　　（景観づくりの担い手を育成し、大阪の魅力を創出し、発掘する）</dc:title>
  <dc:creator>森河　奨</dc:creator>
  <cp:lastModifiedBy>小川　真理子</cp:lastModifiedBy>
  <cp:revision>240</cp:revision>
  <cp:lastPrinted>2019-07-02T09:22:20Z</cp:lastPrinted>
  <dcterms:created xsi:type="dcterms:W3CDTF">2018-12-04T04:57:03Z</dcterms:created>
  <dcterms:modified xsi:type="dcterms:W3CDTF">2019-07-02T09:22:46Z</dcterms:modified>
</cp:coreProperties>
</file>