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446" r:id="rId2"/>
    <p:sldId id="460" r:id="rId3"/>
    <p:sldId id="461" r:id="rId4"/>
    <p:sldId id="462" r:id="rId5"/>
    <p:sldId id="463" r:id="rId6"/>
    <p:sldId id="464" r:id="rId7"/>
    <p:sldId id="465"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2"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028BA0B-8806-4323-9584-74B7326DDDD0}" type="datetimeFigureOut">
              <a:rPr kumimoji="1" lang="ja-JP" altLang="en-US" smtClean="0"/>
              <a:t>2019/11/11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7A1A5E5-E4DF-4E99-A882-49548D1835E4}" type="slidenum">
              <a:rPr kumimoji="1" lang="ja-JP" altLang="en-US" smtClean="0"/>
              <a:t>‹#›</a:t>
            </a:fld>
            <a:endParaRPr kumimoji="1" lang="ja-JP" altLang="en-US"/>
          </a:p>
        </p:txBody>
      </p:sp>
    </p:spTree>
    <p:extLst>
      <p:ext uri="{BB962C8B-B14F-4D97-AF65-F5344CB8AC3E}">
        <p14:creationId xmlns:p14="http://schemas.microsoft.com/office/powerpoint/2010/main" val="2572034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2019/11/11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023B00-6BA2-47A4-9087-F127ABFC18C8}"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55980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877252-30BE-4476-B36B-5E6D08327871}"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810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1BF80-75A6-4B9A-9F73-4078AD690C92}"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6186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24C08E-8A5C-4552-9890-3737E3E1D2DD}"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93613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365FC0-8ED4-487E-9D34-45C98C78C4FE}"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559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4757E0-A9C7-49CF-A648-4D057E73C6E2}" type="datetime1">
              <a:rPr kumimoji="1" lang="ja-JP" altLang="en-US" smtClean="0"/>
              <a:t>2019/11/11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38442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945024-EF79-423A-ACA5-2CB284C06E52}" type="datetime1">
              <a:rPr kumimoji="1" lang="ja-JP" altLang="en-US" smtClean="0"/>
              <a:t>2019/11/11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3886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E31D4B-9E72-4FA3-A21D-8153BD06FB94}" type="datetime1">
              <a:rPr kumimoji="1" lang="ja-JP" altLang="en-US" smtClean="0"/>
              <a:t>2019/11/11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47157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60360-C20E-4F53-B1F7-152C1BFAE83B}" type="datetime1">
              <a:rPr kumimoji="1" lang="ja-JP" altLang="en-US" smtClean="0"/>
              <a:t>2019/11/11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238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AA23DF-A3F4-4505-9725-AF2565AC9411}" type="datetime1">
              <a:rPr kumimoji="1" lang="ja-JP" altLang="en-US" smtClean="0"/>
              <a:t>2019/11/11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993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5015E18-6333-4193-9ECA-593CDD3D9551}" type="datetime1">
              <a:rPr kumimoji="1" lang="ja-JP" altLang="en-US" smtClean="0"/>
              <a:t>2019/11/11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13808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4675-6452-40F1-AB7D-F3C6D5FD136F}" type="datetime1">
              <a:rPr kumimoji="1" lang="ja-JP" altLang="en-US" smtClean="0"/>
              <a:t>2019/11/11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4893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1144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公共事業の</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サイクル制度における景観アドバイザー会議の進め方について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689954" y="105975"/>
            <a:ext cx="1200691" cy="400110"/>
          </a:xfrm>
          <a:prstGeom prst="rect">
            <a:avLst/>
          </a:prstGeom>
          <a:solidFill>
            <a:schemeClr val="bg1"/>
          </a:solidFill>
          <a:ln w="19050">
            <a:solidFill>
              <a:schemeClr val="tx1"/>
            </a:solidFill>
          </a:ln>
        </p:spPr>
        <p:txBody>
          <a:bodyPr wrap="square" rtlCol="0">
            <a:spAutoFit/>
          </a:bodyPr>
          <a:lstStyle/>
          <a:p>
            <a:pPr lvl="0" algn="ctr"/>
            <a:r>
              <a:rPr kumimoji="1" lang="ja-JP" altLang="en-US" sz="2000" smtClean="0">
                <a:solidFill>
                  <a:prstClr val="black"/>
                </a:solidFill>
                <a:latin typeface="ＭＳ Ｐゴシック" panose="020B0600070205080204" pitchFamily="50" charset="-128"/>
              </a:rPr>
              <a:t>資料２</a:t>
            </a:r>
            <a:endParaRPr kumimoji="1" lang="en-US" altLang="ja-JP" sz="2000" dirty="0">
              <a:solidFill>
                <a:prstClr val="black"/>
              </a:solidFill>
              <a:latin typeface="ＭＳ Ｐゴシック" panose="020B0600070205080204" pitchFamily="50" charset="-128"/>
            </a:endParaRPr>
          </a:p>
        </p:txBody>
      </p:sp>
      <p:sp>
        <p:nvSpPr>
          <p:cNvPr id="11" name="テキスト ボックス 10"/>
          <p:cNvSpPr txBox="1"/>
          <p:nvPr/>
        </p:nvSpPr>
        <p:spPr>
          <a:xfrm>
            <a:off x="1114166" y="2728250"/>
            <a:ext cx="6915675" cy="1569660"/>
          </a:xfrm>
          <a:prstGeom prst="rect">
            <a:avLst/>
          </a:prstGeom>
          <a:noFill/>
        </p:spPr>
        <p:txBody>
          <a:bodyPr wrap="none" rtlCol="0">
            <a:spAutoFit/>
          </a:bodyPr>
          <a:lstStyle/>
          <a:p>
            <a:pPr algn="ctr"/>
            <a:r>
              <a:rPr kumimoji="1" lang="ja-JP" altLang="en-US" sz="3200" b="1" dirty="0" smtClean="0">
                <a:latin typeface="Meiryo UI" panose="020B0604030504040204" pitchFamily="50" charset="-128"/>
                <a:ea typeface="Meiryo UI" panose="020B0604030504040204" pitchFamily="50" charset="-128"/>
              </a:rPr>
              <a:t>公共事業の</a:t>
            </a:r>
            <a:r>
              <a:rPr kumimoji="1" lang="en-US" altLang="ja-JP" sz="3200" b="1" dirty="0" smtClean="0">
                <a:latin typeface="Meiryo UI" panose="020B0604030504040204" pitchFamily="50" charset="-128"/>
                <a:ea typeface="Meiryo UI" panose="020B0604030504040204" pitchFamily="50" charset="-128"/>
              </a:rPr>
              <a:t>PDCA</a:t>
            </a:r>
            <a:r>
              <a:rPr kumimoji="1" lang="ja-JP" altLang="en-US" sz="3200" b="1" dirty="0" smtClean="0">
                <a:latin typeface="Meiryo UI" panose="020B0604030504040204" pitchFamily="50" charset="-128"/>
                <a:ea typeface="Meiryo UI" panose="020B0604030504040204" pitchFamily="50" charset="-128"/>
              </a:rPr>
              <a:t>サイクル制度における</a:t>
            </a:r>
            <a:endParaRPr kumimoji="1" lang="en-US" altLang="ja-JP" sz="3200" b="1" dirty="0" smtClean="0">
              <a:latin typeface="Meiryo UI" panose="020B0604030504040204" pitchFamily="50" charset="-128"/>
              <a:ea typeface="Meiryo UI" panose="020B0604030504040204" pitchFamily="50" charset="-128"/>
            </a:endParaRPr>
          </a:p>
          <a:p>
            <a:pPr algn="ctr"/>
            <a:r>
              <a:rPr kumimoji="1" lang="ja-JP" altLang="en-US" sz="3200" b="1" dirty="0" smtClean="0">
                <a:latin typeface="Meiryo UI" panose="020B0604030504040204" pitchFamily="50" charset="-128"/>
                <a:ea typeface="Meiryo UI" panose="020B0604030504040204" pitchFamily="50" charset="-128"/>
              </a:rPr>
              <a:t>景観アドバイザー会議の進め方について</a:t>
            </a:r>
            <a:endParaRPr kumimoji="1" lang="en-US" altLang="ja-JP" sz="3200" b="1" dirty="0" smtClean="0">
              <a:latin typeface="Meiryo UI" panose="020B0604030504040204" pitchFamily="50" charset="-128"/>
              <a:ea typeface="Meiryo UI" panose="020B0604030504040204" pitchFamily="50" charset="-128"/>
            </a:endParaRPr>
          </a:p>
          <a:p>
            <a:pPr algn="ctr"/>
            <a:r>
              <a:rPr kumimoji="1" lang="ja-JP" altLang="en-US" sz="3200" b="1" dirty="0" smtClean="0">
                <a:latin typeface="Meiryo UI" panose="020B0604030504040204" pitchFamily="50" charset="-128"/>
                <a:ea typeface="Meiryo UI" panose="020B0604030504040204" pitchFamily="50" charset="-128"/>
              </a:rPr>
              <a:t>（これまでの議論）</a:t>
            </a:r>
            <a:endParaRPr kumimoji="1" lang="en-US" altLang="ja-JP" sz="2400" b="1" i="1" dirty="0" smtClean="0">
              <a:solidFill>
                <a:srgbClr val="FF0000"/>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a:t>
            </a:fld>
            <a:endParaRPr kumimoji="1" lang="ja-JP" altLang="en-US"/>
          </a:p>
        </p:txBody>
      </p:sp>
    </p:spTree>
    <p:extLst>
      <p:ext uri="{BB962C8B-B14F-4D97-AF65-F5344CB8AC3E}">
        <p14:creationId xmlns:p14="http://schemas.microsoft.com/office/powerpoint/2010/main" val="2268449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336850" y="2726531"/>
            <a:ext cx="6866432" cy="369332"/>
          </a:xfrm>
          <a:prstGeom prst="rect">
            <a:avLst/>
          </a:prstGeom>
          <a:noFill/>
        </p:spPr>
        <p:txBody>
          <a:bodyPr wrap="square" rtlCol="0">
            <a:spAutoFit/>
          </a:bodyPr>
          <a:lstStyle/>
          <a:p>
            <a:pPr lvl="0"/>
            <a:r>
              <a:rPr kumimoji="1" lang="ja-JP" altLang="en-US" dirty="0">
                <a:solidFill>
                  <a:prstClr val="black"/>
                </a:solidFill>
              </a:rPr>
              <a:t>＜部会での主な意見＞</a:t>
            </a:r>
          </a:p>
        </p:txBody>
      </p:sp>
      <p:sp>
        <p:nvSpPr>
          <p:cNvPr id="14" name="テキスト ボックス 13"/>
          <p:cNvSpPr txBox="1"/>
          <p:nvPr/>
        </p:nvSpPr>
        <p:spPr>
          <a:xfrm>
            <a:off x="592000" y="3011456"/>
            <a:ext cx="7993688" cy="3421449"/>
          </a:xfrm>
          <a:prstGeom prst="rect">
            <a:avLst/>
          </a:prstGeom>
          <a:noFill/>
        </p:spPr>
        <p:txBody>
          <a:bodyPr wrap="square" rtlCol="0">
            <a:spAutoFit/>
          </a:bodyPr>
          <a:lstStyle/>
          <a:p>
            <a:pPr lvl="0">
              <a:lnSpc>
                <a:spcPct val="150000"/>
              </a:lnSpc>
              <a:defRPr/>
            </a:pPr>
            <a:r>
              <a:rPr kumimoji="1" lang="ja-JP" altLang="en-US" sz="1600" b="1" u="sng" dirty="0" smtClean="0">
                <a:solidFill>
                  <a:prstClr val="black"/>
                </a:solidFill>
              </a:rPr>
              <a:t>第１回</a:t>
            </a:r>
            <a:r>
              <a:rPr kumimoji="1" lang="ja-JP" altLang="en-US" sz="1600" b="1" u="sng" dirty="0">
                <a:solidFill>
                  <a:prstClr val="black"/>
                </a:solidFill>
              </a:rPr>
              <a:t>のアドバイザー</a:t>
            </a:r>
            <a:r>
              <a:rPr kumimoji="1" lang="ja-JP" altLang="en-US" sz="1600" b="1" u="sng" dirty="0" smtClean="0">
                <a:solidFill>
                  <a:prstClr val="black"/>
                </a:solidFill>
              </a:rPr>
              <a:t>会議について</a:t>
            </a:r>
            <a:endParaRPr kumimoji="1" lang="en-US" altLang="ja-JP" sz="1600" b="1" u="sng" dirty="0" smtClean="0">
              <a:solidFill>
                <a:prstClr val="black"/>
              </a:solidFill>
            </a:endParaRPr>
          </a:p>
          <a:p>
            <a:pPr marL="363538" lvl="0" indent="-114300">
              <a:lnSpc>
                <a:spcPct val="150000"/>
              </a:lnSpc>
              <a:buFont typeface="Arial" panose="020B0604020202020204" pitchFamily="34" charset="0"/>
              <a:buChar char="•"/>
              <a:defRPr/>
            </a:pPr>
            <a:r>
              <a:rPr kumimoji="1" lang="ja-JP" altLang="en-US" sz="1600" dirty="0" smtClean="0">
                <a:solidFill>
                  <a:prstClr val="black"/>
                </a:solidFill>
              </a:rPr>
              <a:t>配置</a:t>
            </a:r>
            <a:r>
              <a:rPr kumimoji="1" lang="ja-JP" altLang="en-US" sz="1600" dirty="0">
                <a:solidFill>
                  <a:prstClr val="black"/>
                </a:solidFill>
              </a:rPr>
              <a:t>やゾーニングを行うタイミングで、条件を共有、整理することが</a:t>
            </a:r>
            <a:r>
              <a:rPr kumimoji="1" lang="ja-JP" altLang="en-US" sz="1600" dirty="0" smtClean="0">
                <a:solidFill>
                  <a:prstClr val="black"/>
                </a:solidFill>
              </a:rPr>
              <a:t>望ましい</a:t>
            </a:r>
            <a:endParaRPr kumimoji="1" lang="en-US" altLang="ja-JP" sz="1600" dirty="0">
              <a:solidFill>
                <a:prstClr val="black"/>
              </a:solidFill>
              <a:latin typeface="ＭＳ Ｐゴシック" panose="020B0600070205080204" pitchFamily="50" charset="-128"/>
            </a:endParaRPr>
          </a:p>
          <a:p>
            <a:pPr marL="363538" lvl="0" indent="-114300">
              <a:lnSpc>
                <a:spcPct val="150000"/>
              </a:lnSpc>
              <a:buFont typeface="Arial" panose="020B0604020202020204" pitchFamily="34" charset="0"/>
              <a:buChar char="•"/>
              <a:defRPr/>
            </a:pPr>
            <a:r>
              <a:rPr kumimoji="1" lang="ja-JP" altLang="en-US" sz="1600" dirty="0">
                <a:solidFill>
                  <a:prstClr val="black"/>
                </a:solidFill>
                <a:latin typeface="ＭＳ Ｐゴシック" panose="020B0600070205080204" pitchFamily="50" charset="-128"/>
              </a:rPr>
              <a:t>計画施設の背景にあるもの、高さを含めたボリュームをどうするのか、視点場からどう見せるのか、道路に対して施設をどの向きに置くのかなどの確認が</a:t>
            </a:r>
            <a:r>
              <a:rPr kumimoji="1" lang="ja-JP" altLang="en-US" sz="1600" dirty="0" smtClean="0">
                <a:solidFill>
                  <a:prstClr val="black"/>
                </a:solidFill>
                <a:latin typeface="ＭＳ Ｐゴシック" panose="020B0600070205080204" pitchFamily="50" charset="-128"/>
              </a:rPr>
              <a:t>必要</a:t>
            </a:r>
            <a:endParaRPr kumimoji="1" lang="en-US" altLang="ja-JP" sz="1600" dirty="0" smtClean="0">
              <a:solidFill>
                <a:prstClr val="black"/>
              </a:solidFill>
              <a:latin typeface="ＭＳ Ｐゴシック" panose="020B0600070205080204" pitchFamily="50" charset="-128"/>
            </a:endParaRPr>
          </a:p>
          <a:p>
            <a:pPr marL="534988" lvl="0" indent="-285750">
              <a:lnSpc>
                <a:spcPts val="1000"/>
              </a:lnSpc>
              <a:buFont typeface="Wingdings" panose="05000000000000000000" pitchFamily="2" charset="2"/>
              <a:buChar char="Ø"/>
              <a:defRPr/>
            </a:pPr>
            <a:endParaRPr kumimoji="1" lang="en-US" altLang="ja-JP" sz="1600" dirty="0">
              <a:solidFill>
                <a:prstClr val="black"/>
              </a:solidFill>
              <a:latin typeface="ＭＳ Ｐゴシック" panose="020B0600070205080204" pitchFamily="50" charset="-128"/>
            </a:endParaRPr>
          </a:p>
          <a:p>
            <a:pPr lvl="0">
              <a:lnSpc>
                <a:spcPct val="150000"/>
              </a:lnSpc>
              <a:defRPr/>
            </a:pPr>
            <a:r>
              <a:rPr kumimoji="1" lang="ja-JP" altLang="en-US" sz="1600" b="1" u="sng" dirty="0" smtClean="0">
                <a:solidFill>
                  <a:prstClr val="black"/>
                </a:solidFill>
              </a:rPr>
              <a:t>第２回</a:t>
            </a:r>
            <a:r>
              <a:rPr kumimoji="1" lang="ja-JP" altLang="en-US" sz="1600" b="1" u="sng" dirty="0">
                <a:solidFill>
                  <a:prstClr val="black"/>
                </a:solidFill>
              </a:rPr>
              <a:t>のアドバイザー</a:t>
            </a:r>
            <a:r>
              <a:rPr kumimoji="1" lang="ja-JP" altLang="en-US" sz="1600" b="1" u="sng" dirty="0" smtClean="0">
                <a:solidFill>
                  <a:prstClr val="black"/>
                </a:solidFill>
              </a:rPr>
              <a:t>会議について</a:t>
            </a:r>
            <a:endParaRPr kumimoji="1" lang="en-US" altLang="ja-JP" sz="1600" b="1" u="sng" dirty="0" smtClean="0">
              <a:solidFill>
                <a:prstClr val="black"/>
              </a:solidFill>
              <a:latin typeface="ＭＳ Ｐゴシック" panose="020B0600070205080204" pitchFamily="50" charset="-128"/>
            </a:endParaRPr>
          </a:p>
          <a:p>
            <a:pPr marL="363538" lvl="0" indent="-114300">
              <a:lnSpc>
                <a:spcPct val="150000"/>
              </a:lnSpc>
              <a:buFont typeface="Arial" panose="020B0604020202020204" pitchFamily="34" charset="0"/>
              <a:buChar char="•"/>
              <a:defRPr/>
            </a:pPr>
            <a:r>
              <a:rPr kumimoji="1" lang="ja-JP" altLang="en-US" sz="1600" dirty="0" smtClean="0">
                <a:solidFill>
                  <a:prstClr val="black"/>
                </a:solidFill>
                <a:latin typeface="ＭＳ Ｐゴシック" panose="020B0600070205080204" pitchFamily="50" charset="-128"/>
              </a:rPr>
              <a:t>１回目</a:t>
            </a:r>
            <a:r>
              <a:rPr kumimoji="1" lang="ja-JP" altLang="en-US" sz="1600" dirty="0">
                <a:solidFill>
                  <a:prstClr val="black"/>
                </a:solidFill>
                <a:latin typeface="ＭＳ Ｐゴシック" panose="020B0600070205080204" pitchFamily="50" charset="-128"/>
              </a:rPr>
              <a:t>の結果を踏まえて計画を練ったものを２回目で確認するのが</a:t>
            </a:r>
            <a:r>
              <a:rPr kumimoji="1" lang="ja-JP" altLang="en-US" sz="1600" dirty="0" smtClean="0">
                <a:solidFill>
                  <a:prstClr val="black"/>
                </a:solidFill>
                <a:latin typeface="ＭＳ Ｐゴシック" panose="020B0600070205080204" pitchFamily="50" charset="-128"/>
              </a:rPr>
              <a:t>望ましい</a:t>
            </a:r>
            <a:endParaRPr kumimoji="1" lang="en-US" altLang="ja-JP" sz="1600" dirty="0" smtClean="0">
              <a:solidFill>
                <a:prstClr val="black"/>
              </a:solidFill>
              <a:latin typeface="ＭＳ Ｐゴシック" panose="020B0600070205080204" pitchFamily="50" charset="-128"/>
            </a:endParaRPr>
          </a:p>
          <a:p>
            <a:pPr marL="534988" lvl="0" indent="-285750">
              <a:lnSpc>
                <a:spcPts val="1000"/>
              </a:lnSpc>
              <a:buFont typeface="Wingdings" panose="05000000000000000000" pitchFamily="2" charset="2"/>
              <a:buChar char="Ø"/>
              <a:defRPr/>
            </a:pPr>
            <a:endParaRPr kumimoji="1" lang="en-US" altLang="ja-JP" sz="1600" dirty="0" smtClean="0">
              <a:solidFill>
                <a:prstClr val="black"/>
              </a:solidFill>
              <a:latin typeface="ＭＳ Ｐゴシック" panose="020B0600070205080204" pitchFamily="50" charset="-128"/>
            </a:endParaRPr>
          </a:p>
          <a:p>
            <a:pPr lvl="0">
              <a:lnSpc>
                <a:spcPct val="150000"/>
              </a:lnSpc>
              <a:defRPr/>
            </a:pPr>
            <a:r>
              <a:rPr kumimoji="1" lang="ja-JP" altLang="en-US" sz="1600" b="1" u="sng" dirty="0" smtClean="0">
                <a:solidFill>
                  <a:prstClr val="black"/>
                </a:solidFill>
              </a:rPr>
              <a:t>第３回</a:t>
            </a:r>
            <a:r>
              <a:rPr kumimoji="1" lang="ja-JP" altLang="en-US" sz="1600" b="1" u="sng" dirty="0">
                <a:solidFill>
                  <a:prstClr val="black"/>
                </a:solidFill>
              </a:rPr>
              <a:t>のアドバイザー</a:t>
            </a:r>
            <a:r>
              <a:rPr kumimoji="1" lang="ja-JP" altLang="en-US" sz="1600" b="1" u="sng" dirty="0" smtClean="0">
                <a:solidFill>
                  <a:prstClr val="black"/>
                </a:solidFill>
              </a:rPr>
              <a:t>会議について</a:t>
            </a:r>
            <a:endParaRPr kumimoji="1" lang="en-US" altLang="ja-JP" sz="1600" b="1" u="sng" dirty="0">
              <a:solidFill>
                <a:prstClr val="black"/>
              </a:solidFill>
            </a:endParaRPr>
          </a:p>
          <a:p>
            <a:pPr marL="363538" lvl="0" indent="-114300">
              <a:lnSpc>
                <a:spcPct val="150000"/>
              </a:lnSpc>
              <a:buFont typeface="Arial" panose="020B0604020202020204" pitchFamily="34" charset="0"/>
              <a:buChar char="•"/>
            </a:pPr>
            <a:r>
              <a:rPr kumimoji="1" lang="ja-JP" altLang="en-US" sz="1600" dirty="0">
                <a:solidFill>
                  <a:prstClr val="black"/>
                </a:solidFill>
              </a:rPr>
              <a:t>実施設計では、業務開始初期に行うことが</a:t>
            </a:r>
            <a:r>
              <a:rPr kumimoji="1" lang="ja-JP" altLang="en-US" sz="1600" dirty="0" smtClean="0">
                <a:solidFill>
                  <a:prstClr val="black"/>
                </a:solidFill>
              </a:rPr>
              <a:t>望ましい</a:t>
            </a:r>
            <a:endParaRPr kumimoji="1" lang="ja-JP" altLang="en-US" sz="1600" dirty="0">
              <a:solidFill>
                <a:prstClr val="black"/>
              </a:solidFill>
            </a:endParaRPr>
          </a:p>
        </p:txBody>
      </p:sp>
      <p:sp>
        <p:nvSpPr>
          <p:cNvPr id="15" name="テキスト ボックス 14"/>
          <p:cNvSpPr txBox="1"/>
          <p:nvPr/>
        </p:nvSpPr>
        <p:spPr>
          <a:xfrm>
            <a:off x="506606" y="727690"/>
            <a:ext cx="8164476" cy="1846659"/>
          </a:xfrm>
          <a:prstGeom prst="rect">
            <a:avLst/>
          </a:prstGeom>
          <a:solidFill>
            <a:schemeClr val="accent2">
              <a:lumMod val="40000"/>
              <a:lumOff val="60000"/>
            </a:schemeClr>
          </a:solidFill>
        </p:spPr>
        <p:txBody>
          <a:bodyPr wrap="square" rtlCol="0">
            <a:spAutoFit/>
          </a:bodyPr>
          <a:lstStyle/>
          <a:p>
            <a:pPr lvl="0">
              <a:defRPr/>
            </a:pPr>
            <a:r>
              <a:rPr kumimoji="1" lang="ja-JP" altLang="en-US" dirty="0">
                <a:solidFill>
                  <a:prstClr val="black"/>
                </a:solidFill>
              </a:rPr>
              <a:t>■方向性</a:t>
            </a:r>
            <a:endParaRPr kumimoji="1" lang="en-US" altLang="ja-JP" dirty="0">
              <a:solidFill>
                <a:prstClr val="black"/>
              </a:solidFill>
            </a:endParaRPr>
          </a:p>
          <a:p>
            <a:pPr marL="174625" lvl="0">
              <a:lnSpc>
                <a:spcPct val="150000"/>
              </a:lnSpc>
              <a:defRPr/>
            </a:pPr>
            <a:r>
              <a:rPr kumimoji="1" lang="ja-JP" altLang="en-US" sz="1600" dirty="0" smtClean="0">
                <a:solidFill>
                  <a:prstClr val="black"/>
                </a:solidFill>
              </a:rPr>
              <a:t>最大で</a:t>
            </a:r>
            <a:r>
              <a:rPr kumimoji="1" lang="ja-JP" altLang="en-US" sz="1600" dirty="0">
                <a:solidFill>
                  <a:prstClr val="black"/>
                </a:solidFill>
              </a:rPr>
              <a:t>３回の開催とし、それぞれ下記のようなタイミング</a:t>
            </a:r>
            <a:r>
              <a:rPr kumimoji="1" lang="ja-JP" altLang="en-US" sz="1600" dirty="0" smtClean="0">
                <a:solidFill>
                  <a:prstClr val="black"/>
                </a:solidFill>
              </a:rPr>
              <a:t>とする</a:t>
            </a:r>
            <a:endParaRPr kumimoji="1" lang="ja-JP" altLang="en-US" sz="1600" dirty="0">
              <a:solidFill>
                <a:prstClr val="black"/>
              </a:solidFill>
            </a:endParaRPr>
          </a:p>
          <a:p>
            <a:pPr lvl="0">
              <a:lnSpc>
                <a:spcPct val="150000"/>
              </a:lnSpc>
              <a:defRPr/>
            </a:pPr>
            <a:r>
              <a:rPr kumimoji="1" lang="ja-JP" altLang="en-US" sz="1600" dirty="0" smtClean="0">
                <a:solidFill>
                  <a:prstClr val="black"/>
                </a:solidFill>
              </a:rPr>
              <a:t>　　　第１回　・・・ 基本</a:t>
            </a:r>
            <a:r>
              <a:rPr kumimoji="1" lang="ja-JP" altLang="en-US" sz="1600" dirty="0">
                <a:solidFill>
                  <a:prstClr val="black"/>
                </a:solidFill>
              </a:rPr>
              <a:t>計画の初期段階（配置やゾーニングを行うタイミング）</a:t>
            </a:r>
          </a:p>
          <a:p>
            <a:pPr lvl="0">
              <a:lnSpc>
                <a:spcPct val="150000"/>
              </a:lnSpc>
              <a:defRPr/>
            </a:pPr>
            <a:r>
              <a:rPr kumimoji="1" lang="ja-JP" altLang="en-US" sz="1600" dirty="0" smtClean="0">
                <a:solidFill>
                  <a:prstClr val="black"/>
                </a:solidFill>
              </a:rPr>
              <a:t>　　　第２回</a:t>
            </a:r>
            <a:r>
              <a:rPr kumimoji="1" lang="ja-JP" altLang="en-US" sz="1600" dirty="0">
                <a:solidFill>
                  <a:prstClr val="black"/>
                </a:solidFill>
              </a:rPr>
              <a:t>　</a:t>
            </a:r>
            <a:r>
              <a:rPr kumimoji="1" lang="ja-JP" altLang="en-US" sz="1600" dirty="0" smtClean="0">
                <a:solidFill>
                  <a:prstClr val="black"/>
                </a:solidFill>
              </a:rPr>
              <a:t>・・・ 基本</a:t>
            </a:r>
            <a:r>
              <a:rPr kumimoji="1" lang="ja-JP" altLang="en-US" sz="1600" dirty="0">
                <a:solidFill>
                  <a:prstClr val="black"/>
                </a:solidFill>
              </a:rPr>
              <a:t>設計の初期～中期段階（計画案が出来てすぐ</a:t>
            </a:r>
            <a:r>
              <a:rPr kumimoji="1" lang="ja-JP" altLang="en-US" sz="1600" dirty="0" smtClean="0">
                <a:solidFill>
                  <a:prstClr val="black"/>
                </a:solidFill>
              </a:rPr>
              <a:t>）</a:t>
            </a:r>
            <a:endParaRPr kumimoji="1" lang="en-US" altLang="ja-JP" sz="1600" dirty="0" smtClean="0">
              <a:solidFill>
                <a:prstClr val="black"/>
              </a:solidFill>
            </a:endParaRPr>
          </a:p>
          <a:p>
            <a:pPr lvl="0">
              <a:lnSpc>
                <a:spcPct val="150000"/>
              </a:lnSpc>
              <a:defRPr/>
            </a:pPr>
            <a:r>
              <a:rPr kumimoji="1" lang="ja-JP" altLang="en-US" sz="1600" dirty="0" smtClean="0">
                <a:solidFill>
                  <a:prstClr val="black"/>
                </a:solidFill>
              </a:rPr>
              <a:t>　　　第３回</a:t>
            </a:r>
            <a:r>
              <a:rPr kumimoji="1" lang="ja-JP" altLang="en-US" sz="1600" dirty="0">
                <a:solidFill>
                  <a:prstClr val="black"/>
                </a:solidFill>
              </a:rPr>
              <a:t>　</a:t>
            </a:r>
            <a:r>
              <a:rPr kumimoji="1" lang="ja-JP" altLang="en-US" sz="1600" dirty="0" smtClean="0">
                <a:solidFill>
                  <a:prstClr val="black"/>
                </a:solidFill>
              </a:rPr>
              <a:t>・・・ 実施</a:t>
            </a:r>
            <a:r>
              <a:rPr kumimoji="1" lang="ja-JP" altLang="en-US" sz="1600" dirty="0">
                <a:solidFill>
                  <a:prstClr val="black"/>
                </a:solidFill>
              </a:rPr>
              <a:t>設計の初期段階（条件整理等を行ってすぐ）</a:t>
            </a:r>
          </a:p>
        </p:txBody>
      </p:sp>
      <p:sp>
        <p:nvSpPr>
          <p:cNvPr id="16" name="正方形/長方形 15"/>
          <p:cNvSpPr/>
          <p:nvPr/>
        </p:nvSpPr>
        <p:spPr>
          <a:xfrm>
            <a:off x="336850" y="303033"/>
            <a:ext cx="3220753"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会議実施の回数とタイミング</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2</a:t>
            </a:fld>
            <a:endParaRPr kumimoji="1" lang="ja-JP" altLang="en-US"/>
          </a:p>
        </p:txBody>
      </p:sp>
    </p:spTree>
    <p:extLst>
      <p:ext uri="{BB962C8B-B14F-4D97-AF65-F5344CB8AC3E}">
        <p14:creationId xmlns:p14="http://schemas.microsoft.com/office/powerpoint/2010/main" val="1016017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592000" y="2702117"/>
            <a:ext cx="7993688" cy="4253472"/>
          </a:xfrm>
          <a:prstGeom prst="rect">
            <a:avLst/>
          </a:prstGeom>
          <a:noFill/>
        </p:spPr>
        <p:txBody>
          <a:bodyPr wrap="square" rtlCol="0">
            <a:spAutoFit/>
          </a:bodyPr>
          <a:lstStyle/>
          <a:p>
            <a:pPr marL="93663">
              <a:lnSpc>
                <a:spcPct val="130000"/>
              </a:lnSpc>
              <a:defRPr/>
            </a:pPr>
            <a:r>
              <a:rPr kumimoji="1" lang="ja-JP" altLang="en-US" sz="1600" dirty="0" smtClean="0"/>
              <a:t>（第１回公共事業アドバイス部会での意見）</a:t>
            </a:r>
            <a:endParaRPr kumimoji="1" lang="en-US" altLang="ja-JP" sz="1600" dirty="0" smtClean="0"/>
          </a:p>
          <a:p>
            <a:pPr marL="363538" lvl="0" indent="-114300">
              <a:lnSpc>
                <a:spcPct val="130000"/>
              </a:lnSpc>
              <a:buFont typeface="Arial" panose="020B0604020202020204" pitchFamily="34" charset="0"/>
              <a:buChar char="•"/>
              <a:defRPr/>
            </a:pPr>
            <a:r>
              <a:rPr kumimoji="1" lang="ja-JP" altLang="en-US" sz="1600" dirty="0" smtClean="0"/>
              <a:t>プロポーザル</a:t>
            </a:r>
            <a:r>
              <a:rPr kumimoji="1" lang="ja-JP" altLang="en-US" sz="1600" dirty="0"/>
              <a:t>が終わったすぐ後、課題整理をしてボリュームの案が決まってきた頃にアドバイザー会議へかけることが</a:t>
            </a:r>
            <a:r>
              <a:rPr kumimoji="1" lang="ja-JP" altLang="en-US" sz="1600" dirty="0" smtClean="0"/>
              <a:t>望ましい</a:t>
            </a:r>
            <a:endParaRPr kumimoji="1" lang="en-US" altLang="ja-JP" sz="1600" dirty="0" smtClean="0"/>
          </a:p>
          <a:p>
            <a:pPr marL="363538" lvl="0" indent="-114300">
              <a:lnSpc>
                <a:spcPct val="130000"/>
              </a:lnSpc>
              <a:buFont typeface="Arial" panose="020B0604020202020204" pitchFamily="34" charset="0"/>
              <a:buChar char="•"/>
              <a:defRPr/>
            </a:pPr>
            <a:r>
              <a:rPr kumimoji="1" lang="ja-JP" altLang="en-US" sz="1600" dirty="0"/>
              <a:t>中には、プロポーザルやコンペに出される際の条件が</a:t>
            </a:r>
            <a:r>
              <a:rPr kumimoji="1" lang="ja-JP" altLang="en-US" sz="1600" dirty="0" smtClean="0"/>
              <a:t>、景観的には問題があることが</a:t>
            </a:r>
            <a:r>
              <a:rPr kumimoji="1" lang="ja-JP" altLang="en-US" sz="1600" dirty="0"/>
              <a:t>ある</a:t>
            </a:r>
            <a:r>
              <a:rPr kumimoji="1" lang="ja-JP" altLang="en-US" sz="1600" dirty="0" smtClean="0"/>
              <a:t>。プロポーザル</a:t>
            </a:r>
            <a:r>
              <a:rPr kumimoji="1" lang="ja-JP" altLang="en-US" sz="1600" dirty="0"/>
              <a:t>やコンペ</a:t>
            </a:r>
            <a:r>
              <a:rPr kumimoji="1" lang="ja-JP" altLang="en-US" sz="1600" dirty="0" smtClean="0"/>
              <a:t>を行う際には、念のため</a:t>
            </a:r>
            <a:r>
              <a:rPr kumimoji="1" lang="ja-JP" altLang="en-US" sz="1600" dirty="0"/>
              <a:t>担当部局に条件を聞いておいてもらえると</a:t>
            </a:r>
            <a:r>
              <a:rPr kumimoji="1" lang="ja-JP" altLang="en-US" sz="1600" dirty="0" smtClean="0"/>
              <a:t>良い</a:t>
            </a:r>
            <a:endParaRPr kumimoji="1" lang="en-US" altLang="ja-JP" sz="1600" dirty="0" smtClean="0"/>
          </a:p>
          <a:p>
            <a:pPr marL="363538" lvl="0" indent="-114300">
              <a:lnSpc>
                <a:spcPct val="130000"/>
              </a:lnSpc>
              <a:buFont typeface="Arial" panose="020B0604020202020204" pitchFamily="34" charset="0"/>
              <a:buChar char="•"/>
              <a:defRPr/>
            </a:pPr>
            <a:r>
              <a:rPr kumimoji="1" lang="ja-JP" altLang="en-US" sz="1600" dirty="0"/>
              <a:t>基本設計が始まる段階で建物の位置などが決定している場合</a:t>
            </a:r>
            <a:r>
              <a:rPr kumimoji="1" lang="ja-JP" altLang="en-US" sz="1600" dirty="0" smtClean="0"/>
              <a:t>もある</a:t>
            </a:r>
            <a:r>
              <a:rPr kumimoji="1" lang="ja-JP" altLang="en-US" sz="1600" dirty="0"/>
              <a:t>ため、なるべく取り掛かりの時点で条件を整理しておくことが</a:t>
            </a:r>
            <a:r>
              <a:rPr kumimoji="1" lang="ja-JP" altLang="en-US" sz="1600" dirty="0" smtClean="0"/>
              <a:t>望ましい</a:t>
            </a:r>
            <a:endParaRPr kumimoji="1" lang="en-US" altLang="ja-JP" sz="1600" dirty="0"/>
          </a:p>
          <a:p>
            <a:pPr marL="95250" lvl="0">
              <a:lnSpc>
                <a:spcPct val="130000"/>
              </a:lnSpc>
              <a:defRPr/>
            </a:pPr>
            <a:r>
              <a:rPr kumimoji="1" lang="ja-JP" altLang="en-US" sz="1600" dirty="0" smtClean="0"/>
              <a:t>（第２回景観ビジョン推進部会での意見）</a:t>
            </a:r>
            <a:endParaRPr kumimoji="1" lang="en-US" altLang="ja-JP" sz="1600" dirty="0" smtClean="0"/>
          </a:p>
          <a:p>
            <a:pPr marL="363538" lvl="0" indent="-114300">
              <a:lnSpc>
                <a:spcPct val="130000"/>
              </a:lnSpc>
              <a:buFont typeface="Arial" panose="020B0604020202020204" pitchFamily="34" charset="0"/>
              <a:buChar char="•"/>
              <a:defRPr/>
            </a:pPr>
            <a:r>
              <a:rPr kumimoji="1" lang="ja-JP" altLang="en-US" sz="1600" dirty="0">
                <a:latin typeface="ＭＳ Ｐゴシック" panose="020B0600070205080204" pitchFamily="50" charset="-128"/>
              </a:rPr>
              <a:t>ケースバイケースだが、特に重要案件と思われるものはコンペ等の条件設定の時に景観について相談して</a:t>
            </a:r>
            <a:r>
              <a:rPr kumimoji="1" lang="ja-JP" altLang="en-US" sz="1600" dirty="0" smtClean="0">
                <a:latin typeface="ＭＳ Ｐゴシック" panose="020B0600070205080204" pitchFamily="50" charset="-128"/>
              </a:rPr>
              <a:t>ほしい</a:t>
            </a:r>
            <a:endParaRPr kumimoji="1" lang="en-US" altLang="ja-JP" sz="1600" dirty="0" smtClean="0">
              <a:latin typeface="ＭＳ Ｐゴシック" panose="020B0600070205080204" pitchFamily="50" charset="-128"/>
            </a:endParaRPr>
          </a:p>
          <a:p>
            <a:pPr marL="363538" indent="-114300">
              <a:lnSpc>
                <a:spcPct val="130000"/>
              </a:lnSpc>
              <a:buFont typeface="Arial" panose="020B0604020202020204" pitchFamily="34" charset="0"/>
              <a:buChar char="•"/>
              <a:defRPr/>
            </a:pPr>
            <a:r>
              <a:rPr kumimoji="1" lang="ja-JP" altLang="en-US" sz="1600" dirty="0">
                <a:latin typeface="ＭＳ Ｐゴシック" panose="020B0600070205080204" pitchFamily="50" charset="-128"/>
              </a:rPr>
              <a:t>対応策として考えられるのは、①コンペ条件に景観方針を記載する、②コンペ条件に、設計時に景観アドバイザー会議を受けることと記載</a:t>
            </a:r>
            <a:r>
              <a:rPr kumimoji="1" lang="ja-JP" altLang="en-US" sz="1600" dirty="0" smtClean="0">
                <a:latin typeface="ＭＳ Ｐゴシック" panose="020B0600070205080204" pitchFamily="50" charset="-128"/>
              </a:rPr>
              <a:t>する</a:t>
            </a:r>
            <a:endParaRPr kumimoji="1" lang="en-US" altLang="ja-JP" sz="1600" dirty="0">
              <a:latin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3</a:t>
            </a:fld>
            <a:endParaRPr kumimoji="1" lang="ja-JP" altLang="en-US"/>
          </a:p>
        </p:txBody>
      </p:sp>
      <p:sp>
        <p:nvSpPr>
          <p:cNvPr id="4" name="テキスト ボックス 3"/>
          <p:cNvSpPr txBox="1"/>
          <p:nvPr/>
        </p:nvSpPr>
        <p:spPr>
          <a:xfrm>
            <a:off x="506606" y="376516"/>
            <a:ext cx="8164476" cy="2339102"/>
          </a:xfrm>
          <a:prstGeom prst="rect">
            <a:avLst/>
          </a:prstGeom>
          <a:solidFill>
            <a:schemeClr val="accent2">
              <a:lumMod val="40000"/>
              <a:lumOff val="60000"/>
            </a:schemeClr>
          </a:solidFill>
        </p:spPr>
        <p:txBody>
          <a:bodyPr wrap="square" rtlCol="0">
            <a:spAutoFit/>
          </a:bodyPr>
          <a:lstStyle/>
          <a:p>
            <a:pPr lvl="0">
              <a:defRPr/>
            </a:pPr>
            <a:r>
              <a:rPr kumimoji="1" lang="ja-JP" altLang="en-US" dirty="0"/>
              <a:t>■</a:t>
            </a:r>
            <a:r>
              <a:rPr kumimoji="1" lang="ja-JP" altLang="en-US" dirty="0" smtClean="0"/>
              <a:t>方向性</a:t>
            </a:r>
          </a:p>
          <a:p>
            <a:pPr marL="363538" lvl="0" indent="-188913">
              <a:lnSpc>
                <a:spcPct val="150000"/>
              </a:lnSpc>
              <a:buFont typeface="Arial" panose="020B0604020202020204" pitchFamily="34" charset="0"/>
              <a:buChar char="•"/>
              <a:defRPr/>
            </a:pPr>
            <a:r>
              <a:rPr kumimoji="1" lang="ja-JP" altLang="en-US" sz="1600" dirty="0" smtClean="0"/>
              <a:t>下記のような事項について</a:t>
            </a:r>
            <a:r>
              <a:rPr kumimoji="1" lang="ja-JP" altLang="en-US" sz="1600" dirty="0" smtClean="0"/>
              <a:t>、</a:t>
            </a:r>
            <a:r>
              <a:rPr kumimoji="1" lang="ja-JP" altLang="en-US" sz="1600" dirty="0"/>
              <a:t>関係</a:t>
            </a:r>
            <a:r>
              <a:rPr kumimoji="1" lang="ja-JP" altLang="en-US" sz="1600" dirty="0" smtClean="0"/>
              <a:t>課</a:t>
            </a:r>
            <a:r>
              <a:rPr kumimoji="1" lang="ja-JP" altLang="en-US" sz="1600" dirty="0" smtClean="0"/>
              <a:t>と調整を行い、具体的な方策を検討する</a:t>
            </a:r>
            <a:endParaRPr kumimoji="1" lang="en-US" altLang="ja-JP" sz="1600" dirty="0"/>
          </a:p>
          <a:p>
            <a:pPr marL="631825" lvl="0" indent="-457200">
              <a:lnSpc>
                <a:spcPct val="130000"/>
              </a:lnSpc>
              <a:defRPr/>
            </a:pPr>
            <a:r>
              <a:rPr kumimoji="1" lang="ja-JP" altLang="en-US" sz="1600" dirty="0" smtClean="0"/>
              <a:t>　（１</a:t>
            </a:r>
            <a:r>
              <a:rPr kumimoji="1" lang="ja-JP" altLang="en-US" sz="1600" dirty="0"/>
              <a:t>）</a:t>
            </a:r>
            <a:r>
              <a:rPr kumimoji="1" lang="ja-JP" altLang="en-US" sz="1600" dirty="0" smtClean="0"/>
              <a:t>プロポーザルやコンペを行う際、評価基準で技術提案を求める項目の一つとして、景観への配慮を含んではどうか</a:t>
            </a:r>
            <a:endParaRPr kumimoji="1" lang="en-US" altLang="ja-JP" sz="1600" dirty="0" smtClean="0"/>
          </a:p>
          <a:p>
            <a:pPr marL="631825" lvl="0" indent="-457200">
              <a:lnSpc>
                <a:spcPct val="130000"/>
              </a:lnSpc>
              <a:defRPr/>
            </a:pPr>
            <a:r>
              <a:rPr kumimoji="1" lang="ja-JP" altLang="en-US" sz="1600" dirty="0" smtClean="0"/>
              <a:t>　（２）プロポーザルで事業者を決定した案件について、景観上重要と思われるものは、景観アドバイザー会議に諮ることとしてはどうか</a:t>
            </a:r>
            <a:endParaRPr kumimoji="1" lang="en-US" altLang="ja-JP" sz="1600" dirty="0" smtClean="0"/>
          </a:p>
          <a:p>
            <a:pPr marL="174625" lvl="0">
              <a:lnSpc>
                <a:spcPct val="130000"/>
              </a:lnSpc>
              <a:defRPr/>
            </a:pPr>
            <a:r>
              <a:rPr kumimoji="1" lang="ja-JP" altLang="en-US" sz="1600" dirty="0" smtClean="0"/>
              <a:t>　（３）ＰＦＩ事業の要求水準書に景観へ配慮を求める記載をしてはどうか</a:t>
            </a:r>
            <a:endParaRPr kumimoji="1" lang="ja-JP" altLang="en-US" sz="1600" dirty="0"/>
          </a:p>
        </p:txBody>
      </p:sp>
      <p:sp>
        <p:nvSpPr>
          <p:cNvPr id="5" name="正方形/長方形 4"/>
          <p:cNvSpPr/>
          <p:nvPr/>
        </p:nvSpPr>
        <p:spPr>
          <a:xfrm>
            <a:off x="336850" y="13447"/>
            <a:ext cx="3684022" cy="369332"/>
          </a:xfrm>
          <a:prstGeom prst="rect">
            <a:avLst/>
          </a:prstGeom>
        </p:spPr>
        <p:txBody>
          <a:bodyPr wrap="none">
            <a:spAutoFit/>
          </a:bodyPr>
          <a:lstStyle/>
          <a:p>
            <a:pPr marL="285750" lvl="0" indent="-285750">
              <a:buFont typeface="Wingdings" panose="05000000000000000000" pitchFamily="2" charset="2"/>
              <a:buChar char="Ø"/>
              <a:defRPr/>
            </a:pPr>
            <a:r>
              <a:rPr kumimoji="1" lang="ja-JP" altLang="en-US" b="1" dirty="0">
                <a:solidFill>
                  <a:prstClr val="black"/>
                </a:solidFill>
              </a:rPr>
              <a:t>プロポーザルや</a:t>
            </a:r>
            <a:r>
              <a:rPr kumimoji="1" lang="ja-JP" altLang="en-US" b="1" dirty="0" smtClean="0">
                <a:solidFill>
                  <a:prstClr val="black"/>
                </a:solidFill>
              </a:rPr>
              <a:t>コンペを行う事業</a:t>
            </a:r>
            <a:endParaRPr kumimoji="1" lang="ja-JP" altLang="en-US" b="1" dirty="0">
              <a:solidFill>
                <a:prstClr val="black"/>
              </a:solidFill>
            </a:endParaRPr>
          </a:p>
        </p:txBody>
      </p:sp>
    </p:spTree>
    <p:extLst>
      <p:ext uri="{BB962C8B-B14F-4D97-AF65-F5344CB8AC3E}">
        <p14:creationId xmlns:p14="http://schemas.microsoft.com/office/powerpoint/2010/main" val="1178488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336850" y="2000825"/>
            <a:ext cx="6866432" cy="369332"/>
          </a:xfrm>
          <a:prstGeom prst="rect">
            <a:avLst/>
          </a:prstGeom>
          <a:noFill/>
        </p:spPr>
        <p:txBody>
          <a:bodyPr wrap="square" rtlCol="0">
            <a:spAutoFit/>
          </a:bodyPr>
          <a:lstStyle/>
          <a:p>
            <a:pPr lvl="0"/>
            <a:r>
              <a:rPr kumimoji="1" lang="ja-JP" altLang="en-US" dirty="0">
                <a:solidFill>
                  <a:prstClr val="black"/>
                </a:solidFill>
              </a:rPr>
              <a:t>＜部会での主な意見＞</a:t>
            </a:r>
          </a:p>
        </p:txBody>
      </p:sp>
      <p:sp>
        <p:nvSpPr>
          <p:cNvPr id="14" name="テキスト ボックス 13"/>
          <p:cNvSpPr txBox="1"/>
          <p:nvPr/>
        </p:nvSpPr>
        <p:spPr>
          <a:xfrm>
            <a:off x="591998" y="2285750"/>
            <a:ext cx="8552001" cy="2587888"/>
          </a:xfrm>
          <a:prstGeom prst="rect">
            <a:avLst/>
          </a:prstGeom>
          <a:noFill/>
        </p:spPr>
        <p:txBody>
          <a:bodyPr wrap="square" rtlCol="0">
            <a:spAutoFit/>
          </a:bodyPr>
          <a:lstStyle/>
          <a:p>
            <a:pPr marL="174625" lvl="0" indent="-174625">
              <a:lnSpc>
                <a:spcPct val="150000"/>
              </a:lnSpc>
              <a:buFont typeface="Arial" panose="020B0604020202020204" pitchFamily="34" charset="0"/>
              <a:buChar char="•"/>
              <a:defRPr/>
            </a:pPr>
            <a:r>
              <a:rPr kumimoji="1" lang="ja-JP" altLang="en-US" sz="1600" dirty="0"/>
              <a:t>物件によるが、写真や動画での代用は</a:t>
            </a:r>
            <a:r>
              <a:rPr kumimoji="1" lang="ja-JP" altLang="en-US" sz="1600" dirty="0" smtClean="0"/>
              <a:t>可能</a:t>
            </a:r>
            <a:endParaRPr kumimoji="1" lang="en-US" altLang="ja-JP" sz="1600" dirty="0" smtClean="0"/>
          </a:p>
          <a:p>
            <a:pPr>
              <a:lnSpc>
                <a:spcPct val="150000"/>
              </a:lnSpc>
              <a:defRPr/>
            </a:pPr>
            <a:r>
              <a:rPr kumimoji="1" lang="ja-JP" altLang="en-US" sz="1400" dirty="0" smtClean="0">
                <a:solidFill>
                  <a:prstClr val="black"/>
                </a:solidFill>
                <a:latin typeface="ＭＳ Ｐゴシック" panose="020B0600070205080204" pitchFamily="50" charset="-128"/>
              </a:rPr>
              <a:t>　 </a:t>
            </a:r>
            <a:r>
              <a:rPr kumimoji="1" lang="en-US" altLang="ja-JP" sz="1400" dirty="0" smtClean="0">
                <a:solidFill>
                  <a:prstClr val="black"/>
                </a:solidFill>
                <a:latin typeface="ＭＳ Ｐゴシック" panose="020B0600070205080204" pitchFamily="50" charset="-128"/>
              </a:rPr>
              <a:t>※</a:t>
            </a:r>
            <a:r>
              <a:rPr kumimoji="1" lang="ja-JP" altLang="en-US" sz="1400" dirty="0" smtClean="0">
                <a:solidFill>
                  <a:prstClr val="black"/>
                </a:solidFill>
                <a:latin typeface="ＭＳ Ｐゴシック" panose="020B0600070205080204" pitchFamily="50" charset="-128"/>
              </a:rPr>
              <a:t>写真や動画で代用する際に注意すべき事項</a:t>
            </a:r>
          </a:p>
          <a:p>
            <a:pPr marL="268287">
              <a:lnSpc>
                <a:spcPct val="150000"/>
              </a:lnSpc>
              <a:defRPr/>
            </a:pPr>
            <a:r>
              <a:rPr kumimoji="1" lang="ja-JP" altLang="en-US" sz="1400" dirty="0" smtClean="0">
                <a:solidFill>
                  <a:prstClr val="black"/>
                </a:solidFill>
                <a:latin typeface="ＭＳ Ｐゴシック" panose="020B0600070205080204" pitchFamily="50" charset="-128"/>
              </a:rPr>
              <a:t> ・ 関係する幅広い環境を確認するため、周囲を広範囲に撮影する</a:t>
            </a:r>
          </a:p>
          <a:p>
            <a:pPr marL="268287">
              <a:lnSpc>
                <a:spcPct val="150000"/>
              </a:lnSpc>
              <a:defRPr/>
            </a:pPr>
            <a:r>
              <a:rPr kumimoji="1" lang="ja-JP" altLang="en-US" sz="1400" dirty="0" smtClean="0">
                <a:solidFill>
                  <a:prstClr val="black"/>
                </a:solidFill>
                <a:latin typeface="ＭＳ Ｐゴシック" panose="020B0600070205080204" pitchFamily="50" charset="-128"/>
              </a:rPr>
              <a:t> ・ 近景では見えなくても遠景から見える場合もあるため、施設がどこから 見えているのかを把握しておく</a:t>
            </a:r>
          </a:p>
          <a:p>
            <a:pPr marL="268287">
              <a:lnSpc>
                <a:spcPct val="150000"/>
              </a:lnSpc>
              <a:defRPr/>
            </a:pPr>
            <a:r>
              <a:rPr kumimoji="1" lang="ja-JP" altLang="en-US" sz="1400" dirty="0" smtClean="0">
                <a:solidFill>
                  <a:prstClr val="black"/>
                </a:solidFill>
                <a:latin typeface="ＭＳ Ｐゴシック" panose="020B0600070205080204" pitchFamily="50" charset="-128"/>
              </a:rPr>
              <a:t> ・ 隣接する施設などがあれば、それらの関係が分かるように注意する</a:t>
            </a:r>
          </a:p>
          <a:p>
            <a:pPr marL="268287">
              <a:lnSpc>
                <a:spcPct val="150000"/>
              </a:lnSpc>
              <a:defRPr/>
            </a:pPr>
            <a:r>
              <a:rPr kumimoji="1" lang="ja-JP" altLang="en-US" sz="1400" dirty="0" smtClean="0">
                <a:solidFill>
                  <a:prstClr val="black"/>
                </a:solidFill>
                <a:latin typeface="ＭＳ Ｐゴシック" panose="020B0600070205080204" pitchFamily="50" charset="-128"/>
              </a:rPr>
              <a:t> ・ 撮影上のポイントが悩ましい場合には、アドバイザーに相談してもよい</a:t>
            </a:r>
            <a:endParaRPr kumimoji="1" lang="en-US" altLang="ja-JP" sz="1600" dirty="0" smtClean="0"/>
          </a:p>
          <a:p>
            <a:pPr marL="285750" lvl="0" indent="-285750">
              <a:lnSpc>
                <a:spcPts val="1100"/>
              </a:lnSpc>
              <a:buFont typeface="Wingdings" panose="05000000000000000000" pitchFamily="2" charset="2"/>
              <a:buChar char="Ø"/>
              <a:defRPr/>
            </a:pPr>
            <a:endParaRPr kumimoji="1" lang="en-US" altLang="ja-JP" sz="1600" dirty="0" smtClean="0"/>
          </a:p>
          <a:p>
            <a:pPr marL="174625" lvl="0" indent="-174625">
              <a:lnSpc>
                <a:spcPct val="150000"/>
              </a:lnSpc>
              <a:buFont typeface="Arial" panose="020B0604020202020204" pitchFamily="34" charset="0"/>
              <a:buChar char="•"/>
              <a:defRPr/>
            </a:pPr>
            <a:r>
              <a:rPr kumimoji="1" lang="ja-JP" altLang="en-US" sz="1600" dirty="0" smtClean="0"/>
              <a:t>２回目</a:t>
            </a:r>
            <a:r>
              <a:rPr kumimoji="1" lang="ja-JP" altLang="en-US" sz="1600" dirty="0"/>
              <a:t>以降は現地調査を行わず、会議中心で</a:t>
            </a:r>
            <a:r>
              <a:rPr kumimoji="1" lang="ja-JP" altLang="en-US" sz="1600" dirty="0" smtClean="0"/>
              <a:t>構わない</a:t>
            </a:r>
            <a:endParaRPr kumimoji="1" lang="ja-JP" altLang="en-US" sz="1600" dirty="0">
              <a:solidFill>
                <a:prstClr val="black"/>
              </a:solidFill>
            </a:endParaRPr>
          </a:p>
        </p:txBody>
      </p:sp>
      <p:sp>
        <p:nvSpPr>
          <p:cNvPr id="15" name="テキスト ボックス 14"/>
          <p:cNvSpPr txBox="1"/>
          <p:nvPr/>
        </p:nvSpPr>
        <p:spPr>
          <a:xfrm>
            <a:off x="506606" y="727690"/>
            <a:ext cx="8164476" cy="1107996"/>
          </a:xfrm>
          <a:prstGeom prst="rect">
            <a:avLst/>
          </a:prstGeom>
          <a:solidFill>
            <a:schemeClr val="accent2">
              <a:lumMod val="40000"/>
              <a:lumOff val="60000"/>
            </a:schemeClr>
          </a:solidFill>
        </p:spPr>
        <p:txBody>
          <a:bodyPr wrap="square" rtlCol="0">
            <a:spAutoFit/>
          </a:bodyPr>
          <a:lstStyle/>
          <a:p>
            <a:pPr lvl="0">
              <a:defRPr/>
            </a:pPr>
            <a:r>
              <a:rPr kumimoji="1" lang="ja-JP" altLang="en-US" dirty="0">
                <a:solidFill>
                  <a:prstClr val="black"/>
                </a:solidFill>
              </a:rPr>
              <a:t>■方向性</a:t>
            </a:r>
            <a:endParaRPr kumimoji="1" lang="en-US" altLang="ja-JP" dirty="0">
              <a:solidFill>
                <a:prstClr val="black"/>
              </a:solidFill>
            </a:endParaRPr>
          </a:p>
          <a:p>
            <a:pPr marL="174625" lvl="0">
              <a:lnSpc>
                <a:spcPct val="150000"/>
              </a:lnSpc>
              <a:defRPr/>
            </a:pPr>
            <a:r>
              <a:rPr kumimoji="1" lang="ja-JP" altLang="en-US" sz="1600" dirty="0" smtClean="0">
                <a:solidFill>
                  <a:prstClr val="black"/>
                </a:solidFill>
              </a:rPr>
              <a:t>景観部局か</a:t>
            </a:r>
            <a:r>
              <a:rPr kumimoji="1" lang="ja-JP" altLang="en-US" sz="1600" dirty="0">
                <a:solidFill>
                  <a:prstClr val="black"/>
                </a:solidFill>
              </a:rPr>
              <a:t>ら</a:t>
            </a:r>
            <a:r>
              <a:rPr kumimoji="1" lang="ja-JP" altLang="en-US" sz="1600" dirty="0" smtClean="0">
                <a:solidFill>
                  <a:prstClr val="black"/>
                </a:solidFill>
              </a:rPr>
              <a:t>写真や動画資料の撮影上のポイントを示した上で、写真や動画資料による説明も可能とし、現地</a:t>
            </a:r>
            <a:r>
              <a:rPr kumimoji="1" lang="ja-JP" altLang="en-US" sz="1600" dirty="0">
                <a:solidFill>
                  <a:prstClr val="black"/>
                </a:solidFill>
              </a:rPr>
              <a:t>確認は必要</a:t>
            </a:r>
            <a:r>
              <a:rPr kumimoji="1" lang="ja-JP" altLang="en-US" sz="1600" dirty="0" smtClean="0">
                <a:solidFill>
                  <a:prstClr val="black"/>
                </a:solidFill>
              </a:rPr>
              <a:t>な事業について原則１回のみ行うこととする</a:t>
            </a:r>
            <a:endParaRPr kumimoji="1" lang="en-US" altLang="ja-JP" sz="1600" dirty="0" smtClean="0">
              <a:solidFill>
                <a:prstClr val="black"/>
              </a:solidFill>
            </a:endParaRPr>
          </a:p>
        </p:txBody>
      </p:sp>
      <p:sp>
        <p:nvSpPr>
          <p:cNvPr id="16" name="正方形/長方形 15"/>
          <p:cNvSpPr/>
          <p:nvPr/>
        </p:nvSpPr>
        <p:spPr>
          <a:xfrm>
            <a:off x="336850" y="303033"/>
            <a:ext cx="2914580"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1" dirty="0" smtClean="0">
                <a:solidFill>
                  <a:prstClr val="black"/>
                </a:solidFill>
                <a:latin typeface="Calibri" panose="020F0502020204030204"/>
                <a:ea typeface="ＭＳ Ｐゴシック" panose="020B0600070205080204" pitchFamily="50" charset="-128"/>
              </a:rPr>
              <a:t>現地</a:t>
            </a:r>
            <a:r>
              <a:rPr kumimoji="1" lang="ja-JP" altLang="en-US" b="1" dirty="0">
                <a:solidFill>
                  <a:prstClr val="black"/>
                </a:solidFill>
                <a:latin typeface="Calibri" panose="020F0502020204030204"/>
                <a:ea typeface="ＭＳ Ｐゴシック" panose="020B0600070205080204" pitchFamily="50" charset="-128"/>
              </a:rPr>
              <a:t>確認</a:t>
            </a:r>
            <a:r>
              <a:rPr kumimoji="1" lang="ja-JP" altLang="en-US" b="1" dirty="0" smtClean="0">
                <a:solidFill>
                  <a:prstClr val="black"/>
                </a:solidFill>
                <a:latin typeface="Calibri" panose="020F0502020204030204"/>
                <a:ea typeface="ＭＳ Ｐゴシック" panose="020B0600070205080204" pitchFamily="50" charset="-128"/>
              </a:rPr>
              <a:t>の必要性・頻度</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4</a:t>
            </a:fld>
            <a:endParaRPr kumimoji="1" lang="ja-JP" altLang="en-US"/>
          </a:p>
        </p:txBody>
      </p:sp>
    </p:spTree>
    <p:extLst>
      <p:ext uri="{BB962C8B-B14F-4D97-AF65-F5344CB8AC3E}">
        <p14:creationId xmlns:p14="http://schemas.microsoft.com/office/powerpoint/2010/main" val="3156155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336850" y="4044775"/>
            <a:ext cx="6866432" cy="369332"/>
          </a:xfrm>
          <a:prstGeom prst="rect">
            <a:avLst/>
          </a:prstGeom>
          <a:noFill/>
        </p:spPr>
        <p:txBody>
          <a:bodyPr wrap="square" rtlCol="0">
            <a:spAutoFit/>
          </a:bodyPr>
          <a:lstStyle/>
          <a:p>
            <a:pPr lvl="0"/>
            <a:r>
              <a:rPr kumimoji="1" lang="ja-JP" altLang="en-US" dirty="0">
                <a:solidFill>
                  <a:prstClr val="black"/>
                </a:solidFill>
              </a:rPr>
              <a:t>＜部会での主な意見＞</a:t>
            </a:r>
          </a:p>
        </p:txBody>
      </p:sp>
      <p:sp>
        <p:nvSpPr>
          <p:cNvPr id="14" name="テキスト ボックス 13"/>
          <p:cNvSpPr txBox="1"/>
          <p:nvPr/>
        </p:nvSpPr>
        <p:spPr>
          <a:xfrm>
            <a:off x="592000" y="4329700"/>
            <a:ext cx="8175482" cy="830997"/>
          </a:xfrm>
          <a:prstGeom prst="rect">
            <a:avLst/>
          </a:prstGeom>
          <a:noFill/>
        </p:spPr>
        <p:txBody>
          <a:bodyPr wrap="square" rtlCol="0">
            <a:spAutoFit/>
          </a:bodyPr>
          <a:lstStyle/>
          <a:p>
            <a:pPr marL="174625" indent="-174625">
              <a:lnSpc>
                <a:spcPct val="150000"/>
              </a:lnSpc>
              <a:buFont typeface="Arial" panose="020B0604020202020204" pitchFamily="34" charset="0"/>
              <a:buChar char="•"/>
              <a:defRPr/>
            </a:pPr>
            <a:r>
              <a:rPr kumimoji="1" lang="ja-JP" altLang="en-US" sz="1600" dirty="0"/>
              <a:t>基本計画や基本設計の場合、必要な資料は案件に</a:t>
            </a:r>
            <a:r>
              <a:rPr kumimoji="1" lang="ja-JP" altLang="en-US" sz="1600" dirty="0" smtClean="0"/>
              <a:t>よる。例えば、山</a:t>
            </a:r>
            <a:r>
              <a:rPr kumimoji="1" lang="ja-JP" altLang="en-US" sz="1600" dirty="0"/>
              <a:t>の中の敷地や、樹木の多く茂っている敷地等であれば、残す樹木はどれか、などが分かる資料があった方が良い</a:t>
            </a:r>
            <a:endParaRPr kumimoji="1" lang="ja-JP" altLang="en-US" sz="1600" dirty="0">
              <a:solidFill>
                <a:prstClr val="black"/>
              </a:solidFill>
            </a:endParaRPr>
          </a:p>
        </p:txBody>
      </p:sp>
      <p:sp>
        <p:nvSpPr>
          <p:cNvPr id="15" name="テキスト ボックス 14"/>
          <p:cNvSpPr txBox="1"/>
          <p:nvPr/>
        </p:nvSpPr>
        <p:spPr>
          <a:xfrm>
            <a:off x="506606" y="727690"/>
            <a:ext cx="8164476" cy="3211135"/>
          </a:xfrm>
          <a:prstGeom prst="rect">
            <a:avLst/>
          </a:prstGeom>
          <a:solidFill>
            <a:schemeClr val="accent2">
              <a:lumMod val="40000"/>
              <a:lumOff val="60000"/>
            </a:schemeClr>
          </a:solidFill>
        </p:spPr>
        <p:txBody>
          <a:bodyPr wrap="square" rtlCol="0">
            <a:spAutoFit/>
          </a:bodyPr>
          <a:lstStyle/>
          <a:p>
            <a:pPr lvl="0">
              <a:defRPr/>
            </a:pPr>
            <a:r>
              <a:rPr kumimoji="1" lang="ja-JP" altLang="en-US" dirty="0"/>
              <a:t>■方向性</a:t>
            </a:r>
            <a:endParaRPr kumimoji="1" lang="en-US" altLang="ja-JP" dirty="0"/>
          </a:p>
          <a:p>
            <a:pPr marL="285750" lvl="0" indent="-192088">
              <a:lnSpc>
                <a:spcPct val="150000"/>
              </a:lnSpc>
              <a:buFont typeface="Arial" panose="020B0604020202020204" pitchFamily="34" charset="0"/>
              <a:buChar char="•"/>
              <a:defRPr/>
            </a:pPr>
            <a:r>
              <a:rPr kumimoji="1" lang="ja-JP" altLang="en-US" sz="1600" dirty="0" smtClean="0"/>
              <a:t>基本</a:t>
            </a:r>
            <a:r>
              <a:rPr kumimoji="1" lang="ja-JP" altLang="en-US" sz="1600" dirty="0"/>
              <a:t>計画</a:t>
            </a:r>
            <a:r>
              <a:rPr kumimoji="1" lang="ja-JP" altLang="en-US" sz="1600" dirty="0" smtClean="0"/>
              <a:t>段階で実施する第１回目の</a:t>
            </a:r>
            <a:r>
              <a:rPr kumimoji="1" lang="ja-JP" altLang="en-US" sz="1600" dirty="0"/>
              <a:t>アドバイザー会議では</a:t>
            </a:r>
            <a:r>
              <a:rPr kumimoji="1" lang="ja-JP" altLang="en-US" sz="1600" dirty="0" smtClean="0"/>
              <a:t>、「景観形成の目標設定シート①」に加え、周辺</a:t>
            </a:r>
            <a:r>
              <a:rPr kumimoji="1" lang="ja-JP" altLang="en-US" sz="1600" dirty="0"/>
              <a:t>の環境を把握する資料を中心に、配置・ゾーニングや施設ボリュームを示した</a:t>
            </a:r>
            <a:r>
              <a:rPr kumimoji="1" lang="ja-JP" altLang="en-US" sz="1600" dirty="0" smtClean="0"/>
              <a:t>資料</a:t>
            </a:r>
            <a:r>
              <a:rPr kumimoji="1" lang="ja-JP" altLang="en-US" sz="1600" dirty="0"/>
              <a:t>と</a:t>
            </a:r>
            <a:r>
              <a:rPr kumimoji="1" lang="ja-JP" altLang="en-US" sz="1600" dirty="0" smtClean="0"/>
              <a:t>する</a:t>
            </a:r>
            <a:endParaRPr kumimoji="1" lang="en-US" altLang="ja-JP" sz="1600" dirty="0" smtClean="0"/>
          </a:p>
          <a:p>
            <a:pPr marL="285750" lvl="0" indent="-192088">
              <a:lnSpc>
                <a:spcPts val="1000"/>
              </a:lnSpc>
              <a:buFont typeface="Arial" panose="020B0604020202020204" pitchFamily="34" charset="0"/>
              <a:buChar char="•"/>
              <a:defRPr/>
            </a:pPr>
            <a:endParaRPr kumimoji="1" lang="en-US" altLang="ja-JP" sz="1600" dirty="0" smtClean="0"/>
          </a:p>
          <a:p>
            <a:pPr marL="285750" lvl="0" indent="-192088">
              <a:lnSpc>
                <a:spcPct val="150000"/>
              </a:lnSpc>
              <a:buFont typeface="Arial" panose="020B0604020202020204" pitchFamily="34" charset="0"/>
              <a:buChar char="•"/>
              <a:defRPr/>
            </a:pPr>
            <a:r>
              <a:rPr kumimoji="1" lang="ja-JP" altLang="en-US" sz="1600" dirty="0" smtClean="0"/>
              <a:t>基本</a:t>
            </a:r>
            <a:r>
              <a:rPr kumimoji="1" lang="ja-JP" altLang="en-US" sz="1600" dirty="0"/>
              <a:t>設計、実施設計</a:t>
            </a:r>
            <a:r>
              <a:rPr kumimoji="1" lang="ja-JP" altLang="en-US" sz="1600" dirty="0" smtClean="0"/>
              <a:t>段階で実施する第２回目以降の</a:t>
            </a:r>
            <a:r>
              <a:rPr kumimoji="1" lang="ja-JP" altLang="en-US" sz="1600" dirty="0"/>
              <a:t>アドバイザー会議では</a:t>
            </a:r>
            <a:r>
              <a:rPr kumimoji="1" lang="ja-JP" altLang="en-US" sz="1600" dirty="0" smtClean="0"/>
              <a:t>、「前回のアドバイスへの対応方針」、「</a:t>
            </a:r>
            <a:r>
              <a:rPr kumimoji="1" lang="ja-JP" altLang="en-US" sz="1600" dirty="0"/>
              <a:t>景観形成の目標設定</a:t>
            </a:r>
            <a:r>
              <a:rPr kumimoji="1" lang="ja-JP" altLang="en-US" sz="1600" dirty="0" smtClean="0"/>
              <a:t>シート①②」</a:t>
            </a:r>
            <a:r>
              <a:rPr kumimoji="1" lang="ja-JP" altLang="en-US" sz="1600" dirty="0"/>
              <a:t>、「配置図」、「平面図」、「立面図」、「主要断面図」</a:t>
            </a:r>
            <a:r>
              <a:rPr kumimoji="1" lang="ja-JP" altLang="en-US" sz="1600" dirty="0" smtClean="0"/>
              <a:t>、「</a:t>
            </a:r>
            <a:r>
              <a:rPr kumimoji="1" lang="ja-JP" altLang="en-US" sz="1600" dirty="0"/>
              <a:t>周辺写真及び撮影位置図」、その他必要な</a:t>
            </a:r>
            <a:r>
              <a:rPr kumimoji="1" lang="ja-JP" altLang="en-US" sz="1600" dirty="0" smtClean="0"/>
              <a:t>資料を</a:t>
            </a:r>
            <a:r>
              <a:rPr kumimoji="1" lang="ja-JP" altLang="en-US" sz="1600" dirty="0"/>
              <a:t>ベースと</a:t>
            </a:r>
            <a:r>
              <a:rPr kumimoji="1" lang="ja-JP" altLang="en-US" sz="1600" dirty="0" smtClean="0"/>
              <a:t>して</a:t>
            </a:r>
            <a:r>
              <a:rPr kumimoji="1" lang="ja-JP" altLang="en-US" sz="1600" dirty="0"/>
              <a:t>案件</a:t>
            </a:r>
            <a:r>
              <a:rPr kumimoji="1" lang="ja-JP" altLang="en-US" sz="1600" dirty="0" smtClean="0"/>
              <a:t>ごとに対応する</a:t>
            </a:r>
            <a:endParaRPr kumimoji="1" lang="en-US" altLang="ja-JP" sz="1600" dirty="0"/>
          </a:p>
          <a:p>
            <a:pPr marL="93662" lvl="0">
              <a:lnSpc>
                <a:spcPts val="1000"/>
              </a:lnSpc>
              <a:defRPr/>
            </a:pPr>
            <a:endParaRPr kumimoji="1" lang="en-US" altLang="ja-JP" sz="1600" dirty="0" smtClean="0"/>
          </a:p>
        </p:txBody>
      </p:sp>
      <p:sp>
        <p:nvSpPr>
          <p:cNvPr id="16" name="正方形/長方形 15"/>
          <p:cNvSpPr/>
          <p:nvPr/>
        </p:nvSpPr>
        <p:spPr>
          <a:xfrm>
            <a:off x="336850" y="303033"/>
            <a:ext cx="1402948"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1" noProof="0" dirty="0" smtClean="0">
                <a:solidFill>
                  <a:prstClr val="black"/>
                </a:solidFill>
                <a:latin typeface="Calibri" panose="020F0502020204030204"/>
                <a:ea typeface="ＭＳ Ｐゴシック" panose="020B0600070205080204" pitchFamily="50" charset="-128"/>
              </a:rPr>
              <a:t>会議</a:t>
            </a:r>
            <a:r>
              <a:rPr kumimoji="1" lang="ja-JP" altLang="en-US" b="1" noProof="0" dirty="0">
                <a:solidFill>
                  <a:prstClr val="black"/>
                </a:solidFill>
                <a:latin typeface="Calibri" panose="020F0502020204030204"/>
                <a:ea typeface="ＭＳ Ｐゴシック" panose="020B0600070205080204" pitchFamily="50" charset="-128"/>
              </a:rPr>
              <a:t>資料</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5</a:t>
            </a:fld>
            <a:endParaRPr kumimoji="1" lang="ja-JP" altLang="en-US"/>
          </a:p>
        </p:txBody>
      </p:sp>
    </p:spTree>
    <p:extLst>
      <p:ext uri="{BB962C8B-B14F-4D97-AF65-F5344CB8AC3E}">
        <p14:creationId xmlns:p14="http://schemas.microsoft.com/office/powerpoint/2010/main" val="4186124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336850" y="2312445"/>
            <a:ext cx="6866432" cy="369332"/>
          </a:xfrm>
          <a:prstGeom prst="rect">
            <a:avLst/>
          </a:prstGeom>
          <a:noFill/>
        </p:spPr>
        <p:txBody>
          <a:bodyPr wrap="square" rtlCol="0">
            <a:spAutoFit/>
          </a:bodyPr>
          <a:lstStyle/>
          <a:p>
            <a:pPr lvl="0"/>
            <a:r>
              <a:rPr kumimoji="1" lang="ja-JP" altLang="en-US" dirty="0">
                <a:solidFill>
                  <a:prstClr val="black"/>
                </a:solidFill>
              </a:rPr>
              <a:t>＜部会での主な意見＞</a:t>
            </a:r>
          </a:p>
        </p:txBody>
      </p:sp>
      <p:sp>
        <p:nvSpPr>
          <p:cNvPr id="14" name="テキスト ボックス 13"/>
          <p:cNvSpPr txBox="1"/>
          <p:nvPr/>
        </p:nvSpPr>
        <p:spPr>
          <a:xfrm>
            <a:off x="592000" y="2597370"/>
            <a:ext cx="7993688" cy="788806"/>
          </a:xfrm>
          <a:prstGeom prst="rect">
            <a:avLst/>
          </a:prstGeom>
          <a:noFill/>
        </p:spPr>
        <p:txBody>
          <a:bodyPr wrap="square" rtlCol="0">
            <a:spAutoFit/>
          </a:bodyPr>
          <a:lstStyle/>
          <a:p>
            <a:pPr marL="174625" indent="-174625">
              <a:lnSpc>
                <a:spcPct val="150000"/>
              </a:lnSpc>
              <a:buFont typeface="Arial" panose="020B0604020202020204" pitchFamily="34" charset="0"/>
              <a:buChar char="•"/>
              <a:defRPr/>
            </a:pPr>
            <a:r>
              <a:rPr kumimoji="1" lang="ja-JP" altLang="en-US" sz="1600" dirty="0"/>
              <a:t>案件によるが、①事業概要の説明、②周辺環境の説明、③計画に関するＱＡ　という流れが</a:t>
            </a:r>
            <a:r>
              <a:rPr kumimoji="1" lang="ja-JP" altLang="en-US" sz="1600" dirty="0" smtClean="0"/>
              <a:t>一般的</a:t>
            </a:r>
            <a:endParaRPr kumimoji="1" lang="ja-JP" altLang="en-US" sz="1600" dirty="0">
              <a:solidFill>
                <a:prstClr val="black"/>
              </a:solidFill>
            </a:endParaRPr>
          </a:p>
        </p:txBody>
      </p:sp>
      <p:sp>
        <p:nvSpPr>
          <p:cNvPr id="15" name="テキスト ボックス 14"/>
          <p:cNvSpPr txBox="1"/>
          <p:nvPr/>
        </p:nvSpPr>
        <p:spPr>
          <a:xfrm>
            <a:off x="506606" y="727690"/>
            <a:ext cx="8164476" cy="1477328"/>
          </a:xfrm>
          <a:prstGeom prst="rect">
            <a:avLst/>
          </a:prstGeom>
          <a:solidFill>
            <a:schemeClr val="accent2">
              <a:lumMod val="40000"/>
              <a:lumOff val="60000"/>
            </a:schemeClr>
          </a:solidFill>
        </p:spPr>
        <p:txBody>
          <a:bodyPr wrap="square" rtlCol="0">
            <a:spAutoFit/>
          </a:bodyPr>
          <a:lstStyle/>
          <a:p>
            <a:pPr lvl="0">
              <a:defRPr/>
            </a:pPr>
            <a:r>
              <a:rPr kumimoji="1" lang="ja-JP" altLang="en-US" dirty="0">
                <a:solidFill>
                  <a:prstClr val="black"/>
                </a:solidFill>
              </a:rPr>
              <a:t>■方向性</a:t>
            </a:r>
            <a:endParaRPr kumimoji="1" lang="en-US" altLang="ja-JP" dirty="0">
              <a:solidFill>
                <a:prstClr val="black"/>
              </a:solidFill>
            </a:endParaRPr>
          </a:p>
          <a:p>
            <a:pPr marL="174625" lvl="0">
              <a:lnSpc>
                <a:spcPct val="150000"/>
              </a:lnSpc>
              <a:defRPr/>
            </a:pPr>
            <a:r>
              <a:rPr kumimoji="1" lang="ja-JP" altLang="en-US" sz="1600" dirty="0" smtClean="0">
                <a:solidFill>
                  <a:prstClr val="black"/>
                </a:solidFill>
              </a:rPr>
              <a:t>原則として、①事業概要の説明、②周辺環境の説明、③計画に関する質疑</a:t>
            </a:r>
            <a:r>
              <a:rPr kumimoji="1" lang="ja-JP" altLang="en-US" sz="1600" dirty="0">
                <a:solidFill>
                  <a:prstClr val="black"/>
                </a:solidFill>
              </a:rPr>
              <a:t>応答</a:t>
            </a:r>
            <a:r>
              <a:rPr kumimoji="1" lang="ja-JP" altLang="en-US" sz="1600" dirty="0" smtClean="0">
                <a:solidFill>
                  <a:prstClr val="black"/>
                </a:solidFill>
              </a:rPr>
              <a:t>の流れで進行することとし、２回目以降のアドバイザー会議では</a:t>
            </a:r>
            <a:r>
              <a:rPr kumimoji="1" lang="ja-JP" altLang="en-US" sz="1600" dirty="0">
                <a:solidFill>
                  <a:prstClr val="black"/>
                </a:solidFill>
              </a:rPr>
              <a:t>、前段で前回のアドバイスへの対応方針を説明すること</a:t>
            </a:r>
            <a:r>
              <a:rPr kumimoji="1" lang="ja-JP" altLang="en-US" sz="1600" dirty="0" smtClean="0">
                <a:solidFill>
                  <a:prstClr val="black"/>
                </a:solidFill>
              </a:rPr>
              <a:t>とする</a:t>
            </a:r>
            <a:endParaRPr kumimoji="1" lang="en-US" altLang="ja-JP" sz="1600" dirty="0" smtClean="0">
              <a:solidFill>
                <a:prstClr val="black"/>
              </a:solidFill>
            </a:endParaRPr>
          </a:p>
        </p:txBody>
      </p:sp>
      <p:sp>
        <p:nvSpPr>
          <p:cNvPr id="16" name="正方形/長方形 15"/>
          <p:cNvSpPr/>
          <p:nvPr/>
        </p:nvSpPr>
        <p:spPr>
          <a:xfrm>
            <a:off x="336850" y="303033"/>
            <a:ext cx="1863011"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1" noProof="0" dirty="0" smtClean="0">
                <a:solidFill>
                  <a:prstClr val="black"/>
                </a:solidFill>
                <a:latin typeface="Calibri" panose="020F0502020204030204"/>
                <a:ea typeface="ＭＳ Ｐゴシック" panose="020B0600070205080204" pitchFamily="50" charset="-128"/>
              </a:rPr>
              <a:t>会議の進め方</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6</a:t>
            </a:fld>
            <a:endParaRPr kumimoji="1" lang="ja-JP" altLang="en-US"/>
          </a:p>
        </p:txBody>
      </p:sp>
      <p:sp>
        <p:nvSpPr>
          <p:cNvPr id="17" name="テキスト ボックス 16"/>
          <p:cNvSpPr txBox="1"/>
          <p:nvPr/>
        </p:nvSpPr>
        <p:spPr>
          <a:xfrm>
            <a:off x="336850" y="5107940"/>
            <a:ext cx="6866432" cy="369332"/>
          </a:xfrm>
          <a:prstGeom prst="rect">
            <a:avLst/>
          </a:prstGeom>
          <a:noFill/>
        </p:spPr>
        <p:txBody>
          <a:bodyPr wrap="square" rtlCol="0">
            <a:spAutoFit/>
          </a:bodyPr>
          <a:lstStyle/>
          <a:p>
            <a:pPr lvl="0"/>
            <a:r>
              <a:rPr kumimoji="1" lang="ja-JP" altLang="en-US" dirty="0">
                <a:solidFill>
                  <a:prstClr val="black"/>
                </a:solidFill>
              </a:rPr>
              <a:t>＜部会での主な意見＞</a:t>
            </a:r>
          </a:p>
        </p:txBody>
      </p:sp>
      <p:sp>
        <p:nvSpPr>
          <p:cNvPr id="18" name="テキスト ボックス 17"/>
          <p:cNvSpPr txBox="1"/>
          <p:nvPr/>
        </p:nvSpPr>
        <p:spPr>
          <a:xfrm>
            <a:off x="591999" y="5392865"/>
            <a:ext cx="8256165" cy="461665"/>
          </a:xfrm>
          <a:prstGeom prst="rect">
            <a:avLst/>
          </a:prstGeom>
          <a:noFill/>
        </p:spPr>
        <p:txBody>
          <a:bodyPr wrap="square" rtlCol="0">
            <a:spAutoFit/>
          </a:bodyPr>
          <a:lstStyle/>
          <a:p>
            <a:pPr marL="174625" indent="-174625">
              <a:lnSpc>
                <a:spcPct val="150000"/>
              </a:lnSpc>
              <a:buFont typeface="Arial" panose="020B0604020202020204" pitchFamily="34" charset="0"/>
              <a:buChar char="•"/>
              <a:defRPr/>
            </a:pPr>
            <a:r>
              <a:rPr kumimoji="1" lang="ja-JP" altLang="en-US" sz="1600" dirty="0"/>
              <a:t>案件や件数にもよるが、１件あたりの時間は全体で２０分から４０分、説明は１５分までが</a:t>
            </a:r>
            <a:r>
              <a:rPr kumimoji="1" lang="ja-JP" altLang="en-US" sz="1600" dirty="0" smtClean="0"/>
              <a:t>目安</a:t>
            </a:r>
            <a:endParaRPr kumimoji="1" lang="ja-JP" altLang="en-US" sz="1600" dirty="0">
              <a:solidFill>
                <a:prstClr val="black"/>
              </a:solidFill>
            </a:endParaRPr>
          </a:p>
        </p:txBody>
      </p:sp>
      <p:sp>
        <p:nvSpPr>
          <p:cNvPr id="19" name="テキスト ボックス 18"/>
          <p:cNvSpPr txBox="1"/>
          <p:nvPr/>
        </p:nvSpPr>
        <p:spPr>
          <a:xfrm>
            <a:off x="506606" y="4238653"/>
            <a:ext cx="8164476" cy="738664"/>
          </a:xfrm>
          <a:prstGeom prst="rect">
            <a:avLst/>
          </a:prstGeom>
          <a:solidFill>
            <a:schemeClr val="accent2">
              <a:lumMod val="40000"/>
              <a:lumOff val="60000"/>
            </a:schemeClr>
          </a:solidFill>
        </p:spPr>
        <p:txBody>
          <a:bodyPr wrap="square" rtlCol="0">
            <a:spAutoFit/>
          </a:bodyPr>
          <a:lstStyle/>
          <a:p>
            <a:pPr lvl="0">
              <a:defRPr/>
            </a:pPr>
            <a:r>
              <a:rPr kumimoji="1" lang="ja-JP" altLang="en-US" dirty="0">
                <a:solidFill>
                  <a:prstClr val="black"/>
                </a:solidFill>
              </a:rPr>
              <a:t>■方向性</a:t>
            </a:r>
            <a:endParaRPr kumimoji="1" lang="en-US" altLang="ja-JP" dirty="0">
              <a:solidFill>
                <a:prstClr val="black"/>
              </a:solidFill>
            </a:endParaRPr>
          </a:p>
          <a:p>
            <a:pPr marL="174625" lvl="0">
              <a:lnSpc>
                <a:spcPct val="150000"/>
              </a:lnSpc>
              <a:defRPr/>
            </a:pPr>
            <a:r>
              <a:rPr kumimoji="1" lang="ja-JP" altLang="en-US" sz="1600" dirty="0" smtClean="0">
                <a:solidFill>
                  <a:prstClr val="black"/>
                </a:solidFill>
              </a:rPr>
              <a:t>１案件あたり</a:t>
            </a:r>
            <a:r>
              <a:rPr kumimoji="1" lang="ja-JP" altLang="en-US" sz="1600" dirty="0">
                <a:solidFill>
                  <a:prstClr val="black"/>
                </a:solidFill>
              </a:rPr>
              <a:t>の時間は２０分から</a:t>
            </a:r>
            <a:r>
              <a:rPr kumimoji="1" lang="ja-JP" altLang="en-US" sz="1600" dirty="0" smtClean="0">
                <a:solidFill>
                  <a:prstClr val="black"/>
                </a:solidFill>
              </a:rPr>
              <a:t>４０分とし、</a:t>
            </a:r>
            <a:r>
              <a:rPr kumimoji="1" lang="ja-JP" altLang="en-US" sz="1600" dirty="0">
                <a:solidFill>
                  <a:prstClr val="black"/>
                </a:solidFill>
              </a:rPr>
              <a:t>そのうち説明は１５分を目安</a:t>
            </a:r>
            <a:r>
              <a:rPr kumimoji="1" lang="ja-JP" altLang="en-US" sz="1600" dirty="0" smtClean="0">
                <a:solidFill>
                  <a:prstClr val="black"/>
                </a:solidFill>
              </a:rPr>
              <a:t>とする</a:t>
            </a:r>
            <a:endParaRPr kumimoji="1" lang="en-US" altLang="ja-JP" sz="1600" dirty="0" smtClean="0">
              <a:solidFill>
                <a:prstClr val="black"/>
              </a:solidFill>
            </a:endParaRPr>
          </a:p>
        </p:txBody>
      </p:sp>
      <p:sp>
        <p:nvSpPr>
          <p:cNvPr id="20" name="正方形/長方形 19"/>
          <p:cNvSpPr/>
          <p:nvPr/>
        </p:nvSpPr>
        <p:spPr>
          <a:xfrm>
            <a:off x="336850" y="3813996"/>
            <a:ext cx="2100255"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1" noProof="0" dirty="0" smtClean="0">
                <a:solidFill>
                  <a:prstClr val="black"/>
                </a:solidFill>
                <a:latin typeface="Calibri" panose="020F0502020204030204"/>
                <a:ea typeface="ＭＳ Ｐゴシック" panose="020B0600070205080204" pitchFamily="50" charset="-128"/>
              </a:rPr>
              <a:t>会議の所要時間</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54761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336850" y="2489390"/>
            <a:ext cx="6866432" cy="369332"/>
          </a:xfrm>
          <a:prstGeom prst="rect">
            <a:avLst/>
          </a:prstGeom>
          <a:noFill/>
        </p:spPr>
        <p:txBody>
          <a:bodyPr wrap="square" rtlCol="0">
            <a:spAutoFit/>
          </a:bodyPr>
          <a:lstStyle/>
          <a:p>
            <a:pPr lvl="0"/>
            <a:r>
              <a:rPr kumimoji="1" lang="ja-JP" altLang="en-US" dirty="0">
                <a:solidFill>
                  <a:prstClr val="black"/>
                </a:solidFill>
              </a:rPr>
              <a:t>＜部会での主な意見＞</a:t>
            </a:r>
          </a:p>
        </p:txBody>
      </p:sp>
      <p:sp>
        <p:nvSpPr>
          <p:cNvPr id="14" name="テキスト ボックス 13"/>
          <p:cNvSpPr txBox="1"/>
          <p:nvPr/>
        </p:nvSpPr>
        <p:spPr>
          <a:xfrm>
            <a:off x="592000" y="2774315"/>
            <a:ext cx="7993688" cy="1200329"/>
          </a:xfrm>
          <a:prstGeom prst="rect">
            <a:avLst/>
          </a:prstGeom>
          <a:noFill/>
        </p:spPr>
        <p:txBody>
          <a:bodyPr wrap="square" rtlCol="0">
            <a:spAutoFit/>
          </a:bodyPr>
          <a:lstStyle/>
          <a:p>
            <a:pPr marL="174625" indent="-174625">
              <a:lnSpc>
                <a:spcPct val="150000"/>
              </a:lnSpc>
              <a:buFont typeface="Arial" panose="020B0604020202020204" pitchFamily="34" charset="0"/>
              <a:buChar char="•"/>
              <a:defRPr/>
            </a:pPr>
            <a:r>
              <a:rPr kumimoji="1" lang="ja-JP" altLang="en-US" sz="1600" dirty="0"/>
              <a:t>対応の時期は、事業の進捗によるため、事業者次第で</a:t>
            </a:r>
            <a:r>
              <a:rPr kumimoji="1" lang="ja-JP" altLang="en-US" sz="1600" dirty="0" smtClean="0"/>
              <a:t>構わない</a:t>
            </a:r>
            <a:endParaRPr kumimoji="1" lang="en-US" altLang="ja-JP" sz="1600" dirty="0" smtClean="0"/>
          </a:p>
          <a:p>
            <a:pPr marL="174625" indent="-174625">
              <a:lnSpc>
                <a:spcPct val="150000"/>
              </a:lnSpc>
              <a:buFont typeface="Arial" panose="020B0604020202020204" pitchFamily="34" charset="0"/>
              <a:buChar char="•"/>
              <a:defRPr/>
            </a:pPr>
            <a:r>
              <a:rPr kumimoji="1" lang="ja-JP" altLang="en-US" sz="1600" dirty="0" smtClean="0"/>
              <a:t>アドバイス</a:t>
            </a:r>
            <a:r>
              <a:rPr kumimoji="1" lang="ja-JP" altLang="en-US" sz="1600" dirty="0"/>
              <a:t>時の内容を思い出すためにも</a:t>
            </a:r>
            <a:r>
              <a:rPr kumimoji="1" lang="ja-JP" altLang="en-US" sz="1600" dirty="0" smtClean="0"/>
              <a:t>、アドバイザー会議で報告</a:t>
            </a:r>
            <a:r>
              <a:rPr kumimoji="1" lang="ja-JP" altLang="en-US" sz="1600" dirty="0"/>
              <a:t>する</a:t>
            </a:r>
            <a:r>
              <a:rPr kumimoji="1" lang="ja-JP" altLang="en-US" sz="1600" dirty="0" smtClean="0"/>
              <a:t>内容は、会議</a:t>
            </a:r>
            <a:r>
              <a:rPr kumimoji="1" lang="ja-JP" altLang="en-US" sz="1600" dirty="0"/>
              <a:t>開催より前</a:t>
            </a:r>
            <a:r>
              <a:rPr kumimoji="1" lang="ja-JP" altLang="en-US" sz="1600" dirty="0" smtClean="0"/>
              <a:t>にアドバイザーへ共有すること</a:t>
            </a:r>
            <a:endParaRPr kumimoji="1" lang="ja-JP" altLang="en-US" sz="1600" dirty="0">
              <a:solidFill>
                <a:prstClr val="black"/>
              </a:solidFill>
            </a:endParaRPr>
          </a:p>
        </p:txBody>
      </p:sp>
      <p:sp>
        <p:nvSpPr>
          <p:cNvPr id="15" name="テキスト ボックス 14"/>
          <p:cNvSpPr txBox="1"/>
          <p:nvPr/>
        </p:nvSpPr>
        <p:spPr>
          <a:xfrm>
            <a:off x="506606" y="727690"/>
            <a:ext cx="8164476" cy="1605568"/>
          </a:xfrm>
          <a:prstGeom prst="rect">
            <a:avLst/>
          </a:prstGeom>
          <a:solidFill>
            <a:schemeClr val="accent2">
              <a:lumMod val="40000"/>
              <a:lumOff val="60000"/>
            </a:schemeClr>
          </a:solidFill>
        </p:spPr>
        <p:txBody>
          <a:bodyPr wrap="square" rtlCol="0">
            <a:spAutoFit/>
          </a:bodyPr>
          <a:lstStyle/>
          <a:p>
            <a:pPr lvl="0">
              <a:defRPr/>
            </a:pPr>
            <a:r>
              <a:rPr kumimoji="1" lang="ja-JP" altLang="en-US" dirty="0">
                <a:solidFill>
                  <a:prstClr val="black"/>
                </a:solidFill>
              </a:rPr>
              <a:t>■方向性</a:t>
            </a:r>
            <a:endParaRPr kumimoji="1" lang="en-US" altLang="ja-JP" dirty="0">
              <a:solidFill>
                <a:prstClr val="black"/>
              </a:solidFill>
            </a:endParaRPr>
          </a:p>
          <a:p>
            <a:pPr marL="285750" lvl="0" indent="-192088">
              <a:lnSpc>
                <a:spcPct val="150000"/>
              </a:lnSpc>
              <a:buFont typeface="Arial" panose="020B0604020202020204" pitchFamily="34" charset="0"/>
              <a:buChar char="•"/>
              <a:defRPr/>
            </a:pPr>
            <a:r>
              <a:rPr kumimoji="1" lang="ja-JP" altLang="en-US" sz="1600" dirty="0">
                <a:solidFill>
                  <a:prstClr val="black"/>
                </a:solidFill>
              </a:rPr>
              <a:t>アドバイスへの対応報告は事業の進捗に応じて行うこととし、以降に、２回目または３回目のアドバイザー会議が予定されている場合は、そのタイミングで</a:t>
            </a:r>
            <a:r>
              <a:rPr kumimoji="1" lang="ja-JP" altLang="en-US" sz="1600" dirty="0" smtClean="0">
                <a:solidFill>
                  <a:prstClr val="black"/>
                </a:solidFill>
              </a:rPr>
              <a:t>報告する</a:t>
            </a:r>
            <a:endParaRPr kumimoji="1" lang="en-US" altLang="ja-JP" sz="1600" dirty="0" smtClean="0">
              <a:solidFill>
                <a:prstClr val="black"/>
              </a:solidFill>
            </a:endParaRPr>
          </a:p>
          <a:p>
            <a:pPr marL="285750" lvl="0" indent="-192088">
              <a:lnSpc>
                <a:spcPts val="1000"/>
              </a:lnSpc>
              <a:buFont typeface="Arial" panose="020B0604020202020204" pitchFamily="34" charset="0"/>
              <a:buChar char="•"/>
              <a:defRPr/>
            </a:pPr>
            <a:endParaRPr kumimoji="1" lang="en-US" altLang="ja-JP" sz="1600" dirty="0" smtClean="0">
              <a:solidFill>
                <a:prstClr val="black"/>
              </a:solidFill>
            </a:endParaRPr>
          </a:p>
          <a:p>
            <a:pPr marL="285750" lvl="0" indent="-192088">
              <a:lnSpc>
                <a:spcPct val="150000"/>
              </a:lnSpc>
              <a:buFont typeface="Arial" panose="020B0604020202020204" pitchFamily="34" charset="0"/>
              <a:buChar char="•"/>
              <a:defRPr/>
            </a:pPr>
            <a:r>
              <a:rPr kumimoji="1" lang="ja-JP" altLang="en-US" sz="1600" dirty="0" smtClean="0">
                <a:solidFill>
                  <a:prstClr val="black"/>
                </a:solidFill>
              </a:rPr>
              <a:t>アドバイザー</a:t>
            </a:r>
            <a:r>
              <a:rPr kumimoji="1" lang="ja-JP" altLang="en-US" sz="1600" dirty="0">
                <a:solidFill>
                  <a:prstClr val="black"/>
                </a:solidFill>
              </a:rPr>
              <a:t>会議で対応報告を行う場合には、その内容を事前にアドバイザーへ共有</a:t>
            </a:r>
            <a:r>
              <a:rPr kumimoji="1" lang="ja-JP" altLang="en-US" sz="1600" dirty="0" smtClean="0">
                <a:solidFill>
                  <a:prstClr val="black"/>
                </a:solidFill>
              </a:rPr>
              <a:t>する</a:t>
            </a:r>
            <a:endParaRPr kumimoji="1" lang="en-US" altLang="ja-JP" sz="1600" dirty="0" smtClean="0">
              <a:solidFill>
                <a:prstClr val="black"/>
              </a:solidFill>
            </a:endParaRPr>
          </a:p>
        </p:txBody>
      </p:sp>
      <p:sp>
        <p:nvSpPr>
          <p:cNvPr id="16" name="正方形/長方形 15"/>
          <p:cNvSpPr/>
          <p:nvPr/>
        </p:nvSpPr>
        <p:spPr>
          <a:xfrm>
            <a:off x="336850" y="303033"/>
            <a:ext cx="2872902"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1" dirty="0" smtClean="0">
                <a:solidFill>
                  <a:prstClr val="black"/>
                </a:solidFill>
                <a:latin typeface="Calibri" panose="020F0502020204030204"/>
                <a:ea typeface="ＭＳ Ｐゴシック" panose="020B0600070205080204" pitchFamily="50" charset="-128"/>
              </a:rPr>
              <a:t>アドバイスへの対応報告</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7</a:t>
            </a:fld>
            <a:endParaRPr kumimoji="1" lang="ja-JP" altLang="en-US"/>
          </a:p>
        </p:txBody>
      </p:sp>
    </p:spTree>
    <p:extLst>
      <p:ext uri="{BB962C8B-B14F-4D97-AF65-F5344CB8AC3E}">
        <p14:creationId xmlns:p14="http://schemas.microsoft.com/office/powerpoint/2010/main" val="1545010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5345</TotalTime>
  <Words>917</Words>
  <PresentationFormat>画面に合わせる (4:3)</PresentationFormat>
  <Paragraphs>78</Paragraphs>
  <Slides>7</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Meiryo UI</vt:lpstr>
      <vt:lpstr>ＭＳ Ｐゴシック</vt:lpstr>
      <vt:lpstr>ＭＳ ゴシック</vt:lpstr>
      <vt:lpstr>游ゴシック</vt:lpstr>
      <vt:lpstr>Arial</vt:lpstr>
      <vt:lpstr>Calibri</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2019-11-11T03:57:34Z</cp:lastPrinted>
  <dcterms:created xsi:type="dcterms:W3CDTF">2018-12-04T04:57:03Z</dcterms:created>
  <dcterms:modified xsi:type="dcterms:W3CDTF">2019-11-11T09:29:10Z</dcterms:modified>
</cp:coreProperties>
</file>