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93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2" autoAdjust="0"/>
    <p:restoredTop sz="94660"/>
  </p:normalViewPr>
  <p:slideViewPr>
    <p:cSldViewPr snapToGrid="0">
      <p:cViewPr varScale="1">
        <p:scale>
          <a:sx n="53" d="100"/>
          <a:sy n="53" d="100"/>
        </p:scale>
        <p:origin x="22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BA39-7CAF-4596-A299-67B5C6E315B8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CED70-445C-4EB7-910B-E53761D2C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2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3D8B-9886-4963-9BAD-A01625EDAD45}" type="datetime1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2410-A4ED-4425-9668-E4D025D4C43C}" type="datetime1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40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6335-52AD-470D-AE20-5E8DAD85A54B}" type="datetime1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91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F264-BAB6-43D1-A818-E406D1CF22D1}" type="datetime1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846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FDF6-2425-4DAD-AFC1-66C8B5DBCA73}" type="datetime1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85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C18D-302A-4584-91F4-81A9559509C2}" type="datetime1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3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634-D2F5-46ED-B555-8942FB29EDAC}" type="datetime1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5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F32A-E48E-4745-B128-36CA8597C96B}" type="datetime1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9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27E9C-05C1-44B5-996E-2ABC90E49F6F}" type="datetime1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39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C6D5-EEC3-475E-A218-537B8E39B9B5}" type="datetime1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02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1B5DE-A3DE-4593-8E0F-2864B077D18C}" type="datetime1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25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93DF7-945F-4205-89E0-DC4360F575A2}" type="datetime1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19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-3774"/>
            <a:ext cx="6858000" cy="47693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令和元年度大阪府景観審議会スケジュール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830217"/>
              </p:ext>
            </p:extLst>
          </p:nvPr>
        </p:nvGraphicFramePr>
        <p:xfrm>
          <a:off x="357801" y="844023"/>
          <a:ext cx="6144599" cy="7842780"/>
        </p:xfrm>
        <a:graphic>
          <a:graphicData uri="http://schemas.openxmlformats.org/drawingml/2006/table">
            <a:tbl>
              <a:tblPr firstRow="1" bandRow="1"/>
              <a:tblGrid>
                <a:gridCol w="962999">
                  <a:extLst>
                    <a:ext uri="{9D8B030D-6E8A-4147-A177-3AD203B41FA5}">
                      <a16:colId xmlns:a16="http://schemas.microsoft.com/office/drawing/2014/main" val="4216197973"/>
                    </a:ext>
                  </a:extLst>
                </a:gridCol>
                <a:gridCol w="575733">
                  <a:extLst>
                    <a:ext uri="{9D8B030D-6E8A-4147-A177-3AD203B41FA5}">
                      <a16:colId xmlns:a16="http://schemas.microsoft.com/office/drawing/2014/main" val="341508336"/>
                    </a:ext>
                  </a:extLst>
                </a:gridCol>
                <a:gridCol w="4605867">
                  <a:extLst>
                    <a:ext uri="{9D8B030D-6E8A-4147-A177-3AD203B41FA5}">
                      <a16:colId xmlns:a16="http://schemas.microsoft.com/office/drawing/2014/main" val="4044357023"/>
                    </a:ext>
                  </a:extLst>
                </a:gridCol>
              </a:tblGrid>
              <a:tr h="784278">
                <a:tc rowSpan="7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令和元年</a:t>
                      </a:r>
                      <a:endParaRPr kumimoji="1" lang="en-US" altLang="ja-JP" sz="14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2019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年）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en-US" altLang="ja-JP" sz="14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rowSpan="10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248280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442714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340522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091510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581825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377757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326812"/>
                  </a:ext>
                </a:extLst>
              </a:tr>
              <a:tr h="784278">
                <a:tc rowSpan="3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令和２年</a:t>
                      </a:r>
                      <a:endParaRPr kumimoji="1" lang="en-US" altLang="ja-JP" sz="14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2020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年）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880353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049331"/>
                  </a:ext>
                </a:extLst>
              </a:tr>
              <a:tr h="784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671560"/>
                  </a:ext>
                </a:extLst>
              </a:tr>
            </a:tbl>
          </a:graphicData>
        </a:graphic>
      </p:graphicFrame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2095953" y="1325805"/>
            <a:ext cx="4258349" cy="564986"/>
          </a:xfrm>
          <a:prstGeom prst="roundRect">
            <a:avLst>
              <a:gd name="adj" fmla="val 7759"/>
            </a:avLst>
          </a:prstGeom>
          <a:solidFill>
            <a:srgbClr xmlns:mc="http://schemas.openxmlformats.org/markup-compatibility/2006" xmlns:a14="http://schemas.microsoft.com/office/drawing/2010/main" val="C0C0C0" mc:Ignorable="a14" a14:legacySpreadsheetColorIndex="22"/>
          </a:solidFill>
          <a:ln w="2857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</p:spPr>
        <p:txBody>
          <a:bodyPr wrap="square" lIns="36576" tIns="22860" rIns="36576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600" b="1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第１回景観審</a:t>
            </a:r>
            <a:r>
              <a:rPr lang="ja-JP" altLang="en-US" sz="1600" b="1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議会（</a:t>
            </a:r>
            <a:r>
              <a:rPr lang="en-US" altLang="ja-JP" sz="1600" b="1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7</a:t>
            </a:r>
            <a:r>
              <a:rPr lang="ja-JP" altLang="en-US" sz="1600" b="1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月</a:t>
            </a:r>
            <a:r>
              <a:rPr lang="en-US" altLang="ja-JP" sz="1600" b="1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4</a:t>
            </a:r>
            <a:r>
              <a:rPr lang="ja-JP" altLang="en-US" sz="1600" b="1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日）</a:t>
            </a:r>
            <a:endParaRPr lang="ja-JP" altLang="en-US" sz="1400" b="1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rtl="0">
              <a:defRPr sz="1000"/>
            </a:pPr>
            <a:r>
              <a:rPr lang="ja-JP" altLang="en-US" sz="14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今年度の取組み及び部会の設置について</a:t>
            </a:r>
            <a:endParaRPr lang="ja-JP" altLang="en-US" sz="1100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2095952" y="6881677"/>
            <a:ext cx="4258349" cy="564986"/>
          </a:xfrm>
          <a:prstGeom prst="roundRect">
            <a:avLst>
              <a:gd name="adj" fmla="val 7759"/>
            </a:avLst>
          </a:prstGeom>
          <a:solidFill>
            <a:srgbClr xmlns:mc="http://schemas.openxmlformats.org/markup-compatibility/2006" xmlns:a14="http://schemas.microsoft.com/office/drawing/2010/main" val="C0C0C0" mc:Ignorable="a14" a14:legacySpreadsheetColorIndex="22"/>
          </a:solidFill>
          <a:ln w="2857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</p:spPr>
        <p:txBody>
          <a:bodyPr wrap="square" lIns="36576" tIns="22860" rIns="36576" bIns="2286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600" b="1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第２回</a:t>
            </a:r>
            <a:r>
              <a:rPr lang="ja-JP" altLang="en-US" sz="1600" b="1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景観審</a:t>
            </a:r>
            <a:r>
              <a:rPr lang="ja-JP" altLang="en-US" sz="1600" b="1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議会（</a:t>
            </a:r>
            <a:r>
              <a:rPr lang="en-US" altLang="ja-JP" sz="1600" b="1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1</a:t>
            </a:r>
            <a:r>
              <a:rPr lang="ja-JP" altLang="en-US" sz="1600" b="1" i="0" u="none" strike="noStrike" baseline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月</a:t>
            </a:r>
            <a:r>
              <a:rPr lang="ja-JP" altLang="en-US" sz="1600" b="1">
                <a:solidFill>
                  <a:srgbClr val="000000"/>
                </a:solidFill>
                <a:latin typeface="ＭＳ Ｐゴシック"/>
                <a:ea typeface="ＭＳ Ｐゴシック"/>
              </a:rPr>
              <a:t>下旬</a:t>
            </a:r>
            <a:r>
              <a:rPr lang="ja-JP" altLang="en-US" sz="1600" b="1" i="0" u="none" strike="noStrike" baseline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）</a:t>
            </a:r>
            <a:endParaRPr lang="ja-JP" altLang="en-US" sz="1600" b="1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rtl="0">
              <a:defRPr sz="1000"/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第１回ビュースポット報告、公共事業</a:t>
            </a:r>
            <a:r>
              <a:rPr lang="en-US" altLang="ja-JP" sz="140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PDCA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制度案</a:t>
            </a:r>
            <a:endParaRPr lang="ja-JP" altLang="en-US" sz="1100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7" name="AutoShape 38"/>
          <p:cNvSpPr>
            <a:spLocks noChangeArrowheads="1"/>
          </p:cNvSpPr>
          <p:nvPr/>
        </p:nvSpPr>
        <p:spPr bwMode="auto">
          <a:xfrm rot="5400000">
            <a:off x="3470496" y="781342"/>
            <a:ext cx="684000" cy="3420000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第１回景観</a:t>
            </a:r>
            <a:r>
              <a:rPr lang="ja-JP" altLang="en-US" sz="1200" b="1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ビジョン推進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部会（</a:t>
            </a:r>
            <a:r>
              <a:rPr lang="en-US" altLang="ja-JP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7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月</a:t>
            </a:r>
            <a:r>
              <a:rPr lang="en-US" altLang="ja-JP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29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日）</a:t>
            </a:r>
            <a:endParaRPr lang="en-US" altLang="ja-JP" sz="1200" b="1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ctr" rtl="0">
              <a:defRPr sz="1000"/>
            </a:pPr>
            <a:r>
              <a:rPr lang="ja-JP" altLang="en-US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第１回ビュースポット選定</a:t>
            </a:r>
            <a:endParaRPr lang="en-US" altLang="ja-JP" b="0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8" name="AutoShape 38"/>
          <p:cNvSpPr>
            <a:spLocks noChangeArrowheads="1"/>
          </p:cNvSpPr>
          <p:nvPr/>
        </p:nvSpPr>
        <p:spPr bwMode="auto">
          <a:xfrm rot="5400000">
            <a:off x="3470496" y="2757028"/>
            <a:ext cx="684000" cy="3420000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第２回景観</a:t>
            </a:r>
            <a:r>
              <a:rPr lang="ja-JP" altLang="en-US" sz="1200" b="1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ビジョン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推進部会（</a:t>
            </a:r>
            <a:r>
              <a:rPr lang="en-US" altLang="ja-JP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10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月</a:t>
            </a:r>
            <a:r>
              <a:rPr lang="en-US" altLang="ja-JP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25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日）</a:t>
            </a:r>
            <a:endParaRPr lang="en-US" altLang="ja-JP" sz="1200" b="1" i="0" u="none" strike="noStrike" baseline="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ctr">
              <a:defRPr sz="1000"/>
            </a:pPr>
            <a:r>
              <a:rPr lang="ja-JP" altLang="en-US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公共事業</a:t>
            </a:r>
            <a:r>
              <a:rPr lang="en-US" altLang="ja-JP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PDCA</a:t>
            </a:r>
            <a:r>
              <a:rPr lang="ja-JP" altLang="en-US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制度</a:t>
            </a:r>
            <a:r>
              <a:rPr lang="ja-JP" altLang="en-US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中間</a:t>
            </a:r>
            <a:r>
              <a:rPr lang="ja-JP" altLang="en-US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報告、第１回ビュースポット選定結果等</a:t>
            </a:r>
            <a:endParaRPr lang="en-US" altLang="ja-JP" b="0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4" name="AutoShape 38"/>
          <p:cNvSpPr>
            <a:spLocks noChangeArrowheads="1"/>
          </p:cNvSpPr>
          <p:nvPr/>
        </p:nvSpPr>
        <p:spPr bwMode="auto">
          <a:xfrm rot="5400000">
            <a:off x="4224510" y="1692659"/>
            <a:ext cx="684000" cy="3570421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第１回公共事業アドバイス部会（</a:t>
            </a:r>
            <a:r>
              <a:rPr lang="en-US" altLang="ja-JP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9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月</a:t>
            </a:r>
            <a:r>
              <a:rPr lang="en-US" altLang="ja-JP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13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日）</a:t>
            </a:r>
            <a:endParaRPr lang="en-US" altLang="ja-JP" sz="1200" b="1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ctr" rtl="0">
              <a:defRPr sz="1000"/>
            </a:pPr>
            <a:r>
              <a:rPr lang="ja-JP" altLang="en-US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現地確認、アドバイス会議</a:t>
            </a:r>
            <a:endParaRPr lang="en-US" altLang="ja-JP" b="0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5" name="AutoShape 38"/>
          <p:cNvSpPr>
            <a:spLocks noChangeArrowheads="1"/>
          </p:cNvSpPr>
          <p:nvPr/>
        </p:nvSpPr>
        <p:spPr bwMode="auto">
          <a:xfrm rot="5400000">
            <a:off x="3470496" y="4316030"/>
            <a:ext cx="684000" cy="3420000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第３回景観</a:t>
            </a:r>
            <a:r>
              <a:rPr lang="ja-JP" altLang="en-US" sz="1200" b="1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ビジョン推進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部会（</a:t>
            </a:r>
            <a:r>
              <a:rPr lang="en-US" altLang="ja-JP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12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月</a:t>
            </a:r>
            <a:r>
              <a:rPr lang="en-US" altLang="ja-JP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18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日）</a:t>
            </a:r>
            <a:endParaRPr lang="en-US" altLang="ja-JP" sz="1200" b="1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ctr">
              <a:defRPr sz="1000"/>
            </a:pPr>
            <a:r>
              <a:rPr lang="ja-JP" altLang="en-US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公共事業における景観面での</a:t>
            </a:r>
            <a:r>
              <a:rPr lang="en-US" altLang="ja-JP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PDCA</a:t>
            </a:r>
            <a:r>
              <a:rPr lang="ja-JP" altLang="en-US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サイクルの</a:t>
            </a:r>
            <a:r>
              <a:rPr lang="ja-JP" altLang="en-US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確立</a:t>
            </a:r>
            <a:endParaRPr lang="en-US" altLang="ja-JP" b="0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6" name="AutoShape 38"/>
          <p:cNvSpPr>
            <a:spLocks noChangeArrowheads="1"/>
          </p:cNvSpPr>
          <p:nvPr/>
        </p:nvSpPr>
        <p:spPr bwMode="auto">
          <a:xfrm rot="5400000">
            <a:off x="4230969" y="3451585"/>
            <a:ext cx="684000" cy="3583337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第２回公共事業アドバイス部会（</a:t>
            </a:r>
            <a:r>
              <a:rPr lang="en-US" altLang="ja-JP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11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月</a:t>
            </a:r>
            <a:r>
              <a:rPr lang="en-US" altLang="ja-JP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18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日）</a:t>
            </a:r>
            <a:endParaRPr lang="en-US" altLang="ja-JP" sz="1200" b="1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ctr" rtl="0">
              <a:defRPr sz="1000"/>
            </a:pPr>
            <a:r>
              <a:rPr lang="ja-JP" altLang="en-US" b="0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アドバイスへの対応の確認</a:t>
            </a:r>
            <a:endParaRPr lang="en-US" altLang="ja-JP" b="0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670592" y="80805"/>
            <a:ext cx="1071172" cy="307777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参考資料３</a:t>
            </a:r>
            <a:endParaRPr kumimoji="1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864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3165</TotalTime>
  <Words>161</Words>
  <PresentationFormat>画面に合わせる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2019-12-11T00:37:35Z</cp:lastPrinted>
  <dcterms:created xsi:type="dcterms:W3CDTF">2018-12-04T04:57:03Z</dcterms:created>
  <dcterms:modified xsi:type="dcterms:W3CDTF">2019-12-13T04:40:19Z</dcterms:modified>
</cp:coreProperties>
</file>