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93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>
        <p:scale>
          <a:sx n="90" d="100"/>
          <a:sy n="90" d="100"/>
        </p:scale>
        <p:origin x="14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3D8B-9886-4963-9BAD-A01625EDAD45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410-A4ED-4425-9668-E4D025D4C43C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0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6335-52AD-470D-AE20-5E8DAD85A54B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91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F264-BAB6-43D1-A818-E406D1CF22D1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4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FDF6-2425-4DAD-AFC1-66C8B5DBCA73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85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18D-302A-4584-91F4-81A9559509C2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3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634-D2F5-46ED-B555-8942FB29EDAC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5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F32A-E48E-4745-B128-36CA8597C96B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7E9C-05C1-44B5-996E-2ABC90E49F6F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39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C6D5-EEC3-475E-A218-537B8E39B9B5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2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B5DE-A3DE-4593-8E0F-2864B077D18C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2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3DF7-945F-4205-89E0-DC4360F575A2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19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3774"/>
            <a:ext cx="6858000" cy="4769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年度大阪府景観審議会の審議体制（案）</a:t>
            </a:r>
          </a:p>
        </p:txBody>
      </p:sp>
      <p:sp>
        <p:nvSpPr>
          <p:cNvPr id="35" name="テキスト ボックス 2"/>
          <p:cNvSpPr txBox="1">
            <a:spLocks noChangeArrowheads="1"/>
          </p:cNvSpPr>
          <p:nvPr/>
        </p:nvSpPr>
        <p:spPr bwMode="auto">
          <a:xfrm>
            <a:off x="596559" y="4263339"/>
            <a:ext cx="2519680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景観ビジョン推進部会</a:t>
            </a:r>
          </a:p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委員：７名</a:t>
            </a:r>
          </a:p>
        </p:txBody>
      </p:sp>
      <p:sp>
        <p:nvSpPr>
          <p:cNvPr id="37" name="テキスト ボックス 2"/>
          <p:cNvSpPr txBox="1">
            <a:spLocks noChangeArrowheads="1"/>
          </p:cNvSpPr>
          <p:nvPr/>
        </p:nvSpPr>
        <p:spPr bwMode="auto">
          <a:xfrm>
            <a:off x="3843622" y="4263339"/>
            <a:ext cx="2587540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公共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事業アドバイス部会</a:t>
            </a:r>
          </a:p>
          <a:p>
            <a:pPr algn="ctr">
              <a:spcAft>
                <a:spcPts val="0"/>
              </a:spcAft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委員：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３名</a:t>
            </a:r>
            <a:endParaRPr lang="ja-JP" altLang="en-US" sz="14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41924" y="5097381"/>
            <a:ext cx="3028950" cy="3519677"/>
          </a:xfrm>
          <a:prstGeom prst="rect">
            <a:avLst/>
          </a:prstGeom>
          <a:noFill/>
          <a:ln w="9525" cap="flat" cmpd="sng" algn="ctr">
            <a:solidFill>
              <a:srgbClr val="00206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defTabSz="914400"/>
            <a:r>
              <a:rPr lang="en-US" altLang="ja-JP" sz="14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lang="ja-JP" altLang="en-US" sz="1400" kern="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．</a:t>
            </a:r>
            <a:r>
              <a:rPr lang="en-US" altLang="ja-JP" sz="14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4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に策定した「都市景観ビジョン・大阪」の基本目標である「きらめく世界都市・大阪の実現」に向けた取組みを推進するにあたり、調査や審議を円滑に進めていくため</a:t>
            </a:r>
            <a:r>
              <a:rPr lang="ja-JP" altLang="en-US" sz="14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設置</a:t>
            </a:r>
            <a:endParaRPr lang="en-US" altLang="ja-JP" sz="14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endParaRPr lang="en-US" altLang="ja-JP" sz="12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r>
              <a:rPr lang="en-US" altLang="ja-JP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【2019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年度の主な調査審議内容</a:t>
            </a:r>
            <a:r>
              <a:rPr lang="en-US" altLang="ja-JP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（３回開催）</a:t>
            </a:r>
          </a:p>
          <a:p>
            <a:pPr lvl="0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〇ビュースポットおおさか</a:t>
            </a:r>
          </a:p>
          <a:p>
            <a:pPr lvl="0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・第１回ビュースポットの選定</a:t>
            </a:r>
          </a:p>
          <a:p>
            <a:pPr lvl="0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・第１回ビュースポット募集・選定の検証</a:t>
            </a:r>
          </a:p>
          <a:p>
            <a:pPr lvl="0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・第２回ビュースポット募集選定について</a:t>
            </a:r>
          </a:p>
          <a:p>
            <a:pPr lvl="0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・ビュースポット活用方策の検討</a:t>
            </a:r>
          </a:p>
          <a:p>
            <a:pPr lvl="0" defTabSz="914400"/>
            <a:endParaRPr lang="ja-JP" altLang="en-US" sz="12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〇公共事業</a:t>
            </a:r>
            <a:r>
              <a:rPr lang="en-US" altLang="ja-JP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PDCA</a:t>
            </a:r>
          </a:p>
          <a:p>
            <a:pPr lvl="0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・アドバイス</a:t>
            </a:r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制度及び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知識の</a:t>
            </a:r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蓄積等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の仕組みの</a:t>
            </a:r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検討</a:t>
            </a:r>
          </a:p>
          <a:p>
            <a:pPr lvl="0" defTabSz="914400"/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3606800" y="5120383"/>
            <a:ext cx="3061185" cy="3496675"/>
          </a:xfrm>
          <a:prstGeom prst="rect">
            <a:avLst/>
          </a:prstGeom>
          <a:noFill/>
          <a:ln w="9525" cap="flat" cmpd="sng" algn="ctr">
            <a:solidFill>
              <a:srgbClr val="00206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defTabSz="914400"/>
            <a:r>
              <a:rPr lang="ja-JP" altLang="en-US" sz="14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公共事業における景観面での</a:t>
            </a:r>
            <a:r>
              <a:rPr lang="en-US" altLang="ja-JP" sz="14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PDCA</a:t>
            </a:r>
            <a:r>
              <a:rPr lang="ja-JP" altLang="en-US" sz="14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サイクルの確立に向け、学識経験者等によるアドバイスの仕組みを具体的に検討するため</a:t>
            </a:r>
            <a:r>
              <a:rPr lang="ja-JP" altLang="en-US" sz="14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設置</a:t>
            </a:r>
            <a:endParaRPr lang="ja-JP" altLang="en-US" sz="14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endParaRPr lang="en-US" altLang="ja-JP" sz="1200" kern="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endParaRPr lang="en-US" altLang="ja-JP" sz="1200" kern="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endParaRPr lang="en-US" altLang="ja-JP" sz="12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r>
              <a:rPr lang="en-US" altLang="ja-JP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【2019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年度の主な調査審議内容</a:t>
            </a:r>
            <a:r>
              <a:rPr lang="en-US" altLang="ja-JP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（２回開催）</a:t>
            </a:r>
          </a:p>
          <a:p>
            <a:pPr lvl="0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・アドバイス制度の検討</a:t>
            </a:r>
          </a:p>
          <a:p>
            <a:pPr lvl="0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（モデル：こんごう福祉センター基本設計）</a:t>
            </a:r>
          </a:p>
          <a:p>
            <a:pPr lvl="0" defTabSz="914400"/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779734" y="2643339"/>
            <a:ext cx="3400394" cy="1620000"/>
            <a:chOff x="1779734" y="2643339"/>
            <a:chExt cx="3400394" cy="1620000"/>
          </a:xfrm>
        </p:grpSpPr>
        <p:cxnSp>
          <p:nvCxnSpPr>
            <p:cNvPr id="44" name="カギ線コネクタ 43"/>
            <p:cNvCxnSpPr/>
            <p:nvPr/>
          </p:nvCxnSpPr>
          <p:spPr>
            <a:xfrm rot="5400000" flipH="1" flipV="1">
              <a:off x="1815734" y="2607339"/>
              <a:ext cx="1620000" cy="1692000"/>
            </a:xfrm>
            <a:prstGeom prst="bentConnector3">
              <a:avLst>
                <a:gd name="adj1" fmla="val 32473"/>
              </a:avLst>
            </a:prstGeom>
            <a:noFill/>
            <a:ln w="19050" cap="flat" cmpd="sng" algn="ctr">
              <a:solidFill>
                <a:srgbClr val="002060"/>
              </a:solidFill>
              <a:prstDash val="solid"/>
              <a:miter lim="800000"/>
              <a:headEnd type="triangle" w="lg" len="lg"/>
              <a:tailEnd type="none" w="lg" len="lg"/>
            </a:ln>
            <a:effectLst/>
          </p:spPr>
        </p:cxnSp>
        <p:cxnSp>
          <p:nvCxnSpPr>
            <p:cNvPr id="45" name="カギ線コネクタ 44"/>
            <p:cNvCxnSpPr/>
            <p:nvPr/>
          </p:nvCxnSpPr>
          <p:spPr>
            <a:xfrm>
              <a:off x="3471734" y="3730711"/>
              <a:ext cx="1708394" cy="523053"/>
            </a:xfrm>
            <a:prstGeom prst="bentConnector2">
              <a:avLst/>
            </a:prstGeom>
            <a:noFill/>
            <a:ln w="19050" cap="flat" cmpd="sng" algn="ctr">
              <a:solidFill>
                <a:srgbClr val="002060"/>
              </a:solidFill>
              <a:prstDash val="solid"/>
              <a:miter lim="800000"/>
              <a:tailEnd type="triangle" w="lg" len="lg"/>
            </a:ln>
            <a:effectLst/>
          </p:spPr>
        </p:cxnSp>
      </p:grpSp>
      <p:sp>
        <p:nvSpPr>
          <p:cNvPr id="34" name="テキスト ボックス 2"/>
          <p:cNvSpPr txBox="1">
            <a:spLocks noChangeArrowheads="1"/>
          </p:cNvSpPr>
          <p:nvPr/>
        </p:nvSpPr>
        <p:spPr bwMode="auto">
          <a:xfrm>
            <a:off x="341924" y="1716570"/>
            <a:ext cx="6174149" cy="1384995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2060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景観条例及び屋外広告物条例に基づき、景観形成についての重要事項等の調査審議を行う。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 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【</a:t>
            </a:r>
            <a:r>
              <a:rPr kumimoji="0" 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2019</a:t>
            </a:r>
            <a:r>
              <a:rPr kumimoji="0" lang="ja-JP" alt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年度の主な調査審議内容</a:t>
            </a:r>
            <a:r>
              <a:rPr kumimoji="0" lang="en-US" altLang="ja-JP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】</a:t>
            </a:r>
            <a:r>
              <a:rPr kumimoji="0" lang="ja-JP" alt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（２回開催）</a:t>
            </a:r>
          </a:p>
          <a:p>
            <a:pPr marL="0" marR="0" lvl="0" indent="1333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〇</a:t>
            </a:r>
            <a:r>
              <a:rPr kumimoji="0" lang="ja-JP" altLang="en-US" sz="14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ビュースポット（視点場）の発掘と情報発信に</a:t>
            </a:r>
            <a:r>
              <a:rPr kumimoji="0" lang="ja-JP" alt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ついて</a:t>
            </a:r>
          </a:p>
          <a:p>
            <a:pPr marL="0" marR="0" lvl="0" indent="1333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〇公共事業における景観面での</a:t>
            </a:r>
            <a:r>
              <a:rPr kumimoji="0" 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PDCA</a:t>
            </a:r>
            <a:r>
              <a:rPr kumimoji="0" lang="ja-JP" alt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サイクルの確立に</a:t>
            </a:r>
            <a:r>
              <a:rPr kumimoji="0" lang="ja-JP" altLang="en-US" sz="14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ついて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3" name="テキスト ボックス 2"/>
          <p:cNvSpPr txBox="1">
            <a:spLocks noChangeArrowheads="1"/>
          </p:cNvSpPr>
          <p:nvPr/>
        </p:nvSpPr>
        <p:spPr bwMode="auto">
          <a:xfrm>
            <a:off x="1014412" y="853581"/>
            <a:ext cx="4829175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大阪府景観審議会（任期：</a:t>
            </a:r>
            <a:r>
              <a:rPr 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2019</a:t>
            </a:r>
            <a:r>
              <a:rPr 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7</a:t>
            </a:r>
            <a:r>
              <a:rPr 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月から</a:t>
            </a:r>
            <a:r>
              <a:rPr 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</a:t>
            </a:r>
            <a:r>
              <a:rPr lang="ja-JP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年間）</a:t>
            </a:r>
          </a:p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委員</a:t>
            </a:r>
            <a:r>
              <a:rPr 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17</a:t>
            </a:r>
            <a:r>
              <a:rPr 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名</a:t>
            </a:r>
            <a:r>
              <a:rPr lang="ja-JP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専門委員</a:t>
            </a:r>
            <a:r>
              <a:rPr 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3</a:t>
            </a:r>
            <a:r>
              <a:rPr 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名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計</a:t>
            </a:r>
            <a:r>
              <a:rPr lang="en-US" alt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20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名</a:t>
            </a:r>
            <a:endParaRPr lang="ja-JP" sz="140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82146" y="89287"/>
            <a:ext cx="819444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資料３</a:t>
            </a:r>
            <a:endParaRPr kumimoji="1" lang="en-US" altLang="ja-JP" sz="14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6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3113</TotalTime>
  <Words>218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都市景観ビジョン・大阪の推進 　 　 　１　淀川の魅力ある景観づくりに向けた検討 　　　　（民間が主体的に景観づくりに取り組み、積極的に投資できる環境をつくる）   　２　公共事業における景観面でのPDCAサイクルの確立 　　　　（公共事業の実施にあたっては、地域の景観づくりの模範となるよう努める）  　　　 　３　ビュースポット（視点場）の発掘と情報発信 　　　　（景観づくりの担い手を育成し、大阪の魅力を創出し、発掘する）</dc:title>
  <dc:creator>森河　奨</dc:creator>
  <cp:lastModifiedBy>古川　敦子</cp:lastModifiedBy>
  <cp:revision>243</cp:revision>
  <cp:lastPrinted>2019-04-24T07:37:34Z</cp:lastPrinted>
  <dcterms:created xsi:type="dcterms:W3CDTF">2018-12-04T04:57:03Z</dcterms:created>
  <dcterms:modified xsi:type="dcterms:W3CDTF">2019-06-20T02:31:25Z</dcterms:modified>
</cp:coreProperties>
</file>