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446" r:id="rId2"/>
    <p:sldId id="443" r:id="rId3"/>
    <p:sldId id="448" r:id="rId4"/>
    <p:sldId id="449" r:id="rId5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2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8BA0B-8806-4323-9584-74B7326DDDD0}" type="datetimeFigureOut">
              <a:rPr kumimoji="1" lang="ja-JP" altLang="en-US" smtClean="0"/>
              <a:t>2019/9/10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A1A5E5-E4DF-4E99-A882-49548D1835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20347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A5BA39-7CAF-4596-A299-67B5C6E315B8}" type="datetimeFigureOut">
              <a:rPr kumimoji="1" lang="ja-JP" altLang="en-US" smtClean="0"/>
              <a:t>2019/9/10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CED70-445C-4EB7-910B-E53761D2C4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46237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CED70-445C-4EB7-910B-E53761D2C426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28375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CED70-445C-4EB7-910B-E53761D2C426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53630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CED70-445C-4EB7-910B-E53761D2C426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60178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023B00-6BA2-47A4-9087-F127ABFC18C8}" type="datetime1">
              <a:rPr kumimoji="1" lang="ja-JP" altLang="en-US" smtClean="0"/>
              <a:t>2019/9/10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B306B-CB1A-4F92-AE18-14C2D5855D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9808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77252-30BE-4476-B36B-5E6D08327871}" type="datetime1">
              <a:rPr kumimoji="1" lang="ja-JP" altLang="en-US" smtClean="0"/>
              <a:t>2019/9/10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B306B-CB1A-4F92-AE18-14C2D5855D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8100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11BF80-75A6-4B9A-9F73-4078AD690C92}" type="datetime1">
              <a:rPr kumimoji="1" lang="ja-JP" altLang="en-US" smtClean="0"/>
              <a:t>2019/9/10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B306B-CB1A-4F92-AE18-14C2D5855D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1861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4C08E-8A5C-4552-9890-3737E3E1D2DD}" type="datetime1">
              <a:rPr kumimoji="1" lang="ja-JP" altLang="en-US" smtClean="0"/>
              <a:t>2019/9/10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B306B-CB1A-4F92-AE18-14C2D5855D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6133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65FC0-8ED4-487E-9D34-45C98C78C4FE}" type="datetime1">
              <a:rPr kumimoji="1" lang="ja-JP" altLang="en-US" smtClean="0"/>
              <a:t>2019/9/10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B306B-CB1A-4F92-AE18-14C2D5855D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59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757E0-A9C7-49CF-A648-4D057E73C6E2}" type="datetime1">
              <a:rPr kumimoji="1" lang="ja-JP" altLang="en-US" smtClean="0"/>
              <a:t>2019/9/10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B306B-CB1A-4F92-AE18-14C2D5855D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4426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45024-EF79-423A-ACA5-2CB284C06E52}" type="datetime1">
              <a:rPr kumimoji="1" lang="ja-JP" altLang="en-US" smtClean="0"/>
              <a:t>2019/9/10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B306B-CB1A-4F92-AE18-14C2D5855D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869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E31D4B-9E72-4FA3-A21D-8153BD06FB94}" type="datetime1">
              <a:rPr kumimoji="1" lang="ja-JP" altLang="en-US" smtClean="0"/>
              <a:t>2019/9/10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B306B-CB1A-4F92-AE18-14C2D5855D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1577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60360-C20E-4F53-B1F7-152C1BFAE83B}" type="datetime1">
              <a:rPr kumimoji="1" lang="ja-JP" altLang="en-US" smtClean="0"/>
              <a:t>2019/9/10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B306B-CB1A-4F92-AE18-14C2D5855D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389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AA23DF-A3F4-4505-9725-AF2565AC9411}" type="datetime1">
              <a:rPr kumimoji="1" lang="ja-JP" altLang="en-US" smtClean="0"/>
              <a:t>2019/9/10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B306B-CB1A-4F92-AE18-14C2D5855D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936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15E18-6333-4193-9ECA-593CDD3D9551}" type="datetime1">
              <a:rPr kumimoji="1" lang="ja-JP" altLang="en-US" smtClean="0"/>
              <a:t>2019/9/10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B306B-CB1A-4F92-AE18-14C2D5855D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808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B4675-6452-40F1-AB7D-F3C6D5FD136F}" type="datetime1">
              <a:rPr kumimoji="1" lang="ja-JP" altLang="en-US" smtClean="0"/>
              <a:t>2019/9/10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B306B-CB1A-4F92-AE18-14C2D5855D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939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0" y="-6329"/>
            <a:ext cx="9144000" cy="61144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ja-JP" altLang="en-US" b="1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ja-JP" altLang="en-US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公共事業の</a:t>
            </a:r>
            <a:r>
              <a:rPr lang="en-US" altLang="ja-JP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PDCA</a:t>
            </a:r>
            <a:r>
              <a:rPr lang="ja-JP" altLang="en-US" b="1" dirty="0" smtClean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サイクル制度における景観アドバイザー会議の進め方について</a:t>
            </a:r>
            <a:endParaRPr lang="ja-JP" altLang="en-US" b="1" dirty="0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689954" y="105975"/>
            <a:ext cx="1200691" cy="40011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 algn="ctr"/>
            <a:r>
              <a:rPr kumimoji="1" lang="ja-JP" altLang="en-US" sz="2000" smtClean="0">
                <a:solidFill>
                  <a:prstClr val="black"/>
                </a:solidFill>
                <a:latin typeface="ＭＳ Ｐゴシック" panose="020B0600070205080204" pitchFamily="50" charset="-128"/>
              </a:rPr>
              <a:t>資料３</a:t>
            </a:r>
            <a:endParaRPr kumimoji="1" lang="en-US" altLang="ja-JP" sz="2000" dirty="0">
              <a:solidFill>
                <a:prstClr val="black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14167" y="2728250"/>
            <a:ext cx="691567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公共事業の</a:t>
            </a:r>
            <a:r>
              <a:rPr kumimoji="1" lang="en-US" altLang="ja-JP" sz="3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PDCA</a:t>
            </a:r>
            <a:r>
              <a:rPr kumimoji="1"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サイクル制度における</a:t>
            </a:r>
            <a:endParaRPr kumimoji="1" lang="en-US" altLang="ja-JP" sz="3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景観アドバイザー会議の進め方について</a:t>
            </a:r>
            <a:endParaRPr kumimoji="1" lang="en-US" altLang="ja-JP" sz="3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3200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（検討事項）</a:t>
            </a:r>
            <a:endParaRPr kumimoji="1" lang="en-US" altLang="ja-JP" sz="3200" b="1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86600" y="6492875"/>
            <a:ext cx="2057400" cy="365125"/>
          </a:xfrm>
        </p:spPr>
        <p:txBody>
          <a:bodyPr/>
          <a:lstStyle/>
          <a:p>
            <a:fld id="{8DDB306B-CB1A-4F92-AE18-14C2D5855D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8449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86600" y="6462266"/>
            <a:ext cx="2057400" cy="365125"/>
          </a:xfrm>
        </p:spPr>
        <p:txBody>
          <a:bodyPr/>
          <a:lstStyle/>
          <a:p>
            <a:fld id="{8DDB306B-CB1A-4F92-AE18-14C2D5855DBA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07419" y="673369"/>
            <a:ext cx="812916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651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kumimoji="1" lang="ja-JP" altLang="en-US" b="1" dirty="0" smtClean="0">
                <a:latin typeface="+mn-ea"/>
              </a:rPr>
              <a:t>会議実施の回数とタイミング</a:t>
            </a:r>
            <a:endParaRPr kumimoji="1" lang="en-US" altLang="ja-JP" b="1" dirty="0" smtClean="0">
              <a:latin typeface="+mn-ea"/>
            </a:endParaRPr>
          </a:p>
          <a:p>
            <a:pPr marL="363538" lvl="2">
              <a:lnSpc>
                <a:spcPct val="150000"/>
              </a:lnSpc>
            </a:pPr>
            <a:endParaRPr kumimoji="1" lang="en-US" altLang="ja-JP" dirty="0">
              <a:latin typeface="+mn-ea"/>
            </a:endParaRPr>
          </a:p>
          <a:p>
            <a:pPr marL="363538" lvl="2">
              <a:lnSpc>
                <a:spcPct val="150000"/>
              </a:lnSpc>
            </a:pPr>
            <a:endParaRPr kumimoji="1" lang="en-US" altLang="ja-JP" dirty="0" smtClean="0">
              <a:latin typeface="+mn-ea"/>
            </a:endParaRPr>
          </a:p>
          <a:p>
            <a:pPr lvl="0"/>
            <a:endParaRPr kumimoji="1" lang="en-US" altLang="ja-JP" dirty="0" smtClean="0">
              <a:solidFill>
                <a:prstClr val="black"/>
              </a:solidFill>
            </a:endParaRPr>
          </a:p>
          <a:p>
            <a:pPr lvl="0"/>
            <a:endParaRPr kumimoji="1" lang="en-US" altLang="ja-JP" dirty="0" smtClean="0">
              <a:solidFill>
                <a:prstClr val="black"/>
              </a:solidFill>
            </a:endParaRPr>
          </a:p>
          <a:p>
            <a:pPr lvl="0"/>
            <a:r>
              <a:rPr kumimoji="1" lang="ja-JP" altLang="en-US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kumimoji="1" lang="ja-JP" altLang="en-US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モデル事業</a:t>
            </a:r>
            <a:endParaRPr kumimoji="1" lang="en-US" altLang="ja-JP" i="1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/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⇒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基本設計で２回、実施設計で１回の計３回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を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想定</a:t>
            </a:r>
          </a:p>
          <a:p>
            <a:pPr marL="363538" lvl="2">
              <a:lnSpc>
                <a:spcPct val="150000"/>
              </a:lnSpc>
            </a:pPr>
            <a:endParaRPr kumimoji="1" lang="en-US" altLang="ja-JP" dirty="0" smtClean="0">
              <a:latin typeface="+mn-ea"/>
            </a:endParaRPr>
          </a:p>
          <a:p>
            <a:pPr marL="363538" lvl="1" indent="-84138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kumimoji="1" lang="ja-JP" altLang="en-US" b="1" dirty="0" smtClean="0">
                <a:latin typeface="+mn-ea"/>
              </a:rPr>
              <a:t>現地確認の必要性・頻度</a:t>
            </a:r>
            <a:endParaRPr kumimoji="1" lang="en-US" altLang="ja-JP" b="1" dirty="0" smtClean="0">
              <a:latin typeface="+mn-ea"/>
            </a:endParaRPr>
          </a:p>
          <a:p>
            <a:pPr marL="538163" lvl="1" indent="-258763">
              <a:lnSpc>
                <a:spcPct val="150000"/>
              </a:lnSpc>
            </a:pPr>
            <a:r>
              <a:rPr kumimoji="1" lang="ja-JP" altLang="en-US" dirty="0" smtClean="0">
                <a:latin typeface="+mn-ea"/>
              </a:rPr>
              <a:t>　</a:t>
            </a:r>
            <a:endParaRPr kumimoji="1" lang="en-US" altLang="ja-JP" dirty="0" smtClean="0">
              <a:latin typeface="+mn-ea"/>
            </a:endParaRPr>
          </a:p>
          <a:p>
            <a:pPr marL="538163" lvl="1" indent="-258763">
              <a:lnSpc>
                <a:spcPct val="150000"/>
              </a:lnSpc>
            </a:pPr>
            <a:endParaRPr kumimoji="1" lang="en-US" altLang="ja-JP" dirty="0" smtClean="0">
              <a:latin typeface="+mn-ea"/>
            </a:endParaRPr>
          </a:p>
          <a:p>
            <a:pPr marL="279400" lvl="1">
              <a:lnSpc>
                <a:spcPct val="150000"/>
              </a:lnSpc>
            </a:pPr>
            <a:endParaRPr kumimoji="1" lang="en-US" altLang="ja-JP" dirty="0" smtClean="0">
              <a:latin typeface="+mn-ea"/>
            </a:endParaRPr>
          </a:p>
          <a:p>
            <a:pPr lvl="0"/>
            <a:r>
              <a:rPr kumimoji="1" lang="ja-JP" altLang="en-US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■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モデル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事業</a:t>
            </a:r>
            <a:endParaRPr kumimoji="1" lang="en-US" altLang="ja-JP" i="1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/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⇒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現地確認は第１回のみで、第２回以降は会議中心を想定</a:t>
            </a:r>
            <a:endParaRPr kumimoji="1" lang="en-US" altLang="ja-JP" i="1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43508" y="13283"/>
            <a:ext cx="9000492" cy="481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ja-JP" altLang="en-US" sz="2000" b="1" u="sng" dirty="0">
                <a:solidFill>
                  <a:prstClr val="black"/>
                </a:solidFill>
                <a:latin typeface="+mn-ea"/>
              </a:rPr>
              <a:t>景観アドバイザー会議の進め方に</a:t>
            </a:r>
            <a:r>
              <a:rPr lang="ja-JP" altLang="en-US" sz="2000" b="1" u="sng" dirty="0" smtClean="0">
                <a:solidFill>
                  <a:prstClr val="black"/>
                </a:solidFill>
                <a:latin typeface="+mn-ea"/>
              </a:rPr>
              <a:t>ついて（</a:t>
            </a:r>
            <a:r>
              <a:rPr lang="ja-JP" altLang="en-US" sz="2000" b="1" u="sng" dirty="0">
                <a:solidFill>
                  <a:prstClr val="black"/>
                </a:solidFill>
                <a:latin typeface="+mn-ea"/>
              </a:rPr>
              <a:t>検討事項）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1062296" y="1187056"/>
            <a:ext cx="7200000" cy="108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kumimoji="1" lang="ja-JP" altLang="en-US" dirty="0" smtClean="0">
                <a:solidFill>
                  <a:schemeClr val="tx1"/>
                </a:solidFill>
              </a:rPr>
              <a:t>・１つの事業に対して、何回実施するか。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dirty="0" smtClean="0">
                <a:solidFill>
                  <a:schemeClr val="tx1"/>
                </a:solidFill>
              </a:rPr>
              <a:t>・基本計画、基本設計、実施設計等、どの段階で実施するか。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391508" y="551544"/>
            <a:ext cx="8366120" cy="575825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正方形/長方形 9"/>
          <p:cNvSpPr/>
          <p:nvPr/>
        </p:nvSpPr>
        <p:spPr>
          <a:xfrm>
            <a:off x="1062296" y="3888154"/>
            <a:ext cx="7200000" cy="108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kumimoji="1" lang="ja-JP" altLang="en-US" dirty="0">
                <a:solidFill>
                  <a:schemeClr val="tx1"/>
                </a:solidFill>
              </a:rPr>
              <a:t>・全ての案件で現地確認は必要</a:t>
            </a:r>
            <a:r>
              <a:rPr kumimoji="1" lang="ja-JP" altLang="en-US" dirty="0" smtClean="0">
                <a:solidFill>
                  <a:schemeClr val="tx1"/>
                </a:solidFill>
              </a:rPr>
              <a:t>か。</a:t>
            </a:r>
            <a:endParaRPr kumimoji="1" lang="ja-JP" altLang="en-US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dirty="0">
                <a:solidFill>
                  <a:schemeClr val="tx1"/>
                </a:solidFill>
              </a:rPr>
              <a:t>・写真や動画で代用することは可能</a:t>
            </a:r>
            <a:r>
              <a:rPr kumimoji="1" lang="ja-JP" altLang="en-US" dirty="0" smtClean="0">
                <a:solidFill>
                  <a:schemeClr val="tx1"/>
                </a:solidFill>
              </a:rPr>
              <a:t>か。その場合押さえるポイントは。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67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86600" y="6462266"/>
            <a:ext cx="2057400" cy="365125"/>
          </a:xfrm>
        </p:spPr>
        <p:txBody>
          <a:bodyPr/>
          <a:lstStyle/>
          <a:p>
            <a:fld id="{8DDB306B-CB1A-4F92-AE18-14C2D5855DBA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09985" y="697869"/>
            <a:ext cx="8129165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651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kumimoji="1" lang="ja-JP" altLang="en-US" b="1" dirty="0" smtClean="0">
                <a:latin typeface="+mn-ea"/>
              </a:rPr>
              <a:t>会議資料</a:t>
            </a:r>
            <a:endParaRPr kumimoji="1" lang="en-US" altLang="ja-JP" b="1" dirty="0" smtClean="0">
              <a:latin typeface="+mn-ea"/>
            </a:endParaRPr>
          </a:p>
          <a:p>
            <a:pPr marL="363538" lvl="2">
              <a:lnSpc>
                <a:spcPct val="150000"/>
              </a:lnSpc>
            </a:pPr>
            <a:endParaRPr kumimoji="1" lang="en-US" altLang="ja-JP" dirty="0">
              <a:latin typeface="+mn-ea"/>
            </a:endParaRPr>
          </a:p>
          <a:p>
            <a:pPr marL="363538" lvl="2">
              <a:lnSpc>
                <a:spcPct val="150000"/>
              </a:lnSpc>
            </a:pPr>
            <a:endParaRPr kumimoji="1" lang="en-US" altLang="ja-JP" dirty="0" smtClean="0">
              <a:latin typeface="+mn-ea"/>
            </a:endParaRPr>
          </a:p>
          <a:p>
            <a:pPr lvl="0"/>
            <a:r>
              <a:rPr kumimoji="1" lang="ja-JP" altLang="en-US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  <a:r>
              <a:rPr kumimoji="1" lang="ja-JP" altLang="en-US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モデル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事業</a:t>
            </a:r>
            <a:endParaRPr kumimoji="1" lang="en-US" altLang="ja-JP" i="1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536575" lvl="0" indent="-536575"/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⇒「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景観形成の目標設定シート」、「配置図」、「平面図」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、　　</a:t>
            </a:r>
            <a:endParaRPr kumimoji="1" lang="en-US" altLang="ja-JP" i="1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536575" lvl="0" indent="-536575"/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「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立面図」、「主要断面図」、「周辺写真及び撮影位置図」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、　　</a:t>
            </a:r>
            <a:endParaRPr kumimoji="1" lang="en-US" altLang="ja-JP" i="1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536575" lvl="0" indent="-536575"/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その他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説明上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、必要と思われる資料が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あれば提供</a:t>
            </a:r>
            <a:endParaRPr kumimoji="1" lang="en-US" altLang="ja-JP" i="1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536575" lvl="0" indent="-536575"/>
            <a:endParaRPr kumimoji="1" lang="en-US" altLang="ja-JP" i="1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363538" lvl="1" indent="-84138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kumimoji="1" lang="ja-JP" altLang="en-US" b="1" dirty="0" smtClean="0">
                <a:latin typeface="+mn-ea"/>
              </a:rPr>
              <a:t>会議の</a:t>
            </a:r>
            <a:r>
              <a:rPr kumimoji="1" lang="ja-JP" altLang="en-US" b="1" dirty="0" smtClean="0">
                <a:latin typeface="+mn-ea"/>
              </a:rPr>
              <a:t>進め方</a:t>
            </a:r>
            <a:endParaRPr kumimoji="1" lang="en-US" altLang="ja-JP" b="1" dirty="0" smtClean="0">
              <a:latin typeface="+mn-ea"/>
            </a:endParaRPr>
          </a:p>
          <a:p>
            <a:pPr marL="363538" lvl="1" indent="-84138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kumimoji="1" lang="en-US" altLang="ja-JP" b="1" dirty="0" smtClean="0">
              <a:latin typeface="+mn-ea"/>
            </a:endParaRPr>
          </a:p>
          <a:p>
            <a:pPr marL="279400" lvl="1">
              <a:lnSpc>
                <a:spcPct val="150000"/>
              </a:lnSpc>
            </a:pPr>
            <a:endParaRPr kumimoji="1" lang="en-US" altLang="ja-JP" b="1" dirty="0" smtClean="0">
              <a:latin typeface="+mn-ea"/>
            </a:endParaRPr>
          </a:p>
          <a:p>
            <a:pPr marL="279400" lvl="1">
              <a:lnSpc>
                <a:spcPct val="150000"/>
              </a:lnSpc>
            </a:pPr>
            <a:r>
              <a:rPr kumimoji="1" lang="ja-JP" altLang="en-US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　■</a:t>
            </a:r>
            <a:r>
              <a:rPr kumimoji="1" lang="ja-JP" altLang="en-US" i="1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モデル事業</a:t>
            </a:r>
          </a:p>
          <a:p>
            <a:pPr marL="536575" indent="-536575"/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⇒（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１回目現地有の場合）①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事業概要説明、②現地確認、③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質疑</a:t>
            </a:r>
            <a:endParaRPr kumimoji="1" lang="en-US" altLang="ja-JP" i="1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536575" indent="-536575"/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応答を含む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景観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アドバイス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の流れで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進行</a:t>
            </a:r>
            <a:endParaRPr kumimoji="1" lang="en-US" altLang="ja-JP" i="1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536575" lvl="1" indent="-536575"/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⇒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（</a:t>
            </a:r>
            <a:r>
              <a:rPr kumimoji="1" lang="en-US" altLang="ja-JP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2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回目会議のみの場合）①アドバイスへの対応案の説明、</a:t>
            </a:r>
            <a:endParaRPr kumimoji="1" lang="en-US" altLang="ja-JP" i="1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536575" lvl="1" indent="-536575"/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②再度の景観アドバイスのやりとり　</a:t>
            </a:r>
            <a:endParaRPr kumimoji="1" lang="ja-JP" altLang="en-US" i="1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43508" y="13283"/>
            <a:ext cx="9000492" cy="481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ja-JP" altLang="en-US" sz="2000" b="1" u="sng" dirty="0">
                <a:solidFill>
                  <a:prstClr val="black"/>
                </a:solidFill>
                <a:latin typeface="+mn-ea"/>
              </a:rPr>
              <a:t>景観アドバイザー会議の進め方について（検討事項）</a:t>
            </a:r>
          </a:p>
        </p:txBody>
      </p:sp>
      <p:sp>
        <p:nvSpPr>
          <p:cNvPr id="3" name="正方形/長方形 2"/>
          <p:cNvSpPr/>
          <p:nvPr/>
        </p:nvSpPr>
        <p:spPr>
          <a:xfrm>
            <a:off x="1089210" y="1191846"/>
            <a:ext cx="7200000" cy="576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kumimoji="1" lang="ja-JP" altLang="en-US" dirty="0" smtClean="0">
                <a:solidFill>
                  <a:schemeClr val="tx1"/>
                </a:solidFill>
              </a:rPr>
              <a:t>・会議実施にあたり必要な資料はどのようなもの</a:t>
            </a:r>
            <a:r>
              <a:rPr kumimoji="1" lang="ja-JP" altLang="en-US" dirty="0">
                <a:solidFill>
                  <a:schemeClr val="tx1"/>
                </a:solidFill>
              </a:rPr>
              <a:t>か</a:t>
            </a:r>
            <a:r>
              <a:rPr kumimoji="1" lang="ja-JP" altLang="en-US" dirty="0" smtClean="0">
                <a:solidFill>
                  <a:schemeClr val="tx1"/>
                </a:solidFill>
              </a:rPr>
              <a:t>。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089209" y="3824285"/>
            <a:ext cx="7200000" cy="576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・会議の進め方はどのようにすればよいか。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91508" y="551544"/>
            <a:ext cx="8366120" cy="591072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2246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086600" y="6462266"/>
            <a:ext cx="2057400" cy="365125"/>
          </a:xfrm>
        </p:spPr>
        <p:txBody>
          <a:bodyPr/>
          <a:lstStyle/>
          <a:p>
            <a:fld id="{8DDB306B-CB1A-4F92-AE18-14C2D5855DBA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07419" y="758801"/>
            <a:ext cx="8129165" cy="52168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65150" lvl="1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kumimoji="1" lang="ja-JP" altLang="en-US" b="1" dirty="0" smtClean="0">
                <a:latin typeface="+mn-ea"/>
              </a:rPr>
              <a:t>会議の所要時間</a:t>
            </a:r>
            <a:endParaRPr kumimoji="1" lang="en-US" altLang="ja-JP" b="1" dirty="0" smtClean="0">
              <a:latin typeface="+mn-ea"/>
            </a:endParaRPr>
          </a:p>
          <a:p>
            <a:pPr marL="363538" lvl="2">
              <a:lnSpc>
                <a:spcPct val="150000"/>
              </a:lnSpc>
            </a:pPr>
            <a:endParaRPr kumimoji="1" lang="en-US" altLang="ja-JP" dirty="0" smtClean="0">
              <a:latin typeface="+mn-ea"/>
            </a:endParaRPr>
          </a:p>
          <a:p>
            <a:pPr marL="363538" lvl="2">
              <a:lnSpc>
                <a:spcPct val="150000"/>
              </a:lnSpc>
            </a:pPr>
            <a:endParaRPr kumimoji="1" lang="en-US" altLang="ja-JP" dirty="0" smtClean="0">
              <a:latin typeface="+mn-ea"/>
            </a:endParaRPr>
          </a:p>
          <a:p>
            <a:pPr marL="363538" lvl="2">
              <a:lnSpc>
                <a:spcPct val="150000"/>
              </a:lnSpc>
            </a:pPr>
            <a:endParaRPr kumimoji="1" lang="en-US" altLang="ja-JP" dirty="0" smtClean="0">
              <a:latin typeface="+mn-ea"/>
            </a:endParaRPr>
          </a:p>
          <a:p>
            <a:pPr marL="363538" lvl="2">
              <a:lnSpc>
                <a:spcPct val="150000"/>
              </a:lnSpc>
            </a:pPr>
            <a:endParaRPr kumimoji="1" lang="en-US" altLang="ja-JP" dirty="0" smtClean="0">
              <a:latin typeface="+mn-ea"/>
            </a:endParaRPr>
          </a:p>
          <a:p>
            <a:pPr lvl="0"/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kumimoji="1" lang="ja-JP" altLang="en-US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モデル事業</a:t>
            </a:r>
            <a:endParaRPr kumimoji="1" lang="en-US" altLang="ja-JP" i="1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536575" lvl="0" indent="-536575"/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⇒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現地確認を含め、全体で約９０分を想定。</a:t>
            </a:r>
            <a:endParaRPr kumimoji="1" lang="en-US" altLang="ja-JP" i="1" dirty="0" smtClean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623888" lvl="2" indent="-260350">
              <a:lnSpc>
                <a:spcPct val="150000"/>
              </a:lnSpc>
            </a:pPr>
            <a:r>
              <a:rPr kumimoji="1" lang="ja-JP" altLang="en-US" dirty="0" smtClean="0">
                <a:latin typeface="+mn-ea"/>
              </a:rPr>
              <a:t>　　　　</a:t>
            </a:r>
            <a:endParaRPr kumimoji="1" lang="en-US" altLang="ja-JP" dirty="0" smtClean="0">
              <a:latin typeface="+mn-ea"/>
            </a:endParaRPr>
          </a:p>
          <a:p>
            <a:pPr marL="363538" lvl="1" indent="-84138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kumimoji="1" lang="ja-JP" altLang="en-US" b="1" dirty="0" smtClean="0">
                <a:latin typeface="+mn-ea"/>
              </a:rPr>
              <a:t>アドバイスへの対応報告</a:t>
            </a:r>
            <a:endParaRPr kumimoji="1" lang="en-US" altLang="ja-JP" dirty="0">
              <a:latin typeface="+mn-ea"/>
            </a:endParaRPr>
          </a:p>
          <a:p>
            <a:pPr lvl="0"/>
            <a:endParaRPr kumimoji="1" lang="en-US" altLang="ja-JP" dirty="0" smtClean="0">
              <a:solidFill>
                <a:prstClr val="black"/>
              </a:solidFill>
            </a:endParaRPr>
          </a:p>
          <a:p>
            <a:pPr lvl="0"/>
            <a:endParaRPr kumimoji="1" lang="en-US" altLang="ja-JP" dirty="0">
              <a:solidFill>
                <a:prstClr val="black"/>
              </a:solidFill>
            </a:endParaRPr>
          </a:p>
          <a:p>
            <a:pPr lvl="0"/>
            <a:endParaRPr kumimoji="1" lang="en-US" altLang="ja-JP" dirty="0">
              <a:solidFill>
                <a:prstClr val="black"/>
              </a:solidFill>
            </a:endParaRPr>
          </a:p>
          <a:p>
            <a:pPr lvl="0"/>
            <a:r>
              <a:rPr kumimoji="1" lang="ja-JP" altLang="en-US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  <a:r>
              <a:rPr kumimoji="1" lang="ja-JP" altLang="en-US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■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モデル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事業（事務局案）</a:t>
            </a:r>
            <a:endParaRPr kumimoji="1" lang="en-US" altLang="ja-JP" i="1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536575" lvl="0" indent="-536575"/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⇒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第１回アドバイス会議の開催後２ヶ月程度間をあけて、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第２回</a:t>
            </a:r>
            <a:endParaRPr kumimoji="1" lang="en-US" altLang="ja-JP" i="1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marL="536575" lvl="0" indent="-536575"/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kumimoji="1" lang="ja-JP" altLang="en-US" i="1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会議</a:t>
            </a:r>
            <a:r>
              <a:rPr kumimoji="1" lang="ja-JP" altLang="en-US" i="1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で報告することを想定</a:t>
            </a:r>
            <a:endParaRPr kumimoji="1" lang="en-US" altLang="ja-JP" i="1" dirty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43508" y="13283"/>
            <a:ext cx="9000492" cy="481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lang="ja-JP" altLang="en-US" sz="2000" b="1" u="sng" dirty="0">
                <a:solidFill>
                  <a:prstClr val="black"/>
                </a:solidFill>
                <a:latin typeface="+mn-ea"/>
              </a:rPr>
              <a:t>景観アドバイザー会議の進め方について（検討事項）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1089210" y="1325485"/>
            <a:ext cx="7200000" cy="1368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kumimoji="1" lang="ja-JP" altLang="en-US" dirty="0" smtClean="0">
                <a:solidFill>
                  <a:schemeClr val="tx1"/>
                </a:solidFill>
              </a:rPr>
              <a:t>・会議の所要時間はどの程度か。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kumimoji="1" lang="ja-JP" altLang="en-US" dirty="0" smtClean="0">
                <a:solidFill>
                  <a:schemeClr val="tx1"/>
                </a:solidFill>
              </a:rPr>
              <a:t>・１回</a:t>
            </a:r>
            <a:r>
              <a:rPr kumimoji="1" lang="ja-JP" altLang="en-US" dirty="0" smtClean="0">
                <a:solidFill>
                  <a:schemeClr val="tx1"/>
                </a:solidFill>
              </a:rPr>
              <a:t>の</a:t>
            </a:r>
            <a:r>
              <a:rPr kumimoji="1" lang="ja-JP" altLang="en-US" dirty="0">
                <a:solidFill>
                  <a:schemeClr val="tx1"/>
                </a:solidFill>
              </a:rPr>
              <a:t>アドバイザ</a:t>
            </a:r>
            <a:r>
              <a:rPr kumimoji="1" lang="ja-JP" altLang="en-US" dirty="0" smtClean="0">
                <a:solidFill>
                  <a:schemeClr val="tx1"/>
                </a:solidFill>
              </a:rPr>
              <a:t>ー</a:t>
            </a:r>
            <a:r>
              <a:rPr kumimoji="1" lang="ja-JP" altLang="en-US" dirty="0" smtClean="0">
                <a:solidFill>
                  <a:schemeClr val="tx1"/>
                </a:solidFill>
              </a:rPr>
              <a:t>会議</a:t>
            </a:r>
            <a:r>
              <a:rPr kumimoji="1" lang="ja-JP" altLang="en-US" dirty="0" smtClean="0">
                <a:solidFill>
                  <a:schemeClr val="tx1"/>
                </a:solidFill>
              </a:rPr>
              <a:t>で</a:t>
            </a:r>
            <a:r>
              <a:rPr kumimoji="1" lang="ja-JP" altLang="en-US" dirty="0">
                <a:solidFill>
                  <a:schemeClr val="tx1"/>
                </a:solidFill>
              </a:rPr>
              <a:t>、複数の案件を実施する場合、１件の</a:t>
            </a:r>
            <a:r>
              <a:rPr kumimoji="1" lang="ja-JP" altLang="en-US" dirty="0" smtClean="0">
                <a:solidFill>
                  <a:schemeClr val="tx1"/>
                </a:solidFill>
              </a:rPr>
              <a:t>アドバイス</a:t>
            </a:r>
            <a:r>
              <a:rPr kumimoji="1" lang="ja-JP" altLang="en-US" dirty="0">
                <a:solidFill>
                  <a:schemeClr val="tx1"/>
                </a:solidFill>
              </a:rPr>
              <a:t>に対して最低必要と</a:t>
            </a:r>
            <a:r>
              <a:rPr kumimoji="1" lang="ja-JP" altLang="en-US" dirty="0" smtClean="0">
                <a:solidFill>
                  <a:schemeClr val="tx1"/>
                </a:solidFill>
              </a:rPr>
              <a:t>なる時間</a:t>
            </a:r>
            <a:r>
              <a:rPr kumimoji="1" lang="ja-JP" altLang="en-US" dirty="0">
                <a:solidFill>
                  <a:schemeClr val="tx1"/>
                </a:solidFill>
              </a:rPr>
              <a:t>はどの程度</a:t>
            </a:r>
            <a:r>
              <a:rPr kumimoji="1" lang="ja-JP" altLang="en-US" dirty="0" smtClean="0">
                <a:solidFill>
                  <a:schemeClr val="tx1"/>
                </a:solidFill>
              </a:rPr>
              <a:t>か。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1089210" y="4290710"/>
            <a:ext cx="7200000" cy="576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 smtClean="0">
                <a:solidFill>
                  <a:schemeClr val="tx1"/>
                </a:solidFill>
              </a:rPr>
              <a:t>・アドバイスへの対応報告時期はどう定めるべきか。</a:t>
            </a:r>
            <a:endParaRPr kumimoji="1" lang="en-US" altLang="ja-JP" dirty="0" smtClean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391508" y="551544"/>
            <a:ext cx="8366120" cy="5908326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3903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4300</TotalTime>
  <Words>228</Words>
  <PresentationFormat>画面に合わせる (4:3)</PresentationFormat>
  <Paragraphs>69</Paragraphs>
  <Slides>4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3" baseType="lpstr">
      <vt:lpstr>Meiryo UI</vt:lpstr>
      <vt:lpstr>ＭＳ Ｐゴシック</vt:lpstr>
      <vt:lpstr>ＭＳ 明朝</vt:lpstr>
      <vt:lpstr>游ゴシック</vt:lpstr>
      <vt:lpstr>Arial</vt:lpstr>
      <vt:lpstr>Calibri</vt:lpstr>
      <vt:lpstr>Cambria</vt:lpstr>
      <vt:lpstr>Wingdings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2019-08-22T03:06:29Z</cp:lastPrinted>
  <dcterms:created xsi:type="dcterms:W3CDTF">2018-12-04T04:57:03Z</dcterms:created>
  <dcterms:modified xsi:type="dcterms:W3CDTF">2019-09-10T07:25:40Z</dcterms:modified>
</cp:coreProperties>
</file>