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409" r:id="rId2"/>
    <p:sldId id="416" r:id="rId3"/>
    <p:sldId id="418" r:id="rId4"/>
    <p:sldId id="417" r:id="rId5"/>
    <p:sldId id="413" r:id="rId6"/>
    <p:sldId id="415" r:id="rId7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1FB"/>
    <a:srgbClr val="F65C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BA39-7CAF-4596-A299-67B5C6E315B8}" type="datetimeFigureOut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ED70-445C-4EB7-910B-E53761D2C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62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D2626-E10F-4584-9862-2DC55DB3DEEE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2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9DBE-60A1-4DA0-B068-99713DCCA905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73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735D-6A81-4FCE-AA8B-547557222BC9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7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B798-4F38-44F7-A9EE-7C016A004F9C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88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BF9E6-B65B-4381-8D8C-E6315B81EC98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18F8-1923-40D1-80EE-C0271918B1EF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20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B667-4E16-48ED-84DE-D4B450D75D7C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6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9A52-4CC3-402F-9930-6E99549624E5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95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333A-2D8B-4AA0-8DFB-14F1B6785082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64B7-AFB2-4FF5-95D2-F198D310343B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3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1FE1-3900-42D6-A29B-2B17F966B46F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9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8187-62B5-4B9B-8C98-57BC2042766F}" type="datetime1">
              <a:rPr kumimoji="1" lang="ja-JP" altLang="en-US" smtClean="0"/>
              <a:t>2019/10/23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FF35A-1FEA-4590-8179-217228840B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58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ikan.osaka/prefecture/osakapref-ch/#outline__1" TargetMode="External"/><Relationship Id="rId2" Type="http://schemas.openxmlformats.org/officeDocument/2006/relationships/hyperlink" Target="https://meikan.osaka/info/info-184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-6329"/>
            <a:ext cx="9144000" cy="63591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報告案件：</a:t>
            </a:r>
            <a:r>
              <a:rPr lang="ja-JP" altLang="en-US" sz="2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0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ビュースポットおおさか」の情報</a:t>
            </a:r>
            <a:r>
              <a:rPr lang="ja-JP" altLang="en-US" sz="20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発信・活用について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77877" y="108630"/>
            <a:ext cx="12006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資料４</a:t>
            </a:r>
            <a:endParaRPr kumimoji="1"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099" y="673702"/>
            <a:ext cx="8504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１．大阪府</a:t>
            </a:r>
            <a:r>
              <a:rPr kumimoji="1" lang="en-US" altLang="ja-JP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H</a:t>
            </a:r>
            <a:r>
              <a:rPr kumimoji="1" lang="en-US" altLang="ja-JP" sz="2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P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による情報発信</a:t>
            </a:r>
          </a:p>
          <a:p>
            <a:pPr marL="361950" lvl="0" indent="-190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各ビュースポットを府のホームページで紹介（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9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月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25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日公開）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。</a:t>
            </a:r>
            <a:endParaRPr kumimoji="1" lang="en-US" altLang="ja-JP" sz="2000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4399" y="6541478"/>
            <a:ext cx="356245" cy="199292"/>
          </a:xfrm>
          <a:ln>
            <a:noFill/>
          </a:ln>
        </p:spPr>
        <p:txBody>
          <a:bodyPr/>
          <a:lstStyle/>
          <a:p>
            <a:fld id="{8DDB306B-CB1A-4F92-AE18-14C2D5855DBA}" type="slidenum">
              <a:rPr kumimoji="1"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fld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2" y="2327307"/>
            <a:ext cx="3298252" cy="4369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四角形吹き出し 10"/>
          <p:cNvSpPr/>
          <p:nvPr/>
        </p:nvSpPr>
        <p:spPr>
          <a:xfrm>
            <a:off x="2989215" y="2370890"/>
            <a:ext cx="3481923" cy="3232741"/>
          </a:xfrm>
          <a:prstGeom prst="wedgeRectCallout">
            <a:avLst>
              <a:gd name="adj1" fmla="val -62657"/>
              <a:gd name="adj2" fmla="val 38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788" y="2477965"/>
            <a:ext cx="3261360" cy="3008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四角形吹き出し 11"/>
          <p:cNvSpPr/>
          <p:nvPr/>
        </p:nvSpPr>
        <p:spPr>
          <a:xfrm>
            <a:off x="5791200" y="3011472"/>
            <a:ext cx="3099443" cy="3512698"/>
          </a:xfrm>
          <a:prstGeom prst="wedgeRectCallout">
            <a:avLst>
              <a:gd name="adj1" fmla="val -73663"/>
              <a:gd name="adj2" fmla="val -27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06" y="3139659"/>
            <a:ext cx="2798315" cy="3256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メモ 13"/>
          <p:cNvSpPr/>
          <p:nvPr/>
        </p:nvSpPr>
        <p:spPr>
          <a:xfrm>
            <a:off x="321142" y="1895999"/>
            <a:ext cx="1144243" cy="343110"/>
          </a:xfrm>
          <a:prstGeom prst="foldedCorner">
            <a:avLst>
              <a:gd name="adj" fmla="val 165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トップ画面</a:t>
            </a:r>
            <a:endParaRPr kumimoji="1" lang="ja-JP" altLang="en-US" sz="1600" b="1" dirty="0"/>
          </a:p>
        </p:txBody>
      </p:sp>
      <p:sp>
        <p:nvSpPr>
          <p:cNvPr id="15" name="メモ 14"/>
          <p:cNvSpPr/>
          <p:nvPr/>
        </p:nvSpPr>
        <p:spPr>
          <a:xfrm>
            <a:off x="3121234" y="1911834"/>
            <a:ext cx="1012811" cy="343110"/>
          </a:xfrm>
          <a:prstGeom prst="foldedCorner">
            <a:avLst>
              <a:gd name="adj" fmla="val 165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エリア別</a:t>
            </a:r>
            <a:endParaRPr kumimoji="1" lang="ja-JP" altLang="en-US" sz="1600" b="1" dirty="0"/>
          </a:p>
        </p:txBody>
      </p:sp>
      <p:sp>
        <p:nvSpPr>
          <p:cNvPr id="16" name="メモ 15"/>
          <p:cNvSpPr/>
          <p:nvPr/>
        </p:nvSpPr>
        <p:spPr>
          <a:xfrm>
            <a:off x="6655430" y="2370890"/>
            <a:ext cx="2074364" cy="343110"/>
          </a:xfrm>
          <a:prstGeom prst="foldedCorner">
            <a:avLst>
              <a:gd name="adj" fmla="val 165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ビュースポット紹介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3222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2259" y="181529"/>
            <a:ext cx="85049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190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ビュースポット関連情報を府政だよりで紹介（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10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月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1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日発行）。</a:t>
            </a:r>
            <a:endParaRPr kumimoji="1" lang="en-US" altLang="ja-JP" sz="2000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3971" y="5886326"/>
            <a:ext cx="8235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/>
            <a:r>
              <a:rPr kumimoji="1" lang="ja-JP" altLang="en-US" sz="16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「府政だより」は、大阪府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HP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で公開すると共に、新聞折込（</a:t>
            </a:r>
            <a:r>
              <a:rPr lang="ja-JP" altLang="en-US" sz="1600" dirty="0"/>
              <a:t> （朝日、毎日、読売、産経、日経</a:t>
            </a:r>
            <a:r>
              <a:rPr lang="ja-JP" altLang="en-US" sz="1600" dirty="0" smtClean="0"/>
              <a:t>））</a:t>
            </a:r>
            <a:r>
              <a:rPr kumimoji="1" lang="ja-JP" altLang="en-US" sz="16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に加え、府内の市町村や、公立図書館、</a:t>
            </a:r>
            <a:r>
              <a:rPr lang="ja-JP" altLang="en-US" sz="1600" dirty="0"/>
              <a:t>情報プラザ（府</a:t>
            </a:r>
            <a:r>
              <a:rPr lang="ja-JP" altLang="en-US" sz="1600" dirty="0" smtClean="0"/>
              <a:t>税事務</a:t>
            </a:r>
            <a:r>
              <a:rPr lang="ja-JP" altLang="en-US" sz="1600" dirty="0"/>
              <a:t>所内）、警察署などにも配架して</a:t>
            </a:r>
            <a:r>
              <a:rPr lang="ja-JP" altLang="en-US" sz="1600" dirty="0" smtClean="0"/>
              <a:t>います。</a:t>
            </a:r>
            <a:endParaRPr kumimoji="1" lang="en-US" altLang="ja-JP" sz="1600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27" y="1093573"/>
            <a:ext cx="6457950" cy="4419600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558045" y="2006739"/>
            <a:ext cx="3179541" cy="2716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メモ 6"/>
          <p:cNvSpPr/>
          <p:nvPr/>
        </p:nvSpPr>
        <p:spPr>
          <a:xfrm>
            <a:off x="443971" y="1237468"/>
            <a:ext cx="1382022" cy="668605"/>
          </a:xfrm>
          <a:prstGeom prst="foldedCorner">
            <a:avLst>
              <a:gd name="adj" fmla="val 1659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「府政だより」</a:t>
            </a:r>
            <a:endParaRPr kumimoji="1" lang="en-US" altLang="ja-JP" sz="1600" b="1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kumimoji="1" lang="en-US" altLang="ja-JP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10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月号</a:t>
            </a:r>
            <a:endParaRPr kumimoji="1" lang="en-US" altLang="ja-JP" sz="1600" b="1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23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85725" y="205512"/>
            <a:ext cx="9126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2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２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．ＳＮＳによる情報発信</a:t>
            </a:r>
            <a:r>
              <a:rPr kumimoji="1" lang="ja-JP" altLang="en-US" sz="16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endParaRPr kumimoji="1" lang="en-US" altLang="ja-JP" sz="16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>
              <a:lnSpc>
                <a:spcPct val="150000"/>
              </a:lnSpc>
            </a:pP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　気軽に情報発信できるツールで選定結果を情報発信。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/>
            </a:r>
            <a:b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</a:b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➢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facebook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　（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アカウント名：</a:t>
            </a:r>
            <a:r>
              <a:rPr kumimoji="1"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@</a:t>
            </a:r>
            <a:r>
              <a:rPr kumimoji="1" lang="en-US" altLang="ja-JP" sz="2000" dirty="0" err="1">
                <a:solidFill>
                  <a:prstClr val="black"/>
                </a:solidFill>
                <a:latin typeface="ＭＳ Ｐゴシック" panose="020B0600070205080204" pitchFamily="50" charset="-128"/>
              </a:rPr>
              <a:t>osakaMozu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）</a:t>
            </a:r>
            <a:endParaRPr kumimoji="1" lang="en-US" altLang="ja-JP" sz="2000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>
              <a:lnSpc>
                <a:spcPct val="150000"/>
              </a:lnSpc>
            </a:pP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➢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twitter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　（アカウント名：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@ 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osakaprefPR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 )</a:t>
            </a:r>
            <a:r>
              <a:rPr kumimoji="1" lang="ja-JP" altLang="en-US" sz="2000" dirty="0" err="1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。</a:t>
            </a:r>
            <a:endParaRPr kumimoji="1" lang="en-US" altLang="ja-JP" sz="20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4399" y="6541478"/>
            <a:ext cx="356245" cy="199292"/>
          </a:xfrm>
          <a:ln>
            <a:noFill/>
          </a:ln>
        </p:spPr>
        <p:txBody>
          <a:bodyPr/>
          <a:lstStyle/>
          <a:p>
            <a:fld id="{8DDB306B-CB1A-4F92-AE18-14C2D5855DBA}" type="slidenum">
              <a:rPr kumimoji="1"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fld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25" y="2453462"/>
            <a:ext cx="5052932" cy="386549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729" y="2448769"/>
            <a:ext cx="3322048" cy="38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FF35A-1FEA-4590-8179-217228840B8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1881" y="1750"/>
            <a:ext cx="885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➢インスタグラム／おおさか景観発信プロジェクト（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アカウント名：</a:t>
            </a:r>
            <a:r>
              <a:rPr kumimoji="1" lang="en-US" altLang="ja-JP" sz="2000" dirty="0" err="1">
                <a:solidFill>
                  <a:prstClr val="black"/>
                </a:solidFill>
                <a:latin typeface="ＭＳ Ｐゴシック" panose="020B0600070205080204" pitchFamily="50" charset="-128"/>
              </a:rPr>
              <a:t>osaka_landscape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）</a:t>
            </a:r>
            <a:endParaRPr kumimoji="1" lang="en-US" altLang="ja-JP" sz="2000" dirty="0" smtClean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lvl="0">
              <a:lnSpc>
                <a:spcPct val="150000"/>
              </a:lnSpc>
            </a:pPr>
            <a:r>
              <a:rPr kumimoji="1"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kumimoji="1" lang="ja-JP" altLang="en-US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選ばれたビュースポットを、順次、情報発信中。</a:t>
            </a:r>
            <a:endParaRPr kumimoji="1" lang="en-US" altLang="ja-JP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t="2790"/>
          <a:stretch/>
        </p:blipFill>
        <p:spPr>
          <a:xfrm>
            <a:off x="586992" y="4934664"/>
            <a:ext cx="3806023" cy="1786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28" y="1052664"/>
            <a:ext cx="3819288" cy="1963147"/>
          </a:xfrm>
          <a:prstGeom prst="rect">
            <a:avLst/>
          </a:prstGeom>
          <a:effectLst>
            <a:outerShdw blurRad="1905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986" y="1055778"/>
            <a:ext cx="3860950" cy="2416956"/>
          </a:xfrm>
          <a:prstGeom prst="rect">
            <a:avLst/>
          </a:prstGeom>
          <a:effectLst>
            <a:outerShdw blurRad="1905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27" y="3094302"/>
            <a:ext cx="3836914" cy="1775967"/>
          </a:xfrm>
          <a:prstGeom prst="rect">
            <a:avLst/>
          </a:prstGeom>
          <a:effectLst>
            <a:outerShdw blurRad="1905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987" y="4069724"/>
            <a:ext cx="3860949" cy="2651751"/>
          </a:xfrm>
          <a:prstGeom prst="rect">
            <a:avLst/>
          </a:prstGeom>
          <a:effectLst>
            <a:outerShdw blurRad="190500" algn="ctr" rotWithShape="0">
              <a:schemeClr val="tx1"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08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85725" y="205512"/>
            <a:ext cx="8459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３．</a:t>
            </a:r>
            <a:r>
              <a:rPr kumimoji="1" lang="ja-JP" altLang="en-US" sz="2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モバイル景観クイズラリー</a:t>
            </a:r>
          </a:p>
          <a:p>
            <a:pPr marL="361950" lvl="0" indent="-190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携帯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やスマホ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でビュースポット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18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か所に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設置したＱＲコードを読み取り景観に関するクイズに答える「モバイル景観クイズラリー」を</a:t>
            </a:r>
            <a:r>
              <a:rPr kumimoji="1"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10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月</a:t>
            </a:r>
            <a:r>
              <a:rPr kumimoji="1"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</a:t>
            </a:r>
            <a:r>
              <a:rPr kumimoji="1"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日より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開催。</a:t>
            </a:r>
            <a:endParaRPr kumimoji="1" lang="ja-JP" altLang="en-US" sz="20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4399" y="6541478"/>
            <a:ext cx="356245" cy="199292"/>
          </a:xfrm>
          <a:ln>
            <a:noFill/>
          </a:ln>
        </p:spPr>
        <p:txBody>
          <a:bodyPr/>
          <a:lstStyle/>
          <a:p>
            <a:fld id="{8DDB306B-CB1A-4F92-AE18-14C2D5855DBA}" type="slidenum">
              <a:rPr kumimoji="1"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fld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2" y="1784518"/>
            <a:ext cx="3366171" cy="48566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18" y="2277033"/>
            <a:ext cx="1901103" cy="10664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68" y="2277033"/>
            <a:ext cx="1907059" cy="107063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18" y="3820667"/>
            <a:ext cx="1946256" cy="109172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68" y="5420575"/>
            <a:ext cx="1866259" cy="104685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18" y="5375702"/>
            <a:ext cx="1946256" cy="109172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369" y="3850046"/>
            <a:ext cx="1907059" cy="1072721"/>
          </a:xfrm>
          <a:prstGeom prst="rect">
            <a:avLst/>
          </a:prstGeom>
        </p:spPr>
      </p:pic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4336519" y="2000034"/>
            <a:ext cx="1386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ja-JP" altLang="en-US" sz="1200" b="1" kern="100" dirty="0" smtClean="0">
                <a:solidFill>
                  <a:prstClr val="black"/>
                </a:solidFill>
                <a:latin typeface="Century"/>
                <a:ea typeface="Meiryo UI"/>
                <a:cs typeface="Times New Roman"/>
              </a:rPr>
              <a:t>箕面</a:t>
            </a:r>
            <a:r>
              <a:rPr lang="ja-JP" altLang="en-US" sz="1200" b="1" kern="100" dirty="0">
                <a:solidFill>
                  <a:prstClr val="black"/>
                </a:solidFill>
                <a:latin typeface="Century"/>
                <a:ea typeface="Meiryo UI"/>
                <a:cs typeface="Times New Roman"/>
              </a:rPr>
              <a:t>大滝</a:t>
            </a:r>
            <a:endParaRPr lang="ja-JP" altLang="en-US" sz="1200" kern="100" dirty="0">
              <a:solidFill>
                <a:prstClr val="black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4382494" y="3530589"/>
            <a:ext cx="13562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zh-TW" altLang="en-US" sz="1200" b="1" kern="100" dirty="0">
                <a:solidFill>
                  <a:prstClr val="black"/>
                </a:solidFill>
                <a:latin typeface="Century"/>
                <a:ea typeface="Meiryo UI"/>
                <a:cs typeface="Times New Roman"/>
              </a:rPr>
              <a:t>阿倍野停留場</a:t>
            </a:r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4382494" y="5079683"/>
            <a:ext cx="13562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ja-JP" altLang="en-US" sz="1200" b="1" kern="100" dirty="0">
                <a:solidFill>
                  <a:prstClr val="black"/>
                </a:solidFill>
                <a:latin typeface="Century"/>
                <a:ea typeface="Meiryo UI"/>
                <a:cs typeface="Times New Roman"/>
              </a:rPr>
              <a:t>太子・和みの広場</a:t>
            </a:r>
            <a:endParaRPr lang="zh-TW" altLang="en-US" sz="1200" b="1" kern="100" dirty="0">
              <a:solidFill>
                <a:prstClr val="black"/>
              </a:solidFill>
              <a:latin typeface="Century"/>
              <a:ea typeface="Meiryo UI"/>
              <a:cs typeface="Times New Roman"/>
            </a:endParaRP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6542406" y="2009810"/>
            <a:ext cx="1386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ja-JP" altLang="en-US" sz="1200" b="1" kern="100" dirty="0">
                <a:solidFill>
                  <a:prstClr val="black"/>
                </a:solidFill>
                <a:latin typeface="Century"/>
                <a:ea typeface="Meiryo UI"/>
                <a:cs typeface="Times New Roman"/>
              </a:rPr>
              <a:t>あべのハルカス</a:t>
            </a:r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6588381" y="3540365"/>
            <a:ext cx="13562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zh-CN" altLang="en-US" sz="1200" b="1" kern="100" dirty="0">
                <a:solidFill>
                  <a:prstClr val="black"/>
                </a:solidFill>
                <a:latin typeface="Century"/>
                <a:ea typeface="Meiryo UI"/>
                <a:cs typeface="Times New Roman"/>
              </a:rPr>
              <a:t>富田林市寺内</a:t>
            </a:r>
            <a:endParaRPr lang="zh-TW" altLang="en-US" sz="1200" b="1" kern="100" dirty="0">
              <a:solidFill>
                <a:prstClr val="black"/>
              </a:solidFill>
              <a:latin typeface="Century"/>
              <a:ea typeface="Meiryo UI"/>
              <a:cs typeface="Times New Roman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6588381" y="5089459"/>
            <a:ext cx="13562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ja-JP" altLang="en-US" sz="1200" b="1" kern="100" dirty="0">
                <a:solidFill>
                  <a:prstClr val="black"/>
                </a:solidFill>
                <a:latin typeface="Century"/>
                <a:ea typeface="Meiryo UI"/>
                <a:cs typeface="Times New Roman"/>
              </a:rPr>
              <a:t>水吞地蔵尊</a:t>
            </a:r>
          </a:p>
        </p:txBody>
      </p:sp>
      <p:sp>
        <p:nvSpPr>
          <p:cNvPr id="28" name="楕円 27"/>
          <p:cNvSpPr/>
          <p:nvPr/>
        </p:nvSpPr>
        <p:spPr>
          <a:xfrm>
            <a:off x="5224438" y="2709771"/>
            <a:ext cx="495300" cy="4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7605688" y="2680370"/>
            <a:ext cx="495300" cy="4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5487317" y="3981866"/>
            <a:ext cx="495300" cy="4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7929350" y="4419190"/>
            <a:ext cx="495300" cy="4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7374099" y="5629496"/>
            <a:ext cx="495300" cy="466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/>
        </p:nvSpPr>
        <p:spPr>
          <a:xfrm>
            <a:off x="5923143" y="5705476"/>
            <a:ext cx="344307" cy="333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/>
        </p:nvSpPr>
        <p:spPr>
          <a:xfrm>
            <a:off x="4755695" y="5777361"/>
            <a:ext cx="344307" cy="333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3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733642" y="5725903"/>
            <a:ext cx="7823838" cy="1062854"/>
          </a:xfrm>
          <a:prstGeom prst="roundRect">
            <a:avLst>
              <a:gd name="adj" fmla="val 7233"/>
            </a:avLst>
          </a:prstGeom>
          <a:solidFill>
            <a:sysClr val="window" lastClr="FFFFFF"/>
          </a:solidFill>
          <a:ln w="25400" cap="flat" cmpd="sng" algn="ctr">
            <a:solidFill>
              <a:srgbClr val="3211FB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ts val="1800"/>
              </a:lnSpc>
            </a:pP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大阪府をはじめ、大阪愛にあふれた動画をホームページ・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SNS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で配信することによって、大阪を「知って」もらい、「来て」もらい、「住んで」もらい、大阪に住んでいる府民の皆さんに地元大阪への</a:t>
            </a:r>
            <a:endParaRPr lang="en-US" altLang="ja-JP" sz="1400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lvl="0" defTabSz="914400">
              <a:lnSpc>
                <a:spcPts val="1800"/>
              </a:lnSpc>
            </a:pP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「誇り」を持っていただくことを目指す大阪府公民戦略連携デスク所管の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WEB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上のアーカイブ。</a:t>
            </a:r>
          </a:p>
          <a:p>
            <a:pPr lvl="0" defTabSz="914400">
              <a:lnSpc>
                <a:spcPts val="1800"/>
              </a:lnSpc>
            </a:pP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  　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URL</a:t>
            </a:r>
            <a:r>
              <a:rPr lang="en-US" altLang="ja-JP" sz="1400" b="1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: </a:t>
            </a:r>
            <a:r>
              <a:rPr lang="en-US" altLang="ja-JP" sz="1400" b="1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  <a:hlinkClick r:id="rId2"/>
              </a:rPr>
              <a:t>https://meikan.osaka/info/info-1842/</a:t>
            </a:r>
            <a:endParaRPr lang="en-US" altLang="ja-JP" sz="1400" b="1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lvl="0" defTabSz="914400">
              <a:lnSpc>
                <a:spcPts val="1600"/>
              </a:lnSpc>
            </a:pPr>
            <a:endParaRPr lang="en-US" altLang="ja-JP" sz="1400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748538" y="3162799"/>
            <a:ext cx="7823838" cy="2221248"/>
          </a:xfrm>
          <a:prstGeom prst="roundRect">
            <a:avLst>
              <a:gd name="adj" fmla="val 7233"/>
            </a:avLst>
          </a:prstGeom>
          <a:solidFill>
            <a:sysClr val="window" lastClr="FFFFFF"/>
          </a:solidFill>
          <a:ln w="25400" cap="flat" cmpd="sng" algn="ctr">
            <a:solidFill>
              <a:srgbClr val="3211FB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lvl="0" defTabSz="914400">
              <a:lnSpc>
                <a:spcPts val="1800"/>
              </a:lnSpc>
            </a:pP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大阪府公民戦略連携デスクと</a:t>
            </a:r>
            <a:r>
              <a:rPr kumimoji="0" lang="en-US" altLang="ja-JP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F</a:t>
            </a:r>
            <a:r>
              <a:rPr kumimoji="0" 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C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大阪スポーツクラブが、包括連携協定に基づき、インターネット上で生配信しているテレビ番組で、大阪府のタイムリーな情報を、職員の生出演により多くの府民に</a:t>
            </a:r>
            <a:r>
              <a:rPr kumimoji="0" lang="en-US" altLang="ja-JP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PR</a:t>
            </a:r>
            <a:r>
              <a:rPr kumimoji="0" lang="ja-JP" altLang="en-US" sz="1400" b="0" i="0" u="none" strike="noStrike" kern="1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。</a:t>
            </a:r>
            <a:endParaRPr lang="en-US" altLang="ja-JP" sz="1400" kern="1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lvl="0" defTabSz="914400">
              <a:lnSpc>
                <a:spcPts val="1800"/>
              </a:lnSpc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○　動画構成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： 大阪府のキックオフから、ボールのパスで市町村を繋いでいく。</a:t>
            </a:r>
            <a:endParaRPr kumimoji="0" lang="ja-JP" altLang="en-US" sz="1400" b="0" i="0" u="none" strike="noStrike" kern="1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lvl="0" defTabSz="914400">
              <a:lnSpc>
                <a:spcPts val="1800"/>
              </a:lnSpc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○</a:t>
            </a:r>
            <a:r>
              <a:rPr kumimoji="0" 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   </a:t>
            </a: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第１回（</a:t>
            </a:r>
            <a:r>
              <a:rPr lang="en-US" altLang="ja-JP" sz="1400" b="1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10</a:t>
            </a:r>
            <a:r>
              <a:rPr lang="ja-JP" altLang="en-US" sz="1400" b="1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月号） ： </a:t>
            </a:r>
            <a:r>
              <a:rPr lang="ja-JP" altLang="en-US" sz="1400" b="1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kumimoji="0" lang="en-US" altLang="ja-JP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10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月</a:t>
            </a:r>
            <a:r>
              <a:rPr lang="ja-JP" altLang="en-US" sz="1400" kern="100" noProof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３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日（木） </a:t>
            </a:r>
            <a:r>
              <a:rPr kumimoji="0" lang="en-US" altLang="ja-JP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12:28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～</a:t>
            </a:r>
            <a:r>
              <a:rPr kumimoji="0" lang="en-US" altLang="ja-JP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12:43</a:t>
            </a:r>
          </a:p>
          <a:p>
            <a:pPr lvl="0" defTabSz="914400">
              <a:lnSpc>
                <a:spcPts val="1800"/>
              </a:lnSpc>
            </a:pP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 　「世界文化遺産・日本文化遺産・伝統的建造物群保存地区・棚田シリーズ」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を３か国語で紹介。</a:t>
            </a:r>
            <a:endParaRPr lang="en-US" altLang="ja-JP" sz="1400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lvl="0" defTabSz="914400">
              <a:lnSpc>
                <a:spcPts val="1800"/>
              </a:lnSpc>
            </a:pPr>
            <a:r>
              <a:rPr lang="en-US" altLang="ja-JP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　各種取組みも盛り込む⇒古墳周辺景観規制の啓発・モバイルクイズラリー参加促進・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HP</a:t>
            </a:r>
            <a:r>
              <a:rPr lang="ja-JP" altLang="en-US" sz="1400" kern="100" dirty="0" err="1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への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誘導　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 </a:t>
            </a:r>
            <a:endParaRPr kumimoji="0" lang="ja-JP" altLang="en-US" sz="1400" b="0" i="0" u="none" strike="noStrike" kern="1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    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URL:</a:t>
            </a:r>
            <a:r>
              <a:rPr kumimoji="0" 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  <a:hlinkClick r:id="rId3"/>
              </a:rPr>
              <a:t>https://meikan.osaka/prefecture/osakapref-ch/#outline__1</a:t>
            </a:r>
            <a:endParaRPr kumimoji="0" lang="en-US" sz="14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  <a:p>
            <a:pPr lvl="0" defTabSz="914400">
              <a:lnSpc>
                <a:spcPts val="1800"/>
              </a:lnSpc>
            </a:pPr>
            <a:r>
              <a:rPr lang="ja-JP" altLang="en-US" sz="1400" b="1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○　第２回（</a:t>
            </a:r>
            <a:r>
              <a:rPr lang="en-US" altLang="ja-JP" sz="1400" b="1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en-US" sz="1400" b="1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月号）出演予定 ： 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12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月５日（木）</a:t>
            </a:r>
            <a:r>
              <a:rPr lang="en-US" altLang="ja-JP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     </a:t>
            </a:r>
            <a:r>
              <a:rPr lang="ja-JP" altLang="en-US" sz="1400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「煌めく大阪の景観シリーズ」</a:t>
            </a:r>
            <a:endParaRPr lang="en-US" altLang="ja-JP" sz="1400" kern="100" dirty="0" smtClean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  <a:p>
            <a:pPr lvl="0" defTabSz="914400">
              <a:lnSpc>
                <a:spcPts val="1800"/>
              </a:lnSpc>
            </a:pPr>
            <a:r>
              <a:rPr kumimoji="0" lang="ja-JP" altLang="en-US" sz="1400" b="1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○　１番組当たり平均視聴回数 </a:t>
            </a:r>
            <a:r>
              <a:rPr lang="ja-JP" altLang="en-US" sz="1400" b="1" kern="1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：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 約</a:t>
            </a:r>
            <a:r>
              <a:rPr kumimoji="0" lang="en-US" altLang="ja-JP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15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万回</a:t>
            </a:r>
            <a:endParaRPr kumimoji="0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755986" y="2959541"/>
            <a:ext cx="7823838" cy="317915"/>
          </a:xfrm>
          <a:prstGeom prst="roundRect">
            <a:avLst/>
          </a:prstGeom>
          <a:solidFill>
            <a:srgbClr val="32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大阪府チャンネル</a:t>
            </a:r>
            <a:endParaRPr kumimoji="1"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1109657" y="1576188"/>
            <a:ext cx="7354793" cy="13363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3211FB"/>
              </a:gs>
            </a:gsLst>
            <a:lin ang="5400000" scaled="1"/>
          </a:gradFill>
          <a:ln>
            <a:solidFill>
              <a:srgbClr val="3211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</a:rPr>
              <a:t>　　　　　　　　　　　　　　　　　　　　　　</a:t>
            </a:r>
            <a:endParaRPr kumimoji="1" lang="en-US" altLang="ja-JP" sz="1000" dirty="0" smtClean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 smtClean="0">
              <a:solidFill>
                <a:schemeClr val="tx1"/>
              </a:solidFill>
            </a:endParaRPr>
          </a:p>
          <a:p>
            <a:endParaRPr kumimoji="1" lang="en-US" altLang="ja-JP" sz="1000" dirty="0">
              <a:solidFill>
                <a:schemeClr val="tx1"/>
              </a:solidFill>
            </a:endParaRPr>
          </a:p>
          <a:p>
            <a:endParaRPr kumimoji="1" lang="en-US" altLang="ja-JP" sz="1000" dirty="0" smtClean="0">
              <a:solidFill>
                <a:schemeClr val="tx1"/>
              </a:solidFill>
            </a:endParaRPr>
          </a:p>
          <a:p>
            <a:endParaRPr kumimoji="1" lang="en-US" altLang="ja-JP" sz="1000" dirty="0" smtClean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5209" y="268578"/>
            <a:ext cx="8459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ja-JP" altLang="en-US" sz="2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４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．</a:t>
            </a:r>
            <a:r>
              <a:rPr kumimoji="1" lang="en-US" altLang="ja-JP" sz="24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PR</a:t>
            </a:r>
            <a:r>
              <a:rPr kumimoji="1" lang="ja-JP" altLang="en-US" sz="2400" b="1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動画制作・「大阪府チャンネル」出演による戦略的広報</a:t>
            </a:r>
            <a:endParaRPr kumimoji="1" lang="ja-JP" altLang="en-US" sz="2400" b="1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361950" lvl="0" indent="-19050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選定された地元自治体の首長等が出演したＰＲ動画を３か国語で作成し、「大阪府チャンネル」などでの放映、「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OSAKA</a:t>
            </a:r>
            <a:r>
              <a:rPr kumimoji="1" lang="ja-JP" altLang="en-US" sz="2000" dirty="0" smtClean="0">
                <a:solidFill>
                  <a:prstClr val="black"/>
                </a:solidFill>
                <a:latin typeface="ＭＳ Ｐゴシック" panose="020B0600070205080204" pitchFamily="50" charset="-128"/>
              </a:rPr>
              <a:t>愛鑑」でのアーカイブ化。</a:t>
            </a:r>
            <a:endParaRPr kumimoji="1" lang="ja-JP" altLang="en-US" sz="200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34399" y="6541478"/>
            <a:ext cx="356245" cy="199292"/>
          </a:xfrm>
          <a:ln>
            <a:noFill/>
          </a:ln>
        </p:spPr>
        <p:txBody>
          <a:bodyPr/>
          <a:lstStyle/>
          <a:p>
            <a:fld id="{8DDB306B-CB1A-4F92-AE18-14C2D5855DBA}" type="slidenum">
              <a:rPr kumimoji="1" lang="ja-JP" altLang="en-US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fld>
            <a:endParaRPr kumimoji="1" lang="ja-JP" altLang="en-US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r="14268" b="8233"/>
          <a:stretch/>
        </p:blipFill>
        <p:spPr>
          <a:xfrm>
            <a:off x="1373300" y="1722810"/>
            <a:ext cx="1450113" cy="87268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351" y="1753588"/>
            <a:ext cx="1431227" cy="77556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199" y="1725538"/>
            <a:ext cx="1421981" cy="804672"/>
          </a:xfrm>
          <a:prstGeom prst="rect">
            <a:avLst/>
          </a:prstGeom>
        </p:spPr>
      </p:pic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6917805" y="6442928"/>
            <a:ext cx="16928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endParaRPr lang="ja-JP" altLang="en-US" sz="1100" kern="100" dirty="0">
              <a:solidFill>
                <a:schemeClr val="bg1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22320" y="1611360"/>
            <a:ext cx="1251814" cy="1251814"/>
          </a:xfrm>
          <a:prstGeom prst="ellipse">
            <a:avLst/>
          </a:prstGeom>
          <a:solidFill>
            <a:srgbClr val="F65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第１回</a:t>
            </a:r>
            <a:endParaRPr kumimoji="1" lang="en-US" altLang="ja-JP" sz="10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 smtClean="0"/>
              <a:t>放映例</a:t>
            </a:r>
            <a:endParaRPr kumimoji="1" lang="ja-JP" altLang="en-US" b="1" dirty="0"/>
          </a:p>
        </p:txBody>
      </p:sp>
      <p:sp>
        <p:nvSpPr>
          <p:cNvPr id="11" name="ストライプ矢印 10"/>
          <p:cNvSpPr/>
          <p:nvPr/>
        </p:nvSpPr>
        <p:spPr>
          <a:xfrm>
            <a:off x="2824697" y="1924775"/>
            <a:ext cx="262359" cy="4846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000"/>
              </a:gs>
            </a:gsLst>
            <a:lin ang="10800000" scaled="1"/>
            <a:tileRect/>
          </a:gra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ストライプ矢印 56"/>
          <p:cNvSpPr/>
          <p:nvPr/>
        </p:nvSpPr>
        <p:spPr>
          <a:xfrm>
            <a:off x="4514453" y="1899058"/>
            <a:ext cx="253113" cy="4846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000"/>
              </a:gs>
            </a:gsLst>
            <a:lin ang="10800000" scaled="1"/>
            <a:tileRect/>
          </a:gra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ストライプ矢印 57"/>
          <p:cNvSpPr/>
          <p:nvPr/>
        </p:nvSpPr>
        <p:spPr>
          <a:xfrm>
            <a:off x="6149442" y="1899058"/>
            <a:ext cx="262359" cy="48463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C000"/>
              </a:gs>
            </a:gsLst>
            <a:lin ang="10800000" scaled="1"/>
            <a:tileRect/>
          </a:gra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426490" y="1748528"/>
            <a:ext cx="1738649" cy="7806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/>
              <a:t>詳しくはこちら</a:t>
            </a:r>
            <a:endParaRPr kumimoji="1" lang="en-US" altLang="ja-JP" sz="1200" b="1" dirty="0"/>
          </a:p>
          <a:p>
            <a:pPr algn="ctr"/>
            <a:r>
              <a:rPr kumimoji="1" lang="ja-JP" altLang="en-US" sz="1200" b="1" dirty="0" smtClean="0"/>
              <a:t>⇛</a:t>
            </a:r>
            <a:r>
              <a:rPr kumimoji="1" lang="ja-JP" altLang="en-US" sz="1000" b="1" dirty="0" smtClean="0"/>
              <a:t>「ビュースポットおおさか」</a:t>
            </a:r>
            <a:endParaRPr kumimoji="1" lang="en-US" altLang="ja-JP" sz="1000" b="1" dirty="0" smtClean="0"/>
          </a:p>
          <a:p>
            <a:pPr algn="ctr"/>
            <a:r>
              <a:rPr kumimoji="1" lang="ja-JP" altLang="en-US" sz="1000" b="1" dirty="0" smtClean="0"/>
              <a:t>検索</a:t>
            </a:r>
            <a:endParaRPr kumimoji="1" lang="ja-JP" altLang="en-US" dirty="0"/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2967572" y="2601564"/>
            <a:ext cx="16928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ja-JP" altLang="en-US" sz="1100" b="1" kern="100" dirty="0" smtClean="0">
                <a:solidFill>
                  <a:schemeClr val="bg1"/>
                </a:solidFill>
                <a:latin typeface="Century"/>
                <a:ea typeface="Meiryo UI"/>
                <a:cs typeface="Times New Roman"/>
              </a:rPr>
              <a:t>北川羽曳野市長</a:t>
            </a:r>
            <a:endParaRPr lang="ja-JP" altLang="en-US" sz="1100" kern="100" dirty="0">
              <a:solidFill>
                <a:schemeClr val="bg1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4662752" y="2586610"/>
            <a:ext cx="1587779" cy="2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ja-JP" altLang="en-US" sz="1100" b="1" kern="100" dirty="0" smtClean="0">
                <a:solidFill>
                  <a:schemeClr val="bg1"/>
                </a:solidFill>
                <a:latin typeface="Century"/>
                <a:ea typeface="Meiryo UI"/>
                <a:cs typeface="Times New Roman"/>
              </a:rPr>
              <a:t>応神天皇陵拝所前</a:t>
            </a:r>
            <a:endParaRPr lang="ja-JP" altLang="en-US" sz="1100" kern="100" dirty="0">
              <a:solidFill>
                <a:schemeClr val="bg1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6502091" y="2574884"/>
            <a:ext cx="158777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ja-JP" altLang="en-US" sz="1100" b="1" kern="100" dirty="0" smtClean="0">
                <a:solidFill>
                  <a:schemeClr val="bg1"/>
                </a:solidFill>
                <a:latin typeface="Century"/>
                <a:ea typeface="Meiryo UI"/>
                <a:cs typeface="Times New Roman"/>
              </a:rPr>
              <a:t>建築企画課</a:t>
            </a:r>
            <a:r>
              <a:rPr lang="en-US" altLang="ja-JP" sz="1100" b="1" kern="100" dirty="0" smtClean="0">
                <a:solidFill>
                  <a:schemeClr val="bg1"/>
                </a:solidFill>
                <a:latin typeface="Century"/>
                <a:ea typeface="Meiryo UI"/>
                <a:cs typeface="Times New Roman"/>
              </a:rPr>
              <a:t>HP</a:t>
            </a:r>
            <a:r>
              <a:rPr lang="ja-JP" altLang="en-US" sz="1100" b="1" kern="100" dirty="0" smtClean="0">
                <a:solidFill>
                  <a:schemeClr val="bg1"/>
                </a:solidFill>
                <a:latin typeface="Century"/>
                <a:ea typeface="Meiryo UI"/>
                <a:cs typeface="Times New Roman"/>
              </a:rPr>
              <a:t>へ誘導</a:t>
            </a:r>
            <a:endParaRPr lang="ja-JP" altLang="en-US" sz="1100" kern="100" dirty="0">
              <a:solidFill>
                <a:schemeClr val="bg1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741090" y="5389567"/>
            <a:ext cx="7823838" cy="345965"/>
          </a:xfrm>
          <a:prstGeom prst="roundRect">
            <a:avLst/>
          </a:prstGeom>
          <a:solidFill>
            <a:srgbClr val="32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OSAKA</a:t>
            </a:r>
            <a:r>
              <a:rPr kumimoji="1" lang="ja-JP" altLang="en-US" b="1" dirty="0" smtClean="0"/>
              <a:t>愛鑑</a:t>
            </a:r>
            <a:r>
              <a:rPr kumimoji="1" lang="ja-JP" altLang="en-US" sz="1050" b="1" dirty="0" smtClean="0"/>
              <a:t>（おおさかめいかん）</a:t>
            </a:r>
            <a:endParaRPr kumimoji="1" lang="ja-JP" altLang="en-US" sz="1050" b="1" dirty="0"/>
          </a:p>
        </p:txBody>
      </p:sp>
      <p:sp>
        <p:nvSpPr>
          <p:cNvPr id="36" name="テキスト ボックス 2"/>
          <p:cNvSpPr txBox="1">
            <a:spLocks noChangeArrowheads="1"/>
          </p:cNvSpPr>
          <p:nvPr/>
        </p:nvSpPr>
        <p:spPr bwMode="auto">
          <a:xfrm>
            <a:off x="1273919" y="2611372"/>
            <a:ext cx="169288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ja-JP" altLang="en-US" sz="1100" b="1" kern="100" dirty="0" smtClean="0">
                <a:solidFill>
                  <a:schemeClr val="bg1"/>
                </a:solidFill>
                <a:latin typeface="Century"/>
                <a:ea typeface="Meiryo UI"/>
                <a:cs typeface="Times New Roman"/>
              </a:rPr>
              <a:t>藤本住宅まちづくり部長</a:t>
            </a:r>
            <a:endParaRPr lang="ja-JP" altLang="en-US" sz="1100" kern="100" dirty="0">
              <a:solidFill>
                <a:schemeClr val="bg1"/>
              </a:solidFill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70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3628</TotalTime>
  <Words>277</Words>
  <PresentationFormat>画面に合わせる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7" baseType="lpstr">
      <vt:lpstr>HGP創英角ｺﾞｼｯｸUB</vt:lpstr>
      <vt:lpstr>Meiryo UI</vt:lpstr>
      <vt:lpstr>ＭＳ Ｐゴシック</vt:lpstr>
      <vt:lpstr>ＭＳ 明朝</vt:lpstr>
      <vt:lpstr>游ゴシック</vt:lpstr>
      <vt:lpstr>Arial</vt:lpstr>
      <vt:lpstr>Calibri</vt:lpstr>
      <vt:lpstr>Century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2019-10-17T05:45:58Z</cp:lastPrinted>
  <dcterms:created xsi:type="dcterms:W3CDTF">2018-12-04T04:57:03Z</dcterms:created>
  <dcterms:modified xsi:type="dcterms:W3CDTF">2019-10-23T11:43:05Z</dcterms:modified>
</cp:coreProperties>
</file>