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93" r:id="rId2"/>
    <p:sldId id="395" r:id="rId3"/>
    <p:sldId id="396" r:id="rId4"/>
    <p:sldId id="432" r:id="rId5"/>
    <p:sldId id="411" r:id="rId6"/>
    <p:sldId id="435" r:id="rId7"/>
    <p:sldId id="412" r:id="rId8"/>
    <p:sldId id="413" r:id="rId9"/>
    <p:sldId id="434" r:id="rId10"/>
    <p:sldId id="436" r:id="rId11"/>
    <p:sldId id="440" r:id="rId12"/>
    <p:sldId id="441" r:id="rId13"/>
    <p:sldId id="442" r:id="rId14"/>
    <p:sldId id="443" r:id="rId15"/>
    <p:sldId id="444" r:id="rId16"/>
    <p:sldId id="445" r:id="rId17"/>
    <p:sldId id="446" r:id="rId18"/>
    <p:sldId id="447"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028BA0B-8806-4323-9584-74B7326DDDD0}" type="datetimeFigureOut">
              <a:rPr kumimoji="1" lang="ja-JP" altLang="en-US" smtClean="0"/>
              <a:t>2019/6/18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7A1A5E5-E4DF-4E99-A882-49548D1835E4}" type="slidenum">
              <a:rPr kumimoji="1" lang="ja-JP" altLang="en-US" smtClean="0"/>
              <a:t>‹#›</a:t>
            </a:fld>
            <a:endParaRPr kumimoji="1" lang="ja-JP" altLang="en-US"/>
          </a:p>
        </p:txBody>
      </p:sp>
    </p:spTree>
    <p:extLst>
      <p:ext uri="{BB962C8B-B14F-4D97-AF65-F5344CB8AC3E}">
        <p14:creationId xmlns:p14="http://schemas.microsoft.com/office/powerpoint/2010/main" val="257203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2019/6/18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12</a:t>
            </a:fld>
            <a:endParaRPr kumimoji="1" lang="ja-JP" altLang="en-US" dirty="0"/>
          </a:p>
        </p:txBody>
      </p:sp>
    </p:spTree>
    <p:extLst>
      <p:ext uri="{BB962C8B-B14F-4D97-AF65-F5344CB8AC3E}">
        <p14:creationId xmlns:p14="http://schemas.microsoft.com/office/powerpoint/2010/main" val="65984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13</a:t>
            </a:fld>
            <a:endParaRPr kumimoji="1" lang="ja-JP" altLang="en-US" dirty="0"/>
          </a:p>
        </p:txBody>
      </p:sp>
    </p:spTree>
    <p:extLst>
      <p:ext uri="{BB962C8B-B14F-4D97-AF65-F5344CB8AC3E}">
        <p14:creationId xmlns:p14="http://schemas.microsoft.com/office/powerpoint/2010/main" val="288051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023B00-6BA2-47A4-9087-F127ABFC18C8}"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877252-30BE-4476-B36B-5E6D08327871}"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11BF80-75A6-4B9A-9F73-4078AD690C92}"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24C08E-8A5C-4552-9890-3737E3E1D2DD}"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5365FC0-8ED4-487E-9D34-45C98C78C4FE}"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4757E0-A9C7-49CF-A648-4D057E73C6E2}" type="datetime1">
              <a:rPr kumimoji="1" lang="ja-JP" altLang="en-US" smtClean="0"/>
              <a:t>2019/6/18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D945024-EF79-423A-ACA5-2CB284C06E52}" type="datetime1">
              <a:rPr kumimoji="1" lang="ja-JP" altLang="en-US" smtClean="0"/>
              <a:t>2019/6/18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E31D4B-9E72-4FA3-A21D-8153BD06FB94}" type="datetime1">
              <a:rPr kumimoji="1" lang="ja-JP" altLang="en-US" smtClean="0"/>
              <a:t>2019/6/18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0360-C20E-4F53-B1F7-152C1BFAE83B}" type="datetime1">
              <a:rPr kumimoji="1" lang="ja-JP" altLang="en-US" smtClean="0"/>
              <a:t>2019/6/18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AA23DF-A3F4-4505-9725-AF2565AC9411}" type="datetime1">
              <a:rPr kumimoji="1" lang="ja-JP" altLang="en-US" smtClean="0"/>
              <a:t>2019/6/18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5015E18-6333-4193-9ECA-593CDD3D9551}" type="datetime1">
              <a:rPr kumimoji="1" lang="ja-JP" altLang="en-US" smtClean="0"/>
              <a:t>2019/6/18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4675-6452-40F1-AB7D-F3C6D5FD136F}" type="datetime1">
              <a:rPr kumimoji="1" lang="ja-JP" altLang="en-US" smtClean="0"/>
              <a:t>2019/6/18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公共</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サイクルの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確立</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689954" y="105975"/>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a:t>
            </a:r>
            <a:r>
              <a:rPr kumimoji="1" lang="ja-JP" altLang="en-US" sz="2000" dirty="0">
                <a:solidFill>
                  <a:prstClr val="black"/>
                </a:solidFill>
                <a:latin typeface="ＭＳ Ｐゴシック" panose="020B0600070205080204" pitchFamily="50" charset="-128"/>
              </a:rPr>
              <a:t>２</a:t>
            </a:r>
            <a:endParaRPr kumimoji="1" lang="en-US" altLang="ja-JP" sz="2000" dirty="0">
              <a:solidFill>
                <a:prstClr val="black"/>
              </a:solidFill>
              <a:latin typeface="ＭＳ Ｐゴシック" panose="020B0600070205080204" pitchFamily="50" charset="-128"/>
            </a:endParaRPr>
          </a:p>
        </p:txBody>
      </p:sp>
      <p:sp>
        <p:nvSpPr>
          <p:cNvPr id="11" name="テキスト ボックス 10"/>
          <p:cNvSpPr txBox="1"/>
          <p:nvPr/>
        </p:nvSpPr>
        <p:spPr>
          <a:xfrm>
            <a:off x="1995815" y="2728250"/>
            <a:ext cx="5152373" cy="1077218"/>
          </a:xfrm>
          <a:prstGeom prst="rect">
            <a:avLst/>
          </a:prstGeom>
          <a:noFill/>
        </p:spPr>
        <p:txBody>
          <a:bodyPr wrap="none" rtlCol="0">
            <a:spAutoFit/>
          </a:bodyPr>
          <a:lstStyle/>
          <a:p>
            <a:pPr algn="ctr"/>
            <a:r>
              <a:rPr kumimoji="1" lang="ja-JP" altLang="en-US" sz="3200" b="1" dirty="0">
                <a:latin typeface="Meiryo UI" panose="020B0604030504040204" pitchFamily="50" charset="-128"/>
                <a:ea typeface="Meiryo UI" panose="020B0604030504040204" pitchFamily="50" charset="-128"/>
              </a:rPr>
              <a:t>公共</a:t>
            </a:r>
            <a:r>
              <a:rPr kumimoji="1" lang="ja-JP" altLang="en-US" sz="3200" b="1" dirty="0" smtClean="0">
                <a:latin typeface="Meiryo UI" panose="020B0604030504040204" pitchFamily="50" charset="-128"/>
                <a:ea typeface="Meiryo UI" panose="020B0604030504040204" pitchFamily="50" charset="-128"/>
              </a:rPr>
              <a:t>事業における景観面での</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en-US" altLang="ja-JP" sz="3200" b="1" dirty="0" smtClean="0">
                <a:latin typeface="Meiryo UI" panose="020B0604030504040204" pitchFamily="50" charset="-128"/>
                <a:ea typeface="Meiryo UI" panose="020B0604030504040204" pitchFamily="50" charset="-128"/>
              </a:rPr>
              <a:t>PDCA</a:t>
            </a:r>
            <a:r>
              <a:rPr kumimoji="1" lang="ja-JP" altLang="en-US" sz="3200" b="1" dirty="0">
                <a:latin typeface="Meiryo UI" panose="020B0604030504040204" pitchFamily="50" charset="-128"/>
                <a:ea typeface="Meiryo UI" panose="020B0604030504040204" pitchFamily="50" charset="-128"/>
              </a:rPr>
              <a:t>サイクルの</a:t>
            </a:r>
            <a:r>
              <a:rPr kumimoji="1" lang="ja-JP" altLang="en-US" sz="3200" b="1" dirty="0" smtClean="0">
                <a:latin typeface="Meiryo UI" panose="020B0604030504040204" pitchFamily="50" charset="-128"/>
                <a:ea typeface="Meiryo UI" panose="020B0604030504040204" pitchFamily="50" charset="-128"/>
              </a:rPr>
              <a:t>確立</a:t>
            </a:r>
            <a:endParaRPr kumimoji="1" lang="en-US" altLang="ja-JP" sz="3200"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a:t>
            </a:fld>
            <a:endParaRPr kumimoji="1" lang="ja-JP" altLang="en-US"/>
          </a:p>
        </p:txBody>
      </p:sp>
    </p:spTree>
    <p:extLst>
      <p:ext uri="{BB962C8B-B14F-4D97-AF65-F5344CB8AC3E}">
        <p14:creationId xmlns:p14="http://schemas.microsoft.com/office/powerpoint/2010/main" val="95864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92000" y="290566"/>
            <a:ext cx="7993688" cy="5632311"/>
          </a:xfrm>
          <a:prstGeom prst="rect">
            <a:avLst/>
          </a:prstGeom>
          <a:noFill/>
        </p:spPr>
        <p:txBody>
          <a:bodyPr wrap="square" rtlCol="0">
            <a:spAutoFit/>
          </a:bodyPr>
          <a:lstStyle/>
          <a:p>
            <a:pPr>
              <a:lnSpc>
                <a:spcPct val="150000"/>
              </a:lnSpc>
            </a:pPr>
            <a:r>
              <a:rPr kumimoji="1" lang="ja-JP" altLang="en-US" sz="1600" b="1" dirty="0" smtClean="0">
                <a:latin typeface="+mn-ea"/>
              </a:rPr>
              <a:t>対象事業の規模等の設定（事業費、延床面積など）</a:t>
            </a:r>
            <a:endParaRPr kumimoji="1" lang="en-US" altLang="ja-JP" sz="1600" b="1" dirty="0" smtClean="0">
              <a:latin typeface="+mn-ea"/>
            </a:endParaRPr>
          </a:p>
          <a:p>
            <a:pPr marL="171450" indent="-171450">
              <a:lnSpc>
                <a:spcPct val="150000"/>
              </a:lnSpc>
              <a:buFont typeface="Wingdings" panose="05000000000000000000" pitchFamily="2" charset="2"/>
              <a:buChar char="Ø"/>
            </a:pPr>
            <a:r>
              <a:rPr kumimoji="1" lang="ja-JP" altLang="en-US" sz="1600" dirty="0">
                <a:latin typeface="+mn-ea"/>
              </a:rPr>
              <a:t>件数が多すぎると単にこなすだけとなり、中身がないものに</a:t>
            </a:r>
            <a:r>
              <a:rPr kumimoji="1" lang="ja-JP" altLang="en-US" sz="1600" dirty="0" smtClean="0">
                <a:latin typeface="+mn-ea"/>
              </a:rPr>
              <a:t>なる</a:t>
            </a:r>
            <a:r>
              <a:rPr kumimoji="1" lang="ja-JP" altLang="en-US" sz="1600" dirty="0">
                <a:latin typeface="+mn-ea"/>
              </a:rPr>
              <a:t>。</a:t>
            </a:r>
          </a:p>
          <a:p>
            <a:pPr marL="171450" indent="-171450">
              <a:lnSpc>
                <a:spcPct val="150000"/>
              </a:lnSpc>
              <a:buFont typeface="Wingdings" panose="05000000000000000000" pitchFamily="2" charset="2"/>
              <a:buChar char="Ø"/>
            </a:pPr>
            <a:r>
              <a:rPr kumimoji="1" lang="ja-JP" altLang="en-US" sz="1600" dirty="0" smtClean="0">
                <a:latin typeface="+mn-ea"/>
              </a:rPr>
              <a:t>実際</a:t>
            </a:r>
            <a:r>
              <a:rPr kumimoji="1" lang="ja-JP" altLang="en-US" sz="1600" dirty="0">
                <a:latin typeface="+mn-ea"/>
              </a:rPr>
              <a:t>の対象事業が０だと意味がないので規模設定をもう少し小さくしなければならない。</a:t>
            </a:r>
          </a:p>
          <a:p>
            <a:pPr marL="171450" indent="-171450">
              <a:lnSpc>
                <a:spcPct val="150000"/>
              </a:lnSpc>
              <a:buFont typeface="Wingdings" panose="05000000000000000000" pitchFamily="2" charset="2"/>
              <a:buChar char="Ø"/>
            </a:pPr>
            <a:r>
              <a:rPr kumimoji="1" lang="ja-JP" altLang="en-US" sz="1600" dirty="0">
                <a:latin typeface="+mn-ea"/>
              </a:rPr>
              <a:t>対象規模を</a:t>
            </a:r>
            <a:r>
              <a:rPr kumimoji="1" lang="en-US" altLang="ja-JP" sz="1600" dirty="0">
                <a:latin typeface="+mn-ea"/>
              </a:rPr>
              <a:t>20</a:t>
            </a:r>
            <a:r>
              <a:rPr kumimoji="1" lang="ja-JP" altLang="en-US" sz="1600" dirty="0">
                <a:latin typeface="+mn-ea"/>
              </a:rPr>
              <a:t>ヘクタール程度などと設定したらどれくらい件数が発生するの</a:t>
            </a:r>
            <a:r>
              <a:rPr kumimoji="1" lang="ja-JP" altLang="en-US" sz="1600" dirty="0" smtClean="0">
                <a:latin typeface="+mn-ea"/>
              </a:rPr>
              <a:t>か。今後</a:t>
            </a:r>
            <a:r>
              <a:rPr kumimoji="1" lang="ja-JP" altLang="en-US" sz="1600" dirty="0">
                <a:latin typeface="+mn-ea"/>
              </a:rPr>
              <a:t>、特にいろいろとイベントがあるので公共事業の件数も伸びていくかもしれない。あまり多すぎると負担が</a:t>
            </a:r>
            <a:r>
              <a:rPr kumimoji="1" lang="ja-JP" altLang="en-US" sz="1600" dirty="0" smtClean="0">
                <a:latin typeface="+mn-ea"/>
              </a:rPr>
              <a:t>増えすぎるため、</a:t>
            </a:r>
            <a:r>
              <a:rPr kumimoji="1" lang="ja-JP" altLang="en-US" sz="1600" dirty="0">
                <a:latin typeface="+mn-ea"/>
              </a:rPr>
              <a:t>そのあたりをどうすり合わせるか検討し、面積の想定を</a:t>
            </a:r>
            <a:r>
              <a:rPr kumimoji="1" lang="ja-JP" altLang="en-US" sz="1600" dirty="0" smtClean="0">
                <a:latin typeface="+mn-ea"/>
              </a:rPr>
              <a:t>決めなければならない。</a:t>
            </a:r>
            <a:endParaRPr kumimoji="1" lang="ja-JP" altLang="en-US" sz="1600" dirty="0">
              <a:latin typeface="+mn-ea"/>
            </a:endParaRPr>
          </a:p>
          <a:p>
            <a:pPr marL="171450" indent="-171450">
              <a:lnSpc>
                <a:spcPct val="150000"/>
              </a:lnSpc>
              <a:buFont typeface="Wingdings" panose="05000000000000000000" pitchFamily="2" charset="2"/>
              <a:buChar char="Ø"/>
            </a:pPr>
            <a:r>
              <a:rPr kumimoji="1" lang="ja-JP" altLang="en-US" sz="1600" dirty="0" smtClean="0">
                <a:latin typeface="+mn-ea"/>
              </a:rPr>
              <a:t>小規模であっても無視</a:t>
            </a:r>
            <a:r>
              <a:rPr kumimoji="1" lang="ja-JP" altLang="en-US" sz="1600" dirty="0">
                <a:latin typeface="+mn-ea"/>
              </a:rPr>
              <a:t>できない事業もあると思うので、知事が景観上重要と認めるものを対象とすることで拾い上げる方法もあるのではないか。</a:t>
            </a:r>
          </a:p>
          <a:p>
            <a:pPr marL="171450" indent="-171450">
              <a:lnSpc>
                <a:spcPct val="150000"/>
              </a:lnSpc>
              <a:buFont typeface="Wingdings" panose="05000000000000000000" pitchFamily="2" charset="2"/>
              <a:buChar char="Ø"/>
            </a:pPr>
            <a:r>
              <a:rPr kumimoji="1" lang="ja-JP" altLang="en-US" sz="1600" dirty="0">
                <a:latin typeface="+mn-ea"/>
              </a:rPr>
              <a:t>土木事業の対象を決定するのはなかなか難しい。建築だとある程度の規模論がわかるが、土木は標準断面図によるところがあるので、そこをどう切り分けるか。これからの議論になるが、一つは、例えば橋梁でいうと大きさに限らず淀川にかかるものはすべて対象にするといった、場所で分ける方法がある。あるいは夜間景観が大事なところでは光があたるものを対象にするという方法が考えられるのではないか。</a:t>
            </a:r>
            <a:endParaRPr kumimoji="1" lang="en-US" altLang="ja-JP" sz="1600" dirty="0" smtClean="0">
              <a:latin typeface="+mn-ea"/>
            </a:endParaRPr>
          </a:p>
          <a:p>
            <a:pPr marL="171450" lvl="0" indent="-171450" defTabSz="914400">
              <a:lnSpc>
                <a:spcPct val="150000"/>
              </a:lnSpc>
              <a:buFont typeface="Wingdings" panose="05000000000000000000" pitchFamily="2" charset="2"/>
              <a:buChar char="Ø"/>
              <a:defRPr/>
            </a:pPr>
            <a:endParaRPr kumimoji="1" lang="en-US" altLang="ja-JP" sz="1600" dirty="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10</a:t>
            </a:fld>
            <a:endParaRPr kumimoji="1" lang="ja-JP" altLang="en-US"/>
          </a:p>
        </p:txBody>
      </p:sp>
    </p:spTree>
    <p:extLst>
      <p:ext uri="{BB962C8B-B14F-4D97-AF65-F5344CB8AC3E}">
        <p14:creationId xmlns:p14="http://schemas.microsoft.com/office/powerpoint/2010/main" val="301797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右矢印 106"/>
          <p:cNvSpPr/>
          <p:nvPr/>
        </p:nvSpPr>
        <p:spPr>
          <a:xfrm rot="5400000">
            <a:off x="6137232" y="4220072"/>
            <a:ext cx="868064" cy="264908"/>
          </a:xfrm>
          <a:prstGeom prst="rightArrow">
            <a:avLst/>
          </a:prstGeom>
          <a:solidFill>
            <a:sysClr val="window" lastClr="FFFFFF"/>
          </a:solidFill>
          <a:ln w="19050" cap="flat" cmpd="sng" algn="ctr">
            <a:solidFill>
              <a:srgbClr val="44546A"/>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985"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8" name="右矢印 107"/>
          <p:cNvSpPr/>
          <p:nvPr/>
        </p:nvSpPr>
        <p:spPr>
          <a:xfrm rot="5400000">
            <a:off x="4105047" y="2890824"/>
            <a:ext cx="3458932" cy="283543"/>
          </a:xfrm>
          <a:prstGeom prst="rightArrow">
            <a:avLst/>
          </a:prstGeom>
          <a:solidFill>
            <a:sysClr val="window" lastClr="FFFFFF"/>
          </a:solidFill>
          <a:ln w="19050" cap="flat" cmpd="sng" algn="ctr">
            <a:solidFill>
              <a:srgbClr val="44546A"/>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985"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テキスト ボックス 62"/>
          <p:cNvSpPr txBox="1"/>
          <p:nvPr/>
        </p:nvSpPr>
        <p:spPr>
          <a:xfrm>
            <a:off x="5389360" y="5179201"/>
            <a:ext cx="316144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景観形成に寄与した公共事業であるかの評価</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テキスト ボックス 63"/>
          <p:cNvSpPr txBox="1"/>
          <p:nvPr/>
        </p:nvSpPr>
        <p:spPr>
          <a:xfrm>
            <a:off x="4863221" y="5546516"/>
            <a:ext cx="4213722"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〇景観アドバイザー会議を受けた事業</a:t>
            </a:r>
            <a:endParaRPr kumimoji="0" lang="en-US" altLang="ja-JP"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会議で受けたアドバイスの内容と、対応状況を事業部局で確認（評</a:t>
            </a:r>
            <a:endParaRPr kumimoji="0" lang="en-US" altLang="ja-JP"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価）し、景観部局へ報告。景観部局は景観アドバイザーへ報告。</a:t>
            </a:r>
            <a:endParaRPr kumimoji="0" lang="en-US" altLang="ja-JP"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〇上記以外の事業</a:t>
            </a:r>
            <a:endParaRPr kumimoji="0" lang="en-US" altLang="ja-JP"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景観形成の目標の達成度合いを事業部局自らが確認（部局内評　</a:t>
            </a:r>
            <a:endParaRPr kumimoji="0" lang="en-US" altLang="ja-JP"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価）し、景観部局へ報告。景観部局はアドバイザーへ報告。</a:t>
            </a:r>
            <a:endParaRPr kumimoji="0" lang="en-US" altLang="ja-JP"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正方形/長方形 64"/>
          <p:cNvSpPr/>
          <p:nvPr/>
        </p:nvSpPr>
        <p:spPr>
          <a:xfrm>
            <a:off x="168153" y="5525241"/>
            <a:ext cx="3977426" cy="8819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テキスト ボックス 65"/>
          <p:cNvSpPr txBox="1"/>
          <p:nvPr/>
        </p:nvSpPr>
        <p:spPr>
          <a:xfrm>
            <a:off x="195703" y="5077391"/>
            <a:ext cx="39498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景観形成に寄与した公共事業の事例を蓄積し、活用</a:t>
            </a:r>
          </a:p>
        </p:txBody>
      </p:sp>
      <p:sp>
        <p:nvSpPr>
          <p:cNvPr id="67" name="テキスト ボックス 66"/>
          <p:cNvSpPr txBox="1"/>
          <p:nvPr/>
        </p:nvSpPr>
        <p:spPr>
          <a:xfrm>
            <a:off x="180305" y="5290872"/>
            <a:ext cx="39652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職員の景観に関する技術力向上</a:t>
            </a:r>
          </a:p>
        </p:txBody>
      </p:sp>
      <p:sp>
        <p:nvSpPr>
          <p:cNvPr id="68" name="正方形/長方形 67"/>
          <p:cNvSpPr/>
          <p:nvPr/>
        </p:nvSpPr>
        <p:spPr>
          <a:xfrm>
            <a:off x="4896948" y="5495274"/>
            <a:ext cx="4085127" cy="110238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右矢印 68"/>
          <p:cNvSpPr/>
          <p:nvPr/>
        </p:nvSpPr>
        <p:spPr>
          <a:xfrm rot="10800000">
            <a:off x="4088394" y="5705232"/>
            <a:ext cx="741101" cy="749075"/>
          </a:xfrm>
          <a:prstGeom prst="rightArrow">
            <a:avLst>
              <a:gd name="adj1" fmla="val 50000"/>
              <a:gd name="adj2" fmla="val 47457"/>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正方形/長方形 69"/>
          <p:cNvSpPr/>
          <p:nvPr/>
        </p:nvSpPr>
        <p:spPr>
          <a:xfrm>
            <a:off x="4810125" y="4786558"/>
            <a:ext cx="4205676" cy="1877712"/>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正方形/長方形 70"/>
          <p:cNvSpPr/>
          <p:nvPr/>
        </p:nvSpPr>
        <p:spPr>
          <a:xfrm>
            <a:off x="89749" y="4786558"/>
            <a:ext cx="4110776" cy="1877712"/>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2" name="テキスト ボックス 71"/>
          <p:cNvSpPr txBox="1"/>
          <p:nvPr/>
        </p:nvSpPr>
        <p:spPr>
          <a:xfrm>
            <a:off x="4829495" y="4788426"/>
            <a:ext cx="418630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Arial Black" panose="020B0A04020102020204" pitchFamily="34" charset="0"/>
                <a:ea typeface="ＭＳ Ｐゴシック" panose="020B0600070205080204" pitchFamily="50" charset="-128"/>
                <a:cs typeface="+mn-cs"/>
              </a:rPr>
              <a:t>Chec</a:t>
            </a:r>
            <a:r>
              <a:rPr kumimoji="1" lang="en-US" altLang="ja-JP"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rPr>
              <a:t>k</a:t>
            </a:r>
            <a:endParaRPr kumimoji="1" lang="ja-JP" altLang="en-US"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endParaRPr>
          </a:p>
        </p:txBody>
      </p:sp>
      <p:sp>
        <p:nvSpPr>
          <p:cNvPr id="73" name="テキスト ボックス 72"/>
          <p:cNvSpPr txBox="1"/>
          <p:nvPr/>
        </p:nvSpPr>
        <p:spPr>
          <a:xfrm>
            <a:off x="77272" y="4762062"/>
            <a:ext cx="412325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Arial Black" panose="020B0A04020102020204" pitchFamily="34" charset="0"/>
                <a:ea typeface="ＭＳ Ｐゴシック" panose="020B0600070205080204" pitchFamily="50" charset="-128"/>
                <a:cs typeface="+mn-cs"/>
              </a:rPr>
              <a:t>Actio</a:t>
            </a:r>
            <a:r>
              <a:rPr kumimoji="1" lang="en-US" altLang="ja-JP"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rPr>
              <a:t>n</a:t>
            </a:r>
            <a:endParaRPr kumimoji="1" lang="ja-JP" altLang="en-US"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endParaRPr>
          </a:p>
        </p:txBody>
      </p:sp>
      <p:sp>
        <p:nvSpPr>
          <p:cNvPr id="74" name="テキスト ボックス 73"/>
          <p:cNvSpPr txBox="1"/>
          <p:nvPr/>
        </p:nvSpPr>
        <p:spPr>
          <a:xfrm>
            <a:off x="163526" y="5576183"/>
            <a:ext cx="3982053"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〇景観形成に寄与した公共事業の事例紹介</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〇景観アドバイザーへの報告した結果（アドバイザーによる</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評価）周知</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〇景観に関する講習会の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r>
              <a:rPr kumimoji="0" lang="ja-JP" altLang="en-US" sz="12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など</a:t>
            </a:r>
            <a:endParaRPr kumimoji="0" lang="en-US" altLang="ja-JP" sz="12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テキスト ボックス 74"/>
          <p:cNvSpPr txBox="1"/>
          <p:nvPr/>
        </p:nvSpPr>
        <p:spPr>
          <a:xfrm>
            <a:off x="4102445" y="5890763"/>
            <a:ext cx="80021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評価結果</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の蓄積</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6" name="正方形/長方形 75"/>
          <p:cNvSpPr/>
          <p:nvPr/>
        </p:nvSpPr>
        <p:spPr>
          <a:xfrm>
            <a:off x="182553" y="1802291"/>
            <a:ext cx="1461146" cy="2278086"/>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上下矢印 76"/>
          <p:cNvSpPr/>
          <p:nvPr/>
        </p:nvSpPr>
        <p:spPr>
          <a:xfrm rot="5400000">
            <a:off x="3659935" y="1255972"/>
            <a:ext cx="393659" cy="4849224"/>
          </a:xfrm>
          <a:prstGeom prst="upDown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正方形/長方形 77"/>
          <p:cNvSpPr/>
          <p:nvPr/>
        </p:nvSpPr>
        <p:spPr>
          <a:xfrm>
            <a:off x="182553" y="1085843"/>
            <a:ext cx="1484872" cy="686894"/>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正方形/長方形 78"/>
          <p:cNvSpPr/>
          <p:nvPr/>
        </p:nvSpPr>
        <p:spPr>
          <a:xfrm>
            <a:off x="180305" y="1085843"/>
            <a:ext cx="1463393" cy="2994533"/>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テキスト ボックス 79"/>
          <p:cNvSpPr txBox="1"/>
          <p:nvPr/>
        </p:nvSpPr>
        <p:spPr>
          <a:xfrm>
            <a:off x="7348762" y="894817"/>
            <a:ext cx="17067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府公共事業の実施</a:t>
            </a:r>
          </a:p>
        </p:txBody>
      </p:sp>
      <p:sp>
        <p:nvSpPr>
          <p:cNvPr id="81" name="テキスト ボックス 80"/>
          <p:cNvSpPr txBox="1"/>
          <p:nvPr/>
        </p:nvSpPr>
        <p:spPr>
          <a:xfrm>
            <a:off x="195703" y="1132646"/>
            <a:ext cx="14230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景観に与える</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影響等が</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大きい事業</a:t>
            </a:r>
          </a:p>
        </p:txBody>
      </p:sp>
      <p:sp>
        <p:nvSpPr>
          <p:cNvPr id="82" name="テキスト ボックス 81"/>
          <p:cNvSpPr txBox="1"/>
          <p:nvPr/>
        </p:nvSpPr>
        <p:spPr>
          <a:xfrm>
            <a:off x="176134" y="2949467"/>
            <a:ext cx="14801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上記以外の事業</a:t>
            </a:r>
          </a:p>
        </p:txBody>
      </p:sp>
      <p:sp>
        <p:nvSpPr>
          <p:cNvPr id="83" name="上下矢印 82"/>
          <p:cNvSpPr/>
          <p:nvPr/>
        </p:nvSpPr>
        <p:spPr>
          <a:xfrm rot="5400000">
            <a:off x="2120443" y="1642929"/>
            <a:ext cx="424298" cy="1941034"/>
          </a:xfrm>
          <a:prstGeom prst="upDown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上下矢印 83"/>
          <p:cNvSpPr/>
          <p:nvPr/>
        </p:nvSpPr>
        <p:spPr>
          <a:xfrm rot="5400000">
            <a:off x="2120443" y="516219"/>
            <a:ext cx="424298" cy="1941034"/>
          </a:xfrm>
          <a:prstGeom prst="upDown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5" name="テキスト ボックス 84"/>
          <p:cNvSpPr txBox="1"/>
          <p:nvPr/>
        </p:nvSpPr>
        <p:spPr>
          <a:xfrm>
            <a:off x="6290564" y="1236468"/>
            <a:ext cx="553998" cy="2668959"/>
          </a:xfrm>
          <a:prstGeom prst="rect">
            <a:avLst/>
          </a:prstGeom>
          <a:noFill/>
          <a:ln>
            <a:solidFill>
              <a:sysClr val="windowText" lastClr="000000"/>
            </a:solidFill>
            <a:prstDash val="dash"/>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市町村景観アドバイザー制度</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市町村景観計画の協議・通知など</a:t>
            </a:r>
          </a:p>
        </p:txBody>
      </p:sp>
      <p:sp>
        <p:nvSpPr>
          <p:cNvPr id="86" name="テキスト ボックス 85"/>
          <p:cNvSpPr txBox="1"/>
          <p:nvPr/>
        </p:nvSpPr>
        <p:spPr>
          <a:xfrm>
            <a:off x="2426627" y="1046700"/>
            <a:ext cx="530915" cy="2983113"/>
          </a:xfrm>
          <a:prstGeom prst="rect">
            <a:avLst/>
          </a:prstGeom>
          <a:solidFill>
            <a:srgbClr val="ED7D31">
              <a:lumMod val="40000"/>
              <a:lumOff val="60000"/>
            </a:srgbClr>
          </a:solid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景観配慮への働きかけ</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（（景観部局による事前</a:t>
            </a:r>
            <a:r>
              <a:rPr kumimoji="0" lang="ja-JP" altLang="en-US" sz="105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相談）</a:t>
            </a:r>
            <a:endParaRPr kumimoji="0" lang="en-US" altLang="ja-JP" sz="105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7" name="テキスト ボックス 86"/>
          <p:cNvSpPr txBox="1"/>
          <p:nvPr/>
        </p:nvSpPr>
        <p:spPr>
          <a:xfrm>
            <a:off x="1994886" y="1046798"/>
            <a:ext cx="369332" cy="2983016"/>
          </a:xfrm>
          <a:prstGeom prst="rect">
            <a:avLst/>
          </a:prstGeom>
          <a:solidFill>
            <a:srgbClr val="70AD47">
              <a:lumMod val="40000"/>
              <a:lumOff val="60000"/>
            </a:srgbClr>
          </a:solid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大阪府公共事業景観形成指針の周知</a:t>
            </a:r>
          </a:p>
        </p:txBody>
      </p:sp>
      <p:sp>
        <p:nvSpPr>
          <p:cNvPr id="88" name="左矢印 87"/>
          <p:cNvSpPr/>
          <p:nvPr/>
        </p:nvSpPr>
        <p:spPr>
          <a:xfrm>
            <a:off x="1659711" y="1751286"/>
            <a:ext cx="434992" cy="450761"/>
          </a:xfrm>
          <a:prstGeom prst="leftArrow">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正方形/長方形 88"/>
          <p:cNvSpPr/>
          <p:nvPr/>
        </p:nvSpPr>
        <p:spPr>
          <a:xfrm>
            <a:off x="1945757" y="827857"/>
            <a:ext cx="1069336" cy="3283688"/>
          </a:xfrm>
          <a:prstGeom prst="rect">
            <a:avLst/>
          </a:prstGeom>
          <a:noFill/>
          <a:ln w="12700" cap="flat" cmpd="sng" algn="ctr">
            <a:solidFill>
              <a:srgbClr val="5B9BD5">
                <a:shade val="50000"/>
              </a:srgbClr>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0" name="右矢印 89"/>
          <p:cNvSpPr/>
          <p:nvPr/>
        </p:nvSpPr>
        <p:spPr>
          <a:xfrm>
            <a:off x="5933706" y="1268514"/>
            <a:ext cx="285812" cy="387808"/>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1" name="右矢印 90"/>
          <p:cNvSpPr/>
          <p:nvPr/>
        </p:nvSpPr>
        <p:spPr>
          <a:xfrm>
            <a:off x="5936624" y="2394974"/>
            <a:ext cx="291400" cy="488161"/>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2" name="テキスト ボックス 91"/>
          <p:cNvSpPr txBox="1"/>
          <p:nvPr/>
        </p:nvSpPr>
        <p:spPr>
          <a:xfrm>
            <a:off x="7443814" y="2282369"/>
            <a:ext cx="158435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景観形成の目標</a:t>
            </a:r>
            <a:endParaRPr kumimoji="0" lang="en-US" altLang="ja-JP"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の達成に向けた</a:t>
            </a:r>
            <a:endParaRPr kumimoji="0" lang="en-US" altLang="ja-JP"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公共事業の実施</a:t>
            </a:r>
          </a:p>
        </p:txBody>
      </p:sp>
      <p:sp>
        <p:nvSpPr>
          <p:cNvPr id="93" name="正方形/長方形 92"/>
          <p:cNvSpPr/>
          <p:nvPr/>
        </p:nvSpPr>
        <p:spPr>
          <a:xfrm>
            <a:off x="7409421" y="1188407"/>
            <a:ext cx="1618750" cy="2853895"/>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テキスト ボックス 93"/>
          <p:cNvSpPr txBox="1"/>
          <p:nvPr/>
        </p:nvSpPr>
        <p:spPr>
          <a:xfrm>
            <a:off x="89749" y="789747"/>
            <a:ext cx="16987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府公共事業の構想</a:t>
            </a:r>
          </a:p>
        </p:txBody>
      </p:sp>
      <p:sp>
        <p:nvSpPr>
          <p:cNvPr id="95" name="右矢印 94"/>
          <p:cNvSpPr/>
          <p:nvPr/>
        </p:nvSpPr>
        <p:spPr>
          <a:xfrm>
            <a:off x="7064507" y="1965610"/>
            <a:ext cx="342952" cy="1304241"/>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6" name="正方形/長方形 95"/>
          <p:cNvSpPr/>
          <p:nvPr/>
        </p:nvSpPr>
        <p:spPr>
          <a:xfrm>
            <a:off x="77273" y="568647"/>
            <a:ext cx="6930961" cy="3584307"/>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正方形/長方形 96"/>
          <p:cNvSpPr/>
          <p:nvPr/>
        </p:nvSpPr>
        <p:spPr>
          <a:xfrm>
            <a:off x="7352685" y="577679"/>
            <a:ext cx="1725946" cy="3575275"/>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テキスト ボックス 97"/>
          <p:cNvSpPr txBox="1"/>
          <p:nvPr/>
        </p:nvSpPr>
        <p:spPr>
          <a:xfrm>
            <a:off x="77272" y="517890"/>
            <a:ext cx="706707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Arial Black" panose="020B0A04020102020204" pitchFamily="34" charset="0"/>
                <a:ea typeface="ＭＳ Ｐゴシック" panose="020B0600070205080204" pitchFamily="50" charset="-128"/>
                <a:cs typeface="+mn-cs"/>
              </a:rPr>
              <a:t>Plan</a:t>
            </a:r>
            <a:endParaRPr kumimoji="1" lang="ja-JP" altLang="en-US"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endParaRPr>
          </a:p>
        </p:txBody>
      </p:sp>
      <p:sp>
        <p:nvSpPr>
          <p:cNvPr id="99" name="テキスト ボックス 98"/>
          <p:cNvSpPr txBox="1"/>
          <p:nvPr/>
        </p:nvSpPr>
        <p:spPr>
          <a:xfrm>
            <a:off x="7350724" y="509050"/>
            <a:ext cx="17298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Arial Black" panose="020B0A04020102020204" pitchFamily="34" charset="0"/>
                <a:ea typeface="ＭＳ Ｐゴシック" panose="020B0600070205080204" pitchFamily="50" charset="-128"/>
                <a:cs typeface="+mn-cs"/>
              </a:rPr>
              <a:t>D</a:t>
            </a:r>
            <a:r>
              <a:rPr kumimoji="1" lang="en-US" altLang="ja-JP"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rPr>
              <a:t>o</a:t>
            </a:r>
            <a:endParaRPr kumimoji="1" lang="ja-JP" altLang="en-US"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50" charset="-128"/>
              <a:cs typeface="+mn-cs"/>
            </a:endParaRPr>
          </a:p>
        </p:txBody>
      </p:sp>
      <p:sp>
        <p:nvSpPr>
          <p:cNvPr id="100" name="テキスト ボックス 99"/>
          <p:cNvSpPr txBox="1"/>
          <p:nvPr/>
        </p:nvSpPr>
        <p:spPr>
          <a:xfrm>
            <a:off x="3303109" y="1190150"/>
            <a:ext cx="430887" cy="2921395"/>
          </a:xfrm>
          <a:prstGeom prst="rect">
            <a:avLst/>
          </a:prstGeom>
          <a:solidFill>
            <a:srgbClr val="FFC000">
              <a:lumMod val="60000"/>
              <a:lumOff val="40000"/>
            </a:srgbClr>
          </a:solidFill>
          <a:ln w="28575">
            <a:solidFill>
              <a:sysClr val="windowText" lastClr="000000"/>
            </a:solid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景観形成の目標等の設定</a:t>
            </a:r>
          </a:p>
        </p:txBody>
      </p:sp>
      <p:sp>
        <p:nvSpPr>
          <p:cNvPr id="101" name="正方形/長方形 100"/>
          <p:cNvSpPr/>
          <p:nvPr/>
        </p:nvSpPr>
        <p:spPr>
          <a:xfrm>
            <a:off x="3805042" y="1161076"/>
            <a:ext cx="3118838" cy="2881226"/>
          </a:xfrm>
          <a:prstGeom prst="rect">
            <a:avLst/>
          </a:prstGeom>
          <a:noFill/>
          <a:ln w="12700" cap="flat" cmpd="sng" algn="ctr">
            <a:solidFill>
              <a:srgbClr val="5B9BD5">
                <a:shade val="50000"/>
              </a:srgbClr>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2" name="テキスト ボックス 101"/>
          <p:cNvSpPr txBox="1"/>
          <p:nvPr/>
        </p:nvSpPr>
        <p:spPr>
          <a:xfrm>
            <a:off x="3803080" y="841948"/>
            <a:ext cx="31207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景観形成の目標に沿った計画・設計</a:t>
            </a:r>
          </a:p>
        </p:txBody>
      </p:sp>
      <p:sp>
        <p:nvSpPr>
          <p:cNvPr id="103" name="テキスト ボックス 102"/>
          <p:cNvSpPr txBox="1"/>
          <p:nvPr/>
        </p:nvSpPr>
        <p:spPr>
          <a:xfrm>
            <a:off x="1956645" y="822088"/>
            <a:ext cx="10366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a:t>
            </a:r>
          </a:p>
        </p:txBody>
      </p:sp>
      <p:sp>
        <p:nvSpPr>
          <p:cNvPr id="104" name="角丸四角形 103"/>
          <p:cNvSpPr/>
          <p:nvPr/>
        </p:nvSpPr>
        <p:spPr>
          <a:xfrm>
            <a:off x="3933723" y="3319552"/>
            <a:ext cx="1723495" cy="585875"/>
          </a:xfrm>
          <a:prstGeom prst="round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目標等を踏まえた事業の計画（事業部局内）</a:t>
            </a:r>
          </a:p>
        </p:txBody>
      </p:sp>
      <p:sp>
        <p:nvSpPr>
          <p:cNvPr id="105" name="テキスト ボックス 104"/>
          <p:cNvSpPr txBox="1"/>
          <p:nvPr/>
        </p:nvSpPr>
        <p:spPr>
          <a:xfrm>
            <a:off x="3670208" y="1264671"/>
            <a:ext cx="2236388" cy="92333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景観アドバイザー会議</a:t>
            </a:r>
            <a:endParaRPr kumimoji="0" lang="en-US" altLang="ja-JP"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（義務的）</a:t>
            </a:r>
            <a:endParaRPr kumimoji="0" lang="en-US" altLang="ja-JP"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6" name="テキスト ボックス 105"/>
          <p:cNvSpPr txBox="1"/>
          <p:nvPr/>
        </p:nvSpPr>
        <p:spPr>
          <a:xfrm>
            <a:off x="3670207" y="2232577"/>
            <a:ext cx="2236389" cy="892552"/>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景観アドバイザー会議</a:t>
            </a:r>
            <a:endParaRPr kumimoji="0" lang="en-US" altLang="ja-JP"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（希望制）</a:t>
            </a:r>
            <a:endParaRPr kumimoji="0" lang="en-US" altLang="ja-JP"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9" name="テキスト ボックス 108"/>
          <p:cNvSpPr txBox="1"/>
          <p:nvPr/>
        </p:nvSpPr>
        <p:spPr>
          <a:xfrm>
            <a:off x="5431163" y="4276659"/>
            <a:ext cx="14927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結果・対応等の報告</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6" name="下矢印 115"/>
          <p:cNvSpPr/>
          <p:nvPr/>
        </p:nvSpPr>
        <p:spPr>
          <a:xfrm rot="10800000">
            <a:off x="284703" y="4152953"/>
            <a:ext cx="1166964" cy="587979"/>
          </a:xfrm>
          <a:prstGeom prst="downArrow">
            <a:avLst>
              <a:gd name="adj1" fmla="val 50000"/>
              <a:gd name="adj2" fmla="val 21870"/>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下矢印 116"/>
          <p:cNvSpPr/>
          <p:nvPr/>
        </p:nvSpPr>
        <p:spPr>
          <a:xfrm rot="10800000">
            <a:off x="1826340" y="4152952"/>
            <a:ext cx="1166964" cy="587981"/>
          </a:xfrm>
          <a:prstGeom prst="downArrow">
            <a:avLst>
              <a:gd name="adj1" fmla="val 50000"/>
              <a:gd name="adj2" fmla="val 21870"/>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8" name="右矢印 117"/>
          <p:cNvSpPr/>
          <p:nvPr/>
        </p:nvSpPr>
        <p:spPr>
          <a:xfrm rot="5400000">
            <a:off x="7979585" y="3948785"/>
            <a:ext cx="609110" cy="1017447"/>
          </a:xfrm>
          <a:prstGeom prst="rightArrow">
            <a:avLst>
              <a:gd name="adj1" fmla="val 50000"/>
              <a:gd name="adj2" fmla="val 28272"/>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テキスト ボックス 114"/>
          <p:cNvSpPr txBox="1"/>
          <p:nvPr/>
        </p:nvSpPr>
        <p:spPr>
          <a:xfrm>
            <a:off x="7668561" y="4167767"/>
            <a:ext cx="13965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目標達成について</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自己評価し報告</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4" name="テキスト ボックス 113"/>
          <p:cNvSpPr txBox="1"/>
          <p:nvPr/>
        </p:nvSpPr>
        <p:spPr>
          <a:xfrm>
            <a:off x="1958257" y="4317156"/>
            <a:ext cx="9541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景観部局の</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技術の向上</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3" name="テキスト ボックス 112"/>
          <p:cNvSpPr txBox="1"/>
          <p:nvPr/>
        </p:nvSpPr>
        <p:spPr>
          <a:xfrm>
            <a:off x="362222" y="4291425"/>
            <a:ext cx="11079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府事業の景観</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配慮の底上げ</a:t>
            </a:r>
          </a:p>
        </p:txBody>
      </p:sp>
      <p:sp>
        <p:nvSpPr>
          <p:cNvPr id="56" name="正方形/長方形 55"/>
          <p:cNvSpPr/>
          <p:nvPr/>
        </p:nvSpPr>
        <p:spPr>
          <a:xfrm>
            <a:off x="143508" y="13283"/>
            <a:ext cx="9000492" cy="48186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2000" b="1" u="sng" dirty="0" smtClean="0">
                <a:solidFill>
                  <a:prstClr val="black"/>
                </a:solidFill>
                <a:latin typeface="+mn-ea"/>
              </a:rPr>
              <a:t>公共事業ＰＤＣＡサイクル制度の全体像（案）</a:t>
            </a:r>
            <a:endParaRPr lang="en-US" altLang="ja-JP" sz="2000" b="1" u="sng" noProof="0" dirty="0" smtClean="0">
              <a:solidFill>
                <a:prstClr val="black"/>
              </a:solidFill>
              <a:latin typeface="+mn-ea"/>
            </a:endParaRPr>
          </a:p>
        </p:txBody>
      </p:sp>
      <p:sp>
        <p:nvSpPr>
          <p:cNvPr id="2" name="スライド番号プレースホルダー 1"/>
          <p:cNvSpPr>
            <a:spLocks noGrp="1"/>
          </p:cNvSpPr>
          <p:nvPr>
            <p:ph type="sldNum" sz="quarter" idx="12"/>
          </p:nvPr>
        </p:nvSpPr>
        <p:spPr>
          <a:xfrm>
            <a:off x="7072639" y="6587669"/>
            <a:ext cx="2057400" cy="365125"/>
          </a:xfrm>
        </p:spPr>
        <p:txBody>
          <a:bodyPr/>
          <a:lstStyle/>
          <a:p>
            <a:fld id="{8DDB306B-CB1A-4F92-AE18-14C2D5855DBA}" type="slidenum">
              <a:rPr kumimoji="1" lang="ja-JP" altLang="en-US" smtClean="0"/>
              <a:t>11</a:t>
            </a:fld>
            <a:endParaRPr kumimoji="1" lang="ja-JP" altLang="en-US"/>
          </a:p>
        </p:txBody>
      </p:sp>
    </p:spTree>
    <p:extLst>
      <p:ext uri="{BB962C8B-B14F-4D97-AF65-F5344CB8AC3E}">
        <p14:creationId xmlns:p14="http://schemas.microsoft.com/office/powerpoint/2010/main" val="1040149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0400" y="100614"/>
            <a:ext cx="7993688" cy="6214522"/>
          </a:xfrm>
          <a:prstGeom prst="rect">
            <a:avLst/>
          </a:prstGeom>
          <a:noFill/>
        </p:spPr>
        <p:txBody>
          <a:bodyPr wrap="square" rtlCol="0">
            <a:spAutoFit/>
          </a:bodyPr>
          <a:lstStyle/>
          <a:p>
            <a:pPr lvl="0">
              <a:defRPr/>
            </a:pPr>
            <a:r>
              <a:rPr kumimoji="1" lang="en-US" altLang="ja-JP" sz="2000" dirty="0">
                <a:solidFill>
                  <a:prstClr val="black"/>
                </a:solidFill>
                <a:latin typeface="Arial Black" panose="020B0A04020102020204" pitchFamily="34" charset="0"/>
              </a:rPr>
              <a:t>Plan</a:t>
            </a:r>
            <a:endParaRPr kumimoji="1" lang="ja-JP" altLang="en-US" sz="2000" dirty="0">
              <a:solidFill>
                <a:prstClr val="black"/>
              </a:solidFill>
              <a:latin typeface="Arial Black" panose="020B0A04020102020204" pitchFamily="34" charset="0"/>
            </a:endParaRPr>
          </a:p>
          <a:p>
            <a:pPr marL="171450" indent="-84138">
              <a:buFont typeface="Wingdings" panose="05000000000000000000" pitchFamily="2" charset="2"/>
              <a:buChar char="Ø"/>
            </a:pPr>
            <a:r>
              <a:rPr kumimoji="1" lang="ja-JP" altLang="en-US" sz="1600" b="1" dirty="0" smtClean="0">
                <a:latin typeface="+mn-ea"/>
              </a:rPr>
              <a:t>景観部局</a:t>
            </a:r>
            <a:endParaRPr kumimoji="1" lang="en-US" altLang="ja-JP" sz="1600" b="1" dirty="0" smtClean="0">
              <a:latin typeface="+mn-ea"/>
            </a:endParaRPr>
          </a:p>
          <a:p>
            <a:pPr>
              <a:lnSpc>
                <a:spcPct val="150000"/>
              </a:lnSpc>
            </a:pPr>
            <a:r>
              <a:rPr kumimoji="1" lang="ja-JP" altLang="en-US" sz="1400" dirty="0" smtClean="0">
                <a:latin typeface="+mn-ea"/>
              </a:rPr>
              <a:t>　</a:t>
            </a:r>
            <a:r>
              <a:rPr kumimoji="1" lang="ja-JP" altLang="en-US" sz="1500" dirty="0" smtClean="0">
                <a:latin typeface="+mn-ea"/>
              </a:rPr>
              <a:t>・庁内の事業課に向けて、「</a:t>
            </a:r>
            <a:r>
              <a:rPr kumimoji="1" lang="ja-JP" altLang="en-US" sz="1500" dirty="0">
                <a:latin typeface="+mn-ea"/>
              </a:rPr>
              <a:t>大阪府公共事業景観形成指針」の周知を</a:t>
            </a:r>
            <a:r>
              <a:rPr kumimoji="1" lang="ja-JP" altLang="en-US" sz="1500" dirty="0" smtClean="0">
                <a:latin typeface="+mn-ea"/>
              </a:rPr>
              <a:t>図る</a:t>
            </a:r>
            <a:endParaRPr kumimoji="1" lang="en-US" altLang="ja-JP" sz="1500" dirty="0" smtClean="0">
              <a:latin typeface="+mn-ea"/>
            </a:endParaRPr>
          </a:p>
          <a:p>
            <a:pPr>
              <a:lnSpc>
                <a:spcPct val="150000"/>
              </a:lnSpc>
            </a:pPr>
            <a:r>
              <a:rPr kumimoji="1" lang="ja-JP" altLang="en-US" sz="1500" dirty="0" smtClean="0">
                <a:latin typeface="+mn-ea"/>
              </a:rPr>
              <a:t>　・全ての事業を対象に、景観配慮への働きかけ</a:t>
            </a:r>
            <a:r>
              <a:rPr kumimoji="1" lang="en-US" altLang="ja-JP" sz="1500" dirty="0">
                <a:latin typeface="+mn-ea"/>
              </a:rPr>
              <a:t>※</a:t>
            </a:r>
            <a:r>
              <a:rPr kumimoji="1" lang="ja-JP" altLang="en-US" sz="1500" dirty="0" smtClean="0">
                <a:latin typeface="+mn-ea"/>
              </a:rPr>
              <a:t>を行う</a:t>
            </a:r>
            <a:endParaRPr kumimoji="1" lang="en-US" altLang="ja-JP" sz="1500" dirty="0" smtClean="0">
              <a:latin typeface="+mn-ea"/>
            </a:endParaRPr>
          </a:p>
          <a:p>
            <a:pPr>
              <a:lnSpc>
                <a:spcPct val="150000"/>
              </a:lnSpc>
            </a:pPr>
            <a:r>
              <a:rPr kumimoji="1" lang="ja-JP" altLang="en-US" sz="1500" dirty="0" smtClean="0">
                <a:latin typeface="+mn-ea"/>
              </a:rPr>
              <a:t>　　（</a:t>
            </a:r>
            <a:r>
              <a:rPr kumimoji="1" lang="en-US" altLang="ja-JP" sz="1500" dirty="0" smtClean="0">
                <a:latin typeface="+mn-ea"/>
              </a:rPr>
              <a:t>※</a:t>
            </a:r>
            <a:r>
              <a:rPr kumimoji="1" lang="ja-JP" altLang="en-US" sz="1500" dirty="0" smtClean="0">
                <a:latin typeface="+mn-ea"/>
              </a:rPr>
              <a:t>）・景観配慮に関する事前相談を受け付ける</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　　 　 ・事業計画地の景観計画の概要や類似事業の例など、事業を進めるうえで</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　　　　  知っておくべき事項や景観配慮の参考となる情報提供を行う</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・必要に応じて、景観アドバイザー会議を設置する</a:t>
            </a:r>
            <a:endParaRPr kumimoji="1" lang="en-US" altLang="ja-JP" sz="1500" dirty="0" smtClean="0">
              <a:latin typeface="+mn-ea"/>
            </a:endParaRPr>
          </a:p>
          <a:p>
            <a:pPr>
              <a:lnSpc>
                <a:spcPts val="500"/>
              </a:lnSpc>
            </a:pPr>
            <a:endParaRPr kumimoji="1" lang="en-US" altLang="ja-JP" sz="1600" dirty="0" smtClean="0">
              <a:latin typeface="+mn-ea"/>
            </a:endParaRPr>
          </a:p>
          <a:p>
            <a:pPr>
              <a:lnSpc>
                <a:spcPts val="500"/>
              </a:lnSpc>
            </a:pPr>
            <a:endParaRPr kumimoji="1" lang="en-US" altLang="ja-JP" sz="1600" dirty="0">
              <a:latin typeface="+mn-ea"/>
            </a:endParaRPr>
          </a:p>
          <a:p>
            <a:pPr marL="171450" indent="-84138">
              <a:buFont typeface="Wingdings" panose="05000000000000000000" pitchFamily="2" charset="2"/>
              <a:buChar char="Ø"/>
            </a:pPr>
            <a:r>
              <a:rPr kumimoji="1" lang="ja-JP" altLang="en-US" sz="1600" b="1" dirty="0" smtClean="0">
                <a:latin typeface="+mn-ea"/>
              </a:rPr>
              <a:t>事業部局</a:t>
            </a:r>
            <a:endParaRPr kumimoji="1" lang="en-US" altLang="ja-JP" sz="1600" b="1" dirty="0" smtClean="0">
              <a:latin typeface="+mn-ea"/>
            </a:endParaRPr>
          </a:p>
          <a:p>
            <a:pPr>
              <a:lnSpc>
                <a:spcPct val="150000"/>
              </a:lnSpc>
            </a:pPr>
            <a:r>
              <a:rPr kumimoji="1" lang="ja-JP" altLang="en-US" sz="1400" dirty="0" smtClean="0">
                <a:latin typeface="+mn-ea"/>
              </a:rPr>
              <a:t>　</a:t>
            </a:r>
            <a:r>
              <a:rPr kumimoji="1" lang="ja-JP" altLang="en-US" sz="1500" dirty="0" smtClean="0">
                <a:latin typeface="+mn-ea"/>
              </a:rPr>
              <a:t>・事業を進めるうえで知っておくべき事項や景観配慮の参考となる情報把握に努める</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・必要に応じ、景観部局へ事前相談を行う</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・すべての事業において「景観形成の目標等の設定」を行い、目標に沿った計画・設計を進める</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a:t>
            </a:r>
            <a:r>
              <a:rPr kumimoji="1" lang="ja-JP" altLang="en-US" sz="1500" dirty="0">
                <a:latin typeface="+mn-ea"/>
              </a:rPr>
              <a:t>景観に与える影響等が大きい事業は、目標の設定にあたって、あるいは目標に</a:t>
            </a:r>
            <a:r>
              <a:rPr kumimoji="1" lang="ja-JP" altLang="en-US" sz="1500" dirty="0" smtClean="0">
                <a:latin typeface="+mn-ea"/>
              </a:rPr>
              <a:t>沿った</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　計画</a:t>
            </a:r>
            <a:r>
              <a:rPr kumimoji="1" lang="ja-JP" altLang="en-US" sz="1500" dirty="0">
                <a:latin typeface="+mn-ea"/>
              </a:rPr>
              <a:t>・設計を進めるにあたって、景観アドバイザー会議に諮り、アドバイスを聴取</a:t>
            </a:r>
            <a:r>
              <a:rPr kumimoji="1" lang="ja-JP" altLang="en-US" sz="1500" dirty="0" smtClean="0">
                <a:latin typeface="+mn-ea"/>
              </a:rPr>
              <a:t>する</a:t>
            </a:r>
            <a:endParaRPr kumimoji="1" lang="en-US" altLang="ja-JP" sz="1500" dirty="0" smtClean="0">
              <a:latin typeface="+mn-ea"/>
            </a:endParaRPr>
          </a:p>
          <a:p>
            <a:pPr>
              <a:lnSpc>
                <a:spcPct val="150000"/>
              </a:lnSpc>
            </a:pPr>
            <a:r>
              <a:rPr kumimoji="1" lang="ja-JP" altLang="en-US" sz="1500" dirty="0" smtClean="0">
                <a:latin typeface="+mn-ea"/>
              </a:rPr>
              <a:t>　・その他の事業であっても、希望する事業は、</a:t>
            </a:r>
            <a:r>
              <a:rPr kumimoji="1" lang="ja-JP" altLang="en-US" sz="1500" dirty="0">
                <a:latin typeface="+mn-ea"/>
              </a:rPr>
              <a:t>同様に景観アドバイザー会議に諮り</a:t>
            </a:r>
            <a:r>
              <a:rPr kumimoji="1" lang="ja-JP" altLang="en-US" sz="1500" dirty="0" smtClean="0">
                <a:latin typeface="+mn-ea"/>
              </a:rPr>
              <a:t>、</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　アドバイス</a:t>
            </a:r>
            <a:r>
              <a:rPr kumimoji="1" lang="ja-JP" altLang="en-US" sz="1500" dirty="0">
                <a:latin typeface="+mn-ea"/>
              </a:rPr>
              <a:t>を聴取することが</a:t>
            </a:r>
            <a:r>
              <a:rPr kumimoji="1" lang="ja-JP" altLang="en-US" sz="1500" dirty="0" smtClean="0">
                <a:latin typeface="+mn-ea"/>
              </a:rPr>
              <a:t>できる</a:t>
            </a:r>
            <a:endParaRPr kumimoji="1" lang="en-US" altLang="ja-JP" sz="1500" dirty="0" smtClean="0">
              <a:latin typeface="+mn-ea"/>
            </a:endParaRPr>
          </a:p>
          <a:p>
            <a:pPr>
              <a:lnSpc>
                <a:spcPct val="150000"/>
              </a:lnSpc>
            </a:pPr>
            <a:r>
              <a:rPr kumimoji="1" lang="ja-JP" altLang="en-US" sz="1500" dirty="0">
                <a:latin typeface="+mn-ea"/>
              </a:rPr>
              <a:t>　・計画地の市町村において、市町村のアドバイザー制度に該当する事業や、市町村</a:t>
            </a:r>
            <a:r>
              <a:rPr kumimoji="1" lang="ja-JP" altLang="en-US" sz="1500" dirty="0" smtClean="0">
                <a:latin typeface="+mn-ea"/>
              </a:rPr>
              <a:t>の</a:t>
            </a:r>
            <a:endParaRPr kumimoji="1" lang="en-US" altLang="ja-JP" sz="1500" dirty="0" smtClean="0">
              <a:latin typeface="+mn-ea"/>
            </a:endParaRPr>
          </a:p>
          <a:p>
            <a:pPr>
              <a:lnSpc>
                <a:spcPct val="150000"/>
              </a:lnSpc>
            </a:pPr>
            <a:r>
              <a:rPr kumimoji="1" lang="ja-JP" altLang="en-US" sz="1500" dirty="0">
                <a:latin typeface="+mn-ea"/>
              </a:rPr>
              <a:t>　</a:t>
            </a:r>
            <a:r>
              <a:rPr kumimoji="1" lang="ja-JP" altLang="en-US" sz="1500" dirty="0" smtClean="0">
                <a:latin typeface="+mn-ea"/>
              </a:rPr>
              <a:t> 景観</a:t>
            </a:r>
            <a:r>
              <a:rPr kumimoji="1" lang="ja-JP" altLang="en-US" sz="1500" dirty="0">
                <a:latin typeface="+mn-ea"/>
              </a:rPr>
              <a:t>計画の協議・通知などが必要な事業は、それぞれ</a:t>
            </a:r>
            <a:r>
              <a:rPr kumimoji="1" lang="ja-JP" altLang="en-US" sz="1500" dirty="0" smtClean="0">
                <a:latin typeface="+mn-ea"/>
              </a:rPr>
              <a:t>対応す</a:t>
            </a:r>
            <a:r>
              <a:rPr kumimoji="1" lang="ja-JP" altLang="en-US" sz="1500" dirty="0">
                <a:latin typeface="+mn-ea"/>
              </a:rPr>
              <a:t>る</a:t>
            </a:r>
            <a:endParaRPr kumimoji="1" lang="ja-JP" altLang="en-US" sz="1500" dirty="0" smtClean="0">
              <a:latin typeface="+mn-ea"/>
            </a:endParaRPr>
          </a:p>
        </p:txBody>
      </p:sp>
      <p:sp>
        <p:nvSpPr>
          <p:cNvPr id="6" name="正方形/長方形 5"/>
          <p:cNvSpPr/>
          <p:nvPr/>
        </p:nvSpPr>
        <p:spPr>
          <a:xfrm>
            <a:off x="391508" y="430307"/>
            <a:ext cx="8366120" cy="58848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a:xfrm>
            <a:off x="7086600" y="6462266"/>
            <a:ext cx="2057400" cy="365125"/>
          </a:xfrm>
        </p:spPr>
        <p:txBody>
          <a:bodyPr/>
          <a:lstStyle/>
          <a:p>
            <a:fld id="{8DDB306B-CB1A-4F92-AE18-14C2D5855DBA}" type="slidenum">
              <a:rPr kumimoji="1" lang="ja-JP" altLang="en-US" smtClean="0"/>
              <a:t>12</a:t>
            </a:fld>
            <a:endParaRPr kumimoji="1" lang="ja-JP" altLang="en-US"/>
          </a:p>
        </p:txBody>
      </p:sp>
    </p:spTree>
    <p:extLst>
      <p:ext uri="{BB962C8B-B14F-4D97-AF65-F5344CB8AC3E}">
        <p14:creationId xmlns:p14="http://schemas.microsoft.com/office/powerpoint/2010/main" val="372154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0400" y="-21218"/>
            <a:ext cx="7993688" cy="1615827"/>
          </a:xfrm>
          <a:prstGeom prst="rect">
            <a:avLst/>
          </a:prstGeom>
          <a:noFill/>
        </p:spPr>
        <p:txBody>
          <a:bodyPr wrap="square" rtlCol="0">
            <a:spAutoFit/>
          </a:bodyPr>
          <a:lstStyle/>
          <a:p>
            <a:pPr lvl="0">
              <a:defRPr/>
            </a:pPr>
            <a:r>
              <a:rPr kumimoji="1" lang="en-US" altLang="ja-JP" sz="2000" dirty="0" smtClean="0">
                <a:solidFill>
                  <a:prstClr val="black"/>
                </a:solidFill>
                <a:latin typeface="Arial Black" panose="020B0A04020102020204" pitchFamily="34" charset="0"/>
              </a:rPr>
              <a:t>Do</a:t>
            </a:r>
            <a:endParaRPr kumimoji="1" lang="ja-JP" altLang="en-US" sz="2000" dirty="0">
              <a:solidFill>
                <a:prstClr val="black"/>
              </a:solidFill>
              <a:latin typeface="Arial Black" panose="020B0A04020102020204" pitchFamily="34" charset="0"/>
            </a:endParaRPr>
          </a:p>
          <a:p>
            <a:pPr marL="171450" indent="-84138">
              <a:buFont typeface="Wingdings" panose="05000000000000000000" pitchFamily="2" charset="2"/>
              <a:buChar char="Ø"/>
            </a:pPr>
            <a:r>
              <a:rPr kumimoji="1" lang="ja-JP" altLang="en-US" sz="1600" b="1" dirty="0" smtClean="0">
                <a:latin typeface="+mn-ea"/>
              </a:rPr>
              <a:t>事業部局</a:t>
            </a:r>
            <a:endParaRPr kumimoji="1" lang="en-US" altLang="ja-JP" sz="1600" b="1" dirty="0" smtClean="0">
              <a:latin typeface="+mn-ea"/>
            </a:endParaRPr>
          </a:p>
          <a:p>
            <a:pPr>
              <a:lnSpc>
                <a:spcPct val="150000"/>
              </a:lnSpc>
            </a:pPr>
            <a:r>
              <a:rPr kumimoji="1" lang="ja-JP" altLang="en-US" sz="1400" dirty="0">
                <a:latin typeface="+mn-ea"/>
              </a:rPr>
              <a:t>　</a:t>
            </a:r>
            <a:r>
              <a:rPr kumimoji="1" lang="ja-JP" altLang="en-US" sz="1400" dirty="0" smtClean="0">
                <a:latin typeface="+mn-ea"/>
              </a:rPr>
              <a:t>・景観</a:t>
            </a:r>
            <a:r>
              <a:rPr kumimoji="1" lang="ja-JP" altLang="en-US" sz="1400" dirty="0">
                <a:latin typeface="+mn-ea"/>
              </a:rPr>
              <a:t>形成の目標の達成に向けた事業実施を</a:t>
            </a:r>
            <a:r>
              <a:rPr kumimoji="1" lang="ja-JP" altLang="en-US" sz="1400" dirty="0" smtClean="0">
                <a:latin typeface="+mn-ea"/>
              </a:rPr>
              <a:t>行う</a:t>
            </a:r>
            <a:endParaRPr kumimoji="1" lang="ja-JP" altLang="en-US" sz="1400" dirty="0">
              <a:latin typeface="+mn-ea"/>
            </a:endParaRPr>
          </a:p>
          <a:p>
            <a:pPr>
              <a:lnSpc>
                <a:spcPct val="150000"/>
              </a:lnSpc>
            </a:pPr>
            <a:r>
              <a:rPr kumimoji="1" lang="ja-JP" altLang="en-US" sz="1400" dirty="0">
                <a:latin typeface="+mn-ea"/>
              </a:rPr>
              <a:t>　</a:t>
            </a:r>
            <a:r>
              <a:rPr kumimoji="1" lang="ja-JP" altLang="en-US" sz="1400" dirty="0" smtClean="0">
                <a:latin typeface="+mn-ea"/>
              </a:rPr>
              <a:t>・</a:t>
            </a:r>
            <a:r>
              <a:rPr kumimoji="1" lang="ja-JP" altLang="en-US" sz="1400" dirty="0">
                <a:latin typeface="+mn-ea"/>
              </a:rPr>
              <a:t>景観上の目標、目標に基づく計画内容は設計担当から工事担当へ伝</a:t>
            </a:r>
            <a:r>
              <a:rPr kumimoji="1" lang="ja-JP" altLang="en-US" sz="1400" dirty="0" smtClean="0">
                <a:latin typeface="+mn-ea"/>
              </a:rPr>
              <a:t>達する</a:t>
            </a:r>
            <a:endParaRPr kumimoji="1" lang="ja-JP" altLang="en-US" sz="1400" dirty="0">
              <a:latin typeface="+mn-ea"/>
            </a:endParaRPr>
          </a:p>
          <a:p>
            <a:pPr>
              <a:lnSpc>
                <a:spcPct val="150000"/>
              </a:lnSpc>
            </a:pPr>
            <a:r>
              <a:rPr kumimoji="1" lang="ja-JP" altLang="en-US" sz="1400" dirty="0" smtClean="0">
                <a:latin typeface="+mn-ea"/>
              </a:rPr>
              <a:t>　・</a:t>
            </a:r>
            <a:r>
              <a:rPr kumimoji="1" lang="ja-JP" altLang="en-US" sz="1400" dirty="0">
                <a:latin typeface="+mn-ea"/>
              </a:rPr>
              <a:t>景観の目標に関わる変更が生じる場合には、事業部局は景観部局へ報告する</a:t>
            </a:r>
            <a:endParaRPr kumimoji="1" lang="ja-JP" altLang="en-US" sz="1400" dirty="0" smtClean="0">
              <a:latin typeface="+mn-ea"/>
            </a:endParaRPr>
          </a:p>
        </p:txBody>
      </p:sp>
      <p:sp>
        <p:nvSpPr>
          <p:cNvPr id="6" name="テキスト ボックス 5"/>
          <p:cNvSpPr txBox="1"/>
          <p:nvPr/>
        </p:nvSpPr>
        <p:spPr>
          <a:xfrm>
            <a:off x="490400" y="1636352"/>
            <a:ext cx="7993688" cy="3218830"/>
          </a:xfrm>
          <a:prstGeom prst="rect">
            <a:avLst/>
          </a:prstGeom>
          <a:noFill/>
        </p:spPr>
        <p:txBody>
          <a:bodyPr wrap="square" rtlCol="0">
            <a:spAutoFit/>
          </a:bodyPr>
          <a:lstStyle/>
          <a:p>
            <a:pPr lvl="0">
              <a:defRPr/>
            </a:pPr>
            <a:r>
              <a:rPr kumimoji="1" lang="en-US" altLang="ja-JP" sz="2000" dirty="0" smtClean="0">
                <a:solidFill>
                  <a:prstClr val="black"/>
                </a:solidFill>
                <a:latin typeface="Arial Black" panose="020B0A04020102020204" pitchFamily="34" charset="0"/>
              </a:rPr>
              <a:t>Check</a:t>
            </a:r>
            <a:endParaRPr kumimoji="1" lang="ja-JP" altLang="en-US" sz="2000" dirty="0">
              <a:solidFill>
                <a:prstClr val="black"/>
              </a:solidFill>
              <a:latin typeface="Arial Black" panose="020B0A04020102020204" pitchFamily="34" charset="0"/>
            </a:endParaRPr>
          </a:p>
          <a:p>
            <a:pPr marL="171450" indent="-84138">
              <a:buFont typeface="Wingdings" panose="05000000000000000000" pitchFamily="2" charset="2"/>
              <a:buChar char="Ø"/>
            </a:pPr>
            <a:r>
              <a:rPr kumimoji="1" lang="ja-JP" altLang="en-US" sz="1600" b="1" dirty="0" smtClean="0">
                <a:latin typeface="+mn-ea"/>
              </a:rPr>
              <a:t>景観部局</a:t>
            </a:r>
            <a:endParaRPr kumimoji="1" lang="en-US" altLang="ja-JP" sz="1600" b="1" dirty="0" smtClean="0">
              <a:latin typeface="+mn-ea"/>
            </a:endParaRPr>
          </a:p>
          <a:p>
            <a:pPr>
              <a:lnSpc>
                <a:spcPct val="150000"/>
              </a:lnSpc>
            </a:pPr>
            <a:r>
              <a:rPr kumimoji="1" lang="ja-JP" altLang="en-US" sz="1400" dirty="0">
                <a:latin typeface="+mn-ea"/>
              </a:rPr>
              <a:t>　</a:t>
            </a:r>
            <a:r>
              <a:rPr kumimoji="1" lang="ja-JP" altLang="en-US" sz="1400" dirty="0" smtClean="0">
                <a:latin typeface="+mn-ea"/>
              </a:rPr>
              <a:t>・事業部局より、報告された自己評価の結果を景観アドバイザーへ</a:t>
            </a:r>
            <a:r>
              <a:rPr kumimoji="1" lang="ja-JP" altLang="en-US" sz="1400" dirty="0" smtClean="0">
                <a:latin typeface="+mn-ea"/>
              </a:rPr>
              <a:t>報告</a:t>
            </a:r>
            <a:r>
              <a:rPr kumimoji="1" lang="en-US" altLang="ja-JP" sz="1400" dirty="0" smtClean="0">
                <a:latin typeface="+mn-ea"/>
              </a:rPr>
              <a:t>※</a:t>
            </a:r>
            <a:r>
              <a:rPr kumimoji="1" lang="ja-JP" altLang="en-US" sz="1400" dirty="0" smtClean="0">
                <a:latin typeface="+mn-ea"/>
              </a:rPr>
              <a:t>する</a:t>
            </a:r>
            <a:endParaRPr kumimoji="1" lang="en-US" altLang="ja-JP" sz="1400" dirty="0" smtClean="0">
              <a:latin typeface="+mn-ea"/>
            </a:endParaRPr>
          </a:p>
          <a:p>
            <a:pPr>
              <a:lnSpc>
                <a:spcPct val="150000"/>
              </a:lnSpc>
            </a:pPr>
            <a:r>
              <a:rPr kumimoji="1" lang="ja-JP" altLang="en-US" sz="1400" dirty="0">
                <a:latin typeface="+mn-ea"/>
              </a:rPr>
              <a:t>　</a:t>
            </a:r>
            <a:r>
              <a:rPr kumimoji="1" lang="ja-JP" altLang="en-US" sz="1400" dirty="0" smtClean="0">
                <a:latin typeface="+mn-ea"/>
              </a:rPr>
              <a:t>　（</a:t>
            </a:r>
            <a:r>
              <a:rPr kumimoji="1" lang="en-US" altLang="ja-JP" sz="1400" dirty="0" smtClean="0">
                <a:latin typeface="+mn-ea"/>
              </a:rPr>
              <a:t>※</a:t>
            </a:r>
            <a:r>
              <a:rPr kumimoji="1" lang="ja-JP" altLang="en-US" sz="1400" dirty="0" smtClean="0">
                <a:latin typeface="+mn-ea"/>
              </a:rPr>
              <a:t>）・アドバイザー会議を受けた事業について、設計が固まった時点</a:t>
            </a:r>
            <a:endParaRPr kumimoji="1" lang="en-US" altLang="ja-JP" sz="1400" dirty="0" smtClean="0">
              <a:latin typeface="+mn-ea"/>
            </a:endParaRPr>
          </a:p>
          <a:p>
            <a:pPr>
              <a:lnSpc>
                <a:spcPct val="150000"/>
              </a:lnSpc>
            </a:pPr>
            <a:r>
              <a:rPr kumimoji="1" lang="ja-JP" altLang="en-US" sz="1400" dirty="0">
                <a:latin typeface="+mn-ea"/>
              </a:rPr>
              <a:t>　</a:t>
            </a:r>
            <a:r>
              <a:rPr kumimoji="1" lang="ja-JP" altLang="en-US" sz="1400" dirty="0" smtClean="0">
                <a:latin typeface="+mn-ea"/>
              </a:rPr>
              <a:t>　　　　・すべての事業について、事業が完了した時点</a:t>
            </a:r>
            <a:endParaRPr kumimoji="1" lang="en-US" altLang="ja-JP" sz="1400" dirty="0">
              <a:latin typeface="+mn-ea"/>
            </a:endParaRPr>
          </a:p>
          <a:p>
            <a:pPr>
              <a:lnSpc>
                <a:spcPts val="500"/>
              </a:lnSpc>
            </a:pPr>
            <a:endParaRPr kumimoji="1" lang="en-US" altLang="ja-JP" sz="1400" dirty="0">
              <a:latin typeface="+mn-ea"/>
            </a:endParaRPr>
          </a:p>
          <a:p>
            <a:pPr marL="171450" indent="-84138">
              <a:buFont typeface="Wingdings" panose="05000000000000000000" pitchFamily="2" charset="2"/>
              <a:buChar char="Ø"/>
            </a:pPr>
            <a:r>
              <a:rPr kumimoji="1" lang="ja-JP" altLang="en-US" sz="1400" dirty="0" smtClean="0">
                <a:latin typeface="+mn-ea"/>
              </a:rPr>
              <a:t>　</a:t>
            </a:r>
            <a:r>
              <a:rPr kumimoji="1" lang="ja-JP" altLang="en-US" sz="1600" b="1" dirty="0" smtClean="0">
                <a:latin typeface="+mn-ea"/>
              </a:rPr>
              <a:t>事業部局</a:t>
            </a:r>
            <a:endParaRPr kumimoji="1" lang="en-US" altLang="ja-JP" sz="1600" b="1" dirty="0" smtClean="0">
              <a:latin typeface="+mn-ea"/>
            </a:endParaRPr>
          </a:p>
          <a:p>
            <a:pPr>
              <a:lnSpc>
                <a:spcPct val="150000"/>
              </a:lnSpc>
            </a:pPr>
            <a:r>
              <a:rPr kumimoji="1" lang="ja-JP" altLang="en-US" sz="1400" dirty="0">
                <a:latin typeface="+mn-ea"/>
              </a:rPr>
              <a:t>　・府及び市町村のアドバイザー会議を受けた</a:t>
            </a:r>
            <a:r>
              <a:rPr kumimoji="1" lang="ja-JP" altLang="en-US" sz="1400" dirty="0" smtClean="0">
                <a:latin typeface="+mn-ea"/>
              </a:rPr>
              <a:t>事業について、設計が固まった段階で、会議</a:t>
            </a:r>
            <a:r>
              <a:rPr kumimoji="1" lang="ja-JP" altLang="en-US" sz="1400" dirty="0">
                <a:latin typeface="+mn-ea"/>
              </a:rPr>
              <a:t>で</a:t>
            </a:r>
            <a:r>
              <a:rPr kumimoji="1" lang="ja-JP" altLang="en-US" sz="1400" dirty="0" smtClean="0">
                <a:latin typeface="+mn-ea"/>
              </a:rPr>
              <a:t>受けた</a:t>
            </a:r>
            <a:endParaRPr kumimoji="1" lang="en-US" altLang="ja-JP" sz="1400" dirty="0" smtClean="0">
              <a:latin typeface="+mn-ea"/>
            </a:endParaRPr>
          </a:p>
          <a:p>
            <a:pPr>
              <a:lnSpc>
                <a:spcPct val="150000"/>
              </a:lnSpc>
            </a:pPr>
            <a:r>
              <a:rPr kumimoji="1" lang="ja-JP" altLang="en-US" sz="1400" dirty="0">
                <a:latin typeface="+mn-ea"/>
              </a:rPr>
              <a:t>　 </a:t>
            </a:r>
            <a:r>
              <a:rPr kumimoji="1" lang="ja-JP" altLang="en-US" sz="1400" dirty="0" smtClean="0">
                <a:latin typeface="+mn-ea"/>
              </a:rPr>
              <a:t>アドバイス</a:t>
            </a:r>
            <a:r>
              <a:rPr kumimoji="1" lang="ja-JP" altLang="en-US" sz="1400" dirty="0">
                <a:latin typeface="+mn-ea"/>
              </a:rPr>
              <a:t>の内容とその対応状況</a:t>
            </a:r>
            <a:r>
              <a:rPr kumimoji="1" lang="ja-JP" altLang="en-US" sz="1400" dirty="0" smtClean="0">
                <a:latin typeface="+mn-ea"/>
              </a:rPr>
              <a:t>を</a:t>
            </a:r>
            <a:r>
              <a:rPr kumimoji="1" lang="ja-JP" altLang="en-US" sz="1400" dirty="0">
                <a:latin typeface="+mn-ea"/>
              </a:rPr>
              <a:t>、</a:t>
            </a:r>
            <a:r>
              <a:rPr kumimoji="1" lang="ja-JP" altLang="en-US" sz="1400" dirty="0" smtClean="0">
                <a:latin typeface="+mn-ea"/>
              </a:rPr>
              <a:t>事業</a:t>
            </a:r>
            <a:r>
              <a:rPr kumimoji="1" lang="ja-JP" altLang="en-US" sz="1400" dirty="0">
                <a:latin typeface="+mn-ea"/>
              </a:rPr>
              <a:t>部局で確認（自己評価）し、景観部局へ報告</a:t>
            </a:r>
            <a:r>
              <a:rPr kumimoji="1" lang="ja-JP" altLang="en-US" sz="1400" dirty="0" smtClean="0">
                <a:latin typeface="+mn-ea"/>
              </a:rPr>
              <a:t>する</a:t>
            </a:r>
            <a:endParaRPr kumimoji="1" lang="en-US" altLang="ja-JP" sz="1400" dirty="0" smtClean="0">
              <a:latin typeface="+mn-ea"/>
            </a:endParaRPr>
          </a:p>
          <a:p>
            <a:pPr>
              <a:lnSpc>
                <a:spcPct val="150000"/>
              </a:lnSpc>
            </a:pPr>
            <a:r>
              <a:rPr kumimoji="1" lang="ja-JP" altLang="en-US" sz="1400" dirty="0">
                <a:latin typeface="+mn-ea"/>
              </a:rPr>
              <a:t>　</a:t>
            </a:r>
            <a:r>
              <a:rPr kumimoji="1" lang="ja-JP" altLang="en-US" sz="1400" dirty="0" smtClean="0">
                <a:latin typeface="+mn-ea"/>
              </a:rPr>
              <a:t>・すべての事業について、事業が完了した段階</a:t>
            </a:r>
            <a:r>
              <a:rPr kumimoji="1" lang="ja-JP" altLang="en-US" sz="1400" dirty="0">
                <a:latin typeface="+mn-ea"/>
              </a:rPr>
              <a:t>で、目標の達成度合いを事業部局で確認（自己評価）し</a:t>
            </a:r>
            <a:r>
              <a:rPr kumimoji="1" lang="ja-JP" altLang="en-US" sz="1400" dirty="0" smtClean="0">
                <a:latin typeface="+mn-ea"/>
              </a:rPr>
              <a:t>、</a:t>
            </a:r>
            <a:endParaRPr kumimoji="1" lang="en-US" altLang="ja-JP" sz="1400" dirty="0" smtClean="0">
              <a:latin typeface="+mn-ea"/>
            </a:endParaRPr>
          </a:p>
          <a:p>
            <a:pPr>
              <a:lnSpc>
                <a:spcPct val="150000"/>
              </a:lnSpc>
            </a:pPr>
            <a:r>
              <a:rPr kumimoji="1" lang="ja-JP" altLang="en-US" sz="1400" dirty="0">
                <a:latin typeface="+mn-ea"/>
              </a:rPr>
              <a:t>　</a:t>
            </a:r>
            <a:r>
              <a:rPr kumimoji="1" lang="ja-JP" altLang="en-US" sz="1400" dirty="0" smtClean="0">
                <a:latin typeface="+mn-ea"/>
              </a:rPr>
              <a:t> 景観</a:t>
            </a:r>
            <a:r>
              <a:rPr kumimoji="1" lang="ja-JP" altLang="en-US" sz="1400" dirty="0">
                <a:latin typeface="+mn-ea"/>
              </a:rPr>
              <a:t>部局へ報告</a:t>
            </a:r>
            <a:r>
              <a:rPr kumimoji="1" lang="ja-JP" altLang="en-US" sz="1400" dirty="0" smtClean="0">
                <a:latin typeface="+mn-ea"/>
              </a:rPr>
              <a:t>する</a:t>
            </a:r>
          </a:p>
        </p:txBody>
      </p:sp>
      <p:sp>
        <p:nvSpPr>
          <p:cNvPr id="17" name="テキスト ボックス 16"/>
          <p:cNvSpPr txBox="1"/>
          <p:nvPr/>
        </p:nvSpPr>
        <p:spPr>
          <a:xfrm>
            <a:off x="490400" y="4865412"/>
            <a:ext cx="7993688" cy="2003112"/>
          </a:xfrm>
          <a:prstGeom prst="rect">
            <a:avLst/>
          </a:prstGeom>
          <a:noFill/>
        </p:spPr>
        <p:txBody>
          <a:bodyPr wrap="square" rtlCol="0">
            <a:spAutoFit/>
          </a:bodyPr>
          <a:lstStyle/>
          <a:p>
            <a:pPr lvl="0">
              <a:defRPr/>
            </a:pPr>
            <a:r>
              <a:rPr kumimoji="1" lang="en-US" altLang="ja-JP" sz="2000" dirty="0" smtClean="0">
                <a:solidFill>
                  <a:prstClr val="black"/>
                </a:solidFill>
                <a:latin typeface="Arial Black" panose="020B0A04020102020204" pitchFamily="34" charset="0"/>
              </a:rPr>
              <a:t>Action</a:t>
            </a:r>
            <a:endParaRPr kumimoji="1" lang="ja-JP" altLang="en-US" sz="2000" dirty="0">
              <a:solidFill>
                <a:prstClr val="black"/>
              </a:solidFill>
              <a:latin typeface="Arial Black" panose="020B0A04020102020204" pitchFamily="34" charset="0"/>
            </a:endParaRPr>
          </a:p>
          <a:p>
            <a:pPr marL="171450" indent="-84138">
              <a:buFont typeface="Wingdings" panose="05000000000000000000" pitchFamily="2" charset="2"/>
              <a:buChar char="Ø"/>
            </a:pPr>
            <a:r>
              <a:rPr kumimoji="1" lang="ja-JP" altLang="en-US" sz="1600" b="1" dirty="0" smtClean="0">
                <a:latin typeface="+mn-ea"/>
              </a:rPr>
              <a:t>景観部局</a:t>
            </a:r>
            <a:endParaRPr kumimoji="1" lang="en-US" altLang="ja-JP" sz="1600" b="1" dirty="0" smtClean="0">
              <a:latin typeface="+mn-ea"/>
            </a:endParaRPr>
          </a:p>
          <a:p>
            <a:pPr>
              <a:lnSpc>
                <a:spcPct val="150000"/>
              </a:lnSpc>
            </a:pPr>
            <a:r>
              <a:rPr kumimoji="1" lang="ja-JP" altLang="en-US" sz="1400" dirty="0">
                <a:latin typeface="+mn-ea"/>
              </a:rPr>
              <a:t>　・景観形成に寄与した公共事業の事例を庁内ポータルサイト等に掲載し、事業部局に紹介</a:t>
            </a:r>
            <a:r>
              <a:rPr kumimoji="1" lang="ja-JP" altLang="en-US" sz="1400" dirty="0" smtClean="0">
                <a:latin typeface="+mn-ea"/>
              </a:rPr>
              <a:t>する</a:t>
            </a:r>
            <a:endParaRPr kumimoji="1" lang="ja-JP" altLang="en-US" sz="1400" dirty="0">
              <a:latin typeface="+mn-ea"/>
            </a:endParaRPr>
          </a:p>
          <a:p>
            <a:pPr>
              <a:lnSpc>
                <a:spcPct val="150000"/>
              </a:lnSpc>
            </a:pPr>
            <a:r>
              <a:rPr kumimoji="1" lang="ja-JP" altLang="en-US" sz="1400" dirty="0" smtClean="0">
                <a:latin typeface="+mn-ea"/>
              </a:rPr>
              <a:t>  ・</a:t>
            </a:r>
            <a:r>
              <a:rPr kumimoji="1" lang="ja-JP" altLang="en-US" sz="1400" dirty="0">
                <a:latin typeface="+mn-ea"/>
              </a:rPr>
              <a:t>事業完了時の自己評価を景観アドバイザーに報告した結果（アドバイザーによる評価）</a:t>
            </a:r>
            <a:r>
              <a:rPr kumimoji="1" lang="ja-JP" altLang="en-US" sz="1400" dirty="0" smtClean="0">
                <a:latin typeface="+mn-ea"/>
              </a:rPr>
              <a:t>を事業</a:t>
            </a:r>
            <a:r>
              <a:rPr kumimoji="1" lang="ja-JP" altLang="en-US" sz="1400" dirty="0">
                <a:latin typeface="+mn-ea"/>
              </a:rPr>
              <a:t>部局</a:t>
            </a:r>
            <a:r>
              <a:rPr kumimoji="1" lang="ja-JP" altLang="en-US" sz="1400" dirty="0" smtClean="0">
                <a:latin typeface="+mn-ea"/>
              </a:rPr>
              <a:t>に</a:t>
            </a:r>
            <a:endParaRPr kumimoji="1" lang="en-US" altLang="ja-JP" sz="1400" dirty="0" smtClean="0">
              <a:latin typeface="+mn-ea"/>
            </a:endParaRPr>
          </a:p>
          <a:p>
            <a:pPr>
              <a:lnSpc>
                <a:spcPct val="150000"/>
              </a:lnSpc>
            </a:pPr>
            <a:r>
              <a:rPr kumimoji="1" lang="ja-JP" altLang="en-US" sz="1400" dirty="0">
                <a:latin typeface="+mn-ea"/>
              </a:rPr>
              <a:t>　 </a:t>
            </a:r>
            <a:r>
              <a:rPr kumimoji="1" lang="ja-JP" altLang="en-US" sz="1400" dirty="0" smtClean="0">
                <a:latin typeface="+mn-ea"/>
              </a:rPr>
              <a:t>周知する</a:t>
            </a:r>
            <a:endParaRPr kumimoji="1" lang="ja-JP" altLang="en-US" sz="1400" dirty="0">
              <a:latin typeface="+mn-ea"/>
            </a:endParaRPr>
          </a:p>
          <a:p>
            <a:pPr>
              <a:lnSpc>
                <a:spcPct val="150000"/>
              </a:lnSpc>
            </a:pPr>
            <a:r>
              <a:rPr kumimoji="1" lang="ja-JP" altLang="en-US" sz="1400" dirty="0" smtClean="0">
                <a:latin typeface="+mn-ea"/>
              </a:rPr>
              <a:t>  ・</a:t>
            </a:r>
            <a:r>
              <a:rPr kumimoji="1" lang="ja-JP" altLang="en-US" sz="1400" dirty="0">
                <a:latin typeface="+mn-ea"/>
              </a:rPr>
              <a:t>景観に関する講習会を実施</a:t>
            </a:r>
            <a:r>
              <a:rPr kumimoji="1" lang="ja-JP" altLang="en-US" sz="1400" dirty="0" smtClean="0">
                <a:latin typeface="+mn-ea"/>
              </a:rPr>
              <a:t>する</a:t>
            </a:r>
            <a:endParaRPr kumimoji="1" lang="ja-JP" altLang="en-US" sz="1400" dirty="0">
              <a:latin typeface="+mn-ea"/>
            </a:endParaRPr>
          </a:p>
          <a:p>
            <a:pPr>
              <a:lnSpc>
                <a:spcPts val="500"/>
              </a:lnSpc>
            </a:pPr>
            <a:endParaRPr kumimoji="1" lang="ja-JP" altLang="en-US" sz="1400" dirty="0" smtClean="0">
              <a:latin typeface="+mn-ea"/>
            </a:endParaRPr>
          </a:p>
        </p:txBody>
      </p:sp>
      <p:sp>
        <p:nvSpPr>
          <p:cNvPr id="11" name="正方形/長方形 10"/>
          <p:cNvSpPr/>
          <p:nvPr/>
        </p:nvSpPr>
        <p:spPr>
          <a:xfrm>
            <a:off x="391508" y="1981750"/>
            <a:ext cx="8366120" cy="280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391508" y="303498"/>
            <a:ext cx="8366120" cy="1267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391508" y="5200580"/>
            <a:ext cx="8366120" cy="15363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13</a:t>
            </a:fld>
            <a:endParaRPr kumimoji="1" lang="ja-JP" altLang="en-US"/>
          </a:p>
        </p:txBody>
      </p:sp>
    </p:spTree>
    <p:extLst>
      <p:ext uri="{BB962C8B-B14F-4D97-AF65-F5344CB8AC3E}">
        <p14:creationId xmlns:p14="http://schemas.microsoft.com/office/powerpoint/2010/main" val="15543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3508" y="119957"/>
            <a:ext cx="9000492" cy="48186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2000" b="1" u="sng" noProof="0" dirty="0" smtClean="0">
                <a:solidFill>
                  <a:prstClr val="black"/>
                </a:solidFill>
                <a:latin typeface="+mn-ea"/>
              </a:rPr>
              <a:t>モデル対象施設（こんごう福祉センター）の概要</a:t>
            </a:r>
            <a:endParaRPr lang="en-US" altLang="ja-JP" sz="2000" b="1" u="sng" noProof="0" dirty="0" smtClean="0">
              <a:solidFill>
                <a:prstClr val="black"/>
              </a:solidFill>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14</a:t>
            </a:fld>
            <a:endParaRPr kumimoji="1" lang="ja-JP" altLang="en-US" dirty="0"/>
          </a:p>
        </p:txBody>
      </p:sp>
      <p:sp>
        <p:nvSpPr>
          <p:cNvPr id="7" name="テキスト ボックス 6"/>
          <p:cNvSpPr txBox="1"/>
          <p:nvPr/>
        </p:nvSpPr>
        <p:spPr>
          <a:xfrm>
            <a:off x="520609" y="1215412"/>
            <a:ext cx="817263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noProof="0" dirty="0" smtClean="0">
                <a:solidFill>
                  <a:prstClr val="black"/>
                </a:solidFill>
                <a:latin typeface="Calibri" panose="020F0502020204030204"/>
                <a:ea typeface="ＭＳ Ｐゴシック" panose="020B0600070205080204" pitchFamily="50" charset="-128"/>
              </a:rPr>
              <a:t>計画概要</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正方形/長方形 8"/>
          <p:cNvSpPr/>
          <p:nvPr/>
        </p:nvSpPr>
        <p:spPr>
          <a:xfrm>
            <a:off x="391508" y="1158523"/>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2"/>
          <p:cNvSpPr txBox="1">
            <a:spLocks noChangeArrowheads="1"/>
          </p:cNvSpPr>
          <p:nvPr/>
        </p:nvSpPr>
        <p:spPr bwMode="auto">
          <a:xfrm>
            <a:off x="339992" y="557238"/>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5" marR="66675" lvl="0">
              <a:defRPr/>
            </a:pPr>
            <a:r>
              <a:rPr lang="ja-JP" altLang="en-US" sz="1600" kern="100" dirty="0" smtClean="0">
                <a:solidFill>
                  <a:prstClr val="black"/>
                </a:solidFill>
                <a:latin typeface="+mn-ea"/>
                <a:cs typeface="Times New Roman" panose="02020603050405020304" pitchFamily="18" charset="0"/>
              </a:rPr>
              <a:t>◆大阪</a:t>
            </a:r>
            <a:r>
              <a:rPr lang="ja-JP" altLang="en-US" sz="1600" kern="100" dirty="0">
                <a:solidFill>
                  <a:prstClr val="black"/>
                </a:solidFill>
                <a:latin typeface="+mn-ea"/>
                <a:cs typeface="Times New Roman" panose="02020603050405020304" pitchFamily="18" charset="0"/>
              </a:rPr>
              <a:t>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a:t>
            </a:r>
            <a:r>
              <a:rPr lang="ja-JP" altLang="en-US" sz="1600" kern="100" dirty="0" smtClean="0">
                <a:solidFill>
                  <a:prstClr val="black"/>
                </a:solidFill>
                <a:latin typeface="+mn-ea"/>
                <a:cs typeface="Times New Roman" panose="02020603050405020304" pitchFamily="18" charset="0"/>
              </a:rPr>
              <a:t>業務</a:t>
            </a:r>
            <a:endParaRPr lang="en-US" altLang="ja-JP" sz="1600" kern="100" dirty="0" smtClean="0">
              <a:solidFill>
                <a:prstClr val="black"/>
              </a:solidFill>
              <a:latin typeface="+mn-ea"/>
              <a:cs typeface="Times New Roman" panose="02020603050405020304" pitchFamily="18" charset="0"/>
            </a:endParaRPr>
          </a:p>
          <a:p>
            <a:pPr marL="66675" marR="66675" lvl="0">
              <a:defRPr/>
            </a:pPr>
            <a:r>
              <a:rPr lang="ja-JP" altLang="en-US" sz="1600" kern="100" dirty="0" smtClean="0">
                <a:solidFill>
                  <a:prstClr val="black"/>
                </a:solidFill>
                <a:latin typeface="+mn-ea"/>
                <a:cs typeface="Times New Roman" panose="02020603050405020304" pitchFamily="18" charset="0"/>
              </a:rPr>
              <a:t>　 公募型</a:t>
            </a:r>
            <a:r>
              <a:rPr lang="ja-JP" altLang="en-US" sz="1600" kern="100" dirty="0">
                <a:solidFill>
                  <a:prstClr val="black"/>
                </a:solidFill>
                <a:latin typeface="+mn-ea"/>
                <a:cs typeface="Times New Roman" panose="02020603050405020304" pitchFamily="18" charset="0"/>
              </a:rPr>
              <a:t>プロポーザルの</a:t>
            </a:r>
            <a:r>
              <a:rPr lang="ja-JP" altLang="en-US" sz="1600" kern="100" dirty="0" smtClean="0">
                <a:solidFill>
                  <a:prstClr val="black"/>
                </a:solidFill>
                <a:latin typeface="+mn-ea"/>
                <a:cs typeface="Times New Roman" panose="02020603050405020304" pitchFamily="18" charset="0"/>
              </a:rPr>
              <a:t>概要より</a:t>
            </a:r>
            <a:endParaRPr lang="en-US" altLang="ja-JP" sz="1600" kern="100" dirty="0" smtClean="0">
              <a:solidFill>
                <a:prstClr val="black"/>
              </a:solidFill>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801046" y="1502888"/>
            <a:ext cx="7528165" cy="4841643"/>
          </a:xfrm>
          <a:prstGeom prst="rect">
            <a:avLst/>
          </a:prstGeom>
        </p:spPr>
      </p:pic>
    </p:spTree>
    <p:extLst>
      <p:ext uri="{BB962C8B-B14F-4D97-AF65-F5344CB8AC3E}">
        <p14:creationId xmlns:p14="http://schemas.microsoft.com/office/powerpoint/2010/main" val="267021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8005" t="19407" r="19485" b="13322"/>
          <a:stretch/>
        </p:blipFill>
        <p:spPr>
          <a:xfrm>
            <a:off x="618352" y="1184648"/>
            <a:ext cx="7889052" cy="4773111"/>
          </a:xfrm>
          <a:prstGeom prst="rect">
            <a:avLst/>
          </a:prstGeom>
          <a:ln w="19050">
            <a:solidFill>
              <a:schemeClr val="accent1">
                <a:lumMod val="75000"/>
              </a:schemeClr>
            </a:solidFill>
          </a:ln>
        </p:spPr>
      </p:pic>
      <p:sp>
        <p:nvSpPr>
          <p:cNvPr id="2" name="スライド番号プレースホルダー 1"/>
          <p:cNvSpPr>
            <a:spLocks noGrp="1"/>
          </p:cNvSpPr>
          <p:nvPr>
            <p:ph type="sldNum" sz="quarter" idx="12"/>
          </p:nvPr>
        </p:nvSpPr>
        <p:spPr>
          <a:xfrm>
            <a:off x="7086600" y="6509597"/>
            <a:ext cx="2057400" cy="365125"/>
          </a:xfrm>
        </p:spPr>
        <p:txBody>
          <a:bodyPr/>
          <a:lstStyle/>
          <a:p>
            <a:fld id="{8DDB306B-CB1A-4F92-AE18-14C2D5855DBA}" type="slidenum">
              <a:rPr kumimoji="1" lang="ja-JP" altLang="en-US" smtClean="0"/>
              <a:t>15</a:t>
            </a:fld>
            <a:endParaRPr kumimoji="1" lang="ja-JP" altLang="en-US"/>
          </a:p>
        </p:txBody>
      </p:sp>
      <p:sp>
        <p:nvSpPr>
          <p:cNvPr id="6" name="テキスト ボックス 5"/>
          <p:cNvSpPr txBox="1"/>
          <p:nvPr/>
        </p:nvSpPr>
        <p:spPr>
          <a:xfrm>
            <a:off x="520609" y="6014031"/>
            <a:ext cx="817263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noProof="0" dirty="0" smtClean="0">
                <a:solidFill>
                  <a:prstClr val="black"/>
                </a:solidFill>
                <a:latin typeface="Calibri" panose="020F0502020204030204"/>
                <a:ea typeface="ＭＳ Ｐゴシック" panose="020B0600070205080204" pitchFamily="50" charset="-128"/>
              </a:rPr>
              <a:t>位置図</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391508" y="975643"/>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p:cNvSpPr txBox="1">
            <a:spLocks noChangeArrowheads="1"/>
          </p:cNvSpPr>
          <p:nvPr/>
        </p:nvSpPr>
        <p:spPr bwMode="auto">
          <a:xfrm>
            <a:off x="339992" y="374358"/>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5" marR="66675" lvl="0">
              <a:defRPr/>
            </a:pPr>
            <a:r>
              <a:rPr lang="ja-JP" altLang="en-US" sz="1600" kern="100" dirty="0">
                <a:solidFill>
                  <a:prstClr val="black"/>
                </a:solidFill>
                <a:latin typeface="+mn-ea"/>
                <a:cs typeface="Times New Roman" panose="02020603050405020304" pitchFamily="18" charset="0"/>
              </a:rPr>
              <a:t>◆</a:t>
            </a:r>
            <a:r>
              <a:rPr lang="ja-JP" altLang="en-US" sz="1600" kern="100" dirty="0" smtClean="0">
                <a:solidFill>
                  <a:prstClr val="black"/>
                </a:solidFill>
                <a:latin typeface="+mn-ea"/>
                <a:cs typeface="Times New Roman" panose="02020603050405020304" pitchFamily="18" charset="0"/>
              </a:rPr>
              <a:t>大阪</a:t>
            </a:r>
            <a:r>
              <a:rPr lang="ja-JP" altLang="en-US" sz="1600" kern="100" dirty="0">
                <a:solidFill>
                  <a:prstClr val="black"/>
                </a:solidFill>
                <a:latin typeface="+mn-ea"/>
                <a:cs typeface="Times New Roman" panose="02020603050405020304" pitchFamily="18" charset="0"/>
              </a:rPr>
              <a:t>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a:t>
            </a:r>
            <a:r>
              <a:rPr lang="ja-JP" altLang="en-US" sz="1600" kern="100" dirty="0" smtClean="0">
                <a:solidFill>
                  <a:prstClr val="black"/>
                </a:solidFill>
                <a:latin typeface="+mn-ea"/>
                <a:cs typeface="Times New Roman" panose="02020603050405020304" pitchFamily="18" charset="0"/>
              </a:rPr>
              <a:t>業務</a:t>
            </a:r>
            <a:endParaRPr lang="en-US" altLang="ja-JP" sz="1600" kern="100" dirty="0" smtClean="0">
              <a:solidFill>
                <a:prstClr val="black"/>
              </a:solidFill>
              <a:latin typeface="+mn-ea"/>
              <a:cs typeface="Times New Roman" panose="02020603050405020304" pitchFamily="18" charset="0"/>
            </a:endParaRPr>
          </a:p>
          <a:p>
            <a:pPr marL="66675" marR="66675" lvl="0">
              <a:defRPr/>
            </a:pPr>
            <a:r>
              <a:rPr lang="ja-JP" altLang="en-US" sz="1600" kern="100" dirty="0" smtClean="0">
                <a:solidFill>
                  <a:prstClr val="black"/>
                </a:solidFill>
                <a:latin typeface="+mn-ea"/>
                <a:cs typeface="Times New Roman" panose="02020603050405020304" pitchFamily="18" charset="0"/>
              </a:rPr>
              <a:t>　 公募型</a:t>
            </a:r>
            <a:r>
              <a:rPr lang="ja-JP" altLang="en-US" sz="1600" kern="100" dirty="0">
                <a:solidFill>
                  <a:prstClr val="black"/>
                </a:solidFill>
                <a:latin typeface="+mn-ea"/>
                <a:cs typeface="Times New Roman" panose="02020603050405020304" pitchFamily="18" charset="0"/>
              </a:rPr>
              <a:t>プロポーザルの</a:t>
            </a:r>
            <a:r>
              <a:rPr lang="ja-JP" altLang="en-US" sz="1600" kern="100" dirty="0" smtClean="0">
                <a:solidFill>
                  <a:prstClr val="black"/>
                </a:solidFill>
                <a:latin typeface="+mn-ea"/>
                <a:cs typeface="Times New Roman" panose="02020603050405020304" pitchFamily="18" charset="0"/>
              </a:rPr>
              <a:t>概要より</a:t>
            </a:r>
            <a:endParaRPr lang="en-US" altLang="ja-JP" sz="1600" kern="100" dirty="0" smtClean="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1824881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22833" t="24020" r="21154" b="8442"/>
          <a:stretch/>
        </p:blipFill>
        <p:spPr>
          <a:xfrm>
            <a:off x="673851" y="801435"/>
            <a:ext cx="7866149" cy="5332484"/>
          </a:xfrm>
          <a:prstGeom prst="rect">
            <a:avLst/>
          </a:prstGeom>
        </p:spPr>
      </p:pic>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16</a:t>
            </a:fld>
            <a:endParaRPr kumimoji="1" lang="ja-JP" altLang="en-US"/>
          </a:p>
        </p:txBody>
      </p:sp>
      <p:sp>
        <p:nvSpPr>
          <p:cNvPr id="5" name="テキスト ボックス 4"/>
          <p:cNvSpPr txBox="1"/>
          <p:nvPr/>
        </p:nvSpPr>
        <p:spPr>
          <a:xfrm>
            <a:off x="520609" y="6007764"/>
            <a:ext cx="817263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noProof="0" dirty="0" smtClean="0">
                <a:solidFill>
                  <a:prstClr val="black"/>
                </a:solidFill>
                <a:latin typeface="Calibri" panose="020F0502020204030204"/>
                <a:ea typeface="ＭＳ Ｐゴシック" panose="020B0600070205080204" pitchFamily="50" charset="-128"/>
              </a:rPr>
              <a:t>敷地図</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391508" y="975643"/>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
          <p:cNvSpPr txBox="1">
            <a:spLocks noChangeArrowheads="1"/>
          </p:cNvSpPr>
          <p:nvPr/>
        </p:nvSpPr>
        <p:spPr bwMode="auto">
          <a:xfrm>
            <a:off x="339992" y="374358"/>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5" marR="66675" lvl="0">
              <a:defRPr/>
            </a:pPr>
            <a:r>
              <a:rPr lang="ja-JP" altLang="en-US" sz="1600" kern="100" dirty="0" smtClean="0">
                <a:solidFill>
                  <a:prstClr val="black"/>
                </a:solidFill>
                <a:latin typeface="+mn-ea"/>
                <a:cs typeface="Times New Roman" panose="02020603050405020304" pitchFamily="18" charset="0"/>
              </a:rPr>
              <a:t>◆大阪</a:t>
            </a:r>
            <a:r>
              <a:rPr lang="ja-JP" altLang="en-US" sz="1600" kern="100" dirty="0">
                <a:solidFill>
                  <a:prstClr val="black"/>
                </a:solidFill>
                <a:latin typeface="+mn-ea"/>
                <a:cs typeface="Times New Roman" panose="02020603050405020304" pitchFamily="18" charset="0"/>
              </a:rPr>
              <a:t>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a:t>
            </a:r>
            <a:r>
              <a:rPr lang="ja-JP" altLang="en-US" sz="1600" kern="100" dirty="0" smtClean="0">
                <a:solidFill>
                  <a:prstClr val="black"/>
                </a:solidFill>
                <a:latin typeface="+mn-ea"/>
                <a:cs typeface="Times New Roman" panose="02020603050405020304" pitchFamily="18" charset="0"/>
              </a:rPr>
              <a:t>業務</a:t>
            </a:r>
            <a:endParaRPr lang="en-US" altLang="ja-JP" sz="1600" kern="100" dirty="0" smtClean="0">
              <a:solidFill>
                <a:prstClr val="black"/>
              </a:solidFill>
              <a:latin typeface="+mn-ea"/>
              <a:cs typeface="Times New Roman" panose="02020603050405020304" pitchFamily="18" charset="0"/>
            </a:endParaRPr>
          </a:p>
          <a:p>
            <a:pPr marL="66675" marR="66675" lvl="0">
              <a:defRPr/>
            </a:pPr>
            <a:r>
              <a:rPr lang="ja-JP" altLang="en-US" sz="1600" kern="100" dirty="0" smtClean="0">
                <a:solidFill>
                  <a:prstClr val="black"/>
                </a:solidFill>
                <a:latin typeface="+mn-ea"/>
                <a:cs typeface="Times New Roman" panose="02020603050405020304" pitchFamily="18" charset="0"/>
              </a:rPr>
              <a:t>　</a:t>
            </a:r>
            <a:r>
              <a:rPr lang="en-US" altLang="ja-JP" sz="1600" kern="100" dirty="0">
                <a:solidFill>
                  <a:prstClr val="black"/>
                </a:solidFill>
                <a:latin typeface="+mn-ea"/>
                <a:cs typeface="Times New Roman" panose="02020603050405020304" pitchFamily="18" charset="0"/>
              </a:rPr>
              <a:t> </a:t>
            </a:r>
            <a:r>
              <a:rPr lang="ja-JP" altLang="en-US" sz="1600" kern="100" dirty="0" smtClean="0">
                <a:solidFill>
                  <a:prstClr val="black"/>
                </a:solidFill>
                <a:latin typeface="+mn-ea"/>
                <a:cs typeface="Times New Roman" panose="02020603050405020304" pitchFamily="18" charset="0"/>
              </a:rPr>
              <a:t>公募型</a:t>
            </a:r>
            <a:r>
              <a:rPr lang="ja-JP" altLang="en-US" sz="1600" kern="100" dirty="0">
                <a:solidFill>
                  <a:prstClr val="black"/>
                </a:solidFill>
                <a:latin typeface="+mn-ea"/>
                <a:cs typeface="Times New Roman" panose="02020603050405020304" pitchFamily="18" charset="0"/>
              </a:rPr>
              <a:t>プロポーザルの</a:t>
            </a:r>
            <a:r>
              <a:rPr lang="ja-JP" altLang="en-US" sz="1600" kern="100" dirty="0" smtClean="0">
                <a:solidFill>
                  <a:prstClr val="black"/>
                </a:solidFill>
                <a:latin typeface="+mn-ea"/>
                <a:cs typeface="Times New Roman" panose="02020603050405020304" pitchFamily="18" charset="0"/>
              </a:rPr>
              <a:t>概要より</a:t>
            </a:r>
            <a:endParaRPr lang="en-US" altLang="ja-JP" sz="1600" kern="100" dirty="0" smtClean="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384901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21364" t="25699" r="19266" b="11987"/>
          <a:stretch/>
        </p:blipFill>
        <p:spPr>
          <a:xfrm>
            <a:off x="590949" y="1189287"/>
            <a:ext cx="8004414" cy="4723453"/>
          </a:xfrm>
          <a:prstGeom prst="rect">
            <a:avLst/>
          </a:prstGeom>
        </p:spPr>
      </p:pic>
      <p:sp>
        <p:nvSpPr>
          <p:cNvPr id="2" name="スライド番号プレースホルダー 1"/>
          <p:cNvSpPr>
            <a:spLocks noGrp="1"/>
          </p:cNvSpPr>
          <p:nvPr>
            <p:ph type="sldNum" sz="quarter" idx="12"/>
          </p:nvPr>
        </p:nvSpPr>
        <p:spPr>
          <a:xfrm>
            <a:off x="7086600" y="6498905"/>
            <a:ext cx="2057400" cy="365125"/>
          </a:xfrm>
        </p:spPr>
        <p:txBody>
          <a:bodyPr/>
          <a:lstStyle/>
          <a:p>
            <a:fld id="{8DDB306B-CB1A-4F92-AE18-14C2D5855DBA}" type="slidenum">
              <a:rPr kumimoji="1" lang="ja-JP" altLang="en-US" smtClean="0"/>
              <a:t>17</a:t>
            </a:fld>
            <a:endParaRPr kumimoji="1" lang="ja-JP" altLang="en-US"/>
          </a:p>
        </p:txBody>
      </p:sp>
      <p:sp>
        <p:nvSpPr>
          <p:cNvPr id="6" name="テキスト ボックス 5"/>
          <p:cNvSpPr txBox="1"/>
          <p:nvPr/>
        </p:nvSpPr>
        <p:spPr>
          <a:xfrm>
            <a:off x="520609" y="6013658"/>
            <a:ext cx="817263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smtClean="0">
                <a:solidFill>
                  <a:prstClr val="black"/>
                </a:solidFill>
                <a:latin typeface="Calibri" panose="020F0502020204030204"/>
                <a:ea typeface="ＭＳ Ｐゴシック" panose="020B0600070205080204" pitchFamily="50" charset="-128"/>
              </a:rPr>
              <a:t>航空</a:t>
            </a:r>
            <a:r>
              <a:rPr kumimoji="1" lang="ja-JP" altLang="en-US" sz="1400" dirty="0">
                <a:solidFill>
                  <a:prstClr val="black"/>
                </a:solidFill>
                <a:latin typeface="Calibri" panose="020F0502020204030204"/>
                <a:ea typeface="ＭＳ Ｐゴシック" panose="020B0600070205080204" pitchFamily="50" charset="-128"/>
              </a:rPr>
              <a:t>写真</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391508" y="975643"/>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p:cNvSpPr txBox="1">
            <a:spLocks noChangeArrowheads="1"/>
          </p:cNvSpPr>
          <p:nvPr/>
        </p:nvSpPr>
        <p:spPr bwMode="auto">
          <a:xfrm>
            <a:off x="339992" y="374358"/>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5" marR="66675" lvl="0">
              <a:defRPr/>
            </a:pPr>
            <a:r>
              <a:rPr lang="ja-JP" altLang="en-US" sz="1600" kern="100" dirty="0" smtClean="0">
                <a:solidFill>
                  <a:prstClr val="black"/>
                </a:solidFill>
                <a:latin typeface="+mn-ea"/>
                <a:cs typeface="Times New Roman" panose="02020603050405020304" pitchFamily="18" charset="0"/>
              </a:rPr>
              <a:t>◆大阪</a:t>
            </a:r>
            <a:r>
              <a:rPr lang="ja-JP" altLang="en-US" sz="1600" kern="100" dirty="0">
                <a:solidFill>
                  <a:prstClr val="black"/>
                </a:solidFill>
                <a:latin typeface="+mn-ea"/>
                <a:cs typeface="Times New Roman" panose="02020603050405020304" pitchFamily="18" charset="0"/>
              </a:rPr>
              <a:t>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a:t>
            </a:r>
            <a:r>
              <a:rPr lang="ja-JP" altLang="en-US" sz="1600" kern="100" dirty="0" smtClean="0">
                <a:solidFill>
                  <a:prstClr val="black"/>
                </a:solidFill>
                <a:latin typeface="+mn-ea"/>
                <a:cs typeface="Times New Roman" panose="02020603050405020304" pitchFamily="18" charset="0"/>
              </a:rPr>
              <a:t>業務</a:t>
            </a:r>
            <a:endParaRPr lang="en-US" altLang="ja-JP" sz="1600" kern="100" dirty="0" smtClean="0">
              <a:solidFill>
                <a:prstClr val="black"/>
              </a:solidFill>
              <a:latin typeface="+mn-ea"/>
              <a:cs typeface="Times New Roman" panose="02020603050405020304" pitchFamily="18" charset="0"/>
            </a:endParaRPr>
          </a:p>
          <a:p>
            <a:pPr marL="66675" marR="66675" lvl="0">
              <a:defRPr/>
            </a:pPr>
            <a:r>
              <a:rPr lang="ja-JP" altLang="en-US" sz="1600" kern="100" dirty="0" smtClean="0">
                <a:solidFill>
                  <a:prstClr val="black"/>
                </a:solidFill>
                <a:latin typeface="+mn-ea"/>
                <a:cs typeface="Times New Roman" panose="02020603050405020304" pitchFamily="18" charset="0"/>
              </a:rPr>
              <a:t> 　公募型</a:t>
            </a:r>
            <a:r>
              <a:rPr lang="ja-JP" altLang="en-US" sz="1600" kern="100" dirty="0">
                <a:solidFill>
                  <a:prstClr val="black"/>
                </a:solidFill>
                <a:latin typeface="+mn-ea"/>
                <a:cs typeface="Times New Roman" panose="02020603050405020304" pitchFamily="18" charset="0"/>
              </a:rPr>
              <a:t>プロポーザルの</a:t>
            </a:r>
            <a:r>
              <a:rPr lang="ja-JP" altLang="en-US" sz="1600" kern="100" dirty="0" smtClean="0">
                <a:solidFill>
                  <a:prstClr val="black"/>
                </a:solidFill>
                <a:latin typeface="+mn-ea"/>
                <a:cs typeface="Times New Roman" panose="02020603050405020304" pitchFamily="18" charset="0"/>
              </a:rPr>
              <a:t>概要より</a:t>
            </a:r>
            <a:endParaRPr lang="en-US" altLang="ja-JP" sz="1600" kern="100" dirty="0" smtClean="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3658155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34677" y="1423981"/>
            <a:ext cx="8060683" cy="3682898"/>
          </a:xfrm>
          <a:prstGeom prst="rect">
            <a:avLst/>
          </a:prstGeom>
        </p:spPr>
      </p:pic>
      <p:sp>
        <p:nvSpPr>
          <p:cNvPr id="3" name="スライド番号プレースホルダー 2"/>
          <p:cNvSpPr>
            <a:spLocks noGrp="1"/>
          </p:cNvSpPr>
          <p:nvPr>
            <p:ph type="sldNum" sz="quarter" idx="12"/>
          </p:nvPr>
        </p:nvSpPr>
        <p:spPr>
          <a:xfrm>
            <a:off x="7088204" y="6492875"/>
            <a:ext cx="2057400" cy="365125"/>
          </a:xfrm>
        </p:spPr>
        <p:txBody>
          <a:bodyPr/>
          <a:lstStyle/>
          <a:p>
            <a:fld id="{8DDB306B-CB1A-4F92-AE18-14C2D5855DBA}" type="slidenum">
              <a:rPr kumimoji="1" lang="ja-JP" altLang="en-US" smtClean="0"/>
              <a:t>18</a:t>
            </a:fld>
            <a:endParaRPr kumimoji="1" lang="ja-JP" altLang="en-US"/>
          </a:p>
        </p:txBody>
      </p:sp>
      <p:sp>
        <p:nvSpPr>
          <p:cNvPr id="20" name="テキスト ボックス 19"/>
          <p:cNvSpPr txBox="1"/>
          <p:nvPr/>
        </p:nvSpPr>
        <p:spPr>
          <a:xfrm>
            <a:off x="520609" y="1060668"/>
            <a:ext cx="817263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smtClean="0">
                <a:solidFill>
                  <a:prstClr val="black"/>
                </a:solidFill>
                <a:latin typeface="Calibri" panose="020F0502020204030204"/>
                <a:ea typeface="ＭＳ Ｐゴシック" panose="020B0600070205080204" pitchFamily="50" charset="-128"/>
              </a:rPr>
              <a:t>スケジュール（案）</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a:off x="391508" y="975643"/>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
          <p:cNvSpPr txBox="1">
            <a:spLocks noChangeArrowheads="1"/>
          </p:cNvSpPr>
          <p:nvPr/>
        </p:nvSpPr>
        <p:spPr bwMode="auto">
          <a:xfrm>
            <a:off x="339992" y="374358"/>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5" marR="66675" lvl="0">
              <a:defRPr/>
            </a:pPr>
            <a:r>
              <a:rPr lang="ja-JP" altLang="en-US" sz="1600" kern="100" dirty="0" smtClean="0">
                <a:solidFill>
                  <a:prstClr val="black"/>
                </a:solidFill>
                <a:latin typeface="+mn-ea"/>
                <a:cs typeface="Times New Roman" panose="02020603050405020304" pitchFamily="18" charset="0"/>
              </a:rPr>
              <a:t>◆大阪</a:t>
            </a:r>
            <a:r>
              <a:rPr lang="ja-JP" altLang="en-US" sz="1600" kern="100" dirty="0">
                <a:solidFill>
                  <a:prstClr val="black"/>
                </a:solidFill>
                <a:latin typeface="+mn-ea"/>
                <a:cs typeface="Times New Roman" panose="02020603050405020304" pitchFamily="18" charset="0"/>
              </a:rPr>
              <a:t>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a:t>
            </a:r>
            <a:r>
              <a:rPr lang="ja-JP" altLang="en-US" sz="1600" kern="100" dirty="0" smtClean="0">
                <a:solidFill>
                  <a:prstClr val="black"/>
                </a:solidFill>
                <a:latin typeface="+mn-ea"/>
                <a:cs typeface="Times New Roman" panose="02020603050405020304" pitchFamily="18" charset="0"/>
              </a:rPr>
              <a:t>業務</a:t>
            </a:r>
            <a:endParaRPr lang="en-US" altLang="ja-JP" sz="1600" kern="100" dirty="0" smtClean="0">
              <a:solidFill>
                <a:prstClr val="black"/>
              </a:solidFill>
              <a:latin typeface="+mn-ea"/>
              <a:cs typeface="Times New Roman" panose="02020603050405020304" pitchFamily="18" charset="0"/>
            </a:endParaRPr>
          </a:p>
          <a:p>
            <a:pPr marL="66675" marR="66675" lvl="0">
              <a:defRPr/>
            </a:pPr>
            <a:r>
              <a:rPr lang="ja-JP" altLang="en-US" sz="1600" kern="100" dirty="0" smtClean="0">
                <a:solidFill>
                  <a:prstClr val="black"/>
                </a:solidFill>
                <a:latin typeface="+mn-ea"/>
                <a:cs typeface="Times New Roman" panose="02020603050405020304" pitchFamily="18" charset="0"/>
              </a:rPr>
              <a:t>　 公募型</a:t>
            </a:r>
            <a:r>
              <a:rPr lang="ja-JP" altLang="en-US" sz="1600" kern="100" dirty="0">
                <a:solidFill>
                  <a:prstClr val="black"/>
                </a:solidFill>
                <a:latin typeface="+mn-ea"/>
                <a:cs typeface="Times New Roman" panose="02020603050405020304" pitchFamily="18" charset="0"/>
              </a:rPr>
              <a:t>プロポーザルの</a:t>
            </a:r>
            <a:r>
              <a:rPr lang="ja-JP" altLang="en-US" sz="1600" kern="100" dirty="0" smtClean="0">
                <a:solidFill>
                  <a:prstClr val="black"/>
                </a:solidFill>
                <a:latin typeface="+mn-ea"/>
                <a:cs typeface="Times New Roman" panose="02020603050405020304" pitchFamily="18" charset="0"/>
              </a:rPr>
              <a:t>概要より</a:t>
            </a:r>
            <a:endParaRPr lang="en-US" altLang="ja-JP" sz="1600" kern="100" dirty="0" smtClean="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264507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0609" y="1032528"/>
            <a:ext cx="817263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・公共事業の実施にあたり景観を意識する機会を設けるため、景観アドバイザー等の有識者による助言や</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Calibri" panose="020F0502020204030204"/>
                <a:ea typeface="ＭＳ Ｐゴシック" panose="020B060007020508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景観面からの評価等の仕組みを市町村と連携しながら検討す</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る</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テキスト ボックス 2"/>
          <p:cNvSpPr txBox="1">
            <a:spLocks noChangeArrowheads="1"/>
          </p:cNvSpPr>
          <p:nvPr/>
        </p:nvSpPr>
        <p:spPr bwMode="auto">
          <a:xfrm>
            <a:off x="2622696" y="6198949"/>
            <a:ext cx="4042115" cy="284693"/>
          </a:xfrm>
          <a:prstGeom prst="rect">
            <a:avLst/>
          </a:prstGeom>
          <a:noFill/>
          <a:ln w="9525">
            <a:no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公共</a:t>
            </a:r>
            <a:r>
              <a:rPr kumimoji="0" lang="ja-JP" altLang="en-US" sz="1400" b="0" i="0" u="none" strike="noStrike" kern="100" cap="none" spc="0" normalizeH="0" baseline="0" noProof="0" dirty="0">
                <a:ln>
                  <a:noFill/>
                </a:ln>
                <a:solidFill>
                  <a:prstClr val="black"/>
                </a:solidFill>
                <a:effectLst/>
                <a:uLnTx/>
                <a:uFillTx/>
                <a:latin typeface="+mn-ea"/>
                <a:cs typeface="Times New Roman" panose="02020603050405020304" pitchFamily="18" charset="0"/>
              </a:rPr>
              <a:t>事業のＰＤＣＡサイクルの</a:t>
            </a:r>
            <a:r>
              <a:rPr kumimoji="0" lang="ja-JP" altLang="en-US" sz="14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イメージ</a:t>
            </a:r>
            <a:endParaRPr kumimoji="0"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grpSp>
        <p:nvGrpSpPr>
          <p:cNvPr id="8" name="グループ化 7"/>
          <p:cNvGrpSpPr/>
          <p:nvPr/>
        </p:nvGrpSpPr>
        <p:grpSpPr>
          <a:xfrm>
            <a:off x="927280" y="1593479"/>
            <a:ext cx="7079116" cy="4542888"/>
            <a:chOff x="1381556" y="2112646"/>
            <a:chExt cx="6496050" cy="4277995"/>
          </a:xfrm>
        </p:grpSpPr>
        <p:sp>
          <p:nvSpPr>
            <p:cNvPr id="11" name="角丸四角形 10"/>
            <p:cNvSpPr/>
            <p:nvPr/>
          </p:nvSpPr>
          <p:spPr>
            <a:xfrm>
              <a:off x="1382826" y="5842001"/>
              <a:ext cx="2560955" cy="54864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角丸四角形 11"/>
            <p:cNvSpPr/>
            <p:nvPr/>
          </p:nvSpPr>
          <p:spPr>
            <a:xfrm>
              <a:off x="1419021" y="5067301"/>
              <a:ext cx="2519680" cy="5562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角丸四角形 12"/>
            <p:cNvSpPr/>
            <p:nvPr/>
          </p:nvSpPr>
          <p:spPr>
            <a:xfrm>
              <a:off x="1389811" y="2668271"/>
              <a:ext cx="2561590" cy="13716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2"/>
            <p:cNvSpPr txBox="1">
              <a:spLocks noChangeArrowheads="1"/>
            </p:cNvSpPr>
            <p:nvPr/>
          </p:nvSpPr>
          <p:spPr bwMode="auto">
            <a:xfrm>
              <a:off x="4440986" y="2800986"/>
              <a:ext cx="3199765" cy="989965"/>
            </a:xfrm>
            <a:prstGeom prst="rect">
              <a:avLst/>
            </a:prstGeom>
            <a:noFill/>
            <a:ln w="9525">
              <a:noFill/>
              <a:miter lim="800000"/>
              <a:headEnd/>
              <a:tailEnd/>
            </a:ln>
          </p:spPr>
          <p:txBody>
            <a:bodyPr rot="0" vert="horz" wrap="square" lIns="91440" tIns="45720" rIns="91440" bIns="45720" anchor="t" anchorCtr="0">
              <a:noAutofit/>
            </a:bodyPr>
            <a:lstStyle/>
            <a:p>
              <a:pPr marL="30480" marR="66675" lvl="0" indent="0" algn="l"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景観アドバイザー等による検討・助言</a:t>
              </a: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・景観形成の目標</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・景観への配慮事項</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・景観に配慮したデザイン、</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2286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規格品（資材・製品）の選定 など</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591741" y="3540126"/>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実施設計段階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（基本設計、詳細設計）</a:t>
              </a:r>
            </a:p>
          </p:txBody>
        </p:sp>
        <p:sp>
          <p:nvSpPr>
            <p:cNvPr id="16" name="テキスト ボックス 2"/>
            <p:cNvSpPr txBox="1">
              <a:spLocks noChangeArrowheads="1"/>
            </p:cNvSpPr>
            <p:nvPr/>
          </p:nvSpPr>
          <p:spPr bwMode="auto">
            <a:xfrm>
              <a:off x="1591741" y="307086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計画・企画構想段階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（調査、概略、基本計画等）</a:t>
              </a:r>
            </a:p>
          </p:txBody>
        </p:sp>
        <p:sp>
          <p:nvSpPr>
            <p:cNvPr id="17" name="テキスト ボックス 2"/>
            <p:cNvSpPr txBox="1">
              <a:spLocks noChangeArrowheads="1"/>
            </p:cNvSpPr>
            <p:nvPr/>
          </p:nvSpPr>
          <p:spPr bwMode="auto">
            <a:xfrm>
              <a:off x="1591741" y="5908041"/>
              <a:ext cx="2159635" cy="417195"/>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noAutofit/>
            </a:bodyPr>
            <a:lstStyle/>
            <a:p>
              <a:pPr marL="66675" marR="66675" lvl="0" indent="0" algn="ctr" defTabSz="457200" rtl="0" eaLnBrk="1" fontAlgn="auto" latinLnBrk="0" hangingPunct="1">
                <a:lnSpc>
                  <a:spcPts val="20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維持管理段階</a:t>
              </a:r>
            </a:p>
          </p:txBody>
        </p:sp>
        <p:sp>
          <p:nvSpPr>
            <p:cNvPr id="18" name="角丸四角形 17"/>
            <p:cNvSpPr/>
            <p:nvPr/>
          </p:nvSpPr>
          <p:spPr>
            <a:xfrm>
              <a:off x="1381556" y="4273551"/>
              <a:ext cx="2550795" cy="584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2"/>
            <p:cNvSpPr txBox="1">
              <a:spLocks noChangeArrowheads="1"/>
            </p:cNvSpPr>
            <p:nvPr/>
          </p:nvSpPr>
          <p:spPr bwMode="auto">
            <a:xfrm>
              <a:off x="1591741" y="435737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施工段階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（工事）</a:t>
              </a:r>
            </a:p>
          </p:txBody>
        </p:sp>
        <p:sp>
          <p:nvSpPr>
            <p:cNvPr id="20" name="テキスト ボックス 2"/>
            <p:cNvSpPr txBox="1">
              <a:spLocks noChangeArrowheads="1"/>
            </p:cNvSpPr>
            <p:nvPr/>
          </p:nvSpPr>
          <p:spPr bwMode="auto">
            <a:xfrm>
              <a:off x="1591741" y="513080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工事完了</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（使用開始）</a:t>
              </a:r>
            </a:p>
          </p:txBody>
        </p:sp>
        <p:sp>
          <p:nvSpPr>
            <p:cNvPr id="21" name="テキスト ボックス 2"/>
            <p:cNvSpPr txBox="1">
              <a:spLocks noChangeArrowheads="1"/>
            </p:cNvSpPr>
            <p:nvPr/>
          </p:nvSpPr>
          <p:spPr bwMode="auto">
            <a:xfrm>
              <a:off x="4725466" y="5215256"/>
              <a:ext cx="1431925" cy="265430"/>
            </a:xfrm>
            <a:prstGeom prst="rect">
              <a:avLst/>
            </a:prstGeom>
            <a:noFill/>
            <a:ln w="9525">
              <a:noFill/>
              <a:miter lim="800000"/>
              <a:headEnd/>
              <a:tailEnd/>
            </a:ln>
          </p:spPr>
          <p:txBody>
            <a:bodyPr rot="0" vert="horz" wrap="square" lIns="91440" tIns="45720" rIns="91440" bIns="45720" anchor="t" anchorCtr="0">
              <a:spAutoFit/>
            </a:bodyPr>
            <a:lstStyle/>
            <a:p>
              <a:pPr marL="3175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景観貢献度の評価</a:t>
              </a:r>
            </a:p>
          </p:txBody>
        </p:sp>
        <p:sp>
          <p:nvSpPr>
            <p:cNvPr id="22" name="テキスト ボックス 2"/>
            <p:cNvSpPr txBox="1">
              <a:spLocks noChangeArrowheads="1"/>
            </p:cNvSpPr>
            <p:nvPr/>
          </p:nvSpPr>
          <p:spPr bwMode="auto">
            <a:xfrm>
              <a:off x="6782231" y="5133976"/>
              <a:ext cx="1083945" cy="265430"/>
            </a:xfrm>
            <a:prstGeom prst="rect">
              <a:avLst/>
            </a:prstGeom>
            <a:noFill/>
            <a:ln w="9525">
              <a:noFill/>
              <a:miter lim="800000"/>
              <a:headEnd/>
              <a:tailEnd/>
            </a:ln>
          </p:spPr>
          <p:txBody>
            <a:bodyPr rot="0" vert="horz" wrap="square" lIns="91440" tIns="45720" rIns="91440" bIns="45720" anchor="t" anchorCtr="0">
              <a:spAutoFit/>
            </a:bodyPr>
            <a:lstStyle/>
            <a:p>
              <a:pPr marL="3048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評価の公開</a:t>
              </a:r>
            </a:p>
          </p:txBody>
        </p:sp>
        <p:sp>
          <p:nvSpPr>
            <p:cNvPr id="23" name="テキスト ボックス 2"/>
            <p:cNvSpPr txBox="1">
              <a:spLocks noChangeArrowheads="1"/>
            </p:cNvSpPr>
            <p:nvPr/>
          </p:nvSpPr>
          <p:spPr bwMode="auto">
            <a:xfrm>
              <a:off x="5980861" y="5992496"/>
              <a:ext cx="1896745" cy="265430"/>
            </a:xfrm>
            <a:prstGeom prst="rect">
              <a:avLst/>
            </a:prstGeom>
            <a:noFill/>
            <a:ln w="9525">
              <a:noFill/>
              <a:miter lim="800000"/>
              <a:headEnd/>
              <a:tailEnd/>
            </a:ln>
          </p:spPr>
          <p:txBody>
            <a:bodyPr rot="0" vert="horz" wrap="square" lIns="91440" tIns="45720" rIns="91440" bIns="45720" anchor="t" anchorCtr="0">
              <a:spAutoFit/>
            </a:bodyPr>
            <a:lstStyle/>
            <a:p>
              <a:pPr marL="3048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改修時等に評価を活用</a:t>
              </a:r>
            </a:p>
          </p:txBody>
        </p:sp>
        <p:sp>
          <p:nvSpPr>
            <p:cNvPr id="24" name="テキスト ボックス 2"/>
            <p:cNvSpPr txBox="1">
              <a:spLocks noChangeArrowheads="1"/>
            </p:cNvSpPr>
            <p:nvPr/>
          </p:nvSpPr>
          <p:spPr bwMode="auto">
            <a:xfrm>
              <a:off x="4006646" y="2174876"/>
              <a:ext cx="1860550" cy="265430"/>
            </a:xfrm>
            <a:prstGeom prst="rect">
              <a:avLst/>
            </a:prstGeom>
            <a:noFill/>
            <a:ln w="9525">
              <a:noFill/>
              <a:miter lim="800000"/>
              <a:headEnd/>
              <a:tailEnd/>
            </a:ln>
          </p:spPr>
          <p:txBody>
            <a:bodyPr rot="0" vert="horz" wrap="square" lIns="91440" tIns="45720" rIns="91440" bIns="45720" anchor="t" anchorCtr="0">
              <a:spAutoFit/>
            </a:bodyPr>
            <a:lstStyle/>
            <a:p>
              <a:pPr marL="31750" marR="66675"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新規事業にノウハウを活用</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25" name="屈折矢印 24"/>
            <p:cNvSpPr/>
            <p:nvPr/>
          </p:nvSpPr>
          <p:spPr>
            <a:xfrm rot="16200000">
              <a:off x="5377611" y="2632076"/>
              <a:ext cx="2617470" cy="1578610"/>
            </a:xfrm>
            <a:prstGeom prst="bentUpArrow">
              <a:avLst>
                <a:gd name="adj1" fmla="val 12644"/>
                <a:gd name="adj2" fmla="val 13570"/>
                <a:gd name="adj3" fmla="val 14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屈折矢印 25"/>
            <p:cNvSpPr/>
            <p:nvPr/>
          </p:nvSpPr>
          <p:spPr>
            <a:xfrm rot="10800000">
              <a:off x="2510586" y="2211706"/>
              <a:ext cx="1273810" cy="447675"/>
            </a:xfrm>
            <a:prstGeom prst="bentUpArrow">
              <a:avLst>
                <a:gd name="adj1" fmla="val 34514"/>
                <a:gd name="adj2" fmla="val 38040"/>
                <a:gd name="adj3" fmla="val 30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7" name="グループ化 26"/>
            <p:cNvGrpSpPr/>
            <p:nvPr/>
          </p:nvGrpSpPr>
          <p:grpSpPr>
            <a:xfrm>
              <a:off x="3981881" y="3086101"/>
              <a:ext cx="617221" cy="401955"/>
              <a:chOff x="-1" y="2"/>
              <a:chExt cx="618279" cy="401955"/>
            </a:xfrm>
          </p:grpSpPr>
          <p:sp>
            <p:nvSpPr>
              <p:cNvPr id="50" name="下矢印 49"/>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 name="正方形/長方形 50"/>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正方形/長方形 51"/>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8" name="グループ化 27"/>
            <p:cNvGrpSpPr/>
            <p:nvPr/>
          </p:nvGrpSpPr>
          <p:grpSpPr>
            <a:xfrm rot="10800000">
              <a:off x="4056175" y="5126356"/>
              <a:ext cx="617221" cy="401955"/>
              <a:chOff x="-1" y="2"/>
              <a:chExt cx="618279" cy="401955"/>
            </a:xfrm>
          </p:grpSpPr>
          <p:sp>
            <p:nvSpPr>
              <p:cNvPr id="47" name="下矢印 46"/>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正方形/長方形 48"/>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9" name="グループ化 28"/>
            <p:cNvGrpSpPr/>
            <p:nvPr/>
          </p:nvGrpSpPr>
          <p:grpSpPr>
            <a:xfrm rot="10800000">
              <a:off x="6107860" y="5130801"/>
              <a:ext cx="617221" cy="401955"/>
              <a:chOff x="-1" y="2"/>
              <a:chExt cx="618279" cy="401955"/>
            </a:xfrm>
          </p:grpSpPr>
          <p:sp>
            <p:nvSpPr>
              <p:cNvPr id="44" name="下矢印 43"/>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正方形/長方形 44"/>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正方形/長方形 45"/>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0" name="グループ化 29"/>
            <p:cNvGrpSpPr/>
            <p:nvPr/>
          </p:nvGrpSpPr>
          <p:grpSpPr>
            <a:xfrm rot="16200000">
              <a:off x="7120370" y="5491164"/>
              <a:ext cx="463550" cy="401955"/>
              <a:chOff x="153590" y="2"/>
              <a:chExt cx="464688" cy="401955"/>
            </a:xfrm>
          </p:grpSpPr>
          <p:sp>
            <p:nvSpPr>
              <p:cNvPr id="41" name="下矢印 40"/>
              <p:cNvSpPr/>
              <p:nvPr/>
            </p:nvSpPr>
            <p:spPr>
              <a:xfrm rot="5400000">
                <a:off x="65972" y="87620"/>
                <a:ext cx="401955" cy="2267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正方形/長方形 41"/>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正方形/長方形 42"/>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1" name="グループ化 30"/>
            <p:cNvGrpSpPr/>
            <p:nvPr/>
          </p:nvGrpSpPr>
          <p:grpSpPr>
            <a:xfrm>
              <a:off x="4139361" y="5955666"/>
              <a:ext cx="1897380" cy="401955"/>
              <a:chOff x="-1282916" y="3"/>
              <a:chExt cx="1901194" cy="401955"/>
            </a:xfrm>
          </p:grpSpPr>
          <p:sp>
            <p:nvSpPr>
              <p:cNvPr id="38" name="下矢印 37"/>
              <p:cNvSpPr/>
              <p:nvPr/>
            </p:nvSpPr>
            <p:spPr>
              <a:xfrm rot="5400000">
                <a:off x="-652282" y="-630631"/>
                <a:ext cx="401955" cy="166322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2" name="グループ化 31"/>
            <p:cNvGrpSpPr/>
            <p:nvPr/>
          </p:nvGrpSpPr>
          <p:grpSpPr>
            <a:xfrm rot="16200000">
              <a:off x="7262927" y="4771391"/>
              <a:ext cx="203200" cy="203200"/>
              <a:chOff x="414434" y="96177"/>
              <a:chExt cx="203844" cy="203200"/>
            </a:xfrm>
          </p:grpSpPr>
          <p:sp>
            <p:nvSpPr>
              <p:cNvPr id="36" name="正方形/長方形 35"/>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3" name="グループ化 32"/>
            <p:cNvGrpSpPr/>
            <p:nvPr/>
          </p:nvGrpSpPr>
          <p:grpSpPr>
            <a:xfrm>
              <a:off x="1582851" y="2760981"/>
              <a:ext cx="2159635" cy="269240"/>
              <a:chOff x="0" y="0"/>
              <a:chExt cx="2159635" cy="269240"/>
            </a:xfrm>
          </p:grpSpPr>
          <p:sp>
            <p:nvSpPr>
              <p:cNvPr id="34" name="テキスト ボックス 2"/>
              <p:cNvSpPr txBox="1">
                <a:spLocks noChangeArrowheads="1"/>
              </p:cNvSpPr>
              <p:nvPr/>
            </p:nvSpPr>
            <p:spPr bwMode="auto">
              <a:xfrm>
                <a:off x="0" y="0"/>
                <a:ext cx="2159635" cy="269240"/>
              </a:xfrm>
              <a:prstGeom prst="rect">
                <a:avLst/>
              </a:prstGeom>
              <a:solidFill>
                <a:schemeClr val="bg1">
                  <a:alpha val="56000"/>
                </a:schemeClr>
              </a:solidFill>
              <a:ln w="12700" cmpd="tri">
                <a:solidFill>
                  <a:srgbClr val="000000"/>
                </a:solidFill>
                <a:prstDash val="solid"/>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景観形成の目標等の設定</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35" name="テキスト ボックス 2"/>
              <p:cNvSpPr txBox="1">
                <a:spLocks noChangeArrowheads="1"/>
              </p:cNvSpPr>
              <p:nvPr/>
            </p:nvSpPr>
            <p:spPr bwMode="auto">
              <a:xfrm>
                <a:off x="38100" y="38100"/>
                <a:ext cx="2085340" cy="198000"/>
              </a:xfrm>
              <a:prstGeom prst="rect">
                <a:avLst/>
              </a:prstGeom>
              <a:noFill/>
              <a:ln w="12700" cmpd="tri">
                <a:solidFill>
                  <a:srgbClr val="000000"/>
                </a:solidFill>
                <a:prstDash val="solid"/>
                <a:miter lim="800000"/>
                <a:headEnd/>
                <a:tailEnd/>
              </a:ln>
            </p:spPr>
            <p:txBody>
              <a:bodyPr rot="0" vert="horz" wrap="square" lIns="91440" tIns="45720" rIns="91440" bIns="45720" anchor="t" anchorCtr="0">
                <a:no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en-US" sz="1000" b="0" i="0" u="none" strike="noStrike" kern="100" cap="none" spc="0" normalizeH="0" baseline="0" noProof="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grpSp>
      </p:grpSp>
      <p:sp>
        <p:nvSpPr>
          <p:cNvPr id="53" name="下矢印 52"/>
          <p:cNvSpPr/>
          <p:nvPr/>
        </p:nvSpPr>
        <p:spPr>
          <a:xfrm>
            <a:off x="2103731" y="3675582"/>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4" name="下矢印 53"/>
          <p:cNvSpPr/>
          <p:nvPr/>
        </p:nvSpPr>
        <p:spPr>
          <a:xfrm>
            <a:off x="2097168" y="4537759"/>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下矢印 54"/>
          <p:cNvSpPr/>
          <p:nvPr/>
        </p:nvSpPr>
        <p:spPr>
          <a:xfrm>
            <a:off x="2118609" y="5347221"/>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143508" y="13283"/>
            <a:ext cx="9000492" cy="52084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2200" b="1" u="sng" noProof="0" dirty="0" smtClean="0">
                <a:solidFill>
                  <a:prstClr val="black"/>
                </a:solidFill>
                <a:latin typeface="+mn-ea"/>
              </a:rPr>
              <a:t>前年度議論の内容</a:t>
            </a:r>
            <a:endParaRPr lang="en-US" altLang="ja-JP" sz="2200" b="1" u="sng" noProof="0" dirty="0" smtClean="0">
              <a:solidFill>
                <a:prstClr val="black"/>
              </a:solidFill>
              <a:latin typeface="+mn-ea"/>
            </a:endParaRPr>
          </a:p>
        </p:txBody>
      </p:sp>
      <p:sp>
        <p:nvSpPr>
          <p:cNvPr id="2" name="正方形/長方形 1"/>
          <p:cNvSpPr/>
          <p:nvPr/>
        </p:nvSpPr>
        <p:spPr>
          <a:xfrm>
            <a:off x="391508" y="968133"/>
            <a:ext cx="8366120" cy="5544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2"/>
          <p:cNvSpPr txBox="1">
            <a:spLocks noChangeArrowheads="1"/>
          </p:cNvSpPr>
          <p:nvPr/>
        </p:nvSpPr>
        <p:spPr bwMode="auto">
          <a:xfrm>
            <a:off x="339992" y="641645"/>
            <a:ext cx="2944121" cy="284693"/>
          </a:xfrm>
          <a:prstGeom prst="rect">
            <a:avLst/>
          </a:prstGeom>
          <a:noFill/>
          <a:ln w="9525">
            <a:noFill/>
            <a:miter lim="800000"/>
            <a:headEnd/>
            <a:tailEnd/>
          </a:ln>
        </p:spPr>
        <p:txBody>
          <a:bodyPr rot="0" vert="horz" wrap="square" lIns="91440" tIns="45720" rIns="91440" bIns="45720" anchor="t" anchorCtr="0">
            <a:spAutoFit/>
          </a:bodyPr>
          <a:lstStyle/>
          <a:p>
            <a:pPr marL="66675" marR="66675" lvl="0" indent="0" algn="l" defTabSz="457200" rtl="0" eaLnBrk="1" fontAlgn="auto" latinLnBrk="0" hangingPunct="1">
              <a:lnSpc>
                <a:spcPts val="1500"/>
              </a:lnSpc>
              <a:spcBef>
                <a:spcPts val="0"/>
              </a:spcBef>
              <a:spcAft>
                <a:spcPts val="0"/>
              </a:spcAft>
              <a:buClrTx/>
              <a:buSzTx/>
              <a:buFontTx/>
              <a:buNone/>
              <a:tabLst/>
              <a:defRPr/>
            </a:pPr>
            <a:r>
              <a:rPr kumimoji="0" lang="ja-JP" altLang="en-US" sz="18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都市景観ビジョン</a:t>
            </a:r>
            <a:r>
              <a:rPr lang="ja-JP" altLang="en-US" kern="100" dirty="0" smtClean="0">
                <a:solidFill>
                  <a:prstClr val="black"/>
                </a:solidFill>
                <a:latin typeface="+mn-ea"/>
                <a:cs typeface="Times New Roman" panose="02020603050405020304" pitchFamily="18" charset="0"/>
              </a:rPr>
              <a:t>・大阪より</a:t>
            </a:r>
            <a:endParaRPr lang="en-US" altLang="ja-JP" kern="100" dirty="0" smtClean="0">
              <a:solidFill>
                <a:prstClr val="black"/>
              </a:solidFill>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086600" y="6483642"/>
            <a:ext cx="2057400" cy="365125"/>
          </a:xfrm>
        </p:spPr>
        <p:txBody>
          <a:bodyPr/>
          <a:lstStyle/>
          <a:p>
            <a:fld id="{8DDB306B-CB1A-4F92-AE18-14C2D5855DBA}" type="slidenum">
              <a:rPr kumimoji="1" lang="ja-JP" altLang="en-US" smtClean="0"/>
              <a:t>2</a:t>
            </a:fld>
            <a:endParaRPr kumimoji="1" lang="ja-JP" altLang="en-US"/>
          </a:p>
        </p:txBody>
      </p:sp>
    </p:spTree>
    <p:extLst>
      <p:ext uri="{BB962C8B-B14F-4D97-AF65-F5344CB8AC3E}">
        <p14:creationId xmlns:p14="http://schemas.microsoft.com/office/powerpoint/2010/main" val="418291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43508" y="318737"/>
            <a:ext cx="9000492" cy="5822107"/>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n-ea"/>
              </a:rPr>
              <a:t>　</a:t>
            </a:r>
            <a:r>
              <a:rPr lang="ja-JP" altLang="en-US" b="1" dirty="0">
                <a:solidFill>
                  <a:prstClr val="black"/>
                </a:solidFill>
                <a:latin typeface="+mn-ea"/>
              </a:rPr>
              <a:t>＜平成</a:t>
            </a:r>
            <a:r>
              <a:rPr lang="en-US" altLang="ja-JP" b="1" dirty="0">
                <a:solidFill>
                  <a:prstClr val="black"/>
                </a:solidFill>
                <a:latin typeface="+mn-ea"/>
              </a:rPr>
              <a:t>30</a:t>
            </a:r>
            <a:r>
              <a:rPr lang="ja-JP" altLang="en-US" b="1" dirty="0">
                <a:solidFill>
                  <a:prstClr val="black"/>
                </a:solidFill>
                <a:latin typeface="+mn-ea"/>
              </a:rPr>
              <a:t>年度 景観審議会・部会の開催状況＞</a:t>
            </a:r>
            <a:endParaRPr kumimoji="0" lang="en-US" altLang="ja-JP"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1000"/>
              </a:lnSpc>
              <a:spcBef>
                <a:spcPts val="0"/>
              </a:spcBef>
              <a:spcAft>
                <a:spcPts val="0"/>
              </a:spcAft>
              <a:buClrTx/>
              <a:buSzTx/>
              <a:buFontTx/>
              <a:buNone/>
              <a:tabLst/>
              <a:defRPr/>
            </a:pPr>
            <a:endParaRPr lang="en-US" altLang="ja-JP" sz="1600" noProof="0" dirty="0" smtClean="0">
              <a:solidFill>
                <a:prstClr val="black"/>
              </a:solidFill>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noProof="0" dirty="0" smtClean="0">
                <a:solidFill>
                  <a:prstClr val="black"/>
                </a:solidFill>
                <a:latin typeface="+mn-ea"/>
              </a:rPr>
              <a:t>　</a:t>
            </a:r>
            <a:r>
              <a:rPr lang="en-US" altLang="ja-JP" sz="1600" noProof="0" dirty="0" smtClean="0">
                <a:solidFill>
                  <a:prstClr val="black"/>
                </a:solidFill>
                <a:latin typeface="+mn-ea"/>
              </a:rPr>
              <a:t>(1)</a:t>
            </a:r>
            <a:r>
              <a:rPr kumimoji="0" lang="ja-JP" altLang="en-US" sz="1600" b="0" i="0" u="none" strike="noStrike" kern="1200" cap="none" spc="0" normalizeH="0" baseline="0" noProof="0" dirty="0" smtClean="0">
                <a:ln>
                  <a:noFill/>
                </a:ln>
                <a:solidFill>
                  <a:prstClr val="black"/>
                </a:solidFill>
                <a:effectLst/>
                <a:uLnTx/>
                <a:uFillTx/>
                <a:latin typeface="+mn-ea"/>
              </a:rPr>
              <a:t>第１回　景観審</a:t>
            </a:r>
            <a:r>
              <a:rPr kumimoji="0" lang="ja-JP" altLang="en-US" sz="1600" b="0" i="0" u="none" strike="noStrike" kern="1200" cap="none" spc="0" normalizeH="0" baseline="0" noProof="0" dirty="0">
                <a:ln>
                  <a:noFill/>
                </a:ln>
                <a:solidFill>
                  <a:prstClr val="black"/>
                </a:solidFill>
                <a:effectLst/>
                <a:uLnTx/>
                <a:uFillTx/>
                <a:latin typeface="+mn-ea"/>
              </a:rPr>
              <a:t>議会</a:t>
            </a:r>
            <a:r>
              <a:rPr kumimoji="0" lang="ja-JP" altLang="en-US" sz="1600" b="0" i="0" u="none" strike="noStrike" kern="1200" cap="none" spc="0" normalizeH="0" baseline="0" noProof="0" dirty="0" smtClean="0">
                <a:ln>
                  <a:noFill/>
                </a:ln>
                <a:solidFill>
                  <a:prstClr val="black"/>
                </a:solidFill>
                <a:effectLst/>
                <a:uLnTx/>
                <a:uFillTx/>
                <a:latin typeface="+mn-ea"/>
              </a:rPr>
              <a:t>（７月</a:t>
            </a:r>
            <a:r>
              <a:rPr kumimoji="0" lang="ja-JP" altLang="en-US" sz="1600" b="0" i="0" u="none" strike="noStrike" kern="1200" cap="none" spc="0" normalizeH="0" baseline="0" noProof="0" dirty="0">
                <a:ln>
                  <a:noFill/>
                </a:ln>
                <a:solidFill>
                  <a:prstClr val="black"/>
                </a:solidFill>
                <a:effectLst/>
                <a:uLnTx/>
                <a:uFillTx/>
                <a:latin typeface="+mn-ea"/>
              </a:rPr>
              <a:t>３</a:t>
            </a:r>
            <a:r>
              <a:rPr kumimoji="0" lang="ja-JP" altLang="en-US" sz="1600" b="0" i="0" u="none" strike="noStrike" kern="1200" cap="none" spc="0" normalizeH="0" baseline="0" noProof="0" dirty="0" smtClean="0">
                <a:ln>
                  <a:noFill/>
                </a:ln>
                <a:solidFill>
                  <a:prstClr val="black"/>
                </a:solidFill>
                <a:effectLst/>
                <a:uLnTx/>
                <a:uFillTx/>
                <a:latin typeface="+mn-ea"/>
              </a:rPr>
              <a:t>日）</a:t>
            </a:r>
            <a:r>
              <a:rPr kumimoji="0" lang="ja-JP" altLang="en-US" sz="1600" b="0" i="0" u="none" strike="noStrike" kern="1200" cap="none" spc="0" normalizeH="0" noProof="0" dirty="0" smtClean="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a:t>
            </a:r>
            <a:r>
              <a:rPr kumimoji="0" lang="ja-JP" altLang="en-US" sz="1600" b="0" i="0" u="none" strike="noStrike" kern="1200" cap="none" spc="0" normalizeH="0" baseline="0" noProof="0" dirty="0">
                <a:ln>
                  <a:noFill/>
                </a:ln>
                <a:solidFill>
                  <a:prstClr val="black"/>
                </a:solidFill>
                <a:effectLst/>
                <a:uLnTx/>
                <a:uFillTx/>
                <a:latin typeface="+mn-ea"/>
              </a:rPr>
              <a:t>他</a:t>
            </a:r>
            <a:r>
              <a:rPr kumimoji="0" lang="ja-JP" altLang="en-US" sz="1600" b="0" i="0" u="none" strike="noStrike" kern="1200" cap="none" spc="0" normalizeH="0" baseline="0" noProof="0" dirty="0" smtClean="0">
                <a:ln>
                  <a:noFill/>
                </a:ln>
                <a:solidFill>
                  <a:prstClr val="black"/>
                </a:solidFill>
                <a:effectLst/>
                <a:uLnTx/>
                <a:uFillTx/>
                <a:latin typeface="+mn-ea"/>
              </a:rPr>
              <a:t>府県の事例紹介　</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n-ea"/>
              </a:rPr>
              <a:t>　</a:t>
            </a:r>
            <a:endParaRPr kumimoji="0" lang="ja-JP" altLang="en-US" sz="1600" b="0" i="0" u="none" strike="noStrike" kern="1200" cap="none" spc="0" normalizeH="0" baseline="0" noProof="0" dirty="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dirty="0" smtClean="0">
                <a:solidFill>
                  <a:prstClr val="black"/>
                </a:solidFill>
                <a:latin typeface="+mn-ea"/>
              </a:rPr>
              <a:t>　</a:t>
            </a:r>
            <a:r>
              <a:rPr lang="en-US" altLang="ja-JP" sz="1600" dirty="0" smtClean="0">
                <a:solidFill>
                  <a:prstClr val="black"/>
                </a:solidFill>
                <a:latin typeface="+mn-ea"/>
              </a:rPr>
              <a:t>(2)</a:t>
            </a:r>
            <a:r>
              <a:rPr kumimoji="0" lang="ja-JP" altLang="en-US" sz="1600" b="0" i="0" u="none" strike="noStrike" kern="1200" cap="none" spc="0" normalizeH="0" baseline="0" noProof="0" dirty="0" smtClean="0">
                <a:ln>
                  <a:noFill/>
                </a:ln>
                <a:solidFill>
                  <a:prstClr val="black"/>
                </a:solidFill>
                <a:effectLst/>
                <a:uLnTx/>
                <a:uFillTx/>
                <a:latin typeface="+mn-ea"/>
              </a:rPr>
              <a:t>第１回　部会（</a:t>
            </a:r>
            <a:r>
              <a:rPr kumimoji="0" lang="ja-JP" altLang="en-US" sz="1600" b="0" i="0" u="none" strike="noStrike" kern="1200" cap="none" spc="0" normalizeH="0" baseline="0" noProof="0" dirty="0">
                <a:ln>
                  <a:noFill/>
                </a:ln>
                <a:solidFill>
                  <a:prstClr val="black"/>
                </a:solidFill>
                <a:effectLst/>
                <a:uLnTx/>
                <a:uFillTx/>
                <a:latin typeface="+mn-ea"/>
              </a:rPr>
              <a:t>８</a:t>
            </a:r>
            <a:r>
              <a:rPr kumimoji="0" lang="ja-JP" altLang="en-US" sz="1600" b="0" i="0" u="none" strike="noStrike" kern="1200" cap="none" spc="0" normalizeH="0" baseline="0" noProof="0" dirty="0" smtClean="0">
                <a:ln>
                  <a:noFill/>
                </a:ln>
                <a:solidFill>
                  <a:prstClr val="black"/>
                </a:solidFill>
                <a:effectLst/>
                <a:uLnTx/>
                <a:uFillTx/>
                <a:latin typeface="+mn-ea"/>
              </a:rPr>
              <a:t>月７日） 　 </a:t>
            </a: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noProof="0" dirty="0" smtClean="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・論点の整理</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kumimoji="0" lang="ja-JP" altLang="en-US" sz="1600" b="0" i="0" u="none" strike="noStrike" kern="1200" cap="none" spc="0" normalizeH="0" baseline="0" noProof="0" dirty="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kumimoji="0" lang="ja-JP" altLang="en-US" sz="1600" b="0" i="0" u="none" strike="noStrike" kern="1200" cap="none" spc="0" normalizeH="0" noProof="0" dirty="0" smtClean="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・大阪府における公共事業の評価</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kumimoji="0" lang="en-US" altLang="ja-JP" sz="1600" b="0" i="0" u="none" strike="noStrike" kern="1200" cap="none" spc="0" normalizeH="0" baseline="0" noProof="0" dirty="0" smtClean="0">
                <a:ln>
                  <a:noFill/>
                </a:ln>
                <a:solidFill>
                  <a:prstClr val="black"/>
                </a:solidFill>
                <a:effectLst/>
                <a:uLnTx/>
                <a:uFillTx/>
                <a:latin typeface="+mn-ea"/>
              </a:rPr>
              <a:t>ⅰ</a:t>
            </a:r>
            <a:r>
              <a:rPr kumimoji="0" lang="ja-JP" altLang="en-US" sz="1600" b="0" i="0" u="none" strike="noStrike" kern="1200" cap="none" spc="0" normalizeH="0" baseline="0" noProof="0" dirty="0" smtClean="0">
                <a:ln>
                  <a:noFill/>
                </a:ln>
                <a:solidFill>
                  <a:prstClr val="black"/>
                </a:solidFill>
                <a:effectLst/>
                <a:uLnTx/>
                <a:uFillTx/>
                <a:latin typeface="+mn-ea"/>
              </a:rPr>
              <a:t>）環境アセスメント評価　</a:t>
            </a:r>
            <a:r>
              <a:rPr kumimoji="0" lang="en-US" altLang="ja-JP" sz="1600" b="0" i="0" u="none" strike="noStrike" kern="1200" cap="none" spc="0" normalizeH="0" baseline="0" noProof="0" dirty="0" smtClean="0">
                <a:ln>
                  <a:noFill/>
                </a:ln>
                <a:solidFill>
                  <a:prstClr val="black"/>
                </a:solidFill>
                <a:effectLst/>
                <a:uLnTx/>
                <a:uFillTx/>
                <a:latin typeface="+mn-ea"/>
              </a:rPr>
              <a:t>ⅱ</a:t>
            </a:r>
            <a:r>
              <a:rPr kumimoji="0" lang="ja-JP" altLang="en-US" sz="1600" b="0" i="0" u="none" strike="noStrike" kern="1200" cap="none" spc="0" normalizeH="0" baseline="0" noProof="0" dirty="0" smtClean="0">
                <a:ln>
                  <a:noFill/>
                </a:ln>
                <a:solidFill>
                  <a:prstClr val="black"/>
                </a:solidFill>
                <a:effectLst/>
                <a:uLnTx/>
                <a:uFillTx/>
                <a:latin typeface="+mn-ea"/>
              </a:rPr>
              <a:t>）大阪府建設事業評価</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・他府県、府内市町村における事例紹介　</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kumimoji="0" lang="en-US" altLang="ja-JP" sz="1600" b="0" i="0" u="none" strike="noStrike" kern="1200" cap="none" spc="0" normalizeH="0" baseline="0" noProof="0" dirty="0" smtClean="0">
                <a:ln>
                  <a:noFill/>
                </a:ln>
                <a:solidFill>
                  <a:prstClr val="black"/>
                </a:solidFill>
                <a:effectLst/>
                <a:uLnTx/>
                <a:uFillTx/>
                <a:latin typeface="+mn-ea"/>
              </a:rPr>
              <a:t>ⅰ</a:t>
            </a:r>
            <a:r>
              <a:rPr kumimoji="0" lang="ja-JP" altLang="en-US" sz="1600" b="0" i="0" u="none" strike="noStrike" kern="1200" cap="none" spc="0" normalizeH="0" baseline="0" noProof="0" dirty="0" smtClean="0">
                <a:ln>
                  <a:noFill/>
                </a:ln>
                <a:solidFill>
                  <a:prstClr val="black"/>
                </a:solidFill>
                <a:effectLst/>
                <a:uLnTx/>
                <a:uFillTx/>
                <a:latin typeface="+mn-ea"/>
              </a:rPr>
              <a:t>）山梨県の事例　</a:t>
            </a:r>
            <a:r>
              <a:rPr kumimoji="0" lang="en-US" altLang="ja-JP" sz="1600" b="0" i="0" u="none" strike="noStrike" kern="1200" cap="none" spc="0" normalizeH="0" baseline="0" noProof="0" dirty="0" smtClean="0">
                <a:ln>
                  <a:noFill/>
                </a:ln>
                <a:solidFill>
                  <a:prstClr val="black"/>
                </a:solidFill>
                <a:effectLst/>
                <a:uLnTx/>
                <a:uFillTx/>
                <a:latin typeface="+mn-ea"/>
              </a:rPr>
              <a:t>ⅱ</a:t>
            </a:r>
            <a:r>
              <a:rPr kumimoji="0" lang="ja-JP" altLang="en-US" sz="1600" b="0" i="0" u="none" strike="noStrike" kern="1200" cap="none" spc="0" normalizeH="0" baseline="0" noProof="0" dirty="0" smtClean="0">
                <a:ln>
                  <a:noFill/>
                </a:ln>
                <a:solidFill>
                  <a:prstClr val="black"/>
                </a:solidFill>
                <a:effectLst/>
                <a:uLnTx/>
                <a:uFillTx/>
                <a:latin typeface="+mn-ea"/>
              </a:rPr>
              <a:t>）岸和田市の事例</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dirty="0" smtClean="0">
                <a:solidFill>
                  <a:prstClr val="black"/>
                </a:solidFill>
                <a:latin typeface="+mn-ea"/>
              </a:rPr>
              <a:t>　</a:t>
            </a:r>
            <a:r>
              <a:rPr lang="en-US" altLang="ja-JP" sz="1600" dirty="0" smtClean="0">
                <a:solidFill>
                  <a:prstClr val="black"/>
                </a:solidFill>
                <a:latin typeface="+mn-ea"/>
              </a:rPr>
              <a:t>(3)</a:t>
            </a:r>
            <a:r>
              <a:rPr kumimoji="0" lang="ja-JP" altLang="en-US" sz="1600" b="0" i="0" u="none" strike="noStrike" kern="1200" cap="none" spc="0" normalizeH="0" baseline="0" noProof="0" dirty="0" smtClean="0">
                <a:ln>
                  <a:noFill/>
                </a:ln>
                <a:solidFill>
                  <a:prstClr val="black"/>
                </a:solidFill>
                <a:effectLst/>
                <a:uLnTx/>
                <a:uFillTx/>
                <a:latin typeface="+mn-ea"/>
              </a:rPr>
              <a:t>第２回　部会（</a:t>
            </a:r>
            <a:r>
              <a:rPr kumimoji="0" lang="en-US" altLang="ja-JP" sz="1600" b="0" i="0" u="none" strike="noStrike" kern="1200" cap="none" spc="0" normalizeH="0" baseline="0" noProof="0" dirty="0" smtClean="0">
                <a:ln>
                  <a:noFill/>
                </a:ln>
                <a:solidFill>
                  <a:prstClr val="black"/>
                </a:solidFill>
                <a:effectLst/>
                <a:uLnTx/>
                <a:uFillTx/>
                <a:latin typeface="+mn-ea"/>
              </a:rPr>
              <a:t>10</a:t>
            </a:r>
            <a:r>
              <a:rPr kumimoji="0" lang="ja-JP" altLang="en-US" sz="1600" b="0" i="0" u="none" strike="noStrike" kern="1200" cap="none" spc="0" normalizeH="0" baseline="0" noProof="0" dirty="0" smtClean="0">
                <a:ln>
                  <a:noFill/>
                </a:ln>
                <a:solidFill>
                  <a:prstClr val="black"/>
                </a:solidFill>
                <a:effectLst/>
                <a:uLnTx/>
                <a:uFillTx/>
                <a:latin typeface="+mn-ea"/>
              </a:rPr>
              <a:t>月</a:t>
            </a:r>
            <a:r>
              <a:rPr kumimoji="0" lang="en-US" altLang="ja-JP" sz="1600" b="0" i="0" u="none" strike="noStrike" kern="1200" cap="none" spc="0" normalizeH="0" baseline="0" noProof="0" dirty="0" smtClean="0">
                <a:ln>
                  <a:noFill/>
                </a:ln>
                <a:solidFill>
                  <a:prstClr val="black"/>
                </a:solidFill>
                <a:effectLst/>
                <a:uLnTx/>
                <a:uFillTx/>
                <a:latin typeface="+mn-ea"/>
              </a:rPr>
              <a:t>30</a:t>
            </a:r>
            <a:r>
              <a:rPr kumimoji="0" lang="ja-JP" altLang="en-US" sz="1600" b="0" i="0" u="none" strike="noStrike" kern="1200" cap="none" spc="0" normalizeH="0" baseline="0" noProof="0" dirty="0" smtClean="0">
                <a:ln>
                  <a:noFill/>
                </a:ln>
                <a:solidFill>
                  <a:prstClr val="black"/>
                </a:solidFill>
                <a:effectLst/>
                <a:uLnTx/>
                <a:uFillTx/>
                <a:latin typeface="+mn-ea"/>
              </a:rPr>
              <a:t>日）</a:t>
            </a: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noProof="0" dirty="0" smtClean="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・論点の整理　</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noProof="0" dirty="0" smtClean="0">
                <a:solidFill>
                  <a:prstClr val="black"/>
                </a:solidFill>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noProof="0" dirty="0" smtClean="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・大阪府における公共事業の流れ</a:t>
            </a:r>
            <a:endParaRPr kumimoji="0" lang="en-US" altLang="ja-JP" sz="1600" b="0" i="0" u="none" strike="noStrike" kern="1200" cap="none" spc="0" normalizeH="0" baseline="0" noProof="0" dirty="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lang="ja-JP" altLang="en-US" sz="1600" dirty="0">
                <a:solidFill>
                  <a:prstClr val="black"/>
                </a:solidFill>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lang="ja-JP" altLang="en-US" sz="1600" dirty="0">
                <a:solidFill>
                  <a:prstClr val="black"/>
                </a:solidFill>
                <a:latin typeface="+mn-ea"/>
              </a:rPr>
              <a:t> </a:t>
            </a:r>
            <a:r>
              <a:rPr lang="ja-JP" altLang="en-US" sz="1600" dirty="0" smtClean="0">
                <a:solidFill>
                  <a:prstClr val="black"/>
                </a:solidFill>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・公共事業における景観アドバイスの仕組みの検討</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kumimoji="0" lang="en-US" altLang="ja-JP" sz="1600" b="0" i="0" u="none" strike="noStrike" kern="1200" cap="none" spc="0" normalizeH="0" baseline="0" noProof="0" dirty="0" smtClean="0">
                <a:ln>
                  <a:noFill/>
                </a:ln>
                <a:solidFill>
                  <a:prstClr val="black"/>
                </a:solidFill>
                <a:effectLst/>
                <a:uLnTx/>
                <a:uFillTx/>
                <a:latin typeface="+mn-ea"/>
              </a:rPr>
              <a:t>ⅰ</a:t>
            </a:r>
            <a:r>
              <a:rPr kumimoji="0" lang="ja-JP" altLang="en-US" sz="1600" b="0" i="0" u="none" strike="noStrike" kern="1200" cap="none" spc="0" normalizeH="0" baseline="0" noProof="0" dirty="0" smtClean="0">
                <a:ln>
                  <a:noFill/>
                </a:ln>
                <a:solidFill>
                  <a:prstClr val="black"/>
                </a:solidFill>
                <a:effectLst/>
                <a:uLnTx/>
                <a:uFillTx/>
                <a:latin typeface="+mn-ea"/>
              </a:rPr>
              <a:t>）府内市町村のアドバイザー制度の実施状況</a:t>
            </a:r>
            <a:endParaRPr kumimoji="0"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ea"/>
              </a:rPr>
              <a:t>　</a:t>
            </a:r>
            <a:r>
              <a:rPr kumimoji="0" lang="ja-JP" altLang="en-US" sz="1600" b="0" i="0" u="none" strike="noStrike" kern="1200" cap="none" spc="0" normalizeH="0" baseline="0" noProof="0" dirty="0" smtClean="0">
                <a:ln>
                  <a:noFill/>
                </a:ln>
                <a:solidFill>
                  <a:prstClr val="black"/>
                </a:solidFill>
                <a:effectLst/>
                <a:uLnTx/>
                <a:uFillTx/>
                <a:latin typeface="+mn-ea"/>
              </a:rPr>
              <a:t>　　　　　　　　　　　　　　  　　　　　　  </a:t>
            </a:r>
            <a:r>
              <a:rPr kumimoji="0" lang="en-US" altLang="ja-JP" sz="1600" b="0" i="0" u="none" strike="noStrike" kern="1200" cap="none" spc="0" normalizeH="0" baseline="0" noProof="0" dirty="0" smtClean="0">
                <a:ln>
                  <a:noFill/>
                </a:ln>
                <a:solidFill>
                  <a:prstClr val="black"/>
                </a:solidFill>
                <a:effectLst/>
                <a:uLnTx/>
                <a:uFillTx/>
                <a:latin typeface="+mn-ea"/>
              </a:rPr>
              <a:t>ⅱ</a:t>
            </a:r>
            <a:r>
              <a:rPr kumimoji="0" lang="ja-JP" altLang="en-US" sz="1600" b="0" i="0" u="none" strike="noStrike" kern="1200" cap="none" spc="0" normalizeH="0" baseline="0" noProof="0" dirty="0" smtClean="0">
                <a:ln>
                  <a:noFill/>
                </a:ln>
                <a:solidFill>
                  <a:prstClr val="black"/>
                </a:solidFill>
                <a:effectLst/>
                <a:uLnTx/>
                <a:uFillTx/>
                <a:latin typeface="+mn-ea"/>
              </a:rPr>
              <a:t>）対象件数の想定</a:t>
            </a:r>
            <a:endParaRPr kumimoji="0" lang="en-US" altLang="ja-JP" sz="1600" b="0" i="0" u="none" strike="noStrike" kern="1200" cap="none" spc="0" normalizeH="0" baseline="0" noProof="0" dirty="0" smtClean="0">
              <a:ln>
                <a:noFill/>
              </a:ln>
              <a:solidFill>
                <a:prstClr val="black"/>
              </a:solidFill>
              <a:effectLst/>
              <a:uLnTx/>
              <a:uFillTx/>
              <a:latin typeface="+mn-ea"/>
            </a:endParaRPr>
          </a:p>
          <a:p>
            <a:pPr lvl="0">
              <a:lnSpc>
                <a:spcPts val="2200"/>
              </a:lnSpc>
              <a:defRPr/>
            </a:pPr>
            <a:endParaRPr lang="en-US" altLang="ja-JP" sz="1600" dirty="0">
              <a:solidFill>
                <a:prstClr val="black"/>
              </a:solidFill>
              <a:latin typeface="+mn-ea"/>
            </a:endParaRPr>
          </a:p>
          <a:p>
            <a:pPr lvl="0">
              <a:lnSpc>
                <a:spcPts val="2200"/>
              </a:lnSpc>
              <a:defRPr/>
            </a:pPr>
            <a:r>
              <a:rPr lang="ja-JP" altLang="en-US" sz="1600" dirty="0" smtClean="0">
                <a:solidFill>
                  <a:prstClr val="black"/>
                </a:solidFill>
                <a:latin typeface="+mn-ea"/>
              </a:rPr>
              <a:t>　</a:t>
            </a:r>
            <a:r>
              <a:rPr lang="en-US" altLang="ja-JP" sz="1600" dirty="0" smtClean="0">
                <a:solidFill>
                  <a:prstClr val="black"/>
                </a:solidFill>
                <a:latin typeface="+mn-ea"/>
              </a:rPr>
              <a:t>(4)</a:t>
            </a:r>
            <a:r>
              <a:rPr lang="ja-JP" altLang="en-US" sz="1600" dirty="0" smtClean="0">
                <a:solidFill>
                  <a:prstClr val="black"/>
                </a:solidFill>
                <a:latin typeface="+mn-ea"/>
              </a:rPr>
              <a:t>第２回</a:t>
            </a:r>
            <a:r>
              <a:rPr lang="ja-JP" altLang="en-US" sz="1600" dirty="0">
                <a:solidFill>
                  <a:prstClr val="black"/>
                </a:solidFill>
                <a:latin typeface="+mn-ea"/>
              </a:rPr>
              <a:t>　景観審議会</a:t>
            </a:r>
            <a:r>
              <a:rPr lang="ja-JP" altLang="en-US" sz="1600" dirty="0" smtClean="0">
                <a:solidFill>
                  <a:prstClr val="black"/>
                </a:solidFill>
                <a:latin typeface="+mn-ea"/>
              </a:rPr>
              <a:t>（１月</a:t>
            </a:r>
            <a:r>
              <a:rPr lang="en-US" altLang="ja-JP" sz="1600" dirty="0" smtClean="0">
                <a:solidFill>
                  <a:prstClr val="black"/>
                </a:solidFill>
                <a:latin typeface="+mn-ea"/>
              </a:rPr>
              <a:t>23</a:t>
            </a:r>
            <a:r>
              <a:rPr lang="ja-JP" altLang="en-US" sz="1600" dirty="0" smtClean="0">
                <a:solidFill>
                  <a:prstClr val="black"/>
                </a:solidFill>
                <a:latin typeface="+mn-ea"/>
              </a:rPr>
              <a:t>日</a:t>
            </a:r>
            <a:r>
              <a:rPr lang="ja-JP" altLang="en-US" sz="1600" dirty="0">
                <a:solidFill>
                  <a:prstClr val="black"/>
                </a:solidFill>
                <a:latin typeface="+mn-ea"/>
              </a:rPr>
              <a:t>）</a:t>
            </a:r>
            <a:r>
              <a:rPr lang="ja-JP" altLang="en-US" sz="1600" dirty="0" smtClean="0">
                <a:solidFill>
                  <a:prstClr val="black"/>
                </a:solidFill>
                <a:latin typeface="+mn-ea"/>
              </a:rPr>
              <a:t>・論点の整理</a:t>
            </a:r>
            <a:endParaRPr lang="en-US" altLang="ja-JP" sz="1600" dirty="0" smtClean="0">
              <a:solidFill>
                <a:prstClr val="black"/>
              </a:solidFill>
              <a:latin typeface="+mn-ea"/>
            </a:endParaRPr>
          </a:p>
          <a:p>
            <a:pPr lvl="0">
              <a:lnSpc>
                <a:spcPts val="2200"/>
              </a:lnSpc>
              <a:defRPr/>
            </a:pPr>
            <a:r>
              <a:rPr lang="ja-JP" altLang="en-US" sz="1600" dirty="0">
                <a:solidFill>
                  <a:prstClr val="black"/>
                </a:solidFill>
                <a:latin typeface="+mn-ea"/>
              </a:rPr>
              <a:t>　　　　　　　　　　　　　　　</a:t>
            </a:r>
            <a:r>
              <a:rPr lang="ja-JP" altLang="en-US" sz="1600" dirty="0" smtClean="0">
                <a:solidFill>
                  <a:prstClr val="black"/>
                </a:solidFill>
                <a:latin typeface="+mn-ea"/>
              </a:rPr>
              <a:t>              </a:t>
            </a:r>
            <a:r>
              <a:rPr lang="ja-JP" altLang="en-US" sz="1600" dirty="0">
                <a:solidFill>
                  <a:prstClr val="black"/>
                </a:solidFill>
                <a:latin typeface="+mn-ea"/>
              </a:rPr>
              <a:t>　</a:t>
            </a:r>
            <a:r>
              <a:rPr lang="ja-JP" altLang="en-US" sz="1600" dirty="0" smtClean="0">
                <a:solidFill>
                  <a:prstClr val="black"/>
                </a:solidFill>
                <a:latin typeface="+mn-ea"/>
              </a:rPr>
              <a:t>　①公共</a:t>
            </a:r>
            <a:r>
              <a:rPr lang="ja-JP" altLang="en-US" sz="1600" dirty="0">
                <a:solidFill>
                  <a:prstClr val="black"/>
                </a:solidFill>
                <a:latin typeface="+mn-ea"/>
              </a:rPr>
              <a:t>事業の</a:t>
            </a:r>
            <a:r>
              <a:rPr lang="en-US" altLang="ja-JP" sz="1600" dirty="0">
                <a:solidFill>
                  <a:prstClr val="black"/>
                </a:solidFill>
                <a:latin typeface="+mn-ea"/>
              </a:rPr>
              <a:t>PDCA</a:t>
            </a:r>
            <a:r>
              <a:rPr lang="ja-JP" altLang="en-US" sz="1600" dirty="0">
                <a:solidFill>
                  <a:prstClr val="black"/>
                </a:solidFill>
                <a:latin typeface="+mn-ea"/>
              </a:rPr>
              <a:t>サイクルをどのように設定する</a:t>
            </a:r>
            <a:r>
              <a:rPr lang="ja-JP" altLang="en-US" sz="1600" dirty="0" smtClean="0">
                <a:solidFill>
                  <a:prstClr val="black"/>
                </a:solidFill>
                <a:latin typeface="+mn-ea"/>
              </a:rPr>
              <a:t>か　</a:t>
            </a:r>
            <a:endParaRPr lang="en-US" altLang="ja-JP" sz="1600" dirty="0" smtClean="0">
              <a:solidFill>
                <a:prstClr val="black"/>
              </a:solidFill>
              <a:latin typeface="+mn-ea"/>
            </a:endParaRPr>
          </a:p>
          <a:p>
            <a:pPr lvl="0">
              <a:lnSpc>
                <a:spcPts val="2200"/>
              </a:lnSpc>
              <a:defRPr/>
            </a:pPr>
            <a:r>
              <a:rPr lang="ja-JP" altLang="en-US" sz="1600" dirty="0">
                <a:solidFill>
                  <a:prstClr val="black"/>
                </a:solidFill>
                <a:latin typeface="+mn-ea"/>
              </a:rPr>
              <a:t>　</a:t>
            </a:r>
            <a:r>
              <a:rPr lang="ja-JP" altLang="en-US" sz="1600" dirty="0" smtClean="0">
                <a:solidFill>
                  <a:prstClr val="black"/>
                </a:solidFill>
                <a:latin typeface="+mn-ea"/>
              </a:rPr>
              <a:t>　　　　　　　　　　　　　　　              　②広域的</a:t>
            </a:r>
            <a:r>
              <a:rPr lang="ja-JP" altLang="en-US" sz="1600" dirty="0">
                <a:solidFill>
                  <a:prstClr val="black"/>
                </a:solidFill>
                <a:latin typeface="+mn-ea"/>
              </a:rPr>
              <a:t>観点から府の事業は主体的に取り組む</a:t>
            </a:r>
            <a:r>
              <a:rPr lang="ja-JP" altLang="en-US" sz="1600" dirty="0" smtClean="0">
                <a:solidFill>
                  <a:prstClr val="black"/>
                </a:solidFill>
                <a:latin typeface="+mn-ea"/>
              </a:rPr>
              <a:t>べき</a:t>
            </a:r>
            <a:endParaRPr lang="ja-JP" altLang="en-US" sz="1600" dirty="0">
              <a:solidFill>
                <a:prstClr val="black"/>
              </a:solidFill>
              <a:latin typeface="+mn-ea"/>
            </a:endParaRPr>
          </a:p>
          <a:p>
            <a:pPr lvl="0">
              <a:lnSpc>
                <a:spcPts val="2200"/>
              </a:lnSpc>
              <a:defRPr/>
            </a:pPr>
            <a:r>
              <a:rPr lang="ja-JP" altLang="en-US" sz="1600" dirty="0">
                <a:solidFill>
                  <a:prstClr val="black"/>
                </a:solidFill>
                <a:latin typeface="+mn-ea"/>
              </a:rPr>
              <a:t>　</a:t>
            </a:r>
            <a:r>
              <a:rPr lang="ja-JP" altLang="en-US" sz="1600" dirty="0" smtClean="0">
                <a:solidFill>
                  <a:prstClr val="black"/>
                </a:solidFill>
                <a:latin typeface="+mn-ea"/>
              </a:rPr>
              <a:t>　　　　　　　　　　　　　　　              </a:t>
            </a:r>
            <a:r>
              <a:rPr lang="ja-JP" altLang="en-US" sz="1600" dirty="0">
                <a:solidFill>
                  <a:prstClr val="black"/>
                </a:solidFill>
                <a:latin typeface="+mn-ea"/>
              </a:rPr>
              <a:t>　</a:t>
            </a:r>
            <a:r>
              <a:rPr lang="ja-JP" altLang="en-US" sz="1600" dirty="0" smtClean="0">
                <a:solidFill>
                  <a:prstClr val="black"/>
                </a:solidFill>
                <a:latin typeface="+mn-ea"/>
              </a:rPr>
              <a:t>③有識者</a:t>
            </a:r>
            <a:r>
              <a:rPr lang="ja-JP" altLang="en-US" sz="1600" dirty="0">
                <a:solidFill>
                  <a:prstClr val="black"/>
                </a:solidFill>
                <a:latin typeface="+mn-ea"/>
              </a:rPr>
              <a:t>等によるアドバイスの仕組みについて検討す</a:t>
            </a:r>
            <a:r>
              <a:rPr lang="ja-JP" altLang="en-US" sz="1600" dirty="0" smtClean="0">
                <a:solidFill>
                  <a:prstClr val="black"/>
                </a:solidFill>
                <a:latin typeface="+mn-ea"/>
              </a:rPr>
              <a:t>べき</a:t>
            </a:r>
            <a:endParaRPr lang="ja-JP" altLang="en-US" sz="1600" dirty="0">
              <a:solidFill>
                <a:prstClr val="black"/>
              </a:solidFill>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3</a:t>
            </a:fld>
            <a:endParaRPr kumimoji="1" lang="ja-JP" altLang="en-US"/>
          </a:p>
        </p:txBody>
      </p:sp>
    </p:spTree>
    <p:extLst>
      <p:ext uri="{BB962C8B-B14F-4D97-AF65-F5344CB8AC3E}">
        <p14:creationId xmlns:p14="http://schemas.microsoft.com/office/powerpoint/2010/main" val="394047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36850" y="3464468"/>
            <a:ext cx="6866432" cy="369332"/>
          </a:xfrm>
          <a:prstGeom prst="rect">
            <a:avLst/>
          </a:prstGeom>
          <a:noFill/>
        </p:spPr>
        <p:txBody>
          <a:bodyPr wrap="square" rtlCol="0">
            <a:spAutoFit/>
          </a:bodyPr>
          <a:lstStyle/>
          <a:p>
            <a:pPr lvl="0"/>
            <a:r>
              <a:rPr kumimoji="1" lang="ja-JP" altLang="en-US" dirty="0">
                <a:solidFill>
                  <a:prstClr val="black"/>
                </a:solidFill>
              </a:rPr>
              <a:t>＜部会での主な意見＞</a:t>
            </a:r>
          </a:p>
        </p:txBody>
      </p:sp>
      <p:sp>
        <p:nvSpPr>
          <p:cNvPr id="14" name="テキスト ボックス 13"/>
          <p:cNvSpPr txBox="1"/>
          <p:nvPr/>
        </p:nvSpPr>
        <p:spPr>
          <a:xfrm>
            <a:off x="592000" y="3833800"/>
            <a:ext cx="7993688" cy="2266133"/>
          </a:xfrm>
          <a:prstGeom prst="rect">
            <a:avLst/>
          </a:prstGeom>
          <a:noFill/>
        </p:spPr>
        <p:txBody>
          <a:bodyPr wrap="square" rtlCol="0">
            <a:spAutoFit/>
          </a:bodyPr>
          <a:lstStyle/>
          <a:p>
            <a:pPr marL="285750" lvl="0" indent="-285750">
              <a:lnSpc>
                <a:spcPct val="150000"/>
              </a:lnSpc>
              <a:buFont typeface="Wingdings" panose="05000000000000000000" pitchFamily="2" charset="2"/>
              <a:buChar char="Ø"/>
              <a:defRPr/>
            </a:pPr>
            <a:r>
              <a:rPr kumimoji="1" lang="ja-JP" altLang="en-US" sz="1600" dirty="0">
                <a:solidFill>
                  <a:prstClr val="black"/>
                </a:solidFill>
              </a:rPr>
              <a:t>景観に関する知識を蓄積する仕組みや事業部局内での景観面への配慮の意識を醸成する仕組みをどう</a:t>
            </a:r>
            <a:r>
              <a:rPr kumimoji="1" lang="ja-JP" altLang="en-US" sz="1600" dirty="0">
                <a:solidFill>
                  <a:prstClr val="black"/>
                </a:solidFill>
                <a:latin typeface="ＭＳ Ｐゴシック" panose="020B0600070205080204" pitchFamily="50" charset="-128"/>
              </a:rPr>
              <a:t>構築していくか</a:t>
            </a:r>
            <a:endParaRPr kumimoji="1" lang="en-US" altLang="ja-JP" sz="1600" dirty="0">
              <a:solidFill>
                <a:prstClr val="black"/>
              </a:solidFill>
              <a:latin typeface="ＭＳ Ｐゴシック" panose="020B0600070205080204" pitchFamily="50" charset="-128"/>
            </a:endParaRPr>
          </a:p>
          <a:p>
            <a:pPr marL="285750" lvl="0" indent="-285750">
              <a:lnSpc>
                <a:spcPct val="150000"/>
              </a:lnSpc>
              <a:buFont typeface="Wingdings" panose="05000000000000000000" pitchFamily="2" charset="2"/>
              <a:buChar char="Ø"/>
              <a:defRPr/>
            </a:pPr>
            <a:r>
              <a:rPr kumimoji="1" lang="en-US" altLang="ja-JP" sz="1600" dirty="0">
                <a:solidFill>
                  <a:prstClr val="black"/>
                </a:solidFill>
                <a:latin typeface="ＭＳ Ｐゴシック" panose="020B0600070205080204" pitchFamily="50" charset="-128"/>
              </a:rPr>
              <a:t>PDCA</a:t>
            </a:r>
            <a:r>
              <a:rPr kumimoji="1" lang="ja-JP" altLang="en-US" sz="1600" dirty="0">
                <a:solidFill>
                  <a:prstClr val="black"/>
                </a:solidFill>
                <a:latin typeface="ＭＳ Ｐゴシック" panose="020B0600070205080204" pitchFamily="50" charset="-128"/>
              </a:rPr>
              <a:t>は大阪府全体、それとも事業課内で回すのか。事業課内で回した方が職員個人にも景観の知識が蓄積されるので良いかと思う</a:t>
            </a:r>
            <a:endParaRPr kumimoji="1" lang="en-US" altLang="ja-JP" sz="1600" dirty="0">
              <a:solidFill>
                <a:prstClr val="black"/>
              </a:solidFill>
              <a:latin typeface="ＭＳ Ｐゴシック" panose="020B0600070205080204" pitchFamily="50" charset="-128"/>
            </a:endParaRPr>
          </a:p>
          <a:p>
            <a:pPr marL="285750" lvl="0" indent="-285750">
              <a:lnSpc>
                <a:spcPct val="150000"/>
              </a:lnSpc>
              <a:buFont typeface="Wingdings" panose="05000000000000000000" pitchFamily="2" charset="2"/>
              <a:buChar char="Ø"/>
              <a:defRPr/>
            </a:pPr>
            <a:r>
              <a:rPr kumimoji="1" lang="ja-JP" altLang="en-US" sz="1600" dirty="0">
                <a:solidFill>
                  <a:prstClr val="black"/>
                </a:solidFill>
                <a:latin typeface="ＭＳ Ｐゴシック" panose="020B0600070205080204" pitchFamily="50" charset="-128"/>
              </a:rPr>
              <a:t>今後増えてくるインフラのメンテナンス事業</a:t>
            </a:r>
            <a:r>
              <a:rPr kumimoji="1" lang="ja-JP" altLang="en-US" sz="1600" dirty="0">
                <a:solidFill>
                  <a:prstClr val="black"/>
                </a:solidFill>
              </a:rPr>
              <a:t>に対しても景観的視点が必要ではないか</a:t>
            </a:r>
            <a:endParaRPr kumimoji="1" lang="en-US" altLang="ja-JP" sz="1600" dirty="0">
              <a:solidFill>
                <a:prstClr val="black"/>
              </a:solidFill>
            </a:endParaRPr>
          </a:p>
          <a:p>
            <a:pPr marL="285750" lvl="0" indent="-285750">
              <a:lnSpc>
                <a:spcPct val="150000"/>
              </a:lnSpc>
              <a:buFont typeface="Wingdings" panose="05000000000000000000" pitchFamily="2" charset="2"/>
              <a:buChar char="Ø"/>
            </a:pPr>
            <a:r>
              <a:rPr kumimoji="1" lang="ja-JP" altLang="en-US" sz="1600" dirty="0">
                <a:solidFill>
                  <a:prstClr val="black"/>
                </a:solidFill>
              </a:rPr>
              <a:t>事業</a:t>
            </a:r>
            <a:r>
              <a:rPr kumimoji="1" lang="ja-JP" altLang="en-US" sz="1600" dirty="0" smtClean="0">
                <a:solidFill>
                  <a:prstClr val="black"/>
                </a:solidFill>
              </a:rPr>
              <a:t>の早い</a:t>
            </a:r>
            <a:r>
              <a:rPr kumimoji="1" lang="ja-JP" altLang="en-US" sz="1600" dirty="0">
                <a:solidFill>
                  <a:prstClr val="black"/>
                </a:solidFill>
              </a:rPr>
              <a:t>段階</a:t>
            </a:r>
            <a:r>
              <a:rPr kumimoji="1" lang="ja-JP" altLang="en-US" sz="1600" dirty="0" smtClean="0">
                <a:solidFill>
                  <a:prstClr val="black"/>
                </a:solidFill>
              </a:rPr>
              <a:t>で有識者等による景観の助言を受ける仕組みが必要ではないか</a:t>
            </a:r>
            <a:endParaRPr kumimoji="1" lang="ja-JP" altLang="en-US" sz="1600" dirty="0">
              <a:solidFill>
                <a:prstClr val="black"/>
              </a:solidFill>
            </a:endParaRPr>
          </a:p>
        </p:txBody>
      </p:sp>
      <p:sp>
        <p:nvSpPr>
          <p:cNvPr id="15" name="テキスト ボックス 14"/>
          <p:cNvSpPr txBox="1"/>
          <p:nvPr/>
        </p:nvSpPr>
        <p:spPr>
          <a:xfrm>
            <a:off x="506606" y="929643"/>
            <a:ext cx="8164476" cy="2277547"/>
          </a:xfrm>
          <a:prstGeom prst="rect">
            <a:avLst/>
          </a:prstGeom>
          <a:solidFill>
            <a:schemeClr val="accent2">
              <a:lumMod val="40000"/>
              <a:lumOff val="60000"/>
            </a:schemeClr>
          </a:solidFill>
        </p:spPr>
        <p:txBody>
          <a:bodyPr wrap="square" rtlCol="0">
            <a:spAutoFit/>
          </a:bodyPr>
          <a:lstStyle/>
          <a:p>
            <a:pPr lvl="0">
              <a:defRPr/>
            </a:pPr>
            <a:r>
              <a:rPr kumimoji="1" lang="ja-JP" altLang="en-US" dirty="0">
                <a:solidFill>
                  <a:prstClr val="black"/>
                </a:solidFill>
              </a:rPr>
              <a:t>■方向性</a:t>
            </a:r>
            <a:endParaRPr kumimoji="1" lang="en-US" altLang="ja-JP" dirty="0">
              <a:solidFill>
                <a:prstClr val="black"/>
              </a:solidFill>
            </a:endParaRPr>
          </a:p>
          <a:p>
            <a:pPr lvl="0">
              <a:defRPr/>
            </a:pPr>
            <a:endParaRPr kumimoji="1" lang="en-US" altLang="ja-JP" sz="400" dirty="0">
              <a:solidFill>
                <a:prstClr val="black"/>
              </a:solidFill>
            </a:endParaRPr>
          </a:p>
          <a:p>
            <a:pPr marL="285750" lvl="0" indent="-285750">
              <a:lnSpc>
                <a:spcPct val="150000"/>
              </a:lnSpc>
              <a:buFont typeface="Arial" panose="020B0604020202020204" pitchFamily="34" charset="0"/>
              <a:buChar char="•"/>
              <a:defRPr/>
            </a:pPr>
            <a:r>
              <a:rPr kumimoji="1" lang="ja-JP" altLang="en-US" sz="1600" dirty="0">
                <a:solidFill>
                  <a:prstClr val="black"/>
                </a:solidFill>
              </a:rPr>
              <a:t>計画・設計段階から維持管理段階まで幅広く景観面について考えるべきであり、知識の蓄積や意識の醸成の方法、維持管理・改修段階での評価の仕方など、サイクルの設定・確立に向けて、さらに検討が必要</a:t>
            </a:r>
            <a:endParaRPr kumimoji="1" lang="en-US" altLang="ja-JP" sz="1600" dirty="0">
              <a:solidFill>
                <a:prstClr val="black"/>
              </a:solidFill>
            </a:endParaRPr>
          </a:p>
          <a:p>
            <a:pPr marL="285750" lvl="0" indent="-285750">
              <a:lnSpc>
                <a:spcPct val="150000"/>
              </a:lnSpc>
              <a:buFont typeface="Arial" panose="020B0604020202020204" pitchFamily="34" charset="0"/>
              <a:buChar char="•"/>
              <a:defRPr/>
            </a:pPr>
            <a:r>
              <a:rPr kumimoji="1" lang="ja-JP" altLang="en-US" sz="1600" dirty="0">
                <a:solidFill>
                  <a:prstClr val="black"/>
                </a:solidFill>
              </a:rPr>
              <a:t>計画・設計段階においては有識者等による景観のアドバイスを受ける仕組みが必要であり検討を進める</a:t>
            </a:r>
            <a:endParaRPr kumimoji="1" lang="en-US" altLang="ja-JP" sz="1600" dirty="0">
              <a:solidFill>
                <a:prstClr val="black"/>
              </a:solidFill>
            </a:endParaRPr>
          </a:p>
        </p:txBody>
      </p:sp>
      <p:sp>
        <p:nvSpPr>
          <p:cNvPr id="16" name="正方形/長方形 15"/>
          <p:cNvSpPr/>
          <p:nvPr/>
        </p:nvSpPr>
        <p:spPr>
          <a:xfrm>
            <a:off x="336850" y="303033"/>
            <a:ext cx="629050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論点①　公共事業のＰＤＣＡサイクルをどのように設定するか</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4</a:t>
            </a:fld>
            <a:endParaRPr kumimoji="1" lang="ja-JP" altLang="en-US"/>
          </a:p>
        </p:txBody>
      </p:sp>
    </p:spTree>
    <p:extLst>
      <p:ext uri="{BB962C8B-B14F-4D97-AF65-F5344CB8AC3E}">
        <p14:creationId xmlns:p14="http://schemas.microsoft.com/office/powerpoint/2010/main" val="261616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36850" y="90153"/>
            <a:ext cx="6866432" cy="369332"/>
          </a:xfrm>
          <a:prstGeom prst="rect">
            <a:avLst/>
          </a:prstGeom>
          <a:noFill/>
        </p:spPr>
        <p:txBody>
          <a:bodyPr wrap="square" rtlCol="0">
            <a:spAutoFit/>
          </a:bodyPr>
          <a:lstStyle/>
          <a:p>
            <a:pPr lvl="0"/>
            <a:r>
              <a:rPr kumimoji="1" lang="ja-JP" altLang="en-US" dirty="0" smtClean="0"/>
              <a:t>＜第２回審議会での意見＞</a:t>
            </a:r>
            <a:endParaRPr kumimoji="1" lang="ja-JP" altLang="en-US" dirty="0"/>
          </a:p>
        </p:txBody>
      </p:sp>
      <p:sp>
        <p:nvSpPr>
          <p:cNvPr id="14" name="テキスト ボックス 13"/>
          <p:cNvSpPr txBox="1"/>
          <p:nvPr/>
        </p:nvSpPr>
        <p:spPr>
          <a:xfrm>
            <a:off x="592000" y="483751"/>
            <a:ext cx="7993688" cy="5205271"/>
          </a:xfrm>
          <a:prstGeom prst="rect">
            <a:avLst/>
          </a:prstGeom>
          <a:noFill/>
        </p:spPr>
        <p:txBody>
          <a:bodyPr wrap="square" rtlCol="0">
            <a:spAutoFit/>
          </a:bodyPr>
          <a:lstStyle/>
          <a:p>
            <a:pPr>
              <a:lnSpc>
                <a:spcPct val="150000"/>
              </a:lnSpc>
            </a:pPr>
            <a:r>
              <a:rPr kumimoji="1" lang="ja-JP" altLang="en-US" sz="1600" b="1" dirty="0" smtClean="0">
                <a:latin typeface="+mn-ea"/>
              </a:rPr>
              <a:t>目標設定時の関わり方</a:t>
            </a:r>
            <a:endParaRPr kumimoji="1" lang="en-US" altLang="ja-JP" sz="1600" b="1" dirty="0" smtClean="0">
              <a:latin typeface="+mn-ea"/>
            </a:endParaRPr>
          </a:p>
          <a:p>
            <a:pPr marL="171450" indent="-171450">
              <a:lnSpc>
                <a:spcPct val="150000"/>
              </a:lnSpc>
              <a:buFont typeface="Wingdings" panose="05000000000000000000" pitchFamily="2" charset="2"/>
              <a:buChar char="Ø"/>
            </a:pPr>
            <a:r>
              <a:rPr kumimoji="1" lang="en-US" altLang="ja-JP" sz="1600" dirty="0" smtClean="0">
                <a:latin typeface="+mn-ea"/>
              </a:rPr>
              <a:t>PDCA</a:t>
            </a:r>
            <a:r>
              <a:rPr kumimoji="1" lang="ja-JP" altLang="en-US" sz="1600" dirty="0">
                <a:latin typeface="+mn-ea"/>
              </a:rPr>
              <a:t>のイメージ図の中</a:t>
            </a:r>
            <a:r>
              <a:rPr kumimoji="1" lang="ja-JP" altLang="en-US" sz="1600" dirty="0" smtClean="0">
                <a:latin typeface="+mn-ea"/>
              </a:rPr>
              <a:t>に「目標設定」とある</a:t>
            </a:r>
            <a:r>
              <a:rPr kumimoji="1" lang="ja-JP" altLang="en-US" sz="1600" dirty="0">
                <a:latin typeface="+mn-ea"/>
              </a:rPr>
              <a:t>が、ほとんどのアドバイザー制度でこの議論がされていないまま案が出てきて、規定の中で具体的になにができるかという議論になってしまう。何が景観上実現する事項なのかということを議論するには立ち上げ当初に近い時期に意見を交わすことが有効</a:t>
            </a:r>
            <a:r>
              <a:rPr kumimoji="1" lang="ja-JP" altLang="en-US" sz="1600" dirty="0" smtClean="0">
                <a:latin typeface="+mn-ea"/>
              </a:rPr>
              <a:t>。</a:t>
            </a:r>
            <a:endParaRPr kumimoji="1" lang="en-US" altLang="ja-JP" sz="1600" dirty="0" smtClean="0">
              <a:latin typeface="+mn-ea"/>
            </a:endParaRPr>
          </a:p>
          <a:p>
            <a:pPr>
              <a:lnSpc>
                <a:spcPct val="150000"/>
              </a:lnSpc>
            </a:pPr>
            <a:endParaRPr kumimoji="1" lang="en-US" altLang="ja-JP" sz="1600" dirty="0">
              <a:latin typeface="+mn-ea"/>
            </a:endParaRPr>
          </a:p>
          <a:p>
            <a:pPr>
              <a:lnSpc>
                <a:spcPct val="150000"/>
              </a:lnSpc>
            </a:pPr>
            <a:r>
              <a:rPr kumimoji="1" lang="ja-JP" altLang="en-US" sz="1600" b="1" dirty="0" smtClean="0">
                <a:latin typeface="+mn-ea"/>
              </a:rPr>
              <a:t>完成後の維持管理・改修段階での評価等の設定</a:t>
            </a:r>
            <a:endParaRPr kumimoji="1" lang="en-US" altLang="ja-JP" sz="1600" b="1" dirty="0" smtClean="0">
              <a:latin typeface="+mn-ea"/>
            </a:endParaRPr>
          </a:p>
          <a:p>
            <a:pPr marL="171450" lvl="0" indent="-171450" defTabSz="914400">
              <a:lnSpc>
                <a:spcPct val="150000"/>
              </a:lnSpc>
              <a:buFont typeface="Wingdings" panose="05000000000000000000" pitchFamily="2" charset="2"/>
              <a:buChar char="Ø"/>
              <a:defRPr/>
            </a:pPr>
            <a:r>
              <a:rPr kumimoji="1" lang="ja-JP" altLang="en-US" sz="1600" dirty="0" smtClean="0">
                <a:latin typeface="+mn-ea"/>
              </a:rPr>
              <a:t>可能</a:t>
            </a:r>
            <a:r>
              <a:rPr kumimoji="1" lang="ja-JP" altLang="en-US" sz="1600" dirty="0">
                <a:latin typeface="+mn-ea"/>
              </a:rPr>
              <a:t>であれば</a:t>
            </a:r>
            <a:r>
              <a:rPr kumimoji="1" lang="ja-JP" altLang="en-US" sz="1600" dirty="0" smtClean="0">
                <a:latin typeface="+mn-ea"/>
              </a:rPr>
              <a:t>、完成後の維持</a:t>
            </a:r>
            <a:r>
              <a:rPr kumimoji="1" lang="ja-JP" altLang="en-US" sz="1600" dirty="0">
                <a:latin typeface="+mn-ea"/>
              </a:rPr>
              <a:t>管理・運営管理まで仕組みに入ってくると良い</a:t>
            </a:r>
            <a:r>
              <a:rPr kumimoji="1" lang="ja-JP" altLang="en-US" sz="1600" dirty="0" smtClean="0">
                <a:latin typeface="+mn-ea"/>
              </a:rPr>
              <a:t>。完成して</a:t>
            </a:r>
            <a:r>
              <a:rPr kumimoji="1" lang="ja-JP" altLang="en-US" sz="1600" dirty="0">
                <a:latin typeface="+mn-ea"/>
              </a:rPr>
              <a:t>チェックして</a:t>
            </a:r>
            <a:r>
              <a:rPr kumimoji="1" lang="ja-JP" altLang="en-US" sz="1600" dirty="0" smtClean="0">
                <a:latin typeface="+mn-ea"/>
              </a:rPr>
              <a:t>終わりではなく、維持管理や運営時の</a:t>
            </a:r>
            <a:r>
              <a:rPr kumimoji="1" lang="ja-JP" altLang="en-US" sz="1600" dirty="0">
                <a:latin typeface="+mn-ea"/>
              </a:rPr>
              <a:t>モニタリングがあれば</a:t>
            </a:r>
            <a:r>
              <a:rPr kumimoji="1" lang="en-US" altLang="ja-JP" sz="1600" dirty="0">
                <a:latin typeface="+mn-ea"/>
              </a:rPr>
              <a:t>PDCA</a:t>
            </a:r>
            <a:r>
              <a:rPr kumimoji="1" lang="ja-JP" altLang="en-US" sz="1600" dirty="0">
                <a:latin typeface="+mn-ea"/>
              </a:rPr>
              <a:t>を動かして</a:t>
            </a:r>
            <a:r>
              <a:rPr kumimoji="1" lang="ja-JP" altLang="en-US" sz="1600" dirty="0" smtClean="0">
                <a:latin typeface="+mn-ea"/>
              </a:rPr>
              <a:t>いること</a:t>
            </a:r>
            <a:r>
              <a:rPr kumimoji="1" lang="ja-JP" altLang="en-US" sz="1600" dirty="0">
                <a:latin typeface="+mn-ea"/>
              </a:rPr>
              <a:t>が</a:t>
            </a:r>
            <a:r>
              <a:rPr kumimoji="1" lang="ja-JP" altLang="en-US" sz="1600" dirty="0" smtClean="0">
                <a:latin typeface="+mn-ea"/>
              </a:rPr>
              <a:t>より分かる。</a:t>
            </a:r>
            <a:endParaRPr kumimoji="1" lang="ja-JP" altLang="en-US" sz="1600" dirty="0">
              <a:latin typeface="+mn-ea"/>
            </a:endParaRPr>
          </a:p>
          <a:p>
            <a:pPr marL="171450" lvl="0" indent="-171450" defTabSz="914400">
              <a:lnSpc>
                <a:spcPct val="150000"/>
              </a:lnSpc>
              <a:buFont typeface="Wingdings" panose="05000000000000000000" pitchFamily="2" charset="2"/>
              <a:buChar char="Ø"/>
              <a:defRPr/>
            </a:pPr>
            <a:r>
              <a:rPr kumimoji="1" lang="ja-JP" altLang="en-US" sz="1600" dirty="0">
                <a:latin typeface="+mn-ea"/>
              </a:rPr>
              <a:t>土木</a:t>
            </a:r>
            <a:r>
              <a:rPr kumimoji="1" lang="ja-JP" altLang="en-US" sz="1600" dirty="0" smtClean="0">
                <a:latin typeface="+mn-ea"/>
              </a:rPr>
              <a:t>事業</a:t>
            </a:r>
            <a:r>
              <a:rPr kumimoji="1" lang="ja-JP" altLang="en-US" sz="1600" dirty="0">
                <a:latin typeface="+mn-ea"/>
              </a:rPr>
              <a:t>で</a:t>
            </a:r>
            <a:r>
              <a:rPr kumimoji="1" lang="ja-JP" altLang="en-US" sz="1600" dirty="0" smtClean="0">
                <a:latin typeface="+mn-ea"/>
              </a:rPr>
              <a:t>は</a:t>
            </a:r>
            <a:r>
              <a:rPr kumimoji="1" lang="ja-JP" altLang="en-US" sz="1600" dirty="0">
                <a:latin typeface="+mn-ea"/>
              </a:rPr>
              <a:t>長く使われるものが</a:t>
            </a:r>
            <a:r>
              <a:rPr kumimoji="1" lang="ja-JP" altLang="en-US" sz="1600" dirty="0" smtClean="0">
                <a:latin typeface="+mn-ea"/>
              </a:rPr>
              <a:t>多く、メンテナンス</a:t>
            </a:r>
            <a:r>
              <a:rPr kumimoji="1" lang="ja-JP" altLang="en-US" sz="1600" dirty="0">
                <a:latin typeface="+mn-ea"/>
              </a:rPr>
              <a:t>の時により良い景観に変えるなど、メンテナンスの事業も対象とするように</a:t>
            </a:r>
            <a:r>
              <a:rPr kumimoji="1" lang="ja-JP" altLang="en-US" sz="1600" dirty="0" smtClean="0">
                <a:latin typeface="+mn-ea"/>
              </a:rPr>
              <a:t>考えてもらえればよい。</a:t>
            </a:r>
            <a:endParaRPr kumimoji="1" lang="ja-JP" altLang="en-US" sz="1600" dirty="0">
              <a:latin typeface="+mn-ea"/>
            </a:endParaRPr>
          </a:p>
          <a:p>
            <a:pPr marL="171450" lvl="0" indent="-171450" defTabSz="914400">
              <a:lnSpc>
                <a:spcPct val="150000"/>
              </a:lnSpc>
              <a:buFont typeface="Wingdings" panose="05000000000000000000" pitchFamily="2" charset="2"/>
              <a:buChar char="Ø"/>
              <a:defRPr/>
            </a:pPr>
            <a:r>
              <a:rPr kumimoji="1" lang="ja-JP" altLang="en-US" sz="1600" dirty="0">
                <a:latin typeface="+mn-ea"/>
              </a:rPr>
              <a:t>事業する立場からいうとコストと安全面のプライオリティが高い。災害</a:t>
            </a:r>
            <a:r>
              <a:rPr kumimoji="1" lang="ja-JP" altLang="en-US" sz="1600" dirty="0" smtClean="0">
                <a:latin typeface="+mn-ea"/>
              </a:rPr>
              <a:t>復旧</a:t>
            </a:r>
            <a:r>
              <a:rPr kumimoji="1" lang="ja-JP" altLang="en-US" sz="1600" dirty="0">
                <a:latin typeface="+mn-ea"/>
              </a:rPr>
              <a:t>や</a:t>
            </a:r>
            <a:r>
              <a:rPr kumimoji="1" lang="ja-JP" altLang="en-US" sz="1600" dirty="0" smtClean="0">
                <a:latin typeface="+mn-ea"/>
              </a:rPr>
              <a:t>修復の場合</a:t>
            </a:r>
            <a:r>
              <a:rPr kumimoji="1" lang="ja-JP" altLang="en-US" sz="1600" dirty="0">
                <a:latin typeface="+mn-ea"/>
              </a:rPr>
              <a:t>は前の形にまず戻すということになる。さらに復旧の場合は時短も要求される</a:t>
            </a:r>
            <a:r>
              <a:rPr kumimoji="1" lang="ja-JP" altLang="en-US" sz="1600" dirty="0" smtClean="0">
                <a:latin typeface="+mn-ea"/>
              </a:rPr>
              <a:t>。</a:t>
            </a:r>
            <a:endParaRPr kumimoji="1" lang="en-US" altLang="ja-JP" sz="1600" dirty="0" smtClean="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5</a:t>
            </a:fld>
            <a:endParaRPr kumimoji="1" lang="ja-JP" altLang="en-US"/>
          </a:p>
        </p:txBody>
      </p:sp>
    </p:spTree>
    <p:extLst>
      <p:ext uri="{BB962C8B-B14F-4D97-AF65-F5344CB8AC3E}">
        <p14:creationId xmlns:p14="http://schemas.microsoft.com/office/powerpoint/2010/main" val="5773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92000" y="290566"/>
            <a:ext cx="7993688" cy="3046988"/>
          </a:xfrm>
          <a:prstGeom prst="rect">
            <a:avLst/>
          </a:prstGeom>
          <a:noFill/>
        </p:spPr>
        <p:txBody>
          <a:bodyPr wrap="square" rtlCol="0">
            <a:spAutoFit/>
          </a:bodyPr>
          <a:lstStyle/>
          <a:p>
            <a:pPr lvl="0" defTabSz="914400">
              <a:lnSpc>
                <a:spcPct val="150000"/>
              </a:lnSpc>
              <a:defRPr/>
            </a:pPr>
            <a:r>
              <a:rPr kumimoji="1" lang="ja-JP" altLang="en-US" sz="1600" b="1" dirty="0" smtClean="0">
                <a:latin typeface="+mn-ea"/>
              </a:rPr>
              <a:t>知識の蓄積と景観への意識を熟成する仕組み</a:t>
            </a:r>
            <a:endParaRPr kumimoji="1" lang="en-US" altLang="ja-JP" sz="1600" b="1" dirty="0" smtClean="0">
              <a:latin typeface="+mn-ea"/>
            </a:endParaRPr>
          </a:p>
          <a:p>
            <a:pPr marL="171450" lvl="0" indent="-171450" defTabSz="914400">
              <a:lnSpc>
                <a:spcPct val="150000"/>
              </a:lnSpc>
              <a:buFont typeface="Wingdings" panose="05000000000000000000" pitchFamily="2" charset="2"/>
              <a:buChar char="Ø"/>
              <a:defRPr/>
            </a:pPr>
            <a:r>
              <a:rPr kumimoji="1" lang="ja-JP" altLang="en-US" sz="1600" dirty="0" smtClean="0">
                <a:latin typeface="+mn-ea"/>
              </a:rPr>
              <a:t>アドバイザー制度と併せて、「大阪府公共事業景観形成指針」を庁内で周知していく必要がある。</a:t>
            </a:r>
          </a:p>
          <a:p>
            <a:pPr marL="171450" lvl="0" indent="-171450" defTabSz="914400">
              <a:lnSpc>
                <a:spcPct val="150000"/>
              </a:lnSpc>
              <a:buFont typeface="Wingdings" panose="05000000000000000000" pitchFamily="2" charset="2"/>
              <a:buChar char="Ø"/>
              <a:defRPr/>
            </a:pPr>
            <a:r>
              <a:rPr kumimoji="1" lang="ja-JP" altLang="en-US" sz="1600" dirty="0" smtClean="0">
                <a:latin typeface="+mn-ea"/>
              </a:rPr>
              <a:t>アドバイザー</a:t>
            </a:r>
            <a:r>
              <a:rPr kumimoji="1" lang="ja-JP" altLang="en-US" sz="1600" dirty="0">
                <a:latin typeface="+mn-ea"/>
              </a:rPr>
              <a:t>制度を持つ市町村の区域</a:t>
            </a:r>
            <a:r>
              <a:rPr kumimoji="1" lang="ja-JP" altLang="en-US" sz="1600" dirty="0" smtClean="0">
                <a:latin typeface="+mn-ea"/>
              </a:rPr>
              <a:t>で、過去に府</a:t>
            </a:r>
            <a:r>
              <a:rPr kumimoji="1" lang="ja-JP" altLang="en-US" sz="1600" dirty="0">
                <a:latin typeface="+mn-ea"/>
              </a:rPr>
              <a:t>事業が受けたアドバイスの経験がどう蓄積されて、どうフィードバックされているのかを調べてはどうか。アドバイスを受けたことを</a:t>
            </a:r>
            <a:r>
              <a:rPr kumimoji="1" lang="ja-JP" altLang="en-US" sz="1600" dirty="0" smtClean="0">
                <a:latin typeface="+mn-ea"/>
              </a:rPr>
              <a:t>カルテのように</a:t>
            </a:r>
            <a:r>
              <a:rPr kumimoji="1" lang="ja-JP" altLang="en-US" sz="1600" dirty="0">
                <a:latin typeface="+mn-ea"/>
              </a:rPr>
              <a:t>蓄積</a:t>
            </a:r>
            <a:r>
              <a:rPr kumimoji="1" lang="ja-JP" altLang="en-US" sz="1600" dirty="0" smtClean="0">
                <a:latin typeface="+mn-ea"/>
              </a:rPr>
              <a:t>し、</a:t>
            </a:r>
            <a:r>
              <a:rPr kumimoji="1" lang="ja-JP" altLang="en-US" sz="1600" dirty="0">
                <a:latin typeface="+mn-ea"/>
              </a:rPr>
              <a:t>その内容をフィードバックできればよい。</a:t>
            </a:r>
          </a:p>
          <a:p>
            <a:pPr marL="171450" lvl="0" indent="-171450" defTabSz="914400">
              <a:lnSpc>
                <a:spcPct val="150000"/>
              </a:lnSpc>
              <a:buFont typeface="Wingdings" panose="05000000000000000000" pitchFamily="2" charset="2"/>
              <a:buChar char="Ø"/>
              <a:defRPr/>
            </a:pPr>
            <a:r>
              <a:rPr kumimoji="1" lang="ja-JP" altLang="en-US" sz="1600" dirty="0" smtClean="0">
                <a:latin typeface="+mn-ea"/>
              </a:rPr>
              <a:t>府事業担当者が、制度</a:t>
            </a:r>
            <a:r>
              <a:rPr kumimoji="1" lang="ja-JP" altLang="en-US" sz="1600" dirty="0">
                <a:latin typeface="+mn-ea"/>
              </a:rPr>
              <a:t>を持つ市の</a:t>
            </a:r>
            <a:r>
              <a:rPr kumimoji="1" lang="ja-JP" altLang="en-US" sz="1600" dirty="0" smtClean="0">
                <a:latin typeface="+mn-ea"/>
              </a:rPr>
              <a:t>アドバイスをきちんと受けなければならないとの意識</a:t>
            </a:r>
            <a:r>
              <a:rPr kumimoji="1" lang="ja-JP" altLang="en-US" sz="1600" dirty="0">
                <a:latin typeface="+mn-ea"/>
              </a:rPr>
              <a:t>に至っていないこともあると</a:t>
            </a:r>
            <a:r>
              <a:rPr kumimoji="1" lang="ja-JP" altLang="en-US" sz="1600" dirty="0" smtClean="0">
                <a:latin typeface="+mn-ea"/>
              </a:rPr>
              <a:t>思われるため、</a:t>
            </a:r>
            <a:r>
              <a:rPr kumimoji="1" lang="ja-JP" altLang="en-US" sz="1600" dirty="0">
                <a:latin typeface="+mn-ea"/>
              </a:rPr>
              <a:t>意識づくり</a:t>
            </a:r>
            <a:r>
              <a:rPr kumimoji="1" lang="ja-JP" altLang="en-US" sz="1600" dirty="0" smtClean="0">
                <a:latin typeface="+mn-ea"/>
              </a:rPr>
              <a:t>も</a:t>
            </a:r>
            <a:r>
              <a:rPr kumimoji="1" lang="ja-JP" altLang="en-US" sz="1600" dirty="0">
                <a:latin typeface="+mn-ea"/>
              </a:rPr>
              <a:t>併</a:t>
            </a:r>
            <a:r>
              <a:rPr kumimoji="1" lang="ja-JP" altLang="en-US" sz="1600" dirty="0" smtClean="0">
                <a:latin typeface="+mn-ea"/>
              </a:rPr>
              <a:t>せて考えて</a:t>
            </a:r>
            <a:r>
              <a:rPr kumimoji="1" lang="ja-JP" altLang="en-US" sz="1600" dirty="0">
                <a:latin typeface="+mn-ea"/>
              </a:rPr>
              <a:t>いかなければならない。</a:t>
            </a: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6</a:t>
            </a:fld>
            <a:endParaRPr kumimoji="1" lang="ja-JP" altLang="en-US"/>
          </a:p>
        </p:txBody>
      </p:sp>
    </p:spTree>
    <p:extLst>
      <p:ext uri="{BB962C8B-B14F-4D97-AF65-F5344CB8AC3E}">
        <p14:creationId xmlns:p14="http://schemas.microsoft.com/office/powerpoint/2010/main" val="365328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36850" y="3045007"/>
            <a:ext cx="686643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＜部会での主な意見＞</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592000" y="3332140"/>
            <a:ext cx="7993688"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kumimoji="1" lang="ja-JP" altLang="en-US" sz="1600" dirty="0">
                <a:solidFill>
                  <a:prstClr val="black"/>
                </a:solidFill>
              </a:rPr>
              <a:t>府の事業については市が景観行政団体となる区域における事業であっても、事業者として主体的に景観への配慮に取り組む必要はないか</a:t>
            </a:r>
            <a:endParaRPr kumimoji="1" lang="en-US" altLang="ja-JP" sz="1600" dirty="0">
              <a:solidFill>
                <a:prstClr val="black"/>
              </a:solidFill>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を持つ市町村の物件は市の制度に任せつつも情報共有はする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アドバイスの制度</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を持たない市町村は府が制度を設置しながらも市町村の担当者と一緒に議論する場が必要ではない</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制度をもたない景観行政団体の区域での事業は今後どうするのか戦略的に考えていく必要がある</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506606" y="703234"/>
            <a:ext cx="8164476" cy="2277547"/>
          </a:xfrm>
          <a:prstGeom prst="rect">
            <a:avLst/>
          </a:prstGeom>
          <a:solidFill>
            <a:schemeClr val="accent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■方向性</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府が景観行政団体の区域に限らず、府の事業については府域全体で事業者として景観への配慮に主体的に取り組む</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アドバイスの制度を持つ市町村との調整について検討を進める</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アドバイスの制度を持たない景観</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行政団体の</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区域においては、市町村</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担当者と連携した景観への</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配慮の方法について</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検討する</a:t>
            </a:r>
          </a:p>
        </p:txBody>
      </p:sp>
      <p:sp>
        <p:nvSpPr>
          <p:cNvPr id="16" name="正方形/長方形 15"/>
          <p:cNvSpPr/>
          <p:nvPr/>
        </p:nvSpPr>
        <p:spPr>
          <a:xfrm>
            <a:off x="336850" y="303033"/>
            <a:ext cx="7324441" cy="369332"/>
          </a:xfrm>
          <a:prstGeom prst="rect">
            <a:avLst/>
          </a:prstGeom>
        </p:spPr>
        <p:txBody>
          <a:bodyPr wrap="none">
            <a:spAutoFit/>
          </a:bodyPr>
          <a:lstStyle/>
          <a:p>
            <a:pPr>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論点</a:t>
            </a:r>
            <a:r>
              <a:rPr kumimoji="1" lang="ja-JP" altLang="en-US" b="1" dirty="0" smtClean="0">
                <a:solidFill>
                  <a:prstClr val="black"/>
                </a:solidFill>
              </a:rPr>
              <a:t>②　広域的</a:t>
            </a:r>
            <a:r>
              <a:rPr kumimoji="1" lang="ja-JP" altLang="en-US" b="1" dirty="0">
                <a:solidFill>
                  <a:prstClr val="black"/>
                </a:solidFill>
              </a:rPr>
              <a:t>観点から府の事業は主体的に取り組むべきではない</a:t>
            </a:r>
            <a:r>
              <a:rPr kumimoji="1" lang="ja-JP" altLang="en-US" b="1" dirty="0" smtClean="0">
                <a:solidFill>
                  <a:prstClr val="black"/>
                </a:solidFill>
              </a:rPr>
              <a:t>か</a:t>
            </a:r>
            <a:endParaRPr kumimoji="1" lang="ja-JP" altLang="en-US" b="1" dirty="0">
              <a:solidFill>
                <a:prstClr val="black"/>
              </a:solidFill>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7</a:t>
            </a:fld>
            <a:endParaRPr kumimoji="1" lang="ja-JP" altLang="en-US"/>
          </a:p>
        </p:txBody>
      </p:sp>
      <p:sp>
        <p:nvSpPr>
          <p:cNvPr id="7" name="テキスト ボックス 6"/>
          <p:cNvSpPr txBox="1"/>
          <p:nvPr/>
        </p:nvSpPr>
        <p:spPr>
          <a:xfrm>
            <a:off x="336850" y="5901329"/>
            <a:ext cx="6866432" cy="369332"/>
          </a:xfrm>
          <a:prstGeom prst="rect">
            <a:avLst/>
          </a:prstGeom>
          <a:noFill/>
        </p:spPr>
        <p:txBody>
          <a:bodyPr wrap="square" rtlCol="0">
            <a:spAutoFit/>
          </a:bodyPr>
          <a:lstStyle/>
          <a:p>
            <a:pPr lvl="0"/>
            <a:r>
              <a:rPr kumimoji="1" lang="ja-JP" altLang="en-US" dirty="0" smtClean="0"/>
              <a:t>＜第２回審議会での意見＞</a:t>
            </a:r>
            <a:endParaRPr kumimoji="1" lang="ja-JP" altLang="en-US" dirty="0"/>
          </a:p>
        </p:txBody>
      </p:sp>
      <p:sp>
        <p:nvSpPr>
          <p:cNvPr id="8" name="テキスト ボックス 7"/>
          <p:cNvSpPr txBox="1"/>
          <p:nvPr/>
        </p:nvSpPr>
        <p:spPr>
          <a:xfrm>
            <a:off x="592000" y="6259938"/>
            <a:ext cx="7993688" cy="403957"/>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kumimoji="1" lang="ja-JP" altLang="en-US" sz="1600" dirty="0" smtClean="0">
                <a:latin typeface="+mn-ea"/>
              </a:rPr>
              <a:t>府の事業については範を示していただければよい。</a:t>
            </a:r>
            <a:endParaRPr kumimoji="1" lang="en-US" altLang="ja-JP" sz="1600" dirty="0">
              <a:latin typeface="+mn-ea"/>
            </a:endParaRPr>
          </a:p>
        </p:txBody>
      </p:sp>
    </p:spTree>
    <p:extLst>
      <p:ext uri="{BB962C8B-B14F-4D97-AF65-F5344CB8AC3E}">
        <p14:creationId xmlns:p14="http://schemas.microsoft.com/office/powerpoint/2010/main" val="154160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36850" y="3043218"/>
            <a:ext cx="686643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＜部会での主な意見＞</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591999" y="3361883"/>
            <a:ext cx="8217149" cy="2677656"/>
          </a:xfrm>
          <a:prstGeom prst="rect">
            <a:avLst/>
          </a:prstGeom>
          <a:noFill/>
        </p:spPr>
        <p:txBody>
          <a:bodyPr wrap="square" rtlCol="0">
            <a:spAutoFit/>
          </a:bodyPr>
          <a:lstStyle/>
          <a:p>
            <a:pPr marL="285750" lvl="0" indent="-285750">
              <a:lnSpc>
                <a:spcPct val="150000"/>
              </a:lnSpc>
              <a:buFont typeface="Wingdings" panose="05000000000000000000" pitchFamily="2" charset="2"/>
              <a:buChar char="Ø"/>
              <a:defRPr/>
            </a:pPr>
            <a:r>
              <a:rPr kumimoji="1" lang="ja-JP" altLang="en-US" sz="1600" dirty="0" smtClean="0">
                <a:solidFill>
                  <a:prstClr val="black"/>
                </a:solidFill>
              </a:rPr>
              <a:t>アドバイス</a:t>
            </a:r>
            <a:r>
              <a:rPr kumimoji="1" lang="ja-JP" altLang="en-US" sz="1600" dirty="0">
                <a:solidFill>
                  <a:prstClr val="black"/>
                </a:solidFill>
              </a:rPr>
              <a:t>を受けるタイミングは基本設計時と実施設計時の初期段階が良いのではないか</a:t>
            </a:r>
            <a:endParaRPr kumimoji="1" lang="en-US" altLang="ja-JP" sz="1600" dirty="0">
              <a:solidFill>
                <a:prstClr val="black"/>
              </a:solidFill>
            </a:endParaRPr>
          </a:p>
          <a:p>
            <a:pPr marL="285750" lvl="0" indent="-285750">
              <a:lnSpc>
                <a:spcPct val="150000"/>
              </a:lnSpc>
              <a:buFont typeface="Wingdings" panose="05000000000000000000" pitchFamily="2" charset="2"/>
              <a:buChar char="Ø"/>
              <a:defRPr/>
            </a:pPr>
            <a:r>
              <a:rPr kumimoji="1" lang="ja-JP" altLang="en-US" sz="1600" dirty="0">
                <a:solidFill>
                  <a:prstClr val="black"/>
                </a:solidFill>
              </a:rPr>
              <a:t>まちづくり相談のようなソフトなやり方がいいのではないか</a:t>
            </a:r>
            <a:endParaRPr kumimoji="1" lang="en-US" altLang="ja-JP" sz="1600" dirty="0">
              <a:solidFill>
                <a:prstClr val="black"/>
              </a:solidFill>
            </a:endParaRPr>
          </a:p>
          <a:p>
            <a:pPr marL="285750" lvl="0" indent="-285750">
              <a:lnSpc>
                <a:spcPct val="150000"/>
              </a:lnSpc>
              <a:buFont typeface="Wingdings" panose="05000000000000000000" pitchFamily="2" charset="2"/>
              <a:buChar char="Ø"/>
              <a:defRPr/>
            </a:pPr>
            <a:r>
              <a:rPr kumimoji="1" lang="ja-JP" altLang="en-US" sz="1600" dirty="0">
                <a:solidFill>
                  <a:prstClr val="black"/>
                </a:solidFill>
              </a:rPr>
              <a:t>対象となる事業の規模を決めて必ず景観のアドバイスを受けるような仕組みと希望すればアドバイスを受けることができる仕組みが必要ではないか</a:t>
            </a:r>
            <a:endParaRPr kumimoji="1" lang="en-US" altLang="ja-JP" sz="1600" dirty="0">
              <a:solidFill>
                <a:prstClr val="black"/>
              </a:solidFill>
            </a:endParaRPr>
          </a:p>
          <a:p>
            <a:pPr marL="285750" lvl="0" indent="-285750">
              <a:lnSpc>
                <a:spcPct val="150000"/>
              </a:lnSpc>
              <a:buFont typeface="Wingdings" panose="05000000000000000000" pitchFamily="2" charset="2"/>
              <a:buChar char="Ø"/>
              <a:defRPr/>
            </a:pPr>
            <a:r>
              <a:rPr kumimoji="1" lang="ja-JP" altLang="en-US" sz="1600" dirty="0">
                <a:solidFill>
                  <a:prstClr val="black"/>
                </a:solidFill>
              </a:rPr>
              <a:t>府内でアドバイザー制度を持つ市はいくつかあり、それぞれ制度は違うが大規模なもののみ対象としていることが多い</a:t>
            </a:r>
            <a:endParaRPr kumimoji="1" lang="en-US" altLang="ja-JP" sz="1600" dirty="0">
              <a:solidFill>
                <a:prstClr val="black"/>
              </a:solidFill>
            </a:endParaRPr>
          </a:p>
          <a:p>
            <a:pPr marL="285750" lvl="0" indent="-285750">
              <a:lnSpc>
                <a:spcPct val="150000"/>
              </a:lnSpc>
              <a:buFont typeface="Wingdings" panose="05000000000000000000" pitchFamily="2" charset="2"/>
              <a:buChar char="Ø"/>
              <a:defRPr/>
            </a:pPr>
            <a:r>
              <a:rPr kumimoji="1" lang="ja-JP" altLang="en-US" sz="1600" dirty="0">
                <a:solidFill>
                  <a:prstClr val="black"/>
                </a:solidFill>
              </a:rPr>
              <a:t>規模の小さいものでも景観上の影響が大きい行為は何かを学ぶという方法もある</a:t>
            </a:r>
            <a:endParaRPr kumimoji="1" lang="en-US" altLang="ja-JP" sz="1600" dirty="0">
              <a:solidFill>
                <a:prstClr val="black"/>
              </a:solidFill>
            </a:endParaRPr>
          </a:p>
        </p:txBody>
      </p:sp>
      <p:sp>
        <p:nvSpPr>
          <p:cNvPr id="15" name="テキスト ボックス 14"/>
          <p:cNvSpPr txBox="1"/>
          <p:nvPr/>
        </p:nvSpPr>
        <p:spPr>
          <a:xfrm>
            <a:off x="506606" y="896584"/>
            <a:ext cx="8164476" cy="1896801"/>
          </a:xfrm>
          <a:prstGeom prst="rect">
            <a:avLst/>
          </a:prstGeom>
          <a:solidFill>
            <a:schemeClr val="accent2">
              <a:lumMod val="40000"/>
              <a:lumOff val="60000"/>
            </a:schemeClr>
          </a:solidFill>
        </p:spPr>
        <p:txBody>
          <a:bodyPr wrap="square" rtlCol="0">
            <a:spAutoFit/>
          </a:bodyPr>
          <a:lstStyle/>
          <a:p>
            <a:pPr lvl="0">
              <a:defRPr/>
            </a:pPr>
            <a:r>
              <a:rPr kumimoji="1" lang="ja-JP" altLang="en-US" dirty="0">
                <a:solidFill>
                  <a:prstClr val="black"/>
                </a:solidFill>
              </a:rPr>
              <a:t>■方向性</a:t>
            </a:r>
            <a:endParaRPr kumimoji="1" lang="en-US" altLang="ja-JP" dirty="0">
              <a:solidFill>
                <a:prstClr val="black"/>
              </a:solidFill>
            </a:endParaRPr>
          </a:p>
          <a:p>
            <a:pPr lvl="0">
              <a:lnSpc>
                <a:spcPct val="150000"/>
              </a:lnSpc>
              <a:defRPr/>
            </a:pPr>
            <a:endParaRPr kumimoji="1" lang="en-US" altLang="ja-JP" sz="400" dirty="0">
              <a:solidFill>
                <a:prstClr val="black"/>
              </a:solidFill>
            </a:endParaRPr>
          </a:p>
          <a:p>
            <a:pPr marL="285750" lvl="0" indent="-285750">
              <a:lnSpc>
                <a:spcPct val="150000"/>
              </a:lnSpc>
              <a:buFont typeface="Arial" panose="020B0604020202020204" pitchFamily="34" charset="0"/>
              <a:buChar char="•"/>
              <a:defRPr/>
            </a:pPr>
            <a:r>
              <a:rPr kumimoji="1" lang="ja-JP" altLang="en-US" sz="1600" dirty="0">
                <a:solidFill>
                  <a:prstClr val="black"/>
                </a:solidFill>
              </a:rPr>
              <a:t>まずは大阪府が実施する事業についてアドバイスの仕組みを検討する</a:t>
            </a:r>
            <a:endParaRPr kumimoji="1" lang="en-US" altLang="ja-JP" sz="1600" dirty="0">
              <a:solidFill>
                <a:prstClr val="black"/>
              </a:solidFill>
            </a:endParaRPr>
          </a:p>
          <a:p>
            <a:pPr marL="285750" lvl="0" indent="-285750">
              <a:lnSpc>
                <a:spcPct val="150000"/>
              </a:lnSpc>
              <a:buFont typeface="Arial" panose="020B0604020202020204" pitchFamily="34" charset="0"/>
              <a:buChar char="•"/>
              <a:defRPr/>
            </a:pPr>
            <a:r>
              <a:rPr kumimoji="1" lang="ja-JP" altLang="en-US" sz="1600" dirty="0">
                <a:solidFill>
                  <a:prstClr val="black"/>
                </a:solidFill>
              </a:rPr>
              <a:t>事業の早い段階で景観のアドバイスを受ける仕組みとなるよう検討する</a:t>
            </a:r>
            <a:endParaRPr kumimoji="1" lang="en-US" altLang="ja-JP" sz="1600" dirty="0">
              <a:solidFill>
                <a:prstClr val="black"/>
              </a:solidFill>
            </a:endParaRPr>
          </a:p>
          <a:p>
            <a:pPr marL="285750" lvl="0" indent="-285750">
              <a:lnSpc>
                <a:spcPct val="150000"/>
              </a:lnSpc>
              <a:buFont typeface="Arial" panose="020B0604020202020204" pitchFamily="34" charset="0"/>
              <a:buChar char="•"/>
              <a:defRPr/>
            </a:pPr>
            <a:r>
              <a:rPr kumimoji="1" lang="ja-JP" altLang="en-US" sz="1600" dirty="0">
                <a:solidFill>
                  <a:prstClr val="black"/>
                </a:solidFill>
              </a:rPr>
              <a:t>「必ずアドバイスを受けるような仕組み」と「希望すればアドバイスを受けることができる仕組み」の２本立てとして対象規模等を検討する</a:t>
            </a:r>
            <a:endParaRPr kumimoji="1" lang="en-US" altLang="ja-JP" sz="1600" dirty="0">
              <a:solidFill>
                <a:prstClr val="black"/>
              </a:solidFill>
            </a:endParaRPr>
          </a:p>
        </p:txBody>
      </p:sp>
      <p:sp>
        <p:nvSpPr>
          <p:cNvPr id="16" name="正方形/長方形 15"/>
          <p:cNvSpPr/>
          <p:nvPr/>
        </p:nvSpPr>
        <p:spPr>
          <a:xfrm>
            <a:off x="336850" y="303033"/>
            <a:ext cx="794961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8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論点③　有識者等によるアドバイスの仕組みについて検討すべきではないか</a:t>
            </a:r>
            <a:endParaRPr kumimoji="1" lang="en-US" altLang="ja-JP" sz="18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8</a:t>
            </a:fld>
            <a:endParaRPr kumimoji="1" lang="ja-JP" altLang="en-US"/>
          </a:p>
        </p:txBody>
      </p:sp>
    </p:spTree>
    <p:extLst>
      <p:ext uri="{BB962C8B-B14F-4D97-AF65-F5344CB8AC3E}">
        <p14:creationId xmlns:p14="http://schemas.microsoft.com/office/powerpoint/2010/main" val="89584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92000" y="549638"/>
            <a:ext cx="7993688" cy="2308324"/>
          </a:xfrm>
          <a:prstGeom prst="rect">
            <a:avLst/>
          </a:prstGeom>
          <a:noFill/>
        </p:spPr>
        <p:txBody>
          <a:bodyPr wrap="square" rtlCol="0">
            <a:spAutoFit/>
          </a:bodyPr>
          <a:lstStyle/>
          <a:p>
            <a:pPr>
              <a:lnSpc>
                <a:spcPct val="150000"/>
              </a:lnSpc>
            </a:pPr>
            <a:r>
              <a:rPr kumimoji="1" lang="ja-JP" altLang="en-US" sz="1600" b="1" dirty="0" smtClean="0">
                <a:latin typeface="+mn-ea"/>
              </a:rPr>
              <a:t>有識者による助言のタイミング</a:t>
            </a:r>
            <a:endParaRPr kumimoji="1" lang="en-US" altLang="ja-JP" sz="1600" b="1" dirty="0" smtClean="0">
              <a:latin typeface="+mn-ea"/>
            </a:endParaRPr>
          </a:p>
          <a:p>
            <a:pPr marL="171450" indent="-171450">
              <a:lnSpc>
                <a:spcPct val="150000"/>
              </a:lnSpc>
              <a:buFont typeface="Wingdings" panose="05000000000000000000" pitchFamily="2" charset="2"/>
              <a:buChar char="Ø"/>
            </a:pPr>
            <a:r>
              <a:rPr kumimoji="1" lang="ja-JP" altLang="en-US" sz="1600" dirty="0" smtClean="0">
                <a:latin typeface="+mn-ea"/>
              </a:rPr>
              <a:t>できるだけ</a:t>
            </a:r>
            <a:r>
              <a:rPr kumimoji="1" lang="ja-JP" altLang="en-US" sz="1600" dirty="0">
                <a:latin typeface="+mn-ea"/>
              </a:rPr>
              <a:t>早い構想</a:t>
            </a:r>
            <a:r>
              <a:rPr kumimoji="1" lang="ja-JP" altLang="en-US" sz="1600" dirty="0" smtClean="0">
                <a:latin typeface="+mn-ea"/>
              </a:rPr>
              <a:t>や、計画</a:t>
            </a:r>
            <a:r>
              <a:rPr kumimoji="1" lang="ja-JP" altLang="en-US" sz="1600" dirty="0">
                <a:latin typeface="+mn-ea"/>
              </a:rPr>
              <a:t>に入る段階の配置計画くらいで相談してもらった方が</a:t>
            </a:r>
            <a:r>
              <a:rPr kumimoji="1" lang="ja-JP" altLang="en-US" sz="1600" dirty="0" smtClean="0">
                <a:latin typeface="+mn-ea"/>
              </a:rPr>
              <a:t>よい。</a:t>
            </a:r>
            <a:endParaRPr kumimoji="1" lang="en-US" altLang="ja-JP" sz="1600" dirty="0">
              <a:latin typeface="+mn-ea"/>
            </a:endParaRPr>
          </a:p>
          <a:p>
            <a:pPr>
              <a:lnSpc>
                <a:spcPct val="150000"/>
              </a:lnSpc>
            </a:pPr>
            <a:endParaRPr kumimoji="1" lang="en-US" altLang="ja-JP" sz="1600" b="1" dirty="0">
              <a:latin typeface="+mn-ea"/>
            </a:endParaRPr>
          </a:p>
          <a:p>
            <a:pPr>
              <a:lnSpc>
                <a:spcPct val="150000"/>
              </a:lnSpc>
            </a:pPr>
            <a:r>
              <a:rPr kumimoji="1" lang="ja-JP" altLang="en-US" sz="1600" b="1" dirty="0" smtClean="0">
                <a:latin typeface="+mn-ea"/>
              </a:rPr>
              <a:t>助言を受けるための準備等</a:t>
            </a:r>
            <a:endParaRPr kumimoji="1" lang="en-US" altLang="ja-JP" sz="1600" b="1" dirty="0">
              <a:latin typeface="+mn-ea"/>
            </a:endParaRPr>
          </a:p>
          <a:p>
            <a:pPr marL="171450" indent="-171450">
              <a:lnSpc>
                <a:spcPct val="150000"/>
              </a:lnSpc>
              <a:buFont typeface="Wingdings" panose="05000000000000000000" pitchFamily="2" charset="2"/>
              <a:buChar char="Ø"/>
            </a:pPr>
            <a:r>
              <a:rPr kumimoji="1" lang="ja-JP" altLang="en-US" sz="1600" dirty="0" smtClean="0">
                <a:latin typeface="+mn-ea"/>
              </a:rPr>
              <a:t>アドバイスを受けるための準備にかかる負担を、なるべく軽減するよう配慮して制度を作らなければなかなか</a:t>
            </a:r>
            <a:r>
              <a:rPr kumimoji="1" lang="ja-JP" altLang="en-US" sz="1600" dirty="0">
                <a:latin typeface="+mn-ea"/>
              </a:rPr>
              <a:t>出てこないのではない</a:t>
            </a:r>
            <a:r>
              <a:rPr kumimoji="1" lang="ja-JP" altLang="en-US" sz="1600" dirty="0" smtClean="0">
                <a:latin typeface="+mn-ea"/>
              </a:rPr>
              <a:t>か。</a:t>
            </a:r>
            <a:endParaRPr kumimoji="1" lang="en-US" altLang="ja-JP" sz="1600" dirty="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9</a:t>
            </a:fld>
            <a:endParaRPr kumimoji="1" lang="ja-JP" altLang="en-US"/>
          </a:p>
        </p:txBody>
      </p:sp>
      <p:sp>
        <p:nvSpPr>
          <p:cNvPr id="7" name="テキスト ボックス 6"/>
          <p:cNvSpPr txBox="1"/>
          <p:nvPr/>
        </p:nvSpPr>
        <p:spPr>
          <a:xfrm>
            <a:off x="336850" y="102286"/>
            <a:ext cx="6866432" cy="369332"/>
          </a:xfrm>
          <a:prstGeom prst="rect">
            <a:avLst/>
          </a:prstGeom>
          <a:noFill/>
        </p:spPr>
        <p:txBody>
          <a:bodyPr wrap="square" rtlCol="0">
            <a:spAutoFit/>
          </a:bodyPr>
          <a:lstStyle/>
          <a:p>
            <a:pPr lvl="0"/>
            <a:r>
              <a:rPr kumimoji="1" lang="ja-JP" altLang="en-US" dirty="0" smtClean="0"/>
              <a:t>＜第２回審議会での意見及び部会でのその他の意見＞</a:t>
            </a:r>
            <a:endParaRPr kumimoji="1" lang="ja-JP" altLang="en-US" dirty="0"/>
          </a:p>
        </p:txBody>
      </p:sp>
    </p:spTree>
    <p:extLst>
      <p:ext uri="{BB962C8B-B14F-4D97-AF65-F5344CB8AC3E}">
        <p14:creationId xmlns:p14="http://schemas.microsoft.com/office/powerpoint/2010/main" val="503058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3444</TotalTime>
  <Words>1795</Words>
  <Application>Microsoft Office PowerPoint</Application>
  <PresentationFormat>画面に合わせる (4:3)</PresentationFormat>
  <Paragraphs>238</Paragraphs>
  <Slides>18</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HG丸ｺﾞｼｯｸM-PRO</vt:lpstr>
      <vt:lpstr>Meiryo UI</vt:lpstr>
      <vt:lpstr>ＭＳ Ｐゴシック</vt:lpstr>
      <vt:lpstr>游ゴシック</vt:lpstr>
      <vt:lpstr>Arial</vt:lpstr>
      <vt:lpstr>Arial Black</vt:lpstr>
      <vt:lpstr>Calibri</vt:lpstr>
      <vt:lpstr>Cambria</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都市景観ビジョン・大阪の推進 　 　 　１　淀川の魅力ある景観づくりに向けた検討 　　　　（民間が主体的に景観づくりに取り組み、積極的に投資できる環境をつくる）   　２　公共事業における景観面でのPDCAサイクルの確立 　　　　（公共事業の実施にあたっては、地域の景観づくりの模範となるよう努める）  　　　 　３　ビュースポット（視点場）の発掘と情報発信 　　　　（景観づくりの担い手を育成し、大阪の魅力を創出し、発掘する）</dc:title>
  <dc:creator>森河　奨</dc:creator>
  <cp:lastModifiedBy>小川　真理子</cp:lastModifiedBy>
  <cp:revision>270</cp:revision>
  <cp:lastPrinted>2019-04-24T07:37:34Z</cp:lastPrinted>
  <dcterms:created xsi:type="dcterms:W3CDTF">2018-12-04T04:57:03Z</dcterms:created>
  <dcterms:modified xsi:type="dcterms:W3CDTF">2019-06-18T00:07:30Z</dcterms:modified>
</cp:coreProperties>
</file>