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23"/>
  </p:notesMasterIdLst>
  <p:sldIdLst>
    <p:sldId id="443" r:id="rId4"/>
    <p:sldId id="409" r:id="rId5"/>
    <p:sldId id="422" r:id="rId6"/>
    <p:sldId id="423" r:id="rId7"/>
    <p:sldId id="426" r:id="rId8"/>
    <p:sldId id="427" r:id="rId9"/>
    <p:sldId id="428" r:id="rId10"/>
    <p:sldId id="429" r:id="rId11"/>
    <p:sldId id="430" r:id="rId12"/>
    <p:sldId id="431" r:id="rId13"/>
    <p:sldId id="432" r:id="rId14"/>
    <p:sldId id="433" r:id="rId15"/>
    <p:sldId id="434" r:id="rId16"/>
    <p:sldId id="437" r:id="rId17"/>
    <p:sldId id="435" r:id="rId18"/>
    <p:sldId id="439" r:id="rId19"/>
    <p:sldId id="441" r:id="rId20"/>
    <p:sldId id="444" r:id="rId21"/>
    <p:sldId id="442" r:id="rId22"/>
  </p:sldIdLst>
  <p:sldSz cx="9144000" cy="6858000" type="screen4x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11FB"/>
    <a:srgbClr val="FF9900"/>
    <a:srgbClr val="FFCC66"/>
    <a:srgbClr val="F65C1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38" autoAdjust="0"/>
    <p:restoredTop sz="68323" autoAdjust="0"/>
  </p:normalViewPr>
  <p:slideViewPr>
    <p:cSldViewPr snapToGrid="0">
      <p:cViewPr varScale="1">
        <p:scale>
          <a:sx n="86" d="100"/>
          <a:sy n="86" d="100"/>
        </p:scale>
        <p:origin x="1188"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グラフ!$A$3:$A$20</c:f>
              <c:strCache>
                <c:ptCount val="18"/>
                <c:pt idx="0">
                  <c:v>池田市五月山緑地</c:v>
                </c:pt>
                <c:pt idx="1">
                  <c:v>箕面瀧前休憩所</c:v>
                </c:pt>
                <c:pt idx="2">
                  <c:v>大阪駅「天空の農園」</c:v>
                </c:pt>
                <c:pt idx="3">
                  <c:v>中之島公園</c:v>
                </c:pt>
                <c:pt idx="4">
                  <c:v>なんばパークスガーデン</c:v>
                </c:pt>
                <c:pt idx="5">
                  <c:v>ＫＫＲホテル大阪のテラス</c:v>
                </c:pt>
                <c:pt idx="6">
                  <c:v>さきしまコスモタワー展望台</c:v>
                </c:pt>
                <c:pt idx="7">
                  <c:v>天王寺公園（てんしば）</c:v>
                </c:pt>
                <c:pt idx="8">
                  <c:v>あべのハルカス展望台</c:v>
                </c:pt>
                <c:pt idx="9">
                  <c:v>阪堺電車「阿倍野停留場」</c:v>
                </c:pt>
                <c:pt idx="10">
                  <c:v>八尾市水呑地蔵尊</c:v>
                </c:pt>
                <c:pt idx="11">
                  <c:v>応神天皇陵拝所</c:v>
                </c:pt>
                <c:pt idx="12">
                  <c:v>太子・和みの広場</c:v>
                </c:pt>
                <c:pt idx="13">
                  <c:v>日本遺産竹内街道</c:v>
                </c:pt>
                <c:pt idx="14">
                  <c:v>興正寺（富田林別院）前</c:v>
                </c:pt>
                <c:pt idx="15">
                  <c:v>下赤坂城跡</c:v>
                </c:pt>
                <c:pt idx="16">
                  <c:v>高石市工場夜景</c:v>
                </c:pt>
                <c:pt idx="17">
                  <c:v>岸和田城</c:v>
                </c:pt>
              </c:strCache>
            </c:strRef>
          </c:cat>
          <c:val>
            <c:numRef>
              <c:f>グラフ!$B$3:$B$20</c:f>
              <c:numCache>
                <c:formatCode>General</c:formatCode>
                <c:ptCount val="18"/>
                <c:pt idx="0">
                  <c:v>17</c:v>
                </c:pt>
                <c:pt idx="1">
                  <c:v>18</c:v>
                </c:pt>
                <c:pt idx="2">
                  <c:v>21</c:v>
                </c:pt>
                <c:pt idx="3">
                  <c:v>19</c:v>
                </c:pt>
                <c:pt idx="4">
                  <c:v>18</c:v>
                </c:pt>
                <c:pt idx="5">
                  <c:v>18</c:v>
                </c:pt>
                <c:pt idx="6">
                  <c:v>16</c:v>
                </c:pt>
                <c:pt idx="7">
                  <c:v>22</c:v>
                </c:pt>
                <c:pt idx="8">
                  <c:v>16</c:v>
                </c:pt>
                <c:pt idx="9">
                  <c:v>19</c:v>
                </c:pt>
                <c:pt idx="10">
                  <c:v>15</c:v>
                </c:pt>
                <c:pt idx="11">
                  <c:v>19</c:v>
                </c:pt>
                <c:pt idx="12">
                  <c:v>16</c:v>
                </c:pt>
                <c:pt idx="13">
                  <c:v>16</c:v>
                </c:pt>
                <c:pt idx="14">
                  <c:v>19</c:v>
                </c:pt>
                <c:pt idx="15">
                  <c:v>14</c:v>
                </c:pt>
                <c:pt idx="16">
                  <c:v>14</c:v>
                </c:pt>
                <c:pt idx="17">
                  <c:v>16</c:v>
                </c:pt>
              </c:numCache>
            </c:numRef>
          </c:val>
          <c:extLst>
            <c:ext xmlns:c16="http://schemas.microsoft.com/office/drawing/2014/chart" uri="{C3380CC4-5D6E-409C-BE32-E72D297353CC}">
              <c16:uniqueId val="{00000000-ABC8-4B0F-BA06-B48696B36AB7}"/>
            </c:ext>
          </c:extLst>
        </c:ser>
        <c:dLbls>
          <c:showLegendKey val="0"/>
          <c:showVal val="0"/>
          <c:showCatName val="0"/>
          <c:showSerName val="0"/>
          <c:showPercent val="0"/>
          <c:showBubbleSize val="0"/>
        </c:dLbls>
        <c:gapWidth val="110"/>
        <c:overlap val="-27"/>
        <c:axId val="428713455"/>
        <c:axId val="428714287"/>
      </c:barChart>
      <c:catAx>
        <c:axId val="428713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428714287"/>
        <c:crosses val="autoZero"/>
        <c:auto val="1"/>
        <c:lblAlgn val="ctr"/>
        <c:lblOffset val="100"/>
        <c:noMultiLvlLbl val="0"/>
      </c:catAx>
      <c:valAx>
        <c:axId val="4287142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r>
                  <a:rPr lang="ja-JP" altLang="en-US" sz="1200" b="1" dirty="0" smtClean="0">
                    <a:solidFill>
                      <a:schemeClr val="tx1"/>
                    </a:solidFill>
                    <a:latin typeface="游ゴシック" panose="020B0400000000000000" pitchFamily="50" charset="-128"/>
                    <a:ea typeface="游ゴシック" panose="020B0400000000000000" pitchFamily="50" charset="-128"/>
                  </a:rPr>
                  <a:t>応募件数</a:t>
                </a:r>
                <a:endParaRPr lang="ja-JP" altLang="en-US" sz="1200" b="1" dirty="0">
                  <a:solidFill>
                    <a:schemeClr val="tx1"/>
                  </a:solidFill>
                  <a:latin typeface="游ゴシック" panose="020B0400000000000000" pitchFamily="50" charset="-128"/>
                  <a:ea typeface="游ゴシック" panose="020B0400000000000000" pitchFamily="50" charset="-128"/>
                </a:endParaRPr>
              </a:p>
            </c:rich>
          </c:tx>
          <c:layout>
            <c:manualLayout>
              <c:xMode val="edge"/>
              <c:yMode val="edge"/>
              <c:x val="1.4293584618251889E-2"/>
              <c:y val="0.2306835600027688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428713455"/>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0308" cy="490569"/>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8" cy="490569"/>
          </a:xfrm>
          <a:prstGeom prst="rect">
            <a:avLst/>
          </a:prstGeom>
        </p:spPr>
        <p:txBody>
          <a:bodyPr vert="horz" lIns="89675" tIns="44838" rIns="89675" bIns="44838" rtlCol="0"/>
          <a:lstStyle>
            <a:lvl1pPr algn="r">
              <a:defRPr sz="1200"/>
            </a:lvl1pPr>
          </a:lstStyle>
          <a:p>
            <a:fld id="{6FA5BA39-7CAF-4596-A299-67B5C6E315B8}" type="datetimeFigureOut">
              <a:rPr kumimoji="1" lang="ja-JP" altLang="en-US" smtClean="0"/>
              <a:t>2020/1/31</a:t>
            </a:fld>
            <a:endParaRPr kumimoji="1" lang="ja-JP" altLang="en-US"/>
          </a:p>
        </p:txBody>
      </p:sp>
      <p:sp>
        <p:nvSpPr>
          <p:cNvPr id="4" name="スライド イメージ プレースホルダー 3"/>
          <p:cNvSpPr>
            <a:spLocks noGrp="1" noRot="1" noChangeAspect="1"/>
          </p:cNvSpPr>
          <p:nvPr>
            <p:ph type="sldImg" idx="2"/>
          </p:nvPr>
        </p:nvSpPr>
        <p:spPr>
          <a:xfrm>
            <a:off x="1123950" y="1222375"/>
            <a:ext cx="4398963" cy="3300413"/>
          </a:xfrm>
          <a:prstGeom prst="rect">
            <a:avLst/>
          </a:prstGeom>
          <a:noFill/>
          <a:ln w="12700">
            <a:solidFill>
              <a:prstClr val="black"/>
            </a:solidFill>
          </a:ln>
        </p:spPr>
        <p:txBody>
          <a:bodyPr vert="horz" lIns="89675" tIns="44838" rIns="89675" bIns="44838" rtlCol="0" anchor="ctr"/>
          <a:lstStyle/>
          <a:p>
            <a:endParaRPr lang="ja-JP" altLang="en-US"/>
          </a:p>
        </p:txBody>
      </p:sp>
      <p:sp>
        <p:nvSpPr>
          <p:cNvPr id="5" name="ノート プレースホルダー 4"/>
          <p:cNvSpPr>
            <a:spLocks noGrp="1"/>
          </p:cNvSpPr>
          <p:nvPr>
            <p:ph type="body" sz="quarter" idx="3"/>
          </p:nvPr>
        </p:nvSpPr>
        <p:spPr>
          <a:xfrm>
            <a:off x="664687" y="4705381"/>
            <a:ext cx="5317490" cy="3849856"/>
          </a:xfrm>
          <a:prstGeom prst="rect">
            <a:avLst/>
          </a:prstGeom>
        </p:spPr>
        <p:txBody>
          <a:bodyPr vert="horz" lIns="89675" tIns="44838" rIns="89675" bIns="4483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286846"/>
            <a:ext cx="2880308" cy="490568"/>
          </a:xfrm>
          <a:prstGeom prst="rect">
            <a:avLst/>
          </a:prstGeom>
        </p:spPr>
        <p:txBody>
          <a:bodyPr vert="horz" lIns="89675" tIns="44838" rIns="89675" bIns="4483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6"/>
            <a:ext cx="2880308" cy="490568"/>
          </a:xfrm>
          <a:prstGeom prst="rect">
            <a:avLst/>
          </a:prstGeom>
        </p:spPr>
        <p:txBody>
          <a:bodyPr vert="horz" lIns="89675" tIns="44838" rIns="89675" bIns="44838" rtlCol="0" anchor="b"/>
          <a:lstStyle>
            <a:lvl1pPr algn="r">
              <a:defRPr sz="1200"/>
            </a:lvl1pPr>
          </a:lstStyle>
          <a:p>
            <a:fld id="{AF4CED70-445C-4EB7-910B-E53761D2C426}" type="slidenum">
              <a:rPr kumimoji="1" lang="ja-JP" altLang="en-US" smtClean="0"/>
              <a:t>‹#›</a:t>
            </a:fld>
            <a:endParaRPr kumimoji="1" lang="ja-JP" altLang="en-US"/>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1</a:t>
            </a:fld>
            <a:endParaRPr kumimoji="1" lang="ja-JP" altLang="en-US"/>
          </a:p>
        </p:txBody>
      </p:sp>
    </p:spTree>
    <p:extLst>
      <p:ext uri="{BB962C8B-B14F-4D97-AF65-F5344CB8AC3E}">
        <p14:creationId xmlns:p14="http://schemas.microsoft.com/office/powerpoint/2010/main" val="735056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9378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66352">
              <a:defRPr/>
            </a:pPr>
            <a:endParaRPr lang="en-US" altLang="ja-JP" dirty="0">
              <a:solidFill>
                <a:prstClr val="black"/>
              </a:solidFill>
            </a:endParaRPr>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0991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2771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5464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20369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3722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48438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07528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18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3519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19</a:t>
            </a:fld>
            <a:endParaRPr kumimoji="1" lang="ja-JP" altLang="en-US"/>
          </a:p>
        </p:txBody>
      </p:sp>
    </p:spTree>
    <p:extLst>
      <p:ext uri="{BB962C8B-B14F-4D97-AF65-F5344CB8AC3E}">
        <p14:creationId xmlns:p14="http://schemas.microsoft.com/office/powerpoint/2010/main" val="246544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endParaRPr lang="ja-JP" altLang="en-US" dirty="0">
              <a:solidFill>
                <a:prstClr val="black"/>
              </a:solidFill>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2</a:t>
            </a:fld>
            <a:endParaRPr kumimoji="1" lang="ja-JP" altLang="en-US"/>
          </a:p>
        </p:txBody>
      </p:sp>
    </p:spTree>
    <p:extLst>
      <p:ext uri="{BB962C8B-B14F-4D97-AF65-F5344CB8AC3E}">
        <p14:creationId xmlns:p14="http://schemas.microsoft.com/office/powerpoint/2010/main" val="321102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a:t>
            </a:fld>
            <a:endParaRPr kumimoji="1" lang="ja-JP" altLang="en-US"/>
          </a:p>
        </p:txBody>
      </p:sp>
    </p:spTree>
    <p:extLst>
      <p:ext uri="{BB962C8B-B14F-4D97-AF65-F5344CB8AC3E}">
        <p14:creationId xmlns:p14="http://schemas.microsoft.com/office/powerpoint/2010/main" val="1546067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4</a:t>
            </a:fld>
            <a:endParaRPr kumimoji="1" lang="ja-JP" altLang="en-US"/>
          </a:p>
        </p:txBody>
      </p:sp>
    </p:spTree>
    <p:extLst>
      <p:ext uri="{BB962C8B-B14F-4D97-AF65-F5344CB8AC3E}">
        <p14:creationId xmlns:p14="http://schemas.microsoft.com/office/powerpoint/2010/main" val="230131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5</a:t>
            </a:fld>
            <a:endParaRPr kumimoji="1" lang="ja-JP" altLang="en-US"/>
          </a:p>
        </p:txBody>
      </p:sp>
    </p:spTree>
    <p:extLst>
      <p:ext uri="{BB962C8B-B14F-4D97-AF65-F5344CB8AC3E}">
        <p14:creationId xmlns:p14="http://schemas.microsoft.com/office/powerpoint/2010/main" val="148168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endParaRPr lang="ja-JP" altLang="en-US" dirty="0">
              <a:solidFill>
                <a:prstClr val="black"/>
              </a:solidFill>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6</a:t>
            </a:fld>
            <a:endParaRPr kumimoji="1" lang="ja-JP" altLang="en-US"/>
          </a:p>
        </p:txBody>
      </p:sp>
    </p:spTree>
    <p:extLst>
      <p:ext uri="{BB962C8B-B14F-4D97-AF65-F5344CB8AC3E}">
        <p14:creationId xmlns:p14="http://schemas.microsoft.com/office/powerpoint/2010/main" val="235182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endParaRPr lang="ja-JP" altLang="en-US" dirty="0">
              <a:solidFill>
                <a:prstClr val="black"/>
              </a:solidFill>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7</a:t>
            </a:fld>
            <a:endParaRPr kumimoji="1" lang="ja-JP" altLang="en-US"/>
          </a:p>
        </p:txBody>
      </p:sp>
    </p:spTree>
    <p:extLst>
      <p:ext uri="{BB962C8B-B14F-4D97-AF65-F5344CB8AC3E}">
        <p14:creationId xmlns:p14="http://schemas.microsoft.com/office/powerpoint/2010/main" val="3384919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endParaRPr lang="ja-JP" altLang="en-US" dirty="0">
              <a:solidFill>
                <a:prstClr val="black"/>
              </a:solidFill>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8</a:t>
            </a:fld>
            <a:endParaRPr kumimoji="1" lang="ja-JP" altLang="en-US"/>
          </a:p>
        </p:txBody>
      </p:sp>
    </p:spTree>
    <p:extLst>
      <p:ext uri="{BB962C8B-B14F-4D97-AF65-F5344CB8AC3E}">
        <p14:creationId xmlns:p14="http://schemas.microsoft.com/office/powerpoint/2010/main" val="287708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66352">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33176">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33176">
                <a:defRPr/>
              </a:pPr>
              <a:t>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20913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FD2626-E10F-4584-9862-2DC55DB3DEEE}" type="datetime1">
              <a:rPr kumimoji="1" lang="ja-JP" altLang="en-US" smtClean="0"/>
              <a:t>2020/1/31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9022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FD9DBE-60A1-4DA0-B068-99713DCCA905}" type="datetime1">
              <a:rPr kumimoji="1" lang="ja-JP" altLang="en-US" smtClean="0"/>
              <a:t>2020/1/31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3573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D84735D-6A81-4FCE-AA8B-547557222BC9}" type="datetime1">
              <a:rPr kumimoji="1" lang="ja-JP" altLang="en-US" smtClean="0"/>
              <a:t>2020/1/31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21270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9D071-6CB1-4C13-9075-2155BCE543A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5BB087-CFF6-46EF-AD9F-9C6883688A1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7DCF380-DE72-44BC-8D8F-394E9EEB09C2}"/>
              </a:ext>
            </a:extLst>
          </p:cNvPr>
          <p:cNvSpPr>
            <a:spLocks noGrp="1"/>
          </p:cNvSpPr>
          <p:nvPr>
            <p:ph type="dt" sz="half" idx="10"/>
          </p:nvPr>
        </p:nvSpPr>
        <p:spPr/>
        <p:txBody>
          <a:bodyPr/>
          <a:lstStyle/>
          <a:p>
            <a:fld id="{C804A284-C767-4BAC-9B18-F8DFEE41A89B}" type="datetime1">
              <a:rPr kumimoji="1" lang="ja-JP" altLang="en-US" smtClean="0"/>
              <a:t>2020/1/31</a:t>
            </a:fld>
            <a:endParaRPr kumimoji="1" lang="ja-JP" altLang="en-US"/>
          </a:p>
        </p:txBody>
      </p:sp>
      <p:sp>
        <p:nvSpPr>
          <p:cNvPr id="5" name="フッター プレースホルダー 4">
            <a:extLst>
              <a:ext uri="{FF2B5EF4-FFF2-40B4-BE49-F238E27FC236}">
                <a16:creationId xmlns:a16="http://schemas.microsoft.com/office/drawing/2014/main" id="{2A1E1814-7C53-4B8D-9107-63193A0ABF3B}"/>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dirty="0"/>
          </a:p>
        </p:txBody>
      </p:sp>
      <p:sp>
        <p:nvSpPr>
          <p:cNvPr id="6" name="スライド番号プレースホルダー 5">
            <a:extLst>
              <a:ext uri="{FF2B5EF4-FFF2-40B4-BE49-F238E27FC236}">
                <a16:creationId xmlns:a16="http://schemas.microsoft.com/office/drawing/2014/main" id="{B06D14E9-DEDE-49F7-89DB-03C826826BBB}"/>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44746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EE0DB-7431-4DCB-9007-3418ABFA801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684D40A-6472-42BB-BF39-DE6760E4FBD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52A0BE-2E05-4EB9-B63F-AD17BED7EDA0}"/>
              </a:ext>
            </a:extLst>
          </p:cNvPr>
          <p:cNvSpPr>
            <a:spLocks noGrp="1"/>
          </p:cNvSpPr>
          <p:nvPr>
            <p:ph type="dt" sz="half" idx="10"/>
          </p:nvPr>
        </p:nvSpPr>
        <p:spPr/>
        <p:txBody>
          <a:bodyPr/>
          <a:lstStyle/>
          <a:p>
            <a:fld id="{057C9F4E-786B-4D22-9DDE-2FF36CEDF8BF}" type="datetime1">
              <a:rPr kumimoji="1" lang="ja-JP" altLang="en-US" smtClean="0"/>
              <a:t>2020/1/31</a:t>
            </a:fld>
            <a:endParaRPr kumimoji="1" lang="ja-JP" altLang="en-US"/>
          </a:p>
        </p:txBody>
      </p:sp>
      <p:sp>
        <p:nvSpPr>
          <p:cNvPr id="5" name="フッター プレースホルダー 4">
            <a:extLst>
              <a:ext uri="{FF2B5EF4-FFF2-40B4-BE49-F238E27FC236}">
                <a16:creationId xmlns:a16="http://schemas.microsoft.com/office/drawing/2014/main" id="{B2E59482-F6E3-45FE-8A60-714DAC3C57C4}"/>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a:p>
        </p:txBody>
      </p:sp>
      <p:sp>
        <p:nvSpPr>
          <p:cNvPr id="6" name="スライド番号プレースホルダー 5">
            <a:extLst>
              <a:ext uri="{FF2B5EF4-FFF2-40B4-BE49-F238E27FC236}">
                <a16:creationId xmlns:a16="http://schemas.microsoft.com/office/drawing/2014/main" id="{F326BBDC-DCCD-4EA1-B8DA-52DDF6B58F5F}"/>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241164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2F8120-00EF-4EBE-B295-2573E30782B3}"/>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1BD102-511C-4B52-967D-EDDD1BFEE07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CA230AC-210A-4364-B2D0-0A890F09962E}"/>
              </a:ext>
            </a:extLst>
          </p:cNvPr>
          <p:cNvSpPr>
            <a:spLocks noGrp="1"/>
          </p:cNvSpPr>
          <p:nvPr>
            <p:ph type="dt" sz="half" idx="10"/>
          </p:nvPr>
        </p:nvSpPr>
        <p:spPr/>
        <p:txBody>
          <a:bodyPr/>
          <a:lstStyle/>
          <a:p>
            <a:fld id="{EA170CB1-B9C2-4A57-A5FA-C97AA6AE62D2}" type="datetime1">
              <a:rPr kumimoji="1" lang="ja-JP" altLang="en-US" smtClean="0"/>
              <a:t>2020/1/31</a:t>
            </a:fld>
            <a:endParaRPr kumimoji="1" lang="ja-JP" altLang="en-US"/>
          </a:p>
        </p:txBody>
      </p:sp>
      <p:sp>
        <p:nvSpPr>
          <p:cNvPr id="5" name="フッター プレースホルダー 4">
            <a:extLst>
              <a:ext uri="{FF2B5EF4-FFF2-40B4-BE49-F238E27FC236}">
                <a16:creationId xmlns:a16="http://schemas.microsoft.com/office/drawing/2014/main" id="{92657A3E-C61B-42B4-8845-2D60EE8C2E66}"/>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a:p>
        </p:txBody>
      </p:sp>
      <p:sp>
        <p:nvSpPr>
          <p:cNvPr id="6" name="スライド番号プレースホルダー 5">
            <a:extLst>
              <a:ext uri="{FF2B5EF4-FFF2-40B4-BE49-F238E27FC236}">
                <a16:creationId xmlns:a16="http://schemas.microsoft.com/office/drawing/2014/main" id="{41C93657-8B04-4E76-B19E-8E23ABAECB56}"/>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70619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239238-5E92-47F0-8D64-E7F4D64D36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BFF6B2-B929-4E26-BFCC-F1662658FE6E}"/>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AB44326-0236-4959-A011-FA9917F090BA}"/>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31B89AC-68CE-46E2-9D51-7E4FDCC10B66}"/>
              </a:ext>
            </a:extLst>
          </p:cNvPr>
          <p:cNvSpPr>
            <a:spLocks noGrp="1"/>
          </p:cNvSpPr>
          <p:nvPr>
            <p:ph type="dt" sz="half" idx="10"/>
          </p:nvPr>
        </p:nvSpPr>
        <p:spPr/>
        <p:txBody>
          <a:bodyPr/>
          <a:lstStyle/>
          <a:p>
            <a:fld id="{87C1B819-D9ED-4F91-8643-2C6BF3D4B2B6}" type="datetime1">
              <a:rPr kumimoji="1" lang="ja-JP" altLang="en-US" smtClean="0"/>
              <a:t>2020/1/31</a:t>
            </a:fld>
            <a:endParaRPr kumimoji="1" lang="ja-JP" altLang="en-US"/>
          </a:p>
        </p:txBody>
      </p:sp>
      <p:sp>
        <p:nvSpPr>
          <p:cNvPr id="6" name="フッター プレースホルダー 5">
            <a:extLst>
              <a:ext uri="{FF2B5EF4-FFF2-40B4-BE49-F238E27FC236}">
                <a16:creationId xmlns:a16="http://schemas.microsoft.com/office/drawing/2014/main" id="{17BAAE8D-0909-484A-AFEA-10BC4A1DFE61}"/>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a:p>
        </p:txBody>
      </p:sp>
      <p:sp>
        <p:nvSpPr>
          <p:cNvPr id="7" name="スライド番号プレースホルダー 6">
            <a:extLst>
              <a:ext uri="{FF2B5EF4-FFF2-40B4-BE49-F238E27FC236}">
                <a16:creationId xmlns:a16="http://schemas.microsoft.com/office/drawing/2014/main" id="{BE5F0096-74E2-4376-BA43-99FB2A9F3F2D}"/>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826410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4DAFF-656C-4AA7-B878-C5A9A4E92B3D}"/>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47E515-0918-4276-89FB-E2D395363A2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B2BF2D5-7952-420A-AECC-7354F2F0E55D}"/>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FA81AA4-7831-4DF1-90E5-59B2BF94CC6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76A5CBE-09E7-47F5-A6E6-A70FE2DDA22C}"/>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51DCDBD-83D4-4F5F-BE52-034B89ECD33A}"/>
              </a:ext>
            </a:extLst>
          </p:cNvPr>
          <p:cNvSpPr>
            <a:spLocks noGrp="1"/>
          </p:cNvSpPr>
          <p:nvPr>
            <p:ph type="dt" sz="half" idx="10"/>
          </p:nvPr>
        </p:nvSpPr>
        <p:spPr/>
        <p:txBody>
          <a:bodyPr/>
          <a:lstStyle/>
          <a:p>
            <a:fld id="{CE97F94E-B324-42E7-BA87-5CB5920AC957}" type="datetime1">
              <a:rPr kumimoji="1" lang="ja-JP" altLang="en-US" smtClean="0"/>
              <a:t>2020/1/31</a:t>
            </a:fld>
            <a:endParaRPr kumimoji="1" lang="ja-JP" altLang="en-US"/>
          </a:p>
        </p:txBody>
      </p:sp>
      <p:sp>
        <p:nvSpPr>
          <p:cNvPr id="8" name="フッター プレースホルダー 7">
            <a:extLst>
              <a:ext uri="{FF2B5EF4-FFF2-40B4-BE49-F238E27FC236}">
                <a16:creationId xmlns:a16="http://schemas.microsoft.com/office/drawing/2014/main" id="{5AC284B1-A154-43AF-960B-088F3FF9B343}"/>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a:p>
        </p:txBody>
      </p:sp>
      <p:sp>
        <p:nvSpPr>
          <p:cNvPr id="9" name="スライド番号プレースホルダー 8">
            <a:extLst>
              <a:ext uri="{FF2B5EF4-FFF2-40B4-BE49-F238E27FC236}">
                <a16:creationId xmlns:a16="http://schemas.microsoft.com/office/drawing/2014/main" id="{5A05DCCA-1057-4614-8AE4-755DC63B0001}"/>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89270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946BFB-BB3E-4102-BB18-CC026627BC2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F125B1E-A27D-4AD3-869C-F8264ED228E6}"/>
              </a:ext>
            </a:extLst>
          </p:cNvPr>
          <p:cNvSpPr>
            <a:spLocks noGrp="1"/>
          </p:cNvSpPr>
          <p:nvPr>
            <p:ph type="dt" sz="half" idx="10"/>
          </p:nvPr>
        </p:nvSpPr>
        <p:spPr/>
        <p:txBody>
          <a:bodyPr/>
          <a:lstStyle/>
          <a:p>
            <a:fld id="{7346E902-9CBA-4B3A-9FCF-D47548E9CC15}" type="datetime1">
              <a:rPr kumimoji="1" lang="ja-JP" altLang="en-US" smtClean="0"/>
              <a:t>2020/1/31</a:t>
            </a:fld>
            <a:endParaRPr kumimoji="1" lang="ja-JP" altLang="en-US"/>
          </a:p>
        </p:txBody>
      </p:sp>
      <p:sp>
        <p:nvSpPr>
          <p:cNvPr id="4" name="フッター プレースホルダー 3">
            <a:extLst>
              <a:ext uri="{FF2B5EF4-FFF2-40B4-BE49-F238E27FC236}">
                <a16:creationId xmlns:a16="http://schemas.microsoft.com/office/drawing/2014/main" id="{7B5CA59D-6009-459C-A8F9-16CEA60313AA}"/>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a:p>
        </p:txBody>
      </p:sp>
      <p:sp>
        <p:nvSpPr>
          <p:cNvPr id="5" name="スライド番号プレースホルダー 4">
            <a:extLst>
              <a:ext uri="{FF2B5EF4-FFF2-40B4-BE49-F238E27FC236}">
                <a16:creationId xmlns:a16="http://schemas.microsoft.com/office/drawing/2014/main" id="{93B2C474-3DCA-4C56-B678-93FBC769AED9}"/>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518393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14245E-152A-4F83-B444-747DAC6458A5}"/>
              </a:ext>
            </a:extLst>
          </p:cNvPr>
          <p:cNvSpPr>
            <a:spLocks noGrp="1"/>
          </p:cNvSpPr>
          <p:nvPr>
            <p:ph type="dt" sz="half" idx="10"/>
          </p:nvPr>
        </p:nvSpPr>
        <p:spPr/>
        <p:txBody>
          <a:bodyPr/>
          <a:lstStyle/>
          <a:p>
            <a:fld id="{881E5410-6E2F-4675-97A2-7B03873DFBD2}" type="datetime1">
              <a:rPr kumimoji="1" lang="ja-JP" altLang="en-US" smtClean="0"/>
              <a:t>2020/1/31</a:t>
            </a:fld>
            <a:endParaRPr kumimoji="1" lang="ja-JP" altLang="en-US"/>
          </a:p>
        </p:txBody>
      </p:sp>
      <p:sp>
        <p:nvSpPr>
          <p:cNvPr id="3" name="フッター プレースホルダー 2">
            <a:extLst>
              <a:ext uri="{FF2B5EF4-FFF2-40B4-BE49-F238E27FC236}">
                <a16:creationId xmlns:a16="http://schemas.microsoft.com/office/drawing/2014/main" id="{7E0368E2-60AA-4500-AEB0-359E08D85CDD}"/>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a:p>
        </p:txBody>
      </p:sp>
      <p:sp>
        <p:nvSpPr>
          <p:cNvPr id="4" name="スライド番号プレースホルダー 3">
            <a:extLst>
              <a:ext uri="{FF2B5EF4-FFF2-40B4-BE49-F238E27FC236}">
                <a16:creationId xmlns:a16="http://schemas.microsoft.com/office/drawing/2014/main" id="{AC6A4BD2-B32B-4AB9-B664-7B070B977A69}"/>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21870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90017-7661-41F4-9253-AFFA4FE947C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C51523-D256-4B95-9681-CF427AF914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6604970-9211-4862-9F6A-1E72702351A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F4DD9B-8B3A-4AA0-9DFE-3F09D57FB874}"/>
              </a:ext>
            </a:extLst>
          </p:cNvPr>
          <p:cNvSpPr>
            <a:spLocks noGrp="1"/>
          </p:cNvSpPr>
          <p:nvPr>
            <p:ph type="dt" sz="half" idx="10"/>
          </p:nvPr>
        </p:nvSpPr>
        <p:spPr/>
        <p:txBody>
          <a:bodyPr/>
          <a:lstStyle/>
          <a:p>
            <a:fld id="{CBFC9072-DA36-46A6-96CB-D7AA44C41754}" type="datetime1">
              <a:rPr kumimoji="1" lang="ja-JP" altLang="en-US" smtClean="0"/>
              <a:t>2020/1/31</a:t>
            </a:fld>
            <a:endParaRPr kumimoji="1" lang="ja-JP" altLang="en-US"/>
          </a:p>
        </p:txBody>
      </p:sp>
      <p:sp>
        <p:nvSpPr>
          <p:cNvPr id="6" name="フッター プレースホルダー 5">
            <a:extLst>
              <a:ext uri="{FF2B5EF4-FFF2-40B4-BE49-F238E27FC236}">
                <a16:creationId xmlns:a16="http://schemas.microsoft.com/office/drawing/2014/main" id="{74D9BCA4-CAE2-4993-9C09-A8F9047D6F64}"/>
              </a:ext>
            </a:extLst>
          </p:cNvPr>
          <p:cNvSpPr>
            <a:spLocks noGrp="1"/>
          </p:cNvSpPr>
          <p:nvPr>
            <p:ph type="ftr" sz="quarter" idx="11"/>
          </p:nvPr>
        </p:nvSpPr>
        <p:spPr/>
        <p:txBody>
          <a:bodyPr/>
          <a:lstStyle/>
          <a:p>
            <a:r>
              <a:rPr lang="ja-JP" altLang="en-US" smtClean="0"/>
              <a:t>議題</a:t>
            </a:r>
            <a:r>
              <a:rPr lang="en-US" altLang="ja-JP" smtClean="0"/>
              <a:t>337</a:t>
            </a:r>
            <a:r>
              <a:rPr lang="ja-JP" altLang="en-US" smtClean="0"/>
              <a:t>号　大阪府景観計画の変更</a:t>
            </a:r>
            <a:endParaRPr lang="ja-JP" altLang="en-US" dirty="0"/>
          </a:p>
        </p:txBody>
      </p:sp>
      <p:sp>
        <p:nvSpPr>
          <p:cNvPr id="7" name="スライド番号プレースホルダー 6">
            <a:extLst>
              <a:ext uri="{FF2B5EF4-FFF2-40B4-BE49-F238E27FC236}">
                <a16:creationId xmlns:a16="http://schemas.microsoft.com/office/drawing/2014/main" id="{2D67CC79-D737-4981-93E6-85853F383FCD}"/>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320070166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42B798-4F38-44F7-A9EE-7C016A004F9C}" type="datetime1">
              <a:rPr kumimoji="1" lang="ja-JP" altLang="en-US" smtClean="0"/>
              <a:t>2020/1/31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357888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3FFDF4-5E2D-4615-B169-ACDEED21FA24}"/>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178480F-1F2C-4274-B2A8-ADFD4909431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18329CA2-72C8-4F53-A8E8-C54A34BC23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76C0DD3-129D-4CD7-ACA3-39045448FF45}"/>
              </a:ext>
            </a:extLst>
          </p:cNvPr>
          <p:cNvSpPr>
            <a:spLocks noGrp="1"/>
          </p:cNvSpPr>
          <p:nvPr>
            <p:ph type="dt" sz="half" idx="10"/>
          </p:nvPr>
        </p:nvSpPr>
        <p:spPr/>
        <p:txBody>
          <a:bodyPr/>
          <a:lstStyle/>
          <a:p>
            <a:fld id="{234BAC68-D29E-4AB4-B0C4-820976BE984E}" type="datetime1">
              <a:rPr kumimoji="1" lang="ja-JP" altLang="en-US" smtClean="0"/>
              <a:t>2020/1/31</a:t>
            </a:fld>
            <a:endParaRPr kumimoji="1" lang="ja-JP" altLang="en-US"/>
          </a:p>
        </p:txBody>
      </p:sp>
      <p:sp>
        <p:nvSpPr>
          <p:cNvPr id="6" name="フッター プレースホルダー 5">
            <a:extLst>
              <a:ext uri="{FF2B5EF4-FFF2-40B4-BE49-F238E27FC236}">
                <a16:creationId xmlns:a16="http://schemas.microsoft.com/office/drawing/2014/main" id="{E0B2FAA8-AE59-4111-B647-8FE5D7E3892F}"/>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a:p>
        </p:txBody>
      </p:sp>
      <p:sp>
        <p:nvSpPr>
          <p:cNvPr id="7" name="スライド番号プレースホルダー 6">
            <a:extLst>
              <a:ext uri="{FF2B5EF4-FFF2-40B4-BE49-F238E27FC236}">
                <a16:creationId xmlns:a16="http://schemas.microsoft.com/office/drawing/2014/main" id="{CDB8F3DF-9907-429B-BF9A-E72E7C812768}"/>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3139698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E2A44-A91A-4A60-A24A-CEC0F5EAE82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0A7C86-217A-4020-9ED8-73F74D7CCC2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99AA23-8F24-4107-BAB2-B1855015CFEA}"/>
              </a:ext>
            </a:extLst>
          </p:cNvPr>
          <p:cNvSpPr>
            <a:spLocks noGrp="1"/>
          </p:cNvSpPr>
          <p:nvPr>
            <p:ph type="dt" sz="half" idx="10"/>
          </p:nvPr>
        </p:nvSpPr>
        <p:spPr/>
        <p:txBody>
          <a:bodyPr/>
          <a:lstStyle/>
          <a:p>
            <a:fld id="{CBFC9072-DA36-46A6-96CB-D7AA44C41754}" type="datetime1">
              <a:rPr kumimoji="1" lang="ja-JP" altLang="en-US" smtClean="0"/>
              <a:t>2020/1/31</a:t>
            </a:fld>
            <a:endParaRPr kumimoji="1" lang="ja-JP" altLang="en-US"/>
          </a:p>
        </p:txBody>
      </p:sp>
      <p:sp>
        <p:nvSpPr>
          <p:cNvPr id="5" name="フッター プレースホルダー 4">
            <a:extLst>
              <a:ext uri="{FF2B5EF4-FFF2-40B4-BE49-F238E27FC236}">
                <a16:creationId xmlns:a16="http://schemas.microsoft.com/office/drawing/2014/main" id="{AAF3F20B-C678-48B9-A429-86A20EC7CC2F}"/>
              </a:ext>
            </a:extLst>
          </p:cNvPr>
          <p:cNvSpPr>
            <a:spLocks noGrp="1"/>
          </p:cNvSpPr>
          <p:nvPr>
            <p:ph type="ftr" sz="quarter" idx="11"/>
          </p:nvPr>
        </p:nvSpPr>
        <p:spPr/>
        <p:txBody>
          <a:bodyPr/>
          <a:lstStyle/>
          <a:p>
            <a:r>
              <a:rPr lang="ja-JP" altLang="en-US" smtClean="0"/>
              <a:t>議題</a:t>
            </a:r>
            <a:r>
              <a:rPr lang="en-US" altLang="ja-JP" smtClean="0"/>
              <a:t>337</a:t>
            </a:r>
            <a:r>
              <a:rPr lang="ja-JP" altLang="en-US" smtClean="0"/>
              <a:t>号　大阪府景観計画の変更</a:t>
            </a:r>
            <a:endParaRPr lang="ja-JP" altLang="en-US" dirty="0"/>
          </a:p>
        </p:txBody>
      </p:sp>
      <p:sp>
        <p:nvSpPr>
          <p:cNvPr id="6" name="スライド番号プレースホルダー 5">
            <a:extLst>
              <a:ext uri="{FF2B5EF4-FFF2-40B4-BE49-F238E27FC236}">
                <a16:creationId xmlns:a16="http://schemas.microsoft.com/office/drawing/2014/main" id="{D61A10DF-D44A-4BE5-950B-7DEB50CA1FBF}"/>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4594281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98A9DFA-1129-4A18-B599-539131976456}"/>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BECF09-B977-417E-8D3A-D2DB60C1A7F5}"/>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11730D-4A94-4DE9-8563-956415D9B74C}"/>
              </a:ext>
            </a:extLst>
          </p:cNvPr>
          <p:cNvSpPr>
            <a:spLocks noGrp="1"/>
          </p:cNvSpPr>
          <p:nvPr>
            <p:ph type="dt" sz="half" idx="10"/>
          </p:nvPr>
        </p:nvSpPr>
        <p:spPr/>
        <p:txBody>
          <a:bodyPr/>
          <a:lstStyle/>
          <a:p>
            <a:fld id="{2A72C993-FFBC-44CB-9711-1689C2D2C1F5}" type="datetime1">
              <a:rPr kumimoji="1" lang="ja-JP" altLang="en-US" smtClean="0"/>
              <a:t>2020/1/31</a:t>
            </a:fld>
            <a:endParaRPr kumimoji="1" lang="ja-JP" altLang="en-US"/>
          </a:p>
        </p:txBody>
      </p:sp>
      <p:sp>
        <p:nvSpPr>
          <p:cNvPr id="5" name="フッター プレースホルダー 4">
            <a:extLst>
              <a:ext uri="{FF2B5EF4-FFF2-40B4-BE49-F238E27FC236}">
                <a16:creationId xmlns:a16="http://schemas.microsoft.com/office/drawing/2014/main" id="{52F87E8F-1904-4524-917C-0804548199DB}"/>
              </a:ext>
            </a:extLst>
          </p:cNvPr>
          <p:cNvSpPr>
            <a:spLocks noGrp="1"/>
          </p:cNvSpPr>
          <p:nvPr>
            <p:ph type="ftr" sz="quarter" idx="11"/>
          </p:nvPr>
        </p:nvSpPr>
        <p:spPr/>
        <p:txBody>
          <a:bodyPr/>
          <a:lstStyle/>
          <a:p>
            <a:r>
              <a:rPr kumimoji="1" lang="ja-JP" altLang="en-US" smtClean="0"/>
              <a:t>議題</a:t>
            </a:r>
            <a:r>
              <a:rPr kumimoji="1" lang="en-US" altLang="ja-JP" smtClean="0"/>
              <a:t>337</a:t>
            </a:r>
            <a:r>
              <a:rPr kumimoji="1" lang="ja-JP" altLang="en-US" smtClean="0"/>
              <a:t>号　大阪府景観計画の変更</a:t>
            </a:r>
            <a:endParaRPr kumimoji="1" lang="ja-JP" altLang="en-US"/>
          </a:p>
        </p:txBody>
      </p:sp>
      <p:sp>
        <p:nvSpPr>
          <p:cNvPr id="6" name="スライド番号プレースホルダー 5">
            <a:extLst>
              <a:ext uri="{FF2B5EF4-FFF2-40B4-BE49-F238E27FC236}">
                <a16:creationId xmlns:a16="http://schemas.microsoft.com/office/drawing/2014/main" id="{E9C8BD06-B024-409C-A3BD-7F4467141F70}"/>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416152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8023B00-6BA2-47A4-9087-F127ABFC18C8}" type="datetime1">
              <a:rPr kumimoji="1" lang="ja-JP" altLang="en-US" smtClean="0"/>
              <a:t>2020/1/31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062857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224C08E-8A5C-4552-9890-3737E3E1D2DD}" type="datetime1">
              <a:rPr kumimoji="1" lang="ja-JP" altLang="en-US" smtClean="0"/>
              <a:t>2020/1/31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544910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5365FC0-8ED4-487E-9D34-45C98C78C4FE}" type="datetime1">
              <a:rPr kumimoji="1" lang="ja-JP" altLang="en-US" smtClean="0"/>
              <a:t>2020/1/31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832957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34757E0-A9C7-49CF-A648-4D057E73C6E2}" type="datetime1">
              <a:rPr kumimoji="1" lang="ja-JP" altLang="en-US" smtClean="0"/>
              <a:t>2020/1/31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99801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D945024-EF79-423A-ACA5-2CB284C06E52}" type="datetime1">
              <a:rPr kumimoji="1" lang="ja-JP" altLang="en-US" smtClean="0"/>
              <a:t>2020/1/31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105673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A8E31D4B-9E72-4FA3-A21D-8153BD06FB94}" type="datetime1">
              <a:rPr kumimoji="1" lang="ja-JP" altLang="en-US" smtClean="0"/>
              <a:t>2020/1/31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25361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60360-C20E-4F53-B1F7-152C1BFAE83B}" type="datetime1">
              <a:rPr kumimoji="1" lang="ja-JP" altLang="en-US" smtClean="0"/>
              <a:t>2020/1/31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80050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AEBF9E6-B65B-4381-8D8C-E6315B81EC98}" type="datetime1">
              <a:rPr kumimoji="1" lang="ja-JP" altLang="en-US" smtClean="0"/>
              <a:t>2020/1/31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515571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1AA23DF-A3F4-4505-9725-AF2565AC9411}" type="datetime1">
              <a:rPr kumimoji="1" lang="ja-JP" altLang="en-US" smtClean="0"/>
              <a:t>2020/1/31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262325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5015E18-6333-4193-9ECA-593CDD3D9551}" type="datetime1">
              <a:rPr kumimoji="1" lang="ja-JP" altLang="en-US" smtClean="0"/>
              <a:t>2020/1/31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631580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4877252-30BE-4476-B36B-5E6D08327871}" type="datetime1">
              <a:rPr kumimoji="1" lang="ja-JP" altLang="en-US" smtClean="0"/>
              <a:t>2020/1/31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928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E11BF80-75A6-4B9A-9F73-4078AD690C92}" type="datetime1">
              <a:rPr kumimoji="1" lang="ja-JP" altLang="en-US" smtClean="0"/>
              <a:t>2020/1/31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75247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FEA18F8-1923-40D1-80EE-C0271918B1EF}" type="datetime1">
              <a:rPr kumimoji="1" lang="ja-JP" altLang="en-US" smtClean="0"/>
              <a:t>2020/1/31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151200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AF9B667-4E16-48ED-84DE-D4B450D75D7C}" type="datetime1">
              <a:rPr kumimoji="1" lang="ja-JP" altLang="en-US" smtClean="0"/>
              <a:t>2020/1/31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66306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9129A52-4CC3-402F-9930-6E99549624E5}" type="datetime1">
              <a:rPr kumimoji="1" lang="ja-JP" altLang="en-US" smtClean="0"/>
              <a:t>2020/1/31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51295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611333A-2D8B-4AA0-8DFB-14F1B6785082}" type="datetime1">
              <a:rPr kumimoji="1" lang="ja-JP" altLang="en-US" smtClean="0"/>
              <a:t>2020/1/31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601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29F64B7-AFB2-4FF5-95D2-F198D310343B}" type="datetime1">
              <a:rPr kumimoji="1" lang="ja-JP" altLang="en-US" smtClean="0"/>
              <a:t>2020/1/31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003430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BEA1FE1-3900-42D6-A29B-2B17F966B46F}" type="datetime1">
              <a:rPr kumimoji="1" lang="ja-JP" altLang="en-US" smtClean="0"/>
              <a:t>2020/1/31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04889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C8187-62B5-4B9B-8C98-57BC2042766F}" type="datetime1">
              <a:rPr kumimoji="1" lang="ja-JP" altLang="en-US" smtClean="0"/>
              <a:t>2020/1/31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8675876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5D99CC9-68B5-46CE-B8A1-49438C2B6CA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4D3136-31B5-458B-810E-48638FD3C6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6FA66C-6FF3-48B5-8464-DC70CDF7F5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FC9072-DA36-46A6-96CB-D7AA44C41754}" type="datetime1">
              <a:rPr kumimoji="1" lang="ja-JP" altLang="en-US" smtClean="0"/>
              <a:t>2020/1/31</a:t>
            </a:fld>
            <a:endParaRPr kumimoji="1" lang="ja-JP" altLang="en-US"/>
          </a:p>
        </p:txBody>
      </p:sp>
      <p:sp>
        <p:nvSpPr>
          <p:cNvPr id="5" name="フッター プレースホルダー 4">
            <a:extLst>
              <a:ext uri="{FF2B5EF4-FFF2-40B4-BE49-F238E27FC236}">
                <a16:creationId xmlns:a16="http://schemas.microsoft.com/office/drawing/2014/main" id="{D427876A-504C-4849-81C4-D669C3637B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ja-JP" altLang="en-US" smtClean="0"/>
              <a:t>議題</a:t>
            </a:r>
            <a:r>
              <a:rPr lang="en-US" altLang="ja-JP" smtClean="0"/>
              <a:t>337</a:t>
            </a:r>
            <a:r>
              <a:rPr lang="ja-JP" altLang="en-US" smtClean="0"/>
              <a:t>号　大阪府景観計画の変更</a:t>
            </a:r>
            <a:endParaRPr lang="ja-JP" altLang="en-US" dirty="0"/>
          </a:p>
        </p:txBody>
      </p:sp>
      <p:sp>
        <p:nvSpPr>
          <p:cNvPr id="6" name="スライド番号プレースホルダー 5">
            <a:extLst>
              <a:ext uri="{FF2B5EF4-FFF2-40B4-BE49-F238E27FC236}">
                <a16:creationId xmlns:a16="http://schemas.microsoft.com/office/drawing/2014/main" id="{B3105DEE-C355-48BC-AB02-735E1D205F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638589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B4675-6452-40F1-AB7D-F3C6D5FD136F}" type="datetime1">
              <a:rPr kumimoji="1" lang="ja-JP" altLang="en-US" smtClean="0"/>
              <a:t>2020/1/31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742897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meikan.osaka/info/info-1842/"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meikan.osaka/prefecture/osakapref-ch/#outline__1"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8.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2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議題２：ビュースポットおおさか発掘・発信</a:t>
            </a: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プロジェクト</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689954" y="105975"/>
            <a:ext cx="1200691" cy="400110"/>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a:t>
            </a:r>
            <a:r>
              <a:rPr kumimoji="1" lang="ja-JP" altLang="en-US" sz="2000" dirty="0">
                <a:solidFill>
                  <a:prstClr val="black"/>
                </a:solidFill>
                <a:latin typeface="ＭＳ Ｐゴシック" panose="020B0600070205080204" pitchFamily="50" charset="-128"/>
                <a:ea typeface="ＭＳ Ｐゴシック" panose="020B0600070205080204" pitchFamily="50" charset="-128"/>
              </a:rPr>
              <a:t>２</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p:cNvSpPr txBox="1"/>
          <p:nvPr/>
        </p:nvSpPr>
        <p:spPr>
          <a:xfrm>
            <a:off x="865197" y="2976455"/>
            <a:ext cx="7585731" cy="584775"/>
          </a:xfrm>
          <a:prstGeom prst="rect">
            <a:avLst/>
          </a:prstGeom>
          <a:noFill/>
        </p:spPr>
        <p:txBody>
          <a:bodyPr wrap="none" rtlCol="0">
            <a:spAutoFit/>
          </a:bodyPr>
          <a:lstStyle/>
          <a:p>
            <a:pPr lvl="0" algn="ctr"/>
            <a:r>
              <a:rPr kumimoji="1" lang="ja-JP" altLang="en-US" sz="3200" b="1" dirty="0">
                <a:solidFill>
                  <a:prstClr val="black"/>
                </a:solidFill>
                <a:latin typeface="Meiryo UI" panose="020B0604030504040204" pitchFamily="50" charset="-128"/>
                <a:ea typeface="Meiryo UI" panose="020B0604030504040204" pitchFamily="50" charset="-128"/>
              </a:rPr>
              <a:t>ビュースポットおおさか発掘・発信プロジェクト</a:t>
            </a:r>
            <a:endPar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70970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0" y="147918"/>
            <a:ext cx="8504919" cy="468270"/>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２．ビュースポット関連情報を府政だよりで紹介（</a:t>
            </a:r>
            <a:r>
              <a:rPr kumimoji="1" lang="en-US" altLang="ja-JP"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日発行）</a:t>
            </a:r>
            <a:endParaRPr kumimoji="1" lang="en-US" altLang="ja-JP"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p:cNvSpPr txBox="1"/>
          <p:nvPr/>
        </p:nvSpPr>
        <p:spPr>
          <a:xfrm>
            <a:off x="134677" y="5690917"/>
            <a:ext cx="8757803" cy="830997"/>
          </a:xfrm>
          <a:prstGeom prst="rect">
            <a:avLst/>
          </a:prstGeom>
          <a:noFill/>
        </p:spPr>
        <p:txBody>
          <a:bodyPr wrap="square" rtlCol="0">
            <a:spAutoFit/>
          </a:bodyP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「府政だより」は、大阪府</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で公開すると共に、新聞折込（</a:t>
            </a:r>
            <a:r>
              <a:rPr kumimoji="0"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（朝日、毎日、読売、産経、日経））</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に加え、府内の市町村や、公立図書館、</a:t>
            </a:r>
            <a:r>
              <a:rPr kumimoji="0"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情報プラザ（府税事務所内）、警察署などにも配架しています。</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p:cNvPicPr>
            <a:picLocks noChangeAspect="1"/>
          </p:cNvPicPr>
          <p:nvPr/>
        </p:nvPicPr>
        <p:blipFill rotWithShape="1">
          <a:blip r:embed="rId3"/>
          <a:srcRect l="25653" t="21451" r="26401" b="17595"/>
          <a:stretch/>
        </p:blipFill>
        <p:spPr>
          <a:xfrm>
            <a:off x="2123728" y="980728"/>
            <a:ext cx="5256584" cy="4573345"/>
          </a:xfrm>
          <a:prstGeom prst="rect">
            <a:avLst/>
          </a:prstGeom>
        </p:spPr>
      </p:pic>
      <p:sp>
        <p:nvSpPr>
          <p:cNvPr id="7" name="メモ 6"/>
          <p:cNvSpPr/>
          <p:nvPr/>
        </p:nvSpPr>
        <p:spPr>
          <a:xfrm>
            <a:off x="443971" y="908720"/>
            <a:ext cx="1382022" cy="668605"/>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「府政だより」</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月号</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スライド番号プレースホルダー 1"/>
          <p:cNvSpPr txBox="1">
            <a:spLocks/>
          </p:cNvSpPr>
          <p:nvPr/>
        </p:nvSpPr>
        <p:spPr>
          <a:xfrm>
            <a:off x="8534399" y="6541478"/>
            <a:ext cx="520391" cy="22731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10</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723079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89419" y="145305"/>
            <a:ext cx="9126265" cy="180049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ja-JP" altLang="en-US"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ＳＮＳによる情報発信</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気軽に情報発信できるツールで選定結果を情報発信</a:t>
            </a:r>
            <a:endPar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facebook</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（アカウント名：</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osakaMozu</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twitter</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（アカウント名：</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osakaprefPR</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p>
        </p:txBody>
      </p:sp>
      <p:pic>
        <p:nvPicPr>
          <p:cNvPr id="10" name="図 9"/>
          <p:cNvPicPr>
            <a:picLocks noChangeAspect="1"/>
          </p:cNvPicPr>
          <p:nvPr/>
        </p:nvPicPr>
        <p:blipFill>
          <a:blip r:embed="rId3"/>
          <a:stretch>
            <a:fillRect/>
          </a:stretch>
        </p:blipFill>
        <p:spPr>
          <a:xfrm>
            <a:off x="189419" y="2204864"/>
            <a:ext cx="5156221" cy="3944509"/>
          </a:xfrm>
          <a:prstGeom prst="rect">
            <a:avLst/>
          </a:prstGeom>
        </p:spPr>
      </p:pic>
      <p:pic>
        <p:nvPicPr>
          <p:cNvPr id="12" name="図 11"/>
          <p:cNvPicPr>
            <a:picLocks noChangeAspect="1"/>
          </p:cNvPicPr>
          <p:nvPr/>
        </p:nvPicPr>
        <p:blipFill>
          <a:blip r:embed="rId4"/>
          <a:stretch>
            <a:fillRect/>
          </a:stretch>
        </p:blipFill>
        <p:spPr>
          <a:xfrm>
            <a:off x="5242352" y="2040814"/>
            <a:ext cx="3648292" cy="4250260"/>
          </a:xfrm>
          <a:prstGeom prst="rect">
            <a:avLst/>
          </a:prstGeom>
        </p:spPr>
      </p:pic>
      <p:sp>
        <p:nvSpPr>
          <p:cNvPr id="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11</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91592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32679" y="-7259"/>
            <a:ext cx="9176679" cy="923330"/>
          </a:xfrm>
          <a:prstGeom prst="rect">
            <a:avLst/>
          </a:prstGeom>
          <a:noFill/>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インスタグラム／おおさか景観発信プロジェクト</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（アカウント名：</a:t>
            </a:r>
            <a:r>
              <a:rPr kumimoji="1" lang="en-US" altLang="ja-JP" sz="16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osaka_landscape</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選ばれたビュースポットを、順次、情報発信中。</a:t>
            </a:r>
            <a:endPar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1" name="図 10"/>
          <p:cNvPicPr>
            <a:picLocks noChangeAspect="1"/>
          </p:cNvPicPr>
          <p:nvPr/>
        </p:nvPicPr>
        <p:blipFill rotWithShape="1">
          <a:blip r:embed="rId3"/>
          <a:srcRect t="2790"/>
          <a:stretch/>
        </p:blipFill>
        <p:spPr>
          <a:xfrm>
            <a:off x="4629354" y="5071189"/>
            <a:ext cx="3725458" cy="1786811"/>
          </a:xfrm>
          <a:prstGeom prst="rect">
            <a:avLst/>
          </a:prstGeom>
          <a:ln>
            <a:noFill/>
          </a:ln>
          <a:effectLst>
            <a:outerShdw blurRad="190500" algn="tl" rotWithShape="0">
              <a:srgbClr val="000000">
                <a:alpha val="70000"/>
              </a:srgbClr>
            </a:outerShdw>
          </a:effectLst>
        </p:spPr>
      </p:pic>
      <p:pic>
        <p:nvPicPr>
          <p:cNvPr id="12" name="図 11"/>
          <p:cNvPicPr>
            <a:picLocks noChangeAspect="1"/>
          </p:cNvPicPr>
          <p:nvPr/>
        </p:nvPicPr>
        <p:blipFill>
          <a:blip r:embed="rId4"/>
          <a:stretch>
            <a:fillRect/>
          </a:stretch>
        </p:blipFill>
        <p:spPr>
          <a:xfrm>
            <a:off x="4629354" y="3144601"/>
            <a:ext cx="3762835" cy="1802942"/>
          </a:xfrm>
          <a:prstGeom prst="rect">
            <a:avLst/>
          </a:prstGeom>
          <a:ln>
            <a:noFill/>
          </a:ln>
          <a:effectLst>
            <a:outerShdw blurRad="190500" algn="tl" rotWithShape="0">
              <a:srgbClr val="000000">
                <a:alpha val="70000"/>
              </a:srgbClr>
            </a:outerShdw>
          </a:effectLst>
        </p:spPr>
      </p:pic>
      <p:pic>
        <p:nvPicPr>
          <p:cNvPr id="2" name="図 1"/>
          <p:cNvPicPr>
            <a:picLocks noChangeAspect="1"/>
          </p:cNvPicPr>
          <p:nvPr/>
        </p:nvPicPr>
        <p:blipFill>
          <a:blip r:embed="rId5"/>
          <a:stretch>
            <a:fillRect/>
          </a:stretch>
        </p:blipFill>
        <p:spPr>
          <a:xfrm>
            <a:off x="4629354" y="1112741"/>
            <a:ext cx="3788173" cy="1947154"/>
          </a:xfrm>
          <a:prstGeom prst="rect">
            <a:avLst/>
          </a:prstGeom>
          <a:effectLst>
            <a:outerShdw blurRad="190500" algn="ctr" rotWithShape="0">
              <a:schemeClr val="tx1">
                <a:alpha val="70000"/>
              </a:schemeClr>
            </a:outerShdw>
          </a:effectLst>
        </p:spPr>
      </p:pic>
      <p:pic>
        <p:nvPicPr>
          <p:cNvPr id="3" name="図 2"/>
          <p:cNvPicPr>
            <a:picLocks noChangeAspect="1"/>
          </p:cNvPicPr>
          <p:nvPr/>
        </p:nvPicPr>
        <p:blipFill>
          <a:blip r:embed="rId6"/>
          <a:stretch>
            <a:fillRect/>
          </a:stretch>
        </p:blipFill>
        <p:spPr>
          <a:xfrm>
            <a:off x="606381" y="3110039"/>
            <a:ext cx="2935309" cy="1837504"/>
          </a:xfrm>
          <a:prstGeom prst="rect">
            <a:avLst/>
          </a:prstGeom>
          <a:effectLst>
            <a:outerShdw blurRad="190500" algn="ctr" rotWithShape="0">
              <a:schemeClr val="tx1">
                <a:alpha val="70000"/>
              </a:schemeClr>
            </a:outerShdw>
          </a:effectLst>
        </p:spPr>
      </p:pic>
      <p:pic>
        <p:nvPicPr>
          <p:cNvPr id="5" name="図 4"/>
          <p:cNvPicPr>
            <a:picLocks noChangeAspect="1"/>
          </p:cNvPicPr>
          <p:nvPr/>
        </p:nvPicPr>
        <p:blipFill>
          <a:blip r:embed="rId7"/>
          <a:stretch>
            <a:fillRect/>
          </a:stretch>
        </p:blipFill>
        <p:spPr>
          <a:xfrm>
            <a:off x="606380" y="1088433"/>
            <a:ext cx="2935309" cy="1849244"/>
          </a:xfrm>
          <a:prstGeom prst="rect">
            <a:avLst/>
          </a:prstGeom>
          <a:effectLst>
            <a:outerShdw blurRad="190500" algn="ctr" rotWithShape="0">
              <a:schemeClr val="tx1">
                <a:alpha val="70000"/>
              </a:schemeClr>
            </a:outerShdw>
          </a:effectLst>
        </p:spPr>
      </p:pic>
      <p:sp>
        <p:nvSpPr>
          <p:cNvPr id="10"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12</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73850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下矢印 24"/>
          <p:cNvSpPr/>
          <p:nvPr/>
        </p:nvSpPr>
        <p:spPr>
          <a:xfrm>
            <a:off x="4375710" y="4824972"/>
            <a:ext cx="868406" cy="596649"/>
          </a:xfrm>
          <a:prstGeom prst="downArrow">
            <a:avLst>
              <a:gd name="adj1" fmla="val 59578"/>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4" name="下矢印 23"/>
          <p:cNvSpPr/>
          <p:nvPr/>
        </p:nvSpPr>
        <p:spPr>
          <a:xfrm>
            <a:off x="4339476" y="3710635"/>
            <a:ext cx="868406" cy="596649"/>
          </a:xfrm>
          <a:prstGeom prst="downArrow">
            <a:avLst>
              <a:gd name="adj1" fmla="val 59578"/>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3" name="下矢印 22"/>
          <p:cNvSpPr/>
          <p:nvPr/>
        </p:nvSpPr>
        <p:spPr>
          <a:xfrm>
            <a:off x="4339476" y="2621894"/>
            <a:ext cx="868406" cy="596649"/>
          </a:xfrm>
          <a:prstGeom prst="downArrow">
            <a:avLst>
              <a:gd name="adj1" fmla="val 59578"/>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113131" y="91754"/>
            <a:ext cx="9030869" cy="124649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４．モバイル景観クイズラリー</a:t>
            </a:r>
            <a:endParaRPr kumimoji="1" lang="en-US" altLang="ja-JP"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4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携帯やスマホでビュースポット</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か所に設置したＱＲコードを読み取り景観に関するクイズに答える「モバイル景観クイズラリー」を</a:t>
            </a:r>
            <a:r>
              <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10</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月</a:t>
            </a:r>
            <a:r>
              <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日から</a:t>
            </a:r>
            <a:r>
              <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12</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月</a:t>
            </a:r>
            <a:r>
              <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31</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日まで実施。</a:t>
            </a:r>
          </a:p>
        </p:txBody>
      </p:sp>
      <p:pic>
        <p:nvPicPr>
          <p:cNvPr id="13" name="図 12"/>
          <p:cNvPicPr>
            <a:picLocks noChangeAspect="1"/>
          </p:cNvPicPr>
          <p:nvPr/>
        </p:nvPicPr>
        <p:blipFill>
          <a:blip r:embed="rId3"/>
          <a:stretch>
            <a:fillRect/>
          </a:stretch>
        </p:blipFill>
        <p:spPr>
          <a:xfrm>
            <a:off x="453613" y="1349291"/>
            <a:ext cx="3532549" cy="5096651"/>
          </a:xfrm>
          <a:prstGeom prst="rect">
            <a:avLst/>
          </a:prstGeom>
        </p:spPr>
      </p:pic>
      <p:sp>
        <p:nvSpPr>
          <p:cNvPr id="14" name="フリーフォーム 13"/>
          <p:cNvSpPr/>
          <p:nvPr/>
        </p:nvSpPr>
        <p:spPr>
          <a:xfrm>
            <a:off x="5187407" y="2015949"/>
            <a:ext cx="3777081" cy="723046"/>
          </a:xfrm>
          <a:custGeom>
            <a:avLst/>
            <a:gdLst>
              <a:gd name="connsiteX0" fmla="*/ 0 w 4703252"/>
              <a:gd name="connsiteY0" fmla="*/ 0 h 869980"/>
              <a:gd name="connsiteX1" fmla="*/ 4268262 w 4703252"/>
              <a:gd name="connsiteY1" fmla="*/ 0 h 869980"/>
              <a:gd name="connsiteX2" fmla="*/ 4703252 w 4703252"/>
              <a:gd name="connsiteY2" fmla="*/ 434990 h 869980"/>
              <a:gd name="connsiteX3" fmla="*/ 4268262 w 4703252"/>
              <a:gd name="connsiteY3" fmla="*/ 869980 h 869980"/>
              <a:gd name="connsiteX4" fmla="*/ 0 w 4703252"/>
              <a:gd name="connsiteY4" fmla="*/ 869980 h 869980"/>
              <a:gd name="connsiteX5" fmla="*/ 0 w 4703252"/>
              <a:gd name="connsiteY5" fmla="*/ 0 h 86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252" h="869980">
                <a:moveTo>
                  <a:pt x="4703252" y="869979"/>
                </a:moveTo>
                <a:lnTo>
                  <a:pt x="434990" y="869979"/>
                </a:lnTo>
                <a:lnTo>
                  <a:pt x="0" y="434990"/>
                </a:lnTo>
                <a:lnTo>
                  <a:pt x="434990" y="1"/>
                </a:lnTo>
                <a:lnTo>
                  <a:pt x="4703252" y="1"/>
                </a:lnTo>
                <a:lnTo>
                  <a:pt x="4703252" y="869979"/>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1132"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ビュースポットに訪れる</a:t>
            </a:r>
          </a:p>
        </p:txBody>
      </p:sp>
      <p:sp>
        <p:nvSpPr>
          <p:cNvPr id="15" name="フリーフォーム 14"/>
          <p:cNvSpPr/>
          <p:nvPr/>
        </p:nvSpPr>
        <p:spPr>
          <a:xfrm>
            <a:off x="5173985" y="3130974"/>
            <a:ext cx="3792244" cy="723046"/>
          </a:xfrm>
          <a:custGeom>
            <a:avLst/>
            <a:gdLst>
              <a:gd name="connsiteX0" fmla="*/ 0 w 4703252"/>
              <a:gd name="connsiteY0" fmla="*/ 0 h 869980"/>
              <a:gd name="connsiteX1" fmla="*/ 4268262 w 4703252"/>
              <a:gd name="connsiteY1" fmla="*/ 0 h 869980"/>
              <a:gd name="connsiteX2" fmla="*/ 4703252 w 4703252"/>
              <a:gd name="connsiteY2" fmla="*/ 434990 h 869980"/>
              <a:gd name="connsiteX3" fmla="*/ 4268262 w 4703252"/>
              <a:gd name="connsiteY3" fmla="*/ 869980 h 869980"/>
              <a:gd name="connsiteX4" fmla="*/ 0 w 4703252"/>
              <a:gd name="connsiteY4" fmla="*/ 869980 h 869980"/>
              <a:gd name="connsiteX5" fmla="*/ 0 w 4703252"/>
              <a:gd name="connsiteY5" fmla="*/ 0 h 86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252" h="869980">
                <a:moveTo>
                  <a:pt x="4703252" y="869979"/>
                </a:moveTo>
                <a:lnTo>
                  <a:pt x="434990" y="869979"/>
                </a:lnTo>
                <a:lnTo>
                  <a:pt x="0" y="434990"/>
                </a:lnTo>
                <a:lnTo>
                  <a:pt x="434990" y="1"/>
                </a:lnTo>
                <a:lnTo>
                  <a:pt x="4703252" y="1"/>
                </a:lnTo>
                <a:lnTo>
                  <a:pt x="4703252" y="869979"/>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1132"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QR</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コードを読み取る</a:t>
            </a:r>
          </a:p>
        </p:txBody>
      </p:sp>
      <p:sp>
        <p:nvSpPr>
          <p:cNvPr id="16" name="フリーフォーム 15"/>
          <p:cNvSpPr/>
          <p:nvPr/>
        </p:nvSpPr>
        <p:spPr>
          <a:xfrm>
            <a:off x="5144469" y="4178302"/>
            <a:ext cx="3820020" cy="723046"/>
          </a:xfrm>
          <a:custGeom>
            <a:avLst/>
            <a:gdLst>
              <a:gd name="connsiteX0" fmla="*/ 0 w 4703252"/>
              <a:gd name="connsiteY0" fmla="*/ 0 h 869980"/>
              <a:gd name="connsiteX1" fmla="*/ 4268262 w 4703252"/>
              <a:gd name="connsiteY1" fmla="*/ 0 h 869980"/>
              <a:gd name="connsiteX2" fmla="*/ 4703252 w 4703252"/>
              <a:gd name="connsiteY2" fmla="*/ 434990 h 869980"/>
              <a:gd name="connsiteX3" fmla="*/ 4268262 w 4703252"/>
              <a:gd name="connsiteY3" fmla="*/ 869980 h 869980"/>
              <a:gd name="connsiteX4" fmla="*/ 0 w 4703252"/>
              <a:gd name="connsiteY4" fmla="*/ 869980 h 869980"/>
              <a:gd name="connsiteX5" fmla="*/ 0 w 4703252"/>
              <a:gd name="connsiteY5" fmla="*/ 0 h 86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252" h="869980">
                <a:moveTo>
                  <a:pt x="4703252" y="869979"/>
                </a:moveTo>
                <a:lnTo>
                  <a:pt x="434990" y="869979"/>
                </a:lnTo>
                <a:lnTo>
                  <a:pt x="0" y="434990"/>
                </a:lnTo>
                <a:lnTo>
                  <a:pt x="434990" y="1"/>
                </a:lnTo>
                <a:lnTo>
                  <a:pt x="4703252" y="1"/>
                </a:lnTo>
                <a:lnTo>
                  <a:pt x="4703252" y="869979"/>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1132"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景観クイズに答える</a:t>
            </a:r>
          </a:p>
        </p:txBody>
      </p:sp>
      <p:sp>
        <p:nvSpPr>
          <p:cNvPr id="17" name="フリーフォーム 16"/>
          <p:cNvSpPr/>
          <p:nvPr/>
        </p:nvSpPr>
        <p:spPr>
          <a:xfrm>
            <a:off x="5187407" y="5370250"/>
            <a:ext cx="3777081" cy="723046"/>
          </a:xfrm>
          <a:custGeom>
            <a:avLst/>
            <a:gdLst>
              <a:gd name="connsiteX0" fmla="*/ 0 w 4703252"/>
              <a:gd name="connsiteY0" fmla="*/ 0 h 869980"/>
              <a:gd name="connsiteX1" fmla="*/ 4268262 w 4703252"/>
              <a:gd name="connsiteY1" fmla="*/ 0 h 869980"/>
              <a:gd name="connsiteX2" fmla="*/ 4703252 w 4703252"/>
              <a:gd name="connsiteY2" fmla="*/ 434990 h 869980"/>
              <a:gd name="connsiteX3" fmla="*/ 4268262 w 4703252"/>
              <a:gd name="connsiteY3" fmla="*/ 869980 h 869980"/>
              <a:gd name="connsiteX4" fmla="*/ 0 w 4703252"/>
              <a:gd name="connsiteY4" fmla="*/ 869980 h 869980"/>
              <a:gd name="connsiteX5" fmla="*/ 0 w 4703252"/>
              <a:gd name="connsiteY5" fmla="*/ 0 h 86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252" h="869980">
                <a:moveTo>
                  <a:pt x="4703252" y="869979"/>
                </a:moveTo>
                <a:lnTo>
                  <a:pt x="434990" y="869979"/>
                </a:lnTo>
                <a:lnTo>
                  <a:pt x="0" y="434990"/>
                </a:lnTo>
                <a:lnTo>
                  <a:pt x="434990" y="1"/>
                </a:lnTo>
                <a:lnTo>
                  <a:pt x="4703252" y="1"/>
                </a:lnTo>
                <a:lnTo>
                  <a:pt x="4703252" y="869979"/>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1132"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複数箇所巡って応募する</a:t>
            </a:r>
          </a:p>
        </p:txBody>
      </p:sp>
      <p:sp>
        <p:nvSpPr>
          <p:cNvPr id="18" name="楕円 17"/>
          <p:cNvSpPr>
            <a:spLocks noChangeAspect="1"/>
          </p:cNvSpPr>
          <p:nvPr/>
        </p:nvSpPr>
        <p:spPr>
          <a:xfrm>
            <a:off x="4211960" y="2097872"/>
            <a:ext cx="1092766" cy="623093"/>
          </a:xfrm>
          <a:prstGeom prst="ellipse">
            <a:avLst/>
          </a:prstGeom>
          <a:solidFill>
            <a:srgbClr val="FF6600"/>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rPr>
              <a:t>Step1</a:t>
            </a:r>
            <a:endParaRPr kumimoji="1" lang="ja-JP" altLang="en-US"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endParaRPr>
          </a:p>
        </p:txBody>
      </p:sp>
      <p:sp>
        <p:nvSpPr>
          <p:cNvPr id="19" name="楕円 18"/>
          <p:cNvSpPr>
            <a:spLocks noChangeAspect="1"/>
          </p:cNvSpPr>
          <p:nvPr/>
        </p:nvSpPr>
        <p:spPr>
          <a:xfrm>
            <a:off x="4224606" y="3245700"/>
            <a:ext cx="1080120" cy="587518"/>
          </a:xfrm>
          <a:prstGeom prst="ellipse">
            <a:avLst/>
          </a:prstGeom>
          <a:solidFill>
            <a:srgbClr val="FF6600"/>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rPr>
              <a:t>Step2</a:t>
            </a:r>
            <a:endParaRPr kumimoji="1" lang="ja-JP" altLang="en-US"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endParaRPr>
          </a:p>
        </p:txBody>
      </p:sp>
      <p:sp>
        <p:nvSpPr>
          <p:cNvPr id="20" name="楕円 19"/>
          <p:cNvSpPr>
            <a:spLocks noChangeAspect="1"/>
          </p:cNvSpPr>
          <p:nvPr/>
        </p:nvSpPr>
        <p:spPr>
          <a:xfrm>
            <a:off x="4240279" y="4325082"/>
            <a:ext cx="1066800" cy="580273"/>
          </a:xfrm>
          <a:prstGeom prst="ellipse">
            <a:avLst/>
          </a:prstGeom>
          <a:solidFill>
            <a:srgbClr val="FF6600"/>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rPr>
              <a:t>Step3</a:t>
            </a:r>
            <a:endParaRPr kumimoji="1" lang="ja-JP" altLang="en-US"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endParaRPr>
          </a:p>
        </p:txBody>
      </p:sp>
      <p:sp>
        <p:nvSpPr>
          <p:cNvPr id="21" name="楕円 20"/>
          <p:cNvSpPr>
            <a:spLocks noChangeAspect="1"/>
          </p:cNvSpPr>
          <p:nvPr/>
        </p:nvSpPr>
        <p:spPr>
          <a:xfrm>
            <a:off x="4294501" y="5425628"/>
            <a:ext cx="1125663" cy="612290"/>
          </a:xfrm>
          <a:prstGeom prst="ellipse">
            <a:avLst/>
          </a:prstGeom>
          <a:solidFill>
            <a:srgbClr val="FF6600"/>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rPr>
              <a:t>Step4</a:t>
            </a:r>
            <a:endParaRPr kumimoji="1" lang="ja-JP" altLang="en-US"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endParaRPr>
          </a:p>
        </p:txBody>
      </p:sp>
      <p:sp>
        <p:nvSpPr>
          <p:cNvPr id="22"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13</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607469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13131" y="91754"/>
            <a:ext cx="9030869" cy="175432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dirty="0">
                <a:solidFill>
                  <a:prstClr val="black"/>
                </a:solidFill>
                <a:latin typeface="游ゴシック" panose="020B0400000000000000" pitchFamily="50" charset="-128"/>
                <a:ea typeface="游ゴシック" panose="020B0400000000000000" pitchFamily="50" charset="-128"/>
              </a:rPr>
              <a:t>　</a:t>
            </a: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モバイル</a:t>
            </a: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景観</a:t>
            </a: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クイズラリー応募結果</a:t>
            </a:r>
            <a:endParaRPr kumimoji="1" lang="en-US" altLang="ja-JP"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85750" lvl="0" indent="-15875">
              <a:lnSpc>
                <a:spcPct val="150000"/>
              </a:lnSpc>
              <a:buFont typeface="Wingdings" panose="05000000000000000000" pitchFamily="2" charset="2"/>
              <a:buChar char="Ø"/>
              <a:defRPr/>
            </a:pPr>
            <a:r>
              <a:rPr kumimoji="1" lang="ja-JP" altLang="en-US" dirty="0" smtClean="0">
                <a:solidFill>
                  <a:prstClr val="black"/>
                </a:solidFill>
                <a:latin typeface="游ゴシック" panose="020B0400000000000000" pitchFamily="50" charset="-128"/>
                <a:ea typeface="游ゴシック" panose="020B0400000000000000" pitchFamily="50" charset="-128"/>
              </a:rPr>
              <a:t>　</a:t>
            </a:r>
            <a:r>
              <a:rPr kumimoji="1" lang="ja-JP" altLang="en-US" b="1" dirty="0" smtClean="0">
                <a:latin typeface="游ゴシック" panose="020B0400000000000000" pitchFamily="50" charset="-128"/>
                <a:ea typeface="游ゴシック" panose="020B0400000000000000" pitchFamily="50" charset="-128"/>
              </a:rPr>
              <a:t>応募者：</a:t>
            </a:r>
            <a:r>
              <a:rPr kumimoji="1" lang="en-US" altLang="ja-JP" b="1" dirty="0" smtClean="0">
                <a:latin typeface="游ゴシック" panose="020B0400000000000000" pitchFamily="50" charset="-128"/>
                <a:ea typeface="游ゴシック" panose="020B0400000000000000" pitchFamily="50" charset="-128"/>
              </a:rPr>
              <a:t>46</a:t>
            </a:r>
            <a:r>
              <a:rPr kumimoji="1" lang="ja-JP" altLang="en-US" b="1" dirty="0">
                <a:latin typeface="游ゴシック" panose="020B0400000000000000" pitchFamily="50" charset="-128"/>
                <a:ea typeface="游ゴシック" panose="020B0400000000000000" pitchFamily="50" charset="-128"/>
              </a:rPr>
              <a:t>名</a:t>
            </a:r>
          </a:p>
          <a:p>
            <a:pPr marL="285750" lvl="0" indent="-15875">
              <a:lnSpc>
                <a:spcPct val="150000"/>
              </a:lnSpc>
              <a:buFont typeface="Wingdings" panose="05000000000000000000" pitchFamily="2" charset="2"/>
              <a:buChar char="Ø"/>
              <a:defRPr/>
            </a:pPr>
            <a:r>
              <a:rPr kumimoji="1" lang="ja-JP" altLang="en-US" dirty="0">
                <a:latin typeface="游ゴシック" panose="020B0400000000000000" pitchFamily="50" charset="-128"/>
                <a:ea typeface="游ゴシック" panose="020B0400000000000000" pitchFamily="50" charset="-128"/>
              </a:rPr>
              <a:t>　</a:t>
            </a:r>
            <a:r>
              <a:rPr kumimoji="1" lang="en-US" altLang="ja-JP" dirty="0" smtClean="0">
                <a:latin typeface="游ゴシック" panose="020B0400000000000000" pitchFamily="50" charset="-128"/>
                <a:ea typeface="游ゴシック" panose="020B0400000000000000" pitchFamily="50" charset="-128"/>
              </a:rPr>
              <a:t>18</a:t>
            </a:r>
            <a:r>
              <a:rPr kumimoji="1" lang="ja-JP" altLang="en-US" dirty="0" smtClean="0">
                <a:latin typeface="游ゴシック" panose="020B0400000000000000" pitchFamily="50" charset="-128"/>
                <a:ea typeface="游ゴシック" panose="020B0400000000000000" pitchFamily="50" charset="-128"/>
              </a:rPr>
              <a:t>か所全てを応募した参加者：</a:t>
            </a:r>
            <a:r>
              <a:rPr kumimoji="1" lang="en-US" altLang="ja-JP" dirty="0" smtClean="0">
                <a:latin typeface="游ゴシック" panose="020B0400000000000000" pitchFamily="50" charset="-128"/>
                <a:ea typeface="游ゴシック" panose="020B0400000000000000" pitchFamily="50" charset="-128"/>
              </a:rPr>
              <a:t>11</a:t>
            </a:r>
            <a:r>
              <a:rPr kumimoji="1" lang="ja-JP" altLang="en-US" dirty="0" smtClean="0">
                <a:latin typeface="游ゴシック" panose="020B0400000000000000" pitchFamily="50" charset="-128"/>
                <a:ea typeface="游ゴシック" panose="020B0400000000000000" pitchFamily="50" charset="-128"/>
              </a:rPr>
              <a:t>名</a:t>
            </a:r>
            <a:endParaRPr kumimoji="1" lang="en-US" altLang="ja-JP" dirty="0" smtClean="0">
              <a:latin typeface="游ゴシック" panose="020B0400000000000000" pitchFamily="50" charset="-128"/>
              <a:ea typeface="游ゴシック" panose="020B0400000000000000" pitchFamily="50" charset="-128"/>
            </a:endParaRPr>
          </a:p>
          <a:p>
            <a:pPr marL="285750" lvl="0" indent="-15875">
              <a:lnSpc>
                <a:spcPct val="150000"/>
              </a:lnSpc>
              <a:buFont typeface="Wingdings" panose="05000000000000000000" pitchFamily="2" charset="2"/>
              <a:buChar char="Ø"/>
              <a:defRPr/>
            </a:pPr>
            <a:r>
              <a:rPr kumimoji="1" lang="ja-JP" altLang="en-US" dirty="0">
                <a:latin typeface="游ゴシック" panose="020B0400000000000000" pitchFamily="50" charset="-128"/>
                <a:ea typeface="游ゴシック" panose="020B0400000000000000" pitchFamily="50" charset="-128"/>
              </a:rPr>
              <a:t>　</a:t>
            </a:r>
            <a:r>
              <a:rPr kumimoji="1" lang="ja-JP" altLang="en-US" dirty="0" smtClean="0">
                <a:latin typeface="游ゴシック" panose="020B0400000000000000" pitchFamily="50" charset="-128"/>
                <a:ea typeface="游ゴシック" panose="020B0400000000000000" pitchFamily="50" charset="-128"/>
              </a:rPr>
              <a:t>最多応募スポット</a:t>
            </a:r>
            <a:r>
              <a:rPr kumimoji="1" lang="ja-JP" altLang="en-US" dirty="0" smtClean="0">
                <a:latin typeface="游ゴシック" panose="020B0400000000000000" pitchFamily="50" charset="-128"/>
              </a:rPr>
              <a:t>：</a:t>
            </a:r>
            <a:r>
              <a:rPr kumimoji="1" lang="ja-JP" altLang="en-US" dirty="0">
                <a:latin typeface="游ゴシック" panose="020B0400000000000000" pitchFamily="50" charset="-128"/>
              </a:rPr>
              <a:t>あべのハルカスを眺める天王寺公園（てんしば）</a:t>
            </a:r>
            <a:endParaRPr kumimoji="1" lang="ja-JP" altLang="en-US" dirty="0">
              <a:latin typeface="游ゴシック" panose="020B0400000000000000" pitchFamily="50" charset="-128"/>
              <a:ea typeface="游ゴシック" panose="020B0400000000000000" pitchFamily="50" charset="-128"/>
            </a:endParaRPr>
          </a:p>
        </p:txBody>
      </p:sp>
      <p:graphicFrame>
        <p:nvGraphicFramePr>
          <p:cNvPr id="28" name="グラフ 27"/>
          <p:cNvGraphicFramePr>
            <a:graphicFrameLocks noGrp="1"/>
          </p:cNvGraphicFramePr>
          <p:nvPr>
            <p:extLst>
              <p:ext uri="{D42A27DB-BD31-4B8C-83A1-F6EECF244321}">
                <p14:modId xmlns:p14="http://schemas.microsoft.com/office/powerpoint/2010/main" val="94487907"/>
              </p:ext>
            </p:extLst>
          </p:nvPr>
        </p:nvGraphicFramePr>
        <p:xfrm>
          <a:off x="601688" y="1879903"/>
          <a:ext cx="8053753" cy="4521783"/>
        </p:xfrm>
        <a:graphic>
          <a:graphicData uri="http://schemas.openxmlformats.org/drawingml/2006/chart">
            <c:chart xmlns:c="http://schemas.openxmlformats.org/drawingml/2006/chart" xmlns:r="http://schemas.openxmlformats.org/officeDocument/2006/relationships" r:id="rId3"/>
          </a:graphicData>
        </a:graphic>
      </p:graphicFrame>
      <p:sp>
        <p:nvSpPr>
          <p:cNvPr id="29"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14</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4356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52611" y="50540"/>
            <a:ext cx="8663143" cy="138499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1" lang="en-US" altLang="ja-JP"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PR</a:t>
            </a: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動画制作・「大阪府チャンネル」出演による戦略的広報</a:t>
            </a:r>
          </a:p>
          <a:p>
            <a:pPr lvl="0">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dirty="0" smtClean="0">
                <a:solidFill>
                  <a:prstClr val="black"/>
                </a:solidFill>
                <a:latin typeface="游ゴシック" panose="020B0400000000000000" pitchFamily="50" charset="-128"/>
              </a:rPr>
              <a:t>地元</a:t>
            </a:r>
            <a:r>
              <a:rPr kumimoji="1" lang="ja-JP" altLang="en-US" dirty="0">
                <a:solidFill>
                  <a:prstClr val="black"/>
                </a:solidFill>
                <a:latin typeface="游ゴシック" panose="020B0400000000000000" pitchFamily="50" charset="-128"/>
              </a:rPr>
              <a:t>自治体の首長等が出演</a:t>
            </a:r>
            <a:r>
              <a:rPr kumimoji="1" lang="ja-JP" altLang="en-US" dirty="0" smtClean="0">
                <a:solidFill>
                  <a:prstClr val="black"/>
                </a:solidFill>
                <a:latin typeface="游ゴシック" panose="020B0400000000000000" pitchFamily="50" charset="-128"/>
              </a:rPr>
              <a:t>して</a:t>
            </a:r>
            <a:r>
              <a:rPr kumimoji="1" lang="ja-JP" altLang="en-US" dirty="0">
                <a:solidFill>
                  <a:prstClr val="black"/>
                </a:solidFill>
                <a:latin typeface="游ゴシック" panose="020B0400000000000000" pitchFamily="50" charset="-128"/>
              </a:rPr>
              <a:t>選定されたビュースポットの魅力を発信するＰＲ動画</a:t>
            </a:r>
            <a:r>
              <a:rPr kumimoji="1" lang="ja-JP" altLang="en-US" dirty="0" smtClean="0">
                <a:solidFill>
                  <a:prstClr val="black"/>
                </a:solidFill>
                <a:latin typeface="游ゴシック" panose="020B0400000000000000" pitchFamily="50" charset="-128"/>
              </a:rPr>
              <a:t>を３か国語で制作</a:t>
            </a:r>
            <a:r>
              <a:rPr kumimoji="1" lang="ja-JP" altLang="en-US" dirty="0">
                <a:solidFill>
                  <a:prstClr val="black"/>
                </a:solidFill>
                <a:latin typeface="游ゴシック" panose="020B0400000000000000" pitchFamily="50" charset="-128"/>
              </a:rPr>
              <a:t>し、</a:t>
            </a:r>
            <a:r>
              <a:rPr kumimoji="1" lang="en-US" altLang="ja-JP" dirty="0">
                <a:solidFill>
                  <a:prstClr val="black"/>
                </a:solidFill>
                <a:latin typeface="游ゴシック" panose="020B0400000000000000" pitchFamily="50" charset="-128"/>
              </a:rPr>
              <a:t>WEB</a:t>
            </a:r>
            <a:r>
              <a:rPr kumimoji="1" lang="ja-JP" altLang="en-US" dirty="0">
                <a:solidFill>
                  <a:prstClr val="black"/>
                </a:solidFill>
                <a:latin typeface="游ゴシック" panose="020B0400000000000000" pitchFamily="50" charset="-128"/>
              </a:rPr>
              <a:t>上の番組「大阪府チャンネル</a:t>
            </a:r>
            <a:r>
              <a:rPr kumimoji="1" lang="ja-JP" altLang="en-US" dirty="0" smtClean="0">
                <a:solidFill>
                  <a:prstClr val="black"/>
                </a:solidFill>
                <a:latin typeface="游ゴシック" panose="020B0400000000000000" pitchFamily="50" charset="-128"/>
              </a:rPr>
              <a:t>」</a:t>
            </a:r>
            <a:r>
              <a:rPr kumimoji="1" lang="ja-JP" altLang="en-US" dirty="0">
                <a:solidFill>
                  <a:prstClr val="black"/>
                </a:solidFill>
                <a:latin typeface="游ゴシック" panose="020B0400000000000000" pitchFamily="50" charset="-128"/>
              </a:rPr>
              <a:t>で</a:t>
            </a:r>
            <a:r>
              <a:rPr kumimoji="1" lang="ja-JP" altLang="en-US" dirty="0" smtClean="0">
                <a:solidFill>
                  <a:prstClr val="black"/>
                </a:solidFill>
                <a:latin typeface="游ゴシック" panose="020B0400000000000000" pitchFamily="50" charset="-128"/>
              </a:rPr>
              <a:t>紹介</a:t>
            </a:r>
            <a:r>
              <a:rPr kumimoji="1" lang="ja-JP" altLang="en-US" dirty="0">
                <a:solidFill>
                  <a:prstClr val="black"/>
                </a:solidFill>
                <a:latin typeface="游ゴシック" panose="020B0400000000000000" pitchFamily="50" charset="-128"/>
              </a:rPr>
              <a:t>するなど、</a:t>
            </a:r>
            <a:r>
              <a:rPr kumimoji="1" lang="ja-JP" altLang="en-US" b="1" dirty="0" smtClean="0">
                <a:solidFill>
                  <a:srgbClr val="FF0000"/>
                </a:solidFill>
                <a:latin typeface="游ゴシック" panose="020B0400000000000000" pitchFamily="50" charset="-128"/>
              </a:rPr>
              <a:t>インターネットを</a:t>
            </a:r>
            <a:r>
              <a:rPr kumimoji="1" lang="ja-JP" altLang="en-US" b="1" dirty="0">
                <a:solidFill>
                  <a:srgbClr val="FF0000"/>
                </a:solidFill>
                <a:latin typeface="游ゴシック" panose="020B0400000000000000" pitchFamily="50" charset="-128"/>
              </a:rPr>
              <a:t>活用した効果的かつ継続的な広報を展開。</a:t>
            </a:r>
            <a:endPar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sp>
        <p:nvSpPr>
          <p:cNvPr id="22" name="角丸四角形 21"/>
          <p:cNvSpPr/>
          <p:nvPr/>
        </p:nvSpPr>
        <p:spPr>
          <a:xfrm>
            <a:off x="363957" y="5183056"/>
            <a:ext cx="8437920" cy="1258179"/>
          </a:xfrm>
          <a:prstGeom prst="roundRect">
            <a:avLst>
              <a:gd name="adj" fmla="val 7233"/>
            </a:avLst>
          </a:prstGeom>
          <a:solidFill>
            <a:sysClr val="window" lastClr="FFFFFF"/>
          </a:solidFill>
          <a:ln w="25400" cap="flat" cmpd="sng" algn="ctr">
            <a:solidFill>
              <a:srgbClr val="3211FB"/>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endParaRPr kumimoji="0" lang="ja-JP" altLang="en-US" sz="1600" b="0" i="0" u="none" strike="noStrike" kern="100" cap="none" spc="0" normalizeH="0" baseline="0" noProof="0" dirty="0">
              <a:ln>
                <a:noFill/>
              </a:ln>
              <a:solidFill>
                <a:sysClr val="window" lastClr="FFFFFF"/>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0"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大阪府をはじめ、大阪愛にあふれた動画をホームページ・</a:t>
            </a:r>
            <a:r>
              <a:rPr kumimoji="0"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SNS</a:t>
            </a:r>
            <a:r>
              <a:rPr kumimoji="0"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で配信することによって、大阪を「知って」もらい、「来て」もらい、「住んで」もらい、大阪に住んでいる府民の皆さんに地元大阪へ</a:t>
            </a:r>
            <a:r>
              <a:rPr kumimoji="0" lang="ja-JP" altLang="en-US" sz="16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a:t>
            </a:r>
            <a:r>
              <a:rPr kumimoji="0"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誇り」を持っていただくことを目指す大阪府公民戦略連携デスク所管の</a:t>
            </a:r>
            <a:r>
              <a:rPr kumimoji="0"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WEB</a:t>
            </a:r>
            <a:r>
              <a:rPr kumimoji="0"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上のアーカイブ。</a:t>
            </a:r>
          </a:p>
          <a:p>
            <a:pPr marL="0" marR="0" lvl="0" indent="0" algn="l" defTabSz="914400" rtl="0" eaLnBrk="1" fontAlgn="auto" latinLnBrk="0" hangingPunct="1">
              <a:lnSpc>
                <a:spcPts val="2100"/>
              </a:lnSpc>
              <a:spcBef>
                <a:spcPts val="0"/>
              </a:spcBef>
              <a:spcAft>
                <a:spcPts val="0"/>
              </a:spcAft>
              <a:buClrTx/>
              <a:buSzTx/>
              <a:buFontTx/>
              <a:buNone/>
              <a:tabLst/>
              <a:defRPr/>
            </a:pPr>
            <a:r>
              <a:rPr kumimoji="0"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0"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URL</a:t>
            </a:r>
            <a:r>
              <a:rPr kumimoji="0" lang="en-US" altLang="ja-JP" sz="16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0" lang="en-US" altLang="ja-JP" sz="16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hlinkClick r:id="rId3"/>
              </a:rPr>
              <a:t>https://meikan.osaka/info/info-1842/</a:t>
            </a:r>
            <a:endParaRPr kumimoji="0" lang="en-US" altLang="ja-JP" sz="16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ts val="2100"/>
              </a:lnSpc>
              <a:spcBef>
                <a:spcPts val="0"/>
              </a:spcBef>
              <a:spcAft>
                <a:spcPts val="0"/>
              </a:spcAft>
              <a:buClrTx/>
              <a:buSzTx/>
              <a:buFontTx/>
              <a:buNone/>
              <a:tabLst/>
              <a:defRPr/>
            </a:pPr>
            <a:endParaRPr kumimoji="0"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角丸四角形 25"/>
          <p:cNvSpPr/>
          <p:nvPr/>
        </p:nvSpPr>
        <p:spPr>
          <a:xfrm>
            <a:off x="377834" y="1660769"/>
            <a:ext cx="8437920" cy="3087077"/>
          </a:xfrm>
          <a:prstGeom prst="roundRect">
            <a:avLst>
              <a:gd name="adj" fmla="val 7233"/>
            </a:avLst>
          </a:prstGeom>
          <a:solidFill>
            <a:sysClr val="window" lastClr="FFFFFF"/>
          </a:solidFill>
          <a:ln w="25400" cap="flat" cmpd="sng" algn="ctr">
            <a:solidFill>
              <a:srgbClr val="3211FB"/>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endParaRPr kumimoji="0" lang="ja-JP" altLang="en-US" sz="1600" b="0" i="0" u="none" strike="noStrike" kern="100" cap="none" spc="0" normalizeH="0" baseline="0" noProof="0" dirty="0">
              <a:ln>
                <a:noFill/>
              </a:ln>
              <a:solidFill>
                <a:sysClr val="window" lastClr="FFFFFF"/>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0" lang="ja-JP" alt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大阪府公民戦略連携デスクと</a:t>
            </a:r>
            <a:r>
              <a:rPr kumimoji="0" lang="en-US" altLang="ja-JP"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F</a:t>
            </a:r>
            <a:r>
              <a:rPr kumimoji="0" 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C</a:t>
            </a:r>
            <a:r>
              <a:rPr kumimoji="0" lang="ja-JP" alt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大阪スポーツクラブが、包括連携協定に基づき、インターネット上で生配信しているテレビ番組で、大阪府のタイムリーな情報を、職員の生出演により多くの府民に</a:t>
            </a:r>
            <a:r>
              <a:rPr kumimoji="0" lang="en-US" altLang="ja-JP"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PR</a:t>
            </a:r>
            <a:endParaRPr kumimoji="0" lang="en-US" altLang="ja-JP"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動画構成</a:t>
            </a:r>
            <a:r>
              <a:rPr kumimoji="0" lang="en-US" altLang="ja-JP"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大阪府のキックオフから、ボールのパスで市町村を繋いでいく。</a:t>
            </a:r>
            <a:endParaRPr kumimoji="0" lang="ja-JP" altLang="en-US" sz="1600" b="0" i="0" u="none" strike="noStrike" kern="1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809625" marR="0" lvl="0" indent="-809625" algn="l" defTabSz="914400" rtl="0" eaLnBrk="1" fontAlgn="auto" latinLnBrk="0" hangingPunct="1">
              <a:lnSpc>
                <a:spcPts val="21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en-US"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第１回（</a:t>
            </a:r>
            <a:r>
              <a:rPr kumimoji="0" lang="en-US" altLang="ja-JP"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10</a:t>
            </a:r>
            <a:r>
              <a:rPr kumimoji="0" lang="ja-JP" altLang="en-US"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月号） ：  </a:t>
            </a:r>
            <a:r>
              <a:rPr kumimoji="0" lang="en-US" altLang="ja-JP"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10</a:t>
            </a:r>
            <a:r>
              <a:rPr kumimoji="0" lang="ja-JP" alt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月３日（</a:t>
            </a: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木）</a:t>
            </a:r>
            <a:endParaRPr kumimoji="0" lang="en-US" altLang="ja-JP"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809625" marR="0" lvl="0" indent="-809625" algn="l" defTabSz="914400" rtl="0" eaLnBrk="1" fontAlgn="auto" latinLnBrk="0" hangingPunct="1">
              <a:lnSpc>
                <a:spcPts val="2100"/>
              </a:lnSpc>
              <a:spcBef>
                <a:spcPts val="0"/>
              </a:spcBef>
              <a:spcAft>
                <a:spcPts val="0"/>
              </a:spcAft>
              <a:buClrTx/>
              <a:buSzTx/>
              <a:buFontTx/>
              <a:buNone/>
              <a:tabLst/>
              <a:defRPr/>
            </a:pPr>
            <a:r>
              <a:rPr lang="ja-JP" altLang="en-US" sz="16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600" kern="100" dirty="0" smtClean="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世界文化遺産・日本文化遺産・伝統的建造物群保存地区</a:t>
            </a: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・棚田</a:t>
            </a:r>
            <a:r>
              <a:rPr kumimoji="0" lang="ja-JP" alt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シリーズ</a:t>
            </a: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809625" marR="0" lvl="0" indent="-809625" algn="l" defTabSz="914400" rtl="0" eaLnBrk="1" fontAlgn="auto" latinLnBrk="0" hangingPunct="1">
              <a:lnSpc>
                <a:spcPts val="2100"/>
              </a:lnSpc>
              <a:spcBef>
                <a:spcPts val="0"/>
              </a:spcBef>
              <a:spcAft>
                <a:spcPts val="0"/>
              </a:spcAft>
              <a:buClrTx/>
              <a:buSzTx/>
              <a:buFontTx/>
              <a:buNone/>
              <a:tabLst/>
              <a:defRPr/>
            </a:pPr>
            <a:r>
              <a:rPr lang="ja-JP" altLang="en-US" sz="16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600" kern="100" dirty="0" smtClean="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kumimoji="0" lang="en-US" altLang="ja-JP"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（羽曳野市・太子町・富田林市・千早赤阪村）</a:t>
            </a:r>
            <a:endParaRPr kumimoji="0" 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第２回（</a:t>
            </a:r>
            <a:r>
              <a:rPr kumimoji="0" lang="en-US" altLang="ja-JP"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12</a:t>
            </a:r>
            <a:r>
              <a:rPr kumimoji="0" lang="ja-JP" altLang="en-US"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月号） ： </a:t>
            </a:r>
            <a:r>
              <a:rPr kumimoji="0" lang="en-US" altLang="ja-JP"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12</a:t>
            </a:r>
            <a:r>
              <a:rPr kumimoji="0" lang="ja-JP" alt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月５日（木</a:t>
            </a: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6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600" kern="100" dirty="0" smtClean="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kumimoji="0" lang="en-US" altLang="ja-JP"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煌めく大阪の景観シリーズ</a:t>
            </a: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sz="16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（岸和田市・八尾市・池田市）</a:t>
            </a:r>
            <a:endParaRPr kumimoji="0" lang="en-US" altLang="ja-JP" sz="1600" b="0"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lvl="0" defTabSz="914400">
              <a:lnSpc>
                <a:spcPts val="2100"/>
              </a:lnSpc>
              <a:defRPr/>
            </a:pPr>
            <a:r>
              <a:rPr kumimoji="0" lang="ja-JP" altLang="en-US" sz="1600" b="1" i="0" u="none" strike="noStrike" kern="1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lang="en-US" altLang="ja-JP" sz="1600" b="1" kern="100" dirty="0" smtClean="0">
                <a:solidFill>
                  <a:srgbClr val="000000"/>
                </a:solidFill>
                <a:latin typeface="游ゴシック" panose="020B0400000000000000" pitchFamily="50" charset="-128"/>
                <a:cs typeface="Times New Roman" panose="02020603050405020304" pitchFamily="18" charset="0"/>
              </a:rPr>
              <a:t>URL</a:t>
            </a:r>
            <a:r>
              <a:rPr lang="en-US" altLang="ja-JP" sz="1600" b="1" kern="100" dirty="0">
                <a:solidFill>
                  <a:srgbClr val="000000"/>
                </a:solidFill>
                <a:latin typeface="游ゴシック" panose="020B0400000000000000" pitchFamily="50" charset="-128"/>
                <a:cs typeface="Times New Roman" panose="02020603050405020304" pitchFamily="18" charset="0"/>
              </a:rPr>
              <a:t>:</a:t>
            </a:r>
            <a:r>
              <a:rPr lang="en-US" altLang="ja-JP" sz="1600" b="1" kern="100" dirty="0">
                <a:solidFill>
                  <a:sysClr val="window" lastClr="FFFFFF"/>
                </a:solidFill>
                <a:latin typeface="游ゴシック" panose="020B0400000000000000" pitchFamily="50" charset="-128"/>
                <a:cs typeface="Times New Roman" panose="02020603050405020304" pitchFamily="18" charset="0"/>
              </a:rPr>
              <a:t> </a:t>
            </a:r>
            <a:r>
              <a:rPr lang="en-US" altLang="ja-JP" sz="1600" b="1" kern="100" dirty="0">
                <a:solidFill>
                  <a:srgbClr val="000000"/>
                </a:solidFill>
                <a:latin typeface="游ゴシック" panose="020B0400000000000000" pitchFamily="50" charset="-128"/>
                <a:cs typeface="Times New Roman" panose="02020603050405020304" pitchFamily="18" charset="0"/>
                <a:hlinkClick r:id="rId4"/>
              </a:rPr>
              <a:t>https://meikan.osaka/prefecture/osakapref-ch/#outline__1</a:t>
            </a:r>
            <a:endParaRPr kumimoji="0" lang="ja-JP" altLang="en-US" sz="1600" b="1" i="0" u="none" strike="noStrike" kern="1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角丸四角形 26"/>
          <p:cNvSpPr/>
          <p:nvPr/>
        </p:nvSpPr>
        <p:spPr>
          <a:xfrm>
            <a:off x="363957" y="1408434"/>
            <a:ext cx="8451797" cy="317915"/>
          </a:xfrm>
          <a:prstGeom prst="roundRect">
            <a:avLst/>
          </a:prstGeom>
          <a:solidFill>
            <a:srgbClr val="3211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大阪府チャンネル</a:t>
            </a:r>
          </a:p>
        </p:txBody>
      </p:sp>
      <p:sp>
        <p:nvSpPr>
          <p:cNvPr id="41" name="角丸四角形 40"/>
          <p:cNvSpPr/>
          <p:nvPr/>
        </p:nvSpPr>
        <p:spPr>
          <a:xfrm>
            <a:off x="377834" y="4837092"/>
            <a:ext cx="8437920" cy="345965"/>
          </a:xfrm>
          <a:prstGeom prst="roundRect">
            <a:avLst/>
          </a:prstGeom>
          <a:solidFill>
            <a:srgbClr val="3211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OSAKA</a:t>
            </a: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愛鑑</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（おおさかめいかん）</a:t>
            </a:r>
          </a:p>
        </p:txBody>
      </p:sp>
      <p:sp>
        <p:nvSpPr>
          <p:cNvPr id="24"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15</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906637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34190" y="256700"/>
            <a:ext cx="8883885" cy="1477328"/>
          </a:xfrm>
          <a:prstGeom prst="rect">
            <a:avLst/>
          </a:prstGeom>
          <a:noFill/>
        </p:spPr>
        <p:txBody>
          <a:bodyPr wrap="square" rtlCol="0">
            <a:spAutoFit/>
          </a:bodyPr>
          <a:lstStyle/>
          <a:p>
            <a:pPr marL="4121150" lvl="0" indent="-4121150">
              <a:lnSpc>
                <a:spcPct val="150000"/>
              </a:lnSpc>
              <a:defRPr/>
            </a:pPr>
            <a:r>
              <a:rPr kumimoji="1" lang="ja-JP" altLang="en-US" b="1" dirty="0" smtClean="0">
                <a:solidFill>
                  <a:prstClr val="black"/>
                </a:solidFill>
                <a:latin typeface="游ゴシック" panose="020B0400000000000000" pitchFamily="50" charset="-128"/>
              </a:rPr>
              <a:t>第１回（</a:t>
            </a:r>
            <a:r>
              <a:rPr kumimoji="1" lang="en-US" altLang="ja-JP" b="1" dirty="0">
                <a:solidFill>
                  <a:prstClr val="black"/>
                </a:solidFill>
                <a:latin typeface="游ゴシック" panose="020B0400000000000000" pitchFamily="50" charset="-128"/>
              </a:rPr>
              <a:t>10</a:t>
            </a:r>
            <a:r>
              <a:rPr kumimoji="1" lang="ja-JP" altLang="en-US" b="1" dirty="0" smtClean="0">
                <a:solidFill>
                  <a:prstClr val="black"/>
                </a:solidFill>
                <a:latin typeface="游ゴシック" panose="020B0400000000000000" pitchFamily="50" charset="-128"/>
              </a:rPr>
              <a:t>月号） ： </a:t>
            </a:r>
            <a:r>
              <a:rPr kumimoji="1" lang="en-US" altLang="ja-JP" b="1" dirty="0">
                <a:solidFill>
                  <a:srgbClr val="FF0000"/>
                </a:solidFill>
                <a:latin typeface="游ゴシック" panose="020B0400000000000000" pitchFamily="50" charset="-128"/>
              </a:rPr>
              <a:t>10</a:t>
            </a:r>
            <a:r>
              <a:rPr kumimoji="1" lang="ja-JP" altLang="en-US" b="1" dirty="0" smtClean="0">
                <a:solidFill>
                  <a:srgbClr val="FF0000"/>
                </a:solidFill>
                <a:latin typeface="游ゴシック" panose="020B0400000000000000" pitchFamily="50" charset="-128"/>
              </a:rPr>
              <a:t>月</a:t>
            </a:r>
            <a:r>
              <a:rPr kumimoji="1" lang="ja-JP" altLang="en-US" b="1" dirty="0">
                <a:solidFill>
                  <a:srgbClr val="FF0000"/>
                </a:solidFill>
                <a:latin typeface="游ゴシック" panose="020B0400000000000000" pitchFamily="50" charset="-128"/>
              </a:rPr>
              <a:t>３</a:t>
            </a:r>
            <a:r>
              <a:rPr kumimoji="1" lang="ja-JP" altLang="en-US" b="1" dirty="0" smtClean="0">
                <a:solidFill>
                  <a:srgbClr val="FF0000"/>
                </a:solidFill>
                <a:latin typeface="游ゴシック" panose="020B0400000000000000" pitchFamily="50" charset="-128"/>
              </a:rPr>
              <a:t>日（木</a:t>
            </a:r>
            <a:r>
              <a:rPr kumimoji="1" lang="ja-JP" altLang="en-US" b="1" dirty="0">
                <a:solidFill>
                  <a:srgbClr val="FF0000"/>
                </a:solidFill>
                <a:latin typeface="游ゴシック" panose="020B0400000000000000" pitchFamily="50" charset="-128"/>
              </a:rPr>
              <a:t>） 「世界文化遺産・日本文化遺産・伝統的</a:t>
            </a:r>
            <a:r>
              <a:rPr kumimoji="1" lang="ja-JP" altLang="en-US" b="1" dirty="0" smtClean="0">
                <a:solidFill>
                  <a:srgbClr val="FF0000"/>
                </a:solidFill>
                <a:latin typeface="游ゴシック" panose="020B0400000000000000" pitchFamily="50" charset="-128"/>
              </a:rPr>
              <a:t>建造　物群</a:t>
            </a:r>
            <a:r>
              <a:rPr kumimoji="1" lang="ja-JP" altLang="en-US" b="1" dirty="0">
                <a:solidFill>
                  <a:srgbClr val="FF0000"/>
                </a:solidFill>
                <a:latin typeface="游ゴシック" panose="020B0400000000000000" pitchFamily="50" charset="-128"/>
              </a:rPr>
              <a:t>保存地区・棚田シリーズ」</a:t>
            </a:r>
          </a:p>
          <a:p>
            <a:pPr lvl="0">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羽曳野市応神天皇陵、太子町竹内街道、太子町叡福寺、富田林市寺内町、千早赤阪村棚田など</a:t>
            </a:r>
            <a:r>
              <a:rPr kumimoji="1" lang="ja-JP" altLang="en-US" noProof="0" dirty="0" smtClean="0">
                <a:solidFill>
                  <a:prstClr val="black"/>
                </a:solidFill>
                <a:latin typeface="游ゴシック" panose="020B0400000000000000" pitchFamily="50" charset="-128"/>
              </a:rPr>
              <a:t>南河内地域のビュースポットを紹介。</a:t>
            </a:r>
            <a:endPar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U ターン矢印 4"/>
          <p:cNvSpPr/>
          <p:nvPr/>
        </p:nvSpPr>
        <p:spPr>
          <a:xfrm rot="5400000">
            <a:off x="2857229" y="915942"/>
            <a:ext cx="3807557" cy="6683282"/>
          </a:xfrm>
          <a:prstGeom prst="uturnArrow">
            <a:avLst>
              <a:gd name="adj1" fmla="val 25000"/>
              <a:gd name="adj2" fmla="val 19089"/>
              <a:gd name="adj3" fmla="val 23138"/>
              <a:gd name="adj4" fmla="val 44399"/>
              <a:gd name="adj5" fmla="val 97690"/>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smtClean="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2806057" y="1730078"/>
            <a:ext cx="2529942" cy="461665"/>
          </a:xfrm>
          <a:prstGeom prst="rect">
            <a:avLst/>
          </a:prstGeom>
          <a:noFill/>
        </p:spPr>
        <p:txBody>
          <a:bodyPr wrap="square" rtlCol="0">
            <a:spAutoFit/>
          </a:bodyPr>
          <a:lstStyle/>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応神天皇陵を眺める拝所</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（羽曳野市）</a:t>
            </a:r>
          </a:p>
        </p:txBody>
      </p:sp>
      <p:sp>
        <p:nvSpPr>
          <p:cNvPr id="19" name="正方形/長方形 18"/>
          <p:cNvSpPr/>
          <p:nvPr/>
        </p:nvSpPr>
        <p:spPr>
          <a:xfrm>
            <a:off x="2398450" y="3831748"/>
            <a:ext cx="3907187" cy="523220"/>
          </a:xfrm>
          <a:prstGeom prst="rect">
            <a:avLst/>
          </a:prstGeom>
          <a:noFill/>
          <a:effectLst>
            <a:softEdge rad="723900"/>
          </a:effectLst>
        </p:spPr>
        <p:txBody>
          <a:bodyPr wrap="square" lIns="91440" tIns="45720" rIns="91440" bIns="45720">
            <a:spAutoFit/>
          </a:bodyPr>
          <a:lstStyle/>
          <a:p>
            <a:pPr algn="ctr" defTabSz="914400" fontAlgn="base">
              <a:spcBef>
                <a:spcPct val="0"/>
              </a:spcBef>
              <a:spcAft>
                <a:spcPct val="0"/>
              </a:spcAft>
              <a:defRPr/>
            </a:pPr>
            <a:r>
              <a:rPr kumimoji="1" lang="ja-JP" altLang="en-US" sz="2800" b="1" spc="50" dirty="0">
                <a:ln w="22225" cmpd="sng">
                  <a:solidFill>
                    <a:srgbClr val="FF9900"/>
                  </a:solidFill>
                  <a:prstDash val="solid"/>
                </a:ln>
                <a:solidFill>
                  <a:srgbClr val="70AD47">
                    <a:tint val="1000"/>
                  </a:srgbClr>
                </a:solidFill>
                <a:effectLst>
                  <a:glow rad="38100">
                    <a:srgbClr val="4F81BD">
                      <a:alpha val="40000"/>
                    </a:srgbClr>
                  </a:glow>
                  <a:outerShdw blurRad="330200" dist="50800" dir="5400000" algn="ctr" rotWithShape="0">
                    <a:srgbClr val="000000">
                      <a:alpha val="43137"/>
                    </a:srgbClr>
                  </a:outerShdw>
                </a:effectLst>
                <a:latin typeface="Meiryo UI" panose="020B0604030504040204" pitchFamily="50" charset="-128"/>
                <a:ea typeface="Meiryo UI" panose="020B0604030504040204" pitchFamily="50" charset="-128"/>
              </a:rPr>
              <a:t>ビュースポットおおさか！</a:t>
            </a:r>
          </a:p>
        </p:txBody>
      </p:sp>
      <p:pic>
        <p:nvPicPr>
          <p:cNvPr id="24" name="図 23"/>
          <p:cNvPicPr>
            <a:picLocks noChangeAspect="1"/>
          </p:cNvPicPr>
          <p:nvPr/>
        </p:nvPicPr>
        <p:blipFill rotWithShape="1">
          <a:blip r:embed="rId3"/>
          <a:srcRect l="6279" t="3735" r="5726" b="4720"/>
          <a:stretch/>
        </p:blipFill>
        <p:spPr>
          <a:xfrm>
            <a:off x="347480" y="2090151"/>
            <a:ext cx="2255496" cy="1319252"/>
          </a:xfrm>
          <a:prstGeom prst="rect">
            <a:avLst/>
          </a:prstGeom>
        </p:spPr>
      </p:pic>
      <p:sp>
        <p:nvSpPr>
          <p:cNvPr id="32"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16</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a:blip r:embed="rId4"/>
          <a:stretch>
            <a:fillRect/>
          </a:stretch>
        </p:blipFill>
        <p:spPr>
          <a:xfrm>
            <a:off x="197886" y="4636644"/>
            <a:ext cx="2082288" cy="1170715"/>
          </a:xfrm>
          <a:prstGeom prst="rect">
            <a:avLst/>
          </a:prstGeom>
        </p:spPr>
      </p:pic>
      <p:sp>
        <p:nvSpPr>
          <p:cNvPr id="36" name="テキスト ボックス 35"/>
          <p:cNvSpPr txBox="1"/>
          <p:nvPr/>
        </p:nvSpPr>
        <p:spPr>
          <a:xfrm>
            <a:off x="495025" y="5775985"/>
            <a:ext cx="1488011" cy="415498"/>
          </a:xfrm>
          <a:prstGeom prst="rect">
            <a:avLst/>
          </a:prstGeom>
          <a:noFill/>
        </p:spPr>
        <p:txBody>
          <a:bodyPr wrap="square" rtlCol="0">
            <a:spAutoFit/>
          </a:bodyPr>
          <a:lstStyle/>
          <a:p>
            <a:pPr defTabSz="914400">
              <a:lnSpc>
                <a:spcPct val="150000"/>
              </a:lnSpc>
            </a:pPr>
            <a:r>
              <a:rPr kumimoji="1" lang="ja-JP" altLang="en-US" sz="1400" b="1" dirty="0" smtClean="0">
                <a:solidFill>
                  <a:prstClr val="black"/>
                </a:solidFill>
                <a:latin typeface="ＭＳ Ｐゴシック" panose="020B0600070205080204" pitchFamily="50" charset="-128"/>
                <a:ea typeface="ＭＳ Ｐゴシック" panose="020B0600070205080204" pitchFamily="50" charset="-128"/>
              </a:rPr>
              <a:t>府</a:t>
            </a:r>
            <a:r>
              <a:rPr kumimoji="1" lang="en-US" altLang="ja-JP" sz="1400" b="1" dirty="0" smtClean="0">
                <a:solidFill>
                  <a:prstClr val="black"/>
                </a:solidFill>
                <a:latin typeface="ＭＳ Ｐゴシック" panose="020B0600070205080204" pitchFamily="50" charset="-128"/>
                <a:ea typeface="ＭＳ Ｐゴシック" panose="020B0600070205080204" pitchFamily="50" charset="-128"/>
              </a:rPr>
              <a:t>HP</a:t>
            </a:r>
            <a:r>
              <a:rPr kumimoji="1" lang="ja-JP" altLang="en-US" sz="1400" b="1" dirty="0" err="1">
                <a:solidFill>
                  <a:prstClr val="black"/>
                </a:solidFill>
                <a:latin typeface="ＭＳ Ｐゴシック" panose="020B0600070205080204" pitchFamily="50" charset="-128"/>
                <a:ea typeface="ＭＳ Ｐゴシック" panose="020B0600070205080204" pitchFamily="50" charset="-128"/>
              </a:rPr>
              <a:t>への</a:t>
            </a:r>
            <a:r>
              <a:rPr kumimoji="1" lang="ja-JP" altLang="en-US" sz="1400" b="1" dirty="0" smtClean="0">
                <a:solidFill>
                  <a:prstClr val="black"/>
                </a:solidFill>
                <a:latin typeface="ＭＳ Ｐゴシック" panose="020B0600070205080204" pitchFamily="50" charset="-128"/>
                <a:ea typeface="ＭＳ Ｐゴシック" panose="020B0600070205080204" pitchFamily="50" charset="-128"/>
              </a:rPr>
              <a:t>誘導</a:t>
            </a:r>
            <a:endParaRPr kumimoji="1"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28" name="テキスト ボックス 27"/>
          <p:cNvSpPr txBox="1"/>
          <p:nvPr/>
        </p:nvSpPr>
        <p:spPr>
          <a:xfrm>
            <a:off x="5239557" y="1647999"/>
            <a:ext cx="2480132" cy="461665"/>
          </a:xfrm>
          <a:prstGeom prst="rect">
            <a:avLst/>
          </a:prstGeom>
          <a:noFill/>
        </p:spPr>
        <p:txBody>
          <a:bodyPr wrap="square" rtlCol="0">
            <a:spAutoFit/>
          </a:bodyPr>
          <a:lstStyle/>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大道旧山本家住宅を眺める</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日本遺産竹内街道（太子町）</a:t>
            </a:r>
          </a:p>
        </p:txBody>
      </p:sp>
      <p:sp>
        <p:nvSpPr>
          <p:cNvPr id="30" name="テキスト ボックス 29"/>
          <p:cNvSpPr txBox="1"/>
          <p:nvPr/>
        </p:nvSpPr>
        <p:spPr>
          <a:xfrm>
            <a:off x="6616103" y="3409403"/>
            <a:ext cx="2480132" cy="461665"/>
          </a:xfrm>
          <a:prstGeom prst="rect">
            <a:avLst/>
          </a:prstGeom>
          <a:noFill/>
        </p:spPr>
        <p:txBody>
          <a:bodyPr wrap="square" rtlCol="0">
            <a:spAutoFit/>
          </a:bodyPr>
          <a:lstStyle/>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叡福寺と夕日を眺める</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太子・和みの広場（太子町）</a:t>
            </a:r>
          </a:p>
        </p:txBody>
      </p:sp>
      <p:pic>
        <p:nvPicPr>
          <p:cNvPr id="12" name="図 11"/>
          <p:cNvPicPr>
            <a:picLocks noChangeAspect="1"/>
          </p:cNvPicPr>
          <p:nvPr/>
        </p:nvPicPr>
        <p:blipFill>
          <a:blip r:embed="rId5"/>
          <a:stretch>
            <a:fillRect/>
          </a:stretch>
        </p:blipFill>
        <p:spPr>
          <a:xfrm>
            <a:off x="5472478" y="2172695"/>
            <a:ext cx="2148379" cy="1207873"/>
          </a:xfrm>
          <a:prstGeom prst="rect">
            <a:avLst/>
          </a:prstGeom>
        </p:spPr>
      </p:pic>
      <p:pic>
        <p:nvPicPr>
          <p:cNvPr id="13" name="図 12"/>
          <p:cNvPicPr>
            <a:picLocks noChangeAspect="1"/>
          </p:cNvPicPr>
          <p:nvPr/>
        </p:nvPicPr>
        <p:blipFill>
          <a:blip r:embed="rId6"/>
          <a:stretch>
            <a:fillRect/>
          </a:stretch>
        </p:blipFill>
        <p:spPr>
          <a:xfrm>
            <a:off x="2961736" y="2191609"/>
            <a:ext cx="2157035" cy="1212740"/>
          </a:xfrm>
          <a:prstGeom prst="rect">
            <a:avLst/>
          </a:prstGeom>
        </p:spPr>
      </p:pic>
      <p:pic>
        <p:nvPicPr>
          <p:cNvPr id="14" name="図 13"/>
          <p:cNvPicPr>
            <a:picLocks noChangeAspect="1"/>
          </p:cNvPicPr>
          <p:nvPr/>
        </p:nvPicPr>
        <p:blipFill>
          <a:blip r:embed="rId7"/>
          <a:stretch>
            <a:fillRect/>
          </a:stretch>
        </p:blipFill>
        <p:spPr>
          <a:xfrm>
            <a:off x="6767808" y="3848070"/>
            <a:ext cx="2176722" cy="1223808"/>
          </a:xfrm>
          <a:prstGeom prst="rect">
            <a:avLst/>
          </a:prstGeom>
        </p:spPr>
      </p:pic>
      <p:pic>
        <p:nvPicPr>
          <p:cNvPr id="15" name="図 14"/>
          <p:cNvPicPr>
            <a:picLocks noChangeAspect="1"/>
          </p:cNvPicPr>
          <p:nvPr/>
        </p:nvPicPr>
        <p:blipFill>
          <a:blip r:embed="rId8"/>
          <a:stretch>
            <a:fillRect/>
          </a:stretch>
        </p:blipFill>
        <p:spPr>
          <a:xfrm>
            <a:off x="4809026" y="5173428"/>
            <a:ext cx="2255079" cy="1267863"/>
          </a:xfrm>
          <a:prstGeom prst="rect">
            <a:avLst/>
          </a:prstGeom>
        </p:spPr>
      </p:pic>
      <p:sp>
        <p:nvSpPr>
          <p:cNvPr id="37" name="テキスト ボックス 36"/>
          <p:cNvSpPr txBox="1"/>
          <p:nvPr/>
        </p:nvSpPr>
        <p:spPr>
          <a:xfrm>
            <a:off x="6773698" y="5671008"/>
            <a:ext cx="2480132" cy="830997"/>
          </a:xfrm>
          <a:prstGeom prst="rect">
            <a:avLst/>
          </a:prstGeom>
          <a:noFill/>
        </p:spPr>
        <p:txBody>
          <a:bodyPr wrap="square" rtlCol="0">
            <a:spAutoFit/>
          </a:bodyPr>
          <a:lstStyle/>
          <a:p>
            <a:pPr algn="ctr" defTabSz="914400"/>
            <a:r>
              <a:rPr kumimoji="1" lang="ja-JP" altLang="en-US" sz="1200" b="1" dirty="0" smtClean="0">
                <a:solidFill>
                  <a:prstClr val="black"/>
                </a:solidFill>
                <a:latin typeface="ＭＳ Ｐゴシック" panose="020B0600070205080204" pitchFamily="50" charset="-128"/>
                <a:ea typeface="ＭＳ Ｐゴシック" panose="020B0600070205080204" pitchFamily="50" charset="-128"/>
              </a:rPr>
              <a:t>寺内</a:t>
            </a:r>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町のまちなみを眺める</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興正寺（富田林別院）前</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（富田林市）</a:t>
            </a:r>
          </a:p>
          <a:p>
            <a:pPr algn="ctr" defTabSz="914400"/>
            <a:endParaRPr kumimoji="1" lang="ja-JP" altLang="en-US" sz="1200" b="1" dirty="0">
              <a:solidFill>
                <a:prstClr val="black"/>
              </a:solidFill>
              <a:latin typeface="ＭＳ Ｐゴシック" panose="020B0600070205080204" pitchFamily="50" charset="-128"/>
              <a:ea typeface="ＭＳ Ｐゴシック" panose="020B0600070205080204" pitchFamily="50" charset="-128"/>
            </a:endParaRPr>
          </a:p>
        </p:txBody>
      </p:sp>
      <p:pic>
        <p:nvPicPr>
          <p:cNvPr id="16" name="図 15"/>
          <p:cNvPicPr>
            <a:picLocks noChangeAspect="1"/>
          </p:cNvPicPr>
          <p:nvPr/>
        </p:nvPicPr>
        <p:blipFill>
          <a:blip r:embed="rId9"/>
          <a:stretch>
            <a:fillRect/>
          </a:stretch>
        </p:blipFill>
        <p:spPr>
          <a:xfrm>
            <a:off x="2546244" y="4736935"/>
            <a:ext cx="2186930" cy="1229548"/>
          </a:xfrm>
          <a:prstGeom prst="rect">
            <a:avLst/>
          </a:prstGeom>
        </p:spPr>
      </p:pic>
      <p:sp>
        <p:nvSpPr>
          <p:cNvPr id="38" name="テキスト ボックス 37"/>
          <p:cNvSpPr txBox="1"/>
          <p:nvPr/>
        </p:nvSpPr>
        <p:spPr>
          <a:xfrm>
            <a:off x="2300632" y="6014040"/>
            <a:ext cx="2480132" cy="461665"/>
          </a:xfrm>
          <a:prstGeom prst="rect">
            <a:avLst/>
          </a:prstGeom>
          <a:noFill/>
        </p:spPr>
        <p:txBody>
          <a:bodyPr wrap="square" rtlCol="0">
            <a:spAutoFit/>
          </a:bodyPr>
          <a:lstStyle/>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下赤阪の棚田を眺める</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下赤坂城跡（千早赤阪村</a:t>
            </a:r>
            <a:r>
              <a:rPr kumimoji="1" lang="ja-JP" altLang="en-US" sz="1200" b="1" dirty="0" smtClean="0">
                <a:solidFill>
                  <a:prstClr val="black"/>
                </a:solidFill>
                <a:latin typeface="ＭＳ Ｐゴシック" panose="020B0600070205080204" pitchFamily="50" charset="-128"/>
                <a:ea typeface="ＭＳ Ｐゴシック" panose="020B0600070205080204" pitchFamily="50" charset="-128"/>
              </a:rPr>
              <a:t>）</a:t>
            </a:r>
            <a:endParaRPr kumimoji="1" lang="ja-JP" altLang="en-US" sz="1200" b="1"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39774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34190" y="256700"/>
            <a:ext cx="8883885" cy="1338828"/>
          </a:xfrm>
          <a:prstGeom prst="rect">
            <a:avLst/>
          </a:prstGeom>
          <a:noFill/>
        </p:spPr>
        <p:txBody>
          <a:bodyPr wrap="square" rtlCol="0">
            <a:spAutoFit/>
          </a:bodyPr>
          <a:lstStyle/>
          <a:p>
            <a:pPr marL="4121150" lvl="0" indent="-4121150">
              <a:lnSpc>
                <a:spcPct val="150000"/>
              </a:lnSpc>
              <a:defRPr/>
            </a:pPr>
            <a:r>
              <a:rPr kumimoji="1" lang="ja-JP" altLang="en-US" b="1" dirty="0">
                <a:solidFill>
                  <a:prstClr val="black"/>
                </a:solidFill>
                <a:latin typeface="游ゴシック" panose="020B0400000000000000" pitchFamily="50" charset="-128"/>
              </a:rPr>
              <a:t>第２回（</a:t>
            </a:r>
            <a:r>
              <a:rPr kumimoji="1" lang="en-US" altLang="ja-JP" b="1" dirty="0">
                <a:solidFill>
                  <a:prstClr val="black"/>
                </a:solidFill>
                <a:latin typeface="游ゴシック" panose="020B0400000000000000" pitchFamily="50" charset="-128"/>
              </a:rPr>
              <a:t>12</a:t>
            </a:r>
            <a:r>
              <a:rPr kumimoji="1" lang="ja-JP" altLang="en-US" b="1" dirty="0">
                <a:solidFill>
                  <a:prstClr val="black"/>
                </a:solidFill>
                <a:latin typeface="游ゴシック" panose="020B0400000000000000" pitchFamily="50" charset="-128"/>
              </a:rPr>
              <a:t>月号） </a:t>
            </a:r>
            <a:r>
              <a:rPr kumimoji="1" lang="ja-JP" altLang="en-US" b="1" dirty="0">
                <a:latin typeface="游ゴシック" panose="020B0400000000000000" pitchFamily="50" charset="-128"/>
              </a:rPr>
              <a:t>： </a:t>
            </a:r>
            <a:r>
              <a:rPr kumimoji="1" lang="en-US" altLang="ja-JP" b="1" dirty="0">
                <a:solidFill>
                  <a:srgbClr val="FF0000"/>
                </a:solidFill>
                <a:latin typeface="游ゴシック" panose="020B0400000000000000" pitchFamily="50" charset="-128"/>
              </a:rPr>
              <a:t>12</a:t>
            </a:r>
            <a:r>
              <a:rPr kumimoji="1" lang="ja-JP" altLang="en-US" b="1" dirty="0">
                <a:solidFill>
                  <a:srgbClr val="FF0000"/>
                </a:solidFill>
                <a:latin typeface="游ゴシック" panose="020B0400000000000000" pitchFamily="50" charset="-128"/>
              </a:rPr>
              <a:t>月５日（木） 「煌めく大阪の景観シリーズ」</a:t>
            </a:r>
          </a:p>
          <a:p>
            <a:pPr lvl="0">
              <a:defRPr/>
            </a:pPr>
            <a:endParaRPr kumimoji="1" lang="en-US" altLang="ja-JP"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岸和田市岸和田城、八尾市水吞地蔵尊、池田市五月山など、</a:t>
            </a:r>
            <a:r>
              <a:rPr kumimoji="1" lang="ja-JP" altLang="en-US" dirty="0" smtClean="0">
                <a:solidFill>
                  <a:prstClr val="black"/>
                </a:solidFill>
                <a:latin typeface="游ゴシック" panose="020B0400000000000000" pitchFamily="50" charset="-128"/>
              </a:rPr>
              <a:t>北摂</a:t>
            </a:r>
            <a:r>
              <a:rPr kumimoji="1" lang="ja-JP" altLang="en-US" dirty="0">
                <a:solidFill>
                  <a:prstClr val="black"/>
                </a:solidFill>
                <a:latin typeface="游ゴシック" panose="020B0400000000000000" pitchFamily="50" charset="-128"/>
              </a:rPr>
              <a:t>・中河内・泉州地域の光り輝く</a:t>
            </a:r>
            <a:r>
              <a:rPr kumimoji="1" lang="ja-JP" altLang="en-US" dirty="0" smtClean="0">
                <a:solidFill>
                  <a:prstClr val="black"/>
                </a:solidFill>
                <a:latin typeface="游ゴシック" panose="020B0400000000000000" pitchFamily="50" charset="-128"/>
              </a:rPr>
              <a:t>景観を紹介。</a:t>
            </a:r>
            <a:endPar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U ターン矢印 4"/>
          <p:cNvSpPr/>
          <p:nvPr/>
        </p:nvSpPr>
        <p:spPr>
          <a:xfrm rot="5400000">
            <a:off x="3140052" y="1164587"/>
            <a:ext cx="3807557" cy="6117635"/>
          </a:xfrm>
          <a:prstGeom prst="uturnArrow">
            <a:avLst>
              <a:gd name="adj1" fmla="val 25000"/>
              <a:gd name="adj2" fmla="val 19089"/>
              <a:gd name="adj3" fmla="val 23138"/>
              <a:gd name="adj4" fmla="val 44399"/>
              <a:gd name="adj5" fmla="val 97690"/>
            </a:avLst>
          </a:prstGeom>
          <a:solidFill>
            <a:srgbClr val="3211F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smtClean="0">
              <a:ln>
                <a:noFill/>
              </a:ln>
              <a:solidFill>
                <a:prstClr val="black"/>
              </a:solidFill>
              <a:effectLst/>
              <a:uLnTx/>
              <a:uFillTx/>
              <a:latin typeface="Calibri"/>
              <a:ea typeface="ＭＳ Ｐゴシック" panose="020B0600070205080204" pitchFamily="50" charset="-128"/>
              <a:cs typeface="+mn-cs"/>
            </a:endParaRPr>
          </a:p>
        </p:txBody>
      </p:sp>
      <p:sp>
        <p:nvSpPr>
          <p:cNvPr id="19" name="正方形/長方形 18"/>
          <p:cNvSpPr/>
          <p:nvPr/>
        </p:nvSpPr>
        <p:spPr>
          <a:xfrm>
            <a:off x="2172394" y="3843620"/>
            <a:ext cx="3907187" cy="523220"/>
          </a:xfrm>
          <a:prstGeom prst="rect">
            <a:avLst/>
          </a:prstGeom>
          <a:solidFill>
            <a:srgbClr val="3211FB"/>
          </a:solidFill>
          <a:effectLst>
            <a:softEdge rad="723900"/>
          </a:effectLst>
        </p:spPr>
        <p:txBody>
          <a:bodyPr wrap="square" lIns="91440" tIns="45720" rIns="91440" bIns="45720">
            <a:spAutoFit/>
          </a:bodyPr>
          <a:lstStyle/>
          <a:p>
            <a:pPr algn="ctr" defTabSz="914400" fontAlgn="base">
              <a:spcBef>
                <a:spcPct val="0"/>
              </a:spcBef>
              <a:spcAft>
                <a:spcPct val="0"/>
              </a:spcAft>
              <a:defRPr/>
            </a:pPr>
            <a:r>
              <a:rPr kumimoji="1" lang="ja-JP" altLang="en-US" sz="2800" b="1" spc="50" dirty="0">
                <a:ln w="22225" cmpd="sng">
                  <a:solidFill>
                    <a:srgbClr val="3211FB"/>
                  </a:solidFill>
                  <a:prstDash val="solid"/>
                </a:ln>
                <a:solidFill>
                  <a:srgbClr val="70AD47">
                    <a:tint val="1000"/>
                  </a:srgbClr>
                </a:solidFill>
                <a:effectLst>
                  <a:glow rad="38100">
                    <a:srgbClr val="4F81BD">
                      <a:alpha val="40000"/>
                    </a:srgbClr>
                  </a:glow>
                  <a:outerShdw blurRad="330200" dist="50800" dir="5400000" algn="ctr" rotWithShape="0">
                    <a:srgbClr val="000000">
                      <a:alpha val="43137"/>
                    </a:srgbClr>
                  </a:outerShdw>
                </a:effectLst>
                <a:latin typeface="Meiryo UI" panose="020B0604030504040204" pitchFamily="50" charset="-128"/>
                <a:ea typeface="Meiryo UI" panose="020B0604030504040204" pitchFamily="50" charset="-128"/>
              </a:rPr>
              <a:t>ビュースポットおおさか！</a:t>
            </a:r>
          </a:p>
        </p:txBody>
      </p:sp>
      <p:sp>
        <p:nvSpPr>
          <p:cNvPr id="49"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17</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23" name="図 22"/>
          <p:cNvPicPr>
            <a:picLocks noChangeAspect="1"/>
          </p:cNvPicPr>
          <p:nvPr/>
        </p:nvPicPr>
        <p:blipFill rotWithShape="1">
          <a:blip r:embed="rId3"/>
          <a:srcRect l="6279" t="3735" r="5726" b="4720"/>
          <a:stretch/>
        </p:blipFill>
        <p:spPr>
          <a:xfrm>
            <a:off x="377473" y="2145728"/>
            <a:ext cx="2255496" cy="1319252"/>
          </a:xfrm>
          <a:prstGeom prst="rect">
            <a:avLst/>
          </a:prstGeom>
        </p:spPr>
      </p:pic>
      <p:pic>
        <p:nvPicPr>
          <p:cNvPr id="2" name="図 1"/>
          <p:cNvPicPr>
            <a:picLocks noChangeAspect="1"/>
          </p:cNvPicPr>
          <p:nvPr/>
        </p:nvPicPr>
        <p:blipFill>
          <a:blip r:embed="rId4"/>
          <a:stretch>
            <a:fillRect/>
          </a:stretch>
        </p:blipFill>
        <p:spPr>
          <a:xfrm>
            <a:off x="426015" y="4709178"/>
            <a:ext cx="2096423" cy="1178662"/>
          </a:xfrm>
          <a:prstGeom prst="rect">
            <a:avLst/>
          </a:prstGeom>
        </p:spPr>
      </p:pic>
      <p:sp>
        <p:nvSpPr>
          <p:cNvPr id="28" name="テキスト ボックス 27"/>
          <p:cNvSpPr txBox="1"/>
          <p:nvPr/>
        </p:nvSpPr>
        <p:spPr>
          <a:xfrm>
            <a:off x="497003" y="5860780"/>
            <a:ext cx="1488011" cy="415498"/>
          </a:xfrm>
          <a:prstGeom prst="rect">
            <a:avLst/>
          </a:prstGeom>
          <a:noFill/>
        </p:spPr>
        <p:txBody>
          <a:bodyPr wrap="square" rtlCol="0">
            <a:spAutoFit/>
          </a:bodyPr>
          <a:lstStyle/>
          <a:p>
            <a:pPr defTabSz="914400">
              <a:lnSpc>
                <a:spcPct val="150000"/>
              </a:lnSpc>
            </a:pPr>
            <a:r>
              <a:rPr kumimoji="1" lang="ja-JP" altLang="en-US" sz="1400" b="1" dirty="0" smtClean="0">
                <a:solidFill>
                  <a:prstClr val="black"/>
                </a:solidFill>
                <a:latin typeface="ＭＳ Ｐゴシック" panose="020B0600070205080204" pitchFamily="50" charset="-128"/>
                <a:ea typeface="ＭＳ Ｐゴシック" panose="020B0600070205080204" pitchFamily="50" charset="-128"/>
              </a:rPr>
              <a:t>府</a:t>
            </a:r>
            <a:r>
              <a:rPr kumimoji="1" lang="en-US" altLang="ja-JP" sz="1400" b="1" dirty="0" smtClean="0">
                <a:solidFill>
                  <a:prstClr val="black"/>
                </a:solidFill>
                <a:latin typeface="ＭＳ Ｐゴシック" panose="020B0600070205080204" pitchFamily="50" charset="-128"/>
                <a:ea typeface="ＭＳ Ｐゴシック" panose="020B0600070205080204" pitchFamily="50" charset="-128"/>
              </a:rPr>
              <a:t>HP</a:t>
            </a:r>
            <a:r>
              <a:rPr kumimoji="1" lang="ja-JP" altLang="en-US" sz="1400" b="1" dirty="0" err="1">
                <a:solidFill>
                  <a:prstClr val="black"/>
                </a:solidFill>
                <a:latin typeface="ＭＳ Ｐゴシック" panose="020B0600070205080204" pitchFamily="50" charset="-128"/>
                <a:ea typeface="ＭＳ Ｐゴシック" panose="020B0600070205080204" pitchFamily="50" charset="-128"/>
              </a:rPr>
              <a:t>への</a:t>
            </a:r>
            <a:r>
              <a:rPr kumimoji="1" lang="ja-JP" altLang="en-US" sz="1400" b="1" dirty="0" smtClean="0">
                <a:solidFill>
                  <a:prstClr val="black"/>
                </a:solidFill>
                <a:latin typeface="ＭＳ Ｐゴシック" panose="020B0600070205080204" pitchFamily="50" charset="-128"/>
                <a:ea typeface="ＭＳ Ｐゴシック" panose="020B0600070205080204" pitchFamily="50" charset="-128"/>
              </a:rPr>
              <a:t>誘導</a:t>
            </a:r>
            <a:endParaRPr kumimoji="1"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5"/>
          <a:stretch>
            <a:fillRect/>
          </a:stretch>
        </p:blipFill>
        <p:spPr>
          <a:xfrm>
            <a:off x="3175148" y="2131307"/>
            <a:ext cx="2404627" cy="1351942"/>
          </a:xfrm>
          <a:prstGeom prst="rect">
            <a:avLst/>
          </a:prstGeom>
        </p:spPr>
      </p:pic>
      <p:sp>
        <p:nvSpPr>
          <p:cNvPr id="22" name="テキスト ボックス 21"/>
          <p:cNvSpPr txBox="1"/>
          <p:nvPr/>
        </p:nvSpPr>
        <p:spPr>
          <a:xfrm>
            <a:off x="2830559" y="1641719"/>
            <a:ext cx="2529942" cy="461665"/>
          </a:xfrm>
          <a:prstGeom prst="rect">
            <a:avLst/>
          </a:prstGeom>
          <a:noFill/>
        </p:spPr>
        <p:txBody>
          <a:bodyPr wrap="square" rtlCol="0">
            <a:spAutoFit/>
          </a:bodyPr>
          <a:lstStyle/>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岸和田城を眺める岸和田高校前</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（岸和田市）</a:t>
            </a:r>
          </a:p>
        </p:txBody>
      </p:sp>
      <p:sp>
        <p:nvSpPr>
          <p:cNvPr id="24" name="テキスト ボックス 23"/>
          <p:cNvSpPr txBox="1"/>
          <p:nvPr/>
        </p:nvSpPr>
        <p:spPr>
          <a:xfrm>
            <a:off x="6678144" y="2130080"/>
            <a:ext cx="2529942" cy="461665"/>
          </a:xfrm>
          <a:prstGeom prst="rect">
            <a:avLst/>
          </a:prstGeom>
          <a:noFill/>
        </p:spPr>
        <p:txBody>
          <a:bodyPr wrap="square" rtlCol="0">
            <a:spAutoFit/>
          </a:bodyPr>
          <a:lstStyle/>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大阪平野の景色を眺める</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水呑地蔵尊（八尾市）</a:t>
            </a:r>
          </a:p>
        </p:txBody>
      </p:sp>
      <p:pic>
        <p:nvPicPr>
          <p:cNvPr id="6" name="図 5"/>
          <p:cNvPicPr>
            <a:picLocks noChangeAspect="1"/>
          </p:cNvPicPr>
          <p:nvPr/>
        </p:nvPicPr>
        <p:blipFill>
          <a:blip r:embed="rId6"/>
          <a:stretch>
            <a:fillRect/>
          </a:stretch>
        </p:blipFill>
        <p:spPr>
          <a:xfrm>
            <a:off x="6419068" y="3504801"/>
            <a:ext cx="2414913" cy="1357726"/>
          </a:xfrm>
          <a:prstGeom prst="rect">
            <a:avLst/>
          </a:prstGeom>
        </p:spPr>
      </p:pic>
      <p:pic>
        <p:nvPicPr>
          <p:cNvPr id="7" name="図 6"/>
          <p:cNvPicPr>
            <a:picLocks noChangeAspect="1"/>
          </p:cNvPicPr>
          <p:nvPr/>
        </p:nvPicPr>
        <p:blipFill>
          <a:blip r:embed="rId7"/>
          <a:stretch>
            <a:fillRect/>
          </a:stretch>
        </p:blipFill>
        <p:spPr>
          <a:xfrm>
            <a:off x="3223483" y="4708916"/>
            <a:ext cx="2416086" cy="1358385"/>
          </a:xfrm>
          <a:prstGeom prst="rect">
            <a:avLst/>
          </a:prstGeom>
        </p:spPr>
      </p:pic>
      <p:sp>
        <p:nvSpPr>
          <p:cNvPr id="29" name="テキスト ボックス 28"/>
          <p:cNvSpPr txBox="1"/>
          <p:nvPr/>
        </p:nvSpPr>
        <p:spPr>
          <a:xfrm>
            <a:off x="3049833" y="6086211"/>
            <a:ext cx="2529942" cy="646331"/>
          </a:xfrm>
          <a:prstGeom prst="rect">
            <a:avLst/>
          </a:prstGeom>
          <a:noFill/>
        </p:spPr>
        <p:txBody>
          <a:bodyPr wrap="square" rtlCol="0">
            <a:spAutoFit/>
          </a:bodyPr>
          <a:lstStyle/>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大阪府北部及び大阪の</a:t>
            </a:r>
            <a:r>
              <a:rPr kumimoji="1" lang="ja-JP" altLang="en-US" sz="1200" b="1" dirty="0" smtClean="0">
                <a:solidFill>
                  <a:prstClr val="black"/>
                </a:solidFill>
                <a:latin typeface="ＭＳ Ｐゴシック" panose="020B0600070205080204" pitchFamily="50" charset="-128"/>
                <a:ea typeface="ＭＳ Ｐゴシック" panose="020B0600070205080204" pitchFamily="50" charset="-128"/>
              </a:rPr>
              <a:t>市街地</a:t>
            </a:r>
            <a:endParaRPr kumimoji="1" lang="en-US" altLang="ja-JP" sz="1200" b="1" dirty="0" smtClean="0">
              <a:solidFill>
                <a:prstClr val="black"/>
              </a:solidFill>
              <a:latin typeface="ＭＳ Ｐゴシック" panose="020B0600070205080204" pitchFamily="50" charset="-128"/>
              <a:ea typeface="ＭＳ Ｐゴシック" panose="020B0600070205080204" pitchFamily="50" charset="-128"/>
            </a:endParaRPr>
          </a:p>
          <a:p>
            <a:pPr algn="ctr" defTabSz="914400"/>
            <a:r>
              <a:rPr kumimoji="1" lang="ja-JP" altLang="en-US" sz="1200" b="1" dirty="0" smtClean="0">
                <a:solidFill>
                  <a:prstClr val="black"/>
                </a:solidFill>
                <a:latin typeface="ＭＳ Ｐゴシック" panose="020B0600070205080204" pitchFamily="50" charset="-128"/>
                <a:ea typeface="ＭＳ Ｐゴシック" panose="020B0600070205080204" pitchFamily="50" charset="-128"/>
              </a:rPr>
              <a:t>を</a:t>
            </a:r>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眺める池田市五月山緑地</a:t>
            </a:r>
          </a:p>
          <a:p>
            <a:pPr algn="ctr" defTabSz="914400"/>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（池田市）</a:t>
            </a:r>
          </a:p>
        </p:txBody>
      </p:sp>
      <p:pic>
        <p:nvPicPr>
          <p:cNvPr id="30" name="図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5459" y="1872136"/>
            <a:ext cx="1371759" cy="908567"/>
          </a:xfrm>
          <a:prstGeom prst="rect">
            <a:avLst/>
          </a:prstGeom>
        </p:spPr>
      </p:pic>
      <p:pic>
        <p:nvPicPr>
          <p:cNvPr id="32" name="図 31"/>
          <p:cNvPicPr>
            <a:picLocks noChangeAspect="1"/>
          </p:cNvPicPr>
          <p:nvPr/>
        </p:nvPicPr>
        <p:blipFill>
          <a:blip r:embed="rId9"/>
          <a:stretch>
            <a:fillRect/>
          </a:stretch>
        </p:blipFill>
        <p:spPr>
          <a:xfrm>
            <a:off x="5476005" y="5286687"/>
            <a:ext cx="1508258" cy="1009794"/>
          </a:xfrm>
          <a:prstGeom prst="rect">
            <a:avLst/>
          </a:prstGeom>
        </p:spPr>
      </p:pic>
      <p:pic>
        <p:nvPicPr>
          <p:cNvPr id="31" name="図 30"/>
          <p:cNvPicPr>
            <a:picLocks noChangeAspect="1"/>
          </p:cNvPicPr>
          <p:nvPr/>
        </p:nvPicPr>
        <p:blipFill>
          <a:blip r:embed="rId10"/>
          <a:stretch>
            <a:fillRect/>
          </a:stretch>
        </p:blipFill>
        <p:spPr>
          <a:xfrm>
            <a:off x="7481681" y="2663899"/>
            <a:ext cx="1352300" cy="1015049"/>
          </a:xfrm>
          <a:prstGeom prst="rect">
            <a:avLst/>
          </a:prstGeom>
        </p:spPr>
      </p:pic>
    </p:spTree>
    <p:extLst>
      <p:ext uri="{BB962C8B-B14F-4D97-AF65-F5344CB8AC3E}">
        <p14:creationId xmlns:p14="http://schemas.microsoft.com/office/powerpoint/2010/main" val="1008857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08261" y="177678"/>
            <a:ext cx="8820366" cy="206210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dirty="0">
                <a:solidFill>
                  <a:prstClr val="black"/>
                </a:solidFill>
                <a:latin typeface="游ゴシック" panose="020B0400000000000000" pitchFamily="50" charset="-128"/>
                <a:ea typeface="游ゴシック" panose="020B0400000000000000" pitchFamily="50" charset="-128"/>
              </a:rPr>
              <a:t>６</a:t>
            </a:r>
            <a:r>
              <a:rPr kumimoji="1" lang="ja-JP" altLang="en-US" b="1" i="0" u="none" strike="noStrike" kern="120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景観整備機構と連携した景観まちづくり講座の実施</a:t>
            </a:r>
          </a:p>
          <a:p>
            <a:pPr lvl="0">
              <a:defRPr/>
            </a:pPr>
            <a:r>
              <a:rPr kumimoji="1" lang="ja-JP" altLang="en-US"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dirty="0">
                <a:solidFill>
                  <a:prstClr val="black"/>
                </a:solidFill>
                <a:latin typeface="游ゴシック" panose="020B0400000000000000" pitchFamily="50" charset="-128"/>
              </a:rPr>
              <a:t>公益社団法人</a:t>
            </a:r>
            <a:r>
              <a:rPr kumimoji="1" lang="ja-JP" altLang="en-US" sz="1600" dirty="0" smtClean="0">
                <a:solidFill>
                  <a:prstClr val="black"/>
                </a:solidFill>
                <a:latin typeface="游ゴシック" panose="020B0400000000000000" pitchFamily="50" charset="-128"/>
              </a:rPr>
              <a:t>大阪府建築士会（景観整備機構）で、</a:t>
            </a:r>
            <a:r>
              <a:rPr kumimoji="1" lang="ja-JP" altLang="en-US" sz="1600" dirty="0">
                <a:solidFill>
                  <a:prstClr val="black"/>
                </a:solidFill>
                <a:latin typeface="游ゴシック" panose="020B0400000000000000" pitchFamily="50" charset="-128"/>
              </a:rPr>
              <a:t>地域の景観形成のために特長ある景観をまちづくりに 活かす専門的知識・能力をもった</a:t>
            </a:r>
            <a:r>
              <a:rPr kumimoji="1" lang="ja-JP" altLang="en-US" sz="1600" b="1" dirty="0">
                <a:solidFill>
                  <a:srgbClr val="FF0000"/>
                </a:solidFill>
                <a:latin typeface="游ゴシック" panose="020B0400000000000000" pitchFamily="50" charset="-128"/>
              </a:rPr>
              <a:t>人材育成のため景観まちづくり講座を開講</a:t>
            </a:r>
            <a:r>
              <a:rPr kumimoji="1" lang="ja-JP" altLang="en-US" sz="1600" b="1" dirty="0" smtClean="0">
                <a:solidFill>
                  <a:srgbClr val="FF0000"/>
                </a:solidFill>
                <a:latin typeface="游ゴシック" panose="020B0400000000000000" pitchFamily="50" charset="-128"/>
              </a:rPr>
              <a:t>。</a:t>
            </a:r>
            <a:endParaRPr kumimoji="1" lang="en-US" altLang="ja-JP" sz="1600" b="1" dirty="0" smtClean="0">
              <a:solidFill>
                <a:srgbClr val="FF0000"/>
              </a:solidFill>
              <a:latin typeface="游ゴシック" panose="020B0400000000000000" pitchFamily="50" charset="-128"/>
            </a:endParaRPr>
          </a:p>
          <a:p>
            <a:pPr lvl="0">
              <a:defRPr/>
            </a:pPr>
            <a:r>
              <a:rPr kumimoji="1" lang="ja-JP" altLang="en-US" sz="1600" dirty="0">
                <a:solidFill>
                  <a:prstClr val="black"/>
                </a:solidFill>
                <a:latin typeface="游ゴシック" panose="020B0400000000000000" pitchFamily="50" charset="-128"/>
              </a:rPr>
              <a:t>　</a:t>
            </a:r>
            <a:r>
              <a:rPr kumimoji="1" lang="ja-JP" altLang="en-US" sz="1600" dirty="0" smtClean="0">
                <a:solidFill>
                  <a:prstClr val="black"/>
                </a:solidFill>
                <a:latin typeface="游ゴシック" panose="020B0400000000000000" pitchFamily="50" charset="-128"/>
              </a:rPr>
              <a:t>建築士</a:t>
            </a:r>
            <a:r>
              <a:rPr kumimoji="1" lang="ja-JP" altLang="en-US" sz="1600" dirty="0">
                <a:solidFill>
                  <a:prstClr val="black"/>
                </a:solidFill>
                <a:latin typeface="游ゴシック" panose="020B0400000000000000" pitchFamily="50" charset="-128"/>
              </a:rPr>
              <a:t>をはじめ景観まちづくりに関心のある様々な方々を対象とし</a:t>
            </a:r>
            <a:r>
              <a:rPr kumimoji="1" lang="ja-JP" altLang="en-US" sz="1600" dirty="0" smtClean="0">
                <a:solidFill>
                  <a:prstClr val="black"/>
                </a:solidFill>
                <a:latin typeface="游ゴシック" panose="020B0400000000000000" pitchFamily="50" charset="-128"/>
              </a:rPr>
              <a:t>、魅力</a:t>
            </a:r>
            <a:r>
              <a:rPr kumimoji="1" lang="ja-JP" altLang="en-US" sz="1600" dirty="0">
                <a:solidFill>
                  <a:prstClr val="black"/>
                </a:solidFill>
                <a:latin typeface="游ゴシック" panose="020B0400000000000000" pitchFamily="50" charset="-128"/>
              </a:rPr>
              <a:t>ある</a:t>
            </a:r>
            <a:r>
              <a:rPr kumimoji="1" lang="ja-JP" altLang="en-US" sz="1600" dirty="0" smtClean="0">
                <a:solidFill>
                  <a:prstClr val="black"/>
                </a:solidFill>
                <a:latin typeface="游ゴシック" panose="020B0400000000000000" pitchFamily="50" charset="-128"/>
              </a:rPr>
              <a:t>景観と</a:t>
            </a:r>
            <a:r>
              <a:rPr kumimoji="1" lang="ja-JP" altLang="en-US" sz="1600" b="1" dirty="0" smtClean="0">
                <a:solidFill>
                  <a:srgbClr val="FF0000"/>
                </a:solidFill>
                <a:latin typeface="游ゴシック" panose="020B0400000000000000" pitchFamily="50" charset="-128"/>
              </a:rPr>
              <a:t>ビュースポット</a:t>
            </a:r>
            <a:r>
              <a:rPr kumimoji="1" lang="ja-JP" altLang="en-US" sz="1600" b="1" dirty="0">
                <a:solidFill>
                  <a:srgbClr val="FF0000"/>
                </a:solidFill>
                <a:latin typeface="游ゴシック" panose="020B0400000000000000" pitchFamily="50" charset="-128"/>
              </a:rPr>
              <a:t>（視点場）</a:t>
            </a:r>
            <a:r>
              <a:rPr kumimoji="1" lang="ja-JP" altLang="en-US" sz="1600" dirty="0">
                <a:solidFill>
                  <a:prstClr val="black"/>
                </a:solidFill>
                <a:latin typeface="游ゴシック" panose="020B0400000000000000" pitchFamily="50" charset="-128"/>
              </a:rPr>
              <a:t>を発見したり、古地図を活用するなど新しい手法による実践的な演習や、同時に景観制度や計画・ルールづくりも</a:t>
            </a:r>
            <a:r>
              <a:rPr kumimoji="1" lang="ja-JP" altLang="en-US" sz="1600" dirty="0" smtClean="0">
                <a:solidFill>
                  <a:prstClr val="black"/>
                </a:solidFill>
                <a:latin typeface="游ゴシック" panose="020B0400000000000000" pitchFamily="50" charset="-128"/>
              </a:rPr>
              <a:t>学ぶ講座。その中で、</a:t>
            </a:r>
            <a:r>
              <a:rPr kumimoji="1" lang="ja-JP" altLang="en-US" sz="1600" b="1" dirty="0" smtClean="0">
                <a:solidFill>
                  <a:srgbClr val="FF0000"/>
                </a:solidFill>
                <a:latin typeface="游ゴシック" panose="020B0400000000000000" pitchFamily="50" charset="-128"/>
              </a:rPr>
              <a:t>大阪府のビュースポットを活かした景観まちづくりを紹介。</a:t>
            </a:r>
            <a:endParaRPr kumimoji="1" lang="ja-JP" altLang="en-US" sz="1600" b="1" dirty="0">
              <a:solidFill>
                <a:srgbClr val="FF0000"/>
              </a:solidFill>
              <a:latin typeface="游ゴシック" panose="020B0400000000000000" pitchFamily="50" charset="-128"/>
            </a:endParaRPr>
          </a:p>
        </p:txBody>
      </p:sp>
      <p:sp>
        <p:nvSpPr>
          <p:cNvPr id="24"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18</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 name="Rectangle 13"/>
          <p:cNvSpPr>
            <a:spLocks noChangeArrowheads="1"/>
          </p:cNvSpPr>
          <p:nvPr/>
        </p:nvSpPr>
        <p:spPr bwMode="auto">
          <a:xfrm>
            <a:off x="403538" y="2332690"/>
            <a:ext cx="8272591" cy="31957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🔶主催　</a:t>
            </a:r>
            <a:r>
              <a:rPr kumimoji="1" lang="ja-JP" altLang="en-US" sz="1600" b="1" dirty="0" smtClean="0">
                <a:solidFill>
                  <a:srgbClr val="FF0000"/>
                </a:solidFill>
                <a:latin typeface="+mn-ea"/>
                <a:ea typeface="+mn-ea"/>
              </a:rPr>
              <a:t>公益</a:t>
            </a:r>
            <a:r>
              <a:rPr kumimoji="1" lang="ja-JP" altLang="en-US" sz="1600" b="1" dirty="0">
                <a:solidFill>
                  <a:srgbClr val="FF0000"/>
                </a:solidFill>
                <a:latin typeface="+mn-ea"/>
                <a:ea typeface="+mn-ea"/>
              </a:rPr>
              <a:t>社団法人 大阪府建築士会　</a:t>
            </a:r>
          </a:p>
          <a:p>
            <a:pPr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　　</a:t>
            </a:r>
            <a:r>
              <a:rPr kumimoji="1" lang="ja-JP" altLang="en-US" sz="1600" dirty="0" smtClean="0">
                <a:solidFill>
                  <a:srgbClr val="000000"/>
                </a:solidFill>
                <a:latin typeface="+mn-ea"/>
                <a:ea typeface="+mn-ea"/>
              </a:rPr>
              <a:t>　　（</a:t>
            </a:r>
            <a:r>
              <a:rPr kumimoji="1" lang="ja-JP" altLang="en-US" sz="1600" dirty="0">
                <a:solidFill>
                  <a:srgbClr val="000000"/>
                </a:solidFill>
                <a:latin typeface="+mn-ea"/>
                <a:ea typeface="+mn-ea"/>
              </a:rPr>
              <a:t>大阪府・大阪市・箕面市・吹田市が景観法に基づき指定した景観整備機構）</a:t>
            </a:r>
            <a:endParaRPr kumimoji="1" lang="en-US" altLang="ja-JP" sz="1600" dirty="0" smtClean="0">
              <a:solidFill>
                <a:srgbClr val="000000"/>
              </a:solidFill>
              <a:latin typeface="+mn-ea"/>
              <a:ea typeface="+mn-ea"/>
            </a:endParaRPr>
          </a:p>
          <a:p>
            <a:pPr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🔶期間　</a:t>
            </a:r>
            <a:r>
              <a:rPr kumimoji="1" lang="ja-JP" altLang="ja-JP" sz="1600" dirty="0" smtClean="0">
                <a:solidFill>
                  <a:srgbClr val="000000"/>
                </a:solidFill>
                <a:latin typeface="+mn-ea"/>
                <a:ea typeface="+mn-ea"/>
              </a:rPr>
              <a:t>令和元年</a:t>
            </a:r>
            <a:r>
              <a:rPr kumimoji="1" lang="en-US" altLang="ja-JP" sz="1600" dirty="0" smtClean="0">
                <a:solidFill>
                  <a:srgbClr val="000000"/>
                </a:solidFill>
                <a:latin typeface="+mn-ea"/>
                <a:ea typeface="+mn-ea"/>
              </a:rPr>
              <a:t>11</a:t>
            </a:r>
            <a:r>
              <a:rPr kumimoji="1" lang="ja-JP" altLang="ja-JP" sz="1600" dirty="0" smtClean="0">
                <a:solidFill>
                  <a:srgbClr val="000000"/>
                </a:solidFill>
                <a:latin typeface="+mn-ea"/>
                <a:ea typeface="+mn-ea"/>
              </a:rPr>
              <a:t>月～令和</a:t>
            </a:r>
            <a:r>
              <a:rPr kumimoji="1" lang="en-US" altLang="ja-JP" sz="1600" dirty="0" smtClean="0">
                <a:solidFill>
                  <a:srgbClr val="000000"/>
                </a:solidFill>
                <a:latin typeface="+mn-ea"/>
                <a:ea typeface="+mn-ea"/>
              </a:rPr>
              <a:t>2</a:t>
            </a:r>
            <a:r>
              <a:rPr kumimoji="1" lang="ja-JP" altLang="ja-JP" sz="1600" dirty="0" smtClean="0">
                <a:solidFill>
                  <a:srgbClr val="000000"/>
                </a:solidFill>
                <a:latin typeface="+mn-ea"/>
                <a:ea typeface="+mn-ea"/>
              </a:rPr>
              <a:t>年</a:t>
            </a:r>
            <a:r>
              <a:rPr kumimoji="1" lang="en-US" altLang="ja-JP" sz="1600" dirty="0" smtClean="0">
                <a:solidFill>
                  <a:srgbClr val="000000"/>
                </a:solidFill>
                <a:latin typeface="+mn-ea"/>
                <a:ea typeface="+mn-ea"/>
              </a:rPr>
              <a:t>3</a:t>
            </a:r>
            <a:r>
              <a:rPr kumimoji="1" lang="ja-JP" altLang="ja-JP" sz="1600" dirty="0" smtClean="0">
                <a:solidFill>
                  <a:srgbClr val="000000"/>
                </a:solidFill>
                <a:latin typeface="+mn-ea"/>
                <a:ea typeface="+mn-ea"/>
              </a:rPr>
              <a:t>月の間の</a:t>
            </a:r>
            <a:r>
              <a:rPr kumimoji="1" lang="en-US" altLang="ja-JP" sz="1600" dirty="0" smtClean="0">
                <a:solidFill>
                  <a:srgbClr val="000000"/>
                </a:solidFill>
                <a:latin typeface="+mn-ea"/>
                <a:ea typeface="+mn-ea"/>
              </a:rPr>
              <a:t>8</a:t>
            </a:r>
            <a:r>
              <a:rPr kumimoji="1" lang="ja-JP" altLang="ja-JP" sz="1600" dirty="0" smtClean="0">
                <a:solidFill>
                  <a:srgbClr val="000000"/>
                </a:solidFill>
                <a:latin typeface="+mn-ea"/>
                <a:ea typeface="+mn-ea"/>
              </a:rPr>
              <a:t>回</a:t>
            </a:r>
            <a:endParaRPr kumimoji="1" lang="en-US" altLang="ja-JP" sz="1600" dirty="0" smtClean="0">
              <a:solidFill>
                <a:srgbClr val="000000"/>
              </a:solidFill>
              <a:latin typeface="+mn-ea"/>
              <a:ea typeface="+mn-ea"/>
            </a:endParaRPr>
          </a:p>
          <a:p>
            <a:pPr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　</a:t>
            </a:r>
            <a:r>
              <a:rPr kumimoji="1" lang="ja-JP" altLang="en-US" sz="1600" dirty="0" smtClean="0">
                <a:solidFill>
                  <a:srgbClr val="000000"/>
                </a:solidFill>
                <a:latin typeface="+mn-ea"/>
                <a:ea typeface="+mn-ea"/>
              </a:rPr>
              <a:t>　　　</a:t>
            </a:r>
            <a:r>
              <a:rPr kumimoji="1" lang="ja-JP" altLang="ja-JP" sz="1600" dirty="0" smtClean="0">
                <a:solidFill>
                  <a:srgbClr val="000000"/>
                </a:solidFill>
                <a:latin typeface="+mn-ea"/>
                <a:ea typeface="+mn-ea"/>
              </a:rPr>
              <a:t>（いずれも土曜日の午後</a:t>
            </a:r>
            <a:r>
              <a:rPr kumimoji="1" lang="en-US" altLang="ja-JP" sz="1600" dirty="0" smtClean="0">
                <a:solidFill>
                  <a:srgbClr val="000000"/>
                </a:solidFill>
                <a:latin typeface="+mn-ea"/>
                <a:ea typeface="+mn-ea"/>
              </a:rPr>
              <a:t>1</a:t>
            </a:r>
            <a:r>
              <a:rPr kumimoji="1" lang="ja-JP" altLang="ja-JP" sz="1600" dirty="0" smtClean="0">
                <a:solidFill>
                  <a:srgbClr val="000000"/>
                </a:solidFill>
                <a:latin typeface="+mn-ea"/>
                <a:ea typeface="+mn-ea"/>
              </a:rPr>
              <a:t>時より）</a:t>
            </a: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a:t>
            </a:r>
            <a:r>
              <a:rPr kumimoji="1" lang="ja-JP" altLang="en-US" sz="1600" dirty="0">
                <a:solidFill>
                  <a:srgbClr val="000000"/>
                </a:solidFill>
                <a:latin typeface="+mn-ea"/>
                <a:ea typeface="+mn-ea"/>
              </a:rPr>
              <a:t>内容</a:t>
            </a:r>
            <a:r>
              <a:rPr kumimoji="1" lang="ja-JP" altLang="en-US" sz="1600" dirty="0" smtClean="0">
                <a:solidFill>
                  <a:srgbClr val="000000"/>
                </a:solidFill>
                <a:latin typeface="+mn-ea"/>
                <a:ea typeface="+mn-ea"/>
              </a:rPr>
              <a:t>　基本講座（座学）＋実践講座</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　</a:t>
            </a:r>
            <a:r>
              <a:rPr kumimoji="1" lang="ja-JP" altLang="en-US" sz="1600" dirty="0" smtClean="0">
                <a:solidFill>
                  <a:srgbClr val="000000"/>
                </a:solidFill>
                <a:latin typeface="+mn-ea"/>
                <a:ea typeface="+mn-ea"/>
              </a:rPr>
              <a:t>　　　（まち歩き・ワークショップ）</a:t>
            </a:r>
            <a:endParaRPr kumimoji="1" lang="en-US" altLang="ja-JP" sz="1600" dirty="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🔶講座　</a:t>
            </a:r>
            <a:r>
              <a:rPr kumimoji="1" lang="ja-JP" altLang="en-US" sz="1600" b="1" dirty="0" smtClean="0">
                <a:solidFill>
                  <a:srgbClr val="FF0000"/>
                </a:solidFill>
                <a:latin typeface="+mn-ea"/>
                <a:ea typeface="+mn-ea"/>
              </a:rPr>
              <a:t>景観</a:t>
            </a:r>
            <a:r>
              <a:rPr kumimoji="1" lang="ja-JP" altLang="en-US" sz="1600" b="1" dirty="0">
                <a:solidFill>
                  <a:srgbClr val="FF0000"/>
                </a:solidFill>
                <a:latin typeface="+mn-ea"/>
                <a:ea typeface="+mn-ea"/>
              </a:rPr>
              <a:t>まちづくり基本講座（座学）　</a:t>
            </a:r>
            <a:endParaRPr kumimoji="1" lang="en-US" altLang="ja-JP" sz="1600" b="1" dirty="0" smtClean="0">
              <a:solidFill>
                <a:srgbClr val="FF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　</a:t>
            </a:r>
            <a:r>
              <a:rPr kumimoji="1" lang="ja-JP" altLang="en-US" sz="1600" dirty="0" smtClean="0">
                <a:solidFill>
                  <a:srgbClr val="000000"/>
                </a:solidFill>
                <a:latin typeface="+mn-ea"/>
                <a:ea typeface="+mn-ea"/>
              </a:rPr>
              <a:t>　　　講師</a:t>
            </a:r>
            <a:r>
              <a:rPr kumimoji="1" lang="ja-JP" altLang="en-US" sz="1600" dirty="0">
                <a:solidFill>
                  <a:srgbClr val="000000"/>
                </a:solidFill>
                <a:latin typeface="+mn-ea"/>
                <a:ea typeface="+mn-ea"/>
              </a:rPr>
              <a:t>：住宅まちづくり部建築企画</a:t>
            </a:r>
            <a:r>
              <a:rPr kumimoji="1" lang="ja-JP" altLang="en-US" sz="1600" dirty="0" smtClean="0">
                <a:solidFill>
                  <a:srgbClr val="000000"/>
                </a:solidFill>
                <a:latin typeface="+mn-ea"/>
                <a:ea typeface="+mn-ea"/>
              </a:rPr>
              <a:t>課長</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　</a:t>
            </a:r>
            <a:r>
              <a:rPr kumimoji="1" lang="en-US" altLang="ja-JP" sz="1600" b="1" dirty="0" smtClean="0">
                <a:solidFill>
                  <a:srgbClr val="FF0000"/>
                </a:solidFill>
                <a:latin typeface="+mn-ea"/>
                <a:ea typeface="+mn-ea"/>
              </a:rPr>
              <a:t>12</a:t>
            </a:r>
            <a:r>
              <a:rPr kumimoji="1" lang="ja-JP" altLang="en-US" sz="1600" b="1" dirty="0" smtClean="0">
                <a:solidFill>
                  <a:srgbClr val="FF0000"/>
                </a:solidFill>
                <a:latin typeface="+mn-ea"/>
                <a:ea typeface="+mn-ea"/>
              </a:rPr>
              <a:t>月</a:t>
            </a:r>
            <a:r>
              <a:rPr kumimoji="1" lang="en-US" altLang="ja-JP" sz="1600" b="1" dirty="0" smtClean="0">
                <a:solidFill>
                  <a:srgbClr val="FF0000"/>
                </a:solidFill>
                <a:latin typeface="+mn-ea"/>
                <a:ea typeface="+mn-ea"/>
              </a:rPr>
              <a:t>7</a:t>
            </a:r>
            <a:r>
              <a:rPr kumimoji="1" lang="ja-JP" altLang="en-US" sz="1600" b="1" dirty="0" smtClean="0">
                <a:solidFill>
                  <a:srgbClr val="FF0000"/>
                </a:solidFill>
                <a:latin typeface="+mn-ea"/>
                <a:ea typeface="+mn-ea"/>
              </a:rPr>
              <a:t>日</a:t>
            </a:r>
            <a:r>
              <a:rPr kumimoji="1" lang="ja-JP" altLang="en-US" sz="1600" dirty="0">
                <a:solidFill>
                  <a:srgbClr val="000000"/>
                </a:solidFill>
                <a:latin typeface="+mn-ea"/>
                <a:ea typeface="+mn-ea"/>
              </a:rPr>
              <a:t>：</a:t>
            </a:r>
            <a:r>
              <a:rPr kumimoji="1" lang="ja-JP" altLang="en-US" sz="1600" dirty="0" smtClean="0">
                <a:solidFill>
                  <a:srgbClr val="000000"/>
                </a:solidFill>
                <a:latin typeface="+mn-ea"/>
                <a:ea typeface="+mn-ea"/>
              </a:rPr>
              <a:t>これからの景観行政</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　</a:t>
            </a:r>
            <a:r>
              <a:rPr kumimoji="1" lang="en-US" altLang="ja-JP" sz="1600" dirty="0" smtClean="0">
                <a:solidFill>
                  <a:srgbClr val="000000"/>
                </a:solidFill>
                <a:latin typeface="+mn-ea"/>
                <a:ea typeface="+mn-ea"/>
              </a:rPr>
              <a:t>『</a:t>
            </a:r>
            <a:r>
              <a:rPr kumimoji="1" lang="ja-JP" altLang="en-US" sz="1600" dirty="0" smtClean="0">
                <a:solidFill>
                  <a:srgbClr val="000000"/>
                </a:solidFill>
                <a:latin typeface="+mn-ea"/>
                <a:ea typeface="+mn-ea"/>
              </a:rPr>
              <a:t>大阪府の景観行政とビュースポットを</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　</a:t>
            </a:r>
            <a:r>
              <a:rPr kumimoji="1" lang="ja-JP" altLang="en-US" sz="1600" dirty="0" smtClean="0">
                <a:solidFill>
                  <a:srgbClr val="000000"/>
                </a:solidFill>
                <a:latin typeface="+mn-ea"/>
                <a:ea typeface="+mn-ea"/>
              </a:rPr>
              <a:t>　活かした景観まちづくり</a:t>
            </a:r>
            <a:r>
              <a:rPr kumimoji="1" lang="en-US" altLang="ja-JP" sz="1600" dirty="0" smtClean="0">
                <a:solidFill>
                  <a:srgbClr val="000000"/>
                </a:solidFill>
                <a:latin typeface="+mn-ea"/>
                <a:ea typeface="+mn-ea"/>
              </a:rPr>
              <a:t>』</a:t>
            </a:r>
            <a:endParaRPr kumimoji="1" lang="ja-JP" altLang="en-US" sz="1600" dirty="0">
              <a:solidFill>
                <a:srgbClr val="000000"/>
              </a:solidFill>
              <a:latin typeface="+mn-ea"/>
              <a:ea typeface="+mn-ea"/>
            </a:endParaRPr>
          </a:p>
        </p:txBody>
      </p:sp>
      <p:pic>
        <p:nvPicPr>
          <p:cNvPr id="2" name="図 1"/>
          <p:cNvPicPr>
            <a:picLocks noChangeAspect="1"/>
          </p:cNvPicPr>
          <p:nvPr/>
        </p:nvPicPr>
        <p:blipFill>
          <a:blip r:embed="rId3"/>
          <a:stretch>
            <a:fillRect/>
          </a:stretch>
        </p:blipFill>
        <p:spPr>
          <a:xfrm>
            <a:off x="4854024" y="3177702"/>
            <a:ext cx="4036621" cy="3013478"/>
          </a:xfrm>
          <a:prstGeom prst="rect">
            <a:avLst/>
          </a:prstGeom>
        </p:spPr>
      </p:pic>
    </p:spTree>
    <p:extLst>
      <p:ext uri="{BB962C8B-B14F-4D97-AF65-F5344CB8AC3E}">
        <p14:creationId xmlns:p14="http://schemas.microsoft.com/office/powerpoint/2010/main" val="3318317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dirty="0" smtClean="0">
                <a:solidFill>
                  <a:prstClr val="white"/>
                </a:solidFill>
                <a:latin typeface="游ゴシック" panose="020B0400000000000000" pitchFamily="50" charset="-128"/>
              </a:rPr>
              <a:t>今後の取組み予定</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271723" y="633738"/>
            <a:ext cx="8760592" cy="5678478"/>
          </a:xfrm>
          <a:prstGeom prst="rect">
            <a:avLst/>
          </a:prstGeom>
          <a:noFill/>
        </p:spPr>
        <p:txBody>
          <a:bodyPr wrap="square" rtlCol="0">
            <a:spAutoFit/>
          </a:bodyPr>
          <a:lstStyle/>
          <a:p>
            <a:pPr lvl="0">
              <a:lnSpc>
                <a:spcPct val="150000"/>
              </a:lnSpc>
              <a:defRPr/>
            </a:pPr>
            <a:r>
              <a:rPr kumimoji="1" lang="ja-JP" altLang="en-US" b="1" dirty="0" smtClean="0">
                <a:solidFill>
                  <a:prstClr val="black"/>
                </a:solidFill>
                <a:latin typeface="+mn-ea"/>
              </a:rPr>
              <a:t>■第１回</a:t>
            </a:r>
            <a:r>
              <a:rPr kumimoji="1" lang="ja-JP" altLang="en-US" b="1" dirty="0">
                <a:solidFill>
                  <a:prstClr val="black"/>
                </a:solidFill>
                <a:latin typeface="+mn-ea"/>
              </a:rPr>
              <a:t>ビュースポットおおさかの情報発信・</a:t>
            </a:r>
            <a:r>
              <a:rPr kumimoji="1" lang="ja-JP" altLang="en-US" b="1" dirty="0" smtClean="0">
                <a:solidFill>
                  <a:prstClr val="black"/>
                </a:solidFill>
                <a:latin typeface="+mn-ea"/>
              </a:rPr>
              <a:t>活用</a:t>
            </a:r>
            <a:endParaRPr kumimoji="1" lang="en-US" altLang="ja-JP" b="1" dirty="0">
              <a:solidFill>
                <a:prstClr val="black"/>
              </a:solidFill>
              <a:latin typeface="+mn-ea"/>
            </a:endParaRPr>
          </a:p>
          <a:p>
            <a:pPr lvl="0">
              <a:lnSpc>
                <a:spcPct val="150000"/>
              </a:lnSpc>
              <a:defRPr/>
            </a:pPr>
            <a:r>
              <a:rPr kumimoji="1" lang="en-US" altLang="ja-JP" sz="1600" b="1" dirty="0" smtClean="0">
                <a:solidFill>
                  <a:prstClr val="black"/>
                </a:solidFill>
                <a:latin typeface="+mn-ea"/>
              </a:rPr>
              <a:t>〔</a:t>
            </a:r>
            <a:r>
              <a:rPr kumimoji="1" lang="ja-JP" altLang="en-US" sz="1600" b="1" dirty="0" smtClean="0">
                <a:solidFill>
                  <a:prstClr val="black"/>
                </a:solidFill>
                <a:latin typeface="+mn-ea"/>
              </a:rPr>
              <a:t>新たな取組み</a:t>
            </a:r>
            <a:r>
              <a:rPr kumimoji="1" lang="en-US" altLang="ja-JP" sz="1600" b="1" dirty="0" smtClean="0">
                <a:solidFill>
                  <a:prstClr val="black"/>
                </a:solidFill>
                <a:latin typeface="+mn-ea"/>
              </a:rPr>
              <a:t>〕</a:t>
            </a:r>
            <a:endParaRPr kumimoji="1" lang="en-US" altLang="ja-JP" sz="1600" b="1" dirty="0" smtClean="0">
              <a:solidFill>
                <a:prstClr val="black"/>
              </a:solidFill>
            </a:endParaRPr>
          </a:p>
          <a:p>
            <a:pPr marL="171450" indent="101600">
              <a:lnSpc>
                <a:spcPct val="150000"/>
              </a:lnSpc>
              <a:defRPr/>
            </a:pPr>
            <a:r>
              <a:rPr kumimoji="1" lang="ja-JP" altLang="en-US" sz="1600" dirty="0" smtClean="0">
                <a:solidFill>
                  <a:prstClr val="black"/>
                </a:solidFill>
              </a:rPr>
              <a:t>🔶</a:t>
            </a:r>
            <a:r>
              <a:rPr kumimoji="1" lang="ja-JP" altLang="en-US" sz="1600" b="1" dirty="0" smtClean="0">
                <a:solidFill>
                  <a:srgbClr val="FF0000"/>
                </a:solidFill>
              </a:rPr>
              <a:t>（</a:t>
            </a:r>
            <a:r>
              <a:rPr kumimoji="1" lang="zh-TW" altLang="en-US" sz="1600" b="1" dirty="0" smtClean="0">
                <a:solidFill>
                  <a:srgbClr val="FF0000"/>
                </a:solidFill>
                <a:latin typeface="游ゴシック" panose="020B0400000000000000" pitchFamily="50" charset="-128"/>
                <a:ea typeface="游ゴシック" panose="020B0400000000000000" pitchFamily="50" charset="-128"/>
              </a:rPr>
              <a:t>一社</a:t>
            </a:r>
            <a:r>
              <a:rPr kumimoji="1" lang="ja-JP" altLang="en-US" sz="1600" b="1" dirty="0" smtClean="0">
                <a:solidFill>
                  <a:srgbClr val="FF0000"/>
                </a:solidFill>
                <a:latin typeface="游ゴシック" panose="020B0400000000000000" pitchFamily="50" charset="-128"/>
                <a:ea typeface="游ゴシック" panose="020B0400000000000000" pitchFamily="50" charset="-128"/>
              </a:rPr>
              <a:t>）</a:t>
            </a:r>
            <a:r>
              <a:rPr kumimoji="1" lang="zh-TW" altLang="en-US" sz="1600" b="1" dirty="0" smtClean="0">
                <a:solidFill>
                  <a:srgbClr val="FF0000"/>
                </a:solidFill>
                <a:latin typeface="游ゴシック" panose="020B0400000000000000" pitchFamily="50" charset="-128"/>
                <a:ea typeface="游ゴシック" panose="020B0400000000000000" pitchFamily="50" charset="-128"/>
              </a:rPr>
              <a:t>大阪府</a:t>
            </a:r>
            <a:r>
              <a:rPr kumimoji="1" lang="zh-TW" altLang="en-US" sz="1600" b="1" dirty="0">
                <a:solidFill>
                  <a:srgbClr val="FF0000"/>
                </a:solidFill>
                <a:latin typeface="游ゴシック" panose="020B0400000000000000" pitchFamily="50" charset="-128"/>
                <a:ea typeface="游ゴシック" panose="020B0400000000000000" pitchFamily="50" charset="-128"/>
              </a:rPr>
              <a:t>建築士事務所協会（景観整備機構</a:t>
            </a:r>
            <a:r>
              <a:rPr kumimoji="1" lang="zh-TW" altLang="en-US" sz="1600" b="1" dirty="0" smtClean="0">
                <a:solidFill>
                  <a:srgbClr val="FF0000"/>
                </a:solidFill>
                <a:latin typeface="游ゴシック" panose="020B0400000000000000" pitchFamily="50" charset="-128"/>
                <a:ea typeface="游ゴシック" panose="020B0400000000000000" pitchFamily="50" charset="-128"/>
              </a:rPr>
              <a:t>）</a:t>
            </a:r>
            <a:r>
              <a:rPr kumimoji="1" lang="ja-JP" altLang="en-US" sz="1600" dirty="0" smtClean="0">
                <a:solidFill>
                  <a:prstClr val="black"/>
                </a:solidFill>
                <a:latin typeface="游ゴシック" panose="020B0400000000000000" pitchFamily="50" charset="-128"/>
                <a:ea typeface="游ゴシック" panose="020B0400000000000000" pitchFamily="50" charset="-128"/>
              </a:rPr>
              <a:t>との連携による実践講座（</a:t>
            </a:r>
            <a:r>
              <a:rPr kumimoji="1" lang="en-US" altLang="ja-JP" sz="1600" dirty="0" smtClean="0">
                <a:solidFill>
                  <a:prstClr val="black"/>
                </a:solidFill>
                <a:latin typeface="游ゴシック" panose="020B0400000000000000" pitchFamily="50" charset="-128"/>
                <a:ea typeface="游ゴシック" panose="020B0400000000000000" pitchFamily="50" charset="-128"/>
              </a:rPr>
              <a:t>2</a:t>
            </a:r>
            <a:r>
              <a:rPr kumimoji="1" lang="ja-JP" altLang="en-US" sz="1600" dirty="0" smtClean="0">
                <a:solidFill>
                  <a:prstClr val="black"/>
                </a:solidFill>
                <a:latin typeface="游ゴシック" panose="020B0400000000000000" pitchFamily="50" charset="-128"/>
                <a:ea typeface="游ゴシック" panose="020B0400000000000000" pitchFamily="50" charset="-128"/>
              </a:rPr>
              <a:t>月予定）</a:t>
            </a:r>
            <a:endParaRPr kumimoji="1" lang="en-US" altLang="zh-TW" sz="1600" dirty="0" smtClean="0">
              <a:solidFill>
                <a:prstClr val="black"/>
              </a:solidFill>
              <a:latin typeface="游ゴシック" panose="020B0400000000000000" pitchFamily="50" charset="-128"/>
              <a:ea typeface="游ゴシック" panose="020B0400000000000000" pitchFamily="50" charset="-128"/>
            </a:endParaRPr>
          </a:p>
          <a:p>
            <a:pPr marL="806450" indent="-533400">
              <a:lnSpc>
                <a:spcPct val="150000"/>
              </a:lnSpc>
              <a:defRPr/>
            </a:pPr>
            <a:r>
              <a:rPr kumimoji="1" lang="ja-JP" altLang="en-US" sz="1600" dirty="0">
                <a:solidFill>
                  <a:prstClr val="black"/>
                </a:solidFill>
                <a:latin typeface="游ゴシック" panose="020B0400000000000000" pitchFamily="50" charset="-128"/>
                <a:ea typeface="游ゴシック" panose="020B0400000000000000" pitchFamily="50" charset="-128"/>
              </a:rPr>
              <a:t>　</a:t>
            </a:r>
            <a:r>
              <a:rPr kumimoji="1" lang="ja-JP" altLang="en-US" sz="1600" dirty="0" smtClean="0">
                <a:solidFill>
                  <a:prstClr val="black"/>
                </a:solidFill>
                <a:latin typeface="游ゴシック" panose="020B0400000000000000" pitchFamily="50" charset="-128"/>
              </a:rPr>
              <a:t>⇒「</a:t>
            </a:r>
            <a:r>
              <a:rPr kumimoji="1" lang="ja-JP" altLang="en-US" sz="1600" dirty="0">
                <a:solidFill>
                  <a:prstClr val="black"/>
                </a:solidFill>
                <a:latin typeface="游ゴシック" panose="020B0400000000000000" pitchFamily="50" charset="-128"/>
              </a:rPr>
              <a:t>ビュースポットおおさか</a:t>
            </a:r>
            <a:r>
              <a:rPr kumimoji="1" lang="ja-JP" altLang="en-US" sz="1600" dirty="0" smtClean="0">
                <a:solidFill>
                  <a:prstClr val="black"/>
                </a:solidFill>
                <a:latin typeface="游ゴシック" panose="020B0400000000000000" pitchFamily="50" charset="-128"/>
              </a:rPr>
              <a:t>」を</a:t>
            </a:r>
            <a:r>
              <a:rPr kumimoji="1" lang="ja-JP" altLang="en-US" sz="1600" dirty="0">
                <a:solidFill>
                  <a:prstClr val="black"/>
                </a:solidFill>
                <a:latin typeface="游ゴシック" panose="020B0400000000000000" pitchFamily="50" charset="-128"/>
              </a:rPr>
              <a:t>とりあげ</a:t>
            </a:r>
            <a:r>
              <a:rPr kumimoji="1" lang="ja-JP" altLang="en-US" sz="1600" dirty="0" smtClean="0">
                <a:solidFill>
                  <a:prstClr val="black"/>
                </a:solidFill>
                <a:latin typeface="游ゴシック" panose="020B0400000000000000" pitchFamily="50" charset="-128"/>
              </a:rPr>
              <a:t>、座談会</a:t>
            </a:r>
            <a:r>
              <a:rPr kumimoji="1" lang="ja-JP" altLang="en-US" sz="1600" dirty="0">
                <a:solidFill>
                  <a:prstClr val="black"/>
                </a:solidFill>
                <a:latin typeface="游ゴシック" panose="020B0400000000000000" pitchFamily="50" charset="-128"/>
              </a:rPr>
              <a:t>形式のシンポジウムを開催</a:t>
            </a:r>
            <a:endParaRPr kumimoji="1" lang="en-US" altLang="ja-JP" sz="1600" dirty="0" smtClean="0">
              <a:solidFill>
                <a:prstClr val="black"/>
              </a:solidFill>
              <a:latin typeface="游ゴシック" panose="020B0400000000000000" pitchFamily="50" charset="-128"/>
              <a:ea typeface="游ゴシック" panose="020B0400000000000000" pitchFamily="50" charset="-128"/>
            </a:endParaRPr>
          </a:p>
          <a:p>
            <a:pPr marL="171450" indent="101600">
              <a:lnSpc>
                <a:spcPct val="150000"/>
              </a:lnSpc>
              <a:defRPr/>
            </a:pPr>
            <a:r>
              <a:rPr kumimoji="1" lang="ja-JP" altLang="en-US" sz="1600" dirty="0" smtClean="0">
                <a:solidFill>
                  <a:prstClr val="black"/>
                </a:solidFill>
              </a:rPr>
              <a:t>🔶</a:t>
            </a:r>
            <a:r>
              <a:rPr kumimoji="1" lang="ja-JP" altLang="en-US" sz="1600" b="1" dirty="0" smtClean="0">
                <a:solidFill>
                  <a:srgbClr val="FF0000"/>
                </a:solidFill>
              </a:rPr>
              <a:t>ＰＲ</a:t>
            </a:r>
            <a:r>
              <a:rPr kumimoji="1" lang="ja-JP" altLang="en-US" sz="1600" b="1" dirty="0">
                <a:solidFill>
                  <a:srgbClr val="FF0000"/>
                </a:solidFill>
              </a:rPr>
              <a:t>動画・写真募集</a:t>
            </a:r>
            <a:r>
              <a:rPr kumimoji="1" lang="ja-JP" altLang="en-US" sz="1600" b="1" dirty="0" smtClean="0">
                <a:solidFill>
                  <a:srgbClr val="FF0000"/>
                </a:solidFill>
              </a:rPr>
              <a:t>（春頃予定</a:t>
            </a:r>
            <a:r>
              <a:rPr kumimoji="1" lang="ja-JP" altLang="en-US" sz="1600" b="1" dirty="0">
                <a:solidFill>
                  <a:srgbClr val="FF0000"/>
                </a:solidFill>
              </a:rPr>
              <a:t>）</a:t>
            </a:r>
            <a:endParaRPr kumimoji="1" lang="en-US" altLang="ja-JP" sz="1600" b="1" dirty="0">
              <a:solidFill>
                <a:srgbClr val="FF0000"/>
              </a:solidFill>
            </a:endParaRPr>
          </a:p>
          <a:p>
            <a:pPr marL="171450" lvl="0" indent="101600">
              <a:lnSpc>
                <a:spcPct val="150000"/>
              </a:lnSpc>
              <a:defRPr/>
            </a:pPr>
            <a:r>
              <a:rPr kumimoji="1" lang="ja-JP" altLang="en-US" sz="1600" dirty="0">
                <a:solidFill>
                  <a:prstClr val="black"/>
                </a:solidFill>
              </a:rPr>
              <a:t>　⇒春を感じるビュースポットの風景を一般から募集し情</a:t>
            </a:r>
            <a:r>
              <a:rPr kumimoji="1" lang="ja-JP" altLang="en-US" sz="1600" dirty="0">
                <a:solidFill>
                  <a:prstClr val="black"/>
                </a:solidFill>
                <a:latin typeface="+mn-ea"/>
              </a:rPr>
              <a:t>報</a:t>
            </a:r>
            <a:r>
              <a:rPr kumimoji="1" lang="ja-JP" altLang="en-US" sz="1600" dirty="0" smtClean="0">
                <a:solidFill>
                  <a:prstClr val="black"/>
                </a:solidFill>
                <a:latin typeface="+mn-ea"/>
              </a:rPr>
              <a:t>発信</a:t>
            </a:r>
            <a:endParaRPr kumimoji="1" lang="en-US" altLang="ja-JP" sz="1600" dirty="0">
              <a:solidFill>
                <a:prstClr val="black"/>
              </a:solidFill>
              <a:latin typeface="+mn-ea"/>
            </a:endParaRPr>
          </a:p>
          <a:p>
            <a:pPr marL="171450" indent="101600">
              <a:lnSpc>
                <a:spcPct val="150000"/>
              </a:lnSpc>
              <a:defRPr/>
            </a:pPr>
            <a:r>
              <a:rPr kumimoji="1" lang="ja-JP" altLang="en-US" sz="1600" dirty="0" smtClean="0">
                <a:solidFill>
                  <a:prstClr val="black"/>
                </a:solidFill>
                <a:latin typeface="+mn-ea"/>
              </a:rPr>
              <a:t>🔶第１回</a:t>
            </a:r>
            <a:r>
              <a:rPr kumimoji="1" lang="ja-JP" altLang="en-US" sz="1600" dirty="0">
                <a:solidFill>
                  <a:prstClr val="black"/>
                </a:solidFill>
                <a:latin typeface="+mn-ea"/>
              </a:rPr>
              <a:t>ビュースポットおおさか</a:t>
            </a:r>
            <a:r>
              <a:rPr kumimoji="1" lang="ja-JP" altLang="en-US" sz="1600" b="1" dirty="0">
                <a:solidFill>
                  <a:srgbClr val="FF0000"/>
                </a:solidFill>
                <a:latin typeface="+mn-ea"/>
              </a:rPr>
              <a:t>小冊子の</a:t>
            </a:r>
            <a:r>
              <a:rPr kumimoji="1" lang="ja-JP" altLang="en-US" sz="1600" b="1" dirty="0" smtClean="0">
                <a:solidFill>
                  <a:srgbClr val="FF0000"/>
                </a:solidFill>
                <a:latin typeface="+mn-ea"/>
              </a:rPr>
              <a:t>作成（年度内）</a:t>
            </a:r>
            <a:endParaRPr kumimoji="1" lang="en-US" altLang="ja-JP" sz="1600" b="1" dirty="0">
              <a:solidFill>
                <a:srgbClr val="FF0000"/>
              </a:solidFill>
              <a:latin typeface="+mn-ea"/>
            </a:endParaRPr>
          </a:p>
          <a:p>
            <a:pPr marL="171450" lvl="0" indent="101600">
              <a:lnSpc>
                <a:spcPct val="150000"/>
              </a:lnSpc>
              <a:defRPr/>
            </a:pPr>
            <a:r>
              <a:rPr kumimoji="1" lang="ja-JP" altLang="en-US" sz="1600" dirty="0">
                <a:solidFill>
                  <a:prstClr val="black"/>
                </a:solidFill>
                <a:latin typeface="+mn-ea"/>
              </a:rPr>
              <a:t>　</a:t>
            </a:r>
            <a:r>
              <a:rPr kumimoji="1" lang="ja-JP" altLang="en-US" sz="1600" dirty="0" smtClean="0">
                <a:solidFill>
                  <a:prstClr val="black"/>
                </a:solidFill>
                <a:latin typeface="+mn-ea"/>
              </a:rPr>
              <a:t>⇒まちあるきに活用できる小冊子を作成し、情報発信</a:t>
            </a:r>
            <a:endParaRPr kumimoji="1" lang="en-US" altLang="ja-JP" sz="1600" dirty="0">
              <a:solidFill>
                <a:prstClr val="black"/>
              </a:solidFill>
              <a:latin typeface="+mn-ea"/>
            </a:endParaRPr>
          </a:p>
          <a:p>
            <a:pPr marL="171450" lvl="0" indent="-171450">
              <a:lnSpc>
                <a:spcPct val="150000"/>
              </a:lnSpc>
              <a:defRPr/>
            </a:pPr>
            <a:r>
              <a:rPr kumimoji="1" lang="en-US" altLang="ja-JP" sz="1600" b="1" dirty="0" smtClean="0">
                <a:solidFill>
                  <a:prstClr val="black"/>
                </a:solidFill>
                <a:latin typeface="+mn-ea"/>
              </a:rPr>
              <a:t>〔</a:t>
            </a:r>
            <a:r>
              <a:rPr kumimoji="1" lang="ja-JP" altLang="en-US" sz="1600" b="1" dirty="0" smtClean="0">
                <a:solidFill>
                  <a:prstClr val="black"/>
                </a:solidFill>
                <a:latin typeface="+mn-ea"/>
              </a:rPr>
              <a:t>継続した取組み</a:t>
            </a:r>
            <a:r>
              <a:rPr kumimoji="1" lang="en-US" altLang="ja-JP" sz="1600" b="1" dirty="0" smtClean="0">
                <a:solidFill>
                  <a:prstClr val="black"/>
                </a:solidFill>
                <a:latin typeface="+mn-ea"/>
              </a:rPr>
              <a:t>〕</a:t>
            </a:r>
          </a:p>
          <a:p>
            <a:pPr marL="171450" lvl="0" indent="101600">
              <a:lnSpc>
                <a:spcPct val="150000"/>
              </a:lnSpc>
              <a:defRPr/>
            </a:pPr>
            <a:r>
              <a:rPr kumimoji="1" lang="ja-JP" altLang="en-US" sz="1600" dirty="0" smtClean="0">
                <a:solidFill>
                  <a:prstClr val="black"/>
                </a:solidFill>
                <a:latin typeface="+mn-ea"/>
              </a:rPr>
              <a:t>🔶</a:t>
            </a:r>
            <a:r>
              <a:rPr kumimoji="1" lang="ja-JP" altLang="en-US" sz="1600" b="1" dirty="0" smtClean="0">
                <a:solidFill>
                  <a:srgbClr val="FF0000"/>
                </a:solidFill>
                <a:latin typeface="+mn-ea"/>
              </a:rPr>
              <a:t>第３回</a:t>
            </a:r>
            <a:r>
              <a:rPr kumimoji="1" lang="en-US" altLang="ja-JP" sz="1600" b="1" dirty="0" smtClean="0">
                <a:solidFill>
                  <a:srgbClr val="FF0000"/>
                </a:solidFill>
                <a:latin typeface="+mn-ea"/>
              </a:rPr>
              <a:t>PR</a:t>
            </a:r>
            <a:r>
              <a:rPr kumimoji="1" lang="ja-JP" altLang="en-US" sz="1600" b="1" dirty="0">
                <a:solidFill>
                  <a:srgbClr val="FF0000"/>
                </a:solidFill>
                <a:latin typeface="+mn-ea"/>
              </a:rPr>
              <a:t>動画</a:t>
            </a:r>
            <a:r>
              <a:rPr kumimoji="1" lang="ja-JP" altLang="en-US" sz="1600" b="1" dirty="0" smtClean="0">
                <a:solidFill>
                  <a:srgbClr val="FF0000"/>
                </a:solidFill>
                <a:latin typeface="+mn-ea"/>
              </a:rPr>
              <a:t>制作（</a:t>
            </a:r>
            <a:r>
              <a:rPr kumimoji="1" lang="en-US" altLang="ja-JP" sz="1600" b="1" dirty="0" smtClean="0">
                <a:solidFill>
                  <a:srgbClr val="FF0000"/>
                </a:solidFill>
                <a:latin typeface="+mn-ea"/>
              </a:rPr>
              <a:t>2</a:t>
            </a:r>
            <a:r>
              <a:rPr kumimoji="1" lang="ja-JP" altLang="en-US" sz="1600" b="1" dirty="0" smtClean="0">
                <a:solidFill>
                  <a:srgbClr val="FF0000"/>
                </a:solidFill>
                <a:latin typeface="+mn-ea"/>
              </a:rPr>
              <a:t>月～</a:t>
            </a:r>
            <a:r>
              <a:rPr kumimoji="1" lang="en-US" altLang="ja-JP" sz="1600" b="1" dirty="0" smtClean="0">
                <a:solidFill>
                  <a:srgbClr val="FF0000"/>
                </a:solidFill>
                <a:latin typeface="+mn-ea"/>
              </a:rPr>
              <a:t>3</a:t>
            </a:r>
            <a:r>
              <a:rPr kumimoji="1" lang="ja-JP" altLang="en-US" sz="1600" b="1" dirty="0" smtClean="0">
                <a:solidFill>
                  <a:srgbClr val="FF0000"/>
                </a:solidFill>
                <a:latin typeface="+mn-ea"/>
              </a:rPr>
              <a:t>月予定）</a:t>
            </a:r>
            <a:endParaRPr kumimoji="1" lang="en-US" altLang="ja-JP" sz="1600" b="1" dirty="0" smtClean="0">
              <a:solidFill>
                <a:srgbClr val="FF0000"/>
              </a:solidFill>
              <a:latin typeface="+mn-ea"/>
            </a:endParaRPr>
          </a:p>
          <a:p>
            <a:pPr marL="171450" lvl="0" indent="101600">
              <a:lnSpc>
                <a:spcPct val="150000"/>
              </a:lnSpc>
              <a:defRPr/>
            </a:pPr>
            <a:r>
              <a:rPr kumimoji="1" lang="ja-JP" altLang="en-US" sz="1600" dirty="0">
                <a:solidFill>
                  <a:prstClr val="black"/>
                </a:solidFill>
                <a:latin typeface="+mn-ea"/>
              </a:rPr>
              <a:t>　</a:t>
            </a:r>
            <a:r>
              <a:rPr kumimoji="1" lang="ja-JP" altLang="en-US" sz="1600" dirty="0" smtClean="0">
                <a:solidFill>
                  <a:prstClr val="black"/>
                </a:solidFill>
                <a:latin typeface="+mn-ea"/>
              </a:rPr>
              <a:t>⇒大阪都心部のビュースポットを紹介するＰＲ動画を制作・放映</a:t>
            </a:r>
            <a:endParaRPr kumimoji="1" lang="en-US" altLang="ja-JP" sz="1600" dirty="0" smtClean="0">
              <a:solidFill>
                <a:prstClr val="black"/>
              </a:solidFill>
              <a:latin typeface="+mn-ea"/>
            </a:endParaRPr>
          </a:p>
          <a:p>
            <a:pPr marL="171450" indent="101600">
              <a:lnSpc>
                <a:spcPct val="150000"/>
              </a:lnSpc>
              <a:defRPr/>
            </a:pPr>
            <a:r>
              <a:rPr kumimoji="1" lang="ja-JP" altLang="en-US" sz="1600" dirty="0" smtClean="0">
                <a:solidFill>
                  <a:prstClr val="black"/>
                </a:solidFill>
                <a:latin typeface="+mn-ea"/>
              </a:rPr>
              <a:t>🔶</a:t>
            </a:r>
            <a:r>
              <a:rPr kumimoji="1" lang="ja-JP" altLang="en-US" sz="1600" b="1" dirty="0" smtClean="0">
                <a:solidFill>
                  <a:srgbClr val="FF0000"/>
                </a:solidFill>
                <a:latin typeface="+mn-ea"/>
              </a:rPr>
              <a:t>第２回「モバイル景観クイズラリー」の実施（</a:t>
            </a:r>
            <a:r>
              <a:rPr kumimoji="1" lang="ja-JP" altLang="en-US" sz="1600" b="1" dirty="0">
                <a:solidFill>
                  <a:srgbClr val="FF0000"/>
                </a:solidFill>
                <a:latin typeface="+mn-ea"/>
              </a:rPr>
              <a:t>夏頃</a:t>
            </a:r>
            <a:r>
              <a:rPr kumimoji="1" lang="ja-JP" altLang="en-US" sz="1600" b="1" dirty="0" smtClean="0">
                <a:solidFill>
                  <a:srgbClr val="FF0000"/>
                </a:solidFill>
                <a:latin typeface="+mn-ea"/>
              </a:rPr>
              <a:t>予定）</a:t>
            </a:r>
            <a:endParaRPr kumimoji="1" lang="en-US" altLang="ja-JP" sz="1600" b="1" dirty="0" smtClean="0">
              <a:solidFill>
                <a:srgbClr val="FF0000"/>
              </a:solidFill>
              <a:latin typeface="+mn-ea"/>
            </a:endParaRPr>
          </a:p>
          <a:p>
            <a:pPr marL="171450" marR="0" lvl="0" indent="101600" algn="l" defTabSz="457200" rtl="0" eaLnBrk="1" fontAlgn="auto" latinLnBrk="0" hangingPunct="1">
              <a:lnSpc>
                <a:spcPct val="150000"/>
              </a:lnSpc>
              <a:spcBef>
                <a:spcPts val="0"/>
              </a:spcBef>
              <a:spcAft>
                <a:spcPts val="0"/>
              </a:spcAft>
              <a:buClrTx/>
              <a:buSzTx/>
              <a:tabLst/>
              <a:defRPr/>
            </a:pPr>
            <a:r>
              <a:rPr kumimoji="1" lang="ja-JP" altLang="en-US" sz="1600" dirty="0" smtClean="0">
                <a:solidFill>
                  <a:prstClr val="black"/>
                </a:solidFill>
                <a:latin typeface="+mn-ea"/>
              </a:rPr>
              <a:t>　⇒ＱＲコード設置スポットを増やし、ＰＲを強化し再度実施</a:t>
            </a:r>
            <a:endParaRPr kumimoji="1" lang="en-US" altLang="ja-JP" sz="1600" dirty="0" smtClean="0">
              <a:solidFill>
                <a:prstClr val="black"/>
              </a:solidFill>
              <a:latin typeface="+mn-ea"/>
            </a:endParaRPr>
          </a:p>
          <a:p>
            <a:pPr lvl="0">
              <a:lnSpc>
                <a:spcPct val="150000"/>
              </a:lnSpc>
              <a:defRPr/>
            </a:pPr>
            <a:r>
              <a:rPr kumimoji="1" lang="ja-JP" altLang="en-US" sz="1600" b="1" dirty="0" smtClean="0">
                <a:solidFill>
                  <a:prstClr val="black"/>
                </a:solidFill>
                <a:latin typeface="+mn-ea"/>
              </a:rPr>
              <a:t>■第２回</a:t>
            </a:r>
            <a:r>
              <a:rPr kumimoji="1" lang="ja-JP" altLang="en-US" sz="1600" b="1" dirty="0">
                <a:solidFill>
                  <a:prstClr val="black"/>
                </a:solidFill>
                <a:latin typeface="+mn-ea"/>
              </a:rPr>
              <a:t>ビュースポット</a:t>
            </a:r>
            <a:r>
              <a:rPr kumimoji="1" lang="ja-JP" altLang="en-US" sz="1600" b="1" dirty="0" smtClean="0">
                <a:solidFill>
                  <a:prstClr val="black"/>
                </a:solidFill>
                <a:latin typeface="+mn-ea"/>
              </a:rPr>
              <a:t>おおさか募集開始</a:t>
            </a:r>
            <a:endParaRPr kumimoji="1" lang="ja-JP" altLang="en-US" sz="1600" b="1" dirty="0">
              <a:solidFill>
                <a:prstClr val="black"/>
              </a:solidFill>
              <a:latin typeface="+mn-ea"/>
            </a:endParaRPr>
          </a:p>
          <a:p>
            <a:pPr marL="171450" lvl="0" indent="101600">
              <a:lnSpc>
                <a:spcPct val="150000"/>
              </a:lnSpc>
              <a:defRPr/>
            </a:pPr>
            <a:r>
              <a:rPr kumimoji="1" lang="ja-JP" altLang="en-US" sz="1600" dirty="0" smtClean="0">
                <a:solidFill>
                  <a:prstClr val="black"/>
                </a:solidFill>
                <a:latin typeface="+mn-ea"/>
              </a:rPr>
              <a:t>🔶第１回募集手続きを検証し、</a:t>
            </a:r>
            <a:r>
              <a:rPr kumimoji="1" lang="ja-JP" altLang="en-US" sz="1600" b="1" dirty="0" smtClean="0">
                <a:solidFill>
                  <a:srgbClr val="FF0000"/>
                </a:solidFill>
                <a:latin typeface="+mn-ea"/>
              </a:rPr>
              <a:t>令和</a:t>
            </a:r>
            <a:r>
              <a:rPr kumimoji="1" lang="en-US" altLang="ja-JP" sz="1600" b="1" dirty="0" smtClean="0">
                <a:solidFill>
                  <a:srgbClr val="FF0000"/>
                </a:solidFill>
                <a:latin typeface="+mn-ea"/>
              </a:rPr>
              <a:t>2</a:t>
            </a:r>
            <a:r>
              <a:rPr kumimoji="1" lang="ja-JP" altLang="en-US" sz="1600" b="1" dirty="0" smtClean="0">
                <a:solidFill>
                  <a:srgbClr val="FF0000"/>
                </a:solidFill>
                <a:latin typeface="+mn-ea"/>
              </a:rPr>
              <a:t>年秋季中心に募集予定</a:t>
            </a:r>
            <a:endParaRPr kumimoji="1" lang="en-US" altLang="ja-JP" sz="1600" b="1" dirty="0">
              <a:solidFill>
                <a:srgbClr val="FF0000"/>
              </a:solidFill>
              <a:latin typeface="+mn-ea"/>
            </a:endParaRPr>
          </a:p>
        </p:txBody>
      </p:sp>
      <p:sp>
        <p:nvSpPr>
          <p:cNvPr id="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19</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529102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534399" y="6541478"/>
            <a:ext cx="356245" cy="199292"/>
          </a:xfrm>
          <a:ln>
            <a:noFill/>
          </a:ln>
        </p:spPr>
        <p:txBody>
          <a:bodyPr/>
          <a:lstStyle/>
          <a:p>
            <a:fld id="{8DDB306B-CB1A-4F92-AE18-14C2D5855DBA}" type="slidenum">
              <a:rPr kumimoji="1" lang="ja-JP" altLang="en-US" sz="1400" smtClean="0">
                <a:solidFill>
                  <a:schemeClr val="tx1"/>
                </a:solidFill>
                <a:latin typeface="HGP創英角ｺﾞｼｯｸUB" panose="020B0900000000000000" pitchFamily="50" charset="-128"/>
                <a:ea typeface="HGP創英角ｺﾞｼｯｸUB" panose="020B0900000000000000" pitchFamily="50" charset="-128"/>
              </a:rPr>
              <a:t>2</a:t>
            </a:fld>
            <a:endParaRPr kumimoji="1" lang="ja-JP" altLang="en-US" sz="14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310175" y="385616"/>
            <a:ext cx="8446550" cy="6042680"/>
          </a:xfrm>
          <a:prstGeom prst="rect">
            <a:avLst/>
          </a:prstGeom>
          <a:noFill/>
          <a:ln w="12700">
            <a:noFill/>
          </a:ln>
        </p:spPr>
        <p:txBody>
          <a:bodyPr wrap="square" rtlCol="0">
            <a:spAutoFit/>
          </a:bodyPr>
          <a:lstStyle/>
          <a:p>
            <a:pPr>
              <a:lnSpc>
                <a:spcPts val="2000"/>
              </a:lnSpc>
              <a:defRPr/>
            </a:pPr>
            <a:r>
              <a:rPr kumimoji="1" lang="ja-JP" altLang="en-US" b="1" dirty="0">
                <a:solidFill>
                  <a:prstClr val="black"/>
                </a:solidFill>
                <a:latin typeface="游ゴシック" panose="020B0400000000000000" pitchFamily="50" charset="-128"/>
                <a:ea typeface="游ゴシック" panose="020B0400000000000000" pitchFamily="50" charset="-128"/>
              </a:rPr>
              <a:t>１</a:t>
            </a:r>
            <a:r>
              <a:rPr kumimoji="1" lang="ja-JP" altLang="en-US" b="1" dirty="0" smtClean="0">
                <a:solidFill>
                  <a:prstClr val="black"/>
                </a:solidFill>
                <a:latin typeface="游ゴシック" panose="020B0400000000000000" pitchFamily="50" charset="-128"/>
                <a:ea typeface="游ゴシック" panose="020B0400000000000000" pitchFamily="50" charset="-128"/>
              </a:rPr>
              <a:t>．目的</a:t>
            </a:r>
            <a:endParaRPr kumimoji="1" lang="ja-JP" altLang="en-US" b="1" dirty="0">
              <a:solidFill>
                <a:prstClr val="black"/>
              </a:solidFill>
              <a:latin typeface="游ゴシック" panose="020B0400000000000000" pitchFamily="50" charset="-128"/>
              <a:ea typeface="游ゴシック" panose="020B0400000000000000" pitchFamily="50" charset="-128"/>
            </a:endParaRP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世界に誇れる大阪の魅力ある景観、きらりと光る個性豊かで多彩な大阪の景観を美しく眺めることのできる場所（</a:t>
            </a:r>
            <a:r>
              <a:rPr kumimoji="1" lang="ja-JP" altLang="en-US" sz="1600" b="1" dirty="0">
                <a:solidFill>
                  <a:srgbClr val="FF0000"/>
                </a:solidFill>
                <a:latin typeface="游ゴシック" panose="020B0400000000000000" pitchFamily="50" charset="-128"/>
                <a:ea typeface="游ゴシック" panose="020B0400000000000000" pitchFamily="50" charset="-128"/>
              </a:rPr>
              <a:t>ビュースポット</a:t>
            </a:r>
            <a:r>
              <a:rPr kumimoji="1" lang="ja-JP" altLang="en-US" sz="1600" dirty="0">
                <a:solidFill>
                  <a:prstClr val="black"/>
                </a:solidFill>
                <a:latin typeface="游ゴシック" panose="020B0400000000000000" pitchFamily="50" charset="-128"/>
                <a:ea typeface="游ゴシック" panose="020B0400000000000000" pitchFamily="50" charset="-128"/>
              </a:rPr>
              <a:t>）を、</a:t>
            </a:r>
            <a:r>
              <a:rPr kumimoji="1" lang="ja-JP" altLang="en-US" sz="1600" b="1" dirty="0">
                <a:solidFill>
                  <a:srgbClr val="FF0000"/>
                </a:solidFill>
                <a:latin typeface="游ゴシック" panose="020B0400000000000000" pitchFamily="50" charset="-128"/>
                <a:ea typeface="游ゴシック" panose="020B0400000000000000" pitchFamily="50" charset="-128"/>
              </a:rPr>
              <a:t>一般からの募集</a:t>
            </a:r>
            <a:r>
              <a:rPr kumimoji="1" lang="ja-JP" altLang="en-US" sz="1600" dirty="0">
                <a:solidFill>
                  <a:prstClr val="black"/>
                </a:solidFill>
                <a:latin typeface="游ゴシック" panose="020B0400000000000000" pitchFamily="50" charset="-128"/>
                <a:ea typeface="游ゴシック" panose="020B0400000000000000" pitchFamily="50" charset="-128"/>
              </a:rPr>
              <a:t>により発掘し、ビュースポットおおさかとして選定。</a:t>
            </a: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ビュースポットを府域内外に情報発信することで、府民・事業者、府への来訪者の方々の</a:t>
            </a:r>
            <a:r>
              <a:rPr kumimoji="1" lang="ja-JP" altLang="en-US" sz="1600" b="1" dirty="0">
                <a:solidFill>
                  <a:srgbClr val="FF0000"/>
                </a:solidFill>
                <a:latin typeface="游ゴシック" panose="020B0400000000000000" pitchFamily="50" charset="-128"/>
                <a:ea typeface="游ゴシック" panose="020B0400000000000000" pitchFamily="50" charset="-128"/>
              </a:rPr>
              <a:t>景観への興味・関心の向上</a:t>
            </a:r>
            <a:r>
              <a:rPr kumimoji="1" lang="ja-JP" altLang="en-US" sz="1600" dirty="0">
                <a:solidFill>
                  <a:prstClr val="black"/>
                </a:solidFill>
                <a:latin typeface="游ゴシック" panose="020B0400000000000000" pitchFamily="50" charset="-128"/>
                <a:ea typeface="游ゴシック" panose="020B0400000000000000" pitchFamily="50" charset="-128"/>
              </a:rPr>
              <a:t>を図り、府域全体の</a:t>
            </a:r>
            <a:r>
              <a:rPr kumimoji="1" lang="ja-JP" altLang="en-US" sz="1600" b="1" dirty="0">
                <a:solidFill>
                  <a:srgbClr val="FF0000"/>
                </a:solidFill>
                <a:latin typeface="游ゴシック" panose="020B0400000000000000" pitchFamily="50" charset="-128"/>
                <a:ea typeface="游ゴシック" panose="020B0400000000000000" pitchFamily="50" charset="-128"/>
              </a:rPr>
              <a:t>良好な景観形成を推進</a:t>
            </a:r>
            <a:r>
              <a:rPr kumimoji="1" lang="ja-JP" altLang="en-US" sz="1600" dirty="0">
                <a:solidFill>
                  <a:prstClr val="black"/>
                </a:solidFill>
                <a:latin typeface="游ゴシック" panose="020B0400000000000000" pitchFamily="50" charset="-128"/>
                <a:ea typeface="游ゴシック" panose="020B0400000000000000" pitchFamily="50" charset="-128"/>
              </a:rPr>
              <a:t>し、</a:t>
            </a:r>
            <a:r>
              <a:rPr kumimoji="1" lang="en-US" altLang="ja-JP" sz="1600" dirty="0">
                <a:solidFill>
                  <a:prstClr val="black"/>
                </a:solidFill>
                <a:latin typeface="游ゴシック" panose="020B0400000000000000" pitchFamily="50" charset="-128"/>
                <a:ea typeface="游ゴシック" panose="020B0400000000000000" pitchFamily="50" charset="-128"/>
              </a:rPr>
              <a:t> </a:t>
            </a:r>
            <a:r>
              <a:rPr kumimoji="1" lang="ja-JP" altLang="en-US" sz="1600" b="1" dirty="0">
                <a:solidFill>
                  <a:srgbClr val="FF0000"/>
                </a:solidFill>
                <a:latin typeface="游ゴシック" panose="020B0400000000000000" pitchFamily="50" charset="-128"/>
                <a:ea typeface="游ゴシック" panose="020B0400000000000000" pitchFamily="50" charset="-128"/>
              </a:rPr>
              <a:t>「きらめく世界都市・大阪の実現」</a:t>
            </a:r>
            <a:r>
              <a:rPr kumimoji="1" lang="ja-JP" altLang="en-US" sz="1600" dirty="0">
                <a:solidFill>
                  <a:prstClr val="black"/>
                </a:solidFill>
                <a:latin typeface="游ゴシック" panose="020B0400000000000000" pitchFamily="50" charset="-128"/>
                <a:ea typeface="游ゴシック" panose="020B0400000000000000" pitchFamily="50" charset="-128"/>
              </a:rPr>
              <a:t>を図る</a:t>
            </a:r>
            <a:r>
              <a:rPr kumimoji="1" lang="ja-JP" altLang="en-US" sz="1600" dirty="0" smtClean="0">
                <a:solidFill>
                  <a:prstClr val="black"/>
                </a:solidFill>
                <a:latin typeface="游ゴシック" panose="020B0400000000000000" pitchFamily="50" charset="-128"/>
                <a:ea typeface="游ゴシック" panose="020B0400000000000000" pitchFamily="50" charset="-128"/>
              </a:rPr>
              <a:t>。</a:t>
            </a: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171450" indent="-171450">
              <a:lnSpc>
                <a:spcPts val="2000"/>
              </a:lnSpc>
              <a:spcBef>
                <a:spcPts val="1200"/>
              </a:spcBef>
              <a:defRPr/>
            </a:pPr>
            <a:r>
              <a:rPr kumimoji="1" lang="ja-JP" altLang="en-US" b="1" dirty="0">
                <a:solidFill>
                  <a:prstClr val="black"/>
                </a:solidFill>
                <a:latin typeface="游ゴシック" panose="020B0400000000000000" pitchFamily="50" charset="-128"/>
                <a:ea typeface="游ゴシック" panose="020B0400000000000000" pitchFamily="50" charset="-128"/>
              </a:rPr>
              <a:t>２．選定の意義</a:t>
            </a: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府民や事業者が景観に対して興味や関心を持ち、気軽に景観づくりに参画できる</a:t>
            </a:r>
            <a:r>
              <a:rPr kumimoji="1" lang="ja-JP" altLang="en-US" sz="1600" dirty="0" smtClean="0">
                <a:solidFill>
                  <a:prstClr val="black"/>
                </a:solidFill>
                <a:latin typeface="游ゴシック" panose="020B0400000000000000" pitchFamily="50" charset="-128"/>
                <a:ea typeface="游ゴシック" panose="020B0400000000000000" pitchFamily="50" charset="-128"/>
              </a:rPr>
              <a:t>場づくり。</a:t>
            </a:r>
            <a:endParaRPr kumimoji="1" lang="ja-JP" altLang="en-US" sz="1600" dirty="0">
              <a:solidFill>
                <a:prstClr val="black"/>
              </a:solidFill>
              <a:latin typeface="游ゴシック" panose="020B0400000000000000" pitchFamily="50" charset="-128"/>
              <a:ea typeface="游ゴシック" panose="020B0400000000000000" pitchFamily="50" charset="-128"/>
            </a:endParaRP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まちに対する魅力の再認識や</a:t>
            </a:r>
            <a:r>
              <a:rPr kumimoji="1" lang="ja-JP" altLang="en-US" sz="1600" b="1" dirty="0">
                <a:solidFill>
                  <a:srgbClr val="FF0000"/>
                </a:solidFill>
                <a:latin typeface="游ゴシック" panose="020B0400000000000000" pitchFamily="50" charset="-128"/>
                <a:ea typeface="游ゴシック" panose="020B0400000000000000" pitchFamily="50" charset="-128"/>
              </a:rPr>
              <a:t>誇りと愛着（シビックプライド）の向上</a:t>
            </a:r>
            <a:r>
              <a:rPr kumimoji="1" lang="ja-JP" altLang="en-US" sz="1600" dirty="0">
                <a:solidFill>
                  <a:prstClr val="black"/>
                </a:solidFill>
                <a:latin typeface="游ゴシック" panose="020B0400000000000000" pitchFamily="50" charset="-128"/>
                <a:ea typeface="游ゴシック" panose="020B0400000000000000" pitchFamily="50" charset="-128"/>
              </a:rPr>
              <a:t>が図られ、良好な景観形成や定住</a:t>
            </a:r>
            <a:r>
              <a:rPr kumimoji="1" lang="ja-JP" altLang="en-US" sz="1600" dirty="0" smtClean="0">
                <a:solidFill>
                  <a:prstClr val="black"/>
                </a:solidFill>
                <a:latin typeface="游ゴシック" panose="020B0400000000000000" pitchFamily="50" charset="-128"/>
                <a:ea typeface="游ゴシック" panose="020B0400000000000000" pitchFamily="50" charset="-128"/>
              </a:rPr>
              <a:t>促進につなげる。</a:t>
            </a:r>
            <a:endParaRPr kumimoji="1" lang="ja-JP" altLang="en-US" sz="1600" dirty="0">
              <a:solidFill>
                <a:prstClr val="black"/>
              </a:solidFill>
              <a:latin typeface="游ゴシック" panose="020B0400000000000000" pitchFamily="50" charset="-128"/>
              <a:ea typeface="游ゴシック" panose="020B0400000000000000" pitchFamily="50" charset="-128"/>
            </a:endParaRP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文化・観光分野との連携により、</a:t>
            </a:r>
            <a:r>
              <a:rPr kumimoji="1" lang="ja-JP" altLang="en-US" sz="1600" b="1" dirty="0">
                <a:solidFill>
                  <a:srgbClr val="FF0000"/>
                </a:solidFill>
                <a:latin typeface="游ゴシック" panose="020B0400000000000000" pitchFamily="50" charset="-128"/>
                <a:ea typeface="游ゴシック" panose="020B0400000000000000" pitchFamily="50" charset="-128"/>
              </a:rPr>
              <a:t>ビュースポットを活用した文化振興、観光</a:t>
            </a:r>
            <a:r>
              <a:rPr kumimoji="1" lang="ja-JP" altLang="en-US" sz="1600" b="1" dirty="0" smtClean="0">
                <a:solidFill>
                  <a:srgbClr val="FF0000"/>
                </a:solidFill>
                <a:latin typeface="游ゴシック" panose="020B0400000000000000" pitchFamily="50" charset="-128"/>
                <a:ea typeface="游ゴシック" panose="020B0400000000000000" pitchFamily="50" charset="-128"/>
              </a:rPr>
              <a:t>振興</a:t>
            </a:r>
            <a:r>
              <a:rPr kumimoji="1" lang="ja-JP" altLang="en-US" sz="1600" dirty="0" smtClean="0">
                <a:solidFill>
                  <a:prstClr val="black"/>
                </a:solidFill>
                <a:latin typeface="游ゴシック" panose="020B0400000000000000" pitchFamily="50" charset="-128"/>
                <a:ea typeface="游ゴシック" panose="020B0400000000000000" pitchFamily="50" charset="-128"/>
              </a:rPr>
              <a:t>。</a:t>
            </a:r>
            <a:endParaRPr kumimoji="1" lang="ja-JP" altLang="en-US" sz="1600" dirty="0">
              <a:solidFill>
                <a:prstClr val="black"/>
              </a:solidFill>
              <a:latin typeface="游ゴシック" panose="020B0400000000000000" pitchFamily="50" charset="-128"/>
              <a:ea typeface="游ゴシック" panose="020B0400000000000000" pitchFamily="50" charset="-128"/>
            </a:endParaRP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ビュースポットを活用した</a:t>
            </a:r>
            <a:r>
              <a:rPr kumimoji="1" lang="ja-JP" altLang="en-US" sz="1600" b="1" dirty="0">
                <a:solidFill>
                  <a:srgbClr val="FF0000"/>
                </a:solidFill>
                <a:latin typeface="游ゴシック" panose="020B0400000000000000" pitchFamily="50" charset="-128"/>
                <a:ea typeface="游ゴシック" panose="020B0400000000000000" pitchFamily="50" charset="-128"/>
              </a:rPr>
              <a:t>景観行政の推進</a:t>
            </a:r>
            <a:r>
              <a:rPr kumimoji="1" lang="ja-JP" altLang="en-US" sz="1600" dirty="0" smtClean="0">
                <a:solidFill>
                  <a:prstClr val="black"/>
                </a:solidFill>
                <a:latin typeface="游ゴシック" panose="020B0400000000000000" pitchFamily="50" charset="-128"/>
                <a:ea typeface="游ゴシック" panose="020B0400000000000000" pitchFamily="50" charset="-128"/>
              </a:rPr>
              <a:t>等。</a:t>
            </a: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171450" indent="-171450">
              <a:lnSpc>
                <a:spcPts val="2000"/>
              </a:lnSpc>
              <a:spcBef>
                <a:spcPts val="1200"/>
              </a:spcBef>
              <a:defRPr/>
            </a:pPr>
            <a:r>
              <a:rPr kumimoji="1" lang="ja-JP" altLang="en-US" b="1" dirty="0">
                <a:solidFill>
                  <a:prstClr val="black"/>
                </a:solidFill>
                <a:latin typeface="游ゴシック" panose="020B0400000000000000" pitchFamily="50" charset="-128"/>
                <a:ea typeface="游ゴシック" panose="020B0400000000000000" pitchFamily="50" charset="-128"/>
              </a:rPr>
              <a:t>３．選定の視点</a:t>
            </a:r>
          </a:p>
          <a:p>
            <a:pPr marL="361950" indent="-190500">
              <a:lnSpc>
                <a:spcPts val="2000"/>
              </a:lnSpc>
              <a:spcBef>
                <a:spcPts val="600"/>
              </a:spcBef>
              <a:buFont typeface="Wingdings" panose="05000000000000000000" pitchFamily="2" charset="2"/>
              <a:buChar char="Ø"/>
              <a:defRPr/>
            </a:pPr>
            <a:r>
              <a:rPr kumimoji="1" lang="ja-JP" altLang="en-US" sz="1600" b="1" dirty="0">
                <a:solidFill>
                  <a:srgbClr val="FF0000"/>
                </a:solidFill>
                <a:latin typeface="游ゴシック" panose="020B0400000000000000" pitchFamily="50" charset="-128"/>
                <a:ea typeface="游ゴシック" panose="020B0400000000000000" pitchFamily="50" charset="-128"/>
              </a:rPr>
              <a:t>誰もが知る世界に誇れる大阪</a:t>
            </a:r>
            <a:r>
              <a:rPr kumimoji="1" lang="ja-JP" altLang="en-US" sz="1600" dirty="0">
                <a:latin typeface="游ゴシック" panose="020B0400000000000000" pitchFamily="50" charset="-128"/>
                <a:ea typeface="游ゴシック" panose="020B0400000000000000" pitchFamily="50" charset="-128"/>
              </a:rPr>
              <a:t>の魅力ある景観を眺めることができる場所</a:t>
            </a:r>
          </a:p>
          <a:p>
            <a:pPr marL="361950" indent="-190500">
              <a:lnSpc>
                <a:spcPts val="2000"/>
              </a:lnSpc>
              <a:spcBef>
                <a:spcPts val="600"/>
              </a:spcBef>
              <a:buFont typeface="Wingdings" panose="05000000000000000000" pitchFamily="2" charset="2"/>
              <a:buChar char="Ø"/>
              <a:defRPr/>
            </a:pPr>
            <a:r>
              <a:rPr kumimoji="1" lang="ja-JP" altLang="en-US" sz="1600" dirty="0">
                <a:latin typeface="游ゴシック" panose="020B0400000000000000" pitchFamily="50" charset="-128"/>
                <a:ea typeface="游ゴシック" panose="020B0400000000000000" pitchFamily="50" charset="-128"/>
              </a:rPr>
              <a:t>一般にあまり知られていない</a:t>
            </a:r>
            <a:r>
              <a:rPr kumimoji="1" lang="ja-JP" altLang="en-US" sz="1600" b="1" dirty="0">
                <a:solidFill>
                  <a:srgbClr val="FF0000"/>
                </a:solidFill>
                <a:latin typeface="游ゴシック" panose="020B0400000000000000" pitchFamily="50" charset="-128"/>
                <a:ea typeface="游ゴシック" panose="020B0400000000000000" pitchFamily="50" charset="-128"/>
              </a:rPr>
              <a:t>個性豊かで多彩な大阪</a:t>
            </a:r>
            <a:r>
              <a:rPr kumimoji="1" lang="ja-JP" altLang="en-US" sz="1600" dirty="0">
                <a:latin typeface="游ゴシック" panose="020B0400000000000000" pitchFamily="50" charset="-128"/>
                <a:ea typeface="游ゴシック" panose="020B0400000000000000" pitchFamily="50" charset="-128"/>
              </a:rPr>
              <a:t>の景観を眺めることができる場所</a:t>
            </a:r>
          </a:p>
          <a:p>
            <a:pPr marL="361950" indent="-190500">
              <a:lnSpc>
                <a:spcPts val="2000"/>
              </a:lnSpc>
              <a:spcBef>
                <a:spcPts val="600"/>
              </a:spcBef>
              <a:buFont typeface="Wingdings" panose="05000000000000000000" pitchFamily="2" charset="2"/>
              <a:buChar char="Ø"/>
              <a:defRPr/>
            </a:pPr>
            <a:r>
              <a:rPr kumimoji="1" lang="ja-JP" altLang="en-US" sz="1600" b="1" dirty="0" smtClean="0">
                <a:solidFill>
                  <a:srgbClr val="FF0000"/>
                </a:solidFill>
                <a:latin typeface="游ゴシック" panose="020B0400000000000000" pitchFamily="50" charset="-128"/>
                <a:ea typeface="游ゴシック" panose="020B0400000000000000" pitchFamily="50" charset="-128"/>
              </a:rPr>
              <a:t>今の時代性</a:t>
            </a:r>
            <a:r>
              <a:rPr kumimoji="1" lang="ja-JP" altLang="en-US" sz="1600" b="1" dirty="0">
                <a:solidFill>
                  <a:srgbClr val="FF0000"/>
                </a:solidFill>
                <a:latin typeface="游ゴシック" panose="020B0400000000000000" pitchFamily="50" charset="-128"/>
                <a:ea typeface="游ゴシック" panose="020B0400000000000000" pitchFamily="50" charset="-128"/>
              </a:rPr>
              <a:t>を表す</a:t>
            </a:r>
            <a:r>
              <a:rPr kumimoji="1" lang="ja-JP" altLang="en-US" sz="1600" dirty="0">
                <a:latin typeface="游ゴシック" panose="020B0400000000000000" pitchFamily="50" charset="-128"/>
                <a:ea typeface="游ゴシック" panose="020B0400000000000000" pitchFamily="50" charset="-128"/>
              </a:rPr>
              <a:t>、質の高い、しっかりとした景観を眺めることのできる場所</a:t>
            </a:r>
          </a:p>
          <a:p>
            <a:pPr marL="361950" indent="-190500">
              <a:lnSpc>
                <a:spcPts val="2000"/>
              </a:lnSpc>
              <a:spcBef>
                <a:spcPts val="600"/>
              </a:spcBef>
              <a:buFont typeface="Wingdings" panose="05000000000000000000" pitchFamily="2" charset="2"/>
              <a:buChar char="Ø"/>
              <a:defRPr/>
            </a:pPr>
            <a:r>
              <a:rPr kumimoji="1" lang="ja-JP" altLang="en-US" sz="1600" dirty="0">
                <a:latin typeface="游ゴシック" panose="020B0400000000000000" pitchFamily="50" charset="-128"/>
                <a:ea typeface="游ゴシック" panose="020B0400000000000000" pitchFamily="50" charset="-128"/>
              </a:rPr>
              <a:t>質の高いものを選ぶことを第一とし、次に</a:t>
            </a:r>
            <a:r>
              <a:rPr kumimoji="1" lang="ja-JP" altLang="en-US" sz="1600" b="1" dirty="0">
                <a:solidFill>
                  <a:srgbClr val="FF0000"/>
                </a:solidFill>
                <a:latin typeface="游ゴシック" panose="020B0400000000000000" pitchFamily="50" charset="-128"/>
                <a:ea typeface="游ゴシック" panose="020B0400000000000000" pitchFamily="50" charset="-128"/>
              </a:rPr>
              <a:t>地域的なバランス</a:t>
            </a:r>
            <a:r>
              <a:rPr kumimoji="1" lang="ja-JP" altLang="en-US" sz="1600" dirty="0">
                <a:latin typeface="游ゴシック" panose="020B0400000000000000" pitchFamily="50" charset="-128"/>
                <a:ea typeface="游ゴシック" panose="020B0400000000000000" pitchFamily="50" charset="-128"/>
              </a:rPr>
              <a:t>について</a:t>
            </a:r>
            <a:r>
              <a:rPr kumimoji="1" lang="ja-JP" altLang="en-US" sz="1600" dirty="0" smtClean="0">
                <a:latin typeface="游ゴシック" panose="020B0400000000000000" pitchFamily="50" charset="-128"/>
                <a:ea typeface="游ゴシック" panose="020B0400000000000000" pitchFamily="50" charset="-128"/>
              </a:rPr>
              <a:t>配慮</a:t>
            </a:r>
            <a:endParaRPr kumimoji="1"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32221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第１回ビュースポットおおさか応募状況</a:t>
            </a:r>
          </a:p>
        </p:txBody>
      </p:sp>
      <p:sp>
        <p:nvSpPr>
          <p:cNvPr id="7" name="テキスト ボックス 6"/>
          <p:cNvSpPr txBox="1"/>
          <p:nvPr/>
        </p:nvSpPr>
        <p:spPr>
          <a:xfrm>
            <a:off x="130053" y="895418"/>
            <a:ext cx="8883893" cy="5517023"/>
          </a:xfrm>
          <a:prstGeom prst="rect">
            <a:avLst/>
          </a:prstGeom>
          <a:noFill/>
          <a:ln w="12700">
            <a:noFill/>
          </a:ln>
        </p:spPr>
        <p:txBody>
          <a:bodyPr wrap="square" rtlCol="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１．募集するビュースポット</a:t>
            </a:r>
          </a:p>
          <a:p>
            <a:pPr marL="361950" marR="0" lvl="0" indent="-190500" algn="l" defTabSz="4572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kumimoji="0" lang="ja-JP" altLang="en-US"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まちなみ、建物、道路、橋などの建造物や、海、山、川、樹木などの自然といった、様々な景観資源を美しく眺めることができる場所のうち、下記の要件にあてはまるものを募集</a:t>
            </a:r>
            <a:endParaRPr kumimoji="0" lang="en-US" altLang="ja-JP"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・ビュースポットが</a:t>
            </a:r>
            <a:r>
              <a:rPr kumimoji="0" lang="ja-JP" altLang="en-US" sz="1600"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大阪府内</a:t>
            </a:r>
            <a:r>
              <a:rPr kumimoji="0" lang="ja-JP" altLang="en-US"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にあること</a:t>
            </a:r>
            <a:endParaRPr kumimoji="0" lang="en-US" altLang="ja-JP"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・ビュースポットが</a:t>
            </a:r>
            <a:r>
              <a:rPr kumimoji="0" lang="ja-JP" altLang="en-US" sz="1600"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適切に維持管理</a:t>
            </a:r>
            <a:r>
              <a:rPr kumimoji="0" lang="ja-JP" altLang="en-US"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されていること</a:t>
            </a:r>
            <a:endParaRPr kumimoji="0" lang="en-US" altLang="ja-JP"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・ビュースポットへの</a:t>
            </a:r>
            <a:r>
              <a:rPr kumimoji="0" lang="ja-JP" altLang="en-US" sz="1600"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立ち入りが禁止されていない場所</a:t>
            </a:r>
            <a:r>
              <a:rPr kumimoji="0" lang="ja-JP" altLang="en-US"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であること</a:t>
            </a:r>
            <a:endParaRPr kumimoji="0" lang="en-US" altLang="ja-JP"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（有料か無料かは不問</a:t>
            </a:r>
            <a:r>
              <a:rPr kumimoji="0" lang="ja-JP" altLang="en-US" sz="16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endParaRPr kumimoji="0" lang="en-US" altLang="ja-JP" sz="16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lvl="0">
              <a:lnSpc>
                <a:spcPts val="2200"/>
              </a:lnSpc>
              <a:defRPr/>
            </a:pPr>
            <a:r>
              <a:rPr lang="ja-JP" altLang="en-US" b="1" kern="0" dirty="0">
                <a:solidFill>
                  <a:prstClr val="black"/>
                </a:solidFill>
                <a:latin typeface="游ゴシック" panose="020B0400000000000000" pitchFamily="50" charset="-128"/>
              </a:rPr>
              <a:t>２．募集要項</a:t>
            </a:r>
          </a:p>
          <a:p>
            <a:pPr marL="361950" lvl="0" indent="-190500">
              <a:lnSpc>
                <a:spcPts val="2200"/>
              </a:lnSpc>
              <a:buFont typeface="Wingdings" panose="05000000000000000000" pitchFamily="2" charset="2"/>
              <a:buChar char="Ø"/>
              <a:defRPr/>
            </a:pPr>
            <a:r>
              <a:rPr lang="ja-JP" altLang="en-US" sz="1600" kern="0" dirty="0">
                <a:solidFill>
                  <a:prstClr val="black"/>
                </a:solidFill>
                <a:latin typeface="游ゴシック" panose="020B0400000000000000" pitchFamily="50" charset="-128"/>
              </a:rPr>
              <a:t>応募資格：どなたでも応募可能</a:t>
            </a:r>
            <a:endParaRPr lang="en-US" altLang="ja-JP" sz="1600" kern="0" dirty="0">
              <a:solidFill>
                <a:prstClr val="black"/>
              </a:solidFill>
              <a:latin typeface="游ゴシック" panose="020B0400000000000000" pitchFamily="50" charset="-128"/>
            </a:endParaRPr>
          </a:p>
          <a:p>
            <a:pPr marL="361950" lvl="0" indent="-190500">
              <a:lnSpc>
                <a:spcPts val="2200"/>
              </a:lnSpc>
              <a:buFont typeface="Wingdings" panose="05000000000000000000" pitchFamily="2" charset="2"/>
              <a:buChar char="Ø"/>
              <a:defRPr/>
            </a:pPr>
            <a:r>
              <a:rPr lang="ja-JP" altLang="en-US" sz="1600" kern="0" dirty="0">
                <a:solidFill>
                  <a:prstClr val="black"/>
                </a:solidFill>
                <a:latin typeface="游ゴシック" panose="020B0400000000000000" pitchFamily="50" charset="-128"/>
              </a:rPr>
              <a:t>募集期間：</a:t>
            </a:r>
            <a:r>
              <a:rPr lang="en-US" altLang="ja-JP" sz="1600" b="1" kern="0" dirty="0">
                <a:solidFill>
                  <a:srgbClr val="FF0000"/>
                </a:solidFill>
                <a:latin typeface="游ゴシック" panose="020B0400000000000000" pitchFamily="50" charset="-128"/>
              </a:rPr>
              <a:t>2019</a:t>
            </a:r>
            <a:r>
              <a:rPr lang="ja-JP" altLang="en-US" sz="1600" b="1" kern="0" dirty="0">
                <a:solidFill>
                  <a:srgbClr val="FF0000"/>
                </a:solidFill>
                <a:latin typeface="游ゴシック" panose="020B0400000000000000" pitchFamily="50" charset="-128"/>
              </a:rPr>
              <a:t>年２月</a:t>
            </a:r>
            <a:r>
              <a:rPr lang="en-US" altLang="ja-JP" sz="1600" b="1" kern="0" dirty="0">
                <a:solidFill>
                  <a:srgbClr val="FF0000"/>
                </a:solidFill>
                <a:latin typeface="游ゴシック" panose="020B0400000000000000" pitchFamily="50" charset="-128"/>
              </a:rPr>
              <a:t>18</a:t>
            </a:r>
            <a:r>
              <a:rPr lang="ja-JP" altLang="en-US" sz="1600" b="1" kern="0" dirty="0">
                <a:solidFill>
                  <a:srgbClr val="FF0000"/>
                </a:solidFill>
                <a:latin typeface="游ゴシック" panose="020B0400000000000000" pitchFamily="50" charset="-128"/>
              </a:rPr>
              <a:t>日（月）から５月</a:t>
            </a:r>
            <a:r>
              <a:rPr lang="en-US" altLang="ja-JP" sz="1600" b="1" kern="0" dirty="0">
                <a:solidFill>
                  <a:srgbClr val="FF0000"/>
                </a:solidFill>
                <a:latin typeface="游ゴシック" panose="020B0400000000000000" pitchFamily="50" charset="-128"/>
              </a:rPr>
              <a:t>17</a:t>
            </a:r>
            <a:r>
              <a:rPr lang="ja-JP" altLang="en-US" sz="1600" b="1" kern="0" dirty="0">
                <a:solidFill>
                  <a:srgbClr val="FF0000"/>
                </a:solidFill>
                <a:latin typeface="游ゴシック" panose="020B0400000000000000" pitchFamily="50" charset="-128"/>
              </a:rPr>
              <a:t>日（金）</a:t>
            </a:r>
            <a:endParaRPr lang="en-US" altLang="ja-JP" sz="1600" b="1" kern="0" dirty="0">
              <a:solidFill>
                <a:srgbClr val="FF0000"/>
              </a:solidFill>
              <a:latin typeface="游ゴシック" panose="020B0400000000000000" pitchFamily="50" charset="-128"/>
            </a:endParaRPr>
          </a:p>
          <a:p>
            <a:pPr marL="361950" lvl="0" indent="-190500">
              <a:lnSpc>
                <a:spcPts val="2200"/>
              </a:lnSpc>
              <a:buFont typeface="Wingdings" panose="05000000000000000000" pitchFamily="2" charset="2"/>
              <a:buChar char="Ø"/>
              <a:defRPr/>
            </a:pPr>
            <a:r>
              <a:rPr lang="ja-JP" altLang="en-US" sz="1600" kern="0" dirty="0">
                <a:solidFill>
                  <a:prstClr val="black"/>
                </a:solidFill>
                <a:latin typeface="游ゴシック" panose="020B0400000000000000" pitchFamily="50" charset="-128"/>
              </a:rPr>
              <a:t>応募方法：（１）</a:t>
            </a:r>
            <a:r>
              <a:rPr lang="ja-JP" altLang="en-US" sz="1600" kern="0" dirty="0">
                <a:solidFill>
                  <a:prstClr val="black"/>
                </a:solidFill>
                <a:latin typeface="游ゴシック" panose="020B0400000000000000" pitchFamily="50" charset="-128"/>
                <a:ea typeface="游ゴシック" panose="020B0400000000000000" pitchFamily="50" charset="-128"/>
              </a:rPr>
              <a:t>メールによる応募（２）郵送による応募（３）インターネット</a:t>
            </a:r>
            <a:endParaRPr lang="en-US" altLang="ja-JP" sz="1600" kern="0" dirty="0">
              <a:solidFill>
                <a:prstClr val="black"/>
              </a:solidFill>
              <a:latin typeface="游ゴシック" panose="020B0400000000000000" pitchFamily="50" charset="-128"/>
              <a:ea typeface="游ゴシック" panose="020B0400000000000000" pitchFamily="50" charset="-128"/>
            </a:endParaRPr>
          </a:p>
          <a:p>
            <a:pPr marL="361950" lvl="0" indent="-190500">
              <a:lnSpc>
                <a:spcPts val="2200"/>
              </a:lnSpc>
              <a:buFont typeface="Wingdings" panose="05000000000000000000" pitchFamily="2" charset="2"/>
              <a:buChar char="Ø"/>
              <a:defRPr/>
            </a:pPr>
            <a:r>
              <a:rPr lang="ja-JP" altLang="en-US" sz="1600" kern="0" dirty="0">
                <a:solidFill>
                  <a:prstClr val="black"/>
                </a:solidFill>
                <a:latin typeface="游ゴシック" panose="020B0400000000000000" pitchFamily="50" charset="-128"/>
                <a:ea typeface="游ゴシック" panose="020B0400000000000000" pitchFamily="50" charset="-128"/>
              </a:rPr>
              <a:t>応募内容：（１）</a:t>
            </a:r>
            <a:r>
              <a:rPr lang="zh-TW" altLang="en-US" sz="1600" kern="0" dirty="0">
                <a:solidFill>
                  <a:prstClr val="black"/>
                </a:solidFill>
                <a:latin typeface="游ゴシック" panose="020B0400000000000000" pitchFamily="50" charset="-128"/>
                <a:ea typeface="游ゴシック" panose="020B0400000000000000" pitchFamily="50" charset="-128"/>
              </a:rPr>
              <a:t>応募者名</a:t>
            </a:r>
            <a:r>
              <a:rPr lang="ja-JP" altLang="en-US" sz="1600" kern="0" dirty="0">
                <a:solidFill>
                  <a:prstClr val="black"/>
                </a:solidFill>
                <a:latin typeface="游ゴシック" panose="020B0400000000000000" pitchFamily="50" charset="-128"/>
                <a:ea typeface="游ゴシック" panose="020B0400000000000000" pitchFamily="50" charset="-128"/>
              </a:rPr>
              <a:t>（</a:t>
            </a:r>
            <a:r>
              <a:rPr lang="zh-TW" altLang="en-US" sz="1600" kern="0" dirty="0">
                <a:solidFill>
                  <a:prstClr val="black"/>
                </a:solidFill>
                <a:latin typeface="游ゴシック" panose="020B0400000000000000" pitchFamily="50" charset="-128"/>
                <a:ea typeface="游ゴシック" panose="020B0400000000000000" pitchFamily="50" charset="-128"/>
              </a:rPr>
              <a:t>２</a:t>
            </a:r>
            <a:r>
              <a:rPr lang="ja-JP" altLang="en-US" sz="1600" kern="0" dirty="0">
                <a:solidFill>
                  <a:prstClr val="black"/>
                </a:solidFill>
                <a:latin typeface="游ゴシック" panose="020B0400000000000000" pitchFamily="50" charset="-128"/>
                <a:ea typeface="游ゴシック" panose="020B0400000000000000" pitchFamily="50" charset="-128"/>
              </a:rPr>
              <a:t>）</a:t>
            </a:r>
            <a:r>
              <a:rPr lang="zh-TW" altLang="en-US" sz="1600" kern="0" dirty="0">
                <a:solidFill>
                  <a:prstClr val="black"/>
                </a:solidFill>
                <a:latin typeface="游ゴシック" panose="020B0400000000000000" pitchFamily="50" charset="-128"/>
                <a:ea typeface="游ゴシック" panose="020B0400000000000000" pitchFamily="50" charset="-128"/>
              </a:rPr>
              <a:t>連絡先</a:t>
            </a:r>
            <a:r>
              <a:rPr lang="ja-JP" altLang="en-US" sz="1600" kern="0" dirty="0">
                <a:solidFill>
                  <a:prstClr val="black"/>
                </a:solidFill>
                <a:latin typeface="游ゴシック" panose="020B0400000000000000" pitchFamily="50" charset="-128"/>
                <a:ea typeface="游ゴシック" panose="020B0400000000000000" pitchFamily="50" charset="-128"/>
              </a:rPr>
              <a:t>（３）タイトル（４）写真の撮影時期、</a:t>
            </a:r>
            <a:endParaRPr lang="en-US" altLang="ja-JP" sz="1600" kern="0" dirty="0">
              <a:solidFill>
                <a:prstClr val="black"/>
              </a:solidFill>
              <a:latin typeface="游ゴシック" panose="020B0400000000000000" pitchFamily="50" charset="-128"/>
              <a:ea typeface="游ゴシック" panose="020B0400000000000000" pitchFamily="50" charset="-128"/>
            </a:endParaRPr>
          </a:p>
          <a:p>
            <a:pPr marL="171450" lvl="0">
              <a:lnSpc>
                <a:spcPts val="2200"/>
              </a:lnSpc>
              <a:defRPr/>
            </a:pPr>
            <a:r>
              <a:rPr lang="ja-JP" altLang="en-US" sz="1600" kern="0" dirty="0">
                <a:solidFill>
                  <a:prstClr val="black"/>
                </a:solidFill>
                <a:latin typeface="游ゴシック" panose="020B0400000000000000" pitchFamily="50" charset="-128"/>
                <a:ea typeface="游ゴシック" panose="020B0400000000000000" pitchFamily="50" charset="-128"/>
              </a:rPr>
              <a:t>　　　　　   （５）おすすめ理由、（６）ビュースポットの位置、</a:t>
            </a:r>
            <a:endParaRPr lang="en-US" altLang="ja-JP" sz="1600" kern="0" dirty="0">
              <a:solidFill>
                <a:prstClr val="black"/>
              </a:solidFill>
              <a:latin typeface="游ゴシック" panose="020B0400000000000000" pitchFamily="50" charset="-128"/>
              <a:ea typeface="游ゴシック" panose="020B0400000000000000" pitchFamily="50" charset="-128"/>
            </a:endParaRPr>
          </a:p>
          <a:p>
            <a:pPr marL="171450" lvl="0">
              <a:lnSpc>
                <a:spcPts val="2200"/>
              </a:lnSpc>
              <a:defRPr/>
            </a:pPr>
            <a:r>
              <a:rPr lang="ja-JP" altLang="en-US" sz="1600" kern="0" dirty="0">
                <a:solidFill>
                  <a:prstClr val="black"/>
                </a:solidFill>
                <a:latin typeface="游ゴシック" panose="020B0400000000000000" pitchFamily="50" charset="-128"/>
              </a:rPr>
              <a:t>　　　　　   （７）その他参考となる事項（任意）</a:t>
            </a:r>
            <a:endParaRPr lang="en-US" altLang="ja-JP" sz="1600" kern="0" dirty="0">
              <a:solidFill>
                <a:prstClr val="black"/>
              </a:solidFill>
              <a:latin typeface="游ゴシック" panose="020B0400000000000000" pitchFamily="50" charset="-128"/>
            </a:endParaRPr>
          </a:p>
          <a:p>
            <a:pPr marL="361950" lvl="0" indent="-190500">
              <a:lnSpc>
                <a:spcPts val="2200"/>
              </a:lnSpc>
              <a:buFont typeface="Wingdings" panose="05000000000000000000" pitchFamily="2" charset="2"/>
              <a:buChar char="Ø"/>
              <a:defRPr/>
            </a:pPr>
            <a:r>
              <a:rPr lang="ja-JP" altLang="en-US" sz="1600" kern="0" dirty="0">
                <a:solidFill>
                  <a:prstClr val="black"/>
                </a:solidFill>
                <a:latin typeface="游ゴシック" panose="020B0400000000000000" pitchFamily="50" charset="-128"/>
              </a:rPr>
              <a:t>注意事項：・</a:t>
            </a:r>
            <a:r>
              <a:rPr lang="ja-JP" altLang="en-US" sz="1600" b="1" kern="0" dirty="0">
                <a:solidFill>
                  <a:srgbClr val="FF0000"/>
                </a:solidFill>
                <a:latin typeface="游ゴシック" panose="020B0400000000000000" pitchFamily="50" charset="-128"/>
              </a:rPr>
              <a:t>写真の技術を問うものではない</a:t>
            </a:r>
            <a:endParaRPr lang="en-US" altLang="ja-JP" sz="1600" b="1" kern="0" dirty="0">
              <a:solidFill>
                <a:srgbClr val="FF0000"/>
              </a:solidFill>
              <a:latin typeface="游ゴシック" panose="020B0400000000000000" pitchFamily="50" charset="-128"/>
            </a:endParaRPr>
          </a:p>
          <a:p>
            <a:pPr marL="171450" lvl="0">
              <a:lnSpc>
                <a:spcPts val="2200"/>
              </a:lnSpc>
              <a:defRPr/>
            </a:pPr>
            <a:r>
              <a:rPr lang="ja-JP" altLang="en-US" sz="1600" kern="0" dirty="0">
                <a:solidFill>
                  <a:prstClr val="black"/>
                </a:solidFill>
                <a:latin typeface="游ゴシック" panose="020B0400000000000000" pitchFamily="50" charset="-128"/>
              </a:rPr>
              <a:t>　　　　　　・</a:t>
            </a:r>
            <a:r>
              <a:rPr lang="ja-JP" altLang="en-US" sz="1600" b="1" kern="0" dirty="0">
                <a:solidFill>
                  <a:srgbClr val="FF0000"/>
                </a:solidFill>
                <a:latin typeface="游ゴシック" panose="020B0400000000000000" pitchFamily="50" charset="-128"/>
              </a:rPr>
              <a:t>人間の視野角と同じ範囲を撮影したもの</a:t>
            </a:r>
            <a:endParaRPr lang="en-US" altLang="ja-JP" sz="1600" b="1" kern="0" dirty="0">
              <a:solidFill>
                <a:srgbClr val="FF0000"/>
              </a:solidFill>
              <a:latin typeface="游ゴシック" panose="020B0400000000000000" pitchFamily="50" charset="-128"/>
            </a:endParaRPr>
          </a:p>
          <a:p>
            <a:pPr marL="171450" lvl="0">
              <a:lnSpc>
                <a:spcPts val="2200"/>
              </a:lnSpc>
              <a:defRPr/>
            </a:pPr>
            <a:r>
              <a:rPr lang="ja-JP" altLang="en-US" sz="1600" kern="0" dirty="0">
                <a:solidFill>
                  <a:prstClr val="black"/>
                </a:solidFill>
                <a:latin typeface="游ゴシック" panose="020B0400000000000000" pitchFamily="50" charset="-128"/>
              </a:rPr>
              <a:t>　　　　　　　（超望遠や超広角レンズ等により撮影したものでないこと）　</a:t>
            </a:r>
            <a:endParaRPr lang="en-US" altLang="ja-JP" sz="1600" kern="0" dirty="0">
              <a:solidFill>
                <a:prstClr val="black"/>
              </a:solidFill>
              <a:latin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endParaRPr lang="en-US" altLang="ja-JP" sz="1600" kern="0" dirty="0">
              <a:solidFill>
                <a:prstClr val="black"/>
              </a:solidFill>
              <a:latin typeface="游ゴシック" panose="020B0400000000000000" pitchFamily="50" charset="-128"/>
              <a:ea typeface="游ゴシック" panose="020B0400000000000000" pitchFamily="50" charset="-128"/>
            </a:endParaRPr>
          </a:p>
        </p:txBody>
      </p:sp>
      <p:sp>
        <p:nvSpPr>
          <p:cNvPr id="9"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4454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79512" y="115922"/>
            <a:ext cx="8326796" cy="6645409"/>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３．エリア別・カテゴリ別の応募・選定状況</a:t>
            </a:r>
            <a:endPar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「都市景観ビジョン・大阪」における</a:t>
            </a:r>
            <a:r>
              <a:rPr kumimoji="1" lang="en-US" altLang="ja-JP" sz="16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大阪の主な景観上重要な要素</a:t>
            </a:r>
            <a:r>
              <a:rPr kumimoji="1" lang="en-US" altLang="ja-JP" sz="16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で分類　</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 name="表 1"/>
          <p:cNvGraphicFramePr>
            <a:graphicFrameLocks noGrp="1"/>
          </p:cNvGraphicFramePr>
          <p:nvPr>
            <p:extLst/>
          </p:nvPr>
        </p:nvGraphicFramePr>
        <p:xfrm>
          <a:off x="287523" y="770202"/>
          <a:ext cx="8568953" cy="5317596"/>
        </p:xfrm>
        <a:graphic>
          <a:graphicData uri="http://schemas.openxmlformats.org/drawingml/2006/table">
            <a:tbl>
              <a:tblPr firstRow="1" bandRow="1">
                <a:tableStyleId>{616DA210-FB5B-4158-B5E0-FEB733F419BA}</a:tableStyleId>
              </a:tblPr>
              <a:tblGrid>
                <a:gridCol w="1960511">
                  <a:extLst>
                    <a:ext uri="{9D8B030D-6E8A-4147-A177-3AD203B41FA5}">
                      <a16:colId xmlns:a16="http://schemas.microsoft.com/office/drawing/2014/main" val="4216197973"/>
                    </a:ext>
                  </a:extLst>
                </a:gridCol>
                <a:gridCol w="4697294">
                  <a:extLst>
                    <a:ext uri="{9D8B030D-6E8A-4147-A177-3AD203B41FA5}">
                      <a16:colId xmlns:a16="http://schemas.microsoft.com/office/drawing/2014/main" val="341508336"/>
                    </a:ext>
                  </a:extLst>
                </a:gridCol>
                <a:gridCol w="1011048">
                  <a:extLst>
                    <a:ext uri="{9D8B030D-6E8A-4147-A177-3AD203B41FA5}">
                      <a16:colId xmlns:a16="http://schemas.microsoft.com/office/drawing/2014/main" val="4044357023"/>
                    </a:ext>
                  </a:extLst>
                </a:gridCol>
                <a:gridCol w="900100">
                  <a:extLst>
                    <a:ext uri="{9D8B030D-6E8A-4147-A177-3AD203B41FA5}">
                      <a16:colId xmlns:a16="http://schemas.microsoft.com/office/drawing/2014/main" val="1479013009"/>
                    </a:ext>
                  </a:extLst>
                </a:gridCol>
              </a:tblGrid>
              <a:tr h="504782">
                <a:tc gridSpan="2">
                  <a:txBody>
                    <a:bodyPr/>
                    <a:lstStyle/>
                    <a:p>
                      <a:r>
                        <a:rPr kumimoji="1" lang="ja-JP" altLang="en-US" sz="1600" b="1" dirty="0">
                          <a:latin typeface="+mn-ea"/>
                          <a:ea typeface="+mn-ea"/>
                        </a:rPr>
                        <a:t>全応募数・選定数</a:t>
                      </a: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b="0" dirty="0">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1" dirty="0">
                          <a:latin typeface="+mn-ea"/>
                          <a:ea typeface="+mn-ea"/>
                        </a:rPr>
                        <a:t>１３５件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２８件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7880580"/>
                  </a:ext>
                </a:extLst>
              </a:tr>
              <a:tr h="504782">
                <a:tc rowSpan="5">
                  <a:txBody>
                    <a:bodyPr/>
                    <a:lstStyle/>
                    <a:p>
                      <a:r>
                        <a:rPr kumimoji="1" lang="ja-JP" altLang="en-US" sz="1600" b="1" dirty="0">
                          <a:latin typeface="+mn-ea"/>
                          <a:ea typeface="+mn-ea"/>
                        </a:rPr>
                        <a:t>エリア別</a:t>
                      </a:r>
                      <a:endParaRPr kumimoji="1" lang="en-US" altLang="ja-JP" sz="1600" b="1" dirty="0">
                        <a:latin typeface="+mn-ea"/>
                        <a:ea typeface="+mn-ea"/>
                      </a:endParaRPr>
                    </a:p>
                    <a:p>
                      <a:r>
                        <a:rPr kumimoji="1" lang="ja-JP" altLang="en-US" sz="1600" b="1" dirty="0">
                          <a:latin typeface="+mn-ea"/>
                          <a:ea typeface="+mn-ea"/>
                        </a:rPr>
                        <a:t>（視点場の所在）</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大阪市内</a:t>
                      </a:r>
                      <a:endParaRPr kumimoji="1" lang="en-US" altLang="ja-JP"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４７件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１７件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504782">
                <a:tc vMerge="1">
                  <a:txBody>
                    <a:bodyPr/>
                    <a:lstStyle/>
                    <a:p>
                      <a:endParaRPr kumimoji="1" lang="ja-JP" altLang="en-US"/>
                    </a:p>
                  </a:txBody>
                  <a:tcPr/>
                </a:tc>
                <a:tc>
                  <a:txBody>
                    <a:bodyPr/>
                    <a:lstStyle/>
                    <a:p>
                      <a:r>
                        <a:rPr kumimoji="1" lang="ja-JP" altLang="en-US" sz="1600" b="1" dirty="0">
                          <a:latin typeface="+mn-ea"/>
                          <a:ea typeface="+mn-ea"/>
                        </a:rPr>
                        <a:t>北大阪</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２９件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３件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504782">
                <a:tc vMerge="1">
                  <a:txBody>
                    <a:bodyPr/>
                    <a:lstStyle/>
                    <a:p>
                      <a:endParaRPr kumimoji="1" lang="ja-JP" altLang="en-US"/>
                    </a:p>
                  </a:txBody>
                  <a:tcPr/>
                </a:tc>
                <a:tc>
                  <a:txBody>
                    <a:bodyPr/>
                    <a:lstStyle/>
                    <a:p>
                      <a:r>
                        <a:rPr kumimoji="1" lang="ja-JP" altLang="en-US" sz="1600" b="1" dirty="0">
                          <a:latin typeface="+mn-ea"/>
                          <a:ea typeface="+mn-ea"/>
                        </a:rPr>
                        <a:t>東大阪</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１７件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１件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504782">
                <a:tc vMerge="1">
                  <a:txBody>
                    <a:bodyPr/>
                    <a:lstStyle/>
                    <a:p>
                      <a:endParaRPr kumimoji="1" lang="ja-JP" altLang="en-US"/>
                    </a:p>
                  </a:txBody>
                  <a:tcPr/>
                </a:tc>
                <a:tc>
                  <a:txBody>
                    <a:bodyPr/>
                    <a:lstStyle/>
                    <a:p>
                      <a:r>
                        <a:rPr kumimoji="1" lang="ja-JP" altLang="en-US" sz="1600" b="1" dirty="0">
                          <a:latin typeface="+mn-ea"/>
                          <a:ea typeface="+mn-ea"/>
                        </a:rPr>
                        <a:t>南河内</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２７件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５件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19915"/>
                  </a:ext>
                </a:extLst>
              </a:tr>
              <a:tr h="504782">
                <a:tc vMerge="1">
                  <a:txBody>
                    <a:bodyPr/>
                    <a:lstStyle/>
                    <a:p>
                      <a:endParaRPr kumimoji="1" lang="ja-JP" altLang="en-US"/>
                    </a:p>
                  </a:txBody>
                  <a:tcPr/>
                </a:tc>
                <a:tc>
                  <a:txBody>
                    <a:bodyPr/>
                    <a:lstStyle/>
                    <a:p>
                      <a:r>
                        <a:rPr kumimoji="1" lang="ja-JP" altLang="en-US" sz="1600" b="1" dirty="0">
                          <a:latin typeface="+mn-ea"/>
                          <a:ea typeface="+mn-ea"/>
                        </a:rPr>
                        <a:t>泉州</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１５件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２件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326812"/>
                  </a:ext>
                </a:extLst>
              </a:tr>
              <a:tr h="504782">
                <a:tc rowSpan="4">
                  <a:txBody>
                    <a:bodyPr/>
                    <a:lstStyle/>
                    <a:p>
                      <a:r>
                        <a:rPr kumimoji="1" lang="ja-JP" altLang="en-US" sz="1600" b="1" dirty="0">
                          <a:latin typeface="+mn-ea"/>
                          <a:ea typeface="+mn-ea"/>
                        </a:rPr>
                        <a:t>カテゴリー別</a:t>
                      </a:r>
                      <a:r>
                        <a:rPr kumimoji="1" lang="en-US" altLang="ja-JP" sz="1600" b="1" dirty="0">
                          <a:latin typeface="+mn-ea"/>
                          <a:ea typeface="+mn-ea"/>
                        </a:rPr>
                        <a:t>※</a:t>
                      </a:r>
                    </a:p>
                    <a:p>
                      <a:r>
                        <a:rPr kumimoji="1" lang="ja-JP" altLang="en-US" sz="1600" b="1" dirty="0">
                          <a:latin typeface="+mn-ea"/>
                          <a:ea typeface="+mn-ea"/>
                        </a:rPr>
                        <a:t>（視対象の分類）</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地形特性</a:t>
                      </a:r>
                      <a:endParaRPr kumimoji="1" lang="en-US" altLang="ja-JP" sz="1600" b="1" dirty="0">
                        <a:latin typeface="+mn-ea"/>
                        <a:ea typeface="+mn-ea"/>
                      </a:endParaRPr>
                    </a:p>
                    <a:p>
                      <a:r>
                        <a:rPr kumimoji="1" lang="ja-JP" altLang="en-US" sz="1600" b="1" dirty="0">
                          <a:latin typeface="+mn-ea"/>
                          <a:ea typeface="+mn-ea"/>
                        </a:rPr>
                        <a:t>（山並み、海岸、平野、中流河川等）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６３件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１１件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504782">
                <a:tc vMerge="1">
                  <a:txBody>
                    <a:bodyPr/>
                    <a:lstStyle/>
                    <a:p>
                      <a:endParaRPr kumimoji="1" lang="ja-JP" altLang="en-US"/>
                    </a:p>
                  </a:txBody>
                  <a:tcPr/>
                </a:tc>
                <a:tc>
                  <a:txBody>
                    <a:bodyPr/>
                    <a:lstStyle/>
                    <a:p>
                      <a:r>
                        <a:rPr kumimoji="1" lang="ja-JP" altLang="en-US" sz="1600" b="1" dirty="0">
                          <a:latin typeface="+mn-ea"/>
                          <a:ea typeface="+mn-ea"/>
                        </a:rPr>
                        <a:t>歴史特性</a:t>
                      </a:r>
                      <a:endParaRPr kumimoji="1" lang="en-US" altLang="ja-JP" sz="1600" b="1" dirty="0">
                        <a:latin typeface="+mn-ea"/>
                        <a:ea typeface="+mn-ea"/>
                      </a:endParaRPr>
                    </a:p>
                    <a:p>
                      <a:r>
                        <a:rPr kumimoji="1" lang="ja-JP" altLang="en-US" sz="1600" b="1" dirty="0">
                          <a:latin typeface="+mn-ea"/>
                          <a:ea typeface="+mn-ea"/>
                        </a:rPr>
                        <a:t>（歴史的街道、古墳群、寺内町、城郭等）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２４件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９件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49331"/>
                  </a:ext>
                </a:extLst>
              </a:tr>
              <a:tr h="504782">
                <a:tc vMerge="1">
                  <a:txBody>
                    <a:bodyPr/>
                    <a:lstStyle/>
                    <a:p>
                      <a:endParaRPr kumimoji="1" lang="ja-JP" altLang="en-US"/>
                    </a:p>
                  </a:txBody>
                  <a:tcPr/>
                </a:tc>
                <a:tc>
                  <a:txBody>
                    <a:bodyPr/>
                    <a:lstStyle/>
                    <a:p>
                      <a:r>
                        <a:rPr kumimoji="1" lang="ja-JP" altLang="en-US" sz="1600" b="1" dirty="0">
                          <a:latin typeface="+mn-ea"/>
                          <a:ea typeface="+mn-ea"/>
                        </a:rPr>
                        <a:t>都市・インフラ特性</a:t>
                      </a:r>
                      <a:endParaRPr kumimoji="1" lang="en-US" altLang="ja-JP" sz="1600" b="1" dirty="0">
                        <a:latin typeface="+mn-ea"/>
                        <a:ea typeface="+mn-ea"/>
                      </a:endParaRPr>
                    </a:p>
                    <a:p>
                      <a:r>
                        <a:rPr kumimoji="1" lang="ja-JP" altLang="en-US" sz="1600" b="1" dirty="0">
                          <a:latin typeface="+mn-ea"/>
                          <a:ea typeface="+mn-ea"/>
                        </a:rPr>
                        <a:t>（広域幹線道路、鉄軌道、大規模公園、港湾等）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１６件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２件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671560"/>
                  </a:ext>
                </a:extLst>
              </a:tr>
              <a:tr h="504782">
                <a:tc vMerge="1">
                  <a:txBody>
                    <a:bodyPr/>
                    <a:lstStyle/>
                    <a:p>
                      <a:endParaRPr kumimoji="1" lang="ja-JP" altLang="en-US"/>
                    </a:p>
                  </a:txBody>
                  <a:tcPr/>
                </a:tc>
                <a:tc>
                  <a:txBody>
                    <a:bodyPr/>
                    <a:lstStyle/>
                    <a:p>
                      <a:r>
                        <a:rPr kumimoji="1" lang="ja-JP" altLang="en-US" sz="1600" b="1" dirty="0">
                          <a:latin typeface="+mn-ea"/>
                          <a:ea typeface="+mn-ea"/>
                        </a:rPr>
                        <a:t>土地利用特性</a:t>
                      </a:r>
                      <a:endParaRPr kumimoji="1" lang="en-US" altLang="ja-JP" sz="1600" b="1" dirty="0">
                        <a:latin typeface="+mn-ea"/>
                        <a:ea typeface="+mn-ea"/>
                      </a:endParaRPr>
                    </a:p>
                    <a:p>
                      <a:r>
                        <a:rPr kumimoji="1" lang="ja-JP" altLang="en-US" sz="1600" b="1" dirty="0">
                          <a:latin typeface="+mn-ea"/>
                          <a:ea typeface="+mn-ea"/>
                        </a:rPr>
                        <a:t>（超高層ビル群、工業用地、大規模建築物等）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３２件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６件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1938793"/>
                  </a:ext>
                </a:extLst>
              </a:tr>
            </a:tbl>
          </a:graphicData>
        </a:graphic>
      </p:graphicFrame>
      <p:sp>
        <p:nvSpPr>
          <p:cNvPr id="7"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4</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29799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横巻き 8"/>
          <p:cNvSpPr/>
          <p:nvPr/>
        </p:nvSpPr>
        <p:spPr>
          <a:xfrm>
            <a:off x="171352" y="518434"/>
            <a:ext cx="2626158" cy="667861"/>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誰もが知る大阪の景観</a:t>
            </a:r>
            <a:endPar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0" name="図 9"/>
          <p:cNvPicPr>
            <a:picLocks noChangeAspect="1"/>
          </p:cNvPicPr>
          <p:nvPr/>
        </p:nvPicPr>
        <p:blipFill>
          <a:blip r:embed="rId3"/>
          <a:stretch>
            <a:fillRect/>
          </a:stretch>
        </p:blipFill>
        <p:spPr>
          <a:xfrm>
            <a:off x="808839" y="1186295"/>
            <a:ext cx="3121551" cy="2340000"/>
          </a:xfrm>
          <a:prstGeom prst="rect">
            <a:avLst/>
          </a:prstGeom>
        </p:spPr>
      </p:pic>
      <p:sp>
        <p:nvSpPr>
          <p:cNvPr id="11" name="テキスト ボックス 10"/>
          <p:cNvSpPr txBox="1"/>
          <p:nvPr/>
        </p:nvSpPr>
        <p:spPr>
          <a:xfrm>
            <a:off x="299979" y="3503417"/>
            <a:ext cx="3945639"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通天閣を眺める新世界</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（大阪市浪速区）</a:t>
            </a:r>
          </a:p>
        </p:txBody>
      </p:sp>
      <p:pic>
        <p:nvPicPr>
          <p:cNvPr id="14" name="図 13"/>
          <p:cNvPicPr>
            <a:picLocks noChangeAspect="1"/>
          </p:cNvPicPr>
          <p:nvPr/>
        </p:nvPicPr>
        <p:blipFill>
          <a:blip r:embed="rId4"/>
          <a:stretch>
            <a:fillRect/>
          </a:stretch>
        </p:blipFill>
        <p:spPr>
          <a:xfrm>
            <a:off x="634881" y="4057374"/>
            <a:ext cx="3321529" cy="2340000"/>
          </a:xfrm>
          <a:prstGeom prst="rect">
            <a:avLst/>
          </a:prstGeom>
        </p:spPr>
      </p:pic>
      <p:sp>
        <p:nvSpPr>
          <p:cNvPr id="15" name="テキスト ボックス 14"/>
          <p:cNvSpPr txBox="1"/>
          <p:nvPr/>
        </p:nvSpPr>
        <p:spPr>
          <a:xfrm>
            <a:off x="4132260" y="3534154"/>
            <a:ext cx="4809954"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大阪城天守閣を眺めるＫＫＲホテル大阪のテラス</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（大阪市中央区）</a:t>
            </a:r>
          </a:p>
        </p:txBody>
      </p:sp>
      <p:sp>
        <p:nvSpPr>
          <p:cNvPr id="16" name="テキスト ボックス 15"/>
          <p:cNvSpPr txBox="1"/>
          <p:nvPr/>
        </p:nvSpPr>
        <p:spPr>
          <a:xfrm>
            <a:off x="201192" y="6346617"/>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大阪市中央公会堂と高層ビル群を眺める中之島公園</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（大阪市北区）</a:t>
            </a:r>
          </a:p>
        </p:txBody>
      </p:sp>
      <p:pic>
        <p:nvPicPr>
          <p:cNvPr id="17" name="図 16"/>
          <p:cNvPicPr>
            <a:picLocks noChangeAspect="1"/>
          </p:cNvPicPr>
          <p:nvPr/>
        </p:nvPicPr>
        <p:blipFill>
          <a:blip r:embed="rId5"/>
          <a:stretch>
            <a:fillRect/>
          </a:stretch>
        </p:blipFill>
        <p:spPr>
          <a:xfrm>
            <a:off x="4643889" y="1206861"/>
            <a:ext cx="3500700" cy="2340000"/>
          </a:xfrm>
          <a:prstGeom prst="rect">
            <a:avLst/>
          </a:prstGeom>
        </p:spPr>
      </p:pic>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7953" y="4088111"/>
            <a:ext cx="3128588" cy="2340000"/>
          </a:xfrm>
          <a:prstGeom prst="rect">
            <a:avLst/>
          </a:prstGeom>
        </p:spPr>
      </p:pic>
      <p:sp>
        <p:nvSpPr>
          <p:cNvPr id="19" name="テキスト ボックス 18"/>
          <p:cNvSpPr txBox="1"/>
          <p:nvPr/>
        </p:nvSpPr>
        <p:spPr>
          <a:xfrm>
            <a:off x="4518984" y="6377354"/>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ビルの間に沈む夕日を眺める大阪駅「天空の農園」</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（大阪市北区）</a:t>
            </a:r>
          </a:p>
        </p:txBody>
      </p:sp>
      <p:sp>
        <p:nvSpPr>
          <p:cNvPr id="13" name="正方形/長方形 12"/>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第１回ビュースポットおおさか　選定結果</a:t>
            </a:r>
            <a:endPar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5</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88017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横巻き 8"/>
          <p:cNvSpPr/>
          <p:nvPr/>
        </p:nvSpPr>
        <p:spPr>
          <a:xfrm>
            <a:off x="171352" y="15209"/>
            <a:ext cx="2626158" cy="667861"/>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自然を感じる美しい景観</a:t>
            </a:r>
          </a:p>
        </p:txBody>
      </p:sp>
      <p:sp>
        <p:nvSpPr>
          <p:cNvPr id="11" name="テキスト ボックス 10"/>
          <p:cNvSpPr txBox="1"/>
          <p:nvPr/>
        </p:nvSpPr>
        <p:spPr>
          <a:xfrm>
            <a:off x="353652" y="3299382"/>
            <a:ext cx="3945639"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箕面大滝を眺める瀧前休憩所</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（箕面市）</a:t>
            </a:r>
          </a:p>
        </p:txBody>
      </p:sp>
      <p:sp>
        <p:nvSpPr>
          <p:cNvPr id="15" name="テキスト ボックス 14"/>
          <p:cNvSpPr txBox="1"/>
          <p:nvPr/>
        </p:nvSpPr>
        <p:spPr>
          <a:xfrm>
            <a:off x="4173088" y="3299382"/>
            <a:ext cx="4809954"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下赤阪の棚田を眺める下赤坂城跡</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（千早赤阪村）</a:t>
            </a:r>
          </a:p>
        </p:txBody>
      </p:sp>
      <p:sp>
        <p:nvSpPr>
          <p:cNvPr id="16" name="テキスト ボックス 15"/>
          <p:cNvSpPr txBox="1"/>
          <p:nvPr/>
        </p:nvSpPr>
        <p:spPr>
          <a:xfrm>
            <a:off x="219112" y="6334780"/>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大阪湾と夕陽を眺める中央突堤ダイヤモンドポイント</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（大阪市港区）</a:t>
            </a:r>
          </a:p>
        </p:txBody>
      </p:sp>
      <p:sp>
        <p:nvSpPr>
          <p:cNvPr id="19" name="テキスト ボックス 18"/>
          <p:cNvSpPr txBox="1"/>
          <p:nvPr/>
        </p:nvSpPr>
        <p:spPr>
          <a:xfrm>
            <a:off x="4527652" y="6334780"/>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大阪平野の景色を眺める水呑地蔵尊</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（八尾市）</a:t>
            </a:r>
          </a:p>
        </p:txBody>
      </p:sp>
      <p:pic>
        <p:nvPicPr>
          <p:cNvPr id="13" name="図 12"/>
          <p:cNvPicPr>
            <a:picLocks noChangeAspect="1"/>
          </p:cNvPicPr>
          <p:nvPr/>
        </p:nvPicPr>
        <p:blipFill rotWithShape="1">
          <a:blip r:embed="rId3"/>
          <a:srcRect l="4997" t="289" r="8081" b="-289"/>
          <a:stretch/>
        </p:blipFill>
        <p:spPr>
          <a:xfrm>
            <a:off x="5014604" y="815382"/>
            <a:ext cx="3396929" cy="2520000"/>
          </a:xfrm>
          <a:prstGeom prst="rect">
            <a:avLst/>
          </a:prstGeom>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802" y="815382"/>
            <a:ext cx="3365578" cy="2520000"/>
          </a:xfrm>
          <a:prstGeom prst="rect">
            <a:avLst/>
          </a:prstGeom>
        </p:spPr>
      </p:pic>
      <p:pic>
        <p:nvPicPr>
          <p:cNvPr id="21" name="図 20"/>
          <p:cNvPicPr>
            <a:picLocks noChangeAspect="1"/>
          </p:cNvPicPr>
          <p:nvPr/>
        </p:nvPicPr>
        <p:blipFill>
          <a:blip r:embed="rId5"/>
          <a:stretch>
            <a:fillRect/>
          </a:stretch>
        </p:blipFill>
        <p:spPr>
          <a:xfrm>
            <a:off x="750236" y="3835931"/>
            <a:ext cx="3362141" cy="2520000"/>
          </a:xfrm>
          <a:prstGeom prst="rect">
            <a:avLst/>
          </a:prstGeom>
        </p:spPr>
      </p:pic>
      <p:pic>
        <p:nvPicPr>
          <p:cNvPr id="22" name="図 21"/>
          <p:cNvPicPr>
            <a:picLocks noChangeAspect="1"/>
          </p:cNvPicPr>
          <p:nvPr/>
        </p:nvPicPr>
        <p:blipFill>
          <a:blip r:embed="rId6"/>
          <a:stretch>
            <a:fillRect/>
          </a:stretch>
        </p:blipFill>
        <p:spPr>
          <a:xfrm>
            <a:off x="5073508" y="3835931"/>
            <a:ext cx="3357271" cy="2520000"/>
          </a:xfrm>
          <a:prstGeom prst="rect">
            <a:avLst/>
          </a:prstGeom>
        </p:spPr>
      </p:pic>
      <p:sp>
        <p:nvSpPr>
          <p:cNvPr id="14"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6</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983795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横巻き 8"/>
          <p:cNvSpPr/>
          <p:nvPr/>
        </p:nvSpPr>
        <p:spPr>
          <a:xfrm>
            <a:off x="152972" y="32296"/>
            <a:ext cx="2626158" cy="667861"/>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歴史を感じる美しい景観</a:t>
            </a:r>
          </a:p>
        </p:txBody>
      </p:sp>
      <p:sp>
        <p:nvSpPr>
          <p:cNvPr id="11" name="テキスト ボックス 10"/>
          <p:cNvSpPr txBox="1"/>
          <p:nvPr/>
        </p:nvSpPr>
        <p:spPr>
          <a:xfrm>
            <a:off x="365068" y="3193707"/>
            <a:ext cx="3945639"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応神天皇陵を眺める拝所</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（羽曳野市）</a:t>
            </a:r>
          </a:p>
        </p:txBody>
      </p:sp>
      <p:sp>
        <p:nvSpPr>
          <p:cNvPr id="15" name="テキスト ボックス 14"/>
          <p:cNvSpPr txBox="1"/>
          <p:nvPr/>
        </p:nvSpPr>
        <p:spPr>
          <a:xfrm>
            <a:off x="4177032" y="3222414"/>
            <a:ext cx="4809954"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叡福寺と夕日を眺める太子・和みの広場</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（太子町）</a:t>
            </a:r>
          </a:p>
        </p:txBody>
      </p:sp>
      <p:sp>
        <p:nvSpPr>
          <p:cNvPr id="16" name="テキスト ボックス 15"/>
          <p:cNvSpPr txBox="1"/>
          <p:nvPr/>
        </p:nvSpPr>
        <p:spPr>
          <a:xfrm>
            <a:off x="171352" y="6240233"/>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寺内町のまちなみを眺める興正寺（富田林別院）前</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（富田林市）</a:t>
            </a:r>
          </a:p>
        </p:txBody>
      </p:sp>
      <p:sp>
        <p:nvSpPr>
          <p:cNvPr id="19" name="テキスト ボックス 18"/>
          <p:cNvSpPr txBox="1"/>
          <p:nvPr/>
        </p:nvSpPr>
        <p:spPr>
          <a:xfrm>
            <a:off x="4504424" y="6255038"/>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岸和田城を眺める岸和田高校前</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（岸和田市）</a:t>
            </a:r>
          </a:p>
        </p:txBody>
      </p:sp>
      <p:pic>
        <p:nvPicPr>
          <p:cNvPr id="12" name="図 11"/>
          <p:cNvPicPr>
            <a:picLocks noChangeAspect="1"/>
          </p:cNvPicPr>
          <p:nvPr/>
        </p:nvPicPr>
        <p:blipFill>
          <a:blip r:embed="rId3"/>
          <a:stretch>
            <a:fillRect/>
          </a:stretch>
        </p:blipFill>
        <p:spPr>
          <a:xfrm>
            <a:off x="780761" y="3716927"/>
            <a:ext cx="3387210" cy="2520000"/>
          </a:xfrm>
          <a:prstGeom prst="rect">
            <a:avLst/>
          </a:prstGeom>
        </p:spPr>
      </p:pic>
      <p:pic>
        <p:nvPicPr>
          <p:cNvPr id="14" name="図 13"/>
          <p:cNvPicPr>
            <a:picLocks noChangeAspect="1"/>
          </p:cNvPicPr>
          <p:nvPr/>
        </p:nvPicPr>
        <p:blipFill rotWithShape="1">
          <a:blip r:embed="rId4"/>
          <a:srcRect l="7466" r="4760"/>
          <a:stretch/>
        </p:blipFill>
        <p:spPr>
          <a:xfrm>
            <a:off x="5074799" y="723757"/>
            <a:ext cx="3341142" cy="2520000"/>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762" y="709707"/>
            <a:ext cx="3359999" cy="2520000"/>
          </a:xfrm>
          <a:prstGeom prst="rect">
            <a:avLst/>
          </a:prstGeom>
        </p:spPr>
      </p:pic>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2138" y="3750933"/>
            <a:ext cx="3804707" cy="2520000"/>
          </a:xfrm>
          <a:prstGeom prst="rect">
            <a:avLst/>
          </a:prstGeom>
        </p:spPr>
      </p:pic>
      <p:sp>
        <p:nvSpPr>
          <p:cNvPr id="13"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7</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31031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横巻き 8"/>
          <p:cNvSpPr/>
          <p:nvPr/>
        </p:nvSpPr>
        <p:spPr>
          <a:xfrm>
            <a:off x="171352" y="0"/>
            <a:ext cx="2626158" cy="667861"/>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今の時代を表す景観</a:t>
            </a:r>
          </a:p>
        </p:txBody>
      </p:sp>
      <p:sp>
        <p:nvSpPr>
          <p:cNvPr id="11" name="テキスト ボックス 10"/>
          <p:cNvSpPr txBox="1"/>
          <p:nvPr/>
        </p:nvSpPr>
        <p:spPr>
          <a:xfrm>
            <a:off x="519616" y="3242571"/>
            <a:ext cx="3945639"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大阪湾を眺めるさきしまコスモタワー展望台</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（大阪市住之江区）</a:t>
            </a:r>
          </a:p>
        </p:txBody>
      </p:sp>
      <p:sp>
        <p:nvSpPr>
          <p:cNvPr id="15" name="テキスト ボックス 14"/>
          <p:cNvSpPr txBox="1"/>
          <p:nvPr/>
        </p:nvSpPr>
        <p:spPr>
          <a:xfrm>
            <a:off x="7358783" y="1417804"/>
            <a:ext cx="1501941" cy="907941"/>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あべのハルカスを眺める阪堺電車「阿倍野停留場」</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（大阪市阿倍野区）</a:t>
            </a:r>
          </a:p>
        </p:txBody>
      </p:sp>
      <p:sp>
        <p:nvSpPr>
          <p:cNvPr id="16" name="テキスト ボックス 15"/>
          <p:cNvSpPr txBox="1"/>
          <p:nvPr/>
        </p:nvSpPr>
        <p:spPr>
          <a:xfrm>
            <a:off x="288445" y="6317554"/>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港大橋を眺める港区築港の親水護岸</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（大阪市港区）</a:t>
            </a:r>
          </a:p>
        </p:txBody>
      </p:sp>
      <p:sp>
        <p:nvSpPr>
          <p:cNvPr id="19" name="テキスト ボックス 18"/>
          <p:cNvSpPr txBox="1"/>
          <p:nvPr/>
        </p:nvSpPr>
        <p:spPr>
          <a:xfrm>
            <a:off x="7369151" y="4446882"/>
            <a:ext cx="1501941" cy="954107"/>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高石の工場夜景を眺める</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市道高砂１号線</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（高石市）</a:t>
            </a:r>
          </a:p>
        </p:txBody>
      </p:sp>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t="11034"/>
          <a:stretch/>
        </p:blipFill>
        <p:spPr>
          <a:xfrm>
            <a:off x="4932327" y="3567992"/>
            <a:ext cx="2399961" cy="3202746"/>
          </a:xfrm>
          <a:prstGeom prst="rect">
            <a:avLst/>
          </a:prstGeom>
        </p:spPr>
      </p:pic>
      <p:pic>
        <p:nvPicPr>
          <p:cNvPr id="20" name="図 19"/>
          <p:cNvPicPr>
            <a:picLocks noChangeAspect="1"/>
          </p:cNvPicPr>
          <p:nvPr/>
        </p:nvPicPr>
        <p:blipFill>
          <a:blip r:embed="rId4"/>
          <a:stretch>
            <a:fillRect/>
          </a:stretch>
        </p:blipFill>
        <p:spPr>
          <a:xfrm>
            <a:off x="869274" y="3819216"/>
            <a:ext cx="3370755" cy="2520000"/>
          </a:xfrm>
          <a:prstGeom prst="rect">
            <a:avLst/>
          </a:prstGeom>
        </p:spPr>
      </p:pic>
      <p:pic>
        <p:nvPicPr>
          <p:cNvPr id="21" name="図 20"/>
          <p:cNvPicPr>
            <a:picLocks noChangeAspect="1"/>
          </p:cNvPicPr>
          <p:nvPr/>
        </p:nvPicPr>
        <p:blipFill>
          <a:blip r:embed="rId5"/>
          <a:stretch>
            <a:fillRect/>
          </a:stretch>
        </p:blipFill>
        <p:spPr>
          <a:xfrm>
            <a:off x="4882781" y="142699"/>
            <a:ext cx="2449507" cy="3240000"/>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274" y="760844"/>
            <a:ext cx="3360002" cy="2520000"/>
          </a:xfrm>
          <a:prstGeom prst="rect">
            <a:avLst/>
          </a:prstGeom>
        </p:spPr>
      </p:pic>
      <p:sp>
        <p:nvSpPr>
          <p:cNvPr id="14"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8</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26062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9480" y="630076"/>
            <a:ext cx="8504919" cy="930639"/>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１．大阪府</a:t>
            </a:r>
            <a:r>
              <a:rPr kumimoji="1" lang="en-US" altLang="ja-JP"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HP</a:t>
            </a: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による情報発信</a:t>
            </a:r>
          </a:p>
          <a:p>
            <a:pPr marL="361950" marR="0" lvl="0" indent="-1905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各ビュースポットを府のホームページで紹介（</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9</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月</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25</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日公開）</a:t>
            </a:r>
            <a:endPar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a:blip r:embed="rId3"/>
          <a:stretch>
            <a:fillRect/>
          </a:stretch>
        </p:blipFill>
        <p:spPr>
          <a:xfrm>
            <a:off x="321142" y="2177179"/>
            <a:ext cx="3298252" cy="4369012"/>
          </a:xfrm>
          <a:prstGeom prst="rect">
            <a:avLst/>
          </a:prstGeom>
          <a:ln>
            <a:noFill/>
          </a:ln>
          <a:effectLst>
            <a:outerShdw blurRad="190500" algn="tl" rotWithShape="0">
              <a:srgbClr val="000000">
                <a:alpha val="70000"/>
              </a:srgbClr>
            </a:outerShdw>
          </a:effectLst>
        </p:spPr>
      </p:pic>
      <p:sp>
        <p:nvSpPr>
          <p:cNvPr id="11" name="四角形吹き出し 10"/>
          <p:cNvSpPr/>
          <p:nvPr/>
        </p:nvSpPr>
        <p:spPr>
          <a:xfrm>
            <a:off x="2989215" y="2220762"/>
            <a:ext cx="3481923" cy="3232741"/>
          </a:xfrm>
          <a:prstGeom prst="wedgeRectCallout">
            <a:avLst>
              <a:gd name="adj1" fmla="val -62657"/>
              <a:gd name="adj2" fmla="val 38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9" name="図 8"/>
          <p:cNvPicPr>
            <a:picLocks noChangeAspect="1"/>
          </p:cNvPicPr>
          <p:nvPr/>
        </p:nvPicPr>
        <p:blipFill>
          <a:blip r:embed="rId4"/>
          <a:stretch>
            <a:fillRect/>
          </a:stretch>
        </p:blipFill>
        <p:spPr>
          <a:xfrm>
            <a:off x="3097788" y="2327837"/>
            <a:ext cx="3261360" cy="3008101"/>
          </a:xfrm>
          <a:prstGeom prst="rect">
            <a:avLst/>
          </a:prstGeom>
          <a:ln>
            <a:noFill/>
          </a:ln>
          <a:effectLst>
            <a:outerShdw blurRad="190500" algn="tl" rotWithShape="0">
              <a:srgbClr val="000000">
                <a:alpha val="70000"/>
              </a:srgbClr>
            </a:outerShdw>
          </a:effectLst>
        </p:spPr>
      </p:pic>
      <p:sp>
        <p:nvSpPr>
          <p:cNvPr id="12" name="四角形吹き出し 11"/>
          <p:cNvSpPr/>
          <p:nvPr/>
        </p:nvSpPr>
        <p:spPr>
          <a:xfrm>
            <a:off x="5791200" y="2861344"/>
            <a:ext cx="3099443" cy="3512698"/>
          </a:xfrm>
          <a:prstGeom prst="wedgeRectCallout">
            <a:avLst>
              <a:gd name="adj1" fmla="val -73663"/>
              <a:gd name="adj2" fmla="val -27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5" name="図 4"/>
          <p:cNvPicPr>
            <a:picLocks noChangeAspect="1"/>
          </p:cNvPicPr>
          <p:nvPr/>
        </p:nvPicPr>
        <p:blipFill>
          <a:blip r:embed="rId5"/>
          <a:stretch>
            <a:fillRect/>
          </a:stretch>
        </p:blipFill>
        <p:spPr>
          <a:xfrm>
            <a:off x="5914206" y="2989531"/>
            <a:ext cx="2798315" cy="3256323"/>
          </a:xfrm>
          <a:prstGeom prst="rect">
            <a:avLst/>
          </a:prstGeom>
          <a:ln>
            <a:noFill/>
          </a:ln>
          <a:effectLst>
            <a:outerShdw blurRad="190500" algn="tl" rotWithShape="0">
              <a:srgbClr val="000000">
                <a:alpha val="70000"/>
              </a:srgbClr>
            </a:outerShdw>
          </a:effectLst>
        </p:spPr>
      </p:pic>
      <p:sp>
        <p:nvSpPr>
          <p:cNvPr id="14" name="メモ 13"/>
          <p:cNvSpPr/>
          <p:nvPr/>
        </p:nvSpPr>
        <p:spPr>
          <a:xfrm>
            <a:off x="321142" y="1745870"/>
            <a:ext cx="1298530" cy="358945"/>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トップ画面</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 name="メモ 14"/>
          <p:cNvSpPr/>
          <p:nvPr/>
        </p:nvSpPr>
        <p:spPr>
          <a:xfrm>
            <a:off x="3121234" y="1761706"/>
            <a:ext cx="1012811" cy="343110"/>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エリア別</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 name="メモ 15"/>
          <p:cNvSpPr/>
          <p:nvPr/>
        </p:nvSpPr>
        <p:spPr>
          <a:xfrm>
            <a:off x="6655430" y="2220762"/>
            <a:ext cx="2074364" cy="343110"/>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ビュースポット紹介</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 name="正方形/長方形 16"/>
          <p:cNvSpPr/>
          <p:nvPr/>
        </p:nvSpPr>
        <p:spPr>
          <a:xfrm>
            <a:off x="0" y="-1"/>
            <a:ext cx="9144000" cy="540000"/>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第１回ビュースポットおおさかの情報発信・活用</a:t>
            </a:r>
          </a:p>
        </p:txBody>
      </p:sp>
      <p:sp>
        <p:nvSpPr>
          <p:cNvPr id="18"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9</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23003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4405</TotalTime>
  <Words>1097</Words>
  <PresentationFormat>画面に合わせる (4:3)</PresentationFormat>
  <Paragraphs>275</Paragraphs>
  <Slides>19</Slides>
  <Notes>19</Notes>
  <HiddenSlides>0</HiddenSlides>
  <MMClips>0</MMClips>
  <ScaleCrop>false</ScaleCrop>
  <HeadingPairs>
    <vt:vector size="6" baseType="variant">
      <vt:variant>
        <vt:lpstr>使用されているフォント</vt:lpstr>
      </vt:variant>
      <vt:variant>
        <vt:i4>13</vt:i4>
      </vt:variant>
      <vt:variant>
        <vt:lpstr>テーマ</vt:lpstr>
      </vt:variant>
      <vt:variant>
        <vt:i4>3</vt:i4>
      </vt:variant>
      <vt:variant>
        <vt:lpstr>スライド タイトル</vt:lpstr>
      </vt:variant>
      <vt:variant>
        <vt:i4>19</vt:i4>
      </vt:variant>
    </vt:vector>
  </HeadingPairs>
  <TitlesOfParts>
    <vt:vector size="35" baseType="lpstr">
      <vt:lpstr>HGP創英角ｺﾞｼｯｸUB</vt:lpstr>
      <vt:lpstr>Meiryo UI</vt:lpstr>
      <vt:lpstr>ＭＳ Ｐゴシック</vt:lpstr>
      <vt:lpstr>ＭＳ 明朝</vt:lpstr>
      <vt:lpstr>游ゴシック</vt:lpstr>
      <vt:lpstr>游ゴシック Light</vt:lpstr>
      <vt:lpstr>Arial</vt:lpstr>
      <vt:lpstr>Brush Script MT</vt:lpstr>
      <vt:lpstr>Calibri</vt:lpstr>
      <vt:lpstr>Cambria</vt:lpstr>
      <vt:lpstr>Century</vt:lpstr>
      <vt:lpstr>Times New Roman</vt:lpstr>
      <vt:lpstr>Wingdings</vt:lpstr>
      <vt:lpstr>Office ​​テーマ</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2019-10-17T05:45:58Z</cp:lastPrinted>
  <dcterms:created xsi:type="dcterms:W3CDTF">2018-12-04T04:57:03Z</dcterms:created>
  <dcterms:modified xsi:type="dcterms:W3CDTF">2020-01-31T02:51:48Z</dcterms:modified>
</cp:coreProperties>
</file>