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446" r:id="rId2"/>
    <p:sldId id="457" r:id="rId3"/>
    <p:sldId id="459" r:id="rId4"/>
    <p:sldId id="460" r:id="rId5"/>
    <p:sldId id="461" r:id="rId6"/>
    <p:sldId id="464" r:id="rId7"/>
    <p:sldId id="463" r:id="rId8"/>
    <p:sldId id="465" r:id="rId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2"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028BA0B-8806-4323-9584-74B7326DDDD0}" type="datetimeFigureOut">
              <a:rPr kumimoji="1" lang="ja-JP" altLang="en-US" smtClean="0"/>
              <a:t>2019/12/16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7A1A5E5-E4DF-4E99-A882-49548D1835E4}" type="slidenum">
              <a:rPr kumimoji="1" lang="ja-JP" altLang="en-US" smtClean="0"/>
              <a:t>‹#›</a:t>
            </a:fld>
            <a:endParaRPr kumimoji="1" lang="ja-JP" altLang="en-US"/>
          </a:p>
        </p:txBody>
      </p:sp>
    </p:spTree>
    <p:extLst>
      <p:ext uri="{BB962C8B-B14F-4D97-AF65-F5344CB8AC3E}">
        <p14:creationId xmlns:p14="http://schemas.microsoft.com/office/powerpoint/2010/main" val="25720347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FA5BA39-7CAF-4596-A299-67B5C6E315B8}" type="datetimeFigureOut">
              <a:rPr kumimoji="1" lang="ja-JP" altLang="en-US" smtClean="0"/>
              <a:t>2019/12/16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F4CED70-445C-4EB7-910B-E53761D2C426}" type="slidenum">
              <a:rPr kumimoji="1" lang="ja-JP" altLang="en-US" smtClean="0"/>
              <a:t>‹#›</a:t>
            </a:fld>
            <a:endParaRPr kumimoji="1" lang="ja-JP" altLang="en-US"/>
          </a:p>
        </p:txBody>
      </p:sp>
    </p:spTree>
    <p:extLst>
      <p:ext uri="{BB962C8B-B14F-4D97-AF65-F5344CB8AC3E}">
        <p14:creationId xmlns:p14="http://schemas.microsoft.com/office/powerpoint/2010/main" val="32346237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023B00-6BA2-47A4-9087-F127ABFC18C8}" type="datetime1">
              <a:rPr kumimoji="1" lang="ja-JP" altLang="en-US" smtClean="0"/>
              <a:t>2019/12/16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559808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877252-30BE-4476-B36B-5E6D08327871}" type="datetime1">
              <a:rPr kumimoji="1" lang="ja-JP" altLang="en-US" smtClean="0"/>
              <a:t>2019/12/16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810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E11BF80-75A6-4B9A-9F73-4078AD690C92}" type="datetime1">
              <a:rPr kumimoji="1" lang="ja-JP" altLang="en-US" smtClean="0"/>
              <a:t>2019/12/16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61861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224C08E-8A5C-4552-9890-3737E3E1D2DD}" type="datetime1">
              <a:rPr kumimoji="1" lang="ja-JP" altLang="en-US" smtClean="0"/>
              <a:t>2019/12/16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936133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365FC0-8ED4-487E-9D34-45C98C78C4FE}" type="datetime1">
              <a:rPr kumimoji="1" lang="ja-JP" altLang="en-US" smtClean="0"/>
              <a:t>2019/12/16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83559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4757E0-A9C7-49CF-A648-4D057E73C6E2}" type="datetime1">
              <a:rPr kumimoji="1" lang="ja-JP" altLang="en-US" smtClean="0"/>
              <a:t>2019/12/16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384426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D945024-EF79-423A-ACA5-2CB284C06E52}" type="datetime1">
              <a:rPr kumimoji="1" lang="ja-JP" altLang="en-US" smtClean="0"/>
              <a:t>2019/12/16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538869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8E31D4B-9E72-4FA3-A21D-8153BD06FB94}" type="datetime1">
              <a:rPr kumimoji="1" lang="ja-JP" altLang="en-US" smtClean="0"/>
              <a:t>2019/12/16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471577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60360-C20E-4F53-B1F7-152C1BFAE83B}" type="datetime1">
              <a:rPr kumimoji="1" lang="ja-JP" altLang="en-US" smtClean="0"/>
              <a:t>2019/12/16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2223891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AA23DF-A3F4-4505-9725-AF2565AC9411}" type="datetime1">
              <a:rPr kumimoji="1" lang="ja-JP" altLang="en-US" smtClean="0"/>
              <a:t>2019/12/16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769936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5015E18-6333-4193-9ECA-593CDD3D9551}" type="datetime1">
              <a:rPr kumimoji="1" lang="ja-JP" altLang="en-US" smtClean="0"/>
              <a:t>2019/12/16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3138085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4675-6452-40F1-AB7D-F3C6D5FD136F}" type="datetime1">
              <a:rPr kumimoji="1" lang="ja-JP" altLang="en-US" smtClean="0"/>
              <a:t>2019/12/16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B306B-CB1A-4F92-AE18-14C2D5855DBA}" type="slidenum">
              <a:rPr kumimoji="1" lang="ja-JP" altLang="en-US" smtClean="0"/>
              <a:t>‹#›</a:t>
            </a:fld>
            <a:endParaRPr kumimoji="1" lang="ja-JP" altLang="en-US"/>
          </a:p>
        </p:txBody>
      </p:sp>
    </p:spTree>
    <p:extLst>
      <p:ext uri="{BB962C8B-B14F-4D97-AF65-F5344CB8AC3E}">
        <p14:creationId xmlns:p14="http://schemas.microsoft.com/office/powerpoint/2010/main" val="1489395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6329"/>
            <a:ext cx="9144000" cy="61144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市町村と府のアドバイザー制度の関係について</a:t>
            </a:r>
          </a:p>
        </p:txBody>
      </p:sp>
      <p:sp>
        <p:nvSpPr>
          <p:cNvPr id="6" name="テキスト ボックス 5"/>
          <p:cNvSpPr txBox="1"/>
          <p:nvPr/>
        </p:nvSpPr>
        <p:spPr>
          <a:xfrm>
            <a:off x="7689954" y="105975"/>
            <a:ext cx="1200691" cy="400110"/>
          </a:xfrm>
          <a:prstGeom prst="rect">
            <a:avLst/>
          </a:prstGeom>
          <a:solidFill>
            <a:schemeClr val="bg1"/>
          </a:solidFill>
          <a:ln w="19050">
            <a:solidFill>
              <a:schemeClr val="tx1"/>
            </a:solidFill>
          </a:ln>
        </p:spPr>
        <p:txBody>
          <a:bodyPr wrap="square" rtlCol="0">
            <a:spAutoFit/>
          </a:bodyPr>
          <a:lstStyle/>
          <a:p>
            <a:pPr lvl="0" algn="ctr"/>
            <a:r>
              <a:rPr kumimoji="1" lang="ja-JP" altLang="en-US" sz="2000" smtClean="0">
                <a:solidFill>
                  <a:prstClr val="black"/>
                </a:solidFill>
                <a:latin typeface="ＭＳ Ｐゴシック" panose="020B0600070205080204" pitchFamily="50" charset="-128"/>
              </a:rPr>
              <a:t>資料３</a:t>
            </a:r>
            <a:endParaRPr kumimoji="1" lang="en-US" altLang="ja-JP" sz="2000" dirty="0">
              <a:solidFill>
                <a:prstClr val="black"/>
              </a:solidFill>
              <a:latin typeface="ＭＳ Ｐゴシック" panose="020B0600070205080204" pitchFamily="50" charset="-128"/>
            </a:endParaRPr>
          </a:p>
        </p:txBody>
      </p:sp>
      <p:sp>
        <p:nvSpPr>
          <p:cNvPr id="11" name="テキスト ボックス 10"/>
          <p:cNvSpPr txBox="1"/>
          <p:nvPr/>
        </p:nvSpPr>
        <p:spPr>
          <a:xfrm>
            <a:off x="604418" y="2964221"/>
            <a:ext cx="7935185" cy="584775"/>
          </a:xfrm>
          <a:prstGeom prst="rect">
            <a:avLst/>
          </a:prstGeom>
          <a:noFill/>
        </p:spPr>
        <p:txBody>
          <a:bodyPr wrap="non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市町村と府のアドバイザー制度の関係について</a:t>
            </a:r>
            <a:endParaRPr kumimoji="1" lang="en-US" altLang="ja-JP" sz="3200" b="1" dirty="0" smtClean="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8DDB306B-CB1A-4F92-AE18-14C2D5855DBA}" type="slidenum">
              <a:rPr kumimoji="1" lang="ja-JP" altLang="en-US" smtClean="0"/>
              <a:t>1</a:t>
            </a:fld>
            <a:endParaRPr kumimoji="1" lang="ja-JP" altLang="en-US"/>
          </a:p>
        </p:txBody>
      </p:sp>
    </p:spTree>
    <p:extLst>
      <p:ext uri="{BB962C8B-B14F-4D97-AF65-F5344CB8AC3E}">
        <p14:creationId xmlns:p14="http://schemas.microsoft.com/office/powerpoint/2010/main" val="2268449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2</a:t>
            </a:fld>
            <a:endParaRPr kumimoji="1" lang="ja-JP" altLang="en-US"/>
          </a:p>
        </p:txBody>
      </p:sp>
      <p:sp>
        <p:nvSpPr>
          <p:cNvPr id="4" name="正方形/長方形 3"/>
          <p:cNvSpPr/>
          <p:nvPr/>
        </p:nvSpPr>
        <p:spPr>
          <a:xfrm>
            <a:off x="310933" y="359439"/>
            <a:ext cx="8617913" cy="5622052"/>
          </a:xfrm>
          <a:prstGeom prst="rect">
            <a:avLst/>
          </a:prstGeom>
        </p:spPr>
        <p:txBody>
          <a:bodyPr wrap="square">
            <a:spAutoFit/>
          </a:bodyPr>
          <a:lstStyle/>
          <a:p>
            <a:pPr lvl="0">
              <a:lnSpc>
                <a:spcPct val="150000"/>
              </a:lnSpc>
              <a:defRPr/>
            </a:pPr>
            <a:r>
              <a:rPr lang="ja-JP" altLang="en-US" b="1" dirty="0" smtClean="0">
                <a:solidFill>
                  <a:prstClr val="black"/>
                </a:solidFill>
                <a:latin typeface="+mn-ea"/>
              </a:rPr>
              <a:t> ■市町村アンケートの実施</a:t>
            </a:r>
            <a:endParaRPr lang="en-US" altLang="ja-JP" b="1" dirty="0" smtClean="0">
              <a:solidFill>
                <a:prstClr val="black"/>
              </a:solidFill>
              <a:latin typeface="+mn-ea"/>
            </a:endParaRPr>
          </a:p>
          <a:p>
            <a:pPr marL="285750" lvl="0" indent="-17463">
              <a:lnSpc>
                <a:spcPct val="150000"/>
              </a:lnSpc>
              <a:buFont typeface="Wingdings" panose="05000000000000000000" pitchFamily="2" charset="2"/>
              <a:buChar char="Ø"/>
              <a:defRPr/>
            </a:pPr>
            <a:r>
              <a:rPr lang="ja-JP" altLang="en-US" dirty="0" smtClean="0">
                <a:solidFill>
                  <a:prstClr val="black"/>
                </a:solidFill>
                <a:latin typeface="+mn-ea"/>
              </a:rPr>
              <a:t>景観行政団体且つ景観アドバイザー制度をもつ市町村　・・・１</a:t>
            </a:r>
            <a:r>
              <a:rPr lang="ja-JP" altLang="en-US" dirty="0">
                <a:solidFill>
                  <a:prstClr val="black"/>
                </a:solidFill>
                <a:latin typeface="+mn-ea"/>
              </a:rPr>
              <a:t>１</a:t>
            </a:r>
            <a:r>
              <a:rPr lang="ja-JP" altLang="en-US" dirty="0" smtClean="0">
                <a:solidFill>
                  <a:prstClr val="black"/>
                </a:solidFill>
                <a:latin typeface="+mn-ea"/>
              </a:rPr>
              <a:t>市</a:t>
            </a:r>
            <a:endParaRPr lang="en-US" altLang="ja-JP" dirty="0">
              <a:solidFill>
                <a:prstClr val="black"/>
              </a:solidFill>
              <a:latin typeface="+mn-ea"/>
            </a:endParaRPr>
          </a:p>
          <a:p>
            <a:pPr lvl="0">
              <a:lnSpc>
                <a:spcPct val="150000"/>
              </a:lnSpc>
              <a:defRPr/>
            </a:pPr>
            <a:r>
              <a:rPr lang="ja-JP" altLang="en-US" dirty="0" smtClean="0">
                <a:solidFill>
                  <a:prstClr val="black"/>
                </a:solidFill>
                <a:latin typeface="+mn-ea"/>
              </a:rPr>
              <a:t>　　　　　大阪市、堺市、岸和田市、豊中市、吹田市、枚方市、茨木市、八尾市、</a:t>
            </a:r>
            <a:endParaRPr lang="en-US" altLang="ja-JP" dirty="0" smtClean="0">
              <a:solidFill>
                <a:prstClr val="black"/>
              </a:solidFill>
              <a:latin typeface="+mn-ea"/>
            </a:endParaRPr>
          </a:p>
          <a:p>
            <a:pPr lvl="0">
              <a:lnSpc>
                <a:spcPct val="150000"/>
              </a:lnSpc>
              <a:defRPr/>
            </a:pPr>
            <a:r>
              <a:rPr lang="ja-JP" altLang="en-US" dirty="0">
                <a:solidFill>
                  <a:prstClr val="black"/>
                </a:solidFill>
                <a:latin typeface="+mn-ea"/>
              </a:rPr>
              <a:t>　</a:t>
            </a:r>
            <a:r>
              <a:rPr lang="ja-JP" altLang="en-US" dirty="0" smtClean="0">
                <a:solidFill>
                  <a:prstClr val="black"/>
                </a:solidFill>
                <a:latin typeface="+mn-ea"/>
              </a:rPr>
              <a:t>　　　　箕面市、藤井寺市、交野市</a:t>
            </a:r>
            <a:endParaRPr lang="en-US" altLang="ja-JP" dirty="0" smtClean="0">
              <a:solidFill>
                <a:prstClr val="black"/>
              </a:solidFill>
              <a:latin typeface="+mn-ea"/>
            </a:endParaRPr>
          </a:p>
          <a:p>
            <a:pPr lvl="0">
              <a:lnSpc>
                <a:spcPts val="1000"/>
              </a:lnSpc>
              <a:defRPr/>
            </a:pPr>
            <a:endParaRPr lang="en-US" altLang="ja-JP" dirty="0" smtClean="0">
              <a:solidFill>
                <a:prstClr val="black"/>
              </a:solidFill>
              <a:latin typeface="+mn-ea"/>
            </a:endParaRPr>
          </a:p>
          <a:p>
            <a:pPr marL="285750" lvl="0" indent="-17463">
              <a:lnSpc>
                <a:spcPct val="150000"/>
              </a:lnSpc>
              <a:buFont typeface="Wingdings" panose="05000000000000000000" pitchFamily="2" charset="2"/>
              <a:buChar char="Ø"/>
              <a:defRPr/>
            </a:pPr>
            <a:r>
              <a:rPr lang="ja-JP" altLang="en-US" dirty="0" smtClean="0">
                <a:solidFill>
                  <a:prstClr val="black"/>
                </a:solidFill>
                <a:latin typeface="+mn-ea"/>
              </a:rPr>
              <a:t>景観行政団体且つ景観アドバイザー制度を持たない市町村　・・・６市１町</a:t>
            </a:r>
            <a:endParaRPr lang="en-US" altLang="ja-JP" dirty="0">
              <a:solidFill>
                <a:prstClr val="black"/>
              </a:solidFill>
              <a:latin typeface="+mn-ea"/>
            </a:endParaRPr>
          </a:p>
          <a:p>
            <a:pPr lvl="0">
              <a:lnSpc>
                <a:spcPct val="150000"/>
              </a:lnSpc>
              <a:defRPr/>
            </a:pPr>
            <a:r>
              <a:rPr lang="ja-JP" altLang="en-US" dirty="0" smtClean="0">
                <a:solidFill>
                  <a:prstClr val="black"/>
                </a:solidFill>
                <a:latin typeface="+mn-ea"/>
              </a:rPr>
              <a:t>　　　　　高槻市、泉佐野市、寝屋川市、大東市、羽曳野市、東大阪市、太子町</a:t>
            </a:r>
            <a:endParaRPr lang="en-US" altLang="ja-JP" dirty="0" smtClean="0">
              <a:solidFill>
                <a:prstClr val="black"/>
              </a:solidFill>
              <a:latin typeface="+mn-ea"/>
            </a:endParaRPr>
          </a:p>
          <a:p>
            <a:pPr lvl="0">
              <a:lnSpc>
                <a:spcPct val="150000"/>
              </a:lnSpc>
              <a:defRPr/>
            </a:pPr>
            <a:endParaRPr lang="en-US" altLang="ja-JP" dirty="0" smtClean="0">
              <a:solidFill>
                <a:prstClr val="black"/>
              </a:solidFill>
              <a:latin typeface="+mn-ea"/>
            </a:endParaRPr>
          </a:p>
          <a:p>
            <a:pPr lvl="0">
              <a:lnSpc>
                <a:spcPct val="150000"/>
              </a:lnSpc>
              <a:defRPr/>
            </a:pPr>
            <a:r>
              <a:rPr lang="ja-JP" altLang="en-US" b="1" dirty="0">
                <a:solidFill>
                  <a:prstClr val="black"/>
                </a:solidFill>
                <a:latin typeface="+mn-ea"/>
              </a:rPr>
              <a:t>■アンケート</a:t>
            </a:r>
            <a:r>
              <a:rPr lang="ja-JP" altLang="en-US" b="1" dirty="0" smtClean="0">
                <a:solidFill>
                  <a:prstClr val="black"/>
                </a:solidFill>
                <a:latin typeface="+mn-ea"/>
              </a:rPr>
              <a:t>内容</a:t>
            </a:r>
          </a:p>
          <a:p>
            <a:pPr marL="268288">
              <a:lnSpc>
                <a:spcPct val="150000"/>
              </a:lnSpc>
              <a:buFont typeface="Wingdings" panose="05000000000000000000" pitchFamily="2" charset="2"/>
              <a:buChar char="Ø"/>
              <a:defRPr/>
            </a:pPr>
            <a:r>
              <a:rPr lang="ja-JP" altLang="en-US" dirty="0">
                <a:solidFill>
                  <a:prstClr val="black"/>
                </a:solidFill>
                <a:latin typeface="+mn-ea"/>
              </a:rPr>
              <a:t>対象事業の選定に</a:t>
            </a:r>
            <a:r>
              <a:rPr lang="ja-JP" altLang="en-US" dirty="0" smtClean="0">
                <a:solidFill>
                  <a:prstClr val="black"/>
                </a:solidFill>
                <a:latin typeface="+mn-ea"/>
              </a:rPr>
              <a:t>ついて</a:t>
            </a:r>
            <a:endParaRPr lang="en-US" altLang="ja-JP" dirty="0">
              <a:solidFill>
                <a:prstClr val="black"/>
              </a:solidFill>
              <a:latin typeface="+mn-ea"/>
            </a:endParaRPr>
          </a:p>
          <a:p>
            <a:pPr marL="268288">
              <a:lnSpc>
                <a:spcPct val="150000"/>
              </a:lnSpc>
              <a:buFont typeface="Wingdings" panose="05000000000000000000" pitchFamily="2" charset="2"/>
              <a:buChar char="Ø"/>
              <a:defRPr/>
            </a:pPr>
            <a:r>
              <a:rPr lang="ja-JP" altLang="en-US" dirty="0">
                <a:solidFill>
                  <a:prstClr val="black"/>
                </a:solidFill>
                <a:latin typeface="+mn-ea"/>
              </a:rPr>
              <a:t>景観配慮に関する府庁内での情報共有について</a:t>
            </a:r>
            <a:endParaRPr lang="en-US" altLang="ja-JP" dirty="0">
              <a:solidFill>
                <a:prstClr val="black"/>
              </a:solidFill>
              <a:latin typeface="+mn-ea"/>
            </a:endParaRPr>
          </a:p>
          <a:p>
            <a:pPr marL="268288">
              <a:lnSpc>
                <a:spcPct val="150000"/>
              </a:lnSpc>
              <a:buFont typeface="Wingdings" panose="05000000000000000000" pitchFamily="2" charset="2"/>
              <a:buChar char="Ø"/>
              <a:defRPr/>
            </a:pPr>
            <a:r>
              <a:rPr lang="ja-JP" altLang="en-US" dirty="0" smtClean="0">
                <a:solidFill>
                  <a:prstClr val="black"/>
                </a:solidFill>
                <a:latin typeface="+mn-ea"/>
              </a:rPr>
              <a:t>景観</a:t>
            </a:r>
            <a:r>
              <a:rPr lang="ja-JP" altLang="en-US" dirty="0">
                <a:solidFill>
                  <a:prstClr val="black"/>
                </a:solidFill>
                <a:latin typeface="+mn-ea"/>
              </a:rPr>
              <a:t>形成に関する目標設定に</a:t>
            </a:r>
            <a:r>
              <a:rPr lang="ja-JP" altLang="en-US" dirty="0" smtClean="0">
                <a:solidFill>
                  <a:prstClr val="black"/>
                </a:solidFill>
                <a:latin typeface="+mn-ea"/>
              </a:rPr>
              <a:t>ついて</a:t>
            </a:r>
            <a:endParaRPr lang="en-US" altLang="ja-JP" dirty="0" smtClean="0">
              <a:solidFill>
                <a:prstClr val="black"/>
              </a:solidFill>
              <a:latin typeface="+mn-ea"/>
            </a:endParaRPr>
          </a:p>
          <a:p>
            <a:pPr marL="268288">
              <a:lnSpc>
                <a:spcPct val="150000"/>
              </a:lnSpc>
              <a:buFont typeface="Wingdings" panose="05000000000000000000" pitchFamily="2" charset="2"/>
              <a:buChar char="Ø"/>
              <a:defRPr/>
            </a:pPr>
            <a:r>
              <a:rPr lang="ja-JP" altLang="en-US" dirty="0" smtClean="0">
                <a:solidFill>
                  <a:prstClr val="black"/>
                </a:solidFill>
                <a:latin typeface="+mn-ea"/>
              </a:rPr>
              <a:t>大阪府</a:t>
            </a:r>
            <a:r>
              <a:rPr lang="ja-JP" altLang="en-US" dirty="0">
                <a:solidFill>
                  <a:prstClr val="black"/>
                </a:solidFill>
                <a:latin typeface="+mn-ea"/>
              </a:rPr>
              <a:t>における景観アドバイザー制度に</a:t>
            </a:r>
            <a:r>
              <a:rPr lang="ja-JP" altLang="en-US" dirty="0" smtClean="0">
                <a:solidFill>
                  <a:prstClr val="black"/>
                </a:solidFill>
                <a:latin typeface="+mn-ea"/>
              </a:rPr>
              <a:t>ついて</a:t>
            </a:r>
            <a:endParaRPr lang="en-US" altLang="ja-JP" dirty="0" smtClean="0">
              <a:solidFill>
                <a:prstClr val="black"/>
              </a:solidFill>
              <a:latin typeface="+mn-ea"/>
            </a:endParaRPr>
          </a:p>
          <a:p>
            <a:pPr marL="268288">
              <a:lnSpc>
                <a:spcPct val="150000"/>
              </a:lnSpc>
              <a:buFont typeface="Wingdings" panose="05000000000000000000" pitchFamily="2" charset="2"/>
              <a:buChar char="Ø"/>
              <a:defRPr/>
            </a:pPr>
            <a:r>
              <a:rPr lang="ja-JP" altLang="en-US" dirty="0" smtClean="0">
                <a:solidFill>
                  <a:prstClr val="black"/>
                </a:solidFill>
                <a:latin typeface="+mn-ea"/>
              </a:rPr>
              <a:t>その他の意見</a:t>
            </a:r>
            <a:endParaRPr lang="en-US" altLang="ja-JP" dirty="0">
              <a:solidFill>
                <a:prstClr val="black"/>
              </a:solidFill>
              <a:latin typeface="+mn-ea"/>
            </a:endParaRPr>
          </a:p>
        </p:txBody>
      </p:sp>
      <p:sp>
        <p:nvSpPr>
          <p:cNvPr id="7" name="正方形/長方形 6"/>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91947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3</a:t>
            </a:fld>
            <a:endParaRPr kumimoji="1" lang="ja-JP" altLang="en-US"/>
          </a:p>
        </p:txBody>
      </p:sp>
      <p:sp>
        <p:nvSpPr>
          <p:cNvPr id="5" name="正方形/長方形 4"/>
          <p:cNvSpPr/>
          <p:nvPr/>
        </p:nvSpPr>
        <p:spPr>
          <a:xfrm>
            <a:off x="310934" y="264189"/>
            <a:ext cx="8446700" cy="784830"/>
          </a:xfrm>
          <a:prstGeom prst="rect">
            <a:avLst/>
          </a:prstGeom>
        </p:spPr>
        <p:txBody>
          <a:bodyPr wrap="square">
            <a:spAutoFit/>
          </a:bodyPr>
          <a:lstStyle/>
          <a:p>
            <a:pPr lvl="0">
              <a:lnSpc>
                <a:spcPct val="150000"/>
              </a:lnSpc>
              <a:defRPr/>
            </a:pPr>
            <a:r>
              <a:rPr lang="ja-JP" altLang="en-US" b="1" dirty="0">
                <a:solidFill>
                  <a:prstClr val="black"/>
                </a:solidFill>
                <a:latin typeface="+mn-ea"/>
              </a:rPr>
              <a:t> </a:t>
            </a:r>
            <a:r>
              <a:rPr lang="ja-JP" altLang="en-US" b="1" dirty="0" smtClean="0">
                <a:solidFill>
                  <a:prstClr val="black"/>
                </a:solidFill>
                <a:latin typeface="+mn-ea"/>
              </a:rPr>
              <a:t>■アンケート結果</a:t>
            </a:r>
            <a:r>
              <a:rPr lang="ja-JP" altLang="en-US" b="1" dirty="0">
                <a:solidFill>
                  <a:prstClr val="black"/>
                </a:solidFill>
                <a:latin typeface="+mn-ea"/>
              </a:rPr>
              <a:t>　</a:t>
            </a:r>
            <a:endParaRPr lang="en-US" altLang="ja-JP" b="1" dirty="0" smtClean="0">
              <a:solidFill>
                <a:prstClr val="black"/>
              </a:solidFill>
              <a:latin typeface="+mn-ea"/>
            </a:endParaRPr>
          </a:p>
          <a:p>
            <a:pPr marL="285750" lvl="0" indent="77788">
              <a:buFont typeface="Wingdings" panose="05000000000000000000" pitchFamily="2" charset="2"/>
              <a:buChar char="Ø"/>
              <a:defRPr/>
            </a:pPr>
            <a:r>
              <a:rPr lang="ja-JP" altLang="en-US" b="1" dirty="0" smtClean="0">
                <a:solidFill>
                  <a:prstClr val="black"/>
                </a:solidFill>
                <a:latin typeface="+mn-ea"/>
              </a:rPr>
              <a:t>対象</a:t>
            </a:r>
            <a:r>
              <a:rPr lang="ja-JP" altLang="en-US" b="1" dirty="0">
                <a:solidFill>
                  <a:prstClr val="black"/>
                </a:solidFill>
                <a:latin typeface="+mn-ea"/>
              </a:rPr>
              <a:t>事業の選定について</a:t>
            </a:r>
            <a:endParaRPr lang="en-US" altLang="ja-JP" b="1" dirty="0" smtClean="0">
              <a:solidFill>
                <a:prstClr val="black"/>
              </a:solidFill>
              <a:latin typeface="+mn-ea"/>
            </a:endParaRPr>
          </a:p>
        </p:txBody>
      </p:sp>
      <p:sp>
        <p:nvSpPr>
          <p:cNvPr id="3" name="正方形/長方形 2"/>
          <p:cNvSpPr/>
          <p:nvPr/>
        </p:nvSpPr>
        <p:spPr>
          <a:xfrm>
            <a:off x="672352" y="1100535"/>
            <a:ext cx="7920000" cy="5107679"/>
          </a:xfrm>
          <a:prstGeom prst="rect">
            <a:avLst/>
          </a:prstGeom>
          <a:solidFill>
            <a:srgbClr val="FFCCFF">
              <a:alpha val="69804"/>
            </a:srgbClr>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kumimoji="1" lang="ja-JP" altLang="en-US" b="1" dirty="0" smtClean="0">
                <a:solidFill>
                  <a:schemeClr val="tx1"/>
                </a:solidFill>
              </a:rPr>
              <a:t>≪市町村からの主な意見≫</a:t>
            </a:r>
            <a:endParaRPr kumimoji="1" lang="en-US" altLang="ja-JP" b="1" dirty="0" smtClean="0">
              <a:solidFill>
                <a:schemeClr val="tx1"/>
              </a:solidFill>
            </a:endParaRPr>
          </a:p>
          <a:p>
            <a:pPr marL="174625">
              <a:lnSpc>
                <a:spcPct val="120000"/>
              </a:lnSpc>
            </a:pPr>
            <a:r>
              <a:rPr kumimoji="1" lang="ja-JP" altLang="en-US" u="sng" dirty="0" smtClean="0">
                <a:solidFill>
                  <a:schemeClr val="tx1"/>
                </a:solidFill>
              </a:rPr>
              <a:t>①目標設定シート作成の対象事業</a:t>
            </a:r>
            <a:r>
              <a:rPr kumimoji="1" lang="ja-JP" altLang="en-US" dirty="0" smtClean="0">
                <a:solidFill>
                  <a:schemeClr val="tx1"/>
                </a:solidFill>
              </a:rPr>
              <a:t> </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市町村へ意見照会した方がよい　（４件）</a:t>
            </a:r>
            <a:endParaRPr kumimoji="1" lang="en-US" altLang="ja-JP" dirty="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 府が選定した事業で構わない　　 （１２件）</a:t>
            </a:r>
            <a:endParaRPr kumimoji="1" lang="en-US" altLang="ja-JP" dirty="0" smtClean="0">
              <a:solidFill>
                <a:schemeClr val="tx1"/>
              </a:solidFill>
            </a:endParaRPr>
          </a:p>
          <a:p>
            <a:pPr marL="631825" indent="-268288">
              <a:lnSpc>
                <a:spcPts val="1000"/>
              </a:lnSpc>
            </a:pPr>
            <a:endParaRPr kumimoji="1" lang="en-US" altLang="ja-JP" dirty="0">
              <a:solidFill>
                <a:schemeClr val="tx1"/>
              </a:solidFill>
            </a:endParaRPr>
          </a:p>
          <a:p>
            <a:pPr marL="174625">
              <a:lnSpc>
                <a:spcPct val="120000"/>
              </a:lnSpc>
              <a:tabLst>
                <a:tab pos="174625" algn="l"/>
              </a:tabLst>
            </a:pPr>
            <a:r>
              <a:rPr kumimoji="1" lang="ja-JP" altLang="en-US" u="sng" dirty="0" smtClean="0">
                <a:solidFill>
                  <a:schemeClr val="tx1"/>
                </a:solidFill>
              </a:rPr>
              <a:t>②景観アドバイザー会議の対象事業</a:t>
            </a:r>
            <a:endParaRPr kumimoji="1" lang="en-US" altLang="ja-JP" u="sng"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 市町村へ意見照会した方がよい  （７件）</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府が選定した事業で構わない　　  （９件</a:t>
            </a:r>
            <a:r>
              <a:rPr kumimoji="1" lang="ja-JP" altLang="en-US" dirty="0" smtClean="0">
                <a:solidFill>
                  <a:schemeClr val="tx1"/>
                </a:solidFill>
              </a:rPr>
              <a:t>）</a:t>
            </a:r>
            <a:endParaRPr kumimoji="1" lang="en-US" altLang="ja-JP" dirty="0">
              <a:solidFill>
                <a:schemeClr val="tx1"/>
              </a:solidFill>
            </a:endParaRPr>
          </a:p>
          <a:p>
            <a:pPr marL="174625">
              <a:lnSpc>
                <a:spcPts val="1000"/>
              </a:lnSpc>
            </a:pPr>
            <a:endParaRPr kumimoji="1" lang="en-US" altLang="ja-JP" dirty="0">
              <a:solidFill>
                <a:schemeClr val="tx1"/>
              </a:solidFill>
            </a:endParaRPr>
          </a:p>
          <a:p>
            <a:pPr marL="174625">
              <a:lnSpc>
                <a:spcPct val="120000"/>
              </a:lnSpc>
            </a:pPr>
            <a:r>
              <a:rPr kumimoji="1" lang="en-US" altLang="ja-JP" u="sng" dirty="0" smtClean="0">
                <a:solidFill>
                  <a:schemeClr val="tx1"/>
                </a:solidFill>
              </a:rPr>
              <a:t>※</a:t>
            </a:r>
            <a:r>
              <a:rPr kumimoji="1" lang="ja-JP" altLang="en-US" u="sng" dirty="0" smtClean="0">
                <a:solidFill>
                  <a:schemeClr val="tx1"/>
                </a:solidFill>
              </a:rPr>
              <a:t>回答に添えられたコメント</a:t>
            </a:r>
            <a:endParaRPr kumimoji="1" lang="en-US" altLang="ja-JP" u="sng" dirty="0" smtClean="0">
              <a:solidFill>
                <a:schemeClr val="tx1"/>
              </a:solidFill>
            </a:endParaRPr>
          </a:p>
          <a:p>
            <a:pPr marL="444500" indent="-268288">
              <a:lnSpc>
                <a:spcPct val="120000"/>
              </a:lnSpc>
            </a:pPr>
            <a:r>
              <a:rPr kumimoji="1" lang="ja-JP" altLang="en-US" dirty="0">
                <a:solidFill>
                  <a:schemeClr val="tx1"/>
                </a:solidFill>
              </a:rPr>
              <a:t>　・各市町村の公共施設の景観形成に関する方針やガイドラインに基づく協議が必要な事業も対象に加えて</a:t>
            </a:r>
            <a:r>
              <a:rPr kumimoji="1" lang="ja-JP" altLang="en-US" dirty="0" smtClean="0">
                <a:solidFill>
                  <a:schemeClr val="tx1"/>
                </a:solidFill>
              </a:rPr>
              <a:t>ほしい</a:t>
            </a:r>
            <a:endParaRPr kumimoji="1" lang="en-US" altLang="ja-JP" dirty="0">
              <a:solidFill>
                <a:schemeClr val="tx1"/>
              </a:solidFill>
            </a:endParaRPr>
          </a:p>
          <a:p>
            <a:pPr marL="444500" indent="-268288">
              <a:lnSpc>
                <a:spcPct val="120000"/>
              </a:lnSpc>
            </a:pPr>
            <a:r>
              <a:rPr kumimoji="1" lang="ja-JP" altLang="en-US" dirty="0">
                <a:solidFill>
                  <a:schemeClr val="tx1"/>
                </a:solidFill>
              </a:rPr>
              <a:t>　・市条例に基づく、大規模建築物届出制度や都市景観形成重点地区の届出制度に該当するケースも考えられるため、市町村への照会をフローに盛り込んだ方が確実ではない</a:t>
            </a:r>
            <a:r>
              <a:rPr kumimoji="1" lang="ja-JP" altLang="en-US" dirty="0" smtClean="0">
                <a:solidFill>
                  <a:schemeClr val="tx1"/>
                </a:solidFill>
              </a:rPr>
              <a:t>か</a:t>
            </a:r>
            <a:endParaRPr kumimoji="1" lang="en-US" altLang="ja-JP" dirty="0">
              <a:solidFill>
                <a:schemeClr val="tx1"/>
              </a:solidFill>
            </a:endParaRPr>
          </a:p>
          <a:p>
            <a:pPr marL="444500" indent="-268288">
              <a:lnSpc>
                <a:spcPct val="120000"/>
              </a:lnSpc>
            </a:pPr>
            <a:r>
              <a:rPr kumimoji="1" lang="ja-JP" altLang="en-US" dirty="0">
                <a:solidFill>
                  <a:schemeClr val="tx1"/>
                </a:solidFill>
              </a:rPr>
              <a:t>　・景観計画地区近接地については、市町村への意見照会が</a:t>
            </a:r>
            <a:r>
              <a:rPr kumimoji="1" lang="ja-JP" altLang="en-US" dirty="0" smtClean="0">
                <a:solidFill>
                  <a:schemeClr val="tx1"/>
                </a:solidFill>
              </a:rPr>
              <a:t>望ましい</a:t>
            </a:r>
            <a:endParaRPr kumimoji="1" lang="en-US" altLang="ja-JP" dirty="0">
              <a:solidFill>
                <a:schemeClr val="tx1"/>
              </a:solidFill>
            </a:endParaRPr>
          </a:p>
        </p:txBody>
      </p:sp>
    </p:spTree>
    <p:extLst>
      <p:ext uri="{BB962C8B-B14F-4D97-AF65-F5344CB8AC3E}">
        <p14:creationId xmlns:p14="http://schemas.microsoft.com/office/powerpoint/2010/main" val="214169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4</a:t>
            </a:fld>
            <a:endParaRPr kumimoji="1" lang="ja-JP" altLang="en-US"/>
          </a:p>
        </p:txBody>
      </p:sp>
      <p:sp>
        <p:nvSpPr>
          <p:cNvPr id="5" name="正方形/長方形 4"/>
          <p:cNvSpPr/>
          <p:nvPr/>
        </p:nvSpPr>
        <p:spPr>
          <a:xfrm>
            <a:off x="310934" y="359439"/>
            <a:ext cx="8446700" cy="442878"/>
          </a:xfrm>
          <a:prstGeom prst="rect">
            <a:avLst/>
          </a:prstGeom>
        </p:spPr>
        <p:txBody>
          <a:bodyPr wrap="square">
            <a:spAutoFit/>
          </a:bodyPr>
          <a:lstStyle/>
          <a:p>
            <a:pPr marL="268288" lvl="0">
              <a:lnSpc>
                <a:spcPct val="150000"/>
              </a:lnSpc>
              <a:buFont typeface="Wingdings" panose="05000000000000000000" pitchFamily="2" charset="2"/>
              <a:buChar char="Ø"/>
              <a:defRPr/>
            </a:pPr>
            <a:r>
              <a:rPr lang="ja-JP" altLang="en-US" b="1" dirty="0" smtClean="0">
                <a:solidFill>
                  <a:prstClr val="black"/>
                </a:solidFill>
                <a:latin typeface="+mn-ea"/>
              </a:rPr>
              <a:t>景観配慮に関する府庁内での情報共有について</a:t>
            </a:r>
            <a:endParaRPr lang="en-US" altLang="ja-JP" b="1" dirty="0" smtClean="0">
              <a:solidFill>
                <a:prstClr val="black"/>
              </a:solidFill>
              <a:latin typeface="+mn-ea"/>
            </a:endParaRPr>
          </a:p>
        </p:txBody>
      </p:sp>
      <p:sp>
        <p:nvSpPr>
          <p:cNvPr id="3" name="正方形/長方形 2"/>
          <p:cNvSpPr/>
          <p:nvPr/>
        </p:nvSpPr>
        <p:spPr>
          <a:xfrm>
            <a:off x="672352" y="865635"/>
            <a:ext cx="7920000" cy="5427590"/>
          </a:xfrm>
          <a:prstGeom prst="rect">
            <a:avLst/>
          </a:prstGeom>
          <a:solidFill>
            <a:srgbClr val="FFCCFF">
              <a:alpha val="69804"/>
            </a:srgbClr>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kumimoji="1" lang="ja-JP" altLang="en-US" b="1" dirty="0" smtClean="0">
                <a:solidFill>
                  <a:schemeClr val="tx1"/>
                </a:solidFill>
              </a:rPr>
              <a:t>≪市町村からの主な意見≫</a:t>
            </a:r>
            <a:endParaRPr kumimoji="1" lang="en-US" altLang="ja-JP" b="1" dirty="0">
              <a:solidFill>
                <a:schemeClr val="tx1"/>
              </a:solidFill>
            </a:endParaRPr>
          </a:p>
          <a:p>
            <a:pPr indent="174625">
              <a:lnSpc>
                <a:spcPct val="120000"/>
              </a:lnSpc>
            </a:pPr>
            <a:r>
              <a:rPr kumimoji="1" lang="ja-JP" altLang="en-US" u="sng" dirty="0" smtClean="0">
                <a:solidFill>
                  <a:schemeClr val="tx1"/>
                </a:solidFill>
              </a:rPr>
              <a:t>事業課に共有すべき計画や規制</a:t>
            </a:r>
            <a:endParaRPr kumimoji="1" lang="en-US" altLang="ja-JP" u="sng" dirty="0" smtClean="0">
              <a:solidFill>
                <a:schemeClr val="tx1"/>
              </a:solidFill>
            </a:endParaRPr>
          </a:p>
          <a:p>
            <a:pPr marL="363538">
              <a:lnSpc>
                <a:spcPct val="120000"/>
              </a:lnSpc>
              <a:buFont typeface="Wingdings" panose="05000000000000000000" pitchFamily="2" charset="2"/>
              <a:buChar char="u"/>
            </a:pPr>
            <a:r>
              <a:rPr kumimoji="1" lang="ja-JP" altLang="en-US" dirty="0" smtClean="0">
                <a:solidFill>
                  <a:schemeClr val="tx1"/>
                </a:solidFill>
              </a:rPr>
              <a:t>景観計画</a:t>
            </a:r>
            <a:endParaRPr kumimoji="1" lang="en-US" altLang="ja-JP" dirty="0" smtClean="0">
              <a:solidFill>
                <a:schemeClr val="tx1"/>
              </a:solidFill>
            </a:endParaRPr>
          </a:p>
          <a:p>
            <a:pPr marL="363538">
              <a:lnSpc>
                <a:spcPct val="120000"/>
              </a:lnSpc>
              <a:buFont typeface="Wingdings" panose="05000000000000000000" pitchFamily="2" charset="2"/>
              <a:buChar char="u"/>
            </a:pPr>
            <a:r>
              <a:rPr kumimoji="1" lang="ja-JP" altLang="en-US" dirty="0" smtClean="0">
                <a:solidFill>
                  <a:schemeClr val="tx1"/>
                </a:solidFill>
              </a:rPr>
              <a:t>景観条例、規則</a:t>
            </a:r>
            <a:endParaRPr kumimoji="1" lang="en-US" altLang="ja-JP" dirty="0" smtClean="0">
              <a:solidFill>
                <a:schemeClr val="tx1"/>
              </a:solidFill>
            </a:endParaRPr>
          </a:p>
          <a:p>
            <a:pPr marL="363538">
              <a:lnSpc>
                <a:spcPct val="120000"/>
              </a:lnSpc>
              <a:buFont typeface="Wingdings" panose="05000000000000000000" pitchFamily="2" charset="2"/>
              <a:buChar char="u"/>
            </a:pPr>
            <a:r>
              <a:rPr kumimoji="1" lang="ja-JP" altLang="en-US" dirty="0" smtClean="0">
                <a:solidFill>
                  <a:schemeClr val="tx1"/>
                </a:solidFill>
              </a:rPr>
              <a:t>景観ガイドブック</a:t>
            </a:r>
            <a:endParaRPr kumimoji="1" lang="en-US" altLang="ja-JP" dirty="0" smtClean="0">
              <a:solidFill>
                <a:schemeClr val="tx1"/>
              </a:solidFill>
            </a:endParaRPr>
          </a:p>
          <a:p>
            <a:pPr marL="363538">
              <a:lnSpc>
                <a:spcPct val="120000"/>
              </a:lnSpc>
              <a:buFont typeface="Wingdings" panose="05000000000000000000" pitchFamily="2" charset="2"/>
              <a:buChar char="u"/>
            </a:pPr>
            <a:r>
              <a:rPr kumimoji="1" lang="ja-JP" altLang="en-US" dirty="0" smtClean="0">
                <a:solidFill>
                  <a:schemeClr val="tx1"/>
                </a:solidFill>
              </a:rPr>
              <a:t>届出の手引き</a:t>
            </a:r>
            <a:endParaRPr kumimoji="1" lang="en-US" altLang="ja-JP" dirty="0" smtClean="0">
              <a:solidFill>
                <a:schemeClr val="tx1"/>
              </a:solidFill>
            </a:endParaRPr>
          </a:p>
          <a:p>
            <a:pPr marL="363538">
              <a:lnSpc>
                <a:spcPct val="120000"/>
              </a:lnSpc>
              <a:buFont typeface="Wingdings" panose="05000000000000000000" pitchFamily="2" charset="2"/>
              <a:buChar char="u"/>
            </a:pPr>
            <a:r>
              <a:rPr kumimoji="1" lang="ja-JP" altLang="en-US" dirty="0" smtClean="0">
                <a:solidFill>
                  <a:schemeClr val="tx1"/>
                </a:solidFill>
              </a:rPr>
              <a:t>公共施設景観形成基本方針　　等</a:t>
            </a:r>
            <a:endParaRPr kumimoji="1" lang="en-US" altLang="ja-JP" dirty="0" smtClean="0">
              <a:solidFill>
                <a:schemeClr val="tx1"/>
              </a:solidFill>
            </a:endParaRPr>
          </a:p>
          <a:p>
            <a:pPr marL="285750" indent="-285750">
              <a:lnSpc>
                <a:spcPts val="1000"/>
              </a:lnSpc>
              <a:buFont typeface="Wingdings" panose="05000000000000000000" pitchFamily="2" charset="2"/>
              <a:buChar char="u"/>
            </a:pPr>
            <a:endParaRPr kumimoji="1" lang="en-US" altLang="ja-JP" dirty="0" smtClean="0">
              <a:solidFill>
                <a:schemeClr val="tx1"/>
              </a:solidFill>
            </a:endParaRPr>
          </a:p>
          <a:p>
            <a:pPr indent="174625">
              <a:lnSpc>
                <a:spcPct val="120000"/>
              </a:lnSpc>
            </a:pPr>
            <a:r>
              <a:rPr kumimoji="1" lang="ja-JP" altLang="en-US" u="sng" dirty="0" smtClean="0">
                <a:solidFill>
                  <a:schemeClr val="tx1"/>
                </a:solidFill>
              </a:rPr>
              <a:t>事業課に市町村景観担当を紹介する際の留意事項</a:t>
            </a:r>
            <a:endParaRPr kumimoji="1" lang="en-US" altLang="ja-JP" u="sng" dirty="0">
              <a:solidFill>
                <a:schemeClr val="tx1"/>
              </a:solidFill>
            </a:endParaRPr>
          </a:p>
          <a:p>
            <a:pPr marL="538163" indent="-174625">
              <a:lnSpc>
                <a:spcPct val="120000"/>
              </a:lnSpc>
              <a:buFont typeface="Wingdings" panose="05000000000000000000" pitchFamily="2" charset="2"/>
              <a:buChar char="u"/>
            </a:pPr>
            <a:r>
              <a:rPr kumimoji="1" lang="ja-JP" altLang="en-US" dirty="0" smtClean="0">
                <a:solidFill>
                  <a:schemeClr val="tx1"/>
                </a:solidFill>
              </a:rPr>
              <a:t>府の景観部局に事業部局から事前相談があった場合は、早いタイミングで市の景観部局にも共有することが望ましい</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地区によっては、景観担当以外の関係課とも調整が必要となる</a:t>
            </a:r>
            <a:endParaRPr kumimoji="1" lang="en-US" altLang="ja-JP" dirty="0" smtClean="0">
              <a:solidFill>
                <a:schemeClr val="tx1"/>
              </a:solidFill>
            </a:endParaRPr>
          </a:p>
          <a:p>
            <a:pPr marL="363538">
              <a:lnSpc>
                <a:spcPct val="120000"/>
              </a:lnSpc>
            </a:pPr>
            <a:endParaRPr kumimoji="1" lang="en-US" altLang="ja-JP" dirty="0" smtClean="0">
              <a:solidFill>
                <a:schemeClr val="tx1"/>
              </a:solidFill>
            </a:endParaRPr>
          </a:p>
          <a:p>
            <a:pPr marL="649288" indent="-285750">
              <a:lnSpc>
                <a:spcPct val="120000"/>
              </a:lnSpc>
              <a:buFont typeface="Wingdings" panose="05000000000000000000" pitchFamily="2" charset="2"/>
              <a:buChar char="u"/>
            </a:pPr>
            <a:endParaRPr kumimoji="1" lang="en-US" altLang="ja-JP" dirty="0">
              <a:solidFill>
                <a:schemeClr val="tx1"/>
              </a:solidFill>
            </a:endParaRPr>
          </a:p>
          <a:p>
            <a:pPr marL="363538">
              <a:lnSpc>
                <a:spcPct val="120000"/>
              </a:lnSpc>
            </a:pPr>
            <a:endParaRPr kumimoji="1" lang="en-US" altLang="ja-JP" dirty="0" smtClean="0">
              <a:solidFill>
                <a:schemeClr val="tx1"/>
              </a:solidFill>
            </a:endParaRPr>
          </a:p>
          <a:p>
            <a:pPr marL="649288" indent="-285750">
              <a:lnSpc>
                <a:spcPct val="120000"/>
              </a:lnSpc>
              <a:buFont typeface="Wingdings" panose="05000000000000000000" pitchFamily="2" charset="2"/>
              <a:buChar char="u"/>
            </a:pPr>
            <a:endParaRPr kumimoji="1" lang="ja-JP" altLang="en-US" dirty="0">
              <a:solidFill>
                <a:schemeClr val="tx1"/>
              </a:solidFill>
            </a:endParaRPr>
          </a:p>
        </p:txBody>
      </p:sp>
    </p:spTree>
    <p:extLst>
      <p:ext uri="{BB962C8B-B14F-4D97-AF65-F5344CB8AC3E}">
        <p14:creationId xmlns:p14="http://schemas.microsoft.com/office/powerpoint/2010/main" val="3426134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72352" y="811847"/>
            <a:ext cx="7920000" cy="1638147"/>
          </a:xfrm>
          <a:prstGeom prst="rect">
            <a:avLst/>
          </a:prstGeom>
          <a:solidFill>
            <a:srgbClr val="FFCCFF">
              <a:alpha val="69804"/>
            </a:srgbClr>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kumimoji="1" lang="ja-JP" altLang="en-US" b="1" dirty="0">
                <a:solidFill>
                  <a:schemeClr val="tx1"/>
                </a:solidFill>
              </a:rPr>
              <a:t>≪市町村からの主な意見≫</a:t>
            </a:r>
            <a:endParaRPr kumimoji="1" lang="en-US" altLang="ja-JP" b="1" dirty="0">
              <a:solidFill>
                <a:schemeClr val="tx1"/>
              </a:solidFill>
            </a:endParaRPr>
          </a:p>
          <a:p>
            <a:pPr marL="649288" indent="-285750">
              <a:lnSpc>
                <a:spcPct val="120000"/>
              </a:lnSpc>
              <a:buFont typeface="Wingdings" panose="05000000000000000000" pitchFamily="2" charset="2"/>
              <a:buChar char="u"/>
            </a:pPr>
            <a:r>
              <a:rPr kumimoji="1" lang="ja-JP" altLang="en-US" dirty="0">
                <a:solidFill>
                  <a:schemeClr val="tx1"/>
                </a:solidFill>
              </a:rPr>
              <a:t>目標設定シートは市町村へ共有した方がよい　（１０件）</a:t>
            </a:r>
            <a:endParaRPr kumimoji="1" lang="en-US" altLang="ja-JP" dirty="0">
              <a:solidFill>
                <a:schemeClr val="tx1"/>
              </a:solidFill>
            </a:endParaRPr>
          </a:p>
          <a:p>
            <a:pPr marL="363538">
              <a:lnSpc>
                <a:spcPct val="120000"/>
              </a:lnSpc>
            </a:pPr>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市条例に基づく届出（通知）に添えて提出を求める声が多い</a:t>
            </a:r>
            <a:endParaRPr kumimoji="1" lang="en-US" altLang="ja-JP" dirty="0">
              <a:solidFill>
                <a:schemeClr val="tx1"/>
              </a:solidFill>
            </a:endParaRPr>
          </a:p>
          <a:p>
            <a:pPr marL="649288" indent="-285750">
              <a:lnSpc>
                <a:spcPct val="120000"/>
              </a:lnSpc>
              <a:buFont typeface="Wingdings" panose="05000000000000000000" pitchFamily="2" charset="2"/>
              <a:buChar char="u"/>
            </a:pPr>
            <a:r>
              <a:rPr kumimoji="1" lang="ja-JP" altLang="en-US" dirty="0">
                <a:solidFill>
                  <a:schemeClr val="tx1"/>
                </a:solidFill>
              </a:rPr>
              <a:t> 特段、共有する必要はない　　　　　　　　　　　   （６件</a:t>
            </a:r>
            <a:r>
              <a:rPr kumimoji="1" lang="ja-JP" altLang="en-US" dirty="0" smtClean="0">
                <a:solidFill>
                  <a:schemeClr val="tx1"/>
                </a:solidFill>
              </a:rPr>
              <a:t>）</a:t>
            </a:r>
            <a:endParaRPr kumimoji="1" lang="en-US" altLang="ja-JP" dirty="0">
              <a:solidFill>
                <a:schemeClr val="tx1"/>
              </a:solidFill>
            </a:endParaRPr>
          </a:p>
        </p:txBody>
      </p:sp>
      <p:sp>
        <p:nvSpPr>
          <p:cNvPr id="6" name="正方形/長方形 5"/>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5</a:t>
            </a:fld>
            <a:endParaRPr kumimoji="1" lang="ja-JP" altLang="en-US"/>
          </a:p>
        </p:txBody>
      </p:sp>
      <p:sp>
        <p:nvSpPr>
          <p:cNvPr id="9" name="正方形/長方形 8"/>
          <p:cNvSpPr/>
          <p:nvPr/>
        </p:nvSpPr>
        <p:spPr>
          <a:xfrm>
            <a:off x="310934" y="426674"/>
            <a:ext cx="8446700" cy="369332"/>
          </a:xfrm>
          <a:prstGeom prst="rect">
            <a:avLst/>
          </a:prstGeom>
        </p:spPr>
        <p:txBody>
          <a:bodyPr wrap="square">
            <a:spAutoFit/>
          </a:bodyPr>
          <a:lstStyle/>
          <a:p>
            <a:pPr marL="285750" lvl="0" indent="77788">
              <a:buFont typeface="Wingdings" panose="05000000000000000000" pitchFamily="2" charset="2"/>
              <a:buChar char="Ø"/>
              <a:defRPr/>
            </a:pPr>
            <a:r>
              <a:rPr lang="ja-JP" altLang="en-US" b="1" dirty="0">
                <a:solidFill>
                  <a:prstClr val="black"/>
                </a:solidFill>
                <a:latin typeface="+mn-ea"/>
              </a:rPr>
              <a:t>景観形成に関する目標設定について</a:t>
            </a:r>
            <a:endParaRPr lang="en-US" altLang="ja-JP" b="1" dirty="0">
              <a:solidFill>
                <a:prstClr val="black"/>
              </a:solidFill>
              <a:latin typeface="+mn-ea"/>
            </a:endParaRPr>
          </a:p>
        </p:txBody>
      </p:sp>
      <p:sp>
        <p:nvSpPr>
          <p:cNvPr id="11" name="正方形/長方形 10"/>
          <p:cNvSpPr/>
          <p:nvPr/>
        </p:nvSpPr>
        <p:spPr>
          <a:xfrm>
            <a:off x="310934" y="2874038"/>
            <a:ext cx="8446700" cy="369332"/>
          </a:xfrm>
          <a:prstGeom prst="rect">
            <a:avLst/>
          </a:prstGeom>
        </p:spPr>
        <p:txBody>
          <a:bodyPr wrap="square">
            <a:spAutoFit/>
          </a:bodyPr>
          <a:lstStyle/>
          <a:p>
            <a:pPr marL="285750" lvl="0" indent="77788">
              <a:buFont typeface="Wingdings" panose="05000000000000000000" pitchFamily="2" charset="2"/>
              <a:buChar char="Ø"/>
              <a:defRPr/>
            </a:pPr>
            <a:r>
              <a:rPr lang="ja-JP" altLang="en-US" b="1" dirty="0">
                <a:solidFill>
                  <a:prstClr val="black"/>
                </a:solidFill>
                <a:latin typeface="+mn-ea"/>
              </a:rPr>
              <a:t>大阪府における景観アドバイザー制度について</a:t>
            </a:r>
          </a:p>
        </p:txBody>
      </p:sp>
      <p:sp>
        <p:nvSpPr>
          <p:cNvPr id="12" name="正方形/長方形 11"/>
          <p:cNvSpPr/>
          <p:nvPr/>
        </p:nvSpPr>
        <p:spPr>
          <a:xfrm>
            <a:off x="672352" y="3270264"/>
            <a:ext cx="7920000" cy="2431289"/>
          </a:xfrm>
          <a:prstGeom prst="rect">
            <a:avLst/>
          </a:prstGeom>
          <a:solidFill>
            <a:srgbClr val="FFCCFF">
              <a:alpha val="69804"/>
            </a:srgbClr>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kumimoji="1" lang="ja-JP" altLang="en-US" b="1" dirty="0" smtClean="0">
                <a:solidFill>
                  <a:schemeClr val="tx1"/>
                </a:solidFill>
              </a:rPr>
              <a:t>≪市町村からの主な意見≫</a:t>
            </a:r>
            <a:endParaRPr kumimoji="1" lang="en-US" altLang="ja-JP" b="1" dirty="0" smtClean="0">
              <a:solidFill>
                <a:schemeClr val="tx1"/>
              </a:solidFill>
            </a:endParaRPr>
          </a:p>
          <a:p>
            <a:pPr marL="93663">
              <a:lnSpc>
                <a:spcPct val="120000"/>
              </a:lnSpc>
            </a:pPr>
            <a:r>
              <a:rPr kumimoji="1" lang="ja-JP" altLang="en-US" u="sng" dirty="0" smtClean="0">
                <a:solidFill>
                  <a:schemeClr val="tx1"/>
                </a:solidFill>
              </a:rPr>
              <a:t>府景観アドバイザー会議実施にかかる留意事項</a:t>
            </a:r>
          </a:p>
          <a:p>
            <a:pPr marL="649288" indent="-285750">
              <a:lnSpc>
                <a:spcPct val="120000"/>
              </a:lnSpc>
              <a:buFont typeface="Wingdings" panose="05000000000000000000" pitchFamily="2" charset="2"/>
              <a:buChar char="u"/>
            </a:pPr>
            <a:r>
              <a:rPr kumimoji="1" lang="ja-JP" altLang="en-US" dirty="0" smtClean="0">
                <a:solidFill>
                  <a:schemeClr val="tx1"/>
                </a:solidFill>
              </a:rPr>
              <a:t>市町村の景観の特色や指針に配慮が必要</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建築歴史的</a:t>
            </a:r>
            <a:r>
              <a:rPr kumimoji="1" lang="ja-JP" altLang="en-US" dirty="0">
                <a:solidFill>
                  <a:schemeClr val="tx1"/>
                </a:solidFill>
              </a:rPr>
              <a:t>景観</a:t>
            </a:r>
            <a:r>
              <a:rPr kumimoji="1" lang="ja-JP" altLang="en-US" dirty="0" smtClean="0">
                <a:solidFill>
                  <a:schemeClr val="tx1"/>
                </a:solidFill>
              </a:rPr>
              <a:t>や土木景観の視点からもアドバイスがあるとよい</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「義務的」とする事業規模については、全体事業費</a:t>
            </a:r>
            <a:r>
              <a:rPr kumimoji="1" lang="ja-JP" altLang="en-US" dirty="0">
                <a:solidFill>
                  <a:schemeClr val="tx1"/>
                </a:solidFill>
              </a:rPr>
              <a:t>１</a:t>
            </a:r>
            <a:r>
              <a:rPr kumimoji="1" lang="ja-JP" altLang="en-US" dirty="0" smtClean="0">
                <a:solidFill>
                  <a:schemeClr val="tx1"/>
                </a:solidFill>
              </a:rPr>
              <a:t>億円程度まで引き下げることが望ましい</a:t>
            </a:r>
            <a:endParaRPr kumimoji="1" lang="en-US" altLang="ja-JP" dirty="0" smtClean="0">
              <a:solidFill>
                <a:schemeClr val="tx1"/>
              </a:solidFill>
            </a:endParaRPr>
          </a:p>
        </p:txBody>
      </p:sp>
    </p:spTree>
    <p:extLst>
      <p:ext uri="{BB962C8B-B14F-4D97-AF65-F5344CB8AC3E}">
        <p14:creationId xmlns:p14="http://schemas.microsoft.com/office/powerpoint/2010/main" val="2546221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672352" y="443752"/>
            <a:ext cx="7920000" cy="5879425"/>
          </a:xfrm>
          <a:prstGeom prst="rect">
            <a:avLst/>
          </a:prstGeom>
          <a:solidFill>
            <a:srgbClr val="FFCCFF">
              <a:alpha val="69804"/>
            </a:srgbClr>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kumimoji="1" lang="ja-JP" altLang="en-US" b="1" dirty="0" smtClean="0">
                <a:solidFill>
                  <a:schemeClr val="tx1"/>
                </a:solidFill>
              </a:rPr>
              <a:t>≪市町村からの主な意見≫</a:t>
            </a:r>
            <a:endParaRPr kumimoji="1" lang="en-US" altLang="ja-JP" dirty="0">
              <a:solidFill>
                <a:schemeClr val="tx1"/>
              </a:solidFill>
            </a:endParaRPr>
          </a:p>
          <a:p>
            <a:pPr marL="268288" indent="-93663">
              <a:lnSpc>
                <a:spcPct val="120000"/>
              </a:lnSpc>
            </a:pPr>
            <a:r>
              <a:rPr kumimoji="1" lang="ja-JP" altLang="en-US" u="sng" dirty="0" smtClean="0">
                <a:solidFill>
                  <a:schemeClr val="tx1"/>
                </a:solidFill>
              </a:rPr>
              <a:t>府景観アドバイザー会議と市町村景観アドバイザー会議の関係</a:t>
            </a:r>
            <a:endParaRPr kumimoji="1" lang="en-US" altLang="ja-JP" u="sng" dirty="0">
              <a:solidFill>
                <a:schemeClr val="tx1"/>
              </a:solidFill>
            </a:endParaRPr>
          </a:p>
          <a:p>
            <a:pPr marL="268288">
              <a:lnSpc>
                <a:spcPct val="120000"/>
              </a:lnSpc>
            </a:pPr>
            <a:r>
              <a:rPr kumimoji="1" lang="ja-JP" altLang="en-US" dirty="0" smtClean="0">
                <a:solidFill>
                  <a:schemeClr val="tx1"/>
                </a:solidFill>
              </a:rPr>
              <a:t>府</a:t>
            </a:r>
            <a:r>
              <a:rPr kumimoji="1" lang="ja-JP" altLang="en-US" dirty="0" smtClean="0">
                <a:solidFill>
                  <a:schemeClr val="tx1"/>
                </a:solidFill>
              </a:rPr>
              <a:t>景観アドバイザー会議を市町村景観アドバイザー会議に替えることは・・・</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可能と思われる　　　　　（３件）</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検討する余地はある　　（５件）</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替えることはできない　  （１件）</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その他　　　　　　　　　  　（２件）</a:t>
            </a:r>
            <a:endParaRPr kumimoji="1" lang="en-US" altLang="ja-JP" dirty="0">
              <a:solidFill>
                <a:schemeClr val="tx1"/>
              </a:solidFill>
            </a:endParaRPr>
          </a:p>
          <a:p>
            <a:pPr marL="363538">
              <a:lnSpc>
                <a:spcPts val="1000"/>
              </a:lnSpc>
            </a:pPr>
            <a:endParaRPr kumimoji="1" lang="en-US" altLang="ja-JP" dirty="0" smtClean="0">
              <a:solidFill>
                <a:schemeClr val="tx1"/>
              </a:solidFill>
            </a:endParaRPr>
          </a:p>
          <a:p>
            <a:pPr marL="363538">
              <a:lnSpc>
                <a:spcPct val="120000"/>
              </a:lnSpc>
            </a:pPr>
            <a:r>
              <a:rPr kumimoji="1" lang="en-US" altLang="ja-JP" dirty="0" smtClean="0">
                <a:solidFill>
                  <a:schemeClr val="tx1"/>
                </a:solidFill>
              </a:rPr>
              <a:t>※</a:t>
            </a:r>
            <a:r>
              <a:rPr kumimoji="1" lang="ja-JP" altLang="en-US" dirty="0" smtClean="0">
                <a:solidFill>
                  <a:schemeClr val="tx1"/>
                </a:solidFill>
              </a:rPr>
              <a:t>回答に添えられたコメント</a:t>
            </a:r>
            <a:endParaRPr kumimoji="1" lang="en-US" altLang="ja-JP" dirty="0">
              <a:solidFill>
                <a:schemeClr val="tx1"/>
              </a:solidFill>
            </a:endParaRPr>
          </a:p>
          <a:p>
            <a:pPr marL="2246313" indent="-1708150">
              <a:lnSpc>
                <a:spcPct val="120000"/>
              </a:lnSpc>
              <a:tabLst>
                <a:tab pos="806450" algn="l"/>
              </a:tabLst>
            </a:pPr>
            <a:r>
              <a:rPr kumimoji="1" lang="ja-JP" altLang="en-US" dirty="0" smtClean="0">
                <a:solidFill>
                  <a:schemeClr val="tx1"/>
                </a:solidFill>
              </a:rPr>
              <a:t>（回答：可能と思われる）</a:t>
            </a:r>
            <a:endParaRPr kumimoji="1" lang="en-US" altLang="ja-JP" dirty="0" smtClean="0">
              <a:solidFill>
                <a:schemeClr val="tx1"/>
              </a:solidFill>
            </a:endParaRPr>
          </a:p>
          <a:p>
            <a:pPr marL="2246313" indent="-1533525">
              <a:lnSpc>
                <a:spcPct val="120000"/>
              </a:lnSpc>
              <a:tabLst>
                <a:tab pos="806450" algn="l"/>
              </a:tabLst>
            </a:pPr>
            <a:r>
              <a:rPr kumimoji="1" lang="ja-JP" altLang="en-US" dirty="0" smtClean="0">
                <a:solidFill>
                  <a:schemeClr val="tx1"/>
                </a:solidFill>
              </a:rPr>
              <a:t>・市</a:t>
            </a:r>
            <a:r>
              <a:rPr kumimoji="1" lang="ja-JP" altLang="en-US" dirty="0">
                <a:solidFill>
                  <a:schemeClr val="tx1"/>
                </a:solidFill>
              </a:rPr>
              <a:t>景観アドバイザー会議は任意制度の</a:t>
            </a:r>
            <a:r>
              <a:rPr kumimoji="1" lang="ja-JP" altLang="en-US" dirty="0" smtClean="0">
                <a:solidFill>
                  <a:schemeClr val="tx1"/>
                </a:solidFill>
              </a:rPr>
              <a:t>ため可能と思われ</a:t>
            </a:r>
            <a:r>
              <a:rPr kumimoji="1" lang="ja-JP" altLang="en-US" dirty="0">
                <a:solidFill>
                  <a:schemeClr val="tx1"/>
                </a:solidFill>
              </a:rPr>
              <a:t>る</a:t>
            </a:r>
            <a:endParaRPr kumimoji="1" lang="en-US" altLang="ja-JP" dirty="0" smtClean="0">
              <a:solidFill>
                <a:schemeClr val="tx1"/>
              </a:solidFill>
            </a:endParaRPr>
          </a:p>
          <a:p>
            <a:pPr marL="2246313" indent="-1708150">
              <a:lnSpc>
                <a:spcPct val="120000"/>
              </a:lnSpc>
              <a:tabLst>
                <a:tab pos="806450" algn="l"/>
              </a:tabLst>
            </a:pPr>
            <a:r>
              <a:rPr kumimoji="1" lang="ja-JP" altLang="en-US" dirty="0" smtClean="0">
                <a:solidFill>
                  <a:schemeClr val="tx1"/>
                </a:solidFill>
              </a:rPr>
              <a:t>（回答：検討する余地はある）</a:t>
            </a:r>
            <a:endParaRPr kumimoji="1" lang="en-US" altLang="ja-JP" dirty="0" smtClean="0">
              <a:solidFill>
                <a:schemeClr val="tx1"/>
              </a:solidFill>
            </a:endParaRPr>
          </a:p>
          <a:p>
            <a:pPr marL="2246313" indent="-1533525">
              <a:lnSpc>
                <a:spcPct val="120000"/>
              </a:lnSpc>
              <a:tabLst>
                <a:tab pos="806450" algn="l"/>
              </a:tabLst>
            </a:pPr>
            <a:r>
              <a:rPr kumimoji="1" lang="ja-JP" altLang="en-US" dirty="0">
                <a:solidFill>
                  <a:schemeClr val="tx1"/>
                </a:solidFill>
              </a:rPr>
              <a:t>・府景観アドバイザー会議での議論</a:t>
            </a:r>
            <a:r>
              <a:rPr kumimoji="1" lang="ja-JP" altLang="en-US" dirty="0" smtClean="0">
                <a:solidFill>
                  <a:schemeClr val="tx1"/>
                </a:solidFill>
              </a:rPr>
              <a:t>内容について整理が必要</a:t>
            </a:r>
            <a:endParaRPr kumimoji="1" lang="en-US" altLang="ja-JP" dirty="0" smtClean="0">
              <a:solidFill>
                <a:schemeClr val="tx1"/>
              </a:solidFill>
            </a:endParaRPr>
          </a:p>
          <a:p>
            <a:pPr marL="2246313" indent="-1708150">
              <a:lnSpc>
                <a:spcPct val="120000"/>
              </a:lnSpc>
              <a:tabLst>
                <a:tab pos="806450" algn="l"/>
              </a:tabLst>
            </a:pPr>
            <a:r>
              <a:rPr kumimoji="1" lang="ja-JP" altLang="en-US" dirty="0" smtClean="0">
                <a:solidFill>
                  <a:schemeClr val="tx1"/>
                </a:solidFill>
              </a:rPr>
              <a:t>（</a:t>
            </a:r>
            <a:r>
              <a:rPr kumimoji="1" lang="ja-JP" altLang="en-US" dirty="0" smtClean="0">
                <a:solidFill>
                  <a:schemeClr val="tx1"/>
                </a:solidFill>
              </a:rPr>
              <a:t>回答：その他）</a:t>
            </a:r>
            <a:endParaRPr kumimoji="1" lang="en-US" altLang="ja-JP" dirty="0" smtClean="0">
              <a:solidFill>
                <a:schemeClr val="tx1"/>
              </a:solidFill>
            </a:endParaRPr>
          </a:p>
          <a:p>
            <a:pPr marL="806450" indent="-93663">
              <a:lnSpc>
                <a:spcPct val="120000"/>
              </a:lnSpc>
            </a:pPr>
            <a:r>
              <a:rPr kumimoji="1" lang="ja-JP" altLang="en-US" dirty="0" smtClean="0">
                <a:solidFill>
                  <a:schemeClr val="tx1"/>
                </a:solidFill>
              </a:rPr>
              <a:t>・景観法及び市町村景観条例並びに景観条例等施行規則に基づき適正な法手続きを願いたい</a:t>
            </a:r>
            <a:endParaRPr kumimoji="1" lang="en-US" altLang="ja-JP" dirty="0" smtClean="0">
              <a:solidFill>
                <a:schemeClr val="tx1"/>
              </a:solidFill>
            </a:endParaRPr>
          </a:p>
          <a:p>
            <a:pPr marL="806450" indent="-93663">
              <a:lnSpc>
                <a:spcPct val="120000"/>
              </a:lnSpc>
            </a:pPr>
            <a:r>
              <a:rPr kumimoji="1" lang="ja-JP" altLang="en-US" dirty="0">
                <a:solidFill>
                  <a:schemeClr val="tx1"/>
                </a:solidFill>
              </a:rPr>
              <a:t>・市景観アドバイザー</a:t>
            </a:r>
            <a:r>
              <a:rPr kumimoji="1" lang="ja-JP" altLang="en-US" dirty="0" smtClean="0">
                <a:solidFill>
                  <a:schemeClr val="tx1"/>
                </a:solidFill>
              </a:rPr>
              <a:t>会議について、対象</a:t>
            </a:r>
            <a:r>
              <a:rPr kumimoji="1" lang="ja-JP" altLang="en-US" dirty="0">
                <a:solidFill>
                  <a:schemeClr val="tx1"/>
                </a:solidFill>
              </a:rPr>
              <a:t>事業を定める</a:t>
            </a:r>
            <a:r>
              <a:rPr kumimoji="1" lang="ja-JP" altLang="en-US" dirty="0" smtClean="0">
                <a:solidFill>
                  <a:schemeClr val="tx1"/>
                </a:solidFill>
              </a:rPr>
              <a:t>規定がなく、景観</a:t>
            </a:r>
            <a:r>
              <a:rPr kumimoji="1" lang="ja-JP" altLang="en-US" dirty="0">
                <a:solidFill>
                  <a:schemeClr val="tx1"/>
                </a:solidFill>
              </a:rPr>
              <a:t>関連の協議や手続きにおいて</a:t>
            </a:r>
            <a:r>
              <a:rPr kumimoji="1" lang="ja-JP" altLang="en-US" dirty="0" smtClean="0">
                <a:solidFill>
                  <a:schemeClr val="tx1"/>
                </a:solidFill>
              </a:rPr>
              <a:t>、任意で実施しているため</a:t>
            </a:r>
            <a:endParaRPr kumimoji="1" lang="en-US" altLang="ja-JP" dirty="0" smtClean="0">
              <a:solidFill>
                <a:schemeClr val="tx1"/>
              </a:solidFill>
            </a:endParaRPr>
          </a:p>
        </p:txBody>
      </p:sp>
      <p:sp>
        <p:nvSpPr>
          <p:cNvPr id="2" name="スライド番号プレースホルダー 1"/>
          <p:cNvSpPr>
            <a:spLocks noGrp="1"/>
          </p:cNvSpPr>
          <p:nvPr>
            <p:ph type="sldNum" sz="quarter" idx="12"/>
          </p:nvPr>
        </p:nvSpPr>
        <p:spPr>
          <a:xfrm>
            <a:off x="6457950" y="6578227"/>
            <a:ext cx="2057400" cy="365125"/>
          </a:xfrm>
        </p:spPr>
        <p:txBody>
          <a:bodyPr/>
          <a:lstStyle/>
          <a:p>
            <a:fld id="{8DDB306B-CB1A-4F92-AE18-14C2D5855DBA}" type="slidenum">
              <a:rPr kumimoji="1" lang="ja-JP" altLang="en-US" smtClean="0"/>
              <a:t>6</a:t>
            </a:fld>
            <a:endParaRPr kumimoji="1" lang="ja-JP" altLang="en-US"/>
          </a:p>
        </p:txBody>
      </p:sp>
      <p:sp>
        <p:nvSpPr>
          <p:cNvPr id="5" name="正方形/長方形 4"/>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43074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672352" y="524435"/>
            <a:ext cx="7920000" cy="5822577"/>
          </a:xfrm>
          <a:prstGeom prst="rect">
            <a:avLst/>
          </a:prstGeom>
          <a:solidFill>
            <a:srgbClr val="FFCCFF">
              <a:alpha val="69804"/>
            </a:srgbClr>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a:lnSpc>
                <a:spcPct val="120000"/>
              </a:lnSpc>
            </a:pPr>
            <a:r>
              <a:rPr kumimoji="1" lang="ja-JP" altLang="en-US" u="sng" dirty="0" smtClean="0">
                <a:solidFill>
                  <a:schemeClr val="tx1"/>
                </a:solidFill>
              </a:rPr>
              <a:t>府景観アドバイザー会議でのやり取り</a:t>
            </a:r>
          </a:p>
          <a:p>
            <a:pPr marL="649288" indent="-285750">
              <a:lnSpc>
                <a:spcPct val="120000"/>
              </a:lnSpc>
              <a:buFont typeface="Wingdings" panose="05000000000000000000" pitchFamily="2" charset="2"/>
              <a:buChar char="u"/>
            </a:pPr>
            <a:r>
              <a:rPr kumimoji="1" lang="ja-JP" altLang="en-US" dirty="0" smtClean="0">
                <a:solidFill>
                  <a:schemeClr val="tx1"/>
                </a:solidFill>
              </a:rPr>
              <a:t>市町村へ共有した方がよい　  （１３件）</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r>
              <a:rPr kumimoji="1" lang="ja-JP" altLang="en-US" dirty="0" smtClean="0">
                <a:solidFill>
                  <a:schemeClr val="tx1"/>
                </a:solidFill>
              </a:rPr>
              <a:t>特段</a:t>
            </a:r>
            <a:r>
              <a:rPr kumimoji="1" lang="ja-JP" altLang="en-US" dirty="0">
                <a:solidFill>
                  <a:schemeClr val="tx1"/>
                </a:solidFill>
              </a:rPr>
              <a:t>共有</a:t>
            </a:r>
            <a:r>
              <a:rPr kumimoji="1" lang="ja-JP" altLang="en-US" dirty="0" smtClean="0">
                <a:solidFill>
                  <a:schemeClr val="tx1"/>
                </a:solidFill>
              </a:rPr>
              <a:t>は要しない　　　　　　（４件）</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endParaRPr kumimoji="1" lang="en-US" altLang="ja-JP" dirty="0">
              <a:solidFill>
                <a:schemeClr val="tx1"/>
              </a:solidFill>
            </a:endParaRPr>
          </a:p>
          <a:p>
            <a:pPr marL="93663">
              <a:lnSpc>
                <a:spcPct val="120000"/>
              </a:lnSpc>
            </a:pPr>
            <a:r>
              <a:rPr kumimoji="1" lang="ja-JP" altLang="en-US" u="sng" dirty="0" smtClean="0">
                <a:solidFill>
                  <a:schemeClr val="tx1"/>
                </a:solidFill>
              </a:rPr>
              <a:t>府景観アドバイザー会議への市町村景観担当の同席</a:t>
            </a:r>
            <a:endParaRPr kumimoji="1" lang="en-US" altLang="ja-JP" u="sng" dirty="0" smtClean="0">
              <a:solidFill>
                <a:schemeClr val="tx1"/>
              </a:solidFill>
            </a:endParaRPr>
          </a:p>
          <a:p>
            <a:pPr marL="379413" indent="-15875">
              <a:lnSpc>
                <a:spcPct val="120000"/>
              </a:lnSpc>
              <a:buFont typeface="Wingdings" panose="05000000000000000000" pitchFamily="2" charset="2"/>
              <a:buChar char="u"/>
            </a:pPr>
            <a:r>
              <a:rPr kumimoji="1" lang="ja-JP" altLang="en-US" dirty="0" smtClean="0">
                <a:solidFill>
                  <a:schemeClr val="tx1"/>
                </a:solidFill>
              </a:rPr>
              <a:t>同席を希望する　　　（１２件）</a:t>
            </a:r>
            <a:endParaRPr kumimoji="1" lang="en-US" altLang="ja-JP" dirty="0" smtClean="0">
              <a:solidFill>
                <a:schemeClr val="tx1"/>
              </a:solidFill>
            </a:endParaRPr>
          </a:p>
          <a:p>
            <a:pPr marL="363538">
              <a:lnSpc>
                <a:spcPct val="120000"/>
              </a:lnSpc>
            </a:pPr>
            <a:r>
              <a:rPr kumimoji="1" lang="ja-JP" altLang="en-US" dirty="0" smtClean="0">
                <a:solidFill>
                  <a:schemeClr val="tx1"/>
                </a:solidFill>
              </a:rPr>
              <a:t>　</a:t>
            </a:r>
            <a:r>
              <a:rPr kumimoji="1" lang="en-US" altLang="ja-JP" dirty="0" smtClean="0">
                <a:solidFill>
                  <a:schemeClr val="tx1"/>
                </a:solidFill>
              </a:rPr>
              <a:t>※</a:t>
            </a:r>
            <a:r>
              <a:rPr kumimoji="1" lang="ja-JP" altLang="en-US" dirty="0" smtClean="0">
                <a:solidFill>
                  <a:schemeClr val="tx1"/>
                </a:solidFill>
              </a:rPr>
              <a:t>上記には、以下の回答を含む</a:t>
            </a:r>
            <a:endParaRPr kumimoji="1" lang="en-US" altLang="ja-JP" dirty="0" smtClean="0">
              <a:solidFill>
                <a:schemeClr val="tx1"/>
              </a:solidFill>
            </a:endParaRPr>
          </a:p>
          <a:p>
            <a:pPr marL="806450" indent="-93663">
              <a:lnSpc>
                <a:spcPct val="120000"/>
              </a:lnSpc>
              <a:tabLst>
                <a:tab pos="981075" algn="l"/>
              </a:tabLst>
            </a:pPr>
            <a:r>
              <a:rPr kumimoji="1" lang="ja-JP" altLang="en-US" dirty="0">
                <a:solidFill>
                  <a:schemeClr val="tx1"/>
                </a:solidFill>
              </a:rPr>
              <a:t>・</a:t>
            </a:r>
            <a:r>
              <a:rPr kumimoji="1" lang="ja-JP" altLang="en-US" dirty="0" smtClean="0">
                <a:solidFill>
                  <a:schemeClr val="tx1"/>
                </a:solidFill>
              </a:rPr>
              <a:t>府景観アドバイザー会議の実施を市町村アドバイザー会議に替える場合は同席を希望する</a:t>
            </a:r>
            <a:endParaRPr kumimoji="1" lang="en-US" altLang="ja-JP" dirty="0" smtClean="0">
              <a:solidFill>
                <a:schemeClr val="tx1"/>
              </a:solidFill>
            </a:endParaRPr>
          </a:p>
          <a:p>
            <a:pPr marL="806450" indent="-93663">
              <a:lnSpc>
                <a:spcPct val="120000"/>
              </a:lnSpc>
              <a:tabLst>
                <a:tab pos="981075" algn="l"/>
              </a:tabLst>
            </a:pPr>
            <a:r>
              <a:rPr kumimoji="1" lang="ja-JP" altLang="en-US" dirty="0" smtClean="0">
                <a:solidFill>
                  <a:schemeClr val="tx1"/>
                </a:solidFill>
              </a:rPr>
              <a:t>・案件により同席を希望する</a:t>
            </a:r>
            <a:endParaRPr kumimoji="1" lang="en-US" altLang="ja-JP" dirty="0" smtClean="0">
              <a:solidFill>
                <a:schemeClr val="tx1"/>
              </a:solidFill>
            </a:endParaRPr>
          </a:p>
          <a:p>
            <a:pPr marL="806450" indent="-93663">
              <a:lnSpc>
                <a:spcPct val="120000"/>
              </a:lnSpc>
              <a:tabLst>
                <a:tab pos="981075" algn="l"/>
              </a:tabLst>
            </a:pPr>
            <a:r>
              <a:rPr kumimoji="1" lang="ja-JP" altLang="en-US" dirty="0" smtClean="0">
                <a:solidFill>
                  <a:schemeClr val="tx1"/>
                </a:solidFill>
              </a:rPr>
              <a:t>・傍聴での同席であれば議事録の提供のみでよいが、会議で発言できる立場での同席であれば、同席を希望する</a:t>
            </a:r>
            <a:endParaRPr kumimoji="1" lang="en-US" altLang="ja-JP" dirty="0" smtClean="0">
              <a:solidFill>
                <a:schemeClr val="tx1"/>
              </a:solidFill>
            </a:endParaRPr>
          </a:p>
          <a:p>
            <a:pPr marL="379413" indent="-15875">
              <a:lnSpc>
                <a:spcPct val="120000"/>
              </a:lnSpc>
              <a:buFont typeface="Wingdings" panose="05000000000000000000" pitchFamily="2" charset="2"/>
              <a:buChar char="u"/>
            </a:pPr>
            <a:r>
              <a:rPr kumimoji="1" lang="ja-JP" altLang="en-US" dirty="0" smtClean="0">
                <a:solidFill>
                  <a:schemeClr val="tx1"/>
                </a:solidFill>
              </a:rPr>
              <a:t>同席を希望しない　　（５件）</a:t>
            </a:r>
            <a:endParaRPr kumimoji="1" lang="en-US" altLang="ja-JP" dirty="0" smtClean="0">
              <a:solidFill>
                <a:schemeClr val="tx1"/>
              </a:solidFill>
            </a:endParaRPr>
          </a:p>
          <a:p>
            <a:pPr marL="379413" indent="-15875">
              <a:lnSpc>
                <a:spcPct val="120000"/>
              </a:lnSpc>
              <a:buFont typeface="Wingdings" panose="05000000000000000000" pitchFamily="2" charset="2"/>
              <a:buChar char="u"/>
            </a:pPr>
            <a:endParaRPr kumimoji="1" lang="en-US" altLang="ja-JP" dirty="0">
              <a:solidFill>
                <a:schemeClr val="tx1"/>
              </a:solidFill>
            </a:endParaRPr>
          </a:p>
          <a:p>
            <a:pPr marL="379413" indent="-15875">
              <a:lnSpc>
                <a:spcPct val="120000"/>
              </a:lnSpc>
              <a:buFont typeface="Wingdings" panose="05000000000000000000" pitchFamily="2" charset="2"/>
              <a:buChar char="u"/>
            </a:pPr>
            <a:endParaRPr kumimoji="1" lang="en-US" altLang="ja-JP" dirty="0" smtClean="0">
              <a:solidFill>
                <a:schemeClr val="tx1"/>
              </a:solidFill>
            </a:endParaRPr>
          </a:p>
          <a:p>
            <a:pPr marL="379413" indent="-15875">
              <a:lnSpc>
                <a:spcPct val="120000"/>
              </a:lnSpc>
              <a:buFont typeface="Wingdings" panose="05000000000000000000" pitchFamily="2" charset="2"/>
              <a:buChar char="u"/>
            </a:pPr>
            <a:endParaRPr kumimoji="1" lang="en-US" altLang="ja-JP" dirty="0" smtClean="0">
              <a:solidFill>
                <a:schemeClr val="tx1"/>
              </a:solidFill>
            </a:endParaRPr>
          </a:p>
          <a:p>
            <a:pPr marL="379413" indent="-15875">
              <a:lnSpc>
                <a:spcPct val="120000"/>
              </a:lnSpc>
              <a:buFont typeface="Wingdings" panose="05000000000000000000" pitchFamily="2" charset="2"/>
              <a:buChar char="u"/>
            </a:pPr>
            <a:endParaRPr kumimoji="1" lang="en-US" altLang="ja-JP" dirty="0" smtClean="0">
              <a:solidFill>
                <a:schemeClr val="tx1"/>
              </a:solidFill>
            </a:endParaRPr>
          </a:p>
        </p:txBody>
      </p:sp>
      <p:sp>
        <p:nvSpPr>
          <p:cNvPr id="6" name="正方形/長方形 5"/>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7</a:t>
            </a:fld>
            <a:endParaRPr kumimoji="1" lang="ja-JP" altLang="en-US"/>
          </a:p>
        </p:txBody>
      </p:sp>
    </p:spTree>
    <p:extLst>
      <p:ext uri="{BB962C8B-B14F-4D97-AF65-F5344CB8AC3E}">
        <p14:creationId xmlns:p14="http://schemas.microsoft.com/office/powerpoint/2010/main" val="4098055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672352" y="751748"/>
            <a:ext cx="7920000" cy="5554924"/>
          </a:xfrm>
          <a:prstGeom prst="rect">
            <a:avLst/>
          </a:prstGeom>
          <a:solidFill>
            <a:srgbClr val="FFCCFF">
              <a:alpha val="69804"/>
            </a:srgbClr>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44500" indent="-285750">
              <a:lnSpc>
                <a:spcPct val="120000"/>
              </a:lnSpc>
              <a:buFont typeface="Wingdings" panose="05000000000000000000" pitchFamily="2" charset="2"/>
              <a:buChar char="u"/>
            </a:pPr>
            <a:r>
              <a:rPr kumimoji="1" lang="ja-JP" altLang="en-US" dirty="0" smtClean="0">
                <a:solidFill>
                  <a:schemeClr val="tx1"/>
                </a:solidFill>
              </a:rPr>
              <a:t>各景観行政団体において、景観基本方針・景観誘導基準等が違うことから、先に各景観行政団体への早期相談（計画が立案される前までに）が必要</a:t>
            </a:r>
            <a:endParaRPr kumimoji="1" lang="en-US" altLang="ja-JP" dirty="0" smtClean="0">
              <a:solidFill>
                <a:schemeClr val="tx1"/>
              </a:solidFill>
            </a:endParaRPr>
          </a:p>
          <a:p>
            <a:pPr marL="444500" indent="-285750">
              <a:lnSpc>
                <a:spcPts val="1000"/>
              </a:lnSpc>
              <a:buFont typeface="Wingdings" panose="05000000000000000000" pitchFamily="2" charset="2"/>
              <a:buChar char="u"/>
            </a:pPr>
            <a:endParaRPr kumimoji="1" lang="en-US" altLang="ja-JP" dirty="0" smtClean="0">
              <a:solidFill>
                <a:schemeClr val="tx1"/>
              </a:solidFill>
            </a:endParaRPr>
          </a:p>
          <a:p>
            <a:pPr marL="444500" indent="-285750">
              <a:lnSpc>
                <a:spcPct val="120000"/>
              </a:lnSpc>
              <a:buFont typeface="Wingdings" panose="05000000000000000000" pitchFamily="2" charset="2"/>
              <a:buChar char="u"/>
            </a:pPr>
            <a:r>
              <a:rPr kumimoji="1" lang="ja-JP" altLang="en-US" dirty="0" smtClean="0">
                <a:solidFill>
                  <a:schemeClr val="tx1"/>
                </a:solidFill>
              </a:rPr>
              <a:t>各景観行政</a:t>
            </a:r>
            <a:r>
              <a:rPr kumimoji="1" lang="ja-JP" altLang="en-US" dirty="0">
                <a:solidFill>
                  <a:schemeClr val="tx1"/>
                </a:solidFill>
              </a:rPr>
              <a:t>団体</a:t>
            </a:r>
            <a:r>
              <a:rPr kumimoji="1" lang="ja-JP" altLang="en-US" dirty="0" smtClean="0">
                <a:solidFill>
                  <a:schemeClr val="tx1"/>
                </a:solidFill>
              </a:rPr>
              <a:t>においては、計画の通知および、各景観行政団体の景観アドバイザー会議にかけ、その景観行政団体のまちなみに沿うよう、指導・誘導していることから、大阪府が独自で行うであろう景観形成の目標設定や大阪府景観アドバイザー会議での意見と各景観行政団体が指導・誘導する方針等に疑義がある場合も考えられる</a:t>
            </a:r>
            <a:endParaRPr kumimoji="1" lang="en-US" altLang="ja-JP" dirty="0" smtClean="0">
              <a:solidFill>
                <a:schemeClr val="tx1"/>
              </a:solidFill>
            </a:endParaRPr>
          </a:p>
          <a:p>
            <a:pPr marL="444500" indent="-285750">
              <a:lnSpc>
                <a:spcPts val="1000"/>
              </a:lnSpc>
              <a:buFont typeface="Wingdings" panose="05000000000000000000" pitchFamily="2" charset="2"/>
              <a:buChar char="u"/>
            </a:pPr>
            <a:endParaRPr kumimoji="1" lang="en-US" altLang="ja-JP" dirty="0" smtClean="0">
              <a:solidFill>
                <a:schemeClr val="tx1"/>
              </a:solidFill>
            </a:endParaRPr>
          </a:p>
          <a:p>
            <a:pPr marL="444500" indent="-285750">
              <a:lnSpc>
                <a:spcPct val="120000"/>
              </a:lnSpc>
              <a:buFont typeface="Wingdings" panose="05000000000000000000" pitchFamily="2" charset="2"/>
              <a:buChar char="u"/>
            </a:pPr>
            <a:r>
              <a:rPr kumimoji="1" lang="ja-JP" altLang="en-US" dirty="0" smtClean="0">
                <a:solidFill>
                  <a:schemeClr val="tx1"/>
                </a:solidFill>
              </a:rPr>
              <a:t>景観形成・景観まちづくりの観点から、各景観行政団体の意見を尊重すべきことを踏まえ、調整等に相当な時間を要することが想定される</a:t>
            </a:r>
            <a:endParaRPr kumimoji="1" lang="en-US" altLang="ja-JP" dirty="0" smtClean="0">
              <a:solidFill>
                <a:schemeClr val="tx1"/>
              </a:solidFill>
            </a:endParaRPr>
          </a:p>
          <a:p>
            <a:pPr marL="444500" indent="-285750">
              <a:lnSpc>
                <a:spcPts val="1000"/>
              </a:lnSpc>
              <a:buFont typeface="Wingdings" panose="05000000000000000000" pitchFamily="2" charset="2"/>
              <a:buChar char="u"/>
            </a:pPr>
            <a:endParaRPr kumimoji="1" lang="en-US" altLang="ja-JP" dirty="0" smtClean="0">
              <a:solidFill>
                <a:schemeClr val="tx1"/>
              </a:solidFill>
            </a:endParaRPr>
          </a:p>
          <a:p>
            <a:pPr marL="444500" indent="-285750">
              <a:lnSpc>
                <a:spcPct val="120000"/>
              </a:lnSpc>
              <a:buFont typeface="Wingdings" panose="05000000000000000000" pitchFamily="2" charset="2"/>
              <a:buChar char="u"/>
            </a:pPr>
            <a:r>
              <a:rPr kumimoji="1" lang="ja-JP" altLang="en-US" dirty="0" smtClean="0">
                <a:solidFill>
                  <a:schemeClr val="tx1"/>
                </a:solidFill>
              </a:rPr>
              <a:t>進め方については、先に各景観行政団体の手続き（各景観行政団体の景観協議、景観アドバイザー会議等）を経て、今回想定される大阪府の制度手続き等に基づき進めるべきと考える</a:t>
            </a:r>
            <a:endParaRPr kumimoji="1" lang="en-US" altLang="ja-JP" dirty="0" smtClean="0">
              <a:solidFill>
                <a:schemeClr val="tx1"/>
              </a:solidFill>
            </a:endParaRPr>
          </a:p>
          <a:p>
            <a:pPr marL="649288" indent="-285750">
              <a:lnSpc>
                <a:spcPct val="120000"/>
              </a:lnSpc>
              <a:buFont typeface="Wingdings" panose="05000000000000000000" pitchFamily="2" charset="2"/>
              <a:buChar char="u"/>
            </a:pPr>
            <a:endParaRPr kumimoji="1" lang="en-US" altLang="ja-JP" dirty="0" smtClean="0">
              <a:solidFill>
                <a:schemeClr val="tx1"/>
              </a:solidFill>
            </a:endParaRPr>
          </a:p>
          <a:p>
            <a:pPr marL="649288" indent="-285750">
              <a:lnSpc>
                <a:spcPct val="120000"/>
              </a:lnSpc>
              <a:buFont typeface="Wingdings" panose="05000000000000000000" pitchFamily="2" charset="2"/>
              <a:buChar char="u"/>
            </a:pPr>
            <a:endParaRPr kumimoji="1" lang="en-US" altLang="ja-JP" dirty="0">
              <a:solidFill>
                <a:schemeClr val="tx1"/>
              </a:solidFill>
            </a:endParaRPr>
          </a:p>
          <a:p>
            <a:pPr marL="649288" indent="-285750">
              <a:lnSpc>
                <a:spcPct val="120000"/>
              </a:lnSpc>
              <a:buFont typeface="Wingdings" panose="05000000000000000000" pitchFamily="2" charset="2"/>
              <a:buChar char="u"/>
            </a:pPr>
            <a:endParaRPr kumimoji="1" lang="en-US" altLang="ja-JP" dirty="0" smtClean="0">
              <a:solidFill>
                <a:schemeClr val="tx1"/>
              </a:solidFill>
            </a:endParaRPr>
          </a:p>
        </p:txBody>
      </p:sp>
      <p:sp>
        <p:nvSpPr>
          <p:cNvPr id="6" name="正方形/長方形 5"/>
          <p:cNvSpPr/>
          <p:nvPr/>
        </p:nvSpPr>
        <p:spPr>
          <a:xfrm>
            <a:off x="310934" y="296122"/>
            <a:ext cx="8617913" cy="6225701"/>
          </a:xfrm>
          <a:prstGeom prst="rect">
            <a:avLst/>
          </a:prstGeom>
          <a:noFill/>
          <a:ln w="63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457950" y="6463927"/>
            <a:ext cx="2057400" cy="365125"/>
          </a:xfrm>
        </p:spPr>
        <p:txBody>
          <a:bodyPr/>
          <a:lstStyle/>
          <a:p>
            <a:fld id="{8DDB306B-CB1A-4F92-AE18-14C2D5855DBA}" type="slidenum">
              <a:rPr kumimoji="1" lang="ja-JP" altLang="en-US" smtClean="0"/>
              <a:t>8</a:t>
            </a:fld>
            <a:endParaRPr kumimoji="1" lang="ja-JP" altLang="en-US"/>
          </a:p>
        </p:txBody>
      </p:sp>
      <p:sp>
        <p:nvSpPr>
          <p:cNvPr id="5" name="正方形/長方形 4"/>
          <p:cNvSpPr/>
          <p:nvPr/>
        </p:nvSpPr>
        <p:spPr>
          <a:xfrm>
            <a:off x="310934" y="359439"/>
            <a:ext cx="8446700" cy="369332"/>
          </a:xfrm>
          <a:prstGeom prst="rect">
            <a:avLst/>
          </a:prstGeom>
        </p:spPr>
        <p:txBody>
          <a:bodyPr wrap="square">
            <a:spAutoFit/>
          </a:bodyPr>
          <a:lstStyle/>
          <a:p>
            <a:pPr marL="285750" lvl="0" indent="77788">
              <a:buFont typeface="Wingdings" panose="05000000000000000000" pitchFamily="2" charset="2"/>
              <a:buChar char="Ø"/>
              <a:defRPr/>
            </a:pPr>
            <a:r>
              <a:rPr lang="ja-JP" altLang="en-US" b="1" dirty="0" smtClean="0">
                <a:solidFill>
                  <a:prstClr val="black"/>
                </a:solidFill>
                <a:latin typeface="+mn-ea"/>
              </a:rPr>
              <a:t>その他の意見</a:t>
            </a:r>
            <a:endParaRPr lang="ja-JP" altLang="en-US" b="1" dirty="0">
              <a:solidFill>
                <a:prstClr val="black"/>
              </a:solidFill>
              <a:latin typeface="+mn-ea"/>
            </a:endParaRPr>
          </a:p>
        </p:txBody>
      </p:sp>
    </p:spTree>
    <p:extLst>
      <p:ext uri="{BB962C8B-B14F-4D97-AF65-F5344CB8AC3E}">
        <p14:creationId xmlns:p14="http://schemas.microsoft.com/office/powerpoint/2010/main" val="31351663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5388</TotalTime>
  <Words>452</Words>
  <PresentationFormat>画面に合わせる (4:3)</PresentationFormat>
  <Paragraphs>103</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Meiryo UI</vt:lpstr>
      <vt:lpstr>ＭＳ Ｐゴシック</vt:lpstr>
      <vt:lpstr>游ゴシック</vt:lpstr>
      <vt:lpstr>Arial</vt:lpstr>
      <vt:lpstr>Calibri</vt:lpstr>
      <vt:lpstr>Cambria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2019-12-12T04:34:25Z</cp:lastPrinted>
  <dcterms:created xsi:type="dcterms:W3CDTF">2018-12-04T04:57:03Z</dcterms:created>
  <dcterms:modified xsi:type="dcterms:W3CDTF">2019-12-16T07:44:58Z</dcterms:modified>
</cp:coreProperties>
</file>