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93" r:id="rId2"/>
    <p:sldId id="399" r:id="rId3"/>
    <p:sldId id="398" r:id="rId4"/>
    <p:sldId id="394" r:id="rId5"/>
    <p:sldId id="400" r:id="rId6"/>
    <p:sldId id="401" r:id="rId7"/>
    <p:sldId id="395" r:id="rId8"/>
    <p:sldId id="396" r:id="rId9"/>
    <p:sldId id="397" r:id="rId10"/>
    <p:sldId id="404" r:id="rId11"/>
    <p:sldId id="402" r:id="rId12"/>
    <p:sldId id="403" r:id="rId13"/>
    <p:sldId id="405" r:id="rId14"/>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2" autoAdjust="0"/>
    <p:restoredTop sz="94660"/>
  </p:normalViewPr>
  <p:slideViewPr>
    <p:cSldViewPr snapToGrid="0">
      <p:cViewPr varScale="1">
        <p:scale>
          <a:sx n="75" d="100"/>
          <a:sy n="75" d="100"/>
        </p:scale>
        <p:origin x="30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6FA5BA39-7CAF-4596-A299-67B5C6E315B8}" type="datetimeFigureOut">
              <a:rPr kumimoji="1" lang="ja-JP" altLang="en-US" smtClean="0"/>
              <a:t>2019/6/27</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AF4CED70-445C-4EB7-910B-E53761D2C426}" type="slidenum">
              <a:rPr kumimoji="1" lang="ja-JP" altLang="en-US" smtClean="0"/>
              <a:t>‹#›</a:t>
            </a:fld>
            <a:endParaRPr kumimoji="1" lang="ja-JP" altLang="en-US"/>
          </a:p>
        </p:txBody>
      </p:sp>
    </p:spTree>
    <p:extLst>
      <p:ext uri="{BB962C8B-B14F-4D97-AF65-F5344CB8AC3E}">
        <p14:creationId xmlns:p14="http://schemas.microsoft.com/office/powerpoint/2010/main" val="32346237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030570D-94B6-4710-85FC-5D4605C08FDD}" type="datetime1">
              <a:rPr kumimoji="1" lang="ja-JP" altLang="en-US" smtClean="0"/>
              <a:t>2019/6/27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3559808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DB36AA7-1FDC-4DB9-8E7C-8B0F32E6FBD3}" type="datetime1">
              <a:rPr kumimoji="1" lang="ja-JP" altLang="en-US" smtClean="0"/>
              <a:t>2019/6/27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768100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74E9007-0D45-4257-8DE9-71E46F61495F}" type="datetime1">
              <a:rPr kumimoji="1" lang="ja-JP" altLang="en-US" smtClean="0"/>
              <a:t>2019/6/27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2561861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82C488E-EC8F-4D3C-B165-E19ECF40E34D}" type="datetime1">
              <a:rPr kumimoji="1" lang="ja-JP" altLang="en-US" smtClean="0"/>
              <a:t>2019/6/27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3936133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CCC704B-9305-420C-BEC0-7EE23A461592}" type="datetime1">
              <a:rPr kumimoji="1" lang="ja-JP" altLang="en-US" smtClean="0"/>
              <a:t>2019/6/27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835590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3DC4FBC-C5B4-47FE-BA9A-9B8AABCDFF3C}" type="datetime1">
              <a:rPr kumimoji="1" lang="ja-JP" altLang="en-US" smtClean="0"/>
              <a:t>2019/6/27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1384426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359BB05-FBBA-4BBF-A53F-3005E66767EC}" type="datetime1">
              <a:rPr kumimoji="1" lang="ja-JP" altLang="en-US" smtClean="0"/>
              <a:t>2019/6/27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2538869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C6859C87-5D7D-4155-A2D2-C57AEDAA2BDC}" type="datetime1">
              <a:rPr kumimoji="1" lang="ja-JP" altLang="en-US" smtClean="0"/>
              <a:t>2019/6/27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2471577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42EF70-5733-4B57-B730-FD54A830C796}" type="datetime1">
              <a:rPr kumimoji="1" lang="ja-JP" altLang="en-US" smtClean="0"/>
              <a:t>2019/6/27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2223891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88116F7-D7C8-4F29-9098-E5AD29367004}" type="datetime1">
              <a:rPr kumimoji="1" lang="ja-JP" altLang="en-US" smtClean="0"/>
              <a:t>2019/6/27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769936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7204DA1-2ED4-4A6A-AD7A-C5E8BD8B049B}" type="datetime1">
              <a:rPr kumimoji="1" lang="ja-JP" altLang="en-US" smtClean="0"/>
              <a:t>2019/6/27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3138085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5245B9-9135-4809-B850-9344B1CECF7F}" type="datetime1">
              <a:rPr kumimoji="1" lang="ja-JP" altLang="en-US" smtClean="0"/>
              <a:t>2019/6/27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1489395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www.osaka-museum.com/index.html" TargetMode="External"/><Relationship Id="rId5" Type="http://schemas.openxmlformats.org/officeDocument/2006/relationships/hyperlink" Target="http://www.&#9675;&#9675;&#9675;&#9675;&#9675;&#9675;&#9675;&#9675;&#9675;.com/" TargetMode="Externa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6329"/>
            <a:ext cx="9144000" cy="63591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ビュースポット（視点場）の発掘と情報発信</a:t>
            </a:r>
          </a:p>
        </p:txBody>
      </p:sp>
      <p:sp>
        <p:nvSpPr>
          <p:cNvPr id="6" name="テキスト ボックス 5"/>
          <p:cNvSpPr txBox="1"/>
          <p:nvPr/>
        </p:nvSpPr>
        <p:spPr>
          <a:xfrm>
            <a:off x="7689954" y="105975"/>
            <a:ext cx="1200691" cy="400110"/>
          </a:xfrm>
          <a:prstGeom prst="rect">
            <a:avLst/>
          </a:prstGeom>
          <a:solidFill>
            <a:schemeClr val="bg1"/>
          </a:solidFill>
          <a:ln w="19050">
            <a:solidFill>
              <a:schemeClr val="tx1"/>
            </a:solidFill>
          </a:ln>
        </p:spPr>
        <p:txBody>
          <a:bodyPr wrap="square" rtlCol="0">
            <a:spAutoFit/>
          </a:bodyPr>
          <a:lstStyle/>
          <a:p>
            <a:pPr lvl="0" algn="ctr"/>
            <a:r>
              <a:rPr kumimoji="1" lang="ja-JP" altLang="en-US" sz="2000" dirty="0" smtClean="0">
                <a:solidFill>
                  <a:prstClr val="black"/>
                </a:solidFill>
                <a:latin typeface="ＭＳ Ｐゴシック" panose="020B0600070205080204" pitchFamily="50" charset="-128"/>
              </a:rPr>
              <a:t>資料１</a:t>
            </a:r>
            <a:endParaRPr kumimoji="1" lang="en-US" altLang="ja-JP" sz="2000" dirty="0">
              <a:solidFill>
                <a:prstClr val="black"/>
              </a:solidFill>
              <a:latin typeface="ＭＳ Ｐゴシック" panose="020B0600070205080204" pitchFamily="50" charset="-128"/>
            </a:endParaRPr>
          </a:p>
        </p:txBody>
      </p:sp>
      <p:sp>
        <p:nvSpPr>
          <p:cNvPr id="13" name="テキスト ボックス 12"/>
          <p:cNvSpPr txBox="1"/>
          <p:nvPr/>
        </p:nvSpPr>
        <p:spPr>
          <a:xfrm>
            <a:off x="2345269" y="2728250"/>
            <a:ext cx="4453462" cy="1077218"/>
          </a:xfrm>
          <a:prstGeom prst="rect">
            <a:avLst/>
          </a:prstGeom>
          <a:noFill/>
        </p:spPr>
        <p:txBody>
          <a:bodyPr wrap="none" rtlCol="0">
            <a:spAutoFit/>
          </a:bodyPr>
          <a:lstStyle/>
          <a:p>
            <a:pPr algn="ctr"/>
            <a:r>
              <a:rPr kumimoji="1" lang="ja-JP" altLang="en-US" sz="3200" b="1" dirty="0" smtClean="0">
                <a:latin typeface="Meiryo UI" panose="020B0604030504040204" pitchFamily="50" charset="-128"/>
                <a:ea typeface="Meiryo UI" panose="020B0604030504040204" pitchFamily="50" charset="-128"/>
              </a:rPr>
              <a:t>ビュースポット（視点場）</a:t>
            </a:r>
            <a:endParaRPr kumimoji="1" lang="en-US" altLang="ja-JP" sz="3200" b="1" dirty="0" smtClean="0">
              <a:latin typeface="Meiryo UI" panose="020B0604030504040204" pitchFamily="50" charset="-128"/>
              <a:ea typeface="Meiryo UI" panose="020B0604030504040204" pitchFamily="50" charset="-128"/>
            </a:endParaRPr>
          </a:p>
          <a:p>
            <a:pPr algn="ctr"/>
            <a:r>
              <a:rPr kumimoji="1" lang="ja-JP" altLang="en-US" sz="3200" b="1" dirty="0" smtClean="0">
                <a:latin typeface="Meiryo UI" panose="020B0604030504040204" pitchFamily="50" charset="-128"/>
                <a:ea typeface="Meiryo UI" panose="020B0604030504040204" pitchFamily="50" charset="-128"/>
              </a:rPr>
              <a:t>の発掘と情報発信</a:t>
            </a:r>
            <a:endParaRPr kumimoji="1" lang="ja-JP" altLang="en-US" sz="3200"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086600" y="6492875"/>
            <a:ext cx="2057400" cy="365125"/>
          </a:xfrm>
        </p:spPr>
        <p:txBody>
          <a:bodyPr/>
          <a:lstStyle/>
          <a:p>
            <a:fld id="{8DDB306B-CB1A-4F92-AE18-14C2D5855DBA}" type="slidenum">
              <a:rPr kumimoji="1" lang="ja-JP" altLang="en-US" smtClean="0"/>
              <a:t>1</a:t>
            </a:fld>
            <a:endParaRPr kumimoji="1" lang="ja-JP" altLang="en-US"/>
          </a:p>
        </p:txBody>
      </p:sp>
    </p:spTree>
    <p:extLst>
      <p:ext uri="{BB962C8B-B14F-4D97-AF65-F5344CB8AC3E}">
        <p14:creationId xmlns:p14="http://schemas.microsoft.com/office/powerpoint/2010/main" val="9586489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462389" y="804099"/>
            <a:ext cx="8326796" cy="2400657"/>
          </a:xfrm>
          <a:prstGeom prst="rect">
            <a:avLst/>
          </a:prstGeom>
          <a:noFill/>
          <a:ln w="12700">
            <a:solidFill>
              <a:schemeClr val="tx1"/>
            </a:solidFill>
          </a:ln>
        </p:spPr>
        <p:txBody>
          <a:bodyPr wrap="square" rtlCol="0">
            <a:spAutoFit/>
          </a:bodyPr>
          <a:lstStyle/>
          <a:p>
            <a:pPr lvl="0">
              <a:lnSpc>
                <a:spcPts val="3000"/>
              </a:lnSpc>
            </a:pPr>
            <a:r>
              <a:rPr kumimoji="1" lang="ja-JP" altLang="en-US" b="1" dirty="0">
                <a:solidFill>
                  <a:prstClr val="black"/>
                </a:solidFill>
                <a:latin typeface="ＭＳ Ｐゴシック" panose="020B0600070205080204" pitchFamily="50" charset="-128"/>
              </a:rPr>
              <a:t>２</a:t>
            </a:r>
            <a:r>
              <a:rPr kumimoji="1" lang="ja-JP" altLang="en-US" b="1" dirty="0" smtClean="0">
                <a:solidFill>
                  <a:prstClr val="black"/>
                </a:solidFill>
                <a:latin typeface="ＭＳ Ｐゴシック" panose="020B0600070205080204" pitchFamily="50" charset="-128"/>
              </a:rPr>
              <a:t>．景観</a:t>
            </a:r>
            <a:r>
              <a:rPr kumimoji="1" lang="ja-JP" altLang="en-US" b="1" dirty="0">
                <a:solidFill>
                  <a:prstClr val="black"/>
                </a:solidFill>
                <a:latin typeface="ＭＳ Ｐゴシック" panose="020B0600070205080204" pitchFamily="50" charset="-128"/>
              </a:rPr>
              <a:t>ビジョン推進部会での選定</a:t>
            </a:r>
            <a:endParaRPr kumimoji="1" lang="ja-JP" altLang="en-US" b="1" dirty="0" smtClean="0">
              <a:solidFill>
                <a:prstClr val="black"/>
              </a:solidFill>
              <a:latin typeface="ＭＳ Ｐゴシック" panose="020B0600070205080204" pitchFamily="50" charset="-128"/>
            </a:endParaRPr>
          </a:p>
          <a:p>
            <a:pPr marL="171450" lvl="0">
              <a:lnSpc>
                <a:spcPts val="3000"/>
              </a:lnSpc>
            </a:pPr>
            <a:r>
              <a:rPr kumimoji="1" lang="ja-JP" altLang="en-US" b="1" dirty="0">
                <a:solidFill>
                  <a:prstClr val="black"/>
                </a:solidFill>
                <a:latin typeface="ＭＳ Ｐゴシック" panose="020B0600070205080204" pitchFamily="50" charset="-128"/>
              </a:rPr>
              <a:t>①各委員それぞれ１０件</a:t>
            </a:r>
            <a:r>
              <a:rPr kumimoji="1" lang="ja-JP" altLang="en-US" b="1" dirty="0" smtClean="0">
                <a:solidFill>
                  <a:prstClr val="black"/>
                </a:solidFill>
                <a:latin typeface="ＭＳ Ｐゴシック" panose="020B0600070205080204" pitchFamily="50" charset="-128"/>
              </a:rPr>
              <a:t>選定</a:t>
            </a:r>
            <a:endParaRPr kumimoji="1" lang="en-US" altLang="ja-JP" b="1" dirty="0" smtClean="0">
              <a:solidFill>
                <a:prstClr val="black"/>
              </a:solidFill>
              <a:latin typeface="ＭＳ Ｐゴシック" panose="020B0600070205080204" pitchFamily="50" charset="-128"/>
            </a:endParaRPr>
          </a:p>
          <a:p>
            <a:pPr marL="171450" lvl="0">
              <a:lnSpc>
                <a:spcPts val="3000"/>
              </a:lnSpc>
            </a:pPr>
            <a:r>
              <a:rPr kumimoji="1" lang="ja-JP" altLang="en-US" sz="1600" b="1" dirty="0">
                <a:solidFill>
                  <a:prstClr val="black"/>
                </a:solidFill>
                <a:latin typeface="ＭＳ Ｐゴシック" panose="020B0600070205080204" pitchFamily="50" charset="-128"/>
              </a:rPr>
              <a:t>　</a:t>
            </a:r>
            <a:r>
              <a:rPr kumimoji="1" lang="ja-JP" altLang="en-US" sz="1600" dirty="0" smtClean="0">
                <a:solidFill>
                  <a:prstClr val="black"/>
                </a:solidFill>
                <a:latin typeface="ＭＳ Ｐゴシック" panose="020B0600070205080204" pitchFamily="50" charset="-128"/>
              </a:rPr>
              <a:t>事前の資料送付により各委員</a:t>
            </a:r>
            <a:r>
              <a:rPr kumimoji="1" lang="ja-JP" altLang="en-US" sz="1600" dirty="0">
                <a:solidFill>
                  <a:prstClr val="black"/>
                </a:solidFill>
                <a:latin typeface="ＭＳ Ｐゴシック" panose="020B0600070205080204" pitchFamily="50" charset="-128"/>
              </a:rPr>
              <a:t>が１位から</a:t>
            </a:r>
            <a:r>
              <a:rPr kumimoji="1" lang="en-US" altLang="ja-JP" sz="1600" dirty="0">
                <a:solidFill>
                  <a:prstClr val="black"/>
                </a:solidFill>
                <a:latin typeface="ＭＳ Ｐゴシック" panose="020B0600070205080204" pitchFamily="50" charset="-128"/>
              </a:rPr>
              <a:t>10</a:t>
            </a:r>
            <a:r>
              <a:rPr kumimoji="1" lang="ja-JP" altLang="en-US" sz="1600" dirty="0">
                <a:solidFill>
                  <a:prstClr val="black"/>
                </a:solidFill>
                <a:latin typeface="ＭＳ Ｐゴシック" panose="020B0600070205080204" pitchFamily="50" charset="-128"/>
              </a:rPr>
              <a:t>位まで</a:t>
            </a:r>
            <a:r>
              <a:rPr kumimoji="1" lang="ja-JP" altLang="en-US" sz="1600" dirty="0" smtClean="0">
                <a:solidFill>
                  <a:prstClr val="black"/>
                </a:solidFill>
                <a:latin typeface="ＭＳ Ｐゴシック" panose="020B0600070205080204" pitchFamily="50" charset="-128"/>
              </a:rPr>
              <a:t>点数付け（１位</a:t>
            </a:r>
            <a:r>
              <a:rPr kumimoji="1" lang="en-US" altLang="ja-JP" sz="1600" dirty="0">
                <a:solidFill>
                  <a:prstClr val="black"/>
                </a:solidFill>
                <a:latin typeface="ＭＳ Ｐゴシック" panose="020B0600070205080204" pitchFamily="50" charset="-128"/>
              </a:rPr>
              <a:t>10</a:t>
            </a:r>
            <a:r>
              <a:rPr kumimoji="1" lang="ja-JP" altLang="en-US" sz="1600" dirty="0">
                <a:solidFill>
                  <a:prstClr val="black"/>
                </a:solidFill>
                <a:latin typeface="ＭＳ Ｐゴシック" panose="020B0600070205080204" pitchFamily="50" charset="-128"/>
              </a:rPr>
              <a:t>点、２位９点・・・</a:t>
            </a:r>
            <a:r>
              <a:rPr kumimoji="1" lang="en-US" altLang="ja-JP" sz="1600" dirty="0">
                <a:solidFill>
                  <a:prstClr val="black"/>
                </a:solidFill>
                <a:latin typeface="ＭＳ Ｐゴシック" panose="020B0600070205080204" pitchFamily="50" charset="-128"/>
              </a:rPr>
              <a:t>10</a:t>
            </a:r>
            <a:r>
              <a:rPr kumimoji="1" lang="ja-JP" altLang="en-US" sz="1600" dirty="0">
                <a:solidFill>
                  <a:prstClr val="black"/>
                </a:solidFill>
                <a:latin typeface="ＭＳ Ｐゴシック" panose="020B0600070205080204" pitchFamily="50" charset="-128"/>
              </a:rPr>
              <a:t>位１点</a:t>
            </a:r>
            <a:r>
              <a:rPr kumimoji="1" lang="ja-JP" altLang="en-US" sz="1600" dirty="0" smtClean="0">
                <a:solidFill>
                  <a:prstClr val="black"/>
                </a:solidFill>
                <a:latin typeface="ＭＳ Ｐゴシック" panose="020B0600070205080204" pitchFamily="50" charset="-128"/>
              </a:rPr>
              <a:t>）をし、部会前に事務局が集計</a:t>
            </a:r>
            <a:endParaRPr kumimoji="1" lang="en-US" altLang="ja-JP" sz="1600" dirty="0" smtClean="0">
              <a:solidFill>
                <a:prstClr val="black"/>
              </a:solidFill>
              <a:latin typeface="ＭＳ Ｐゴシック" panose="020B0600070205080204" pitchFamily="50" charset="-128"/>
            </a:endParaRPr>
          </a:p>
          <a:p>
            <a:pPr marL="171450" lvl="0">
              <a:lnSpc>
                <a:spcPts val="3000"/>
              </a:lnSpc>
            </a:pPr>
            <a:r>
              <a:rPr kumimoji="1" lang="ja-JP" altLang="en-US" b="1" dirty="0">
                <a:solidFill>
                  <a:prstClr val="black"/>
                </a:solidFill>
                <a:latin typeface="ＭＳ Ｐゴシック" panose="020B0600070205080204" pitchFamily="50" charset="-128"/>
              </a:rPr>
              <a:t>②委員間で協議の</a:t>
            </a:r>
            <a:r>
              <a:rPr kumimoji="1" lang="ja-JP" altLang="en-US" b="1" dirty="0" smtClean="0">
                <a:solidFill>
                  <a:prstClr val="black"/>
                </a:solidFill>
                <a:latin typeface="ＭＳ Ｐゴシック" panose="020B0600070205080204" pitchFamily="50" charset="-128"/>
              </a:rPr>
              <a:t>上選定</a:t>
            </a:r>
            <a:endParaRPr kumimoji="1" lang="en-US" altLang="ja-JP" b="1" dirty="0" smtClean="0">
              <a:solidFill>
                <a:prstClr val="black"/>
              </a:solidFill>
              <a:latin typeface="ＭＳ Ｐゴシック" panose="020B0600070205080204" pitchFamily="50" charset="-128"/>
            </a:endParaRPr>
          </a:p>
          <a:p>
            <a:pPr marL="171450" lvl="0">
              <a:lnSpc>
                <a:spcPts val="3000"/>
              </a:lnSpc>
            </a:pPr>
            <a:r>
              <a:rPr kumimoji="1" lang="ja-JP" altLang="en-US" sz="1600" b="1" dirty="0">
                <a:solidFill>
                  <a:prstClr val="black"/>
                </a:solidFill>
                <a:latin typeface="ＭＳ Ｐゴシック" panose="020B0600070205080204" pitchFamily="50" charset="-128"/>
              </a:rPr>
              <a:t>　</a:t>
            </a:r>
            <a:r>
              <a:rPr kumimoji="1" lang="ja-JP" altLang="en-US" sz="1600" dirty="0">
                <a:solidFill>
                  <a:prstClr val="black"/>
                </a:solidFill>
                <a:latin typeface="ＭＳ Ｐゴシック" panose="020B0600070205080204" pitchFamily="50" charset="-128"/>
              </a:rPr>
              <a:t>点数順に一覧化したものを参考に</a:t>
            </a:r>
            <a:r>
              <a:rPr kumimoji="1" lang="ja-JP" altLang="en-US" sz="1600" dirty="0" smtClean="0">
                <a:solidFill>
                  <a:prstClr val="black"/>
                </a:solidFill>
                <a:latin typeface="ＭＳ Ｐゴシック" panose="020B0600070205080204" pitchFamily="50" charset="-128"/>
              </a:rPr>
              <a:t>、部会にて委員間</a:t>
            </a:r>
            <a:r>
              <a:rPr kumimoji="1" lang="ja-JP" altLang="en-US" sz="1600" dirty="0">
                <a:solidFill>
                  <a:prstClr val="black"/>
                </a:solidFill>
                <a:latin typeface="ＭＳ Ｐゴシック" panose="020B0600070205080204" pitchFamily="50" charset="-128"/>
              </a:rPr>
              <a:t>で協議した上で選定（２０件程度）</a:t>
            </a:r>
            <a:endParaRPr kumimoji="1" lang="en-US" altLang="ja-JP" sz="1600" dirty="0">
              <a:solidFill>
                <a:prstClr val="black"/>
              </a:solidFill>
              <a:latin typeface="ＭＳ Ｐゴシック" panose="020B0600070205080204" pitchFamily="50" charset="-128"/>
            </a:endParaRPr>
          </a:p>
        </p:txBody>
      </p:sp>
      <p:sp>
        <p:nvSpPr>
          <p:cNvPr id="3" name="スライド番号プレースホルダー 2"/>
          <p:cNvSpPr>
            <a:spLocks noGrp="1"/>
          </p:cNvSpPr>
          <p:nvPr>
            <p:ph type="sldNum" sz="quarter" idx="12"/>
          </p:nvPr>
        </p:nvSpPr>
        <p:spPr>
          <a:xfrm>
            <a:off x="7086600" y="6492875"/>
            <a:ext cx="2057400" cy="365125"/>
          </a:xfrm>
        </p:spPr>
        <p:txBody>
          <a:bodyPr/>
          <a:lstStyle/>
          <a:p>
            <a:fld id="{8DDB306B-CB1A-4F92-AE18-14C2D5855DBA}" type="slidenum">
              <a:rPr kumimoji="1" lang="ja-JP" altLang="en-US" smtClean="0"/>
              <a:t>10</a:t>
            </a:fld>
            <a:endParaRPr kumimoji="1" lang="ja-JP" altLang="en-US"/>
          </a:p>
        </p:txBody>
      </p:sp>
    </p:spTree>
    <p:extLst>
      <p:ext uri="{BB962C8B-B14F-4D97-AF65-F5344CB8AC3E}">
        <p14:creationId xmlns:p14="http://schemas.microsoft.com/office/powerpoint/2010/main" val="4198963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13946" y="607624"/>
            <a:ext cx="8326796" cy="6156000"/>
          </a:xfrm>
          <a:prstGeom prst="rect">
            <a:avLst/>
          </a:prstGeom>
          <a:noFill/>
          <a:ln w="12700">
            <a:solidFill>
              <a:schemeClr val="tx1"/>
            </a:solidFill>
          </a:ln>
        </p:spPr>
        <p:txBody>
          <a:bodyPr wrap="square" rtlCol="0">
            <a:spAutoFit/>
          </a:bodyPr>
          <a:lstStyle/>
          <a:p>
            <a:pPr lvl="0">
              <a:lnSpc>
                <a:spcPts val="3000"/>
              </a:lnSpc>
            </a:pPr>
            <a:r>
              <a:rPr kumimoji="1" lang="ja-JP" altLang="en-US" b="1" dirty="0" smtClean="0">
                <a:solidFill>
                  <a:prstClr val="black"/>
                </a:solidFill>
                <a:latin typeface="ＭＳ Ｐゴシック" panose="020B0600070205080204" pitchFamily="50" charset="-128"/>
              </a:rPr>
              <a:t>１．大阪府ＨＰによる発信（選定後の発信イメージ）</a:t>
            </a:r>
            <a:endParaRPr kumimoji="1" lang="en-US" altLang="ja-JP" b="1" dirty="0" smtClean="0">
              <a:solidFill>
                <a:prstClr val="black"/>
              </a:solidFill>
              <a:latin typeface="ＭＳ Ｐゴシック" panose="020B0600070205080204" pitchFamily="50" charset="-128"/>
            </a:endParaRPr>
          </a:p>
          <a:p>
            <a:pPr lvl="0">
              <a:lnSpc>
                <a:spcPts val="3000"/>
              </a:lnSpc>
            </a:pPr>
            <a:endParaRPr kumimoji="1" lang="en-US" altLang="ja-JP" b="1" dirty="0" smtClean="0">
              <a:solidFill>
                <a:prstClr val="black"/>
              </a:solidFill>
              <a:latin typeface="ＭＳ Ｐゴシック" panose="020B0600070205080204" pitchFamily="50" charset="-128"/>
            </a:endParaRPr>
          </a:p>
          <a:p>
            <a:pPr lvl="0">
              <a:lnSpc>
                <a:spcPts val="3000"/>
              </a:lnSpc>
            </a:pPr>
            <a:endParaRPr kumimoji="1" lang="en-US" altLang="ja-JP" b="1" dirty="0" smtClean="0">
              <a:solidFill>
                <a:prstClr val="black"/>
              </a:solidFill>
              <a:latin typeface="ＭＳ Ｐゴシック" panose="020B0600070205080204" pitchFamily="50" charset="-128"/>
            </a:endParaRPr>
          </a:p>
          <a:p>
            <a:pPr lvl="0">
              <a:lnSpc>
                <a:spcPts val="3000"/>
              </a:lnSpc>
            </a:pPr>
            <a:endParaRPr kumimoji="1" lang="en-US" altLang="ja-JP" b="1" dirty="0">
              <a:solidFill>
                <a:prstClr val="black"/>
              </a:solidFill>
              <a:latin typeface="ＭＳ Ｐゴシック" panose="020B0600070205080204" pitchFamily="50" charset="-128"/>
            </a:endParaRPr>
          </a:p>
          <a:p>
            <a:pPr lvl="0">
              <a:lnSpc>
                <a:spcPts val="3000"/>
              </a:lnSpc>
            </a:pPr>
            <a:endParaRPr kumimoji="1" lang="en-US" altLang="ja-JP" b="1" dirty="0" smtClean="0">
              <a:solidFill>
                <a:prstClr val="black"/>
              </a:solidFill>
              <a:latin typeface="ＭＳ Ｐゴシック" panose="020B0600070205080204" pitchFamily="50" charset="-128"/>
            </a:endParaRPr>
          </a:p>
          <a:p>
            <a:pPr lvl="0">
              <a:lnSpc>
                <a:spcPts val="3000"/>
              </a:lnSpc>
            </a:pPr>
            <a:endParaRPr kumimoji="1" lang="en-US" altLang="ja-JP" b="1" dirty="0">
              <a:solidFill>
                <a:prstClr val="black"/>
              </a:solidFill>
              <a:latin typeface="ＭＳ Ｐゴシック" panose="020B0600070205080204" pitchFamily="50" charset="-128"/>
            </a:endParaRPr>
          </a:p>
          <a:p>
            <a:pPr lvl="0">
              <a:lnSpc>
                <a:spcPts val="3000"/>
              </a:lnSpc>
            </a:pPr>
            <a:endParaRPr kumimoji="1" lang="en-US" altLang="ja-JP" b="1" dirty="0" smtClean="0">
              <a:solidFill>
                <a:prstClr val="black"/>
              </a:solidFill>
              <a:latin typeface="ＭＳ Ｐゴシック" panose="020B0600070205080204" pitchFamily="50" charset="-128"/>
            </a:endParaRPr>
          </a:p>
          <a:p>
            <a:pPr lvl="0">
              <a:lnSpc>
                <a:spcPts val="3000"/>
              </a:lnSpc>
            </a:pPr>
            <a:endParaRPr kumimoji="1" lang="en-US" altLang="ja-JP" b="1" dirty="0">
              <a:solidFill>
                <a:prstClr val="black"/>
              </a:solidFill>
              <a:latin typeface="ＭＳ Ｐゴシック" panose="020B0600070205080204" pitchFamily="50" charset="-128"/>
            </a:endParaRPr>
          </a:p>
          <a:p>
            <a:pPr lvl="0">
              <a:lnSpc>
                <a:spcPts val="3000"/>
              </a:lnSpc>
            </a:pPr>
            <a:endParaRPr kumimoji="1" lang="en-US" altLang="ja-JP" b="1" dirty="0" smtClean="0">
              <a:solidFill>
                <a:prstClr val="black"/>
              </a:solidFill>
              <a:latin typeface="ＭＳ Ｐゴシック" panose="020B0600070205080204" pitchFamily="50" charset="-128"/>
            </a:endParaRPr>
          </a:p>
          <a:p>
            <a:pPr lvl="0">
              <a:lnSpc>
                <a:spcPts val="3000"/>
              </a:lnSpc>
            </a:pPr>
            <a:endParaRPr kumimoji="1" lang="en-US" altLang="ja-JP" b="1" dirty="0">
              <a:solidFill>
                <a:prstClr val="black"/>
              </a:solidFill>
              <a:latin typeface="ＭＳ Ｐゴシック" panose="020B0600070205080204" pitchFamily="50" charset="-128"/>
            </a:endParaRPr>
          </a:p>
          <a:p>
            <a:pPr lvl="0">
              <a:lnSpc>
                <a:spcPts val="3000"/>
              </a:lnSpc>
            </a:pPr>
            <a:endParaRPr kumimoji="1" lang="en-US" altLang="ja-JP" b="1" dirty="0" smtClean="0">
              <a:solidFill>
                <a:prstClr val="black"/>
              </a:solidFill>
              <a:latin typeface="ＭＳ Ｐゴシック" panose="020B0600070205080204" pitchFamily="50" charset="-128"/>
            </a:endParaRPr>
          </a:p>
          <a:p>
            <a:pPr lvl="0">
              <a:lnSpc>
                <a:spcPts val="3000"/>
              </a:lnSpc>
            </a:pPr>
            <a:endParaRPr kumimoji="1" lang="en-US" altLang="ja-JP" b="1" dirty="0">
              <a:solidFill>
                <a:prstClr val="black"/>
              </a:solidFill>
              <a:latin typeface="ＭＳ Ｐゴシック" panose="020B0600070205080204" pitchFamily="50" charset="-128"/>
            </a:endParaRPr>
          </a:p>
          <a:p>
            <a:pPr lvl="0">
              <a:lnSpc>
                <a:spcPts val="3000"/>
              </a:lnSpc>
            </a:pPr>
            <a:endParaRPr kumimoji="1" lang="en-US" altLang="ja-JP" b="1" dirty="0" smtClean="0">
              <a:solidFill>
                <a:prstClr val="black"/>
              </a:solidFill>
              <a:latin typeface="ＭＳ Ｐゴシック" panose="020B0600070205080204" pitchFamily="50" charset="-128"/>
            </a:endParaRPr>
          </a:p>
          <a:p>
            <a:pPr lvl="0">
              <a:lnSpc>
                <a:spcPts val="3000"/>
              </a:lnSpc>
            </a:pPr>
            <a:endParaRPr kumimoji="1" lang="en-US" altLang="ja-JP" b="1" dirty="0" smtClean="0">
              <a:solidFill>
                <a:prstClr val="black"/>
              </a:solidFill>
              <a:latin typeface="ＭＳ Ｐゴシック" panose="020B0600070205080204" pitchFamily="50" charset="-128"/>
            </a:endParaRPr>
          </a:p>
          <a:p>
            <a:pPr lvl="0">
              <a:lnSpc>
                <a:spcPts val="3000"/>
              </a:lnSpc>
            </a:pPr>
            <a:endParaRPr kumimoji="1" lang="en-US" altLang="ja-JP" b="1" dirty="0">
              <a:solidFill>
                <a:prstClr val="black"/>
              </a:solidFill>
              <a:latin typeface="ＭＳ Ｐゴシック" panose="020B0600070205080204" pitchFamily="50" charset="-128"/>
            </a:endParaRPr>
          </a:p>
          <a:p>
            <a:pPr lvl="0">
              <a:lnSpc>
                <a:spcPts val="3000"/>
              </a:lnSpc>
            </a:pPr>
            <a:endParaRPr kumimoji="1" lang="ja-JP" altLang="en-US" b="1" dirty="0" smtClean="0">
              <a:solidFill>
                <a:prstClr val="black"/>
              </a:solidFill>
              <a:latin typeface="ＭＳ Ｐゴシック" panose="020B0600070205080204" pitchFamily="50" charset="-128"/>
            </a:endParaRPr>
          </a:p>
        </p:txBody>
      </p:sp>
      <p:sp>
        <p:nvSpPr>
          <p:cNvPr id="6" name="テキスト ボックス 5"/>
          <p:cNvSpPr txBox="1"/>
          <p:nvPr/>
        </p:nvSpPr>
        <p:spPr>
          <a:xfrm>
            <a:off x="176373" y="207514"/>
            <a:ext cx="3272050" cy="430887"/>
          </a:xfrm>
          <a:prstGeom prst="rect">
            <a:avLst/>
          </a:prstGeom>
          <a:noFill/>
        </p:spPr>
        <p:txBody>
          <a:bodyPr wrap="none" rtlCol="0">
            <a:spAutoFit/>
          </a:bodyPr>
          <a:lstStyle/>
          <a:p>
            <a:r>
              <a:rPr kumimoji="1" lang="ja-JP" altLang="en-US" sz="2200" b="1" u="sng" dirty="0" smtClean="0"/>
              <a:t>ビュースポットの</a:t>
            </a:r>
            <a:r>
              <a:rPr kumimoji="1" lang="ja-JP" altLang="en-US" sz="2200" b="1" u="sng" dirty="0" smtClean="0"/>
              <a:t>発信（</a:t>
            </a:r>
            <a:r>
              <a:rPr kumimoji="1" lang="ja-JP" altLang="en-US" sz="2200" b="1" u="sng" dirty="0" smtClean="0"/>
              <a:t>案）</a:t>
            </a:r>
            <a:endParaRPr kumimoji="1" lang="ja-JP" altLang="en-US" sz="2200" b="1" u="sng" dirty="0"/>
          </a:p>
        </p:txBody>
      </p:sp>
      <p:pic>
        <p:nvPicPr>
          <p:cNvPr id="8" name="図 7"/>
          <p:cNvPicPr/>
          <p:nvPr/>
        </p:nvPicPr>
        <p:blipFill>
          <a:blip r:embed="rId2" cstate="print">
            <a:extLst>
              <a:ext uri="{28A0092B-C50C-407E-A947-70E740481C1C}">
                <a14:useLocalDpi xmlns:a14="http://schemas.microsoft.com/office/drawing/2010/main" val="0"/>
              </a:ext>
            </a:extLst>
          </a:blip>
          <a:stretch>
            <a:fillRect/>
          </a:stretch>
        </p:blipFill>
        <p:spPr bwMode="auto">
          <a:xfrm>
            <a:off x="3067607" y="5493506"/>
            <a:ext cx="1312021" cy="768985"/>
          </a:xfrm>
          <a:prstGeom prst="rect">
            <a:avLst/>
          </a:prstGeom>
          <a:noFill/>
          <a:ln>
            <a:noFill/>
          </a:ln>
        </p:spPr>
      </p:pic>
      <p:pic>
        <p:nvPicPr>
          <p:cNvPr id="9" name="図 8"/>
          <p:cNvPicPr/>
          <p:nvPr/>
        </p:nvPicPr>
        <p:blipFill>
          <a:blip r:embed="rId2" cstate="print">
            <a:extLst>
              <a:ext uri="{28A0092B-C50C-407E-A947-70E740481C1C}">
                <a14:useLocalDpi xmlns:a14="http://schemas.microsoft.com/office/drawing/2010/main" val="0"/>
              </a:ext>
            </a:extLst>
          </a:blip>
          <a:stretch>
            <a:fillRect/>
          </a:stretch>
        </p:blipFill>
        <p:spPr bwMode="auto">
          <a:xfrm>
            <a:off x="4447533" y="5466334"/>
            <a:ext cx="1312021" cy="768985"/>
          </a:xfrm>
          <a:prstGeom prst="rect">
            <a:avLst/>
          </a:prstGeom>
          <a:noFill/>
          <a:ln>
            <a:noFill/>
          </a:ln>
        </p:spPr>
      </p:pic>
      <p:pic>
        <p:nvPicPr>
          <p:cNvPr id="10" name="図 9"/>
          <p:cNvPicPr/>
          <p:nvPr/>
        </p:nvPicPr>
        <p:blipFill>
          <a:blip r:embed="rId2" cstate="print">
            <a:extLst>
              <a:ext uri="{28A0092B-C50C-407E-A947-70E740481C1C}">
                <a14:useLocalDpi xmlns:a14="http://schemas.microsoft.com/office/drawing/2010/main" val="0"/>
              </a:ext>
            </a:extLst>
          </a:blip>
          <a:stretch>
            <a:fillRect/>
          </a:stretch>
        </p:blipFill>
        <p:spPr bwMode="auto">
          <a:xfrm>
            <a:off x="5855993" y="5481607"/>
            <a:ext cx="1312021" cy="768985"/>
          </a:xfrm>
          <a:prstGeom prst="rect">
            <a:avLst/>
          </a:prstGeom>
          <a:noFill/>
          <a:ln>
            <a:noFill/>
          </a:ln>
        </p:spPr>
      </p:pic>
      <p:pic>
        <p:nvPicPr>
          <p:cNvPr id="12" name="図 11"/>
          <p:cNvPicPr/>
          <p:nvPr/>
        </p:nvPicPr>
        <p:blipFill>
          <a:blip r:embed="rId3" cstate="print">
            <a:extLst>
              <a:ext uri="{28A0092B-C50C-407E-A947-70E740481C1C}">
                <a14:useLocalDpi xmlns:a14="http://schemas.microsoft.com/office/drawing/2010/main" val="0"/>
              </a:ext>
            </a:extLst>
          </a:blip>
          <a:stretch>
            <a:fillRect/>
          </a:stretch>
        </p:blipFill>
        <p:spPr bwMode="auto">
          <a:xfrm>
            <a:off x="7234650" y="5480143"/>
            <a:ext cx="1208495" cy="768985"/>
          </a:xfrm>
          <a:prstGeom prst="rect">
            <a:avLst/>
          </a:prstGeom>
          <a:noFill/>
          <a:ln>
            <a:noFill/>
          </a:ln>
        </p:spPr>
      </p:pic>
      <p:sp>
        <p:nvSpPr>
          <p:cNvPr id="13" name="テキスト ボックス 12"/>
          <p:cNvSpPr txBox="1"/>
          <p:nvPr/>
        </p:nvSpPr>
        <p:spPr>
          <a:xfrm>
            <a:off x="590125" y="1001585"/>
            <a:ext cx="1680268" cy="369332"/>
          </a:xfrm>
          <a:prstGeom prst="rect">
            <a:avLst/>
          </a:prstGeom>
          <a:noFill/>
        </p:spPr>
        <p:txBody>
          <a:bodyPr wrap="none" rtlCol="0">
            <a:spAutoFit/>
          </a:bodyPr>
          <a:lstStyle/>
          <a:p>
            <a:r>
              <a:rPr kumimoji="1" lang="ja-JP" altLang="en-US" u="sng" dirty="0" smtClean="0"/>
              <a:t>＜ＨＰの構成＞</a:t>
            </a:r>
            <a:endParaRPr kumimoji="1" lang="ja-JP" altLang="en-US" u="sng" dirty="0"/>
          </a:p>
        </p:txBody>
      </p:sp>
      <p:sp>
        <p:nvSpPr>
          <p:cNvPr id="14" name="テキスト ボックス 13"/>
          <p:cNvSpPr txBox="1"/>
          <p:nvPr/>
        </p:nvSpPr>
        <p:spPr>
          <a:xfrm>
            <a:off x="590125" y="1419007"/>
            <a:ext cx="2051031" cy="369332"/>
          </a:xfrm>
          <a:prstGeom prst="rect">
            <a:avLst/>
          </a:prstGeom>
          <a:solidFill>
            <a:schemeClr val="bg1"/>
          </a:solidFill>
          <a:ln>
            <a:solidFill>
              <a:schemeClr val="tx1"/>
            </a:solidFill>
          </a:ln>
        </p:spPr>
        <p:txBody>
          <a:bodyPr wrap="square" rtlCol="0">
            <a:spAutoFit/>
          </a:bodyPr>
          <a:lstStyle/>
          <a:p>
            <a:pPr algn="ctr"/>
            <a:r>
              <a:rPr kumimoji="1" lang="ja-JP" altLang="en-US" dirty="0" smtClean="0"/>
              <a:t>トップ画面</a:t>
            </a:r>
            <a:endParaRPr kumimoji="1" lang="ja-JP" altLang="en-US" dirty="0"/>
          </a:p>
        </p:txBody>
      </p:sp>
      <p:sp>
        <p:nvSpPr>
          <p:cNvPr id="15" name="テキスト ボックス 14"/>
          <p:cNvSpPr txBox="1"/>
          <p:nvPr/>
        </p:nvSpPr>
        <p:spPr>
          <a:xfrm>
            <a:off x="590125" y="2643143"/>
            <a:ext cx="2078508" cy="369332"/>
          </a:xfrm>
          <a:prstGeom prst="rect">
            <a:avLst/>
          </a:prstGeom>
          <a:noFill/>
          <a:ln>
            <a:solidFill>
              <a:schemeClr val="tx1"/>
            </a:solidFill>
          </a:ln>
        </p:spPr>
        <p:txBody>
          <a:bodyPr wrap="square" rtlCol="0">
            <a:spAutoFit/>
          </a:bodyPr>
          <a:lstStyle/>
          <a:p>
            <a:pPr algn="ctr"/>
            <a:r>
              <a:rPr lang="ja-JP" altLang="en-US" dirty="0"/>
              <a:t>エリア</a:t>
            </a:r>
            <a:r>
              <a:rPr lang="ja-JP" altLang="en-US" dirty="0" smtClean="0"/>
              <a:t>別</a:t>
            </a:r>
            <a:endParaRPr kumimoji="1" lang="ja-JP" altLang="en-US" dirty="0"/>
          </a:p>
        </p:txBody>
      </p:sp>
      <p:sp>
        <p:nvSpPr>
          <p:cNvPr id="16" name="テキスト ボックス 15"/>
          <p:cNvSpPr txBox="1"/>
          <p:nvPr/>
        </p:nvSpPr>
        <p:spPr>
          <a:xfrm>
            <a:off x="590125" y="3795271"/>
            <a:ext cx="2078508" cy="369332"/>
          </a:xfrm>
          <a:prstGeom prst="rect">
            <a:avLst/>
          </a:prstGeom>
          <a:solidFill>
            <a:schemeClr val="accent3">
              <a:lumMod val="40000"/>
              <a:lumOff val="60000"/>
            </a:schemeClr>
          </a:solidFill>
          <a:ln>
            <a:solidFill>
              <a:schemeClr val="tx1"/>
            </a:solidFill>
          </a:ln>
        </p:spPr>
        <p:txBody>
          <a:bodyPr wrap="square" rtlCol="0">
            <a:spAutoFit/>
          </a:bodyPr>
          <a:lstStyle/>
          <a:p>
            <a:pPr algn="ctr"/>
            <a:r>
              <a:rPr lang="ja-JP" altLang="en-US" dirty="0" smtClean="0"/>
              <a:t>ビュースポット詳細</a:t>
            </a:r>
            <a:endParaRPr kumimoji="1" lang="ja-JP" altLang="en-US" dirty="0"/>
          </a:p>
        </p:txBody>
      </p:sp>
      <p:cxnSp>
        <p:nvCxnSpPr>
          <p:cNvPr id="17" name="直線矢印コネクタ 16"/>
          <p:cNvCxnSpPr/>
          <p:nvPr/>
        </p:nvCxnSpPr>
        <p:spPr>
          <a:xfrm>
            <a:off x="734141" y="1869639"/>
            <a:ext cx="0" cy="7014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2968202" y="1138733"/>
            <a:ext cx="5589075" cy="307777"/>
          </a:xfrm>
          <a:prstGeom prst="rect">
            <a:avLst/>
          </a:prstGeom>
          <a:solidFill>
            <a:schemeClr val="accent5">
              <a:lumMod val="40000"/>
              <a:lumOff val="60000"/>
            </a:schemeClr>
          </a:solidFill>
        </p:spPr>
        <p:txBody>
          <a:bodyPr wrap="square" rtlCol="0">
            <a:spAutoFit/>
          </a:bodyPr>
          <a:lstStyle/>
          <a:p>
            <a:pPr algn="ctr"/>
            <a:r>
              <a:rPr lang="ja-JP" altLang="en-US" sz="1400" dirty="0" smtClean="0"/>
              <a:t>ビュースポット詳細</a:t>
            </a:r>
            <a:endParaRPr kumimoji="1" lang="ja-JP" altLang="en-US" sz="1400" dirty="0"/>
          </a:p>
        </p:txBody>
      </p:sp>
      <p:sp>
        <p:nvSpPr>
          <p:cNvPr id="19" name="正方形/長方形 18"/>
          <p:cNvSpPr/>
          <p:nvPr/>
        </p:nvSpPr>
        <p:spPr>
          <a:xfrm>
            <a:off x="2968202" y="1138732"/>
            <a:ext cx="5589076" cy="536366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矢印コネクタ 19"/>
          <p:cNvCxnSpPr/>
          <p:nvPr/>
        </p:nvCxnSpPr>
        <p:spPr>
          <a:xfrm>
            <a:off x="734141" y="3024378"/>
            <a:ext cx="0" cy="6268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1" name="図 20"/>
          <p:cNvPicPr/>
          <p:nvPr/>
        </p:nvPicPr>
        <p:blipFill rotWithShape="1">
          <a:blip r:embed="rId4" cstate="print">
            <a:extLst>
              <a:ext uri="{28A0092B-C50C-407E-A947-70E740481C1C}">
                <a14:useLocalDpi xmlns:a14="http://schemas.microsoft.com/office/drawing/2010/main" val="0"/>
              </a:ext>
            </a:extLst>
          </a:blip>
          <a:srcRect l="8732" r="10143"/>
          <a:stretch/>
        </p:blipFill>
        <p:spPr bwMode="auto">
          <a:xfrm>
            <a:off x="3081928" y="1793561"/>
            <a:ext cx="2567041" cy="1779005"/>
          </a:xfrm>
          <a:prstGeom prst="rect">
            <a:avLst/>
          </a:prstGeom>
          <a:noFill/>
          <a:ln>
            <a:noFill/>
          </a:ln>
          <a:extLst>
            <a:ext uri="{53640926-AAD7-44D8-BBD7-CCE9431645EC}">
              <a14:shadowObscured xmlns:a14="http://schemas.microsoft.com/office/drawing/2010/main"/>
            </a:ext>
          </a:extLst>
        </p:spPr>
      </p:pic>
      <p:sp>
        <p:nvSpPr>
          <p:cNvPr id="22" name="テキスト ボックス 2"/>
          <p:cNvSpPr txBox="1">
            <a:spLocks noChangeArrowheads="1"/>
          </p:cNvSpPr>
          <p:nvPr/>
        </p:nvSpPr>
        <p:spPr bwMode="auto">
          <a:xfrm>
            <a:off x="5728516" y="1545312"/>
            <a:ext cx="2712649" cy="3774025"/>
          </a:xfrm>
          <a:prstGeom prst="rect">
            <a:avLst/>
          </a:prstGeom>
          <a:noFill/>
          <a:ln w="9525">
            <a:solidFill>
              <a:schemeClr val="tx1"/>
            </a:solidFill>
            <a:miter lim="800000"/>
            <a:headEnd/>
            <a:tailEnd/>
          </a:ln>
        </p:spPr>
        <p:txBody>
          <a:bodyPr rot="0" vert="horz" wrap="square" lIns="91440" tIns="45720" rIns="91440" bIns="45720" anchor="t" anchorCtr="0">
            <a:noAutofit/>
          </a:bodyPr>
          <a:lstStyle/>
          <a:p>
            <a:pPr algn="l">
              <a:lnSpc>
                <a:spcPts val="1500"/>
              </a:lnSpc>
              <a:spcAft>
                <a:spcPts val="0"/>
              </a:spcAft>
            </a:pPr>
            <a:r>
              <a:rPr lang="ja-JP" altLang="en-US" sz="1050" kern="100" dirty="0" smtClean="0">
                <a:latin typeface="Century"/>
                <a:ea typeface="HG丸ｺﾞｼｯｸM-PRO"/>
                <a:cs typeface="Times New Roman"/>
              </a:rPr>
              <a:t>■エリア：泉州</a:t>
            </a:r>
            <a:endParaRPr lang="en-US" altLang="ja-JP" sz="1050" kern="100" dirty="0" smtClean="0">
              <a:effectLst/>
              <a:latin typeface="Century"/>
              <a:ea typeface="HG丸ｺﾞｼｯｸM-PRO"/>
              <a:cs typeface="Times New Roman"/>
            </a:endParaRPr>
          </a:p>
          <a:p>
            <a:pPr algn="l">
              <a:lnSpc>
                <a:spcPts val="1500"/>
              </a:lnSpc>
              <a:spcAft>
                <a:spcPts val="0"/>
              </a:spcAft>
            </a:pPr>
            <a:r>
              <a:rPr lang="ja-JP" sz="1050" kern="100" dirty="0" smtClean="0">
                <a:effectLst/>
                <a:latin typeface="Century"/>
                <a:ea typeface="HG丸ｺﾞｼｯｸM-PRO"/>
                <a:cs typeface="Times New Roman"/>
              </a:rPr>
              <a:t>■</a:t>
            </a:r>
            <a:r>
              <a:rPr lang="ja-JP" sz="1050" kern="100" dirty="0">
                <a:effectLst/>
                <a:latin typeface="Century"/>
                <a:ea typeface="HG丸ｺﾞｼｯｸM-PRO"/>
                <a:cs typeface="Times New Roman"/>
              </a:rPr>
              <a:t>位置：　大阪府○○市○○区○○町</a:t>
            </a:r>
            <a:endParaRPr lang="ja-JP" sz="1200" kern="100" dirty="0">
              <a:effectLst/>
              <a:latin typeface="Century"/>
              <a:ea typeface="ＭＳ 明朝"/>
              <a:cs typeface="Times New Roman"/>
            </a:endParaRPr>
          </a:p>
          <a:p>
            <a:pPr algn="l">
              <a:lnSpc>
                <a:spcPts val="1500"/>
              </a:lnSpc>
              <a:spcAft>
                <a:spcPts val="0"/>
              </a:spcAft>
            </a:pPr>
            <a:r>
              <a:rPr lang="ja-JP" sz="1050" kern="100" dirty="0" smtClean="0">
                <a:effectLst/>
                <a:latin typeface="Century"/>
                <a:ea typeface="HG丸ｺﾞｼｯｸM-PRO"/>
                <a:cs typeface="Times New Roman"/>
              </a:rPr>
              <a:t>■</a:t>
            </a:r>
            <a:r>
              <a:rPr lang="ja-JP" sz="1050" kern="100" dirty="0">
                <a:effectLst/>
                <a:latin typeface="Century"/>
                <a:ea typeface="HG丸ｺﾞｼｯｸM-PRO"/>
                <a:cs typeface="Times New Roman"/>
              </a:rPr>
              <a:t>おすすめ理由</a:t>
            </a:r>
            <a:endParaRPr lang="ja-JP" sz="1200" kern="100" dirty="0">
              <a:effectLst/>
              <a:latin typeface="Century"/>
              <a:ea typeface="ＭＳ 明朝"/>
              <a:cs typeface="Times New Roman"/>
            </a:endParaRPr>
          </a:p>
          <a:p>
            <a:pPr indent="114300" algn="l">
              <a:lnSpc>
                <a:spcPts val="1500"/>
              </a:lnSpc>
              <a:spcAft>
                <a:spcPts val="0"/>
              </a:spcAft>
            </a:pPr>
            <a:r>
              <a:rPr lang="ja-JP" sz="1050" kern="100" dirty="0">
                <a:effectLst/>
                <a:latin typeface="Century"/>
                <a:ea typeface="HG丸ｺﾞｼｯｸM-PRO"/>
                <a:cs typeface="Times New Roman"/>
              </a:rPr>
              <a:t>「○○市役所からみる古墳と市街地です。</a:t>
            </a:r>
            <a:endParaRPr lang="ja-JP" sz="1200" kern="100" dirty="0">
              <a:effectLst/>
              <a:latin typeface="Century"/>
              <a:ea typeface="ＭＳ 明朝"/>
              <a:cs typeface="Times New Roman"/>
            </a:endParaRPr>
          </a:p>
          <a:p>
            <a:pPr marL="66675" algn="l">
              <a:lnSpc>
                <a:spcPts val="1500"/>
              </a:lnSpc>
              <a:spcAft>
                <a:spcPts val="0"/>
              </a:spcAft>
            </a:pPr>
            <a:r>
              <a:rPr lang="ja-JP" altLang="en-US" sz="1050" kern="100" dirty="0" smtClean="0">
                <a:effectLst/>
                <a:latin typeface="Century"/>
                <a:ea typeface="HG丸ｺﾞｼｯｸM-PRO"/>
                <a:cs typeface="Times New Roman"/>
              </a:rPr>
              <a:t>　</a:t>
            </a:r>
            <a:r>
              <a:rPr lang="ja-JP" sz="1050" kern="100" dirty="0" smtClean="0">
                <a:effectLst/>
                <a:latin typeface="Century"/>
                <a:ea typeface="HG丸ｺﾞｼｯｸM-PRO"/>
                <a:cs typeface="Times New Roman"/>
              </a:rPr>
              <a:t>都会</a:t>
            </a:r>
            <a:r>
              <a:rPr lang="ja-JP" sz="1050" kern="100" dirty="0">
                <a:effectLst/>
                <a:latin typeface="Century"/>
                <a:ea typeface="HG丸ｺﾞｼｯｸM-PRO"/>
                <a:cs typeface="Times New Roman"/>
              </a:rPr>
              <a:t>の中に突如現れた緑の空間は</a:t>
            </a:r>
            <a:r>
              <a:rPr lang="ja-JP" sz="1050" kern="100" dirty="0" smtClean="0">
                <a:effectLst/>
                <a:latin typeface="Century"/>
                <a:ea typeface="HG丸ｺﾞｼｯｸM-PRO"/>
                <a:cs typeface="Times New Roman"/>
              </a:rPr>
              <a:t>都市</a:t>
            </a:r>
            <a:endParaRPr lang="en-US" altLang="ja-JP" sz="1050" kern="100" dirty="0" smtClean="0">
              <a:effectLst/>
              <a:latin typeface="Century"/>
              <a:ea typeface="HG丸ｺﾞｼｯｸM-PRO"/>
              <a:cs typeface="Times New Roman"/>
            </a:endParaRPr>
          </a:p>
          <a:p>
            <a:pPr marL="66675" algn="l">
              <a:lnSpc>
                <a:spcPts val="1500"/>
              </a:lnSpc>
              <a:spcAft>
                <a:spcPts val="0"/>
              </a:spcAft>
            </a:pPr>
            <a:r>
              <a:rPr lang="ja-JP" altLang="en-US" sz="1050" kern="100" dirty="0">
                <a:latin typeface="Century"/>
                <a:ea typeface="HG丸ｺﾞｼｯｸM-PRO"/>
                <a:cs typeface="Times New Roman"/>
              </a:rPr>
              <a:t>　</a:t>
            </a:r>
            <a:r>
              <a:rPr lang="ja-JP" sz="1050" kern="100" dirty="0" smtClean="0">
                <a:effectLst/>
                <a:latin typeface="Century"/>
                <a:ea typeface="HG丸ｺﾞｼｯｸM-PRO"/>
                <a:cs typeface="Times New Roman"/>
              </a:rPr>
              <a:t>の景観に</a:t>
            </a:r>
            <a:r>
              <a:rPr lang="ja-JP" sz="1050" kern="100" dirty="0">
                <a:effectLst/>
                <a:latin typeface="Century"/>
                <a:ea typeface="HG丸ｺﾞｼｯｸM-PRO"/>
                <a:cs typeface="Times New Roman"/>
              </a:rPr>
              <a:t>変化をもたらすとともに、</a:t>
            </a:r>
            <a:r>
              <a:rPr lang="ja-JP" sz="1050" kern="100" dirty="0" smtClean="0">
                <a:effectLst/>
                <a:latin typeface="Century"/>
                <a:ea typeface="HG丸ｺﾞｼｯｸM-PRO"/>
                <a:cs typeface="Times New Roman"/>
              </a:rPr>
              <a:t>地</a:t>
            </a:r>
            <a:endParaRPr lang="en-US" altLang="ja-JP" sz="1050" kern="100" dirty="0" smtClean="0">
              <a:effectLst/>
              <a:latin typeface="Century"/>
              <a:ea typeface="HG丸ｺﾞｼｯｸM-PRO"/>
              <a:cs typeface="Times New Roman"/>
            </a:endParaRPr>
          </a:p>
          <a:p>
            <a:pPr marL="66675" algn="l">
              <a:lnSpc>
                <a:spcPts val="1500"/>
              </a:lnSpc>
              <a:spcAft>
                <a:spcPts val="0"/>
              </a:spcAft>
            </a:pPr>
            <a:r>
              <a:rPr lang="ja-JP" altLang="en-US" sz="1050" kern="100" dirty="0">
                <a:latin typeface="Century"/>
                <a:ea typeface="HG丸ｺﾞｼｯｸM-PRO"/>
                <a:cs typeface="Times New Roman"/>
              </a:rPr>
              <a:t>　</a:t>
            </a:r>
            <a:r>
              <a:rPr lang="ja-JP" sz="1050" kern="100" dirty="0" smtClean="0">
                <a:effectLst/>
                <a:latin typeface="Century"/>
                <a:ea typeface="HG丸ｺﾞｼｯｸM-PRO"/>
                <a:cs typeface="Times New Roman"/>
              </a:rPr>
              <a:t>域</a:t>
            </a:r>
            <a:r>
              <a:rPr lang="ja-JP" sz="1050" kern="100" dirty="0">
                <a:effectLst/>
                <a:latin typeface="Century"/>
                <a:ea typeface="HG丸ｺﾞｼｯｸM-PRO"/>
                <a:cs typeface="Times New Roman"/>
              </a:rPr>
              <a:t>の人々</a:t>
            </a:r>
            <a:r>
              <a:rPr lang="ja-JP" sz="1050" kern="100" dirty="0" smtClean="0">
                <a:effectLst/>
                <a:latin typeface="Century"/>
                <a:ea typeface="HG丸ｺﾞｼｯｸM-PRO"/>
                <a:cs typeface="Times New Roman"/>
              </a:rPr>
              <a:t>に親しまれた</a:t>
            </a:r>
            <a:r>
              <a:rPr lang="ja-JP" sz="1050" kern="100" dirty="0">
                <a:effectLst/>
                <a:latin typeface="Century"/>
                <a:ea typeface="HG丸ｺﾞｼｯｸM-PRO"/>
                <a:cs typeface="Times New Roman"/>
              </a:rPr>
              <a:t>憩いの空間</a:t>
            </a:r>
            <a:r>
              <a:rPr lang="ja-JP" sz="1050" kern="100" dirty="0" smtClean="0">
                <a:effectLst/>
                <a:latin typeface="Century"/>
                <a:ea typeface="HG丸ｺﾞｼｯｸM-PRO"/>
                <a:cs typeface="Times New Roman"/>
              </a:rPr>
              <a:t>と</a:t>
            </a:r>
            <a:endParaRPr lang="en-US" altLang="ja-JP" sz="1050" kern="100" dirty="0" smtClean="0">
              <a:effectLst/>
              <a:latin typeface="Century"/>
              <a:ea typeface="HG丸ｺﾞｼｯｸM-PRO"/>
              <a:cs typeface="Times New Roman"/>
            </a:endParaRPr>
          </a:p>
          <a:p>
            <a:pPr marL="66675" algn="l">
              <a:lnSpc>
                <a:spcPts val="1500"/>
              </a:lnSpc>
              <a:spcAft>
                <a:spcPts val="0"/>
              </a:spcAft>
            </a:pPr>
            <a:r>
              <a:rPr lang="ja-JP" altLang="en-US" sz="1050" kern="100" dirty="0">
                <a:latin typeface="Century"/>
                <a:ea typeface="HG丸ｺﾞｼｯｸM-PRO"/>
                <a:cs typeface="Times New Roman"/>
              </a:rPr>
              <a:t>　</a:t>
            </a:r>
            <a:r>
              <a:rPr lang="ja-JP" sz="1050" kern="100" dirty="0" smtClean="0">
                <a:effectLst/>
                <a:latin typeface="Century"/>
                <a:ea typeface="HG丸ｺﾞｼｯｸM-PRO"/>
                <a:cs typeface="Times New Roman"/>
              </a:rPr>
              <a:t>なって</a:t>
            </a:r>
            <a:r>
              <a:rPr lang="ja-JP" sz="1050" kern="100" dirty="0">
                <a:effectLst/>
                <a:latin typeface="Century"/>
                <a:ea typeface="HG丸ｺﾞｼｯｸM-PRO"/>
                <a:cs typeface="Times New Roman"/>
              </a:rPr>
              <a:t>います</a:t>
            </a:r>
            <a:r>
              <a:rPr lang="ja-JP" sz="1050" kern="100" dirty="0" smtClean="0">
                <a:effectLst/>
                <a:latin typeface="Century"/>
                <a:ea typeface="HG丸ｺﾞｼｯｸM-PRO"/>
                <a:cs typeface="Times New Roman"/>
              </a:rPr>
              <a:t>。</a:t>
            </a:r>
            <a:endParaRPr lang="en-US" altLang="ja-JP" sz="1200" kern="100" dirty="0">
              <a:latin typeface="Century"/>
              <a:ea typeface="ＭＳ 明朝"/>
              <a:cs typeface="Times New Roman"/>
            </a:endParaRPr>
          </a:p>
          <a:p>
            <a:pPr marL="66675" algn="l">
              <a:lnSpc>
                <a:spcPts val="1500"/>
              </a:lnSpc>
              <a:spcAft>
                <a:spcPts val="0"/>
              </a:spcAft>
            </a:pPr>
            <a:r>
              <a:rPr lang="ja-JP" sz="1050" kern="100" dirty="0" smtClean="0">
                <a:effectLst/>
                <a:latin typeface="Century"/>
                <a:ea typeface="HG丸ｺﾞｼｯｸM-PRO"/>
                <a:cs typeface="Times New Roman"/>
              </a:rPr>
              <a:t>■</a:t>
            </a:r>
            <a:r>
              <a:rPr lang="ja-JP" sz="1050" kern="100" dirty="0">
                <a:effectLst/>
                <a:latin typeface="Century"/>
                <a:ea typeface="HG丸ｺﾞｼｯｸM-PRO"/>
                <a:cs typeface="Times New Roman"/>
              </a:rPr>
              <a:t>ビュースポットへのアクセス</a:t>
            </a:r>
            <a:endParaRPr lang="ja-JP" sz="1200" kern="100" dirty="0">
              <a:effectLst/>
              <a:latin typeface="Century"/>
              <a:ea typeface="ＭＳ 明朝"/>
              <a:cs typeface="Times New Roman"/>
            </a:endParaRPr>
          </a:p>
          <a:p>
            <a:pPr marL="66675" algn="l">
              <a:lnSpc>
                <a:spcPts val="1500"/>
              </a:lnSpc>
              <a:spcAft>
                <a:spcPts val="0"/>
              </a:spcAft>
            </a:pPr>
            <a:r>
              <a:rPr lang="ja-JP" altLang="en-US" sz="1050" kern="100" dirty="0" smtClean="0">
                <a:effectLst/>
                <a:latin typeface="Century"/>
                <a:ea typeface="HG丸ｺﾞｼｯｸM-PRO"/>
                <a:cs typeface="Times New Roman"/>
              </a:rPr>
              <a:t>　</a:t>
            </a:r>
            <a:r>
              <a:rPr lang="ja-JP" sz="1050" kern="100" dirty="0" smtClean="0">
                <a:effectLst/>
                <a:latin typeface="Century"/>
                <a:ea typeface="HG丸ｺﾞｼｯｸM-PRO"/>
                <a:cs typeface="Times New Roman"/>
              </a:rPr>
              <a:t>○○駅</a:t>
            </a:r>
            <a:r>
              <a:rPr lang="ja-JP" sz="1050" kern="100" dirty="0">
                <a:effectLst/>
                <a:latin typeface="Century"/>
                <a:ea typeface="HG丸ｺﾞｼｯｸM-PRO"/>
                <a:cs typeface="Times New Roman"/>
              </a:rPr>
              <a:t>から徒歩○○分</a:t>
            </a:r>
            <a:endParaRPr lang="ja-JP" sz="1200" kern="100" dirty="0">
              <a:effectLst/>
              <a:latin typeface="Century"/>
              <a:ea typeface="ＭＳ 明朝"/>
              <a:cs typeface="Times New Roman"/>
            </a:endParaRPr>
          </a:p>
          <a:p>
            <a:pPr marL="66675" algn="l">
              <a:lnSpc>
                <a:spcPts val="1500"/>
              </a:lnSpc>
              <a:spcAft>
                <a:spcPts val="0"/>
              </a:spcAft>
            </a:pPr>
            <a:r>
              <a:rPr lang="ja-JP" sz="1050" kern="100" dirty="0">
                <a:effectLst/>
                <a:latin typeface="Century"/>
                <a:ea typeface="HG丸ｺﾞｼｯｸM-PRO"/>
                <a:cs typeface="Times New Roman"/>
              </a:rPr>
              <a:t>■ビュースポットがある施設等の情報</a:t>
            </a:r>
            <a:endParaRPr lang="ja-JP" sz="1200" kern="100" dirty="0">
              <a:effectLst/>
              <a:latin typeface="Century"/>
              <a:ea typeface="ＭＳ 明朝"/>
              <a:cs typeface="Times New Roman"/>
            </a:endParaRPr>
          </a:p>
          <a:p>
            <a:pPr indent="114300" algn="l">
              <a:lnSpc>
                <a:spcPts val="1500"/>
              </a:lnSpc>
              <a:spcAft>
                <a:spcPts val="0"/>
              </a:spcAft>
            </a:pPr>
            <a:r>
              <a:rPr lang="ja-JP" altLang="en-US" sz="1050" kern="100" dirty="0" smtClean="0">
                <a:effectLst/>
                <a:latin typeface="Century"/>
                <a:ea typeface="HG丸ｺﾞｼｯｸM-PRO"/>
                <a:cs typeface="Times New Roman"/>
              </a:rPr>
              <a:t>　</a:t>
            </a:r>
            <a:r>
              <a:rPr lang="ja-JP" sz="1050" kern="100" dirty="0" smtClean="0">
                <a:effectLst/>
                <a:latin typeface="Century"/>
                <a:ea typeface="HG丸ｺﾞｼｯｸM-PRO"/>
                <a:cs typeface="Times New Roman"/>
              </a:rPr>
              <a:t>○</a:t>
            </a:r>
            <a:r>
              <a:rPr lang="ja-JP" sz="1050" kern="100" dirty="0">
                <a:effectLst/>
                <a:latin typeface="Century"/>
                <a:ea typeface="HG丸ｺﾞｼｯｸM-PRO"/>
                <a:cs typeface="Times New Roman"/>
              </a:rPr>
              <a:t>○展望</a:t>
            </a:r>
            <a:r>
              <a:rPr lang="ja-JP" sz="1050" kern="100" dirty="0" smtClean="0">
                <a:effectLst/>
                <a:latin typeface="Century"/>
                <a:ea typeface="HG丸ｺﾞｼｯｸM-PRO"/>
                <a:cs typeface="Times New Roman"/>
              </a:rPr>
              <a:t>台</a:t>
            </a:r>
            <a:endParaRPr lang="en-US" altLang="ja-JP" sz="1050" kern="100" dirty="0" smtClean="0">
              <a:effectLst/>
              <a:latin typeface="Century"/>
              <a:ea typeface="HG丸ｺﾞｼｯｸM-PRO"/>
              <a:cs typeface="Times New Roman"/>
            </a:endParaRPr>
          </a:p>
          <a:p>
            <a:pPr indent="114300" algn="l">
              <a:lnSpc>
                <a:spcPts val="1500"/>
              </a:lnSpc>
              <a:spcAft>
                <a:spcPts val="0"/>
              </a:spcAft>
            </a:pPr>
            <a:r>
              <a:rPr lang="ja-JP" sz="1050" kern="100" dirty="0" smtClean="0">
                <a:effectLst/>
                <a:latin typeface="Century"/>
                <a:ea typeface="HG丸ｺﾞｼｯｸM-PRO"/>
                <a:cs typeface="Times New Roman"/>
              </a:rPr>
              <a:t>（</a:t>
            </a:r>
            <a:r>
              <a:rPr lang="en-US" sz="800" u="sng" kern="100" dirty="0">
                <a:solidFill>
                  <a:srgbClr val="0000FF"/>
                </a:solidFill>
                <a:effectLst/>
                <a:latin typeface="HG丸ｺﾞｼｯｸM-PRO"/>
                <a:ea typeface="ＭＳ 明朝"/>
                <a:cs typeface="Times New Roman"/>
                <a:hlinkClick r:id="rId5"/>
              </a:rPr>
              <a:t>http://www.○○○○○○○○○.com//</a:t>
            </a:r>
            <a:r>
              <a:rPr lang="ja-JP" sz="800" kern="100" dirty="0">
                <a:effectLst/>
                <a:latin typeface="Century"/>
                <a:ea typeface="HG丸ｺﾞｼｯｸM-PRO"/>
                <a:cs typeface="Times New Roman"/>
              </a:rPr>
              <a:t>）</a:t>
            </a:r>
            <a:endParaRPr lang="ja-JP" sz="1200" kern="100" dirty="0">
              <a:effectLst/>
              <a:latin typeface="Century"/>
              <a:ea typeface="ＭＳ 明朝"/>
              <a:cs typeface="Times New Roman"/>
            </a:endParaRPr>
          </a:p>
          <a:p>
            <a:pPr marL="66675" algn="l">
              <a:lnSpc>
                <a:spcPts val="1500"/>
              </a:lnSpc>
              <a:spcAft>
                <a:spcPts val="0"/>
              </a:spcAft>
            </a:pPr>
            <a:r>
              <a:rPr lang="ja-JP" sz="1050" kern="100" dirty="0" smtClean="0">
                <a:effectLst/>
                <a:latin typeface="Century"/>
                <a:ea typeface="HG丸ｺﾞｼｯｸM-PRO"/>
                <a:cs typeface="Times New Roman"/>
              </a:rPr>
              <a:t>■観光情報</a:t>
            </a:r>
            <a:r>
              <a:rPr lang="ja-JP" altLang="en-US" sz="1050" kern="100" dirty="0" smtClean="0">
                <a:effectLst/>
                <a:latin typeface="Century"/>
                <a:ea typeface="HG丸ｺﾞｼｯｸM-PRO"/>
                <a:cs typeface="Times New Roman"/>
              </a:rPr>
              <a:t>・登録資源</a:t>
            </a:r>
            <a:r>
              <a:rPr lang="ja-JP" sz="1050" kern="100" dirty="0" smtClean="0">
                <a:effectLst/>
                <a:latin typeface="Century"/>
                <a:ea typeface="HG丸ｺﾞｼｯｸM-PRO"/>
                <a:cs typeface="Times New Roman"/>
              </a:rPr>
              <a:t>等</a:t>
            </a:r>
            <a:endParaRPr lang="ja-JP" sz="1200" kern="100" dirty="0">
              <a:effectLst/>
              <a:latin typeface="Century"/>
              <a:ea typeface="ＭＳ 明朝"/>
              <a:cs typeface="Times New Roman"/>
            </a:endParaRPr>
          </a:p>
          <a:p>
            <a:pPr indent="114300" algn="l">
              <a:lnSpc>
                <a:spcPts val="1500"/>
              </a:lnSpc>
              <a:spcAft>
                <a:spcPts val="0"/>
              </a:spcAft>
            </a:pPr>
            <a:r>
              <a:rPr lang="ja-JP" altLang="en-US" sz="1050" kern="100" dirty="0" smtClean="0">
                <a:effectLst/>
                <a:latin typeface="Century"/>
                <a:ea typeface="HG丸ｺﾞｼｯｸM-PRO"/>
                <a:cs typeface="Times New Roman"/>
              </a:rPr>
              <a:t>　</a:t>
            </a:r>
            <a:r>
              <a:rPr lang="ja-JP" sz="1050" kern="100" dirty="0" smtClean="0">
                <a:effectLst/>
                <a:latin typeface="Century"/>
                <a:ea typeface="HG丸ｺﾞｼｯｸM-PRO"/>
                <a:cs typeface="Times New Roman"/>
              </a:rPr>
              <a:t>○○市</a:t>
            </a:r>
            <a:r>
              <a:rPr lang="ja-JP" sz="1050" kern="100" dirty="0">
                <a:effectLst/>
                <a:latin typeface="Century"/>
                <a:ea typeface="HG丸ｺﾞｼｯｸM-PRO"/>
                <a:cs typeface="Times New Roman"/>
              </a:rPr>
              <a:t>観光</a:t>
            </a:r>
            <a:r>
              <a:rPr lang="ja-JP" sz="1050" kern="100" dirty="0" smtClean="0">
                <a:effectLst/>
                <a:latin typeface="Century"/>
                <a:ea typeface="HG丸ｺﾞｼｯｸM-PRO"/>
                <a:cs typeface="Times New Roman"/>
              </a:rPr>
              <a:t>協会</a:t>
            </a:r>
            <a:endParaRPr lang="en-US" altLang="ja-JP" sz="1050" kern="100" dirty="0" smtClean="0">
              <a:effectLst/>
              <a:latin typeface="Century"/>
              <a:ea typeface="HG丸ｺﾞｼｯｸM-PRO"/>
              <a:cs typeface="Times New Roman"/>
            </a:endParaRPr>
          </a:p>
          <a:p>
            <a:pPr indent="114300" algn="l">
              <a:lnSpc>
                <a:spcPts val="1500"/>
              </a:lnSpc>
              <a:spcAft>
                <a:spcPts val="0"/>
              </a:spcAft>
            </a:pPr>
            <a:r>
              <a:rPr lang="ja-JP" sz="1050" kern="100" dirty="0" smtClean="0">
                <a:effectLst/>
                <a:latin typeface="Century"/>
                <a:ea typeface="HG丸ｺﾞｼｯｸM-PRO"/>
                <a:cs typeface="Times New Roman"/>
              </a:rPr>
              <a:t>（</a:t>
            </a:r>
            <a:r>
              <a:rPr lang="en-US" sz="800" u="sng" kern="100" dirty="0">
                <a:solidFill>
                  <a:srgbClr val="0000FF"/>
                </a:solidFill>
                <a:effectLst/>
                <a:latin typeface="HG丸ｺﾞｼｯｸM-PRO"/>
                <a:ea typeface="ＭＳ 明朝"/>
                <a:cs typeface="Times New Roman"/>
                <a:hlinkClick r:id="rId5"/>
              </a:rPr>
              <a:t>http://www.○○○○○○○○○.com//</a:t>
            </a:r>
            <a:r>
              <a:rPr lang="ja-JP" sz="800" kern="100" dirty="0">
                <a:effectLst/>
                <a:latin typeface="Century"/>
                <a:ea typeface="HG丸ｺﾞｼｯｸM-PRO"/>
                <a:cs typeface="Times New Roman"/>
              </a:rPr>
              <a:t>）</a:t>
            </a:r>
            <a:endParaRPr lang="ja-JP" sz="1200" kern="100" dirty="0">
              <a:effectLst/>
              <a:latin typeface="Century"/>
              <a:ea typeface="ＭＳ 明朝"/>
              <a:cs typeface="Times New Roman"/>
            </a:endParaRPr>
          </a:p>
          <a:p>
            <a:pPr marL="47625" indent="-114300" algn="l">
              <a:lnSpc>
                <a:spcPts val="1500"/>
              </a:lnSpc>
              <a:spcAft>
                <a:spcPts val="0"/>
              </a:spcAft>
            </a:pPr>
            <a:r>
              <a:rPr lang="ja-JP" sz="1050" kern="100" dirty="0">
                <a:effectLst/>
                <a:latin typeface="Century"/>
                <a:ea typeface="HG丸ｺﾞｼｯｸM-PRO"/>
                <a:cs typeface="Times New Roman"/>
              </a:rPr>
              <a:t>　</a:t>
            </a:r>
            <a:r>
              <a:rPr lang="ja-JP" altLang="en-US" sz="1050" kern="100" dirty="0" smtClean="0">
                <a:effectLst/>
                <a:latin typeface="Century"/>
                <a:ea typeface="HG丸ｺﾞｼｯｸM-PRO"/>
                <a:cs typeface="Times New Roman"/>
              </a:rPr>
              <a:t>　</a:t>
            </a:r>
            <a:r>
              <a:rPr lang="ja-JP" sz="1050" kern="100" dirty="0" smtClean="0">
                <a:effectLst/>
                <a:latin typeface="Century"/>
                <a:ea typeface="HG丸ｺﾞｼｯｸM-PRO"/>
                <a:cs typeface="Times New Roman"/>
              </a:rPr>
              <a:t>大阪</a:t>
            </a:r>
            <a:r>
              <a:rPr lang="ja-JP" sz="1050" kern="100" dirty="0">
                <a:effectLst/>
                <a:latin typeface="Century"/>
                <a:ea typeface="HG丸ｺﾞｼｯｸM-PRO"/>
                <a:cs typeface="Times New Roman"/>
              </a:rPr>
              <a:t>ﾐｭｰｼﾞｱﾑ</a:t>
            </a:r>
            <a:r>
              <a:rPr lang="en-US" sz="1050" kern="100" dirty="0" smtClean="0">
                <a:effectLst/>
                <a:latin typeface="Century"/>
                <a:ea typeface="HG丸ｺﾞｼｯｸM-PRO"/>
                <a:cs typeface="Times New Roman"/>
              </a:rPr>
              <a:t>HP</a:t>
            </a:r>
          </a:p>
          <a:p>
            <a:pPr marL="47625" indent="-114300" algn="l">
              <a:lnSpc>
                <a:spcPts val="1500"/>
              </a:lnSpc>
              <a:spcAft>
                <a:spcPts val="0"/>
              </a:spcAft>
            </a:pPr>
            <a:r>
              <a:rPr lang="ja-JP" altLang="en-US" sz="1050" kern="100" spc="-30" dirty="0">
                <a:latin typeface="Century"/>
                <a:ea typeface="HG丸ｺﾞｼｯｸM-PRO"/>
                <a:cs typeface="Times New Roman"/>
              </a:rPr>
              <a:t>　</a:t>
            </a:r>
            <a:r>
              <a:rPr lang="ja-JP" sz="800" kern="100" spc="-30" dirty="0" smtClean="0">
                <a:effectLst/>
                <a:latin typeface="Century"/>
                <a:ea typeface="HG丸ｺﾞｼｯｸM-PRO"/>
                <a:cs typeface="Times New Roman"/>
              </a:rPr>
              <a:t>（</a:t>
            </a:r>
            <a:r>
              <a:rPr lang="en-US" sz="800" u="sng" kern="100" spc="-30" dirty="0">
                <a:solidFill>
                  <a:srgbClr val="0000FF"/>
                </a:solidFill>
                <a:effectLst/>
                <a:latin typeface="HG丸ｺﾞｼｯｸM-PRO"/>
                <a:ea typeface="ＭＳ 明朝"/>
                <a:cs typeface="Times New Roman"/>
                <a:hlinkClick r:id="rId6"/>
              </a:rPr>
              <a:t>http://www.osaka-museum.com/index.html</a:t>
            </a:r>
            <a:r>
              <a:rPr lang="ja-JP" sz="800" kern="100" spc="-30" dirty="0">
                <a:effectLst/>
                <a:latin typeface="Century"/>
                <a:ea typeface="HG丸ｺﾞｼｯｸM-PRO"/>
                <a:cs typeface="Times New Roman"/>
              </a:rPr>
              <a:t>）</a:t>
            </a:r>
            <a:endParaRPr lang="ja-JP" sz="1200" kern="100" dirty="0">
              <a:effectLst/>
              <a:latin typeface="Century"/>
              <a:ea typeface="ＭＳ 明朝"/>
              <a:cs typeface="Times New Roman"/>
            </a:endParaRPr>
          </a:p>
          <a:p>
            <a:pPr indent="114300" algn="l">
              <a:spcAft>
                <a:spcPts val="0"/>
              </a:spcAft>
            </a:pPr>
            <a:r>
              <a:rPr lang="ja-JP" sz="1050" kern="100" dirty="0">
                <a:effectLst/>
                <a:latin typeface="Century"/>
                <a:ea typeface="HG丸ｺﾞｼｯｸM-PRO"/>
                <a:cs typeface="Times New Roman"/>
              </a:rPr>
              <a:t>■カテゴリ：＃水辺、＃泉州、＃堺市</a:t>
            </a:r>
            <a:endParaRPr lang="ja-JP" sz="1200" kern="100" dirty="0">
              <a:effectLst/>
              <a:latin typeface="Century"/>
              <a:ea typeface="ＭＳ 明朝"/>
              <a:cs typeface="Times New Roman"/>
            </a:endParaRPr>
          </a:p>
        </p:txBody>
      </p:sp>
      <p:sp>
        <p:nvSpPr>
          <p:cNvPr id="23" name="テキスト ボックス 2"/>
          <p:cNvSpPr txBox="1">
            <a:spLocks noChangeArrowheads="1"/>
          </p:cNvSpPr>
          <p:nvPr/>
        </p:nvSpPr>
        <p:spPr bwMode="auto">
          <a:xfrm>
            <a:off x="3092825" y="3630876"/>
            <a:ext cx="2311400" cy="204470"/>
          </a:xfrm>
          <a:prstGeom prst="rect">
            <a:avLst/>
          </a:prstGeom>
          <a:noFill/>
          <a:ln w="9525">
            <a:noFill/>
            <a:miter lim="800000"/>
            <a:headEnd/>
            <a:tailEnd/>
          </a:ln>
        </p:spPr>
        <p:txBody>
          <a:bodyPr rot="0" vert="horz" wrap="square" lIns="91440" tIns="45720" rIns="91440" bIns="45720" anchor="t" anchorCtr="0">
            <a:noAutofit/>
          </a:bodyPr>
          <a:lstStyle/>
          <a:p>
            <a:pPr algn="just">
              <a:lnSpc>
                <a:spcPts val="800"/>
              </a:lnSpc>
              <a:spcAft>
                <a:spcPts val="0"/>
              </a:spcAft>
            </a:pPr>
            <a:r>
              <a:rPr lang="ja-JP" sz="1000" kern="100" dirty="0">
                <a:effectLst/>
                <a:latin typeface="Century"/>
                <a:ea typeface="HG丸ｺﾞｼｯｸM-PRO"/>
                <a:cs typeface="Times New Roman"/>
              </a:rPr>
              <a:t>■ビュースポット（視点場）の位置</a:t>
            </a:r>
            <a:endParaRPr lang="ja-JP" sz="1200" kern="100" dirty="0">
              <a:effectLst/>
              <a:latin typeface="Century"/>
              <a:ea typeface="ＭＳ 明朝"/>
              <a:cs typeface="Times New Roman"/>
            </a:endParaRPr>
          </a:p>
        </p:txBody>
      </p:sp>
      <p:pic>
        <p:nvPicPr>
          <p:cNvPr id="24" name="図 23"/>
          <p:cNvPicPr/>
          <p:nvPr/>
        </p:nvPicPr>
        <p:blipFill rotWithShape="1">
          <a:blip r:embed="rId7" cstate="print">
            <a:extLst>
              <a:ext uri="{28A0092B-C50C-407E-A947-70E740481C1C}">
                <a14:useLocalDpi xmlns:a14="http://schemas.microsoft.com/office/drawing/2010/main" val="0"/>
              </a:ext>
            </a:extLst>
          </a:blip>
          <a:srcRect l="41556" t="24916" r="8730" b="17116"/>
          <a:stretch/>
        </p:blipFill>
        <p:spPr bwMode="auto">
          <a:xfrm>
            <a:off x="3363379" y="3881793"/>
            <a:ext cx="1874025" cy="1230560"/>
          </a:xfrm>
          <a:prstGeom prst="rect">
            <a:avLst/>
          </a:prstGeom>
          <a:ln>
            <a:solidFill>
              <a:schemeClr val="tx1"/>
            </a:solidFill>
          </a:ln>
          <a:extLst>
            <a:ext uri="{53640926-AAD7-44D8-BBD7-CCE9431645EC}">
              <a14:shadowObscured xmlns:a14="http://schemas.microsoft.com/office/drawing/2010/main"/>
            </a:ext>
          </a:extLst>
        </p:spPr>
      </p:pic>
      <p:sp>
        <p:nvSpPr>
          <p:cNvPr id="25" name="正方形/長方形 24"/>
          <p:cNvSpPr/>
          <p:nvPr/>
        </p:nvSpPr>
        <p:spPr>
          <a:xfrm>
            <a:off x="3063797" y="5498587"/>
            <a:ext cx="1315675" cy="758825"/>
          </a:xfrm>
          <a:prstGeom prst="rect">
            <a:avLst/>
          </a:prstGeom>
          <a:solidFill>
            <a:schemeClr val="tx1">
              <a:lumMod val="85000"/>
              <a:lumOff val="15000"/>
              <a:alpha val="43137"/>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050" kern="100" dirty="0">
                <a:effectLst/>
                <a:ea typeface="ＭＳ 明朝"/>
                <a:cs typeface="Times New Roman"/>
              </a:rPr>
              <a:t>季節の違い</a:t>
            </a:r>
          </a:p>
          <a:p>
            <a:pPr algn="ctr">
              <a:spcAft>
                <a:spcPts val="0"/>
              </a:spcAft>
            </a:pPr>
            <a:r>
              <a:rPr lang="ja-JP" sz="1050" kern="100" dirty="0" smtClean="0">
                <a:effectLst/>
                <a:ea typeface="ＭＳ 明朝"/>
                <a:cs typeface="Times New Roman"/>
              </a:rPr>
              <a:t>による</a:t>
            </a:r>
            <a:r>
              <a:rPr lang="ja-JP" altLang="en-US" sz="1050" kern="100" dirty="0" smtClean="0">
                <a:effectLst/>
                <a:ea typeface="ＭＳ 明朝"/>
                <a:cs typeface="Times New Roman"/>
              </a:rPr>
              <a:t>写真</a:t>
            </a:r>
            <a:endParaRPr lang="ja-JP" sz="1050" kern="100" dirty="0">
              <a:effectLst/>
              <a:ea typeface="ＭＳ 明朝"/>
              <a:cs typeface="Times New Roman"/>
            </a:endParaRPr>
          </a:p>
        </p:txBody>
      </p:sp>
      <p:sp>
        <p:nvSpPr>
          <p:cNvPr id="26" name="正方形/長方形 25"/>
          <p:cNvSpPr/>
          <p:nvPr/>
        </p:nvSpPr>
        <p:spPr>
          <a:xfrm>
            <a:off x="4447533" y="5481607"/>
            <a:ext cx="1315675" cy="758825"/>
          </a:xfrm>
          <a:prstGeom prst="rect">
            <a:avLst/>
          </a:prstGeom>
          <a:solidFill>
            <a:schemeClr val="tx1">
              <a:lumMod val="85000"/>
              <a:lumOff val="15000"/>
              <a:alpha val="43137"/>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050" kern="100">
                <a:effectLst/>
                <a:ea typeface="ＭＳ 明朝"/>
                <a:cs typeface="Times New Roman"/>
              </a:rPr>
              <a:t>ﾋﾞｭｰｽﾎﾟｯﾄでの</a:t>
            </a:r>
          </a:p>
          <a:p>
            <a:pPr algn="ctr">
              <a:spcAft>
                <a:spcPts val="0"/>
              </a:spcAft>
            </a:pPr>
            <a:r>
              <a:rPr lang="ja-JP" sz="1050" kern="100">
                <a:effectLst/>
                <a:ea typeface="ＭＳ 明朝"/>
                <a:cs typeface="Times New Roman"/>
              </a:rPr>
              <a:t>イベントの様子</a:t>
            </a:r>
          </a:p>
        </p:txBody>
      </p:sp>
      <p:sp>
        <p:nvSpPr>
          <p:cNvPr id="27" name="正方形/長方形 26"/>
          <p:cNvSpPr/>
          <p:nvPr/>
        </p:nvSpPr>
        <p:spPr>
          <a:xfrm>
            <a:off x="5852183" y="5485224"/>
            <a:ext cx="1315675" cy="758825"/>
          </a:xfrm>
          <a:prstGeom prst="rect">
            <a:avLst/>
          </a:prstGeom>
          <a:solidFill>
            <a:schemeClr val="tx1">
              <a:lumMod val="85000"/>
              <a:lumOff val="15000"/>
              <a:alpha val="43137"/>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050" kern="100" dirty="0" smtClean="0">
                <a:effectLst/>
                <a:ea typeface="ＭＳ 明朝"/>
                <a:cs typeface="Times New Roman"/>
              </a:rPr>
              <a:t>時間</a:t>
            </a:r>
            <a:r>
              <a:rPr lang="ja-JP" altLang="en-US" sz="1050" kern="100" dirty="0" smtClean="0">
                <a:ea typeface="ＭＳ 明朝"/>
                <a:cs typeface="Times New Roman"/>
              </a:rPr>
              <a:t>の違い</a:t>
            </a:r>
            <a:endParaRPr lang="en-US" altLang="ja-JP" sz="1050" kern="100" dirty="0" smtClean="0">
              <a:ea typeface="ＭＳ 明朝"/>
              <a:cs typeface="Times New Roman"/>
            </a:endParaRPr>
          </a:p>
          <a:p>
            <a:pPr algn="ctr">
              <a:spcAft>
                <a:spcPts val="0"/>
              </a:spcAft>
            </a:pPr>
            <a:r>
              <a:rPr lang="ja-JP" altLang="en-US" sz="1050" kern="100" dirty="0" smtClean="0">
                <a:effectLst/>
                <a:ea typeface="ＭＳ 明朝"/>
                <a:cs typeface="Times New Roman"/>
              </a:rPr>
              <a:t>による写真</a:t>
            </a:r>
            <a:endParaRPr lang="ja-JP" sz="1050" kern="100" dirty="0">
              <a:effectLst/>
              <a:ea typeface="ＭＳ 明朝"/>
              <a:cs typeface="Times New Roman"/>
            </a:endParaRPr>
          </a:p>
        </p:txBody>
      </p:sp>
      <p:sp>
        <p:nvSpPr>
          <p:cNvPr id="28" name="正方形/長方形 27"/>
          <p:cNvSpPr/>
          <p:nvPr/>
        </p:nvSpPr>
        <p:spPr>
          <a:xfrm>
            <a:off x="7234650" y="5481607"/>
            <a:ext cx="1211861" cy="758825"/>
          </a:xfrm>
          <a:prstGeom prst="rect">
            <a:avLst/>
          </a:prstGeom>
          <a:solidFill>
            <a:schemeClr val="tx1">
              <a:lumMod val="85000"/>
              <a:lumOff val="15000"/>
              <a:alpha val="43137"/>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050" kern="100" dirty="0">
                <a:effectLst/>
                <a:ea typeface="ＭＳ 明朝"/>
                <a:cs typeface="Times New Roman"/>
              </a:rPr>
              <a:t>動画</a:t>
            </a:r>
          </a:p>
        </p:txBody>
      </p:sp>
      <p:sp>
        <p:nvSpPr>
          <p:cNvPr id="29" name="テキスト ボックス 2"/>
          <p:cNvSpPr txBox="1">
            <a:spLocks noChangeArrowheads="1"/>
          </p:cNvSpPr>
          <p:nvPr/>
        </p:nvSpPr>
        <p:spPr bwMode="auto">
          <a:xfrm>
            <a:off x="3092825" y="5239281"/>
            <a:ext cx="2311400" cy="204470"/>
          </a:xfrm>
          <a:prstGeom prst="rect">
            <a:avLst/>
          </a:prstGeom>
          <a:noFill/>
          <a:ln w="9525">
            <a:noFill/>
            <a:miter lim="800000"/>
            <a:headEnd/>
            <a:tailEnd/>
          </a:ln>
        </p:spPr>
        <p:txBody>
          <a:bodyPr rot="0" vert="horz" wrap="square" lIns="91440" tIns="45720" rIns="91440" bIns="45720" anchor="t" anchorCtr="0">
            <a:noAutofit/>
          </a:bodyPr>
          <a:lstStyle/>
          <a:p>
            <a:pPr algn="just">
              <a:lnSpc>
                <a:spcPts val="800"/>
              </a:lnSpc>
              <a:spcAft>
                <a:spcPts val="0"/>
              </a:spcAft>
            </a:pPr>
            <a:r>
              <a:rPr lang="ja-JP" sz="1000" kern="100" dirty="0" smtClean="0">
                <a:effectLst/>
                <a:latin typeface="Century"/>
                <a:ea typeface="HG丸ｺﾞｼｯｸM-PRO"/>
                <a:cs typeface="Times New Roman"/>
              </a:rPr>
              <a:t>■</a:t>
            </a:r>
            <a:r>
              <a:rPr lang="ja-JP" altLang="en-US" sz="1000" kern="100" dirty="0" smtClean="0">
                <a:effectLst/>
                <a:latin typeface="Century"/>
                <a:ea typeface="HG丸ｺﾞｼｯｸM-PRO"/>
                <a:cs typeface="Times New Roman"/>
              </a:rPr>
              <a:t>その他参考となる情報</a:t>
            </a:r>
            <a:endParaRPr lang="ja-JP" sz="1200" kern="100" dirty="0">
              <a:effectLst/>
              <a:latin typeface="Century"/>
              <a:ea typeface="ＭＳ 明朝"/>
              <a:cs typeface="Times New Roman"/>
            </a:endParaRPr>
          </a:p>
        </p:txBody>
      </p:sp>
      <p:sp>
        <p:nvSpPr>
          <p:cNvPr id="30" name="テキスト ボックス 29"/>
          <p:cNvSpPr txBox="1"/>
          <p:nvPr/>
        </p:nvSpPr>
        <p:spPr>
          <a:xfrm>
            <a:off x="3224269" y="1485784"/>
            <a:ext cx="2255746" cy="307777"/>
          </a:xfrm>
          <a:prstGeom prst="rect">
            <a:avLst/>
          </a:prstGeom>
          <a:noFill/>
        </p:spPr>
        <p:txBody>
          <a:bodyPr wrap="none" rtlCol="0">
            <a:spAutoFit/>
          </a:bodyPr>
          <a:lstStyle/>
          <a:p>
            <a:r>
              <a:rPr lang="ja-JP" altLang="en-US" sz="1400" b="1" dirty="0"/>
              <a:t>「</a:t>
            </a:r>
            <a:r>
              <a:rPr kumimoji="1" lang="ja-JP" altLang="en-US" sz="1400" b="1" dirty="0" smtClean="0"/>
              <a:t>○○から△△緑地をみる」</a:t>
            </a:r>
            <a:endParaRPr kumimoji="1" lang="ja-JP" altLang="en-US" sz="1400" b="1" dirty="0"/>
          </a:p>
        </p:txBody>
      </p:sp>
      <p:sp>
        <p:nvSpPr>
          <p:cNvPr id="31" name="テキスト ボックス 30"/>
          <p:cNvSpPr txBox="1"/>
          <p:nvPr/>
        </p:nvSpPr>
        <p:spPr>
          <a:xfrm>
            <a:off x="621798" y="4213378"/>
            <a:ext cx="2440092" cy="2246769"/>
          </a:xfrm>
          <a:prstGeom prst="rect">
            <a:avLst/>
          </a:prstGeom>
          <a:noFill/>
        </p:spPr>
        <p:txBody>
          <a:bodyPr wrap="none" rtlCol="0">
            <a:spAutoFit/>
          </a:bodyPr>
          <a:lstStyle/>
          <a:p>
            <a:r>
              <a:rPr kumimoji="1" lang="ja-JP" altLang="en-US" sz="1400" dirty="0" smtClean="0"/>
              <a:t>・位置</a:t>
            </a:r>
            <a:endParaRPr lang="en-US" altLang="ja-JP" sz="1400" dirty="0" smtClean="0"/>
          </a:p>
          <a:p>
            <a:r>
              <a:rPr lang="ja-JP" altLang="en-US" sz="1400" dirty="0" smtClean="0"/>
              <a:t>・</a:t>
            </a:r>
            <a:r>
              <a:rPr kumimoji="1" lang="ja-JP" altLang="en-US" sz="1400" dirty="0" smtClean="0"/>
              <a:t>おすすめの理由、</a:t>
            </a:r>
            <a:endParaRPr kumimoji="1" lang="en-US" altLang="ja-JP" sz="1400" dirty="0" smtClean="0"/>
          </a:p>
          <a:p>
            <a:r>
              <a:rPr lang="ja-JP" altLang="en-US" sz="1400" dirty="0" smtClean="0"/>
              <a:t>・</a:t>
            </a:r>
            <a:r>
              <a:rPr kumimoji="1" lang="ja-JP" altLang="en-US" sz="1400" dirty="0" smtClean="0"/>
              <a:t>ビュースポットへのアクセス、</a:t>
            </a:r>
            <a:endParaRPr kumimoji="1" lang="en-US" altLang="ja-JP" sz="1400" dirty="0" smtClean="0"/>
          </a:p>
          <a:p>
            <a:r>
              <a:rPr lang="ja-JP" altLang="en-US" sz="1400" dirty="0" smtClean="0"/>
              <a:t>・施設等の情報、</a:t>
            </a:r>
            <a:endParaRPr lang="en-US" altLang="ja-JP" sz="1400" dirty="0" smtClean="0"/>
          </a:p>
          <a:p>
            <a:r>
              <a:rPr lang="ja-JP" altLang="en-US" sz="1400" dirty="0" smtClean="0"/>
              <a:t>・観光情報・登録資源等、</a:t>
            </a:r>
            <a:endParaRPr lang="en-US" altLang="ja-JP" sz="1400" dirty="0" smtClean="0"/>
          </a:p>
          <a:p>
            <a:r>
              <a:rPr lang="ja-JP" altLang="en-US" sz="1400" dirty="0" smtClean="0"/>
              <a:t>・カテゴリ</a:t>
            </a:r>
            <a:endParaRPr lang="en-US" altLang="ja-JP" sz="1400" dirty="0" smtClean="0"/>
          </a:p>
          <a:p>
            <a:r>
              <a:rPr lang="ja-JP" altLang="en-US" sz="1400" dirty="0" smtClean="0"/>
              <a:t>・その他参考となる情報</a:t>
            </a:r>
            <a:endParaRPr lang="en-US" altLang="ja-JP" sz="1400" dirty="0" smtClean="0"/>
          </a:p>
          <a:p>
            <a:r>
              <a:rPr lang="ja-JP" altLang="en-US" sz="1400" dirty="0"/>
              <a:t>　</a:t>
            </a:r>
            <a:r>
              <a:rPr lang="ja-JP" altLang="en-US" sz="1400" dirty="0" smtClean="0"/>
              <a:t>イベントの様子</a:t>
            </a:r>
            <a:endParaRPr lang="en-US" altLang="ja-JP" sz="1400" dirty="0" smtClean="0"/>
          </a:p>
          <a:p>
            <a:r>
              <a:rPr lang="ja-JP" altLang="en-US" sz="1400" dirty="0"/>
              <a:t>　</a:t>
            </a:r>
            <a:r>
              <a:rPr lang="ja-JP" altLang="en-US" sz="1400" dirty="0" smtClean="0"/>
              <a:t>季節・時間の違いによる写</a:t>
            </a:r>
            <a:endParaRPr lang="en-US" altLang="ja-JP" sz="1400" dirty="0" smtClean="0"/>
          </a:p>
          <a:p>
            <a:r>
              <a:rPr lang="ja-JP" altLang="en-US" sz="1400" dirty="0"/>
              <a:t>　</a:t>
            </a:r>
            <a:r>
              <a:rPr lang="ja-JP" altLang="en-US" sz="1400" dirty="0" smtClean="0"/>
              <a:t>真動画を必要に応じて掲載</a:t>
            </a:r>
            <a:endParaRPr lang="en-US" altLang="ja-JP" sz="1400" dirty="0" smtClean="0"/>
          </a:p>
        </p:txBody>
      </p:sp>
      <p:sp>
        <p:nvSpPr>
          <p:cNvPr id="32" name="テキスト ボックス 31"/>
          <p:cNvSpPr txBox="1"/>
          <p:nvPr/>
        </p:nvSpPr>
        <p:spPr>
          <a:xfrm>
            <a:off x="734141" y="3056607"/>
            <a:ext cx="1923925" cy="523220"/>
          </a:xfrm>
          <a:prstGeom prst="rect">
            <a:avLst/>
          </a:prstGeom>
          <a:noFill/>
        </p:spPr>
        <p:txBody>
          <a:bodyPr wrap="none" rtlCol="0">
            <a:spAutoFit/>
          </a:bodyPr>
          <a:lstStyle/>
          <a:p>
            <a:r>
              <a:rPr kumimoji="1" lang="ja-JP" altLang="en-US" sz="1400" dirty="0" smtClean="0"/>
              <a:t>・大阪を</a:t>
            </a:r>
            <a:r>
              <a:rPr lang="ja-JP" altLang="en-US" sz="1400" dirty="0" smtClean="0"/>
              <a:t>エリアに分けて</a:t>
            </a:r>
            <a:endParaRPr lang="en-US" altLang="ja-JP" sz="1400" dirty="0" smtClean="0"/>
          </a:p>
          <a:p>
            <a:r>
              <a:rPr lang="ja-JP" altLang="en-US" sz="1400" dirty="0"/>
              <a:t>　</a:t>
            </a:r>
            <a:r>
              <a:rPr lang="ja-JP" altLang="en-US" sz="1400" dirty="0" smtClean="0"/>
              <a:t>一覧化</a:t>
            </a:r>
            <a:r>
              <a:rPr lang="ja-JP" altLang="en-US" sz="1400" smtClean="0"/>
              <a:t>し概要を</a:t>
            </a:r>
            <a:r>
              <a:rPr lang="ja-JP" altLang="en-US" sz="1400" dirty="0" smtClean="0"/>
              <a:t>紹介</a:t>
            </a:r>
            <a:endParaRPr lang="en-US" altLang="ja-JP" sz="1400" dirty="0"/>
          </a:p>
        </p:txBody>
      </p:sp>
      <p:sp>
        <p:nvSpPr>
          <p:cNvPr id="33" name="テキスト ボックス 32"/>
          <p:cNvSpPr txBox="1"/>
          <p:nvPr/>
        </p:nvSpPr>
        <p:spPr>
          <a:xfrm>
            <a:off x="794402" y="1832471"/>
            <a:ext cx="2023311" cy="738664"/>
          </a:xfrm>
          <a:prstGeom prst="rect">
            <a:avLst/>
          </a:prstGeom>
          <a:noFill/>
        </p:spPr>
        <p:txBody>
          <a:bodyPr wrap="none" rtlCol="0">
            <a:spAutoFit/>
          </a:bodyPr>
          <a:lstStyle/>
          <a:p>
            <a:r>
              <a:rPr lang="ja-JP" altLang="en-US" sz="1400" dirty="0" smtClean="0"/>
              <a:t>・ビュースポットの位置を</a:t>
            </a:r>
            <a:endParaRPr lang="en-US" altLang="ja-JP" sz="1400" dirty="0"/>
          </a:p>
          <a:p>
            <a:r>
              <a:rPr lang="en-US" altLang="ja-JP" sz="1400" dirty="0" smtClean="0"/>
              <a:t> </a:t>
            </a:r>
            <a:r>
              <a:rPr lang="ja-JP" altLang="en-US" sz="1400" dirty="0" smtClean="0"/>
              <a:t>大阪府の全域地図上で</a:t>
            </a:r>
            <a:endParaRPr lang="en-US" altLang="ja-JP" sz="1400" dirty="0" smtClean="0"/>
          </a:p>
          <a:p>
            <a:r>
              <a:rPr lang="ja-JP" altLang="en-US" sz="1400" dirty="0" smtClean="0"/>
              <a:t> わかる</a:t>
            </a:r>
            <a:r>
              <a:rPr lang="ja-JP" altLang="en-US" sz="1400" dirty="0"/>
              <a:t>ように</a:t>
            </a:r>
            <a:r>
              <a:rPr lang="ja-JP" altLang="en-US" sz="1400" dirty="0" smtClean="0"/>
              <a:t>掲載</a:t>
            </a:r>
            <a:endParaRPr lang="en-US" altLang="ja-JP" sz="1400" dirty="0" smtClean="0"/>
          </a:p>
        </p:txBody>
      </p:sp>
      <p:sp>
        <p:nvSpPr>
          <p:cNvPr id="2" name="スライド番号プレースホルダー 1"/>
          <p:cNvSpPr>
            <a:spLocks noGrp="1"/>
          </p:cNvSpPr>
          <p:nvPr>
            <p:ph type="sldNum" sz="quarter" idx="12"/>
          </p:nvPr>
        </p:nvSpPr>
        <p:spPr>
          <a:xfrm>
            <a:off x="7084840" y="6485724"/>
            <a:ext cx="2057400" cy="365125"/>
          </a:xfrm>
        </p:spPr>
        <p:txBody>
          <a:bodyPr/>
          <a:lstStyle/>
          <a:p>
            <a:fld id="{8DDB306B-CB1A-4F92-AE18-14C2D5855DBA}" type="slidenum">
              <a:rPr kumimoji="1" lang="ja-JP" altLang="en-US" smtClean="0"/>
              <a:t>11</a:t>
            </a:fld>
            <a:endParaRPr kumimoji="1" lang="ja-JP" altLang="en-US"/>
          </a:p>
        </p:txBody>
      </p:sp>
    </p:spTree>
    <p:extLst>
      <p:ext uri="{BB962C8B-B14F-4D97-AF65-F5344CB8AC3E}">
        <p14:creationId xmlns:p14="http://schemas.microsoft.com/office/powerpoint/2010/main" val="454586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テキスト ボックス 2"/>
          <p:cNvSpPr txBox="1">
            <a:spLocks noChangeArrowheads="1"/>
          </p:cNvSpPr>
          <p:nvPr/>
        </p:nvSpPr>
        <p:spPr bwMode="auto">
          <a:xfrm>
            <a:off x="6228183" y="6396403"/>
            <a:ext cx="2312035" cy="328930"/>
          </a:xfrm>
          <a:prstGeom prst="rect">
            <a:avLst/>
          </a:prstGeom>
          <a:noFill/>
          <a:ln w="9525">
            <a:noFill/>
            <a:miter lim="800000"/>
            <a:headEnd/>
            <a:tailEnd/>
          </a:ln>
        </p:spPr>
        <p:txBody>
          <a:bodyPr rot="0" vert="horz" wrap="square" lIns="91440" tIns="45720" rIns="91440" bIns="45720" anchor="t" anchorCtr="0">
            <a:spAutoFit/>
          </a:bodyPr>
          <a:lstStyle/>
          <a:p>
            <a:pPr algn="ctr">
              <a:spcAft>
                <a:spcPts val="0"/>
              </a:spcAft>
            </a:pPr>
            <a:r>
              <a:rPr lang="ja-JP" sz="1050" b="1" kern="100" dirty="0">
                <a:effectLst/>
                <a:latin typeface="Century"/>
                <a:ea typeface="Meiryo UI"/>
                <a:cs typeface="Times New Roman"/>
              </a:rPr>
              <a:t>景観施策・イベントの発信</a:t>
            </a:r>
            <a:endParaRPr lang="ja-JP" sz="1050" kern="100" dirty="0">
              <a:effectLst/>
              <a:latin typeface="Century"/>
              <a:ea typeface="ＭＳ 明朝"/>
              <a:cs typeface="Times New Roman"/>
            </a:endParaRPr>
          </a:p>
        </p:txBody>
      </p:sp>
      <p:sp>
        <p:nvSpPr>
          <p:cNvPr id="7" name="テキスト ボックス 6"/>
          <p:cNvSpPr txBox="1"/>
          <p:nvPr/>
        </p:nvSpPr>
        <p:spPr>
          <a:xfrm>
            <a:off x="413946" y="317344"/>
            <a:ext cx="8326796" cy="6408000"/>
          </a:xfrm>
          <a:prstGeom prst="rect">
            <a:avLst/>
          </a:prstGeom>
          <a:noFill/>
          <a:ln w="12700">
            <a:solidFill>
              <a:schemeClr val="tx1"/>
            </a:solidFill>
          </a:ln>
        </p:spPr>
        <p:txBody>
          <a:bodyPr wrap="square" rtlCol="0">
            <a:spAutoFit/>
          </a:bodyPr>
          <a:lstStyle/>
          <a:p>
            <a:pPr>
              <a:lnSpc>
                <a:spcPts val="3000"/>
              </a:lnSpc>
            </a:pPr>
            <a:r>
              <a:rPr kumimoji="1" lang="ja-JP" altLang="en-US" b="1" dirty="0">
                <a:solidFill>
                  <a:prstClr val="black"/>
                </a:solidFill>
                <a:latin typeface="ＭＳ Ｐゴシック" panose="020B0600070205080204" pitchFamily="50" charset="-128"/>
              </a:rPr>
              <a:t>２</a:t>
            </a:r>
            <a:r>
              <a:rPr kumimoji="1" lang="ja-JP" altLang="en-US" b="1" dirty="0" smtClean="0">
                <a:solidFill>
                  <a:prstClr val="black"/>
                </a:solidFill>
                <a:latin typeface="ＭＳ Ｐゴシック" panose="020B0600070205080204" pitchFamily="50" charset="-128"/>
              </a:rPr>
              <a:t>．</a:t>
            </a:r>
            <a:r>
              <a:rPr lang="ja-JP" altLang="en-US" b="1" dirty="0"/>
              <a:t>ＳＮＳ（インスタグラム）による発信　　（アカウント名：</a:t>
            </a:r>
            <a:r>
              <a:rPr lang="en-US" altLang="ja-JP" b="1" dirty="0" err="1"/>
              <a:t>osaka_landscape</a:t>
            </a:r>
            <a:r>
              <a:rPr lang="ja-JP" altLang="en-US" b="1" dirty="0"/>
              <a:t>）</a:t>
            </a:r>
            <a:endParaRPr kumimoji="1" lang="ja-JP" altLang="en-US" b="1" dirty="0"/>
          </a:p>
          <a:p>
            <a:pPr lvl="0">
              <a:lnSpc>
                <a:spcPts val="3000"/>
              </a:lnSpc>
            </a:pPr>
            <a:endParaRPr kumimoji="1" lang="en-US" altLang="ja-JP" b="1" dirty="0" smtClean="0">
              <a:solidFill>
                <a:prstClr val="black"/>
              </a:solidFill>
              <a:latin typeface="ＭＳ Ｐゴシック" panose="020B0600070205080204" pitchFamily="50" charset="-128"/>
            </a:endParaRPr>
          </a:p>
          <a:p>
            <a:pPr lvl="0">
              <a:lnSpc>
                <a:spcPts val="3000"/>
              </a:lnSpc>
            </a:pPr>
            <a:endParaRPr kumimoji="1" lang="en-US" altLang="ja-JP" b="1" dirty="0" smtClean="0">
              <a:solidFill>
                <a:prstClr val="black"/>
              </a:solidFill>
              <a:latin typeface="ＭＳ Ｐゴシック" panose="020B0600070205080204" pitchFamily="50" charset="-128"/>
            </a:endParaRPr>
          </a:p>
          <a:p>
            <a:pPr lvl="0">
              <a:lnSpc>
                <a:spcPts val="3000"/>
              </a:lnSpc>
            </a:pPr>
            <a:endParaRPr kumimoji="1" lang="en-US" altLang="ja-JP" b="1" dirty="0" smtClean="0">
              <a:solidFill>
                <a:prstClr val="black"/>
              </a:solidFill>
              <a:latin typeface="ＭＳ Ｐゴシック" panose="020B0600070205080204" pitchFamily="50" charset="-128"/>
            </a:endParaRPr>
          </a:p>
          <a:p>
            <a:pPr lvl="0">
              <a:lnSpc>
                <a:spcPts val="3000"/>
              </a:lnSpc>
            </a:pPr>
            <a:endParaRPr kumimoji="1" lang="en-US" altLang="ja-JP" b="1" dirty="0">
              <a:solidFill>
                <a:prstClr val="black"/>
              </a:solidFill>
              <a:latin typeface="ＭＳ Ｐゴシック" panose="020B0600070205080204" pitchFamily="50" charset="-128"/>
            </a:endParaRPr>
          </a:p>
          <a:p>
            <a:pPr lvl="0">
              <a:lnSpc>
                <a:spcPts val="3000"/>
              </a:lnSpc>
            </a:pPr>
            <a:endParaRPr kumimoji="1" lang="en-US" altLang="ja-JP" b="1" dirty="0" smtClean="0">
              <a:solidFill>
                <a:prstClr val="black"/>
              </a:solidFill>
              <a:latin typeface="ＭＳ Ｐゴシック" panose="020B0600070205080204" pitchFamily="50" charset="-128"/>
            </a:endParaRPr>
          </a:p>
          <a:p>
            <a:pPr lvl="0">
              <a:lnSpc>
                <a:spcPts val="3000"/>
              </a:lnSpc>
            </a:pPr>
            <a:endParaRPr kumimoji="1" lang="en-US" altLang="ja-JP" b="1" dirty="0">
              <a:solidFill>
                <a:prstClr val="black"/>
              </a:solidFill>
              <a:latin typeface="ＭＳ Ｐゴシック" panose="020B0600070205080204" pitchFamily="50" charset="-128"/>
            </a:endParaRPr>
          </a:p>
          <a:p>
            <a:pPr lvl="0">
              <a:lnSpc>
                <a:spcPts val="3000"/>
              </a:lnSpc>
            </a:pPr>
            <a:endParaRPr kumimoji="1" lang="en-US" altLang="ja-JP" b="1" dirty="0" smtClean="0">
              <a:solidFill>
                <a:prstClr val="black"/>
              </a:solidFill>
              <a:latin typeface="ＭＳ Ｐゴシック" panose="020B0600070205080204" pitchFamily="50" charset="-128"/>
            </a:endParaRPr>
          </a:p>
          <a:p>
            <a:pPr lvl="0">
              <a:lnSpc>
                <a:spcPts val="3000"/>
              </a:lnSpc>
            </a:pPr>
            <a:endParaRPr kumimoji="1" lang="en-US" altLang="ja-JP" b="1" dirty="0">
              <a:solidFill>
                <a:prstClr val="black"/>
              </a:solidFill>
              <a:latin typeface="ＭＳ Ｐゴシック" panose="020B0600070205080204" pitchFamily="50" charset="-128"/>
            </a:endParaRPr>
          </a:p>
          <a:p>
            <a:pPr lvl="0">
              <a:lnSpc>
                <a:spcPts val="3000"/>
              </a:lnSpc>
            </a:pPr>
            <a:endParaRPr kumimoji="1" lang="en-US" altLang="ja-JP" b="1" dirty="0" smtClean="0">
              <a:solidFill>
                <a:prstClr val="black"/>
              </a:solidFill>
              <a:latin typeface="ＭＳ Ｐゴシック" panose="020B0600070205080204" pitchFamily="50" charset="-128"/>
            </a:endParaRPr>
          </a:p>
          <a:p>
            <a:pPr lvl="0">
              <a:lnSpc>
                <a:spcPts val="3000"/>
              </a:lnSpc>
            </a:pPr>
            <a:endParaRPr kumimoji="1" lang="en-US" altLang="ja-JP" b="1" dirty="0">
              <a:solidFill>
                <a:prstClr val="black"/>
              </a:solidFill>
              <a:latin typeface="ＭＳ Ｐゴシック" panose="020B0600070205080204" pitchFamily="50" charset="-128"/>
            </a:endParaRPr>
          </a:p>
          <a:p>
            <a:pPr lvl="0">
              <a:lnSpc>
                <a:spcPts val="3000"/>
              </a:lnSpc>
            </a:pPr>
            <a:endParaRPr kumimoji="1" lang="en-US" altLang="ja-JP" b="1" dirty="0" smtClean="0">
              <a:solidFill>
                <a:prstClr val="black"/>
              </a:solidFill>
              <a:latin typeface="ＭＳ Ｐゴシック" panose="020B0600070205080204" pitchFamily="50" charset="-128"/>
            </a:endParaRPr>
          </a:p>
          <a:p>
            <a:pPr lvl="0">
              <a:lnSpc>
                <a:spcPts val="3000"/>
              </a:lnSpc>
            </a:pPr>
            <a:endParaRPr kumimoji="1" lang="en-US" altLang="ja-JP" b="1" dirty="0">
              <a:solidFill>
                <a:prstClr val="black"/>
              </a:solidFill>
              <a:latin typeface="ＭＳ Ｐゴシック" panose="020B0600070205080204" pitchFamily="50" charset="-128"/>
            </a:endParaRPr>
          </a:p>
          <a:p>
            <a:pPr lvl="0">
              <a:lnSpc>
                <a:spcPts val="3000"/>
              </a:lnSpc>
            </a:pPr>
            <a:endParaRPr kumimoji="1" lang="en-US" altLang="ja-JP" b="1" dirty="0" smtClean="0">
              <a:solidFill>
                <a:prstClr val="black"/>
              </a:solidFill>
              <a:latin typeface="ＭＳ Ｐゴシック" panose="020B0600070205080204" pitchFamily="50" charset="-128"/>
            </a:endParaRPr>
          </a:p>
          <a:p>
            <a:pPr lvl="0">
              <a:lnSpc>
                <a:spcPts val="3000"/>
              </a:lnSpc>
            </a:pPr>
            <a:endParaRPr kumimoji="1" lang="en-US" altLang="ja-JP" b="1" dirty="0" smtClean="0">
              <a:solidFill>
                <a:prstClr val="black"/>
              </a:solidFill>
              <a:latin typeface="ＭＳ Ｐゴシック" panose="020B0600070205080204" pitchFamily="50" charset="-128"/>
            </a:endParaRPr>
          </a:p>
          <a:p>
            <a:pPr lvl="0">
              <a:lnSpc>
                <a:spcPts val="3000"/>
              </a:lnSpc>
            </a:pPr>
            <a:endParaRPr kumimoji="1" lang="en-US" altLang="ja-JP" b="1" dirty="0">
              <a:solidFill>
                <a:prstClr val="black"/>
              </a:solidFill>
              <a:latin typeface="ＭＳ Ｐゴシック" panose="020B0600070205080204" pitchFamily="50" charset="-128"/>
            </a:endParaRPr>
          </a:p>
        </p:txBody>
      </p:sp>
      <p:pic>
        <p:nvPicPr>
          <p:cNvPr id="34" name="図 33" descr="C:\Users\MorikawaSu\AppData\Local\Microsoft\Windows\Temporary Internet Files\Content.Word\image1.png"/>
          <p:cNvPicPr>
            <a:picLocks noChangeAspect="1"/>
          </p:cNvPicPr>
          <p:nvPr/>
        </p:nvPicPr>
        <p:blipFill rotWithShape="1">
          <a:blip r:embed="rId2" cstate="print">
            <a:extLst>
              <a:ext uri="{28A0092B-C50C-407E-A947-70E740481C1C}">
                <a14:useLocalDpi xmlns:a14="http://schemas.microsoft.com/office/drawing/2010/main" val="0"/>
              </a:ext>
            </a:extLst>
          </a:blip>
          <a:srcRect t="74559" b="16727"/>
          <a:stretch/>
        </p:blipFill>
        <p:spPr bwMode="auto">
          <a:xfrm>
            <a:off x="683567" y="4871497"/>
            <a:ext cx="2258906" cy="350099"/>
          </a:xfrm>
          <a:prstGeom prst="rect">
            <a:avLst/>
          </a:prstGeom>
          <a:noFill/>
          <a:ln>
            <a:noFill/>
          </a:ln>
          <a:extLst>
            <a:ext uri="{53640926-AAD7-44D8-BBD7-CCE9431645EC}">
              <a14:shadowObscured xmlns:a14="http://schemas.microsoft.com/office/drawing/2010/main"/>
            </a:ext>
          </a:extLst>
        </p:spPr>
      </p:pic>
      <p:sp>
        <p:nvSpPr>
          <p:cNvPr id="36" name="テキスト ボックス 35"/>
          <p:cNvSpPr txBox="1"/>
          <p:nvPr/>
        </p:nvSpPr>
        <p:spPr>
          <a:xfrm>
            <a:off x="497696" y="795418"/>
            <a:ext cx="8297630" cy="1815882"/>
          </a:xfrm>
          <a:prstGeom prst="rect">
            <a:avLst/>
          </a:prstGeom>
          <a:noFill/>
        </p:spPr>
        <p:txBody>
          <a:bodyPr wrap="square" rtlCol="0">
            <a:spAutoFit/>
          </a:bodyPr>
          <a:lstStyle/>
          <a:p>
            <a:pPr marL="285750" indent="-285750">
              <a:buFont typeface="Wingdings" panose="05000000000000000000" pitchFamily="2" charset="2"/>
              <a:buChar char="l"/>
            </a:pPr>
            <a:r>
              <a:rPr lang="ja-JP" altLang="ja-JP" sz="1600" dirty="0" smtClean="0"/>
              <a:t>気軽</a:t>
            </a:r>
            <a:r>
              <a:rPr lang="ja-JP" altLang="ja-JP" sz="1600" dirty="0"/>
              <a:t>に情報発信できるツールである</a:t>
            </a:r>
            <a:r>
              <a:rPr lang="ja-JP" altLang="ja-JP" sz="1600" dirty="0" smtClean="0"/>
              <a:t>インスタグラムを</a:t>
            </a:r>
            <a:r>
              <a:rPr lang="ja-JP" altLang="ja-JP" sz="1600" dirty="0"/>
              <a:t>活用し、府民・事業者の景観への興味・関心を図る</a:t>
            </a:r>
            <a:r>
              <a:rPr lang="ja-JP" altLang="ja-JP" sz="1600" dirty="0" smtClean="0"/>
              <a:t>。</a:t>
            </a:r>
            <a:endParaRPr lang="en-US" altLang="ja-JP" sz="1600" dirty="0" smtClean="0"/>
          </a:p>
          <a:p>
            <a:pPr marL="285750" indent="-285750">
              <a:buFont typeface="Wingdings" panose="05000000000000000000" pitchFamily="2" charset="2"/>
              <a:buChar char="l"/>
            </a:pPr>
            <a:r>
              <a:rPr lang="ja-JP" altLang="ja-JP" sz="1600" dirty="0" smtClean="0"/>
              <a:t>ビュースポット</a:t>
            </a:r>
            <a:r>
              <a:rPr lang="ja-JP" altLang="en-US" sz="1600" dirty="0" smtClean="0"/>
              <a:t>おおさか</a:t>
            </a:r>
            <a:r>
              <a:rPr lang="ja-JP" altLang="ja-JP" sz="1600" dirty="0" smtClean="0"/>
              <a:t>に</a:t>
            </a:r>
            <a:r>
              <a:rPr lang="ja-JP" altLang="ja-JP" sz="1600" dirty="0"/>
              <a:t>限らず</a:t>
            </a:r>
            <a:r>
              <a:rPr lang="ja-JP" altLang="ja-JP" sz="1600" dirty="0" smtClean="0"/>
              <a:t>、府</a:t>
            </a:r>
            <a:r>
              <a:rPr lang="ja-JP" altLang="ja-JP" sz="1600" dirty="0"/>
              <a:t>および府内市町村の景観施策、景観資源、景観に関連するイベント等の案内を、定期的に</a:t>
            </a:r>
            <a:r>
              <a:rPr lang="ja-JP" altLang="ja-JP" sz="1600" dirty="0" smtClean="0"/>
              <a:t>投稿し</a:t>
            </a:r>
            <a:r>
              <a:rPr lang="ja-JP" altLang="ja-JP" sz="1600" dirty="0"/>
              <a:t>、広く情報を発信する</a:t>
            </a:r>
            <a:r>
              <a:rPr lang="ja-JP" altLang="ja-JP" sz="1600" dirty="0" smtClean="0"/>
              <a:t>。</a:t>
            </a:r>
            <a:endParaRPr kumimoji="1" lang="en-US" altLang="ja-JP" sz="1600" dirty="0" smtClean="0"/>
          </a:p>
          <a:p>
            <a:r>
              <a:rPr kumimoji="1" lang="ja-JP" altLang="en-US" sz="1600" dirty="0" smtClean="0"/>
              <a:t>　</a:t>
            </a:r>
            <a:r>
              <a:rPr kumimoji="1" lang="ja-JP" altLang="en-US" sz="1600" u="sng" dirty="0" smtClean="0"/>
              <a:t>＜ビュースポットおおさかプロジェクトでの活用＞</a:t>
            </a:r>
            <a:endParaRPr kumimoji="1" lang="en-US" altLang="ja-JP" sz="1600" u="sng" dirty="0" smtClean="0"/>
          </a:p>
          <a:p>
            <a:r>
              <a:rPr kumimoji="1" lang="ja-JP" altLang="en-US" sz="1600" dirty="0" smtClean="0"/>
              <a:t>　　・募集開始の案内</a:t>
            </a:r>
            <a:endParaRPr kumimoji="1" lang="en-US" altLang="ja-JP" sz="1600" dirty="0" smtClean="0"/>
          </a:p>
          <a:p>
            <a:r>
              <a:rPr lang="ja-JP" altLang="en-US" sz="1600" dirty="0" smtClean="0"/>
              <a:t>　</a:t>
            </a:r>
            <a:r>
              <a:rPr lang="ja-JP" altLang="en-US" sz="1600" dirty="0"/>
              <a:t>　</a:t>
            </a:r>
            <a:r>
              <a:rPr lang="ja-JP" altLang="en-US" sz="1600" dirty="0" smtClean="0"/>
              <a:t>・</a:t>
            </a:r>
            <a:r>
              <a:rPr kumimoji="1" lang="ja-JP" altLang="en-US" sz="1600" dirty="0" smtClean="0"/>
              <a:t>選定したビュースポットの発信　</a:t>
            </a:r>
            <a:endParaRPr kumimoji="1" lang="en-US" altLang="ja-JP" sz="1600" dirty="0" smtClean="0"/>
          </a:p>
        </p:txBody>
      </p:sp>
      <p:grpSp>
        <p:nvGrpSpPr>
          <p:cNvPr id="37" name="グループ化 36"/>
          <p:cNvGrpSpPr/>
          <p:nvPr/>
        </p:nvGrpSpPr>
        <p:grpSpPr>
          <a:xfrm>
            <a:off x="683567" y="2636334"/>
            <a:ext cx="2278279" cy="3758609"/>
            <a:chOff x="0" y="0"/>
            <a:chExt cx="2353472" cy="3882390"/>
          </a:xfrm>
        </p:grpSpPr>
        <p:pic>
          <p:nvPicPr>
            <p:cNvPr id="38" name="図 37"/>
            <p:cNvPicPr>
              <a:picLocks noChangeAspect="1"/>
            </p:cNvPicPr>
            <p:nvPr/>
          </p:nvPicPr>
          <p:blipFill rotWithShape="1">
            <a:blip r:embed="rId3" cstate="print">
              <a:extLst>
                <a:ext uri="{28A0092B-C50C-407E-A947-70E740481C1C}">
                  <a14:useLocalDpi xmlns:a14="http://schemas.microsoft.com/office/drawing/2010/main" val="0"/>
                </a:ext>
              </a:extLst>
            </a:blip>
            <a:srcRect l="5382" t="27170" r="47309" b="13458"/>
            <a:stretch/>
          </p:blipFill>
          <p:spPr bwMode="auto">
            <a:xfrm>
              <a:off x="0" y="723014"/>
              <a:ext cx="2328531" cy="1648046"/>
            </a:xfrm>
            <a:prstGeom prst="rect">
              <a:avLst/>
            </a:prstGeom>
            <a:ln>
              <a:noFill/>
            </a:ln>
            <a:extLst>
              <a:ext uri="{53640926-AAD7-44D8-BBD7-CCE9431645EC}">
                <a14:shadowObscured xmlns:a14="http://schemas.microsoft.com/office/drawing/2010/main"/>
              </a:ext>
            </a:extLst>
          </p:spPr>
        </p:pic>
        <p:sp>
          <p:nvSpPr>
            <p:cNvPr id="39" name="テキスト ボックス 2"/>
            <p:cNvSpPr txBox="1">
              <a:spLocks noChangeArrowheads="1"/>
            </p:cNvSpPr>
            <p:nvPr/>
          </p:nvSpPr>
          <p:spPr bwMode="auto">
            <a:xfrm>
              <a:off x="0" y="2594344"/>
              <a:ext cx="2353472" cy="1057166"/>
            </a:xfrm>
            <a:prstGeom prst="rect">
              <a:avLst/>
            </a:prstGeom>
            <a:noFill/>
            <a:ln w="9525">
              <a:noFill/>
              <a:miter lim="800000"/>
              <a:headEnd/>
              <a:tailEnd/>
            </a:ln>
          </p:spPr>
          <p:txBody>
            <a:bodyPr rot="0" vert="horz" wrap="square" lIns="91440" tIns="45720" rIns="91440" bIns="45720" anchor="t" anchorCtr="0">
              <a:noAutofit/>
            </a:bodyPr>
            <a:lstStyle/>
            <a:p>
              <a:pPr algn="just">
                <a:lnSpc>
                  <a:spcPts val="1200"/>
                </a:lnSpc>
                <a:spcAft>
                  <a:spcPts val="0"/>
                </a:spcAft>
              </a:pPr>
              <a:r>
                <a:rPr lang="en-US" sz="600" b="1" kern="100" dirty="0" err="1" smtClean="0">
                  <a:latin typeface="Meiryo UI"/>
                  <a:ea typeface="ＭＳ 明朝"/>
                  <a:cs typeface="Times New Roman"/>
                </a:rPr>
                <a:t>o</a:t>
              </a:r>
              <a:r>
                <a:rPr lang="en-US" sz="600" b="1" kern="100" dirty="0" err="1" smtClean="0">
                  <a:effectLst/>
                  <a:latin typeface="Meiryo UI"/>
                  <a:ea typeface="ＭＳ 明朝"/>
                  <a:cs typeface="Times New Roman"/>
                </a:rPr>
                <a:t>saka</a:t>
              </a:r>
              <a:r>
                <a:rPr lang="en-US" sz="600" b="1" kern="100" dirty="0" err="1" smtClean="0">
                  <a:latin typeface="Meiryo UI"/>
                  <a:ea typeface="ＭＳ 明朝"/>
                  <a:cs typeface="Times New Roman"/>
                </a:rPr>
                <a:t>_l</a:t>
              </a:r>
              <a:r>
                <a:rPr lang="en-US" sz="600" b="1" kern="100" dirty="0" err="1" smtClean="0">
                  <a:effectLst/>
                  <a:latin typeface="Meiryo UI"/>
                  <a:ea typeface="ＭＳ 明朝"/>
                  <a:cs typeface="Times New Roman"/>
                </a:rPr>
                <a:t>andscape</a:t>
              </a:r>
              <a:r>
                <a:rPr lang="en-US" sz="600" kern="100" dirty="0" smtClean="0">
                  <a:effectLst/>
                  <a:latin typeface="Meiryo UI"/>
                  <a:ea typeface="ＭＳ 明朝"/>
                  <a:cs typeface="Times New Roman"/>
                </a:rPr>
                <a:t> </a:t>
              </a:r>
              <a:r>
                <a:rPr lang="ja-JP" sz="600" kern="100" dirty="0">
                  <a:effectLst/>
                  <a:latin typeface="Century"/>
                  <a:ea typeface="Meiryo UI"/>
                  <a:cs typeface="Times New Roman"/>
                </a:rPr>
                <a:t>世界に誇れる大阪の景観、きらりと光る個性豊かで多彩な大阪の景観を美しく眺めることのできる場所（ビュースポット）を募集する第１回ビュースポットおおさか発信・発掘プロジェクトを開始します！メール、郵送、ＨＰから応募できます。</a:t>
              </a:r>
              <a:endParaRPr lang="ja-JP" sz="1050" kern="100" dirty="0">
                <a:effectLst/>
                <a:latin typeface="Century"/>
                <a:ea typeface="ＭＳ 明朝"/>
                <a:cs typeface="Times New Roman"/>
              </a:endParaRPr>
            </a:p>
            <a:p>
              <a:pPr algn="just">
                <a:lnSpc>
                  <a:spcPts val="1200"/>
                </a:lnSpc>
                <a:spcAft>
                  <a:spcPts val="0"/>
                </a:spcAft>
              </a:pPr>
              <a:r>
                <a:rPr lang="ja-JP" sz="600" kern="100" dirty="0">
                  <a:effectLst/>
                  <a:latin typeface="Century"/>
                  <a:ea typeface="Meiryo UI"/>
                  <a:cs typeface="Times New Roman"/>
                </a:rPr>
                <a:t>（応募方法はこちら） 　</a:t>
              </a:r>
              <a:r>
                <a:rPr lang="en-US" sz="600" kern="100" dirty="0">
                  <a:effectLst/>
                  <a:latin typeface="Century"/>
                  <a:ea typeface="Meiryo UI"/>
                  <a:cs typeface="Times New Roman"/>
                </a:rPr>
                <a:t>http;//www.</a:t>
              </a:r>
              <a:r>
                <a:rPr lang="ja-JP" sz="600" kern="100" dirty="0">
                  <a:effectLst/>
                  <a:latin typeface="Century"/>
                  <a:ea typeface="Meiryo UI"/>
                  <a:cs typeface="Times New Roman"/>
                </a:rPr>
                <a:t>○○○○○○○</a:t>
              </a:r>
              <a:r>
                <a:rPr lang="en-US" sz="600" kern="100" dirty="0">
                  <a:effectLst/>
                  <a:latin typeface="Century"/>
                  <a:ea typeface="Meiryo UI"/>
                  <a:cs typeface="Times New Roman"/>
                </a:rPr>
                <a:t>.</a:t>
              </a:r>
              <a:r>
                <a:rPr lang="en-US" sz="600" kern="100" dirty="0" err="1">
                  <a:effectLst/>
                  <a:latin typeface="Century"/>
                  <a:ea typeface="Meiryo UI"/>
                  <a:cs typeface="Times New Roman"/>
                </a:rPr>
                <a:t>jp</a:t>
              </a:r>
              <a:endParaRPr lang="ja-JP" sz="1050" kern="100" dirty="0">
                <a:effectLst/>
                <a:latin typeface="Century"/>
                <a:ea typeface="ＭＳ 明朝"/>
                <a:cs typeface="Times New Roman"/>
              </a:endParaRPr>
            </a:p>
            <a:p>
              <a:pPr algn="just">
                <a:lnSpc>
                  <a:spcPts val="1200"/>
                </a:lnSpc>
                <a:spcAft>
                  <a:spcPts val="0"/>
                </a:spcAft>
              </a:pPr>
              <a:r>
                <a:rPr lang="ja-JP" sz="600" kern="100" dirty="0">
                  <a:solidFill>
                    <a:srgbClr val="0070C0"/>
                  </a:solidFill>
                  <a:effectLst/>
                  <a:latin typeface="Century"/>
                  <a:ea typeface="Meiryo UI"/>
                  <a:cs typeface="Times New Roman"/>
                </a:rPr>
                <a:t>＃ビュースポットおおさか　＃景観　＃大阪府　＃ビュースポット</a:t>
              </a:r>
              <a:endParaRPr lang="ja-JP" sz="1050" kern="100" dirty="0">
                <a:effectLst/>
                <a:latin typeface="Century"/>
                <a:ea typeface="ＭＳ 明朝"/>
                <a:cs typeface="Times New Roman"/>
              </a:endParaRPr>
            </a:p>
          </p:txBody>
        </p:sp>
        <p:pic>
          <p:nvPicPr>
            <p:cNvPr id="40" name="図 39" descr="C:\Users\MorikawaSu\AppData\Local\Microsoft\Windows\Temporary Internet Files\Content.Word\image1.png"/>
            <p:cNvPicPr>
              <a:picLocks noChangeAspect="1"/>
            </p:cNvPicPr>
            <p:nvPr/>
          </p:nvPicPr>
          <p:blipFill rotWithShape="1">
            <a:blip r:embed="rId4" cstate="print">
              <a:extLst>
                <a:ext uri="{28A0092B-C50C-407E-A947-70E740481C1C}">
                  <a14:useLocalDpi xmlns:a14="http://schemas.microsoft.com/office/drawing/2010/main" val="0"/>
                </a:ext>
              </a:extLst>
            </a:blip>
            <a:srcRect t="94134"/>
            <a:stretch/>
          </p:blipFill>
          <p:spPr bwMode="auto">
            <a:xfrm>
              <a:off x="0" y="3636335"/>
              <a:ext cx="2349796" cy="244548"/>
            </a:xfrm>
            <a:prstGeom prst="rect">
              <a:avLst/>
            </a:prstGeom>
            <a:noFill/>
            <a:ln>
              <a:noFill/>
            </a:ln>
            <a:extLst>
              <a:ext uri="{53640926-AAD7-44D8-BBD7-CCE9431645EC}">
                <a14:shadowObscured xmlns:a14="http://schemas.microsoft.com/office/drawing/2010/main"/>
              </a:ext>
            </a:extLst>
          </p:spPr>
        </p:pic>
        <p:sp>
          <p:nvSpPr>
            <p:cNvPr id="41" name="テキスト ボックス 2"/>
            <p:cNvSpPr txBox="1">
              <a:spLocks noChangeArrowheads="1"/>
            </p:cNvSpPr>
            <p:nvPr/>
          </p:nvSpPr>
          <p:spPr bwMode="auto">
            <a:xfrm>
              <a:off x="255182" y="425302"/>
              <a:ext cx="1026877" cy="309622"/>
            </a:xfrm>
            <a:prstGeom prst="rect">
              <a:avLst/>
            </a:prstGeom>
            <a:noFill/>
            <a:ln w="9525">
              <a:noFill/>
              <a:miter lim="800000"/>
              <a:headEnd/>
              <a:tailEnd/>
            </a:ln>
          </p:spPr>
          <p:txBody>
            <a:bodyPr rot="0" vert="horz" wrap="square" lIns="91440" tIns="45720" rIns="91440" bIns="45720" anchor="t" anchorCtr="0">
              <a:noAutofit/>
            </a:bodyPr>
            <a:lstStyle/>
            <a:p>
              <a:pPr algn="just" fontAlgn="t">
                <a:lnSpc>
                  <a:spcPts val="400"/>
                </a:lnSpc>
                <a:spcAft>
                  <a:spcPts val="0"/>
                </a:spcAft>
              </a:pPr>
              <a:r>
                <a:rPr lang="en-US" sz="600" b="1" kern="100" dirty="0" err="1" smtClean="0">
                  <a:effectLst/>
                  <a:latin typeface="Meiryo UI" panose="020B0604030504040204" pitchFamily="50" charset="-128"/>
                  <a:ea typeface="Meiryo UI" panose="020B0604030504040204" pitchFamily="50" charset="-128"/>
                  <a:cs typeface="Times New Roman"/>
                </a:rPr>
                <a:t>osaka_landscape</a:t>
              </a:r>
              <a:endParaRPr lang="ja-JP" sz="1050" b="1" kern="100" dirty="0">
                <a:effectLst/>
                <a:latin typeface="Meiryo UI" panose="020B0604030504040204" pitchFamily="50" charset="-128"/>
                <a:ea typeface="Meiryo UI" panose="020B0604030504040204" pitchFamily="50" charset="-128"/>
                <a:cs typeface="Times New Roman"/>
              </a:endParaRPr>
            </a:p>
          </p:txBody>
        </p:sp>
        <p:sp>
          <p:nvSpPr>
            <p:cNvPr id="42" name="テキスト ボックス 2"/>
            <p:cNvSpPr txBox="1">
              <a:spLocks noChangeArrowheads="1"/>
            </p:cNvSpPr>
            <p:nvPr/>
          </p:nvSpPr>
          <p:spPr bwMode="auto">
            <a:xfrm>
              <a:off x="265814" y="531628"/>
              <a:ext cx="920565" cy="218320"/>
            </a:xfrm>
            <a:prstGeom prst="rect">
              <a:avLst/>
            </a:prstGeom>
            <a:noFill/>
            <a:ln w="9525">
              <a:noFill/>
              <a:miter lim="800000"/>
              <a:headEnd/>
              <a:tailEnd/>
            </a:ln>
          </p:spPr>
          <p:txBody>
            <a:bodyPr rot="0" vert="horz" wrap="square" lIns="91440" tIns="45720" rIns="91440" bIns="45720" anchor="t" anchorCtr="0">
              <a:noAutofit/>
            </a:bodyPr>
            <a:lstStyle/>
            <a:p>
              <a:pPr algn="l" fontAlgn="t">
                <a:lnSpc>
                  <a:spcPts val="100"/>
                </a:lnSpc>
                <a:spcAft>
                  <a:spcPts val="0"/>
                </a:spcAft>
              </a:pPr>
              <a:r>
                <a:rPr lang="en-US" sz="200" kern="100">
                  <a:effectLst/>
                  <a:latin typeface="Meiryo UI"/>
                  <a:ea typeface="ＭＳ 明朝"/>
                  <a:cs typeface="Times New Roman"/>
                </a:rPr>
                <a:t> </a:t>
              </a:r>
              <a:endParaRPr lang="ja-JP" sz="1050" kern="100">
                <a:effectLst/>
                <a:latin typeface="Century"/>
                <a:ea typeface="ＭＳ 明朝"/>
                <a:cs typeface="Times New Roman"/>
              </a:endParaRPr>
            </a:p>
          </p:txBody>
        </p:sp>
        <p:pic>
          <p:nvPicPr>
            <p:cNvPr id="43" name="図 42"/>
            <p:cNvPicPr>
              <a:picLocks noChangeAspect="1"/>
            </p:cNvPicPr>
            <p:nvPr/>
          </p:nvPicPr>
          <p:blipFill rotWithShape="1">
            <a:blip r:embed="rId5">
              <a:extLst>
                <a:ext uri="{28A0092B-C50C-407E-A947-70E740481C1C}">
                  <a14:useLocalDpi xmlns:a14="http://schemas.microsoft.com/office/drawing/2010/main" val="0"/>
                </a:ext>
              </a:extLst>
            </a:blip>
            <a:srcRect l="41367" t="22163" r="55282" b="71575"/>
            <a:stretch/>
          </p:blipFill>
          <p:spPr bwMode="auto">
            <a:xfrm>
              <a:off x="31898" y="457200"/>
              <a:ext cx="255181" cy="276446"/>
            </a:xfrm>
            <a:prstGeom prst="rect">
              <a:avLst/>
            </a:prstGeom>
            <a:ln w="9525" cap="flat" cmpd="sng" algn="ctr">
              <a:noFill/>
              <a:prstDash val="solid"/>
              <a:round/>
              <a:headEnd type="none" w="med" len="med"/>
              <a:tailEnd type="none" w="med" len="med"/>
            </a:ln>
            <a:extLst>
              <a:ext uri="{53640926-AAD7-44D8-BBD7-CCE9431645EC}">
                <a14:shadowObscured xmlns:a14="http://schemas.microsoft.com/office/drawing/2010/main"/>
              </a:ext>
            </a:extLst>
          </p:spPr>
        </p:pic>
        <p:pic>
          <p:nvPicPr>
            <p:cNvPr id="44" name="図 43" descr="C:\Users\MorikawaSu\AppData\Local\Microsoft\Windows\Temporary Internet Files\Content.Word\image1.png"/>
            <p:cNvPicPr>
              <a:picLocks noChangeAspect="1"/>
            </p:cNvPicPr>
            <p:nvPr/>
          </p:nvPicPr>
          <p:blipFill rotWithShape="1">
            <a:blip r:embed="rId6" cstate="print">
              <a:extLst>
                <a:ext uri="{28A0092B-C50C-407E-A947-70E740481C1C}">
                  <a14:useLocalDpi xmlns:a14="http://schemas.microsoft.com/office/drawing/2010/main" val="0"/>
                </a:ext>
              </a:extLst>
            </a:blip>
            <a:srcRect t="256" b="90275"/>
            <a:stretch/>
          </p:blipFill>
          <p:spPr bwMode="auto">
            <a:xfrm>
              <a:off x="0" y="10632"/>
              <a:ext cx="2349796" cy="404037"/>
            </a:xfrm>
            <a:prstGeom prst="rect">
              <a:avLst/>
            </a:prstGeom>
            <a:noFill/>
            <a:ln>
              <a:noFill/>
            </a:ln>
            <a:extLst>
              <a:ext uri="{53640926-AAD7-44D8-BBD7-CCE9431645EC}">
                <a14:shadowObscured xmlns:a14="http://schemas.microsoft.com/office/drawing/2010/main"/>
              </a:ext>
            </a:extLst>
          </p:spPr>
        </p:pic>
        <p:sp>
          <p:nvSpPr>
            <p:cNvPr id="45" name="正方形/長方形 44"/>
            <p:cNvSpPr/>
            <p:nvPr/>
          </p:nvSpPr>
          <p:spPr>
            <a:xfrm>
              <a:off x="0" y="0"/>
              <a:ext cx="2340121" cy="388239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46" name="グループ化 45"/>
          <p:cNvGrpSpPr/>
          <p:nvPr/>
        </p:nvGrpSpPr>
        <p:grpSpPr>
          <a:xfrm>
            <a:off x="3419871" y="2637795"/>
            <a:ext cx="2285042" cy="3758608"/>
            <a:chOff x="0" y="0"/>
            <a:chExt cx="2360769" cy="3882789"/>
          </a:xfrm>
        </p:grpSpPr>
        <p:sp>
          <p:nvSpPr>
            <p:cNvPr id="47" name="テキスト ボックス 2"/>
            <p:cNvSpPr txBox="1">
              <a:spLocks noChangeArrowheads="1"/>
            </p:cNvSpPr>
            <p:nvPr/>
          </p:nvSpPr>
          <p:spPr bwMode="auto">
            <a:xfrm>
              <a:off x="6824" y="2599899"/>
              <a:ext cx="2353945" cy="1057275"/>
            </a:xfrm>
            <a:prstGeom prst="rect">
              <a:avLst/>
            </a:prstGeom>
            <a:noFill/>
            <a:ln w="9525">
              <a:noFill/>
              <a:miter lim="800000"/>
              <a:headEnd/>
              <a:tailEnd/>
            </a:ln>
          </p:spPr>
          <p:txBody>
            <a:bodyPr rot="0" vert="horz" wrap="square" lIns="91440" tIns="45720" rIns="91440" bIns="45720" anchor="t" anchorCtr="0">
              <a:noAutofit/>
            </a:bodyPr>
            <a:lstStyle/>
            <a:p>
              <a:pPr algn="just">
                <a:lnSpc>
                  <a:spcPts val="1200"/>
                </a:lnSpc>
                <a:spcAft>
                  <a:spcPts val="0"/>
                </a:spcAft>
              </a:pPr>
              <a:r>
                <a:rPr lang="en-US" sz="600" b="1" kern="100" dirty="0" err="1">
                  <a:latin typeface="Meiryo UI"/>
                  <a:ea typeface="ＭＳ 明朝"/>
                  <a:cs typeface="Times New Roman"/>
                </a:rPr>
                <a:t>o</a:t>
              </a:r>
              <a:r>
                <a:rPr lang="en-US" sz="600" b="1" kern="100" dirty="0" err="1" smtClean="0">
                  <a:effectLst/>
                  <a:latin typeface="Meiryo UI"/>
                  <a:ea typeface="ＭＳ 明朝"/>
                  <a:cs typeface="Times New Roman"/>
                </a:rPr>
                <a:t>saka</a:t>
              </a:r>
              <a:r>
                <a:rPr lang="en-US" sz="600" b="1" kern="100" dirty="0" err="1" smtClean="0">
                  <a:latin typeface="Meiryo UI"/>
                  <a:ea typeface="ＭＳ 明朝"/>
                  <a:cs typeface="Times New Roman"/>
                </a:rPr>
                <a:t>_l</a:t>
              </a:r>
              <a:r>
                <a:rPr lang="en-US" sz="600" b="1" kern="100" dirty="0" err="1" smtClean="0">
                  <a:effectLst/>
                  <a:latin typeface="Meiryo UI"/>
                  <a:ea typeface="ＭＳ 明朝"/>
                  <a:cs typeface="Times New Roman"/>
                </a:rPr>
                <a:t>andscape</a:t>
              </a:r>
              <a:r>
                <a:rPr lang="en-US" sz="600" kern="100" dirty="0" smtClean="0">
                  <a:effectLst/>
                  <a:latin typeface="Meiryo UI"/>
                  <a:ea typeface="ＭＳ 明朝"/>
                  <a:cs typeface="Times New Roman"/>
                </a:rPr>
                <a:t> </a:t>
              </a:r>
              <a:r>
                <a:rPr lang="ja-JP" sz="600" kern="100" dirty="0">
                  <a:effectLst/>
                  <a:latin typeface="Century"/>
                  <a:ea typeface="Meiryo UI"/>
                  <a:cs typeface="Times New Roman"/>
                </a:rPr>
                <a:t>第１回ビュースポットおおさか発信・発掘プロジェクトで選定されたビュースポットです。○○市役所からみる古墳と市街地で都会の中に突如現れた緑の空間は都市の景観に変化をもたらすとともに、地域の人々に親しまれた憩いの空間となっています。</a:t>
              </a:r>
              <a:endParaRPr lang="ja-JP" sz="1050" kern="100" dirty="0">
                <a:effectLst/>
                <a:latin typeface="Century"/>
                <a:ea typeface="ＭＳ 明朝"/>
                <a:cs typeface="Times New Roman"/>
              </a:endParaRPr>
            </a:p>
            <a:p>
              <a:pPr algn="just">
                <a:lnSpc>
                  <a:spcPts val="1200"/>
                </a:lnSpc>
                <a:spcAft>
                  <a:spcPts val="0"/>
                </a:spcAft>
              </a:pPr>
              <a:r>
                <a:rPr lang="ja-JP" sz="600" kern="100" dirty="0">
                  <a:effectLst/>
                  <a:latin typeface="Century"/>
                  <a:ea typeface="Meiryo UI"/>
                  <a:cs typeface="Times New Roman"/>
                </a:rPr>
                <a:t>（観光情報はこちら）</a:t>
              </a:r>
              <a:r>
                <a:rPr lang="en-US" sz="600" kern="100" dirty="0">
                  <a:effectLst/>
                  <a:latin typeface="Century"/>
                  <a:ea typeface="Meiryo UI"/>
                  <a:cs typeface="Times New Roman"/>
                </a:rPr>
                <a:t>http;//www.</a:t>
              </a:r>
              <a:r>
                <a:rPr lang="ja-JP" sz="600" kern="100" dirty="0">
                  <a:effectLst/>
                  <a:latin typeface="Century"/>
                  <a:ea typeface="Meiryo UI"/>
                  <a:cs typeface="Times New Roman"/>
                </a:rPr>
                <a:t>○○○○○○○</a:t>
              </a:r>
              <a:r>
                <a:rPr lang="en-US" sz="600" kern="100" dirty="0">
                  <a:effectLst/>
                  <a:latin typeface="Century"/>
                  <a:ea typeface="Meiryo UI"/>
                  <a:cs typeface="Times New Roman"/>
                </a:rPr>
                <a:t>.</a:t>
              </a:r>
              <a:r>
                <a:rPr lang="en-US" sz="600" kern="100" dirty="0" smtClean="0">
                  <a:effectLst/>
                  <a:latin typeface="Century"/>
                  <a:ea typeface="Meiryo UI"/>
                  <a:cs typeface="Times New Roman"/>
                </a:rPr>
                <a:t>j</a:t>
              </a:r>
              <a:endParaRPr lang="ja-JP" sz="1050" kern="100" dirty="0">
                <a:effectLst/>
                <a:latin typeface="Century"/>
                <a:ea typeface="ＭＳ 明朝"/>
                <a:cs typeface="Times New Roman"/>
              </a:endParaRPr>
            </a:p>
            <a:p>
              <a:pPr algn="just">
                <a:lnSpc>
                  <a:spcPts val="1200"/>
                </a:lnSpc>
                <a:spcAft>
                  <a:spcPts val="0"/>
                </a:spcAft>
              </a:pPr>
              <a:r>
                <a:rPr lang="ja-JP" sz="600" kern="100" dirty="0">
                  <a:solidFill>
                    <a:srgbClr val="0070C0"/>
                  </a:solidFill>
                  <a:effectLst/>
                  <a:latin typeface="Century"/>
                  <a:ea typeface="Meiryo UI"/>
                  <a:cs typeface="Times New Roman"/>
                </a:rPr>
                <a:t>＃ビュースポットおおさか　＃緑地　＃古墳　＃景観</a:t>
              </a:r>
              <a:endParaRPr lang="ja-JP" sz="1050" kern="100" dirty="0">
                <a:effectLst/>
                <a:latin typeface="Century"/>
                <a:ea typeface="ＭＳ 明朝"/>
                <a:cs typeface="Times New Roman"/>
              </a:endParaRPr>
            </a:p>
          </p:txBody>
        </p:sp>
        <p:pic>
          <p:nvPicPr>
            <p:cNvPr id="48" name="図 47" descr="C:\Users\MorikawaSu\AppData\Local\Microsoft\Windows\Temporary Internet Files\Content.Word\image1.png"/>
            <p:cNvPicPr>
              <a:picLocks noChangeAspect="1"/>
            </p:cNvPicPr>
            <p:nvPr/>
          </p:nvPicPr>
          <p:blipFill rotWithShape="1">
            <a:blip r:embed="rId7" cstate="print">
              <a:extLst>
                <a:ext uri="{28A0092B-C50C-407E-A947-70E740481C1C}">
                  <a14:useLocalDpi xmlns:a14="http://schemas.microsoft.com/office/drawing/2010/main" val="0"/>
                </a:ext>
              </a:extLst>
            </a:blip>
            <a:srcRect t="94134"/>
            <a:stretch/>
          </p:blipFill>
          <p:spPr bwMode="auto">
            <a:xfrm>
              <a:off x="0" y="3637129"/>
              <a:ext cx="2347415" cy="245660"/>
            </a:xfrm>
            <a:prstGeom prst="rect">
              <a:avLst/>
            </a:prstGeom>
            <a:noFill/>
            <a:ln>
              <a:noFill/>
            </a:ln>
            <a:extLst>
              <a:ext uri="{53640926-AAD7-44D8-BBD7-CCE9431645EC}">
                <a14:shadowObscured xmlns:a14="http://schemas.microsoft.com/office/drawing/2010/main"/>
              </a:ext>
            </a:extLst>
          </p:spPr>
        </p:pic>
        <p:sp>
          <p:nvSpPr>
            <p:cNvPr id="49" name="テキスト ボックス 2"/>
            <p:cNvSpPr txBox="1">
              <a:spLocks noChangeArrowheads="1"/>
            </p:cNvSpPr>
            <p:nvPr/>
          </p:nvSpPr>
          <p:spPr bwMode="auto">
            <a:xfrm>
              <a:off x="259307" y="423081"/>
              <a:ext cx="920750" cy="309654"/>
            </a:xfrm>
            <a:prstGeom prst="rect">
              <a:avLst/>
            </a:prstGeom>
            <a:noFill/>
            <a:ln w="9525">
              <a:noFill/>
              <a:miter lim="800000"/>
              <a:headEnd/>
              <a:tailEnd/>
            </a:ln>
          </p:spPr>
          <p:txBody>
            <a:bodyPr rot="0" vert="horz" wrap="square" lIns="91440" tIns="45720" rIns="91440" bIns="45720" anchor="t" anchorCtr="0">
              <a:noAutofit/>
            </a:bodyPr>
            <a:lstStyle/>
            <a:p>
              <a:pPr algn="just" fontAlgn="t">
                <a:lnSpc>
                  <a:spcPts val="400"/>
                </a:lnSpc>
                <a:spcAft>
                  <a:spcPts val="0"/>
                </a:spcAft>
              </a:pPr>
              <a:r>
                <a:rPr lang="en-US" sz="600" b="1" kern="100" dirty="0" err="1" smtClean="0">
                  <a:effectLst/>
                  <a:latin typeface="Meiryo UI" panose="020B0604030504040204" pitchFamily="50" charset="-128"/>
                  <a:ea typeface="Meiryo UI" panose="020B0604030504040204" pitchFamily="50" charset="-128"/>
                  <a:cs typeface="Times New Roman"/>
                </a:rPr>
                <a:t>osaka_landscape</a:t>
              </a:r>
              <a:endParaRPr lang="ja-JP" sz="1050" kern="100" dirty="0">
                <a:effectLst/>
                <a:latin typeface="Meiryo UI" panose="020B0604030504040204" pitchFamily="50" charset="-128"/>
                <a:ea typeface="Meiryo UI" panose="020B0604030504040204" pitchFamily="50" charset="-128"/>
                <a:cs typeface="Times New Roman"/>
              </a:endParaRPr>
            </a:p>
          </p:txBody>
        </p:sp>
        <p:sp>
          <p:nvSpPr>
            <p:cNvPr id="50" name="テキスト ボックス 2"/>
            <p:cNvSpPr txBox="1">
              <a:spLocks noChangeArrowheads="1"/>
            </p:cNvSpPr>
            <p:nvPr/>
          </p:nvSpPr>
          <p:spPr bwMode="auto">
            <a:xfrm>
              <a:off x="272900" y="585532"/>
              <a:ext cx="920750" cy="218342"/>
            </a:xfrm>
            <a:prstGeom prst="rect">
              <a:avLst/>
            </a:prstGeom>
            <a:noFill/>
            <a:ln w="9525">
              <a:noFill/>
              <a:miter lim="800000"/>
              <a:headEnd/>
              <a:tailEnd/>
            </a:ln>
          </p:spPr>
          <p:txBody>
            <a:bodyPr rot="0" vert="horz" wrap="square" lIns="91440" tIns="45720" rIns="91440" bIns="45720" anchor="t" anchorCtr="0">
              <a:noAutofit/>
            </a:bodyPr>
            <a:lstStyle/>
            <a:p>
              <a:pPr algn="l" fontAlgn="t">
                <a:lnSpc>
                  <a:spcPts val="100"/>
                </a:lnSpc>
                <a:spcAft>
                  <a:spcPts val="0"/>
                </a:spcAft>
              </a:pPr>
              <a:r>
                <a:rPr lang="ja-JP" sz="600" kern="100">
                  <a:effectLst/>
                  <a:latin typeface="Century"/>
                  <a:ea typeface="Meiryo UI"/>
                  <a:cs typeface="Times New Roman"/>
                </a:rPr>
                <a:t>○○市　○○市役所</a:t>
              </a:r>
              <a:endParaRPr lang="ja-JP" sz="1050" kern="100">
                <a:effectLst/>
                <a:latin typeface="Century"/>
                <a:ea typeface="ＭＳ 明朝"/>
                <a:cs typeface="Times New Roman"/>
              </a:endParaRPr>
            </a:p>
          </p:txBody>
        </p:sp>
        <p:pic>
          <p:nvPicPr>
            <p:cNvPr id="51" name="図 50" descr="D:\MorikawaSu\Desktop\ビュースポＨＰ\sakaicityHall.JPG"/>
            <p:cNvPicPr>
              <a:picLocks noChangeAspect="1"/>
            </p:cNvPicPr>
            <p:nvPr/>
          </p:nvPicPr>
          <p:blipFill rotWithShape="1">
            <a:blip r:embed="rId8" cstate="print">
              <a:extLst>
                <a:ext uri="{28A0092B-C50C-407E-A947-70E740481C1C}">
                  <a14:useLocalDpi xmlns:a14="http://schemas.microsoft.com/office/drawing/2010/main" val="0"/>
                </a:ext>
              </a:extLst>
            </a:blip>
            <a:srcRect l="11613" t="21789" r="22420" b="1339"/>
            <a:stretch/>
          </p:blipFill>
          <p:spPr bwMode="auto">
            <a:xfrm>
              <a:off x="0" y="750627"/>
              <a:ext cx="2347415" cy="1542197"/>
            </a:xfrm>
            <a:prstGeom prst="rect">
              <a:avLst/>
            </a:prstGeom>
            <a:noFill/>
            <a:ln>
              <a:noFill/>
            </a:ln>
            <a:extLst>
              <a:ext uri="{53640926-AAD7-44D8-BBD7-CCE9431645EC}">
                <a14:shadowObscured xmlns:a14="http://schemas.microsoft.com/office/drawing/2010/main"/>
              </a:ext>
            </a:extLst>
          </p:spPr>
        </p:pic>
        <p:pic>
          <p:nvPicPr>
            <p:cNvPr id="52" name="図 51" descr="C:\Users\MorikawaSu\AppData\Local\Microsoft\Windows\Temporary Internet Files\Content.Word\image1.png"/>
            <p:cNvPicPr>
              <a:picLocks noChangeAspect="1"/>
            </p:cNvPicPr>
            <p:nvPr/>
          </p:nvPicPr>
          <p:blipFill rotWithShape="1">
            <a:blip r:embed="rId2" cstate="print">
              <a:extLst>
                <a:ext uri="{28A0092B-C50C-407E-A947-70E740481C1C}">
                  <a14:useLocalDpi xmlns:a14="http://schemas.microsoft.com/office/drawing/2010/main" val="0"/>
                </a:ext>
              </a:extLst>
            </a:blip>
            <a:srcRect t="74559" b="16727"/>
            <a:stretch/>
          </p:blipFill>
          <p:spPr bwMode="auto">
            <a:xfrm>
              <a:off x="0" y="2292824"/>
              <a:ext cx="2333767" cy="361666"/>
            </a:xfrm>
            <a:prstGeom prst="rect">
              <a:avLst/>
            </a:prstGeom>
            <a:noFill/>
            <a:ln>
              <a:noFill/>
            </a:ln>
            <a:extLst>
              <a:ext uri="{53640926-AAD7-44D8-BBD7-CCE9431645EC}">
                <a14:shadowObscured xmlns:a14="http://schemas.microsoft.com/office/drawing/2010/main"/>
              </a:ext>
            </a:extLst>
          </p:spPr>
        </p:pic>
        <p:pic>
          <p:nvPicPr>
            <p:cNvPr id="53" name="図 52"/>
            <p:cNvPicPr>
              <a:picLocks noChangeAspect="1"/>
            </p:cNvPicPr>
            <p:nvPr/>
          </p:nvPicPr>
          <p:blipFill rotWithShape="1">
            <a:blip r:embed="rId5">
              <a:extLst>
                <a:ext uri="{28A0092B-C50C-407E-A947-70E740481C1C}">
                  <a14:useLocalDpi xmlns:a14="http://schemas.microsoft.com/office/drawing/2010/main" val="0"/>
                </a:ext>
              </a:extLst>
            </a:blip>
            <a:srcRect l="41367" t="22163" r="55282" b="71575"/>
            <a:stretch/>
          </p:blipFill>
          <p:spPr bwMode="auto">
            <a:xfrm>
              <a:off x="34119" y="457200"/>
              <a:ext cx="259308" cy="272956"/>
            </a:xfrm>
            <a:prstGeom prst="rect">
              <a:avLst/>
            </a:prstGeom>
            <a:ln w="9525" cap="flat" cmpd="sng" algn="ctr">
              <a:noFill/>
              <a:prstDash val="solid"/>
              <a:round/>
              <a:headEnd type="none" w="med" len="med"/>
              <a:tailEnd type="none" w="med" len="med"/>
            </a:ln>
            <a:extLst>
              <a:ext uri="{53640926-AAD7-44D8-BBD7-CCE9431645EC}">
                <a14:shadowObscured xmlns:a14="http://schemas.microsoft.com/office/drawing/2010/main"/>
              </a:ext>
            </a:extLst>
          </p:spPr>
        </p:pic>
        <p:pic>
          <p:nvPicPr>
            <p:cNvPr id="54" name="図 53" descr="C:\Users\MorikawaSu\AppData\Local\Microsoft\Windows\Temporary Internet Files\Content.Word\image1.png"/>
            <p:cNvPicPr>
              <a:picLocks noChangeAspect="1"/>
            </p:cNvPicPr>
            <p:nvPr/>
          </p:nvPicPr>
          <p:blipFill rotWithShape="1">
            <a:blip r:embed="rId9" cstate="print">
              <a:extLst>
                <a:ext uri="{28A0092B-C50C-407E-A947-70E740481C1C}">
                  <a14:useLocalDpi xmlns:a14="http://schemas.microsoft.com/office/drawing/2010/main" val="0"/>
                </a:ext>
              </a:extLst>
            </a:blip>
            <a:srcRect t="256" b="90275"/>
            <a:stretch/>
          </p:blipFill>
          <p:spPr bwMode="auto">
            <a:xfrm>
              <a:off x="0" y="6824"/>
              <a:ext cx="2347415" cy="395785"/>
            </a:xfrm>
            <a:prstGeom prst="rect">
              <a:avLst/>
            </a:prstGeom>
            <a:noFill/>
            <a:ln>
              <a:noFill/>
            </a:ln>
            <a:extLst>
              <a:ext uri="{53640926-AAD7-44D8-BBD7-CCE9431645EC}">
                <a14:shadowObscured xmlns:a14="http://schemas.microsoft.com/office/drawing/2010/main"/>
              </a:ext>
            </a:extLst>
          </p:spPr>
        </p:pic>
        <p:sp>
          <p:nvSpPr>
            <p:cNvPr id="55" name="正方形/長方形 54"/>
            <p:cNvSpPr/>
            <p:nvPr/>
          </p:nvSpPr>
          <p:spPr>
            <a:xfrm>
              <a:off x="0" y="0"/>
              <a:ext cx="2340591" cy="388278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56" name="グループ化 55"/>
          <p:cNvGrpSpPr/>
          <p:nvPr/>
        </p:nvGrpSpPr>
        <p:grpSpPr>
          <a:xfrm>
            <a:off x="6247397" y="2637795"/>
            <a:ext cx="2285042" cy="3758608"/>
            <a:chOff x="0" y="1"/>
            <a:chExt cx="2360295" cy="3882389"/>
          </a:xfrm>
        </p:grpSpPr>
        <p:grpSp>
          <p:nvGrpSpPr>
            <p:cNvPr id="57" name="グループ化 56"/>
            <p:cNvGrpSpPr/>
            <p:nvPr/>
          </p:nvGrpSpPr>
          <p:grpSpPr>
            <a:xfrm>
              <a:off x="0" y="1"/>
              <a:ext cx="2360295" cy="3882389"/>
              <a:chOff x="0" y="0"/>
              <a:chExt cx="2360769" cy="3882789"/>
            </a:xfrm>
          </p:grpSpPr>
          <p:sp>
            <p:nvSpPr>
              <p:cNvPr id="59" name="テキスト ボックス 2"/>
              <p:cNvSpPr txBox="1">
                <a:spLocks noChangeArrowheads="1"/>
              </p:cNvSpPr>
              <p:nvPr/>
            </p:nvSpPr>
            <p:spPr bwMode="auto">
              <a:xfrm>
                <a:off x="6824" y="2599899"/>
                <a:ext cx="2353945" cy="1057275"/>
              </a:xfrm>
              <a:prstGeom prst="rect">
                <a:avLst/>
              </a:prstGeom>
              <a:noFill/>
              <a:ln w="9525">
                <a:noFill/>
                <a:miter lim="800000"/>
                <a:headEnd/>
                <a:tailEnd/>
              </a:ln>
            </p:spPr>
            <p:txBody>
              <a:bodyPr rot="0" vert="horz" wrap="square" lIns="91440" tIns="45720" rIns="91440" bIns="45720" anchor="t" anchorCtr="0">
                <a:noAutofit/>
              </a:bodyPr>
              <a:lstStyle/>
              <a:p>
                <a:pPr algn="just">
                  <a:lnSpc>
                    <a:spcPts val="1200"/>
                  </a:lnSpc>
                  <a:spcAft>
                    <a:spcPts val="0"/>
                  </a:spcAft>
                </a:pPr>
                <a:r>
                  <a:rPr lang="en-US" sz="600" b="1" kern="100" dirty="0" err="1">
                    <a:latin typeface="Meiryo UI"/>
                    <a:ea typeface="ＭＳ 明朝"/>
                    <a:cs typeface="Times New Roman"/>
                  </a:rPr>
                  <a:t>o</a:t>
                </a:r>
                <a:r>
                  <a:rPr lang="en-US" sz="600" b="1" kern="100" dirty="0" err="1" smtClean="0">
                    <a:effectLst/>
                    <a:latin typeface="Meiryo UI"/>
                    <a:ea typeface="ＭＳ 明朝"/>
                    <a:cs typeface="Times New Roman"/>
                  </a:rPr>
                  <a:t>saka</a:t>
                </a:r>
                <a:r>
                  <a:rPr lang="en-US" sz="600" b="1" kern="100" dirty="0" err="1" smtClean="0">
                    <a:latin typeface="Meiryo UI"/>
                    <a:ea typeface="ＭＳ 明朝"/>
                    <a:cs typeface="Times New Roman"/>
                  </a:rPr>
                  <a:t>_l</a:t>
                </a:r>
                <a:r>
                  <a:rPr lang="en-US" sz="600" b="1" kern="100" dirty="0" err="1" smtClean="0">
                    <a:effectLst/>
                    <a:latin typeface="Meiryo UI"/>
                    <a:ea typeface="ＭＳ 明朝"/>
                    <a:cs typeface="Times New Roman"/>
                  </a:rPr>
                  <a:t>andscape</a:t>
                </a:r>
                <a:r>
                  <a:rPr lang="en-US" sz="600" kern="100" dirty="0" smtClean="0">
                    <a:effectLst/>
                    <a:latin typeface="Meiryo UI"/>
                    <a:ea typeface="ＭＳ 明朝"/>
                    <a:cs typeface="Times New Roman"/>
                  </a:rPr>
                  <a:t> </a:t>
                </a:r>
                <a:r>
                  <a:rPr lang="ja-JP" sz="600" kern="100" dirty="0">
                    <a:effectLst/>
                    <a:latin typeface="Century"/>
                    <a:ea typeface="Meiryo UI"/>
                    <a:cs typeface="Times New Roman"/>
                  </a:rPr>
                  <a:t>第○回大阪都市景観建築賞の表彰式が行なわれました！今回は大阪府知事賞に○○、大阪市長賞に○○、審査員特別賞に○○が選ばれました。パネル展を実施するのでみなさんこぞって見に来てください！</a:t>
                </a:r>
                <a:endParaRPr lang="ja-JP" sz="1050" kern="100" dirty="0">
                  <a:effectLst/>
                  <a:latin typeface="Century"/>
                  <a:ea typeface="ＭＳ 明朝"/>
                  <a:cs typeface="Times New Roman"/>
                </a:endParaRPr>
              </a:p>
              <a:p>
                <a:pPr algn="just">
                  <a:lnSpc>
                    <a:spcPts val="1200"/>
                  </a:lnSpc>
                  <a:spcAft>
                    <a:spcPts val="0"/>
                  </a:spcAft>
                </a:pPr>
                <a:r>
                  <a:rPr lang="ja-JP" sz="600" kern="100" dirty="0">
                    <a:effectLst/>
                    <a:latin typeface="Century"/>
                    <a:ea typeface="Meiryo UI"/>
                    <a:cs typeface="Times New Roman"/>
                  </a:rPr>
                  <a:t>（パネル展の詳細はこちら）</a:t>
                </a:r>
                <a:r>
                  <a:rPr lang="en-US" sz="600" kern="100" dirty="0">
                    <a:effectLst/>
                    <a:latin typeface="Century"/>
                    <a:ea typeface="Meiryo UI"/>
                    <a:cs typeface="Times New Roman"/>
                  </a:rPr>
                  <a:t>http;//www.</a:t>
                </a:r>
                <a:r>
                  <a:rPr lang="ja-JP" sz="600" kern="100" dirty="0">
                    <a:effectLst/>
                    <a:latin typeface="Century"/>
                    <a:ea typeface="Meiryo UI"/>
                    <a:cs typeface="Times New Roman"/>
                  </a:rPr>
                  <a:t>○○○○○○○</a:t>
                </a:r>
                <a:r>
                  <a:rPr lang="en-US" sz="600" kern="100" dirty="0">
                    <a:effectLst/>
                    <a:latin typeface="Century"/>
                    <a:ea typeface="Meiryo UI"/>
                    <a:cs typeface="Times New Roman"/>
                  </a:rPr>
                  <a:t>.</a:t>
                </a:r>
                <a:r>
                  <a:rPr lang="en-US" sz="600" kern="100" dirty="0" err="1">
                    <a:effectLst/>
                    <a:latin typeface="Century"/>
                    <a:ea typeface="Meiryo UI"/>
                    <a:cs typeface="Times New Roman"/>
                  </a:rPr>
                  <a:t>jp</a:t>
                </a:r>
                <a:endParaRPr lang="ja-JP" sz="1050" kern="100" dirty="0">
                  <a:effectLst/>
                  <a:latin typeface="Century"/>
                  <a:ea typeface="ＭＳ 明朝"/>
                  <a:cs typeface="Times New Roman"/>
                </a:endParaRPr>
              </a:p>
              <a:p>
                <a:pPr algn="just">
                  <a:lnSpc>
                    <a:spcPts val="1200"/>
                  </a:lnSpc>
                  <a:spcAft>
                    <a:spcPts val="0"/>
                  </a:spcAft>
                </a:pPr>
                <a:r>
                  <a:rPr lang="ja-JP" sz="600" kern="100" dirty="0">
                    <a:solidFill>
                      <a:srgbClr val="0070C0"/>
                    </a:solidFill>
                    <a:effectLst/>
                    <a:latin typeface="Century"/>
                    <a:ea typeface="Meiryo UI"/>
                    <a:cs typeface="Times New Roman"/>
                  </a:rPr>
                  <a:t>＃都市景観建築賞　＃大阪まちなみ賞</a:t>
                </a:r>
                <a:endParaRPr lang="ja-JP" sz="1050" kern="100" dirty="0">
                  <a:effectLst/>
                  <a:latin typeface="Century"/>
                  <a:ea typeface="ＭＳ 明朝"/>
                  <a:cs typeface="Times New Roman"/>
                </a:endParaRPr>
              </a:p>
            </p:txBody>
          </p:sp>
          <p:pic>
            <p:nvPicPr>
              <p:cNvPr id="60" name="図 59" descr="C:\Users\MorikawaSu\AppData\Local\Microsoft\Windows\Temporary Internet Files\Content.Word\image1.png"/>
              <p:cNvPicPr>
                <a:picLocks noChangeAspect="1"/>
              </p:cNvPicPr>
              <p:nvPr/>
            </p:nvPicPr>
            <p:blipFill rotWithShape="1">
              <a:blip r:embed="rId7" cstate="print">
                <a:extLst>
                  <a:ext uri="{28A0092B-C50C-407E-A947-70E740481C1C}">
                    <a14:useLocalDpi xmlns:a14="http://schemas.microsoft.com/office/drawing/2010/main" val="0"/>
                  </a:ext>
                </a:extLst>
              </a:blip>
              <a:srcRect t="94134"/>
              <a:stretch/>
            </p:blipFill>
            <p:spPr bwMode="auto">
              <a:xfrm>
                <a:off x="0" y="3637129"/>
                <a:ext cx="2347415" cy="245660"/>
              </a:xfrm>
              <a:prstGeom prst="rect">
                <a:avLst/>
              </a:prstGeom>
              <a:noFill/>
              <a:ln>
                <a:noFill/>
              </a:ln>
              <a:extLst>
                <a:ext uri="{53640926-AAD7-44D8-BBD7-CCE9431645EC}">
                  <a14:shadowObscured xmlns:a14="http://schemas.microsoft.com/office/drawing/2010/main"/>
                </a:ext>
              </a:extLst>
            </p:spPr>
          </p:pic>
          <p:sp>
            <p:nvSpPr>
              <p:cNvPr id="61" name="テキスト ボックス 2"/>
              <p:cNvSpPr txBox="1">
                <a:spLocks noChangeArrowheads="1"/>
              </p:cNvSpPr>
              <p:nvPr/>
            </p:nvSpPr>
            <p:spPr bwMode="auto">
              <a:xfrm>
                <a:off x="259307" y="423081"/>
                <a:ext cx="920750" cy="309654"/>
              </a:xfrm>
              <a:prstGeom prst="rect">
                <a:avLst/>
              </a:prstGeom>
              <a:noFill/>
              <a:ln w="9525">
                <a:noFill/>
                <a:miter lim="800000"/>
                <a:headEnd/>
                <a:tailEnd/>
              </a:ln>
            </p:spPr>
            <p:txBody>
              <a:bodyPr rot="0" vert="horz" wrap="square" lIns="91440" tIns="45720" rIns="91440" bIns="45720" anchor="t" anchorCtr="0">
                <a:noAutofit/>
              </a:bodyPr>
              <a:lstStyle/>
              <a:p>
                <a:pPr algn="just" fontAlgn="t">
                  <a:lnSpc>
                    <a:spcPts val="400"/>
                  </a:lnSpc>
                  <a:spcAft>
                    <a:spcPts val="0"/>
                  </a:spcAft>
                </a:pPr>
                <a:r>
                  <a:rPr lang="en-US" sz="600" b="1" kern="100" dirty="0" err="1" smtClean="0">
                    <a:latin typeface="Meiryo UI" panose="020B0604030504040204" pitchFamily="50" charset="-128"/>
                    <a:ea typeface="Meiryo UI" panose="020B0604030504040204" pitchFamily="50" charset="-128"/>
                    <a:cs typeface="Times New Roman"/>
                  </a:rPr>
                  <a:t>o</a:t>
                </a:r>
                <a:r>
                  <a:rPr lang="en-US" sz="600" b="1" kern="100" dirty="0" err="1" smtClean="0">
                    <a:effectLst/>
                    <a:latin typeface="Meiryo UI" panose="020B0604030504040204" pitchFamily="50" charset="-128"/>
                    <a:ea typeface="Meiryo UI" panose="020B0604030504040204" pitchFamily="50" charset="-128"/>
                    <a:cs typeface="Times New Roman"/>
                  </a:rPr>
                  <a:t>saka</a:t>
                </a:r>
                <a:r>
                  <a:rPr lang="en-US" sz="600" b="1" kern="100" dirty="0" err="1" smtClean="0">
                    <a:latin typeface="Meiryo UI" panose="020B0604030504040204" pitchFamily="50" charset="-128"/>
                    <a:ea typeface="Meiryo UI" panose="020B0604030504040204" pitchFamily="50" charset="-128"/>
                    <a:cs typeface="Times New Roman"/>
                  </a:rPr>
                  <a:t>_l</a:t>
                </a:r>
                <a:r>
                  <a:rPr lang="en-US" sz="600" b="1" kern="100" dirty="0" err="1" smtClean="0">
                    <a:effectLst/>
                    <a:latin typeface="Meiryo UI" panose="020B0604030504040204" pitchFamily="50" charset="-128"/>
                    <a:ea typeface="Meiryo UI" panose="020B0604030504040204" pitchFamily="50" charset="-128"/>
                    <a:cs typeface="Times New Roman"/>
                  </a:rPr>
                  <a:t>andscape</a:t>
                </a:r>
                <a:endParaRPr lang="ja-JP" sz="1050" kern="100" dirty="0">
                  <a:effectLst/>
                  <a:latin typeface="Meiryo UI" panose="020B0604030504040204" pitchFamily="50" charset="-128"/>
                  <a:ea typeface="Meiryo UI" panose="020B0604030504040204" pitchFamily="50" charset="-128"/>
                  <a:cs typeface="Times New Roman"/>
                </a:endParaRPr>
              </a:p>
            </p:txBody>
          </p:sp>
          <p:sp>
            <p:nvSpPr>
              <p:cNvPr id="62" name="テキスト ボックス 2"/>
              <p:cNvSpPr txBox="1">
                <a:spLocks noChangeArrowheads="1"/>
              </p:cNvSpPr>
              <p:nvPr/>
            </p:nvSpPr>
            <p:spPr bwMode="auto">
              <a:xfrm>
                <a:off x="272900" y="585532"/>
                <a:ext cx="1190434" cy="218342"/>
              </a:xfrm>
              <a:prstGeom prst="rect">
                <a:avLst/>
              </a:prstGeom>
              <a:noFill/>
              <a:ln w="9525">
                <a:noFill/>
                <a:miter lim="800000"/>
                <a:headEnd/>
                <a:tailEnd/>
              </a:ln>
            </p:spPr>
            <p:txBody>
              <a:bodyPr rot="0" vert="horz" wrap="square" lIns="91440" tIns="45720" rIns="91440" bIns="45720" anchor="t" anchorCtr="0">
                <a:noAutofit/>
              </a:bodyPr>
              <a:lstStyle/>
              <a:p>
                <a:pPr algn="l" fontAlgn="t">
                  <a:lnSpc>
                    <a:spcPts val="100"/>
                  </a:lnSpc>
                  <a:spcAft>
                    <a:spcPts val="0"/>
                  </a:spcAft>
                </a:pPr>
                <a:r>
                  <a:rPr lang="ja-JP" sz="600" kern="100" dirty="0">
                    <a:effectLst/>
                    <a:latin typeface="Century"/>
                    <a:ea typeface="Meiryo UI"/>
                    <a:cs typeface="Times New Roman"/>
                  </a:rPr>
                  <a:t>大阪府庁　正庁の間</a:t>
                </a:r>
                <a:endParaRPr lang="ja-JP" sz="1050" kern="100" dirty="0">
                  <a:effectLst/>
                  <a:latin typeface="Century"/>
                  <a:ea typeface="ＭＳ 明朝"/>
                  <a:cs typeface="Times New Roman"/>
                </a:endParaRPr>
              </a:p>
            </p:txBody>
          </p:sp>
          <p:pic>
            <p:nvPicPr>
              <p:cNvPr id="63" name="図 62" descr="C:\Users\MorikawaSu\AppData\Local\Microsoft\Windows\Temporary Internet Files\Content.Word\image1.png"/>
              <p:cNvPicPr>
                <a:picLocks noChangeAspect="1"/>
              </p:cNvPicPr>
              <p:nvPr/>
            </p:nvPicPr>
            <p:blipFill rotWithShape="1">
              <a:blip r:embed="rId2" cstate="print">
                <a:extLst>
                  <a:ext uri="{28A0092B-C50C-407E-A947-70E740481C1C}">
                    <a14:useLocalDpi xmlns:a14="http://schemas.microsoft.com/office/drawing/2010/main" val="0"/>
                  </a:ext>
                </a:extLst>
              </a:blip>
              <a:srcRect t="74559" b="16727"/>
              <a:stretch/>
            </p:blipFill>
            <p:spPr bwMode="auto">
              <a:xfrm>
                <a:off x="0" y="2292824"/>
                <a:ext cx="2333767" cy="361666"/>
              </a:xfrm>
              <a:prstGeom prst="rect">
                <a:avLst/>
              </a:prstGeom>
              <a:noFill/>
              <a:ln>
                <a:noFill/>
              </a:ln>
              <a:extLst>
                <a:ext uri="{53640926-AAD7-44D8-BBD7-CCE9431645EC}">
                  <a14:shadowObscured xmlns:a14="http://schemas.microsoft.com/office/drawing/2010/main"/>
                </a:ext>
              </a:extLst>
            </p:spPr>
          </p:pic>
          <p:pic>
            <p:nvPicPr>
              <p:cNvPr id="64" name="図 63"/>
              <p:cNvPicPr>
                <a:picLocks noChangeAspect="1"/>
              </p:cNvPicPr>
              <p:nvPr/>
            </p:nvPicPr>
            <p:blipFill rotWithShape="1">
              <a:blip r:embed="rId5">
                <a:extLst>
                  <a:ext uri="{28A0092B-C50C-407E-A947-70E740481C1C}">
                    <a14:useLocalDpi xmlns:a14="http://schemas.microsoft.com/office/drawing/2010/main" val="0"/>
                  </a:ext>
                </a:extLst>
              </a:blip>
              <a:srcRect l="41367" t="22163" r="55282" b="71575"/>
              <a:stretch/>
            </p:blipFill>
            <p:spPr bwMode="auto">
              <a:xfrm>
                <a:off x="34119" y="457200"/>
                <a:ext cx="259308" cy="272956"/>
              </a:xfrm>
              <a:prstGeom prst="rect">
                <a:avLst/>
              </a:prstGeom>
              <a:ln w="9525" cap="flat" cmpd="sng" algn="ctr">
                <a:noFill/>
                <a:prstDash val="solid"/>
                <a:round/>
                <a:headEnd type="none" w="med" len="med"/>
                <a:tailEnd type="none" w="med" len="med"/>
              </a:ln>
              <a:extLst>
                <a:ext uri="{53640926-AAD7-44D8-BBD7-CCE9431645EC}">
                  <a14:shadowObscured xmlns:a14="http://schemas.microsoft.com/office/drawing/2010/main"/>
                </a:ext>
              </a:extLst>
            </p:spPr>
          </p:pic>
          <p:pic>
            <p:nvPicPr>
              <p:cNvPr id="65" name="図 64" descr="C:\Users\MorikawaSu\AppData\Local\Microsoft\Windows\Temporary Internet Files\Content.Word\image1.png"/>
              <p:cNvPicPr>
                <a:picLocks noChangeAspect="1"/>
              </p:cNvPicPr>
              <p:nvPr/>
            </p:nvPicPr>
            <p:blipFill rotWithShape="1">
              <a:blip r:embed="rId9" cstate="print">
                <a:extLst>
                  <a:ext uri="{28A0092B-C50C-407E-A947-70E740481C1C}">
                    <a14:useLocalDpi xmlns:a14="http://schemas.microsoft.com/office/drawing/2010/main" val="0"/>
                  </a:ext>
                </a:extLst>
              </a:blip>
              <a:srcRect t="256" b="90275"/>
              <a:stretch/>
            </p:blipFill>
            <p:spPr bwMode="auto">
              <a:xfrm>
                <a:off x="0" y="6824"/>
                <a:ext cx="2347415" cy="395785"/>
              </a:xfrm>
              <a:prstGeom prst="rect">
                <a:avLst/>
              </a:prstGeom>
              <a:noFill/>
              <a:ln>
                <a:noFill/>
              </a:ln>
              <a:extLst>
                <a:ext uri="{53640926-AAD7-44D8-BBD7-CCE9431645EC}">
                  <a14:shadowObscured xmlns:a14="http://schemas.microsoft.com/office/drawing/2010/main"/>
                </a:ext>
              </a:extLst>
            </p:spPr>
          </p:pic>
          <p:sp>
            <p:nvSpPr>
              <p:cNvPr id="66" name="正方形/長方形 65"/>
              <p:cNvSpPr/>
              <p:nvPr/>
            </p:nvSpPr>
            <p:spPr>
              <a:xfrm>
                <a:off x="0" y="0"/>
                <a:ext cx="2340591" cy="388278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pic>
          <p:nvPicPr>
            <p:cNvPr id="58" name="図 57" descr="\\S27b\LIB\「新」景観推進Ｇ\50／大阪まちなみ賞に関する事項\第36回大阪まちなみ章H28\1317 表彰式\170117 当日写真\14　集合写真①（記念撮影）.JPG"/>
            <p:cNvPicPr>
              <a:picLocks noChangeAspect="1"/>
            </p:cNvPicPr>
            <p:nvPr/>
          </p:nvPicPr>
          <p:blipFill rotWithShape="1">
            <a:blip r:embed="rId10" cstate="print">
              <a:extLst>
                <a:ext uri="{28A0092B-C50C-407E-A947-70E740481C1C}">
                  <a14:useLocalDpi xmlns:a14="http://schemas.microsoft.com/office/drawing/2010/main" val="0"/>
                </a:ext>
              </a:extLst>
            </a:blip>
            <a:srcRect t="3849" r="614" b="7022"/>
            <a:stretch/>
          </p:blipFill>
          <p:spPr bwMode="auto">
            <a:xfrm>
              <a:off x="0" y="744279"/>
              <a:ext cx="2328530" cy="1562986"/>
            </a:xfrm>
            <a:prstGeom prst="rect">
              <a:avLst/>
            </a:prstGeom>
            <a:noFill/>
            <a:ln>
              <a:noFill/>
            </a:ln>
            <a:extLst>
              <a:ext uri="{53640926-AAD7-44D8-BBD7-CCE9431645EC}">
                <a14:shadowObscured xmlns:a14="http://schemas.microsoft.com/office/drawing/2010/main"/>
              </a:ext>
            </a:extLst>
          </p:spPr>
        </p:pic>
      </p:grpSp>
      <p:sp>
        <p:nvSpPr>
          <p:cNvPr id="67" name="テキスト ボックス 2"/>
          <p:cNvSpPr txBox="1">
            <a:spLocks noChangeArrowheads="1"/>
          </p:cNvSpPr>
          <p:nvPr/>
        </p:nvSpPr>
        <p:spPr bwMode="auto">
          <a:xfrm>
            <a:off x="611559" y="6408468"/>
            <a:ext cx="2312035" cy="328930"/>
          </a:xfrm>
          <a:prstGeom prst="rect">
            <a:avLst/>
          </a:prstGeom>
          <a:noFill/>
          <a:ln w="9525">
            <a:noFill/>
            <a:miter lim="800000"/>
            <a:headEnd/>
            <a:tailEnd/>
          </a:ln>
        </p:spPr>
        <p:txBody>
          <a:bodyPr rot="0" vert="horz" wrap="square" lIns="91440" tIns="45720" rIns="91440" bIns="45720" anchor="t" anchorCtr="0">
            <a:spAutoFit/>
          </a:bodyPr>
          <a:lstStyle/>
          <a:p>
            <a:pPr algn="ctr">
              <a:spcAft>
                <a:spcPts val="0"/>
              </a:spcAft>
            </a:pPr>
            <a:r>
              <a:rPr lang="ja-JP" sz="1050" b="1" kern="100" dirty="0">
                <a:effectLst/>
                <a:latin typeface="Century"/>
                <a:ea typeface="Meiryo UI"/>
                <a:cs typeface="Times New Roman"/>
              </a:rPr>
              <a:t>ビュースポット募集時の発信</a:t>
            </a:r>
            <a:endParaRPr lang="ja-JP" sz="1050" kern="100" dirty="0">
              <a:effectLst/>
              <a:latin typeface="Century"/>
              <a:ea typeface="ＭＳ 明朝"/>
              <a:cs typeface="Times New Roman"/>
            </a:endParaRPr>
          </a:p>
        </p:txBody>
      </p:sp>
      <p:sp>
        <p:nvSpPr>
          <p:cNvPr id="68" name="テキスト ボックス 2"/>
          <p:cNvSpPr txBox="1">
            <a:spLocks noChangeArrowheads="1"/>
          </p:cNvSpPr>
          <p:nvPr/>
        </p:nvSpPr>
        <p:spPr bwMode="auto">
          <a:xfrm>
            <a:off x="3412092" y="6403388"/>
            <a:ext cx="2312035" cy="328930"/>
          </a:xfrm>
          <a:prstGeom prst="rect">
            <a:avLst/>
          </a:prstGeom>
          <a:noFill/>
          <a:ln w="9525">
            <a:noFill/>
            <a:miter lim="800000"/>
            <a:headEnd/>
            <a:tailEnd/>
          </a:ln>
        </p:spPr>
        <p:txBody>
          <a:bodyPr rot="0" vert="horz" wrap="square" lIns="91440" tIns="45720" rIns="91440" bIns="45720" anchor="t" anchorCtr="0">
            <a:spAutoFit/>
          </a:bodyPr>
          <a:lstStyle/>
          <a:p>
            <a:pPr algn="ctr">
              <a:spcAft>
                <a:spcPts val="0"/>
              </a:spcAft>
            </a:pPr>
            <a:r>
              <a:rPr lang="ja-JP" sz="1050" b="1" kern="100" dirty="0">
                <a:effectLst/>
                <a:latin typeface="Century"/>
                <a:ea typeface="Meiryo UI"/>
                <a:cs typeface="Times New Roman"/>
              </a:rPr>
              <a:t>ビュースポットの発信</a:t>
            </a:r>
            <a:endParaRPr lang="ja-JP" sz="1050" kern="100" dirty="0">
              <a:effectLst/>
              <a:latin typeface="Century"/>
              <a:ea typeface="ＭＳ 明朝"/>
              <a:cs typeface="Times New Roman"/>
            </a:endParaRPr>
          </a:p>
        </p:txBody>
      </p:sp>
      <p:sp>
        <p:nvSpPr>
          <p:cNvPr id="2" name="スライド番号プレースホルダー 1"/>
          <p:cNvSpPr>
            <a:spLocks noGrp="1"/>
          </p:cNvSpPr>
          <p:nvPr>
            <p:ph type="sldNum" sz="quarter" idx="12"/>
          </p:nvPr>
        </p:nvSpPr>
        <p:spPr>
          <a:xfrm>
            <a:off x="7089298" y="6513962"/>
            <a:ext cx="2057400" cy="365125"/>
          </a:xfrm>
        </p:spPr>
        <p:txBody>
          <a:bodyPr/>
          <a:lstStyle/>
          <a:p>
            <a:fld id="{8DDB306B-CB1A-4F92-AE18-14C2D5855DBA}" type="slidenum">
              <a:rPr kumimoji="1" lang="ja-JP" altLang="en-US" smtClean="0"/>
              <a:t>12</a:t>
            </a:fld>
            <a:endParaRPr kumimoji="1" lang="ja-JP" altLang="en-US" dirty="0"/>
          </a:p>
        </p:txBody>
      </p:sp>
    </p:spTree>
    <p:extLst>
      <p:ext uri="{BB962C8B-B14F-4D97-AF65-F5344CB8AC3E}">
        <p14:creationId xmlns:p14="http://schemas.microsoft.com/office/powerpoint/2010/main" val="4202968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08602" y="1057077"/>
            <a:ext cx="8326796" cy="3477875"/>
          </a:xfrm>
          <a:prstGeom prst="rect">
            <a:avLst/>
          </a:prstGeom>
          <a:noFill/>
          <a:ln w="12700">
            <a:solidFill>
              <a:schemeClr val="tx1"/>
            </a:solidFill>
          </a:ln>
        </p:spPr>
        <p:txBody>
          <a:bodyPr wrap="square" rtlCol="0">
            <a:spAutoFit/>
          </a:bodyPr>
          <a:lstStyle/>
          <a:p>
            <a:pPr lvl="0">
              <a:lnSpc>
                <a:spcPct val="200000"/>
              </a:lnSpc>
            </a:pPr>
            <a:r>
              <a:rPr kumimoji="1" lang="ja-JP" altLang="en-US" sz="2000" b="1" dirty="0" smtClean="0">
                <a:solidFill>
                  <a:prstClr val="black"/>
                </a:solidFill>
                <a:latin typeface="ＭＳ Ｐゴシック" panose="020B0600070205080204" pitchFamily="50" charset="-128"/>
              </a:rPr>
              <a:t>２０１９年　</a:t>
            </a:r>
            <a:r>
              <a:rPr kumimoji="1" lang="ja-JP" altLang="en-US" sz="2000" b="1" dirty="0">
                <a:solidFill>
                  <a:prstClr val="black"/>
                </a:solidFill>
                <a:latin typeface="ＭＳ Ｐゴシック" panose="020B0600070205080204" pitchFamily="50" charset="-128"/>
              </a:rPr>
              <a:t> </a:t>
            </a:r>
            <a:r>
              <a:rPr kumimoji="1" lang="ja-JP" altLang="en-US" sz="2000" b="1" dirty="0" smtClean="0">
                <a:solidFill>
                  <a:prstClr val="black"/>
                </a:solidFill>
                <a:latin typeface="ＭＳ Ｐゴシック" panose="020B0600070205080204" pitchFamily="50" charset="-128"/>
              </a:rPr>
              <a:t>５～７月　　　事前整理（現地確認、市町村照会）</a:t>
            </a:r>
            <a:endParaRPr kumimoji="1" lang="en-US" altLang="ja-JP" sz="2000" b="1" dirty="0" smtClean="0">
              <a:solidFill>
                <a:prstClr val="black"/>
              </a:solidFill>
              <a:latin typeface="ＭＳ Ｐゴシック" panose="020B0600070205080204" pitchFamily="50" charset="-128"/>
            </a:endParaRPr>
          </a:p>
          <a:p>
            <a:pPr lvl="0">
              <a:lnSpc>
                <a:spcPct val="200000"/>
              </a:lnSpc>
            </a:pPr>
            <a:r>
              <a:rPr kumimoji="1" lang="ja-JP" altLang="en-US" sz="2000" b="1" dirty="0">
                <a:solidFill>
                  <a:prstClr val="black"/>
                </a:solidFill>
                <a:latin typeface="ＭＳ Ｐゴシック" panose="020B0600070205080204" pitchFamily="50" charset="-128"/>
              </a:rPr>
              <a:t>　</a:t>
            </a:r>
            <a:r>
              <a:rPr kumimoji="1" lang="ja-JP" altLang="en-US" sz="2000" b="1" dirty="0" smtClean="0">
                <a:solidFill>
                  <a:prstClr val="black"/>
                </a:solidFill>
                <a:latin typeface="ＭＳ Ｐゴシック" panose="020B0600070205080204" pitchFamily="50" charset="-128"/>
              </a:rPr>
              <a:t>　　　　　　７月上旬　　部会委員への事前資料送付、各委員の点数付け</a:t>
            </a:r>
            <a:endParaRPr kumimoji="1" lang="en-US" altLang="ja-JP" sz="2000" b="1" dirty="0" smtClean="0">
              <a:solidFill>
                <a:prstClr val="black"/>
              </a:solidFill>
              <a:latin typeface="ＭＳ Ｐゴシック" panose="020B0600070205080204" pitchFamily="50" charset="-128"/>
            </a:endParaRPr>
          </a:p>
          <a:p>
            <a:pPr lvl="0">
              <a:lnSpc>
                <a:spcPct val="200000"/>
              </a:lnSpc>
            </a:pPr>
            <a:r>
              <a:rPr kumimoji="1" lang="ja-JP" altLang="en-US" sz="2000" b="1" dirty="0">
                <a:solidFill>
                  <a:prstClr val="black"/>
                </a:solidFill>
                <a:latin typeface="ＭＳ Ｐゴシック" panose="020B0600070205080204" pitchFamily="50" charset="-128"/>
              </a:rPr>
              <a:t>　</a:t>
            </a:r>
            <a:r>
              <a:rPr kumimoji="1" lang="ja-JP" altLang="en-US" sz="2000" b="1" dirty="0" smtClean="0">
                <a:solidFill>
                  <a:prstClr val="black"/>
                </a:solidFill>
                <a:latin typeface="ＭＳ Ｐゴシック" panose="020B0600070205080204" pitchFamily="50" charset="-128"/>
              </a:rPr>
              <a:t>　　　　　　７月中旬　　事務局集計作業</a:t>
            </a:r>
            <a:endParaRPr kumimoji="1" lang="en-US" altLang="ja-JP" sz="2000" b="1" dirty="0" smtClean="0">
              <a:solidFill>
                <a:prstClr val="black"/>
              </a:solidFill>
              <a:latin typeface="ＭＳ Ｐゴシック" panose="020B0600070205080204" pitchFamily="50" charset="-128"/>
            </a:endParaRPr>
          </a:p>
          <a:p>
            <a:pPr lvl="0">
              <a:lnSpc>
                <a:spcPct val="200000"/>
              </a:lnSpc>
            </a:pPr>
            <a:r>
              <a:rPr kumimoji="1" lang="ja-JP" altLang="en-US" sz="2000" b="1" dirty="0">
                <a:solidFill>
                  <a:prstClr val="black"/>
                </a:solidFill>
                <a:latin typeface="ＭＳ Ｐゴシック" panose="020B0600070205080204" pitchFamily="50" charset="-128"/>
              </a:rPr>
              <a:t>　</a:t>
            </a:r>
            <a:r>
              <a:rPr kumimoji="1" lang="ja-JP" altLang="en-US" sz="2000" b="1" dirty="0" smtClean="0">
                <a:solidFill>
                  <a:prstClr val="black"/>
                </a:solidFill>
                <a:latin typeface="ＭＳ Ｐゴシック" panose="020B0600070205080204" pitchFamily="50" charset="-128"/>
              </a:rPr>
              <a:t>　　　　　　７月下旬　　第</a:t>
            </a:r>
            <a:r>
              <a:rPr kumimoji="1" lang="en-US" altLang="ja-JP" sz="2000" b="1" dirty="0" smtClean="0">
                <a:solidFill>
                  <a:prstClr val="black"/>
                </a:solidFill>
                <a:latin typeface="ＭＳ Ｐゴシック" panose="020B0600070205080204" pitchFamily="50" charset="-128"/>
              </a:rPr>
              <a:t>1</a:t>
            </a:r>
            <a:r>
              <a:rPr kumimoji="1" lang="ja-JP" altLang="en-US" sz="2000" b="1" dirty="0" smtClean="0">
                <a:solidFill>
                  <a:prstClr val="black"/>
                </a:solidFill>
                <a:latin typeface="ＭＳ Ｐゴシック" panose="020B0600070205080204" pitchFamily="50" charset="-128"/>
              </a:rPr>
              <a:t>回景観ビジョン推進部会にて選定</a:t>
            </a:r>
            <a:endParaRPr kumimoji="1" lang="en-US" altLang="ja-JP" sz="2000" b="1" dirty="0" smtClean="0">
              <a:solidFill>
                <a:prstClr val="black"/>
              </a:solidFill>
              <a:latin typeface="ＭＳ Ｐゴシック" panose="020B0600070205080204" pitchFamily="50" charset="-128"/>
            </a:endParaRPr>
          </a:p>
          <a:p>
            <a:pPr lvl="0">
              <a:lnSpc>
                <a:spcPct val="200000"/>
              </a:lnSpc>
            </a:pPr>
            <a:r>
              <a:rPr kumimoji="1" lang="ja-JP" altLang="en-US" sz="2000" b="1" dirty="0">
                <a:solidFill>
                  <a:prstClr val="black"/>
                </a:solidFill>
                <a:latin typeface="ＭＳ Ｐゴシック" panose="020B0600070205080204" pitchFamily="50" charset="-128"/>
              </a:rPr>
              <a:t>　</a:t>
            </a:r>
            <a:r>
              <a:rPr kumimoji="1" lang="ja-JP" altLang="en-US" sz="2000" b="1" dirty="0" smtClean="0">
                <a:solidFill>
                  <a:prstClr val="black"/>
                </a:solidFill>
                <a:latin typeface="ＭＳ Ｐゴシック" panose="020B0600070205080204" pitchFamily="50" charset="-128"/>
              </a:rPr>
              <a:t>　　　　　　秋頃　　　　　公表</a:t>
            </a:r>
            <a:endParaRPr kumimoji="1" lang="en-US" altLang="ja-JP" sz="2000" b="1" dirty="0" smtClean="0">
              <a:solidFill>
                <a:prstClr val="black"/>
              </a:solidFill>
              <a:latin typeface="ＭＳ Ｐゴシック" panose="020B0600070205080204" pitchFamily="50" charset="-128"/>
            </a:endParaRPr>
          </a:p>
          <a:p>
            <a:pPr lvl="0"/>
            <a:endParaRPr kumimoji="1" lang="en-US" altLang="ja-JP" sz="2000" b="1" dirty="0" smtClean="0">
              <a:solidFill>
                <a:prstClr val="black"/>
              </a:solidFill>
              <a:latin typeface="ＭＳ Ｐゴシック" panose="020B0600070205080204" pitchFamily="50" charset="-128"/>
            </a:endParaRPr>
          </a:p>
        </p:txBody>
      </p:sp>
      <p:sp>
        <p:nvSpPr>
          <p:cNvPr id="6" name="テキスト ボックス 5"/>
          <p:cNvSpPr txBox="1"/>
          <p:nvPr/>
        </p:nvSpPr>
        <p:spPr>
          <a:xfrm>
            <a:off x="176373" y="287026"/>
            <a:ext cx="2597186" cy="430887"/>
          </a:xfrm>
          <a:prstGeom prst="rect">
            <a:avLst/>
          </a:prstGeom>
          <a:noFill/>
        </p:spPr>
        <p:txBody>
          <a:bodyPr wrap="none" rtlCol="0">
            <a:spAutoFit/>
          </a:bodyPr>
          <a:lstStyle/>
          <a:p>
            <a:r>
              <a:rPr kumimoji="1" lang="ja-JP" altLang="en-US" sz="2200" b="1" u="sng" dirty="0" smtClean="0"/>
              <a:t>今後のスケジュール</a:t>
            </a:r>
            <a:endParaRPr kumimoji="1" lang="ja-JP" altLang="en-US" sz="2200" b="1" u="sng" dirty="0"/>
          </a:p>
        </p:txBody>
      </p:sp>
      <p:sp>
        <p:nvSpPr>
          <p:cNvPr id="3" name="スライド番号プレースホルダー 2"/>
          <p:cNvSpPr>
            <a:spLocks noGrp="1"/>
          </p:cNvSpPr>
          <p:nvPr>
            <p:ph type="sldNum" sz="quarter" idx="12"/>
          </p:nvPr>
        </p:nvSpPr>
        <p:spPr>
          <a:xfrm>
            <a:off x="7086600" y="6492875"/>
            <a:ext cx="2057400" cy="365125"/>
          </a:xfrm>
        </p:spPr>
        <p:txBody>
          <a:bodyPr/>
          <a:lstStyle/>
          <a:p>
            <a:fld id="{8DDB306B-CB1A-4F92-AE18-14C2D5855DBA}" type="slidenum">
              <a:rPr kumimoji="1" lang="ja-JP" altLang="en-US" smtClean="0"/>
              <a:t>13</a:t>
            </a:fld>
            <a:endParaRPr kumimoji="1" lang="ja-JP" altLang="en-US"/>
          </a:p>
        </p:txBody>
      </p:sp>
    </p:spTree>
    <p:extLst>
      <p:ext uri="{BB962C8B-B14F-4D97-AF65-F5344CB8AC3E}">
        <p14:creationId xmlns:p14="http://schemas.microsoft.com/office/powerpoint/2010/main" val="519243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08602" y="835301"/>
            <a:ext cx="8326796" cy="1569660"/>
          </a:xfrm>
          <a:prstGeom prst="rect">
            <a:avLst/>
          </a:prstGeom>
          <a:noFill/>
          <a:ln w="12700">
            <a:solidFill>
              <a:schemeClr val="tx1"/>
            </a:solidFill>
          </a:ln>
        </p:spPr>
        <p:txBody>
          <a:bodyPr wrap="square" rtlCol="0">
            <a:spAutoFit/>
          </a:bodyPr>
          <a:lstStyle/>
          <a:p>
            <a:pPr lvl="0">
              <a:lnSpc>
                <a:spcPct val="150000"/>
              </a:lnSpc>
            </a:pPr>
            <a:r>
              <a:rPr kumimoji="1" lang="ja-JP" altLang="en-US" sz="1600" b="1" dirty="0" smtClean="0">
                <a:solidFill>
                  <a:prstClr val="black"/>
                </a:solidFill>
                <a:latin typeface="ＭＳ Ｐゴシック" panose="020B0600070205080204" pitchFamily="50" charset="-128"/>
              </a:rPr>
              <a:t>１．「</a:t>
            </a:r>
            <a:r>
              <a:rPr kumimoji="1" lang="ja-JP" altLang="en-US" sz="1600" b="1" dirty="0">
                <a:solidFill>
                  <a:prstClr val="black"/>
                </a:solidFill>
                <a:latin typeface="ＭＳ Ｐゴシック" panose="020B0600070205080204" pitchFamily="50" charset="-128"/>
              </a:rPr>
              <a:t>都市景観ビジョン・大阪」における</a:t>
            </a:r>
            <a:r>
              <a:rPr kumimoji="1" lang="ja-JP" altLang="en-US" sz="1600" b="1" dirty="0" smtClean="0">
                <a:solidFill>
                  <a:prstClr val="black"/>
                </a:solidFill>
                <a:latin typeface="ＭＳ Ｐゴシック" panose="020B0600070205080204" pitchFamily="50" charset="-128"/>
              </a:rPr>
              <a:t>位置づけ</a:t>
            </a:r>
            <a:endParaRPr kumimoji="1" lang="ja-JP" altLang="en-US" sz="1600" b="1" dirty="0">
              <a:solidFill>
                <a:prstClr val="black"/>
              </a:solidFill>
              <a:latin typeface="ＭＳ Ｐゴシック" panose="020B0600070205080204" pitchFamily="50" charset="-128"/>
            </a:endParaRPr>
          </a:p>
          <a:p>
            <a:pPr marL="361950" lvl="0" indent="-190500">
              <a:lnSpc>
                <a:spcPct val="150000"/>
              </a:lnSpc>
              <a:buFont typeface="Wingdings" panose="05000000000000000000" pitchFamily="2" charset="2"/>
              <a:buChar char="Ø"/>
            </a:pPr>
            <a:r>
              <a:rPr kumimoji="1" lang="ja-JP" altLang="en-US" sz="1600" dirty="0">
                <a:solidFill>
                  <a:prstClr val="black"/>
                </a:solidFill>
                <a:latin typeface="ＭＳ Ｐゴシック" panose="020B0600070205080204" pitchFamily="50" charset="-128"/>
              </a:rPr>
              <a:t>人々が景観に対して関心を持ち、気軽に景観づくりに参画できる</a:t>
            </a:r>
            <a:r>
              <a:rPr kumimoji="1" lang="ja-JP" altLang="en-US" sz="1600" dirty="0" smtClean="0">
                <a:solidFill>
                  <a:prstClr val="black"/>
                </a:solidFill>
                <a:latin typeface="ＭＳ Ｐゴシック" panose="020B0600070205080204" pitchFamily="50" charset="-128"/>
              </a:rPr>
              <a:t>場づくり</a:t>
            </a:r>
            <a:endParaRPr kumimoji="1" lang="ja-JP" altLang="en-US" sz="1600" dirty="0">
              <a:solidFill>
                <a:prstClr val="black"/>
              </a:solidFill>
              <a:latin typeface="ＭＳ Ｐゴシック" panose="020B0600070205080204" pitchFamily="50" charset="-128"/>
            </a:endParaRPr>
          </a:p>
          <a:p>
            <a:pPr marL="266700" lvl="0" indent="-88900">
              <a:lnSpc>
                <a:spcPct val="150000"/>
              </a:lnSpc>
              <a:buFont typeface="Wingdings" panose="05000000000000000000" pitchFamily="2" charset="2"/>
              <a:buChar char="Ø"/>
            </a:pPr>
            <a:r>
              <a:rPr kumimoji="1" lang="ja-JP" altLang="en-US" sz="1600" dirty="0">
                <a:solidFill>
                  <a:prstClr val="black"/>
                </a:solidFill>
                <a:latin typeface="ＭＳ Ｐゴシック" panose="020B0600070205080204" pitchFamily="50" charset="-128"/>
              </a:rPr>
              <a:t>ホームページや</a:t>
            </a:r>
            <a:r>
              <a:rPr kumimoji="1" lang="en-US" altLang="ja-JP" sz="1600" dirty="0">
                <a:solidFill>
                  <a:prstClr val="black"/>
                </a:solidFill>
                <a:latin typeface="ＭＳ Ｐゴシック" panose="020B0600070205080204" pitchFamily="50" charset="-128"/>
              </a:rPr>
              <a:t>SNS</a:t>
            </a:r>
            <a:r>
              <a:rPr kumimoji="1" lang="ja-JP" altLang="en-US" sz="1600" dirty="0">
                <a:solidFill>
                  <a:prstClr val="black"/>
                </a:solidFill>
                <a:latin typeface="ＭＳ Ｐゴシック" panose="020B0600070205080204" pitchFamily="50" charset="-128"/>
              </a:rPr>
              <a:t>などを活用した、効果的な景観資源の情報発信方策の</a:t>
            </a:r>
            <a:r>
              <a:rPr kumimoji="1" lang="ja-JP" altLang="en-US" sz="1600" dirty="0" smtClean="0">
                <a:solidFill>
                  <a:prstClr val="black"/>
                </a:solidFill>
                <a:latin typeface="ＭＳ Ｐゴシック" panose="020B0600070205080204" pitchFamily="50" charset="-128"/>
              </a:rPr>
              <a:t>検討</a:t>
            </a:r>
            <a:endParaRPr kumimoji="1" lang="en-US" altLang="ja-JP" sz="1600" dirty="0" smtClean="0">
              <a:solidFill>
                <a:prstClr val="black"/>
              </a:solidFill>
              <a:latin typeface="ＭＳ Ｐゴシック" panose="020B0600070205080204" pitchFamily="50" charset="-128"/>
            </a:endParaRPr>
          </a:p>
          <a:p>
            <a:pPr marL="177800" lvl="0">
              <a:lnSpc>
                <a:spcPct val="150000"/>
              </a:lnSpc>
            </a:pPr>
            <a:endPar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8" name="テキスト ボックス 7"/>
          <p:cNvSpPr txBox="1"/>
          <p:nvPr/>
        </p:nvSpPr>
        <p:spPr>
          <a:xfrm>
            <a:off x="408602" y="2715176"/>
            <a:ext cx="8326796" cy="1938992"/>
          </a:xfrm>
          <a:prstGeom prst="rect">
            <a:avLst/>
          </a:prstGeom>
          <a:noFill/>
          <a:ln w="12700">
            <a:solidFill>
              <a:schemeClr val="tx1"/>
            </a:solidFill>
          </a:ln>
        </p:spPr>
        <p:txBody>
          <a:bodyPr wrap="square" rtlCol="0">
            <a:spAutoFit/>
          </a:bodyPr>
          <a:lstStyle/>
          <a:p>
            <a:pPr lvl="0">
              <a:lnSpc>
                <a:spcPct val="150000"/>
              </a:lnSpc>
            </a:pPr>
            <a:r>
              <a:rPr kumimoji="1" lang="ja-JP" altLang="en-US" sz="1600" b="1" dirty="0" smtClean="0">
                <a:solidFill>
                  <a:prstClr val="black"/>
                </a:solidFill>
                <a:latin typeface="ＭＳ Ｐゴシック" panose="020B0600070205080204" pitchFamily="50" charset="-128"/>
              </a:rPr>
              <a:t>２．事業</a:t>
            </a:r>
            <a:r>
              <a:rPr kumimoji="1" lang="ja-JP" altLang="en-US" sz="1600" b="1" dirty="0">
                <a:solidFill>
                  <a:prstClr val="black"/>
                </a:solidFill>
                <a:latin typeface="ＭＳ Ｐゴシック" panose="020B0600070205080204" pitchFamily="50" charset="-128"/>
              </a:rPr>
              <a:t>の背景</a:t>
            </a:r>
            <a:endParaRPr kumimoji="1" lang="ja-JP" altLang="en-US" sz="1600" b="1" dirty="0" smtClean="0">
              <a:solidFill>
                <a:prstClr val="black"/>
              </a:solidFill>
              <a:latin typeface="ＭＳ Ｐゴシック" panose="020B0600070205080204" pitchFamily="50" charset="-128"/>
            </a:endParaRPr>
          </a:p>
          <a:p>
            <a:pPr marL="361950" lvl="0" indent="-190500">
              <a:lnSpc>
                <a:spcPct val="150000"/>
              </a:lnSpc>
              <a:buFont typeface="Wingdings" panose="05000000000000000000" pitchFamily="2" charset="2"/>
              <a:buChar char="Ø"/>
            </a:pPr>
            <a:r>
              <a:rPr kumimoji="1" lang="ja-JP" altLang="en-US" sz="1600" dirty="0">
                <a:solidFill>
                  <a:prstClr val="black"/>
                </a:solidFill>
                <a:latin typeface="ＭＳ Ｐゴシック" panose="020B0600070205080204" pitchFamily="50" charset="-128"/>
              </a:rPr>
              <a:t>良好な景観形成を継続していくためには、行政の力だけではなく景観まちづくりに主体的に取り組む府民・事業者の協力が</a:t>
            </a:r>
            <a:r>
              <a:rPr kumimoji="1" lang="ja-JP" altLang="en-US" sz="1600" dirty="0" smtClean="0">
                <a:solidFill>
                  <a:prstClr val="black"/>
                </a:solidFill>
                <a:latin typeface="ＭＳ Ｐゴシック" panose="020B0600070205080204" pitchFamily="50" charset="-128"/>
              </a:rPr>
              <a:t>必要</a:t>
            </a:r>
            <a:endParaRPr kumimoji="1" lang="en-US" altLang="ja-JP" sz="1600" dirty="0" smtClean="0">
              <a:solidFill>
                <a:prstClr val="black"/>
              </a:solidFill>
              <a:latin typeface="ＭＳ Ｐゴシック" panose="020B0600070205080204" pitchFamily="50" charset="-128"/>
            </a:endParaRPr>
          </a:p>
          <a:p>
            <a:pPr marL="361950" lvl="0" indent="-190500">
              <a:lnSpc>
                <a:spcPct val="150000"/>
              </a:lnSpc>
              <a:buFont typeface="Wingdings" panose="05000000000000000000" pitchFamily="2" charset="2"/>
              <a:buChar char="Ø"/>
            </a:pPr>
            <a:r>
              <a:rPr kumimoji="1" lang="ja-JP" altLang="en-US" sz="1600" dirty="0">
                <a:solidFill>
                  <a:prstClr val="black"/>
                </a:solidFill>
                <a:latin typeface="ＭＳ Ｐゴシック" panose="020B0600070205080204" pitchFamily="50" charset="-128"/>
              </a:rPr>
              <a:t>大阪府域には府外の人にあまり知られていない美しい景観が数多く</a:t>
            </a:r>
            <a:r>
              <a:rPr kumimoji="1" lang="ja-JP" altLang="en-US" sz="1600" dirty="0" smtClean="0">
                <a:solidFill>
                  <a:prstClr val="black"/>
                </a:solidFill>
                <a:latin typeface="ＭＳ Ｐゴシック" panose="020B0600070205080204" pitchFamily="50" charset="-128"/>
              </a:rPr>
              <a:t>ある</a:t>
            </a:r>
            <a:endParaRPr kumimoji="1"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171450" lvl="0">
              <a:lnSpc>
                <a:spcPct val="150000"/>
              </a:lnSpc>
            </a:pPr>
            <a:endParaRPr kumimoji="1" lang="en-US" altLang="ja-JP" sz="1600" dirty="0" smtClean="0">
              <a:solidFill>
                <a:prstClr val="black"/>
              </a:solidFill>
              <a:latin typeface="ＭＳ Ｐゴシック" panose="020B0600070205080204" pitchFamily="50" charset="-128"/>
            </a:endParaRPr>
          </a:p>
        </p:txBody>
      </p:sp>
      <p:sp>
        <p:nvSpPr>
          <p:cNvPr id="4" name="テキスト ボックス 3"/>
          <p:cNvSpPr txBox="1"/>
          <p:nvPr/>
        </p:nvSpPr>
        <p:spPr>
          <a:xfrm>
            <a:off x="176373" y="207514"/>
            <a:ext cx="6388287" cy="430887"/>
          </a:xfrm>
          <a:prstGeom prst="rect">
            <a:avLst/>
          </a:prstGeom>
          <a:noFill/>
        </p:spPr>
        <p:txBody>
          <a:bodyPr wrap="none" rtlCol="0">
            <a:spAutoFit/>
          </a:bodyPr>
          <a:lstStyle/>
          <a:p>
            <a:r>
              <a:rPr kumimoji="1" lang="ja-JP" altLang="en-US" sz="2200" b="1" u="sng" dirty="0" smtClean="0"/>
              <a:t>ビュースポットおおさか発掘・発信プロジェクトの概要</a:t>
            </a:r>
            <a:endParaRPr kumimoji="1" lang="ja-JP" altLang="en-US" sz="2200" b="1" u="sng" dirty="0"/>
          </a:p>
        </p:txBody>
      </p:sp>
      <p:sp>
        <p:nvSpPr>
          <p:cNvPr id="2" name="スライド番号プレースホルダー 1"/>
          <p:cNvSpPr>
            <a:spLocks noGrp="1"/>
          </p:cNvSpPr>
          <p:nvPr>
            <p:ph type="sldNum" sz="quarter" idx="12"/>
          </p:nvPr>
        </p:nvSpPr>
        <p:spPr>
          <a:xfrm>
            <a:off x="7086600" y="6492875"/>
            <a:ext cx="2057400" cy="365125"/>
          </a:xfrm>
        </p:spPr>
        <p:txBody>
          <a:bodyPr/>
          <a:lstStyle/>
          <a:p>
            <a:fld id="{8DDB306B-CB1A-4F92-AE18-14C2D5855DBA}" type="slidenum">
              <a:rPr kumimoji="1" lang="ja-JP" altLang="en-US" smtClean="0"/>
              <a:t>2</a:t>
            </a:fld>
            <a:endParaRPr kumimoji="1" lang="ja-JP" altLang="en-US"/>
          </a:p>
        </p:txBody>
      </p:sp>
    </p:spTree>
    <p:extLst>
      <p:ext uri="{BB962C8B-B14F-4D97-AF65-F5344CB8AC3E}">
        <p14:creationId xmlns:p14="http://schemas.microsoft.com/office/powerpoint/2010/main" val="2825461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408602" y="381936"/>
            <a:ext cx="8326796" cy="6370975"/>
          </a:xfrm>
          <a:prstGeom prst="rect">
            <a:avLst/>
          </a:prstGeom>
          <a:noFill/>
          <a:ln w="12700">
            <a:solidFill>
              <a:schemeClr val="tx1"/>
            </a:solidFill>
          </a:ln>
        </p:spPr>
        <p:txBody>
          <a:bodyPr wrap="square" rtlCol="0">
            <a:spAutoFit/>
          </a:bodyPr>
          <a:lstStyle/>
          <a:p>
            <a:pPr lvl="0">
              <a:lnSpc>
                <a:spcPct val="150000"/>
              </a:lnSpc>
            </a:pPr>
            <a:r>
              <a:rPr kumimoji="1" lang="ja-JP" altLang="en-US" sz="1600" b="1" dirty="0" smtClean="0">
                <a:solidFill>
                  <a:prstClr val="black"/>
                </a:solidFill>
                <a:latin typeface="ＭＳ Ｐゴシック" panose="020B0600070205080204" pitchFamily="50" charset="-128"/>
              </a:rPr>
              <a:t>３．事業</a:t>
            </a:r>
            <a:r>
              <a:rPr kumimoji="1" lang="ja-JP" altLang="en-US" sz="1600" b="1" dirty="0">
                <a:solidFill>
                  <a:prstClr val="black"/>
                </a:solidFill>
                <a:latin typeface="ＭＳ Ｐゴシック" panose="020B0600070205080204" pitchFamily="50" charset="-128"/>
              </a:rPr>
              <a:t>の目的</a:t>
            </a:r>
            <a:endParaRPr kumimoji="1" lang="ja-JP" altLang="en-US" sz="1600" b="1" dirty="0" smtClean="0">
              <a:solidFill>
                <a:prstClr val="black"/>
              </a:solidFill>
              <a:latin typeface="ＭＳ Ｐゴシック" panose="020B0600070205080204" pitchFamily="50" charset="-128"/>
            </a:endParaRPr>
          </a:p>
          <a:p>
            <a:pPr marL="361950" lvl="0" indent="-190500">
              <a:lnSpc>
                <a:spcPct val="150000"/>
              </a:lnSpc>
              <a:buFont typeface="Wingdings" panose="05000000000000000000" pitchFamily="2" charset="2"/>
              <a:buChar char="Ø"/>
            </a:pPr>
            <a:r>
              <a:rPr kumimoji="1" lang="ja-JP" altLang="en-US" sz="1600" dirty="0">
                <a:solidFill>
                  <a:prstClr val="black"/>
                </a:solidFill>
                <a:latin typeface="ＭＳ Ｐゴシック" panose="020B0600070205080204" pitchFamily="50" charset="-128"/>
              </a:rPr>
              <a:t>世界に誇れる大阪の魅力ある景観、きらりと光る個性豊かで多彩な大阪の景観を美しく眺めることのできる場所（ビュースポット）を、一般からの募集により発掘し、ビュースポットおおさかとして選定したうえで、府域内外</a:t>
            </a:r>
            <a:r>
              <a:rPr kumimoji="1" lang="ja-JP" altLang="en-US" sz="1600" dirty="0" smtClean="0">
                <a:solidFill>
                  <a:prstClr val="black"/>
                </a:solidFill>
                <a:latin typeface="ＭＳ Ｐゴシック" panose="020B0600070205080204" pitchFamily="50" charset="-128"/>
              </a:rPr>
              <a:t>に情報発信</a:t>
            </a:r>
            <a:r>
              <a:rPr kumimoji="1" lang="ja-JP" altLang="en-US" sz="1600" dirty="0">
                <a:solidFill>
                  <a:prstClr val="black"/>
                </a:solidFill>
                <a:latin typeface="ＭＳ Ｐゴシック" panose="020B0600070205080204" pitchFamily="50" charset="-128"/>
              </a:rPr>
              <a:t>することで、府民・事業者、</a:t>
            </a:r>
            <a:r>
              <a:rPr kumimoji="1" lang="ja-JP" altLang="en-US" sz="1600" dirty="0" smtClean="0">
                <a:solidFill>
                  <a:prstClr val="black"/>
                </a:solidFill>
                <a:latin typeface="ＭＳ Ｐゴシック" panose="020B0600070205080204" pitchFamily="50" charset="-128"/>
              </a:rPr>
              <a:t>府へ</a:t>
            </a:r>
            <a:r>
              <a:rPr kumimoji="1" lang="ja-JP" altLang="en-US" sz="1600" dirty="0">
                <a:solidFill>
                  <a:prstClr val="black"/>
                </a:solidFill>
                <a:latin typeface="ＭＳ Ｐゴシック" panose="020B0600070205080204" pitchFamily="50" charset="-128"/>
              </a:rPr>
              <a:t>の</a:t>
            </a:r>
            <a:r>
              <a:rPr kumimoji="1" lang="ja-JP" altLang="en-US" sz="1600" dirty="0" smtClean="0">
                <a:solidFill>
                  <a:prstClr val="black"/>
                </a:solidFill>
                <a:latin typeface="ＭＳ Ｐゴシック" panose="020B0600070205080204" pitchFamily="50" charset="-128"/>
              </a:rPr>
              <a:t>来訪</a:t>
            </a:r>
            <a:endParaRPr kumimoji="1" lang="en-US" altLang="ja-JP" sz="1600" dirty="0" smtClean="0">
              <a:solidFill>
                <a:prstClr val="black"/>
              </a:solidFill>
              <a:latin typeface="ＭＳ Ｐゴシック" panose="020B0600070205080204" pitchFamily="50" charset="-128"/>
            </a:endParaRPr>
          </a:p>
          <a:p>
            <a:pPr marL="171450" lvl="0">
              <a:lnSpc>
                <a:spcPct val="150000"/>
              </a:lnSpc>
            </a:pPr>
            <a:r>
              <a:rPr kumimoji="1" lang="en-US" altLang="ja-JP" sz="1600" dirty="0">
                <a:solidFill>
                  <a:prstClr val="black"/>
                </a:solidFill>
                <a:latin typeface="ＭＳ Ｐゴシック" panose="020B0600070205080204" pitchFamily="50" charset="-128"/>
              </a:rPr>
              <a:t> </a:t>
            </a:r>
            <a:r>
              <a:rPr kumimoji="1" lang="en-US" altLang="ja-JP" sz="1600" dirty="0" smtClean="0">
                <a:solidFill>
                  <a:prstClr val="black"/>
                </a:solidFill>
                <a:latin typeface="ＭＳ Ｐゴシック" panose="020B0600070205080204" pitchFamily="50" charset="-128"/>
              </a:rPr>
              <a:t>  </a:t>
            </a:r>
            <a:r>
              <a:rPr kumimoji="1" lang="ja-JP" altLang="en-US" sz="1600" dirty="0" smtClean="0">
                <a:solidFill>
                  <a:prstClr val="black"/>
                </a:solidFill>
                <a:latin typeface="ＭＳ Ｐゴシック" panose="020B0600070205080204" pitchFamily="50" charset="-128"/>
              </a:rPr>
              <a:t>者</a:t>
            </a:r>
            <a:r>
              <a:rPr kumimoji="1" lang="ja-JP" altLang="en-US" sz="1600" dirty="0">
                <a:solidFill>
                  <a:prstClr val="black"/>
                </a:solidFill>
                <a:latin typeface="ＭＳ Ｐゴシック" panose="020B0600070205080204" pitchFamily="50" charset="-128"/>
              </a:rPr>
              <a:t>の方々の景観への興味・</a:t>
            </a:r>
            <a:r>
              <a:rPr kumimoji="1" lang="ja-JP" altLang="en-US" sz="1600" dirty="0" smtClean="0">
                <a:solidFill>
                  <a:prstClr val="black"/>
                </a:solidFill>
                <a:latin typeface="ＭＳ Ｐゴシック" panose="020B0600070205080204" pitchFamily="50" charset="-128"/>
              </a:rPr>
              <a:t>関心の向上</a:t>
            </a:r>
            <a:r>
              <a:rPr kumimoji="1" lang="ja-JP" altLang="en-US" sz="1600" dirty="0">
                <a:solidFill>
                  <a:prstClr val="black"/>
                </a:solidFill>
                <a:latin typeface="ＭＳ Ｐゴシック" panose="020B0600070205080204" pitchFamily="50" charset="-128"/>
              </a:rPr>
              <a:t>を</a:t>
            </a:r>
            <a:r>
              <a:rPr kumimoji="1" lang="ja-JP" altLang="en-US" sz="1600" dirty="0" smtClean="0">
                <a:solidFill>
                  <a:prstClr val="black"/>
                </a:solidFill>
                <a:latin typeface="ＭＳ Ｐゴシック" panose="020B0600070205080204" pitchFamily="50" charset="-128"/>
              </a:rPr>
              <a:t>図り</a:t>
            </a:r>
            <a:r>
              <a:rPr kumimoji="1" lang="ja-JP" altLang="en-US" sz="1600" dirty="0">
                <a:solidFill>
                  <a:prstClr val="black"/>
                </a:solidFill>
                <a:latin typeface="ＭＳ Ｐゴシック" panose="020B0600070205080204" pitchFamily="50" charset="-128"/>
              </a:rPr>
              <a:t>、府域全体の良好な</a:t>
            </a:r>
            <a:r>
              <a:rPr kumimoji="1" lang="ja-JP" altLang="en-US" sz="1600" dirty="0" smtClean="0">
                <a:solidFill>
                  <a:prstClr val="black"/>
                </a:solidFill>
                <a:latin typeface="ＭＳ Ｐゴシック" panose="020B0600070205080204" pitchFamily="50" charset="-128"/>
              </a:rPr>
              <a:t>景観形成</a:t>
            </a:r>
            <a:r>
              <a:rPr kumimoji="1" lang="ja-JP" altLang="en-US" sz="1600" dirty="0">
                <a:solidFill>
                  <a:prstClr val="black"/>
                </a:solidFill>
                <a:latin typeface="ＭＳ Ｐゴシック" panose="020B0600070205080204" pitchFamily="50" charset="-128"/>
              </a:rPr>
              <a:t>を推進し</a:t>
            </a:r>
            <a:r>
              <a:rPr kumimoji="1" lang="ja-JP" altLang="en-US" sz="1600" dirty="0" smtClean="0">
                <a:solidFill>
                  <a:prstClr val="black"/>
                </a:solidFill>
                <a:latin typeface="ＭＳ Ｐゴシック" panose="020B0600070205080204" pitchFamily="50" charset="-128"/>
              </a:rPr>
              <a:t>、</a:t>
            </a:r>
            <a:endParaRPr kumimoji="1" lang="en-US" altLang="ja-JP" sz="1600" dirty="0" smtClean="0">
              <a:solidFill>
                <a:prstClr val="black"/>
              </a:solidFill>
              <a:latin typeface="ＭＳ Ｐゴシック" panose="020B0600070205080204" pitchFamily="50" charset="-128"/>
            </a:endParaRPr>
          </a:p>
          <a:p>
            <a:pPr marL="171450" lvl="0">
              <a:lnSpc>
                <a:spcPct val="150000"/>
              </a:lnSpc>
            </a:pPr>
            <a:r>
              <a:rPr kumimoji="1" lang="en-US" altLang="ja-JP" sz="1600" dirty="0">
                <a:solidFill>
                  <a:prstClr val="black"/>
                </a:solidFill>
                <a:latin typeface="ＭＳ Ｐゴシック" panose="020B0600070205080204" pitchFamily="50" charset="-128"/>
              </a:rPr>
              <a:t> </a:t>
            </a:r>
            <a:r>
              <a:rPr kumimoji="1" lang="en-US" altLang="ja-JP" sz="1600" dirty="0" smtClean="0">
                <a:solidFill>
                  <a:prstClr val="black"/>
                </a:solidFill>
                <a:latin typeface="ＭＳ Ｐゴシック" panose="020B0600070205080204" pitchFamily="50" charset="-128"/>
              </a:rPr>
              <a:t>  </a:t>
            </a:r>
            <a:r>
              <a:rPr kumimoji="1" lang="ja-JP" altLang="en-US" sz="1600" dirty="0" smtClean="0">
                <a:solidFill>
                  <a:prstClr val="black"/>
                </a:solidFill>
                <a:latin typeface="ＭＳ Ｐゴシック" panose="020B0600070205080204" pitchFamily="50" charset="-128"/>
              </a:rPr>
              <a:t>「きらめく</a:t>
            </a:r>
            <a:r>
              <a:rPr kumimoji="1" lang="ja-JP" altLang="en-US" sz="1600" dirty="0">
                <a:solidFill>
                  <a:prstClr val="black"/>
                </a:solidFill>
                <a:latin typeface="ＭＳ Ｐゴシック" panose="020B0600070205080204" pitchFamily="50" charset="-128"/>
              </a:rPr>
              <a:t>世界都市・</a:t>
            </a:r>
            <a:r>
              <a:rPr kumimoji="1" lang="ja-JP" altLang="en-US" sz="1600" dirty="0" smtClean="0">
                <a:solidFill>
                  <a:prstClr val="black"/>
                </a:solidFill>
                <a:latin typeface="ＭＳ Ｐゴシック" panose="020B0600070205080204" pitchFamily="50" charset="-128"/>
              </a:rPr>
              <a:t>大阪</a:t>
            </a:r>
            <a:r>
              <a:rPr kumimoji="1" lang="ja-JP" altLang="en-US" sz="1600" dirty="0">
                <a:solidFill>
                  <a:prstClr val="black"/>
                </a:solidFill>
                <a:latin typeface="ＭＳ Ｐゴシック" panose="020B0600070205080204" pitchFamily="50" charset="-128"/>
              </a:rPr>
              <a:t>の実現」を図る</a:t>
            </a:r>
            <a:r>
              <a:rPr kumimoji="1" lang="ja-JP" altLang="en-US" sz="1600" dirty="0" smtClean="0">
                <a:solidFill>
                  <a:prstClr val="black"/>
                </a:solidFill>
                <a:latin typeface="ＭＳ Ｐゴシック" panose="020B0600070205080204" pitchFamily="50" charset="-128"/>
              </a:rPr>
              <a:t>。</a:t>
            </a:r>
            <a:endParaRPr kumimoji="1" lang="en-US" altLang="ja-JP" sz="1600" dirty="0" smtClean="0">
              <a:solidFill>
                <a:prstClr val="black"/>
              </a:solidFill>
              <a:latin typeface="ＭＳ Ｐゴシック" panose="020B0600070205080204" pitchFamily="50" charset="-128"/>
            </a:endParaRPr>
          </a:p>
          <a:p>
            <a:pPr marL="171450" lvl="0">
              <a:lnSpc>
                <a:spcPct val="150000"/>
              </a:lnSpc>
            </a:pPr>
            <a:endParaRPr kumimoji="1" lang="en-US" altLang="ja-JP" sz="1600" dirty="0">
              <a:solidFill>
                <a:prstClr val="black"/>
              </a:solidFill>
              <a:latin typeface="ＭＳ Ｐゴシック" panose="020B0600070205080204" pitchFamily="50" charset="-128"/>
            </a:endParaRPr>
          </a:p>
          <a:p>
            <a:pPr marL="171450" lvl="0">
              <a:lnSpc>
                <a:spcPct val="150000"/>
              </a:lnSpc>
            </a:pPr>
            <a:endParaRPr kumimoji="1" lang="en-US" altLang="ja-JP" sz="1600" dirty="0" smtClean="0">
              <a:solidFill>
                <a:prstClr val="black"/>
              </a:solidFill>
              <a:latin typeface="ＭＳ Ｐゴシック" panose="020B0600070205080204" pitchFamily="50" charset="-128"/>
            </a:endParaRPr>
          </a:p>
          <a:p>
            <a:pPr marL="171450" lvl="0">
              <a:lnSpc>
                <a:spcPct val="150000"/>
              </a:lnSpc>
            </a:pPr>
            <a:endParaRPr kumimoji="1" lang="en-US" altLang="ja-JP" sz="1600" dirty="0">
              <a:solidFill>
                <a:prstClr val="black"/>
              </a:solidFill>
              <a:latin typeface="ＭＳ Ｐゴシック" panose="020B0600070205080204" pitchFamily="50" charset="-128"/>
            </a:endParaRPr>
          </a:p>
          <a:p>
            <a:pPr marL="171450" lvl="0">
              <a:lnSpc>
                <a:spcPct val="150000"/>
              </a:lnSpc>
            </a:pPr>
            <a:endParaRPr kumimoji="1" lang="en-US" altLang="ja-JP" sz="1600" dirty="0" smtClean="0">
              <a:solidFill>
                <a:prstClr val="black"/>
              </a:solidFill>
              <a:latin typeface="ＭＳ Ｐゴシック" panose="020B0600070205080204" pitchFamily="50" charset="-128"/>
            </a:endParaRPr>
          </a:p>
          <a:p>
            <a:pPr marL="171450" lvl="0">
              <a:lnSpc>
                <a:spcPct val="150000"/>
              </a:lnSpc>
            </a:pPr>
            <a:endParaRPr kumimoji="1" lang="en-US" altLang="ja-JP" sz="1600" dirty="0">
              <a:solidFill>
                <a:prstClr val="black"/>
              </a:solidFill>
              <a:latin typeface="ＭＳ Ｐゴシック" panose="020B0600070205080204" pitchFamily="50" charset="-128"/>
            </a:endParaRPr>
          </a:p>
          <a:p>
            <a:pPr marL="171450" lvl="0">
              <a:lnSpc>
                <a:spcPct val="150000"/>
              </a:lnSpc>
            </a:pPr>
            <a:endParaRPr kumimoji="1" lang="en-US" altLang="ja-JP" sz="1600" dirty="0" smtClean="0">
              <a:solidFill>
                <a:prstClr val="black"/>
              </a:solidFill>
              <a:latin typeface="ＭＳ Ｐゴシック" panose="020B0600070205080204" pitchFamily="50" charset="-128"/>
            </a:endParaRPr>
          </a:p>
          <a:p>
            <a:pPr marL="171450" lvl="0">
              <a:lnSpc>
                <a:spcPct val="150000"/>
              </a:lnSpc>
            </a:pPr>
            <a:endParaRPr kumimoji="1" lang="en-US" altLang="ja-JP" sz="1600" dirty="0">
              <a:solidFill>
                <a:prstClr val="black"/>
              </a:solidFill>
              <a:latin typeface="ＭＳ Ｐゴシック" panose="020B0600070205080204" pitchFamily="50" charset="-128"/>
            </a:endParaRPr>
          </a:p>
          <a:p>
            <a:pPr marL="171450" lvl="0">
              <a:lnSpc>
                <a:spcPct val="150000"/>
              </a:lnSpc>
            </a:pPr>
            <a:endParaRPr kumimoji="1" lang="en-US" altLang="ja-JP" sz="1600" dirty="0" smtClean="0">
              <a:solidFill>
                <a:prstClr val="black"/>
              </a:solidFill>
              <a:latin typeface="ＭＳ Ｐゴシック" panose="020B0600070205080204" pitchFamily="50" charset="-128"/>
            </a:endParaRPr>
          </a:p>
          <a:p>
            <a:pPr marL="171450" lvl="0">
              <a:lnSpc>
                <a:spcPct val="150000"/>
              </a:lnSpc>
            </a:pPr>
            <a:endParaRPr kumimoji="1" lang="en-US" altLang="ja-JP" sz="1600" dirty="0">
              <a:solidFill>
                <a:prstClr val="black"/>
              </a:solidFill>
              <a:latin typeface="ＭＳ Ｐゴシック" panose="020B0600070205080204" pitchFamily="50" charset="-128"/>
            </a:endParaRPr>
          </a:p>
          <a:p>
            <a:pPr marL="171450" lvl="0">
              <a:lnSpc>
                <a:spcPct val="150000"/>
              </a:lnSpc>
            </a:pPr>
            <a:endParaRPr kumimoji="1" lang="en-US" altLang="ja-JP" sz="1600" dirty="0">
              <a:solidFill>
                <a:prstClr val="black"/>
              </a:solidFill>
              <a:latin typeface="ＭＳ Ｐゴシック" panose="020B0600070205080204" pitchFamily="50" charset="-128"/>
            </a:endParaRPr>
          </a:p>
          <a:p>
            <a:pPr marL="171450" lvl="0">
              <a:lnSpc>
                <a:spcPct val="150000"/>
              </a:lnSpc>
            </a:pPr>
            <a:endParaRPr kumimoji="1" lang="en-US" altLang="ja-JP" sz="1600" dirty="0" smtClean="0">
              <a:solidFill>
                <a:prstClr val="black"/>
              </a:solidFill>
              <a:latin typeface="ＭＳ Ｐゴシック" panose="020B0600070205080204" pitchFamily="50" charset="-128"/>
            </a:endParaRPr>
          </a:p>
        </p:txBody>
      </p:sp>
      <p:sp>
        <p:nvSpPr>
          <p:cNvPr id="3" name="正方形/長方形 2"/>
          <p:cNvSpPr/>
          <p:nvPr/>
        </p:nvSpPr>
        <p:spPr>
          <a:xfrm>
            <a:off x="629013" y="2998927"/>
            <a:ext cx="7909308" cy="339493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rotWithShape="1">
          <a:blip r:embed="rId2"/>
          <a:srcRect r="3140"/>
          <a:stretch/>
        </p:blipFill>
        <p:spPr>
          <a:xfrm>
            <a:off x="905442" y="4162332"/>
            <a:ext cx="7316876" cy="1972796"/>
          </a:xfrm>
          <a:prstGeom prst="rect">
            <a:avLst/>
          </a:prstGeom>
        </p:spPr>
      </p:pic>
      <p:sp>
        <p:nvSpPr>
          <p:cNvPr id="11" name="テキスト ボックス 4"/>
          <p:cNvSpPr txBox="1"/>
          <p:nvPr/>
        </p:nvSpPr>
        <p:spPr>
          <a:xfrm>
            <a:off x="629012" y="2998929"/>
            <a:ext cx="2551510" cy="479452"/>
          </a:xfrm>
          <a:prstGeom prst="rect">
            <a:avLst/>
          </a:prstGeom>
          <a:solidFill>
            <a:srgbClr val="002060"/>
          </a:solidFill>
          <a:ln w="12700" cap="flat" cmpd="sng" algn="ctr">
            <a:solidFill>
              <a:sysClr val="windowText" lastClr="000000"/>
            </a:solidFill>
            <a:prstDash val="solid"/>
            <a:miter lim="800000"/>
          </a:ln>
          <a:effectLst/>
        </p:spPr>
        <p:txBody>
          <a:bodyPr wrap="square" rtlCol="0" anchor="ctr" anchorCtr="0">
            <a:noAutofit/>
          </a:bodyPr>
          <a:lstStyle/>
          <a:p>
            <a:pPr algn="ctr">
              <a:lnSpc>
                <a:spcPts val="1500"/>
              </a:lnSpc>
              <a:spcAft>
                <a:spcPts val="0"/>
              </a:spcAft>
            </a:pPr>
            <a:r>
              <a:rPr lang="ja-JP" altLang="en-US" sz="1600" b="1" dirty="0" smtClean="0">
                <a:solidFill>
                  <a:schemeClr val="bg1"/>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ビュースポットとは</a:t>
            </a:r>
            <a:endParaRPr lang="ja-JP" sz="1600" b="1" dirty="0">
              <a:solidFill>
                <a:schemeClr val="bg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2" name="テキスト ボックス 11"/>
          <p:cNvSpPr txBox="1"/>
          <p:nvPr/>
        </p:nvSpPr>
        <p:spPr>
          <a:xfrm>
            <a:off x="875391" y="3646410"/>
            <a:ext cx="7346927" cy="338554"/>
          </a:xfrm>
          <a:prstGeom prst="rect">
            <a:avLst/>
          </a:prstGeom>
          <a:noFill/>
        </p:spPr>
        <p:txBody>
          <a:bodyPr wrap="square" rtlCol="0">
            <a:spAutoFit/>
          </a:bodyPr>
          <a:lstStyle/>
          <a:p>
            <a:pPr marL="180975" indent="-180975">
              <a:buFont typeface="Wingdings" panose="05000000000000000000" pitchFamily="2" charset="2"/>
              <a:buChar char="l"/>
              <a:defRPr/>
            </a:pPr>
            <a:r>
              <a:rPr lang="ja-JP" altLang="en-US" sz="1600" kern="0" dirty="0" smtClean="0">
                <a:solidFill>
                  <a:prstClr val="black"/>
                </a:solidFill>
                <a:latin typeface="ＭＳ ゴシック" panose="020B0609070205080204" pitchFamily="49" charset="-128"/>
                <a:ea typeface="ＭＳ ゴシック" panose="020B0609070205080204" pitchFamily="49" charset="-128"/>
              </a:rPr>
              <a:t>ビュースポット（視点場）は、景観を眺めることができる場所を示す</a:t>
            </a:r>
            <a:r>
              <a:rPr lang="ja-JP" altLang="ja-JP" sz="1600" kern="0" dirty="0" smtClean="0">
                <a:solidFill>
                  <a:prstClr val="black"/>
                </a:solidFill>
                <a:latin typeface="ＭＳ ゴシック" panose="020B0609070205080204" pitchFamily="49" charset="-128"/>
                <a:ea typeface="ＭＳ ゴシック" panose="020B0609070205080204" pitchFamily="49" charset="-128"/>
              </a:rPr>
              <a:t>。</a:t>
            </a:r>
            <a:endParaRPr lang="en-US" altLang="ja-JP" sz="1600" kern="0" dirty="0" smtClean="0">
              <a:solidFill>
                <a:prstClr val="black"/>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a:xfrm>
            <a:off x="7086600" y="6492875"/>
            <a:ext cx="2057400" cy="365125"/>
          </a:xfrm>
        </p:spPr>
        <p:txBody>
          <a:bodyPr/>
          <a:lstStyle/>
          <a:p>
            <a:fld id="{8DDB306B-CB1A-4F92-AE18-14C2D5855DBA}" type="slidenum">
              <a:rPr kumimoji="1" lang="ja-JP" altLang="en-US" smtClean="0"/>
              <a:t>3</a:t>
            </a:fld>
            <a:endParaRPr kumimoji="1" lang="ja-JP" altLang="en-US"/>
          </a:p>
        </p:txBody>
      </p:sp>
    </p:spTree>
    <p:extLst>
      <p:ext uri="{BB962C8B-B14F-4D97-AF65-F5344CB8AC3E}">
        <p14:creationId xmlns:p14="http://schemas.microsoft.com/office/powerpoint/2010/main" val="1598029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08602" y="96176"/>
            <a:ext cx="8326796" cy="2677656"/>
          </a:xfrm>
          <a:prstGeom prst="rect">
            <a:avLst/>
          </a:prstGeom>
          <a:noFill/>
          <a:ln w="12700">
            <a:solidFill>
              <a:schemeClr val="tx1"/>
            </a:solidFill>
          </a:ln>
        </p:spPr>
        <p:txBody>
          <a:bodyPr wrap="square" rtlCol="0">
            <a:spAutoFit/>
          </a:bodyPr>
          <a:lstStyle/>
          <a:p>
            <a:pPr lvl="0">
              <a:lnSpc>
                <a:spcPct val="150000"/>
              </a:lnSpc>
            </a:pPr>
            <a:r>
              <a:rPr kumimoji="1" lang="ja-JP" altLang="en-US" sz="1600" b="1" dirty="0">
                <a:solidFill>
                  <a:prstClr val="black"/>
                </a:solidFill>
                <a:latin typeface="ＭＳ Ｐゴシック" panose="020B0600070205080204" pitchFamily="50" charset="-128"/>
              </a:rPr>
              <a:t>４</a:t>
            </a:r>
            <a:r>
              <a:rPr kumimoji="1" lang="ja-JP" altLang="en-US" sz="1600" b="1" dirty="0" smtClean="0">
                <a:solidFill>
                  <a:prstClr val="black"/>
                </a:solidFill>
                <a:latin typeface="ＭＳ Ｐゴシック" panose="020B0600070205080204" pitchFamily="50" charset="-128"/>
              </a:rPr>
              <a:t>．大阪府</a:t>
            </a:r>
            <a:r>
              <a:rPr kumimoji="1" lang="ja-JP" altLang="en-US" sz="1600" b="1" dirty="0">
                <a:solidFill>
                  <a:prstClr val="black"/>
                </a:solidFill>
                <a:latin typeface="ＭＳ Ｐゴシック" panose="020B0600070205080204" pitchFamily="50" charset="-128"/>
              </a:rPr>
              <a:t>がビュースポットを選定する意義</a:t>
            </a:r>
          </a:p>
          <a:p>
            <a:pPr marL="361950" lvl="0" indent="-190500">
              <a:lnSpc>
                <a:spcPct val="150000"/>
              </a:lnSpc>
              <a:buFont typeface="Wingdings" panose="05000000000000000000" pitchFamily="2" charset="2"/>
              <a:buChar char="Ø"/>
            </a:pPr>
            <a:r>
              <a:rPr kumimoji="1" lang="ja-JP" altLang="en-US" sz="1600" dirty="0">
                <a:solidFill>
                  <a:prstClr val="black"/>
                </a:solidFill>
                <a:latin typeface="ＭＳ Ｐゴシック" panose="020B0600070205080204" pitchFamily="50" charset="-128"/>
              </a:rPr>
              <a:t>府民や事業者が景観に対して興味や関心を持ち、気軽に景観づくりに参画できる場づくりに</a:t>
            </a:r>
            <a:r>
              <a:rPr kumimoji="1" lang="ja-JP" altLang="en-US" sz="1600" dirty="0" smtClean="0">
                <a:solidFill>
                  <a:prstClr val="black"/>
                </a:solidFill>
                <a:latin typeface="ＭＳ Ｐゴシック" panose="020B0600070205080204" pitchFamily="50" charset="-128"/>
              </a:rPr>
              <a:t>つながる</a:t>
            </a:r>
            <a:endParaRPr kumimoji="1" lang="en-US" altLang="ja-JP" sz="1600" dirty="0" smtClean="0">
              <a:solidFill>
                <a:prstClr val="black"/>
              </a:solidFill>
              <a:latin typeface="ＭＳ Ｐゴシック" panose="020B0600070205080204" pitchFamily="50" charset="-128"/>
            </a:endParaRPr>
          </a:p>
          <a:p>
            <a:pPr marL="361950" lvl="0" indent="-190500">
              <a:lnSpc>
                <a:spcPct val="150000"/>
              </a:lnSpc>
              <a:buFont typeface="Wingdings" panose="05000000000000000000" pitchFamily="2" charset="2"/>
              <a:buChar char="Ø"/>
            </a:pPr>
            <a:r>
              <a:rPr kumimoji="1" lang="ja-JP" altLang="en-US" sz="1600" dirty="0">
                <a:solidFill>
                  <a:prstClr val="black"/>
                </a:solidFill>
                <a:latin typeface="ＭＳ Ｐゴシック" panose="020B0600070205080204" pitchFamily="50" charset="-128"/>
              </a:rPr>
              <a:t>まちに対する魅力の再認識や誇りと愛着（シビックプライド）の向上が図られ、良好な景観形成や定住促進に</a:t>
            </a:r>
            <a:r>
              <a:rPr kumimoji="1" lang="ja-JP" altLang="en-US" sz="1600" dirty="0" smtClean="0">
                <a:solidFill>
                  <a:prstClr val="black"/>
                </a:solidFill>
                <a:latin typeface="ＭＳ Ｐゴシック" panose="020B0600070205080204" pitchFamily="50" charset="-128"/>
              </a:rPr>
              <a:t>つながる</a:t>
            </a:r>
            <a:endParaRPr kumimoji="1" lang="en-US" altLang="ja-JP" sz="1600" dirty="0" smtClean="0">
              <a:solidFill>
                <a:prstClr val="black"/>
              </a:solidFill>
              <a:latin typeface="ＭＳ Ｐゴシック" panose="020B0600070205080204" pitchFamily="50" charset="-128"/>
            </a:endParaRPr>
          </a:p>
          <a:p>
            <a:pPr marL="361950" lvl="0" indent="-190500">
              <a:lnSpc>
                <a:spcPct val="150000"/>
              </a:lnSpc>
              <a:buFont typeface="Wingdings" panose="05000000000000000000" pitchFamily="2" charset="2"/>
              <a:buChar char="Ø"/>
            </a:pPr>
            <a:r>
              <a:rPr kumimoji="1" lang="ja-JP" altLang="en-US" sz="1600" dirty="0">
                <a:solidFill>
                  <a:prstClr val="black"/>
                </a:solidFill>
                <a:latin typeface="ＭＳ Ｐゴシック" panose="020B0600070205080204" pitchFamily="50" charset="-128"/>
              </a:rPr>
              <a:t>文化・観光分野との連携により、ビュースポットを活用した文化振興、観光振興に</a:t>
            </a:r>
            <a:r>
              <a:rPr kumimoji="1" lang="ja-JP" altLang="en-US" sz="1600" dirty="0" smtClean="0">
                <a:solidFill>
                  <a:prstClr val="black"/>
                </a:solidFill>
                <a:latin typeface="ＭＳ Ｐゴシック" panose="020B0600070205080204" pitchFamily="50" charset="-128"/>
              </a:rPr>
              <a:t>つながる</a:t>
            </a:r>
            <a:endParaRPr kumimoji="1" lang="en-US" altLang="ja-JP" sz="1600" dirty="0" smtClean="0">
              <a:solidFill>
                <a:prstClr val="black"/>
              </a:solidFill>
              <a:latin typeface="ＭＳ Ｐゴシック" panose="020B0600070205080204" pitchFamily="50" charset="-128"/>
            </a:endParaRPr>
          </a:p>
          <a:p>
            <a:pPr marL="361950" lvl="0" indent="-190500">
              <a:lnSpc>
                <a:spcPct val="150000"/>
              </a:lnSpc>
              <a:buFont typeface="Wingdings" panose="05000000000000000000" pitchFamily="2" charset="2"/>
              <a:buChar char="Ø"/>
            </a:pPr>
            <a:r>
              <a:rPr kumimoji="1" lang="ja-JP" altLang="en-US" sz="1600" dirty="0">
                <a:solidFill>
                  <a:prstClr val="black"/>
                </a:solidFill>
                <a:latin typeface="ＭＳ Ｐゴシック" panose="020B0600070205080204" pitchFamily="50" charset="-128"/>
              </a:rPr>
              <a:t>ビュースポットを活用した景観行政の推進等につながる</a:t>
            </a:r>
            <a:endPar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1" name="テキスト ボックス 10"/>
          <p:cNvSpPr txBox="1"/>
          <p:nvPr/>
        </p:nvSpPr>
        <p:spPr>
          <a:xfrm>
            <a:off x="408602" y="3080676"/>
            <a:ext cx="8326796" cy="1938992"/>
          </a:xfrm>
          <a:prstGeom prst="rect">
            <a:avLst/>
          </a:prstGeom>
          <a:noFill/>
          <a:ln w="12700">
            <a:solidFill>
              <a:schemeClr val="tx1"/>
            </a:solidFill>
          </a:ln>
        </p:spPr>
        <p:txBody>
          <a:bodyPr wrap="square" rtlCol="0">
            <a:spAutoFit/>
          </a:bodyPr>
          <a:lstStyle/>
          <a:p>
            <a:pPr lvl="0">
              <a:lnSpc>
                <a:spcPct val="150000"/>
              </a:lnSpc>
            </a:pPr>
            <a:r>
              <a:rPr kumimoji="1" lang="ja-JP" altLang="en-US" sz="1600" b="1" dirty="0">
                <a:solidFill>
                  <a:prstClr val="black"/>
                </a:solidFill>
                <a:latin typeface="ＭＳ Ｐゴシック" panose="020B0600070205080204" pitchFamily="50" charset="-128"/>
              </a:rPr>
              <a:t>５．選定の</a:t>
            </a:r>
            <a:r>
              <a:rPr kumimoji="1" lang="ja-JP" altLang="en-US" sz="1600" b="1" dirty="0" smtClean="0">
                <a:solidFill>
                  <a:prstClr val="black"/>
                </a:solidFill>
                <a:latin typeface="ＭＳ Ｐゴシック" panose="020B0600070205080204" pitchFamily="50" charset="-128"/>
              </a:rPr>
              <a:t>視点</a:t>
            </a:r>
            <a:endParaRPr kumimoji="1" lang="en-US" altLang="ja-JP" sz="1600" dirty="0" smtClean="0">
              <a:solidFill>
                <a:prstClr val="black"/>
              </a:solidFill>
              <a:latin typeface="ＭＳ Ｐゴシック" panose="020B0600070205080204" pitchFamily="50" charset="-128"/>
            </a:endParaRPr>
          </a:p>
          <a:p>
            <a:pPr marL="361950" lvl="0" indent="-190500">
              <a:lnSpc>
                <a:spcPct val="150000"/>
              </a:lnSpc>
              <a:buFont typeface="Wingdings" panose="05000000000000000000" pitchFamily="2" charset="2"/>
              <a:buChar char="Ø"/>
            </a:pPr>
            <a:r>
              <a:rPr kumimoji="1" lang="ja-JP" altLang="en-US" sz="1600" dirty="0">
                <a:solidFill>
                  <a:prstClr val="black"/>
                </a:solidFill>
                <a:latin typeface="ＭＳ Ｐゴシック" panose="020B0600070205080204" pitchFamily="50" charset="-128"/>
              </a:rPr>
              <a:t>誰もが知る世界に誇れる大阪の魅力ある景観を眺めることができる</a:t>
            </a:r>
            <a:r>
              <a:rPr kumimoji="1" lang="ja-JP" altLang="en-US" sz="1600" dirty="0" smtClean="0">
                <a:solidFill>
                  <a:prstClr val="black"/>
                </a:solidFill>
                <a:latin typeface="ＭＳ Ｐゴシック" panose="020B0600070205080204" pitchFamily="50" charset="-128"/>
              </a:rPr>
              <a:t>場所</a:t>
            </a:r>
            <a:endParaRPr kumimoji="1" lang="en-US" altLang="ja-JP" sz="1600" dirty="0" smtClean="0">
              <a:solidFill>
                <a:prstClr val="black"/>
              </a:solidFill>
              <a:latin typeface="ＭＳ Ｐゴシック" panose="020B0600070205080204" pitchFamily="50" charset="-128"/>
            </a:endParaRPr>
          </a:p>
          <a:p>
            <a:pPr marL="361950" lvl="0" indent="-190500">
              <a:lnSpc>
                <a:spcPct val="150000"/>
              </a:lnSpc>
              <a:buFont typeface="Wingdings" panose="05000000000000000000" pitchFamily="2" charset="2"/>
              <a:buChar char="Ø"/>
            </a:pPr>
            <a:r>
              <a:rPr kumimoji="1" lang="ja-JP" altLang="en-US" sz="1600" dirty="0">
                <a:solidFill>
                  <a:prstClr val="black"/>
                </a:solidFill>
                <a:latin typeface="ＭＳ Ｐゴシック" panose="020B0600070205080204" pitchFamily="50" charset="-128"/>
              </a:rPr>
              <a:t>一般にあまり知られていない個性豊かで多彩な大阪の景観を眺めることができる</a:t>
            </a:r>
            <a:r>
              <a:rPr kumimoji="1" lang="ja-JP" altLang="en-US" sz="1600" dirty="0" smtClean="0">
                <a:solidFill>
                  <a:prstClr val="black"/>
                </a:solidFill>
                <a:latin typeface="ＭＳ Ｐゴシック" panose="020B0600070205080204" pitchFamily="50" charset="-128"/>
              </a:rPr>
              <a:t>場所</a:t>
            </a:r>
            <a:endParaRPr kumimoji="1" lang="en-US" altLang="ja-JP" sz="1600" dirty="0" smtClean="0">
              <a:solidFill>
                <a:prstClr val="black"/>
              </a:solidFill>
              <a:latin typeface="ＭＳ Ｐゴシック" panose="020B0600070205080204" pitchFamily="50" charset="-128"/>
            </a:endParaRPr>
          </a:p>
          <a:p>
            <a:pPr marL="361950" lvl="0" indent="-190500">
              <a:lnSpc>
                <a:spcPct val="150000"/>
              </a:lnSpc>
              <a:buFont typeface="Wingdings" panose="05000000000000000000" pitchFamily="2" charset="2"/>
              <a:buChar char="Ø"/>
            </a:pPr>
            <a:r>
              <a:rPr kumimoji="1" lang="ja-JP" altLang="en-US" sz="1600" dirty="0">
                <a:solidFill>
                  <a:prstClr val="black"/>
                </a:solidFill>
                <a:latin typeface="ＭＳ Ｐゴシック" panose="020B0600070205080204" pitchFamily="50" charset="-128"/>
              </a:rPr>
              <a:t>今の時代性を表す、質の高い、しっかりとした景観を眺めることのできる</a:t>
            </a:r>
            <a:r>
              <a:rPr kumimoji="1" lang="ja-JP" altLang="en-US" sz="1600" dirty="0" smtClean="0">
                <a:solidFill>
                  <a:prstClr val="black"/>
                </a:solidFill>
                <a:latin typeface="ＭＳ Ｐゴシック" panose="020B0600070205080204" pitchFamily="50" charset="-128"/>
              </a:rPr>
              <a:t>場所</a:t>
            </a:r>
            <a:endParaRPr kumimoji="1" lang="en-US" altLang="ja-JP" sz="1600" dirty="0" smtClean="0">
              <a:solidFill>
                <a:prstClr val="black"/>
              </a:solidFill>
              <a:latin typeface="ＭＳ Ｐゴシック" panose="020B0600070205080204" pitchFamily="50" charset="-128"/>
            </a:endParaRPr>
          </a:p>
          <a:p>
            <a:pPr marL="361950" lvl="0" indent="-190500">
              <a:lnSpc>
                <a:spcPct val="150000"/>
              </a:lnSpc>
              <a:buFont typeface="Wingdings" panose="05000000000000000000" pitchFamily="2" charset="2"/>
              <a:buChar char="Ø"/>
            </a:pPr>
            <a:r>
              <a:rPr kumimoji="1" lang="ja-JP" altLang="en-US" sz="1600" dirty="0">
                <a:solidFill>
                  <a:prstClr val="black"/>
                </a:solidFill>
                <a:latin typeface="ＭＳ Ｐゴシック" panose="020B0600070205080204" pitchFamily="50" charset="-128"/>
              </a:rPr>
              <a:t>質の高いものを選ぶことを第一とし、次に地域的なバランスについて配慮</a:t>
            </a:r>
            <a:endPar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2" name="テキスト ボックス 11"/>
          <p:cNvSpPr txBox="1"/>
          <p:nvPr/>
        </p:nvSpPr>
        <p:spPr>
          <a:xfrm>
            <a:off x="408602" y="5339212"/>
            <a:ext cx="8326796" cy="1200329"/>
          </a:xfrm>
          <a:prstGeom prst="rect">
            <a:avLst/>
          </a:prstGeom>
          <a:noFill/>
          <a:ln w="12700">
            <a:solidFill>
              <a:schemeClr val="tx1"/>
            </a:solidFill>
          </a:ln>
        </p:spPr>
        <p:txBody>
          <a:bodyPr wrap="square" rtlCol="0">
            <a:spAutoFit/>
          </a:bodyPr>
          <a:lstStyle/>
          <a:p>
            <a:pPr lvl="0">
              <a:lnSpc>
                <a:spcPct val="150000"/>
              </a:lnSpc>
            </a:pPr>
            <a:r>
              <a:rPr kumimoji="1" lang="ja-JP" altLang="en-US" sz="1600" b="1" dirty="0" smtClean="0">
                <a:solidFill>
                  <a:prstClr val="black"/>
                </a:solidFill>
                <a:latin typeface="ＭＳ Ｐゴシック" panose="020B0600070205080204" pitchFamily="50" charset="-128"/>
              </a:rPr>
              <a:t>６．コンテンツ</a:t>
            </a:r>
            <a:r>
              <a:rPr kumimoji="1" lang="ja-JP" altLang="en-US" sz="1600" b="1" dirty="0">
                <a:solidFill>
                  <a:prstClr val="black"/>
                </a:solidFill>
                <a:latin typeface="ＭＳ Ｐゴシック" panose="020B0600070205080204" pitchFamily="50" charset="-128"/>
              </a:rPr>
              <a:t>の範囲</a:t>
            </a:r>
            <a:endParaRPr kumimoji="1" lang="en-US" altLang="ja-JP" sz="1600" dirty="0" smtClean="0">
              <a:solidFill>
                <a:prstClr val="black"/>
              </a:solidFill>
              <a:latin typeface="ＭＳ Ｐゴシック" panose="020B0600070205080204" pitchFamily="50" charset="-128"/>
            </a:endParaRPr>
          </a:p>
          <a:p>
            <a:pPr marL="361950" lvl="0" indent="-190500">
              <a:lnSpc>
                <a:spcPct val="150000"/>
              </a:lnSpc>
              <a:buFont typeface="Wingdings" panose="05000000000000000000" pitchFamily="2" charset="2"/>
              <a:buChar char="Ø"/>
            </a:pPr>
            <a:r>
              <a:rPr kumimoji="1" lang="ja-JP" altLang="en-US" sz="1600" dirty="0">
                <a:solidFill>
                  <a:prstClr val="black"/>
                </a:solidFill>
                <a:latin typeface="ＭＳ Ｐゴシック" panose="020B0600070205080204" pitchFamily="50" charset="-128"/>
              </a:rPr>
              <a:t>祭、イベント等の期間限定のものでも、現時点で価値があるものであれば対象と</a:t>
            </a:r>
            <a:r>
              <a:rPr kumimoji="1" lang="ja-JP" altLang="en-US" sz="1600" dirty="0" smtClean="0">
                <a:solidFill>
                  <a:prstClr val="black"/>
                </a:solidFill>
                <a:latin typeface="ＭＳ Ｐゴシック" panose="020B0600070205080204" pitchFamily="50" charset="-128"/>
              </a:rPr>
              <a:t>する</a:t>
            </a:r>
            <a:endParaRPr kumimoji="1" lang="en-US" altLang="ja-JP" sz="1600" dirty="0" smtClean="0">
              <a:solidFill>
                <a:prstClr val="black"/>
              </a:solidFill>
              <a:latin typeface="ＭＳ Ｐゴシック" panose="020B0600070205080204" pitchFamily="50" charset="-128"/>
            </a:endParaRPr>
          </a:p>
          <a:p>
            <a:pPr marL="361950" lvl="0" indent="-190500">
              <a:lnSpc>
                <a:spcPct val="150000"/>
              </a:lnSpc>
              <a:buFont typeface="Wingdings" panose="05000000000000000000" pitchFamily="2" charset="2"/>
              <a:buChar char="Ø"/>
            </a:pPr>
            <a:r>
              <a:rPr kumimoji="1" lang="ja-JP" altLang="en-US" sz="1600" dirty="0">
                <a:solidFill>
                  <a:prstClr val="black"/>
                </a:solidFill>
                <a:latin typeface="ＭＳ Ｐゴシック" panose="020B0600070205080204" pitchFamily="50" charset="-128"/>
              </a:rPr>
              <a:t>動画は写真と比較して選定できないため対象とは</a:t>
            </a:r>
            <a:r>
              <a:rPr kumimoji="1" lang="ja-JP" altLang="en-US" sz="1600" dirty="0" smtClean="0">
                <a:solidFill>
                  <a:prstClr val="black"/>
                </a:solidFill>
                <a:latin typeface="ＭＳ Ｐゴシック" panose="020B0600070205080204" pitchFamily="50" charset="-128"/>
              </a:rPr>
              <a:t>しない</a:t>
            </a:r>
            <a:endParaRPr kumimoji="1" lang="en-US" altLang="ja-JP" sz="1600" dirty="0" smtClean="0">
              <a:solidFill>
                <a:prstClr val="black"/>
              </a:solidFill>
              <a:latin typeface="ＭＳ Ｐゴシック" panose="020B0600070205080204" pitchFamily="50" charset="-128"/>
            </a:endParaRPr>
          </a:p>
        </p:txBody>
      </p:sp>
      <p:sp>
        <p:nvSpPr>
          <p:cNvPr id="2" name="スライド番号プレースホルダー 1"/>
          <p:cNvSpPr>
            <a:spLocks noGrp="1"/>
          </p:cNvSpPr>
          <p:nvPr>
            <p:ph type="sldNum" sz="quarter" idx="12"/>
          </p:nvPr>
        </p:nvSpPr>
        <p:spPr>
          <a:xfrm>
            <a:off x="7086600" y="6492875"/>
            <a:ext cx="2057400" cy="365125"/>
          </a:xfrm>
        </p:spPr>
        <p:txBody>
          <a:bodyPr/>
          <a:lstStyle/>
          <a:p>
            <a:fld id="{8DDB306B-CB1A-4F92-AE18-14C2D5855DBA}" type="slidenum">
              <a:rPr kumimoji="1" lang="ja-JP" altLang="en-US" smtClean="0"/>
              <a:t>4</a:t>
            </a:fld>
            <a:endParaRPr kumimoji="1" lang="ja-JP" altLang="en-US"/>
          </a:p>
        </p:txBody>
      </p:sp>
    </p:spTree>
    <p:extLst>
      <p:ext uri="{BB962C8B-B14F-4D97-AF65-F5344CB8AC3E}">
        <p14:creationId xmlns:p14="http://schemas.microsoft.com/office/powerpoint/2010/main" val="202741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08602" y="933608"/>
            <a:ext cx="5179397" cy="24627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600" dirty="0" smtClean="0">
                <a:solidFill>
                  <a:sysClr val="windowText" lastClr="000000"/>
                </a:solidFill>
              </a:rPr>
              <a:t> ［募集］</a:t>
            </a:r>
            <a:endParaRPr kumimoji="1" lang="en-US" altLang="ja-JP" sz="1600" dirty="0" smtClean="0">
              <a:solidFill>
                <a:sysClr val="windowText" lastClr="000000"/>
              </a:solidFill>
            </a:endParaRPr>
          </a:p>
          <a:p>
            <a:pPr>
              <a:lnSpc>
                <a:spcPts val="2500"/>
              </a:lnSpc>
            </a:pPr>
            <a:r>
              <a:rPr kumimoji="1" lang="ja-JP" altLang="en-US" sz="1600" dirty="0">
                <a:solidFill>
                  <a:sysClr val="windowText" lastClr="000000"/>
                </a:solidFill>
              </a:rPr>
              <a:t>　</a:t>
            </a:r>
            <a:r>
              <a:rPr kumimoji="1" lang="ja-JP" altLang="en-US" sz="1600" dirty="0" smtClean="0">
                <a:solidFill>
                  <a:sysClr val="windowText" lastClr="000000"/>
                </a:solidFill>
              </a:rPr>
              <a:t>・テーマは設定せず広く募集</a:t>
            </a:r>
            <a:endParaRPr kumimoji="1" lang="en-US" altLang="ja-JP" sz="1600" dirty="0" smtClean="0">
              <a:solidFill>
                <a:sysClr val="windowText" lastClr="000000"/>
              </a:solidFill>
            </a:endParaRPr>
          </a:p>
          <a:p>
            <a:pPr>
              <a:lnSpc>
                <a:spcPts val="2500"/>
              </a:lnSpc>
            </a:pPr>
            <a:r>
              <a:rPr kumimoji="1" lang="ja-JP" altLang="en-US" sz="1600" dirty="0">
                <a:solidFill>
                  <a:sysClr val="windowText" lastClr="000000"/>
                </a:solidFill>
              </a:rPr>
              <a:t>　</a:t>
            </a:r>
            <a:r>
              <a:rPr kumimoji="1" lang="ja-JP" altLang="en-US" sz="1600" dirty="0" smtClean="0">
                <a:solidFill>
                  <a:sysClr val="windowText" lastClr="000000"/>
                </a:solidFill>
              </a:rPr>
              <a:t>・ビュースポット</a:t>
            </a:r>
            <a:r>
              <a:rPr kumimoji="1" lang="ja-JP" altLang="en-US" sz="1600" dirty="0">
                <a:solidFill>
                  <a:sysClr val="windowText" lastClr="000000"/>
                </a:solidFill>
              </a:rPr>
              <a:t>は大阪府内とし、有料・無料は問わない</a:t>
            </a:r>
          </a:p>
          <a:p>
            <a:pPr>
              <a:lnSpc>
                <a:spcPts val="2500"/>
              </a:lnSpc>
            </a:pPr>
            <a:r>
              <a:rPr kumimoji="1" lang="ja-JP" altLang="en-US" sz="1600" dirty="0" smtClean="0">
                <a:solidFill>
                  <a:sysClr val="windowText" lastClr="000000"/>
                </a:solidFill>
              </a:rPr>
              <a:t>　・</a:t>
            </a:r>
            <a:r>
              <a:rPr kumimoji="1" lang="ja-JP" altLang="en-US" sz="1600" dirty="0">
                <a:solidFill>
                  <a:sysClr val="windowText" lastClr="000000"/>
                </a:solidFill>
              </a:rPr>
              <a:t>ビュースポットが適切に維持管理されていることを条件</a:t>
            </a:r>
          </a:p>
          <a:p>
            <a:pPr>
              <a:lnSpc>
                <a:spcPts val="2500"/>
              </a:lnSpc>
            </a:pPr>
            <a:r>
              <a:rPr kumimoji="1" lang="ja-JP" altLang="en-US" sz="1600" dirty="0" smtClean="0">
                <a:solidFill>
                  <a:sysClr val="windowText" lastClr="000000"/>
                </a:solidFill>
              </a:rPr>
              <a:t>　・</a:t>
            </a:r>
            <a:r>
              <a:rPr kumimoji="1" lang="ja-JP" altLang="en-US" sz="1600" dirty="0">
                <a:solidFill>
                  <a:sysClr val="windowText" lastClr="000000"/>
                </a:solidFill>
              </a:rPr>
              <a:t>写真とともにお勧めする理由を記載して応募</a:t>
            </a:r>
          </a:p>
          <a:p>
            <a:pPr>
              <a:lnSpc>
                <a:spcPts val="2500"/>
              </a:lnSpc>
            </a:pPr>
            <a:r>
              <a:rPr kumimoji="1" lang="ja-JP" altLang="en-US" sz="1600" dirty="0" smtClean="0">
                <a:solidFill>
                  <a:sysClr val="windowText" lastClr="000000"/>
                </a:solidFill>
              </a:rPr>
              <a:t>　・</a:t>
            </a:r>
            <a:r>
              <a:rPr kumimoji="1" lang="ja-JP" altLang="en-US" sz="1600" dirty="0">
                <a:solidFill>
                  <a:sysClr val="windowText" lastClr="000000"/>
                </a:solidFill>
              </a:rPr>
              <a:t>写真の撮影時期、視対象を見る距離は問わない</a:t>
            </a:r>
          </a:p>
          <a:p>
            <a:pPr>
              <a:lnSpc>
                <a:spcPts val="2500"/>
              </a:lnSpc>
            </a:pPr>
            <a:r>
              <a:rPr kumimoji="1" lang="ja-JP" altLang="en-US" sz="1600" dirty="0" smtClean="0">
                <a:solidFill>
                  <a:sysClr val="windowText" lastClr="000000"/>
                </a:solidFill>
              </a:rPr>
              <a:t>　・</a:t>
            </a:r>
            <a:r>
              <a:rPr kumimoji="1" lang="en-US" altLang="ja-JP" sz="1600" dirty="0">
                <a:solidFill>
                  <a:sysClr val="windowText" lastClr="000000"/>
                </a:solidFill>
              </a:rPr>
              <a:t>SNS</a:t>
            </a:r>
            <a:r>
              <a:rPr kumimoji="1" lang="ja-JP" altLang="en-US" sz="1600" dirty="0">
                <a:solidFill>
                  <a:sysClr val="windowText" lastClr="000000"/>
                </a:solidFill>
              </a:rPr>
              <a:t>による募集は</a:t>
            </a:r>
            <a:r>
              <a:rPr kumimoji="1" lang="ja-JP" altLang="en-US" sz="1600" dirty="0" smtClean="0">
                <a:solidFill>
                  <a:sysClr val="windowText" lastClr="000000"/>
                </a:solidFill>
              </a:rPr>
              <a:t>行わない</a:t>
            </a:r>
            <a:endParaRPr kumimoji="1" lang="en-US" altLang="ja-JP" sz="1600" dirty="0" smtClean="0">
              <a:solidFill>
                <a:sysClr val="windowText" lastClr="000000"/>
              </a:solidFill>
            </a:endParaRPr>
          </a:p>
        </p:txBody>
      </p:sp>
      <p:sp>
        <p:nvSpPr>
          <p:cNvPr id="6" name="テキスト ボックス 4"/>
          <p:cNvSpPr txBox="1"/>
          <p:nvPr/>
        </p:nvSpPr>
        <p:spPr>
          <a:xfrm>
            <a:off x="408602" y="563011"/>
            <a:ext cx="5179397" cy="479452"/>
          </a:xfrm>
          <a:prstGeom prst="rect">
            <a:avLst/>
          </a:prstGeom>
          <a:noFill/>
          <a:ln w="12700" cap="flat" cmpd="sng" algn="ctr">
            <a:noFill/>
            <a:prstDash val="solid"/>
            <a:miter lim="800000"/>
          </a:ln>
          <a:effectLst/>
        </p:spPr>
        <p:txBody>
          <a:bodyPr wrap="square" rtlCol="0" anchor="ctr" anchorCtr="0">
            <a:noAutofit/>
          </a:bodyPr>
          <a:lstStyle/>
          <a:p>
            <a:pPr algn="ctr">
              <a:lnSpc>
                <a:spcPts val="1500"/>
              </a:lnSpc>
              <a:spcAft>
                <a:spcPts val="0"/>
              </a:spcAft>
            </a:pPr>
            <a:r>
              <a:rPr lang="ja-JP" altLang="en-US" b="1" dirty="0" smtClean="0">
                <a:solidFill>
                  <a:sysClr val="windowText" lastClr="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事業フロー</a:t>
            </a:r>
            <a:endParaRPr lang="ja-JP" b="1" dirty="0">
              <a:solidFill>
                <a:sysClr val="windowText" lastClr="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3" name="下矢印 2"/>
          <p:cNvSpPr/>
          <p:nvPr/>
        </p:nvSpPr>
        <p:spPr>
          <a:xfrm>
            <a:off x="580571" y="3464728"/>
            <a:ext cx="551543" cy="419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08602" y="3947886"/>
            <a:ext cx="5179398" cy="24181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600" dirty="0" smtClean="0">
                <a:solidFill>
                  <a:sysClr val="windowText" lastClr="000000"/>
                </a:solidFill>
              </a:rPr>
              <a:t> ［選定］</a:t>
            </a:r>
            <a:endParaRPr kumimoji="1" lang="en-US" altLang="ja-JP" sz="1600" dirty="0" smtClean="0">
              <a:solidFill>
                <a:sysClr val="windowText" lastClr="000000"/>
              </a:solidFill>
            </a:endParaRPr>
          </a:p>
          <a:p>
            <a:pPr>
              <a:lnSpc>
                <a:spcPts val="2500"/>
              </a:lnSpc>
            </a:pPr>
            <a:r>
              <a:rPr kumimoji="1" lang="ja-JP" altLang="en-US" sz="1600" dirty="0">
                <a:solidFill>
                  <a:sysClr val="windowText" lastClr="000000"/>
                </a:solidFill>
              </a:rPr>
              <a:t>　</a:t>
            </a:r>
            <a:r>
              <a:rPr kumimoji="1" lang="ja-JP" altLang="en-US" sz="1600" dirty="0" smtClean="0">
                <a:solidFill>
                  <a:sysClr val="windowText" lastClr="000000"/>
                </a:solidFill>
              </a:rPr>
              <a:t>・一回あたりの選定数は応募件数の状況に応じて決定</a:t>
            </a:r>
          </a:p>
          <a:p>
            <a:pPr>
              <a:lnSpc>
                <a:spcPts val="2500"/>
              </a:lnSpc>
            </a:pPr>
            <a:r>
              <a:rPr kumimoji="1" lang="ja-JP" altLang="en-US" sz="1500" dirty="0" smtClean="0">
                <a:solidFill>
                  <a:sysClr val="windowText" lastClr="000000"/>
                </a:solidFill>
              </a:rPr>
              <a:t>　</a:t>
            </a:r>
            <a:r>
              <a:rPr kumimoji="1" lang="ja-JP" altLang="en-US" sz="1600" dirty="0" smtClean="0">
                <a:solidFill>
                  <a:sysClr val="windowText" lastClr="000000"/>
                </a:solidFill>
              </a:rPr>
              <a:t>（</a:t>
            </a:r>
            <a:r>
              <a:rPr kumimoji="1" lang="en-US" altLang="ja-JP" sz="1600" dirty="0" smtClean="0">
                <a:solidFill>
                  <a:sysClr val="windowText" lastClr="000000"/>
                </a:solidFill>
              </a:rPr>
              <a:t>20</a:t>
            </a:r>
            <a:r>
              <a:rPr kumimoji="1" lang="ja-JP" altLang="en-US" sz="1600" dirty="0" smtClean="0">
                <a:solidFill>
                  <a:sysClr val="windowText" lastClr="000000"/>
                </a:solidFill>
              </a:rPr>
              <a:t>カ所程度を継続して選定、合計</a:t>
            </a:r>
            <a:r>
              <a:rPr kumimoji="1" lang="en-US" altLang="ja-JP" sz="1600" dirty="0" smtClean="0">
                <a:solidFill>
                  <a:sysClr val="windowText" lastClr="000000"/>
                </a:solidFill>
              </a:rPr>
              <a:t>100</a:t>
            </a:r>
            <a:r>
              <a:rPr kumimoji="1" lang="ja-JP" altLang="en-US" sz="1600" dirty="0" smtClean="0">
                <a:solidFill>
                  <a:sysClr val="windowText" lastClr="000000"/>
                </a:solidFill>
              </a:rPr>
              <a:t>カ所程度選定</a:t>
            </a:r>
            <a:endParaRPr kumimoji="1" lang="en-US" altLang="ja-JP" sz="1600" dirty="0" smtClean="0">
              <a:solidFill>
                <a:sysClr val="windowText" lastClr="000000"/>
              </a:solidFill>
            </a:endParaRPr>
          </a:p>
          <a:p>
            <a:pPr>
              <a:lnSpc>
                <a:spcPts val="2500"/>
              </a:lnSpc>
            </a:pPr>
            <a:r>
              <a:rPr kumimoji="1" lang="ja-JP" altLang="en-US" sz="1600" dirty="0">
                <a:solidFill>
                  <a:sysClr val="windowText" lastClr="000000"/>
                </a:solidFill>
              </a:rPr>
              <a:t>　</a:t>
            </a:r>
            <a:r>
              <a:rPr kumimoji="1" lang="ja-JP" altLang="en-US" sz="1600" dirty="0" smtClean="0">
                <a:solidFill>
                  <a:sysClr val="windowText" lastClr="000000"/>
                </a:solidFill>
              </a:rPr>
              <a:t>（目安））</a:t>
            </a:r>
          </a:p>
          <a:p>
            <a:pPr>
              <a:lnSpc>
                <a:spcPts val="2500"/>
              </a:lnSpc>
            </a:pPr>
            <a:r>
              <a:rPr kumimoji="1" lang="ja-JP" altLang="en-US" sz="1600" dirty="0" smtClean="0">
                <a:solidFill>
                  <a:sysClr val="windowText" lastClr="000000"/>
                </a:solidFill>
              </a:rPr>
              <a:t>　・事務局の事前選定（応募件数による）</a:t>
            </a:r>
          </a:p>
          <a:p>
            <a:pPr>
              <a:lnSpc>
                <a:spcPts val="2500"/>
              </a:lnSpc>
            </a:pPr>
            <a:r>
              <a:rPr kumimoji="1" lang="ja-JP" altLang="en-US" sz="1600" dirty="0" smtClean="0">
                <a:solidFill>
                  <a:sysClr val="windowText" lastClr="000000"/>
                </a:solidFill>
              </a:rPr>
              <a:t>　・市町村への照会（ビュースポットに関する情報収集）</a:t>
            </a:r>
          </a:p>
          <a:p>
            <a:pPr>
              <a:lnSpc>
                <a:spcPts val="2500"/>
              </a:lnSpc>
            </a:pPr>
            <a:r>
              <a:rPr kumimoji="1" lang="ja-JP" altLang="en-US" sz="1600" dirty="0" smtClean="0">
                <a:solidFill>
                  <a:sysClr val="windowText" lastClr="000000"/>
                </a:solidFill>
              </a:rPr>
              <a:t>　・景観ビジョン推進部会で「選定の視点」に基づき選定</a:t>
            </a:r>
            <a:endParaRPr kumimoji="1" lang="ja-JP" altLang="en-US" sz="1600" dirty="0">
              <a:solidFill>
                <a:sysClr val="windowText" lastClr="000000"/>
              </a:solidFill>
            </a:endParaRPr>
          </a:p>
        </p:txBody>
      </p:sp>
      <p:sp>
        <p:nvSpPr>
          <p:cNvPr id="10" name="テキスト ボックス 4"/>
          <p:cNvSpPr txBox="1"/>
          <p:nvPr/>
        </p:nvSpPr>
        <p:spPr>
          <a:xfrm>
            <a:off x="5805713" y="563011"/>
            <a:ext cx="2929686" cy="479452"/>
          </a:xfrm>
          <a:prstGeom prst="rect">
            <a:avLst/>
          </a:prstGeom>
          <a:noFill/>
          <a:ln w="12700" cap="flat" cmpd="sng" algn="ctr">
            <a:noFill/>
            <a:prstDash val="solid"/>
            <a:miter lim="800000"/>
          </a:ln>
          <a:effectLst/>
        </p:spPr>
        <p:txBody>
          <a:bodyPr wrap="square" rtlCol="0" anchor="ctr" anchorCtr="0">
            <a:noAutofit/>
          </a:bodyPr>
          <a:lstStyle/>
          <a:p>
            <a:pPr algn="ctr">
              <a:lnSpc>
                <a:spcPts val="1500"/>
              </a:lnSpc>
              <a:spcAft>
                <a:spcPts val="0"/>
              </a:spcAft>
            </a:pPr>
            <a:r>
              <a:rPr lang="ja-JP" altLang="en-US" b="1" dirty="0">
                <a:solidFill>
                  <a:sysClr val="windowText" lastClr="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他</a:t>
            </a:r>
            <a:r>
              <a:rPr lang="ja-JP" altLang="en-US" b="1" dirty="0" smtClean="0">
                <a:solidFill>
                  <a:sysClr val="windowText" lastClr="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組織</a:t>
            </a:r>
            <a:r>
              <a:rPr lang="ja-JP" altLang="en-US" b="1" dirty="0">
                <a:solidFill>
                  <a:sysClr val="windowText" lastClr="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等</a:t>
            </a:r>
            <a:r>
              <a:rPr lang="ja-JP" altLang="en-US" b="1" dirty="0" smtClean="0">
                <a:solidFill>
                  <a:sysClr val="windowText" lastClr="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との連携</a:t>
            </a:r>
            <a:endParaRPr lang="ja-JP" b="1" dirty="0">
              <a:solidFill>
                <a:sysClr val="windowText" lastClr="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3" name="正方形/長方形 12"/>
          <p:cNvSpPr/>
          <p:nvPr/>
        </p:nvSpPr>
        <p:spPr>
          <a:xfrm>
            <a:off x="5805714" y="937707"/>
            <a:ext cx="2929685" cy="320765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pPr>
            <a:r>
              <a:rPr kumimoji="1" lang="ja-JP" altLang="en-US" sz="1600" dirty="0">
                <a:solidFill>
                  <a:sysClr val="windowText" lastClr="000000"/>
                </a:solidFill>
              </a:rPr>
              <a:t> ・建築関連団体等からの広報</a:t>
            </a:r>
          </a:p>
          <a:p>
            <a:pPr>
              <a:lnSpc>
                <a:spcPts val="2500"/>
              </a:lnSpc>
            </a:pPr>
            <a:r>
              <a:rPr kumimoji="1" lang="ja-JP" altLang="en-US" sz="1600" dirty="0" smtClean="0">
                <a:solidFill>
                  <a:sysClr val="windowText" lastClr="000000"/>
                </a:solidFill>
              </a:rPr>
              <a:t> ・</a:t>
            </a:r>
            <a:r>
              <a:rPr kumimoji="1" lang="ja-JP" altLang="en-US" sz="1600" dirty="0">
                <a:solidFill>
                  <a:sysClr val="windowText" lastClr="000000"/>
                </a:solidFill>
              </a:rPr>
              <a:t>市町村を通じた周知</a:t>
            </a:r>
          </a:p>
          <a:p>
            <a:pPr>
              <a:lnSpc>
                <a:spcPts val="2500"/>
              </a:lnSpc>
            </a:pPr>
            <a:r>
              <a:rPr kumimoji="1" lang="ja-JP" altLang="en-US" sz="1600" dirty="0" smtClean="0">
                <a:solidFill>
                  <a:sysClr val="windowText" lastClr="000000"/>
                </a:solidFill>
              </a:rPr>
              <a:t> ・</a:t>
            </a:r>
            <a:r>
              <a:rPr kumimoji="1" lang="ja-JP" altLang="en-US" sz="1600" dirty="0">
                <a:solidFill>
                  <a:sysClr val="windowText" lastClr="000000"/>
                </a:solidFill>
              </a:rPr>
              <a:t>大阪美しい景観づくり</a:t>
            </a:r>
            <a:r>
              <a:rPr kumimoji="1" lang="ja-JP" altLang="en-US" sz="1600" dirty="0" smtClean="0">
                <a:solidFill>
                  <a:sysClr val="windowText" lastClr="000000"/>
                </a:solidFill>
              </a:rPr>
              <a:t>推進会</a:t>
            </a:r>
            <a:endParaRPr kumimoji="1" lang="en-US" altLang="ja-JP" sz="1600" dirty="0" smtClean="0">
              <a:solidFill>
                <a:sysClr val="windowText" lastClr="000000"/>
              </a:solidFill>
            </a:endParaRPr>
          </a:p>
          <a:p>
            <a:pPr>
              <a:lnSpc>
                <a:spcPts val="2500"/>
              </a:lnSpc>
            </a:pPr>
            <a:r>
              <a:rPr kumimoji="1" lang="ja-JP" altLang="en-US" sz="1600" dirty="0">
                <a:solidFill>
                  <a:sysClr val="windowText" lastClr="000000"/>
                </a:solidFill>
              </a:rPr>
              <a:t>　</a:t>
            </a:r>
            <a:r>
              <a:rPr kumimoji="1" lang="ja-JP" altLang="en-US" sz="1600" dirty="0" smtClean="0">
                <a:solidFill>
                  <a:sysClr val="windowText" lastClr="000000"/>
                </a:solidFill>
              </a:rPr>
              <a:t>議</a:t>
            </a:r>
            <a:r>
              <a:rPr kumimoji="1" lang="ja-JP" altLang="en-US" sz="1600" dirty="0">
                <a:solidFill>
                  <a:sysClr val="windowText" lastClr="000000"/>
                </a:solidFill>
              </a:rPr>
              <a:t>を通じた周知（まちづくり</a:t>
            </a:r>
            <a:r>
              <a:rPr kumimoji="1" lang="ja-JP" altLang="en-US" sz="1600" dirty="0" smtClean="0">
                <a:solidFill>
                  <a:sysClr val="windowText" lastClr="000000"/>
                </a:solidFill>
              </a:rPr>
              <a:t>団</a:t>
            </a:r>
            <a:endParaRPr kumimoji="1" lang="en-US" altLang="ja-JP" sz="1600" dirty="0" smtClean="0">
              <a:solidFill>
                <a:sysClr val="windowText" lastClr="000000"/>
              </a:solidFill>
            </a:endParaRPr>
          </a:p>
          <a:p>
            <a:pPr>
              <a:lnSpc>
                <a:spcPts val="2500"/>
              </a:lnSpc>
            </a:pPr>
            <a:r>
              <a:rPr kumimoji="1" lang="ja-JP" altLang="en-US" sz="1600" dirty="0">
                <a:solidFill>
                  <a:sysClr val="windowText" lastClr="000000"/>
                </a:solidFill>
              </a:rPr>
              <a:t>　</a:t>
            </a:r>
            <a:r>
              <a:rPr kumimoji="1" lang="ja-JP" altLang="en-US" sz="1600" dirty="0" smtClean="0">
                <a:solidFill>
                  <a:sysClr val="windowText" lastClr="000000"/>
                </a:solidFill>
              </a:rPr>
              <a:t>体</a:t>
            </a:r>
            <a:r>
              <a:rPr kumimoji="1" lang="ja-JP" altLang="en-US" sz="1600" dirty="0">
                <a:solidFill>
                  <a:sysClr val="windowText" lastClr="000000"/>
                </a:solidFill>
              </a:rPr>
              <a:t>等への周知）</a:t>
            </a:r>
          </a:p>
          <a:p>
            <a:pPr>
              <a:lnSpc>
                <a:spcPts val="2500"/>
              </a:lnSpc>
            </a:pPr>
            <a:r>
              <a:rPr kumimoji="1" lang="ja-JP" altLang="en-US" sz="1600" dirty="0" smtClean="0">
                <a:solidFill>
                  <a:sysClr val="windowText" lastClr="000000"/>
                </a:solidFill>
              </a:rPr>
              <a:t> ・</a:t>
            </a:r>
            <a:r>
              <a:rPr kumimoji="1" lang="ja-JP" altLang="en-US" sz="1600" dirty="0">
                <a:solidFill>
                  <a:sysClr val="windowText" lastClr="000000"/>
                </a:solidFill>
              </a:rPr>
              <a:t>景観サポーターへの周知</a:t>
            </a:r>
          </a:p>
          <a:p>
            <a:pPr>
              <a:lnSpc>
                <a:spcPts val="2500"/>
              </a:lnSpc>
            </a:pPr>
            <a:r>
              <a:rPr kumimoji="1" lang="ja-JP" altLang="en-US" sz="1600" dirty="0" smtClean="0">
                <a:solidFill>
                  <a:sysClr val="windowText" lastClr="000000"/>
                </a:solidFill>
              </a:rPr>
              <a:t> ・</a:t>
            </a:r>
            <a:r>
              <a:rPr kumimoji="1" lang="ja-JP" altLang="en-US" sz="1600" dirty="0">
                <a:solidFill>
                  <a:sysClr val="windowText" lastClr="000000"/>
                </a:solidFill>
              </a:rPr>
              <a:t>大阪ミュージアムと</a:t>
            </a:r>
            <a:r>
              <a:rPr kumimoji="1" lang="ja-JP" altLang="en-US" sz="1600" dirty="0" smtClean="0">
                <a:solidFill>
                  <a:sysClr val="windowText" lastClr="000000"/>
                </a:solidFill>
              </a:rPr>
              <a:t>連携（視</a:t>
            </a:r>
            <a:endParaRPr kumimoji="1" lang="en-US" altLang="ja-JP" sz="1600" dirty="0" smtClean="0">
              <a:solidFill>
                <a:sysClr val="windowText" lastClr="000000"/>
              </a:solidFill>
            </a:endParaRPr>
          </a:p>
          <a:p>
            <a:pPr>
              <a:lnSpc>
                <a:spcPts val="2500"/>
              </a:lnSpc>
            </a:pPr>
            <a:r>
              <a:rPr kumimoji="1" lang="ja-JP" altLang="en-US" sz="1600" dirty="0">
                <a:solidFill>
                  <a:sysClr val="windowText" lastClr="000000"/>
                </a:solidFill>
              </a:rPr>
              <a:t>　</a:t>
            </a:r>
            <a:r>
              <a:rPr kumimoji="1" lang="ja-JP" altLang="en-US" sz="1600" dirty="0" smtClean="0">
                <a:solidFill>
                  <a:sysClr val="windowText" lastClr="000000"/>
                </a:solidFill>
              </a:rPr>
              <a:t>対象</a:t>
            </a:r>
            <a:r>
              <a:rPr kumimoji="1" lang="ja-JP" altLang="en-US" sz="1600" dirty="0">
                <a:solidFill>
                  <a:sysClr val="windowText" lastClr="000000"/>
                </a:solidFill>
              </a:rPr>
              <a:t>の参考例と</a:t>
            </a:r>
            <a:r>
              <a:rPr kumimoji="1" lang="ja-JP" altLang="en-US" sz="1600" dirty="0" smtClean="0">
                <a:solidFill>
                  <a:sysClr val="windowText" lastClr="000000"/>
                </a:solidFill>
              </a:rPr>
              <a:t>して、大阪</a:t>
            </a:r>
            <a:endParaRPr kumimoji="1" lang="en-US" altLang="ja-JP" sz="1600" dirty="0" smtClean="0">
              <a:solidFill>
                <a:sysClr val="windowText" lastClr="000000"/>
              </a:solidFill>
            </a:endParaRPr>
          </a:p>
          <a:p>
            <a:pPr>
              <a:lnSpc>
                <a:spcPts val="2500"/>
              </a:lnSpc>
            </a:pPr>
            <a:r>
              <a:rPr kumimoji="1" lang="ja-JP" altLang="en-US" sz="1600" dirty="0">
                <a:solidFill>
                  <a:sysClr val="windowText" lastClr="000000"/>
                </a:solidFill>
              </a:rPr>
              <a:t>　</a:t>
            </a:r>
            <a:r>
              <a:rPr kumimoji="1" lang="ja-JP" altLang="en-US" sz="1600" dirty="0" smtClean="0">
                <a:solidFill>
                  <a:sysClr val="windowText" lastClr="000000"/>
                </a:solidFill>
              </a:rPr>
              <a:t>ミュージアム</a:t>
            </a:r>
            <a:r>
              <a:rPr kumimoji="1" lang="ja-JP" altLang="en-US" sz="1600" dirty="0">
                <a:solidFill>
                  <a:sysClr val="windowText" lastClr="000000"/>
                </a:solidFill>
              </a:rPr>
              <a:t>登録物等を</a:t>
            </a:r>
            <a:r>
              <a:rPr kumimoji="1" lang="ja-JP" altLang="en-US" sz="1600" dirty="0" smtClean="0">
                <a:solidFill>
                  <a:sysClr val="windowText" lastClr="000000"/>
                </a:solidFill>
              </a:rPr>
              <a:t>提示）</a:t>
            </a:r>
            <a:endParaRPr kumimoji="1" lang="ja-JP" altLang="en-US" sz="1600" dirty="0">
              <a:solidFill>
                <a:sysClr val="windowText" lastClr="000000"/>
              </a:solidFill>
            </a:endParaRPr>
          </a:p>
        </p:txBody>
      </p:sp>
      <p:sp>
        <p:nvSpPr>
          <p:cNvPr id="4" name="左右矢印 3"/>
          <p:cNvSpPr/>
          <p:nvPr/>
        </p:nvSpPr>
        <p:spPr>
          <a:xfrm>
            <a:off x="5326739" y="2732907"/>
            <a:ext cx="537030" cy="34313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下矢印 14"/>
          <p:cNvSpPr/>
          <p:nvPr/>
        </p:nvSpPr>
        <p:spPr>
          <a:xfrm>
            <a:off x="580571" y="6438624"/>
            <a:ext cx="551543" cy="419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4"/>
          <p:cNvSpPr txBox="1"/>
          <p:nvPr/>
        </p:nvSpPr>
        <p:spPr>
          <a:xfrm>
            <a:off x="5805713" y="65385"/>
            <a:ext cx="2929686" cy="360000"/>
          </a:xfrm>
          <a:prstGeom prst="rect">
            <a:avLst/>
          </a:prstGeom>
          <a:noFill/>
          <a:ln w="12700" cap="flat" cmpd="sng" algn="ctr">
            <a:solidFill>
              <a:schemeClr val="tx1"/>
            </a:solidFill>
            <a:prstDash val="solid"/>
            <a:miter lim="800000"/>
          </a:ln>
          <a:effectLst/>
        </p:spPr>
        <p:txBody>
          <a:bodyPr wrap="square" rtlCol="0" anchor="ctr" anchorCtr="0">
            <a:noAutofit/>
          </a:bodyPr>
          <a:lstStyle/>
          <a:p>
            <a:pPr algn="ctr">
              <a:spcAft>
                <a:spcPts val="0"/>
              </a:spcAft>
            </a:pPr>
            <a:r>
              <a:rPr lang="ja-JP" altLang="en-US" sz="1600" b="1" dirty="0" smtClean="0">
                <a:solidFill>
                  <a:sysClr val="windowText" lastClr="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◆今後も継続して議論する事項</a:t>
            </a:r>
            <a:endParaRPr lang="ja-JP" sz="1600" b="1" dirty="0">
              <a:solidFill>
                <a:sysClr val="windowText" lastClr="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2" name="スライド番号プレースホルダー 1"/>
          <p:cNvSpPr>
            <a:spLocks noGrp="1"/>
          </p:cNvSpPr>
          <p:nvPr>
            <p:ph type="sldNum" sz="quarter" idx="12"/>
          </p:nvPr>
        </p:nvSpPr>
        <p:spPr>
          <a:xfrm>
            <a:off x="7086600" y="6492875"/>
            <a:ext cx="2057400" cy="365125"/>
          </a:xfrm>
        </p:spPr>
        <p:txBody>
          <a:bodyPr/>
          <a:lstStyle/>
          <a:p>
            <a:fld id="{8DDB306B-CB1A-4F92-AE18-14C2D5855DBA}" type="slidenum">
              <a:rPr kumimoji="1" lang="ja-JP" altLang="en-US" smtClean="0"/>
              <a:t>5</a:t>
            </a:fld>
            <a:endParaRPr kumimoji="1" lang="ja-JP" altLang="en-US"/>
          </a:p>
        </p:txBody>
      </p:sp>
    </p:spTree>
    <p:extLst>
      <p:ext uri="{BB962C8B-B14F-4D97-AF65-F5344CB8AC3E}">
        <p14:creationId xmlns:p14="http://schemas.microsoft.com/office/powerpoint/2010/main" val="3206049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08602" y="14517"/>
            <a:ext cx="5179397" cy="33037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600" dirty="0" smtClean="0">
                <a:solidFill>
                  <a:sysClr val="windowText" lastClr="000000"/>
                </a:solidFill>
              </a:rPr>
              <a:t> ［発信］</a:t>
            </a:r>
            <a:endParaRPr kumimoji="1" lang="en-US" altLang="ja-JP" sz="1600" dirty="0" smtClean="0">
              <a:solidFill>
                <a:sysClr val="windowText" lastClr="000000"/>
              </a:solidFill>
            </a:endParaRPr>
          </a:p>
          <a:p>
            <a:pPr>
              <a:lnSpc>
                <a:spcPts val="2500"/>
              </a:lnSpc>
            </a:pPr>
            <a:r>
              <a:rPr kumimoji="1" lang="ja-JP" altLang="en-US" sz="1600" dirty="0">
                <a:solidFill>
                  <a:sysClr val="windowText" lastClr="000000"/>
                </a:solidFill>
              </a:rPr>
              <a:t>　</a:t>
            </a:r>
            <a:r>
              <a:rPr kumimoji="1" lang="ja-JP" altLang="en-US" sz="1600" dirty="0" smtClean="0">
                <a:solidFill>
                  <a:sysClr val="windowText" lastClr="000000"/>
                </a:solidFill>
              </a:rPr>
              <a:t>発信に使用するツール</a:t>
            </a:r>
          </a:p>
          <a:p>
            <a:pPr>
              <a:lnSpc>
                <a:spcPts val="2500"/>
              </a:lnSpc>
            </a:pPr>
            <a:r>
              <a:rPr kumimoji="1" lang="ja-JP" altLang="en-US" sz="1600" dirty="0" smtClean="0">
                <a:solidFill>
                  <a:sysClr val="windowText" lastClr="000000"/>
                </a:solidFill>
              </a:rPr>
              <a:t>　　・府ホームページ（多言語化）、インスタグラムなど</a:t>
            </a:r>
          </a:p>
          <a:p>
            <a:pPr>
              <a:lnSpc>
                <a:spcPts val="2500"/>
              </a:lnSpc>
            </a:pPr>
            <a:r>
              <a:rPr kumimoji="1" lang="ja-JP" altLang="en-US" sz="1600" dirty="0" smtClean="0">
                <a:solidFill>
                  <a:sysClr val="windowText" lastClr="000000"/>
                </a:solidFill>
              </a:rPr>
              <a:t>　発信するコンテンツ</a:t>
            </a:r>
          </a:p>
          <a:p>
            <a:pPr>
              <a:lnSpc>
                <a:spcPts val="2500"/>
              </a:lnSpc>
            </a:pPr>
            <a:r>
              <a:rPr kumimoji="1" lang="ja-JP" altLang="en-US" sz="1600" dirty="0" smtClean="0">
                <a:solidFill>
                  <a:sysClr val="windowText" lastClr="000000"/>
                </a:solidFill>
              </a:rPr>
              <a:t>　　・ビュースポットから見たビューの写真</a:t>
            </a:r>
          </a:p>
          <a:p>
            <a:pPr>
              <a:lnSpc>
                <a:spcPts val="2500"/>
              </a:lnSpc>
            </a:pPr>
            <a:r>
              <a:rPr kumimoji="1" lang="ja-JP" altLang="en-US" sz="1600" dirty="0" smtClean="0">
                <a:solidFill>
                  <a:sysClr val="windowText" lastClr="000000"/>
                </a:solidFill>
              </a:rPr>
              <a:t>　　・ビュースポットの情報</a:t>
            </a:r>
            <a:endParaRPr kumimoji="1" lang="en-US" altLang="ja-JP" sz="1600" dirty="0" smtClean="0">
              <a:solidFill>
                <a:sysClr val="windowText" lastClr="000000"/>
              </a:solidFill>
            </a:endParaRPr>
          </a:p>
          <a:p>
            <a:pPr>
              <a:lnSpc>
                <a:spcPts val="2500"/>
              </a:lnSpc>
            </a:pPr>
            <a:r>
              <a:rPr kumimoji="1" lang="ja-JP" altLang="en-US" sz="1600" dirty="0">
                <a:solidFill>
                  <a:sysClr val="windowText" lastClr="000000"/>
                </a:solidFill>
              </a:rPr>
              <a:t>　</a:t>
            </a:r>
            <a:r>
              <a:rPr kumimoji="1" lang="ja-JP" altLang="en-US" sz="1600" dirty="0" smtClean="0">
                <a:solidFill>
                  <a:sysClr val="windowText" lastClr="000000"/>
                </a:solidFill>
              </a:rPr>
              <a:t>　（位置、おすすめ理由、アクセスなど）</a:t>
            </a:r>
          </a:p>
          <a:p>
            <a:pPr>
              <a:lnSpc>
                <a:spcPts val="2500"/>
              </a:lnSpc>
            </a:pPr>
            <a:r>
              <a:rPr kumimoji="1" lang="ja-JP" altLang="en-US" sz="1600" dirty="0" smtClean="0">
                <a:solidFill>
                  <a:sysClr val="windowText" lastClr="000000"/>
                </a:solidFill>
              </a:rPr>
              <a:t>　　・ビュースポットに関連する情報（季節や時間の異なる</a:t>
            </a:r>
            <a:endParaRPr kumimoji="1" lang="en-US" altLang="ja-JP" sz="1600" dirty="0" smtClean="0">
              <a:solidFill>
                <a:sysClr val="windowText" lastClr="000000"/>
              </a:solidFill>
            </a:endParaRPr>
          </a:p>
          <a:p>
            <a:pPr>
              <a:lnSpc>
                <a:spcPts val="2500"/>
              </a:lnSpc>
            </a:pPr>
            <a:r>
              <a:rPr kumimoji="1" lang="ja-JP" altLang="en-US" sz="1600" dirty="0" smtClean="0">
                <a:solidFill>
                  <a:sysClr val="windowText" lastClr="000000"/>
                </a:solidFill>
              </a:rPr>
              <a:t>　　　写真、祭りの様子、イベント、動画、観光情報）など</a:t>
            </a:r>
          </a:p>
          <a:p>
            <a:pPr>
              <a:lnSpc>
                <a:spcPts val="2500"/>
              </a:lnSpc>
            </a:pPr>
            <a:r>
              <a:rPr kumimoji="1" lang="ja-JP" altLang="en-US" sz="1600" b="1" dirty="0" smtClean="0">
                <a:solidFill>
                  <a:sysClr val="windowText" lastClr="000000"/>
                </a:solidFill>
              </a:rPr>
              <a:t>　◆現地に行きたいと思えるような発信</a:t>
            </a:r>
            <a:endParaRPr kumimoji="1" lang="ja-JP" altLang="en-US" sz="1600" b="1" dirty="0">
              <a:solidFill>
                <a:sysClr val="windowText" lastClr="000000"/>
              </a:solidFill>
            </a:endParaRPr>
          </a:p>
        </p:txBody>
      </p:sp>
      <p:sp>
        <p:nvSpPr>
          <p:cNvPr id="9" name="正方形/長方形 8"/>
          <p:cNvSpPr/>
          <p:nvPr/>
        </p:nvSpPr>
        <p:spPr>
          <a:xfrm>
            <a:off x="408602" y="3613111"/>
            <a:ext cx="5179398" cy="19458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pPr>
            <a:r>
              <a:rPr kumimoji="1" lang="ja-JP" altLang="en-US" sz="1600" b="1" dirty="0" smtClean="0">
                <a:solidFill>
                  <a:sysClr val="windowText" lastClr="000000"/>
                </a:solidFill>
              </a:rPr>
              <a:t>　◆</a:t>
            </a:r>
            <a:r>
              <a:rPr kumimoji="1" lang="ja-JP" altLang="en-US" sz="1600" b="1" dirty="0">
                <a:solidFill>
                  <a:sysClr val="windowText" lastClr="000000"/>
                </a:solidFill>
              </a:rPr>
              <a:t>選定されたビュースポットをどのように活用するか</a:t>
            </a:r>
          </a:p>
          <a:p>
            <a:pPr>
              <a:lnSpc>
                <a:spcPts val="2500"/>
              </a:lnSpc>
            </a:pPr>
            <a:r>
              <a:rPr kumimoji="1" lang="ja-JP" altLang="en-US" sz="1600" b="1" dirty="0" smtClean="0">
                <a:solidFill>
                  <a:sysClr val="windowText" lastClr="000000"/>
                </a:solidFill>
              </a:rPr>
              <a:t>　　・</a:t>
            </a:r>
            <a:r>
              <a:rPr kumimoji="1" lang="ja-JP" altLang="en-US" sz="1600" b="1" dirty="0">
                <a:solidFill>
                  <a:sysClr val="windowText" lastClr="000000"/>
                </a:solidFill>
              </a:rPr>
              <a:t>府民等の景観への興味･関心の向上</a:t>
            </a:r>
          </a:p>
          <a:p>
            <a:pPr>
              <a:lnSpc>
                <a:spcPts val="2500"/>
              </a:lnSpc>
            </a:pPr>
            <a:r>
              <a:rPr kumimoji="1" lang="ja-JP" altLang="en-US" sz="1600" b="1" dirty="0" smtClean="0">
                <a:solidFill>
                  <a:sysClr val="windowText" lastClr="000000"/>
                </a:solidFill>
              </a:rPr>
              <a:t>　　・</a:t>
            </a:r>
            <a:r>
              <a:rPr kumimoji="1" lang="ja-JP" altLang="en-US" sz="1600" b="1" dirty="0">
                <a:solidFill>
                  <a:sysClr val="windowText" lastClr="000000"/>
                </a:solidFill>
              </a:rPr>
              <a:t>景観行政の推進等</a:t>
            </a:r>
          </a:p>
          <a:p>
            <a:pPr>
              <a:lnSpc>
                <a:spcPts val="2500"/>
              </a:lnSpc>
            </a:pPr>
            <a:r>
              <a:rPr kumimoji="1" lang="ja-JP" altLang="en-US" sz="1600" b="1" dirty="0" smtClean="0">
                <a:solidFill>
                  <a:sysClr val="windowText" lastClr="000000"/>
                </a:solidFill>
              </a:rPr>
              <a:t>　　　（</a:t>
            </a:r>
            <a:r>
              <a:rPr kumimoji="1" lang="ja-JP" altLang="en-US" sz="1600" b="1" dirty="0">
                <a:solidFill>
                  <a:sysClr val="windowText" lastClr="000000"/>
                </a:solidFill>
              </a:rPr>
              <a:t>ビュースポットの整備、視対象の保全、</a:t>
            </a:r>
          </a:p>
          <a:p>
            <a:pPr>
              <a:lnSpc>
                <a:spcPts val="2500"/>
              </a:lnSpc>
            </a:pPr>
            <a:r>
              <a:rPr kumimoji="1" lang="ja-JP" altLang="en-US" sz="1600" b="1" dirty="0" smtClean="0">
                <a:solidFill>
                  <a:sysClr val="windowText" lastClr="000000"/>
                </a:solidFill>
              </a:rPr>
              <a:t>　　　公共</a:t>
            </a:r>
            <a:r>
              <a:rPr kumimoji="1" lang="ja-JP" altLang="en-US" sz="1600" b="1" dirty="0">
                <a:solidFill>
                  <a:sysClr val="windowText" lastClr="000000"/>
                </a:solidFill>
              </a:rPr>
              <a:t>事業における景観配慮の促進　など）</a:t>
            </a:r>
          </a:p>
          <a:p>
            <a:pPr>
              <a:lnSpc>
                <a:spcPts val="2500"/>
              </a:lnSpc>
            </a:pPr>
            <a:r>
              <a:rPr kumimoji="1" lang="ja-JP" altLang="en-US" sz="1600" b="1" dirty="0">
                <a:solidFill>
                  <a:sysClr val="windowText" lastClr="000000"/>
                </a:solidFill>
              </a:rPr>
              <a:t>　</a:t>
            </a:r>
            <a:r>
              <a:rPr kumimoji="1" lang="ja-JP" altLang="en-US" sz="1600" b="1" dirty="0" smtClean="0">
                <a:solidFill>
                  <a:sysClr val="windowText" lastClr="000000"/>
                </a:solidFill>
              </a:rPr>
              <a:t>　・</a:t>
            </a:r>
            <a:r>
              <a:rPr kumimoji="1" lang="ja-JP" altLang="en-US" sz="1600" b="1" dirty="0">
                <a:solidFill>
                  <a:sysClr val="windowText" lastClr="000000"/>
                </a:solidFill>
              </a:rPr>
              <a:t>定住促進、観光振興</a:t>
            </a:r>
          </a:p>
        </p:txBody>
      </p:sp>
      <p:sp>
        <p:nvSpPr>
          <p:cNvPr id="13" name="正方形/長方形 12"/>
          <p:cNvSpPr/>
          <p:nvPr/>
        </p:nvSpPr>
        <p:spPr>
          <a:xfrm>
            <a:off x="5805714" y="18616"/>
            <a:ext cx="2929685" cy="329967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600" b="1" dirty="0">
                <a:solidFill>
                  <a:sysClr val="windowText" lastClr="000000"/>
                </a:solidFill>
              </a:rPr>
              <a:t> ◆市町村との連携</a:t>
            </a:r>
          </a:p>
          <a:p>
            <a:pPr>
              <a:lnSpc>
                <a:spcPct val="150000"/>
              </a:lnSpc>
            </a:pPr>
            <a:r>
              <a:rPr kumimoji="1" lang="ja-JP" altLang="en-US" sz="1600" b="1" dirty="0" smtClean="0">
                <a:solidFill>
                  <a:sysClr val="windowText" lastClr="000000"/>
                </a:solidFill>
              </a:rPr>
              <a:t> ◆</a:t>
            </a:r>
            <a:r>
              <a:rPr kumimoji="1" lang="ja-JP" altLang="en-US" sz="1600" b="1" dirty="0">
                <a:solidFill>
                  <a:sysClr val="windowText" lastClr="000000"/>
                </a:solidFill>
              </a:rPr>
              <a:t>民間企業等との連携</a:t>
            </a:r>
          </a:p>
          <a:p>
            <a:pPr>
              <a:lnSpc>
                <a:spcPct val="150000"/>
              </a:lnSpc>
            </a:pPr>
            <a:r>
              <a:rPr kumimoji="1" lang="ja-JP" altLang="en-US" sz="1600" dirty="0" smtClean="0">
                <a:solidFill>
                  <a:sysClr val="windowText" lastClr="000000"/>
                </a:solidFill>
              </a:rPr>
              <a:t> ・</a:t>
            </a:r>
            <a:r>
              <a:rPr kumimoji="1" lang="ja-JP" altLang="en-US" sz="1600" dirty="0">
                <a:solidFill>
                  <a:sysClr val="windowText" lastClr="000000"/>
                </a:solidFill>
              </a:rPr>
              <a:t>大阪ミュージアムと連携</a:t>
            </a:r>
            <a:r>
              <a:rPr kumimoji="1" lang="ja-JP" altLang="en-US" sz="1600" dirty="0" smtClean="0">
                <a:solidFill>
                  <a:sysClr val="windowText" lastClr="000000"/>
                </a:solidFill>
              </a:rPr>
              <a:t>した</a:t>
            </a:r>
            <a:endParaRPr kumimoji="1" lang="en-US" altLang="ja-JP" sz="1600" dirty="0" smtClean="0">
              <a:solidFill>
                <a:sysClr val="windowText" lastClr="000000"/>
              </a:solidFill>
            </a:endParaRPr>
          </a:p>
          <a:p>
            <a:pPr>
              <a:lnSpc>
                <a:spcPct val="150000"/>
              </a:lnSpc>
            </a:pPr>
            <a:r>
              <a:rPr kumimoji="1" lang="ja-JP" altLang="en-US" sz="1600" dirty="0" smtClean="0">
                <a:solidFill>
                  <a:sysClr val="windowText" lastClr="000000"/>
                </a:solidFill>
              </a:rPr>
              <a:t>　発信（新た</a:t>
            </a:r>
            <a:r>
              <a:rPr kumimoji="1" lang="ja-JP" altLang="en-US" sz="1600" dirty="0">
                <a:solidFill>
                  <a:sysClr val="windowText" lastClr="000000"/>
                </a:solidFill>
              </a:rPr>
              <a:t>に良い視対象が</a:t>
            </a:r>
            <a:r>
              <a:rPr kumimoji="1" lang="ja-JP" altLang="en-US" sz="1600" dirty="0" smtClean="0">
                <a:solidFill>
                  <a:sysClr val="windowText" lastClr="000000"/>
                </a:solidFill>
              </a:rPr>
              <a:t>発</a:t>
            </a:r>
            <a:endParaRPr kumimoji="1" lang="en-US" altLang="ja-JP" sz="1600" dirty="0" smtClean="0">
              <a:solidFill>
                <a:sysClr val="windowText" lastClr="000000"/>
              </a:solidFill>
            </a:endParaRPr>
          </a:p>
          <a:p>
            <a:pPr>
              <a:lnSpc>
                <a:spcPct val="150000"/>
              </a:lnSpc>
            </a:pPr>
            <a:r>
              <a:rPr kumimoji="1" lang="ja-JP" altLang="en-US" sz="1600" dirty="0">
                <a:solidFill>
                  <a:sysClr val="windowText" lastClr="000000"/>
                </a:solidFill>
              </a:rPr>
              <a:t>　</a:t>
            </a:r>
            <a:r>
              <a:rPr kumimoji="1" lang="ja-JP" altLang="en-US" sz="1600" dirty="0" err="1" smtClean="0">
                <a:solidFill>
                  <a:sysClr val="windowText" lastClr="000000"/>
                </a:solidFill>
              </a:rPr>
              <a:t>掘</a:t>
            </a:r>
            <a:r>
              <a:rPr kumimoji="1" lang="ja-JP" altLang="en-US" sz="1600" dirty="0" err="1">
                <a:solidFill>
                  <a:sysClr val="windowText" lastClr="000000"/>
                </a:solidFill>
              </a:rPr>
              <a:t>された</a:t>
            </a:r>
            <a:r>
              <a:rPr kumimoji="1" lang="ja-JP" altLang="en-US" sz="1600" dirty="0">
                <a:solidFill>
                  <a:sysClr val="windowText" lastClr="000000"/>
                </a:solidFill>
              </a:rPr>
              <a:t>場合は</a:t>
            </a:r>
            <a:r>
              <a:rPr kumimoji="1" lang="ja-JP" altLang="en-US" sz="1600" dirty="0" smtClean="0">
                <a:solidFill>
                  <a:sysClr val="windowText" lastClr="000000"/>
                </a:solidFill>
              </a:rPr>
              <a:t>ミュージアム</a:t>
            </a:r>
            <a:endParaRPr kumimoji="1" lang="en-US" altLang="ja-JP" sz="1600" dirty="0" smtClean="0">
              <a:solidFill>
                <a:sysClr val="windowText" lastClr="000000"/>
              </a:solidFill>
            </a:endParaRPr>
          </a:p>
          <a:p>
            <a:pPr>
              <a:lnSpc>
                <a:spcPct val="150000"/>
              </a:lnSpc>
            </a:pPr>
            <a:r>
              <a:rPr kumimoji="1" lang="ja-JP" altLang="en-US" sz="1600" dirty="0">
                <a:solidFill>
                  <a:sysClr val="windowText" lastClr="000000"/>
                </a:solidFill>
              </a:rPr>
              <a:t>　</a:t>
            </a:r>
            <a:r>
              <a:rPr kumimoji="1" lang="ja-JP" altLang="en-US" sz="1600" dirty="0" smtClean="0">
                <a:solidFill>
                  <a:sysClr val="windowText" lastClr="000000"/>
                </a:solidFill>
              </a:rPr>
              <a:t>へ登録）</a:t>
            </a:r>
            <a:endParaRPr kumimoji="1" lang="ja-JP" altLang="en-US" sz="1600" dirty="0">
              <a:solidFill>
                <a:sysClr val="windowText" lastClr="000000"/>
              </a:solidFill>
            </a:endParaRPr>
          </a:p>
          <a:p>
            <a:pPr>
              <a:lnSpc>
                <a:spcPct val="150000"/>
              </a:lnSpc>
            </a:pPr>
            <a:r>
              <a:rPr kumimoji="1" lang="ja-JP" altLang="en-US" sz="1600" dirty="0" smtClean="0">
                <a:solidFill>
                  <a:sysClr val="windowText" lastClr="000000"/>
                </a:solidFill>
              </a:rPr>
              <a:t> ・</a:t>
            </a:r>
            <a:r>
              <a:rPr kumimoji="1" lang="ja-JP" altLang="en-US" sz="1600" dirty="0">
                <a:solidFill>
                  <a:sysClr val="windowText" lastClr="000000"/>
                </a:solidFill>
              </a:rPr>
              <a:t>市町村や民間と連携</a:t>
            </a:r>
            <a:r>
              <a:rPr kumimoji="1" lang="ja-JP" altLang="en-US" sz="1600" dirty="0" smtClean="0">
                <a:solidFill>
                  <a:sysClr val="windowText" lastClr="000000"/>
                </a:solidFill>
              </a:rPr>
              <a:t>した　　　</a:t>
            </a:r>
            <a:endParaRPr kumimoji="1" lang="en-US" altLang="ja-JP" sz="1600" dirty="0" smtClean="0">
              <a:solidFill>
                <a:sysClr val="windowText" lastClr="000000"/>
              </a:solidFill>
            </a:endParaRPr>
          </a:p>
          <a:p>
            <a:pPr>
              <a:lnSpc>
                <a:spcPct val="150000"/>
              </a:lnSpc>
            </a:pPr>
            <a:r>
              <a:rPr kumimoji="1" lang="ja-JP" altLang="en-US" sz="1600" dirty="0">
                <a:solidFill>
                  <a:sysClr val="windowText" lastClr="000000"/>
                </a:solidFill>
              </a:rPr>
              <a:t>　</a:t>
            </a:r>
            <a:r>
              <a:rPr kumimoji="1" lang="ja-JP" altLang="en-US" sz="1600" dirty="0" smtClean="0">
                <a:solidFill>
                  <a:sysClr val="windowText" lastClr="000000"/>
                </a:solidFill>
              </a:rPr>
              <a:t>ビュースポットカード</a:t>
            </a:r>
            <a:r>
              <a:rPr kumimoji="1" lang="ja-JP" altLang="en-US" sz="1600" dirty="0">
                <a:solidFill>
                  <a:sysClr val="windowText" lastClr="000000"/>
                </a:solidFill>
              </a:rPr>
              <a:t>の活用</a:t>
            </a:r>
            <a:r>
              <a:rPr kumimoji="1" lang="ja-JP" altLang="en-US" sz="1600" dirty="0" smtClean="0">
                <a:solidFill>
                  <a:sysClr val="windowText" lastClr="000000"/>
                </a:solidFill>
              </a:rPr>
              <a:t>に</a:t>
            </a:r>
            <a:endParaRPr kumimoji="1" lang="en-US" altLang="ja-JP" sz="1600" dirty="0" smtClean="0">
              <a:solidFill>
                <a:sysClr val="windowText" lastClr="000000"/>
              </a:solidFill>
            </a:endParaRPr>
          </a:p>
          <a:p>
            <a:pPr>
              <a:lnSpc>
                <a:spcPct val="150000"/>
              </a:lnSpc>
            </a:pPr>
            <a:r>
              <a:rPr kumimoji="1" lang="ja-JP" altLang="en-US" sz="1600" dirty="0">
                <a:solidFill>
                  <a:sysClr val="windowText" lastClr="000000"/>
                </a:solidFill>
              </a:rPr>
              <a:t>　</a:t>
            </a:r>
            <a:r>
              <a:rPr kumimoji="1" lang="ja-JP" altLang="en-US" sz="1600" dirty="0" smtClean="0">
                <a:solidFill>
                  <a:sysClr val="windowText" lastClr="000000"/>
                </a:solidFill>
              </a:rPr>
              <a:t>より</a:t>
            </a:r>
            <a:r>
              <a:rPr kumimoji="1" lang="ja-JP" altLang="en-US" sz="1600" dirty="0">
                <a:solidFill>
                  <a:sysClr val="windowText" lastClr="000000"/>
                </a:solidFill>
              </a:rPr>
              <a:t>現地への来訪を誘導</a:t>
            </a:r>
          </a:p>
        </p:txBody>
      </p:sp>
      <p:sp>
        <p:nvSpPr>
          <p:cNvPr id="4" name="左右矢印 3"/>
          <p:cNvSpPr/>
          <p:nvPr/>
        </p:nvSpPr>
        <p:spPr>
          <a:xfrm>
            <a:off x="5355767" y="1436440"/>
            <a:ext cx="537030" cy="34313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二等辺三角形 10"/>
          <p:cNvSpPr/>
          <p:nvPr/>
        </p:nvSpPr>
        <p:spPr>
          <a:xfrm rot="10800000">
            <a:off x="2250525" y="3368082"/>
            <a:ext cx="1495550" cy="216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 name="正方形/長方形 11"/>
          <p:cNvSpPr/>
          <p:nvPr/>
        </p:nvSpPr>
        <p:spPr>
          <a:xfrm>
            <a:off x="5805714" y="3613112"/>
            <a:ext cx="2929685" cy="111439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600" b="1" dirty="0" smtClean="0">
                <a:solidFill>
                  <a:sysClr val="windowText" lastClr="000000"/>
                </a:solidFill>
              </a:rPr>
              <a:t>  </a:t>
            </a:r>
            <a:r>
              <a:rPr kumimoji="1" lang="ja-JP" altLang="en-US" sz="1600" dirty="0">
                <a:solidFill>
                  <a:sysClr val="windowText" lastClr="000000"/>
                </a:solidFill>
              </a:rPr>
              <a:t>・建築関連団体等による</a:t>
            </a:r>
            <a:r>
              <a:rPr kumimoji="1" lang="ja-JP" altLang="en-US" sz="1600" dirty="0" smtClean="0">
                <a:solidFill>
                  <a:sysClr val="windowText" lastClr="000000"/>
                </a:solidFill>
              </a:rPr>
              <a:t>まち</a:t>
            </a:r>
            <a:endParaRPr kumimoji="1" lang="en-US" altLang="ja-JP" sz="1600" dirty="0" smtClean="0">
              <a:solidFill>
                <a:sysClr val="windowText" lastClr="000000"/>
              </a:solidFill>
            </a:endParaRPr>
          </a:p>
          <a:p>
            <a:pPr>
              <a:lnSpc>
                <a:spcPct val="150000"/>
              </a:lnSpc>
            </a:pPr>
            <a:r>
              <a:rPr kumimoji="1" lang="ja-JP" altLang="en-US" sz="1600" dirty="0">
                <a:solidFill>
                  <a:sysClr val="windowText" lastClr="000000"/>
                </a:solidFill>
              </a:rPr>
              <a:t>　</a:t>
            </a:r>
            <a:r>
              <a:rPr kumimoji="1" lang="ja-JP" altLang="en-US" sz="1600" dirty="0" smtClean="0">
                <a:solidFill>
                  <a:sysClr val="windowText" lastClr="000000"/>
                </a:solidFill>
              </a:rPr>
              <a:t>あるき</a:t>
            </a:r>
            <a:r>
              <a:rPr kumimoji="1" lang="ja-JP" altLang="en-US" sz="1600" dirty="0">
                <a:solidFill>
                  <a:sysClr val="windowText" lastClr="000000"/>
                </a:solidFill>
              </a:rPr>
              <a:t>の実施</a:t>
            </a:r>
          </a:p>
          <a:p>
            <a:pPr>
              <a:lnSpc>
                <a:spcPct val="150000"/>
              </a:lnSpc>
            </a:pPr>
            <a:r>
              <a:rPr kumimoji="1" lang="ja-JP" altLang="en-US" sz="1600" b="1" dirty="0" smtClean="0">
                <a:solidFill>
                  <a:sysClr val="windowText" lastClr="000000"/>
                </a:solidFill>
              </a:rPr>
              <a:t> ◆</a:t>
            </a:r>
            <a:r>
              <a:rPr kumimoji="1" lang="ja-JP" altLang="en-US" sz="1600" b="1" dirty="0">
                <a:solidFill>
                  <a:sysClr val="windowText" lastClr="000000"/>
                </a:solidFill>
              </a:rPr>
              <a:t>他組織等との連携</a:t>
            </a:r>
          </a:p>
        </p:txBody>
      </p:sp>
      <p:sp>
        <p:nvSpPr>
          <p:cNvPr id="14" name="左右矢印 13"/>
          <p:cNvSpPr/>
          <p:nvPr/>
        </p:nvSpPr>
        <p:spPr>
          <a:xfrm>
            <a:off x="5355767" y="4160477"/>
            <a:ext cx="537030" cy="34313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21"/>
          <p:cNvSpPr txBox="1"/>
          <p:nvPr/>
        </p:nvSpPr>
        <p:spPr>
          <a:xfrm>
            <a:off x="408603" y="6072477"/>
            <a:ext cx="8326796" cy="744109"/>
          </a:xfrm>
          <a:prstGeom prst="rect">
            <a:avLst/>
          </a:prstGeom>
          <a:solidFill>
            <a:sysClr val="window" lastClr="FFFFFF"/>
          </a:solidFill>
          <a:ln w="6350">
            <a:solidFill>
              <a:prstClr val="black"/>
            </a:solidFill>
            <a:prstDash val="dash"/>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2500"/>
              </a:lnSpc>
              <a:spcAft>
                <a:spcPts val="0"/>
              </a:spcAft>
            </a:pPr>
            <a:r>
              <a:rPr lang="ja-JP" sz="1600" b="1" kern="100" dirty="0">
                <a:effectLst/>
                <a:latin typeface="+mn-ea"/>
                <a:cs typeface="Times New Roman" panose="02020603050405020304" pitchFamily="18" charset="0"/>
              </a:rPr>
              <a:t>【モニタリング】</a:t>
            </a:r>
          </a:p>
          <a:p>
            <a:pPr indent="133350" algn="just">
              <a:lnSpc>
                <a:spcPts val="2500"/>
              </a:lnSpc>
              <a:spcAft>
                <a:spcPts val="0"/>
              </a:spcAft>
            </a:pPr>
            <a:r>
              <a:rPr lang="ja-JP" sz="1600" kern="100" dirty="0">
                <a:effectLst/>
                <a:latin typeface="+mn-ea"/>
                <a:cs typeface="Times New Roman" panose="02020603050405020304" pitchFamily="18" charset="0"/>
              </a:rPr>
              <a:t>・ビュースポットから見る景観の変化（新たに阻害要因が発生していないか等）を定期的に確認</a:t>
            </a:r>
          </a:p>
        </p:txBody>
      </p:sp>
      <p:sp>
        <p:nvSpPr>
          <p:cNvPr id="17" name="下矢印 16"/>
          <p:cNvSpPr/>
          <p:nvPr/>
        </p:nvSpPr>
        <p:spPr>
          <a:xfrm>
            <a:off x="580571" y="5602514"/>
            <a:ext cx="551543" cy="419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7086600" y="6502049"/>
            <a:ext cx="2057400" cy="365125"/>
          </a:xfrm>
        </p:spPr>
        <p:txBody>
          <a:bodyPr/>
          <a:lstStyle/>
          <a:p>
            <a:fld id="{8DDB306B-CB1A-4F92-AE18-14C2D5855DBA}" type="slidenum">
              <a:rPr kumimoji="1" lang="ja-JP" altLang="en-US" smtClean="0"/>
              <a:t>6</a:t>
            </a:fld>
            <a:endParaRPr kumimoji="1" lang="ja-JP" altLang="en-US"/>
          </a:p>
        </p:txBody>
      </p:sp>
    </p:spTree>
    <p:extLst>
      <p:ext uri="{BB962C8B-B14F-4D97-AF65-F5344CB8AC3E}">
        <p14:creationId xmlns:p14="http://schemas.microsoft.com/office/powerpoint/2010/main" val="3301949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08602" y="691085"/>
            <a:ext cx="8326796" cy="1910779"/>
          </a:xfrm>
          <a:prstGeom prst="rect">
            <a:avLst/>
          </a:prstGeom>
          <a:noFill/>
          <a:ln w="12700">
            <a:solidFill>
              <a:schemeClr val="tx1"/>
            </a:solidFill>
          </a:ln>
        </p:spPr>
        <p:txBody>
          <a:bodyPr wrap="square" rtlCol="0">
            <a:spAutoFit/>
          </a:bodyPr>
          <a:lstStyle/>
          <a:p>
            <a:pPr lvl="0">
              <a:lnSpc>
                <a:spcPct val="150000"/>
              </a:lnSpc>
            </a:pPr>
            <a:r>
              <a:rPr kumimoji="1" lang="ja-JP" altLang="en-US" sz="1600" b="1" dirty="0">
                <a:solidFill>
                  <a:prstClr val="black"/>
                </a:solidFill>
                <a:latin typeface="ＭＳ Ｐゴシック" panose="020B0600070205080204" pitchFamily="50" charset="-128"/>
              </a:rPr>
              <a:t>１</a:t>
            </a:r>
            <a:r>
              <a:rPr kumimoji="1" lang="ja-JP" altLang="en-US" sz="1600" b="1" dirty="0" smtClean="0">
                <a:solidFill>
                  <a:prstClr val="black"/>
                </a:solidFill>
                <a:latin typeface="ＭＳ Ｐゴシック" panose="020B0600070205080204" pitchFamily="50" charset="-128"/>
              </a:rPr>
              <a:t>．募集</a:t>
            </a:r>
            <a:r>
              <a:rPr kumimoji="1" lang="ja-JP" altLang="en-US" sz="1600" b="1" dirty="0">
                <a:solidFill>
                  <a:prstClr val="black"/>
                </a:solidFill>
                <a:latin typeface="ＭＳ Ｐゴシック" panose="020B0600070205080204" pitchFamily="50" charset="-128"/>
              </a:rPr>
              <a:t>するビュースポット</a:t>
            </a:r>
            <a:endParaRPr kumimoji="1" lang="ja-JP" altLang="en-US" sz="1600" b="1" dirty="0" smtClean="0">
              <a:solidFill>
                <a:prstClr val="black"/>
              </a:solidFill>
              <a:latin typeface="ＭＳ Ｐゴシック" panose="020B0600070205080204" pitchFamily="50" charset="-128"/>
            </a:endParaRPr>
          </a:p>
          <a:p>
            <a:pPr marL="361950" lvl="0" indent="-190500">
              <a:lnSpc>
                <a:spcPts val="2500"/>
              </a:lnSpc>
              <a:buFont typeface="Wingdings" panose="05000000000000000000" pitchFamily="2" charset="2"/>
              <a:buChar char="Ø"/>
            </a:pPr>
            <a:r>
              <a:rPr kumimoji="1" lang="ja-JP" altLang="en-US" sz="1600" dirty="0">
                <a:solidFill>
                  <a:prstClr val="black"/>
                </a:solidFill>
                <a:latin typeface="ＭＳ Ｐゴシック" panose="020B0600070205080204" pitchFamily="50" charset="-128"/>
              </a:rPr>
              <a:t>まちなみ、建物、道路、橋などの</a:t>
            </a:r>
            <a:r>
              <a:rPr kumimoji="1" lang="ja-JP" altLang="en-US" sz="1600" dirty="0" smtClean="0">
                <a:solidFill>
                  <a:prstClr val="black"/>
                </a:solidFill>
                <a:latin typeface="ＭＳ Ｐゴシック" panose="020B0600070205080204" pitchFamily="50" charset="-128"/>
              </a:rPr>
              <a:t>建造物や、</a:t>
            </a:r>
            <a:r>
              <a:rPr kumimoji="1" lang="ja-JP" altLang="en-US" sz="1600" dirty="0">
                <a:solidFill>
                  <a:prstClr val="black"/>
                </a:solidFill>
                <a:latin typeface="ＭＳ Ｐゴシック" panose="020B0600070205080204" pitchFamily="50" charset="-128"/>
              </a:rPr>
              <a:t>海、山、川、樹木などの自然と</a:t>
            </a:r>
            <a:r>
              <a:rPr kumimoji="1" lang="ja-JP" altLang="en-US" sz="1600" dirty="0" smtClean="0">
                <a:solidFill>
                  <a:prstClr val="black"/>
                </a:solidFill>
                <a:latin typeface="ＭＳ Ｐゴシック" panose="020B0600070205080204" pitchFamily="50" charset="-128"/>
              </a:rPr>
              <a:t>いった、様々</a:t>
            </a:r>
            <a:r>
              <a:rPr kumimoji="1" lang="ja-JP" altLang="en-US" sz="1600" dirty="0">
                <a:solidFill>
                  <a:prstClr val="black"/>
                </a:solidFill>
                <a:latin typeface="ＭＳ Ｐゴシック" panose="020B0600070205080204" pitchFamily="50" charset="-128"/>
              </a:rPr>
              <a:t>な景観資源を美しく眺めることができる場所のうち、下記の要件にあてはまるもの</a:t>
            </a:r>
            <a:r>
              <a:rPr kumimoji="1" lang="ja-JP" altLang="en-US" sz="1600" dirty="0" smtClean="0">
                <a:solidFill>
                  <a:prstClr val="black"/>
                </a:solidFill>
                <a:latin typeface="ＭＳ Ｐゴシック" panose="020B0600070205080204" pitchFamily="50" charset="-128"/>
              </a:rPr>
              <a:t>を募集</a:t>
            </a:r>
            <a:endParaRPr kumimoji="1" lang="en-US" altLang="ja-JP" sz="1600" dirty="0" smtClean="0">
              <a:solidFill>
                <a:prstClr val="black"/>
              </a:solidFill>
              <a:latin typeface="ＭＳ Ｐゴシック" panose="020B0600070205080204" pitchFamily="50" charset="-128"/>
            </a:endParaRPr>
          </a:p>
          <a:p>
            <a:pPr marL="171450" lvl="0">
              <a:lnSpc>
                <a:spcPts val="2100"/>
              </a:lnSpc>
            </a:pPr>
            <a:r>
              <a:rPr kumimoji="1" lang="ja-JP" altLang="en-US" sz="1600" dirty="0">
                <a:solidFill>
                  <a:prstClr val="black"/>
                </a:solidFill>
                <a:latin typeface="ＭＳ Ｐゴシック" panose="020B0600070205080204" pitchFamily="50" charset="-128"/>
              </a:rPr>
              <a:t>　・ビュースポットが大阪府内にあること</a:t>
            </a:r>
            <a:endParaRPr kumimoji="1" lang="en-US"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171450" lvl="0">
              <a:lnSpc>
                <a:spcPts val="2100"/>
              </a:lnSpc>
            </a:pPr>
            <a:r>
              <a:rPr kumimoji="1" lang="ja-JP" altLang="en-US" sz="1600" dirty="0">
                <a:solidFill>
                  <a:prstClr val="black"/>
                </a:solidFill>
                <a:latin typeface="ＭＳ Ｐゴシック" panose="020B0600070205080204" pitchFamily="50" charset="-128"/>
                <a:ea typeface="ＭＳ Ｐゴシック" panose="020B0600070205080204" pitchFamily="50" charset="-128"/>
              </a:rPr>
              <a:t>　</a:t>
            </a:r>
            <a:r>
              <a:rPr kumimoji="1" lang="ja-JP" altLang="en-US" sz="1600" dirty="0">
                <a:solidFill>
                  <a:prstClr val="black"/>
                </a:solidFill>
                <a:latin typeface="ＭＳ Ｐゴシック" panose="020B0600070205080204" pitchFamily="50" charset="-128"/>
              </a:rPr>
              <a:t>・ビュースポットが適切に維持管理されていること</a:t>
            </a:r>
            <a:endParaRPr kumimoji="1" lang="en-US" altLang="ja-JP" sz="1600" dirty="0" smtClean="0">
              <a:solidFill>
                <a:prstClr val="black"/>
              </a:solidFill>
              <a:latin typeface="ＭＳ Ｐゴシック" panose="020B0600070205080204" pitchFamily="50" charset="-128"/>
              <a:ea typeface="ＭＳ Ｐゴシック" panose="020B0600070205080204" pitchFamily="50" charset="-128"/>
            </a:endParaRPr>
          </a:p>
          <a:p>
            <a:pPr marL="171450" lvl="0">
              <a:lnSpc>
                <a:spcPts val="2100"/>
              </a:lnSpc>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　</a:t>
            </a:r>
            <a:r>
              <a:rPr kumimoji="1" lang="ja-JP" altLang="en-US" sz="1600" dirty="0">
                <a:solidFill>
                  <a:prstClr val="black"/>
                </a:solidFill>
                <a:latin typeface="ＭＳ Ｐゴシック" panose="020B0600070205080204" pitchFamily="50" charset="-128"/>
              </a:rPr>
              <a:t>・ビュースポットへの立ち入りが禁止されていない場所であること（有料か無料か</a:t>
            </a:r>
            <a:r>
              <a:rPr kumimoji="1" lang="ja-JP" altLang="en-US" sz="1600" dirty="0" smtClean="0">
                <a:solidFill>
                  <a:prstClr val="black"/>
                </a:solidFill>
                <a:latin typeface="ＭＳ Ｐゴシック" panose="020B0600070205080204" pitchFamily="50" charset="-128"/>
              </a:rPr>
              <a:t>は</a:t>
            </a:r>
            <a:r>
              <a:rPr kumimoji="1" lang="ja-JP" altLang="en-US" sz="1600" dirty="0">
                <a:solidFill>
                  <a:prstClr val="black"/>
                </a:solidFill>
                <a:latin typeface="ＭＳ Ｐゴシック" panose="020B0600070205080204" pitchFamily="50" charset="-128"/>
              </a:rPr>
              <a:t>不問</a:t>
            </a:r>
            <a:r>
              <a:rPr kumimoji="1" lang="ja-JP" altLang="en-US" sz="1600" dirty="0" smtClean="0">
                <a:solidFill>
                  <a:prstClr val="black"/>
                </a:solidFill>
                <a:latin typeface="ＭＳ Ｐゴシック" panose="020B0600070205080204" pitchFamily="50" charset="-128"/>
              </a:rPr>
              <a:t>）</a:t>
            </a:r>
            <a:endPar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5" name="テキスト ボックス 4"/>
          <p:cNvSpPr txBox="1"/>
          <p:nvPr/>
        </p:nvSpPr>
        <p:spPr>
          <a:xfrm>
            <a:off x="408602" y="2739893"/>
            <a:ext cx="8326796" cy="3988271"/>
          </a:xfrm>
          <a:prstGeom prst="rect">
            <a:avLst/>
          </a:prstGeom>
          <a:noFill/>
          <a:ln w="12700">
            <a:solidFill>
              <a:schemeClr val="tx1"/>
            </a:solidFill>
          </a:ln>
        </p:spPr>
        <p:txBody>
          <a:bodyPr wrap="square" rtlCol="0">
            <a:spAutoFit/>
          </a:bodyPr>
          <a:lstStyle/>
          <a:p>
            <a:pPr lvl="0">
              <a:lnSpc>
                <a:spcPct val="150000"/>
              </a:lnSpc>
            </a:pPr>
            <a:r>
              <a:rPr kumimoji="1" lang="ja-JP" altLang="en-US" sz="1600" b="1" dirty="0">
                <a:solidFill>
                  <a:prstClr val="black"/>
                </a:solidFill>
                <a:latin typeface="ＭＳ Ｐゴシック" panose="020B0600070205080204" pitchFamily="50" charset="-128"/>
              </a:rPr>
              <a:t>２</a:t>
            </a:r>
            <a:r>
              <a:rPr kumimoji="1" lang="ja-JP" altLang="en-US" sz="1600" b="1" dirty="0" smtClean="0">
                <a:solidFill>
                  <a:prstClr val="black"/>
                </a:solidFill>
                <a:latin typeface="ＭＳ Ｐゴシック" panose="020B0600070205080204" pitchFamily="50" charset="-128"/>
              </a:rPr>
              <a:t>．募集要項</a:t>
            </a:r>
          </a:p>
          <a:p>
            <a:pPr marL="361950" lvl="0" indent="-190500">
              <a:lnSpc>
                <a:spcPts val="2500"/>
              </a:lnSpc>
              <a:buFont typeface="Wingdings" panose="05000000000000000000" pitchFamily="2" charset="2"/>
              <a:buChar char="Ø"/>
            </a:pPr>
            <a:r>
              <a:rPr kumimoji="1" lang="ja-JP" altLang="en-US" sz="1600" dirty="0">
                <a:solidFill>
                  <a:prstClr val="black"/>
                </a:solidFill>
                <a:latin typeface="ＭＳ Ｐゴシック" panose="020B0600070205080204" pitchFamily="50" charset="-128"/>
              </a:rPr>
              <a:t>応募資格</a:t>
            </a:r>
            <a:r>
              <a:rPr kumimoji="1" lang="ja-JP" altLang="en-US" sz="1600" dirty="0" smtClean="0">
                <a:solidFill>
                  <a:prstClr val="black"/>
                </a:solidFill>
                <a:latin typeface="ＭＳ Ｐゴシック" panose="020B0600070205080204" pitchFamily="50" charset="-128"/>
              </a:rPr>
              <a:t>：どなたでも応募可能</a:t>
            </a:r>
            <a:endParaRPr kumimoji="1" lang="en-US" altLang="ja-JP" sz="1600" dirty="0" smtClean="0">
              <a:solidFill>
                <a:prstClr val="black"/>
              </a:solidFill>
              <a:latin typeface="ＭＳ Ｐゴシック" panose="020B0600070205080204" pitchFamily="50" charset="-128"/>
            </a:endParaRPr>
          </a:p>
          <a:p>
            <a:pPr marL="361950" lvl="0" indent="-190500">
              <a:lnSpc>
                <a:spcPts val="2500"/>
              </a:lnSpc>
              <a:buFont typeface="Wingdings" panose="05000000000000000000" pitchFamily="2" charset="2"/>
              <a:buChar char="Ø"/>
            </a:pPr>
            <a:r>
              <a:rPr kumimoji="1" lang="ja-JP" altLang="en-US" sz="1600" dirty="0" smtClean="0">
                <a:solidFill>
                  <a:prstClr val="black"/>
                </a:solidFill>
                <a:latin typeface="ＭＳ Ｐゴシック" panose="020B0600070205080204" pitchFamily="50" charset="-128"/>
              </a:rPr>
              <a:t>募集期間：</a:t>
            </a:r>
            <a:r>
              <a:rPr kumimoji="1" lang="en-US" altLang="ja-JP" sz="1600" dirty="0" smtClean="0">
                <a:solidFill>
                  <a:prstClr val="black"/>
                </a:solidFill>
                <a:latin typeface="ＭＳ Ｐゴシック" panose="020B0600070205080204" pitchFamily="50" charset="-128"/>
              </a:rPr>
              <a:t>2019</a:t>
            </a:r>
            <a:r>
              <a:rPr kumimoji="1" lang="ja-JP" altLang="en-US" sz="1600" dirty="0" smtClean="0">
                <a:solidFill>
                  <a:prstClr val="black"/>
                </a:solidFill>
                <a:latin typeface="ＭＳ Ｐゴシック" panose="020B0600070205080204" pitchFamily="50" charset="-128"/>
              </a:rPr>
              <a:t>年２月</a:t>
            </a:r>
            <a:r>
              <a:rPr kumimoji="1" lang="en-US" altLang="ja-JP" sz="1600" dirty="0" smtClean="0">
                <a:solidFill>
                  <a:prstClr val="black"/>
                </a:solidFill>
                <a:latin typeface="ＭＳ Ｐゴシック" panose="020B0600070205080204" pitchFamily="50" charset="-128"/>
              </a:rPr>
              <a:t>18</a:t>
            </a:r>
            <a:r>
              <a:rPr kumimoji="1" lang="ja-JP" altLang="en-US" sz="1600" dirty="0" smtClean="0">
                <a:solidFill>
                  <a:prstClr val="black"/>
                </a:solidFill>
                <a:latin typeface="ＭＳ Ｐゴシック" panose="020B0600070205080204" pitchFamily="50" charset="-128"/>
              </a:rPr>
              <a:t>日（月曜日）から５月</a:t>
            </a:r>
            <a:r>
              <a:rPr kumimoji="1" lang="en-US" altLang="ja-JP" sz="1600" dirty="0" smtClean="0">
                <a:solidFill>
                  <a:prstClr val="black"/>
                </a:solidFill>
                <a:latin typeface="ＭＳ Ｐゴシック" panose="020B0600070205080204" pitchFamily="50" charset="-128"/>
              </a:rPr>
              <a:t>17</a:t>
            </a:r>
            <a:r>
              <a:rPr kumimoji="1" lang="ja-JP" altLang="en-US" sz="1600" dirty="0" smtClean="0">
                <a:solidFill>
                  <a:prstClr val="black"/>
                </a:solidFill>
                <a:latin typeface="ＭＳ Ｐゴシック" panose="020B0600070205080204" pitchFamily="50" charset="-128"/>
              </a:rPr>
              <a:t>日（金曜日）</a:t>
            </a:r>
            <a:endParaRPr kumimoji="1" lang="en-US" altLang="ja-JP" sz="1600" dirty="0" smtClean="0">
              <a:solidFill>
                <a:prstClr val="black"/>
              </a:solidFill>
              <a:latin typeface="ＭＳ Ｐゴシック" panose="020B0600070205080204" pitchFamily="50" charset="-128"/>
            </a:endParaRPr>
          </a:p>
          <a:p>
            <a:pPr marL="361950" lvl="0" indent="-190500">
              <a:lnSpc>
                <a:spcPts val="2500"/>
              </a:lnSpc>
              <a:buFont typeface="Wingdings" panose="05000000000000000000" pitchFamily="2" charset="2"/>
              <a:buChar char="Ø"/>
            </a:pPr>
            <a:r>
              <a:rPr kumimoji="1" lang="ja-JP" altLang="en-US" sz="1600" dirty="0" smtClean="0">
                <a:solidFill>
                  <a:prstClr val="black"/>
                </a:solidFill>
                <a:latin typeface="ＭＳ Ｐゴシック" panose="020B0600070205080204" pitchFamily="50" charset="-128"/>
              </a:rPr>
              <a:t>応募方法：（１）メールによる応募、（２）郵送による応募、</a:t>
            </a:r>
            <a:endParaRPr kumimoji="1" lang="en-US" altLang="ja-JP" sz="1600" dirty="0" smtClean="0">
              <a:solidFill>
                <a:prstClr val="black"/>
              </a:solidFill>
              <a:latin typeface="ＭＳ Ｐゴシック" panose="020B0600070205080204" pitchFamily="50" charset="-128"/>
            </a:endParaRPr>
          </a:p>
          <a:p>
            <a:pPr marL="171450" lvl="0">
              <a:lnSpc>
                <a:spcPts val="2500"/>
              </a:lnSpc>
            </a:pPr>
            <a:r>
              <a:rPr kumimoji="1" lang="ja-JP" altLang="en-US" sz="1600" dirty="0" smtClean="0">
                <a:solidFill>
                  <a:prstClr val="black"/>
                </a:solidFill>
                <a:latin typeface="ＭＳ Ｐゴシック" panose="020B0600070205080204" pitchFamily="50" charset="-128"/>
              </a:rPr>
              <a:t>　</a:t>
            </a:r>
            <a:r>
              <a:rPr kumimoji="1" lang="ja-JP" altLang="en-US" sz="1600" dirty="0">
                <a:solidFill>
                  <a:prstClr val="black"/>
                </a:solidFill>
                <a:latin typeface="ＭＳ Ｐゴシック" panose="020B0600070205080204" pitchFamily="50" charset="-128"/>
              </a:rPr>
              <a:t>　</a:t>
            </a:r>
            <a:r>
              <a:rPr kumimoji="1" lang="ja-JP" altLang="en-US" sz="1600" dirty="0" smtClean="0">
                <a:solidFill>
                  <a:prstClr val="black"/>
                </a:solidFill>
                <a:latin typeface="ＭＳ Ｐゴシック" panose="020B0600070205080204" pitchFamily="50" charset="-128"/>
              </a:rPr>
              <a:t>　　　　　　（３）インターネット申請</a:t>
            </a:r>
            <a:endParaRPr kumimoji="1" lang="en-US" altLang="ja-JP" sz="1600" dirty="0" smtClean="0">
              <a:solidFill>
                <a:prstClr val="black"/>
              </a:solidFill>
              <a:latin typeface="ＭＳ Ｐゴシック" panose="020B0600070205080204" pitchFamily="50" charset="-128"/>
            </a:endParaRPr>
          </a:p>
          <a:p>
            <a:pPr marL="361950" lvl="0" indent="-190500">
              <a:lnSpc>
                <a:spcPts val="2500"/>
              </a:lnSpc>
              <a:buFont typeface="Wingdings" panose="05000000000000000000" pitchFamily="2" charset="2"/>
              <a:buChar char="Ø"/>
            </a:pPr>
            <a:r>
              <a:rPr kumimoji="1" lang="ja-JP" altLang="en-US" sz="1600" dirty="0" smtClean="0">
                <a:solidFill>
                  <a:prstClr val="black"/>
                </a:solidFill>
                <a:latin typeface="ＭＳ Ｐゴシック" panose="020B0600070205080204" pitchFamily="50" charset="-128"/>
              </a:rPr>
              <a:t>応募内容：</a:t>
            </a:r>
            <a:r>
              <a:rPr kumimoji="1" lang="zh-TW" altLang="en-US" sz="1600" dirty="0">
                <a:solidFill>
                  <a:prstClr val="black"/>
                </a:solidFill>
                <a:latin typeface="ＭＳ Ｐゴシック" panose="020B0600070205080204" pitchFamily="50" charset="-128"/>
              </a:rPr>
              <a:t>（１）</a:t>
            </a:r>
            <a:r>
              <a:rPr kumimoji="1" lang="zh-TW" altLang="en-US" sz="1600" dirty="0" smtClean="0">
                <a:solidFill>
                  <a:prstClr val="black"/>
                </a:solidFill>
                <a:latin typeface="ＭＳ Ｐゴシック" panose="020B0600070205080204" pitchFamily="50" charset="-128"/>
              </a:rPr>
              <a:t>応募者名</a:t>
            </a:r>
            <a:r>
              <a:rPr kumimoji="1" lang="ja-JP" altLang="en-US" sz="1600" dirty="0" err="1" smtClean="0">
                <a:solidFill>
                  <a:prstClr val="black"/>
                </a:solidFill>
                <a:latin typeface="ＭＳ Ｐゴシック" panose="020B0600070205080204" pitchFamily="50" charset="-128"/>
              </a:rPr>
              <a:t>、</a:t>
            </a:r>
            <a:r>
              <a:rPr kumimoji="1" lang="zh-TW" altLang="en-US" sz="1600" dirty="0">
                <a:solidFill>
                  <a:prstClr val="black"/>
                </a:solidFill>
                <a:latin typeface="ＭＳ Ｐゴシック" panose="020B0600070205080204" pitchFamily="50" charset="-128"/>
              </a:rPr>
              <a:t>（２）</a:t>
            </a:r>
            <a:r>
              <a:rPr kumimoji="1" lang="zh-TW" altLang="en-US" sz="1600" dirty="0" smtClean="0">
                <a:solidFill>
                  <a:prstClr val="black"/>
                </a:solidFill>
                <a:latin typeface="ＭＳ Ｐゴシック" panose="020B0600070205080204" pitchFamily="50" charset="-128"/>
              </a:rPr>
              <a:t>連絡先</a:t>
            </a:r>
            <a:r>
              <a:rPr kumimoji="1" lang="ja-JP" altLang="en-US" sz="1600" dirty="0" err="1" smtClean="0">
                <a:solidFill>
                  <a:prstClr val="black"/>
                </a:solidFill>
                <a:latin typeface="ＭＳ Ｐゴシック" panose="020B0600070205080204" pitchFamily="50" charset="-128"/>
              </a:rPr>
              <a:t>、</a:t>
            </a:r>
            <a:r>
              <a:rPr kumimoji="1" lang="ja-JP" altLang="en-US" sz="1600" dirty="0">
                <a:solidFill>
                  <a:prstClr val="black"/>
                </a:solidFill>
                <a:latin typeface="ＭＳ Ｐゴシック" panose="020B0600070205080204" pitchFamily="50" charset="-128"/>
              </a:rPr>
              <a:t>（３）</a:t>
            </a:r>
            <a:r>
              <a:rPr kumimoji="1" lang="ja-JP" altLang="en-US" sz="1600" dirty="0" smtClean="0">
                <a:solidFill>
                  <a:prstClr val="black"/>
                </a:solidFill>
                <a:latin typeface="ＭＳ Ｐゴシック" panose="020B0600070205080204" pitchFamily="50" charset="-128"/>
              </a:rPr>
              <a:t>タイトル、</a:t>
            </a:r>
            <a:endParaRPr kumimoji="1" lang="en-US" altLang="ja-JP" sz="1600" dirty="0" smtClean="0">
              <a:solidFill>
                <a:prstClr val="black"/>
              </a:solidFill>
              <a:latin typeface="ＭＳ Ｐゴシック" panose="020B0600070205080204" pitchFamily="50" charset="-128"/>
            </a:endParaRPr>
          </a:p>
          <a:p>
            <a:pPr marL="171450" lvl="0">
              <a:lnSpc>
                <a:spcPts val="2500"/>
              </a:lnSpc>
            </a:pPr>
            <a:r>
              <a:rPr kumimoji="1" lang="ja-JP" altLang="en-US" sz="1600" dirty="0" smtClean="0">
                <a:solidFill>
                  <a:prstClr val="black"/>
                </a:solidFill>
                <a:latin typeface="ＭＳ Ｐゴシック" panose="020B0600070205080204" pitchFamily="50" charset="-128"/>
              </a:rPr>
              <a:t>　　　　　　　　（</a:t>
            </a:r>
            <a:r>
              <a:rPr kumimoji="1" lang="ja-JP" altLang="en-US" sz="1600" dirty="0">
                <a:solidFill>
                  <a:prstClr val="black"/>
                </a:solidFill>
                <a:latin typeface="ＭＳ Ｐゴシック" panose="020B0600070205080204" pitchFamily="50" charset="-128"/>
              </a:rPr>
              <a:t>４）写真の撮影</a:t>
            </a:r>
            <a:r>
              <a:rPr kumimoji="1" lang="ja-JP" altLang="en-US" sz="1600" dirty="0" smtClean="0">
                <a:solidFill>
                  <a:prstClr val="black"/>
                </a:solidFill>
                <a:latin typeface="ＭＳ Ｐゴシック" panose="020B0600070205080204" pitchFamily="50" charset="-128"/>
              </a:rPr>
              <a:t>時期</a:t>
            </a:r>
            <a:r>
              <a:rPr kumimoji="1" lang="ja-JP" altLang="en-US" sz="1600" dirty="0">
                <a:solidFill>
                  <a:prstClr val="black"/>
                </a:solidFill>
                <a:latin typeface="ＭＳ Ｐゴシック" panose="020B0600070205080204" pitchFamily="50" charset="-128"/>
              </a:rPr>
              <a:t>、</a:t>
            </a:r>
            <a:r>
              <a:rPr kumimoji="1" lang="ja-JP" altLang="en-US" sz="1600" dirty="0" smtClean="0">
                <a:solidFill>
                  <a:prstClr val="black"/>
                </a:solidFill>
                <a:latin typeface="ＭＳ Ｐゴシック" panose="020B0600070205080204" pitchFamily="50" charset="-128"/>
              </a:rPr>
              <a:t>（</a:t>
            </a:r>
            <a:r>
              <a:rPr kumimoji="1" lang="ja-JP" altLang="en-US" sz="1600" dirty="0">
                <a:solidFill>
                  <a:prstClr val="black"/>
                </a:solidFill>
                <a:latin typeface="ＭＳ Ｐゴシック" panose="020B0600070205080204" pitchFamily="50" charset="-128"/>
              </a:rPr>
              <a:t>５）おすすめ</a:t>
            </a:r>
            <a:r>
              <a:rPr kumimoji="1" lang="ja-JP" altLang="en-US" sz="1600" dirty="0" smtClean="0">
                <a:solidFill>
                  <a:prstClr val="black"/>
                </a:solidFill>
                <a:latin typeface="ＭＳ Ｐゴシック" panose="020B0600070205080204" pitchFamily="50" charset="-128"/>
              </a:rPr>
              <a:t>理由、</a:t>
            </a:r>
            <a:endParaRPr kumimoji="1" lang="en-US" altLang="ja-JP" sz="1600" dirty="0" smtClean="0">
              <a:solidFill>
                <a:prstClr val="black"/>
              </a:solidFill>
              <a:latin typeface="ＭＳ Ｐゴシック" panose="020B0600070205080204" pitchFamily="50" charset="-128"/>
            </a:endParaRPr>
          </a:p>
          <a:p>
            <a:pPr marL="171450" lvl="0">
              <a:lnSpc>
                <a:spcPts val="2500"/>
              </a:lnSpc>
            </a:pPr>
            <a:r>
              <a:rPr kumimoji="1" lang="ja-JP" altLang="en-US" sz="1600" dirty="0">
                <a:solidFill>
                  <a:prstClr val="black"/>
                </a:solidFill>
                <a:latin typeface="ＭＳ Ｐゴシック" panose="020B0600070205080204" pitchFamily="50" charset="-128"/>
              </a:rPr>
              <a:t>　</a:t>
            </a:r>
            <a:r>
              <a:rPr kumimoji="1" lang="ja-JP" altLang="en-US" sz="1600" dirty="0" smtClean="0">
                <a:solidFill>
                  <a:prstClr val="black"/>
                </a:solidFill>
                <a:latin typeface="ＭＳ Ｐゴシック" panose="020B0600070205080204" pitchFamily="50" charset="-128"/>
              </a:rPr>
              <a:t>　　　　　　　（</a:t>
            </a:r>
            <a:r>
              <a:rPr kumimoji="1" lang="ja-JP" altLang="en-US" sz="1600" dirty="0">
                <a:solidFill>
                  <a:prstClr val="black"/>
                </a:solidFill>
                <a:latin typeface="ＭＳ Ｐゴシック" panose="020B0600070205080204" pitchFamily="50" charset="-128"/>
              </a:rPr>
              <a:t>６）ビュースポットの</a:t>
            </a:r>
            <a:r>
              <a:rPr kumimoji="1" lang="ja-JP" altLang="en-US" sz="1600" dirty="0" smtClean="0">
                <a:solidFill>
                  <a:prstClr val="black"/>
                </a:solidFill>
                <a:latin typeface="ＭＳ Ｐゴシック" panose="020B0600070205080204" pitchFamily="50" charset="-128"/>
              </a:rPr>
              <a:t>位置、</a:t>
            </a:r>
            <a:endParaRPr kumimoji="1" lang="en-US" altLang="ja-JP" sz="1600" dirty="0" smtClean="0">
              <a:solidFill>
                <a:prstClr val="black"/>
              </a:solidFill>
              <a:latin typeface="ＭＳ Ｐゴシック" panose="020B0600070205080204" pitchFamily="50" charset="-128"/>
            </a:endParaRPr>
          </a:p>
          <a:p>
            <a:pPr marL="171450" lvl="0">
              <a:lnSpc>
                <a:spcPts val="2500"/>
              </a:lnSpc>
            </a:pPr>
            <a:r>
              <a:rPr kumimoji="1" lang="ja-JP" altLang="en-US" sz="1600" dirty="0">
                <a:solidFill>
                  <a:prstClr val="black"/>
                </a:solidFill>
                <a:latin typeface="ＭＳ Ｐゴシック" panose="020B0600070205080204" pitchFamily="50" charset="-128"/>
              </a:rPr>
              <a:t>　</a:t>
            </a:r>
            <a:r>
              <a:rPr kumimoji="1" lang="ja-JP" altLang="en-US" sz="1600" dirty="0" smtClean="0">
                <a:solidFill>
                  <a:prstClr val="black"/>
                </a:solidFill>
                <a:latin typeface="ＭＳ Ｐゴシック" panose="020B0600070205080204" pitchFamily="50" charset="-128"/>
              </a:rPr>
              <a:t>　　　　　　　（７）その他参考となる事項（任意）</a:t>
            </a:r>
            <a:endParaRPr kumimoji="1" lang="en-US" altLang="ja-JP" sz="1600" dirty="0">
              <a:solidFill>
                <a:prstClr val="black"/>
              </a:solidFill>
              <a:latin typeface="ＭＳ Ｐゴシック" panose="020B0600070205080204" pitchFamily="50" charset="-128"/>
            </a:endParaRPr>
          </a:p>
          <a:p>
            <a:pPr marL="361950" lvl="0" indent="-190500">
              <a:lnSpc>
                <a:spcPts val="2500"/>
              </a:lnSpc>
              <a:buFont typeface="Wingdings" panose="05000000000000000000" pitchFamily="2" charset="2"/>
              <a:buChar char="Ø"/>
            </a:pPr>
            <a:r>
              <a:rPr kumimoji="1" lang="ja-JP" altLang="en-US" sz="1600" dirty="0" smtClean="0">
                <a:solidFill>
                  <a:prstClr val="black"/>
                </a:solidFill>
                <a:latin typeface="ＭＳ Ｐゴシック" panose="020B0600070205080204" pitchFamily="50" charset="-128"/>
              </a:rPr>
              <a:t>注意</a:t>
            </a:r>
            <a:r>
              <a:rPr kumimoji="1" lang="ja-JP" altLang="en-US" sz="1600" dirty="0">
                <a:solidFill>
                  <a:prstClr val="black"/>
                </a:solidFill>
                <a:latin typeface="ＭＳ Ｐゴシック" panose="020B0600070205080204" pitchFamily="50" charset="-128"/>
              </a:rPr>
              <a:t>事項</a:t>
            </a:r>
            <a:r>
              <a:rPr kumimoji="1" lang="ja-JP" altLang="en-US" sz="1600" dirty="0" smtClean="0">
                <a:solidFill>
                  <a:prstClr val="black"/>
                </a:solidFill>
                <a:latin typeface="ＭＳ Ｐゴシック" panose="020B0600070205080204" pitchFamily="50" charset="-128"/>
              </a:rPr>
              <a:t>：</a:t>
            </a:r>
            <a:r>
              <a:rPr kumimoji="1" lang="ja-JP" altLang="en-US" sz="1600" dirty="0">
                <a:solidFill>
                  <a:prstClr val="black"/>
                </a:solidFill>
                <a:latin typeface="ＭＳ Ｐゴシック" panose="020B0600070205080204" pitchFamily="50" charset="-128"/>
              </a:rPr>
              <a:t>　</a:t>
            </a:r>
            <a:r>
              <a:rPr kumimoji="1" lang="ja-JP" altLang="en-US" sz="1600" dirty="0" smtClean="0">
                <a:solidFill>
                  <a:prstClr val="black"/>
                </a:solidFill>
                <a:latin typeface="ＭＳ Ｐゴシック" panose="020B0600070205080204" pitchFamily="50" charset="-128"/>
              </a:rPr>
              <a:t>・写真</a:t>
            </a:r>
            <a:r>
              <a:rPr kumimoji="1" lang="ja-JP" altLang="en-US" sz="1600" dirty="0">
                <a:solidFill>
                  <a:prstClr val="black"/>
                </a:solidFill>
                <a:latin typeface="ＭＳ Ｐゴシック" panose="020B0600070205080204" pitchFamily="50" charset="-128"/>
              </a:rPr>
              <a:t>の技術を問うもの</a:t>
            </a:r>
            <a:r>
              <a:rPr kumimoji="1" lang="ja-JP" altLang="en-US" sz="1600" dirty="0" smtClean="0">
                <a:solidFill>
                  <a:prstClr val="black"/>
                </a:solidFill>
                <a:latin typeface="ＭＳ Ｐゴシック" panose="020B0600070205080204" pitchFamily="50" charset="-128"/>
              </a:rPr>
              <a:t>ではない</a:t>
            </a:r>
            <a:endParaRPr kumimoji="1" lang="en-US" altLang="ja-JP" sz="1600" dirty="0" smtClean="0">
              <a:solidFill>
                <a:prstClr val="black"/>
              </a:solidFill>
              <a:latin typeface="ＭＳ Ｐゴシック" panose="020B0600070205080204" pitchFamily="50" charset="-128"/>
            </a:endParaRPr>
          </a:p>
          <a:p>
            <a:pPr marL="171450" lvl="0">
              <a:lnSpc>
                <a:spcPts val="2500"/>
              </a:lnSpc>
            </a:pPr>
            <a:r>
              <a:rPr kumimoji="1" lang="ja-JP" altLang="en-US" sz="1600" dirty="0" smtClean="0">
                <a:solidFill>
                  <a:prstClr val="black"/>
                </a:solidFill>
                <a:latin typeface="ＭＳ Ｐゴシック" panose="020B0600070205080204" pitchFamily="50" charset="-128"/>
              </a:rPr>
              <a:t>　　　　　　　　　・人間の視野角と同じ範囲を撮影したもの</a:t>
            </a:r>
            <a:endParaRPr kumimoji="1" lang="en-US" altLang="ja-JP" sz="1600" dirty="0" smtClean="0">
              <a:solidFill>
                <a:prstClr val="black"/>
              </a:solidFill>
              <a:latin typeface="ＭＳ Ｐゴシック" panose="020B0600070205080204" pitchFamily="50" charset="-128"/>
            </a:endParaRPr>
          </a:p>
          <a:p>
            <a:pPr marL="171450" lvl="0">
              <a:lnSpc>
                <a:spcPts val="2500"/>
              </a:lnSpc>
            </a:pPr>
            <a:r>
              <a:rPr kumimoji="1" lang="ja-JP" altLang="en-US" sz="1600" dirty="0">
                <a:solidFill>
                  <a:prstClr val="black"/>
                </a:solidFill>
                <a:latin typeface="ＭＳ Ｐゴシック" panose="020B0600070205080204" pitchFamily="50" charset="-128"/>
              </a:rPr>
              <a:t>　</a:t>
            </a:r>
            <a:r>
              <a:rPr kumimoji="1" lang="ja-JP" altLang="en-US" sz="1600" dirty="0" smtClean="0">
                <a:solidFill>
                  <a:prstClr val="black"/>
                </a:solidFill>
                <a:latin typeface="ＭＳ Ｐゴシック" panose="020B0600070205080204" pitchFamily="50" charset="-128"/>
              </a:rPr>
              <a:t>　　　　　　　　　（超望遠や超広角レンズ等により撮影したものでないこと）　</a:t>
            </a:r>
            <a:endParaRPr kumimoji="1" lang="en-US" altLang="ja-JP" sz="1600" dirty="0" smtClean="0">
              <a:solidFill>
                <a:prstClr val="black"/>
              </a:solidFill>
              <a:latin typeface="ＭＳ Ｐゴシック" panose="020B0600070205080204" pitchFamily="50" charset="-128"/>
            </a:endParaRPr>
          </a:p>
        </p:txBody>
      </p:sp>
      <p:pic>
        <p:nvPicPr>
          <p:cNvPr id="3" name="図 2"/>
          <p:cNvPicPr>
            <a:picLocks noChangeAspect="1"/>
          </p:cNvPicPr>
          <p:nvPr/>
        </p:nvPicPr>
        <p:blipFill>
          <a:blip r:embed="rId2"/>
          <a:stretch>
            <a:fillRect/>
          </a:stretch>
        </p:blipFill>
        <p:spPr>
          <a:xfrm>
            <a:off x="6117465" y="2860911"/>
            <a:ext cx="2446986" cy="3408719"/>
          </a:xfrm>
          <a:prstGeom prst="rect">
            <a:avLst/>
          </a:prstGeom>
        </p:spPr>
      </p:pic>
      <p:sp>
        <p:nvSpPr>
          <p:cNvPr id="8" name="テキスト ボックス 7"/>
          <p:cNvSpPr txBox="1"/>
          <p:nvPr/>
        </p:nvSpPr>
        <p:spPr>
          <a:xfrm>
            <a:off x="7561398" y="6259843"/>
            <a:ext cx="1048685" cy="276999"/>
          </a:xfrm>
          <a:prstGeom prst="rect">
            <a:avLst/>
          </a:prstGeom>
          <a:noFill/>
        </p:spPr>
        <p:txBody>
          <a:bodyPr wrap="none" rtlCol="0">
            <a:spAutoFit/>
          </a:bodyPr>
          <a:lstStyle/>
          <a:p>
            <a:r>
              <a:rPr kumimoji="1" lang="ja-JP" altLang="en-US" sz="1200" dirty="0" smtClean="0"/>
              <a:t>▲募集チラシ</a:t>
            </a:r>
            <a:endParaRPr kumimoji="1" lang="ja-JP" altLang="en-US" sz="1200" dirty="0"/>
          </a:p>
        </p:txBody>
      </p:sp>
      <p:sp>
        <p:nvSpPr>
          <p:cNvPr id="9" name="テキスト ボックス 8"/>
          <p:cNvSpPr txBox="1"/>
          <p:nvPr/>
        </p:nvSpPr>
        <p:spPr>
          <a:xfrm>
            <a:off x="176373" y="207514"/>
            <a:ext cx="4031873" cy="430887"/>
          </a:xfrm>
          <a:prstGeom prst="rect">
            <a:avLst/>
          </a:prstGeom>
          <a:noFill/>
        </p:spPr>
        <p:txBody>
          <a:bodyPr wrap="none" rtlCol="0">
            <a:spAutoFit/>
          </a:bodyPr>
          <a:lstStyle/>
          <a:p>
            <a:r>
              <a:rPr kumimoji="1" lang="ja-JP" altLang="en-US" sz="2200" b="1" u="sng" dirty="0" smtClean="0"/>
              <a:t>第</a:t>
            </a:r>
            <a:r>
              <a:rPr kumimoji="1" lang="ja-JP" altLang="en-US" sz="2200" b="1" u="sng" dirty="0"/>
              <a:t>１</a:t>
            </a:r>
            <a:r>
              <a:rPr kumimoji="1" lang="ja-JP" altLang="en-US" sz="2200" b="1" u="sng" dirty="0" smtClean="0"/>
              <a:t>回ビュースポットの応募状況</a:t>
            </a:r>
            <a:endParaRPr kumimoji="1" lang="ja-JP" altLang="en-US" sz="2200" b="1" u="sng" dirty="0"/>
          </a:p>
        </p:txBody>
      </p:sp>
      <p:sp>
        <p:nvSpPr>
          <p:cNvPr id="2" name="スライド番号プレースホルダー 1"/>
          <p:cNvSpPr>
            <a:spLocks noGrp="1"/>
          </p:cNvSpPr>
          <p:nvPr>
            <p:ph type="sldNum" sz="quarter" idx="12"/>
          </p:nvPr>
        </p:nvSpPr>
        <p:spPr>
          <a:xfrm>
            <a:off x="7057040" y="6485388"/>
            <a:ext cx="2057400" cy="365125"/>
          </a:xfrm>
        </p:spPr>
        <p:txBody>
          <a:bodyPr/>
          <a:lstStyle/>
          <a:p>
            <a:fld id="{8DDB306B-CB1A-4F92-AE18-14C2D5855DBA}" type="slidenum">
              <a:rPr kumimoji="1" lang="ja-JP" altLang="en-US" smtClean="0"/>
              <a:t>7</a:t>
            </a:fld>
            <a:endParaRPr kumimoji="1" lang="ja-JP" altLang="en-US"/>
          </a:p>
        </p:txBody>
      </p:sp>
    </p:spTree>
    <p:extLst>
      <p:ext uri="{BB962C8B-B14F-4D97-AF65-F5344CB8AC3E}">
        <p14:creationId xmlns:p14="http://schemas.microsoft.com/office/powerpoint/2010/main" val="6004379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408602" y="102562"/>
            <a:ext cx="8326796" cy="6553076"/>
          </a:xfrm>
          <a:prstGeom prst="rect">
            <a:avLst/>
          </a:prstGeom>
          <a:noFill/>
          <a:ln w="12700">
            <a:solidFill>
              <a:schemeClr val="tx1"/>
            </a:solidFill>
          </a:ln>
        </p:spPr>
        <p:txBody>
          <a:bodyPr wrap="square" rtlCol="0">
            <a:spAutoFit/>
          </a:bodyPr>
          <a:lstStyle/>
          <a:p>
            <a:pPr lvl="0">
              <a:lnSpc>
                <a:spcPct val="150000"/>
              </a:lnSpc>
            </a:pPr>
            <a:r>
              <a:rPr kumimoji="1" lang="ja-JP" altLang="en-US" sz="1600" b="1" dirty="0">
                <a:solidFill>
                  <a:prstClr val="black"/>
                </a:solidFill>
                <a:latin typeface="ＭＳ Ｐゴシック" panose="020B0600070205080204" pitchFamily="50" charset="-128"/>
              </a:rPr>
              <a:t>３</a:t>
            </a:r>
            <a:r>
              <a:rPr kumimoji="1" lang="ja-JP" altLang="en-US" sz="1600" b="1" dirty="0" smtClean="0">
                <a:solidFill>
                  <a:prstClr val="black"/>
                </a:solidFill>
                <a:latin typeface="ＭＳ Ｐゴシック" panose="020B0600070205080204" pitchFamily="50" charset="-128"/>
              </a:rPr>
              <a:t>．エリア別・カテゴリ別の応募状況</a:t>
            </a:r>
            <a:endParaRPr kumimoji="1" lang="en-US" altLang="ja-JP" sz="1600" dirty="0" smtClean="0">
              <a:solidFill>
                <a:prstClr val="black"/>
              </a:solidFill>
              <a:latin typeface="ＭＳ Ｐゴシック" panose="020B0600070205080204" pitchFamily="50" charset="-128"/>
            </a:endParaRPr>
          </a:p>
          <a:p>
            <a:pPr marL="171450" lvl="0">
              <a:lnSpc>
                <a:spcPts val="2500"/>
              </a:lnSpc>
            </a:pPr>
            <a:endParaRPr kumimoji="1" lang="en-US" altLang="ja-JP" sz="1600" dirty="0" smtClean="0">
              <a:solidFill>
                <a:prstClr val="black"/>
              </a:solidFill>
              <a:latin typeface="ＭＳ Ｐゴシック" panose="020B0600070205080204" pitchFamily="50" charset="-128"/>
            </a:endParaRPr>
          </a:p>
          <a:p>
            <a:pPr marL="171450" lvl="0">
              <a:lnSpc>
                <a:spcPts val="2500"/>
              </a:lnSpc>
            </a:pPr>
            <a:endParaRPr kumimoji="1" lang="en-US" altLang="ja-JP" sz="1600" dirty="0">
              <a:solidFill>
                <a:prstClr val="black"/>
              </a:solidFill>
              <a:latin typeface="ＭＳ Ｐゴシック" panose="020B0600070205080204" pitchFamily="50" charset="-128"/>
            </a:endParaRPr>
          </a:p>
          <a:p>
            <a:pPr marL="171450" lvl="0">
              <a:lnSpc>
                <a:spcPts val="2500"/>
              </a:lnSpc>
            </a:pPr>
            <a:endParaRPr kumimoji="1" lang="en-US" altLang="ja-JP" sz="1600" dirty="0" smtClean="0">
              <a:solidFill>
                <a:prstClr val="black"/>
              </a:solidFill>
              <a:latin typeface="ＭＳ Ｐゴシック" panose="020B0600070205080204" pitchFamily="50" charset="-128"/>
            </a:endParaRPr>
          </a:p>
          <a:p>
            <a:pPr marL="171450" lvl="0">
              <a:lnSpc>
                <a:spcPts val="2500"/>
              </a:lnSpc>
            </a:pPr>
            <a:endParaRPr kumimoji="1" lang="en-US" altLang="ja-JP" sz="1600" dirty="0">
              <a:solidFill>
                <a:prstClr val="black"/>
              </a:solidFill>
              <a:latin typeface="ＭＳ Ｐゴシック" panose="020B0600070205080204" pitchFamily="50" charset="-128"/>
            </a:endParaRPr>
          </a:p>
          <a:p>
            <a:pPr marL="171450" lvl="0">
              <a:lnSpc>
                <a:spcPts val="2500"/>
              </a:lnSpc>
            </a:pPr>
            <a:endParaRPr kumimoji="1" lang="en-US" altLang="ja-JP" sz="1600" dirty="0" smtClean="0">
              <a:solidFill>
                <a:prstClr val="black"/>
              </a:solidFill>
              <a:latin typeface="ＭＳ Ｐゴシック" panose="020B0600070205080204" pitchFamily="50" charset="-128"/>
            </a:endParaRPr>
          </a:p>
          <a:p>
            <a:pPr marL="171450" lvl="0">
              <a:lnSpc>
                <a:spcPts val="2500"/>
              </a:lnSpc>
            </a:pPr>
            <a:endParaRPr kumimoji="1" lang="en-US" altLang="ja-JP" sz="1600" dirty="0">
              <a:solidFill>
                <a:prstClr val="black"/>
              </a:solidFill>
              <a:latin typeface="ＭＳ Ｐゴシック" panose="020B0600070205080204" pitchFamily="50" charset="-128"/>
            </a:endParaRPr>
          </a:p>
          <a:p>
            <a:pPr marL="171450" lvl="0">
              <a:lnSpc>
                <a:spcPts val="2500"/>
              </a:lnSpc>
            </a:pPr>
            <a:endParaRPr kumimoji="1" lang="en-US" altLang="ja-JP" sz="1600" dirty="0" smtClean="0">
              <a:solidFill>
                <a:prstClr val="black"/>
              </a:solidFill>
              <a:latin typeface="ＭＳ Ｐゴシック" panose="020B0600070205080204" pitchFamily="50" charset="-128"/>
            </a:endParaRPr>
          </a:p>
          <a:p>
            <a:pPr marL="171450" lvl="0">
              <a:lnSpc>
                <a:spcPts val="2500"/>
              </a:lnSpc>
            </a:pPr>
            <a:endParaRPr kumimoji="1" lang="en-US" altLang="ja-JP" sz="1600" dirty="0">
              <a:solidFill>
                <a:prstClr val="black"/>
              </a:solidFill>
              <a:latin typeface="ＭＳ Ｐゴシック" panose="020B0600070205080204" pitchFamily="50" charset="-128"/>
            </a:endParaRPr>
          </a:p>
          <a:p>
            <a:pPr marL="171450" lvl="0">
              <a:lnSpc>
                <a:spcPts val="2500"/>
              </a:lnSpc>
            </a:pPr>
            <a:endParaRPr kumimoji="1" lang="en-US" altLang="ja-JP" sz="1600" dirty="0" smtClean="0">
              <a:solidFill>
                <a:prstClr val="black"/>
              </a:solidFill>
              <a:latin typeface="ＭＳ Ｐゴシック" panose="020B0600070205080204" pitchFamily="50" charset="-128"/>
            </a:endParaRPr>
          </a:p>
          <a:p>
            <a:pPr marL="171450" lvl="0">
              <a:lnSpc>
                <a:spcPts val="2500"/>
              </a:lnSpc>
            </a:pPr>
            <a:endParaRPr kumimoji="1" lang="en-US" altLang="ja-JP" sz="1600" dirty="0">
              <a:solidFill>
                <a:prstClr val="black"/>
              </a:solidFill>
              <a:latin typeface="ＭＳ Ｐゴシック" panose="020B0600070205080204" pitchFamily="50" charset="-128"/>
            </a:endParaRPr>
          </a:p>
          <a:p>
            <a:pPr marL="171450" lvl="0">
              <a:lnSpc>
                <a:spcPts val="2500"/>
              </a:lnSpc>
            </a:pPr>
            <a:endParaRPr kumimoji="1" lang="en-US" altLang="ja-JP" sz="1600" dirty="0" smtClean="0">
              <a:solidFill>
                <a:prstClr val="black"/>
              </a:solidFill>
              <a:latin typeface="ＭＳ Ｐゴシック" panose="020B0600070205080204" pitchFamily="50" charset="-128"/>
            </a:endParaRPr>
          </a:p>
          <a:p>
            <a:pPr marL="171450" lvl="0">
              <a:lnSpc>
                <a:spcPts val="2500"/>
              </a:lnSpc>
            </a:pPr>
            <a:endParaRPr kumimoji="1" lang="en-US" altLang="ja-JP" sz="1600" dirty="0">
              <a:solidFill>
                <a:prstClr val="black"/>
              </a:solidFill>
              <a:latin typeface="ＭＳ Ｐゴシック" panose="020B0600070205080204" pitchFamily="50" charset="-128"/>
            </a:endParaRPr>
          </a:p>
          <a:p>
            <a:pPr marL="171450" lvl="0">
              <a:lnSpc>
                <a:spcPts val="2500"/>
              </a:lnSpc>
            </a:pPr>
            <a:endParaRPr kumimoji="1" lang="en-US" altLang="ja-JP" sz="1600" dirty="0" smtClean="0">
              <a:solidFill>
                <a:prstClr val="black"/>
              </a:solidFill>
              <a:latin typeface="ＭＳ Ｐゴシック" panose="020B0600070205080204" pitchFamily="50" charset="-128"/>
            </a:endParaRPr>
          </a:p>
          <a:p>
            <a:pPr marL="171450" lvl="0">
              <a:lnSpc>
                <a:spcPts val="2500"/>
              </a:lnSpc>
            </a:pPr>
            <a:endParaRPr kumimoji="1" lang="en-US" altLang="ja-JP" sz="1600" dirty="0" smtClean="0">
              <a:solidFill>
                <a:prstClr val="black"/>
              </a:solidFill>
              <a:latin typeface="ＭＳ Ｐゴシック" panose="020B0600070205080204" pitchFamily="50" charset="-128"/>
            </a:endParaRPr>
          </a:p>
          <a:p>
            <a:pPr marL="171450" lvl="0">
              <a:lnSpc>
                <a:spcPts val="2500"/>
              </a:lnSpc>
            </a:pPr>
            <a:endParaRPr kumimoji="1" lang="en-US" altLang="ja-JP" sz="1600" dirty="0">
              <a:solidFill>
                <a:prstClr val="black"/>
              </a:solidFill>
              <a:latin typeface="ＭＳ Ｐゴシック" panose="020B0600070205080204" pitchFamily="50" charset="-128"/>
            </a:endParaRPr>
          </a:p>
          <a:p>
            <a:pPr marL="171450" lvl="0">
              <a:lnSpc>
                <a:spcPts val="2500"/>
              </a:lnSpc>
            </a:pPr>
            <a:endParaRPr kumimoji="1" lang="en-US" altLang="ja-JP" sz="1600" dirty="0" smtClean="0">
              <a:solidFill>
                <a:prstClr val="black"/>
              </a:solidFill>
              <a:latin typeface="ＭＳ Ｐゴシック" panose="020B0600070205080204" pitchFamily="50" charset="-128"/>
            </a:endParaRPr>
          </a:p>
          <a:p>
            <a:pPr marL="171450" lvl="0">
              <a:lnSpc>
                <a:spcPts val="2500"/>
              </a:lnSpc>
            </a:pPr>
            <a:endParaRPr kumimoji="1" lang="en-US" altLang="ja-JP" sz="1600" dirty="0" smtClean="0">
              <a:solidFill>
                <a:prstClr val="black"/>
              </a:solidFill>
              <a:latin typeface="ＭＳ Ｐゴシック" panose="020B0600070205080204" pitchFamily="50" charset="-128"/>
            </a:endParaRPr>
          </a:p>
          <a:p>
            <a:pPr marL="171450" lvl="0">
              <a:lnSpc>
                <a:spcPts val="2500"/>
              </a:lnSpc>
            </a:pPr>
            <a:endParaRPr kumimoji="1" lang="en-US" altLang="ja-JP" sz="1600" dirty="0">
              <a:solidFill>
                <a:prstClr val="black"/>
              </a:solidFill>
              <a:latin typeface="ＭＳ Ｐゴシック" panose="020B0600070205080204" pitchFamily="50" charset="-128"/>
            </a:endParaRPr>
          </a:p>
          <a:p>
            <a:pPr marL="171450" lvl="0">
              <a:lnSpc>
                <a:spcPts val="2500"/>
              </a:lnSpc>
            </a:pPr>
            <a:r>
              <a:rPr kumimoji="1" lang="ja-JP" altLang="en-US" sz="1600" dirty="0" smtClean="0">
                <a:solidFill>
                  <a:prstClr val="black"/>
                </a:solidFill>
                <a:latin typeface="ＭＳ Ｐゴシック" panose="020B0600070205080204" pitchFamily="50" charset="-128"/>
              </a:rPr>
              <a:t>　</a:t>
            </a:r>
            <a:r>
              <a:rPr kumimoji="1" lang="en-US" altLang="ja-JP" sz="1600" dirty="0" smtClean="0">
                <a:solidFill>
                  <a:prstClr val="black"/>
                </a:solidFill>
                <a:latin typeface="ＭＳ Ｐゴシック" panose="020B0600070205080204" pitchFamily="50" charset="-128"/>
              </a:rPr>
              <a:t>※ </a:t>
            </a:r>
            <a:r>
              <a:rPr kumimoji="1" lang="ja-JP" altLang="en-US" sz="1600" dirty="0" smtClean="0">
                <a:solidFill>
                  <a:prstClr val="black"/>
                </a:solidFill>
                <a:latin typeface="ＭＳ Ｐゴシック" panose="020B0600070205080204" pitchFamily="50" charset="-128"/>
              </a:rPr>
              <a:t>「都市景観ビジョン・大阪」における</a:t>
            </a:r>
            <a:r>
              <a:rPr kumimoji="1" lang="en-US" altLang="ja-JP" sz="1600" u="sng" dirty="0">
                <a:solidFill>
                  <a:prstClr val="black"/>
                </a:solidFill>
                <a:latin typeface="ＭＳ Ｐゴシック" panose="020B0600070205080204" pitchFamily="50" charset="-128"/>
              </a:rPr>
              <a:t> </a:t>
            </a:r>
            <a:r>
              <a:rPr kumimoji="1" lang="ja-JP" altLang="en-US" sz="1600" u="sng" dirty="0" smtClean="0">
                <a:solidFill>
                  <a:prstClr val="black"/>
                </a:solidFill>
                <a:latin typeface="ＭＳ Ｐゴシック" panose="020B0600070205080204" pitchFamily="50" charset="-128"/>
              </a:rPr>
              <a:t>大阪の主な景観上重要な要素</a:t>
            </a:r>
            <a:r>
              <a:rPr kumimoji="1" lang="en-US" altLang="ja-JP" sz="1600" u="sng" dirty="0">
                <a:solidFill>
                  <a:prstClr val="black"/>
                </a:solidFill>
                <a:latin typeface="ＭＳ Ｐゴシック" panose="020B0600070205080204" pitchFamily="50" charset="-128"/>
              </a:rPr>
              <a:t> </a:t>
            </a:r>
            <a:r>
              <a:rPr kumimoji="1" lang="ja-JP" altLang="en-US" sz="1600" dirty="0" smtClean="0">
                <a:solidFill>
                  <a:prstClr val="black"/>
                </a:solidFill>
                <a:latin typeface="ＭＳ Ｐゴシック" panose="020B0600070205080204" pitchFamily="50" charset="-128"/>
              </a:rPr>
              <a:t>で分類　</a:t>
            </a:r>
            <a:endParaRPr kumimoji="1" lang="en-US" altLang="ja-JP" sz="1600" dirty="0" smtClean="0">
              <a:solidFill>
                <a:prstClr val="black"/>
              </a:solidFill>
              <a:latin typeface="ＭＳ Ｐゴシック" panose="020B060007020508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061984087"/>
              </p:ext>
            </p:extLst>
          </p:nvPr>
        </p:nvGraphicFramePr>
        <p:xfrm>
          <a:off x="722482" y="646016"/>
          <a:ext cx="7699036" cy="5439516"/>
        </p:xfrm>
        <a:graphic>
          <a:graphicData uri="http://schemas.openxmlformats.org/drawingml/2006/table">
            <a:tbl>
              <a:tblPr firstRow="1" bandRow="1">
                <a:tableStyleId>{616DA210-FB5B-4158-B5E0-FEB733F419BA}</a:tableStyleId>
              </a:tblPr>
              <a:tblGrid>
                <a:gridCol w="1821935">
                  <a:extLst>
                    <a:ext uri="{9D8B030D-6E8A-4147-A177-3AD203B41FA5}">
                      <a16:colId xmlns:a16="http://schemas.microsoft.com/office/drawing/2014/main" val="4216197973"/>
                    </a:ext>
                  </a:extLst>
                </a:gridCol>
                <a:gridCol w="4611757">
                  <a:extLst>
                    <a:ext uri="{9D8B030D-6E8A-4147-A177-3AD203B41FA5}">
                      <a16:colId xmlns:a16="http://schemas.microsoft.com/office/drawing/2014/main" val="341508336"/>
                    </a:ext>
                  </a:extLst>
                </a:gridCol>
                <a:gridCol w="1265344">
                  <a:extLst>
                    <a:ext uri="{9D8B030D-6E8A-4147-A177-3AD203B41FA5}">
                      <a16:colId xmlns:a16="http://schemas.microsoft.com/office/drawing/2014/main" val="4044357023"/>
                    </a:ext>
                  </a:extLst>
                </a:gridCol>
              </a:tblGrid>
              <a:tr h="504782">
                <a:tc gridSpan="2">
                  <a:txBody>
                    <a:bodyPr/>
                    <a:lstStyle/>
                    <a:p>
                      <a:r>
                        <a:rPr kumimoji="1" lang="ja-JP" altLang="en-US" sz="1700" b="0" dirty="0" smtClean="0">
                          <a:latin typeface="+mn-ea"/>
                          <a:ea typeface="+mn-ea"/>
                        </a:rPr>
                        <a:t>全応募数</a:t>
                      </a:r>
                      <a:endParaRPr kumimoji="1" lang="ja-JP" altLang="en-US" sz="1700" b="0" dirty="0">
                        <a:latin typeface="+mn-ea"/>
                        <a:ea typeface="+mn-ea"/>
                      </a:endParaRPr>
                    </a:p>
                  </a:txBody>
                  <a:tcPr marL="84546" marR="84546" marT="42273" marB="42273"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b="0" dirty="0">
                        <a:latin typeface="+mn-ea"/>
                        <a:ea typeface="+mn-ea"/>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700" b="0" dirty="0" smtClean="0">
                          <a:latin typeface="+mn-ea"/>
                          <a:ea typeface="+mn-ea"/>
                        </a:rPr>
                        <a:t>　　１３５件</a:t>
                      </a:r>
                      <a:endParaRPr kumimoji="1" lang="ja-JP" altLang="en-US" sz="1700" b="0" dirty="0">
                        <a:latin typeface="+mn-ea"/>
                        <a:ea typeface="+mn-ea"/>
                      </a:endParaRPr>
                    </a:p>
                  </a:txBody>
                  <a:tcPr marL="84546" marR="84546" marT="42273" marB="42273"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7880580"/>
                  </a:ext>
                </a:extLst>
              </a:tr>
              <a:tr h="504782">
                <a:tc rowSpan="5">
                  <a:txBody>
                    <a:bodyPr/>
                    <a:lstStyle/>
                    <a:p>
                      <a:r>
                        <a:rPr kumimoji="1" lang="ja-JP" altLang="en-US" sz="1700" b="0" dirty="0" smtClean="0">
                          <a:latin typeface="+mn-ea"/>
                          <a:ea typeface="+mn-ea"/>
                        </a:rPr>
                        <a:t>エリア別</a:t>
                      </a:r>
                      <a:endParaRPr kumimoji="1" lang="en-US" altLang="ja-JP" sz="1700" b="0" dirty="0" smtClean="0">
                        <a:latin typeface="+mn-ea"/>
                        <a:ea typeface="+mn-ea"/>
                      </a:endParaRPr>
                    </a:p>
                    <a:p>
                      <a:r>
                        <a:rPr kumimoji="1" lang="ja-JP" altLang="en-US" sz="1700" b="0" dirty="0" smtClean="0">
                          <a:latin typeface="+mn-ea"/>
                          <a:ea typeface="+mn-ea"/>
                        </a:rPr>
                        <a:t>（視点場の所在）</a:t>
                      </a:r>
                      <a:endParaRPr kumimoji="1" lang="ja-JP" altLang="en-US" sz="1700" b="0" dirty="0">
                        <a:latin typeface="+mn-ea"/>
                        <a:ea typeface="+mn-ea"/>
                      </a:endParaRPr>
                    </a:p>
                  </a:txBody>
                  <a:tcPr marL="84546" marR="84546" marT="42273" marB="42273">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700" b="0" dirty="0" smtClean="0">
                          <a:latin typeface="+mn-ea"/>
                          <a:ea typeface="+mn-ea"/>
                        </a:rPr>
                        <a:t>大阪市内</a:t>
                      </a:r>
                      <a:endParaRPr kumimoji="1" lang="en-US" altLang="ja-JP" sz="1700" b="0" dirty="0" smtClean="0">
                        <a:latin typeface="+mn-ea"/>
                        <a:ea typeface="+mn-ea"/>
                      </a:endParaRPr>
                    </a:p>
                  </a:txBody>
                  <a:tcPr marL="84546" marR="84546" marT="42273" marB="42273"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700" b="0" dirty="0" smtClean="0">
                          <a:latin typeface="+mn-ea"/>
                          <a:ea typeface="+mn-ea"/>
                        </a:rPr>
                        <a:t>　　　４７件</a:t>
                      </a:r>
                      <a:endParaRPr kumimoji="1" lang="ja-JP" altLang="en-US" sz="1700" b="0" dirty="0">
                        <a:latin typeface="+mn-ea"/>
                        <a:ea typeface="+mn-ea"/>
                      </a:endParaRPr>
                    </a:p>
                  </a:txBody>
                  <a:tcPr marL="84546" marR="84546" marT="42273" marB="42273"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3248280"/>
                  </a:ext>
                </a:extLst>
              </a:tr>
              <a:tr h="504782">
                <a:tc vMerge="1">
                  <a:txBody>
                    <a:bodyPr/>
                    <a:lstStyle/>
                    <a:p>
                      <a:endParaRPr kumimoji="1" lang="ja-JP" altLang="en-US"/>
                    </a:p>
                  </a:txBody>
                  <a:tcPr/>
                </a:tc>
                <a:tc>
                  <a:txBody>
                    <a:bodyPr/>
                    <a:lstStyle/>
                    <a:p>
                      <a:r>
                        <a:rPr kumimoji="1" lang="ja-JP" altLang="en-US" sz="1700" b="0" dirty="0" smtClean="0">
                          <a:latin typeface="+mn-ea"/>
                          <a:ea typeface="+mn-ea"/>
                        </a:rPr>
                        <a:t>北大阪</a:t>
                      </a:r>
                      <a:endParaRPr kumimoji="1" lang="ja-JP" altLang="en-US" sz="1700" b="0" dirty="0">
                        <a:latin typeface="+mn-ea"/>
                        <a:ea typeface="+mn-ea"/>
                      </a:endParaRPr>
                    </a:p>
                  </a:txBody>
                  <a:tcPr marL="84546" marR="84546" marT="42273" marB="42273"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700" b="0" dirty="0" smtClean="0">
                          <a:latin typeface="+mn-ea"/>
                          <a:ea typeface="+mn-ea"/>
                        </a:rPr>
                        <a:t>　　　２９件</a:t>
                      </a:r>
                      <a:endParaRPr kumimoji="1" lang="ja-JP" altLang="en-US" sz="1700" b="0" dirty="0">
                        <a:latin typeface="+mn-ea"/>
                        <a:ea typeface="+mn-ea"/>
                      </a:endParaRPr>
                    </a:p>
                  </a:txBody>
                  <a:tcPr marL="84546" marR="84546" marT="42273" marB="42273"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4581825"/>
                  </a:ext>
                </a:extLst>
              </a:tr>
              <a:tr h="504782">
                <a:tc vMerge="1">
                  <a:txBody>
                    <a:bodyPr/>
                    <a:lstStyle/>
                    <a:p>
                      <a:endParaRPr kumimoji="1" lang="ja-JP" altLang="en-US"/>
                    </a:p>
                  </a:txBody>
                  <a:tcPr/>
                </a:tc>
                <a:tc>
                  <a:txBody>
                    <a:bodyPr/>
                    <a:lstStyle/>
                    <a:p>
                      <a:r>
                        <a:rPr kumimoji="1" lang="ja-JP" altLang="en-US" sz="1700" b="0" dirty="0" smtClean="0">
                          <a:latin typeface="+mn-ea"/>
                          <a:ea typeface="+mn-ea"/>
                        </a:rPr>
                        <a:t>東大阪</a:t>
                      </a:r>
                      <a:endParaRPr kumimoji="1" lang="ja-JP" altLang="en-US" sz="1700" b="0" dirty="0">
                        <a:latin typeface="+mn-ea"/>
                        <a:ea typeface="+mn-ea"/>
                      </a:endParaRPr>
                    </a:p>
                  </a:txBody>
                  <a:tcPr marL="84546" marR="84546" marT="42273" marB="42273"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700" b="0" dirty="0" smtClean="0">
                          <a:latin typeface="+mn-ea"/>
                          <a:ea typeface="+mn-ea"/>
                        </a:rPr>
                        <a:t>　　　１７件</a:t>
                      </a:r>
                      <a:endParaRPr kumimoji="1" lang="ja-JP" altLang="en-US" sz="1700" b="0" dirty="0">
                        <a:latin typeface="+mn-ea"/>
                        <a:ea typeface="+mn-ea"/>
                      </a:endParaRPr>
                    </a:p>
                  </a:txBody>
                  <a:tcPr marL="84546" marR="84546" marT="42273" marB="42273"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4377757"/>
                  </a:ext>
                </a:extLst>
              </a:tr>
              <a:tr h="504782">
                <a:tc vMerge="1">
                  <a:txBody>
                    <a:bodyPr/>
                    <a:lstStyle/>
                    <a:p>
                      <a:endParaRPr kumimoji="1" lang="ja-JP" altLang="en-US"/>
                    </a:p>
                  </a:txBody>
                  <a:tcPr/>
                </a:tc>
                <a:tc>
                  <a:txBody>
                    <a:bodyPr/>
                    <a:lstStyle/>
                    <a:p>
                      <a:r>
                        <a:rPr kumimoji="1" lang="ja-JP" altLang="en-US" sz="1700" b="0" dirty="0" smtClean="0">
                          <a:latin typeface="+mn-ea"/>
                          <a:ea typeface="+mn-ea"/>
                        </a:rPr>
                        <a:t>南河内</a:t>
                      </a:r>
                      <a:endParaRPr kumimoji="1" lang="ja-JP" altLang="en-US" sz="1700" b="0" dirty="0">
                        <a:latin typeface="+mn-ea"/>
                        <a:ea typeface="+mn-ea"/>
                      </a:endParaRPr>
                    </a:p>
                  </a:txBody>
                  <a:tcPr marL="84546" marR="84546" marT="42273" marB="42273"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700" b="0" dirty="0" smtClean="0">
                          <a:latin typeface="+mn-ea"/>
                          <a:ea typeface="+mn-ea"/>
                        </a:rPr>
                        <a:t>　　　２７件</a:t>
                      </a:r>
                      <a:endParaRPr kumimoji="1" lang="ja-JP" altLang="en-US" sz="1700" b="0" dirty="0">
                        <a:latin typeface="+mn-ea"/>
                        <a:ea typeface="+mn-ea"/>
                      </a:endParaRPr>
                    </a:p>
                  </a:txBody>
                  <a:tcPr marL="84546" marR="84546" marT="42273" marB="42273"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6319915"/>
                  </a:ext>
                </a:extLst>
              </a:tr>
              <a:tr h="504782">
                <a:tc vMerge="1">
                  <a:txBody>
                    <a:bodyPr/>
                    <a:lstStyle/>
                    <a:p>
                      <a:endParaRPr kumimoji="1" lang="ja-JP" altLang="en-US"/>
                    </a:p>
                  </a:txBody>
                  <a:tcPr/>
                </a:tc>
                <a:tc>
                  <a:txBody>
                    <a:bodyPr/>
                    <a:lstStyle/>
                    <a:p>
                      <a:r>
                        <a:rPr kumimoji="1" lang="ja-JP" altLang="en-US" sz="1700" b="0" dirty="0" smtClean="0">
                          <a:latin typeface="+mn-ea"/>
                          <a:ea typeface="+mn-ea"/>
                        </a:rPr>
                        <a:t>泉州</a:t>
                      </a:r>
                      <a:endParaRPr kumimoji="1" lang="ja-JP" altLang="en-US" sz="1700" b="0" dirty="0">
                        <a:latin typeface="+mn-ea"/>
                        <a:ea typeface="+mn-ea"/>
                      </a:endParaRPr>
                    </a:p>
                  </a:txBody>
                  <a:tcPr marL="84546" marR="84546" marT="42273" marB="42273"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700" b="0" dirty="0" smtClean="0">
                          <a:latin typeface="+mn-ea"/>
                          <a:ea typeface="+mn-ea"/>
                        </a:rPr>
                        <a:t>　　　１５件</a:t>
                      </a:r>
                      <a:endParaRPr kumimoji="1" lang="ja-JP" altLang="en-US" sz="1700" b="0" dirty="0">
                        <a:latin typeface="+mn-ea"/>
                        <a:ea typeface="+mn-ea"/>
                      </a:endParaRPr>
                    </a:p>
                  </a:txBody>
                  <a:tcPr marL="84546" marR="84546" marT="42273" marB="42273"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2326812"/>
                  </a:ext>
                </a:extLst>
              </a:tr>
              <a:tr h="504782">
                <a:tc rowSpan="4">
                  <a:txBody>
                    <a:bodyPr/>
                    <a:lstStyle/>
                    <a:p>
                      <a:r>
                        <a:rPr kumimoji="1" lang="ja-JP" altLang="en-US" sz="1700" b="0" dirty="0" smtClean="0">
                          <a:latin typeface="+mn-ea"/>
                          <a:ea typeface="+mn-ea"/>
                        </a:rPr>
                        <a:t>カテゴリー別　</a:t>
                      </a:r>
                      <a:r>
                        <a:rPr kumimoji="1" lang="en-US" altLang="ja-JP" sz="1700" b="0" dirty="0" smtClean="0">
                          <a:latin typeface="+mn-ea"/>
                          <a:ea typeface="+mn-ea"/>
                        </a:rPr>
                        <a:t>※</a:t>
                      </a:r>
                    </a:p>
                    <a:p>
                      <a:r>
                        <a:rPr kumimoji="1" lang="ja-JP" altLang="en-US" sz="1700" b="0" dirty="0" smtClean="0">
                          <a:latin typeface="+mn-ea"/>
                          <a:ea typeface="+mn-ea"/>
                        </a:rPr>
                        <a:t>（視対象の分類）</a:t>
                      </a:r>
                      <a:endParaRPr kumimoji="1" lang="ja-JP" altLang="en-US" sz="1700" b="0" dirty="0">
                        <a:latin typeface="+mn-ea"/>
                        <a:ea typeface="+mn-ea"/>
                      </a:endParaRPr>
                    </a:p>
                  </a:txBody>
                  <a:tcPr marL="84546" marR="84546" marT="42273" marB="42273">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700" b="0" dirty="0" smtClean="0">
                          <a:latin typeface="+mn-ea"/>
                          <a:ea typeface="+mn-ea"/>
                        </a:rPr>
                        <a:t>地形特性</a:t>
                      </a:r>
                      <a:endParaRPr kumimoji="1" lang="en-US" altLang="ja-JP" sz="1700" b="0" dirty="0" smtClean="0">
                        <a:latin typeface="+mn-ea"/>
                        <a:ea typeface="+mn-ea"/>
                      </a:endParaRPr>
                    </a:p>
                    <a:p>
                      <a:r>
                        <a:rPr kumimoji="1" lang="ja-JP" altLang="en-US" sz="1700" b="0" dirty="0" smtClean="0">
                          <a:latin typeface="+mn-ea"/>
                          <a:ea typeface="+mn-ea"/>
                        </a:rPr>
                        <a:t>（山並み、海岸、平野、中流河川等）</a:t>
                      </a:r>
                      <a:endParaRPr kumimoji="1" lang="ja-JP" altLang="en-US" sz="1700" b="0" dirty="0">
                        <a:latin typeface="+mn-ea"/>
                        <a:ea typeface="+mn-ea"/>
                      </a:endParaRPr>
                    </a:p>
                  </a:txBody>
                  <a:tcPr marL="84546" marR="84546" marT="42273" marB="42273"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　　　６３件</a:t>
                      </a:r>
                    </a:p>
                  </a:txBody>
                  <a:tcPr marL="84546" marR="84546" marT="42273" marB="42273"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2880353"/>
                  </a:ext>
                </a:extLst>
              </a:tr>
              <a:tr h="504782">
                <a:tc vMerge="1">
                  <a:txBody>
                    <a:bodyPr/>
                    <a:lstStyle/>
                    <a:p>
                      <a:endParaRPr kumimoji="1" lang="ja-JP" altLang="en-US"/>
                    </a:p>
                  </a:txBody>
                  <a:tcPr/>
                </a:tc>
                <a:tc>
                  <a:txBody>
                    <a:bodyPr/>
                    <a:lstStyle/>
                    <a:p>
                      <a:r>
                        <a:rPr kumimoji="1" lang="ja-JP" altLang="en-US" sz="1700" b="0" dirty="0" smtClean="0">
                          <a:latin typeface="+mn-ea"/>
                          <a:ea typeface="+mn-ea"/>
                        </a:rPr>
                        <a:t>歴史特性</a:t>
                      </a:r>
                      <a:endParaRPr kumimoji="1" lang="en-US" altLang="ja-JP" sz="1700" b="0" dirty="0" smtClean="0">
                        <a:latin typeface="+mn-ea"/>
                        <a:ea typeface="+mn-ea"/>
                      </a:endParaRPr>
                    </a:p>
                    <a:p>
                      <a:r>
                        <a:rPr kumimoji="1" lang="ja-JP" altLang="en-US" sz="1700" b="0" dirty="0" smtClean="0">
                          <a:latin typeface="+mn-ea"/>
                          <a:ea typeface="+mn-ea"/>
                        </a:rPr>
                        <a:t>（歴史的街道、古墳群、寺内町、城郭等）</a:t>
                      </a:r>
                      <a:endParaRPr kumimoji="1" lang="ja-JP" altLang="en-US" sz="1700" b="0" dirty="0">
                        <a:latin typeface="+mn-ea"/>
                        <a:ea typeface="+mn-ea"/>
                      </a:endParaRPr>
                    </a:p>
                  </a:txBody>
                  <a:tcPr marL="84546" marR="84546" marT="42273" marB="42273"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　　　２４件</a:t>
                      </a:r>
                    </a:p>
                  </a:txBody>
                  <a:tcPr marL="84546" marR="84546" marT="42273" marB="42273"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0049331"/>
                  </a:ext>
                </a:extLst>
              </a:tr>
              <a:tr h="504782">
                <a:tc vMerge="1">
                  <a:txBody>
                    <a:bodyPr/>
                    <a:lstStyle/>
                    <a:p>
                      <a:endParaRPr kumimoji="1" lang="ja-JP" altLang="en-US"/>
                    </a:p>
                  </a:txBody>
                  <a:tcPr/>
                </a:tc>
                <a:tc>
                  <a:txBody>
                    <a:bodyPr/>
                    <a:lstStyle/>
                    <a:p>
                      <a:r>
                        <a:rPr kumimoji="1" lang="ja-JP" altLang="en-US" sz="1700" b="0" dirty="0" smtClean="0">
                          <a:latin typeface="+mn-ea"/>
                          <a:ea typeface="+mn-ea"/>
                        </a:rPr>
                        <a:t>都市・インフラ特性</a:t>
                      </a:r>
                      <a:endParaRPr kumimoji="1" lang="en-US" altLang="ja-JP" sz="1700" b="0" dirty="0" smtClean="0">
                        <a:latin typeface="+mn-ea"/>
                        <a:ea typeface="+mn-ea"/>
                      </a:endParaRPr>
                    </a:p>
                    <a:p>
                      <a:r>
                        <a:rPr kumimoji="1" lang="ja-JP" altLang="en-US" sz="1700" b="0" dirty="0" smtClean="0">
                          <a:latin typeface="+mn-ea"/>
                          <a:ea typeface="+mn-ea"/>
                        </a:rPr>
                        <a:t>（広域幹線道路、鉄軌道、大規模公園、港湾等）</a:t>
                      </a:r>
                      <a:endParaRPr kumimoji="1" lang="ja-JP" altLang="en-US" sz="1700" b="0" dirty="0">
                        <a:latin typeface="+mn-ea"/>
                        <a:ea typeface="+mn-ea"/>
                      </a:endParaRPr>
                    </a:p>
                  </a:txBody>
                  <a:tcPr marL="84546" marR="84546" marT="42273" marB="42273"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　　</a:t>
                      </a:r>
                      <a:r>
                        <a:rPr kumimoji="1" lang="ja-JP" altLang="en-US" sz="1700" b="0" i="0" u="none" strike="noStrike" kern="1200" cap="none" spc="0" normalizeH="0" baseline="0" noProof="0" smtClean="0">
                          <a:ln>
                            <a:noFill/>
                          </a:ln>
                          <a:solidFill>
                            <a:prstClr val="black"/>
                          </a:solidFill>
                          <a:effectLst/>
                          <a:uLnTx/>
                          <a:uFillTx/>
                          <a:latin typeface="ＭＳ Ｐゴシック" panose="020B0600070205080204" pitchFamily="50" charset="-128"/>
                          <a:ea typeface="+mn-ea"/>
                          <a:cs typeface="+mn-cs"/>
                        </a:rPr>
                        <a:t>　１６件</a:t>
                      </a:r>
                      <a:endParaRPr kumimoji="1" lang="ja-JP" altLang="en-US" sz="17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endParaRPr>
                    </a:p>
                  </a:txBody>
                  <a:tcPr marL="84546" marR="84546" marT="42273" marB="42273"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3671560"/>
                  </a:ext>
                </a:extLst>
              </a:tr>
              <a:tr h="504782">
                <a:tc vMerge="1">
                  <a:txBody>
                    <a:bodyPr/>
                    <a:lstStyle/>
                    <a:p>
                      <a:endParaRPr kumimoji="1" lang="ja-JP" altLang="en-US"/>
                    </a:p>
                  </a:txBody>
                  <a:tcPr/>
                </a:tc>
                <a:tc>
                  <a:txBody>
                    <a:bodyPr/>
                    <a:lstStyle/>
                    <a:p>
                      <a:r>
                        <a:rPr kumimoji="1" lang="ja-JP" altLang="en-US" sz="1700" b="0" dirty="0" smtClean="0">
                          <a:latin typeface="+mn-ea"/>
                          <a:ea typeface="+mn-ea"/>
                        </a:rPr>
                        <a:t>土地利用特性</a:t>
                      </a:r>
                      <a:endParaRPr kumimoji="1" lang="en-US" altLang="ja-JP" sz="1700" b="0" dirty="0" smtClean="0">
                        <a:latin typeface="+mn-ea"/>
                        <a:ea typeface="+mn-ea"/>
                      </a:endParaRPr>
                    </a:p>
                    <a:p>
                      <a:r>
                        <a:rPr kumimoji="1" lang="ja-JP" altLang="en-US" sz="1700" b="0" dirty="0" smtClean="0">
                          <a:latin typeface="+mn-ea"/>
                          <a:ea typeface="+mn-ea"/>
                        </a:rPr>
                        <a:t>（超高層ビル群、工業用地、大規模建築物等）</a:t>
                      </a:r>
                      <a:endParaRPr kumimoji="1" lang="ja-JP" altLang="en-US" sz="1700" b="0" dirty="0">
                        <a:latin typeface="+mn-ea"/>
                        <a:ea typeface="+mn-ea"/>
                      </a:endParaRPr>
                    </a:p>
                  </a:txBody>
                  <a:tcPr marL="84546" marR="84546" marT="42273" marB="42273"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　　　３２件</a:t>
                      </a:r>
                    </a:p>
                  </a:txBody>
                  <a:tcPr marL="84546" marR="84546" marT="42273" marB="42273"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1938793"/>
                  </a:ext>
                </a:extLst>
              </a:tr>
            </a:tbl>
          </a:graphicData>
        </a:graphic>
      </p:graphicFrame>
      <p:sp>
        <p:nvSpPr>
          <p:cNvPr id="3" name="スライド番号プレースホルダー 2"/>
          <p:cNvSpPr>
            <a:spLocks noGrp="1"/>
          </p:cNvSpPr>
          <p:nvPr>
            <p:ph type="sldNum" sz="quarter" idx="12"/>
          </p:nvPr>
        </p:nvSpPr>
        <p:spPr>
          <a:xfrm>
            <a:off x="7086600" y="6486436"/>
            <a:ext cx="2057400" cy="365125"/>
          </a:xfrm>
        </p:spPr>
        <p:txBody>
          <a:bodyPr/>
          <a:lstStyle/>
          <a:p>
            <a:fld id="{8DDB306B-CB1A-4F92-AE18-14C2D5855DBA}" type="slidenum">
              <a:rPr kumimoji="1" lang="ja-JP" altLang="en-US" smtClean="0"/>
              <a:t>8</a:t>
            </a:fld>
            <a:endParaRPr kumimoji="1" lang="ja-JP" altLang="en-US"/>
          </a:p>
        </p:txBody>
      </p:sp>
    </p:spTree>
    <p:extLst>
      <p:ext uri="{BB962C8B-B14F-4D97-AF65-F5344CB8AC3E}">
        <p14:creationId xmlns:p14="http://schemas.microsoft.com/office/powerpoint/2010/main" val="3425870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08602" y="729507"/>
            <a:ext cx="8326796" cy="5586145"/>
          </a:xfrm>
          <a:prstGeom prst="rect">
            <a:avLst/>
          </a:prstGeom>
          <a:noFill/>
          <a:ln w="12700">
            <a:solidFill>
              <a:schemeClr val="tx1"/>
            </a:solidFill>
          </a:ln>
        </p:spPr>
        <p:txBody>
          <a:bodyPr wrap="square" rtlCol="0">
            <a:spAutoFit/>
          </a:bodyPr>
          <a:lstStyle/>
          <a:p>
            <a:pPr lvl="0">
              <a:lnSpc>
                <a:spcPts val="3000"/>
              </a:lnSpc>
            </a:pPr>
            <a:r>
              <a:rPr kumimoji="1" lang="ja-JP" altLang="en-US" b="1" dirty="0" smtClean="0">
                <a:solidFill>
                  <a:prstClr val="black"/>
                </a:solidFill>
                <a:latin typeface="ＭＳ Ｐゴシック" panose="020B0600070205080204" pitchFamily="50" charset="-128"/>
              </a:rPr>
              <a:t>１．事務局での事前整理</a:t>
            </a:r>
            <a:endParaRPr kumimoji="1" lang="en-US" altLang="ja-JP" b="1" dirty="0" smtClean="0">
              <a:solidFill>
                <a:prstClr val="black"/>
              </a:solidFill>
              <a:latin typeface="ＭＳ Ｐゴシック" panose="020B0600070205080204" pitchFamily="50" charset="-128"/>
            </a:endParaRPr>
          </a:p>
          <a:p>
            <a:pPr lvl="0">
              <a:lnSpc>
                <a:spcPct val="150000"/>
              </a:lnSpc>
            </a:pPr>
            <a:r>
              <a:rPr kumimoji="1" lang="ja-JP" altLang="en-US" b="1" dirty="0" smtClean="0">
                <a:solidFill>
                  <a:prstClr val="black"/>
                </a:solidFill>
                <a:latin typeface="ＭＳ Ｐゴシック" panose="020B0600070205080204" pitchFamily="50" charset="-128"/>
              </a:rPr>
              <a:t>　①現地確認</a:t>
            </a:r>
            <a:endParaRPr kumimoji="1" lang="ja-JP" altLang="en-US" dirty="0" smtClean="0">
              <a:solidFill>
                <a:prstClr val="black"/>
              </a:solidFill>
              <a:latin typeface="ＭＳ Ｐゴシック" panose="020B0600070205080204" pitchFamily="50" charset="-128"/>
            </a:endParaRPr>
          </a:p>
          <a:p>
            <a:pPr marL="266700" indent="6350">
              <a:lnSpc>
                <a:spcPts val="3000"/>
              </a:lnSpc>
              <a:buFont typeface="Wingdings" panose="05000000000000000000" pitchFamily="2" charset="2"/>
              <a:buChar char="Ø"/>
            </a:pPr>
            <a:r>
              <a:rPr kumimoji="1" lang="ja-JP" altLang="en-US" sz="1600" dirty="0" smtClean="0">
                <a:solidFill>
                  <a:prstClr val="black"/>
                </a:solidFill>
                <a:latin typeface="ＭＳ Ｐゴシック" panose="020B0600070205080204" pitchFamily="50" charset="-128"/>
              </a:rPr>
              <a:t>応募内容について以下を現地確認</a:t>
            </a:r>
            <a:endParaRPr kumimoji="1" lang="en-US" altLang="ja-JP" sz="1600" dirty="0" smtClean="0">
              <a:solidFill>
                <a:prstClr val="black"/>
              </a:solidFill>
              <a:latin typeface="ＭＳ Ｐゴシック" panose="020B0600070205080204" pitchFamily="50" charset="-128"/>
            </a:endParaRPr>
          </a:p>
          <a:p>
            <a:pPr marL="266700" lvl="0">
              <a:lnSpc>
                <a:spcPct val="150000"/>
              </a:lnSpc>
            </a:pPr>
            <a:r>
              <a:rPr kumimoji="1" lang="ja-JP" altLang="en-US" sz="1600" dirty="0" smtClean="0">
                <a:solidFill>
                  <a:prstClr val="black"/>
                </a:solidFill>
                <a:latin typeface="ＭＳ Ｐゴシック" panose="020B0600070205080204" pitchFamily="50" charset="-128"/>
              </a:rPr>
              <a:t>　→募集写真と著しく異ならないか</a:t>
            </a:r>
          </a:p>
          <a:p>
            <a:pPr marL="266700" lvl="0">
              <a:lnSpc>
                <a:spcPct val="150000"/>
              </a:lnSpc>
            </a:pPr>
            <a:r>
              <a:rPr kumimoji="1" lang="ja-JP" altLang="en-US" sz="1600" dirty="0" smtClean="0">
                <a:solidFill>
                  <a:prstClr val="black"/>
                </a:solidFill>
                <a:latin typeface="ＭＳ Ｐゴシック" panose="020B0600070205080204" pitchFamily="50" charset="-128"/>
              </a:rPr>
              <a:t>　</a:t>
            </a:r>
            <a:r>
              <a:rPr kumimoji="1" lang="ja-JP" altLang="en-US" sz="1600" dirty="0">
                <a:solidFill>
                  <a:prstClr val="black"/>
                </a:solidFill>
                <a:latin typeface="ＭＳ Ｐゴシック" panose="020B0600070205080204" pitchFamily="50" charset="-128"/>
              </a:rPr>
              <a:t>→眺望を阻害するものはない</a:t>
            </a:r>
            <a:r>
              <a:rPr kumimoji="1" lang="ja-JP" altLang="en-US" sz="1600" dirty="0" smtClean="0">
                <a:solidFill>
                  <a:prstClr val="black"/>
                </a:solidFill>
                <a:latin typeface="ＭＳ Ｐゴシック" panose="020B0600070205080204" pitchFamily="50" charset="-128"/>
              </a:rPr>
              <a:t>か</a:t>
            </a:r>
            <a:endParaRPr kumimoji="1" lang="en-US" altLang="ja-JP" sz="1600" dirty="0" smtClean="0">
              <a:solidFill>
                <a:prstClr val="black"/>
              </a:solidFill>
              <a:latin typeface="ＭＳ Ｐゴシック" panose="020B0600070205080204" pitchFamily="50" charset="-128"/>
            </a:endParaRPr>
          </a:p>
          <a:p>
            <a:pPr marL="266700">
              <a:lnSpc>
                <a:spcPct val="150000"/>
              </a:lnSpc>
            </a:pPr>
            <a:r>
              <a:rPr kumimoji="1" lang="ja-JP" altLang="en-US" sz="1600" dirty="0">
                <a:solidFill>
                  <a:prstClr val="black"/>
                </a:solidFill>
                <a:latin typeface="ＭＳ Ｐゴシック" panose="020B0600070205080204" pitchFamily="50" charset="-128"/>
              </a:rPr>
              <a:t>　→視点場</a:t>
            </a:r>
            <a:r>
              <a:rPr kumimoji="1" lang="ja-JP" altLang="en-US" sz="1600" dirty="0" smtClean="0">
                <a:solidFill>
                  <a:prstClr val="black"/>
                </a:solidFill>
                <a:latin typeface="ＭＳ Ｐゴシック" panose="020B0600070205080204" pitchFamily="50" charset="-128"/>
              </a:rPr>
              <a:t>の状況（危険な状態にないかなど）</a:t>
            </a:r>
            <a:endParaRPr kumimoji="1" lang="en-US" altLang="ja-JP" sz="1600" dirty="0">
              <a:solidFill>
                <a:prstClr val="black"/>
              </a:solidFill>
              <a:latin typeface="ＭＳ Ｐゴシック" panose="020B0600070205080204" pitchFamily="50" charset="-128"/>
            </a:endParaRPr>
          </a:p>
          <a:p>
            <a:pPr marL="266700" lvl="0">
              <a:lnSpc>
                <a:spcPct val="150000"/>
              </a:lnSpc>
            </a:pPr>
            <a:r>
              <a:rPr kumimoji="1" lang="ja-JP" altLang="en-US" sz="1600" dirty="0">
                <a:solidFill>
                  <a:prstClr val="black"/>
                </a:solidFill>
                <a:latin typeface="ＭＳ Ｐゴシック" panose="020B0600070205080204" pitchFamily="50" charset="-128"/>
              </a:rPr>
              <a:t>　→視点場近隣に駐車場がある</a:t>
            </a:r>
            <a:r>
              <a:rPr kumimoji="1" lang="ja-JP" altLang="en-US" sz="1600" dirty="0" smtClean="0">
                <a:solidFill>
                  <a:prstClr val="black"/>
                </a:solidFill>
                <a:latin typeface="ＭＳ Ｐゴシック" panose="020B0600070205080204" pitchFamily="50" charset="-128"/>
              </a:rPr>
              <a:t>か</a:t>
            </a:r>
            <a:endParaRPr kumimoji="1" lang="en-US" altLang="ja-JP" sz="1600" dirty="0" smtClean="0">
              <a:solidFill>
                <a:prstClr val="black"/>
              </a:solidFill>
              <a:latin typeface="ＭＳ Ｐゴシック" panose="020B0600070205080204" pitchFamily="50" charset="-128"/>
            </a:endParaRPr>
          </a:p>
          <a:p>
            <a:pPr marL="266700" lvl="0"/>
            <a:r>
              <a:rPr kumimoji="1" lang="ja-JP" altLang="en-US" sz="1600" dirty="0" smtClean="0">
                <a:solidFill>
                  <a:prstClr val="black"/>
                </a:solidFill>
                <a:latin typeface="ＭＳ Ｐゴシック" panose="020B0600070205080204" pitchFamily="50" charset="-128"/>
              </a:rPr>
              <a:t>　　</a:t>
            </a:r>
            <a:r>
              <a:rPr kumimoji="1" lang="en-US" altLang="ja-JP" sz="1600" dirty="0" smtClean="0">
                <a:solidFill>
                  <a:prstClr val="black"/>
                </a:solidFill>
                <a:latin typeface="ＭＳ Ｐゴシック" panose="020B0600070205080204" pitchFamily="50" charset="-128"/>
              </a:rPr>
              <a:t>※</a:t>
            </a:r>
            <a:r>
              <a:rPr kumimoji="1" lang="ja-JP" altLang="en-US" sz="1600" dirty="0" smtClean="0">
                <a:solidFill>
                  <a:prstClr val="black"/>
                </a:solidFill>
                <a:latin typeface="ＭＳ Ｐゴシック" panose="020B0600070205080204" pitchFamily="50" charset="-128"/>
              </a:rPr>
              <a:t>その他状況に応じて必要な項目</a:t>
            </a:r>
            <a:endParaRPr kumimoji="1" lang="en-US" altLang="ja-JP" sz="1600" dirty="0" smtClean="0">
              <a:solidFill>
                <a:prstClr val="black"/>
              </a:solidFill>
              <a:latin typeface="ＭＳ Ｐゴシック" panose="020B0600070205080204" pitchFamily="50" charset="-128"/>
            </a:endParaRPr>
          </a:p>
          <a:p>
            <a:pPr marL="171450" lvl="0">
              <a:lnSpc>
                <a:spcPct val="150000"/>
              </a:lnSpc>
            </a:pPr>
            <a:r>
              <a:rPr kumimoji="1" lang="ja-JP" altLang="en-US" b="1" dirty="0" smtClean="0">
                <a:solidFill>
                  <a:prstClr val="black"/>
                </a:solidFill>
                <a:latin typeface="ＭＳ Ｐゴシック" panose="020B0600070205080204" pitchFamily="50" charset="-128"/>
              </a:rPr>
              <a:t>②除外物件の整理</a:t>
            </a:r>
          </a:p>
          <a:p>
            <a:pPr marL="266700" lvl="0" indent="6350">
              <a:buFont typeface="Wingdings" panose="05000000000000000000" pitchFamily="2" charset="2"/>
              <a:buChar char="Ø"/>
            </a:pPr>
            <a:r>
              <a:rPr kumimoji="1" lang="ja-JP" altLang="en-US" sz="1600" dirty="0" smtClean="0">
                <a:solidFill>
                  <a:prstClr val="black"/>
                </a:solidFill>
                <a:latin typeface="ＭＳ Ｐゴシック" panose="020B0600070205080204" pitchFamily="50" charset="-128"/>
              </a:rPr>
              <a:t>応募</a:t>
            </a:r>
            <a:r>
              <a:rPr kumimoji="1" lang="ja-JP" altLang="en-US" sz="1600" dirty="0">
                <a:solidFill>
                  <a:prstClr val="black"/>
                </a:solidFill>
                <a:latin typeface="ＭＳ Ｐゴシック" panose="020B0600070205080204" pitchFamily="50" charset="-128"/>
              </a:rPr>
              <a:t>内容を満たしていないもの、ビュースポットの要件等に合致していないもの等を除外</a:t>
            </a:r>
            <a:endParaRPr kumimoji="1" lang="ja-JP" altLang="en-US" sz="1600" b="1" dirty="0">
              <a:solidFill>
                <a:prstClr val="black"/>
              </a:solidFill>
              <a:latin typeface="ＭＳ Ｐゴシック" panose="020B0600070205080204" pitchFamily="50" charset="-128"/>
            </a:endParaRPr>
          </a:p>
          <a:p>
            <a:pPr marL="171450" lvl="0">
              <a:lnSpc>
                <a:spcPct val="200000"/>
              </a:lnSpc>
            </a:pPr>
            <a:r>
              <a:rPr kumimoji="1" lang="ja-JP" altLang="en-US" b="1" dirty="0" smtClean="0">
                <a:solidFill>
                  <a:prstClr val="black"/>
                </a:solidFill>
                <a:latin typeface="ＭＳ Ｐゴシック" panose="020B0600070205080204" pitchFamily="50" charset="-128"/>
              </a:rPr>
              <a:t>③市町村</a:t>
            </a:r>
            <a:r>
              <a:rPr kumimoji="1" lang="ja-JP" altLang="en-US" b="1" dirty="0">
                <a:solidFill>
                  <a:prstClr val="black"/>
                </a:solidFill>
                <a:latin typeface="ＭＳ Ｐゴシック" panose="020B0600070205080204" pitchFamily="50" charset="-128"/>
              </a:rPr>
              <a:t>への照会</a:t>
            </a:r>
          </a:p>
          <a:p>
            <a:pPr marL="266700" lvl="0" indent="6350">
              <a:buFont typeface="Wingdings" panose="05000000000000000000" pitchFamily="2" charset="2"/>
              <a:buChar char="Ø"/>
            </a:pPr>
            <a:r>
              <a:rPr kumimoji="1" lang="ja-JP" altLang="en-US" sz="1600" dirty="0">
                <a:solidFill>
                  <a:prstClr val="black"/>
                </a:solidFill>
                <a:latin typeface="ＭＳ Ｐゴシック" panose="020B0600070205080204" pitchFamily="50" charset="-128"/>
              </a:rPr>
              <a:t>応募があったビュースポットに関する情報収集</a:t>
            </a:r>
            <a:endParaRPr kumimoji="1" lang="en-US" altLang="ja-JP" sz="1600" dirty="0">
              <a:solidFill>
                <a:prstClr val="black"/>
              </a:solidFill>
              <a:latin typeface="ＭＳ Ｐゴシック" panose="020B0600070205080204" pitchFamily="50" charset="-128"/>
            </a:endParaRPr>
          </a:p>
          <a:p>
            <a:pPr marL="177800" lvl="0">
              <a:lnSpc>
                <a:spcPct val="150000"/>
              </a:lnSpc>
            </a:pPr>
            <a:r>
              <a:rPr kumimoji="1" lang="ja-JP" altLang="en-US" sz="1600" dirty="0">
                <a:solidFill>
                  <a:prstClr val="black"/>
                </a:solidFill>
                <a:latin typeface="ＭＳ Ｐゴシック" panose="020B0600070205080204" pitchFamily="50" charset="-128"/>
              </a:rPr>
              <a:t>　　→視対象に含まれる施設の取り壊しが決まっているなどが無いか</a:t>
            </a:r>
          </a:p>
          <a:p>
            <a:pPr marL="177800" lvl="0">
              <a:lnSpc>
                <a:spcPct val="150000"/>
              </a:lnSpc>
            </a:pPr>
            <a:r>
              <a:rPr kumimoji="1" lang="ja-JP" altLang="en-US" sz="1600" dirty="0">
                <a:solidFill>
                  <a:prstClr val="black"/>
                </a:solidFill>
                <a:latin typeface="ＭＳ Ｐゴシック" panose="020B0600070205080204" pitchFamily="50" charset="-128"/>
              </a:rPr>
              <a:t>　　→ビュースポットへ多数の来訪者が訪れる可能性があるが、大きな問題とならないか</a:t>
            </a:r>
          </a:p>
          <a:p>
            <a:pPr marL="266700" algn="r">
              <a:lnSpc>
                <a:spcPts val="3000"/>
              </a:lnSpc>
            </a:pPr>
            <a:r>
              <a:rPr kumimoji="1" lang="ja-JP" altLang="en-US" sz="1600" dirty="0" smtClean="0">
                <a:solidFill>
                  <a:prstClr val="black"/>
                </a:solidFill>
                <a:latin typeface="ＭＳ Ｐゴシック" panose="020B0600070205080204" pitchFamily="50" charset="-128"/>
              </a:rPr>
              <a:t>等</a:t>
            </a:r>
            <a:r>
              <a:rPr kumimoji="1" lang="ja-JP" altLang="en-US" sz="1600" dirty="0">
                <a:solidFill>
                  <a:prstClr val="black"/>
                </a:solidFill>
                <a:latin typeface="ＭＳ Ｐゴシック" panose="020B0600070205080204" pitchFamily="50" charset="-128"/>
              </a:rPr>
              <a:t>　を</a:t>
            </a:r>
            <a:r>
              <a:rPr kumimoji="1" lang="ja-JP" altLang="en-US" sz="1600" dirty="0" smtClean="0">
                <a:solidFill>
                  <a:prstClr val="black"/>
                </a:solidFill>
                <a:latin typeface="ＭＳ Ｐゴシック" panose="020B0600070205080204" pitchFamily="50" charset="-128"/>
              </a:rPr>
              <a:t>確認</a:t>
            </a:r>
            <a:endParaRPr kumimoji="1" lang="ja-JP" altLang="en-US" sz="1600" dirty="0">
              <a:solidFill>
                <a:prstClr val="black"/>
              </a:solidFill>
              <a:latin typeface="ＭＳ Ｐゴシック" panose="020B0600070205080204" pitchFamily="50" charset="-128"/>
            </a:endParaRPr>
          </a:p>
        </p:txBody>
      </p:sp>
      <p:sp>
        <p:nvSpPr>
          <p:cNvPr id="3" name="スライド番号プレースホルダー 2"/>
          <p:cNvSpPr>
            <a:spLocks noGrp="1"/>
          </p:cNvSpPr>
          <p:nvPr>
            <p:ph type="sldNum" sz="quarter" idx="12"/>
          </p:nvPr>
        </p:nvSpPr>
        <p:spPr>
          <a:xfrm>
            <a:off x="7086600" y="6492875"/>
            <a:ext cx="2057400" cy="365125"/>
          </a:xfrm>
        </p:spPr>
        <p:txBody>
          <a:bodyPr/>
          <a:lstStyle/>
          <a:p>
            <a:fld id="{8DDB306B-CB1A-4F92-AE18-14C2D5855DBA}" type="slidenum">
              <a:rPr kumimoji="1" lang="ja-JP" altLang="en-US" smtClean="0"/>
              <a:t>9</a:t>
            </a:fld>
            <a:endParaRPr kumimoji="1" lang="ja-JP" altLang="en-US"/>
          </a:p>
        </p:txBody>
      </p:sp>
      <p:sp>
        <p:nvSpPr>
          <p:cNvPr id="5" name="テキスト ボックス 4"/>
          <p:cNvSpPr txBox="1"/>
          <p:nvPr/>
        </p:nvSpPr>
        <p:spPr>
          <a:xfrm>
            <a:off x="176373" y="207514"/>
            <a:ext cx="3839513" cy="430887"/>
          </a:xfrm>
          <a:prstGeom prst="rect">
            <a:avLst/>
          </a:prstGeom>
          <a:noFill/>
        </p:spPr>
        <p:txBody>
          <a:bodyPr wrap="none" rtlCol="0">
            <a:spAutoFit/>
          </a:bodyPr>
          <a:lstStyle/>
          <a:p>
            <a:r>
              <a:rPr kumimoji="1" lang="ja-JP" altLang="en-US" sz="2200" b="1" u="sng" dirty="0" smtClean="0"/>
              <a:t>ビュースポットの選定方法（案）</a:t>
            </a:r>
            <a:endParaRPr kumimoji="1" lang="ja-JP" altLang="en-US" sz="2200" b="1" u="sng" dirty="0"/>
          </a:p>
        </p:txBody>
      </p:sp>
    </p:spTree>
    <p:extLst>
      <p:ext uri="{BB962C8B-B14F-4D97-AF65-F5344CB8AC3E}">
        <p14:creationId xmlns:p14="http://schemas.microsoft.com/office/powerpoint/2010/main" val="251173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3369</TotalTime>
  <Words>1245</Words>
  <Application>Microsoft Office PowerPoint</Application>
  <PresentationFormat>画面に合わせる (4:3)</PresentationFormat>
  <Paragraphs>303</Paragraphs>
  <Slides>13</Slides>
  <Notes>0</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13</vt:i4>
      </vt:variant>
    </vt:vector>
  </HeadingPairs>
  <TitlesOfParts>
    <vt:vector size="27" baseType="lpstr">
      <vt:lpstr>HG丸ｺﾞｼｯｸM-PRO</vt:lpstr>
      <vt:lpstr>Meiryo UI</vt:lpstr>
      <vt:lpstr>ＭＳ Ｐゴシック</vt:lpstr>
      <vt:lpstr>ＭＳ ゴシック</vt:lpstr>
      <vt:lpstr>ＭＳ 明朝</vt:lpstr>
      <vt:lpstr>新細明體</vt:lpstr>
      <vt:lpstr>游ゴシック</vt:lpstr>
      <vt:lpstr>Arial</vt:lpstr>
      <vt:lpstr>Calibri</vt:lpstr>
      <vt:lpstr>Cambria</vt:lpstr>
      <vt:lpstr>Century</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都市景観ビジョン・大阪の推進 　 　 　１　淀川の魅力ある景観づくりに向けた検討 　　　　（民間が主体的に景観づくりに取り組み、積極的に投資できる環境をつくる）   　２　公共事業における景観面でのPDCAサイクルの確立 　　　　（公共事業の実施にあたっては、地域の景観づくりの模範となるよう努める）  　　　 　３　ビュースポット（視点場）の発掘と情報発信 　　　　（景観づくりの担い手を育成し、大阪の魅力を創出し、発掘する）</dc:title>
  <dc:creator>森河　奨</dc:creator>
  <cp:lastModifiedBy>谷田　公宏</cp:lastModifiedBy>
  <cp:revision>276</cp:revision>
  <cp:lastPrinted>2019-06-18T00:14:52Z</cp:lastPrinted>
  <dcterms:created xsi:type="dcterms:W3CDTF">2018-12-04T04:57:03Z</dcterms:created>
  <dcterms:modified xsi:type="dcterms:W3CDTF">2019-06-27T04:32:44Z</dcterms:modified>
</cp:coreProperties>
</file>