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453" r:id="rId2"/>
    <p:sldId id="440" r:id="rId3"/>
    <p:sldId id="489" r:id="rId4"/>
    <p:sldId id="458" r:id="rId5"/>
    <p:sldId id="485" r:id="rId6"/>
    <p:sldId id="460" r:id="rId7"/>
    <p:sldId id="450" r:id="rId8"/>
    <p:sldId id="483" r:id="rId9"/>
    <p:sldId id="484" r:id="rId10"/>
    <p:sldId id="468" r:id="rId11"/>
    <p:sldId id="479" r:id="rId12"/>
    <p:sldId id="469" r:id="rId13"/>
    <p:sldId id="470" r:id="rId14"/>
    <p:sldId id="471" r:id="rId15"/>
    <p:sldId id="472" r:id="rId16"/>
    <p:sldId id="473" r:id="rId17"/>
    <p:sldId id="488" r:id="rId18"/>
    <p:sldId id="480" r:id="rId19"/>
    <p:sldId id="486" r:id="rId20"/>
    <p:sldId id="487"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1F2"/>
    <a:srgbClr val="FFE285"/>
    <a:srgbClr val="C5E0B4"/>
    <a:srgbClr val="F4B183"/>
    <a:srgbClr val="FFD966"/>
    <a:srgbClr val="5B9BD5"/>
    <a:srgbClr val="F4E73C"/>
    <a:srgbClr val="FCE9D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2019/12/13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2019/12/13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4</a:t>
            </a:fld>
            <a:endParaRPr kumimoji="1" lang="ja-JP" altLang="en-US" dirty="0"/>
          </a:p>
        </p:txBody>
      </p:sp>
    </p:spTree>
    <p:extLst>
      <p:ext uri="{BB962C8B-B14F-4D97-AF65-F5344CB8AC3E}">
        <p14:creationId xmlns:p14="http://schemas.microsoft.com/office/powerpoint/2010/main" val="937074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14</a:t>
            </a:fld>
            <a:endParaRPr kumimoji="1" lang="ja-JP" altLang="en-US" dirty="0"/>
          </a:p>
        </p:txBody>
      </p:sp>
    </p:spTree>
    <p:extLst>
      <p:ext uri="{BB962C8B-B14F-4D97-AF65-F5344CB8AC3E}">
        <p14:creationId xmlns:p14="http://schemas.microsoft.com/office/powerpoint/2010/main" val="2206397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15</a:t>
            </a:fld>
            <a:endParaRPr kumimoji="1" lang="ja-JP" altLang="en-US" dirty="0"/>
          </a:p>
        </p:txBody>
      </p:sp>
    </p:spTree>
    <p:extLst>
      <p:ext uri="{BB962C8B-B14F-4D97-AF65-F5344CB8AC3E}">
        <p14:creationId xmlns:p14="http://schemas.microsoft.com/office/powerpoint/2010/main" val="3851834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16</a:t>
            </a:fld>
            <a:endParaRPr kumimoji="1" lang="ja-JP" altLang="en-US" dirty="0"/>
          </a:p>
        </p:txBody>
      </p:sp>
    </p:spTree>
    <p:extLst>
      <p:ext uri="{BB962C8B-B14F-4D97-AF65-F5344CB8AC3E}">
        <p14:creationId xmlns:p14="http://schemas.microsoft.com/office/powerpoint/2010/main" val="3074353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18</a:t>
            </a:fld>
            <a:endParaRPr kumimoji="1" lang="ja-JP" altLang="en-US" dirty="0"/>
          </a:p>
        </p:txBody>
      </p:sp>
    </p:spTree>
    <p:extLst>
      <p:ext uri="{BB962C8B-B14F-4D97-AF65-F5344CB8AC3E}">
        <p14:creationId xmlns:p14="http://schemas.microsoft.com/office/powerpoint/2010/main" val="2420962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19</a:t>
            </a:fld>
            <a:endParaRPr kumimoji="1" lang="ja-JP" altLang="en-US" dirty="0"/>
          </a:p>
        </p:txBody>
      </p:sp>
    </p:spTree>
    <p:extLst>
      <p:ext uri="{BB962C8B-B14F-4D97-AF65-F5344CB8AC3E}">
        <p14:creationId xmlns:p14="http://schemas.microsoft.com/office/powerpoint/2010/main" val="4177039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20</a:t>
            </a:fld>
            <a:endParaRPr kumimoji="1" lang="ja-JP" altLang="en-US" dirty="0"/>
          </a:p>
        </p:txBody>
      </p:sp>
    </p:spTree>
    <p:extLst>
      <p:ext uri="{BB962C8B-B14F-4D97-AF65-F5344CB8AC3E}">
        <p14:creationId xmlns:p14="http://schemas.microsoft.com/office/powerpoint/2010/main" val="23826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5</a:t>
            </a:fld>
            <a:endParaRPr kumimoji="1" lang="ja-JP" altLang="en-US" dirty="0"/>
          </a:p>
        </p:txBody>
      </p:sp>
    </p:spTree>
    <p:extLst>
      <p:ext uri="{BB962C8B-B14F-4D97-AF65-F5344CB8AC3E}">
        <p14:creationId xmlns:p14="http://schemas.microsoft.com/office/powerpoint/2010/main" val="96475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6</a:t>
            </a:fld>
            <a:endParaRPr kumimoji="1" lang="ja-JP" altLang="en-US" dirty="0"/>
          </a:p>
        </p:txBody>
      </p:sp>
    </p:spTree>
    <p:extLst>
      <p:ext uri="{BB962C8B-B14F-4D97-AF65-F5344CB8AC3E}">
        <p14:creationId xmlns:p14="http://schemas.microsoft.com/office/powerpoint/2010/main" val="3470122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8</a:t>
            </a:fld>
            <a:endParaRPr kumimoji="1" lang="ja-JP" altLang="en-US" dirty="0"/>
          </a:p>
        </p:txBody>
      </p:sp>
    </p:spTree>
    <p:extLst>
      <p:ext uri="{BB962C8B-B14F-4D97-AF65-F5344CB8AC3E}">
        <p14:creationId xmlns:p14="http://schemas.microsoft.com/office/powerpoint/2010/main" val="578226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9</a:t>
            </a:fld>
            <a:endParaRPr kumimoji="1" lang="ja-JP" altLang="en-US" dirty="0"/>
          </a:p>
        </p:txBody>
      </p:sp>
    </p:spTree>
    <p:extLst>
      <p:ext uri="{BB962C8B-B14F-4D97-AF65-F5344CB8AC3E}">
        <p14:creationId xmlns:p14="http://schemas.microsoft.com/office/powerpoint/2010/main" val="3505899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10</a:t>
            </a:fld>
            <a:endParaRPr kumimoji="1" lang="ja-JP" altLang="en-US" dirty="0"/>
          </a:p>
        </p:txBody>
      </p:sp>
    </p:spTree>
    <p:extLst>
      <p:ext uri="{BB962C8B-B14F-4D97-AF65-F5344CB8AC3E}">
        <p14:creationId xmlns:p14="http://schemas.microsoft.com/office/powerpoint/2010/main" val="1355186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11</a:t>
            </a:fld>
            <a:endParaRPr kumimoji="1" lang="ja-JP" altLang="en-US" dirty="0"/>
          </a:p>
        </p:txBody>
      </p:sp>
    </p:spTree>
    <p:extLst>
      <p:ext uri="{BB962C8B-B14F-4D97-AF65-F5344CB8AC3E}">
        <p14:creationId xmlns:p14="http://schemas.microsoft.com/office/powerpoint/2010/main" val="1183782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12</a:t>
            </a:fld>
            <a:endParaRPr kumimoji="1" lang="ja-JP" altLang="en-US" dirty="0"/>
          </a:p>
        </p:txBody>
      </p:sp>
    </p:spTree>
    <p:extLst>
      <p:ext uri="{BB962C8B-B14F-4D97-AF65-F5344CB8AC3E}">
        <p14:creationId xmlns:p14="http://schemas.microsoft.com/office/powerpoint/2010/main" val="197967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13</a:t>
            </a:fld>
            <a:endParaRPr kumimoji="1" lang="ja-JP" altLang="en-US" dirty="0"/>
          </a:p>
        </p:txBody>
      </p:sp>
    </p:spTree>
    <p:extLst>
      <p:ext uri="{BB962C8B-B14F-4D97-AF65-F5344CB8AC3E}">
        <p14:creationId xmlns:p14="http://schemas.microsoft.com/office/powerpoint/2010/main" val="118592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359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公共事業</a:t>
            </a:r>
            <a:r>
              <a:rPr lang="en-US" altLang="ja-JP"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サイクル制度の各工程における課題整理について</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644765" y="2728250"/>
            <a:ext cx="5854488" cy="1077218"/>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公共事業</a:t>
            </a:r>
            <a:r>
              <a:rPr kumimoji="1" lang="en-US" altLang="ja-JP" sz="3200" b="1" dirty="0" smtClean="0">
                <a:latin typeface="Meiryo UI" panose="020B0604030504040204" pitchFamily="50" charset="-128"/>
                <a:ea typeface="Meiryo UI" panose="020B0604030504040204" pitchFamily="50" charset="-128"/>
              </a:rPr>
              <a:t>PDCA</a:t>
            </a:r>
            <a:r>
              <a:rPr kumimoji="1" lang="ja-JP" altLang="en-US" sz="3200" b="1" dirty="0" smtClean="0">
                <a:latin typeface="Meiryo UI" panose="020B0604030504040204" pitchFamily="50" charset="-128"/>
                <a:ea typeface="Meiryo UI" panose="020B0604030504040204" pitchFamily="50" charset="-128"/>
              </a:rPr>
              <a:t>サイクル制度の</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各工程における課題整理について</a:t>
            </a:r>
            <a:endParaRPr kumimoji="1" lang="en-US" altLang="ja-JP" sz="3200" b="1"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
        <p:nvSpPr>
          <p:cNvPr id="5" name="テキスト ボックス 4"/>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資料２</a:t>
            </a:r>
            <a:endParaRPr kumimoji="1" lang="en-US" altLang="ja-JP" sz="2000" dirty="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3795575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10</a:t>
            </a:fld>
            <a:endParaRPr kumimoji="1" lang="ja-JP" altLang="en-US"/>
          </a:p>
        </p:txBody>
      </p:sp>
      <p:sp>
        <p:nvSpPr>
          <p:cNvPr id="8" name="テキスト ボックス 7"/>
          <p:cNvSpPr txBox="1"/>
          <p:nvPr/>
        </p:nvSpPr>
        <p:spPr>
          <a:xfrm>
            <a:off x="623459" y="683665"/>
            <a:ext cx="7852020" cy="5170646"/>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（１）「義務的」とする事業</a:t>
            </a:r>
            <a:endParaRPr kumimoji="1" lang="en-US" altLang="ja-JP" dirty="0" smtClean="0">
              <a:latin typeface="ＭＳ Ｐゴシック 本文"/>
            </a:endParaRPr>
          </a:p>
          <a:p>
            <a:pPr marL="268288" indent="-268288">
              <a:lnSpc>
                <a:spcPct val="150000"/>
              </a:lnSpc>
            </a:pPr>
            <a:r>
              <a:rPr kumimoji="1" lang="ja-JP" altLang="en-US" sz="1600" dirty="0" smtClean="0">
                <a:latin typeface="ＭＳ Ｐゴシック 本文"/>
              </a:rPr>
              <a:t>　・原則として下記のタイミングで景観アドバイザー会議を実施する（計３回）こととするが、事業内容により時期・回数を決めることができるものとする</a:t>
            </a:r>
            <a:endParaRPr kumimoji="1" lang="en-US" altLang="ja-JP" sz="1600" dirty="0" smtClean="0">
              <a:latin typeface="ＭＳ Ｐゴシック 本文"/>
            </a:endParaRPr>
          </a:p>
          <a:p>
            <a:pPr marL="268288" indent="-268288">
              <a:lnSpc>
                <a:spcPct val="150000"/>
              </a:lnSpc>
            </a:pPr>
            <a:r>
              <a:rPr kumimoji="1" lang="ja-JP" altLang="en-US" sz="1600" dirty="0">
                <a:latin typeface="ＭＳ Ｐゴシック 本文"/>
              </a:rPr>
              <a:t>　</a:t>
            </a:r>
            <a:r>
              <a:rPr kumimoji="1" lang="ja-JP" altLang="en-US" sz="1600" dirty="0" smtClean="0">
                <a:latin typeface="ＭＳ Ｐゴシック 本文"/>
              </a:rPr>
              <a:t>　　</a:t>
            </a:r>
            <a:r>
              <a:rPr kumimoji="1" lang="ja-JP" altLang="en-US" sz="1600" b="1" u="sng" dirty="0" smtClean="0">
                <a:latin typeface="ＭＳ Ｐゴシック 本文"/>
              </a:rPr>
              <a:t>①基本計画（概略設計）</a:t>
            </a:r>
            <a:endParaRPr kumimoji="1" lang="en-US" altLang="ja-JP" sz="1600" b="1" u="sng" dirty="0" smtClean="0">
              <a:latin typeface="ＭＳ Ｐゴシック 本文"/>
            </a:endParaRPr>
          </a:p>
          <a:p>
            <a:pPr marL="268288" indent="-268288">
              <a:lnSpc>
                <a:spcPct val="150000"/>
              </a:lnSpc>
            </a:pPr>
            <a:r>
              <a:rPr kumimoji="1" lang="ja-JP" altLang="en-US" sz="1600" dirty="0" smtClean="0">
                <a:latin typeface="ＭＳ Ｐゴシック 本文"/>
              </a:rPr>
              <a:t>　　 　　敷地条件の整理が終わり、ゾーニングや配置計画を行うタイミング</a:t>
            </a:r>
            <a:endParaRPr kumimoji="1" lang="en-US" altLang="ja-JP" sz="1600" dirty="0" smtClean="0">
              <a:latin typeface="ＭＳ Ｐゴシック 本文"/>
            </a:endParaRPr>
          </a:p>
          <a:p>
            <a:pPr marL="268288" indent="-268288">
              <a:lnSpc>
                <a:spcPct val="150000"/>
              </a:lnSpc>
            </a:pPr>
            <a:r>
              <a:rPr kumimoji="1" lang="ja-JP" altLang="en-US" sz="1600" dirty="0" smtClean="0">
                <a:latin typeface="ＭＳ Ｐゴシック 本文"/>
              </a:rPr>
              <a:t>　　　</a:t>
            </a:r>
            <a:r>
              <a:rPr kumimoji="1" lang="ja-JP" altLang="en-US" sz="1600" b="1" u="sng" dirty="0" smtClean="0">
                <a:latin typeface="ＭＳ Ｐゴシック 本文"/>
              </a:rPr>
              <a:t>②基本設計（予備設計）</a:t>
            </a:r>
            <a:endParaRPr kumimoji="1" lang="en-US" altLang="ja-JP" sz="1600" dirty="0">
              <a:latin typeface="ＭＳ Ｐゴシック 本文"/>
            </a:endParaRPr>
          </a:p>
          <a:p>
            <a:pPr marL="268288" indent="-268288">
              <a:lnSpc>
                <a:spcPct val="150000"/>
              </a:lnSpc>
            </a:pPr>
            <a:r>
              <a:rPr kumimoji="1" lang="ja-JP" altLang="en-US" sz="1600" dirty="0" smtClean="0">
                <a:latin typeface="ＭＳ Ｐゴシック 本文"/>
              </a:rPr>
              <a:t>　　 　　大まかな計画が定まったタイミング</a:t>
            </a:r>
            <a:endParaRPr kumimoji="1" lang="en-US" altLang="ja-JP" sz="1600" dirty="0" smtClean="0">
              <a:latin typeface="ＭＳ Ｐゴシック 本文"/>
            </a:endParaRPr>
          </a:p>
          <a:p>
            <a:pPr marL="268288" indent="-268288">
              <a:lnSpc>
                <a:spcPct val="150000"/>
              </a:lnSpc>
            </a:pPr>
            <a:r>
              <a:rPr kumimoji="1" lang="ja-JP" altLang="en-US" sz="1600" dirty="0">
                <a:latin typeface="ＭＳ Ｐゴシック 本文"/>
              </a:rPr>
              <a:t>　</a:t>
            </a:r>
            <a:r>
              <a:rPr kumimoji="1" lang="ja-JP" altLang="en-US" sz="1600" dirty="0" smtClean="0">
                <a:latin typeface="ＭＳ Ｐゴシック 本文"/>
              </a:rPr>
              <a:t>　　</a:t>
            </a:r>
            <a:r>
              <a:rPr kumimoji="1" lang="ja-JP" altLang="en-US" sz="1600" b="1" u="sng" dirty="0" smtClean="0">
                <a:latin typeface="ＭＳ Ｐゴシック 本文"/>
              </a:rPr>
              <a:t>③実施設計（詳細設計）</a:t>
            </a:r>
            <a:r>
              <a:rPr kumimoji="1" lang="ja-JP" altLang="en-US" sz="1600" dirty="0" smtClean="0">
                <a:latin typeface="ＭＳ Ｐゴシック 本文"/>
              </a:rPr>
              <a:t>　</a:t>
            </a:r>
            <a:endParaRPr kumimoji="1" lang="en-US" altLang="ja-JP" sz="1600" dirty="0" smtClean="0">
              <a:latin typeface="ＭＳ Ｐゴシック 本文"/>
            </a:endParaRPr>
          </a:p>
          <a:p>
            <a:pPr marL="268288" indent="-268288">
              <a:lnSpc>
                <a:spcPct val="150000"/>
              </a:lnSpc>
            </a:pPr>
            <a:r>
              <a:rPr kumimoji="1" lang="ja-JP" altLang="en-US" sz="1600" dirty="0">
                <a:latin typeface="ＭＳ Ｐゴシック 本文"/>
              </a:rPr>
              <a:t>　</a:t>
            </a:r>
            <a:r>
              <a:rPr kumimoji="1" lang="ja-JP" altLang="en-US" sz="1600" dirty="0" smtClean="0">
                <a:latin typeface="ＭＳ Ｐゴシック 本文"/>
              </a:rPr>
              <a:t>　 　　基本設計から変更となった条件について整理が終わったタイミング</a:t>
            </a:r>
            <a:endParaRPr kumimoji="1" lang="en-US" altLang="ja-JP" sz="1600" dirty="0" smtClean="0">
              <a:latin typeface="ＭＳ Ｐゴシック 本文"/>
            </a:endParaRPr>
          </a:p>
          <a:p>
            <a:pPr marL="268288" indent="-268288">
              <a:lnSpc>
                <a:spcPct val="150000"/>
              </a:lnSpc>
            </a:pPr>
            <a:r>
              <a:rPr kumimoji="1" lang="ja-JP" altLang="en-US" dirty="0" smtClean="0">
                <a:latin typeface="ＭＳ Ｐゴシック 本文"/>
              </a:rPr>
              <a:t>　</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a:t>
            </a:r>
            <a:r>
              <a:rPr kumimoji="1" lang="ja-JP" altLang="en-US" dirty="0">
                <a:latin typeface="ＭＳ Ｐゴシック 本文"/>
              </a:rPr>
              <a:t>２）「希望制」とする事業</a:t>
            </a:r>
            <a:endParaRPr kumimoji="1" lang="en-US" altLang="ja-JP" dirty="0">
              <a:latin typeface="ＭＳ Ｐゴシック 本文"/>
            </a:endParaRPr>
          </a:p>
          <a:p>
            <a:pPr marL="268288" indent="-268288">
              <a:lnSpc>
                <a:spcPct val="150000"/>
              </a:lnSpc>
            </a:pPr>
            <a:r>
              <a:rPr kumimoji="1" lang="ja-JP" altLang="en-US" sz="1600" dirty="0">
                <a:latin typeface="ＭＳ Ｐゴシック 本文"/>
              </a:rPr>
              <a:t>　・</a:t>
            </a:r>
            <a:r>
              <a:rPr kumimoji="1" lang="ja-JP" altLang="en-US" sz="1600" dirty="0" smtClean="0">
                <a:latin typeface="ＭＳ Ｐゴシック 本文"/>
              </a:rPr>
              <a:t>原則として、上記の①</a:t>
            </a:r>
            <a:r>
              <a:rPr kumimoji="1" lang="ja-JP" altLang="en-US" sz="1600" dirty="0">
                <a:latin typeface="ＭＳ Ｐゴシック 本文"/>
              </a:rPr>
              <a:t>か</a:t>
            </a:r>
            <a:r>
              <a:rPr kumimoji="1" lang="ja-JP" altLang="en-US" sz="1600" dirty="0" smtClean="0">
                <a:latin typeface="ＭＳ Ｐゴシック 本文"/>
              </a:rPr>
              <a:t>②いずれ</a:t>
            </a:r>
            <a:r>
              <a:rPr kumimoji="1" lang="ja-JP" altLang="en-US" sz="1600" dirty="0">
                <a:latin typeface="ＭＳ Ｐゴシック 本文"/>
              </a:rPr>
              <a:t>かのタイミング</a:t>
            </a:r>
            <a:r>
              <a:rPr kumimoji="1" lang="ja-JP" altLang="en-US" sz="1600" dirty="0" smtClean="0">
                <a:latin typeface="ＭＳ Ｐゴシック 本文"/>
              </a:rPr>
              <a:t>で１回実施する</a:t>
            </a:r>
            <a:endParaRPr kumimoji="1" lang="en-US" altLang="ja-JP" sz="1600" dirty="0">
              <a:latin typeface="ＭＳ Ｐゴシック 本文"/>
            </a:endParaRPr>
          </a:p>
        </p:txBody>
      </p:sp>
      <p:sp>
        <p:nvSpPr>
          <p:cNvPr id="13" name="テキスト ボックス 12"/>
          <p:cNvSpPr txBox="1"/>
          <p:nvPr/>
        </p:nvSpPr>
        <p:spPr>
          <a:xfrm>
            <a:off x="340122" y="283555"/>
            <a:ext cx="7993688" cy="400110"/>
          </a:xfrm>
          <a:prstGeom prst="rect">
            <a:avLst/>
          </a:prstGeom>
          <a:noFill/>
        </p:spPr>
        <p:txBody>
          <a:bodyPr wrap="square" rtlCol="0">
            <a:spAutoFit/>
          </a:bodyPr>
          <a:lstStyle/>
          <a:p>
            <a:pPr>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アドバイザー会議の開催時期及び開催</a:t>
            </a:r>
            <a:r>
              <a:rPr kumimoji="1" lang="ja-JP" altLang="en-US" sz="2000" b="1" u="sng" dirty="0" smtClean="0">
                <a:solidFill>
                  <a:prstClr val="black"/>
                </a:solidFill>
                <a:latin typeface="Meiryo UI" panose="020B0604030504040204" pitchFamily="50" charset="-128"/>
                <a:ea typeface="Meiryo UI" panose="020B0604030504040204" pitchFamily="50" charset="-128"/>
              </a:rPr>
              <a:t>回数</a:t>
            </a:r>
            <a:r>
              <a:rPr kumimoji="1" lang="ja-JP" altLang="en-US" sz="2000" b="1" u="sng" dirty="0" smtClean="0">
                <a:solidFill>
                  <a:srgbClr val="FF0000"/>
                </a:solidFill>
                <a:latin typeface="Meiryo UI" panose="020B0604030504040204" pitchFamily="50" charset="-128"/>
                <a:ea typeface="Meiryo UI" panose="020B0604030504040204" pitchFamily="50" charset="-128"/>
              </a:rPr>
              <a:t>　</a:t>
            </a:r>
            <a:r>
              <a:rPr kumimoji="1" lang="ja-JP" altLang="en-US" sz="2000" b="1" u="sng" dirty="0" smtClean="0">
                <a:latin typeface="Meiryo UI" panose="020B0604030504040204" pitchFamily="50" charset="-128"/>
                <a:ea typeface="Meiryo UI" panose="020B0604030504040204" pitchFamily="50" charset="-128"/>
              </a:rPr>
              <a:t>：④</a:t>
            </a:r>
            <a:endParaRPr kumimoji="1" lang="ja-JP" altLang="en-US" sz="20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0487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11</a:t>
            </a:fld>
            <a:endParaRPr kumimoji="1" lang="ja-JP" altLang="en-US"/>
          </a:p>
        </p:txBody>
      </p:sp>
      <p:sp>
        <p:nvSpPr>
          <p:cNvPr id="8" name="テキスト ボックス 7"/>
          <p:cNvSpPr txBox="1"/>
          <p:nvPr/>
        </p:nvSpPr>
        <p:spPr>
          <a:xfrm>
            <a:off x="373487" y="541213"/>
            <a:ext cx="8500057" cy="2169825"/>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268288" indent="-268288"/>
            <a:r>
              <a:rPr kumimoji="1" lang="ja-JP" altLang="en-US" dirty="0" smtClean="0">
                <a:latin typeface="ＭＳ Ｐゴシック 本文"/>
              </a:rPr>
              <a:t>　・アドバイスへの対応報告は次回のアドバイザー会議の時に「アドバイス対応状況報告書」により行う。</a:t>
            </a:r>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・最終、設計が固まった段階で、「景観</a:t>
            </a:r>
            <a:r>
              <a:rPr kumimoji="1" lang="ja-JP" altLang="en-US" dirty="0">
                <a:latin typeface="ＭＳ Ｐゴシック 本文"/>
              </a:rPr>
              <a:t>形成の目標設定</a:t>
            </a:r>
            <a:r>
              <a:rPr kumimoji="1" lang="ja-JP" altLang="en-US" dirty="0" smtClean="0">
                <a:latin typeface="ＭＳ Ｐゴシック 本文"/>
              </a:rPr>
              <a:t>シート」の最終版及び</a:t>
            </a:r>
            <a:r>
              <a:rPr kumimoji="1" lang="ja-JP" altLang="en-US" dirty="0">
                <a:latin typeface="ＭＳ Ｐゴシック 本文"/>
              </a:rPr>
              <a:t>景観アドバイザー会議で受けたアドバイスの内容へ</a:t>
            </a:r>
            <a:r>
              <a:rPr kumimoji="1" lang="ja-JP" altLang="en-US" dirty="0" smtClean="0">
                <a:latin typeface="ＭＳ Ｐゴシック 本文"/>
              </a:rPr>
              <a:t>の対応</a:t>
            </a:r>
            <a:r>
              <a:rPr kumimoji="1" lang="ja-JP" altLang="en-US" dirty="0">
                <a:latin typeface="ＭＳ Ｐゴシック 本文"/>
              </a:rPr>
              <a:t>状況</a:t>
            </a:r>
            <a:r>
              <a:rPr kumimoji="1" lang="ja-JP" altLang="en-US" dirty="0" smtClean="0">
                <a:latin typeface="ＭＳ Ｐゴシック 本文"/>
              </a:rPr>
              <a:t>を事業</a:t>
            </a:r>
            <a:r>
              <a:rPr kumimoji="1" lang="ja-JP" altLang="en-US" dirty="0">
                <a:latin typeface="ＭＳ Ｐゴシック 本文"/>
              </a:rPr>
              <a:t>部局で</a:t>
            </a:r>
            <a:r>
              <a:rPr kumimoji="1" lang="ja-JP" altLang="en-US" dirty="0" smtClean="0">
                <a:latin typeface="ＭＳ Ｐゴシック 本文"/>
              </a:rPr>
              <a:t>確認し</a:t>
            </a:r>
            <a:r>
              <a:rPr kumimoji="1" lang="ja-JP" altLang="en-US" dirty="0">
                <a:latin typeface="ＭＳ Ｐゴシック 本文"/>
              </a:rPr>
              <a:t>、景観部局へ報告する</a:t>
            </a:r>
          </a:p>
          <a:p>
            <a:pPr marL="268288" indent="-268288"/>
            <a:r>
              <a:rPr kumimoji="1" lang="ja-JP" altLang="en-US" dirty="0">
                <a:latin typeface="ＭＳ Ｐゴシック 本文"/>
              </a:rPr>
              <a:t>　・景観部局は、それらを確認の上</a:t>
            </a:r>
            <a:r>
              <a:rPr kumimoji="1" lang="ja-JP" altLang="en-US" dirty="0" smtClean="0">
                <a:latin typeface="ＭＳ Ｐゴシック 本文"/>
              </a:rPr>
              <a:t>、景観</a:t>
            </a:r>
            <a:r>
              <a:rPr kumimoji="1" lang="ja-JP" altLang="en-US" dirty="0">
                <a:latin typeface="ＭＳ Ｐゴシック 本文"/>
              </a:rPr>
              <a:t>アドバイザーへ</a:t>
            </a:r>
            <a:r>
              <a:rPr kumimoji="1" lang="ja-JP" altLang="en-US" dirty="0" smtClean="0">
                <a:latin typeface="ＭＳ Ｐゴシック 本文"/>
              </a:rPr>
              <a:t>報告す</a:t>
            </a:r>
            <a:r>
              <a:rPr kumimoji="1" lang="ja-JP" altLang="en-US" dirty="0">
                <a:latin typeface="ＭＳ Ｐゴシック 本文"/>
              </a:rPr>
              <a:t>る</a:t>
            </a:r>
          </a:p>
        </p:txBody>
      </p:sp>
      <p:sp>
        <p:nvSpPr>
          <p:cNvPr id="23" name="テキスト ボックス 22"/>
          <p:cNvSpPr txBox="1"/>
          <p:nvPr/>
        </p:nvSpPr>
        <p:spPr>
          <a:xfrm>
            <a:off x="248740" y="186241"/>
            <a:ext cx="7993688" cy="400110"/>
          </a:xfrm>
          <a:prstGeom prst="rect">
            <a:avLst/>
          </a:prstGeom>
          <a:noFill/>
        </p:spPr>
        <p:txBody>
          <a:bodyPr wrap="square" rtlCol="0">
            <a:spAutoFit/>
          </a:bodyPr>
          <a:lstStyle/>
          <a:p>
            <a:pPr>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アドバイザー会議で</a:t>
            </a:r>
            <a:r>
              <a:rPr kumimoji="1" lang="ja-JP" altLang="en-US" sz="2000" b="1" u="sng" dirty="0">
                <a:latin typeface="Meiryo UI" panose="020B0604030504040204" pitchFamily="50" charset="-128"/>
                <a:ea typeface="Meiryo UI" panose="020B0604030504040204" pitchFamily="50" charset="-128"/>
              </a:rPr>
              <a:t>受けたアドバイスへの対応報告　：④</a:t>
            </a:r>
          </a:p>
        </p:txBody>
      </p:sp>
      <p:grpSp>
        <p:nvGrpSpPr>
          <p:cNvPr id="2" name="グループ化 1"/>
          <p:cNvGrpSpPr/>
          <p:nvPr/>
        </p:nvGrpSpPr>
        <p:grpSpPr>
          <a:xfrm>
            <a:off x="1861443" y="2957627"/>
            <a:ext cx="5524143" cy="2892001"/>
            <a:chOff x="1716562" y="3572632"/>
            <a:chExt cx="5524143" cy="2892001"/>
          </a:xfrm>
        </p:grpSpPr>
        <p:sp>
          <p:nvSpPr>
            <p:cNvPr id="26" name="テキスト ボックス 25"/>
            <p:cNvSpPr txBox="1"/>
            <p:nvPr/>
          </p:nvSpPr>
          <p:spPr>
            <a:xfrm>
              <a:off x="1716562" y="5787525"/>
              <a:ext cx="2384141" cy="677108"/>
            </a:xfrm>
            <a:prstGeom prst="rect">
              <a:avLst/>
            </a:prstGeom>
            <a:solidFill>
              <a:schemeClr val="bg1"/>
            </a:solidFill>
            <a:ln>
              <a:solidFill>
                <a:schemeClr val="tx1"/>
              </a:solidFill>
              <a:prstDash val="dash"/>
            </a:ln>
          </p:spPr>
          <p:txBody>
            <a:bodyPr wrap="square" rtlCol="0">
              <a:spAutoFit/>
            </a:bodyPr>
            <a:lstStyle/>
            <a:p>
              <a:r>
                <a:rPr kumimoji="1" lang="ja-JP" altLang="en-US" sz="1400" dirty="0" smtClean="0">
                  <a:latin typeface="+mn-ea"/>
                </a:rPr>
                <a:t>（景観部局）</a:t>
              </a:r>
              <a:endParaRPr kumimoji="1" lang="en-US" altLang="ja-JP" sz="1400" dirty="0" smtClean="0">
                <a:latin typeface="+mn-ea"/>
              </a:endParaRPr>
            </a:p>
            <a:p>
              <a:r>
                <a:rPr kumimoji="1" lang="ja-JP" altLang="en-US" sz="1200" dirty="0">
                  <a:latin typeface="+mn-ea"/>
                </a:rPr>
                <a:t>・景観形成の目標設定シート</a:t>
              </a:r>
              <a:r>
                <a:rPr kumimoji="1" lang="ja-JP" altLang="en-US" sz="1200" dirty="0" smtClean="0">
                  <a:latin typeface="+mn-ea"/>
                </a:rPr>
                <a:t>①②</a:t>
              </a:r>
              <a:endParaRPr kumimoji="1" lang="en-US" altLang="ja-JP" sz="1200" dirty="0" smtClean="0">
                <a:latin typeface="+mn-ea"/>
              </a:endParaRPr>
            </a:p>
            <a:p>
              <a:r>
                <a:rPr kumimoji="1" lang="ja-JP" altLang="en-US" sz="1200" dirty="0" smtClean="0">
                  <a:latin typeface="+mn-ea"/>
                </a:rPr>
                <a:t>・</a:t>
              </a:r>
              <a:r>
                <a:rPr kumimoji="1" lang="ja-JP" altLang="en-US" sz="1200" dirty="0">
                  <a:latin typeface="+mn-ea"/>
                </a:rPr>
                <a:t>アドバイス対応状況</a:t>
              </a:r>
              <a:r>
                <a:rPr kumimoji="1" lang="ja-JP" altLang="en-US" sz="1200" dirty="0" smtClean="0">
                  <a:latin typeface="+mn-ea"/>
                </a:rPr>
                <a:t>報告書</a:t>
              </a:r>
              <a:endParaRPr kumimoji="1" lang="ja-JP" altLang="en-US" sz="1200" dirty="0">
                <a:latin typeface="+mn-ea"/>
              </a:endParaRPr>
            </a:p>
          </p:txBody>
        </p:sp>
        <p:sp>
          <p:nvSpPr>
            <p:cNvPr id="24" name="フリーフォーム 23"/>
            <p:cNvSpPr/>
            <p:nvPr/>
          </p:nvSpPr>
          <p:spPr>
            <a:xfrm>
              <a:off x="3932052" y="5583753"/>
              <a:ext cx="595373" cy="726813"/>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solidFill>
                <a:schemeClr val="tx1"/>
              </a:solidFill>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rgbClr val="FF0000"/>
                </a:solidFill>
              </a:endParaRPr>
            </a:p>
          </p:txBody>
        </p:sp>
        <p:sp>
          <p:nvSpPr>
            <p:cNvPr id="6" name="テキスト ボックス 5"/>
            <p:cNvSpPr txBox="1"/>
            <p:nvPr/>
          </p:nvSpPr>
          <p:spPr>
            <a:xfrm>
              <a:off x="4539324" y="4095118"/>
              <a:ext cx="2701381" cy="307777"/>
            </a:xfrm>
            <a:prstGeom prst="rect">
              <a:avLst/>
            </a:prstGeom>
            <a:noFill/>
          </p:spPr>
          <p:txBody>
            <a:bodyPr wrap="none" rtlCol="0">
              <a:spAutoFit/>
            </a:bodyPr>
            <a:lstStyle/>
            <a:p>
              <a:r>
                <a:rPr kumimoji="1" lang="ja-JP" altLang="en-US" sz="1400" dirty="0" smtClean="0"/>
                <a:t>第１回のアドバイスへの対応報告</a:t>
              </a:r>
              <a:endParaRPr kumimoji="1" lang="ja-JP" altLang="en-US" sz="1400" dirty="0"/>
            </a:p>
          </p:txBody>
        </p:sp>
        <p:sp>
          <p:nvSpPr>
            <p:cNvPr id="9" name="テキスト ボックス 8"/>
            <p:cNvSpPr txBox="1"/>
            <p:nvPr/>
          </p:nvSpPr>
          <p:spPr>
            <a:xfrm>
              <a:off x="4539324" y="4944340"/>
              <a:ext cx="2701381" cy="307777"/>
            </a:xfrm>
            <a:prstGeom prst="rect">
              <a:avLst/>
            </a:prstGeom>
            <a:noFill/>
          </p:spPr>
          <p:txBody>
            <a:bodyPr wrap="none" rtlCol="0">
              <a:spAutoFit/>
            </a:bodyPr>
            <a:lstStyle/>
            <a:p>
              <a:r>
                <a:rPr kumimoji="1" lang="ja-JP" altLang="en-US" sz="1400" dirty="0" smtClean="0"/>
                <a:t>第２回のアドバイスへの対応報告</a:t>
              </a:r>
              <a:endParaRPr kumimoji="1" lang="ja-JP" altLang="en-US" sz="1400" dirty="0"/>
            </a:p>
          </p:txBody>
        </p:sp>
        <p:sp>
          <p:nvSpPr>
            <p:cNvPr id="10" name="テキスト ボックス 9"/>
            <p:cNvSpPr txBox="1"/>
            <p:nvPr/>
          </p:nvSpPr>
          <p:spPr>
            <a:xfrm>
              <a:off x="1716563" y="5006071"/>
              <a:ext cx="2391510" cy="677108"/>
            </a:xfrm>
            <a:prstGeom prst="rect">
              <a:avLst/>
            </a:prstGeom>
            <a:solidFill>
              <a:schemeClr val="bg1"/>
            </a:solidFill>
            <a:ln>
              <a:solidFill>
                <a:schemeClr val="tx1"/>
              </a:solidFill>
            </a:ln>
          </p:spPr>
          <p:txBody>
            <a:bodyPr wrap="square" rtlCol="0">
              <a:spAutoFit/>
            </a:bodyPr>
            <a:lstStyle/>
            <a:p>
              <a:r>
                <a:rPr kumimoji="1" lang="ja-JP" altLang="en-US" sz="1400" b="1" dirty="0" smtClean="0">
                  <a:latin typeface="+mn-ea"/>
                </a:rPr>
                <a:t>第３回</a:t>
              </a:r>
              <a:r>
                <a:rPr kumimoji="1" lang="ja-JP" altLang="en-US" sz="1400" b="1" dirty="0" smtClean="0"/>
                <a:t>アドバイザー</a:t>
              </a:r>
              <a:r>
                <a:rPr kumimoji="1" lang="ja-JP" altLang="en-US" sz="1400" b="1" dirty="0" smtClean="0">
                  <a:latin typeface="+mn-ea"/>
                </a:rPr>
                <a:t>会議</a:t>
              </a:r>
              <a:endParaRPr kumimoji="1" lang="en-US" altLang="ja-JP" sz="1400" b="1" dirty="0" smtClean="0">
                <a:latin typeface="+mn-ea"/>
              </a:endParaRPr>
            </a:p>
            <a:p>
              <a:pPr marL="87313" indent="-87313"/>
              <a:r>
                <a:rPr kumimoji="1" lang="ja-JP" altLang="en-US" sz="1200" dirty="0" smtClean="0">
                  <a:latin typeface="+mn-ea"/>
                </a:rPr>
                <a:t>・景観</a:t>
              </a:r>
              <a:r>
                <a:rPr kumimoji="1" lang="ja-JP" altLang="en-US" sz="1200" dirty="0">
                  <a:latin typeface="+mn-ea"/>
                </a:rPr>
                <a:t>形成の目標設定シート①②</a:t>
              </a:r>
            </a:p>
            <a:p>
              <a:r>
                <a:rPr kumimoji="1" lang="ja-JP" altLang="en-US" sz="1200" dirty="0" smtClean="0">
                  <a:latin typeface="+mn-ea"/>
                </a:rPr>
                <a:t>・アドバイス</a:t>
              </a:r>
              <a:r>
                <a:rPr kumimoji="1" lang="ja-JP" altLang="en-US" sz="1200" dirty="0">
                  <a:latin typeface="+mn-ea"/>
                </a:rPr>
                <a:t>対応状況</a:t>
              </a:r>
              <a:r>
                <a:rPr kumimoji="1" lang="ja-JP" altLang="en-US" sz="1200" dirty="0" smtClean="0">
                  <a:latin typeface="+mn-ea"/>
                </a:rPr>
                <a:t>報告書</a:t>
              </a:r>
              <a:endParaRPr kumimoji="1" lang="ja-JP" altLang="en-US" sz="1200" dirty="0">
                <a:latin typeface="+mn-ea"/>
              </a:endParaRPr>
            </a:p>
          </p:txBody>
        </p:sp>
        <p:sp>
          <p:nvSpPr>
            <p:cNvPr id="11" name="フリーフォーム 10"/>
            <p:cNvSpPr/>
            <p:nvPr/>
          </p:nvSpPr>
          <p:spPr>
            <a:xfrm>
              <a:off x="3943951" y="4830583"/>
              <a:ext cx="595373" cy="659864"/>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1716563" y="4197019"/>
              <a:ext cx="2391510" cy="677108"/>
            </a:xfrm>
            <a:prstGeom prst="rect">
              <a:avLst/>
            </a:prstGeom>
            <a:solidFill>
              <a:schemeClr val="bg1"/>
            </a:solidFill>
            <a:ln>
              <a:solidFill>
                <a:schemeClr val="tx1"/>
              </a:solidFill>
            </a:ln>
          </p:spPr>
          <p:txBody>
            <a:bodyPr wrap="square" rtlCol="0">
              <a:spAutoFit/>
            </a:bodyPr>
            <a:lstStyle/>
            <a:p>
              <a:r>
                <a:rPr kumimoji="1" lang="ja-JP" altLang="en-US" sz="1400" b="1" dirty="0" smtClean="0">
                  <a:latin typeface="+mn-ea"/>
                </a:rPr>
                <a:t>第２回</a:t>
              </a:r>
              <a:r>
                <a:rPr kumimoji="1" lang="ja-JP" altLang="en-US" sz="1400" b="1" dirty="0" smtClean="0"/>
                <a:t>アドバイザー</a:t>
              </a:r>
              <a:r>
                <a:rPr kumimoji="1" lang="ja-JP" altLang="en-US" sz="1400" b="1" dirty="0" smtClean="0">
                  <a:latin typeface="+mn-ea"/>
                </a:rPr>
                <a:t>会議</a:t>
              </a:r>
              <a:endParaRPr kumimoji="1" lang="en-US" altLang="ja-JP" sz="1400" b="1" dirty="0" smtClean="0">
                <a:latin typeface="+mn-ea"/>
              </a:endParaRPr>
            </a:p>
            <a:p>
              <a:r>
                <a:rPr kumimoji="1" lang="ja-JP" altLang="en-US" sz="1200" dirty="0" smtClean="0">
                  <a:latin typeface="+mn-ea"/>
                </a:rPr>
                <a:t>・景観</a:t>
              </a:r>
              <a:r>
                <a:rPr kumimoji="1" lang="ja-JP" altLang="en-US" sz="1200" dirty="0">
                  <a:latin typeface="+mn-ea"/>
                </a:rPr>
                <a:t>形成の目標設定シート①②</a:t>
              </a:r>
            </a:p>
            <a:p>
              <a:r>
                <a:rPr kumimoji="1" lang="ja-JP" altLang="en-US" sz="1200" dirty="0" smtClean="0">
                  <a:latin typeface="+mn-ea"/>
                </a:rPr>
                <a:t>・アドバイス</a:t>
              </a:r>
              <a:r>
                <a:rPr kumimoji="1" lang="ja-JP" altLang="en-US" sz="1200" dirty="0">
                  <a:latin typeface="+mn-ea"/>
                </a:rPr>
                <a:t>対応状況</a:t>
              </a:r>
              <a:r>
                <a:rPr kumimoji="1" lang="ja-JP" altLang="en-US" sz="1200" dirty="0" smtClean="0">
                  <a:latin typeface="+mn-ea"/>
                </a:rPr>
                <a:t>報告書</a:t>
              </a:r>
              <a:endParaRPr kumimoji="1" lang="ja-JP" altLang="en-US" sz="1200" dirty="0">
                <a:latin typeface="+mn-ea"/>
              </a:endParaRPr>
            </a:p>
          </p:txBody>
        </p:sp>
        <p:sp>
          <p:nvSpPr>
            <p:cNvPr id="13" name="フリーフォーム 12"/>
            <p:cNvSpPr/>
            <p:nvPr/>
          </p:nvSpPr>
          <p:spPr>
            <a:xfrm>
              <a:off x="3943951" y="3823733"/>
              <a:ext cx="583474" cy="921465"/>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1716563" y="3572632"/>
              <a:ext cx="2384141" cy="492443"/>
            </a:xfrm>
            <a:prstGeom prst="rect">
              <a:avLst/>
            </a:prstGeom>
            <a:solidFill>
              <a:schemeClr val="bg1"/>
            </a:solidFill>
            <a:ln>
              <a:solidFill>
                <a:schemeClr val="tx1"/>
              </a:solidFill>
            </a:ln>
          </p:spPr>
          <p:txBody>
            <a:bodyPr wrap="square" rtlCol="0">
              <a:spAutoFit/>
            </a:bodyPr>
            <a:lstStyle/>
            <a:p>
              <a:r>
                <a:rPr kumimoji="1" lang="ja-JP" altLang="en-US" sz="1400" b="1" dirty="0" smtClean="0">
                  <a:latin typeface="+mn-ea"/>
                </a:rPr>
                <a:t>第１回</a:t>
              </a:r>
              <a:r>
                <a:rPr kumimoji="1" lang="ja-JP" altLang="en-US" sz="1400" b="1" dirty="0" smtClean="0"/>
                <a:t>アドバイザー</a:t>
              </a:r>
              <a:r>
                <a:rPr kumimoji="1" lang="ja-JP" altLang="en-US" sz="1400" b="1" dirty="0" smtClean="0">
                  <a:latin typeface="+mn-ea"/>
                </a:rPr>
                <a:t>会議</a:t>
              </a:r>
              <a:endParaRPr kumimoji="1" lang="en-US" altLang="ja-JP" sz="1400" b="1" dirty="0" smtClean="0">
                <a:latin typeface="+mn-ea"/>
              </a:endParaRPr>
            </a:p>
            <a:p>
              <a:r>
                <a:rPr kumimoji="1" lang="ja-JP" altLang="en-US" sz="1200" dirty="0">
                  <a:latin typeface="+mn-ea"/>
                </a:rPr>
                <a:t>・景観形成の目標設定シート</a:t>
              </a:r>
              <a:r>
                <a:rPr kumimoji="1" lang="ja-JP" altLang="en-US" sz="1200" dirty="0" smtClean="0">
                  <a:latin typeface="+mn-ea"/>
                </a:rPr>
                <a:t>①</a:t>
              </a:r>
              <a:endParaRPr kumimoji="1" lang="en-US" altLang="ja-JP" sz="1200" b="1" dirty="0" smtClean="0">
                <a:latin typeface="+mn-ea"/>
              </a:endParaRPr>
            </a:p>
          </p:txBody>
        </p:sp>
        <p:sp>
          <p:nvSpPr>
            <p:cNvPr id="25" name="テキスト ボックス 24"/>
            <p:cNvSpPr txBox="1"/>
            <p:nvPr/>
          </p:nvSpPr>
          <p:spPr>
            <a:xfrm>
              <a:off x="4527425" y="5760352"/>
              <a:ext cx="2701381" cy="307777"/>
            </a:xfrm>
            <a:prstGeom prst="rect">
              <a:avLst/>
            </a:prstGeom>
            <a:noFill/>
          </p:spPr>
          <p:txBody>
            <a:bodyPr wrap="none" rtlCol="0">
              <a:spAutoFit/>
            </a:bodyPr>
            <a:lstStyle/>
            <a:p>
              <a:r>
                <a:rPr kumimoji="1" lang="ja-JP" altLang="en-US" sz="1400" dirty="0" smtClean="0"/>
                <a:t>第３回のアドバイスへの対応報告</a:t>
              </a:r>
              <a:endParaRPr kumimoji="1" lang="ja-JP" altLang="en-US" sz="1400" dirty="0"/>
            </a:p>
          </p:txBody>
        </p:sp>
      </p:grpSp>
      <p:sp>
        <p:nvSpPr>
          <p:cNvPr id="4" name="下矢印 3"/>
          <p:cNvSpPr/>
          <p:nvPr/>
        </p:nvSpPr>
        <p:spPr>
          <a:xfrm>
            <a:off x="2601532" y="5911552"/>
            <a:ext cx="721217" cy="2536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936859" y="6204600"/>
            <a:ext cx="2050561" cy="307777"/>
          </a:xfrm>
          <a:prstGeom prst="rect">
            <a:avLst/>
          </a:prstGeom>
          <a:noFill/>
        </p:spPr>
        <p:txBody>
          <a:bodyPr wrap="none" rtlCol="0">
            <a:spAutoFit/>
          </a:bodyPr>
          <a:lstStyle/>
          <a:p>
            <a:r>
              <a:rPr kumimoji="1" lang="ja-JP" altLang="en-US" sz="1400" dirty="0" smtClean="0"/>
              <a:t>景観アドバイザーへ報告</a:t>
            </a:r>
            <a:endParaRPr kumimoji="1" lang="ja-JP" altLang="en-US" sz="1400" dirty="0"/>
          </a:p>
        </p:txBody>
      </p:sp>
    </p:spTree>
    <p:extLst>
      <p:ext uri="{BB962C8B-B14F-4D97-AF65-F5344CB8AC3E}">
        <p14:creationId xmlns:p14="http://schemas.microsoft.com/office/powerpoint/2010/main" val="448572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36233" y="686238"/>
            <a:ext cx="8141097" cy="5601533"/>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（１）府景観アドバイザー会議</a:t>
            </a:r>
            <a:r>
              <a:rPr kumimoji="1" lang="ja-JP" altLang="en-US" sz="1200" dirty="0" smtClean="0">
                <a:latin typeface="ＭＳ Ｐゴシック 本文"/>
              </a:rPr>
              <a:t>（</a:t>
            </a:r>
            <a:r>
              <a:rPr kumimoji="1" lang="en-US" altLang="ja-JP" sz="1200" dirty="0" smtClean="0">
                <a:latin typeface="ＭＳ Ｐゴシック 本文"/>
              </a:rPr>
              <a:t>※</a:t>
            </a:r>
            <a:r>
              <a:rPr kumimoji="1" lang="ja-JP" altLang="en-US" sz="1200" dirty="0" smtClean="0">
                <a:latin typeface="ＭＳ Ｐゴシック 本文"/>
              </a:rPr>
              <a:t>）</a:t>
            </a:r>
            <a:r>
              <a:rPr kumimoji="1" lang="ja-JP" altLang="en-US" dirty="0" smtClean="0">
                <a:latin typeface="ＭＳ Ｐゴシック 本文"/>
              </a:rPr>
              <a:t>の対象かつ市町村景観アドバイザー制度の対象</a:t>
            </a:r>
            <a:endParaRPr kumimoji="1" lang="en-US" altLang="ja-JP" dirty="0" smtClean="0">
              <a:latin typeface="ＭＳ Ｐゴシック 本文"/>
            </a:endParaRPr>
          </a:p>
          <a:p>
            <a:pPr marL="87313" indent="-87313">
              <a:lnSpc>
                <a:spcPct val="150000"/>
              </a:lnSpc>
            </a:pPr>
            <a:r>
              <a:rPr kumimoji="1" lang="ja-JP" altLang="en-US" sz="1200" dirty="0" smtClean="0">
                <a:latin typeface="ＭＳ Ｐゴシック 本文"/>
              </a:rPr>
              <a:t>　　　　（</a:t>
            </a:r>
            <a:r>
              <a:rPr kumimoji="1" lang="en-US" altLang="ja-JP" sz="1200" dirty="0">
                <a:latin typeface="ＭＳ Ｐゴシック 本文"/>
              </a:rPr>
              <a:t>※</a:t>
            </a:r>
            <a:r>
              <a:rPr kumimoji="1" lang="ja-JP" altLang="en-US" sz="1200" dirty="0">
                <a:latin typeface="ＭＳ Ｐゴシック 本文"/>
              </a:rPr>
              <a:t>）義務、希望</a:t>
            </a:r>
            <a:r>
              <a:rPr kumimoji="1" lang="ja-JP" altLang="en-US" sz="1200" dirty="0" smtClean="0">
                <a:latin typeface="ＭＳ Ｐゴシック 本文"/>
              </a:rPr>
              <a:t>とも</a:t>
            </a:r>
            <a:endParaRPr kumimoji="1" lang="en-US" altLang="ja-JP" sz="1200"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b="1" u="sng" dirty="0" smtClean="0">
                <a:latin typeface="ＭＳ Ｐゴシック 本文"/>
              </a:rPr>
              <a:t>○市町村との情報共有等</a:t>
            </a:r>
            <a:endParaRPr kumimoji="1" lang="en-US" altLang="ja-JP" b="1" u="sng" dirty="0" smtClean="0">
              <a:latin typeface="ＭＳ Ｐゴシック 本文"/>
            </a:endParaRPr>
          </a:p>
          <a:p>
            <a:pPr marL="444500" indent="-444500">
              <a:lnSpc>
                <a:spcPct val="150000"/>
              </a:lnSpc>
            </a:pPr>
            <a:r>
              <a:rPr kumimoji="1" lang="ja-JP" altLang="en-US" dirty="0" smtClean="0">
                <a:latin typeface="ＭＳ Ｐゴシック 本文"/>
              </a:rPr>
              <a:t>　　・市町村の景観担当窓口や景観に関する基準等、事業課へ伝えることが望ましい情報の収集に努め</a:t>
            </a:r>
            <a:r>
              <a:rPr kumimoji="1" lang="ja-JP" altLang="en-US" dirty="0">
                <a:latin typeface="ＭＳ Ｐゴシック 本文"/>
              </a:rPr>
              <a:t>、関係各所へ共有する</a:t>
            </a:r>
          </a:p>
          <a:p>
            <a:pPr marL="444500" indent="-444500">
              <a:lnSpc>
                <a:spcPct val="150000"/>
              </a:lnSpc>
            </a:pPr>
            <a:r>
              <a:rPr kumimoji="1" lang="ja-JP" altLang="en-US" dirty="0">
                <a:latin typeface="ＭＳ Ｐゴシック 本文"/>
              </a:rPr>
              <a:t>　</a:t>
            </a:r>
            <a:r>
              <a:rPr kumimoji="1" lang="ja-JP" altLang="en-US" dirty="0" smtClean="0">
                <a:latin typeface="ＭＳ Ｐゴシック 本文"/>
              </a:rPr>
              <a:t>　・希望があれば府景観アドバイザー会議に市町村の景観担当を同席してもよいこととする</a:t>
            </a:r>
            <a:endParaRPr kumimoji="1" lang="en-US" altLang="ja-JP" dirty="0" smtClean="0">
              <a:latin typeface="ＭＳ Ｐゴシック 本文"/>
            </a:endParaRPr>
          </a:p>
          <a:p>
            <a:pPr marL="87313" indent="-87313">
              <a:lnSpc>
                <a:spcPct val="150000"/>
              </a:lnSpc>
            </a:pPr>
            <a:r>
              <a:rPr kumimoji="1" lang="ja-JP" altLang="en-US" dirty="0">
                <a:latin typeface="ＭＳ Ｐゴシック 本文"/>
              </a:rPr>
              <a:t>　</a:t>
            </a:r>
            <a:r>
              <a:rPr kumimoji="1" lang="ja-JP" altLang="en-US" b="1" u="sng" dirty="0">
                <a:latin typeface="ＭＳ Ｐゴシック 本文"/>
              </a:rPr>
              <a:t>○</a:t>
            </a:r>
            <a:r>
              <a:rPr kumimoji="1" lang="ja-JP" altLang="en-US" b="1" u="sng" dirty="0" smtClean="0">
                <a:latin typeface="ＭＳ Ｐゴシック 本文"/>
              </a:rPr>
              <a:t>会議</a:t>
            </a:r>
            <a:r>
              <a:rPr kumimoji="1" lang="ja-JP" altLang="en-US" b="1" u="sng" dirty="0">
                <a:latin typeface="ＭＳ Ｐゴシック 本文"/>
              </a:rPr>
              <a:t>のタイミング</a:t>
            </a:r>
            <a:endParaRPr kumimoji="1" lang="en-US" altLang="ja-JP" b="1" u="sng" dirty="0">
              <a:latin typeface="ＭＳ Ｐゴシック 本文"/>
            </a:endParaRPr>
          </a:p>
          <a:p>
            <a:pPr marL="363538" indent="-87313">
              <a:lnSpc>
                <a:spcPct val="150000"/>
              </a:lnSpc>
            </a:pPr>
            <a:r>
              <a:rPr kumimoji="1" lang="ja-JP" altLang="en-US" dirty="0">
                <a:latin typeface="ＭＳ Ｐゴシック 本文"/>
              </a:rPr>
              <a:t>・市町村の景観アドバイザー制度は</a:t>
            </a:r>
            <a:r>
              <a:rPr kumimoji="1" lang="ja-JP" altLang="en-US" dirty="0" smtClean="0">
                <a:latin typeface="ＭＳ Ｐゴシック 本文"/>
              </a:rPr>
              <a:t>、ある</a:t>
            </a:r>
            <a:endParaRPr kumimoji="1" lang="en-US" altLang="ja-JP" dirty="0" smtClean="0">
              <a:latin typeface="ＭＳ Ｐゴシック 本文"/>
            </a:endParaRPr>
          </a:p>
          <a:p>
            <a:pPr marL="363538" indent="-87313">
              <a:lnSpc>
                <a:spcPct val="150000"/>
              </a:lnSpc>
            </a:pPr>
            <a:r>
              <a:rPr kumimoji="1" lang="ja-JP" altLang="en-US" dirty="0" smtClean="0">
                <a:latin typeface="ＭＳ Ｐゴシック 本文"/>
              </a:rPr>
              <a:t>  程度</a:t>
            </a:r>
            <a:r>
              <a:rPr kumimoji="1" lang="ja-JP" altLang="en-US" dirty="0">
                <a:latin typeface="ＭＳ Ｐゴシック 本文"/>
              </a:rPr>
              <a:t>、設計が固まった後に</a:t>
            </a:r>
            <a:r>
              <a:rPr kumimoji="1" lang="ja-JP" altLang="en-US" dirty="0" smtClean="0">
                <a:latin typeface="ＭＳ Ｐゴシック 本文"/>
              </a:rPr>
              <a:t>諮るケースが</a:t>
            </a:r>
            <a:endParaRPr kumimoji="1" lang="en-US" altLang="ja-JP" dirty="0" smtClean="0">
              <a:latin typeface="ＭＳ Ｐゴシック 本文"/>
            </a:endParaRPr>
          </a:p>
          <a:p>
            <a:pPr marL="363538" indent="-87313">
              <a:lnSpc>
                <a:spcPct val="150000"/>
              </a:lnSpc>
            </a:pPr>
            <a:r>
              <a:rPr kumimoji="1" lang="en-US" altLang="ja-JP" dirty="0">
                <a:latin typeface="ＭＳ Ｐゴシック 本文"/>
              </a:rPr>
              <a:t> </a:t>
            </a:r>
            <a:r>
              <a:rPr kumimoji="1" lang="en-US" altLang="ja-JP" dirty="0" smtClean="0">
                <a:latin typeface="ＭＳ Ｐゴシック 本文"/>
              </a:rPr>
              <a:t> </a:t>
            </a:r>
            <a:r>
              <a:rPr kumimoji="1" lang="ja-JP" altLang="en-US" dirty="0" smtClean="0">
                <a:latin typeface="ＭＳ Ｐゴシック 本文"/>
              </a:rPr>
              <a:t>多いが、府景観アドバイザー会議はそれ</a:t>
            </a:r>
            <a:endParaRPr kumimoji="1" lang="en-US" altLang="ja-JP" dirty="0" smtClean="0">
              <a:latin typeface="ＭＳ Ｐゴシック 本文"/>
            </a:endParaRPr>
          </a:p>
          <a:p>
            <a:pPr marL="363538" indent="-87313">
              <a:lnSpc>
                <a:spcPct val="150000"/>
              </a:lnSpc>
            </a:pPr>
            <a:r>
              <a:rPr kumimoji="1" lang="en-US" altLang="ja-JP" dirty="0">
                <a:latin typeface="ＭＳ Ｐゴシック 本文"/>
              </a:rPr>
              <a:t> </a:t>
            </a:r>
            <a:r>
              <a:rPr kumimoji="1" lang="en-US" altLang="ja-JP" dirty="0" smtClean="0">
                <a:latin typeface="ＭＳ Ｐゴシック 本文"/>
              </a:rPr>
              <a:t> </a:t>
            </a:r>
            <a:r>
              <a:rPr kumimoji="1" lang="ja-JP" altLang="en-US" dirty="0" smtClean="0">
                <a:latin typeface="ＭＳ Ｐゴシック 本文"/>
              </a:rPr>
              <a:t>よりも早い段階で実施する</a:t>
            </a:r>
            <a:endParaRPr kumimoji="1" lang="en-US" altLang="ja-JP" dirty="0" smtClean="0">
              <a:latin typeface="ＭＳ Ｐゴシック 本文"/>
            </a:endParaRPr>
          </a:p>
          <a:p>
            <a:pPr marL="363538" indent="5378450"/>
            <a:endParaRPr kumimoji="1" lang="en-US" altLang="ja-JP" sz="1600" dirty="0">
              <a:latin typeface="ＭＳ Ｐゴシック 本文"/>
            </a:endParaRPr>
          </a:p>
        </p:txBody>
      </p:sp>
      <p:sp>
        <p:nvSpPr>
          <p:cNvPr id="10" name="テキスト ボックス 9"/>
          <p:cNvSpPr txBox="1"/>
          <p:nvPr/>
        </p:nvSpPr>
        <p:spPr>
          <a:xfrm>
            <a:off x="234308" y="211044"/>
            <a:ext cx="7993688" cy="400110"/>
          </a:xfrm>
          <a:prstGeom prst="rect">
            <a:avLst/>
          </a:prstGeom>
          <a:noFill/>
        </p:spPr>
        <p:txBody>
          <a:bodyPr wrap="square" rtlCol="0">
            <a:spAutoFit/>
          </a:bodyPr>
          <a:lstStyle/>
          <a:p>
            <a:pPr lvl="0">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市町村</a:t>
            </a:r>
            <a:r>
              <a:rPr kumimoji="1" lang="ja-JP" altLang="en-US" sz="2000" b="1" u="sng" dirty="0">
                <a:solidFill>
                  <a:prstClr val="black"/>
                </a:solidFill>
                <a:latin typeface="Meiryo UI" panose="020B0604030504040204" pitchFamily="50" charset="-128"/>
                <a:ea typeface="Meiryo UI" panose="020B0604030504040204" pitchFamily="50" charset="-128"/>
              </a:rPr>
              <a:t>景観アドバイザー</a:t>
            </a:r>
            <a:r>
              <a:rPr kumimoji="1" lang="ja-JP" altLang="en-US" sz="2000" b="1" u="sng" dirty="0" smtClean="0">
                <a:solidFill>
                  <a:prstClr val="black"/>
                </a:solidFill>
                <a:latin typeface="Meiryo UI" panose="020B0604030504040204" pitchFamily="50" charset="-128"/>
                <a:ea typeface="Meiryo UI" panose="020B0604030504040204" pitchFamily="50" charset="-128"/>
              </a:rPr>
              <a:t>制度と</a:t>
            </a:r>
            <a:r>
              <a:rPr kumimoji="1" lang="ja-JP" altLang="en-US" sz="2000" b="1" u="sng" dirty="0">
                <a:solidFill>
                  <a:prstClr val="black"/>
                </a:solidFill>
                <a:latin typeface="Meiryo UI" panose="020B0604030504040204" pitchFamily="50" charset="-128"/>
                <a:ea typeface="Meiryo UI" panose="020B0604030504040204" pitchFamily="50" charset="-128"/>
              </a:rPr>
              <a:t>の</a:t>
            </a:r>
            <a:r>
              <a:rPr kumimoji="1" lang="ja-JP" altLang="en-US" sz="2000" b="1" u="sng" dirty="0" smtClean="0">
                <a:solidFill>
                  <a:prstClr val="black"/>
                </a:solidFill>
                <a:latin typeface="Meiryo UI" panose="020B0604030504040204" pitchFamily="50" charset="-128"/>
                <a:ea typeface="Meiryo UI" panose="020B0604030504040204" pitchFamily="50" charset="-128"/>
              </a:rPr>
              <a:t>関係　：⑤</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12</a:t>
            </a:fld>
            <a:endParaRPr kumimoji="1" lang="ja-JP" altLang="en-US"/>
          </a:p>
        </p:txBody>
      </p:sp>
      <p:grpSp>
        <p:nvGrpSpPr>
          <p:cNvPr id="5" name="グループ化 4"/>
          <p:cNvGrpSpPr/>
          <p:nvPr/>
        </p:nvGrpSpPr>
        <p:grpSpPr>
          <a:xfrm>
            <a:off x="5520679" y="4237762"/>
            <a:ext cx="2797469" cy="1847240"/>
            <a:chOff x="5688105" y="4430945"/>
            <a:chExt cx="2797469" cy="1847240"/>
          </a:xfrm>
        </p:grpSpPr>
        <p:sp>
          <p:nvSpPr>
            <p:cNvPr id="18" name="フリーフォーム 17"/>
            <p:cNvSpPr/>
            <p:nvPr/>
          </p:nvSpPr>
          <p:spPr>
            <a:xfrm>
              <a:off x="6950869" y="50724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688105" y="4430945"/>
              <a:ext cx="2797469" cy="1847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5910071" y="48203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a:off x="6950831" y="48203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941657" y="5146731"/>
              <a:ext cx="1007495" cy="646331"/>
            </a:xfrm>
            <a:prstGeom prst="rect">
              <a:avLst/>
            </a:prstGeom>
            <a:noFill/>
          </p:spPr>
          <p:txBody>
            <a:bodyPr wrap="square" rtlCol="0">
              <a:spAutoFit/>
            </a:bodyPr>
            <a:lstStyle/>
            <a:p>
              <a:pPr algn="ctr"/>
              <a:r>
                <a:rPr kumimoji="1" lang="ja-JP" altLang="en-US" sz="1200" dirty="0" smtClean="0"/>
                <a:t>府景観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1" name="テキスト ボックス 20"/>
            <p:cNvSpPr txBox="1"/>
            <p:nvPr/>
          </p:nvSpPr>
          <p:spPr>
            <a:xfrm>
              <a:off x="7215890" y="5146731"/>
              <a:ext cx="1007495" cy="646331"/>
            </a:xfrm>
            <a:prstGeom prst="rect">
              <a:avLst/>
            </a:prstGeom>
            <a:noFill/>
          </p:spPr>
          <p:txBody>
            <a:bodyPr wrap="square" rtlCol="0">
              <a:spAutoFit/>
            </a:bodyPr>
            <a:lstStyle/>
            <a:p>
              <a:pPr algn="ctr"/>
              <a:r>
                <a:rPr kumimoji="1" lang="ja-JP" altLang="en-US" sz="1200" dirty="0"/>
                <a:t>市町村</a:t>
              </a:r>
              <a:r>
                <a:rPr kumimoji="1" lang="ja-JP" altLang="en-US" sz="1200" dirty="0" smtClean="0"/>
                <a:t>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3" name="テキスト ボックス 22"/>
            <p:cNvSpPr txBox="1"/>
            <p:nvPr/>
          </p:nvSpPr>
          <p:spPr>
            <a:xfrm>
              <a:off x="5693185" y="4437493"/>
              <a:ext cx="1620957" cy="307777"/>
            </a:xfrm>
            <a:prstGeom prst="rect">
              <a:avLst/>
            </a:prstGeom>
            <a:noFill/>
          </p:spPr>
          <p:txBody>
            <a:bodyPr wrap="none" rtlCol="0">
              <a:spAutoFit/>
            </a:bodyPr>
            <a:lstStyle/>
            <a:p>
              <a:r>
                <a:rPr kumimoji="1" lang="ja-JP" altLang="en-US" sz="1400" dirty="0" smtClean="0"/>
                <a:t>大阪府の公共</a:t>
              </a:r>
              <a:r>
                <a:rPr kumimoji="1" lang="ja-JP" altLang="en-US" sz="1400" dirty="0"/>
                <a:t>事業</a:t>
              </a:r>
            </a:p>
          </p:txBody>
        </p:sp>
      </p:grpSp>
    </p:spTree>
    <p:extLst>
      <p:ext uri="{BB962C8B-B14F-4D97-AF65-F5344CB8AC3E}">
        <p14:creationId xmlns:p14="http://schemas.microsoft.com/office/powerpoint/2010/main" val="344131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76720" y="430973"/>
            <a:ext cx="8110457" cy="3277820"/>
          </a:xfrm>
          <a:prstGeom prst="rect">
            <a:avLst/>
          </a:prstGeom>
          <a:noFill/>
          <a:ln>
            <a:noFill/>
          </a:ln>
        </p:spPr>
        <p:txBody>
          <a:bodyPr wrap="square" rtlCol="0">
            <a:spAutoFit/>
          </a:bodyPr>
          <a:lstStyle/>
          <a:p>
            <a:pPr marL="87313" indent="-87313">
              <a:lnSpc>
                <a:spcPct val="150000"/>
              </a:lnSpc>
            </a:pPr>
            <a:r>
              <a:rPr kumimoji="1" lang="ja-JP" altLang="en-US" dirty="0" smtClean="0">
                <a:latin typeface="ＭＳ Ｐゴシック 本文"/>
              </a:rPr>
              <a:t>（２）</a:t>
            </a:r>
            <a:r>
              <a:rPr kumimoji="1" lang="ja-JP" altLang="en-US" dirty="0">
                <a:latin typeface="ＭＳ Ｐゴシック 本文"/>
              </a:rPr>
              <a:t>府景観アドバイザー会議</a:t>
            </a:r>
            <a:r>
              <a:rPr kumimoji="1" lang="en-US" altLang="ja-JP" dirty="0">
                <a:latin typeface="ＭＳ Ｐゴシック 本文"/>
              </a:rPr>
              <a:t>※</a:t>
            </a:r>
            <a:r>
              <a:rPr kumimoji="1" lang="ja-JP" altLang="en-US" dirty="0">
                <a:latin typeface="ＭＳ Ｐゴシック 本文"/>
              </a:rPr>
              <a:t>の対象かつ市町村景観アドバイザー制度の対象外</a:t>
            </a:r>
          </a:p>
          <a:p>
            <a:pPr marL="87313" indent="-87313">
              <a:lnSpc>
                <a:spcPct val="150000"/>
              </a:lnSpc>
            </a:pPr>
            <a:r>
              <a:rPr kumimoji="1" lang="ja-JP" altLang="en-US" dirty="0" smtClean="0">
                <a:latin typeface="ＭＳ Ｐゴシック 本文"/>
              </a:rPr>
              <a:t>　</a:t>
            </a:r>
            <a:r>
              <a:rPr kumimoji="1" lang="ja-JP" altLang="en-US" b="1" u="sng" dirty="0">
                <a:latin typeface="ＭＳ Ｐゴシック 本文"/>
              </a:rPr>
              <a:t>○</a:t>
            </a:r>
            <a:r>
              <a:rPr kumimoji="1" lang="ja-JP" altLang="en-US" b="1" u="sng" dirty="0" smtClean="0">
                <a:latin typeface="ＭＳ Ｐゴシック 本文"/>
              </a:rPr>
              <a:t>市町村との情報共有等</a:t>
            </a:r>
            <a:endParaRPr kumimoji="1" lang="en-US" altLang="ja-JP" b="1" u="sng" dirty="0" smtClean="0">
              <a:latin typeface="ＭＳ Ｐゴシック 本文"/>
            </a:endParaRPr>
          </a:p>
          <a:p>
            <a:pPr marL="444500" indent="-444500">
              <a:lnSpc>
                <a:spcPct val="150000"/>
              </a:lnSpc>
            </a:pPr>
            <a:r>
              <a:rPr kumimoji="1" lang="ja-JP" altLang="en-US" dirty="0" smtClean="0">
                <a:latin typeface="ＭＳ Ｐゴシック 本文"/>
              </a:rPr>
              <a:t>　　・市町村の景観担当窓口や景観に関する基準等、</a:t>
            </a:r>
            <a:endParaRPr kumimoji="1" lang="en-US" altLang="ja-JP" dirty="0" smtClean="0">
              <a:latin typeface="ＭＳ Ｐゴシック 本文"/>
            </a:endParaRPr>
          </a:p>
          <a:p>
            <a:pPr marL="444500" indent="-444500">
              <a:lnSpc>
                <a:spcPct val="150000"/>
              </a:lnSpc>
            </a:pPr>
            <a:r>
              <a:rPr kumimoji="1" lang="ja-JP" altLang="en-US" dirty="0">
                <a:latin typeface="ＭＳ Ｐゴシック 本文"/>
              </a:rPr>
              <a:t>　</a:t>
            </a:r>
            <a:r>
              <a:rPr kumimoji="1" lang="ja-JP" altLang="en-US" dirty="0" smtClean="0">
                <a:latin typeface="ＭＳ Ｐゴシック 本文"/>
              </a:rPr>
              <a:t>　　事業課へ予め伝えることが望ましい情報の収集</a:t>
            </a:r>
            <a:endParaRPr kumimoji="1" lang="en-US" altLang="ja-JP" dirty="0" smtClean="0">
              <a:latin typeface="ＭＳ Ｐゴシック 本文"/>
            </a:endParaRPr>
          </a:p>
          <a:p>
            <a:pPr marL="444500" indent="-444500">
              <a:lnSpc>
                <a:spcPct val="150000"/>
              </a:lnSpc>
            </a:pPr>
            <a:r>
              <a:rPr kumimoji="1" lang="ja-JP" altLang="en-US" dirty="0">
                <a:latin typeface="ＭＳ Ｐゴシック 本文"/>
              </a:rPr>
              <a:t>　</a:t>
            </a:r>
            <a:r>
              <a:rPr kumimoji="1" lang="ja-JP" altLang="en-US" dirty="0" smtClean="0">
                <a:latin typeface="ＭＳ Ｐゴシック 本文"/>
              </a:rPr>
              <a:t>　　に努め、関係各所へ共有する</a:t>
            </a:r>
            <a:endParaRPr kumimoji="1" lang="en-US" altLang="ja-JP" dirty="0" smtClean="0">
              <a:latin typeface="ＭＳ Ｐゴシック 本文"/>
            </a:endParaRPr>
          </a:p>
          <a:p>
            <a:pPr marL="444500" indent="-444500">
              <a:lnSpc>
                <a:spcPct val="150000"/>
              </a:lnSpc>
            </a:pPr>
            <a:r>
              <a:rPr kumimoji="1" lang="ja-JP" altLang="en-US" dirty="0" smtClean="0">
                <a:latin typeface="ＭＳ Ｐゴシック 本文"/>
              </a:rPr>
              <a:t>　　・希望があれば府景観アドバイザー会議に市町村</a:t>
            </a:r>
            <a:endParaRPr kumimoji="1" lang="en-US" altLang="ja-JP" dirty="0" smtClean="0">
              <a:latin typeface="ＭＳ Ｐゴシック 本文"/>
            </a:endParaRPr>
          </a:p>
          <a:p>
            <a:pPr marL="444500" indent="-444500">
              <a:lnSpc>
                <a:spcPct val="150000"/>
              </a:lnSpc>
            </a:pPr>
            <a:r>
              <a:rPr kumimoji="1" lang="ja-JP" altLang="en-US" dirty="0">
                <a:latin typeface="ＭＳ Ｐゴシック 本文"/>
              </a:rPr>
              <a:t>　</a:t>
            </a:r>
            <a:r>
              <a:rPr kumimoji="1" lang="ja-JP" altLang="en-US" dirty="0" smtClean="0">
                <a:latin typeface="ＭＳ Ｐゴシック 本文"/>
              </a:rPr>
              <a:t>　　の景観担当を同席してもよいこととする</a:t>
            </a:r>
            <a:endParaRPr kumimoji="1" lang="en-US" altLang="ja-JP" dirty="0" smtClean="0">
              <a:latin typeface="ＭＳ Ｐゴシック 本文"/>
            </a:endParaRPr>
          </a:p>
          <a:p>
            <a:pPr marL="363538" indent="5378450"/>
            <a:endParaRPr kumimoji="1" lang="en-US" altLang="ja-JP" dirty="0">
              <a:latin typeface="ＭＳ Ｐゴシック 本文"/>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13</a:t>
            </a:fld>
            <a:endParaRPr kumimoji="1" lang="ja-JP" altLang="en-US"/>
          </a:p>
        </p:txBody>
      </p:sp>
      <p:sp>
        <p:nvSpPr>
          <p:cNvPr id="20" name="フリーフォーム 19"/>
          <p:cNvSpPr/>
          <p:nvPr/>
        </p:nvSpPr>
        <p:spPr>
          <a:xfrm>
            <a:off x="6950869" y="43488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23037" y="3959068"/>
            <a:ext cx="5187524" cy="2585323"/>
          </a:xfrm>
          <a:prstGeom prst="rect">
            <a:avLst/>
          </a:prstGeom>
          <a:noFill/>
          <a:ln>
            <a:noFill/>
          </a:ln>
        </p:spPr>
        <p:txBody>
          <a:bodyPr wrap="square" rtlCol="0">
            <a:spAutoFit/>
          </a:bodyPr>
          <a:lstStyle/>
          <a:p>
            <a:pPr marL="444500" indent="-444500">
              <a:lnSpc>
                <a:spcPct val="150000"/>
              </a:lnSpc>
            </a:pPr>
            <a:r>
              <a:rPr kumimoji="1" lang="ja-JP" altLang="en-US" dirty="0" smtClean="0">
                <a:latin typeface="ＭＳ Ｐゴシック 本文"/>
              </a:rPr>
              <a:t>（</a:t>
            </a:r>
            <a:r>
              <a:rPr kumimoji="1" lang="ja-JP" altLang="en-US" dirty="0">
                <a:latin typeface="ＭＳ Ｐゴシック 本文"/>
              </a:rPr>
              <a:t>３）府景観アドバイザー会議</a:t>
            </a:r>
            <a:r>
              <a:rPr kumimoji="1" lang="en-US" altLang="ja-JP" dirty="0">
                <a:latin typeface="ＭＳ Ｐゴシック 本文"/>
              </a:rPr>
              <a:t>※</a:t>
            </a:r>
            <a:r>
              <a:rPr kumimoji="1" lang="ja-JP" altLang="en-US" dirty="0">
                <a:latin typeface="ＭＳ Ｐゴシック 本文"/>
              </a:rPr>
              <a:t>の対象外</a:t>
            </a:r>
            <a:endParaRPr kumimoji="1" lang="en-US" altLang="ja-JP" dirty="0">
              <a:latin typeface="ＭＳ Ｐゴシック 本文"/>
            </a:endParaRPr>
          </a:p>
          <a:p>
            <a:pPr marL="444500" indent="-444500">
              <a:lnSpc>
                <a:spcPct val="150000"/>
              </a:lnSpc>
            </a:pPr>
            <a:r>
              <a:rPr kumimoji="1" lang="ja-JP" altLang="en-US" dirty="0">
                <a:latin typeface="ＭＳ Ｐゴシック 本文"/>
              </a:rPr>
              <a:t>　</a:t>
            </a:r>
            <a:r>
              <a:rPr kumimoji="1" lang="ja-JP" altLang="en-US" b="1" u="sng" dirty="0">
                <a:latin typeface="ＭＳ Ｐゴシック 本文"/>
              </a:rPr>
              <a:t>○</a:t>
            </a:r>
            <a:r>
              <a:rPr kumimoji="1" lang="ja-JP" altLang="en-US" b="1" u="sng" dirty="0" smtClean="0">
                <a:latin typeface="ＭＳ Ｐゴシック 本文"/>
              </a:rPr>
              <a:t>市町村</a:t>
            </a:r>
            <a:r>
              <a:rPr kumimoji="1" lang="ja-JP" altLang="en-US" b="1" u="sng" dirty="0">
                <a:latin typeface="ＭＳ Ｐゴシック 本文"/>
              </a:rPr>
              <a:t>との情報共有等</a:t>
            </a:r>
            <a:endParaRPr kumimoji="1" lang="en-US" altLang="ja-JP" b="1" u="sng" dirty="0">
              <a:latin typeface="ＭＳ Ｐゴシック 本文"/>
            </a:endParaRPr>
          </a:p>
          <a:p>
            <a:pPr marL="444500" indent="-444500">
              <a:lnSpc>
                <a:spcPct val="150000"/>
              </a:lnSpc>
            </a:pPr>
            <a:r>
              <a:rPr kumimoji="1" lang="ja-JP" altLang="en-US" dirty="0">
                <a:latin typeface="ＭＳ Ｐゴシック 本文"/>
              </a:rPr>
              <a:t>　　・市町村の景観担当窓口や景観に関する基準等、事業課へ伝えることが望ましい情報の収集に努め、関係各所へ共有する</a:t>
            </a:r>
            <a:endParaRPr kumimoji="1" lang="en-US" altLang="ja-JP" dirty="0">
              <a:latin typeface="ＭＳ Ｐゴシック 本文"/>
            </a:endParaRPr>
          </a:p>
          <a:p>
            <a:pPr marL="444500" indent="-444500">
              <a:lnSpc>
                <a:spcPct val="150000"/>
              </a:lnSpc>
            </a:pPr>
            <a:endParaRPr kumimoji="1" lang="en-US" altLang="ja-JP" dirty="0">
              <a:latin typeface="ＭＳ Ｐゴシック 本文"/>
            </a:endParaRPr>
          </a:p>
        </p:txBody>
      </p:sp>
      <p:grpSp>
        <p:nvGrpSpPr>
          <p:cNvPr id="15" name="グループ化 14"/>
          <p:cNvGrpSpPr/>
          <p:nvPr/>
        </p:nvGrpSpPr>
        <p:grpSpPr>
          <a:xfrm>
            <a:off x="5750833" y="4333747"/>
            <a:ext cx="2544116" cy="1717055"/>
            <a:chOff x="5687865" y="1765679"/>
            <a:chExt cx="2797469" cy="1847240"/>
          </a:xfrm>
        </p:grpSpPr>
        <p:sp>
          <p:nvSpPr>
            <p:cNvPr id="16" name="正方形/長方形 15"/>
            <p:cNvSpPr/>
            <p:nvPr/>
          </p:nvSpPr>
          <p:spPr>
            <a:xfrm>
              <a:off x="5687865" y="1765679"/>
              <a:ext cx="2797469" cy="184724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p:cNvSpPr/>
            <p:nvPr/>
          </p:nvSpPr>
          <p:spPr>
            <a:xfrm>
              <a:off x="5852636" y="2151460"/>
              <a:ext cx="1305819" cy="129908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7215650" y="2477839"/>
              <a:ext cx="1007495" cy="577081"/>
            </a:xfrm>
            <a:prstGeom prst="rect">
              <a:avLst/>
            </a:prstGeom>
            <a:noFill/>
          </p:spPr>
          <p:txBody>
            <a:bodyPr wrap="square" rtlCol="0">
              <a:spAutoFit/>
            </a:bodyPr>
            <a:lstStyle/>
            <a:p>
              <a:pPr algn="ctr"/>
              <a:r>
                <a:rPr kumimoji="1" lang="ja-JP" altLang="en-US" sz="1050" dirty="0"/>
                <a:t>市町村</a:t>
              </a:r>
              <a:r>
                <a:rPr kumimoji="1" lang="ja-JP" altLang="en-US" sz="1050" dirty="0" smtClean="0"/>
                <a:t>景観</a:t>
              </a:r>
              <a:endParaRPr kumimoji="1" lang="en-US" altLang="ja-JP" sz="1050" dirty="0" smtClean="0"/>
            </a:p>
            <a:p>
              <a:pPr algn="ctr"/>
              <a:r>
                <a:rPr kumimoji="1" lang="ja-JP" altLang="en-US" sz="1050" dirty="0" smtClean="0"/>
                <a:t>アドバイザー</a:t>
              </a:r>
              <a:endParaRPr kumimoji="1" lang="en-US" altLang="ja-JP" sz="1050" dirty="0" smtClean="0"/>
            </a:p>
            <a:p>
              <a:pPr algn="ctr"/>
              <a:r>
                <a:rPr kumimoji="1" lang="ja-JP" altLang="en-US" sz="1050" dirty="0" smtClean="0"/>
                <a:t>制度の対象</a:t>
              </a:r>
              <a:endParaRPr kumimoji="1" lang="ja-JP" altLang="en-US" sz="1050" dirty="0"/>
            </a:p>
          </p:txBody>
        </p:sp>
        <p:sp>
          <p:nvSpPr>
            <p:cNvPr id="27" name="テキスト ボックス 26"/>
            <p:cNvSpPr txBox="1"/>
            <p:nvPr/>
          </p:nvSpPr>
          <p:spPr>
            <a:xfrm>
              <a:off x="5692945" y="1772227"/>
              <a:ext cx="1620957" cy="307777"/>
            </a:xfrm>
            <a:prstGeom prst="rect">
              <a:avLst/>
            </a:prstGeom>
            <a:noFill/>
          </p:spPr>
          <p:txBody>
            <a:bodyPr wrap="none" rtlCol="0">
              <a:spAutoFit/>
            </a:bodyPr>
            <a:lstStyle/>
            <a:p>
              <a:r>
                <a:rPr kumimoji="1" lang="ja-JP" altLang="en-US" sz="1400" dirty="0" smtClean="0"/>
                <a:t>大阪府の公共</a:t>
              </a:r>
              <a:r>
                <a:rPr kumimoji="1" lang="ja-JP" altLang="en-US" sz="1400" dirty="0"/>
                <a:t>事業</a:t>
              </a:r>
            </a:p>
          </p:txBody>
        </p:sp>
        <p:sp>
          <p:nvSpPr>
            <p:cNvPr id="28" name="テキスト ボックス 27"/>
            <p:cNvSpPr txBox="1"/>
            <p:nvPr/>
          </p:nvSpPr>
          <p:spPr>
            <a:xfrm>
              <a:off x="5941417" y="2477839"/>
              <a:ext cx="1007495" cy="577081"/>
            </a:xfrm>
            <a:prstGeom prst="rect">
              <a:avLst/>
            </a:prstGeom>
            <a:noFill/>
          </p:spPr>
          <p:txBody>
            <a:bodyPr wrap="square" rtlCol="0">
              <a:spAutoFit/>
            </a:bodyPr>
            <a:lstStyle/>
            <a:p>
              <a:pPr algn="ctr"/>
              <a:r>
                <a:rPr kumimoji="1" lang="ja-JP" altLang="en-US" sz="1050" dirty="0" smtClean="0"/>
                <a:t>府景観</a:t>
              </a:r>
              <a:endParaRPr kumimoji="1" lang="en-US" altLang="ja-JP" sz="1050" dirty="0" smtClean="0"/>
            </a:p>
            <a:p>
              <a:pPr algn="ctr"/>
              <a:r>
                <a:rPr kumimoji="1" lang="ja-JP" altLang="en-US" sz="1050" dirty="0" smtClean="0"/>
                <a:t>アドバイザー</a:t>
              </a:r>
              <a:endParaRPr kumimoji="1" lang="en-US" altLang="ja-JP" sz="1050" dirty="0" smtClean="0"/>
            </a:p>
            <a:p>
              <a:pPr algn="ctr"/>
              <a:r>
                <a:rPr kumimoji="1" lang="ja-JP" altLang="en-US" sz="1050" dirty="0" smtClean="0"/>
                <a:t>制度の対象</a:t>
              </a:r>
              <a:endParaRPr kumimoji="1" lang="ja-JP" altLang="en-US" sz="1050" dirty="0"/>
            </a:p>
          </p:txBody>
        </p:sp>
        <p:sp>
          <p:nvSpPr>
            <p:cNvPr id="29" name="楕円 28"/>
            <p:cNvSpPr/>
            <p:nvPr/>
          </p:nvSpPr>
          <p:spPr>
            <a:xfrm>
              <a:off x="6950698" y="2158685"/>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5688106" y="1310618"/>
            <a:ext cx="2606844" cy="1721365"/>
            <a:chOff x="5688105" y="3710971"/>
            <a:chExt cx="2797469" cy="1847240"/>
          </a:xfrm>
        </p:grpSpPr>
        <p:sp>
          <p:nvSpPr>
            <p:cNvPr id="31" name="楕円 30"/>
            <p:cNvSpPr/>
            <p:nvPr/>
          </p:nvSpPr>
          <p:spPr>
            <a:xfrm>
              <a:off x="5910071" y="4096754"/>
              <a:ext cx="1305819" cy="1299087"/>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リーフォーム 31"/>
            <p:cNvSpPr/>
            <p:nvPr/>
          </p:nvSpPr>
          <p:spPr>
            <a:xfrm>
              <a:off x="6950869" y="43488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688105" y="3710971"/>
              <a:ext cx="2797469" cy="1847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6950831" y="40967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5941656" y="4423131"/>
              <a:ext cx="1007495" cy="619280"/>
            </a:xfrm>
            <a:prstGeom prst="rect">
              <a:avLst/>
            </a:prstGeom>
            <a:noFill/>
          </p:spPr>
          <p:txBody>
            <a:bodyPr wrap="square" rtlCol="0">
              <a:spAutoFit/>
            </a:bodyPr>
            <a:lstStyle/>
            <a:p>
              <a:pPr algn="ctr"/>
              <a:r>
                <a:rPr kumimoji="1" lang="ja-JP" altLang="en-US" sz="1050" dirty="0" smtClean="0"/>
                <a:t>府景観</a:t>
              </a:r>
              <a:endParaRPr kumimoji="1" lang="en-US" altLang="ja-JP" sz="1050" dirty="0" smtClean="0"/>
            </a:p>
            <a:p>
              <a:pPr algn="ctr"/>
              <a:r>
                <a:rPr kumimoji="1" lang="ja-JP" altLang="en-US" sz="1050" dirty="0" smtClean="0"/>
                <a:t>アドバイザー</a:t>
              </a:r>
              <a:endParaRPr kumimoji="1" lang="en-US" altLang="ja-JP" sz="1050" dirty="0" smtClean="0"/>
            </a:p>
            <a:p>
              <a:pPr algn="ctr"/>
              <a:r>
                <a:rPr kumimoji="1" lang="ja-JP" altLang="en-US" sz="1050" dirty="0" smtClean="0"/>
                <a:t>制度の対象</a:t>
              </a:r>
              <a:endParaRPr kumimoji="1" lang="ja-JP" altLang="en-US" sz="1050" dirty="0"/>
            </a:p>
          </p:txBody>
        </p:sp>
        <p:sp>
          <p:nvSpPr>
            <p:cNvPr id="36" name="テキスト ボックス 35"/>
            <p:cNvSpPr txBox="1"/>
            <p:nvPr/>
          </p:nvSpPr>
          <p:spPr>
            <a:xfrm>
              <a:off x="7215890" y="4423131"/>
              <a:ext cx="1007495" cy="619280"/>
            </a:xfrm>
            <a:prstGeom prst="rect">
              <a:avLst/>
            </a:prstGeom>
            <a:noFill/>
          </p:spPr>
          <p:txBody>
            <a:bodyPr wrap="square" rtlCol="0">
              <a:spAutoFit/>
            </a:bodyPr>
            <a:lstStyle/>
            <a:p>
              <a:pPr algn="ctr"/>
              <a:r>
                <a:rPr kumimoji="1" lang="ja-JP" altLang="en-US" sz="1050" dirty="0"/>
                <a:t>市町村</a:t>
              </a:r>
              <a:r>
                <a:rPr kumimoji="1" lang="ja-JP" altLang="en-US" sz="1050" dirty="0" smtClean="0"/>
                <a:t>景観</a:t>
              </a:r>
              <a:endParaRPr kumimoji="1" lang="en-US" altLang="ja-JP" sz="1050" dirty="0" smtClean="0"/>
            </a:p>
            <a:p>
              <a:pPr algn="ctr"/>
              <a:r>
                <a:rPr kumimoji="1" lang="ja-JP" altLang="en-US" sz="1050" dirty="0" smtClean="0"/>
                <a:t>アドバイザー</a:t>
              </a:r>
              <a:endParaRPr kumimoji="1" lang="en-US" altLang="ja-JP" sz="1050" dirty="0" smtClean="0"/>
            </a:p>
            <a:p>
              <a:pPr algn="ctr"/>
              <a:r>
                <a:rPr kumimoji="1" lang="ja-JP" altLang="en-US" sz="1050" dirty="0" smtClean="0"/>
                <a:t>制度の対象</a:t>
              </a:r>
              <a:endParaRPr kumimoji="1" lang="ja-JP" altLang="en-US" sz="1050" dirty="0"/>
            </a:p>
          </p:txBody>
        </p:sp>
        <p:sp>
          <p:nvSpPr>
            <p:cNvPr id="37" name="楕円 36"/>
            <p:cNvSpPr/>
            <p:nvPr/>
          </p:nvSpPr>
          <p:spPr>
            <a:xfrm>
              <a:off x="5916421" y="40967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5693185" y="3717519"/>
              <a:ext cx="1620957" cy="307777"/>
            </a:xfrm>
            <a:prstGeom prst="rect">
              <a:avLst/>
            </a:prstGeom>
            <a:noFill/>
          </p:spPr>
          <p:txBody>
            <a:bodyPr wrap="none" rtlCol="0">
              <a:spAutoFit/>
            </a:bodyPr>
            <a:lstStyle/>
            <a:p>
              <a:r>
                <a:rPr kumimoji="1" lang="ja-JP" altLang="en-US" sz="1400" dirty="0" smtClean="0"/>
                <a:t>大阪府の公共</a:t>
              </a:r>
              <a:r>
                <a:rPr kumimoji="1" lang="ja-JP" altLang="en-US" sz="1400" dirty="0"/>
                <a:t>事業</a:t>
              </a:r>
            </a:p>
          </p:txBody>
        </p:sp>
      </p:grpSp>
    </p:spTree>
    <p:extLst>
      <p:ext uri="{BB962C8B-B14F-4D97-AF65-F5344CB8AC3E}">
        <p14:creationId xmlns:p14="http://schemas.microsoft.com/office/powerpoint/2010/main" val="2796096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77725" y="849382"/>
            <a:ext cx="7993688" cy="400110"/>
          </a:xfrm>
          <a:prstGeom prst="rect">
            <a:avLst/>
          </a:prstGeom>
          <a:noFill/>
        </p:spPr>
        <p:txBody>
          <a:bodyPr wrap="square" rtlCol="0">
            <a:spAutoFit/>
          </a:bodyPr>
          <a:lstStyle/>
          <a:p>
            <a:pPr lvl="0">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目標</a:t>
            </a:r>
            <a:r>
              <a:rPr kumimoji="1" lang="ja-JP" altLang="en-US" sz="2000" b="1" u="sng" dirty="0">
                <a:solidFill>
                  <a:prstClr val="black"/>
                </a:solidFill>
                <a:latin typeface="Meiryo UI" panose="020B0604030504040204" pitchFamily="50" charset="-128"/>
                <a:ea typeface="Meiryo UI" panose="020B0604030504040204" pitchFamily="50" charset="-128"/>
              </a:rPr>
              <a:t>設定後、工事が完了するまでの</a:t>
            </a:r>
            <a:r>
              <a:rPr kumimoji="1" lang="ja-JP" altLang="en-US" sz="2000" b="1" u="sng" dirty="0" smtClean="0">
                <a:solidFill>
                  <a:prstClr val="black"/>
                </a:solidFill>
                <a:latin typeface="Meiryo UI" panose="020B0604030504040204" pitchFamily="50" charset="-128"/>
                <a:ea typeface="Meiryo UI" panose="020B0604030504040204" pitchFamily="50" charset="-128"/>
              </a:rPr>
              <a:t>対応 ：⑥</a:t>
            </a:r>
            <a:endParaRPr kumimoji="1" lang="en-US" altLang="ja-JP" sz="2000" b="1" u="sng" dirty="0" smtClean="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14</a:t>
            </a:fld>
            <a:endParaRPr kumimoji="1" lang="ja-JP" altLang="en-US"/>
          </a:p>
        </p:txBody>
      </p:sp>
      <p:sp>
        <p:nvSpPr>
          <p:cNvPr id="8" name="テキスト ボックス 7"/>
          <p:cNvSpPr txBox="1"/>
          <p:nvPr/>
        </p:nvSpPr>
        <p:spPr>
          <a:xfrm>
            <a:off x="577725" y="1414562"/>
            <a:ext cx="8049341" cy="5078313"/>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r>
              <a:rPr kumimoji="1" lang="ja-JP" altLang="en-US" dirty="0" smtClean="0">
                <a:latin typeface="ＭＳ Ｐゴシック 本文"/>
              </a:rPr>
              <a:t>）</a:t>
            </a:r>
            <a:endParaRPr kumimoji="1" lang="en-US" altLang="ja-JP" dirty="0" smtClean="0">
              <a:latin typeface="ＭＳ Ｐゴシック 本文"/>
            </a:endParaRPr>
          </a:p>
          <a:p>
            <a:pPr>
              <a:lnSpc>
                <a:spcPct val="150000"/>
              </a:lnSpc>
            </a:pPr>
            <a:r>
              <a:rPr kumimoji="1" lang="ja-JP" altLang="en-US" dirty="0" smtClean="0">
                <a:latin typeface="ＭＳ Ｐゴシック 本文"/>
              </a:rPr>
              <a:t>■設計担当から工事担当への景観に関する引継ぎ</a:t>
            </a:r>
          </a:p>
          <a:p>
            <a:pPr marL="268288" indent="-268288">
              <a:lnSpc>
                <a:spcPct val="150000"/>
              </a:lnSpc>
            </a:pPr>
            <a:r>
              <a:rPr kumimoji="1" lang="ja-JP" altLang="en-US" dirty="0" smtClean="0">
                <a:latin typeface="ＭＳ Ｐゴシック 本文"/>
              </a:rPr>
              <a:t>　・景観形成の目標設定シート、目標設定シートに基づく計画内容について、設計担当から工事担当へ内容を説明の上、書類を伝達する</a:t>
            </a:r>
            <a:endParaRPr kumimoji="1" lang="en-US" altLang="ja-JP" dirty="0" smtClean="0">
              <a:latin typeface="ＭＳ Ｐゴシック 本文"/>
            </a:endParaRPr>
          </a:p>
          <a:p>
            <a:pPr marL="268288" indent="-268288">
              <a:lnSpc>
                <a:spcPct val="150000"/>
              </a:lnSpc>
            </a:pP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■景観形成の目標設定に関わる計画変更が生じた場合</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（１）景観アドバイザー会議を受けた事業</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・景観部局は、事業部局からの相談を受け付ける</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・変更内容を鑑み、必要に応じて景観アドバイザーへの確認を行う</a:t>
            </a:r>
            <a:endParaRPr kumimoji="1" lang="en-US" altLang="ja-JP" dirty="0">
              <a:latin typeface="ＭＳ Ｐゴシック 本文"/>
            </a:endParaRPr>
          </a:p>
          <a:p>
            <a:pPr marL="268288" indent="-268288">
              <a:lnSpc>
                <a:spcPct val="150000"/>
              </a:lnSpc>
            </a:pPr>
            <a:r>
              <a:rPr kumimoji="1" lang="ja-JP" altLang="en-US" dirty="0" smtClean="0">
                <a:latin typeface="ＭＳ Ｐゴシック 本文"/>
              </a:rPr>
              <a:t>（２）景観アドバイザー会議の対象外で景観形成の目標設定のみを行った事業</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・景観部局は、事業部局からの相談を受け付ける</a:t>
            </a:r>
            <a:endParaRPr kumimoji="1" lang="en-US" altLang="ja-JP" dirty="0">
              <a:latin typeface="ＭＳ Ｐゴシック 本文"/>
            </a:endParaRPr>
          </a:p>
          <a:p>
            <a:pPr marL="268288" indent="-268288">
              <a:lnSpc>
                <a:spcPct val="150000"/>
              </a:lnSpc>
            </a:pPr>
            <a:endParaRPr kumimoji="1" lang="en-US" altLang="ja-JP" dirty="0" smtClean="0">
              <a:latin typeface="ＭＳ Ｐゴシック 本文"/>
            </a:endParaRPr>
          </a:p>
        </p:txBody>
      </p:sp>
      <p:sp>
        <p:nvSpPr>
          <p:cNvPr id="6" name="テキスト ボックス 5"/>
          <p:cNvSpPr txBox="1"/>
          <p:nvPr/>
        </p:nvSpPr>
        <p:spPr>
          <a:xfrm>
            <a:off x="0" y="206929"/>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en-US" altLang="ja-JP" sz="2000" b="1" dirty="0" smtClean="0">
                <a:solidFill>
                  <a:prstClr val="black"/>
                </a:solidFill>
                <a:latin typeface="Meiryo UI" panose="020B0604030504040204" pitchFamily="50" charset="-128"/>
                <a:ea typeface="Meiryo UI" panose="020B0604030504040204"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smtClean="0">
                <a:solidFill>
                  <a:prstClr val="black"/>
                </a:solidFill>
                <a:latin typeface="Meiryo UI" panose="020B0604030504040204" pitchFamily="50" charset="-128"/>
                <a:ea typeface="Meiryo UI" panose="020B0604030504040204" pitchFamily="50" charset="-128"/>
              </a:rPr>
              <a:t>Do 】</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1843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51967" y="906314"/>
            <a:ext cx="7993688" cy="400110"/>
          </a:xfrm>
          <a:prstGeom prst="rect">
            <a:avLst/>
          </a:prstGeom>
          <a:noFill/>
        </p:spPr>
        <p:txBody>
          <a:bodyPr wrap="square" rtlCol="0">
            <a:spAutoFit/>
          </a:bodyPr>
          <a:lstStyle/>
          <a:p>
            <a:pPr>
              <a:defRPr/>
            </a:pPr>
            <a:r>
              <a:rPr kumimoji="1" lang="ja-JP" altLang="en-US" sz="2000" b="1" u="sng" dirty="0">
                <a:solidFill>
                  <a:prstClr val="black"/>
                </a:solidFill>
                <a:latin typeface="Meiryo UI" panose="020B0604030504040204" pitchFamily="50" charset="-128"/>
                <a:ea typeface="Meiryo UI" panose="020B0604030504040204" pitchFamily="50" charset="-128"/>
              </a:rPr>
              <a:t>景観形成に寄与した公共事業であるかの評価の手法、体制　　：⑦</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15</a:t>
            </a:fld>
            <a:endParaRPr kumimoji="1" lang="ja-JP" altLang="en-US"/>
          </a:p>
        </p:txBody>
      </p:sp>
      <p:sp>
        <p:nvSpPr>
          <p:cNvPr id="8" name="テキスト ボックス 7"/>
          <p:cNvSpPr txBox="1"/>
          <p:nvPr/>
        </p:nvSpPr>
        <p:spPr>
          <a:xfrm>
            <a:off x="676663" y="1812628"/>
            <a:ext cx="7694605" cy="2816156"/>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r>
              <a:rPr kumimoji="1" lang="ja-JP" altLang="en-US" dirty="0" smtClean="0">
                <a:latin typeface="ＭＳ Ｐゴシック 本文"/>
              </a:rPr>
              <a:t>）</a:t>
            </a:r>
            <a:endParaRPr kumimoji="1" lang="en-US" altLang="ja-JP" dirty="0" smtClean="0">
              <a:latin typeface="ＭＳ Ｐゴシック 本文"/>
            </a:endParaRPr>
          </a:p>
          <a:p>
            <a:pPr marL="268288" indent="-268288">
              <a:lnSpc>
                <a:spcPts val="3000"/>
              </a:lnSpc>
            </a:pPr>
            <a:r>
              <a:rPr kumimoji="1" lang="ja-JP" altLang="en-US" dirty="0">
                <a:latin typeface="ＭＳ Ｐゴシック 本文"/>
              </a:rPr>
              <a:t>　</a:t>
            </a:r>
            <a:r>
              <a:rPr kumimoji="1" lang="ja-JP" altLang="en-US" dirty="0" smtClean="0">
                <a:latin typeface="ＭＳ Ｐゴシック 本文"/>
              </a:rPr>
              <a:t>・事業部局は、工事が完了次第、景観</a:t>
            </a:r>
            <a:r>
              <a:rPr kumimoji="1" lang="ja-JP" altLang="en-US" dirty="0">
                <a:latin typeface="ＭＳ Ｐゴシック 本文"/>
              </a:rPr>
              <a:t>形成の</a:t>
            </a:r>
            <a:r>
              <a:rPr kumimoji="1" lang="ja-JP" altLang="en-US" dirty="0" smtClean="0">
                <a:latin typeface="ＭＳ Ｐゴシック 本文"/>
              </a:rPr>
              <a:t>目標達成の状況</a:t>
            </a:r>
            <a:r>
              <a:rPr kumimoji="1" lang="ja-JP" altLang="en-US" dirty="0">
                <a:latin typeface="ＭＳ Ｐゴシック 本文"/>
              </a:rPr>
              <a:t>を「景観形成の目標設定シート」及び「景観形成の</a:t>
            </a:r>
            <a:r>
              <a:rPr kumimoji="1" lang="ja-JP" altLang="en-US">
                <a:latin typeface="ＭＳ Ｐゴシック 本文"/>
              </a:rPr>
              <a:t>目標</a:t>
            </a:r>
            <a:r>
              <a:rPr kumimoji="1" lang="ja-JP" altLang="en-US" smtClean="0">
                <a:latin typeface="ＭＳ Ｐゴシック 本文"/>
              </a:rPr>
              <a:t>達成評価シート</a:t>
            </a:r>
            <a:r>
              <a:rPr kumimoji="1" lang="ja-JP" altLang="en-US" dirty="0">
                <a:latin typeface="ＭＳ Ｐゴシック 本文"/>
              </a:rPr>
              <a:t>」により</a:t>
            </a:r>
            <a:r>
              <a:rPr kumimoji="1" lang="ja-JP" altLang="en-US" dirty="0" smtClean="0">
                <a:latin typeface="ＭＳ Ｐゴシック 本文"/>
              </a:rPr>
              <a:t>、自己確認</a:t>
            </a:r>
            <a:r>
              <a:rPr kumimoji="1" lang="ja-JP" altLang="en-US" dirty="0">
                <a:latin typeface="ＭＳ Ｐゴシック 本文"/>
              </a:rPr>
              <a:t>（評価）し、景観部局へ報告する</a:t>
            </a:r>
            <a:endParaRPr kumimoji="1" lang="en-US" altLang="ja-JP" dirty="0">
              <a:latin typeface="ＭＳ Ｐゴシック 本文"/>
            </a:endParaRPr>
          </a:p>
          <a:p>
            <a:pPr marL="268288" indent="-268288">
              <a:lnSpc>
                <a:spcPts val="3000"/>
              </a:lnSpc>
            </a:pPr>
            <a:r>
              <a:rPr kumimoji="1" lang="ja-JP" altLang="en-US" dirty="0">
                <a:latin typeface="ＭＳ Ｐゴシック 本文"/>
              </a:rPr>
              <a:t>　・景観部局は、それらを確認の上</a:t>
            </a:r>
            <a:r>
              <a:rPr kumimoji="1" lang="ja-JP" altLang="en-US" dirty="0" smtClean="0">
                <a:latin typeface="ＭＳ Ｐゴシック 本文"/>
              </a:rPr>
              <a:t>、取りまとめた結果を定期的に景観</a:t>
            </a:r>
            <a:r>
              <a:rPr kumimoji="1" lang="ja-JP" altLang="en-US" dirty="0">
                <a:latin typeface="ＭＳ Ｐゴシック 本文"/>
              </a:rPr>
              <a:t>アドバイザーへ</a:t>
            </a:r>
            <a:r>
              <a:rPr kumimoji="1" lang="ja-JP" altLang="en-US" dirty="0" smtClean="0">
                <a:latin typeface="ＭＳ Ｐゴシック 本文"/>
              </a:rPr>
              <a:t>報告し、景観アドバイザーより、目標設定の立て方や自己評価のあり方、建物そのもの等への総合的なコメントを受ける</a:t>
            </a:r>
            <a:endParaRPr kumimoji="1" lang="ja-JP" altLang="en-US" dirty="0">
              <a:latin typeface="ＭＳ Ｐゴシック 本文"/>
            </a:endParaRPr>
          </a:p>
        </p:txBody>
      </p:sp>
      <p:sp>
        <p:nvSpPr>
          <p:cNvPr id="6" name="テキスト ボックス 5"/>
          <p:cNvSpPr txBox="1"/>
          <p:nvPr/>
        </p:nvSpPr>
        <p:spPr>
          <a:xfrm>
            <a:off x="0" y="200055"/>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en-US" altLang="ja-JP" sz="2000" b="1" dirty="0" smtClean="0">
                <a:solidFill>
                  <a:prstClr val="black"/>
                </a:solidFill>
                <a:latin typeface="Meiryo UI" panose="020B0604030504040204" pitchFamily="50" charset="-128"/>
                <a:ea typeface="Meiryo UI" panose="020B0604030504040204" pitchFamily="50" charset="-128"/>
              </a:rPr>
              <a:t>【 Check 】</a:t>
            </a:r>
          </a:p>
        </p:txBody>
      </p:sp>
    </p:spTree>
    <p:extLst>
      <p:ext uri="{BB962C8B-B14F-4D97-AF65-F5344CB8AC3E}">
        <p14:creationId xmlns:p14="http://schemas.microsoft.com/office/powerpoint/2010/main" val="1110848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49898" y="817382"/>
            <a:ext cx="7993688" cy="400110"/>
          </a:xfrm>
          <a:prstGeom prst="rect">
            <a:avLst/>
          </a:prstGeom>
          <a:noFill/>
        </p:spPr>
        <p:txBody>
          <a:bodyPr wrap="square" rtlCol="0">
            <a:spAutoFit/>
          </a:bodyPr>
          <a:lstStyle/>
          <a:p>
            <a:pPr lvl="0">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事例の蓄積、活用等の具体的な方策　：⑧</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16</a:t>
            </a:fld>
            <a:endParaRPr kumimoji="1" lang="ja-JP" altLang="en-US"/>
          </a:p>
        </p:txBody>
      </p:sp>
      <p:sp>
        <p:nvSpPr>
          <p:cNvPr id="8" name="テキスト ボックス 7"/>
          <p:cNvSpPr txBox="1"/>
          <p:nvPr/>
        </p:nvSpPr>
        <p:spPr>
          <a:xfrm>
            <a:off x="549898" y="1313005"/>
            <a:ext cx="8049341" cy="5078313"/>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r>
              <a:rPr kumimoji="1" lang="ja-JP" altLang="en-US" dirty="0" smtClean="0">
                <a:latin typeface="ＭＳ Ｐゴシック 本文"/>
              </a:rPr>
              <a:t>）</a:t>
            </a:r>
            <a:endParaRPr kumimoji="1" lang="en-US" altLang="ja-JP" dirty="0" smtClean="0">
              <a:latin typeface="ＭＳ Ｐゴシック 本文"/>
            </a:endParaRPr>
          </a:p>
          <a:p>
            <a:pPr>
              <a:lnSpc>
                <a:spcPct val="150000"/>
              </a:lnSpc>
            </a:pPr>
            <a:r>
              <a:rPr kumimoji="1" lang="ja-JP" altLang="en-US" dirty="0" smtClean="0">
                <a:latin typeface="ＭＳ Ｐゴシック 本文"/>
              </a:rPr>
              <a:t>■景観形成に寄与した公共事業の事例の蓄積と発信</a:t>
            </a:r>
            <a:endParaRPr kumimoji="1" lang="en-US" altLang="ja-JP" dirty="0" smtClean="0">
              <a:latin typeface="ＭＳ Ｐゴシック 本文"/>
            </a:endParaRPr>
          </a:p>
          <a:p>
            <a:pPr marL="268288" indent="-268288">
              <a:lnSpc>
                <a:spcPct val="150000"/>
              </a:lnSpc>
            </a:pPr>
            <a:r>
              <a:rPr kumimoji="1" lang="ja-JP" altLang="en-US" dirty="0">
                <a:latin typeface="ＭＳ Ｐゴシック 本文"/>
              </a:rPr>
              <a:t>　・目標設定やそれらへの対応</a:t>
            </a:r>
            <a:r>
              <a:rPr kumimoji="1" lang="ja-JP" altLang="en-US" dirty="0" smtClean="0">
                <a:latin typeface="ＭＳ Ｐゴシック 本文"/>
              </a:rPr>
              <a:t>状況</a:t>
            </a:r>
            <a:r>
              <a:rPr kumimoji="1" lang="ja-JP" altLang="en-US" dirty="0">
                <a:latin typeface="ＭＳ Ｐゴシック 本文"/>
              </a:rPr>
              <a:t>、</a:t>
            </a:r>
            <a:r>
              <a:rPr kumimoji="1" lang="ja-JP" altLang="en-US" dirty="0" smtClean="0">
                <a:latin typeface="ＭＳ Ｐゴシック 本文"/>
              </a:rPr>
              <a:t>自己評価等の情報</a:t>
            </a:r>
            <a:r>
              <a:rPr kumimoji="1" lang="ja-JP" altLang="en-US" dirty="0" smtClean="0">
                <a:latin typeface="ＭＳ Ｐゴシック 本文"/>
              </a:rPr>
              <a:t>を蓄積するとともに、庁内</a:t>
            </a:r>
            <a:r>
              <a:rPr kumimoji="1" lang="ja-JP" altLang="en-US" dirty="0">
                <a:latin typeface="ＭＳ Ｐゴシック 本文"/>
              </a:rPr>
              <a:t>ポータルサイト等で紹介する</a:t>
            </a:r>
            <a:endParaRPr kumimoji="1" lang="en-US" altLang="ja-JP" dirty="0">
              <a:latin typeface="ＭＳ Ｐゴシック 本文"/>
            </a:endParaRPr>
          </a:p>
          <a:p>
            <a:pPr>
              <a:lnSpc>
                <a:spcPct val="150000"/>
              </a:lnSpc>
            </a:pPr>
            <a:r>
              <a:rPr kumimoji="1" lang="ja-JP" altLang="en-US" dirty="0" smtClean="0">
                <a:latin typeface="ＭＳ Ｐゴシック 本文"/>
              </a:rPr>
              <a:t>　</a:t>
            </a:r>
            <a:endParaRPr kumimoji="1" lang="en-US" altLang="ja-JP" dirty="0" smtClean="0">
              <a:latin typeface="ＭＳ Ｐゴシック 本文"/>
            </a:endParaRPr>
          </a:p>
          <a:p>
            <a:pPr>
              <a:lnSpc>
                <a:spcPct val="150000"/>
              </a:lnSpc>
            </a:pPr>
            <a:r>
              <a:rPr kumimoji="1" lang="ja-JP" altLang="en-US" dirty="0" smtClean="0">
                <a:latin typeface="ＭＳ Ｐゴシック 本文"/>
              </a:rPr>
              <a:t>■景観アドバイザーへ報告した結果（アドバイザーによる</a:t>
            </a:r>
            <a:r>
              <a:rPr kumimoji="1" lang="ja-JP" altLang="en-US" dirty="0">
                <a:latin typeface="ＭＳ Ｐゴシック 本文"/>
              </a:rPr>
              <a:t>コメント</a:t>
            </a:r>
            <a:r>
              <a:rPr kumimoji="1" lang="ja-JP" altLang="en-US" dirty="0" smtClean="0">
                <a:latin typeface="ＭＳ Ｐゴシック 本文"/>
              </a:rPr>
              <a:t>）の周知</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a:t>
            </a:r>
            <a:r>
              <a:rPr kumimoji="1" lang="ja-JP" altLang="en-US" dirty="0" smtClean="0">
                <a:latin typeface="ＭＳ Ｐゴシック 本文"/>
              </a:rPr>
              <a:t>・景観アドバイザーによるコメント等の情報を蓄積するとともに、庁内ポータルサイト等で紹介する</a:t>
            </a:r>
            <a:endParaRPr kumimoji="1" lang="en-US" altLang="ja-JP" dirty="0">
              <a:latin typeface="ＭＳ Ｐゴシック 本文"/>
            </a:endParaRPr>
          </a:p>
          <a:p>
            <a:pPr>
              <a:lnSpc>
                <a:spcPct val="150000"/>
              </a:lnSpc>
            </a:pPr>
            <a:endParaRPr kumimoji="1" lang="en-US" altLang="ja-JP" dirty="0" smtClean="0">
              <a:latin typeface="ＭＳ Ｐゴシック 本文"/>
            </a:endParaRPr>
          </a:p>
          <a:p>
            <a:pPr>
              <a:lnSpc>
                <a:spcPct val="150000"/>
              </a:lnSpc>
            </a:pPr>
            <a:r>
              <a:rPr kumimoji="1" lang="ja-JP" altLang="en-US" dirty="0" smtClean="0">
                <a:latin typeface="ＭＳ Ｐゴシック 本文"/>
              </a:rPr>
              <a:t>■景観に関する講習会の実施</a:t>
            </a:r>
            <a:endParaRPr kumimoji="1" lang="en-US" altLang="ja-JP" dirty="0" smtClean="0">
              <a:latin typeface="ＭＳ Ｐゴシック 本文"/>
            </a:endParaRPr>
          </a:p>
          <a:p>
            <a:pPr>
              <a:lnSpc>
                <a:spcPct val="150000"/>
              </a:lnSpc>
            </a:pPr>
            <a:r>
              <a:rPr kumimoji="1" lang="ja-JP" altLang="en-US" dirty="0">
                <a:latin typeface="ＭＳ Ｐゴシック 本文"/>
              </a:rPr>
              <a:t>　</a:t>
            </a:r>
            <a:r>
              <a:rPr kumimoji="1" lang="ja-JP" altLang="en-US" dirty="0" smtClean="0">
                <a:latin typeface="ＭＳ Ｐゴシック 本文"/>
              </a:rPr>
              <a:t>・府職員を講師とした講習会を実施する</a:t>
            </a:r>
            <a:endParaRPr kumimoji="1" lang="en-US" altLang="ja-JP" dirty="0" smtClean="0">
              <a:latin typeface="ＭＳ Ｐゴシック 本文"/>
            </a:endParaRPr>
          </a:p>
          <a:p>
            <a:pPr>
              <a:lnSpc>
                <a:spcPct val="150000"/>
              </a:lnSpc>
            </a:pPr>
            <a:r>
              <a:rPr kumimoji="1" lang="ja-JP" altLang="en-US" dirty="0">
                <a:latin typeface="ＭＳ Ｐゴシック 本文"/>
              </a:rPr>
              <a:t>　</a:t>
            </a:r>
            <a:r>
              <a:rPr kumimoji="1" lang="ja-JP" altLang="en-US" dirty="0" smtClean="0">
                <a:latin typeface="ＭＳ Ｐゴシック 本文"/>
              </a:rPr>
              <a:t>・有識者による講習会</a:t>
            </a:r>
            <a:r>
              <a:rPr kumimoji="1" lang="ja-JP" altLang="en-US" dirty="0">
                <a:latin typeface="ＭＳ Ｐゴシック 本文"/>
              </a:rPr>
              <a:t>を</a:t>
            </a:r>
            <a:r>
              <a:rPr kumimoji="1" lang="ja-JP" altLang="en-US" dirty="0" smtClean="0">
                <a:latin typeface="ＭＳ Ｐゴシック 本文"/>
              </a:rPr>
              <a:t>実施する</a:t>
            </a:r>
            <a:endParaRPr kumimoji="1" lang="en-US" altLang="ja-JP" dirty="0">
              <a:latin typeface="ＭＳ Ｐゴシック 本文"/>
            </a:endParaRPr>
          </a:p>
        </p:txBody>
      </p:sp>
      <p:sp>
        <p:nvSpPr>
          <p:cNvPr id="6" name="テキスト ボックス 5"/>
          <p:cNvSpPr txBox="1"/>
          <p:nvPr/>
        </p:nvSpPr>
        <p:spPr>
          <a:xfrm>
            <a:off x="0" y="142263"/>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en-US" altLang="ja-JP" sz="2000" b="1" dirty="0" smtClean="0">
                <a:solidFill>
                  <a:prstClr val="black"/>
                </a:solidFill>
                <a:latin typeface="Meiryo UI" panose="020B0604030504040204" pitchFamily="50" charset="-128"/>
                <a:ea typeface="Meiryo UI" panose="020B0604030504040204" pitchFamily="50" charset="-128"/>
              </a:rPr>
              <a:t>【 Action 】</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1501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786354"/>
            <a:ext cx="7886700" cy="1325563"/>
          </a:xfrm>
        </p:spPr>
        <p:txBody>
          <a:bodyPr/>
          <a:lstStyle/>
          <a:p>
            <a:pPr algn="ctr"/>
            <a:r>
              <a:rPr kumimoji="1" lang="ja-JP" altLang="en-US" dirty="0" smtClean="0">
                <a:latin typeface="Meiryo UI" panose="020B0604030504040204" pitchFamily="50" charset="-128"/>
                <a:ea typeface="Meiryo UI" panose="020B0604030504040204" pitchFamily="50" charset="-128"/>
              </a:rPr>
              <a:t>参　考</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8DDB306B-CB1A-4F92-AE18-14C2D5855DBA}" type="slidenum">
              <a:rPr kumimoji="1" lang="ja-JP" altLang="en-US" smtClean="0"/>
              <a:t>17</a:t>
            </a:fld>
            <a:endParaRPr kumimoji="1" lang="ja-JP" altLang="en-US"/>
          </a:p>
        </p:txBody>
      </p:sp>
    </p:spTree>
    <p:extLst>
      <p:ext uri="{BB962C8B-B14F-4D97-AF65-F5344CB8AC3E}">
        <p14:creationId xmlns:p14="http://schemas.microsoft.com/office/powerpoint/2010/main" val="1180748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18</a:t>
            </a:fld>
            <a:endParaRPr kumimoji="1" lang="ja-JP" altLang="en-US"/>
          </a:p>
        </p:txBody>
      </p:sp>
      <p:sp>
        <p:nvSpPr>
          <p:cNvPr id="4" name="テキスト ボックス 3"/>
          <p:cNvSpPr txBox="1"/>
          <p:nvPr/>
        </p:nvSpPr>
        <p:spPr>
          <a:xfrm>
            <a:off x="650906" y="650309"/>
            <a:ext cx="7920507" cy="4893647"/>
          </a:xfrm>
          <a:prstGeom prst="rect">
            <a:avLst/>
          </a:prstGeom>
          <a:noFill/>
          <a:ln>
            <a:noFill/>
          </a:ln>
        </p:spPr>
        <p:txBody>
          <a:bodyPr wrap="square" rtlCol="0">
            <a:spAutoFit/>
          </a:bodyPr>
          <a:lstStyle/>
          <a:p>
            <a:pPr>
              <a:lnSpc>
                <a:spcPct val="150000"/>
              </a:lnSpc>
            </a:pPr>
            <a:r>
              <a:rPr kumimoji="1" lang="ja-JP" altLang="en-US" b="1" u="sng" dirty="0" smtClean="0">
                <a:latin typeface="ＭＳ Ｐゴシック 本文"/>
              </a:rPr>
              <a:t>■他府県におけ</a:t>
            </a:r>
            <a:r>
              <a:rPr kumimoji="1" lang="ja-JP" altLang="en-US" b="1" u="sng" dirty="0">
                <a:latin typeface="ＭＳ Ｐゴシック 本文"/>
              </a:rPr>
              <a:t>る</a:t>
            </a:r>
            <a:r>
              <a:rPr kumimoji="1" lang="ja-JP" altLang="en-US" b="1" u="sng" dirty="0" smtClean="0">
                <a:latin typeface="ＭＳ Ｐゴシック 本文"/>
              </a:rPr>
              <a:t>規模設定の事例：山梨県</a:t>
            </a:r>
            <a:r>
              <a:rPr kumimoji="1" lang="ja-JP" altLang="en-US" sz="1600" u="sng" dirty="0" smtClean="0">
                <a:latin typeface="ＭＳ Ｐゴシック 本文"/>
              </a:rPr>
              <a:t>　</a:t>
            </a:r>
            <a:endParaRPr kumimoji="1" lang="en-US" altLang="ja-JP" sz="1600" u="sng" dirty="0" smtClean="0">
              <a:latin typeface="ＭＳ Ｐゴシック 本文"/>
            </a:endParaRPr>
          </a:p>
          <a:p>
            <a:r>
              <a:rPr kumimoji="1" lang="ja-JP" altLang="en-US" sz="1600" dirty="0" smtClean="0">
                <a:latin typeface="ＭＳ Ｐゴシック 本文"/>
                <a:ea typeface="ＭＳ 明朝" panose="02020609040205080304" pitchFamily="17" charset="-128"/>
              </a:rPr>
              <a:t>（</a:t>
            </a:r>
            <a:r>
              <a:rPr kumimoji="1" lang="ja-JP" altLang="en-US" sz="1600" dirty="0">
                <a:latin typeface="ＭＳ Ｐゴシック 本文"/>
                <a:ea typeface="ＭＳ 明朝" panose="02020609040205080304" pitchFamily="17" charset="-128"/>
              </a:rPr>
              <a:t>対象事業）</a:t>
            </a:r>
          </a:p>
          <a:p>
            <a:r>
              <a:rPr kumimoji="1" lang="ja-JP" altLang="en-US" sz="1600" dirty="0">
                <a:latin typeface="ＭＳ Ｐゴシック 本文"/>
                <a:ea typeface="ＭＳ 明朝" panose="02020609040205080304" pitchFamily="17" charset="-128"/>
              </a:rPr>
              <a:t>第３条 公共事業景観検討を実施する事業は、次の各号に定めるところにより選定するものとする。</a:t>
            </a:r>
          </a:p>
          <a:p>
            <a:pPr marL="631825" indent="-631825"/>
            <a:r>
              <a:rPr kumimoji="1" lang="ja-JP" altLang="en-US" sz="1600" dirty="0">
                <a:latin typeface="ＭＳ Ｐゴシック 本文"/>
                <a:ea typeface="ＭＳ 明朝" panose="02020609040205080304" pitchFamily="17" charset="-128"/>
              </a:rPr>
              <a:t>（１）</a:t>
            </a:r>
            <a:r>
              <a:rPr kumimoji="1" lang="ja-JP" altLang="en-US" sz="1600" dirty="0" smtClean="0">
                <a:latin typeface="ＭＳ Ｐゴシック 本文"/>
                <a:ea typeface="ＭＳ 明朝" panose="02020609040205080304" pitchFamily="17" charset="-128"/>
              </a:rPr>
              <a:t>公共事業</a:t>
            </a:r>
            <a:r>
              <a:rPr kumimoji="1" lang="ja-JP" altLang="en-US" sz="1600" dirty="0">
                <a:latin typeface="ＭＳ Ｐゴシック 本文"/>
                <a:ea typeface="ＭＳ 明朝" panose="02020609040205080304" pitchFamily="17" charset="-128"/>
              </a:rPr>
              <a:t>評価会議に諮った事前評価（調査）案件のうち</a:t>
            </a:r>
            <a:r>
              <a:rPr kumimoji="1" lang="ja-JP" altLang="en-US" sz="1600" dirty="0" smtClean="0">
                <a:latin typeface="ＭＳ Ｐゴシック 本文"/>
                <a:ea typeface="ＭＳ 明朝" panose="02020609040205080304" pitchFamily="17" charset="-128"/>
              </a:rPr>
              <a:t>、</a:t>
            </a:r>
            <a:r>
              <a:rPr kumimoji="1" lang="ja-JP" altLang="en-US" sz="1600" b="1" u="sng" dirty="0" smtClean="0">
                <a:latin typeface="ＭＳ Ｐゴシック 本文"/>
                <a:ea typeface="ＭＳ 明朝" panose="02020609040205080304" pitchFamily="17" charset="-128"/>
              </a:rPr>
              <a:t>全体事業費が１０億円以上となる可能性のある事業</a:t>
            </a:r>
            <a:endParaRPr kumimoji="1" lang="ja-JP" altLang="en-US" sz="1600" b="1" u="sng" dirty="0">
              <a:latin typeface="ＭＳ Ｐゴシック 本文"/>
              <a:ea typeface="ＭＳ 明朝" panose="02020609040205080304" pitchFamily="17" charset="-128"/>
            </a:endParaRPr>
          </a:p>
          <a:p>
            <a:pPr marL="631825" indent="-631825"/>
            <a:r>
              <a:rPr kumimoji="1" lang="ja-JP" altLang="en-US" sz="1600" dirty="0">
                <a:latin typeface="ＭＳ Ｐゴシック 本文"/>
                <a:ea typeface="ＭＳ 明朝" panose="02020609040205080304" pitchFamily="17" charset="-128"/>
              </a:rPr>
              <a:t>（２）公共事業評価会議に諮った事前評価（調査）案件のうち、「公共事業景観検討実施要領の運用（以下、運用という）」に示す</a:t>
            </a:r>
            <a:r>
              <a:rPr kumimoji="1" lang="ja-JP" altLang="en-US" sz="1600" b="1" u="sng" dirty="0">
                <a:latin typeface="ＭＳ Ｐゴシック 本文"/>
                <a:ea typeface="ＭＳ 明朝" panose="02020609040205080304" pitchFamily="17" charset="-128"/>
              </a:rPr>
              <a:t>一定規模以上などの構造物が生ずるものについて、景観づくり推進室長が必要であると認めたもの</a:t>
            </a:r>
          </a:p>
          <a:p>
            <a:pPr marL="631825" indent="-631825"/>
            <a:r>
              <a:rPr kumimoji="1" lang="ja-JP" altLang="en-US" sz="1600" dirty="0">
                <a:latin typeface="ＭＳ Ｐゴシック 本文"/>
                <a:ea typeface="ＭＳ 明朝" panose="02020609040205080304" pitchFamily="17" charset="-128"/>
              </a:rPr>
              <a:t>（３）築造する構造物が見える</a:t>
            </a:r>
            <a:r>
              <a:rPr kumimoji="1" lang="ja-JP" altLang="en-US" sz="1600" b="1" u="sng" dirty="0">
                <a:latin typeface="ＭＳ Ｐゴシック 本文"/>
                <a:ea typeface="ＭＳ 明朝" panose="02020609040205080304" pitchFamily="17" charset="-128"/>
              </a:rPr>
              <a:t>重要な視点場が存在すると景観づくり推進室長が認めたもの</a:t>
            </a:r>
          </a:p>
          <a:p>
            <a:pPr marL="631825" indent="-631825"/>
            <a:r>
              <a:rPr kumimoji="1" lang="ja-JP" altLang="en-US" sz="1600" dirty="0">
                <a:latin typeface="ＭＳ Ｐゴシック 本文"/>
                <a:ea typeface="ＭＳ 明朝" panose="02020609040205080304" pitchFamily="17" charset="-128"/>
              </a:rPr>
              <a:t>（４）県土整備部が実施する他部局の公共事業のうち、当該部局が景観アドバイザー会議の対象とすることを</a:t>
            </a:r>
            <a:r>
              <a:rPr kumimoji="1" lang="ja-JP" altLang="en-US" sz="1600" b="1" u="sng" dirty="0">
                <a:latin typeface="ＭＳ Ｐゴシック 本文"/>
                <a:ea typeface="ＭＳ 明朝" panose="02020609040205080304" pitchFamily="17" charset="-128"/>
              </a:rPr>
              <a:t>希望するもの</a:t>
            </a:r>
          </a:p>
          <a:p>
            <a:pPr marL="631825" indent="-631825"/>
            <a:r>
              <a:rPr kumimoji="1" lang="ja-JP" altLang="en-US" sz="1600" dirty="0">
                <a:latin typeface="ＭＳ Ｐゴシック 本文"/>
                <a:ea typeface="ＭＳ 明朝" panose="02020609040205080304" pitchFamily="17" charset="-128"/>
              </a:rPr>
              <a:t>（５）事前評価（調査）時に公共事業評価会議に諮ることはなかったが、事前評価（事業）時に公共事業評価会議に諮った案件で、</a:t>
            </a:r>
            <a:r>
              <a:rPr kumimoji="1" lang="ja-JP" altLang="en-US" sz="1600" b="1" u="sng" dirty="0">
                <a:latin typeface="ＭＳ Ｐゴシック 本文"/>
                <a:ea typeface="ＭＳ 明朝" panose="02020609040205080304" pitchFamily="17" charset="-128"/>
              </a:rPr>
              <a:t>全体事業費が１０億円以上となる事業</a:t>
            </a:r>
          </a:p>
          <a:p>
            <a:pPr marL="631825" indent="-631825"/>
            <a:r>
              <a:rPr kumimoji="1" lang="ja-JP" altLang="en-US" sz="1600" dirty="0">
                <a:latin typeface="ＭＳ Ｐゴシック 本文"/>
                <a:ea typeface="ＭＳ 明朝" panose="02020609040205080304" pitchFamily="17" charset="-128"/>
              </a:rPr>
              <a:t>（６）その他特に必要と認められる</a:t>
            </a:r>
            <a:r>
              <a:rPr kumimoji="1" lang="ja-JP" altLang="en-US" sz="1600" dirty="0" smtClean="0">
                <a:latin typeface="ＭＳ Ｐゴシック 本文"/>
                <a:ea typeface="ＭＳ 明朝" panose="02020609040205080304" pitchFamily="17" charset="-128"/>
              </a:rPr>
              <a:t>事業</a:t>
            </a:r>
            <a:endParaRPr kumimoji="1" lang="en-US" altLang="ja-JP" sz="1600" dirty="0" smtClean="0">
              <a:latin typeface="ＭＳ Ｐゴシック 本文"/>
              <a:ea typeface="ＭＳ 明朝" panose="02020609040205080304" pitchFamily="17" charset="-128"/>
            </a:endParaRPr>
          </a:p>
          <a:p>
            <a:pPr algn="r"/>
            <a:endParaRPr kumimoji="1" lang="en-US" altLang="ja-JP" sz="1600" dirty="0" smtClean="0">
              <a:latin typeface="ＭＳ Ｐゴシック" panose="020B0600070205080204" pitchFamily="50" charset="-128"/>
              <a:ea typeface="ＭＳ Ｐゴシック" panose="020B0600070205080204" pitchFamily="50" charset="-128"/>
            </a:endParaRPr>
          </a:p>
          <a:p>
            <a:pPr algn="r"/>
            <a:r>
              <a:rPr kumimoji="1" lang="ja-JP" altLang="en-US" sz="1600" dirty="0" smtClean="0">
                <a:latin typeface="ＭＳ Ｐゴシック" panose="020B0600070205080204" pitchFamily="50" charset="-128"/>
                <a:ea typeface="ＭＳ Ｐゴシック" panose="020B0600070205080204" pitchFamily="50" charset="-128"/>
              </a:rPr>
              <a:t>「</a:t>
            </a:r>
            <a:r>
              <a:rPr lang="zh-TW" altLang="en-US" sz="1600" dirty="0" smtClean="0">
                <a:latin typeface="ＭＳ Ｐゴシック" panose="020B0600070205080204" pitchFamily="50" charset="-128"/>
                <a:ea typeface="ＭＳ Ｐゴシック" panose="020B0600070205080204" pitchFamily="50" charset="-128"/>
              </a:rPr>
              <a:t> </a:t>
            </a:r>
            <a:r>
              <a:rPr lang="zh-TW" altLang="en-US" sz="1600" dirty="0">
                <a:latin typeface="ＭＳ Ｐゴシック" panose="020B0600070205080204" pitchFamily="50" charset="-128"/>
                <a:ea typeface="ＭＳ Ｐゴシック" panose="020B0600070205080204" pitchFamily="50" charset="-128"/>
              </a:rPr>
              <a:t>公共事業景観検討実施要領 </a:t>
            </a:r>
            <a:r>
              <a:rPr kumimoji="1" lang="ja-JP" altLang="en-US" sz="1600" dirty="0" smtClean="0">
                <a:latin typeface="ＭＳ Ｐゴシック" panose="020B0600070205080204" pitchFamily="50" charset="-128"/>
                <a:ea typeface="ＭＳ Ｐゴシック" panose="020B0600070205080204" pitchFamily="50" charset="-128"/>
              </a:rPr>
              <a:t>」より</a:t>
            </a:r>
            <a:endParaRPr kumimoji="1" lang="en-US" altLang="ja-JP" sz="1600" dirty="0">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567716" y="630359"/>
            <a:ext cx="8049341" cy="5049224"/>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72023" y="5816335"/>
            <a:ext cx="7678271" cy="656590"/>
          </a:xfrm>
          <a:prstGeom prst="rect">
            <a:avLst/>
          </a:prstGeom>
          <a:noFill/>
          <a:ln w="6350">
            <a:solidFill>
              <a:schemeClr val="accent1"/>
            </a:solidFill>
          </a:ln>
        </p:spPr>
        <p:txBody>
          <a:bodyPr wrap="square" rtlCol="0">
            <a:spAutoFit/>
          </a:bodyPr>
          <a:lstStyle/>
          <a:p>
            <a:pPr marL="363538" indent="-363538">
              <a:lnSpc>
                <a:spcPts val="2160"/>
              </a:lnSpc>
              <a:defRPr/>
            </a:pPr>
            <a:r>
              <a:rPr kumimoji="1" lang="ja-JP" altLang="en-US" sz="1600" i="1" dirty="0">
                <a:solidFill>
                  <a:prstClr val="black"/>
                </a:solidFill>
                <a:latin typeface="+mn-ea"/>
              </a:rPr>
              <a:t>　</a:t>
            </a:r>
            <a:r>
              <a:rPr lang="ja-JP" altLang="en-US" sz="1600" i="1" dirty="0">
                <a:solidFill>
                  <a:prstClr val="black"/>
                </a:solidFill>
                <a:latin typeface="+mn-ea"/>
              </a:rPr>
              <a:t>⇒実際に景観アドバイザー会議に諮っている事業は、上記のうち、特に景観への影響が大きい、比較的大きな公共</a:t>
            </a:r>
            <a:r>
              <a:rPr lang="ja-JP" altLang="en-US" sz="1600" i="1" dirty="0" smtClean="0">
                <a:solidFill>
                  <a:prstClr val="black"/>
                </a:solidFill>
                <a:latin typeface="+mn-ea"/>
              </a:rPr>
              <a:t>事業</a:t>
            </a:r>
            <a:endParaRPr kumimoji="1" lang="ja-JP" altLang="en-US" sz="1600" i="1" dirty="0"/>
          </a:p>
        </p:txBody>
      </p:sp>
    </p:spTree>
    <p:extLst>
      <p:ext uri="{BB962C8B-B14F-4D97-AF65-F5344CB8AC3E}">
        <p14:creationId xmlns:p14="http://schemas.microsoft.com/office/powerpoint/2010/main" val="23083984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50906" y="694440"/>
            <a:ext cx="8049341" cy="5798435"/>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50906" y="640652"/>
            <a:ext cx="7920507" cy="4662815"/>
          </a:xfrm>
          <a:prstGeom prst="rect">
            <a:avLst/>
          </a:prstGeom>
          <a:noFill/>
          <a:ln>
            <a:noFill/>
          </a:ln>
        </p:spPr>
        <p:txBody>
          <a:bodyPr wrap="square" rtlCol="0">
            <a:spAutoFit/>
          </a:bodyPr>
          <a:lstStyle/>
          <a:p>
            <a:pPr>
              <a:lnSpc>
                <a:spcPct val="150000"/>
              </a:lnSpc>
            </a:pPr>
            <a:r>
              <a:rPr kumimoji="1" lang="ja-JP" altLang="en-US" b="1" u="sng" dirty="0" smtClean="0">
                <a:latin typeface="ＭＳ Ｐゴシック" panose="020B0600070205080204" pitchFamily="50" charset="-128"/>
                <a:ea typeface="ＭＳ Ｐゴシック" panose="020B0600070205080204" pitchFamily="50" charset="-128"/>
              </a:rPr>
              <a:t>■アドバイザー会議において、１年間に対応可能な件数の目安</a:t>
            </a:r>
            <a:r>
              <a:rPr kumimoji="1" lang="ja-JP" altLang="en-US" u="sng" dirty="0" smtClean="0">
                <a:latin typeface="ＭＳ Ｐゴシック" panose="020B0600070205080204" pitchFamily="50" charset="-128"/>
                <a:ea typeface="ＭＳ Ｐゴシック" panose="020B0600070205080204" pitchFamily="50" charset="-128"/>
              </a:rPr>
              <a:t>　</a:t>
            </a:r>
            <a:endParaRPr kumimoji="1" lang="en-US" altLang="ja-JP" u="sng" dirty="0" smtClean="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公共</a:t>
            </a:r>
            <a:r>
              <a:rPr kumimoji="1" lang="ja-JP" altLang="en-US" dirty="0">
                <a:latin typeface="ＭＳ Ｐゴシック" panose="020B0600070205080204" pitchFamily="50" charset="-128"/>
                <a:ea typeface="ＭＳ Ｐゴシック" panose="020B0600070205080204" pitchFamily="50" charset="-128"/>
              </a:rPr>
              <a:t>事業アドバイス部会の開催</a:t>
            </a:r>
            <a:r>
              <a:rPr kumimoji="1" lang="ja-JP" altLang="en-US" dirty="0" smtClean="0">
                <a:latin typeface="ＭＳ Ｐゴシック" panose="020B0600070205080204" pitchFamily="50" charset="-128"/>
                <a:ea typeface="ＭＳ Ｐゴシック" panose="020B0600070205080204" pitchFamily="50" charset="-128"/>
              </a:rPr>
              <a:t>回数　　　　　　　　・・・概ね</a:t>
            </a:r>
            <a:r>
              <a:rPr kumimoji="1" lang="ja-JP" altLang="en-US" dirty="0">
                <a:latin typeface="ＭＳ Ｐゴシック" panose="020B0600070205080204" pitchFamily="50" charset="-128"/>
                <a:ea typeface="ＭＳ Ｐゴシック" panose="020B0600070205080204" pitchFamily="50" charset="-128"/>
              </a:rPr>
              <a:t>２回／年</a:t>
            </a: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公共</a:t>
            </a:r>
            <a:r>
              <a:rPr kumimoji="1" lang="ja-JP" altLang="en-US" dirty="0">
                <a:latin typeface="ＭＳ Ｐゴシック" panose="020B0600070205080204" pitchFamily="50" charset="-128"/>
                <a:ea typeface="ＭＳ Ｐゴシック" panose="020B0600070205080204" pitchFamily="50" charset="-128"/>
              </a:rPr>
              <a:t>事業アドバイス部会の所要時間　</a:t>
            </a: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dirty="0">
                <a:latin typeface="ＭＳ Ｐゴシック" panose="020B0600070205080204" pitchFamily="50" charset="-128"/>
                <a:ea typeface="ＭＳ Ｐゴシック" panose="020B0600070205080204" pitchFamily="50" charset="-128"/>
              </a:rPr>
              <a:t>・１２０分／回</a:t>
            </a: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景観</a:t>
            </a:r>
            <a:r>
              <a:rPr kumimoji="1" lang="ja-JP" altLang="en-US" dirty="0">
                <a:latin typeface="ＭＳ Ｐゴシック" panose="020B0600070205080204" pitchFamily="50" charset="-128"/>
                <a:ea typeface="ＭＳ Ｐゴシック" panose="020B0600070205080204" pitchFamily="50" charset="-128"/>
              </a:rPr>
              <a:t>アドバイザー会議の１件あたりの所要時間　</a:t>
            </a: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dirty="0">
                <a:latin typeface="ＭＳ Ｐゴシック" panose="020B0600070205080204" pitchFamily="50" charset="-128"/>
                <a:ea typeface="ＭＳ Ｐゴシック" panose="020B0600070205080204" pitchFamily="50" charset="-128"/>
              </a:rPr>
              <a:t>・・２０～４０分</a:t>
            </a:r>
          </a:p>
          <a:p>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en-US" altLang="ja-JP"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・１回の公共事業アドバイス部会で対応可能な件数は３～６件程度</a:t>
            </a:r>
            <a:endParaRPr kumimoji="1" lang="en-US" altLang="ja-JP" dirty="0" smtClean="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b="1" u="sng" dirty="0" smtClean="0">
                <a:latin typeface="ＭＳ Ｐゴシック" panose="020B0600070205080204" pitchFamily="50" charset="-128"/>
                <a:ea typeface="ＭＳ Ｐゴシック" panose="020B0600070205080204" pitchFamily="50" charset="-128"/>
              </a:rPr>
              <a:t>１年間に対応可能な件数は６～１２件程度</a:t>
            </a:r>
            <a:endParaRPr kumimoji="1" lang="en-US" altLang="ja-JP" b="1" u="sng" dirty="0" smtClean="0">
              <a:latin typeface="ＭＳ Ｐゴシック" panose="020B0600070205080204" pitchFamily="50" charset="-128"/>
              <a:ea typeface="ＭＳ Ｐゴシック" panose="020B0600070205080204" pitchFamily="50" charset="-128"/>
            </a:endParaRPr>
          </a:p>
          <a:p>
            <a:pPr>
              <a:lnSpc>
                <a:spcPct val="150000"/>
              </a:lnSpc>
            </a:pPr>
            <a:endParaRPr kumimoji="1" lang="en-US" altLang="ja-JP" b="1" u="sng"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なお、部分的な相談のみ等の簡易版については、上記の件数の外として対応することも可能とする。</a:t>
            </a:r>
            <a:endParaRPr kumimoji="1" lang="en-US" altLang="ja-JP"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19</a:t>
            </a:fld>
            <a:endParaRPr kumimoji="1" lang="ja-JP" altLang="en-US"/>
          </a:p>
        </p:txBody>
      </p:sp>
      <p:sp>
        <p:nvSpPr>
          <p:cNvPr id="16" name="下矢印 15"/>
          <p:cNvSpPr/>
          <p:nvPr/>
        </p:nvSpPr>
        <p:spPr>
          <a:xfrm>
            <a:off x="3327465" y="2506017"/>
            <a:ext cx="2133600" cy="517422"/>
          </a:xfrm>
          <a:prstGeom prst="down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781050" y="3157908"/>
            <a:ext cx="7790363" cy="876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23799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 字 5"/>
          <p:cNvSpPr/>
          <p:nvPr/>
        </p:nvSpPr>
        <p:spPr>
          <a:xfrm rot="5400000">
            <a:off x="2832835" y="1569919"/>
            <a:ext cx="2826250" cy="1947803"/>
          </a:xfrm>
          <a:prstGeom prst="corner">
            <a:avLst>
              <a:gd name="adj1" fmla="val 22416"/>
              <a:gd name="adj2" fmla="val 112671"/>
            </a:avLst>
          </a:prstGeom>
          <a:solidFill>
            <a:srgbClr val="FFE28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p:cNvSpPr txBox="1"/>
          <p:nvPr/>
        </p:nvSpPr>
        <p:spPr>
          <a:xfrm>
            <a:off x="5389360" y="5179201"/>
            <a:ext cx="3161443"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景観形成に寄与した公共事業であるかの評価</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4" name="テキスト ボックス 63"/>
          <p:cNvSpPr txBox="1"/>
          <p:nvPr/>
        </p:nvSpPr>
        <p:spPr>
          <a:xfrm>
            <a:off x="4863221" y="5546516"/>
            <a:ext cx="4213722" cy="110799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〇景観アドバイザー会議を受けた事業</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会議で受けたアドバイスの内容と、対応状況を事業部局で確認（評</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価）し、景観部局へ報告。景観部局は景観アドバイザーへ報告。</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〇上記以外の事業</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景観形成の目標の達成度合いを事業部局自らが確認（部局内評　</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価）し、景観部局へ報告。景観部局はアドバイザーへ報告。</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5" name="正方形/長方形 64"/>
          <p:cNvSpPr/>
          <p:nvPr/>
        </p:nvSpPr>
        <p:spPr>
          <a:xfrm>
            <a:off x="168153" y="5525241"/>
            <a:ext cx="3977426" cy="881939"/>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195703" y="5077391"/>
            <a:ext cx="394987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景観形成に寄与した公共事業の事例を蓄積し、活用</a:t>
            </a:r>
          </a:p>
        </p:txBody>
      </p:sp>
      <p:sp>
        <p:nvSpPr>
          <p:cNvPr id="67" name="テキスト ボックス 66"/>
          <p:cNvSpPr txBox="1"/>
          <p:nvPr/>
        </p:nvSpPr>
        <p:spPr>
          <a:xfrm>
            <a:off x="180305" y="5290872"/>
            <a:ext cx="396527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職員の景観に関する技術力向上</a:t>
            </a:r>
          </a:p>
        </p:txBody>
      </p:sp>
      <p:sp>
        <p:nvSpPr>
          <p:cNvPr id="68" name="正方形/長方形 67"/>
          <p:cNvSpPr/>
          <p:nvPr/>
        </p:nvSpPr>
        <p:spPr>
          <a:xfrm>
            <a:off x="4896948" y="5495274"/>
            <a:ext cx="4085127" cy="1102383"/>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9" name="右矢印 68"/>
          <p:cNvSpPr/>
          <p:nvPr/>
        </p:nvSpPr>
        <p:spPr>
          <a:xfrm rot="10800000">
            <a:off x="4088393" y="5614323"/>
            <a:ext cx="741101" cy="839984"/>
          </a:xfrm>
          <a:prstGeom prst="rightArrow">
            <a:avLst>
              <a:gd name="adj1" fmla="val 50000"/>
              <a:gd name="adj2" fmla="val 47457"/>
            </a:avLst>
          </a:prstGeom>
          <a:solidFill>
            <a:srgbClr val="F4B183"/>
          </a:solidFill>
          <a:ln w="3175"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0" name="正方形/長方形 69"/>
          <p:cNvSpPr/>
          <p:nvPr/>
        </p:nvSpPr>
        <p:spPr>
          <a:xfrm>
            <a:off x="4810125" y="4786558"/>
            <a:ext cx="4205676" cy="1877712"/>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1" name="正方形/長方形 70"/>
          <p:cNvSpPr/>
          <p:nvPr/>
        </p:nvSpPr>
        <p:spPr>
          <a:xfrm>
            <a:off x="89749" y="4786558"/>
            <a:ext cx="4110776" cy="1877712"/>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2" name="テキスト ボックス 71"/>
          <p:cNvSpPr txBox="1"/>
          <p:nvPr/>
        </p:nvSpPr>
        <p:spPr>
          <a:xfrm>
            <a:off x="4829495" y="4788426"/>
            <a:ext cx="4186306"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 Check </a:t>
            </a:r>
            <a:r>
              <a:rPr kumimoji="1" lang="en-US" altLang="ja-JP" sz="2000" b="1" dirty="0" smtClean="0">
                <a:solidFill>
                  <a:prstClr val="black"/>
                </a:solidFill>
                <a:latin typeface="Meiryo UI" panose="020B0604030504040204" pitchFamily="50" charset="-128"/>
                <a:ea typeface="Meiryo UI" panose="020B0604030504040204" pitchFamily="50" charset="-128"/>
              </a:rPr>
              <a:t>】</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77272" y="4762062"/>
            <a:ext cx="4123253"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 Action </a:t>
            </a:r>
            <a:r>
              <a:rPr kumimoji="1" lang="en-US" altLang="ja-JP" sz="2000" b="1" dirty="0" smtClean="0">
                <a:solidFill>
                  <a:prstClr val="black"/>
                </a:solidFill>
                <a:latin typeface="Meiryo UI" panose="020B0604030504040204" pitchFamily="50" charset="-128"/>
                <a:ea typeface="Meiryo UI" panose="020B0604030504040204" pitchFamily="50" charset="-128"/>
              </a:rPr>
              <a:t>】</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163526" y="5576183"/>
            <a:ext cx="3982053" cy="83099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〇景観形成に寄与した公共事業の事例紹介</a:t>
            </a:r>
            <a:endParaRPr kumimoji="0" lang="en-US" altLang="ja-JP"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〇景観アドバイザーへの報告した結果（アドバイザーによる</a:t>
            </a:r>
            <a:endParaRPr kumimoji="0" lang="en-US" altLang="ja-JP"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評価）周知</a:t>
            </a:r>
            <a:endParaRPr kumimoji="0" lang="en-US" altLang="ja-JP"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〇景観に関する講習会の</a:t>
            </a: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実施</a:t>
            </a:r>
            <a:r>
              <a:rPr kumimoji="0" lang="ja-JP" altLang="en-US" sz="12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など</a:t>
            </a:r>
            <a:endParaRPr kumimoji="0" lang="en-US" altLang="ja-JP" sz="12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5" name="テキスト ボックス 74"/>
          <p:cNvSpPr txBox="1"/>
          <p:nvPr/>
        </p:nvSpPr>
        <p:spPr>
          <a:xfrm>
            <a:off x="4110088" y="5827804"/>
            <a:ext cx="800219"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評価結果</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の蓄積</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6" name="正方形/長方形 75"/>
          <p:cNvSpPr/>
          <p:nvPr/>
        </p:nvSpPr>
        <p:spPr>
          <a:xfrm>
            <a:off x="182553" y="1961679"/>
            <a:ext cx="1461146" cy="2118698"/>
          </a:xfrm>
          <a:prstGeom prst="rect">
            <a:avLst/>
          </a:prstGeom>
          <a:solidFill>
            <a:srgbClr val="CEE1F2"/>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7" name="上下矢印 76"/>
          <p:cNvSpPr/>
          <p:nvPr/>
        </p:nvSpPr>
        <p:spPr>
          <a:xfrm rot="5400000">
            <a:off x="3659935" y="1255972"/>
            <a:ext cx="393659" cy="4849224"/>
          </a:xfrm>
          <a:prstGeom prst="upDown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8" name="正方形/長方形 77"/>
          <p:cNvSpPr/>
          <p:nvPr/>
        </p:nvSpPr>
        <p:spPr>
          <a:xfrm>
            <a:off x="182553" y="1085842"/>
            <a:ext cx="1484872" cy="827007"/>
          </a:xfrm>
          <a:prstGeom prst="rect">
            <a:avLst/>
          </a:prstGeom>
          <a:solidFill>
            <a:srgbClr val="CEE1F2"/>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9" name="正方形/長方形 78"/>
          <p:cNvSpPr/>
          <p:nvPr/>
        </p:nvSpPr>
        <p:spPr>
          <a:xfrm>
            <a:off x="180305" y="1085843"/>
            <a:ext cx="1463393" cy="2994533"/>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7348762" y="894817"/>
            <a:ext cx="170679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府公共事業の実施</a:t>
            </a:r>
          </a:p>
        </p:txBody>
      </p:sp>
      <p:sp>
        <p:nvSpPr>
          <p:cNvPr id="81" name="テキスト ボックス 80"/>
          <p:cNvSpPr txBox="1"/>
          <p:nvPr/>
        </p:nvSpPr>
        <p:spPr>
          <a:xfrm>
            <a:off x="212131" y="1185183"/>
            <a:ext cx="1423016" cy="810193"/>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景観に与える</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影響等が</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大きい事業</a:t>
            </a:r>
          </a:p>
        </p:txBody>
      </p:sp>
      <p:sp>
        <p:nvSpPr>
          <p:cNvPr id="82" name="テキスト ボックス 81"/>
          <p:cNvSpPr txBox="1"/>
          <p:nvPr/>
        </p:nvSpPr>
        <p:spPr>
          <a:xfrm>
            <a:off x="176134" y="2872193"/>
            <a:ext cx="1480172"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上記以外の事業</a:t>
            </a:r>
          </a:p>
        </p:txBody>
      </p:sp>
      <p:sp>
        <p:nvSpPr>
          <p:cNvPr id="83" name="上下矢印 82"/>
          <p:cNvSpPr/>
          <p:nvPr/>
        </p:nvSpPr>
        <p:spPr>
          <a:xfrm rot="5400000">
            <a:off x="2155481" y="1677967"/>
            <a:ext cx="424298" cy="1870957"/>
          </a:xfrm>
          <a:prstGeom prst="upDown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4" name="上下矢印 83"/>
          <p:cNvSpPr/>
          <p:nvPr/>
        </p:nvSpPr>
        <p:spPr>
          <a:xfrm rot="5400000">
            <a:off x="2165239" y="561015"/>
            <a:ext cx="424298" cy="1851442"/>
          </a:xfrm>
          <a:prstGeom prst="upDown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6290564" y="1236468"/>
            <a:ext cx="553998" cy="2668959"/>
          </a:xfrm>
          <a:prstGeom prst="rect">
            <a:avLst/>
          </a:prstGeom>
          <a:noFill/>
          <a:ln>
            <a:solidFill>
              <a:sysClr val="windowText" lastClr="000000"/>
            </a:solidFill>
            <a:prstDash val="dash"/>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市町村景観アドバイザー制度</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府市町村景観計画の協議・通知など</a:t>
            </a:r>
          </a:p>
        </p:txBody>
      </p:sp>
      <p:sp>
        <p:nvSpPr>
          <p:cNvPr id="86" name="テキスト ボックス 85"/>
          <p:cNvSpPr txBox="1"/>
          <p:nvPr/>
        </p:nvSpPr>
        <p:spPr>
          <a:xfrm>
            <a:off x="2426627" y="1046700"/>
            <a:ext cx="530915" cy="2983113"/>
          </a:xfrm>
          <a:prstGeom prst="rect">
            <a:avLst/>
          </a:prstGeom>
          <a:solidFill>
            <a:srgbClr val="C5E0B4"/>
          </a:solidFill>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景観配慮への働きかけ</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（（景観部局による事前</a:t>
            </a:r>
            <a:r>
              <a:rPr kumimoji="0" lang="ja-JP" altLang="en-US" sz="105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相談）</a:t>
            </a:r>
            <a:endParaRPr kumimoji="0" lang="en-US" altLang="ja-JP" sz="105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7" name="テキスト ボックス 86"/>
          <p:cNvSpPr txBox="1"/>
          <p:nvPr/>
        </p:nvSpPr>
        <p:spPr>
          <a:xfrm>
            <a:off x="1994886" y="1046798"/>
            <a:ext cx="369332" cy="2983016"/>
          </a:xfrm>
          <a:prstGeom prst="rect">
            <a:avLst/>
          </a:prstGeom>
          <a:solidFill>
            <a:srgbClr val="70AD47">
              <a:lumMod val="40000"/>
              <a:lumOff val="60000"/>
            </a:srgbClr>
          </a:solidFill>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大阪府公共事業景観形成指針の周知</a:t>
            </a:r>
          </a:p>
        </p:txBody>
      </p:sp>
      <p:sp>
        <p:nvSpPr>
          <p:cNvPr id="88" name="左矢印 87"/>
          <p:cNvSpPr/>
          <p:nvPr/>
        </p:nvSpPr>
        <p:spPr>
          <a:xfrm>
            <a:off x="1659711" y="1751286"/>
            <a:ext cx="434992" cy="450761"/>
          </a:xfrm>
          <a:prstGeom prst="leftArrow">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9" name="正方形/長方形 88"/>
          <p:cNvSpPr/>
          <p:nvPr/>
        </p:nvSpPr>
        <p:spPr>
          <a:xfrm>
            <a:off x="1945757" y="827857"/>
            <a:ext cx="1069336" cy="3283688"/>
          </a:xfrm>
          <a:prstGeom prst="rect">
            <a:avLst/>
          </a:prstGeom>
          <a:noFill/>
          <a:ln w="12700" cap="flat" cmpd="sng" algn="ctr">
            <a:solidFill>
              <a:srgbClr val="5B9BD5">
                <a:shade val="50000"/>
              </a:srgbClr>
            </a:solidFill>
            <a:prstDash val="sys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右矢印 89"/>
          <p:cNvSpPr/>
          <p:nvPr/>
        </p:nvSpPr>
        <p:spPr>
          <a:xfrm>
            <a:off x="5921961" y="1567259"/>
            <a:ext cx="285812" cy="387808"/>
          </a:xfrm>
          <a:prstGeom prst="right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1" name="右矢印 90"/>
          <p:cNvSpPr/>
          <p:nvPr/>
        </p:nvSpPr>
        <p:spPr>
          <a:xfrm>
            <a:off x="5936115" y="2487125"/>
            <a:ext cx="291400" cy="488161"/>
          </a:xfrm>
          <a:prstGeom prst="right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7540657" y="2282369"/>
            <a:ext cx="1448878"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景観形成の目標</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の達成に向けた</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公共事業の実施</a:t>
            </a:r>
          </a:p>
        </p:txBody>
      </p:sp>
      <p:sp>
        <p:nvSpPr>
          <p:cNvPr id="93" name="正方形/長方形 92"/>
          <p:cNvSpPr/>
          <p:nvPr/>
        </p:nvSpPr>
        <p:spPr>
          <a:xfrm>
            <a:off x="7471749" y="1188407"/>
            <a:ext cx="1556422" cy="2853895"/>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4" name="テキスト ボックス 93"/>
          <p:cNvSpPr txBox="1"/>
          <p:nvPr/>
        </p:nvSpPr>
        <p:spPr>
          <a:xfrm>
            <a:off x="89749" y="789747"/>
            <a:ext cx="169875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府公共事業の構想</a:t>
            </a:r>
          </a:p>
        </p:txBody>
      </p:sp>
      <p:sp>
        <p:nvSpPr>
          <p:cNvPr id="95" name="右矢印 94"/>
          <p:cNvSpPr/>
          <p:nvPr/>
        </p:nvSpPr>
        <p:spPr>
          <a:xfrm>
            <a:off x="6999583" y="1963920"/>
            <a:ext cx="342952" cy="1304241"/>
          </a:xfrm>
          <a:prstGeom prst="rightArrow">
            <a:avLst/>
          </a:prstGeom>
          <a:solidFill>
            <a:srgbClr val="F4B183"/>
          </a:solidFill>
          <a:ln w="3175"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6" name="正方形/長方形 95"/>
          <p:cNvSpPr/>
          <p:nvPr/>
        </p:nvSpPr>
        <p:spPr>
          <a:xfrm>
            <a:off x="77273" y="568647"/>
            <a:ext cx="6930961" cy="3584307"/>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7" name="正方形/長方形 96"/>
          <p:cNvSpPr/>
          <p:nvPr/>
        </p:nvSpPr>
        <p:spPr>
          <a:xfrm>
            <a:off x="7352685" y="577679"/>
            <a:ext cx="1725946" cy="3575275"/>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77272" y="517890"/>
            <a:ext cx="7067073"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 Plan </a:t>
            </a:r>
            <a:r>
              <a:rPr kumimoji="1" lang="en-US" altLang="ja-JP" sz="2000" b="1" dirty="0" smtClean="0">
                <a:solidFill>
                  <a:prstClr val="black"/>
                </a:solidFill>
                <a:latin typeface="Meiryo UI" panose="020B0604030504040204" pitchFamily="50" charset="-128"/>
                <a:ea typeface="Meiryo UI" panose="020B0604030504040204" pitchFamily="50" charset="-128"/>
              </a:rPr>
              <a:t>】</a:t>
            </a:r>
            <a:endParaRPr kumimoji="1" lang="ja-JP" altLang="en-US" sz="2000" b="1" dirty="0">
              <a:solidFill>
                <a:prstClr val="black"/>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7350724" y="509050"/>
            <a:ext cx="1729869"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a:solidFill>
                  <a:prstClr val="black"/>
                </a:solidFill>
                <a:latin typeface="Meiryo UI" panose="020B0604030504040204" pitchFamily="50" charset="-128"/>
                <a:ea typeface="Meiryo UI" panose="020B0604030504040204" pitchFamily="50" charset="-128"/>
              </a:rPr>
              <a:t>Do </a:t>
            </a:r>
            <a:r>
              <a:rPr kumimoji="1" lang="en-US" altLang="ja-JP" sz="2000" b="1" dirty="0" smtClean="0">
                <a:solidFill>
                  <a:prstClr val="black"/>
                </a:solidFill>
                <a:latin typeface="Meiryo UI" panose="020B0604030504040204" pitchFamily="50" charset="-128"/>
                <a:ea typeface="Meiryo UI" panose="020B0604030504040204" pitchFamily="50" charset="-128"/>
              </a:rPr>
              <a:t>】</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1415973" y="1077558"/>
            <a:ext cx="430887" cy="2921395"/>
          </a:xfrm>
          <a:prstGeom prst="rect">
            <a:avLst/>
          </a:prstGeom>
          <a:solidFill>
            <a:srgbClr val="FFC000">
              <a:lumMod val="60000"/>
              <a:lumOff val="40000"/>
            </a:srgbClr>
          </a:solidFill>
          <a:ln w="28575">
            <a:solidFill>
              <a:sysClr val="windowText" lastClr="000000"/>
            </a:solidFill>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景観形成の目標等の設定</a:t>
            </a:r>
          </a:p>
        </p:txBody>
      </p:sp>
      <p:sp>
        <p:nvSpPr>
          <p:cNvPr id="101" name="正方形/長方形 100"/>
          <p:cNvSpPr/>
          <p:nvPr/>
        </p:nvSpPr>
        <p:spPr>
          <a:xfrm>
            <a:off x="3805042" y="1161076"/>
            <a:ext cx="3118838" cy="2881226"/>
          </a:xfrm>
          <a:prstGeom prst="rect">
            <a:avLst/>
          </a:prstGeom>
          <a:noFill/>
          <a:ln w="12700" cap="flat" cmpd="sng" algn="ctr">
            <a:solidFill>
              <a:srgbClr val="5B9BD5">
                <a:shade val="50000"/>
              </a:srgbClr>
            </a:solidFill>
            <a:prstDash val="sys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2" name="テキスト ボックス 101"/>
          <p:cNvSpPr txBox="1"/>
          <p:nvPr/>
        </p:nvSpPr>
        <p:spPr>
          <a:xfrm>
            <a:off x="3803080" y="841948"/>
            <a:ext cx="312079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景観形成の目標に沿った計画・設計</a:t>
            </a:r>
          </a:p>
        </p:txBody>
      </p:sp>
      <p:sp>
        <p:nvSpPr>
          <p:cNvPr id="103" name="テキスト ボックス 102"/>
          <p:cNvSpPr txBox="1"/>
          <p:nvPr/>
        </p:nvSpPr>
        <p:spPr>
          <a:xfrm>
            <a:off x="1956645" y="822088"/>
            <a:ext cx="103665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景観部局</a:t>
            </a:r>
          </a:p>
        </p:txBody>
      </p:sp>
      <p:sp>
        <p:nvSpPr>
          <p:cNvPr id="104" name="角丸四角形 103"/>
          <p:cNvSpPr/>
          <p:nvPr/>
        </p:nvSpPr>
        <p:spPr>
          <a:xfrm>
            <a:off x="3933723" y="3371068"/>
            <a:ext cx="1723495" cy="585875"/>
          </a:xfrm>
          <a:prstGeom prst="roundRect">
            <a:avLst/>
          </a:prstGeom>
          <a:noFill/>
          <a:ln w="12700" cap="flat" cmpd="sng" algn="ctr">
            <a:solidFill>
              <a:srgbClr val="5B9BD5">
                <a:shade val="50000"/>
              </a:srgbClr>
            </a:solidFill>
            <a:prstDash val="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目標等を踏まえた事業の計画（事業部局内）</a:t>
            </a:r>
          </a:p>
        </p:txBody>
      </p:sp>
      <p:sp>
        <p:nvSpPr>
          <p:cNvPr id="105" name="テキスト ボックス 104"/>
          <p:cNvSpPr txBox="1"/>
          <p:nvPr/>
        </p:nvSpPr>
        <p:spPr>
          <a:xfrm>
            <a:off x="3859759" y="1344941"/>
            <a:ext cx="1884218" cy="774617"/>
          </a:xfrm>
          <a:prstGeom prst="rect">
            <a:avLst/>
          </a:prstGeom>
          <a:solidFill>
            <a:sysClr val="window" lastClr="FFFFFF"/>
          </a:solidFill>
          <a:ln>
            <a:solidFill>
              <a:sysClr val="windowText" lastClr="000000"/>
            </a:solidFill>
          </a:ln>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景観アドバイザー会議</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（義務的）</a:t>
            </a:r>
          </a:p>
        </p:txBody>
      </p:sp>
      <p:sp>
        <p:nvSpPr>
          <p:cNvPr id="106" name="テキスト ボックス 105"/>
          <p:cNvSpPr txBox="1"/>
          <p:nvPr/>
        </p:nvSpPr>
        <p:spPr>
          <a:xfrm>
            <a:off x="3859759" y="2349252"/>
            <a:ext cx="1897097" cy="780122"/>
          </a:xfrm>
          <a:prstGeom prst="rect">
            <a:avLst/>
          </a:prstGeom>
          <a:solidFill>
            <a:sysClr val="window" lastClr="FFFFFF"/>
          </a:solidFill>
          <a:ln>
            <a:solidFill>
              <a:sysClr val="windowText" lastClr="000000"/>
            </a:solidFill>
          </a:ln>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景観アドバイザー会議</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（希望制）</a:t>
            </a:r>
            <a:endPar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6" name="下矢印 115"/>
          <p:cNvSpPr/>
          <p:nvPr/>
        </p:nvSpPr>
        <p:spPr>
          <a:xfrm rot="10800000">
            <a:off x="284703" y="4191590"/>
            <a:ext cx="1166964" cy="587979"/>
          </a:xfrm>
          <a:prstGeom prst="downArrow">
            <a:avLst>
              <a:gd name="adj1" fmla="val 50000"/>
              <a:gd name="adj2" fmla="val 30632"/>
            </a:avLst>
          </a:prstGeom>
          <a:solidFill>
            <a:srgbClr val="ED7D31">
              <a:lumMod val="60000"/>
              <a:lumOff val="40000"/>
            </a:srgbClr>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7" name="下矢印 116"/>
          <p:cNvSpPr/>
          <p:nvPr/>
        </p:nvSpPr>
        <p:spPr>
          <a:xfrm rot="10800000">
            <a:off x="1826340" y="4178710"/>
            <a:ext cx="1166964" cy="587981"/>
          </a:xfrm>
          <a:prstGeom prst="downArrow">
            <a:avLst>
              <a:gd name="adj1" fmla="val 50000"/>
              <a:gd name="adj2" fmla="val 30631"/>
            </a:avLst>
          </a:prstGeom>
          <a:solidFill>
            <a:srgbClr val="ED7D31">
              <a:lumMod val="60000"/>
              <a:lumOff val="40000"/>
            </a:srgbClr>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8" name="右矢印 117"/>
          <p:cNvSpPr/>
          <p:nvPr/>
        </p:nvSpPr>
        <p:spPr>
          <a:xfrm rot="5400000">
            <a:off x="7979585" y="3948785"/>
            <a:ext cx="609110" cy="1017447"/>
          </a:xfrm>
          <a:prstGeom prst="rightArrow">
            <a:avLst>
              <a:gd name="adj1" fmla="val 50000"/>
              <a:gd name="adj2" fmla="val 28272"/>
            </a:avLst>
          </a:prstGeom>
          <a:solidFill>
            <a:srgbClr val="F4B183"/>
          </a:solidFill>
          <a:ln w="3175"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5" name="テキスト ボックス 114"/>
          <p:cNvSpPr txBox="1"/>
          <p:nvPr/>
        </p:nvSpPr>
        <p:spPr>
          <a:xfrm>
            <a:off x="7668561" y="4167767"/>
            <a:ext cx="1396536"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目標達成について</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自己評価し報告</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4" name="テキスト ボックス 113"/>
          <p:cNvSpPr txBox="1"/>
          <p:nvPr/>
        </p:nvSpPr>
        <p:spPr>
          <a:xfrm>
            <a:off x="1973476" y="4254189"/>
            <a:ext cx="95410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景観部局の</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技術の向上</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3" name="テキスト ボックス 112"/>
          <p:cNvSpPr txBox="1"/>
          <p:nvPr/>
        </p:nvSpPr>
        <p:spPr>
          <a:xfrm>
            <a:off x="363251" y="4278143"/>
            <a:ext cx="1107996"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府事業の景観</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配慮の底上げ</a:t>
            </a:r>
          </a:p>
        </p:txBody>
      </p:sp>
      <p:sp>
        <p:nvSpPr>
          <p:cNvPr id="56" name="正方形/長方形 55"/>
          <p:cNvSpPr/>
          <p:nvPr/>
        </p:nvSpPr>
        <p:spPr>
          <a:xfrm>
            <a:off x="143508" y="13283"/>
            <a:ext cx="9000492" cy="553998"/>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2000" b="1" u="sng" dirty="0" smtClean="0">
                <a:solidFill>
                  <a:prstClr val="black"/>
                </a:solidFill>
                <a:latin typeface="Meiryo UI" panose="020B0604030504040204" pitchFamily="50" charset="-128"/>
                <a:ea typeface="Meiryo UI" panose="020B0604030504040204" pitchFamily="50" charset="-128"/>
              </a:rPr>
              <a:t>公共事業</a:t>
            </a:r>
            <a:r>
              <a:rPr lang="en-US" altLang="ja-JP" sz="2000" b="1" u="sng" dirty="0" smtClean="0">
                <a:solidFill>
                  <a:prstClr val="black"/>
                </a:solidFill>
                <a:latin typeface="Meiryo UI" panose="020B0604030504040204" pitchFamily="50" charset="-128"/>
                <a:ea typeface="Meiryo UI" panose="020B0604030504040204" pitchFamily="50" charset="-128"/>
              </a:rPr>
              <a:t>PDCA</a:t>
            </a:r>
            <a:r>
              <a:rPr lang="ja-JP" altLang="en-US" sz="2000" b="1" u="sng" dirty="0" smtClean="0">
                <a:solidFill>
                  <a:prstClr val="black"/>
                </a:solidFill>
                <a:latin typeface="Meiryo UI" panose="020B0604030504040204" pitchFamily="50" charset="-128"/>
                <a:ea typeface="Meiryo UI" panose="020B0604030504040204" pitchFamily="50" charset="-128"/>
              </a:rPr>
              <a:t>サイクル制度の全体像（案）</a:t>
            </a:r>
            <a:endParaRPr lang="en-US" altLang="ja-JP" sz="2000" b="1" u="sng" noProof="0" dirty="0" smtClean="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72639" y="6587669"/>
            <a:ext cx="2057400" cy="365125"/>
          </a:xfrm>
        </p:spPr>
        <p:txBody>
          <a:bodyPr/>
          <a:lstStyle/>
          <a:p>
            <a:fld id="{8DDB306B-CB1A-4F92-AE18-14C2D5855DBA}" type="slidenum">
              <a:rPr kumimoji="1" lang="ja-JP" altLang="en-US" smtClean="0"/>
              <a:t>2</a:t>
            </a:fld>
            <a:endParaRPr kumimoji="1" lang="ja-JP" altLang="en-US"/>
          </a:p>
        </p:txBody>
      </p:sp>
      <p:sp>
        <p:nvSpPr>
          <p:cNvPr id="4" name="角丸四角形 3"/>
          <p:cNvSpPr/>
          <p:nvPr/>
        </p:nvSpPr>
        <p:spPr>
          <a:xfrm>
            <a:off x="114543" y="778849"/>
            <a:ext cx="1649255" cy="3381842"/>
          </a:xfrm>
          <a:prstGeom prst="roundRect">
            <a:avLst>
              <a:gd name="adj" fmla="val 12564"/>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78698" y="1990201"/>
            <a:ext cx="559294" cy="584775"/>
          </a:xfrm>
          <a:prstGeom prst="rect">
            <a:avLst/>
          </a:prstGeom>
          <a:noFill/>
          <a:ln w="19050">
            <a:noFill/>
          </a:ln>
        </p:spPr>
        <p:txBody>
          <a:bodyPr wrap="square" rtlCol="0">
            <a:spAutoFit/>
          </a:bodyPr>
          <a:lstStyle/>
          <a:p>
            <a:pPr algn="ctr"/>
            <a:r>
              <a:rPr kumimoji="1" lang="ja-JP" altLang="en-US" sz="3200" b="1" dirty="0" smtClean="0">
                <a:solidFill>
                  <a:srgbClr val="FF0000"/>
                </a:solidFill>
                <a:latin typeface="Meiryo UI" panose="020B0604030504040204" pitchFamily="50" charset="-128"/>
                <a:ea typeface="Meiryo UI" panose="020B0604030504040204" pitchFamily="50" charset="-128"/>
              </a:rPr>
              <a:t>①</a:t>
            </a:r>
            <a:endParaRPr kumimoji="1" lang="ja-JP" altLang="en-US" sz="3200" b="1" dirty="0">
              <a:solidFill>
                <a:srgbClr val="FF0000"/>
              </a:solidFill>
              <a:latin typeface="Meiryo UI" panose="020B0604030504040204" pitchFamily="50" charset="-128"/>
              <a:ea typeface="Meiryo UI" panose="020B0604030504040204" pitchFamily="50" charset="-128"/>
            </a:endParaRPr>
          </a:p>
        </p:txBody>
      </p:sp>
      <p:sp>
        <p:nvSpPr>
          <p:cNvPr id="60" name="角丸四角形 59"/>
          <p:cNvSpPr/>
          <p:nvPr/>
        </p:nvSpPr>
        <p:spPr>
          <a:xfrm>
            <a:off x="3216348" y="1046700"/>
            <a:ext cx="563654" cy="3130750"/>
          </a:xfrm>
          <a:prstGeom prst="roundRect">
            <a:avLst>
              <a:gd name="adj" fmla="val 27662"/>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1863813" y="805585"/>
            <a:ext cx="1232436" cy="3381842"/>
          </a:xfrm>
          <a:prstGeom prst="roundRect">
            <a:avLst>
              <a:gd name="adj" fmla="val 12323"/>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3665776" y="1236468"/>
            <a:ext cx="2219158" cy="1984520"/>
          </a:xfrm>
          <a:prstGeom prst="roundRect">
            <a:avLst>
              <a:gd name="adj" fmla="val 7098"/>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角丸四角形 109"/>
          <p:cNvSpPr/>
          <p:nvPr/>
        </p:nvSpPr>
        <p:spPr>
          <a:xfrm>
            <a:off x="6206106" y="1097524"/>
            <a:ext cx="717773" cy="2944778"/>
          </a:xfrm>
          <a:prstGeom prst="roundRect">
            <a:avLst>
              <a:gd name="adj" fmla="val 14275"/>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4841586" y="4700461"/>
            <a:ext cx="4223512" cy="2024741"/>
          </a:xfrm>
          <a:prstGeom prst="roundRect">
            <a:avLst>
              <a:gd name="adj" fmla="val 12358"/>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角丸四角形 118"/>
          <p:cNvSpPr/>
          <p:nvPr/>
        </p:nvSpPr>
        <p:spPr>
          <a:xfrm>
            <a:off x="114188" y="4727087"/>
            <a:ext cx="4086337" cy="1967517"/>
          </a:xfrm>
          <a:prstGeom prst="roundRect">
            <a:avLst>
              <a:gd name="adj" fmla="val 15194"/>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3173619" y="1308363"/>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③</a:t>
            </a:r>
          </a:p>
        </p:txBody>
      </p:sp>
      <p:sp>
        <p:nvSpPr>
          <p:cNvPr id="121" name="テキスト ボックス 120"/>
          <p:cNvSpPr txBox="1"/>
          <p:nvPr/>
        </p:nvSpPr>
        <p:spPr>
          <a:xfrm>
            <a:off x="2193585" y="1185183"/>
            <a:ext cx="798308"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②</a:t>
            </a:r>
          </a:p>
        </p:txBody>
      </p:sp>
      <p:sp>
        <p:nvSpPr>
          <p:cNvPr id="122" name="テキスト ボックス 121"/>
          <p:cNvSpPr txBox="1"/>
          <p:nvPr/>
        </p:nvSpPr>
        <p:spPr>
          <a:xfrm>
            <a:off x="4495767" y="1936340"/>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④</a:t>
            </a:r>
          </a:p>
        </p:txBody>
      </p:sp>
      <p:sp>
        <p:nvSpPr>
          <p:cNvPr id="123" name="テキスト ボックス 122"/>
          <p:cNvSpPr txBox="1"/>
          <p:nvPr/>
        </p:nvSpPr>
        <p:spPr>
          <a:xfrm>
            <a:off x="6430257" y="1046776"/>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⑤</a:t>
            </a:r>
          </a:p>
        </p:txBody>
      </p:sp>
      <p:sp>
        <p:nvSpPr>
          <p:cNvPr id="124" name="テキスト ボックス 123"/>
          <p:cNvSpPr txBox="1"/>
          <p:nvPr/>
        </p:nvSpPr>
        <p:spPr>
          <a:xfrm>
            <a:off x="7956345" y="1567259"/>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⑥</a:t>
            </a:r>
          </a:p>
        </p:txBody>
      </p:sp>
      <p:sp>
        <p:nvSpPr>
          <p:cNvPr id="125" name="テキスト ボックス 124"/>
          <p:cNvSpPr txBox="1"/>
          <p:nvPr/>
        </p:nvSpPr>
        <p:spPr>
          <a:xfrm>
            <a:off x="5103668" y="4733445"/>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⑦</a:t>
            </a:r>
          </a:p>
        </p:txBody>
      </p:sp>
      <p:sp>
        <p:nvSpPr>
          <p:cNvPr id="126" name="テキスト ボックス 125"/>
          <p:cNvSpPr txBox="1"/>
          <p:nvPr/>
        </p:nvSpPr>
        <p:spPr>
          <a:xfrm>
            <a:off x="4170018" y="4729526"/>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⑧</a:t>
            </a:r>
          </a:p>
        </p:txBody>
      </p:sp>
      <p:sp>
        <p:nvSpPr>
          <p:cNvPr id="111" name="角丸四角形 110"/>
          <p:cNvSpPr/>
          <p:nvPr/>
        </p:nvSpPr>
        <p:spPr>
          <a:xfrm>
            <a:off x="7367877" y="853126"/>
            <a:ext cx="1709066" cy="3290069"/>
          </a:xfrm>
          <a:prstGeom prst="roundRect">
            <a:avLst>
              <a:gd name="adj" fmla="val 13207"/>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271404" y="1825455"/>
            <a:ext cx="369332" cy="1991119"/>
          </a:xfrm>
          <a:prstGeom prst="rect">
            <a:avLst/>
          </a:prstGeom>
          <a:noFill/>
        </p:spPr>
        <p:txBody>
          <a:bodyPr vert="eaVert" wrap="square" rtlCol="0">
            <a:spAutoFit/>
          </a:bodyPr>
          <a:lstStyle/>
          <a:p>
            <a:r>
              <a:rPr lang="ja-JP" altLang="en-US" sz="1200" kern="0" dirty="0">
                <a:solidFill>
                  <a:prstClr val="black"/>
                </a:solidFill>
              </a:rPr>
              <a:t>景観形成の目標等の</a:t>
            </a:r>
            <a:r>
              <a:rPr lang="ja-JP" altLang="en-US" sz="1200" kern="0" dirty="0" smtClean="0">
                <a:solidFill>
                  <a:prstClr val="black"/>
                </a:solidFill>
              </a:rPr>
              <a:t>設定</a:t>
            </a:r>
            <a:endParaRPr kumimoji="1" lang="ja-JP" altLang="en-US" dirty="0"/>
          </a:p>
        </p:txBody>
      </p:sp>
    </p:spTree>
    <p:extLst>
      <p:ext uri="{BB962C8B-B14F-4D97-AF65-F5344CB8AC3E}">
        <p14:creationId xmlns:p14="http://schemas.microsoft.com/office/powerpoint/2010/main" val="1040149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50906" y="48983"/>
            <a:ext cx="7920507" cy="6047809"/>
          </a:xfrm>
          <a:prstGeom prst="rect">
            <a:avLst/>
          </a:prstGeom>
          <a:noFill/>
          <a:ln>
            <a:noFill/>
          </a:ln>
        </p:spPr>
        <p:txBody>
          <a:bodyPr wrap="square" rtlCol="0">
            <a:spAutoFit/>
          </a:bodyPr>
          <a:lstStyle/>
          <a:p>
            <a:pPr>
              <a:lnSpc>
                <a:spcPct val="150000"/>
              </a:lnSpc>
            </a:pPr>
            <a:r>
              <a:rPr kumimoji="1" lang="ja-JP" altLang="en-US" b="1" u="sng" dirty="0" smtClean="0">
                <a:latin typeface="ＭＳ Ｐゴシック 本文"/>
              </a:rPr>
              <a:t>■大阪府における公共事業の件数（府建設事業評価（事前評価）の対象件数）</a:t>
            </a:r>
            <a:endParaRPr kumimoji="1" lang="en-US" altLang="ja-JP" b="1" u="sng" dirty="0" smtClean="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r>
              <a:rPr kumimoji="1" lang="ja-JP" altLang="en-US" b="1" u="sng" dirty="0" smtClean="0">
                <a:latin typeface="ＭＳ Ｐゴシック 本文"/>
              </a:rPr>
              <a:t>■府有施設の景観に係る通知件数</a:t>
            </a:r>
            <a:endParaRPr kumimoji="1" lang="en-US" altLang="ja-JP" b="1" u="sng"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20</a:t>
            </a:fld>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1091042663"/>
              </p:ext>
            </p:extLst>
          </p:nvPr>
        </p:nvGraphicFramePr>
        <p:xfrm>
          <a:off x="885170" y="564948"/>
          <a:ext cx="7593609" cy="3609339"/>
        </p:xfrm>
        <a:graphic>
          <a:graphicData uri="http://schemas.openxmlformats.org/drawingml/2006/table">
            <a:tbl>
              <a:tblPr firstRow="1" bandRow="1">
                <a:tableStyleId>{5940675A-B579-460E-94D1-54222C63F5DA}</a:tableStyleId>
              </a:tblPr>
              <a:tblGrid>
                <a:gridCol w="1895203">
                  <a:extLst>
                    <a:ext uri="{9D8B030D-6E8A-4147-A177-3AD203B41FA5}">
                      <a16:colId xmlns:a16="http://schemas.microsoft.com/office/drawing/2014/main" val="3076204541"/>
                    </a:ext>
                  </a:extLst>
                </a:gridCol>
                <a:gridCol w="1895203">
                  <a:extLst>
                    <a:ext uri="{9D8B030D-6E8A-4147-A177-3AD203B41FA5}">
                      <a16:colId xmlns:a16="http://schemas.microsoft.com/office/drawing/2014/main" val="932186900"/>
                    </a:ext>
                  </a:extLst>
                </a:gridCol>
                <a:gridCol w="1895203">
                  <a:extLst>
                    <a:ext uri="{9D8B030D-6E8A-4147-A177-3AD203B41FA5}">
                      <a16:colId xmlns:a16="http://schemas.microsoft.com/office/drawing/2014/main" val="2820939157"/>
                    </a:ext>
                  </a:extLst>
                </a:gridCol>
                <a:gridCol w="1908000">
                  <a:extLst>
                    <a:ext uri="{9D8B030D-6E8A-4147-A177-3AD203B41FA5}">
                      <a16:colId xmlns:a16="http://schemas.microsoft.com/office/drawing/2014/main" val="339071782"/>
                    </a:ext>
                  </a:extLst>
                </a:gridCol>
              </a:tblGrid>
              <a:tr h="408939">
                <a:tc rowSpan="2">
                  <a:txBody>
                    <a:bodyPr/>
                    <a:lstStyle/>
                    <a:p>
                      <a:pPr algn="ctr"/>
                      <a:r>
                        <a:rPr kumimoji="1" lang="ja-JP" altLang="en-US" sz="1800" dirty="0" smtClean="0"/>
                        <a:t>年度</a:t>
                      </a:r>
                      <a:endParaRPr kumimoji="1" lang="ja-JP" altLang="en-US" sz="1800" dirty="0"/>
                    </a:p>
                  </a:txBody>
                  <a:tcPr anchor="ctr">
                    <a:solidFill>
                      <a:schemeClr val="accent1">
                        <a:lumMod val="20000"/>
                        <a:lumOff val="80000"/>
                      </a:schemeClr>
                    </a:solidFill>
                  </a:tcPr>
                </a:tc>
                <a:tc gridSpan="3">
                  <a:txBody>
                    <a:bodyPr/>
                    <a:lstStyle/>
                    <a:p>
                      <a:r>
                        <a:rPr kumimoji="1" lang="ja-JP" altLang="en-US" sz="1800" dirty="0" smtClean="0"/>
                        <a:t>府建設事業評価（事前評価）の実施件数</a:t>
                      </a:r>
                      <a:endParaRPr kumimoji="1" lang="ja-JP" altLang="en-US" sz="1800" dirty="0"/>
                    </a:p>
                  </a:txBody>
                  <a:tcPr>
                    <a:lnB w="12700" cmpd="sng">
                      <a:noFill/>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88350830"/>
                  </a:ext>
                </a:extLst>
              </a:tr>
              <a:tr h="612000">
                <a:tc vMerge="1">
                  <a:txBody>
                    <a:bodyPr/>
                    <a:lstStyle/>
                    <a:p>
                      <a:endParaRPr kumimoji="1" lang="ja-JP" altLang="en-US" dirty="0"/>
                    </a:p>
                  </a:txBody>
                  <a:tcPr/>
                </a:tc>
                <a:tc>
                  <a:txBody>
                    <a:bodyPr/>
                    <a:lstStyle/>
                    <a:p>
                      <a:endParaRPr kumimoji="1" lang="ja-JP" altLang="en-US" sz="1800" dirty="0"/>
                    </a:p>
                  </a:txBody>
                  <a:tcPr>
                    <a:lnT w="12700" cmpd="sng">
                      <a:noFill/>
                    </a:lnT>
                    <a:solidFill>
                      <a:schemeClr val="accent1">
                        <a:lumMod val="20000"/>
                        <a:lumOff val="80000"/>
                      </a:schemeClr>
                    </a:solidFill>
                  </a:tcPr>
                </a:tc>
                <a:tc>
                  <a:txBody>
                    <a:bodyPr/>
                    <a:lstStyle/>
                    <a:p>
                      <a:pPr algn="ctr"/>
                      <a:r>
                        <a:rPr kumimoji="1" lang="ja-JP" altLang="en-US" sz="1800" dirty="0" smtClean="0"/>
                        <a:t>全体事業費</a:t>
                      </a:r>
                      <a:endParaRPr kumimoji="1" lang="en-US" altLang="ja-JP" sz="1800" dirty="0" smtClean="0"/>
                    </a:p>
                    <a:p>
                      <a:pPr algn="ctr"/>
                      <a:r>
                        <a:rPr kumimoji="1" lang="ja-JP" altLang="en-US" sz="1800" dirty="0" smtClean="0"/>
                        <a:t>１０億円以上</a:t>
                      </a:r>
                      <a:endParaRPr kumimoji="1" lang="ja-JP" altLang="en-US" sz="1800" dirty="0"/>
                    </a:p>
                  </a:txBody>
                  <a:tcPr anchor="ctr">
                    <a:solidFill>
                      <a:schemeClr val="accent1">
                        <a:lumMod val="20000"/>
                        <a:lumOff val="80000"/>
                      </a:schemeClr>
                    </a:solidFill>
                  </a:tcPr>
                </a:tc>
                <a:tc>
                  <a:txBody>
                    <a:bodyPr/>
                    <a:lstStyle/>
                    <a:p>
                      <a:pPr algn="ctr"/>
                      <a:r>
                        <a:rPr kumimoji="1" lang="ja-JP" altLang="en-US" sz="1800" dirty="0" smtClean="0"/>
                        <a:t>全体事業費</a:t>
                      </a:r>
                      <a:endParaRPr kumimoji="1" lang="en-US" altLang="ja-JP" sz="1800" dirty="0" smtClean="0"/>
                    </a:p>
                    <a:p>
                      <a:pPr algn="ctr"/>
                      <a:r>
                        <a:rPr kumimoji="1" lang="ja-JP" altLang="en-US" sz="1800" dirty="0" smtClean="0"/>
                        <a:t>１～１０億円未満</a:t>
                      </a:r>
                      <a:endParaRPr kumimoji="1" lang="ja-JP" altLang="en-US" sz="1800" dirty="0"/>
                    </a:p>
                  </a:txBody>
                  <a:tcPr anchor="ctr">
                    <a:solidFill>
                      <a:schemeClr val="accent1">
                        <a:lumMod val="20000"/>
                        <a:lumOff val="80000"/>
                      </a:schemeClr>
                    </a:solidFill>
                  </a:tcPr>
                </a:tc>
                <a:extLst>
                  <a:ext uri="{0D108BD9-81ED-4DB2-BD59-A6C34878D82A}">
                    <a16:rowId xmlns:a16="http://schemas.microsoft.com/office/drawing/2014/main" val="1435472844"/>
                  </a:ext>
                </a:extLst>
              </a:tr>
              <a:tr h="324000">
                <a:tc>
                  <a:txBody>
                    <a:bodyPr/>
                    <a:lstStyle/>
                    <a:p>
                      <a:pPr algn="ctr"/>
                      <a:r>
                        <a:rPr kumimoji="1" lang="ja-JP" altLang="en-US" sz="1800" dirty="0" smtClean="0"/>
                        <a:t>Ｈ３０</a:t>
                      </a:r>
                      <a:endParaRPr kumimoji="1" lang="ja-JP" altLang="en-US" sz="1800" dirty="0"/>
                    </a:p>
                  </a:txBody>
                  <a:tcPr/>
                </a:tc>
                <a:tc>
                  <a:txBody>
                    <a:bodyPr/>
                    <a:lstStyle/>
                    <a:p>
                      <a:pPr algn="ctr"/>
                      <a:r>
                        <a:rPr kumimoji="1" lang="ja-JP" altLang="en-US" sz="1800" dirty="0" smtClean="0"/>
                        <a:t>１０件</a:t>
                      </a:r>
                      <a:endParaRPr kumimoji="1" lang="ja-JP" altLang="en-US" sz="1800" dirty="0"/>
                    </a:p>
                  </a:txBody>
                  <a:tcPr/>
                </a:tc>
                <a:tc>
                  <a:txBody>
                    <a:bodyPr/>
                    <a:lstStyle/>
                    <a:p>
                      <a:pPr algn="ctr"/>
                      <a:r>
                        <a:rPr kumimoji="1" lang="ja-JP" altLang="en-US" sz="1800" dirty="0" smtClean="0"/>
                        <a:t>　４件</a:t>
                      </a:r>
                      <a:endParaRPr kumimoji="1" lang="ja-JP" altLang="en-US" sz="1800" dirty="0"/>
                    </a:p>
                  </a:txBody>
                  <a:tcPr/>
                </a:tc>
                <a:tc>
                  <a:txBody>
                    <a:bodyPr/>
                    <a:lstStyle/>
                    <a:p>
                      <a:pPr algn="ctr"/>
                      <a:r>
                        <a:rPr kumimoji="1" lang="ja-JP" altLang="en-US" sz="1800" dirty="0" smtClean="0"/>
                        <a:t>　６件</a:t>
                      </a:r>
                      <a:endParaRPr kumimoji="1" lang="ja-JP" altLang="en-US" sz="1800" dirty="0"/>
                    </a:p>
                  </a:txBody>
                  <a:tcPr/>
                </a:tc>
                <a:extLst>
                  <a:ext uri="{0D108BD9-81ED-4DB2-BD59-A6C34878D82A}">
                    <a16:rowId xmlns:a16="http://schemas.microsoft.com/office/drawing/2014/main" val="281489136"/>
                  </a:ext>
                </a:extLst>
              </a:tr>
              <a:tr h="324000">
                <a:tc>
                  <a:txBody>
                    <a:bodyPr/>
                    <a:lstStyle/>
                    <a:p>
                      <a:pPr algn="ctr"/>
                      <a:r>
                        <a:rPr kumimoji="1" lang="ja-JP" altLang="en-US" sz="1800" dirty="0" smtClean="0"/>
                        <a:t>Ｈ２９</a:t>
                      </a:r>
                      <a:endParaRPr kumimoji="1" lang="ja-JP" altLang="en-US" sz="1800" dirty="0"/>
                    </a:p>
                  </a:txBody>
                  <a:tcPr/>
                </a:tc>
                <a:tc>
                  <a:txBody>
                    <a:bodyPr/>
                    <a:lstStyle/>
                    <a:p>
                      <a:pPr algn="ctr"/>
                      <a:r>
                        <a:rPr kumimoji="1" lang="ja-JP" altLang="en-US" sz="1800" dirty="0" smtClean="0"/>
                        <a:t>　９件</a:t>
                      </a:r>
                      <a:endParaRPr kumimoji="1" lang="ja-JP" altLang="en-US" sz="1800" dirty="0"/>
                    </a:p>
                  </a:txBody>
                  <a:tcPr/>
                </a:tc>
                <a:tc>
                  <a:txBody>
                    <a:bodyPr/>
                    <a:lstStyle/>
                    <a:p>
                      <a:pPr algn="ctr"/>
                      <a:r>
                        <a:rPr kumimoji="1" lang="ja-JP" altLang="en-US" sz="1800" dirty="0" smtClean="0"/>
                        <a:t>　３件</a:t>
                      </a:r>
                      <a:endParaRPr kumimoji="1" lang="ja-JP" altLang="en-US" sz="1800" dirty="0"/>
                    </a:p>
                  </a:txBody>
                  <a:tcPr/>
                </a:tc>
                <a:tc>
                  <a:txBody>
                    <a:bodyPr/>
                    <a:lstStyle/>
                    <a:p>
                      <a:pPr algn="ctr"/>
                      <a:r>
                        <a:rPr kumimoji="1" lang="ja-JP" altLang="en-US" sz="1800" dirty="0" smtClean="0"/>
                        <a:t>　６件</a:t>
                      </a:r>
                      <a:endParaRPr kumimoji="1" lang="ja-JP" altLang="en-US" sz="1800" dirty="0"/>
                    </a:p>
                  </a:txBody>
                  <a:tcPr/>
                </a:tc>
                <a:extLst>
                  <a:ext uri="{0D108BD9-81ED-4DB2-BD59-A6C34878D82A}">
                    <a16:rowId xmlns:a16="http://schemas.microsoft.com/office/drawing/2014/main" val="1369505128"/>
                  </a:ext>
                </a:extLst>
              </a:tr>
              <a:tr h="324000">
                <a:tc>
                  <a:txBody>
                    <a:bodyPr/>
                    <a:lstStyle/>
                    <a:p>
                      <a:pPr algn="ctr"/>
                      <a:r>
                        <a:rPr kumimoji="1" lang="ja-JP" altLang="en-US" sz="1800" dirty="0" smtClean="0"/>
                        <a:t>Ｈ２８</a:t>
                      </a:r>
                      <a:endParaRPr kumimoji="1" lang="ja-JP" altLang="en-US" sz="1800" dirty="0"/>
                    </a:p>
                  </a:txBody>
                  <a:tcPr/>
                </a:tc>
                <a:tc>
                  <a:txBody>
                    <a:bodyPr/>
                    <a:lstStyle/>
                    <a:p>
                      <a:pPr algn="ctr"/>
                      <a:r>
                        <a:rPr kumimoji="1" lang="ja-JP" altLang="en-US" sz="1800" dirty="0" smtClean="0"/>
                        <a:t>２２件</a:t>
                      </a:r>
                      <a:endParaRPr kumimoji="1" lang="ja-JP" altLang="en-US" sz="1800" dirty="0"/>
                    </a:p>
                  </a:txBody>
                  <a:tcPr/>
                </a:tc>
                <a:tc>
                  <a:txBody>
                    <a:bodyPr/>
                    <a:lstStyle/>
                    <a:p>
                      <a:pPr algn="ctr"/>
                      <a:r>
                        <a:rPr kumimoji="1" lang="ja-JP" altLang="en-US" sz="1800" dirty="0" smtClean="0"/>
                        <a:t>１２件</a:t>
                      </a:r>
                      <a:endParaRPr kumimoji="1" lang="ja-JP" altLang="en-US" sz="1800" dirty="0"/>
                    </a:p>
                  </a:txBody>
                  <a:tcPr/>
                </a:tc>
                <a:tc>
                  <a:txBody>
                    <a:bodyPr/>
                    <a:lstStyle/>
                    <a:p>
                      <a:pPr algn="ctr"/>
                      <a:r>
                        <a:rPr kumimoji="1" lang="ja-JP" altLang="en-US" sz="1800" dirty="0" smtClean="0"/>
                        <a:t>１０件</a:t>
                      </a:r>
                      <a:endParaRPr kumimoji="1" lang="ja-JP" altLang="en-US" sz="1800" dirty="0"/>
                    </a:p>
                  </a:txBody>
                  <a:tcPr/>
                </a:tc>
                <a:extLst>
                  <a:ext uri="{0D108BD9-81ED-4DB2-BD59-A6C34878D82A}">
                    <a16:rowId xmlns:a16="http://schemas.microsoft.com/office/drawing/2014/main" val="1769759160"/>
                  </a:ext>
                </a:extLst>
              </a:tr>
              <a:tr h="324000">
                <a:tc>
                  <a:txBody>
                    <a:bodyPr/>
                    <a:lstStyle/>
                    <a:p>
                      <a:pPr algn="ctr"/>
                      <a:r>
                        <a:rPr kumimoji="1" lang="ja-JP" altLang="en-US" sz="1800" dirty="0" smtClean="0"/>
                        <a:t>Ｈ２７</a:t>
                      </a:r>
                      <a:endParaRPr kumimoji="1" lang="ja-JP" altLang="en-US" sz="1800" dirty="0"/>
                    </a:p>
                  </a:txBody>
                  <a:tcPr/>
                </a:tc>
                <a:tc>
                  <a:txBody>
                    <a:bodyPr/>
                    <a:lstStyle/>
                    <a:p>
                      <a:pPr algn="ctr"/>
                      <a:r>
                        <a:rPr kumimoji="1" lang="ja-JP" altLang="en-US" sz="1800" dirty="0" smtClean="0"/>
                        <a:t>１９件</a:t>
                      </a:r>
                      <a:endParaRPr kumimoji="1" lang="ja-JP" altLang="en-US" sz="1800" dirty="0"/>
                    </a:p>
                  </a:txBody>
                  <a:tcPr/>
                </a:tc>
                <a:tc>
                  <a:txBody>
                    <a:bodyPr/>
                    <a:lstStyle/>
                    <a:p>
                      <a:pPr algn="ctr"/>
                      <a:r>
                        <a:rPr kumimoji="1" lang="ja-JP" altLang="en-US" sz="1800" dirty="0" smtClean="0"/>
                        <a:t>　５件</a:t>
                      </a:r>
                      <a:endParaRPr kumimoji="1" lang="ja-JP" altLang="en-US" sz="1800" dirty="0"/>
                    </a:p>
                  </a:txBody>
                  <a:tcPr/>
                </a:tc>
                <a:tc>
                  <a:txBody>
                    <a:bodyPr/>
                    <a:lstStyle/>
                    <a:p>
                      <a:pPr algn="ctr"/>
                      <a:r>
                        <a:rPr kumimoji="1" lang="ja-JP" altLang="en-US" sz="1800" dirty="0" smtClean="0"/>
                        <a:t>１４件</a:t>
                      </a:r>
                      <a:endParaRPr kumimoji="1" lang="ja-JP" altLang="en-US" sz="1800" dirty="0"/>
                    </a:p>
                  </a:txBody>
                  <a:tcPr/>
                </a:tc>
                <a:extLst>
                  <a:ext uri="{0D108BD9-81ED-4DB2-BD59-A6C34878D82A}">
                    <a16:rowId xmlns:a16="http://schemas.microsoft.com/office/drawing/2014/main" val="4008078166"/>
                  </a:ext>
                </a:extLst>
              </a:tr>
              <a:tr h="324000">
                <a:tc>
                  <a:txBody>
                    <a:bodyPr/>
                    <a:lstStyle/>
                    <a:p>
                      <a:pPr algn="ctr"/>
                      <a:r>
                        <a:rPr kumimoji="1" lang="ja-JP" altLang="en-US" sz="1800" dirty="0" smtClean="0"/>
                        <a:t>Ｈ２６</a:t>
                      </a:r>
                      <a:endParaRPr kumimoji="1" lang="ja-JP" altLang="en-US" sz="1800" dirty="0"/>
                    </a:p>
                  </a:txBody>
                  <a:tcPr/>
                </a:tc>
                <a:tc>
                  <a:txBody>
                    <a:bodyPr/>
                    <a:lstStyle/>
                    <a:p>
                      <a:pPr algn="ctr"/>
                      <a:r>
                        <a:rPr kumimoji="1" lang="ja-JP" altLang="en-US" sz="1800" dirty="0" smtClean="0"/>
                        <a:t>１７件</a:t>
                      </a:r>
                      <a:endParaRPr kumimoji="1" lang="ja-JP" altLang="en-US" sz="1800" dirty="0"/>
                    </a:p>
                  </a:txBody>
                  <a:tcPr/>
                </a:tc>
                <a:tc>
                  <a:txBody>
                    <a:bodyPr/>
                    <a:lstStyle/>
                    <a:p>
                      <a:pPr algn="ctr"/>
                      <a:r>
                        <a:rPr kumimoji="1" lang="ja-JP" altLang="en-US" sz="1800" dirty="0" smtClean="0"/>
                        <a:t>　８件</a:t>
                      </a:r>
                      <a:endParaRPr kumimoji="1" lang="ja-JP" altLang="en-US" sz="1800" dirty="0"/>
                    </a:p>
                  </a:txBody>
                  <a:tcPr/>
                </a:tc>
                <a:tc>
                  <a:txBody>
                    <a:bodyPr/>
                    <a:lstStyle/>
                    <a:p>
                      <a:pPr algn="ctr"/>
                      <a:r>
                        <a:rPr kumimoji="1" lang="ja-JP" altLang="en-US" sz="1800" dirty="0" smtClean="0"/>
                        <a:t>　９件</a:t>
                      </a:r>
                      <a:endParaRPr kumimoji="1" lang="ja-JP" altLang="en-US" sz="1800" dirty="0"/>
                    </a:p>
                  </a:txBody>
                  <a:tcPr/>
                </a:tc>
                <a:extLst>
                  <a:ext uri="{0D108BD9-81ED-4DB2-BD59-A6C34878D82A}">
                    <a16:rowId xmlns:a16="http://schemas.microsoft.com/office/drawing/2014/main" val="2083344852"/>
                  </a:ext>
                </a:extLst>
              </a:tr>
              <a:tr h="324000">
                <a:tc>
                  <a:txBody>
                    <a:bodyPr/>
                    <a:lstStyle/>
                    <a:p>
                      <a:pPr algn="ctr"/>
                      <a:r>
                        <a:rPr kumimoji="1" lang="ja-JP" altLang="en-US" sz="1800" dirty="0" smtClean="0"/>
                        <a:t>合計</a:t>
                      </a:r>
                      <a:endParaRPr kumimoji="1" lang="ja-JP" altLang="en-US" sz="1800" dirty="0"/>
                    </a:p>
                  </a:txBody>
                  <a:tcPr/>
                </a:tc>
                <a:tc>
                  <a:txBody>
                    <a:bodyPr/>
                    <a:lstStyle/>
                    <a:p>
                      <a:pPr algn="ctr"/>
                      <a:r>
                        <a:rPr kumimoji="1" lang="ja-JP" altLang="en-US" sz="1800" dirty="0" smtClean="0"/>
                        <a:t>７６件</a:t>
                      </a:r>
                      <a:endParaRPr kumimoji="1" lang="ja-JP" altLang="en-US" sz="1800" dirty="0"/>
                    </a:p>
                  </a:txBody>
                  <a:tcPr/>
                </a:tc>
                <a:tc>
                  <a:txBody>
                    <a:bodyPr/>
                    <a:lstStyle/>
                    <a:p>
                      <a:pPr algn="ctr"/>
                      <a:r>
                        <a:rPr kumimoji="1" lang="ja-JP" altLang="en-US" sz="1800" dirty="0" smtClean="0"/>
                        <a:t>３１件</a:t>
                      </a:r>
                      <a:endParaRPr kumimoji="1" lang="ja-JP" altLang="en-US" sz="1800" dirty="0"/>
                    </a:p>
                  </a:txBody>
                  <a:tcPr/>
                </a:tc>
                <a:tc>
                  <a:txBody>
                    <a:bodyPr/>
                    <a:lstStyle/>
                    <a:p>
                      <a:pPr algn="ctr"/>
                      <a:r>
                        <a:rPr kumimoji="1" lang="ja-JP" altLang="en-US" sz="1800" dirty="0" smtClean="0"/>
                        <a:t>４５件</a:t>
                      </a:r>
                      <a:endParaRPr kumimoji="1" lang="ja-JP" altLang="en-US" sz="1800" dirty="0"/>
                    </a:p>
                  </a:txBody>
                  <a:tcPr/>
                </a:tc>
                <a:extLst>
                  <a:ext uri="{0D108BD9-81ED-4DB2-BD59-A6C34878D82A}">
                    <a16:rowId xmlns:a16="http://schemas.microsoft.com/office/drawing/2014/main" val="2796723752"/>
                  </a:ext>
                </a:extLst>
              </a:tr>
              <a:tr h="324000">
                <a:tc>
                  <a:txBody>
                    <a:bodyPr/>
                    <a:lstStyle/>
                    <a:p>
                      <a:pPr algn="ctr"/>
                      <a:r>
                        <a:rPr kumimoji="1" lang="ja-JP" altLang="en-US" sz="1800" b="1" dirty="0" smtClean="0"/>
                        <a:t>平均（／年）</a:t>
                      </a:r>
                      <a:endParaRPr kumimoji="1" lang="ja-JP" altLang="en-US" sz="1800" b="1" dirty="0"/>
                    </a:p>
                  </a:txBody>
                  <a:tcPr>
                    <a:solidFill>
                      <a:srgbClr val="FFFF99"/>
                    </a:solidFill>
                  </a:tcPr>
                </a:tc>
                <a:tc>
                  <a:txBody>
                    <a:bodyPr/>
                    <a:lstStyle/>
                    <a:p>
                      <a:pPr algn="ctr"/>
                      <a:r>
                        <a:rPr kumimoji="1" lang="ja-JP" altLang="en-US" sz="1800" b="1" dirty="0" smtClean="0"/>
                        <a:t>１５．４件</a:t>
                      </a:r>
                      <a:endParaRPr kumimoji="1" lang="ja-JP" altLang="en-US" sz="1800" b="1" dirty="0"/>
                    </a:p>
                  </a:txBody>
                  <a:tcPr>
                    <a:solidFill>
                      <a:srgbClr val="FFFF99"/>
                    </a:solidFill>
                  </a:tcPr>
                </a:tc>
                <a:tc>
                  <a:txBody>
                    <a:bodyPr/>
                    <a:lstStyle/>
                    <a:p>
                      <a:pPr algn="ctr"/>
                      <a:r>
                        <a:rPr kumimoji="1" lang="ja-JP" altLang="en-US" sz="1800" b="1" dirty="0" smtClean="0"/>
                        <a:t>６．４件</a:t>
                      </a:r>
                      <a:endParaRPr kumimoji="1" lang="ja-JP" altLang="en-US" sz="1800" b="1" dirty="0"/>
                    </a:p>
                  </a:txBody>
                  <a:tcPr>
                    <a:solidFill>
                      <a:srgbClr val="FFFF99"/>
                    </a:solidFill>
                  </a:tcPr>
                </a:tc>
                <a:tc>
                  <a:txBody>
                    <a:bodyPr/>
                    <a:lstStyle/>
                    <a:p>
                      <a:pPr algn="ctr"/>
                      <a:r>
                        <a:rPr kumimoji="1" lang="ja-JP" altLang="en-US" sz="1800" b="1" dirty="0" smtClean="0"/>
                        <a:t>９件</a:t>
                      </a:r>
                      <a:endParaRPr kumimoji="1" lang="ja-JP" altLang="en-US" sz="1800" b="1" dirty="0"/>
                    </a:p>
                  </a:txBody>
                  <a:tcPr>
                    <a:solidFill>
                      <a:srgbClr val="FFFF99"/>
                    </a:solidFill>
                  </a:tcPr>
                </a:tc>
                <a:extLst>
                  <a:ext uri="{0D108BD9-81ED-4DB2-BD59-A6C34878D82A}">
                    <a16:rowId xmlns:a16="http://schemas.microsoft.com/office/drawing/2014/main" val="829086345"/>
                  </a:ext>
                </a:extLst>
              </a:tr>
            </a:tbl>
          </a:graphicData>
        </a:graphic>
      </p:graphicFrame>
      <p:sp>
        <p:nvSpPr>
          <p:cNvPr id="6" name="正方形/長方形 5"/>
          <p:cNvSpPr/>
          <p:nvPr/>
        </p:nvSpPr>
        <p:spPr>
          <a:xfrm>
            <a:off x="650906" y="94129"/>
            <a:ext cx="8049341" cy="6642847"/>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772400684"/>
              </p:ext>
            </p:extLst>
          </p:nvPr>
        </p:nvGraphicFramePr>
        <p:xfrm>
          <a:off x="883988" y="4730593"/>
          <a:ext cx="4932000" cy="1828800"/>
        </p:xfrm>
        <a:graphic>
          <a:graphicData uri="http://schemas.openxmlformats.org/drawingml/2006/table">
            <a:tbl>
              <a:tblPr firstRow="1" bandRow="1">
                <a:tableStyleId>{5940675A-B579-460E-94D1-54222C63F5DA}</a:tableStyleId>
              </a:tblPr>
              <a:tblGrid>
                <a:gridCol w="2466000">
                  <a:extLst>
                    <a:ext uri="{9D8B030D-6E8A-4147-A177-3AD203B41FA5}">
                      <a16:colId xmlns:a16="http://schemas.microsoft.com/office/drawing/2014/main" val="3076204541"/>
                    </a:ext>
                  </a:extLst>
                </a:gridCol>
                <a:gridCol w="2466000">
                  <a:extLst>
                    <a:ext uri="{9D8B030D-6E8A-4147-A177-3AD203B41FA5}">
                      <a16:colId xmlns:a16="http://schemas.microsoft.com/office/drawing/2014/main" val="932186900"/>
                    </a:ext>
                  </a:extLst>
                </a:gridCol>
              </a:tblGrid>
              <a:tr h="360000">
                <a:tc>
                  <a:txBody>
                    <a:bodyPr/>
                    <a:lstStyle/>
                    <a:p>
                      <a:pPr algn="ctr"/>
                      <a:r>
                        <a:rPr kumimoji="1" lang="ja-JP" altLang="en-US" sz="1800" dirty="0" smtClean="0"/>
                        <a:t>年度</a:t>
                      </a:r>
                      <a:endParaRPr kumimoji="1" lang="ja-JP" altLang="en-US" sz="1800" dirty="0"/>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800" dirty="0" smtClean="0"/>
                        <a:t>通知件数</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88350830"/>
                  </a:ext>
                </a:extLst>
              </a:tr>
              <a:tr h="324000">
                <a:tc>
                  <a:txBody>
                    <a:bodyPr/>
                    <a:lstStyle/>
                    <a:p>
                      <a:pPr algn="ctr"/>
                      <a:r>
                        <a:rPr kumimoji="1" lang="ja-JP" altLang="en-US" sz="1800" dirty="0" smtClean="0"/>
                        <a:t>Ｈ３０</a:t>
                      </a:r>
                      <a:endParaRPr kumimoji="1" lang="ja-JP" altLang="en-US" sz="1800" dirty="0"/>
                    </a:p>
                  </a:txBody>
                  <a:tcPr/>
                </a:tc>
                <a:tc>
                  <a:txBody>
                    <a:bodyPr/>
                    <a:lstStyle/>
                    <a:p>
                      <a:pPr algn="ctr"/>
                      <a:r>
                        <a:rPr kumimoji="1" lang="ja-JP" altLang="en-US" sz="1800" dirty="0" smtClean="0"/>
                        <a:t>１７件</a:t>
                      </a:r>
                      <a:endParaRPr kumimoji="1" lang="ja-JP" altLang="en-US" sz="18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1489136"/>
                  </a:ext>
                </a:extLst>
              </a:tr>
              <a:tr h="324000">
                <a:tc>
                  <a:txBody>
                    <a:bodyPr/>
                    <a:lstStyle/>
                    <a:p>
                      <a:pPr algn="ctr"/>
                      <a:r>
                        <a:rPr kumimoji="1" lang="ja-JP" altLang="en-US" sz="1800" dirty="0" smtClean="0"/>
                        <a:t>Ｈ２９</a:t>
                      </a:r>
                      <a:endParaRPr kumimoji="1" lang="ja-JP" altLang="en-US" sz="1800" dirty="0"/>
                    </a:p>
                  </a:txBody>
                  <a:tcPr/>
                </a:tc>
                <a:tc>
                  <a:txBody>
                    <a:bodyPr/>
                    <a:lstStyle/>
                    <a:p>
                      <a:pPr algn="ctr"/>
                      <a:r>
                        <a:rPr kumimoji="1" lang="ja-JP" altLang="en-US" sz="1800" dirty="0" smtClean="0"/>
                        <a:t>２１件</a:t>
                      </a:r>
                      <a:endParaRPr kumimoji="1" lang="ja-JP" altLang="en-US" sz="1800" dirty="0"/>
                    </a:p>
                  </a:txBody>
                  <a:tcPr/>
                </a:tc>
                <a:extLst>
                  <a:ext uri="{0D108BD9-81ED-4DB2-BD59-A6C34878D82A}">
                    <a16:rowId xmlns:a16="http://schemas.microsoft.com/office/drawing/2014/main" val="1369505128"/>
                  </a:ext>
                </a:extLst>
              </a:tr>
              <a:tr h="324000">
                <a:tc>
                  <a:txBody>
                    <a:bodyPr/>
                    <a:lstStyle/>
                    <a:p>
                      <a:pPr algn="ctr"/>
                      <a:r>
                        <a:rPr kumimoji="1" lang="ja-JP" altLang="en-US" sz="1800" dirty="0" smtClean="0"/>
                        <a:t>Ｈ２８</a:t>
                      </a:r>
                      <a:endParaRPr kumimoji="1" lang="ja-JP" altLang="en-US" sz="1800" dirty="0"/>
                    </a:p>
                  </a:txBody>
                  <a:tcPr/>
                </a:tc>
                <a:tc>
                  <a:txBody>
                    <a:bodyPr/>
                    <a:lstStyle/>
                    <a:p>
                      <a:pPr algn="ctr"/>
                      <a:r>
                        <a:rPr kumimoji="1" lang="ja-JP" altLang="en-US" sz="1800" dirty="0" smtClean="0"/>
                        <a:t>３２件</a:t>
                      </a:r>
                      <a:endParaRPr kumimoji="1" lang="ja-JP" altLang="en-US" sz="1800" dirty="0"/>
                    </a:p>
                  </a:txBody>
                  <a:tcPr/>
                </a:tc>
                <a:extLst>
                  <a:ext uri="{0D108BD9-81ED-4DB2-BD59-A6C34878D82A}">
                    <a16:rowId xmlns:a16="http://schemas.microsoft.com/office/drawing/2014/main" val="1769759160"/>
                  </a:ext>
                </a:extLst>
              </a:tr>
              <a:tr h="324000">
                <a:tc>
                  <a:txBody>
                    <a:bodyPr/>
                    <a:lstStyle/>
                    <a:p>
                      <a:pPr algn="ctr"/>
                      <a:r>
                        <a:rPr kumimoji="1" lang="ja-JP" altLang="en-US" sz="1800" b="1" dirty="0" smtClean="0"/>
                        <a:t>平均（／年）</a:t>
                      </a:r>
                      <a:endParaRPr kumimoji="1" lang="ja-JP" altLang="en-US" sz="1800" b="1" dirty="0"/>
                    </a:p>
                  </a:txBody>
                  <a:tcPr>
                    <a:solidFill>
                      <a:srgbClr val="FFFF99"/>
                    </a:solidFill>
                  </a:tcPr>
                </a:tc>
                <a:tc>
                  <a:txBody>
                    <a:bodyPr/>
                    <a:lstStyle/>
                    <a:p>
                      <a:pPr algn="ctr"/>
                      <a:r>
                        <a:rPr kumimoji="1" lang="ja-JP" altLang="en-US" sz="1800" b="1" dirty="0" smtClean="0"/>
                        <a:t>２３．３件</a:t>
                      </a:r>
                      <a:endParaRPr kumimoji="1" lang="ja-JP" altLang="en-US" sz="1800" b="1" dirty="0"/>
                    </a:p>
                  </a:txBody>
                  <a:tcPr>
                    <a:solidFill>
                      <a:srgbClr val="FFFF99"/>
                    </a:solidFill>
                  </a:tcPr>
                </a:tc>
                <a:extLst>
                  <a:ext uri="{0D108BD9-81ED-4DB2-BD59-A6C34878D82A}">
                    <a16:rowId xmlns:a16="http://schemas.microsoft.com/office/drawing/2014/main" val="829086345"/>
                  </a:ext>
                </a:extLst>
              </a:tr>
            </a:tbl>
          </a:graphicData>
        </a:graphic>
      </p:graphicFrame>
    </p:spTree>
    <p:extLst>
      <p:ext uri="{BB962C8B-B14F-4D97-AF65-F5344CB8AC3E}">
        <p14:creationId xmlns:p14="http://schemas.microsoft.com/office/powerpoint/2010/main" val="728976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DB306B-CB1A-4F92-AE18-14C2D5855DBA}" type="slidenum">
              <a:rPr kumimoji="1" lang="ja-JP" altLang="en-US" smtClean="0"/>
              <a:t>3</a:t>
            </a:fld>
            <a:endParaRPr kumimoji="1" lang="ja-JP" altLang="en-US"/>
          </a:p>
        </p:txBody>
      </p:sp>
      <p:sp>
        <p:nvSpPr>
          <p:cNvPr id="7" name="テキスト ボックス 6"/>
          <p:cNvSpPr txBox="1"/>
          <p:nvPr/>
        </p:nvSpPr>
        <p:spPr>
          <a:xfrm>
            <a:off x="121612" y="83845"/>
            <a:ext cx="7993688" cy="400110"/>
          </a:xfrm>
          <a:prstGeom prst="rect">
            <a:avLst/>
          </a:prstGeom>
          <a:noFill/>
        </p:spPr>
        <p:txBody>
          <a:bodyPr wrap="square" rtlCol="0">
            <a:spAutoFit/>
          </a:bodyPr>
          <a:lstStyle/>
          <a:p>
            <a:pPr lvl="0">
              <a:defRPr/>
            </a:pPr>
            <a:r>
              <a:rPr kumimoji="1" lang="en-US" altLang="ja-JP" sz="2000" b="1" dirty="0" smtClean="0">
                <a:solidFill>
                  <a:prstClr val="black"/>
                </a:solidFill>
                <a:latin typeface="Meiryo UI" panose="020B0604030504040204" pitchFamily="50" charset="-128"/>
                <a:ea typeface="Meiryo UI" panose="020B0604030504040204" pitchFamily="50" charset="-128"/>
              </a:rPr>
              <a:t>【 Plan 】</a:t>
            </a:r>
            <a:endParaRPr kumimoji="1" lang="ja-JP" altLang="en-US" sz="2000" b="1" dirty="0">
              <a:solidFill>
                <a:prstClr val="black"/>
              </a:solidFill>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2"/>
          <a:stretch>
            <a:fillRect/>
          </a:stretch>
        </p:blipFill>
        <p:spPr>
          <a:xfrm>
            <a:off x="260059" y="605119"/>
            <a:ext cx="8840773" cy="5334376"/>
          </a:xfrm>
          <a:prstGeom prst="rect">
            <a:avLst/>
          </a:prstGeom>
        </p:spPr>
      </p:pic>
    </p:spTree>
    <p:extLst>
      <p:ext uri="{BB962C8B-B14F-4D97-AF65-F5344CB8AC3E}">
        <p14:creationId xmlns:p14="http://schemas.microsoft.com/office/powerpoint/2010/main" val="52761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4</a:t>
            </a:fld>
            <a:endParaRPr kumimoji="1" lang="ja-JP" altLang="en-US"/>
          </a:p>
        </p:txBody>
      </p:sp>
      <p:sp>
        <p:nvSpPr>
          <p:cNvPr id="4" name="テキスト ボックス 3"/>
          <p:cNvSpPr txBox="1"/>
          <p:nvPr/>
        </p:nvSpPr>
        <p:spPr>
          <a:xfrm>
            <a:off x="644960" y="640691"/>
            <a:ext cx="8493094" cy="5686172"/>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（方向性）</a:t>
            </a:r>
            <a:endParaRPr kumimoji="1" lang="en-US" altLang="ja-JP" dirty="0" smtClean="0">
              <a:latin typeface="ＭＳ Ｐゴシック 本文"/>
            </a:endParaRPr>
          </a:p>
          <a:p>
            <a:pPr marL="87313" indent="-87313">
              <a:lnSpc>
                <a:spcPct val="150000"/>
              </a:lnSpc>
            </a:pPr>
            <a:r>
              <a:rPr kumimoji="1" lang="ja-JP" altLang="en-US" dirty="0">
                <a:latin typeface="ＭＳ Ｐゴシック 本文"/>
              </a:rPr>
              <a:t>■対象施設</a:t>
            </a:r>
            <a:endParaRPr kumimoji="1" lang="en-US" altLang="ja-JP" dirty="0">
              <a:latin typeface="ＭＳ Ｐゴシック 本文"/>
            </a:endParaRPr>
          </a:p>
          <a:p>
            <a:pPr marL="87313" indent="-87313">
              <a:lnSpc>
                <a:spcPct val="150000"/>
              </a:lnSpc>
            </a:pPr>
            <a:r>
              <a:rPr kumimoji="1" lang="ja-JP" altLang="en-US" dirty="0">
                <a:latin typeface="ＭＳ Ｐゴシック 本文"/>
              </a:rPr>
              <a:t>　・府公有財産台帳に「建物」若しくは「工作物」として登録されている（される）施設</a:t>
            </a:r>
            <a:endParaRPr kumimoji="1" lang="en-US" altLang="ja-JP" dirty="0">
              <a:latin typeface="ＭＳ Ｐゴシック 本文"/>
            </a:endParaRPr>
          </a:p>
          <a:p>
            <a:pPr>
              <a:lnSpc>
                <a:spcPts val="1500"/>
              </a:lnSpc>
            </a:pPr>
            <a:endParaRPr kumimoji="1" lang="en-US" altLang="ja-JP" dirty="0" smtClean="0">
              <a:latin typeface="ＭＳ Ｐゴシック 本文"/>
            </a:endParaRPr>
          </a:p>
          <a:p>
            <a:pPr marL="87313" indent="-87313">
              <a:lnSpc>
                <a:spcPct val="150000"/>
              </a:lnSpc>
            </a:pPr>
            <a:r>
              <a:rPr kumimoji="1" lang="ja-JP" altLang="en-US" dirty="0">
                <a:latin typeface="ＭＳ Ｐゴシック 本文"/>
              </a:rPr>
              <a:t>■対象とする事業規模等</a:t>
            </a:r>
            <a:endParaRPr kumimoji="1" lang="en-US" altLang="ja-JP" dirty="0">
              <a:latin typeface="ＭＳ Ｐゴシック 本文"/>
            </a:endParaRPr>
          </a:p>
          <a:p>
            <a:pPr marL="261938" indent="-261938">
              <a:lnSpc>
                <a:spcPct val="150000"/>
              </a:lnSpc>
            </a:pPr>
            <a:r>
              <a:rPr kumimoji="1" lang="ja-JP" altLang="en-US" dirty="0">
                <a:latin typeface="ＭＳ Ｐゴシック 本文"/>
              </a:rPr>
              <a:t>　・大阪府建設事業評価</a:t>
            </a:r>
            <a:r>
              <a:rPr kumimoji="1" lang="en-US" altLang="ja-JP" dirty="0">
                <a:latin typeface="ＭＳ Ｐゴシック 本文"/>
              </a:rPr>
              <a:t>※</a:t>
            </a:r>
            <a:r>
              <a:rPr kumimoji="1" lang="ja-JP" altLang="en-US" dirty="0">
                <a:latin typeface="ＭＳ Ｐゴシック 本文"/>
              </a:rPr>
              <a:t>に</a:t>
            </a:r>
            <a:r>
              <a:rPr kumimoji="1" lang="ja-JP" altLang="en-US" dirty="0" smtClean="0">
                <a:latin typeface="ＭＳ Ｐゴシック 本文"/>
              </a:rPr>
              <a:t>おいて評価</a:t>
            </a:r>
            <a:r>
              <a:rPr kumimoji="1" lang="ja-JP" altLang="en-US" dirty="0">
                <a:latin typeface="ＭＳ Ｐゴシック 本文"/>
              </a:rPr>
              <a:t>の対象となる</a:t>
            </a:r>
            <a:r>
              <a:rPr kumimoji="1" lang="ja-JP" altLang="en-US" dirty="0" smtClean="0">
                <a:latin typeface="ＭＳ Ｐゴシック 本文"/>
              </a:rPr>
              <a:t>事業</a:t>
            </a:r>
            <a:r>
              <a:rPr kumimoji="1" lang="ja-JP" altLang="en-US" dirty="0">
                <a:latin typeface="ＭＳ Ｐゴシック 本文"/>
              </a:rPr>
              <a:t>。ただし、地下構造物の築造</a:t>
            </a:r>
            <a:r>
              <a:rPr kumimoji="1" lang="ja-JP" altLang="en-US" dirty="0" smtClean="0">
                <a:latin typeface="ＭＳ Ｐゴシック 本文"/>
              </a:rPr>
              <a:t>等、</a:t>
            </a:r>
            <a:r>
              <a:rPr kumimoji="1" lang="ja-JP" altLang="en-US" dirty="0">
                <a:latin typeface="ＭＳ Ｐゴシック 本文"/>
              </a:rPr>
              <a:t>周辺景観への影響がない若しくは極めて小さい事業については対象外とする。</a:t>
            </a:r>
            <a:endParaRPr kumimoji="1" lang="en-US" altLang="ja-JP" dirty="0">
              <a:latin typeface="ＭＳ Ｐゴシック 本文"/>
            </a:endParaRPr>
          </a:p>
          <a:p>
            <a:pPr marL="87313" indent="-87313">
              <a:lnSpc>
                <a:spcPct val="150000"/>
              </a:lnSpc>
            </a:pPr>
            <a:r>
              <a:rPr kumimoji="1" lang="ja-JP" altLang="en-US" dirty="0">
                <a:latin typeface="ＭＳ Ｐゴシック 本文"/>
              </a:rPr>
              <a:t>　</a:t>
            </a:r>
            <a:endParaRPr kumimoji="1" lang="en-US" altLang="ja-JP" dirty="0" smtClean="0">
              <a:latin typeface="ＭＳ Ｐゴシック 本文"/>
            </a:endParaRPr>
          </a:p>
          <a:p>
            <a:pPr marL="87313" indent="-87313">
              <a:lnSpc>
                <a:spcPct val="150000"/>
              </a:lnSpc>
            </a:pPr>
            <a:endParaRPr kumimoji="1" lang="en-US" altLang="ja-JP" dirty="0">
              <a:latin typeface="ＭＳ Ｐゴシック 本文"/>
            </a:endParaRPr>
          </a:p>
          <a:p>
            <a:pPr marL="87313" indent="-87313">
              <a:lnSpc>
                <a:spcPct val="150000"/>
              </a:lnSpc>
            </a:pPr>
            <a:endParaRPr kumimoji="1" lang="en-US" altLang="ja-JP" dirty="0" smtClean="0">
              <a:latin typeface="ＭＳ Ｐゴシック 本文"/>
            </a:endParaRPr>
          </a:p>
          <a:p>
            <a:pPr marL="87313" indent="-87313">
              <a:lnSpc>
                <a:spcPct val="150000"/>
              </a:lnSpc>
            </a:pPr>
            <a:endParaRPr kumimoji="1" lang="en-US" altLang="ja-JP"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　</a:t>
            </a:r>
            <a:r>
              <a:rPr kumimoji="1" lang="en-US" altLang="ja-JP" dirty="0">
                <a:latin typeface="ＭＳ Ｐゴシック 本文"/>
              </a:rPr>
              <a:t>※</a:t>
            </a:r>
            <a:r>
              <a:rPr kumimoji="1" lang="ja-JP" altLang="en-US" dirty="0" smtClean="0">
                <a:latin typeface="ＭＳ Ｐゴシック 本文"/>
              </a:rPr>
              <a:t>事業</a:t>
            </a:r>
            <a:r>
              <a:rPr kumimoji="1" lang="ja-JP" altLang="en-US" dirty="0">
                <a:latin typeface="ＭＳ Ｐゴシック 本文"/>
              </a:rPr>
              <a:t>評価の対象外として記載のある</a:t>
            </a:r>
            <a:r>
              <a:rPr kumimoji="1" lang="ja-JP" altLang="ja-JP" dirty="0">
                <a:latin typeface="ＭＳ Ｐゴシック 本文"/>
              </a:rPr>
              <a:t>災害復旧</a:t>
            </a:r>
            <a:r>
              <a:rPr kumimoji="1" lang="ja-JP" altLang="en-US" dirty="0">
                <a:latin typeface="ＭＳ Ｐゴシック 本文"/>
              </a:rPr>
              <a:t>に係る</a:t>
            </a:r>
            <a:r>
              <a:rPr kumimoji="1" lang="ja-JP" altLang="ja-JP" dirty="0">
                <a:latin typeface="ＭＳ Ｐゴシック 本文"/>
              </a:rPr>
              <a:t>事業</a:t>
            </a:r>
            <a:r>
              <a:rPr kumimoji="1" lang="ja-JP" altLang="en-US" dirty="0">
                <a:latin typeface="ＭＳ Ｐゴシック 本文"/>
              </a:rPr>
              <a:t>のうち、</a:t>
            </a:r>
            <a:endParaRPr kumimoji="1" lang="en-US" altLang="ja-JP" dirty="0">
              <a:latin typeface="ＭＳ Ｐゴシック 本文"/>
            </a:endParaRPr>
          </a:p>
          <a:p>
            <a:pPr marL="87313" indent="-87313">
              <a:lnSpc>
                <a:spcPct val="150000"/>
              </a:lnSpc>
            </a:pPr>
            <a:r>
              <a:rPr kumimoji="1" lang="ja-JP" altLang="en-US" dirty="0">
                <a:latin typeface="ＭＳ Ｐゴシック 本文"/>
              </a:rPr>
              <a:t>　　　</a:t>
            </a:r>
            <a:r>
              <a:rPr kumimoji="1" lang="ja-JP" altLang="en-US" dirty="0" smtClean="0">
                <a:latin typeface="ＭＳ Ｐゴシック 本文"/>
              </a:rPr>
              <a:t>　「</a:t>
            </a:r>
            <a:r>
              <a:rPr kumimoji="1" lang="ja-JP" altLang="ja-JP" dirty="0" smtClean="0">
                <a:latin typeface="ＭＳ Ｐゴシック 本文"/>
              </a:rPr>
              <a:t>本設</a:t>
            </a:r>
            <a:r>
              <a:rPr kumimoji="1" lang="ja-JP" altLang="en-US" dirty="0" smtClean="0">
                <a:latin typeface="ＭＳ Ｐゴシック 本文"/>
              </a:rPr>
              <a:t>」</a:t>
            </a:r>
            <a:r>
              <a:rPr kumimoji="1" lang="ja-JP" altLang="ja-JP" dirty="0" smtClean="0">
                <a:latin typeface="ＭＳ Ｐゴシック 本文"/>
              </a:rPr>
              <a:t>、</a:t>
            </a:r>
            <a:r>
              <a:rPr kumimoji="1" lang="ja-JP" altLang="en-US" dirty="0" smtClean="0">
                <a:latin typeface="ＭＳ Ｐゴシック 本文"/>
              </a:rPr>
              <a:t>「</a:t>
            </a:r>
            <a:r>
              <a:rPr kumimoji="1" lang="ja-JP" altLang="ja-JP" dirty="0" smtClean="0">
                <a:latin typeface="ＭＳ Ｐゴシック 本文"/>
              </a:rPr>
              <a:t>復興</a:t>
            </a:r>
            <a:r>
              <a:rPr kumimoji="1" lang="ja-JP" altLang="en-US" dirty="0" smtClean="0">
                <a:latin typeface="ＭＳ Ｐゴシック 本文"/>
              </a:rPr>
              <a:t>」</a:t>
            </a:r>
            <a:r>
              <a:rPr kumimoji="1" lang="ja-JP" altLang="ja-JP" dirty="0" smtClean="0">
                <a:latin typeface="ＭＳ Ｐゴシック 本文"/>
              </a:rPr>
              <a:t>など</a:t>
            </a:r>
            <a:r>
              <a:rPr kumimoji="1" lang="ja-JP" altLang="en-US" dirty="0" smtClean="0">
                <a:latin typeface="ＭＳ Ｐゴシック 本文"/>
              </a:rPr>
              <a:t>に</a:t>
            </a:r>
            <a:r>
              <a:rPr kumimoji="1" lang="ja-JP" altLang="en-US" dirty="0">
                <a:latin typeface="ＭＳ Ｐゴシック 本文"/>
              </a:rPr>
              <a:t>該当するものは、本</a:t>
            </a:r>
            <a:r>
              <a:rPr kumimoji="1" lang="en-US" altLang="ja-JP" dirty="0">
                <a:latin typeface="ＭＳ Ｐゴシック 本文"/>
              </a:rPr>
              <a:t>PDCA</a:t>
            </a:r>
            <a:r>
              <a:rPr kumimoji="1" lang="ja-JP" altLang="en-US" dirty="0">
                <a:latin typeface="ＭＳ Ｐゴシック 本文"/>
              </a:rPr>
              <a:t>制度の対象と</a:t>
            </a:r>
            <a:r>
              <a:rPr kumimoji="1" lang="ja-JP" altLang="en-US" dirty="0" smtClean="0">
                <a:latin typeface="ＭＳ Ｐゴシック 本文"/>
              </a:rPr>
              <a:t>する</a:t>
            </a:r>
            <a:endParaRPr kumimoji="1" lang="ja-JP" altLang="ja-JP" dirty="0">
              <a:latin typeface="ＭＳ Ｐゴシック 本文"/>
            </a:endParaRPr>
          </a:p>
          <a:p>
            <a:pPr marL="87313" indent="-87313">
              <a:lnSpc>
                <a:spcPct val="150000"/>
              </a:lnSpc>
            </a:pPr>
            <a:r>
              <a:rPr kumimoji="1" lang="ja-JP" altLang="en-US" dirty="0">
                <a:latin typeface="ＭＳ Ｐゴシック 本文"/>
              </a:rPr>
              <a:t>　・景観行政団体へ景観に関する届出を行う必要のある事業</a:t>
            </a:r>
            <a:endParaRPr kumimoji="1" lang="en-US" altLang="ja-JP" dirty="0">
              <a:latin typeface="ＭＳ Ｐゴシック 本文"/>
            </a:endParaRPr>
          </a:p>
        </p:txBody>
      </p:sp>
      <p:sp>
        <p:nvSpPr>
          <p:cNvPr id="7" name="テキスト ボックス 6"/>
          <p:cNvSpPr txBox="1"/>
          <p:nvPr/>
        </p:nvSpPr>
        <p:spPr>
          <a:xfrm>
            <a:off x="900352" y="3409816"/>
            <a:ext cx="7847840" cy="1554272"/>
          </a:xfrm>
          <a:prstGeom prst="rect">
            <a:avLst/>
          </a:prstGeom>
          <a:noFill/>
          <a:ln>
            <a:solidFill>
              <a:schemeClr val="tx1"/>
            </a:solidFill>
            <a:prstDash val="dash"/>
          </a:ln>
        </p:spPr>
        <p:txBody>
          <a:bodyPr wrap="square" rtlCol="0">
            <a:spAutoFit/>
          </a:bodyPr>
          <a:lstStyle/>
          <a:p>
            <a:r>
              <a:rPr kumimoji="1" lang="ja-JP" altLang="en-US" sz="1600" b="1" u="sng" dirty="0" smtClean="0">
                <a:latin typeface="ＭＳ Ｐゴシック 本文"/>
              </a:rPr>
              <a:t>（</a:t>
            </a:r>
            <a:r>
              <a:rPr kumimoji="1" lang="en-US" altLang="ja-JP" sz="1600" b="1" u="sng" dirty="0" smtClean="0">
                <a:latin typeface="ＭＳ Ｐゴシック 本文"/>
              </a:rPr>
              <a:t>※</a:t>
            </a:r>
            <a:r>
              <a:rPr kumimoji="1" lang="ja-JP" altLang="en-US" sz="1600" b="1" u="sng" dirty="0" smtClean="0">
                <a:latin typeface="ＭＳ Ｐゴシック 本文"/>
              </a:rPr>
              <a:t>）大阪府建設事業評価</a:t>
            </a:r>
            <a:endParaRPr kumimoji="1" lang="en-US" altLang="ja-JP" sz="1600" b="1" u="sng" dirty="0" smtClean="0">
              <a:latin typeface="ＭＳ Ｐゴシック 本文"/>
            </a:endParaRPr>
          </a:p>
          <a:p>
            <a:pPr marL="712788" indent="-712788">
              <a:lnSpc>
                <a:spcPts val="300"/>
              </a:lnSpc>
            </a:pPr>
            <a:endParaRPr kumimoji="1" lang="en-US" altLang="ja-JP" sz="1600"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sz="1600" dirty="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sz="1600" dirty="0" smtClean="0">
              <a:latin typeface="ＭＳ 明朝" panose="02020609040205080304" pitchFamily="17" charset="-128"/>
              <a:ea typeface="ＭＳ 明朝" panose="02020609040205080304" pitchFamily="17" charset="-128"/>
            </a:endParaRPr>
          </a:p>
          <a:p>
            <a:pPr marL="712788" indent="-712788"/>
            <a:r>
              <a:rPr kumimoji="1" lang="ja-JP" altLang="en-US" sz="1600" dirty="0" smtClean="0">
                <a:latin typeface="ＭＳ 明朝" panose="02020609040205080304" pitchFamily="17" charset="-128"/>
                <a:ea typeface="ＭＳ 明朝" panose="02020609040205080304" pitchFamily="17" charset="-128"/>
              </a:rPr>
              <a:t>（対象）  建設</a:t>
            </a:r>
            <a:r>
              <a:rPr kumimoji="1" lang="ja-JP" altLang="en-US" sz="1600" dirty="0">
                <a:latin typeface="ＭＳ 明朝" panose="02020609040205080304" pitchFamily="17" charset="-128"/>
                <a:ea typeface="ＭＳ 明朝" panose="02020609040205080304" pitchFamily="17" charset="-128"/>
              </a:rPr>
              <a:t>事業評価は、府又は府が設立する地方独立行政法人が実施する建設事業（総事業費１億円以上の事業に限る。ただし、災害復旧、補修、改修及び維持管理に係るものを除く。）を対象とする</a:t>
            </a:r>
            <a:r>
              <a:rPr kumimoji="1" lang="ja-JP" altLang="en-US" sz="1600" dirty="0" smtClean="0">
                <a:latin typeface="ＭＳ 明朝" panose="02020609040205080304" pitchFamily="17" charset="-128"/>
                <a:ea typeface="ＭＳ 明朝" panose="02020609040205080304" pitchFamily="17" charset="-128"/>
              </a:rPr>
              <a:t>。</a:t>
            </a:r>
            <a:endParaRPr kumimoji="1" lang="en-US" altLang="ja-JP" sz="1600"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sz="1600"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sz="1600"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sz="1600" dirty="0" smtClean="0">
              <a:latin typeface="ＭＳ 明朝" panose="02020609040205080304" pitchFamily="17" charset="-128"/>
              <a:ea typeface="ＭＳ 明朝" panose="02020609040205080304" pitchFamily="17" charset="-128"/>
            </a:endParaRPr>
          </a:p>
          <a:p>
            <a:pPr algn="r"/>
            <a:r>
              <a:rPr kumimoji="1" lang="ja-JP" altLang="en-US" sz="1600" dirty="0" smtClean="0">
                <a:latin typeface="+mn-ea"/>
              </a:rPr>
              <a:t>「</a:t>
            </a:r>
            <a:r>
              <a:rPr kumimoji="1" lang="zh-TW" altLang="en-US" sz="1600" dirty="0">
                <a:latin typeface="+mn-ea"/>
              </a:rPr>
              <a:t>大阪府建設事業評価実施要綱</a:t>
            </a:r>
            <a:r>
              <a:rPr kumimoji="1" lang="ja-JP" altLang="en-US" sz="1600" dirty="0" smtClean="0">
                <a:latin typeface="+mn-ea"/>
              </a:rPr>
              <a:t>」より</a:t>
            </a:r>
            <a:endParaRPr kumimoji="1" lang="en-US" altLang="ja-JP" sz="1600" dirty="0" smtClean="0">
              <a:latin typeface="+mn-ea"/>
            </a:endParaRPr>
          </a:p>
        </p:txBody>
      </p:sp>
      <p:sp>
        <p:nvSpPr>
          <p:cNvPr id="8" name="テキスト ボックス 7"/>
          <p:cNvSpPr txBox="1"/>
          <p:nvPr/>
        </p:nvSpPr>
        <p:spPr>
          <a:xfrm>
            <a:off x="320148" y="227798"/>
            <a:ext cx="7993688" cy="400110"/>
          </a:xfrm>
          <a:prstGeom prst="rect">
            <a:avLst/>
          </a:prstGeom>
          <a:noFill/>
        </p:spPr>
        <p:txBody>
          <a:bodyPr wrap="square" rtlCol="0">
            <a:spAutoFit/>
          </a:bodyPr>
          <a:lstStyle/>
          <a:p>
            <a:pPr lvl="0">
              <a:defRPr/>
            </a:pPr>
            <a:r>
              <a:rPr kumimoji="1" lang="en-US" altLang="ja-JP" sz="2000" b="1" u="sng" dirty="0" smtClean="0">
                <a:solidFill>
                  <a:prstClr val="black"/>
                </a:solidFill>
                <a:latin typeface="Meiryo UI" panose="020B0604030504040204" pitchFamily="50" charset="-128"/>
                <a:ea typeface="Meiryo UI" panose="020B0604030504040204" pitchFamily="50" charset="-128"/>
              </a:rPr>
              <a:t>PDCA</a:t>
            </a:r>
            <a:r>
              <a:rPr kumimoji="1" lang="ja-JP" altLang="en-US" sz="2000" b="1" u="sng" dirty="0" smtClean="0">
                <a:solidFill>
                  <a:prstClr val="black"/>
                </a:solidFill>
                <a:latin typeface="Meiryo UI" panose="020B0604030504040204" pitchFamily="50" charset="-128"/>
                <a:ea typeface="Meiryo UI" panose="020B0604030504040204" pitchFamily="50" charset="-128"/>
              </a:rPr>
              <a:t>サイクル制度の対象事業（＝景観形成の目標を立てる事業）：①</a:t>
            </a:r>
            <a:endParaRPr kumimoji="1" lang="en-US" altLang="ja-JP" sz="2000" b="1" u="sng" dirty="0" smtClean="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7582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461815" y="227094"/>
            <a:ext cx="7993688" cy="400110"/>
          </a:xfrm>
          <a:prstGeom prst="rect">
            <a:avLst/>
          </a:prstGeom>
          <a:noFill/>
        </p:spPr>
        <p:txBody>
          <a:bodyPr wrap="square" rtlCol="0">
            <a:spAutoFit/>
          </a:bodyPr>
          <a:lstStyle/>
          <a:p>
            <a:pPr lvl="0">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アドバイザー</a:t>
            </a:r>
            <a:r>
              <a:rPr kumimoji="1" lang="ja-JP" altLang="en-US" sz="2000" b="1" u="sng" dirty="0" smtClean="0">
                <a:latin typeface="Meiryo UI" panose="020B0604030504040204" pitchFamily="50" charset="-128"/>
                <a:ea typeface="Meiryo UI" panose="020B0604030504040204" pitchFamily="50" charset="-128"/>
              </a:rPr>
              <a:t>会議の対象事業　：④</a:t>
            </a:r>
            <a:endParaRPr kumimoji="1" lang="ja-JP" altLang="en-US" sz="2000" b="1" u="sng"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5</a:t>
            </a:fld>
            <a:endParaRPr kumimoji="1" lang="ja-JP" altLang="en-US"/>
          </a:p>
        </p:txBody>
      </p:sp>
      <p:sp>
        <p:nvSpPr>
          <p:cNvPr id="8" name="テキスト ボックス 7"/>
          <p:cNvSpPr txBox="1"/>
          <p:nvPr/>
        </p:nvSpPr>
        <p:spPr>
          <a:xfrm>
            <a:off x="650906" y="640651"/>
            <a:ext cx="8049341" cy="5078313"/>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■景観アドバイザー会議に諮る事業数（１年間あたり）</a:t>
            </a:r>
            <a:endParaRPr kumimoji="1" lang="en-US" altLang="ja-JP"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・「義務」とするものと「希望」によるものを</a:t>
            </a:r>
            <a:r>
              <a:rPr kumimoji="1" lang="ja-JP" altLang="en-US" dirty="0" smtClean="0">
                <a:latin typeface="ＭＳ Ｐゴシック 本文"/>
              </a:rPr>
              <a:t>合わせて、</a:t>
            </a:r>
            <a:endParaRPr kumimoji="1" lang="en-US" altLang="ja-JP" dirty="0">
              <a:latin typeface="ＭＳ Ｐゴシック 本文"/>
            </a:endParaRPr>
          </a:p>
          <a:p>
            <a:pPr marL="87313" indent="-87313">
              <a:lnSpc>
                <a:spcPct val="150000"/>
              </a:lnSpc>
            </a:pPr>
            <a:r>
              <a:rPr kumimoji="1" lang="ja-JP" altLang="en-US" dirty="0" smtClean="0">
                <a:latin typeface="ＭＳ Ｐゴシック 本文"/>
              </a:rPr>
              <a:t>　　１年間あたり６～１２件を</a:t>
            </a:r>
            <a:r>
              <a:rPr kumimoji="1" lang="ja-JP" altLang="en-US" dirty="0">
                <a:latin typeface="ＭＳ Ｐゴシック 本文"/>
              </a:rPr>
              <a:t>目安</a:t>
            </a:r>
            <a:r>
              <a:rPr kumimoji="1" lang="ja-JP" altLang="en-US" dirty="0" smtClean="0">
                <a:latin typeface="ＭＳ Ｐゴシック 本文"/>
              </a:rPr>
              <a:t>とし、事業内容に応じて調整することとする</a:t>
            </a:r>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■対象事業</a:t>
            </a:r>
            <a:endParaRPr kumimoji="1" lang="en-US" altLang="ja-JP" dirty="0">
              <a:latin typeface="ＭＳ Ｐゴシック 本文"/>
            </a:endParaRPr>
          </a:p>
          <a:p>
            <a:pPr marL="261938" indent="-261938">
              <a:lnSpc>
                <a:spcPct val="150000"/>
              </a:lnSpc>
            </a:pPr>
            <a:r>
              <a:rPr kumimoji="1" lang="ja-JP" altLang="en-US" dirty="0" smtClean="0">
                <a:latin typeface="ＭＳ Ｐゴシック 本文"/>
              </a:rPr>
              <a:t>（１）「義務」とするもの</a:t>
            </a:r>
            <a:endParaRPr kumimoji="1" lang="en-US" altLang="ja-JP" dirty="0" smtClean="0">
              <a:latin typeface="ＭＳ Ｐゴシック 本文"/>
            </a:endParaRPr>
          </a:p>
          <a:p>
            <a:pPr marL="261938" indent="-261938">
              <a:lnSpc>
                <a:spcPct val="150000"/>
              </a:lnSpc>
            </a:pPr>
            <a:r>
              <a:rPr kumimoji="1" lang="ja-JP" altLang="en-US" dirty="0" smtClean="0">
                <a:latin typeface="ＭＳ Ｐゴシック 本文"/>
              </a:rPr>
              <a:t>　・大阪府建設事業評価の評価対象かつ、全体事業費１０億円以上の事業</a:t>
            </a:r>
            <a:endParaRPr kumimoji="1" lang="en-US" altLang="ja-JP" dirty="0" smtClean="0">
              <a:latin typeface="ＭＳ Ｐゴシック 本文"/>
            </a:endParaRPr>
          </a:p>
          <a:p>
            <a:pPr marL="261938" indent="-261938">
              <a:lnSpc>
                <a:spcPct val="150000"/>
              </a:lnSpc>
            </a:pPr>
            <a:r>
              <a:rPr kumimoji="1" lang="ja-JP" altLang="en-US" dirty="0" smtClean="0">
                <a:latin typeface="ＭＳ Ｐゴシック 本文"/>
              </a:rPr>
              <a:t>　・景観形成上の影響が大きいと想定される事業</a:t>
            </a:r>
            <a:endParaRPr kumimoji="1" lang="en-US" altLang="ja-JP" dirty="0" smtClean="0">
              <a:latin typeface="ＭＳ Ｐゴシック 本文"/>
            </a:endParaRPr>
          </a:p>
          <a:p>
            <a:pPr marL="261938" indent="-261938">
              <a:lnSpc>
                <a:spcPct val="150000"/>
              </a:lnSpc>
            </a:pPr>
            <a:r>
              <a:rPr kumimoji="1" lang="ja-JP" altLang="en-US" dirty="0" smtClean="0">
                <a:latin typeface="ＭＳ Ｐゴシック 本文"/>
              </a:rPr>
              <a:t>（２）「希望」によるもの</a:t>
            </a:r>
            <a:endParaRPr kumimoji="1" lang="en-US" altLang="ja-JP" dirty="0" smtClean="0">
              <a:latin typeface="ＭＳ Ｐゴシック 本文"/>
            </a:endParaRPr>
          </a:p>
          <a:p>
            <a:pPr marL="87313" indent="-87313">
              <a:lnSpc>
                <a:spcPct val="150000"/>
              </a:lnSpc>
            </a:pPr>
            <a:r>
              <a:rPr kumimoji="1" lang="ja-JP" altLang="en-US" dirty="0">
                <a:latin typeface="ＭＳ Ｐゴシック 本文"/>
              </a:rPr>
              <a:t>　</a:t>
            </a:r>
            <a:r>
              <a:rPr kumimoji="1" lang="ja-JP" altLang="en-US" dirty="0" smtClean="0">
                <a:latin typeface="ＭＳ Ｐゴシック 本文"/>
              </a:rPr>
              <a:t>・事業規模によらず、事業課より希望のあった事業を対象とする</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a:t>
            </a:r>
            <a:r>
              <a:rPr kumimoji="1" lang="en-US" altLang="ja-JP" dirty="0" smtClean="0">
                <a:latin typeface="ＭＳ Ｐゴシック 本文"/>
              </a:rPr>
              <a:t>※</a:t>
            </a:r>
            <a:r>
              <a:rPr kumimoji="1" lang="ja-JP" altLang="en-US" dirty="0" smtClean="0">
                <a:latin typeface="ＭＳ Ｐゴシック 本文"/>
              </a:rPr>
              <a:t>ただし、対応可能な件数を上回る希望があった場合には、景観形成上の影響が大きいと景観部局が判断する事業を優先的に対象とする</a:t>
            </a:r>
            <a:endParaRPr kumimoji="1" lang="en-US" altLang="ja-JP" dirty="0" smtClean="0">
              <a:latin typeface="ＭＳ Ｐゴシック 本文"/>
            </a:endParaRPr>
          </a:p>
        </p:txBody>
      </p:sp>
    </p:spTree>
    <p:extLst>
      <p:ext uri="{BB962C8B-B14F-4D97-AF65-F5344CB8AC3E}">
        <p14:creationId xmlns:p14="http://schemas.microsoft.com/office/powerpoint/2010/main" val="3310013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650906" y="640651"/>
            <a:ext cx="8049341" cy="4662815"/>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a:latin typeface="ＭＳ Ｐゴシック 本文"/>
              </a:rPr>
              <a:t>■大阪府公共事業景観形成指針の周知</a:t>
            </a:r>
          </a:p>
          <a:p>
            <a:pPr marL="268288" indent="-268288">
              <a:lnSpc>
                <a:spcPct val="150000"/>
              </a:lnSpc>
            </a:pPr>
            <a:r>
              <a:rPr kumimoji="1" lang="ja-JP" altLang="en-US" dirty="0" smtClean="0">
                <a:latin typeface="ＭＳ Ｐゴシック 本文"/>
              </a:rPr>
              <a:t>　・</a:t>
            </a:r>
            <a:r>
              <a:rPr kumimoji="1" lang="ja-JP" altLang="en-US" dirty="0">
                <a:latin typeface="ＭＳ Ｐゴシック 本文"/>
              </a:rPr>
              <a:t>各部局の窓口となる担当課を通じて、定期的に周知を行うとともに、庁内ポータルサイト等を活用した周知に取り組む</a:t>
            </a:r>
          </a:p>
          <a:p>
            <a:pPr marL="87313" indent="-87313">
              <a:lnSpc>
                <a:spcPct val="150000"/>
              </a:lnSpc>
            </a:pPr>
            <a:endParaRPr kumimoji="1" lang="ja-JP" altLang="en-US" dirty="0">
              <a:latin typeface="ＭＳ Ｐゴシック 本文"/>
            </a:endParaRPr>
          </a:p>
          <a:p>
            <a:pPr marL="87313" indent="-87313">
              <a:lnSpc>
                <a:spcPct val="150000"/>
              </a:lnSpc>
            </a:pPr>
            <a:r>
              <a:rPr kumimoji="1" lang="ja-JP" altLang="en-US" dirty="0">
                <a:latin typeface="ＭＳ Ｐゴシック 本文"/>
              </a:rPr>
              <a:t>■</a:t>
            </a:r>
            <a:r>
              <a:rPr kumimoji="1" lang="ja-JP" altLang="en-US" dirty="0" smtClean="0">
                <a:latin typeface="ＭＳ Ｐゴシック 本文"/>
              </a:rPr>
              <a:t>事前相談における対応</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事業位置の景観行政団体や、景観に関する指針や</a:t>
            </a:r>
            <a:r>
              <a:rPr kumimoji="1" lang="ja-JP" altLang="en-US" dirty="0" smtClean="0">
                <a:latin typeface="ＭＳ Ｐゴシック 本文"/>
              </a:rPr>
              <a:t>方針の説明</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市町村の景観</a:t>
            </a:r>
            <a:r>
              <a:rPr kumimoji="1" lang="ja-JP" altLang="en-US" dirty="0" smtClean="0">
                <a:latin typeface="ＭＳ Ｐゴシック 本文"/>
              </a:rPr>
              <a:t>窓口の紹介</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府の景観配慮に関する取組み（アドバイザー制度等</a:t>
            </a:r>
            <a:r>
              <a:rPr kumimoji="1" lang="ja-JP" altLang="en-US" dirty="0" smtClean="0">
                <a:latin typeface="ＭＳ Ｐゴシック 本文"/>
              </a:rPr>
              <a:t>）の紹介</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参考となる景観に配慮された</a:t>
            </a:r>
            <a:r>
              <a:rPr kumimoji="1" lang="ja-JP" altLang="en-US" dirty="0" smtClean="0">
                <a:latin typeface="ＭＳ Ｐゴシック 本文"/>
              </a:rPr>
              <a:t>事例の紹介</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その他、事業課の要望に応じて適宜</a:t>
            </a:r>
            <a:r>
              <a:rPr kumimoji="1" lang="ja-JP" altLang="en-US" dirty="0" smtClean="0">
                <a:latin typeface="ＭＳ Ｐゴシック 本文"/>
              </a:rPr>
              <a:t>対応する</a:t>
            </a:r>
            <a:endParaRPr kumimoji="1" lang="ja-JP" altLang="en-US" dirty="0">
              <a:latin typeface="ＭＳ Ｐゴシック 本文"/>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6</a:t>
            </a:fld>
            <a:endParaRPr kumimoji="1" lang="ja-JP" altLang="en-US"/>
          </a:p>
        </p:txBody>
      </p:sp>
      <p:sp>
        <p:nvSpPr>
          <p:cNvPr id="5" name="テキスト ボックス 4"/>
          <p:cNvSpPr txBox="1"/>
          <p:nvPr/>
        </p:nvSpPr>
        <p:spPr>
          <a:xfrm>
            <a:off x="410299" y="240541"/>
            <a:ext cx="7993688" cy="400110"/>
          </a:xfrm>
          <a:prstGeom prst="rect">
            <a:avLst/>
          </a:prstGeom>
          <a:noFill/>
        </p:spPr>
        <p:txBody>
          <a:bodyPr wrap="square" rtlCol="0">
            <a:spAutoFit/>
          </a:bodyPr>
          <a:lstStyle/>
          <a:p>
            <a:pPr lvl="0">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部局による景観配慮の働きかけの</a:t>
            </a:r>
            <a:r>
              <a:rPr kumimoji="1" lang="ja-JP" altLang="en-US" sz="2000" b="1" u="sng" dirty="0" smtClean="0">
                <a:solidFill>
                  <a:prstClr val="black"/>
                </a:solidFill>
                <a:latin typeface="Meiryo UI" panose="020B0604030504040204" pitchFamily="50" charset="-128"/>
                <a:ea typeface="Meiryo UI" panose="020B0604030504040204" pitchFamily="50" charset="-128"/>
              </a:rPr>
              <a:t>内容　：②</a:t>
            </a:r>
            <a:endParaRPr kumimoji="1" lang="ja-JP" altLang="en-US" sz="2000" b="1" u="sng"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3754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143508" y="4085845"/>
            <a:ext cx="2653664" cy="12280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143508" y="2578569"/>
            <a:ext cx="2653664" cy="122804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43508" y="1125070"/>
            <a:ext cx="2653664" cy="11718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曲折矢印 1"/>
          <p:cNvSpPr/>
          <p:nvPr/>
        </p:nvSpPr>
        <p:spPr>
          <a:xfrm rot="10800000">
            <a:off x="6229252" y="5488175"/>
            <a:ext cx="1640541" cy="101018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正方形/長方形 41"/>
          <p:cNvSpPr/>
          <p:nvPr/>
        </p:nvSpPr>
        <p:spPr>
          <a:xfrm>
            <a:off x="6553249" y="4065914"/>
            <a:ext cx="2523159" cy="15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43508" y="4133317"/>
            <a:ext cx="2734346" cy="954107"/>
          </a:xfrm>
          <a:prstGeom prst="rect">
            <a:avLst/>
          </a:prstGeom>
          <a:noFill/>
          <a:ln>
            <a:noFill/>
          </a:ln>
        </p:spPr>
        <p:txBody>
          <a:bodyPr wrap="square" rtlCol="0">
            <a:spAutoFit/>
          </a:bodyPr>
          <a:lstStyle/>
          <a:p>
            <a:pPr>
              <a:spcAft>
                <a:spcPts val="600"/>
              </a:spcAft>
            </a:pPr>
            <a:r>
              <a:rPr kumimoji="1" lang="ja-JP" altLang="en-US" b="1" u="sng" dirty="0" smtClean="0"/>
              <a:t>実施設計段階</a:t>
            </a:r>
            <a:endParaRPr kumimoji="1" lang="en-US" altLang="ja-JP" b="1" u="sng" dirty="0" smtClean="0"/>
          </a:p>
          <a:p>
            <a:r>
              <a:rPr kumimoji="1" lang="ja-JP" altLang="en-US" sz="1100" dirty="0" smtClean="0"/>
              <a:t>　外壁や屋根の素材</a:t>
            </a:r>
            <a:endParaRPr kumimoji="1" lang="en-US" altLang="ja-JP" sz="1100" dirty="0" smtClean="0"/>
          </a:p>
          <a:p>
            <a:r>
              <a:rPr kumimoji="1" lang="ja-JP" altLang="en-US" sz="1100" dirty="0"/>
              <a:t>　</a:t>
            </a:r>
            <a:r>
              <a:rPr kumimoji="1" lang="ja-JP" altLang="en-US" sz="1100" dirty="0" smtClean="0"/>
              <a:t>表面の仕上げ　　など</a:t>
            </a:r>
            <a:endParaRPr kumimoji="1" lang="en-US" altLang="ja-JP" sz="1100" dirty="0" smtClean="0"/>
          </a:p>
          <a:p>
            <a:r>
              <a:rPr kumimoji="1" lang="ja-JP" altLang="en-US" sz="1100" dirty="0" smtClean="0"/>
              <a:t>　⇒構造物の</a:t>
            </a:r>
            <a:r>
              <a:rPr kumimoji="1" lang="ja-JP" altLang="en-US" sz="1100" b="1" u="sng" dirty="0" smtClean="0"/>
              <a:t>近景</a:t>
            </a:r>
            <a:r>
              <a:rPr kumimoji="1" lang="ja-JP" altLang="en-US" sz="1100" dirty="0" smtClean="0"/>
              <a:t>を決定する要素</a:t>
            </a:r>
            <a:endParaRPr kumimoji="1" lang="ja-JP" altLang="en-US" sz="1100" dirty="0"/>
          </a:p>
        </p:txBody>
      </p:sp>
      <p:sp>
        <p:nvSpPr>
          <p:cNvPr id="12" name="テキスト ボックス 11"/>
          <p:cNvSpPr txBox="1"/>
          <p:nvPr/>
        </p:nvSpPr>
        <p:spPr>
          <a:xfrm>
            <a:off x="2824066" y="2616567"/>
            <a:ext cx="3544891" cy="861774"/>
          </a:xfrm>
          <a:prstGeom prst="rect">
            <a:avLst/>
          </a:prstGeom>
          <a:noFill/>
          <a:ln>
            <a:noFill/>
          </a:ln>
        </p:spPr>
        <p:txBody>
          <a:bodyPr wrap="square" rtlCol="0">
            <a:spAutoFit/>
          </a:bodyPr>
          <a:lstStyle/>
          <a:p>
            <a:r>
              <a:rPr kumimoji="1" lang="ja-JP" altLang="en-US" b="1" u="sng" dirty="0" smtClean="0"/>
              <a:t>景観形成指針への対応</a:t>
            </a:r>
            <a:endParaRPr kumimoji="1" lang="en-US" altLang="ja-JP" b="1" u="sng" dirty="0" smtClean="0"/>
          </a:p>
          <a:p>
            <a:pPr>
              <a:spcBef>
                <a:spcPts val="600"/>
              </a:spcBef>
            </a:pPr>
            <a:r>
              <a:rPr kumimoji="1" lang="ja-JP" altLang="en-US" sz="1100" dirty="0" smtClean="0"/>
              <a:t>　・景観形成指針のうち、計画施設に該当</a:t>
            </a:r>
            <a:endParaRPr kumimoji="1" lang="en-US" altLang="ja-JP" sz="1100" dirty="0" smtClean="0"/>
          </a:p>
          <a:p>
            <a:pPr>
              <a:spcBef>
                <a:spcPts val="600"/>
              </a:spcBef>
            </a:pPr>
            <a:r>
              <a:rPr kumimoji="1" lang="ja-JP" altLang="en-US" sz="1100" dirty="0"/>
              <a:t>　 </a:t>
            </a:r>
            <a:r>
              <a:rPr kumimoji="1" lang="ja-JP" altLang="en-US" sz="1100" dirty="0" smtClean="0"/>
              <a:t>する指針の各項目</a:t>
            </a:r>
            <a:endParaRPr kumimoji="1" lang="en-US" altLang="ja-JP" sz="1400" dirty="0" smtClean="0"/>
          </a:p>
        </p:txBody>
      </p:sp>
      <p:sp>
        <p:nvSpPr>
          <p:cNvPr id="14" name="テキスト ボックス 13"/>
          <p:cNvSpPr txBox="1"/>
          <p:nvPr/>
        </p:nvSpPr>
        <p:spPr>
          <a:xfrm>
            <a:off x="143508" y="2617346"/>
            <a:ext cx="2734346" cy="969496"/>
          </a:xfrm>
          <a:prstGeom prst="rect">
            <a:avLst/>
          </a:prstGeom>
          <a:noFill/>
          <a:ln>
            <a:noFill/>
          </a:ln>
        </p:spPr>
        <p:txBody>
          <a:bodyPr wrap="square" rtlCol="0">
            <a:spAutoFit/>
          </a:bodyPr>
          <a:lstStyle/>
          <a:p>
            <a:pPr>
              <a:spcAft>
                <a:spcPts val="600"/>
              </a:spcAft>
            </a:pPr>
            <a:r>
              <a:rPr kumimoji="1" lang="ja-JP" altLang="en-US" b="1" u="sng" dirty="0" smtClean="0"/>
              <a:t>基本設計段階</a:t>
            </a:r>
            <a:endParaRPr kumimoji="1" lang="en-US" altLang="ja-JP" b="1" u="sng" dirty="0" smtClean="0"/>
          </a:p>
          <a:p>
            <a:r>
              <a:rPr kumimoji="1" lang="ja-JP" altLang="en-US" sz="1100" dirty="0" smtClean="0"/>
              <a:t>　構造物の色味</a:t>
            </a:r>
            <a:endParaRPr kumimoji="1" lang="en-US" altLang="ja-JP" sz="1100" dirty="0" smtClean="0"/>
          </a:p>
          <a:p>
            <a:r>
              <a:rPr kumimoji="1" lang="ja-JP" altLang="en-US" sz="1100" dirty="0" smtClean="0"/>
              <a:t>　壁面や屋根の形態　など</a:t>
            </a:r>
            <a:endParaRPr kumimoji="1" lang="en-US" altLang="ja-JP" sz="1100" dirty="0" smtClean="0"/>
          </a:p>
          <a:p>
            <a:r>
              <a:rPr kumimoji="1" lang="ja-JP" altLang="en-US" sz="1100" dirty="0"/>
              <a:t>　</a:t>
            </a:r>
            <a:r>
              <a:rPr kumimoji="1" lang="ja-JP" altLang="en-US" sz="1100" dirty="0" smtClean="0"/>
              <a:t>⇒構造物の</a:t>
            </a:r>
            <a:r>
              <a:rPr kumimoji="1" lang="ja-JP" altLang="en-US" sz="1100" b="1" u="sng" dirty="0" smtClean="0"/>
              <a:t>中景</a:t>
            </a:r>
            <a:r>
              <a:rPr kumimoji="1" lang="ja-JP" altLang="en-US" sz="1100" dirty="0" smtClean="0"/>
              <a:t>を決定する要素</a:t>
            </a:r>
            <a:endParaRPr kumimoji="1" lang="ja-JP" altLang="en-US" sz="1100" dirty="0"/>
          </a:p>
        </p:txBody>
      </p:sp>
      <p:sp>
        <p:nvSpPr>
          <p:cNvPr id="31" name="正方形/長方形 30"/>
          <p:cNvSpPr/>
          <p:nvPr/>
        </p:nvSpPr>
        <p:spPr>
          <a:xfrm>
            <a:off x="143508" y="2582611"/>
            <a:ext cx="6042139"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8DDB306B-CB1A-4F92-AE18-14C2D5855DBA}" type="slidenum">
              <a:rPr kumimoji="1" lang="ja-JP" altLang="en-US" smtClean="0"/>
              <a:t>7</a:t>
            </a:fld>
            <a:endParaRPr kumimoji="1" lang="ja-JP" altLang="en-US"/>
          </a:p>
        </p:txBody>
      </p:sp>
      <p:sp>
        <p:nvSpPr>
          <p:cNvPr id="10" name="テキスト ボックス 9"/>
          <p:cNvSpPr txBox="1"/>
          <p:nvPr/>
        </p:nvSpPr>
        <p:spPr>
          <a:xfrm>
            <a:off x="2824066" y="1158212"/>
            <a:ext cx="3544891" cy="1123384"/>
          </a:xfrm>
          <a:prstGeom prst="rect">
            <a:avLst/>
          </a:prstGeom>
          <a:noFill/>
          <a:ln>
            <a:noFill/>
          </a:ln>
        </p:spPr>
        <p:txBody>
          <a:bodyPr wrap="square" rtlCol="0">
            <a:spAutoFit/>
          </a:bodyPr>
          <a:lstStyle/>
          <a:p>
            <a:r>
              <a:rPr kumimoji="1" lang="ja-JP" altLang="en-US" b="1" u="sng" dirty="0" smtClean="0"/>
              <a:t>計画地の現状把握</a:t>
            </a:r>
            <a:endParaRPr kumimoji="1" lang="en-US" altLang="ja-JP" b="1" u="sng" dirty="0" smtClean="0"/>
          </a:p>
          <a:p>
            <a:pPr>
              <a:spcBef>
                <a:spcPts val="600"/>
              </a:spcBef>
            </a:pPr>
            <a:r>
              <a:rPr kumimoji="1" lang="ja-JP" altLang="en-US" sz="1100" dirty="0" smtClean="0"/>
              <a:t>　・計画地の景観形成に関する指針や基準</a:t>
            </a:r>
            <a:endParaRPr kumimoji="1" lang="en-US" altLang="ja-JP" sz="1100" dirty="0" smtClean="0"/>
          </a:p>
          <a:p>
            <a:r>
              <a:rPr kumimoji="1" lang="ja-JP" altLang="en-US" sz="1100" dirty="0" smtClean="0"/>
              <a:t>　・計画地周辺の景観の特徴</a:t>
            </a:r>
            <a:endParaRPr kumimoji="1" lang="en-US" altLang="ja-JP" sz="1100" dirty="0" smtClean="0"/>
          </a:p>
          <a:p>
            <a:r>
              <a:rPr kumimoji="1" lang="ja-JP" altLang="en-US" sz="1100" dirty="0" smtClean="0"/>
              <a:t>　・計画施設の見え方（景観形成への影響）</a:t>
            </a:r>
            <a:endParaRPr kumimoji="1" lang="en-US" altLang="ja-JP" sz="1100" dirty="0" smtClean="0"/>
          </a:p>
          <a:p>
            <a:r>
              <a:rPr kumimoji="1" lang="ja-JP" altLang="en-US" sz="1100" dirty="0" smtClean="0"/>
              <a:t>　・良好な景観形成に寄与した事例の確認</a:t>
            </a:r>
            <a:endParaRPr kumimoji="1" lang="en-US" altLang="ja-JP" sz="1100" dirty="0" smtClean="0"/>
          </a:p>
        </p:txBody>
      </p:sp>
      <p:sp>
        <p:nvSpPr>
          <p:cNvPr id="13" name="テキスト ボックス 12"/>
          <p:cNvSpPr txBox="1"/>
          <p:nvPr/>
        </p:nvSpPr>
        <p:spPr>
          <a:xfrm>
            <a:off x="143508" y="1163706"/>
            <a:ext cx="2734346" cy="954107"/>
          </a:xfrm>
          <a:prstGeom prst="rect">
            <a:avLst/>
          </a:prstGeom>
          <a:noFill/>
          <a:ln>
            <a:noFill/>
          </a:ln>
        </p:spPr>
        <p:txBody>
          <a:bodyPr wrap="square" rtlCol="0">
            <a:spAutoFit/>
          </a:bodyPr>
          <a:lstStyle/>
          <a:p>
            <a:pPr>
              <a:spcAft>
                <a:spcPts val="600"/>
              </a:spcAft>
            </a:pPr>
            <a:r>
              <a:rPr kumimoji="1" lang="ja-JP" altLang="en-US" b="1" u="sng" dirty="0" smtClean="0"/>
              <a:t>基本計画段階</a:t>
            </a:r>
            <a:endParaRPr kumimoji="1" lang="en-US" altLang="ja-JP" b="1" u="sng" dirty="0" smtClean="0"/>
          </a:p>
          <a:p>
            <a:r>
              <a:rPr kumimoji="1" lang="ja-JP" altLang="en-US" sz="1100" dirty="0" smtClean="0"/>
              <a:t>　ゾーニング、　配置計画</a:t>
            </a:r>
            <a:endParaRPr kumimoji="1" lang="en-US" altLang="ja-JP" sz="1100" dirty="0" smtClean="0"/>
          </a:p>
          <a:p>
            <a:r>
              <a:rPr kumimoji="1" lang="ja-JP" altLang="en-US" sz="1100" dirty="0" smtClean="0"/>
              <a:t>　アウトライン　など</a:t>
            </a:r>
            <a:endParaRPr kumimoji="1" lang="en-US" altLang="ja-JP" sz="1100" dirty="0" smtClean="0"/>
          </a:p>
          <a:p>
            <a:r>
              <a:rPr kumimoji="1" lang="ja-JP" altLang="en-US" sz="1100" dirty="0" smtClean="0"/>
              <a:t>　⇒構造物の</a:t>
            </a:r>
            <a:r>
              <a:rPr kumimoji="1" lang="ja-JP" altLang="en-US" sz="1100" b="1" u="sng" dirty="0" smtClean="0"/>
              <a:t>遠景</a:t>
            </a:r>
            <a:r>
              <a:rPr kumimoji="1" lang="ja-JP" altLang="en-US" sz="1100" dirty="0" smtClean="0"/>
              <a:t>を決定する要素</a:t>
            </a:r>
            <a:endParaRPr kumimoji="1" lang="ja-JP" altLang="en-US" sz="1100" dirty="0"/>
          </a:p>
        </p:txBody>
      </p:sp>
      <p:sp>
        <p:nvSpPr>
          <p:cNvPr id="25" name="テキスト ボックス 24"/>
          <p:cNvSpPr txBox="1"/>
          <p:nvPr/>
        </p:nvSpPr>
        <p:spPr>
          <a:xfrm>
            <a:off x="6553250" y="1138516"/>
            <a:ext cx="2523159" cy="1061829"/>
          </a:xfrm>
          <a:prstGeom prst="rect">
            <a:avLst/>
          </a:prstGeom>
          <a:noFill/>
          <a:ln>
            <a:noFill/>
          </a:ln>
        </p:spPr>
        <p:txBody>
          <a:bodyPr wrap="square" rtlCol="0">
            <a:spAutoFit/>
          </a:bodyPr>
          <a:lstStyle/>
          <a:p>
            <a:r>
              <a:rPr kumimoji="1" lang="ja-JP" altLang="en-US" b="1" u="sng" dirty="0" smtClean="0"/>
              <a:t>景観形成の目標設定シート①の作成</a:t>
            </a:r>
            <a:endParaRPr kumimoji="1" lang="en-US" altLang="ja-JP" b="1" u="sng" dirty="0" smtClean="0"/>
          </a:p>
          <a:p>
            <a:pPr marL="93663" indent="-93663">
              <a:spcBef>
                <a:spcPts val="600"/>
              </a:spcBef>
            </a:pPr>
            <a:r>
              <a:rPr kumimoji="1" lang="en-US" altLang="ja-JP" sz="1100" dirty="0" smtClean="0"/>
              <a:t>※</a:t>
            </a:r>
            <a:r>
              <a:rPr kumimoji="1" lang="ja-JP" altLang="en-US" sz="1100" dirty="0" smtClean="0"/>
              <a:t>景観</a:t>
            </a:r>
            <a:r>
              <a:rPr kumimoji="1" lang="ja-JP" altLang="en-US" sz="1100" dirty="0"/>
              <a:t>アドバイザ</a:t>
            </a:r>
            <a:r>
              <a:rPr kumimoji="1" lang="ja-JP" altLang="en-US" sz="1100" dirty="0" smtClean="0"/>
              <a:t>ー会議に諮る事業は、景観部局へ提出</a:t>
            </a:r>
            <a:endParaRPr kumimoji="1" lang="en-US" altLang="ja-JP" sz="1100" dirty="0" smtClean="0"/>
          </a:p>
        </p:txBody>
      </p:sp>
      <p:sp>
        <p:nvSpPr>
          <p:cNvPr id="26" name="テキスト ボックス 25"/>
          <p:cNvSpPr txBox="1"/>
          <p:nvPr/>
        </p:nvSpPr>
        <p:spPr>
          <a:xfrm>
            <a:off x="143508" y="556569"/>
            <a:ext cx="2653664" cy="369332"/>
          </a:xfrm>
          <a:prstGeom prst="rect">
            <a:avLst/>
          </a:prstGeom>
          <a:solidFill>
            <a:schemeClr val="bg1"/>
          </a:solidFill>
          <a:ln>
            <a:solidFill>
              <a:schemeClr val="tx2"/>
            </a:solidFill>
          </a:ln>
        </p:spPr>
        <p:txBody>
          <a:bodyPr wrap="square" rtlCol="0">
            <a:spAutoFit/>
          </a:bodyPr>
          <a:lstStyle/>
          <a:p>
            <a:pPr algn="ctr"/>
            <a:r>
              <a:rPr kumimoji="1" lang="ja-JP" altLang="en-US" b="1" dirty="0"/>
              <a:t>タイミング</a:t>
            </a:r>
          </a:p>
        </p:txBody>
      </p:sp>
      <p:sp>
        <p:nvSpPr>
          <p:cNvPr id="28" name="テキスト ボックス 27"/>
          <p:cNvSpPr txBox="1"/>
          <p:nvPr/>
        </p:nvSpPr>
        <p:spPr>
          <a:xfrm>
            <a:off x="2797172" y="556569"/>
            <a:ext cx="3388475" cy="369332"/>
          </a:xfrm>
          <a:prstGeom prst="rect">
            <a:avLst/>
          </a:prstGeom>
          <a:solidFill>
            <a:schemeClr val="bg1"/>
          </a:solidFill>
          <a:ln>
            <a:solidFill>
              <a:schemeClr val="tx2"/>
            </a:solidFill>
          </a:ln>
        </p:spPr>
        <p:txBody>
          <a:bodyPr wrap="square" rtlCol="0">
            <a:spAutoFit/>
          </a:bodyPr>
          <a:lstStyle/>
          <a:p>
            <a:pPr algn="ctr"/>
            <a:r>
              <a:rPr kumimoji="1" lang="ja-JP" altLang="en-US" b="1" dirty="0" smtClean="0"/>
              <a:t>各タイミングでの確認事項</a:t>
            </a:r>
            <a:endParaRPr kumimoji="1" lang="ja-JP" altLang="en-US" b="1" dirty="0"/>
          </a:p>
        </p:txBody>
      </p:sp>
      <p:sp>
        <p:nvSpPr>
          <p:cNvPr id="29" name="テキスト ボックス 28"/>
          <p:cNvSpPr txBox="1"/>
          <p:nvPr/>
        </p:nvSpPr>
        <p:spPr>
          <a:xfrm>
            <a:off x="6553250" y="556569"/>
            <a:ext cx="2523159" cy="369332"/>
          </a:xfrm>
          <a:prstGeom prst="rect">
            <a:avLst/>
          </a:prstGeom>
          <a:solidFill>
            <a:schemeClr val="bg1"/>
          </a:solidFill>
          <a:ln>
            <a:solidFill>
              <a:schemeClr val="tx2"/>
            </a:solidFill>
          </a:ln>
        </p:spPr>
        <p:txBody>
          <a:bodyPr wrap="square" rtlCol="0">
            <a:spAutoFit/>
          </a:bodyPr>
          <a:lstStyle/>
          <a:p>
            <a:pPr algn="ctr"/>
            <a:r>
              <a:rPr kumimoji="1" lang="ja-JP" altLang="en-US" b="1" dirty="0" smtClean="0"/>
              <a:t>アウトプット</a:t>
            </a:r>
            <a:endParaRPr kumimoji="1" lang="ja-JP" altLang="en-US" b="1" dirty="0"/>
          </a:p>
        </p:txBody>
      </p:sp>
      <p:sp>
        <p:nvSpPr>
          <p:cNvPr id="30" name="正方形/長方形 29"/>
          <p:cNvSpPr/>
          <p:nvPr/>
        </p:nvSpPr>
        <p:spPr>
          <a:xfrm>
            <a:off x="143508" y="1125069"/>
            <a:ext cx="6042139" cy="11617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右矢印 36"/>
          <p:cNvSpPr/>
          <p:nvPr/>
        </p:nvSpPr>
        <p:spPr>
          <a:xfrm>
            <a:off x="6185647" y="1265783"/>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a:off x="6185647" y="2655422"/>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a:off x="6185647" y="4184952"/>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553250" y="1125070"/>
            <a:ext cx="2523159" cy="116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568015" y="4091314"/>
            <a:ext cx="2523159" cy="1508105"/>
          </a:xfrm>
          <a:prstGeom prst="rect">
            <a:avLst/>
          </a:prstGeom>
          <a:noFill/>
          <a:ln>
            <a:noFill/>
          </a:ln>
        </p:spPr>
        <p:txBody>
          <a:bodyPr wrap="square" rtlCol="0">
            <a:spAutoFit/>
          </a:bodyPr>
          <a:lstStyle/>
          <a:p>
            <a:r>
              <a:rPr kumimoji="1" lang="ja-JP" altLang="en-US" b="1" u="sng" dirty="0" smtClean="0"/>
              <a:t>景観形成の目標設定シート①②の最終版を景観部局へ提出</a:t>
            </a:r>
            <a:endParaRPr kumimoji="1" lang="en-US" altLang="ja-JP" b="1" u="sng" dirty="0" smtClean="0"/>
          </a:p>
          <a:p>
            <a:pPr marL="93663" indent="-93663">
              <a:spcBef>
                <a:spcPts val="600"/>
              </a:spcBef>
            </a:pPr>
            <a:r>
              <a:rPr kumimoji="1" lang="en-US" altLang="ja-JP" sz="1100" dirty="0"/>
              <a:t>※</a:t>
            </a:r>
            <a:r>
              <a:rPr kumimoji="1" lang="ja-JP" altLang="en-US" sz="1100" dirty="0" smtClean="0"/>
              <a:t>景観アドバイザー会議</a:t>
            </a:r>
            <a:r>
              <a:rPr kumimoji="1" lang="ja-JP" altLang="en-US" sz="1100" dirty="0"/>
              <a:t>に諮る事業は、景観部局へ提出</a:t>
            </a:r>
            <a:endParaRPr kumimoji="1" lang="en-US" altLang="ja-JP" sz="1100" dirty="0"/>
          </a:p>
          <a:p>
            <a:pPr marL="93663" indent="-93663"/>
            <a:r>
              <a:rPr kumimoji="1" lang="ja-JP" altLang="en-US" sz="1100" dirty="0"/>
              <a:t>　（①も併せて提出する</a:t>
            </a:r>
            <a:r>
              <a:rPr kumimoji="1" lang="ja-JP" altLang="en-US" sz="1100" dirty="0" smtClean="0"/>
              <a:t>）</a:t>
            </a:r>
            <a:endParaRPr kumimoji="1" lang="en-US" altLang="ja-JP" sz="1100" dirty="0"/>
          </a:p>
        </p:txBody>
      </p:sp>
      <p:sp>
        <p:nvSpPr>
          <p:cNvPr id="43" name="テキスト ボックス 42"/>
          <p:cNvSpPr txBox="1"/>
          <p:nvPr/>
        </p:nvSpPr>
        <p:spPr>
          <a:xfrm>
            <a:off x="6553250" y="2558032"/>
            <a:ext cx="2523159" cy="1231106"/>
          </a:xfrm>
          <a:prstGeom prst="rect">
            <a:avLst/>
          </a:prstGeom>
          <a:noFill/>
          <a:ln>
            <a:noFill/>
          </a:ln>
        </p:spPr>
        <p:txBody>
          <a:bodyPr wrap="square" rtlCol="0">
            <a:spAutoFit/>
          </a:bodyPr>
          <a:lstStyle/>
          <a:p>
            <a:r>
              <a:rPr kumimoji="1" lang="ja-JP" altLang="en-US" b="1" u="sng" dirty="0" smtClean="0"/>
              <a:t>景観形成の目標設定シート②の作成</a:t>
            </a:r>
            <a:endParaRPr kumimoji="1" lang="en-US" altLang="ja-JP" b="1" u="sng" dirty="0" smtClean="0"/>
          </a:p>
          <a:p>
            <a:pPr marL="93663" indent="-93663">
              <a:spcBef>
                <a:spcPts val="600"/>
              </a:spcBef>
            </a:pPr>
            <a:r>
              <a:rPr kumimoji="1" lang="en-US" altLang="ja-JP" sz="1100" dirty="0" smtClean="0"/>
              <a:t>※</a:t>
            </a:r>
            <a:r>
              <a:rPr kumimoji="1" lang="ja-JP" altLang="en-US" sz="1100" dirty="0" smtClean="0"/>
              <a:t>景観アドバイザー会議に諮る事業は、景観部局へ提出</a:t>
            </a:r>
            <a:endParaRPr kumimoji="1" lang="en-US" altLang="ja-JP" sz="1100" dirty="0" smtClean="0"/>
          </a:p>
          <a:p>
            <a:pPr marL="93663" indent="-93663"/>
            <a:r>
              <a:rPr kumimoji="1" lang="ja-JP" altLang="en-US" sz="1100" dirty="0" smtClean="0"/>
              <a:t>　（①も併せて提出する）</a:t>
            </a:r>
            <a:endParaRPr kumimoji="1" lang="en-US" altLang="ja-JP" sz="1100" dirty="0" smtClean="0"/>
          </a:p>
        </p:txBody>
      </p:sp>
      <p:sp>
        <p:nvSpPr>
          <p:cNvPr id="44" name="正方形/長方形 43"/>
          <p:cNvSpPr/>
          <p:nvPr/>
        </p:nvSpPr>
        <p:spPr>
          <a:xfrm>
            <a:off x="6553250" y="2572974"/>
            <a:ext cx="2523159" cy="12105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143508" y="4085996"/>
            <a:ext cx="6042139"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824066" y="4120176"/>
            <a:ext cx="3388475" cy="784830"/>
          </a:xfrm>
          <a:prstGeom prst="rect">
            <a:avLst/>
          </a:prstGeom>
          <a:noFill/>
          <a:ln>
            <a:noFill/>
          </a:ln>
        </p:spPr>
        <p:txBody>
          <a:bodyPr wrap="square" rtlCol="0">
            <a:spAutoFit/>
          </a:bodyPr>
          <a:lstStyle/>
          <a:p>
            <a:r>
              <a:rPr kumimoji="1" lang="ja-JP" altLang="en-US" b="1" u="sng" dirty="0" smtClean="0"/>
              <a:t>目標設定シートへの対応</a:t>
            </a:r>
            <a:endParaRPr kumimoji="1" lang="en-US" altLang="ja-JP" b="1" u="sng" dirty="0" smtClean="0"/>
          </a:p>
          <a:p>
            <a:pPr marL="174625" indent="-174625">
              <a:spcBef>
                <a:spcPts val="600"/>
              </a:spcBef>
            </a:pPr>
            <a:r>
              <a:rPr kumimoji="1" lang="ja-JP" altLang="en-US" sz="1100" dirty="0" smtClean="0"/>
              <a:t>　・目標設定シートに基づき、景観に配慮した施設計画がなされているかを事業部局で確認</a:t>
            </a:r>
            <a:endParaRPr kumimoji="1" lang="en-US" altLang="ja-JP" sz="1100" dirty="0" smtClean="0"/>
          </a:p>
        </p:txBody>
      </p:sp>
      <p:sp>
        <p:nvSpPr>
          <p:cNvPr id="48" name="二等辺三角形 47"/>
          <p:cNvSpPr/>
          <p:nvPr/>
        </p:nvSpPr>
        <p:spPr>
          <a:xfrm rot="10800000">
            <a:off x="1000036" y="2386909"/>
            <a:ext cx="1021287" cy="134451"/>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等辺三角形 48"/>
          <p:cNvSpPr/>
          <p:nvPr/>
        </p:nvSpPr>
        <p:spPr>
          <a:xfrm rot="10800000">
            <a:off x="1000036" y="3892994"/>
            <a:ext cx="1021287" cy="134451"/>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1283932" y="5874378"/>
            <a:ext cx="4846244" cy="784830"/>
          </a:xfrm>
          <a:prstGeom prst="rect">
            <a:avLst/>
          </a:prstGeom>
          <a:noFill/>
          <a:ln>
            <a:noFill/>
          </a:ln>
        </p:spPr>
        <p:txBody>
          <a:bodyPr wrap="square" rtlCol="0">
            <a:spAutoFit/>
          </a:bodyPr>
          <a:lstStyle/>
          <a:p>
            <a:r>
              <a:rPr kumimoji="1" lang="ja-JP" altLang="en-US" b="1" u="sng" dirty="0" smtClean="0"/>
              <a:t>目標設定シートの確認（景観部局）</a:t>
            </a:r>
            <a:endParaRPr kumimoji="1" lang="en-US" altLang="ja-JP" b="1" u="sng" dirty="0" smtClean="0"/>
          </a:p>
          <a:p>
            <a:pPr marL="174625" indent="-174625">
              <a:spcBef>
                <a:spcPts val="600"/>
              </a:spcBef>
            </a:pPr>
            <a:r>
              <a:rPr kumimoji="1" lang="ja-JP" altLang="en-US" sz="1100" dirty="0" smtClean="0"/>
              <a:t>　・提出された目標設定シート</a:t>
            </a:r>
            <a:r>
              <a:rPr kumimoji="1" lang="ja-JP" altLang="en-US" sz="1100" dirty="0"/>
              <a:t>が計画地の現状及び「大阪府公共事業景観形成指針」に沿ったものかを</a:t>
            </a:r>
            <a:r>
              <a:rPr kumimoji="1" lang="ja-JP" altLang="en-US" sz="1100" dirty="0" smtClean="0"/>
              <a:t>確認</a:t>
            </a:r>
            <a:endParaRPr kumimoji="1" lang="ja-JP" altLang="en-US" sz="1100" dirty="0"/>
          </a:p>
        </p:txBody>
      </p:sp>
      <p:sp>
        <p:nvSpPr>
          <p:cNvPr id="51" name="正方形/長方形 50"/>
          <p:cNvSpPr/>
          <p:nvPr/>
        </p:nvSpPr>
        <p:spPr>
          <a:xfrm>
            <a:off x="1184856" y="5786184"/>
            <a:ext cx="5000792" cy="9422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371663" y="81779"/>
            <a:ext cx="7993688" cy="400110"/>
          </a:xfrm>
          <a:prstGeom prst="rect">
            <a:avLst/>
          </a:prstGeom>
          <a:noFill/>
        </p:spPr>
        <p:txBody>
          <a:bodyPr wrap="square" rtlCol="0">
            <a:spAutoFit/>
          </a:bodyPr>
          <a:lstStyle/>
          <a:p>
            <a:pPr lvl="0">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a:t>
            </a:r>
            <a:r>
              <a:rPr kumimoji="1" lang="ja-JP" altLang="en-US" sz="2000" b="1" u="sng" dirty="0">
                <a:solidFill>
                  <a:prstClr val="black"/>
                </a:solidFill>
                <a:latin typeface="Meiryo UI" panose="020B0604030504040204" pitchFamily="50" charset="-128"/>
                <a:ea typeface="Meiryo UI" panose="020B0604030504040204" pitchFamily="50" charset="-128"/>
              </a:rPr>
              <a:t>景観形成の目標等の設定」の</a:t>
            </a:r>
            <a:r>
              <a:rPr kumimoji="1" lang="ja-JP" altLang="en-US" sz="2000" b="1" u="sng" dirty="0" smtClean="0">
                <a:solidFill>
                  <a:prstClr val="black"/>
                </a:solidFill>
                <a:latin typeface="Meiryo UI" panose="020B0604030504040204" pitchFamily="50" charset="-128"/>
                <a:ea typeface="Meiryo UI" panose="020B0604030504040204" pitchFamily="50" charset="-128"/>
              </a:rPr>
              <a:t>方法　：③</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4953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8</a:t>
            </a:fld>
            <a:endParaRPr kumimoji="1" lang="ja-JP" altLang="en-US"/>
          </a:p>
        </p:txBody>
      </p:sp>
      <p:sp>
        <p:nvSpPr>
          <p:cNvPr id="4" name="テキスト ボックス 3"/>
          <p:cNvSpPr txBox="1"/>
          <p:nvPr/>
        </p:nvSpPr>
        <p:spPr>
          <a:xfrm>
            <a:off x="577725" y="158064"/>
            <a:ext cx="8167029" cy="5909310"/>
          </a:xfrm>
          <a:prstGeom prst="rect">
            <a:avLst/>
          </a:prstGeom>
          <a:noFill/>
          <a:ln>
            <a:noFill/>
          </a:ln>
        </p:spPr>
        <p:txBody>
          <a:bodyPr wrap="square" rtlCol="0">
            <a:spAutoFit/>
          </a:bodyPr>
          <a:lstStyle/>
          <a:p>
            <a:r>
              <a:rPr kumimoji="1" lang="ja-JP" altLang="en-US" dirty="0" smtClean="0">
                <a:latin typeface="ＭＳ Ｐゴシック 本文"/>
              </a:rPr>
              <a:t>（方向性）</a:t>
            </a:r>
            <a:endParaRPr kumimoji="1" lang="en-US" altLang="ja-JP" dirty="0" smtClean="0">
              <a:latin typeface="ＭＳ Ｐゴシック 本文"/>
            </a:endParaRPr>
          </a:p>
          <a:p>
            <a:r>
              <a:rPr kumimoji="1" lang="ja-JP" altLang="en-US" dirty="0" smtClean="0">
                <a:latin typeface="ＭＳ Ｐゴシック 本文"/>
              </a:rPr>
              <a:t>　事業部局は、原則として、以下のとおり段階的に目標設定を進めることと</a:t>
            </a:r>
            <a:r>
              <a:rPr kumimoji="1" lang="ja-JP" altLang="en-US" dirty="0">
                <a:latin typeface="ＭＳ Ｐゴシック 本文"/>
              </a:rPr>
              <a:t>し</a:t>
            </a:r>
            <a:r>
              <a:rPr kumimoji="1" lang="ja-JP" altLang="en-US" dirty="0" smtClean="0">
                <a:latin typeface="ＭＳ Ｐゴシック 本文"/>
              </a:rPr>
              <a:t>、</a:t>
            </a:r>
            <a:endParaRPr kumimoji="1" lang="en-US" altLang="ja-JP" dirty="0" smtClean="0">
              <a:latin typeface="ＭＳ Ｐゴシック 本文"/>
            </a:endParaRPr>
          </a:p>
          <a:p>
            <a:r>
              <a:rPr kumimoji="1" lang="ja-JP" altLang="en-US" dirty="0" smtClean="0">
                <a:latin typeface="ＭＳ Ｐゴシック 本文"/>
              </a:rPr>
              <a:t>景観</a:t>
            </a:r>
            <a:r>
              <a:rPr kumimoji="1" lang="ja-JP" altLang="en-US" dirty="0">
                <a:latin typeface="ＭＳ Ｐゴシック 本文"/>
              </a:rPr>
              <a:t>部局</a:t>
            </a:r>
            <a:r>
              <a:rPr kumimoji="1" lang="ja-JP" altLang="en-US" dirty="0" smtClean="0">
                <a:latin typeface="ＭＳ Ｐゴシック 本文"/>
              </a:rPr>
              <a:t>はそのために必要となる相談対応を随時行う。</a:t>
            </a:r>
          </a:p>
          <a:p>
            <a:endParaRPr kumimoji="1" lang="en-US" altLang="ja-JP" dirty="0" smtClean="0">
              <a:latin typeface="ＭＳ Ｐゴシック 本文"/>
            </a:endParaRPr>
          </a:p>
          <a:p>
            <a:pPr>
              <a:lnSpc>
                <a:spcPct val="150000"/>
              </a:lnSpc>
            </a:pPr>
            <a:r>
              <a:rPr kumimoji="1" lang="ja-JP" altLang="en-US" dirty="0">
                <a:latin typeface="ＭＳ Ｐゴシック 本文"/>
              </a:rPr>
              <a:t>■基本計画段階</a:t>
            </a:r>
            <a:r>
              <a:rPr kumimoji="1" lang="ja-JP" altLang="en-US" dirty="0" smtClean="0">
                <a:latin typeface="ＭＳ Ｐゴシック 本文"/>
              </a:rPr>
              <a:t>　</a:t>
            </a:r>
            <a:endParaRPr kumimoji="1" lang="en-US" altLang="ja-JP" dirty="0" smtClean="0">
              <a:latin typeface="ＭＳ Ｐゴシック 本文"/>
            </a:endParaRPr>
          </a:p>
          <a:p>
            <a:r>
              <a:rPr kumimoji="1" lang="ja-JP" altLang="en-US" dirty="0">
                <a:latin typeface="ＭＳ Ｐゴシック 本文"/>
              </a:rPr>
              <a:t>　</a:t>
            </a:r>
            <a:r>
              <a:rPr kumimoji="1" lang="ja-JP" altLang="en-US" dirty="0" smtClean="0">
                <a:latin typeface="ＭＳ Ｐゴシック 本文"/>
              </a:rPr>
              <a:t>・</a:t>
            </a:r>
            <a:r>
              <a:rPr kumimoji="1" lang="ja-JP" altLang="en-US" b="1" u="sng" dirty="0" smtClean="0">
                <a:latin typeface="ＭＳ Ｐゴシック 本文"/>
              </a:rPr>
              <a:t>計画地</a:t>
            </a:r>
            <a:r>
              <a:rPr kumimoji="1" lang="ja-JP" altLang="en-US" b="1" u="sng" dirty="0">
                <a:latin typeface="ＭＳ Ｐゴシック 本文"/>
              </a:rPr>
              <a:t>の現状</a:t>
            </a:r>
            <a:r>
              <a:rPr kumimoji="1" lang="ja-JP" altLang="en-US" b="1" u="sng" dirty="0" smtClean="0">
                <a:latin typeface="ＭＳ Ｐゴシック 本文"/>
              </a:rPr>
              <a:t>把握を行い、</a:t>
            </a:r>
            <a:r>
              <a:rPr kumimoji="1" lang="ja-JP" altLang="en-US" dirty="0" smtClean="0">
                <a:latin typeface="ＭＳ Ｐゴシック 本文"/>
              </a:rPr>
              <a:t>「景観形成の目標設定シート①」を作成する</a:t>
            </a:r>
            <a:endParaRPr kumimoji="1" lang="en-US" altLang="ja-JP" dirty="0" smtClean="0">
              <a:latin typeface="ＭＳ Ｐゴシック 本文"/>
            </a:endParaRPr>
          </a:p>
          <a:p>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・景観アドバイザー会議に諮る事業は、会議までに景観部局へ「目標設定シート①」を提出する</a:t>
            </a:r>
            <a:endParaRPr kumimoji="1" lang="en-US" altLang="ja-JP" dirty="0" smtClean="0">
              <a:latin typeface="ＭＳ Ｐゴシック 本文"/>
            </a:endParaRPr>
          </a:p>
          <a:p>
            <a:pPr marL="268288" indent="-268288"/>
            <a:r>
              <a:rPr kumimoji="1" lang="ja-JP" altLang="en-US" dirty="0" smtClean="0">
                <a:latin typeface="ＭＳ Ｐゴシック 本文"/>
              </a:rPr>
              <a:t>　（会議を受けて、目標設定の内容に修正があった場合、事業部局は目標設定シートの修正を行う）</a:t>
            </a:r>
            <a:endParaRPr kumimoji="1" lang="en-US" altLang="ja-JP" dirty="0" smtClean="0">
              <a:latin typeface="ＭＳ Ｐゴシック 本文"/>
            </a:endParaRPr>
          </a:p>
          <a:p>
            <a:endParaRPr kumimoji="1" lang="en-US" altLang="ja-JP" dirty="0">
              <a:latin typeface="ＭＳ Ｐゴシック 本文"/>
            </a:endParaRPr>
          </a:p>
          <a:p>
            <a:pPr>
              <a:lnSpc>
                <a:spcPct val="150000"/>
              </a:lnSpc>
            </a:pPr>
            <a:r>
              <a:rPr kumimoji="1" lang="ja-JP" altLang="en-US" dirty="0">
                <a:latin typeface="ＭＳ Ｐゴシック 本文"/>
              </a:rPr>
              <a:t>■基本設計段階</a:t>
            </a:r>
            <a:endParaRPr kumimoji="1" lang="en-US" altLang="ja-JP" dirty="0">
              <a:latin typeface="ＭＳ Ｐゴシック 本文"/>
            </a:endParaRPr>
          </a:p>
          <a:p>
            <a:r>
              <a:rPr kumimoji="1" lang="ja-JP" altLang="en-US" dirty="0">
                <a:latin typeface="ＭＳ Ｐゴシック 本文"/>
              </a:rPr>
              <a:t>　</a:t>
            </a:r>
            <a:r>
              <a:rPr kumimoji="1" lang="ja-JP" altLang="en-US" dirty="0" smtClean="0">
                <a:latin typeface="ＭＳ Ｐゴシック 本文"/>
              </a:rPr>
              <a:t>・</a:t>
            </a:r>
            <a:r>
              <a:rPr kumimoji="1" lang="ja-JP" altLang="en-US" b="1" u="sng" dirty="0"/>
              <a:t>景観形成</a:t>
            </a:r>
            <a:r>
              <a:rPr kumimoji="1" lang="ja-JP" altLang="en-US" b="1" u="sng" dirty="0" smtClean="0"/>
              <a:t>指針に沿った検討を行い、</a:t>
            </a:r>
            <a:r>
              <a:rPr kumimoji="1" lang="ja-JP" altLang="en-US" dirty="0" smtClean="0"/>
              <a:t>「</a:t>
            </a:r>
            <a:r>
              <a:rPr kumimoji="1" lang="ja-JP" altLang="en-US" dirty="0" smtClean="0">
                <a:latin typeface="ＭＳ Ｐゴシック 本文"/>
              </a:rPr>
              <a:t>景観形成の目標設定シート②」を作成する</a:t>
            </a:r>
            <a:endParaRPr kumimoji="1" lang="en-US" altLang="ja-JP" dirty="0" smtClean="0">
              <a:latin typeface="ＭＳ Ｐゴシック 本文"/>
            </a:endParaRPr>
          </a:p>
          <a:p>
            <a:endParaRPr kumimoji="1" lang="en-US" altLang="ja-JP" dirty="0" smtClean="0">
              <a:latin typeface="ＭＳ Ｐゴシック 本文"/>
            </a:endParaRPr>
          </a:p>
          <a:p>
            <a:pPr marL="268288" indent="-268288"/>
            <a:r>
              <a:rPr kumimoji="1" lang="ja-JP" altLang="en-US" dirty="0" smtClean="0">
                <a:latin typeface="ＭＳ Ｐゴシック 本文"/>
              </a:rPr>
              <a:t>　・景観アドバイザー会議に諮る事業は、会議までに景観部局へ「目標設定シート①」及び「同シート②」を提出する</a:t>
            </a:r>
            <a:endParaRPr kumimoji="1" lang="en-US" altLang="ja-JP" dirty="0">
              <a:latin typeface="ＭＳ Ｐゴシック 本文"/>
            </a:endParaRPr>
          </a:p>
          <a:p>
            <a:pPr marL="268288" indent="-268288"/>
            <a:r>
              <a:rPr kumimoji="1" lang="ja-JP" altLang="en-US" dirty="0">
                <a:latin typeface="ＭＳ Ｐゴシック 本文"/>
              </a:rPr>
              <a:t>　（会議を受けて、目標設定の内容に修正があった場合、事業部局は目標設定シートの修正を行う）</a:t>
            </a:r>
            <a:endParaRPr kumimoji="1" lang="en-US" altLang="ja-JP" dirty="0">
              <a:latin typeface="ＭＳ Ｐゴシック 本文"/>
            </a:endParaRPr>
          </a:p>
          <a:p>
            <a:pPr marL="268288" indent="-268288"/>
            <a:endParaRPr kumimoji="1" lang="en-US" altLang="ja-JP" dirty="0">
              <a:latin typeface="ＭＳ Ｐゴシック 本文"/>
            </a:endParaRPr>
          </a:p>
        </p:txBody>
      </p:sp>
    </p:spTree>
    <p:extLst>
      <p:ext uri="{BB962C8B-B14F-4D97-AF65-F5344CB8AC3E}">
        <p14:creationId xmlns:p14="http://schemas.microsoft.com/office/powerpoint/2010/main" val="3869093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9</a:t>
            </a:fld>
            <a:endParaRPr kumimoji="1" lang="ja-JP" altLang="en-US"/>
          </a:p>
        </p:txBody>
      </p:sp>
      <p:sp>
        <p:nvSpPr>
          <p:cNvPr id="4" name="テキスト ボックス 3"/>
          <p:cNvSpPr txBox="1"/>
          <p:nvPr/>
        </p:nvSpPr>
        <p:spPr>
          <a:xfrm>
            <a:off x="650906" y="438946"/>
            <a:ext cx="7920507" cy="4662815"/>
          </a:xfrm>
          <a:prstGeom prst="rect">
            <a:avLst/>
          </a:prstGeom>
          <a:noFill/>
          <a:ln>
            <a:noFill/>
          </a:ln>
        </p:spPr>
        <p:txBody>
          <a:bodyPr wrap="square" rtlCol="0">
            <a:spAutoFit/>
          </a:bodyPr>
          <a:lstStyle/>
          <a:p>
            <a:endParaRPr kumimoji="1" lang="en-US" altLang="ja-JP" dirty="0" smtClean="0">
              <a:latin typeface="ＭＳ Ｐゴシック 本文"/>
            </a:endParaRPr>
          </a:p>
          <a:p>
            <a:pPr>
              <a:lnSpc>
                <a:spcPct val="150000"/>
              </a:lnSpc>
            </a:pPr>
            <a:r>
              <a:rPr kumimoji="1" lang="ja-JP" altLang="en-US" dirty="0" smtClean="0">
                <a:latin typeface="ＭＳ Ｐゴシック 本文"/>
              </a:rPr>
              <a:t>■実施設計段階</a:t>
            </a:r>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b="1" u="sng" dirty="0">
                <a:latin typeface="ＭＳ Ｐゴシック 本文"/>
              </a:rPr>
              <a:t>目標設定シートで立てた目標に沿った施設</a:t>
            </a:r>
            <a:r>
              <a:rPr kumimoji="1" lang="ja-JP" altLang="en-US" b="1" u="sng" dirty="0" smtClean="0">
                <a:latin typeface="ＭＳ Ｐゴシック 本文"/>
              </a:rPr>
              <a:t>計画と</a:t>
            </a:r>
            <a:r>
              <a:rPr kumimoji="1" lang="ja-JP" altLang="en-US" b="1" u="sng" dirty="0">
                <a:latin typeface="ＭＳ Ｐゴシック 本文"/>
              </a:rPr>
              <a:t>なるよう、事業部局で確認しながら設計を進める</a:t>
            </a:r>
            <a:endParaRPr kumimoji="1" lang="en-US" altLang="ja-JP" b="1" u="sng" dirty="0">
              <a:latin typeface="ＭＳ Ｐゴシック 本文"/>
            </a:endParaRPr>
          </a:p>
          <a:p>
            <a:pPr marL="268288" indent="-268288"/>
            <a:endParaRPr kumimoji="1" lang="en-US" altLang="ja-JP" dirty="0" smtClean="0">
              <a:latin typeface="ＭＳ Ｐゴシック 本文"/>
            </a:endParaRPr>
          </a:p>
          <a:p>
            <a:pPr marL="268288" indent="-268288"/>
            <a:r>
              <a:rPr kumimoji="1" lang="ja-JP" altLang="en-US" dirty="0">
                <a:latin typeface="ＭＳ Ｐゴシック 本文"/>
              </a:rPr>
              <a:t>　・景観アドバイザー会議に諮る事業は、会議までに景観部局</a:t>
            </a:r>
            <a:r>
              <a:rPr kumimoji="1" lang="ja-JP" altLang="en-US" dirty="0" smtClean="0">
                <a:latin typeface="ＭＳ Ｐゴシック 本文"/>
              </a:rPr>
              <a:t>へ「</a:t>
            </a:r>
            <a:r>
              <a:rPr kumimoji="1" lang="ja-JP" altLang="en-US" dirty="0">
                <a:latin typeface="ＭＳ Ｐゴシック 本文"/>
              </a:rPr>
              <a:t>目標設定シート①」及び「同シート②」を提出する</a:t>
            </a:r>
            <a:endParaRPr kumimoji="1" lang="en-US" altLang="ja-JP" dirty="0">
              <a:latin typeface="ＭＳ Ｐゴシック 本文"/>
            </a:endParaRPr>
          </a:p>
          <a:p>
            <a:pPr marL="268288" indent="-268288"/>
            <a:r>
              <a:rPr kumimoji="1" lang="ja-JP" altLang="en-US" dirty="0">
                <a:latin typeface="ＭＳ Ｐゴシック 本文"/>
              </a:rPr>
              <a:t>　（会議を受けて、目標設定の内容に修正があった場合、事業部局は目標設定シートの修正を行う</a:t>
            </a:r>
            <a:r>
              <a:rPr kumimoji="1" lang="ja-JP" altLang="en-US" dirty="0" smtClean="0">
                <a:latin typeface="ＭＳ Ｐゴシック 本文"/>
              </a:rPr>
              <a:t>）</a:t>
            </a:r>
            <a:endParaRPr kumimoji="1" lang="en-US" altLang="ja-JP" dirty="0" smtClean="0">
              <a:latin typeface="ＭＳ Ｐゴシック 本文"/>
            </a:endParaRPr>
          </a:p>
          <a:p>
            <a:pPr marL="268288" indent="-268288"/>
            <a:endParaRPr kumimoji="1" lang="en-US" altLang="ja-JP" dirty="0" smtClean="0">
              <a:latin typeface="ＭＳ Ｐゴシック 本文"/>
            </a:endParaRPr>
          </a:p>
          <a:p>
            <a:pPr marL="268288" indent="-268288"/>
            <a:r>
              <a:rPr kumimoji="1" lang="ja-JP" altLang="en-US" dirty="0">
                <a:latin typeface="ＭＳ Ｐゴシック 本文"/>
              </a:rPr>
              <a:t>　・設計が完了した時点で、景観部局へ「景観形成の目標設定シート①」及び「同シート②」を提出する</a:t>
            </a:r>
            <a:endParaRPr kumimoji="1" lang="en-US" altLang="ja-JP" dirty="0">
              <a:latin typeface="ＭＳ Ｐゴシック 本文"/>
            </a:endParaRPr>
          </a:p>
          <a:p>
            <a:pPr marL="268288" indent="-268288"/>
            <a:endParaRPr kumimoji="1" lang="en-US" altLang="ja-JP" dirty="0">
              <a:solidFill>
                <a:srgbClr val="FF0000"/>
              </a:solidFill>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・景観部局は、提出された目標設定シートが計画地の現状及び「大阪府公共事業景観形成指針」に沿ったものかを確認する</a:t>
            </a:r>
            <a:endParaRPr kumimoji="1" lang="en-US" altLang="ja-JP" dirty="0" smtClean="0">
              <a:latin typeface="ＭＳ Ｐゴシック 本文"/>
            </a:endParaRPr>
          </a:p>
          <a:p>
            <a:endParaRPr kumimoji="1" lang="en-US" altLang="ja-JP" dirty="0">
              <a:latin typeface="ＭＳ Ｐゴシック 本文"/>
            </a:endParaRPr>
          </a:p>
        </p:txBody>
      </p:sp>
    </p:spTree>
    <p:extLst>
      <p:ext uri="{BB962C8B-B14F-4D97-AF65-F5344CB8AC3E}">
        <p14:creationId xmlns:p14="http://schemas.microsoft.com/office/powerpoint/2010/main" val="3516464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6967</TotalTime>
  <Words>974</Words>
  <PresentationFormat>画面に合わせる (4:3)</PresentationFormat>
  <Paragraphs>399</Paragraphs>
  <Slides>20</Slides>
  <Notes>15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20</vt:i4>
      </vt:variant>
    </vt:vector>
  </HeadingPairs>
  <TitlesOfParts>
    <vt:vector size="30" baseType="lpstr">
      <vt:lpstr>Meiryo UI</vt:lpstr>
      <vt:lpstr>ＭＳ Ｐゴシック</vt:lpstr>
      <vt:lpstr>ＭＳ Ｐゴシック 本文</vt:lpstr>
      <vt:lpstr>ＭＳ 明朝</vt:lpstr>
      <vt:lpstr>新細明體</vt:lpstr>
      <vt:lpstr>游ゴシック</vt:lpstr>
      <vt:lpstr>Arial</vt:lpstr>
      <vt:lpstr>Calibri</vt:lpstr>
      <vt:lpstr>Cambria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　考</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2019-12-05T05:15:52Z</cp:lastPrinted>
  <dcterms:created xsi:type="dcterms:W3CDTF">2018-12-04T04:57:03Z</dcterms:created>
  <dcterms:modified xsi:type="dcterms:W3CDTF">2019-12-13T08:39:48Z</dcterms:modified>
</cp:coreProperties>
</file>