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82" r:id="rId2"/>
    <p:sldId id="304" r:id="rId3"/>
    <p:sldId id="305" r:id="rId4"/>
    <p:sldId id="306" r:id="rId5"/>
    <p:sldId id="299" r:id="rId6"/>
    <p:sldId id="296" r:id="rId7"/>
    <p:sldId id="300" r:id="rId8"/>
    <p:sldId id="308" r:id="rId9"/>
    <p:sldId id="309" r:id="rId10"/>
    <p:sldId id="310" r:id="rId11"/>
    <p:sldId id="307"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4434" autoAdjust="0"/>
  </p:normalViewPr>
  <p:slideViewPr>
    <p:cSldViewPr>
      <p:cViewPr varScale="1">
        <p:scale>
          <a:sx n="74" d="100"/>
          <a:sy n="74" d="100"/>
        </p:scale>
        <p:origin x="141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1D78F97-5D1B-4A42-8AC9-1B4DB28D5149}" type="datetimeFigureOut">
              <a:rPr kumimoji="1" lang="ja-JP" altLang="en-US" smtClean="0"/>
              <a:t>2019/7/26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990935D4-ED70-486E-9DDB-303544693F68}" type="slidenum">
              <a:rPr kumimoji="1" lang="ja-JP" altLang="en-US" smtClean="0"/>
              <a:t>‹#›</a:t>
            </a:fld>
            <a:endParaRPr kumimoji="1" lang="ja-JP" altLang="en-US"/>
          </a:p>
        </p:txBody>
      </p:sp>
    </p:spTree>
    <p:extLst>
      <p:ext uri="{BB962C8B-B14F-4D97-AF65-F5344CB8AC3E}">
        <p14:creationId xmlns:p14="http://schemas.microsoft.com/office/powerpoint/2010/main" val="40736216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0935D4-ED70-486E-9DDB-303544693F68}" type="slidenum">
              <a:rPr kumimoji="1" lang="ja-JP" altLang="en-US" smtClean="0"/>
              <a:t>5</a:t>
            </a:fld>
            <a:endParaRPr kumimoji="1" lang="ja-JP" altLang="en-US"/>
          </a:p>
        </p:txBody>
      </p:sp>
    </p:spTree>
    <p:extLst>
      <p:ext uri="{BB962C8B-B14F-4D97-AF65-F5344CB8AC3E}">
        <p14:creationId xmlns:p14="http://schemas.microsoft.com/office/powerpoint/2010/main" val="64311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0935D4-ED70-486E-9DDB-303544693F68}" type="slidenum">
              <a:rPr kumimoji="1" lang="ja-JP" altLang="en-US" smtClean="0"/>
              <a:t>6</a:t>
            </a:fld>
            <a:endParaRPr kumimoji="1" lang="ja-JP" altLang="en-US"/>
          </a:p>
        </p:txBody>
      </p:sp>
    </p:spTree>
    <p:extLst>
      <p:ext uri="{BB962C8B-B14F-4D97-AF65-F5344CB8AC3E}">
        <p14:creationId xmlns:p14="http://schemas.microsoft.com/office/powerpoint/2010/main" val="1521311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0935D4-ED70-486E-9DDB-303544693F68}" type="slidenum">
              <a:rPr kumimoji="1" lang="ja-JP" altLang="en-US" smtClean="0"/>
              <a:t>7</a:t>
            </a:fld>
            <a:endParaRPr kumimoji="1" lang="ja-JP" altLang="en-US"/>
          </a:p>
        </p:txBody>
      </p:sp>
    </p:spTree>
    <p:extLst>
      <p:ext uri="{BB962C8B-B14F-4D97-AF65-F5344CB8AC3E}">
        <p14:creationId xmlns:p14="http://schemas.microsoft.com/office/powerpoint/2010/main" val="3538246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0935D4-ED70-486E-9DDB-303544693F68}" type="slidenum">
              <a:rPr kumimoji="1" lang="ja-JP" altLang="en-US" smtClean="0"/>
              <a:t>8</a:t>
            </a:fld>
            <a:endParaRPr kumimoji="1" lang="ja-JP" altLang="en-US"/>
          </a:p>
        </p:txBody>
      </p:sp>
    </p:spTree>
    <p:extLst>
      <p:ext uri="{BB962C8B-B14F-4D97-AF65-F5344CB8AC3E}">
        <p14:creationId xmlns:p14="http://schemas.microsoft.com/office/powerpoint/2010/main" val="3200445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0935D4-ED70-486E-9DDB-303544693F68}" type="slidenum">
              <a:rPr kumimoji="1" lang="ja-JP" altLang="en-US" smtClean="0"/>
              <a:t>9</a:t>
            </a:fld>
            <a:endParaRPr kumimoji="1" lang="ja-JP" altLang="en-US"/>
          </a:p>
        </p:txBody>
      </p:sp>
    </p:spTree>
    <p:extLst>
      <p:ext uri="{BB962C8B-B14F-4D97-AF65-F5344CB8AC3E}">
        <p14:creationId xmlns:p14="http://schemas.microsoft.com/office/powerpoint/2010/main" val="2227373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0935D4-ED70-486E-9DDB-303544693F68}" type="slidenum">
              <a:rPr kumimoji="1" lang="ja-JP" altLang="en-US" smtClean="0"/>
              <a:t>10</a:t>
            </a:fld>
            <a:endParaRPr kumimoji="1" lang="ja-JP" altLang="en-US"/>
          </a:p>
        </p:txBody>
      </p:sp>
    </p:spTree>
    <p:extLst>
      <p:ext uri="{BB962C8B-B14F-4D97-AF65-F5344CB8AC3E}">
        <p14:creationId xmlns:p14="http://schemas.microsoft.com/office/powerpoint/2010/main" val="605946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B7D37DD-BD37-40B8-9C53-A39D04FC94B6}" type="datetime1">
              <a:rPr kumimoji="1" lang="ja-JP" altLang="en-US" smtClean="0"/>
              <a:t>2019/7/26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2284439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966D206-C61A-4E2A-9B11-EE6B5C345A17}" type="datetime1">
              <a:rPr kumimoji="1" lang="ja-JP" altLang="en-US" smtClean="0"/>
              <a:t>2019/7/26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2028575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1537E44-A863-4241-979F-E921DD054252}" type="datetime1">
              <a:rPr kumimoji="1" lang="ja-JP" altLang="en-US" smtClean="0"/>
              <a:t>2019/7/26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979743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5995B97-BE18-479A-8040-465CBAEFCC79}" type="datetime1">
              <a:rPr kumimoji="1" lang="ja-JP" altLang="en-US" smtClean="0"/>
              <a:t>2019/7/26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2419131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4BD6156-703E-4D53-801E-C64FCBD10507}" type="datetime1">
              <a:rPr kumimoji="1" lang="ja-JP" altLang="en-US" smtClean="0"/>
              <a:t>2019/7/26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2142594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CC96155-D9CB-49EC-B5D9-C158C1793C65}" type="datetime1">
              <a:rPr kumimoji="1" lang="ja-JP" altLang="en-US" smtClean="0"/>
              <a:t>2019/7/26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4107659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1C9051B-F911-42C3-B9A2-61026E698ED4}" type="datetime1">
              <a:rPr kumimoji="1" lang="ja-JP" altLang="en-US" smtClean="0"/>
              <a:t>2019/7/26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571273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2D5D311-A255-48F8-B6D9-B5FE67356B87}" type="datetime1">
              <a:rPr kumimoji="1" lang="ja-JP" altLang="en-US" smtClean="0"/>
              <a:t>2019/7/26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2073611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1DCD8B3-C53D-4D0A-8B34-4FC272C4CDFF}" type="datetime1">
              <a:rPr kumimoji="1" lang="ja-JP" altLang="en-US" smtClean="0"/>
              <a:t>2019/7/26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456931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DDD3212-907A-4532-8BD3-3A53D33824D0}" type="datetime1">
              <a:rPr kumimoji="1" lang="ja-JP" altLang="en-US" smtClean="0"/>
              <a:t>2019/7/26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1866398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A76E6CF-93B6-4019-A42B-96097361A12C}" type="datetime1">
              <a:rPr kumimoji="1" lang="ja-JP" altLang="en-US" smtClean="0"/>
              <a:t>2019/7/26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1927919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C39FC0-0BE3-489D-B5C0-C3F01FA4DD8D}" type="datetime1">
              <a:rPr kumimoji="1" lang="ja-JP" altLang="en-US" smtClean="0"/>
              <a:t>2019/7/26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135409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6329"/>
            <a:ext cx="9144000" cy="63591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0" lang="ja-JP" altLang="en-US" sz="2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ビュースポットおおさかの選定</a:t>
            </a:r>
            <a:endParaRPr lang="ja-JP" altLang="en-US" sz="2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7689954" y="105975"/>
            <a:ext cx="1200691" cy="400110"/>
          </a:xfrm>
          <a:prstGeom prst="rect">
            <a:avLst/>
          </a:prstGeom>
          <a:solidFill>
            <a:schemeClr val="bg1"/>
          </a:solidFill>
          <a:ln w="19050">
            <a:solidFill>
              <a:schemeClr val="tx1"/>
            </a:solidFill>
          </a:ln>
        </p:spPr>
        <p:txBody>
          <a:bodyPr wrap="square" rtlCol="0">
            <a:spAutoFit/>
          </a:bodyPr>
          <a:lstStyle/>
          <a:p>
            <a:pPr lvl="0" algn="ctr"/>
            <a:r>
              <a:rPr kumimoji="1" lang="ja-JP" altLang="en-US" sz="2000" dirty="0" smtClean="0">
                <a:solidFill>
                  <a:prstClr val="black"/>
                </a:solidFill>
                <a:latin typeface="ＭＳ Ｐゴシック" panose="020B0600070205080204" pitchFamily="50" charset="-128"/>
              </a:rPr>
              <a:t>資料２</a:t>
            </a:r>
            <a:endParaRPr kumimoji="1" lang="en-US" altLang="ja-JP" sz="2000" dirty="0">
              <a:solidFill>
                <a:prstClr val="black"/>
              </a:solidFill>
              <a:latin typeface="ＭＳ Ｐゴシック" panose="020B0600070205080204" pitchFamily="50" charset="-128"/>
            </a:endParaRPr>
          </a:p>
        </p:txBody>
      </p:sp>
      <p:sp>
        <p:nvSpPr>
          <p:cNvPr id="13" name="テキスト ボックス 12"/>
          <p:cNvSpPr txBox="1"/>
          <p:nvPr/>
        </p:nvSpPr>
        <p:spPr>
          <a:xfrm>
            <a:off x="2063143" y="2728250"/>
            <a:ext cx="5017720" cy="584775"/>
          </a:xfrm>
          <a:prstGeom prst="rect">
            <a:avLst/>
          </a:prstGeom>
          <a:noFill/>
        </p:spPr>
        <p:txBody>
          <a:bodyPr wrap="none" rtlCol="0">
            <a:spAutoFit/>
          </a:bodyPr>
          <a:lstStyle/>
          <a:p>
            <a:pPr algn="ctr"/>
            <a:r>
              <a:rPr lang="ja-JP" altLang="en-US" sz="3200" b="1" dirty="0" smtClean="0">
                <a:latin typeface="Meiryo UI" panose="020B0604030504040204" pitchFamily="50" charset="-128"/>
                <a:ea typeface="Meiryo UI" panose="020B0604030504040204" pitchFamily="50" charset="-128"/>
              </a:rPr>
              <a:t>ビュースポットおおさかの選定</a:t>
            </a:r>
            <a:endParaRPr kumimoji="1" lang="en-US" altLang="ja-JP" sz="3200" b="1" dirty="0" smtClean="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a:t>
            </a:fld>
            <a:endParaRPr kumimoji="1" lang="ja-JP" altLang="en-US"/>
          </a:p>
        </p:txBody>
      </p:sp>
    </p:spTree>
    <p:extLst>
      <p:ext uri="{BB962C8B-B14F-4D97-AF65-F5344CB8AC3E}">
        <p14:creationId xmlns:p14="http://schemas.microsoft.com/office/powerpoint/2010/main" val="9788175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92280" y="6592267"/>
            <a:ext cx="2133600" cy="365125"/>
          </a:xfrm>
        </p:spPr>
        <p:txBody>
          <a:bodyPr/>
          <a:lstStyle/>
          <a:p>
            <a:fld id="{5FAB2AA0-22F6-4977-B4AB-6397E15C0039}" type="slidenum">
              <a:rPr kumimoji="1" lang="ja-JP" altLang="en-US" smtClean="0"/>
              <a:t>10</a:t>
            </a:fld>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774825286"/>
              </p:ext>
            </p:extLst>
          </p:nvPr>
        </p:nvGraphicFramePr>
        <p:xfrm>
          <a:off x="179515" y="587317"/>
          <a:ext cx="8954747" cy="5643112"/>
        </p:xfrm>
        <a:graphic>
          <a:graphicData uri="http://schemas.openxmlformats.org/drawingml/2006/table">
            <a:tbl>
              <a:tblPr/>
              <a:tblGrid>
                <a:gridCol w="346519">
                  <a:extLst>
                    <a:ext uri="{9D8B030D-6E8A-4147-A177-3AD203B41FA5}">
                      <a16:colId xmlns:a16="http://schemas.microsoft.com/office/drawing/2014/main" val="2260391725"/>
                    </a:ext>
                  </a:extLst>
                </a:gridCol>
                <a:gridCol w="328998">
                  <a:extLst>
                    <a:ext uri="{9D8B030D-6E8A-4147-A177-3AD203B41FA5}">
                      <a16:colId xmlns:a16="http://schemas.microsoft.com/office/drawing/2014/main" val="3611207470"/>
                    </a:ext>
                  </a:extLst>
                </a:gridCol>
                <a:gridCol w="359967">
                  <a:extLst>
                    <a:ext uri="{9D8B030D-6E8A-4147-A177-3AD203B41FA5}">
                      <a16:colId xmlns:a16="http://schemas.microsoft.com/office/drawing/2014/main" val="2973085143"/>
                    </a:ext>
                  </a:extLst>
                </a:gridCol>
                <a:gridCol w="935913">
                  <a:extLst>
                    <a:ext uri="{9D8B030D-6E8A-4147-A177-3AD203B41FA5}">
                      <a16:colId xmlns:a16="http://schemas.microsoft.com/office/drawing/2014/main" val="1173614502"/>
                    </a:ext>
                  </a:extLst>
                </a:gridCol>
                <a:gridCol w="2670847">
                  <a:extLst>
                    <a:ext uri="{9D8B030D-6E8A-4147-A177-3AD203B41FA5}">
                      <a16:colId xmlns:a16="http://schemas.microsoft.com/office/drawing/2014/main" val="274770660"/>
                    </a:ext>
                  </a:extLst>
                </a:gridCol>
                <a:gridCol w="479167">
                  <a:extLst>
                    <a:ext uri="{9D8B030D-6E8A-4147-A177-3AD203B41FA5}">
                      <a16:colId xmlns:a16="http://schemas.microsoft.com/office/drawing/2014/main" val="4236831527"/>
                    </a:ext>
                  </a:extLst>
                </a:gridCol>
                <a:gridCol w="479167">
                  <a:extLst>
                    <a:ext uri="{9D8B030D-6E8A-4147-A177-3AD203B41FA5}">
                      <a16:colId xmlns:a16="http://schemas.microsoft.com/office/drawing/2014/main" val="3808794255"/>
                    </a:ext>
                  </a:extLst>
                </a:gridCol>
                <a:gridCol w="479167">
                  <a:extLst>
                    <a:ext uri="{9D8B030D-6E8A-4147-A177-3AD203B41FA5}">
                      <a16:colId xmlns:a16="http://schemas.microsoft.com/office/drawing/2014/main" val="188176720"/>
                    </a:ext>
                  </a:extLst>
                </a:gridCol>
                <a:gridCol w="479167">
                  <a:extLst>
                    <a:ext uri="{9D8B030D-6E8A-4147-A177-3AD203B41FA5}">
                      <a16:colId xmlns:a16="http://schemas.microsoft.com/office/drawing/2014/main" val="235011879"/>
                    </a:ext>
                  </a:extLst>
                </a:gridCol>
                <a:gridCol w="479167">
                  <a:extLst>
                    <a:ext uri="{9D8B030D-6E8A-4147-A177-3AD203B41FA5}">
                      <a16:colId xmlns:a16="http://schemas.microsoft.com/office/drawing/2014/main" val="2800222507"/>
                    </a:ext>
                  </a:extLst>
                </a:gridCol>
                <a:gridCol w="479167">
                  <a:extLst>
                    <a:ext uri="{9D8B030D-6E8A-4147-A177-3AD203B41FA5}">
                      <a16:colId xmlns:a16="http://schemas.microsoft.com/office/drawing/2014/main" val="1797429232"/>
                    </a:ext>
                  </a:extLst>
                </a:gridCol>
                <a:gridCol w="479167">
                  <a:extLst>
                    <a:ext uri="{9D8B030D-6E8A-4147-A177-3AD203B41FA5}">
                      <a16:colId xmlns:a16="http://schemas.microsoft.com/office/drawing/2014/main" val="1426048863"/>
                    </a:ext>
                  </a:extLst>
                </a:gridCol>
                <a:gridCol w="479167">
                  <a:extLst>
                    <a:ext uri="{9D8B030D-6E8A-4147-A177-3AD203B41FA5}">
                      <a16:colId xmlns:a16="http://schemas.microsoft.com/office/drawing/2014/main" val="4139276596"/>
                    </a:ext>
                  </a:extLst>
                </a:gridCol>
                <a:gridCol w="479167">
                  <a:extLst>
                    <a:ext uri="{9D8B030D-6E8A-4147-A177-3AD203B41FA5}">
                      <a16:colId xmlns:a16="http://schemas.microsoft.com/office/drawing/2014/main" val="3669063348"/>
                    </a:ext>
                  </a:extLst>
                </a:gridCol>
              </a:tblGrid>
              <a:tr h="218068">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点数</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票数</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受付</a:t>
                      </a:r>
                      <a:endParaRPr lang="en-US" altLang="ja-JP"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番号</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市町村</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タイトル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gridSpan="3">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１．選定の視点</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h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２．</a:t>
                      </a:r>
                      <a:endParaRPr lang="en-US" altLang="ja-JP"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生活景</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gridSpan="5">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effectLst/>
                          <a:latin typeface="ＭＳ Ｐゴシック" panose="020B0600070205080204" pitchFamily="50" charset="-128"/>
                          <a:ea typeface="+mn-ea"/>
                        </a:rPr>
                        <a:t>３．視点場の状況</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97967643"/>
                  </a:ext>
                </a:extLst>
              </a:tr>
              <a:tr h="490254">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5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（１）</a:t>
                      </a:r>
                      <a:endParaRPr lang="en-US" altLang="ja-JP" sz="105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（２）</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①整備</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状況</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②駐車</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場</a:t>
                      </a:r>
                      <a:r>
                        <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rPr>
                        <a:t>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③案内</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板</a:t>
                      </a:r>
                      <a:r>
                        <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rPr>
                        <a:t>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④トイレ</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有</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⑤車</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いす可</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1841074816"/>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太子町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太子・和みの広場から見る夕日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6667257"/>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大阪市北区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うめきた広場から見る梅田スカイビル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8917104"/>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羽曳野市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拝所から見た応神天皇陵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57853"/>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吹田市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千里山第一噴水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4939455"/>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摂津市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春空に泳ぐ　大阪モノレール摂津駅から徒歩</a:t>
                      </a: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分、大正川河川公園にて撮影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340299"/>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東大阪市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信貴生駒スカイライン 駐車場 から見る 大阪府の夜景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6318873"/>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大阪市天王寺区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旧黒田藩蔵屋敷長屋門横の道から見るあべのハルカス</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6855824"/>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大阪市中央区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天満橋から見る大川沿いの景色　川の駅はちけんや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0382901"/>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大阪市住之江区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コスモスクエア駅東側波止場から見る大阪港天保山の夜景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9549639"/>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池田市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五月山から眺める池田市内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2449400"/>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枚方市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山田池公園の美月橋から見る川と芝生の丘</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7478424"/>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大阪市中央区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谷町</a:t>
                      </a: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丁目から大手前交差点のとおりから見る大阪城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3645501"/>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大阪市港区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港区築港の親水護岸から見る港大橋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2136171"/>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太子町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二上山雌岳山頂から見る朝日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5176588"/>
                  </a:ext>
                </a:extLst>
              </a:tr>
            </a:tbl>
          </a:graphicData>
        </a:graphic>
      </p:graphicFrame>
      <p:sp>
        <p:nvSpPr>
          <p:cNvPr id="5" name="正方形/長方形 4"/>
          <p:cNvSpPr/>
          <p:nvPr/>
        </p:nvSpPr>
        <p:spPr>
          <a:xfrm>
            <a:off x="6111167" y="228365"/>
            <a:ext cx="3062300" cy="464331"/>
          </a:xfrm>
          <a:prstGeom prst="rect">
            <a:avLst/>
          </a:prstGeom>
        </p:spPr>
        <p:txBody>
          <a:bodyPr wrap="square" lIns="144000" tIns="108000" rIns="144000" bIns="108000">
            <a:spAutoFit/>
          </a:bodyPr>
          <a:lstStyle/>
          <a:p>
            <a:pPr lvl="0" algn="r">
              <a:defRPr/>
            </a:pPr>
            <a:r>
              <a:rPr lang="ja-JP" altLang="en-US" sz="1600" dirty="0" smtClean="0">
                <a:solidFill>
                  <a:prstClr val="black"/>
                </a:solidFill>
                <a:latin typeface="ＭＳ Ｐゴシック" panose="020B0600070205080204" pitchFamily="50" charset="-128"/>
              </a:rPr>
              <a:t>　</a:t>
            </a:r>
            <a:r>
              <a:rPr lang="ja-JP" altLang="en-US" sz="1400" dirty="0">
                <a:solidFill>
                  <a:prstClr val="black"/>
                </a:solidFill>
                <a:latin typeface="ＭＳ Ｐゴシック" panose="020B0600070205080204" pitchFamily="50" charset="-128"/>
                <a:ea typeface="ＭＳ Ｐゴシック" panose="020B0600070205080204" pitchFamily="50" charset="-128"/>
              </a:rPr>
              <a:t>点数</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順　３</a:t>
            </a:r>
            <a:r>
              <a:rPr lang="en-US" altLang="ja-JP" sz="14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３</a:t>
            </a:r>
            <a:endParaRPr kumimoji="1" lang="en-US" altLang="ja-JP" sz="140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endParaRPr>
          </a:p>
        </p:txBody>
      </p:sp>
    </p:spTree>
    <p:extLst>
      <p:ext uri="{BB962C8B-B14F-4D97-AF65-F5344CB8AC3E}">
        <p14:creationId xmlns:p14="http://schemas.microsoft.com/office/powerpoint/2010/main" val="12071668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35496" y="233067"/>
            <a:ext cx="6364285"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b="1" u="sng" noProof="0" dirty="0" smtClean="0">
                <a:latin typeface="Calibri"/>
                <a:ea typeface="ＭＳ Ｐゴシック" panose="020B0600070205080204" pitchFamily="50" charset="-128"/>
              </a:rPr>
              <a:t>留意</a:t>
            </a:r>
            <a:r>
              <a:rPr lang="ja-JP" altLang="en-US" sz="2000" b="1" u="sng" noProof="0" dirty="0" smtClean="0">
                <a:latin typeface="Calibri"/>
                <a:ea typeface="ＭＳ Ｐゴシック" panose="020B0600070205080204" pitchFamily="50" charset="-128"/>
              </a:rPr>
              <a:t>事項等</a:t>
            </a:r>
            <a:endParaRPr kumimoji="1" lang="ja-JP" altLang="en-US" sz="2000" b="1" i="0" u="sng" strike="noStrike" kern="1200" cap="none" spc="0" normalizeH="0" baseline="0" noProof="0" dirty="0">
              <a:ln>
                <a:noFill/>
              </a:ln>
              <a:effectLst/>
              <a:uLnTx/>
              <a:uFillTx/>
              <a:latin typeface="Calibri"/>
              <a:ea typeface="ＭＳ Ｐゴシック" panose="020B0600070205080204" pitchFamily="50" charset="-128"/>
            </a:endParaRPr>
          </a:p>
        </p:txBody>
      </p:sp>
      <p:sp>
        <p:nvSpPr>
          <p:cNvPr id="9" name="テキスト ボックス 8"/>
          <p:cNvSpPr txBox="1"/>
          <p:nvPr/>
        </p:nvSpPr>
        <p:spPr>
          <a:xfrm>
            <a:off x="439348" y="5336038"/>
            <a:ext cx="8326796" cy="830997"/>
          </a:xfrm>
          <a:prstGeom prst="rect">
            <a:avLst/>
          </a:prstGeom>
          <a:noFill/>
          <a:ln w="12700">
            <a:solidFill>
              <a:schemeClr val="tx1"/>
            </a:solidFill>
          </a:ln>
        </p:spPr>
        <p:txBody>
          <a:bodyPr wrap="square" rtlCol="0">
            <a:spAutoFit/>
          </a:bodyPr>
          <a:lstStyle/>
          <a:p>
            <a:pPr>
              <a:lnSpc>
                <a:spcPct val="150000"/>
              </a:lnSpc>
            </a:pPr>
            <a:r>
              <a:rPr lang="ja-JP" altLang="en-US" sz="1600" dirty="0" smtClean="0"/>
              <a:t>事務局案</a:t>
            </a:r>
            <a:endParaRPr lang="en-US" altLang="ja-JP" sz="1600" dirty="0"/>
          </a:p>
          <a:p>
            <a:pPr marL="285750" indent="-285750">
              <a:lnSpc>
                <a:spcPct val="150000"/>
              </a:lnSpc>
              <a:buFont typeface="Wingdings" panose="05000000000000000000" pitchFamily="2" charset="2"/>
              <a:buChar char="Ø"/>
            </a:pPr>
            <a:r>
              <a:rPr lang="ja-JP" altLang="en-US" sz="1600" dirty="0"/>
              <a:t>ビュースポットと</a:t>
            </a:r>
            <a:r>
              <a:rPr lang="ja-JP" altLang="en-US" sz="1600" dirty="0" smtClean="0"/>
              <a:t>して良い場所であれば最大</a:t>
            </a:r>
            <a:r>
              <a:rPr lang="en-US" altLang="ja-JP" sz="1600" dirty="0" smtClean="0"/>
              <a:t>30</a:t>
            </a:r>
            <a:r>
              <a:rPr lang="ja-JP" altLang="en-US" sz="1600" dirty="0" smtClean="0"/>
              <a:t>件を限度に選定する。</a:t>
            </a:r>
            <a:endParaRPr lang="en-US" altLang="ja-JP" sz="1600" dirty="0" smtClean="0"/>
          </a:p>
        </p:txBody>
      </p:sp>
      <p:sp>
        <p:nvSpPr>
          <p:cNvPr id="11" name="正方形/長方形 10"/>
          <p:cNvSpPr/>
          <p:nvPr/>
        </p:nvSpPr>
        <p:spPr>
          <a:xfrm>
            <a:off x="189384" y="4341501"/>
            <a:ext cx="8892480" cy="464331"/>
          </a:xfrm>
          <a:prstGeom prst="rect">
            <a:avLst/>
          </a:prstGeom>
        </p:spPr>
        <p:txBody>
          <a:bodyPr wrap="square" lIns="144000" tIns="108000" rIns="144000" bIns="108000">
            <a:spAutoFit/>
          </a:bodyPr>
          <a:lstStyle/>
          <a:p>
            <a:pPr marL="285750" lvl="0" indent="-285750">
              <a:buFont typeface="Wingdings" panose="05000000000000000000" pitchFamily="2" charset="2"/>
              <a:buChar char="Ø"/>
            </a:pPr>
            <a:r>
              <a:rPr lang="ja-JP" altLang="en-US" sz="1600" b="1" dirty="0" smtClean="0"/>
              <a:t>今回選定するビュースポット数について</a:t>
            </a:r>
            <a:endParaRPr lang="en-US" altLang="ja-JP" sz="1600" dirty="0" smtClean="0"/>
          </a:p>
        </p:txBody>
      </p:sp>
      <p:sp>
        <p:nvSpPr>
          <p:cNvPr id="2" name="スライド番号プレースホルダー 1"/>
          <p:cNvSpPr>
            <a:spLocks noGrp="1"/>
          </p:cNvSpPr>
          <p:nvPr>
            <p:ph type="sldNum" sz="quarter" idx="12"/>
          </p:nvPr>
        </p:nvSpPr>
        <p:spPr>
          <a:xfrm>
            <a:off x="6948264" y="6390284"/>
            <a:ext cx="2133600" cy="365125"/>
          </a:xfrm>
        </p:spPr>
        <p:txBody>
          <a:bodyPr/>
          <a:lstStyle/>
          <a:p>
            <a:fld id="{5FAB2AA0-22F6-4977-B4AB-6397E15C0039}" type="slidenum">
              <a:rPr kumimoji="1" lang="ja-JP" altLang="en-US" smtClean="0"/>
              <a:t>11</a:t>
            </a:fld>
            <a:endParaRPr kumimoji="1" lang="ja-JP" altLang="en-US" dirty="0"/>
          </a:p>
        </p:txBody>
      </p:sp>
      <p:sp>
        <p:nvSpPr>
          <p:cNvPr id="10" name="正方形/長方形 9"/>
          <p:cNvSpPr/>
          <p:nvPr/>
        </p:nvSpPr>
        <p:spPr>
          <a:xfrm>
            <a:off x="156506" y="731650"/>
            <a:ext cx="8892480" cy="587441"/>
          </a:xfrm>
          <a:prstGeom prst="rect">
            <a:avLst/>
          </a:prstGeom>
        </p:spPr>
        <p:txBody>
          <a:bodyPr wrap="square" lIns="144000" tIns="108000" rIns="144000" bIns="108000">
            <a:spAutoFit/>
          </a:bodyPr>
          <a:lstStyle/>
          <a:p>
            <a:pPr marL="285750" indent="-285750">
              <a:lnSpc>
                <a:spcPct val="150000"/>
              </a:lnSpc>
              <a:buFont typeface="Wingdings" panose="05000000000000000000" pitchFamily="2" charset="2"/>
              <a:buChar char="Ø"/>
            </a:pPr>
            <a:r>
              <a:rPr lang="ja-JP" altLang="en-US" sz="1600" b="1" dirty="0" smtClean="0"/>
              <a:t>受付番号</a:t>
            </a:r>
            <a:r>
              <a:rPr lang="en-US" altLang="ja-JP" sz="1600" b="1" dirty="0" smtClean="0">
                <a:latin typeface="+mn-ea"/>
              </a:rPr>
              <a:t>28 </a:t>
            </a:r>
            <a:r>
              <a:rPr lang="ja-JP" altLang="en-US" sz="1600" b="1" dirty="0" smtClean="0"/>
              <a:t>「豊能町</a:t>
            </a:r>
            <a:r>
              <a:rPr lang="ja-JP" altLang="en-US" sz="1600" b="1" dirty="0"/>
              <a:t>　高山の</a:t>
            </a:r>
            <a:r>
              <a:rPr lang="ja-JP" altLang="en-US" sz="1600" b="1" dirty="0" smtClean="0"/>
              <a:t>棚田」に関する市町村意見について</a:t>
            </a:r>
            <a:endParaRPr lang="en-US" altLang="ja-JP" sz="1600" b="1" dirty="0"/>
          </a:p>
        </p:txBody>
      </p:sp>
      <p:sp>
        <p:nvSpPr>
          <p:cNvPr id="16" name="テキスト ボックス 15"/>
          <p:cNvSpPr txBox="1"/>
          <p:nvPr/>
        </p:nvSpPr>
        <p:spPr>
          <a:xfrm>
            <a:off x="464210" y="2571816"/>
            <a:ext cx="8326796" cy="1260577"/>
          </a:xfrm>
          <a:prstGeom prst="rect">
            <a:avLst/>
          </a:prstGeom>
          <a:noFill/>
          <a:ln w="12700">
            <a:solidFill>
              <a:schemeClr val="tx1"/>
            </a:solidFill>
          </a:ln>
        </p:spPr>
        <p:txBody>
          <a:bodyPr wrap="square" rtlCol="0">
            <a:noAutofit/>
          </a:bodyPr>
          <a:lstStyle/>
          <a:p>
            <a:pPr>
              <a:lnSpc>
                <a:spcPct val="150000"/>
              </a:lnSpc>
            </a:pPr>
            <a:r>
              <a:rPr lang="ja-JP" altLang="en-US" sz="1600" dirty="0" smtClean="0"/>
              <a:t>事務局対応案</a:t>
            </a:r>
            <a:endParaRPr lang="en-US" altLang="ja-JP" sz="1600" dirty="0" smtClean="0"/>
          </a:p>
          <a:p>
            <a:pPr marL="285750" indent="-285750">
              <a:lnSpc>
                <a:spcPct val="150000"/>
              </a:lnSpc>
              <a:buFont typeface="Wingdings" panose="05000000000000000000" pitchFamily="2" charset="2"/>
              <a:buChar char="Ø"/>
            </a:pPr>
            <a:r>
              <a:rPr lang="ja-JP" altLang="en-US" sz="1600" dirty="0" smtClean="0"/>
              <a:t>部会で選定された場合、その後の最終確認時に町と調整を行ったうえで、ビュースポットとして最終決定するか判断することとする。</a:t>
            </a:r>
            <a:endParaRPr lang="ja-JP" altLang="ja-JP" sz="1600" dirty="0"/>
          </a:p>
        </p:txBody>
      </p:sp>
      <p:sp>
        <p:nvSpPr>
          <p:cNvPr id="12" name="正方形/長方形 11"/>
          <p:cNvSpPr/>
          <p:nvPr/>
        </p:nvSpPr>
        <p:spPr>
          <a:xfrm>
            <a:off x="625906" y="4727499"/>
            <a:ext cx="8140238" cy="587441"/>
          </a:xfrm>
          <a:prstGeom prst="rect">
            <a:avLst/>
          </a:prstGeom>
        </p:spPr>
        <p:txBody>
          <a:bodyPr wrap="square" lIns="144000" tIns="108000" rIns="144000" bIns="108000">
            <a:spAutoFit/>
          </a:bodyPr>
          <a:lstStyle/>
          <a:p>
            <a:pPr>
              <a:lnSpc>
                <a:spcPct val="150000"/>
              </a:lnSpc>
            </a:pPr>
            <a:r>
              <a:rPr lang="ja-JP" altLang="en-US" sz="1600" dirty="0" smtClean="0"/>
              <a:t>事前審査終了時点で推薦されたスポットは</a:t>
            </a:r>
            <a:r>
              <a:rPr lang="en-US" altLang="ja-JP" sz="1600" dirty="0" smtClean="0">
                <a:latin typeface="+mn-ea"/>
              </a:rPr>
              <a:t>48</a:t>
            </a:r>
            <a:r>
              <a:rPr lang="ja-JP" altLang="en-US" sz="1600" dirty="0" smtClean="0">
                <a:latin typeface="+mn-ea"/>
              </a:rPr>
              <a:t>か所</a:t>
            </a:r>
            <a:r>
              <a:rPr lang="ja-JP" altLang="en-US" sz="1600" dirty="0" smtClean="0"/>
              <a:t>。選定の目安としては</a:t>
            </a:r>
            <a:r>
              <a:rPr lang="en-US" altLang="ja-JP" sz="1600" dirty="0" smtClean="0">
                <a:latin typeface="+mn-ea"/>
              </a:rPr>
              <a:t>20</a:t>
            </a:r>
            <a:r>
              <a:rPr lang="ja-JP" altLang="en-US" sz="1600" dirty="0" smtClean="0">
                <a:latin typeface="+mn-ea"/>
              </a:rPr>
              <a:t>か所としている</a:t>
            </a:r>
            <a:r>
              <a:rPr lang="ja-JP" altLang="en-US" sz="1600" dirty="0" smtClean="0"/>
              <a:t>。</a:t>
            </a:r>
            <a:endParaRPr lang="en-US" altLang="ja-JP" sz="1600" dirty="0"/>
          </a:p>
        </p:txBody>
      </p:sp>
      <p:sp>
        <p:nvSpPr>
          <p:cNvPr id="15" name="正方形/長方形 14"/>
          <p:cNvSpPr/>
          <p:nvPr/>
        </p:nvSpPr>
        <p:spPr>
          <a:xfrm>
            <a:off x="603634" y="1186244"/>
            <a:ext cx="8140238" cy="1326105"/>
          </a:xfrm>
          <a:prstGeom prst="rect">
            <a:avLst/>
          </a:prstGeom>
        </p:spPr>
        <p:txBody>
          <a:bodyPr wrap="square" lIns="144000" tIns="108000" rIns="144000" bIns="108000">
            <a:spAutoFit/>
          </a:bodyPr>
          <a:lstStyle/>
          <a:p>
            <a:pPr>
              <a:lnSpc>
                <a:spcPct val="150000"/>
              </a:lnSpc>
            </a:pPr>
            <a:r>
              <a:rPr lang="ja-JP" altLang="en-US" sz="1600" dirty="0" smtClean="0"/>
              <a:t>豊能町の意見　「</a:t>
            </a:r>
            <a:r>
              <a:rPr lang="ja-JP" altLang="ja-JP" sz="1600" dirty="0" smtClean="0"/>
              <a:t>大阪府</a:t>
            </a:r>
            <a:r>
              <a:rPr lang="ja-JP" altLang="ja-JP" sz="1600" dirty="0"/>
              <a:t>がビュースポットとして広報することに支障</a:t>
            </a:r>
            <a:r>
              <a:rPr lang="ja-JP" altLang="ja-JP" sz="1600" dirty="0" smtClean="0"/>
              <a:t>あり</a:t>
            </a:r>
            <a:r>
              <a:rPr lang="ja-JP" altLang="en-US" sz="1600" dirty="0" smtClean="0"/>
              <a:t>（付近に駐車場なし）」</a:t>
            </a:r>
            <a:endParaRPr lang="en-US" altLang="ja-JP" sz="1600" dirty="0" smtClean="0"/>
          </a:p>
          <a:p>
            <a:pPr>
              <a:lnSpc>
                <a:spcPct val="150000"/>
              </a:lnSpc>
            </a:pPr>
            <a:r>
              <a:rPr lang="ja-JP" altLang="en-US" sz="1600" dirty="0"/>
              <a:t>　</a:t>
            </a:r>
            <a:r>
              <a:rPr lang="ja-JP" altLang="en-US" sz="1600" dirty="0" smtClean="0"/>
              <a:t>⇒ 大阪府の調査では、応募された視点場へは、阪急バス「高山」下車、徒歩</a:t>
            </a:r>
            <a:r>
              <a:rPr lang="ja-JP" altLang="en-US" sz="1600" dirty="0"/>
              <a:t>６</a:t>
            </a:r>
            <a:r>
              <a:rPr lang="ja-JP" altLang="en-US" sz="1600" dirty="0" smtClean="0"/>
              <a:t>分で辿り着く</a:t>
            </a:r>
            <a:endParaRPr lang="en-US" altLang="ja-JP" sz="1600" dirty="0" smtClean="0"/>
          </a:p>
          <a:p>
            <a:pPr>
              <a:lnSpc>
                <a:spcPct val="150000"/>
              </a:lnSpc>
            </a:pPr>
            <a:r>
              <a:rPr lang="ja-JP" altLang="en-US" sz="1600" dirty="0"/>
              <a:t>　</a:t>
            </a:r>
            <a:r>
              <a:rPr lang="ja-JP" altLang="en-US" sz="1600" dirty="0" smtClean="0"/>
              <a:t>　　ことが可能。</a:t>
            </a:r>
            <a:endParaRPr lang="en-US" altLang="ja-JP" sz="1600" dirty="0"/>
          </a:p>
        </p:txBody>
      </p:sp>
    </p:spTree>
    <p:extLst>
      <p:ext uri="{BB962C8B-B14F-4D97-AF65-F5344CB8AC3E}">
        <p14:creationId xmlns:p14="http://schemas.microsoft.com/office/powerpoint/2010/main" val="5158153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2</a:t>
            </a:fld>
            <a:endParaRPr kumimoji="1" lang="ja-JP" altLang="en-US"/>
          </a:p>
        </p:txBody>
      </p:sp>
      <p:sp>
        <p:nvSpPr>
          <p:cNvPr id="5" name="タイトル 1"/>
          <p:cNvSpPr>
            <a:spLocks noGrp="1"/>
          </p:cNvSpPr>
          <p:nvPr>
            <p:ph type="title"/>
          </p:nvPr>
        </p:nvSpPr>
        <p:spPr>
          <a:xfrm>
            <a:off x="179512" y="476672"/>
            <a:ext cx="8229600" cy="562074"/>
          </a:xfrm>
        </p:spPr>
        <p:txBody>
          <a:bodyPr>
            <a:normAutofit/>
          </a:bodyPr>
          <a:lstStyle/>
          <a:p>
            <a:pPr algn="l"/>
            <a:r>
              <a:rPr lang="ja-JP" altLang="en-US" sz="2000" b="1" u="sng" dirty="0" smtClean="0">
                <a:solidFill>
                  <a:prstClr val="black"/>
                </a:solidFill>
                <a:latin typeface="ＭＳ Ｐゴシック" panose="020B0600070205080204" pitchFamily="50" charset="-128"/>
              </a:rPr>
              <a:t>第１回景観審議会での主な意見</a:t>
            </a:r>
            <a:endParaRPr kumimoji="1" lang="ja-JP" altLang="en-US" u="sng" dirty="0"/>
          </a:p>
        </p:txBody>
      </p:sp>
      <p:sp>
        <p:nvSpPr>
          <p:cNvPr id="4" name="正方形/長方形 3"/>
          <p:cNvSpPr/>
          <p:nvPr/>
        </p:nvSpPr>
        <p:spPr>
          <a:xfrm>
            <a:off x="539552" y="1196752"/>
            <a:ext cx="7869560" cy="5078313"/>
          </a:xfrm>
          <a:prstGeom prst="rect">
            <a:avLst/>
          </a:prstGeom>
        </p:spPr>
        <p:txBody>
          <a:bodyPr wrap="square">
            <a:spAutoFit/>
          </a:bodyPr>
          <a:lstStyle/>
          <a:p>
            <a:pPr marL="285750" indent="-285750">
              <a:lnSpc>
                <a:spcPct val="150000"/>
              </a:lnSpc>
              <a:buFont typeface="Wingdings" panose="05000000000000000000" pitchFamily="2" charset="2"/>
              <a:buChar char="Ø"/>
            </a:pPr>
            <a:r>
              <a:rPr lang="ja-JP" altLang="en-US" dirty="0"/>
              <a:t>「</a:t>
            </a:r>
            <a:r>
              <a:rPr lang="ja-JP" altLang="ja-JP" dirty="0"/>
              <a:t>選定の</a:t>
            </a:r>
            <a:r>
              <a:rPr lang="ja-JP" altLang="en-US" dirty="0"/>
              <a:t>視点</a:t>
            </a:r>
            <a:r>
              <a:rPr lang="ja-JP" altLang="en-US" dirty="0" smtClean="0"/>
              <a:t>」４点につ</a:t>
            </a:r>
            <a:r>
              <a:rPr lang="ja-JP" altLang="en-US" dirty="0"/>
              <a:t>いて</a:t>
            </a:r>
            <a:r>
              <a:rPr lang="ja-JP" altLang="en-US" dirty="0" smtClean="0"/>
              <a:t>、第１回の部会までに</a:t>
            </a:r>
            <a:r>
              <a:rPr lang="ja-JP" altLang="ja-JP" dirty="0" smtClean="0"/>
              <a:t>事務局</a:t>
            </a:r>
            <a:r>
              <a:rPr lang="ja-JP" altLang="ja-JP" dirty="0"/>
              <a:t>の方</a:t>
            </a:r>
            <a:r>
              <a:rPr lang="ja-JP" altLang="ja-JP" dirty="0" smtClean="0"/>
              <a:t>で少し</a:t>
            </a:r>
            <a:r>
              <a:rPr lang="ja-JP" altLang="ja-JP" dirty="0"/>
              <a:t>整理</a:t>
            </a:r>
            <a:r>
              <a:rPr lang="ja-JP" altLang="en-US" dirty="0" smtClean="0"/>
              <a:t>しておいてもらいたい。　</a:t>
            </a:r>
            <a:r>
              <a:rPr lang="ja-JP" altLang="en-US" sz="1600" i="1" dirty="0" smtClean="0"/>
              <a:t>⇒事務局による整理１</a:t>
            </a:r>
            <a:endParaRPr lang="en-US" altLang="ja-JP" sz="1600" i="1" dirty="0" smtClean="0"/>
          </a:p>
          <a:p>
            <a:pPr marL="285750" indent="-285750">
              <a:lnSpc>
                <a:spcPct val="150000"/>
              </a:lnSpc>
              <a:buFont typeface="Wingdings" panose="05000000000000000000" pitchFamily="2" charset="2"/>
              <a:buChar char="Ø"/>
            </a:pPr>
            <a:endParaRPr lang="en-US" altLang="ja-JP" dirty="0"/>
          </a:p>
          <a:p>
            <a:pPr marL="285750" indent="-285750">
              <a:lnSpc>
                <a:spcPct val="150000"/>
              </a:lnSpc>
              <a:buFont typeface="Wingdings" panose="05000000000000000000" pitchFamily="2" charset="2"/>
              <a:buChar char="Ø"/>
            </a:pPr>
            <a:r>
              <a:rPr lang="ja-JP" altLang="ja-JP" dirty="0"/>
              <a:t>お祭りや地域のイベント等、生活景のようなもの</a:t>
            </a:r>
            <a:r>
              <a:rPr lang="ja-JP" altLang="en-US" dirty="0"/>
              <a:t>は</a:t>
            </a:r>
            <a:r>
              <a:rPr lang="ja-JP" altLang="ja-JP" dirty="0"/>
              <a:t>どの</a:t>
            </a:r>
            <a:r>
              <a:rPr lang="ja-JP" altLang="ja-JP" dirty="0" smtClean="0"/>
              <a:t>程度</a:t>
            </a:r>
            <a:r>
              <a:rPr lang="ja-JP" altLang="en-US" dirty="0" smtClean="0"/>
              <a:t>応募が</a:t>
            </a:r>
            <a:r>
              <a:rPr lang="ja-JP" altLang="ja-JP" dirty="0" smtClean="0"/>
              <a:t>あったか</a:t>
            </a:r>
            <a:r>
              <a:rPr lang="ja-JP" altLang="en-US" dirty="0" smtClean="0"/>
              <a:t>。応募写真の例を見るといわゆるきれいな景色ととらえた人が多かったのかもしれないが、選定の時には、地域的なバランスと同時に、景観の特性的なバランスを見て、いろいろな視点を提示することも必要ではないか。</a:t>
            </a:r>
            <a:r>
              <a:rPr lang="ja-JP" altLang="en-US" dirty="0"/>
              <a:t>　</a:t>
            </a:r>
            <a:endParaRPr lang="en-US" altLang="ja-JP" dirty="0" smtClean="0"/>
          </a:p>
          <a:p>
            <a:pPr>
              <a:lnSpc>
                <a:spcPct val="150000"/>
              </a:lnSpc>
            </a:pPr>
            <a:r>
              <a:rPr lang="ja-JP" altLang="en-US" sz="1600" i="1" dirty="0" smtClean="0"/>
              <a:t>　　　⇒</a:t>
            </a:r>
            <a:r>
              <a:rPr lang="ja-JP" altLang="en-US" sz="1600" i="1" dirty="0"/>
              <a:t>事務局による</a:t>
            </a:r>
            <a:r>
              <a:rPr lang="ja-JP" altLang="en-US" sz="1600" i="1" dirty="0" smtClean="0"/>
              <a:t>整理２</a:t>
            </a:r>
            <a:endParaRPr lang="en-US" altLang="ja-JP" sz="1600" i="1" dirty="0"/>
          </a:p>
          <a:p>
            <a:pPr marL="285750" indent="-285750">
              <a:lnSpc>
                <a:spcPct val="150000"/>
              </a:lnSpc>
              <a:buFont typeface="Wingdings" panose="05000000000000000000" pitchFamily="2" charset="2"/>
              <a:buChar char="Ø"/>
            </a:pPr>
            <a:endParaRPr lang="en-US" altLang="ja-JP" dirty="0"/>
          </a:p>
          <a:p>
            <a:pPr marL="285750" indent="-285750">
              <a:lnSpc>
                <a:spcPct val="150000"/>
              </a:lnSpc>
              <a:buFont typeface="Wingdings" panose="05000000000000000000" pitchFamily="2" charset="2"/>
              <a:buChar char="Ø"/>
            </a:pPr>
            <a:r>
              <a:rPr lang="ja-JP" altLang="ja-JP" dirty="0"/>
              <a:t>視点、視点場と</a:t>
            </a:r>
            <a:r>
              <a:rPr lang="ja-JP" altLang="ja-JP" dirty="0" smtClean="0"/>
              <a:t>、</a:t>
            </a:r>
            <a:r>
              <a:rPr lang="ja-JP" altLang="en-US" dirty="0" smtClean="0"/>
              <a:t>視</a:t>
            </a:r>
            <a:r>
              <a:rPr lang="ja-JP" altLang="ja-JP" dirty="0" smtClean="0"/>
              <a:t>対象</a:t>
            </a:r>
            <a:r>
              <a:rPr lang="ja-JP" altLang="ja-JP" dirty="0"/>
              <a:t>、対象場という四つの関係性がセットになって良好な関係を築いているものが選ばれる</a:t>
            </a:r>
            <a:r>
              <a:rPr lang="ja-JP" altLang="ja-JP" dirty="0" smtClean="0"/>
              <a:t>と</a:t>
            </a:r>
            <a:r>
              <a:rPr lang="ja-JP" altLang="en-US" dirty="0" smtClean="0"/>
              <a:t>、良好な景観が保たれていくのではない</a:t>
            </a:r>
            <a:r>
              <a:rPr lang="ja-JP" altLang="en-US" dirty="0"/>
              <a:t>か。　</a:t>
            </a:r>
            <a:r>
              <a:rPr lang="ja-JP" altLang="en-US" sz="1600" i="1" dirty="0"/>
              <a:t>⇒事務局による</a:t>
            </a:r>
            <a:r>
              <a:rPr lang="ja-JP" altLang="en-US" sz="1600" i="1" dirty="0" smtClean="0"/>
              <a:t>整理３</a:t>
            </a:r>
            <a:endParaRPr lang="ja-JP" altLang="ja-JP" sz="1600" dirty="0"/>
          </a:p>
        </p:txBody>
      </p:sp>
    </p:spTree>
    <p:extLst>
      <p:ext uri="{BB962C8B-B14F-4D97-AF65-F5344CB8AC3E}">
        <p14:creationId xmlns:p14="http://schemas.microsoft.com/office/powerpoint/2010/main" val="3469133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983967" y="916813"/>
            <a:ext cx="7187734" cy="1106466"/>
          </a:xfrm>
          <a:prstGeom prst="rect">
            <a:avLst/>
          </a:prstGeom>
          <a:noFill/>
          <a:ln w="12700">
            <a:solidFill>
              <a:schemeClr val="tx1"/>
            </a:solidFill>
          </a:ln>
        </p:spPr>
        <p:txBody>
          <a:bodyPr wrap="square" lIns="180000" tIns="180000" rIns="180000" bIns="180000" rtlCol="0" anchor="ctr" anchorCtr="0">
            <a:noAutofit/>
          </a:bodyPr>
          <a:lstStyle/>
          <a:p>
            <a:pPr lvl="0">
              <a:lnSpc>
                <a:spcPct val="150000"/>
              </a:lnSpc>
            </a:pPr>
            <a:r>
              <a:rPr lang="ja-JP" altLang="en-US" sz="1200" b="1" dirty="0">
                <a:solidFill>
                  <a:prstClr val="black"/>
                </a:solidFill>
                <a:latin typeface="ＭＳ Ｐゴシック" panose="020B0600070205080204" pitchFamily="50" charset="-128"/>
              </a:rPr>
              <a:t>選定</a:t>
            </a:r>
            <a:r>
              <a:rPr lang="ja-JP" altLang="en-US" sz="1200" b="1" dirty="0" smtClean="0">
                <a:solidFill>
                  <a:prstClr val="black"/>
                </a:solidFill>
                <a:latin typeface="ＭＳ Ｐゴシック" panose="020B0600070205080204" pitchFamily="50" charset="-128"/>
              </a:rPr>
              <a:t>の視点　</a:t>
            </a:r>
            <a:r>
              <a:rPr kumimoji="1" lang="ja-JP" altLang="en-US" sz="1200" dirty="0" smtClean="0">
                <a:solidFill>
                  <a:prstClr val="black"/>
                </a:solidFill>
                <a:latin typeface="ＭＳ Ｐゴシック" panose="020B0600070205080204" pitchFamily="50" charset="-128"/>
              </a:rPr>
              <a:t>（１）　誰</a:t>
            </a:r>
            <a:r>
              <a:rPr kumimoji="1" lang="ja-JP" altLang="en-US" sz="1200" dirty="0">
                <a:solidFill>
                  <a:prstClr val="black"/>
                </a:solidFill>
                <a:latin typeface="ＭＳ Ｐゴシック" panose="020B0600070205080204" pitchFamily="50" charset="-128"/>
              </a:rPr>
              <a:t>もが知る世界に誇れる大阪の魅力ある景観を眺めることができる</a:t>
            </a:r>
            <a:r>
              <a:rPr kumimoji="1" lang="ja-JP" altLang="en-US" sz="1200" dirty="0" smtClean="0">
                <a:solidFill>
                  <a:prstClr val="black"/>
                </a:solidFill>
                <a:latin typeface="ＭＳ Ｐゴシック" panose="020B0600070205080204" pitchFamily="50" charset="-128"/>
              </a:rPr>
              <a:t>場所</a:t>
            </a:r>
            <a:endParaRPr kumimoji="1" lang="en-US" altLang="ja-JP" sz="1200" dirty="0" smtClean="0">
              <a:solidFill>
                <a:prstClr val="black"/>
              </a:solidFill>
              <a:latin typeface="ＭＳ Ｐゴシック" panose="020B0600070205080204" pitchFamily="50" charset="-128"/>
            </a:endParaRPr>
          </a:p>
          <a:p>
            <a:pPr marL="171450" lvl="0">
              <a:lnSpc>
                <a:spcPct val="150000"/>
              </a:lnSpc>
            </a:pPr>
            <a:r>
              <a:rPr kumimoji="1" lang="ja-JP" altLang="en-US" sz="1200" dirty="0" smtClean="0">
                <a:solidFill>
                  <a:prstClr val="black"/>
                </a:solidFill>
                <a:latin typeface="ＭＳ Ｐゴシック" panose="020B0600070205080204" pitchFamily="50" charset="-128"/>
              </a:rPr>
              <a:t>　　　　　　　（２）　一般にあまり知られていない個性豊かで多彩な大阪の景観を眺めることができる場所</a:t>
            </a:r>
            <a:endParaRPr kumimoji="1" lang="en-US" altLang="ja-JP" sz="1200" dirty="0" smtClean="0">
              <a:solidFill>
                <a:prstClr val="black"/>
              </a:solidFill>
              <a:latin typeface="ＭＳ Ｐゴシック" panose="020B0600070205080204" pitchFamily="50" charset="-128"/>
            </a:endParaRPr>
          </a:p>
          <a:p>
            <a:pPr marL="171450" lvl="0">
              <a:lnSpc>
                <a:spcPct val="150000"/>
              </a:lnSpc>
            </a:pPr>
            <a:r>
              <a:rPr kumimoji="1" lang="ja-JP" altLang="en-US" sz="1200" dirty="0" smtClean="0">
                <a:solidFill>
                  <a:prstClr val="black"/>
                </a:solidFill>
                <a:latin typeface="ＭＳ Ｐゴシック" panose="020B0600070205080204" pitchFamily="50" charset="-128"/>
              </a:rPr>
              <a:t>　　　　　　　（３）　今の時代性を表す、質の高い、しっかりとした景観を眺めることのできる場所</a:t>
            </a:r>
            <a:endParaRPr kumimoji="1" lang="en-US" altLang="ja-JP" sz="1200" dirty="0" smtClean="0">
              <a:solidFill>
                <a:prstClr val="black"/>
              </a:solidFill>
              <a:latin typeface="ＭＳ Ｐゴシック" panose="020B0600070205080204" pitchFamily="50" charset="-128"/>
            </a:endParaRPr>
          </a:p>
          <a:p>
            <a:pPr marL="171450" lvl="0">
              <a:lnSpc>
                <a:spcPct val="150000"/>
              </a:lnSpc>
            </a:pPr>
            <a:r>
              <a:rPr kumimoji="1" lang="ja-JP" altLang="en-US" sz="1200" dirty="0" smtClean="0">
                <a:solidFill>
                  <a:prstClr val="black"/>
                </a:solidFill>
                <a:latin typeface="ＭＳ Ｐゴシック" panose="020B0600070205080204" pitchFamily="50" charset="-128"/>
              </a:rPr>
              <a:t>　　　　　　　（４）　質の高いものを選ぶことを第一とし、次に地域的なバランスについて配慮</a:t>
            </a:r>
            <a:endParaRPr kumimoji="1" lang="en-US" altLang="ja-JP" sz="1200" dirty="0" smtClean="0">
              <a:solidFill>
                <a:prstClr val="black"/>
              </a:solidFill>
              <a:latin typeface="ＭＳ Ｐゴシック" panose="020B0600070205080204"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3</a:t>
            </a:fld>
            <a:endParaRPr kumimoji="1" lang="ja-JP" altLang="en-US"/>
          </a:p>
        </p:txBody>
      </p:sp>
      <p:sp>
        <p:nvSpPr>
          <p:cNvPr id="7" name="テキスト ボックス 6"/>
          <p:cNvSpPr txBox="1"/>
          <p:nvPr/>
        </p:nvSpPr>
        <p:spPr>
          <a:xfrm>
            <a:off x="79923" y="66396"/>
            <a:ext cx="7588421" cy="400110"/>
          </a:xfrm>
          <a:prstGeom prst="rect">
            <a:avLst/>
          </a:prstGeom>
          <a:noFill/>
        </p:spPr>
        <p:txBody>
          <a:bodyPr wrap="square" rtlCol="0">
            <a:spAutoFit/>
          </a:bodyPr>
          <a:lstStyle/>
          <a:p>
            <a:pPr>
              <a:defRPr/>
            </a:pPr>
            <a:r>
              <a:rPr lang="ja-JP" altLang="en-US" sz="2000" b="1" u="sng" dirty="0">
                <a:latin typeface="ＭＳ Ｐゴシック" panose="020B0600070205080204" pitchFamily="50" charset="-128"/>
              </a:rPr>
              <a:t>各委員から推薦のあったビュースポットに</a:t>
            </a:r>
            <a:r>
              <a:rPr lang="ja-JP" altLang="en-US" sz="2000" b="1" u="sng" dirty="0" smtClean="0">
                <a:latin typeface="ＭＳ Ｐゴシック" panose="020B0600070205080204" pitchFamily="50" charset="-128"/>
              </a:rPr>
              <a:t>ついて</a:t>
            </a:r>
            <a:r>
              <a:rPr kumimoji="1" lang="ja-JP" altLang="en-US" sz="2000" b="1" i="0" u="sng" strike="noStrike" kern="1200" cap="none" spc="0" normalizeH="0" baseline="0" noProof="0" dirty="0" smtClean="0">
                <a:ln>
                  <a:noFill/>
                </a:ln>
                <a:effectLst/>
                <a:uLnTx/>
                <a:uFillTx/>
                <a:latin typeface="Calibri"/>
                <a:ea typeface="ＭＳ Ｐゴシック" panose="020B0600070205080204" pitchFamily="50" charset="-128"/>
              </a:rPr>
              <a:t>事務局による整理</a:t>
            </a:r>
            <a:endParaRPr kumimoji="1" lang="ja-JP" altLang="en-US" sz="2000" b="1" i="0" u="sng" strike="noStrike" kern="1200" cap="none" spc="0" normalizeH="0" baseline="0" noProof="0" dirty="0">
              <a:ln>
                <a:noFill/>
              </a:ln>
              <a:effectLst/>
              <a:uLnTx/>
              <a:uFillTx/>
              <a:latin typeface="Calibri"/>
              <a:ea typeface="ＭＳ Ｐゴシック" panose="020B0600070205080204" pitchFamily="50" charset="-128"/>
            </a:endParaRPr>
          </a:p>
        </p:txBody>
      </p:sp>
      <p:sp>
        <p:nvSpPr>
          <p:cNvPr id="8" name="正方形/長方形 7"/>
          <p:cNvSpPr/>
          <p:nvPr/>
        </p:nvSpPr>
        <p:spPr>
          <a:xfrm>
            <a:off x="79923" y="452482"/>
            <a:ext cx="8352000" cy="464331"/>
          </a:xfrm>
          <a:prstGeom prst="rect">
            <a:avLst/>
          </a:prstGeom>
        </p:spPr>
        <p:txBody>
          <a:bodyPr wrap="square" lIns="144000" tIns="108000" rIns="144000" bIns="108000">
            <a:spAutoFit/>
          </a:bodyPr>
          <a:lstStyle/>
          <a:p>
            <a:pPr>
              <a:defRPr/>
            </a:pPr>
            <a:r>
              <a:rPr lang="ja-JP" altLang="en-US" sz="1600" b="1" dirty="0">
                <a:solidFill>
                  <a:prstClr val="black"/>
                </a:solidFill>
                <a:latin typeface="ＭＳ Ｐゴシック" panose="020B0600070205080204" pitchFamily="50" charset="-128"/>
              </a:rPr>
              <a:t>　</a:t>
            </a:r>
            <a:r>
              <a:rPr lang="ja-JP" altLang="en-US" sz="1600" b="1" dirty="0" smtClean="0">
                <a:solidFill>
                  <a:prstClr val="black"/>
                </a:solidFill>
                <a:latin typeface="ＭＳ Ｐゴシック" panose="020B0600070205080204" pitchFamily="50" charset="-128"/>
              </a:rPr>
              <a:t>１．視</a:t>
            </a:r>
            <a:r>
              <a:rPr lang="ja-JP" altLang="en-US" sz="1600" b="1" dirty="0">
                <a:solidFill>
                  <a:prstClr val="black"/>
                </a:solidFill>
                <a:latin typeface="ＭＳ Ｐゴシック" panose="020B0600070205080204" pitchFamily="50" charset="-128"/>
              </a:rPr>
              <a:t>対象の景観が、「選定の視点」（１）から（３）に示す景観に該当する</a:t>
            </a:r>
            <a:r>
              <a:rPr lang="ja-JP" altLang="en-US" sz="1600" b="1" dirty="0" smtClean="0">
                <a:solidFill>
                  <a:prstClr val="black"/>
                </a:solidFill>
                <a:latin typeface="ＭＳ Ｐゴシック" panose="020B0600070205080204" pitchFamily="50" charset="-128"/>
              </a:rPr>
              <a:t>か</a:t>
            </a:r>
            <a:endParaRPr lang="ja-JP" altLang="en-US" sz="1600" b="1" dirty="0">
              <a:solidFill>
                <a:prstClr val="black"/>
              </a:solidFill>
            </a:endParaRPr>
          </a:p>
        </p:txBody>
      </p:sp>
      <p:sp>
        <p:nvSpPr>
          <p:cNvPr id="9" name="正方形/長方形 8"/>
          <p:cNvSpPr/>
          <p:nvPr/>
        </p:nvSpPr>
        <p:spPr>
          <a:xfrm>
            <a:off x="346259" y="2100859"/>
            <a:ext cx="8352000" cy="464331"/>
          </a:xfrm>
          <a:prstGeom prst="rect">
            <a:avLst/>
          </a:prstGeom>
        </p:spPr>
        <p:txBody>
          <a:bodyPr wrap="square" lIns="144000" tIns="108000" rIns="144000" bIns="108000">
            <a:spAutoFit/>
          </a:bodyPr>
          <a:lstStyle/>
          <a:p>
            <a:pPr lvl="0">
              <a:defRPr/>
            </a:pPr>
            <a:r>
              <a:rPr lang="ja-JP" altLang="en-US" sz="1600" dirty="0" smtClean="0">
                <a:solidFill>
                  <a:prstClr val="black"/>
                </a:solidFill>
                <a:latin typeface="ＭＳ Ｐゴシック" panose="020B0600070205080204" pitchFamily="50" charset="-128"/>
              </a:rPr>
              <a:t>　</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事務局で以下の考え方により分類。</a:t>
            </a:r>
            <a:endParaRPr kumimoji="1" lang="en-US" altLang="ja-JP" sz="140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endParaRPr>
          </a:p>
        </p:txBody>
      </p:sp>
      <p:sp>
        <p:nvSpPr>
          <p:cNvPr id="10" name="テキスト ボックス 9"/>
          <p:cNvSpPr txBox="1"/>
          <p:nvPr/>
        </p:nvSpPr>
        <p:spPr>
          <a:xfrm>
            <a:off x="611560" y="2505547"/>
            <a:ext cx="7820363" cy="3814806"/>
          </a:xfrm>
          <a:prstGeom prst="rect">
            <a:avLst/>
          </a:prstGeom>
          <a:noFill/>
          <a:ln w="12700">
            <a:solidFill>
              <a:schemeClr val="tx1"/>
            </a:solidFill>
          </a:ln>
        </p:spPr>
        <p:txBody>
          <a:bodyPr wrap="square" rtlCol="0">
            <a:noAutofit/>
          </a:bodyPr>
          <a:lstStyle/>
          <a:p>
            <a:pPr lvl="0" defTabSz="457200">
              <a:lnSpc>
                <a:spcPct val="150000"/>
              </a:lnSpc>
              <a:defRPr/>
            </a:pPr>
            <a:r>
              <a:rPr lang="ja-JP" altLang="en-US" sz="1400" dirty="0" smtClean="0">
                <a:solidFill>
                  <a:prstClr val="black"/>
                </a:solidFill>
                <a:latin typeface="ＭＳ Ｐゴシック" panose="020B0600070205080204" pitchFamily="50" charset="-128"/>
              </a:rPr>
              <a:t>（１）「誰</a:t>
            </a:r>
            <a:r>
              <a:rPr lang="ja-JP" altLang="en-US" sz="1400" dirty="0">
                <a:solidFill>
                  <a:prstClr val="black"/>
                </a:solidFill>
                <a:latin typeface="ＭＳ Ｐゴシック" panose="020B0600070205080204" pitchFamily="50" charset="-128"/>
              </a:rPr>
              <a:t>もが知る世界に誇れる大阪の魅力ある</a:t>
            </a:r>
            <a:r>
              <a:rPr lang="ja-JP" altLang="en-US" sz="1400" dirty="0" smtClean="0">
                <a:solidFill>
                  <a:prstClr val="black"/>
                </a:solidFill>
                <a:latin typeface="ＭＳ Ｐゴシック" panose="020B0600070205080204" pitchFamily="50" charset="-128"/>
              </a:rPr>
              <a:t>景観」とは、</a:t>
            </a:r>
            <a:endParaRPr lang="en-US" altLang="ja-JP" sz="1400" dirty="0" smtClean="0">
              <a:solidFill>
                <a:prstClr val="black"/>
              </a:solidFill>
              <a:latin typeface="ＭＳ Ｐゴシック" panose="020B0600070205080204" pitchFamily="50" charset="-128"/>
            </a:endParaRPr>
          </a:p>
          <a:p>
            <a:pPr lvl="0" defTabSz="457200">
              <a:lnSpc>
                <a:spcPct val="150000"/>
              </a:lnSpc>
              <a:defRPr/>
            </a:pPr>
            <a:r>
              <a:rPr lang="ja-JP" altLang="en-US" sz="1400" dirty="0" smtClean="0">
                <a:solidFill>
                  <a:prstClr val="black"/>
                </a:solidFill>
                <a:latin typeface="ＭＳ Ｐゴシック" panose="020B0600070205080204" pitchFamily="50" charset="-128"/>
              </a:rPr>
              <a:t>　　　　</a:t>
            </a:r>
            <a:r>
              <a:rPr lang="ja-JP" altLang="en-US" sz="1400" dirty="0" smtClean="0">
                <a:latin typeface="ＭＳ Ｐゴシック" panose="020B0600070205080204" pitchFamily="50" charset="-128"/>
              </a:rPr>
              <a:t>梅田</a:t>
            </a:r>
            <a:r>
              <a:rPr lang="ja-JP" altLang="en-US" sz="1400" dirty="0">
                <a:latin typeface="ＭＳ Ｐゴシック" panose="020B0600070205080204" pitchFamily="50" charset="-128"/>
              </a:rPr>
              <a:t>スカイビル、大阪市中央公会堂、御堂筋、大阪城、大川・中之島</a:t>
            </a:r>
            <a:r>
              <a:rPr lang="ja-JP" altLang="en-US" sz="1400" dirty="0" smtClean="0">
                <a:latin typeface="ＭＳ Ｐゴシック" panose="020B0600070205080204" pitchFamily="50" charset="-128"/>
              </a:rPr>
              <a:t>、通天閣</a:t>
            </a:r>
            <a:r>
              <a:rPr lang="ja-JP" altLang="en-US" sz="1400" dirty="0">
                <a:latin typeface="ＭＳ Ｐゴシック" panose="020B0600070205080204" pitchFamily="50" charset="-128"/>
              </a:rPr>
              <a:t>、あべのハルカス</a:t>
            </a:r>
            <a:r>
              <a:rPr lang="ja-JP" altLang="en-US" sz="1400" dirty="0" smtClean="0">
                <a:latin typeface="ＭＳ Ｐゴシック" panose="020B0600070205080204" pitchFamily="50" charset="-128"/>
              </a:rPr>
              <a:t>、</a:t>
            </a:r>
            <a:endParaRPr lang="en-US" altLang="ja-JP" sz="1400" dirty="0" smtClean="0">
              <a:latin typeface="ＭＳ Ｐゴシック" panose="020B0600070205080204" pitchFamily="50" charset="-128"/>
            </a:endParaRPr>
          </a:p>
          <a:p>
            <a:pPr lvl="0" defTabSz="457200">
              <a:lnSpc>
                <a:spcPct val="150000"/>
              </a:lnSpc>
              <a:defRPr/>
            </a:pPr>
            <a:r>
              <a:rPr lang="ja-JP" altLang="en-US" sz="1400" dirty="0">
                <a:latin typeface="ＭＳ Ｐゴシック" panose="020B0600070205080204" pitchFamily="50" charset="-128"/>
              </a:rPr>
              <a:t>　</a:t>
            </a:r>
            <a:r>
              <a:rPr lang="ja-JP" altLang="en-US" sz="1400" dirty="0" smtClean="0">
                <a:latin typeface="ＭＳ Ｐゴシック" panose="020B0600070205080204" pitchFamily="50" charset="-128"/>
              </a:rPr>
              <a:t>　　なんば</a:t>
            </a:r>
            <a:r>
              <a:rPr lang="ja-JP" altLang="en-US" sz="1400" dirty="0">
                <a:latin typeface="ＭＳ Ｐゴシック" panose="020B0600070205080204" pitchFamily="50" charset="-128"/>
              </a:rPr>
              <a:t>パークス、海遊館・観覧車、梅田のビル群</a:t>
            </a:r>
            <a:r>
              <a:rPr lang="ja-JP" altLang="en-US" sz="1400" dirty="0" smtClean="0">
                <a:latin typeface="ＭＳ Ｐゴシック" panose="020B0600070205080204" pitchFamily="50" charset="-128"/>
              </a:rPr>
              <a:t>、箕面</a:t>
            </a:r>
            <a:r>
              <a:rPr lang="ja-JP" altLang="en-US" sz="1400" dirty="0">
                <a:latin typeface="ＭＳ Ｐゴシック" panose="020B0600070205080204" pitchFamily="50" charset="-128"/>
              </a:rPr>
              <a:t>の滝</a:t>
            </a:r>
            <a:r>
              <a:rPr lang="ja-JP" altLang="en-US" sz="1400" dirty="0" smtClean="0">
                <a:latin typeface="ＭＳ Ｐゴシック" panose="020B0600070205080204" pitchFamily="50" charset="-128"/>
              </a:rPr>
              <a:t>、百舌鳥</a:t>
            </a:r>
            <a:r>
              <a:rPr lang="ja-JP" altLang="en-US" sz="1400" dirty="0">
                <a:latin typeface="ＭＳ Ｐゴシック" panose="020B0600070205080204" pitchFamily="50" charset="-128"/>
              </a:rPr>
              <a:t>・古市古墳群、岸和田城</a:t>
            </a:r>
            <a:r>
              <a:rPr lang="ja-JP" altLang="en-US" sz="1400" dirty="0" smtClean="0">
                <a:latin typeface="ＭＳ Ｐゴシック" panose="020B0600070205080204" pitchFamily="50" charset="-128"/>
              </a:rPr>
              <a:t>、</a:t>
            </a:r>
            <a:endParaRPr lang="en-US" altLang="ja-JP" sz="1400" dirty="0" smtClean="0">
              <a:latin typeface="ＭＳ Ｐゴシック" panose="020B0600070205080204" pitchFamily="50" charset="-128"/>
            </a:endParaRPr>
          </a:p>
          <a:p>
            <a:pPr lvl="0" defTabSz="457200">
              <a:lnSpc>
                <a:spcPct val="150000"/>
              </a:lnSpc>
              <a:defRPr/>
            </a:pPr>
            <a:r>
              <a:rPr lang="ja-JP" altLang="en-US" sz="1400" dirty="0">
                <a:latin typeface="ＭＳ Ｐゴシック" panose="020B0600070205080204" pitchFamily="50" charset="-128"/>
              </a:rPr>
              <a:t>　</a:t>
            </a:r>
            <a:r>
              <a:rPr lang="ja-JP" altLang="en-US" sz="1400" dirty="0" smtClean="0">
                <a:latin typeface="ＭＳ Ｐゴシック" panose="020B0600070205080204" pitchFamily="50" charset="-128"/>
              </a:rPr>
              <a:t>　　富田林</a:t>
            </a:r>
            <a:r>
              <a:rPr lang="ja-JP" altLang="en-US" sz="1400" dirty="0">
                <a:latin typeface="ＭＳ Ｐゴシック" panose="020B0600070205080204" pitchFamily="50" charset="-128"/>
              </a:rPr>
              <a:t>寺内町、竹内街道、</a:t>
            </a:r>
            <a:r>
              <a:rPr lang="ja-JP" altLang="en-US" sz="1400" dirty="0" smtClean="0">
                <a:latin typeface="ＭＳ Ｐゴシック" panose="020B0600070205080204" pitchFamily="50" charset="-128"/>
              </a:rPr>
              <a:t>淀川</a:t>
            </a:r>
            <a:r>
              <a:rPr lang="ja-JP" altLang="en-US" sz="1400" dirty="0" smtClean="0">
                <a:solidFill>
                  <a:prstClr val="black"/>
                </a:solidFill>
                <a:latin typeface="ＭＳ Ｐゴシック" panose="020B0600070205080204" pitchFamily="50" charset="-128"/>
              </a:rPr>
              <a:t>など、大阪を代表する景観</a:t>
            </a:r>
            <a:endParaRPr lang="en-US" altLang="ja-JP" sz="1400" dirty="0" smtClean="0">
              <a:solidFill>
                <a:prstClr val="black"/>
              </a:solidFill>
              <a:latin typeface="ＭＳ Ｐゴシック" panose="020B0600070205080204" pitchFamily="50" charset="-128"/>
            </a:endParaRPr>
          </a:p>
          <a:p>
            <a:pPr lvl="0" defTabSz="457200">
              <a:lnSpc>
                <a:spcPct val="150000"/>
              </a:lnSpc>
              <a:spcBef>
                <a:spcPts val="600"/>
              </a:spcBef>
              <a:defRPr/>
            </a:pPr>
            <a:r>
              <a:rPr lang="ja-JP" altLang="en-US" sz="1400" dirty="0" smtClean="0">
                <a:solidFill>
                  <a:prstClr val="black"/>
                </a:solidFill>
                <a:latin typeface="ＭＳ Ｐゴシック" panose="020B0600070205080204" pitchFamily="50" charset="-128"/>
              </a:rPr>
              <a:t>（２）「一般</a:t>
            </a:r>
            <a:r>
              <a:rPr lang="ja-JP" altLang="en-US" sz="1400" dirty="0">
                <a:solidFill>
                  <a:prstClr val="black"/>
                </a:solidFill>
                <a:latin typeface="ＭＳ Ｐゴシック" panose="020B0600070205080204" pitchFamily="50" charset="-128"/>
              </a:rPr>
              <a:t>にあまり知られていない個性豊かで多彩な大阪の</a:t>
            </a:r>
            <a:r>
              <a:rPr lang="ja-JP" altLang="en-US" sz="1400" dirty="0" smtClean="0">
                <a:solidFill>
                  <a:prstClr val="black"/>
                </a:solidFill>
                <a:latin typeface="ＭＳ Ｐゴシック" panose="020B0600070205080204" pitchFamily="50" charset="-128"/>
              </a:rPr>
              <a:t>景観」とは、</a:t>
            </a:r>
            <a:endParaRPr lang="en-US" altLang="ja-JP" sz="1400" dirty="0" smtClean="0">
              <a:solidFill>
                <a:prstClr val="black"/>
              </a:solidFill>
              <a:latin typeface="ＭＳ Ｐゴシック" panose="020B0600070205080204" pitchFamily="50" charset="-128"/>
            </a:endParaRPr>
          </a:p>
          <a:p>
            <a:pPr lvl="0" defTabSz="457200">
              <a:lnSpc>
                <a:spcPct val="150000"/>
              </a:lnSpc>
              <a:defRPr/>
            </a:pPr>
            <a:r>
              <a:rPr lang="ja-JP" altLang="en-US" sz="1400" dirty="0" smtClean="0">
                <a:solidFill>
                  <a:prstClr val="black"/>
                </a:solidFill>
                <a:latin typeface="ＭＳ Ｐゴシック" panose="020B0600070205080204" pitchFamily="50" charset="-128"/>
              </a:rPr>
              <a:t>　　　　１．以外のもの</a:t>
            </a:r>
            <a:endParaRPr lang="en-US" altLang="ja-JP" sz="1400" dirty="0" smtClean="0">
              <a:solidFill>
                <a:prstClr val="black"/>
              </a:solidFill>
              <a:latin typeface="ＭＳ Ｐゴシック" panose="020B0600070205080204" pitchFamily="50" charset="-128"/>
            </a:endParaRPr>
          </a:p>
          <a:p>
            <a:pPr lvl="0" defTabSz="457200">
              <a:lnSpc>
                <a:spcPct val="150000"/>
              </a:lnSpc>
              <a:spcBef>
                <a:spcPts val="600"/>
              </a:spcBef>
              <a:defRPr/>
            </a:pPr>
            <a:r>
              <a:rPr lang="ja-JP" altLang="en-US" sz="1400" dirty="0" smtClean="0">
                <a:solidFill>
                  <a:prstClr val="black"/>
                </a:solidFill>
                <a:latin typeface="ＭＳ Ｐゴシック" panose="020B0600070205080204" pitchFamily="50" charset="-128"/>
              </a:rPr>
              <a:t>（３）「今の時代性を表す景観」とは、</a:t>
            </a:r>
            <a:endParaRPr lang="en-US" altLang="ja-JP" sz="1400" dirty="0" smtClean="0">
              <a:solidFill>
                <a:prstClr val="black"/>
              </a:solidFill>
              <a:latin typeface="ＭＳ Ｐゴシック" panose="020B0600070205080204" pitchFamily="50" charset="-128"/>
            </a:endParaRPr>
          </a:p>
          <a:p>
            <a:pPr lvl="0" defTabSz="457200">
              <a:lnSpc>
                <a:spcPct val="150000"/>
              </a:lnSpc>
              <a:defRPr/>
            </a:pPr>
            <a:r>
              <a:rPr lang="ja-JP" altLang="en-US" sz="1400" dirty="0" smtClean="0">
                <a:solidFill>
                  <a:prstClr val="black"/>
                </a:solidFill>
                <a:latin typeface="ＭＳ Ｐゴシック" panose="020B0600070205080204" pitchFamily="50" charset="-128"/>
              </a:rPr>
              <a:t>　　　・最新の技術を用いて建設された高層ビルや土木構造物、開発プロジェクト等であり世間</a:t>
            </a:r>
            <a:endParaRPr lang="en-US" altLang="ja-JP" sz="1400" dirty="0" smtClean="0">
              <a:solidFill>
                <a:prstClr val="black"/>
              </a:solidFill>
              <a:latin typeface="ＭＳ Ｐゴシック" panose="020B0600070205080204" pitchFamily="50" charset="-128"/>
            </a:endParaRPr>
          </a:p>
          <a:p>
            <a:pPr lvl="0" defTabSz="457200">
              <a:lnSpc>
                <a:spcPct val="150000"/>
              </a:lnSpc>
              <a:defRPr/>
            </a:pPr>
            <a:r>
              <a:rPr lang="ja-JP" altLang="en-US" sz="1400" dirty="0">
                <a:solidFill>
                  <a:prstClr val="black"/>
                </a:solidFill>
                <a:latin typeface="ＭＳ Ｐゴシック" panose="020B0600070205080204" pitchFamily="50" charset="-128"/>
              </a:rPr>
              <a:t>　</a:t>
            </a:r>
            <a:r>
              <a:rPr lang="ja-JP" altLang="en-US" sz="1400" dirty="0" smtClean="0">
                <a:solidFill>
                  <a:prstClr val="black"/>
                </a:solidFill>
                <a:latin typeface="ＭＳ Ｐゴシック" panose="020B0600070205080204" pitchFamily="50" charset="-128"/>
              </a:rPr>
              <a:t>　　　から注目を浴びている視対象が含まれるもの</a:t>
            </a:r>
            <a:endParaRPr lang="en-US" altLang="ja-JP" sz="1400" dirty="0" smtClean="0">
              <a:solidFill>
                <a:prstClr val="black"/>
              </a:solidFill>
              <a:latin typeface="ＭＳ Ｐゴシック" panose="020B0600070205080204" pitchFamily="50" charset="-128"/>
            </a:endParaRPr>
          </a:p>
          <a:p>
            <a:pPr lvl="0" defTabSz="457200">
              <a:lnSpc>
                <a:spcPct val="150000"/>
              </a:lnSpc>
              <a:defRPr/>
            </a:pPr>
            <a:r>
              <a:rPr lang="ja-JP" altLang="en-US" sz="1400" dirty="0" smtClean="0">
                <a:solidFill>
                  <a:prstClr val="black"/>
                </a:solidFill>
                <a:latin typeface="ＭＳ Ｐゴシック" panose="020B0600070205080204" pitchFamily="50" charset="-128"/>
              </a:rPr>
              <a:t>　　　・年数が経っていても、最近新たな活用手法が取り入れられたり、新たな価値が見いだされ</a:t>
            </a:r>
            <a:endParaRPr lang="en-US" altLang="ja-JP" sz="1400" dirty="0" smtClean="0">
              <a:solidFill>
                <a:prstClr val="black"/>
              </a:solidFill>
              <a:latin typeface="ＭＳ Ｐゴシック" panose="020B0600070205080204" pitchFamily="50" charset="-128"/>
            </a:endParaRPr>
          </a:p>
          <a:p>
            <a:pPr lvl="0" defTabSz="457200">
              <a:lnSpc>
                <a:spcPct val="150000"/>
              </a:lnSpc>
              <a:defRPr/>
            </a:pPr>
            <a:r>
              <a:rPr lang="ja-JP" altLang="en-US" sz="1400" dirty="0">
                <a:solidFill>
                  <a:prstClr val="black"/>
                </a:solidFill>
                <a:latin typeface="ＭＳ Ｐゴシック" panose="020B0600070205080204" pitchFamily="50" charset="-128"/>
              </a:rPr>
              <a:t>　</a:t>
            </a:r>
            <a:r>
              <a:rPr lang="ja-JP" altLang="en-US" sz="1400" dirty="0" smtClean="0">
                <a:solidFill>
                  <a:prstClr val="black"/>
                </a:solidFill>
                <a:latin typeface="ＭＳ Ｐゴシック" panose="020B0600070205080204" pitchFamily="50" charset="-128"/>
              </a:rPr>
              <a:t>　　　たりすることで、話題となるなどしている視対象が含まれるもの</a:t>
            </a:r>
          </a:p>
        </p:txBody>
      </p:sp>
      <p:sp>
        <p:nvSpPr>
          <p:cNvPr id="12" name="テキスト ボックス 11"/>
          <p:cNvSpPr txBox="1"/>
          <p:nvPr/>
        </p:nvSpPr>
        <p:spPr>
          <a:xfrm>
            <a:off x="408602" y="6320353"/>
            <a:ext cx="8227314" cy="276999"/>
          </a:xfrm>
          <a:prstGeom prst="rect">
            <a:avLst/>
          </a:prstGeom>
          <a:noFill/>
          <a:ln w="12700">
            <a:noFill/>
          </a:ln>
        </p:spPr>
        <p:txBody>
          <a:bodyPr wrap="square" rtlCol="0">
            <a:spAutoFit/>
          </a:bodyPr>
          <a:lstStyle/>
          <a:p>
            <a:pPr lvl="0" defTabSz="457200">
              <a:defRPr/>
            </a:pPr>
            <a:r>
              <a:rPr lang="ja-JP" altLang="en-US" sz="1200" dirty="0" smtClean="0">
                <a:latin typeface="ＭＳ Ｐゴシック" panose="020B0600070205080204" pitchFamily="50" charset="-128"/>
              </a:rPr>
              <a:t>（４）「質の高いものを選ぶことを第一とし、次に地域的なバランスについて配慮する」</a:t>
            </a:r>
            <a:r>
              <a:rPr lang="ja-JP" altLang="en-US" sz="1200" dirty="0" smtClean="0">
                <a:solidFill>
                  <a:prstClr val="black"/>
                </a:solidFill>
                <a:latin typeface="ＭＳ Ｐゴシック" panose="020B0600070205080204" pitchFamily="50" charset="-128"/>
              </a:rPr>
              <a:t>については、候補地を市町村ごとに表示</a:t>
            </a:r>
            <a:endParaRPr lang="ja-JP" altLang="en-US" sz="1200" dirty="0">
              <a:solidFill>
                <a:prstClr val="black"/>
              </a:solidFill>
              <a:latin typeface="ＭＳ Ｐゴシック" panose="020B0600070205080204" pitchFamily="50" charset="-128"/>
            </a:endParaRPr>
          </a:p>
        </p:txBody>
      </p:sp>
    </p:spTree>
    <p:extLst>
      <p:ext uri="{BB962C8B-B14F-4D97-AF65-F5344CB8AC3E}">
        <p14:creationId xmlns:p14="http://schemas.microsoft.com/office/powerpoint/2010/main" val="1540079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395536" y="1155173"/>
            <a:ext cx="8326796" cy="1409731"/>
          </a:xfrm>
          <a:prstGeom prst="rect">
            <a:avLst/>
          </a:prstGeom>
          <a:noFill/>
          <a:ln w="12700">
            <a:solidFill>
              <a:schemeClr val="tx1"/>
            </a:solidFill>
          </a:ln>
        </p:spPr>
        <p:txBody>
          <a:bodyPr wrap="square" tIns="108000" bIns="108000" rtlCol="0">
            <a:noAutofit/>
          </a:bodyPr>
          <a:lstStyle/>
          <a:p>
            <a:pPr marL="342900" lvl="0" indent="-342900" defTabSz="457200">
              <a:lnSpc>
                <a:spcPct val="150000"/>
              </a:lnSpc>
              <a:buFont typeface="Wingdings" panose="05000000000000000000" pitchFamily="2" charset="2"/>
              <a:buChar char="Ø"/>
              <a:defRPr/>
            </a:pPr>
            <a:r>
              <a:rPr lang="ja-JP" altLang="en-US" sz="1600" dirty="0" smtClean="0">
                <a:solidFill>
                  <a:prstClr val="black"/>
                </a:solidFill>
                <a:latin typeface="ＭＳ Ｐゴシック" panose="020B0600070205080204" pitchFamily="50" charset="-128"/>
              </a:rPr>
              <a:t>「生活景」・・・生活</a:t>
            </a:r>
            <a:r>
              <a:rPr lang="ja-JP" altLang="en-US" sz="1600" dirty="0">
                <a:solidFill>
                  <a:prstClr val="black"/>
                </a:solidFill>
                <a:latin typeface="ＭＳ Ｐゴシック" panose="020B0600070205080204" pitchFamily="50" charset="-128"/>
              </a:rPr>
              <a:t>の営みが色濃くにじみ出た</a:t>
            </a:r>
            <a:r>
              <a:rPr lang="ja-JP" altLang="en-US" sz="1600" dirty="0" smtClean="0">
                <a:solidFill>
                  <a:prstClr val="black"/>
                </a:solidFill>
                <a:latin typeface="ＭＳ Ｐゴシック" panose="020B0600070205080204" pitchFamily="50" charset="-128"/>
              </a:rPr>
              <a:t>景観</a:t>
            </a:r>
            <a:endParaRPr lang="en-US" altLang="ja-JP" sz="1600" dirty="0" smtClean="0">
              <a:solidFill>
                <a:prstClr val="black"/>
              </a:solidFill>
              <a:latin typeface="ＭＳ Ｐゴシック" panose="020B0600070205080204" pitchFamily="50" charset="-128"/>
            </a:endParaRPr>
          </a:p>
          <a:p>
            <a:pPr lvl="0" defTabSz="457200">
              <a:lnSpc>
                <a:spcPct val="150000"/>
              </a:lnSpc>
              <a:defRPr/>
            </a:pPr>
            <a:r>
              <a:rPr kumimoji="1" lang="ja-JP" altLang="en-US" sz="1600" b="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a:t>
            </a:r>
            <a:r>
              <a:rPr kumimoji="1" lang="ja-JP" altLang="en-US" sz="1600" b="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下町の風景、舟で回遊する川の風景、こいのぼりの風景、公園内の風景、</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棚田の風景など</a:t>
            </a:r>
            <a:endParaRPr lang="en-US" altLang="ja-JP" sz="1600" dirty="0" smtClean="0">
              <a:solidFill>
                <a:prstClr val="black"/>
              </a:solidFill>
              <a:latin typeface="ＭＳ Ｐゴシック" panose="020B0600070205080204" pitchFamily="50" charset="-128"/>
              <a:ea typeface="ＭＳ Ｐゴシック" panose="020B0600070205080204" pitchFamily="50" charset="-128"/>
            </a:endParaRPr>
          </a:p>
          <a:p>
            <a:pPr lvl="0" defTabSz="457200">
              <a:lnSpc>
                <a:spcPct val="150000"/>
              </a:lnSpc>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人の活動が色濃くうかがえる風景</a:t>
            </a:r>
            <a:endParaRPr lang="en-US" altLang="ja-JP" sz="1600" dirty="0" smtClean="0">
              <a:solidFill>
                <a:prstClr val="black"/>
              </a:solidFill>
              <a:latin typeface="ＭＳ Ｐゴシック" panose="020B0600070205080204" pitchFamily="50" charset="-128"/>
              <a:ea typeface="ＭＳ Ｐゴシック" panose="020B0600070205080204" pitchFamily="50" charset="-128"/>
            </a:endParaRPr>
          </a:p>
        </p:txBody>
      </p:sp>
      <p:sp>
        <p:nvSpPr>
          <p:cNvPr id="10" name="正方形/長方形 9"/>
          <p:cNvSpPr/>
          <p:nvPr/>
        </p:nvSpPr>
        <p:spPr>
          <a:xfrm>
            <a:off x="179512" y="191938"/>
            <a:ext cx="8352000" cy="464331"/>
          </a:xfrm>
          <a:prstGeom prst="rect">
            <a:avLst/>
          </a:prstGeom>
        </p:spPr>
        <p:txBody>
          <a:bodyPr wrap="square" lIns="144000" tIns="108000" rIns="144000" bIns="108000">
            <a:spAutoFit/>
          </a:bodyPr>
          <a:lstStyle/>
          <a:p>
            <a:pPr>
              <a:defRPr/>
            </a:pPr>
            <a:r>
              <a:rPr lang="ja-JP" altLang="en-US" sz="1600" b="1" dirty="0" smtClean="0">
                <a:solidFill>
                  <a:prstClr val="black"/>
                </a:solidFill>
                <a:latin typeface="+mn-ea"/>
              </a:rPr>
              <a:t>２</a:t>
            </a:r>
            <a:r>
              <a:rPr lang="ja-JP" altLang="en-US" sz="1600" b="1" dirty="0">
                <a:solidFill>
                  <a:prstClr val="black"/>
                </a:solidFill>
                <a:latin typeface="+mn-ea"/>
              </a:rPr>
              <a:t>．</a:t>
            </a:r>
            <a:r>
              <a:rPr lang="ja-JP" altLang="en-US" sz="1600" b="1" dirty="0" smtClean="0">
                <a:solidFill>
                  <a:prstClr val="black"/>
                </a:solidFill>
                <a:latin typeface="+mn-ea"/>
              </a:rPr>
              <a:t>視</a:t>
            </a:r>
            <a:r>
              <a:rPr lang="ja-JP" altLang="en-US" sz="1600" b="1" dirty="0">
                <a:solidFill>
                  <a:prstClr val="black"/>
                </a:solidFill>
                <a:latin typeface="+mn-ea"/>
              </a:rPr>
              <a:t>対象の景観が、</a:t>
            </a:r>
            <a:r>
              <a:rPr lang="ja-JP" altLang="en-US" sz="1600" b="1" dirty="0" smtClean="0">
                <a:solidFill>
                  <a:prstClr val="black"/>
                </a:solidFill>
                <a:latin typeface="+mn-ea"/>
              </a:rPr>
              <a:t>生活景に</a:t>
            </a:r>
            <a:r>
              <a:rPr lang="ja-JP" altLang="en-US" sz="1600" b="1" dirty="0">
                <a:solidFill>
                  <a:prstClr val="black"/>
                </a:solidFill>
                <a:latin typeface="+mn-ea"/>
              </a:rPr>
              <a:t>該当する</a:t>
            </a:r>
            <a:r>
              <a:rPr lang="ja-JP" altLang="en-US" sz="1600" b="1" dirty="0" smtClean="0">
                <a:solidFill>
                  <a:prstClr val="black"/>
                </a:solidFill>
                <a:latin typeface="+mn-ea"/>
              </a:rPr>
              <a:t>か</a:t>
            </a:r>
            <a:endParaRPr lang="en-US" altLang="ja-JP" sz="1600" b="1" dirty="0">
              <a:solidFill>
                <a:prstClr val="black"/>
              </a:solidFill>
              <a:latin typeface="+mn-ea"/>
            </a:endParaRPr>
          </a:p>
        </p:txBody>
      </p:sp>
      <p:sp>
        <p:nvSpPr>
          <p:cNvPr id="2" name="スライド番号プレースホルダー 1"/>
          <p:cNvSpPr>
            <a:spLocks noGrp="1"/>
          </p:cNvSpPr>
          <p:nvPr>
            <p:ph type="sldNum" sz="quarter" idx="12"/>
          </p:nvPr>
        </p:nvSpPr>
        <p:spPr>
          <a:xfrm>
            <a:off x="6948264" y="6356350"/>
            <a:ext cx="2133600" cy="365125"/>
          </a:xfrm>
        </p:spPr>
        <p:txBody>
          <a:bodyPr/>
          <a:lstStyle/>
          <a:p>
            <a:fld id="{5FAB2AA0-22F6-4977-B4AB-6397E15C0039}" type="slidenum">
              <a:rPr kumimoji="1" lang="ja-JP" altLang="en-US" smtClean="0"/>
              <a:t>4</a:t>
            </a:fld>
            <a:endParaRPr kumimoji="1" lang="ja-JP" altLang="en-US" dirty="0"/>
          </a:p>
        </p:txBody>
      </p:sp>
      <p:sp>
        <p:nvSpPr>
          <p:cNvPr id="5" name="テキスト ボックス 4"/>
          <p:cNvSpPr txBox="1"/>
          <p:nvPr/>
        </p:nvSpPr>
        <p:spPr>
          <a:xfrm>
            <a:off x="188915" y="3370677"/>
            <a:ext cx="6364285" cy="433826"/>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latin typeface="Calibri"/>
                <a:ea typeface="ＭＳ Ｐゴシック" panose="020B0600070205080204" pitchFamily="50" charset="-128"/>
              </a:rPr>
              <a:t>３</a:t>
            </a:r>
            <a:r>
              <a:rPr lang="ja-JP" altLang="en-US" sz="1600" b="1" dirty="0">
                <a:latin typeface="Calibri"/>
                <a:ea typeface="ＭＳ Ｐゴシック" panose="020B0600070205080204" pitchFamily="50" charset="-128"/>
              </a:rPr>
              <a:t>．</a:t>
            </a:r>
            <a:r>
              <a:rPr kumimoji="1" lang="ja-JP" altLang="en-US" sz="1600" b="1" i="0" strike="noStrike" kern="1200" cap="none" spc="0" normalizeH="0" baseline="0" noProof="0" dirty="0" smtClean="0">
                <a:ln>
                  <a:noFill/>
                </a:ln>
                <a:effectLst/>
                <a:uLnTx/>
                <a:uFillTx/>
                <a:latin typeface="Calibri"/>
                <a:ea typeface="ＭＳ Ｐゴシック" panose="020B0600070205080204" pitchFamily="50" charset="-128"/>
              </a:rPr>
              <a:t>視点場の状況の把握</a:t>
            </a:r>
            <a:endParaRPr kumimoji="1" lang="ja-JP" altLang="en-US" sz="1600" b="1" i="0" strike="noStrike" kern="1200" cap="none" spc="0" normalizeH="0" baseline="0" noProof="0" dirty="0">
              <a:ln>
                <a:noFill/>
              </a:ln>
              <a:effectLst/>
              <a:uLnTx/>
              <a:uFillTx/>
              <a:latin typeface="Calibri"/>
              <a:ea typeface="ＭＳ Ｐゴシック" panose="020B0600070205080204" pitchFamily="50" charset="-128"/>
            </a:endParaRPr>
          </a:p>
        </p:txBody>
      </p:sp>
      <p:sp>
        <p:nvSpPr>
          <p:cNvPr id="6" name="テキスト ボックス 5"/>
          <p:cNvSpPr txBox="1"/>
          <p:nvPr/>
        </p:nvSpPr>
        <p:spPr>
          <a:xfrm>
            <a:off x="395536" y="4298320"/>
            <a:ext cx="8326796" cy="1938992"/>
          </a:xfrm>
          <a:prstGeom prst="rect">
            <a:avLst/>
          </a:prstGeom>
          <a:noFill/>
          <a:ln w="12700">
            <a:solidFill>
              <a:schemeClr val="tx1"/>
            </a:solidFill>
          </a:ln>
        </p:spPr>
        <p:txBody>
          <a:bodyPr wrap="square" rtlCol="0">
            <a:sp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ja-JP" altLang="en-US" sz="1600" dirty="0" smtClean="0">
                <a:solidFill>
                  <a:prstClr val="black"/>
                </a:solidFill>
                <a:latin typeface="ＭＳ Ｐゴシック" panose="020B0600070205080204" pitchFamily="50" charset="-128"/>
                <a:ea typeface="ＭＳ Ｐゴシック" panose="020B0600070205080204" pitchFamily="50" charset="-128"/>
              </a:rPr>
              <a:t>①　視点場の整備状況（</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OK</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NG</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O</a:t>
            </a:r>
            <a:r>
              <a:rPr lang="en-US" altLang="ja-JP" sz="1600" dirty="0">
                <a:solidFill>
                  <a:prstClr val="black"/>
                </a:solidFill>
                <a:latin typeface="ＭＳ Ｐゴシック" panose="020B0600070205080204" pitchFamily="50" charset="-128"/>
                <a:ea typeface="ＭＳ Ｐゴシック" panose="020B0600070205080204" pitchFamily="50" charset="-128"/>
              </a:rPr>
              <a:t>K</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か　「</a:t>
            </a:r>
            <a:r>
              <a:rPr lang="ja-JP" altLang="en-US" sz="1600" dirty="0">
                <a:solidFill>
                  <a:prstClr val="black"/>
                </a:solidFill>
                <a:latin typeface="ＭＳ Ｐゴシック" panose="020B0600070205080204" pitchFamily="50" charset="-128"/>
                <a:ea typeface="ＭＳ Ｐゴシック" panose="020B0600070205080204" pitchFamily="50" charset="-128"/>
              </a:rPr>
              <a:t>ＮＧ</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endParaRPr lang="en-US" altLang="ja-JP" sz="1600" dirty="0" smtClean="0">
              <a:solidFill>
                <a:prstClr val="black"/>
              </a:solidFill>
              <a:latin typeface="ＭＳ Ｐゴシック" panose="020B0600070205080204" pitchFamily="50" charset="-128"/>
              <a:ea typeface="ＭＳ Ｐゴシック" panose="020B0600070205080204" pitchFamily="50" charset="-128"/>
            </a:endParaRPr>
          </a:p>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②　視点場近隣に駐車場があるか・・・・・・・・・・・・・・・・・・・・・・・・・・・・・駐車場がある　　　→「〇」　</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lvl="0" defTabSz="457200">
              <a:lnSpc>
                <a:spcPct val="150000"/>
              </a:lnSpc>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③　景観を解説する案内板等の設置の有無・・・・・・・・・・・・・・・・・・・・・</a:t>
            </a:r>
            <a:r>
              <a:rPr lang="ja-JP" altLang="en-US" sz="1600" dirty="0" smtClean="0">
                <a:solidFill>
                  <a:prstClr val="black"/>
                </a:solidFill>
                <a:latin typeface="ＭＳ Ｐゴシック" panose="020B0600070205080204" pitchFamily="50" charset="-128"/>
              </a:rPr>
              <a:t>案内板等</a:t>
            </a:r>
            <a:r>
              <a:rPr lang="ja-JP" altLang="en-US" sz="1600" noProof="0" dirty="0" smtClean="0">
                <a:solidFill>
                  <a:prstClr val="black"/>
                </a:solidFill>
                <a:latin typeface="ＭＳ Ｐゴシック" panose="020B0600070205080204" pitchFamily="50" charset="-128"/>
              </a:rPr>
              <a:t>がある　 →</a:t>
            </a:r>
            <a:r>
              <a:rPr lang="ja-JP" altLang="en-US" sz="1600" dirty="0" smtClean="0">
                <a:solidFill>
                  <a:prstClr val="black"/>
                </a:solidFill>
                <a:latin typeface="ＭＳ Ｐゴシック" panose="020B0600070205080204" pitchFamily="50" charset="-128"/>
              </a:rPr>
              <a:t> </a:t>
            </a:r>
            <a:r>
              <a:rPr lang="ja-JP" altLang="en-US" sz="1600" dirty="0">
                <a:solidFill>
                  <a:prstClr val="black"/>
                </a:solidFill>
                <a:latin typeface="ＭＳ Ｐゴシック" panose="020B0600070205080204" pitchFamily="50" charset="-128"/>
              </a:rPr>
              <a:t>「〇</a:t>
            </a:r>
            <a:r>
              <a:rPr lang="ja-JP" altLang="en-US" sz="1600" dirty="0" smtClean="0">
                <a:solidFill>
                  <a:prstClr val="black"/>
                </a:solidFill>
                <a:latin typeface="ＭＳ Ｐゴシック" panose="020B0600070205080204" pitchFamily="50" charset="-128"/>
              </a:rPr>
              <a:t>」</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lvl="0" defTabSz="457200">
              <a:lnSpc>
                <a:spcPct val="150000"/>
              </a:lnSpc>
              <a:defRPr/>
            </a:pPr>
            <a:r>
              <a:rPr lang="ja-JP" altLang="en-US" sz="1600" dirty="0" smtClean="0">
                <a:solidFill>
                  <a:prstClr val="black"/>
                </a:solidFill>
                <a:latin typeface="ＭＳ Ｐゴシック" panose="020B0600070205080204" pitchFamily="50" charset="-128"/>
                <a:ea typeface="ＭＳ Ｐゴシック" panose="020B0600070205080204" pitchFamily="50" charset="-128"/>
              </a:rPr>
              <a:t>④　トイレの有無・・・・・・・・・・・・・・・・・・・・・・・・・・・・・・・・・・・・・・・・・・・・</a:t>
            </a:r>
            <a:r>
              <a:rPr lang="ja-JP" altLang="en-US" sz="1600" dirty="0">
                <a:solidFill>
                  <a:prstClr val="black"/>
                </a:solidFill>
                <a:latin typeface="ＭＳ Ｐゴシック" panose="020B0600070205080204" pitchFamily="50" charset="-128"/>
                <a:ea typeface="ＭＳ Ｐゴシック" panose="020B0600070205080204" pitchFamily="50" charset="-128"/>
              </a:rPr>
              <a:t>トイレ</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がある　　　　→</a:t>
            </a:r>
            <a:r>
              <a:rPr lang="ja-JP" altLang="en-US" sz="1600" dirty="0" smtClean="0">
                <a:solidFill>
                  <a:prstClr val="black"/>
                </a:solidFill>
                <a:latin typeface="ＭＳ Ｐゴシック" panose="020B0600070205080204" pitchFamily="50" charset="-128"/>
              </a:rPr>
              <a:t>「</a:t>
            </a:r>
            <a:r>
              <a:rPr lang="ja-JP" altLang="en-US" sz="1600" dirty="0">
                <a:solidFill>
                  <a:prstClr val="black"/>
                </a:solidFill>
                <a:latin typeface="ＭＳ Ｐゴシック" panose="020B0600070205080204" pitchFamily="50" charset="-128"/>
              </a:rPr>
              <a:t>〇</a:t>
            </a:r>
            <a:r>
              <a:rPr lang="ja-JP" altLang="en-US" sz="1600" dirty="0" smtClean="0">
                <a:solidFill>
                  <a:prstClr val="black"/>
                </a:solidFill>
                <a:latin typeface="ＭＳ Ｐゴシック" panose="020B0600070205080204" pitchFamily="50" charset="-128"/>
              </a:rPr>
              <a:t>」</a:t>
            </a:r>
            <a:endParaRPr lang="en-US" altLang="ja-JP" sz="1600" dirty="0" smtClean="0">
              <a:solidFill>
                <a:prstClr val="black"/>
              </a:solidFill>
              <a:latin typeface="ＭＳ Ｐゴシック" panose="020B0600070205080204" pitchFamily="50" charset="-128"/>
              <a:ea typeface="ＭＳ Ｐゴシック" panose="020B0600070205080204" pitchFamily="50" charset="-128"/>
            </a:endParaRPr>
          </a:p>
          <a:p>
            <a:pPr lvl="0" defTabSz="457200">
              <a:lnSpc>
                <a:spcPct val="150000"/>
              </a:lnSpc>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⑤　駐車場や駅等から視点場まで車いすが通行できるか・・・・・・・・・・</a:t>
            </a:r>
            <a:r>
              <a:rPr lang="ja-JP" altLang="en-US" sz="1600" noProof="0" dirty="0" smtClean="0">
                <a:solidFill>
                  <a:prstClr val="black"/>
                </a:solidFill>
                <a:latin typeface="ＭＳ Ｐゴシック" panose="020B0600070205080204" pitchFamily="50" charset="-128"/>
              </a:rPr>
              <a:t>通行可能　　　　　　→</a:t>
            </a:r>
            <a:r>
              <a:rPr lang="ja-JP" altLang="en-US" sz="1600" dirty="0" smtClean="0">
                <a:solidFill>
                  <a:prstClr val="black"/>
                </a:solidFill>
                <a:latin typeface="ＭＳ Ｐゴシック" panose="020B0600070205080204" pitchFamily="50" charset="-128"/>
              </a:rPr>
              <a:t>「</a:t>
            </a:r>
            <a:r>
              <a:rPr lang="ja-JP" altLang="en-US" sz="1600" dirty="0">
                <a:solidFill>
                  <a:prstClr val="black"/>
                </a:solidFill>
                <a:latin typeface="ＭＳ Ｐゴシック" panose="020B0600070205080204" pitchFamily="50" charset="-128"/>
              </a:rPr>
              <a:t>〇</a:t>
            </a:r>
            <a:r>
              <a:rPr lang="ja-JP" altLang="en-US" sz="1600" dirty="0" smtClean="0">
                <a:solidFill>
                  <a:prstClr val="black"/>
                </a:solidFill>
                <a:latin typeface="ＭＳ Ｐゴシック" panose="020B0600070205080204" pitchFamily="50" charset="-128"/>
              </a:rPr>
              <a:t>」　</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7" name="正方形/長方形 6"/>
          <p:cNvSpPr/>
          <p:nvPr/>
        </p:nvSpPr>
        <p:spPr>
          <a:xfrm>
            <a:off x="411287" y="3804503"/>
            <a:ext cx="8352000" cy="433553"/>
          </a:xfrm>
          <a:prstGeom prst="rect">
            <a:avLst/>
          </a:prstGeom>
        </p:spPr>
        <p:txBody>
          <a:bodyPr wrap="square" lIns="144000" tIns="108000" rIns="144000" bIns="108000">
            <a:spAutoFit/>
          </a:bodyPr>
          <a:lstStyle/>
          <a:p>
            <a:pPr marR="0" indent="0" fontAlgn="auto">
              <a:lnSpc>
                <a:spcPct val="100000"/>
              </a:lnSpc>
              <a:spcBef>
                <a:spcPts val="0"/>
              </a:spcBef>
              <a:spcAft>
                <a:spcPts val="0"/>
              </a:spcAft>
              <a:buClrTx/>
              <a:buSzTx/>
              <a:buFontTx/>
              <a:buNone/>
              <a:tabLst/>
              <a:defRPr/>
            </a:pPr>
            <a:r>
              <a:rPr lang="ja-JP" altLang="en-US" sz="1400" dirty="0" smtClean="0">
                <a:solidFill>
                  <a:prstClr val="black"/>
                </a:solidFill>
                <a:latin typeface="ＭＳ Ｐゴシック" panose="020B0600070205080204" pitchFamily="50" charset="-128"/>
                <a:ea typeface="ＭＳ Ｐゴシック" panose="020B0600070205080204" pitchFamily="50" charset="-128"/>
              </a:rPr>
              <a:t>　現地</a:t>
            </a:r>
            <a:r>
              <a:rPr lang="ja-JP" altLang="en-US" sz="1400" dirty="0">
                <a:solidFill>
                  <a:prstClr val="black"/>
                </a:solidFill>
                <a:latin typeface="ＭＳ Ｐゴシック" panose="020B0600070205080204" pitchFamily="50" charset="-128"/>
                <a:ea typeface="ＭＳ Ｐゴシック" panose="020B0600070205080204" pitchFamily="50" charset="-128"/>
              </a:rPr>
              <a:t>調査により各視点場の状況を</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把握。</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a:off x="411287" y="571804"/>
            <a:ext cx="8352000" cy="464331"/>
          </a:xfrm>
          <a:prstGeom prst="rect">
            <a:avLst/>
          </a:prstGeom>
        </p:spPr>
        <p:txBody>
          <a:bodyPr wrap="square" lIns="144000" tIns="108000" rIns="144000" bIns="108000">
            <a:spAutoFit/>
          </a:bodyPr>
          <a:lstStyle/>
          <a:p>
            <a:pPr lvl="0">
              <a:defRPr/>
            </a:pPr>
            <a:r>
              <a:rPr lang="ja-JP" altLang="en-US" sz="1600" dirty="0" smtClean="0">
                <a:solidFill>
                  <a:prstClr val="black"/>
                </a:solidFill>
                <a:latin typeface="ＭＳ Ｐゴシック" panose="020B0600070205080204" pitchFamily="50" charset="-128"/>
              </a:rPr>
              <a:t>　</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事務局で以下の考え方により分類。</a:t>
            </a:r>
            <a:endParaRPr kumimoji="1" lang="en-US" altLang="ja-JP" sz="140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endParaRPr>
          </a:p>
        </p:txBody>
      </p:sp>
    </p:spTree>
    <p:extLst>
      <p:ext uri="{BB962C8B-B14F-4D97-AF65-F5344CB8AC3E}">
        <p14:creationId xmlns:p14="http://schemas.microsoft.com/office/powerpoint/2010/main" val="41029985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08520" y="116632"/>
            <a:ext cx="6768752" cy="400110"/>
          </a:xfrm>
          <a:prstGeom prst="rect">
            <a:avLst/>
          </a:prstGeom>
          <a:noFill/>
        </p:spPr>
        <p:txBody>
          <a:bodyPr wrap="square" rtlCol="0">
            <a:spAutoFit/>
          </a:bodyPr>
          <a:lstStyle/>
          <a:p>
            <a:pPr lvl="0">
              <a:defRPr/>
            </a:pPr>
            <a:r>
              <a:rPr kumimoji="1" lang="ja-JP" altLang="en-US" sz="1800" b="1" i="0" u="none" strike="noStrike" kern="1200" cap="none" spc="0" normalizeH="0" baseline="0" noProof="0" dirty="0">
                <a:ln>
                  <a:noFill/>
                </a:ln>
                <a:effectLst/>
                <a:uLnTx/>
                <a:uFillTx/>
                <a:latin typeface="Calibri"/>
                <a:ea typeface="ＭＳ Ｐゴシック" panose="020B0600070205080204" pitchFamily="50" charset="-128"/>
                <a:cs typeface="+mn-cs"/>
              </a:rPr>
              <a:t>　</a:t>
            </a:r>
            <a:r>
              <a:rPr lang="ja-JP" altLang="en-US" sz="2000" b="1" u="sng" dirty="0"/>
              <a:t>ビュースポットおおさか事前審査の集計</a:t>
            </a:r>
            <a:r>
              <a:rPr lang="ja-JP" altLang="en-US" sz="2000" b="1" u="sng" dirty="0" smtClean="0"/>
              <a:t>結果　（票数順）　</a:t>
            </a:r>
            <a:endParaRPr kumimoji="1" lang="ja-JP" altLang="en-US" sz="2000" b="1" i="0" u="sng" strike="noStrike" kern="1200" cap="none" spc="0" normalizeH="0" baseline="0" noProof="0" dirty="0">
              <a:ln>
                <a:noFill/>
              </a:ln>
              <a:effectLst/>
              <a:uLnTx/>
              <a:uFillTx/>
              <a:latin typeface="Calibri"/>
              <a:ea typeface="ＭＳ Ｐゴシック" panose="020B060007020508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847355556"/>
              </p:ext>
            </p:extLst>
          </p:nvPr>
        </p:nvGraphicFramePr>
        <p:xfrm>
          <a:off x="179515" y="620688"/>
          <a:ext cx="8954747" cy="6095120"/>
        </p:xfrm>
        <a:graphic>
          <a:graphicData uri="http://schemas.openxmlformats.org/drawingml/2006/table">
            <a:tbl>
              <a:tblPr/>
              <a:tblGrid>
                <a:gridCol w="346519">
                  <a:extLst>
                    <a:ext uri="{9D8B030D-6E8A-4147-A177-3AD203B41FA5}">
                      <a16:colId xmlns:a16="http://schemas.microsoft.com/office/drawing/2014/main" val="2260391725"/>
                    </a:ext>
                  </a:extLst>
                </a:gridCol>
                <a:gridCol w="328998">
                  <a:extLst>
                    <a:ext uri="{9D8B030D-6E8A-4147-A177-3AD203B41FA5}">
                      <a16:colId xmlns:a16="http://schemas.microsoft.com/office/drawing/2014/main" val="3611207470"/>
                    </a:ext>
                  </a:extLst>
                </a:gridCol>
                <a:gridCol w="359967">
                  <a:extLst>
                    <a:ext uri="{9D8B030D-6E8A-4147-A177-3AD203B41FA5}">
                      <a16:colId xmlns:a16="http://schemas.microsoft.com/office/drawing/2014/main" val="2973085143"/>
                    </a:ext>
                  </a:extLst>
                </a:gridCol>
                <a:gridCol w="935913">
                  <a:extLst>
                    <a:ext uri="{9D8B030D-6E8A-4147-A177-3AD203B41FA5}">
                      <a16:colId xmlns:a16="http://schemas.microsoft.com/office/drawing/2014/main" val="1173614502"/>
                    </a:ext>
                  </a:extLst>
                </a:gridCol>
                <a:gridCol w="2670847">
                  <a:extLst>
                    <a:ext uri="{9D8B030D-6E8A-4147-A177-3AD203B41FA5}">
                      <a16:colId xmlns:a16="http://schemas.microsoft.com/office/drawing/2014/main" val="274770660"/>
                    </a:ext>
                  </a:extLst>
                </a:gridCol>
                <a:gridCol w="479167">
                  <a:extLst>
                    <a:ext uri="{9D8B030D-6E8A-4147-A177-3AD203B41FA5}">
                      <a16:colId xmlns:a16="http://schemas.microsoft.com/office/drawing/2014/main" val="4236831527"/>
                    </a:ext>
                  </a:extLst>
                </a:gridCol>
                <a:gridCol w="479167">
                  <a:extLst>
                    <a:ext uri="{9D8B030D-6E8A-4147-A177-3AD203B41FA5}">
                      <a16:colId xmlns:a16="http://schemas.microsoft.com/office/drawing/2014/main" val="3808794255"/>
                    </a:ext>
                  </a:extLst>
                </a:gridCol>
                <a:gridCol w="479167">
                  <a:extLst>
                    <a:ext uri="{9D8B030D-6E8A-4147-A177-3AD203B41FA5}">
                      <a16:colId xmlns:a16="http://schemas.microsoft.com/office/drawing/2014/main" val="188176720"/>
                    </a:ext>
                  </a:extLst>
                </a:gridCol>
                <a:gridCol w="479167">
                  <a:extLst>
                    <a:ext uri="{9D8B030D-6E8A-4147-A177-3AD203B41FA5}">
                      <a16:colId xmlns:a16="http://schemas.microsoft.com/office/drawing/2014/main" val="235011879"/>
                    </a:ext>
                  </a:extLst>
                </a:gridCol>
                <a:gridCol w="479167">
                  <a:extLst>
                    <a:ext uri="{9D8B030D-6E8A-4147-A177-3AD203B41FA5}">
                      <a16:colId xmlns:a16="http://schemas.microsoft.com/office/drawing/2014/main" val="2800222507"/>
                    </a:ext>
                  </a:extLst>
                </a:gridCol>
                <a:gridCol w="479167">
                  <a:extLst>
                    <a:ext uri="{9D8B030D-6E8A-4147-A177-3AD203B41FA5}">
                      <a16:colId xmlns:a16="http://schemas.microsoft.com/office/drawing/2014/main" val="1797429232"/>
                    </a:ext>
                  </a:extLst>
                </a:gridCol>
                <a:gridCol w="479167">
                  <a:extLst>
                    <a:ext uri="{9D8B030D-6E8A-4147-A177-3AD203B41FA5}">
                      <a16:colId xmlns:a16="http://schemas.microsoft.com/office/drawing/2014/main" val="1426048863"/>
                    </a:ext>
                  </a:extLst>
                </a:gridCol>
                <a:gridCol w="479167">
                  <a:extLst>
                    <a:ext uri="{9D8B030D-6E8A-4147-A177-3AD203B41FA5}">
                      <a16:colId xmlns:a16="http://schemas.microsoft.com/office/drawing/2014/main" val="4139276596"/>
                    </a:ext>
                  </a:extLst>
                </a:gridCol>
                <a:gridCol w="479167">
                  <a:extLst>
                    <a:ext uri="{9D8B030D-6E8A-4147-A177-3AD203B41FA5}">
                      <a16:colId xmlns:a16="http://schemas.microsoft.com/office/drawing/2014/main" val="3669063348"/>
                    </a:ext>
                  </a:extLst>
                </a:gridCol>
              </a:tblGrid>
              <a:tr h="221688">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票数</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点数</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受付</a:t>
                      </a:r>
                      <a:endParaRPr lang="en-US" altLang="ja-JP"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番号</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市町村</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タイトル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gridSpan="3">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１．選定の視点</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h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２．</a:t>
                      </a:r>
                      <a:endParaRPr lang="en-US" altLang="ja-JP"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生活景</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gridSpan="5">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effectLst/>
                          <a:latin typeface="ＭＳ Ｐゴシック" panose="020B0600070205080204" pitchFamily="50" charset="-128"/>
                          <a:ea typeface="+mn-ea"/>
                        </a:rPr>
                        <a:t>３．視点場の状況</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97967643"/>
                  </a:ext>
                </a:extLst>
              </a:tr>
              <a:tr h="498392">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5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（１）</a:t>
                      </a:r>
                      <a:endParaRPr lang="en-US" altLang="ja-JP" sz="105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（２）</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①整備</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状況</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②駐車</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場</a:t>
                      </a:r>
                      <a:r>
                        <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rPr>
                        <a:t>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③案内</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板</a:t>
                      </a:r>
                      <a:r>
                        <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rPr>
                        <a:t>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④トイレ</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有</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⑤車</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いす可</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1841074816"/>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千早赤阪村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下赤坂城跡から見る下赤坂の棚田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6667257"/>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大阪市淀川区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川向かいから見る梅田夜景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effectLst/>
                          <a:latin typeface="ＭＳ Ｐゴシック" panose="020B0600070205080204" pitchFamily="50" charset="-128"/>
                          <a:ea typeface="+mn-ea"/>
                        </a:rPr>
                        <a:t>○</a:t>
                      </a: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8917104"/>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大阪市中央区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天満橋　　から見る　市街・風景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57853"/>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大阪市天王寺区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てんしば（天王寺公園）から見たあべのハルカス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4939455"/>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大阪市港区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中央突堤ダイヤモンドポイントから見る大阪湾と夕陽</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340299"/>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八尾市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水呑地蔵尊から見る大阪平野の景色、夜景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6318873"/>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太子町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日本遺産竹内街道から見る大道旧山本家住宅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6855824"/>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大阪市北区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大阪駅の「天空の農園」から見る夕日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0382901"/>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池田市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池田市五月山公園　から見る　大阪府北部及び大阪の市街地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9549639"/>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大阪市天王寺区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源聖寺坂から見る松屋町筋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2449400"/>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富田林市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興正寺（富田林別院）から見る寺内町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7478424"/>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大阪市浪速区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なんばパークスから見るオアシス</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3645501"/>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豊能町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豊能町　高山の棚田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2136171"/>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大阪市浪速区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ビリケン神社前から見る通天閣</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5176588"/>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箕面市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瀧前休憩所から見る箕面大滝</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0467067"/>
                  </a:ext>
                </a:extLst>
              </a:tr>
            </a:tbl>
          </a:graphicData>
        </a:graphic>
      </p:graphicFrame>
      <p:sp>
        <p:nvSpPr>
          <p:cNvPr id="3" name="スライド番号プレースホルダー 2"/>
          <p:cNvSpPr>
            <a:spLocks noGrp="1"/>
          </p:cNvSpPr>
          <p:nvPr>
            <p:ph type="sldNum" sz="quarter" idx="12"/>
          </p:nvPr>
        </p:nvSpPr>
        <p:spPr>
          <a:xfrm>
            <a:off x="7093162" y="6601051"/>
            <a:ext cx="2133600" cy="365125"/>
          </a:xfrm>
        </p:spPr>
        <p:txBody>
          <a:bodyPr/>
          <a:lstStyle/>
          <a:p>
            <a:fld id="{5FAB2AA0-22F6-4977-B4AB-6397E15C0039}" type="slidenum">
              <a:rPr kumimoji="1" lang="ja-JP" altLang="en-US" smtClean="0"/>
              <a:t>5</a:t>
            </a:fld>
            <a:endParaRPr kumimoji="1" lang="ja-JP" altLang="en-US" dirty="0"/>
          </a:p>
        </p:txBody>
      </p:sp>
      <p:sp>
        <p:nvSpPr>
          <p:cNvPr id="6" name="正方形/長方形 5"/>
          <p:cNvSpPr/>
          <p:nvPr/>
        </p:nvSpPr>
        <p:spPr>
          <a:xfrm>
            <a:off x="-139140" y="1438534"/>
            <a:ext cx="619563" cy="379692"/>
          </a:xfrm>
          <a:prstGeom prst="rect">
            <a:avLst/>
          </a:prstGeom>
        </p:spPr>
        <p:txBody>
          <a:bodyPr wrap="square" lIns="144000" tIns="108000" rIns="144000" bIns="108000">
            <a:spAutoFit/>
          </a:bodyPr>
          <a:lstStyle/>
          <a:p>
            <a:pPr lvl="0">
              <a:defRPr/>
            </a:pPr>
            <a:r>
              <a:rPr lang="ja-JP" altLang="en-US" sz="1050" u="sng" dirty="0" smtClean="0">
                <a:solidFill>
                  <a:prstClr val="black"/>
                </a:solidFill>
                <a:latin typeface="ＭＳ Ｐゴシック" panose="020B0600070205080204" pitchFamily="50" charset="-128"/>
              </a:rPr>
              <a:t>　</a:t>
            </a:r>
            <a:r>
              <a:rPr lang="en-US" altLang="ja-JP" sz="1050" u="sng" dirty="0" smtClean="0">
                <a:solidFill>
                  <a:prstClr val="black"/>
                </a:solidFill>
                <a:latin typeface="ＭＳ Ｐゴシック" panose="020B0600070205080204" pitchFamily="50" charset="-128"/>
              </a:rPr>
              <a:t>1</a:t>
            </a:r>
            <a:endParaRPr kumimoji="1" lang="en-US" altLang="ja-JP" sz="1050" i="0" u="sng"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endParaRPr>
          </a:p>
        </p:txBody>
      </p:sp>
      <p:sp>
        <p:nvSpPr>
          <p:cNvPr id="7" name="正方形/長方形 6"/>
          <p:cNvSpPr/>
          <p:nvPr/>
        </p:nvSpPr>
        <p:spPr>
          <a:xfrm>
            <a:off x="-157285" y="2866655"/>
            <a:ext cx="619563" cy="379692"/>
          </a:xfrm>
          <a:prstGeom prst="rect">
            <a:avLst/>
          </a:prstGeom>
        </p:spPr>
        <p:txBody>
          <a:bodyPr wrap="square" lIns="144000" tIns="108000" rIns="144000" bIns="108000">
            <a:spAutoFit/>
          </a:bodyPr>
          <a:lstStyle/>
          <a:p>
            <a:pPr lvl="0">
              <a:defRPr/>
            </a:pPr>
            <a:r>
              <a:rPr lang="ja-JP" altLang="en-US" sz="1050" u="sng" dirty="0" smtClean="0">
                <a:solidFill>
                  <a:prstClr val="black"/>
                </a:solidFill>
                <a:latin typeface="ＭＳ Ｐゴシック" panose="020B0600070205080204" pitchFamily="50" charset="-128"/>
              </a:rPr>
              <a:t>　</a:t>
            </a:r>
            <a:r>
              <a:rPr lang="en-US" altLang="ja-JP" sz="1050" u="sng" dirty="0" smtClean="0">
                <a:solidFill>
                  <a:prstClr val="black"/>
                </a:solidFill>
                <a:latin typeface="ＭＳ Ｐゴシック" panose="020B0600070205080204" pitchFamily="50" charset="-128"/>
              </a:rPr>
              <a:t>5</a:t>
            </a:r>
            <a:endParaRPr kumimoji="1" lang="en-US" altLang="ja-JP" sz="1050" i="0" u="sng"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endParaRPr>
          </a:p>
        </p:txBody>
      </p:sp>
      <p:sp>
        <p:nvSpPr>
          <p:cNvPr id="9" name="正方形/長方形 8"/>
          <p:cNvSpPr/>
          <p:nvPr/>
        </p:nvSpPr>
        <p:spPr>
          <a:xfrm>
            <a:off x="6111167" y="261736"/>
            <a:ext cx="3062300" cy="464331"/>
          </a:xfrm>
          <a:prstGeom prst="rect">
            <a:avLst/>
          </a:prstGeom>
        </p:spPr>
        <p:txBody>
          <a:bodyPr wrap="square" lIns="144000" tIns="108000" rIns="144000" bIns="108000">
            <a:spAutoFit/>
          </a:bodyPr>
          <a:lstStyle/>
          <a:p>
            <a:pPr lvl="0" algn="r">
              <a:defRPr/>
            </a:pPr>
            <a:r>
              <a:rPr lang="ja-JP" altLang="en-US" sz="1600" dirty="0" smtClean="0">
                <a:solidFill>
                  <a:prstClr val="black"/>
                </a:solidFill>
                <a:latin typeface="ＭＳ Ｐゴシック" panose="020B0600070205080204" pitchFamily="50" charset="-128"/>
              </a:rPr>
              <a:t>　</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票数順　１</a:t>
            </a:r>
            <a:r>
              <a:rPr lang="en-US" altLang="ja-JP" sz="14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３</a:t>
            </a:r>
            <a:endParaRPr kumimoji="1" lang="en-US" altLang="ja-JP" sz="140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endParaRPr>
          </a:p>
        </p:txBody>
      </p:sp>
    </p:spTree>
    <p:extLst>
      <p:ext uri="{BB962C8B-B14F-4D97-AF65-F5344CB8AC3E}">
        <p14:creationId xmlns:p14="http://schemas.microsoft.com/office/powerpoint/2010/main" val="1680768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46912" y="6612759"/>
            <a:ext cx="2133600" cy="365125"/>
          </a:xfrm>
        </p:spPr>
        <p:txBody>
          <a:bodyPr/>
          <a:lstStyle/>
          <a:p>
            <a:fld id="{5FAB2AA0-22F6-4977-B4AB-6397E15C0039}" type="slidenum">
              <a:rPr kumimoji="1" lang="ja-JP" altLang="en-US" smtClean="0"/>
              <a:t>6</a:t>
            </a:fld>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852913327"/>
              </p:ext>
            </p:extLst>
          </p:nvPr>
        </p:nvGraphicFramePr>
        <p:xfrm>
          <a:off x="179512" y="620688"/>
          <a:ext cx="8954750" cy="6095120"/>
        </p:xfrm>
        <a:graphic>
          <a:graphicData uri="http://schemas.openxmlformats.org/drawingml/2006/table">
            <a:tbl>
              <a:tblPr/>
              <a:tblGrid>
                <a:gridCol w="346519">
                  <a:extLst>
                    <a:ext uri="{9D8B030D-6E8A-4147-A177-3AD203B41FA5}">
                      <a16:colId xmlns:a16="http://schemas.microsoft.com/office/drawing/2014/main" val="2260391725"/>
                    </a:ext>
                  </a:extLst>
                </a:gridCol>
                <a:gridCol w="328999">
                  <a:extLst>
                    <a:ext uri="{9D8B030D-6E8A-4147-A177-3AD203B41FA5}">
                      <a16:colId xmlns:a16="http://schemas.microsoft.com/office/drawing/2014/main" val="3611207470"/>
                    </a:ext>
                  </a:extLst>
                </a:gridCol>
                <a:gridCol w="359968">
                  <a:extLst>
                    <a:ext uri="{9D8B030D-6E8A-4147-A177-3AD203B41FA5}">
                      <a16:colId xmlns:a16="http://schemas.microsoft.com/office/drawing/2014/main" val="2973085143"/>
                    </a:ext>
                  </a:extLst>
                </a:gridCol>
                <a:gridCol w="935913">
                  <a:extLst>
                    <a:ext uri="{9D8B030D-6E8A-4147-A177-3AD203B41FA5}">
                      <a16:colId xmlns:a16="http://schemas.microsoft.com/office/drawing/2014/main" val="1173614502"/>
                    </a:ext>
                  </a:extLst>
                </a:gridCol>
                <a:gridCol w="2670848">
                  <a:extLst>
                    <a:ext uri="{9D8B030D-6E8A-4147-A177-3AD203B41FA5}">
                      <a16:colId xmlns:a16="http://schemas.microsoft.com/office/drawing/2014/main" val="274770660"/>
                    </a:ext>
                  </a:extLst>
                </a:gridCol>
                <a:gridCol w="479167">
                  <a:extLst>
                    <a:ext uri="{9D8B030D-6E8A-4147-A177-3AD203B41FA5}">
                      <a16:colId xmlns:a16="http://schemas.microsoft.com/office/drawing/2014/main" val="4236831527"/>
                    </a:ext>
                  </a:extLst>
                </a:gridCol>
                <a:gridCol w="479167">
                  <a:extLst>
                    <a:ext uri="{9D8B030D-6E8A-4147-A177-3AD203B41FA5}">
                      <a16:colId xmlns:a16="http://schemas.microsoft.com/office/drawing/2014/main" val="3808794255"/>
                    </a:ext>
                  </a:extLst>
                </a:gridCol>
                <a:gridCol w="479167">
                  <a:extLst>
                    <a:ext uri="{9D8B030D-6E8A-4147-A177-3AD203B41FA5}">
                      <a16:colId xmlns:a16="http://schemas.microsoft.com/office/drawing/2014/main" val="188176720"/>
                    </a:ext>
                  </a:extLst>
                </a:gridCol>
                <a:gridCol w="479167">
                  <a:extLst>
                    <a:ext uri="{9D8B030D-6E8A-4147-A177-3AD203B41FA5}">
                      <a16:colId xmlns:a16="http://schemas.microsoft.com/office/drawing/2014/main" val="235011879"/>
                    </a:ext>
                  </a:extLst>
                </a:gridCol>
                <a:gridCol w="479167">
                  <a:extLst>
                    <a:ext uri="{9D8B030D-6E8A-4147-A177-3AD203B41FA5}">
                      <a16:colId xmlns:a16="http://schemas.microsoft.com/office/drawing/2014/main" val="2800222507"/>
                    </a:ext>
                  </a:extLst>
                </a:gridCol>
                <a:gridCol w="479167">
                  <a:extLst>
                    <a:ext uri="{9D8B030D-6E8A-4147-A177-3AD203B41FA5}">
                      <a16:colId xmlns:a16="http://schemas.microsoft.com/office/drawing/2014/main" val="1797429232"/>
                    </a:ext>
                  </a:extLst>
                </a:gridCol>
                <a:gridCol w="479167">
                  <a:extLst>
                    <a:ext uri="{9D8B030D-6E8A-4147-A177-3AD203B41FA5}">
                      <a16:colId xmlns:a16="http://schemas.microsoft.com/office/drawing/2014/main" val="1426048863"/>
                    </a:ext>
                  </a:extLst>
                </a:gridCol>
                <a:gridCol w="479167">
                  <a:extLst>
                    <a:ext uri="{9D8B030D-6E8A-4147-A177-3AD203B41FA5}">
                      <a16:colId xmlns:a16="http://schemas.microsoft.com/office/drawing/2014/main" val="4139276596"/>
                    </a:ext>
                  </a:extLst>
                </a:gridCol>
                <a:gridCol w="479167">
                  <a:extLst>
                    <a:ext uri="{9D8B030D-6E8A-4147-A177-3AD203B41FA5}">
                      <a16:colId xmlns:a16="http://schemas.microsoft.com/office/drawing/2014/main" val="3669063348"/>
                    </a:ext>
                  </a:extLst>
                </a:gridCol>
              </a:tblGrid>
              <a:tr h="221688">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票数</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点数</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受付</a:t>
                      </a:r>
                      <a:endParaRPr lang="en-US" altLang="ja-JP"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番号</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市町村</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タイトル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gridSpan="3">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１．選定の視点</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h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２．</a:t>
                      </a:r>
                      <a:endParaRPr lang="en-US" altLang="ja-JP"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生活景</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gridSpan="5">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effectLst/>
                          <a:latin typeface="ＭＳ Ｐゴシック" panose="020B0600070205080204" pitchFamily="50" charset="-128"/>
                          <a:ea typeface="+mn-ea"/>
                        </a:rPr>
                        <a:t>３．視点場の状況</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97967643"/>
                  </a:ext>
                </a:extLst>
              </a:tr>
              <a:tr h="498392">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5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（１）</a:t>
                      </a:r>
                      <a:endParaRPr lang="en-US" altLang="ja-JP" sz="105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（２）</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①整備</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状況</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②駐車</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場</a:t>
                      </a:r>
                      <a:r>
                        <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rPr>
                        <a:t>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③案内</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板</a:t>
                      </a:r>
                      <a:r>
                        <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rPr>
                        <a:t>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④トイレ</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有</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⑤車</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いす可</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1841074816"/>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大阪市北区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梅田阪急ビル高層棟から見る御堂筋の起点（銀の象の足）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6667257"/>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岸和田市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岸和田高校前より見る岸和田城</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8917104"/>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太子町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太子・和みの広場から見る夕日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57853"/>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大阪市淀川区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淀川から見る大阪駅ビル群の景観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4939455"/>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大阪市住之江区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大阪府咲洲庁舎のトイレから見た大阪湾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340299"/>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大阪市西区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木津川松島橋から見るトコトコダンダン（木津川遊歩空間）</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6318873"/>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太子町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今の街道の姿から見る最古の官道「竹内街道・横大路（大道）」</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6855824"/>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大阪市中央区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天満橋から見る中ノ島風景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0382901"/>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大阪市中央区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ＫＫＲホテル大阪から見る大阪城天守閣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9549639"/>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大阪市北区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中之島公園から見る大阪市中央公会堂と高層ビル群</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2449400"/>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大阪市阿倍野区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阪堺電車「阿倍野停留所」から見るハルカス</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7478424"/>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千早赤阪村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釣り堀から見る紅葉</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3645501"/>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高石市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高石の工場地帯から見る製油所</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2136171"/>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河南町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持尾展望台から見る大阪平野の夜景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5176588"/>
                  </a:ext>
                </a:extLst>
              </a:tr>
              <a:tr h="358336">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大阪市阿倍野区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あべのハルカス展望台から見るジオラマの大阪</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CITY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0467067"/>
                  </a:ext>
                </a:extLst>
              </a:tr>
            </a:tbl>
          </a:graphicData>
        </a:graphic>
      </p:graphicFrame>
      <p:sp>
        <p:nvSpPr>
          <p:cNvPr id="6" name="正方形/長方形 5"/>
          <p:cNvSpPr/>
          <p:nvPr/>
        </p:nvSpPr>
        <p:spPr>
          <a:xfrm>
            <a:off x="-204102" y="2159454"/>
            <a:ext cx="619563" cy="379692"/>
          </a:xfrm>
          <a:prstGeom prst="rect">
            <a:avLst/>
          </a:prstGeom>
        </p:spPr>
        <p:txBody>
          <a:bodyPr wrap="square" lIns="144000" tIns="108000" rIns="144000" bIns="108000">
            <a:spAutoFit/>
          </a:bodyPr>
          <a:lstStyle/>
          <a:p>
            <a:pPr lvl="0">
              <a:defRPr/>
            </a:pPr>
            <a:r>
              <a:rPr lang="ja-JP" altLang="en-US" sz="1050" u="sng" dirty="0" smtClean="0">
                <a:solidFill>
                  <a:prstClr val="black"/>
                </a:solidFill>
                <a:latin typeface="ＭＳ Ｐゴシック" panose="020B0600070205080204" pitchFamily="50" charset="-128"/>
              </a:rPr>
              <a:t>　</a:t>
            </a:r>
            <a:r>
              <a:rPr lang="en-US" altLang="ja-JP" sz="1050" u="sng" dirty="0" smtClean="0">
                <a:solidFill>
                  <a:prstClr val="black"/>
                </a:solidFill>
                <a:latin typeface="ＭＳ Ｐゴシック" panose="020B0600070205080204" pitchFamily="50" charset="-128"/>
              </a:rPr>
              <a:t>18</a:t>
            </a:r>
            <a:endParaRPr kumimoji="1" lang="en-US" altLang="ja-JP" sz="1050" i="0" u="sng"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endParaRPr>
          </a:p>
        </p:txBody>
      </p:sp>
      <p:sp>
        <p:nvSpPr>
          <p:cNvPr id="7" name="正方形/長方形 6"/>
          <p:cNvSpPr/>
          <p:nvPr/>
        </p:nvSpPr>
        <p:spPr>
          <a:xfrm>
            <a:off x="6111167" y="261736"/>
            <a:ext cx="3062300" cy="464331"/>
          </a:xfrm>
          <a:prstGeom prst="rect">
            <a:avLst/>
          </a:prstGeom>
        </p:spPr>
        <p:txBody>
          <a:bodyPr wrap="square" lIns="144000" tIns="108000" rIns="144000" bIns="108000">
            <a:spAutoFit/>
          </a:bodyPr>
          <a:lstStyle/>
          <a:p>
            <a:pPr lvl="0" algn="r">
              <a:defRPr/>
            </a:pPr>
            <a:r>
              <a:rPr lang="ja-JP" altLang="en-US" sz="1600" dirty="0" smtClean="0">
                <a:solidFill>
                  <a:prstClr val="black"/>
                </a:solidFill>
                <a:latin typeface="ＭＳ Ｐゴシック" panose="020B0600070205080204" pitchFamily="50" charset="-128"/>
              </a:rPr>
              <a:t>　</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票数順　２</a:t>
            </a:r>
            <a:r>
              <a:rPr lang="en-US" altLang="ja-JP" sz="14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３</a:t>
            </a:r>
            <a:endParaRPr kumimoji="1" lang="en-US" altLang="ja-JP" sz="140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endParaRPr>
          </a:p>
        </p:txBody>
      </p:sp>
    </p:spTree>
    <p:extLst>
      <p:ext uri="{BB962C8B-B14F-4D97-AF65-F5344CB8AC3E}">
        <p14:creationId xmlns:p14="http://schemas.microsoft.com/office/powerpoint/2010/main" val="611465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92280" y="6592267"/>
            <a:ext cx="2133600" cy="365125"/>
          </a:xfrm>
        </p:spPr>
        <p:txBody>
          <a:bodyPr/>
          <a:lstStyle/>
          <a:p>
            <a:fld id="{5FAB2AA0-22F6-4977-B4AB-6397E15C0039}" type="slidenum">
              <a:rPr kumimoji="1" lang="ja-JP" altLang="en-US" smtClean="0"/>
              <a:t>7</a:t>
            </a:fld>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898667025"/>
              </p:ext>
            </p:extLst>
          </p:nvPr>
        </p:nvGraphicFramePr>
        <p:xfrm>
          <a:off x="179515" y="332650"/>
          <a:ext cx="8954747" cy="6348082"/>
        </p:xfrm>
        <a:graphic>
          <a:graphicData uri="http://schemas.openxmlformats.org/drawingml/2006/table">
            <a:tbl>
              <a:tblPr/>
              <a:tblGrid>
                <a:gridCol w="346519">
                  <a:extLst>
                    <a:ext uri="{9D8B030D-6E8A-4147-A177-3AD203B41FA5}">
                      <a16:colId xmlns:a16="http://schemas.microsoft.com/office/drawing/2014/main" val="2260391725"/>
                    </a:ext>
                  </a:extLst>
                </a:gridCol>
                <a:gridCol w="328998">
                  <a:extLst>
                    <a:ext uri="{9D8B030D-6E8A-4147-A177-3AD203B41FA5}">
                      <a16:colId xmlns:a16="http://schemas.microsoft.com/office/drawing/2014/main" val="3611207470"/>
                    </a:ext>
                  </a:extLst>
                </a:gridCol>
                <a:gridCol w="359967">
                  <a:extLst>
                    <a:ext uri="{9D8B030D-6E8A-4147-A177-3AD203B41FA5}">
                      <a16:colId xmlns:a16="http://schemas.microsoft.com/office/drawing/2014/main" val="2973085143"/>
                    </a:ext>
                  </a:extLst>
                </a:gridCol>
                <a:gridCol w="935913">
                  <a:extLst>
                    <a:ext uri="{9D8B030D-6E8A-4147-A177-3AD203B41FA5}">
                      <a16:colId xmlns:a16="http://schemas.microsoft.com/office/drawing/2014/main" val="1173614502"/>
                    </a:ext>
                  </a:extLst>
                </a:gridCol>
                <a:gridCol w="2670847">
                  <a:extLst>
                    <a:ext uri="{9D8B030D-6E8A-4147-A177-3AD203B41FA5}">
                      <a16:colId xmlns:a16="http://schemas.microsoft.com/office/drawing/2014/main" val="274770660"/>
                    </a:ext>
                  </a:extLst>
                </a:gridCol>
                <a:gridCol w="479167">
                  <a:extLst>
                    <a:ext uri="{9D8B030D-6E8A-4147-A177-3AD203B41FA5}">
                      <a16:colId xmlns:a16="http://schemas.microsoft.com/office/drawing/2014/main" val="4236831527"/>
                    </a:ext>
                  </a:extLst>
                </a:gridCol>
                <a:gridCol w="479167">
                  <a:extLst>
                    <a:ext uri="{9D8B030D-6E8A-4147-A177-3AD203B41FA5}">
                      <a16:colId xmlns:a16="http://schemas.microsoft.com/office/drawing/2014/main" val="3808794255"/>
                    </a:ext>
                  </a:extLst>
                </a:gridCol>
                <a:gridCol w="479167">
                  <a:extLst>
                    <a:ext uri="{9D8B030D-6E8A-4147-A177-3AD203B41FA5}">
                      <a16:colId xmlns:a16="http://schemas.microsoft.com/office/drawing/2014/main" val="188176720"/>
                    </a:ext>
                  </a:extLst>
                </a:gridCol>
                <a:gridCol w="479167">
                  <a:extLst>
                    <a:ext uri="{9D8B030D-6E8A-4147-A177-3AD203B41FA5}">
                      <a16:colId xmlns:a16="http://schemas.microsoft.com/office/drawing/2014/main" val="235011879"/>
                    </a:ext>
                  </a:extLst>
                </a:gridCol>
                <a:gridCol w="479167">
                  <a:extLst>
                    <a:ext uri="{9D8B030D-6E8A-4147-A177-3AD203B41FA5}">
                      <a16:colId xmlns:a16="http://schemas.microsoft.com/office/drawing/2014/main" val="2800222507"/>
                    </a:ext>
                  </a:extLst>
                </a:gridCol>
                <a:gridCol w="479167">
                  <a:extLst>
                    <a:ext uri="{9D8B030D-6E8A-4147-A177-3AD203B41FA5}">
                      <a16:colId xmlns:a16="http://schemas.microsoft.com/office/drawing/2014/main" val="1797429232"/>
                    </a:ext>
                  </a:extLst>
                </a:gridCol>
                <a:gridCol w="479167">
                  <a:extLst>
                    <a:ext uri="{9D8B030D-6E8A-4147-A177-3AD203B41FA5}">
                      <a16:colId xmlns:a16="http://schemas.microsoft.com/office/drawing/2014/main" val="1426048863"/>
                    </a:ext>
                  </a:extLst>
                </a:gridCol>
                <a:gridCol w="479167">
                  <a:extLst>
                    <a:ext uri="{9D8B030D-6E8A-4147-A177-3AD203B41FA5}">
                      <a16:colId xmlns:a16="http://schemas.microsoft.com/office/drawing/2014/main" val="4139276596"/>
                    </a:ext>
                  </a:extLst>
                </a:gridCol>
                <a:gridCol w="479167">
                  <a:extLst>
                    <a:ext uri="{9D8B030D-6E8A-4147-A177-3AD203B41FA5}">
                      <a16:colId xmlns:a16="http://schemas.microsoft.com/office/drawing/2014/main" val="3669063348"/>
                    </a:ext>
                  </a:extLst>
                </a:gridCol>
              </a:tblGrid>
              <a:tr h="218068">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票数</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点数</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受付</a:t>
                      </a:r>
                      <a:endParaRPr lang="en-US" altLang="ja-JP"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番号</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市町村</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タイトル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gridSpan="3">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１．選定の視点</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h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２．</a:t>
                      </a:r>
                      <a:endParaRPr lang="en-US" altLang="ja-JP"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生活景</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gridSpan="5">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effectLst/>
                          <a:latin typeface="ＭＳ Ｐゴシック" panose="020B0600070205080204" pitchFamily="50" charset="-128"/>
                          <a:ea typeface="+mn-ea"/>
                        </a:rPr>
                        <a:t>３．視点場の状況</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97967643"/>
                  </a:ext>
                </a:extLst>
              </a:tr>
              <a:tr h="490254">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5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（１）</a:t>
                      </a:r>
                      <a:endParaRPr lang="en-US" altLang="ja-JP" sz="105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（２）</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①整備</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状況</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②駐車</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場</a:t>
                      </a:r>
                      <a:r>
                        <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rPr>
                        <a:t>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③案内</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板</a:t>
                      </a:r>
                      <a:r>
                        <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rPr>
                        <a:t>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④トイレ</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有</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⑤車</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いす可</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1841074816"/>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豊能町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初谷渓谷ハイキングコースから見るタマゴとキバ</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6667257"/>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大阪市中央区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天満橋からみる大川</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8917104"/>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大阪市都島区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源八橋東詰から観た春の大阪</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57853"/>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大阪市北区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うめきた広場から見る梅田スカイビル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4939455"/>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羽曳野市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拝所から見た応神天皇陵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340299"/>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吹田市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千里山第一噴水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6318873"/>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摂津市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春空に泳ぐ　大阪モノレール摂津駅から徒歩</a:t>
                      </a: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分、大正川河川公園にて撮影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6855824"/>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東大阪市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信貴生駒スカイライン 駐車場 から見る 大阪府の夜景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0382901"/>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大阪市天王寺区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旧黒田藩蔵屋敷長屋門横の道から見るあべのハルカス</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9549639"/>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大阪市中央区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天満橋から見る大川沿いの景色　川の駅はちけんや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2449400"/>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大阪市住之江区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コスモスクエア駅東側波止場から見る大阪港天保山の夜景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7478424"/>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池田市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五月山から眺める池田市内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3645501"/>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枚方市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山田池公園の美月橋から見る川と芝生の丘</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2136171"/>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大阪市中央区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谷町</a:t>
                      </a: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丁目から大手前交差点のとおりから見る大阪城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5176588"/>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大阪市港区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港区築港の親水護岸から見る港大橋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239005"/>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太子町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二上山雌岳山頂から見る朝日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0467067"/>
                  </a:ext>
                </a:extLst>
              </a:tr>
            </a:tbl>
          </a:graphicData>
        </a:graphic>
      </p:graphicFrame>
      <p:sp>
        <p:nvSpPr>
          <p:cNvPr id="5" name="正方形/長方形 4"/>
          <p:cNvSpPr/>
          <p:nvPr/>
        </p:nvSpPr>
        <p:spPr>
          <a:xfrm>
            <a:off x="6111167" y="-27384"/>
            <a:ext cx="3062300" cy="464331"/>
          </a:xfrm>
          <a:prstGeom prst="rect">
            <a:avLst/>
          </a:prstGeom>
        </p:spPr>
        <p:txBody>
          <a:bodyPr wrap="square" lIns="144000" tIns="108000" rIns="144000" bIns="108000">
            <a:spAutoFit/>
          </a:bodyPr>
          <a:lstStyle/>
          <a:p>
            <a:pPr lvl="0" algn="r">
              <a:defRPr/>
            </a:pPr>
            <a:r>
              <a:rPr lang="ja-JP" altLang="en-US" sz="1600" dirty="0" smtClean="0">
                <a:solidFill>
                  <a:prstClr val="black"/>
                </a:solidFill>
                <a:latin typeface="ＭＳ Ｐゴシック" panose="020B0600070205080204" pitchFamily="50" charset="-128"/>
              </a:rPr>
              <a:t>　</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票数順　３</a:t>
            </a:r>
            <a:r>
              <a:rPr lang="en-US" altLang="ja-JP" sz="14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３</a:t>
            </a:r>
            <a:endParaRPr kumimoji="1" lang="en-US" altLang="ja-JP" sz="140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endParaRPr>
          </a:p>
        </p:txBody>
      </p:sp>
      <p:sp>
        <p:nvSpPr>
          <p:cNvPr id="6" name="正方形/長方形 5"/>
          <p:cNvSpPr/>
          <p:nvPr/>
        </p:nvSpPr>
        <p:spPr>
          <a:xfrm>
            <a:off x="-209006" y="6415290"/>
            <a:ext cx="619563" cy="379692"/>
          </a:xfrm>
          <a:prstGeom prst="rect">
            <a:avLst/>
          </a:prstGeom>
        </p:spPr>
        <p:txBody>
          <a:bodyPr wrap="square" lIns="144000" tIns="108000" rIns="144000" bIns="108000">
            <a:spAutoFit/>
          </a:bodyPr>
          <a:lstStyle/>
          <a:p>
            <a:pPr lvl="0">
              <a:defRPr/>
            </a:pPr>
            <a:r>
              <a:rPr lang="ja-JP" altLang="en-US" sz="1050" u="sng" dirty="0" smtClean="0">
                <a:solidFill>
                  <a:prstClr val="black"/>
                </a:solidFill>
                <a:latin typeface="ＭＳ Ｐゴシック" panose="020B0600070205080204" pitchFamily="50" charset="-128"/>
              </a:rPr>
              <a:t>　</a:t>
            </a:r>
            <a:r>
              <a:rPr lang="en-US" altLang="ja-JP" sz="1050" u="sng" dirty="0" smtClean="0">
                <a:solidFill>
                  <a:prstClr val="black"/>
                </a:solidFill>
                <a:latin typeface="ＭＳ Ｐゴシック" panose="020B0600070205080204" pitchFamily="50" charset="-128"/>
              </a:rPr>
              <a:t>46</a:t>
            </a:r>
            <a:endParaRPr kumimoji="1" lang="en-US" altLang="ja-JP" sz="1050" i="0" u="sng"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endParaRPr>
          </a:p>
        </p:txBody>
      </p:sp>
    </p:spTree>
    <p:extLst>
      <p:ext uri="{BB962C8B-B14F-4D97-AF65-F5344CB8AC3E}">
        <p14:creationId xmlns:p14="http://schemas.microsoft.com/office/powerpoint/2010/main" val="1314063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08520" y="-27384"/>
            <a:ext cx="6552728" cy="400110"/>
          </a:xfrm>
          <a:prstGeom prst="rect">
            <a:avLst/>
          </a:prstGeom>
          <a:noFill/>
        </p:spPr>
        <p:txBody>
          <a:bodyPr wrap="square" rtlCol="0">
            <a:spAutoFit/>
          </a:bodyPr>
          <a:lstStyle/>
          <a:p>
            <a:pPr lvl="0">
              <a:defRPr/>
            </a:pPr>
            <a:r>
              <a:rPr kumimoji="1" lang="ja-JP" altLang="en-US" sz="1800" b="1" i="0" u="none" strike="noStrike" kern="1200" cap="none" spc="0" normalizeH="0" baseline="0" noProof="0" dirty="0">
                <a:ln>
                  <a:noFill/>
                </a:ln>
                <a:effectLst/>
                <a:uLnTx/>
                <a:uFillTx/>
                <a:latin typeface="Calibri"/>
                <a:ea typeface="ＭＳ Ｐゴシック" panose="020B0600070205080204" pitchFamily="50" charset="-128"/>
                <a:cs typeface="+mn-cs"/>
              </a:rPr>
              <a:t>　</a:t>
            </a:r>
            <a:r>
              <a:rPr lang="ja-JP" altLang="en-US" sz="2000" b="1" u="sng" dirty="0"/>
              <a:t>ビュースポットおおさか事前審査の集計</a:t>
            </a:r>
            <a:r>
              <a:rPr lang="ja-JP" altLang="en-US" sz="2000" b="1" u="sng" dirty="0" smtClean="0"/>
              <a:t>結果　（点数順）　</a:t>
            </a:r>
            <a:endParaRPr kumimoji="1" lang="ja-JP" altLang="en-US" sz="2000" b="1" i="0" u="sng" strike="noStrike" kern="1200" cap="none" spc="0" normalizeH="0" baseline="0" noProof="0" dirty="0">
              <a:ln>
                <a:noFill/>
              </a:ln>
              <a:effectLst/>
              <a:uLnTx/>
              <a:uFillTx/>
              <a:latin typeface="Calibri"/>
              <a:ea typeface="ＭＳ Ｐゴシック" panose="020B0600070205080204" pitchFamily="50" charset="-128"/>
            </a:endParaRPr>
          </a:p>
        </p:txBody>
      </p:sp>
      <p:sp>
        <p:nvSpPr>
          <p:cNvPr id="3" name="スライド番号プレースホルダー 2"/>
          <p:cNvSpPr>
            <a:spLocks noGrp="1"/>
          </p:cNvSpPr>
          <p:nvPr>
            <p:ph type="sldNum" sz="quarter" idx="12"/>
          </p:nvPr>
        </p:nvSpPr>
        <p:spPr>
          <a:xfrm>
            <a:off x="7093162" y="6638517"/>
            <a:ext cx="2133600" cy="365125"/>
          </a:xfrm>
        </p:spPr>
        <p:txBody>
          <a:bodyPr/>
          <a:lstStyle/>
          <a:p>
            <a:fld id="{5FAB2AA0-22F6-4977-B4AB-6397E15C0039}" type="slidenum">
              <a:rPr kumimoji="1" lang="ja-JP" altLang="en-US" smtClean="0"/>
              <a:t>8</a:t>
            </a:fld>
            <a:endParaRPr kumimoji="1" lang="ja-JP" altLang="en-US" dirty="0"/>
          </a:p>
        </p:txBody>
      </p:sp>
      <p:sp>
        <p:nvSpPr>
          <p:cNvPr id="9" name="正方形/長方形 8"/>
          <p:cNvSpPr/>
          <p:nvPr/>
        </p:nvSpPr>
        <p:spPr>
          <a:xfrm>
            <a:off x="6111167" y="44624"/>
            <a:ext cx="3062300" cy="464331"/>
          </a:xfrm>
          <a:prstGeom prst="rect">
            <a:avLst/>
          </a:prstGeom>
        </p:spPr>
        <p:txBody>
          <a:bodyPr wrap="square" lIns="144000" tIns="108000" rIns="144000" bIns="108000">
            <a:spAutoFit/>
          </a:bodyPr>
          <a:lstStyle/>
          <a:p>
            <a:pPr lvl="0" algn="r">
              <a:defRPr/>
            </a:pPr>
            <a:r>
              <a:rPr lang="ja-JP" altLang="en-US" sz="1600" dirty="0" smtClean="0">
                <a:solidFill>
                  <a:prstClr val="black"/>
                </a:solidFill>
                <a:latin typeface="ＭＳ Ｐゴシック" panose="020B0600070205080204" pitchFamily="50" charset="-128"/>
              </a:rPr>
              <a:t>　</a:t>
            </a:r>
            <a:r>
              <a:rPr lang="ja-JP" altLang="en-US" sz="1400" dirty="0">
                <a:solidFill>
                  <a:prstClr val="black"/>
                </a:solidFill>
                <a:latin typeface="ＭＳ Ｐゴシック" panose="020B0600070205080204" pitchFamily="50" charset="-128"/>
                <a:ea typeface="ＭＳ Ｐゴシック" panose="020B0600070205080204" pitchFamily="50" charset="-128"/>
              </a:rPr>
              <a:t>点数</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順　１</a:t>
            </a:r>
            <a:r>
              <a:rPr lang="en-US" altLang="ja-JP" sz="14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３</a:t>
            </a:r>
            <a:endParaRPr kumimoji="1" lang="en-US" altLang="ja-JP" sz="140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402434434"/>
              </p:ext>
            </p:extLst>
          </p:nvPr>
        </p:nvGraphicFramePr>
        <p:xfrm>
          <a:off x="179515" y="419044"/>
          <a:ext cx="8954747" cy="6348082"/>
        </p:xfrm>
        <a:graphic>
          <a:graphicData uri="http://schemas.openxmlformats.org/drawingml/2006/table">
            <a:tbl>
              <a:tblPr/>
              <a:tblGrid>
                <a:gridCol w="346519">
                  <a:extLst>
                    <a:ext uri="{9D8B030D-6E8A-4147-A177-3AD203B41FA5}">
                      <a16:colId xmlns:a16="http://schemas.microsoft.com/office/drawing/2014/main" val="2260391725"/>
                    </a:ext>
                  </a:extLst>
                </a:gridCol>
                <a:gridCol w="328998">
                  <a:extLst>
                    <a:ext uri="{9D8B030D-6E8A-4147-A177-3AD203B41FA5}">
                      <a16:colId xmlns:a16="http://schemas.microsoft.com/office/drawing/2014/main" val="3611207470"/>
                    </a:ext>
                  </a:extLst>
                </a:gridCol>
                <a:gridCol w="359967">
                  <a:extLst>
                    <a:ext uri="{9D8B030D-6E8A-4147-A177-3AD203B41FA5}">
                      <a16:colId xmlns:a16="http://schemas.microsoft.com/office/drawing/2014/main" val="2973085143"/>
                    </a:ext>
                  </a:extLst>
                </a:gridCol>
                <a:gridCol w="935913">
                  <a:extLst>
                    <a:ext uri="{9D8B030D-6E8A-4147-A177-3AD203B41FA5}">
                      <a16:colId xmlns:a16="http://schemas.microsoft.com/office/drawing/2014/main" val="1173614502"/>
                    </a:ext>
                  </a:extLst>
                </a:gridCol>
                <a:gridCol w="2670847">
                  <a:extLst>
                    <a:ext uri="{9D8B030D-6E8A-4147-A177-3AD203B41FA5}">
                      <a16:colId xmlns:a16="http://schemas.microsoft.com/office/drawing/2014/main" val="274770660"/>
                    </a:ext>
                  </a:extLst>
                </a:gridCol>
                <a:gridCol w="479167">
                  <a:extLst>
                    <a:ext uri="{9D8B030D-6E8A-4147-A177-3AD203B41FA5}">
                      <a16:colId xmlns:a16="http://schemas.microsoft.com/office/drawing/2014/main" val="4236831527"/>
                    </a:ext>
                  </a:extLst>
                </a:gridCol>
                <a:gridCol w="479167">
                  <a:extLst>
                    <a:ext uri="{9D8B030D-6E8A-4147-A177-3AD203B41FA5}">
                      <a16:colId xmlns:a16="http://schemas.microsoft.com/office/drawing/2014/main" val="3808794255"/>
                    </a:ext>
                  </a:extLst>
                </a:gridCol>
                <a:gridCol w="479167">
                  <a:extLst>
                    <a:ext uri="{9D8B030D-6E8A-4147-A177-3AD203B41FA5}">
                      <a16:colId xmlns:a16="http://schemas.microsoft.com/office/drawing/2014/main" val="188176720"/>
                    </a:ext>
                  </a:extLst>
                </a:gridCol>
                <a:gridCol w="479167">
                  <a:extLst>
                    <a:ext uri="{9D8B030D-6E8A-4147-A177-3AD203B41FA5}">
                      <a16:colId xmlns:a16="http://schemas.microsoft.com/office/drawing/2014/main" val="235011879"/>
                    </a:ext>
                  </a:extLst>
                </a:gridCol>
                <a:gridCol w="479167">
                  <a:extLst>
                    <a:ext uri="{9D8B030D-6E8A-4147-A177-3AD203B41FA5}">
                      <a16:colId xmlns:a16="http://schemas.microsoft.com/office/drawing/2014/main" val="2800222507"/>
                    </a:ext>
                  </a:extLst>
                </a:gridCol>
                <a:gridCol w="479167">
                  <a:extLst>
                    <a:ext uri="{9D8B030D-6E8A-4147-A177-3AD203B41FA5}">
                      <a16:colId xmlns:a16="http://schemas.microsoft.com/office/drawing/2014/main" val="1797429232"/>
                    </a:ext>
                  </a:extLst>
                </a:gridCol>
                <a:gridCol w="479167">
                  <a:extLst>
                    <a:ext uri="{9D8B030D-6E8A-4147-A177-3AD203B41FA5}">
                      <a16:colId xmlns:a16="http://schemas.microsoft.com/office/drawing/2014/main" val="1426048863"/>
                    </a:ext>
                  </a:extLst>
                </a:gridCol>
                <a:gridCol w="479167">
                  <a:extLst>
                    <a:ext uri="{9D8B030D-6E8A-4147-A177-3AD203B41FA5}">
                      <a16:colId xmlns:a16="http://schemas.microsoft.com/office/drawing/2014/main" val="4139276596"/>
                    </a:ext>
                  </a:extLst>
                </a:gridCol>
                <a:gridCol w="479167">
                  <a:extLst>
                    <a:ext uri="{9D8B030D-6E8A-4147-A177-3AD203B41FA5}">
                      <a16:colId xmlns:a16="http://schemas.microsoft.com/office/drawing/2014/main" val="3669063348"/>
                    </a:ext>
                  </a:extLst>
                </a:gridCol>
              </a:tblGrid>
              <a:tr h="218068">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点数</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票数</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受付</a:t>
                      </a:r>
                      <a:endParaRPr lang="en-US" altLang="ja-JP"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番号</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市町村</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タイトル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gridSpan="3">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１．選定の視点</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h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２．</a:t>
                      </a:r>
                      <a:endParaRPr lang="en-US" altLang="ja-JP"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生活景</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gridSpan="5">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effectLst/>
                          <a:latin typeface="ＭＳ Ｐゴシック" panose="020B0600070205080204" pitchFamily="50" charset="-128"/>
                          <a:ea typeface="+mn-ea"/>
                        </a:rPr>
                        <a:t>３．視点場の状況</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97967643"/>
                  </a:ext>
                </a:extLst>
              </a:tr>
              <a:tr h="490254">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5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（１）</a:t>
                      </a:r>
                      <a:endParaRPr lang="en-US" altLang="ja-JP" sz="105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（２）</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①整備</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状況</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②駐車</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場</a:t>
                      </a:r>
                      <a:r>
                        <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rPr>
                        <a:t>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③案内</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板</a:t>
                      </a:r>
                      <a:r>
                        <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rPr>
                        <a:t>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④トイレ</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有</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⑤車</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いす可</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1841074816"/>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千早赤阪村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下赤坂城跡から見る下赤坂の棚田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6667257"/>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大阪市淀川区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川向かいから見る梅田夜景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rgbClr val="000000"/>
                          </a:solidFill>
                          <a:effectLst/>
                          <a:latin typeface="ＭＳ Ｐゴシック" panose="020B0600070205080204" pitchFamily="50" charset="-128"/>
                          <a:ea typeface="+mn-ea"/>
                        </a:rPr>
                        <a:t>〇</a:t>
                      </a:r>
                      <a:endParaRPr lang="ja-JP" altLang="en-US" sz="900" b="0" i="0" u="none" strike="noStrike" dirty="0">
                        <a:solidFill>
                          <a:srgbClr val="000000"/>
                        </a:solidFill>
                        <a:effectLst/>
                        <a:latin typeface="ＭＳ Ｐゴシック" panose="020B0600070205080204" pitchFamily="50" charset="-128"/>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8917104"/>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大阪市中央区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天満橋　　から見る　市街・風景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57853"/>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大阪市天王寺区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てんしば（天王寺公園）から見たあべのハルカス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4939455"/>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八尾市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水呑地蔵尊から見る大阪平野の景色、夜景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340299"/>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太子町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日本遺産竹内街道から見る大道旧山本家住宅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6318873"/>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大阪市港区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中央突堤ダイヤモンドポイントから見る大阪湾と夕陽</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6855824"/>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大阪市北区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大阪駅の「天空の農園」から見る夕日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0382901"/>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池田市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池田市五月山公園　から見る　大阪府北部及び大阪の市街地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9549639"/>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大阪市天王寺区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源聖寺坂から見る松屋町筋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2449400"/>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富田林市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興正寺（富田林別院）から見る寺内町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7478424"/>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大阪市浪速区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なんばパークスから見るオアシス</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3645501"/>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豊能町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豊能町　高山の棚田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2136171"/>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大阪市浪速区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ビリケン神社前から見る通天閣</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5176588"/>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箕面市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瀧前休憩所から見る箕面大滝</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239005"/>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大阪市淀川区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淀川から見る大阪駅ビル群の景観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0467067"/>
                  </a:ext>
                </a:extLst>
              </a:tr>
            </a:tbl>
          </a:graphicData>
        </a:graphic>
      </p:graphicFrame>
    </p:spTree>
    <p:extLst>
      <p:ext uri="{BB962C8B-B14F-4D97-AF65-F5344CB8AC3E}">
        <p14:creationId xmlns:p14="http://schemas.microsoft.com/office/powerpoint/2010/main" val="17350679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46912" y="6612759"/>
            <a:ext cx="2133600" cy="365125"/>
          </a:xfrm>
        </p:spPr>
        <p:txBody>
          <a:bodyPr/>
          <a:lstStyle/>
          <a:p>
            <a:fld id="{5FAB2AA0-22F6-4977-B4AB-6397E15C0039}" type="slidenum">
              <a:rPr kumimoji="1" lang="ja-JP" altLang="en-US" smtClean="0"/>
              <a:t>9</a:t>
            </a:fld>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831681454"/>
              </p:ext>
            </p:extLst>
          </p:nvPr>
        </p:nvGraphicFramePr>
        <p:xfrm>
          <a:off x="179515" y="332650"/>
          <a:ext cx="8954747" cy="6348082"/>
        </p:xfrm>
        <a:graphic>
          <a:graphicData uri="http://schemas.openxmlformats.org/drawingml/2006/table">
            <a:tbl>
              <a:tblPr/>
              <a:tblGrid>
                <a:gridCol w="346519">
                  <a:extLst>
                    <a:ext uri="{9D8B030D-6E8A-4147-A177-3AD203B41FA5}">
                      <a16:colId xmlns:a16="http://schemas.microsoft.com/office/drawing/2014/main" val="2260391725"/>
                    </a:ext>
                  </a:extLst>
                </a:gridCol>
                <a:gridCol w="328998">
                  <a:extLst>
                    <a:ext uri="{9D8B030D-6E8A-4147-A177-3AD203B41FA5}">
                      <a16:colId xmlns:a16="http://schemas.microsoft.com/office/drawing/2014/main" val="3611207470"/>
                    </a:ext>
                  </a:extLst>
                </a:gridCol>
                <a:gridCol w="359967">
                  <a:extLst>
                    <a:ext uri="{9D8B030D-6E8A-4147-A177-3AD203B41FA5}">
                      <a16:colId xmlns:a16="http://schemas.microsoft.com/office/drawing/2014/main" val="2973085143"/>
                    </a:ext>
                  </a:extLst>
                </a:gridCol>
                <a:gridCol w="935913">
                  <a:extLst>
                    <a:ext uri="{9D8B030D-6E8A-4147-A177-3AD203B41FA5}">
                      <a16:colId xmlns:a16="http://schemas.microsoft.com/office/drawing/2014/main" val="1173614502"/>
                    </a:ext>
                  </a:extLst>
                </a:gridCol>
                <a:gridCol w="2670847">
                  <a:extLst>
                    <a:ext uri="{9D8B030D-6E8A-4147-A177-3AD203B41FA5}">
                      <a16:colId xmlns:a16="http://schemas.microsoft.com/office/drawing/2014/main" val="274770660"/>
                    </a:ext>
                  </a:extLst>
                </a:gridCol>
                <a:gridCol w="479167">
                  <a:extLst>
                    <a:ext uri="{9D8B030D-6E8A-4147-A177-3AD203B41FA5}">
                      <a16:colId xmlns:a16="http://schemas.microsoft.com/office/drawing/2014/main" val="4236831527"/>
                    </a:ext>
                  </a:extLst>
                </a:gridCol>
                <a:gridCol w="479167">
                  <a:extLst>
                    <a:ext uri="{9D8B030D-6E8A-4147-A177-3AD203B41FA5}">
                      <a16:colId xmlns:a16="http://schemas.microsoft.com/office/drawing/2014/main" val="3808794255"/>
                    </a:ext>
                  </a:extLst>
                </a:gridCol>
                <a:gridCol w="479167">
                  <a:extLst>
                    <a:ext uri="{9D8B030D-6E8A-4147-A177-3AD203B41FA5}">
                      <a16:colId xmlns:a16="http://schemas.microsoft.com/office/drawing/2014/main" val="188176720"/>
                    </a:ext>
                  </a:extLst>
                </a:gridCol>
                <a:gridCol w="479167">
                  <a:extLst>
                    <a:ext uri="{9D8B030D-6E8A-4147-A177-3AD203B41FA5}">
                      <a16:colId xmlns:a16="http://schemas.microsoft.com/office/drawing/2014/main" val="235011879"/>
                    </a:ext>
                  </a:extLst>
                </a:gridCol>
                <a:gridCol w="479167">
                  <a:extLst>
                    <a:ext uri="{9D8B030D-6E8A-4147-A177-3AD203B41FA5}">
                      <a16:colId xmlns:a16="http://schemas.microsoft.com/office/drawing/2014/main" val="2800222507"/>
                    </a:ext>
                  </a:extLst>
                </a:gridCol>
                <a:gridCol w="479167">
                  <a:extLst>
                    <a:ext uri="{9D8B030D-6E8A-4147-A177-3AD203B41FA5}">
                      <a16:colId xmlns:a16="http://schemas.microsoft.com/office/drawing/2014/main" val="1797429232"/>
                    </a:ext>
                  </a:extLst>
                </a:gridCol>
                <a:gridCol w="479167">
                  <a:extLst>
                    <a:ext uri="{9D8B030D-6E8A-4147-A177-3AD203B41FA5}">
                      <a16:colId xmlns:a16="http://schemas.microsoft.com/office/drawing/2014/main" val="1426048863"/>
                    </a:ext>
                  </a:extLst>
                </a:gridCol>
                <a:gridCol w="479167">
                  <a:extLst>
                    <a:ext uri="{9D8B030D-6E8A-4147-A177-3AD203B41FA5}">
                      <a16:colId xmlns:a16="http://schemas.microsoft.com/office/drawing/2014/main" val="4139276596"/>
                    </a:ext>
                  </a:extLst>
                </a:gridCol>
                <a:gridCol w="479167">
                  <a:extLst>
                    <a:ext uri="{9D8B030D-6E8A-4147-A177-3AD203B41FA5}">
                      <a16:colId xmlns:a16="http://schemas.microsoft.com/office/drawing/2014/main" val="3669063348"/>
                    </a:ext>
                  </a:extLst>
                </a:gridCol>
              </a:tblGrid>
              <a:tr h="218068">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点数</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票数</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受付</a:t>
                      </a:r>
                      <a:endParaRPr lang="en-US" altLang="ja-JP"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番号</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市町村</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タイトル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gridSpan="3">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１．選定の視点</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h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２．</a:t>
                      </a:r>
                      <a:endParaRPr lang="en-US" altLang="ja-JP"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生活景</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gridSpan="5">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effectLst/>
                          <a:latin typeface="ＭＳ Ｐゴシック" panose="020B0600070205080204" pitchFamily="50" charset="-128"/>
                          <a:ea typeface="+mn-ea"/>
                        </a:rPr>
                        <a:t>３．視点場の状況</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97967643"/>
                  </a:ext>
                </a:extLst>
              </a:tr>
              <a:tr h="490254">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5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（１）</a:t>
                      </a:r>
                      <a:endParaRPr lang="en-US" altLang="ja-JP" sz="105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（２）</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vMerge="1">
                  <a:txBody>
                    <a:bodyPr/>
                    <a:lstStyle/>
                    <a:p>
                      <a:pPr algn="ctr" fontAlgn="ctr"/>
                      <a:endPar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①整備</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状況</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②駐車</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場</a:t>
                      </a:r>
                      <a:r>
                        <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rPr>
                        <a:t>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③案内</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板</a:t>
                      </a:r>
                      <a:r>
                        <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rPr>
                        <a:t>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④トイレ</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有</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⑤車</a:t>
                      </a: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いす可</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1841074816"/>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大阪市住之江区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大阪府咲洲庁舎のトイレから見た大阪湾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6667257"/>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大阪市西区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木津川松島橋から見るトコトコダンダン（木津川遊歩空間）</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8917104"/>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太子町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今の街道の姿から見る最古の官道「竹内街道・横大路（大道）」</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57853"/>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大阪市中央区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天満橋から見る中ノ島風景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4939455"/>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大阪市中央区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ＫＫＲホテル大阪から見る大阪城天守閣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340299"/>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大阪市北区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中之島公園から見る大阪市中央公会堂と高層ビル群</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6318873"/>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大阪市北区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梅田阪急ビル高層棟から見る御堂筋の起点（銀の象の足）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6855824"/>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大阪市阿倍野区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阪堺電車「阿倍野停留所」から見るハルカス</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0382901"/>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千早赤阪村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釣り堀から見る紅葉</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9549639"/>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高石市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高石の工場地帯から見る製油所</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2449400"/>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河南町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持尾展望台から見る大阪平野の夜景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7478424"/>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岸和田市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岸和田高校前より見る岸和田城</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3645501"/>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大阪市阿倍野区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あべのハルカス展望台から見るジオラマの大阪</a:t>
                      </a: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CITY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2136171"/>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豊能町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初谷渓谷ハイキングコースから見るタマゴとキバ</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5176588"/>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大阪市中央区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天満橋からみる大川</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239005"/>
                  </a:ext>
                </a:extLst>
              </a:tr>
              <a:tr h="352485">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大阪市都島区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源八橋東詰から観た春の大阪</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0467067"/>
                  </a:ext>
                </a:extLst>
              </a:tr>
            </a:tbl>
          </a:graphicData>
        </a:graphic>
      </p:graphicFrame>
      <p:sp>
        <p:nvSpPr>
          <p:cNvPr id="9" name="正方形/長方形 8"/>
          <p:cNvSpPr/>
          <p:nvPr/>
        </p:nvSpPr>
        <p:spPr>
          <a:xfrm>
            <a:off x="6111167" y="-27384"/>
            <a:ext cx="3062300" cy="464331"/>
          </a:xfrm>
          <a:prstGeom prst="rect">
            <a:avLst/>
          </a:prstGeom>
        </p:spPr>
        <p:txBody>
          <a:bodyPr wrap="square" lIns="144000" tIns="108000" rIns="144000" bIns="108000">
            <a:spAutoFit/>
          </a:bodyPr>
          <a:lstStyle/>
          <a:p>
            <a:pPr lvl="0" algn="r">
              <a:defRPr/>
            </a:pPr>
            <a:r>
              <a:rPr lang="ja-JP" altLang="en-US" sz="1600" dirty="0" smtClean="0">
                <a:solidFill>
                  <a:prstClr val="black"/>
                </a:solidFill>
                <a:latin typeface="ＭＳ Ｐゴシック" panose="020B0600070205080204" pitchFamily="50" charset="-128"/>
              </a:rPr>
              <a:t>　</a:t>
            </a:r>
            <a:r>
              <a:rPr lang="ja-JP" altLang="en-US" sz="1400" dirty="0">
                <a:solidFill>
                  <a:prstClr val="black"/>
                </a:solidFill>
                <a:latin typeface="ＭＳ Ｐゴシック" panose="020B0600070205080204" pitchFamily="50" charset="-128"/>
                <a:ea typeface="ＭＳ Ｐゴシック" panose="020B0600070205080204" pitchFamily="50" charset="-128"/>
              </a:rPr>
              <a:t>点数</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順　２</a:t>
            </a:r>
            <a:r>
              <a:rPr lang="en-US" altLang="ja-JP" sz="14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３</a:t>
            </a:r>
            <a:endParaRPr kumimoji="1" lang="en-US" altLang="ja-JP" sz="140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endParaRPr>
          </a:p>
        </p:txBody>
      </p:sp>
    </p:spTree>
    <p:extLst>
      <p:ext uri="{BB962C8B-B14F-4D97-AF65-F5344CB8AC3E}">
        <p14:creationId xmlns:p14="http://schemas.microsoft.com/office/powerpoint/2010/main" val="13680356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4886</TotalTime>
  <Words>2165</Words>
  <PresentationFormat>画面に合わせる (4:3)</PresentationFormat>
  <Paragraphs>1507</Paragraphs>
  <Slides>11</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Meiryo UI</vt:lpstr>
      <vt:lpstr>ＭＳ Ｐゴシック</vt:lpstr>
      <vt:lpstr>Arial</vt:lpstr>
      <vt:lpstr>Calibri</vt:lpstr>
      <vt:lpstr>Wingdings</vt:lpstr>
      <vt:lpstr>Office ​​テーマ</vt:lpstr>
      <vt:lpstr>PowerPoint プレゼンテーション</vt:lpstr>
      <vt:lpstr>第１回景観審議会での主な意見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2019-07-26T09:02:10Z</cp:lastPrinted>
  <dcterms:created xsi:type="dcterms:W3CDTF">2018-07-27T09:19:56Z</dcterms:created>
  <dcterms:modified xsi:type="dcterms:W3CDTF">2019-07-26T09:12:14Z</dcterms:modified>
</cp:coreProperties>
</file>