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393" r:id="rId2"/>
    <p:sldId id="394" r:id="rId3"/>
    <p:sldId id="396"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2"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2019/11/14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2019/11/14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2019/11/14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1144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景観アドバイザー会議の試行について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資料１</a:t>
            </a:r>
            <a:endParaRPr kumimoji="1" lang="en-US" altLang="ja-JP" sz="2000" dirty="0">
              <a:solidFill>
                <a:prstClr val="black"/>
              </a:solidFill>
              <a:latin typeface="ＭＳ Ｐゴシック" panose="020B0600070205080204" pitchFamily="50" charset="-128"/>
            </a:endParaRPr>
          </a:p>
        </p:txBody>
      </p:sp>
      <p:sp>
        <p:nvSpPr>
          <p:cNvPr id="8" name="テキスト ボックス 7"/>
          <p:cNvSpPr txBox="1"/>
          <p:nvPr/>
        </p:nvSpPr>
        <p:spPr>
          <a:xfrm>
            <a:off x="575156" y="3092823"/>
            <a:ext cx="7993688" cy="584775"/>
          </a:xfrm>
          <a:prstGeom prst="rect">
            <a:avLst/>
          </a:prstGeom>
          <a:noFill/>
        </p:spPr>
        <p:txBody>
          <a:bodyPr wrap="square" rtlCol="0">
            <a:spAutoFit/>
          </a:bodyPr>
          <a:lstStyle/>
          <a:p>
            <a:pPr lvl="0" algn="ctr"/>
            <a:r>
              <a:rPr kumimoji="1" lang="ja-JP" altLang="en-US" sz="3200" b="1" dirty="0" smtClean="0">
                <a:solidFill>
                  <a:prstClr val="black"/>
                </a:solidFill>
                <a:latin typeface="Meiryo UI" panose="020B0604030504040204" pitchFamily="50" charset="-128"/>
                <a:ea typeface="Meiryo UI" panose="020B0604030504040204" pitchFamily="50" charset="-128"/>
              </a:rPr>
              <a:t>景観アドバイザー会議の試行について</a:t>
            </a:r>
            <a:endParaRPr kumimoji="1" lang="ja-JP" altLang="en-US" sz="32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864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91508" y="471612"/>
            <a:ext cx="7993688" cy="5334794"/>
          </a:xfrm>
          <a:prstGeom prst="rect">
            <a:avLst/>
          </a:prstGeom>
          <a:noFill/>
        </p:spPr>
        <p:txBody>
          <a:bodyPr wrap="square" rtlCol="0">
            <a:spAutoFit/>
          </a:bodyPr>
          <a:lstStyle/>
          <a:p>
            <a:pPr marL="87312">
              <a:lnSpc>
                <a:spcPct val="150000"/>
              </a:lnSpc>
            </a:pPr>
            <a:r>
              <a:rPr kumimoji="1" lang="ja-JP" altLang="en-US" b="1" dirty="0" smtClean="0">
                <a:latin typeface="+mn-ea"/>
              </a:rPr>
              <a:t>■目標設定シートに関する主な意見</a:t>
            </a:r>
            <a:endParaRPr kumimoji="1" lang="en-US" altLang="ja-JP" b="1" dirty="0" smtClean="0">
              <a:latin typeface="+mn-ea"/>
            </a:endParaRPr>
          </a:p>
          <a:p>
            <a:pPr marL="93663" lvl="1">
              <a:lnSpc>
                <a:spcPts val="1000"/>
              </a:lnSpc>
            </a:pPr>
            <a:endParaRPr kumimoji="1" lang="en-US" altLang="ja-JP" b="1" dirty="0" smtClean="0">
              <a:latin typeface="+mn-ea"/>
            </a:endParaRPr>
          </a:p>
          <a:p>
            <a:pPr marL="93663" lvl="1">
              <a:lnSpc>
                <a:spcPct val="150000"/>
              </a:lnSpc>
            </a:pPr>
            <a:r>
              <a:rPr kumimoji="1" lang="ja-JP" altLang="en-US" b="1" dirty="0" smtClean="0">
                <a:latin typeface="+mn-ea"/>
              </a:rPr>
              <a:t>■</a:t>
            </a:r>
            <a:r>
              <a:rPr kumimoji="1" lang="ja-JP" altLang="en-US" b="1" dirty="0">
                <a:solidFill>
                  <a:prstClr val="black"/>
                </a:solidFill>
                <a:latin typeface="+mn-ea"/>
              </a:rPr>
              <a:t>モデル事業（大阪府立こんごう福祉センター）資料</a:t>
            </a:r>
            <a:endParaRPr kumimoji="1" lang="en-US" altLang="ja-JP" b="1" dirty="0" smtClean="0">
              <a:latin typeface="+mn-ea"/>
            </a:endParaRPr>
          </a:p>
          <a:p>
            <a:pPr marL="363538" lvl="1" indent="-84138">
              <a:lnSpc>
                <a:spcPct val="150000"/>
              </a:lnSpc>
              <a:buFont typeface="Wingdings" panose="05000000000000000000" pitchFamily="2" charset="2"/>
              <a:buChar char="Ø"/>
            </a:pPr>
            <a:r>
              <a:rPr kumimoji="1" lang="ja-JP" altLang="en-US" dirty="0">
                <a:latin typeface="+mn-ea"/>
              </a:rPr>
              <a:t>景観形成の目標設定</a:t>
            </a:r>
            <a:r>
              <a:rPr kumimoji="1" lang="ja-JP" altLang="en-US" dirty="0" smtClean="0">
                <a:latin typeface="+mn-ea"/>
              </a:rPr>
              <a:t>シート①②</a:t>
            </a:r>
            <a:endParaRPr kumimoji="1" lang="en-US" altLang="ja-JP" dirty="0">
              <a:latin typeface="+mn-ea"/>
            </a:endParaRPr>
          </a:p>
          <a:p>
            <a:pPr marL="363538" lvl="1" indent="-84138">
              <a:lnSpc>
                <a:spcPct val="150000"/>
              </a:lnSpc>
              <a:buFont typeface="Wingdings" panose="05000000000000000000" pitchFamily="2" charset="2"/>
              <a:buChar char="Ø"/>
            </a:pPr>
            <a:r>
              <a:rPr kumimoji="1" lang="ja-JP" altLang="en-US" dirty="0">
                <a:latin typeface="+mn-ea"/>
              </a:rPr>
              <a:t>第</a:t>
            </a:r>
            <a:r>
              <a:rPr kumimoji="1" lang="en-US" altLang="ja-JP" dirty="0">
                <a:latin typeface="+mn-ea"/>
              </a:rPr>
              <a:t>1</a:t>
            </a:r>
            <a:r>
              <a:rPr kumimoji="1" lang="ja-JP" altLang="en-US" dirty="0">
                <a:latin typeface="+mn-ea"/>
              </a:rPr>
              <a:t>回アドバイザー会議における意見と対応</a:t>
            </a:r>
            <a:r>
              <a:rPr kumimoji="1" lang="ja-JP" altLang="en-US" dirty="0" smtClean="0">
                <a:latin typeface="+mn-ea"/>
              </a:rPr>
              <a:t>報告</a:t>
            </a:r>
            <a:endParaRPr kumimoji="1" lang="en-US" altLang="ja-JP" dirty="0">
              <a:latin typeface="+mn-ea"/>
            </a:endParaRPr>
          </a:p>
          <a:p>
            <a:pPr marL="363538" lvl="1" indent="-84138">
              <a:lnSpc>
                <a:spcPct val="150000"/>
              </a:lnSpc>
              <a:buFont typeface="Wingdings" panose="05000000000000000000" pitchFamily="2" charset="2"/>
              <a:buChar char="Ø"/>
            </a:pPr>
            <a:r>
              <a:rPr kumimoji="1" lang="ja-JP" altLang="en-US" dirty="0">
                <a:latin typeface="+mn-ea"/>
              </a:rPr>
              <a:t>配置図</a:t>
            </a:r>
            <a:endParaRPr kumimoji="1" lang="en-US" altLang="ja-JP" dirty="0">
              <a:latin typeface="+mn-ea"/>
            </a:endParaRPr>
          </a:p>
          <a:p>
            <a:pPr marL="363538" lvl="1" indent="-84138">
              <a:lnSpc>
                <a:spcPct val="150000"/>
              </a:lnSpc>
              <a:buFont typeface="Wingdings" panose="05000000000000000000" pitchFamily="2" charset="2"/>
              <a:buChar char="Ø"/>
            </a:pPr>
            <a:r>
              <a:rPr kumimoji="1" lang="ja-JP" altLang="en-US" dirty="0" smtClean="0">
                <a:latin typeface="+mn-ea"/>
              </a:rPr>
              <a:t>平面図</a:t>
            </a:r>
            <a:endParaRPr kumimoji="1" lang="en-US" altLang="ja-JP" dirty="0">
              <a:latin typeface="+mn-ea"/>
            </a:endParaRPr>
          </a:p>
          <a:p>
            <a:pPr marL="363538" lvl="1" indent="-84138">
              <a:lnSpc>
                <a:spcPct val="150000"/>
              </a:lnSpc>
              <a:buFont typeface="Wingdings" panose="05000000000000000000" pitchFamily="2" charset="2"/>
              <a:buChar char="Ø"/>
            </a:pPr>
            <a:r>
              <a:rPr kumimoji="1" lang="ja-JP" altLang="en-US" dirty="0">
                <a:latin typeface="+mn-ea"/>
              </a:rPr>
              <a:t>主要断面図</a:t>
            </a:r>
            <a:endParaRPr kumimoji="1" lang="en-US" altLang="ja-JP" dirty="0">
              <a:latin typeface="+mn-ea"/>
            </a:endParaRPr>
          </a:p>
          <a:p>
            <a:pPr marL="363538" lvl="1" indent="-84138">
              <a:lnSpc>
                <a:spcPct val="150000"/>
              </a:lnSpc>
              <a:buFont typeface="Wingdings" panose="05000000000000000000" pitchFamily="2" charset="2"/>
              <a:buChar char="Ø"/>
            </a:pPr>
            <a:r>
              <a:rPr kumimoji="1" lang="ja-JP" altLang="en-US" dirty="0">
                <a:latin typeface="+mn-ea"/>
              </a:rPr>
              <a:t>立面図</a:t>
            </a:r>
            <a:endParaRPr kumimoji="1" lang="en-US" altLang="ja-JP" dirty="0">
              <a:latin typeface="+mn-ea"/>
            </a:endParaRPr>
          </a:p>
          <a:p>
            <a:pPr marL="363538" lvl="1" indent="-84138">
              <a:lnSpc>
                <a:spcPct val="150000"/>
              </a:lnSpc>
              <a:buFont typeface="Wingdings" panose="05000000000000000000" pitchFamily="2" charset="2"/>
              <a:buChar char="Ø"/>
            </a:pPr>
            <a:r>
              <a:rPr kumimoji="1" lang="ja-JP" altLang="en-US" dirty="0" smtClean="0">
                <a:latin typeface="+mn-ea"/>
              </a:rPr>
              <a:t>その他</a:t>
            </a:r>
            <a:endParaRPr kumimoji="1" lang="en-US" altLang="ja-JP" dirty="0" smtClean="0">
              <a:latin typeface="+mn-ea"/>
            </a:endParaRPr>
          </a:p>
          <a:p>
            <a:pPr marL="363538" lvl="1" indent="-84138">
              <a:lnSpc>
                <a:spcPts val="1000"/>
              </a:lnSpc>
              <a:buFont typeface="Wingdings" panose="05000000000000000000" pitchFamily="2" charset="2"/>
              <a:buChar char="Ø"/>
            </a:pPr>
            <a:endParaRPr kumimoji="1" lang="en-US" altLang="ja-JP" dirty="0" smtClean="0">
              <a:latin typeface="+mn-ea"/>
            </a:endParaRPr>
          </a:p>
          <a:p>
            <a:pPr marL="87312">
              <a:lnSpc>
                <a:spcPct val="150000"/>
              </a:lnSpc>
            </a:pPr>
            <a:r>
              <a:rPr kumimoji="1" lang="ja-JP" altLang="en-US" b="1" dirty="0" smtClean="0">
                <a:latin typeface="+mn-ea"/>
              </a:rPr>
              <a:t>■第３回の開催について</a:t>
            </a:r>
            <a:r>
              <a:rPr kumimoji="1" lang="ja-JP" altLang="en-US" b="1" dirty="0">
                <a:latin typeface="+mn-ea"/>
              </a:rPr>
              <a:t>　</a:t>
            </a:r>
            <a:endParaRPr kumimoji="1" lang="en-US" altLang="ja-JP" b="1" dirty="0" smtClean="0">
              <a:latin typeface="+mn-ea"/>
            </a:endParaRPr>
          </a:p>
          <a:p>
            <a:pPr marL="363538" lvl="1" indent="-84138">
              <a:lnSpc>
                <a:spcPct val="150000"/>
              </a:lnSpc>
              <a:buFont typeface="Wingdings" panose="05000000000000000000" pitchFamily="2" charset="2"/>
              <a:buChar char="Ø"/>
            </a:pPr>
            <a:r>
              <a:rPr kumimoji="1" lang="ja-JP" altLang="en-US" dirty="0" smtClean="0">
                <a:latin typeface="+mn-ea"/>
              </a:rPr>
              <a:t>開催のタイミング</a:t>
            </a:r>
            <a:endParaRPr kumimoji="1" lang="en-US" altLang="ja-JP" dirty="0" smtClean="0">
              <a:latin typeface="+mn-ea"/>
            </a:endParaRPr>
          </a:p>
          <a:p>
            <a:pPr marL="363538" lvl="1" indent="-84138">
              <a:lnSpc>
                <a:spcPct val="150000"/>
              </a:lnSpc>
              <a:buFont typeface="Wingdings" panose="05000000000000000000" pitchFamily="2" charset="2"/>
              <a:buChar char="Ø"/>
            </a:pPr>
            <a:r>
              <a:rPr kumimoji="1" lang="ja-JP" altLang="en-US" dirty="0">
                <a:latin typeface="+mn-ea"/>
              </a:rPr>
              <a:t>用意</a:t>
            </a:r>
            <a:r>
              <a:rPr kumimoji="1" lang="ja-JP" altLang="en-US" dirty="0" smtClean="0">
                <a:latin typeface="+mn-ea"/>
              </a:rPr>
              <a:t>する資料</a:t>
            </a:r>
            <a:endParaRPr kumimoji="1" lang="en-US" altLang="ja-JP" dirty="0" smtClean="0">
              <a:latin typeface="+mn-ea"/>
            </a:endParaRPr>
          </a:p>
        </p:txBody>
      </p:sp>
      <p:sp>
        <p:nvSpPr>
          <p:cNvPr id="4"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2</a:t>
            </a:fld>
            <a:endParaRPr kumimoji="1" lang="ja-JP" altLang="en-US"/>
          </a:p>
        </p:txBody>
      </p:sp>
    </p:spTree>
    <p:extLst>
      <p:ext uri="{BB962C8B-B14F-4D97-AF65-F5344CB8AC3E}">
        <p14:creationId xmlns:p14="http://schemas.microsoft.com/office/powerpoint/2010/main" val="860831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592000" y="430057"/>
            <a:ext cx="7993688" cy="6499215"/>
          </a:xfrm>
          <a:prstGeom prst="rect">
            <a:avLst/>
          </a:prstGeom>
          <a:noFill/>
        </p:spPr>
        <p:txBody>
          <a:bodyPr wrap="square" rtlCol="0">
            <a:spAutoFit/>
          </a:bodyPr>
          <a:lstStyle/>
          <a:p>
            <a:pPr>
              <a:lnSpc>
                <a:spcPct val="150000"/>
              </a:lnSpc>
              <a:defRPr/>
            </a:pPr>
            <a:r>
              <a:rPr kumimoji="1" lang="ja-JP" altLang="en-US" sz="1600" dirty="0"/>
              <a:t>（第１回公共事業アドバイス部会での意見）</a:t>
            </a:r>
            <a:endParaRPr kumimoji="1" lang="en-US" altLang="ja-JP" sz="1600" dirty="0"/>
          </a:p>
          <a:p>
            <a:pPr marL="457200" indent="-285750">
              <a:lnSpc>
                <a:spcPct val="150000"/>
              </a:lnSpc>
              <a:buFont typeface="Wingdings" panose="05000000000000000000" pitchFamily="2" charset="2"/>
              <a:buChar char="Ø"/>
              <a:defRPr/>
            </a:pPr>
            <a:r>
              <a:rPr kumimoji="1" lang="ja-JP" altLang="en-US" sz="1600" dirty="0" smtClean="0"/>
              <a:t>施設</a:t>
            </a:r>
            <a:r>
              <a:rPr kumimoji="1" lang="ja-JP" altLang="en-US" sz="1600" dirty="0"/>
              <a:t>そのものに視点が向かいがちだが、施設が置かれる周りの状態や、関係すると思われる建物や通りから見た施設の有りようを考えるのが景観の目標設定</a:t>
            </a:r>
            <a:endParaRPr kumimoji="1" lang="en-US" altLang="ja-JP" sz="1600" dirty="0" smtClean="0"/>
          </a:p>
          <a:p>
            <a:pPr marL="457200" lvl="0" indent="-285750">
              <a:lnSpc>
                <a:spcPct val="150000"/>
              </a:lnSpc>
              <a:buFont typeface="Wingdings" panose="05000000000000000000" pitchFamily="2" charset="2"/>
              <a:buChar char="Ø"/>
              <a:defRPr/>
            </a:pPr>
            <a:r>
              <a:rPr kumimoji="1" lang="ja-JP" altLang="en-US" sz="1600" dirty="0"/>
              <a:t>基本設計段階では、大きな方針の確認が</a:t>
            </a:r>
            <a:r>
              <a:rPr kumimoji="1" lang="ja-JP" altLang="en-US" sz="1600" dirty="0" smtClean="0"/>
              <a:t>必要</a:t>
            </a:r>
            <a:endParaRPr kumimoji="1" lang="en-US" altLang="ja-JP" sz="1600" dirty="0" smtClean="0"/>
          </a:p>
          <a:p>
            <a:pPr marL="457200" lvl="0" indent="-285750">
              <a:lnSpc>
                <a:spcPct val="150000"/>
              </a:lnSpc>
              <a:buFont typeface="Wingdings" panose="05000000000000000000" pitchFamily="2" charset="2"/>
              <a:buChar char="Ø"/>
              <a:defRPr/>
            </a:pPr>
            <a:r>
              <a:rPr kumimoji="1" lang="ja-JP" altLang="en-US" sz="1600" dirty="0" smtClean="0"/>
              <a:t>景観形成指針の施設</a:t>
            </a:r>
            <a:r>
              <a:rPr kumimoji="1" lang="ja-JP" altLang="en-US" sz="1600" dirty="0"/>
              <a:t>別指針や共通指針</a:t>
            </a:r>
            <a:r>
              <a:rPr kumimoji="1" lang="ja-JP" altLang="en-US" sz="1600" dirty="0" smtClean="0"/>
              <a:t>の各項目</a:t>
            </a:r>
            <a:r>
              <a:rPr kumimoji="1" lang="ja-JP" altLang="en-US" sz="1600" dirty="0"/>
              <a:t>に対し、それぞれどのように配慮したのかを一問一答式で書く方が</a:t>
            </a:r>
            <a:r>
              <a:rPr kumimoji="1" lang="ja-JP" altLang="en-US" sz="1600" dirty="0" smtClean="0"/>
              <a:t>書きやすい</a:t>
            </a:r>
            <a:endParaRPr kumimoji="1" lang="en-US" altLang="ja-JP" sz="1600" dirty="0" smtClean="0"/>
          </a:p>
          <a:p>
            <a:pPr marL="457200" lvl="0" indent="-285750">
              <a:lnSpc>
                <a:spcPct val="150000"/>
              </a:lnSpc>
              <a:buFont typeface="Wingdings" panose="05000000000000000000" pitchFamily="2" charset="2"/>
              <a:buChar char="Ø"/>
              <a:defRPr/>
            </a:pPr>
            <a:r>
              <a:rPr kumimoji="1" lang="ja-JP" altLang="en-US" sz="1600" dirty="0"/>
              <a:t>景観形成指針に対する方針は、ある程度計画が進んだ段階</a:t>
            </a:r>
            <a:r>
              <a:rPr kumimoji="1" lang="ja-JP" altLang="en-US" sz="1600" dirty="0" smtClean="0"/>
              <a:t>で作成</a:t>
            </a:r>
            <a:r>
              <a:rPr kumimoji="1" lang="ja-JP" altLang="en-US" sz="1600" dirty="0"/>
              <a:t>しては</a:t>
            </a:r>
            <a:r>
              <a:rPr kumimoji="1" lang="ja-JP" altLang="en-US" sz="1600" dirty="0" smtClean="0"/>
              <a:t>どうか</a:t>
            </a:r>
            <a:endParaRPr kumimoji="1" lang="en-US" altLang="ja-JP" sz="1600" dirty="0" smtClean="0"/>
          </a:p>
          <a:p>
            <a:pPr marL="249238" lvl="0">
              <a:lnSpc>
                <a:spcPts val="1000"/>
              </a:lnSpc>
              <a:defRPr/>
            </a:pPr>
            <a:endParaRPr kumimoji="1" lang="en-US" altLang="ja-JP" sz="1600" dirty="0"/>
          </a:p>
          <a:p>
            <a:pPr lvl="0">
              <a:lnSpc>
                <a:spcPct val="150000"/>
              </a:lnSpc>
              <a:defRPr/>
            </a:pPr>
            <a:r>
              <a:rPr kumimoji="1" lang="ja-JP" altLang="en-US" sz="1600" dirty="0"/>
              <a:t>（第２回景観ビジョン推進部会での意見）</a:t>
            </a:r>
            <a:endParaRPr kumimoji="1" lang="en-US" altLang="ja-JP" sz="1600" dirty="0"/>
          </a:p>
          <a:p>
            <a:pPr marL="457200" lvl="0" indent="-285750">
              <a:lnSpc>
                <a:spcPct val="150000"/>
              </a:lnSpc>
              <a:buFont typeface="Wingdings" panose="05000000000000000000" pitchFamily="2" charset="2"/>
              <a:buChar char="Ø"/>
              <a:defRPr/>
            </a:pPr>
            <a:r>
              <a:rPr kumimoji="1" lang="ja-JP" altLang="en-US" sz="1600" dirty="0">
                <a:latin typeface="ＭＳ Ｐゴシック" panose="020B0600070205080204" pitchFamily="50" charset="-128"/>
              </a:rPr>
              <a:t>基本計画段階（シート①作成段階）では「景観上何を一番大事にするかを共有すること」が目的なので</a:t>
            </a:r>
            <a:r>
              <a:rPr kumimoji="1" lang="ja-JP" altLang="en-US" sz="1600" dirty="0" smtClean="0">
                <a:latin typeface="ＭＳ Ｐゴシック" panose="020B0600070205080204" pitchFamily="50" charset="-128"/>
              </a:rPr>
              <a:t>、シート①の「事業地周辺の景観の</a:t>
            </a:r>
            <a:r>
              <a:rPr kumimoji="1" lang="ja-JP" altLang="en-US" sz="1600" dirty="0">
                <a:latin typeface="ＭＳ Ｐゴシック" panose="020B0600070205080204" pitchFamily="50" charset="-128"/>
              </a:rPr>
              <a:t>特徴</a:t>
            </a:r>
            <a:r>
              <a:rPr kumimoji="1" lang="ja-JP" altLang="en-US" sz="1600" dirty="0" smtClean="0">
                <a:latin typeface="ＭＳ Ｐゴシック" panose="020B0600070205080204" pitchFamily="50" charset="-128"/>
              </a:rPr>
              <a:t>の確認」と「景観形成の目標」の</a:t>
            </a:r>
            <a:r>
              <a:rPr kumimoji="1" lang="ja-JP" altLang="en-US" sz="1600" dirty="0">
                <a:latin typeface="ＭＳ Ｐゴシック" panose="020B0600070205080204" pitchFamily="50" charset="-128"/>
              </a:rPr>
              <a:t>間にそれを記載する欄を設けると</a:t>
            </a:r>
            <a:r>
              <a:rPr kumimoji="1" lang="ja-JP" altLang="en-US" sz="1600" dirty="0" smtClean="0">
                <a:latin typeface="ＭＳ Ｐゴシック" panose="020B0600070205080204" pitchFamily="50" charset="-128"/>
              </a:rPr>
              <a:t>よい</a:t>
            </a:r>
            <a:endParaRPr kumimoji="1" lang="en-US" altLang="ja-JP" sz="1600" dirty="0" smtClean="0">
              <a:latin typeface="ＭＳ Ｐゴシック" panose="020B0600070205080204" pitchFamily="50" charset="-128"/>
            </a:endParaRPr>
          </a:p>
          <a:p>
            <a:pPr marL="457200" lvl="0" indent="-285750">
              <a:lnSpc>
                <a:spcPct val="150000"/>
              </a:lnSpc>
              <a:buFont typeface="Wingdings" panose="05000000000000000000" pitchFamily="2" charset="2"/>
              <a:buChar char="Ø"/>
              <a:defRPr/>
            </a:pPr>
            <a:r>
              <a:rPr kumimoji="1" lang="ja-JP" altLang="en-US" sz="1600" dirty="0"/>
              <a:t>シート②</a:t>
            </a:r>
            <a:r>
              <a:rPr kumimoji="1" lang="ja-JP" altLang="en-US" sz="1600" dirty="0" smtClean="0"/>
              <a:t>は景観形成指針の各項目のチェックシート</a:t>
            </a:r>
            <a:r>
              <a:rPr kumimoji="1" lang="ja-JP" altLang="en-US" sz="1600" dirty="0"/>
              <a:t>に近いものなので</a:t>
            </a:r>
            <a:r>
              <a:rPr kumimoji="1" lang="ja-JP" altLang="en-US" sz="1600" dirty="0" smtClean="0"/>
              <a:t>、多くの文章を記入する必要はない</a:t>
            </a:r>
            <a:endParaRPr kumimoji="1" lang="en-US" altLang="ja-JP" sz="1600" dirty="0" smtClean="0"/>
          </a:p>
          <a:p>
            <a:pPr marL="457200" lvl="0" indent="-285750">
              <a:lnSpc>
                <a:spcPct val="150000"/>
              </a:lnSpc>
              <a:buFont typeface="Wingdings" panose="05000000000000000000" pitchFamily="2" charset="2"/>
              <a:buChar char="Ø"/>
              <a:defRPr/>
            </a:pPr>
            <a:r>
              <a:rPr kumimoji="1" lang="ja-JP" altLang="en-US" sz="1600" dirty="0"/>
              <a:t>基本設計時</a:t>
            </a:r>
            <a:r>
              <a:rPr kumimoji="1" lang="ja-JP" altLang="en-US" sz="1600" dirty="0" smtClean="0"/>
              <a:t>にシート②のすべて</a:t>
            </a:r>
            <a:r>
              <a:rPr kumimoji="1" lang="ja-JP" altLang="en-US" sz="1600" dirty="0"/>
              <a:t>の項目を書き込む</a:t>
            </a:r>
            <a:r>
              <a:rPr kumimoji="1" lang="ja-JP" altLang="en-US" sz="1600" dirty="0" smtClean="0"/>
              <a:t>ことが難しい</a:t>
            </a:r>
            <a:r>
              <a:rPr kumimoji="1" lang="ja-JP" altLang="en-US" sz="1600" dirty="0"/>
              <a:t>場合も</a:t>
            </a:r>
            <a:r>
              <a:rPr kumimoji="1" lang="ja-JP" altLang="en-US" sz="1600" dirty="0" smtClean="0"/>
              <a:t>あるた</a:t>
            </a:r>
            <a:r>
              <a:rPr kumimoji="1" lang="ja-JP" altLang="en-US" sz="1600" dirty="0"/>
              <a:t>め</a:t>
            </a:r>
            <a:r>
              <a:rPr kumimoji="1" lang="ja-JP" altLang="en-US" sz="1600" dirty="0" smtClean="0"/>
              <a:t>、「検討中」の項目を設けてはどうか</a:t>
            </a:r>
            <a:endParaRPr kumimoji="1" lang="en-US" altLang="ja-JP" sz="1600" dirty="0" smtClean="0"/>
          </a:p>
          <a:p>
            <a:pPr marL="457200" lvl="0" indent="-285750">
              <a:lnSpc>
                <a:spcPct val="150000"/>
              </a:lnSpc>
              <a:buFont typeface="Wingdings" panose="05000000000000000000" pitchFamily="2" charset="2"/>
              <a:buChar char="Ø"/>
              <a:defRPr/>
            </a:pPr>
            <a:r>
              <a:rPr kumimoji="1" lang="ja-JP" altLang="en-US" sz="1600" dirty="0"/>
              <a:t>基本設計段階（シート②作成段階）</a:t>
            </a:r>
            <a:r>
              <a:rPr kumimoji="1" lang="ja-JP" altLang="en-US" sz="1600" dirty="0" smtClean="0"/>
              <a:t>でも目標を立ててシートに記載することで、</a:t>
            </a:r>
            <a:r>
              <a:rPr kumimoji="1" lang="ja-JP" altLang="en-US" sz="1600" dirty="0"/>
              <a:t>シート①、②、目標</a:t>
            </a:r>
            <a:r>
              <a:rPr kumimoji="1" lang="ja-JP" altLang="en-US" sz="1600" dirty="0" smtClean="0"/>
              <a:t>達成を確認するシートの全てに目標</a:t>
            </a:r>
            <a:r>
              <a:rPr kumimoji="1" lang="ja-JP" altLang="en-US" sz="1600" dirty="0"/>
              <a:t>の欄ができ</a:t>
            </a:r>
            <a:r>
              <a:rPr kumimoji="1" lang="ja-JP" altLang="en-US" sz="1600" dirty="0" smtClean="0"/>
              <a:t>、流れが分かりやすくなる</a:t>
            </a:r>
            <a:endParaRPr kumimoji="1" lang="ja-JP" altLang="en-US" sz="1600" dirty="0">
              <a:solidFill>
                <a:prstClr val="black"/>
              </a:solidFill>
            </a:endParaRPr>
          </a:p>
        </p:txBody>
      </p:sp>
      <p:sp>
        <p:nvSpPr>
          <p:cNvPr id="16" name="正方形/長方形 15"/>
          <p:cNvSpPr/>
          <p:nvPr/>
        </p:nvSpPr>
        <p:spPr>
          <a:xfrm>
            <a:off x="336850" y="74434"/>
            <a:ext cx="3709670" cy="369332"/>
          </a:xfrm>
          <a:prstGeom prst="rect">
            <a:avLst/>
          </a:prstGeom>
        </p:spPr>
        <p:txBody>
          <a:bodyPr wrap="none">
            <a:spAutoFit/>
          </a:bodyPr>
          <a:lstStyle/>
          <a:p>
            <a:pPr marR="0" lvl="0" algn="l" defTabSz="457200" rtl="0" eaLnBrk="1" fontAlgn="auto" latinLnBrk="0" hangingPunct="1">
              <a:lnSpc>
                <a:spcPct val="100000"/>
              </a:lnSpc>
              <a:spcBef>
                <a:spcPts val="0"/>
              </a:spcBef>
              <a:spcAft>
                <a:spcPts val="0"/>
              </a:spcAft>
              <a:buClrTx/>
              <a:buSzTx/>
              <a:tabLst/>
              <a:defRPr/>
            </a:pPr>
            <a:r>
              <a:rPr kumimoji="1" lang="ja-JP" altLang="en-US" b="1" dirty="0" smtClean="0">
                <a:solidFill>
                  <a:prstClr val="black"/>
                </a:solidFill>
                <a:latin typeface="Calibri" panose="020F0502020204030204"/>
                <a:ea typeface="ＭＳ Ｐゴシック" panose="020B0600070205080204" pitchFamily="50" charset="-128"/>
              </a:rPr>
              <a:t>■目標設定シートに関する主な意見</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3</a:t>
            </a:fld>
            <a:endParaRPr kumimoji="1" lang="ja-JP" altLang="en-US"/>
          </a:p>
        </p:txBody>
      </p:sp>
    </p:spTree>
    <p:extLst>
      <p:ext uri="{BB962C8B-B14F-4D97-AF65-F5344CB8AC3E}">
        <p14:creationId xmlns:p14="http://schemas.microsoft.com/office/powerpoint/2010/main" val="536921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4322</TotalTime>
  <Words>348</Words>
  <PresentationFormat>画面に合わせる (4:3)</PresentationFormat>
  <Paragraphs>31</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Arial</vt:lpstr>
      <vt:lpstr>Calibri</vt:lpstr>
      <vt:lpstr>Cambria</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2019-11-14T06:15:28Z</cp:lastPrinted>
  <dcterms:created xsi:type="dcterms:W3CDTF">2018-12-04T04:57:03Z</dcterms:created>
  <dcterms:modified xsi:type="dcterms:W3CDTF">2019-11-14T06:15:28Z</dcterms:modified>
</cp:coreProperties>
</file>