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446" r:id="rId2"/>
    <p:sldId id="457" r:id="rId3"/>
    <p:sldId id="458" r:id="rId4"/>
    <p:sldId id="460"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2" autoAdjust="0"/>
    <p:restoredTop sz="94660"/>
  </p:normalViewPr>
  <p:slideViewPr>
    <p:cSldViewPr snapToGrid="0">
      <p:cViewPr varScale="1">
        <p:scale>
          <a:sx n="82" d="100"/>
          <a:sy n="82" d="100"/>
        </p:scale>
        <p:origin x="9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2019/12/11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2019/12/11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2019/12/11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2019/12/11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2019/12/11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2019/12/11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2019/12/11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2019/12/11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2019/12/11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2019/12/11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1144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anose="020B0604030504040204" pitchFamily="50" charset="-128"/>
                <a:ea typeface="Meiryo UI" panose="020B0604030504040204" pitchFamily="50" charset="-128"/>
              </a:rPr>
              <a:t>　第２回</a:t>
            </a:r>
            <a:r>
              <a:rPr kumimoji="1" lang="ja-JP" altLang="en-US" b="1" dirty="0">
                <a:latin typeface="Meiryo UI" panose="020B0604030504040204" pitchFamily="50" charset="-128"/>
                <a:ea typeface="Meiryo UI" panose="020B0604030504040204" pitchFamily="50" charset="-128"/>
              </a:rPr>
              <a:t>公共事業アドバイス部会の実施</a:t>
            </a:r>
            <a:r>
              <a:rPr kumimoji="1" lang="ja-JP" altLang="en-US" b="1" dirty="0" smtClean="0">
                <a:latin typeface="Meiryo UI" panose="020B0604030504040204" pitchFamily="50" charset="-128"/>
                <a:ea typeface="Meiryo UI" panose="020B0604030504040204" pitchFamily="50" charset="-128"/>
              </a:rPr>
              <a:t>状況について</a:t>
            </a:r>
            <a:endParaRPr kumimoji="1" lang="en-US" altLang="ja-JP"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dirty="0" smtClean="0">
                <a:solidFill>
                  <a:prstClr val="black"/>
                </a:solidFill>
                <a:latin typeface="ＭＳ Ｐゴシック" panose="020B0600070205080204" pitchFamily="50" charset="-128"/>
              </a:rPr>
              <a:t>資料１</a:t>
            </a:r>
            <a:endParaRPr kumimoji="1" lang="en-US" altLang="ja-JP" sz="2000" dirty="0">
              <a:solidFill>
                <a:prstClr val="black"/>
              </a:solidFill>
              <a:latin typeface="ＭＳ Ｐゴシック" panose="020B0600070205080204" pitchFamily="50" charset="-128"/>
            </a:endParaRPr>
          </a:p>
        </p:txBody>
      </p:sp>
      <p:sp>
        <p:nvSpPr>
          <p:cNvPr id="11" name="テキスト ボックス 10"/>
          <p:cNvSpPr txBox="1"/>
          <p:nvPr/>
        </p:nvSpPr>
        <p:spPr>
          <a:xfrm>
            <a:off x="1602278" y="2728250"/>
            <a:ext cx="5939447" cy="1938992"/>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第２回公共事業アドバイス部会の</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実施状況について</a:t>
            </a:r>
            <a:endParaRPr kumimoji="1" lang="en-US" altLang="ja-JP" sz="3200" b="1" dirty="0" smtClean="0">
              <a:latin typeface="Meiryo UI" panose="020B0604030504040204" pitchFamily="50" charset="-128"/>
              <a:ea typeface="Meiryo UI" panose="020B0604030504040204" pitchFamily="50" charset="-128"/>
            </a:endParaRPr>
          </a:p>
          <a:p>
            <a:pPr algn="ctr"/>
            <a:endParaRPr kumimoji="1" lang="en-US" altLang="ja-JP" sz="3200" b="1" dirty="0" smtClean="0">
              <a:latin typeface="Meiryo UI" panose="020B0604030504040204" pitchFamily="50" charset="-128"/>
              <a:ea typeface="Meiryo UI" panose="020B0604030504040204" pitchFamily="50" charset="-128"/>
            </a:endParaRPr>
          </a:p>
          <a:p>
            <a:pPr algn="ctr"/>
            <a:endParaRPr kumimoji="1" lang="en-US" altLang="ja-JP" sz="2400" b="1" i="1" dirty="0" smtClean="0">
              <a:solidFill>
                <a:srgbClr val="FF0000"/>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Tree>
    <p:extLst>
      <p:ext uri="{BB962C8B-B14F-4D97-AF65-F5344CB8AC3E}">
        <p14:creationId xmlns:p14="http://schemas.microsoft.com/office/powerpoint/2010/main" val="2268449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2</a:t>
            </a:fld>
            <a:endParaRPr kumimoji="1" lang="ja-JP" altLang="en-US"/>
          </a:p>
        </p:txBody>
      </p:sp>
      <p:sp>
        <p:nvSpPr>
          <p:cNvPr id="3" name="正方形/長方形 2"/>
          <p:cNvSpPr/>
          <p:nvPr/>
        </p:nvSpPr>
        <p:spPr>
          <a:xfrm>
            <a:off x="310934" y="3715266"/>
            <a:ext cx="8446700" cy="2169825"/>
          </a:xfrm>
          <a:prstGeom prst="rect">
            <a:avLst/>
          </a:prstGeom>
        </p:spPr>
        <p:txBody>
          <a:bodyPr wrap="square">
            <a:spAutoFit/>
          </a:bodyPr>
          <a:lstStyle/>
          <a:p>
            <a:pPr lvl="0">
              <a:lnSpc>
                <a:spcPct val="150000"/>
              </a:lnSpc>
              <a:defRPr/>
            </a:pPr>
            <a:r>
              <a:rPr lang="ja-JP" altLang="en-US" b="1" u="sng" dirty="0" smtClean="0">
                <a:solidFill>
                  <a:prstClr val="black"/>
                </a:solidFill>
                <a:latin typeface="+mn-ea"/>
              </a:rPr>
              <a:t>（２）景観</a:t>
            </a:r>
            <a:r>
              <a:rPr lang="ja-JP" altLang="en-US" b="1" u="sng" dirty="0">
                <a:solidFill>
                  <a:prstClr val="black"/>
                </a:solidFill>
                <a:latin typeface="+mn-ea"/>
              </a:rPr>
              <a:t>アドバイザー会議の進め方に</a:t>
            </a:r>
            <a:r>
              <a:rPr lang="ja-JP" altLang="en-US" b="1" u="sng" dirty="0" smtClean="0">
                <a:solidFill>
                  <a:prstClr val="black"/>
                </a:solidFill>
                <a:latin typeface="+mn-ea"/>
              </a:rPr>
              <a:t>ついて、以下の検討事項について議論</a:t>
            </a:r>
            <a:endParaRPr lang="en-US" altLang="ja-JP" b="1" u="sng" dirty="0" smtClean="0">
              <a:solidFill>
                <a:prstClr val="black"/>
              </a:solidFill>
              <a:latin typeface="+mn-ea"/>
            </a:endParaRPr>
          </a:p>
          <a:p>
            <a:pPr marL="363538" indent="-17463">
              <a:lnSpc>
                <a:spcPct val="150000"/>
              </a:lnSpc>
              <a:buFont typeface="Wingdings" panose="05000000000000000000" pitchFamily="2" charset="2"/>
              <a:buChar char="Ø"/>
              <a:defRPr/>
            </a:pPr>
            <a:r>
              <a:rPr kumimoji="1" lang="ja-JP" altLang="en-US" dirty="0" smtClean="0">
                <a:latin typeface="+mn-ea"/>
              </a:rPr>
              <a:t>会議資料</a:t>
            </a:r>
            <a:endParaRPr kumimoji="1" lang="en-US" altLang="ja-JP" dirty="0" smtClean="0">
              <a:latin typeface="+mn-ea"/>
            </a:endParaRPr>
          </a:p>
          <a:p>
            <a:pPr marL="363538" indent="-17463">
              <a:lnSpc>
                <a:spcPct val="150000"/>
              </a:lnSpc>
              <a:buFont typeface="Wingdings" panose="05000000000000000000" pitchFamily="2" charset="2"/>
              <a:buChar char="Ø"/>
              <a:defRPr/>
            </a:pPr>
            <a:r>
              <a:rPr kumimoji="1" lang="ja-JP" altLang="en-US" dirty="0" smtClean="0">
                <a:latin typeface="+mn-ea"/>
              </a:rPr>
              <a:t>アドバイザー会議に諮る</a:t>
            </a:r>
            <a:r>
              <a:rPr kumimoji="1" lang="ja-JP" altLang="en-US" dirty="0">
                <a:latin typeface="+mn-ea"/>
              </a:rPr>
              <a:t>事業</a:t>
            </a:r>
            <a:r>
              <a:rPr kumimoji="1" lang="ja-JP" altLang="en-US" dirty="0" smtClean="0">
                <a:latin typeface="+mn-ea"/>
              </a:rPr>
              <a:t>の選定</a:t>
            </a:r>
            <a:endParaRPr kumimoji="1" lang="en-US" altLang="ja-JP" dirty="0">
              <a:latin typeface="+mn-ea"/>
            </a:endParaRPr>
          </a:p>
          <a:p>
            <a:pPr marL="363538" indent="-17463">
              <a:lnSpc>
                <a:spcPct val="150000"/>
              </a:lnSpc>
              <a:buFont typeface="Wingdings" panose="05000000000000000000" pitchFamily="2" charset="2"/>
              <a:buChar char="Ø"/>
              <a:defRPr/>
            </a:pPr>
            <a:r>
              <a:rPr kumimoji="1" lang="ja-JP" altLang="en-US" dirty="0" smtClean="0">
                <a:latin typeface="+mn-ea"/>
              </a:rPr>
              <a:t>アドバイザー会議に諮らない事業への相談対応</a:t>
            </a:r>
            <a:endParaRPr kumimoji="1" lang="en-US" altLang="ja-JP" dirty="0" smtClean="0">
              <a:latin typeface="+mn-ea"/>
            </a:endParaRPr>
          </a:p>
          <a:p>
            <a:pPr marL="363538" indent="-17463">
              <a:lnSpc>
                <a:spcPct val="150000"/>
              </a:lnSpc>
              <a:buFont typeface="Wingdings" panose="05000000000000000000" pitchFamily="2" charset="2"/>
              <a:buChar char="Ø"/>
              <a:defRPr/>
            </a:pPr>
            <a:r>
              <a:rPr kumimoji="1" lang="ja-JP" altLang="en-US" dirty="0" smtClean="0">
                <a:latin typeface="+mn-ea"/>
              </a:rPr>
              <a:t>工事完了</a:t>
            </a:r>
            <a:r>
              <a:rPr kumimoji="1" lang="ja-JP" altLang="en-US" dirty="0">
                <a:latin typeface="+mn-ea"/>
              </a:rPr>
              <a:t>後</a:t>
            </a:r>
            <a:r>
              <a:rPr kumimoji="1" lang="ja-JP" altLang="en-US" dirty="0" smtClean="0">
                <a:latin typeface="+mn-ea"/>
              </a:rPr>
              <a:t>の評価</a:t>
            </a:r>
            <a:endParaRPr kumimoji="1" lang="en-US" altLang="ja-JP" dirty="0">
              <a:latin typeface="+mn-ea"/>
            </a:endParaRPr>
          </a:p>
        </p:txBody>
      </p:sp>
      <p:sp>
        <p:nvSpPr>
          <p:cNvPr id="4" name="正方形/長方形 3"/>
          <p:cNvSpPr/>
          <p:nvPr/>
        </p:nvSpPr>
        <p:spPr>
          <a:xfrm>
            <a:off x="310934" y="696377"/>
            <a:ext cx="8446700" cy="2169825"/>
          </a:xfrm>
          <a:prstGeom prst="rect">
            <a:avLst/>
          </a:prstGeom>
        </p:spPr>
        <p:txBody>
          <a:bodyPr wrap="square">
            <a:spAutoFit/>
          </a:bodyPr>
          <a:lstStyle/>
          <a:p>
            <a:pPr lvl="0">
              <a:lnSpc>
                <a:spcPct val="150000"/>
              </a:lnSpc>
              <a:defRPr/>
            </a:pPr>
            <a:r>
              <a:rPr lang="ja-JP" altLang="en-US" b="1" u="sng" dirty="0" smtClean="0">
                <a:solidFill>
                  <a:prstClr val="black"/>
                </a:solidFill>
                <a:latin typeface="+mn-ea"/>
              </a:rPr>
              <a:t>（１）モデル事業（</a:t>
            </a:r>
            <a:r>
              <a:rPr lang="en-US" altLang="ja-JP" b="1" u="sng" dirty="0" smtClean="0">
                <a:solidFill>
                  <a:prstClr val="black"/>
                </a:solidFill>
                <a:latin typeface="+mn-ea"/>
              </a:rPr>
              <a:t>※</a:t>
            </a:r>
            <a:r>
              <a:rPr lang="ja-JP" altLang="en-US" b="1" u="sng" dirty="0" smtClean="0">
                <a:solidFill>
                  <a:prstClr val="black"/>
                </a:solidFill>
                <a:latin typeface="+mn-ea"/>
              </a:rPr>
              <a:t>）における景観</a:t>
            </a:r>
            <a:r>
              <a:rPr lang="ja-JP" altLang="en-US" b="1" u="sng" dirty="0">
                <a:solidFill>
                  <a:prstClr val="black"/>
                </a:solidFill>
                <a:latin typeface="+mn-ea"/>
              </a:rPr>
              <a:t>アドバイザー会議</a:t>
            </a:r>
            <a:r>
              <a:rPr lang="ja-JP" altLang="en-US" b="1" u="sng" dirty="0" smtClean="0">
                <a:solidFill>
                  <a:prstClr val="black"/>
                </a:solidFill>
                <a:latin typeface="+mn-ea"/>
              </a:rPr>
              <a:t>の試行</a:t>
            </a:r>
            <a:endParaRPr lang="en-US" altLang="ja-JP" b="1" u="sng" dirty="0" smtClean="0">
              <a:solidFill>
                <a:prstClr val="black"/>
              </a:solidFill>
              <a:latin typeface="+mn-ea"/>
            </a:endParaRPr>
          </a:p>
          <a:p>
            <a:pPr marL="363538">
              <a:lnSpc>
                <a:spcPct val="150000"/>
              </a:lnSpc>
              <a:buFont typeface="Wingdings" panose="05000000000000000000" pitchFamily="2" charset="2"/>
              <a:buChar char="Ø"/>
              <a:defRPr/>
            </a:pPr>
            <a:r>
              <a:rPr lang="ja-JP" altLang="en-US" dirty="0" smtClean="0">
                <a:solidFill>
                  <a:prstClr val="black"/>
                </a:solidFill>
                <a:latin typeface="+mn-ea"/>
              </a:rPr>
              <a:t>事業概要、設計案の説明</a:t>
            </a:r>
            <a:endParaRPr lang="en-US" altLang="ja-JP" dirty="0" smtClean="0">
              <a:solidFill>
                <a:prstClr val="black"/>
              </a:solidFill>
              <a:latin typeface="+mn-ea"/>
            </a:endParaRPr>
          </a:p>
          <a:p>
            <a:pPr marL="363538">
              <a:lnSpc>
                <a:spcPct val="150000"/>
              </a:lnSpc>
              <a:buFont typeface="Wingdings" panose="05000000000000000000" pitchFamily="2" charset="2"/>
              <a:buChar char="Ø"/>
              <a:defRPr/>
            </a:pPr>
            <a:r>
              <a:rPr kumimoji="1" lang="ja-JP" altLang="en-US" dirty="0" smtClean="0">
                <a:solidFill>
                  <a:prstClr val="black"/>
                </a:solidFill>
                <a:latin typeface="+mn-ea"/>
              </a:rPr>
              <a:t>第１回アドバイスへの対応方針の説明</a:t>
            </a:r>
            <a:endParaRPr kumimoji="1" lang="en-US" altLang="ja-JP" dirty="0">
              <a:latin typeface="+mn-ea"/>
            </a:endParaRPr>
          </a:p>
          <a:p>
            <a:pPr marL="363538">
              <a:lnSpc>
                <a:spcPct val="150000"/>
              </a:lnSpc>
              <a:buFont typeface="Wingdings" panose="05000000000000000000" pitchFamily="2" charset="2"/>
              <a:buChar char="Ø"/>
              <a:defRPr/>
            </a:pPr>
            <a:r>
              <a:rPr kumimoji="1" lang="ja-JP" altLang="en-US" dirty="0" smtClean="0">
                <a:latin typeface="+mn-ea"/>
              </a:rPr>
              <a:t>設計</a:t>
            </a:r>
            <a:r>
              <a:rPr kumimoji="1" lang="ja-JP" altLang="en-US" dirty="0">
                <a:latin typeface="+mn-ea"/>
              </a:rPr>
              <a:t>案</a:t>
            </a:r>
            <a:r>
              <a:rPr kumimoji="1" lang="ja-JP" altLang="en-US" dirty="0" smtClean="0">
                <a:latin typeface="+mn-ea"/>
              </a:rPr>
              <a:t>に対する質疑応答及びアドバイス</a:t>
            </a:r>
            <a:r>
              <a:rPr kumimoji="1" lang="ja-JP" altLang="en-US" dirty="0">
                <a:latin typeface="+mn-ea"/>
              </a:rPr>
              <a:t>　　</a:t>
            </a:r>
            <a:r>
              <a:rPr kumimoji="1" lang="ja-JP" altLang="en-US" dirty="0" smtClean="0">
                <a:latin typeface="+mn-ea"/>
              </a:rPr>
              <a:t>　　　　　　　　　　　　　　　　　　　　　　（</a:t>
            </a:r>
            <a:r>
              <a:rPr kumimoji="1" lang="en-US" altLang="ja-JP" dirty="0">
                <a:latin typeface="+mn-ea"/>
              </a:rPr>
              <a:t>※</a:t>
            </a:r>
            <a:r>
              <a:rPr kumimoji="1" lang="ja-JP" altLang="en-US" dirty="0">
                <a:latin typeface="+mn-ea"/>
              </a:rPr>
              <a:t>）「大阪府立こんごう福祉センター改築工事</a:t>
            </a:r>
            <a:r>
              <a:rPr kumimoji="1" lang="ja-JP" altLang="en-US" dirty="0" smtClean="0">
                <a:latin typeface="+mn-ea"/>
              </a:rPr>
              <a:t>」</a:t>
            </a:r>
            <a:endParaRPr kumimoji="1" lang="en-US" altLang="ja-JP" dirty="0">
              <a:latin typeface="+mn-ea"/>
            </a:endParaRPr>
          </a:p>
        </p:txBody>
      </p:sp>
      <p:sp>
        <p:nvSpPr>
          <p:cNvPr id="5" name="正方形/長方形 4"/>
          <p:cNvSpPr/>
          <p:nvPr/>
        </p:nvSpPr>
        <p:spPr>
          <a:xfrm>
            <a:off x="310934" y="296122"/>
            <a:ext cx="8446700" cy="507831"/>
          </a:xfrm>
          <a:prstGeom prst="rect">
            <a:avLst/>
          </a:prstGeom>
        </p:spPr>
        <p:txBody>
          <a:bodyPr wrap="square">
            <a:spAutoFit/>
          </a:bodyPr>
          <a:lstStyle/>
          <a:p>
            <a:pPr lvl="0">
              <a:lnSpc>
                <a:spcPct val="150000"/>
              </a:lnSpc>
              <a:defRPr/>
            </a:pP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第２回</a:t>
            </a:r>
            <a:r>
              <a:rPr kumimoji="1" lang="ja-JP" altLang="en-US" b="1" dirty="0">
                <a:latin typeface="Meiryo UI" panose="020B0604030504040204" pitchFamily="50" charset="-128"/>
                <a:ea typeface="Meiryo UI" panose="020B0604030504040204" pitchFamily="50" charset="-128"/>
              </a:rPr>
              <a:t>公共事業アドバイス</a:t>
            </a:r>
            <a:r>
              <a:rPr kumimoji="1" lang="ja-JP" altLang="en-US" b="1" dirty="0" smtClean="0">
                <a:latin typeface="Meiryo UI" panose="020B0604030504040204" pitchFamily="50" charset="-128"/>
                <a:ea typeface="Meiryo UI" panose="020B0604030504040204" pitchFamily="50" charset="-128"/>
              </a:rPr>
              <a:t>部会の構成</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・・・以下の</a:t>
            </a:r>
            <a:r>
              <a:rPr kumimoji="1" lang="en-US" altLang="ja-JP" b="1" dirty="0" smtClean="0">
                <a:latin typeface="Meiryo UI" panose="020B0604030504040204" pitchFamily="50" charset="-128"/>
                <a:ea typeface="Meiryo UI" panose="020B0604030504040204" pitchFamily="50" charset="-128"/>
              </a:rPr>
              <a:t>2</a:t>
            </a:r>
            <a:r>
              <a:rPr kumimoji="1" lang="ja-JP" altLang="en-US" b="1" dirty="0" smtClean="0">
                <a:latin typeface="Meiryo UI" panose="020B0604030504040204" pitchFamily="50" charset="-128"/>
                <a:ea typeface="Meiryo UI" panose="020B0604030504040204" pitchFamily="50" charset="-128"/>
              </a:rPr>
              <a:t>部構成で実施</a:t>
            </a:r>
            <a:r>
              <a:rPr lang="ja-JP" altLang="en-US" sz="1600" b="1" dirty="0">
                <a:solidFill>
                  <a:prstClr val="black"/>
                </a:solidFill>
                <a:latin typeface="+mn-ea"/>
              </a:rPr>
              <a:t>　</a:t>
            </a:r>
            <a:r>
              <a:rPr lang="ja-JP" altLang="en-US" sz="1600" b="1" dirty="0" smtClean="0">
                <a:solidFill>
                  <a:prstClr val="black"/>
                </a:solidFill>
                <a:latin typeface="+mn-ea"/>
              </a:rPr>
              <a:t>　</a:t>
            </a:r>
            <a:endParaRPr kumimoji="1" lang="en-US" altLang="ja-JP" sz="1600" dirty="0">
              <a:latin typeface="+mn-ea"/>
            </a:endParaRPr>
          </a:p>
        </p:txBody>
      </p:sp>
      <p:sp>
        <p:nvSpPr>
          <p:cNvPr id="6" name="テキスト ボックス 5"/>
          <p:cNvSpPr txBox="1"/>
          <p:nvPr/>
        </p:nvSpPr>
        <p:spPr>
          <a:xfrm>
            <a:off x="489397" y="2818682"/>
            <a:ext cx="8268237" cy="656590"/>
          </a:xfrm>
          <a:prstGeom prst="rect">
            <a:avLst/>
          </a:prstGeom>
          <a:noFill/>
          <a:ln w="6350">
            <a:solidFill>
              <a:schemeClr val="accent1"/>
            </a:solidFill>
          </a:ln>
        </p:spPr>
        <p:txBody>
          <a:bodyPr wrap="square" rtlCol="0">
            <a:spAutoFit/>
          </a:bodyPr>
          <a:lstStyle/>
          <a:p>
            <a:pPr>
              <a:lnSpc>
                <a:spcPts val="2160"/>
              </a:lnSpc>
              <a:defRPr/>
            </a:pPr>
            <a:r>
              <a:rPr kumimoji="1" lang="ja-JP" altLang="en-US" b="1" i="1" dirty="0">
                <a:solidFill>
                  <a:prstClr val="black"/>
                </a:solidFill>
                <a:latin typeface="+mn-ea"/>
              </a:rPr>
              <a:t>　</a:t>
            </a:r>
            <a:r>
              <a:rPr lang="ja-JP" altLang="en-US" b="1" i="1" dirty="0" smtClean="0">
                <a:solidFill>
                  <a:prstClr val="black"/>
                </a:solidFill>
                <a:latin typeface="+mn-ea"/>
              </a:rPr>
              <a:t>⇒</a:t>
            </a:r>
            <a:r>
              <a:rPr lang="ja-JP" altLang="en-US" b="1" i="1" dirty="0" smtClean="0">
                <a:solidFill>
                  <a:prstClr val="black"/>
                </a:solidFill>
                <a:latin typeface="+mn-ea"/>
              </a:rPr>
              <a:t>次回</a:t>
            </a:r>
            <a:r>
              <a:rPr lang="ja-JP" altLang="en-US" b="1" i="1" dirty="0">
                <a:solidFill>
                  <a:prstClr val="black"/>
                </a:solidFill>
                <a:latin typeface="+mn-ea"/>
              </a:rPr>
              <a:t>の</a:t>
            </a:r>
            <a:r>
              <a:rPr lang="ja-JP" altLang="en-US" b="1" i="1" dirty="0" smtClean="0">
                <a:solidFill>
                  <a:prstClr val="black"/>
                </a:solidFill>
                <a:latin typeface="+mn-ea"/>
              </a:rPr>
              <a:t>公共</a:t>
            </a:r>
            <a:r>
              <a:rPr lang="ja-JP" altLang="en-US" b="1" i="1" dirty="0">
                <a:solidFill>
                  <a:prstClr val="black"/>
                </a:solidFill>
                <a:latin typeface="+mn-ea"/>
              </a:rPr>
              <a:t>事業アドバイス</a:t>
            </a:r>
            <a:r>
              <a:rPr lang="ja-JP" altLang="en-US" b="1" i="1" dirty="0" smtClean="0">
                <a:solidFill>
                  <a:prstClr val="black"/>
                </a:solidFill>
                <a:latin typeface="+mn-ea"/>
              </a:rPr>
              <a:t>部会（次年度開催）において</a:t>
            </a:r>
            <a:r>
              <a:rPr lang="ja-JP" altLang="en-US" b="1" i="1" dirty="0">
                <a:solidFill>
                  <a:prstClr val="black"/>
                </a:solidFill>
                <a:latin typeface="+mn-ea"/>
              </a:rPr>
              <a:t>、今回のアドバイスを</a:t>
            </a:r>
            <a:r>
              <a:rPr lang="ja-JP" altLang="en-US" b="1" i="1" dirty="0" smtClean="0">
                <a:solidFill>
                  <a:prstClr val="black"/>
                </a:solidFill>
                <a:latin typeface="+mn-ea"/>
              </a:rPr>
              <a:t>踏</a:t>
            </a:r>
            <a:endParaRPr lang="en-US" altLang="ja-JP" b="1" i="1" dirty="0" smtClean="0">
              <a:solidFill>
                <a:prstClr val="black"/>
              </a:solidFill>
              <a:latin typeface="+mn-ea"/>
            </a:endParaRPr>
          </a:p>
          <a:p>
            <a:pPr>
              <a:lnSpc>
                <a:spcPts val="2160"/>
              </a:lnSpc>
              <a:defRPr/>
            </a:pPr>
            <a:r>
              <a:rPr lang="ja-JP" altLang="en-US" b="1" i="1" dirty="0">
                <a:solidFill>
                  <a:prstClr val="black"/>
                </a:solidFill>
                <a:latin typeface="+mn-ea"/>
              </a:rPr>
              <a:t>　</a:t>
            </a:r>
            <a:r>
              <a:rPr lang="ja-JP" altLang="en-US" b="1" i="1" dirty="0" smtClean="0">
                <a:solidFill>
                  <a:prstClr val="black"/>
                </a:solidFill>
                <a:latin typeface="+mn-ea"/>
              </a:rPr>
              <a:t>　</a:t>
            </a:r>
            <a:r>
              <a:rPr lang="ja-JP" altLang="en-US" b="1" i="1" dirty="0" smtClean="0">
                <a:solidFill>
                  <a:prstClr val="black"/>
                </a:solidFill>
                <a:latin typeface="+mn-ea"/>
              </a:rPr>
              <a:t>まえた設計</a:t>
            </a:r>
            <a:r>
              <a:rPr lang="ja-JP" altLang="en-US" b="1" i="1" dirty="0">
                <a:solidFill>
                  <a:prstClr val="black"/>
                </a:solidFill>
                <a:latin typeface="+mn-ea"/>
              </a:rPr>
              <a:t>案</a:t>
            </a:r>
            <a:r>
              <a:rPr lang="ja-JP" altLang="en-US" b="1" i="1" dirty="0" smtClean="0">
                <a:solidFill>
                  <a:prstClr val="black"/>
                </a:solidFill>
                <a:latin typeface="+mn-ea"/>
              </a:rPr>
              <a:t>を提示</a:t>
            </a:r>
            <a:r>
              <a:rPr lang="ja-JP" altLang="en-US" b="1" i="1" dirty="0">
                <a:solidFill>
                  <a:prstClr val="black"/>
                </a:solidFill>
                <a:latin typeface="+mn-ea"/>
              </a:rPr>
              <a:t>いただき、再度のアドバイスを行う</a:t>
            </a:r>
            <a:r>
              <a:rPr lang="ja-JP" altLang="en-US" b="1" i="1" dirty="0" smtClean="0">
                <a:solidFill>
                  <a:prstClr val="black"/>
                </a:solidFill>
                <a:latin typeface="+mn-ea"/>
              </a:rPr>
              <a:t>予定</a:t>
            </a:r>
            <a:endParaRPr kumimoji="1" lang="ja-JP" altLang="en-US" dirty="0"/>
          </a:p>
        </p:txBody>
      </p:sp>
      <p:sp>
        <p:nvSpPr>
          <p:cNvPr id="7" name="正方形/長方形 6"/>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9194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3</a:t>
            </a:fld>
            <a:endParaRPr kumimoji="1" lang="ja-JP" altLang="en-US"/>
          </a:p>
        </p:txBody>
      </p:sp>
      <p:sp>
        <p:nvSpPr>
          <p:cNvPr id="3" name="正方形/長方形 2"/>
          <p:cNvSpPr/>
          <p:nvPr/>
        </p:nvSpPr>
        <p:spPr>
          <a:xfrm>
            <a:off x="306390" y="469673"/>
            <a:ext cx="8446700" cy="5078313"/>
          </a:xfrm>
          <a:prstGeom prst="rect">
            <a:avLst/>
          </a:prstGeom>
        </p:spPr>
        <p:txBody>
          <a:bodyPr wrap="square">
            <a:spAutoFit/>
          </a:bodyPr>
          <a:lstStyle/>
          <a:p>
            <a:pPr lvl="0">
              <a:lnSpc>
                <a:spcPct val="150000"/>
              </a:lnSpc>
              <a:defRPr/>
            </a:pPr>
            <a:r>
              <a:rPr lang="ja-JP" altLang="en-US" b="1" u="sng" dirty="0" smtClean="0">
                <a:solidFill>
                  <a:prstClr val="black"/>
                </a:solidFill>
                <a:latin typeface="+mn-ea"/>
              </a:rPr>
              <a:t>（２）景観</a:t>
            </a:r>
            <a:r>
              <a:rPr lang="ja-JP" altLang="en-US" b="1" u="sng" dirty="0">
                <a:solidFill>
                  <a:prstClr val="black"/>
                </a:solidFill>
                <a:latin typeface="+mn-ea"/>
              </a:rPr>
              <a:t>アドバイザー会議の</a:t>
            </a:r>
            <a:r>
              <a:rPr lang="ja-JP" altLang="en-US" b="1" u="sng" dirty="0" smtClean="0">
                <a:solidFill>
                  <a:prstClr val="black"/>
                </a:solidFill>
                <a:latin typeface="+mn-ea"/>
              </a:rPr>
              <a:t>進め方（検討事項）についての主な意見</a:t>
            </a:r>
            <a:endParaRPr lang="en-US" altLang="ja-JP" b="1" u="sng" dirty="0" smtClean="0">
              <a:solidFill>
                <a:prstClr val="black"/>
              </a:solidFill>
              <a:latin typeface="+mn-ea"/>
            </a:endParaRPr>
          </a:p>
          <a:p>
            <a:pPr marL="285750" indent="-17463">
              <a:lnSpc>
                <a:spcPct val="150000"/>
              </a:lnSpc>
              <a:buFont typeface="Wingdings" panose="05000000000000000000" pitchFamily="2" charset="2"/>
              <a:buChar char="Ø"/>
              <a:defRPr/>
            </a:pPr>
            <a:r>
              <a:rPr kumimoji="1" lang="ja-JP" altLang="en-US" b="1" dirty="0" smtClean="0">
                <a:latin typeface="+mn-ea"/>
              </a:rPr>
              <a:t>会議資料</a:t>
            </a:r>
            <a:endParaRPr kumimoji="1" lang="en-US" altLang="ja-JP" b="1" dirty="0" smtClean="0">
              <a:latin typeface="+mn-ea"/>
            </a:endParaRPr>
          </a:p>
          <a:p>
            <a:pPr marL="538163" indent="-538163">
              <a:lnSpc>
                <a:spcPct val="150000"/>
              </a:lnSpc>
            </a:pPr>
            <a:r>
              <a:rPr kumimoji="1" lang="ja-JP" altLang="en-US" b="1" dirty="0" smtClean="0">
                <a:latin typeface="+mn-ea"/>
              </a:rPr>
              <a:t>　　</a:t>
            </a:r>
            <a:r>
              <a:rPr kumimoji="1" lang="ja-JP" altLang="en-US" dirty="0" smtClean="0"/>
              <a:t>　・「景観形成の目標設定シート①」、「景観形成の目標設定シート②」の実施</a:t>
            </a:r>
            <a:r>
              <a:rPr kumimoji="1" lang="ja-JP" altLang="en-US" dirty="0"/>
              <a:t>時期</a:t>
            </a:r>
            <a:r>
              <a:rPr kumimoji="1" lang="ja-JP" altLang="en-US" dirty="0" smtClean="0"/>
              <a:t>を分かりやすくしてはどうか</a:t>
            </a:r>
            <a:endParaRPr kumimoji="1" lang="en-US" altLang="ja-JP" dirty="0" smtClean="0"/>
          </a:p>
          <a:p>
            <a:pPr marL="538163" indent="-538163">
              <a:lnSpc>
                <a:spcPct val="150000"/>
              </a:lnSpc>
            </a:pPr>
            <a:r>
              <a:rPr kumimoji="1" lang="ja-JP" altLang="en-US" dirty="0"/>
              <a:t>　</a:t>
            </a:r>
            <a:r>
              <a:rPr kumimoji="1" lang="ja-JP" altLang="en-US" dirty="0" smtClean="0"/>
              <a:t>　　・「景観形成の目標設定シート①」には、用途地域や都市計画区域、容積率などの都市計画法による規制についても記載できる様式が望ましい</a:t>
            </a:r>
            <a:endParaRPr kumimoji="1" lang="en-US" altLang="ja-JP" dirty="0" smtClean="0"/>
          </a:p>
          <a:p>
            <a:pPr marL="538163" indent="-538163">
              <a:lnSpc>
                <a:spcPct val="150000"/>
              </a:lnSpc>
            </a:pPr>
            <a:r>
              <a:rPr kumimoji="1" lang="ja-JP" altLang="en-US" dirty="0"/>
              <a:t>　</a:t>
            </a:r>
            <a:r>
              <a:rPr kumimoji="1" lang="ja-JP" altLang="en-US" dirty="0" smtClean="0"/>
              <a:t>　　・「景観形成の目標設定シート①」では、地域の成り立ちについても押えられる様式としてはどうか</a:t>
            </a:r>
            <a:endParaRPr kumimoji="1" lang="en-US" altLang="ja-JP" dirty="0" smtClean="0"/>
          </a:p>
          <a:p>
            <a:pPr marL="538163" indent="-538163">
              <a:lnSpc>
                <a:spcPct val="150000"/>
              </a:lnSpc>
            </a:pPr>
            <a:r>
              <a:rPr kumimoji="1" lang="ja-JP" altLang="en-US" dirty="0"/>
              <a:t>　</a:t>
            </a:r>
            <a:r>
              <a:rPr kumimoji="1" lang="ja-JP" altLang="en-US" dirty="0" smtClean="0"/>
              <a:t>　　・「目標設定シート②」のチェック項目は、「該当なし」や「～の為、対応不可」などの選択肢があった方がよい</a:t>
            </a:r>
            <a:endParaRPr kumimoji="1" lang="en-US" altLang="ja-JP" dirty="0" smtClean="0"/>
          </a:p>
          <a:p>
            <a:pPr marL="538163" indent="-538163">
              <a:lnSpc>
                <a:spcPct val="150000"/>
              </a:lnSpc>
            </a:pPr>
            <a:r>
              <a:rPr kumimoji="1" lang="ja-JP" altLang="en-US" dirty="0"/>
              <a:t>　</a:t>
            </a:r>
            <a:r>
              <a:rPr kumimoji="1" lang="ja-JP" altLang="en-US" dirty="0" smtClean="0"/>
              <a:t>　　・「目標設定シート②」のチェック項目は、タイトルのようなものがあった方が分かりやすい</a:t>
            </a:r>
            <a:endParaRPr kumimoji="1" lang="en-US" altLang="ja-JP" dirty="0" smtClean="0"/>
          </a:p>
        </p:txBody>
      </p:sp>
    </p:spTree>
    <p:extLst>
      <p:ext uri="{BB962C8B-B14F-4D97-AF65-F5344CB8AC3E}">
        <p14:creationId xmlns:p14="http://schemas.microsoft.com/office/powerpoint/2010/main" val="1067426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06390" y="254521"/>
            <a:ext cx="8446700" cy="6332503"/>
          </a:xfrm>
          <a:prstGeom prst="rect">
            <a:avLst/>
          </a:prstGeom>
        </p:spPr>
        <p:txBody>
          <a:bodyPr wrap="square">
            <a:spAutoFit/>
          </a:bodyPr>
          <a:lstStyle/>
          <a:p>
            <a:pPr marL="285750" indent="-17463">
              <a:lnSpc>
                <a:spcPct val="150000"/>
              </a:lnSpc>
              <a:buFont typeface="Wingdings" panose="05000000000000000000" pitchFamily="2" charset="2"/>
              <a:buChar char="Ø"/>
              <a:defRPr/>
            </a:pPr>
            <a:r>
              <a:rPr kumimoji="1" lang="ja-JP" altLang="en-US" b="1" dirty="0">
                <a:latin typeface="+mn-ea"/>
              </a:rPr>
              <a:t>アドバイザー</a:t>
            </a:r>
            <a:r>
              <a:rPr kumimoji="1" lang="ja-JP" altLang="en-US" b="1" dirty="0" smtClean="0">
                <a:latin typeface="+mn-ea"/>
              </a:rPr>
              <a:t>会議に諮る事業の選定</a:t>
            </a:r>
            <a:endParaRPr kumimoji="1" lang="en-US" altLang="ja-JP" b="1" dirty="0" smtClean="0">
              <a:latin typeface="+mn-ea"/>
            </a:endParaRPr>
          </a:p>
          <a:p>
            <a:pPr marL="538163" indent="-538163">
              <a:lnSpc>
                <a:spcPct val="150000"/>
              </a:lnSpc>
              <a:defRPr/>
            </a:pPr>
            <a:r>
              <a:rPr kumimoji="1" lang="ja-JP" altLang="en-US" dirty="0"/>
              <a:t>　</a:t>
            </a:r>
            <a:r>
              <a:rPr kumimoji="1" lang="ja-JP" altLang="en-US" dirty="0" smtClean="0"/>
              <a:t>　　・「義務的」とする対象事業の「その他」には、どのような事業が含まれるのかを明確にした方がよい</a:t>
            </a:r>
            <a:endParaRPr kumimoji="1" lang="en-US" altLang="ja-JP" dirty="0" smtClean="0"/>
          </a:p>
          <a:p>
            <a:pPr marL="538163" indent="-538163">
              <a:lnSpc>
                <a:spcPct val="150000"/>
              </a:lnSpc>
              <a:defRPr/>
            </a:pPr>
            <a:r>
              <a:rPr kumimoji="1" lang="ja-JP" altLang="en-US" dirty="0"/>
              <a:t>　</a:t>
            </a:r>
            <a:r>
              <a:rPr kumimoji="1" lang="ja-JP" altLang="en-US" dirty="0" smtClean="0"/>
              <a:t>　　・市町村が景観行政団体の場合は、アドバイザー会議の対象事業を選定する際に、市町村の意見も取り入れてはどうか</a:t>
            </a:r>
            <a:endParaRPr kumimoji="1" lang="en-US" altLang="ja-JP" dirty="0" smtClean="0"/>
          </a:p>
          <a:p>
            <a:pPr marL="538163" indent="-538163">
              <a:lnSpc>
                <a:spcPts val="500"/>
              </a:lnSpc>
              <a:defRPr/>
            </a:pPr>
            <a:endParaRPr kumimoji="1" lang="en-US" altLang="ja-JP" dirty="0" smtClean="0"/>
          </a:p>
          <a:p>
            <a:pPr marL="285750" indent="-17463">
              <a:lnSpc>
                <a:spcPct val="150000"/>
              </a:lnSpc>
              <a:buFont typeface="Wingdings" panose="05000000000000000000" pitchFamily="2" charset="2"/>
              <a:buChar char="Ø"/>
              <a:defRPr/>
            </a:pPr>
            <a:r>
              <a:rPr kumimoji="1" lang="ja-JP" altLang="en-US" b="1" dirty="0" smtClean="0">
                <a:latin typeface="+mn-ea"/>
              </a:rPr>
              <a:t>アドバイザー</a:t>
            </a:r>
            <a:r>
              <a:rPr kumimoji="1" lang="ja-JP" altLang="en-US" b="1" dirty="0">
                <a:latin typeface="+mn-ea"/>
              </a:rPr>
              <a:t>会議に諮らない事業への相談</a:t>
            </a:r>
            <a:r>
              <a:rPr kumimoji="1" lang="ja-JP" altLang="en-US" b="1" dirty="0" smtClean="0">
                <a:latin typeface="+mn-ea"/>
              </a:rPr>
              <a:t>対応</a:t>
            </a:r>
            <a:endParaRPr kumimoji="1" lang="en-US" altLang="ja-JP" b="1" dirty="0" smtClean="0">
              <a:latin typeface="+mn-ea"/>
            </a:endParaRPr>
          </a:p>
          <a:p>
            <a:pPr>
              <a:lnSpc>
                <a:spcPct val="150000"/>
              </a:lnSpc>
              <a:defRPr/>
            </a:pPr>
            <a:r>
              <a:rPr kumimoji="1" lang="ja-JP" altLang="en-US" dirty="0">
                <a:latin typeface="+mn-ea"/>
              </a:rPr>
              <a:t>　</a:t>
            </a:r>
            <a:r>
              <a:rPr kumimoji="1" lang="ja-JP" altLang="en-US" dirty="0" smtClean="0">
                <a:latin typeface="+mn-ea"/>
              </a:rPr>
              <a:t>　　・相談を希望された場合は、なるべく受けた方がよい</a:t>
            </a:r>
            <a:endParaRPr kumimoji="1" lang="en-US" altLang="ja-JP" dirty="0"/>
          </a:p>
          <a:p>
            <a:pPr>
              <a:lnSpc>
                <a:spcPts val="500"/>
              </a:lnSpc>
              <a:defRPr/>
            </a:pPr>
            <a:endParaRPr kumimoji="1" lang="en-US" altLang="ja-JP" dirty="0" smtClean="0">
              <a:latin typeface="+mn-ea"/>
            </a:endParaRPr>
          </a:p>
          <a:p>
            <a:pPr marL="285750" indent="-17463">
              <a:lnSpc>
                <a:spcPct val="150000"/>
              </a:lnSpc>
              <a:buFont typeface="Wingdings" panose="05000000000000000000" pitchFamily="2" charset="2"/>
              <a:buChar char="Ø"/>
              <a:defRPr/>
            </a:pPr>
            <a:r>
              <a:rPr kumimoji="1" lang="ja-JP" altLang="en-US" b="1" dirty="0" smtClean="0">
                <a:latin typeface="+mn-ea"/>
              </a:rPr>
              <a:t>工事</a:t>
            </a:r>
            <a:r>
              <a:rPr kumimoji="1" lang="ja-JP" altLang="en-US" b="1" dirty="0">
                <a:latin typeface="+mn-ea"/>
              </a:rPr>
              <a:t>完了後の</a:t>
            </a:r>
            <a:r>
              <a:rPr kumimoji="1" lang="ja-JP" altLang="en-US" b="1" dirty="0" smtClean="0">
                <a:latin typeface="+mn-ea"/>
              </a:rPr>
              <a:t>評価</a:t>
            </a:r>
            <a:endParaRPr kumimoji="1" lang="en-US" altLang="ja-JP" b="1" dirty="0" smtClean="0">
              <a:latin typeface="+mn-ea"/>
            </a:endParaRPr>
          </a:p>
          <a:p>
            <a:pPr marL="538163" indent="-538163">
              <a:lnSpc>
                <a:spcPct val="150000"/>
              </a:lnSpc>
              <a:defRPr/>
            </a:pPr>
            <a:r>
              <a:rPr kumimoji="1" lang="ja-JP" altLang="en-US" b="1" dirty="0" smtClean="0">
                <a:latin typeface="+mn-ea"/>
              </a:rPr>
              <a:t>　　　</a:t>
            </a:r>
            <a:r>
              <a:rPr kumimoji="1" lang="ja-JP" altLang="en-US" dirty="0" smtClean="0"/>
              <a:t>・</a:t>
            </a:r>
            <a:r>
              <a:rPr kumimoji="1" lang="ja-JP" altLang="en-US" dirty="0">
                <a:latin typeface="+mn-ea"/>
              </a:rPr>
              <a:t>自己</a:t>
            </a:r>
            <a:r>
              <a:rPr kumimoji="1" lang="ja-JP" altLang="en-US" dirty="0" smtClean="0">
                <a:latin typeface="+mn-ea"/>
              </a:rPr>
              <a:t>評価の結果がおかしい場合にのみアドバイザーがコメントすることとし、通常、</a:t>
            </a:r>
            <a:r>
              <a:rPr kumimoji="1" lang="ja-JP" altLang="en-US" dirty="0" smtClean="0"/>
              <a:t>達成評価は、自己評価のみでよいのではないか</a:t>
            </a:r>
            <a:endParaRPr kumimoji="1" lang="en-US" altLang="ja-JP" dirty="0" smtClean="0"/>
          </a:p>
          <a:p>
            <a:pPr marL="538163" indent="-538163">
              <a:lnSpc>
                <a:spcPts val="500"/>
              </a:lnSpc>
              <a:defRPr/>
            </a:pPr>
            <a:endParaRPr kumimoji="1" lang="en-US" altLang="ja-JP" dirty="0" smtClean="0"/>
          </a:p>
          <a:p>
            <a:pPr marL="285750" indent="-17463">
              <a:lnSpc>
                <a:spcPct val="150000"/>
              </a:lnSpc>
              <a:buFont typeface="Wingdings" panose="05000000000000000000" pitchFamily="2" charset="2"/>
              <a:buChar char="Ø"/>
              <a:defRPr/>
            </a:pPr>
            <a:r>
              <a:rPr kumimoji="1" lang="ja-JP" altLang="en-US" b="1" dirty="0">
                <a:latin typeface="+mn-ea"/>
              </a:rPr>
              <a:t>　</a:t>
            </a:r>
            <a:r>
              <a:rPr kumimoji="1" lang="ja-JP" altLang="en-US" b="1" dirty="0"/>
              <a:t>その他</a:t>
            </a:r>
            <a:endParaRPr kumimoji="1" lang="en-US" altLang="ja-JP" b="1" dirty="0"/>
          </a:p>
          <a:p>
            <a:pPr marL="538163" indent="-538163">
              <a:lnSpc>
                <a:spcPct val="150000"/>
              </a:lnSpc>
              <a:defRPr/>
            </a:pPr>
            <a:r>
              <a:rPr kumimoji="1" lang="ja-JP" altLang="en-US" sz="1600" dirty="0"/>
              <a:t>　　　・目標設定から達成評価まで、各段階で誰が作業するのかを明らかにするとともに、一連のシートとして管理できるようにしてはどうか</a:t>
            </a:r>
            <a:endParaRPr kumimoji="1" lang="en-US" altLang="ja-JP" sz="1600" dirty="0"/>
          </a:p>
          <a:p>
            <a:pPr marL="538163" indent="-538163">
              <a:lnSpc>
                <a:spcPct val="150000"/>
              </a:lnSpc>
              <a:defRPr/>
            </a:pPr>
            <a:r>
              <a:rPr kumimoji="1" lang="ja-JP" altLang="en-US" sz="1600" dirty="0"/>
              <a:t>　　　・景観の取組みは継続性が大切であるため、景観部局の担当が変わっても取組みを継続できるような仕組みづくりが</a:t>
            </a:r>
            <a:r>
              <a:rPr kumimoji="1" lang="ja-JP" altLang="en-US" sz="1600" dirty="0" smtClean="0"/>
              <a:t>必要</a:t>
            </a:r>
            <a:endParaRPr kumimoji="1" lang="en-US" altLang="ja-JP" sz="1600" dirty="0">
              <a:latin typeface="+mn-ea"/>
            </a:endParaRPr>
          </a:p>
        </p:txBody>
      </p:sp>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4</a:t>
            </a:fld>
            <a:endParaRPr kumimoji="1" lang="ja-JP" altLang="en-US"/>
          </a:p>
        </p:txBody>
      </p:sp>
      <p:sp>
        <p:nvSpPr>
          <p:cNvPr id="4" name="正方形/長方形 3"/>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576686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4887</TotalTime>
  <Words>140</Words>
  <PresentationFormat>画面に合わせる (4:3)</PresentationFormat>
  <Paragraphs>40</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ＭＳ ゴシック</vt:lpstr>
      <vt:lpstr>游ゴシック</vt:lpstr>
      <vt:lpstr>Arial</vt:lpstr>
      <vt:lpstr>Calibri</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2019-09-29T05:37:14Z</cp:lastPrinted>
  <dcterms:created xsi:type="dcterms:W3CDTF">2018-12-04T04:57:03Z</dcterms:created>
  <dcterms:modified xsi:type="dcterms:W3CDTF">2019-12-11T07:04:55Z</dcterms:modified>
</cp:coreProperties>
</file>