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446" r:id="rId2"/>
    <p:sldId id="457" r:id="rId3"/>
    <p:sldId id="458" r:id="rId4"/>
    <p:sldId id="459" r:id="rId5"/>
    <p:sldId id="460" r:id="rId6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8BA0B-8806-4323-9584-74B7326DDDD0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1A5E5-E4DF-4E99-A882-49548D1835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034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B00-6BA2-47A4-9087-F127ABFC18C8}" type="datetime1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80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7252-30BE-4476-B36B-5E6D08327871}" type="datetime1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10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BF80-75A6-4B9A-9F73-4078AD690C92}" type="datetime1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86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C08E-8A5C-4552-9890-3737E3E1D2DD}" type="datetime1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13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5FC0-8ED4-487E-9D34-45C98C78C4FE}" type="datetime1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59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757E0-A9C7-49CF-A648-4D057E73C6E2}" type="datetime1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42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5024-EF79-423A-ACA5-2CB284C06E52}" type="datetime1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86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1D4B-9E72-4FA3-A21D-8153BD06FB94}" type="datetime1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57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0360-C20E-4F53-B1F7-152C1BFAE83B}" type="datetime1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8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A23DF-A3F4-4505-9725-AF2565AC9411}" type="datetime1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9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15E18-6333-4193-9ECA-593CDD3D9551}" type="datetime1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08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4675-6452-40F1-AB7D-F3C6D5FD136F}" type="datetime1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3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-6329"/>
            <a:ext cx="9144000" cy="61144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第１回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公共事業アドバイス部会の実施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状況について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89954" y="105975"/>
            <a:ext cx="1200691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kumimoji="1"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</a:rPr>
              <a:t>資料１</a:t>
            </a:r>
            <a:endParaRPr kumimoji="1" lang="en-US" altLang="ja-JP" sz="20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02278" y="2728250"/>
            <a:ext cx="593944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回公共事業アドバイス部会の</a:t>
            </a:r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実施状況について</a:t>
            </a:r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2400" b="1" i="1" dirty="0" smtClean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44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457950" y="6463927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0934" y="3540455"/>
            <a:ext cx="84467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ja-JP" altLang="en-US" b="1" u="sng" dirty="0" smtClean="0">
                <a:solidFill>
                  <a:prstClr val="black"/>
                </a:solidFill>
                <a:latin typeface="+mn-ea"/>
              </a:rPr>
              <a:t>（２）景観</a:t>
            </a:r>
            <a:r>
              <a:rPr lang="ja-JP" altLang="en-US" b="1" u="sng" dirty="0">
                <a:solidFill>
                  <a:prstClr val="black"/>
                </a:solidFill>
                <a:latin typeface="+mn-ea"/>
              </a:rPr>
              <a:t>アドバイザー会議の進め方に</a:t>
            </a:r>
            <a:r>
              <a:rPr lang="ja-JP" altLang="en-US" b="1" u="sng" dirty="0" smtClean="0">
                <a:solidFill>
                  <a:prstClr val="black"/>
                </a:solidFill>
                <a:latin typeface="+mn-ea"/>
              </a:rPr>
              <a:t>ついて、以下の検討事項について議論</a:t>
            </a:r>
            <a:endParaRPr lang="en-US" altLang="ja-JP" b="1" u="sng" dirty="0" smtClean="0">
              <a:solidFill>
                <a:prstClr val="black"/>
              </a:solidFill>
              <a:latin typeface="+mn-ea"/>
            </a:endParaRPr>
          </a:p>
          <a:p>
            <a:pPr marL="363538" indent="-17463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1" lang="ja-JP" altLang="en-US" dirty="0" smtClean="0">
                <a:latin typeface="+mn-ea"/>
              </a:rPr>
              <a:t>会議</a:t>
            </a:r>
            <a:r>
              <a:rPr kumimoji="1" lang="ja-JP" altLang="en-US" dirty="0">
                <a:latin typeface="+mn-ea"/>
              </a:rPr>
              <a:t>実施の回数とタイミング</a:t>
            </a:r>
            <a:endParaRPr kumimoji="1" lang="en-US" altLang="ja-JP" dirty="0">
              <a:latin typeface="+mn-ea"/>
            </a:endParaRPr>
          </a:p>
          <a:p>
            <a:pPr marL="363538" indent="-17463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1" lang="ja-JP" altLang="en-US" dirty="0" smtClean="0">
                <a:latin typeface="+mn-ea"/>
              </a:rPr>
              <a:t>現地</a:t>
            </a:r>
            <a:r>
              <a:rPr kumimoji="1" lang="ja-JP" altLang="en-US" dirty="0">
                <a:latin typeface="+mn-ea"/>
              </a:rPr>
              <a:t>確認の必要性・</a:t>
            </a:r>
            <a:r>
              <a:rPr kumimoji="1" lang="ja-JP" altLang="en-US" dirty="0" smtClean="0">
                <a:latin typeface="+mn-ea"/>
              </a:rPr>
              <a:t>頻度</a:t>
            </a:r>
            <a:endParaRPr kumimoji="1" lang="en-US" altLang="ja-JP" dirty="0" smtClean="0">
              <a:latin typeface="+mn-ea"/>
            </a:endParaRPr>
          </a:p>
          <a:p>
            <a:pPr marL="363538" indent="-17463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1" lang="ja-JP" altLang="en-US" dirty="0" smtClean="0">
                <a:latin typeface="+mn-ea"/>
              </a:rPr>
              <a:t>会議資料</a:t>
            </a:r>
            <a:endParaRPr kumimoji="1" lang="en-US" altLang="ja-JP" dirty="0">
              <a:latin typeface="+mn-ea"/>
            </a:endParaRPr>
          </a:p>
          <a:p>
            <a:pPr marL="363538" indent="-17463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1" lang="ja-JP" altLang="en-US" dirty="0" smtClean="0">
                <a:latin typeface="+mn-ea"/>
              </a:rPr>
              <a:t>会議の進め方</a:t>
            </a:r>
            <a:endParaRPr kumimoji="1" lang="en-US" altLang="ja-JP" dirty="0" smtClean="0">
              <a:latin typeface="+mn-ea"/>
            </a:endParaRPr>
          </a:p>
          <a:p>
            <a:pPr marL="363538" indent="-17463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1" lang="ja-JP" altLang="en-US" dirty="0" smtClean="0">
                <a:latin typeface="+mn-ea"/>
              </a:rPr>
              <a:t>会議</a:t>
            </a:r>
            <a:r>
              <a:rPr kumimoji="1" lang="ja-JP" altLang="en-US" dirty="0">
                <a:latin typeface="+mn-ea"/>
              </a:rPr>
              <a:t>の所要時間</a:t>
            </a:r>
            <a:endParaRPr kumimoji="1" lang="en-US" altLang="ja-JP" dirty="0">
              <a:latin typeface="+mn-ea"/>
            </a:endParaRPr>
          </a:p>
          <a:p>
            <a:pPr marL="363538" indent="-17463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1" lang="ja-JP" altLang="en-US" dirty="0" smtClean="0">
                <a:latin typeface="+mn-ea"/>
              </a:rPr>
              <a:t>アドバイス</a:t>
            </a:r>
            <a:r>
              <a:rPr kumimoji="1" lang="ja-JP" altLang="en-US" dirty="0">
                <a:latin typeface="+mn-ea"/>
              </a:rPr>
              <a:t>への対応</a:t>
            </a:r>
            <a:r>
              <a:rPr kumimoji="1" lang="ja-JP" altLang="en-US" dirty="0" smtClean="0">
                <a:latin typeface="+mn-ea"/>
              </a:rPr>
              <a:t>報告</a:t>
            </a:r>
            <a:endParaRPr kumimoji="1" lang="en-US" altLang="ja-JP" dirty="0"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10934" y="696377"/>
            <a:ext cx="84467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ja-JP" altLang="en-US" b="1" u="sng" dirty="0" smtClean="0">
                <a:solidFill>
                  <a:prstClr val="black"/>
                </a:solidFill>
                <a:latin typeface="+mn-ea"/>
              </a:rPr>
              <a:t>（１）モデル事業（</a:t>
            </a:r>
            <a:r>
              <a:rPr lang="en-US" altLang="ja-JP" b="1" u="sng" dirty="0" smtClean="0">
                <a:solidFill>
                  <a:prstClr val="black"/>
                </a:solidFill>
                <a:latin typeface="+mn-ea"/>
              </a:rPr>
              <a:t>※</a:t>
            </a:r>
            <a:r>
              <a:rPr lang="ja-JP" altLang="en-US" b="1" u="sng" dirty="0" smtClean="0">
                <a:solidFill>
                  <a:prstClr val="black"/>
                </a:solidFill>
                <a:latin typeface="+mn-ea"/>
              </a:rPr>
              <a:t>）における景観</a:t>
            </a:r>
            <a:r>
              <a:rPr lang="ja-JP" altLang="en-US" b="1" u="sng" dirty="0">
                <a:solidFill>
                  <a:prstClr val="black"/>
                </a:solidFill>
                <a:latin typeface="+mn-ea"/>
              </a:rPr>
              <a:t>アドバイザー会議</a:t>
            </a:r>
            <a:r>
              <a:rPr lang="ja-JP" altLang="en-US" b="1" u="sng" dirty="0" smtClean="0">
                <a:solidFill>
                  <a:prstClr val="black"/>
                </a:solidFill>
                <a:latin typeface="+mn-ea"/>
              </a:rPr>
              <a:t>の試行</a:t>
            </a:r>
            <a:endParaRPr lang="en-US" altLang="ja-JP" b="1" u="sng" dirty="0" smtClean="0">
              <a:solidFill>
                <a:prstClr val="black"/>
              </a:solidFill>
              <a:latin typeface="+mn-ea"/>
            </a:endParaRPr>
          </a:p>
          <a:p>
            <a:pPr marL="363538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ja-JP" altLang="en-US" dirty="0" smtClean="0">
                <a:solidFill>
                  <a:prstClr val="black"/>
                </a:solidFill>
                <a:latin typeface="+mn-ea"/>
              </a:rPr>
              <a:t>事業概要、設計案の説明</a:t>
            </a:r>
            <a:endParaRPr kumimoji="1" lang="en-US" altLang="ja-JP" dirty="0">
              <a:latin typeface="+mn-ea"/>
            </a:endParaRPr>
          </a:p>
          <a:p>
            <a:pPr marL="363538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1" lang="ja-JP" altLang="en-US" dirty="0" smtClean="0">
                <a:latin typeface="+mn-ea"/>
              </a:rPr>
              <a:t>計画予定地の現地確認</a:t>
            </a:r>
            <a:endParaRPr kumimoji="1" lang="en-US" altLang="ja-JP" dirty="0" smtClean="0">
              <a:latin typeface="+mn-ea"/>
            </a:endParaRPr>
          </a:p>
          <a:p>
            <a:pPr marL="363538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1" lang="ja-JP" altLang="en-US" dirty="0" smtClean="0">
                <a:latin typeface="+mn-ea"/>
              </a:rPr>
              <a:t>設計案に対する質疑応答及びアドバイス</a:t>
            </a:r>
            <a:endParaRPr kumimoji="1" lang="en-US" altLang="ja-JP" dirty="0" smtClean="0">
              <a:latin typeface="+mn-ea"/>
            </a:endParaRPr>
          </a:p>
          <a:p>
            <a:pPr>
              <a:defRPr/>
            </a:pPr>
            <a:r>
              <a:rPr kumimoji="1" lang="ja-JP" altLang="en-US" dirty="0">
                <a:latin typeface="+mn-ea"/>
              </a:rPr>
              <a:t>　　</a:t>
            </a:r>
            <a:r>
              <a:rPr kumimoji="1" lang="ja-JP" altLang="en-US" dirty="0" smtClean="0">
                <a:latin typeface="+mn-ea"/>
              </a:rPr>
              <a:t>　　　　　　　　　　　　　　　　　　　　　　（</a:t>
            </a:r>
            <a:r>
              <a:rPr kumimoji="1" lang="en-US" altLang="ja-JP" dirty="0">
                <a:latin typeface="+mn-ea"/>
              </a:rPr>
              <a:t>※</a:t>
            </a:r>
            <a:r>
              <a:rPr kumimoji="1" lang="ja-JP" altLang="en-US" dirty="0">
                <a:latin typeface="+mn-ea"/>
              </a:rPr>
              <a:t>）「大阪府立こんごう福祉センター改築工事</a:t>
            </a:r>
            <a:r>
              <a:rPr kumimoji="1" lang="ja-JP" altLang="en-US" dirty="0" smtClean="0">
                <a:latin typeface="+mn-ea"/>
              </a:rPr>
              <a:t>」</a:t>
            </a:r>
            <a:endParaRPr kumimoji="1" lang="en-US" altLang="ja-JP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0934" y="296122"/>
            <a:ext cx="84467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第１回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公共事業アドバイス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部会の構成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・・・以下の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部構成で実施</a:t>
            </a:r>
            <a:r>
              <a:rPr lang="ja-JP" altLang="en-US" sz="1600" b="1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1600" b="1" dirty="0" smtClean="0">
                <a:solidFill>
                  <a:prstClr val="black"/>
                </a:solidFill>
                <a:latin typeface="+mn-ea"/>
              </a:rPr>
              <a:t>　</a:t>
            </a:r>
            <a:endParaRPr kumimoji="1" lang="en-US" altLang="ja-JP" sz="1600" dirty="0"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9397" y="2764894"/>
            <a:ext cx="8268237" cy="656590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60"/>
              </a:lnSpc>
              <a:defRPr/>
            </a:pPr>
            <a:r>
              <a:rPr kumimoji="1" lang="ja-JP" altLang="en-US" b="1" i="1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b="1" i="1" dirty="0" smtClean="0">
                <a:solidFill>
                  <a:prstClr val="black"/>
                </a:solidFill>
                <a:latin typeface="+mn-ea"/>
              </a:rPr>
              <a:t>⇒</a:t>
            </a:r>
            <a:r>
              <a:rPr lang="ja-JP" altLang="en-US" b="1" i="1" dirty="0">
                <a:solidFill>
                  <a:prstClr val="black"/>
                </a:solidFill>
                <a:latin typeface="+mn-ea"/>
              </a:rPr>
              <a:t>次回、第</a:t>
            </a:r>
            <a:r>
              <a:rPr lang="en-US" altLang="ja-JP" b="1" i="1" dirty="0">
                <a:solidFill>
                  <a:prstClr val="black"/>
                </a:solidFill>
                <a:latin typeface="+mn-ea"/>
              </a:rPr>
              <a:t>2</a:t>
            </a:r>
            <a:r>
              <a:rPr lang="ja-JP" altLang="en-US" b="1" i="1" dirty="0">
                <a:solidFill>
                  <a:prstClr val="black"/>
                </a:solidFill>
                <a:latin typeface="+mn-ea"/>
              </a:rPr>
              <a:t>回の公共事業アドバイス部会において、今回のアドバイスを</a:t>
            </a:r>
            <a:r>
              <a:rPr lang="ja-JP" altLang="en-US" b="1" i="1" dirty="0" smtClean="0">
                <a:solidFill>
                  <a:prstClr val="black"/>
                </a:solidFill>
                <a:latin typeface="+mn-ea"/>
              </a:rPr>
              <a:t>踏まえた</a:t>
            </a:r>
            <a:endParaRPr lang="en-US" altLang="ja-JP" b="1" i="1" dirty="0" smtClean="0">
              <a:solidFill>
                <a:prstClr val="black"/>
              </a:solidFill>
              <a:latin typeface="+mn-ea"/>
            </a:endParaRPr>
          </a:p>
          <a:p>
            <a:pPr>
              <a:lnSpc>
                <a:spcPts val="2160"/>
              </a:lnSpc>
              <a:defRPr/>
            </a:pPr>
            <a:r>
              <a:rPr lang="ja-JP" altLang="en-US" b="1" i="1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b="1" i="1" dirty="0" smtClean="0">
                <a:solidFill>
                  <a:prstClr val="black"/>
                </a:solidFill>
                <a:latin typeface="+mn-ea"/>
              </a:rPr>
              <a:t>　設計</a:t>
            </a:r>
            <a:r>
              <a:rPr lang="ja-JP" altLang="en-US" b="1" i="1" dirty="0">
                <a:solidFill>
                  <a:prstClr val="black"/>
                </a:solidFill>
                <a:latin typeface="+mn-ea"/>
              </a:rPr>
              <a:t>案</a:t>
            </a:r>
            <a:r>
              <a:rPr lang="ja-JP" altLang="en-US" b="1" i="1" dirty="0" smtClean="0">
                <a:solidFill>
                  <a:prstClr val="black"/>
                </a:solidFill>
                <a:latin typeface="+mn-ea"/>
              </a:rPr>
              <a:t>を提示</a:t>
            </a:r>
            <a:r>
              <a:rPr lang="ja-JP" altLang="en-US" b="1" i="1" dirty="0">
                <a:solidFill>
                  <a:prstClr val="black"/>
                </a:solidFill>
                <a:latin typeface="+mn-ea"/>
              </a:rPr>
              <a:t>いただき、再度のアドバイスを行う</a:t>
            </a:r>
            <a:r>
              <a:rPr lang="ja-JP" altLang="en-US" b="1" i="1" dirty="0" smtClean="0">
                <a:solidFill>
                  <a:prstClr val="black"/>
                </a:solidFill>
                <a:latin typeface="+mn-ea"/>
              </a:rPr>
              <a:t>予定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10934" y="296122"/>
            <a:ext cx="8617913" cy="6225701"/>
          </a:xfrm>
          <a:prstGeom prst="rect">
            <a:avLst/>
          </a:prstGeom>
          <a:noFill/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947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10934" y="296122"/>
            <a:ext cx="8617913" cy="6225701"/>
          </a:xfrm>
          <a:prstGeom prst="rect">
            <a:avLst/>
          </a:prstGeom>
          <a:noFill/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457950" y="6463927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06390" y="469673"/>
            <a:ext cx="84467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ja-JP" altLang="en-US" b="1" u="sng" dirty="0" smtClean="0">
                <a:solidFill>
                  <a:prstClr val="black"/>
                </a:solidFill>
                <a:latin typeface="+mn-ea"/>
              </a:rPr>
              <a:t>（２）景観</a:t>
            </a:r>
            <a:r>
              <a:rPr lang="ja-JP" altLang="en-US" b="1" u="sng" dirty="0">
                <a:solidFill>
                  <a:prstClr val="black"/>
                </a:solidFill>
                <a:latin typeface="+mn-ea"/>
              </a:rPr>
              <a:t>アドバイザー会議の</a:t>
            </a:r>
            <a:r>
              <a:rPr lang="ja-JP" altLang="en-US" b="1" u="sng" dirty="0" smtClean="0">
                <a:solidFill>
                  <a:prstClr val="black"/>
                </a:solidFill>
                <a:latin typeface="+mn-ea"/>
              </a:rPr>
              <a:t>進め方（検討事項）についての主な意見</a:t>
            </a:r>
            <a:endParaRPr lang="en-US" altLang="ja-JP" b="1" u="sng" dirty="0" smtClean="0">
              <a:solidFill>
                <a:prstClr val="black"/>
              </a:solidFill>
              <a:latin typeface="+mn-ea"/>
            </a:endParaRPr>
          </a:p>
          <a:p>
            <a:pPr marL="285750" indent="-17463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1" lang="ja-JP" altLang="en-US" b="1" dirty="0" smtClean="0">
                <a:latin typeface="+mn-ea"/>
              </a:rPr>
              <a:t>会議実施の回数とタイミング</a:t>
            </a:r>
            <a:endParaRPr kumimoji="1" lang="en-US" altLang="ja-JP" b="1" dirty="0" smtClean="0">
              <a:latin typeface="+mn-ea"/>
            </a:endParaRPr>
          </a:p>
          <a:p>
            <a:pPr marL="538163" indent="-538163">
              <a:lnSpc>
                <a:spcPct val="150000"/>
              </a:lnSpc>
            </a:pPr>
            <a:r>
              <a:rPr kumimoji="1" lang="ja-JP" altLang="en-US" b="1" dirty="0" smtClean="0">
                <a:latin typeface="+mn-ea"/>
              </a:rPr>
              <a:t>　　</a:t>
            </a:r>
            <a:r>
              <a:rPr kumimoji="1" lang="ja-JP" altLang="en-US" dirty="0" smtClean="0"/>
              <a:t>　・１回目は、配置やゾーニングを行うタイミングで実施し、条件を共有し、整理することが望ましい</a:t>
            </a:r>
            <a:endParaRPr kumimoji="1" lang="en-US" altLang="ja-JP" dirty="0" smtClean="0"/>
          </a:p>
          <a:p>
            <a:pPr marL="538163" indent="-538163">
              <a:lnSpc>
                <a:spcPct val="150000"/>
              </a:lnSpc>
            </a:pPr>
            <a:r>
              <a:rPr kumimoji="1" lang="ja-JP" altLang="en-US" dirty="0" smtClean="0"/>
              <a:t>　　　・１回目</a:t>
            </a:r>
            <a:r>
              <a:rPr kumimoji="1" lang="ja-JP" altLang="en-US" dirty="0"/>
              <a:t>の結果を踏まえて計画を練ったものを２回目で確認するのが</a:t>
            </a:r>
            <a:r>
              <a:rPr kumimoji="1" lang="ja-JP" altLang="en-US" dirty="0" smtClean="0"/>
              <a:t>望ましい</a:t>
            </a:r>
            <a:endParaRPr kumimoji="1" lang="en-US" altLang="ja-JP" dirty="0" smtClean="0"/>
          </a:p>
          <a:p>
            <a:pPr marL="538163" indent="-538163">
              <a:lnSpc>
                <a:spcPct val="150000"/>
              </a:lnSpc>
            </a:pPr>
            <a:r>
              <a:rPr kumimoji="1" lang="ja-JP" altLang="en-US" dirty="0" smtClean="0"/>
              <a:t>　　　・実施設計で行う場合は</a:t>
            </a:r>
            <a:r>
              <a:rPr kumimoji="1" lang="ja-JP" altLang="en-US" dirty="0"/>
              <a:t>、業務開始初期に行うことが</a:t>
            </a:r>
            <a:r>
              <a:rPr kumimoji="1" lang="ja-JP" altLang="en-US" dirty="0" smtClean="0"/>
              <a:t>望ましい（基本</a:t>
            </a:r>
            <a:r>
              <a:rPr kumimoji="1" lang="ja-JP" altLang="en-US" dirty="0"/>
              <a:t>設計から条件が</a:t>
            </a:r>
            <a:r>
              <a:rPr kumimoji="1" lang="ja-JP" altLang="en-US" dirty="0" smtClean="0"/>
              <a:t>変わる場合</a:t>
            </a:r>
            <a:r>
              <a:rPr kumimoji="1" lang="ja-JP" altLang="en-US" dirty="0"/>
              <a:t>もあるので、それを整理できたタイミングが</a:t>
            </a:r>
            <a:r>
              <a:rPr kumimoji="1" lang="ja-JP" altLang="en-US" dirty="0" smtClean="0"/>
              <a:t>良い）</a:t>
            </a:r>
            <a:endParaRPr kumimoji="1" lang="en-US" altLang="ja-JP" b="1" dirty="0">
              <a:latin typeface="+mn-ea"/>
            </a:endParaRPr>
          </a:p>
          <a:p>
            <a:pPr marL="538163" indent="-538163">
              <a:lnSpc>
                <a:spcPct val="150000"/>
              </a:lnSpc>
              <a:defRPr/>
            </a:pPr>
            <a:r>
              <a:rPr kumimoji="1" lang="ja-JP" altLang="en-US" b="1" dirty="0" smtClean="0">
                <a:latin typeface="+mn-ea"/>
              </a:rPr>
              <a:t>　</a:t>
            </a:r>
            <a:endParaRPr kumimoji="1" lang="en-US" altLang="ja-JP" b="1" dirty="0" smtClean="0">
              <a:latin typeface="+mn-ea"/>
            </a:endParaRPr>
          </a:p>
          <a:p>
            <a:pPr marL="285750" indent="-17463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1" lang="ja-JP" altLang="en-US" b="1" dirty="0" smtClean="0">
                <a:latin typeface="+mn-ea"/>
              </a:rPr>
              <a:t>現地確認の必要性・頻度</a:t>
            </a:r>
            <a:endParaRPr kumimoji="1" lang="en-US" altLang="ja-JP" b="1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ja-JP" altLang="en-US" b="1" dirty="0" smtClean="0">
                <a:latin typeface="+mn-ea"/>
              </a:rPr>
              <a:t>　　　</a:t>
            </a:r>
            <a:r>
              <a:rPr kumimoji="1" lang="ja-JP" altLang="en-US" dirty="0" smtClean="0"/>
              <a:t>・</a:t>
            </a:r>
            <a:r>
              <a:rPr kumimoji="1" lang="ja-JP" altLang="en-US" dirty="0"/>
              <a:t>物件によるが、写真や動画での代用は</a:t>
            </a:r>
            <a:r>
              <a:rPr kumimoji="1" lang="ja-JP" altLang="en-US" dirty="0" smtClean="0"/>
              <a:t>可能</a:t>
            </a:r>
            <a:endParaRPr kumimoji="1" lang="en-US" altLang="ja-JP" dirty="0" smtClean="0"/>
          </a:p>
          <a:p>
            <a:pPr>
              <a:lnSpc>
                <a:spcPct val="150000"/>
              </a:lnSpc>
              <a:defRPr/>
            </a:pPr>
            <a:r>
              <a:rPr kumimoji="1" lang="ja-JP" altLang="en-US" dirty="0" smtClean="0"/>
              <a:t>　　　・</a:t>
            </a:r>
            <a:r>
              <a:rPr kumimoji="1" lang="ja-JP" altLang="en-US" dirty="0"/>
              <a:t>２回目以降は現地調査を行わず、会議中心で</a:t>
            </a:r>
            <a:r>
              <a:rPr kumimoji="1" lang="ja-JP" altLang="en-US" dirty="0" smtClean="0"/>
              <a:t>構わない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067426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57336" y="421996"/>
            <a:ext cx="8623593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17463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1" lang="ja-JP" altLang="en-US" b="1" dirty="0" smtClean="0">
                <a:latin typeface="+mn-ea"/>
              </a:rPr>
              <a:t>会議資料（特に「目標</a:t>
            </a:r>
            <a:r>
              <a:rPr kumimoji="1" lang="ja-JP" altLang="en-US" b="1" dirty="0">
                <a:latin typeface="+mn-ea"/>
              </a:rPr>
              <a:t>設定</a:t>
            </a:r>
            <a:r>
              <a:rPr kumimoji="1" lang="ja-JP" altLang="en-US" b="1" dirty="0" smtClean="0">
                <a:latin typeface="+mn-ea"/>
              </a:rPr>
              <a:t>シート」に</a:t>
            </a:r>
            <a:r>
              <a:rPr kumimoji="1" lang="ja-JP" altLang="en-US" b="1" dirty="0">
                <a:latin typeface="+mn-ea"/>
              </a:rPr>
              <a:t>関する</a:t>
            </a:r>
            <a:r>
              <a:rPr kumimoji="1" lang="ja-JP" altLang="en-US" b="1" dirty="0" smtClean="0">
                <a:latin typeface="+mn-ea"/>
              </a:rPr>
              <a:t>意見）</a:t>
            </a:r>
            <a:endParaRPr kumimoji="1" lang="en-US" altLang="ja-JP" b="1" dirty="0">
              <a:latin typeface="+mn-ea"/>
            </a:endParaRPr>
          </a:p>
          <a:p>
            <a:pPr marL="93663" indent="-93663">
              <a:lnSpc>
                <a:spcPts val="3100"/>
              </a:lnSpc>
            </a:pPr>
            <a:r>
              <a:rPr kumimoji="1" lang="ja-JP" altLang="en-US" dirty="0" smtClean="0"/>
              <a:t>　　　（</a:t>
            </a:r>
            <a:r>
              <a:rPr kumimoji="1" lang="ja-JP" altLang="en-US" dirty="0"/>
              <a:t>目標の立て方）</a:t>
            </a:r>
            <a:endParaRPr kumimoji="1" lang="en-US" altLang="ja-JP" dirty="0"/>
          </a:p>
          <a:p>
            <a:pPr marL="712788" indent="-712788">
              <a:lnSpc>
                <a:spcPts val="3100"/>
              </a:lnSpc>
            </a:pPr>
            <a:r>
              <a:rPr kumimoji="1" lang="ja-JP" altLang="en-US" dirty="0" smtClean="0"/>
              <a:t>　　　　・</a:t>
            </a:r>
            <a:r>
              <a:rPr kumimoji="1" lang="ja-JP" altLang="en-US" dirty="0"/>
              <a:t>施設そのものに視点が向かいがちだが、施設が置かれる周りの状態や、関係すると</a:t>
            </a:r>
            <a:r>
              <a:rPr kumimoji="1" lang="ja-JP" altLang="en-US" dirty="0" smtClean="0"/>
              <a:t>思われる</a:t>
            </a:r>
            <a:r>
              <a:rPr kumimoji="1" lang="ja-JP" altLang="en-US" dirty="0"/>
              <a:t>建物や通りから見た施設の有りようを考えるのが景観の目標</a:t>
            </a:r>
            <a:r>
              <a:rPr kumimoji="1" lang="ja-JP" altLang="en-US" dirty="0" smtClean="0"/>
              <a:t>設定</a:t>
            </a:r>
            <a:endParaRPr kumimoji="1" lang="en-US" altLang="ja-JP" i="1" dirty="0">
              <a:solidFill>
                <a:srgbClr val="FF0000"/>
              </a:solidFill>
            </a:endParaRPr>
          </a:p>
          <a:p>
            <a:pPr marL="712788" indent="-712788">
              <a:lnSpc>
                <a:spcPts val="3100"/>
              </a:lnSpc>
            </a:pPr>
            <a:r>
              <a:rPr kumimoji="1" lang="ja-JP" altLang="en-US" dirty="0" smtClean="0"/>
              <a:t>　　　　・</a:t>
            </a:r>
            <a:r>
              <a:rPr kumimoji="1" lang="ja-JP" altLang="en-US" dirty="0"/>
              <a:t>施設別指針や共通指針の項目に対し、それぞれどのように配慮したのかを一問一答式</a:t>
            </a:r>
            <a:r>
              <a:rPr kumimoji="1" lang="ja-JP" altLang="en-US" dirty="0" smtClean="0"/>
              <a:t>で書く</a:t>
            </a:r>
            <a:r>
              <a:rPr kumimoji="1" lang="ja-JP" altLang="en-US" dirty="0"/>
              <a:t>方が</a:t>
            </a:r>
            <a:r>
              <a:rPr kumimoji="1" lang="ja-JP" altLang="en-US" dirty="0" smtClean="0"/>
              <a:t>書きやすい</a:t>
            </a:r>
            <a:endParaRPr kumimoji="1" lang="en-US" altLang="ja-JP" dirty="0" smtClean="0"/>
          </a:p>
          <a:p>
            <a:pPr marL="93663" indent="-93663">
              <a:lnSpc>
                <a:spcPts val="3100"/>
              </a:lnSpc>
            </a:pPr>
            <a:r>
              <a:rPr kumimoji="1" lang="ja-JP" altLang="en-US" dirty="0" smtClean="0"/>
              <a:t>　　　（</a:t>
            </a:r>
            <a:r>
              <a:rPr kumimoji="1" lang="ja-JP" altLang="en-US" dirty="0"/>
              <a:t>目標を立てるタイミング）</a:t>
            </a:r>
            <a:endParaRPr kumimoji="1" lang="en-US" altLang="ja-JP" dirty="0"/>
          </a:p>
          <a:p>
            <a:pPr marL="93663" indent="-93663">
              <a:lnSpc>
                <a:spcPts val="3100"/>
              </a:lnSpc>
            </a:pPr>
            <a:r>
              <a:rPr kumimoji="1" lang="ja-JP" altLang="en-US" dirty="0" smtClean="0"/>
              <a:t>　</a:t>
            </a:r>
            <a:r>
              <a:rPr kumimoji="1" lang="ja-JP" altLang="en-US" dirty="0"/>
              <a:t>　　　・基本設計段階では、大きな方針の確認が</a:t>
            </a:r>
            <a:r>
              <a:rPr kumimoji="1" lang="ja-JP" altLang="en-US" dirty="0" smtClean="0"/>
              <a:t>必要</a:t>
            </a:r>
            <a:endParaRPr kumimoji="1" lang="en-US" altLang="ja-JP" dirty="0"/>
          </a:p>
          <a:p>
            <a:pPr marL="712788" indent="-712788">
              <a:lnSpc>
                <a:spcPts val="3100"/>
              </a:lnSpc>
            </a:pPr>
            <a:r>
              <a:rPr kumimoji="1" lang="ja-JP" altLang="en-US" dirty="0" smtClean="0"/>
              <a:t>　　　　・</a:t>
            </a:r>
            <a:r>
              <a:rPr kumimoji="1" lang="ja-JP" altLang="en-US" dirty="0"/>
              <a:t>景観形成指針に対する方針は、ある程度計画が進んだ段階で出てくるため、実施設計</a:t>
            </a:r>
            <a:r>
              <a:rPr kumimoji="1" lang="ja-JP" altLang="en-US" dirty="0" smtClean="0"/>
              <a:t>の段階</a:t>
            </a:r>
            <a:r>
              <a:rPr kumimoji="1" lang="ja-JP" altLang="en-US" dirty="0"/>
              <a:t>で作成してはどう</a:t>
            </a:r>
            <a:r>
              <a:rPr kumimoji="1" lang="ja-JP" altLang="en-US" dirty="0" smtClean="0"/>
              <a:t>か</a:t>
            </a:r>
            <a:endParaRPr kumimoji="1" lang="en-US" altLang="ja-JP" dirty="0"/>
          </a:p>
          <a:p>
            <a:pPr marL="93663" indent="-93663">
              <a:lnSpc>
                <a:spcPts val="3100"/>
              </a:lnSpc>
            </a:pPr>
            <a:r>
              <a:rPr kumimoji="1" lang="ja-JP" altLang="en-US" dirty="0" smtClean="0"/>
              <a:t>　</a:t>
            </a:r>
            <a:r>
              <a:rPr kumimoji="1" lang="ja-JP" altLang="en-US" dirty="0"/>
              <a:t>　</a:t>
            </a:r>
            <a:r>
              <a:rPr kumimoji="1" lang="ja-JP" altLang="en-US" dirty="0" smtClean="0"/>
              <a:t>　</a:t>
            </a:r>
            <a:r>
              <a:rPr kumimoji="1" lang="ja-JP" altLang="en-US" dirty="0"/>
              <a:t>（工事後の報告について）</a:t>
            </a:r>
            <a:endParaRPr kumimoji="1" lang="en-US" altLang="ja-JP" dirty="0"/>
          </a:p>
          <a:p>
            <a:pPr marL="712788" indent="-712788">
              <a:lnSpc>
                <a:spcPts val="3100"/>
              </a:lnSpc>
            </a:pPr>
            <a:r>
              <a:rPr kumimoji="1" lang="ja-JP" altLang="en-US" dirty="0" smtClean="0"/>
              <a:t>　　　　・</a:t>
            </a:r>
            <a:r>
              <a:rPr kumimoji="1" lang="ja-JP" altLang="en-US" dirty="0"/>
              <a:t>工事完了後の報告様式を、目標設定シートの後段につけて、一連の様式とした方が</a:t>
            </a:r>
            <a:r>
              <a:rPr kumimoji="1" lang="ja-JP" altLang="en-US" dirty="0" smtClean="0"/>
              <a:t>分かりやすい</a:t>
            </a:r>
            <a:endParaRPr kumimoji="1" lang="en-US" altLang="ja-JP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457950" y="6584950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7218" y="5616995"/>
            <a:ext cx="7974437" cy="830997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1" lang="ja-JP" altLang="en-US" sz="1600" b="1" i="1" dirty="0">
                <a:solidFill>
                  <a:prstClr val="black"/>
                </a:solidFill>
                <a:latin typeface="+mn-ea"/>
              </a:rPr>
              <a:t>　</a:t>
            </a:r>
            <a:r>
              <a:rPr lang="ja-JP" altLang="en-US" sz="1600" b="1" i="1" dirty="0">
                <a:solidFill>
                  <a:prstClr val="black"/>
                </a:solidFill>
                <a:latin typeface="+mn-ea"/>
              </a:rPr>
              <a:t>⇒「目標設定シート」は、アドバイザー会議に諮らない事業も含めた、すべての</a:t>
            </a:r>
            <a:r>
              <a:rPr lang="en-US" altLang="ja-JP" sz="1600" b="1" i="1" dirty="0">
                <a:solidFill>
                  <a:prstClr val="black"/>
                </a:solidFill>
                <a:latin typeface="+mn-ea"/>
              </a:rPr>
              <a:t>PDCA</a:t>
            </a:r>
            <a:r>
              <a:rPr lang="ja-JP" altLang="en-US" sz="1600" b="1" i="1" dirty="0">
                <a:solidFill>
                  <a:prstClr val="black"/>
                </a:solidFill>
                <a:latin typeface="+mn-ea"/>
              </a:rPr>
              <a:t>制度</a:t>
            </a:r>
            <a:endParaRPr lang="en-US" altLang="ja-JP" sz="1600" b="1" i="1" dirty="0">
              <a:solidFill>
                <a:prstClr val="black"/>
              </a:solidFill>
              <a:latin typeface="+mn-ea"/>
            </a:endParaRPr>
          </a:p>
          <a:p>
            <a:pPr>
              <a:defRPr/>
            </a:pPr>
            <a:r>
              <a:rPr lang="ja-JP" altLang="en-US" sz="1600" b="1" i="1" dirty="0" smtClean="0">
                <a:solidFill>
                  <a:prstClr val="black"/>
                </a:solidFill>
                <a:latin typeface="+mn-ea"/>
              </a:rPr>
              <a:t>　　対象</a:t>
            </a:r>
            <a:r>
              <a:rPr lang="ja-JP" altLang="en-US" sz="1600" b="1" i="1" dirty="0">
                <a:solidFill>
                  <a:prstClr val="black"/>
                </a:solidFill>
                <a:latin typeface="+mn-ea"/>
              </a:rPr>
              <a:t>事業において作成することを想定しているため、今回の景観ビジョン推進部会に</a:t>
            </a:r>
            <a:r>
              <a:rPr lang="ja-JP" altLang="en-US" sz="1600" b="1" i="1" dirty="0" err="1">
                <a:solidFill>
                  <a:prstClr val="black"/>
                </a:solidFill>
                <a:latin typeface="+mn-ea"/>
              </a:rPr>
              <a:t>お</a:t>
            </a:r>
            <a:endParaRPr lang="en-US" altLang="ja-JP" sz="1600" b="1" i="1" dirty="0">
              <a:solidFill>
                <a:prstClr val="black"/>
              </a:solidFill>
              <a:latin typeface="+mn-ea"/>
            </a:endParaRPr>
          </a:p>
          <a:p>
            <a:pPr>
              <a:defRPr/>
            </a:pPr>
            <a:r>
              <a:rPr lang="ja-JP" altLang="en-US" sz="1600" b="1" i="1" dirty="0" smtClean="0">
                <a:solidFill>
                  <a:prstClr val="black"/>
                </a:solidFill>
                <a:latin typeface="+mn-ea"/>
              </a:rPr>
              <a:t>　　いて</a:t>
            </a:r>
            <a:r>
              <a:rPr lang="ja-JP" altLang="en-US" sz="1600" b="1" i="1" dirty="0">
                <a:solidFill>
                  <a:prstClr val="black"/>
                </a:solidFill>
                <a:latin typeface="+mn-ea"/>
              </a:rPr>
              <a:t>内容を</a:t>
            </a:r>
            <a:r>
              <a:rPr lang="ja-JP" altLang="en-US" sz="1600" b="1" i="1" dirty="0" smtClean="0">
                <a:solidFill>
                  <a:prstClr val="black"/>
                </a:solidFill>
                <a:latin typeface="+mn-ea"/>
              </a:rPr>
              <a:t>検討（資料</a:t>
            </a:r>
            <a:r>
              <a:rPr lang="ja-JP" altLang="en-US" sz="1600" b="1" i="1" dirty="0" smtClean="0">
                <a:solidFill>
                  <a:prstClr val="black"/>
                </a:solidFill>
                <a:latin typeface="+mn-ea"/>
              </a:rPr>
              <a:t>２</a:t>
            </a:r>
            <a:r>
              <a:rPr lang="en-US" altLang="ja-JP" sz="1600" b="1" i="1" dirty="0" smtClean="0">
                <a:solidFill>
                  <a:prstClr val="black"/>
                </a:solidFill>
                <a:latin typeface="+mn-ea"/>
              </a:rPr>
              <a:t>-1</a:t>
            </a:r>
            <a:r>
              <a:rPr lang="ja-JP" altLang="en-US" sz="1600" b="1" i="1" dirty="0" smtClean="0">
                <a:solidFill>
                  <a:prstClr val="black"/>
                </a:solidFill>
                <a:latin typeface="+mn-ea"/>
              </a:rPr>
              <a:t>）</a:t>
            </a:r>
            <a:endParaRPr kumimoji="1" lang="ja-JP" altLang="en-US" sz="1600" dirty="0"/>
          </a:p>
        </p:txBody>
      </p:sp>
      <p:sp>
        <p:nvSpPr>
          <p:cNvPr id="5" name="正方形/長方形 4"/>
          <p:cNvSpPr/>
          <p:nvPr/>
        </p:nvSpPr>
        <p:spPr>
          <a:xfrm>
            <a:off x="310934" y="296122"/>
            <a:ext cx="8617913" cy="6332944"/>
          </a:xfrm>
          <a:prstGeom prst="rect">
            <a:avLst/>
          </a:prstGeom>
          <a:noFill/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255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06390" y="429332"/>
            <a:ext cx="8446700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17463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1" lang="ja-JP" altLang="en-US" b="1" dirty="0" smtClean="0">
                <a:latin typeface="+mn-ea"/>
              </a:rPr>
              <a:t>会議の進め方</a:t>
            </a:r>
            <a:endParaRPr kumimoji="1" lang="en-US" altLang="ja-JP" b="1" dirty="0" smtClean="0">
              <a:latin typeface="+mn-ea"/>
            </a:endParaRPr>
          </a:p>
          <a:p>
            <a:pPr marL="538163" indent="-538163">
              <a:lnSpc>
                <a:spcPct val="150000"/>
              </a:lnSpc>
              <a:defRPr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　・</a:t>
            </a:r>
            <a:r>
              <a:rPr kumimoji="1" lang="ja-JP" altLang="en-US" dirty="0"/>
              <a:t>案件によるが、①事業</a:t>
            </a:r>
            <a:r>
              <a:rPr kumimoji="1" lang="ja-JP" altLang="en-US" dirty="0" smtClean="0"/>
              <a:t>概要の説明、</a:t>
            </a:r>
            <a:r>
              <a:rPr kumimoji="1" lang="ja-JP" altLang="en-US" dirty="0"/>
              <a:t>②周辺</a:t>
            </a:r>
            <a:r>
              <a:rPr kumimoji="1" lang="ja-JP" altLang="en-US" dirty="0" smtClean="0"/>
              <a:t>環境の説明、</a:t>
            </a:r>
            <a:r>
              <a:rPr kumimoji="1" lang="ja-JP" altLang="en-US" dirty="0"/>
              <a:t>③</a:t>
            </a:r>
            <a:r>
              <a:rPr kumimoji="1" lang="ja-JP" altLang="en-US" dirty="0" smtClean="0"/>
              <a:t>計画に関するＱＡ</a:t>
            </a:r>
            <a:r>
              <a:rPr kumimoji="1" lang="ja-JP" altLang="en-US" dirty="0"/>
              <a:t>　という流れが</a:t>
            </a:r>
            <a:r>
              <a:rPr kumimoji="1" lang="ja-JP" altLang="en-US" dirty="0" smtClean="0"/>
              <a:t>一般的</a:t>
            </a:r>
            <a:endParaRPr kumimoji="1" lang="en-US" altLang="ja-JP" dirty="0"/>
          </a:p>
          <a:p>
            <a:pPr>
              <a:lnSpc>
                <a:spcPct val="150000"/>
              </a:lnSpc>
              <a:defRPr/>
            </a:pPr>
            <a:endParaRPr kumimoji="1" lang="en-US" altLang="ja-JP" b="1" dirty="0" smtClean="0">
              <a:latin typeface="+mn-ea"/>
            </a:endParaRPr>
          </a:p>
          <a:p>
            <a:pPr marL="285750" indent="-17463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1" lang="ja-JP" altLang="en-US" b="1" dirty="0" smtClean="0">
                <a:latin typeface="+mn-ea"/>
              </a:rPr>
              <a:t>会議</a:t>
            </a:r>
            <a:r>
              <a:rPr kumimoji="1" lang="ja-JP" altLang="en-US" b="1" dirty="0">
                <a:latin typeface="+mn-ea"/>
              </a:rPr>
              <a:t>の所要</a:t>
            </a:r>
            <a:r>
              <a:rPr kumimoji="1" lang="ja-JP" altLang="en-US" b="1" dirty="0" smtClean="0">
                <a:latin typeface="+mn-ea"/>
              </a:rPr>
              <a:t>時間</a:t>
            </a:r>
            <a:endParaRPr kumimoji="1" lang="en-US" altLang="ja-JP" b="1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ja-JP" altLang="en-US" b="1" dirty="0" smtClean="0">
                <a:latin typeface="+mn-ea"/>
              </a:rPr>
              <a:t>　　　</a:t>
            </a:r>
            <a:r>
              <a:rPr kumimoji="1" lang="ja-JP" altLang="en-US" dirty="0" smtClean="0"/>
              <a:t>・</a:t>
            </a:r>
            <a:r>
              <a:rPr kumimoji="1" lang="ja-JP" altLang="en-US" dirty="0"/>
              <a:t>案件や件数にもよるが、会議全体で２０分から４０分、説明は１５分までが</a:t>
            </a:r>
            <a:r>
              <a:rPr kumimoji="1" lang="ja-JP" altLang="en-US" dirty="0" smtClean="0"/>
              <a:t>目安</a:t>
            </a:r>
            <a:endParaRPr kumimoji="1" lang="en-US" altLang="ja-JP" dirty="0"/>
          </a:p>
          <a:p>
            <a:pPr>
              <a:lnSpc>
                <a:spcPct val="150000"/>
              </a:lnSpc>
              <a:defRPr/>
            </a:pPr>
            <a:r>
              <a:rPr kumimoji="1" lang="ja-JP" altLang="en-US" dirty="0" smtClean="0"/>
              <a:t>　　</a:t>
            </a:r>
            <a:r>
              <a:rPr kumimoji="1" lang="ja-JP" altLang="en-US" dirty="0"/>
              <a:t>　</a:t>
            </a:r>
            <a:endParaRPr kumimoji="1" lang="en-US" altLang="ja-JP" b="1" dirty="0" smtClean="0">
              <a:latin typeface="+mn-ea"/>
            </a:endParaRPr>
          </a:p>
          <a:p>
            <a:pPr marL="285750" indent="-17463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1" lang="ja-JP" altLang="en-US" b="1" dirty="0" smtClean="0">
                <a:latin typeface="+mn-ea"/>
              </a:rPr>
              <a:t>アドバイス</a:t>
            </a:r>
            <a:r>
              <a:rPr kumimoji="1" lang="ja-JP" altLang="en-US" b="1" dirty="0">
                <a:latin typeface="+mn-ea"/>
              </a:rPr>
              <a:t>への対応</a:t>
            </a:r>
            <a:r>
              <a:rPr kumimoji="1" lang="ja-JP" altLang="en-US" b="1" dirty="0" smtClean="0">
                <a:latin typeface="+mn-ea"/>
              </a:rPr>
              <a:t>報告</a:t>
            </a:r>
            <a:endParaRPr kumimoji="1" lang="en-US" altLang="ja-JP" b="1" dirty="0" smtClean="0">
              <a:latin typeface="+mn-ea"/>
            </a:endParaRPr>
          </a:p>
          <a:p>
            <a:pPr marL="93663" indent="-93663">
              <a:lnSpc>
                <a:spcPct val="150000"/>
              </a:lnSpc>
            </a:pPr>
            <a:r>
              <a:rPr kumimoji="1" lang="ja-JP" altLang="en-US" b="1" dirty="0">
                <a:latin typeface="+mn-ea"/>
              </a:rPr>
              <a:t>　</a:t>
            </a:r>
            <a:r>
              <a:rPr kumimoji="1" lang="ja-JP" altLang="en-US" b="1" dirty="0" smtClean="0">
                <a:latin typeface="+mn-ea"/>
              </a:rPr>
              <a:t>　　</a:t>
            </a:r>
            <a:r>
              <a:rPr kumimoji="1" lang="ja-JP" altLang="en-US" dirty="0" smtClean="0"/>
              <a:t>・</a:t>
            </a:r>
            <a:r>
              <a:rPr kumimoji="1" lang="ja-JP" altLang="en-US" dirty="0"/>
              <a:t>対応の時期は、事業の進捗によるため、事業者次第で</a:t>
            </a:r>
            <a:r>
              <a:rPr kumimoji="1" lang="ja-JP" altLang="en-US" dirty="0" smtClean="0"/>
              <a:t>構わない</a:t>
            </a:r>
            <a:endParaRPr kumimoji="1" lang="en-US" altLang="ja-JP" dirty="0"/>
          </a:p>
          <a:p>
            <a:pPr marL="538163" indent="-538163">
              <a:lnSpc>
                <a:spcPct val="150000"/>
              </a:lnSpc>
            </a:pPr>
            <a:r>
              <a:rPr kumimoji="1" lang="ja-JP" altLang="en-US" dirty="0" smtClean="0"/>
              <a:t>　　　・</a:t>
            </a:r>
            <a:r>
              <a:rPr kumimoji="1" lang="ja-JP" altLang="en-US" dirty="0"/>
              <a:t>アドバイス会議で対応報告を行う場合には、アドバイス時の内容を思い出すためにも、</a:t>
            </a:r>
            <a:r>
              <a:rPr kumimoji="1" lang="ja-JP" altLang="en-US" dirty="0" smtClean="0"/>
              <a:t>報告</a:t>
            </a:r>
            <a:r>
              <a:rPr kumimoji="1" lang="ja-JP" altLang="en-US" dirty="0"/>
              <a:t>様式は、会議開催前に</a:t>
            </a:r>
            <a:r>
              <a:rPr kumimoji="1" lang="ja-JP" altLang="en-US" dirty="0" smtClean="0"/>
              <a:t>もらいたい</a:t>
            </a:r>
            <a:endParaRPr kumimoji="1" lang="en-US" altLang="ja-JP" dirty="0"/>
          </a:p>
          <a:p>
            <a:pPr>
              <a:lnSpc>
                <a:spcPct val="150000"/>
              </a:lnSpc>
              <a:defRPr/>
            </a:pPr>
            <a:endParaRPr kumimoji="1" lang="en-US" altLang="ja-JP" sz="1600" dirty="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457950" y="6463927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10934" y="296122"/>
            <a:ext cx="8617913" cy="6225701"/>
          </a:xfrm>
          <a:prstGeom prst="rect">
            <a:avLst/>
          </a:prstGeom>
          <a:noFill/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668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4683</TotalTime>
  <Words>156</Words>
  <PresentationFormat>画面に合わせる (4:3)</PresentationFormat>
  <Paragraphs>54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Meiryo UI</vt:lpstr>
      <vt:lpstr>ＭＳ Ｐゴシック</vt:lpstr>
      <vt:lpstr>ＭＳ ゴシック</vt:lpstr>
      <vt:lpstr>游ゴシック</vt:lpstr>
      <vt:lpstr>Arial</vt:lpstr>
      <vt:lpstr>Calibri</vt:lpstr>
      <vt:lpstr>Cambria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2019-09-29T05:37:14Z</cp:lastPrinted>
  <dcterms:created xsi:type="dcterms:W3CDTF">2018-12-04T04:57:03Z</dcterms:created>
  <dcterms:modified xsi:type="dcterms:W3CDTF">2019-10-21T08:55:40Z</dcterms:modified>
</cp:coreProperties>
</file>