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93" r:id="rId2"/>
    <p:sldId id="440" r:id="rId3"/>
    <p:sldId id="442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2" autoAdjust="0"/>
    <p:restoredTop sz="77379" autoAdjust="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BA0B-8806-4323-9584-74B7326DDDD0}" type="datetimeFigureOut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1A5E5-E4DF-4E99-A882-49548D1835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34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CED70-445C-4EB7-910B-E53761D2C42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571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CED70-445C-4EB7-910B-E53761D2C42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885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CED70-445C-4EB7-910B-E53761D2C426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8701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B00-6BA2-47A4-9087-F127ABFC18C8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80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7252-30BE-4476-B36B-5E6D08327871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10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BF80-75A6-4B9A-9F73-4078AD690C92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86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C08E-8A5C-4552-9890-3737E3E1D2DD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3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5FC0-8ED4-487E-9D34-45C98C78C4FE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9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57E0-A9C7-49CF-A648-4D057E73C6E2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42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5024-EF79-423A-ACA5-2CB284C06E52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86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1D4B-9E72-4FA3-A21D-8153BD06FB94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5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0360-C20E-4F53-B1F7-152C1BFAE83B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8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23DF-A3F4-4505-9725-AF2565AC9411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5E18-6333-4193-9ECA-593CDD3D9551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08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4675-6452-40F1-AB7D-F3C6D5FD136F}" type="datetime1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6329"/>
            <a:ext cx="9144000" cy="6114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公共事業の</a:t>
            </a:r>
            <a:r>
              <a:rPr lang="en-US" altLang="ja-JP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サイクル制度における景観アドバイザー会議の進め方について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9954" y="105975"/>
            <a:ext cx="1200691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資料１</a:t>
            </a:r>
            <a:endParaRPr kumimoji="1" lang="en-US" altLang="ja-JP" sz="20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14167" y="2728250"/>
            <a:ext cx="69156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公共事業の</a:t>
            </a:r>
            <a:r>
              <a:rPr kumimoji="1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PDCA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サイクル制度における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景観アドバイザー会議の進め方について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（制度の概要）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6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右矢印 106"/>
          <p:cNvSpPr/>
          <p:nvPr/>
        </p:nvSpPr>
        <p:spPr>
          <a:xfrm rot="5400000">
            <a:off x="6137232" y="4220072"/>
            <a:ext cx="868064" cy="264908"/>
          </a:xfrm>
          <a:prstGeom prst="rightArrow">
            <a:avLst/>
          </a:prstGeom>
          <a:solidFill>
            <a:sysClr val="window" lastClr="FFFFFF"/>
          </a:solidFill>
          <a:ln w="19050" cap="flat" cmpd="sng" algn="ctr">
            <a:solidFill>
              <a:srgbClr val="44546A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985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8" name="右矢印 107"/>
          <p:cNvSpPr/>
          <p:nvPr/>
        </p:nvSpPr>
        <p:spPr>
          <a:xfrm rot="5400000">
            <a:off x="4105047" y="2890824"/>
            <a:ext cx="3458932" cy="283543"/>
          </a:xfrm>
          <a:prstGeom prst="rightArrow">
            <a:avLst/>
          </a:prstGeom>
          <a:solidFill>
            <a:sysClr val="window" lastClr="FFFFFF"/>
          </a:solidFill>
          <a:ln w="19050" cap="flat" cmpd="sng" algn="ctr">
            <a:solidFill>
              <a:srgbClr val="44546A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985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389360" y="5179201"/>
            <a:ext cx="3161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景観形成に寄与した公共事業であるかの評価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863221" y="5546516"/>
            <a:ext cx="42137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〇景観アドバイザー会議を受けた事業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会議で受けたアドバイスの内容と、対応状況を事業部局で確認（評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価）し、景観部局へ報告。景観部局は景観アドバイザーへ報告。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〇上記以外の事業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景観形成の目標の達成度合いを事業部局自らが確認（部局内評　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価）し、景観部局へ報告。景観部局はアドバイザーへ報告。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168153" y="5525241"/>
            <a:ext cx="3977426" cy="881939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95703" y="5077391"/>
            <a:ext cx="3949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景観形成に寄与した公共事業の事例を蓄積し、活用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80305" y="5290872"/>
            <a:ext cx="39652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職員の景観に関する技術力向上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4896948" y="5495274"/>
            <a:ext cx="4085127" cy="1102383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9" name="右矢印 68"/>
          <p:cNvSpPr/>
          <p:nvPr/>
        </p:nvSpPr>
        <p:spPr>
          <a:xfrm rot="10800000">
            <a:off x="4088394" y="5705232"/>
            <a:ext cx="741101" cy="749075"/>
          </a:xfrm>
          <a:prstGeom prst="rightArrow">
            <a:avLst>
              <a:gd name="adj1" fmla="val 50000"/>
              <a:gd name="adj2" fmla="val 47457"/>
            </a:avLst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4810125" y="4786558"/>
            <a:ext cx="4205676" cy="1877712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89749" y="4786558"/>
            <a:ext cx="4110776" cy="1877712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829495" y="4788426"/>
            <a:ext cx="4186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ＭＳ Ｐゴシック" panose="020B0600070205080204" pitchFamily="50" charset="-128"/>
                <a:cs typeface="+mn-cs"/>
              </a:rPr>
              <a:t>Chec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ＭＳ Ｐゴシック" panose="020B0600070205080204" pitchFamily="50" charset="-128"/>
                <a:cs typeface="+mn-cs"/>
              </a:rPr>
              <a:t>k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7272" y="4762062"/>
            <a:ext cx="4123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ＭＳ Ｐゴシック" panose="020B0600070205080204" pitchFamily="50" charset="-128"/>
                <a:cs typeface="+mn-cs"/>
              </a:rPr>
              <a:t>Actio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ＭＳ Ｐゴシック" panose="020B0600070205080204" pitchFamily="50" charset="-128"/>
                <a:cs typeface="+mn-cs"/>
              </a:rPr>
              <a:t>n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63526" y="5576183"/>
            <a:ext cx="398205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〇景観形成に寄与した公共事業の事例紹介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〇景観アドバイザーへの報告した結果（アドバイザーによる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評価）周知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〇景観に関する講習会の</a:t>
            </a: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実施</a:t>
            </a: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　　　　　　　　　　　　　　など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102445" y="589076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評価結果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の蓄積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82553" y="1802291"/>
            <a:ext cx="1461146" cy="2278086"/>
          </a:xfrm>
          <a:prstGeom prst="rect">
            <a:avLst/>
          </a:prstGeom>
          <a:solidFill>
            <a:srgbClr val="5B9BD5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7" name="上下矢印 76"/>
          <p:cNvSpPr/>
          <p:nvPr/>
        </p:nvSpPr>
        <p:spPr>
          <a:xfrm rot="5400000">
            <a:off x="3659935" y="1255972"/>
            <a:ext cx="393659" cy="4849224"/>
          </a:xfrm>
          <a:prstGeom prst="upDownArrow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182553" y="1085843"/>
            <a:ext cx="1484872" cy="686894"/>
          </a:xfrm>
          <a:prstGeom prst="rect">
            <a:avLst/>
          </a:prstGeom>
          <a:solidFill>
            <a:srgbClr val="5B9BD5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180305" y="1085843"/>
            <a:ext cx="1463393" cy="2994533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348762" y="894817"/>
            <a:ext cx="1706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府公共事業の実施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95703" y="1132646"/>
            <a:ext cx="1423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景観に与える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影響等が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大きい事業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76134" y="2949467"/>
            <a:ext cx="1480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上記以外の事業</a:t>
            </a:r>
          </a:p>
        </p:txBody>
      </p:sp>
      <p:sp>
        <p:nvSpPr>
          <p:cNvPr id="83" name="上下矢印 82"/>
          <p:cNvSpPr/>
          <p:nvPr/>
        </p:nvSpPr>
        <p:spPr>
          <a:xfrm rot="5400000">
            <a:off x="2120443" y="1642929"/>
            <a:ext cx="424298" cy="1941034"/>
          </a:xfrm>
          <a:prstGeom prst="upDownArrow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4" name="上下矢印 83"/>
          <p:cNvSpPr/>
          <p:nvPr/>
        </p:nvSpPr>
        <p:spPr>
          <a:xfrm rot="5400000">
            <a:off x="2120443" y="516219"/>
            <a:ext cx="424298" cy="1941034"/>
          </a:xfrm>
          <a:prstGeom prst="upDownArrow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6290564" y="1236468"/>
            <a:ext cx="553998" cy="2668959"/>
          </a:xfrm>
          <a:prstGeom prst="rect">
            <a:avLst/>
          </a:prstGeom>
          <a:noFill/>
          <a:ln>
            <a:solidFill>
              <a:sysClr val="windowText" lastClr="000000"/>
            </a:solidFill>
            <a:prstDash val="dash"/>
          </a:ln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市町村景観アドバイザー制度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市町村景観計画の協議・通知など</a:t>
            </a: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426627" y="1046700"/>
            <a:ext cx="530915" cy="2983113"/>
          </a:xfrm>
          <a:prstGeom prst="rect">
            <a:avLst/>
          </a:prstGeom>
          <a:solidFill>
            <a:srgbClr val="ED7D31">
              <a:lumMod val="40000"/>
              <a:lumOff val="60000"/>
            </a:srgbClr>
          </a:solidFill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景観配慮への働きかけ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（（景観部局による事前</a:t>
            </a:r>
            <a:r>
              <a:rPr kumimoji="0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相談）</a:t>
            </a:r>
            <a:endParaRPr kumimoji="0" lang="en-US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994886" y="1046798"/>
            <a:ext cx="369332" cy="2983016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大阪府公共事業景観形成指針の周知</a:t>
            </a:r>
          </a:p>
        </p:txBody>
      </p:sp>
      <p:sp>
        <p:nvSpPr>
          <p:cNvPr id="88" name="左矢印 87"/>
          <p:cNvSpPr/>
          <p:nvPr/>
        </p:nvSpPr>
        <p:spPr>
          <a:xfrm>
            <a:off x="1659711" y="1751286"/>
            <a:ext cx="434992" cy="450761"/>
          </a:xfrm>
          <a:prstGeom prst="leftArrow">
            <a:avLst/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1945757" y="827857"/>
            <a:ext cx="1069336" cy="3283688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0" name="右矢印 89"/>
          <p:cNvSpPr/>
          <p:nvPr/>
        </p:nvSpPr>
        <p:spPr>
          <a:xfrm>
            <a:off x="5933706" y="1268514"/>
            <a:ext cx="285812" cy="387808"/>
          </a:xfrm>
          <a:prstGeom prst="rightArrow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1" name="右矢印 90"/>
          <p:cNvSpPr/>
          <p:nvPr/>
        </p:nvSpPr>
        <p:spPr>
          <a:xfrm>
            <a:off x="5936624" y="2394974"/>
            <a:ext cx="291400" cy="488161"/>
          </a:xfrm>
          <a:prstGeom prst="rightArrow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443814" y="2282369"/>
            <a:ext cx="15843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景観形成の目標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の達成に向けた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公共事業の実施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7409421" y="1188407"/>
            <a:ext cx="1618750" cy="2853895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89749" y="789747"/>
            <a:ext cx="16987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府公共事業の構想</a:t>
            </a:r>
          </a:p>
        </p:txBody>
      </p:sp>
      <p:sp>
        <p:nvSpPr>
          <p:cNvPr id="95" name="右矢印 94"/>
          <p:cNvSpPr/>
          <p:nvPr/>
        </p:nvSpPr>
        <p:spPr>
          <a:xfrm>
            <a:off x="7064507" y="1965610"/>
            <a:ext cx="342952" cy="1304241"/>
          </a:xfrm>
          <a:prstGeom prst="rightArrow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77273" y="568647"/>
            <a:ext cx="6930961" cy="3584307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7352685" y="577679"/>
            <a:ext cx="1725946" cy="3575275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77272" y="517890"/>
            <a:ext cx="70670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ＭＳ Ｐゴシック" panose="020B0600070205080204" pitchFamily="50" charset="-128"/>
                <a:cs typeface="+mn-cs"/>
              </a:rPr>
              <a:t>Plan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7350724" y="509050"/>
            <a:ext cx="1729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ＭＳ Ｐゴシック" panose="020B0600070205080204" pitchFamily="50" charset="-128"/>
                <a:cs typeface="+mn-cs"/>
              </a:rPr>
              <a:t>D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ＭＳ Ｐゴシック" panose="020B0600070205080204" pitchFamily="50" charset="-128"/>
                <a:cs typeface="+mn-cs"/>
              </a:rPr>
              <a:t>o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303109" y="1190150"/>
            <a:ext cx="430887" cy="2921395"/>
          </a:xfrm>
          <a:prstGeom prst="rect">
            <a:avLst/>
          </a:prstGeom>
          <a:solidFill>
            <a:srgbClr val="FFC000">
              <a:lumMod val="60000"/>
              <a:lumOff val="40000"/>
            </a:srgbClr>
          </a:solidFill>
          <a:ln w="28575">
            <a:solidFill>
              <a:sysClr val="windowText" lastClr="000000"/>
            </a:solidFill>
          </a:ln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景観形成の目標等の設定</a:t>
            </a:r>
          </a:p>
        </p:txBody>
      </p:sp>
      <p:sp>
        <p:nvSpPr>
          <p:cNvPr id="101" name="正方形/長方形 100"/>
          <p:cNvSpPr/>
          <p:nvPr/>
        </p:nvSpPr>
        <p:spPr>
          <a:xfrm>
            <a:off x="3805042" y="1161076"/>
            <a:ext cx="3118838" cy="2881226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3803080" y="841948"/>
            <a:ext cx="3120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景観形成の目標に沿った計画・設計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956645" y="822088"/>
            <a:ext cx="1036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景観部局</a:t>
            </a:r>
          </a:p>
        </p:txBody>
      </p:sp>
      <p:sp>
        <p:nvSpPr>
          <p:cNvPr id="104" name="角丸四角形 103"/>
          <p:cNvSpPr/>
          <p:nvPr/>
        </p:nvSpPr>
        <p:spPr>
          <a:xfrm>
            <a:off x="3933723" y="3319552"/>
            <a:ext cx="1723495" cy="585875"/>
          </a:xfrm>
          <a:prstGeom prst="round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目標等を踏まえた事業の計画（事業部局内）</a:t>
            </a: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3670208" y="1264671"/>
            <a:ext cx="2236388" cy="92333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景観アドバイザー会議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（義務的）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670207" y="2232577"/>
            <a:ext cx="2236389" cy="89255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景観アドバイザー会議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（希望制）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431163" y="4276659"/>
            <a:ext cx="149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結果・対応等の報告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6" name="下矢印 115"/>
          <p:cNvSpPr/>
          <p:nvPr/>
        </p:nvSpPr>
        <p:spPr>
          <a:xfrm rot="10800000">
            <a:off x="284703" y="4152953"/>
            <a:ext cx="1166964" cy="587979"/>
          </a:xfrm>
          <a:prstGeom prst="downArrow">
            <a:avLst>
              <a:gd name="adj1" fmla="val 50000"/>
              <a:gd name="adj2" fmla="val 21870"/>
            </a:avLst>
          </a:prstGeom>
          <a:solidFill>
            <a:srgbClr val="ED7D31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7" name="下矢印 116"/>
          <p:cNvSpPr/>
          <p:nvPr/>
        </p:nvSpPr>
        <p:spPr>
          <a:xfrm rot="10800000">
            <a:off x="1826340" y="4152952"/>
            <a:ext cx="1166964" cy="587981"/>
          </a:xfrm>
          <a:prstGeom prst="downArrow">
            <a:avLst>
              <a:gd name="adj1" fmla="val 50000"/>
              <a:gd name="adj2" fmla="val 21870"/>
            </a:avLst>
          </a:prstGeom>
          <a:solidFill>
            <a:srgbClr val="ED7D31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8" name="右矢印 117"/>
          <p:cNvSpPr/>
          <p:nvPr/>
        </p:nvSpPr>
        <p:spPr>
          <a:xfrm rot="5400000">
            <a:off x="7979585" y="3948785"/>
            <a:ext cx="609110" cy="1017447"/>
          </a:xfrm>
          <a:prstGeom prst="rightArrow">
            <a:avLst>
              <a:gd name="adj1" fmla="val 50000"/>
              <a:gd name="adj2" fmla="val 28272"/>
            </a:avLst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7668561" y="4167767"/>
            <a:ext cx="1396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目標達成について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自己評価し報告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958257" y="4317156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景観部局の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技術の向上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62222" y="4291425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府事業の景観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配慮の底上げ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143508" y="13283"/>
            <a:ext cx="9000492" cy="481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u="sng" dirty="0" smtClean="0">
                <a:solidFill>
                  <a:prstClr val="black"/>
                </a:solidFill>
                <a:latin typeface="+mn-ea"/>
              </a:rPr>
              <a:t>公共事業ＰＤＣＡサイクル制度の全体像（案）</a:t>
            </a:r>
            <a:endParaRPr lang="en-US" altLang="ja-JP" sz="2000" b="1" u="sng" noProof="0" dirty="0" smtClean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72639" y="6587669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14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490400" y="564777"/>
            <a:ext cx="7993688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2">
              <a:lnSpc>
                <a:spcPct val="150000"/>
              </a:lnSpc>
            </a:pPr>
            <a:r>
              <a:rPr kumimoji="1" lang="ja-JP" altLang="en-US" b="1" dirty="0">
                <a:latin typeface="+mn-ea"/>
              </a:rPr>
              <a:t>■</a:t>
            </a:r>
            <a:r>
              <a:rPr kumimoji="1" lang="ja-JP" altLang="en-US" b="1" dirty="0" smtClean="0">
                <a:latin typeface="+mn-ea"/>
              </a:rPr>
              <a:t>モデル事業の計画敷地について</a:t>
            </a:r>
            <a:endParaRPr kumimoji="1" lang="en-US" altLang="ja-JP" b="1" dirty="0" smtClean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計画場所 </a:t>
            </a:r>
            <a:r>
              <a:rPr kumimoji="1" lang="ja-JP" altLang="en-US" dirty="0">
                <a:latin typeface="+mn-ea"/>
              </a:rPr>
              <a:t>： </a:t>
            </a:r>
            <a:r>
              <a:rPr kumimoji="1" lang="ja-JP" altLang="en-US" dirty="0" smtClean="0">
                <a:latin typeface="+mn-ea"/>
              </a:rPr>
              <a:t>富田林市大字甘南備</a:t>
            </a:r>
            <a:endParaRPr kumimoji="1" lang="en-US" altLang="ja-JP" dirty="0" smtClean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景観行政団体 ： </a:t>
            </a:r>
            <a:r>
              <a:rPr kumimoji="1" lang="ja-JP" altLang="en-US" dirty="0">
                <a:latin typeface="+mn-ea"/>
              </a:rPr>
              <a:t>大阪府</a:t>
            </a:r>
            <a:endParaRPr kumimoji="1" lang="en-US" altLang="ja-JP" dirty="0" smtClean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>
                <a:latin typeface="+mn-ea"/>
              </a:rPr>
              <a:t>適用</a:t>
            </a:r>
            <a:r>
              <a:rPr kumimoji="1" lang="ja-JP" altLang="en-US" smtClean="0">
                <a:latin typeface="+mn-ea"/>
              </a:rPr>
              <a:t>される</a:t>
            </a:r>
            <a:r>
              <a:rPr kumimoji="1" lang="ja-JP" altLang="en-US" dirty="0" smtClean="0">
                <a:latin typeface="+mn-ea"/>
              </a:rPr>
              <a:t>景観計画 ： 大阪府景観計画</a:t>
            </a:r>
            <a:endParaRPr kumimoji="1" lang="en-US" altLang="ja-JP" dirty="0" smtClean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景観計画における区域</a:t>
            </a:r>
            <a:r>
              <a:rPr kumimoji="1" lang="ja-JP" altLang="en-US" dirty="0">
                <a:latin typeface="+mn-ea"/>
              </a:rPr>
              <a:t>指定 ：金剛・和泉葛城山系区域に</a:t>
            </a:r>
            <a:r>
              <a:rPr kumimoji="1" lang="ja-JP" altLang="en-US" dirty="0" smtClean="0">
                <a:latin typeface="+mn-ea"/>
              </a:rPr>
              <a:t>指定</a:t>
            </a:r>
            <a:endParaRPr kumimoji="1" lang="en-US" altLang="ja-JP" b="1" dirty="0">
              <a:latin typeface="+mn-ea"/>
            </a:endParaRPr>
          </a:p>
          <a:p>
            <a:pPr marL="87312">
              <a:lnSpc>
                <a:spcPct val="150000"/>
              </a:lnSpc>
            </a:pPr>
            <a:endParaRPr kumimoji="1" lang="en-US" altLang="ja-JP" b="1" dirty="0" smtClean="0">
              <a:latin typeface="+mn-ea"/>
            </a:endParaRPr>
          </a:p>
          <a:p>
            <a:pPr marL="87312">
              <a:lnSpc>
                <a:spcPct val="150000"/>
              </a:lnSpc>
            </a:pPr>
            <a:r>
              <a:rPr kumimoji="1" lang="ja-JP" altLang="en-US" b="1" dirty="0">
                <a:latin typeface="+mn-ea"/>
              </a:rPr>
              <a:t>■</a:t>
            </a:r>
            <a:r>
              <a:rPr kumimoji="1" lang="ja-JP" altLang="en-US" b="1" dirty="0" smtClean="0">
                <a:latin typeface="+mn-ea"/>
              </a:rPr>
              <a:t>景観</a:t>
            </a:r>
            <a:r>
              <a:rPr kumimoji="1" lang="ja-JP" altLang="en-US" b="1" dirty="0">
                <a:latin typeface="+mn-ea"/>
              </a:rPr>
              <a:t>部局から事業部局へ渡したもの</a:t>
            </a:r>
            <a:endParaRPr kumimoji="1" lang="en-US" altLang="ja-JP" b="1" dirty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大阪府公共事業景観形成指針</a:t>
            </a:r>
            <a:endParaRPr kumimoji="1" lang="en-US" altLang="ja-JP" dirty="0" smtClean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大阪府景観計画</a:t>
            </a:r>
            <a:endParaRPr kumimoji="1" lang="en-US" altLang="ja-JP" dirty="0" smtClean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大阪府景観計画（概要版）</a:t>
            </a:r>
            <a:endParaRPr kumimoji="1" lang="en-US" altLang="ja-JP" dirty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景観形成ガイドライン</a:t>
            </a:r>
            <a:endParaRPr kumimoji="1" lang="en-US" altLang="ja-JP" dirty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大阪府景観色彩ガイドライン</a:t>
            </a:r>
            <a:endParaRPr kumimoji="1" lang="en-US" altLang="ja-JP" dirty="0">
              <a:latin typeface="+mn-ea"/>
            </a:endParaRPr>
          </a:p>
          <a:p>
            <a:pPr marL="363538" lvl="1" indent="-841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+mn-ea"/>
              </a:rPr>
              <a:t>景観形成の目標設定シート（案）（様式）</a:t>
            </a:r>
            <a:endParaRPr kumimoji="1" lang="en-US" altLang="ja-JP" dirty="0"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91508" y="537883"/>
            <a:ext cx="8366120" cy="588482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62266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43508" y="13283"/>
            <a:ext cx="9000492" cy="481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ja-JP" altLang="en-US" sz="2000" b="1" u="sng" noProof="0" dirty="0" smtClean="0">
                <a:solidFill>
                  <a:prstClr val="black"/>
                </a:solidFill>
                <a:latin typeface="+mn-ea"/>
              </a:rPr>
              <a:t>モデル事業の景観アドバイスについて</a:t>
            </a:r>
            <a:endParaRPr lang="en-US" altLang="ja-JP" sz="2000" b="1" u="sng" noProof="0" dirty="0" smtClean="0">
              <a:solidFill>
                <a:prstClr val="black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9373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4279</TotalTime>
  <Words>351</Words>
  <Application>Microsoft Office PowerPoint</Application>
  <PresentationFormat>画面に合わせる (4:3)</PresentationFormat>
  <Paragraphs>77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Meiryo UI</vt:lpstr>
      <vt:lpstr>ＭＳ Ｐゴシック</vt:lpstr>
      <vt:lpstr>游ゴシック</vt:lpstr>
      <vt:lpstr>Arial</vt:lpstr>
      <vt:lpstr>Arial Black</vt:lpstr>
      <vt:lpstr>Calibri</vt:lpstr>
      <vt:lpstr>Cambria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上田　真梨子</cp:lastModifiedBy>
  <cp:revision>1</cp:revision>
  <cp:lastPrinted>2019-09-12T06:38:09Z</cp:lastPrinted>
  <dcterms:created xsi:type="dcterms:W3CDTF">2018-12-04T04:57:03Z</dcterms:created>
  <dcterms:modified xsi:type="dcterms:W3CDTF">2019-10-18T00:44:31Z</dcterms:modified>
</cp:coreProperties>
</file>