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1" r:id="rId2"/>
    <p:sldId id="277" r:id="rId3"/>
    <p:sldId id="284" r:id="rId4"/>
    <p:sldId id="285" r:id="rId5"/>
    <p:sldId id="286" r:id="rId6"/>
    <p:sldId id="287" r:id="rId7"/>
    <p:sldId id="258" r:id="rId8"/>
    <p:sldId id="289" r:id="rId9"/>
    <p:sldId id="288" r:id="rId1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44" autoAdjust="0"/>
    <p:restoredTop sz="94660"/>
  </p:normalViewPr>
  <p:slideViewPr>
    <p:cSldViewPr>
      <p:cViewPr varScale="1">
        <p:scale>
          <a:sx n="70" d="100"/>
          <a:sy n="70" d="100"/>
        </p:scale>
        <p:origin x="10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C1D78F97-5D1B-4A42-8AC9-1B4DB28D5149}" type="datetimeFigureOut">
              <a:rPr kumimoji="1" lang="ja-JP" altLang="en-US" smtClean="0"/>
              <a:t>2019/7/23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990935D4-ED70-486E-9DDB-303544693F68}" type="slidenum">
              <a:rPr kumimoji="1" lang="ja-JP" altLang="en-US" smtClean="0"/>
              <a:t>‹#›</a:t>
            </a:fld>
            <a:endParaRPr kumimoji="1" lang="ja-JP" altLang="en-US"/>
          </a:p>
        </p:txBody>
      </p:sp>
    </p:spTree>
    <p:extLst>
      <p:ext uri="{BB962C8B-B14F-4D97-AF65-F5344CB8AC3E}">
        <p14:creationId xmlns:p14="http://schemas.microsoft.com/office/powerpoint/2010/main" val="40736216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0935D4-ED70-486E-9DDB-303544693F68}" type="slidenum">
              <a:rPr kumimoji="1" lang="ja-JP" altLang="en-US" smtClean="0"/>
              <a:t>2</a:t>
            </a:fld>
            <a:endParaRPr kumimoji="1" lang="ja-JP" altLang="en-US"/>
          </a:p>
        </p:txBody>
      </p:sp>
    </p:spTree>
    <p:extLst>
      <p:ext uri="{BB962C8B-B14F-4D97-AF65-F5344CB8AC3E}">
        <p14:creationId xmlns:p14="http://schemas.microsoft.com/office/powerpoint/2010/main" val="33605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0935D4-ED70-486E-9DDB-303544693F68}" type="slidenum">
              <a:rPr kumimoji="1" lang="ja-JP" altLang="en-US" smtClean="0"/>
              <a:t>8</a:t>
            </a:fld>
            <a:endParaRPr kumimoji="1" lang="ja-JP" altLang="en-US"/>
          </a:p>
        </p:txBody>
      </p:sp>
    </p:spTree>
    <p:extLst>
      <p:ext uri="{BB962C8B-B14F-4D97-AF65-F5344CB8AC3E}">
        <p14:creationId xmlns:p14="http://schemas.microsoft.com/office/powerpoint/2010/main" val="412240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CD74CB6-F202-4D2B-8B24-F1CD9DDB1F28}" type="datetime1">
              <a:rPr kumimoji="1" lang="ja-JP" altLang="en-US" smtClean="0"/>
              <a:t>2019/7/23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228443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C79DB94-7A94-4A2D-A583-E75B56EDCA9D}" type="datetime1">
              <a:rPr kumimoji="1" lang="ja-JP" altLang="en-US" smtClean="0"/>
              <a:t>2019/7/23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202857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A73E26D-09F2-40C3-889F-F8EF7C0D21EC}" type="datetime1">
              <a:rPr kumimoji="1" lang="ja-JP" altLang="en-US" smtClean="0"/>
              <a:t>2019/7/23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97974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1853B04-DB0E-4A09-8C8F-958820F4A43C}" type="datetime1">
              <a:rPr kumimoji="1" lang="ja-JP" altLang="en-US" smtClean="0"/>
              <a:t>2019/7/23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241913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A09F3AF-6F79-4D15-90BA-40C2FCD661C5}" type="datetime1">
              <a:rPr kumimoji="1" lang="ja-JP" altLang="en-US" smtClean="0"/>
              <a:t>2019/7/23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214259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F192D7A-77E0-4C84-9E14-1C3433EB78BF}" type="datetime1">
              <a:rPr kumimoji="1" lang="ja-JP" altLang="en-US" smtClean="0"/>
              <a:t>2019/7/23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41076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A32091A-DB02-49FA-BE8D-BAA607AC906B}" type="datetime1">
              <a:rPr kumimoji="1" lang="ja-JP" altLang="en-US" smtClean="0"/>
              <a:t>2019/7/23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57127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941E8C3-C76B-4295-91B5-66A69C9C51ED}" type="datetime1">
              <a:rPr kumimoji="1" lang="ja-JP" altLang="en-US" smtClean="0"/>
              <a:t>2019/7/23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207361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7DDF77-99B2-410C-A88A-8879D1E06C54}" type="datetime1">
              <a:rPr kumimoji="1" lang="ja-JP" altLang="en-US" smtClean="0"/>
              <a:t>2019/7/23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45693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DBD3A9-1571-4CA5-A993-09470E1FA9C9}" type="datetime1">
              <a:rPr kumimoji="1" lang="ja-JP" altLang="en-US" smtClean="0"/>
              <a:t>2019/7/23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186639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223C30-BE65-4CC0-8B95-3BC60DF541AE}" type="datetime1">
              <a:rPr kumimoji="1" lang="ja-JP" altLang="en-US" smtClean="0"/>
              <a:t>2019/7/23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192791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8ECDE-EA17-4CE6-92EF-95A3D21A0C4C}" type="datetime1">
              <a:rPr kumimoji="1" lang="ja-JP" altLang="en-US" smtClean="0"/>
              <a:t>2019/7/23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B2AA0-22F6-4977-B4AB-6397E15C0039}" type="slidenum">
              <a:rPr kumimoji="1" lang="ja-JP" altLang="en-US" smtClean="0"/>
              <a:t>‹#›</a:t>
            </a:fld>
            <a:endParaRPr kumimoji="1" lang="ja-JP" altLang="en-US"/>
          </a:p>
        </p:txBody>
      </p:sp>
    </p:spTree>
    <p:extLst>
      <p:ext uri="{BB962C8B-B14F-4D97-AF65-F5344CB8AC3E}">
        <p14:creationId xmlns:p14="http://schemas.microsoft.com/office/powerpoint/2010/main" val="13540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6329"/>
            <a:ext cx="9144000" cy="6359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ビュースポットおおさか選定の流れ</a:t>
            </a:r>
            <a:endPar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689954" y="105975"/>
            <a:ext cx="1200691" cy="400110"/>
          </a:xfrm>
          <a:prstGeom prst="rect">
            <a:avLst/>
          </a:prstGeom>
          <a:solidFill>
            <a:schemeClr val="bg1"/>
          </a:solidFill>
          <a:ln w="19050">
            <a:solidFill>
              <a:schemeClr val="tx1"/>
            </a:solidFill>
          </a:ln>
        </p:spPr>
        <p:txBody>
          <a:bodyPr wrap="square" rtlCol="0">
            <a:spAutoFit/>
          </a:bodyPr>
          <a:lstStyle/>
          <a:p>
            <a:pPr lvl="0" algn="ctr"/>
            <a:r>
              <a:rPr kumimoji="1" lang="ja-JP" altLang="en-US" sz="2000" dirty="0" smtClean="0">
                <a:solidFill>
                  <a:prstClr val="black"/>
                </a:solidFill>
                <a:latin typeface="ＭＳ Ｐゴシック" panose="020B0600070205080204" pitchFamily="50" charset="-128"/>
              </a:rPr>
              <a:t>資料１</a:t>
            </a:r>
            <a:endParaRPr kumimoji="1" lang="en-US" altLang="ja-JP" sz="2000" dirty="0">
              <a:solidFill>
                <a:prstClr val="black"/>
              </a:solidFill>
              <a:latin typeface="ＭＳ Ｐゴシック" panose="020B0600070205080204" pitchFamily="50" charset="-128"/>
            </a:endParaRPr>
          </a:p>
        </p:txBody>
      </p:sp>
      <p:sp>
        <p:nvSpPr>
          <p:cNvPr id="13" name="テキスト ボックス 12"/>
          <p:cNvSpPr txBox="1"/>
          <p:nvPr/>
        </p:nvSpPr>
        <p:spPr>
          <a:xfrm>
            <a:off x="1686437" y="2728250"/>
            <a:ext cx="5771132" cy="584775"/>
          </a:xfrm>
          <a:prstGeom prst="rect">
            <a:avLst/>
          </a:prstGeom>
          <a:noFill/>
        </p:spPr>
        <p:txBody>
          <a:bodyPr wrap="none" rtlCol="0">
            <a:spAutoFit/>
          </a:bodyPr>
          <a:lstStyle/>
          <a:p>
            <a:pPr algn="ctr"/>
            <a:r>
              <a:rPr lang="ja-JP" altLang="en-US" sz="3200" b="1" dirty="0" smtClean="0">
                <a:latin typeface="Meiryo UI" panose="020B0604030504040204" pitchFamily="50" charset="-128"/>
                <a:ea typeface="Meiryo UI" panose="020B0604030504040204" pitchFamily="50" charset="-128"/>
              </a:rPr>
              <a:t>ビュースポットおおさか選定の流れ</a:t>
            </a:r>
            <a:endParaRPr kumimoji="1" lang="en-US" altLang="ja-JP" sz="3200" b="1"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1</a:t>
            </a:fld>
            <a:endParaRPr kumimoji="1" lang="ja-JP" altLang="en-US"/>
          </a:p>
        </p:txBody>
      </p:sp>
    </p:spTree>
    <p:extLst>
      <p:ext uri="{BB962C8B-B14F-4D97-AF65-F5344CB8AC3E}">
        <p14:creationId xmlns:p14="http://schemas.microsoft.com/office/powerpoint/2010/main" val="3373140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78534" y="148734"/>
            <a:ext cx="6364285" cy="400110"/>
          </a:xfrm>
          <a:prstGeom prst="rect">
            <a:avLst/>
          </a:prstGeom>
          <a:noFill/>
        </p:spPr>
        <p:txBody>
          <a:bodyPr wrap="square" rtlCol="0">
            <a:spAutoFit/>
          </a:bodyPr>
          <a:lstStyle/>
          <a:p>
            <a:r>
              <a:rPr lang="ja-JP" altLang="en-US" sz="2000" b="1" u="sng" dirty="0" smtClean="0"/>
              <a:t>第１回ビュースポット</a:t>
            </a:r>
            <a:r>
              <a:rPr lang="ja-JP" altLang="en-US" sz="2000" b="1" u="sng" dirty="0"/>
              <a:t>おおさか選定の流れ</a:t>
            </a:r>
          </a:p>
        </p:txBody>
      </p:sp>
      <p:graphicFrame>
        <p:nvGraphicFramePr>
          <p:cNvPr id="44" name="表 43"/>
          <p:cNvGraphicFramePr>
            <a:graphicFrameLocks noGrp="1"/>
          </p:cNvGraphicFramePr>
          <p:nvPr>
            <p:extLst>
              <p:ext uri="{D42A27DB-BD31-4B8C-83A1-F6EECF244321}">
                <p14:modId xmlns:p14="http://schemas.microsoft.com/office/powerpoint/2010/main" val="988560658"/>
              </p:ext>
            </p:extLst>
          </p:nvPr>
        </p:nvGraphicFramePr>
        <p:xfrm>
          <a:off x="323528" y="725800"/>
          <a:ext cx="8568954" cy="5727536"/>
        </p:xfrm>
        <a:graphic>
          <a:graphicData uri="http://schemas.openxmlformats.org/drawingml/2006/table">
            <a:tbl>
              <a:tblPr firstRow="1" bandRow="1"/>
              <a:tblGrid>
                <a:gridCol w="1584176">
                  <a:extLst>
                    <a:ext uri="{9D8B030D-6E8A-4147-A177-3AD203B41FA5}">
                      <a16:colId xmlns:a16="http://schemas.microsoft.com/office/drawing/2014/main" val="1321377137"/>
                    </a:ext>
                  </a:extLst>
                </a:gridCol>
                <a:gridCol w="6984778">
                  <a:extLst>
                    <a:ext uri="{9D8B030D-6E8A-4147-A177-3AD203B41FA5}">
                      <a16:colId xmlns:a16="http://schemas.microsoft.com/office/drawing/2014/main" val="3431430737"/>
                    </a:ext>
                  </a:extLst>
                </a:gridCol>
              </a:tblGrid>
              <a:tr h="432048">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1400" kern="0" noProof="0" dirty="0" smtClean="0">
                          <a:solidFill>
                            <a:prstClr val="black"/>
                          </a:solidFill>
                        </a:rPr>
                        <a:t>応募</a:t>
                      </a:r>
                      <a:endParaRPr kumimoji="0" lang="ja-JP" altLang="en-US" sz="1400" b="0" i="0" u="none" strike="noStrike" kern="0" cap="none" spc="0" normalizeH="0" baseline="0" noProof="0" dirty="0" smtClean="0">
                        <a:ln>
                          <a:noFill/>
                        </a:ln>
                        <a:solidFill>
                          <a:prstClr val="black"/>
                        </a:solidFill>
                        <a:effectLst/>
                        <a:uLnTx/>
                        <a:uFillTx/>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altLang="ja-JP" sz="1400" dirty="0" smtClean="0">
                          <a:solidFill>
                            <a:prstClr val="black"/>
                          </a:solidFill>
                          <a:latin typeface="ＭＳ Ｐゴシック" panose="020B0600070205080204" pitchFamily="50" charset="-128"/>
                        </a:rPr>
                        <a:t>2019</a:t>
                      </a:r>
                      <a:r>
                        <a:rPr lang="ja-JP" altLang="en-US" sz="1400" dirty="0" smtClean="0">
                          <a:solidFill>
                            <a:prstClr val="black"/>
                          </a:solidFill>
                          <a:latin typeface="ＭＳ Ｐゴシック" panose="020B0600070205080204" pitchFamily="50" charset="-128"/>
                        </a:rPr>
                        <a:t>年</a:t>
                      </a:r>
                      <a:r>
                        <a:rPr lang="en-US" altLang="ja-JP" sz="1400" dirty="0" smtClean="0">
                          <a:solidFill>
                            <a:prstClr val="black"/>
                          </a:solidFill>
                          <a:latin typeface="ＭＳ Ｐゴシック" panose="020B0600070205080204" pitchFamily="50" charset="-128"/>
                        </a:rPr>
                        <a:t>2</a:t>
                      </a:r>
                      <a:r>
                        <a:rPr lang="ja-JP" altLang="en-US" sz="1400" dirty="0" smtClean="0">
                          <a:solidFill>
                            <a:prstClr val="black"/>
                          </a:solidFill>
                          <a:latin typeface="ＭＳ Ｐゴシック" panose="020B0600070205080204" pitchFamily="50" charset="-128"/>
                        </a:rPr>
                        <a:t>月</a:t>
                      </a:r>
                      <a:r>
                        <a:rPr lang="en-US" altLang="ja-JP" sz="1400" dirty="0" smtClean="0">
                          <a:solidFill>
                            <a:prstClr val="black"/>
                          </a:solidFill>
                          <a:latin typeface="ＭＳ Ｐゴシック" panose="020B0600070205080204" pitchFamily="50" charset="-128"/>
                        </a:rPr>
                        <a:t>18</a:t>
                      </a:r>
                      <a:r>
                        <a:rPr lang="ja-JP" altLang="en-US" sz="1400" dirty="0" smtClean="0">
                          <a:solidFill>
                            <a:prstClr val="black"/>
                          </a:solidFill>
                          <a:latin typeface="ＭＳ Ｐゴシック" panose="020B0600070205080204" pitchFamily="50" charset="-128"/>
                        </a:rPr>
                        <a:t>日（月曜日）から</a:t>
                      </a:r>
                      <a:r>
                        <a:rPr lang="en-US" altLang="ja-JP" sz="1400" dirty="0" smtClean="0">
                          <a:solidFill>
                            <a:prstClr val="black"/>
                          </a:solidFill>
                          <a:latin typeface="ＭＳ Ｐゴシック" panose="020B0600070205080204" pitchFamily="50" charset="-128"/>
                        </a:rPr>
                        <a:t>5</a:t>
                      </a:r>
                      <a:r>
                        <a:rPr lang="ja-JP" altLang="en-US" sz="1400" dirty="0" smtClean="0">
                          <a:solidFill>
                            <a:prstClr val="black"/>
                          </a:solidFill>
                          <a:latin typeface="ＭＳ Ｐゴシック" panose="020B0600070205080204" pitchFamily="50" charset="-128"/>
                        </a:rPr>
                        <a:t>月</a:t>
                      </a:r>
                      <a:r>
                        <a:rPr lang="en-US" altLang="ja-JP" sz="1400" dirty="0" smtClean="0">
                          <a:solidFill>
                            <a:prstClr val="black"/>
                          </a:solidFill>
                          <a:latin typeface="ＭＳ Ｐゴシック" panose="020B0600070205080204" pitchFamily="50" charset="-128"/>
                        </a:rPr>
                        <a:t>17</a:t>
                      </a:r>
                      <a:r>
                        <a:rPr lang="ja-JP" altLang="en-US" sz="1400" dirty="0" smtClean="0">
                          <a:solidFill>
                            <a:prstClr val="black"/>
                          </a:solidFill>
                          <a:latin typeface="ＭＳ Ｐゴシック" panose="020B0600070205080204" pitchFamily="50" charset="-128"/>
                        </a:rPr>
                        <a:t>日（金曜日） </a:t>
                      </a:r>
                      <a:r>
                        <a:rPr kumimoji="0" lang="ja-JP" altLang="en-US" sz="1400" kern="0" dirty="0" smtClean="0">
                          <a:solidFill>
                            <a:prstClr val="black"/>
                          </a:solidFill>
                        </a:rPr>
                        <a:t>まで　　　　　　</a:t>
                      </a:r>
                      <a:r>
                        <a:rPr kumimoji="0" lang="ja-JP" altLang="en-US" sz="1400" b="1" kern="0" dirty="0" smtClean="0">
                          <a:solidFill>
                            <a:prstClr val="black"/>
                          </a:solidFill>
                        </a:rPr>
                        <a:t>⇒</a:t>
                      </a:r>
                      <a:r>
                        <a:rPr kumimoji="0" lang="ja-JP" altLang="en-US" sz="1400" b="1" u="sng" kern="0" dirty="0" smtClean="0">
                          <a:solidFill>
                            <a:prstClr val="black"/>
                          </a:solidFill>
                        </a:rPr>
                        <a:t>応募状況</a:t>
                      </a:r>
                      <a:endParaRPr kumimoji="1" lang="ja-JP" altLang="en-US" sz="1400" b="1" u="sng" dirty="0" smtClean="0">
                        <a:latin typeface="ＭＳ Ｐゴシック" panose="020B060007020508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9450378"/>
                  </a:ext>
                </a:extLst>
              </a:tr>
              <a:tr h="155803">
                <a:tc>
                  <a:txBody>
                    <a:bodyPr/>
                    <a:lstStyle/>
                    <a:p>
                      <a:pPr algn="ctr">
                        <a:lnSpc>
                          <a:spcPts val="1500"/>
                        </a:lnSpc>
                      </a:pPr>
                      <a:endParaRPr kumimoji="1" lang="ja-JP" altLang="en-US" sz="600" b="1" u="sng" dirty="0" smtClean="0">
                        <a:latin typeface="ＭＳ Ｐゴシック" panose="020B0600070205080204" pitchFamily="50" charset="-128"/>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03638454"/>
                  </a:ext>
                </a:extLst>
              </a:tr>
              <a:tr h="432048">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1400" kern="0" dirty="0" smtClean="0">
                          <a:solidFill>
                            <a:prstClr val="black"/>
                          </a:solidFill>
                        </a:rPr>
                        <a:t>事務局整理</a:t>
                      </a:r>
                      <a:endParaRPr kumimoji="1" lang="ja-JP" altLang="en-US" sz="1400" b="1" u="sng" dirty="0" smtClean="0">
                        <a:latin typeface="ＭＳ Ｐゴシック" panose="020B060007020508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lnSpc>
                          <a:spcPts val="1500"/>
                        </a:lnSpc>
                      </a:pPr>
                      <a:r>
                        <a:rPr kumimoji="1" lang="ja-JP" altLang="en-US" sz="1400" b="0" dirty="0" smtClean="0">
                          <a:latin typeface="ＭＳ Ｐゴシック" panose="020B0600070205080204" pitchFamily="50" charset="-128"/>
                          <a:ea typeface="+mn-ea"/>
                        </a:rPr>
                        <a:t>事務局での事前整理（市町村への照会、除外物件の整理）　　</a:t>
                      </a:r>
                      <a:r>
                        <a:rPr kumimoji="1" lang="ja-JP" altLang="en-US" sz="1400" b="1" u="none" dirty="0" smtClean="0">
                          <a:latin typeface="ＭＳ Ｐゴシック" panose="020B0600070205080204" pitchFamily="50" charset="-128"/>
                          <a:ea typeface="+mn-ea"/>
                        </a:rPr>
                        <a:t>⇒</a:t>
                      </a:r>
                      <a:r>
                        <a:rPr kumimoji="1" lang="ja-JP" altLang="en-US" sz="1400" b="1" u="sng" dirty="0" smtClean="0">
                          <a:latin typeface="ＭＳ Ｐゴシック" panose="020B0600070205080204" pitchFamily="50" charset="-128"/>
                          <a:ea typeface="+mn-ea"/>
                        </a:rPr>
                        <a:t>除外物件の整理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43248280"/>
                  </a:ext>
                </a:extLst>
              </a:tr>
              <a:tr h="16683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lnSpc>
                          <a:spcPts val="1500"/>
                        </a:lnSpc>
                      </a:pPr>
                      <a:endParaRPr kumimoji="1" lang="ja-JP" altLang="en-US" sz="700" b="1" u="sng" dirty="0" smtClean="0">
                        <a:latin typeface="ＭＳ Ｐゴシック" panose="020B0600070205080204" pitchFamily="50" charset="-128"/>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14581825"/>
                  </a:ext>
                </a:extLst>
              </a:tr>
              <a:tr h="46282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rPr>
                        <a:t>部会委員</a:t>
                      </a:r>
                      <a:r>
                        <a:rPr kumimoji="0" lang="ja-JP" altLang="en-US" sz="1400" kern="0" dirty="0" smtClean="0">
                          <a:solidFill>
                            <a:prstClr val="black"/>
                          </a:solidFill>
                        </a:rPr>
                        <a:t>の決定</a:t>
                      </a:r>
                      <a:endParaRPr kumimoji="1" lang="ja-JP" altLang="en-US" sz="1400" b="0" dirty="0" smtClean="0">
                        <a:latin typeface="ＭＳ Ｐゴシック" panose="020B060007020508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dirty="0" smtClean="0">
                          <a:latin typeface="ＭＳ Ｐゴシック" panose="020B0600070205080204" pitchFamily="50" charset="-128"/>
                          <a:ea typeface="+mn-ea"/>
                        </a:rPr>
                        <a:t>第１回景観審議会（</a:t>
                      </a:r>
                      <a:r>
                        <a:rPr kumimoji="1" lang="en-US" altLang="ja-JP" sz="1400" b="0" dirty="0" smtClean="0">
                          <a:latin typeface="ＭＳ Ｐゴシック" panose="020B0600070205080204" pitchFamily="50" charset="-128"/>
                          <a:ea typeface="+mn-ea"/>
                        </a:rPr>
                        <a:t>7/4</a:t>
                      </a:r>
                      <a:r>
                        <a:rPr kumimoji="1" lang="ja-JP" altLang="en-US" sz="1400" b="0" dirty="0" smtClean="0">
                          <a:latin typeface="ＭＳ Ｐゴシック" panose="020B0600070205080204" pitchFamily="50" charset="-128"/>
                          <a:ea typeface="+mn-ea"/>
                        </a:rPr>
                        <a:t>）において景観ビジョン推進部会委員を決定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34377757"/>
                  </a:ext>
                </a:extLst>
              </a:tr>
              <a:tr h="285348">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lnSpc>
                          <a:spcPts val="1500"/>
                        </a:lnSpc>
                      </a:pPr>
                      <a:endParaRPr kumimoji="1" lang="ja-JP" altLang="en-US" sz="800" b="1" u="sng" dirty="0" smtClean="0">
                        <a:latin typeface="ＭＳ Ｐゴシック" panose="020B0600070205080204" pitchFamily="50" charset="-128"/>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45293287"/>
                  </a:ext>
                </a:extLst>
              </a:tr>
              <a:tr h="48815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ctr" latinLnBrk="0" hangingPunct="1">
                        <a:lnSpc>
                          <a:spcPts val="1500"/>
                        </a:lnSpc>
                        <a:spcBef>
                          <a:spcPts val="0"/>
                        </a:spcBef>
                        <a:spcAft>
                          <a:spcPts val="0"/>
                        </a:spcAft>
                        <a:buClrTx/>
                        <a:buSzTx/>
                        <a:buFontTx/>
                        <a:buNone/>
                        <a:tabLst/>
                        <a:defRPr/>
                      </a:pPr>
                      <a:r>
                        <a:rPr kumimoji="0" lang="ja-JP" altLang="en-US" sz="1400" kern="0" dirty="0" smtClean="0">
                          <a:solidFill>
                            <a:prstClr val="black"/>
                          </a:solidFill>
                        </a:rPr>
                        <a:t>事前審査</a:t>
                      </a:r>
                      <a:endParaRPr kumimoji="1" lang="ja-JP" altLang="en-US" sz="1400" b="1"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0" dirty="0" smtClean="0">
                          <a:latin typeface="ＭＳ Ｐゴシック" panose="020B0600070205080204" pitchFamily="50" charset="-128"/>
                          <a:ea typeface="+mn-ea"/>
                        </a:rPr>
                        <a:t>部会委員に事前審査資料を送付</a:t>
                      </a:r>
                    </a:p>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各委員が１位から</a:t>
                      </a:r>
                      <a:r>
                        <a:rPr kumimoji="1" lang="en-US" altLang="ja-JP"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10</a:t>
                      </a: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位まで点数付け（１位</a:t>
                      </a:r>
                      <a:r>
                        <a:rPr kumimoji="1" lang="en-US" altLang="ja-JP"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10</a:t>
                      </a: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点、２位９点・・・</a:t>
                      </a:r>
                      <a:r>
                        <a:rPr kumimoji="1" lang="en-US" altLang="ja-JP"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10</a:t>
                      </a: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位１点）をした上で推薦</a:t>
                      </a:r>
                      <a:endParaRPr kumimoji="1" lang="ja-JP" altLang="en-US" sz="1400" b="1"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846751884"/>
                  </a:ext>
                </a:extLst>
              </a:tr>
              <a:tr h="2762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89993667"/>
                  </a:ext>
                </a:extLst>
              </a:tr>
              <a:tr h="459638">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kern="0" dirty="0" smtClean="0">
                          <a:solidFill>
                            <a:prstClr val="black"/>
                          </a:solidFill>
                        </a:rPr>
                        <a:t>管理者情報等に</a:t>
                      </a:r>
                      <a:endParaRPr kumimoji="0" lang="en-US" altLang="ja-JP" sz="1400" kern="0" dirty="0" smtClean="0">
                        <a:solidFill>
                          <a:prstClr val="black"/>
                        </a:solidFill>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rPr>
                        <a:t>かかる事前調査</a:t>
                      </a:r>
                      <a:endParaRPr kumimoji="1" lang="ja-JP" altLang="en-US" sz="14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各委員から推薦のあったビュースポットに</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ついて管理者情報</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等を調査し、スポット別シートに追記</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4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管理者情報等にかかる事前調査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4834396"/>
                  </a:ext>
                </a:extLst>
              </a:tr>
              <a:tr h="149671">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9878140"/>
                  </a:ext>
                </a:extLst>
              </a:tr>
              <a:tr h="44191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ja-JP" altLang="en-US" sz="1800" b="1" kern="0" dirty="0" smtClean="0">
                          <a:solidFill>
                            <a:prstClr val="black"/>
                          </a:solidFill>
                        </a:rPr>
                        <a:t>選定</a:t>
                      </a:r>
                      <a:endPar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第１回景観ビジョン推進部会</a:t>
                      </a:r>
                    </a:p>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・ビュースポットの選定（</a:t>
                      </a:r>
                      <a:r>
                        <a:rPr kumimoji="1" lang="en-US" altLang="ja-JP"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20</a:t>
                      </a: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件程度）</a:t>
                      </a:r>
                      <a:endPar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85387439"/>
                  </a:ext>
                </a:extLst>
              </a:tr>
              <a:tr h="0">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88777604"/>
                  </a:ext>
                </a:extLst>
              </a:tr>
              <a:tr h="471680">
                <a:tc>
                  <a:txBody>
                    <a:bodyPr/>
                    <a:lstStyle/>
                    <a:p>
                      <a:pPr marL="0" marR="0" lvl="0" indent="0" algn="ctr" defTabSz="914400" rtl="0" eaLnBrk="1" fontAlgn="ctr" latinLnBrk="0" hangingPunct="1">
                        <a:lnSpc>
                          <a:spcPts val="15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rPr>
                        <a:t>最終確認</a:t>
                      </a:r>
                      <a:endParaRPr kumimoji="1" lang="ja-JP" altLang="en-US" sz="1400" b="1" i="0" u="sng"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第１回景観ビジョン推進部会で選定されたビュースポットについて最終確認（必要に応じ現地確認）　　　　　　　　　　　　　　　　　　　</a:t>
                      </a:r>
                      <a:r>
                        <a:rPr kumimoji="1" lang="ja-JP" altLang="en-US" sz="1400" b="1"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a:t>
                      </a:r>
                      <a:r>
                        <a:rPr kumimoji="1" lang="ja-JP" altLang="en-US" sz="1400" b="1" i="0" u="sng"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公表・情報発信にあたっての最終確認・情報収集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4150210864"/>
                  </a:ext>
                </a:extLst>
              </a:tr>
              <a:tr h="2762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27786501"/>
                  </a:ext>
                </a:extLst>
              </a:tr>
              <a:tr h="46842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ctr" latinLnBrk="0" hangingPunct="1">
                        <a:lnSpc>
                          <a:spcPts val="1500"/>
                        </a:lnSpc>
                        <a:spcBef>
                          <a:spcPts val="0"/>
                        </a:spcBef>
                        <a:spcAft>
                          <a:spcPts val="0"/>
                        </a:spcAft>
                        <a:buClrTx/>
                        <a:buSzTx/>
                        <a:buFontTx/>
                        <a:buNone/>
                        <a:tabLst/>
                        <a:defRPr/>
                      </a:pPr>
                      <a:r>
                        <a:rPr kumimoji="0" lang="ja-JP" altLang="en-US" sz="1400" kern="0" noProof="0" dirty="0" smtClean="0">
                          <a:solidFill>
                            <a:prstClr val="black"/>
                          </a:solidFill>
                        </a:rPr>
                        <a:t>公表</a:t>
                      </a:r>
                      <a:endPar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最終確認を行ったビュースポットについて、大阪府ＨＰにて公表</a:t>
                      </a:r>
                      <a:endParaRPr kumimoji="1" lang="en-US" altLang="ja-JP"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endParaRPr>
                    </a:p>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併せて、インスタグラムでも発信</a:t>
                      </a:r>
                      <a:endPar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3950049331"/>
                  </a:ext>
                </a:extLst>
              </a:tr>
            </a:tbl>
          </a:graphicData>
        </a:graphic>
      </p:graphicFrame>
      <p:sp>
        <p:nvSpPr>
          <p:cNvPr id="4" name="二等辺三角形 3"/>
          <p:cNvSpPr/>
          <p:nvPr/>
        </p:nvSpPr>
        <p:spPr>
          <a:xfrm rot="10800000">
            <a:off x="971601" y="1268760"/>
            <a:ext cx="324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rot="10800000">
            <a:off x="971601" y="1988840"/>
            <a:ext cx="324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10800000">
            <a:off x="971601" y="2728874"/>
            <a:ext cx="324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p:cNvSpPr/>
          <p:nvPr/>
        </p:nvSpPr>
        <p:spPr>
          <a:xfrm rot="10800000">
            <a:off x="971600" y="3501008"/>
            <a:ext cx="324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rot="10800000">
            <a:off x="971600" y="4316846"/>
            <a:ext cx="324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10800000">
            <a:off x="971600" y="5036926"/>
            <a:ext cx="324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二等辺三角形 47"/>
          <p:cNvSpPr/>
          <p:nvPr/>
        </p:nvSpPr>
        <p:spPr>
          <a:xfrm rot="10800000">
            <a:off x="971600" y="5792234"/>
            <a:ext cx="324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FAB2AA0-22F6-4977-B4AB-6397E15C0039}" type="slidenum">
              <a:rPr kumimoji="1" lang="ja-JP" altLang="en-US" smtClean="0"/>
              <a:t>2</a:t>
            </a:fld>
            <a:endParaRPr kumimoji="1" lang="ja-JP" altLang="en-US"/>
          </a:p>
        </p:txBody>
      </p:sp>
    </p:spTree>
    <p:extLst>
      <p:ext uri="{BB962C8B-B14F-4D97-AF65-F5344CB8AC3E}">
        <p14:creationId xmlns:p14="http://schemas.microsoft.com/office/powerpoint/2010/main" val="826011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8602" y="691085"/>
            <a:ext cx="8326796" cy="1910779"/>
          </a:xfrm>
          <a:prstGeom prst="rect">
            <a:avLst/>
          </a:prstGeom>
          <a:noFill/>
          <a:ln w="12700">
            <a:solidFill>
              <a:schemeClr val="tx1"/>
            </a:solidFill>
          </a:ln>
        </p:spPr>
        <p:txBody>
          <a:bodyPr wrap="square" rtlCol="0">
            <a:spAutoFit/>
          </a:bodyPr>
          <a:lstStyle/>
          <a:p>
            <a:pPr lvl="0">
              <a:lnSpc>
                <a:spcPct val="150000"/>
              </a:lnSpc>
            </a:pPr>
            <a:r>
              <a:rPr kumimoji="1" lang="ja-JP" altLang="en-US" sz="1600" b="1" dirty="0">
                <a:solidFill>
                  <a:prstClr val="black"/>
                </a:solidFill>
                <a:latin typeface="ＭＳ Ｐゴシック" panose="020B0600070205080204" pitchFamily="50" charset="-128"/>
              </a:rPr>
              <a:t>１</a:t>
            </a:r>
            <a:r>
              <a:rPr kumimoji="1" lang="ja-JP" altLang="en-US" sz="1600" b="1" dirty="0" smtClean="0">
                <a:solidFill>
                  <a:prstClr val="black"/>
                </a:solidFill>
                <a:latin typeface="ＭＳ Ｐゴシック" panose="020B0600070205080204" pitchFamily="50" charset="-128"/>
              </a:rPr>
              <a:t>．募集</a:t>
            </a:r>
            <a:r>
              <a:rPr kumimoji="1" lang="ja-JP" altLang="en-US" sz="1600" b="1" dirty="0">
                <a:solidFill>
                  <a:prstClr val="black"/>
                </a:solidFill>
                <a:latin typeface="ＭＳ Ｐゴシック" panose="020B0600070205080204" pitchFamily="50" charset="-128"/>
              </a:rPr>
              <a:t>するビュースポット</a:t>
            </a:r>
            <a:endParaRPr kumimoji="1" lang="ja-JP" altLang="en-US" sz="1600" b="1" dirty="0" smtClean="0">
              <a:solidFill>
                <a:prstClr val="black"/>
              </a:solidFill>
              <a:latin typeface="ＭＳ Ｐゴシック" panose="020B0600070205080204" pitchFamily="50" charset="-128"/>
            </a:endParaRPr>
          </a:p>
          <a:p>
            <a:pPr marL="361950" lvl="0" indent="-190500">
              <a:lnSpc>
                <a:spcPts val="25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まちなみ、建物、道路、橋などの</a:t>
            </a:r>
            <a:r>
              <a:rPr kumimoji="1" lang="ja-JP" altLang="en-US" sz="1600" dirty="0" smtClean="0">
                <a:solidFill>
                  <a:prstClr val="black"/>
                </a:solidFill>
                <a:latin typeface="ＭＳ Ｐゴシック" panose="020B0600070205080204" pitchFamily="50" charset="-128"/>
              </a:rPr>
              <a:t>建造物や、</a:t>
            </a:r>
            <a:r>
              <a:rPr kumimoji="1" lang="ja-JP" altLang="en-US" sz="1600" dirty="0">
                <a:solidFill>
                  <a:prstClr val="black"/>
                </a:solidFill>
                <a:latin typeface="ＭＳ Ｐゴシック" panose="020B0600070205080204" pitchFamily="50" charset="-128"/>
              </a:rPr>
              <a:t>海、山、川、樹木などの自然と</a:t>
            </a:r>
            <a:r>
              <a:rPr kumimoji="1" lang="ja-JP" altLang="en-US" sz="1600" dirty="0" smtClean="0">
                <a:solidFill>
                  <a:prstClr val="black"/>
                </a:solidFill>
                <a:latin typeface="ＭＳ Ｐゴシック" panose="020B0600070205080204" pitchFamily="50" charset="-128"/>
              </a:rPr>
              <a:t>いった、様々</a:t>
            </a:r>
            <a:r>
              <a:rPr kumimoji="1" lang="ja-JP" altLang="en-US" sz="1600" dirty="0">
                <a:solidFill>
                  <a:prstClr val="black"/>
                </a:solidFill>
                <a:latin typeface="ＭＳ Ｐゴシック" panose="020B0600070205080204" pitchFamily="50" charset="-128"/>
              </a:rPr>
              <a:t>な景観資源を美しく眺めることができる場所のうち、下記の要件にあてはまるもの</a:t>
            </a:r>
            <a:r>
              <a:rPr kumimoji="1" lang="ja-JP" altLang="en-US" sz="1600" dirty="0" smtClean="0">
                <a:solidFill>
                  <a:prstClr val="black"/>
                </a:solidFill>
                <a:latin typeface="ＭＳ Ｐゴシック" panose="020B0600070205080204" pitchFamily="50" charset="-128"/>
              </a:rPr>
              <a:t>を募集</a:t>
            </a:r>
            <a:endParaRPr kumimoji="1" lang="en-US" altLang="ja-JP" sz="1600" dirty="0" smtClean="0">
              <a:solidFill>
                <a:prstClr val="black"/>
              </a:solidFill>
              <a:latin typeface="ＭＳ Ｐゴシック" panose="020B0600070205080204" pitchFamily="50" charset="-128"/>
            </a:endParaRPr>
          </a:p>
          <a:p>
            <a:pPr marL="171450" lvl="0">
              <a:lnSpc>
                <a:spcPts val="2100"/>
              </a:lnSpc>
            </a:pPr>
            <a:r>
              <a:rPr kumimoji="1" lang="ja-JP" altLang="en-US" sz="1600" dirty="0">
                <a:solidFill>
                  <a:prstClr val="black"/>
                </a:solidFill>
                <a:latin typeface="ＭＳ Ｐゴシック" panose="020B0600070205080204" pitchFamily="50" charset="-128"/>
              </a:rPr>
              <a:t>　・ビュースポットが大阪府内にあること</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171450" lvl="0">
              <a:lnSpc>
                <a:spcPts val="2100"/>
              </a:lnSpc>
            </a:pPr>
            <a:r>
              <a:rPr kumimoji="1" lang="ja-JP" altLang="en-US" sz="1600" dirty="0">
                <a:solidFill>
                  <a:prstClr val="black"/>
                </a:solidFill>
                <a:latin typeface="ＭＳ Ｐゴシック" panose="020B0600070205080204" pitchFamily="50" charset="-128"/>
                <a:ea typeface="ＭＳ Ｐゴシック" panose="020B0600070205080204" pitchFamily="50" charset="-128"/>
              </a:rPr>
              <a:t>　</a:t>
            </a:r>
            <a:r>
              <a:rPr kumimoji="1" lang="ja-JP" altLang="en-US" sz="1600" dirty="0">
                <a:solidFill>
                  <a:prstClr val="black"/>
                </a:solidFill>
                <a:latin typeface="ＭＳ Ｐゴシック" panose="020B0600070205080204" pitchFamily="50" charset="-128"/>
              </a:rPr>
              <a:t>・ビュースポットが適切に維持管理されていること</a:t>
            </a:r>
            <a:endParaRPr kumimoji="1" lang="en-US" altLang="ja-JP" sz="1600" dirty="0" smtClean="0">
              <a:solidFill>
                <a:prstClr val="black"/>
              </a:solidFill>
              <a:latin typeface="ＭＳ Ｐゴシック" panose="020B0600070205080204" pitchFamily="50" charset="-128"/>
              <a:ea typeface="ＭＳ Ｐゴシック" panose="020B0600070205080204" pitchFamily="50" charset="-128"/>
            </a:endParaRPr>
          </a:p>
          <a:p>
            <a:pPr marL="171450" lvl="0">
              <a:lnSpc>
                <a:spcPts val="2100"/>
              </a:lnSpc>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ja-JP" altLang="en-US" sz="1600" dirty="0">
                <a:solidFill>
                  <a:prstClr val="black"/>
                </a:solidFill>
                <a:latin typeface="ＭＳ Ｐゴシック" panose="020B0600070205080204" pitchFamily="50" charset="-128"/>
              </a:rPr>
              <a:t>・ビュースポットへの立ち入りが禁止されていない場所であること（有料か無料か</a:t>
            </a:r>
            <a:r>
              <a:rPr kumimoji="1" lang="ja-JP" altLang="en-US" sz="1600" dirty="0" smtClean="0">
                <a:solidFill>
                  <a:prstClr val="black"/>
                </a:solidFill>
                <a:latin typeface="ＭＳ Ｐゴシック" panose="020B0600070205080204" pitchFamily="50" charset="-128"/>
              </a:rPr>
              <a:t>は</a:t>
            </a:r>
            <a:r>
              <a:rPr kumimoji="1" lang="ja-JP" altLang="en-US" sz="1600" dirty="0">
                <a:solidFill>
                  <a:prstClr val="black"/>
                </a:solidFill>
                <a:latin typeface="ＭＳ Ｐゴシック" panose="020B0600070205080204" pitchFamily="50" charset="-128"/>
              </a:rPr>
              <a:t>不問</a:t>
            </a:r>
            <a:r>
              <a:rPr kumimoji="1" lang="ja-JP" altLang="en-US" sz="1600" dirty="0" smtClean="0">
                <a:solidFill>
                  <a:prstClr val="black"/>
                </a:solidFill>
                <a:latin typeface="ＭＳ Ｐゴシック" panose="020B0600070205080204" pitchFamily="50" charset="-128"/>
              </a:rPr>
              <a:t>）</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408602" y="2739893"/>
            <a:ext cx="8326796" cy="3988271"/>
          </a:xfrm>
          <a:prstGeom prst="rect">
            <a:avLst/>
          </a:prstGeom>
          <a:noFill/>
          <a:ln w="12700">
            <a:solidFill>
              <a:schemeClr val="tx1"/>
            </a:solidFill>
          </a:ln>
        </p:spPr>
        <p:txBody>
          <a:bodyPr wrap="square" rtlCol="0">
            <a:spAutoFit/>
          </a:bodyPr>
          <a:lstStyle/>
          <a:p>
            <a:pPr lvl="0">
              <a:lnSpc>
                <a:spcPct val="150000"/>
              </a:lnSpc>
            </a:pPr>
            <a:r>
              <a:rPr kumimoji="1" lang="ja-JP" altLang="en-US" sz="1600" b="1" dirty="0">
                <a:solidFill>
                  <a:prstClr val="black"/>
                </a:solidFill>
                <a:latin typeface="ＭＳ Ｐゴシック" panose="020B0600070205080204" pitchFamily="50" charset="-128"/>
              </a:rPr>
              <a:t>２</a:t>
            </a:r>
            <a:r>
              <a:rPr kumimoji="1" lang="ja-JP" altLang="en-US" sz="1600" b="1" dirty="0" smtClean="0">
                <a:solidFill>
                  <a:prstClr val="black"/>
                </a:solidFill>
                <a:latin typeface="ＭＳ Ｐゴシック" panose="020B0600070205080204" pitchFamily="50" charset="-128"/>
              </a:rPr>
              <a:t>．募集要項</a:t>
            </a:r>
          </a:p>
          <a:p>
            <a:pPr marL="361950" lvl="0" indent="-190500">
              <a:lnSpc>
                <a:spcPts val="2500"/>
              </a:lnSpc>
              <a:buFont typeface="Wingdings" panose="05000000000000000000" pitchFamily="2" charset="2"/>
              <a:buChar char="Ø"/>
            </a:pPr>
            <a:r>
              <a:rPr kumimoji="1" lang="ja-JP" altLang="en-US" sz="1600" dirty="0">
                <a:solidFill>
                  <a:prstClr val="black"/>
                </a:solidFill>
                <a:latin typeface="ＭＳ Ｐゴシック" panose="020B0600070205080204" pitchFamily="50" charset="-128"/>
              </a:rPr>
              <a:t>応募資格</a:t>
            </a:r>
            <a:r>
              <a:rPr kumimoji="1" lang="ja-JP" altLang="en-US" sz="1600" dirty="0" smtClean="0">
                <a:solidFill>
                  <a:prstClr val="black"/>
                </a:solidFill>
                <a:latin typeface="ＭＳ Ｐゴシック" panose="020B0600070205080204" pitchFamily="50" charset="-128"/>
              </a:rPr>
              <a:t>：どなたでも応募可能</a:t>
            </a:r>
            <a:endParaRPr kumimoji="1" lang="en-US" altLang="ja-JP" sz="1600" dirty="0" smtClean="0">
              <a:solidFill>
                <a:prstClr val="black"/>
              </a:solidFill>
              <a:latin typeface="ＭＳ Ｐゴシック" panose="020B0600070205080204" pitchFamily="50" charset="-128"/>
            </a:endParaRPr>
          </a:p>
          <a:p>
            <a:pPr marL="361950" lvl="0" indent="-190500">
              <a:lnSpc>
                <a:spcPts val="25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募集期間：</a:t>
            </a:r>
            <a:r>
              <a:rPr kumimoji="1" lang="en-US" altLang="ja-JP" sz="1600" dirty="0" smtClean="0">
                <a:solidFill>
                  <a:prstClr val="black"/>
                </a:solidFill>
                <a:latin typeface="ＭＳ Ｐゴシック" panose="020B0600070205080204" pitchFamily="50" charset="-128"/>
              </a:rPr>
              <a:t>2019</a:t>
            </a:r>
            <a:r>
              <a:rPr kumimoji="1" lang="ja-JP" altLang="en-US" sz="1600" dirty="0" smtClean="0">
                <a:solidFill>
                  <a:prstClr val="black"/>
                </a:solidFill>
                <a:latin typeface="ＭＳ Ｐゴシック" panose="020B0600070205080204" pitchFamily="50" charset="-128"/>
              </a:rPr>
              <a:t>年２月</a:t>
            </a:r>
            <a:r>
              <a:rPr kumimoji="1" lang="en-US" altLang="ja-JP" sz="1600" dirty="0" smtClean="0">
                <a:solidFill>
                  <a:prstClr val="black"/>
                </a:solidFill>
                <a:latin typeface="ＭＳ Ｐゴシック" panose="020B0600070205080204" pitchFamily="50" charset="-128"/>
              </a:rPr>
              <a:t>18</a:t>
            </a:r>
            <a:r>
              <a:rPr kumimoji="1" lang="ja-JP" altLang="en-US" sz="1600" dirty="0" smtClean="0">
                <a:solidFill>
                  <a:prstClr val="black"/>
                </a:solidFill>
                <a:latin typeface="ＭＳ Ｐゴシック" panose="020B0600070205080204" pitchFamily="50" charset="-128"/>
              </a:rPr>
              <a:t>日（月曜日）から５月</a:t>
            </a:r>
            <a:r>
              <a:rPr kumimoji="1" lang="en-US" altLang="ja-JP" sz="1600" dirty="0" smtClean="0">
                <a:solidFill>
                  <a:prstClr val="black"/>
                </a:solidFill>
                <a:latin typeface="ＭＳ Ｐゴシック" panose="020B0600070205080204" pitchFamily="50" charset="-128"/>
              </a:rPr>
              <a:t>17</a:t>
            </a:r>
            <a:r>
              <a:rPr kumimoji="1" lang="ja-JP" altLang="en-US" sz="1600" dirty="0" smtClean="0">
                <a:solidFill>
                  <a:prstClr val="black"/>
                </a:solidFill>
                <a:latin typeface="ＭＳ Ｐゴシック" panose="020B0600070205080204" pitchFamily="50" charset="-128"/>
              </a:rPr>
              <a:t>日（金曜日）</a:t>
            </a:r>
            <a:endParaRPr kumimoji="1" lang="en-US" altLang="ja-JP" sz="1600" dirty="0" smtClean="0">
              <a:solidFill>
                <a:prstClr val="black"/>
              </a:solidFill>
              <a:latin typeface="ＭＳ Ｐゴシック" panose="020B0600070205080204" pitchFamily="50" charset="-128"/>
            </a:endParaRPr>
          </a:p>
          <a:p>
            <a:pPr marL="361950" lvl="0" indent="-190500">
              <a:lnSpc>
                <a:spcPts val="25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応募方法：（１）メールによる応募、（２）郵送による応募、</a:t>
            </a:r>
            <a:endParaRPr kumimoji="1" lang="en-US" altLang="ja-JP" sz="1600" dirty="0" smtClean="0">
              <a:solidFill>
                <a:prstClr val="black"/>
              </a:solidFill>
              <a:latin typeface="ＭＳ Ｐゴシック" panose="020B0600070205080204" pitchFamily="50" charset="-128"/>
            </a:endParaRPr>
          </a:p>
          <a:p>
            <a:pPr marL="171450" lvl="0">
              <a:lnSpc>
                <a:spcPts val="2500"/>
              </a:lnSpc>
            </a:pPr>
            <a:r>
              <a:rPr kumimoji="1" lang="ja-JP" altLang="en-US" sz="1600" dirty="0" smtClean="0">
                <a:solidFill>
                  <a:prstClr val="black"/>
                </a:solidFill>
                <a:latin typeface="ＭＳ Ｐゴシック" panose="020B0600070205080204" pitchFamily="50" charset="-128"/>
              </a:rPr>
              <a:t>　</a:t>
            </a:r>
            <a:r>
              <a:rPr kumimoji="1" lang="ja-JP" altLang="en-US" sz="1600" dirty="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　　　　　　（３）インターネット申請</a:t>
            </a:r>
            <a:endParaRPr kumimoji="1" lang="en-US" altLang="ja-JP" sz="1600" dirty="0" smtClean="0">
              <a:solidFill>
                <a:prstClr val="black"/>
              </a:solidFill>
              <a:latin typeface="ＭＳ Ｐゴシック" panose="020B0600070205080204" pitchFamily="50" charset="-128"/>
            </a:endParaRPr>
          </a:p>
          <a:p>
            <a:pPr marL="361950" lvl="0" indent="-190500">
              <a:lnSpc>
                <a:spcPts val="25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応募内容：</a:t>
            </a:r>
            <a:r>
              <a:rPr kumimoji="1" lang="zh-TW" altLang="en-US" sz="1600" dirty="0">
                <a:solidFill>
                  <a:prstClr val="black"/>
                </a:solidFill>
                <a:latin typeface="ＭＳ Ｐゴシック" panose="020B0600070205080204" pitchFamily="50" charset="-128"/>
              </a:rPr>
              <a:t>（１）</a:t>
            </a:r>
            <a:r>
              <a:rPr kumimoji="1" lang="zh-TW" altLang="en-US" sz="1600" dirty="0" smtClean="0">
                <a:solidFill>
                  <a:prstClr val="black"/>
                </a:solidFill>
                <a:latin typeface="ＭＳ Ｐゴシック" panose="020B0600070205080204" pitchFamily="50" charset="-128"/>
              </a:rPr>
              <a:t>応募者名</a:t>
            </a:r>
            <a:r>
              <a:rPr kumimoji="1" lang="ja-JP" altLang="en-US" sz="1600" dirty="0" err="1" smtClean="0">
                <a:solidFill>
                  <a:prstClr val="black"/>
                </a:solidFill>
                <a:latin typeface="ＭＳ Ｐゴシック" panose="020B0600070205080204" pitchFamily="50" charset="-128"/>
              </a:rPr>
              <a:t>、</a:t>
            </a:r>
            <a:r>
              <a:rPr kumimoji="1" lang="zh-TW" altLang="en-US" sz="1600" dirty="0">
                <a:solidFill>
                  <a:prstClr val="black"/>
                </a:solidFill>
                <a:latin typeface="ＭＳ Ｐゴシック" panose="020B0600070205080204" pitchFamily="50" charset="-128"/>
              </a:rPr>
              <a:t>（２）</a:t>
            </a:r>
            <a:r>
              <a:rPr kumimoji="1" lang="zh-TW" altLang="en-US" sz="1600" dirty="0" smtClean="0">
                <a:solidFill>
                  <a:prstClr val="black"/>
                </a:solidFill>
                <a:latin typeface="ＭＳ Ｐゴシック" panose="020B0600070205080204" pitchFamily="50" charset="-128"/>
              </a:rPr>
              <a:t>連絡先</a:t>
            </a:r>
            <a:r>
              <a:rPr kumimoji="1" lang="ja-JP" altLang="en-US" sz="1600" dirty="0" err="1" smtClean="0">
                <a:solidFill>
                  <a:prstClr val="black"/>
                </a:solidFill>
                <a:latin typeface="ＭＳ Ｐゴシック" panose="020B0600070205080204" pitchFamily="50" charset="-128"/>
              </a:rPr>
              <a:t>、</a:t>
            </a:r>
            <a:r>
              <a:rPr kumimoji="1" lang="ja-JP" altLang="en-US" sz="1600" dirty="0">
                <a:solidFill>
                  <a:prstClr val="black"/>
                </a:solidFill>
                <a:latin typeface="ＭＳ Ｐゴシック" panose="020B0600070205080204" pitchFamily="50" charset="-128"/>
              </a:rPr>
              <a:t>（３）</a:t>
            </a:r>
            <a:r>
              <a:rPr kumimoji="1" lang="ja-JP" altLang="en-US" sz="1600" dirty="0" smtClean="0">
                <a:solidFill>
                  <a:prstClr val="black"/>
                </a:solidFill>
                <a:latin typeface="ＭＳ Ｐゴシック" panose="020B0600070205080204" pitchFamily="50" charset="-128"/>
              </a:rPr>
              <a:t>タイトル、</a:t>
            </a:r>
            <a:endParaRPr kumimoji="1" lang="en-US" altLang="ja-JP" sz="1600" dirty="0" smtClean="0">
              <a:solidFill>
                <a:prstClr val="black"/>
              </a:solidFill>
              <a:latin typeface="ＭＳ Ｐゴシック" panose="020B0600070205080204" pitchFamily="50" charset="-128"/>
            </a:endParaRPr>
          </a:p>
          <a:p>
            <a:pPr marL="171450" lvl="0">
              <a:lnSpc>
                <a:spcPts val="2500"/>
              </a:lnSpc>
            </a:pPr>
            <a:r>
              <a:rPr kumimoji="1" lang="ja-JP" altLang="en-US" sz="1600" dirty="0" smtClean="0">
                <a:solidFill>
                  <a:prstClr val="black"/>
                </a:solidFill>
                <a:latin typeface="ＭＳ Ｐゴシック" panose="020B0600070205080204" pitchFamily="50" charset="-128"/>
              </a:rPr>
              <a:t>　　　　　　　　（</a:t>
            </a:r>
            <a:r>
              <a:rPr kumimoji="1" lang="ja-JP" altLang="en-US" sz="1600" dirty="0">
                <a:solidFill>
                  <a:prstClr val="black"/>
                </a:solidFill>
                <a:latin typeface="ＭＳ Ｐゴシック" panose="020B0600070205080204" pitchFamily="50" charset="-128"/>
              </a:rPr>
              <a:t>４）写真の撮影</a:t>
            </a:r>
            <a:r>
              <a:rPr kumimoji="1" lang="ja-JP" altLang="en-US" sz="1600" dirty="0" smtClean="0">
                <a:solidFill>
                  <a:prstClr val="black"/>
                </a:solidFill>
                <a:latin typeface="ＭＳ Ｐゴシック" panose="020B0600070205080204" pitchFamily="50" charset="-128"/>
              </a:rPr>
              <a:t>時期</a:t>
            </a:r>
            <a:r>
              <a:rPr kumimoji="1" lang="ja-JP" altLang="en-US" sz="1600" dirty="0">
                <a:solidFill>
                  <a:prstClr val="black"/>
                </a:solidFill>
                <a:latin typeface="ＭＳ Ｐゴシック" panose="020B0600070205080204" pitchFamily="50" charset="-128"/>
              </a:rPr>
              <a:t>、</a:t>
            </a:r>
            <a:r>
              <a:rPr kumimoji="1" lang="ja-JP" altLang="en-US" sz="1600" dirty="0" smtClean="0">
                <a:solidFill>
                  <a:prstClr val="black"/>
                </a:solidFill>
                <a:latin typeface="ＭＳ Ｐゴシック" panose="020B0600070205080204" pitchFamily="50" charset="-128"/>
              </a:rPr>
              <a:t>（</a:t>
            </a:r>
            <a:r>
              <a:rPr kumimoji="1" lang="ja-JP" altLang="en-US" sz="1600" dirty="0">
                <a:solidFill>
                  <a:prstClr val="black"/>
                </a:solidFill>
                <a:latin typeface="ＭＳ Ｐゴシック" panose="020B0600070205080204" pitchFamily="50" charset="-128"/>
              </a:rPr>
              <a:t>５）おすすめ</a:t>
            </a:r>
            <a:r>
              <a:rPr kumimoji="1" lang="ja-JP" altLang="en-US" sz="1600" dirty="0" smtClean="0">
                <a:solidFill>
                  <a:prstClr val="black"/>
                </a:solidFill>
                <a:latin typeface="ＭＳ Ｐゴシック" panose="020B0600070205080204" pitchFamily="50" charset="-128"/>
              </a:rPr>
              <a:t>理由、</a:t>
            </a:r>
            <a:endParaRPr kumimoji="1" lang="en-US" altLang="ja-JP" sz="1600" dirty="0" smtClean="0">
              <a:solidFill>
                <a:prstClr val="black"/>
              </a:solidFill>
              <a:latin typeface="ＭＳ Ｐゴシック" panose="020B0600070205080204" pitchFamily="50" charset="-128"/>
            </a:endParaRPr>
          </a:p>
          <a:p>
            <a:pPr marL="171450" lvl="0">
              <a:lnSpc>
                <a:spcPts val="2500"/>
              </a:lnSpc>
            </a:pPr>
            <a:r>
              <a:rPr kumimoji="1" lang="ja-JP" altLang="en-US" sz="1600" dirty="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　　　　　　　（</a:t>
            </a:r>
            <a:r>
              <a:rPr kumimoji="1" lang="ja-JP" altLang="en-US" sz="1600" dirty="0">
                <a:solidFill>
                  <a:prstClr val="black"/>
                </a:solidFill>
                <a:latin typeface="ＭＳ Ｐゴシック" panose="020B0600070205080204" pitchFamily="50" charset="-128"/>
              </a:rPr>
              <a:t>６）ビュースポットの</a:t>
            </a:r>
            <a:r>
              <a:rPr kumimoji="1" lang="ja-JP" altLang="en-US" sz="1600" dirty="0" smtClean="0">
                <a:solidFill>
                  <a:prstClr val="black"/>
                </a:solidFill>
                <a:latin typeface="ＭＳ Ｐゴシック" panose="020B0600070205080204" pitchFamily="50" charset="-128"/>
              </a:rPr>
              <a:t>位置、</a:t>
            </a:r>
            <a:endParaRPr kumimoji="1" lang="en-US" altLang="ja-JP" sz="1600" dirty="0" smtClean="0">
              <a:solidFill>
                <a:prstClr val="black"/>
              </a:solidFill>
              <a:latin typeface="ＭＳ Ｐゴシック" panose="020B0600070205080204" pitchFamily="50" charset="-128"/>
            </a:endParaRPr>
          </a:p>
          <a:p>
            <a:pPr marL="171450" lvl="0">
              <a:lnSpc>
                <a:spcPts val="2500"/>
              </a:lnSpc>
            </a:pPr>
            <a:r>
              <a:rPr kumimoji="1" lang="ja-JP" altLang="en-US" sz="1600" dirty="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　　　　　　　（７）その他参考となる事項（任意）</a:t>
            </a:r>
            <a:endParaRPr kumimoji="1" lang="en-US" altLang="ja-JP" sz="1600" dirty="0">
              <a:solidFill>
                <a:prstClr val="black"/>
              </a:solidFill>
              <a:latin typeface="ＭＳ Ｐゴシック" panose="020B0600070205080204" pitchFamily="50" charset="-128"/>
            </a:endParaRPr>
          </a:p>
          <a:p>
            <a:pPr marL="361950" lvl="0" indent="-190500">
              <a:lnSpc>
                <a:spcPts val="2500"/>
              </a:lnSpc>
              <a:buFont typeface="Wingdings" panose="05000000000000000000" pitchFamily="2" charset="2"/>
              <a:buChar char="Ø"/>
            </a:pPr>
            <a:r>
              <a:rPr kumimoji="1" lang="ja-JP" altLang="en-US" sz="1600" dirty="0" smtClean="0">
                <a:solidFill>
                  <a:prstClr val="black"/>
                </a:solidFill>
                <a:latin typeface="ＭＳ Ｐゴシック" panose="020B0600070205080204" pitchFamily="50" charset="-128"/>
              </a:rPr>
              <a:t>注意</a:t>
            </a:r>
            <a:r>
              <a:rPr kumimoji="1" lang="ja-JP" altLang="en-US" sz="1600" dirty="0">
                <a:solidFill>
                  <a:prstClr val="black"/>
                </a:solidFill>
                <a:latin typeface="ＭＳ Ｐゴシック" panose="020B0600070205080204" pitchFamily="50" charset="-128"/>
              </a:rPr>
              <a:t>事項</a:t>
            </a:r>
            <a:r>
              <a:rPr kumimoji="1" lang="ja-JP" altLang="en-US" sz="1600" dirty="0" smtClean="0">
                <a:solidFill>
                  <a:prstClr val="black"/>
                </a:solidFill>
                <a:latin typeface="ＭＳ Ｐゴシック" panose="020B0600070205080204" pitchFamily="50" charset="-128"/>
              </a:rPr>
              <a:t>：</a:t>
            </a:r>
            <a:r>
              <a:rPr kumimoji="1" lang="ja-JP" altLang="en-US" sz="1600" dirty="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・写真</a:t>
            </a:r>
            <a:r>
              <a:rPr kumimoji="1" lang="ja-JP" altLang="en-US" sz="1600" dirty="0">
                <a:solidFill>
                  <a:prstClr val="black"/>
                </a:solidFill>
                <a:latin typeface="ＭＳ Ｐゴシック" panose="020B0600070205080204" pitchFamily="50" charset="-128"/>
              </a:rPr>
              <a:t>の技術を問うもの</a:t>
            </a:r>
            <a:r>
              <a:rPr kumimoji="1" lang="ja-JP" altLang="en-US" sz="1600" dirty="0" smtClean="0">
                <a:solidFill>
                  <a:prstClr val="black"/>
                </a:solidFill>
                <a:latin typeface="ＭＳ Ｐゴシック" panose="020B0600070205080204" pitchFamily="50" charset="-128"/>
              </a:rPr>
              <a:t>ではない</a:t>
            </a:r>
            <a:endParaRPr kumimoji="1" lang="en-US" altLang="ja-JP" sz="1600" dirty="0" smtClean="0">
              <a:solidFill>
                <a:prstClr val="black"/>
              </a:solidFill>
              <a:latin typeface="ＭＳ Ｐゴシック" panose="020B0600070205080204" pitchFamily="50" charset="-128"/>
            </a:endParaRPr>
          </a:p>
          <a:p>
            <a:pPr marL="171450" lvl="0">
              <a:lnSpc>
                <a:spcPts val="2500"/>
              </a:lnSpc>
            </a:pPr>
            <a:r>
              <a:rPr kumimoji="1" lang="ja-JP" altLang="en-US" sz="1600" dirty="0" smtClean="0">
                <a:solidFill>
                  <a:prstClr val="black"/>
                </a:solidFill>
                <a:latin typeface="ＭＳ Ｐゴシック" panose="020B0600070205080204" pitchFamily="50" charset="-128"/>
              </a:rPr>
              <a:t>　　　　　　　　　・人間の視野角と同じ範囲を撮影したもの</a:t>
            </a:r>
            <a:endParaRPr kumimoji="1" lang="en-US" altLang="ja-JP" sz="1600" dirty="0" smtClean="0">
              <a:solidFill>
                <a:prstClr val="black"/>
              </a:solidFill>
              <a:latin typeface="ＭＳ Ｐゴシック" panose="020B0600070205080204" pitchFamily="50" charset="-128"/>
            </a:endParaRPr>
          </a:p>
          <a:p>
            <a:pPr marL="171450" lvl="0">
              <a:lnSpc>
                <a:spcPts val="2500"/>
              </a:lnSpc>
            </a:pPr>
            <a:r>
              <a:rPr kumimoji="1" lang="ja-JP" altLang="en-US" sz="1600" dirty="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　　　　　　　　　（超望遠や超広角レンズ等により撮影したものでないこと）　</a:t>
            </a:r>
            <a:endParaRPr kumimoji="1" lang="en-US" altLang="ja-JP" sz="1600" dirty="0" smtClean="0">
              <a:solidFill>
                <a:prstClr val="black"/>
              </a:solidFill>
              <a:latin typeface="ＭＳ Ｐゴシック" panose="020B0600070205080204" pitchFamily="50" charset="-128"/>
            </a:endParaRPr>
          </a:p>
        </p:txBody>
      </p:sp>
      <p:pic>
        <p:nvPicPr>
          <p:cNvPr id="3" name="図 2"/>
          <p:cNvPicPr>
            <a:picLocks noChangeAspect="1"/>
          </p:cNvPicPr>
          <p:nvPr/>
        </p:nvPicPr>
        <p:blipFill>
          <a:blip r:embed="rId2"/>
          <a:stretch>
            <a:fillRect/>
          </a:stretch>
        </p:blipFill>
        <p:spPr>
          <a:xfrm>
            <a:off x="6117465" y="2860911"/>
            <a:ext cx="2446986" cy="3408719"/>
          </a:xfrm>
          <a:prstGeom prst="rect">
            <a:avLst/>
          </a:prstGeom>
        </p:spPr>
      </p:pic>
      <p:sp>
        <p:nvSpPr>
          <p:cNvPr id="8" name="テキスト ボックス 7"/>
          <p:cNvSpPr txBox="1"/>
          <p:nvPr/>
        </p:nvSpPr>
        <p:spPr>
          <a:xfrm>
            <a:off x="7561398" y="6259843"/>
            <a:ext cx="1048685" cy="276999"/>
          </a:xfrm>
          <a:prstGeom prst="rect">
            <a:avLst/>
          </a:prstGeom>
          <a:noFill/>
        </p:spPr>
        <p:txBody>
          <a:bodyPr wrap="none" rtlCol="0">
            <a:spAutoFit/>
          </a:bodyPr>
          <a:lstStyle/>
          <a:p>
            <a:r>
              <a:rPr kumimoji="1" lang="ja-JP" altLang="en-US" sz="1200" dirty="0" smtClean="0"/>
              <a:t>▲募集チラシ</a:t>
            </a:r>
            <a:endParaRPr kumimoji="1" lang="ja-JP" altLang="en-US" sz="1200" dirty="0"/>
          </a:p>
        </p:txBody>
      </p:sp>
      <p:sp>
        <p:nvSpPr>
          <p:cNvPr id="9" name="テキスト ボックス 8"/>
          <p:cNvSpPr txBox="1"/>
          <p:nvPr/>
        </p:nvSpPr>
        <p:spPr>
          <a:xfrm>
            <a:off x="176373" y="207514"/>
            <a:ext cx="1217000" cy="400110"/>
          </a:xfrm>
          <a:prstGeom prst="rect">
            <a:avLst/>
          </a:prstGeom>
          <a:noFill/>
        </p:spPr>
        <p:txBody>
          <a:bodyPr wrap="none" rtlCol="0">
            <a:spAutoFit/>
          </a:bodyPr>
          <a:lstStyle/>
          <a:p>
            <a:r>
              <a:rPr kumimoji="1" lang="ja-JP" altLang="en-US" sz="2000" b="1" u="sng" dirty="0" smtClean="0"/>
              <a:t>応募状況</a:t>
            </a:r>
            <a:endParaRPr kumimoji="1" lang="ja-JP" altLang="en-US" sz="2000" b="1" u="sng" dirty="0"/>
          </a:p>
        </p:txBody>
      </p:sp>
      <p:sp>
        <p:nvSpPr>
          <p:cNvPr id="2" name="スライド番号プレースホルダー 1"/>
          <p:cNvSpPr>
            <a:spLocks noGrp="1"/>
          </p:cNvSpPr>
          <p:nvPr>
            <p:ph type="sldNum" sz="quarter" idx="12"/>
          </p:nvPr>
        </p:nvSpPr>
        <p:spPr>
          <a:xfrm>
            <a:off x="7057040" y="6485388"/>
            <a:ext cx="2057400" cy="365125"/>
          </a:xfrm>
        </p:spPr>
        <p:txBody>
          <a:bodyPr/>
          <a:lstStyle/>
          <a:p>
            <a:fld id="{8DDB306B-CB1A-4F92-AE18-14C2D5855DBA}" type="slidenum">
              <a:rPr kumimoji="1" lang="ja-JP" altLang="en-US" smtClean="0"/>
              <a:t>3</a:t>
            </a:fld>
            <a:endParaRPr kumimoji="1" lang="ja-JP" altLang="en-US"/>
          </a:p>
        </p:txBody>
      </p:sp>
    </p:spTree>
    <p:extLst>
      <p:ext uri="{BB962C8B-B14F-4D97-AF65-F5344CB8AC3E}">
        <p14:creationId xmlns:p14="http://schemas.microsoft.com/office/powerpoint/2010/main" val="3246184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08602" y="102562"/>
            <a:ext cx="8326796" cy="6553076"/>
          </a:xfrm>
          <a:prstGeom prst="rect">
            <a:avLst/>
          </a:prstGeom>
          <a:noFill/>
          <a:ln w="12700">
            <a:solidFill>
              <a:schemeClr val="tx1"/>
            </a:solidFill>
          </a:ln>
        </p:spPr>
        <p:txBody>
          <a:bodyPr wrap="square" rtlCol="0">
            <a:spAutoFit/>
          </a:bodyPr>
          <a:lstStyle/>
          <a:p>
            <a:pPr lvl="0">
              <a:lnSpc>
                <a:spcPct val="150000"/>
              </a:lnSpc>
            </a:pPr>
            <a:r>
              <a:rPr kumimoji="1" lang="ja-JP" altLang="en-US" sz="1600" b="1" dirty="0">
                <a:solidFill>
                  <a:prstClr val="black"/>
                </a:solidFill>
                <a:latin typeface="ＭＳ Ｐゴシック" panose="020B0600070205080204" pitchFamily="50" charset="-128"/>
              </a:rPr>
              <a:t>３</a:t>
            </a:r>
            <a:r>
              <a:rPr kumimoji="1" lang="ja-JP" altLang="en-US" sz="1600" b="1" dirty="0" smtClean="0">
                <a:solidFill>
                  <a:prstClr val="black"/>
                </a:solidFill>
                <a:latin typeface="ＭＳ Ｐゴシック" panose="020B0600070205080204" pitchFamily="50" charset="-128"/>
              </a:rPr>
              <a:t>．エリア別・カテゴリ別の応募状況</a:t>
            </a: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smtClean="0">
              <a:solidFill>
                <a:prstClr val="black"/>
              </a:solidFill>
              <a:latin typeface="ＭＳ Ｐゴシック" panose="020B0600070205080204" pitchFamily="50" charset="-128"/>
            </a:endParaRPr>
          </a:p>
          <a:p>
            <a:pPr marL="171450" lvl="0">
              <a:lnSpc>
                <a:spcPts val="2500"/>
              </a:lnSpc>
            </a:pPr>
            <a:endParaRPr kumimoji="1" lang="en-US" altLang="ja-JP" sz="1600" dirty="0">
              <a:solidFill>
                <a:prstClr val="black"/>
              </a:solidFill>
              <a:latin typeface="ＭＳ Ｐゴシック" panose="020B0600070205080204" pitchFamily="50" charset="-128"/>
            </a:endParaRPr>
          </a:p>
          <a:p>
            <a:pPr marL="171450" lvl="0">
              <a:lnSpc>
                <a:spcPts val="2500"/>
              </a:lnSpc>
            </a:pPr>
            <a:r>
              <a:rPr kumimoji="1" lang="ja-JP" altLang="en-US" sz="1600" dirty="0" smtClean="0">
                <a:solidFill>
                  <a:prstClr val="black"/>
                </a:solidFill>
                <a:latin typeface="ＭＳ Ｐゴシック" panose="020B0600070205080204" pitchFamily="50" charset="-128"/>
              </a:rPr>
              <a:t>　</a:t>
            </a:r>
            <a:r>
              <a:rPr kumimoji="1" lang="en-US" altLang="ja-JP" sz="1600" dirty="0" smtClean="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「都市景観ビジョン・大阪」における</a:t>
            </a:r>
            <a:r>
              <a:rPr kumimoji="1" lang="en-US" altLang="ja-JP" sz="1600" u="sng" dirty="0">
                <a:solidFill>
                  <a:prstClr val="black"/>
                </a:solidFill>
                <a:latin typeface="ＭＳ Ｐゴシック" panose="020B0600070205080204" pitchFamily="50" charset="-128"/>
              </a:rPr>
              <a:t> </a:t>
            </a:r>
            <a:r>
              <a:rPr kumimoji="1" lang="ja-JP" altLang="en-US" sz="1600" u="sng" dirty="0" smtClean="0">
                <a:solidFill>
                  <a:prstClr val="black"/>
                </a:solidFill>
                <a:latin typeface="ＭＳ Ｐゴシック" panose="020B0600070205080204" pitchFamily="50" charset="-128"/>
              </a:rPr>
              <a:t>大阪の主な景観上重要な要素</a:t>
            </a:r>
            <a:r>
              <a:rPr kumimoji="1" lang="en-US" altLang="ja-JP" sz="1600" u="sng" dirty="0">
                <a:solidFill>
                  <a:prstClr val="black"/>
                </a:solidFill>
                <a:latin typeface="ＭＳ Ｐゴシック" panose="020B0600070205080204" pitchFamily="50" charset="-128"/>
              </a:rPr>
              <a:t> </a:t>
            </a:r>
            <a:r>
              <a:rPr kumimoji="1" lang="ja-JP" altLang="en-US" sz="1600" dirty="0" smtClean="0">
                <a:solidFill>
                  <a:prstClr val="black"/>
                </a:solidFill>
                <a:latin typeface="ＭＳ Ｐゴシック" panose="020B0600070205080204" pitchFamily="50" charset="-128"/>
              </a:rPr>
              <a:t>で分類　</a:t>
            </a:r>
            <a:endParaRPr kumimoji="1" lang="en-US" altLang="ja-JP" sz="1600" dirty="0" smtClean="0">
              <a:solidFill>
                <a:prstClr val="black"/>
              </a:solidFill>
              <a:latin typeface="ＭＳ Ｐゴシック" panose="020B060007020508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536445493"/>
              </p:ext>
            </p:extLst>
          </p:nvPr>
        </p:nvGraphicFramePr>
        <p:xfrm>
          <a:off x="722482" y="646016"/>
          <a:ext cx="7699036" cy="5317596"/>
        </p:xfrm>
        <a:graphic>
          <a:graphicData uri="http://schemas.openxmlformats.org/drawingml/2006/table">
            <a:tbl>
              <a:tblPr firstRow="1" bandRow="1">
                <a:tableStyleId>{616DA210-FB5B-4158-B5E0-FEB733F419BA}</a:tableStyleId>
              </a:tblPr>
              <a:tblGrid>
                <a:gridCol w="1821935">
                  <a:extLst>
                    <a:ext uri="{9D8B030D-6E8A-4147-A177-3AD203B41FA5}">
                      <a16:colId xmlns:a16="http://schemas.microsoft.com/office/drawing/2014/main" val="4216197973"/>
                    </a:ext>
                  </a:extLst>
                </a:gridCol>
                <a:gridCol w="4611757">
                  <a:extLst>
                    <a:ext uri="{9D8B030D-6E8A-4147-A177-3AD203B41FA5}">
                      <a16:colId xmlns:a16="http://schemas.microsoft.com/office/drawing/2014/main" val="341508336"/>
                    </a:ext>
                  </a:extLst>
                </a:gridCol>
                <a:gridCol w="1265344">
                  <a:extLst>
                    <a:ext uri="{9D8B030D-6E8A-4147-A177-3AD203B41FA5}">
                      <a16:colId xmlns:a16="http://schemas.microsoft.com/office/drawing/2014/main" val="4044357023"/>
                    </a:ext>
                  </a:extLst>
                </a:gridCol>
              </a:tblGrid>
              <a:tr h="504782">
                <a:tc gridSpan="2">
                  <a:txBody>
                    <a:bodyPr/>
                    <a:lstStyle/>
                    <a:p>
                      <a:r>
                        <a:rPr kumimoji="1" lang="ja-JP" altLang="en-US" sz="1600" b="0" dirty="0" smtClean="0">
                          <a:latin typeface="+mn-ea"/>
                          <a:ea typeface="+mn-ea"/>
                        </a:rPr>
                        <a:t>全応募数</a:t>
                      </a:r>
                      <a:endParaRPr kumimoji="1" lang="ja-JP" altLang="en-US" sz="1600" b="0" dirty="0">
                        <a:latin typeface="+mn-ea"/>
                        <a:ea typeface="+mn-ea"/>
                      </a:endParaRPr>
                    </a:p>
                  </a:txBody>
                  <a:tcPr marL="84546" marR="84546" marT="42273" marB="42273"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b="0" dirty="0">
                        <a:latin typeface="+mn-ea"/>
                        <a:ea typeface="+mn-ea"/>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latin typeface="+mn-ea"/>
                          <a:ea typeface="+mn-ea"/>
                        </a:rPr>
                        <a:t>　　１３５件</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7880580"/>
                  </a:ext>
                </a:extLst>
              </a:tr>
              <a:tr h="504782">
                <a:tc rowSpan="5">
                  <a:txBody>
                    <a:bodyPr/>
                    <a:lstStyle/>
                    <a:p>
                      <a:r>
                        <a:rPr kumimoji="1" lang="ja-JP" altLang="en-US" sz="1600" b="0" dirty="0" smtClean="0">
                          <a:latin typeface="+mn-ea"/>
                          <a:ea typeface="+mn-ea"/>
                        </a:rPr>
                        <a:t>エリア別</a:t>
                      </a:r>
                      <a:endParaRPr kumimoji="1" lang="en-US" altLang="ja-JP" sz="1600" b="0" dirty="0" smtClean="0">
                        <a:latin typeface="+mn-ea"/>
                        <a:ea typeface="+mn-ea"/>
                      </a:endParaRPr>
                    </a:p>
                    <a:p>
                      <a:r>
                        <a:rPr kumimoji="1" lang="ja-JP" altLang="en-US" sz="1600" b="0" dirty="0" smtClean="0">
                          <a:latin typeface="+mn-ea"/>
                          <a:ea typeface="+mn-ea"/>
                        </a:rPr>
                        <a:t>（視点場の所在）</a:t>
                      </a:r>
                      <a:endParaRPr kumimoji="1" lang="ja-JP" altLang="en-US" sz="1600" b="0" dirty="0">
                        <a:latin typeface="+mn-ea"/>
                        <a:ea typeface="+mn-ea"/>
                      </a:endParaRPr>
                    </a:p>
                  </a:txBody>
                  <a:tcPr marL="84546" marR="84546" marT="42273" marB="42273">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b="0" dirty="0" smtClean="0">
                          <a:latin typeface="+mn-ea"/>
                          <a:ea typeface="+mn-ea"/>
                        </a:rPr>
                        <a:t>大阪市内</a:t>
                      </a:r>
                      <a:endParaRPr kumimoji="1" lang="en-US" altLang="ja-JP" sz="1600" b="0" dirty="0" smtClean="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b="0" dirty="0" smtClean="0">
                          <a:latin typeface="+mn-ea"/>
                          <a:ea typeface="+mn-ea"/>
                        </a:rPr>
                        <a:t>　　　４７件</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248280"/>
                  </a:ext>
                </a:extLst>
              </a:tr>
              <a:tr h="504782">
                <a:tc vMerge="1">
                  <a:txBody>
                    <a:bodyPr/>
                    <a:lstStyle/>
                    <a:p>
                      <a:endParaRPr kumimoji="1" lang="ja-JP" altLang="en-US"/>
                    </a:p>
                  </a:txBody>
                  <a:tcPr/>
                </a:tc>
                <a:tc>
                  <a:txBody>
                    <a:bodyPr/>
                    <a:lstStyle/>
                    <a:p>
                      <a:r>
                        <a:rPr kumimoji="1" lang="ja-JP" altLang="en-US" sz="1600" b="0" dirty="0" smtClean="0">
                          <a:latin typeface="+mn-ea"/>
                          <a:ea typeface="+mn-ea"/>
                        </a:rPr>
                        <a:t>北大阪</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b="0" dirty="0" smtClean="0">
                          <a:latin typeface="+mn-ea"/>
                          <a:ea typeface="+mn-ea"/>
                        </a:rPr>
                        <a:t>　　　２９件</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581825"/>
                  </a:ext>
                </a:extLst>
              </a:tr>
              <a:tr h="504782">
                <a:tc vMerge="1">
                  <a:txBody>
                    <a:bodyPr/>
                    <a:lstStyle/>
                    <a:p>
                      <a:endParaRPr kumimoji="1" lang="ja-JP" altLang="en-US"/>
                    </a:p>
                  </a:txBody>
                  <a:tcPr/>
                </a:tc>
                <a:tc>
                  <a:txBody>
                    <a:bodyPr/>
                    <a:lstStyle/>
                    <a:p>
                      <a:r>
                        <a:rPr kumimoji="1" lang="ja-JP" altLang="en-US" sz="1600" b="0" dirty="0" smtClean="0">
                          <a:latin typeface="+mn-ea"/>
                          <a:ea typeface="+mn-ea"/>
                        </a:rPr>
                        <a:t>東大阪</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b="0" dirty="0" smtClean="0">
                          <a:latin typeface="+mn-ea"/>
                          <a:ea typeface="+mn-ea"/>
                        </a:rPr>
                        <a:t>　　　１７件</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4377757"/>
                  </a:ext>
                </a:extLst>
              </a:tr>
              <a:tr h="504782">
                <a:tc vMerge="1">
                  <a:txBody>
                    <a:bodyPr/>
                    <a:lstStyle/>
                    <a:p>
                      <a:endParaRPr kumimoji="1" lang="ja-JP" altLang="en-US"/>
                    </a:p>
                  </a:txBody>
                  <a:tcPr/>
                </a:tc>
                <a:tc>
                  <a:txBody>
                    <a:bodyPr/>
                    <a:lstStyle/>
                    <a:p>
                      <a:r>
                        <a:rPr kumimoji="1" lang="ja-JP" altLang="en-US" sz="1600" b="0" dirty="0" smtClean="0">
                          <a:latin typeface="+mn-ea"/>
                          <a:ea typeface="+mn-ea"/>
                        </a:rPr>
                        <a:t>南河内</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b="0" dirty="0" smtClean="0">
                          <a:latin typeface="+mn-ea"/>
                          <a:ea typeface="+mn-ea"/>
                        </a:rPr>
                        <a:t>　　　２７件</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6319915"/>
                  </a:ext>
                </a:extLst>
              </a:tr>
              <a:tr h="504782">
                <a:tc vMerge="1">
                  <a:txBody>
                    <a:bodyPr/>
                    <a:lstStyle/>
                    <a:p>
                      <a:endParaRPr kumimoji="1" lang="ja-JP" altLang="en-US"/>
                    </a:p>
                  </a:txBody>
                  <a:tcPr/>
                </a:tc>
                <a:tc>
                  <a:txBody>
                    <a:bodyPr/>
                    <a:lstStyle/>
                    <a:p>
                      <a:r>
                        <a:rPr kumimoji="1" lang="ja-JP" altLang="en-US" sz="1600" b="0" dirty="0" smtClean="0">
                          <a:latin typeface="+mn-ea"/>
                          <a:ea typeface="+mn-ea"/>
                        </a:rPr>
                        <a:t>泉州</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b="0" dirty="0" smtClean="0">
                          <a:latin typeface="+mn-ea"/>
                          <a:ea typeface="+mn-ea"/>
                        </a:rPr>
                        <a:t>　　　１５件</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2326812"/>
                  </a:ext>
                </a:extLst>
              </a:tr>
              <a:tr h="504782">
                <a:tc rowSpan="4">
                  <a:txBody>
                    <a:bodyPr/>
                    <a:lstStyle/>
                    <a:p>
                      <a:r>
                        <a:rPr kumimoji="1" lang="ja-JP" altLang="en-US" sz="1600" b="0" dirty="0" smtClean="0">
                          <a:latin typeface="+mn-ea"/>
                          <a:ea typeface="+mn-ea"/>
                        </a:rPr>
                        <a:t>カテゴリー別　</a:t>
                      </a:r>
                      <a:r>
                        <a:rPr kumimoji="1" lang="en-US" altLang="ja-JP" sz="1600" b="0" dirty="0" smtClean="0">
                          <a:latin typeface="+mn-ea"/>
                          <a:ea typeface="+mn-ea"/>
                        </a:rPr>
                        <a:t>※</a:t>
                      </a:r>
                    </a:p>
                    <a:p>
                      <a:r>
                        <a:rPr kumimoji="1" lang="ja-JP" altLang="en-US" sz="1600" b="0" dirty="0" smtClean="0">
                          <a:latin typeface="+mn-ea"/>
                          <a:ea typeface="+mn-ea"/>
                        </a:rPr>
                        <a:t>（視対象の分類）</a:t>
                      </a:r>
                      <a:endParaRPr kumimoji="1" lang="ja-JP" altLang="en-US" sz="1600" b="0" dirty="0">
                        <a:latin typeface="+mn-ea"/>
                        <a:ea typeface="+mn-ea"/>
                      </a:endParaRPr>
                    </a:p>
                  </a:txBody>
                  <a:tcPr marL="84546" marR="84546" marT="42273" marB="42273">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b="0" dirty="0" smtClean="0">
                          <a:latin typeface="+mn-ea"/>
                          <a:ea typeface="+mn-ea"/>
                        </a:rPr>
                        <a:t>地形特性</a:t>
                      </a:r>
                      <a:endParaRPr kumimoji="1" lang="en-US" altLang="ja-JP" sz="1600" b="0" dirty="0" smtClean="0">
                        <a:latin typeface="+mn-ea"/>
                        <a:ea typeface="+mn-ea"/>
                      </a:endParaRPr>
                    </a:p>
                    <a:p>
                      <a:r>
                        <a:rPr kumimoji="1" lang="ja-JP" altLang="en-US" sz="1600" b="0" dirty="0" smtClean="0">
                          <a:latin typeface="+mn-ea"/>
                          <a:ea typeface="+mn-ea"/>
                        </a:rPr>
                        <a:t>（山並み、海岸、平野、中流河川等）</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６３件</a:t>
                      </a: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2880353"/>
                  </a:ext>
                </a:extLst>
              </a:tr>
              <a:tr h="504782">
                <a:tc vMerge="1">
                  <a:txBody>
                    <a:bodyPr/>
                    <a:lstStyle/>
                    <a:p>
                      <a:endParaRPr kumimoji="1" lang="ja-JP" altLang="en-US"/>
                    </a:p>
                  </a:txBody>
                  <a:tcPr/>
                </a:tc>
                <a:tc>
                  <a:txBody>
                    <a:bodyPr/>
                    <a:lstStyle/>
                    <a:p>
                      <a:r>
                        <a:rPr kumimoji="1" lang="ja-JP" altLang="en-US" sz="1600" b="0" dirty="0" smtClean="0">
                          <a:latin typeface="+mn-ea"/>
                          <a:ea typeface="+mn-ea"/>
                        </a:rPr>
                        <a:t>歴史特性</a:t>
                      </a:r>
                      <a:endParaRPr kumimoji="1" lang="en-US" altLang="ja-JP" sz="1600" b="0" dirty="0" smtClean="0">
                        <a:latin typeface="+mn-ea"/>
                        <a:ea typeface="+mn-ea"/>
                      </a:endParaRPr>
                    </a:p>
                    <a:p>
                      <a:r>
                        <a:rPr kumimoji="1" lang="ja-JP" altLang="en-US" sz="1600" b="0" dirty="0" smtClean="0">
                          <a:latin typeface="+mn-ea"/>
                          <a:ea typeface="+mn-ea"/>
                        </a:rPr>
                        <a:t>（歴史的街道、古墳群、寺内町、城郭等）</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２４件</a:t>
                      </a: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0049331"/>
                  </a:ext>
                </a:extLst>
              </a:tr>
              <a:tr h="504782">
                <a:tc vMerge="1">
                  <a:txBody>
                    <a:bodyPr/>
                    <a:lstStyle/>
                    <a:p>
                      <a:endParaRPr kumimoji="1" lang="ja-JP" altLang="en-US"/>
                    </a:p>
                  </a:txBody>
                  <a:tcPr/>
                </a:tc>
                <a:tc>
                  <a:txBody>
                    <a:bodyPr/>
                    <a:lstStyle/>
                    <a:p>
                      <a:r>
                        <a:rPr kumimoji="1" lang="ja-JP" altLang="en-US" sz="1600" b="0" dirty="0" smtClean="0">
                          <a:latin typeface="+mn-ea"/>
                          <a:ea typeface="+mn-ea"/>
                        </a:rPr>
                        <a:t>都市・インフラ特性</a:t>
                      </a:r>
                      <a:endParaRPr kumimoji="1" lang="en-US" altLang="ja-JP" sz="1600" b="0" dirty="0" smtClean="0">
                        <a:latin typeface="+mn-ea"/>
                        <a:ea typeface="+mn-ea"/>
                      </a:endParaRPr>
                    </a:p>
                    <a:p>
                      <a:r>
                        <a:rPr kumimoji="1" lang="ja-JP" altLang="en-US" sz="1600" b="0" dirty="0" smtClean="0">
                          <a:latin typeface="+mn-ea"/>
                          <a:ea typeface="+mn-ea"/>
                        </a:rPr>
                        <a:t>（広域幹線道路、鉄軌道、大規模公園、港湾等）</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１６件</a:t>
                      </a: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3671560"/>
                  </a:ext>
                </a:extLst>
              </a:tr>
              <a:tr h="504782">
                <a:tc vMerge="1">
                  <a:txBody>
                    <a:bodyPr/>
                    <a:lstStyle/>
                    <a:p>
                      <a:endParaRPr kumimoji="1" lang="ja-JP" altLang="en-US"/>
                    </a:p>
                  </a:txBody>
                  <a:tcPr/>
                </a:tc>
                <a:tc>
                  <a:txBody>
                    <a:bodyPr/>
                    <a:lstStyle/>
                    <a:p>
                      <a:r>
                        <a:rPr kumimoji="1" lang="ja-JP" altLang="en-US" sz="1600" b="0" dirty="0" smtClean="0">
                          <a:latin typeface="+mn-ea"/>
                          <a:ea typeface="+mn-ea"/>
                        </a:rPr>
                        <a:t>土地利用特性</a:t>
                      </a:r>
                      <a:endParaRPr kumimoji="1" lang="en-US" altLang="ja-JP" sz="1600" b="0" dirty="0" smtClean="0">
                        <a:latin typeface="+mn-ea"/>
                        <a:ea typeface="+mn-ea"/>
                      </a:endParaRPr>
                    </a:p>
                    <a:p>
                      <a:r>
                        <a:rPr kumimoji="1" lang="ja-JP" altLang="en-US" sz="1600" b="0" dirty="0" smtClean="0">
                          <a:latin typeface="+mn-ea"/>
                          <a:ea typeface="+mn-ea"/>
                        </a:rPr>
                        <a:t>（超高層ビル群、工業用地、大規模建築物等）</a:t>
                      </a:r>
                      <a:endParaRPr kumimoji="1" lang="ja-JP" altLang="en-US" sz="1600" b="0" dirty="0">
                        <a:latin typeface="+mn-ea"/>
                        <a:ea typeface="+mn-ea"/>
                      </a:endParaRPr>
                    </a:p>
                  </a:txBody>
                  <a:tcPr marL="84546" marR="84546" marT="42273" marB="422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３２件</a:t>
                      </a:r>
                    </a:p>
                  </a:txBody>
                  <a:tcPr marL="84546" marR="84546" marT="42273" marB="42273"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938793"/>
                  </a:ext>
                </a:extLst>
              </a:tr>
            </a:tbl>
          </a:graphicData>
        </a:graphic>
      </p:graphicFrame>
      <p:sp>
        <p:nvSpPr>
          <p:cNvPr id="3" name="スライド番号プレースホルダー 2"/>
          <p:cNvSpPr>
            <a:spLocks noGrp="1"/>
          </p:cNvSpPr>
          <p:nvPr>
            <p:ph type="sldNum" sz="quarter" idx="12"/>
          </p:nvPr>
        </p:nvSpPr>
        <p:spPr>
          <a:xfrm>
            <a:off x="7086600" y="6486436"/>
            <a:ext cx="2057400" cy="365125"/>
          </a:xfrm>
        </p:spPr>
        <p:txBody>
          <a:bodyPr/>
          <a:lstStyle/>
          <a:p>
            <a:fld id="{8DDB306B-CB1A-4F92-AE18-14C2D5855DBA}" type="slidenum">
              <a:rPr kumimoji="1" lang="ja-JP" altLang="en-US" smtClean="0"/>
              <a:t>4</a:t>
            </a:fld>
            <a:endParaRPr kumimoji="1" lang="ja-JP" altLang="en-US"/>
          </a:p>
        </p:txBody>
      </p:sp>
    </p:spTree>
    <p:extLst>
      <p:ext uri="{BB962C8B-B14F-4D97-AF65-F5344CB8AC3E}">
        <p14:creationId xmlns:p14="http://schemas.microsoft.com/office/powerpoint/2010/main" val="8239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79923" y="148570"/>
            <a:ext cx="63642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smtClean="0">
                <a:ln>
                  <a:noFill/>
                </a:ln>
                <a:effectLst/>
                <a:uLnTx/>
                <a:uFillTx/>
                <a:latin typeface="Calibri"/>
                <a:ea typeface="ＭＳ Ｐゴシック" panose="020B0600070205080204" pitchFamily="50" charset="-128"/>
                <a:cs typeface="+mn-cs"/>
              </a:rPr>
              <a:t>除外物件の整理</a:t>
            </a:r>
            <a:endParaRPr kumimoji="1" lang="ja-JP" altLang="en-US" sz="2000" b="1" i="0" u="sng" strike="noStrike" kern="1200" cap="none" spc="0" normalizeH="0" baseline="0" noProof="0" dirty="0">
              <a:ln>
                <a:noFill/>
              </a:ln>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408602" y="1121377"/>
            <a:ext cx="8326796" cy="2308324"/>
          </a:xfrm>
          <a:prstGeom prst="rect">
            <a:avLst/>
          </a:prstGeom>
          <a:noFill/>
          <a:ln w="12700">
            <a:solidFill>
              <a:schemeClr val="tx1"/>
            </a:solidFill>
          </a:ln>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まちなみ、建物、道路、橋などの建造物、海、山、川、樹木などの自然といった様々な景観資源を美しく眺めることができる場所のうち、下記の要件にあてはまるものをご応募ください。</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ビュースポット</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が大阪府内にある</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こと・・・（１）</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ビュースポット</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が適切に維持管理されている</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こと・・・（２）</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ビュースポット</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への立ち入りが禁止されていない場所であること（有料か無料かは</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問わない）</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正方形/長方形 10"/>
          <p:cNvSpPr/>
          <p:nvPr/>
        </p:nvSpPr>
        <p:spPr>
          <a:xfrm>
            <a:off x="251520" y="660413"/>
            <a:ext cx="8352000" cy="464331"/>
          </a:xfrm>
          <a:prstGeom prst="rect">
            <a:avLst/>
          </a:prstGeom>
        </p:spPr>
        <p:txBody>
          <a:bodyPr wrap="square" lIns="144000" tIns="108000" rIns="144000" bIns="10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■募集するビュースポットの要件（募集要項より抜粋）</a:t>
            </a:r>
            <a:endParaRPr kumimoji="1" lang="en-US" altLang="ja-JP"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408602" y="4437112"/>
            <a:ext cx="8326796" cy="1569660"/>
          </a:xfrm>
          <a:prstGeom prst="rect">
            <a:avLst/>
          </a:prstGeom>
          <a:noFill/>
          <a:ln w="12700">
            <a:solidFill>
              <a:schemeClr val="tx1"/>
            </a:solidFill>
          </a:ln>
        </p:spPr>
        <p:txBody>
          <a:bodyPr wrap="square" rtlCol="0">
            <a:spAutoFit/>
          </a:bodyPr>
          <a:lstStyle/>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実際</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の現地の様子と著しく異なったものではない</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写真であること・・・（４）</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原則として、人間の視野角と同じ範囲を撮影した</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もの（</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超望遠や超広角レンズ等により撮影したものではないこと</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場所</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を特定できないものは対象外と</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する・・・（６）</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正方形/長方形 9"/>
          <p:cNvSpPr/>
          <p:nvPr/>
        </p:nvSpPr>
        <p:spPr>
          <a:xfrm>
            <a:off x="251520" y="3972781"/>
            <a:ext cx="8352000" cy="464331"/>
          </a:xfrm>
          <a:prstGeom prst="rect">
            <a:avLst/>
          </a:prstGeom>
        </p:spPr>
        <p:txBody>
          <a:bodyPr wrap="square" lIns="144000" tIns="108000" rIns="144000" bIns="10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■その他の要件等　（募集要項の「写真に関するお願い」「その他」から抜粋）</a:t>
            </a:r>
            <a:endParaRPr kumimoji="1" lang="en-US" altLang="ja-JP"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5FAB2AA0-22F6-4977-B4AB-6397E15C0039}" type="slidenum">
              <a:rPr kumimoji="1" lang="ja-JP" altLang="en-US" smtClean="0"/>
              <a:t>5</a:t>
            </a:fld>
            <a:endParaRPr kumimoji="1" lang="ja-JP" altLang="en-US"/>
          </a:p>
        </p:txBody>
      </p:sp>
    </p:spTree>
    <p:extLst>
      <p:ext uri="{BB962C8B-B14F-4D97-AF65-F5344CB8AC3E}">
        <p14:creationId xmlns:p14="http://schemas.microsoft.com/office/powerpoint/2010/main" val="160305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3528" y="395372"/>
            <a:ext cx="792088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a:t>
            </a:r>
            <a:r>
              <a:rPr lang="ja-JP" altLang="en-US" sz="1600" b="1" dirty="0" smtClean="0">
                <a:solidFill>
                  <a:prstClr val="black"/>
                </a:solidFill>
                <a:latin typeface="Calibri"/>
                <a:ea typeface="ＭＳ Ｐゴシック" panose="020B0600070205080204" pitchFamily="50" charset="-128"/>
              </a:rPr>
              <a:t>ビュー</a:t>
            </a:r>
            <a:r>
              <a:rPr lang="ja-JP" altLang="en-US" sz="1600" b="1" dirty="0">
                <a:solidFill>
                  <a:prstClr val="black"/>
                </a:solidFill>
                <a:latin typeface="Calibri"/>
                <a:ea typeface="ＭＳ Ｐゴシック" panose="020B0600070205080204" pitchFamily="50" charset="-128"/>
              </a:rPr>
              <a:t>スポット</a:t>
            </a:r>
            <a:r>
              <a:rPr lang="ja-JP" altLang="en-US" sz="1600" b="1" dirty="0" smtClean="0">
                <a:solidFill>
                  <a:prstClr val="black"/>
                </a:solidFill>
                <a:latin typeface="Calibri"/>
                <a:ea typeface="ＭＳ Ｐゴシック" panose="020B0600070205080204" pitchFamily="50" charset="-128"/>
              </a:rPr>
              <a:t>の要件等に合致していないため選定対象から除外するもの</a:t>
            </a:r>
            <a:endPar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699354782"/>
              </p:ext>
            </p:extLst>
          </p:nvPr>
        </p:nvGraphicFramePr>
        <p:xfrm>
          <a:off x="539552" y="1052736"/>
          <a:ext cx="7704856" cy="3528392"/>
        </p:xfrm>
        <a:graphic>
          <a:graphicData uri="http://schemas.openxmlformats.org/drawingml/2006/table">
            <a:tbl>
              <a:tblPr bandRow="1">
                <a:tableStyleId>{5C22544A-7EE6-4342-B048-85BDC9FD1C3A}</a:tableStyleId>
              </a:tblPr>
              <a:tblGrid>
                <a:gridCol w="429388">
                  <a:extLst>
                    <a:ext uri="{9D8B030D-6E8A-4147-A177-3AD203B41FA5}">
                      <a16:colId xmlns:a16="http://schemas.microsoft.com/office/drawing/2014/main" val="2547466511"/>
                    </a:ext>
                  </a:extLst>
                </a:gridCol>
                <a:gridCol w="6521732">
                  <a:extLst>
                    <a:ext uri="{9D8B030D-6E8A-4147-A177-3AD203B41FA5}">
                      <a16:colId xmlns:a16="http://schemas.microsoft.com/office/drawing/2014/main" val="1103194114"/>
                    </a:ext>
                  </a:extLst>
                </a:gridCol>
                <a:gridCol w="753736">
                  <a:extLst>
                    <a:ext uri="{9D8B030D-6E8A-4147-A177-3AD203B41FA5}">
                      <a16:colId xmlns:a16="http://schemas.microsoft.com/office/drawing/2014/main" val="1891215451"/>
                    </a:ext>
                  </a:extLst>
                </a:gridCol>
              </a:tblGrid>
              <a:tr h="7200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prstClr val="black"/>
                          </a:solidFill>
                          <a:latin typeface="+mn-ea"/>
                        </a:rPr>
                        <a:t>１．一般の方の立ち入りができない。又は公開時期が限定。</a:t>
                      </a:r>
                      <a:endParaRPr lang="en-US" altLang="ja-JP" sz="1600" dirty="0" smtClean="0">
                        <a:solidFill>
                          <a:prstClr val="black"/>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prstClr val="black"/>
                          </a:solidFill>
                          <a:latin typeface="+mn-ea"/>
                        </a:rPr>
                        <a:t>　　　　　　　　　　　　　　　　　　　　　　　　　　　　　　　　　　　・・・要件（３）関連</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endParaRPr kumimoji="1" lang="ja-JP" alt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0828911"/>
                  </a:ext>
                </a:extLst>
              </a:tr>
              <a:tr h="645016">
                <a:tc>
                  <a:txBody>
                    <a:bodyPr/>
                    <a:lstStyle/>
                    <a:p>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ja-JP" altLang="en-US" sz="1600" dirty="0" smtClean="0">
                          <a:solidFill>
                            <a:prstClr val="black"/>
                          </a:solidFill>
                          <a:latin typeface="+mn-ea"/>
                        </a:rPr>
                        <a:t>１－１．一般の方の立ち入りができない</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２件</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4606751"/>
                  </a:ext>
                </a:extLst>
              </a:tr>
              <a:tr h="685650">
                <a:tc>
                  <a:txBody>
                    <a:bodyPr/>
                    <a:lstStyle/>
                    <a:p>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defTabSz="457200">
                        <a:lnSpc>
                          <a:spcPct val="150000"/>
                        </a:lnSpc>
                      </a:pPr>
                      <a:r>
                        <a:rPr lang="ja-JP" altLang="en-US" sz="1600" dirty="0" smtClean="0">
                          <a:solidFill>
                            <a:prstClr val="black"/>
                          </a:solidFill>
                          <a:latin typeface="+mn-ea"/>
                        </a:rPr>
                        <a:t>１－２．公開時期が限定されている</a:t>
                      </a:r>
                      <a:endParaRPr lang="en-US" altLang="ja-JP" sz="1600" dirty="0">
                        <a:solidFill>
                          <a:prstClr val="black"/>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１件</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5521780"/>
                  </a:ext>
                </a:extLst>
              </a:tr>
              <a:tr h="75451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prstClr val="black"/>
                          </a:solidFill>
                          <a:latin typeface="+mn-ea"/>
                        </a:rPr>
                        <a:t>２．ビュースポットの状況が変わっており同じ構図では見ることができない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prstClr val="black"/>
                          </a:solidFill>
                          <a:latin typeface="+mn-ea"/>
                        </a:rPr>
                        <a:t>　　・・・要件（４）関連</a:t>
                      </a:r>
                      <a:endParaRPr lang="en-US" altLang="ja-JP" sz="1600" dirty="0" smtClean="0">
                        <a:solidFill>
                          <a:prstClr val="black"/>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２件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2114130"/>
                  </a:ext>
                </a:extLst>
              </a:tr>
              <a:tr h="72313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prstClr val="black"/>
                          </a:solidFill>
                          <a:latin typeface="+mn-ea"/>
                        </a:rPr>
                        <a:t>３．場所が特定できない　　　・・・要件（６）関連</a:t>
                      </a:r>
                      <a:endParaRPr lang="en-US" altLang="ja-JP" sz="1600" dirty="0" smtClean="0">
                        <a:solidFill>
                          <a:prstClr val="black"/>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5641698"/>
                  </a:ext>
                </a:extLst>
              </a:tr>
            </a:tbl>
          </a:graphicData>
        </a:graphic>
      </p:graphicFrame>
      <p:sp>
        <p:nvSpPr>
          <p:cNvPr id="2" name="スライド番号プレースホルダー 1"/>
          <p:cNvSpPr>
            <a:spLocks noGrp="1"/>
          </p:cNvSpPr>
          <p:nvPr>
            <p:ph type="sldNum" sz="quarter" idx="12"/>
          </p:nvPr>
        </p:nvSpPr>
        <p:spPr/>
        <p:txBody>
          <a:bodyPr/>
          <a:lstStyle/>
          <a:p>
            <a:fld id="{5FAB2AA0-22F6-4977-B4AB-6397E15C0039}" type="slidenum">
              <a:rPr kumimoji="1" lang="ja-JP" altLang="en-US" smtClean="0"/>
              <a:t>6</a:t>
            </a:fld>
            <a:endParaRPr kumimoji="1" lang="ja-JP" altLang="en-US"/>
          </a:p>
        </p:txBody>
      </p:sp>
    </p:spTree>
    <p:extLst>
      <p:ext uri="{BB962C8B-B14F-4D97-AF65-F5344CB8AC3E}">
        <p14:creationId xmlns:p14="http://schemas.microsoft.com/office/powerpoint/2010/main" val="4030920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3528" y="1340768"/>
            <a:ext cx="8553614" cy="2015936"/>
          </a:xfrm>
          <a:prstGeom prst="rect">
            <a:avLst/>
          </a:prstGeom>
          <a:noFill/>
          <a:ln w="12700">
            <a:solidFill>
              <a:schemeClr val="tx1"/>
            </a:solidFill>
          </a:ln>
        </p:spPr>
        <p:txBody>
          <a:bodyPr wrap="square" rtlCol="0">
            <a:spAutoFit/>
          </a:bodyPr>
          <a:lstStyle/>
          <a:p>
            <a:pPr lvl="0" defTabSz="457200">
              <a:lnSpc>
                <a:spcPts val="2500"/>
              </a:lnSpc>
            </a:pPr>
            <a:endParaRPr lang="en-US" altLang="ja-JP" sz="1600" dirty="0" smtClean="0">
              <a:solidFill>
                <a:prstClr val="black"/>
              </a:solidFill>
              <a:latin typeface="+mn-ea"/>
            </a:endParaRPr>
          </a:p>
          <a:p>
            <a:pPr lvl="0" defTabSz="457200">
              <a:lnSpc>
                <a:spcPts val="2500"/>
              </a:lnSpc>
            </a:pPr>
            <a:r>
              <a:rPr lang="ja-JP" altLang="en-US" sz="1600" dirty="0" smtClean="0">
                <a:solidFill>
                  <a:prstClr val="black"/>
                </a:solidFill>
                <a:latin typeface="+mn-ea"/>
              </a:rPr>
              <a:t>部会での選定に先立ち、各委員か</a:t>
            </a:r>
            <a:r>
              <a:rPr lang="ja-JP" altLang="en-US" sz="1600" dirty="0">
                <a:solidFill>
                  <a:prstClr val="black"/>
                </a:solidFill>
                <a:latin typeface="+mn-ea"/>
              </a:rPr>
              <a:t>ら</a:t>
            </a:r>
            <a:r>
              <a:rPr lang="ja-JP" altLang="en-US" sz="1600" dirty="0" smtClean="0">
                <a:solidFill>
                  <a:prstClr val="black"/>
                </a:solidFill>
                <a:latin typeface="+mn-ea"/>
              </a:rPr>
              <a:t>推薦のあったビュースポットについて、事前に</a:t>
            </a:r>
            <a:r>
              <a:rPr lang="ja-JP" altLang="en-US" sz="1600" dirty="0">
                <a:solidFill>
                  <a:prstClr val="black"/>
                </a:solidFill>
                <a:latin typeface="+mn-ea"/>
              </a:rPr>
              <a:t>管理者</a:t>
            </a:r>
            <a:r>
              <a:rPr lang="ja-JP" altLang="en-US" sz="1600" dirty="0" smtClean="0">
                <a:solidFill>
                  <a:prstClr val="black"/>
                </a:solidFill>
                <a:latin typeface="+mn-ea"/>
              </a:rPr>
              <a:t>情報等を調査し、部会資料に一部</a:t>
            </a:r>
            <a:r>
              <a:rPr lang="ja-JP" altLang="en-US" sz="1600" dirty="0" smtClean="0">
                <a:solidFill>
                  <a:prstClr val="black"/>
                </a:solidFill>
                <a:latin typeface="+mn-ea"/>
              </a:rPr>
              <a:t>（公共管理、民間管理の</a:t>
            </a:r>
            <a:r>
              <a:rPr lang="ja-JP" altLang="en-US" sz="1600" dirty="0" smtClean="0">
                <a:solidFill>
                  <a:prstClr val="black"/>
                </a:solidFill>
                <a:latin typeface="+mn-ea"/>
              </a:rPr>
              <a:t>別）を参考情報として</a:t>
            </a:r>
            <a:r>
              <a:rPr lang="ja-JP" altLang="en-US" sz="1600" dirty="0">
                <a:solidFill>
                  <a:prstClr val="black"/>
                </a:solidFill>
                <a:latin typeface="+mn-ea"/>
              </a:rPr>
              <a:t>掲載</a:t>
            </a:r>
            <a:r>
              <a:rPr lang="ja-JP" altLang="en-US" sz="1600" dirty="0" smtClean="0">
                <a:solidFill>
                  <a:prstClr val="black"/>
                </a:solidFill>
                <a:latin typeface="+mn-ea"/>
              </a:rPr>
              <a:t>。</a:t>
            </a:r>
            <a:endParaRPr lang="en-US" altLang="ja-JP" sz="1600" dirty="0" smtClean="0">
              <a:solidFill>
                <a:prstClr val="black"/>
              </a:solidFill>
              <a:latin typeface="+mn-ea"/>
            </a:endParaRPr>
          </a:p>
          <a:p>
            <a:pPr lvl="0" defTabSz="457200">
              <a:lnSpc>
                <a:spcPts val="2500"/>
              </a:lnSpc>
            </a:pPr>
            <a:r>
              <a:rPr lang="ja-JP" altLang="en-US" sz="1600" dirty="0" smtClean="0">
                <a:solidFill>
                  <a:prstClr val="black"/>
                </a:solidFill>
                <a:latin typeface="+mn-ea"/>
              </a:rPr>
              <a:t>　　・</a:t>
            </a:r>
            <a:r>
              <a:rPr lang="ja-JP" altLang="en-US" sz="1600" dirty="0">
                <a:solidFill>
                  <a:prstClr val="black"/>
                </a:solidFill>
                <a:latin typeface="+mn-ea"/>
              </a:rPr>
              <a:t>管理者</a:t>
            </a:r>
            <a:r>
              <a:rPr lang="ja-JP" altLang="en-US" sz="1600" dirty="0" smtClean="0">
                <a:solidFill>
                  <a:prstClr val="black"/>
                </a:solidFill>
                <a:latin typeface="+mn-ea"/>
              </a:rPr>
              <a:t>情報　  </a:t>
            </a:r>
            <a:r>
              <a:rPr lang="en-US" altLang="ja-JP" sz="1600" dirty="0" smtClean="0">
                <a:solidFill>
                  <a:prstClr val="black"/>
                </a:solidFill>
                <a:latin typeface="+mn-ea"/>
              </a:rPr>
              <a:t>… </a:t>
            </a:r>
            <a:r>
              <a:rPr lang="ja-JP" altLang="en-US" sz="1600" dirty="0" smtClean="0">
                <a:solidFill>
                  <a:prstClr val="black"/>
                </a:solidFill>
                <a:latin typeface="+mn-ea"/>
              </a:rPr>
              <a:t>土地・建物等の</a:t>
            </a:r>
            <a:r>
              <a:rPr lang="ja-JP" altLang="en-US" sz="1600" dirty="0">
                <a:solidFill>
                  <a:prstClr val="black"/>
                </a:solidFill>
                <a:latin typeface="+mn-ea"/>
              </a:rPr>
              <a:t>管理者</a:t>
            </a:r>
            <a:r>
              <a:rPr lang="ja-JP" altLang="en-US" sz="1600" dirty="0" smtClean="0">
                <a:solidFill>
                  <a:prstClr val="black"/>
                </a:solidFill>
                <a:latin typeface="+mn-ea"/>
              </a:rPr>
              <a:t>の情報を調査。</a:t>
            </a:r>
            <a:endParaRPr lang="en-US" altLang="ja-JP" sz="1600" dirty="0" smtClean="0">
              <a:solidFill>
                <a:prstClr val="black"/>
              </a:solidFill>
              <a:latin typeface="+mn-ea"/>
            </a:endParaRPr>
          </a:p>
          <a:p>
            <a:pPr lvl="0" defTabSz="457200">
              <a:lnSpc>
                <a:spcPts val="2500"/>
              </a:lnSpc>
            </a:pPr>
            <a:r>
              <a:rPr lang="ja-JP" altLang="en-US" sz="1600" dirty="0" smtClean="0">
                <a:solidFill>
                  <a:prstClr val="black"/>
                </a:solidFill>
                <a:latin typeface="+mn-ea"/>
              </a:rPr>
              <a:t>　　・アクセスルート </a:t>
            </a:r>
            <a:r>
              <a:rPr lang="en-US" altLang="ja-JP" sz="1600" dirty="0" smtClean="0">
                <a:solidFill>
                  <a:prstClr val="black"/>
                </a:solidFill>
                <a:latin typeface="+mn-ea"/>
              </a:rPr>
              <a:t>… </a:t>
            </a:r>
            <a:r>
              <a:rPr lang="ja-JP" altLang="en-US" sz="1600" dirty="0" smtClean="0">
                <a:solidFill>
                  <a:prstClr val="black"/>
                </a:solidFill>
                <a:latin typeface="+mn-ea"/>
              </a:rPr>
              <a:t>ネットにより視点場までの最寄駅からのルート確認。移動距離等。</a:t>
            </a:r>
            <a:endParaRPr lang="en-US" altLang="ja-JP" sz="1600" dirty="0" smtClean="0">
              <a:solidFill>
                <a:prstClr val="black"/>
              </a:solidFill>
              <a:latin typeface="+mn-ea"/>
            </a:endParaRPr>
          </a:p>
          <a:p>
            <a:pPr lvl="0" defTabSz="457200">
              <a:lnSpc>
                <a:spcPts val="2500"/>
              </a:lnSpc>
            </a:pPr>
            <a:endParaRPr lang="en-US" altLang="ja-JP" sz="1600" dirty="0">
              <a:solidFill>
                <a:prstClr val="black"/>
              </a:solidFill>
              <a:latin typeface="+mn-ea"/>
            </a:endParaRPr>
          </a:p>
        </p:txBody>
      </p:sp>
      <p:sp>
        <p:nvSpPr>
          <p:cNvPr id="2" name="正方形/長方形 1"/>
          <p:cNvSpPr/>
          <p:nvPr/>
        </p:nvSpPr>
        <p:spPr>
          <a:xfrm>
            <a:off x="179512" y="404664"/>
            <a:ext cx="8352000" cy="525886"/>
          </a:xfrm>
          <a:prstGeom prst="rect">
            <a:avLst/>
          </a:prstGeom>
        </p:spPr>
        <p:txBody>
          <a:bodyPr wrap="square" lIns="144000" tIns="108000" rIns="144000" bIns="108000">
            <a:spAutoFit/>
          </a:bodyPr>
          <a:lstStyle/>
          <a:p>
            <a:r>
              <a:rPr lang="ja-JP" altLang="en-US" sz="2000" b="1" u="sng" dirty="0" smtClean="0"/>
              <a:t>管理者情報等にかかる事前調査</a:t>
            </a:r>
            <a:endParaRPr lang="en-US" altLang="ja-JP" sz="2000" b="1" u="sng" dirty="0" smtClean="0"/>
          </a:p>
        </p:txBody>
      </p:sp>
      <p:sp>
        <p:nvSpPr>
          <p:cNvPr id="3" name="スライド番号プレースホルダー 2"/>
          <p:cNvSpPr>
            <a:spLocks noGrp="1"/>
          </p:cNvSpPr>
          <p:nvPr>
            <p:ph type="sldNum" sz="quarter" idx="12"/>
          </p:nvPr>
        </p:nvSpPr>
        <p:spPr/>
        <p:txBody>
          <a:bodyPr/>
          <a:lstStyle/>
          <a:p>
            <a:fld id="{5FAB2AA0-22F6-4977-B4AB-6397E15C0039}" type="slidenum">
              <a:rPr kumimoji="1" lang="ja-JP" altLang="en-US" smtClean="0"/>
              <a:t>7</a:t>
            </a:fld>
            <a:endParaRPr kumimoji="1" lang="ja-JP" altLang="en-US"/>
          </a:p>
        </p:txBody>
      </p:sp>
    </p:spTree>
    <p:extLst>
      <p:ext uri="{BB962C8B-B14F-4D97-AF65-F5344CB8AC3E}">
        <p14:creationId xmlns:p14="http://schemas.microsoft.com/office/powerpoint/2010/main" val="38944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78534" y="148734"/>
            <a:ext cx="6364285" cy="400110"/>
          </a:xfrm>
          <a:prstGeom prst="rect">
            <a:avLst/>
          </a:prstGeom>
          <a:noFill/>
        </p:spPr>
        <p:txBody>
          <a:bodyPr wrap="square" rtlCol="0">
            <a:spAutoFit/>
          </a:bodyPr>
          <a:lstStyle/>
          <a:p>
            <a:r>
              <a:rPr lang="ja-JP" altLang="en-US" sz="2000" b="1" u="sng" dirty="0" smtClean="0"/>
              <a:t>第１回ビュースポット</a:t>
            </a:r>
            <a:r>
              <a:rPr lang="ja-JP" altLang="en-US" sz="2000" b="1" u="sng" dirty="0"/>
              <a:t>おおさか選定の流れ</a:t>
            </a:r>
          </a:p>
        </p:txBody>
      </p:sp>
      <p:graphicFrame>
        <p:nvGraphicFramePr>
          <p:cNvPr id="44" name="表 43"/>
          <p:cNvGraphicFramePr>
            <a:graphicFrameLocks noGrp="1"/>
          </p:cNvGraphicFramePr>
          <p:nvPr>
            <p:extLst>
              <p:ext uri="{D42A27DB-BD31-4B8C-83A1-F6EECF244321}">
                <p14:modId xmlns:p14="http://schemas.microsoft.com/office/powerpoint/2010/main" val="63662533"/>
              </p:ext>
            </p:extLst>
          </p:nvPr>
        </p:nvGraphicFramePr>
        <p:xfrm>
          <a:off x="323528" y="725800"/>
          <a:ext cx="8568954" cy="5727536"/>
        </p:xfrm>
        <a:graphic>
          <a:graphicData uri="http://schemas.openxmlformats.org/drawingml/2006/table">
            <a:tbl>
              <a:tblPr firstRow="1" bandRow="1"/>
              <a:tblGrid>
                <a:gridCol w="1584176">
                  <a:extLst>
                    <a:ext uri="{9D8B030D-6E8A-4147-A177-3AD203B41FA5}">
                      <a16:colId xmlns:a16="http://schemas.microsoft.com/office/drawing/2014/main" val="1321377137"/>
                    </a:ext>
                  </a:extLst>
                </a:gridCol>
                <a:gridCol w="6984778">
                  <a:extLst>
                    <a:ext uri="{9D8B030D-6E8A-4147-A177-3AD203B41FA5}">
                      <a16:colId xmlns:a16="http://schemas.microsoft.com/office/drawing/2014/main" val="3431430737"/>
                    </a:ext>
                  </a:extLst>
                </a:gridCol>
              </a:tblGrid>
              <a:tr h="432048">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1400" kern="0" noProof="0" dirty="0" smtClean="0">
                          <a:solidFill>
                            <a:prstClr val="black"/>
                          </a:solidFill>
                        </a:rPr>
                        <a:t>応募</a:t>
                      </a:r>
                      <a:endParaRPr kumimoji="0" lang="ja-JP" altLang="en-US" sz="1400" b="0" i="0" u="none" strike="noStrike" kern="0" cap="none" spc="0" normalizeH="0" baseline="0" noProof="0" dirty="0" smtClean="0">
                        <a:ln>
                          <a:noFill/>
                        </a:ln>
                        <a:solidFill>
                          <a:prstClr val="black"/>
                        </a:solidFill>
                        <a:effectLst/>
                        <a:uLnTx/>
                        <a:uFillTx/>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altLang="ja-JP" sz="1400" dirty="0" smtClean="0">
                          <a:solidFill>
                            <a:prstClr val="black"/>
                          </a:solidFill>
                          <a:latin typeface="ＭＳ Ｐゴシック" panose="020B0600070205080204" pitchFamily="50" charset="-128"/>
                        </a:rPr>
                        <a:t>2019</a:t>
                      </a:r>
                      <a:r>
                        <a:rPr lang="ja-JP" altLang="en-US" sz="1400" dirty="0" smtClean="0">
                          <a:solidFill>
                            <a:prstClr val="black"/>
                          </a:solidFill>
                          <a:latin typeface="ＭＳ Ｐゴシック" panose="020B0600070205080204" pitchFamily="50" charset="-128"/>
                        </a:rPr>
                        <a:t>年</a:t>
                      </a:r>
                      <a:r>
                        <a:rPr lang="en-US" altLang="ja-JP" sz="1400" dirty="0" smtClean="0">
                          <a:solidFill>
                            <a:prstClr val="black"/>
                          </a:solidFill>
                          <a:latin typeface="ＭＳ Ｐゴシック" panose="020B0600070205080204" pitchFamily="50" charset="-128"/>
                        </a:rPr>
                        <a:t>2</a:t>
                      </a:r>
                      <a:r>
                        <a:rPr lang="ja-JP" altLang="en-US" sz="1400" dirty="0" smtClean="0">
                          <a:solidFill>
                            <a:prstClr val="black"/>
                          </a:solidFill>
                          <a:latin typeface="ＭＳ Ｐゴシック" panose="020B0600070205080204" pitchFamily="50" charset="-128"/>
                        </a:rPr>
                        <a:t>月</a:t>
                      </a:r>
                      <a:r>
                        <a:rPr lang="en-US" altLang="ja-JP" sz="1400" dirty="0" smtClean="0">
                          <a:solidFill>
                            <a:prstClr val="black"/>
                          </a:solidFill>
                          <a:latin typeface="ＭＳ Ｐゴシック" panose="020B0600070205080204" pitchFamily="50" charset="-128"/>
                        </a:rPr>
                        <a:t>18</a:t>
                      </a:r>
                      <a:r>
                        <a:rPr lang="ja-JP" altLang="en-US" sz="1400" dirty="0" smtClean="0">
                          <a:solidFill>
                            <a:prstClr val="black"/>
                          </a:solidFill>
                          <a:latin typeface="ＭＳ Ｐゴシック" panose="020B0600070205080204" pitchFamily="50" charset="-128"/>
                        </a:rPr>
                        <a:t>日（月曜日）から</a:t>
                      </a:r>
                      <a:r>
                        <a:rPr lang="en-US" altLang="ja-JP" sz="1400" dirty="0" smtClean="0">
                          <a:solidFill>
                            <a:prstClr val="black"/>
                          </a:solidFill>
                          <a:latin typeface="ＭＳ Ｐゴシック" panose="020B0600070205080204" pitchFamily="50" charset="-128"/>
                        </a:rPr>
                        <a:t>5</a:t>
                      </a:r>
                      <a:r>
                        <a:rPr lang="ja-JP" altLang="en-US" sz="1400" dirty="0" smtClean="0">
                          <a:solidFill>
                            <a:prstClr val="black"/>
                          </a:solidFill>
                          <a:latin typeface="ＭＳ Ｐゴシック" panose="020B0600070205080204" pitchFamily="50" charset="-128"/>
                        </a:rPr>
                        <a:t>月</a:t>
                      </a:r>
                      <a:r>
                        <a:rPr lang="en-US" altLang="ja-JP" sz="1400" dirty="0" smtClean="0">
                          <a:solidFill>
                            <a:prstClr val="black"/>
                          </a:solidFill>
                          <a:latin typeface="ＭＳ Ｐゴシック" panose="020B0600070205080204" pitchFamily="50" charset="-128"/>
                        </a:rPr>
                        <a:t>17</a:t>
                      </a:r>
                      <a:r>
                        <a:rPr lang="ja-JP" altLang="en-US" sz="1400" dirty="0" smtClean="0">
                          <a:solidFill>
                            <a:prstClr val="black"/>
                          </a:solidFill>
                          <a:latin typeface="ＭＳ Ｐゴシック" panose="020B0600070205080204" pitchFamily="50" charset="-128"/>
                        </a:rPr>
                        <a:t>日（金曜日） </a:t>
                      </a:r>
                      <a:r>
                        <a:rPr kumimoji="0" lang="ja-JP" altLang="en-US" sz="1400" kern="0" dirty="0" smtClean="0">
                          <a:solidFill>
                            <a:prstClr val="black"/>
                          </a:solidFill>
                        </a:rPr>
                        <a:t>まで　　　　　　</a:t>
                      </a:r>
                      <a:r>
                        <a:rPr kumimoji="0" lang="ja-JP" altLang="en-US" sz="1400" b="1" kern="0" dirty="0" smtClean="0">
                          <a:solidFill>
                            <a:prstClr val="black"/>
                          </a:solidFill>
                        </a:rPr>
                        <a:t>⇒</a:t>
                      </a:r>
                      <a:r>
                        <a:rPr kumimoji="0" lang="ja-JP" altLang="en-US" sz="1400" b="1" u="sng" kern="0" dirty="0" smtClean="0">
                          <a:solidFill>
                            <a:prstClr val="black"/>
                          </a:solidFill>
                        </a:rPr>
                        <a:t>応募状況</a:t>
                      </a:r>
                      <a:endParaRPr kumimoji="1" lang="ja-JP" altLang="en-US" sz="1400" b="1" u="sng" dirty="0" smtClean="0">
                        <a:latin typeface="ＭＳ Ｐゴシック" panose="020B060007020508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9450378"/>
                  </a:ext>
                </a:extLst>
              </a:tr>
              <a:tr h="155803">
                <a:tc>
                  <a:txBody>
                    <a:bodyPr/>
                    <a:lstStyle/>
                    <a:p>
                      <a:pPr algn="ctr">
                        <a:lnSpc>
                          <a:spcPts val="1500"/>
                        </a:lnSpc>
                      </a:pPr>
                      <a:endParaRPr kumimoji="1" lang="ja-JP" altLang="en-US" sz="600" b="1" u="sng" dirty="0" smtClean="0">
                        <a:latin typeface="ＭＳ Ｐゴシック" panose="020B0600070205080204" pitchFamily="50" charset="-128"/>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03638454"/>
                  </a:ext>
                </a:extLst>
              </a:tr>
              <a:tr h="432048">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1400" kern="0" dirty="0" smtClean="0">
                          <a:solidFill>
                            <a:prstClr val="black"/>
                          </a:solidFill>
                        </a:rPr>
                        <a:t>事務局整理</a:t>
                      </a:r>
                      <a:endParaRPr kumimoji="1" lang="ja-JP" altLang="en-US" sz="1400" b="1" u="sng" dirty="0" smtClean="0">
                        <a:latin typeface="ＭＳ Ｐゴシック" panose="020B060007020508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a:lnSpc>
                          <a:spcPts val="1500"/>
                        </a:lnSpc>
                      </a:pPr>
                      <a:r>
                        <a:rPr kumimoji="1" lang="ja-JP" altLang="en-US" sz="1400" b="0" dirty="0" smtClean="0">
                          <a:latin typeface="ＭＳ Ｐゴシック" panose="020B0600070205080204" pitchFamily="50" charset="-128"/>
                          <a:ea typeface="+mn-ea"/>
                        </a:rPr>
                        <a:t>事務局での事前整理（市町村への照会、除外物件の整理）　　</a:t>
                      </a:r>
                      <a:r>
                        <a:rPr kumimoji="1" lang="ja-JP" altLang="en-US" sz="1400" b="1" u="none" dirty="0" smtClean="0">
                          <a:latin typeface="ＭＳ Ｐゴシック" panose="020B0600070205080204" pitchFamily="50" charset="-128"/>
                          <a:ea typeface="+mn-ea"/>
                        </a:rPr>
                        <a:t>⇒</a:t>
                      </a:r>
                      <a:r>
                        <a:rPr kumimoji="1" lang="ja-JP" altLang="en-US" sz="1400" b="1" u="sng" dirty="0" smtClean="0">
                          <a:latin typeface="ＭＳ Ｐゴシック" panose="020B0600070205080204" pitchFamily="50" charset="-128"/>
                          <a:ea typeface="+mn-ea"/>
                        </a:rPr>
                        <a:t>除外物件の整理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3143248280"/>
                  </a:ext>
                </a:extLst>
              </a:tr>
              <a:tr h="16683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lnSpc>
                          <a:spcPts val="1500"/>
                        </a:lnSpc>
                      </a:pPr>
                      <a:endParaRPr kumimoji="1" lang="ja-JP" altLang="en-US" sz="700" b="1" u="sng" dirty="0" smtClean="0">
                        <a:latin typeface="ＭＳ Ｐゴシック" panose="020B0600070205080204" pitchFamily="50" charset="-128"/>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14581825"/>
                  </a:ext>
                </a:extLst>
              </a:tr>
              <a:tr h="46282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rPr>
                        <a:t>部会委員</a:t>
                      </a:r>
                      <a:r>
                        <a:rPr kumimoji="0" lang="ja-JP" altLang="en-US" sz="1400" kern="0" dirty="0" smtClean="0">
                          <a:solidFill>
                            <a:prstClr val="black"/>
                          </a:solidFill>
                        </a:rPr>
                        <a:t>の決定</a:t>
                      </a:r>
                      <a:endParaRPr kumimoji="1" lang="ja-JP" altLang="en-US" sz="1400" b="0" dirty="0" smtClean="0">
                        <a:latin typeface="ＭＳ Ｐゴシック" panose="020B060007020508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dirty="0" smtClean="0">
                          <a:latin typeface="ＭＳ Ｐゴシック" panose="020B0600070205080204" pitchFamily="50" charset="-128"/>
                          <a:ea typeface="+mn-ea"/>
                        </a:rPr>
                        <a:t>第１回景観審議会（</a:t>
                      </a:r>
                      <a:r>
                        <a:rPr kumimoji="1" lang="en-US" altLang="ja-JP" sz="1400" b="0" dirty="0" smtClean="0">
                          <a:latin typeface="ＭＳ Ｐゴシック" panose="020B0600070205080204" pitchFamily="50" charset="-128"/>
                          <a:ea typeface="+mn-ea"/>
                        </a:rPr>
                        <a:t>7/4</a:t>
                      </a:r>
                      <a:r>
                        <a:rPr kumimoji="1" lang="ja-JP" altLang="en-US" sz="1400" b="0" dirty="0" smtClean="0">
                          <a:latin typeface="ＭＳ Ｐゴシック" panose="020B0600070205080204" pitchFamily="50" charset="-128"/>
                          <a:ea typeface="+mn-ea"/>
                        </a:rPr>
                        <a:t>）において景観ビジョン推進部会委員を決定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734377757"/>
                  </a:ext>
                </a:extLst>
              </a:tr>
              <a:tr h="285348">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lnSpc>
                          <a:spcPts val="1500"/>
                        </a:lnSpc>
                      </a:pPr>
                      <a:endParaRPr kumimoji="1" lang="ja-JP" altLang="en-US" sz="800" b="1" u="sng" dirty="0" smtClean="0">
                        <a:latin typeface="ＭＳ Ｐゴシック" panose="020B0600070205080204" pitchFamily="50" charset="-128"/>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45293287"/>
                  </a:ext>
                </a:extLst>
              </a:tr>
              <a:tr h="48815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ctr" latinLnBrk="0" hangingPunct="1">
                        <a:lnSpc>
                          <a:spcPts val="1500"/>
                        </a:lnSpc>
                        <a:spcBef>
                          <a:spcPts val="0"/>
                        </a:spcBef>
                        <a:spcAft>
                          <a:spcPts val="0"/>
                        </a:spcAft>
                        <a:buClrTx/>
                        <a:buSzTx/>
                        <a:buFontTx/>
                        <a:buNone/>
                        <a:tabLst/>
                        <a:defRPr/>
                      </a:pPr>
                      <a:r>
                        <a:rPr kumimoji="0" lang="ja-JP" altLang="en-US" sz="1400" kern="0" dirty="0" smtClean="0">
                          <a:solidFill>
                            <a:prstClr val="black"/>
                          </a:solidFill>
                        </a:rPr>
                        <a:t>事前審査</a:t>
                      </a:r>
                      <a:endParaRPr kumimoji="1" lang="ja-JP" altLang="en-US" sz="1400" b="1"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0" dirty="0" smtClean="0">
                          <a:latin typeface="ＭＳ Ｐゴシック" panose="020B0600070205080204" pitchFamily="50" charset="-128"/>
                          <a:ea typeface="+mn-ea"/>
                        </a:rPr>
                        <a:t>部会委員に事前審査資料を送付</a:t>
                      </a:r>
                    </a:p>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各委員が１位から</a:t>
                      </a:r>
                      <a:r>
                        <a:rPr kumimoji="1" lang="en-US" altLang="ja-JP"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10</a:t>
                      </a: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位まで点数付け（１位</a:t>
                      </a:r>
                      <a:r>
                        <a:rPr kumimoji="1" lang="en-US" altLang="ja-JP"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10</a:t>
                      </a: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点、２位９点・・・</a:t>
                      </a:r>
                      <a:r>
                        <a:rPr kumimoji="1" lang="en-US" altLang="ja-JP"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10</a:t>
                      </a: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位１点）をした上で推薦</a:t>
                      </a:r>
                      <a:endParaRPr kumimoji="1" lang="ja-JP" altLang="en-US" sz="1400" b="1"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846751884"/>
                  </a:ext>
                </a:extLst>
              </a:tr>
              <a:tr h="2762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89993667"/>
                  </a:ext>
                </a:extLst>
              </a:tr>
              <a:tr h="459638">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kern="0" dirty="0" smtClean="0">
                          <a:solidFill>
                            <a:prstClr val="black"/>
                          </a:solidFill>
                        </a:rPr>
                        <a:t>管理者情報等に</a:t>
                      </a:r>
                      <a:endParaRPr kumimoji="0" lang="en-US" altLang="ja-JP" sz="1400" kern="0" dirty="0" smtClean="0">
                        <a:solidFill>
                          <a:prstClr val="black"/>
                        </a:solidFill>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rPr>
                        <a:t>かかる事前調査</a:t>
                      </a:r>
                      <a:endParaRPr kumimoji="1" lang="ja-JP" altLang="en-US" sz="14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各委員から推薦のあったビュースポットに</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ついて管理者情報</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等を調査し、スポット別シートに追記</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ja-JP" altLang="en-US" sz="14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管理者情報等にかかる事前調査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324834396"/>
                  </a:ext>
                </a:extLst>
              </a:tr>
              <a:tr h="149671">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9878140"/>
                  </a:ext>
                </a:extLst>
              </a:tr>
              <a:tr h="44191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ja-JP" altLang="en-US" sz="1400" kern="0" dirty="0" smtClean="0">
                          <a:solidFill>
                            <a:prstClr val="black"/>
                          </a:solidFill>
                        </a:rPr>
                        <a:t>選定</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第１回景観ビジョン推進部会</a:t>
                      </a:r>
                    </a:p>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・ビュースポットの選定（</a:t>
                      </a:r>
                      <a:r>
                        <a:rPr kumimoji="1" lang="en-US" altLang="ja-JP"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20</a:t>
                      </a: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件程度）</a:t>
                      </a:r>
                      <a:endPar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3085387439"/>
                  </a:ext>
                </a:extLst>
              </a:tr>
              <a:tr h="0">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88777604"/>
                  </a:ext>
                </a:extLst>
              </a:tr>
              <a:tr h="471680">
                <a:tc>
                  <a:txBody>
                    <a:bodyPr/>
                    <a:lstStyle/>
                    <a:p>
                      <a:pPr marL="0" marR="0" lvl="0" indent="0" algn="ctr" defTabSz="914400" rtl="0" eaLnBrk="1" fontAlgn="ctr" latinLnBrk="0" hangingPunct="1">
                        <a:lnSpc>
                          <a:spcPts val="15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rPr>
                        <a:t>最終確認</a:t>
                      </a:r>
                      <a:endParaRPr kumimoji="1" lang="ja-JP" altLang="en-US" sz="1400" b="1" i="0" u="sng"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第１回景観ビジョン推進部会で選定されたビュースポットについて最終確認（必要に応じ現地確認）　　　　　　　　　　　　　　　　　　　</a:t>
                      </a:r>
                      <a:r>
                        <a:rPr kumimoji="1" lang="ja-JP" altLang="en-US" sz="1400" b="1"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a:t>
                      </a:r>
                      <a:r>
                        <a:rPr kumimoji="1" lang="ja-JP" altLang="en-US" sz="1400" b="1" i="0" u="sng"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公表・情報発信にあたっての最終確認・情報収集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50210864"/>
                  </a:ext>
                </a:extLst>
              </a:tr>
              <a:tr h="2762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auto" latinLnBrk="0" hangingPunct="1">
                        <a:lnSpc>
                          <a:spcPts val="15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27786501"/>
                  </a:ext>
                </a:extLst>
              </a:tr>
              <a:tr h="46842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ctr" latinLnBrk="0" hangingPunct="1">
                        <a:lnSpc>
                          <a:spcPts val="1500"/>
                        </a:lnSpc>
                        <a:spcBef>
                          <a:spcPts val="0"/>
                        </a:spcBef>
                        <a:spcAft>
                          <a:spcPts val="0"/>
                        </a:spcAft>
                        <a:buClrTx/>
                        <a:buSzTx/>
                        <a:buFontTx/>
                        <a:buNone/>
                        <a:tabLst/>
                        <a:defRPr/>
                      </a:pPr>
                      <a:r>
                        <a:rPr kumimoji="0" lang="ja-JP" altLang="en-US" sz="1400" kern="0" noProof="0" dirty="0" smtClean="0">
                          <a:solidFill>
                            <a:prstClr val="black"/>
                          </a:solidFill>
                        </a:rPr>
                        <a:t>公表</a:t>
                      </a:r>
                      <a:endPar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最終確認を行ったビュースポットについて、大阪府ＨＰにて公表</a:t>
                      </a:r>
                      <a:endParaRPr kumimoji="1" lang="en-US" altLang="ja-JP"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endParaRPr>
                    </a:p>
                    <a:p>
                      <a:pPr marL="0" marR="0" lvl="0" indent="0" algn="l" defTabSz="914400" rtl="0" eaLnBrk="1" fontAlgn="ctr"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併せて、インスタグラムでも発信</a:t>
                      </a:r>
                      <a:endPar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50049331"/>
                  </a:ext>
                </a:extLst>
              </a:tr>
            </a:tbl>
          </a:graphicData>
        </a:graphic>
      </p:graphicFrame>
      <p:sp>
        <p:nvSpPr>
          <p:cNvPr id="4" name="二等辺三角形 3"/>
          <p:cNvSpPr/>
          <p:nvPr/>
        </p:nvSpPr>
        <p:spPr>
          <a:xfrm rot="10800000">
            <a:off x="971601" y="1268760"/>
            <a:ext cx="324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rot="10800000">
            <a:off x="971601" y="1988840"/>
            <a:ext cx="324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10800000">
            <a:off x="971601" y="2728874"/>
            <a:ext cx="324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p:cNvSpPr/>
          <p:nvPr/>
        </p:nvSpPr>
        <p:spPr>
          <a:xfrm rot="10800000">
            <a:off x="971600" y="3501008"/>
            <a:ext cx="324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rot="10800000">
            <a:off x="971600" y="4316846"/>
            <a:ext cx="324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10800000">
            <a:off x="971600" y="5036926"/>
            <a:ext cx="324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二等辺三角形 47"/>
          <p:cNvSpPr/>
          <p:nvPr/>
        </p:nvSpPr>
        <p:spPr>
          <a:xfrm rot="10800000">
            <a:off x="971600" y="5792234"/>
            <a:ext cx="324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FAB2AA0-22F6-4977-B4AB-6397E15C0039}" type="slidenum">
              <a:rPr kumimoji="1" lang="ja-JP" altLang="en-US" smtClean="0"/>
              <a:t>8</a:t>
            </a:fld>
            <a:endParaRPr kumimoji="1" lang="ja-JP" altLang="en-US"/>
          </a:p>
        </p:txBody>
      </p:sp>
    </p:spTree>
    <p:extLst>
      <p:ext uri="{BB962C8B-B14F-4D97-AF65-F5344CB8AC3E}">
        <p14:creationId xmlns:p14="http://schemas.microsoft.com/office/powerpoint/2010/main" val="3133548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07504" y="404664"/>
            <a:ext cx="8352000" cy="525886"/>
          </a:xfrm>
          <a:prstGeom prst="rect">
            <a:avLst/>
          </a:prstGeom>
        </p:spPr>
        <p:txBody>
          <a:bodyPr wrap="square" lIns="144000" tIns="108000" rIns="144000" bIns="108000">
            <a:spAutoFit/>
          </a:bodyPr>
          <a:lstStyle/>
          <a:p>
            <a:r>
              <a:rPr lang="ja-JP" altLang="en-US" sz="2000" b="1" u="sng" dirty="0" smtClean="0"/>
              <a:t>公表・情報発信にあたっての最終確認・情報収集</a:t>
            </a:r>
            <a:endParaRPr lang="en-US" altLang="ja-JP" sz="2000" b="1" u="sng" dirty="0" smtClean="0"/>
          </a:p>
        </p:txBody>
      </p:sp>
      <p:sp>
        <p:nvSpPr>
          <p:cNvPr id="8" name="テキスト ボックス 7"/>
          <p:cNvSpPr txBox="1"/>
          <p:nvPr/>
        </p:nvSpPr>
        <p:spPr>
          <a:xfrm>
            <a:off x="251520" y="1124744"/>
            <a:ext cx="8568952" cy="4104456"/>
          </a:xfrm>
          <a:prstGeom prst="rect">
            <a:avLst/>
          </a:prstGeom>
          <a:noFill/>
          <a:ln w="12700">
            <a:solidFill>
              <a:schemeClr val="tx1"/>
            </a:solidFill>
          </a:ln>
        </p:spPr>
        <p:txBody>
          <a:bodyPr wrap="square" tIns="108000" bIns="108000" rtlCol="0">
            <a:noAutofit/>
          </a:bodyPr>
          <a:lstStyle/>
          <a:p>
            <a:pPr lvl="0">
              <a:lnSpc>
                <a:spcPts val="2500"/>
              </a:lnSpc>
              <a:defRPr/>
            </a:pPr>
            <a:r>
              <a:rPr lang="ja-JP" altLang="en-US" sz="1600" dirty="0" smtClean="0">
                <a:solidFill>
                  <a:prstClr val="black"/>
                </a:solidFill>
                <a:latin typeface="ＭＳ Ｐゴシック" panose="020B0600070205080204" pitchFamily="50" charset="-128"/>
              </a:rPr>
              <a:t>部会</a:t>
            </a:r>
            <a:r>
              <a:rPr lang="ja-JP" altLang="en-US" sz="1600" dirty="0">
                <a:solidFill>
                  <a:prstClr val="black"/>
                </a:solidFill>
                <a:latin typeface="ＭＳ Ｐゴシック" panose="020B0600070205080204" pitchFamily="50" charset="-128"/>
              </a:rPr>
              <a:t>で選定いただいたビュースポット（</a:t>
            </a:r>
            <a:r>
              <a:rPr lang="en-US" altLang="ja-JP" sz="1600" dirty="0">
                <a:solidFill>
                  <a:prstClr val="black"/>
                </a:solidFill>
                <a:latin typeface="ＭＳ Ｐゴシック" panose="020B0600070205080204" pitchFamily="50" charset="-128"/>
              </a:rPr>
              <a:t>20</a:t>
            </a:r>
            <a:r>
              <a:rPr lang="ja-JP" altLang="en-US" sz="1600" dirty="0">
                <a:solidFill>
                  <a:prstClr val="black"/>
                </a:solidFill>
                <a:latin typeface="ＭＳ Ｐゴシック" panose="020B0600070205080204" pitchFamily="50" charset="-128"/>
              </a:rPr>
              <a:t>件程度）に</a:t>
            </a:r>
            <a:r>
              <a:rPr lang="ja-JP" altLang="en-US" sz="1600" dirty="0" smtClean="0">
                <a:solidFill>
                  <a:prstClr val="black"/>
                </a:solidFill>
                <a:latin typeface="ＭＳ Ｐゴシック" panose="020B0600070205080204" pitchFamily="50" charset="-128"/>
              </a:rPr>
              <a:t>ついて、ビュースポットとして公表するにあたり安全性等に支障はないかを最終確認。併せて、ビュースポットを発信するにあたって参考となる情報を収集する。（必要に応じて、事務局が現地調査を行う。）</a:t>
            </a:r>
            <a:endParaRPr lang="en-US" altLang="ja-JP" sz="1600" dirty="0" smtClean="0">
              <a:solidFill>
                <a:prstClr val="black"/>
              </a:solidFill>
              <a:latin typeface="ＭＳ Ｐゴシック" panose="020B0600070205080204" pitchFamily="50" charset="-128"/>
            </a:endParaRPr>
          </a:p>
          <a:p>
            <a:pPr lvl="0">
              <a:lnSpc>
                <a:spcPct val="150000"/>
              </a:lnSpc>
              <a:defRPr/>
            </a:pPr>
            <a:r>
              <a:rPr lang="en-US" altLang="ja-JP" sz="1600" dirty="0" smtClean="0">
                <a:solidFill>
                  <a:prstClr val="black"/>
                </a:solidFill>
                <a:latin typeface="ＭＳ Ｐゴシック" panose="020B0600070205080204" pitchFamily="50" charset="-128"/>
              </a:rPr>
              <a:t>【</a:t>
            </a:r>
            <a:r>
              <a:rPr lang="ja-JP" altLang="en-US" sz="1600" dirty="0" smtClean="0">
                <a:solidFill>
                  <a:prstClr val="black"/>
                </a:solidFill>
                <a:latin typeface="ＭＳ Ｐゴシック" panose="020B0600070205080204" pitchFamily="50" charset="-128"/>
              </a:rPr>
              <a:t>ビュースポットの公表にあたっての最終確認</a:t>
            </a:r>
            <a:r>
              <a:rPr lang="en-US" altLang="ja-JP" sz="1600" dirty="0" smtClean="0">
                <a:solidFill>
                  <a:prstClr val="black"/>
                </a:solidFill>
                <a:latin typeface="ＭＳ Ｐゴシック" panose="020B0600070205080204" pitchFamily="50" charset="-128"/>
              </a:rPr>
              <a:t>】</a:t>
            </a:r>
          </a:p>
          <a:p>
            <a:pPr>
              <a:defRPr/>
            </a:pPr>
            <a:r>
              <a:rPr lang="ja-JP" altLang="en-US" sz="1600" dirty="0" smtClean="0">
                <a:solidFill>
                  <a:prstClr val="black"/>
                </a:solidFill>
                <a:latin typeface="ＭＳ Ｐゴシック" panose="020B0600070205080204" pitchFamily="50" charset="-128"/>
              </a:rPr>
              <a:t>　</a:t>
            </a: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安全性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周辺</a:t>
            </a:r>
            <a:r>
              <a:rPr lang="ja-JP" altLang="en-US" sz="1600" dirty="0">
                <a:solidFill>
                  <a:prstClr val="black"/>
                </a:solidFill>
                <a:latin typeface="ＭＳ Ｐゴシック" panose="020B0600070205080204" pitchFamily="50" charset="-128"/>
              </a:rPr>
              <a:t>に障害物がないか</a:t>
            </a:r>
            <a:r>
              <a:rPr lang="ja-JP" altLang="en-US" sz="1600" dirty="0" smtClean="0">
                <a:solidFill>
                  <a:prstClr val="black"/>
                </a:solidFill>
                <a:latin typeface="ＭＳ Ｐゴシック" panose="020B0600070205080204" pitchFamily="50" charset="-128"/>
              </a:rPr>
              <a:t>。</a:t>
            </a:r>
            <a:endParaRPr lang="en-US" altLang="ja-JP" sz="1600" dirty="0" smtClean="0">
              <a:solidFill>
                <a:prstClr val="black"/>
              </a:solidFill>
              <a:latin typeface="ＭＳ Ｐゴシック" panose="020B0600070205080204" pitchFamily="50" charset="-128"/>
            </a:endParaRPr>
          </a:p>
          <a:p>
            <a:pPr>
              <a:defRPr/>
            </a:pPr>
            <a:r>
              <a:rPr lang="ja-JP" altLang="en-US" sz="1600" dirty="0" smtClean="0">
                <a:solidFill>
                  <a:prstClr val="black"/>
                </a:solidFill>
                <a:latin typeface="ＭＳ Ｐゴシック" panose="020B0600070205080204" pitchFamily="50" charset="-128"/>
              </a:rPr>
              <a:t>　　・管理面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適正に管理できているか。</a:t>
            </a:r>
            <a:endParaRPr lang="en-US" altLang="ja-JP" sz="1600" dirty="0" smtClean="0">
              <a:solidFill>
                <a:prstClr val="black"/>
              </a:solidFill>
              <a:latin typeface="ＭＳ Ｐゴシック" panose="020B0600070205080204" pitchFamily="50" charset="-128"/>
            </a:endParaRPr>
          </a:p>
          <a:p>
            <a:pPr>
              <a:defRPr/>
            </a:pPr>
            <a:r>
              <a:rPr lang="ja-JP" altLang="en-US" sz="1600" dirty="0" smtClean="0">
                <a:solidFill>
                  <a:prstClr val="black"/>
                </a:solidFill>
                <a:latin typeface="ＭＳ Ｐゴシック" panose="020B0600070205080204" pitchFamily="50" charset="-128"/>
              </a:rPr>
              <a:t>　</a:t>
            </a: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変化</a:t>
            </a:r>
            <a:r>
              <a:rPr lang="ja-JP" altLang="en-US" sz="1600" dirty="0" smtClean="0">
                <a:solidFill>
                  <a:prstClr val="black"/>
                </a:solidFill>
                <a:latin typeface="ＭＳ Ｐゴシック" panose="020B0600070205080204" pitchFamily="50" charset="-128"/>
              </a:rPr>
              <a:t>の可能性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著しく</a:t>
            </a:r>
            <a:r>
              <a:rPr lang="ja-JP" altLang="en-US" sz="1600" dirty="0">
                <a:solidFill>
                  <a:prstClr val="black"/>
                </a:solidFill>
                <a:latin typeface="ＭＳ Ｐゴシック" panose="020B0600070205080204" pitchFamily="50" charset="-128"/>
              </a:rPr>
              <a:t>変化する要因がないか</a:t>
            </a:r>
            <a:r>
              <a:rPr lang="ja-JP" altLang="en-US" sz="1600" dirty="0" smtClean="0">
                <a:solidFill>
                  <a:prstClr val="black"/>
                </a:solidFill>
                <a:latin typeface="ＭＳ Ｐゴシック" panose="020B0600070205080204" pitchFamily="50" charset="-128"/>
              </a:rPr>
              <a:t>。</a:t>
            </a:r>
            <a:endParaRPr lang="en-US" altLang="ja-JP" sz="1600" dirty="0" smtClean="0">
              <a:solidFill>
                <a:prstClr val="black"/>
              </a:solidFill>
              <a:latin typeface="ＭＳ Ｐゴシック" panose="020B0600070205080204" pitchFamily="50" charset="-128"/>
            </a:endParaRPr>
          </a:p>
          <a:p>
            <a:pPr>
              <a:defRPr/>
            </a:pPr>
            <a:r>
              <a:rPr lang="ja-JP" altLang="en-US" sz="1600" dirty="0" smtClean="0">
                <a:solidFill>
                  <a:prstClr val="black"/>
                </a:solidFill>
                <a:latin typeface="+mn-ea"/>
              </a:rPr>
              <a:t>　　・地域性 </a:t>
            </a:r>
            <a:r>
              <a:rPr lang="en-US" altLang="ja-JP" sz="1600" dirty="0" smtClean="0">
                <a:solidFill>
                  <a:prstClr val="black"/>
                </a:solidFill>
                <a:latin typeface="+mn-ea"/>
              </a:rPr>
              <a:t>… </a:t>
            </a:r>
            <a:r>
              <a:rPr lang="ja-JP" altLang="en-US" sz="1600" dirty="0" smtClean="0">
                <a:solidFill>
                  <a:prstClr val="black"/>
                </a:solidFill>
                <a:latin typeface="+mn-ea"/>
              </a:rPr>
              <a:t>多数</a:t>
            </a:r>
            <a:r>
              <a:rPr lang="ja-JP" altLang="en-US" sz="1600" dirty="0">
                <a:solidFill>
                  <a:prstClr val="black"/>
                </a:solidFill>
                <a:latin typeface="+mn-ea"/>
              </a:rPr>
              <a:t>の来訪者が訪れることに問題がないか。地域組織の反応等</a:t>
            </a:r>
            <a:r>
              <a:rPr lang="ja-JP" altLang="en-US" sz="1600" dirty="0" smtClean="0">
                <a:solidFill>
                  <a:prstClr val="black"/>
                </a:solidFill>
                <a:latin typeface="+mn-ea"/>
              </a:rPr>
              <a:t>。</a:t>
            </a:r>
            <a:endParaRPr lang="en-US" altLang="ja-JP" sz="1600" dirty="0" smtClean="0">
              <a:solidFill>
                <a:prstClr val="black"/>
              </a:solidFill>
              <a:latin typeface="+mn-ea"/>
            </a:endParaRPr>
          </a:p>
          <a:p>
            <a:pPr>
              <a:defRPr/>
            </a:pPr>
            <a:r>
              <a:rPr lang="ja-JP" altLang="en-US" sz="1600" dirty="0" smtClean="0">
                <a:solidFill>
                  <a:prstClr val="black"/>
                </a:solidFill>
                <a:latin typeface="+mn-ea"/>
              </a:rPr>
              <a:t>　　・</a:t>
            </a:r>
            <a:r>
              <a:rPr lang="ja-JP" altLang="en-US" sz="1600" dirty="0">
                <a:solidFill>
                  <a:prstClr val="black"/>
                </a:solidFill>
                <a:latin typeface="+mn-ea"/>
              </a:rPr>
              <a:t>管理者</a:t>
            </a:r>
            <a:r>
              <a:rPr lang="ja-JP" altLang="en-US" sz="1600" dirty="0" smtClean="0">
                <a:solidFill>
                  <a:prstClr val="black"/>
                </a:solidFill>
                <a:latin typeface="+mn-ea"/>
              </a:rPr>
              <a:t>の了解 </a:t>
            </a:r>
            <a:r>
              <a:rPr lang="en-US" altLang="ja-JP" sz="1600" dirty="0" smtClean="0">
                <a:solidFill>
                  <a:prstClr val="black"/>
                </a:solidFill>
                <a:latin typeface="+mn-ea"/>
              </a:rPr>
              <a:t>…</a:t>
            </a:r>
            <a:r>
              <a:rPr lang="ja-JP" altLang="en-US" sz="1600" dirty="0" smtClean="0">
                <a:solidFill>
                  <a:prstClr val="black"/>
                </a:solidFill>
                <a:latin typeface="+mn-ea"/>
              </a:rPr>
              <a:t>土地・建物等の</a:t>
            </a:r>
            <a:r>
              <a:rPr lang="ja-JP" altLang="en-US" sz="1600" dirty="0">
                <a:solidFill>
                  <a:prstClr val="black"/>
                </a:solidFill>
                <a:latin typeface="+mn-ea"/>
              </a:rPr>
              <a:t>管理者</a:t>
            </a:r>
            <a:r>
              <a:rPr lang="ja-JP" altLang="en-US" sz="1600" dirty="0" smtClean="0">
                <a:solidFill>
                  <a:prstClr val="black"/>
                </a:solidFill>
                <a:latin typeface="+mn-ea"/>
              </a:rPr>
              <a:t>の了解。</a:t>
            </a:r>
            <a:endParaRPr lang="en-US" altLang="ja-JP" sz="1600" dirty="0">
              <a:solidFill>
                <a:prstClr val="black"/>
              </a:solidFill>
              <a:latin typeface="ＭＳ Ｐゴシック" panose="020B0600070205080204" pitchFamily="50" charset="-128"/>
            </a:endParaRPr>
          </a:p>
          <a:p>
            <a:pPr lvl="0">
              <a:lnSpc>
                <a:spcPct val="200000"/>
              </a:lnSpc>
              <a:defRPr/>
            </a:pPr>
            <a:r>
              <a:rPr lang="en-US" altLang="ja-JP" sz="1600" dirty="0" smtClean="0">
                <a:solidFill>
                  <a:prstClr val="black"/>
                </a:solidFill>
                <a:latin typeface="ＭＳ Ｐゴシック" panose="020B0600070205080204" pitchFamily="50" charset="-128"/>
              </a:rPr>
              <a:t>【</a:t>
            </a:r>
            <a:r>
              <a:rPr lang="ja-JP" altLang="en-US" sz="1600" dirty="0" smtClean="0">
                <a:solidFill>
                  <a:prstClr val="black"/>
                </a:solidFill>
                <a:latin typeface="ＭＳ Ｐゴシック" panose="020B0600070205080204" pitchFamily="50" charset="-128"/>
              </a:rPr>
              <a:t>ビュースポットの発信にあたっての情報収集</a:t>
            </a:r>
            <a:r>
              <a:rPr lang="en-US" altLang="ja-JP" sz="1600" dirty="0" smtClean="0">
                <a:solidFill>
                  <a:prstClr val="black"/>
                </a:solidFill>
                <a:latin typeface="ＭＳ Ｐゴシック" panose="020B0600070205080204" pitchFamily="50" charset="-128"/>
              </a:rPr>
              <a:t>】</a:t>
            </a:r>
          </a:p>
          <a:p>
            <a:pPr lvl="0">
              <a:defRPr/>
            </a:pPr>
            <a:r>
              <a:rPr lang="ja-JP" altLang="en-US" sz="1600" dirty="0" smtClean="0">
                <a:solidFill>
                  <a:prstClr val="black"/>
                </a:solidFill>
                <a:latin typeface="ＭＳ Ｐゴシック" panose="020B0600070205080204" pitchFamily="50" charset="-128"/>
              </a:rPr>
              <a:t>　　・利便性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トイレの整備、案内板の有無、バリアフリー等。</a:t>
            </a:r>
            <a:endParaRPr lang="en-US" altLang="ja-JP" sz="1600" dirty="0" smtClean="0">
              <a:solidFill>
                <a:prstClr val="black"/>
              </a:solidFill>
              <a:latin typeface="ＭＳ Ｐゴシック" panose="020B0600070205080204" pitchFamily="50" charset="-128"/>
            </a:endParaRPr>
          </a:p>
          <a:p>
            <a:pPr lvl="0">
              <a:defRPr/>
            </a:pPr>
            <a:r>
              <a:rPr lang="ja-JP" altLang="en-US" sz="1600" dirty="0" smtClean="0">
                <a:solidFill>
                  <a:prstClr val="black"/>
                </a:solidFill>
                <a:latin typeface="ＭＳ Ｐゴシック" panose="020B0600070205080204" pitchFamily="50" charset="-128"/>
              </a:rPr>
              <a:t>　　・実際のアクセス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最寄駅からの距離。公共交通機関からのルート。</a:t>
            </a:r>
            <a:endParaRPr lang="en-US" altLang="ja-JP" sz="1600" dirty="0" smtClean="0">
              <a:solidFill>
                <a:prstClr val="black"/>
              </a:solidFill>
              <a:latin typeface="ＭＳ Ｐゴシック" panose="020B0600070205080204" pitchFamily="50" charset="-128"/>
            </a:endParaRPr>
          </a:p>
          <a:p>
            <a:pPr lvl="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・他の景観資源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応募されたものとは別方向のビュー等。</a:t>
            </a:r>
            <a:endParaRPr lang="en-US" altLang="ja-JP" sz="1600" dirty="0" smtClean="0">
              <a:solidFill>
                <a:prstClr val="black"/>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5FAB2AA0-22F6-4977-B4AB-6397E15C0039}" type="slidenum">
              <a:rPr kumimoji="1" lang="ja-JP" altLang="en-US" smtClean="0"/>
              <a:t>9</a:t>
            </a:fld>
            <a:endParaRPr kumimoji="1" lang="ja-JP" altLang="en-US"/>
          </a:p>
        </p:txBody>
      </p:sp>
    </p:spTree>
    <p:extLst>
      <p:ext uri="{BB962C8B-B14F-4D97-AF65-F5344CB8AC3E}">
        <p14:creationId xmlns:p14="http://schemas.microsoft.com/office/powerpoint/2010/main" val="37513565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2731</TotalTime>
  <Words>878</Words>
  <PresentationFormat>画面に合わせる (4:3)</PresentationFormat>
  <Paragraphs>163</Paragraphs>
  <Slides>9</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Meiryo UI</vt:lpstr>
      <vt:lpstr>ＭＳ Ｐゴシック</vt:lpstr>
      <vt:lpstr>新細明體</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2019-07-16T04:21:06Z</cp:lastPrinted>
  <dcterms:created xsi:type="dcterms:W3CDTF">2018-07-27T09:19:56Z</dcterms:created>
  <dcterms:modified xsi:type="dcterms:W3CDTF">2019-07-23T07:06:11Z</dcterms:modified>
</cp:coreProperties>
</file>