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sldIdLst>
    <p:sldId id="264" r:id="rId5"/>
    <p:sldId id="266" r:id="rId6"/>
    <p:sldId id="273" r:id="rId7"/>
    <p:sldId id="270" r:id="rId8"/>
    <p:sldId id="276" r:id="rId9"/>
    <p:sldId id="275" r:id="rId10"/>
    <p:sldId id="274" r:id="rId11"/>
    <p:sldId id="263" r:id="rId12"/>
    <p:sldId id="271" r:id="rId13"/>
    <p:sldId id="267" r:id="rId14"/>
  </p:sldIdLst>
  <p:sldSz cx="9144000" cy="6858000" type="screen4x3"/>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C3E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21" autoAdjust="0"/>
    <p:restoredTop sz="95796" autoAdjust="0"/>
  </p:normalViewPr>
  <p:slideViewPr>
    <p:cSldViewPr snapToGrid="0">
      <p:cViewPr varScale="1">
        <p:scale>
          <a:sx n="115" d="100"/>
          <a:sy n="115" d="100"/>
        </p:scale>
        <p:origin x="181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5741" cy="513476"/>
          </a:xfrm>
          <a:prstGeom prst="rect">
            <a:avLst/>
          </a:prstGeom>
        </p:spPr>
        <p:txBody>
          <a:bodyPr vert="horz" lIns="96497" tIns="48248" rIns="96497" bIns="48248"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863" y="0"/>
            <a:ext cx="3075741" cy="513476"/>
          </a:xfrm>
          <a:prstGeom prst="rect">
            <a:avLst/>
          </a:prstGeom>
        </p:spPr>
        <p:txBody>
          <a:bodyPr vert="horz" lIns="96497" tIns="48248" rIns="96497" bIns="48248" rtlCol="0"/>
          <a:lstStyle>
            <a:lvl1pPr algn="r">
              <a:defRPr sz="1300"/>
            </a:lvl1pPr>
          </a:lstStyle>
          <a:p>
            <a:fld id="{88F67F43-FE56-43A3-99F8-1D65A8FDE53F}" type="datetimeFigureOut">
              <a:rPr kumimoji="1" lang="ja-JP" altLang="en-US" smtClean="0"/>
              <a:t>2026/3/30</a:t>
            </a:fld>
            <a:endParaRPr kumimoji="1" lang="ja-JP" altLang="en-US"/>
          </a:p>
        </p:txBody>
      </p:sp>
      <p:sp>
        <p:nvSpPr>
          <p:cNvPr id="4" name="スライド イメージ プレースホルダー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6497" tIns="48248" rIns="96497" bIns="48248" rtlCol="0" anchor="ctr"/>
          <a:lstStyle/>
          <a:p>
            <a:endParaRPr lang="ja-JP" altLang="en-US"/>
          </a:p>
        </p:txBody>
      </p:sp>
      <p:sp>
        <p:nvSpPr>
          <p:cNvPr id="5" name="ノート プレースホルダー 4"/>
          <p:cNvSpPr>
            <a:spLocks noGrp="1"/>
          </p:cNvSpPr>
          <p:nvPr>
            <p:ph type="body" sz="quarter" idx="3"/>
          </p:nvPr>
        </p:nvSpPr>
        <p:spPr>
          <a:xfrm>
            <a:off x="710440" y="4925376"/>
            <a:ext cx="5678422" cy="4029703"/>
          </a:xfrm>
          <a:prstGeom prst="rect">
            <a:avLst/>
          </a:prstGeom>
        </p:spPr>
        <p:txBody>
          <a:bodyPr vert="horz" lIns="96497" tIns="48248" rIns="96497" bIns="4824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21137"/>
            <a:ext cx="3075741" cy="513476"/>
          </a:xfrm>
          <a:prstGeom prst="rect">
            <a:avLst/>
          </a:prstGeom>
        </p:spPr>
        <p:txBody>
          <a:bodyPr vert="horz" lIns="96497" tIns="48248" rIns="96497" bIns="4824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863" y="9721137"/>
            <a:ext cx="3075741" cy="513476"/>
          </a:xfrm>
          <a:prstGeom prst="rect">
            <a:avLst/>
          </a:prstGeom>
        </p:spPr>
        <p:txBody>
          <a:bodyPr vert="horz" lIns="96497" tIns="48248" rIns="96497" bIns="48248" rtlCol="0" anchor="b"/>
          <a:lstStyle>
            <a:lvl1pPr algn="r">
              <a:defRPr sz="1300"/>
            </a:lvl1pPr>
          </a:lstStyle>
          <a:p>
            <a:fld id="{309EDEEF-18CD-4193-B7E5-C3077C7EB89D}" type="slidenum">
              <a:rPr kumimoji="1" lang="ja-JP" altLang="en-US" smtClean="0"/>
              <a:t>‹#›</a:t>
            </a:fld>
            <a:endParaRPr kumimoji="1" lang="ja-JP" altLang="en-US"/>
          </a:p>
        </p:txBody>
      </p:sp>
    </p:spTree>
    <p:extLst>
      <p:ext uri="{BB962C8B-B14F-4D97-AF65-F5344CB8AC3E}">
        <p14:creationId xmlns:p14="http://schemas.microsoft.com/office/powerpoint/2010/main" val="11999657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82483">
              <a:defRPr/>
            </a:pPr>
            <a:fld id="{309EDEEF-18CD-4193-B7E5-C3077C7EB89D}" type="slidenum">
              <a:rPr kumimoji="1" lang="ja-JP" altLang="en-US">
                <a:solidFill>
                  <a:prstClr val="black"/>
                </a:solidFill>
                <a:latin typeface="游ゴシック" panose="020F0502020204030204"/>
                <a:ea typeface="游ゴシック" panose="020B0400000000000000" pitchFamily="50" charset="-128"/>
              </a:rPr>
              <a:pPr defTabSz="482483">
                <a:defRPr/>
              </a:pPr>
              <a:t>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337761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21B81AE-3909-45AA-9733-309456B8C378}" type="datetimeFigureOut">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E713C8-E287-4989-99BC-BA8C7C4A46D5}" type="slidenum">
              <a:rPr kumimoji="1" lang="ja-JP" altLang="en-US" smtClean="0"/>
              <a:t>‹#›</a:t>
            </a:fld>
            <a:endParaRPr kumimoji="1" lang="ja-JP" altLang="en-US"/>
          </a:p>
        </p:txBody>
      </p:sp>
    </p:spTree>
    <p:extLst>
      <p:ext uri="{BB962C8B-B14F-4D97-AF65-F5344CB8AC3E}">
        <p14:creationId xmlns:p14="http://schemas.microsoft.com/office/powerpoint/2010/main" val="3757379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21B81AE-3909-45AA-9733-309456B8C378}" type="datetimeFigureOut">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E713C8-E287-4989-99BC-BA8C7C4A46D5}" type="slidenum">
              <a:rPr kumimoji="1" lang="ja-JP" altLang="en-US" smtClean="0"/>
              <a:t>‹#›</a:t>
            </a:fld>
            <a:endParaRPr kumimoji="1" lang="ja-JP" altLang="en-US"/>
          </a:p>
        </p:txBody>
      </p:sp>
    </p:spTree>
    <p:extLst>
      <p:ext uri="{BB962C8B-B14F-4D97-AF65-F5344CB8AC3E}">
        <p14:creationId xmlns:p14="http://schemas.microsoft.com/office/powerpoint/2010/main" val="2218248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21B81AE-3909-45AA-9733-309456B8C378}" type="datetimeFigureOut">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E713C8-E287-4989-99BC-BA8C7C4A46D5}" type="slidenum">
              <a:rPr kumimoji="1" lang="ja-JP" altLang="en-US" smtClean="0"/>
              <a:t>‹#›</a:t>
            </a:fld>
            <a:endParaRPr kumimoji="1" lang="ja-JP" altLang="en-US"/>
          </a:p>
        </p:txBody>
      </p:sp>
    </p:spTree>
    <p:extLst>
      <p:ext uri="{BB962C8B-B14F-4D97-AF65-F5344CB8AC3E}">
        <p14:creationId xmlns:p14="http://schemas.microsoft.com/office/powerpoint/2010/main" val="249059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21B81AE-3909-45AA-9733-309456B8C378}" type="datetimeFigureOut">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E713C8-E287-4989-99BC-BA8C7C4A46D5}" type="slidenum">
              <a:rPr kumimoji="1" lang="ja-JP" altLang="en-US" smtClean="0"/>
              <a:t>‹#›</a:t>
            </a:fld>
            <a:endParaRPr kumimoji="1" lang="ja-JP" altLang="en-US"/>
          </a:p>
        </p:txBody>
      </p:sp>
    </p:spTree>
    <p:extLst>
      <p:ext uri="{BB962C8B-B14F-4D97-AF65-F5344CB8AC3E}">
        <p14:creationId xmlns:p14="http://schemas.microsoft.com/office/powerpoint/2010/main" val="2265268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21B81AE-3909-45AA-9733-309456B8C378}" type="datetimeFigureOut">
              <a:rPr kumimoji="1" lang="ja-JP" altLang="en-US" smtClean="0"/>
              <a:t>2026/3/30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4E713C8-E287-4989-99BC-BA8C7C4A46D5}" type="slidenum">
              <a:rPr kumimoji="1" lang="ja-JP" altLang="en-US" smtClean="0"/>
              <a:t>‹#›</a:t>
            </a:fld>
            <a:endParaRPr kumimoji="1" lang="ja-JP" altLang="en-US"/>
          </a:p>
        </p:txBody>
      </p:sp>
    </p:spTree>
    <p:extLst>
      <p:ext uri="{BB962C8B-B14F-4D97-AF65-F5344CB8AC3E}">
        <p14:creationId xmlns:p14="http://schemas.microsoft.com/office/powerpoint/2010/main" val="2917843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21B81AE-3909-45AA-9733-309456B8C378}" type="datetimeFigureOut">
              <a:rPr kumimoji="1" lang="ja-JP" altLang="en-US" smtClean="0"/>
              <a:t>2026/3/30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4E713C8-E287-4989-99BC-BA8C7C4A46D5}" type="slidenum">
              <a:rPr kumimoji="1" lang="ja-JP" altLang="en-US" smtClean="0"/>
              <a:t>‹#›</a:t>
            </a:fld>
            <a:endParaRPr kumimoji="1" lang="ja-JP" altLang="en-US"/>
          </a:p>
        </p:txBody>
      </p:sp>
    </p:spTree>
    <p:extLst>
      <p:ext uri="{BB962C8B-B14F-4D97-AF65-F5344CB8AC3E}">
        <p14:creationId xmlns:p14="http://schemas.microsoft.com/office/powerpoint/2010/main" val="3491035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21B81AE-3909-45AA-9733-309456B8C378}" type="datetimeFigureOut">
              <a:rPr kumimoji="1" lang="ja-JP" altLang="en-US" smtClean="0"/>
              <a:t>2026/3/30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4E713C8-E287-4989-99BC-BA8C7C4A46D5}" type="slidenum">
              <a:rPr kumimoji="1" lang="ja-JP" altLang="en-US" smtClean="0"/>
              <a:t>‹#›</a:t>
            </a:fld>
            <a:endParaRPr kumimoji="1" lang="ja-JP" altLang="en-US"/>
          </a:p>
        </p:txBody>
      </p:sp>
    </p:spTree>
    <p:extLst>
      <p:ext uri="{BB962C8B-B14F-4D97-AF65-F5344CB8AC3E}">
        <p14:creationId xmlns:p14="http://schemas.microsoft.com/office/powerpoint/2010/main" val="2851947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21B81AE-3909-45AA-9733-309456B8C378}" type="datetimeFigureOut">
              <a:rPr kumimoji="1" lang="ja-JP" altLang="en-US" smtClean="0"/>
              <a:t>2026/3/30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4E713C8-E287-4989-99BC-BA8C7C4A46D5}" type="slidenum">
              <a:rPr kumimoji="1" lang="ja-JP" altLang="en-US" smtClean="0"/>
              <a:t>‹#›</a:t>
            </a:fld>
            <a:endParaRPr kumimoji="1" lang="ja-JP" altLang="en-US"/>
          </a:p>
        </p:txBody>
      </p:sp>
    </p:spTree>
    <p:extLst>
      <p:ext uri="{BB962C8B-B14F-4D97-AF65-F5344CB8AC3E}">
        <p14:creationId xmlns:p14="http://schemas.microsoft.com/office/powerpoint/2010/main" val="214058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B81AE-3909-45AA-9733-309456B8C378}" type="datetimeFigureOut">
              <a:rPr kumimoji="1" lang="ja-JP" altLang="en-US" smtClean="0"/>
              <a:t>2026/3/30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4E713C8-E287-4989-99BC-BA8C7C4A46D5}" type="slidenum">
              <a:rPr kumimoji="1" lang="ja-JP" altLang="en-US" smtClean="0"/>
              <a:t>‹#›</a:t>
            </a:fld>
            <a:endParaRPr kumimoji="1" lang="ja-JP" altLang="en-US"/>
          </a:p>
        </p:txBody>
      </p:sp>
    </p:spTree>
    <p:extLst>
      <p:ext uri="{BB962C8B-B14F-4D97-AF65-F5344CB8AC3E}">
        <p14:creationId xmlns:p14="http://schemas.microsoft.com/office/powerpoint/2010/main" val="2229891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21B81AE-3909-45AA-9733-309456B8C378}" type="datetimeFigureOut">
              <a:rPr kumimoji="1" lang="ja-JP" altLang="en-US" smtClean="0"/>
              <a:t>2026/3/30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4E713C8-E287-4989-99BC-BA8C7C4A46D5}" type="slidenum">
              <a:rPr kumimoji="1" lang="ja-JP" altLang="en-US" smtClean="0"/>
              <a:t>‹#›</a:t>
            </a:fld>
            <a:endParaRPr kumimoji="1" lang="ja-JP" altLang="en-US"/>
          </a:p>
        </p:txBody>
      </p:sp>
    </p:spTree>
    <p:extLst>
      <p:ext uri="{BB962C8B-B14F-4D97-AF65-F5344CB8AC3E}">
        <p14:creationId xmlns:p14="http://schemas.microsoft.com/office/powerpoint/2010/main" val="1512870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21B81AE-3909-45AA-9733-309456B8C378}" type="datetimeFigureOut">
              <a:rPr kumimoji="1" lang="ja-JP" altLang="en-US" smtClean="0"/>
              <a:t>2026/3/30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4E713C8-E287-4989-99BC-BA8C7C4A46D5}" type="slidenum">
              <a:rPr kumimoji="1" lang="ja-JP" altLang="en-US" smtClean="0"/>
              <a:t>‹#›</a:t>
            </a:fld>
            <a:endParaRPr kumimoji="1" lang="ja-JP" altLang="en-US"/>
          </a:p>
        </p:txBody>
      </p:sp>
    </p:spTree>
    <p:extLst>
      <p:ext uri="{BB962C8B-B14F-4D97-AF65-F5344CB8AC3E}">
        <p14:creationId xmlns:p14="http://schemas.microsoft.com/office/powerpoint/2010/main" val="945847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1B81AE-3909-45AA-9733-309456B8C378}" type="datetimeFigureOut">
              <a:rPr kumimoji="1" lang="ja-JP" altLang="en-US" smtClean="0"/>
              <a:t>2026/3/30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713C8-E287-4989-99BC-BA8C7C4A46D5}" type="slidenum">
              <a:rPr kumimoji="1" lang="ja-JP" altLang="en-US" smtClean="0"/>
              <a:t>‹#›</a:t>
            </a:fld>
            <a:endParaRPr kumimoji="1" lang="ja-JP" altLang="en-US"/>
          </a:p>
        </p:txBody>
      </p:sp>
    </p:spTree>
    <p:extLst>
      <p:ext uri="{BB962C8B-B14F-4D97-AF65-F5344CB8AC3E}">
        <p14:creationId xmlns:p14="http://schemas.microsoft.com/office/powerpoint/2010/main" val="713411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23B1470E-0B89-22A2-7648-196A582A15EA}"/>
              </a:ext>
            </a:extLst>
          </p:cNvPr>
          <p:cNvSpPr/>
          <p:nvPr/>
        </p:nvSpPr>
        <p:spPr>
          <a:xfrm>
            <a:off x="0" y="0"/>
            <a:ext cx="9144000" cy="3791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b="1" dirty="0"/>
              <a:t>下水道ビジョンの主な取組成果（ビジョン①）</a:t>
            </a:r>
          </a:p>
        </p:txBody>
      </p:sp>
      <p:sp>
        <p:nvSpPr>
          <p:cNvPr id="4" name="正方形/長方形 3">
            <a:extLst>
              <a:ext uri="{FF2B5EF4-FFF2-40B4-BE49-F238E27FC236}">
                <a16:creationId xmlns:a16="http://schemas.microsoft.com/office/drawing/2014/main" id="{EEED40E3-B42A-1466-31C3-FB80606F0753}"/>
              </a:ext>
            </a:extLst>
          </p:cNvPr>
          <p:cNvSpPr/>
          <p:nvPr/>
        </p:nvSpPr>
        <p:spPr>
          <a:xfrm>
            <a:off x="154361" y="488830"/>
            <a:ext cx="1293944"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sz="1600" b="1" dirty="0">
                <a:solidFill>
                  <a:schemeClr val="tx1"/>
                </a:solidFill>
                <a:latin typeface="BIZ UDPゴシック" panose="020B0400000000000000" pitchFamily="50" charset="-128"/>
                <a:ea typeface="BIZ UDPゴシック" panose="020B0400000000000000" pitchFamily="50" charset="-128"/>
                <a:cs typeface="Times New Roman" panose="02020603050405020304" pitchFamily="18" charset="0"/>
              </a:rPr>
              <a:t>官民連携</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81B05C95-0993-BA2A-A6FD-3305886FE4AE}"/>
              </a:ext>
            </a:extLst>
          </p:cNvPr>
          <p:cNvSpPr/>
          <p:nvPr/>
        </p:nvSpPr>
        <p:spPr>
          <a:xfrm>
            <a:off x="169200" y="810000"/>
            <a:ext cx="9144000" cy="24622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〇　中長期的な目標（到達点）</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177800"/>
            <a:r>
              <a:rPr lang="ja-JP" altLang="en-US" sz="1400" dirty="0">
                <a:solidFill>
                  <a:schemeClr val="tx1"/>
                </a:solidFill>
                <a:latin typeface="BIZ UDPゴシック" panose="020B0400000000000000" pitchFamily="50" charset="-128"/>
                <a:ea typeface="BIZ UDPゴシック" panose="020B0400000000000000" pitchFamily="50" charset="-128"/>
              </a:rPr>
              <a:t>老朽化による維持管理コスト増加を抑制するため、改築に合わせて民間活用を拡大し効率的に事業を実施</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177800"/>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短期的な目標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177800"/>
            <a:r>
              <a:rPr lang="ja-JP" altLang="en-US" sz="1400" dirty="0">
                <a:solidFill>
                  <a:schemeClr val="tx1"/>
                </a:solidFill>
                <a:latin typeface="BIZ UDPゴシック" panose="020B0400000000000000" pitchFamily="50" charset="-128"/>
                <a:ea typeface="BIZ UDPゴシック" panose="020B0400000000000000" pitchFamily="50" charset="-128"/>
              </a:rPr>
              <a:t>ウォーター</a:t>
            </a:r>
            <a:r>
              <a:rPr lang="en-US" altLang="ja-JP" sz="1400" dirty="0">
                <a:solidFill>
                  <a:schemeClr val="tx1"/>
                </a:solidFill>
                <a:latin typeface="BIZ UDPゴシック" panose="020B0400000000000000" pitchFamily="50" charset="-128"/>
                <a:ea typeface="BIZ UDPゴシック" panose="020B0400000000000000" pitchFamily="50" charset="-128"/>
              </a:rPr>
              <a:t>PPP</a:t>
            </a:r>
            <a:r>
              <a:rPr lang="ja-JP" altLang="en-US" sz="1400" dirty="0">
                <a:solidFill>
                  <a:schemeClr val="tx1"/>
                </a:solidFill>
                <a:latin typeface="BIZ UDPゴシック" panose="020B0400000000000000" pitchFamily="50" charset="-128"/>
                <a:ea typeface="BIZ UDPゴシック" panose="020B0400000000000000" pitchFamily="50" charset="-128"/>
              </a:rPr>
              <a:t>や民間活用事例等の共有を行い、府市及び府内市町村のウォーター</a:t>
            </a:r>
            <a:r>
              <a:rPr lang="en-US" altLang="ja-JP" sz="1400" dirty="0">
                <a:solidFill>
                  <a:schemeClr val="tx1"/>
                </a:solidFill>
                <a:latin typeface="BIZ UDPゴシック" panose="020B0400000000000000" pitchFamily="50" charset="-128"/>
                <a:ea typeface="BIZ UDPゴシック" panose="020B0400000000000000" pitchFamily="50" charset="-128"/>
              </a:rPr>
              <a:t>PPP</a:t>
            </a:r>
            <a:r>
              <a:rPr lang="ja-JP" altLang="en-US" sz="1400" dirty="0">
                <a:solidFill>
                  <a:schemeClr val="tx1"/>
                </a:solidFill>
                <a:latin typeface="BIZ UDPゴシック" panose="020B0400000000000000" pitchFamily="50" charset="-128"/>
                <a:ea typeface="BIZ UDPゴシック" panose="020B0400000000000000" pitchFamily="50" charset="-128"/>
              </a:rPr>
              <a:t>を推進</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177800"/>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主な取組内容と成果</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177800"/>
            <a:r>
              <a:rPr kumimoji="1" lang="ja-JP" altLang="en-US" sz="1400" dirty="0">
                <a:solidFill>
                  <a:schemeClr val="tx1"/>
                </a:solidFill>
                <a:latin typeface="BIZ UDPゴシック" panose="020B0400000000000000" pitchFamily="50" charset="-128"/>
                <a:ea typeface="BIZ UDPゴシック" panose="020B0400000000000000" pitchFamily="50" charset="-128"/>
              </a:rPr>
              <a:t>ウォーター</a:t>
            </a:r>
            <a:r>
              <a:rPr kumimoji="1" lang="en-US" altLang="ja-JP" sz="1400" dirty="0">
                <a:solidFill>
                  <a:schemeClr val="tx1"/>
                </a:solidFill>
                <a:latin typeface="BIZ UDPゴシック" panose="020B0400000000000000" pitchFamily="50" charset="-128"/>
                <a:ea typeface="BIZ UDPゴシック" panose="020B0400000000000000" pitchFamily="50" charset="-128"/>
              </a:rPr>
              <a:t>PPP</a:t>
            </a:r>
            <a:r>
              <a:rPr kumimoji="1" lang="ja-JP" altLang="en-US" sz="1400" dirty="0">
                <a:solidFill>
                  <a:schemeClr val="tx1"/>
                </a:solidFill>
                <a:latin typeface="BIZ UDPゴシック" panose="020B0400000000000000" pitchFamily="50" charset="-128"/>
                <a:ea typeface="BIZ UDPゴシック" panose="020B0400000000000000" pitchFamily="50" charset="-128"/>
              </a:rPr>
              <a:t>に関する情報収集を実施</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400" dirty="0">
                <a:solidFill>
                  <a:schemeClr val="tx1"/>
                </a:solidFill>
                <a:latin typeface="BIZ UDPゴシック" panose="020B0400000000000000" pitchFamily="50" charset="-128"/>
                <a:ea typeface="BIZ UDPゴシック" panose="020B0400000000000000" pitchFamily="50" charset="-128"/>
              </a:rPr>
              <a:t>⇒大阪府、大阪市のウォーター</a:t>
            </a:r>
            <a:r>
              <a:rPr kumimoji="1" lang="en-US" altLang="ja-JP" sz="1400" dirty="0">
                <a:solidFill>
                  <a:schemeClr val="tx1"/>
                </a:solidFill>
                <a:latin typeface="BIZ UDPゴシック" panose="020B0400000000000000" pitchFamily="50" charset="-128"/>
                <a:ea typeface="BIZ UDPゴシック" panose="020B0400000000000000" pitchFamily="50" charset="-128"/>
              </a:rPr>
              <a:t>PPP</a:t>
            </a:r>
            <a:r>
              <a:rPr kumimoji="1" lang="ja-JP" altLang="en-US" sz="1400" dirty="0">
                <a:solidFill>
                  <a:schemeClr val="tx1"/>
                </a:solidFill>
                <a:latin typeface="BIZ UDPゴシック" panose="020B0400000000000000" pitchFamily="50" charset="-128"/>
                <a:ea typeface="BIZ UDPゴシック" panose="020B0400000000000000" pitchFamily="50" charset="-128"/>
              </a:rPr>
              <a:t>導入に向けた検討状況を双方で情報共有</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400" dirty="0">
                <a:solidFill>
                  <a:schemeClr val="tx1"/>
                </a:solidFill>
                <a:latin typeface="BIZ UDPゴシック" panose="020B0400000000000000" pitchFamily="50" charset="-128"/>
                <a:ea typeface="BIZ UDPゴシック" panose="020B0400000000000000" pitchFamily="50" charset="-128"/>
              </a:rPr>
              <a:t>⇒府内市町村のウォーター</a:t>
            </a:r>
            <a:r>
              <a:rPr kumimoji="1" lang="en-US" altLang="ja-JP" sz="1400" dirty="0">
                <a:solidFill>
                  <a:schemeClr val="tx1"/>
                </a:solidFill>
                <a:latin typeface="BIZ UDPゴシック" panose="020B0400000000000000" pitchFamily="50" charset="-128"/>
                <a:ea typeface="BIZ UDPゴシック" panose="020B0400000000000000" pitchFamily="50" charset="-128"/>
              </a:rPr>
              <a:t>PPP</a:t>
            </a:r>
            <a:r>
              <a:rPr kumimoji="1" lang="ja-JP" altLang="en-US" sz="1400" dirty="0">
                <a:solidFill>
                  <a:schemeClr val="tx1"/>
                </a:solidFill>
                <a:latin typeface="BIZ UDPゴシック" panose="020B0400000000000000" pitchFamily="50" charset="-128"/>
                <a:ea typeface="BIZ UDPゴシック" panose="020B0400000000000000" pitchFamily="50" charset="-128"/>
              </a:rPr>
              <a:t>導入に向けた検討状況をヒアリングし、必要に応じてアドバイスを実施</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en-US" altLang="ja-JP" sz="1400" dirty="0">
                <a:solidFill>
                  <a:schemeClr val="tx1"/>
                </a:solidFill>
                <a:latin typeface="BIZ UDPゴシック" panose="020B0400000000000000" pitchFamily="50" charset="-128"/>
                <a:ea typeface="BIZ UDPゴシック" panose="020B0400000000000000" pitchFamily="50" charset="-128"/>
              </a:rPr>
              <a:t>WPPP</a:t>
            </a:r>
            <a:r>
              <a:rPr kumimoji="1" lang="ja-JP" altLang="en-US" sz="1400" dirty="0">
                <a:solidFill>
                  <a:schemeClr val="tx1"/>
                </a:solidFill>
                <a:latin typeface="BIZ UDPゴシック" panose="020B0400000000000000" pitchFamily="50" charset="-128"/>
                <a:ea typeface="BIZ UDPゴシック" panose="020B0400000000000000" pitchFamily="50" charset="-128"/>
              </a:rPr>
              <a:t>の取組み事例を共有</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20" name="正方形/長方形 19">
            <a:extLst>
              <a:ext uri="{FF2B5EF4-FFF2-40B4-BE49-F238E27FC236}">
                <a16:creationId xmlns:a16="http://schemas.microsoft.com/office/drawing/2014/main" id="{C910C102-498F-5D3A-119F-65350EDCEDC6}"/>
              </a:ext>
            </a:extLst>
          </p:cNvPr>
          <p:cNvSpPr/>
          <p:nvPr/>
        </p:nvSpPr>
        <p:spPr>
          <a:xfrm>
            <a:off x="3929749" y="3449430"/>
            <a:ext cx="5048084" cy="385670"/>
          </a:xfrm>
          <a:prstGeom prst="rect">
            <a:avLst/>
          </a:prstGeom>
          <a:solidFill>
            <a:srgbClr val="9DC3E6"/>
          </a:solidFill>
          <a:ln w="12700" cap="flat" cmpd="sng" algn="ctr">
            <a:noFill/>
            <a:prstDash val="solid"/>
            <a:miter lim="800000"/>
          </a:ln>
          <a:effectLst/>
        </p:spPr>
        <p:txBody>
          <a:bodyPr lIns="91440" tIns="45720" rIns="91440" bIns="45720"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WG</a:t>
            </a:r>
            <a:r>
              <a:rPr kumimoji="0" lang="ja-JP" altLang="en-US" sz="14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からのアドバイス</a:t>
            </a:r>
            <a:r>
              <a:rPr lang="ja-JP" altLang="en-US" sz="1400" kern="0" dirty="0">
                <a:solidFill>
                  <a:prstClr val="white"/>
                </a:solidFill>
                <a:latin typeface="BIZ UDPゴシック" panose="020B0400000000000000" pitchFamily="50" charset="-128"/>
                <a:ea typeface="BIZ UDPゴシック" panose="020B0400000000000000" pitchFamily="50" charset="-128"/>
              </a:rPr>
              <a:t>、事例共有</a:t>
            </a:r>
            <a:endParaRPr kumimoji="0" lang="en-US" altLang="ja-JP" sz="14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1" name="正方形/長方形 20">
            <a:extLst>
              <a:ext uri="{FF2B5EF4-FFF2-40B4-BE49-F238E27FC236}">
                <a16:creationId xmlns:a16="http://schemas.microsoft.com/office/drawing/2014/main" id="{EF3BB152-FD63-4BAD-7371-66A60A8B5D88}"/>
              </a:ext>
            </a:extLst>
          </p:cNvPr>
          <p:cNvSpPr/>
          <p:nvPr/>
        </p:nvSpPr>
        <p:spPr>
          <a:xfrm>
            <a:off x="345323" y="3449430"/>
            <a:ext cx="3491563" cy="385669"/>
          </a:xfrm>
          <a:prstGeom prst="rect">
            <a:avLst/>
          </a:prstGeom>
          <a:solidFill>
            <a:srgbClr val="9DC3E6"/>
          </a:solidFill>
          <a:ln w="12700" cap="flat" cmpd="sng" algn="ctr">
            <a:noFill/>
            <a:prstDash val="solid"/>
            <a:miter lim="800000"/>
          </a:ln>
          <a:effectLst/>
        </p:spPr>
        <p:txBody>
          <a:bodyPr lIns="91440" tIns="45720" rIns="91440" bIns="45720"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市町村の課題</a:t>
            </a:r>
            <a:endParaRPr kumimoji="1" lang="en-US" altLang="ja-JP" sz="14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2" name="正方形/長方形 21">
            <a:extLst>
              <a:ext uri="{FF2B5EF4-FFF2-40B4-BE49-F238E27FC236}">
                <a16:creationId xmlns:a16="http://schemas.microsoft.com/office/drawing/2014/main" id="{528F9BC6-19DC-8915-85B0-2BBB633E85B7}"/>
              </a:ext>
            </a:extLst>
          </p:cNvPr>
          <p:cNvSpPr/>
          <p:nvPr/>
        </p:nvSpPr>
        <p:spPr>
          <a:xfrm>
            <a:off x="334511" y="3930589"/>
            <a:ext cx="3491563" cy="1403999"/>
          </a:xfrm>
          <a:prstGeom prst="rect">
            <a:avLst/>
          </a:prstGeom>
          <a:solidFill>
            <a:sysClr val="window" lastClr="FFFFFF"/>
          </a:solidFill>
          <a:ln w="12700" cap="flat" cmpd="sng" algn="ctr">
            <a:solidFill>
              <a:sysClr val="windowText" lastClr="000000"/>
            </a:solidFill>
            <a:prstDash val="solid"/>
            <a:miter lim="800000"/>
          </a:ln>
          <a:effectLst/>
        </p:spPr>
        <p:txBody>
          <a:bodyPr lIns="91440" tIns="45720" rIns="91440" bIns="4572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・性能発注に国費を充てることを危惧</a:t>
            </a:r>
            <a:endParaRPr kumimoji="1" lang="en-US" altLang="ja-JP"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・管路の</a:t>
            </a:r>
            <a:r>
              <a:rPr kumimoji="1" lang="en-US" altLang="ja-JP"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WPPP</a:t>
            </a:r>
            <a:r>
              <a:rPr kumimoji="1" lang="ja-JP" altLang="en-US"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に不安</a:t>
            </a:r>
            <a:endParaRPr kumimoji="1" lang="en-US" altLang="ja-JP"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・入札・公募資料作成への不安 等</a:t>
            </a:r>
            <a:endParaRPr kumimoji="1" lang="en-US" altLang="ja-JP"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3" name="正方形/長方形 22">
            <a:extLst>
              <a:ext uri="{FF2B5EF4-FFF2-40B4-BE49-F238E27FC236}">
                <a16:creationId xmlns:a16="http://schemas.microsoft.com/office/drawing/2014/main" id="{394BF485-E752-836D-29DC-92EAE4BAC685}"/>
              </a:ext>
            </a:extLst>
          </p:cNvPr>
          <p:cNvSpPr/>
          <p:nvPr/>
        </p:nvSpPr>
        <p:spPr>
          <a:xfrm>
            <a:off x="3931086" y="3930590"/>
            <a:ext cx="3491563" cy="1404000"/>
          </a:xfrm>
          <a:prstGeom prst="rect">
            <a:avLst/>
          </a:prstGeom>
          <a:solidFill>
            <a:sysClr val="window" lastClr="FFFFFF"/>
          </a:solidFill>
          <a:ln w="12700" cap="flat" cmpd="sng" algn="ctr">
            <a:solidFill>
              <a:sysClr val="windowText" lastClr="000000"/>
            </a:solidFill>
            <a:prstDash val="solid"/>
            <a:miter lim="800000"/>
          </a:ln>
          <a:effectLst/>
        </p:spPr>
        <p:txBody>
          <a:bodyPr lIns="91440" tIns="45720" rIns="91440" bIns="4572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・コンセッションなど、国費を充当のうえ、事業実施している事例をご紹介</a:t>
            </a:r>
            <a:endParaRPr kumimoji="1" lang="en-US" altLang="ja-JP"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・コンセッション、管路を含めた</a:t>
            </a:r>
            <a:r>
              <a:rPr kumimoji="1" lang="en-US" altLang="ja-JP"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WPPP</a:t>
            </a:r>
            <a:r>
              <a:rPr kumimoji="1" lang="ja-JP" altLang="en-US"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の事例をご紹介</a:t>
            </a:r>
            <a:endParaRPr kumimoji="1" lang="en-US" altLang="ja-JP"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・入札・公募資料が公表されている事例、</a:t>
            </a:r>
            <a:endParaRPr kumimoji="1" lang="en-US" altLang="ja-JP"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直営でも作成可能であることをご紹介</a:t>
            </a:r>
          </a:p>
        </p:txBody>
      </p:sp>
      <p:sp>
        <p:nvSpPr>
          <p:cNvPr id="25" name="テキスト ボックス 24">
            <a:extLst>
              <a:ext uri="{FF2B5EF4-FFF2-40B4-BE49-F238E27FC236}">
                <a16:creationId xmlns:a16="http://schemas.microsoft.com/office/drawing/2014/main" id="{01ABE3E8-BEAA-74A7-E31E-733336B3854C}"/>
              </a:ext>
            </a:extLst>
          </p:cNvPr>
          <p:cNvSpPr txBox="1"/>
          <p:nvPr/>
        </p:nvSpPr>
        <p:spPr>
          <a:xfrm>
            <a:off x="7603260" y="3940425"/>
            <a:ext cx="1375012" cy="719034"/>
          </a:xfrm>
          <a:prstGeom prst="rect">
            <a:avLst/>
          </a:prstGeom>
          <a:solidFill>
            <a:sysClr val="window" lastClr="FFFFFF"/>
          </a:solidFill>
          <a:ln w="19050">
            <a:solidFill>
              <a:srgbClr val="9DC3E6"/>
            </a:solidFill>
          </a:ln>
        </p:spPr>
        <p:txBody>
          <a:bodyPr wrap="squar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400" b="0" i="0" u="sng"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rPr>
              <a:t>WPPP</a:t>
            </a:r>
            <a:r>
              <a:rPr kumimoji="1" lang="ja-JP" altLang="en-US" sz="1400" b="0" i="0" u="sng"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rPr>
              <a:t>の</a:t>
            </a:r>
            <a:r>
              <a:rPr kumimoji="1" lang="en-US" altLang="ja-JP" sz="1400" b="0" i="0" u="sng"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1400" b="0" i="0" u="sng"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rPr>
              <a:t>導入事例</a:t>
            </a:r>
            <a:r>
              <a:rPr kumimoji="1" lang="en-US" altLang="ja-JP" sz="1400" b="0" i="0" u="sng"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1400" b="0" i="0" u="sng"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rPr>
              <a:t>の展開</a:t>
            </a:r>
            <a:r>
              <a:rPr kumimoji="1" lang="ja-JP" altLang="en-US" sz="1400" b="0"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rPr>
              <a:t>が有効</a:t>
            </a:r>
            <a:endParaRPr kumimoji="1" lang="en-US" altLang="ja-JP" sz="1400" b="0"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26" name="二等辺三角形 25">
            <a:extLst>
              <a:ext uri="{FF2B5EF4-FFF2-40B4-BE49-F238E27FC236}">
                <a16:creationId xmlns:a16="http://schemas.microsoft.com/office/drawing/2014/main" id="{5203186F-0E3A-8414-F67B-55D7683D862A}"/>
              </a:ext>
            </a:extLst>
          </p:cNvPr>
          <p:cNvSpPr/>
          <p:nvPr/>
        </p:nvSpPr>
        <p:spPr>
          <a:xfrm rot="16200000">
            <a:off x="7430847" y="4500013"/>
            <a:ext cx="157316" cy="181510"/>
          </a:xfrm>
          <a:prstGeom prst="triangle">
            <a:avLst>
              <a:gd name="adj" fmla="val 0"/>
            </a:avLst>
          </a:prstGeom>
          <a:solidFill>
            <a:srgbClr val="9DC3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BIZ UDゴシック"/>
              <a:ea typeface="BIZ UDゴシック"/>
              <a:cs typeface="+mn-cs"/>
            </a:endParaRPr>
          </a:p>
        </p:txBody>
      </p:sp>
      <p:sp>
        <p:nvSpPr>
          <p:cNvPr id="27" name="正方形/長方形 26">
            <a:extLst>
              <a:ext uri="{FF2B5EF4-FFF2-40B4-BE49-F238E27FC236}">
                <a16:creationId xmlns:a16="http://schemas.microsoft.com/office/drawing/2014/main" id="{EC65A0FB-7FDD-4DCE-FE34-2EBB0F57DDBA}"/>
              </a:ext>
            </a:extLst>
          </p:cNvPr>
          <p:cNvSpPr/>
          <p:nvPr/>
        </p:nvSpPr>
        <p:spPr>
          <a:xfrm>
            <a:off x="3930186" y="5511840"/>
            <a:ext cx="5048085" cy="551618"/>
          </a:xfrm>
          <a:prstGeom prst="rect">
            <a:avLst/>
          </a:prstGeom>
          <a:solidFill>
            <a:sysClr val="window" lastClr="FFFFFF"/>
          </a:solidFill>
          <a:ln w="12700" cap="flat" cmpd="sng" algn="ctr">
            <a:solidFill>
              <a:sysClr val="windowText" lastClr="000000"/>
            </a:solidFill>
            <a:prstDash val="solid"/>
            <a:miter lim="800000"/>
          </a:ln>
          <a:effectLst/>
        </p:spPr>
        <p:txBody>
          <a:bodyPr lIns="91440" tIns="45720" rIns="91440" bIns="4572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・国が公表する</a:t>
            </a:r>
            <a:r>
              <a:rPr kumimoji="1" lang="en-US" altLang="ja-JP"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WPPP</a:t>
            </a:r>
            <a:r>
              <a:rPr kumimoji="1" lang="ja-JP" altLang="en-US"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取組み事例（大阪府内の河内長野市、大阪狭山市の事例含む）を共有</a:t>
            </a:r>
          </a:p>
        </p:txBody>
      </p:sp>
      <p:cxnSp>
        <p:nvCxnSpPr>
          <p:cNvPr id="33" name="直線矢印コネクタ 32">
            <a:extLst>
              <a:ext uri="{FF2B5EF4-FFF2-40B4-BE49-F238E27FC236}">
                <a16:creationId xmlns:a16="http://schemas.microsoft.com/office/drawing/2014/main" id="{559D2F54-9075-8BCC-8EF2-401954B09C81}"/>
              </a:ext>
            </a:extLst>
          </p:cNvPr>
          <p:cNvCxnSpPr>
            <a:cxnSpLocks/>
          </p:cNvCxnSpPr>
          <p:nvPr/>
        </p:nvCxnSpPr>
        <p:spPr>
          <a:xfrm>
            <a:off x="8243888" y="4659459"/>
            <a:ext cx="0" cy="852381"/>
          </a:xfrm>
          <a:prstGeom prst="straightConnector1">
            <a:avLst/>
          </a:prstGeom>
          <a:ln w="19050">
            <a:solidFill>
              <a:srgbClr val="9DC3E6"/>
            </a:solidFill>
            <a:tailEnd type="triangle"/>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7C10B077-C9F5-847F-9F65-0E2885822C16}"/>
              </a:ext>
            </a:extLst>
          </p:cNvPr>
          <p:cNvSpPr/>
          <p:nvPr/>
        </p:nvSpPr>
        <p:spPr>
          <a:xfrm>
            <a:off x="3930186" y="6317880"/>
            <a:ext cx="5048085" cy="275809"/>
          </a:xfrm>
          <a:prstGeom prst="rect">
            <a:avLst/>
          </a:prstGeom>
          <a:solidFill>
            <a:schemeClr val="bg1">
              <a:lumMod val="85000"/>
            </a:schemeClr>
          </a:solidFill>
          <a:ln w="12700" cap="flat" cmpd="sng" algn="ctr">
            <a:noFill/>
            <a:prstDash val="solid"/>
            <a:miter lim="800000"/>
          </a:ln>
          <a:effectLst/>
        </p:spPr>
        <p:txBody>
          <a:bodyPr lIns="91440" tIns="45720" rIns="91440" bIns="45720"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引続き有益な情報を共有予定</a:t>
            </a:r>
          </a:p>
        </p:txBody>
      </p:sp>
      <p:sp>
        <p:nvSpPr>
          <p:cNvPr id="6" name="二等辺三角形 5">
            <a:extLst>
              <a:ext uri="{FF2B5EF4-FFF2-40B4-BE49-F238E27FC236}">
                <a16:creationId xmlns:a16="http://schemas.microsoft.com/office/drawing/2014/main" id="{B54BCB91-0B84-AECA-7E48-0BC0C0E46BCA}"/>
              </a:ext>
            </a:extLst>
          </p:cNvPr>
          <p:cNvSpPr/>
          <p:nvPr/>
        </p:nvSpPr>
        <p:spPr>
          <a:xfrm rot="10800000">
            <a:off x="6232555" y="6102764"/>
            <a:ext cx="443345" cy="177250"/>
          </a:xfrm>
          <a:prstGeom prst="triangle">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35338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23B1470E-0B89-22A2-7648-196A582A15EA}"/>
              </a:ext>
            </a:extLst>
          </p:cNvPr>
          <p:cNvSpPr/>
          <p:nvPr/>
        </p:nvSpPr>
        <p:spPr>
          <a:xfrm>
            <a:off x="0" y="0"/>
            <a:ext cx="9144000" cy="3791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b="1" dirty="0"/>
              <a:t>下水道ビジョンの主な取組成果（ビジョン③）</a:t>
            </a:r>
          </a:p>
        </p:txBody>
      </p:sp>
      <p:sp>
        <p:nvSpPr>
          <p:cNvPr id="4" name="正方形/長方形 3">
            <a:extLst>
              <a:ext uri="{FF2B5EF4-FFF2-40B4-BE49-F238E27FC236}">
                <a16:creationId xmlns:a16="http://schemas.microsoft.com/office/drawing/2014/main" id="{EEED40E3-B42A-1466-31C3-FB80606F0753}"/>
              </a:ext>
            </a:extLst>
          </p:cNvPr>
          <p:cNvSpPr/>
          <p:nvPr/>
        </p:nvSpPr>
        <p:spPr>
          <a:xfrm>
            <a:off x="154361" y="488830"/>
            <a:ext cx="2730235"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処理場空間の多様な活用</a:t>
            </a:r>
          </a:p>
        </p:txBody>
      </p:sp>
      <p:sp>
        <p:nvSpPr>
          <p:cNvPr id="5" name="正方形/長方形 4">
            <a:extLst>
              <a:ext uri="{FF2B5EF4-FFF2-40B4-BE49-F238E27FC236}">
                <a16:creationId xmlns:a16="http://schemas.microsoft.com/office/drawing/2014/main" id="{81B05C95-0993-BA2A-A6FD-3305886FE4AE}"/>
              </a:ext>
            </a:extLst>
          </p:cNvPr>
          <p:cNvSpPr/>
          <p:nvPr/>
        </p:nvSpPr>
        <p:spPr>
          <a:xfrm>
            <a:off x="169108" y="810894"/>
            <a:ext cx="9416852" cy="30777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〇　中長期的な目標（到達点）</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177800"/>
            <a:r>
              <a:rPr lang="ja-JP" altLang="en-US" sz="1400" dirty="0">
                <a:solidFill>
                  <a:schemeClr val="tx1"/>
                </a:solidFill>
                <a:latin typeface="BIZ UDPゴシック" panose="020B0400000000000000" pitchFamily="50" charset="-128"/>
                <a:ea typeface="BIZ UDPゴシック" panose="020B0400000000000000" pitchFamily="50" charset="-128"/>
              </a:rPr>
              <a:t>再構築時に活用できる、処理場の空間の活用やまちづくりへの活用などのノウハウを共有</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短期的な目標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177800"/>
            <a:r>
              <a:rPr lang="ja-JP" altLang="en-US" sz="1400" dirty="0">
                <a:solidFill>
                  <a:schemeClr val="tx1"/>
                </a:solidFill>
                <a:latin typeface="BIZ UDPゴシック" panose="020B0400000000000000" pitchFamily="50" charset="-128"/>
                <a:ea typeface="BIZ UDPゴシック" panose="020B0400000000000000" pitchFamily="50" charset="-128"/>
              </a:rPr>
              <a:t>府および市が実施している取組事例や検討状況についての情報を共有、展開</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主な取組内容と成果</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400" dirty="0">
                <a:solidFill>
                  <a:schemeClr val="tx1"/>
                </a:solidFill>
                <a:latin typeface="BIZ UDPゴシック" panose="020B0400000000000000" pitchFamily="50" charset="-128"/>
                <a:ea typeface="BIZ UDPゴシック" panose="020B0400000000000000" pitchFamily="50" charset="-128"/>
              </a:rPr>
              <a:t>⇒府市が実施している取組事例や検討状況について共有（令和４年度～）</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177800"/>
            <a:r>
              <a:rPr kumimoji="1" lang="ja-JP" altLang="en-US" sz="1400" dirty="0">
                <a:solidFill>
                  <a:schemeClr val="tx1"/>
                </a:solidFill>
                <a:latin typeface="BIZ UDPゴシック" panose="020B0400000000000000" pitchFamily="50" charset="-128"/>
                <a:ea typeface="BIZ UDPゴシック" panose="020B0400000000000000" pitchFamily="50" charset="-128"/>
              </a:rPr>
              <a:t>・竜華水みらいセンターの上部利用施設の事例について勉強会を実施</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177800"/>
            <a:r>
              <a:rPr kumimoji="1" lang="ja-JP" altLang="en-US" sz="1400" dirty="0">
                <a:solidFill>
                  <a:schemeClr val="tx1"/>
                </a:solidFill>
                <a:latin typeface="BIZ UDPゴシック" panose="020B0400000000000000" pitchFamily="50" charset="-128"/>
                <a:ea typeface="BIZ UDPゴシック" panose="020B0400000000000000" pitchFamily="50" charset="-128"/>
              </a:rPr>
              <a:t>・中浜東下水処理場の再構築事例について現場見学会を実施</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177800"/>
            <a:r>
              <a:rPr kumimoji="1" lang="ja-JP" altLang="en-US" sz="1400" dirty="0">
                <a:solidFill>
                  <a:schemeClr val="tx1"/>
                </a:solidFill>
                <a:latin typeface="BIZ UDPゴシック" panose="020B0400000000000000" pitchFamily="50" charset="-128"/>
                <a:ea typeface="BIZ UDPゴシック" panose="020B0400000000000000" pitchFamily="50" charset="-128"/>
              </a:rPr>
              <a:t>・府が実施している処理場用地の貸し付け事例について情報共有</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400" dirty="0">
                <a:solidFill>
                  <a:schemeClr val="tx1"/>
                </a:solidFill>
                <a:latin typeface="BIZ UDPゴシック" panose="020B0400000000000000" pitchFamily="50" charset="-128"/>
                <a:ea typeface="BIZ UDPゴシック" panose="020B0400000000000000" pitchFamily="50" charset="-128"/>
              </a:rPr>
              <a:t>⇒府内の処理場空間等の活用事例を収集し、一般開放に関する情報をホームページに掲載（令和５年度）</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400" dirty="0">
                <a:solidFill>
                  <a:schemeClr val="tx1"/>
                </a:solidFill>
                <a:latin typeface="BIZ UDPゴシック" panose="020B0400000000000000" pitchFamily="50" charset="-128"/>
                <a:ea typeface="BIZ UDPゴシック" panose="020B0400000000000000" pitchFamily="50" charset="-128"/>
              </a:rPr>
              <a:t>⇒府内の処理場空間で一般開放している施設の利用状況や他事業の空間活用事例等について調査（令和６年度～）</a:t>
            </a:r>
          </a:p>
        </p:txBody>
      </p:sp>
      <p:pic>
        <p:nvPicPr>
          <p:cNvPr id="9" name="図 8">
            <a:extLst>
              <a:ext uri="{FF2B5EF4-FFF2-40B4-BE49-F238E27FC236}">
                <a16:creationId xmlns:a16="http://schemas.microsoft.com/office/drawing/2014/main" id="{B997E7D5-77F1-482F-B56F-9C41226080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517" b="14606"/>
          <a:stretch/>
        </p:blipFill>
        <p:spPr>
          <a:xfrm>
            <a:off x="580352" y="3967993"/>
            <a:ext cx="3461933" cy="2479962"/>
          </a:xfrm>
          <a:prstGeom prst="rect">
            <a:avLst/>
          </a:prstGeom>
        </p:spPr>
      </p:pic>
      <p:sp>
        <p:nvSpPr>
          <p:cNvPr id="10" name="テキスト ボックス 9">
            <a:extLst>
              <a:ext uri="{FF2B5EF4-FFF2-40B4-BE49-F238E27FC236}">
                <a16:creationId xmlns:a16="http://schemas.microsoft.com/office/drawing/2014/main" id="{F60F9467-47FD-4A5E-A655-0E4272D5B10C}"/>
              </a:ext>
            </a:extLst>
          </p:cNvPr>
          <p:cNvSpPr txBox="1"/>
          <p:nvPr/>
        </p:nvSpPr>
        <p:spPr>
          <a:xfrm>
            <a:off x="959264" y="6447955"/>
            <a:ext cx="3181536" cy="307777"/>
          </a:xfrm>
          <a:prstGeom prst="rect">
            <a:avLst/>
          </a:prstGeom>
          <a:noFill/>
        </p:spPr>
        <p:txBody>
          <a:bodyPr wrap="square" rtlCol="0">
            <a:spAutoFit/>
          </a:bodyPr>
          <a:lstStyle/>
          <a:p>
            <a:r>
              <a:rPr lang="ja-JP" altLang="en-US" sz="1400" spc="-30" dirty="0">
                <a:latin typeface="ＭＳ Ｐゴシック" panose="020B0600070205080204" pitchFamily="50" charset="-128"/>
                <a:ea typeface="ＭＳ Ｐゴシック" panose="020B0600070205080204" pitchFamily="50" charset="-128"/>
              </a:rPr>
              <a:t>中浜東下水処理場の再構築事例</a:t>
            </a:r>
            <a:endParaRPr kumimoji="1" lang="en-US" altLang="ja-JP" sz="1200" spc="-30" dirty="0">
              <a:latin typeface="ＭＳ Ｐゴシック" panose="020B0600070205080204" pitchFamily="50" charset="-128"/>
              <a:ea typeface="ＭＳ Ｐゴシック" panose="020B0600070205080204" pitchFamily="50" charset="-128"/>
            </a:endParaRPr>
          </a:p>
        </p:txBody>
      </p:sp>
      <p:sp>
        <p:nvSpPr>
          <p:cNvPr id="12" name="テキスト ボックス 11">
            <a:extLst>
              <a:ext uri="{FF2B5EF4-FFF2-40B4-BE49-F238E27FC236}">
                <a16:creationId xmlns:a16="http://schemas.microsoft.com/office/drawing/2014/main" id="{2153944E-9696-41B0-BBAA-B692FE41A967}"/>
              </a:ext>
            </a:extLst>
          </p:cNvPr>
          <p:cNvSpPr txBox="1"/>
          <p:nvPr/>
        </p:nvSpPr>
        <p:spPr>
          <a:xfrm>
            <a:off x="5003202" y="6447954"/>
            <a:ext cx="3713025" cy="307777"/>
          </a:xfrm>
          <a:prstGeom prst="rect">
            <a:avLst/>
          </a:prstGeom>
          <a:noFill/>
        </p:spPr>
        <p:txBody>
          <a:bodyPr wrap="square" rtlCol="0">
            <a:spAutoFit/>
          </a:bodyPr>
          <a:lstStyle/>
          <a:p>
            <a:r>
              <a:rPr lang="ja-JP" altLang="en-US" sz="1400" spc="-30" dirty="0">
                <a:latin typeface="ＭＳ Ｐゴシック" panose="020B0600070205080204" pitchFamily="50" charset="-128"/>
                <a:ea typeface="ＭＳ Ｐゴシック" panose="020B0600070205080204" pitchFamily="50" charset="-128"/>
              </a:rPr>
              <a:t>竜華水みらいセンターの上部利用事例</a:t>
            </a:r>
            <a:endParaRPr kumimoji="1" lang="en-US" altLang="ja-JP" sz="1200" spc="-30" dirty="0">
              <a:latin typeface="ＭＳ Ｐゴシック" panose="020B0600070205080204" pitchFamily="50" charset="-128"/>
              <a:ea typeface="ＭＳ Ｐゴシック" panose="020B0600070205080204" pitchFamily="50" charset="-128"/>
            </a:endParaRPr>
          </a:p>
        </p:txBody>
      </p:sp>
      <p:pic>
        <p:nvPicPr>
          <p:cNvPr id="11" name="図 10">
            <a:extLst>
              <a:ext uri="{FF2B5EF4-FFF2-40B4-BE49-F238E27FC236}">
                <a16:creationId xmlns:a16="http://schemas.microsoft.com/office/drawing/2014/main" id="{E82CDD1E-D8C2-4B1A-AB01-B1D9C0AA105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9373" y="3939185"/>
            <a:ext cx="3944277" cy="2508770"/>
          </a:xfrm>
          <a:prstGeom prst="rect">
            <a:avLst/>
          </a:prstGeom>
          <a:noFill/>
        </p:spPr>
      </p:pic>
    </p:spTree>
    <p:extLst>
      <p:ext uri="{BB962C8B-B14F-4D97-AF65-F5344CB8AC3E}">
        <p14:creationId xmlns:p14="http://schemas.microsoft.com/office/powerpoint/2010/main" val="3222268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23B1470E-0B89-22A2-7648-196A582A15EA}"/>
              </a:ext>
            </a:extLst>
          </p:cNvPr>
          <p:cNvSpPr/>
          <p:nvPr/>
        </p:nvSpPr>
        <p:spPr>
          <a:xfrm>
            <a:off x="0" y="0"/>
            <a:ext cx="9144000" cy="3791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b="1" dirty="0"/>
              <a:t>下水道ビジョンの主な取組成果（ビジョン①）</a:t>
            </a:r>
          </a:p>
        </p:txBody>
      </p:sp>
      <p:sp>
        <p:nvSpPr>
          <p:cNvPr id="4" name="正方形/長方形 3">
            <a:extLst>
              <a:ext uri="{FF2B5EF4-FFF2-40B4-BE49-F238E27FC236}">
                <a16:creationId xmlns:a16="http://schemas.microsoft.com/office/drawing/2014/main" id="{EEED40E3-B42A-1466-31C3-FB80606F0753}"/>
              </a:ext>
            </a:extLst>
          </p:cNvPr>
          <p:cNvSpPr/>
          <p:nvPr/>
        </p:nvSpPr>
        <p:spPr>
          <a:xfrm>
            <a:off x="154361" y="488830"/>
            <a:ext cx="4273927"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府内市町村下水道事業の持続性確保</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　</a:t>
            </a:r>
            <a:r>
              <a:rPr kumimoji="1" lang="en-US" altLang="ja-JP" sz="1600" b="1" dirty="0">
                <a:solidFill>
                  <a:schemeClr val="bg1"/>
                </a:solidFill>
                <a:latin typeface="BIZ UDPゴシック" panose="020B0400000000000000" pitchFamily="50" charset="-128"/>
                <a:ea typeface="BIZ UDPゴシック" panose="020B0400000000000000" pitchFamily="50" charset="-128"/>
              </a:rPr>
              <a:t>WG</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81B05C95-0993-BA2A-A6FD-3305886FE4AE}"/>
              </a:ext>
            </a:extLst>
          </p:cNvPr>
          <p:cNvSpPr/>
          <p:nvPr/>
        </p:nvSpPr>
        <p:spPr>
          <a:xfrm>
            <a:off x="169108" y="810894"/>
            <a:ext cx="8820531" cy="2893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〇　中長期的な目標（到達点）</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indent="177800"/>
            <a:r>
              <a:rPr lang="ja-JP" altLang="en-US" sz="1400" dirty="0">
                <a:solidFill>
                  <a:schemeClr val="tx1"/>
                </a:solidFill>
                <a:latin typeface="BIZ UDPゴシック" panose="020B0400000000000000" pitchFamily="50" charset="-128"/>
                <a:ea typeface="BIZ UDPゴシック" panose="020B0400000000000000" pitchFamily="50" charset="-128"/>
              </a:rPr>
              <a:t>府内市町村の状況に応じた持続性確保、広域化・共同化計画の推進（継続的な取組）</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短期的な目標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indent="177800"/>
            <a:r>
              <a:rPr lang="ja-JP" altLang="en-US" sz="1400" dirty="0">
                <a:solidFill>
                  <a:schemeClr val="tx1"/>
                </a:solidFill>
                <a:latin typeface="BIZ UDPゴシック" panose="020B0400000000000000" pitchFamily="50" charset="-128"/>
                <a:ea typeface="BIZ UDPゴシック" panose="020B0400000000000000" pitchFamily="50" charset="-128"/>
              </a:rPr>
              <a:t>府内市町村の抱える課題を解決するための有効な取組メニューの展開</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1400" dirty="0">
              <a:solidFill>
                <a:srgbClr val="FF0000"/>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主な取組内容と成果</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4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400" dirty="0">
                <a:solidFill>
                  <a:schemeClr val="tx1"/>
                </a:solidFill>
                <a:latin typeface="BIZ UDPゴシック" panose="020B0400000000000000" pitchFamily="50" charset="-128"/>
                <a:ea typeface="BIZ UDPゴシック" panose="020B0400000000000000" pitchFamily="50" charset="-128"/>
              </a:rPr>
              <a:t>⇒府市で連携し府内市町村対象に個別ヒアリングの実施（令和</a:t>
            </a:r>
            <a:r>
              <a:rPr kumimoji="1" lang="en-US" altLang="ja-JP" sz="1400" dirty="0">
                <a:solidFill>
                  <a:schemeClr val="tx1"/>
                </a:solidFill>
                <a:latin typeface="BIZ UDPゴシック" panose="020B0400000000000000" pitchFamily="50" charset="-128"/>
                <a:ea typeface="BIZ UDPゴシック" panose="020B0400000000000000" pitchFamily="50" charset="-128"/>
              </a:rPr>
              <a:t>4</a:t>
            </a:r>
            <a:r>
              <a:rPr kumimoji="1" lang="ja-JP" altLang="en-US" sz="1400" dirty="0">
                <a:solidFill>
                  <a:schemeClr val="tx1"/>
                </a:solidFill>
                <a:latin typeface="BIZ UDPゴシック" panose="020B0400000000000000" pitchFamily="50" charset="-128"/>
                <a:ea typeface="BIZ UDPゴシック" panose="020B0400000000000000" pitchFamily="50" charset="-128"/>
              </a:rPr>
              <a:t>年度～）</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a:endParaRPr kumimoji="1" lang="ja-JP" altLang="en-US" sz="4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400" dirty="0">
                <a:solidFill>
                  <a:schemeClr val="tx1"/>
                </a:solidFill>
                <a:latin typeface="BIZ UDPゴシック" panose="020B0400000000000000" pitchFamily="50" charset="-128"/>
                <a:ea typeface="BIZ UDPゴシック" panose="020B0400000000000000" pitchFamily="50" charset="-128"/>
              </a:rPr>
              <a:t>⇒広域化共同化</a:t>
            </a:r>
            <a:r>
              <a:rPr lang="ja-JP" altLang="en-US" sz="1400" dirty="0">
                <a:solidFill>
                  <a:schemeClr val="tx1"/>
                </a:solidFill>
                <a:latin typeface="BIZ UDPゴシック" panose="020B0400000000000000" pitchFamily="50" charset="-128"/>
                <a:ea typeface="BIZ UDPゴシック" panose="020B0400000000000000" pitchFamily="50" charset="-128"/>
              </a:rPr>
              <a:t>ブロック合同会議において府内市町村に先進事例等の共有</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a:r>
              <a:rPr lang="ja-JP" altLang="en-US" sz="1400" dirty="0">
                <a:solidFill>
                  <a:schemeClr val="tx1"/>
                </a:solidFill>
                <a:latin typeface="BIZ UDPゴシック" panose="020B0400000000000000" pitchFamily="50" charset="-128"/>
                <a:ea typeface="BIZ UDPゴシック" panose="020B0400000000000000" pitchFamily="50" charset="-128"/>
              </a:rPr>
              <a:t>　　（令和</a:t>
            </a:r>
            <a:r>
              <a:rPr lang="en-US" altLang="ja-JP" sz="1400" dirty="0">
                <a:solidFill>
                  <a:schemeClr val="tx1"/>
                </a:solidFill>
                <a:latin typeface="BIZ UDPゴシック" panose="020B0400000000000000" pitchFamily="50" charset="-128"/>
                <a:ea typeface="BIZ UDPゴシック" panose="020B0400000000000000" pitchFamily="50" charset="-128"/>
              </a:rPr>
              <a:t>4</a:t>
            </a:r>
            <a:r>
              <a:rPr lang="ja-JP" altLang="en-US" sz="1400" dirty="0">
                <a:solidFill>
                  <a:schemeClr val="tx1"/>
                </a:solidFill>
                <a:latin typeface="BIZ UDPゴシック" panose="020B0400000000000000" pitchFamily="50" charset="-128"/>
                <a:ea typeface="BIZ UDPゴシック" panose="020B0400000000000000" pitchFamily="50" charset="-128"/>
              </a:rPr>
              <a:t>年度～年２回開催）</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a:endParaRPr lang="en-US" altLang="ja-JP" sz="4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400" dirty="0">
                <a:solidFill>
                  <a:schemeClr val="tx1"/>
                </a:solidFill>
                <a:latin typeface="BIZ UDPゴシック" panose="020B0400000000000000" pitchFamily="50" charset="-128"/>
                <a:ea typeface="BIZ UDPゴシック" panose="020B0400000000000000" pitchFamily="50" charset="-128"/>
              </a:rPr>
              <a:t>⇒万博デザインマンホール蓋の共同調達の取組（令和</a:t>
            </a:r>
            <a:r>
              <a:rPr kumimoji="1" lang="en-US" altLang="ja-JP" sz="1400" dirty="0">
                <a:solidFill>
                  <a:schemeClr val="tx1"/>
                </a:solidFill>
                <a:latin typeface="BIZ UDPゴシック" panose="020B0400000000000000" pitchFamily="50" charset="-128"/>
                <a:ea typeface="BIZ UDPゴシック" panose="020B0400000000000000" pitchFamily="50" charset="-128"/>
              </a:rPr>
              <a:t>5</a:t>
            </a:r>
            <a:r>
              <a:rPr kumimoji="1" lang="ja-JP" altLang="en-US" sz="1400" dirty="0">
                <a:solidFill>
                  <a:schemeClr val="tx1"/>
                </a:solidFill>
                <a:latin typeface="BIZ UDPゴシック" panose="020B0400000000000000" pitchFamily="50" charset="-128"/>
                <a:ea typeface="BIZ UDPゴシック" panose="020B0400000000000000" pitchFamily="50" charset="-128"/>
              </a:rPr>
              <a:t>年度）</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400" dirty="0">
                <a:solidFill>
                  <a:schemeClr val="tx1"/>
                </a:solidFill>
                <a:latin typeface="BIZ UDPゴシック" panose="020B0400000000000000" pitchFamily="50" charset="-128"/>
                <a:ea typeface="BIZ UDPゴシック" panose="020B0400000000000000" pitchFamily="50" charset="-128"/>
              </a:rPr>
              <a:t>　  　（豊中市、池田市、茨木市、能勢町、熊取町の５市町で活用）</a:t>
            </a:r>
          </a:p>
        </p:txBody>
      </p:sp>
      <p:pic>
        <p:nvPicPr>
          <p:cNvPr id="6" name="図 5">
            <a:extLst>
              <a:ext uri="{FF2B5EF4-FFF2-40B4-BE49-F238E27FC236}">
                <a16:creationId xmlns:a16="http://schemas.microsoft.com/office/drawing/2014/main" id="{A6D3F75C-1F19-4B97-A873-26B640298086}"/>
              </a:ext>
            </a:extLst>
          </p:cNvPr>
          <p:cNvPicPr>
            <a:picLocks noChangeAspect="1"/>
          </p:cNvPicPr>
          <p:nvPr/>
        </p:nvPicPr>
        <p:blipFill>
          <a:blip r:embed="rId2"/>
          <a:stretch>
            <a:fillRect/>
          </a:stretch>
        </p:blipFill>
        <p:spPr>
          <a:xfrm>
            <a:off x="4051528" y="4398009"/>
            <a:ext cx="5023563" cy="2167026"/>
          </a:xfrm>
          <a:prstGeom prst="rect">
            <a:avLst/>
          </a:prstGeom>
        </p:spPr>
      </p:pic>
      <p:sp>
        <p:nvSpPr>
          <p:cNvPr id="10" name="テキスト ボックス 9">
            <a:extLst>
              <a:ext uri="{FF2B5EF4-FFF2-40B4-BE49-F238E27FC236}">
                <a16:creationId xmlns:a16="http://schemas.microsoft.com/office/drawing/2014/main" id="{9AC74026-7719-44CB-B5F2-A46260E7CA4C}"/>
              </a:ext>
            </a:extLst>
          </p:cNvPr>
          <p:cNvSpPr txBox="1"/>
          <p:nvPr/>
        </p:nvSpPr>
        <p:spPr>
          <a:xfrm>
            <a:off x="169108" y="6314277"/>
            <a:ext cx="3991143" cy="276999"/>
          </a:xfrm>
          <a:prstGeom prst="rect">
            <a:avLst/>
          </a:prstGeom>
          <a:noFill/>
        </p:spPr>
        <p:txBody>
          <a:bodyPr wrap="square" rtlCol="0">
            <a:spAutoFit/>
          </a:bodyPr>
          <a:lstStyle/>
          <a:p>
            <a:pPr algn="ctr"/>
            <a:r>
              <a:rPr lang="ja-JP" altLang="en-US" sz="1200" dirty="0">
                <a:latin typeface="BIZ UDPゴシック" panose="020B0400000000000000" pitchFamily="50" charset="-128"/>
                <a:ea typeface="BIZ UDPゴシック" panose="020B0400000000000000" pitchFamily="50" charset="-128"/>
              </a:rPr>
              <a:t>ブロック合同会議の状況</a:t>
            </a:r>
          </a:p>
        </p:txBody>
      </p:sp>
      <p:pic>
        <p:nvPicPr>
          <p:cNvPr id="11" name="図 10">
            <a:extLst>
              <a:ext uri="{FF2B5EF4-FFF2-40B4-BE49-F238E27FC236}">
                <a16:creationId xmlns:a16="http://schemas.microsoft.com/office/drawing/2014/main" id="{C1DBE4B3-A5F9-4658-AF15-8A466FA726BA}"/>
              </a:ext>
            </a:extLst>
          </p:cNvPr>
          <p:cNvPicPr>
            <a:picLocks noChangeAspect="1"/>
          </p:cNvPicPr>
          <p:nvPr/>
        </p:nvPicPr>
        <p:blipFill rotWithShape="1">
          <a:blip r:embed="rId3"/>
          <a:srcRect l="17663" t="21010" r="40170" b="15529"/>
          <a:stretch/>
        </p:blipFill>
        <p:spPr>
          <a:xfrm>
            <a:off x="6253485" y="1623212"/>
            <a:ext cx="2750901" cy="2327686"/>
          </a:xfrm>
          <a:prstGeom prst="rect">
            <a:avLst/>
          </a:prstGeom>
        </p:spPr>
      </p:pic>
      <p:sp>
        <p:nvSpPr>
          <p:cNvPr id="12" name="テキスト ボックス 11">
            <a:extLst>
              <a:ext uri="{FF2B5EF4-FFF2-40B4-BE49-F238E27FC236}">
                <a16:creationId xmlns:a16="http://schemas.microsoft.com/office/drawing/2014/main" id="{6B1A43B6-0F79-47B1-BEA8-B66414E381B5}"/>
              </a:ext>
            </a:extLst>
          </p:cNvPr>
          <p:cNvSpPr txBox="1"/>
          <p:nvPr/>
        </p:nvSpPr>
        <p:spPr>
          <a:xfrm>
            <a:off x="5816548" y="4198853"/>
            <a:ext cx="3624774" cy="317459"/>
          </a:xfrm>
          <a:prstGeom prst="rect">
            <a:avLst/>
          </a:prstGeom>
          <a:noFill/>
        </p:spPr>
        <p:txBody>
          <a:bodyPr wrap="square" rtlCol="0">
            <a:spAutoFit/>
          </a:bodyPr>
          <a:lstStyle/>
          <a:p>
            <a:pPr algn="ctr"/>
            <a:r>
              <a:rPr lang="ja-JP" altLang="en-US" sz="1400" dirty="0">
                <a:latin typeface="BIZ UDPゴシック" panose="020B0400000000000000" pitchFamily="50" charset="-128"/>
                <a:ea typeface="BIZ UDPゴシック" panose="020B0400000000000000" pitchFamily="50" charset="-128"/>
              </a:rPr>
              <a:t>万博デザインマンホール蓋</a:t>
            </a:r>
          </a:p>
        </p:txBody>
      </p:sp>
      <p:pic>
        <p:nvPicPr>
          <p:cNvPr id="18" name="図 17">
            <a:extLst>
              <a:ext uri="{FF2B5EF4-FFF2-40B4-BE49-F238E27FC236}">
                <a16:creationId xmlns:a16="http://schemas.microsoft.com/office/drawing/2014/main" id="{84DBBB82-512C-4A62-924C-F459D467ED2D}"/>
              </a:ext>
            </a:extLst>
          </p:cNvPr>
          <p:cNvPicPr>
            <a:picLocks noChangeAspect="1"/>
          </p:cNvPicPr>
          <p:nvPr/>
        </p:nvPicPr>
        <p:blipFill rotWithShape="1">
          <a:blip r:embed="rId4"/>
          <a:srcRect t="6544"/>
          <a:stretch/>
        </p:blipFill>
        <p:spPr>
          <a:xfrm>
            <a:off x="479341" y="3923848"/>
            <a:ext cx="3341182" cy="2349969"/>
          </a:xfrm>
          <a:prstGeom prst="rect">
            <a:avLst/>
          </a:prstGeom>
        </p:spPr>
      </p:pic>
      <p:pic>
        <p:nvPicPr>
          <p:cNvPr id="3" name="図 2">
            <a:extLst>
              <a:ext uri="{FF2B5EF4-FFF2-40B4-BE49-F238E27FC236}">
                <a16:creationId xmlns:a16="http://schemas.microsoft.com/office/drawing/2014/main" id="{045B2FE2-E35F-45EC-BEB8-17B330173449}"/>
              </a:ext>
            </a:extLst>
          </p:cNvPr>
          <p:cNvPicPr>
            <a:picLocks noChangeAspect="1"/>
          </p:cNvPicPr>
          <p:nvPr/>
        </p:nvPicPr>
        <p:blipFill>
          <a:blip r:embed="rId5"/>
          <a:stretch>
            <a:fillRect/>
          </a:stretch>
        </p:blipFill>
        <p:spPr>
          <a:xfrm>
            <a:off x="6253485" y="1701686"/>
            <a:ext cx="2586425" cy="2498591"/>
          </a:xfrm>
          <a:prstGeom prst="rect">
            <a:avLst/>
          </a:prstGeom>
        </p:spPr>
      </p:pic>
    </p:spTree>
    <p:extLst>
      <p:ext uri="{BB962C8B-B14F-4D97-AF65-F5344CB8AC3E}">
        <p14:creationId xmlns:p14="http://schemas.microsoft.com/office/powerpoint/2010/main" val="1196079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EED40E3-B42A-1466-31C3-FB80606F0753}"/>
              </a:ext>
            </a:extLst>
          </p:cNvPr>
          <p:cNvSpPr/>
          <p:nvPr/>
        </p:nvSpPr>
        <p:spPr>
          <a:xfrm>
            <a:off x="154361" y="484807"/>
            <a:ext cx="2310248"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0" lang="ja-JP"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ストックマネジメント</a:t>
            </a: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4" name="正方形/長方形 23">
            <a:extLst>
              <a:ext uri="{FF2B5EF4-FFF2-40B4-BE49-F238E27FC236}">
                <a16:creationId xmlns:a16="http://schemas.microsoft.com/office/drawing/2014/main" id="{23B1470E-0B89-22A2-7648-196A582A15EA}"/>
              </a:ext>
            </a:extLst>
          </p:cNvPr>
          <p:cNvSpPr/>
          <p:nvPr/>
        </p:nvSpPr>
        <p:spPr>
          <a:xfrm>
            <a:off x="0" y="0"/>
            <a:ext cx="9144000" cy="3791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下水道ビジョンの主な取組成果（ビジョン①）</a:t>
            </a:r>
          </a:p>
        </p:txBody>
      </p:sp>
      <p:sp>
        <p:nvSpPr>
          <p:cNvPr id="5" name="正方形/長方形 4">
            <a:extLst>
              <a:ext uri="{FF2B5EF4-FFF2-40B4-BE49-F238E27FC236}">
                <a16:creationId xmlns:a16="http://schemas.microsoft.com/office/drawing/2014/main" id="{81B05C95-0993-BA2A-A6FD-3305886FE4AE}"/>
              </a:ext>
            </a:extLst>
          </p:cNvPr>
          <p:cNvSpPr/>
          <p:nvPr/>
        </p:nvSpPr>
        <p:spPr>
          <a:xfrm>
            <a:off x="169582" y="812064"/>
            <a:ext cx="8974892" cy="2246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〇</a:t>
            </a:r>
            <a:r>
              <a:rPr lang="ja-JP" altLang="en-US" sz="1400" dirty="0">
                <a:solidFill>
                  <a:schemeClr val="tx1"/>
                </a:solidFill>
                <a:latin typeface="BIZ UDPゴシック" panose="020B0400000000000000" pitchFamily="50" charset="-128"/>
                <a:ea typeface="BIZ UDPゴシック" panose="020B0400000000000000" pitchFamily="50" charset="-128"/>
              </a:rPr>
              <a:t>　中長期的な目標（到達点）</a:t>
            </a:r>
            <a:endPar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77800" marR="0" lvl="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府並びに市のネットワークを活用した再構築手法の確立</a:t>
            </a:r>
            <a:endPar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〇</a:t>
            </a:r>
            <a:r>
              <a:rPr lang="ja-JP" altLang="en-US" sz="1400" dirty="0">
                <a:solidFill>
                  <a:schemeClr val="tx1"/>
                </a:solidFill>
                <a:latin typeface="BIZ UDPゴシック" panose="020B0400000000000000" pitchFamily="50" charset="-128"/>
                <a:ea typeface="BIZ UDPゴシック" panose="020B0400000000000000" pitchFamily="50" charset="-128"/>
              </a:rPr>
              <a:t>　短期的な目標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177800" marR="0" lvl="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・ストックマネジメント手法に基づく計画的改築、施設の再構築</a:t>
            </a:r>
            <a:endPar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〇　主な取組内容と成果</a:t>
            </a:r>
            <a:endPar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⇒令和４年度　 ： 設備機器のストックマネジメントに関する課題（健全度評価等）の情報共有</a:t>
            </a:r>
            <a:endPar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令和</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 　： 大阪市東部地区地域の府市ネットワークを活用した処理場再構築方法の検討</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⇒令和</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 上記検討の継続、大阪市東部地区の処理場再構築に係るポンプ場も含めたネットワークの検討</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36" name="図 35">
            <a:extLst>
              <a:ext uri="{FF2B5EF4-FFF2-40B4-BE49-F238E27FC236}">
                <a16:creationId xmlns:a16="http://schemas.microsoft.com/office/drawing/2014/main" id="{852708FB-44BB-9579-5876-6C3393BC0257}"/>
              </a:ext>
            </a:extLst>
          </p:cNvPr>
          <p:cNvPicPr>
            <a:picLocks noChangeAspect="1"/>
          </p:cNvPicPr>
          <p:nvPr/>
        </p:nvPicPr>
        <p:blipFill rotWithShape="1">
          <a:blip r:embed="rId2"/>
          <a:srcRect t="-5144" b="-1"/>
          <a:stretch/>
        </p:blipFill>
        <p:spPr>
          <a:xfrm>
            <a:off x="1748883" y="3031671"/>
            <a:ext cx="5907796" cy="2246795"/>
          </a:xfrm>
          <a:prstGeom prst="rect">
            <a:avLst/>
          </a:prstGeom>
        </p:spPr>
      </p:pic>
      <p:pic>
        <p:nvPicPr>
          <p:cNvPr id="9" name="図 8">
            <a:extLst>
              <a:ext uri="{FF2B5EF4-FFF2-40B4-BE49-F238E27FC236}">
                <a16:creationId xmlns:a16="http://schemas.microsoft.com/office/drawing/2014/main" id="{18C13FCF-7720-4A7C-BE17-2310D20656C3}"/>
              </a:ext>
            </a:extLst>
          </p:cNvPr>
          <p:cNvPicPr>
            <a:picLocks noChangeAspect="1"/>
          </p:cNvPicPr>
          <p:nvPr/>
        </p:nvPicPr>
        <p:blipFill>
          <a:blip r:embed="rId3"/>
          <a:stretch>
            <a:fillRect/>
          </a:stretch>
        </p:blipFill>
        <p:spPr>
          <a:xfrm>
            <a:off x="1842686" y="5252553"/>
            <a:ext cx="5187696" cy="1411224"/>
          </a:xfrm>
          <a:prstGeom prst="rect">
            <a:avLst/>
          </a:prstGeom>
        </p:spPr>
      </p:pic>
    </p:spTree>
    <p:extLst>
      <p:ext uri="{BB962C8B-B14F-4D97-AF65-F5344CB8AC3E}">
        <p14:creationId xmlns:p14="http://schemas.microsoft.com/office/powerpoint/2010/main" val="916992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C0908557-C27B-AA7F-FC01-1209B43B6200}"/>
              </a:ext>
            </a:extLst>
          </p:cNvPr>
          <p:cNvSpPr/>
          <p:nvPr/>
        </p:nvSpPr>
        <p:spPr>
          <a:xfrm>
            <a:off x="154361" y="482936"/>
            <a:ext cx="1499128"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zh-TW"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技術力向上</a:t>
            </a: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4" name="正方形/長方形 23">
            <a:extLst>
              <a:ext uri="{FF2B5EF4-FFF2-40B4-BE49-F238E27FC236}">
                <a16:creationId xmlns:a16="http://schemas.microsoft.com/office/drawing/2014/main" id="{23B1470E-0B89-22A2-7648-196A582A15EA}"/>
              </a:ext>
            </a:extLst>
          </p:cNvPr>
          <p:cNvSpPr/>
          <p:nvPr/>
        </p:nvSpPr>
        <p:spPr>
          <a:xfrm>
            <a:off x="0" y="0"/>
            <a:ext cx="9144000" cy="3791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下水道ビジョンの主な取組成果（ビジョン①）</a:t>
            </a:r>
          </a:p>
        </p:txBody>
      </p:sp>
      <p:sp>
        <p:nvSpPr>
          <p:cNvPr id="5" name="正方形/長方形 4">
            <a:extLst>
              <a:ext uri="{FF2B5EF4-FFF2-40B4-BE49-F238E27FC236}">
                <a16:creationId xmlns:a16="http://schemas.microsoft.com/office/drawing/2014/main" id="{C3B19503-9117-AFCE-6A37-E2040BC8C07C}"/>
              </a:ext>
            </a:extLst>
          </p:cNvPr>
          <p:cNvSpPr/>
          <p:nvPr/>
        </p:nvSpPr>
        <p:spPr>
          <a:xfrm>
            <a:off x="175618" y="831030"/>
            <a:ext cx="8552922" cy="3753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〇　中長期的な目標（到達点）</a:t>
            </a:r>
            <a:endPar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7800" marR="0" lvl="0" algn="l" defTabSz="457200" rtl="0" eaLnBrk="1" fontAlgn="auto" latinLnBrk="0" hangingPunct="1">
              <a:lnSpc>
                <a:spcPts val="18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これまで培ってきた技術・ノウハウを次世代に着実に継承する。</a:t>
            </a:r>
            <a:endParaRPr lang="en-US" altLang="ja-JP" sz="1400" dirty="0">
              <a:solidFill>
                <a:prstClr val="black"/>
              </a:solidFill>
              <a:latin typeface="BIZ UDPゴシック" panose="020B0400000000000000" pitchFamily="50" charset="-128"/>
              <a:ea typeface="BIZ UDPゴシック" panose="020B0400000000000000" pitchFamily="50" charset="-128"/>
            </a:endParaRPr>
          </a:p>
          <a:p>
            <a:pPr marL="177800" marR="0" lvl="0" algn="l" defTabSz="457200" rtl="0" eaLnBrk="1" fontAlgn="auto" latinLnBrk="0" hangingPunct="1">
              <a:lnSpc>
                <a:spcPts val="18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〇　短期的な目標</a:t>
            </a:r>
            <a:endPar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7800" marR="0" lvl="0" algn="l" defTabSz="457200" rtl="0" eaLnBrk="1" fontAlgn="auto" latinLnBrk="0" hangingPunct="1">
              <a:lnSpc>
                <a:spcPts val="18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府内下水道職員の技術力の持続的な向上のための取組み実施。</a:t>
            </a:r>
            <a:endPar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ts val="18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〇　主な取組内容と成果</a:t>
            </a:r>
            <a:endParaRPr kumimoji="0"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77800" marR="0" lvl="0" algn="l" defTabSz="4572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・下水道河川工学研修を府内市町村全体を対象として実施</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令和４年度～）</a:t>
            </a:r>
            <a:endParaRPr kumimoji="1" lang="en-US" altLang="ja-JP" sz="1400" b="0" i="0" u="none" strike="noStrike" kern="1200" cap="none" spc="0" normalizeH="0" baseline="3000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354013" marR="0" lvl="0" algn="l" defTabSz="457200" rtl="0" eaLnBrk="1" fontAlgn="auto" latinLnBrk="0" hangingPunct="1">
              <a:lnSpc>
                <a:spcPts val="18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R7</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年度：参加者は</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79</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名。うち府内市町村（大阪府・大阪市除く）から</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13</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市町村、</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37</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名が参加</a:t>
            </a:r>
            <a:endPar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354013" marR="0" lvl="0" algn="l" defTabSz="4572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自治体講師として、大阪府および堺市が参加</a:t>
            </a:r>
            <a:endPar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354013" marR="0" lvl="0" algn="l" defTabSz="457200" rtl="0" eaLnBrk="1" fontAlgn="auto" latinLnBrk="0" hangingPunct="1">
              <a:lnSpc>
                <a:spcPts val="1800"/>
              </a:lnSpc>
              <a:spcBef>
                <a:spcPts val="0"/>
              </a:spcBef>
              <a:spcAft>
                <a:spcPts val="0"/>
              </a:spcAft>
              <a:buClrTx/>
              <a:buSzTx/>
              <a:buFontTx/>
              <a:buNone/>
              <a:tabLst/>
              <a:defRPr/>
            </a:pPr>
            <a:r>
              <a:rPr kumimoji="0" lang="ja-JP" altLang="en-US" sz="1400" b="0" i="0" u="none" strike="noStrike" kern="1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先人の経験を直接聞く場として先輩の体験談を実施（１</a:t>
            </a:r>
            <a:r>
              <a:rPr kumimoji="0" lang="en-US" altLang="ja-JP" sz="1400" b="0" i="0" u="none" strike="noStrike" kern="1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1</a:t>
            </a:r>
            <a:r>
              <a:rPr kumimoji="0" lang="ja-JP" altLang="en-US" sz="1400" b="0" i="0" u="none" strike="noStrike" kern="1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月）</a:t>
            </a:r>
            <a:endParaRPr kumimoji="0" lang="en-US" altLang="ja-JP" sz="1400" b="0" i="0" u="none" strike="noStrike" kern="1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354013" marR="0" lvl="0" algn="l" defTabSz="457200" rtl="0" eaLnBrk="1" fontAlgn="auto" latinLnBrk="0" hangingPunct="1">
              <a:lnSpc>
                <a:spcPts val="1800"/>
              </a:lnSpc>
              <a:spcBef>
                <a:spcPts val="0"/>
              </a:spcBef>
              <a:spcAft>
                <a:spcPts val="0"/>
              </a:spcAft>
              <a:buClrTx/>
              <a:buSzTx/>
              <a:buFontTx/>
              <a:buNone/>
              <a:tabLst/>
              <a:defRPr/>
            </a:pPr>
            <a:r>
              <a:rPr kumimoji="0" lang="ja-JP" altLang="en-US" sz="1400" b="0" i="0" u="none" strike="noStrike" kern="1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最新の水処理技術の現場視察、下水道事業の課題解決にむけたディスカッションを実施（</a:t>
            </a:r>
            <a:r>
              <a:rPr kumimoji="0" lang="en-US" altLang="ja-JP" sz="1400" b="0" i="0" u="none" strike="noStrike" kern="1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12</a:t>
            </a:r>
            <a:r>
              <a:rPr kumimoji="0" lang="ja-JP" altLang="en-US" sz="1400" b="0" i="0" u="none" strike="noStrike" kern="1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月）</a:t>
            </a:r>
            <a:endPar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77800" marR="0" lvl="0" algn="l" defTabSz="457200" rtl="0" eaLnBrk="1" fontAlgn="auto" latinLnBrk="0" hangingPunct="1">
              <a:lnSpc>
                <a:spcPts val="18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・府内市町村下水道職員向けの講習会を開催（見学含む）</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令和４年度～）</a:t>
            </a:r>
            <a:endPar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69875" marR="0" lvl="0" algn="l" defTabSz="457200" rtl="0" eaLnBrk="1" fontAlgn="auto" latinLnBrk="0" hangingPunct="1">
              <a:lnSpc>
                <a:spcPts val="18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下水道技術講習会</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82</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名</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R6.</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12.</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26</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見学</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今池水みらいセンター　</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ICT</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体験研修 </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12</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名</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R6.9.11</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12</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69875">
              <a:lnSpc>
                <a:spcPts val="1800"/>
              </a:lnSpc>
            </a:pPr>
            <a:r>
              <a:rPr kumimoji="1" lang="ja-JP" altLang="en-US" sz="14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u="sng" dirty="0">
                <a:solidFill>
                  <a:schemeClr val="tx1"/>
                </a:solidFill>
                <a:latin typeface="BIZ UDPゴシック" panose="020B0400000000000000" pitchFamily="50" charset="-128"/>
                <a:ea typeface="BIZ UDPゴシック" panose="020B0400000000000000" pitchFamily="50" charset="-128"/>
              </a:rPr>
              <a:t>研修内容の充実や職員の資質向上を図っていく。</a:t>
            </a:r>
            <a:endParaRPr kumimoji="1" lang="en-US" altLang="ja-JP" sz="1400" dirty="0">
              <a:solidFill>
                <a:schemeClr val="tx1"/>
              </a:solidFill>
              <a:highlight>
                <a:srgbClr val="FFFF00"/>
              </a:highlight>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ts val="18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FF0000"/>
              </a:solidFill>
              <a:effectLst/>
              <a:highlight>
                <a:srgbClr val="FFFF00"/>
              </a:highlight>
              <a:uLnTx/>
              <a:uFillTx/>
              <a:latin typeface="BIZ UDPゴシック" panose="020B0400000000000000" pitchFamily="50" charset="-128"/>
              <a:ea typeface="BIZ UDP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3B48D758-85DB-34E9-B3D0-89AAA4201764}"/>
              </a:ext>
            </a:extLst>
          </p:cNvPr>
          <p:cNvSpPr txBox="1"/>
          <p:nvPr/>
        </p:nvSpPr>
        <p:spPr>
          <a:xfrm>
            <a:off x="412955" y="4396580"/>
            <a:ext cx="343676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新たな試み</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先輩の体験談、現場見学等を実施</a:t>
            </a:r>
          </a:p>
        </p:txBody>
      </p:sp>
      <p:sp>
        <p:nvSpPr>
          <p:cNvPr id="9" name="テキスト ボックス 8">
            <a:extLst>
              <a:ext uri="{FF2B5EF4-FFF2-40B4-BE49-F238E27FC236}">
                <a16:creationId xmlns:a16="http://schemas.microsoft.com/office/drawing/2014/main" id="{F61E1FFD-9B53-5057-58BF-2FF92B819398}"/>
              </a:ext>
            </a:extLst>
          </p:cNvPr>
          <p:cNvSpPr txBox="1"/>
          <p:nvPr/>
        </p:nvSpPr>
        <p:spPr>
          <a:xfrm>
            <a:off x="6094422" y="4435630"/>
            <a:ext cx="184057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ICT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に関する体験研修</a:t>
            </a:r>
          </a:p>
        </p:txBody>
      </p:sp>
      <p:sp>
        <p:nvSpPr>
          <p:cNvPr id="10" name="テキスト ボックス 9">
            <a:extLst>
              <a:ext uri="{FF2B5EF4-FFF2-40B4-BE49-F238E27FC236}">
                <a16:creationId xmlns:a16="http://schemas.microsoft.com/office/drawing/2014/main" id="{EEA3EED6-8ED5-3E6E-9048-40FDCC185341}"/>
              </a:ext>
            </a:extLst>
          </p:cNvPr>
          <p:cNvSpPr txBox="1"/>
          <p:nvPr/>
        </p:nvSpPr>
        <p:spPr>
          <a:xfrm>
            <a:off x="294161" y="6347669"/>
            <a:ext cx="2487222"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下水道河川工学研修　</a:t>
            </a:r>
            <a:r>
              <a:rPr kumimoji="1" lang="en-US" altLang="ja-JP" sz="9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R6.10.25</a:t>
            </a:r>
            <a:endParaRPr kumimoji="1" lang="ja-JP" altLang="en-US" sz="9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pic>
        <p:nvPicPr>
          <p:cNvPr id="14" name="図 13">
            <a:extLst>
              <a:ext uri="{FF2B5EF4-FFF2-40B4-BE49-F238E27FC236}">
                <a16:creationId xmlns:a16="http://schemas.microsoft.com/office/drawing/2014/main" id="{CAE3407C-2670-A1B1-4E55-034BC52AFE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7984" y="4651071"/>
            <a:ext cx="2651855" cy="1696598"/>
          </a:xfrm>
          <a:prstGeom prst="rect">
            <a:avLst/>
          </a:prstGeom>
        </p:spPr>
      </p:pic>
      <p:pic>
        <p:nvPicPr>
          <p:cNvPr id="11" name="図 10" descr="屋内, 建物, 人, 民衆 が含まれている画像  AI によって生成されたコンテンツは間違っている可能性があります。">
            <a:extLst>
              <a:ext uri="{FF2B5EF4-FFF2-40B4-BE49-F238E27FC236}">
                <a16:creationId xmlns:a16="http://schemas.microsoft.com/office/drawing/2014/main" id="{2FB46E60-4027-EBFE-16F5-9FDA6E792597}"/>
              </a:ext>
            </a:extLst>
          </p:cNvPr>
          <p:cNvPicPr>
            <a:picLocks noChangeAspect="1"/>
          </p:cNvPicPr>
          <p:nvPr/>
        </p:nvPicPr>
        <p:blipFill>
          <a:blip r:embed="rId3">
            <a:extLst>
              <a:ext uri="{28A0092B-C50C-407E-A947-70E740481C1C}">
                <a14:useLocalDpi xmlns:a14="http://schemas.microsoft.com/office/drawing/2010/main" val="0"/>
              </a:ext>
            </a:extLst>
          </a:blip>
          <a:srcRect t="26629" b="2714"/>
          <a:stretch/>
        </p:blipFill>
        <p:spPr>
          <a:xfrm>
            <a:off x="532702" y="4644309"/>
            <a:ext cx="3914101" cy="2074160"/>
          </a:xfrm>
          <a:prstGeom prst="rect">
            <a:avLst/>
          </a:prstGeom>
          <a:effectLst>
            <a:softEdge rad="12700"/>
          </a:effectLst>
        </p:spPr>
      </p:pic>
      <p:sp>
        <p:nvSpPr>
          <p:cNvPr id="18" name="テキスト ボックス 17">
            <a:extLst>
              <a:ext uri="{FF2B5EF4-FFF2-40B4-BE49-F238E27FC236}">
                <a16:creationId xmlns:a16="http://schemas.microsoft.com/office/drawing/2014/main" id="{E1D18FCC-6899-6E93-8698-ED1DF31525DD}"/>
              </a:ext>
            </a:extLst>
          </p:cNvPr>
          <p:cNvSpPr txBox="1"/>
          <p:nvPr/>
        </p:nvSpPr>
        <p:spPr>
          <a:xfrm>
            <a:off x="575959" y="6428768"/>
            <a:ext cx="2487222"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下水道河川工学研修　 （</a:t>
            </a:r>
            <a:r>
              <a:rPr kumimoji="1" lang="en-US" altLang="ja-JP" sz="9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R7.9.26</a:t>
            </a:r>
            <a:r>
              <a:rPr kumimoji="1" lang="ja-JP" altLang="en-US" sz="9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9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12.22</a:t>
            </a:r>
            <a:r>
              <a:rPr kumimoji="1" lang="ja-JP" altLang="en-US" sz="9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p>
        </p:txBody>
      </p:sp>
      <p:pic>
        <p:nvPicPr>
          <p:cNvPr id="16" name="図 15" descr="デスクの上に座っている人たち  AI によって生成されたコンテンツは間違っている可能性があります。">
            <a:extLst>
              <a:ext uri="{FF2B5EF4-FFF2-40B4-BE49-F238E27FC236}">
                <a16:creationId xmlns:a16="http://schemas.microsoft.com/office/drawing/2014/main" id="{776E035A-9A33-6926-826B-B0C3D88BA670}"/>
              </a:ext>
            </a:extLst>
          </p:cNvPr>
          <p:cNvPicPr>
            <a:picLocks noChangeAspect="1"/>
          </p:cNvPicPr>
          <p:nvPr/>
        </p:nvPicPr>
        <p:blipFill>
          <a:blip r:embed="rId4">
            <a:extLst>
              <a:ext uri="{28A0092B-C50C-407E-A947-70E740481C1C}">
                <a14:useLocalDpi xmlns:a14="http://schemas.microsoft.com/office/drawing/2010/main" val="0"/>
              </a:ext>
            </a:extLst>
          </a:blip>
          <a:srcRect l="870" t="9690" r="557" b="37256"/>
          <a:stretch/>
        </p:blipFill>
        <p:spPr>
          <a:xfrm>
            <a:off x="3992147" y="5225700"/>
            <a:ext cx="1916124" cy="1375071"/>
          </a:xfrm>
          <a:prstGeom prst="ellipse">
            <a:avLst/>
          </a:prstGeom>
          <a:ln w="38100">
            <a:solidFill>
              <a:schemeClr val="bg1"/>
            </a:solidFill>
          </a:ln>
          <a:effectLst/>
        </p:spPr>
      </p:pic>
      <p:sp>
        <p:nvSpPr>
          <p:cNvPr id="4" name="テキスト ボックス 3">
            <a:extLst>
              <a:ext uri="{FF2B5EF4-FFF2-40B4-BE49-F238E27FC236}">
                <a16:creationId xmlns:a16="http://schemas.microsoft.com/office/drawing/2014/main" id="{0045A09E-5938-BA30-FF08-9FE4E9E10008}"/>
              </a:ext>
            </a:extLst>
          </p:cNvPr>
          <p:cNvSpPr txBox="1"/>
          <p:nvPr/>
        </p:nvSpPr>
        <p:spPr>
          <a:xfrm>
            <a:off x="4447643" y="4764035"/>
            <a:ext cx="185625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グループ</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ディスカッション</a:t>
            </a:r>
          </a:p>
        </p:txBody>
      </p:sp>
    </p:spTree>
    <p:extLst>
      <p:ext uri="{BB962C8B-B14F-4D97-AF65-F5344CB8AC3E}">
        <p14:creationId xmlns:p14="http://schemas.microsoft.com/office/powerpoint/2010/main" val="1200899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2985F68-57B5-4DD1-B6F4-99B4C43F2ACA}"/>
              </a:ext>
            </a:extLst>
          </p:cNvPr>
          <p:cNvPicPr>
            <a:picLocks noChangeAspect="1"/>
          </p:cNvPicPr>
          <p:nvPr/>
        </p:nvPicPr>
        <p:blipFill rotWithShape="1">
          <a:blip r:embed="rId2"/>
          <a:srcRect l="1278" t="-1" r="3131" b="71385"/>
          <a:stretch/>
        </p:blipFill>
        <p:spPr>
          <a:xfrm>
            <a:off x="4516393" y="4148717"/>
            <a:ext cx="4399652" cy="696676"/>
          </a:xfrm>
          <a:prstGeom prst="rect">
            <a:avLst/>
          </a:prstGeom>
        </p:spPr>
      </p:pic>
      <p:sp>
        <p:nvSpPr>
          <p:cNvPr id="24" name="正方形/長方形 23">
            <a:extLst>
              <a:ext uri="{FF2B5EF4-FFF2-40B4-BE49-F238E27FC236}">
                <a16:creationId xmlns:a16="http://schemas.microsoft.com/office/drawing/2014/main" id="{23B1470E-0B89-22A2-7648-196A582A15EA}"/>
              </a:ext>
            </a:extLst>
          </p:cNvPr>
          <p:cNvSpPr/>
          <p:nvPr/>
        </p:nvSpPr>
        <p:spPr>
          <a:xfrm>
            <a:off x="0" y="0"/>
            <a:ext cx="9144000" cy="3791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b="1" dirty="0"/>
              <a:t>下水道ビジョンの主な取組成果（ビジョン①）</a:t>
            </a:r>
          </a:p>
        </p:txBody>
      </p:sp>
      <p:sp>
        <p:nvSpPr>
          <p:cNvPr id="4" name="正方形/長方形 3">
            <a:extLst>
              <a:ext uri="{FF2B5EF4-FFF2-40B4-BE49-F238E27FC236}">
                <a16:creationId xmlns:a16="http://schemas.microsoft.com/office/drawing/2014/main" id="{EEED40E3-B42A-1466-31C3-FB80606F0753}"/>
              </a:ext>
            </a:extLst>
          </p:cNvPr>
          <p:cNvSpPr/>
          <p:nvPr/>
        </p:nvSpPr>
        <p:spPr>
          <a:xfrm>
            <a:off x="154361" y="488830"/>
            <a:ext cx="1917513"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下水道</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PR</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　</a:t>
            </a:r>
            <a:r>
              <a:rPr kumimoji="1" lang="en-US" altLang="ja-JP" sz="1600" b="1" dirty="0">
                <a:solidFill>
                  <a:schemeClr val="bg1"/>
                </a:solidFill>
                <a:latin typeface="BIZ UDPゴシック" panose="020B0400000000000000" pitchFamily="50" charset="-128"/>
                <a:ea typeface="BIZ UDPゴシック" panose="020B0400000000000000" pitchFamily="50" charset="-128"/>
              </a:rPr>
              <a:t>WG</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81B05C95-0993-BA2A-A6FD-3305886FE4AE}"/>
              </a:ext>
            </a:extLst>
          </p:cNvPr>
          <p:cNvSpPr/>
          <p:nvPr/>
        </p:nvSpPr>
        <p:spPr>
          <a:xfrm>
            <a:off x="169109" y="810894"/>
            <a:ext cx="8814872" cy="32470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〇　中長期的な目標（到達点）</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177800"/>
            <a:r>
              <a:rPr lang="ja-JP" altLang="en-US" sz="1400" dirty="0">
                <a:solidFill>
                  <a:schemeClr val="tx1"/>
                </a:solidFill>
                <a:latin typeface="BIZ UDPゴシック" panose="020B0400000000000000" pitchFamily="50" charset="-128"/>
                <a:ea typeface="BIZ UDPゴシック" panose="020B0400000000000000" pitchFamily="50" charset="-128"/>
              </a:rPr>
              <a:t>府内市町村連携した下水道広報活動の推進（継続した取組み）</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短期的な目標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177800"/>
            <a:r>
              <a:rPr lang="ja-JP" altLang="en-US" sz="1400" dirty="0">
                <a:solidFill>
                  <a:schemeClr val="tx1"/>
                </a:solidFill>
                <a:latin typeface="BIZ UDPゴシック" panose="020B0400000000000000" pitchFamily="50" charset="-128"/>
                <a:ea typeface="BIZ UDPゴシック" panose="020B0400000000000000" pitchFamily="50" charset="-128"/>
              </a:rPr>
              <a:t>府内市町村連携した下水道広報の取組体制の構築と共同した広報活動の実施</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主な取組内容と成果</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400" dirty="0">
                <a:solidFill>
                  <a:schemeClr val="tx1"/>
                </a:solidFill>
                <a:latin typeface="BIZ UDPゴシック" panose="020B0400000000000000" pitchFamily="50" charset="-128"/>
                <a:ea typeface="BIZ UDPゴシック" panose="020B0400000000000000" pitchFamily="50" charset="-128"/>
              </a:rPr>
              <a:t>⇒大阪下水広報ぷらっとホーム推進チームを構築</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400" dirty="0">
                <a:solidFill>
                  <a:schemeClr val="tx1"/>
                </a:solidFill>
                <a:latin typeface="BIZ UDPゴシック" panose="020B0400000000000000" pitchFamily="50" charset="-128"/>
                <a:ea typeface="BIZ UDPゴシック" panose="020B0400000000000000" pitchFamily="50" charset="-128"/>
              </a:rPr>
              <a:t>　　（大阪府、大阪市に加え、先進的な下水道</a:t>
            </a:r>
            <a:r>
              <a:rPr kumimoji="1" lang="en-US" altLang="ja-JP" sz="1400" dirty="0">
                <a:solidFill>
                  <a:schemeClr val="tx1"/>
                </a:solidFill>
                <a:latin typeface="BIZ UDPゴシック" panose="020B0400000000000000" pitchFamily="50" charset="-128"/>
                <a:ea typeface="BIZ UDPゴシック" panose="020B0400000000000000" pitchFamily="50" charset="-128"/>
              </a:rPr>
              <a:t>PR</a:t>
            </a:r>
            <a:r>
              <a:rPr kumimoji="1" lang="ja-JP" altLang="en-US" sz="1400" dirty="0">
                <a:solidFill>
                  <a:schemeClr val="tx1"/>
                </a:solidFill>
                <a:latin typeface="BIZ UDPゴシック" panose="020B0400000000000000" pitchFamily="50" charset="-128"/>
                <a:ea typeface="BIZ UDPゴシック" panose="020B0400000000000000" pitchFamily="50" charset="-128"/>
              </a:rPr>
              <a:t>の取組を実施している府内１０</a:t>
            </a:r>
            <a:r>
              <a:rPr kumimoji="1" lang="zh-TW" altLang="en-US" sz="1400" dirty="0">
                <a:solidFill>
                  <a:schemeClr val="tx1"/>
                </a:solidFill>
                <a:latin typeface="BIZ UDPゴシック" panose="020B0400000000000000" pitchFamily="50" charset="-128"/>
                <a:ea typeface="BIZ UDPゴシック" panose="020B0400000000000000" pitchFamily="50" charset="-128"/>
              </a:rPr>
              <a:t>市</a:t>
            </a:r>
            <a:r>
              <a:rPr kumimoji="1" lang="ja-JP" altLang="en-US" sz="1400" dirty="0">
                <a:solidFill>
                  <a:schemeClr val="tx1"/>
                </a:solidFill>
                <a:latin typeface="BIZ UDPゴシック" panose="020B0400000000000000" pitchFamily="50" charset="-128"/>
                <a:ea typeface="BIZ UDPゴシック" panose="020B0400000000000000" pitchFamily="50" charset="-128"/>
              </a:rPr>
              <a:t>が参画）</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a:endParaRPr kumimoji="1" lang="en-US" altLang="ja-JP" sz="4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400" dirty="0">
                <a:solidFill>
                  <a:schemeClr val="tx1"/>
                </a:solidFill>
                <a:latin typeface="BIZ UDPゴシック" panose="020B0400000000000000" pitchFamily="50" charset="-128"/>
                <a:ea typeface="BIZ UDPゴシック" panose="020B0400000000000000" pitchFamily="50" charset="-128"/>
              </a:rPr>
              <a:t>⇒府内市町村の情報発信の場として「ぷらっとホーム</a:t>
            </a:r>
            <a:r>
              <a:rPr kumimoji="1" lang="en-US" altLang="ja-JP" sz="1400" dirty="0">
                <a:solidFill>
                  <a:schemeClr val="tx1"/>
                </a:solidFill>
                <a:latin typeface="BIZ UDPゴシック" panose="020B0400000000000000" pitchFamily="50" charset="-128"/>
                <a:ea typeface="BIZ UDPゴシック" panose="020B0400000000000000" pitchFamily="50" charset="-128"/>
              </a:rPr>
              <a:t>HP</a:t>
            </a:r>
            <a:r>
              <a:rPr kumimoji="1" lang="ja-JP" altLang="en-US" sz="1400" dirty="0">
                <a:solidFill>
                  <a:schemeClr val="tx1"/>
                </a:solidFill>
                <a:latin typeface="BIZ UDPゴシック" panose="020B0400000000000000" pitchFamily="50" charset="-128"/>
                <a:ea typeface="BIZ UDPゴシック" panose="020B0400000000000000" pitchFamily="50" charset="-128"/>
              </a:rPr>
              <a:t>」を開設</a:t>
            </a:r>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en-US" altLang="ja-JP" sz="1400" dirty="0">
                <a:solidFill>
                  <a:schemeClr val="tx1"/>
                </a:solidFill>
                <a:latin typeface="BIZ UDPゴシック" panose="020B0400000000000000" pitchFamily="50" charset="-128"/>
                <a:ea typeface="BIZ UDPゴシック" panose="020B0400000000000000" pitchFamily="50" charset="-128"/>
              </a:rPr>
              <a:t>SNS</a:t>
            </a:r>
            <a:r>
              <a:rPr kumimoji="1" lang="ja-JP" altLang="en-US" sz="1400" dirty="0">
                <a:solidFill>
                  <a:schemeClr val="tx1"/>
                </a:solidFill>
                <a:latin typeface="BIZ UDPゴシック" panose="020B0400000000000000" pitchFamily="50" charset="-128"/>
                <a:ea typeface="BIZ UDPゴシック" panose="020B0400000000000000" pitchFamily="50" charset="-128"/>
              </a:rPr>
              <a:t>などを活用した情報発信</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400" dirty="0">
                <a:solidFill>
                  <a:schemeClr val="tx1"/>
                </a:solidFill>
                <a:latin typeface="BIZ UDPゴシック" panose="020B0400000000000000" pitchFamily="50" charset="-128"/>
                <a:ea typeface="BIZ UDPゴシック" panose="020B0400000000000000" pitchFamily="50" charset="-128"/>
              </a:rPr>
              <a:t>　　（これまで、延べ</a:t>
            </a:r>
            <a:r>
              <a:rPr kumimoji="1" lang="en-US" altLang="ja-JP" sz="1400" dirty="0">
                <a:solidFill>
                  <a:schemeClr val="tx1"/>
                </a:solidFill>
                <a:latin typeface="BIZ UDPゴシック" panose="020B0400000000000000" pitchFamily="50" charset="-128"/>
                <a:ea typeface="BIZ UDPゴシック" panose="020B0400000000000000" pitchFamily="50" charset="-128"/>
              </a:rPr>
              <a:t>1</a:t>
            </a:r>
            <a:r>
              <a:rPr kumimoji="1" lang="ja-JP" altLang="en-US" sz="1400" dirty="0">
                <a:solidFill>
                  <a:schemeClr val="tx1"/>
                </a:solidFill>
                <a:latin typeface="BIZ UDPゴシック" panose="020B0400000000000000" pitchFamily="50" charset="-128"/>
                <a:ea typeface="BIZ UDPゴシック" panose="020B0400000000000000" pitchFamily="50" charset="-128"/>
              </a:rPr>
              <a:t>９４回の投稿（令和８年３月末時点））</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a:endParaRPr kumimoji="1" lang="en-US" altLang="ja-JP" sz="4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400" dirty="0">
                <a:solidFill>
                  <a:schemeClr val="tx1"/>
                </a:solidFill>
                <a:latin typeface="BIZ UDPゴシック" panose="020B0400000000000000" pitchFamily="50" charset="-128"/>
                <a:ea typeface="BIZ UDPゴシック" panose="020B0400000000000000" pitchFamily="50" charset="-128"/>
              </a:rPr>
              <a:t>⇒府内市町村連携した下水道</a:t>
            </a:r>
            <a:r>
              <a:rPr kumimoji="1" lang="en-US" altLang="ja-JP" sz="1400" dirty="0">
                <a:solidFill>
                  <a:schemeClr val="tx1"/>
                </a:solidFill>
                <a:latin typeface="BIZ UDPゴシック" panose="020B0400000000000000" pitchFamily="50" charset="-128"/>
                <a:ea typeface="BIZ UDPゴシック" panose="020B0400000000000000" pitchFamily="50" charset="-128"/>
              </a:rPr>
              <a:t>PR</a:t>
            </a:r>
            <a:r>
              <a:rPr kumimoji="1" lang="ja-JP" altLang="en-US" sz="1400" dirty="0">
                <a:solidFill>
                  <a:schemeClr val="tx1"/>
                </a:solidFill>
                <a:latin typeface="BIZ UDPゴシック" panose="020B0400000000000000" pitchFamily="50" charset="-128"/>
                <a:ea typeface="BIZ UDPゴシック" panose="020B0400000000000000" pitchFamily="50" charset="-128"/>
              </a:rPr>
              <a:t>イベント「大阪マンホール </a:t>
            </a:r>
            <a:r>
              <a:rPr kumimoji="1" lang="en-US" altLang="ja-JP" sz="1400" dirty="0">
                <a:solidFill>
                  <a:schemeClr val="tx1"/>
                </a:solidFill>
                <a:latin typeface="BIZ UDPゴシック" panose="020B0400000000000000" pitchFamily="50" charset="-128"/>
                <a:ea typeface="BIZ UDPゴシック" panose="020B0400000000000000" pitchFamily="50" charset="-128"/>
              </a:rPr>
              <a:t>EXPO</a:t>
            </a:r>
            <a:r>
              <a:rPr kumimoji="1" lang="ja-JP" altLang="en-US" sz="1400" dirty="0">
                <a:solidFill>
                  <a:schemeClr val="tx1"/>
                </a:solidFill>
                <a:latin typeface="BIZ UDPゴシック" panose="020B0400000000000000" pitchFamily="50" charset="-128"/>
                <a:ea typeface="BIZ UDPゴシック" panose="020B0400000000000000" pitchFamily="50" charset="-128"/>
              </a:rPr>
              <a:t>」の開催</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400" dirty="0">
                <a:solidFill>
                  <a:schemeClr val="tx1"/>
                </a:solidFill>
                <a:latin typeface="BIZ UDPゴシック" panose="020B0400000000000000" pitchFamily="50" charset="-128"/>
                <a:ea typeface="BIZ UDPゴシック" panose="020B0400000000000000" pitchFamily="50" charset="-128"/>
              </a:rPr>
              <a:t>　　（来場者数　令和５年度　５９７名、令和６年度　８８０名、令和７年度　３</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２００名）</a:t>
            </a:r>
            <a:endParaRPr kumimoji="1" lang="en-US" altLang="ja-JP" sz="400" dirty="0">
              <a:solidFill>
                <a:schemeClr val="tx1"/>
              </a:solidFill>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D92C688E-DDF7-4DE5-B62E-BDDBB97B919C}"/>
              </a:ext>
            </a:extLst>
          </p:cNvPr>
          <p:cNvPicPr>
            <a:picLocks noChangeAspect="1"/>
          </p:cNvPicPr>
          <p:nvPr/>
        </p:nvPicPr>
        <p:blipFill rotWithShape="1">
          <a:blip r:embed="rId3"/>
          <a:srcRect r="33163" b="92069"/>
          <a:stretch/>
        </p:blipFill>
        <p:spPr>
          <a:xfrm>
            <a:off x="263510" y="4142492"/>
            <a:ext cx="3616728" cy="279305"/>
          </a:xfrm>
          <a:prstGeom prst="rect">
            <a:avLst/>
          </a:prstGeom>
        </p:spPr>
      </p:pic>
      <p:pic>
        <p:nvPicPr>
          <p:cNvPr id="8" name="図 7">
            <a:extLst>
              <a:ext uri="{FF2B5EF4-FFF2-40B4-BE49-F238E27FC236}">
                <a16:creationId xmlns:a16="http://schemas.microsoft.com/office/drawing/2014/main" id="{99734A07-C9CA-4A79-9B75-0C0BD43F6E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6393" y="5021224"/>
            <a:ext cx="4627607" cy="1603510"/>
          </a:xfrm>
          <a:prstGeom prst="rect">
            <a:avLst/>
          </a:prstGeom>
        </p:spPr>
      </p:pic>
      <p:pic>
        <p:nvPicPr>
          <p:cNvPr id="15" name="図 14">
            <a:extLst>
              <a:ext uri="{FF2B5EF4-FFF2-40B4-BE49-F238E27FC236}">
                <a16:creationId xmlns:a16="http://schemas.microsoft.com/office/drawing/2014/main" id="{C457DBD0-4C45-4E0F-B41F-36FB439A4E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510" y="4532080"/>
            <a:ext cx="4089090" cy="2083323"/>
          </a:xfrm>
          <a:prstGeom prst="rect">
            <a:avLst/>
          </a:prstGeom>
        </p:spPr>
      </p:pic>
    </p:spTree>
    <p:extLst>
      <p:ext uri="{BB962C8B-B14F-4D97-AF65-F5344CB8AC3E}">
        <p14:creationId xmlns:p14="http://schemas.microsoft.com/office/powerpoint/2010/main" val="2400370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23B1470E-0B89-22A2-7648-196A582A15EA}"/>
              </a:ext>
            </a:extLst>
          </p:cNvPr>
          <p:cNvSpPr/>
          <p:nvPr/>
        </p:nvSpPr>
        <p:spPr>
          <a:xfrm>
            <a:off x="0" y="0"/>
            <a:ext cx="9144000" cy="3791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b="1" dirty="0"/>
              <a:t>下水道ビジョンの主な取組成果（ビジョン②）</a:t>
            </a:r>
          </a:p>
        </p:txBody>
      </p:sp>
      <p:pic>
        <p:nvPicPr>
          <p:cNvPr id="2" name="図 1">
            <a:extLst>
              <a:ext uri="{FF2B5EF4-FFF2-40B4-BE49-F238E27FC236}">
                <a16:creationId xmlns:a16="http://schemas.microsoft.com/office/drawing/2014/main" id="{5AE50306-BE25-4268-82D6-A8846EA1B9A8}"/>
              </a:ext>
            </a:extLst>
          </p:cNvPr>
          <p:cNvPicPr>
            <a:picLocks noChangeAspect="1"/>
          </p:cNvPicPr>
          <p:nvPr/>
        </p:nvPicPr>
        <p:blipFill>
          <a:blip r:embed="rId2"/>
          <a:stretch>
            <a:fillRect/>
          </a:stretch>
        </p:blipFill>
        <p:spPr>
          <a:xfrm>
            <a:off x="4945432" y="4010187"/>
            <a:ext cx="3237446" cy="2340000"/>
          </a:xfrm>
          <a:prstGeom prst="rect">
            <a:avLst/>
          </a:prstGeom>
        </p:spPr>
      </p:pic>
      <p:sp>
        <p:nvSpPr>
          <p:cNvPr id="8" name="1 つの角を丸めた四角形 62">
            <a:extLst>
              <a:ext uri="{FF2B5EF4-FFF2-40B4-BE49-F238E27FC236}">
                <a16:creationId xmlns:a16="http://schemas.microsoft.com/office/drawing/2014/main" id="{2E7F5986-9278-4F09-B246-C590B6CE3D36}"/>
              </a:ext>
            </a:extLst>
          </p:cNvPr>
          <p:cNvSpPr/>
          <p:nvPr/>
        </p:nvSpPr>
        <p:spPr bwMode="auto">
          <a:xfrm>
            <a:off x="4780297" y="6367113"/>
            <a:ext cx="3438144" cy="353510"/>
          </a:xfrm>
          <a:prstGeom prst="round1Rect">
            <a:avLst>
              <a:gd name="adj" fmla="val 0"/>
            </a:avLst>
          </a:prstGeom>
          <a:noFill/>
          <a:ln w="25400" cap="flat" cmpd="sng" algn="ctr">
            <a:noFill/>
            <a:prstDash val="solid"/>
            <a:round/>
            <a:headEnd type="none" w="med" len="med"/>
            <a:tailEnd type="none" w="med" len="med"/>
          </a:ln>
          <a:effectLst/>
        </p:spPr>
        <p:txBody>
          <a:bodyPr vert="horz" wrap="square" lIns="25714" tIns="32657" rIns="25714" bIns="32657" numCol="1" rtlCol="0" anchor="t" anchorCtr="0" compatLnSpc="1">
            <a:prstTxWarp prst="textNoShape">
              <a:avLst/>
            </a:prstTxWarp>
          </a:bodyPr>
          <a:lstStyle/>
          <a:p>
            <a:pPr algn="ctr">
              <a:lnSpc>
                <a:spcPts val="2143"/>
              </a:lnSpc>
              <a:spcBef>
                <a:spcPct val="20000"/>
              </a:spcBef>
            </a:pP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　　勉強会の様子</a:t>
            </a:r>
          </a:p>
        </p:txBody>
      </p:sp>
      <p:pic>
        <p:nvPicPr>
          <p:cNvPr id="4" name="図 3">
            <a:extLst>
              <a:ext uri="{FF2B5EF4-FFF2-40B4-BE49-F238E27FC236}">
                <a16:creationId xmlns:a16="http://schemas.microsoft.com/office/drawing/2014/main" id="{4F17FC94-F801-4229-B260-31D1258E9C68}"/>
              </a:ext>
            </a:extLst>
          </p:cNvPr>
          <p:cNvPicPr>
            <a:picLocks noChangeAspect="1"/>
          </p:cNvPicPr>
          <p:nvPr/>
        </p:nvPicPr>
        <p:blipFill rotWithShape="1">
          <a:blip r:embed="rId3"/>
          <a:srcRect l="30506" t="28886" r="31899" b="20886"/>
          <a:stretch/>
        </p:blipFill>
        <p:spPr>
          <a:xfrm>
            <a:off x="931450" y="4010187"/>
            <a:ext cx="3271296" cy="2340000"/>
          </a:xfrm>
          <a:prstGeom prst="rect">
            <a:avLst/>
          </a:prstGeom>
        </p:spPr>
      </p:pic>
      <p:sp>
        <p:nvSpPr>
          <p:cNvPr id="10" name="1 つの角を丸めた四角形 62">
            <a:extLst>
              <a:ext uri="{FF2B5EF4-FFF2-40B4-BE49-F238E27FC236}">
                <a16:creationId xmlns:a16="http://schemas.microsoft.com/office/drawing/2014/main" id="{643D566E-8433-4F4D-BDBE-BDC3159C09CC}"/>
              </a:ext>
            </a:extLst>
          </p:cNvPr>
          <p:cNvSpPr/>
          <p:nvPr/>
        </p:nvSpPr>
        <p:spPr bwMode="auto">
          <a:xfrm>
            <a:off x="623249" y="6367113"/>
            <a:ext cx="3703132" cy="353510"/>
          </a:xfrm>
          <a:prstGeom prst="round1Rect">
            <a:avLst>
              <a:gd name="adj" fmla="val 0"/>
            </a:avLst>
          </a:prstGeom>
          <a:noFill/>
          <a:ln w="25400" cap="flat" cmpd="sng" algn="ctr">
            <a:noFill/>
            <a:prstDash val="solid"/>
            <a:round/>
            <a:headEnd type="none" w="med" len="med"/>
            <a:tailEnd type="none" w="med" len="med"/>
          </a:ln>
          <a:effectLst/>
        </p:spPr>
        <p:txBody>
          <a:bodyPr vert="horz" wrap="square" lIns="25714" tIns="32657" rIns="25714" bIns="32657" numCol="1" rtlCol="0" anchor="t" anchorCtr="0" compatLnSpc="1">
            <a:prstTxWarp prst="textNoShape">
              <a:avLst/>
            </a:prstTxWarp>
          </a:bodyPr>
          <a:lstStyle/>
          <a:p>
            <a:pPr algn="ctr">
              <a:lnSpc>
                <a:spcPts val="2143"/>
              </a:lnSpc>
              <a:spcBef>
                <a:spcPct val="20000"/>
              </a:spcBef>
            </a:pP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　　流域治水の施策（国土交通省</a:t>
            </a:r>
            <a:r>
              <a:rPr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HP</a:t>
            </a: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a:t>
            </a:r>
            <a:endParaRPr lang="ja-JP" altLang="en-US" sz="12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9" name="正方形/長方形 8">
            <a:extLst>
              <a:ext uri="{FF2B5EF4-FFF2-40B4-BE49-F238E27FC236}">
                <a16:creationId xmlns:a16="http://schemas.microsoft.com/office/drawing/2014/main" id="{DAABF16A-1AA6-4D43-BE25-F1CDE6847D11}"/>
              </a:ext>
            </a:extLst>
          </p:cNvPr>
          <p:cNvSpPr/>
          <p:nvPr/>
        </p:nvSpPr>
        <p:spPr>
          <a:xfrm>
            <a:off x="154361" y="488830"/>
            <a:ext cx="1293944"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治水対策</a:t>
            </a:r>
          </a:p>
        </p:txBody>
      </p:sp>
      <p:sp>
        <p:nvSpPr>
          <p:cNvPr id="11" name="正方形/長方形 10">
            <a:extLst>
              <a:ext uri="{FF2B5EF4-FFF2-40B4-BE49-F238E27FC236}">
                <a16:creationId xmlns:a16="http://schemas.microsoft.com/office/drawing/2014/main" id="{1FC6ADE8-B2A3-4E6A-AB08-24EC132831B4}"/>
              </a:ext>
            </a:extLst>
          </p:cNvPr>
          <p:cNvSpPr/>
          <p:nvPr/>
        </p:nvSpPr>
        <p:spPr>
          <a:xfrm>
            <a:off x="169108" y="810894"/>
            <a:ext cx="8820531" cy="2893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〇　中長期的な目標（到達点）</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177800"/>
            <a:r>
              <a:rPr lang="ja-JP" altLang="en-US" sz="1400" dirty="0">
                <a:solidFill>
                  <a:schemeClr val="tx1"/>
                </a:solidFill>
                <a:latin typeface="BIZ UDPゴシック" panose="020B0400000000000000" pitchFamily="50" charset="-128"/>
                <a:ea typeface="BIZ UDPゴシック" panose="020B0400000000000000" pitchFamily="50" charset="-128"/>
              </a:rPr>
              <a:t>・気候変動を踏まえた下水道による浸水対策の推進</a:t>
            </a:r>
          </a:p>
          <a:p>
            <a:pPr marL="177800"/>
            <a:r>
              <a:rPr lang="ja-JP" altLang="en-US" sz="1400" dirty="0">
                <a:solidFill>
                  <a:schemeClr val="tx1"/>
                </a:solidFill>
                <a:latin typeface="BIZ UDPゴシック" panose="020B0400000000000000" pitchFamily="50" charset="-128"/>
                <a:ea typeface="BIZ UDPゴシック" panose="020B0400000000000000" pitchFamily="50" charset="-128"/>
              </a:rPr>
              <a:t>・気候変動を見据えた流域治水の推進</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短期的な目標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177800"/>
            <a:r>
              <a:rPr lang="ja-JP" altLang="en-US" sz="1400" dirty="0">
                <a:solidFill>
                  <a:schemeClr val="tx1"/>
                </a:solidFill>
                <a:latin typeface="BIZ UDPゴシック" panose="020B0400000000000000" pitchFamily="50" charset="-128"/>
                <a:ea typeface="BIZ UDPゴシック" panose="020B0400000000000000" pitchFamily="50" charset="-128"/>
              </a:rPr>
              <a:t>・河川管理者と連携し、既存ストックの運用工夫による効果的な内水排除の実現</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177800"/>
            <a:r>
              <a:rPr lang="ja-JP" altLang="en-US" sz="1400" dirty="0">
                <a:solidFill>
                  <a:schemeClr val="tx1"/>
                </a:solidFill>
                <a:latin typeface="BIZ UDPゴシック" panose="020B0400000000000000" pitchFamily="50" charset="-128"/>
                <a:ea typeface="BIZ UDPゴシック" panose="020B0400000000000000" pitchFamily="50" charset="-128"/>
              </a:rPr>
              <a:t>・水防法に基づく内水ハザードマップ公表の加速化</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主な取組内容と成果</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400" dirty="0">
                <a:solidFill>
                  <a:schemeClr val="tx1"/>
                </a:solidFill>
                <a:latin typeface="BIZ UDPゴシック" panose="020B0400000000000000" pitchFamily="50" charset="-128"/>
                <a:ea typeface="BIZ UDPゴシック" panose="020B0400000000000000" pitchFamily="50" charset="-128"/>
              </a:rPr>
              <a:t>⇒効率的な内水排除を進めるべく、既存施設を最大限活用した運用を目指して、河川管理者との意見交換</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algn="r"/>
            <a:r>
              <a:rPr kumimoji="1" lang="ja-JP" altLang="en-US" sz="1400" dirty="0">
                <a:solidFill>
                  <a:schemeClr val="tx1"/>
                </a:solidFill>
                <a:latin typeface="BIZ UDPゴシック" panose="020B0400000000000000" pitchFamily="50" charset="-128"/>
                <a:ea typeface="BIZ UDPゴシック" panose="020B0400000000000000" pitchFamily="50" charset="-128"/>
              </a:rPr>
              <a:t>（令和４年度～）</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a:r>
              <a:rPr lang="ja-JP" altLang="en-US" sz="1400" dirty="0">
                <a:solidFill>
                  <a:schemeClr val="tx1"/>
                </a:solidFill>
                <a:latin typeface="BIZ UDPゴシック" panose="020B0400000000000000" pitchFamily="50" charset="-128"/>
                <a:ea typeface="BIZ UDPゴシック" panose="020B0400000000000000" pitchFamily="50" charset="-128"/>
              </a:rPr>
              <a:t>⇒府内市町村への技術支援を目的とする「雨の勉強会」を、大阪市と共同開催</a:t>
            </a:r>
            <a:r>
              <a:rPr kumimoji="1" lang="ja-JP" altLang="en-US" sz="1400" dirty="0">
                <a:solidFill>
                  <a:schemeClr val="tx1"/>
                </a:solidFill>
                <a:latin typeface="BIZ UDPゴシック" panose="020B0400000000000000" pitchFamily="50" charset="-128"/>
                <a:ea typeface="BIZ UDPゴシック" panose="020B0400000000000000" pitchFamily="50" charset="-128"/>
              </a:rPr>
              <a:t>（令和４年度～）</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269875"/>
            <a:r>
              <a:rPr lang="ja-JP" altLang="en-US" sz="1400" dirty="0">
                <a:solidFill>
                  <a:schemeClr val="tx1"/>
                </a:solidFill>
                <a:latin typeface="BIZ UDPゴシック" panose="020B0400000000000000" pitchFamily="50" charset="-128"/>
                <a:ea typeface="BIZ UDPゴシック" panose="020B0400000000000000" pitchFamily="50" charset="-128"/>
              </a:rPr>
              <a:t>　これまで、計４回開催し、延べ</a:t>
            </a:r>
            <a:r>
              <a:rPr lang="en-US" altLang="ja-JP" sz="1400" dirty="0">
                <a:solidFill>
                  <a:schemeClr val="tx1"/>
                </a:solidFill>
                <a:latin typeface="BIZ UDPゴシック" panose="020B0400000000000000" pitchFamily="50" charset="-128"/>
                <a:ea typeface="BIZ UDPゴシック" panose="020B0400000000000000" pitchFamily="50" charset="-128"/>
              </a:rPr>
              <a:t>2</a:t>
            </a:r>
            <a:r>
              <a:rPr lang="ja-JP" altLang="en-US" sz="1400" dirty="0">
                <a:solidFill>
                  <a:schemeClr val="tx1"/>
                </a:solidFill>
                <a:latin typeface="BIZ UDPゴシック" panose="020B0400000000000000" pitchFamily="50" charset="-128"/>
                <a:ea typeface="BIZ UDPゴシック" panose="020B0400000000000000" pitchFamily="50" charset="-128"/>
              </a:rPr>
              <a:t>９</a:t>
            </a:r>
            <a:r>
              <a:rPr lang="en-US" altLang="ja-JP" sz="1400" dirty="0">
                <a:solidFill>
                  <a:schemeClr val="tx1"/>
                </a:solidFill>
                <a:latin typeface="BIZ UDPゴシック" panose="020B0400000000000000" pitchFamily="50" charset="-128"/>
                <a:ea typeface="BIZ UDPゴシック" panose="020B0400000000000000" pitchFamily="50" charset="-128"/>
              </a:rPr>
              <a:t>5</a:t>
            </a:r>
            <a:r>
              <a:rPr lang="ja-JP" altLang="en-US" sz="1400" dirty="0">
                <a:solidFill>
                  <a:schemeClr val="tx1"/>
                </a:solidFill>
                <a:latin typeface="BIZ UDPゴシック" panose="020B0400000000000000" pitchFamily="50" charset="-128"/>
                <a:ea typeface="BIZ UDPゴシック" panose="020B0400000000000000" pitchFamily="50" charset="-128"/>
              </a:rPr>
              <a:t>名が参加（令和７年度末時点）</a:t>
            </a:r>
            <a:endParaRPr lang="en-US" altLang="ja-JP" sz="14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37195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23B1470E-0B89-22A2-7648-196A582A15EA}"/>
              </a:ext>
            </a:extLst>
          </p:cNvPr>
          <p:cNvSpPr/>
          <p:nvPr/>
        </p:nvSpPr>
        <p:spPr>
          <a:xfrm>
            <a:off x="0" y="0"/>
            <a:ext cx="9144000" cy="3791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下水道ビジョンの主な取組成果（ビジョン②）</a:t>
            </a:r>
          </a:p>
        </p:txBody>
      </p:sp>
      <p:sp>
        <p:nvSpPr>
          <p:cNvPr id="9" name="正方形/長方形 8">
            <a:extLst>
              <a:ext uri="{FF2B5EF4-FFF2-40B4-BE49-F238E27FC236}">
                <a16:creationId xmlns:a16="http://schemas.microsoft.com/office/drawing/2014/main" id="{DAABF16A-1AA6-4D43-BE25-F1CDE6847D11}"/>
              </a:ext>
            </a:extLst>
          </p:cNvPr>
          <p:cNvSpPr/>
          <p:nvPr/>
        </p:nvSpPr>
        <p:spPr>
          <a:xfrm>
            <a:off x="154361" y="488830"/>
            <a:ext cx="1293944"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地震対策</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1" name="正方形/長方形 10">
            <a:extLst>
              <a:ext uri="{FF2B5EF4-FFF2-40B4-BE49-F238E27FC236}">
                <a16:creationId xmlns:a16="http://schemas.microsoft.com/office/drawing/2014/main" id="{1FC6ADE8-B2A3-4E6A-AB08-24EC132831B4}"/>
              </a:ext>
            </a:extLst>
          </p:cNvPr>
          <p:cNvSpPr/>
          <p:nvPr/>
        </p:nvSpPr>
        <p:spPr>
          <a:xfrm>
            <a:off x="169108" y="810894"/>
            <a:ext cx="8820531" cy="2031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〇　中長期的な目標（到達点）</a:t>
            </a:r>
            <a:endPar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7800" marR="0" lvl="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災害発生時でも下水道機能を維持するため、府市で連携可能な取組を具体化し進める。</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〇　短期的な目標</a:t>
            </a:r>
            <a:endPar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7800" marR="0" lvl="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災害時の処理機能維持のため、災害時の汚泥運搬処理のバックアップ体制構築を府内市町村にも拡大する。</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〇　主な取組内容と成果</a:t>
            </a:r>
            <a:endPar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大阪府と大阪市で「緊急時における下水道の共同処理に関する協定」を締結（令和３年度）</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⇒大阪府、大阪市に兵庫県も含めた３者で協定締結（令和６年度）</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Rectangle 3">
            <a:extLst>
              <a:ext uri="{FF2B5EF4-FFF2-40B4-BE49-F238E27FC236}">
                <a16:creationId xmlns:a16="http://schemas.microsoft.com/office/drawing/2014/main" id="{A34B1B58-5E75-4F1B-9EEF-45796F38D69F}"/>
              </a:ext>
            </a:extLst>
          </p:cNvPr>
          <p:cNvSpPr>
            <a:spLocks noChangeArrowheads="1"/>
          </p:cNvSpPr>
          <p:nvPr/>
        </p:nvSpPr>
        <p:spPr bwMode="auto">
          <a:xfrm>
            <a:off x="2075132" y="3746204"/>
            <a:ext cx="455124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9700" algn="ctr" defTabSz="914400" rtl="0" eaLnBrk="0" fontAlgn="base" latinLnBrk="0" hangingPunct="0">
              <a:lnSpc>
                <a:spcPct val="100000"/>
              </a:lnSpc>
              <a:spcBef>
                <a:spcPct val="0"/>
              </a:spcBef>
              <a:spcAft>
                <a:spcPct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災害時（被災時）</a:t>
            </a:r>
            <a:r>
              <a:rPr kumimoji="0" lang="ja-JP"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における下水汚泥</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の</a:t>
            </a:r>
            <a:r>
              <a:rPr kumimoji="0" lang="ja-JP"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処理</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（受入れ）</a:t>
            </a:r>
            <a:r>
              <a:rPr kumimoji="0" lang="ja-JP"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のイメージ</a:t>
            </a:r>
            <a:endParaRPr kumimoji="0" lang="ja-JP"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14" name="図 13">
            <a:extLst>
              <a:ext uri="{FF2B5EF4-FFF2-40B4-BE49-F238E27FC236}">
                <a16:creationId xmlns:a16="http://schemas.microsoft.com/office/drawing/2014/main" id="{434ADEBC-750A-4466-B707-3C6B2EA90F25}"/>
              </a:ext>
            </a:extLst>
          </p:cNvPr>
          <p:cNvPicPr>
            <a:picLocks noChangeAspect="1"/>
          </p:cNvPicPr>
          <p:nvPr/>
        </p:nvPicPr>
        <p:blipFill rotWithShape="1">
          <a:blip r:embed="rId3"/>
          <a:srcRect b="3460"/>
          <a:stretch/>
        </p:blipFill>
        <p:spPr>
          <a:xfrm>
            <a:off x="5050905" y="4268767"/>
            <a:ext cx="3306912" cy="2509538"/>
          </a:xfrm>
          <a:prstGeom prst="rect">
            <a:avLst/>
          </a:prstGeom>
        </p:spPr>
      </p:pic>
      <p:sp>
        <p:nvSpPr>
          <p:cNvPr id="15" name="正方形/長方形 14">
            <a:extLst>
              <a:ext uri="{FF2B5EF4-FFF2-40B4-BE49-F238E27FC236}">
                <a16:creationId xmlns:a16="http://schemas.microsoft.com/office/drawing/2014/main" id="{F88DA71D-0C69-4F45-A39B-9759F9ED3D47}"/>
              </a:ext>
            </a:extLst>
          </p:cNvPr>
          <p:cNvSpPr/>
          <p:nvPr/>
        </p:nvSpPr>
        <p:spPr>
          <a:xfrm>
            <a:off x="169108" y="3826189"/>
            <a:ext cx="8512037" cy="1600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（成果の活用事例）</a:t>
            </a:r>
            <a:endPar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大阪市の炭化炉の事故による運転停止に伴い、本協定に基づき、大阪府の処理場に汚泥を運搬、処理</a:t>
            </a:r>
            <a:endPar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（経過）　令和４年</a:t>
            </a:r>
            <a:r>
              <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12</a:t>
            </a: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月３日：大阪市の平野下水処理場</a:t>
            </a:r>
            <a:endPar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汚泥固形燃料化施設内で爆発事故発生</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令和５年</a:t>
            </a:r>
            <a:r>
              <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18</a:t>
            </a: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日～３月１３日：大阪府の北部</a:t>
            </a:r>
            <a:endPar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水みらいセンター内大阪南下水汚泥広域処理場</a:t>
            </a:r>
            <a:endPar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（忠岡町）で受入れ開始</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16" name="図 15">
            <a:extLst>
              <a:ext uri="{FF2B5EF4-FFF2-40B4-BE49-F238E27FC236}">
                <a16:creationId xmlns:a16="http://schemas.microsoft.com/office/drawing/2014/main" id="{760F2D28-CC81-44CA-AF31-92C3782F42DC}"/>
              </a:ext>
            </a:extLst>
          </p:cNvPr>
          <p:cNvPicPr>
            <a:picLocks noChangeAspect="1"/>
          </p:cNvPicPr>
          <p:nvPr/>
        </p:nvPicPr>
        <p:blipFill>
          <a:blip r:embed="rId4"/>
          <a:stretch>
            <a:fillRect/>
          </a:stretch>
        </p:blipFill>
        <p:spPr>
          <a:xfrm>
            <a:off x="667484" y="5475853"/>
            <a:ext cx="1684143" cy="1253225"/>
          </a:xfrm>
          <a:prstGeom prst="rect">
            <a:avLst/>
          </a:prstGeom>
        </p:spPr>
      </p:pic>
      <p:pic>
        <p:nvPicPr>
          <p:cNvPr id="17" name="図 16">
            <a:extLst>
              <a:ext uri="{FF2B5EF4-FFF2-40B4-BE49-F238E27FC236}">
                <a16:creationId xmlns:a16="http://schemas.microsoft.com/office/drawing/2014/main" id="{F4EC4B91-D705-402D-8B17-461357FFFBC2}"/>
              </a:ext>
            </a:extLst>
          </p:cNvPr>
          <p:cNvPicPr>
            <a:picLocks noChangeAspect="1"/>
          </p:cNvPicPr>
          <p:nvPr/>
        </p:nvPicPr>
        <p:blipFill>
          <a:blip r:embed="rId5"/>
          <a:stretch>
            <a:fillRect/>
          </a:stretch>
        </p:blipFill>
        <p:spPr>
          <a:xfrm>
            <a:off x="2474264" y="5475853"/>
            <a:ext cx="1689474" cy="1253225"/>
          </a:xfrm>
          <a:prstGeom prst="rect">
            <a:avLst/>
          </a:prstGeom>
        </p:spPr>
      </p:pic>
      <p:sp>
        <p:nvSpPr>
          <p:cNvPr id="18" name="Rectangle 3">
            <a:extLst>
              <a:ext uri="{FF2B5EF4-FFF2-40B4-BE49-F238E27FC236}">
                <a16:creationId xmlns:a16="http://schemas.microsoft.com/office/drawing/2014/main" id="{4D57D83E-B785-471E-B6CA-1A15BBDCC7B0}"/>
              </a:ext>
            </a:extLst>
          </p:cNvPr>
          <p:cNvSpPr>
            <a:spLocks noChangeArrowheads="1"/>
          </p:cNvSpPr>
          <p:nvPr/>
        </p:nvSpPr>
        <p:spPr bwMode="auto">
          <a:xfrm>
            <a:off x="4006550" y="6452079"/>
            <a:ext cx="180369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139700" algn="ctr" defTabSz="914400" rtl="0" eaLnBrk="0" fontAlgn="base" latinLnBrk="0" hangingPunct="0">
              <a:lnSpc>
                <a:spcPct val="100000"/>
              </a:lnSpc>
              <a:spcBef>
                <a:spcPct val="0"/>
              </a:spcBef>
              <a:spcAft>
                <a:spcPct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汚泥の搬出、搬入状況</a:t>
            </a:r>
            <a:endParaRPr kumimoji="0" lang="ja-JP"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 name="四角形: 角を丸くする 1">
            <a:extLst>
              <a:ext uri="{FF2B5EF4-FFF2-40B4-BE49-F238E27FC236}">
                <a16:creationId xmlns:a16="http://schemas.microsoft.com/office/drawing/2014/main" id="{D71B8F0F-9804-740F-1CA8-1D4F99D38D21}"/>
              </a:ext>
            </a:extLst>
          </p:cNvPr>
          <p:cNvSpPr/>
          <p:nvPr/>
        </p:nvSpPr>
        <p:spPr>
          <a:xfrm>
            <a:off x="1373875" y="2842219"/>
            <a:ext cx="1530096" cy="474550"/>
          </a:xfrm>
          <a:prstGeom prst="roundRect">
            <a:avLst/>
          </a:prstGeom>
          <a:solidFill>
            <a:schemeClr val="accent5">
              <a:lumMod val="20000"/>
              <a:lumOff val="80000"/>
            </a:schemeClr>
          </a:solidFill>
          <a:ln w="2222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大阪府</a:t>
            </a:r>
            <a:r>
              <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府内</a:t>
            </a:r>
            <a:r>
              <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a:t>
            </a:r>
            <a:r>
              <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水みらいセンター</a:t>
            </a:r>
            <a:endPar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（中央、高槻、渚、鴻池、川俣、今池、大井、佐山、湾岸北部）</a:t>
            </a:r>
          </a:p>
        </p:txBody>
      </p:sp>
      <p:sp>
        <p:nvSpPr>
          <p:cNvPr id="3" name="四角形: 角を丸くする 2">
            <a:extLst>
              <a:ext uri="{FF2B5EF4-FFF2-40B4-BE49-F238E27FC236}">
                <a16:creationId xmlns:a16="http://schemas.microsoft.com/office/drawing/2014/main" id="{0AE0B9DC-3CA9-00C6-3B0B-50C1582BBD95}"/>
              </a:ext>
            </a:extLst>
          </p:cNvPr>
          <p:cNvSpPr/>
          <p:nvPr/>
        </p:nvSpPr>
        <p:spPr>
          <a:xfrm>
            <a:off x="5959113" y="2814780"/>
            <a:ext cx="1432560" cy="463429"/>
          </a:xfrm>
          <a:prstGeom prst="roundRect">
            <a:avLst/>
          </a:prstGeom>
          <a:solidFill>
            <a:schemeClr val="accent6">
              <a:lumMod val="20000"/>
              <a:lumOff val="80000"/>
            </a:schemeClr>
          </a:solidFill>
          <a:ln w="28575">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大阪市</a:t>
            </a:r>
            <a:r>
              <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平野下水処理場</a:t>
            </a:r>
            <a:endPar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四角形: 角を丸くする 3">
            <a:extLst>
              <a:ext uri="{FF2B5EF4-FFF2-40B4-BE49-F238E27FC236}">
                <a16:creationId xmlns:a16="http://schemas.microsoft.com/office/drawing/2014/main" id="{5ECBD615-03C3-4BF2-FAA3-A69DCB112BCC}"/>
              </a:ext>
            </a:extLst>
          </p:cNvPr>
          <p:cNvSpPr/>
          <p:nvPr/>
        </p:nvSpPr>
        <p:spPr>
          <a:xfrm>
            <a:off x="3747503" y="3284797"/>
            <a:ext cx="1432560" cy="463429"/>
          </a:xfrm>
          <a:prstGeom prst="roundRect">
            <a:avLst/>
          </a:prstGeom>
          <a:solidFill>
            <a:schemeClr val="accent4">
              <a:lumMod val="20000"/>
              <a:lumOff val="80000"/>
            </a:schemeClr>
          </a:solidFill>
          <a:ln w="28575">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兵庫県</a:t>
            </a:r>
            <a:r>
              <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原田、加古川上流、加古川下流、</a:t>
            </a:r>
            <a:endPar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兵庫東、兵庫西</a:t>
            </a:r>
            <a:endParaRPr kumimoji="1" lang="en-US" altLang="ja-JP" sz="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 name="矢印: 左右 4">
            <a:extLst>
              <a:ext uri="{FF2B5EF4-FFF2-40B4-BE49-F238E27FC236}">
                <a16:creationId xmlns:a16="http://schemas.microsoft.com/office/drawing/2014/main" id="{4E942CBB-D012-7B72-524B-00292F01D4AC}"/>
              </a:ext>
            </a:extLst>
          </p:cNvPr>
          <p:cNvSpPr/>
          <p:nvPr/>
        </p:nvSpPr>
        <p:spPr>
          <a:xfrm rot="1568351">
            <a:off x="2963975" y="3244865"/>
            <a:ext cx="627317" cy="308314"/>
          </a:xfrm>
          <a:prstGeom prst="leftRightArrow">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矢印: 左右 5">
            <a:extLst>
              <a:ext uri="{FF2B5EF4-FFF2-40B4-BE49-F238E27FC236}">
                <a16:creationId xmlns:a16="http://schemas.microsoft.com/office/drawing/2014/main" id="{8804242E-D18D-CDED-C56E-8D72D6930A69}"/>
              </a:ext>
            </a:extLst>
          </p:cNvPr>
          <p:cNvSpPr/>
          <p:nvPr/>
        </p:nvSpPr>
        <p:spPr>
          <a:xfrm rot="19792627">
            <a:off x="5302746" y="3197482"/>
            <a:ext cx="620930" cy="308314"/>
          </a:xfrm>
          <a:prstGeom prst="leftRightArrow">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矢印: 左右 6">
            <a:extLst>
              <a:ext uri="{FF2B5EF4-FFF2-40B4-BE49-F238E27FC236}">
                <a16:creationId xmlns:a16="http://schemas.microsoft.com/office/drawing/2014/main" id="{D75D22A9-4075-FC43-DCB0-9C0FACA9BE2F}"/>
              </a:ext>
            </a:extLst>
          </p:cNvPr>
          <p:cNvSpPr/>
          <p:nvPr/>
        </p:nvSpPr>
        <p:spPr>
          <a:xfrm>
            <a:off x="3329783" y="2812804"/>
            <a:ext cx="2268000" cy="394030"/>
          </a:xfrm>
          <a:prstGeom prst="leftRightArrow">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汚泥の相互受入</a:t>
            </a:r>
            <a:endParaRPr kumimoji="1" lang="en-US" altLang="ja-JP" sz="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（脱水ケーキの相互受入）</a:t>
            </a:r>
          </a:p>
        </p:txBody>
      </p:sp>
    </p:spTree>
    <p:extLst>
      <p:ext uri="{BB962C8B-B14F-4D97-AF65-F5344CB8AC3E}">
        <p14:creationId xmlns:p14="http://schemas.microsoft.com/office/powerpoint/2010/main" val="3278239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F8DDEB9F-E491-4149-8955-F1878AEDB17C}"/>
              </a:ext>
            </a:extLst>
          </p:cNvPr>
          <p:cNvSpPr/>
          <p:nvPr/>
        </p:nvSpPr>
        <p:spPr>
          <a:xfrm>
            <a:off x="154361" y="488830"/>
            <a:ext cx="2730235"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indent="-285750">
              <a:buFont typeface="Wingdings" panose="05000000000000000000" pitchFamily="2" charset="2"/>
              <a:buChar char="u"/>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保有設備部品等の共有化</a:t>
            </a:r>
          </a:p>
        </p:txBody>
      </p:sp>
      <p:sp>
        <p:nvSpPr>
          <p:cNvPr id="24" name="正方形/長方形 23">
            <a:extLst>
              <a:ext uri="{FF2B5EF4-FFF2-40B4-BE49-F238E27FC236}">
                <a16:creationId xmlns:a16="http://schemas.microsoft.com/office/drawing/2014/main" id="{23B1470E-0B89-22A2-7648-196A582A15EA}"/>
              </a:ext>
            </a:extLst>
          </p:cNvPr>
          <p:cNvSpPr/>
          <p:nvPr/>
        </p:nvSpPr>
        <p:spPr>
          <a:xfrm>
            <a:off x="0" y="0"/>
            <a:ext cx="9144000" cy="3791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ja-JP" altLang="en-US" b="1" dirty="0"/>
              <a:t>下水道ビジョンの主な取組成果（ビジョン②）</a:t>
            </a:r>
          </a:p>
        </p:txBody>
      </p:sp>
      <p:pic>
        <p:nvPicPr>
          <p:cNvPr id="2" name="図 1">
            <a:extLst>
              <a:ext uri="{FF2B5EF4-FFF2-40B4-BE49-F238E27FC236}">
                <a16:creationId xmlns:a16="http://schemas.microsoft.com/office/drawing/2014/main" id="{3DE17AA9-AFA6-E85D-9357-1C5FC2947D05}"/>
              </a:ext>
            </a:extLst>
          </p:cNvPr>
          <p:cNvPicPr>
            <a:picLocks noChangeAspect="1"/>
          </p:cNvPicPr>
          <p:nvPr/>
        </p:nvPicPr>
        <p:blipFill rotWithShape="1">
          <a:blip r:embed="rId2"/>
          <a:srcRect l="9016" t="9476" b="17044"/>
          <a:stretch/>
        </p:blipFill>
        <p:spPr>
          <a:xfrm>
            <a:off x="154361" y="4051406"/>
            <a:ext cx="3113757" cy="1514486"/>
          </a:xfrm>
          <a:prstGeom prst="rect">
            <a:avLst/>
          </a:prstGeom>
        </p:spPr>
      </p:pic>
      <p:sp>
        <p:nvSpPr>
          <p:cNvPr id="3" name="正方形/長方形 2">
            <a:extLst>
              <a:ext uri="{FF2B5EF4-FFF2-40B4-BE49-F238E27FC236}">
                <a16:creationId xmlns:a16="http://schemas.microsoft.com/office/drawing/2014/main" id="{E8DAE365-845E-EAD8-FB72-76F5AF1D9916}"/>
              </a:ext>
            </a:extLst>
          </p:cNvPr>
          <p:cNvSpPr/>
          <p:nvPr/>
        </p:nvSpPr>
        <p:spPr>
          <a:xfrm>
            <a:off x="642845" y="5498776"/>
            <a:ext cx="2136788" cy="54373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72000" tIns="36000" rIns="72000" bIns="36000" rtlCol="0" anchor="ctr">
            <a:spAutoFit/>
          </a:bodyPr>
          <a:lstStyle/>
          <a:p>
            <a:pPr algn="ctr">
              <a:lnSpc>
                <a:spcPts val="2000"/>
              </a:lnSpc>
            </a:pPr>
            <a:r>
              <a:rPr lang="ja-JP" altLang="en-US" sz="1200" dirty="0">
                <a:latin typeface="BIZ UDPゴシック" panose="020B0400000000000000" pitchFamily="50" charset="-128"/>
                <a:ea typeface="BIZ UDPゴシック" panose="020B0400000000000000" pitchFamily="50" charset="-128"/>
              </a:rPr>
              <a:t>府市における部品共有のイメージ</a:t>
            </a:r>
          </a:p>
        </p:txBody>
      </p:sp>
      <p:pic>
        <p:nvPicPr>
          <p:cNvPr id="10" name="図 9">
            <a:extLst>
              <a:ext uri="{FF2B5EF4-FFF2-40B4-BE49-F238E27FC236}">
                <a16:creationId xmlns:a16="http://schemas.microsoft.com/office/drawing/2014/main" id="{EBB07508-920E-2253-9A9D-EFCFFB6BEBF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47097" y="3977184"/>
            <a:ext cx="1660419" cy="2213892"/>
          </a:xfrm>
          <a:prstGeom prst="rect">
            <a:avLst/>
          </a:prstGeom>
        </p:spPr>
      </p:pic>
      <p:pic>
        <p:nvPicPr>
          <p:cNvPr id="13" name="図 12">
            <a:extLst>
              <a:ext uri="{FF2B5EF4-FFF2-40B4-BE49-F238E27FC236}">
                <a16:creationId xmlns:a16="http://schemas.microsoft.com/office/drawing/2014/main" id="{EEC3133A-BBEA-0382-FD38-43EF1379463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69629" y="3889787"/>
            <a:ext cx="3090604" cy="2301289"/>
          </a:xfrm>
          <a:prstGeom prst="rect">
            <a:avLst/>
          </a:prstGeom>
        </p:spPr>
      </p:pic>
      <p:sp>
        <p:nvSpPr>
          <p:cNvPr id="15" name="正方形/長方形 14">
            <a:extLst>
              <a:ext uri="{FF2B5EF4-FFF2-40B4-BE49-F238E27FC236}">
                <a16:creationId xmlns:a16="http://schemas.microsoft.com/office/drawing/2014/main" id="{D088F0CC-6FDF-66DB-C19F-B25F147C8411}"/>
              </a:ext>
            </a:extLst>
          </p:cNvPr>
          <p:cNvSpPr/>
          <p:nvPr/>
        </p:nvSpPr>
        <p:spPr>
          <a:xfrm>
            <a:off x="3799026" y="6147946"/>
            <a:ext cx="2431803" cy="54373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72000" tIns="36000" rIns="72000" bIns="36000" rtlCol="0" anchor="ctr">
            <a:spAutoFit/>
          </a:bodyPr>
          <a:lstStyle/>
          <a:p>
            <a:pPr algn="ctr">
              <a:lnSpc>
                <a:spcPts val="2000"/>
              </a:lnSpc>
            </a:pPr>
            <a:r>
              <a:rPr lang="ja-JP" altLang="en-US" sz="1200" dirty="0">
                <a:solidFill>
                  <a:schemeClr val="tx1"/>
                </a:solidFill>
                <a:latin typeface="BIZ UDPゴシック" panose="020B0400000000000000" pitchFamily="50" charset="-128"/>
                <a:ea typeface="BIZ UDPゴシック" panose="020B0400000000000000" pitchFamily="50" charset="-128"/>
              </a:rPr>
              <a:t>ディーゼル機関部品</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algn="ctr">
              <a:lnSpc>
                <a:spcPts val="2000"/>
              </a:lnSpc>
            </a:pPr>
            <a:r>
              <a:rPr lang="en-US" altLang="ja-JP" sz="1200" dirty="0">
                <a:solidFill>
                  <a:schemeClr val="tx1"/>
                </a:solidFill>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ピストン及びピストンリング</a:t>
            </a:r>
            <a:r>
              <a:rPr lang="en-US" altLang="ja-JP" sz="1200" dirty="0">
                <a:solidFill>
                  <a:schemeClr val="tx1"/>
                </a:solidFill>
                <a:latin typeface="BIZ UDPゴシック" panose="020B0400000000000000" pitchFamily="50" charset="-128"/>
                <a:ea typeface="BIZ UDPゴシック" panose="020B0400000000000000" pitchFamily="50" charset="-128"/>
              </a:rPr>
              <a:t>)</a:t>
            </a:r>
            <a:endParaRPr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E9DDA7CC-46E4-F277-4488-0F6A69958D14}"/>
              </a:ext>
            </a:extLst>
          </p:cNvPr>
          <p:cNvSpPr/>
          <p:nvPr/>
        </p:nvSpPr>
        <p:spPr>
          <a:xfrm>
            <a:off x="7208806" y="6187768"/>
            <a:ext cx="1813328" cy="54373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lIns="72000" tIns="36000" rIns="72000" bIns="36000" rtlCol="0" anchor="ctr">
            <a:spAutoFit/>
          </a:bodyPr>
          <a:lstStyle/>
          <a:p>
            <a:pPr algn="ctr">
              <a:lnSpc>
                <a:spcPts val="2000"/>
              </a:lnSpc>
            </a:pPr>
            <a:r>
              <a:rPr lang="ja-JP" altLang="en-US" sz="1200" dirty="0">
                <a:solidFill>
                  <a:schemeClr val="tx1"/>
                </a:solidFill>
                <a:latin typeface="BIZ UDPゴシック" panose="020B0400000000000000" pitchFamily="50" charset="-128"/>
                <a:ea typeface="BIZ UDPゴシック" panose="020B0400000000000000" pitchFamily="50" charset="-128"/>
              </a:rPr>
              <a:t>監視制御設備部品</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algn="ctr">
              <a:lnSpc>
                <a:spcPts val="2000"/>
              </a:lnSpc>
            </a:pPr>
            <a:r>
              <a:rPr lang="en-US" altLang="ja-JP" sz="1200" dirty="0">
                <a:solidFill>
                  <a:schemeClr val="tx1"/>
                </a:solidFill>
                <a:latin typeface="BIZ UDPゴシック" panose="020B0400000000000000" pitchFamily="50" charset="-128"/>
                <a:ea typeface="BIZ UDPゴシック" panose="020B0400000000000000" pitchFamily="50" charset="-128"/>
              </a:rPr>
              <a:t>(</a:t>
            </a:r>
            <a:r>
              <a:rPr lang="ja-JP" altLang="en-US" sz="1200" dirty="0">
                <a:solidFill>
                  <a:schemeClr val="tx1"/>
                </a:solidFill>
                <a:latin typeface="BIZ UDPゴシック" panose="020B0400000000000000" pitchFamily="50" charset="-128"/>
                <a:ea typeface="BIZ UDPゴシック" panose="020B0400000000000000" pitchFamily="50" charset="-128"/>
              </a:rPr>
              <a:t>伝送モジュール</a:t>
            </a:r>
            <a:r>
              <a:rPr lang="en-US" altLang="ja-JP" sz="1200" dirty="0">
                <a:solidFill>
                  <a:schemeClr val="tx1"/>
                </a:solidFill>
                <a:latin typeface="BIZ UDPゴシック" panose="020B0400000000000000" pitchFamily="50" charset="-128"/>
                <a:ea typeface="BIZ UDPゴシック" panose="020B0400000000000000" pitchFamily="50" charset="-128"/>
              </a:rPr>
              <a:t>)</a:t>
            </a:r>
            <a:endParaRPr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65508CA2-7CE4-4F1E-AC4F-05F98A8E66FB}"/>
              </a:ext>
            </a:extLst>
          </p:cNvPr>
          <p:cNvSpPr/>
          <p:nvPr/>
        </p:nvSpPr>
        <p:spPr>
          <a:xfrm>
            <a:off x="169108" y="810894"/>
            <a:ext cx="8820531" cy="2893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〇　中長期的な目標（到達点）</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177800"/>
            <a:r>
              <a:rPr lang="ja-JP" altLang="en-US" sz="1400" dirty="0">
                <a:solidFill>
                  <a:schemeClr val="tx1"/>
                </a:solidFill>
                <a:latin typeface="BIZ UDPゴシック" panose="020B0400000000000000" pitchFamily="50" charset="-128"/>
                <a:ea typeface="BIZ UDPゴシック" panose="020B0400000000000000" pitchFamily="50" charset="-128"/>
              </a:rPr>
              <a:t>・府市町村間で保有設備部品を共有化</a:t>
            </a:r>
          </a:p>
          <a:p>
            <a:pPr marL="177800"/>
            <a:r>
              <a:rPr lang="ja-JP" altLang="en-US" sz="1400" dirty="0">
                <a:solidFill>
                  <a:schemeClr val="tx1"/>
                </a:solidFill>
                <a:latin typeface="BIZ UDPゴシック" panose="020B0400000000000000" pitchFamily="50" charset="-128"/>
                <a:ea typeface="BIZ UDPゴシック" panose="020B0400000000000000" pitchFamily="50" charset="-128"/>
              </a:rPr>
              <a:t>・保有部品のデータベース化を行い、継続的な更新を図る府内市町村の状況に応じた持続性確保</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短期的な目標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177800"/>
            <a:r>
              <a:rPr lang="ja-JP" altLang="en-US" sz="1400" dirty="0">
                <a:solidFill>
                  <a:schemeClr val="tx1"/>
                </a:solidFill>
                <a:latin typeface="BIZ UDPゴシック" panose="020B0400000000000000" pitchFamily="50" charset="-128"/>
                <a:ea typeface="BIZ UDPゴシック" panose="020B0400000000000000" pitchFamily="50" charset="-128"/>
              </a:rPr>
              <a:t>・府市町村間での「緊急時の保有部品の相互利用に関する覚書」の締結及び府市町村ごとの部品リストの作成</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主な取組内容と成果</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400" dirty="0">
                <a:solidFill>
                  <a:schemeClr val="tx1"/>
                </a:solidFill>
                <a:latin typeface="BIZ UDPゴシック" panose="020B0400000000000000" pitchFamily="50" charset="-128"/>
                <a:ea typeface="BIZ UDPゴシック" panose="020B0400000000000000" pitchFamily="50" charset="-128"/>
              </a:rPr>
              <a:t>⇒大阪府と大阪市で「緊急時の保有部品の相互利用に関する覚書」を締結（令和４年度）</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400" dirty="0">
                <a:solidFill>
                  <a:schemeClr val="tx1"/>
                </a:solidFill>
                <a:latin typeface="BIZ UDPゴシック" panose="020B0400000000000000" pitchFamily="50" charset="-128"/>
                <a:ea typeface="BIZ UDPゴシック" panose="020B0400000000000000" pitchFamily="50" charset="-128"/>
              </a:rPr>
              <a:t>⇒下水処理場を有する堺市</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岸和田市</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豊中市</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池田市</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吹田市</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守口市</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河内長野市</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能勢町</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400" dirty="0">
                <a:solidFill>
                  <a:schemeClr val="tx1"/>
                </a:solidFill>
                <a:latin typeface="BIZ UDPゴシック" panose="020B0400000000000000" pitchFamily="50" charset="-128"/>
                <a:ea typeface="BIZ UDPゴシック" panose="020B0400000000000000" pitchFamily="50" charset="-128"/>
              </a:rPr>
              <a:t>　　　の</a:t>
            </a:r>
            <a:r>
              <a:rPr kumimoji="1" lang="en-US" altLang="ja-JP" sz="1400" dirty="0">
                <a:solidFill>
                  <a:schemeClr val="tx1"/>
                </a:solidFill>
                <a:latin typeface="BIZ UDPゴシック" panose="020B0400000000000000" pitchFamily="50" charset="-128"/>
                <a:ea typeface="BIZ UDPゴシック" panose="020B0400000000000000" pitchFamily="50" charset="-128"/>
              </a:rPr>
              <a:t>8</a:t>
            </a:r>
            <a:r>
              <a:rPr kumimoji="1" lang="ja-JP" altLang="en-US" sz="1400" dirty="0">
                <a:solidFill>
                  <a:schemeClr val="tx1"/>
                </a:solidFill>
                <a:latin typeface="BIZ UDPゴシック" panose="020B0400000000000000" pitchFamily="50" charset="-128"/>
                <a:ea typeface="BIZ UDPゴシック" panose="020B0400000000000000" pitchFamily="50" charset="-128"/>
              </a:rPr>
              <a:t>者を加え、合計</a:t>
            </a:r>
            <a:r>
              <a:rPr kumimoji="1" lang="en-US" altLang="ja-JP" sz="1400" dirty="0">
                <a:solidFill>
                  <a:schemeClr val="tx1"/>
                </a:solidFill>
                <a:latin typeface="BIZ UDPゴシック" panose="020B0400000000000000" pitchFamily="50" charset="-128"/>
                <a:ea typeface="BIZ UDPゴシック" panose="020B0400000000000000" pitchFamily="50" charset="-128"/>
              </a:rPr>
              <a:t>10</a:t>
            </a:r>
            <a:r>
              <a:rPr kumimoji="1" lang="ja-JP" altLang="en-US" sz="1400" dirty="0">
                <a:solidFill>
                  <a:schemeClr val="tx1"/>
                </a:solidFill>
                <a:latin typeface="BIZ UDPゴシック" panose="020B0400000000000000" pitchFamily="50" charset="-128"/>
                <a:ea typeface="BIZ UDPゴシック" panose="020B0400000000000000" pitchFamily="50" charset="-128"/>
              </a:rPr>
              <a:t>者で締結（令和５年度）</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lang="ja-JP" altLang="en-US" sz="1400" dirty="0">
                <a:solidFill>
                  <a:schemeClr val="tx1"/>
                </a:solidFill>
                <a:latin typeface="BIZ UDPゴシック" panose="020B0400000000000000" pitchFamily="50" charset="-128"/>
                <a:ea typeface="BIZ UDPゴシック" panose="020B0400000000000000" pitchFamily="50" charset="-128"/>
              </a:rPr>
              <a:t>主な保有部品</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a:r>
              <a:rPr kumimoji="1" lang="ja-JP" altLang="en-US" sz="1400" dirty="0">
                <a:solidFill>
                  <a:schemeClr val="tx1"/>
                </a:solidFill>
                <a:latin typeface="BIZ UDPゴシック" panose="020B0400000000000000" pitchFamily="50" charset="-128"/>
                <a:ea typeface="BIZ UDPゴシック" panose="020B0400000000000000" pitchFamily="50" charset="-128"/>
              </a:rPr>
              <a:t>　　 ディーゼル機関部品、監視制御設備部品、電動機</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小型</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、水中ポンプ</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小型</a:t>
            </a:r>
            <a:r>
              <a:rPr kumimoji="1" lang="en-US" altLang="ja-JP"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dirty="0">
                <a:solidFill>
                  <a:schemeClr val="tx1"/>
                </a:solidFill>
                <a:latin typeface="BIZ UDPゴシック" panose="020B0400000000000000" pitchFamily="50" charset="-128"/>
                <a:ea typeface="BIZ UDPゴシック" panose="020B0400000000000000" pitchFamily="50" charset="-128"/>
              </a:rPr>
              <a:t>、仮設発電機</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46073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EED40E3-B42A-1466-31C3-FB80606F0753}"/>
              </a:ext>
            </a:extLst>
          </p:cNvPr>
          <p:cNvSpPr/>
          <p:nvPr/>
        </p:nvSpPr>
        <p:spPr>
          <a:xfrm>
            <a:off x="150446" y="481716"/>
            <a:ext cx="2217274"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技術開発・国際貢献</a:t>
            </a:r>
          </a:p>
        </p:txBody>
      </p:sp>
      <p:sp>
        <p:nvSpPr>
          <p:cNvPr id="24" name="正方形/長方形 23">
            <a:extLst>
              <a:ext uri="{FF2B5EF4-FFF2-40B4-BE49-F238E27FC236}">
                <a16:creationId xmlns:a16="http://schemas.microsoft.com/office/drawing/2014/main" id="{23B1470E-0B89-22A2-7648-196A582A15EA}"/>
              </a:ext>
            </a:extLst>
          </p:cNvPr>
          <p:cNvSpPr/>
          <p:nvPr/>
        </p:nvSpPr>
        <p:spPr>
          <a:xfrm>
            <a:off x="0" y="0"/>
            <a:ext cx="9144000" cy="3791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下水道ビジョンの主な取組成果（ビジョン③）</a:t>
            </a:r>
          </a:p>
        </p:txBody>
      </p:sp>
      <p:sp>
        <p:nvSpPr>
          <p:cNvPr id="5" name="正方形/長方形 4">
            <a:extLst>
              <a:ext uri="{FF2B5EF4-FFF2-40B4-BE49-F238E27FC236}">
                <a16:creationId xmlns:a16="http://schemas.microsoft.com/office/drawing/2014/main" id="{08DDCD18-2E99-E7E0-07F7-151460CFB856}"/>
              </a:ext>
            </a:extLst>
          </p:cNvPr>
          <p:cNvSpPr/>
          <p:nvPr/>
        </p:nvSpPr>
        <p:spPr>
          <a:xfrm>
            <a:off x="171065" y="816325"/>
            <a:ext cx="8982266" cy="41857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ja-JP" altLang="en-US" sz="1400" dirty="0">
                <a:solidFill>
                  <a:schemeClr val="tx1"/>
                </a:solidFill>
                <a:latin typeface="BIZ UDPゴシック" panose="020B0400000000000000" pitchFamily="50" charset="-128"/>
                <a:ea typeface="BIZ UDPゴシック" panose="020B0400000000000000" pitchFamily="50" charset="-128"/>
              </a:rPr>
              <a:t>〇　中長期的な目標（到達点）</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177800" marR="0" lvl="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技術開発</a:t>
            </a:r>
            <a:r>
              <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産学官連携による共同研究の実施</a:t>
            </a:r>
            <a:endParaRPr lang="en-US" altLang="ja-JP" sz="1400" dirty="0">
              <a:solidFill>
                <a:prstClr val="black"/>
              </a:solidFill>
              <a:latin typeface="BIZ UDPゴシック" panose="020B0400000000000000" pitchFamily="50" charset="-128"/>
              <a:ea typeface="BIZ UDPゴシック" panose="020B0400000000000000" pitchFamily="50" charset="-128"/>
            </a:endParaRPr>
          </a:p>
          <a:p>
            <a:pPr marL="177800" marR="0" lvl="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en-US" altLang="ja-JP" sz="14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国際貢献</a:t>
            </a:r>
            <a:r>
              <a:rPr kumimoji="0" lang="en-US" altLang="ja-JP" sz="14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本邦優位性技術の現地導入</a:t>
            </a:r>
            <a:endParaRPr kumimoji="0" lang="en-US" altLang="ja-JP" sz="14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短期的な目標</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177800" marR="0" lvl="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技術開発</a:t>
            </a:r>
            <a:r>
              <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新技術に関する各種情報の相互共有</a:t>
            </a:r>
          </a:p>
          <a:p>
            <a:pPr marL="180975"/>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国際貢献</a:t>
            </a:r>
            <a:r>
              <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本邦技術の理解促進に資するための現地人材の育成</a:t>
            </a:r>
            <a:endParaRPr kumimoji="0"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endParaRPr lang="en-US" altLang="ja-JP" sz="1400" dirty="0">
              <a:solidFill>
                <a:srgbClr val="FF0000"/>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〇　主な取組内容と成果</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新技術の開発や導入に関する国内情報について、府内市町村を含め共有（令和４年度～）</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7800" marR="0" lvl="0" algn="l" defTabSz="457200" rtl="0" eaLnBrk="1" fontAlgn="auto" latinLnBrk="0" hangingPunct="1">
              <a:lnSpc>
                <a:spcPct val="100000"/>
              </a:lnSpc>
              <a:spcBef>
                <a:spcPts val="0"/>
              </a:spcBef>
              <a:spcAft>
                <a:spcPts val="0"/>
              </a:spcAft>
              <a:buClrTx/>
              <a:buSzTx/>
              <a:tabLst/>
              <a:defRPr/>
            </a:pPr>
            <a:r>
              <a:rPr kumimoji="1" lang="ja-JP" altLang="en-US" sz="1400" dirty="0">
                <a:solidFill>
                  <a:prstClr val="black"/>
                </a:solidFill>
                <a:latin typeface="BIZ UDPゴシック" panose="020B0400000000000000" pitchFamily="50" charset="-128"/>
                <a:ea typeface="BIZ UDPゴシック" panose="020B0400000000000000" pitchFamily="50" charset="-128"/>
              </a:rPr>
              <a:t>・</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流域下水道新技術検討会　（</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R7</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9</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日：企業</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社、</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13</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自治体約</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50</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名の参加）</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7800" marR="0" lvl="0" algn="l" defTabSz="457200" rtl="0" eaLnBrk="1" fontAlgn="auto" latinLnBrk="0" hangingPunct="1">
              <a:lnSpc>
                <a:spcPct val="100000"/>
              </a:lnSpc>
              <a:spcBef>
                <a:spcPts val="0"/>
              </a:spcBef>
              <a:spcAft>
                <a:spcPts val="0"/>
              </a:spcAft>
              <a:buClrTx/>
              <a:buSzTx/>
              <a:tabLst/>
              <a:defRPr/>
            </a:pP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・下水道技術研究会　（</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R7</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9</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1</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日：研修者</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11</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名、</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9</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自治体</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68</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名の参加）</a:t>
            </a:r>
            <a:endPar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企業・大学等の研究者による技術開発の促進をめざし、大学等の革新的な技術シーズの発信</a:t>
            </a:r>
            <a:endPar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77800" marR="0" lvl="1" algn="l" defTabSz="457200" rtl="0" eaLnBrk="1" fontAlgn="auto" latinLnBrk="0" hangingPunct="1">
              <a:lnSpc>
                <a:spcPct val="100000"/>
              </a:lnSpc>
              <a:spcBef>
                <a:spcPts val="0"/>
              </a:spcBef>
              <a:spcAft>
                <a:spcPts val="0"/>
              </a:spcAft>
              <a:buClrTx/>
              <a:buSzTx/>
              <a:tabLst/>
              <a:defRPr/>
            </a:pP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R7</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年事例：</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7</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30</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日：下水道におけるカーボンニュートラルに資する技術シーズ発表会（発表</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6</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者）</a:t>
            </a:r>
            <a:endPar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大阪市建設局とベトナム・フエ市建設局との間で新たに技術支援を開始。</a:t>
            </a:r>
            <a:endPar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大阪・関西万博や下水道展にて「未来の下水道」を国内外に発信（大阪ウィーク：７月２４・２５日、</a:t>
            </a:r>
            <a:endPar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93663" marR="0" lvl="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下水道展：</a:t>
            </a:r>
            <a:r>
              <a:rPr kumimoji="1" lang="ja-JP" altLang="en-US" sz="1400" b="0" i="0" u="none"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７月２９日</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～８月１日）</a:t>
            </a:r>
          </a:p>
          <a:p>
            <a:pPr marL="93663" marR="0" lvl="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BIZ UDPゴシック" panose="020B0400000000000000" pitchFamily="50" charset="-128"/>
                <a:ea typeface="BIZ UDPゴシック" panose="020B0400000000000000" pitchFamily="50" charset="-128"/>
              </a:rPr>
              <a:t>⇒</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海外からの視察者や</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JICA</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研修員に対し官民連携にて本邦技術を発信。</a:t>
            </a:r>
            <a:endPar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77800" marR="0" lvl="0" algn="l" defTabSz="457200" rtl="0" eaLnBrk="1" fontAlgn="auto" latinLnBrk="0" hangingPunct="1">
              <a:lnSpc>
                <a:spcPct val="100000"/>
              </a:lnSpc>
              <a:spcBef>
                <a:spcPts val="0"/>
              </a:spcBef>
              <a:spcAft>
                <a:spcPts val="0"/>
              </a:spcAft>
              <a:buClrTx/>
              <a:buSzTx/>
              <a:tabLst/>
              <a:defRPr/>
            </a:pP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R</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７年事例：８か国から</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249</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名の視察者を受け入れ、</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JICA</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研修員</a:t>
            </a:r>
            <a:r>
              <a:rPr kumimoji="1" lang="en-US" altLang="ja-JP"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16</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名に対し講義</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を実施</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EFB78643-9C0B-6BFC-6F52-A5E3D6DE3F9D}"/>
              </a:ext>
            </a:extLst>
          </p:cNvPr>
          <p:cNvSpPr txBox="1"/>
          <p:nvPr/>
        </p:nvSpPr>
        <p:spPr>
          <a:xfrm>
            <a:off x="5829300" y="6550222"/>
            <a:ext cx="266399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3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「未来の下水道」を国内外に発信</a:t>
            </a:r>
          </a:p>
        </p:txBody>
      </p:sp>
      <p:sp>
        <p:nvSpPr>
          <p:cNvPr id="7" name="テキスト ボックス 6">
            <a:extLst>
              <a:ext uri="{FF2B5EF4-FFF2-40B4-BE49-F238E27FC236}">
                <a16:creationId xmlns:a16="http://schemas.microsoft.com/office/drawing/2014/main" id="{98C1B40F-3BBB-BD99-AB07-048DB1CA1E0D}"/>
              </a:ext>
            </a:extLst>
          </p:cNvPr>
          <p:cNvSpPr txBox="1"/>
          <p:nvPr/>
        </p:nvSpPr>
        <p:spPr>
          <a:xfrm>
            <a:off x="714043" y="6550223"/>
            <a:ext cx="2198802"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3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シーズ発表会</a:t>
            </a:r>
            <a:r>
              <a:rPr kumimoji="0" lang="ja-JP" altLang="en-US" sz="1100" b="0" i="0" u="none" strike="noStrike" kern="1200" cap="none" spc="-3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en-US" altLang="ja-JP" sz="1100" b="0" i="0" u="none" strike="noStrike" kern="1200" cap="none" spc="-3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R7.7.30</a:t>
            </a:r>
            <a:r>
              <a:rPr kumimoji="0" lang="ja-JP" altLang="en-US" sz="1100" b="0" i="0" u="none" strike="noStrike" kern="1200" cap="none" spc="-3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0" lang="ja-JP" altLang="en-US" sz="1400" b="0" i="0" u="none" strike="noStrike" kern="1200" cap="none" spc="-3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3" name="図 12" descr="会議室に集まる人々">
            <a:extLst>
              <a:ext uri="{FF2B5EF4-FFF2-40B4-BE49-F238E27FC236}">
                <a16:creationId xmlns:a16="http://schemas.microsoft.com/office/drawing/2014/main" id="{A83FD67D-FBF2-D09E-8E24-084EF66DF82D}"/>
              </a:ext>
            </a:extLst>
          </p:cNvPr>
          <p:cNvPicPr>
            <a:picLocks noChangeAspect="1"/>
          </p:cNvPicPr>
          <p:nvPr/>
        </p:nvPicPr>
        <p:blipFill>
          <a:blip r:embed="rId2">
            <a:extLst>
              <a:ext uri="{28A0092B-C50C-407E-A947-70E740481C1C}">
                <a14:useLocalDpi xmlns:a14="http://schemas.microsoft.com/office/drawing/2010/main" val="0"/>
              </a:ext>
            </a:extLst>
          </a:blip>
          <a:srcRect t="16221"/>
          <a:stretch/>
        </p:blipFill>
        <p:spPr>
          <a:xfrm>
            <a:off x="781796" y="5211871"/>
            <a:ext cx="2198802" cy="1381598"/>
          </a:xfrm>
          <a:prstGeom prst="rect">
            <a:avLst/>
          </a:prstGeom>
        </p:spPr>
      </p:pic>
      <p:pic>
        <p:nvPicPr>
          <p:cNvPr id="3" name="図 2" descr="部屋の中にいる人々  AI によって生成されたコンテンツは間違っている可能性があります。">
            <a:extLst>
              <a:ext uri="{FF2B5EF4-FFF2-40B4-BE49-F238E27FC236}">
                <a16:creationId xmlns:a16="http://schemas.microsoft.com/office/drawing/2014/main" id="{7329F772-D31D-CFD4-5252-385B8A06342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45195" y="5204093"/>
            <a:ext cx="2024087" cy="1381598"/>
          </a:xfrm>
          <a:prstGeom prst="rect">
            <a:avLst/>
          </a:prstGeom>
        </p:spPr>
      </p:pic>
      <p:pic>
        <p:nvPicPr>
          <p:cNvPr id="1028" name="Picture 4" descr="協議議事録署名の様子">
            <a:extLst>
              <a:ext uri="{FF2B5EF4-FFF2-40B4-BE49-F238E27FC236}">
                <a16:creationId xmlns:a16="http://schemas.microsoft.com/office/drawing/2014/main" id="{6306809C-3F8D-6317-4D06-16C46CEDC3C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85661" y="5205918"/>
            <a:ext cx="2475886" cy="1392685"/>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5F17745D-10C2-778E-4189-548E74F58300}"/>
              </a:ext>
            </a:extLst>
          </p:cNvPr>
          <p:cNvSpPr txBox="1"/>
          <p:nvPr/>
        </p:nvSpPr>
        <p:spPr>
          <a:xfrm>
            <a:off x="2786186" y="6550223"/>
            <a:ext cx="304311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3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ベトナムフエ市と議事録を交換</a:t>
            </a:r>
          </a:p>
        </p:txBody>
      </p:sp>
    </p:spTree>
    <p:extLst>
      <p:ext uri="{BB962C8B-B14F-4D97-AF65-F5344CB8AC3E}">
        <p14:creationId xmlns:p14="http://schemas.microsoft.com/office/powerpoint/2010/main" val="4012010458"/>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c7c3d9dd-afd5-402a-a115-34134997bee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BC9830D8656F014F90682C541F9A5A8D" ma:contentTypeVersion="13" ma:contentTypeDescription="新しいドキュメントを作成します。" ma:contentTypeScope="" ma:versionID="c9c83c62d6ebb869669c77ca3fc4aaf2">
  <xsd:schema xmlns:xsd="http://www.w3.org/2001/XMLSchema" xmlns:xs="http://www.w3.org/2001/XMLSchema" xmlns:p="http://schemas.microsoft.com/office/2006/metadata/properties" xmlns:ns3="42d73117-6c04-40c2-89db-0b34f52a52c8" xmlns:ns4="c7c3d9dd-afd5-402a-a115-34134997beef" targetNamespace="http://schemas.microsoft.com/office/2006/metadata/properties" ma:root="true" ma:fieldsID="e4aeaec5273651f77dbb2e9821e4aa3d" ns3:_="" ns4:_="">
    <xsd:import namespace="42d73117-6c04-40c2-89db-0b34f52a52c8"/>
    <xsd:import namespace="c7c3d9dd-afd5-402a-a115-34134997bee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element ref="ns4:_activity" minOccurs="0"/>
                <xsd:element ref="ns4:MediaServiceSearchProperties" minOccurs="0"/>
                <xsd:element ref="ns4:MediaServiceSystemTag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d73117-6c04-40c2-89db-0b34f52a52c8"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internalName="SharedWithDetails" ma:readOnly="true">
      <xsd:simpleType>
        <xsd:restriction base="dms:Note">
          <xsd:maxLength value="255"/>
        </xsd:restriction>
      </xsd:simpleType>
    </xsd:element>
    <xsd:element name="SharingHintHash" ma:index="10" nillable="true" ma:displayName="共有のヒントのハッシュ"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c3d9dd-afd5-402a-a115-34134997bee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8A34DD-5E22-4DEC-81DD-B440251A6DD1}">
  <ds:schemaRefs>
    <ds:schemaRef ds:uri="http://www.w3.org/XML/1998/namespace"/>
    <ds:schemaRef ds:uri="http://schemas.microsoft.com/office/2006/documentManagement/types"/>
    <ds:schemaRef ds:uri="c7c3d9dd-afd5-402a-a115-34134997beef"/>
    <ds:schemaRef ds:uri="http://schemas.microsoft.com/office/infopath/2007/PartnerControls"/>
    <ds:schemaRef ds:uri="http://purl.org/dc/elements/1.1/"/>
    <ds:schemaRef ds:uri="http://purl.org/dc/terms/"/>
    <ds:schemaRef ds:uri="42d73117-6c04-40c2-89db-0b34f52a52c8"/>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6137C662-3ECE-48C6-BE9F-DDA96E57DD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d73117-6c04-40c2-89db-0b34f52a52c8"/>
    <ds:schemaRef ds:uri="c7c3d9dd-afd5-402a-a115-34134997be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C1A32E-E4B1-442E-8004-EDC17D1491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1262</TotalTime>
  <Words>2219</Words>
  <Application>Microsoft Office PowerPoint</Application>
  <PresentationFormat>画面に合わせる (4:3)</PresentationFormat>
  <Paragraphs>212</Paragraphs>
  <Slides>10</Slides>
  <Notes>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10</vt:i4>
      </vt:variant>
    </vt:vector>
  </HeadingPairs>
  <TitlesOfParts>
    <vt:vector size="19" baseType="lpstr">
      <vt:lpstr>BIZ UDPゴシック</vt:lpstr>
      <vt:lpstr>BIZ UDゴシック</vt:lpstr>
      <vt:lpstr>ＭＳ Ｐゴシック</vt:lpstr>
      <vt:lpstr>游ゴシック</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05_【資料５】各WGの取組成果</dc:title>
  <dc:creator>中西　啓輔</dc:creator>
  <cp:lastModifiedBy>岡本　侑也</cp:lastModifiedBy>
  <cp:revision>138</cp:revision>
  <cp:lastPrinted>2026-02-05T12:38:39Z</cp:lastPrinted>
  <dcterms:created xsi:type="dcterms:W3CDTF">2024-05-21T10:48:02Z</dcterms:created>
  <dcterms:modified xsi:type="dcterms:W3CDTF">2026-03-30T04:43:08Z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0x010100BC9830D8656F014F90682C541F9A5A8D</vt:lpwstr>
  </property>
</Properties>
</file>