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9"/>
  </p:notesMasterIdLst>
  <p:sldIdLst>
    <p:sldId id="502" r:id="rId2"/>
    <p:sldId id="474" r:id="rId3"/>
    <p:sldId id="516" r:id="rId4"/>
    <p:sldId id="545" r:id="rId5"/>
    <p:sldId id="533" r:id="rId6"/>
    <p:sldId id="537" r:id="rId7"/>
    <p:sldId id="531" r:id="rId8"/>
    <p:sldId id="538" r:id="rId9"/>
    <p:sldId id="503" r:id="rId10"/>
    <p:sldId id="523" r:id="rId11"/>
    <p:sldId id="522" r:id="rId12"/>
    <p:sldId id="512" r:id="rId13"/>
    <p:sldId id="539" r:id="rId14"/>
    <p:sldId id="540" r:id="rId15"/>
    <p:sldId id="541" r:id="rId16"/>
    <p:sldId id="542" r:id="rId17"/>
    <p:sldId id="544" r:id="rId18"/>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谷口　正典" initials="谷口　正典" lastIdx="1" clrIdx="0">
    <p:extLst>
      <p:ext uri="{19B8F6BF-5375-455C-9EA6-DF929625EA0E}">
        <p15:presenceInfo xmlns:p15="http://schemas.microsoft.com/office/powerpoint/2012/main" userId="谷口　正典"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50" autoAdjust="0"/>
    <p:restoredTop sz="94434" autoAdjust="0"/>
  </p:normalViewPr>
  <p:slideViewPr>
    <p:cSldViewPr snapToGrid="0">
      <p:cViewPr>
        <p:scale>
          <a:sx n="125" d="100"/>
          <a:sy n="125" d="100"/>
        </p:scale>
        <p:origin x="-5448" y="-1908"/>
      </p:cViewPr>
      <p:guideLst/>
    </p:cSldViewPr>
  </p:slideViewPr>
  <p:notesTextViewPr>
    <p:cViewPr>
      <p:scale>
        <a:sx n="66" d="100"/>
        <a:sy n="66"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6"/>
            <a:ext cx="2949575" cy="498475"/>
          </a:xfrm>
          <a:prstGeom prst="rect">
            <a:avLst/>
          </a:prstGeom>
        </p:spPr>
        <p:txBody>
          <a:bodyPr vert="horz" lIns="91300" tIns="45644" rIns="91300" bIns="4564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54" y="16"/>
            <a:ext cx="2949575" cy="498475"/>
          </a:xfrm>
          <a:prstGeom prst="rect">
            <a:avLst/>
          </a:prstGeom>
        </p:spPr>
        <p:txBody>
          <a:bodyPr vert="horz" lIns="91300" tIns="45644" rIns="91300" bIns="45644" rtlCol="0"/>
          <a:lstStyle>
            <a:lvl1pPr algn="r">
              <a:defRPr sz="1200"/>
            </a:lvl1pPr>
          </a:lstStyle>
          <a:p>
            <a:fld id="{B926FE80-69B6-4ED1-863D-5E082D142CB6}" type="datetimeFigureOut">
              <a:rPr kumimoji="1" lang="ja-JP" altLang="en-US" smtClean="0"/>
              <a:t>2021/12/24</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300" tIns="45644" rIns="91300" bIns="45644" rtlCol="0" anchor="ctr"/>
          <a:lstStyle/>
          <a:p>
            <a:endParaRPr lang="ja-JP" altLang="en-US"/>
          </a:p>
        </p:txBody>
      </p:sp>
      <p:sp>
        <p:nvSpPr>
          <p:cNvPr id="5" name="ノート プレースホルダー 4"/>
          <p:cNvSpPr>
            <a:spLocks noGrp="1"/>
          </p:cNvSpPr>
          <p:nvPr>
            <p:ph type="body" sz="quarter" idx="3"/>
          </p:nvPr>
        </p:nvSpPr>
        <p:spPr>
          <a:xfrm>
            <a:off x="681038" y="4783154"/>
            <a:ext cx="5445125" cy="3913187"/>
          </a:xfrm>
          <a:prstGeom prst="rect">
            <a:avLst/>
          </a:prstGeom>
        </p:spPr>
        <p:txBody>
          <a:bodyPr vert="horz" lIns="91300" tIns="45644" rIns="91300" bIns="4564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865"/>
            <a:ext cx="2949575" cy="498475"/>
          </a:xfrm>
          <a:prstGeom prst="rect">
            <a:avLst/>
          </a:prstGeom>
        </p:spPr>
        <p:txBody>
          <a:bodyPr vert="horz" lIns="91300" tIns="45644" rIns="91300" bIns="4564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54" y="9440865"/>
            <a:ext cx="2949575" cy="498475"/>
          </a:xfrm>
          <a:prstGeom prst="rect">
            <a:avLst/>
          </a:prstGeom>
        </p:spPr>
        <p:txBody>
          <a:bodyPr vert="horz" lIns="91300" tIns="45644" rIns="91300" bIns="45644" rtlCol="0" anchor="b"/>
          <a:lstStyle>
            <a:lvl1pPr algn="r">
              <a:defRPr sz="1200"/>
            </a:lvl1pPr>
          </a:lstStyle>
          <a:p>
            <a:fld id="{99F3FEAC-1283-4BB1-9839-6662DA9BA4E8}" type="slidenum">
              <a:rPr kumimoji="1" lang="ja-JP" altLang="en-US" smtClean="0"/>
              <a:t>‹#›</a:t>
            </a:fld>
            <a:endParaRPr kumimoji="1" lang="ja-JP" altLang="en-US"/>
          </a:p>
        </p:txBody>
      </p:sp>
    </p:spTree>
    <p:extLst>
      <p:ext uri="{BB962C8B-B14F-4D97-AF65-F5344CB8AC3E}">
        <p14:creationId xmlns:p14="http://schemas.microsoft.com/office/powerpoint/2010/main" val="9456726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9F3FEAC-1283-4BB1-9839-6662DA9BA4E8}" type="slidenum">
              <a:rPr kumimoji="1" lang="ja-JP" altLang="en-US" smtClean="0"/>
              <a:t>3</a:t>
            </a:fld>
            <a:endParaRPr kumimoji="1" lang="ja-JP" altLang="en-US"/>
          </a:p>
        </p:txBody>
      </p:sp>
    </p:spTree>
    <p:extLst>
      <p:ext uri="{BB962C8B-B14F-4D97-AF65-F5344CB8AC3E}">
        <p14:creationId xmlns:p14="http://schemas.microsoft.com/office/powerpoint/2010/main" val="1885557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9F3FEAC-1283-4BB1-9839-6662DA9BA4E8}" type="slidenum">
              <a:rPr kumimoji="1" lang="ja-JP" altLang="en-US" smtClean="0"/>
              <a:t>4</a:t>
            </a:fld>
            <a:endParaRPr kumimoji="1" lang="ja-JP" altLang="en-US"/>
          </a:p>
        </p:txBody>
      </p:sp>
    </p:spTree>
    <p:extLst>
      <p:ext uri="{BB962C8B-B14F-4D97-AF65-F5344CB8AC3E}">
        <p14:creationId xmlns:p14="http://schemas.microsoft.com/office/powerpoint/2010/main" val="3694681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9F3FEAC-1283-4BB1-9839-6662DA9BA4E8}" type="slidenum">
              <a:rPr kumimoji="1" lang="ja-JP" altLang="en-US" smtClean="0"/>
              <a:t>5</a:t>
            </a:fld>
            <a:endParaRPr kumimoji="1" lang="ja-JP" altLang="en-US"/>
          </a:p>
        </p:txBody>
      </p:sp>
    </p:spTree>
    <p:extLst>
      <p:ext uri="{BB962C8B-B14F-4D97-AF65-F5344CB8AC3E}">
        <p14:creationId xmlns:p14="http://schemas.microsoft.com/office/powerpoint/2010/main" val="2584029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9F3FEAC-1283-4BB1-9839-6662DA9BA4E8}" type="slidenum">
              <a:rPr kumimoji="1" lang="ja-JP" altLang="en-US" smtClean="0"/>
              <a:t>6</a:t>
            </a:fld>
            <a:endParaRPr kumimoji="1" lang="ja-JP" altLang="en-US"/>
          </a:p>
        </p:txBody>
      </p:sp>
    </p:spTree>
    <p:extLst>
      <p:ext uri="{BB962C8B-B14F-4D97-AF65-F5344CB8AC3E}">
        <p14:creationId xmlns:p14="http://schemas.microsoft.com/office/powerpoint/2010/main" val="3431633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9F3FEAC-1283-4BB1-9839-6662DA9BA4E8}" type="slidenum">
              <a:rPr kumimoji="1" lang="ja-JP" altLang="en-US" smtClean="0"/>
              <a:t>7</a:t>
            </a:fld>
            <a:endParaRPr kumimoji="1" lang="ja-JP" altLang="en-US"/>
          </a:p>
        </p:txBody>
      </p:sp>
    </p:spTree>
    <p:extLst>
      <p:ext uri="{BB962C8B-B14F-4D97-AF65-F5344CB8AC3E}">
        <p14:creationId xmlns:p14="http://schemas.microsoft.com/office/powerpoint/2010/main" val="1022995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9F3FEAC-1283-4BB1-9839-6662DA9BA4E8}" type="slidenum">
              <a:rPr kumimoji="1" lang="ja-JP" altLang="en-US" smtClean="0"/>
              <a:t>8</a:t>
            </a:fld>
            <a:endParaRPr kumimoji="1" lang="ja-JP" altLang="en-US"/>
          </a:p>
        </p:txBody>
      </p:sp>
    </p:spTree>
    <p:extLst>
      <p:ext uri="{BB962C8B-B14F-4D97-AF65-F5344CB8AC3E}">
        <p14:creationId xmlns:p14="http://schemas.microsoft.com/office/powerpoint/2010/main" val="759307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EA24055-A04F-428F-867D-9A6A9A87A63A}" type="datetime1">
              <a:rPr kumimoji="1" lang="ja-JP" altLang="en-US" smtClean="0"/>
              <a:t>2021/12/24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710D515-171E-4661-8845-CFDA0D82721D}" type="slidenum">
              <a:rPr kumimoji="1" lang="ja-JP" altLang="en-US" smtClean="0"/>
              <a:t>‹#›</a:t>
            </a:fld>
            <a:endParaRPr kumimoji="1" lang="ja-JP" altLang="en-US"/>
          </a:p>
        </p:txBody>
      </p:sp>
    </p:spTree>
    <p:extLst>
      <p:ext uri="{BB962C8B-B14F-4D97-AF65-F5344CB8AC3E}">
        <p14:creationId xmlns:p14="http://schemas.microsoft.com/office/powerpoint/2010/main" val="4241066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1BC3512-A262-4B94-BFF0-9C085B96CC32}" type="datetime1">
              <a:rPr kumimoji="1" lang="ja-JP" altLang="en-US" smtClean="0"/>
              <a:t>2021/12/24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710D515-171E-4661-8845-CFDA0D82721D}" type="slidenum">
              <a:rPr kumimoji="1" lang="ja-JP" altLang="en-US" smtClean="0"/>
              <a:t>‹#›</a:t>
            </a:fld>
            <a:endParaRPr kumimoji="1" lang="ja-JP" altLang="en-US"/>
          </a:p>
        </p:txBody>
      </p:sp>
    </p:spTree>
    <p:extLst>
      <p:ext uri="{BB962C8B-B14F-4D97-AF65-F5344CB8AC3E}">
        <p14:creationId xmlns:p14="http://schemas.microsoft.com/office/powerpoint/2010/main" val="3664650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CA5C71E-E33D-43F0-B920-04A94D2E7E0F}" type="datetime1">
              <a:rPr kumimoji="1" lang="ja-JP" altLang="en-US" smtClean="0"/>
              <a:t>2021/12/24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710D515-171E-4661-8845-CFDA0D82721D}" type="slidenum">
              <a:rPr kumimoji="1" lang="ja-JP" altLang="en-US" smtClean="0"/>
              <a:t>‹#›</a:t>
            </a:fld>
            <a:endParaRPr kumimoji="1" lang="ja-JP" altLang="en-US"/>
          </a:p>
        </p:txBody>
      </p:sp>
    </p:spTree>
    <p:extLst>
      <p:ext uri="{BB962C8B-B14F-4D97-AF65-F5344CB8AC3E}">
        <p14:creationId xmlns:p14="http://schemas.microsoft.com/office/powerpoint/2010/main" val="3325780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E2D0E5F-EA30-4FC9-AFB1-3E777B75C685}" type="datetime1">
              <a:rPr kumimoji="1" lang="ja-JP" altLang="en-US" smtClean="0"/>
              <a:t>2021/12/24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710D515-171E-4661-8845-CFDA0D82721D}" type="slidenum">
              <a:rPr kumimoji="1" lang="ja-JP" altLang="en-US" smtClean="0"/>
              <a:t>‹#›</a:t>
            </a:fld>
            <a:endParaRPr kumimoji="1" lang="ja-JP" altLang="en-US"/>
          </a:p>
        </p:txBody>
      </p:sp>
    </p:spTree>
    <p:extLst>
      <p:ext uri="{BB962C8B-B14F-4D97-AF65-F5344CB8AC3E}">
        <p14:creationId xmlns:p14="http://schemas.microsoft.com/office/powerpoint/2010/main" val="1110866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A467147-64B9-4A15-95EA-E20F1F5AC9AD}" type="datetime1">
              <a:rPr kumimoji="1" lang="ja-JP" altLang="en-US" smtClean="0"/>
              <a:t>2021/12/24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710D515-171E-4661-8845-CFDA0D82721D}" type="slidenum">
              <a:rPr kumimoji="1" lang="ja-JP" altLang="en-US" smtClean="0"/>
              <a:t>‹#›</a:t>
            </a:fld>
            <a:endParaRPr kumimoji="1" lang="ja-JP" altLang="en-US"/>
          </a:p>
        </p:txBody>
      </p:sp>
    </p:spTree>
    <p:extLst>
      <p:ext uri="{BB962C8B-B14F-4D97-AF65-F5344CB8AC3E}">
        <p14:creationId xmlns:p14="http://schemas.microsoft.com/office/powerpoint/2010/main" val="561343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887E893-E240-4B40-8233-B41FA9330F73}" type="datetime1">
              <a:rPr kumimoji="1" lang="ja-JP" altLang="en-US" smtClean="0"/>
              <a:t>2021/12/24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710D515-171E-4661-8845-CFDA0D82721D}" type="slidenum">
              <a:rPr kumimoji="1" lang="ja-JP" altLang="en-US" smtClean="0"/>
              <a:t>‹#›</a:t>
            </a:fld>
            <a:endParaRPr kumimoji="1" lang="ja-JP" altLang="en-US"/>
          </a:p>
        </p:txBody>
      </p:sp>
    </p:spTree>
    <p:extLst>
      <p:ext uri="{BB962C8B-B14F-4D97-AF65-F5344CB8AC3E}">
        <p14:creationId xmlns:p14="http://schemas.microsoft.com/office/powerpoint/2010/main" val="1124050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35E840B-01AF-49FB-A64C-8E0F3B816AF2}" type="datetime1">
              <a:rPr kumimoji="1" lang="ja-JP" altLang="en-US" smtClean="0"/>
              <a:t>2021/12/24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710D515-171E-4661-8845-CFDA0D82721D}" type="slidenum">
              <a:rPr kumimoji="1" lang="ja-JP" altLang="en-US" smtClean="0"/>
              <a:t>‹#›</a:t>
            </a:fld>
            <a:endParaRPr kumimoji="1" lang="ja-JP" altLang="en-US"/>
          </a:p>
        </p:txBody>
      </p:sp>
    </p:spTree>
    <p:extLst>
      <p:ext uri="{BB962C8B-B14F-4D97-AF65-F5344CB8AC3E}">
        <p14:creationId xmlns:p14="http://schemas.microsoft.com/office/powerpoint/2010/main" val="3350279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3D51B73-BD5D-4627-91C6-4C0D75E3D756}" type="datetime1">
              <a:rPr kumimoji="1" lang="ja-JP" altLang="en-US" smtClean="0"/>
              <a:t>2021/12/24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710D515-171E-4661-8845-CFDA0D82721D}" type="slidenum">
              <a:rPr kumimoji="1" lang="ja-JP" altLang="en-US" smtClean="0"/>
              <a:t>‹#›</a:t>
            </a:fld>
            <a:endParaRPr kumimoji="1" lang="ja-JP" altLang="en-US"/>
          </a:p>
        </p:txBody>
      </p:sp>
    </p:spTree>
    <p:extLst>
      <p:ext uri="{BB962C8B-B14F-4D97-AF65-F5344CB8AC3E}">
        <p14:creationId xmlns:p14="http://schemas.microsoft.com/office/powerpoint/2010/main" val="248691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D108F-18D7-4E92-B15B-A39D9B3B4169}" type="datetime1">
              <a:rPr kumimoji="1" lang="ja-JP" altLang="en-US" smtClean="0"/>
              <a:t>2021/12/24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710D515-171E-4661-8845-CFDA0D82721D}" type="slidenum">
              <a:rPr kumimoji="1" lang="ja-JP" altLang="en-US" smtClean="0"/>
              <a:t>‹#›</a:t>
            </a:fld>
            <a:endParaRPr kumimoji="1" lang="ja-JP" altLang="en-US"/>
          </a:p>
        </p:txBody>
      </p:sp>
    </p:spTree>
    <p:extLst>
      <p:ext uri="{BB962C8B-B14F-4D97-AF65-F5344CB8AC3E}">
        <p14:creationId xmlns:p14="http://schemas.microsoft.com/office/powerpoint/2010/main" val="1062115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873F201-9BBF-4EF5-BD88-FD5828F696A9}" type="datetime1">
              <a:rPr kumimoji="1" lang="ja-JP" altLang="en-US" smtClean="0"/>
              <a:t>2021/12/24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710D515-171E-4661-8845-CFDA0D82721D}" type="slidenum">
              <a:rPr kumimoji="1" lang="ja-JP" altLang="en-US" smtClean="0"/>
              <a:t>‹#›</a:t>
            </a:fld>
            <a:endParaRPr kumimoji="1" lang="ja-JP" altLang="en-US"/>
          </a:p>
        </p:txBody>
      </p:sp>
    </p:spTree>
    <p:extLst>
      <p:ext uri="{BB962C8B-B14F-4D97-AF65-F5344CB8AC3E}">
        <p14:creationId xmlns:p14="http://schemas.microsoft.com/office/powerpoint/2010/main" val="3686320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0DB1D02-12ED-411B-9897-A9C61F61544C}" type="datetime1">
              <a:rPr kumimoji="1" lang="ja-JP" altLang="en-US" smtClean="0"/>
              <a:t>2021/12/24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710D515-171E-4661-8845-CFDA0D82721D}" type="slidenum">
              <a:rPr kumimoji="1" lang="ja-JP" altLang="en-US" smtClean="0"/>
              <a:t>‹#›</a:t>
            </a:fld>
            <a:endParaRPr kumimoji="1" lang="ja-JP" altLang="en-US"/>
          </a:p>
        </p:txBody>
      </p:sp>
    </p:spTree>
    <p:extLst>
      <p:ext uri="{BB962C8B-B14F-4D97-AF65-F5344CB8AC3E}">
        <p14:creationId xmlns:p14="http://schemas.microsoft.com/office/powerpoint/2010/main" val="2607040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07C8F-C14C-47DD-BD07-A0463BE4E5E5}" type="datetime1">
              <a:rPr kumimoji="1" lang="ja-JP" altLang="en-US" smtClean="0"/>
              <a:t>2021/12/24</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10D515-171E-4661-8845-CFDA0D82721D}" type="slidenum">
              <a:rPr kumimoji="1" lang="ja-JP" altLang="en-US" smtClean="0"/>
              <a:t>‹#›</a:t>
            </a:fld>
            <a:endParaRPr kumimoji="1" lang="ja-JP" altLang="en-US"/>
          </a:p>
        </p:txBody>
      </p:sp>
    </p:spTree>
    <p:extLst>
      <p:ext uri="{BB962C8B-B14F-4D97-AF65-F5344CB8AC3E}">
        <p14:creationId xmlns:p14="http://schemas.microsoft.com/office/powerpoint/2010/main" val="30920659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1002210"/>
            <a:ext cx="8420100" cy="699864"/>
          </a:xfrm>
        </p:spPr>
        <p:txBody>
          <a:bodyPr anchor="t">
            <a:normAutofit fontScale="90000"/>
          </a:bodyPr>
          <a:lstStyle/>
          <a:p>
            <a:r>
              <a:rPr kumimoji="1" lang="ja-JP" altLang="en-US" sz="4400" dirty="0" smtClean="0">
                <a:latin typeface="BIZ UDPゴシック" panose="020B0400000000000000" pitchFamily="50" charset="-128"/>
                <a:ea typeface="BIZ UDPゴシック" panose="020B0400000000000000" pitchFamily="50" charset="-128"/>
              </a:rPr>
              <a:t>大阪府市下水道ビジョン</a:t>
            </a:r>
            <a:r>
              <a:rPr kumimoji="1" lang="en-US" altLang="ja-JP" sz="4400" dirty="0" smtClean="0">
                <a:latin typeface="BIZ UDPゴシック" panose="020B0400000000000000" pitchFamily="50" charset="-128"/>
                <a:ea typeface="BIZ UDPゴシック" panose="020B0400000000000000" pitchFamily="50" charset="-128"/>
              </a:rPr>
              <a:t/>
            </a:r>
            <a:br>
              <a:rPr kumimoji="1" lang="en-US" altLang="ja-JP" sz="4400" dirty="0" smtClean="0">
                <a:latin typeface="BIZ UDPゴシック" panose="020B0400000000000000" pitchFamily="50" charset="-128"/>
                <a:ea typeface="BIZ UDPゴシック" panose="020B0400000000000000" pitchFamily="50" charset="-128"/>
              </a:rPr>
            </a:br>
            <a:r>
              <a:rPr kumimoji="1" lang="ja-JP" altLang="en-US" sz="4400" dirty="0" smtClean="0">
                <a:latin typeface="BIZ UDPゴシック" panose="020B0400000000000000" pitchFamily="50" charset="-128"/>
                <a:ea typeface="BIZ UDPゴシック" panose="020B0400000000000000" pitchFamily="50" charset="-128"/>
              </a:rPr>
              <a:t>資料編</a:t>
            </a:r>
            <a:endParaRPr kumimoji="1" lang="ja-JP" altLang="en-US" sz="2000" dirty="0">
              <a:latin typeface="BIZ UDPゴシック" panose="020B0400000000000000" pitchFamily="50" charset="-128"/>
              <a:ea typeface="BIZ UDPゴシック" panose="020B0400000000000000" pitchFamily="50" charset="-128"/>
            </a:endParaRPr>
          </a:p>
        </p:txBody>
      </p:sp>
      <p:sp>
        <p:nvSpPr>
          <p:cNvPr id="6" name="タイトル 1"/>
          <p:cNvSpPr txBox="1">
            <a:spLocks/>
          </p:cNvSpPr>
          <p:nvPr/>
        </p:nvSpPr>
        <p:spPr>
          <a:xfrm>
            <a:off x="1238250" y="2317759"/>
            <a:ext cx="7708306" cy="3361878"/>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dirty="0" smtClean="0">
                <a:latin typeface="BIZ UDPゴシック" panose="020B0400000000000000" pitchFamily="50" charset="-128"/>
                <a:ea typeface="BIZ UDPゴシック" panose="020B0400000000000000" pitchFamily="50" charset="-128"/>
              </a:rPr>
              <a:t>１</a:t>
            </a:r>
            <a:r>
              <a:rPr lang="ja-JP" altLang="en-US" sz="1800" dirty="0">
                <a:latin typeface="BIZ UDPゴシック" panose="020B0400000000000000" pitchFamily="50" charset="-128"/>
                <a:ea typeface="BIZ UDPゴシック" panose="020B0400000000000000" pitchFamily="50" charset="-128"/>
              </a:rPr>
              <a:t>．</a:t>
            </a:r>
            <a:r>
              <a:rPr lang="ja-JP" altLang="en-US" sz="1800" dirty="0" smtClean="0">
                <a:latin typeface="BIZ UDPゴシック" panose="020B0400000000000000" pitchFamily="50" charset="-128"/>
                <a:ea typeface="BIZ UDPゴシック" panose="020B0400000000000000" pitchFamily="50" charset="-128"/>
              </a:rPr>
              <a:t>大阪府内の下水道概要</a:t>
            </a:r>
            <a:endParaRPr lang="en-US" altLang="ja-JP" sz="1800" dirty="0" smtClean="0">
              <a:latin typeface="BIZ UDPゴシック" panose="020B0400000000000000" pitchFamily="50" charset="-128"/>
              <a:ea typeface="BIZ UDPゴシック" panose="020B0400000000000000" pitchFamily="50" charset="-128"/>
            </a:endParaRPr>
          </a:p>
          <a:p>
            <a:pPr algn="l"/>
            <a:endParaRPr lang="en-US" altLang="ja-JP" sz="1800" dirty="0">
              <a:latin typeface="BIZ UDPゴシック" panose="020B0400000000000000" pitchFamily="50" charset="-128"/>
              <a:ea typeface="BIZ UDPゴシック" panose="020B0400000000000000" pitchFamily="50" charset="-128"/>
            </a:endParaRPr>
          </a:p>
          <a:p>
            <a:pPr algn="l"/>
            <a:r>
              <a:rPr lang="ja-JP" altLang="en-US" sz="1800" dirty="0" smtClean="0">
                <a:latin typeface="BIZ UDPゴシック" panose="020B0400000000000000" pitchFamily="50" charset="-128"/>
                <a:ea typeface="BIZ UDPゴシック" panose="020B0400000000000000" pitchFamily="50" charset="-128"/>
              </a:rPr>
              <a:t>２．下水道事業の財源</a:t>
            </a:r>
            <a:endParaRPr lang="en-US" altLang="ja-JP" sz="1800" dirty="0" smtClean="0">
              <a:latin typeface="BIZ UDPゴシック" panose="020B0400000000000000" pitchFamily="50" charset="-128"/>
              <a:ea typeface="BIZ UDPゴシック" panose="020B0400000000000000" pitchFamily="50" charset="-128"/>
            </a:endParaRPr>
          </a:p>
          <a:p>
            <a:pPr algn="l"/>
            <a:endParaRPr lang="en-US" altLang="ja-JP" sz="1800" dirty="0">
              <a:latin typeface="BIZ UDPゴシック" panose="020B0400000000000000" pitchFamily="50" charset="-128"/>
              <a:ea typeface="BIZ UDPゴシック" panose="020B0400000000000000" pitchFamily="50" charset="-128"/>
            </a:endParaRPr>
          </a:p>
          <a:p>
            <a:pPr algn="l"/>
            <a:r>
              <a:rPr lang="ja-JP" altLang="en-US" sz="1800" dirty="0" smtClean="0">
                <a:latin typeface="BIZ UDPゴシック" panose="020B0400000000000000" pitchFamily="50" charset="-128"/>
                <a:ea typeface="BIZ UDPゴシック" panose="020B0400000000000000" pitchFamily="50" charset="-128"/>
              </a:rPr>
              <a:t>３．</a:t>
            </a:r>
            <a:r>
              <a:rPr lang="ja-JP" altLang="en-US" sz="1800" dirty="0">
                <a:latin typeface="BIZ UDPゴシック" panose="020B0400000000000000" pitchFamily="50" charset="-128"/>
                <a:ea typeface="BIZ UDPゴシック" panose="020B0400000000000000" pitchFamily="50" charset="-128"/>
              </a:rPr>
              <a:t>大阪</a:t>
            </a:r>
            <a:r>
              <a:rPr lang="ja-JP" altLang="en-US" sz="1800" dirty="0" smtClean="0">
                <a:latin typeface="BIZ UDPゴシック" panose="020B0400000000000000" pitchFamily="50" charset="-128"/>
                <a:ea typeface="BIZ UDPゴシック" panose="020B0400000000000000" pitchFamily="50" charset="-128"/>
              </a:rPr>
              <a:t>府内の下水道整備状況と公共用水域の改善</a:t>
            </a:r>
            <a:endParaRPr lang="en-US" altLang="ja-JP" sz="1800" dirty="0" smtClean="0">
              <a:latin typeface="BIZ UDPゴシック" panose="020B0400000000000000" pitchFamily="50" charset="-128"/>
              <a:ea typeface="BIZ UDPゴシック" panose="020B0400000000000000" pitchFamily="50" charset="-128"/>
            </a:endParaRPr>
          </a:p>
          <a:p>
            <a:pPr algn="l"/>
            <a:endParaRPr lang="en-US" altLang="ja-JP" sz="1800" dirty="0">
              <a:latin typeface="BIZ UDPゴシック" panose="020B0400000000000000" pitchFamily="50" charset="-128"/>
              <a:ea typeface="BIZ UDPゴシック" panose="020B0400000000000000" pitchFamily="50" charset="-128"/>
            </a:endParaRPr>
          </a:p>
          <a:p>
            <a:pPr algn="l"/>
            <a:r>
              <a:rPr lang="ja-JP" altLang="en-US" sz="1800" dirty="0" smtClean="0">
                <a:latin typeface="BIZ UDPゴシック" panose="020B0400000000000000" pitchFamily="50" charset="-128"/>
                <a:ea typeface="BIZ UDPゴシック" panose="020B0400000000000000" pitchFamily="50" charset="-128"/>
              </a:rPr>
              <a:t>４．浸水対策の推進</a:t>
            </a:r>
            <a:endParaRPr lang="en-US" altLang="ja-JP" sz="1800" dirty="0" smtClean="0">
              <a:latin typeface="BIZ UDPゴシック" panose="020B0400000000000000" pitchFamily="50" charset="-128"/>
              <a:ea typeface="BIZ UDPゴシック" panose="020B0400000000000000" pitchFamily="50" charset="-128"/>
            </a:endParaRPr>
          </a:p>
          <a:p>
            <a:pPr algn="l"/>
            <a:endParaRPr lang="en-US" altLang="ja-JP" sz="1800" dirty="0" smtClean="0">
              <a:latin typeface="BIZ UDPゴシック" panose="020B0400000000000000" pitchFamily="50" charset="-128"/>
              <a:ea typeface="BIZ UDPゴシック" panose="020B0400000000000000" pitchFamily="50" charset="-128"/>
            </a:endParaRPr>
          </a:p>
          <a:p>
            <a:pPr algn="l"/>
            <a:r>
              <a:rPr lang="ja-JP" altLang="en-US" sz="1800" dirty="0">
                <a:latin typeface="BIZ UDPゴシック" panose="020B0400000000000000" pitchFamily="50" charset="-128"/>
                <a:ea typeface="BIZ UDPゴシック" panose="020B0400000000000000" pitchFamily="50" charset="-128"/>
              </a:rPr>
              <a:t>５</a:t>
            </a:r>
            <a:r>
              <a:rPr lang="ja-JP" altLang="en-US" sz="1800" dirty="0" smtClean="0">
                <a:latin typeface="BIZ UDPゴシック" panose="020B0400000000000000" pitchFamily="50" charset="-128"/>
                <a:ea typeface="BIZ UDPゴシック" panose="020B0400000000000000" pitchFamily="50" charset="-128"/>
              </a:rPr>
              <a:t>．下水道事業の広域化・共同化計画</a:t>
            </a:r>
            <a:endParaRPr lang="en-US" altLang="ja-JP" sz="1800" dirty="0" smtClean="0">
              <a:latin typeface="BIZ UDPゴシック" panose="020B0400000000000000" pitchFamily="50" charset="-128"/>
              <a:ea typeface="BIZ UDPゴシック" panose="020B0400000000000000" pitchFamily="50" charset="-128"/>
            </a:endParaRPr>
          </a:p>
          <a:p>
            <a:pPr algn="l"/>
            <a:endParaRPr lang="en-US" altLang="ja-JP" sz="1800" dirty="0" smtClean="0">
              <a:latin typeface="BIZ UDPゴシック" panose="020B0400000000000000" pitchFamily="50" charset="-128"/>
              <a:ea typeface="BIZ UDPゴシック" panose="020B0400000000000000" pitchFamily="50" charset="-128"/>
            </a:endParaRPr>
          </a:p>
          <a:p>
            <a:pPr algn="l"/>
            <a:r>
              <a:rPr lang="ja-JP" altLang="en-US" sz="1800" dirty="0">
                <a:latin typeface="BIZ UDPゴシック" panose="020B0400000000000000" pitchFamily="50" charset="-128"/>
                <a:ea typeface="BIZ UDPゴシック" panose="020B0400000000000000" pitchFamily="50" charset="-128"/>
              </a:rPr>
              <a:t>６</a:t>
            </a:r>
            <a:r>
              <a:rPr lang="ja-JP" altLang="en-US" sz="1800" dirty="0" smtClean="0">
                <a:latin typeface="BIZ UDPゴシック" panose="020B0400000000000000" pitchFamily="50" charset="-128"/>
                <a:ea typeface="BIZ UDPゴシック" panose="020B0400000000000000" pitchFamily="50" charset="-128"/>
              </a:rPr>
              <a:t>．参考資料</a:t>
            </a:r>
            <a:endParaRPr lang="ja-JP" altLang="en-US" sz="1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95410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673" y="-298"/>
            <a:ext cx="9906000" cy="432000"/>
          </a:xfrm>
          <a:prstGeom prst="rect">
            <a:avLst/>
          </a:prstGeom>
          <a:solidFill>
            <a:srgbClr val="FFC000">
              <a:alpha val="60000"/>
            </a:srgb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丸ｺﾞｼｯｸM-PRO" panose="020F0600000000000000" pitchFamily="50" charset="-128"/>
                <a:ea typeface="HG丸ｺﾞｼｯｸM-PRO" panose="020F0600000000000000" pitchFamily="50" charset="-128"/>
              </a:rPr>
              <a:t>　</a:t>
            </a:r>
            <a:r>
              <a:rPr lang="en-US" altLang="ja-JP" sz="2400" dirty="0" smtClean="0">
                <a:latin typeface="HG丸ｺﾞｼｯｸM-PRO" panose="020F0600000000000000" pitchFamily="50" charset="-128"/>
                <a:ea typeface="HG丸ｺﾞｼｯｸM-PRO" panose="020F0600000000000000" pitchFamily="50" charset="-128"/>
              </a:rPr>
              <a:t>5.</a:t>
            </a:r>
            <a:r>
              <a:rPr lang="ja-JP" altLang="en-US" sz="2400">
                <a:latin typeface="BIZ UDPゴシック" panose="020B0400000000000000" pitchFamily="50" charset="-128"/>
                <a:ea typeface="BIZ UDPゴシック" panose="020B0400000000000000" pitchFamily="50" charset="-128"/>
              </a:rPr>
              <a:t>下水道事業の広域化</a:t>
            </a:r>
            <a:r>
              <a:rPr lang="ja-JP" altLang="en-US" sz="2400" dirty="0" smtClean="0">
                <a:latin typeface="BIZ UDPゴシック" panose="020B0400000000000000" pitchFamily="50" charset="-128"/>
                <a:ea typeface="BIZ UDPゴシック" panose="020B0400000000000000" pitchFamily="50" charset="-128"/>
              </a:rPr>
              <a:t>・共同化計画</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fld id="{1710D515-171E-4661-8845-CFDA0D82721D}" type="slidenum">
              <a:rPr kumimoji="1" lang="ja-JP" altLang="en-US" smtClean="0">
                <a:latin typeface="BIZ UDPゴシック" panose="020B0400000000000000" pitchFamily="50" charset="-128"/>
                <a:ea typeface="BIZ UDPゴシック" panose="020B0400000000000000" pitchFamily="50" charset="-128"/>
              </a:rPr>
              <a:t>10</a:t>
            </a:fld>
            <a:endParaRPr kumimoji="1" lang="ja-JP" altLang="en-US">
              <a:latin typeface="BIZ UDPゴシック" panose="020B0400000000000000" pitchFamily="50" charset="-128"/>
              <a:ea typeface="BIZ UDPゴシック" panose="020B0400000000000000" pitchFamily="50" charset="-128"/>
            </a:endParaRPr>
          </a:p>
        </p:txBody>
      </p:sp>
      <p:sp>
        <p:nvSpPr>
          <p:cNvPr id="7" name="正方形/長方形 6"/>
          <p:cNvSpPr/>
          <p:nvPr/>
        </p:nvSpPr>
        <p:spPr>
          <a:xfrm>
            <a:off x="-2673" y="509005"/>
            <a:ext cx="2807995" cy="329184"/>
          </a:xfrm>
          <a:prstGeom prst="rect">
            <a:avLst/>
          </a:prstGeom>
        </p:spPr>
        <p:style>
          <a:lnRef idx="1">
            <a:schemeClr val="accent1"/>
          </a:lnRef>
          <a:fillRef idx="2">
            <a:schemeClr val="accent1"/>
          </a:fillRef>
          <a:effectRef idx="1">
            <a:schemeClr val="accent1"/>
          </a:effectRef>
          <a:fontRef idx="minor">
            <a:schemeClr val="dk1"/>
          </a:fontRef>
        </p:style>
        <p:txBody>
          <a:bodyPr wrap="none" lIns="72000" tIns="36000" rIns="72000" bIns="36000" rtlCol="0" anchor="ctr">
            <a:spAutoFit/>
          </a:bodyPr>
          <a:lstStyle/>
          <a:p>
            <a:pPr algn="ctr">
              <a:lnSpc>
                <a:spcPts val="2000"/>
              </a:lnSpc>
            </a:pPr>
            <a:r>
              <a:rPr lang="ja-JP" altLang="en-US" sz="1600" dirty="0" smtClean="0">
                <a:latin typeface="BIZ UDPゴシック" panose="020B0400000000000000" pitchFamily="50" charset="-128"/>
                <a:ea typeface="BIZ UDPゴシック" panose="020B0400000000000000" pitchFamily="50" charset="-128"/>
              </a:rPr>
              <a:t>府内市町村の課題への対応策</a:t>
            </a:r>
            <a:endParaRPr kumimoji="1" lang="ja-JP" altLang="en-US" sz="1600" dirty="0">
              <a:latin typeface="BIZ UDPゴシック" panose="020B0400000000000000" pitchFamily="50" charset="-128"/>
              <a:ea typeface="BIZ UDPゴシック" panose="020B0400000000000000"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1230813955"/>
              </p:ext>
            </p:extLst>
          </p:nvPr>
        </p:nvGraphicFramePr>
        <p:xfrm>
          <a:off x="351339" y="2157840"/>
          <a:ext cx="9197975" cy="3922740"/>
        </p:xfrm>
        <a:graphic>
          <a:graphicData uri="http://schemas.openxmlformats.org/drawingml/2006/table">
            <a:tbl>
              <a:tblPr firstRow="1" bandRow="1">
                <a:tableStyleId>{5C22544A-7EE6-4342-B048-85BDC9FD1C3A}</a:tableStyleId>
              </a:tblPr>
              <a:tblGrid>
                <a:gridCol w="2538337">
                  <a:extLst>
                    <a:ext uri="{9D8B030D-6E8A-4147-A177-3AD203B41FA5}">
                      <a16:colId xmlns:a16="http://schemas.microsoft.com/office/drawing/2014/main" val="1063420970"/>
                    </a:ext>
                  </a:extLst>
                </a:gridCol>
                <a:gridCol w="4559455">
                  <a:extLst>
                    <a:ext uri="{9D8B030D-6E8A-4147-A177-3AD203B41FA5}">
                      <a16:colId xmlns:a16="http://schemas.microsoft.com/office/drawing/2014/main" val="2915293122"/>
                    </a:ext>
                  </a:extLst>
                </a:gridCol>
                <a:gridCol w="2100183">
                  <a:extLst>
                    <a:ext uri="{9D8B030D-6E8A-4147-A177-3AD203B41FA5}">
                      <a16:colId xmlns:a16="http://schemas.microsoft.com/office/drawing/2014/main" val="2867667460"/>
                    </a:ext>
                  </a:extLst>
                </a:gridCol>
              </a:tblGrid>
              <a:tr h="430740">
                <a:tc>
                  <a:txBody>
                    <a:bodyPr/>
                    <a:lstStyle/>
                    <a:p>
                      <a:pPr algn="ctr"/>
                      <a:r>
                        <a:rPr kumimoji="1" lang="ja-JP" altLang="en-US" sz="1200" b="1" i="0" dirty="0" smtClean="0">
                          <a:latin typeface="BIZ UDPゴシック" panose="020B0400000000000000" pitchFamily="50" charset="-128"/>
                          <a:ea typeface="BIZ UDPゴシック" panose="020B0400000000000000" pitchFamily="50" charset="-128"/>
                        </a:rPr>
                        <a:t>持続性確保の実現手法</a:t>
                      </a:r>
                      <a:endParaRPr kumimoji="1" lang="ja-JP" altLang="en-US" sz="1200" b="1" i="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200" b="1" i="0" dirty="0" smtClean="0">
                          <a:latin typeface="BIZ UDPゴシック" panose="020B0400000000000000" pitchFamily="50" charset="-128"/>
                          <a:ea typeface="BIZ UDPゴシック" panose="020B0400000000000000" pitchFamily="50" charset="-128"/>
                        </a:rPr>
                        <a:t>具体的なメニュー例</a:t>
                      </a:r>
                      <a:endParaRPr kumimoji="1" lang="ja-JP" altLang="en-US" sz="1200" b="1" i="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200" b="1" i="0" dirty="0" smtClean="0">
                          <a:latin typeface="BIZ UDPゴシック" panose="020B0400000000000000" pitchFamily="50" charset="-128"/>
                          <a:ea typeface="BIZ UDPゴシック" panose="020B0400000000000000" pitchFamily="50" charset="-128"/>
                        </a:rPr>
                        <a:t>事例</a:t>
                      </a:r>
                      <a:endParaRPr kumimoji="1" lang="ja-JP" altLang="en-US" sz="1200" b="1" i="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254142595"/>
                  </a:ext>
                </a:extLst>
              </a:tr>
              <a:tr h="878835">
                <a:tc>
                  <a:txBody>
                    <a:bodyPr/>
                    <a:lstStyle/>
                    <a:p>
                      <a:r>
                        <a:rPr kumimoji="1" lang="ja-JP" altLang="en-US" sz="1200" b="1" i="0" dirty="0" smtClean="0">
                          <a:latin typeface="BIZ UDPゴシック" panose="020B0400000000000000" pitchFamily="50" charset="-128"/>
                          <a:ea typeface="BIZ UDPゴシック" panose="020B0400000000000000" pitchFamily="50" charset="-128"/>
                        </a:rPr>
                        <a:t>①中核都市等を中心とした事務の共同化</a:t>
                      </a:r>
                      <a:endParaRPr kumimoji="1" lang="ja-JP" altLang="en-US" sz="1200" b="1" i="0" dirty="0">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1200" b="1" i="0" dirty="0" smtClean="0">
                          <a:latin typeface="BIZ UDPゴシック" panose="020B0400000000000000" pitchFamily="50" charset="-128"/>
                          <a:ea typeface="BIZ UDPゴシック" panose="020B0400000000000000" pitchFamily="50" charset="-128"/>
                        </a:rPr>
                        <a:t>管</a:t>
                      </a:r>
                      <a:r>
                        <a:rPr kumimoji="1" lang="ja-JP" altLang="en-US" sz="1200" b="1" i="0" dirty="0" err="1" smtClean="0">
                          <a:latin typeface="BIZ UDPゴシック" panose="020B0400000000000000" pitchFamily="50" charset="-128"/>
                          <a:ea typeface="BIZ UDPゴシック" panose="020B0400000000000000" pitchFamily="50" charset="-128"/>
                        </a:rPr>
                        <a:t>きょ</a:t>
                      </a:r>
                      <a:r>
                        <a:rPr kumimoji="1" lang="ja-JP" altLang="en-US" sz="1200" b="1" i="0" dirty="0" smtClean="0">
                          <a:latin typeface="BIZ UDPゴシック" panose="020B0400000000000000" pitchFamily="50" charset="-128"/>
                          <a:ea typeface="BIZ UDPゴシック" panose="020B0400000000000000" pitchFamily="50" charset="-128"/>
                        </a:rPr>
                        <a:t>維持管理の共同化</a:t>
                      </a:r>
                      <a:endParaRPr kumimoji="1" lang="en-US" altLang="ja-JP" sz="1200" b="1" i="0" dirty="0" smtClean="0">
                        <a:latin typeface="BIZ UDPゴシック" panose="020B0400000000000000" pitchFamily="50" charset="-128"/>
                        <a:ea typeface="BIZ UDPゴシック" panose="020B0400000000000000" pitchFamily="50" charset="-128"/>
                      </a:endParaRPr>
                    </a:p>
                    <a:p>
                      <a:r>
                        <a:rPr kumimoji="1" lang="ja-JP" altLang="en-US" sz="1200" b="1" i="0" dirty="0" smtClean="0">
                          <a:latin typeface="BIZ UDPゴシック" panose="020B0400000000000000" pitchFamily="50" charset="-128"/>
                          <a:ea typeface="BIZ UDPゴシック" panose="020B0400000000000000" pitchFamily="50" charset="-128"/>
                        </a:rPr>
                        <a:t>下水道台帳の共同化</a:t>
                      </a:r>
                      <a:endParaRPr kumimoji="1" lang="en-US" altLang="ja-JP" sz="1200" b="1" i="0" dirty="0" smtClean="0">
                        <a:latin typeface="BIZ UDPゴシック" panose="020B0400000000000000" pitchFamily="50" charset="-128"/>
                        <a:ea typeface="BIZ UDPゴシック" panose="020B0400000000000000" pitchFamily="50" charset="-128"/>
                      </a:endParaRPr>
                    </a:p>
                    <a:p>
                      <a:r>
                        <a:rPr kumimoji="1" lang="ja-JP" altLang="en-US" sz="1200" b="1" i="0" dirty="0" smtClean="0">
                          <a:latin typeface="BIZ UDPゴシック" panose="020B0400000000000000" pitchFamily="50" charset="-128"/>
                          <a:ea typeface="BIZ UDPゴシック" panose="020B0400000000000000" pitchFamily="50" charset="-128"/>
                        </a:rPr>
                        <a:t>指定業者登録の共同化　　等</a:t>
                      </a:r>
                      <a:endParaRPr kumimoji="1" lang="ja-JP" altLang="en-US" sz="1200" b="1" i="0" dirty="0">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1200" b="1" i="0" dirty="0" smtClean="0">
                          <a:latin typeface="BIZ UDPゴシック" panose="020B0400000000000000" pitchFamily="50" charset="-128"/>
                          <a:ea typeface="BIZ UDPゴシック" panose="020B0400000000000000" pitchFamily="50" charset="-128"/>
                        </a:rPr>
                        <a:t>南河内４市町村における下水道事務の共同化</a:t>
                      </a:r>
                      <a:endParaRPr kumimoji="1" lang="ja-JP" altLang="en-US" sz="1200" b="1" i="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715373803"/>
                  </a:ext>
                </a:extLst>
              </a:tr>
              <a:tr h="892151">
                <a:tc>
                  <a:txBody>
                    <a:bodyPr/>
                    <a:lstStyle/>
                    <a:p>
                      <a:r>
                        <a:rPr kumimoji="1" lang="ja-JP" altLang="en-US" sz="1200" b="1" i="0" dirty="0" smtClean="0">
                          <a:latin typeface="BIZ UDPゴシック" panose="020B0400000000000000" pitchFamily="50" charset="-128"/>
                          <a:ea typeface="BIZ UDPゴシック" panose="020B0400000000000000" pitchFamily="50" charset="-128"/>
                        </a:rPr>
                        <a:t>②複数市町村による事務の発注</a:t>
                      </a:r>
                      <a:endParaRPr kumimoji="1" lang="ja-JP" altLang="en-US" sz="1200" b="1" i="0" dirty="0">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1200" b="1" i="0" dirty="0" smtClean="0">
                          <a:latin typeface="BIZ UDPゴシック" panose="020B0400000000000000" pitchFamily="50" charset="-128"/>
                          <a:ea typeface="BIZ UDPゴシック" panose="020B0400000000000000" pitchFamily="50" charset="-128"/>
                        </a:rPr>
                        <a:t>共通事務の共同発注</a:t>
                      </a:r>
                      <a:endParaRPr kumimoji="1" lang="ja-JP" altLang="en-US" sz="1200" b="1" i="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200" b="1" i="0" dirty="0" smtClean="0">
                          <a:solidFill>
                            <a:schemeClr val="tx1"/>
                          </a:solidFill>
                          <a:latin typeface="BIZ UDPゴシック" panose="020B0400000000000000" pitchFamily="50" charset="-128"/>
                          <a:ea typeface="BIZ UDPゴシック" panose="020B0400000000000000" pitchFamily="50" charset="-128"/>
                        </a:rPr>
                        <a:t>事業場排水規制業務</a:t>
                      </a:r>
                      <a:endParaRPr kumimoji="1" lang="en-US" altLang="ja-JP" sz="1200" b="1" i="0" dirty="0" smtClean="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b="1" i="0" dirty="0" smtClean="0">
                          <a:solidFill>
                            <a:schemeClr val="tx1"/>
                          </a:solidFill>
                          <a:latin typeface="BIZ UDPゴシック" panose="020B0400000000000000" pitchFamily="50" charset="-128"/>
                          <a:ea typeface="BIZ UDPゴシック" panose="020B0400000000000000" pitchFamily="50" charset="-128"/>
                        </a:rPr>
                        <a:t>の共同発注</a:t>
                      </a:r>
                      <a:endParaRPr kumimoji="1" lang="en-US" altLang="ja-JP" sz="1200" b="1" i="0" dirty="0" smtClean="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b="1" i="0" dirty="0" smtClean="0">
                          <a:solidFill>
                            <a:schemeClr val="tx1"/>
                          </a:solidFill>
                          <a:latin typeface="BIZ UDPゴシック" panose="020B0400000000000000" pitchFamily="50" charset="-128"/>
                          <a:ea typeface="BIZ UDPゴシック" panose="020B0400000000000000" pitchFamily="50" charset="-128"/>
                        </a:rPr>
                        <a:t>（検討中）</a:t>
                      </a:r>
                      <a:endParaRPr kumimoji="1" lang="ja-JP" altLang="en-US" sz="1200" b="1" i="0" dirty="0">
                        <a:solidFill>
                          <a:schemeClr val="tx1"/>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844500281"/>
                  </a:ext>
                </a:extLst>
              </a:tr>
              <a:tr h="972045">
                <a:tc>
                  <a:txBody>
                    <a:bodyPr/>
                    <a:lstStyle/>
                    <a:p>
                      <a:r>
                        <a:rPr kumimoji="1" lang="ja-JP" altLang="en-US" sz="1200" b="1" i="0" dirty="0" smtClean="0">
                          <a:latin typeface="BIZ UDPゴシック" panose="020B0400000000000000" pitchFamily="50" charset="-128"/>
                          <a:ea typeface="BIZ UDPゴシック" panose="020B0400000000000000" pitchFamily="50" charset="-128"/>
                        </a:rPr>
                        <a:t>③補完者を活用した事務の持続性確保</a:t>
                      </a:r>
                      <a:endParaRPr kumimoji="1" lang="ja-JP" altLang="en-US" sz="1200" b="1" i="0" dirty="0">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1200" b="1" i="0" dirty="0" smtClean="0">
                          <a:solidFill>
                            <a:schemeClr val="tx1"/>
                          </a:solidFill>
                          <a:latin typeface="BIZ UDPゴシック" panose="020B0400000000000000" pitchFamily="50" charset="-128"/>
                          <a:ea typeface="BIZ UDPゴシック" panose="020B0400000000000000" pitchFamily="50" charset="-128"/>
                        </a:rPr>
                        <a:t>建設工事の地方共同法人日本下水道事業団への委託</a:t>
                      </a:r>
                      <a:endParaRPr kumimoji="1" lang="en-US" altLang="ja-JP" sz="1200" b="1" i="0" dirty="0" smtClean="0">
                        <a:solidFill>
                          <a:schemeClr val="tx1"/>
                        </a:solidFill>
                        <a:latin typeface="BIZ UDPゴシック" panose="020B0400000000000000" pitchFamily="50" charset="-128"/>
                        <a:ea typeface="BIZ UDPゴシック" panose="020B0400000000000000" pitchFamily="50" charset="-128"/>
                      </a:endParaRPr>
                    </a:p>
                    <a:p>
                      <a:r>
                        <a:rPr kumimoji="1" lang="zh-TW" altLang="en-US" sz="1200" b="1" i="0" dirty="0" smtClean="0">
                          <a:solidFill>
                            <a:schemeClr val="tx1"/>
                          </a:solidFill>
                          <a:latin typeface="BIZ UDPゴシック" panose="020B0400000000000000" pitchFamily="50" charset="-128"/>
                          <a:ea typeface="BIZ UDPゴシック" panose="020B0400000000000000" pitchFamily="50" charset="-128"/>
                        </a:rPr>
                        <a:t>事業場排水規制業務等</a:t>
                      </a:r>
                      <a:r>
                        <a:rPr kumimoji="1" lang="ja-JP" altLang="en-US" sz="1200" b="1" i="0" dirty="0" smtClean="0">
                          <a:solidFill>
                            <a:schemeClr val="tx1"/>
                          </a:solidFill>
                          <a:latin typeface="BIZ UDPゴシック" panose="020B0400000000000000" pitchFamily="50" charset="-128"/>
                          <a:ea typeface="BIZ UDPゴシック" panose="020B0400000000000000" pitchFamily="50" charset="-128"/>
                        </a:rPr>
                        <a:t>の一般財団法人都市技術センター</a:t>
                      </a:r>
                      <a:endParaRPr kumimoji="1" lang="en-US" altLang="ja-JP" sz="1200" b="1" i="0" dirty="0" smtClean="0">
                        <a:solidFill>
                          <a:schemeClr val="tx1"/>
                        </a:solidFill>
                        <a:latin typeface="BIZ UDPゴシック" panose="020B0400000000000000" pitchFamily="50" charset="-128"/>
                        <a:ea typeface="BIZ UDPゴシック" panose="020B0400000000000000" pitchFamily="50" charset="-128"/>
                      </a:endParaRPr>
                    </a:p>
                    <a:p>
                      <a:r>
                        <a:rPr kumimoji="1" lang="ja-JP" altLang="en-US" sz="1200" b="1" i="0" dirty="0" err="1" smtClean="0">
                          <a:solidFill>
                            <a:schemeClr val="tx1"/>
                          </a:solidFill>
                          <a:latin typeface="BIZ UDPゴシック" panose="020B0400000000000000" pitchFamily="50" charset="-128"/>
                          <a:ea typeface="BIZ UDPゴシック" panose="020B0400000000000000" pitchFamily="50" charset="-128"/>
                        </a:rPr>
                        <a:t>への</a:t>
                      </a:r>
                      <a:r>
                        <a:rPr kumimoji="1" lang="ja-JP" altLang="en-US" sz="1200" b="1" i="0" dirty="0" smtClean="0">
                          <a:solidFill>
                            <a:schemeClr val="tx1"/>
                          </a:solidFill>
                          <a:latin typeface="BIZ UDPゴシック" panose="020B0400000000000000" pitchFamily="50" charset="-128"/>
                          <a:ea typeface="BIZ UDPゴシック" panose="020B0400000000000000" pitchFamily="50" charset="-128"/>
                        </a:rPr>
                        <a:t>委託</a:t>
                      </a:r>
                      <a:endParaRPr kumimoji="1" lang="en-US" altLang="ja-JP" sz="1200" b="1" i="0" dirty="0" smtClean="0">
                        <a:solidFill>
                          <a:schemeClr val="tx1"/>
                        </a:solidFill>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1200" b="1" i="0" dirty="0" smtClean="0">
                          <a:solidFill>
                            <a:schemeClr val="tx1"/>
                          </a:solidFill>
                          <a:latin typeface="BIZ UDPゴシック" panose="020B0400000000000000" pitchFamily="50" charset="-128"/>
                          <a:ea typeface="BIZ UDPゴシック" panose="020B0400000000000000" pitchFamily="50" charset="-128"/>
                        </a:rPr>
                        <a:t>府内で多数の市町村が活用</a:t>
                      </a:r>
                      <a:endParaRPr kumimoji="1" lang="ja-JP" altLang="en-US" sz="1200" b="1" i="0" dirty="0">
                        <a:solidFill>
                          <a:schemeClr val="tx1"/>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821360738"/>
                  </a:ext>
                </a:extLst>
              </a:tr>
              <a:tr h="748969">
                <a:tc>
                  <a:txBody>
                    <a:bodyPr/>
                    <a:lstStyle/>
                    <a:p>
                      <a:r>
                        <a:rPr kumimoji="1" lang="ja-JP" altLang="en-US" sz="1200" b="1" i="0" dirty="0" smtClean="0">
                          <a:latin typeface="BIZ UDPゴシック" panose="020B0400000000000000" pitchFamily="50" charset="-128"/>
                          <a:ea typeface="BIZ UDPゴシック" panose="020B0400000000000000" pitchFamily="50" charset="-128"/>
                        </a:rPr>
                        <a:t>④複数業務の包括的発注</a:t>
                      </a:r>
                      <a:endParaRPr kumimoji="1" lang="ja-JP" altLang="en-US" sz="1200" b="1" i="0" dirty="0">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1200" b="1" i="0" dirty="0" smtClean="0">
                          <a:latin typeface="BIZ UDPゴシック" panose="020B0400000000000000" pitchFamily="50" charset="-128"/>
                          <a:ea typeface="BIZ UDPゴシック" panose="020B0400000000000000" pitchFamily="50" charset="-128"/>
                        </a:rPr>
                        <a:t>下水道施設に関する包括管理委託</a:t>
                      </a:r>
                      <a:endParaRPr kumimoji="1" lang="ja-JP" altLang="en-US" sz="1200" b="1" i="0" dirty="0">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1200" b="1" i="0" dirty="0" smtClean="0">
                          <a:latin typeface="BIZ UDPゴシック" panose="020B0400000000000000" pitchFamily="50" charset="-128"/>
                          <a:ea typeface="BIZ UDPゴシック" panose="020B0400000000000000" pitchFamily="50" charset="-128"/>
                        </a:rPr>
                        <a:t>大阪市、堺市、河内長野市、大阪狭山市、交野市、</a:t>
                      </a:r>
                      <a:endParaRPr kumimoji="1" lang="en-US" altLang="ja-JP" sz="1200" b="1" i="0" dirty="0" smtClean="0">
                        <a:latin typeface="BIZ UDPゴシック" panose="020B0400000000000000" pitchFamily="50" charset="-128"/>
                        <a:ea typeface="BIZ UDPゴシック" panose="020B0400000000000000" pitchFamily="50" charset="-128"/>
                      </a:endParaRPr>
                    </a:p>
                    <a:p>
                      <a:r>
                        <a:rPr kumimoji="1" lang="ja-JP" altLang="en-US" sz="1200" b="1" i="0" dirty="0" smtClean="0">
                          <a:latin typeface="BIZ UDPゴシック" panose="020B0400000000000000" pitchFamily="50" charset="-128"/>
                          <a:ea typeface="BIZ UDPゴシック" panose="020B0400000000000000" pitchFamily="50" charset="-128"/>
                        </a:rPr>
                        <a:t>吹田市　　　　　　　　　　　等</a:t>
                      </a:r>
                      <a:endParaRPr kumimoji="1" lang="ja-JP" altLang="en-US" sz="1200" b="1" i="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937128525"/>
                  </a:ext>
                </a:extLst>
              </a:tr>
            </a:tbl>
          </a:graphicData>
        </a:graphic>
      </p:graphicFrame>
      <p:sp>
        <p:nvSpPr>
          <p:cNvPr id="14" name="正方形/長方形 13"/>
          <p:cNvSpPr/>
          <p:nvPr/>
        </p:nvSpPr>
        <p:spPr>
          <a:xfrm>
            <a:off x="319210" y="825114"/>
            <a:ext cx="9239126" cy="83766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72000" tIns="36000" rIns="72000" bIns="36000" rtlCol="0" anchor="ctr"/>
          <a:lstStyle/>
          <a:p>
            <a:pPr>
              <a:lnSpc>
                <a:spcPct val="150000"/>
              </a:lnSpc>
            </a:pPr>
            <a:r>
              <a:rPr lang="ja-JP" altLang="en-US" sz="1400" dirty="0">
                <a:solidFill>
                  <a:schemeClr val="tx1"/>
                </a:solidFill>
                <a:latin typeface="BIZ UDPゴシック" panose="020B0400000000000000" pitchFamily="50" charset="-128"/>
                <a:ea typeface="BIZ UDPゴシック" panose="020B0400000000000000" pitchFamily="50" charset="-128"/>
              </a:rPr>
              <a:t>　</a:t>
            </a:r>
            <a:r>
              <a:rPr lang="ja-JP" altLang="en-US" sz="1400" dirty="0" smtClean="0">
                <a:solidFill>
                  <a:schemeClr val="tx1"/>
                </a:solidFill>
                <a:latin typeface="BIZ UDPゴシック" panose="020B0400000000000000" pitchFamily="50" charset="-128"/>
                <a:ea typeface="BIZ UDPゴシック" panose="020B0400000000000000" pitchFamily="50" charset="-128"/>
              </a:rPr>
              <a:t>大阪府では、</a:t>
            </a:r>
            <a:r>
              <a:rPr lang="ja-JP" altLang="en-US" sz="1400" dirty="0">
                <a:solidFill>
                  <a:schemeClr val="tx1"/>
                </a:solidFill>
                <a:latin typeface="BIZ UDPゴシック" panose="020B0400000000000000" pitchFamily="50" charset="-128"/>
                <a:ea typeface="BIZ UDPゴシック" panose="020B0400000000000000" pitchFamily="50" charset="-128"/>
              </a:rPr>
              <a:t>市町村間の連携だけでなく</a:t>
            </a:r>
            <a:r>
              <a:rPr lang="ja-JP" altLang="en-US" sz="1400" dirty="0" smtClean="0">
                <a:solidFill>
                  <a:schemeClr val="tx1"/>
                </a:solidFill>
                <a:latin typeface="BIZ UDPゴシック" panose="020B0400000000000000" pitchFamily="50" charset="-128"/>
                <a:ea typeface="BIZ UDPゴシック" panose="020B0400000000000000" pitchFamily="50" charset="-128"/>
              </a:rPr>
              <a:t>、公的</a:t>
            </a:r>
            <a:r>
              <a:rPr lang="ja-JP" altLang="en-US" sz="1400" dirty="0">
                <a:solidFill>
                  <a:schemeClr val="tx1"/>
                </a:solidFill>
                <a:latin typeface="BIZ UDPゴシック" panose="020B0400000000000000" pitchFamily="50" charset="-128"/>
                <a:ea typeface="BIZ UDPゴシック" panose="020B0400000000000000" pitchFamily="50" charset="-128"/>
              </a:rPr>
              <a:t>機関等の活用や複数業務の包括的民間委託についても事業持続性確保の実現方法と捉え、幅広いメニューについて検討を</a:t>
            </a:r>
            <a:r>
              <a:rPr lang="ja-JP" altLang="en-US" sz="1400" dirty="0" smtClean="0">
                <a:solidFill>
                  <a:schemeClr val="tx1"/>
                </a:solidFill>
                <a:latin typeface="BIZ UDPゴシック" panose="020B0400000000000000" pitchFamily="50" charset="-128"/>
                <a:ea typeface="BIZ UDPゴシック" panose="020B0400000000000000" pitchFamily="50" charset="-128"/>
              </a:rPr>
              <a:t>進めています。</a:t>
            </a:r>
            <a:endParaRPr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10" name="正方形/長方形 9"/>
          <p:cNvSpPr/>
          <p:nvPr/>
        </p:nvSpPr>
        <p:spPr>
          <a:xfrm>
            <a:off x="3193791" y="1752134"/>
            <a:ext cx="3489965" cy="36891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72000" tIns="36000" rIns="72000" bIns="36000" rtlCol="0" anchor="ctr"/>
          <a:lstStyle/>
          <a:p>
            <a:pPr algn="ctr">
              <a:lnSpc>
                <a:spcPct val="150000"/>
              </a:lnSpc>
            </a:pPr>
            <a:r>
              <a:rPr lang="ja-JP" altLang="en-US" sz="1400" dirty="0" smtClean="0">
                <a:solidFill>
                  <a:schemeClr val="tx1"/>
                </a:solidFill>
                <a:latin typeface="BIZ UDPゴシック" panose="020B0400000000000000" pitchFamily="50" charset="-128"/>
                <a:ea typeface="BIZ UDPゴシック" panose="020B0400000000000000" pitchFamily="50" charset="-128"/>
              </a:rPr>
              <a:t>さまざまな事業持続性確保の実現手法</a:t>
            </a:r>
            <a:endParaRPr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62916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673" y="-298"/>
            <a:ext cx="9906000" cy="432000"/>
          </a:xfrm>
          <a:prstGeom prst="rect">
            <a:avLst/>
          </a:prstGeom>
          <a:solidFill>
            <a:srgbClr val="FFC000">
              <a:alpha val="60000"/>
            </a:srgb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丸ｺﾞｼｯｸM-PRO" panose="020F0600000000000000" pitchFamily="50" charset="-128"/>
                <a:ea typeface="HG丸ｺﾞｼｯｸM-PRO" panose="020F0600000000000000" pitchFamily="50" charset="-128"/>
              </a:rPr>
              <a:t>　</a:t>
            </a:r>
            <a:r>
              <a:rPr lang="en-US" altLang="ja-JP" sz="2400" dirty="0" smtClean="0">
                <a:latin typeface="HG丸ｺﾞｼｯｸM-PRO" panose="020F0600000000000000" pitchFamily="50" charset="-128"/>
                <a:ea typeface="HG丸ｺﾞｼｯｸM-PRO" panose="020F0600000000000000" pitchFamily="50" charset="-128"/>
              </a:rPr>
              <a:t>6.</a:t>
            </a:r>
            <a:r>
              <a:rPr lang="ja-JP" altLang="en-US" sz="2400" dirty="0" smtClean="0">
                <a:latin typeface="BIZ UDPゴシック" panose="020B0400000000000000" pitchFamily="50" charset="-128"/>
                <a:ea typeface="BIZ UDPゴシック" panose="020B0400000000000000" pitchFamily="50" charset="-128"/>
              </a:rPr>
              <a:t>参考資料</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a:xfrm>
            <a:off x="7009761" y="6459803"/>
            <a:ext cx="2228850" cy="365125"/>
          </a:xfrm>
        </p:spPr>
        <p:txBody>
          <a:bodyPr/>
          <a:lstStyle/>
          <a:p>
            <a:fld id="{1710D515-171E-4661-8845-CFDA0D82721D}" type="slidenum">
              <a:rPr kumimoji="1" lang="ja-JP" altLang="en-US" smtClean="0">
                <a:latin typeface="BIZ UDPゴシック" panose="020B0400000000000000" pitchFamily="50" charset="-128"/>
                <a:ea typeface="BIZ UDPゴシック" panose="020B0400000000000000" pitchFamily="50" charset="-128"/>
              </a:rPr>
              <a:t>11</a:t>
            </a:fld>
            <a:endParaRPr kumimoji="1" lang="ja-JP" altLang="en-US">
              <a:latin typeface="BIZ UDPゴシック" panose="020B0400000000000000" pitchFamily="50" charset="-128"/>
              <a:ea typeface="BIZ UDPゴシック" panose="020B0400000000000000" pitchFamily="50" charset="-128"/>
            </a:endParaRPr>
          </a:p>
        </p:txBody>
      </p:sp>
      <p:grpSp>
        <p:nvGrpSpPr>
          <p:cNvPr id="20" name="グループ化 19"/>
          <p:cNvGrpSpPr/>
          <p:nvPr/>
        </p:nvGrpSpPr>
        <p:grpSpPr>
          <a:xfrm>
            <a:off x="160230" y="478678"/>
            <a:ext cx="3085246" cy="504000"/>
            <a:chOff x="0" y="2293943"/>
            <a:chExt cx="2765472" cy="1068480"/>
          </a:xfrm>
        </p:grpSpPr>
        <p:sp>
          <p:nvSpPr>
            <p:cNvPr id="21" name="角丸四角形 20"/>
            <p:cNvSpPr/>
            <p:nvPr/>
          </p:nvSpPr>
          <p:spPr>
            <a:xfrm>
              <a:off x="0" y="2293943"/>
              <a:ext cx="2765472" cy="1068480"/>
            </a:xfrm>
            <a:prstGeom prst="roundRect">
              <a:avLst/>
            </a:prstGeom>
          </p:spPr>
          <p:style>
            <a:lnRef idx="0">
              <a:schemeClr val="lt1">
                <a:hueOff val="0"/>
                <a:satOff val="0"/>
                <a:lumOff val="0"/>
                <a:alphaOff val="0"/>
              </a:schemeClr>
            </a:lnRef>
            <a:fillRef idx="1003">
              <a:schemeClr val="lt2"/>
            </a:fillRef>
            <a:effectRef idx="3">
              <a:schemeClr val="accent5">
                <a:hueOff val="-4902230"/>
                <a:satOff val="-6819"/>
                <a:lumOff val="-2615"/>
                <a:alphaOff val="0"/>
              </a:schemeClr>
            </a:effectRef>
            <a:fontRef idx="minor">
              <a:schemeClr val="lt1"/>
            </a:fontRef>
          </p:style>
        </p:sp>
        <p:sp>
          <p:nvSpPr>
            <p:cNvPr id="22" name="角丸四角形 4"/>
            <p:cNvSpPr txBox="1"/>
            <p:nvPr/>
          </p:nvSpPr>
          <p:spPr>
            <a:xfrm>
              <a:off x="0" y="2510126"/>
              <a:ext cx="2602797" cy="763200"/>
            </a:xfrm>
            <a:prstGeom prst="rect">
              <a:avLst/>
            </a:prstGeom>
          </p:spPr>
          <p:style>
            <a:lnRef idx="0">
              <a:scrgbClr r="0" g="0" b="0"/>
            </a:lnRef>
            <a:fillRef idx="1003">
              <a:schemeClr val="lt2"/>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defTabSz="622300">
                <a:lnSpc>
                  <a:spcPct val="90000"/>
                </a:lnSpc>
                <a:spcBef>
                  <a:spcPct val="0"/>
                </a:spcBef>
                <a:spcAft>
                  <a:spcPct val="35000"/>
                </a:spcAft>
              </a:pPr>
              <a:r>
                <a:rPr lang="ja-JP" altLang="en-US" sz="2000" b="1" dirty="0" smtClean="0">
                  <a:solidFill>
                    <a:schemeClr val="tx1"/>
                  </a:solidFill>
                  <a:latin typeface="BIZ UDPゴシック" panose="020B0400000000000000" pitchFamily="50" charset="-128"/>
                  <a:ea typeface="BIZ UDPゴシック" panose="020B0400000000000000" pitchFamily="50" charset="-128"/>
                </a:rPr>
                <a:t>さまざ</a:t>
              </a:r>
              <a:r>
                <a:rPr lang="ja-JP" altLang="en-US" sz="2000" b="1" dirty="0">
                  <a:solidFill>
                    <a:schemeClr val="tx1"/>
                  </a:solidFill>
                  <a:latin typeface="BIZ UDPゴシック" panose="020B0400000000000000" pitchFamily="50" charset="-128"/>
                  <a:ea typeface="BIZ UDPゴシック" panose="020B0400000000000000" pitchFamily="50" charset="-128"/>
                </a:rPr>
                <a:t>ま</a:t>
              </a:r>
              <a:r>
                <a:rPr lang="ja-JP" altLang="en-US" sz="2000" b="1" dirty="0" smtClean="0">
                  <a:solidFill>
                    <a:schemeClr val="tx1"/>
                  </a:solidFill>
                  <a:latin typeface="BIZ UDPゴシック" panose="020B0400000000000000" pitchFamily="50" charset="-128"/>
                  <a:ea typeface="BIZ UDPゴシック" panose="020B0400000000000000" pitchFamily="50" charset="-128"/>
                </a:rPr>
                <a:t>な連携のかたち</a:t>
              </a:r>
              <a:endParaRPr lang="ja-JP" altLang="en-US" sz="2000" b="1" dirty="0">
                <a:solidFill>
                  <a:schemeClr val="tx1"/>
                </a:solidFill>
                <a:latin typeface="BIZ UDPゴシック" panose="020B0400000000000000" pitchFamily="50" charset="-128"/>
                <a:ea typeface="BIZ UDPゴシック" panose="020B0400000000000000" pitchFamily="50" charset="-128"/>
              </a:endParaRPr>
            </a:p>
          </p:txBody>
        </p:sp>
      </p:grpSp>
      <p:graphicFrame>
        <p:nvGraphicFramePr>
          <p:cNvPr id="14" name="表 13"/>
          <p:cNvGraphicFramePr>
            <a:graphicFrameLocks noGrp="1"/>
          </p:cNvGraphicFramePr>
          <p:nvPr>
            <p:extLst>
              <p:ext uri="{D42A27DB-BD31-4B8C-83A1-F6EECF244321}">
                <p14:modId xmlns:p14="http://schemas.microsoft.com/office/powerpoint/2010/main" val="3386495087"/>
              </p:ext>
            </p:extLst>
          </p:nvPr>
        </p:nvGraphicFramePr>
        <p:xfrm>
          <a:off x="230689" y="1652256"/>
          <a:ext cx="9439275" cy="5064760"/>
        </p:xfrm>
        <a:graphic>
          <a:graphicData uri="http://schemas.openxmlformats.org/drawingml/2006/table">
            <a:tbl>
              <a:tblPr firstRow="1" bandRow="1">
                <a:tableStyleId>{5C22544A-7EE6-4342-B048-85BDC9FD1C3A}</a:tableStyleId>
              </a:tblPr>
              <a:tblGrid>
                <a:gridCol w="2525211">
                  <a:extLst>
                    <a:ext uri="{9D8B030D-6E8A-4147-A177-3AD203B41FA5}">
                      <a16:colId xmlns:a16="http://schemas.microsoft.com/office/drawing/2014/main" val="570995467"/>
                    </a:ext>
                  </a:extLst>
                </a:gridCol>
                <a:gridCol w="2743200">
                  <a:extLst>
                    <a:ext uri="{9D8B030D-6E8A-4147-A177-3AD203B41FA5}">
                      <a16:colId xmlns:a16="http://schemas.microsoft.com/office/drawing/2014/main" val="1507657668"/>
                    </a:ext>
                  </a:extLst>
                </a:gridCol>
                <a:gridCol w="2374900">
                  <a:extLst>
                    <a:ext uri="{9D8B030D-6E8A-4147-A177-3AD203B41FA5}">
                      <a16:colId xmlns:a16="http://schemas.microsoft.com/office/drawing/2014/main" val="2452955461"/>
                    </a:ext>
                  </a:extLst>
                </a:gridCol>
                <a:gridCol w="1795964">
                  <a:extLst>
                    <a:ext uri="{9D8B030D-6E8A-4147-A177-3AD203B41FA5}">
                      <a16:colId xmlns:a16="http://schemas.microsoft.com/office/drawing/2014/main" val="1322103517"/>
                    </a:ext>
                  </a:extLst>
                </a:gridCol>
              </a:tblGrid>
              <a:tr h="370840">
                <a:tc>
                  <a:txBody>
                    <a:bodyPr/>
                    <a:lstStyle/>
                    <a:p>
                      <a:pPr algn="ctr"/>
                      <a:r>
                        <a:rPr kumimoji="1" lang="ja-JP" altLang="en-US" sz="1100" b="1" dirty="0" smtClean="0">
                          <a:latin typeface="BIZ UDPゴシック" panose="020B0400000000000000" pitchFamily="50" charset="-128"/>
                          <a:ea typeface="BIZ UDPゴシック" panose="020B0400000000000000" pitchFamily="50" charset="-128"/>
                        </a:rPr>
                        <a:t>ビジョン</a:t>
                      </a:r>
                      <a:r>
                        <a:rPr kumimoji="1" lang="ja-JP" altLang="en-US" sz="1100" b="1" dirty="0" smtClean="0">
                          <a:solidFill>
                            <a:schemeClr val="bg1"/>
                          </a:solidFill>
                          <a:latin typeface="BIZ UDPゴシック" panose="020B0400000000000000" pitchFamily="50" charset="-128"/>
                          <a:ea typeface="BIZ UDPゴシック" panose="020B0400000000000000" pitchFamily="50" charset="-128"/>
                        </a:rPr>
                        <a:t>に掲げる取組</a:t>
                      </a:r>
                      <a:endParaRPr kumimoji="1" lang="ja-JP" altLang="en-US" sz="1100" b="1" dirty="0">
                        <a:solidFill>
                          <a:schemeClr val="bg1"/>
                        </a:solidFill>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100" b="1" dirty="0" smtClean="0">
                          <a:latin typeface="BIZ UDPゴシック" panose="020B0400000000000000" pitchFamily="50" charset="-128"/>
                          <a:ea typeface="BIZ UDPゴシック" panose="020B0400000000000000" pitchFamily="50" charset="-128"/>
                        </a:rPr>
                        <a:t>行政間連携</a:t>
                      </a:r>
                      <a:endParaRPr kumimoji="1" lang="ja-JP" altLang="en-US" sz="1100" b="1"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100" b="1" dirty="0" smtClean="0">
                          <a:latin typeface="BIZ UDPゴシック" panose="020B0400000000000000" pitchFamily="50" charset="-128"/>
                          <a:ea typeface="BIZ UDPゴシック" panose="020B0400000000000000" pitchFamily="50" charset="-128"/>
                        </a:rPr>
                        <a:t>官民連携</a:t>
                      </a:r>
                      <a:endParaRPr kumimoji="1" lang="ja-JP" altLang="en-US" sz="1100" b="1"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100" b="1" dirty="0" smtClean="0">
                          <a:latin typeface="BIZ UDPゴシック" panose="020B0400000000000000" pitchFamily="50" charset="-128"/>
                          <a:ea typeface="BIZ UDPゴシック" panose="020B0400000000000000" pitchFamily="50" charset="-128"/>
                        </a:rPr>
                        <a:t>住民連携</a:t>
                      </a:r>
                      <a:endParaRPr kumimoji="1" lang="ja-JP" altLang="en-US" sz="1100" b="1"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541853997"/>
                  </a:ext>
                </a:extLst>
              </a:tr>
              <a:tr h="370840">
                <a:tc>
                  <a:txBody>
                    <a:bodyPr/>
                    <a:lstStyle/>
                    <a:p>
                      <a:r>
                        <a:rPr kumimoji="1" lang="ja-JP" altLang="en-US" sz="1100" b="1" dirty="0" smtClean="0">
                          <a:latin typeface="BIZ UDPゴシック" panose="020B0400000000000000" pitchFamily="50" charset="-128"/>
                          <a:ea typeface="BIZ UDPゴシック" panose="020B0400000000000000" pitchFamily="50" charset="-128"/>
                        </a:rPr>
                        <a:t>広域化・共同化計画の推進等</a:t>
                      </a:r>
                      <a:endParaRPr kumimoji="1" lang="en-US" altLang="ja-JP" sz="1100" b="1" dirty="0" smtClean="0">
                        <a:latin typeface="BIZ UDPゴシック" panose="020B0400000000000000" pitchFamily="50" charset="-128"/>
                        <a:ea typeface="BIZ UDPゴシック" panose="020B0400000000000000" pitchFamily="50" charset="-128"/>
                      </a:endParaRPr>
                    </a:p>
                    <a:p>
                      <a:pPr algn="r"/>
                      <a:r>
                        <a:rPr kumimoji="1" lang="ja-JP" altLang="en-US" sz="1100" b="1" dirty="0" smtClean="0">
                          <a:latin typeface="BIZ UDPゴシック" panose="020B0400000000000000" pitchFamily="50" charset="-128"/>
                          <a:ea typeface="BIZ UDPゴシック" panose="020B0400000000000000" pitchFamily="50" charset="-128"/>
                        </a:rPr>
                        <a:t>（ビジョン①）</a:t>
                      </a:r>
                      <a:endParaRPr kumimoji="1" lang="ja-JP" altLang="en-US" sz="1100" b="1"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ハード連携（処理場間連携）</a:t>
                      </a:r>
                      <a:endParaRPr kumimoji="1" lang="en-US" altLang="ja-JP" sz="1100" b="1" dirty="0" smtClean="0">
                        <a:latin typeface="BIZ UDPゴシック" panose="020B0400000000000000" pitchFamily="50" charset="-128"/>
                        <a:ea typeface="BIZ UDPゴシック" panose="020B0400000000000000" pitchFamily="50" charset="-128"/>
                      </a:endParaRPr>
                    </a:p>
                    <a:p>
                      <a:r>
                        <a:rPr kumimoji="1" lang="ja-JP" altLang="en-US" sz="1100" b="1" dirty="0" smtClean="0">
                          <a:latin typeface="BIZ UDPゴシック" panose="020B0400000000000000" pitchFamily="50" charset="-128"/>
                          <a:ea typeface="BIZ UDPゴシック" panose="020B0400000000000000" pitchFamily="50" charset="-128"/>
                        </a:rPr>
                        <a:t>ソフト連携（共同発注等）</a:t>
                      </a:r>
                      <a:endParaRPr kumimoji="1" lang="en-US" altLang="ja-JP" sz="1100" b="1" dirty="0" smtClean="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新技術開発</a:t>
                      </a:r>
                      <a:endParaRPr kumimoji="1" lang="ja-JP" altLang="en-US" sz="1100" b="1" dirty="0">
                        <a:latin typeface="BIZ UDPゴシック" panose="020B0400000000000000" pitchFamily="50" charset="-128"/>
                        <a:ea typeface="BIZ UDPゴシック" panose="020B0400000000000000" pitchFamily="50" charset="-128"/>
                      </a:endParaRPr>
                    </a:p>
                  </a:txBody>
                  <a:tcPr/>
                </a:tc>
                <a:tc>
                  <a:txBody>
                    <a:bodyPr/>
                    <a:lstStyle/>
                    <a:p>
                      <a:endParaRPr kumimoji="1" lang="ja-JP" altLang="en-US" sz="1100" b="1"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185510951"/>
                  </a:ext>
                </a:extLst>
              </a:tr>
              <a:tr h="370840">
                <a:tc>
                  <a:txBody>
                    <a:bodyPr/>
                    <a:lstStyle/>
                    <a:p>
                      <a:r>
                        <a:rPr lang="ja-JP" altLang="en-US" sz="1100" b="1" dirty="0" smtClean="0">
                          <a:solidFill>
                            <a:schemeClr val="tx1"/>
                          </a:solidFill>
                          <a:latin typeface="BIZ UDPゴシック" panose="020B0400000000000000" pitchFamily="50" charset="-128"/>
                          <a:ea typeface="BIZ UDPゴシック" panose="020B0400000000000000" pitchFamily="50" charset="-128"/>
                        </a:rPr>
                        <a:t>改築更新、施設の再構築</a:t>
                      </a:r>
                      <a:endParaRPr lang="en-US" altLang="ja-JP" sz="1100" b="1"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latin typeface="BIZ UDPゴシック" panose="020B0400000000000000" pitchFamily="50" charset="-128"/>
                          <a:ea typeface="BIZ UDPゴシック" panose="020B0400000000000000" pitchFamily="50" charset="-128"/>
                        </a:rPr>
                        <a:t>（ビジョン①）</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smtClean="0">
                          <a:solidFill>
                            <a:schemeClr val="tx1"/>
                          </a:solidFill>
                          <a:latin typeface="BIZ UDPゴシック" panose="020B0400000000000000" pitchFamily="50" charset="-128"/>
                          <a:ea typeface="BIZ UDPゴシック" panose="020B0400000000000000" pitchFamily="50" charset="-128"/>
                        </a:rPr>
                        <a:t>汚水、汚泥処理の相互補完</a:t>
                      </a:r>
                      <a:endParaRPr lang="en-US" altLang="ja-JP" sz="1100" b="1"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smtClean="0">
                          <a:solidFill>
                            <a:schemeClr val="tx1"/>
                          </a:solidFill>
                          <a:latin typeface="BIZ UDPゴシック" panose="020B0400000000000000" pitchFamily="50" charset="-128"/>
                          <a:ea typeface="BIZ UDPゴシック" panose="020B0400000000000000" pitchFamily="50" charset="-128"/>
                        </a:rPr>
                        <a:t>ノウハウ共有</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smtClean="0">
                          <a:solidFill>
                            <a:schemeClr val="tx1"/>
                          </a:solidFill>
                          <a:latin typeface="BIZ UDPゴシック" panose="020B0400000000000000" pitchFamily="50" charset="-128"/>
                          <a:ea typeface="BIZ UDPゴシック" panose="020B0400000000000000" pitchFamily="50" charset="-128"/>
                        </a:rPr>
                        <a:t>新技術開発</a:t>
                      </a:r>
                      <a:endParaRPr lang="en-US" altLang="ja-JP" sz="1100" b="1" dirty="0" smtClean="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endParaRPr kumimoji="1" lang="ja-JP" altLang="en-US" sz="1100" b="1"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119809618"/>
                  </a:ext>
                </a:extLst>
              </a:tr>
              <a:tr h="370840">
                <a:tc>
                  <a:txBody>
                    <a:bodyPr/>
                    <a:lstStyle/>
                    <a:p>
                      <a:r>
                        <a:rPr kumimoji="1" lang="ja-JP" altLang="en-US" sz="1100" b="1" dirty="0" smtClean="0">
                          <a:latin typeface="BIZ UDPゴシック" panose="020B0400000000000000" pitchFamily="50" charset="-128"/>
                          <a:ea typeface="BIZ UDPゴシック" panose="020B0400000000000000" pitchFamily="50" charset="-128"/>
                        </a:rPr>
                        <a:t>技術力確保</a:t>
                      </a:r>
                      <a:endParaRPr kumimoji="1" lang="en-US" altLang="ja-JP" sz="1100" b="1" dirty="0" smtClean="0">
                        <a:latin typeface="BIZ UDPゴシック" panose="020B0400000000000000" pitchFamily="50" charset="-128"/>
                        <a:ea typeface="BIZ UDPゴシック" panose="020B0400000000000000"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latin typeface="BIZ UDPゴシック" panose="020B0400000000000000" pitchFamily="50" charset="-128"/>
                          <a:ea typeface="BIZ UDPゴシック" panose="020B0400000000000000" pitchFamily="50" charset="-128"/>
                        </a:rPr>
                        <a:t>（ビジョン①）</a:t>
                      </a:r>
                    </a:p>
                  </a:txBody>
                  <a:tcPr/>
                </a:tc>
                <a:tc>
                  <a:txBody>
                    <a:bodyPr/>
                    <a:lstStyle/>
                    <a:p>
                      <a:r>
                        <a:rPr kumimoji="1" lang="ja-JP" altLang="en-US" sz="1100" b="1" dirty="0" smtClean="0">
                          <a:solidFill>
                            <a:schemeClr val="tx1"/>
                          </a:solidFill>
                          <a:latin typeface="BIZ UDPゴシック" panose="020B0400000000000000" pitchFamily="50" charset="-128"/>
                          <a:ea typeface="BIZ UDPゴシック" panose="020B0400000000000000" pitchFamily="50" charset="-128"/>
                        </a:rPr>
                        <a:t>人材交流</a:t>
                      </a:r>
                      <a:endParaRPr kumimoji="1" lang="en-US" altLang="ja-JP" sz="1100" b="1" dirty="0" smtClean="0">
                        <a:solidFill>
                          <a:schemeClr val="tx1"/>
                        </a:solidFill>
                        <a:latin typeface="BIZ UDPゴシック" panose="020B0400000000000000" pitchFamily="50" charset="-128"/>
                        <a:ea typeface="BIZ UDPゴシック" panose="020B0400000000000000" pitchFamily="50" charset="-128"/>
                      </a:endParaRPr>
                    </a:p>
                    <a:p>
                      <a:r>
                        <a:rPr kumimoji="1" lang="ja-JP" altLang="en-US" sz="1100" b="1" dirty="0" smtClean="0">
                          <a:latin typeface="BIZ UDPゴシック" panose="020B0400000000000000" pitchFamily="50" charset="-128"/>
                          <a:ea typeface="BIZ UDPゴシック" panose="020B0400000000000000" pitchFamily="50" charset="-128"/>
                        </a:rPr>
                        <a:t>研修</a:t>
                      </a:r>
                      <a:endParaRPr kumimoji="1" lang="ja-JP" altLang="en-US" sz="1100" b="1"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smtClean="0">
                          <a:solidFill>
                            <a:schemeClr val="tx1"/>
                          </a:solidFill>
                          <a:latin typeface="BIZ UDPゴシック" panose="020B0400000000000000" pitchFamily="50" charset="-128"/>
                          <a:ea typeface="BIZ UDPゴシック" panose="020B0400000000000000" pitchFamily="50" charset="-128"/>
                        </a:rPr>
                        <a:t>人材交流</a:t>
                      </a:r>
                      <a:endParaRPr lang="en-US" altLang="ja-JP" sz="1100" b="1"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smtClean="0">
                          <a:solidFill>
                            <a:schemeClr val="tx1"/>
                          </a:solidFill>
                          <a:latin typeface="BIZ UDPゴシック" panose="020B0400000000000000" pitchFamily="50" charset="-128"/>
                          <a:ea typeface="BIZ UDPゴシック" panose="020B0400000000000000" pitchFamily="50" charset="-128"/>
                        </a:rPr>
                        <a:t>研修</a:t>
                      </a:r>
                      <a:endParaRPr lang="en-US" altLang="ja-JP" sz="1100" b="1" dirty="0" smtClean="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endParaRPr kumimoji="1" lang="ja-JP" altLang="en-US" sz="1100" b="1"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303096712"/>
                  </a:ext>
                </a:extLst>
              </a:tr>
              <a:tr h="370840">
                <a:tc>
                  <a:txBody>
                    <a:bodyPr/>
                    <a:lstStyle/>
                    <a:p>
                      <a:r>
                        <a:rPr kumimoji="1" lang="en-US" altLang="ja-JP" sz="1100" b="1" dirty="0" smtClean="0">
                          <a:latin typeface="BIZ UDPゴシック" panose="020B0400000000000000" pitchFamily="50" charset="-128"/>
                          <a:ea typeface="BIZ UDPゴシック" panose="020B0400000000000000" pitchFamily="50" charset="-128"/>
                        </a:rPr>
                        <a:t>PR</a:t>
                      </a:r>
                      <a:r>
                        <a:rPr kumimoji="1" lang="ja-JP" altLang="en-US" sz="1100" b="1" dirty="0" smtClean="0">
                          <a:latin typeface="BIZ UDPゴシック" panose="020B0400000000000000" pitchFamily="50" charset="-128"/>
                          <a:ea typeface="BIZ UDPゴシック" panose="020B0400000000000000" pitchFamily="50" charset="-128"/>
                        </a:rPr>
                        <a:t>活動</a:t>
                      </a:r>
                      <a:endParaRPr kumimoji="1" lang="en-US" altLang="ja-JP" sz="1100" b="1" dirty="0" smtClean="0">
                        <a:latin typeface="BIZ UDPゴシック" panose="020B0400000000000000" pitchFamily="50" charset="-128"/>
                        <a:ea typeface="BIZ UDPゴシック" panose="020B0400000000000000"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latin typeface="BIZ UDPゴシック" panose="020B0400000000000000" pitchFamily="50" charset="-128"/>
                          <a:ea typeface="BIZ UDPゴシック" panose="020B0400000000000000" pitchFamily="50" charset="-128"/>
                        </a:rPr>
                        <a:t>（ビジョン①）</a:t>
                      </a:r>
                    </a:p>
                  </a:txBody>
                  <a:tcP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ノウハウ共有、イベント共催</a:t>
                      </a:r>
                      <a:endParaRPr kumimoji="1" lang="en-US" altLang="ja-JP" sz="1100" b="1" dirty="0" smtClean="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下水道科学館の活用</a:t>
                      </a:r>
                      <a:endParaRPr kumimoji="1" lang="ja-JP" altLang="en-US" sz="1100" b="1"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下水道の認知度向上</a:t>
                      </a:r>
                      <a:endParaRPr kumimoji="1" lang="ja-JP" altLang="en-US" sz="1100" b="1"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756549973"/>
                  </a:ext>
                </a:extLst>
              </a:tr>
              <a:tr h="370840">
                <a:tc>
                  <a:txBody>
                    <a:bodyPr/>
                    <a:lstStyle/>
                    <a:p>
                      <a:r>
                        <a:rPr kumimoji="1" lang="ja-JP" altLang="en-US" sz="1100" b="1" dirty="0" smtClean="0">
                          <a:latin typeface="BIZ UDPゴシック" panose="020B0400000000000000" pitchFamily="50" charset="-128"/>
                          <a:ea typeface="BIZ UDPゴシック" panose="020B0400000000000000" pitchFamily="50" charset="-128"/>
                        </a:rPr>
                        <a:t>流域治水の推進</a:t>
                      </a:r>
                      <a:endParaRPr kumimoji="1" lang="en-US" altLang="ja-JP" sz="1100" b="1" dirty="0" smtClean="0">
                        <a:latin typeface="BIZ UDPゴシック" panose="020B0400000000000000" pitchFamily="50" charset="-128"/>
                        <a:ea typeface="BIZ UDPゴシック" panose="020B0400000000000000"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latin typeface="BIZ UDPゴシック" panose="020B0400000000000000" pitchFamily="50" charset="-128"/>
                          <a:ea typeface="BIZ UDPゴシック" panose="020B0400000000000000" pitchFamily="50" charset="-128"/>
                        </a:rPr>
                        <a:t>（ビジョン②）</a:t>
                      </a:r>
                    </a:p>
                  </a:txBody>
                  <a:tcP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事業間連携</a:t>
                      </a:r>
                      <a:endParaRPr kumimoji="1" lang="en-US" altLang="ja-JP" sz="1100" b="1" dirty="0" smtClean="0">
                        <a:latin typeface="BIZ UDPゴシック" panose="020B0400000000000000" pitchFamily="50" charset="-128"/>
                        <a:ea typeface="BIZ UDPゴシック" panose="020B0400000000000000" pitchFamily="50" charset="-128"/>
                      </a:endParaRPr>
                    </a:p>
                    <a:p>
                      <a:r>
                        <a:rPr kumimoji="1" lang="ja-JP" altLang="en-US" sz="1100" b="1" dirty="0" smtClean="0">
                          <a:latin typeface="BIZ UDPゴシック" panose="020B0400000000000000" pitchFamily="50" charset="-128"/>
                          <a:ea typeface="BIZ UDPゴシック" panose="020B0400000000000000" pitchFamily="50" charset="-128"/>
                        </a:rPr>
                        <a:t>（下水道、河川、公園等）</a:t>
                      </a:r>
                      <a:endParaRPr kumimoji="1" lang="ja-JP" altLang="en-US" sz="1100" b="1"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新技術開発</a:t>
                      </a:r>
                      <a:endParaRPr kumimoji="1" lang="ja-JP" altLang="en-US" sz="1100" b="1"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避難行動</a:t>
                      </a:r>
                      <a:endParaRPr kumimoji="1" lang="ja-JP" altLang="en-US" sz="1100" b="1"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171196717"/>
                  </a:ext>
                </a:extLst>
              </a:tr>
              <a:tr h="370840">
                <a:tc>
                  <a:txBody>
                    <a:bodyPr/>
                    <a:lstStyle/>
                    <a:p>
                      <a:r>
                        <a:rPr kumimoji="1" lang="ja-JP" altLang="en-US" sz="1100" b="1" dirty="0" smtClean="0">
                          <a:latin typeface="BIZ UDPゴシック" panose="020B0400000000000000" pitchFamily="50" charset="-128"/>
                          <a:ea typeface="BIZ UDPゴシック" panose="020B0400000000000000" pitchFamily="50" charset="-128"/>
                        </a:rPr>
                        <a:t>優先順位をつけた地震対策</a:t>
                      </a:r>
                      <a:endParaRPr kumimoji="1" lang="en-US" altLang="ja-JP" sz="1100" b="1" dirty="0" smtClean="0">
                        <a:latin typeface="BIZ UDPゴシック" panose="020B0400000000000000" pitchFamily="50" charset="-128"/>
                        <a:ea typeface="BIZ UDPゴシック" panose="020B0400000000000000" pitchFamily="50" charset="-128"/>
                      </a:endParaRPr>
                    </a:p>
                    <a:p>
                      <a:pPr algn="r"/>
                      <a:r>
                        <a:rPr kumimoji="1" lang="ja-JP" altLang="en-US" sz="1100" b="1" dirty="0" smtClean="0">
                          <a:latin typeface="BIZ UDPゴシック" panose="020B0400000000000000" pitchFamily="50" charset="-128"/>
                          <a:ea typeface="BIZ UDPゴシック" panose="020B0400000000000000" pitchFamily="50" charset="-128"/>
                        </a:rPr>
                        <a:t>（ビジョン②）</a:t>
                      </a:r>
                      <a:endParaRPr kumimoji="1" lang="ja-JP" altLang="en-US" sz="1100" b="1"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処理場間連携</a:t>
                      </a:r>
                      <a:endParaRPr kumimoji="1" lang="en-US" altLang="ja-JP" sz="1100" b="1" dirty="0" smtClean="0">
                        <a:latin typeface="BIZ UDPゴシック" panose="020B0400000000000000" pitchFamily="50" charset="-128"/>
                        <a:ea typeface="BIZ UDPゴシック" panose="020B0400000000000000" pitchFamily="50" charset="-128"/>
                      </a:endParaRPr>
                    </a:p>
                    <a:p>
                      <a:r>
                        <a:rPr kumimoji="1" lang="ja-JP" altLang="en-US" sz="1100" b="1" dirty="0" smtClean="0">
                          <a:latin typeface="BIZ UDPゴシック" panose="020B0400000000000000" pitchFamily="50" charset="-128"/>
                          <a:ea typeface="BIZ UDPゴシック" panose="020B0400000000000000" pitchFamily="50" charset="-128"/>
                        </a:rPr>
                        <a:t>人的支援</a:t>
                      </a:r>
                      <a:endParaRPr kumimoji="1" lang="ja-JP" altLang="en-US" sz="1100" b="1"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資機材調達（災害時協定）</a:t>
                      </a:r>
                      <a:endParaRPr kumimoji="1" lang="en-US" altLang="ja-JP" sz="1100" b="1" dirty="0" smtClean="0">
                        <a:latin typeface="BIZ UDPゴシック" panose="020B0400000000000000" pitchFamily="50" charset="-128"/>
                        <a:ea typeface="BIZ UDPゴシック" panose="020B0400000000000000" pitchFamily="50" charset="-128"/>
                      </a:endParaRPr>
                    </a:p>
                    <a:p>
                      <a:r>
                        <a:rPr kumimoji="1" lang="ja-JP" altLang="en-US" sz="1100" b="1" dirty="0" smtClean="0">
                          <a:latin typeface="BIZ UDPゴシック" panose="020B0400000000000000" pitchFamily="50" charset="-128"/>
                          <a:ea typeface="BIZ UDPゴシック" panose="020B0400000000000000" pitchFamily="50" charset="-128"/>
                        </a:rPr>
                        <a:t>人的支援</a:t>
                      </a:r>
                      <a:endParaRPr kumimoji="1" lang="ja-JP" altLang="en-US" sz="1100" b="1"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避難行動</a:t>
                      </a:r>
                      <a:endParaRPr kumimoji="1" lang="ja-JP" altLang="en-US" sz="1100" b="1"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86598262"/>
                  </a:ext>
                </a:extLst>
              </a:tr>
              <a:tr h="370840">
                <a:tc>
                  <a:txBody>
                    <a:bodyPr/>
                    <a:lstStyle/>
                    <a:p>
                      <a:r>
                        <a:rPr kumimoji="1" lang="ja-JP" altLang="en-US" sz="1100" b="1" dirty="0" smtClean="0">
                          <a:latin typeface="BIZ UDPゴシック" panose="020B0400000000000000" pitchFamily="50" charset="-128"/>
                          <a:ea typeface="BIZ UDPゴシック" panose="020B0400000000000000" pitchFamily="50" charset="-128"/>
                        </a:rPr>
                        <a:t>保有設備部品等の共有化</a:t>
                      </a:r>
                      <a:endParaRPr kumimoji="1" lang="en-US" altLang="ja-JP" sz="1100" b="1" dirty="0" smtClean="0">
                        <a:latin typeface="BIZ UDPゴシック" panose="020B0400000000000000" pitchFamily="50" charset="-128"/>
                        <a:ea typeface="BIZ UDPゴシック" panose="020B0400000000000000" pitchFamily="50" charset="-128"/>
                      </a:endParaRPr>
                    </a:p>
                    <a:p>
                      <a:pPr algn="r"/>
                      <a:r>
                        <a:rPr kumimoji="1" lang="ja-JP" altLang="en-US" sz="1100" b="1" dirty="0" smtClean="0">
                          <a:latin typeface="BIZ UDPゴシック" panose="020B0400000000000000" pitchFamily="50" charset="-128"/>
                          <a:ea typeface="BIZ UDPゴシック" panose="020B0400000000000000" pitchFamily="50" charset="-128"/>
                        </a:rPr>
                        <a:t>（ビジョン②）</a:t>
                      </a:r>
                      <a:endParaRPr kumimoji="1" lang="ja-JP" altLang="en-US" sz="1100" b="1"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latin typeface="BIZ UDPゴシック" panose="020B0400000000000000" pitchFamily="50" charset="-128"/>
                          <a:ea typeface="BIZ UDPゴシック" panose="020B0400000000000000" pitchFamily="50" charset="-128"/>
                        </a:rPr>
                        <a:t>処理場間連携</a:t>
                      </a:r>
                      <a:endParaRPr kumimoji="1" lang="en-US" altLang="ja-JP" sz="1100" b="1" dirty="0" smtClean="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部品情報の共有</a:t>
                      </a:r>
                      <a:endParaRPr kumimoji="1" lang="ja-JP" altLang="en-US" sz="1100" b="1" dirty="0">
                        <a:latin typeface="BIZ UDPゴシック" panose="020B0400000000000000" pitchFamily="50" charset="-128"/>
                        <a:ea typeface="BIZ UDPゴシック" panose="020B0400000000000000" pitchFamily="50" charset="-128"/>
                      </a:endParaRPr>
                    </a:p>
                  </a:txBody>
                  <a:tcPr/>
                </a:tc>
                <a:tc>
                  <a:txBody>
                    <a:bodyPr/>
                    <a:lstStyle/>
                    <a:p>
                      <a:endParaRPr kumimoji="1" lang="ja-JP" altLang="en-US" sz="1100" b="1"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513602760"/>
                  </a:ext>
                </a:extLst>
              </a:tr>
              <a:tr h="370840">
                <a:tc>
                  <a:txBody>
                    <a:bodyPr/>
                    <a:lstStyle/>
                    <a:p>
                      <a:r>
                        <a:rPr kumimoji="1" lang="ja-JP" altLang="en-US" sz="1100" b="1" dirty="0" smtClean="0">
                          <a:latin typeface="BIZ UDPゴシック" panose="020B0400000000000000" pitchFamily="50" charset="-128"/>
                          <a:ea typeface="BIZ UDPゴシック" panose="020B0400000000000000" pitchFamily="50" charset="-128"/>
                        </a:rPr>
                        <a:t>まちづくり</a:t>
                      </a:r>
                      <a:endParaRPr kumimoji="1" lang="en-US" altLang="ja-JP" sz="1100" b="1" dirty="0" smtClean="0">
                        <a:latin typeface="BIZ UDPゴシック" panose="020B0400000000000000" pitchFamily="50" charset="-128"/>
                        <a:ea typeface="BIZ UDPゴシック" panose="020B0400000000000000" pitchFamily="50" charset="-128"/>
                      </a:endParaRPr>
                    </a:p>
                    <a:p>
                      <a:pPr algn="r"/>
                      <a:r>
                        <a:rPr kumimoji="1" lang="ja-JP" altLang="en-US" sz="1100" b="1" dirty="0" smtClean="0">
                          <a:latin typeface="BIZ UDPゴシック" panose="020B0400000000000000" pitchFamily="50" charset="-128"/>
                          <a:ea typeface="BIZ UDPゴシック" panose="020B0400000000000000" pitchFamily="50" charset="-128"/>
                        </a:rPr>
                        <a:t>（ビジョン③）</a:t>
                      </a:r>
                      <a:endParaRPr kumimoji="1" lang="ja-JP" altLang="en-US" sz="1100" b="1"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ノウハウ共有</a:t>
                      </a:r>
                      <a:endParaRPr kumimoji="1" lang="ja-JP" altLang="en-US" sz="1100" b="1"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企業進出</a:t>
                      </a:r>
                      <a:endParaRPr kumimoji="1" lang="ja-JP" altLang="en-US" sz="1100" b="1"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処理場空間等の利用</a:t>
                      </a:r>
                      <a:endParaRPr kumimoji="1" lang="ja-JP" altLang="en-US" sz="1100" b="1"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184735801"/>
                  </a:ext>
                </a:extLst>
              </a:tr>
              <a:tr h="370840">
                <a:tc>
                  <a:txBody>
                    <a:bodyPr/>
                    <a:lstStyle/>
                    <a:p>
                      <a:r>
                        <a:rPr kumimoji="1" lang="ja-JP" altLang="en-US" sz="1100" b="1" dirty="0" smtClean="0">
                          <a:latin typeface="BIZ UDPゴシック" panose="020B0400000000000000" pitchFamily="50" charset="-128"/>
                          <a:ea typeface="BIZ UDPゴシック" panose="020B0400000000000000" pitchFamily="50" charset="-128"/>
                        </a:rPr>
                        <a:t>フィールド提供等による技術の発信</a:t>
                      </a:r>
                      <a:endParaRPr kumimoji="1" lang="en-US" altLang="ja-JP" sz="1100" b="1" dirty="0" smtClean="0">
                        <a:latin typeface="BIZ UDPゴシック" panose="020B0400000000000000" pitchFamily="50" charset="-128"/>
                        <a:ea typeface="BIZ UDPゴシック" panose="020B0400000000000000" pitchFamily="50" charset="-128"/>
                      </a:endParaRPr>
                    </a:p>
                    <a:p>
                      <a:pPr algn="r"/>
                      <a:r>
                        <a:rPr kumimoji="1" lang="ja-JP" altLang="en-US" sz="1100" b="1" dirty="0" smtClean="0">
                          <a:latin typeface="BIZ UDPゴシック" panose="020B0400000000000000" pitchFamily="50" charset="-128"/>
                          <a:ea typeface="BIZ UDPゴシック" panose="020B0400000000000000" pitchFamily="50" charset="-128"/>
                        </a:rPr>
                        <a:t>（ビジョン③）</a:t>
                      </a:r>
                      <a:endParaRPr kumimoji="1" lang="en-US" altLang="ja-JP" sz="1100" b="1" dirty="0" smtClean="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フィールド提供</a:t>
                      </a:r>
                      <a:endParaRPr kumimoji="1" lang="en-US" altLang="ja-JP" sz="1100" b="1" dirty="0" smtClean="0">
                        <a:latin typeface="BIZ UDPゴシック" panose="020B0400000000000000" pitchFamily="50" charset="-128"/>
                        <a:ea typeface="BIZ UDPゴシック" panose="020B0400000000000000" pitchFamily="50" charset="-128"/>
                      </a:endParaRPr>
                    </a:p>
                    <a:p>
                      <a:r>
                        <a:rPr kumimoji="1" lang="ja-JP" altLang="en-US" sz="1100" b="1" dirty="0" smtClean="0">
                          <a:latin typeface="BIZ UDPゴシック" panose="020B0400000000000000" pitchFamily="50" charset="-128"/>
                          <a:ea typeface="BIZ UDPゴシック" panose="020B0400000000000000" pitchFamily="50" charset="-128"/>
                        </a:rPr>
                        <a:t>技術発信</a:t>
                      </a:r>
                      <a:endParaRPr kumimoji="1" lang="ja-JP" altLang="en-US" sz="1100" b="1"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新技術開発</a:t>
                      </a:r>
                      <a:endParaRPr kumimoji="1" lang="ja-JP" altLang="en-US" sz="1100" b="1" dirty="0">
                        <a:latin typeface="BIZ UDPゴシック" panose="020B0400000000000000" pitchFamily="50" charset="-128"/>
                        <a:ea typeface="BIZ UDPゴシック" panose="020B0400000000000000" pitchFamily="50" charset="-128"/>
                      </a:endParaRPr>
                    </a:p>
                  </a:txBody>
                  <a:tcPr/>
                </a:tc>
                <a:tc>
                  <a:txBody>
                    <a:bodyPr/>
                    <a:lstStyle/>
                    <a:p>
                      <a:endParaRPr kumimoji="1" lang="ja-JP" altLang="en-US" sz="1100" b="1"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186030867"/>
                  </a:ext>
                </a:extLst>
              </a:tr>
              <a:tr h="365760">
                <a:tc>
                  <a:txBody>
                    <a:bodyPr/>
                    <a:lstStyle/>
                    <a:p>
                      <a:r>
                        <a:rPr kumimoji="1" lang="ja-JP" altLang="en-US" sz="1100" b="1" dirty="0" smtClean="0">
                          <a:latin typeface="BIZ UDPゴシック" panose="020B0400000000000000" pitchFamily="50" charset="-128"/>
                          <a:ea typeface="BIZ UDPゴシック" panose="020B0400000000000000" pitchFamily="50" charset="-128"/>
                        </a:rPr>
                        <a:t>処理場空間の多様な活用</a:t>
                      </a:r>
                      <a:endParaRPr kumimoji="1" lang="en-US" altLang="ja-JP" sz="1100" b="1" dirty="0" smtClean="0">
                        <a:latin typeface="BIZ UDPゴシック" panose="020B0400000000000000" pitchFamily="50" charset="-128"/>
                        <a:ea typeface="BIZ UDPゴシック" panose="020B0400000000000000" pitchFamily="50" charset="-128"/>
                      </a:endParaRPr>
                    </a:p>
                    <a:p>
                      <a:pPr algn="r"/>
                      <a:r>
                        <a:rPr kumimoji="1" lang="ja-JP" altLang="en-US" sz="1100" b="1" dirty="0" smtClean="0">
                          <a:latin typeface="BIZ UDPゴシック" panose="020B0400000000000000" pitchFamily="50" charset="-128"/>
                          <a:ea typeface="BIZ UDPゴシック" panose="020B0400000000000000" pitchFamily="50" charset="-128"/>
                        </a:rPr>
                        <a:t>（ビジョン③）</a:t>
                      </a:r>
                      <a:endParaRPr kumimoji="1" lang="ja-JP" altLang="en-US" sz="1100" b="1" dirty="0">
                        <a:latin typeface="BIZ UDPゴシック" panose="020B0400000000000000" pitchFamily="50" charset="-128"/>
                        <a:ea typeface="BIZ UDPゴシック" panose="020B0400000000000000" pitchFamily="50" charset="-128"/>
                      </a:endParaRPr>
                    </a:p>
                  </a:txBody>
                  <a:tcPr/>
                </a:tc>
                <a:tc>
                  <a:txBody>
                    <a:bodyPr/>
                    <a:lstStyle/>
                    <a:p>
                      <a:r>
                        <a:rPr lang="ja-JP" altLang="en-US" sz="1100" b="1" dirty="0" smtClean="0">
                          <a:latin typeface="BIZ UDPゴシック" panose="020B0400000000000000" pitchFamily="50" charset="-128"/>
                          <a:ea typeface="BIZ UDPゴシック" panose="020B0400000000000000" pitchFamily="50" charset="-128"/>
                        </a:rPr>
                        <a:t>ノウハウ共有</a:t>
                      </a:r>
                      <a:endParaRPr lang="ja-JP" altLang="en-US" sz="1100" b="1" dirty="0">
                        <a:latin typeface="BIZ UDPゴシック" panose="020B0400000000000000" pitchFamily="50" charset="-128"/>
                        <a:ea typeface="BIZ UDPゴシック" panose="020B0400000000000000" pitchFamily="50" charset="-128"/>
                      </a:endParaRPr>
                    </a:p>
                  </a:txBody>
                  <a:tcPr/>
                </a:tc>
                <a:tc>
                  <a:txBody>
                    <a:bodyPr/>
                    <a:lstStyle/>
                    <a:p>
                      <a:r>
                        <a:rPr lang="ja-JP" altLang="en-US" sz="1100" b="1" dirty="0" smtClean="0">
                          <a:latin typeface="BIZ UDPゴシック" panose="020B0400000000000000" pitchFamily="50" charset="-128"/>
                          <a:ea typeface="BIZ UDPゴシック" panose="020B0400000000000000" pitchFamily="50" charset="-128"/>
                        </a:rPr>
                        <a:t>用地の商業利用</a:t>
                      </a:r>
                      <a:endParaRPr lang="ja-JP" altLang="en-US" sz="1100" b="1" dirty="0">
                        <a:latin typeface="BIZ UDPゴシック" panose="020B0400000000000000" pitchFamily="50" charset="-128"/>
                        <a:ea typeface="BIZ UDPゴシック" panose="020B0400000000000000" pitchFamily="50" charset="-128"/>
                      </a:endParaRPr>
                    </a:p>
                  </a:txBody>
                  <a:tcPr/>
                </a:tc>
                <a:tc>
                  <a:txBody>
                    <a:bodyPr/>
                    <a:lstStyle/>
                    <a:p>
                      <a:r>
                        <a:rPr lang="ja-JP" altLang="en-US" sz="1100" b="1" dirty="0" smtClean="0">
                          <a:latin typeface="BIZ UDPゴシック" panose="020B0400000000000000" pitchFamily="50" charset="-128"/>
                          <a:ea typeface="BIZ UDPゴシック" panose="020B0400000000000000" pitchFamily="50" charset="-128"/>
                        </a:rPr>
                        <a:t>処理場空間の活用</a:t>
                      </a:r>
                      <a:endParaRPr lang="en-US" altLang="ja-JP" sz="1100" b="1" dirty="0" smtClean="0">
                        <a:latin typeface="BIZ UDPゴシック" panose="020B0400000000000000" pitchFamily="50" charset="-128"/>
                        <a:ea typeface="BIZ UDPゴシック" panose="020B0400000000000000" pitchFamily="50" charset="-128"/>
                      </a:endParaRPr>
                    </a:p>
                    <a:p>
                      <a:r>
                        <a:rPr lang="ja-JP" altLang="en-US" sz="1100" b="1" dirty="0" smtClean="0">
                          <a:latin typeface="BIZ UDPゴシック" panose="020B0400000000000000" pitchFamily="50" charset="-128"/>
                          <a:ea typeface="BIZ UDPゴシック" panose="020B0400000000000000" pitchFamily="50" charset="-128"/>
                        </a:rPr>
                        <a:t>アドプト活動</a:t>
                      </a:r>
                      <a:endParaRPr lang="ja-JP" altLang="en-US" sz="1100" b="1"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496899179"/>
                  </a:ext>
                </a:extLst>
              </a:tr>
              <a:tr h="365760">
                <a:tc>
                  <a:txBody>
                    <a:bodyPr/>
                    <a:lstStyle/>
                    <a:p>
                      <a:r>
                        <a:rPr kumimoji="1" lang="ja-JP" altLang="en-US" sz="1100" b="1" dirty="0" smtClean="0">
                          <a:latin typeface="BIZ UDPゴシック" panose="020B0400000000000000" pitchFamily="50" charset="-128"/>
                          <a:ea typeface="BIZ UDPゴシック" panose="020B0400000000000000" pitchFamily="50" charset="-128"/>
                        </a:rPr>
                        <a:t>国際貢献、海外展開</a:t>
                      </a:r>
                      <a:endParaRPr kumimoji="1" lang="en-US" altLang="ja-JP" sz="1100" b="1" dirty="0" smtClean="0">
                        <a:latin typeface="BIZ UDPゴシック" panose="020B0400000000000000" pitchFamily="50" charset="-128"/>
                        <a:ea typeface="BIZ UDPゴシック" panose="020B0400000000000000" pitchFamily="50" charset="-128"/>
                      </a:endParaRPr>
                    </a:p>
                    <a:p>
                      <a:pPr algn="r"/>
                      <a:r>
                        <a:rPr kumimoji="1" lang="ja-JP" altLang="en-US" sz="1100" b="1" dirty="0" smtClean="0">
                          <a:latin typeface="BIZ UDPゴシック" panose="020B0400000000000000" pitchFamily="50" charset="-128"/>
                          <a:ea typeface="BIZ UDPゴシック" panose="020B0400000000000000" pitchFamily="50" charset="-128"/>
                        </a:rPr>
                        <a:t>（ビジョン③）</a:t>
                      </a:r>
                      <a:endParaRPr kumimoji="1" lang="ja-JP" altLang="en-US" sz="1100" b="1"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latin typeface="BIZ UDPゴシック" panose="020B0400000000000000" pitchFamily="50" charset="-128"/>
                          <a:ea typeface="BIZ UDPゴシック" panose="020B0400000000000000" pitchFamily="50" charset="-128"/>
                        </a:rPr>
                        <a:t>施設見学連携</a:t>
                      </a:r>
                      <a:endParaRPr kumimoji="1" lang="en-US" altLang="ja-JP" sz="1100" b="1" dirty="0" smtClean="0">
                        <a:latin typeface="BIZ UDPゴシック" panose="020B0400000000000000" pitchFamily="50" charset="-128"/>
                        <a:ea typeface="BIZ UDPゴシック" panose="020B0400000000000000" pitchFamily="50" charset="-128"/>
                      </a:endParaRPr>
                    </a:p>
                  </a:txBody>
                  <a:tcPr/>
                </a:tc>
                <a:tc>
                  <a:txBody>
                    <a:bodyPr/>
                    <a:lstStyle/>
                    <a:p>
                      <a:r>
                        <a:rPr lang="ja-JP" altLang="en-US" sz="1100" b="1" dirty="0" smtClean="0">
                          <a:latin typeface="BIZ UDPゴシック" panose="020B0400000000000000" pitchFamily="50" charset="-128"/>
                          <a:ea typeface="BIZ UDPゴシック" panose="020B0400000000000000" pitchFamily="50" charset="-128"/>
                        </a:rPr>
                        <a:t>海外進出のファーストステップ</a:t>
                      </a:r>
                      <a:endParaRPr lang="ja-JP" altLang="en-US" sz="1100" b="1" dirty="0">
                        <a:latin typeface="BIZ UDPゴシック" panose="020B0400000000000000" pitchFamily="50" charset="-128"/>
                        <a:ea typeface="BIZ UDPゴシック" panose="020B0400000000000000" pitchFamily="50" charset="-128"/>
                      </a:endParaRPr>
                    </a:p>
                  </a:txBody>
                  <a:tcPr/>
                </a:tc>
                <a:tc>
                  <a:txBody>
                    <a:bodyPr/>
                    <a:lstStyle/>
                    <a:p>
                      <a:endParaRPr lang="ja-JP" altLang="en-US" sz="1100" b="1"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566741178"/>
                  </a:ext>
                </a:extLst>
              </a:tr>
            </a:tbl>
          </a:graphicData>
        </a:graphic>
      </p:graphicFrame>
      <p:sp>
        <p:nvSpPr>
          <p:cNvPr id="8" name="正方形/長方形 7"/>
          <p:cNvSpPr/>
          <p:nvPr/>
        </p:nvSpPr>
        <p:spPr>
          <a:xfrm>
            <a:off x="230689" y="982678"/>
            <a:ext cx="9239126" cy="45142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72000" tIns="36000" rIns="72000" bIns="36000" rtlCol="0" anchor="ctr"/>
          <a:lstStyle/>
          <a:p>
            <a:pPr>
              <a:lnSpc>
                <a:spcPct val="150000"/>
              </a:lnSpc>
            </a:pPr>
            <a:r>
              <a:rPr lang="ja-JP" altLang="en-US" sz="1400" dirty="0">
                <a:solidFill>
                  <a:schemeClr val="tx1"/>
                </a:solidFill>
                <a:latin typeface="BIZ UDPゴシック" panose="020B0400000000000000" pitchFamily="50" charset="-128"/>
                <a:ea typeface="BIZ UDPゴシック" panose="020B0400000000000000" pitchFamily="50" charset="-128"/>
              </a:rPr>
              <a:t>　</a:t>
            </a:r>
            <a:r>
              <a:rPr lang="ja-JP" altLang="en-US" sz="1400" dirty="0" smtClean="0">
                <a:solidFill>
                  <a:schemeClr val="tx1"/>
                </a:solidFill>
                <a:latin typeface="BIZ UDPゴシック" panose="020B0400000000000000" pitchFamily="50" charset="-128"/>
                <a:ea typeface="BIZ UDPゴシック" panose="020B0400000000000000" pitchFamily="50" charset="-128"/>
              </a:rPr>
              <a:t>ビジョンを実現するためにはさまざ</a:t>
            </a:r>
            <a:r>
              <a:rPr lang="ja-JP" altLang="en-US" sz="1400" dirty="0">
                <a:solidFill>
                  <a:schemeClr val="tx1"/>
                </a:solidFill>
                <a:latin typeface="BIZ UDPゴシック" panose="020B0400000000000000" pitchFamily="50" charset="-128"/>
                <a:ea typeface="BIZ UDPゴシック" panose="020B0400000000000000" pitchFamily="50" charset="-128"/>
              </a:rPr>
              <a:t>ま</a:t>
            </a:r>
            <a:r>
              <a:rPr lang="ja-JP" altLang="en-US" sz="1400" dirty="0" smtClean="0">
                <a:solidFill>
                  <a:schemeClr val="tx1"/>
                </a:solidFill>
                <a:latin typeface="BIZ UDPゴシック" panose="020B0400000000000000" pitchFamily="50" charset="-128"/>
                <a:ea typeface="BIZ UDPゴシック" panose="020B0400000000000000" pitchFamily="50" charset="-128"/>
              </a:rPr>
              <a:t>な主体と連携する必要があります。</a:t>
            </a:r>
            <a:endParaRPr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9" name="正方形/長方形 8"/>
          <p:cNvSpPr/>
          <p:nvPr/>
        </p:nvSpPr>
        <p:spPr>
          <a:xfrm>
            <a:off x="2224281" y="1263707"/>
            <a:ext cx="4963919" cy="45142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72000" tIns="36000" rIns="72000" bIns="36000" rtlCol="0" anchor="ctr"/>
          <a:lstStyle/>
          <a:p>
            <a:pPr algn="ctr">
              <a:lnSpc>
                <a:spcPct val="150000"/>
              </a:lnSpc>
            </a:pPr>
            <a:r>
              <a:rPr lang="ja-JP" altLang="en-US" sz="1400" dirty="0">
                <a:solidFill>
                  <a:schemeClr val="tx1"/>
                </a:solidFill>
                <a:latin typeface="BIZ UDPゴシック" panose="020B0400000000000000" pitchFamily="50" charset="-128"/>
                <a:ea typeface="BIZ UDPゴシック" panose="020B0400000000000000" pitchFamily="50" charset="-128"/>
              </a:rPr>
              <a:t>　</a:t>
            </a:r>
            <a:r>
              <a:rPr lang="ja-JP" altLang="en-US" sz="1400" dirty="0" smtClean="0">
                <a:solidFill>
                  <a:schemeClr val="tx1"/>
                </a:solidFill>
                <a:latin typeface="BIZ UDPゴシック" panose="020B0400000000000000" pitchFamily="50" charset="-128"/>
                <a:ea typeface="BIZ UDPゴシック" panose="020B0400000000000000" pitchFamily="50" charset="-128"/>
              </a:rPr>
              <a:t>ビジョンに掲げる取組と連携の主体</a:t>
            </a:r>
            <a:endParaRPr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10" name="スライド番号プレースホルダー 1"/>
          <p:cNvSpPr txBox="1">
            <a:spLocks/>
          </p:cNvSpPr>
          <p:nvPr/>
        </p:nvSpPr>
        <p:spPr>
          <a:xfrm>
            <a:off x="7709347" y="6492875"/>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710D515-171E-4661-8845-CFDA0D82721D}" type="slidenum">
              <a:rPr lang="ja-JP" altLang="en-US" smtClean="0">
                <a:latin typeface="BIZ UDPゴシック" panose="020B0400000000000000" pitchFamily="50" charset="-128"/>
                <a:ea typeface="BIZ UDPゴシック" panose="020B0400000000000000" pitchFamily="50" charset="-128"/>
              </a:rPr>
              <a:pPr/>
              <a:t>11</a:t>
            </a:fld>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3091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673" y="-298"/>
            <a:ext cx="9906000" cy="432000"/>
          </a:xfrm>
          <a:prstGeom prst="rect">
            <a:avLst/>
          </a:prstGeom>
          <a:solidFill>
            <a:srgbClr val="FFC000">
              <a:alpha val="60000"/>
            </a:srgb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丸ｺﾞｼｯｸM-PRO" panose="020F0600000000000000" pitchFamily="50" charset="-128"/>
                <a:ea typeface="HG丸ｺﾞｼｯｸM-PRO" panose="020F0600000000000000" pitchFamily="50" charset="-128"/>
              </a:rPr>
              <a:t>　</a:t>
            </a:r>
            <a:r>
              <a:rPr lang="en-US" altLang="ja-JP" sz="2400" dirty="0" smtClean="0">
                <a:latin typeface="HG丸ｺﾞｼｯｸM-PRO" panose="020F0600000000000000" pitchFamily="50" charset="-128"/>
                <a:ea typeface="HG丸ｺﾞｼｯｸM-PRO" panose="020F0600000000000000" pitchFamily="50" charset="-128"/>
              </a:rPr>
              <a:t>6.</a:t>
            </a:r>
            <a:r>
              <a:rPr lang="ja-JP" altLang="en-US" sz="2400" dirty="0" smtClean="0">
                <a:latin typeface="BIZ UDPゴシック" panose="020B0400000000000000" pitchFamily="50" charset="-128"/>
                <a:ea typeface="BIZ UDPゴシック" panose="020B0400000000000000" pitchFamily="50" charset="-128"/>
              </a:rPr>
              <a:t>参考資料</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a:xfrm>
            <a:off x="7575572" y="6314265"/>
            <a:ext cx="2228850" cy="365125"/>
          </a:xfrm>
        </p:spPr>
        <p:txBody>
          <a:bodyPr/>
          <a:lstStyle/>
          <a:p>
            <a:fld id="{1710D515-171E-4661-8845-CFDA0D82721D}" type="slidenum">
              <a:rPr kumimoji="1" lang="ja-JP" altLang="en-US" smtClean="0">
                <a:latin typeface="BIZ UDPゴシック" panose="020B0400000000000000" pitchFamily="50" charset="-128"/>
                <a:ea typeface="BIZ UDPゴシック" panose="020B0400000000000000" pitchFamily="50" charset="-128"/>
              </a:rPr>
              <a:t>12</a:t>
            </a:fld>
            <a:endParaRPr kumimoji="1" lang="ja-JP" altLang="en-US" dirty="0">
              <a:latin typeface="BIZ UDPゴシック" panose="020B0400000000000000" pitchFamily="50" charset="-128"/>
              <a:ea typeface="BIZ UDPゴシック" panose="020B0400000000000000" pitchFamily="50" charset="-128"/>
            </a:endParaRPr>
          </a:p>
        </p:txBody>
      </p:sp>
      <p:sp>
        <p:nvSpPr>
          <p:cNvPr id="11" name="正方形/長方形 10"/>
          <p:cNvSpPr/>
          <p:nvPr/>
        </p:nvSpPr>
        <p:spPr>
          <a:xfrm>
            <a:off x="202990" y="1036864"/>
            <a:ext cx="9587482" cy="5556021"/>
          </a:xfrm>
          <a:prstGeom prst="rect">
            <a:avLst/>
          </a:prstGeom>
          <a:noFill/>
          <a:ln>
            <a:prstDash val="dash"/>
          </a:ln>
        </p:spPr>
        <p:style>
          <a:lnRef idx="2">
            <a:schemeClr val="accent1"/>
          </a:lnRef>
          <a:fillRef idx="1">
            <a:schemeClr val="lt1"/>
          </a:fillRef>
          <a:effectRef idx="0">
            <a:schemeClr val="accent1"/>
          </a:effectRef>
          <a:fontRef idx="minor">
            <a:schemeClr val="dk1"/>
          </a:fontRef>
        </p:style>
        <p:txBody>
          <a:bodyPr lIns="72000" tIns="36000" rIns="72000" bIns="36000" rtlCol="0" anchor="ctr"/>
          <a:lstStyle/>
          <a:p>
            <a:pPr algn="ctr">
              <a:lnSpc>
                <a:spcPts val="2000"/>
              </a:lnSpc>
            </a:pPr>
            <a:endParaRPr kumimoji="1" lang="ja-JP" altLang="en-US" sz="1600" dirty="0">
              <a:latin typeface="HGPｺﾞｼｯｸM" panose="020B0600000000000000" pitchFamily="50" charset="-128"/>
              <a:ea typeface="HGPｺﾞｼｯｸM" panose="020B0600000000000000" pitchFamily="50" charset="-128"/>
            </a:endParaRPr>
          </a:p>
        </p:txBody>
      </p:sp>
      <p:sp>
        <p:nvSpPr>
          <p:cNvPr id="23" name="正方形/長方形 22"/>
          <p:cNvSpPr/>
          <p:nvPr/>
        </p:nvSpPr>
        <p:spPr>
          <a:xfrm>
            <a:off x="206651" y="1052103"/>
            <a:ext cx="9580159" cy="5581015"/>
          </a:xfrm>
          <a:prstGeom prst="rect">
            <a:avLst/>
          </a:prstGeom>
        </p:spPr>
        <p:txBody>
          <a:bodyPr wrap="square">
            <a:spAutoFit/>
          </a:bodyPr>
          <a:lstStyle/>
          <a:p>
            <a:pPr>
              <a:lnSpc>
                <a:spcPts val="2000"/>
              </a:lnSpc>
            </a:pPr>
            <a:r>
              <a:rPr lang="ja-JP" altLang="en-US" sz="1400" dirty="0">
                <a:latin typeface="BIZ UDPゴシック" panose="020B0400000000000000" pitchFamily="50" charset="-128"/>
                <a:ea typeface="BIZ UDPゴシック" panose="020B0400000000000000" pitchFamily="50" charset="-128"/>
              </a:rPr>
              <a:t>　</a:t>
            </a:r>
            <a:r>
              <a:rPr lang="ja-JP" altLang="en-US" sz="1400" dirty="0" smtClean="0">
                <a:latin typeface="BIZ UDPゴシック" panose="020B0400000000000000" pitchFamily="50" charset="-128"/>
                <a:ea typeface="BIZ UDPゴシック" panose="020B0400000000000000" pitchFamily="50" charset="-128"/>
              </a:rPr>
              <a:t>クリアウォーター</a:t>
            </a:r>
            <a:r>
              <a:rPr lang="en-US" altLang="ja-JP" sz="1400" dirty="0" smtClean="0">
                <a:latin typeface="BIZ UDPゴシック" panose="020B0400000000000000" pitchFamily="50" charset="-128"/>
                <a:ea typeface="BIZ UDPゴシック" panose="020B0400000000000000" pitchFamily="50" charset="-128"/>
              </a:rPr>
              <a:t>OSAKA</a:t>
            </a:r>
            <a:r>
              <a:rPr lang="ja-JP" altLang="en-US" sz="1400" dirty="0" smtClean="0">
                <a:latin typeface="BIZ UDPゴシック" panose="020B0400000000000000" pitchFamily="50" charset="-128"/>
                <a:ea typeface="BIZ UDPゴシック" panose="020B0400000000000000" pitchFamily="50" charset="-128"/>
              </a:rPr>
              <a:t>株式会社は、大阪市の下水道事業の経営形態の</a:t>
            </a:r>
            <a:r>
              <a:rPr lang="ja-JP" altLang="en-US" sz="1400" dirty="0">
                <a:latin typeface="BIZ UDPゴシック" panose="020B0400000000000000" pitchFamily="50" charset="-128"/>
                <a:ea typeface="BIZ UDPゴシック" panose="020B0400000000000000" pitchFamily="50" charset="-128"/>
              </a:rPr>
              <a:t>見直</a:t>
            </a:r>
            <a:r>
              <a:rPr lang="ja-JP" altLang="en-US" sz="1400" dirty="0" smtClean="0">
                <a:latin typeface="BIZ UDPゴシック" panose="020B0400000000000000" pitchFamily="50" charset="-128"/>
                <a:ea typeface="BIZ UDPゴシック" panose="020B0400000000000000" pitchFamily="50" charset="-128"/>
              </a:rPr>
              <a:t>しの</a:t>
            </a:r>
            <a:r>
              <a:rPr lang="ja-JP" altLang="en-US" sz="1400" dirty="0">
                <a:latin typeface="BIZ UDPゴシック" panose="020B0400000000000000" pitchFamily="50" charset="-128"/>
                <a:ea typeface="BIZ UDPゴシック" panose="020B0400000000000000" pitchFamily="50" charset="-128"/>
              </a:rPr>
              <a:t>なか</a:t>
            </a:r>
            <a:r>
              <a:rPr lang="ja-JP" altLang="en-US" sz="1400" dirty="0" smtClean="0">
                <a:latin typeface="BIZ UDPゴシック" panose="020B0400000000000000" pitchFamily="50" charset="-128"/>
                <a:ea typeface="BIZ UDPゴシック" panose="020B0400000000000000" pitchFamily="50" charset="-128"/>
              </a:rPr>
              <a:t>で、従来、大阪市職員が直営で行っていた下水道施設の維持管理業務について、「上下分離」の導入により市の職員を転籍させる形で、市の１００％出資団体として、２０１６年７月に誕生した株式会社です。</a:t>
            </a:r>
            <a:endParaRPr lang="en-US" altLang="ja-JP" sz="1400" dirty="0" smtClean="0">
              <a:latin typeface="BIZ UDPゴシック" panose="020B0400000000000000" pitchFamily="50" charset="-128"/>
              <a:ea typeface="BIZ UDPゴシック" panose="020B0400000000000000" pitchFamily="50" charset="-128"/>
            </a:endParaRPr>
          </a:p>
          <a:p>
            <a:pPr>
              <a:lnSpc>
                <a:spcPts val="1800"/>
              </a:lnSpc>
            </a:pPr>
            <a:endParaRPr lang="en-US" altLang="ja-JP" sz="1200" dirty="0" smtClean="0">
              <a:latin typeface="BIZ UDPゴシック" panose="020B0400000000000000" pitchFamily="50" charset="-128"/>
              <a:ea typeface="BIZ UDPゴシック" panose="020B0400000000000000" pitchFamily="50" charset="-128"/>
            </a:endParaRPr>
          </a:p>
          <a:p>
            <a:pPr>
              <a:lnSpc>
                <a:spcPts val="2000"/>
              </a:lnSpc>
            </a:pPr>
            <a:r>
              <a:rPr lang="en-US" altLang="ja-JP" sz="1200" dirty="0" smtClean="0">
                <a:latin typeface="BIZ UDPゴシック" panose="020B0400000000000000" pitchFamily="50" charset="-128"/>
                <a:ea typeface="BIZ UDPゴシック" panose="020B0400000000000000" pitchFamily="50" charset="-128"/>
              </a:rPr>
              <a:t>【</a:t>
            </a:r>
            <a:r>
              <a:rPr lang="ja-JP" altLang="en-US" sz="1200" dirty="0" smtClean="0">
                <a:latin typeface="BIZ UDPゴシック" panose="020B0400000000000000" pitchFamily="50" charset="-128"/>
                <a:ea typeface="BIZ UDPゴシック" panose="020B0400000000000000" pitchFamily="50" charset="-128"/>
              </a:rPr>
              <a:t>基本方針</a:t>
            </a:r>
            <a:r>
              <a:rPr lang="en-US" altLang="ja-JP" sz="1200" dirty="0" smtClean="0">
                <a:latin typeface="BIZ UDPゴシック" panose="020B0400000000000000" pitchFamily="50" charset="-128"/>
                <a:ea typeface="BIZ UDPゴシック" panose="020B0400000000000000" pitchFamily="50" charset="-128"/>
              </a:rPr>
              <a:t>】</a:t>
            </a:r>
            <a:endParaRPr lang="en-US" altLang="ja-JP" sz="1200" dirty="0">
              <a:latin typeface="BIZ UDPゴシック" panose="020B0400000000000000" pitchFamily="50" charset="-128"/>
              <a:ea typeface="BIZ UDPゴシック" panose="020B0400000000000000" pitchFamily="50" charset="-128"/>
            </a:endParaRPr>
          </a:p>
          <a:p>
            <a:pPr marL="171450" indent="-171450">
              <a:lnSpc>
                <a:spcPts val="2000"/>
              </a:lnSpc>
              <a:buFont typeface="Arial" panose="020B0604020202020204" pitchFamily="34" charset="0"/>
              <a:buChar char="•"/>
            </a:pPr>
            <a:r>
              <a:rPr lang="ja-JP" altLang="en-US" sz="1200" dirty="0" smtClean="0">
                <a:latin typeface="BIZ UDPゴシック" panose="020B0400000000000000" pitchFamily="50" charset="-128"/>
                <a:ea typeface="BIZ UDPゴシック" panose="020B0400000000000000" pitchFamily="50" charset="-128"/>
              </a:rPr>
              <a:t>下水道</a:t>
            </a:r>
            <a:r>
              <a:rPr lang="ja-JP" altLang="en-US" sz="1200" dirty="0">
                <a:latin typeface="BIZ UDPゴシック" panose="020B0400000000000000" pitchFamily="50" charset="-128"/>
                <a:ea typeface="BIZ UDPゴシック" panose="020B0400000000000000" pitchFamily="50" charset="-128"/>
              </a:rPr>
              <a:t>事業企画・運営、施設の維持管理に関する豊富な知識や経験・ノウハウ等の強み</a:t>
            </a:r>
            <a:r>
              <a:rPr lang="ja-JP" altLang="en-US" sz="1200" dirty="0" smtClean="0">
                <a:latin typeface="BIZ UDPゴシック" panose="020B0400000000000000" pitchFamily="50" charset="-128"/>
                <a:ea typeface="BIZ UDPゴシック" panose="020B0400000000000000" pitchFamily="50" charset="-128"/>
              </a:rPr>
              <a:t>を</a:t>
            </a:r>
            <a:r>
              <a:rPr lang="ja-JP" altLang="en-US" sz="1200" dirty="0">
                <a:latin typeface="BIZ UDPゴシック" panose="020B0400000000000000" pitchFamily="50" charset="-128"/>
                <a:ea typeface="BIZ UDPゴシック" panose="020B0400000000000000" pitchFamily="50" charset="-128"/>
              </a:rPr>
              <a:t>生</a:t>
            </a:r>
            <a:r>
              <a:rPr lang="ja-JP" altLang="en-US" sz="1200" dirty="0" smtClean="0">
                <a:latin typeface="BIZ UDPゴシック" panose="020B0400000000000000" pitchFamily="50" charset="-128"/>
                <a:ea typeface="BIZ UDPゴシック" panose="020B0400000000000000" pitchFamily="50" charset="-128"/>
              </a:rPr>
              <a:t>かし、官民連携の</a:t>
            </a:r>
            <a:r>
              <a:rPr lang="ja-JP" altLang="en-US" sz="1200" dirty="0">
                <a:latin typeface="BIZ UDPゴシック" panose="020B0400000000000000" pitchFamily="50" charset="-128"/>
                <a:ea typeface="BIZ UDPゴシック" panose="020B0400000000000000" pitchFamily="50" charset="-128"/>
              </a:rPr>
              <a:t>拡大を図る。</a:t>
            </a:r>
            <a:endParaRPr lang="en-US" altLang="ja-JP" sz="1200" dirty="0">
              <a:latin typeface="BIZ UDPゴシック" panose="020B0400000000000000" pitchFamily="50" charset="-128"/>
              <a:ea typeface="BIZ UDPゴシック" panose="020B0400000000000000" pitchFamily="50" charset="-128"/>
            </a:endParaRPr>
          </a:p>
          <a:p>
            <a:pPr marL="171450" indent="-171450">
              <a:lnSpc>
                <a:spcPts val="2000"/>
              </a:lnSpc>
              <a:buFont typeface="Arial" panose="020B0604020202020204" pitchFamily="34" charset="0"/>
              <a:buChar char="•"/>
            </a:pPr>
            <a:r>
              <a:rPr lang="ja-JP" altLang="en-US" sz="1200" dirty="0">
                <a:latin typeface="BIZ UDPゴシック" panose="020B0400000000000000" pitchFamily="50" charset="-128"/>
                <a:ea typeface="BIZ UDPゴシック" panose="020B0400000000000000" pitchFamily="50" charset="-128"/>
              </a:rPr>
              <a:t>各自治体のニーズに合った事業運営支援、自治体の中に技術・ノウハウが残る（向上させる）運営支援を行っていく。</a:t>
            </a:r>
            <a:endParaRPr lang="en-US" altLang="ja-JP" sz="1200" dirty="0">
              <a:latin typeface="BIZ UDPゴシック" panose="020B0400000000000000" pitchFamily="50" charset="-128"/>
              <a:ea typeface="BIZ UDPゴシック" panose="020B0400000000000000" pitchFamily="50" charset="-128"/>
            </a:endParaRPr>
          </a:p>
          <a:p>
            <a:pPr>
              <a:lnSpc>
                <a:spcPts val="2000"/>
              </a:lnSpc>
            </a:pPr>
            <a:r>
              <a:rPr lang="en-US" altLang="ja-JP" sz="1200" dirty="0" smtClean="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具体的な</a:t>
            </a:r>
            <a:r>
              <a:rPr lang="ja-JP" altLang="en-US" sz="1200" dirty="0" smtClean="0">
                <a:latin typeface="BIZ UDPゴシック" panose="020B0400000000000000" pitchFamily="50" charset="-128"/>
                <a:ea typeface="BIZ UDPゴシック" panose="020B0400000000000000" pitchFamily="50" charset="-128"/>
              </a:rPr>
              <a:t>取組</a:t>
            </a:r>
            <a:r>
              <a:rPr lang="en-US" altLang="ja-JP" sz="1200" dirty="0" smtClean="0">
                <a:latin typeface="BIZ UDPゴシック" panose="020B0400000000000000" pitchFamily="50" charset="-128"/>
                <a:ea typeface="BIZ UDPゴシック" panose="020B0400000000000000" pitchFamily="50" charset="-128"/>
              </a:rPr>
              <a:t>】</a:t>
            </a:r>
            <a:endParaRPr lang="en-US" altLang="ja-JP" sz="1200" dirty="0">
              <a:latin typeface="BIZ UDPゴシック" panose="020B0400000000000000" pitchFamily="50" charset="-128"/>
              <a:ea typeface="BIZ UDPゴシック" panose="020B0400000000000000" pitchFamily="50" charset="-128"/>
            </a:endParaRPr>
          </a:p>
          <a:p>
            <a:pPr marL="171450" indent="-171450">
              <a:lnSpc>
                <a:spcPts val="2000"/>
              </a:lnSpc>
              <a:buFont typeface="Arial" panose="020B0604020202020204" pitchFamily="34" charset="0"/>
              <a:buChar char="•"/>
            </a:pPr>
            <a:r>
              <a:rPr lang="ja-JP" altLang="en-US" sz="1200" dirty="0">
                <a:latin typeface="BIZ UDPゴシック" panose="020B0400000000000000" pitchFamily="50" charset="-128"/>
                <a:ea typeface="BIZ UDPゴシック" panose="020B0400000000000000" pitchFamily="50" charset="-128"/>
              </a:rPr>
              <a:t>管渠、下水処理場をトータルシステムとして運転・維持管理する技術・</a:t>
            </a:r>
            <a:r>
              <a:rPr lang="ja-JP" altLang="en-US" sz="1200" dirty="0" smtClean="0">
                <a:latin typeface="BIZ UDPゴシック" panose="020B0400000000000000" pitchFamily="50" charset="-128"/>
                <a:ea typeface="BIZ UDPゴシック" panose="020B0400000000000000" pitchFamily="50" charset="-128"/>
              </a:rPr>
              <a:t>ノウハウの</a:t>
            </a:r>
            <a:r>
              <a:rPr lang="ja-JP" altLang="en-US" sz="1200" dirty="0">
                <a:latin typeface="BIZ UDPゴシック" panose="020B0400000000000000" pitchFamily="50" charset="-128"/>
                <a:ea typeface="BIZ UDPゴシック" panose="020B0400000000000000" pitchFamily="50" charset="-128"/>
              </a:rPr>
              <a:t>強み</a:t>
            </a:r>
            <a:r>
              <a:rPr lang="ja-JP" altLang="en-US" sz="1200" dirty="0" smtClean="0">
                <a:latin typeface="BIZ UDPゴシック" panose="020B0400000000000000" pitchFamily="50" charset="-128"/>
                <a:ea typeface="BIZ UDPゴシック" panose="020B0400000000000000" pitchFamily="50" charset="-128"/>
              </a:rPr>
              <a:t>を</a:t>
            </a:r>
            <a:r>
              <a:rPr lang="ja-JP" altLang="en-US" sz="1200" dirty="0">
                <a:latin typeface="BIZ UDPゴシック" panose="020B0400000000000000" pitchFamily="50" charset="-128"/>
                <a:ea typeface="BIZ UDPゴシック" panose="020B0400000000000000" pitchFamily="50" charset="-128"/>
              </a:rPr>
              <a:t>生</a:t>
            </a:r>
            <a:r>
              <a:rPr lang="ja-JP" altLang="en-US" sz="1200" dirty="0" smtClean="0">
                <a:latin typeface="BIZ UDPゴシック" panose="020B0400000000000000" pitchFamily="50" charset="-128"/>
                <a:ea typeface="BIZ UDPゴシック" panose="020B0400000000000000" pitchFamily="50" charset="-128"/>
              </a:rPr>
              <a:t>かし、さまざま</a:t>
            </a:r>
            <a:r>
              <a:rPr lang="ja-JP" altLang="en-US" sz="1200" dirty="0">
                <a:latin typeface="BIZ UDPゴシック" panose="020B0400000000000000" pitchFamily="50" charset="-128"/>
                <a:ea typeface="BIZ UDPゴシック" panose="020B0400000000000000" pitchFamily="50" charset="-128"/>
              </a:rPr>
              <a:t>な</a:t>
            </a:r>
            <a:r>
              <a:rPr lang="ja-JP" altLang="en-US" sz="1200" dirty="0" smtClean="0">
                <a:latin typeface="BIZ UDPゴシック" panose="020B0400000000000000" pitchFamily="50" charset="-128"/>
                <a:ea typeface="BIZ UDPゴシック" panose="020B0400000000000000" pitchFamily="50" charset="-128"/>
              </a:rPr>
              <a:t>民間</a:t>
            </a:r>
            <a:r>
              <a:rPr lang="ja-JP" altLang="en-US" sz="1200" dirty="0">
                <a:latin typeface="BIZ UDPゴシック" panose="020B0400000000000000" pitchFamily="50" charset="-128"/>
                <a:ea typeface="BIZ UDPゴシック" panose="020B0400000000000000" pitchFamily="50" charset="-128"/>
              </a:rPr>
              <a:t>企業と連携し、「自治体、民間企業に頼られるパートナー</a:t>
            </a:r>
            <a:r>
              <a:rPr lang="ja-JP" altLang="en-US" sz="1200" dirty="0" smtClean="0">
                <a:latin typeface="BIZ UDPゴシック" panose="020B0400000000000000" pitchFamily="50" charset="-128"/>
                <a:ea typeface="BIZ UDPゴシック" panose="020B0400000000000000" pitchFamily="50" charset="-128"/>
              </a:rPr>
              <a:t>」を</a:t>
            </a:r>
            <a:r>
              <a:rPr lang="ja-JP" altLang="en-US" sz="1200" dirty="0">
                <a:latin typeface="BIZ UDPゴシック" panose="020B0400000000000000" pitchFamily="50" charset="-128"/>
                <a:ea typeface="BIZ UDPゴシック" panose="020B0400000000000000" pitchFamily="50" charset="-128"/>
              </a:rPr>
              <a:t>めざ</a:t>
            </a:r>
            <a:r>
              <a:rPr lang="ja-JP" altLang="en-US" sz="1200" dirty="0" smtClean="0">
                <a:latin typeface="BIZ UDPゴシック" panose="020B0400000000000000" pitchFamily="50" charset="-128"/>
                <a:ea typeface="BIZ UDPゴシック" panose="020B0400000000000000" pitchFamily="50" charset="-128"/>
              </a:rPr>
              <a:t>す。</a:t>
            </a:r>
            <a:endParaRPr lang="en-US" altLang="ja-JP" sz="1200" dirty="0">
              <a:latin typeface="BIZ UDPゴシック" panose="020B0400000000000000" pitchFamily="50" charset="-128"/>
              <a:ea typeface="BIZ UDPゴシック" panose="020B0400000000000000" pitchFamily="50" charset="-128"/>
            </a:endParaRPr>
          </a:p>
          <a:p>
            <a:pPr marL="171450" indent="-171450">
              <a:lnSpc>
                <a:spcPts val="1800"/>
              </a:lnSpc>
              <a:buFont typeface="Arial" panose="020B0604020202020204" pitchFamily="34" charset="0"/>
              <a:buChar char="•"/>
            </a:pPr>
            <a:r>
              <a:rPr lang="ja-JP" altLang="en-US" sz="1200" dirty="0" smtClean="0">
                <a:latin typeface="BIZ UDPゴシック" panose="020B0400000000000000" pitchFamily="50" charset="-128"/>
                <a:ea typeface="BIZ UDPゴシック" panose="020B0400000000000000" pitchFamily="50" charset="-128"/>
              </a:rPr>
              <a:t>大阪市域内</a:t>
            </a:r>
            <a:r>
              <a:rPr lang="ja-JP" altLang="en-US" sz="1200" dirty="0">
                <a:latin typeface="BIZ UDPゴシック" panose="020B0400000000000000" pitchFamily="50" charset="-128"/>
                <a:ea typeface="BIZ UDPゴシック" panose="020B0400000000000000" pitchFamily="50" charset="-128"/>
              </a:rPr>
              <a:t>業務の受託実績を基に、他都市のニーズを把握しながら、大阪市域外において</a:t>
            </a:r>
            <a:r>
              <a:rPr lang="ja-JP" altLang="en-US" sz="1200" dirty="0" smtClean="0">
                <a:latin typeface="BIZ UDPゴシック" panose="020B0400000000000000" pitchFamily="50" charset="-128"/>
                <a:ea typeface="BIZ UDPゴシック" panose="020B0400000000000000" pitchFamily="50" charset="-128"/>
              </a:rPr>
              <a:t>も大阪市の包括委託のノウハウを</a:t>
            </a:r>
            <a:r>
              <a:rPr lang="ja-JP" altLang="en-US" sz="1200" dirty="0">
                <a:latin typeface="BIZ UDPゴシック" panose="020B0400000000000000" pitchFamily="50" charset="-128"/>
                <a:ea typeface="BIZ UDPゴシック" panose="020B0400000000000000" pitchFamily="50" charset="-128"/>
              </a:rPr>
              <a:t>生</a:t>
            </a:r>
            <a:r>
              <a:rPr lang="ja-JP" altLang="en-US" sz="1200" dirty="0" smtClean="0">
                <a:latin typeface="BIZ UDPゴシック" panose="020B0400000000000000" pitchFamily="50" charset="-128"/>
                <a:ea typeface="BIZ UDPゴシック" panose="020B0400000000000000" pitchFamily="50" charset="-128"/>
              </a:rPr>
              <a:t>かし支援体制の構築を</a:t>
            </a:r>
            <a:r>
              <a:rPr lang="ja-JP" altLang="en-US" sz="1200" dirty="0">
                <a:latin typeface="BIZ UDPゴシック" panose="020B0400000000000000" pitchFamily="50" charset="-128"/>
                <a:ea typeface="BIZ UDPゴシック" panose="020B0400000000000000" pitchFamily="50" charset="-128"/>
              </a:rPr>
              <a:t>めざす</a:t>
            </a:r>
            <a:r>
              <a:rPr lang="ja-JP" altLang="en-US" sz="1200" dirty="0" smtClean="0">
                <a:latin typeface="BIZ UDPゴシック" panose="020B0400000000000000" pitchFamily="50" charset="-128"/>
                <a:ea typeface="BIZ UDPゴシック" panose="020B0400000000000000" pitchFamily="50" charset="-128"/>
              </a:rPr>
              <a:t>。</a:t>
            </a:r>
            <a:endParaRPr lang="en-US" altLang="ja-JP" sz="1200" dirty="0" smtClean="0">
              <a:latin typeface="BIZ UDPゴシック" panose="020B0400000000000000" pitchFamily="50" charset="-128"/>
              <a:ea typeface="BIZ UDPゴシック" panose="020B0400000000000000" pitchFamily="50" charset="-128"/>
            </a:endParaRPr>
          </a:p>
          <a:p>
            <a:pPr marL="285750" indent="-285750">
              <a:lnSpc>
                <a:spcPts val="1400"/>
              </a:lnSpc>
              <a:buFont typeface="Arial" panose="020B0604020202020204" pitchFamily="34" charset="0"/>
              <a:buChar char="•"/>
            </a:pPr>
            <a:endParaRPr lang="en-US" altLang="ja-JP" sz="1200" dirty="0" smtClean="0">
              <a:latin typeface="BIZ UDPゴシック" panose="020B0400000000000000" pitchFamily="50" charset="-128"/>
              <a:ea typeface="BIZ UDPゴシック" panose="020B0400000000000000" pitchFamily="50" charset="-128"/>
            </a:endParaRPr>
          </a:p>
          <a:p>
            <a:pPr>
              <a:lnSpc>
                <a:spcPts val="1400"/>
              </a:lnSpc>
            </a:pPr>
            <a:r>
              <a:rPr lang="en-US" altLang="ja-JP" sz="1200" dirty="0" smtClean="0">
                <a:latin typeface="BIZ UDPゴシック" panose="020B0400000000000000" pitchFamily="50" charset="-128"/>
                <a:ea typeface="BIZ UDPゴシック" panose="020B0400000000000000" pitchFamily="50" charset="-128"/>
              </a:rPr>
              <a:t>【</a:t>
            </a:r>
            <a:r>
              <a:rPr lang="ja-JP" altLang="en-US" sz="1200" dirty="0" smtClean="0">
                <a:latin typeface="BIZ UDPゴシック" panose="020B0400000000000000" pitchFamily="50" charset="-128"/>
                <a:ea typeface="BIZ UDPゴシック" panose="020B0400000000000000" pitchFamily="50" charset="-128"/>
              </a:rPr>
              <a:t>包括管理委託の受注実績</a:t>
            </a:r>
            <a:r>
              <a:rPr lang="en-US" altLang="ja-JP" sz="1200" dirty="0" smtClean="0">
                <a:latin typeface="BIZ UDPゴシック" panose="020B0400000000000000" pitchFamily="50" charset="-128"/>
                <a:ea typeface="BIZ UDPゴシック" panose="020B0400000000000000" pitchFamily="50" charset="-128"/>
              </a:rPr>
              <a:t>】</a:t>
            </a:r>
          </a:p>
          <a:p>
            <a:pPr marL="171450" indent="-171450">
              <a:lnSpc>
                <a:spcPts val="2000"/>
              </a:lnSpc>
              <a:buFont typeface="Arial" panose="020B0604020202020204" pitchFamily="34" charset="0"/>
              <a:buChar char="•"/>
            </a:pPr>
            <a:r>
              <a:rPr lang="ja-JP" altLang="en-US" sz="1200" dirty="0" smtClean="0">
                <a:latin typeface="BIZ UDPゴシック" panose="020B0400000000000000" pitchFamily="50" charset="-128"/>
                <a:ea typeface="BIZ UDPゴシック" panose="020B0400000000000000" pitchFamily="50" charset="-128"/>
              </a:rPr>
              <a:t>大阪市下水道施設維持管理業務</a:t>
            </a:r>
            <a:endParaRPr lang="en-US" altLang="ja-JP" sz="1200" dirty="0" smtClean="0">
              <a:latin typeface="BIZ UDPゴシック" panose="020B0400000000000000" pitchFamily="50" charset="-128"/>
              <a:ea typeface="BIZ UDPゴシック" panose="020B0400000000000000" pitchFamily="50" charset="-128"/>
            </a:endParaRPr>
          </a:p>
          <a:p>
            <a:pPr marL="171450" indent="-171450">
              <a:lnSpc>
                <a:spcPts val="2000"/>
              </a:lnSpc>
              <a:buFont typeface="Arial" panose="020B0604020202020204" pitchFamily="34" charset="0"/>
              <a:buChar char="•"/>
            </a:pPr>
            <a:r>
              <a:rPr lang="ja-JP" altLang="en-US" sz="1200" dirty="0" smtClean="0">
                <a:latin typeface="BIZ UDPゴシック" panose="020B0400000000000000" pitchFamily="50" charset="-128"/>
                <a:ea typeface="BIZ UDPゴシック" panose="020B0400000000000000" pitchFamily="50" charset="-128"/>
              </a:rPr>
              <a:t>河内長野市下</a:t>
            </a:r>
            <a:r>
              <a:rPr lang="ja-JP" altLang="en-US" sz="1200" dirty="0">
                <a:latin typeface="BIZ UDPゴシック" panose="020B0400000000000000" pitchFamily="50" charset="-128"/>
                <a:ea typeface="BIZ UDPゴシック" panose="020B0400000000000000" pitchFamily="50" charset="-128"/>
              </a:rPr>
              <a:t>水道施設包括的管理</a:t>
            </a:r>
            <a:r>
              <a:rPr lang="ja-JP" altLang="en-US" sz="1200" dirty="0" smtClean="0">
                <a:latin typeface="BIZ UDPゴシック" panose="020B0400000000000000" pitchFamily="50" charset="-128"/>
                <a:ea typeface="BIZ UDPゴシック" panose="020B0400000000000000" pitchFamily="50" charset="-128"/>
              </a:rPr>
              <a:t>業務</a:t>
            </a:r>
            <a:r>
              <a:rPr lang="en-US" altLang="ja-JP" sz="1200" baseline="30000" dirty="0" smtClean="0">
                <a:latin typeface="BIZ UDPゴシック" panose="020B0400000000000000" pitchFamily="50" charset="-128"/>
                <a:ea typeface="BIZ UDPゴシック" panose="020B0400000000000000" pitchFamily="50" charset="-128"/>
              </a:rPr>
              <a:t>※</a:t>
            </a:r>
            <a:endParaRPr lang="en-US" altLang="ja-JP" sz="1200" dirty="0" smtClean="0">
              <a:latin typeface="BIZ UDPゴシック" panose="020B0400000000000000" pitchFamily="50" charset="-128"/>
              <a:ea typeface="BIZ UDPゴシック" panose="020B0400000000000000" pitchFamily="50" charset="-128"/>
            </a:endParaRPr>
          </a:p>
          <a:p>
            <a:pPr marL="171450" indent="-171450">
              <a:lnSpc>
                <a:spcPts val="2000"/>
              </a:lnSpc>
              <a:buFont typeface="Arial" panose="020B0604020202020204" pitchFamily="34" charset="0"/>
              <a:buChar char="•"/>
            </a:pPr>
            <a:r>
              <a:rPr lang="ja-JP" altLang="en-US" sz="1200" dirty="0" smtClean="0">
                <a:latin typeface="BIZ UDPゴシック" panose="020B0400000000000000" pitchFamily="50" charset="-128"/>
                <a:ea typeface="BIZ UDPゴシック" panose="020B0400000000000000" pitchFamily="50" charset="-128"/>
              </a:rPr>
              <a:t>堺市</a:t>
            </a:r>
            <a:r>
              <a:rPr lang="ja-JP" altLang="en-US" sz="1200" dirty="0">
                <a:latin typeface="BIZ UDPゴシック" panose="020B0400000000000000" pitchFamily="50" charset="-128"/>
                <a:ea typeface="BIZ UDPゴシック" panose="020B0400000000000000" pitchFamily="50" charset="-128"/>
              </a:rPr>
              <a:t>南部下水道管路施設維持管理</a:t>
            </a:r>
            <a:r>
              <a:rPr lang="ja-JP" altLang="en-US" sz="1200" dirty="0" smtClean="0">
                <a:latin typeface="BIZ UDPゴシック" panose="020B0400000000000000" pitchFamily="50" charset="-128"/>
                <a:ea typeface="BIZ UDPゴシック" panose="020B0400000000000000" pitchFamily="50" charset="-128"/>
              </a:rPr>
              <a:t>業務</a:t>
            </a:r>
            <a:endParaRPr lang="en-US" altLang="ja-JP" sz="1200" dirty="0" smtClean="0">
              <a:latin typeface="BIZ UDPゴシック" panose="020B0400000000000000" pitchFamily="50" charset="-128"/>
              <a:ea typeface="BIZ UDPゴシック" panose="020B0400000000000000" pitchFamily="50" charset="-128"/>
            </a:endParaRPr>
          </a:p>
          <a:p>
            <a:pPr>
              <a:lnSpc>
                <a:spcPts val="1600"/>
              </a:lnSpc>
            </a:pPr>
            <a:r>
              <a:rPr lang="ja-JP" altLang="en-US" sz="800" dirty="0" smtClean="0">
                <a:latin typeface="BIZ UDPゴシック" panose="020B0400000000000000" pitchFamily="50" charset="-128"/>
                <a:ea typeface="BIZ UDPゴシック" panose="020B0400000000000000" pitchFamily="50" charset="-128"/>
              </a:rPr>
              <a:t>　</a:t>
            </a:r>
            <a:r>
              <a:rPr lang="en-US" altLang="ja-JP" sz="800" dirty="0" smtClean="0">
                <a:latin typeface="BIZ UDPゴシック" panose="020B0400000000000000" pitchFamily="50" charset="-128"/>
                <a:ea typeface="BIZ UDPゴシック" panose="020B0400000000000000" pitchFamily="50" charset="-128"/>
              </a:rPr>
              <a:t>※</a:t>
            </a:r>
            <a:r>
              <a:rPr lang="ja-JP" altLang="en-US" sz="800" dirty="0">
                <a:latin typeface="BIZ UDPゴシック" panose="020B0400000000000000" pitchFamily="50" charset="-128"/>
                <a:ea typeface="BIZ UDPゴシック" panose="020B0400000000000000" pitchFamily="50" charset="-128"/>
              </a:rPr>
              <a:t>右</a:t>
            </a:r>
            <a:r>
              <a:rPr lang="ja-JP" altLang="en-US" sz="800" dirty="0" smtClean="0">
                <a:latin typeface="BIZ UDPゴシック" panose="020B0400000000000000" pitchFamily="50" charset="-128"/>
                <a:ea typeface="BIZ UDPゴシック" panose="020B0400000000000000" pitchFamily="50" charset="-128"/>
              </a:rPr>
              <a:t>記に</a:t>
            </a:r>
            <a:r>
              <a:rPr lang="ja-JP" altLang="en-US" sz="800" dirty="0">
                <a:latin typeface="BIZ UDPゴシック" panose="020B0400000000000000" pitchFamily="50" charset="-128"/>
                <a:ea typeface="BIZ UDPゴシック" panose="020B0400000000000000" pitchFamily="50" charset="-128"/>
              </a:rPr>
              <a:t>河内長野市下水道施設包括的管理</a:t>
            </a:r>
            <a:r>
              <a:rPr lang="ja-JP" altLang="en-US" sz="800" dirty="0" smtClean="0">
                <a:latin typeface="BIZ UDPゴシック" panose="020B0400000000000000" pitchFamily="50" charset="-128"/>
                <a:ea typeface="BIZ UDPゴシック" panose="020B0400000000000000" pitchFamily="50" charset="-128"/>
              </a:rPr>
              <a:t>業務の委託概要を示す。</a:t>
            </a:r>
            <a:endParaRPr lang="en-US" altLang="ja-JP" sz="800" dirty="0" smtClean="0">
              <a:latin typeface="BIZ UDPゴシック" panose="020B0400000000000000" pitchFamily="50" charset="-128"/>
              <a:ea typeface="BIZ UDPゴシック" panose="020B0400000000000000" pitchFamily="50" charset="-128"/>
            </a:endParaRPr>
          </a:p>
          <a:p>
            <a:pPr>
              <a:lnSpc>
                <a:spcPts val="1800"/>
              </a:lnSpc>
            </a:pPr>
            <a:endParaRPr lang="en-US" altLang="ja-JP" sz="1200" dirty="0" smtClean="0">
              <a:latin typeface="BIZ UDPゴシック" panose="020B0400000000000000" pitchFamily="50" charset="-128"/>
              <a:ea typeface="BIZ UDPゴシック" panose="020B0400000000000000" pitchFamily="50" charset="-128"/>
            </a:endParaRPr>
          </a:p>
          <a:p>
            <a:pPr>
              <a:lnSpc>
                <a:spcPts val="1800"/>
              </a:lnSpc>
            </a:pPr>
            <a:r>
              <a:rPr lang="en-US" altLang="ja-JP" sz="1200" dirty="0" smtClean="0">
                <a:latin typeface="BIZ UDPゴシック" panose="020B0400000000000000" pitchFamily="50" charset="-128"/>
                <a:ea typeface="BIZ UDPゴシック" panose="020B0400000000000000" pitchFamily="50" charset="-128"/>
              </a:rPr>
              <a:t>【</a:t>
            </a:r>
            <a:r>
              <a:rPr lang="ja-JP" altLang="en-US" sz="1200" dirty="0" smtClean="0">
                <a:latin typeface="BIZ UDPゴシック" panose="020B0400000000000000" pitchFamily="50" charset="-128"/>
                <a:ea typeface="BIZ UDPゴシック" panose="020B0400000000000000" pitchFamily="50" charset="-128"/>
              </a:rPr>
              <a:t>新技術</a:t>
            </a:r>
            <a:r>
              <a:rPr lang="ja-JP" altLang="en-US" sz="1200" dirty="0">
                <a:latin typeface="BIZ UDPゴシック" panose="020B0400000000000000" pitchFamily="50" charset="-128"/>
                <a:ea typeface="BIZ UDPゴシック" panose="020B0400000000000000" pitchFamily="50" charset="-128"/>
              </a:rPr>
              <a:t>の</a:t>
            </a:r>
            <a:r>
              <a:rPr lang="ja-JP" altLang="en-US" sz="1200" dirty="0" smtClean="0">
                <a:latin typeface="BIZ UDPゴシック" panose="020B0400000000000000" pitchFamily="50" charset="-128"/>
                <a:ea typeface="BIZ UDPゴシック" panose="020B0400000000000000" pitchFamily="50" charset="-128"/>
              </a:rPr>
              <a:t>開発</a:t>
            </a:r>
            <a:r>
              <a:rPr lang="en-US" altLang="ja-JP" sz="1200" dirty="0" smtClean="0">
                <a:latin typeface="BIZ UDPゴシック" panose="020B0400000000000000" pitchFamily="50" charset="-128"/>
                <a:ea typeface="BIZ UDPゴシック" panose="020B0400000000000000" pitchFamily="50" charset="-128"/>
              </a:rPr>
              <a:t>】</a:t>
            </a:r>
            <a:endParaRPr lang="en-US" altLang="ja-JP" sz="1200" dirty="0">
              <a:latin typeface="BIZ UDPゴシック" panose="020B0400000000000000" pitchFamily="50" charset="-128"/>
              <a:ea typeface="BIZ UDPゴシック" panose="020B0400000000000000" pitchFamily="50" charset="-128"/>
            </a:endParaRPr>
          </a:p>
          <a:p>
            <a:pPr marL="171450" indent="-171450">
              <a:lnSpc>
                <a:spcPts val="1800"/>
              </a:lnSpc>
              <a:buFont typeface="Arial" panose="020B0604020202020204" pitchFamily="34" charset="0"/>
              <a:buChar char="•"/>
            </a:pPr>
            <a:r>
              <a:rPr lang="en-US" altLang="ja-JP" sz="1200" dirty="0">
                <a:latin typeface="BIZ UDPゴシック" panose="020B0400000000000000" pitchFamily="50" charset="-128"/>
                <a:ea typeface="BIZ UDPゴシック" panose="020B0400000000000000" pitchFamily="50" charset="-128"/>
              </a:rPr>
              <a:t>B-DASH</a:t>
            </a:r>
            <a:r>
              <a:rPr lang="ja-JP" altLang="en-US" sz="1200" dirty="0">
                <a:latin typeface="BIZ UDPゴシック" panose="020B0400000000000000" pitchFamily="50" charset="-128"/>
                <a:ea typeface="BIZ UDPゴシック" panose="020B0400000000000000" pitchFamily="50" charset="-128"/>
              </a:rPr>
              <a:t>事業</a:t>
            </a:r>
            <a:r>
              <a:rPr lang="en-US" altLang="ja-JP" sz="1200" baseline="300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による新技術の開発</a:t>
            </a:r>
            <a:endParaRPr lang="en-US" altLang="ja-JP" sz="1400" dirty="0">
              <a:latin typeface="BIZ UDPゴシック" panose="020B0400000000000000" pitchFamily="50" charset="-128"/>
              <a:ea typeface="BIZ UDPゴシック" panose="020B0400000000000000" pitchFamily="50" charset="-128"/>
            </a:endParaRPr>
          </a:p>
          <a:p>
            <a:pPr>
              <a:lnSpc>
                <a:spcPts val="1200"/>
              </a:lnSpc>
            </a:pPr>
            <a:r>
              <a:rPr lang="en-US" altLang="ja-JP" sz="800" dirty="0">
                <a:latin typeface="BIZ UDPゴシック" panose="020B0400000000000000" pitchFamily="50" charset="-128"/>
                <a:ea typeface="BIZ UDPゴシック" panose="020B0400000000000000" pitchFamily="50" charset="-128"/>
              </a:rPr>
              <a:t>※</a:t>
            </a:r>
            <a:r>
              <a:rPr lang="ja-JP" altLang="en-US" sz="800" dirty="0">
                <a:latin typeface="BIZ UDPゴシック" panose="020B0400000000000000" pitchFamily="50" charset="-128"/>
                <a:ea typeface="BIZ UDPゴシック" panose="020B0400000000000000" pitchFamily="50" charset="-128"/>
              </a:rPr>
              <a:t>国土交通省が実施している下水道革新的技術実証事業の略で</a:t>
            </a:r>
            <a:r>
              <a:rPr lang="ja-JP" altLang="en-US" sz="800" dirty="0" smtClean="0">
                <a:latin typeface="BIZ UDPゴシック" panose="020B0400000000000000" pitchFamily="50" charset="-128"/>
                <a:ea typeface="BIZ UDPゴシック" panose="020B0400000000000000" pitchFamily="50" charset="-128"/>
              </a:rPr>
              <a:t>、</a:t>
            </a:r>
            <a:endParaRPr lang="en-US" altLang="ja-JP" sz="800" dirty="0" smtClean="0">
              <a:latin typeface="BIZ UDPゴシック" panose="020B0400000000000000" pitchFamily="50" charset="-128"/>
              <a:ea typeface="BIZ UDPゴシック" panose="020B0400000000000000" pitchFamily="50" charset="-128"/>
            </a:endParaRPr>
          </a:p>
          <a:p>
            <a:pPr>
              <a:lnSpc>
                <a:spcPts val="1200"/>
              </a:lnSpc>
            </a:pPr>
            <a:r>
              <a:rPr lang="ja-JP" altLang="en-US" sz="800" dirty="0" smtClean="0">
                <a:latin typeface="BIZ UDPゴシック" panose="020B0400000000000000" pitchFamily="50" charset="-128"/>
                <a:ea typeface="BIZ UDPゴシック" panose="020B0400000000000000" pitchFamily="50" charset="-128"/>
              </a:rPr>
              <a:t>自治体</a:t>
            </a:r>
            <a:r>
              <a:rPr lang="ja-JP" altLang="en-US" sz="800" dirty="0">
                <a:latin typeface="BIZ UDPゴシック" panose="020B0400000000000000" pitchFamily="50" charset="-128"/>
                <a:ea typeface="BIZ UDPゴシック" panose="020B0400000000000000" pitchFamily="50" charset="-128"/>
              </a:rPr>
              <a:t>の処理場等のフィールドに</a:t>
            </a:r>
            <a:r>
              <a:rPr lang="ja-JP" altLang="en-US" sz="800" dirty="0" smtClean="0">
                <a:latin typeface="BIZ UDPゴシック" panose="020B0400000000000000" pitchFamily="50" charset="-128"/>
                <a:ea typeface="BIZ UDPゴシック" panose="020B0400000000000000" pitchFamily="50" charset="-128"/>
              </a:rPr>
              <a:t>おいて官民連携して新技術を開発する取組。</a:t>
            </a:r>
            <a:endParaRPr lang="en-US" altLang="ja-JP" sz="800" dirty="0">
              <a:latin typeface="BIZ UDPゴシック" panose="020B0400000000000000" pitchFamily="50" charset="-128"/>
              <a:ea typeface="BIZ UDPゴシック" panose="020B0400000000000000" pitchFamily="50" charset="-128"/>
            </a:endParaRPr>
          </a:p>
        </p:txBody>
      </p:sp>
      <p:grpSp>
        <p:nvGrpSpPr>
          <p:cNvPr id="24" name="グループ化 23"/>
          <p:cNvGrpSpPr/>
          <p:nvPr/>
        </p:nvGrpSpPr>
        <p:grpSpPr>
          <a:xfrm>
            <a:off x="160230" y="472918"/>
            <a:ext cx="7027970" cy="504000"/>
            <a:chOff x="0" y="2293943"/>
            <a:chExt cx="2765472" cy="1068480"/>
          </a:xfrm>
        </p:grpSpPr>
        <p:sp>
          <p:nvSpPr>
            <p:cNvPr id="25" name="角丸四角形 24"/>
            <p:cNvSpPr/>
            <p:nvPr/>
          </p:nvSpPr>
          <p:spPr>
            <a:xfrm>
              <a:off x="0" y="2293943"/>
              <a:ext cx="2765472" cy="1068480"/>
            </a:xfrm>
            <a:prstGeom prst="roundRect">
              <a:avLst/>
            </a:prstGeom>
          </p:spPr>
          <p:style>
            <a:lnRef idx="0">
              <a:schemeClr val="lt1">
                <a:hueOff val="0"/>
                <a:satOff val="0"/>
                <a:lumOff val="0"/>
                <a:alphaOff val="0"/>
              </a:schemeClr>
            </a:lnRef>
            <a:fillRef idx="1003">
              <a:schemeClr val="lt2"/>
            </a:fillRef>
            <a:effectRef idx="3">
              <a:schemeClr val="accent5">
                <a:hueOff val="-4902230"/>
                <a:satOff val="-6819"/>
                <a:lumOff val="-2615"/>
                <a:alphaOff val="0"/>
              </a:schemeClr>
            </a:effectRef>
            <a:fontRef idx="minor">
              <a:schemeClr val="lt1"/>
            </a:fontRef>
          </p:style>
        </p:sp>
        <p:sp>
          <p:nvSpPr>
            <p:cNvPr id="26" name="角丸四角形 4"/>
            <p:cNvSpPr txBox="1"/>
            <p:nvPr/>
          </p:nvSpPr>
          <p:spPr>
            <a:xfrm>
              <a:off x="0" y="2510126"/>
              <a:ext cx="2602797" cy="763200"/>
            </a:xfrm>
            <a:prstGeom prst="rect">
              <a:avLst/>
            </a:prstGeom>
          </p:spPr>
          <p:style>
            <a:lnRef idx="0">
              <a:scrgbClr r="0" g="0" b="0"/>
            </a:lnRef>
            <a:fillRef idx="1003">
              <a:schemeClr val="lt2"/>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defTabSz="622300">
                <a:lnSpc>
                  <a:spcPct val="90000"/>
                </a:lnSpc>
                <a:spcBef>
                  <a:spcPct val="0"/>
                </a:spcBef>
                <a:spcAft>
                  <a:spcPct val="35000"/>
                </a:spcAft>
              </a:pPr>
              <a:r>
                <a:rPr lang="ja-JP" altLang="en-US" sz="2000" b="1" dirty="0" smtClean="0">
                  <a:solidFill>
                    <a:schemeClr val="tx1"/>
                  </a:solidFill>
                  <a:latin typeface="BIZ UDPゴシック" panose="020B0400000000000000" pitchFamily="50" charset="-128"/>
                  <a:ea typeface="BIZ UDPゴシック" panose="020B0400000000000000" pitchFamily="50" charset="-128"/>
                </a:rPr>
                <a:t>　クリアウォーター</a:t>
              </a:r>
              <a:r>
                <a:rPr lang="en-US" altLang="ja-JP" sz="2000" b="1" dirty="0" smtClean="0">
                  <a:solidFill>
                    <a:schemeClr val="tx1"/>
                  </a:solidFill>
                  <a:latin typeface="BIZ UDPゴシック" panose="020B0400000000000000" pitchFamily="50" charset="-128"/>
                  <a:ea typeface="BIZ UDPゴシック" panose="020B0400000000000000" pitchFamily="50" charset="-128"/>
                </a:rPr>
                <a:t>OSAKA</a:t>
              </a:r>
              <a:r>
                <a:rPr lang="ja-JP" altLang="en-US" sz="2000" b="1" dirty="0" smtClean="0">
                  <a:solidFill>
                    <a:schemeClr val="tx1"/>
                  </a:solidFill>
                  <a:latin typeface="BIZ UDPゴシック" panose="020B0400000000000000" pitchFamily="50" charset="-128"/>
                  <a:ea typeface="BIZ UDPゴシック" panose="020B0400000000000000" pitchFamily="50" charset="-128"/>
                </a:rPr>
                <a:t>株式会社について</a:t>
              </a:r>
              <a:endParaRPr lang="ja-JP" altLang="en-US" sz="2000" b="1" dirty="0">
                <a:solidFill>
                  <a:schemeClr val="tx1"/>
                </a:solidFill>
                <a:latin typeface="BIZ UDPゴシック" panose="020B0400000000000000" pitchFamily="50" charset="-128"/>
                <a:ea typeface="BIZ UDPゴシック" panose="020B0400000000000000" pitchFamily="50" charset="-128"/>
              </a:endParaRPr>
            </a:p>
          </p:txBody>
        </p:sp>
      </p:grpSp>
      <p:pic>
        <p:nvPicPr>
          <p:cNvPr id="3" name="図 2"/>
          <p:cNvPicPr>
            <a:picLocks noChangeAspect="1"/>
          </p:cNvPicPr>
          <p:nvPr/>
        </p:nvPicPr>
        <p:blipFill>
          <a:blip r:embed="rId2"/>
          <a:stretch>
            <a:fillRect/>
          </a:stretch>
        </p:blipFill>
        <p:spPr>
          <a:xfrm>
            <a:off x="3856952" y="3835059"/>
            <a:ext cx="5936718" cy="2710201"/>
          </a:xfrm>
          <a:prstGeom prst="rect">
            <a:avLst/>
          </a:prstGeom>
        </p:spPr>
      </p:pic>
    </p:spTree>
    <p:extLst>
      <p:ext uri="{BB962C8B-B14F-4D97-AF65-F5344CB8AC3E}">
        <p14:creationId xmlns:p14="http://schemas.microsoft.com/office/powerpoint/2010/main" val="9982670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13"/>
          <p:cNvGraphicFramePr>
            <a:graphicFrameLocks noGrp="1"/>
          </p:cNvGraphicFramePr>
          <p:nvPr>
            <p:extLst>
              <p:ext uri="{D42A27DB-BD31-4B8C-83A1-F6EECF244321}">
                <p14:modId xmlns:p14="http://schemas.microsoft.com/office/powerpoint/2010/main" val="119437758"/>
              </p:ext>
            </p:extLst>
          </p:nvPr>
        </p:nvGraphicFramePr>
        <p:xfrm>
          <a:off x="40942" y="449236"/>
          <a:ext cx="9783170" cy="6146774"/>
        </p:xfrm>
        <a:graphic>
          <a:graphicData uri="http://schemas.openxmlformats.org/drawingml/2006/table">
            <a:tbl>
              <a:tblPr firstRow="1" bandRow="1">
                <a:tableStyleId>{5C22544A-7EE6-4342-B048-85BDC9FD1C3A}</a:tableStyleId>
              </a:tblPr>
              <a:tblGrid>
                <a:gridCol w="1823888">
                  <a:extLst>
                    <a:ext uri="{9D8B030D-6E8A-4147-A177-3AD203B41FA5}">
                      <a16:colId xmlns:a16="http://schemas.microsoft.com/office/drawing/2014/main" val="570995467"/>
                    </a:ext>
                  </a:extLst>
                </a:gridCol>
                <a:gridCol w="2011528">
                  <a:extLst>
                    <a:ext uri="{9D8B030D-6E8A-4147-A177-3AD203B41FA5}">
                      <a16:colId xmlns:a16="http://schemas.microsoft.com/office/drawing/2014/main" val="2452955461"/>
                    </a:ext>
                  </a:extLst>
                </a:gridCol>
                <a:gridCol w="5947754">
                  <a:extLst>
                    <a:ext uri="{9D8B030D-6E8A-4147-A177-3AD203B41FA5}">
                      <a16:colId xmlns:a16="http://schemas.microsoft.com/office/drawing/2014/main" val="1322103517"/>
                    </a:ext>
                  </a:extLst>
                </a:gridCol>
              </a:tblGrid>
              <a:tr h="355982">
                <a:tc>
                  <a:txBody>
                    <a:bodyPr/>
                    <a:lstStyle/>
                    <a:p>
                      <a:pPr algn="ctr"/>
                      <a:r>
                        <a:rPr kumimoji="1" lang="ja-JP" altLang="en-US" sz="1100" b="1" dirty="0" smtClean="0">
                          <a:latin typeface="BIZ UDPゴシック" panose="020B0400000000000000" pitchFamily="50" charset="-128"/>
                          <a:ea typeface="BIZ UDPゴシック" panose="020B0400000000000000" pitchFamily="50" charset="-128"/>
                        </a:rPr>
                        <a:t>掲載ページ</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pPr algn="ctr"/>
                      <a:r>
                        <a:rPr kumimoji="1" lang="ja-JP" altLang="en-US" sz="1100" b="1" dirty="0" smtClean="0">
                          <a:latin typeface="BIZ UDPゴシック" panose="020B0400000000000000" pitchFamily="50" charset="-128"/>
                          <a:ea typeface="BIZ UDPゴシック" panose="020B0400000000000000" pitchFamily="50" charset="-128"/>
                        </a:rPr>
                        <a:t>用語</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pPr algn="ctr"/>
                      <a:r>
                        <a:rPr kumimoji="1" lang="ja-JP" altLang="en-US" sz="1100" b="1" dirty="0" smtClean="0">
                          <a:latin typeface="BIZ UDPゴシック" panose="020B0400000000000000" pitchFamily="50" charset="-128"/>
                          <a:ea typeface="BIZ UDPゴシック" panose="020B0400000000000000" pitchFamily="50" charset="-128"/>
                        </a:rPr>
                        <a:t>解説</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extLst>
                  <a:ext uri="{0D108BD9-81ED-4DB2-BD59-A6C34878D82A}">
                    <a16:rowId xmlns:a16="http://schemas.microsoft.com/office/drawing/2014/main" val="541853997"/>
                  </a:ext>
                </a:extLst>
              </a:tr>
              <a:tr h="497284">
                <a:tc>
                  <a:txBody>
                    <a:bodyPr/>
                    <a:lstStyle/>
                    <a:p>
                      <a:r>
                        <a:rPr kumimoji="1" lang="ja-JP" altLang="en-US" sz="1100" b="1" dirty="0" smtClean="0">
                          <a:latin typeface="BIZ UDPゴシック" panose="020B0400000000000000" pitchFamily="50" charset="-128"/>
                          <a:ea typeface="BIZ UDPゴシック" panose="020B0400000000000000" pitchFamily="50" charset="-128"/>
                        </a:rPr>
                        <a:t>本編</a:t>
                      </a:r>
                      <a:r>
                        <a:rPr kumimoji="1" lang="en-US" altLang="ja-JP" sz="1100" b="1" dirty="0" smtClean="0">
                          <a:latin typeface="BIZ UDPゴシック" panose="020B0400000000000000" pitchFamily="50" charset="-128"/>
                          <a:ea typeface="BIZ UDPゴシック" panose="020B0400000000000000" pitchFamily="50" charset="-128"/>
                        </a:rPr>
                        <a:t>3,5,10</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下水道普及率</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下水道を利用できる地域の人口を行政人口で除した値のことで、下水道の整備状況を示す指標。</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extLst>
                  <a:ext uri="{0D108BD9-81ED-4DB2-BD59-A6C34878D82A}">
                    <a16:rowId xmlns:a16="http://schemas.microsoft.com/office/drawing/2014/main" val="3185510951"/>
                  </a:ext>
                </a:extLst>
              </a:tr>
              <a:tr h="704865">
                <a:tc>
                  <a:txBody>
                    <a:bodyPr/>
                    <a:lstStyle/>
                    <a:p>
                      <a:r>
                        <a:rPr kumimoji="1" lang="ja-JP" altLang="en-US" sz="1100" b="1" dirty="0" smtClean="0">
                          <a:latin typeface="BIZ UDPゴシック" panose="020B0400000000000000" pitchFamily="50" charset="-128"/>
                          <a:ea typeface="BIZ UDPゴシック" panose="020B0400000000000000" pitchFamily="50" charset="-128"/>
                        </a:rPr>
                        <a:t>本編</a:t>
                      </a:r>
                      <a:r>
                        <a:rPr kumimoji="1" lang="en-US" altLang="ja-JP" sz="1100" b="1" dirty="0" smtClean="0">
                          <a:latin typeface="BIZ UDPゴシック" panose="020B0400000000000000" pitchFamily="50" charset="-128"/>
                          <a:ea typeface="BIZ UDPゴシック" panose="020B0400000000000000" pitchFamily="50" charset="-128"/>
                        </a:rPr>
                        <a:t>3</a:t>
                      </a:r>
                    </a:p>
                    <a:p>
                      <a:r>
                        <a:rPr kumimoji="1" lang="ja-JP" altLang="en-US" sz="1100" b="1" dirty="0" smtClean="0">
                          <a:latin typeface="BIZ UDPゴシック" panose="020B0400000000000000" pitchFamily="50" charset="-128"/>
                          <a:ea typeface="BIZ UDPゴシック" panose="020B0400000000000000" pitchFamily="50" charset="-128"/>
                        </a:rPr>
                        <a:t>資料編</a:t>
                      </a:r>
                      <a:r>
                        <a:rPr kumimoji="1" lang="en-US" altLang="ja-JP" sz="1100" b="1" dirty="0" smtClean="0">
                          <a:latin typeface="BIZ UDPゴシック" panose="020B0400000000000000" pitchFamily="50" charset="-128"/>
                          <a:ea typeface="BIZ UDPゴシック" panose="020B0400000000000000" pitchFamily="50" charset="-128"/>
                        </a:rPr>
                        <a:t>8</a:t>
                      </a:r>
                      <a:endParaRPr kumimoji="1" lang="ja-JP" altLang="en-US" sz="1100" b="1" dirty="0" smtClean="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100" b="1" dirty="0" smtClean="0">
                          <a:solidFill>
                            <a:schemeClr val="tx1"/>
                          </a:solidFill>
                          <a:latin typeface="BIZ UDPゴシック" panose="020B0400000000000000" pitchFamily="50" charset="-128"/>
                          <a:ea typeface="BIZ UDPゴシック" panose="020B0400000000000000" pitchFamily="50" charset="-128"/>
                        </a:rPr>
                        <a:t>下水道増補幹線</a:t>
                      </a:r>
                      <a:endParaRPr lang="en-US" altLang="ja-JP" sz="1100" b="1" dirty="0" smtClean="0">
                        <a:solidFill>
                          <a:schemeClr val="tx1"/>
                        </a:solidFill>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寝屋川流域で整備を進めている浸水対策を目的とした流域下水道幹線で、既設の流域下水道幹線の流下能力の不足を補完する幹線管</a:t>
                      </a:r>
                      <a:r>
                        <a:rPr kumimoji="1" lang="ja-JP" altLang="en-US" sz="1100" b="1" dirty="0" err="1" smtClean="0">
                          <a:latin typeface="BIZ UDPゴシック" panose="020B0400000000000000" pitchFamily="50" charset="-128"/>
                          <a:ea typeface="BIZ UDPゴシック" panose="020B0400000000000000" pitchFamily="50" charset="-128"/>
                        </a:rPr>
                        <a:t>きょ</a:t>
                      </a:r>
                      <a:r>
                        <a:rPr kumimoji="1" lang="ja-JP" altLang="en-US" sz="1100" b="1" dirty="0" smtClean="0">
                          <a:latin typeface="BIZ UDPゴシック" panose="020B0400000000000000" pitchFamily="50" charset="-128"/>
                          <a:ea typeface="BIZ UDPゴシック" panose="020B0400000000000000" pitchFamily="50" charset="-128"/>
                        </a:rPr>
                        <a:t>。</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extLst>
                  <a:ext uri="{0D108BD9-81ED-4DB2-BD59-A6C34878D82A}">
                    <a16:rowId xmlns:a16="http://schemas.microsoft.com/office/drawing/2014/main" val="2119809618"/>
                  </a:ext>
                </a:extLst>
              </a:tr>
              <a:tr h="1327612">
                <a:tc>
                  <a:txBody>
                    <a:bodyPr/>
                    <a:lstStyle/>
                    <a:p>
                      <a:r>
                        <a:rPr kumimoji="1" lang="ja-JP" altLang="en-US" sz="1100" b="1" dirty="0" smtClean="0">
                          <a:latin typeface="BIZ UDPゴシック" panose="020B0400000000000000" pitchFamily="50" charset="-128"/>
                          <a:ea typeface="BIZ UDPゴシック" panose="020B0400000000000000" pitchFamily="50" charset="-128"/>
                        </a:rPr>
                        <a:t>本編</a:t>
                      </a:r>
                      <a:r>
                        <a:rPr kumimoji="1" lang="en-US" altLang="ja-JP" sz="1100" b="1" dirty="0" smtClean="0">
                          <a:latin typeface="BIZ UDPゴシック" panose="020B0400000000000000" pitchFamily="50" charset="-128"/>
                          <a:ea typeface="BIZ UDPゴシック" panose="020B0400000000000000" pitchFamily="50" charset="-128"/>
                        </a:rPr>
                        <a:t>4</a:t>
                      </a:r>
                      <a:endParaRPr kumimoji="1" lang="ja-JP" altLang="en-US" sz="1100" b="1" dirty="0" smtClean="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100" b="1" dirty="0" smtClean="0">
                          <a:solidFill>
                            <a:schemeClr val="tx1"/>
                          </a:solidFill>
                          <a:latin typeface="BIZ UDPゴシック" panose="020B0400000000000000" pitchFamily="50" charset="-128"/>
                          <a:ea typeface="BIZ UDPゴシック" panose="020B0400000000000000" pitchFamily="50" charset="-128"/>
                        </a:rPr>
                        <a:t>大阪湾流域別下水道整備総合計画</a:t>
                      </a:r>
                      <a:endParaRPr lang="en-US" altLang="ja-JP" sz="1100" b="1" dirty="0" smtClean="0">
                        <a:solidFill>
                          <a:schemeClr val="tx1"/>
                        </a:solidFill>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環境基本法第</a:t>
                      </a:r>
                      <a:r>
                        <a:rPr kumimoji="1" lang="en-US" altLang="ja-JP" sz="1100" b="1" dirty="0" smtClean="0">
                          <a:latin typeface="BIZ UDPゴシック" panose="020B0400000000000000" pitchFamily="50" charset="-128"/>
                          <a:ea typeface="BIZ UDPゴシック" panose="020B0400000000000000" pitchFamily="50" charset="-128"/>
                        </a:rPr>
                        <a:t>16</a:t>
                      </a:r>
                      <a:r>
                        <a:rPr kumimoji="1" lang="ja-JP" altLang="en-US" sz="1100" b="1" dirty="0" smtClean="0">
                          <a:latin typeface="BIZ UDPゴシック" panose="020B0400000000000000" pitchFamily="50" charset="-128"/>
                          <a:ea typeface="BIZ UDPゴシック" panose="020B0400000000000000" pitchFamily="50" charset="-128"/>
                        </a:rPr>
                        <a:t>条に基づく水質環境基準の類型指定がなされている水域について、下水道法第２条の２に基づき策定されるもので、公共用水域の水質環境基準を達成するために必要な下水道整備の方針を定める基本計画。大阪の場合は、大阪湾に流れ込む流域を有する府県と国が合同で策定する。</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extLst>
                  <a:ext uri="{0D108BD9-81ED-4DB2-BD59-A6C34878D82A}">
                    <a16:rowId xmlns:a16="http://schemas.microsoft.com/office/drawing/2014/main" val="3303096712"/>
                  </a:ext>
                </a:extLst>
              </a:tr>
              <a:tr h="497284">
                <a:tc>
                  <a:txBody>
                    <a:bodyPr/>
                    <a:lstStyle/>
                    <a:p>
                      <a:r>
                        <a:rPr kumimoji="1" lang="ja-JP" altLang="en-US" sz="1100" b="1" dirty="0" smtClean="0">
                          <a:latin typeface="BIZ UDPゴシック" panose="020B0400000000000000" pitchFamily="50" charset="-128"/>
                          <a:ea typeface="BIZ UDPゴシック" panose="020B0400000000000000" pitchFamily="50" charset="-128"/>
                        </a:rPr>
                        <a:t>本編４</a:t>
                      </a:r>
                    </a:p>
                  </a:txBody>
                  <a:tcPr marL="84406" marR="84406" marT="42203" marB="42203" anchor="ct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事業計画</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下水道法</a:t>
                      </a:r>
                      <a:r>
                        <a:rPr kumimoji="1" lang="ja-JP" altLang="en-US" sz="1100" b="1" dirty="0" smtClean="0">
                          <a:solidFill>
                            <a:schemeClr val="tx1"/>
                          </a:solidFill>
                          <a:latin typeface="BIZ UDPゴシック" panose="020B0400000000000000" pitchFamily="50" charset="-128"/>
                          <a:ea typeface="BIZ UDPゴシック" panose="020B0400000000000000" pitchFamily="50" charset="-128"/>
                        </a:rPr>
                        <a:t>第４条若しくは第</a:t>
                      </a:r>
                      <a:r>
                        <a:rPr kumimoji="1" lang="en-US" altLang="ja-JP" sz="1100" b="1" dirty="0" smtClean="0">
                          <a:solidFill>
                            <a:schemeClr val="tx1"/>
                          </a:solidFill>
                          <a:latin typeface="BIZ UDPゴシック" panose="020B0400000000000000" pitchFamily="50" charset="-128"/>
                          <a:ea typeface="BIZ UDPゴシック" panose="020B0400000000000000" pitchFamily="50" charset="-128"/>
                        </a:rPr>
                        <a:t>25</a:t>
                      </a:r>
                      <a:r>
                        <a:rPr kumimoji="1" lang="ja-JP" altLang="en-US" sz="1100" b="1" dirty="0" smtClean="0">
                          <a:solidFill>
                            <a:schemeClr val="tx1"/>
                          </a:solidFill>
                          <a:latin typeface="BIZ UDPゴシック" panose="020B0400000000000000" pitchFamily="50" charset="-128"/>
                          <a:ea typeface="BIZ UDPゴシック" panose="020B0400000000000000" pitchFamily="50" charset="-128"/>
                        </a:rPr>
                        <a:t>条の</a:t>
                      </a:r>
                      <a:r>
                        <a:rPr kumimoji="1" lang="en-US" altLang="ja-JP" sz="1100" b="1" dirty="0" smtClean="0">
                          <a:solidFill>
                            <a:schemeClr val="tx1"/>
                          </a:solidFill>
                          <a:latin typeface="BIZ UDPゴシック" panose="020B0400000000000000" pitchFamily="50" charset="-128"/>
                          <a:ea typeface="BIZ UDPゴシック" panose="020B0400000000000000" pitchFamily="50" charset="-128"/>
                        </a:rPr>
                        <a:t>11</a:t>
                      </a:r>
                      <a:r>
                        <a:rPr kumimoji="1" lang="ja-JP" altLang="en-US" sz="1100" b="1" dirty="0" smtClean="0">
                          <a:solidFill>
                            <a:schemeClr val="tx1"/>
                          </a:solidFill>
                          <a:latin typeface="BIZ UDPゴシック" panose="020B0400000000000000" pitchFamily="50" charset="-128"/>
                          <a:ea typeface="BIZ UDPゴシック" panose="020B0400000000000000" pitchFamily="50" charset="-128"/>
                        </a:rPr>
                        <a:t>に基づき定める計画で、下水道の整備区域や施設の整備内容を示すもの。</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txBody>
                  <a:tcPr marL="84406" marR="84406" marT="42203" marB="42203" anchor="ctr"/>
                </a:tc>
                <a:extLst>
                  <a:ext uri="{0D108BD9-81ED-4DB2-BD59-A6C34878D82A}">
                    <a16:rowId xmlns:a16="http://schemas.microsoft.com/office/drawing/2014/main" val="756549973"/>
                  </a:ext>
                </a:extLst>
              </a:tr>
              <a:tr h="600523">
                <a:tc>
                  <a:txBody>
                    <a:bodyPr/>
                    <a:lstStyle/>
                    <a:p>
                      <a:r>
                        <a:rPr kumimoji="1" lang="ja-JP" altLang="en-US" sz="1100" b="1" dirty="0" smtClean="0">
                          <a:latin typeface="BIZ UDPゴシック" panose="020B0400000000000000" pitchFamily="50" charset="-128"/>
                          <a:ea typeface="BIZ UDPゴシック" panose="020B0400000000000000" pitchFamily="50" charset="-128"/>
                        </a:rPr>
                        <a:t>本編４</a:t>
                      </a:r>
                    </a:p>
                  </a:txBody>
                  <a:tcPr marL="84406" marR="84406" marT="42203" marB="42203" anchor="ct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経営戦略</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将来にわたって安定的に事業を継続していくための中長期的な経営の基本計画のこと。経営目標、投資・財政計画等を定める。</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extLst>
                  <a:ext uri="{0D108BD9-81ED-4DB2-BD59-A6C34878D82A}">
                    <a16:rowId xmlns:a16="http://schemas.microsoft.com/office/drawing/2014/main" val="3171196717"/>
                  </a:ext>
                </a:extLst>
              </a:tr>
              <a:tr h="545910">
                <a:tc>
                  <a:txBody>
                    <a:bodyPr/>
                    <a:lstStyle/>
                    <a:p>
                      <a:r>
                        <a:rPr kumimoji="1" lang="ja-JP" altLang="en-US" sz="1100" b="1" dirty="0" smtClean="0">
                          <a:latin typeface="BIZ UDPゴシック" panose="020B0400000000000000" pitchFamily="50" charset="-128"/>
                          <a:ea typeface="BIZ UDPゴシック" panose="020B0400000000000000" pitchFamily="50" charset="-128"/>
                        </a:rPr>
                        <a:t>本編４</a:t>
                      </a:r>
                    </a:p>
                  </a:txBody>
                  <a:tcPr marL="84406" marR="84406" marT="42203" marB="42203" anchor="ct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中期計画</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「大阪府都市整備中期計画」のことで、大阪府が行うインフラ整備全般を対象とした</a:t>
                      </a:r>
                      <a:r>
                        <a:rPr kumimoji="1" lang="en-US" altLang="ja-JP" sz="1100" b="1" dirty="0" smtClean="0">
                          <a:latin typeface="BIZ UDPゴシック" panose="020B0400000000000000" pitchFamily="50" charset="-128"/>
                          <a:ea typeface="BIZ UDPゴシック" panose="020B0400000000000000" pitchFamily="50" charset="-128"/>
                        </a:rPr>
                        <a:t>10</a:t>
                      </a:r>
                      <a:r>
                        <a:rPr kumimoji="1" lang="ja-JP" altLang="en-US" sz="1100" b="1" dirty="0" smtClean="0">
                          <a:latin typeface="BIZ UDPゴシック" panose="020B0400000000000000" pitchFamily="50" charset="-128"/>
                          <a:ea typeface="BIZ UDPゴシック" panose="020B0400000000000000" pitchFamily="50" charset="-128"/>
                        </a:rPr>
                        <a:t>年間の整備方針や事業を定めたもの。</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extLst>
                  <a:ext uri="{0D108BD9-81ED-4DB2-BD59-A6C34878D82A}">
                    <a16:rowId xmlns:a16="http://schemas.microsoft.com/office/drawing/2014/main" val="1084197804"/>
                  </a:ext>
                </a:extLst>
              </a:tr>
              <a:tr h="1120030">
                <a:tc>
                  <a:txBody>
                    <a:bodyPr/>
                    <a:lstStyle/>
                    <a:p>
                      <a:r>
                        <a:rPr kumimoji="1" lang="ja-JP" altLang="en-US" sz="1100" b="1" dirty="0" smtClean="0">
                          <a:latin typeface="BIZ UDPゴシック" panose="020B0400000000000000" pitchFamily="50" charset="-128"/>
                          <a:ea typeface="BIZ UDPゴシック" panose="020B0400000000000000" pitchFamily="50" charset="-128"/>
                        </a:rPr>
                        <a:t>本編</a:t>
                      </a:r>
                      <a:r>
                        <a:rPr kumimoji="1" lang="en-US" altLang="ja-JP" sz="1100" b="1" dirty="0" smtClean="0">
                          <a:latin typeface="BIZ UDPゴシック" panose="020B0400000000000000" pitchFamily="50" charset="-128"/>
                          <a:ea typeface="BIZ UDPゴシック" panose="020B0400000000000000" pitchFamily="50" charset="-128"/>
                        </a:rPr>
                        <a:t>6</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zh-TW" altLang="en-US" sz="1100" b="1" dirty="0" smtClean="0">
                          <a:latin typeface="BIZ UDPゴシック" panose="020B0400000000000000" pitchFamily="50" charset="-128"/>
                          <a:ea typeface="BIZ UDPゴシック" panose="020B0400000000000000" pitchFamily="50" charset="-128"/>
                        </a:rPr>
                        <a:t>改築更新時期</a:t>
                      </a:r>
                      <a:endParaRPr kumimoji="1" lang="en-US" altLang="zh-TW" sz="1100" b="1" dirty="0" smtClean="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老朽化施設の機能を回復させるため新たなものに取り換えることを改築</a:t>
                      </a:r>
                      <a:r>
                        <a:rPr kumimoji="1" lang="ja-JP" altLang="en-US" sz="1100" b="1" dirty="0" smtClean="0">
                          <a:solidFill>
                            <a:schemeClr val="tx1"/>
                          </a:solidFill>
                          <a:latin typeface="BIZ UDPゴシック" panose="020B0400000000000000" pitchFamily="50" charset="-128"/>
                          <a:ea typeface="BIZ UDPゴシック" panose="020B0400000000000000" pitchFamily="50" charset="-128"/>
                        </a:rPr>
                        <a:t>更新（又は改築）といい、その時期を改築更新時期という。寿命の長い土木・建築構造物は法定耐用年数が</a:t>
                      </a:r>
                      <a:r>
                        <a:rPr kumimoji="1" lang="en-US" altLang="ja-JP" sz="1100" b="1" dirty="0" smtClean="0">
                          <a:solidFill>
                            <a:schemeClr val="tx1"/>
                          </a:solidFill>
                          <a:latin typeface="BIZ UDPゴシック" panose="020B0400000000000000" pitchFamily="50" charset="-128"/>
                          <a:ea typeface="BIZ UDPゴシック" panose="020B0400000000000000" pitchFamily="50" charset="-128"/>
                        </a:rPr>
                        <a:t>50</a:t>
                      </a:r>
                      <a:r>
                        <a:rPr kumimoji="1" lang="ja-JP" altLang="en-US" sz="1100" b="1" dirty="0" smtClean="0">
                          <a:solidFill>
                            <a:schemeClr val="tx1"/>
                          </a:solidFill>
                          <a:latin typeface="BIZ UDPゴシック" panose="020B0400000000000000" pitchFamily="50" charset="-128"/>
                          <a:ea typeface="BIZ UDPゴシック" panose="020B0400000000000000" pitchFamily="50" charset="-128"/>
                        </a:rPr>
                        <a:t>年程度、比較的寿命の短い機械・電気設備は</a:t>
                      </a:r>
                      <a:r>
                        <a:rPr kumimoji="1" lang="en-US" altLang="ja-JP" sz="1100" b="1" dirty="0" smtClean="0">
                          <a:solidFill>
                            <a:schemeClr val="tx1"/>
                          </a:solidFill>
                          <a:latin typeface="BIZ UDPゴシック" panose="020B0400000000000000" pitchFamily="50" charset="-128"/>
                          <a:ea typeface="BIZ UDPゴシック" panose="020B0400000000000000" pitchFamily="50" charset="-128"/>
                        </a:rPr>
                        <a:t>7</a:t>
                      </a:r>
                      <a:r>
                        <a:rPr kumimoji="1" lang="ja-JP" altLang="en-US" sz="1100" b="1"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1100" b="1" dirty="0" smtClean="0">
                          <a:solidFill>
                            <a:schemeClr val="tx1"/>
                          </a:solidFill>
                          <a:latin typeface="BIZ UDPゴシック" panose="020B0400000000000000" pitchFamily="50" charset="-128"/>
                          <a:ea typeface="BIZ UDPゴシック" panose="020B0400000000000000" pitchFamily="50" charset="-128"/>
                        </a:rPr>
                        <a:t>20</a:t>
                      </a:r>
                      <a:r>
                        <a:rPr kumimoji="1" lang="ja-JP" altLang="en-US" sz="1100" b="1" dirty="0" smtClean="0">
                          <a:solidFill>
                            <a:schemeClr val="tx1"/>
                          </a:solidFill>
                          <a:latin typeface="BIZ UDPゴシック" panose="020B0400000000000000" pitchFamily="50" charset="-128"/>
                          <a:ea typeface="BIZ UDPゴシック" panose="020B0400000000000000" pitchFamily="50" charset="-128"/>
                        </a:rPr>
                        <a:t>年程度とされているが、一般的には修繕等を</a:t>
                      </a:r>
                      <a:r>
                        <a:rPr kumimoji="1" lang="ja-JP" altLang="en-US" sz="1100" b="1" dirty="0" smtClean="0">
                          <a:latin typeface="BIZ UDPゴシック" panose="020B0400000000000000" pitchFamily="50" charset="-128"/>
                          <a:ea typeface="BIZ UDPゴシック" panose="020B0400000000000000" pitchFamily="50" charset="-128"/>
                        </a:rPr>
                        <a:t>行いながら法定耐用年数の</a:t>
                      </a:r>
                      <a:r>
                        <a:rPr kumimoji="1" lang="en-US" altLang="ja-JP" sz="1100" b="1" dirty="0" smtClean="0">
                          <a:latin typeface="BIZ UDPゴシック" panose="020B0400000000000000" pitchFamily="50" charset="-128"/>
                          <a:ea typeface="BIZ UDPゴシック" panose="020B0400000000000000" pitchFamily="50" charset="-128"/>
                        </a:rPr>
                        <a:t>1.5</a:t>
                      </a:r>
                      <a:r>
                        <a:rPr kumimoji="1" lang="ja-JP" altLang="en-US" sz="1100" b="1" dirty="0" smtClean="0">
                          <a:latin typeface="BIZ UDPゴシック" panose="020B0400000000000000" pitchFamily="50" charset="-128"/>
                          <a:ea typeface="BIZ UDPゴシック" panose="020B0400000000000000" pitchFamily="50" charset="-128"/>
                        </a:rPr>
                        <a:t>～</a:t>
                      </a:r>
                      <a:r>
                        <a:rPr kumimoji="1" lang="en-US" altLang="ja-JP" sz="1100" b="1" dirty="0" smtClean="0">
                          <a:latin typeface="BIZ UDPゴシック" panose="020B0400000000000000" pitchFamily="50" charset="-128"/>
                          <a:ea typeface="BIZ UDPゴシック" panose="020B0400000000000000" pitchFamily="50" charset="-128"/>
                        </a:rPr>
                        <a:t>2.0</a:t>
                      </a:r>
                      <a:r>
                        <a:rPr kumimoji="1" lang="ja-JP" altLang="en-US" sz="1100" b="1" dirty="0" smtClean="0">
                          <a:latin typeface="BIZ UDPゴシック" panose="020B0400000000000000" pitchFamily="50" charset="-128"/>
                          <a:ea typeface="BIZ UDPゴシック" panose="020B0400000000000000" pitchFamily="50" charset="-128"/>
                        </a:rPr>
                        <a:t>倍程度使用し、その後に改築更新を実施している。</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extLst>
                  <a:ext uri="{0D108BD9-81ED-4DB2-BD59-A6C34878D82A}">
                    <a16:rowId xmlns:a16="http://schemas.microsoft.com/office/drawing/2014/main" val="86598262"/>
                  </a:ext>
                </a:extLst>
              </a:tr>
              <a:tr h="497284">
                <a:tc>
                  <a:txBody>
                    <a:bodyPr/>
                    <a:lstStyle/>
                    <a:p>
                      <a:r>
                        <a:rPr kumimoji="1" lang="ja-JP" altLang="en-US" sz="1100" b="1" dirty="0" smtClean="0">
                          <a:latin typeface="BIZ UDPゴシック" panose="020B0400000000000000" pitchFamily="50" charset="-128"/>
                          <a:ea typeface="BIZ UDPゴシック" panose="020B0400000000000000" pitchFamily="50" charset="-128"/>
                        </a:rPr>
                        <a:t>本編</a:t>
                      </a:r>
                      <a:r>
                        <a:rPr kumimoji="1" lang="en-US" altLang="ja-JP" sz="1100" b="1" dirty="0" smtClean="0">
                          <a:latin typeface="BIZ UDPゴシック" panose="020B0400000000000000" pitchFamily="50" charset="-128"/>
                          <a:ea typeface="BIZ UDPゴシック" panose="020B0400000000000000" pitchFamily="50" charset="-128"/>
                        </a:rPr>
                        <a:t>8</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内水浸水</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街に大雨が降ったときに雨水を排水できずに浸水する状態のこと。内水氾濫（はんらん）ともいう。</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extLst>
                  <a:ext uri="{0D108BD9-81ED-4DB2-BD59-A6C34878D82A}">
                    <a16:rowId xmlns:a16="http://schemas.microsoft.com/office/drawing/2014/main" val="3513602760"/>
                  </a:ext>
                </a:extLst>
              </a:tr>
            </a:tbl>
          </a:graphicData>
        </a:graphic>
      </p:graphicFrame>
      <p:sp>
        <p:nvSpPr>
          <p:cNvPr id="5" name="タイトル 1"/>
          <p:cNvSpPr txBox="1">
            <a:spLocks/>
          </p:cNvSpPr>
          <p:nvPr/>
        </p:nvSpPr>
        <p:spPr>
          <a:xfrm>
            <a:off x="0" y="4186"/>
            <a:ext cx="9906000" cy="398769"/>
          </a:xfrm>
          <a:prstGeom prst="rect">
            <a:avLst/>
          </a:prstGeom>
          <a:solidFill>
            <a:srgbClr val="FFC000">
              <a:alpha val="60000"/>
            </a:srgbClr>
          </a:solidFill>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丸ｺﾞｼｯｸM-PRO" panose="020F0600000000000000" pitchFamily="50" charset="-128"/>
                <a:ea typeface="HG丸ｺﾞｼｯｸM-PRO" panose="020F0600000000000000" pitchFamily="50" charset="-128"/>
              </a:rPr>
              <a:t>　</a:t>
            </a:r>
            <a:r>
              <a:rPr lang="en-US" altLang="ja-JP" sz="2400" dirty="0" smtClean="0">
                <a:latin typeface="HG丸ｺﾞｼｯｸM-PRO" panose="020F0600000000000000" pitchFamily="50" charset="-128"/>
                <a:ea typeface="HG丸ｺﾞｼｯｸM-PRO" panose="020F0600000000000000" pitchFamily="50" charset="-128"/>
              </a:rPr>
              <a:t>7.</a:t>
            </a:r>
            <a:r>
              <a:rPr lang="ja-JP" altLang="en-US" sz="2400" dirty="0">
                <a:latin typeface="HG丸ｺﾞｼｯｸM-PRO" panose="020F0600000000000000" pitchFamily="50" charset="-128"/>
                <a:ea typeface="HG丸ｺﾞｼｯｸM-PRO" panose="020F0600000000000000" pitchFamily="50" charset="-128"/>
              </a:rPr>
              <a:t>用語の</a:t>
            </a:r>
            <a:r>
              <a:rPr lang="ja-JP" altLang="en-US" sz="2400" dirty="0" smtClean="0">
                <a:latin typeface="HG丸ｺﾞｼｯｸM-PRO" panose="020F0600000000000000" pitchFamily="50" charset="-128"/>
                <a:ea typeface="HG丸ｺﾞｼｯｸM-PRO" panose="020F0600000000000000" pitchFamily="50" charset="-128"/>
              </a:rPr>
              <a:t>解説　（</a:t>
            </a:r>
            <a:r>
              <a:rPr lang="en-US" altLang="ja-JP" sz="2400" dirty="0" smtClean="0">
                <a:latin typeface="HG丸ｺﾞｼｯｸM-PRO" panose="020F0600000000000000" pitchFamily="50" charset="-128"/>
                <a:ea typeface="HG丸ｺﾞｼｯｸM-PRO" panose="020F0600000000000000" pitchFamily="50" charset="-128"/>
              </a:rPr>
              <a:t>1/</a:t>
            </a:r>
            <a:r>
              <a:rPr lang="ja-JP" altLang="en-US" sz="2400" dirty="0">
                <a:latin typeface="HG丸ｺﾞｼｯｸM-PRO" panose="020F0600000000000000" pitchFamily="50" charset="-128"/>
                <a:ea typeface="HG丸ｺﾞｼｯｸM-PRO" panose="020F0600000000000000" pitchFamily="50" charset="-128"/>
              </a:rPr>
              <a:t>５</a:t>
            </a:r>
            <a:r>
              <a:rPr lang="ja-JP" altLang="en-US" sz="2400" dirty="0" smtClean="0">
                <a:latin typeface="HG丸ｺﾞｼｯｸM-PRO" panose="020F0600000000000000" pitchFamily="50" charset="-128"/>
                <a:ea typeface="HG丸ｺﾞｼｯｸM-PRO" panose="020F0600000000000000" pitchFamily="50" charset="-128"/>
              </a:rPr>
              <a:t>）</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a:xfrm>
            <a:off x="7465133" y="6520962"/>
            <a:ext cx="2057400" cy="337038"/>
          </a:xfrm>
        </p:spPr>
        <p:txBody>
          <a:bodyPr/>
          <a:lstStyle/>
          <a:p>
            <a:fld id="{1710D515-171E-4661-8845-CFDA0D82721D}" type="slidenum">
              <a:rPr kumimoji="1" lang="ja-JP" altLang="en-US" smtClean="0">
                <a:latin typeface="BIZ UDPゴシック" panose="020B0400000000000000" pitchFamily="50" charset="-128"/>
                <a:ea typeface="BIZ UDPゴシック" panose="020B0400000000000000" pitchFamily="50" charset="-128"/>
              </a:rPr>
              <a:t>13</a:t>
            </a:fld>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65578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13"/>
          <p:cNvGraphicFramePr>
            <a:graphicFrameLocks noGrp="1"/>
          </p:cNvGraphicFramePr>
          <p:nvPr>
            <p:extLst>
              <p:ext uri="{D42A27DB-BD31-4B8C-83A1-F6EECF244321}">
                <p14:modId xmlns:p14="http://schemas.microsoft.com/office/powerpoint/2010/main" val="3774918629"/>
              </p:ext>
            </p:extLst>
          </p:nvPr>
        </p:nvGraphicFramePr>
        <p:xfrm>
          <a:off x="54592" y="445977"/>
          <a:ext cx="9799093" cy="6122921"/>
        </p:xfrm>
        <a:graphic>
          <a:graphicData uri="http://schemas.openxmlformats.org/drawingml/2006/table">
            <a:tbl>
              <a:tblPr firstRow="1" bandRow="1">
                <a:tableStyleId>{5C22544A-7EE6-4342-B048-85BDC9FD1C3A}</a:tableStyleId>
              </a:tblPr>
              <a:tblGrid>
                <a:gridCol w="1826365">
                  <a:extLst>
                    <a:ext uri="{9D8B030D-6E8A-4147-A177-3AD203B41FA5}">
                      <a16:colId xmlns:a16="http://schemas.microsoft.com/office/drawing/2014/main" val="570995467"/>
                    </a:ext>
                  </a:extLst>
                </a:gridCol>
                <a:gridCol w="2000648">
                  <a:extLst>
                    <a:ext uri="{9D8B030D-6E8A-4147-A177-3AD203B41FA5}">
                      <a16:colId xmlns:a16="http://schemas.microsoft.com/office/drawing/2014/main" val="2452955461"/>
                    </a:ext>
                  </a:extLst>
                </a:gridCol>
                <a:gridCol w="5972080">
                  <a:extLst>
                    <a:ext uri="{9D8B030D-6E8A-4147-A177-3AD203B41FA5}">
                      <a16:colId xmlns:a16="http://schemas.microsoft.com/office/drawing/2014/main" val="1322103517"/>
                    </a:ext>
                  </a:extLst>
                </a:gridCol>
              </a:tblGrid>
              <a:tr h="356063">
                <a:tc>
                  <a:txBody>
                    <a:bodyPr/>
                    <a:lstStyle/>
                    <a:p>
                      <a:pPr algn="ctr"/>
                      <a:r>
                        <a:rPr kumimoji="1" lang="ja-JP" altLang="en-US" sz="1100" b="1" dirty="0" smtClean="0">
                          <a:latin typeface="BIZ UDPゴシック" panose="020B0400000000000000" pitchFamily="50" charset="-128"/>
                          <a:ea typeface="BIZ UDPゴシック" panose="020B0400000000000000" pitchFamily="50" charset="-128"/>
                        </a:rPr>
                        <a:t>掲載ページ</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pPr algn="ctr"/>
                      <a:r>
                        <a:rPr kumimoji="1" lang="ja-JP" altLang="en-US" sz="1100" b="1" dirty="0" smtClean="0">
                          <a:latin typeface="BIZ UDPゴシック" panose="020B0400000000000000" pitchFamily="50" charset="-128"/>
                          <a:ea typeface="BIZ UDPゴシック" panose="020B0400000000000000" pitchFamily="50" charset="-128"/>
                        </a:rPr>
                        <a:t>用語</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pPr algn="ctr"/>
                      <a:r>
                        <a:rPr kumimoji="1" lang="ja-JP" altLang="en-US" sz="1100" b="1" dirty="0" smtClean="0">
                          <a:latin typeface="BIZ UDPゴシック" panose="020B0400000000000000" pitchFamily="50" charset="-128"/>
                          <a:ea typeface="BIZ UDPゴシック" panose="020B0400000000000000" pitchFamily="50" charset="-128"/>
                        </a:rPr>
                        <a:t>解説</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extLst>
                  <a:ext uri="{0D108BD9-81ED-4DB2-BD59-A6C34878D82A}">
                    <a16:rowId xmlns:a16="http://schemas.microsoft.com/office/drawing/2014/main" val="541853997"/>
                  </a:ext>
                </a:extLst>
              </a:tr>
              <a:tr h="531655">
                <a:tc>
                  <a:txBody>
                    <a:bodyPr/>
                    <a:lstStyle/>
                    <a:p>
                      <a:r>
                        <a:rPr kumimoji="1" lang="ja-JP" altLang="en-US" sz="1100" b="1" dirty="0" smtClean="0">
                          <a:latin typeface="BIZ UDPゴシック" panose="020B0400000000000000" pitchFamily="50" charset="-128"/>
                          <a:ea typeface="BIZ UDPゴシック" panose="020B0400000000000000" pitchFamily="50" charset="-128"/>
                        </a:rPr>
                        <a:t>本編</a:t>
                      </a:r>
                      <a:r>
                        <a:rPr kumimoji="1" lang="en-US" altLang="ja-JP" sz="1100" b="1" dirty="0" smtClean="0">
                          <a:latin typeface="BIZ UDPゴシック" panose="020B0400000000000000" pitchFamily="50" charset="-128"/>
                          <a:ea typeface="BIZ UDPゴシック" panose="020B0400000000000000" pitchFamily="50" charset="-128"/>
                        </a:rPr>
                        <a:t>9</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湛水（たんすい）</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大雨や高潮、津波等が原因で低地に溜まり、排除できずに残留している水こと。</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extLst>
                  <a:ext uri="{0D108BD9-81ED-4DB2-BD59-A6C34878D82A}">
                    <a16:rowId xmlns:a16="http://schemas.microsoft.com/office/drawing/2014/main" val="3185510951"/>
                  </a:ext>
                </a:extLst>
              </a:tr>
              <a:tr h="738396">
                <a:tc>
                  <a:txBody>
                    <a:bodyPr/>
                    <a:lstStyle/>
                    <a:p>
                      <a:r>
                        <a:rPr kumimoji="1" lang="ja-JP" altLang="en-US" sz="1100" b="1" dirty="0" smtClean="0">
                          <a:latin typeface="BIZ UDPゴシック" panose="020B0400000000000000" pitchFamily="50" charset="-128"/>
                          <a:ea typeface="BIZ UDPゴシック" panose="020B0400000000000000" pitchFamily="50" charset="-128"/>
                        </a:rPr>
                        <a:t>本編</a:t>
                      </a:r>
                      <a:r>
                        <a:rPr kumimoji="1" lang="en-US" altLang="ja-JP" sz="1100" b="1" dirty="0" smtClean="0">
                          <a:latin typeface="BIZ UDPゴシック" panose="020B0400000000000000" pitchFamily="50" charset="-128"/>
                          <a:ea typeface="BIZ UDPゴシック" panose="020B0400000000000000" pitchFamily="50" charset="-128"/>
                        </a:rPr>
                        <a:t>10</a:t>
                      </a:r>
                      <a:endParaRPr kumimoji="1" lang="ja-JP" altLang="en-US" sz="1100" b="1" dirty="0" smtClean="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smtClean="0">
                          <a:solidFill>
                            <a:schemeClr val="tx1"/>
                          </a:solidFill>
                          <a:latin typeface="BIZ UDPゴシック" panose="020B0400000000000000" pitchFamily="50" charset="-128"/>
                          <a:ea typeface="BIZ UDPゴシック" panose="020B0400000000000000" pitchFamily="50" charset="-128"/>
                        </a:rPr>
                        <a:t>施設規模の適正化</a:t>
                      </a:r>
                      <a:endParaRPr lang="en-US" altLang="ja-JP" sz="1100" b="1" dirty="0" smtClean="0">
                        <a:solidFill>
                          <a:schemeClr val="tx1"/>
                        </a:solidFill>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汚水量と施設規模が均衡するよう適正な状態にすること。今後は人口減少に伴う汚水量減少に応じて、下水処理場の能力を縮小させていくことになる。</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extLst>
                  <a:ext uri="{0D108BD9-81ED-4DB2-BD59-A6C34878D82A}">
                    <a16:rowId xmlns:a16="http://schemas.microsoft.com/office/drawing/2014/main" val="2119809618"/>
                  </a:ext>
                </a:extLst>
              </a:tr>
              <a:tr h="409716">
                <a:tc>
                  <a:txBody>
                    <a:bodyPr/>
                    <a:lstStyle/>
                    <a:p>
                      <a:r>
                        <a:rPr kumimoji="1" lang="ja-JP" altLang="en-US" sz="1100" b="1" dirty="0" smtClean="0">
                          <a:latin typeface="BIZ UDPゴシック" panose="020B0400000000000000" pitchFamily="50" charset="-128"/>
                          <a:ea typeface="BIZ UDPゴシック" panose="020B0400000000000000" pitchFamily="50" charset="-128"/>
                        </a:rPr>
                        <a:t>本編</a:t>
                      </a:r>
                      <a:r>
                        <a:rPr kumimoji="1" lang="en-US" altLang="ja-JP" sz="1100" b="1" dirty="0" smtClean="0">
                          <a:latin typeface="BIZ UDPゴシック" panose="020B0400000000000000" pitchFamily="50" charset="-128"/>
                          <a:ea typeface="BIZ UDPゴシック" panose="020B0400000000000000" pitchFamily="50" charset="-128"/>
                        </a:rPr>
                        <a:t>11,14</a:t>
                      </a:r>
                      <a:endParaRPr kumimoji="1" lang="ja-JP" altLang="en-US" sz="1100" b="1" dirty="0" smtClean="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smtClean="0">
                          <a:solidFill>
                            <a:schemeClr val="tx1"/>
                          </a:solidFill>
                          <a:latin typeface="BIZ UDPゴシック" panose="020B0400000000000000" pitchFamily="50" charset="-128"/>
                          <a:ea typeface="BIZ UDPゴシック" panose="020B0400000000000000" pitchFamily="50" charset="-128"/>
                        </a:rPr>
                        <a:t>公共用水域</a:t>
                      </a:r>
                      <a:endParaRPr lang="en-US" altLang="ja-JP" sz="1100" b="1" dirty="0" smtClean="0">
                        <a:solidFill>
                          <a:schemeClr val="tx1"/>
                        </a:solidFill>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河川や湖沼、海といった公共の水域のこと。</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extLst>
                  <a:ext uri="{0D108BD9-81ED-4DB2-BD59-A6C34878D82A}">
                    <a16:rowId xmlns:a16="http://schemas.microsoft.com/office/drawing/2014/main" val="3303096712"/>
                  </a:ext>
                </a:extLst>
              </a:tr>
              <a:tr h="411518">
                <a:tc>
                  <a:txBody>
                    <a:bodyPr/>
                    <a:lstStyle/>
                    <a:p>
                      <a:r>
                        <a:rPr kumimoji="1" lang="ja-JP" altLang="en-US" sz="1100" b="1" dirty="0" smtClean="0">
                          <a:latin typeface="BIZ UDPゴシック" panose="020B0400000000000000" pitchFamily="50" charset="-128"/>
                          <a:ea typeface="BIZ UDPゴシック" panose="020B0400000000000000" pitchFamily="50" charset="-128"/>
                        </a:rPr>
                        <a:t>本編</a:t>
                      </a:r>
                      <a:r>
                        <a:rPr kumimoji="1" lang="en-US" altLang="ja-JP" sz="1100" b="1" dirty="0" smtClean="0">
                          <a:latin typeface="BIZ UDPゴシック" panose="020B0400000000000000" pitchFamily="50" charset="-128"/>
                          <a:ea typeface="BIZ UDPゴシック" panose="020B0400000000000000" pitchFamily="50" charset="-128"/>
                        </a:rPr>
                        <a:t>11</a:t>
                      </a:r>
                      <a:endParaRPr kumimoji="1" lang="ja-JP" altLang="en-US" sz="1100" b="1" dirty="0" smtClean="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汚濁負荷</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公共用水域を汚濁する物質のことで、たとえば有機物などがある。</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extLst>
                  <a:ext uri="{0D108BD9-81ED-4DB2-BD59-A6C34878D82A}">
                    <a16:rowId xmlns:a16="http://schemas.microsoft.com/office/drawing/2014/main" val="756549973"/>
                  </a:ext>
                </a:extLst>
              </a:tr>
              <a:tr h="753584">
                <a:tc>
                  <a:txBody>
                    <a:bodyPr/>
                    <a:lstStyle/>
                    <a:p>
                      <a:r>
                        <a:rPr kumimoji="1" lang="ja-JP" altLang="en-US" sz="1100" b="1" dirty="0" smtClean="0">
                          <a:latin typeface="BIZ UDPゴシック" panose="020B0400000000000000" pitchFamily="50" charset="-128"/>
                          <a:ea typeface="BIZ UDPゴシック" panose="020B0400000000000000" pitchFamily="50" charset="-128"/>
                        </a:rPr>
                        <a:t>本編</a:t>
                      </a:r>
                      <a:r>
                        <a:rPr kumimoji="1" lang="en-US" altLang="ja-JP" sz="1100" b="1" dirty="0" smtClean="0">
                          <a:latin typeface="BIZ UDPゴシック" panose="020B0400000000000000" pitchFamily="50" charset="-128"/>
                          <a:ea typeface="BIZ UDPゴシック" panose="020B0400000000000000" pitchFamily="50" charset="-128"/>
                        </a:rPr>
                        <a:t>11</a:t>
                      </a:r>
                      <a:endParaRPr kumimoji="1" lang="ja-JP" altLang="en-US" sz="1100" b="1" dirty="0" smtClean="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栄養塩類</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海水等に含まれ、植物プランクトンや海藻の栄養となる物質のことで、窒素や</a:t>
                      </a:r>
                      <a:r>
                        <a:rPr kumimoji="1" lang="ja-JP" altLang="en-US" sz="1100" b="1" dirty="0" err="1" smtClean="0">
                          <a:latin typeface="BIZ UDPゴシック" panose="020B0400000000000000" pitchFamily="50" charset="-128"/>
                          <a:ea typeface="BIZ UDPゴシック" panose="020B0400000000000000" pitchFamily="50" charset="-128"/>
                        </a:rPr>
                        <a:t>りんが</a:t>
                      </a:r>
                      <a:r>
                        <a:rPr kumimoji="1" lang="ja-JP" altLang="en-US" sz="1100" b="1" dirty="0" smtClean="0">
                          <a:latin typeface="BIZ UDPゴシック" panose="020B0400000000000000" pitchFamily="50" charset="-128"/>
                          <a:ea typeface="BIZ UDPゴシック" panose="020B0400000000000000" pitchFamily="50" charset="-128"/>
                        </a:rPr>
                        <a:t>これに該当する。これが海域に過剰に供給されると赤潮等の原因になる。</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extLst>
                  <a:ext uri="{0D108BD9-81ED-4DB2-BD59-A6C34878D82A}">
                    <a16:rowId xmlns:a16="http://schemas.microsoft.com/office/drawing/2014/main" val="3171196717"/>
                  </a:ext>
                </a:extLst>
              </a:tr>
              <a:tr h="718045">
                <a:tc>
                  <a:txBody>
                    <a:bodyPr/>
                    <a:lstStyle/>
                    <a:p>
                      <a:r>
                        <a:rPr kumimoji="1" lang="ja-JP" altLang="en-US" sz="1100" b="1" dirty="0" smtClean="0">
                          <a:latin typeface="BIZ UDPゴシック" panose="020B0400000000000000" pitchFamily="50" charset="-128"/>
                          <a:ea typeface="BIZ UDPゴシック" panose="020B0400000000000000" pitchFamily="50" charset="-128"/>
                        </a:rPr>
                        <a:t>本編</a:t>
                      </a:r>
                      <a:r>
                        <a:rPr kumimoji="1" lang="en-US" altLang="ja-JP" sz="1100" b="1" dirty="0" smtClean="0">
                          <a:latin typeface="BIZ UDPゴシック" panose="020B0400000000000000" pitchFamily="50" charset="-128"/>
                          <a:ea typeface="BIZ UDPゴシック" panose="020B0400000000000000" pitchFamily="50" charset="-128"/>
                        </a:rPr>
                        <a:t>12</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バイオマス</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生物資源（バイオ）の量（マス）をあらわす概念で、一般的には「再生可能な、生物由来の有機性資源で化石資源を除いたもの」を指す。下水道では処理の過程で発生する汚泥がそれに該当する。</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extLst>
                  <a:ext uri="{0D108BD9-81ED-4DB2-BD59-A6C34878D82A}">
                    <a16:rowId xmlns:a16="http://schemas.microsoft.com/office/drawing/2014/main" val="86598262"/>
                  </a:ext>
                </a:extLst>
              </a:tr>
              <a:tr h="1641303">
                <a:tc>
                  <a:txBody>
                    <a:bodyPr/>
                    <a:lstStyle/>
                    <a:p>
                      <a:r>
                        <a:rPr kumimoji="1" lang="ja-JP" altLang="en-US" sz="1100" b="1" dirty="0" smtClean="0">
                          <a:latin typeface="BIZ UDPゴシック" panose="020B0400000000000000" pitchFamily="50" charset="-128"/>
                          <a:ea typeface="BIZ UDPゴシック" panose="020B0400000000000000" pitchFamily="50" charset="-128"/>
                        </a:rPr>
                        <a:t>本編</a:t>
                      </a:r>
                      <a:r>
                        <a:rPr kumimoji="1" lang="en-US" altLang="ja-JP" sz="1100" b="1" dirty="0" smtClean="0">
                          <a:latin typeface="BIZ UDPゴシック" panose="020B0400000000000000" pitchFamily="50" charset="-128"/>
                          <a:ea typeface="BIZ UDPゴシック" panose="020B0400000000000000" pitchFamily="50" charset="-128"/>
                        </a:rPr>
                        <a:t>12</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en-US" altLang="ja-JP" sz="1100" b="1" dirty="0" smtClean="0">
                          <a:latin typeface="BIZ UDPゴシック" panose="020B0400000000000000" pitchFamily="50" charset="-128"/>
                          <a:ea typeface="BIZ UDPゴシック" panose="020B0400000000000000" pitchFamily="50" charset="-128"/>
                        </a:rPr>
                        <a:t>SDG</a:t>
                      </a:r>
                      <a:r>
                        <a:rPr kumimoji="1" lang="ja-JP" altLang="en-US" sz="1100" b="1" dirty="0" err="1" smtClean="0">
                          <a:latin typeface="BIZ UDPゴシック" panose="020B0400000000000000" pitchFamily="50" charset="-128"/>
                          <a:ea typeface="BIZ UDPゴシック" panose="020B0400000000000000" pitchFamily="50" charset="-128"/>
                        </a:rPr>
                        <a:t>ｓ</a:t>
                      </a:r>
                      <a:endParaRPr kumimoji="1" lang="en-US" altLang="ja-JP" sz="1100" b="1" dirty="0" smtClean="0">
                        <a:latin typeface="BIZ UDPゴシック" panose="020B0400000000000000" pitchFamily="50" charset="-128"/>
                        <a:ea typeface="BIZ UDPゴシック" panose="020B0400000000000000" pitchFamily="50" charset="-128"/>
                      </a:endParaRPr>
                    </a:p>
                    <a:p>
                      <a:r>
                        <a:rPr kumimoji="1" lang="ja-JP" altLang="en-US" sz="1100" b="1" dirty="0" smtClean="0">
                          <a:latin typeface="BIZ UDPゴシック" panose="020B0400000000000000" pitchFamily="50" charset="-128"/>
                          <a:ea typeface="BIZ UDPゴシック" panose="020B0400000000000000" pitchFamily="50" charset="-128"/>
                        </a:rPr>
                        <a:t>（エスディージーズ）</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a:t>
                      </a:r>
                      <a:r>
                        <a:rPr kumimoji="1" lang="en-US" altLang="ja-JP" sz="1100" b="1" dirty="0" smtClean="0">
                          <a:latin typeface="BIZ UDPゴシック" panose="020B0400000000000000" pitchFamily="50" charset="-128"/>
                          <a:ea typeface="BIZ UDPゴシック" panose="020B0400000000000000" pitchFamily="50" charset="-128"/>
                        </a:rPr>
                        <a:t>Sustainable Development Goals</a:t>
                      </a:r>
                      <a:r>
                        <a:rPr kumimoji="1" lang="ja-JP" altLang="en-US" sz="1100" b="1" dirty="0" smtClean="0">
                          <a:latin typeface="BIZ UDPゴシック" panose="020B0400000000000000" pitchFamily="50" charset="-128"/>
                          <a:ea typeface="BIZ UDPゴシック" panose="020B0400000000000000" pitchFamily="50" charset="-128"/>
                        </a:rPr>
                        <a:t>（持続可能な開発目標）」の略称であり、「誰一人取り残さない</a:t>
                      </a:r>
                      <a:r>
                        <a:rPr kumimoji="1" lang="en-US" altLang="ja-JP" sz="1100" b="1" dirty="0" smtClean="0">
                          <a:latin typeface="BIZ UDPゴシック" panose="020B0400000000000000" pitchFamily="50" charset="-128"/>
                          <a:ea typeface="BIZ UDPゴシック" panose="020B0400000000000000" pitchFamily="50" charset="-128"/>
                        </a:rPr>
                        <a:t>(leave no one behind)</a:t>
                      </a:r>
                      <a:r>
                        <a:rPr kumimoji="1" lang="ja-JP" altLang="en-US" sz="1100" b="1" dirty="0" smtClean="0">
                          <a:latin typeface="BIZ UDPゴシック" panose="020B0400000000000000" pitchFamily="50" charset="-128"/>
                          <a:ea typeface="BIZ UDPゴシック" panose="020B0400000000000000" pitchFamily="50" charset="-128"/>
                        </a:rPr>
                        <a:t>」持続可能でよりよい社会の実現を</a:t>
                      </a:r>
                      <a:r>
                        <a:rPr lang="ja-JP" altLang="en-US" sz="1100" dirty="0" smtClean="0">
                          <a:solidFill>
                            <a:schemeClr val="tx1"/>
                          </a:solidFill>
                          <a:latin typeface="BIZ UDPゴシック" panose="020B0400000000000000" pitchFamily="50" charset="-128"/>
                          <a:ea typeface="BIZ UDPゴシック" panose="020B0400000000000000" pitchFamily="50" charset="-128"/>
                        </a:rPr>
                        <a:t>めざす</a:t>
                      </a:r>
                      <a:r>
                        <a:rPr kumimoji="1" lang="ja-JP" altLang="en-US" sz="1100" b="1" dirty="0" smtClean="0">
                          <a:latin typeface="BIZ UDPゴシック" panose="020B0400000000000000" pitchFamily="50" charset="-128"/>
                          <a:ea typeface="BIZ UDPゴシック" panose="020B0400000000000000" pitchFamily="50" charset="-128"/>
                        </a:rPr>
                        <a:t>世界共通の目標のこと。</a:t>
                      </a:r>
                      <a:r>
                        <a:rPr kumimoji="1" lang="en-US" altLang="ja-JP" sz="1100" b="1" dirty="0" smtClean="0">
                          <a:latin typeface="BIZ UDPゴシック" panose="020B0400000000000000" pitchFamily="50" charset="-128"/>
                          <a:ea typeface="BIZ UDPゴシック" panose="020B0400000000000000" pitchFamily="50" charset="-128"/>
                        </a:rPr>
                        <a:t>2015</a:t>
                      </a:r>
                      <a:r>
                        <a:rPr kumimoji="1" lang="ja-JP" altLang="en-US" sz="1100" b="1" dirty="0" smtClean="0">
                          <a:latin typeface="BIZ UDPゴシック" panose="020B0400000000000000" pitchFamily="50" charset="-128"/>
                          <a:ea typeface="BIZ UDPゴシック" panose="020B0400000000000000" pitchFamily="50" charset="-128"/>
                        </a:rPr>
                        <a:t>年の国連サミットにおいて全ての加盟国が合意した「持続可能な開発のための</a:t>
                      </a:r>
                      <a:r>
                        <a:rPr kumimoji="1" lang="en-US" altLang="ja-JP" sz="1100" b="1" dirty="0" smtClean="0">
                          <a:latin typeface="BIZ UDPゴシック" panose="020B0400000000000000" pitchFamily="50" charset="-128"/>
                          <a:ea typeface="BIZ UDPゴシック" panose="020B0400000000000000" pitchFamily="50" charset="-128"/>
                        </a:rPr>
                        <a:t>2030</a:t>
                      </a:r>
                      <a:r>
                        <a:rPr kumimoji="1" lang="ja-JP" altLang="en-US" sz="1100" b="1" dirty="0" smtClean="0">
                          <a:latin typeface="BIZ UDPゴシック" panose="020B0400000000000000" pitchFamily="50" charset="-128"/>
                          <a:ea typeface="BIZ UDPゴシック" panose="020B0400000000000000" pitchFamily="50" charset="-128"/>
                        </a:rPr>
                        <a:t>アジェンダ」の中で掲げられ、</a:t>
                      </a:r>
                      <a:r>
                        <a:rPr kumimoji="1" lang="en-US" altLang="ja-JP" sz="1100" b="1" dirty="0" smtClean="0">
                          <a:latin typeface="BIZ UDPゴシック" panose="020B0400000000000000" pitchFamily="50" charset="-128"/>
                          <a:ea typeface="BIZ UDPゴシック" panose="020B0400000000000000" pitchFamily="50" charset="-128"/>
                        </a:rPr>
                        <a:t>2030</a:t>
                      </a:r>
                      <a:r>
                        <a:rPr kumimoji="1" lang="ja-JP" altLang="en-US" sz="1100" b="1" dirty="0" smtClean="0">
                          <a:latin typeface="BIZ UDPゴシック" panose="020B0400000000000000" pitchFamily="50" charset="-128"/>
                          <a:ea typeface="BIZ UDPゴシック" panose="020B0400000000000000" pitchFamily="50" charset="-128"/>
                        </a:rPr>
                        <a:t>年を達成限度とし、「安全な水とトイレを世界中に」等の</a:t>
                      </a:r>
                      <a:r>
                        <a:rPr kumimoji="1" lang="en-US" altLang="ja-JP" sz="1100" b="1" dirty="0" smtClean="0">
                          <a:latin typeface="BIZ UDPゴシック" panose="020B0400000000000000" pitchFamily="50" charset="-128"/>
                          <a:ea typeface="BIZ UDPゴシック" panose="020B0400000000000000" pitchFamily="50" charset="-128"/>
                        </a:rPr>
                        <a:t>17</a:t>
                      </a:r>
                      <a:r>
                        <a:rPr kumimoji="1" lang="ja-JP" altLang="en-US" sz="1100" b="1" dirty="0" smtClean="0">
                          <a:latin typeface="BIZ UDPゴシック" panose="020B0400000000000000" pitchFamily="50" charset="-128"/>
                          <a:ea typeface="BIZ UDPゴシック" panose="020B0400000000000000" pitchFamily="50" charset="-128"/>
                        </a:rPr>
                        <a:t>のゴール（大きな目標）が設定されている。</a:t>
                      </a:r>
                      <a:endParaRPr kumimoji="1" lang="en-US" altLang="ja-JP" sz="1100" b="1" dirty="0" smtClean="0">
                        <a:latin typeface="BIZ UDPゴシック" panose="020B0400000000000000" pitchFamily="50" charset="-128"/>
                        <a:ea typeface="BIZ UDPゴシック" panose="020B0400000000000000" pitchFamily="50" charset="-128"/>
                      </a:endParaRPr>
                    </a:p>
                  </a:txBody>
                  <a:tcPr marL="84406" marR="84406" marT="42203" marB="42203" anchor="ctr"/>
                </a:tc>
                <a:extLst>
                  <a:ext uri="{0D108BD9-81ED-4DB2-BD59-A6C34878D82A}">
                    <a16:rowId xmlns:a16="http://schemas.microsoft.com/office/drawing/2014/main" val="3513602760"/>
                  </a:ext>
                </a:extLst>
              </a:tr>
              <a:tr h="562641">
                <a:tc>
                  <a:txBody>
                    <a:bodyPr/>
                    <a:lstStyle/>
                    <a:p>
                      <a:r>
                        <a:rPr kumimoji="1" lang="ja-JP" altLang="en-US" sz="1100" b="1" dirty="0" smtClean="0">
                          <a:latin typeface="BIZ UDPゴシック" panose="020B0400000000000000" pitchFamily="50" charset="-128"/>
                          <a:ea typeface="BIZ UDPゴシック" panose="020B0400000000000000" pitchFamily="50" charset="-128"/>
                        </a:rPr>
                        <a:t>本編</a:t>
                      </a:r>
                      <a:r>
                        <a:rPr kumimoji="1" lang="en-US" altLang="ja-JP" sz="1100" b="1" dirty="0" smtClean="0">
                          <a:latin typeface="BIZ UDPゴシック" panose="020B0400000000000000" pitchFamily="50" charset="-128"/>
                          <a:ea typeface="BIZ UDPゴシック" panose="020B0400000000000000" pitchFamily="50" charset="-128"/>
                        </a:rPr>
                        <a:t>12,24</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循環型社会</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有限である資源を効率的に利用するとともに、循環的な利用を行って、持続可能な形で循環させながら利用していく社会のこと。</a:t>
                      </a:r>
                      <a:endParaRPr kumimoji="1" lang="en-US" altLang="ja-JP" sz="1100" b="1" dirty="0" smtClean="0">
                        <a:latin typeface="BIZ UDPゴシック" panose="020B0400000000000000" pitchFamily="50" charset="-128"/>
                        <a:ea typeface="BIZ UDPゴシック" panose="020B0400000000000000" pitchFamily="50" charset="-128"/>
                      </a:endParaRPr>
                    </a:p>
                  </a:txBody>
                  <a:tcPr marL="84406" marR="84406" marT="42203" marB="42203" anchor="ctr"/>
                </a:tc>
                <a:extLst>
                  <a:ext uri="{0D108BD9-81ED-4DB2-BD59-A6C34878D82A}">
                    <a16:rowId xmlns:a16="http://schemas.microsoft.com/office/drawing/2014/main" val="3428177321"/>
                  </a:ext>
                </a:extLst>
              </a:tr>
            </a:tbl>
          </a:graphicData>
        </a:graphic>
      </p:graphicFrame>
      <p:sp>
        <p:nvSpPr>
          <p:cNvPr id="2" name="スライド番号プレースホルダー 1"/>
          <p:cNvSpPr>
            <a:spLocks noGrp="1"/>
          </p:cNvSpPr>
          <p:nvPr>
            <p:ph type="sldNum" sz="quarter" idx="12"/>
          </p:nvPr>
        </p:nvSpPr>
        <p:spPr>
          <a:xfrm>
            <a:off x="7467600" y="6520962"/>
            <a:ext cx="2057400" cy="337038"/>
          </a:xfrm>
        </p:spPr>
        <p:txBody>
          <a:bodyPr/>
          <a:lstStyle/>
          <a:p>
            <a:fld id="{1710D515-171E-4661-8845-CFDA0D82721D}" type="slidenum">
              <a:rPr kumimoji="1" lang="ja-JP" altLang="en-US" smtClean="0">
                <a:latin typeface="BIZ UDPゴシック" panose="020B0400000000000000" pitchFamily="50" charset="-128"/>
                <a:ea typeface="BIZ UDPゴシック" panose="020B0400000000000000" pitchFamily="50" charset="-128"/>
              </a:rPr>
              <a:t>14</a:t>
            </a:fld>
            <a:endParaRPr kumimoji="1" lang="ja-JP" altLang="en-US" dirty="0">
              <a:latin typeface="BIZ UDPゴシック" panose="020B0400000000000000" pitchFamily="50" charset="-128"/>
              <a:ea typeface="BIZ UDPゴシック" panose="020B0400000000000000" pitchFamily="50" charset="-128"/>
            </a:endParaRPr>
          </a:p>
        </p:txBody>
      </p:sp>
      <p:sp>
        <p:nvSpPr>
          <p:cNvPr id="6" name="タイトル 1"/>
          <p:cNvSpPr txBox="1">
            <a:spLocks/>
          </p:cNvSpPr>
          <p:nvPr/>
        </p:nvSpPr>
        <p:spPr>
          <a:xfrm>
            <a:off x="0" y="4186"/>
            <a:ext cx="9906000" cy="398769"/>
          </a:xfrm>
          <a:prstGeom prst="rect">
            <a:avLst/>
          </a:prstGeom>
          <a:solidFill>
            <a:srgbClr val="FFC000">
              <a:alpha val="60000"/>
            </a:srgbClr>
          </a:solidFill>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丸ｺﾞｼｯｸM-PRO" panose="020F0600000000000000" pitchFamily="50" charset="-128"/>
                <a:ea typeface="HG丸ｺﾞｼｯｸM-PRO" panose="020F0600000000000000" pitchFamily="50" charset="-128"/>
              </a:rPr>
              <a:t>　</a:t>
            </a:r>
            <a:r>
              <a:rPr lang="en-US" altLang="ja-JP" sz="2400" dirty="0" smtClean="0">
                <a:latin typeface="HG丸ｺﾞｼｯｸM-PRO" panose="020F0600000000000000" pitchFamily="50" charset="-128"/>
                <a:ea typeface="HG丸ｺﾞｼｯｸM-PRO" panose="020F0600000000000000" pitchFamily="50" charset="-128"/>
              </a:rPr>
              <a:t>7.</a:t>
            </a:r>
            <a:r>
              <a:rPr lang="ja-JP" altLang="en-US" sz="2400" dirty="0">
                <a:latin typeface="HG丸ｺﾞｼｯｸM-PRO" panose="020F0600000000000000" pitchFamily="50" charset="-128"/>
                <a:ea typeface="HG丸ｺﾞｼｯｸM-PRO" panose="020F0600000000000000" pitchFamily="50" charset="-128"/>
              </a:rPr>
              <a:t>用語の</a:t>
            </a:r>
            <a:r>
              <a:rPr lang="ja-JP" altLang="en-US" sz="2400" dirty="0" smtClean="0">
                <a:latin typeface="HG丸ｺﾞｼｯｸM-PRO" panose="020F0600000000000000" pitchFamily="50" charset="-128"/>
                <a:ea typeface="HG丸ｺﾞｼｯｸM-PRO" panose="020F0600000000000000" pitchFamily="50" charset="-128"/>
              </a:rPr>
              <a:t>解説　（２</a:t>
            </a: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５）</a:t>
            </a:r>
            <a:endParaRPr lang="ja-JP" altLang="en-US" sz="2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9796644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13"/>
          <p:cNvGraphicFramePr>
            <a:graphicFrameLocks noGrp="1"/>
          </p:cNvGraphicFramePr>
          <p:nvPr>
            <p:extLst>
              <p:ext uri="{D42A27DB-BD31-4B8C-83A1-F6EECF244321}">
                <p14:modId xmlns:p14="http://schemas.microsoft.com/office/powerpoint/2010/main" val="3012857576"/>
              </p:ext>
            </p:extLst>
          </p:nvPr>
        </p:nvGraphicFramePr>
        <p:xfrm>
          <a:off x="40943" y="476401"/>
          <a:ext cx="9799095" cy="5828712"/>
        </p:xfrm>
        <a:graphic>
          <a:graphicData uri="http://schemas.openxmlformats.org/drawingml/2006/table">
            <a:tbl>
              <a:tblPr firstRow="1" bandRow="1">
                <a:tableStyleId>{5C22544A-7EE6-4342-B048-85BDC9FD1C3A}</a:tableStyleId>
              </a:tblPr>
              <a:tblGrid>
                <a:gridCol w="1826365">
                  <a:extLst>
                    <a:ext uri="{9D8B030D-6E8A-4147-A177-3AD203B41FA5}">
                      <a16:colId xmlns:a16="http://schemas.microsoft.com/office/drawing/2014/main" val="570995467"/>
                    </a:ext>
                  </a:extLst>
                </a:gridCol>
                <a:gridCol w="2027869">
                  <a:extLst>
                    <a:ext uri="{9D8B030D-6E8A-4147-A177-3AD203B41FA5}">
                      <a16:colId xmlns:a16="http://schemas.microsoft.com/office/drawing/2014/main" val="2452955461"/>
                    </a:ext>
                  </a:extLst>
                </a:gridCol>
                <a:gridCol w="5944861">
                  <a:extLst>
                    <a:ext uri="{9D8B030D-6E8A-4147-A177-3AD203B41FA5}">
                      <a16:colId xmlns:a16="http://schemas.microsoft.com/office/drawing/2014/main" val="1322103517"/>
                    </a:ext>
                  </a:extLst>
                </a:gridCol>
              </a:tblGrid>
              <a:tr h="342314">
                <a:tc>
                  <a:txBody>
                    <a:bodyPr/>
                    <a:lstStyle/>
                    <a:p>
                      <a:pPr algn="ctr"/>
                      <a:r>
                        <a:rPr kumimoji="1" lang="ja-JP" altLang="en-US" sz="1100" b="1" dirty="0" smtClean="0">
                          <a:latin typeface="BIZ UDPゴシック" panose="020B0400000000000000" pitchFamily="50" charset="-128"/>
                          <a:ea typeface="BIZ UDPゴシック" panose="020B0400000000000000" pitchFamily="50" charset="-128"/>
                        </a:rPr>
                        <a:t>掲載ページ</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pPr algn="ctr"/>
                      <a:r>
                        <a:rPr kumimoji="1" lang="ja-JP" altLang="en-US" sz="1100" b="1" dirty="0" smtClean="0">
                          <a:latin typeface="BIZ UDPゴシック" panose="020B0400000000000000" pitchFamily="50" charset="-128"/>
                          <a:ea typeface="BIZ UDPゴシック" panose="020B0400000000000000" pitchFamily="50" charset="-128"/>
                        </a:rPr>
                        <a:t>用語</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pPr algn="ctr"/>
                      <a:r>
                        <a:rPr kumimoji="1" lang="ja-JP" altLang="en-US" sz="1100" b="1" dirty="0" smtClean="0">
                          <a:latin typeface="BIZ UDPゴシック" panose="020B0400000000000000" pitchFamily="50" charset="-128"/>
                          <a:ea typeface="BIZ UDPゴシック" panose="020B0400000000000000" pitchFamily="50" charset="-128"/>
                        </a:rPr>
                        <a:t>解説</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extLst>
                  <a:ext uri="{0D108BD9-81ED-4DB2-BD59-A6C34878D82A}">
                    <a16:rowId xmlns:a16="http://schemas.microsoft.com/office/drawing/2014/main" val="541853997"/>
                  </a:ext>
                </a:extLst>
              </a:tr>
              <a:tr h="393895">
                <a:tc>
                  <a:txBody>
                    <a:bodyPr/>
                    <a:lstStyle/>
                    <a:p>
                      <a:r>
                        <a:rPr kumimoji="1" lang="ja-JP" altLang="en-US" sz="1100" b="1" dirty="0" smtClean="0">
                          <a:latin typeface="BIZ UDPゴシック" panose="020B0400000000000000" pitchFamily="50" charset="-128"/>
                          <a:ea typeface="BIZ UDPゴシック" panose="020B0400000000000000" pitchFamily="50" charset="-128"/>
                        </a:rPr>
                        <a:t>本編</a:t>
                      </a:r>
                      <a:r>
                        <a:rPr kumimoji="1" lang="en-US" altLang="ja-JP" sz="1100" b="1" dirty="0" smtClean="0">
                          <a:latin typeface="BIZ UDPゴシック" panose="020B0400000000000000" pitchFamily="50" charset="-128"/>
                          <a:ea typeface="BIZ UDPゴシック" panose="020B0400000000000000" pitchFamily="50" charset="-128"/>
                        </a:rPr>
                        <a:t>12</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持続的発展が可能な社会</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健全で恵み豊かな環境が地球規模から身近な地域にわたって保全されるとともに、いかなる時も国民一人一人の安全・安心な暮らしが守られ、活力・魅力ある地域社会の形成と持続的な経済成長が実現する社会のこと。（新下水道ビジョン</a:t>
                      </a:r>
                      <a:r>
                        <a:rPr kumimoji="1" lang="ja-JP" altLang="en-US" sz="1100" b="1" dirty="0" err="1" smtClean="0">
                          <a:latin typeface="BIZ UDPゴシック" panose="020B0400000000000000" pitchFamily="50" charset="-128"/>
                          <a:ea typeface="BIZ UDPゴシック" panose="020B0400000000000000" pitchFamily="50" charset="-128"/>
                        </a:rPr>
                        <a:t>ｐ</a:t>
                      </a:r>
                      <a:r>
                        <a:rPr kumimoji="1" lang="en-US" altLang="ja-JP" sz="1100" b="1" dirty="0" smtClean="0">
                          <a:latin typeface="BIZ UDPゴシック" panose="020B0400000000000000" pitchFamily="50" charset="-128"/>
                          <a:ea typeface="BIZ UDPゴシック" panose="020B0400000000000000" pitchFamily="50" charset="-128"/>
                        </a:rPr>
                        <a:t>3.1</a:t>
                      </a:r>
                      <a:r>
                        <a:rPr kumimoji="1" lang="ja-JP" altLang="en-US" sz="1100" b="1" dirty="0" smtClean="0">
                          <a:latin typeface="BIZ UDPゴシック" panose="020B0400000000000000" pitchFamily="50" charset="-128"/>
                          <a:ea typeface="BIZ UDPゴシック" panose="020B0400000000000000" pitchFamily="50" charset="-128"/>
                        </a:rPr>
                        <a:t>）</a:t>
                      </a:r>
                      <a:endParaRPr kumimoji="1" lang="en-US" altLang="ja-JP" sz="1100" b="1" dirty="0" smtClean="0">
                        <a:latin typeface="BIZ UDPゴシック" panose="020B0400000000000000" pitchFamily="50" charset="-128"/>
                        <a:ea typeface="BIZ UDPゴシック" panose="020B0400000000000000" pitchFamily="50" charset="-128"/>
                      </a:endParaRPr>
                    </a:p>
                  </a:txBody>
                  <a:tcPr marL="84406" marR="84406" marT="42203" marB="42203" anchor="ctr"/>
                </a:tc>
                <a:extLst>
                  <a:ext uri="{0D108BD9-81ED-4DB2-BD59-A6C34878D82A}">
                    <a16:rowId xmlns:a16="http://schemas.microsoft.com/office/drawing/2014/main" val="3185510951"/>
                  </a:ext>
                </a:extLst>
              </a:tr>
              <a:tr h="393895">
                <a:tc>
                  <a:txBody>
                    <a:bodyPr/>
                    <a:lstStyle/>
                    <a:p>
                      <a:r>
                        <a:rPr kumimoji="1" lang="ja-JP" altLang="en-US" sz="1100" b="1" dirty="0" smtClean="0">
                          <a:latin typeface="BIZ UDPゴシック" panose="020B0400000000000000" pitchFamily="50" charset="-128"/>
                          <a:ea typeface="BIZ UDPゴシック" panose="020B0400000000000000" pitchFamily="50" charset="-128"/>
                        </a:rPr>
                        <a:t>本編</a:t>
                      </a:r>
                      <a:r>
                        <a:rPr kumimoji="1" lang="en-US" altLang="ja-JP" sz="1100" b="1" dirty="0" smtClean="0">
                          <a:latin typeface="BIZ UDPゴシック" panose="020B0400000000000000" pitchFamily="50" charset="-128"/>
                          <a:ea typeface="BIZ UDPゴシック" panose="020B0400000000000000" pitchFamily="50" charset="-128"/>
                        </a:rPr>
                        <a:t>13,</a:t>
                      </a:r>
                      <a:r>
                        <a:rPr kumimoji="1" lang="ja-JP" altLang="en-US" sz="1100" b="1" dirty="0" smtClean="0">
                          <a:latin typeface="BIZ UDPゴシック" panose="020B0400000000000000" pitchFamily="50" charset="-128"/>
                          <a:ea typeface="BIZ UDPゴシック" panose="020B0400000000000000" pitchFamily="50" charset="-128"/>
                        </a:rPr>
                        <a:t>１５</a:t>
                      </a:r>
                    </a:p>
                  </a:txBody>
                  <a:tcPr marL="84406" marR="84406" marT="42203" marB="4220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100" b="1" dirty="0" smtClean="0">
                          <a:solidFill>
                            <a:schemeClr val="tx1"/>
                          </a:solidFill>
                          <a:latin typeface="BIZ UDPゴシック" panose="020B0400000000000000" pitchFamily="50" charset="-128"/>
                          <a:ea typeface="BIZ UDPゴシック" panose="020B0400000000000000" pitchFamily="50" charset="-128"/>
                        </a:rPr>
                        <a:t>上下分離方式</a:t>
                      </a:r>
                      <a:endParaRPr lang="en-US" altLang="ja-JP" sz="1100" b="1" dirty="0" smtClean="0">
                        <a:solidFill>
                          <a:schemeClr val="tx1"/>
                        </a:solidFill>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鉄道・道路・空港などの経営において、インフラ（下部）の管理と運行・運営（上部）を行う組織と会計を分離すること。下水道においては維持管理部門と施設の計画・建設との組織を分離する方式のことで、大阪市で実施している。</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extLst>
                  <a:ext uri="{0D108BD9-81ED-4DB2-BD59-A6C34878D82A}">
                    <a16:rowId xmlns:a16="http://schemas.microsoft.com/office/drawing/2014/main" val="2119809618"/>
                  </a:ext>
                </a:extLst>
              </a:tr>
              <a:tr h="393895">
                <a:tc>
                  <a:txBody>
                    <a:bodyPr/>
                    <a:lstStyle/>
                    <a:p>
                      <a:r>
                        <a:rPr kumimoji="1" lang="ja-JP" altLang="en-US" sz="1100" b="1" dirty="0" smtClean="0">
                          <a:latin typeface="BIZ UDPゴシック" panose="020B0400000000000000" pitchFamily="50" charset="-128"/>
                          <a:ea typeface="BIZ UDPゴシック" panose="020B0400000000000000" pitchFamily="50" charset="-128"/>
                        </a:rPr>
                        <a:t>本編</a:t>
                      </a:r>
                      <a:r>
                        <a:rPr kumimoji="1" lang="en-US" altLang="ja-JP" sz="1100" b="1" dirty="0" smtClean="0">
                          <a:latin typeface="BIZ UDPゴシック" panose="020B0400000000000000" pitchFamily="50" charset="-128"/>
                          <a:ea typeface="BIZ UDPゴシック" panose="020B0400000000000000" pitchFamily="50" charset="-128"/>
                        </a:rPr>
                        <a:t>14,15,24</a:t>
                      </a:r>
                    </a:p>
                    <a:p>
                      <a:r>
                        <a:rPr kumimoji="1" lang="ja-JP" altLang="en-US" sz="1100" b="1" dirty="0" smtClean="0">
                          <a:latin typeface="BIZ UDPゴシック" panose="020B0400000000000000" pitchFamily="50" charset="-128"/>
                          <a:ea typeface="BIZ UDPゴシック" panose="020B0400000000000000" pitchFamily="50" charset="-128"/>
                        </a:rPr>
                        <a:t>資料編</a:t>
                      </a:r>
                      <a:r>
                        <a:rPr kumimoji="1" lang="en-US" altLang="ja-JP" sz="1100" b="1" dirty="0" smtClean="0">
                          <a:latin typeface="BIZ UDPゴシック" panose="020B0400000000000000" pitchFamily="50" charset="-128"/>
                          <a:ea typeface="BIZ UDPゴシック" panose="020B0400000000000000" pitchFamily="50" charset="-128"/>
                        </a:rPr>
                        <a:t>11,12</a:t>
                      </a:r>
                      <a:endParaRPr kumimoji="1" lang="ja-JP" altLang="en-US" sz="1100" b="1" dirty="0" smtClean="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smtClean="0">
                          <a:solidFill>
                            <a:schemeClr val="tx1"/>
                          </a:solidFill>
                          <a:latin typeface="BIZ UDPゴシック" panose="020B0400000000000000" pitchFamily="50" charset="-128"/>
                          <a:ea typeface="BIZ UDPゴシック" panose="020B0400000000000000" pitchFamily="50" charset="-128"/>
                        </a:rPr>
                        <a:t>官民連携</a:t>
                      </a:r>
                      <a:endParaRPr lang="en-US" altLang="ja-JP" sz="1100" b="1" dirty="0" smtClean="0">
                        <a:solidFill>
                          <a:schemeClr val="tx1"/>
                        </a:solidFill>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solidFill>
                            <a:schemeClr val="tx1"/>
                          </a:solidFill>
                          <a:latin typeface="BIZ UDPゴシック" panose="020B0400000000000000" pitchFamily="50" charset="-128"/>
                          <a:ea typeface="BIZ UDPゴシック" panose="020B0400000000000000" pitchFamily="50" charset="-128"/>
                        </a:rPr>
                        <a:t>民間活力を活用し、行政と民間が役割分担しながら効率的に事業運営する取組のこと。</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txBody>
                  <a:tcPr marL="84406" marR="84406" marT="42203" marB="42203" anchor="ctr"/>
                </a:tc>
                <a:extLst>
                  <a:ext uri="{0D108BD9-81ED-4DB2-BD59-A6C34878D82A}">
                    <a16:rowId xmlns:a16="http://schemas.microsoft.com/office/drawing/2014/main" val="3303096712"/>
                  </a:ext>
                </a:extLst>
              </a:tr>
              <a:tr h="393895">
                <a:tc>
                  <a:txBody>
                    <a:bodyPr/>
                    <a:lstStyle/>
                    <a:p>
                      <a:r>
                        <a:rPr kumimoji="1" lang="ja-JP" altLang="en-US" sz="1100" b="1" dirty="0" smtClean="0">
                          <a:latin typeface="BIZ UDPゴシック" panose="020B0400000000000000" pitchFamily="50" charset="-128"/>
                          <a:ea typeface="BIZ UDPゴシック" panose="020B0400000000000000" pitchFamily="50" charset="-128"/>
                        </a:rPr>
                        <a:t>本編</a:t>
                      </a:r>
                      <a:r>
                        <a:rPr kumimoji="1" lang="en-US" altLang="ja-JP" sz="1100" b="1" dirty="0" smtClean="0">
                          <a:latin typeface="BIZ UDPゴシック" panose="020B0400000000000000" pitchFamily="50" charset="-128"/>
                          <a:ea typeface="BIZ UDPゴシック" panose="020B0400000000000000" pitchFamily="50" charset="-128"/>
                        </a:rPr>
                        <a:t>14,16</a:t>
                      </a:r>
                    </a:p>
                    <a:p>
                      <a:r>
                        <a:rPr kumimoji="1" lang="ja-JP" altLang="en-US" sz="1100" b="1" dirty="0" smtClean="0">
                          <a:latin typeface="BIZ UDPゴシック" panose="020B0400000000000000" pitchFamily="50" charset="-128"/>
                          <a:ea typeface="BIZ UDPゴシック" panose="020B0400000000000000" pitchFamily="50" charset="-128"/>
                        </a:rPr>
                        <a:t>資料編</a:t>
                      </a:r>
                      <a:r>
                        <a:rPr kumimoji="1" lang="en-US" altLang="ja-JP" sz="1100" b="1" dirty="0" smtClean="0">
                          <a:latin typeface="BIZ UDPゴシック" panose="020B0400000000000000" pitchFamily="50" charset="-128"/>
                          <a:ea typeface="BIZ UDPゴシック" panose="020B0400000000000000" pitchFamily="50" charset="-128"/>
                        </a:rPr>
                        <a:t>1,9.10,11</a:t>
                      </a:r>
                      <a:endParaRPr kumimoji="1" lang="ja-JP" altLang="en-US" sz="1100" b="1" dirty="0" smtClean="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広域化・共同化計画</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solidFill>
                            <a:schemeClr val="tx1"/>
                          </a:solidFill>
                          <a:latin typeface="BIZ UDPゴシック" panose="020B0400000000000000" pitchFamily="50" charset="-128"/>
                          <a:ea typeface="BIZ UDPゴシック" panose="020B0400000000000000" pitchFamily="50" charset="-128"/>
                        </a:rPr>
                        <a:t>下水道施設の老朽化、技術職員の減少及び使用料収入の減少といったさまざまな課題を抱える中、下水道事業の持続性確保を目的に、処理場の統廃合等による施設の効率化（広域化）や、維持管理の共同化等による事務の効率化（共同化）を図る取組のことを総称して広域化・共同化といい、それを実施方針を示したものを広域化・共同化計画という。</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txBody>
                  <a:tcPr marL="84406" marR="84406" marT="42203" marB="42203" anchor="ctr"/>
                </a:tc>
                <a:extLst>
                  <a:ext uri="{0D108BD9-81ED-4DB2-BD59-A6C34878D82A}">
                    <a16:rowId xmlns:a16="http://schemas.microsoft.com/office/drawing/2014/main" val="756549973"/>
                  </a:ext>
                </a:extLst>
              </a:tr>
              <a:tr h="393895">
                <a:tc>
                  <a:txBody>
                    <a:bodyPr/>
                    <a:lstStyle/>
                    <a:p>
                      <a:r>
                        <a:rPr kumimoji="1" lang="ja-JP" altLang="en-US" sz="1100" b="1" dirty="0" smtClean="0">
                          <a:latin typeface="BIZ UDPゴシック" panose="020B0400000000000000" pitchFamily="50" charset="-128"/>
                          <a:ea typeface="BIZ UDPゴシック" panose="020B0400000000000000" pitchFamily="50" charset="-128"/>
                        </a:rPr>
                        <a:t>本編</a:t>
                      </a:r>
                      <a:r>
                        <a:rPr kumimoji="1" lang="en-US" altLang="ja-JP" sz="1100" b="1" dirty="0" smtClean="0">
                          <a:latin typeface="BIZ UDPゴシック" panose="020B0400000000000000" pitchFamily="50" charset="-128"/>
                          <a:ea typeface="BIZ UDPゴシック" panose="020B0400000000000000" pitchFamily="50" charset="-128"/>
                        </a:rPr>
                        <a:t>14,17</a:t>
                      </a:r>
                      <a:endParaRPr kumimoji="1" lang="ja-JP" altLang="en-US" sz="1100" b="1" dirty="0" smtClean="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ストックマネジメント</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solidFill>
                            <a:schemeClr val="tx1"/>
                          </a:solidFill>
                          <a:latin typeface="BIZ UDPゴシック" panose="020B0400000000000000" pitchFamily="50" charset="-128"/>
                          <a:ea typeface="BIZ UDPゴシック" panose="020B0400000000000000" pitchFamily="50" charset="-128"/>
                        </a:rPr>
                        <a:t>安定した下水道サービスの提供を継続するため、膨大な施設の状況を客観的に把握、評価し、長期的な施設の状態を予測しながら、下水道施設を計画的かつ効率的に管理すること。</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txBody>
                  <a:tcPr marL="84406" marR="84406" marT="42203" marB="42203" anchor="ctr"/>
                </a:tc>
                <a:extLst>
                  <a:ext uri="{0D108BD9-81ED-4DB2-BD59-A6C34878D82A}">
                    <a16:rowId xmlns:a16="http://schemas.microsoft.com/office/drawing/2014/main" val="3171196717"/>
                  </a:ext>
                </a:extLst>
              </a:tr>
              <a:tr h="393895">
                <a:tc>
                  <a:txBody>
                    <a:bodyPr/>
                    <a:lstStyle/>
                    <a:p>
                      <a:r>
                        <a:rPr kumimoji="1" lang="ja-JP" altLang="en-US" sz="1100" b="1" dirty="0" smtClean="0">
                          <a:latin typeface="BIZ UDPゴシック" panose="020B0400000000000000" pitchFamily="50" charset="-128"/>
                          <a:ea typeface="BIZ UDPゴシック" panose="020B0400000000000000" pitchFamily="50" charset="-128"/>
                        </a:rPr>
                        <a:t>本編</a:t>
                      </a:r>
                      <a:r>
                        <a:rPr kumimoji="1" lang="en-US" altLang="ja-JP" sz="1100" b="1" dirty="0" smtClean="0">
                          <a:latin typeface="BIZ UDPゴシック" panose="020B0400000000000000" pitchFamily="50" charset="-128"/>
                          <a:ea typeface="BIZ UDPゴシック" panose="020B0400000000000000" pitchFamily="50" charset="-128"/>
                        </a:rPr>
                        <a:t>15</a:t>
                      </a:r>
                    </a:p>
                    <a:p>
                      <a:r>
                        <a:rPr kumimoji="1" lang="ja-JP" altLang="en-US" sz="1100" b="1" dirty="0" smtClean="0">
                          <a:latin typeface="BIZ UDPゴシック" panose="020B0400000000000000" pitchFamily="50" charset="-128"/>
                          <a:ea typeface="BIZ UDPゴシック" panose="020B0400000000000000" pitchFamily="50" charset="-128"/>
                        </a:rPr>
                        <a:t>資料編</a:t>
                      </a:r>
                      <a:r>
                        <a:rPr kumimoji="1" lang="en-US" altLang="ja-JP" sz="1100" b="1" dirty="0" smtClean="0">
                          <a:latin typeface="BIZ UDPゴシック" panose="020B0400000000000000" pitchFamily="50" charset="-128"/>
                          <a:ea typeface="BIZ UDPゴシック" panose="020B0400000000000000" pitchFamily="50" charset="-128"/>
                        </a:rPr>
                        <a:t>12</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包括的管理</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solidFill>
                            <a:schemeClr val="tx1"/>
                          </a:solidFill>
                          <a:latin typeface="BIZ UDPゴシック" panose="020B0400000000000000" pitchFamily="50" charset="-128"/>
                          <a:ea typeface="BIZ UDPゴシック" panose="020B0400000000000000" pitchFamily="50" charset="-128"/>
                        </a:rPr>
                        <a:t>施設の運転、修繕、燃料等のユーティリティ調達の複数の業務を一括で管理すること。ここではさらに建設事業を追加した一連の委託を指す。</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txBody>
                  <a:tcPr marL="84406" marR="84406" marT="42203" marB="42203" anchor="ctr"/>
                </a:tc>
                <a:extLst>
                  <a:ext uri="{0D108BD9-81ED-4DB2-BD59-A6C34878D82A}">
                    <a16:rowId xmlns:a16="http://schemas.microsoft.com/office/drawing/2014/main" val="86598262"/>
                  </a:ext>
                </a:extLst>
              </a:tr>
              <a:tr h="393895">
                <a:tc>
                  <a:txBody>
                    <a:bodyPr/>
                    <a:lstStyle/>
                    <a:p>
                      <a:r>
                        <a:rPr kumimoji="1" lang="ja-JP" altLang="en-US" sz="1100" b="1" dirty="0" smtClean="0">
                          <a:latin typeface="BIZ UDPゴシック" panose="020B0400000000000000" pitchFamily="50" charset="-128"/>
                          <a:ea typeface="BIZ UDPゴシック" panose="020B0400000000000000" pitchFamily="50" charset="-128"/>
                        </a:rPr>
                        <a:t>本編</a:t>
                      </a:r>
                      <a:r>
                        <a:rPr kumimoji="1" lang="en-US" altLang="ja-JP" sz="1100" b="1" dirty="0" smtClean="0">
                          <a:latin typeface="BIZ UDPゴシック" panose="020B0400000000000000" pitchFamily="50" charset="-128"/>
                          <a:ea typeface="BIZ UDPゴシック" panose="020B0400000000000000" pitchFamily="50" charset="-128"/>
                        </a:rPr>
                        <a:t>15</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zh-TW" altLang="en-US" sz="1100" b="1" dirty="0" smtClean="0">
                          <a:latin typeface="BIZ UDPゴシック" panose="020B0400000000000000" pitchFamily="50" charset="-128"/>
                          <a:ea typeface="BIZ UDPゴシック" panose="020B0400000000000000" pitchFamily="50" charset="-128"/>
                        </a:rPr>
                        <a:t>汚泥処理施設整備運営事業</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大阪市が保有する、舞洲スラッジセンターと平野下水処理場の汚泥処理施設の改築、並びに運転管理、維持修繕、有効利用（運搬含む）等（以下、「維持管理・運営」という。）を一体的に行う事業をいう。</a:t>
                      </a:r>
                      <a:endParaRPr kumimoji="1" lang="en-US" altLang="ja-JP" sz="1100" b="1" dirty="0" smtClean="0">
                        <a:latin typeface="BIZ UDPゴシック" panose="020B0400000000000000" pitchFamily="50" charset="-128"/>
                        <a:ea typeface="BIZ UDPゴシック" panose="020B0400000000000000" pitchFamily="50" charset="-128"/>
                      </a:endParaRPr>
                    </a:p>
                  </a:txBody>
                  <a:tcPr marL="84406" marR="84406" marT="42203" marB="42203" anchor="ctr"/>
                </a:tc>
                <a:extLst>
                  <a:ext uri="{0D108BD9-81ED-4DB2-BD59-A6C34878D82A}">
                    <a16:rowId xmlns:a16="http://schemas.microsoft.com/office/drawing/2014/main" val="3513602760"/>
                  </a:ext>
                </a:extLst>
              </a:tr>
              <a:tr h="393895">
                <a:tc>
                  <a:txBody>
                    <a:bodyPr/>
                    <a:lstStyle/>
                    <a:p>
                      <a:r>
                        <a:rPr kumimoji="1" lang="ja-JP" altLang="en-US" sz="1100" b="1" dirty="0" smtClean="0">
                          <a:latin typeface="BIZ UDPゴシック" panose="020B0400000000000000" pitchFamily="50" charset="-128"/>
                          <a:ea typeface="BIZ UDPゴシック" panose="020B0400000000000000" pitchFamily="50" charset="-128"/>
                        </a:rPr>
                        <a:t>本編</a:t>
                      </a:r>
                      <a:r>
                        <a:rPr kumimoji="1" lang="en-US" altLang="ja-JP" sz="1100" b="1" dirty="0" smtClean="0">
                          <a:latin typeface="BIZ UDPゴシック" panose="020B0400000000000000" pitchFamily="50" charset="-128"/>
                          <a:ea typeface="BIZ UDPゴシック" panose="020B0400000000000000" pitchFamily="50" charset="-128"/>
                        </a:rPr>
                        <a:t>15</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en-US" altLang="ja-JP" sz="1100" b="1" dirty="0" smtClean="0">
                          <a:latin typeface="BIZ UDPゴシック" panose="020B0400000000000000" pitchFamily="50" charset="-128"/>
                          <a:ea typeface="BIZ UDPゴシック" panose="020B0400000000000000" pitchFamily="50" charset="-128"/>
                        </a:rPr>
                        <a:t>PPP/PFI</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en-US" altLang="ja-JP" sz="1100" b="1" dirty="0" smtClean="0">
                          <a:latin typeface="BIZ UDPゴシック" panose="020B0400000000000000" pitchFamily="50" charset="-128"/>
                          <a:ea typeface="BIZ UDPゴシック" panose="020B0400000000000000" pitchFamily="50" charset="-128"/>
                        </a:rPr>
                        <a:t>PPP</a:t>
                      </a:r>
                      <a:r>
                        <a:rPr kumimoji="1" lang="ja-JP" altLang="en-US" sz="1100" b="1" dirty="0" smtClean="0">
                          <a:latin typeface="BIZ UDPゴシック" panose="020B0400000000000000" pitchFamily="50" charset="-128"/>
                          <a:ea typeface="BIZ UDPゴシック" panose="020B0400000000000000" pitchFamily="50" charset="-128"/>
                        </a:rPr>
                        <a:t>は、</a:t>
                      </a:r>
                      <a:r>
                        <a:rPr kumimoji="1" lang="en-US" altLang="ja-JP" sz="1100" b="1" dirty="0" smtClean="0">
                          <a:latin typeface="BIZ UDPゴシック" panose="020B0400000000000000" pitchFamily="50" charset="-128"/>
                          <a:ea typeface="BIZ UDPゴシック" panose="020B0400000000000000" pitchFamily="50" charset="-128"/>
                        </a:rPr>
                        <a:t>Public Private Partnership</a:t>
                      </a:r>
                      <a:r>
                        <a:rPr kumimoji="1" lang="ja-JP" altLang="en-US" sz="1100" b="1" dirty="0" smtClean="0">
                          <a:latin typeface="BIZ UDPゴシック" panose="020B0400000000000000" pitchFamily="50" charset="-128"/>
                          <a:ea typeface="BIZ UDPゴシック" panose="020B0400000000000000" pitchFamily="50" charset="-128"/>
                        </a:rPr>
                        <a:t>の略であり、公共サービスの提供において、何らかの形で民間が参画する手法を幅広くとらえた概念のこと。</a:t>
                      </a:r>
                      <a:r>
                        <a:rPr kumimoji="1" lang="en-US" altLang="ja-JP" sz="1100" b="1" dirty="0" smtClean="0">
                          <a:latin typeface="BIZ UDPゴシック" panose="020B0400000000000000" pitchFamily="50" charset="-128"/>
                          <a:ea typeface="BIZ UDPゴシック" panose="020B0400000000000000" pitchFamily="50" charset="-128"/>
                        </a:rPr>
                        <a:t>PFI</a:t>
                      </a:r>
                      <a:r>
                        <a:rPr kumimoji="1" lang="ja-JP" altLang="en-US" sz="1100" b="1" dirty="0" err="1" smtClean="0">
                          <a:latin typeface="BIZ UDPゴシック" panose="020B0400000000000000" pitchFamily="50" charset="-128"/>
                          <a:ea typeface="BIZ UDPゴシック" panose="020B0400000000000000" pitchFamily="50" charset="-128"/>
                        </a:rPr>
                        <a:t>、</a:t>
                      </a:r>
                      <a:r>
                        <a:rPr kumimoji="1" lang="ja-JP" altLang="en-US" sz="1100" b="1" dirty="0" smtClean="0">
                          <a:latin typeface="BIZ UDPゴシック" panose="020B0400000000000000" pitchFamily="50" charset="-128"/>
                          <a:ea typeface="BIZ UDPゴシック" panose="020B0400000000000000" pitchFamily="50" charset="-128"/>
                        </a:rPr>
                        <a:t>包括的民間委託、指定管理者、公的不動産利活用などの手法がある。このうち</a:t>
                      </a:r>
                      <a:r>
                        <a:rPr kumimoji="1" lang="en-US" altLang="ja-JP" sz="1100" b="1" dirty="0" smtClean="0">
                          <a:latin typeface="BIZ UDPゴシック" panose="020B0400000000000000" pitchFamily="50" charset="-128"/>
                          <a:ea typeface="BIZ UDPゴシック" panose="020B0400000000000000" pitchFamily="50" charset="-128"/>
                        </a:rPr>
                        <a:t>PFI</a:t>
                      </a:r>
                      <a:r>
                        <a:rPr kumimoji="1" lang="ja-JP" altLang="en-US" sz="1100" b="1" dirty="0" smtClean="0">
                          <a:latin typeface="BIZ UDPゴシック" panose="020B0400000000000000" pitchFamily="50" charset="-128"/>
                          <a:ea typeface="BIZ UDPゴシック" panose="020B0400000000000000" pitchFamily="50" charset="-128"/>
                        </a:rPr>
                        <a:t>は、</a:t>
                      </a:r>
                      <a:r>
                        <a:rPr kumimoji="1" lang="en-US" altLang="ja-JP" sz="1100" b="1" dirty="0" smtClean="0">
                          <a:latin typeface="BIZ UDPゴシック" panose="020B0400000000000000" pitchFamily="50" charset="-128"/>
                          <a:ea typeface="BIZ UDPゴシック" panose="020B0400000000000000" pitchFamily="50" charset="-128"/>
                        </a:rPr>
                        <a:t>Private Finance Initiative</a:t>
                      </a:r>
                      <a:r>
                        <a:rPr kumimoji="1" lang="ja-JP" altLang="en-US" sz="1100" b="1" dirty="0" smtClean="0">
                          <a:latin typeface="BIZ UDPゴシック" panose="020B0400000000000000" pitchFamily="50" charset="-128"/>
                          <a:ea typeface="BIZ UDPゴシック" panose="020B0400000000000000" pitchFamily="50" charset="-128"/>
                        </a:rPr>
                        <a:t>の略であり、公共施設等の建設、維持管理、運営等を民間の資金、経営能力及び技術的能力を活用して行う手法のこと。</a:t>
                      </a:r>
                      <a:endParaRPr kumimoji="1" lang="en-US" altLang="ja-JP" sz="1100" b="1" dirty="0" smtClean="0">
                        <a:latin typeface="BIZ UDPゴシック" panose="020B0400000000000000" pitchFamily="50" charset="-128"/>
                        <a:ea typeface="BIZ UDPゴシック" panose="020B0400000000000000" pitchFamily="50" charset="-128"/>
                      </a:endParaRPr>
                    </a:p>
                  </a:txBody>
                  <a:tcPr marL="84406" marR="84406" marT="42203" marB="42203" anchor="ctr"/>
                </a:tc>
                <a:extLst>
                  <a:ext uri="{0D108BD9-81ED-4DB2-BD59-A6C34878D82A}">
                    <a16:rowId xmlns:a16="http://schemas.microsoft.com/office/drawing/2014/main" val="672054995"/>
                  </a:ext>
                </a:extLst>
              </a:tr>
              <a:tr h="393895">
                <a:tc>
                  <a:txBody>
                    <a:bodyPr/>
                    <a:lstStyle/>
                    <a:p>
                      <a:r>
                        <a:rPr kumimoji="1" lang="ja-JP" altLang="en-US" sz="1100" b="1" dirty="0" smtClean="0">
                          <a:latin typeface="BIZ UDPゴシック" panose="020B0400000000000000" pitchFamily="50" charset="-128"/>
                          <a:ea typeface="BIZ UDPゴシック" panose="020B0400000000000000" pitchFamily="50" charset="-128"/>
                        </a:rPr>
                        <a:t>本編</a:t>
                      </a:r>
                      <a:r>
                        <a:rPr kumimoji="1" lang="en-US" altLang="ja-JP" sz="1100" b="1" dirty="0" smtClean="0">
                          <a:latin typeface="BIZ UDPゴシック" panose="020B0400000000000000" pitchFamily="50" charset="-128"/>
                          <a:ea typeface="BIZ UDPゴシック" panose="020B0400000000000000" pitchFamily="50" charset="-128"/>
                        </a:rPr>
                        <a:t>16</a:t>
                      </a:r>
                      <a:endParaRPr kumimoji="1" lang="ja-JP" altLang="en-US" sz="1100" b="1" dirty="0" smtClean="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100" b="1" dirty="0" smtClean="0">
                          <a:solidFill>
                            <a:schemeClr val="tx1"/>
                          </a:solidFill>
                          <a:latin typeface="BIZ UDPゴシック" panose="020B0400000000000000" pitchFamily="50" charset="-128"/>
                          <a:ea typeface="BIZ UDPゴシック" panose="020B0400000000000000" pitchFamily="50" charset="-128"/>
                        </a:rPr>
                        <a:t>行政補完組織</a:t>
                      </a:r>
                      <a:endParaRPr lang="en-US" altLang="ja-JP" sz="1100" b="1" dirty="0" smtClean="0">
                        <a:solidFill>
                          <a:schemeClr val="tx1"/>
                        </a:solidFill>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通常、行政自らが実施している事務を代行する組織のこと。</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extLst>
                  <a:ext uri="{0D108BD9-81ED-4DB2-BD59-A6C34878D82A}">
                    <a16:rowId xmlns:a16="http://schemas.microsoft.com/office/drawing/2014/main" val="2974755171"/>
                  </a:ext>
                </a:extLst>
              </a:tr>
              <a:tr h="393895">
                <a:tc>
                  <a:txBody>
                    <a:bodyPr/>
                    <a:lstStyle/>
                    <a:p>
                      <a:r>
                        <a:rPr kumimoji="1" lang="ja-JP" altLang="en-US" sz="1100" b="1" dirty="0" smtClean="0">
                          <a:latin typeface="BIZ UDPゴシック" panose="020B0400000000000000" pitchFamily="50" charset="-128"/>
                          <a:ea typeface="BIZ UDPゴシック" panose="020B0400000000000000" pitchFamily="50" charset="-128"/>
                        </a:rPr>
                        <a:t>本編</a:t>
                      </a:r>
                      <a:r>
                        <a:rPr kumimoji="1" lang="en-US" altLang="ja-JP" sz="1100" b="1" dirty="0" smtClean="0">
                          <a:latin typeface="BIZ UDPゴシック" panose="020B0400000000000000" pitchFamily="50" charset="-128"/>
                          <a:ea typeface="BIZ UDPゴシック" panose="020B0400000000000000" pitchFamily="50" charset="-128"/>
                        </a:rPr>
                        <a:t>19</a:t>
                      </a:r>
                      <a:endParaRPr kumimoji="1" lang="ja-JP" altLang="en-US" sz="1100" b="1" dirty="0" smtClean="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smtClean="0">
                          <a:solidFill>
                            <a:schemeClr val="tx1"/>
                          </a:solidFill>
                          <a:latin typeface="BIZ UDPゴシック" panose="020B0400000000000000" pitchFamily="50" charset="-128"/>
                          <a:ea typeface="BIZ UDPゴシック" panose="020B0400000000000000" pitchFamily="50" charset="-128"/>
                        </a:rPr>
                        <a:t>下水道展</a:t>
                      </a:r>
                      <a:endParaRPr lang="en-US" altLang="ja-JP" sz="1100" b="1" dirty="0" smtClean="0">
                        <a:solidFill>
                          <a:schemeClr val="tx1"/>
                        </a:solidFill>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公益社団法人日本下水道協会主催の下水道分野における国内有数の展示会。</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extLst>
                  <a:ext uri="{0D108BD9-81ED-4DB2-BD59-A6C34878D82A}">
                    <a16:rowId xmlns:a16="http://schemas.microsoft.com/office/drawing/2014/main" val="1682742932"/>
                  </a:ext>
                </a:extLst>
              </a:tr>
            </a:tbl>
          </a:graphicData>
        </a:graphic>
      </p:graphicFrame>
      <p:sp>
        <p:nvSpPr>
          <p:cNvPr id="2" name="スライド番号プレースホルダー 1"/>
          <p:cNvSpPr>
            <a:spLocks noGrp="1"/>
          </p:cNvSpPr>
          <p:nvPr>
            <p:ph type="sldNum" sz="quarter" idx="12"/>
          </p:nvPr>
        </p:nvSpPr>
        <p:spPr>
          <a:xfrm>
            <a:off x="7465133" y="6575038"/>
            <a:ext cx="2057400" cy="337038"/>
          </a:xfrm>
        </p:spPr>
        <p:txBody>
          <a:bodyPr/>
          <a:lstStyle/>
          <a:p>
            <a:fld id="{1710D515-171E-4661-8845-CFDA0D82721D}" type="slidenum">
              <a:rPr kumimoji="1" lang="ja-JP" altLang="en-US" smtClean="0">
                <a:latin typeface="BIZ UDPゴシック" panose="020B0400000000000000" pitchFamily="50" charset="-128"/>
                <a:ea typeface="BIZ UDPゴシック" panose="020B0400000000000000" pitchFamily="50" charset="-128"/>
              </a:rPr>
              <a:t>15</a:t>
            </a:fld>
            <a:endParaRPr kumimoji="1" lang="ja-JP" altLang="en-US" dirty="0">
              <a:latin typeface="BIZ UDPゴシック" panose="020B0400000000000000" pitchFamily="50" charset="-128"/>
              <a:ea typeface="BIZ UDPゴシック" panose="020B0400000000000000" pitchFamily="50" charset="-128"/>
            </a:endParaRPr>
          </a:p>
        </p:txBody>
      </p:sp>
      <p:sp>
        <p:nvSpPr>
          <p:cNvPr id="6" name="タイトル 1"/>
          <p:cNvSpPr txBox="1">
            <a:spLocks/>
          </p:cNvSpPr>
          <p:nvPr/>
        </p:nvSpPr>
        <p:spPr>
          <a:xfrm>
            <a:off x="0" y="4186"/>
            <a:ext cx="9906000" cy="398769"/>
          </a:xfrm>
          <a:prstGeom prst="rect">
            <a:avLst/>
          </a:prstGeom>
          <a:solidFill>
            <a:srgbClr val="FFC000">
              <a:alpha val="60000"/>
            </a:srgbClr>
          </a:solidFill>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丸ｺﾞｼｯｸM-PRO" panose="020F0600000000000000" pitchFamily="50" charset="-128"/>
                <a:ea typeface="HG丸ｺﾞｼｯｸM-PRO" panose="020F0600000000000000" pitchFamily="50" charset="-128"/>
              </a:rPr>
              <a:t>　</a:t>
            </a:r>
            <a:r>
              <a:rPr lang="en-US" altLang="ja-JP" sz="2400" dirty="0" smtClean="0">
                <a:latin typeface="HG丸ｺﾞｼｯｸM-PRO" panose="020F0600000000000000" pitchFamily="50" charset="-128"/>
                <a:ea typeface="HG丸ｺﾞｼｯｸM-PRO" panose="020F0600000000000000" pitchFamily="50" charset="-128"/>
              </a:rPr>
              <a:t>7.</a:t>
            </a:r>
            <a:r>
              <a:rPr lang="ja-JP" altLang="en-US" sz="2400" dirty="0">
                <a:latin typeface="HG丸ｺﾞｼｯｸM-PRO" panose="020F0600000000000000" pitchFamily="50" charset="-128"/>
                <a:ea typeface="HG丸ｺﾞｼｯｸM-PRO" panose="020F0600000000000000" pitchFamily="50" charset="-128"/>
              </a:rPr>
              <a:t>用語の</a:t>
            </a:r>
            <a:r>
              <a:rPr lang="ja-JP" altLang="en-US" sz="2400" dirty="0" smtClean="0">
                <a:latin typeface="HG丸ｺﾞｼｯｸM-PRO" panose="020F0600000000000000" pitchFamily="50" charset="-128"/>
                <a:ea typeface="HG丸ｺﾞｼｯｸM-PRO" panose="020F0600000000000000" pitchFamily="50" charset="-128"/>
              </a:rPr>
              <a:t>解説　（</a:t>
            </a:r>
            <a:r>
              <a:rPr lang="ja-JP" altLang="en-US" sz="2400" dirty="0">
                <a:latin typeface="HG丸ｺﾞｼｯｸM-PRO" panose="020F0600000000000000" pitchFamily="50" charset="-128"/>
                <a:ea typeface="HG丸ｺﾞｼｯｸM-PRO" panose="020F0600000000000000" pitchFamily="50" charset="-128"/>
              </a:rPr>
              <a:t>３</a:t>
            </a: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５）</a:t>
            </a:r>
            <a:endParaRPr lang="ja-JP" altLang="en-US" sz="2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307579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465133" y="6520962"/>
            <a:ext cx="2057400" cy="337038"/>
          </a:xfrm>
        </p:spPr>
        <p:txBody>
          <a:bodyPr/>
          <a:lstStyle/>
          <a:p>
            <a:fld id="{1710D515-171E-4661-8845-CFDA0D82721D}" type="slidenum">
              <a:rPr kumimoji="1" lang="ja-JP" altLang="en-US" smtClean="0">
                <a:latin typeface="BIZ UDPゴシック" panose="020B0400000000000000" pitchFamily="50" charset="-128"/>
                <a:ea typeface="BIZ UDPゴシック" panose="020B0400000000000000" pitchFamily="50" charset="-128"/>
              </a:rPr>
              <a:t>16</a:t>
            </a:fld>
            <a:endParaRPr kumimoji="1" lang="ja-JP" altLang="en-US" dirty="0">
              <a:latin typeface="BIZ UDPゴシック" panose="020B0400000000000000" pitchFamily="50" charset="-128"/>
              <a:ea typeface="BIZ UDPゴシック" panose="020B0400000000000000"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4153370807"/>
              </p:ext>
            </p:extLst>
          </p:nvPr>
        </p:nvGraphicFramePr>
        <p:xfrm>
          <a:off x="68236" y="502680"/>
          <a:ext cx="9796819" cy="5602457"/>
        </p:xfrm>
        <a:graphic>
          <a:graphicData uri="http://schemas.openxmlformats.org/drawingml/2006/table">
            <a:tbl>
              <a:tblPr firstRow="1" bandRow="1">
                <a:tableStyleId>{5C22544A-7EE6-4342-B048-85BDC9FD1C3A}</a:tableStyleId>
              </a:tblPr>
              <a:tblGrid>
                <a:gridCol w="1826433">
                  <a:extLst>
                    <a:ext uri="{9D8B030D-6E8A-4147-A177-3AD203B41FA5}">
                      <a16:colId xmlns:a16="http://schemas.microsoft.com/office/drawing/2014/main" val="570995467"/>
                    </a:ext>
                  </a:extLst>
                </a:gridCol>
                <a:gridCol w="2014334">
                  <a:extLst>
                    <a:ext uri="{9D8B030D-6E8A-4147-A177-3AD203B41FA5}">
                      <a16:colId xmlns:a16="http://schemas.microsoft.com/office/drawing/2014/main" val="2452955461"/>
                    </a:ext>
                  </a:extLst>
                </a:gridCol>
                <a:gridCol w="5956052">
                  <a:extLst>
                    <a:ext uri="{9D8B030D-6E8A-4147-A177-3AD203B41FA5}">
                      <a16:colId xmlns:a16="http://schemas.microsoft.com/office/drawing/2014/main" val="1322103517"/>
                    </a:ext>
                  </a:extLst>
                </a:gridCol>
              </a:tblGrid>
              <a:tr h="342314">
                <a:tc>
                  <a:txBody>
                    <a:bodyPr/>
                    <a:lstStyle/>
                    <a:p>
                      <a:pPr algn="ctr"/>
                      <a:r>
                        <a:rPr kumimoji="1" lang="ja-JP" altLang="en-US" sz="1100" b="1" dirty="0" smtClean="0">
                          <a:latin typeface="BIZ UDPゴシック" panose="020B0400000000000000" pitchFamily="50" charset="-128"/>
                          <a:ea typeface="BIZ UDPゴシック" panose="020B0400000000000000" pitchFamily="50" charset="-128"/>
                        </a:rPr>
                        <a:t>掲載ページ</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pPr algn="ctr"/>
                      <a:r>
                        <a:rPr kumimoji="1" lang="ja-JP" altLang="en-US" sz="1100" b="1" dirty="0" smtClean="0">
                          <a:latin typeface="BIZ UDPゴシック" panose="020B0400000000000000" pitchFamily="50" charset="-128"/>
                          <a:ea typeface="BIZ UDPゴシック" panose="020B0400000000000000" pitchFamily="50" charset="-128"/>
                        </a:rPr>
                        <a:t>用語</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pPr algn="ctr"/>
                      <a:r>
                        <a:rPr kumimoji="1" lang="ja-JP" altLang="en-US" sz="1100" b="1" dirty="0" smtClean="0">
                          <a:latin typeface="BIZ UDPゴシック" panose="020B0400000000000000" pitchFamily="50" charset="-128"/>
                          <a:ea typeface="BIZ UDPゴシック" panose="020B0400000000000000" pitchFamily="50" charset="-128"/>
                        </a:rPr>
                        <a:t>解説</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extLst>
                  <a:ext uri="{0D108BD9-81ED-4DB2-BD59-A6C34878D82A}">
                    <a16:rowId xmlns:a16="http://schemas.microsoft.com/office/drawing/2014/main" val="541853997"/>
                  </a:ext>
                </a:extLst>
              </a:tr>
              <a:tr h="393895">
                <a:tc>
                  <a:txBody>
                    <a:bodyPr/>
                    <a:lstStyle/>
                    <a:p>
                      <a:r>
                        <a:rPr kumimoji="1" lang="ja-JP" altLang="en-US" sz="1100" b="1" dirty="0" smtClean="0">
                          <a:latin typeface="BIZ UDPゴシック" panose="020B0400000000000000" pitchFamily="50" charset="-128"/>
                          <a:ea typeface="BIZ UDPゴシック" panose="020B0400000000000000" pitchFamily="50" charset="-128"/>
                        </a:rPr>
                        <a:t>本編</a:t>
                      </a:r>
                      <a:r>
                        <a:rPr kumimoji="1" lang="en-US" altLang="ja-JP" sz="1100" b="1" dirty="0" smtClean="0">
                          <a:latin typeface="BIZ UDPゴシック" panose="020B0400000000000000" pitchFamily="50" charset="-128"/>
                          <a:ea typeface="BIZ UDPゴシック" panose="020B0400000000000000" pitchFamily="50" charset="-128"/>
                        </a:rPr>
                        <a:t>19</a:t>
                      </a:r>
                      <a:endParaRPr kumimoji="1" lang="ja-JP" altLang="en-US" sz="1100" b="1" dirty="0" smtClean="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太閤下水</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豊臣秀吉による大坂城築城の際に原型が造られたと言われている石積の下水溝。</a:t>
                      </a:r>
                    </a:p>
                    <a:p>
                      <a:r>
                        <a:rPr kumimoji="1" lang="ja-JP" altLang="en-US" sz="1100" b="1" dirty="0" smtClean="0">
                          <a:latin typeface="BIZ UDPゴシック" panose="020B0400000000000000" pitchFamily="50" charset="-128"/>
                          <a:ea typeface="BIZ UDPゴシック" panose="020B0400000000000000" pitchFamily="50" charset="-128"/>
                        </a:rPr>
                        <a:t>東西の横堀川に囲まれた城下町は、大坂城に向かう東西道を軸に碁盤の目に区切られ、その道路に面した建物の背中どうしのところ（裏口）に下水溝を、「背割下水」、あるいは太閤秀吉にちなんで「太閤下水」と呼ばれている。</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extLst>
                  <a:ext uri="{0D108BD9-81ED-4DB2-BD59-A6C34878D82A}">
                    <a16:rowId xmlns:a16="http://schemas.microsoft.com/office/drawing/2014/main" val="3171196717"/>
                  </a:ext>
                </a:extLst>
              </a:tr>
              <a:tr h="393895">
                <a:tc>
                  <a:txBody>
                    <a:bodyPr/>
                    <a:lstStyle/>
                    <a:p>
                      <a:r>
                        <a:rPr kumimoji="1" lang="ja-JP" altLang="en-US" sz="1100" b="1" dirty="0" smtClean="0">
                          <a:latin typeface="BIZ UDPゴシック" panose="020B0400000000000000" pitchFamily="50" charset="-128"/>
                          <a:ea typeface="BIZ UDPゴシック" panose="020B0400000000000000" pitchFamily="50" charset="-128"/>
                        </a:rPr>
                        <a:t>本編</a:t>
                      </a:r>
                      <a:r>
                        <a:rPr kumimoji="1" lang="en-US" altLang="ja-JP" sz="1100" b="1" dirty="0" smtClean="0">
                          <a:latin typeface="BIZ UDPゴシック" panose="020B0400000000000000" pitchFamily="50" charset="-128"/>
                          <a:ea typeface="BIZ UDPゴシック" panose="020B0400000000000000" pitchFamily="50" charset="-128"/>
                        </a:rPr>
                        <a:t>19</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ＪＩＣＡ（ジャイカ）</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日本の政府開発援助（</a:t>
                      </a:r>
                      <a:r>
                        <a:rPr kumimoji="1" lang="en-US" altLang="ja-JP" sz="1100" b="1" dirty="0" smtClean="0">
                          <a:latin typeface="BIZ UDPゴシック" panose="020B0400000000000000" pitchFamily="50" charset="-128"/>
                          <a:ea typeface="BIZ UDPゴシック" panose="020B0400000000000000" pitchFamily="50" charset="-128"/>
                        </a:rPr>
                        <a:t>ODA</a:t>
                      </a:r>
                      <a:r>
                        <a:rPr kumimoji="1" lang="ja-JP" altLang="en-US" sz="1100" b="1" dirty="0" smtClean="0">
                          <a:latin typeface="BIZ UDPゴシック" panose="020B0400000000000000" pitchFamily="50" charset="-128"/>
                          <a:ea typeface="BIZ UDPゴシック" panose="020B0400000000000000" pitchFamily="50" charset="-128"/>
                        </a:rPr>
                        <a:t>）を一元的に行う実施機関。開発途上国への国際協力を実施。</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extLst>
                  <a:ext uri="{0D108BD9-81ED-4DB2-BD59-A6C34878D82A}">
                    <a16:rowId xmlns:a16="http://schemas.microsoft.com/office/drawing/2014/main" val="86598262"/>
                  </a:ext>
                </a:extLst>
              </a:tr>
              <a:tr h="393895">
                <a:tc>
                  <a:txBody>
                    <a:bodyPr/>
                    <a:lstStyle/>
                    <a:p>
                      <a:r>
                        <a:rPr kumimoji="1" lang="ja-JP" altLang="en-US" sz="1100" b="1" dirty="0" smtClean="0">
                          <a:solidFill>
                            <a:schemeClr val="tx1"/>
                          </a:solidFill>
                          <a:latin typeface="BIZ UDPゴシック" panose="020B0400000000000000" pitchFamily="50" charset="-128"/>
                          <a:ea typeface="BIZ UDPゴシック" panose="020B0400000000000000" pitchFamily="50" charset="-128"/>
                        </a:rPr>
                        <a:t>本編</a:t>
                      </a:r>
                      <a:r>
                        <a:rPr kumimoji="1" lang="en-US" altLang="ja-JP" sz="1100" b="1" dirty="0" smtClean="0">
                          <a:solidFill>
                            <a:schemeClr val="tx1"/>
                          </a:solidFill>
                          <a:latin typeface="BIZ UDPゴシック" panose="020B0400000000000000" pitchFamily="50" charset="-128"/>
                          <a:ea typeface="BIZ UDPゴシック" panose="020B0400000000000000" pitchFamily="50" charset="-128"/>
                        </a:rPr>
                        <a:t>20</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solidFill>
                            <a:schemeClr val="tx1"/>
                          </a:solidFill>
                          <a:latin typeface="BIZ UDPゴシック" panose="020B0400000000000000" pitchFamily="50" charset="-128"/>
                          <a:ea typeface="BIZ UDPゴシック" panose="020B0400000000000000" pitchFamily="50" charset="-128"/>
                        </a:rPr>
                        <a:t>総合治水対策</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solidFill>
                            <a:schemeClr val="tx1"/>
                          </a:solidFill>
                          <a:latin typeface="BIZ UDPゴシック" panose="020B0400000000000000" pitchFamily="50" charset="-128"/>
                          <a:ea typeface="BIZ UDPゴシック" panose="020B0400000000000000" pitchFamily="50" charset="-128"/>
                        </a:rPr>
                        <a:t>河川、下水道及び流域住民が一体となって進める浸水対策事業のこと。大阪東部の寝屋川流域において実施している。</a:t>
                      </a:r>
                      <a:endParaRPr kumimoji="1" lang="en-US" altLang="ja-JP" sz="1100" b="1" dirty="0" smtClean="0">
                        <a:solidFill>
                          <a:schemeClr val="tx1"/>
                        </a:solidFill>
                        <a:latin typeface="BIZ UDPゴシック" panose="020B0400000000000000" pitchFamily="50" charset="-128"/>
                        <a:ea typeface="BIZ UDPゴシック" panose="020B0400000000000000" pitchFamily="50" charset="-128"/>
                      </a:endParaRPr>
                    </a:p>
                  </a:txBody>
                  <a:tcPr marL="84406" marR="84406" marT="42203" marB="42203" anchor="ctr"/>
                </a:tc>
                <a:extLst>
                  <a:ext uri="{0D108BD9-81ED-4DB2-BD59-A6C34878D82A}">
                    <a16:rowId xmlns:a16="http://schemas.microsoft.com/office/drawing/2014/main" val="3513602760"/>
                  </a:ext>
                </a:extLst>
              </a:tr>
              <a:tr h="393895">
                <a:tc>
                  <a:txBody>
                    <a:bodyPr/>
                    <a:lstStyle/>
                    <a:p>
                      <a:r>
                        <a:rPr kumimoji="1" lang="ja-JP" altLang="en-US" sz="1100" b="1" dirty="0" smtClean="0">
                          <a:latin typeface="BIZ UDPゴシック" panose="020B0400000000000000" pitchFamily="50" charset="-128"/>
                          <a:ea typeface="BIZ UDPゴシック" panose="020B0400000000000000" pitchFamily="50" charset="-128"/>
                        </a:rPr>
                        <a:t>本編</a:t>
                      </a:r>
                      <a:r>
                        <a:rPr kumimoji="1" lang="en-US" altLang="ja-JP" sz="1100" b="1" dirty="0" smtClean="0">
                          <a:latin typeface="BIZ UDPゴシック" panose="020B0400000000000000" pitchFamily="50" charset="-128"/>
                          <a:ea typeface="BIZ UDPゴシック" panose="020B0400000000000000" pitchFamily="50" charset="-128"/>
                        </a:rPr>
                        <a:t>21</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緊急交通路</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災害対策基本法に基づき、災害応急対策の的確かつ円滑な実施のために、交通管理者（公安委員会）が指定する道路（路線と区間）のこと。災害時は一般車両の通行が禁止・制限される。</a:t>
                      </a:r>
                      <a:endParaRPr kumimoji="1" lang="en-US" altLang="ja-JP" sz="1100" b="1" dirty="0" smtClean="0">
                        <a:latin typeface="BIZ UDPゴシック" panose="020B0400000000000000" pitchFamily="50" charset="-128"/>
                        <a:ea typeface="BIZ UDPゴシック" panose="020B0400000000000000" pitchFamily="50" charset="-128"/>
                      </a:endParaRPr>
                    </a:p>
                  </a:txBody>
                  <a:tcPr marL="84406" marR="84406" marT="42203" marB="42203" anchor="ctr"/>
                </a:tc>
                <a:extLst>
                  <a:ext uri="{0D108BD9-81ED-4DB2-BD59-A6C34878D82A}">
                    <a16:rowId xmlns:a16="http://schemas.microsoft.com/office/drawing/2014/main" val="2830293154"/>
                  </a:ext>
                </a:extLst>
              </a:tr>
              <a:tr h="393895">
                <a:tc>
                  <a:txBody>
                    <a:bodyPr/>
                    <a:lstStyle/>
                    <a:p>
                      <a:r>
                        <a:rPr kumimoji="1" lang="ja-JP" altLang="en-US" sz="1100" b="1" dirty="0" smtClean="0">
                          <a:latin typeface="BIZ UDPゴシック" panose="020B0400000000000000" pitchFamily="50" charset="-128"/>
                          <a:ea typeface="BIZ UDPゴシック" panose="020B0400000000000000" pitchFamily="50" charset="-128"/>
                        </a:rPr>
                        <a:t>本編</a:t>
                      </a:r>
                      <a:r>
                        <a:rPr kumimoji="1" lang="en-US" altLang="ja-JP" sz="1100" b="1" dirty="0" smtClean="0">
                          <a:latin typeface="BIZ UDPゴシック" panose="020B0400000000000000" pitchFamily="50" charset="-128"/>
                          <a:ea typeface="BIZ UDPゴシック" panose="020B0400000000000000" pitchFamily="50" charset="-128"/>
                        </a:rPr>
                        <a:t>24</a:t>
                      </a:r>
                    </a:p>
                    <a:p>
                      <a:r>
                        <a:rPr kumimoji="1" lang="ja-JP" altLang="en-US" sz="1100" b="1" dirty="0" smtClean="0">
                          <a:latin typeface="BIZ UDPゴシック" panose="020B0400000000000000" pitchFamily="50" charset="-128"/>
                          <a:ea typeface="BIZ UDPゴシック" panose="020B0400000000000000" pitchFamily="50" charset="-128"/>
                        </a:rPr>
                        <a:t>資料編</a:t>
                      </a:r>
                      <a:r>
                        <a:rPr kumimoji="1" lang="en-US" altLang="ja-JP" sz="1100" b="1" dirty="0" smtClean="0">
                          <a:latin typeface="BIZ UDPゴシック" panose="020B0400000000000000" pitchFamily="50" charset="-128"/>
                          <a:ea typeface="BIZ UDPゴシック" panose="020B0400000000000000" pitchFamily="50" charset="-128"/>
                        </a:rPr>
                        <a:t>12</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zh-TW" altLang="en-US" sz="1100" b="1" dirty="0" smtClean="0">
                          <a:latin typeface="BIZ UDPゴシック" panose="020B0400000000000000" pitchFamily="50" charset="-128"/>
                          <a:ea typeface="BIZ UDPゴシック" panose="020B0400000000000000" pitchFamily="50" charset="-128"/>
                        </a:rPr>
                        <a:t>Ｂ－ＤＡＳＨ事業</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en-US" altLang="ja-JP" sz="1100" b="1" dirty="0" smtClean="0">
                          <a:solidFill>
                            <a:schemeClr val="tx1"/>
                          </a:solidFill>
                          <a:latin typeface="BIZ UDPゴシック" panose="020B0400000000000000" pitchFamily="50" charset="-128"/>
                          <a:ea typeface="BIZ UDPゴシック" panose="020B0400000000000000" pitchFamily="50" charset="-128"/>
                        </a:rPr>
                        <a:t>Breakthrough by Dynamic Approach in Sewage High Technology Project</a:t>
                      </a:r>
                      <a:r>
                        <a:rPr kumimoji="1" lang="ja-JP" altLang="en-US" sz="1100" b="1" dirty="0" smtClean="0">
                          <a:solidFill>
                            <a:schemeClr val="tx1"/>
                          </a:solidFill>
                          <a:latin typeface="BIZ UDPゴシック" panose="020B0400000000000000" pitchFamily="50" charset="-128"/>
                          <a:ea typeface="BIZ UDPゴシック" panose="020B0400000000000000" pitchFamily="50" charset="-128"/>
                        </a:rPr>
                        <a:t>の略で、下水道革新的技術実証事業と呼ばれている。国土交通省が実施している自治体の処理場等のフィールドにおいて官民連携して新技術を開発する取組。</a:t>
                      </a:r>
                      <a:endParaRPr kumimoji="1" lang="en-US" altLang="ja-JP" sz="1100" b="1" dirty="0" smtClean="0">
                        <a:solidFill>
                          <a:schemeClr val="tx1"/>
                        </a:solidFill>
                        <a:latin typeface="BIZ UDPゴシック" panose="020B0400000000000000" pitchFamily="50" charset="-128"/>
                        <a:ea typeface="BIZ UDPゴシック" panose="020B0400000000000000" pitchFamily="50" charset="-128"/>
                      </a:endParaRPr>
                    </a:p>
                  </a:txBody>
                  <a:tcPr marL="84406" marR="84406" marT="42203" marB="42203" anchor="ctr"/>
                </a:tc>
                <a:extLst>
                  <a:ext uri="{0D108BD9-81ED-4DB2-BD59-A6C34878D82A}">
                    <a16:rowId xmlns:a16="http://schemas.microsoft.com/office/drawing/2014/main" val="2283507794"/>
                  </a:ext>
                </a:extLst>
              </a:tr>
              <a:tr h="393895">
                <a:tc>
                  <a:txBody>
                    <a:bodyPr/>
                    <a:lstStyle/>
                    <a:p>
                      <a:r>
                        <a:rPr kumimoji="1" lang="ja-JP" altLang="en-US" sz="1100" b="1" dirty="0" smtClean="0">
                          <a:latin typeface="BIZ UDPゴシック" panose="020B0400000000000000" pitchFamily="50" charset="-128"/>
                          <a:ea typeface="BIZ UDPゴシック" panose="020B0400000000000000" pitchFamily="50" charset="-128"/>
                        </a:rPr>
                        <a:t>本編</a:t>
                      </a:r>
                      <a:r>
                        <a:rPr kumimoji="1" lang="en-US" altLang="ja-JP" sz="1100" b="1" dirty="0" smtClean="0">
                          <a:latin typeface="BIZ UDPゴシック" panose="020B0400000000000000" pitchFamily="50" charset="-128"/>
                          <a:ea typeface="BIZ UDPゴシック" panose="020B0400000000000000" pitchFamily="50" charset="-128"/>
                        </a:rPr>
                        <a:t>24</a:t>
                      </a:r>
                      <a:endParaRPr kumimoji="1" lang="ja-JP" altLang="en-US" sz="1100" b="1" dirty="0" smtClean="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smtClean="0">
                          <a:solidFill>
                            <a:schemeClr val="tx1"/>
                          </a:solidFill>
                          <a:latin typeface="BIZ UDPゴシック" panose="020B0400000000000000" pitchFamily="50" charset="-128"/>
                          <a:ea typeface="BIZ UDPゴシック" panose="020B0400000000000000" pitchFamily="50" charset="-128"/>
                        </a:rPr>
                        <a:t>ＡＩ</a:t>
                      </a:r>
                      <a:endParaRPr lang="en-US" altLang="ja-JP" sz="1100" b="1" dirty="0" smtClean="0">
                        <a:solidFill>
                          <a:schemeClr val="tx1"/>
                        </a:solidFill>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solidFill>
                            <a:schemeClr val="tx1"/>
                          </a:solidFill>
                          <a:latin typeface="BIZ UDPゴシック" panose="020B0400000000000000" pitchFamily="50" charset="-128"/>
                          <a:ea typeface="BIZ UDPゴシック" panose="020B0400000000000000" pitchFamily="50" charset="-128"/>
                        </a:rPr>
                        <a:t>アーティフィシャル インテリジェンス（</a:t>
                      </a:r>
                      <a:r>
                        <a:rPr kumimoji="1" lang="en-US" altLang="ja-JP" sz="1100" b="1" dirty="0" smtClean="0">
                          <a:solidFill>
                            <a:schemeClr val="tx1"/>
                          </a:solidFill>
                          <a:latin typeface="BIZ UDPゴシック" panose="020B0400000000000000" pitchFamily="50" charset="-128"/>
                          <a:ea typeface="BIZ UDPゴシック" panose="020B0400000000000000" pitchFamily="50" charset="-128"/>
                        </a:rPr>
                        <a:t>artificial intelligence</a:t>
                      </a:r>
                      <a:r>
                        <a:rPr kumimoji="1" lang="ja-JP" altLang="en-US" sz="1100" b="1" dirty="0" smtClean="0">
                          <a:solidFill>
                            <a:schemeClr val="tx1"/>
                          </a:solidFill>
                          <a:latin typeface="BIZ UDPゴシック" panose="020B0400000000000000" pitchFamily="50" charset="-128"/>
                          <a:ea typeface="BIZ UDPゴシック" panose="020B0400000000000000" pitchFamily="50" charset="-128"/>
                        </a:rPr>
                        <a:t>）の略で、人工知能のこと。下水道においては、画像認識技術等を活用した運転操作等、ＡＩを活用した新技術の研究が進められている。</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txBody>
                  <a:tcPr marL="84406" marR="84406" marT="42203" marB="42203" anchor="ctr"/>
                </a:tc>
                <a:extLst>
                  <a:ext uri="{0D108BD9-81ED-4DB2-BD59-A6C34878D82A}">
                    <a16:rowId xmlns:a16="http://schemas.microsoft.com/office/drawing/2014/main" val="667804552"/>
                  </a:ext>
                </a:extLst>
              </a:tr>
              <a:tr h="393895">
                <a:tc>
                  <a:txBody>
                    <a:bodyPr/>
                    <a:lstStyle/>
                    <a:p>
                      <a:r>
                        <a:rPr kumimoji="1" lang="ja-JP" altLang="en-US" sz="1100" b="1" dirty="0" smtClean="0">
                          <a:latin typeface="BIZ UDPゴシック" panose="020B0400000000000000" pitchFamily="50" charset="-128"/>
                          <a:ea typeface="BIZ UDPゴシック" panose="020B0400000000000000" pitchFamily="50" charset="-128"/>
                        </a:rPr>
                        <a:t>本編</a:t>
                      </a:r>
                      <a:r>
                        <a:rPr kumimoji="1" lang="en-US" altLang="ja-JP" sz="1100" b="1" dirty="0" smtClean="0">
                          <a:latin typeface="BIZ UDPゴシック" panose="020B0400000000000000" pitchFamily="50" charset="-128"/>
                          <a:ea typeface="BIZ UDPゴシック" panose="020B0400000000000000" pitchFamily="50" charset="-128"/>
                        </a:rPr>
                        <a:t>24</a:t>
                      </a:r>
                      <a:endParaRPr kumimoji="1" lang="ja-JP" altLang="en-US" sz="1100" b="1" dirty="0" smtClean="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b="1" dirty="0" smtClean="0">
                          <a:solidFill>
                            <a:schemeClr val="tx1"/>
                          </a:solidFill>
                          <a:latin typeface="BIZ UDPゴシック" panose="020B0400000000000000" pitchFamily="50" charset="-128"/>
                          <a:ea typeface="BIZ UDPゴシック" panose="020B0400000000000000" pitchFamily="50" charset="-128"/>
                        </a:rPr>
                        <a:t>DX</a:t>
                      </a:r>
                    </a:p>
                  </a:txBody>
                  <a:tcPr marL="84406" marR="84406" marT="42203" marB="42203" anchor="ctr"/>
                </a:tc>
                <a:tc>
                  <a:txBody>
                    <a:bodyPr/>
                    <a:lstStyle/>
                    <a:p>
                      <a:r>
                        <a:rPr kumimoji="1" lang="ja-JP" altLang="en-US" sz="1100" b="1" dirty="0" smtClean="0">
                          <a:solidFill>
                            <a:schemeClr val="tx1"/>
                          </a:solidFill>
                          <a:latin typeface="BIZ UDPゴシック" panose="020B0400000000000000" pitchFamily="50" charset="-128"/>
                          <a:ea typeface="BIZ UDPゴシック" panose="020B0400000000000000" pitchFamily="50" charset="-128"/>
                        </a:rPr>
                        <a:t>デジタルトランスフォーメーション（</a:t>
                      </a:r>
                      <a:r>
                        <a:rPr kumimoji="1" lang="en-US" altLang="ja-JP" sz="1100" b="1" dirty="0" smtClean="0">
                          <a:solidFill>
                            <a:schemeClr val="tx1"/>
                          </a:solidFill>
                          <a:latin typeface="BIZ UDPゴシック" panose="020B0400000000000000" pitchFamily="50" charset="-128"/>
                          <a:ea typeface="BIZ UDPゴシック" panose="020B0400000000000000" pitchFamily="50" charset="-128"/>
                        </a:rPr>
                        <a:t>Digital Transformation</a:t>
                      </a:r>
                      <a:r>
                        <a:rPr kumimoji="1" lang="ja-JP" altLang="en-US" sz="1100" b="1" dirty="0" smtClean="0">
                          <a:solidFill>
                            <a:schemeClr val="tx1"/>
                          </a:solidFill>
                          <a:latin typeface="BIZ UDPゴシック" panose="020B0400000000000000" pitchFamily="50" charset="-128"/>
                          <a:ea typeface="BIZ UDPゴシック" panose="020B0400000000000000" pitchFamily="50" charset="-128"/>
                        </a:rPr>
                        <a:t>）の略であり、</a:t>
                      </a:r>
                      <a:r>
                        <a:rPr kumimoji="1" lang="en-US" altLang="ja-JP" sz="1100" b="1" dirty="0" smtClean="0">
                          <a:solidFill>
                            <a:schemeClr val="tx1"/>
                          </a:solidFill>
                          <a:latin typeface="BIZ UDPゴシック" panose="020B0400000000000000" pitchFamily="50" charset="-128"/>
                          <a:ea typeface="BIZ UDPゴシック" panose="020B0400000000000000" pitchFamily="50" charset="-128"/>
                        </a:rPr>
                        <a:t>AI</a:t>
                      </a:r>
                      <a:r>
                        <a:rPr kumimoji="1" lang="ja-JP" altLang="en-US" sz="1100" b="1" dirty="0" smtClean="0">
                          <a:solidFill>
                            <a:schemeClr val="tx1"/>
                          </a:solidFill>
                          <a:latin typeface="BIZ UDPゴシック" panose="020B0400000000000000" pitchFamily="50" charset="-128"/>
                          <a:ea typeface="BIZ UDPゴシック" panose="020B0400000000000000" pitchFamily="50" charset="-128"/>
                        </a:rPr>
                        <a:t>（人工知能）、</a:t>
                      </a:r>
                      <a:r>
                        <a:rPr kumimoji="1" lang="en-US" altLang="ja-JP" sz="1100" b="1" dirty="0" smtClean="0">
                          <a:solidFill>
                            <a:schemeClr val="tx1"/>
                          </a:solidFill>
                          <a:latin typeface="BIZ UDPゴシック" panose="020B0400000000000000" pitchFamily="50" charset="-128"/>
                          <a:ea typeface="BIZ UDPゴシック" panose="020B0400000000000000" pitchFamily="50" charset="-128"/>
                        </a:rPr>
                        <a:t>ICT</a:t>
                      </a:r>
                      <a:r>
                        <a:rPr kumimoji="1" lang="ja-JP" altLang="en-US" sz="1100" b="1" dirty="0" smtClean="0">
                          <a:solidFill>
                            <a:schemeClr val="tx1"/>
                          </a:solidFill>
                          <a:latin typeface="BIZ UDPゴシック" panose="020B0400000000000000" pitchFamily="50" charset="-128"/>
                          <a:ea typeface="BIZ UDPゴシック" panose="020B0400000000000000" pitchFamily="50" charset="-128"/>
                        </a:rPr>
                        <a:t>（情報通信技術）の普及によって、生活をより良いものに変革（</a:t>
                      </a:r>
                      <a:r>
                        <a:rPr kumimoji="1" lang="en-US" altLang="ja-JP" sz="1100" b="1" dirty="0" smtClean="0">
                          <a:solidFill>
                            <a:schemeClr val="tx1"/>
                          </a:solidFill>
                          <a:latin typeface="BIZ UDPゴシック" panose="020B0400000000000000" pitchFamily="50" charset="-128"/>
                          <a:ea typeface="BIZ UDPゴシック" panose="020B0400000000000000" pitchFamily="50" charset="-128"/>
                        </a:rPr>
                        <a:t>Transformation</a:t>
                      </a:r>
                      <a:r>
                        <a:rPr kumimoji="1" lang="ja-JP" altLang="en-US" sz="1100" b="1" dirty="0" smtClean="0">
                          <a:solidFill>
                            <a:schemeClr val="tx1"/>
                          </a:solidFill>
                          <a:latin typeface="BIZ UDPゴシック" panose="020B0400000000000000" pitchFamily="50" charset="-128"/>
                          <a:ea typeface="BIZ UDPゴシック" panose="020B0400000000000000" pitchFamily="50" charset="-128"/>
                        </a:rPr>
                        <a:t>）するという考え方。下水道では、</a:t>
                      </a:r>
                      <a:r>
                        <a:rPr kumimoji="1" lang="en-US" altLang="ja-JP" sz="1100" b="1" dirty="0" smtClean="0">
                          <a:solidFill>
                            <a:schemeClr val="tx1"/>
                          </a:solidFill>
                          <a:latin typeface="BIZ UDPゴシック" panose="020B0400000000000000" pitchFamily="50" charset="-128"/>
                          <a:ea typeface="BIZ UDPゴシック" panose="020B0400000000000000" pitchFamily="50" charset="-128"/>
                        </a:rPr>
                        <a:t>AI</a:t>
                      </a:r>
                      <a:r>
                        <a:rPr kumimoji="1" lang="ja-JP" altLang="en-US" sz="1100" b="1" dirty="0" smtClean="0">
                          <a:solidFill>
                            <a:schemeClr val="tx1"/>
                          </a:solidFill>
                          <a:latin typeface="BIZ UDPゴシック" panose="020B0400000000000000" pitchFamily="50" charset="-128"/>
                          <a:ea typeface="BIZ UDPゴシック" panose="020B0400000000000000" pitchFamily="50" charset="-128"/>
                        </a:rPr>
                        <a:t>等の活用により管</a:t>
                      </a:r>
                      <a:r>
                        <a:rPr kumimoji="1" lang="ja-JP" altLang="en-US" sz="1100" b="1" dirty="0" err="1" smtClean="0">
                          <a:solidFill>
                            <a:schemeClr val="tx1"/>
                          </a:solidFill>
                          <a:latin typeface="BIZ UDPゴシック" panose="020B0400000000000000" pitchFamily="50" charset="-128"/>
                          <a:ea typeface="BIZ UDPゴシック" panose="020B0400000000000000" pitchFamily="50" charset="-128"/>
                        </a:rPr>
                        <a:t>きょや</a:t>
                      </a:r>
                      <a:r>
                        <a:rPr kumimoji="1" lang="ja-JP" altLang="en-US" sz="1100" b="1" dirty="0" smtClean="0">
                          <a:solidFill>
                            <a:schemeClr val="tx1"/>
                          </a:solidFill>
                          <a:latin typeface="BIZ UDPゴシック" panose="020B0400000000000000" pitchFamily="50" charset="-128"/>
                          <a:ea typeface="BIZ UDPゴシック" panose="020B0400000000000000" pitchFamily="50" charset="-128"/>
                        </a:rPr>
                        <a:t>処理場の維持管理や浸水対策などをより効率的に行う新技術の開発・普及が期待されている。</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txBody>
                  <a:tcPr marL="84406" marR="84406" marT="42203" marB="42203" anchor="ctr"/>
                </a:tc>
                <a:extLst>
                  <a:ext uri="{0D108BD9-81ED-4DB2-BD59-A6C34878D82A}">
                    <a16:rowId xmlns:a16="http://schemas.microsoft.com/office/drawing/2014/main" val="1192359825"/>
                  </a:ext>
                </a:extLst>
              </a:tr>
              <a:tr h="393895">
                <a:tc>
                  <a:txBody>
                    <a:bodyPr/>
                    <a:lstStyle/>
                    <a:p>
                      <a:r>
                        <a:rPr kumimoji="1" lang="ja-JP" altLang="en-US" sz="1100" b="1" dirty="0" smtClean="0">
                          <a:latin typeface="BIZ UDPゴシック" panose="020B0400000000000000" pitchFamily="50" charset="-128"/>
                          <a:ea typeface="BIZ UDPゴシック" panose="020B0400000000000000" pitchFamily="50" charset="-128"/>
                        </a:rPr>
                        <a:t>本編</a:t>
                      </a:r>
                      <a:r>
                        <a:rPr kumimoji="1" lang="en-US" altLang="ja-JP" sz="1100" b="1" dirty="0" smtClean="0">
                          <a:latin typeface="BIZ UDPゴシック" panose="020B0400000000000000" pitchFamily="50" charset="-128"/>
                          <a:ea typeface="BIZ UDPゴシック" panose="020B0400000000000000" pitchFamily="50" charset="-128"/>
                        </a:rPr>
                        <a:t>24</a:t>
                      </a:r>
                      <a:endParaRPr kumimoji="1" lang="ja-JP" altLang="en-US" sz="1100" b="1" dirty="0" smtClean="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ＧＸ</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solidFill>
                            <a:schemeClr val="tx1"/>
                          </a:solidFill>
                          <a:latin typeface="BIZ UDPゴシック" panose="020B0400000000000000" pitchFamily="50" charset="-128"/>
                          <a:ea typeface="BIZ UDPゴシック" panose="020B0400000000000000" pitchFamily="50" charset="-128"/>
                        </a:rPr>
                        <a:t>グリーン トランスフォーメーション（</a:t>
                      </a:r>
                      <a:r>
                        <a:rPr kumimoji="1" lang="en-US" altLang="ja-JP" sz="1100" b="1" dirty="0" smtClean="0">
                          <a:solidFill>
                            <a:schemeClr val="tx1"/>
                          </a:solidFill>
                          <a:latin typeface="BIZ UDPゴシック" panose="020B0400000000000000" pitchFamily="50" charset="-128"/>
                          <a:ea typeface="BIZ UDPゴシック" panose="020B0400000000000000" pitchFamily="50" charset="-128"/>
                        </a:rPr>
                        <a:t>green transformation</a:t>
                      </a:r>
                      <a:r>
                        <a:rPr kumimoji="1" lang="ja-JP" altLang="en-US" sz="1100" b="1" dirty="0" smtClean="0">
                          <a:solidFill>
                            <a:schemeClr val="tx1"/>
                          </a:solidFill>
                          <a:latin typeface="BIZ UDPゴシック" panose="020B0400000000000000" pitchFamily="50" charset="-128"/>
                          <a:ea typeface="BIZ UDPゴシック" panose="020B0400000000000000" pitchFamily="50" charset="-128"/>
                        </a:rPr>
                        <a:t>）の略で、温室効果ガスを発生させないグリーンエネルギーに転換することで、産業構造や社会経済を変革し、成長につなげるという考え方のこと。</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txBody>
                  <a:tcPr marL="84406" marR="84406" marT="42203" marB="42203" anchor="ctr"/>
                </a:tc>
                <a:extLst>
                  <a:ext uri="{0D108BD9-81ED-4DB2-BD59-A6C34878D82A}">
                    <a16:rowId xmlns:a16="http://schemas.microsoft.com/office/drawing/2014/main" val="4146094651"/>
                  </a:ext>
                </a:extLst>
              </a:tr>
              <a:tr h="393895">
                <a:tc>
                  <a:txBody>
                    <a:bodyPr/>
                    <a:lstStyle/>
                    <a:p>
                      <a:r>
                        <a:rPr kumimoji="1" lang="ja-JP" altLang="en-US" sz="1100" b="1" dirty="0" smtClean="0">
                          <a:latin typeface="BIZ UDPゴシック" panose="020B0400000000000000" pitchFamily="50" charset="-128"/>
                          <a:ea typeface="BIZ UDPゴシック" panose="020B0400000000000000" pitchFamily="50" charset="-128"/>
                        </a:rPr>
                        <a:t>本編</a:t>
                      </a:r>
                      <a:r>
                        <a:rPr kumimoji="1" lang="en-US" altLang="ja-JP" sz="1100" b="1" dirty="0" smtClean="0">
                          <a:latin typeface="BIZ UDPゴシック" panose="020B0400000000000000" pitchFamily="50" charset="-128"/>
                          <a:ea typeface="BIZ UDPゴシック" panose="020B0400000000000000" pitchFamily="50" charset="-128"/>
                        </a:rPr>
                        <a:t>24</a:t>
                      </a:r>
                      <a:endParaRPr kumimoji="1" lang="ja-JP" altLang="en-US" sz="1100" b="1" dirty="0" smtClean="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カーボンニュートラル</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solidFill>
                            <a:schemeClr val="tx1"/>
                          </a:solidFill>
                          <a:latin typeface="BIZ UDPゴシック" panose="020B0400000000000000" pitchFamily="50" charset="-128"/>
                          <a:ea typeface="BIZ UDPゴシック" panose="020B0400000000000000" pitchFamily="50" charset="-128"/>
                        </a:rPr>
                        <a:t>温室効果ガスの排出量と吸収量を均衡させることで、二酸化炭素をはじめとする温室効果ガスの「排出量」から、森林などによる「吸収量」を差し引いて、温室効果ガスの排出量を実質的にゼロにすること。下水道事業においては、省エネやバイオマス活用等の取組により、温室効果ガス排出量を削減していくことが求められている。</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txBody>
                  <a:tcPr marL="84406" marR="84406" marT="42203" marB="42203" anchor="ctr"/>
                </a:tc>
                <a:extLst>
                  <a:ext uri="{0D108BD9-81ED-4DB2-BD59-A6C34878D82A}">
                    <a16:rowId xmlns:a16="http://schemas.microsoft.com/office/drawing/2014/main" val="1542883881"/>
                  </a:ext>
                </a:extLst>
              </a:tr>
            </a:tbl>
          </a:graphicData>
        </a:graphic>
      </p:graphicFrame>
      <p:sp>
        <p:nvSpPr>
          <p:cNvPr id="6" name="タイトル 1"/>
          <p:cNvSpPr txBox="1">
            <a:spLocks/>
          </p:cNvSpPr>
          <p:nvPr/>
        </p:nvSpPr>
        <p:spPr>
          <a:xfrm>
            <a:off x="0" y="4186"/>
            <a:ext cx="9906000" cy="398769"/>
          </a:xfrm>
          <a:prstGeom prst="rect">
            <a:avLst/>
          </a:prstGeom>
          <a:solidFill>
            <a:srgbClr val="FFC000">
              <a:alpha val="60000"/>
            </a:srgbClr>
          </a:solidFill>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丸ｺﾞｼｯｸM-PRO" panose="020F0600000000000000" pitchFamily="50" charset="-128"/>
                <a:ea typeface="HG丸ｺﾞｼｯｸM-PRO" panose="020F0600000000000000" pitchFamily="50" charset="-128"/>
              </a:rPr>
              <a:t>　</a:t>
            </a:r>
            <a:r>
              <a:rPr lang="en-US" altLang="ja-JP" sz="2400" dirty="0" smtClean="0">
                <a:latin typeface="HG丸ｺﾞｼｯｸM-PRO" panose="020F0600000000000000" pitchFamily="50" charset="-128"/>
                <a:ea typeface="HG丸ｺﾞｼｯｸM-PRO" panose="020F0600000000000000" pitchFamily="50" charset="-128"/>
              </a:rPr>
              <a:t>7.</a:t>
            </a:r>
            <a:r>
              <a:rPr lang="ja-JP" altLang="en-US" sz="2400" dirty="0">
                <a:latin typeface="HG丸ｺﾞｼｯｸM-PRO" panose="020F0600000000000000" pitchFamily="50" charset="-128"/>
                <a:ea typeface="HG丸ｺﾞｼｯｸM-PRO" panose="020F0600000000000000" pitchFamily="50" charset="-128"/>
              </a:rPr>
              <a:t>用語の</a:t>
            </a:r>
            <a:r>
              <a:rPr lang="ja-JP" altLang="en-US" sz="2400" dirty="0" smtClean="0">
                <a:latin typeface="HG丸ｺﾞｼｯｸM-PRO" panose="020F0600000000000000" pitchFamily="50" charset="-128"/>
                <a:ea typeface="HG丸ｺﾞｼｯｸM-PRO" panose="020F0600000000000000" pitchFamily="50" charset="-128"/>
              </a:rPr>
              <a:t>解説　（</a:t>
            </a:r>
            <a:r>
              <a:rPr lang="ja-JP" altLang="en-US" sz="2400" dirty="0">
                <a:latin typeface="HG丸ｺﾞｼｯｸM-PRO" panose="020F0600000000000000" pitchFamily="50" charset="-128"/>
                <a:ea typeface="HG丸ｺﾞｼｯｸM-PRO" panose="020F0600000000000000" pitchFamily="50" charset="-128"/>
              </a:rPr>
              <a:t>４</a:t>
            </a: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５）</a:t>
            </a:r>
            <a:endParaRPr lang="ja-JP" altLang="en-US" sz="2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4042433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467600" y="6556476"/>
            <a:ext cx="2057400" cy="337038"/>
          </a:xfrm>
        </p:spPr>
        <p:txBody>
          <a:bodyPr/>
          <a:lstStyle/>
          <a:p>
            <a:fld id="{1710D515-171E-4661-8845-CFDA0D82721D}" type="slidenum">
              <a:rPr kumimoji="1" lang="ja-JP" altLang="en-US" smtClean="0">
                <a:latin typeface="BIZ UDPゴシック" panose="020B0400000000000000" pitchFamily="50" charset="-128"/>
                <a:ea typeface="BIZ UDPゴシック" panose="020B0400000000000000" pitchFamily="50" charset="-128"/>
              </a:rPr>
              <a:t>17</a:t>
            </a:fld>
            <a:endParaRPr kumimoji="1" lang="ja-JP" altLang="en-US" dirty="0">
              <a:latin typeface="BIZ UDPゴシック" panose="020B0400000000000000" pitchFamily="50" charset="-128"/>
              <a:ea typeface="BIZ UDPゴシック" panose="020B0400000000000000"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1152023352"/>
              </p:ext>
            </p:extLst>
          </p:nvPr>
        </p:nvGraphicFramePr>
        <p:xfrm>
          <a:off x="39806" y="461731"/>
          <a:ext cx="9826387" cy="4873282"/>
        </p:xfrm>
        <a:graphic>
          <a:graphicData uri="http://schemas.openxmlformats.org/drawingml/2006/table">
            <a:tbl>
              <a:tblPr firstRow="1" bandRow="1">
                <a:tableStyleId>{5C22544A-7EE6-4342-B048-85BDC9FD1C3A}</a:tableStyleId>
              </a:tblPr>
              <a:tblGrid>
                <a:gridCol w="1828306">
                  <a:extLst>
                    <a:ext uri="{9D8B030D-6E8A-4147-A177-3AD203B41FA5}">
                      <a16:colId xmlns:a16="http://schemas.microsoft.com/office/drawing/2014/main" val="570995467"/>
                    </a:ext>
                  </a:extLst>
                </a:gridCol>
                <a:gridCol w="2032968">
                  <a:extLst>
                    <a:ext uri="{9D8B030D-6E8A-4147-A177-3AD203B41FA5}">
                      <a16:colId xmlns:a16="http://schemas.microsoft.com/office/drawing/2014/main" val="2452955461"/>
                    </a:ext>
                  </a:extLst>
                </a:gridCol>
                <a:gridCol w="5965113">
                  <a:extLst>
                    <a:ext uri="{9D8B030D-6E8A-4147-A177-3AD203B41FA5}">
                      <a16:colId xmlns:a16="http://schemas.microsoft.com/office/drawing/2014/main" val="1322103517"/>
                    </a:ext>
                  </a:extLst>
                </a:gridCol>
              </a:tblGrid>
              <a:tr h="342314">
                <a:tc>
                  <a:txBody>
                    <a:bodyPr/>
                    <a:lstStyle/>
                    <a:p>
                      <a:pPr algn="ctr"/>
                      <a:r>
                        <a:rPr kumimoji="1" lang="ja-JP" altLang="en-US" sz="1100" b="1" dirty="0" smtClean="0">
                          <a:latin typeface="BIZ UDPゴシック" panose="020B0400000000000000" pitchFamily="50" charset="-128"/>
                          <a:ea typeface="BIZ UDPゴシック" panose="020B0400000000000000" pitchFamily="50" charset="-128"/>
                        </a:rPr>
                        <a:t>掲載ページ</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pPr algn="ctr"/>
                      <a:r>
                        <a:rPr kumimoji="1" lang="ja-JP" altLang="en-US" sz="1100" b="1" dirty="0" smtClean="0">
                          <a:latin typeface="BIZ UDPゴシック" panose="020B0400000000000000" pitchFamily="50" charset="-128"/>
                          <a:ea typeface="BIZ UDPゴシック" panose="020B0400000000000000" pitchFamily="50" charset="-128"/>
                        </a:rPr>
                        <a:t>用語</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pPr algn="ctr"/>
                      <a:r>
                        <a:rPr kumimoji="1" lang="ja-JP" altLang="en-US" sz="1100" b="1" dirty="0" smtClean="0">
                          <a:latin typeface="BIZ UDPゴシック" panose="020B0400000000000000" pitchFamily="50" charset="-128"/>
                          <a:ea typeface="BIZ UDPゴシック" panose="020B0400000000000000" pitchFamily="50" charset="-128"/>
                        </a:rPr>
                        <a:t>解説</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extLst>
                  <a:ext uri="{0D108BD9-81ED-4DB2-BD59-A6C34878D82A}">
                    <a16:rowId xmlns:a16="http://schemas.microsoft.com/office/drawing/2014/main" val="541853997"/>
                  </a:ext>
                </a:extLst>
              </a:tr>
              <a:tr h="393895">
                <a:tc>
                  <a:txBody>
                    <a:bodyPr/>
                    <a:lstStyle/>
                    <a:p>
                      <a:r>
                        <a:rPr kumimoji="1" lang="ja-JP" altLang="en-US" sz="1100" b="1" dirty="0" smtClean="0">
                          <a:latin typeface="BIZ UDPゴシック" panose="020B0400000000000000" pitchFamily="50" charset="-128"/>
                          <a:ea typeface="BIZ UDPゴシック" panose="020B0400000000000000" pitchFamily="50" charset="-128"/>
                        </a:rPr>
                        <a:t>本編</a:t>
                      </a:r>
                      <a:r>
                        <a:rPr kumimoji="1" lang="en-US" altLang="ja-JP" sz="1100" b="1" dirty="0" smtClean="0">
                          <a:latin typeface="BIZ UDPゴシック" panose="020B0400000000000000" pitchFamily="50" charset="-128"/>
                          <a:ea typeface="BIZ UDPゴシック" panose="020B0400000000000000" pitchFamily="50" charset="-128"/>
                        </a:rPr>
                        <a:t>24</a:t>
                      </a:r>
                    </a:p>
                    <a:p>
                      <a:r>
                        <a:rPr kumimoji="1" lang="ja-JP" altLang="en-US" sz="1100" b="1" dirty="0" smtClean="0">
                          <a:latin typeface="BIZ UDPゴシック" panose="020B0400000000000000" pitchFamily="50" charset="-128"/>
                          <a:ea typeface="BIZ UDPゴシック" panose="020B0400000000000000" pitchFamily="50" charset="-128"/>
                        </a:rPr>
                        <a:t>資料編</a:t>
                      </a:r>
                      <a:r>
                        <a:rPr kumimoji="1" lang="en-US" altLang="ja-JP" sz="1100" b="1" dirty="0" smtClean="0">
                          <a:latin typeface="BIZ UDPゴシック" panose="020B0400000000000000" pitchFamily="50" charset="-128"/>
                          <a:ea typeface="BIZ UDPゴシック" panose="020B0400000000000000" pitchFamily="50" charset="-128"/>
                        </a:rPr>
                        <a:t>11</a:t>
                      </a:r>
                      <a:endParaRPr kumimoji="1" lang="ja-JP" altLang="en-US" sz="1100" b="1" dirty="0" smtClean="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下水道科学館</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市民</a:t>
                      </a:r>
                      <a:r>
                        <a:rPr kumimoji="1" lang="ja-JP" altLang="en-US" sz="1100" b="1" dirty="0" smtClean="0">
                          <a:solidFill>
                            <a:schemeClr val="tx1"/>
                          </a:solidFill>
                          <a:latin typeface="BIZ UDPゴシック" panose="020B0400000000000000" pitchFamily="50" charset="-128"/>
                          <a:ea typeface="BIZ UDPゴシック" panose="020B0400000000000000" pitchFamily="50" charset="-128"/>
                        </a:rPr>
                        <a:t>の</a:t>
                      </a:r>
                      <a:r>
                        <a:rPr lang="ja-JP" altLang="en-US" sz="1100" dirty="0" smtClean="0">
                          <a:solidFill>
                            <a:schemeClr val="tx1"/>
                          </a:solidFill>
                          <a:latin typeface="BIZ UDPゴシック" panose="020B0400000000000000" pitchFamily="50" charset="-128"/>
                          <a:ea typeface="BIZ UDPゴシック" panose="020B0400000000000000" pitchFamily="50" charset="-128"/>
                        </a:rPr>
                        <a:t>皆様</a:t>
                      </a:r>
                      <a:r>
                        <a:rPr kumimoji="1" lang="ja-JP" altLang="en-US" sz="1100" b="1" dirty="0" smtClean="0">
                          <a:solidFill>
                            <a:schemeClr val="tx1"/>
                          </a:solidFill>
                          <a:latin typeface="BIZ UDPゴシック" panose="020B0400000000000000" pitchFamily="50" charset="-128"/>
                          <a:ea typeface="BIZ UDPゴシック" panose="020B0400000000000000" pitchFamily="50" charset="-128"/>
                        </a:rPr>
                        <a:t>に下</a:t>
                      </a:r>
                      <a:r>
                        <a:rPr kumimoji="1" lang="ja-JP" altLang="en-US" sz="1100" b="1" dirty="0" smtClean="0">
                          <a:latin typeface="BIZ UDPゴシック" panose="020B0400000000000000" pitchFamily="50" charset="-128"/>
                          <a:ea typeface="BIZ UDPゴシック" panose="020B0400000000000000" pitchFamily="50" charset="-128"/>
                        </a:rPr>
                        <a:t>水道を身近に感じてもらい、その大切さや役割を楽しく学んでいただくことを目的に、無料の体験型広報・学習施設、情報発信の拠点施設として</a:t>
                      </a:r>
                      <a:r>
                        <a:rPr kumimoji="1" lang="en-US" altLang="ja-JP" sz="1100" b="1" dirty="0" smtClean="0">
                          <a:latin typeface="BIZ UDPゴシック" panose="020B0400000000000000" pitchFamily="50" charset="-128"/>
                          <a:ea typeface="BIZ UDPゴシック" panose="020B0400000000000000" pitchFamily="50" charset="-128"/>
                        </a:rPr>
                        <a:t>1995</a:t>
                      </a:r>
                      <a:r>
                        <a:rPr kumimoji="1" lang="ja-JP" altLang="en-US" sz="1100" b="1" dirty="0" smtClean="0">
                          <a:latin typeface="BIZ UDPゴシック" panose="020B0400000000000000" pitchFamily="50" charset="-128"/>
                          <a:ea typeface="BIZ UDPゴシック" panose="020B0400000000000000" pitchFamily="50" charset="-128"/>
                        </a:rPr>
                        <a:t>年</a:t>
                      </a:r>
                      <a:r>
                        <a:rPr kumimoji="1" lang="en-US" altLang="ja-JP" sz="1100" b="1" dirty="0" smtClean="0">
                          <a:latin typeface="BIZ UDPゴシック" panose="020B0400000000000000" pitchFamily="50" charset="-128"/>
                          <a:ea typeface="BIZ UDPゴシック" panose="020B0400000000000000" pitchFamily="50" charset="-128"/>
                        </a:rPr>
                        <a:t>4</a:t>
                      </a:r>
                      <a:r>
                        <a:rPr kumimoji="1" lang="ja-JP" altLang="en-US" sz="1100" b="1" dirty="0" smtClean="0">
                          <a:latin typeface="BIZ UDPゴシック" panose="020B0400000000000000" pitchFamily="50" charset="-128"/>
                          <a:ea typeface="BIZ UDPゴシック" panose="020B0400000000000000" pitchFamily="50" charset="-128"/>
                        </a:rPr>
                        <a:t>月に下水道事業</a:t>
                      </a:r>
                      <a:r>
                        <a:rPr kumimoji="1" lang="en-US" altLang="ja-JP" sz="1100" b="1" dirty="0" smtClean="0">
                          <a:latin typeface="BIZ UDPゴシック" panose="020B0400000000000000" pitchFamily="50" charset="-128"/>
                          <a:ea typeface="BIZ UDPゴシック" panose="020B0400000000000000" pitchFamily="50" charset="-128"/>
                        </a:rPr>
                        <a:t>100</a:t>
                      </a:r>
                      <a:r>
                        <a:rPr kumimoji="1" lang="ja-JP" altLang="en-US" sz="1100" b="1" dirty="0" smtClean="0">
                          <a:latin typeface="BIZ UDPゴシック" panose="020B0400000000000000" pitchFamily="50" charset="-128"/>
                          <a:ea typeface="BIZ UDPゴシック" panose="020B0400000000000000" pitchFamily="50" charset="-128"/>
                        </a:rPr>
                        <a:t>周年記念事業の一環として海老江下水処理場（大阪市此花区高見</a:t>
                      </a:r>
                      <a:r>
                        <a:rPr kumimoji="1" lang="en-US" altLang="ja-JP" sz="1100" b="1" dirty="0" smtClean="0">
                          <a:latin typeface="BIZ UDPゴシック" panose="020B0400000000000000" pitchFamily="50" charset="-128"/>
                          <a:ea typeface="BIZ UDPゴシック" panose="020B0400000000000000" pitchFamily="50" charset="-128"/>
                        </a:rPr>
                        <a:t>1</a:t>
                      </a:r>
                      <a:r>
                        <a:rPr kumimoji="1" lang="ja-JP" altLang="en-US" sz="1100" b="1" dirty="0" smtClean="0">
                          <a:latin typeface="BIZ UDPゴシック" panose="020B0400000000000000" pitchFamily="50" charset="-128"/>
                          <a:ea typeface="BIZ UDPゴシック" panose="020B0400000000000000" pitchFamily="50" charset="-128"/>
                        </a:rPr>
                        <a:t>丁目</a:t>
                      </a:r>
                      <a:r>
                        <a:rPr kumimoji="1" lang="en-US" altLang="ja-JP" sz="1100" b="1" dirty="0" smtClean="0">
                          <a:latin typeface="BIZ UDPゴシック" panose="020B0400000000000000" pitchFamily="50" charset="-128"/>
                          <a:ea typeface="BIZ UDPゴシック" panose="020B0400000000000000" pitchFamily="50" charset="-128"/>
                        </a:rPr>
                        <a:t>2</a:t>
                      </a:r>
                      <a:r>
                        <a:rPr kumimoji="1" lang="ja-JP" altLang="en-US" sz="1100" b="1" dirty="0" smtClean="0">
                          <a:latin typeface="BIZ UDPゴシック" panose="020B0400000000000000" pitchFamily="50" charset="-128"/>
                          <a:ea typeface="BIZ UDPゴシック" panose="020B0400000000000000" pitchFamily="50" charset="-128"/>
                        </a:rPr>
                        <a:t>番</a:t>
                      </a:r>
                      <a:r>
                        <a:rPr kumimoji="1" lang="en-US" altLang="ja-JP" sz="1100" b="1" dirty="0" smtClean="0">
                          <a:latin typeface="BIZ UDPゴシック" panose="020B0400000000000000" pitchFamily="50" charset="-128"/>
                          <a:ea typeface="BIZ UDPゴシック" panose="020B0400000000000000" pitchFamily="50" charset="-128"/>
                        </a:rPr>
                        <a:t>53</a:t>
                      </a:r>
                      <a:r>
                        <a:rPr kumimoji="1" lang="ja-JP" altLang="en-US" sz="1100" b="1" dirty="0" smtClean="0">
                          <a:latin typeface="BIZ UDPゴシック" panose="020B0400000000000000" pitchFamily="50" charset="-128"/>
                          <a:ea typeface="BIZ UDPゴシック" panose="020B0400000000000000" pitchFamily="50" charset="-128"/>
                        </a:rPr>
                        <a:t>号）内に開館した施設。</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extLst>
                  <a:ext uri="{0D108BD9-81ED-4DB2-BD59-A6C34878D82A}">
                    <a16:rowId xmlns:a16="http://schemas.microsoft.com/office/drawing/2014/main" val="1238743870"/>
                  </a:ext>
                </a:extLst>
              </a:tr>
              <a:tr h="393895">
                <a:tc>
                  <a:txBody>
                    <a:bodyPr/>
                    <a:lstStyle/>
                    <a:p>
                      <a:r>
                        <a:rPr kumimoji="1" lang="ja-JP" altLang="en-US" sz="1100" b="1" dirty="0" smtClean="0">
                          <a:latin typeface="BIZ UDPゴシック" panose="020B0400000000000000" pitchFamily="50" charset="-128"/>
                          <a:ea typeface="BIZ UDPゴシック" panose="020B0400000000000000" pitchFamily="50" charset="-128"/>
                        </a:rPr>
                        <a:t>資料編</a:t>
                      </a:r>
                      <a:r>
                        <a:rPr kumimoji="1" lang="en-US" altLang="ja-JP" sz="1100" b="1" dirty="0" smtClean="0">
                          <a:latin typeface="BIZ UDPゴシック" panose="020B0400000000000000" pitchFamily="50" charset="-128"/>
                          <a:ea typeface="BIZ UDPゴシック" panose="020B0400000000000000" pitchFamily="50" charset="-128"/>
                        </a:rPr>
                        <a:t>2</a:t>
                      </a:r>
                      <a:endParaRPr kumimoji="1" lang="ja-JP" altLang="en-US" sz="1100" b="1" dirty="0" smtClean="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100" b="1" dirty="0" smtClean="0">
                          <a:solidFill>
                            <a:schemeClr val="tx1"/>
                          </a:solidFill>
                          <a:latin typeface="BIZ UDPゴシック" panose="020B0400000000000000" pitchFamily="50" charset="-128"/>
                          <a:ea typeface="BIZ UDPゴシック" panose="020B0400000000000000" pitchFamily="50" charset="-128"/>
                        </a:rPr>
                        <a:t>集落排水事業</a:t>
                      </a:r>
                      <a:endParaRPr lang="en-US" altLang="ja-JP" sz="1100" b="1" dirty="0" smtClean="0">
                        <a:solidFill>
                          <a:schemeClr val="tx1"/>
                        </a:solidFill>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農業や漁業集落におけるし尿、生活雑排水などの汚水等を処理するための施設整備等の事業のこと。下水道と同様、管</a:t>
                      </a:r>
                      <a:r>
                        <a:rPr kumimoji="1" lang="ja-JP" altLang="en-US" sz="1100" b="1" dirty="0" err="1" smtClean="0">
                          <a:latin typeface="BIZ UDPゴシック" panose="020B0400000000000000" pitchFamily="50" charset="-128"/>
                          <a:ea typeface="BIZ UDPゴシック" panose="020B0400000000000000" pitchFamily="50" charset="-128"/>
                        </a:rPr>
                        <a:t>きょや</a:t>
                      </a:r>
                      <a:r>
                        <a:rPr kumimoji="1" lang="ja-JP" altLang="en-US" sz="1100" b="1" dirty="0" smtClean="0">
                          <a:latin typeface="BIZ UDPゴシック" panose="020B0400000000000000" pitchFamily="50" charset="-128"/>
                          <a:ea typeface="BIZ UDPゴシック" panose="020B0400000000000000" pitchFamily="50" charset="-128"/>
                        </a:rPr>
                        <a:t>処理場を有するシステムであるが、規模は小さい。</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extLst>
                  <a:ext uri="{0D108BD9-81ED-4DB2-BD59-A6C34878D82A}">
                    <a16:rowId xmlns:a16="http://schemas.microsoft.com/office/drawing/2014/main" val="2119809618"/>
                  </a:ext>
                </a:extLst>
              </a:tr>
              <a:tr h="393895">
                <a:tc>
                  <a:txBody>
                    <a:bodyPr/>
                    <a:lstStyle/>
                    <a:p>
                      <a:r>
                        <a:rPr kumimoji="1" lang="ja-JP" altLang="en-US" sz="1100" b="1" dirty="0" smtClean="0">
                          <a:latin typeface="BIZ UDPゴシック" panose="020B0400000000000000" pitchFamily="50" charset="-128"/>
                          <a:ea typeface="BIZ UDPゴシック" panose="020B0400000000000000" pitchFamily="50" charset="-128"/>
                        </a:rPr>
                        <a:t>資料編</a:t>
                      </a:r>
                      <a:r>
                        <a:rPr kumimoji="1" lang="en-US" altLang="ja-JP" sz="1100" b="1" dirty="0" smtClean="0">
                          <a:latin typeface="BIZ UDPゴシック" panose="020B0400000000000000" pitchFamily="50" charset="-128"/>
                          <a:ea typeface="BIZ UDPゴシック" panose="020B0400000000000000" pitchFamily="50" charset="-128"/>
                        </a:rPr>
                        <a:t>2</a:t>
                      </a:r>
                      <a:endParaRPr kumimoji="1" lang="ja-JP" altLang="en-US" sz="1100" b="1" dirty="0" smtClean="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100" b="1" dirty="0" smtClean="0">
                          <a:solidFill>
                            <a:schemeClr val="tx1"/>
                          </a:solidFill>
                          <a:latin typeface="BIZ UDPゴシック" panose="020B0400000000000000" pitchFamily="50" charset="-128"/>
                          <a:ea typeface="BIZ UDPゴシック" panose="020B0400000000000000" pitchFamily="50" charset="-128"/>
                        </a:rPr>
                        <a:t>合併処理浄化槽</a:t>
                      </a:r>
                      <a:endParaRPr lang="en-US" altLang="ja-JP" sz="1100" b="1" dirty="0" smtClean="0">
                        <a:solidFill>
                          <a:schemeClr val="tx1"/>
                        </a:solidFill>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宅内のし尿及び生活雑排水を処理するための設備のことで、主に宅内に設置され、そこで処理が完結することが特徴。</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extLst>
                  <a:ext uri="{0D108BD9-81ED-4DB2-BD59-A6C34878D82A}">
                    <a16:rowId xmlns:a16="http://schemas.microsoft.com/office/drawing/2014/main" val="3303096712"/>
                  </a:ext>
                </a:extLst>
              </a:tr>
              <a:tr h="393895">
                <a:tc>
                  <a:txBody>
                    <a:bodyPr/>
                    <a:lstStyle/>
                    <a:p>
                      <a:r>
                        <a:rPr kumimoji="1" lang="ja-JP" altLang="en-US" sz="1100" b="1" dirty="0" smtClean="0">
                          <a:latin typeface="BIZ UDPゴシック" panose="020B0400000000000000" pitchFamily="50" charset="-128"/>
                          <a:ea typeface="BIZ UDPゴシック" panose="020B0400000000000000" pitchFamily="50" charset="-128"/>
                        </a:rPr>
                        <a:t>資料編</a:t>
                      </a:r>
                      <a:r>
                        <a:rPr kumimoji="1" lang="en-US" altLang="ja-JP" sz="1100" b="1" dirty="0" smtClean="0">
                          <a:latin typeface="BIZ UDPゴシック" panose="020B0400000000000000" pitchFamily="50" charset="-128"/>
                          <a:ea typeface="BIZ UDPゴシック" panose="020B0400000000000000" pitchFamily="50" charset="-128"/>
                        </a:rPr>
                        <a:t>2</a:t>
                      </a:r>
                      <a:endParaRPr kumimoji="1" lang="ja-JP" altLang="en-US" sz="1100" b="1" dirty="0" smtClean="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適正な汚水処理</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し尿と生活雑排水の両方を処理する下水道、集落排水施設及び合併処理浄化槽等による処理がこれに該当する。一方で、単独浄化槽やし尿くみ取りは、し尿のみが処理され生活雑排水は未処理のまま公共用水域へ放流するため、適正な汚水処理には該当しない。</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extLst>
                  <a:ext uri="{0D108BD9-81ED-4DB2-BD59-A6C34878D82A}">
                    <a16:rowId xmlns:a16="http://schemas.microsoft.com/office/drawing/2014/main" val="756549973"/>
                  </a:ext>
                </a:extLst>
              </a:tr>
              <a:tr h="393895">
                <a:tc>
                  <a:txBody>
                    <a:bodyPr/>
                    <a:lstStyle/>
                    <a:p>
                      <a:r>
                        <a:rPr kumimoji="1" lang="ja-JP" altLang="en-US" sz="1100" b="1" dirty="0" smtClean="0">
                          <a:solidFill>
                            <a:schemeClr val="tx1"/>
                          </a:solidFill>
                          <a:latin typeface="BIZ UDPゴシック" panose="020B0400000000000000" pitchFamily="50" charset="-128"/>
                          <a:ea typeface="BIZ UDPゴシック" panose="020B0400000000000000" pitchFamily="50" charset="-128"/>
                        </a:rPr>
                        <a:t>資料編</a:t>
                      </a:r>
                      <a:r>
                        <a:rPr kumimoji="1" lang="en-US" altLang="ja-JP" sz="1100" b="1" dirty="0" smtClean="0">
                          <a:solidFill>
                            <a:schemeClr val="tx1"/>
                          </a:solidFill>
                          <a:latin typeface="BIZ UDPゴシック" panose="020B0400000000000000" pitchFamily="50" charset="-128"/>
                          <a:ea typeface="BIZ UDPゴシック" panose="020B0400000000000000" pitchFamily="50" charset="-128"/>
                        </a:rPr>
                        <a:t>7</a:t>
                      </a:r>
                      <a:endParaRPr kumimoji="1" lang="ja-JP" altLang="en-US" sz="1100" b="1" dirty="0" smtClean="0">
                        <a:solidFill>
                          <a:schemeClr val="tx1"/>
                        </a:solidFill>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solidFill>
                            <a:schemeClr val="tx1"/>
                          </a:solidFill>
                          <a:latin typeface="BIZ UDPゴシック" panose="020B0400000000000000" pitchFamily="50" charset="-128"/>
                          <a:ea typeface="BIZ UDPゴシック" panose="020B0400000000000000" pitchFamily="50" charset="-128"/>
                        </a:rPr>
                        <a:t>地下河川</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solidFill>
                            <a:schemeClr val="tx1"/>
                          </a:solidFill>
                          <a:latin typeface="BIZ UDPゴシック" panose="020B0400000000000000" pitchFamily="50" charset="-128"/>
                          <a:ea typeface="BIZ UDPゴシック" panose="020B0400000000000000" pitchFamily="50" charset="-128"/>
                        </a:rPr>
                        <a:t>寝屋川流域において整備を進めている地下トンネル形状の雨水排水施設で、下水道増補幹線の放流先となっている。</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txBody>
                  <a:tcPr marL="84406" marR="84406" marT="42203" marB="42203" anchor="ctr"/>
                </a:tc>
                <a:extLst>
                  <a:ext uri="{0D108BD9-81ED-4DB2-BD59-A6C34878D82A}">
                    <a16:rowId xmlns:a16="http://schemas.microsoft.com/office/drawing/2014/main" val="3171196717"/>
                  </a:ext>
                </a:extLst>
              </a:tr>
              <a:tr h="393895">
                <a:tc>
                  <a:txBody>
                    <a:bodyPr/>
                    <a:lstStyle/>
                    <a:p>
                      <a:r>
                        <a:rPr kumimoji="1" lang="ja-JP" altLang="en-US" sz="1100" b="1" dirty="0" smtClean="0">
                          <a:latin typeface="BIZ UDPゴシック" panose="020B0400000000000000" pitchFamily="50" charset="-128"/>
                          <a:ea typeface="BIZ UDPゴシック" panose="020B0400000000000000" pitchFamily="50" charset="-128"/>
                        </a:rPr>
                        <a:t>資料編</a:t>
                      </a:r>
                      <a:r>
                        <a:rPr kumimoji="1" lang="en-US" altLang="ja-JP" sz="1100" b="1" dirty="0" smtClean="0">
                          <a:latin typeface="BIZ UDPゴシック" panose="020B0400000000000000" pitchFamily="50" charset="-128"/>
                          <a:ea typeface="BIZ UDPゴシック" panose="020B0400000000000000" pitchFamily="50" charset="-128"/>
                        </a:rPr>
                        <a:t>9</a:t>
                      </a:r>
                      <a:endParaRPr kumimoji="1" lang="ja-JP" altLang="en-US" sz="1100" b="1" dirty="0" smtClean="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汚泥処理の共同化</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複数の下水処理場における汚水処理の過程で発生する</a:t>
                      </a:r>
                      <a:r>
                        <a:rPr kumimoji="1" lang="ja-JP" altLang="en-US" sz="1100" b="1" dirty="0" smtClean="0">
                          <a:solidFill>
                            <a:schemeClr val="tx1"/>
                          </a:solidFill>
                          <a:latin typeface="BIZ UDPゴシック" panose="020B0400000000000000" pitchFamily="50" charset="-128"/>
                          <a:ea typeface="BIZ UDPゴシック" panose="020B0400000000000000" pitchFamily="50" charset="-128"/>
                        </a:rPr>
                        <a:t>汚泥を１箇所に集約したうえで、脱水や焼却等の処理を行うこと。</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txBody>
                  <a:tcPr marL="84406" marR="84406" marT="42203" marB="42203" anchor="ctr"/>
                </a:tc>
                <a:extLst>
                  <a:ext uri="{0D108BD9-81ED-4DB2-BD59-A6C34878D82A}">
                    <a16:rowId xmlns:a16="http://schemas.microsoft.com/office/drawing/2014/main" val="2629230436"/>
                  </a:ext>
                </a:extLst>
              </a:tr>
              <a:tr h="393895">
                <a:tc>
                  <a:txBody>
                    <a:bodyPr/>
                    <a:lstStyle/>
                    <a:p>
                      <a:r>
                        <a:rPr kumimoji="1" lang="ja-JP" altLang="en-US" sz="1100" b="1" dirty="0" smtClean="0">
                          <a:latin typeface="BIZ UDPゴシック" panose="020B0400000000000000" pitchFamily="50" charset="-128"/>
                          <a:ea typeface="BIZ UDPゴシック" panose="020B0400000000000000" pitchFamily="50" charset="-128"/>
                        </a:rPr>
                        <a:t>資料編</a:t>
                      </a:r>
                      <a:r>
                        <a:rPr kumimoji="1" lang="en-US" altLang="ja-JP" sz="1100" b="1" dirty="0" smtClean="0">
                          <a:latin typeface="BIZ UDPゴシック" panose="020B0400000000000000" pitchFamily="50" charset="-128"/>
                          <a:ea typeface="BIZ UDPゴシック" panose="020B0400000000000000" pitchFamily="50" charset="-128"/>
                        </a:rPr>
                        <a:t>10</a:t>
                      </a:r>
                      <a:endParaRPr kumimoji="1" lang="ja-JP" altLang="en-US" sz="1100" b="1" dirty="0" smtClean="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下水道台帳の共同化</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solidFill>
                            <a:schemeClr val="tx1"/>
                          </a:solidFill>
                          <a:latin typeface="BIZ UDPゴシック" panose="020B0400000000000000" pitchFamily="50" charset="-128"/>
                          <a:ea typeface="BIZ UDPゴシック" panose="020B0400000000000000" pitchFamily="50" charset="-128"/>
                        </a:rPr>
                        <a:t>複数の市町村の下水道台帳を共同で作成したり、共有すること。スケールメリットが働いて台帳の整備・改修費用が低減されることや、災害時に被災自治体の台帳を他自治体から確認できる等の効果が図られる。広域化・共同化の取組の一つ。</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txBody>
                  <a:tcPr marL="84406" marR="84406" marT="42203" marB="42203" anchor="ctr"/>
                </a:tc>
                <a:extLst>
                  <a:ext uri="{0D108BD9-81ED-4DB2-BD59-A6C34878D82A}">
                    <a16:rowId xmlns:a16="http://schemas.microsoft.com/office/drawing/2014/main" val="3140370440"/>
                  </a:ext>
                </a:extLst>
              </a:tr>
              <a:tr h="393895">
                <a:tc>
                  <a:txBody>
                    <a:bodyPr/>
                    <a:lstStyle/>
                    <a:p>
                      <a:r>
                        <a:rPr kumimoji="1" lang="ja-JP" altLang="en-US" sz="1100" b="1" dirty="0" smtClean="0">
                          <a:latin typeface="BIZ UDPゴシック" panose="020B0400000000000000" pitchFamily="50" charset="-128"/>
                          <a:ea typeface="BIZ UDPゴシック" panose="020B0400000000000000" pitchFamily="50" charset="-128"/>
                        </a:rPr>
                        <a:t>資料編</a:t>
                      </a:r>
                      <a:r>
                        <a:rPr kumimoji="1" lang="en-US" altLang="ja-JP" sz="1100" b="1" dirty="0" smtClean="0">
                          <a:latin typeface="BIZ UDPゴシック" panose="020B0400000000000000" pitchFamily="50" charset="-128"/>
                          <a:ea typeface="BIZ UDPゴシック" panose="020B0400000000000000" pitchFamily="50" charset="-128"/>
                        </a:rPr>
                        <a:t>10</a:t>
                      </a:r>
                      <a:endParaRPr kumimoji="1" lang="ja-JP" altLang="en-US" sz="1100" b="1" dirty="0" smtClean="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latin typeface="BIZ UDPゴシック" panose="020B0400000000000000" pitchFamily="50" charset="-128"/>
                          <a:ea typeface="BIZ UDPゴシック" panose="020B0400000000000000" pitchFamily="50" charset="-128"/>
                        </a:rPr>
                        <a:t>指定業者登録の共同化</a:t>
                      </a:r>
                      <a:endParaRPr kumimoji="1" lang="ja-JP" altLang="en-US" sz="1100" b="1"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100" b="1" dirty="0" smtClean="0">
                          <a:solidFill>
                            <a:schemeClr val="tx1"/>
                          </a:solidFill>
                          <a:latin typeface="BIZ UDPゴシック" panose="020B0400000000000000" pitchFamily="50" charset="-128"/>
                          <a:ea typeface="BIZ UDPゴシック" panose="020B0400000000000000" pitchFamily="50" charset="-128"/>
                        </a:rPr>
                        <a:t>各戸の排水設備の設置を行うことができる指定業者の登録を、複数の市町村が共同で行うこと。市町村職員の事務が低減されるだけでなく、単独の市町村で実施する場合に比べて、登録業者数が増えるため、競争性が働き、住民が支払う施工費用が低減される効果が図られる。また、登録業者側も、会社所在地以外の他市町村の業務を行えるメリットがある。広域化・共同化の取組の一つ。</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txBody>
                  <a:tcPr marL="84406" marR="84406" marT="42203" marB="42203" anchor="ctr"/>
                </a:tc>
                <a:extLst>
                  <a:ext uri="{0D108BD9-81ED-4DB2-BD59-A6C34878D82A}">
                    <a16:rowId xmlns:a16="http://schemas.microsoft.com/office/drawing/2014/main" val="2345947376"/>
                  </a:ext>
                </a:extLst>
              </a:tr>
            </a:tbl>
          </a:graphicData>
        </a:graphic>
      </p:graphicFrame>
      <p:sp>
        <p:nvSpPr>
          <p:cNvPr id="6" name="タイトル 1"/>
          <p:cNvSpPr txBox="1">
            <a:spLocks/>
          </p:cNvSpPr>
          <p:nvPr/>
        </p:nvSpPr>
        <p:spPr>
          <a:xfrm>
            <a:off x="0" y="4186"/>
            <a:ext cx="9906000" cy="398769"/>
          </a:xfrm>
          <a:prstGeom prst="rect">
            <a:avLst/>
          </a:prstGeom>
          <a:solidFill>
            <a:srgbClr val="FFC000">
              <a:alpha val="60000"/>
            </a:srgbClr>
          </a:solidFill>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丸ｺﾞｼｯｸM-PRO" panose="020F0600000000000000" pitchFamily="50" charset="-128"/>
                <a:ea typeface="HG丸ｺﾞｼｯｸM-PRO" panose="020F0600000000000000" pitchFamily="50" charset="-128"/>
              </a:rPr>
              <a:t>　</a:t>
            </a:r>
            <a:r>
              <a:rPr lang="en-US" altLang="ja-JP" sz="2400" dirty="0" smtClean="0">
                <a:latin typeface="HG丸ｺﾞｼｯｸM-PRO" panose="020F0600000000000000" pitchFamily="50" charset="-128"/>
                <a:ea typeface="HG丸ｺﾞｼｯｸM-PRO" panose="020F0600000000000000" pitchFamily="50" charset="-128"/>
              </a:rPr>
              <a:t>7.</a:t>
            </a:r>
            <a:r>
              <a:rPr lang="ja-JP" altLang="en-US" sz="2400" dirty="0">
                <a:latin typeface="HG丸ｺﾞｼｯｸM-PRO" panose="020F0600000000000000" pitchFamily="50" charset="-128"/>
                <a:ea typeface="HG丸ｺﾞｼｯｸM-PRO" panose="020F0600000000000000" pitchFamily="50" charset="-128"/>
              </a:rPr>
              <a:t>用語の</a:t>
            </a:r>
            <a:r>
              <a:rPr lang="ja-JP" altLang="en-US" sz="2400" dirty="0" smtClean="0">
                <a:latin typeface="HG丸ｺﾞｼｯｸM-PRO" panose="020F0600000000000000" pitchFamily="50" charset="-128"/>
                <a:ea typeface="HG丸ｺﾞｼｯｸM-PRO" panose="020F0600000000000000" pitchFamily="50" charset="-128"/>
              </a:rPr>
              <a:t>解説　（</a:t>
            </a:r>
            <a:r>
              <a:rPr lang="ja-JP" altLang="en-US" sz="2400" dirty="0">
                <a:latin typeface="HG丸ｺﾞｼｯｸM-PRO" panose="020F0600000000000000" pitchFamily="50" charset="-128"/>
                <a:ea typeface="HG丸ｺﾞｼｯｸM-PRO" panose="020F0600000000000000" pitchFamily="50" charset="-128"/>
              </a:rPr>
              <a:t>５</a:t>
            </a: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５）</a:t>
            </a:r>
            <a:endParaRPr lang="ja-JP" altLang="en-US" sz="2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77617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673" y="-298"/>
            <a:ext cx="9906000" cy="432000"/>
          </a:xfrm>
          <a:prstGeom prst="rect">
            <a:avLst/>
          </a:prstGeom>
          <a:solidFill>
            <a:srgbClr val="FFC000">
              <a:alpha val="60000"/>
            </a:srgb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丸ｺﾞｼｯｸM-PRO" panose="020F0600000000000000" pitchFamily="50" charset="-128"/>
                <a:ea typeface="HG丸ｺﾞｼｯｸM-PRO" panose="020F0600000000000000" pitchFamily="50" charset="-128"/>
              </a:rPr>
              <a:t>　</a:t>
            </a:r>
            <a:r>
              <a:rPr lang="ja-JP" altLang="en-US" sz="2400" dirty="0" smtClean="0">
                <a:latin typeface="BIZ UDPゴシック" panose="020B0400000000000000" pitchFamily="50" charset="-128"/>
                <a:ea typeface="BIZ UDPゴシック" panose="020B0400000000000000" pitchFamily="50" charset="-128"/>
              </a:rPr>
              <a:t>１．大阪府内の下水道概要</a:t>
            </a:r>
            <a:endParaRPr lang="ja-JP" altLang="en-US" sz="2400" dirty="0">
              <a:latin typeface="BIZ UDPゴシック" panose="020B0400000000000000" pitchFamily="50" charset="-128"/>
              <a:ea typeface="BIZ UDP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1710D515-171E-4661-8845-CFDA0D82721D}" type="slidenum">
              <a:rPr kumimoji="1" lang="ja-JP" altLang="en-US" smtClean="0">
                <a:latin typeface="BIZ UDPゴシック" panose="020B0400000000000000" pitchFamily="50" charset="-128"/>
                <a:ea typeface="BIZ UDPゴシック" panose="020B0400000000000000" pitchFamily="50" charset="-128"/>
              </a:rPr>
              <a:t>2</a:t>
            </a:fld>
            <a:endParaRPr kumimoji="1" lang="ja-JP" altLang="en-US">
              <a:latin typeface="BIZ UDPゴシック" panose="020B0400000000000000" pitchFamily="50" charset="-128"/>
              <a:ea typeface="BIZ UDPゴシック" panose="020B0400000000000000" pitchFamily="50" charset="-128"/>
            </a:endParaRPr>
          </a:p>
        </p:txBody>
      </p:sp>
      <p:sp>
        <p:nvSpPr>
          <p:cNvPr id="7" name="正方形/長方形 6"/>
          <p:cNvSpPr/>
          <p:nvPr/>
        </p:nvSpPr>
        <p:spPr>
          <a:xfrm>
            <a:off x="98548" y="327150"/>
            <a:ext cx="9703558" cy="12175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72000" tIns="36000" rIns="72000" bIns="36000" rtlCol="0" anchor="ctr"/>
          <a:lstStyle/>
          <a:p>
            <a:pPr>
              <a:lnSpc>
                <a:spcPct val="150000"/>
              </a:lnSpc>
            </a:pPr>
            <a:r>
              <a:rPr lang="ja-JP" altLang="en-US" sz="1400" dirty="0">
                <a:solidFill>
                  <a:schemeClr val="tx1"/>
                </a:solidFill>
                <a:latin typeface="BIZ UDPゴシック" panose="020B0400000000000000" pitchFamily="50" charset="-128"/>
                <a:ea typeface="BIZ UDPゴシック" panose="020B0400000000000000" pitchFamily="50" charset="-128"/>
              </a:rPr>
              <a:t>　</a:t>
            </a:r>
            <a:r>
              <a:rPr lang="ja-JP" altLang="en-US" sz="1400" dirty="0" smtClean="0">
                <a:solidFill>
                  <a:schemeClr val="tx1"/>
                </a:solidFill>
                <a:latin typeface="BIZ UDPゴシック" panose="020B0400000000000000" pitchFamily="50" charset="-128"/>
                <a:ea typeface="BIZ UDPゴシック" panose="020B0400000000000000" pitchFamily="50" charset="-128"/>
              </a:rPr>
              <a:t>大阪府では、下水道、集落排水、合併処理浄化槽による適正な汚水処理を推進しており、</a:t>
            </a:r>
            <a:r>
              <a:rPr lang="en-US" altLang="ja-JP" sz="1400" dirty="0" smtClean="0">
                <a:solidFill>
                  <a:schemeClr val="tx1"/>
                </a:solidFill>
                <a:latin typeface="BIZ UDPゴシック" panose="020B0400000000000000" pitchFamily="50" charset="-128"/>
                <a:ea typeface="BIZ UDPゴシック" panose="020B0400000000000000" pitchFamily="50" charset="-128"/>
              </a:rPr>
              <a:t>2019</a:t>
            </a:r>
            <a:r>
              <a:rPr lang="ja-JP" altLang="en-US" sz="1400" dirty="0" smtClean="0">
                <a:solidFill>
                  <a:schemeClr val="tx1"/>
                </a:solidFill>
                <a:latin typeface="BIZ UDPゴシック" panose="020B0400000000000000" pitchFamily="50" charset="-128"/>
                <a:ea typeface="BIZ UDPゴシック" panose="020B0400000000000000" pitchFamily="50" charset="-128"/>
              </a:rPr>
              <a:t>年度末の汚水処理人口普及率（行政人口に占める適正な汚水処理が行われている人口）は９８</a:t>
            </a:r>
            <a:r>
              <a:rPr lang="en-US" altLang="ja-JP" sz="1400" dirty="0" smtClean="0">
                <a:solidFill>
                  <a:schemeClr val="tx1"/>
                </a:solidFill>
                <a:latin typeface="BIZ UDPゴシック" panose="020B0400000000000000" pitchFamily="50" charset="-128"/>
                <a:ea typeface="BIZ UDPゴシック" panose="020B0400000000000000" pitchFamily="50" charset="-128"/>
              </a:rPr>
              <a:t>%</a:t>
            </a:r>
            <a:r>
              <a:rPr lang="ja-JP" altLang="en-US" sz="1400" dirty="0" smtClean="0">
                <a:solidFill>
                  <a:schemeClr val="tx1"/>
                </a:solidFill>
                <a:latin typeface="BIZ UDPゴシック" panose="020B0400000000000000" pitchFamily="50" charset="-128"/>
                <a:ea typeface="BIZ UDPゴシック" panose="020B0400000000000000" pitchFamily="50" charset="-128"/>
              </a:rPr>
              <a:t>に達しています。また、住民の</a:t>
            </a:r>
            <a:r>
              <a:rPr lang="en-US" altLang="ja-JP" sz="1400" dirty="0" smtClean="0">
                <a:solidFill>
                  <a:schemeClr val="tx1"/>
                </a:solidFill>
                <a:latin typeface="BIZ UDPゴシック" panose="020B0400000000000000" pitchFamily="50" charset="-128"/>
                <a:ea typeface="BIZ UDPゴシック" panose="020B0400000000000000" pitchFamily="50" charset="-128"/>
              </a:rPr>
              <a:t>99.8</a:t>
            </a:r>
            <a:r>
              <a:rPr lang="ja-JP" altLang="en-US" sz="1400" dirty="0" smtClean="0">
                <a:solidFill>
                  <a:schemeClr val="tx1"/>
                </a:solidFill>
                <a:latin typeface="BIZ UDPゴシック" panose="020B0400000000000000" pitchFamily="50" charset="-128"/>
                <a:ea typeface="BIZ UDPゴシック" panose="020B0400000000000000" pitchFamily="50" charset="-128"/>
              </a:rPr>
              <a:t>％が下水道計画区域に居住しており、多くの住民の安全で快適な暮らしを支えています。</a:t>
            </a:r>
            <a:endParaRPr lang="ja-JP" altLang="en-US" sz="1400" b="1" u="sng" dirty="0">
              <a:solidFill>
                <a:schemeClr val="tx1"/>
              </a:solidFill>
              <a:latin typeface="BIZ UDPゴシック" panose="020B0400000000000000" pitchFamily="50" charset="-128"/>
              <a:ea typeface="BIZ UDPゴシック" panose="020B0400000000000000" pitchFamily="50" charset="-128"/>
            </a:endParaRPr>
          </a:p>
        </p:txBody>
      </p:sp>
      <p:sp>
        <p:nvSpPr>
          <p:cNvPr id="10" name="テキスト ボックス 9"/>
          <p:cNvSpPr txBox="1"/>
          <p:nvPr/>
        </p:nvSpPr>
        <p:spPr>
          <a:xfrm>
            <a:off x="5425564" y="6444478"/>
            <a:ext cx="2861695" cy="276999"/>
          </a:xfrm>
          <a:prstGeom prst="rect">
            <a:avLst/>
          </a:prstGeom>
          <a:noFill/>
          <a:ln>
            <a:noFill/>
          </a:ln>
        </p:spPr>
        <p:txBody>
          <a:bodyPr wrap="square" rtlCol="0" anchor="ctr" anchorCtr="0">
            <a:spAutoFit/>
          </a:bodyPr>
          <a:lstStyle/>
          <a:p>
            <a:pPr algn="ctr"/>
            <a:r>
              <a:rPr kumimoji="1" lang="ja-JP" altLang="en-US" sz="1200" dirty="0" smtClean="0">
                <a:latin typeface="BIZ UDPゴシック" panose="020B0400000000000000" pitchFamily="50" charset="-128"/>
                <a:ea typeface="BIZ UDPゴシック" panose="020B0400000000000000" pitchFamily="50" charset="-128"/>
              </a:rPr>
              <a:t>府内汚水処理施設の整備状況</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1" name="テキスト ボックス 10"/>
          <p:cNvSpPr txBox="1"/>
          <p:nvPr/>
        </p:nvSpPr>
        <p:spPr>
          <a:xfrm>
            <a:off x="668909" y="6261915"/>
            <a:ext cx="3431651" cy="276999"/>
          </a:xfrm>
          <a:prstGeom prst="rect">
            <a:avLst/>
          </a:prstGeom>
          <a:noFill/>
          <a:ln>
            <a:noFill/>
          </a:ln>
        </p:spPr>
        <p:txBody>
          <a:bodyPr wrap="square" rtlCol="0" anchor="ctr" anchorCtr="0">
            <a:spAutoFit/>
          </a:bodyPr>
          <a:lstStyle/>
          <a:p>
            <a:pPr algn="ctr"/>
            <a:r>
              <a:rPr kumimoji="1" lang="ja-JP" altLang="en-US" sz="1200" dirty="0" smtClean="0">
                <a:latin typeface="BIZ UDPゴシック" panose="020B0400000000000000" pitchFamily="50" charset="-128"/>
                <a:ea typeface="BIZ UDPゴシック" panose="020B0400000000000000" pitchFamily="50" charset="-128"/>
              </a:rPr>
              <a:t>大阪府域の生活排水処理計画図（</a:t>
            </a:r>
            <a:r>
              <a:rPr kumimoji="1" lang="en-US" altLang="ja-JP" sz="1200" dirty="0" smtClean="0">
                <a:latin typeface="BIZ UDPゴシック" panose="020B0400000000000000" pitchFamily="50" charset="-128"/>
                <a:ea typeface="BIZ UDPゴシック" panose="020B0400000000000000" pitchFamily="50" charset="-128"/>
              </a:rPr>
              <a:t>2020</a:t>
            </a:r>
            <a:r>
              <a:rPr kumimoji="1" lang="ja-JP" altLang="en-US" sz="1200" dirty="0" smtClean="0">
                <a:latin typeface="BIZ UDPゴシック" panose="020B0400000000000000" pitchFamily="50" charset="-128"/>
                <a:ea typeface="BIZ UDPゴシック" panose="020B0400000000000000" pitchFamily="50" charset="-128"/>
              </a:rPr>
              <a:t>年度末）</a:t>
            </a:r>
            <a:endParaRPr kumimoji="1" lang="ja-JP" altLang="en-US" sz="1200" dirty="0">
              <a:latin typeface="BIZ UDPゴシック" panose="020B0400000000000000" pitchFamily="50" charset="-128"/>
              <a:ea typeface="BIZ UDPゴシック" panose="020B0400000000000000" pitchFamily="50" charset="-128"/>
            </a:endParaRPr>
          </a:p>
        </p:txBody>
      </p:sp>
      <p:pic>
        <p:nvPicPr>
          <p:cNvPr id="3" name="図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365896" y="1475355"/>
            <a:ext cx="3461260" cy="2266993"/>
          </a:xfrm>
          <a:prstGeom prst="rect">
            <a:avLst/>
          </a:prstGeom>
        </p:spPr>
      </p:pic>
      <p:sp>
        <p:nvSpPr>
          <p:cNvPr id="12" name="テキスト ボックス 11"/>
          <p:cNvSpPr txBox="1"/>
          <p:nvPr/>
        </p:nvSpPr>
        <p:spPr>
          <a:xfrm>
            <a:off x="5425564" y="3673539"/>
            <a:ext cx="2861695" cy="276999"/>
          </a:xfrm>
          <a:prstGeom prst="rect">
            <a:avLst/>
          </a:prstGeom>
          <a:noFill/>
          <a:ln>
            <a:noFill/>
          </a:ln>
        </p:spPr>
        <p:txBody>
          <a:bodyPr wrap="square" rtlCol="0" anchor="ctr" anchorCtr="0">
            <a:spAutoFit/>
          </a:bodyPr>
          <a:lstStyle/>
          <a:p>
            <a:pPr algn="ctr"/>
            <a:r>
              <a:rPr lang="ja-JP" altLang="en-US" sz="1200" dirty="0" smtClean="0">
                <a:latin typeface="BIZ UDPゴシック" panose="020B0400000000000000" pitchFamily="50" charset="-128"/>
                <a:ea typeface="BIZ UDPゴシック" panose="020B0400000000000000" pitchFamily="50" charset="-128"/>
              </a:rPr>
              <a:t>流域下水道と単独公共下水道</a:t>
            </a:r>
            <a:endParaRPr kumimoji="1" lang="ja-JP" altLang="en-US" sz="1200" dirty="0">
              <a:latin typeface="BIZ UDPゴシック" panose="020B0400000000000000" pitchFamily="50" charset="-128"/>
              <a:ea typeface="BIZ UDPゴシック" panose="020B0400000000000000" pitchFamily="50" charset="-128"/>
            </a:endParaRPr>
          </a:p>
        </p:txBody>
      </p:sp>
      <p:pic>
        <p:nvPicPr>
          <p:cNvPr id="8" name="図 7"/>
          <p:cNvPicPr>
            <a:picLocks noChangeAspect="1"/>
          </p:cNvPicPr>
          <p:nvPr/>
        </p:nvPicPr>
        <p:blipFill>
          <a:blip r:embed="rId3"/>
          <a:stretch>
            <a:fillRect/>
          </a:stretch>
        </p:blipFill>
        <p:spPr>
          <a:xfrm>
            <a:off x="5800235" y="4038664"/>
            <a:ext cx="2112352" cy="2614547"/>
          </a:xfrm>
          <a:prstGeom prst="rect">
            <a:avLst/>
          </a:prstGeom>
        </p:spPr>
      </p:pic>
      <p:pic>
        <p:nvPicPr>
          <p:cNvPr id="4" name="図 3"/>
          <p:cNvPicPr>
            <a:picLocks noChangeAspect="1"/>
          </p:cNvPicPr>
          <p:nvPr/>
        </p:nvPicPr>
        <p:blipFill rotWithShape="1">
          <a:blip r:embed="rId4"/>
          <a:srcRect l="4401" t="5820" r="3441" b="2490"/>
          <a:stretch/>
        </p:blipFill>
        <p:spPr>
          <a:xfrm>
            <a:off x="626783" y="1417823"/>
            <a:ext cx="3486405" cy="4844092"/>
          </a:xfrm>
          <a:prstGeom prst="rect">
            <a:avLst/>
          </a:prstGeom>
        </p:spPr>
      </p:pic>
    </p:spTree>
    <p:extLst>
      <p:ext uri="{BB962C8B-B14F-4D97-AF65-F5344CB8AC3E}">
        <p14:creationId xmlns:p14="http://schemas.microsoft.com/office/powerpoint/2010/main" val="99134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673" y="-298"/>
            <a:ext cx="9906000" cy="432000"/>
          </a:xfrm>
          <a:prstGeom prst="rect">
            <a:avLst/>
          </a:prstGeom>
          <a:solidFill>
            <a:srgbClr val="FFC000">
              <a:alpha val="60000"/>
            </a:srgb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丸ｺﾞｼｯｸM-PRO" panose="020F0600000000000000" pitchFamily="50" charset="-128"/>
                <a:ea typeface="HG丸ｺﾞｼｯｸM-PRO" panose="020F0600000000000000" pitchFamily="50" charset="-128"/>
              </a:rPr>
              <a:t>　</a:t>
            </a:r>
            <a:r>
              <a:rPr lang="ja-JP" altLang="en-US" sz="2400" dirty="0">
                <a:latin typeface="BIZ UDPゴシック" panose="020B0400000000000000" pitchFamily="50" charset="-128"/>
                <a:ea typeface="BIZ UDPゴシック" panose="020B0400000000000000" pitchFamily="50" charset="-128"/>
              </a:rPr>
              <a:t>１．大阪府内の下水道概要</a:t>
            </a:r>
          </a:p>
        </p:txBody>
      </p:sp>
      <p:sp>
        <p:nvSpPr>
          <p:cNvPr id="2" name="スライド番号プレースホルダー 1"/>
          <p:cNvSpPr>
            <a:spLocks noGrp="1"/>
          </p:cNvSpPr>
          <p:nvPr>
            <p:ph type="sldNum" sz="quarter" idx="12"/>
          </p:nvPr>
        </p:nvSpPr>
        <p:spPr/>
        <p:txBody>
          <a:bodyPr/>
          <a:lstStyle/>
          <a:p>
            <a:fld id="{1710D515-171E-4661-8845-CFDA0D82721D}" type="slidenum">
              <a:rPr kumimoji="1" lang="ja-JP" altLang="en-US" smtClean="0">
                <a:latin typeface="BIZ UDPゴシック" panose="020B0400000000000000" pitchFamily="50" charset="-128"/>
                <a:ea typeface="BIZ UDPゴシック" panose="020B0400000000000000" pitchFamily="50" charset="-128"/>
              </a:rPr>
              <a:t>3</a:t>
            </a:fld>
            <a:endParaRPr kumimoji="1" lang="ja-JP" altLang="en-US">
              <a:latin typeface="BIZ UDPゴシック" panose="020B0400000000000000" pitchFamily="50" charset="-128"/>
              <a:ea typeface="BIZ UDPゴシック" panose="020B0400000000000000" pitchFamily="50" charset="-128"/>
            </a:endParaRPr>
          </a:p>
        </p:txBody>
      </p:sp>
      <p:sp>
        <p:nvSpPr>
          <p:cNvPr id="7" name="正方形/長方形 6"/>
          <p:cNvSpPr/>
          <p:nvPr/>
        </p:nvSpPr>
        <p:spPr>
          <a:xfrm>
            <a:off x="98548" y="431702"/>
            <a:ext cx="9703558" cy="67100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72000" tIns="36000" rIns="72000" bIns="36000" rtlCol="0" anchor="ctr"/>
          <a:lstStyle/>
          <a:p>
            <a:pPr>
              <a:lnSpc>
                <a:spcPct val="150000"/>
              </a:lnSpc>
            </a:pPr>
            <a:r>
              <a:rPr lang="ja-JP" altLang="en-US" sz="1400" dirty="0">
                <a:solidFill>
                  <a:schemeClr val="tx1"/>
                </a:solidFill>
                <a:latin typeface="BIZ UDPゴシック" panose="020B0400000000000000" pitchFamily="50" charset="-128"/>
                <a:ea typeface="BIZ UDPゴシック" panose="020B0400000000000000" pitchFamily="50" charset="-128"/>
              </a:rPr>
              <a:t>　</a:t>
            </a:r>
            <a:r>
              <a:rPr lang="ja-JP" altLang="en-US" sz="1400" dirty="0" smtClean="0">
                <a:solidFill>
                  <a:schemeClr val="tx1"/>
                </a:solidFill>
                <a:latin typeface="BIZ UDPゴシック" panose="020B0400000000000000" pitchFamily="50" charset="-128"/>
                <a:ea typeface="BIZ UDPゴシック" panose="020B0400000000000000" pitchFamily="50" charset="-128"/>
              </a:rPr>
              <a:t>下水道は、市町村界にとらわれず、河川</a:t>
            </a:r>
            <a:r>
              <a:rPr lang="ja-JP" altLang="en-US" sz="1400" dirty="0">
                <a:solidFill>
                  <a:schemeClr val="tx1"/>
                </a:solidFill>
                <a:latin typeface="BIZ UDPゴシック" panose="020B0400000000000000" pitchFamily="50" charset="-128"/>
                <a:ea typeface="BIZ UDPゴシック" panose="020B0400000000000000" pitchFamily="50" charset="-128"/>
              </a:rPr>
              <a:t>の流域単位で処理区を</a:t>
            </a:r>
            <a:r>
              <a:rPr lang="ja-JP" altLang="en-US" sz="1400" dirty="0" smtClean="0">
                <a:solidFill>
                  <a:schemeClr val="tx1"/>
                </a:solidFill>
                <a:latin typeface="BIZ UDPゴシック" panose="020B0400000000000000" pitchFamily="50" charset="-128"/>
                <a:ea typeface="BIZ UDPゴシック" panose="020B0400000000000000" pitchFamily="50" charset="-128"/>
              </a:rPr>
              <a:t>構成し、下流</a:t>
            </a:r>
            <a:r>
              <a:rPr lang="ja-JP" altLang="en-US" sz="1400" dirty="0">
                <a:solidFill>
                  <a:schemeClr val="tx1"/>
                </a:solidFill>
                <a:latin typeface="BIZ UDPゴシック" panose="020B0400000000000000" pitchFamily="50" charset="-128"/>
                <a:ea typeface="BIZ UDPゴシック" panose="020B0400000000000000" pitchFamily="50" charset="-128"/>
              </a:rPr>
              <a:t>に処理場を配置することで、汚水</a:t>
            </a:r>
            <a:r>
              <a:rPr lang="ja-JP" altLang="en-US" sz="1400" dirty="0" smtClean="0">
                <a:solidFill>
                  <a:schemeClr val="tx1"/>
                </a:solidFill>
                <a:latin typeface="BIZ UDPゴシック" panose="020B0400000000000000" pitchFamily="50" charset="-128"/>
                <a:ea typeface="BIZ UDPゴシック" panose="020B0400000000000000" pitchFamily="50" charset="-128"/>
              </a:rPr>
              <a:t>を自然流下により、効率的</a:t>
            </a:r>
            <a:r>
              <a:rPr lang="ja-JP" altLang="en-US" sz="1400" dirty="0">
                <a:solidFill>
                  <a:schemeClr val="tx1"/>
                </a:solidFill>
                <a:latin typeface="BIZ UDPゴシック" panose="020B0400000000000000" pitchFamily="50" charset="-128"/>
                <a:ea typeface="BIZ UDPゴシック" panose="020B0400000000000000" pitchFamily="50" charset="-128"/>
              </a:rPr>
              <a:t>に</a:t>
            </a:r>
            <a:r>
              <a:rPr lang="ja-JP" altLang="en-US" sz="1400" dirty="0" smtClean="0">
                <a:solidFill>
                  <a:schemeClr val="tx1"/>
                </a:solidFill>
                <a:latin typeface="BIZ UDPゴシック" panose="020B0400000000000000" pitchFamily="50" charset="-128"/>
                <a:ea typeface="BIZ UDPゴシック" panose="020B0400000000000000" pitchFamily="50" charset="-128"/>
              </a:rPr>
              <a:t>収集できる最適</a:t>
            </a:r>
            <a:r>
              <a:rPr lang="ja-JP" altLang="en-US" sz="1400" dirty="0">
                <a:solidFill>
                  <a:schemeClr val="tx1"/>
                </a:solidFill>
                <a:latin typeface="BIZ UDPゴシック" panose="020B0400000000000000" pitchFamily="50" charset="-128"/>
                <a:ea typeface="BIZ UDPゴシック" panose="020B0400000000000000" pitchFamily="50" charset="-128"/>
              </a:rPr>
              <a:t>な施設配置となって</a:t>
            </a:r>
            <a:r>
              <a:rPr lang="ja-JP" altLang="en-US" sz="1400" dirty="0" smtClean="0">
                <a:solidFill>
                  <a:schemeClr val="tx1"/>
                </a:solidFill>
                <a:latin typeface="BIZ UDPゴシック" panose="020B0400000000000000" pitchFamily="50" charset="-128"/>
                <a:ea typeface="BIZ UDPゴシック" panose="020B0400000000000000" pitchFamily="50" charset="-128"/>
              </a:rPr>
              <a:t>います。</a:t>
            </a:r>
            <a:endParaRPr lang="ja-JP" altLang="en-US" sz="1400" dirty="0">
              <a:solidFill>
                <a:schemeClr val="tx1"/>
              </a:solidFill>
              <a:latin typeface="BIZ UDPゴシック" panose="020B0400000000000000" pitchFamily="50" charset="-128"/>
              <a:ea typeface="BIZ UDPゴシック" panose="020B0400000000000000" pitchFamily="50" charset="-128"/>
            </a:endParaRPr>
          </a:p>
        </p:txBody>
      </p:sp>
      <p:grpSp>
        <p:nvGrpSpPr>
          <p:cNvPr id="13" name="グループ化 12"/>
          <p:cNvGrpSpPr/>
          <p:nvPr/>
        </p:nvGrpSpPr>
        <p:grpSpPr>
          <a:xfrm>
            <a:off x="311618" y="1527970"/>
            <a:ext cx="3916259" cy="4604695"/>
            <a:chOff x="244549" y="5637419"/>
            <a:chExt cx="3166560" cy="3847906"/>
          </a:xfrm>
        </p:grpSpPr>
        <p:grpSp>
          <p:nvGrpSpPr>
            <p:cNvPr id="14" name="グループ化 13"/>
            <p:cNvGrpSpPr/>
            <p:nvPr/>
          </p:nvGrpSpPr>
          <p:grpSpPr>
            <a:xfrm>
              <a:off x="399642" y="5637419"/>
              <a:ext cx="3011467" cy="3847906"/>
              <a:chOff x="6404523" y="857794"/>
              <a:chExt cx="2806435" cy="4009210"/>
            </a:xfrm>
          </p:grpSpPr>
          <p:grpSp>
            <p:nvGrpSpPr>
              <p:cNvPr id="30" name="グループ化 29"/>
              <p:cNvGrpSpPr/>
              <p:nvPr/>
            </p:nvGrpSpPr>
            <p:grpSpPr>
              <a:xfrm>
                <a:off x="6481271" y="941834"/>
                <a:ext cx="2729687" cy="3925170"/>
                <a:chOff x="6481271" y="941834"/>
                <a:chExt cx="2729687" cy="3925170"/>
              </a:xfrm>
            </p:grpSpPr>
            <p:pic>
              <p:nvPicPr>
                <p:cNvPr id="32" name="図 31"/>
                <p:cNvPicPr>
                  <a:picLocks noChangeAspect="1"/>
                </p:cNvPicPr>
                <p:nvPr/>
              </p:nvPicPr>
              <p:blipFill rotWithShape="1">
                <a:blip r:embed="rId3" cstate="print">
                  <a:extLst>
                    <a:ext uri="{28A0092B-C50C-407E-A947-70E740481C1C}">
                      <a14:useLocalDpi xmlns:a14="http://schemas.microsoft.com/office/drawing/2010/main" val="0"/>
                    </a:ext>
                  </a:extLst>
                </a:blip>
                <a:srcRect l="7019" t="6500" r="5096" b="4158"/>
                <a:stretch/>
              </p:blipFill>
              <p:spPr>
                <a:xfrm>
                  <a:off x="6481271" y="941834"/>
                  <a:ext cx="2729687" cy="3925170"/>
                </a:xfrm>
                <a:prstGeom prst="rect">
                  <a:avLst/>
                </a:prstGeom>
              </p:spPr>
            </p:pic>
            <p:grpSp>
              <p:nvGrpSpPr>
                <p:cNvPr id="33" name="グループ化 32"/>
                <p:cNvGrpSpPr/>
                <p:nvPr/>
              </p:nvGrpSpPr>
              <p:grpSpPr>
                <a:xfrm>
                  <a:off x="6636704" y="1574505"/>
                  <a:ext cx="2416006" cy="3048942"/>
                  <a:chOff x="6657249" y="1545862"/>
                  <a:chExt cx="2416006" cy="3048942"/>
                </a:xfrm>
              </p:grpSpPr>
              <p:sp>
                <p:nvSpPr>
                  <p:cNvPr id="75" name="フリーフォーム 74"/>
                  <p:cNvSpPr/>
                  <p:nvPr/>
                </p:nvSpPr>
                <p:spPr>
                  <a:xfrm>
                    <a:off x="8457811" y="1679091"/>
                    <a:ext cx="441254" cy="523552"/>
                  </a:xfrm>
                  <a:custGeom>
                    <a:avLst/>
                    <a:gdLst>
                      <a:gd name="connsiteX0" fmla="*/ 225179 w 441093"/>
                      <a:gd name="connsiteY0" fmla="*/ 492584 h 552419"/>
                      <a:gd name="connsiteX1" fmla="*/ 275979 w 441093"/>
                      <a:gd name="connsiteY1" fmla="*/ 333834 h 552419"/>
                      <a:gd name="connsiteX2" fmla="*/ 358529 w 441093"/>
                      <a:gd name="connsiteY2" fmla="*/ 276684 h 552419"/>
                      <a:gd name="connsiteX3" fmla="*/ 441079 w 441093"/>
                      <a:gd name="connsiteY3" fmla="*/ 117934 h 552419"/>
                      <a:gd name="connsiteX4" fmla="*/ 352179 w 441093"/>
                      <a:gd name="connsiteY4" fmla="*/ 29034 h 552419"/>
                      <a:gd name="connsiteX5" fmla="*/ 225179 w 441093"/>
                      <a:gd name="connsiteY5" fmla="*/ 35384 h 552419"/>
                      <a:gd name="connsiteX6" fmla="*/ 155329 w 441093"/>
                      <a:gd name="connsiteY6" fmla="*/ 29034 h 552419"/>
                      <a:gd name="connsiteX7" fmla="*/ 60079 w 441093"/>
                      <a:gd name="connsiteY7" fmla="*/ 3634 h 552419"/>
                      <a:gd name="connsiteX8" fmla="*/ 15629 w 441093"/>
                      <a:gd name="connsiteY8" fmla="*/ 117934 h 552419"/>
                      <a:gd name="connsiteX9" fmla="*/ 2929 w 441093"/>
                      <a:gd name="connsiteY9" fmla="*/ 225884 h 552419"/>
                      <a:gd name="connsiteX10" fmla="*/ 66429 w 441093"/>
                      <a:gd name="connsiteY10" fmla="*/ 378284 h 552419"/>
                      <a:gd name="connsiteX11" fmla="*/ 110879 w 441093"/>
                      <a:gd name="connsiteY11" fmla="*/ 498934 h 552419"/>
                      <a:gd name="connsiteX12" fmla="*/ 155329 w 441093"/>
                      <a:gd name="connsiteY12" fmla="*/ 549734 h 552419"/>
                      <a:gd name="connsiteX0" fmla="*/ 225179 w 441093"/>
                      <a:gd name="connsiteY0" fmla="*/ 493503 h 553338"/>
                      <a:gd name="connsiteX1" fmla="*/ 275979 w 441093"/>
                      <a:gd name="connsiteY1" fmla="*/ 334753 h 553338"/>
                      <a:gd name="connsiteX2" fmla="*/ 358529 w 441093"/>
                      <a:gd name="connsiteY2" fmla="*/ 277603 h 553338"/>
                      <a:gd name="connsiteX3" fmla="*/ 441079 w 441093"/>
                      <a:gd name="connsiteY3" fmla="*/ 118853 h 553338"/>
                      <a:gd name="connsiteX4" fmla="*/ 352179 w 441093"/>
                      <a:gd name="connsiteY4" fmla="*/ 29953 h 553338"/>
                      <a:gd name="connsiteX5" fmla="*/ 225179 w 441093"/>
                      <a:gd name="connsiteY5" fmla="*/ 97263 h 553338"/>
                      <a:gd name="connsiteX6" fmla="*/ 155329 w 441093"/>
                      <a:gd name="connsiteY6" fmla="*/ 29953 h 553338"/>
                      <a:gd name="connsiteX7" fmla="*/ 60079 w 441093"/>
                      <a:gd name="connsiteY7" fmla="*/ 4553 h 553338"/>
                      <a:gd name="connsiteX8" fmla="*/ 15629 w 441093"/>
                      <a:gd name="connsiteY8" fmla="*/ 118853 h 553338"/>
                      <a:gd name="connsiteX9" fmla="*/ 2929 w 441093"/>
                      <a:gd name="connsiteY9" fmla="*/ 226803 h 553338"/>
                      <a:gd name="connsiteX10" fmla="*/ 66429 w 441093"/>
                      <a:gd name="connsiteY10" fmla="*/ 379203 h 553338"/>
                      <a:gd name="connsiteX11" fmla="*/ 110879 w 441093"/>
                      <a:gd name="connsiteY11" fmla="*/ 499853 h 553338"/>
                      <a:gd name="connsiteX12" fmla="*/ 155329 w 441093"/>
                      <a:gd name="connsiteY12" fmla="*/ 550653 h 553338"/>
                      <a:gd name="connsiteX0" fmla="*/ 225179 w 441093"/>
                      <a:gd name="connsiteY0" fmla="*/ 488952 h 548787"/>
                      <a:gd name="connsiteX1" fmla="*/ 275979 w 441093"/>
                      <a:gd name="connsiteY1" fmla="*/ 330202 h 548787"/>
                      <a:gd name="connsiteX2" fmla="*/ 358529 w 441093"/>
                      <a:gd name="connsiteY2" fmla="*/ 273052 h 548787"/>
                      <a:gd name="connsiteX3" fmla="*/ 441079 w 441093"/>
                      <a:gd name="connsiteY3" fmla="*/ 114302 h 548787"/>
                      <a:gd name="connsiteX4" fmla="*/ 352179 w 441093"/>
                      <a:gd name="connsiteY4" fmla="*/ 25402 h 548787"/>
                      <a:gd name="connsiteX5" fmla="*/ 225179 w 441093"/>
                      <a:gd name="connsiteY5" fmla="*/ 92712 h 548787"/>
                      <a:gd name="connsiteX6" fmla="*/ 140089 w 441093"/>
                      <a:gd name="connsiteY6" fmla="*/ 116842 h 548787"/>
                      <a:gd name="connsiteX7" fmla="*/ 60079 w 441093"/>
                      <a:gd name="connsiteY7" fmla="*/ 2 h 548787"/>
                      <a:gd name="connsiteX8" fmla="*/ 15629 w 441093"/>
                      <a:gd name="connsiteY8" fmla="*/ 114302 h 548787"/>
                      <a:gd name="connsiteX9" fmla="*/ 2929 w 441093"/>
                      <a:gd name="connsiteY9" fmla="*/ 222252 h 548787"/>
                      <a:gd name="connsiteX10" fmla="*/ 66429 w 441093"/>
                      <a:gd name="connsiteY10" fmla="*/ 374652 h 548787"/>
                      <a:gd name="connsiteX11" fmla="*/ 110879 w 441093"/>
                      <a:gd name="connsiteY11" fmla="*/ 495302 h 548787"/>
                      <a:gd name="connsiteX12" fmla="*/ 155329 w 441093"/>
                      <a:gd name="connsiteY12" fmla="*/ 546102 h 548787"/>
                      <a:gd name="connsiteX0" fmla="*/ 225179 w 441093"/>
                      <a:gd name="connsiteY0" fmla="*/ 463717 h 523552"/>
                      <a:gd name="connsiteX1" fmla="*/ 275979 w 441093"/>
                      <a:gd name="connsiteY1" fmla="*/ 304967 h 523552"/>
                      <a:gd name="connsiteX2" fmla="*/ 358529 w 441093"/>
                      <a:gd name="connsiteY2" fmla="*/ 247817 h 523552"/>
                      <a:gd name="connsiteX3" fmla="*/ 441079 w 441093"/>
                      <a:gd name="connsiteY3" fmla="*/ 89067 h 523552"/>
                      <a:gd name="connsiteX4" fmla="*/ 352179 w 441093"/>
                      <a:gd name="connsiteY4" fmla="*/ 167 h 523552"/>
                      <a:gd name="connsiteX5" fmla="*/ 225179 w 441093"/>
                      <a:gd name="connsiteY5" fmla="*/ 67477 h 523552"/>
                      <a:gd name="connsiteX6" fmla="*/ 140089 w 441093"/>
                      <a:gd name="connsiteY6" fmla="*/ 91607 h 523552"/>
                      <a:gd name="connsiteX7" fmla="*/ 60079 w 441093"/>
                      <a:gd name="connsiteY7" fmla="*/ 12867 h 523552"/>
                      <a:gd name="connsiteX8" fmla="*/ 15629 w 441093"/>
                      <a:gd name="connsiteY8" fmla="*/ 89067 h 523552"/>
                      <a:gd name="connsiteX9" fmla="*/ 2929 w 441093"/>
                      <a:gd name="connsiteY9" fmla="*/ 197017 h 523552"/>
                      <a:gd name="connsiteX10" fmla="*/ 66429 w 441093"/>
                      <a:gd name="connsiteY10" fmla="*/ 349417 h 523552"/>
                      <a:gd name="connsiteX11" fmla="*/ 110879 w 441093"/>
                      <a:gd name="connsiteY11" fmla="*/ 470067 h 523552"/>
                      <a:gd name="connsiteX12" fmla="*/ 155329 w 441093"/>
                      <a:gd name="connsiteY12" fmla="*/ 520867 h 523552"/>
                      <a:gd name="connsiteX0" fmla="*/ 222004 w 441093"/>
                      <a:gd name="connsiteY0" fmla="*/ 441492 h 523552"/>
                      <a:gd name="connsiteX1" fmla="*/ 275979 w 441093"/>
                      <a:gd name="connsiteY1" fmla="*/ 304967 h 523552"/>
                      <a:gd name="connsiteX2" fmla="*/ 358529 w 441093"/>
                      <a:gd name="connsiteY2" fmla="*/ 247817 h 523552"/>
                      <a:gd name="connsiteX3" fmla="*/ 441079 w 441093"/>
                      <a:gd name="connsiteY3" fmla="*/ 89067 h 523552"/>
                      <a:gd name="connsiteX4" fmla="*/ 352179 w 441093"/>
                      <a:gd name="connsiteY4" fmla="*/ 167 h 523552"/>
                      <a:gd name="connsiteX5" fmla="*/ 225179 w 441093"/>
                      <a:gd name="connsiteY5" fmla="*/ 67477 h 523552"/>
                      <a:gd name="connsiteX6" fmla="*/ 140089 w 441093"/>
                      <a:gd name="connsiteY6" fmla="*/ 91607 h 523552"/>
                      <a:gd name="connsiteX7" fmla="*/ 60079 w 441093"/>
                      <a:gd name="connsiteY7" fmla="*/ 12867 h 523552"/>
                      <a:gd name="connsiteX8" fmla="*/ 15629 w 441093"/>
                      <a:gd name="connsiteY8" fmla="*/ 89067 h 523552"/>
                      <a:gd name="connsiteX9" fmla="*/ 2929 w 441093"/>
                      <a:gd name="connsiteY9" fmla="*/ 197017 h 523552"/>
                      <a:gd name="connsiteX10" fmla="*/ 66429 w 441093"/>
                      <a:gd name="connsiteY10" fmla="*/ 349417 h 523552"/>
                      <a:gd name="connsiteX11" fmla="*/ 110879 w 441093"/>
                      <a:gd name="connsiteY11" fmla="*/ 470067 h 523552"/>
                      <a:gd name="connsiteX12" fmla="*/ 155329 w 441093"/>
                      <a:gd name="connsiteY12" fmla="*/ 520867 h 523552"/>
                      <a:gd name="connsiteX0" fmla="*/ 222004 w 441093"/>
                      <a:gd name="connsiteY0" fmla="*/ 441492 h 523552"/>
                      <a:gd name="connsiteX1" fmla="*/ 279154 w 441093"/>
                      <a:gd name="connsiteY1" fmla="*/ 381167 h 523552"/>
                      <a:gd name="connsiteX2" fmla="*/ 358529 w 441093"/>
                      <a:gd name="connsiteY2" fmla="*/ 247817 h 523552"/>
                      <a:gd name="connsiteX3" fmla="*/ 441079 w 441093"/>
                      <a:gd name="connsiteY3" fmla="*/ 89067 h 523552"/>
                      <a:gd name="connsiteX4" fmla="*/ 352179 w 441093"/>
                      <a:gd name="connsiteY4" fmla="*/ 167 h 523552"/>
                      <a:gd name="connsiteX5" fmla="*/ 225179 w 441093"/>
                      <a:gd name="connsiteY5" fmla="*/ 67477 h 523552"/>
                      <a:gd name="connsiteX6" fmla="*/ 140089 w 441093"/>
                      <a:gd name="connsiteY6" fmla="*/ 91607 h 523552"/>
                      <a:gd name="connsiteX7" fmla="*/ 60079 w 441093"/>
                      <a:gd name="connsiteY7" fmla="*/ 12867 h 523552"/>
                      <a:gd name="connsiteX8" fmla="*/ 15629 w 441093"/>
                      <a:gd name="connsiteY8" fmla="*/ 89067 h 523552"/>
                      <a:gd name="connsiteX9" fmla="*/ 2929 w 441093"/>
                      <a:gd name="connsiteY9" fmla="*/ 197017 h 523552"/>
                      <a:gd name="connsiteX10" fmla="*/ 66429 w 441093"/>
                      <a:gd name="connsiteY10" fmla="*/ 349417 h 523552"/>
                      <a:gd name="connsiteX11" fmla="*/ 110879 w 441093"/>
                      <a:gd name="connsiteY11" fmla="*/ 470067 h 523552"/>
                      <a:gd name="connsiteX12" fmla="*/ 155329 w 441093"/>
                      <a:gd name="connsiteY12" fmla="*/ 520867 h 523552"/>
                      <a:gd name="connsiteX0" fmla="*/ 222004 w 441093"/>
                      <a:gd name="connsiteY0" fmla="*/ 441492 h 523552"/>
                      <a:gd name="connsiteX1" fmla="*/ 272804 w 441093"/>
                      <a:gd name="connsiteY1" fmla="*/ 406567 h 523552"/>
                      <a:gd name="connsiteX2" fmla="*/ 358529 w 441093"/>
                      <a:gd name="connsiteY2" fmla="*/ 247817 h 523552"/>
                      <a:gd name="connsiteX3" fmla="*/ 441079 w 441093"/>
                      <a:gd name="connsiteY3" fmla="*/ 89067 h 523552"/>
                      <a:gd name="connsiteX4" fmla="*/ 352179 w 441093"/>
                      <a:gd name="connsiteY4" fmla="*/ 167 h 523552"/>
                      <a:gd name="connsiteX5" fmla="*/ 225179 w 441093"/>
                      <a:gd name="connsiteY5" fmla="*/ 67477 h 523552"/>
                      <a:gd name="connsiteX6" fmla="*/ 140089 w 441093"/>
                      <a:gd name="connsiteY6" fmla="*/ 91607 h 523552"/>
                      <a:gd name="connsiteX7" fmla="*/ 60079 w 441093"/>
                      <a:gd name="connsiteY7" fmla="*/ 12867 h 523552"/>
                      <a:gd name="connsiteX8" fmla="*/ 15629 w 441093"/>
                      <a:gd name="connsiteY8" fmla="*/ 89067 h 523552"/>
                      <a:gd name="connsiteX9" fmla="*/ 2929 w 441093"/>
                      <a:gd name="connsiteY9" fmla="*/ 197017 h 523552"/>
                      <a:gd name="connsiteX10" fmla="*/ 66429 w 441093"/>
                      <a:gd name="connsiteY10" fmla="*/ 349417 h 523552"/>
                      <a:gd name="connsiteX11" fmla="*/ 110879 w 441093"/>
                      <a:gd name="connsiteY11" fmla="*/ 470067 h 523552"/>
                      <a:gd name="connsiteX12" fmla="*/ 155329 w 441093"/>
                      <a:gd name="connsiteY12" fmla="*/ 520867 h 523552"/>
                      <a:gd name="connsiteX0" fmla="*/ 222004 w 441093"/>
                      <a:gd name="connsiteY0" fmla="*/ 441492 h 523552"/>
                      <a:gd name="connsiteX1" fmla="*/ 272804 w 441093"/>
                      <a:gd name="connsiteY1" fmla="*/ 406567 h 523552"/>
                      <a:gd name="connsiteX2" fmla="*/ 358529 w 441093"/>
                      <a:gd name="connsiteY2" fmla="*/ 247817 h 523552"/>
                      <a:gd name="connsiteX3" fmla="*/ 441079 w 441093"/>
                      <a:gd name="connsiteY3" fmla="*/ 89067 h 523552"/>
                      <a:gd name="connsiteX4" fmla="*/ 352179 w 441093"/>
                      <a:gd name="connsiteY4" fmla="*/ 167 h 523552"/>
                      <a:gd name="connsiteX5" fmla="*/ 225179 w 441093"/>
                      <a:gd name="connsiteY5" fmla="*/ 67477 h 523552"/>
                      <a:gd name="connsiteX6" fmla="*/ 140089 w 441093"/>
                      <a:gd name="connsiteY6" fmla="*/ 91607 h 523552"/>
                      <a:gd name="connsiteX7" fmla="*/ 60079 w 441093"/>
                      <a:gd name="connsiteY7" fmla="*/ 12867 h 523552"/>
                      <a:gd name="connsiteX8" fmla="*/ 15629 w 441093"/>
                      <a:gd name="connsiteY8" fmla="*/ 89067 h 523552"/>
                      <a:gd name="connsiteX9" fmla="*/ 2929 w 441093"/>
                      <a:gd name="connsiteY9" fmla="*/ 197017 h 523552"/>
                      <a:gd name="connsiteX10" fmla="*/ 66429 w 441093"/>
                      <a:gd name="connsiteY10" fmla="*/ 349417 h 523552"/>
                      <a:gd name="connsiteX11" fmla="*/ 110879 w 441093"/>
                      <a:gd name="connsiteY11" fmla="*/ 470067 h 523552"/>
                      <a:gd name="connsiteX12" fmla="*/ 155329 w 441093"/>
                      <a:gd name="connsiteY12" fmla="*/ 520867 h 523552"/>
                      <a:gd name="connsiteX0" fmla="*/ 222004 w 441481"/>
                      <a:gd name="connsiteY0" fmla="*/ 441492 h 523552"/>
                      <a:gd name="connsiteX1" fmla="*/ 272804 w 441481"/>
                      <a:gd name="connsiteY1" fmla="*/ 406567 h 523552"/>
                      <a:gd name="connsiteX2" fmla="*/ 317254 w 441481"/>
                      <a:gd name="connsiteY2" fmla="*/ 250992 h 523552"/>
                      <a:gd name="connsiteX3" fmla="*/ 441079 w 441481"/>
                      <a:gd name="connsiteY3" fmla="*/ 89067 h 523552"/>
                      <a:gd name="connsiteX4" fmla="*/ 352179 w 441481"/>
                      <a:gd name="connsiteY4" fmla="*/ 167 h 523552"/>
                      <a:gd name="connsiteX5" fmla="*/ 225179 w 441481"/>
                      <a:gd name="connsiteY5" fmla="*/ 67477 h 523552"/>
                      <a:gd name="connsiteX6" fmla="*/ 140089 w 441481"/>
                      <a:gd name="connsiteY6" fmla="*/ 91607 h 523552"/>
                      <a:gd name="connsiteX7" fmla="*/ 60079 w 441481"/>
                      <a:gd name="connsiteY7" fmla="*/ 12867 h 523552"/>
                      <a:gd name="connsiteX8" fmla="*/ 15629 w 441481"/>
                      <a:gd name="connsiteY8" fmla="*/ 89067 h 523552"/>
                      <a:gd name="connsiteX9" fmla="*/ 2929 w 441481"/>
                      <a:gd name="connsiteY9" fmla="*/ 197017 h 523552"/>
                      <a:gd name="connsiteX10" fmla="*/ 66429 w 441481"/>
                      <a:gd name="connsiteY10" fmla="*/ 349417 h 523552"/>
                      <a:gd name="connsiteX11" fmla="*/ 110879 w 441481"/>
                      <a:gd name="connsiteY11" fmla="*/ 470067 h 523552"/>
                      <a:gd name="connsiteX12" fmla="*/ 155329 w 441481"/>
                      <a:gd name="connsiteY12" fmla="*/ 520867 h 523552"/>
                      <a:gd name="connsiteX0" fmla="*/ 222004 w 441481"/>
                      <a:gd name="connsiteY0" fmla="*/ 441492 h 523552"/>
                      <a:gd name="connsiteX1" fmla="*/ 272804 w 441481"/>
                      <a:gd name="connsiteY1" fmla="*/ 406567 h 523552"/>
                      <a:gd name="connsiteX2" fmla="*/ 317254 w 441481"/>
                      <a:gd name="connsiteY2" fmla="*/ 250992 h 523552"/>
                      <a:gd name="connsiteX3" fmla="*/ 441079 w 441481"/>
                      <a:gd name="connsiteY3" fmla="*/ 89067 h 523552"/>
                      <a:gd name="connsiteX4" fmla="*/ 352179 w 441481"/>
                      <a:gd name="connsiteY4" fmla="*/ 167 h 523552"/>
                      <a:gd name="connsiteX5" fmla="*/ 225179 w 441481"/>
                      <a:gd name="connsiteY5" fmla="*/ 67477 h 523552"/>
                      <a:gd name="connsiteX6" fmla="*/ 140089 w 441481"/>
                      <a:gd name="connsiteY6" fmla="*/ 91607 h 523552"/>
                      <a:gd name="connsiteX7" fmla="*/ 60079 w 441481"/>
                      <a:gd name="connsiteY7" fmla="*/ 12867 h 523552"/>
                      <a:gd name="connsiteX8" fmla="*/ 15629 w 441481"/>
                      <a:gd name="connsiteY8" fmla="*/ 89067 h 523552"/>
                      <a:gd name="connsiteX9" fmla="*/ 2929 w 441481"/>
                      <a:gd name="connsiteY9" fmla="*/ 197017 h 523552"/>
                      <a:gd name="connsiteX10" fmla="*/ 66429 w 441481"/>
                      <a:gd name="connsiteY10" fmla="*/ 349417 h 523552"/>
                      <a:gd name="connsiteX11" fmla="*/ 110879 w 441481"/>
                      <a:gd name="connsiteY11" fmla="*/ 470067 h 523552"/>
                      <a:gd name="connsiteX12" fmla="*/ 155329 w 441481"/>
                      <a:gd name="connsiteY12" fmla="*/ 520867 h 523552"/>
                      <a:gd name="connsiteX0" fmla="*/ 222004 w 441481"/>
                      <a:gd name="connsiteY0" fmla="*/ 441492 h 523552"/>
                      <a:gd name="connsiteX1" fmla="*/ 272804 w 441481"/>
                      <a:gd name="connsiteY1" fmla="*/ 406567 h 523552"/>
                      <a:gd name="connsiteX2" fmla="*/ 317254 w 441481"/>
                      <a:gd name="connsiteY2" fmla="*/ 250992 h 523552"/>
                      <a:gd name="connsiteX3" fmla="*/ 441079 w 441481"/>
                      <a:gd name="connsiteY3" fmla="*/ 89067 h 523552"/>
                      <a:gd name="connsiteX4" fmla="*/ 352179 w 441481"/>
                      <a:gd name="connsiteY4" fmla="*/ 167 h 523552"/>
                      <a:gd name="connsiteX5" fmla="*/ 225179 w 441481"/>
                      <a:gd name="connsiteY5" fmla="*/ 67477 h 523552"/>
                      <a:gd name="connsiteX6" fmla="*/ 140089 w 441481"/>
                      <a:gd name="connsiteY6" fmla="*/ 91607 h 523552"/>
                      <a:gd name="connsiteX7" fmla="*/ 60079 w 441481"/>
                      <a:gd name="connsiteY7" fmla="*/ 12867 h 523552"/>
                      <a:gd name="connsiteX8" fmla="*/ 15629 w 441481"/>
                      <a:gd name="connsiteY8" fmla="*/ 89067 h 523552"/>
                      <a:gd name="connsiteX9" fmla="*/ 2929 w 441481"/>
                      <a:gd name="connsiteY9" fmla="*/ 197017 h 523552"/>
                      <a:gd name="connsiteX10" fmla="*/ 66429 w 441481"/>
                      <a:gd name="connsiteY10" fmla="*/ 349417 h 523552"/>
                      <a:gd name="connsiteX11" fmla="*/ 110879 w 441481"/>
                      <a:gd name="connsiteY11" fmla="*/ 470067 h 523552"/>
                      <a:gd name="connsiteX12" fmla="*/ 155329 w 441481"/>
                      <a:gd name="connsiteY12" fmla="*/ 520867 h 523552"/>
                      <a:gd name="connsiteX0" fmla="*/ 222004 w 441254"/>
                      <a:gd name="connsiteY0" fmla="*/ 441492 h 523552"/>
                      <a:gd name="connsiteX1" fmla="*/ 272804 w 441254"/>
                      <a:gd name="connsiteY1" fmla="*/ 406567 h 523552"/>
                      <a:gd name="connsiteX2" fmla="*/ 317254 w 441254"/>
                      <a:gd name="connsiteY2" fmla="*/ 250992 h 523552"/>
                      <a:gd name="connsiteX3" fmla="*/ 373359 w 441254"/>
                      <a:gd name="connsiteY3" fmla="*/ 219491 h 523552"/>
                      <a:gd name="connsiteX4" fmla="*/ 441079 w 441254"/>
                      <a:gd name="connsiteY4" fmla="*/ 89067 h 523552"/>
                      <a:gd name="connsiteX5" fmla="*/ 352179 w 441254"/>
                      <a:gd name="connsiteY5" fmla="*/ 167 h 523552"/>
                      <a:gd name="connsiteX6" fmla="*/ 225179 w 441254"/>
                      <a:gd name="connsiteY6" fmla="*/ 67477 h 523552"/>
                      <a:gd name="connsiteX7" fmla="*/ 140089 w 441254"/>
                      <a:gd name="connsiteY7" fmla="*/ 91607 h 523552"/>
                      <a:gd name="connsiteX8" fmla="*/ 60079 w 441254"/>
                      <a:gd name="connsiteY8" fmla="*/ 12867 h 523552"/>
                      <a:gd name="connsiteX9" fmla="*/ 15629 w 441254"/>
                      <a:gd name="connsiteY9" fmla="*/ 89067 h 523552"/>
                      <a:gd name="connsiteX10" fmla="*/ 2929 w 441254"/>
                      <a:gd name="connsiteY10" fmla="*/ 197017 h 523552"/>
                      <a:gd name="connsiteX11" fmla="*/ 66429 w 441254"/>
                      <a:gd name="connsiteY11" fmla="*/ 349417 h 523552"/>
                      <a:gd name="connsiteX12" fmla="*/ 110879 w 441254"/>
                      <a:gd name="connsiteY12" fmla="*/ 470067 h 523552"/>
                      <a:gd name="connsiteX13" fmla="*/ 155329 w 441254"/>
                      <a:gd name="connsiteY13" fmla="*/ 520867 h 52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1254" h="523552">
                        <a:moveTo>
                          <a:pt x="222004" y="441492"/>
                        </a:moveTo>
                        <a:cubicBezTo>
                          <a:pt x="242641" y="408683"/>
                          <a:pt x="256929" y="438317"/>
                          <a:pt x="272804" y="406567"/>
                        </a:cubicBezTo>
                        <a:cubicBezTo>
                          <a:pt x="288679" y="374817"/>
                          <a:pt x="300495" y="282171"/>
                          <a:pt x="317254" y="250992"/>
                        </a:cubicBezTo>
                        <a:cubicBezTo>
                          <a:pt x="334013" y="219813"/>
                          <a:pt x="352721" y="246479"/>
                          <a:pt x="373359" y="219491"/>
                        </a:cubicBezTo>
                        <a:cubicBezTo>
                          <a:pt x="393997" y="192503"/>
                          <a:pt x="444609" y="125621"/>
                          <a:pt x="441079" y="89067"/>
                        </a:cubicBezTo>
                        <a:cubicBezTo>
                          <a:pt x="437549" y="52513"/>
                          <a:pt x="388162" y="3765"/>
                          <a:pt x="352179" y="167"/>
                        </a:cubicBezTo>
                        <a:cubicBezTo>
                          <a:pt x="316196" y="-3431"/>
                          <a:pt x="260527" y="52237"/>
                          <a:pt x="225179" y="67477"/>
                        </a:cubicBezTo>
                        <a:cubicBezTo>
                          <a:pt x="189831" y="82717"/>
                          <a:pt x="167606" y="100709"/>
                          <a:pt x="140089" y="91607"/>
                        </a:cubicBezTo>
                        <a:cubicBezTo>
                          <a:pt x="112572" y="82505"/>
                          <a:pt x="80822" y="13290"/>
                          <a:pt x="60079" y="12867"/>
                        </a:cubicBezTo>
                        <a:cubicBezTo>
                          <a:pt x="39336" y="12444"/>
                          <a:pt x="25154" y="58375"/>
                          <a:pt x="15629" y="89067"/>
                        </a:cubicBezTo>
                        <a:cubicBezTo>
                          <a:pt x="6104" y="119759"/>
                          <a:pt x="-5538" y="153625"/>
                          <a:pt x="2929" y="197017"/>
                        </a:cubicBezTo>
                        <a:cubicBezTo>
                          <a:pt x="11396" y="240409"/>
                          <a:pt x="48437" y="303909"/>
                          <a:pt x="66429" y="349417"/>
                        </a:cubicBezTo>
                        <a:cubicBezTo>
                          <a:pt x="84421" y="394925"/>
                          <a:pt x="96062" y="441492"/>
                          <a:pt x="110879" y="470067"/>
                        </a:cubicBezTo>
                        <a:cubicBezTo>
                          <a:pt x="125696" y="498642"/>
                          <a:pt x="83362" y="533567"/>
                          <a:pt x="155329" y="520867"/>
                        </a:cubicBezTo>
                      </a:path>
                    </a:pathLst>
                  </a:custGeom>
                  <a:solidFill>
                    <a:srgbClr val="DEEBF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76" name="フリーフォーム 75"/>
                  <p:cNvSpPr/>
                  <p:nvPr/>
                </p:nvSpPr>
                <p:spPr>
                  <a:xfrm>
                    <a:off x="8147438" y="1789952"/>
                    <a:ext cx="459654" cy="592588"/>
                  </a:xfrm>
                  <a:custGeom>
                    <a:avLst/>
                    <a:gdLst>
                      <a:gd name="connsiteX0" fmla="*/ 191695 w 507180"/>
                      <a:gd name="connsiteY0" fmla="*/ 590882 h 634695"/>
                      <a:gd name="connsiteX1" fmla="*/ 53583 w 507180"/>
                      <a:gd name="connsiteY1" fmla="*/ 562307 h 634695"/>
                      <a:gd name="connsiteX2" fmla="*/ 1195 w 507180"/>
                      <a:gd name="connsiteY2" fmla="*/ 538495 h 634695"/>
                      <a:gd name="connsiteX3" fmla="*/ 20245 w 507180"/>
                      <a:gd name="connsiteY3" fmla="*/ 476582 h 634695"/>
                      <a:gd name="connsiteX4" fmla="*/ 58345 w 507180"/>
                      <a:gd name="connsiteY4" fmla="*/ 395620 h 634695"/>
                      <a:gd name="connsiteX5" fmla="*/ 58345 w 507180"/>
                      <a:gd name="connsiteY5" fmla="*/ 352757 h 634695"/>
                      <a:gd name="connsiteX6" fmla="*/ 44058 w 507180"/>
                      <a:gd name="connsiteY6" fmla="*/ 305132 h 634695"/>
                      <a:gd name="connsiteX7" fmla="*/ 15483 w 507180"/>
                      <a:gd name="connsiteY7" fmla="*/ 224170 h 634695"/>
                      <a:gd name="connsiteX8" fmla="*/ 110733 w 507180"/>
                      <a:gd name="connsiteY8" fmla="*/ 152732 h 634695"/>
                      <a:gd name="connsiteX9" fmla="*/ 229795 w 507180"/>
                      <a:gd name="connsiteY9" fmla="*/ 33670 h 634695"/>
                      <a:gd name="connsiteX10" fmla="*/ 244083 w 507180"/>
                      <a:gd name="connsiteY10" fmla="*/ 332 h 634695"/>
                      <a:gd name="connsiteX11" fmla="*/ 329808 w 507180"/>
                      <a:gd name="connsiteY11" fmla="*/ 47957 h 634695"/>
                      <a:gd name="connsiteX12" fmla="*/ 348858 w 507180"/>
                      <a:gd name="connsiteY12" fmla="*/ 133682 h 634695"/>
                      <a:gd name="connsiteX13" fmla="*/ 372670 w 507180"/>
                      <a:gd name="connsiteY13" fmla="*/ 167020 h 634695"/>
                      <a:gd name="connsiteX14" fmla="*/ 420295 w 507180"/>
                      <a:gd name="connsiteY14" fmla="*/ 243220 h 634695"/>
                      <a:gd name="connsiteX15" fmla="*/ 458395 w 507180"/>
                      <a:gd name="connsiteY15" fmla="*/ 338470 h 634695"/>
                      <a:gd name="connsiteX16" fmla="*/ 482208 w 507180"/>
                      <a:gd name="connsiteY16" fmla="*/ 424195 h 634695"/>
                      <a:gd name="connsiteX17" fmla="*/ 491733 w 507180"/>
                      <a:gd name="connsiteY17" fmla="*/ 467057 h 634695"/>
                      <a:gd name="connsiteX18" fmla="*/ 258370 w 507180"/>
                      <a:gd name="connsiteY18" fmla="*/ 624220 h 634695"/>
                      <a:gd name="connsiteX19" fmla="*/ 248845 w 507180"/>
                      <a:gd name="connsiteY19" fmla="*/ 619457 h 634695"/>
                      <a:gd name="connsiteX0" fmla="*/ 191695 w 507180"/>
                      <a:gd name="connsiteY0" fmla="*/ 590882 h 634695"/>
                      <a:gd name="connsiteX1" fmla="*/ 53583 w 507180"/>
                      <a:gd name="connsiteY1" fmla="*/ 562307 h 634695"/>
                      <a:gd name="connsiteX2" fmla="*/ 1195 w 507180"/>
                      <a:gd name="connsiteY2" fmla="*/ 538495 h 634695"/>
                      <a:gd name="connsiteX3" fmla="*/ 20245 w 507180"/>
                      <a:gd name="connsiteY3" fmla="*/ 476582 h 634695"/>
                      <a:gd name="connsiteX4" fmla="*/ 58345 w 507180"/>
                      <a:gd name="connsiteY4" fmla="*/ 395620 h 634695"/>
                      <a:gd name="connsiteX5" fmla="*/ 58345 w 507180"/>
                      <a:gd name="connsiteY5" fmla="*/ 352757 h 634695"/>
                      <a:gd name="connsiteX6" fmla="*/ 44058 w 507180"/>
                      <a:gd name="connsiteY6" fmla="*/ 305132 h 634695"/>
                      <a:gd name="connsiteX7" fmla="*/ 15483 w 507180"/>
                      <a:gd name="connsiteY7" fmla="*/ 224170 h 634695"/>
                      <a:gd name="connsiteX8" fmla="*/ 110733 w 507180"/>
                      <a:gd name="connsiteY8" fmla="*/ 152732 h 634695"/>
                      <a:gd name="connsiteX9" fmla="*/ 229795 w 507180"/>
                      <a:gd name="connsiteY9" fmla="*/ 33670 h 634695"/>
                      <a:gd name="connsiteX10" fmla="*/ 244083 w 507180"/>
                      <a:gd name="connsiteY10" fmla="*/ 332 h 634695"/>
                      <a:gd name="connsiteX11" fmla="*/ 329808 w 507180"/>
                      <a:gd name="connsiteY11" fmla="*/ 47957 h 634695"/>
                      <a:gd name="connsiteX12" fmla="*/ 348858 w 507180"/>
                      <a:gd name="connsiteY12" fmla="*/ 133682 h 634695"/>
                      <a:gd name="connsiteX13" fmla="*/ 382195 w 507180"/>
                      <a:gd name="connsiteY13" fmla="*/ 163845 h 634695"/>
                      <a:gd name="connsiteX14" fmla="*/ 420295 w 507180"/>
                      <a:gd name="connsiteY14" fmla="*/ 243220 h 634695"/>
                      <a:gd name="connsiteX15" fmla="*/ 458395 w 507180"/>
                      <a:gd name="connsiteY15" fmla="*/ 338470 h 634695"/>
                      <a:gd name="connsiteX16" fmla="*/ 482208 w 507180"/>
                      <a:gd name="connsiteY16" fmla="*/ 424195 h 634695"/>
                      <a:gd name="connsiteX17" fmla="*/ 491733 w 507180"/>
                      <a:gd name="connsiteY17" fmla="*/ 467057 h 634695"/>
                      <a:gd name="connsiteX18" fmla="*/ 258370 w 507180"/>
                      <a:gd name="connsiteY18" fmla="*/ 624220 h 634695"/>
                      <a:gd name="connsiteX19" fmla="*/ 248845 w 507180"/>
                      <a:gd name="connsiteY19" fmla="*/ 619457 h 634695"/>
                      <a:gd name="connsiteX0" fmla="*/ 191695 w 507180"/>
                      <a:gd name="connsiteY0" fmla="*/ 591298 h 635111"/>
                      <a:gd name="connsiteX1" fmla="*/ 53583 w 507180"/>
                      <a:gd name="connsiteY1" fmla="*/ 562723 h 635111"/>
                      <a:gd name="connsiteX2" fmla="*/ 1195 w 507180"/>
                      <a:gd name="connsiteY2" fmla="*/ 538911 h 635111"/>
                      <a:gd name="connsiteX3" fmla="*/ 20245 w 507180"/>
                      <a:gd name="connsiteY3" fmla="*/ 476998 h 635111"/>
                      <a:gd name="connsiteX4" fmla="*/ 58345 w 507180"/>
                      <a:gd name="connsiteY4" fmla="*/ 396036 h 635111"/>
                      <a:gd name="connsiteX5" fmla="*/ 58345 w 507180"/>
                      <a:gd name="connsiteY5" fmla="*/ 353173 h 635111"/>
                      <a:gd name="connsiteX6" fmla="*/ 44058 w 507180"/>
                      <a:gd name="connsiteY6" fmla="*/ 305548 h 635111"/>
                      <a:gd name="connsiteX7" fmla="*/ 15483 w 507180"/>
                      <a:gd name="connsiteY7" fmla="*/ 224586 h 635111"/>
                      <a:gd name="connsiteX8" fmla="*/ 110733 w 507180"/>
                      <a:gd name="connsiteY8" fmla="*/ 153148 h 635111"/>
                      <a:gd name="connsiteX9" fmla="*/ 229795 w 507180"/>
                      <a:gd name="connsiteY9" fmla="*/ 34086 h 635111"/>
                      <a:gd name="connsiteX10" fmla="*/ 244083 w 507180"/>
                      <a:gd name="connsiteY10" fmla="*/ 748 h 635111"/>
                      <a:gd name="connsiteX11" fmla="*/ 345683 w 507180"/>
                      <a:gd name="connsiteY11" fmla="*/ 57898 h 635111"/>
                      <a:gd name="connsiteX12" fmla="*/ 348858 w 507180"/>
                      <a:gd name="connsiteY12" fmla="*/ 134098 h 635111"/>
                      <a:gd name="connsiteX13" fmla="*/ 382195 w 507180"/>
                      <a:gd name="connsiteY13" fmla="*/ 164261 h 635111"/>
                      <a:gd name="connsiteX14" fmla="*/ 420295 w 507180"/>
                      <a:gd name="connsiteY14" fmla="*/ 243636 h 635111"/>
                      <a:gd name="connsiteX15" fmla="*/ 458395 w 507180"/>
                      <a:gd name="connsiteY15" fmla="*/ 338886 h 635111"/>
                      <a:gd name="connsiteX16" fmla="*/ 482208 w 507180"/>
                      <a:gd name="connsiteY16" fmla="*/ 424611 h 635111"/>
                      <a:gd name="connsiteX17" fmla="*/ 491733 w 507180"/>
                      <a:gd name="connsiteY17" fmla="*/ 467473 h 635111"/>
                      <a:gd name="connsiteX18" fmla="*/ 258370 w 507180"/>
                      <a:gd name="connsiteY18" fmla="*/ 624636 h 635111"/>
                      <a:gd name="connsiteX19" fmla="*/ 248845 w 507180"/>
                      <a:gd name="connsiteY19" fmla="*/ 619873 h 635111"/>
                      <a:gd name="connsiteX0" fmla="*/ 191695 w 507180"/>
                      <a:gd name="connsiteY0" fmla="*/ 591298 h 635111"/>
                      <a:gd name="connsiteX1" fmla="*/ 53583 w 507180"/>
                      <a:gd name="connsiteY1" fmla="*/ 562723 h 635111"/>
                      <a:gd name="connsiteX2" fmla="*/ 1195 w 507180"/>
                      <a:gd name="connsiteY2" fmla="*/ 538911 h 635111"/>
                      <a:gd name="connsiteX3" fmla="*/ 20245 w 507180"/>
                      <a:gd name="connsiteY3" fmla="*/ 476998 h 635111"/>
                      <a:gd name="connsiteX4" fmla="*/ 58345 w 507180"/>
                      <a:gd name="connsiteY4" fmla="*/ 396036 h 635111"/>
                      <a:gd name="connsiteX5" fmla="*/ 90095 w 507180"/>
                      <a:gd name="connsiteY5" fmla="*/ 334123 h 635111"/>
                      <a:gd name="connsiteX6" fmla="*/ 44058 w 507180"/>
                      <a:gd name="connsiteY6" fmla="*/ 305548 h 635111"/>
                      <a:gd name="connsiteX7" fmla="*/ 15483 w 507180"/>
                      <a:gd name="connsiteY7" fmla="*/ 224586 h 635111"/>
                      <a:gd name="connsiteX8" fmla="*/ 110733 w 507180"/>
                      <a:gd name="connsiteY8" fmla="*/ 153148 h 635111"/>
                      <a:gd name="connsiteX9" fmla="*/ 229795 w 507180"/>
                      <a:gd name="connsiteY9" fmla="*/ 34086 h 635111"/>
                      <a:gd name="connsiteX10" fmla="*/ 244083 w 507180"/>
                      <a:gd name="connsiteY10" fmla="*/ 748 h 635111"/>
                      <a:gd name="connsiteX11" fmla="*/ 345683 w 507180"/>
                      <a:gd name="connsiteY11" fmla="*/ 57898 h 635111"/>
                      <a:gd name="connsiteX12" fmla="*/ 348858 w 507180"/>
                      <a:gd name="connsiteY12" fmla="*/ 134098 h 635111"/>
                      <a:gd name="connsiteX13" fmla="*/ 382195 w 507180"/>
                      <a:gd name="connsiteY13" fmla="*/ 164261 h 635111"/>
                      <a:gd name="connsiteX14" fmla="*/ 420295 w 507180"/>
                      <a:gd name="connsiteY14" fmla="*/ 243636 h 635111"/>
                      <a:gd name="connsiteX15" fmla="*/ 458395 w 507180"/>
                      <a:gd name="connsiteY15" fmla="*/ 338886 h 635111"/>
                      <a:gd name="connsiteX16" fmla="*/ 482208 w 507180"/>
                      <a:gd name="connsiteY16" fmla="*/ 424611 h 635111"/>
                      <a:gd name="connsiteX17" fmla="*/ 491733 w 507180"/>
                      <a:gd name="connsiteY17" fmla="*/ 467473 h 635111"/>
                      <a:gd name="connsiteX18" fmla="*/ 258370 w 507180"/>
                      <a:gd name="connsiteY18" fmla="*/ 624636 h 635111"/>
                      <a:gd name="connsiteX19" fmla="*/ 248845 w 507180"/>
                      <a:gd name="connsiteY19" fmla="*/ 619873 h 635111"/>
                      <a:gd name="connsiteX0" fmla="*/ 191695 w 507180"/>
                      <a:gd name="connsiteY0" fmla="*/ 591298 h 635111"/>
                      <a:gd name="connsiteX1" fmla="*/ 53583 w 507180"/>
                      <a:gd name="connsiteY1" fmla="*/ 562723 h 635111"/>
                      <a:gd name="connsiteX2" fmla="*/ 1195 w 507180"/>
                      <a:gd name="connsiteY2" fmla="*/ 538911 h 635111"/>
                      <a:gd name="connsiteX3" fmla="*/ 20245 w 507180"/>
                      <a:gd name="connsiteY3" fmla="*/ 476998 h 635111"/>
                      <a:gd name="connsiteX4" fmla="*/ 58345 w 507180"/>
                      <a:gd name="connsiteY4" fmla="*/ 396036 h 635111"/>
                      <a:gd name="connsiteX5" fmla="*/ 90095 w 507180"/>
                      <a:gd name="connsiteY5" fmla="*/ 334123 h 635111"/>
                      <a:gd name="connsiteX6" fmla="*/ 69458 w 507180"/>
                      <a:gd name="connsiteY6" fmla="*/ 283323 h 635111"/>
                      <a:gd name="connsiteX7" fmla="*/ 15483 w 507180"/>
                      <a:gd name="connsiteY7" fmla="*/ 224586 h 635111"/>
                      <a:gd name="connsiteX8" fmla="*/ 110733 w 507180"/>
                      <a:gd name="connsiteY8" fmla="*/ 153148 h 635111"/>
                      <a:gd name="connsiteX9" fmla="*/ 229795 w 507180"/>
                      <a:gd name="connsiteY9" fmla="*/ 34086 h 635111"/>
                      <a:gd name="connsiteX10" fmla="*/ 244083 w 507180"/>
                      <a:gd name="connsiteY10" fmla="*/ 748 h 635111"/>
                      <a:gd name="connsiteX11" fmla="*/ 345683 w 507180"/>
                      <a:gd name="connsiteY11" fmla="*/ 57898 h 635111"/>
                      <a:gd name="connsiteX12" fmla="*/ 348858 w 507180"/>
                      <a:gd name="connsiteY12" fmla="*/ 134098 h 635111"/>
                      <a:gd name="connsiteX13" fmla="*/ 382195 w 507180"/>
                      <a:gd name="connsiteY13" fmla="*/ 164261 h 635111"/>
                      <a:gd name="connsiteX14" fmla="*/ 420295 w 507180"/>
                      <a:gd name="connsiteY14" fmla="*/ 243636 h 635111"/>
                      <a:gd name="connsiteX15" fmla="*/ 458395 w 507180"/>
                      <a:gd name="connsiteY15" fmla="*/ 338886 h 635111"/>
                      <a:gd name="connsiteX16" fmla="*/ 482208 w 507180"/>
                      <a:gd name="connsiteY16" fmla="*/ 424611 h 635111"/>
                      <a:gd name="connsiteX17" fmla="*/ 491733 w 507180"/>
                      <a:gd name="connsiteY17" fmla="*/ 467473 h 635111"/>
                      <a:gd name="connsiteX18" fmla="*/ 258370 w 507180"/>
                      <a:gd name="connsiteY18" fmla="*/ 624636 h 635111"/>
                      <a:gd name="connsiteX19" fmla="*/ 248845 w 507180"/>
                      <a:gd name="connsiteY19" fmla="*/ 619873 h 635111"/>
                      <a:gd name="connsiteX0" fmla="*/ 191695 w 507180"/>
                      <a:gd name="connsiteY0" fmla="*/ 591298 h 635111"/>
                      <a:gd name="connsiteX1" fmla="*/ 53583 w 507180"/>
                      <a:gd name="connsiteY1" fmla="*/ 562723 h 635111"/>
                      <a:gd name="connsiteX2" fmla="*/ 1195 w 507180"/>
                      <a:gd name="connsiteY2" fmla="*/ 538911 h 635111"/>
                      <a:gd name="connsiteX3" fmla="*/ 20245 w 507180"/>
                      <a:gd name="connsiteY3" fmla="*/ 476998 h 635111"/>
                      <a:gd name="connsiteX4" fmla="*/ 58345 w 507180"/>
                      <a:gd name="connsiteY4" fmla="*/ 396036 h 635111"/>
                      <a:gd name="connsiteX5" fmla="*/ 90095 w 507180"/>
                      <a:gd name="connsiteY5" fmla="*/ 334123 h 635111"/>
                      <a:gd name="connsiteX6" fmla="*/ 69458 w 507180"/>
                      <a:gd name="connsiteY6" fmla="*/ 283323 h 635111"/>
                      <a:gd name="connsiteX7" fmla="*/ 44058 w 507180"/>
                      <a:gd name="connsiteY7" fmla="*/ 218236 h 635111"/>
                      <a:gd name="connsiteX8" fmla="*/ 110733 w 507180"/>
                      <a:gd name="connsiteY8" fmla="*/ 153148 h 635111"/>
                      <a:gd name="connsiteX9" fmla="*/ 229795 w 507180"/>
                      <a:gd name="connsiteY9" fmla="*/ 34086 h 635111"/>
                      <a:gd name="connsiteX10" fmla="*/ 244083 w 507180"/>
                      <a:gd name="connsiteY10" fmla="*/ 748 h 635111"/>
                      <a:gd name="connsiteX11" fmla="*/ 345683 w 507180"/>
                      <a:gd name="connsiteY11" fmla="*/ 57898 h 635111"/>
                      <a:gd name="connsiteX12" fmla="*/ 348858 w 507180"/>
                      <a:gd name="connsiteY12" fmla="*/ 134098 h 635111"/>
                      <a:gd name="connsiteX13" fmla="*/ 382195 w 507180"/>
                      <a:gd name="connsiteY13" fmla="*/ 164261 h 635111"/>
                      <a:gd name="connsiteX14" fmla="*/ 420295 w 507180"/>
                      <a:gd name="connsiteY14" fmla="*/ 243636 h 635111"/>
                      <a:gd name="connsiteX15" fmla="*/ 458395 w 507180"/>
                      <a:gd name="connsiteY15" fmla="*/ 338886 h 635111"/>
                      <a:gd name="connsiteX16" fmla="*/ 482208 w 507180"/>
                      <a:gd name="connsiteY16" fmla="*/ 424611 h 635111"/>
                      <a:gd name="connsiteX17" fmla="*/ 491733 w 507180"/>
                      <a:gd name="connsiteY17" fmla="*/ 467473 h 635111"/>
                      <a:gd name="connsiteX18" fmla="*/ 258370 w 507180"/>
                      <a:gd name="connsiteY18" fmla="*/ 624636 h 635111"/>
                      <a:gd name="connsiteX19" fmla="*/ 248845 w 507180"/>
                      <a:gd name="connsiteY19" fmla="*/ 619873 h 635111"/>
                      <a:gd name="connsiteX0" fmla="*/ 191902 w 507387"/>
                      <a:gd name="connsiteY0" fmla="*/ 591298 h 635111"/>
                      <a:gd name="connsiteX1" fmla="*/ 53790 w 507387"/>
                      <a:gd name="connsiteY1" fmla="*/ 562723 h 635111"/>
                      <a:gd name="connsiteX2" fmla="*/ 1402 w 507387"/>
                      <a:gd name="connsiteY2" fmla="*/ 538911 h 635111"/>
                      <a:gd name="connsiteX3" fmla="*/ 20452 w 507387"/>
                      <a:gd name="connsiteY3" fmla="*/ 476998 h 635111"/>
                      <a:gd name="connsiteX4" fmla="*/ 77602 w 507387"/>
                      <a:gd name="connsiteY4" fmla="*/ 392861 h 635111"/>
                      <a:gd name="connsiteX5" fmla="*/ 90302 w 507387"/>
                      <a:gd name="connsiteY5" fmla="*/ 334123 h 635111"/>
                      <a:gd name="connsiteX6" fmla="*/ 69665 w 507387"/>
                      <a:gd name="connsiteY6" fmla="*/ 283323 h 635111"/>
                      <a:gd name="connsiteX7" fmla="*/ 44265 w 507387"/>
                      <a:gd name="connsiteY7" fmla="*/ 218236 h 635111"/>
                      <a:gd name="connsiteX8" fmla="*/ 110940 w 507387"/>
                      <a:gd name="connsiteY8" fmla="*/ 153148 h 635111"/>
                      <a:gd name="connsiteX9" fmla="*/ 230002 w 507387"/>
                      <a:gd name="connsiteY9" fmla="*/ 34086 h 635111"/>
                      <a:gd name="connsiteX10" fmla="*/ 244290 w 507387"/>
                      <a:gd name="connsiteY10" fmla="*/ 748 h 635111"/>
                      <a:gd name="connsiteX11" fmla="*/ 345890 w 507387"/>
                      <a:gd name="connsiteY11" fmla="*/ 57898 h 635111"/>
                      <a:gd name="connsiteX12" fmla="*/ 349065 w 507387"/>
                      <a:gd name="connsiteY12" fmla="*/ 134098 h 635111"/>
                      <a:gd name="connsiteX13" fmla="*/ 382402 w 507387"/>
                      <a:gd name="connsiteY13" fmla="*/ 164261 h 635111"/>
                      <a:gd name="connsiteX14" fmla="*/ 420502 w 507387"/>
                      <a:gd name="connsiteY14" fmla="*/ 243636 h 635111"/>
                      <a:gd name="connsiteX15" fmla="*/ 458602 w 507387"/>
                      <a:gd name="connsiteY15" fmla="*/ 338886 h 635111"/>
                      <a:gd name="connsiteX16" fmla="*/ 482415 w 507387"/>
                      <a:gd name="connsiteY16" fmla="*/ 424611 h 635111"/>
                      <a:gd name="connsiteX17" fmla="*/ 491940 w 507387"/>
                      <a:gd name="connsiteY17" fmla="*/ 467473 h 635111"/>
                      <a:gd name="connsiteX18" fmla="*/ 258577 w 507387"/>
                      <a:gd name="connsiteY18" fmla="*/ 624636 h 635111"/>
                      <a:gd name="connsiteX19" fmla="*/ 249052 w 507387"/>
                      <a:gd name="connsiteY19" fmla="*/ 619873 h 635111"/>
                      <a:gd name="connsiteX0" fmla="*/ 190539 w 506024"/>
                      <a:gd name="connsiteY0" fmla="*/ 591298 h 635111"/>
                      <a:gd name="connsiteX1" fmla="*/ 52427 w 506024"/>
                      <a:gd name="connsiteY1" fmla="*/ 562723 h 635111"/>
                      <a:gd name="connsiteX2" fmla="*/ 39 w 506024"/>
                      <a:gd name="connsiteY2" fmla="*/ 538911 h 635111"/>
                      <a:gd name="connsiteX3" fmla="*/ 44489 w 506024"/>
                      <a:gd name="connsiteY3" fmla="*/ 476998 h 635111"/>
                      <a:gd name="connsiteX4" fmla="*/ 76239 w 506024"/>
                      <a:gd name="connsiteY4" fmla="*/ 392861 h 635111"/>
                      <a:gd name="connsiteX5" fmla="*/ 88939 w 506024"/>
                      <a:gd name="connsiteY5" fmla="*/ 334123 h 635111"/>
                      <a:gd name="connsiteX6" fmla="*/ 68302 w 506024"/>
                      <a:gd name="connsiteY6" fmla="*/ 283323 h 635111"/>
                      <a:gd name="connsiteX7" fmla="*/ 42902 w 506024"/>
                      <a:gd name="connsiteY7" fmla="*/ 218236 h 635111"/>
                      <a:gd name="connsiteX8" fmla="*/ 109577 w 506024"/>
                      <a:gd name="connsiteY8" fmla="*/ 153148 h 635111"/>
                      <a:gd name="connsiteX9" fmla="*/ 228639 w 506024"/>
                      <a:gd name="connsiteY9" fmla="*/ 34086 h 635111"/>
                      <a:gd name="connsiteX10" fmla="*/ 242927 w 506024"/>
                      <a:gd name="connsiteY10" fmla="*/ 748 h 635111"/>
                      <a:gd name="connsiteX11" fmla="*/ 344527 w 506024"/>
                      <a:gd name="connsiteY11" fmla="*/ 57898 h 635111"/>
                      <a:gd name="connsiteX12" fmla="*/ 347702 w 506024"/>
                      <a:gd name="connsiteY12" fmla="*/ 134098 h 635111"/>
                      <a:gd name="connsiteX13" fmla="*/ 381039 w 506024"/>
                      <a:gd name="connsiteY13" fmla="*/ 164261 h 635111"/>
                      <a:gd name="connsiteX14" fmla="*/ 419139 w 506024"/>
                      <a:gd name="connsiteY14" fmla="*/ 243636 h 635111"/>
                      <a:gd name="connsiteX15" fmla="*/ 457239 w 506024"/>
                      <a:gd name="connsiteY15" fmla="*/ 338886 h 635111"/>
                      <a:gd name="connsiteX16" fmla="*/ 481052 w 506024"/>
                      <a:gd name="connsiteY16" fmla="*/ 424611 h 635111"/>
                      <a:gd name="connsiteX17" fmla="*/ 490577 w 506024"/>
                      <a:gd name="connsiteY17" fmla="*/ 467473 h 635111"/>
                      <a:gd name="connsiteX18" fmla="*/ 257214 w 506024"/>
                      <a:gd name="connsiteY18" fmla="*/ 624636 h 635111"/>
                      <a:gd name="connsiteX19" fmla="*/ 247689 w 506024"/>
                      <a:gd name="connsiteY19" fmla="*/ 619873 h 635111"/>
                      <a:gd name="connsiteX0" fmla="*/ 148837 w 464322"/>
                      <a:gd name="connsiteY0" fmla="*/ 591298 h 635111"/>
                      <a:gd name="connsiteX1" fmla="*/ 10725 w 464322"/>
                      <a:gd name="connsiteY1" fmla="*/ 562723 h 635111"/>
                      <a:gd name="connsiteX2" fmla="*/ 12312 w 464322"/>
                      <a:gd name="connsiteY2" fmla="*/ 507161 h 635111"/>
                      <a:gd name="connsiteX3" fmla="*/ 2787 w 464322"/>
                      <a:gd name="connsiteY3" fmla="*/ 476998 h 635111"/>
                      <a:gd name="connsiteX4" fmla="*/ 34537 w 464322"/>
                      <a:gd name="connsiteY4" fmla="*/ 392861 h 635111"/>
                      <a:gd name="connsiteX5" fmla="*/ 47237 w 464322"/>
                      <a:gd name="connsiteY5" fmla="*/ 334123 h 635111"/>
                      <a:gd name="connsiteX6" fmla="*/ 26600 w 464322"/>
                      <a:gd name="connsiteY6" fmla="*/ 283323 h 635111"/>
                      <a:gd name="connsiteX7" fmla="*/ 1200 w 464322"/>
                      <a:gd name="connsiteY7" fmla="*/ 218236 h 635111"/>
                      <a:gd name="connsiteX8" fmla="*/ 67875 w 464322"/>
                      <a:gd name="connsiteY8" fmla="*/ 153148 h 635111"/>
                      <a:gd name="connsiteX9" fmla="*/ 186937 w 464322"/>
                      <a:gd name="connsiteY9" fmla="*/ 34086 h 635111"/>
                      <a:gd name="connsiteX10" fmla="*/ 201225 w 464322"/>
                      <a:gd name="connsiteY10" fmla="*/ 748 h 635111"/>
                      <a:gd name="connsiteX11" fmla="*/ 302825 w 464322"/>
                      <a:gd name="connsiteY11" fmla="*/ 57898 h 635111"/>
                      <a:gd name="connsiteX12" fmla="*/ 306000 w 464322"/>
                      <a:gd name="connsiteY12" fmla="*/ 134098 h 635111"/>
                      <a:gd name="connsiteX13" fmla="*/ 339337 w 464322"/>
                      <a:gd name="connsiteY13" fmla="*/ 164261 h 635111"/>
                      <a:gd name="connsiteX14" fmla="*/ 377437 w 464322"/>
                      <a:gd name="connsiteY14" fmla="*/ 243636 h 635111"/>
                      <a:gd name="connsiteX15" fmla="*/ 415537 w 464322"/>
                      <a:gd name="connsiteY15" fmla="*/ 338886 h 635111"/>
                      <a:gd name="connsiteX16" fmla="*/ 439350 w 464322"/>
                      <a:gd name="connsiteY16" fmla="*/ 424611 h 635111"/>
                      <a:gd name="connsiteX17" fmla="*/ 448875 w 464322"/>
                      <a:gd name="connsiteY17" fmla="*/ 467473 h 635111"/>
                      <a:gd name="connsiteX18" fmla="*/ 215512 w 464322"/>
                      <a:gd name="connsiteY18" fmla="*/ 624636 h 635111"/>
                      <a:gd name="connsiteX19" fmla="*/ 205987 w 464322"/>
                      <a:gd name="connsiteY19" fmla="*/ 619873 h 635111"/>
                      <a:gd name="connsiteX0" fmla="*/ 148837 w 464322"/>
                      <a:gd name="connsiteY0" fmla="*/ 591298 h 635111"/>
                      <a:gd name="connsiteX1" fmla="*/ 20250 w 464322"/>
                      <a:gd name="connsiteY1" fmla="*/ 546848 h 635111"/>
                      <a:gd name="connsiteX2" fmla="*/ 12312 w 464322"/>
                      <a:gd name="connsiteY2" fmla="*/ 507161 h 635111"/>
                      <a:gd name="connsiteX3" fmla="*/ 2787 w 464322"/>
                      <a:gd name="connsiteY3" fmla="*/ 476998 h 635111"/>
                      <a:gd name="connsiteX4" fmla="*/ 34537 w 464322"/>
                      <a:gd name="connsiteY4" fmla="*/ 392861 h 635111"/>
                      <a:gd name="connsiteX5" fmla="*/ 47237 w 464322"/>
                      <a:gd name="connsiteY5" fmla="*/ 334123 h 635111"/>
                      <a:gd name="connsiteX6" fmla="*/ 26600 w 464322"/>
                      <a:gd name="connsiteY6" fmla="*/ 283323 h 635111"/>
                      <a:gd name="connsiteX7" fmla="*/ 1200 w 464322"/>
                      <a:gd name="connsiteY7" fmla="*/ 218236 h 635111"/>
                      <a:gd name="connsiteX8" fmla="*/ 67875 w 464322"/>
                      <a:gd name="connsiteY8" fmla="*/ 153148 h 635111"/>
                      <a:gd name="connsiteX9" fmla="*/ 186937 w 464322"/>
                      <a:gd name="connsiteY9" fmla="*/ 34086 h 635111"/>
                      <a:gd name="connsiteX10" fmla="*/ 201225 w 464322"/>
                      <a:gd name="connsiteY10" fmla="*/ 748 h 635111"/>
                      <a:gd name="connsiteX11" fmla="*/ 302825 w 464322"/>
                      <a:gd name="connsiteY11" fmla="*/ 57898 h 635111"/>
                      <a:gd name="connsiteX12" fmla="*/ 306000 w 464322"/>
                      <a:gd name="connsiteY12" fmla="*/ 134098 h 635111"/>
                      <a:gd name="connsiteX13" fmla="*/ 339337 w 464322"/>
                      <a:gd name="connsiteY13" fmla="*/ 164261 h 635111"/>
                      <a:gd name="connsiteX14" fmla="*/ 377437 w 464322"/>
                      <a:gd name="connsiteY14" fmla="*/ 243636 h 635111"/>
                      <a:gd name="connsiteX15" fmla="*/ 415537 w 464322"/>
                      <a:gd name="connsiteY15" fmla="*/ 338886 h 635111"/>
                      <a:gd name="connsiteX16" fmla="*/ 439350 w 464322"/>
                      <a:gd name="connsiteY16" fmla="*/ 424611 h 635111"/>
                      <a:gd name="connsiteX17" fmla="*/ 448875 w 464322"/>
                      <a:gd name="connsiteY17" fmla="*/ 467473 h 635111"/>
                      <a:gd name="connsiteX18" fmla="*/ 215512 w 464322"/>
                      <a:gd name="connsiteY18" fmla="*/ 624636 h 635111"/>
                      <a:gd name="connsiteX19" fmla="*/ 205987 w 464322"/>
                      <a:gd name="connsiteY19" fmla="*/ 619873 h 635111"/>
                      <a:gd name="connsiteX0" fmla="*/ 148837 w 464322"/>
                      <a:gd name="connsiteY0" fmla="*/ 572248 h 635111"/>
                      <a:gd name="connsiteX1" fmla="*/ 20250 w 464322"/>
                      <a:gd name="connsiteY1" fmla="*/ 546848 h 635111"/>
                      <a:gd name="connsiteX2" fmla="*/ 12312 w 464322"/>
                      <a:gd name="connsiteY2" fmla="*/ 507161 h 635111"/>
                      <a:gd name="connsiteX3" fmla="*/ 2787 w 464322"/>
                      <a:gd name="connsiteY3" fmla="*/ 476998 h 635111"/>
                      <a:gd name="connsiteX4" fmla="*/ 34537 w 464322"/>
                      <a:gd name="connsiteY4" fmla="*/ 392861 h 635111"/>
                      <a:gd name="connsiteX5" fmla="*/ 47237 w 464322"/>
                      <a:gd name="connsiteY5" fmla="*/ 334123 h 635111"/>
                      <a:gd name="connsiteX6" fmla="*/ 26600 w 464322"/>
                      <a:gd name="connsiteY6" fmla="*/ 283323 h 635111"/>
                      <a:gd name="connsiteX7" fmla="*/ 1200 w 464322"/>
                      <a:gd name="connsiteY7" fmla="*/ 218236 h 635111"/>
                      <a:gd name="connsiteX8" fmla="*/ 67875 w 464322"/>
                      <a:gd name="connsiteY8" fmla="*/ 153148 h 635111"/>
                      <a:gd name="connsiteX9" fmla="*/ 186937 w 464322"/>
                      <a:gd name="connsiteY9" fmla="*/ 34086 h 635111"/>
                      <a:gd name="connsiteX10" fmla="*/ 201225 w 464322"/>
                      <a:gd name="connsiteY10" fmla="*/ 748 h 635111"/>
                      <a:gd name="connsiteX11" fmla="*/ 302825 w 464322"/>
                      <a:gd name="connsiteY11" fmla="*/ 57898 h 635111"/>
                      <a:gd name="connsiteX12" fmla="*/ 306000 w 464322"/>
                      <a:gd name="connsiteY12" fmla="*/ 134098 h 635111"/>
                      <a:gd name="connsiteX13" fmla="*/ 339337 w 464322"/>
                      <a:gd name="connsiteY13" fmla="*/ 164261 h 635111"/>
                      <a:gd name="connsiteX14" fmla="*/ 377437 w 464322"/>
                      <a:gd name="connsiteY14" fmla="*/ 243636 h 635111"/>
                      <a:gd name="connsiteX15" fmla="*/ 415537 w 464322"/>
                      <a:gd name="connsiteY15" fmla="*/ 338886 h 635111"/>
                      <a:gd name="connsiteX16" fmla="*/ 439350 w 464322"/>
                      <a:gd name="connsiteY16" fmla="*/ 424611 h 635111"/>
                      <a:gd name="connsiteX17" fmla="*/ 448875 w 464322"/>
                      <a:gd name="connsiteY17" fmla="*/ 467473 h 635111"/>
                      <a:gd name="connsiteX18" fmla="*/ 215512 w 464322"/>
                      <a:gd name="connsiteY18" fmla="*/ 624636 h 635111"/>
                      <a:gd name="connsiteX19" fmla="*/ 205987 w 464322"/>
                      <a:gd name="connsiteY19" fmla="*/ 619873 h 635111"/>
                      <a:gd name="connsiteX0" fmla="*/ 148837 w 464322"/>
                      <a:gd name="connsiteY0" fmla="*/ 572248 h 630191"/>
                      <a:gd name="connsiteX1" fmla="*/ 20250 w 464322"/>
                      <a:gd name="connsiteY1" fmla="*/ 546848 h 630191"/>
                      <a:gd name="connsiteX2" fmla="*/ 12312 w 464322"/>
                      <a:gd name="connsiteY2" fmla="*/ 507161 h 630191"/>
                      <a:gd name="connsiteX3" fmla="*/ 2787 w 464322"/>
                      <a:gd name="connsiteY3" fmla="*/ 476998 h 630191"/>
                      <a:gd name="connsiteX4" fmla="*/ 34537 w 464322"/>
                      <a:gd name="connsiteY4" fmla="*/ 392861 h 630191"/>
                      <a:gd name="connsiteX5" fmla="*/ 47237 w 464322"/>
                      <a:gd name="connsiteY5" fmla="*/ 334123 h 630191"/>
                      <a:gd name="connsiteX6" fmla="*/ 26600 w 464322"/>
                      <a:gd name="connsiteY6" fmla="*/ 283323 h 630191"/>
                      <a:gd name="connsiteX7" fmla="*/ 1200 w 464322"/>
                      <a:gd name="connsiteY7" fmla="*/ 218236 h 630191"/>
                      <a:gd name="connsiteX8" fmla="*/ 67875 w 464322"/>
                      <a:gd name="connsiteY8" fmla="*/ 153148 h 630191"/>
                      <a:gd name="connsiteX9" fmla="*/ 186937 w 464322"/>
                      <a:gd name="connsiteY9" fmla="*/ 34086 h 630191"/>
                      <a:gd name="connsiteX10" fmla="*/ 201225 w 464322"/>
                      <a:gd name="connsiteY10" fmla="*/ 748 h 630191"/>
                      <a:gd name="connsiteX11" fmla="*/ 302825 w 464322"/>
                      <a:gd name="connsiteY11" fmla="*/ 57898 h 630191"/>
                      <a:gd name="connsiteX12" fmla="*/ 306000 w 464322"/>
                      <a:gd name="connsiteY12" fmla="*/ 134098 h 630191"/>
                      <a:gd name="connsiteX13" fmla="*/ 339337 w 464322"/>
                      <a:gd name="connsiteY13" fmla="*/ 164261 h 630191"/>
                      <a:gd name="connsiteX14" fmla="*/ 377437 w 464322"/>
                      <a:gd name="connsiteY14" fmla="*/ 243636 h 630191"/>
                      <a:gd name="connsiteX15" fmla="*/ 415537 w 464322"/>
                      <a:gd name="connsiteY15" fmla="*/ 338886 h 630191"/>
                      <a:gd name="connsiteX16" fmla="*/ 439350 w 464322"/>
                      <a:gd name="connsiteY16" fmla="*/ 424611 h 630191"/>
                      <a:gd name="connsiteX17" fmla="*/ 448875 w 464322"/>
                      <a:gd name="connsiteY17" fmla="*/ 467473 h 630191"/>
                      <a:gd name="connsiteX18" fmla="*/ 215512 w 464322"/>
                      <a:gd name="connsiteY18" fmla="*/ 624636 h 630191"/>
                      <a:gd name="connsiteX19" fmla="*/ 247262 w 464322"/>
                      <a:gd name="connsiteY19" fmla="*/ 578598 h 630191"/>
                      <a:gd name="connsiteX0" fmla="*/ 148837 w 459654"/>
                      <a:gd name="connsiteY0" fmla="*/ 572248 h 593836"/>
                      <a:gd name="connsiteX1" fmla="*/ 20250 w 459654"/>
                      <a:gd name="connsiteY1" fmla="*/ 546848 h 593836"/>
                      <a:gd name="connsiteX2" fmla="*/ 12312 w 459654"/>
                      <a:gd name="connsiteY2" fmla="*/ 507161 h 593836"/>
                      <a:gd name="connsiteX3" fmla="*/ 2787 w 459654"/>
                      <a:gd name="connsiteY3" fmla="*/ 476998 h 593836"/>
                      <a:gd name="connsiteX4" fmla="*/ 34537 w 459654"/>
                      <a:gd name="connsiteY4" fmla="*/ 392861 h 593836"/>
                      <a:gd name="connsiteX5" fmla="*/ 47237 w 459654"/>
                      <a:gd name="connsiteY5" fmla="*/ 334123 h 593836"/>
                      <a:gd name="connsiteX6" fmla="*/ 26600 w 459654"/>
                      <a:gd name="connsiteY6" fmla="*/ 283323 h 593836"/>
                      <a:gd name="connsiteX7" fmla="*/ 1200 w 459654"/>
                      <a:gd name="connsiteY7" fmla="*/ 218236 h 593836"/>
                      <a:gd name="connsiteX8" fmla="*/ 67875 w 459654"/>
                      <a:gd name="connsiteY8" fmla="*/ 153148 h 593836"/>
                      <a:gd name="connsiteX9" fmla="*/ 186937 w 459654"/>
                      <a:gd name="connsiteY9" fmla="*/ 34086 h 593836"/>
                      <a:gd name="connsiteX10" fmla="*/ 201225 w 459654"/>
                      <a:gd name="connsiteY10" fmla="*/ 748 h 593836"/>
                      <a:gd name="connsiteX11" fmla="*/ 302825 w 459654"/>
                      <a:gd name="connsiteY11" fmla="*/ 57898 h 593836"/>
                      <a:gd name="connsiteX12" fmla="*/ 306000 w 459654"/>
                      <a:gd name="connsiteY12" fmla="*/ 134098 h 593836"/>
                      <a:gd name="connsiteX13" fmla="*/ 339337 w 459654"/>
                      <a:gd name="connsiteY13" fmla="*/ 164261 h 593836"/>
                      <a:gd name="connsiteX14" fmla="*/ 377437 w 459654"/>
                      <a:gd name="connsiteY14" fmla="*/ 243636 h 593836"/>
                      <a:gd name="connsiteX15" fmla="*/ 415537 w 459654"/>
                      <a:gd name="connsiteY15" fmla="*/ 338886 h 593836"/>
                      <a:gd name="connsiteX16" fmla="*/ 439350 w 459654"/>
                      <a:gd name="connsiteY16" fmla="*/ 424611 h 593836"/>
                      <a:gd name="connsiteX17" fmla="*/ 448875 w 459654"/>
                      <a:gd name="connsiteY17" fmla="*/ 467473 h 593836"/>
                      <a:gd name="connsiteX18" fmla="*/ 279012 w 459654"/>
                      <a:gd name="connsiteY18" fmla="*/ 583361 h 593836"/>
                      <a:gd name="connsiteX19" fmla="*/ 247262 w 459654"/>
                      <a:gd name="connsiteY19" fmla="*/ 578598 h 593836"/>
                      <a:gd name="connsiteX0" fmla="*/ 148837 w 459654"/>
                      <a:gd name="connsiteY0" fmla="*/ 572248 h 592588"/>
                      <a:gd name="connsiteX1" fmla="*/ 20250 w 459654"/>
                      <a:gd name="connsiteY1" fmla="*/ 546848 h 592588"/>
                      <a:gd name="connsiteX2" fmla="*/ 12312 w 459654"/>
                      <a:gd name="connsiteY2" fmla="*/ 507161 h 592588"/>
                      <a:gd name="connsiteX3" fmla="*/ 2787 w 459654"/>
                      <a:gd name="connsiteY3" fmla="*/ 476998 h 592588"/>
                      <a:gd name="connsiteX4" fmla="*/ 34537 w 459654"/>
                      <a:gd name="connsiteY4" fmla="*/ 392861 h 592588"/>
                      <a:gd name="connsiteX5" fmla="*/ 47237 w 459654"/>
                      <a:gd name="connsiteY5" fmla="*/ 334123 h 592588"/>
                      <a:gd name="connsiteX6" fmla="*/ 26600 w 459654"/>
                      <a:gd name="connsiteY6" fmla="*/ 283323 h 592588"/>
                      <a:gd name="connsiteX7" fmla="*/ 1200 w 459654"/>
                      <a:gd name="connsiteY7" fmla="*/ 218236 h 592588"/>
                      <a:gd name="connsiteX8" fmla="*/ 67875 w 459654"/>
                      <a:gd name="connsiteY8" fmla="*/ 153148 h 592588"/>
                      <a:gd name="connsiteX9" fmla="*/ 186937 w 459654"/>
                      <a:gd name="connsiteY9" fmla="*/ 34086 h 592588"/>
                      <a:gd name="connsiteX10" fmla="*/ 201225 w 459654"/>
                      <a:gd name="connsiteY10" fmla="*/ 748 h 592588"/>
                      <a:gd name="connsiteX11" fmla="*/ 302825 w 459654"/>
                      <a:gd name="connsiteY11" fmla="*/ 57898 h 592588"/>
                      <a:gd name="connsiteX12" fmla="*/ 306000 w 459654"/>
                      <a:gd name="connsiteY12" fmla="*/ 134098 h 592588"/>
                      <a:gd name="connsiteX13" fmla="*/ 339337 w 459654"/>
                      <a:gd name="connsiteY13" fmla="*/ 164261 h 592588"/>
                      <a:gd name="connsiteX14" fmla="*/ 377437 w 459654"/>
                      <a:gd name="connsiteY14" fmla="*/ 243636 h 592588"/>
                      <a:gd name="connsiteX15" fmla="*/ 415537 w 459654"/>
                      <a:gd name="connsiteY15" fmla="*/ 338886 h 592588"/>
                      <a:gd name="connsiteX16" fmla="*/ 439350 w 459654"/>
                      <a:gd name="connsiteY16" fmla="*/ 424611 h 592588"/>
                      <a:gd name="connsiteX17" fmla="*/ 448875 w 459654"/>
                      <a:gd name="connsiteY17" fmla="*/ 467473 h 592588"/>
                      <a:gd name="connsiteX18" fmla="*/ 279012 w 459654"/>
                      <a:gd name="connsiteY18" fmla="*/ 583361 h 592588"/>
                      <a:gd name="connsiteX19" fmla="*/ 193287 w 459654"/>
                      <a:gd name="connsiteY19" fmla="*/ 572248 h 59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9654" h="592588">
                        <a:moveTo>
                          <a:pt x="148837" y="572248"/>
                        </a:moveTo>
                        <a:cubicBezTo>
                          <a:pt x="95656" y="562326"/>
                          <a:pt x="43004" y="557696"/>
                          <a:pt x="20250" y="546848"/>
                        </a:cubicBezTo>
                        <a:cubicBezTo>
                          <a:pt x="-2504" y="536000"/>
                          <a:pt x="15222" y="518803"/>
                          <a:pt x="12312" y="507161"/>
                        </a:cubicBezTo>
                        <a:cubicBezTo>
                          <a:pt x="9402" y="495519"/>
                          <a:pt x="-917" y="496048"/>
                          <a:pt x="2787" y="476998"/>
                        </a:cubicBezTo>
                        <a:cubicBezTo>
                          <a:pt x="6491" y="457948"/>
                          <a:pt x="27129" y="416674"/>
                          <a:pt x="34537" y="392861"/>
                        </a:cubicBezTo>
                        <a:cubicBezTo>
                          <a:pt x="41945" y="369049"/>
                          <a:pt x="48560" y="352379"/>
                          <a:pt x="47237" y="334123"/>
                        </a:cubicBezTo>
                        <a:cubicBezTo>
                          <a:pt x="45914" y="315867"/>
                          <a:pt x="34273" y="302637"/>
                          <a:pt x="26600" y="283323"/>
                        </a:cubicBezTo>
                        <a:cubicBezTo>
                          <a:pt x="18927" y="264009"/>
                          <a:pt x="-5679" y="239932"/>
                          <a:pt x="1200" y="218236"/>
                        </a:cubicBezTo>
                        <a:cubicBezTo>
                          <a:pt x="8079" y="196540"/>
                          <a:pt x="36919" y="183840"/>
                          <a:pt x="67875" y="153148"/>
                        </a:cubicBezTo>
                        <a:cubicBezTo>
                          <a:pt x="98831" y="122456"/>
                          <a:pt x="164712" y="59486"/>
                          <a:pt x="186937" y="34086"/>
                        </a:cubicBezTo>
                        <a:cubicBezTo>
                          <a:pt x="209162" y="8686"/>
                          <a:pt x="181910" y="-3221"/>
                          <a:pt x="201225" y="748"/>
                        </a:cubicBezTo>
                        <a:cubicBezTo>
                          <a:pt x="220540" y="4717"/>
                          <a:pt x="285363" y="35673"/>
                          <a:pt x="302825" y="57898"/>
                        </a:cubicBezTo>
                        <a:cubicBezTo>
                          <a:pt x="320287" y="80123"/>
                          <a:pt x="299915" y="116371"/>
                          <a:pt x="306000" y="134098"/>
                        </a:cubicBezTo>
                        <a:cubicBezTo>
                          <a:pt x="312085" y="151825"/>
                          <a:pt x="327431" y="146005"/>
                          <a:pt x="339337" y="164261"/>
                        </a:cubicBezTo>
                        <a:cubicBezTo>
                          <a:pt x="351243" y="182517"/>
                          <a:pt x="364737" y="214532"/>
                          <a:pt x="377437" y="243636"/>
                        </a:cubicBezTo>
                        <a:cubicBezTo>
                          <a:pt x="390137" y="272740"/>
                          <a:pt x="405218" y="308724"/>
                          <a:pt x="415537" y="338886"/>
                        </a:cubicBezTo>
                        <a:cubicBezTo>
                          <a:pt x="425856" y="369048"/>
                          <a:pt x="433794" y="403180"/>
                          <a:pt x="439350" y="424611"/>
                        </a:cubicBezTo>
                        <a:cubicBezTo>
                          <a:pt x="444906" y="446042"/>
                          <a:pt x="475598" y="441015"/>
                          <a:pt x="448875" y="467473"/>
                        </a:cubicBezTo>
                        <a:cubicBezTo>
                          <a:pt x="422152" y="493931"/>
                          <a:pt x="279012" y="583361"/>
                          <a:pt x="279012" y="583361"/>
                        </a:cubicBezTo>
                        <a:cubicBezTo>
                          <a:pt x="238531" y="608761"/>
                          <a:pt x="203606" y="573836"/>
                          <a:pt x="193287" y="572248"/>
                        </a:cubicBezTo>
                      </a:path>
                    </a:pathLst>
                  </a:custGeom>
                  <a:solidFill>
                    <a:srgbClr val="F5FF9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77" name="フリーフォーム 76"/>
                  <p:cNvSpPr/>
                  <p:nvPr/>
                </p:nvSpPr>
                <p:spPr>
                  <a:xfrm>
                    <a:off x="7871630" y="2026034"/>
                    <a:ext cx="311003" cy="309688"/>
                  </a:xfrm>
                  <a:custGeom>
                    <a:avLst/>
                    <a:gdLst>
                      <a:gd name="connsiteX0" fmla="*/ 135 w 324075"/>
                      <a:gd name="connsiteY0" fmla="*/ 126268 h 332113"/>
                      <a:gd name="connsiteX1" fmla="*/ 66810 w 324075"/>
                      <a:gd name="connsiteY1" fmla="*/ 45306 h 332113"/>
                      <a:gd name="connsiteX2" fmla="*/ 238260 w 324075"/>
                      <a:gd name="connsiteY2" fmla="*/ 16731 h 332113"/>
                      <a:gd name="connsiteX3" fmla="*/ 266835 w 324075"/>
                      <a:gd name="connsiteY3" fmla="*/ 7206 h 332113"/>
                      <a:gd name="connsiteX4" fmla="*/ 323985 w 324075"/>
                      <a:gd name="connsiteY4" fmla="*/ 126268 h 332113"/>
                      <a:gd name="connsiteX5" fmla="*/ 252548 w 324075"/>
                      <a:gd name="connsiteY5" fmla="*/ 273906 h 332113"/>
                      <a:gd name="connsiteX6" fmla="*/ 147773 w 324075"/>
                      <a:gd name="connsiteY6" fmla="*/ 331056 h 332113"/>
                      <a:gd name="connsiteX7" fmla="*/ 81098 w 324075"/>
                      <a:gd name="connsiteY7" fmla="*/ 231043 h 332113"/>
                      <a:gd name="connsiteX8" fmla="*/ 135 w 324075"/>
                      <a:gd name="connsiteY8" fmla="*/ 126268 h 332113"/>
                      <a:gd name="connsiteX0" fmla="*/ 135 w 324985"/>
                      <a:gd name="connsiteY0" fmla="*/ 126268 h 332113"/>
                      <a:gd name="connsiteX1" fmla="*/ 66810 w 324985"/>
                      <a:gd name="connsiteY1" fmla="*/ 45306 h 332113"/>
                      <a:gd name="connsiteX2" fmla="*/ 238260 w 324985"/>
                      <a:gd name="connsiteY2" fmla="*/ 16731 h 332113"/>
                      <a:gd name="connsiteX3" fmla="*/ 290648 w 324985"/>
                      <a:gd name="connsiteY3" fmla="*/ 7206 h 332113"/>
                      <a:gd name="connsiteX4" fmla="*/ 323985 w 324985"/>
                      <a:gd name="connsiteY4" fmla="*/ 126268 h 332113"/>
                      <a:gd name="connsiteX5" fmla="*/ 252548 w 324985"/>
                      <a:gd name="connsiteY5" fmla="*/ 273906 h 332113"/>
                      <a:gd name="connsiteX6" fmla="*/ 147773 w 324985"/>
                      <a:gd name="connsiteY6" fmla="*/ 331056 h 332113"/>
                      <a:gd name="connsiteX7" fmla="*/ 81098 w 324985"/>
                      <a:gd name="connsiteY7" fmla="*/ 231043 h 332113"/>
                      <a:gd name="connsiteX8" fmla="*/ 135 w 324985"/>
                      <a:gd name="connsiteY8" fmla="*/ 126268 h 332113"/>
                      <a:gd name="connsiteX0" fmla="*/ 135 w 324985"/>
                      <a:gd name="connsiteY0" fmla="*/ 127311 h 333095"/>
                      <a:gd name="connsiteX1" fmla="*/ 66810 w 324985"/>
                      <a:gd name="connsiteY1" fmla="*/ 46349 h 333095"/>
                      <a:gd name="connsiteX2" fmla="*/ 238260 w 324985"/>
                      <a:gd name="connsiteY2" fmla="*/ 17774 h 333095"/>
                      <a:gd name="connsiteX3" fmla="*/ 290648 w 324985"/>
                      <a:gd name="connsiteY3" fmla="*/ 8249 h 333095"/>
                      <a:gd name="connsiteX4" fmla="*/ 323985 w 324985"/>
                      <a:gd name="connsiteY4" fmla="*/ 141598 h 333095"/>
                      <a:gd name="connsiteX5" fmla="*/ 252548 w 324985"/>
                      <a:gd name="connsiteY5" fmla="*/ 274949 h 333095"/>
                      <a:gd name="connsiteX6" fmla="*/ 147773 w 324985"/>
                      <a:gd name="connsiteY6" fmla="*/ 332099 h 333095"/>
                      <a:gd name="connsiteX7" fmla="*/ 81098 w 324985"/>
                      <a:gd name="connsiteY7" fmla="*/ 232086 h 333095"/>
                      <a:gd name="connsiteX8" fmla="*/ 135 w 324985"/>
                      <a:gd name="connsiteY8" fmla="*/ 127311 h 333095"/>
                      <a:gd name="connsiteX0" fmla="*/ 135 w 324985"/>
                      <a:gd name="connsiteY0" fmla="*/ 127311 h 319233"/>
                      <a:gd name="connsiteX1" fmla="*/ 66810 w 324985"/>
                      <a:gd name="connsiteY1" fmla="*/ 46349 h 319233"/>
                      <a:gd name="connsiteX2" fmla="*/ 238260 w 324985"/>
                      <a:gd name="connsiteY2" fmla="*/ 17774 h 319233"/>
                      <a:gd name="connsiteX3" fmla="*/ 290648 w 324985"/>
                      <a:gd name="connsiteY3" fmla="*/ 8249 h 319233"/>
                      <a:gd name="connsiteX4" fmla="*/ 323985 w 324985"/>
                      <a:gd name="connsiteY4" fmla="*/ 141598 h 319233"/>
                      <a:gd name="connsiteX5" fmla="*/ 252548 w 324985"/>
                      <a:gd name="connsiteY5" fmla="*/ 274949 h 319233"/>
                      <a:gd name="connsiteX6" fmla="*/ 109673 w 324985"/>
                      <a:gd name="connsiteY6" fmla="*/ 317812 h 319233"/>
                      <a:gd name="connsiteX7" fmla="*/ 81098 w 324985"/>
                      <a:gd name="connsiteY7" fmla="*/ 232086 h 319233"/>
                      <a:gd name="connsiteX8" fmla="*/ 135 w 324985"/>
                      <a:gd name="connsiteY8" fmla="*/ 127311 h 319233"/>
                      <a:gd name="connsiteX0" fmla="*/ 135 w 343692"/>
                      <a:gd name="connsiteY0" fmla="*/ 126616 h 318616"/>
                      <a:gd name="connsiteX1" fmla="*/ 66810 w 343692"/>
                      <a:gd name="connsiteY1" fmla="*/ 45654 h 318616"/>
                      <a:gd name="connsiteX2" fmla="*/ 238260 w 343692"/>
                      <a:gd name="connsiteY2" fmla="*/ 17079 h 318616"/>
                      <a:gd name="connsiteX3" fmla="*/ 290648 w 343692"/>
                      <a:gd name="connsiteY3" fmla="*/ 7554 h 318616"/>
                      <a:gd name="connsiteX4" fmla="*/ 343035 w 343692"/>
                      <a:gd name="connsiteY4" fmla="*/ 131378 h 318616"/>
                      <a:gd name="connsiteX5" fmla="*/ 252548 w 343692"/>
                      <a:gd name="connsiteY5" fmla="*/ 274254 h 318616"/>
                      <a:gd name="connsiteX6" fmla="*/ 109673 w 343692"/>
                      <a:gd name="connsiteY6" fmla="*/ 317117 h 318616"/>
                      <a:gd name="connsiteX7" fmla="*/ 81098 w 343692"/>
                      <a:gd name="connsiteY7" fmla="*/ 231391 h 318616"/>
                      <a:gd name="connsiteX8" fmla="*/ 135 w 343692"/>
                      <a:gd name="connsiteY8" fmla="*/ 126616 h 318616"/>
                      <a:gd name="connsiteX0" fmla="*/ 725 w 344282"/>
                      <a:gd name="connsiteY0" fmla="*/ 126616 h 318616"/>
                      <a:gd name="connsiteX1" fmla="*/ 67400 w 344282"/>
                      <a:gd name="connsiteY1" fmla="*/ 45654 h 318616"/>
                      <a:gd name="connsiteX2" fmla="*/ 238850 w 344282"/>
                      <a:gd name="connsiteY2" fmla="*/ 17079 h 318616"/>
                      <a:gd name="connsiteX3" fmla="*/ 291238 w 344282"/>
                      <a:gd name="connsiteY3" fmla="*/ 7554 h 318616"/>
                      <a:gd name="connsiteX4" fmla="*/ 343625 w 344282"/>
                      <a:gd name="connsiteY4" fmla="*/ 131378 h 318616"/>
                      <a:gd name="connsiteX5" fmla="*/ 253138 w 344282"/>
                      <a:gd name="connsiteY5" fmla="*/ 274254 h 318616"/>
                      <a:gd name="connsiteX6" fmla="*/ 110263 w 344282"/>
                      <a:gd name="connsiteY6" fmla="*/ 317117 h 318616"/>
                      <a:gd name="connsiteX7" fmla="*/ 103913 w 344282"/>
                      <a:gd name="connsiteY7" fmla="*/ 225041 h 318616"/>
                      <a:gd name="connsiteX8" fmla="*/ 725 w 344282"/>
                      <a:gd name="connsiteY8" fmla="*/ 126616 h 318616"/>
                      <a:gd name="connsiteX0" fmla="*/ 725 w 344282"/>
                      <a:gd name="connsiteY0" fmla="*/ 126616 h 309688"/>
                      <a:gd name="connsiteX1" fmla="*/ 67400 w 344282"/>
                      <a:gd name="connsiteY1" fmla="*/ 45654 h 309688"/>
                      <a:gd name="connsiteX2" fmla="*/ 238850 w 344282"/>
                      <a:gd name="connsiteY2" fmla="*/ 17079 h 309688"/>
                      <a:gd name="connsiteX3" fmla="*/ 291238 w 344282"/>
                      <a:gd name="connsiteY3" fmla="*/ 7554 h 309688"/>
                      <a:gd name="connsiteX4" fmla="*/ 343625 w 344282"/>
                      <a:gd name="connsiteY4" fmla="*/ 131378 h 309688"/>
                      <a:gd name="connsiteX5" fmla="*/ 253138 w 344282"/>
                      <a:gd name="connsiteY5" fmla="*/ 274254 h 309688"/>
                      <a:gd name="connsiteX6" fmla="*/ 135663 w 344282"/>
                      <a:gd name="connsiteY6" fmla="*/ 307592 h 309688"/>
                      <a:gd name="connsiteX7" fmla="*/ 103913 w 344282"/>
                      <a:gd name="connsiteY7" fmla="*/ 225041 h 309688"/>
                      <a:gd name="connsiteX8" fmla="*/ 725 w 344282"/>
                      <a:gd name="connsiteY8" fmla="*/ 126616 h 309688"/>
                      <a:gd name="connsiteX0" fmla="*/ 2371 w 311003"/>
                      <a:gd name="connsiteY0" fmla="*/ 113916 h 309688"/>
                      <a:gd name="connsiteX1" fmla="*/ 34121 w 311003"/>
                      <a:gd name="connsiteY1" fmla="*/ 45654 h 309688"/>
                      <a:gd name="connsiteX2" fmla="*/ 205571 w 311003"/>
                      <a:gd name="connsiteY2" fmla="*/ 17079 h 309688"/>
                      <a:gd name="connsiteX3" fmla="*/ 257959 w 311003"/>
                      <a:gd name="connsiteY3" fmla="*/ 7554 h 309688"/>
                      <a:gd name="connsiteX4" fmla="*/ 310346 w 311003"/>
                      <a:gd name="connsiteY4" fmla="*/ 131378 h 309688"/>
                      <a:gd name="connsiteX5" fmla="*/ 219859 w 311003"/>
                      <a:gd name="connsiteY5" fmla="*/ 274254 h 309688"/>
                      <a:gd name="connsiteX6" fmla="*/ 102384 w 311003"/>
                      <a:gd name="connsiteY6" fmla="*/ 307592 h 309688"/>
                      <a:gd name="connsiteX7" fmla="*/ 70634 w 311003"/>
                      <a:gd name="connsiteY7" fmla="*/ 225041 h 309688"/>
                      <a:gd name="connsiteX8" fmla="*/ 2371 w 311003"/>
                      <a:gd name="connsiteY8" fmla="*/ 113916 h 30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003" h="309688">
                        <a:moveTo>
                          <a:pt x="2371" y="113916"/>
                        </a:moveTo>
                        <a:cubicBezTo>
                          <a:pt x="-3714" y="84018"/>
                          <a:pt x="254" y="61793"/>
                          <a:pt x="34121" y="45654"/>
                        </a:cubicBezTo>
                        <a:cubicBezTo>
                          <a:pt x="67988" y="29515"/>
                          <a:pt x="168265" y="23429"/>
                          <a:pt x="205571" y="17079"/>
                        </a:cubicBezTo>
                        <a:cubicBezTo>
                          <a:pt x="242877" y="10729"/>
                          <a:pt x="240497" y="-11496"/>
                          <a:pt x="257959" y="7554"/>
                        </a:cubicBezTo>
                        <a:cubicBezTo>
                          <a:pt x="275421" y="26604"/>
                          <a:pt x="316696" y="86928"/>
                          <a:pt x="310346" y="131378"/>
                        </a:cubicBezTo>
                        <a:cubicBezTo>
                          <a:pt x="303996" y="175828"/>
                          <a:pt x="254519" y="244885"/>
                          <a:pt x="219859" y="274254"/>
                        </a:cubicBezTo>
                        <a:cubicBezTo>
                          <a:pt x="185199" y="303623"/>
                          <a:pt x="130959" y="314736"/>
                          <a:pt x="102384" y="307592"/>
                        </a:cubicBezTo>
                        <a:cubicBezTo>
                          <a:pt x="73809" y="300448"/>
                          <a:pt x="87303" y="257320"/>
                          <a:pt x="70634" y="225041"/>
                        </a:cubicBezTo>
                        <a:cubicBezTo>
                          <a:pt x="53965" y="192762"/>
                          <a:pt x="8456" y="143814"/>
                          <a:pt x="2371" y="113916"/>
                        </a:cubicBezTo>
                        <a:close/>
                      </a:path>
                    </a:pathLst>
                  </a:cu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78" name="フリーフォーム 77"/>
                  <p:cNvSpPr/>
                  <p:nvPr/>
                </p:nvSpPr>
                <p:spPr>
                  <a:xfrm>
                    <a:off x="7847940" y="1850896"/>
                    <a:ext cx="70021" cy="147912"/>
                  </a:xfrm>
                  <a:custGeom>
                    <a:avLst/>
                    <a:gdLst>
                      <a:gd name="connsiteX0" fmla="*/ 1950 w 57710"/>
                      <a:gd name="connsiteY0" fmla="*/ 157358 h 163364"/>
                      <a:gd name="connsiteX1" fmla="*/ 54337 w 57710"/>
                      <a:gd name="connsiteY1" fmla="*/ 133545 h 163364"/>
                      <a:gd name="connsiteX2" fmla="*/ 49575 w 57710"/>
                      <a:gd name="connsiteY2" fmla="*/ 28770 h 163364"/>
                      <a:gd name="connsiteX3" fmla="*/ 25762 w 57710"/>
                      <a:gd name="connsiteY3" fmla="*/ 195 h 163364"/>
                      <a:gd name="connsiteX4" fmla="*/ 16237 w 57710"/>
                      <a:gd name="connsiteY4" fmla="*/ 38295 h 163364"/>
                      <a:gd name="connsiteX5" fmla="*/ 1950 w 57710"/>
                      <a:gd name="connsiteY5" fmla="*/ 157358 h 163364"/>
                      <a:gd name="connsiteX0" fmla="*/ 7156 w 62916"/>
                      <a:gd name="connsiteY0" fmla="*/ 157358 h 161007"/>
                      <a:gd name="connsiteX1" fmla="*/ 59543 w 62916"/>
                      <a:gd name="connsiteY1" fmla="*/ 133545 h 161007"/>
                      <a:gd name="connsiteX2" fmla="*/ 54781 w 62916"/>
                      <a:gd name="connsiteY2" fmla="*/ 28770 h 161007"/>
                      <a:gd name="connsiteX3" fmla="*/ 30968 w 62916"/>
                      <a:gd name="connsiteY3" fmla="*/ 195 h 161007"/>
                      <a:gd name="connsiteX4" fmla="*/ 7155 w 62916"/>
                      <a:gd name="connsiteY4" fmla="*/ 71632 h 161007"/>
                      <a:gd name="connsiteX5" fmla="*/ 7156 w 62916"/>
                      <a:gd name="connsiteY5" fmla="*/ 157358 h 161007"/>
                      <a:gd name="connsiteX0" fmla="*/ 7156 w 72417"/>
                      <a:gd name="connsiteY0" fmla="*/ 157239 h 160559"/>
                      <a:gd name="connsiteX1" fmla="*/ 59543 w 72417"/>
                      <a:gd name="connsiteY1" fmla="*/ 133426 h 160559"/>
                      <a:gd name="connsiteX2" fmla="*/ 70656 w 72417"/>
                      <a:gd name="connsiteY2" fmla="*/ 44526 h 160559"/>
                      <a:gd name="connsiteX3" fmla="*/ 30968 w 72417"/>
                      <a:gd name="connsiteY3" fmla="*/ 76 h 160559"/>
                      <a:gd name="connsiteX4" fmla="*/ 7155 w 72417"/>
                      <a:gd name="connsiteY4" fmla="*/ 71513 h 160559"/>
                      <a:gd name="connsiteX5" fmla="*/ 7156 w 72417"/>
                      <a:gd name="connsiteY5" fmla="*/ 157239 h 160559"/>
                      <a:gd name="connsiteX0" fmla="*/ 5423 w 70021"/>
                      <a:gd name="connsiteY0" fmla="*/ 144592 h 147912"/>
                      <a:gd name="connsiteX1" fmla="*/ 57810 w 70021"/>
                      <a:gd name="connsiteY1" fmla="*/ 120779 h 147912"/>
                      <a:gd name="connsiteX2" fmla="*/ 68923 w 70021"/>
                      <a:gd name="connsiteY2" fmla="*/ 31879 h 147912"/>
                      <a:gd name="connsiteX3" fmla="*/ 38760 w 70021"/>
                      <a:gd name="connsiteY3" fmla="*/ 129 h 147912"/>
                      <a:gd name="connsiteX4" fmla="*/ 5422 w 70021"/>
                      <a:gd name="connsiteY4" fmla="*/ 58866 h 147912"/>
                      <a:gd name="connsiteX5" fmla="*/ 5423 w 70021"/>
                      <a:gd name="connsiteY5" fmla="*/ 144592 h 14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21" h="147912">
                        <a:moveTo>
                          <a:pt x="5423" y="144592"/>
                        </a:moveTo>
                        <a:cubicBezTo>
                          <a:pt x="14154" y="154911"/>
                          <a:pt x="47227" y="139564"/>
                          <a:pt x="57810" y="120779"/>
                        </a:cubicBezTo>
                        <a:cubicBezTo>
                          <a:pt x="68393" y="101994"/>
                          <a:pt x="72098" y="51987"/>
                          <a:pt x="68923" y="31879"/>
                        </a:cubicBezTo>
                        <a:cubicBezTo>
                          <a:pt x="65748" y="11771"/>
                          <a:pt x="44316" y="-1458"/>
                          <a:pt x="38760" y="129"/>
                        </a:cubicBezTo>
                        <a:cubicBezTo>
                          <a:pt x="33204" y="1716"/>
                          <a:pt x="10978" y="34789"/>
                          <a:pt x="5422" y="58866"/>
                        </a:cubicBezTo>
                        <a:cubicBezTo>
                          <a:pt x="-134" y="82943"/>
                          <a:pt x="-3308" y="134273"/>
                          <a:pt x="5423" y="144592"/>
                        </a:cubicBezTo>
                        <a:close/>
                      </a:path>
                    </a:pathLst>
                  </a:cu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79" name="フリーフォーム 78"/>
                  <p:cNvSpPr/>
                  <p:nvPr/>
                </p:nvSpPr>
                <p:spPr>
                  <a:xfrm>
                    <a:off x="7841267" y="1629895"/>
                    <a:ext cx="116959" cy="134772"/>
                  </a:xfrm>
                  <a:custGeom>
                    <a:avLst/>
                    <a:gdLst>
                      <a:gd name="connsiteX0" fmla="*/ 132 w 116959"/>
                      <a:gd name="connsiteY0" fmla="*/ 16410 h 134772"/>
                      <a:gd name="connsiteX1" fmla="*/ 90620 w 116959"/>
                      <a:gd name="connsiteY1" fmla="*/ 2122 h 134772"/>
                      <a:gd name="connsiteX2" fmla="*/ 109670 w 116959"/>
                      <a:gd name="connsiteY2" fmla="*/ 40222 h 134772"/>
                      <a:gd name="connsiteX3" fmla="*/ 114432 w 116959"/>
                      <a:gd name="connsiteY3" fmla="*/ 130710 h 134772"/>
                      <a:gd name="connsiteX4" fmla="*/ 71570 w 116959"/>
                      <a:gd name="connsiteY4" fmla="*/ 111660 h 134772"/>
                      <a:gd name="connsiteX5" fmla="*/ 132 w 116959"/>
                      <a:gd name="connsiteY5" fmla="*/ 16410 h 13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959" h="134772">
                        <a:moveTo>
                          <a:pt x="132" y="16410"/>
                        </a:moveTo>
                        <a:cubicBezTo>
                          <a:pt x="3307" y="-1846"/>
                          <a:pt x="72364" y="-1847"/>
                          <a:pt x="90620" y="2122"/>
                        </a:cubicBezTo>
                        <a:cubicBezTo>
                          <a:pt x="108876" y="6091"/>
                          <a:pt x="105701" y="18791"/>
                          <a:pt x="109670" y="40222"/>
                        </a:cubicBezTo>
                        <a:cubicBezTo>
                          <a:pt x="113639" y="61653"/>
                          <a:pt x="120782" y="118804"/>
                          <a:pt x="114432" y="130710"/>
                        </a:cubicBezTo>
                        <a:cubicBezTo>
                          <a:pt x="108082" y="142616"/>
                          <a:pt x="91414" y="125947"/>
                          <a:pt x="71570" y="111660"/>
                        </a:cubicBezTo>
                        <a:cubicBezTo>
                          <a:pt x="51726" y="97373"/>
                          <a:pt x="-3043" y="34666"/>
                          <a:pt x="132" y="16410"/>
                        </a:cubicBezTo>
                        <a:close/>
                      </a:path>
                    </a:pathLst>
                  </a:cu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80" name="フリーフォーム 79"/>
                  <p:cNvSpPr/>
                  <p:nvPr/>
                </p:nvSpPr>
                <p:spPr>
                  <a:xfrm>
                    <a:off x="8012357" y="1545862"/>
                    <a:ext cx="166687" cy="109538"/>
                  </a:xfrm>
                  <a:custGeom>
                    <a:avLst/>
                    <a:gdLst>
                      <a:gd name="connsiteX0" fmla="*/ 0 w 166687"/>
                      <a:gd name="connsiteY0" fmla="*/ 80963 h 109538"/>
                      <a:gd name="connsiteX1" fmla="*/ 76200 w 166687"/>
                      <a:gd name="connsiteY1" fmla="*/ 0 h 109538"/>
                      <a:gd name="connsiteX2" fmla="*/ 166687 w 166687"/>
                      <a:gd name="connsiteY2" fmla="*/ 71438 h 109538"/>
                      <a:gd name="connsiteX3" fmla="*/ 119062 w 166687"/>
                      <a:gd name="connsiteY3" fmla="*/ 109538 h 109538"/>
                      <a:gd name="connsiteX4" fmla="*/ 0 w 166687"/>
                      <a:gd name="connsiteY4" fmla="*/ 80963 h 109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87" h="109538">
                        <a:moveTo>
                          <a:pt x="0" y="80963"/>
                        </a:moveTo>
                        <a:lnTo>
                          <a:pt x="76200" y="0"/>
                        </a:lnTo>
                        <a:lnTo>
                          <a:pt x="166687" y="71438"/>
                        </a:lnTo>
                        <a:lnTo>
                          <a:pt x="119062" y="109538"/>
                        </a:lnTo>
                        <a:lnTo>
                          <a:pt x="0" y="80963"/>
                        </a:lnTo>
                        <a:close/>
                      </a:path>
                    </a:pathLst>
                  </a:cu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81" name="フリーフォーム 80"/>
                  <p:cNvSpPr/>
                  <p:nvPr/>
                </p:nvSpPr>
                <p:spPr>
                  <a:xfrm>
                    <a:off x="8681911" y="1820743"/>
                    <a:ext cx="391344" cy="518187"/>
                  </a:xfrm>
                  <a:custGeom>
                    <a:avLst/>
                    <a:gdLst>
                      <a:gd name="connsiteX0" fmla="*/ 190905 w 391622"/>
                      <a:gd name="connsiteY0" fmla="*/ 0 h 543467"/>
                      <a:gd name="connsiteX1" fmla="*/ 271867 w 391622"/>
                      <a:gd name="connsiteY1" fmla="*/ 147637 h 543467"/>
                      <a:gd name="connsiteX2" fmla="*/ 338542 w 391622"/>
                      <a:gd name="connsiteY2" fmla="*/ 242887 h 543467"/>
                      <a:gd name="connsiteX3" fmla="*/ 390930 w 391622"/>
                      <a:gd name="connsiteY3" fmla="*/ 290512 h 543467"/>
                      <a:gd name="connsiteX4" fmla="*/ 300442 w 391622"/>
                      <a:gd name="connsiteY4" fmla="*/ 390525 h 543467"/>
                      <a:gd name="connsiteX5" fmla="*/ 257580 w 391622"/>
                      <a:gd name="connsiteY5" fmla="*/ 500062 h 543467"/>
                      <a:gd name="connsiteX6" fmla="*/ 229005 w 391622"/>
                      <a:gd name="connsiteY6" fmla="*/ 542925 h 543467"/>
                      <a:gd name="connsiteX7" fmla="*/ 167092 w 391622"/>
                      <a:gd name="connsiteY7" fmla="*/ 519112 h 543467"/>
                      <a:gd name="connsiteX8" fmla="*/ 57555 w 391622"/>
                      <a:gd name="connsiteY8" fmla="*/ 447675 h 543467"/>
                      <a:gd name="connsiteX9" fmla="*/ 405 w 391622"/>
                      <a:gd name="connsiteY9" fmla="*/ 366712 h 543467"/>
                      <a:gd name="connsiteX10" fmla="*/ 33742 w 391622"/>
                      <a:gd name="connsiteY10" fmla="*/ 319087 h 543467"/>
                      <a:gd name="connsiteX11" fmla="*/ 67080 w 391622"/>
                      <a:gd name="connsiteY11" fmla="*/ 190500 h 543467"/>
                      <a:gd name="connsiteX12" fmla="*/ 148042 w 391622"/>
                      <a:gd name="connsiteY12" fmla="*/ 147637 h 543467"/>
                      <a:gd name="connsiteX13" fmla="*/ 190905 w 391622"/>
                      <a:gd name="connsiteY13" fmla="*/ 0 h 543467"/>
                      <a:gd name="connsiteX0" fmla="*/ 190905 w 391622"/>
                      <a:gd name="connsiteY0" fmla="*/ 0 h 543467"/>
                      <a:gd name="connsiteX1" fmla="*/ 271867 w 391622"/>
                      <a:gd name="connsiteY1" fmla="*/ 147637 h 543467"/>
                      <a:gd name="connsiteX2" fmla="*/ 338542 w 391622"/>
                      <a:gd name="connsiteY2" fmla="*/ 242887 h 543467"/>
                      <a:gd name="connsiteX3" fmla="*/ 390930 w 391622"/>
                      <a:gd name="connsiteY3" fmla="*/ 290512 h 543467"/>
                      <a:gd name="connsiteX4" fmla="*/ 300442 w 391622"/>
                      <a:gd name="connsiteY4" fmla="*/ 390525 h 543467"/>
                      <a:gd name="connsiteX5" fmla="*/ 257580 w 391622"/>
                      <a:gd name="connsiteY5" fmla="*/ 500062 h 543467"/>
                      <a:gd name="connsiteX6" fmla="*/ 229005 w 391622"/>
                      <a:gd name="connsiteY6" fmla="*/ 542925 h 543467"/>
                      <a:gd name="connsiteX7" fmla="*/ 167092 w 391622"/>
                      <a:gd name="connsiteY7" fmla="*/ 519112 h 543467"/>
                      <a:gd name="connsiteX8" fmla="*/ 57555 w 391622"/>
                      <a:gd name="connsiteY8" fmla="*/ 447675 h 543467"/>
                      <a:gd name="connsiteX9" fmla="*/ 405 w 391622"/>
                      <a:gd name="connsiteY9" fmla="*/ 366712 h 543467"/>
                      <a:gd name="connsiteX10" fmla="*/ 33742 w 391622"/>
                      <a:gd name="connsiteY10" fmla="*/ 319087 h 543467"/>
                      <a:gd name="connsiteX11" fmla="*/ 67080 w 391622"/>
                      <a:gd name="connsiteY11" fmla="*/ 190500 h 543467"/>
                      <a:gd name="connsiteX12" fmla="*/ 125817 w 391622"/>
                      <a:gd name="connsiteY12" fmla="*/ 147637 h 543467"/>
                      <a:gd name="connsiteX13" fmla="*/ 190905 w 391622"/>
                      <a:gd name="connsiteY13" fmla="*/ 0 h 543467"/>
                      <a:gd name="connsiteX0" fmla="*/ 190953 w 391670"/>
                      <a:gd name="connsiteY0" fmla="*/ 0 h 543467"/>
                      <a:gd name="connsiteX1" fmla="*/ 271915 w 391670"/>
                      <a:gd name="connsiteY1" fmla="*/ 147637 h 543467"/>
                      <a:gd name="connsiteX2" fmla="*/ 338590 w 391670"/>
                      <a:gd name="connsiteY2" fmla="*/ 242887 h 543467"/>
                      <a:gd name="connsiteX3" fmla="*/ 390978 w 391670"/>
                      <a:gd name="connsiteY3" fmla="*/ 290512 h 543467"/>
                      <a:gd name="connsiteX4" fmla="*/ 300490 w 391670"/>
                      <a:gd name="connsiteY4" fmla="*/ 390525 h 543467"/>
                      <a:gd name="connsiteX5" fmla="*/ 257628 w 391670"/>
                      <a:gd name="connsiteY5" fmla="*/ 500062 h 543467"/>
                      <a:gd name="connsiteX6" fmla="*/ 229053 w 391670"/>
                      <a:gd name="connsiteY6" fmla="*/ 542925 h 543467"/>
                      <a:gd name="connsiteX7" fmla="*/ 167140 w 391670"/>
                      <a:gd name="connsiteY7" fmla="*/ 519112 h 543467"/>
                      <a:gd name="connsiteX8" fmla="*/ 57603 w 391670"/>
                      <a:gd name="connsiteY8" fmla="*/ 447675 h 543467"/>
                      <a:gd name="connsiteX9" fmla="*/ 453 w 391670"/>
                      <a:gd name="connsiteY9" fmla="*/ 366712 h 543467"/>
                      <a:gd name="connsiteX10" fmla="*/ 33790 w 391670"/>
                      <a:gd name="connsiteY10" fmla="*/ 319087 h 543467"/>
                      <a:gd name="connsiteX11" fmla="*/ 86178 w 391670"/>
                      <a:gd name="connsiteY11" fmla="*/ 212725 h 543467"/>
                      <a:gd name="connsiteX12" fmla="*/ 125865 w 391670"/>
                      <a:gd name="connsiteY12" fmla="*/ 147637 h 543467"/>
                      <a:gd name="connsiteX13" fmla="*/ 190953 w 391670"/>
                      <a:gd name="connsiteY13" fmla="*/ 0 h 543467"/>
                      <a:gd name="connsiteX0" fmla="*/ 190627 w 391344"/>
                      <a:gd name="connsiteY0" fmla="*/ 0 h 543467"/>
                      <a:gd name="connsiteX1" fmla="*/ 271589 w 391344"/>
                      <a:gd name="connsiteY1" fmla="*/ 147637 h 543467"/>
                      <a:gd name="connsiteX2" fmla="*/ 338264 w 391344"/>
                      <a:gd name="connsiteY2" fmla="*/ 242887 h 543467"/>
                      <a:gd name="connsiteX3" fmla="*/ 390652 w 391344"/>
                      <a:gd name="connsiteY3" fmla="*/ 290512 h 543467"/>
                      <a:gd name="connsiteX4" fmla="*/ 300164 w 391344"/>
                      <a:gd name="connsiteY4" fmla="*/ 390525 h 543467"/>
                      <a:gd name="connsiteX5" fmla="*/ 257302 w 391344"/>
                      <a:gd name="connsiteY5" fmla="*/ 500062 h 543467"/>
                      <a:gd name="connsiteX6" fmla="*/ 228727 w 391344"/>
                      <a:gd name="connsiteY6" fmla="*/ 542925 h 543467"/>
                      <a:gd name="connsiteX7" fmla="*/ 166814 w 391344"/>
                      <a:gd name="connsiteY7" fmla="*/ 519112 h 543467"/>
                      <a:gd name="connsiteX8" fmla="*/ 57277 w 391344"/>
                      <a:gd name="connsiteY8" fmla="*/ 447675 h 543467"/>
                      <a:gd name="connsiteX9" fmla="*/ 127 w 391344"/>
                      <a:gd name="connsiteY9" fmla="*/ 366712 h 543467"/>
                      <a:gd name="connsiteX10" fmla="*/ 71564 w 391344"/>
                      <a:gd name="connsiteY10" fmla="*/ 306387 h 543467"/>
                      <a:gd name="connsiteX11" fmla="*/ 85852 w 391344"/>
                      <a:gd name="connsiteY11" fmla="*/ 212725 h 543467"/>
                      <a:gd name="connsiteX12" fmla="*/ 125539 w 391344"/>
                      <a:gd name="connsiteY12" fmla="*/ 147637 h 543467"/>
                      <a:gd name="connsiteX13" fmla="*/ 190627 w 391344"/>
                      <a:gd name="connsiteY13" fmla="*/ 0 h 543467"/>
                      <a:gd name="connsiteX0" fmla="*/ 190627 w 391344"/>
                      <a:gd name="connsiteY0" fmla="*/ 0 h 543467"/>
                      <a:gd name="connsiteX1" fmla="*/ 271589 w 391344"/>
                      <a:gd name="connsiteY1" fmla="*/ 147637 h 543467"/>
                      <a:gd name="connsiteX2" fmla="*/ 338264 w 391344"/>
                      <a:gd name="connsiteY2" fmla="*/ 242887 h 543467"/>
                      <a:gd name="connsiteX3" fmla="*/ 390652 w 391344"/>
                      <a:gd name="connsiteY3" fmla="*/ 290512 h 543467"/>
                      <a:gd name="connsiteX4" fmla="*/ 300164 w 391344"/>
                      <a:gd name="connsiteY4" fmla="*/ 390525 h 543467"/>
                      <a:gd name="connsiteX5" fmla="*/ 257302 w 391344"/>
                      <a:gd name="connsiteY5" fmla="*/ 500062 h 543467"/>
                      <a:gd name="connsiteX6" fmla="*/ 228727 w 391344"/>
                      <a:gd name="connsiteY6" fmla="*/ 542925 h 543467"/>
                      <a:gd name="connsiteX7" fmla="*/ 166814 w 391344"/>
                      <a:gd name="connsiteY7" fmla="*/ 519112 h 543467"/>
                      <a:gd name="connsiteX8" fmla="*/ 57277 w 391344"/>
                      <a:gd name="connsiteY8" fmla="*/ 447675 h 543467"/>
                      <a:gd name="connsiteX9" fmla="*/ 127 w 391344"/>
                      <a:gd name="connsiteY9" fmla="*/ 347662 h 543467"/>
                      <a:gd name="connsiteX10" fmla="*/ 71564 w 391344"/>
                      <a:gd name="connsiteY10" fmla="*/ 306387 h 543467"/>
                      <a:gd name="connsiteX11" fmla="*/ 85852 w 391344"/>
                      <a:gd name="connsiteY11" fmla="*/ 212725 h 543467"/>
                      <a:gd name="connsiteX12" fmla="*/ 125539 w 391344"/>
                      <a:gd name="connsiteY12" fmla="*/ 147637 h 543467"/>
                      <a:gd name="connsiteX13" fmla="*/ 190627 w 391344"/>
                      <a:gd name="connsiteY13" fmla="*/ 0 h 543467"/>
                      <a:gd name="connsiteX0" fmla="*/ 190627 w 391344"/>
                      <a:gd name="connsiteY0" fmla="*/ 0 h 543467"/>
                      <a:gd name="connsiteX1" fmla="*/ 271589 w 391344"/>
                      <a:gd name="connsiteY1" fmla="*/ 147637 h 543467"/>
                      <a:gd name="connsiteX2" fmla="*/ 338264 w 391344"/>
                      <a:gd name="connsiteY2" fmla="*/ 242887 h 543467"/>
                      <a:gd name="connsiteX3" fmla="*/ 390652 w 391344"/>
                      <a:gd name="connsiteY3" fmla="*/ 290512 h 543467"/>
                      <a:gd name="connsiteX4" fmla="*/ 300164 w 391344"/>
                      <a:gd name="connsiteY4" fmla="*/ 390525 h 543467"/>
                      <a:gd name="connsiteX5" fmla="*/ 257302 w 391344"/>
                      <a:gd name="connsiteY5" fmla="*/ 500062 h 543467"/>
                      <a:gd name="connsiteX6" fmla="*/ 228727 w 391344"/>
                      <a:gd name="connsiteY6" fmla="*/ 542925 h 543467"/>
                      <a:gd name="connsiteX7" fmla="*/ 166814 w 391344"/>
                      <a:gd name="connsiteY7" fmla="*/ 519112 h 543467"/>
                      <a:gd name="connsiteX8" fmla="*/ 57277 w 391344"/>
                      <a:gd name="connsiteY8" fmla="*/ 447675 h 543467"/>
                      <a:gd name="connsiteX9" fmla="*/ 127 w 391344"/>
                      <a:gd name="connsiteY9" fmla="*/ 347662 h 543467"/>
                      <a:gd name="connsiteX10" fmla="*/ 71564 w 391344"/>
                      <a:gd name="connsiteY10" fmla="*/ 306387 h 543467"/>
                      <a:gd name="connsiteX11" fmla="*/ 95377 w 391344"/>
                      <a:gd name="connsiteY11" fmla="*/ 241300 h 543467"/>
                      <a:gd name="connsiteX12" fmla="*/ 125539 w 391344"/>
                      <a:gd name="connsiteY12" fmla="*/ 147637 h 543467"/>
                      <a:gd name="connsiteX13" fmla="*/ 190627 w 391344"/>
                      <a:gd name="connsiteY13" fmla="*/ 0 h 543467"/>
                      <a:gd name="connsiteX0" fmla="*/ 190627 w 391344"/>
                      <a:gd name="connsiteY0" fmla="*/ 0 h 543467"/>
                      <a:gd name="connsiteX1" fmla="*/ 271589 w 391344"/>
                      <a:gd name="connsiteY1" fmla="*/ 147637 h 543467"/>
                      <a:gd name="connsiteX2" fmla="*/ 338264 w 391344"/>
                      <a:gd name="connsiteY2" fmla="*/ 242887 h 543467"/>
                      <a:gd name="connsiteX3" fmla="*/ 390652 w 391344"/>
                      <a:gd name="connsiteY3" fmla="*/ 290512 h 543467"/>
                      <a:gd name="connsiteX4" fmla="*/ 300164 w 391344"/>
                      <a:gd name="connsiteY4" fmla="*/ 390525 h 543467"/>
                      <a:gd name="connsiteX5" fmla="*/ 257302 w 391344"/>
                      <a:gd name="connsiteY5" fmla="*/ 500062 h 543467"/>
                      <a:gd name="connsiteX6" fmla="*/ 228727 w 391344"/>
                      <a:gd name="connsiteY6" fmla="*/ 542925 h 543467"/>
                      <a:gd name="connsiteX7" fmla="*/ 166814 w 391344"/>
                      <a:gd name="connsiteY7" fmla="*/ 519112 h 543467"/>
                      <a:gd name="connsiteX8" fmla="*/ 57277 w 391344"/>
                      <a:gd name="connsiteY8" fmla="*/ 447675 h 543467"/>
                      <a:gd name="connsiteX9" fmla="*/ 127 w 391344"/>
                      <a:gd name="connsiteY9" fmla="*/ 347662 h 543467"/>
                      <a:gd name="connsiteX10" fmla="*/ 71564 w 391344"/>
                      <a:gd name="connsiteY10" fmla="*/ 306387 h 543467"/>
                      <a:gd name="connsiteX11" fmla="*/ 95377 w 391344"/>
                      <a:gd name="connsiteY11" fmla="*/ 241300 h 543467"/>
                      <a:gd name="connsiteX12" fmla="*/ 125539 w 391344"/>
                      <a:gd name="connsiteY12" fmla="*/ 147637 h 543467"/>
                      <a:gd name="connsiteX13" fmla="*/ 190627 w 391344"/>
                      <a:gd name="connsiteY13" fmla="*/ 0 h 543467"/>
                      <a:gd name="connsiteX0" fmla="*/ 190627 w 391344"/>
                      <a:gd name="connsiteY0" fmla="*/ 0 h 543467"/>
                      <a:gd name="connsiteX1" fmla="*/ 271589 w 391344"/>
                      <a:gd name="connsiteY1" fmla="*/ 147637 h 543467"/>
                      <a:gd name="connsiteX2" fmla="*/ 338264 w 391344"/>
                      <a:gd name="connsiteY2" fmla="*/ 242887 h 543467"/>
                      <a:gd name="connsiteX3" fmla="*/ 390652 w 391344"/>
                      <a:gd name="connsiteY3" fmla="*/ 290512 h 543467"/>
                      <a:gd name="connsiteX4" fmla="*/ 300164 w 391344"/>
                      <a:gd name="connsiteY4" fmla="*/ 390525 h 543467"/>
                      <a:gd name="connsiteX5" fmla="*/ 257302 w 391344"/>
                      <a:gd name="connsiteY5" fmla="*/ 500062 h 543467"/>
                      <a:gd name="connsiteX6" fmla="*/ 228727 w 391344"/>
                      <a:gd name="connsiteY6" fmla="*/ 542925 h 543467"/>
                      <a:gd name="connsiteX7" fmla="*/ 166814 w 391344"/>
                      <a:gd name="connsiteY7" fmla="*/ 519112 h 543467"/>
                      <a:gd name="connsiteX8" fmla="*/ 57277 w 391344"/>
                      <a:gd name="connsiteY8" fmla="*/ 447675 h 543467"/>
                      <a:gd name="connsiteX9" fmla="*/ 127 w 391344"/>
                      <a:gd name="connsiteY9" fmla="*/ 347662 h 543467"/>
                      <a:gd name="connsiteX10" fmla="*/ 71564 w 391344"/>
                      <a:gd name="connsiteY10" fmla="*/ 306387 h 543467"/>
                      <a:gd name="connsiteX11" fmla="*/ 95377 w 391344"/>
                      <a:gd name="connsiteY11" fmla="*/ 241300 h 543467"/>
                      <a:gd name="connsiteX12" fmla="*/ 95284 w 391344"/>
                      <a:gd name="connsiteY12" fmla="*/ 188844 h 543467"/>
                      <a:gd name="connsiteX13" fmla="*/ 125539 w 391344"/>
                      <a:gd name="connsiteY13" fmla="*/ 147637 h 543467"/>
                      <a:gd name="connsiteX14" fmla="*/ 190627 w 391344"/>
                      <a:gd name="connsiteY14" fmla="*/ 0 h 543467"/>
                      <a:gd name="connsiteX0" fmla="*/ 228727 w 391344"/>
                      <a:gd name="connsiteY0" fmla="*/ 0 h 518067"/>
                      <a:gd name="connsiteX1" fmla="*/ 271589 w 391344"/>
                      <a:gd name="connsiteY1" fmla="*/ 122237 h 518067"/>
                      <a:gd name="connsiteX2" fmla="*/ 338264 w 391344"/>
                      <a:gd name="connsiteY2" fmla="*/ 217487 h 518067"/>
                      <a:gd name="connsiteX3" fmla="*/ 390652 w 391344"/>
                      <a:gd name="connsiteY3" fmla="*/ 265112 h 518067"/>
                      <a:gd name="connsiteX4" fmla="*/ 300164 w 391344"/>
                      <a:gd name="connsiteY4" fmla="*/ 365125 h 518067"/>
                      <a:gd name="connsiteX5" fmla="*/ 257302 w 391344"/>
                      <a:gd name="connsiteY5" fmla="*/ 474662 h 518067"/>
                      <a:gd name="connsiteX6" fmla="*/ 228727 w 391344"/>
                      <a:gd name="connsiteY6" fmla="*/ 517525 h 518067"/>
                      <a:gd name="connsiteX7" fmla="*/ 166814 w 391344"/>
                      <a:gd name="connsiteY7" fmla="*/ 493712 h 518067"/>
                      <a:gd name="connsiteX8" fmla="*/ 57277 w 391344"/>
                      <a:gd name="connsiteY8" fmla="*/ 422275 h 518067"/>
                      <a:gd name="connsiteX9" fmla="*/ 127 w 391344"/>
                      <a:gd name="connsiteY9" fmla="*/ 322262 h 518067"/>
                      <a:gd name="connsiteX10" fmla="*/ 71564 w 391344"/>
                      <a:gd name="connsiteY10" fmla="*/ 280987 h 518067"/>
                      <a:gd name="connsiteX11" fmla="*/ 95377 w 391344"/>
                      <a:gd name="connsiteY11" fmla="*/ 215900 h 518067"/>
                      <a:gd name="connsiteX12" fmla="*/ 95284 w 391344"/>
                      <a:gd name="connsiteY12" fmla="*/ 163444 h 518067"/>
                      <a:gd name="connsiteX13" fmla="*/ 125539 w 391344"/>
                      <a:gd name="connsiteY13" fmla="*/ 122237 h 518067"/>
                      <a:gd name="connsiteX14" fmla="*/ 228727 w 391344"/>
                      <a:gd name="connsiteY14" fmla="*/ 0 h 518067"/>
                      <a:gd name="connsiteX0" fmla="*/ 228727 w 391344"/>
                      <a:gd name="connsiteY0" fmla="*/ 120 h 518187"/>
                      <a:gd name="connsiteX1" fmla="*/ 271589 w 391344"/>
                      <a:gd name="connsiteY1" fmla="*/ 122357 h 518187"/>
                      <a:gd name="connsiteX2" fmla="*/ 338264 w 391344"/>
                      <a:gd name="connsiteY2" fmla="*/ 217607 h 518187"/>
                      <a:gd name="connsiteX3" fmla="*/ 390652 w 391344"/>
                      <a:gd name="connsiteY3" fmla="*/ 265232 h 518187"/>
                      <a:gd name="connsiteX4" fmla="*/ 300164 w 391344"/>
                      <a:gd name="connsiteY4" fmla="*/ 365245 h 518187"/>
                      <a:gd name="connsiteX5" fmla="*/ 257302 w 391344"/>
                      <a:gd name="connsiteY5" fmla="*/ 474782 h 518187"/>
                      <a:gd name="connsiteX6" fmla="*/ 228727 w 391344"/>
                      <a:gd name="connsiteY6" fmla="*/ 517645 h 518187"/>
                      <a:gd name="connsiteX7" fmla="*/ 166814 w 391344"/>
                      <a:gd name="connsiteY7" fmla="*/ 493832 h 518187"/>
                      <a:gd name="connsiteX8" fmla="*/ 57277 w 391344"/>
                      <a:gd name="connsiteY8" fmla="*/ 422395 h 518187"/>
                      <a:gd name="connsiteX9" fmla="*/ 127 w 391344"/>
                      <a:gd name="connsiteY9" fmla="*/ 322382 h 518187"/>
                      <a:gd name="connsiteX10" fmla="*/ 71564 w 391344"/>
                      <a:gd name="connsiteY10" fmla="*/ 281107 h 518187"/>
                      <a:gd name="connsiteX11" fmla="*/ 95377 w 391344"/>
                      <a:gd name="connsiteY11" fmla="*/ 216020 h 518187"/>
                      <a:gd name="connsiteX12" fmla="*/ 95284 w 391344"/>
                      <a:gd name="connsiteY12" fmla="*/ 163564 h 518187"/>
                      <a:gd name="connsiteX13" fmla="*/ 125539 w 391344"/>
                      <a:gd name="connsiteY13" fmla="*/ 122357 h 518187"/>
                      <a:gd name="connsiteX14" fmla="*/ 177834 w 391344"/>
                      <a:gd name="connsiteY14" fmla="*/ 100064 h 518187"/>
                      <a:gd name="connsiteX15" fmla="*/ 228727 w 391344"/>
                      <a:gd name="connsiteY15" fmla="*/ 120 h 51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1344" h="518187">
                        <a:moveTo>
                          <a:pt x="228727" y="120"/>
                        </a:moveTo>
                        <a:cubicBezTo>
                          <a:pt x="244353" y="3835"/>
                          <a:pt x="253333" y="86109"/>
                          <a:pt x="271589" y="122357"/>
                        </a:cubicBezTo>
                        <a:cubicBezTo>
                          <a:pt x="289845" y="158605"/>
                          <a:pt x="318420" y="193794"/>
                          <a:pt x="338264" y="217607"/>
                        </a:cubicBezTo>
                        <a:cubicBezTo>
                          <a:pt x="358108" y="241420"/>
                          <a:pt x="397002" y="240626"/>
                          <a:pt x="390652" y="265232"/>
                        </a:cubicBezTo>
                        <a:cubicBezTo>
                          <a:pt x="384302" y="289838"/>
                          <a:pt x="322389" y="330320"/>
                          <a:pt x="300164" y="365245"/>
                        </a:cubicBezTo>
                        <a:cubicBezTo>
                          <a:pt x="277939" y="400170"/>
                          <a:pt x="269208" y="449382"/>
                          <a:pt x="257302" y="474782"/>
                        </a:cubicBezTo>
                        <a:cubicBezTo>
                          <a:pt x="245396" y="500182"/>
                          <a:pt x="243808" y="514470"/>
                          <a:pt x="228727" y="517645"/>
                        </a:cubicBezTo>
                        <a:cubicBezTo>
                          <a:pt x="213646" y="520820"/>
                          <a:pt x="195389" y="509707"/>
                          <a:pt x="166814" y="493832"/>
                        </a:cubicBezTo>
                        <a:cubicBezTo>
                          <a:pt x="138239" y="477957"/>
                          <a:pt x="85058" y="450970"/>
                          <a:pt x="57277" y="422395"/>
                        </a:cubicBezTo>
                        <a:cubicBezTo>
                          <a:pt x="29496" y="393820"/>
                          <a:pt x="-2254" y="345930"/>
                          <a:pt x="127" y="322382"/>
                        </a:cubicBezTo>
                        <a:cubicBezTo>
                          <a:pt x="2508" y="298834"/>
                          <a:pt x="55689" y="298834"/>
                          <a:pt x="71564" y="281107"/>
                        </a:cubicBezTo>
                        <a:cubicBezTo>
                          <a:pt x="87439" y="263380"/>
                          <a:pt x="89307" y="235081"/>
                          <a:pt x="95377" y="216020"/>
                        </a:cubicBezTo>
                        <a:cubicBezTo>
                          <a:pt x="101447" y="196959"/>
                          <a:pt x="90257" y="179174"/>
                          <a:pt x="95284" y="163564"/>
                        </a:cubicBezTo>
                        <a:cubicBezTo>
                          <a:pt x="100311" y="147954"/>
                          <a:pt x="111781" y="132940"/>
                          <a:pt x="125539" y="122357"/>
                        </a:cubicBezTo>
                        <a:cubicBezTo>
                          <a:pt x="139297" y="111774"/>
                          <a:pt x="160636" y="120437"/>
                          <a:pt x="177834" y="100064"/>
                        </a:cubicBezTo>
                        <a:cubicBezTo>
                          <a:pt x="195032" y="79691"/>
                          <a:pt x="213101" y="-3595"/>
                          <a:pt x="228727" y="120"/>
                        </a:cubicBezTo>
                        <a:close/>
                      </a:path>
                    </a:pathLst>
                  </a:custGeom>
                  <a:solidFill>
                    <a:srgbClr val="ED7D3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82" name="フリーフォーム 81"/>
                  <p:cNvSpPr/>
                  <p:nvPr/>
                </p:nvSpPr>
                <p:spPr>
                  <a:xfrm>
                    <a:off x="8461963" y="2152633"/>
                    <a:ext cx="380634" cy="512385"/>
                  </a:xfrm>
                  <a:custGeom>
                    <a:avLst/>
                    <a:gdLst>
                      <a:gd name="connsiteX0" fmla="*/ 257734 w 418911"/>
                      <a:gd name="connsiteY0" fmla="*/ 16 h 537882"/>
                      <a:gd name="connsiteX1" fmla="*/ 200584 w 418911"/>
                      <a:gd name="connsiteY1" fmla="*/ 57166 h 537882"/>
                      <a:gd name="connsiteX2" fmla="*/ 110096 w 418911"/>
                      <a:gd name="connsiteY2" fmla="*/ 180991 h 537882"/>
                      <a:gd name="connsiteX3" fmla="*/ 559 w 418911"/>
                      <a:gd name="connsiteY3" fmla="*/ 285766 h 537882"/>
                      <a:gd name="connsiteX4" fmla="*/ 67234 w 418911"/>
                      <a:gd name="connsiteY4" fmla="*/ 376254 h 537882"/>
                      <a:gd name="connsiteX5" fmla="*/ 62471 w 418911"/>
                      <a:gd name="connsiteY5" fmla="*/ 533416 h 537882"/>
                      <a:gd name="connsiteX6" fmla="*/ 219634 w 418911"/>
                      <a:gd name="connsiteY6" fmla="*/ 495316 h 537882"/>
                      <a:gd name="connsiteX7" fmla="*/ 338696 w 418911"/>
                      <a:gd name="connsiteY7" fmla="*/ 500079 h 537882"/>
                      <a:gd name="connsiteX8" fmla="*/ 367271 w 418911"/>
                      <a:gd name="connsiteY8" fmla="*/ 500079 h 537882"/>
                      <a:gd name="connsiteX9" fmla="*/ 405371 w 418911"/>
                      <a:gd name="connsiteY9" fmla="*/ 233379 h 537882"/>
                      <a:gd name="connsiteX10" fmla="*/ 414896 w 418911"/>
                      <a:gd name="connsiteY10" fmla="*/ 166704 h 537882"/>
                      <a:gd name="connsiteX11" fmla="*/ 343459 w 418911"/>
                      <a:gd name="connsiteY11" fmla="*/ 119079 h 537882"/>
                      <a:gd name="connsiteX12" fmla="*/ 286309 w 418911"/>
                      <a:gd name="connsiteY12" fmla="*/ 61929 h 537882"/>
                      <a:gd name="connsiteX13" fmla="*/ 257734 w 418911"/>
                      <a:gd name="connsiteY13" fmla="*/ 16 h 537882"/>
                      <a:gd name="connsiteX0" fmla="*/ 220119 w 381296"/>
                      <a:gd name="connsiteY0" fmla="*/ 16 h 537882"/>
                      <a:gd name="connsiteX1" fmla="*/ 162969 w 381296"/>
                      <a:gd name="connsiteY1" fmla="*/ 57166 h 537882"/>
                      <a:gd name="connsiteX2" fmla="*/ 72481 w 381296"/>
                      <a:gd name="connsiteY2" fmla="*/ 180991 h 537882"/>
                      <a:gd name="connsiteX3" fmla="*/ 1044 w 381296"/>
                      <a:gd name="connsiteY3" fmla="*/ 244491 h 537882"/>
                      <a:gd name="connsiteX4" fmla="*/ 29619 w 381296"/>
                      <a:gd name="connsiteY4" fmla="*/ 376254 h 537882"/>
                      <a:gd name="connsiteX5" fmla="*/ 24856 w 381296"/>
                      <a:gd name="connsiteY5" fmla="*/ 533416 h 537882"/>
                      <a:gd name="connsiteX6" fmla="*/ 182019 w 381296"/>
                      <a:gd name="connsiteY6" fmla="*/ 495316 h 537882"/>
                      <a:gd name="connsiteX7" fmla="*/ 301081 w 381296"/>
                      <a:gd name="connsiteY7" fmla="*/ 500079 h 537882"/>
                      <a:gd name="connsiteX8" fmla="*/ 329656 w 381296"/>
                      <a:gd name="connsiteY8" fmla="*/ 500079 h 537882"/>
                      <a:gd name="connsiteX9" fmla="*/ 367756 w 381296"/>
                      <a:gd name="connsiteY9" fmla="*/ 233379 h 537882"/>
                      <a:gd name="connsiteX10" fmla="*/ 377281 w 381296"/>
                      <a:gd name="connsiteY10" fmla="*/ 166704 h 537882"/>
                      <a:gd name="connsiteX11" fmla="*/ 305844 w 381296"/>
                      <a:gd name="connsiteY11" fmla="*/ 119079 h 537882"/>
                      <a:gd name="connsiteX12" fmla="*/ 248694 w 381296"/>
                      <a:gd name="connsiteY12" fmla="*/ 61929 h 537882"/>
                      <a:gd name="connsiteX13" fmla="*/ 220119 w 381296"/>
                      <a:gd name="connsiteY13" fmla="*/ 16 h 537882"/>
                      <a:gd name="connsiteX0" fmla="*/ 220064 w 381241"/>
                      <a:gd name="connsiteY0" fmla="*/ 16 h 520012"/>
                      <a:gd name="connsiteX1" fmla="*/ 162914 w 381241"/>
                      <a:gd name="connsiteY1" fmla="*/ 57166 h 520012"/>
                      <a:gd name="connsiteX2" fmla="*/ 72426 w 381241"/>
                      <a:gd name="connsiteY2" fmla="*/ 180991 h 520012"/>
                      <a:gd name="connsiteX3" fmla="*/ 989 w 381241"/>
                      <a:gd name="connsiteY3" fmla="*/ 244491 h 520012"/>
                      <a:gd name="connsiteX4" fmla="*/ 29564 w 381241"/>
                      <a:gd name="connsiteY4" fmla="*/ 376254 h 520012"/>
                      <a:gd name="connsiteX5" fmla="*/ 12101 w 381241"/>
                      <a:gd name="connsiteY5" fmla="*/ 501666 h 520012"/>
                      <a:gd name="connsiteX6" fmla="*/ 181964 w 381241"/>
                      <a:gd name="connsiteY6" fmla="*/ 495316 h 520012"/>
                      <a:gd name="connsiteX7" fmla="*/ 301026 w 381241"/>
                      <a:gd name="connsiteY7" fmla="*/ 500079 h 520012"/>
                      <a:gd name="connsiteX8" fmla="*/ 329601 w 381241"/>
                      <a:gd name="connsiteY8" fmla="*/ 500079 h 520012"/>
                      <a:gd name="connsiteX9" fmla="*/ 367701 w 381241"/>
                      <a:gd name="connsiteY9" fmla="*/ 233379 h 520012"/>
                      <a:gd name="connsiteX10" fmla="*/ 377226 w 381241"/>
                      <a:gd name="connsiteY10" fmla="*/ 166704 h 520012"/>
                      <a:gd name="connsiteX11" fmla="*/ 305789 w 381241"/>
                      <a:gd name="connsiteY11" fmla="*/ 119079 h 520012"/>
                      <a:gd name="connsiteX12" fmla="*/ 248639 w 381241"/>
                      <a:gd name="connsiteY12" fmla="*/ 61929 h 520012"/>
                      <a:gd name="connsiteX13" fmla="*/ 220064 w 381241"/>
                      <a:gd name="connsiteY13" fmla="*/ 16 h 520012"/>
                      <a:gd name="connsiteX0" fmla="*/ 220064 w 381241"/>
                      <a:gd name="connsiteY0" fmla="*/ 16 h 520012"/>
                      <a:gd name="connsiteX1" fmla="*/ 162914 w 381241"/>
                      <a:gd name="connsiteY1" fmla="*/ 57166 h 520012"/>
                      <a:gd name="connsiteX2" fmla="*/ 72426 w 381241"/>
                      <a:gd name="connsiteY2" fmla="*/ 180991 h 520012"/>
                      <a:gd name="connsiteX3" fmla="*/ 989 w 381241"/>
                      <a:gd name="connsiteY3" fmla="*/ 244491 h 520012"/>
                      <a:gd name="connsiteX4" fmla="*/ 29564 w 381241"/>
                      <a:gd name="connsiteY4" fmla="*/ 376254 h 520012"/>
                      <a:gd name="connsiteX5" fmla="*/ 12101 w 381241"/>
                      <a:gd name="connsiteY5" fmla="*/ 501666 h 520012"/>
                      <a:gd name="connsiteX6" fmla="*/ 181964 w 381241"/>
                      <a:gd name="connsiteY6" fmla="*/ 495316 h 520012"/>
                      <a:gd name="connsiteX7" fmla="*/ 301026 w 381241"/>
                      <a:gd name="connsiteY7" fmla="*/ 500079 h 520012"/>
                      <a:gd name="connsiteX8" fmla="*/ 329601 w 381241"/>
                      <a:gd name="connsiteY8" fmla="*/ 500079 h 520012"/>
                      <a:gd name="connsiteX9" fmla="*/ 367701 w 381241"/>
                      <a:gd name="connsiteY9" fmla="*/ 233379 h 520012"/>
                      <a:gd name="connsiteX10" fmla="*/ 377226 w 381241"/>
                      <a:gd name="connsiteY10" fmla="*/ 166704 h 520012"/>
                      <a:gd name="connsiteX11" fmla="*/ 305789 w 381241"/>
                      <a:gd name="connsiteY11" fmla="*/ 119079 h 520012"/>
                      <a:gd name="connsiteX12" fmla="*/ 248639 w 381241"/>
                      <a:gd name="connsiteY12" fmla="*/ 61929 h 520012"/>
                      <a:gd name="connsiteX13" fmla="*/ 220064 w 381241"/>
                      <a:gd name="connsiteY13" fmla="*/ 16 h 520012"/>
                      <a:gd name="connsiteX0" fmla="*/ 220064 w 381241"/>
                      <a:gd name="connsiteY0" fmla="*/ 16 h 520872"/>
                      <a:gd name="connsiteX1" fmla="*/ 162914 w 381241"/>
                      <a:gd name="connsiteY1" fmla="*/ 57166 h 520872"/>
                      <a:gd name="connsiteX2" fmla="*/ 72426 w 381241"/>
                      <a:gd name="connsiteY2" fmla="*/ 180991 h 520872"/>
                      <a:gd name="connsiteX3" fmla="*/ 989 w 381241"/>
                      <a:gd name="connsiteY3" fmla="*/ 244491 h 520872"/>
                      <a:gd name="connsiteX4" fmla="*/ 29564 w 381241"/>
                      <a:gd name="connsiteY4" fmla="*/ 376254 h 520872"/>
                      <a:gd name="connsiteX5" fmla="*/ 12101 w 381241"/>
                      <a:gd name="connsiteY5" fmla="*/ 501666 h 520872"/>
                      <a:gd name="connsiteX6" fmla="*/ 181964 w 381241"/>
                      <a:gd name="connsiteY6" fmla="*/ 473091 h 520872"/>
                      <a:gd name="connsiteX7" fmla="*/ 301026 w 381241"/>
                      <a:gd name="connsiteY7" fmla="*/ 500079 h 520872"/>
                      <a:gd name="connsiteX8" fmla="*/ 329601 w 381241"/>
                      <a:gd name="connsiteY8" fmla="*/ 500079 h 520872"/>
                      <a:gd name="connsiteX9" fmla="*/ 367701 w 381241"/>
                      <a:gd name="connsiteY9" fmla="*/ 233379 h 520872"/>
                      <a:gd name="connsiteX10" fmla="*/ 377226 w 381241"/>
                      <a:gd name="connsiteY10" fmla="*/ 166704 h 520872"/>
                      <a:gd name="connsiteX11" fmla="*/ 305789 w 381241"/>
                      <a:gd name="connsiteY11" fmla="*/ 119079 h 520872"/>
                      <a:gd name="connsiteX12" fmla="*/ 248639 w 381241"/>
                      <a:gd name="connsiteY12" fmla="*/ 61929 h 520872"/>
                      <a:gd name="connsiteX13" fmla="*/ 220064 w 381241"/>
                      <a:gd name="connsiteY13" fmla="*/ 16 h 520872"/>
                      <a:gd name="connsiteX0" fmla="*/ 220076 w 381253"/>
                      <a:gd name="connsiteY0" fmla="*/ 16 h 520872"/>
                      <a:gd name="connsiteX1" fmla="*/ 162926 w 381253"/>
                      <a:gd name="connsiteY1" fmla="*/ 57166 h 520872"/>
                      <a:gd name="connsiteX2" fmla="*/ 72438 w 381253"/>
                      <a:gd name="connsiteY2" fmla="*/ 180991 h 520872"/>
                      <a:gd name="connsiteX3" fmla="*/ 1001 w 381253"/>
                      <a:gd name="connsiteY3" fmla="*/ 244491 h 520872"/>
                      <a:gd name="connsiteX4" fmla="*/ 29576 w 381253"/>
                      <a:gd name="connsiteY4" fmla="*/ 376254 h 520872"/>
                      <a:gd name="connsiteX5" fmla="*/ 15288 w 381253"/>
                      <a:gd name="connsiteY5" fmla="*/ 508016 h 520872"/>
                      <a:gd name="connsiteX6" fmla="*/ 181976 w 381253"/>
                      <a:gd name="connsiteY6" fmla="*/ 473091 h 520872"/>
                      <a:gd name="connsiteX7" fmla="*/ 301038 w 381253"/>
                      <a:gd name="connsiteY7" fmla="*/ 500079 h 520872"/>
                      <a:gd name="connsiteX8" fmla="*/ 329613 w 381253"/>
                      <a:gd name="connsiteY8" fmla="*/ 500079 h 520872"/>
                      <a:gd name="connsiteX9" fmla="*/ 367713 w 381253"/>
                      <a:gd name="connsiteY9" fmla="*/ 233379 h 520872"/>
                      <a:gd name="connsiteX10" fmla="*/ 377238 w 381253"/>
                      <a:gd name="connsiteY10" fmla="*/ 166704 h 520872"/>
                      <a:gd name="connsiteX11" fmla="*/ 305801 w 381253"/>
                      <a:gd name="connsiteY11" fmla="*/ 119079 h 520872"/>
                      <a:gd name="connsiteX12" fmla="*/ 248651 w 381253"/>
                      <a:gd name="connsiteY12" fmla="*/ 61929 h 520872"/>
                      <a:gd name="connsiteX13" fmla="*/ 220076 w 381253"/>
                      <a:gd name="connsiteY13" fmla="*/ 16 h 520872"/>
                      <a:gd name="connsiteX0" fmla="*/ 220076 w 381253"/>
                      <a:gd name="connsiteY0" fmla="*/ 16 h 511774"/>
                      <a:gd name="connsiteX1" fmla="*/ 162926 w 381253"/>
                      <a:gd name="connsiteY1" fmla="*/ 57166 h 511774"/>
                      <a:gd name="connsiteX2" fmla="*/ 72438 w 381253"/>
                      <a:gd name="connsiteY2" fmla="*/ 180991 h 511774"/>
                      <a:gd name="connsiteX3" fmla="*/ 1001 w 381253"/>
                      <a:gd name="connsiteY3" fmla="*/ 244491 h 511774"/>
                      <a:gd name="connsiteX4" fmla="*/ 29576 w 381253"/>
                      <a:gd name="connsiteY4" fmla="*/ 376254 h 511774"/>
                      <a:gd name="connsiteX5" fmla="*/ 15288 w 381253"/>
                      <a:gd name="connsiteY5" fmla="*/ 508016 h 511774"/>
                      <a:gd name="connsiteX6" fmla="*/ 181976 w 381253"/>
                      <a:gd name="connsiteY6" fmla="*/ 473091 h 511774"/>
                      <a:gd name="connsiteX7" fmla="*/ 294688 w 381253"/>
                      <a:gd name="connsiteY7" fmla="*/ 465154 h 511774"/>
                      <a:gd name="connsiteX8" fmla="*/ 329613 w 381253"/>
                      <a:gd name="connsiteY8" fmla="*/ 500079 h 511774"/>
                      <a:gd name="connsiteX9" fmla="*/ 367713 w 381253"/>
                      <a:gd name="connsiteY9" fmla="*/ 233379 h 511774"/>
                      <a:gd name="connsiteX10" fmla="*/ 377238 w 381253"/>
                      <a:gd name="connsiteY10" fmla="*/ 166704 h 511774"/>
                      <a:gd name="connsiteX11" fmla="*/ 305801 w 381253"/>
                      <a:gd name="connsiteY11" fmla="*/ 119079 h 511774"/>
                      <a:gd name="connsiteX12" fmla="*/ 248651 w 381253"/>
                      <a:gd name="connsiteY12" fmla="*/ 61929 h 511774"/>
                      <a:gd name="connsiteX13" fmla="*/ 220076 w 381253"/>
                      <a:gd name="connsiteY13" fmla="*/ 16 h 511774"/>
                      <a:gd name="connsiteX0" fmla="*/ 220076 w 380634"/>
                      <a:gd name="connsiteY0" fmla="*/ 16 h 511553"/>
                      <a:gd name="connsiteX1" fmla="*/ 162926 w 380634"/>
                      <a:gd name="connsiteY1" fmla="*/ 57166 h 511553"/>
                      <a:gd name="connsiteX2" fmla="*/ 72438 w 380634"/>
                      <a:gd name="connsiteY2" fmla="*/ 180991 h 511553"/>
                      <a:gd name="connsiteX3" fmla="*/ 1001 w 380634"/>
                      <a:gd name="connsiteY3" fmla="*/ 244491 h 511553"/>
                      <a:gd name="connsiteX4" fmla="*/ 29576 w 380634"/>
                      <a:gd name="connsiteY4" fmla="*/ 376254 h 511553"/>
                      <a:gd name="connsiteX5" fmla="*/ 15288 w 380634"/>
                      <a:gd name="connsiteY5" fmla="*/ 508016 h 511553"/>
                      <a:gd name="connsiteX6" fmla="*/ 181976 w 380634"/>
                      <a:gd name="connsiteY6" fmla="*/ 473091 h 511553"/>
                      <a:gd name="connsiteX7" fmla="*/ 294688 w 380634"/>
                      <a:gd name="connsiteY7" fmla="*/ 465154 h 511553"/>
                      <a:gd name="connsiteX8" fmla="*/ 355013 w 380634"/>
                      <a:gd name="connsiteY8" fmla="*/ 468329 h 511553"/>
                      <a:gd name="connsiteX9" fmla="*/ 367713 w 380634"/>
                      <a:gd name="connsiteY9" fmla="*/ 233379 h 511553"/>
                      <a:gd name="connsiteX10" fmla="*/ 377238 w 380634"/>
                      <a:gd name="connsiteY10" fmla="*/ 166704 h 511553"/>
                      <a:gd name="connsiteX11" fmla="*/ 305801 w 380634"/>
                      <a:gd name="connsiteY11" fmla="*/ 119079 h 511553"/>
                      <a:gd name="connsiteX12" fmla="*/ 248651 w 380634"/>
                      <a:gd name="connsiteY12" fmla="*/ 61929 h 511553"/>
                      <a:gd name="connsiteX13" fmla="*/ 220076 w 380634"/>
                      <a:gd name="connsiteY13" fmla="*/ 16 h 511553"/>
                      <a:gd name="connsiteX0" fmla="*/ 220076 w 380634"/>
                      <a:gd name="connsiteY0" fmla="*/ 16 h 512385"/>
                      <a:gd name="connsiteX1" fmla="*/ 162926 w 380634"/>
                      <a:gd name="connsiteY1" fmla="*/ 57166 h 512385"/>
                      <a:gd name="connsiteX2" fmla="*/ 72438 w 380634"/>
                      <a:gd name="connsiteY2" fmla="*/ 180991 h 512385"/>
                      <a:gd name="connsiteX3" fmla="*/ 1001 w 380634"/>
                      <a:gd name="connsiteY3" fmla="*/ 244491 h 512385"/>
                      <a:gd name="connsiteX4" fmla="*/ 29576 w 380634"/>
                      <a:gd name="connsiteY4" fmla="*/ 376254 h 512385"/>
                      <a:gd name="connsiteX5" fmla="*/ 15288 w 380634"/>
                      <a:gd name="connsiteY5" fmla="*/ 508016 h 512385"/>
                      <a:gd name="connsiteX6" fmla="*/ 172451 w 380634"/>
                      <a:gd name="connsiteY6" fmla="*/ 479441 h 512385"/>
                      <a:gd name="connsiteX7" fmla="*/ 294688 w 380634"/>
                      <a:gd name="connsiteY7" fmla="*/ 465154 h 512385"/>
                      <a:gd name="connsiteX8" fmla="*/ 355013 w 380634"/>
                      <a:gd name="connsiteY8" fmla="*/ 468329 h 512385"/>
                      <a:gd name="connsiteX9" fmla="*/ 367713 w 380634"/>
                      <a:gd name="connsiteY9" fmla="*/ 233379 h 512385"/>
                      <a:gd name="connsiteX10" fmla="*/ 377238 w 380634"/>
                      <a:gd name="connsiteY10" fmla="*/ 166704 h 512385"/>
                      <a:gd name="connsiteX11" fmla="*/ 305801 w 380634"/>
                      <a:gd name="connsiteY11" fmla="*/ 119079 h 512385"/>
                      <a:gd name="connsiteX12" fmla="*/ 248651 w 380634"/>
                      <a:gd name="connsiteY12" fmla="*/ 61929 h 512385"/>
                      <a:gd name="connsiteX13" fmla="*/ 220076 w 380634"/>
                      <a:gd name="connsiteY13" fmla="*/ 16 h 51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34" h="512385">
                        <a:moveTo>
                          <a:pt x="220076" y="16"/>
                        </a:moveTo>
                        <a:cubicBezTo>
                          <a:pt x="205789" y="-778"/>
                          <a:pt x="187532" y="27004"/>
                          <a:pt x="162926" y="57166"/>
                        </a:cubicBezTo>
                        <a:cubicBezTo>
                          <a:pt x="138320" y="87328"/>
                          <a:pt x="99426" y="149770"/>
                          <a:pt x="72438" y="180991"/>
                        </a:cubicBezTo>
                        <a:cubicBezTo>
                          <a:pt x="45450" y="212212"/>
                          <a:pt x="8145" y="211947"/>
                          <a:pt x="1001" y="244491"/>
                        </a:cubicBezTo>
                        <a:cubicBezTo>
                          <a:pt x="-6143" y="277035"/>
                          <a:pt x="27195" y="332333"/>
                          <a:pt x="29576" y="376254"/>
                        </a:cubicBezTo>
                        <a:cubicBezTo>
                          <a:pt x="31957" y="420175"/>
                          <a:pt x="-8524" y="490818"/>
                          <a:pt x="15288" y="508016"/>
                        </a:cubicBezTo>
                        <a:cubicBezTo>
                          <a:pt x="39100" y="525214"/>
                          <a:pt x="125884" y="486585"/>
                          <a:pt x="172451" y="479441"/>
                        </a:cubicBezTo>
                        <a:cubicBezTo>
                          <a:pt x="219018" y="472297"/>
                          <a:pt x="264261" y="467006"/>
                          <a:pt x="294688" y="465154"/>
                        </a:cubicBezTo>
                        <a:cubicBezTo>
                          <a:pt x="325115" y="463302"/>
                          <a:pt x="342842" y="506958"/>
                          <a:pt x="355013" y="468329"/>
                        </a:cubicBezTo>
                        <a:cubicBezTo>
                          <a:pt x="367184" y="429700"/>
                          <a:pt x="364009" y="283650"/>
                          <a:pt x="367713" y="233379"/>
                        </a:cubicBezTo>
                        <a:cubicBezTo>
                          <a:pt x="371417" y="183108"/>
                          <a:pt x="387557" y="185754"/>
                          <a:pt x="377238" y="166704"/>
                        </a:cubicBezTo>
                        <a:cubicBezTo>
                          <a:pt x="366919" y="147654"/>
                          <a:pt x="327232" y="136542"/>
                          <a:pt x="305801" y="119079"/>
                        </a:cubicBezTo>
                        <a:cubicBezTo>
                          <a:pt x="284370" y="101616"/>
                          <a:pt x="264526" y="81773"/>
                          <a:pt x="248651" y="61929"/>
                        </a:cubicBezTo>
                        <a:cubicBezTo>
                          <a:pt x="232776" y="42085"/>
                          <a:pt x="234363" y="810"/>
                          <a:pt x="220076" y="16"/>
                        </a:cubicBezTo>
                        <a:close/>
                      </a:path>
                    </a:pathLst>
                  </a:custGeom>
                  <a:solidFill>
                    <a:srgbClr val="7030A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83" name="フリーフォーム 82"/>
                  <p:cNvSpPr/>
                  <p:nvPr/>
                </p:nvSpPr>
                <p:spPr>
                  <a:xfrm>
                    <a:off x="8449316" y="2619728"/>
                    <a:ext cx="384345" cy="601474"/>
                  </a:xfrm>
                  <a:custGeom>
                    <a:avLst/>
                    <a:gdLst>
                      <a:gd name="connsiteX0" fmla="*/ 28575 w 384345"/>
                      <a:gd name="connsiteY0" fmla="*/ 39141 h 601474"/>
                      <a:gd name="connsiteX1" fmla="*/ 19050 w 384345"/>
                      <a:gd name="connsiteY1" fmla="*/ 182016 h 601474"/>
                      <a:gd name="connsiteX2" fmla="*/ 0 w 384345"/>
                      <a:gd name="connsiteY2" fmla="*/ 348704 h 601474"/>
                      <a:gd name="connsiteX3" fmla="*/ 19050 w 384345"/>
                      <a:gd name="connsiteY3" fmla="*/ 548729 h 601474"/>
                      <a:gd name="connsiteX4" fmla="*/ 80962 w 384345"/>
                      <a:gd name="connsiteY4" fmla="*/ 577304 h 601474"/>
                      <a:gd name="connsiteX5" fmla="*/ 114300 w 384345"/>
                      <a:gd name="connsiteY5" fmla="*/ 601116 h 601474"/>
                      <a:gd name="connsiteX6" fmla="*/ 333375 w 384345"/>
                      <a:gd name="connsiteY6" fmla="*/ 567779 h 601474"/>
                      <a:gd name="connsiteX7" fmla="*/ 352425 w 384345"/>
                      <a:gd name="connsiteY7" fmla="*/ 339179 h 601474"/>
                      <a:gd name="connsiteX8" fmla="*/ 381000 w 384345"/>
                      <a:gd name="connsiteY8" fmla="*/ 62954 h 601474"/>
                      <a:gd name="connsiteX9" fmla="*/ 371475 w 384345"/>
                      <a:gd name="connsiteY9" fmla="*/ 15329 h 601474"/>
                      <a:gd name="connsiteX10" fmla="*/ 271462 w 384345"/>
                      <a:gd name="connsiteY10" fmla="*/ 1041 h 601474"/>
                      <a:gd name="connsiteX11" fmla="*/ 123825 w 384345"/>
                      <a:gd name="connsiteY11" fmla="*/ 39141 h 601474"/>
                      <a:gd name="connsiteX12" fmla="*/ 28575 w 384345"/>
                      <a:gd name="connsiteY12" fmla="*/ 39141 h 60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4345" h="601474">
                        <a:moveTo>
                          <a:pt x="28575" y="39141"/>
                        </a:moveTo>
                        <a:cubicBezTo>
                          <a:pt x="11113" y="62953"/>
                          <a:pt x="23812" y="130422"/>
                          <a:pt x="19050" y="182016"/>
                        </a:cubicBezTo>
                        <a:cubicBezTo>
                          <a:pt x="14288" y="233610"/>
                          <a:pt x="0" y="287585"/>
                          <a:pt x="0" y="348704"/>
                        </a:cubicBezTo>
                        <a:cubicBezTo>
                          <a:pt x="0" y="409823"/>
                          <a:pt x="5556" y="510629"/>
                          <a:pt x="19050" y="548729"/>
                        </a:cubicBezTo>
                        <a:cubicBezTo>
                          <a:pt x="32544" y="586829"/>
                          <a:pt x="65087" y="568573"/>
                          <a:pt x="80962" y="577304"/>
                        </a:cubicBezTo>
                        <a:cubicBezTo>
                          <a:pt x="96837" y="586035"/>
                          <a:pt x="72231" y="602703"/>
                          <a:pt x="114300" y="601116"/>
                        </a:cubicBezTo>
                        <a:cubicBezTo>
                          <a:pt x="156369" y="599529"/>
                          <a:pt x="293688" y="611435"/>
                          <a:pt x="333375" y="567779"/>
                        </a:cubicBezTo>
                        <a:cubicBezTo>
                          <a:pt x="373062" y="524123"/>
                          <a:pt x="344488" y="423317"/>
                          <a:pt x="352425" y="339179"/>
                        </a:cubicBezTo>
                        <a:cubicBezTo>
                          <a:pt x="360363" y="255042"/>
                          <a:pt x="377825" y="116929"/>
                          <a:pt x="381000" y="62954"/>
                        </a:cubicBezTo>
                        <a:cubicBezTo>
                          <a:pt x="384175" y="8979"/>
                          <a:pt x="389731" y="25648"/>
                          <a:pt x="371475" y="15329"/>
                        </a:cubicBezTo>
                        <a:cubicBezTo>
                          <a:pt x="353219" y="5010"/>
                          <a:pt x="312737" y="-2928"/>
                          <a:pt x="271462" y="1041"/>
                        </a:cubicBezTo>
                        <a:cubicBezTo>
                          <a:pt x="230187" y="5010"/>
                          <a:pt x="166687" y="32791"/>
                          <a:pt x="123825" y="39141"/>
                        </a:cubicBezTo>
                        <a:cubicBezTo>
                          <a:pt x="80963" y="45491"/>
                          <a:pt x="46037" y="15329"/>
                          <a:pt x="28575" y="39141"/>
                        </a:cubicBezTo>
                        <a:close/>
                      </a:path>
                    </a:pathLst>
                  </a:custGeom>
                  <a:solidFill>
                    <a:srgbClr val="0070C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84" name="フリーフォーム 83"/>
                  <p:cNvSpPr/>
                  <p:nvPr/>
                </p:nvSpPr>
                <p:spPr>
                  <a:xfrm>
                    <a:off x="8202315" y="3168774"/>
                    <a:ext cx="600970" cy="930175"/>
                  </a:xfrm>
                  <a:custGeom>
                    <a:avLst/>
                    <a:gdLst>
                      <a:gd name="connsiteX0" fmla="*/ 71513 w 600970"/>
                      <a:gd name="connsiteY0" fmla="*/ 34815 h 930175"/>
                      <a:gd name="connsiteX1" fmla="*/ 76 w 600970"/>
                      <a:gd name="connsiteY1" fmla="*/ 72915 h 930175"/>
                      <a:gd name="connsiteX2" fmla="*/ 85801 w 600970"/>
                      <a:gd name="connsiteY2" fmla="*/ 220553 h 930175"/>
                      <a:gd name="connsiteX3" fmla="*/ 157238 w 600970"/>
                      <a:gd name="connsiteY3" fmla="*/ 334853 h 930175"/>
                      <a:gd name="connsiteX4" fmla="*/ 138188 w 600970"/>
                      <a:gd name="connsiteY4" fmla="*/ 420578 h 930175"/>
                      <a:gd name="connsiteX5" fmla="*/ 114376 w 600970"/>
                      <a:gd name="connsiteY5" fmla="*/ 415815 h 930175"/>
                      <a:gd name="connsiteX6" fmla="*/ 114376 w 600970"/>
                      <a:gd name="connsiteY6" fmla="*/ 568215 h 930175"/>
                      <a:gd name="connsiteX7" fmla="*/ 147713 w 600970"/>
                      <a:gd name="connsiteY7" fmla="*/ 644415 h 930175"/>
                      <a:gd name="connsiteX8" fmla="*/ 119138 w 600970"/>
                      <a:gd name="connsiteY8" fmla="*/ 730140 h 930175"/>
                      <a:gd name="connsiteX9" fmla="*/ 52463 w 600970"/>
                      <a:gd name="connsiteY9" fmla="*/ 787290 h 930175"/>
                      <a:gd name="connsiteX10" fmla="*/ 33413 w 600970"/>
                      <a:gd name="connsiteY10" fmla="*/ 811103 h 930175"/>
                      <a:gd name="connsiteX11" fmla="*/ 195338 w 600970"/>
                      <a:gd name="connsiteY11" fmla="*/ 882540 h 930175"/>
                      <a:gd name="connsiteX12" fmla="*/ 376313 w 600970"/>
                      <a:gd name="connsiteY12" fmla="*/ 925403 h 930175"/>
                      <a:gd name="connsiteX13" fmla="*/ 466801 w 600970"/>
                      <a:gd name="connsiteY13" fmla="*/ 768240 h 930175"/>
                      <a:gd name="connsiteX14" fmla="*/ 581101 w 600970"/>
                      <a:gd name="connsiteY14" fmla="*/ 711090 h 930175"/>
                      <a:gd name="connsiteX15" fmla="*/ 600151 w 600970"/>
                      <a:gd name="connsiteY15" fmla="*/ 472965 h 930175"/>
                      <a:gd name="connsiteX16" fmla="*/ 571576 w 600970"/>
                      <a:gd name="connsiteY16" fmla="*/ 272940 h 930175"/>
                      <a:gd name="connsiteX17" fmla="*/ 585863 w 600970"/>
                      <a:gd name="connsiteY17" fmla="*/ 68153 h 930175"/>
                      <a:gd name="connsiteX18" fmla="*/ 571576 w 600970"/>
                      <a:gd name="connsiteY18" fmla="*/ 44340 h 930175"/>
                      <a:gd name="connsiteX19" fmla="*/ 419176 w 600970"/>
                      <a:gd name="connsiteY19" fmla="*/ 68153 h 930175"/>
                      <a:gd name="connsiteX20" fmla="*/ 314401 w 600970"/>
                      <a:gd name="connsiteY20" fmla="*/ 72915 h 930175"/>
                      <a:gd name="connsiteX21" fmla="*/ 304876 w 600970"/>
                      <a:gd name="connsiteY21" fmla="*/ 30053 h 930175"/>
                      <a:gd name="connsiteX22" fmla="*/ 252488 w 600970"/>
                      <a:gd name="connsiteY22" fmla="*/ 30053 h 930175"/>
                      <a:gd name="connsiteX23" fmla="*/ 157238 w 600970"/>
                      <a:gd name="connsiteY23" fmla="*/ 15765 h 930175"/>
                      <a:gd name="connsiteX24" fmla="*/ 119138 w 600970"/>
                      <a:gd name="connsiteY24" fmla="*/ 1478 h 930175"/>
                      <a:gd name="connsiteX25" fmla="*/ 71513 w 600970"/>
                      <a:gd name="connsiteY25" fmla="*/ 34815 h 9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970" h="930175">
                        <a:moveTo>
                          <a:pt x="71513" y="34815"/>
                        </a:moveTo>
                        <a:cubicBezTo>
                          <a:pt x="51669" y="46721"/>
                          <a:pt x="-2305" y="41959"/>
                          <a:pt x="76" y="72915"/>
                        </a:cubicBezTo>
                        <a:cubicBezTo>
                          <a:pt x="2457" y="103871"/>
                          <a:pt x="59607" y="176897"/>
                          <a:pt x="85801" y="220553"/>
                        </a:cubicBezTo>
                        <a:cubicBezTo>
                          <a:pt x="111995" y="264209"/>
                          <a:pt x="148507" y="301516"/>
                          <a:pt x="157238" y="334853"/>
                        </a:cubicBezTo>
                        <a:cubicBezTo>
                          <a:pt x="165969" y="368190"/>
                          <a:pt x="145332" y="407084"/>
                          <a:pt x="138188" y="420578"/>
                        </a:cubicBezTo>
                        <a:cubicBezTo>
                          <a:pt x="131044" y="434072"/>
                          <a:pt x="118345" y="391209"/>
                          <a:pt x="114376" y="415815"/>
                        </a:cubicBezTo>
                        <a:cubicBezTo>
                          <a:pt x="110407" y="440421"/>
                          <a:pt x="108820" y="530115"/>
                          <a:pt x="114376" y="568215"/>
                        </a:cubicBezTo>
                        <a:cubicBezTo>
                          <a:pt x="119932" y="606315"/>
                          <a:pt x="146919" y="617428"/>
                          <a:pt x="147713" y="644415"/>
                        </a:cubicBezTo>
                        <a:cubicBezTo>
                          <a:pt x="148507" y="671402"/>
                          <a:pt x="135013" y="706328"/>
                          <a:pt x="119138" y="730140"/>
                        </a:cubicBezTo>
                        <a:cubicBezTo>
                          <a:pt x="103263" y="753953"/>
                          <a:pt x="66750" y="773796"/>
                          <a:pt x="52463" y="787290"/>
                        </a:cubicBezTo>
                        <a:cubicBezTo>
                          <a:pt x="38176" y="800784"/>
                          <a:pt x="9600" y="795228"/>
                          <a:pt x="33413" y="811103"/>
                        </a:cubicBezTo>
                        <a:cubicBezTo>
                          <a:pt x="57225" y="826978"/>
                          <a:pt x="138188" y="863490"/>
                          <a:pt x="195338" y="882540"/>
                        </a:cubicBezTo>
                        <a:cubicBezTo>
                          <a:pt x="252488" y="901590"/>
                          <a:pt x="331069" y="944453"/>
                          <a:pt x="376313" y="925403"/>
                        </a:cubicBezTo>
                        <a:cubicBezTo>
                          <a:pt x="421557" y="906353"/>
                          <a:pt x="432670" y="803959"/>
                          <a:pt x="466801" y="768240"/>
                        </a:cubicBezTo>
                        <a:cubicBezTo>
                          <a:pt x="500932" y="732521"/>
                          <a:pt x="558876" y="760302"/>
                          <a:pt x="581101" y="711090"/>
                        </a:cubicBezTo>
                        <a:cubicBezTo>
                          <a:pt x="603326" y="661878"/>
                          <a:pt x="601738" y="545990"/>
                          <a:pt x="600151" y="472965"/>
                        </a:cubicBezTo>
                        <a:cubicBezTo>
                          <a:pt x="598564" y="399940"/>
                          <a:pt x="573957" y="340409"/>
                          <a:pt x="571576" y="272940"/>
                        </a:cubicBezTo>
                        <a:cubicBezTo>
                          <a:pt x="569195" y="205471"/>
                          <a:pt x="585863" y="106253"/>
                          <a:pt x="585863" y="68153"/>
                        </a:cubicBezTo>
                        <a:cubicBezTo>
                          <a:pt x="585863" y="30053"/>
                          <a:pt x="599357" y="44340"/>
                          <a:pt x="571576" y="44340"/>
                        </a:cubicBezTo>
                        <a:cubicBezTo>
                          <a:pt x="543795" y="44340"/>
                          <a:pt x="462039" y="63391"/>
                          <a:pt x="419176" y="68153"/>
                        </a:cubicBezTo>
                        <a:cubicBezTo>
                          <a:pt x="376314" y="72916"/>
                          <a:pt x="333451" y="79265"/>
                          <a:pt x="314401" y="72915"/>
                        </a:cubicBezTo>
                        <a:cubicBezTo>
                          <a:pt x="295351" y="66565"/>
                          <a:pt x="315195" y="37197"/>
                          <a:pt x="304876" y="30053"/>
                        </a:cubicBezTo>
                        <a:cubicBezTo>
                          <a:pt x="294557" y="22909"/>
                          <a:pt x="277094" y="32434"/>
                          <a:pt x="252488" y="30053"/>
                        </a:cubicBezTo>
                        <a:cubicBezTo>
                          <a:pt x="227882" y="27672"/>
                          <a:pt x="179463" y="20527"/>
                          <a:pt x="157238" y="15765"/>
                        </a:cubicBezTo>
                        <a:cubicBezTo>
                          <a:pt x="135013" y="11002"/>
                          <a:pt x="138982" y="-4872"/>
                          <a:pt x="119138" y="1478"/>
                        </a:cubicBezTo>
                        <a:cubicBezTo>
                          <a:pt x="99294" y="7828"/>
                          <a:pt x="91357" y="22909"/>
                          <a:pt x="71513" y="34815"/>
                        </a:cubicBezTo>
                        <a:close/>
                      </a:path>
                    </a:pathLst>
                  </a:custGeom>
                  <a:solidFill>
                    <a:srgbClr val="CC64B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85" name="フリーフォーム 84"/>
                  <p:cNvSpPr/>
                  <p:nvPr/>
                </p:nvSpPr>
                <p:spPr>
                  <a:xfrm>
                    <a:off x="6657249" y="3443659"/>
                    <a:ext cx="1557089" cy="1151145"/>
                  </a:xfrm>
                  <a:custGeom>
                    <a:avLst/>
                    <a:gdLst>
                      <a:gd name="connsiteX0" fmla="*/ 1368337 w 1700888"/>
                      <a:gd name="connsiteY0" fmla="*/ 37 h 1152686"/>
                      <a:gd name="connsiteX1" fmla="*/ 1473112 w 1700888"/>
                      <a:gd name="connsiteY1" fmla="*/ 152437 h 1152686"/>
                      <a:gd name="connsiteX2" fmla="*/ 1558837 w 1700888"/>
                      <a:gd name="connsiteY2" fmla="*/ 357225 h 1152686"/>
                      <a:gd name="connsiteX3" fmla="*/ 1654087 w 1700888"/>
                      <a:gd name="connsiteY3" fmla="*/ 452475 h 1152686"/>
                      <a:gd name="connsiteX4" fmla="*/ 1696949 w 1700888"/>
                      <a:gd name="connsiteY4" fmla="*/ 519150 h 1152686"/>
                      <a:gd name="connsiteX5" fmla="*/ 1558837 w 1700888"/>
                      <a:gd name="connsiteY5" fmla="*/ 623925 h 1152686"/>
                      <a:gd name="connsiteX6" fmla="*/ 1387387 w 1700888"/>
                      <a:gd name="connsiteY6" fmla="*/ 685837 h 1152686"/>
                      <a:gd name="connsiteX7" fmla="*/ 1187362 w 1700888"/>
                      <a:gd name="connsiteY7" fmla="*/ 862050 h 1152686"/>
                      <a:gd name="connsiteX8" fmla="*/ 1020674 w 1700888"/>
                      <a:gd name="connsiteY8" fmla="*/ 933487 h 1152686"/>
                      <a:gd name="connsiteX9" fmla="*/ 820649 w 1700888"/>
                      <a:gd name="connsiteY9" fmla="*/ 1028737 h 1152686"/>
                      <a:gd name="connsiteX10" fmla="*/ 596812 w 1700888"/>
                      <a:gd name="connsiteY10" fmla="*/ 1076362 h 1152686"/>
                      <a:gd name="connsiteX11" fmla="*/ 439649 w 1700888"/>
                      <a:gd name="connsiteY11" fmla="*/ 1109700 h 1152686"/>
                      <a:gd name="connsiteX12" fmla="*/ 249149 w 1700888"/>
                      <a:gd name="connsiteY12" fmla="*/ 1152562 h 1152686"/>
                      <a:gd name="connsiteX13" fmla="*/ 1499 w 1700888"/>
                      <a:gd name="connsiteY13" fmla="*/ 1095412 h 1152686"/>
                      <a:gd name="connsiteX14" fmla="*/ 149137 w 1700888"/>
                      <a:gd name="connsiteY14" fmla="*/ 1095412 h 1152686"/>
                      <a:gd name="connsiteX15" fmla="*/ 225337 w 1700888"/>
                      <a:gd name="connsiteY15" fmla="*/ 1033500 h 1152686"/>
                      <a:gd name="connsiteX16" fmla="*/ 330112 w 1700888"/>
                      <a:gd name="connsiteY16" fmla="*/ 1014450 h 1152686"/>
                      <a:gd name="connsiteX17" fmla="*/ 515849 w 1700888"/>
                      <a:gd name="connsiteY17" fmla="*/ 947775 h 1152686"/>
                      <a:gd name="connsiteX18" fmla="*/ 639674 w 1700888"/>
                      <a:gd name="connsiteY18" fmla="*/ 800137 h 1152686"/>
                      <a:gd name="connsiteX19" fmla="*/ 792074 w 1700888"/>
                      <a:gd name="connsiteY19" fmla="*/ 671550 h 1152686"/>
                      <a:gd name="connsiteX20" fmla="*/ 958762 w 1700888"/>
                      <a:gd name="connsiteY20" fmla="*/ 514387 h 1152686"/>
                      <a:gd name="connsiteX21" fmla="*/ 1087349 w 1700888"/>
                      <a:gd name="connsiteY21" fmla="*/ 323887 h 1152686"/>
                      <a:gd name="connsiteX22" fmla="*/ 1144499 w 1700888"/>
                      <a:gd name="connsiteY22" fmla="*/ 185775 h 1152686"/>
                      <a:gd name="connsiteX23" fmla="*/ 1273087 w 1700888"/>
                      <a:gd name="connsiteY23" fmla="*/ 138150 h 1152686"/>
                      <a:gd name="connsiteX24" fmla="*/ 1368337 w 1700888"/>
                      <a:gd name="connsiteY24" fmla="*/ 37 h 1152686"/>
                      <a:gd name="connsiteX0" fmla="*/ 1368337 w 1700888"/>
                      <a:gd name="connsiteY0" fmla="*/ 37 h 1152686"/>
                      <a:gd name="connsiteX1" fmla="*/ 1473112 w 1700888"/>
                      <a:gd name="connsiteY1" fmla="*/ 152437 h 1152686"/>
                      <a:gd name="connsiteX2" fmla="*/ 1558837 w 1700888"/>
                      <a:gd name="connsiteY2" fmla="*/ 357225 h 1152686"/>
                      <a:gd name="connsiteX3" fmla="*/ 1654087 w 1700888"/>
                      <a:gd name="connsiteY3" fmla="*/ 452475 h 1152686"/>
                      <a:gd name="connsiteX4" fmla="*/ 1696949 w 1700888"/>
                      <a:gd name="connsiteY4" fmla="*/ 519150 h 1152686"/>
                      <a:gd name="connsiteX5" fmla="*/ 1558837 w 1700888"/>
                      <a:gd name="connsiteY5" fmla="*/ 623925 h 1152686"/>
                      <a:gd name="connsiteX6" fmla="*/ 1387387 w 1700888"/>
                      <a:gd name="connsiteY6" fmla="*/ 685837 h 1152686"/>
                      <a:gd name="connsiteX7" fmla="*/ 1187362 w 1700888"/>
                      <a:gd name="connsiteY7" fmla="*/ 862050 h 1152686"/>
                      <a:gd name="connsiteX8" fmla="*/ 1020674 w 1700888"/>
                      <a:gd name="connsiteY8" fmla="*/ 933487 h 1152686"/>
                      <a:gd name="connsiteX9" fmla="*/ 820649 w 1700888"/>
                      <a:gd name="connsiteY9" fmla="*/ 1028737 h 1152686"/>
                      <a:gd name="connsiteX10" fmla="*/ 596812 w 1700888"/>
                      <a:gd name="connsiteY10" fmla="*/ 1076362 h 1152686"/>
                      <a:gd name="connsiteX11" fmla="*/ 439649 w 1700888"/>
                      <a:gd name="connsiteY11" fmla="*/ 1109700 h 1152686"/>
                      <a:gd name="connsiteX12" fmla="*/ 249149 w 1700888"/>
                      <a:gd name="connsiteY12" fmla="*/ 1152562 h 1152686"/>
                      <a:gd name="connsiteX13" fmla="*/ 1499 w 1700888"/>
                      <a:gd name="connsiteY13" fmla="*/ 1095412 h 1152686"/>
                      <a:gd name="connsiteX14" fmla="*/ 149137 w 1700888"/>
                      <a:gd name="connsiteY14" fmla="*/ 1095412 h 1152686"/>
                      <a:gd name="connsiteX15" fmla="*/ 225337 w 1700888"/>
                      <a:gd name="connsiteY15" fmla="*/ 1033500 h 1152686"/>
                      <a:gd name="connsiteX16" fmla="*/ 330112 w 1700888"/>
                      <a:gd name="connsiteY16" fmla="*/ 1014450 h 1152686"/>
                      <a:gd name="connsiteX17" fmla="*/ 515849 w 1700888"/>
                      <a:gd name="connsiteY17" fmla="*/ 947775 h 1152686"/>
                      <a:gd name="connsiteX18" fmla="*/ 620624 w 1700888"/>
                      <a:gd name="connsiteY18" fmla="*/ 796962 h 1152686"/>
                      <a:gd name="connsiteX19" fmla="*/ 792074 w 1700888"/>
                      <a:gd name="connsiteY19" fmla="*/ 671550 h 1152686"/>
                      <a:gd name="connsiteX20" fmla="*/ 958762 w 1700888"/>
                      <a:gd name="connsiteY20" fmla="*/ 514387 h 1152686"/>
                      <a:gd name="connsiteX21" fmla="*/ 1087349 w 1700888"/>
                      <a:gd name="connsiteY21" fmla="*/ 323887 h 1152686"/>
                      <a:gd name="connsiteX22" fmla="*/ 1144499 w 1700888"/>
                      <a:gd name="connsiteY22" fmla="*/ 185775 h 1152686"/>
                      <a:gd name="connsiteX23" fmla="*/ 1273087 w 1700888"/>
                      <a:gd name="connsiteY23" fmla="*/ 138150 h 1152686"/>
                      <a:gd name="connsiteX24" fmla="*/ 1368337 w 1700888"/>
                      <a:gd name="connsiteY24" fmla="*/ 37 h 1152686"/>
                      <a:gd name="connsiteX0" fmla="*/ 1368337 w 1700888"/>
                      <a:gd name="connsiteY0" fmla="*/ 37 h 1152686"/>
                      <a:gd name="connsiteX1" fmla="*/ 1473112 w 1700888"/>
                      <a:gd name="connsiteY1" fmla="*/ 152437 h 1152686"/>
                      <a:gd name="connsiteX2" fmla="*/ 1558837 w 1700888"/>
                      <a:gd name="connsiteY2" fmla="*/ 357225 h 1152686"/>
                      <a:gd name="connsiteX3" fmla="*/ 1654087 w 1700888"/>
                      <a:gd name="connsiteY3" fmla="*/ 452475 h 1152686"/>
                      <a:gd name="connsiteX4" fmla="*/ 1696949 w 1700888"/>
                      <a:gd name="connsiteY4" fmla="*/ 519150 h 1152686"/>
                      <a:gd name="connsiteX5" fmla="*/ 1558837 w 1700888"/>
                      <a:gd name="connsiteY5" fmla="*/ 623925 h 1152686"/>
                      <a:gd name="connsiteX6" fmla="*/ 1387387 w 1700888"/>
                      <a:gd name="connsiteY6" fmla="*/ 685837 h 1152686"/>
                      <a:gd name="connsiteX7" fmla="*/ 1187362 w 1700888"/>
                      <a:gd name="connsiteY7" fmla="*/ 862050 h 1152686"/>
                      <a:gd name="connsiteX8" fmla="*/ 1020674 w 1700888"/>
                      <a:gd name="connsiteY8" fmla="*/ 933487 h 1152686"/>
                      <a:gd name="connsiteX9" fmla="*/ 820649 w 1700888"/>
                      <a:gd name="connsiteY9" fmla="*/ 1028737 h 1152686"/>
                      <a:gd name="connsiteX10" fmla="*/ 596812 w 1700888"/>
                      <a:gd name="connsiteY10" fmla="*/ 1076362 h 1152686"/>
                      <a:gd name="connsiteX11" fmla="*/ 439649 w 1700888"/>
                      <a:gd name="connsiteY11" fmla="*/ 1109700 h 1152686"/>
                      <a:gd name="connsiteX12" fmla="*/ 249149 w 1700888"/>
                      <a:gd name="connsiteY12" fmla="*/ 1152562 h 1152686"/>
                      <a:gd name="connsiteX13" fmla="*/ 1499 w 1700888"/>
                      <a:gd name="connsiteY13" fmla="*/ 1095412 h 1152686"/>
                      <a:gd name="connsiteX14" fmla="*/ 149137 w 1700888"/>
                      <a:gd name="connsiteY14" fmla="*/ 1095412 h 1152686"/>
                      <a:gd name="connsiteX15" fmla="*/ 225337 w 1700888"/>
                      <a:gd name="connsiteY15" fmla="*/ 1033500 h 1152686"/>
                      <a:gd name="connsiteX16" fmla="*/ 330112 w 1700888"/>
                      <a:gd name="connsiteY16" fmla="*/ 1014450 h 1152686"/>
                      <a:gd name="connsiteX17" fmla="*/ 515849 w 1700888"/>
                      <a:gd name="connsiteY17" fmla="*/ 947775 h 1152686"/>
                      <a:gd name="connsiteX18" fmla="*/ 620624 w 1700888"/>
                      <a:gd name="connsiteY18" fmla="*/ 796962 h 1152686"/>
                      <a:gd name="connsiteX19" fmla="*/ 792074 w 1700888"/>
                      <a:gd name="connsiteY19" fmla="*/ 671550 h 1152686"/>
                      <a:gd name="connsiteX20" fmla="*/ 841194 w 1700888"/>
                      <a:gd name="connsiteY20" fmla="*/ 593694 h 1152686"/>
                      <a:gd name="connsiteX21" fmla="*/ 958762 w 1700888"/>
                      <a:gd name="connsiteY21" fmla="*/ 514387 h 1152686"/>
                      <a:gd name="connsiteX22" fmla="*/ 1087349 w 1700888"/>
                      <a:gd name="connsiteY22" fmla="*/ 323887 h 1152686"/>
                      <a:gd name="connsiteX23" fmla="*/ 1144499 w 1700888"/>
                      <a:gd name="connsiteY23" fmla="*/ 185775 h 1152686"/>
                      <a:gd name="connsiteX24" fmla="*/ 1273087 w 1700888"/>
                      <a:gd name="connsiteY24" fmla="*/ 138150 h 1152686"/>
                      <a:gd name="connsiteX25" fmla="*/ 1368337 w 1700888"/>
                      <a:gd name="connsiteY25" fmla="*/ 37 h 1152686"/>
                      <a:gd name="connsiteX0" fmla="*/ 1368337 w 1700888"/>
                      <a:gd name="connsiteY0" fmla="*/ 37 h 1152686"/>
                      <a:gd name="connsiteX1" fmla="*/ 1473112 w 1700888"/>
                      <a:gd name="connsiteY1" fmla="*/ 152437 h 1152686"/>
                      <a:gd name="connsiteX2" fmla="*/ 1558837 w 1700888"/>
                      <a:gd name="connsiteY2" fmla="*/ 357225 h 1152686"/>
                      <a:gd name="connsiteX3" fmla="*/ 1654087 w 1700888"/>
                      <a:gd name="connsiteY3" fmla="*/ 452475 h 1152686"/>
                      <a:gd name="connsiteX4" fmla="*/ 1696949 w 1700888"/>
                      <a:gd name="connsiteY4" fmla="*/ 519150 h 1152686"/>
                      <a:gd name="connsiteX5" fmla="*/ 1558837 w 1700888"/>
                      <a:gd name="connsiteY5" fmla="*/ 623925 h 1152686"/>
                      <a:gd name="connsiteX6" fmla="*/ 1387387 w 1700888"/>
                      <a:gd name="connsiteY6" fmla="*/ 685837 h 1152686"/>
                      <a:gd name="connsiteX7" fmla="*/ 1187362 w 1700888"/>
                      <a:gd name="connsiteY7" fmla="*/ 862050 h 1152686"/>
                      <a:gd name="connsiteX8" fmla="*/ 1020674 w 1700888"/>
                      <a:gd name="connsiteY8" fmla="*/ 933487 h 1152686"/>
                      <a:gd name="connsiteX9" fmla="*/ 820649 w 1700888"/>
                      <a:gd name="connsiteY9" fmla="*/ 1028737 h 1152686"/>
                      <a:gd name="connsiteX10" fmla="*/ 596812 w 1700888"/>
                      <a:gd name="connsiteY10" fmla="*/ 1076362 h 1152686"/>
                      <a:gd name="connsiteX11" fmla="*/ 439649 w 1700888"/>
                      <a:gd name="connsiteY11" fmla="*/ 1109700 h 1152686"/>
                      <a:gd name="connsiteX12" fmla="*/ 249149 w 1700888"/>
                      <a:gd name="connsiteY12" fmla="*/ 1152562 h 1152686"/>
                      <a:gd name="connsiteX13" fmla="*/ 1499 w 1700888"/>
                      <a:gd name="connsiteY13" fmla="*/ 1095412 h 1152686"/>
                      <a:gd name="connsiteX14" fmla="*/ 149137 w 1700888"/>
                      <a:gd name="connsiteY14" fmla="*/ 1095412 h 1152686"/>
                      <a:gd name="connsiteX15" fmla="*/ 225337 w 1700888"/>
                      <a:gd name="connsiteY15" fmla="*/ 1033500 h 1152686"/>
                      <a:gd name="connsiteX16" fmla="*/ 377737 w 1700888"/>
                      <a:gd name="connsiteY16" fmla="*/ 976350 h 1152686"/>
                      <a:gd name="connsiteX17" fmla="*/ 515849 w 1700888"/>
                      <a:gd name="connsiteY17" fmla="*/ 947775 h 1152686"/>
                      <a:gd name="connsiteX18" fmla="*/ 620624 w 1700888"/>
                      <a:gd name="connsiteY18" fmla="*/ 796962 h 1152686"/>
                      <a:gd name="connsiteX19" fmla="*/ 792074 w 1700888"/>
                      <a:gd name="connsiteY19" fmla="*/ 671550 h 1152686"/>
                      <a:gd name="connsiteX20" fmla="*/ 841194 w 1700888"/>
                      <a:gd name="connsiteY20" fmla="*/ 593694 h 1152686"/>
                      <a:gd name="connsiteX21" fmla="*/ 958762 w 1700888"/>
                      <a:gd name="connsiteY21" fmla="*/ 514387 h 1152686"/>
                      <a:gd name="connsiteX22" fmla="*/ 1087349 w 1700888"/>
                      <a:gd name="connsiteY22" fmla="*/ 323887 h 1152686"/>
                      <a:gd name="connsiteX23" fmla="*/ 1144499 w 1700888"/>
                      <a:gd name="connsiteY23" fmla="*/ 185775 h 1152686"/>
                      <a:gd name="connsiteX24" fmla="*/ 1273087 w 1700888"/>
                      <a:gd name="connsiteY24" fmla="*/ 138150 h 1152686"/>
                      <a:gd name="connsiteX25" fmla="*/ 1368337 w 1700888"/>
                      <a:gd name="connsiteY25" fmla="*/ 37 h 1152686"/>
                      <a:gd name="connsiteX0" fmla="*/ 1368337 w 1700888"/>
                      <a:gd name="connsiteY0" fmla="*/ 37 h 1152686"/>
                      <a:gd name="connsiteX1" fmla="*/ 1473112 w 1700888"/>
                      <a:gd name="connsiteY1" fmla="*/ 152437 h 1152686"/>
                      <a:gd name="connsiteX2" fmla="*/ 1558837 w 1700888"/>
                      <a:gd name="connsiteY2" fmla="*/ 357225 h 1152686"/>
                      <a:gd name="connsiteX3" fmla="*/ 1654087 w 1700888"/>
                      <a:gd name="connsiteY3" fmla="*/ 452475 h 1152686"/>
                      <a:gd name="connsiteX4" fmla="*/ 1696949 w 1700888"/>
                      <a:gd name="connsiteY4" fmla="*/ 519150 h 1152686"/>
                      <a:gd name="connsiteX5" fmla="*/ 1558837 w 1700888"/>
                      <a:gd name="connsiteY5" fmla="*/ 623925 h 1152686"/>
                      <a:gd name="connsiteX6" fmla="*/ 1387387 w 1700888"/>
                      <a:gd name="connsiteY6" fmla="*/ 685837 h 1152686"/>
                      <a:gd name="connsiteX7" fmla="*/ 1187362 w 1700888"/>
                      <a:gd name="connsiteY7" fmla="*/ 862050 h 1152686"/>
                      <a:gd name="connsiteX8" fmla="*/ 1020674 w 1700888"/>
                      <a:gd name="connsiteY8" fmla="*/ 933487 h 1152686"/>
                      <a:gd name="connsiteX9" fmla="*/ 820649 w 1700888"/>
                      <a:gd name="connsiteY9" fmla="*/ 1028737 h 1152686"/>
                      <a:gd name="connsiteX10" fmla="*/ 596812 w 1700888"/>
                      <a:gd name="connsiteY10" fmla="*/ 1076362 h 1152686"/>
                      <a:gd name="connsiteX11" fmla="*/ 439649 w 1700888"/>
                      <a:gd name="connsiteY11" fmla="*/ 1109700 h 1152686"/>
                      <a:gd name="connsiteX12" fmla="*/ 249149 w 1700888"/>
                      <a:gd name="connsiteY12" fmla="*/ 1152562 h 1152686"/>
                      <a:gd name="connsiteX13" fmla="*/ 1499 w 1700888"/>
                      <a:gd name="connsiteY13" fmla="*/ 1095412 h 1152686"/>
                      <a:gd name="connsiteX14" fmla="*/ 149137 w 1700888"/>
                      <a:gd name="connsiteY14" fmla="*/ 1095412 h 1152686"/>
                      <a:gd name="connsiteX15" fmla="*/ 225337 w 1700888"/>
                      <a:gd name="connsiteY15" fmla="*/ 1033500 h 1152686"/>
                      <a:gd name="connsiteX16" fmla="*/ 377737 w 1700888"/>
                      <a:gd name="connsiteY16" fmla="*/ 976350 h 1152686"/>
                      <a:gd name="connsiteX17" fmla="*/ 506324 w 1700888"/>
                      <a:gd name="connsiteY17" fmla="*/ 938250 h 1152686"/>
                      <a:gd name="connsiteX18" fmla="*/ 620624 w 1700888"/>
                      <a:gd name="connsiteY18" fmla="*/ 796962 h 1152686"/>
                      <a:gd name="connsiteX19" fmla="*/ 792074 w 1700888"/>
                      <a:gd name="connsiteY19" fmla="*/ 671550 h 1152686"/>
                      <a:gd name="connsiteX20" fmla="*/ 841194 w 1700888"/>
                      <a:gd name="connsiteY20" fmla="*/ 593694 h 1152686"/>
                      <a:gd name="connsiteX21" fmla="*/ 958762 w 1700888"/>
                      <a:gd name="connsiteY21" fmla="*/ 514387 h 1152686"/>
                      <a:gd name="connsiteX22" fmla="*/ 1087349 w 1700888"/>
                      <a:gd name="connsiteY22" fmla="*/ 323887 h 1152686"/>
                      <a:gd name="connsiteX23" fmla="*/ 1144499 w 1700888"/>
                      <a:gd name="connsiteY23" fmla="*/ 185775 h 1152686"/>
                      <a:gd name="connsiteX24" fmla="*/ 1273087 w 1700888"/>
                      <a:gd name="connsiteY24" fmla="*/ 138150 h 1152686"/>
                      <a:gd name="connsiteX25" fmla="*/ 1368337 w 1700888"/>
                      <a:gd name="connsiteY25" fmla="*/ 37 h 1152686"/>
                      <a:gd name="connsiteX0" fmla="*/ 1368383 w 1700934"/>
                      <a:gd name="connsiteY0" fmla="*/ 37 h 1152686"/>
                      <a:gd name="connsiteX1" fmla="*/ 1473158 w 1700934"/>
                      <a:gd name="connsiteY1" fmla="*/ 152437 h 1152686"/>
                      <a:gd name="connsiteX2" fmla="*/ 1558883 w 1700934"/>
                      <a:gd name="connsiteY2" fmla="*/ 357225 h 1152686"/>
                      <a:gd name="connsiteX3" fmla="*/ 1654133 w 1700934"/>
                      <a:gd name="connsiteY3" fmla="*/ 452475 h 1152686"/>
                      <a:gd name="connsiteX4" fmla="*/ 1696995 w 1700934"/>
                      <a:gd name="connsiteY4" fmla="*/ 519150 h 1152686"/>
                      <a:gd name="connsiteX5" fmla="*/ 1558883 w 1700934"/>
                      <a:gd name="connsiteY5" fmla="*/ 623925 h 1152686"/>
                      <a:gd name="connsiteX6" fmla="*/ 1387433 w 1700934"/>
                      <a:gd name="connsiteY6" fmla="*/ 685837 h 1152686"/>
                      <a:gd name="connsiteX7" fmla="*/ 1187408 w 1700934"/>
                      <a:gd name="connsiteY7" fmla="*/ 862050 h 1152686"/>
                      <a:gd name="connsiteX8" fmla="*/ 1020720 w 1700934"/>
                      <a:gd name="connsiteY8" fmla="*/ 933487 h 1152686"/>
                      <a:gd name="connsiteX9" fmla="*/ 820695 w 1700934"/>
                      <a:gd name="connsiteY9" fmla="*/ 1028737 h 1152686"/>
                      <a:gd name="connsiteX10" fmla="*/ 596858 w 1700934"/>
                      <a:gd name="connsiteY10" fmla="*/ 1076362 h 1152686"/>
                      <a:gd name="connsiteX11" fmla="*/ 439695 w 1700934"/>
                      <a:gd name="connsiteY11" fmla="*/ 1109700 h 1152686"/>
                      <a:gd name="connsiteX12" fmla="*/ 249195 w 1700934"/>
                      <a:gd name="connsiteY12" fmla="*/ 1152562 h 1152686"/>
                      <a:gd name="connsiteX13" fmla="*/ 1545 w 1700934"/>
                      <a:gd name="connsiteY13" fmla="*/ 1095412 h 1152686"/>
                      <a:gd name="connsiteX14" fmla="*/ 149183 w 1700934"/>
                      <a:gd name="connsiteY14" fmla="*/ 1095412 h 1152686"/>
                      <a:gd name="connsiteX15" fmla="*/ 250783 w 1700934"/>
                      <a:gd name="connsiteY15" fmla="*/ 1011275 h 1152686"/>
                      <a:gd name="connsiteX16" fmla="*/ 377783 w 1700934"/>
                      <a:gd name="connsiteY16" fmla="*/ 976350 h 1152686"/>
                      <a:gd name="connsiteX17" fmla="*/ 506370 w 1700934"/>
                      <a:gd name="connsiteY17" fmla="*/ 938250 h 1152686"/>
                      <a:gd name="connsiteX18" fmla="*/ 620670 w 1700934"/>
                      <a:gd name="connsiteY18" fmla="*/ 796962 h 1152686"/>
                      <a:gd name="connsiteX19" fmla="*/ 792120 w 1700934"/>
                      <a:gd name="connsiteY19" fmla="*/ 671550 h 1152686"/>
                      <a:gd name="connsiteX20" fmla="*/ 841240 w 1700934"/>
                      <a:gd name="connsiteY20" fmla="*/ 593694 h 1152686"/>
                      <a:gd name="connsiteX21" fmla="*/ 958808 w 1700934"/>
                      <a:gd name="connsiteY21" fmla="*/ 514387 h 1152686"/>
                      <a:gd name="connsiteX22" fmla="*/ 1087395 w 1700934"/>
                      <a:gd name="connsiteY22" fmla="*/ 323887 h 1152686"/>
                      <a:gd name="connsiteX23" fmla="*/ 1144545 w 1700934"/>
                      <a:gd name="connsiteY23" fmla="*/ 185775 h 1152686"/>
                      <a:gd name="connsiteX24" fmla="*/ 1273133 w 1700934"/>
                      <a:gd name="connsiteY24" fmla="*/ 138150 h 1152686"/>
                      <a:gd name="connsiteX25" fmla="*/ 1368383 w 1700934"/>
                      <a:gd name="connsiteY25" fmla="*/ 37 h 1152686"/>
                      <a:gd name="connsiteX0" fmla="*/ 1367524 w 1700075"/>
                      <a:gd name="connsiteY0" fmla="*/ 37 h 1152686"/>
                      <a:gd name="connsiteX1" fmla="*/ 1472299 w 1700075"/>
                      <a:gd name="connsiteY1" fmla="*/ 152437 h 1152686"/>
                      <a:gd name="connsiteX2" fmla="*/ 1558024 w 1700075"/>
                      <a:gd name="connsiteY2" fmla="*/ 357225 h 1152686"/>
                      <a:gd name="connsiteX3" fmla="*/ 1653274 w 1700075"/>
                      <a:gd name="connsiteY3" fmla="*/ 452475 h 1152686"/>
                      <a:gd name="connsiteX4" fmla="*/ 1696136 w 1700075"/>
                      <a:gd name="connsiteY4" fmla="*/ 519150 h 1152686"/>
                      <a:gd name="connsiteX5" fmla="*/ 1558024 w 1700075"/>
                      <a:gd name="connsiteY5" fmla="*/ 623925 h 1152686"/>
                      <a:gd name="connsiteX6" fmla="*/ 1386574 w 1700075"/>
                      <a:gd name="connsiteY6" fmla="*/ 685837 h 1152686"/>
                      <a:gd name="connsiteX7" fmla="*/ 1186549 w 1700075"/>
                      <a:gd name="connsiteY7" fmla="*/ 862050 h 1152686"/>
                      <a:gd name="connsiteX8" fmla="*/ 1019861 w 1700075"/>
                      <a:gd name="connsiteY8" fmla="*/ 933487 h 1152686"/>
                      <a:gd name="connsiteX9" fmla="*/ 819836 w 1700075"/>
                      <a:gd name="connsiteY9" fmla="*/ 1028737 h 1152686"/>
                      <a:gd name="connsiteX10" fmla="*/ 595999 w 1700075"/>
                      <a:gd name="connsiteY10" fmla="*/ 1076362 h 1152686"/>
                      <a:gd name="connsiteX11" fmla="*/ 438836 w 1700075"/>
                      <a:gd name="connsiteY11" fmla="*/ 1109700 h 1152686"/>
                      <a:gd name="connsiteX12" fmla="*/ 248336 w 1700075"/>
                      <a:gd name="connsiteY12" fmla="*/ 1152562 h 1152686"/>
                      <a:gd name="connsiteX13" fmla="*/ 686 w 1700075"/>
                      <a:gd name="connsiteY13" fmla="*/ 1095412 h 1152686"/>
                      <a:gd name="connsiteX14" fmla="*/ 176899 w 1700075"/>
                      <a:gd name="connsiteY14" fmla="*/ 1076362 h 1152686"/>
                      <a:gd name="connsiteX15" fmla="*/ 249924 w 1700075"/>
                      <a:gd name="connsiteY15" fmla="*/ 1011275 h 1152686"/>
                      <a:gd name="connsiteX16" fmla="*/ 376924 w 1700075"/>
                      <a:gd name="connsiteY16" fmla="*/ 976350 h 1152686"/>
                      <a:gd name="connsiteX17" fmla="*/ 505511 w 1700075"/>
                      <a:gd name="connsiteY17" fmla="*/ 938250 h 1152686"/>
                      <a:gd name="connsiteX18" fmla="*/ 619811 w 1700075"/>
                      <a:gd name="connsiteY18" fmla="*/ 796962 h 1152686"/>
                      <a:gd name="connsiteX19" fmla="*/ 791261 w 1700075"/>
                      <a:gd name="connsiteY19" fmla="*/ 671550 h 1152686"/>
                      <a:gd name="connsiteX20" fmla="*/ 840381 w 1700075"/>
                      <a:gd name="connsiteY20" fmla="*/ 593694 h 1152686"/>
                      <a:gd name="connsiteX21" fmla="*/ 957949 w 1700075"/>
                      <a:gd name="connsiteY21" fmla="*/ 514387 h 1152686"/>
                      <a:gd name="connsiteX22" fmla="*/ 1086536 w 1700075"/>
                      <a:gd name="connsiteY22" fmla="*/ 323887 h 1152686"/>
                      <a:gd name="connsiteX23" fmla="*/ 1143686 w 1700075"/>
                      <a:gd name="connsiteY23" fmla="*/ 185775 h 1152686"/>
                      <a:gd name="connsiteX24" fmla="*/ 1272274 w 1700075"/>
                      <a:gd name="connsiteY24" fmla="*/ 138150 h 1152686"/>
                      <a:gd name="connsiteX25" fmla="*/ 1367524 w 1700075"/>
                      <a:gd name="connsiteY25" fmla="*/ 37 h 1152686"/>
                      <a:gd name="connsiteX0" fmla="*/ 1223903 w 1556454"/>
                      <a:gd name="connsiteY0" fmla="*/ 37 h 1153700"/>
                      <a:gd name="connsiteX1" fmla="*/ 1328678 w 1556454"/>
                      <a:gd name="connsiteY1" fmla="*/ 152437 h 1153700"/>
                      <a:gd name="connsiteX2" fmla="*/ 1414403 w 1556454"/>
                      <a:gd name="connsiteY2" fmla="*/ 357225 h 1153700"/>
                      <a:gd name="connsiteX3" fmla="*/ 1509653 w 1556454"/>
                      <a:gd name="connsiteY3" fmla="*/ 452475 h 1153700"/>
                      <a:gd name="connsiteX4" fmla="*/ 1552515 w 1556454"/>
                      <a:gd name="connsiteY4" fmla="*/ 519150 h 1153700"/>
                      <a:gd name="connsiteX5" fmla="*/ 1414403 w 1556454"/>
                      <a:gd name="connsiteY5" fmla="*/ 623925 h 1153700"/>
                      <a:gd name="connsiteX6" fmla="*/ 1242953 w 1556454"/>
                      <a:gd name="connsiteY6" fmla="*/ 685837 h 1153700"/>
                      <a:gd name="connsiteX7" fmla="*/ 1042928 w 1556454"/>
                      <a:gd name="connsiteY7" fmla="*/ 862050 h 1153700"/>
                      <a:gd name="connsiteX8" fmla="*/ 876240 w 1556454"/>
                      <a:gd name="connsiteY8" fmla="*/ 933487 h 1153700"/>
                      <a:gd name="connsiteX9" fmla="*/ 676215 w 1556454"/>
                      <a:gd name="connsiteY9" fmla="*/ 1028737 h 1153700"/>
                      <a:gd name="connsiteX10" fmla="*/ 452378 w 1556454"/>
                      <a:gd name="connsiteY10" fmla="*/ 1076362 h 1153700"/>
                      <a:gd name="connsiteX11" fmla="*/ 295215 w 1556454"/>
                      <a:gd name="connsiteY11" fmla="*/ 1109700 h 1153700"/>
                      <a:gd name="connsiteX12" fmla="*/ 104715 w 1556454"/>
                      <a:gd name="connsiteY12" fmla="*/ 1152562 h 1153700"/>
                      <a:gd name="connsiteX13" fmla="*/ 3115 w 1556454"/>
                      <a:gd name="connsiteY13" fmla="*/ 1060487 h 1153700"/>
                      <a:gd name="connsiteX14" fmla="*/ 33278 w 1556454"/>
                      <a:gd name="connsiteY14" fmla="*/ 1076362 h 1153700"/>
                      <a:gd name="connsiteX15" fmla="*/ 106303 w 1556454"/>
                      <a:gd name="connsiteY15" fmla="*/ 1011275 h 1153700"/>
                      <a:gd name="connsiteX16" fmla="*/ 233303 w 1556454"/>
                      <a:gd name="connsiteY16" fmla="*/ 976350 h 1153700"/>
                      <a:gd name="connsiteX17" fmla="*/ 361890 w 1556454"/>
                      <a:gd name="connsiteY17" fmla="*/ 938250 h 1153700"/>
                      <a:gd name="connsiteX18" fmla="*/ 476190 w 1556454"/>
                      <a:gd name="connsiteY18" fmla="*/ 796962 h 1153700"/>
                      <a:gd name="connsiteX19" fmla="*/ 647640 w 1556454"/>
                      <a:gd name="connsiteY19" fmla="*/ 671550 h 1153700"/>
                      <a:gd name="connsiteX20" fmla="*/ 696760 w 1556454"/>
                      <a:gd name="connsiteY20" fmla="*/ 593694 h 1153700"/>
                      <a:gd name="connsiteX21" fmla="*/ 814328 w 1556454"/>
                      <a:gd name="connsiteY21" fmla="*/ 514387 h 1153700"/>
                      <a:gd name="connsiteX22" fmla="*/ 942915 w 1556454"/>
                      <a:gd name="connsiteY22" fmla="*/ 323887 h 1153700"/>
                      <a:gd name="connsiteX23" fmla="*/ 1000065 w 1556454"/>
                      <a:gd name="connsiteY23" fmla="*/ 185775 h 1153700"/>
                      <a:gd name="connsiteX24" fmla="*/ 1128653 w 1556454"/>
                      <a:gd name="connsiteY24" fmla="*/ 138150 h 1153700"/>
                      <a:gd name="connsiteX25" fmla="*/ 1223903 w 1556454"/>
                      <a:gd name="connsiteY25" fmla="*/ 37 h 1153700"/>
                      <a:gd name="connsiteX0" fmla="*/ 1223903 w 1556454"/>
                      <a:gd name="connsiteY0" fmla="*/ 37 h 1153700"/>
                      <a:gd name="connsiteX1" fmla="*/ 1328678 w 1556454"/>
                      <a:gd name="connsiteY1" fmla="*/ 152437 h 1153700"/>
                      <a:gd name="connsiteX2" fmla="*/ 1414403 w 1556454"/>
                      <a:gd name="connsiteY2" fmla="*/ 357225 h 1153700"/>
                      <a:gd name="connsiteX3" fmla="*/ 1509653 w 1556454"/>
                      <a:gd name="connsiteY3" fmla="*/ 452475 h 1153700"/>
                      <a:gd name="connsiteX4" fmla="*/ 1552515 w 1556454"/>
                      <a:gd name="connsiteY4" fmla="*/ 519150 h 1153700"/>
                      <a:gd name="connsiteX5" fmla="*/ 1414403 w 1556454"/>
                      <a:gd name="connsiteY5" fmla="*/ 623925 h 1153700"/>
                      <a:gd name="connsiteX6" fmla="*/ 1242953 w 1556454"/>
                      <a:gd name="connsiteY6" fmla="*/ 685837 h 1153700"/>
                      <a:gd name="connsiteX7" fmla="*/ 1042928 w 1556454"/>
                      <a:gd name="connsiteY7" fmla="*/ 862050 h 1153700"/>
                      <a:gd name="connsiteX8" fmla="*/ 876240 w 1556454"/>
                      <a:gd name="connsiteY8" fmla="*/ 933487 h 1153700"/>
                      <a:gd name="connsiteX9" fmla="*/ 676215 w 1556454"/>
                      <a:gd name="connsiteY9" fmla="*/ 1028737 h 1153700"/>
                      <a:gd name="connsiteX10" fmla="*/ 439678 w 1556454"/>
                      <a:gd name="connsiteY10" fmla="*/ 1012862 h 1153700"/>
                      <a:gd name="connsiteX11" fmla="*/ 295215 w 1556454"/>
                      <a:gd name="connsiteY11" fmla="*/ 1109700 h 1153700"/>
                      <a:gd name="connsiteX12" fmla="*/ 104715 w 1556454"/>
                      <a:gd name="connsiteY12" fmla="*/ 1152562 h 1153700"/>
                      <a:gd name="connsiteX13" fmla="*/ 3115 w 1556454"/>
                      <a:gd name="connsiteY13" fmla="*/ 1060487 h 1153700"/>
                      <a:gd name="connsiteX14" fmla="*/ 33278 w 1556454"/>
                      <a:gd name="connsiteY14" fmla="*/ 1076362 h 1153700"/>
                      <a:gd name="connsiteX15" fmla="*/ 106303 w 1556454"/>
                      <a:gd name="connsiteY15" fmla="*/ 1011275 h 1153700"/>
                      <a:gd name="connsiteX16" fmla="*/ 233303 w 1556454"/>
                      <a:gd name="connsiteY16" fmla="*/ 976350 h 1153700"/>
                      <a:gd name="connsiteX17" fmla="*/ 361890 w 1556454"/>
                      <a:gd name="connsiteY17" fmla="*/ 938250 h 1153700"/>
                      <a:gd name="connsiteX18" fmla="*/ 476190 w 1556454"/>
                      <a:gd name="connsiteY18" fmla="*/ 796962 h 1153700"/>
                      <a:gd name="connsiteX19" fmla="*/ 647640 w 1556454"/>
                      <a:gd name="connsiteY19" fmla="*/ 671550 h 1153700"/>
                      <a:gd name="connsiteX20" fmla="*/ 696760 w 1556454"/>
                      <a:gd name="connsiteY20" fmla="*/ 593694 h 1153700"/>
                      <a:gd name="connsiteX21" fmla="*/ 814328 w 1556454"/>
                      <a:gd name="connsiteY21" fmla="*/ 514387 h 1153700"/>
                      <a:gd name="connsiteX22" fmla="*/ 942915 w 1556454"/>
                      <a:gd name="connsiteY22" fmla="*/ 323887 h 1153700"/>
                      <a:gd name="connsiteX23" fmla="*/ 1000065 w 1556454"/>
                      <a:gd name="connsiteY23" fmla="*/ 185775 h 1153700"/>
                      <a:gd name="connsiteX24" fmla="*/ 1128653 w 1556454"/>
                      <a:gd name="connsiteY24" fmla="*/ 138150 h 1153700"/>
                      <a:gd name="connsiteX25" fmla="*/ 1223903 w 1556454"/>
                      <a:gd name="connsiteY25" fmla="*/ 37 h 1153700"/>
                      <a:gd name="connsiteX0" fmla="*/ 1223903 w 1556454"/>
                      <a:gd name="connsiteY0" fmla="*/ 37 h 1152889"/>
                      <a:gd name="connsiteX1" fmla="*/ 1328678 w 1556454"/>
                      <a:gd name="connsiteY1" fmla="*/ 152437 h 1152889"/>
                      <a:gd name="connsiteX2" fmla="*/ 1414403 w 1556454"/>
                      <a:gd name="connsiteY2" fmla="*/ 357225 h 1152889"/>
                      <a:gd name="connsiteX3" fmla="*/ 1509653 w 1556454"/>
                      <a:gd name="connsiteY3" fmla="*/ 452475 h 1152889"/>
                      <a:gd name="connsiteX4" fmla="*/ 1552515 w 1556454"/>
                      <a:gd name="connsiteY4" fmla="*/ 519150 h 1152889"/>
                      <a:gd name="connsiteX5" fmla="*/ 1414403 w 1556454"/>
                      <a:gd name="connsiteY5" fmla="*/ 623925 h 1152889"/>
                      <a:gd name="connsiteX6" fmla="*/ 1242953 w 1556454"/>
                      <a:gd name="connsiteY6" fmla="*/ 685837 h 1152889"/>
                      <a:gd name="connsiteX7" fmla="*/ 1042928 w 1556454"/>
                      <a:gd name="connsiteY7" fmla="*/ 862050 h 1152889"/>
                      <a:gd name="connsiteX8" fmla="*/ 876240 w 1556454"/>
                      <a:gd name="connsiteY8" fmla="*/ 933487 h 1152889"/>
                      <a:gd name="connsiteX9" fmla="*/ 676215 w 1556454"/>
                      <a:gd name="connsiteY9" fmla="*/ 1028737 h 1152889"/>
                      <a:gd name="connsiteX10" fmla="*/ 439678 w 1556454"/>
                      <a:gd name="connsiteY10" fmla="*/ 1012862 h 1152889"/>
                      <a:gd name="connsiteX11" fmla="*/ 285690 w 1556454"/>
                      <a:gd name="connsiteY11" fmla="*/ 1090650 h 1152889"/>
                      <a:gd name="connsiteX12" fmla="*/ 104715 w 1556454"/>
                      <a:gd name="connsiteY12" fmla="*/ 1152562 h 1152889"/>
                      <a:gd name="connsiteX13" fmla="*/ 3115 w 1556454"/>
                      <a:gd name="connsiteY13" fmla="*/ 1060487 h 1152889"/>
                      <a:gd name="connsiteX14" fmla="*/ 33278 w 1556454"/>
                      <a:gd name="connsiteY14" fmla="*/ 1076362 h 1152889"/>
                      <a:gd name="connsiteX15" fmla="*/ 106303 w 1556454"/>
                      <a:gd name="connsiteY15" fmla="*/ 1011275 h 1152889"/>
                      <a:gd name="connsiteX16" fmla="*/ 233303 w 1556454"/>
                      <a:gd name="connsiteY16" fmla="*/ 976350 h 1152889"/>
                      <a:gd name="connsiteX17" fmla="*/ 361890 w 1556454"/>
                      <a:gd name="connsiteY17" fmla="*/ 938250 h 1152889"/>
                      <a:gd name="connsiteX18" fmla="*/ 476190 w 1556454"/>
                      <a:gd name="connsiteY18" fmla="*/ 796962 h 1152889"/>
                      <a:gd name="connsiteX19" fmla="*/ 647640 w 1556454"/>
                      <a:gd name="connsiteY19" fmla="*/ 671550 h 1152889"/>
                      <a:gd name="connsiteX20" fmla="*/ 696760 w 1556454"/>
                      <a:gd name="connsiteY20" fmla="*/ 593694 h 1152889"/>
                      <a:gd name="connsiteX21" fmla="*/ 814328 w 1556454"/>
                      <a:gd name="connsiteY21" fmla="*/ 514387 h 1152889"/>
                      <a:gd name="connsiteX22" fmla="*/ 942915 w 1556454"/>
                      <a:gd name="connsiteY22" fmla="*/ 323887 h 1152889"/>
                      <a:gd name="connsiteX23" fmla="*/ 1000065 w 1556454"/>
                      <a:gd name="connsiteY23" fmla="*/ 185775 h 1152889"/>
                      <a:gd name="connsiteX24" fmla="*/ 1128653 w 1556454"/>
                      <a:gd name="connsiteY24" fmla="*/ 138150 h 1152889"/>
                      <a:gd name="connsiteX25" fmla="*/ 1223903 w 1556454"/>
                      <a:gd name="connsiteY25" fmla="*/ 37 h 1152889"/>
                      <a:gd name="connsiteX0" fmla="*/ 1224689 w 1557240"/>
                      <a:gd name="connsiteY0" fmla="*/ 37 h 1127743"/>
                      <a:gd name="connsiteX1" fmla="*/ 1329464 w 1557240"/>
                      <a:gd name="connsiteY1" fmla="*/ 152437 h 1127743"/>
                      <a:gd name="connsiteX2" fmla="*/ 1415189 w 1557240"/>
                      <a:gd name="connsiteY2" fmla="*/ 357225 h 1127743"/>
                      <a:gd name="connsiteX3" fmla="*/ 1510439 w 1557240"/>
                      <a:gd name="connsiteY3" fmla="*/ 452475 h 1127743"/>
                      <a:gd name="connsiteX4" fmla="*/ 1553301 w 1557240"/>
                      <a:gd name="connsiteY4" fmla="*/ 519150 h 1127743"/>
                      <a:gd name="connsiteX5" fmla="*/ 1415189 w 1557240"/>
                      <a:gd name="connsiteY5" fmla="*/ 623925 h 1127743"/>
                      <a:gd name="connsiteX6" fmla="*/ 1243739 w 1557240"/>
                      <a:gd name="connsiteY6" fmla="*/ 685837 h 1127743"/>
                      <a:gd name="connsiteX7" fmla="*/ 1043714 w 1557240"/>
                      <a:gd name="connsiteY7" fmla="*/ 862050 h 1127743"/>
                      <a:gd name="connsiteX8" fmla="*/ 877026 w 1557240"/>
                      <a:gd name="connsiteY8" fmla="*/ 933487 h 1127743"/>
                      <a:gd name="connsiteX9" fmla="*/ 677001 w 1557240"/>
                      <a:gd name="connsiteY9" fmla="*/ 1028737 h 1127743"/>
                      <a:gd name="connsiteX10" fmla="*/ 440464 w 1557240"/>
                      <a:gd name="connsiteY10" fmla="*/ 1012862 h 1127743"/>
                      <a:gd name="connsiteX11" fmla="*/ 286476 w 1557240"/>
                      <a:gd name="connsiteY11" fmla="*/ 1090650 h 1127743"/>
                      <a:gd name="connsiteX12" fmla="*/ 118201 w 1557240"/>
                      <a:gd name="connsiteY12" fmla="*/ 1127162 h 1127743"/>
                      <a:gd name="connsiteX13" fmla="*/ 3901 w 1557240"/>
                      <a:gd name="connsiteY13" fmla="*/ 1060487 h 1127743"/>
                      <a:gd name="connsiteX14" fmla="*/ 34064 w 1557240"/>
                      <a:gd name="connsiteY14" fmla="*/ 1076362 h 1127743"/>
                      <a:gd name="connsiteX15" fmla="*/ 107089 w 1557240"/>
                      <a:gd name="connsiteY15" fmla="*/ 1011275 h 1127743"/>
                      <a:gd name="connsiteX16" fmla="*/ 234089 w 1557240"/>
                      <a:gd name="connsiteY16" fmla="*/ 976350 h 1127743"/>
                      <a:gd name="connsiteX17" fmla="*/ 362676 w 1557240"/>
                      <a:gd name="connsiteY17" fmla="*/ 938250 h 1127743"/>
                      <a:gd name="connsiteX18" fmla="*/ 476976 w 1557240"/>
                      <a:gd name="connsiteY18" fmla="*/ 796962 h 1127743"/>
                      <a:gd name="connsiteX19" fmla="*/ 648426 w 1557240"/>
                      <a:gd name="connsiteY19" fmla="*/ 671550 h 1127743"/>
                      <a:gd name="connsiteX20" fmla="*/ 697546 w 1557240"/>
                      <a:gd name="connsiteY20" fmla="*/ 593694 h 1127743"/>
                      <a:gd name="connsiteX21" fmla="*/ 815114 w 1557240"/>
                      <a:gd name="connsiteY21" fmla="*/ 514387 h 1127743"/>
                      <a:gd name="connsiteX22" fmla="*/ 943701 w 1557240"/>
                      <a:gd name="connsiteY22" fmla="*/ 323887 h 1127743"/>
                      <a:gd name="connsiteX23" fmla="*/ 1000851 w 1557240"/>
                      <a:gd name="connsiteY23" fmla="*/ 185775 h 1127743"/>
                      <a:gd name="connsiteX24" fmla="*/ 1129439 w 1557240"/>
                      <a:gd name="connsiteY24" fmla="*/ 138150 h 1127743"/>
                      <a:gd name="connsiteX25" fmla="*/ 1224689 w 1557240"/>
                      <a:gd name="connsiteY25" fmla="*/ 37 h 1127743"/>
                      <a:gd name="connsiteX0" fmla="*/ 1224689 w 1557240"/>
                      <a:gd name="connsiteY0" fmla="*/ 37 h 1127743"/>
                      <a:gd name="connsiteX1" fmla="*/ 1329464 w 1557240"/>
                      <a:gd name="connsiteY1" fmla="*/ 152437 h 1127743"/>
                      <a:gd name="connsiteX2" fmla="*/ 1415189 w 1557240"/>
                      <a:gd name="connsiteY2" fmla="*/ 357225 h 1127743"/>
                      <a:gd name="connsiteX3" fmla="*/ 1510439 w 1557240"/>
                      <a:gd name="connsiteY3" fmla="*/ 452475 h 1127743"/>
                      <a:gd name="connsiteX4" fmla="*/ 1553301 w 1557240"/>
                      <a:gd name="connsiteY4" fmla="*/ 519150 h 1127743"/>
                      <a:gd name="connsiteX5" fmla="*/ 1415189 w 1557240"/>
                      <a:gd name="connsiteY5" fmla="*/ 623925 h 1127743"/>
                      <a:gd name="connsiteX6" fmla="*/ 1243739 w 1557240"/>
                      <a:gd name="connsiteY6" fmla="*/ 685837 h 1127743"/>
                      <a:gd name="connsiteX7" fmla="*/ 1043714 w 1557240"/>
                      <a:gd name="connsiteY7" fmla="*/ 862050 h 1127743"/>
                      <a:gd name="connsiteX8" fmla="*/ 877026 w 1557240"/>
                      <a:gd name="connsiteY8" fmla="*/ 933487 h 1127743"/>
                      <a:gd name="connsiteX9" fmla="*/ 683351 w 1557240"/>
                      <a:gd name="connsiteY9" fmla="*/ 923962 h 1127743"/>
                      <a:gd name="connsiteX10" fmla="*/ 440464 w 1557240"/>
                      <a:gd name="connsiteY10" fmla="*/ 1012862 h 1127743"/>
                      <a:gd name="connsiteX11" fmla="*/ 286476 w 1557240"/>
                      <a:gd name="connsiteY11" fmla="*/ 1090650 h 1127743"/>
                      <a:gd name="connsiteX12" fmla="*/ 118201 w 1557240"/>
                      <a:gd name="connsiteY12" fmla="*/ 1127162 h 1127743"/>
                      <a:gd name="connsiteX13" fmla="*/ 3901 w 1557240"/>
                      <a:gd name="connsiteY13" fmla="*/ 1060487 h 1127743"/>
                      <a:gd name="connsiteX14" fmla="*/ 34064 w 1557240"/>
                      <a:gd name="connsiteY14" fmla="*/ 1076362 h 1127743"/>
                      <a:gd name="connsiteX15" fmla="*/ 107089 w 1557240"/>
                      <a:gd name="connsiteY15" fmla="*/ 1011275 h 1127743"/>
                      <a:gd name="connsiteX16" fmla="*/ 234089 w 1557240"/>
                      <a:gd name="connsiteY16" fmla="*/ 976350 h 1127743"/>
                      <a:gd name="connsiteX17" fmla="*/ 362676 w 1557240"/>
                      <a:gd name="connsiteY17" fmla="*/ 938250 h 1127743"/>
                      <a:gd name="connsiteX18" fmla="*/ 476976 w 1557240"/>
                      <a:gd name="connsiteY18" fmla="*/ 796962 h 1127743"/>
                      <a:gd name="connsiteX19" fmla="*/ 648426 w 1557240"/>
                      <a:gd name="connsiteY19" fmla="*/ 671550 h 1127743"/>
                      <a:gd name="connsiteX20" fmla="*/ 697546 w 1557240"/>
                      <a:gd name="connsiteY20" fmla="*/ 593694 h 1127743"/>
                      <a:gd name="connsiteX21" fmla="*/ 815114 w 1557240"/>
                      <a:gd name="connsiteY21" fmla="*/ 514387 h 1127743"/>
                      <a:gd name="connsiteX22" fmla="*/ 943701 w 1557240"/>
                      <a:gd name="connsiteY22" fmla="*/ 323887 h 1127743"/>
                      <a:gd name="connsiteX23" fmla="*/ 1000851 w 1557240"/>
                      <a:gd name="connsiteY23" fmla="*/ 185775 h 1127743"/>
                      <a:gd name="connsiteX24" fmla="*/ 1129439 w 1557240"/>
                      <a:gd name="connsiteY24" fmla="*/ 138150 h 1127743"/>
                      <a:gd name="connsiteX25" fmla="*/ 1224689 w 1557240"/>
                      <a:gd name="connsiteY25" fmla="*/ 37 h 1127743"/>
                      <a:gd name="connsiteX0" fmla="*/ 1224689 w 1557240"/>
                      <a:gd name="connsiteY0" fmla="*/ 37 h 1127743"/>
                      <a:gd name="connsiteX1" fmla="*/ 1329464 w 1557240"/>
                      <a:gd name="connsiteY1" fmla="*/ 152437 h 1127743"/>
                      <a:gd name="connsiteX2" fmla="*/ 1415189 w 1557240"/>
                      <a:gd name="connsiteY2" fmla="*/ 357225 h 1127743"/>
                      <a:gd name="connsiteX3" fmla="*/ 1510439 w 1557240"/>
                      <a:gd name="connsiteY3" fmla="*/ 452475 h 1127743"/>
                      <a:gd name="connsiteX4" fmla="*/ 1553301 w 1557240"/>
                      <a:gd name="connsiteY4" fmla="*/ 519150 h 1127743"/>
                      <a:gd name="connsiteX5" fmla="*/ 1415189 w 1557240"/>
                      <a:gd name="connsiteY5" fmla="*/ 623925 h 1127743"/>
                      <a:gd name="connsiteX6" fmla="*/ 1243739 w 1557240"/>
                      <a:gd name="connsiteY6" fmla="*/ 685837 h 1127743"/>
                      <a:gd name="connsiteX7" fmla="*/ 1043714 w 1557240"/>
                      <a:gd name="connsiteY7" fmla="*/ 862050 h 1127743"/>
                      <a:gd name="connsiteX8" fmla="*/ 851626 w 1557240"/>
                      <a:gd name="connsiteY8" fmla="*/ 892212 h 1127743"/>
                      <a:gd name="connsiteX9" fmla="*/ 683351 w 1557240"/>
                      <a:gd name="connsiteY9" fmla="*/ 923962 h 1127743"/>
                      <a:gd name="connsiteX10" fmla="*/ 440464 w 1557240"/>
                      <a:gd name="connsiteY10" fmla="*/ 1012862 h 1127743"/>
                      <a:gd name="connsiteX11" fmla="*/ 286476 w 1557240"/>
                      <a:gd name="connsiteY11" fmla="*/ 1090650 h 1127743"/>
                      <a:gd name="connsiteX12" fmla="*/ 118201 w 1557240"/>
                      <a:gd name="connsiteY12" fmla="*/ 1127162 h 1127743"/>
                      <a:gd name="connsiteX13" fmla="*/ 3901 w 1557240"/>
                      <a:gd name="connsiteY13" fmla="*/ 1060487 h 1127743"/>
                      <a:gd name="connsiteX14" fmla="*/ 34064 w 1557240"/>
                      <a:gd name="connsiteY14" fmla="*/ 1076362 h 1127743"/>
                      <a:gd name="connsiteX15" fmla="*/ 107089 w 1557240"/>
                      <a:gd name="connsiteY15" fmla="*/ 1011275 h 1127743"/>
                      <a:gd name="connsiteX16" fmla="*/ 234089 w 1557240"/>
                      <a:gd name="connsiteY16" fmla="*/ 976350 h 1127743"/>
                      <a:gd name="connsiteX17" fmla="*/ 362676 w 1557240"/>
                      <a:gd name="connsiteY17" fmla="*/ 938250 h 1127743"/>
                      <a:gd name="connsiteX18" fmla="*/ 476976 w 1557240"/>
                      <a:gd name="connsiteY18" fmla="*/ 796962 h 1127743"/>
                      <a:gd name="connsiteX19" fmla="*/ 648426 w 1557240"/>
                      <a:gd name="connsiteY19" fmla="*/ 671550 h 1127743"/>
                      <a:gd name="connsiteX20" fmla="*/ 697546 w 1557240"/>
                      <a:gd name="connsiteY20" fmla="*/ 593694 h 1127743"/>
                      <a:gd name="connsiteX21" fmla="*/ 815114 w 1557240"/>
                      <a:gd name="connsiteY21" fmla="*/ 514387 h 1127743"/>
                      <a:gd name="connsiteX22" fmla="*/ 943701 w 1557240"/>
                      <a:gd name="connsiteY22" fmla="*/ 323887 h 1127743"/>
                      <a:gd name="connsiteX23" fmla="*/ 1000851 w 1557240"/>
                      <a:gd name="connsiteY23" fmla="*/ 185775 h 1127743"/>
                      <a:gd name="connsiteX24" fmla="*/ 1129439 w 1557240"/>
                      <a:gd name="connsiteY24" fmla="*/ 138150 h 1127743"/>
                      <a:gd name="connsiteX25" fmla="*/ 1224689 w 1557240"/>
                      <a:gd name="connsiteY25" fmla="*/ 37 h 1127743"/>
                      <a:gd name="connsiteX0" fmla="*/ 1224689 w 1557240"/>
                      <a:gd name="connsiteY0" fmla="*/ 37 h 1127743"/>
                      <a:gd name="connsiteX1" fmla="*/ 1329464 w 1557240"/>
                      <a:gd name="connsiteY1" fmla="*/ 152437 h 1127743"/>
                      <a:gd name="connsiteX2" fmla="*/ 1415189 w 1557240"/>
                      <a:gd name="connsiteY2" fmla="*/ 357225 h 1127743"/>
                      <a:gd name="connsiteX3" fmla="*/ 1510439 w 1557240"/>
                      <a:gd name="connsiteY3" fmla="*/ 452475 h 1127743"/>
                      <a:gd name="connsiteX4" fmla="*/ 1553301 w 1557240"/>
                      <a:gd name="connsiteY4" fmla="*/ 519150 h 1127743"/>
                      <a:gd name="connsiteX5" fmla="*/ 1415189 w 1557240"/>
                      <a:gd name="connsiteY5" fmla="*/ 623925 h 1127743"/>
                      <a:gd name="connsiteX6" fmla="*/ 1243739 w 1557240"/>
                      <a:gd name="connsiteY6" fmla="*/ 685837 h 1127743"/>
                      <a:gd name="connsiteX7" fmla="*/ 989739 w 1557240"/>
                      <a:gd name="connsiteY7" fmla="*/ 782675 h 1127743"/>
                      <a:gd name="connsiteX8" fmla="*/ 851626 w 1557240"/>
                      <a:gd name="connsiteY8" fmla="*/ 892212 h 1127743"/>
                      <a:gd name="connsiteX9" fmla="*/ 683351 w 1557240"/>
                      <a:gd name="connsiteY9" fmla="*/ 923962 h 1127743"/>
                      <a:gd name="connsiteX10" fmla="*/ 440464 w 1557240"/>
                      <a:gd name="connsiteY10" fmla="*/ 1012862 h 1127743"/>
                      <a:gd name="connsiteX11" fmla="*/ 286476 w 1557240"/>
                      <a:gd name="connsiteY11" fmla="*/ 1090650 h 1127743"/>
                      <a:gd name="connsiteX12" fmla="*/ 118201 w 1557240"/>
                      <a:gd name="connsiteY12" fmla="*/ 1127162 h 1127743"/>
                      <a:gd name="connsiteX13" fmla="*/ 3901 w 1557240"/>
                      <a:gd name="connsiteY13" fmla="*/ 1060487 h 1127743"/>
                      <a:gd name="connsiteX14" fmla="*/ 34064 w 1557240"/>
                      <a:gd name="connsiteY14" fmla="*/ 1076362 h 1127743"/>
                      <a:gd name="connsiteX15" fmla="*/ 107089 w 1557240"/>
                      <a:gd name="connsiteY15" fmla="*/ 1011275 h 1127743"/>
                      <a:gd name="connsiteX16" fmla="*/ 234089 w 1557240"/>
                      <a:gd name="connsiteY16" fmla="*/ 976350 h 1127743"/>
                      <a:gd name="connsiteX17" fmla="*/ 362676 w 1557240"/>
                      <a:gd name="connsiteY17" fmla="*/ 938250 h 1127743"/>
                      <a:gd name="connsiteX18" fmla="*/ 476976 w 1557240"/>
                      <a:gd name="connsiteY18" fmla="*/ 796962 h 1127743"/>
                      <a:gd name="connsiteX19" fmla="*/ 648426 w 1557240"/>
                      <a:gd name="connsiteY19" fmla="*/ 671550 h 1127743"/>
                      <a:gd name="connsiteX20" fmla="*/ 697546 w 1557240"/>
                      <a:gd name="connsiteY20" fmla="*/ 593694 h 1127743"/>
                      <a:gd name="connsiteX21" fmla="*/ 815114 w 1557240"/>
                      <a:gd name="connsiteY21" fmla="*/ 514387 h 1127743"/>
                      <a:gd name="connsiteX22" fmla="*/ 943701 w 1557240"/>
                      <a:gd name="connsiteY22" fmla="*/ 323887 h 1127743"/>
                      <a:gd name="connsiteX23" fmla="*/ 1000851 w 1557240"/>
                      <a:gd name="connsiteY23" fmla="*/ 185775 h 1127743"/>
                      <a:gd name="connsiteX24" fmla="*/ 1129439 w 1557240"/>
                      <a:gd name="connsiteY24" fmla="*/ 138150 h 1127743"/>
                      <a:gd name="connsiteX25" fmla="*/ 1224689 w 1557240"/>
                      <a:gd name="connsiteY25" fmla="*/ 37 h 1127743"/>
                      <a:gd name="connsiteX0" fmla="*/ 1224689 w 1557240"/>
                      <a:gd name="connsiteY0" fmla="*/ 37 h 1127743"/>
                      <a:gd name="connsiteX1" fmla="*/ 1329464 w 1557240"/>
                      <a:gd name="connsiteY1" fmla="*/ 152437 h 1127743"/>
                      <a:gd name="connsiteX2" fmla="*/ 1415189 w 1557240"/>
                      <a:gd name="connsiteY2" fmla="*/ 357225 h 1127743"/>
                      <a:gd name="connsiteX3" fmla="*/ 1510439 w 1557240"/>
                      <a:gd name="connsiteY3" fmla="*/ 452475 h 1127743"/>
                      <a:gd name="connsiteX4" fmla="*/ 1553301 w 1557240"/>
                      <a:gd name="connsiteY4" fmla="*/ 519150 h 1127743"/>
                      <a:gd name="connsiteX5" fmla="*/ 1415189 w 1557240"/>
                      <a:gd name="connsiteY5" fmla="*/ 623925 h 1127743"/>
                      <a:gd name="connsiteX6" fmla="*/ 1240564 w 1557240"/>
                      <a:gd name="connsiteY6" fmla="*/ 692187 h 1127743"/>
                      <a:gd name="connsiteX7" fmla="*/ 989739 w 1557240"/>
                      <a:gd name="connsiteY7" fmla="*/ 782675 h 1127743"/>
                      <a:gd name="connsiteX8" fmla="*/ 851626 w 1557240"/>
                      <a:gd name="connsiteY8" fmla="*/ 892212 h 1127743"/>
                      <a:gd name="connsiteX9" fmla="*/ 683351 w 1557240"/>
                      <a:gd name="connsiteY9" fmla="*/ 923962 h 1127743"/>
                      <a:gd name="connsiteX10" fmla="*/ 440464 w 1557240"/>
                      <a:gd name="connsiteY10" fmla="*/ 1012862 h 1127743"/>
                      <a:gd name="connsiteX11" fmla="*/ 286476 w 1557240"/>
                      <a:gd name="connsiteY11" fmla="*/ 1090650 h 1127743"/>
                      <a:gd name="connsiteX12" fmla="*/ 118201 w 1557240"/>
                      <a:gd name="connsiteY12" fmla="*/ 1127162 h 1127743"/>
                      <a:gd name="connsiteX13" fmla="*/ 3901 w 1557240"/>
                      <a:gd name="connsiteY13" fmla="*/ 1060487 h 1127743"/>
                      <a:gd name="connsiteX14" fmla="*/ 34064 w 1557240"/>
                      <a:gd name="connsiteY14" fmla="*/ 1076362 h 1127743"/>
                      <a:gd name="connsiteX15" fmla="*/ 107089 w 1557240"/>
                      <a:gd name="connsiteY15" fmla="*/ 1011275 h 1127743"/>
                      <a:gd name="connsiteX16" fmla="*/ 234089 w 1557240"/>
                      <a:gd name="connsiteY16" fmla="*/ 976350 h 1127743"/>
                      <a:gd name="connsiteX17" fmla="*/ 362676 w 1557240"/>
                      <a:gd name="connsiteY17" fmla="*/ 938250 h 1127743"/>
                      <a:gd name="connsiteX18" fmla="*/ 476976 w 1557240"/>
                      <a:gd name="connsiteY18" fmla="*/ 796962 h 1127743"/>
                      <a:gd name="connsiteX19" fmla="*/ 648426 w 1557240"/>
                      <a:gd name="connsiteY19" fmla="*/ 671550 h 1127743"/>
                      <a:gd name="connsiteX20" fmla="*/ 697546 w 1557240"/>
                      <a:gd name="connsiteY20" fmla="*/ 593694 h 1127743"/>
                      <a:gd name="connsiteX21" fmla="*/ 815114 w 1557240"/>
                      <a:gd name="connsiteY21" fmla="*/ 514387 h 1127743"/>
                      <a:gd name="connsiteX22" fmla="*/ 943701 w 1557240"/>
                      <a:gd name="connsiteY22" fmla="*/ 323887 h 1127743"/>
                      <a:gd name="connsiteX23" fmla="*/ 1000851 w 1557240"/>
                      <a:gd name="connsiteY23" fmla="*/ 185775 h 1127743"/>
                      <a:gd name="connsiteX24" fmla="*/ 1129439 w 1557240"/>
                      <a:gd name="connsiteY24" fmla="*/ 138150 h 1127743"/>
                      <a:gd name="connsiteX25" fmla="*/ 1224689 w 1557240"/>
                      <a:gd name="connsiteY25" fmla="*/ 37 h 1127743"/>
                      <a:gd name="connsiteX0" fmla="*/ 1224689 w 1557240"/>
                      <a:gd name="connsiteY0" fmla="*/ 162 h 1127868"/>
                      <a:gd name="connsiteX1" fmla="*/ 1358039 w 1557240"/>
                      <a:gd name="connsiteY1" fmla="*/ 168437 h 1127868"/>
                      <a:gd name="connsiteX2" fmla="*/ 1415189 w 1557240"/>
                      <a:gd name="connsiteY2" fmla="*/ 357350 h 1127868"/>
                      <a:gd name="connsiteX3" fmla="*/ 1510439 w 1557240"/>
                      <a:gd name="connsiteY3" fmla="*/ 452600 h 1127868"/>
                      <a:gd name="connsiteX4" fmla="*/ 1553301 w 1557240"/>
                      <a:gd name="connsiteY4" fmla="*/ 519275 h 1127868"/>
                      <a:gd name="connsiteX5" fmla="*/ 1415189 w 1557240"/>
                      <a:gd name="connsiteY5" fmla="*/ 624050 h 1127868"/>
                      <a:gd name="connsiteX6" fmla="*/ 1240564 w 1557240"/>
                      <a:gd name="connsiteY6" fmla="*/ 692312 h 1127868"/>
                      <a:gd name="connsiteX7" fmla="*/ 989739 w 1557240"/>
                      <a:gd name="connsiteY7" fmla="*/ 782800 h 1127868"/>
                      <a:gd name="connsiteX8" fmla="*/ 851626 w 1557240"/>
                      <a:gd name="connsiteY8" fmla="*/ 892337 h 1127868"/>
                      <a:gd name="connsiteX9" fmla="*/ 683351 w 1557240"/>
                      <a:gd name="connsiteY9" fmla="*/ 924087 h 1127868"/>
                      <a:gd name="connsiteX10" fmla="*/ 440464 w 1557240"/>
                      <a:gd name="connsiteY10" fmla="*/ 1012987 h 1127868"/>
                      <a:gd name="connsiteX11" fmla="*/ 286476 w 1557240"/>
                      <a:gd name="connsiteY11" fmla="*/ 1090775 h 1127868"/>
                      <a:gd name="connsiteX12" fmla="*/ 118201 w 1557240"/>
                      <a:gd name="connsiteY12" fmla="*/ 1127287 h 1127868"/>
                      <a:gd name="connsiteX13" fmla="*/ 3901 w 1557240"/>
                      <a:gd name="connsiteY13" fmla="*/ 1060612 h 1127868"/>
                      <a:gd name="connsiteX14" fmla="*/ 34064 w 1557240"/>
                      <a:gd name="connsiteY14" fmla="*/ 1076487 h 1127868"/>
                      <a:gd name="connsiteX15" fmla="*/ 107089 w 1557240"/>
                      <a:gd name="connsiteY15" fmla="*/ 1011400 h 1127868"/>
                      <a:gd name="connsiteX16" fmla="*/ 234089 w 1557240"/>
                      <a:gd name="connsiteY16" fmla="*/ 976475 h 1127868"/>
                      <a:gd name="connsiteX17" fmla="*/ 362676 w 1557240"/>
                      <a:gd name="connsiteY17" fmla="*/ 938375 h 1127868"/>
                      <a:gd name="connsiteX18" fmla="*/ 476976 w 1557240"/>
                      <a:gd name="connsiteY18" fmla="*/ 797087 h 1127868"/>
                      <a:gd name="connsiteX19" fmla="*/ 648426 w 1557240"/>
                      <a:gd name="connsiteY19" fmla="*/ 671675 h 1127868"/>
                      <a:gd name="connsiteX20" fmla="*/ 697546 w 1557240"/>
                      <a:gd name="connsiteY20" fmla="*/ 593819 h 1127868"/>
                      <a:gd name="connsiteX21" fmla="*/ 815114 w 1557240"/>
                      <a:gd name="connsiteY21" fmla="*/ 514512 h 1127868"/>
                      <a:gd name="connsiteX22" fmla="*/ 943701 w 1557240"/>
                      <a:gd name="connsiteY22" fmla="*/ 324012 h 1127868"/>
                      <a:gd name="connsiteX23" fmla="*/ 1000851 w 1557240"/>
                      <a:gd name="connsiteY23" fmla="*/ 185900 h 1127868"/>
                      <a:gd name="connsiteX24" fmla="*/ 1129439 w 1557240"/>
                      <a:gd name="connsiteY24" fmla="*/ 138275 h 1127868"/>
                      <a:gd name="connsiteX25" fmla="*/ 1224689 w 1557240"/>
                      <a:gd name="connsiteY25" fmla="*/ 162 h 1127868"/>
                      <a:gd name="connsiteX0" fmla="*/ 1224689 w 1557089"/>
                      <a:gd name="connsiteY0" fmla="*/ 162 h 1127868"/>
                      <a:gd name="connsiteX1" fmla="*/ 1358039 w 1557089"/>
                      <a:gd name="connsiteY1" fmla="*/ 168437 h 1127868"/>
                      <a:gd name="connsiteX2" fmla="*/ 1427889 w 1557089"/>
                      <a:gd name="connsiteY2" fmla="*/ 338300 h 1127868"/>
                      <a:gd name="connsiteX3" fmla="*/ 1510439 w 1557089"/>
                      <a:gd name="connsiteY3" fmla="*/ 452600 h 1127868"/>
                      <a:gd name="connsiteX4" fmla="*/ 1553301 w 1557089"/>
                      <a:gd name="connsiteY4" fmla="*/ 519275 h 1127868"/>
                      <a:gd name="connsiteX5" fmla="*/ 1415189 w 1557089"/>
                      <a:gd name="connsiteY5" fmla="*/ 624050 h 1127868"/>
                      <a:gd name="connsiteX6" fmla="*/ 1240564 w 1557089"/>
                      <a:gd name="connsiteY6" fmla="*/ 692312 h 1127868"/>
                      <a:gd name="connsiteX7" fmla="*/ 989739 w 1557089"/>
                      <a:gd name="connsiteY7" fmla="*/ 782800 h 1127868"/>
                      <a:gd name="connsiteX8" fmla="*/ 851626 w 1557089"/>
                      <a:gd name="connsiteY8" fmla="*/ 892337 h 1127868"/>
                      <a:gd name="connsiteX9" fmla="*/ 683351 w 1557089"/>
                      <a:gd name="connsiteY9" fmla="*/ 924087 h 1127868"/>
                      <a:gd name="connsiteX10" fmla="*/ 440464 w 1557089"/>
                      <a:gd name="connsiteY10" fmla="*/ 1012987 h 1127868"/>
                      <a:gd name="connsiteX11" fmla="*/ 286476 w 1557089"/>
                      <a:gd name="connsiteY11" fmla="*/ 1090775 h 1127868"/>
                      <a:gd name="connsiteX12" fmla="*/ 118201 w 1557089"/>
                      <a:gd name="connsiteY12" fmla="*/ 1127287 h 1127868"/>
                      <a:gd name="connsiteX13" fmla="*/ 3901 w 1557089"/>
                      <a:gd name="connsiteY13" fmla="*/ 1060612 h 1127868"/>
                      <a:gd name="connsiteX14" fmla="*/ 34064 w 1557089"/>
                      <a:gd name="connsiteY14" fmla="*/ 1076487 h 1127868"/>
                      <a:gd name="connsiteX15" fmla="*/ 107089 w 1557089"/>
                      <a:gd name="connsiteY15" fmla="*/ 1011400 h 1127868"/>
                      <a:gd name="connsiteX16" fmla="*/ 234089 w 1557089"/>
                      <a:gd name="connsiteY16" fmla="*/ 976475 h 1127868"/>
                      <a:gd name="connsiteX17" fmla="*/ 362676 w 1557089"/>
                      <a:gd name="connsiteY17" fmla="*/ 938375 h 1127868"/>
                      <a:gd name="connsiteX18" fmla="*/ 476976 w 1557089"/>
                      <a:gd name="connsiteY18" fmla="*/ 797087 h 1127868"/>
                      <a:gd name="connsiteX19" fmla="*/ 648426 w 1557089"/>
                      <a:gd name="connsiteY19" fmla="*/ 671675 h 1127868"/>
                      <a:gd name="connsiteX20" fmla="*/ 697546 w 1557089"/>
                      <a:gd name="connsiteY20" fmla="*/ 593819 h 1127868"/>
                      <a:gd name="connsiteX21" fmla="*/ 815114 w 1557089"/>
                      <a:gd name="connsiteY21" fmla="*/ 514512 h 1127868"/>
                      <a:gd name="connsiteX22" fmla="*/ 943701 w 1557089"/>
                      <a:gd name="connsiteY22" fmla="*/ 324012 h 1127868"/>
                      <a:gd name="connsiteX23" fmla="*/ 1000851 w 1557089"/>
                      <a:gd name="connsiteY23" fmla="*/ 185900 h 1127868"/>
                      <a:gd name="connsiteX24" fmla="*/ 1129439 w 1557089"/>
                      <a:gd name="connsiteY24" fmla="*/ 138275 h 1127868"/>
                      <a:gd name="connsiteX25" fmla="*/ 1224689 w 1557089"/>
                      <a:gd name="connsiteY25" fmla="*/ 162 h 1127868"/>
                      <a:gd name="connsiteX0" fmla="*/ 1256439 w 1557089"/>
                      <a:gd name="connsiteY0" fmla="*/ 141 h 1150072"/>
                      <a:gd name="connsiteX1" fmla="*/ 1358039 w 1557089"/>
                      <a:gd name="connsiteY1" fmla="*/ 190641 h 1150072"/>
                      <a:gd name="connsiteX2" fmla="*/ 1427889 w 1557089"/>
                      <a:gd name="connsiteY2" fmla="*/ 360504 h 1150072"/>
                      <a:gd name="connsiteX3" fmla="*/ 1510439 w 1557089"/>
                      <a:gd name="connsiteY3" fmla="*/ 474804 h 1150072"/>
                      <a:gd name="connsiteX4" fmla="*/ 1553301 w 1557089"/>
                      <a:gd name="connsiteY4" fmla="*/ 541479 h 1150072"/>
                      <a:gd name="connsiteX5" fmla="*/ 1415189 w 1557089"/>
                      <a:gd name="connsiteY5" fmla="*/ 646254 h 1150072"/>
                      <a:gd name="connsiteX6" fmla="*/ 1240564 w 1557089"/>
                      <a:gd name="connsiteY6" fmla="*/ 714516 h 1150072"/>
                      <a:gd name="connsiteX7" fmla="*/ 989739 w 1557089"/>
                      <a:gd name="connsiteY7" fmla="*/ 805004 h 1150072"/>
                      <a:gd name="connsiteX8" fmla="*/ 851626 w 1557089"/>
                      <a:gd name="connsiteY8" fmla="*/ 914541 h 1150072"/>
                      <a:gd name="connsiteX9" fmla="*/ 683351 w 1557089"/>
                      <a:gd name="connsiteY9" fmla="*/ 946291 h 1150072"/>
                      <a:gd name="connsiteX10" fmla="*/ 440464 w 1557089"/>
                      <a:gd name="connsiteY10" fmla="*/ 1035191 h 1150072"/>
                      <a:gd name="connsiteX11" fmla="*/ 286476 w 1557089"/>
                      <a:gd name="connsiteY11" fmla="*/ 1112979 h 1150072"/>
                      <a:gd name="connsiteX12" fmla="*/ 118201 w 1557089"/>
                      <a:gd name="connsiteY12" fmla="*/ 1149491 h 1150072"/>
                      <a:gd name="connsiteX13" fmla="*/ 3901 w 1557089"/>
                      <a:gd name="connsiteY13" fmla="*/ 1082816 h 1150072"/>
                      <a:gd name="connsiteX14" fmla="*/ 34064 w 1557089"/>
                      <a:gd name="connsiteY14" fmla="*/ 1098691 h 1150072"/>
                      <a:gd name="connsiteX15" fmla="*/ 107089 w 1557089"/>
                      <a:gd name="connsiteY15" fmla="*/ 1033604 h 1150072"/>
                      <a:gd name="connsiteX16" fmla="*/ 234089 w 1557089"/>
                      <a:gd name="connsiteY16" fmla="*/ 998679 h 1150072"/>
                      <a:gd name="connsiteX17" fmla="*/ 362676 w 1557089"/>
                      <a:gd name="connsiteY17" fmla="*/ 960579 h 1150072"/>
                      <a:gd name="connsiteX18" fmla="*/ 476976 w 1557089"/>
                      <a:gd name="connsiteY18" fmla="*/ 819291 h 1150072"/>
                      <a:gd name="connsiteX19" fmla="*/ 648426 w 1557089"/>
                      <a:gd name="connsiteY19" fmla="*/ 693879 h 1150072"/>
                      <a:gd name="connsiteX20" fmla="*/ 697546 w 1557089"/>
                      <a:gd name="connsiteY20" fmla="*/ 616023 h 1150072"/>
                      <a:gd name="connsiteX21" fmla="*/ 815114 w 1557089"/>
                      <a:gd name="connsiteY21" fmla="*/ 536716 h 1150072"/>
                      <a:gd name="connsiteX22" fmla="*/ 943701 w 1557089"/>
                      <a:gd name="connsiteY22" fmla="*/ 346216 h 1150072"/>
                      <a:gd name="connsiteX23" fmla="*/ 1000851 w 1557089"/>
                      <a:gd name="connsiteY23" fmla="*/ 208104 h 1150072"/>
                      <a:gd name="connsiteX24" fmla="*/ 1129439 w 1557089"/>
                      <a:gd name="connsiteY24" fmla="*/ 160479 h 1150072"/>
                      <a:gd name="connsiteX25" fmla="*/ 1256439 w 1557089"/>
                      <a:gd name="connsiteY25" fmla="*/ 141 h 1150072"/>
                      <a:gd name="connsiteX0" fmla="*/ 1256439 w 1557089"/>
                      <a:gd name="connsiteY0" fmla="*/ 1214 h 1151145"/>
                      <a:gd name="connsiteX1" fmla="*/ 1338896 w 1557089"/>
                      <a:gd name="connsiteY1" fmla="*/ 93222 h 1151145"/>
                      <a:gd name="connsiteX2" fmla="*/ 1358039 w 1557089"/>
                      <a:gd name="connsiteY2" fmla="*/ 191714 h 1151145"/>
                      <a:gd name="connsiteX3" fmla="*/ 1427889 w 1557089"/>
                      <a:gd name="connsiteY3" fmla="*/ 361577 h 1151145"/>
                      <a:gd name="connsiteX4" fmla="*/ 1510439 w 1557089"/>
                      <a:gd name="connsiteY4" fmla="*/ 475877 h 1151145"/>
                      <a:gd name="connsiteX5" fmla="*/ 1553301 w 1557089"/>
                      <a:gd name="connsiteY5" fmla="*/ 542552 h 1151145"/>
                      <a:gd name="connsiteX6" fmla="*/ 1415189 w 1557089"/>
                      <a:gd name="connsiteY6" fmla="*/ 647327 h 1151145"/>
                      <a:gd name="connsiteX7" fmla="*/ 1240564 w 1557089"/>
                      <a:gd name="connsiteY7" fmla="*/ 715589 h 1151145"/>
                      <a:gd name="connsiteX8" fmla="*/ 989739 w 1557089"/>
                      <a:gd name="connsiteY8" fmla="*/ 806077 h 1151145"/>
                      <a:gd name="connsiteX9" fmla="*/ 851626 w 1557089"/>
                      <a:gd name="connsiteY9" fmla="*/ 915614 h 1151145"/>
                      <a:gd name="connsiteX10" fmla="*/ 683351 w 1557089"/>
                      <a:gd name="connsiteY10" fmla="*/ 947364 h 1151145"/>
                      <a:gd name="connsiteX11" fmla="*/ 440464 w 1557089"/>
                      <a:gd name="connsiteY11" fmla="*/ 1036264 h 1151145"/>
                      <a:gd name="connsiteX12" fmla="*/ 286476 w 1557089"/>
                      <a:gd name="connsiteY12" fmla="*/ 1114052 h 1151145"/>
                      <a:gd name="connsiteX13" fmla="*/ 118201 w 1557089"/>
                      <a:gd name="connsiteY13" fmla="*/ 1150564 h 1151145"/>
                      <a:gd name="connsiteX14" fmla="*/ 3901 w 1557089"/>
                      <a:gd name="connsiteY14" fmla="*/ 1083889 h 1151145"/>
                      <a:gd name="connsiteX15" fmla="*/ 34064 w 1557089"/>
                      <a:gd name="connsiteY15" fmla="*/ 1099764 h 1151145"/>
                      <a:gd name="connsiteX16" fmla="*/ 107089 w 1557089"/>
                      <a:gd name="connsiteY16" fmla="*/ 1034677 h 1151145"/>
                      <a:gd name="connsiteX17" fmla="*/ 234089 w 1557089"/>
                      <a:gd name="connsiteY17" fmla="*/ 999752 h 1151145"/>
                      <a:gd name="connsiteX18" fmla="*/ 362676 w 1557089"/>
                      <a:gd name="connsiteY18" fmla="*/ 961652 h 1151145"/>
                      <a:gd name="connsiteX19" fmla="*/ 476976 w 1557089"/>
                      <a:gd name="connsiteY19" fmla="*/ 820364 h 1151145"/>
                      <a:gd name="connsiteX20" fmla="*/ 648426 w 1557089"/>
                      <a:gd name="connsiteY20" fmla="*/ 694952 h 1151145"/>
                      <a:gd name="connsiteX21" fmla="*/ 697546 w 1557089"/>
                      <a:gd name="connsiteY21" fmla="*/ 617096 h 1151145"/>
                      <a:gd name="connsiteX22" fmla="*/ 815114 w 1557089"/>
                      <a:gd name="connsiteY22" fmla="*/ 537789 h 1151145"/>
                      <a:gd name="connsiteX23" fmla="*/ 943701 w 1557089"/>
                      <a:gd name="connsiteY23" fmla="*/ 347289 h 1151145"/>
                      <a:gd name="connsiteX24" fmla="*/ 1000851 w 1557089"/>
                      <a:gd name="connsiteY24" fmla="*/ 209177 h 1151145"/>
                      <a:gd name="connsiteX25" fmla="*/ 1129439 w 1557089"/>
                      <a:gd name="connsiteY25" fmla="*/ 161552 h 1151145"/>
                      <a:gd name="connsiteX26" fmla="*/ 1256439 w 1557089"/>
                      <a:gd name="connsiteY26" fmla="*/ 1214 h 115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57089" h="1151145">
                        <a:moveTo>
                          <a:pt x="1256439" y="1214"/>
                        </a:moveTo>
                        <a:cubicBezTo>
                          <a:pt x="1291349" y="-10174"/>
                          <a:pt x="1321963" y="61472"/>
                          <a:pt x="1338896" y="93222"/>
                        </a:cubicBezTo>
                        <a:cubicBezTo>
                          <a:pt x="1355829" y="124972"/>
                          <a:pt x="1343207" y="146988"/>
                          <a:pt x="1358039" y="191714"/>
                        </a:cubicBezTo>
                        <a:cubicBezTo>
                          <a:pt x="1372871" y="236440"/>
                          <a:pt x="1402489" y="314217"/>
                          <a:pt x="1427889" y="361577"/>
                        </a:cubicBezTo>
                        <a:cubicBezTo>
                          <a:pt x="1453289" y="408937"/>
                          <a:pt x="1489537" y="445715"/>
                          <a:pt x="1510439" y="475877"/>
                        </a:cubicBezTo>
                        <a:cubicBezTo>
                          <a:pt x="1531341" y="506039"/>
                          <a:pt x="1569176" y="513977"/>
                          <a:pt x="1553301" y="542552"/>
                        </a:cubicBezTo>
                        <a:cubicBezTo>
                          <a:pt x="1537426" y="571127"/>
                          <a:pt x="1467312" y="618487"/>
                          <a:pt x="1415189" y="647327"/>
                        </a:cubicBezTo>
                        <a:cubicBezTo>
                          <a:pt x="1363066" y="676167"/>
                          <a:pt x="1311472" y="689131"/>
                          <a:pt x="1240564" y="715589"/>
                        </a:cubicBezTo>
                        <a:cubicBezTo>
                          <a:pt x="1169656" y="742047"/>
                          <a:pt x="1054562" y="772740"/>
                          <a:pt x="989739" y="806077"/>
                        </a:cubicBezTo>
                        <a:cubicBezTo>
                          <a:pt x="924916" y="839414"/>
                          <a:pt x="902691" y="892066"/>
                          <a:pt x="851626" y="915614"/>
                        </a:cubicBezTo>
                        <a:cubicBezTo>
                          <a:pt x="800561" y="939162"/>
                          <a:pt x="751878" y="927256"/>
                          <a:pt x="683351" y="947364"/>
                        </a:cubicBezTo>
                        <a:cubicBezTo>
                          <a:pt x="614824" y="967472"/>
                          <a:pt x="440464" y="1036264"/>
                          <a:pt x="440464" y="1036264"/>
                        </a:cubicBezTo>
                        <a:lnTo>
                          <a:pt x="286476" y="1114052"/>
                        </a:lnTo>
                        <a:cubicBezTo>
                          <a:pt x="228532" y="1126752"/>
                          <a:pt x="165297" y="1155591"/>
                          <a:pt x="118201" y="1150564"/>
                        </a:cubicBezTo>
                        <a:cubicBezTo>
                          <a:pt x="71105" y="1145537"/>
                          <a:pt x="17924" y="1092356"/>
                          <a:pt x="3901" y="1083889"/>
                        </a:cubicBezTo>
                        <a:cubicBezTo>
                          <a:pt x="-10122" y="1075422"/>
                          <a:pt x="16866" y="1107966"/>
                          <a:pt x="34064" y="1099764"/>
                        </a:cubicBezTo>
                        <a:cubicBezTo>
                          <a:pt x="51262" y="1091562"/>
                          <a:pt x="73752" y="1051346"/>
                          <a:pt x="107089" y="1034677"/>
                        </a:cubicBezTo>
                        <a:cubicBezTo>
                          <a:pt x="140426" y="1018008"/>
                          <a:pt x="191491" y="1011923"/>
                          <a:pt x="234089" y="999752"/>
                        </a:cubicBezTo>
                        <a:cubicBezTo>
                          <a:pt x="276687" y="987581"/>
                          <a:pt x="322195" y="991550"/>
                          <a:pt x="362676" y="961652"/>
                        </a:cubicBezTo>
                        <a:cubicBezTo>
                          <a:pt x="403157" y="931754"/>
                          <a:pt x="429351" y="864814"/>
                          <a:pt x="476976" y="820364"/>
                        </a:cubicBezTo>
                        <a:cubicBezTo>
                          <a:pt x="524601" y="775914"/>
                          <a:pt x="611664" y="728830"/>
                          <a:pt x="648426" y="694952"/>
                        </a:cubicBezTo>
                        <a:cubicBezTo>
                          <a:pt x="685188" y="661074"/>
                          <a:pt x="669765" y="643290"/>
                          <a:pt x="697546" y="617096"/>
                        </a:cubicBezTo>
                        <a:cubicBezTo>
                          <a:pt x="725327" y="590902"/>
                          <a:pt x="774088" y="582757"/>
                          <a:pt x="815114" y="537789"/>
                        </a:cubicBezTo>
                        <a:cubicBezTo>
                          <a:pt x="856140" y="492821"/>
                          <a:pt x="912745" y="402058"/>
                          <a:pt x="943701" y="347289"/>
                        </a:cubicBezTo>
                        <a:cubicBezTo>
                          <a:pt x="974657" y="292520"/>
                          <a:pt x="969895" y="240133"/>
                          <a:pt x="1000851" y="209177"/>
                        </a:cubicBezTo>
                        <a:cubicBezTo>
                          <a:pt x="1031807" y="178221"/>
                          <a:pt x="1086841" y="196212"/>
                          <a:pt x="1129439" y="161552"/>
                        </a:cubicBezTo>
                        <a:cubicBezTo>
                          <a:pt x="1172037" y="126892"/>
                          <a:pt x="1221530" y="12602"/>
                          <a:pt x="1256439" y="1214"/>
                        </a:cubicBezTo>
                        <a:close/>
                      </a:path>
                    </a:pathLst>
                  </a:custGeom>
                  <a:solidFill>
                    <a:srgbClr val="D9D9D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sp>
              <p:nvSpPr>
                <p:cNvPr id="34" name="フリーフォーム 33"/>
                <p:cNvSpPr/>
                <p:nvPr/>
              </p:nvSpPr>
              <p:spPr>
                <a:xfrm>
                  <a:off x="7922315" y="1771842"/>
                  <a:ext cx="971550" cy="955675"/>
                </a:xfrm>
                <a:custGeom>
                  <a:avLst/>
                  <a:gdLst>
                    <a:gd name="connsiteX0" fmla="*/ 971550 w 971550"/>
                    <a:gd name="connsiteY0" fmla="*/ 0 h 955675"/>
                    <a:gd name="connsiteX1" fmla="*/ 923925 w 971550"/>
                    <a:gd name="connsiteY1" fmla="*/ 111125 h 955675"/>
                    <a:gd name="connsiteX2" fmla="*/ 898525 w 971550"/>
                    <a:gd name="connsiteY2" fmla="*/ 168275 h 955675"/>
                    <a:gd name="connsiteX3" fmla="*/ 854075 w 971550"/>
                    <a:gd name="connsiteY3" fmla="*/ 180975 h 955675"/>
                    <a:gd name="connsiteX4" fmla="*/ 822325 w 971550"/>
                    <a:gd name="connsiteY4" fmla="*/ 244475 h 955675"/>
                    <a:gd name="connsiteX5" fmla="*/ 822325 w 971550"/>
                    <a:gd name="connsiteY5" fmla="*/ 282575 h 955675"/>
                    <a:gd name="connsiteX6" fmla="*/ 809625 w 971550"/>
                    <a:gd name="connsiteY6" fmla="*/ 307975 h 955675"/>
                    <a:gd name="connsiteX7" fmla="*/ 800100 w 971550"/>
                    <a:gd name="connsiteY7" fmla="*/ 352425 h 955675"/>
                    <a:gd name="connsiteX8" fmla="*/ 730250 w 971550"/>
                    <a:gd name="connsiteY8" fmla="*/ 384175 h 955675"/>
                    <a:gd name="connsiteX9" fmla="*/ 695325 w 971550"/>
                    <a:gd name="connsiteY9" fmla="*/ 441325 h 955675"/>
                    <a:gd name="connsiteX10" fmla="*/ 685800 w 971550"/>
                    <a:gd name="connsiteY10" fmla="*/ 469900 h 955675"/>
                    <a:gd name="connsiteX11" fmla="*/ 603250 w 971550"/>
                    <a:gd name="connsiteY11" fmla="*/ 561975 h 955675"/>
                    <a:gd name="connsiteX12" fmla="*/ 501650 w 971550"/>
                    <a:gd name="connsiteY12" fmla="*/ 635000 h 955675"/>
                    <a:gd name="connsiteX13" fmla="*/ 463550 w 971550"/>
                    <a:gd name="connsiteY13" fmla="*/ 657225 h 955675"/>
                    <a:gd name="connsiteX14" fmla="*/ 314325 w 971550"/>
                    <a:gd name="connsiteY14" fmla="*/ 815975 h 955675"/>
                    <a:gd name="connsiteX15" fmla="*/ 0 w 971550"/>
                    <a:gd name="connsiteY15" fmla="*/ 955675 h 95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550" h="955675">
                      <a:moveTo>
                        <a:pt x="971550" y="0"/>
                      </a:moveTo>
                      <a:lnTo>
                        <a:pt x="923925" y="111125"/>
                      </a:lnTo>
                      <a:cubicBezTo>
                        <a:pt x="911754" y="139171"/>
                        <a:pt x="910167" y="156633"/>
                        <a:pt x="898525" y="168275"/>
                      </a:cubicBezTo>
                      <a:cubicBezTo>
                        <a:pt x="886883" y="179917"/>
                        <a:pt x="866775" y="168275"/>
                        <a:pt x="854075" y="180975"/>
                      </a:cubicBezTo>
                      <a:cubicBezTo>
                        <a:pt x="841375" y="193675"/>
                        <a:pt x="827617" y="227542"/>
                        <a:pt x="822325" y="244475"/>
                      </a:cubicBezTo>
                      <a:cubicBezTo>
                        <a:pt x="817033" y="261408"/>
                        <a:pt x="824442" y="271992"/>
                        <a:pt x="822325" y="282575"/>
                      </a:cubicBezTo>
                      <a:cubicBezTo>
                        <a:pt x="820208" y="293158"/>
                        <a:pt x="813329" y="296333"/>
                        <a:pt x="809625" y="307975"/>
                      </a:cubicBezTo>
                      <a:cubicBezTo>
                        <a:pt x="805921" y="319617"/>
                        <a:pt x="813329" y="339725"/>
                        <a:pt x="800100" y="352425"/>
                      </a:cubicBezTo>
                      <a:cubicBezTo>
                        <a:pt x="786871" y="365125"/>
                        <a:pt x="747712" y="369358"/>
                        <a:pt x="730250" y="384175"/>
                      </a:cubicBezTo>
                      <a:cubicBezTo>
                        <a:pt x="712788" y="398992"/>
                        <a:pt x="702733" y="427038"/>
                        <a:pt x="695325" y="441325"/>
                      </a:cubicBezTo>
                      <a:cubicBezTo>
                        <a:pt x="687917" y="455612"/>
                        <a:pt x="701146" y="449792"/>
                        <a:pt x="685800" y="469900"/>
                      </a:cubicBezTo>
                      <a:cubicBezTo>
                        <a:pt x="670454" y="490008"/>
                        <a:pt x="633942" y="534458"/>
                        <a:pt x="603250" y="561975"/>
                      </a:cubicBezTo>
                      <a:cubicBezTo>
                        <a:pt x="572558" y="589492"/>
                        <a:pt x="524933" y="619125"/>
                        <a:pt x="501650" y="635000"/>
                      </a:cubicBezTo>
                      <a:cubicBezTo>
                        <a:pt x="478367" y="650875"/>
                        <a:pt x="494771" y="627063"/>
                        <a:pt x="463550" y="657225"/>
                      </a:cubicBezTo>
                      <a:cubicBezTo>
                        <a:pt x="432329" y="687387"/>
                        <a:pt x="391583" y="766233"/>
                        <a:pt x="314325" y="815975"/>
                      </a:cubicBezTo>
                      <a:cubicBezTo>
                        <a:pt x="237067" y="865717"/>
                        <a:pt x="47625" y="932921"/>
                        <a:pt x="0" y="955675"/>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35" name="フリーフォーム 34"/>
                <p:cNvSpPr/>
                <p:nvPr/>
              </p:nvSpPr>
              <p:spPr>
                <a:xfrm>
                  <a:off x="8480748" y="1734156"/>
                  <a:ext cx="184150" cy="400050"/>
                </a:xfrm>
                <a:custGeom>
                  <a:avLst/>
                  <a:gdLst>
                    <a:gd name="connsiteX0" fmla="*/ 184150 w 184150"/>
                    <a:gd name="connsiteY0" fmla="*/ 400050 h 400050"/>
                    <a:gd name="connsiteX1" fmla="*/ 127000 w 184150"/>
                    <a:gd name="connsiteY1" fmla="*/ 282575 h 400050"/>
                    <a:gd name="connsiteX2" fmla="*/ 66675 w 184150"/>
                    <a:gd name="connsiteY2" fmla="*/ 190500 h 400050"/>
                    <a:gd name="connsiteX3" fmla="*/ 0 w 184150"/>
                    <a:gd name="connsiteY3" fmla="*/ 0 h 400050"/>
                  </a:gdLst>
                  <a:ahLst/>
                  <a:cxnLst>
                    <a:cxn ang="0">
                      <a:pos x="connsiteX0" y="connsiteY0"/>
                    </a:cxn>
                    <a:cxn ang="0">
                      <a:pos x="connsiteX1" y="connsiteY1"/>
                    </a:cxn>
                    <a:cxn ang="0">
                      <a:pos x="connsiteX2" y="connsiteY2"/>
                    </a:cxn>
                    <a:cxn ang="0">
                      <a:pos x="connsiteX3" y="connsiteY3"/>
                    </a:cxn>
                  </a:cxnLst>
                  <a:rect l="l" t="t" r="r" b="b"/>
                  <a:pathLst>
                    <a:path w="184150" h="400050">
                      <a:moveTo>
                        <a:pt x="184150" y="400050"/>
                      </a:moveTo>
                      <a:cubicBezTo>
                        <a:pt x="165364" y="358775"/>
                        <a:pt x="146579" y="317500"/>
                        <a:pt x="127000" y="282575"/>
                      </a:cubicBezTo>
                      <a:cubicBezTo>
                        <a:pt x="107421" y="247650"/>
                        <a:pt x="87842" y="237596"/>
                        <a:pt x="66675" y="190500"/>
                      </a:cubicBezTo>
                      <a:cubicBezTo>
                        <a:pt x="45508" y="143404"/>
                        <a:pt x="22754" y="71702"/>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36" name="フリーフォーム 35"/>
                <p:cNvSpPr/>
                <p:nvPr/>
              </p:nvSpPr>
              <p:spPr>
                <a:xfrm>
                  <a:off x="8570015" y="1679767"/>
                  <a:ext cx="60907" cy="314325"/>
                </a:xfrm>
                <a:custGeom>
                  <a:avLst/>
                  <a:gdLst>
                    <a:gd name="connsiteX0" fmla="*/ 25400 w 60907"/>
                    <a:gd name="connsiteY0" fmla="*/ 314325 h 314325"/>
                    <a:gd name="connsiteX1" fmla="*/ 60325 w 60907"/>
                    <a:gd name="connsiteY1" fmla="*/ 171450 h 314325"/>
                    <a:gd name="connsiteX2" fmla="*/ 0 w 60907"/>
                    <a:gd name="connsiteY2" fmla="*/ 0 h 314325"/>
                  </a:gdLst>
                  <a:ahLst/>
                  <a:cxnLst>
                    <a:cxn ang="0">
                      <a:pos x="connsiteX0" y="connsiteY0"/>
                    </a:cxn>
                    <a:cxn ang="0">
                      <a:pos x="connsiteX1" y="connsiteY1"/>
                    </a:cxn>
                    <a:cxn ang="0">
                      <a:pos x="connsiteX2" y="connsiteY2"/>
                    </a:cxn>
                  </a:cxnLst>
                  <a:rect l="l" t="t" r="r" b="b"/>
                  <a:pathLst>
                    <a:path w="60907" h="314325">
                      <a:moveTo>
                        <a:pt x="25400" y="314325"/>
                      </a:moveTo>
                      <a:cubicBezTo>
                        <a:pt x="44979" y="269081"/>
                        <a:pt x="64558" y="223837"/>
                        <a:pt x="60325" y="171450"/>
                      </a:cubicBezTo>
                      <a:cubicBezTo>
                        <a:pt x="56092" y="119063"/>
                        <a:pt x="28046" y="59531"/>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37" name="フリーフォーム 36"/>
                <p:cNvSpPr/>
                <p:nvPr/>
              </p:nvSpPr>
              <p:spPr>
                <a:xfrm>
                  <a:off x="8707408" y="1797242"/>
                  <a:ext cx="50038" cy="285750"/>
                </a:xfrm>
                <a:custGeom>
                  <a:avLst/>
                  <a:gdLst>
                    <a:gd name="connsiteX0" fmla="*/ 11832 w 50038"/>
                    <a:gd name="connsiteY0" fmla="*/ 285750 h 285750"/>
                    <a:gd name="connsiteX1" fmla="*/ 2307 w 50038"/>
                    <a:gd name="connsiteY1" fmla="*/ 171450 h 285750"/>
                    <a:gd name="connsiteX2" fmla="*/ 49932 w 50038"/>
                    <a:gd name="connsiteY2" fmla="*/ 69850 h 285750"/>
                    <a:gd name="connsiteX3" fmla="*/ 15007 w 50038"/>
                    <a:gd name="connsiteY3" fmla="*/ 0 h 285750"/>
                  </a:gdLst>
                  <a:ahLst/>
                  <a:cxnLst>
                    <a:cxn ang="0">
                      <a:pos x="connsiteX0" y="connsiteY0"/>
                    </a:cxn>
                    <a:cxn ang="0">
                      <a:pos x="connsiteX1" y="connsiteY1"/>
                    </a:cxn>
                    <a:cxn ang="0">
                      <a:pos x="connsiteX2" y="connsiteY2"/>
                    </a:cxn>
                    <a:cxn ang="0">
                      <a:pos x="connsiteX3" y="connsiteY3"/>
                    </a:cxn>
                  </a:cxnLst>
                  <a:rect l="l" t="t" r="r" b="b"/>
                  <a:pathLst>
                    <a:path w="50038" h="285750">
                      <a:moveTo>
                        <a:pt x="11832" y="285750"/>
                      </a:moveTo>
                      <a:cubicBezTo>
                        <a:pt x="3894" y="246591"/>
                        <a:pt x="-4043" y="207433"/>
                        <a:pt x="2307" y="171450"/>
                      </a:cubicBezTo>
                      <a:cubicBezTo>
                        <a:pt x="8657" y="135467"/>
                        <a:pt x="47815" y="98425"/>
                        <a:pt x="49932" y="69850"/>
                      </a:cubicBezTo>
                      <a:cubicBezTo>
                        <a:pt x="52049" y="41275"/>
                        <a:pt x="21886" y="8467"/>
                        <a:pt x="1500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38" name="フリーフォーム 37"/>
                <p:cNvSpPr/>
                <p:nvPr/>
              </p:nvSpPr>
              <p:spPr>
                <a:xfrm>
                  <a:off x="7960415" y="2390599"/>
                  <a:ext cx="422275" cy="141618"/>
                </a:xfrm>
                <a:custGeom>
                  <a:avLst/>
                  <a:gdLst>
                    <a:gd name="connsiteX0" fmla="*/ 0 w 422275"/>
                    <a:gd name="connsiteY0" fmla="*/ 162440 h 191309"/>
                    <a:gd name="connsiteX1" fmla="*/ 76200 w 422275"/>
                    <a:gd name="connsiteY1" fmla="*/ 191015 h 191309"/>
                    <a:gd name="connsiteX2" fmla="*/ 117475 w 422275"/>
                    <a:gd name="connsiteY2" fmla="*/ 146565 h 191309"/>
                    <a:gd name="connsiteX3" fmla="*/ 142875 w 422275"/>
                    <a:gd name="connsiteY3" fmla="*/ 92590 h 191309"/>
                    <a:gd name="connsiteX4" fmla="*/ 200025 w 422275"/>
                    <a:gd name="connsiteY4" fmla="*/ 105290 h 191309"/>
                    <a:gd name="connsiteX5" fmla="*/ 219075 w 422275"/>
                    <a:gd name="connsiteY5" fmla="*/ 114815 h 191309"/>
                    <a:gd name="connsiteX6" fmla="*/ 254000 w 422275"/>
                    <a:gd name="connsiteY6" fmla="*/ 102115 h 191309"/>
                    <a:gd name="connsiteX7" fmla="*/ 295275 w 422275"/>
                    <a:gd name="connsiteY7" fmla="*/ 98940 h 191309"/>
                    <a:gd name="connsiteX8" fmla="*/ 323850 w 422275"/>
                    <a:gd name="connsiteY8" fmla="*/ 83065 h 191309"/>
                    <a:gd name="connsiteX9" fmla="*/ 311150 w 422275"/>
                    <a:gd name="connsiteY9" fmla="*/ 73540 h 191309"/>
                    <a:gd name="connsiteX10" fmla="*/ 333375 w 422275"/>
                    <a:gd name="connsiteY10" fmla="*/ 41790 h 191309"/>
                    <a:gd name="connsiteX11" fmla="*/ 361950 w 422275"/>
                    <a:gd name="connsiteY11" fmla="*/ 32265 h 191309"/>
                    <a:gd name="connsiteX12" fmla="*/ 377825 w 422275"/>
                    <a:gd name="connsiteY12" fmla="*/ 515 h 191309"/>
                    <a:gd name="connsiteX13" fmla="*/ 422275 w 422275"/>
                    <a:gd name="connsiteY13" fmla="*/ 60840 h 191309"/>
                    <a:gd name="connsiteX0" fmla="*/ 0 w 422275"/>
                    <a:gd name="connsiteY0" fmla="*/ 165577 h 194446"/>
                    <a:gd name="connsiteX1" fmla="*/ 76200 w 422275"/>
                    <a:gd name="connsiteY1" fmla="*/ 194152 h 194446"/>
                    <a:gd name="connsiteX2" fmla="*/ 117475 w 422275"/>
                    <a:gd name="connsiteY2" fmla="*/ 149702 h 194446"/>
                    <a:gd name="connsiteX3" fmla="*/ 142875 w 422275"/>
                    <a:gd name="connsiteY3" fmla="*/ 95727 h 194446"/>
                    <a:gd name="connsiteX4" fmla="*/ 200025 w 422275"/>
                    <a:gd name="connsiteY4" fmla="*/ 108427 h 194446"/>
                    <a:gd name="connsiteX5" fmla="*/ 219075 w 422275"/>
                    <a:gd name="connsiteY5" fmla="*/ 117952 h 194446"/>
                    <a:gd name="connsiteX6" fmla="*/ 254000 w 422275"/>
                    <a:gd name="connsiteY6" fmla="*/ 105252 h 194446"/>
                    <a:gd name="connsiteX7" fmla="*/ 295275 w 422275"/>
                    <a:gd name="connsiteY7" fmla="*/ 102077 h 194446"/>
                    <a:gd name="connsiteX8" fmla="*/ 323850 w 422275"/>
                    <a:gd name="connsiteY8" fmla="*/ 86202 h 194446"/>
                    <a:gd name="connsiteX9" fmla="*/ 311150 w 422275"/>
                    <a:gd name="connsiteY9" fmla="*/ 76677 h 194446"/>
                    <a:gd name="connsiteX10" fmla="*/ 333375 w 422275"/>
                    <a:gd name="connsiteY10" fmla="*/ 44927 h 194446"/>
                    <a:gd name="connsiteX11" fmla="*/ 361950 w 422275"/>
                    <a:gd name="connsiteY11" fmla="*/ 35402 h 194446"/>
                    <a:gd name="connsiteX12" fmla="*/ 390525 w 422275"/>
                    <a:gd name="connsiteY12" fmla="*/ 477 h 194446"/>
                    <a:gd name="connsiteX13" fmla="*/ 422275 w 422275"/>
                    <a:gd name="connsiteY13" fmla="*/ 63977 h 194446"/>
                    <a:gd name="connsiteX0" fmla="*/ 0 w 422275"/>
                    <a:gd name="connsiteY0" fmla="*/ 165577 h 194446"/>
                    <a:gd name="connsiteX1" fmla="*/ 76200 w 422275"/>
                    <a:gd name="connsiteY1" fmla="*/ 194152 h 194446"/>
                    <a:gd name="connsiteX2" fmla="*/ 117475 w 422275"/>
                    <a:gd name="connsiteY2" fmla="*/ 149702 h 194446"/>
                    <a:gd name="connsiteX3" fmla="*/ 142875 w 422275"/>
                    <a:gd name="connsiteY3" fmla="*/ 95727 h 194446"/>
                    <a:gd name="connsiteX4" fmla="*/ 200025 w 422275"/>
                    <a:gd name="connsiteY4" fmla="*/ 108427 h 194446"/>
                    <a:gd name="connsiteX5" fmla="*/ 219075 w 422275"/>
                    <a:gd name="connsiteY5" fmla="*/ 117952 h 194446"/>
                    <a:gd name="connsiteX6" fmla="*/ 254000 w 422275"/>
                    <a:gd name="connsiteY6" fmla="*/ 105252 h 194446"/>
                    <a:gd name="connsiteX7" fmla="*/ 295275 w 422275"/>
                    <a:gd name="connsiteY7" fmla="*/ 102077 h 194446"/>
                    <a:gd name="connsiteX8" fmla="*/ 323850 w 422275"/>
                    <a:gd name="connsiteY8" fmla="*/ 86202 h 194446"/>
                    <a:gd name="connsiteX9" fmla="*/ 333375 w 422275"/>
                    <a:gd name="connsiteY9" fmla="*/ 44927 h 194446"/>
                    <a:gd name="connsiteX10" fmla="*/ 361950 w 422275"/>
                    <a:gd name="connsiteY10" fmla="*/ 35402 h 194446"/>
                    <a:gd name="connsiteX11" fmla="*/ 390525 w 422275"/>
                    <a:gd name="connsiteY11" fmla="*/ 477 h 194446"/>
                    <a:gd name="connsiteX12" fmla="*/ 422275 w 422275"/>
                    <a:gd name="connsiteY12" fmla="*/ 63977 h 194446"/>
                    <a:gd name="connsiteX0" fmla="*/ 0 w 422275"/>
                    <a:gd name="connsiteY0" fmla="*/ 165577 h 194446"/>
                    <a:gd name="connsiteX1" fmla="*/ 76200 w 422275"/>
                    <a:gd name="connsiteY1" fmla="*/ 194152 h 194446"/>
                    <a:gd name="connsiteX2" fmla="*/ 117475 w 422275"/>
                    <a:gd name="connsiteY2" fmla="*/ 149702 h 194446"/>
                    <a:gd name="connsiteX3" fmla="*/ 142875 w 422275"/>
                    <a:gd name="connsiteY3" fmla="*/ 95727 h 194446"/>
                    <a:gd name="connsiteX4" fmla="*/ 200025 w 422275"/>
                    <a:gd name="connsiteY4" fmla="*/ 108427 h 194446"/>
                    <a:gd name="connsiteX5" fmla="*/ 219075 w 422275"/>
                    <a:gd name="connsiteY5" fmla="*/ 117952 h 194446"/>
                    <a:gd name="connsiteX6" fmla="*/ 254000 w 422275"/>
                    <a:gd name="connsiteY6" fmla="*/ 105252 h 194446"/>
                    <a:gd name="connsiteX7" fmla="*/ 295275 w 422275"/>
                    <a:gd name="connsiteY7" fmla="*/ 102077 h 194446"/>
                    <a:gd name="connsiteX8" fmla="*/ 314325 w 422275"/>
                    <a:gd name="connsiteY8" fmla="*/ 83027 h 194446"/>
                    <a:gd name="connsiteX9" fmla="*/ 333375 w 422275"/>
                    <a:gd name="connsiteY9" fmla="*/ 44927 h 194446"/>
                    <a:gd name="connsiteX10" fmla="*/ 361950 w 422275"/>
                    <a:gd name="connsiteY10" fmla="*/ 35402 h 194446"/>
                    <a:gd name="connsiteX11" fmla="*/ 390525 w 422275"/>
                    <a:gd name="connsiteY11" fmla="*/ 477 h 194446"/>
                    <a:gd name="connsiteX12" fmla="*/ 422275 w 422275"/>
                    <a:gd name="connsiteY12" fmla="*/ 63977 h 194446"/>
                    <a:gd name="connsiteX0" fmla="*/ 0 w 422275"/>
                    <a:gd name="connsiteY0" fmla="*/ 165577 h 195085"/>
                    <a:gd name="connsiteX1" fmla="*/ 76200 w 422275"/>
                    <a:gd name="connsiteY1" fmla="*/ 194152 h 195085"/>
                    <a:gd name="connsiteX2" fmla="*/ 114300 w 422275"/>
                    <a:gd name="connsiteY2" fmla="*/ 133827 h 195085"/>
                    <a:gd name="connsiteX3" fmla="*/ 142875 w 422275"/>
                    <a:gd name="connsiteY3" fmla="*/ 95727 h 195085"/>
                    <a:gd name="connsiteX4" fmla="*/ 200025 w 422275"/>
                    <a:gd name="connsiteY4" fmla="*/ 108427 h 195085"/>
                    <a:gd name="connsiteX5" fmla="*/ 219075 w 422275"/>
                    <a:gd name="connsiteY5" fmla="*/ 117952 h 195085"/>
                    <a:gd name="connsiteX6" fmla="*/ 254000 w 422275"/>
                    <a:gd name="connsiteY6" fmla="*/ 105252 h 195085"/>
                    <a:gd name="connsiteX7" fmla="*/ 295275 w 422275"/>
                    <a:gd name="connsiteY7" fmla="*/ 102077 h 195085"/>
                    <a:gd name="connsiteX8" fmla="*/ 314325 w 422275"/>
                    <a:gd name="connsiteY8" fmla="*/ 83027 h 195085"/>
                    <a:gd name="connsiteX9" fmla="*/ 333375 w 422275"/>
                    <a:gd name="connsiteY9" fmla="*/ 44927 h 195085"/>
                    <a:gd name="connsiteX10" fmla="*/ 361950 w 422275"/>
                    <a:gd name="connsiteY10" fmla="*/ 35402 h 195085"/>
                    <a:gd name="connsiteX11" fmla="*/ 390525 w 422275"/>
                    <a:gd name="connsiteY11" fmla="*/ 477 h 195085"/>
                    <a:gd name="connsiteX12" fmla="*/ 422275 w 422275"/>
                    <a:gd name="connsiteY12" fmla="*/ 63977 h 195085"/>
                    <a:gd name="connsiteX0" fmla="*/ 0 w 422275"/>
                    <a:gd name="connsiteY0" fmla="*/ 165577 h 186176"/>
                    <a:gd name="connsiteX1" fmla="*/ 73025 w 422275"/>
                    <a:gd name="connsiteY1" fmla="*/ 184627 h 186176"/>
                    <a:gd name="connsiteX2" fmla="*/ 114300 w 422275"/>
                    <a:gd name="connsiteY2" fmla="*/ 133827 h 186176"/>
                    <a:gd name="connsiteX3" fmla="*/ 142875 w 422275"/>
                    <a:gd name="connsiteY3" fmla="*/ 95727 h 186176"/>
                    <a:gd name="connsiteX4" fmla="*/ 200025 w 422275"/>
                    <a:gd name="connsiteY4" fmla="*/ 108427 h 186176"/>
                    <a:gd name="connsiteX5" fmla="*/ 219075 w 422275"/>
                    <a:gd name="connsiteY5" fmla="*/ 117952 h 186176"/>
                    <a:gd name="connsiteX6" fmla="*/ 254000 w 422275"/>
                    <a:gd name="connsiteY6" fmla="*/ 105252 h 186176"/>
                    <a:gd name="connsiteX7" fmla="*/ 295275 w 422275"/>
                    <a:gd name="connsiteY7" fmla="*/ 102077 h 186176"/>
                    <a:gd name="connsiteX8" fmla="*/ 314325 w 422275"/>
                    <a:gd name="connsiteY8" fmla="*/ 83027 h 186176"/>
                    <a:gd name="connsiteX9" fmla="*/ 333375 w 422275"/>
                    <a:gd name="connsiteY9" fmla="*/ 44927 h 186176"/>
                    <a:gd name="connsiteX10" fmla="*/ 361950 w 422275"/>
                    <a:gd name="connsiteY10" fmla="*/ 35402 h 186176"/>
                    <a:gd name="connsiteX11" fmla="*/ 390525 w 422275"/>
                    <a:gd name="connsiteY11" fmla="*/ 477 h 186176"/>
                    <a:gd name="connsiteX12" fmla="*/ 422275 w 422275"/>
                    <a:gd name="connsiteY12" fmla="*/ 63977 h 186176"/>
                    <a:gd name="connsiteX0" fmla="*/ 0 w 422275"/>
                    <a:gd name="connsiteY0" fmla="*/ 165577 h 186176"/>
                    <a:gd name="connsiteX1" fmla="*/ 73025 w 422275"/>
                    <a:gd name="connsiteY1" fmla="*/ 184627 h 186176"/>
                    <a:gd name="connsiteX2" fmla="*/ 114300 w 422275"/>
                    <a:gd name="connsiteY2" fmla="*/ 133827 h 186176"/>
                    <a:gd name="connsiteX3" fmla="*/ 142875 w 422275"/>
                    <a:gd name="connsiteY3" fmla="*/ 95727 h 186176"/>
                    <a:gd name="connsiteX4" fmla="*/ 200025 w 422275"/>
                    <a:gd name="connsiteY4" fmla="*/ 108427 h 186176"/>
                    <a:gd name="connsiteX5" fmla="*/ 219075 w 422275"/>
                    <a:gd name="connsiteY5" fmla="*/ 117952 h 186176"/>
                    <a:gd name="connsiteX6" fmla="*/ 254000 w 422275"/>
                    <a:gd name="connsiteY6" fmla="*/ 105252 h 186176"/>
                    <a:gd name="connsiteX7" fmla="*/ 295275 w 422275"/>
                    <a:gd name="connsiteY7" fmla="*/ 102077 h 186176"/>
                    <a:gd name="connsiteX8" fmla="*/ 314325 w 422275"/>
                    <a:gd name="connsiteY8" fmla="*/ 83027 h 186176"/>
                    <a:gd name="connsiteX9" fmla="*/ 333375 w 422275"/>
                    <a:gd name="connsiteY9" fmla="*/ 44927 h 186176"/>
                    <a:gd name="connsiteX10" fmla="*/ 361950 w 422275"/>
                    <a:gd name="connsiteY10" fmla="*/ 35402 h 186176"/>
                    <a:gd name="connsiteX11" fmla="*/ 390525 w 422275"/>
                    <a:gd name="connsiteY11" fmla="*/ 477 h 186176"/>
                    <a:gd name="connsiteX12" fmla="*/ 422275 w 422275"/>
                    <a:gd name="connsiteY12" fmla="*/ 63977 h 186176"/>
                    <a:gd name="connsiteX0" fmla="*/ 0 w 422275"/>
                    <a:gd name="connsiteY0" fmla="*/ 131170 h 151769"/>
                    <a:gd name="connsiteX1" fmla="*/ 73025 w 422275"/>
                    <a:gd name="connsiteY1" fmla="*/ 150220 h 151769"/>
                    <a:gd name="connsiteX2" fmla="*/ 114300 w 422275"/>
                    <a:gd name="connsiteY2" fmla="*/ 99420 h 151769"/>
                    <a:gd name="connsiteX3" fmla="*/ 142875 w 422275"/>
                    <a:gd name="connsiteY3" fmla="*/ 61320 h 151769"/>
                    <a:gd name="connsiteX4" fmla="*/ 200025 w 422275"/>
                    <a:gd name="connsiteY4" fmla="*/ 74020 h 151769"/>
                    <a:gd name="connsiteX5" fmla="*/ 219075 w 422275"/>
                    <a:gd name="connsiteY5" fmla="*/ 83545 h 151769"/>
                    <a:gd name="connsiteX6" fmla="*/ 254000 w 422275"/>
                    <a:gd name="connsiteY6" fmla="*/ 70845 h 151769"/>
                    <a:gd name="connsiteX7" fmla="*/ 295275 w 422275"/>
                    <a:gd name="connsiteY7" fmla="*/ 67670 h 151769"/>
                    <a:gd name="connsiteX8" fmla="*/ 314325 w 422275"/>
                    <a:gd name="connsiteY8" fmla="*/ 48620 h 151769"/>
                    <a:gd name="connsiteX9" fmla="*/ 333375 w 422275"/>
                    <a:gd name="connsiteY9" fmla="*/ 10520 h 151769"/>
                    <a:gd name="connsiteX10" fmla="*/ 361950 w 422275"/>
                    <a:gd name="connsiteY10" fmla="*/ 995 h 151769"/>
                    <a:gd name="connsiteX11" fmla="*/ 422275 w 422275"/>
                    <a:gd name="connsiteY11" fmla="*/ 29570 h 151769"/>
                    <a:gd name="connsiteX0" fmla="*/ 0 w 422275"/>
                    <a:gd name="connsiteY0" fmla="*/ 121019 h 141618"/>
                    <a:gd name="connsiteX1" fmla="*/ 73025 w 422275"/>
                    <a:gd name="connsiteY1" fmla="*/ 140069 h 141618"/>
                    <a:gd name="connsiteX2" fmla="*/ 114300 w 422275"/>
                    <a:gd name="connsiteY2" fmla="*/ 89269 h 141618"/>
                    <a:gd name="connsiteX3" fmla="*/ 142875 w 422275"/>
                    <a:gd name="connsiteY3" fmla="*/ 51169 h 141618"/>
                    <a:gd name="connsiteX4" fmla="*/ 200025 w 422275"/>
                    <a:gd name="connsiteY4" fmla="*/ 63869 h 141618"/>
                    <a:gd name="connsiteX5" fmla="*/ 219075 w 422275"/>
                    <a:gd name="connsiteY5" fmla="*/ 73394 h 141618"/>
                    <a:gd name="connsiteX6" fmla="*/ 254000 w 422275"/>
                    <a:gd name="connsiteY6" fmla="*/ 60694 h 141618"/>
                    <a:gd name="connsiteX7" fmla="*/ 295275 w 422275"/>
                    <a:gd name="connsiteY7" fmla="*/ 57519 h 141618"/>
                    <a:gd name="connsiteX8" fmla="*/ 314325 w 422275"/>
                    <a:gd name="connsiteY8" fmla="*/ 38469 h 141618"/>
                    <a:gd name="connsiteX9" fmla="*/ 333375 w 422275"/>
                    <a:gd name="connsiteY9" fmla="*/ 369 h 141618"/>
                    <a:gd name="connsiteX10" fmla="*/ 422275 w 422275"/>
                    <a:gd name="connsiteY10" fmla="*/ 19419 h 141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275" h="141618">
                      <a:moveTo>
                        <a:pt x="0" y="121019"/>
                      </a:moveTo>
                      <a:cubicBezTo>
                        <a:pt x="28310" y="136629"/>
                        <a:pt x="53975" y="145361"/>
                        <a:pt x="73025" y="140069"/>
                      </a:cubicBezTo>
                      <a:cubicBezTo>
                        <a:pt x="92075" y="134777"/>
                        <a:pt x="102658" y="104085"/>
                        <a:pt x="114300" y="89269"/>
                      </a:cubicBezTo>
                      <a:cubicBezTo>
                        <a:pt x="125942" y="74453"/>
                        <a:pt x="128588" y="55402"/>
                        <a:pt x="142875" y="51169"/>
                      </a:cubicBezTo>
                      <a:cubicBezTo>
                        <a:pt x="157162" y="46936"/>
                        <a:pt x="187325" y="60165"/>
                        <a:pt x="200025" y="63869"/>
                      </a:cubicBezTo>
                      <a:cubicBezTo>
                        <a:pt x="212725" y="67573"/>
                        <a:pt x="210079" y="73923"/>
                        <a:pt x="219075" y="73394"/>
                      </a:cubicBezTo>
                      <a:cubicBezTo>
                        <a:pt x="228071" y="72865"/>
                        <a:pt x="241300" y="63340"/>
                        <a:pt x="254000" y="60694"/>
                      </a:cubicBezTo>
                      <a:cubicBezTo>
                        <a:pt x="266700" y="58048"/>
                        <a:pt x="285221" y="61223"/>
                        <a:pt x="295275" y="57519"/>
                      </a:cubicBezTo>
                      <a:cubicBezTo>
                        <a:pt x="305329" y="53815"/>
                        <a:pt x="307975" y="47994"/>
                        <a:pt x="314325" y="38469"/>
                      </a:cubicBezTo>
                      <a:cubicBezTo>
                        <a:pt x="320675" y="28944"/>
                        <a:pt x="315383" y="3544"/>
                        <a:pt x="333375" y="369"/>
                      </a:cubicBezTo>
                      <a:cubicBezTo>
                        <a:pt x="351367" y="-2806"/>
                        <a:pt x="403754" y="15450"/>
                        <a:pt x="422275" y="19419"/>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39" name="フリーフォーム 38"/>
                <p:cNvSpPr/>
                <p:nvPr/>
              </p:nvSpPr>
              <p:spPr>
                <a:xfrm>
                  <a:off x="8316015" y="1692467"/>
                  <a:ext cx="239096" cy="698500"/>
                </a:xfrm>
                <a:custGeom>
                  <a:avLst/>
                  <a:gdLst>
                    <a:gd name="connsiteX0" fmla="*/ 0 w 239096"/>
                    <a:gd name="connsiteY0" fmla="*/ 698500 h 698500"/>
                    <a:gd name="connsiteX1" fmla="*/ 234950 w 239096"/>
                    <a:gd name="connsiteY1" fmla="*/ 504825 h 698500"/>
                    <a:gd name="connsiteX2" fmla="*/ 142875 w 239096"/>
                    <a:gd name="connsiteY2" fmla="*/ 352425 h 698500"/>
                    <a:gd name="connsiteX3" fmla="*/ 50800 w 239096"/>
                    <a:gd name="connsiteY3" fmla="*/ 228600 h 698500"/>
                    <a:gd name="connsiteX4" fmla="*/ 76200 w 239096"/>
                    <a:gd name="connsiteY4" fmla="*/ 0 h 69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96" h="698500">
                      <a:moveTo>
                        <a:pt x="0" y="698500"/>
                      </a:moveTo>
                      <a:cubicBezTo>
                        <a:pt x="105569" y="630502"/>
                        <a:pt x="211138" y="562504"/>
                        <a:pt x="234950" y="504825"/>
                      </a:cubicBezTo>
                      <a:cubicBezTo>
                        <a:pt x="258763" y="447146"/>
                        <a:pt x="173567" y="398462"/>
                        <a:pt x="142875" y="352425"/>
                      </a:cubicBezTo>
                      <a:cubicBezTo>
                        <a:pt x="112183" y="306388"/>
                        <a:pt x="61912" y="287337"/>
                        <a:pt x="50800" y="228600"/>
                      </a:cubicBezTo>
                      <a:cubicBezTo>
                        <a:pt x="39688" y="169863"/>
                        <a:pt x="57944" y="84931"/>
                        <a:pt x="7620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40" name="フリーフォーム 39"/>
                <p:cNvSpPr/>
                <p:nvPr/>
              </p:nvSpPr>
              <p:spPr>
                <a:xfrm>
                  <a:off x="8033440" y="1863917"/>
                  <a:ext cx="339725" cy="79375"/>
                </a:xfrm>
                <a:custGeom>
                  <a:avLst/>
                  <a:gdLst>
                    <a:gd name="connsiteX0" fmla="*/ 288925 w 288925"/>
                    <a:gd name="connsiteY0" fmla="*/ 100036 h 100036"/>
                    <a:gd name="connsiteX1" fmla="*/ 146050 w 288925"/>
                    <a:gd name="connsiteY1" fmla="*/ 1611 h 100036"/>
                    <a:gd name="connsiteX2" fmla="*/ 31750 w 288925"/>
                    <a:gd name="connsiteY2" fmla="*/ 36536 h 100036"/>
                    <a:gd name="connsiteX3" fmla="*/ 0 w 288925"/>
                    <a:gd name="connsiteY3" fmla="*/ 4786 h 100036"/>
                    <a:gd name="connsiteX0" fmla="*/ 288925 w 288925"/>
                    <a:gd name="connsiteY0" fmla="*/ 95250 h 95250"/>
                    <a:gd name="connsiteX1" fmla="*/ 168275 w 288925"/>
                    <a:gd name="connsiteY1" fmla="*/ 34925 h 95250"/>
                    <a:gd name="connsiteX2" fmla="*/ 31750 w 288925"/>
                    <a:gd name="connsiteY2" fmla="*/ 31750 h 95250"/>
                    <a:gd name="connsiteX3" fmla="*/ 0 w 288925"/>
                    <a:gd name="connsiteY3" fmla="*/ 0 h 95250"/>
                    <a:gd name="connsiteX0" fmla="*/ 339725 w 339725"/>
                    <a:gd name="connsiteY0" fmla="*/ 79375 h 79375"/>
                    <a:gd name="connsiteX1" fmla="*/ 219075 w 339725"/>
                    <a:gd name="connsiteY1" fmla="*/ 19050 h 79375"/>
                    <a:gd name="connsiteX2" fmla="*/ 82550 w 339725"/>
                    <a:gd name="connsiteY2" fmla="*/ 15875 h 79375"/>
                    <a:gd name="connsiteX3" fmla="*/ 0 w 339725"/>
                    <a:gd name="connsiteY3" fmla="*/ 0 h 79375"/>
                  </a:gdLst>
                  <a:ahLst/>
                  <a:cxnLst>
                    <a:cxn ang="0">
                      <a:pos x="connsiteX0" y="connsiteY0"/>
                    </a:cxn>
                    <a:cxn ang="0">
                      <a:pos x="connsiteX1" y="connsiteY1"/>
                    </a:cxn>
                    <a:cxn ang="0">
                      <a:pos x="connsiteX2" y="connsiteY2"/>
                    </a:cxn>
                    <a:cxn ang="0">
                      <a:pos x="connsiteX3" y="connsiteY3"/>
                    </a:cxn>
                  </a:cxnLst>
                  <a:rect l="l" t="t" r="r" b="b"/>
                  <a:pathLst>
                    <a:path w="339725" h="79375">
                      <a:moveTo>
                        <a:pt x="339725" y="79375"/>
                      </a:moveTo>
                      <a:cubicBezTo>
                        <a:pt x="289718" y="35454"/>
                        <a:pt x="261937" y="29633"/>
                        <a:pt x="219075" y="19050"/>
                      </a:cubicBezTo>
                      <a:cubicBezTo>
                        <a:pt x="176213" y="8467"/>
                        <a:pt x="119062" y="19050"/>
                        <a:pt x="82550" y="15875"/>
                      </a:cubicBezTo>
                      <a:cubicBezTo>
                        <a:pt x="46038" y="12700"/>
                        <a:pt x="3704" y="16139"/>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41" name="フリーフォーム 40"/>
                <p:cNvSpPr/>
                <p:nvPr/>
              </p:nvSpPr>
              <p:spPr>
                <a:xfrm>
                  <a:off x="8262040" y="2149667"/>
                  <a:ext cx="123825" cy="190500"/>
                </a:xfrm>
                <a:custGeom>
                  <a:avLst/>
                  <a:gdLst>
                    <a:gd name="connsiteX0" fmla="*/ 123825 w 123825"/>
                    <a:gd name="connsiteY0" fmla="*/ 190500 h 190500"/>
                    <a:gd name="connsiteX1" fmla="*/ 60325 w 123825"/>
                    <a:gd name="connsiteY1" fmla="*/ 50800 h 190500"/>
                    <a:gd name="connsiteX2" fmla="*/ 0 w 123825"/>
                    <a:gd name="connsiteY2" fmla="*/ 0 h 190500"/>
                  </a:gdLst>
                  <a:ahLst/>
                  <a:cxnLst>
                    <a:cxn ang="0">
                      <a:pos x="connsiteX0" y="connsiteY0"/>
                    </a:cxn>
                    <a:cxn ang="0">
                      <a:pos x="connsiteX1" y="connsiteY1"/>
                    </a:cxn>
                    <a:cxn ang="0">
                      <a:pos x="connsiteX2" y="connsiteY2"/>
                    </a:cxn>
                  </a:cxnLst>
                  <a:rect l="l" t="t" r="r" b="b"/>
                  <a:pathLst>
                    <a:path w="123825" h="190500">
                      <a:moveTo>
                        <a:pt x="123825" y="190500"/>
                      </a:moveTo>
                      <a:cubicBezTo>
                        <a:pt x="102393" y="136525"/>
                        <a:pt x="80962" y="82550"/>
                        <a:pt x="60325" y="50800"/>
                      </a:cubicBezTo>
                      <a:cubicBezTo>
                        <a:pt x="39688" y="19050"/>
                        <a:pt x="15346" y="9525"/>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42" name="フリーフォーム 41"/>
                <p:cNvSpPr/>
                <p:nvPr/>
              </p:nvSpPr>
              <p:spPr>
                <a:xfrm>
                  <a:off x="7808009" y="1669731"/>
                  <a:ext cx="168899" cy="845061"/>
                </a:xfrm>
                <a:custGeom>
                  <a:avLst/>
                  <a:gdLst>
                    <a:gd name="connsiteX0" fmla="*/ 149231 w 168878"/>
                    <a:gd name="connsiteY0" fmla="*/ 845099 h 845099"/>
                    <a:gd name="connsiteX1" fmla="*/ 161931 w 168878"/>
                    <a:gd name="connsiteY1" fmla="*/ 756199 h 845099"/>
                    <a:gd name="connsiteX2" fmla="*/ 127006 w 168878"/>
                    <a:gd name="connsiteY2" fmla="*/ 676824 h 845099"/>
                    <a:gd name="connsiteX3" fmla="*/ 95256 w 168878"/>
                    <a:gd name="connsiteY3" fmla="*/ 572049 h 845099"/>
                    <a:gd name="connsiteX4" fmla="*/ 38106 w 168878"/>
                    <a:gd name="connsiteY4" fmla="*/ 505374 h 845099"/>
                    <a:gd name="connsiteX5" fmla="*/ 6 w 168878"/>
                    <a:gd name="connsiteY5" fmla="*/ 432349 h 845099"/>
                    <a:gd name="connsiteX6" fmla="*/ 34931 w 168878"/>
                    <a:gd name="connsiteY6" fmla="*/ 391074 h 845099"/>
                    <a:gd name="connsiteX7" fmla="*/ 19056 w 168878"/>
                    <a:gd name="connsiteY7" fmla="*/ 270424 h 845099"/>
                    <a:gd name="connsiteX8" fmla="*/ 133356 w 168878"/>
                    <a:gd name="connsiteY8" fmla="*/ 152949 h 845099"/>
                    <a:gd name="connsiteX9" fmla="*/ 168281 w 168878"/>
                    <a:gd name="connsiteY9" fmla="*/ 549 h 845099"/>
                    <a:gd name="connsiteX0" fmla="*/ 149231 w 168804"/>
                    <a:gd name="connsiteY0" fmla="*/ 845099 h 845099"/>
                    <a:gd name="connsiteX1" fmla="*/ 161931 w 168804"/>
                    <a:gd name="connsiteY1" fmla="*/ 756199 h 845099"/>
                    <a:gd name="connsiteX2" fmla="*/ 127006 w 168804"/>
                    <a:gd name="connsiteY2" fmla="*/ 676824 h 845099"/>
                    <a:gd name="connsiteX3" fmla="*/ 95256 w 168804"/>
                    <a:gd name="connsiteY3" fmla="*/ 572049 h 845099"/>
                    <a:gd name="connsiteX4" fmla="*/ 38106 w 168804"/>
                    <a:gd name="connsiteY4" fmla="*/ 505374 h 845099"/>
                    <a:gd name="connsiteX5" fmla="*/ 6 w 168804"/>
                    <a:gd name="connsiteY5" fmla="*/ 432349 h 845099"/>
                    <a:gd name="connsiteX6" fmla="*/ 34931 w 168804"/>
                    <a:gd name="connsiteY6" fmla="*/ 391074 h 845099"/>
                    <a:gd name="connsiteX7" fmla="*/ 34931 w 168804"/>
                    <a:gd name="connsiteY7" fmla="*/ 270424 h 845099"/>
                    <a:gd name="connsiteX8" fmla="*/ 133356 w 168804"/>
                    <a:gd name="connsiteY8" fmla="*/ 152949 h 845099"/>
                    <a:gd name="connsiteX9" fmla="*/ 168281 w 168804"/>
                    <a:gd name="connsiteY9" fmla="*/ 549 h 845099"/>
                    <a:gd name="connsiteX0" fmla="*/ 149231 w 168899"/>
                    <a:gd name="connsiteY0" fmla="*/ 845061 h 845061"/>
                    <a:gd name="connsiteX1" fmla="*/ 161931 w 168899"/>
                    <a:gd name="connsiteY1" fmla="*/ 756161 h 845061"/>
                    <a:gd name="connsiteX2" fmla="*/ 127006 w 168899"/>
                    <a:gd name="connsiteY2" fmla="*/ 676786 h 845061"/>
                    <a:gd name="connsiteX3" fmla="*/ 95256 w 168899"/>
                    <a:gd name="connsiteY3" fmla="*/ 572011 h 845061"/>
                    <a:gd name="connsiteX4" fmla="*/ 38106 w 168899"/>
                    <a:gd name="connsiteY4" fmla="*/ 505336 h 845061"/>
                    <a:gd name="connsiteX5" fmla="*/ 6 w 168899"/>
                    <a:gd name="connsiteY5" fmla="*/ 432311 h 845061"/>
                    <a:gd name="connsiteX6" fmla="*/ 34931 w 168899"/>
                    <a:gd name="connsiteY6" fmla="*/ 391036 h 845061"/>
                    <a:gd name="connsiteX7" fmla="*/ 34931 w 168899"/>
                    <a:gd name="connsiteY7" fmla="*/ 270386 h 845061"/>
                    <a:gd name="connsiteX8" fmla="*/ 136531 w 168899"/>
                    <a:gd name="connsiteY8" fmla="*/ 162436 h 845061"/>
                    <a:gd name="connsiteX9" fmla="*/ 168281 w 168899"/>
                    <a:gd name="connsiteY9" fmla="*/ 511 h 845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899" h="845061">
                      <a:moveTo>
                        <a:pt x="149231" y="845061"/>
                      </a:moveTo>
                      <a:cubicBezTo>
                        <a:pt x="157433" y="814634"/>
                        <a:pt x="165635" y="784207"/>
                        <a:pt x="161931" y="756161"/>
                      </a:cubicBezTo>
                      <a:cubicBezTo>
                        <a:pt x="158227" y="728115"/>
                        <a:pt x="138118" y="707478"/>
                        <a:pt x="127006" y="676786"/>
                      </a:cubicBezTo>
                      <a:cubicBezTo>
                        <a:pt x="115893" y="646094"/>
                        <a:pt x="110073" y="600586"/>
                        <a:pt x="95256" y="572011"/>
                      </a:cubicBezTo>
                      <a:cubicBezTo>
                        <a:pt x="80439" y="543436"/>
                        <a:pt x="53981" y="528619"/>
                        <a:pt x="38106" y="505336"/>
                      </a:cubicBezTo>
                      <a:cubicBezTo>
                        <a:pt x="22231" y="482053"/>
                        <a:pt x="535" y="451361"/>
                        <a:pt x="6" y="432311"/>
                      </a:cubicBezTo>
                      <a:cubicBezTo>
                        <a:pt x="-523" y="413261"/>
                        <a:pt x="29110" y="418024"/>
                        <a:pt x="34931" y="391036"/>
                      </a:cubicBezTo>
                      <a:cubicBezTo>
                        <a:pt x="40752" y="364048"/>
                        <a:pt x="17998" y="308486"/>
                        <a:pt x="34931" y="270386"/>
                      </a:cubicBezTo>
                      <a:cubicBezTo>
                        <a:pt x="51864" y="232286"/>
                        <a:pt x="114306" y="207415"/>
                        <a:pt x="136531" y="162436"/>
                      </a:cubicBezTo>
                      <a:cubicBezTo>
                        <a:pt x="158756" y="117457"/>
                        <a:pt x="171985" y="-9014"/>
                        <a:pt x="168281" y="51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43" name="フリーフォーム 42"/>
                <p:cNvSpPr/>
                <p:nvPr/>
              </p:nvSpPr>
              <p:spPr>
                <a:xfrm>
                  <a:off x="7567068" y="1564491"/>
                  <a:ext cx="266347" cy="397851"/>
                </a:xfrm>
                <a:custGeom>
                  <a:avLst/>
                  <a:gdLst>
                    <a:gd name="connsiteX0" fmla="*/ 266347 w 266347"/>
                    <a:gd name="connsiteY0" fmla="*/ 397851 h 397851"/>
                    <a:gd name="connsiteX1" fmla="*/ 215547 w 266347"/>
                    <a:gd name="connsiteY1" fmla="*/ 321651 h 397851"/>
                    <a:gd name="connsiteX2" fmla="*/ 155222 w 266347"/>
                    <a:gd name="connsiteY2" fmla="*/ 216876 h 397851"/>
                    <a:gd name="connsiteX3" fmla="*/ 21872 w 266347"/>
                    <a:gd name="connsiteY3" fmla="*/ 89876 h 397851"/>
                    <a:gd name="connsiteX4" fmla="*/ 2822 w 266347"/>
                    <a:gd name="connsiteY4" fmla="*/ 976 h 397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347" h="397851">
                      <a:moveTo>
                        <a:pt x="266347" y="397851"/>
                      </a:moveTo>
                      <a:cubicBezTo>
                        <a:pt x="250207" y="374832"/>
                        <a:pt x="234068" y="351813"/>
                        <a:pt x="215547" y="321651"/>
                      </a:cubicBezTo>
                      <a:cubicBezTo>
                        <a:pt x="197026" y="291488"/>
                        <a:pt x="187501" y="255505"/>
                        <a:pt x="155222" y="216876"/>
                      </a:cubicBezTo>
                      <a:cubicBezTo>
                        <a:pt x="122943" y="178247"/>
                        <a:pt x="47272" y="125859"/>
                        <a:pt x="21872" y="89876"/>
                      </a:cubicBezTo>
                      <a:cubicBezTo>
                        <a:pt x="-3528" y="53893"/>
                        <a:pt x="-1941" y="-8549"/>
                        <a:pt x="2822" y="97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44" name="フリーフォーム 43"/>
                <p:cNvSpPr/>
                <p:nvPr/>
              </p:nvSpPr>
              <p:spPr>
                <a:xfrm>
                  <a:off x="8782740" y="1963932"/>
                  <a:ext cx="282575" cy="192085"/>
                </a:xfrm>
                <a:custGeom>
                  <a:avLst/>
                  <a:gdLst>
                    <a:gd name="connsiteX0" fmla="*/ 282575 w 282575"/>
                    <a:gd name="connsiteY0" fmla="*/ 192085 h 192085"/>
                    <a:gd name="connsiteX1" fmla="*/ 165100 w 282575"/>
                    <a:gd name="connsiteY1" fmla="*/ 103185 h 192085"/>
                    <a:gd name="connsiteX2" fmla="*/ 98425 w 282575"/>
                    <a:gd name="connsiteY2" fmla="*/ 7935 h 192085"/>
                    <a:gd name="connsiteX3" fmla="*/ 0 w 282575"/>
                    <a:gd name="connsiteY3" fmla="*/ 4760 h 192085"/>
                  </a:gdLst>
                  <a:ahLst/>
                  <a:cxnLst>
                    <a:cxn ang="0">
                      <a:pos x="connsiteX0" y="connsiteY0"/>
                    </a:cxn>
                    <a:cxn ang="0">
                      <a:pos x="connsiteX1" y="connsiteY1"/>
                    </a:cxn>
                    <a:cxn ang="0">
                      <a:pos x="connsiteX2" y="connsiteY2"/>
                    </a:cxn>
                    <a:cxn ang="0">
                      <a:pos x="connsiteX3" y="connsiteY3"/>
                    </a:cxn>
                  </a:cxnLst>
                  <a:rect l="l" t="t" r="r" b="b"/>
                  <a:pathLst>
                    <a:path w="282575" h="192085">
                      <a:moveTo>
                        <a:pt x="282575" y="192085"/>
                      </a:moveTo>
                      <a:cubicBezTo>
                        <a:pt x="239183" y="162981"/>
                        <a:pt x="195792" y="133877"/>
                        <a:pt x="165100" y="103185"/>
                      </a:cubicBezTo>
                      <a:cubicBezTo>
                        <a:pt x="134408" y="72493"/>
                        <a:pt x="125942" y="24339"/>
                        <a:pt x="98425" y="7935"/>
                      </a:cubicBezTo>
                      <a:cubicBezTo>
                        <a:pt x="70908" y="-8469"/>
                        <a:pt x="21167" y="5818"/>
                        <a:pt x="0" y="47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45" name="フリーフォーム 44"/>
                <p:cNvSpPr/>
                <p:nvPr/>
              </p:nvSpPr>
              <p:spPr>
                <a:xfrm>
                  <a:off x="8766865" y="1999102"/>
                  <a:ext cx="152294" cy="280740"/>
                </a:xfrm>
                <a:custGeom>
                  <a:avLst/>
                  <a:gdLst>
                    <a:gd name="connsiteX0" fmla="*/ 136525 w 136525"/>
                    <a:gd name="connsiteY0" fmla="*/ 252165 h 252165"/>
                    <a:gd name="connsiteX1" fmla="*/ 79375 w 136525"/>
                    <a:gd name="connsiteY1" fmla="*/ 137865 h 252165"/>
                    <a:gd name="connsiteX2" fmla="*/ 25400 w 136525"/>
                    <a:gd name="connsiteY2" fmla="*/ 26740 h 252165"/>
                    <a:gd name="connsiteX3" fmla="*/ 0 w 136525"/>
                    <a:gd name="connsiteY3" fmla="*/ 7690 h 252165"/>
                  </a:gdLst>
                  <a:ahLst/>
                  <a:cxnLst>
                    <a:cxn ang="0">
                      <a:pos x="connsiteX0" y="connsiteY0"/>
                    </a:cxn>
                    <a:cxn ang="0">
                      <a:pos x="connsiteX1" y="connsiteY1"/>
                    </a:cxn>
                    <a:cxn ang="0">
                      <a:pos x="connsiteX2" y="connsiteY2"/>
                    </a:cxn>
                    <a:cxn ang="0">
                      <a:pos x="connsiteX3" y="connsiteY3"/>
                    </a:cxn>
                  </a:cxnLst>
                  <a:rect l="l" t="t" r="r" b="b"/>
                  <a:pathLst>
                    <a:path w="136525" h="252165">
                      <a:moveTo>
                        <a:pt x="136525" y="252165"/>
                      </a:moveTo>
                      <a:cubicBezTo>
                        <a:pt x="117210" y="213536"/>
                        <a:pt x="97896" y="175436"/>
                        <a:pt x="79375" y="137865"/>
                      </a:cubicBezTo>
                      <a:cubicBezTo>
                        <a:pt x="60854" y="100294"/>
                        <a:pt x="38629" y="48436"/>
                        <a:pt x="25400" y="26740"/>
                      </a:cubicBezTo>
                      <a:cubicBezTo>
                        <a:pt x="12171" y="5044"/>
                        <a:pt x="10054" y="-9772"/>
                        <a:pt x="0" y="76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46" name="フリーフォーム 45"/>
                <p:cNvSpPr/>
                <p:nvPr/>
              </p:nvSpPr>
              <p:spPr>
                <a:xfrm>
                  <a:off x="8249341" y="2330384"/>
                  <a:ext cx="565150" cy="376794"/>
                </a:xfrm>
                <a:custGeom>
                  <a:avLst/>
                  <a:gdLst>
                    <a:gd name="connsiteX0" fmla="*/ 561975 w 561975"/>
                    <a:gd name="connsiteY0" fmla="*/ 69566 h 433402"/>
                    <a:gd name="connsiteX1" fmla="*/ 476250 w 561975"/>
                    <a:gd name="connsiteY1" fmla="*/ 6066 h 433402"/>
                    <a:gd name="connsiteX2" fmla="*/ 488950 w 561975"/>
                    <a:gd name="connsiteY2" fmla="*/ 202916 h 433402"/>
                    <a:gd name="connsiteX3" fmla="*/ 492125 w 561975"/>
                    <a:gd name="connsiteY3" fmla="*/ 329916 h 433402"/>
                    <a:gd name="connsiteX4" fmla="*/ 342900 w 561975"/>
                    <a:gd name="connsiteY4" fmla="*/ 409291 h 433402"/>
                    <a:gd name="connsiteX5" fmla="*/ 219075 w 561975"/>
                    <a:gd name="connsiteY5" fmla="*/ 425166 h 433402"/>
                    <a:gd name="connsiteX6" fmla="*/ 63500 w 561975"/>
                    <a:gd name="connsiteY6" fmla="*/ 428341 h 433402"/>
                    <a:gd name="connsiteX7" fmla="*/ 0 w 561975"/>
                    <a:gd name="connsiteY7" fmla="*/ 431516 h 433402"/>
                    <a:gd name="connsiteX0" fmla="*/ 561975 w 561975"/>
                    <a:gd name="connsiteY0" fmla="*/ 26281 h 390117"/>
                    <a:gd name="connsiteX1" fmla="*/ 469900 w 561975"/>
                    <a:gd name="connsiteY1" fmla="*/ 23106 h 390117"/>
                    <a:gd name="connsiteX2" fmla="*/ 488950 w 561975"/>
                    <a:gd name="connsiteY2" fmla="*/ 159631 h 390117"/>
                    <a:gd name="connsiteX3" fmla="*/ 492125 w 561975"/>
                    <a:gd name="connsiteY3" fmla="*/ 286631 h 390117"/>
                    <a:gd name="connsiteX4" fmla="*/ 342900 w 561975"/>
                    <a:gd name="connsiteY4" fmla="*/ 366006 h 390117"/>
                    <a:gd name="connsiteX5" fmla="*/ 219075 w 561975"/>
                    <a:gd name="connsiteY5" fmla="*/ 381881 h 390117"/>
                    <a:gd name="connsiteX6" fmla="*/ 63500 w 561975"/>
                    <a:gd name="connsiteY6" fmla="*/ 385056 h 390117"/>
                    <a:gd name="connsiteX7" fmla="*/ 0 w 561975"/>
                    <a:gd name="connsiteY7" fmla="*/ 388231 h 390117"/>
                    <a:gd name="connsiteX0" fmla="*/ 565150 w 565150"/>
                    <a:gd name="connsiteY0" fmla="*/ 22241 h 398777"/>
                    <a:gd name="connsiteX1" fmla="*/ 469900 w 565150"/>
                    <a:gd name="connsiteY1" fmla="*/ 31766 h 398777"/>
                    <a:gd name="connsiteX2" fmla="*/ 488950 w 565150"/>
                    <a:gd name="connsiteY2" fmla="*/ 168291 h 398777"/>
                    <a:gd name="connsiteX3" fmla="*/ 492125 w 565150"/>
                    <a:gd name="connsiteY3" fmla="*/ 295291 h 398777"/>
                    <a:gd name="connsiteX4" fmla="*/ 342900 w 565150"/>
                    <a:gd name="connsiteY4" fmla="*/ 374666 h 398777"/>
                    <a:gd name="connsiteX5" fmla="*/ 219075 w 565150"/>
                    <a:gd name="connsiteY5" fmla="*/ 390541 h 398777"/>
                    <a:gd name="connsiteX6" fmla="*/ 63500 w 565150"/>
                    <a:gd name="connsiteY6" fmla="*/ 393716 h 398777"/>
                    <a:gd name="connsiteX7" fmla="*/ 0 w 565150"/>
                    <a:gd name="connsiteY7" fmla="*/ 396891 h 398777"/>
                    <a:gd name="connsiteX0" fmla="*/ 565150 w 565150"/>
                    <a:gd name="connsiteY0" fmla="*/ 5009 h 381545"/>
                    <a:gd name="connsiteX1" fmla="*/ 469900 w 565150"/>
                    <a:gd name="connsiteY1" fmla="*/ 14534 h 381545"/>
                    <a:gd name="connsiteX2" fmla="*/ 488950 w 565150"/>
                    <a:gd name="connsiteY2" fmla="*/ 151059 h 381545"/>
                    <a:gd name="connsiteX3" fmla="*/ 492125 w 565150"/>
                    <a:gd name="connsiteY3" fmla="*/ 278059 h 381545"/>
                    <a:gd name="connsiteX4" fmla="*/ 342900 w 565150"/>
                    <a:gd name="connsiteY4" fmla="*/ 357434 h 381545"/>
                    <a:gd name="connsiteX5" fmla="*/ 219075 w 565150"/>
                    <a:gd name="connsiteY5" fmla="*/ 373309 h 381545"/>
                    <a:gd name="connsiteX6" fmla="*/ 63500 w 565150"/>
                    <a:gd name="connsiteY6" fmla="*/ 376484 h 381545"/>
                    <a:gd name="connsiteX7" fmla="*/ 0 w 565150"/>
                    <a:gd name="connsiteY7" fmla="*/ 379659 h 381545"/>
                    <a:gd name="connsiteX0" fmla="*/ 565150 w 565150"/>
                    <a:gd name="connsiteY0" fmla="*/ 5009 h 381545"/>
                    <a:gd name="connsiteX1" fmla="*/ 469900 w 565150"/>
                    <a:gd name="connsiteY1" fmla="*/ 14534 h 381545"/>
                    <a:gd name="connsiteX2" fmla="*/ 488950 w 565150"/>
                    <a:gd name="connsiteY2" fmla="*/ 151059 h 381545"/>
                    <a:gd name="connsiteX3" fmla="*/ 492125 w 565150"/>
                    <a:gd name="connsiteY3" fmla="*/ 278059 h 381545"/>
                    <a:gd name="connsiteX4" fmla="*/ 333375 w 565150"/>
                    <a:gd name="connsiteY4" fmla="*/ 344734 h 381545"/>
                    <a:gd name="connsiteX5" fmla="*/ 219075 w 565150"/>
                    <a:gd name="connsiteY5" fmla="*/ 373309 h 381545"/>
                    <a:gd name="connsiteX6" fmla="*/ 63500 w 565150"/>
                    <a:gd name="connsiteY6" fmla="*/ 376484 h 381545"/>
                    <a:gd name="connsiteX7" fmla="*/ 0 w 565150"/>
                    <a:gd name="connsiteY7" fmla="*/ 379659 h 381545"/>
                    <a:gd name="connsiteX0" fmla="*/ 565150 w 565150"/>
                    <a:gd name="connsiteY0" fmla="*/ 5009 h 381545"/>
                    <a:gd name="connsiteX1" fmla="*/ 469900 w 565150"/>
                    <a:gd name="connsiteY1" fmla="*/ 14534 h 381545"/>
                    <a:gd name="connsiteX2" fmla="*/ 488950 w 565150"/>
                    <a:gd name="connsiteY2" fmla="*/ 151059 h 381545"/>
                    <a:gd name="connsiteX3" fmla="*/ 501650 w 565150"/>
                    <a:gd name="connsiteY3" fmla="*/ 300284 h 381545"/>
                    <a:gd name="connsiteX4" fmla="*/ 333375 w 565150"/>
                    <a:gd name="connsiteY4" fmla="*/ 344734 h 381545"/>
                    <a:gd name="connsiteX5" fmla="*/ 219075 w 565150"/>
                    <a:gd name="connsiteY5" fmla="*/ 373309 h 381545"/>
                    <a:gd name="connsiteX6" fmla="*/ 63500 w 565150"/>
                    <a:gd name="connsiteY6" fmla="*/ 376484 h 381545"/>
                    <a:gd name="connsiteX7" fmla="*/ 0 w 565150"/>
                    <a:gd name="connsiteY7" fmla="*/ 379659 h 381545"/>
                    <a:gd name="connsiteX0" fmla="*/ 565150 w 565150"/>
                    <a:gd name="connsiteY0" fmla="*/ 5009 h 381545"/>
                    <a:gd name="connsiteX1" fmla="*/ 469900 w 565150"/>
                    <a:gd name="connsiteY1" fmla="*/ 14534 h 381545"/>
                    <a:gd name="connsiteX2" fmla="*/ 488950 w 565150"/>
                    <a:gd name="connsiteY2" fmla="*/ 151059 h 381545"/>
                    <a:gd name="connsiteX3" fmla="*/ 501650 w 565150"/>
                    <a:gd name="connsiteY3" fmla="*/ 300284 h 381545"/>
                    <a:gd name="connsiteX4" fmla="*/ 320675 w 565150"/>
                    <a:gd name="connsiteY4" fmla="*/ 328859 h 381545"/>
                    <a:gd name="connsiteX5" fmla="*/ 219075 w 565150"/>
                    <a:gd name="connsiteY5" fmla="*/ 373309 h 381545"/>
                    <a:gd name="connsiteX6" fmla="*/ 63500 w 565150"/>
                    <a:gd name="connsiteY6" fmla="*/ 376484 h 381545"/>
                    <a:gd name="connsiteX7" fmla="*/ 0 w 565150"/>
                    <a:gd name="connsiteY7" fmla="*/ 379659 h 381545"/>
                    <a:gd name="connsiteX0" fmla="*/ 565150 w 565150"/>
                    <a:gd name="connsiteY0" fmla="*/ 5009 h 381545"/>
                    <a:gd name="connsiteX1" fmla="*/ 469900 w 565150"/>
                    <a:gd name="connsiteY1" fmla="*/ 14534 h 381545"/>
                    <a:gd name="connsiteX2" fmla="*/ 488950 w 565150"/>
                    <a:gd name="connsiteY2" fmla="*/ 151059 h 381545"/>
                    <a:gd name="connsiteX3" fmla="*/ 501650 w 565150"/>
                    <a:gd name="connsiteY3" fmla="*/ 300284 h 381545"/>
                    <a:gd name="connsiteX4" fmla="*/ 406400 w 565150"/>
                    <a:gd name="connsiteY4" fmla="*/ 332034 h 381545"/>
                    <a:gd name="connsiteX5" fmla="*/ 219075 w 565150"/>
                    <a:gd name="connsiteY5" fmla="*/ 373309 h 381545"/>
                    <a:gd name="connsiteX6" fmla="*/ 63500 w 565150"/>
                    <a:gd name="connsiteY6" fmla="*/ 376484 h 381545"/>
                    <a:gd name="connsiteX7" fmla="*/ 0 w 565150"/>
                    <a:gd name="connsiteY7" fmla="*/ 379659 h 381545"/>
                    <a:gd name="connsiteX0" fmla="*/ 565150 w 565150"/>
                    <a:gd name="connsiteY0" fmla="*/ 5009 h 381545"/>
                    <a:gd name="connsiteX1" fmla="*/ 469900 w 565150"/>
                    <a:gd name="connsiteY1" fmla="*/ 14534 h 381545"/>
                    <a:gd name="connsiteX2" fmla="*/ 488950 w 565150"/>
                    <a:gd name="connsiteY2" fmla="*/ 151059 h 381545"/>
                    <a:gd name="connsiteX3" fmla="*/ 511175 w 565150"/>
                    <a:gd name="connsiteY3" fmla="*/ 316159 h 381545"/>
                    <a:gd name="connsiteX4" fmla="*/ 406400 w 565150"/>
                    <a:gd name="connsiteY4" fmla="*/ 332034 h 381545"/>
                    <a:gd name="connsiteX5" fmla="*/ 219075 w 565150"/>
                    <a:gd name="connsiteY5" fmla="*/ 373309 h 381545"/>
                    <a:gd name="connsiteX6" fmla="*/ 63500 w 565150"/>
                    <a:gd name="connsiteY6" fmla="*/ 376484 h 381545"/>
                    <a:gd name="connsiteX7" fmla="*/ 0 w 565150"/>
                    <a:gd name="connsiteY7" fmla="*/ 379659 h 381545"/>
                    <a:gd name="connsiteX0" fmla="*/ 565150 w 565150"/>
                    <a:gd name="connsiteY0" fmla="*/ 5220 h 381756"/>
                    <a:gd name="connsiteX1" fmla="*/ 469900 w 565150"/>
                    <a:gd name="connsiteY1" fmla="*/ 14745 h 381756"/>
                    <a:gd name="connsiteX2" fmla="*/ 523875 w 565150"/>
                    <a:gd name="connsiteY2" fmla="*/ 154445 h 381756"/>
                    <a:gd name="connsiteX3" fmla="*/ 511175 w 565150"/>
                    <a:gd name="connsiteY3" fmla="*/ 316370 h 381756"/>
                    <a:gd name="connsiteX4" fmla="*/ 406400 w 565150"/>
                    <a:gd name="connsiteY4" fmla="*/ 332245 h 381756"/>
                    <a:gd name="connsiteX5" fmla="*/ 219075 w 565150"/>
                    <a:gd name="connsiteY5" fmla="*/ 373520 h 381756"/>
                    <a:gd name="connsiteX6" fmla="*/ 63500 w 565150"/>
                    <a:gd name="connsiteY6" fmla="*/ 376695 h 381756"/>
                    <a:gd name="connsiteX7" fmla="*/ 0 w 565150"/>
                    <a:gd name="connsiteY7" fmla="*/ 379870 h 381756"/>
                    <a:gd name="connsiteX0" fmla="*/ 565150 w 565150"/>
                    <a:gd name="connsiteY0" fmla="*/ 258 h 376794"/>
                    <a:gd name="connsiteX1" fmla="*/ 511175 w 565150"/>
                    <a:gd name="connsiteY1" fmla="*/ 28833 h 376794"/>
                    <a:gd name="connsiteX2" fmla="*/ 523875 w 565150"/>
                    <a:gd name="connsiteY2" fmla="*/ 149483 h 376794"/>
                    <a:gd name="connsiteX3" fmla="*/ 511175 w 565150"/>
                    <a:gd name="connsiteY3" fmla="*/ 311408 h 376794"/>
                    <a:gd name="connsiteX4" fmla="*/ 406400 w 565150"/>
                    <a:gd name="connsiteY4" fmla="*/ 327283 h 376794"/>
                    <a:gd name="connsiteX5" fmla="*/ 219075 w 565150"/>
                    <a:gd name="connsiteY5" fmla="*/ 368558 h 376794"/>
                    <a:gd name="connsiteX6" fmla="*/ 63500 w 565150"/>
                    <a:gd name="connsiteY6" fmla="*/ 371733 h 376794"/>
                    <a:gd name="connsiteX7" fmla="*/ 0 w 565150"/>
                    <a:gd name="connsiteY7" fmla="*/ 374908 h 376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150" h="376794">
                      <a:moveTo>
                        <a:pt x="565150" y="258"/>
                      </a:moveTo>
                      <a:cubicBezTo>
                        <a:pt x="525198" y="-1330"/>
                        <a:pt x="518054" y="3962"/>
                        <a:pt x="511175" y="28833"/>
                      </a:cubicBezTo>
                      <a:cubicBezTo>
                        <a:pt x="504296" y="53704"/>
                        <a:pt x="523875" y="102387"/>
                        <a:pt x="523875" y="149483"/>
                      </a:cubicBezTo>
                      <a:cubicBezTo>
                        <a:pt x="523875" y="196579"/>
                        <a:pt x="530754" y="281775"/>
                        <a:pt x="511175" y="311408"/>
                      </a:cubicBezTo>
                      <a:cubicBezTo>
                        <a:pt x="491596" y="341041"/>
                        <a:pt x="455083" y="317758"/>
                        <a:pt x="406400" y="327283"/>
                      </a:cubicBezTo>
                      <a:cubicBezTo>
                        <a:pt x="357717" y="336808"/>
                        <a:pt x="276225" y="361150"/>
                        <a:pt x="219075" y="368558"/>
                      </a:cubicBezTo>
                      <a:cubicBezTo>
                        <a:pt x="161925" y="375966"/>
                        <a:pt x="100012" y="370675"/>
                        <a:pt x="63500" y="371733"/>
                      </a:cubicBezTo>
                      <a:cubicBezTo>
                        <a:pt x="26988" y="372791"/>
                        <a:pt x="6350" y="380200"/>
                        <a:pt x="0" y="37490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47" name="フリーフォーム 46"/>
                <p:cNvSpPr/>
                <p:nvPr/>
              </p:nvSpPr>
              <p:spPr>
                <a:xfrm>
                  <a:off x="7998515" y="2603692"/>
                  <a:ext cx="242484" cy="158750"/>
                </a:xfrm>
                <a:custGeom>
                  <a:avLst/>
                  <a:gdLst>
                    <a:gd name="connsiteX0" fmla="*/ 212725 w 242484"/>
                    <a:gd name="connsiteY0" fmla="*/ 0 h 158750"/>
                    <a:gd name="connsiteX1" fmla="*/ 238125 w 242484"/>
                    <a:gd name="connsiteY1" fmla="*/ 117475 h 158750"/>
                    <a:gd name="connsiteX2" fmla="*/ 133350 w 242484"/>
                    <a:gd name="connsiteY2" fmla="*/ 130175 h 158750"/>
                    <a:gd name="connsiteX3" fmla="*/ 0 w 242484"/>
                    <a:gd name="connsiteY3" fmla="*/ 158750 h 158750"/>
                  </a:gdLst>
                  <a:ahLst/>
                  <a:cxnLst>
                    <a:cxn ang="0">
                      <a:pos x="connsiteX0" y="connsiteY0"/>
                    </a:cxn>
                    <a:cxn ang="0">
                      <a:pos x="connsiteX1" y="connsiteY1"/>
                    </a:cxn>
                    <a:cxn ang="0">
                      <a:pos x="connsiteX2" y="connsiteY2"/>
                    </a:cxn>
                    <a:cxn ang="0">
                      <a:pos x="connsiteX3" y="connsiteY3"/>
                    </a:cxn>
                  </a:cxnLst>
                  <a:rect l="l" t="t" r="r" b="b"/>
                  <a:pathLst>
                    <a:path w="242484" h="158750">
                      <a:moveTo>
                        <a:pt x="212725" y="0"/>
                      </a:moveTo>
                      <a:cubicBezTo>
                        <a:pt x="232039" y="47889"/>
                        <a:pt x="251354" y="95779"/>
                        <a:pt x="238125" y="117475"/>
                      </a:cubicBezTo>
                      <a:cubicBezTo>
                        <a:pt x="224896" y="139171"/>
                        <a:pt x="173037" y="123296"/>
                        <a:pt x="133350" y="130175"/>
                      </a:cubicBezTo>
                      <a:cubicBezTo>
                        <a:pt x="93663" y="137054"/>
                        <a:pt x="46831" y="147902"/>
                        <a:pt x="0" y="158750"/>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48" name="フリーフォーム 47"/>
                <p:cNvSpPr/>
                <p:nvPr/>
              </p:nvSpPr>
              <p:spPr>
                <a:xfrm>
                  <a:off x="8564655" y="2384617"/>
                  <a:ext cx="37110" cy="295275"/>
                </a:xfrm>
                <a:custGeom>
                  <a:avLst/>
                  <a:gdLst>
                    <a:gd name="connsiteX0" fmla="*/ 46496 w 46496"/>
                    <a:gd name="connsiteY0" fmla="*/ 0 h 295275"/>
                    <a:gd name="connsiteX1" fmla="*/ 2046 w 46496"/>
                    <a:gd name="connsiteY1" fmla="*/ 161925 h 295275"/>
                    <a:gd name="connsiteX2" fmla="*/ 11571 w 46496"/>
                    <a:gd name="connsiteY2" fmla="*/ 295275 h 295275"/>
                    <a:gd name="connsiteX0" fmla="*/ 37110 w 37110"/>
                    <a:gd name="connsiteY0" fmla="*/ 0 h 295275"/>
                    <a:gd name="connsiteX1" fmla="*/ 14885 w 37110"/>
                    <a:gd name="connsiteY1" fmla="*/ 161925 h 295275"/>
                    <a:gd name="connsiteX2" fmla="*/ 2185 w 37110"/>
                    <a:gd name="connsiteY2" fmla="*/ 295275 h 295275"/>
                  </a:gdLst>
                  <a:ahLst/>
                  <a:cxnLst>
                    <a:cxn ang="0">
                      <a:pos x="connsiteX0" y="connsiteY0"/>
                    </a:cxn>
                    <a:cxn ang="0">
                      <a:pos x="connsiteX1" y="connsiteY1"/>
                    </a:cxn>
                    <a:cxn ang="0">
                      <a:pos x="connsiteX2" y="connsiteY2"/>
                    </a:cxn>
                  </a:cxnLst>
                  <a:rect l="l" t="t" r="r" b="b"/>
                  <a:pathLst>
                    <a:path w="37110" h="295275">
                      <a:moveTo>
                        <a:pt x="37110" y="0"/>
                      </a:moveTo>
                      <a:cubicBezTo>
                        <a:pt x="17795" y="56356"/>
                        <a:pt x="20706" y="112713"/>
                        <a:pt x="14885" y="161925"/>
                      </a:cubicBezTo>
                      <a:cubicBezTo>
                        <a:pt x="9064" y="211137"/>
                        <a:pt x="-5488" y="253206"/>
                        <a:pt x="2185" y="2952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49" name="フリーフォーム 48"/>
                <p:cNvSpPr/>
                <p:nvPr/>
              </p:nvSpPr>
              <p:spPr>
                <a:xfrm>
                  <a:off x="8462065" y="2454467"/>
                  <a:ext cx="42268" cy="238125"/>
                </a:xfrm>
                <a:custGeom>
                  <a:avLst/>
                  <a:gdLst>
                    <a:gd name="connsiteX0" fmla="*/ 0 w 42268"/>
                    <a:gd name="connsiteY0" fmla="*/ 0 h 238125"/>
                    <a:gd name="connsiteX1" fmla="*/ 41275 w 42268"/>
                    <a:gd name="connsiteY1" fmla="*/ 161925 h 238125"/>
                    <a:gd name="connsiteX2" fmla="*/ 25400 w 42268"/>
                    <a:gd name="connsiteY2" fmla="*/ 238125 h 238125"/>
                  </a:gdLst>
                  <a:ahLst/>
                  <a:cxnLst>
                    <a:cxn ang="0">
                      <a:pos x="connsiteX0" y="connsiteY0"/>
                    </a:cxn>
                    <a:cxn ang="0">
                      <a:pos x="connsiteX1" y="connsiteY1"/>
                    </a:cxn>
                    <a:cxn ang="0">
                      <a:pos x="connsiteX2" y="connsiteY2"/>
                    </a:cxn>
                  </a:cxnLst>
                  <a:rect l="l" t="t" r="r" b="b"/>
                  <a:pathLst>
                    <a:path w="42268" h="238125">
                      <a:moveTo>
                        <a:pt x="0" y="0"/>
                      </a:moveTo>
                      <a:cubicBezTo>
                        <a:pt x="18521" y="61118"/>
                        <a:pt x="37042" y="122237"/>
                        <a:pt x="41275" y="161925"/>
                      </a:cubicBezTo>
                      <a:cubicBezTo>
                        <a:pt x="45508" y="201613"/>
                        <a:pt x="35454" y="219869"/>
                        <a:pt x="25400" y="2381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50" name="フリーフォーム 49"/>
                <p:cNvSpPr/>
                <p:nvPr/>
              </p:nvSpPr>
              <p:spPr>
                <a:xfrm>
                  <a:off x="8287440" y="2708467"/>
                  <a:ext cx="419968" cy="418732"/>
                </a:xfrm>
                <a:custGeom>
                  <a:avLst/>
                  <a:gdLst>
                    <a:gd name="connsiteX0" fmla="*/ 0 w 403225"/>
                    <a:gd name="connsiteY0" fmla="*/ 0 h 377825"/>
                    <a:gd name="connsiteX1" fmla="*/ 98425 w 403225"/>
                    <a:gd name="connsiteY1" fmla="*/ 63500 h 377825"/>
                    <a:gd name="connsiteX2" fmla="*/ 279400 w 403225"/>
                    <a:gd name="connsiteY2" fmla="*/ 76200 h 377825"/>
                    <a:gd name="connsiteX3" fmla="*/ 333375 w 403225"/>
                    <a:gd name="connsiteY3" fmla="*/ 168275 h 377825"/>
                    <a:gd name="connsiteX4" fmla="*/ 403225 w 403225"/>
                    <a:gd name="connsiteY4" fmla="*/ 377825 h 377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225" h="377825">
                      <a:moveTo>
                        <a:pt x="0" y="0"/>
                      </a:moveTo>
                      <a:cubicBezTo>
                        <a:pt x="25929" y="25400"/>
                        <a:pt x="51858" y="50800"/>
                        <a:pt x="98425" y="63500"/>
                      </a:cubicBezTo>
                      <a:cubicBezTo>
                        <a:pt x="144992" y="76200"/>
                        <a:pt x="240242" y="58738"/>
                        <a:pt x="279400" y="76200"/>
                      </a:cubicBezTo>
                      <a:cubicBezTo>
                        <a:pt x="318558" y="93662"/>
                        <a:pt x="312738" y="118004"/>
                        <a:pt x="333375" y="168275"/>
                      </a:cubicBezTo>
                      <a:cubicBezTo>
                        <a:pt x="354012" y="218546"/>
                        <a:pt x="382058" y="340783"/>
                        <a:pt x="403225" y="3778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51" name="フリーフォーム 50"/>
                <p:cNvSpPr/>
                <p:nvPr/>
              </p:nvSpPr>
              <p:spPr>
                <a:xfrm>
                  <a:off x="8020740" y="3165667"/>
                  <a:ext cx="873125" cy="93393"/>
                </a:xfrm>
                <a:custGeom>
                  <a:avLst/>
                  <a:gdLst>
                    <a:gd name="connsiteX0" fmla="*/ 847725 w 847725"/>
                    <a:gd name="connsiteY0" fmla="*/ 66675 h 93393"/>
                    <a:gd name="connsiteX1" fmla="*/ 593725 w 847725"/>
                    <a:gd name="connsiteY1" fmla="*/ 76200 h 93393"/>
                    <a:gd name="connsiteX2" fmla="*/ 565150 w 847725"/>
                    <a:gd name="connsiteY2" fmla="*/ 82550 h 93393"/>
                    <a:gd name="connsiteX3" fmla="*/ 482600 w 847725"/>
                    <a:gd name="connsiteY3" fmla="*/ 92075 h 93393"/>
                    <a:gd name="connsiteX4" fmla="*/ 450850 w 847725"/>
                    <a:gd name="connsiteY4" fmla="*/ 50800 h 93393"/>
                    <a:gd name="connsiteX5" fmla="*/ 330200 w 847725"/>
                    <a:gd name="connsiteY5" fmla="*/ 41275 h 93393"/>
                    <a:gd name="connsiteX6" fmla="*/ 276225 w 847725"/>
                    <a:gd name="connsiteY6" fmla="*/ 22225 h 93393"/>
                    <a:gd name="connsiteX7" fmla="*/ 222250 w 847725"/>
                    <a:gd name="connsiteY7" fmla="*/ 50800 h 93393"/>
                    <a:gd name="connsiteX8" fmla="*/ 158750 w 847725"/>
                    <a:gd name="connsiteY8" fmla="*/ 82550 h 93393"/>
                    <a:gd name="connsiteX9" fmla="*/ 111125 w 847725"/>
                    <a:gd name="connsiteY9" fmla="*/ 47625 h 93393"/>
                    <a:gd name="connsiteX10" fmla="*/ 0 w 847725"/>
                    <a:gd name="connsiteY10" fmla="*/ 0 h 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7725" h="93393">
                      <a:moveTo>
                        <a:pt x="847725" y="66675"/>
                      </a:moveTo>
                      <a:lnTo>
                        <a:pt x="593725" y="76200"/>
                      </a:lnTo>
                      <a:cubicBezTo>
                        <a:pt x="546629" y="78846"/>
                        <a:pt x="583671" y="79904"/>
                        <a:pt x="565150" y="82550"/>
                      </a:cubicBezTo>
                      <a:cubicBezTo>
                        <a:pt x="546629" y="85196"/>
                        <a:pt x="501650" y="97367"/>
                        <a:pt x="482600" y="92075"/>
                      </a:cubicBezTo>
                      <a:cubicBezTo>
                        <a:pt x="463550" y="86783"/>
                        <a:pt x="476250" y="59267"/>
                        <a:pt x="450850" y="50800"/>
                      </a:cubicBezTo>
                      <a:cubicBezTo>
                        <a:pt x="425450" y="42333"/>
                        <a:pt x="359304" y="46037"/>
                        <a:pt x="330200" y="41275"/>
                      </a:cubicBezTo>
                      <a:cubicBezTo>
                        <a:pt x="301096" y="36513"/>
                        <a:pt x="294217" y="20637"/>
                        <a:pt x="276225" y="22225"/>
                      </a:cubicBezTo>
                      <a:cubicBezTo>
                        <a:pt x="258233" y="23812"/>
                        <a:pt x="241829" y="40746"/>
                        <a:pt x="222250" y="50800"/>
                      </a:cubicBezTo>
                      <a:cubicBezTo>
                        <a:pt x="202671" y="60854"/>
                        <a:pt x="177271" y="83079"/>
                        <a:pt x="158750" y="82550"/>
                      </a:cubicBezTo>
                      <a:cubicBezTo>
                        <a:pt x="140229" y="82021"/>
                        <a:pt x="137583" y="61383"/>
                        <a:pt x="111125" y="47625"/>
                      </a:cubicBezTo>
                      <a:cubicBezTo>
                        <a:pt x="84667" y="33867"/>
                        <a:pt x="19579" y="1058"/>
                        <a:pt x="0"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52" name="フリーフォーム 51"/>
                <p:cNvSpPr/>
                <p:nvPr/>
              </p:nvSpPr>
              <p:spPr>
                <a:xfrm>
                  <a:off x="8725399" y="2658254"/>
                  <a:ext cx="45719" cy="472488"/>
                </a:xfrm>
                <a:custGeom>
                  <a:avLst/>
                  <a:gdLst>
                    <a:gd name="connsiteX0" fmla="*/ 0 w 66625"/>
                    <a:gd name="connsiteY0" fmla="*/ 2588 h 472488"/>
                    <a:gd name="connsiteX1" fmla="*/ 63500 w 66625"/>
                    <a:gd name="connsiteY1" fmla="*/ 27988 h 472488"/>
                    <a:gd name="connsiteX2" fmla="*/ 53975 w 66625"/>
                    <a:gd name="connsiteY2" fmla="*/ 202613 h 472488"/>
                    <a:gd name="connsiteX3" fmla="*/ 28575 w 66625"/>
                    <a:gd name="connsiteY3" fmla="*/ 472488 h 472488"/>
                  </a:gdLst>
                  <a:ahLst/>
                  <a:cxnLst>
                    <a:cxn ang="0">
                      <a:pos x="connsiteX0" y="connsiteY0"/>
                    </a:cxn>
                    <a:cxn ang="0">
                      <a:pos x="connsiteX1" y="connsiteY1"/>
                    </a:cxn>
                    <a:cxn ang="0">
                      <a:pos x="connsiteX2" y="connsiteY2"/>
                    </a:cxn>
                    <a:cxn ang="0">
                      <a:pos x="connsiteX3" y="connsiteY3"/>
                    </a:cxn>
                  </a:cxnLst>
                  <a:rect l="l" t="t" r="r" b="b"/>
                  <a:pathLst>
                    <a:path w="66625" h="472488">
                      <a:moveTo>
                        <a:pt x="0" y="2588"/>
                      </a:moveTo>
                      <a:cubicBezTo>
                        <a:pt x="27252" y="-1381"/>
                        <a:pt x="54504" y="-5349"/>
                        <a:pt x="63500" y="27988"/>
                      </a:cubicBezTo>
                      <a:cubicBezTo>
                        <a:pt x="72496" y="61325"/>
                        <a:pt x="59796" y="128530"/>
                        <a:pt x="53975" y="202613"/>
                      </a:cubicBezTo>
                      <a:cubicBezTo>
                        <a:pt x="48154" y="276696"/>
                        <a:pt x="38364" y="374592"/>
                        <a:pt x="28575" y="47248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53" name="フリーフォーム 52"/>
                <p:cNvSpPr/>
                <p:nvPr/>
              </p:nvSpPr>
              <p:spPr>
                <a:xfrm>
                  <a:off x="8322364" y="2759267"/>
                  <a:ext cx="283719" cy="365185"/>
                </a:xfrm>
                <a:custGeom>
                  <a:avLst/>
                  <a:gdLst>
                    <a:gd name="connsiteX0" fmla="*/ 20194 w 283719"/>
                    <a:gd name="connsiteY0" fmla="*/ 0 h 365185"/>
                    <a:gd name="connsiteX1" fmla="*/ 17019 w 283719"/>
                    <a:gd name="connsiteY1" fmla="*/ 247650 h 365185"/>
                    <a:gd name="connsiteX2" fmla="*/ 204344 w 283719"/>
                    <a:gd name="connsiteY2" fmla="*/ 346075 h 365185"/>
                    <a:gd name="connsiteX3" fmla="*/ 283719 w 283719"/>
                    <a:gd name="connsiteY3" fmla="*/ 365125 h 365185"/>
                  </a:gdLst>
                  <a:ahLst/>
                  <a:cxnLst>
                    <a:cxn ang="0">
                      <a:pos x="connsiteX0" y="connsiteY0"/>
                    </a:cxn>
                    <a:cxn ang="0">
                      <a:pos x="connsiteX1" y="connsiteY1"/>
                    </a:cxn>
                    <a:cxn ang="0">
                      <a:pos x="connsiteX2" y="connsiteY2"/>
                    </a:cxn>
                    <a:cxn ang="0">
                      <a:pos x="connsiteX3" y="connsiteY3"/>
                    </a:cxn>
                  </a:cxnLst>
                  <a:rect l="l" t="t" r="r" b="b"/>
                  <a:pathLst>
                    <a:path w="283719" h="365185">
                      <a:moveTo>
                        <a:pt x="20194" y="0"/>
                      </a:moveTo>
                      <a:cubicBezTo>
                        <a:pt x="3260" y="94985"/>
                        <a:pt x="-13673" y="189971"/>
                        <a:pt x="17019" y="247650"/>
                      </a:cubicBezTo>
                      <a:cubicBezTo>
                        <a:pt x="47711" y="305329"/>
                        <a:pt x="159894" y="326496"/>
                        <a:pt x="204344" y="346075"/>
                      </a:cubicBezTo>
                      <a:cubicBezTo>
                        <a:pt x="248794" y="365654"/>
                        <a:pt x="266256" y="365389"/>
                        <a:pt x="283719" y="3651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54" name="フリーフォーム 53"/>
                <p:cNvSpPr/>
                <p:nvPr/>
              </p:nvSpPr>
              <p:spPr>
                <a:xfrm>
                  <a:off x="8395390" y="3232342"/>
                  <a:ext cx="326771" cy="927100"/>
                </a:xfrm>
                <a:custGeom>
                  <a:avLst/>
                  <a:gdLst>
                    <a:gd name="connsiteX0" fmla="*/ 311150 w 326771"/>
                    <a:gd name="connsiteY0" fmla="*/ 0 h 927100"/>
                    <a:gd name="connsiteX1" fmla="*/ 314325 w 326771"/>
                    <a:gd name="connsiteY1" fmla="*/ 206375 h 927100"/>
                    <a:gd name="connsiteX2" fmla="*/ 174625 w 326771"/>
                    <a:gd name="connsiteY2" fmla="*/ 476250 h 927100"/>
                    <a:gd name="connsiteX3" fmla="*/ 149225 w 326771"/>
                    <a:gd name="connsiteY3" fmla="*/ 679450 h 927100"/>
                    <a:gd name="connsiteX4" fmla="*/ 0 w 326771"/>
                    <a:gd name="connsiteY4" fmla="*/ 927100 h 927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71" h="927100">
                      <a:moveTo>
                        <a:pt x="311150" y="0"/>
                      </a:moveTo>
                      <a:cubicBezTo>
                        <a:pt x="324114" y="63500"/>
                        <a:pt x="337079" y="127000"/>
                        <a:pt x="314325" y="206375"/>
                      </a:cubicBezTo>
                      <a:cubicBezTo>
                        <a:pt x="291571" y="285750"/>
                        <a:pt x="202142" y="397404"/>
                        <a:pt x="174625" y="476250"/>
                      </a:cubicBezTo>
                      <a:cubicBezTo>
                        <a:pt x="147108" y="555096"/>
                        <a:pt x="178329" y="604308"/>
                        <a:pt x="149225" y="679450"/>
                      </a:cubicBezTo>
                      <a:cubicBezTo>
                        <a:pt x="120121" y="754592"/>
                        <a:pt x="23812" y="885825"/>
                        <a:pt x="0" y="9271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55" name="フリーフォーム 54"/>
                <p:cNvSpPr/>
                <p:nvPr/>
              </p:nvSpPr>
              <p:spPr>
                <a:xfrm>
                  <a:off x="8712890" y="3451417"/>
                  <a:ext cx="114300" cy="133350"/>
                </a:xfrm>
                <a:custGeom>
                  <a:avLst/>
                  <a:gdLst>
                    <a:gd name="connsiteX0" fmla="*/ 0 w 114300"/>
                    <a:gd name="connsiteY0" fmla="*/ 0 h 133350"/>
                    <a:gd name="connsiteX1" fmla="*/ 44450 w 114300"/>
                    <a:gd name="connsiteY1" fmla="*/ 85725 h 133350"/>
                    <a:gd name="connsiteX2" fmla="*/ 114300 w 114300"/>
                    <a:gd name="connsiteY2" fmla="*/ 133350 h 133350"/>
                  </a:gdLst>
                  <a:ahLst/>
                  <a:cxnLst>
                    <a:cxn ang="0">
                      <a:pos x="connsiteX0" y="connsiteY0"/>
                    </a:cxn>
                    <a:cxn ang="0">
                      <a:pos x="connsiteX1" y="connsiteY1"/>
                    </a:cxn>
                    <a:cxn ang="0">
                      <a:pos x="connsiteX2" y="connsiteY2"/>
                    </a:cxn>
                  </a:cxnLst>
                  <a:rect l="l" t="t" r="r" b="b"/>
                  <a:pathLst>
                    <a:path w="114300" h="133350">
                      <a:moveTo>
                        <a:pt x="0" y="0"/>
                      </a:moveTo>
                      <a:cubicBezTo>
                        <a:pt x="12700" y="31750"/>
                        <a:pt x="25400" y="63500"/>
                        <a:pt x="44450" y="85725"/>
                      </a:cubicBezTo>
                      <a:cubicBezTo>
                        <a:pt x="63500" y="107950"/>
                        <a:pt x="88900" y="120650"/>
                        <a:pt x="114300" y="1333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56" name="フリーフォーム 55"/>
                <p:cNvSpPr/>
                <p:nvPr/>
              </p:nvSpPr>
              <p:spPr>
                <a:xfrm>
                  <a:off x="8614465" y="3610167"/>
                  <a:ext cx="136525" cy="387350"/>
                </a:xfrm>
                <a:custGeom>
                  <a:avLst/>
                  <a:gdLst>
                    <a:gd name="connsiteX0" fmla="*/ 0 w 136525"/>
                    <a:gd name="connsiteY0" fmla="*/ 0 h 387350"/>
                    <a:gd name="connsiteX1" fmla="*/ 79375 w 136525"/>
                    <a:gd name="connsiteY1" fmla="*/ 161925 h 387350"/>
                    <a:gd name="connsiteX2" fmla="*/ 136525 w 136525"/>
                    <a:gd name="connsiteY2" fmla="*/ 387350 h 387350"/>
                  </a:gdLst>
                  <a:ahLst/>
                  <a:cxnLst>
                    <a:cxn ang="0">
                      <a:pos x="connsiteX0" y="connsiteY0"/>
                    </a:cxn>
                    <a:cxn ang="0">
                      <a:pos x="connsiteX1" y="connsiteY1"/>
                    </a:cxn>
                    <a:cxn ang="0">
                      <a:pos x="connsiteX2" y="connsiteY2"/>
                    </a:cxn>
                  </a:cxnLst>
                  <a:rect l="l" t="t" r="r" b="b"/>
                  <a:pathLst>
                    <a:path w="136525" h="387350">
                      <a:moveTo>
                        <a:pt x="0" y="0"/>
                      </a:moveTo>
                      <a:cubicBezTo>
                        <a:pt x="28310" y="48683"/>
                        <a:pt x="56621" y="97367"/>
                        <a:pt x="79375" y="161925"/>
                      </a:cubicBezTo>
                      <a:cubicBezTo>
                        <a:pt x="102129" y="226483"/>
                        <a:pt x="119327" y="306916"/>
                        <a:pt x="136525" y="3873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57" name="フリーフォーム 56"/>
                <p:cNvSpPr/>
                <p:nvPr/>
              </p:nvSpPr>
              <p:spPr>
                <a:xfrm>
                  <a:off x="8274740" y="3225992"/>
                  <a:ext cx="136128" cy="762000"/>
                </a:xfrm>
                <a:custGeom>
                  <a:avLst/>
                  <a:gdLst>
                    <a:gd name="connsiteX0" fmla="*/ 0 w 136128"/>
                    <a:gd name="connsiteY0" fmla="*/ 0 h 762000"/>
                    <a:gd name="connsiteX1" fmla="*/ 123825 w 136128"/>
                    <a:gd name="connsiteY1" fmla="*/ 98425 h 762000"/>
                    <a:gd name="connsiteX2" fmla="*/ 127000 w 136128"/>
                    <a:gd name="connsiteY2" fmla="*/ 295275 h 762000"/>
                    <a:gd name="connsiteX3" fmla="*/ 82550 w 136128"/>
                    <a:gd name="connsiteY3" fmla="*/ 463550 h 762000"/>
                    <a:gd name="connsiteX4" fmla="*/ 95250 w 136128"/>
                    <a:gd name="connsiteY4" fmla="*/ 654050 h 762000"/>
                    <a:gd name="connsiteX5" fmla="*/ 31750 w 136128"/>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128" h="762000">
                      <a:moveTo>
                        <a:pt x="0" y="0"/>
                      </a:moveTo>
                      <a:cubicBezTo>
                        <a:pt x="51329" y="24606"/>
                        <a:pt x="102658" y="49213"/>
                        <a:pt x="123825" y="98425"/>
                      </a:cubicBezTo>
                      <a:cubicBezTo>
                        <a:pt x="144992" y="147637"/>
                        <a:pt x="133879" y="234421"/>
                        <a:pt x="127000" y="295275"/>
                      </a:cubicBezTo>
                      <a:cubicBezTo>
                        <a:pt x="120121" y="356129"/>
                        <a:pt x="87842" y="403754"/>
                        <a:pt x="82550" y="463550"/>
                      </a:cubicBezTo>
                      <a:cubicBezTo>
                        <a:pt x="77258" y="523346"/>
                        <a:pt x="103717" y="604308"/>
                        <a:pt x="95250" y="654050"/>
                      </a:cubicBezTo>
                      <a:cubicBezTo>
                        <a:pt x="86783" y="703792"/>
                        <a:pt x="40217" y="746654"/>
                        <a:pt x="31750" y="7620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58" name="フリーフォーム 57"/>
                <p:cNvSpPr/>
                <p:nvPr/>
              </p:nvSpPr>
              <p:spPr>
                <a:xfrm>
                  <a:off x="8344577" y="3264032"/>
                  <a:ext cx="209563" cy="479425"/>
                </a:xfrm>
                <a:custGeom>
                  <a:avLst/>
                  <a:gdLst>
                    <a:gd name="connsiteX0" fmla="*/ 0 w 209563"/>
                    <a:gd name="connsiteY0" fmla="*/ 0 h 479425"/>
                    <a:gd name="connsiteX1" fmla="*/ 203200 w 209563"/>
                    <a:gd name="connsiteY1" fmla="*/ 57150 h 479425"/>
                    <a:gd name="connsiteX2" fmla="*/ 155575 w 209563"/>
                    <a:gd name="connsiteY2" fmla="*/ 320675 h 479425"/>
                    <a:gd name="connsiteX3" fmla="*/ 127000 w 209563"/>
                    <a:gd name="connsiteY3" fmla="*/ 479425 h 479425"/>
                  </a:gdLst>
                  <a:ahLst/>
                  <a:cxnLst>
                    <a:cxn ang="0">
                      <a:pos x="connsiteX0" y="connsiteY0"/>
                    </a:cxn>
                    <a:cxn ang="0">
                      <a:pos x="connsiteX1" y="connsiteY1"/>
                    </a:cxn>
                    <a:cxn ang="0">
                      <a:pos x="connsiteX2" y="connsiteY2"/>
                    </a:cxn>
                    <a:cxn ang="0">
                      <a:pos x="connsiteX3" y="connsiteY3"/>
                    </a:cxn>
                  </a:cxnLst>
                  <a:rect l="l" t="t" r="r" b="b"/>
                  <a:pathLst>
                    <a:path w="209563" h="479425">
                      <a:moveTo>
                        <a:pt x="0" y="0"/>
                      </a:moveTo>
                      <a:cubicBezTo>
                        <a:pt x="88635" y="1852"/>
                        <a:pt x="177271" y="3704"/>
                        <a:pt x="203200" y="57150"/>
                      </a:cubicBezTo>
                      <a:cubicBezTo>
                        <a:pt x="229129" y="110596"/>
                        <a:pt x="168275" y="250296"/>
                        <a:pt x="155575" y="320675"/>
                      </a:cubicBezTo>
                      <a:cubicBezTo>
                        <a:pt x="142875" y="391054"/>
                        <a:pt x="134937" y="435239"/>
                        <a:pt x="127000" y="4794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59" name="フリーフォーム 58"/>
                <p:cNvSpPr/>
                <p:nvPr/>
              </p:nvSpPr>
              <p:spPr>
                <a:xfrm>
                  <a:off x="7925490" y="3394267"/>
                  <a:ext cx="225425" cy="434975"/>
                </a:xfrm>
                <a:custGeom>
                  <a:avLst/>
                  <a:gdLst>
                    <a:gd name="connsiteX0" fmla="*/ 0 w 225425"/>
                    <a:gd name="connsiteY0" fmla="*/ 0 h 434975"/>
                    <a:gd name="connsiteX1" fmla="*/ 73025 w 225425"/>
                    <a:gd name="connsiteY1" fmla="*/ 85725 h 434975"/>
                    <a:gd name="connsiteX2" fmla="*/ 165100 w 225425"/>
                    <a:gd name="connsiteY2" fmla="*/ 336550 h 434975"/>
                    <a:gd name="connsiteX3" fmla="*/ 225425 w 225425"/>
                    <a:gd name="connsiteY3" fmla="*/ 434975 h 434975"/>
                  </a:gdLst>
                  <a:ahLst/>
                  <a:cxnLst>
                    <a:cxn ang="0">
                      <a:pos x="connsiteX0" y="connsiteY0"/>
                    </a:cxn>
                    <a:cxn ang="0">
                      <a:pos x="connsiteX1" y="connsiteY1"/>
                    </a:cxn>
                    <a:cxn ang="0">
                      <a:pos x="connsiteX2" y="connsiteY2"/>
                    </a:cxn>
                    <a:cxn ang="0">
                      <a:pos x="connsiteX3" y="connsiteY3"/>
                    </a:cxn>
                  </a:cxnLst>
                  <a:rect l="l" t="t" r="r" b="b"/>
                  <a:pathLst>
                    <a:path w="225425" h="434975">
                      <a:moveTo>
                        <a:pt x="0" y="0"/>
                      </a:moveTo>
                      <a:cubicBezTo>
                        <a:pt x="22754" y="14816"/>
                        <a:pt x="45508" y="29633"/>
                        <a:pt x="73025" y="85725"/>
                      </a:cubicBezTo>
                      <a:cubicBezTo>
                        <a:pt x="100542" y="141817"/>
                        <a:pt x="139700" y="278342"/>
                        <a:pt x="165100" y="336550"/>
                      </a:cubicBezTo>
                      <a:cubicBezTo>
                        <a:pt x="190500" y="394758"/>
                        <a:pt x="207962" y="414866"/>
                        <a:pt x="225425" y="4349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60" name="フリーフォーム 59"/>
                <p:cNvSpPr/>
                <p:nvPr/>
              </p:nvSpPr>
              <p:spPr>
                <a:xfrm>
                  <a:off x="8023915" y="3524442"/>
                  <a:ext cx="190500" cy="215900"/>
                </a:xfrm>
                <a:custGeom>
                  <a:avLst/>
                  <a:gdLst>
                    <a:gd name="connsiteX0" fmla="*/ 0 w 190500"/>
                    <a:gd name="connsiteY0" fmla="*/ 0 h 215900"/>
                    <a:gd name="connsiteX1" fmla="*/ 117475 w 190500"/>
                    <a:gd name="connsiteY1" fmla="*/ 92075 h 215900"/>
                    <a:gd name="connsiteX2" fmla="*/ 190500 w 190500"/>
                    <a:gd name="connsiteY2" fmla="*/ 215900 h 215900"/>
                  </a:gdLst>
                  <a:ahLst/>
                  <a:cxnLst>
                    <a:cxn ang="0">
                      <a:pos x="connsiteX0" y="connsiteY0"/>
                    </a:cxn>
                    <a:cxn ang="0">
                      <a:pos x="connsiteX1" y="connsiteY1"/>
                    </a:cxn>
                    <a:cxn ang="0">
                      <a:pos x="connsiteX2" y="connsiteY2"/>
                    </a:cxn>
                  </a:cxnLst>
                  <a:rect l="l" t="t" r="r" b="b"/>
                  <a:pathLst>
                    <a:path w="190500" h="215900">
                      <a:moveTo>
                        <a:pt x="0" y="0"/>
                      </a:moveTo>
                      <a:cubicBezTo>
                        <a:pt x="42862" y="28046"/>
                        <a:pt x="85725" y="56092"/>
                        <a:pt x="117475" y="92075"/>
                      </a:cubicBezTo>
                      <a:cubicBezTo>
                        <a:pt x="149225" y="128058"/>
                        <a:pt x="178329" y="200025"/>
                        <a:pt x="190500" y="2159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61" name="フリーフォーム 60"/>
                <p:cNvSpPr/>
                <p:nvPr/>
              </p:nvSpPr>
              <p:spPr>
                <a:xfrm>
                  <a:off x="8004865" y="3438683"/>
                  <a:ext cx="266700" cy="31784"/>
                </a:xfrm>
                <a:custGeom>
                  <a:avLst/>
                  <a:gdLst>
                    <a:gd name="connsiteX0" fmla="*/ 0 w 266700"/>
                    <a:gd name="connsiteY0" fmla="*/ 31784 h 31784"/>
                    <a:gd name="connsiteX1" fmla="*/ 190500 w 266700"/>
                    <a:gd name="connsiteY1" fmla="*/ 34 h 31784"/>
                    <a:gd name="connsiteX2" fmla="*/ 266700 w 266700"/>
                    <a:gd name="connsiteY2" fmla="*/ 25434 h 31784"/>
                  </a:gdLst>
                  <a:ahLst/>
                  <a:cxnLst>
                    <a:cxn ang="0">
                      <a:pos x="connsiteX0" y="connsiteY0"/>
                    </a:cxn>
                    <a:cxn ang="0">
                      <a:pos x="connsiteX1" y="connsiteY1"/>
                    </a:cxn>
                    <a:cxn ang="0">
                      <a:pos x="connsiteX2" y="connsiteY2"/>
                    </a:cxn>
                  </a:cxnLst>
                  <a:rect l="l" t="t" r="r" b="b"/>
                  <a:pathLst>
                    <a:path w="266700" h="31784">
                      <a:moveTo>
                        <a:pt x="0" y="31784"/>
                      </a:moveTo>
                      <a:cubicBezTo>
                        <a:pt x="73025" y="16438"/>
                        <a:pt x="146050" y="1092"/>
                        <a:pt x="190500" y="34"/>
                      </a:cubicBezTo>
                      <a:cubicBezTo>
                        <a:pt x="234950" y="-1024"/>
                        <a:pt x="258762" y="22259"/>
                        <a:pt x="266700" y="2543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62" name="フリーフォーム 61"/>
                <p:cNvSpPr/>
                <p:nvPr/>
              </p:nvSpPr>
              <p:spPr>
                <a:xfrm>
                  <a:off x="7696890" y="3676842"/>
                  <a:ext cx="365125" cy="527050"/>
                </a:xfrm>
                <a:custGeom>
                  <a:avLst/>
                  <a:gdLst>
                    <a:gd name="connsiteX0" fmla="*/ 0 w 365125"/>
                    <a:gd name="connsiteY0" fmla="*/ 0 h 527050"/>
                    <a:gd name="connsiteX1" fmla="*/ 158750 w 365125"/>
                    <a:gd name="connsiteY1" fmla="*/ 120650 h 527050"/>
                    <a:gd name="connsiteX2" fmla="*/ 288925 w 365125"/>
                    <a:gd name="connsiteY2" fmla="*/ 292100 h 527050"/>
                    <a:gd name="connsiteX3" fmla="*/ 365125 w 365125"/>
                    <a:gd name="connsiteY3" fmla="*/ 527050 h 527050"/>
                  </a:gdLst>
                  <a:ahLst/>
                  <a:cxnLst>
                    <a:cxn ang="0">
                      <a:pos x="connsiteX0" y="connsiteY0"/>
                    </a:cxn>
                    <a:cxn ang="0">
                      <a:pos x="connsiteX1" y="connsiteY1"/>
                    </a:cxn>
                    <a:cxn ang="0">
                      <a:pos x="connsiteX2" y="connsiteY2"/>
                    </a:cxn>
                    <a:cxn ang="0">
                      <a:pos x="connsiteX3" y="connsiteY3"/>
                    </a:cxn>
                  </a:cxnLst>
                  <a:rect l="l" t="t" r="r" b="b"/>
                  <a:pathLst>
                    <a:path w="365125" h="527050">
                      <a:moveTo>
                        <a:pt x="0" y="0"/>
                      </a:moveTo>
                      <a:cubicBezTo>
                        <a:pt x="55298" y="35983"/>
                        <a:pt x="110596" y="71967"/>
                        <a:pt x="158750" y="120650"/>
                      </a:cubicBezTo>
                      <a:cubicBezTo>
                        <a:pt x="206904" y="169333"/>
                        <a:pt x="254529" y="224367"/>
                        <a:pt x="288925" y="292100"/>
                      </a:cubicBezTo>
                      <a:cubicBezTo>
                        <a:pt x="323321" y="359833"/>
                        <a:pt x="344223" y="443441"/>
                        <a:pt x="365125" y="5270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63" name="フリーフォーム 62"/>
                <p:cNvSpPr/>
                <p:nvPr/>
              </p:nvSpPr>
              <p:spPr>
                <a:xfrm>
                  <a:off x="7817540" y="3753042"/>
                  <a:ext cx="333375" cy="349250"/>
                </a:xfrm>
                <a:custGeom>
                  <a:avLst/>
                  <a:gdLst>
                    <a:gd name="connsiteX0" fmla="*/ 0 w 333375"/>
                    <a:gd name="connsiteY0" fmla="*/ 0 h 349250"/>
                    <a:gd name="connsiteX1" fmla="*/ 136525 w 333375"/>
                    <a:gd name="connsiteY1" fmla="*/ 63500 h 349250"/>
                    <a:gd name="connsiteX2" fmla="*/ 288925 w 333375"/>
                    <a:gd name="connsiteY2" fmla="*/ 196850 h 349250"/>
                    <a:gd name="connsiteX3" fmla="*/ 333375 w 333375"/>
                    <a:gd name="connsiteY3" fmla="*/ 349250 h 349250"/>
                  </a:gdLst>
                  <a:ahLst/>
                  <a:cxnLst>
                    <a:cxn ang="0">
                      <a:pos x="connsiteX0" y="connsiteY0"/>
                    </a:cxn>
                    <a:cxn ang="0">
                      <a:pos x="connsiteX1" y="connsiteY1"/>
                    </a:cxn>
                    <a:cxn ang="0">
                      <a:pos x="connsiteX2" y="connsiteY2"/>
                    </a:cxn>
                    <a:cxn ang="0">
                      <a:pos x="connsiteX3" y="connsiteY3"/>
                    </a:cxn>
                  </a:cxnLst>
                  <a:rect l="l" t="t" r="r" b="b"/>
                  <a:pathLst>
                    <a:path w="333375" h="349250">
                      <a:moveTo>
                        <a:pt x="0" y="0"/>
                      </a:moveTo>
                      <a:cubicBezTo>
                        <a:pt x="44185" y="15346"/>
                        <a:pt x="88371" y="30692"/>
                        <a:pt x="136525" y="63500"/>
                      </a:cubicBezTo>
                      <a:cubicBezTo>
                        <a:pt x="184679" y="96308"/>
                        <a:pt x="256117" y="149225"/>
                        <a:pt x="288925" y="196850"/>
                      </a:cubicBezTo>
                      <a:cubicBezTo>
                        <a:pt x="321733" y="244475"/>
                        <a:pt x="327554" y="296862"/>
                        <a:pt x="333375" y="3492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64" name="フリーフォーム 63"/>
                <p:cNvSpPr/>
                <p:nvPr/>
              </p:nvSpPr>
              <p:spPr>
                <a:xfrm>
                  <a:off x="7861990" y="3816542"/>
                  <a:ext cx="47625" cy="415925"/>
                </a:xfrm>
                <a:custGeom>
                  <a:avLst/>
                  <a:gdLst>
                    <a:gd name="connsiteX0" fmla="*/ 0 w 47625"/>
                    <a:gd name="connsiteY0" fmla="*/ 0 h 415925"/>
                    <a:gd name="connsiteX1" fmla="*/ 12700 w 47625"/>
                    <a:gd name="connsiteY1" fmla="*/ 180975 h 415925"/>
                    <a:gd name="connsiteX2" fmla="*/ 47625 w 47625"/>
                    <a:gd name="connsiteY2" fmla="*/ 415925 h 415925"/>
                  </a:gdLst>
                  <a:ahLst/>
                  <a:cxnLst>
                    <a:cxn ang="0">
                      <a:pos x="connsiteX0" y="connsiteY0"/>
                    </a:cxn>
                    <a:cxn ang="0">
                      <a:pos x="connsiteX1" y="connsiteY1"/>
                    </a:cxn>
                    <a:cxn ang="0">
                      <a:pos x="connsiteX2" y="connsiteY2"/>
                    </a:cxn>
                  </a:cxnLst>
                  <a:rect l="l" t="t" r="r" b="b"/>
                  <a:pathLst>
                    <a:path w="47625" h="415925">
                      <a:moveTo>
                        <a:pt x="0" y="0"/>
                      </a:moveTo>
                      <a:cubicBezTo>
                        <a:pt x="2381" y="55827"/>
                        <a:pt x="4762" y="111654"/>
                        <a:pt x="12700" y="180975"/>
                      </a:cubicBezTo>
                      <a:cubicBezTo>
                        <a:pt x="20638" y="250296"/>
                        <a:pt x="41804" y="380471"/>
                        <a:pt x="47625" y="4159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65" name="フリーフォーム 64"/>
                <p:cNvSpPr/>
                <p:nvPr/>
              </p:nvSpPr>
              <p:spPr>
                <a:xfrm>
                  <a:off x="7639740" y="3810192"/>
                  <a:ext cx="165100" cy="228600"/>
                </a:xfrm>
                <a:custGeom>
                  <a:avLst/>
                  <a:gdLst>
                    <a:gd name="connsiteX0" fmla="*/ 0 w 165100"/>
                    <a:gd name="connsiteY0" fmla="*/ 0 h 228600"/>
                    <a:gd name="connsiteX1" fmla="*/ 111125 w 165100"/>
                    <a:gd name="connsiteY1" fmla="*/ 152400 h 228600"/>
                    <a:gd name="connsiteX2" fmla="*/ 165100 w 165100"/>
                    <a:gd name="connsiteY2" fmla="*/ 228600 h 228600"/>
                  </a:gdLst>
                  <a:ahLst/>
                  <a:cxnLst>
                    <a:cxn ang="0">
                      <a:pos x="connsiteX0" y="connsiteY0"/>
                    </a:cxn>
                    <a:cxn ang="0">
                      <a:pos x="connsiteX1" y="connsiteY1"/>
                    </a:cxn>
                    <a:cxn ang="0">
                      <a:pos x="connsiteX2" y="connsiteY2"/>
                    </a:cxn>
                  </a:cxnLst>
                  <a:rect l="l" t="t" r="r" b="b"/>
                  <a:pathLst>
                    <a:path w="165100" h="228600">
                      <a:moveTo>
                        <a:pt x="0" y="0"/>
                      </a:moveTo>
                      <a:lnTo>
                        <a:pt x="111125" y="152400"/>
                      </a:lnTo>
                      <a:cubicBezTo>
                        <a:pt x="138642" y="190500"/>
                        <a:pt x="164042" y="205846"/>
                        <a:pt x="165100" y="2286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66" name="フリーフォーム 65"/>
                <p:cNvSpPr/>
                <p:nvPr/>
              </p:nvSpPr>
              <p:spPr>
                <a:xfrm>
                  <a:off x="7531790" y="3905442"/>
                  <a:ext cx="282575" cy="323850"/>
                </a:xfrm>
                <a:custGeom>
                  <a:avLst/>
                  <a:gdLst>
                    <a:gd name="connsiteX0" fmla="*/ 0 w 282575"/>
                    <a:gd name="connsiteY0" fmla="*/ 0 h 323850"/>
                    <a:gd name="connsiteX1" fmla="*/ 238125 w 282575"/>
                    <a:gd name="connsiteY1" fmla="*/ 190500 h 323850"/>
                    <a:gd name="connsiteX2" fmla="*/ 282575 w 282575"/>
                    <a:gd name="connsiteY2" fmla="*/ 323850 h 323850"/>
                  </a:gdLst>
                  <a:ahLst/>
                  <a:cxnLst>
                    <a:cxn ang="0">
                      <a:pos x="connsiteX0" y="connsiteY0"/>
                    </a:cxn>
                    <a:cxn ang="0">
                      <a:pos x="connsiteX1" y="connsiteY1"/>
                    </a:cxn>
                    <a:cxn ang="0">
                      <a:pos x="connsiteX2" y="connsiteY2"/>
                    </a:cxn>
                  </a:cxnLst>
                  <a:rect l="l" t="t" r="r" b="b"/>
                  <a:pathLst>
                    <a:path w="282575" h="323850">
                      <a:moveTo>
                        <a:pt x="0" y="0"/>
                      </a:moveTo>
                      <a:cubicBezTo>
                        <a:pt x="95514" y="68262"/>
                        <a:pt x="191029" y="136525"/>
                        <a:pt x="238125" y="190500"/>
                      </a:cubicBezTo>
                      <a:cubicBezTo>
                        <a:pt x="285221" y="244475"/>
                        <a:pt x="277283" y="310092"/>
                        <a:pt x="282575" y="3238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67" name="フリーフォーム 66"/>
                <p:cNvSpPr/>
                <p:nvPr/>
              </p:nvSpPr>
              <p:spPr>
                <a:xfrm>
                  <a:off x="7465115" y="4003867"/>
                  <a:ext cx="209550" cy="165100"/>
                </a:xfrm>
                <a:custGeom>
                  <a:avLst/>
                  <a:gdLst>
                    <a:gd name="connsiteX0" fmla="*/ 0 w 209550"/>
                    <a:gd name="connsiteY0" fmla="*/ 0 h 165100"/>
                    <a:gd name="connsiteX1" fmla="*/ 174625 w 209550"/>
                    <a:gd name="connsiteY1" fmla="*/ 107950 h 165100"/>
                    <a:gd name="connsiteX2" fmla="*/ 209550 w 209550"/>
                    <a:gd name="connsiteY2" fmla="*/ 165100 h 165100"/>
                  </a:gdLst>
                  <a:ahLst/>
                  <a:cxnLst>
                    <a:cxn ang="0">
                      <a:pos x="connsiteX0" y="connsiteY0"/>
                    </a:cxn>
                    <a:cxn ang="0">
                      <a:pos x="connsiteX1" y="connsiteY1"/>
                    </a:cxn>
                    <a:cxn ang="0">
                      <a:pos x="connsiteX2" y="connsiteY2"/>
                    </a:cxn>
                  </a:cxnLst>
                  <a:rect l="l" t="t" r="r" b="b"/>
                  <a:pathLst>
                    <a:path w="209550" h="165100">
                      <a:moveTo>
                        <a:pt x="0" y="0"/>
                      </a:moveTo>
                      <a:cubicBezTo>
                        <a:pt x="69850" y="40216"/>
                        <a:pt x="139700" y="80433"/>
                        <a:pt x="174625" y="107950"/>
                      </a:cubicBezTo>
                      <a:cubicBezTo>
                        <a:pt x="209550" y="135467"/>
                        <a:pt x="209550" y="165100"/>
                        <a:pt x="209550" y="1651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68" name="フリーフォーム 67"/>
                <p:cNvSpPr/>
                <p:nvPr/>
              </p:nvSpPr>
              <p:spPr>
                <a:xfrm>
                  <a:off x="7177248" y="4257046"/>
                  <a:ext cx="136525" cy="336550"/>
                </a:xfrm>
                <a:custGeom>
                  <a:avLst/>
                  <a:gdLst>
                    <a:gd name="connsiteX0" fmla="*/ 0 w 136525"/>
                    <a:gd name="connsiteY0" fmla="*/ 0 h 336550"/>
                    <a:gd name="connsiteX1" fmla="*/ 28575 w 136525"/>
                    <a:gd name="connsiteY1" fmla="*/ 142875 h 336550"/>
                    <a:gd name="connsiteX2" fmla="*/ 136525 w 136525"/>
                    <a:gd name="connsiteY2" fmla="*/ 336550 h 336550"/>
                  </a:gdLst>
                  <a:ahLst/>
                  <a:cxnLst>
                    <a:cxn ang="0">
                      <a:pos x="connsiteX0" y="connsiteY0"/>
                    </a:cxn>
                    <a:cxn ang="0">
                      <a:pos x="connsiteX1" y="connsiteY1"/>
                    </a:cxn>
                    <a:cxn ang="0">
                      <a:pos x="connsiteX2" y="connsiteY2"/>
                    </a:cxn>
                  </a:cxnLst>
                  <a:rect l="l" t="t" r="r" b="b"/>
                  <a:pathLst>
                    <a:path w="136525" h="336550">
                      <a:moveTo>
                        <a:pt x="0" y="0"/>
                      </a:moveTo>
                      <a:cubicBezTo>
                        <a:pt x="2910" y="43391"/>
                        <a:pt x="5821" y="86783"/>
                        <a:pt x="28575" y="142875"/>
                      </a:cubicBezTo>
                      <a:cubicBezTo>
                        <a:pt x="51329" y="198967"/>
                        <a:pt x="120121" y="306917"/>
                        <a:pt x="136525" y="3365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69" name="フリーフォーム 68"/>
                <p:cNvSpPr/>
                <p:nvPr/>
              </p:nvSpPr>
              <p:spPr>
                <a:xfrm>
                  <a:off x="6995215" y="4442017"/>
                  <a:ext cx="41275" cy="161925"/>
                </a:xfrm>
                <a:custGeom>
                  <a:avLst/>
                  <a:gdLst>
                    <a:gd name="connsiteX0" fmla="*/ 0 w 41275"/>
                    <a:gd name="connsiteY0" fmla="*/ 0 h 161925"/>
                    <a:gd name="connsiteX1" fmla="*/ 28575 w 41275"/>
                    <a:gd name="connsiteY1" fmla="*/ 111125 h 161925"/>
                    <a:gd name="connsiteX2" fmla="*/ 41275 w 41275"/>
                    <a:gd name="connsiteY2" fmla="*/ 161925 h 161925"/>
                  </a:gdLst>
                  <a:ahLst/>
                  <a:cxnLst>
                    <a:cxn ang="0">
                      <a:pos x="connsiteX0" y="connsiteY0"/>
                    </a:cxn>
                    <a:cxn ang="0">
                      <a:pos x="connsiteX1" y="connsiteY1"/>
                    </a:cxn>
                    <a:cxn ang="0">
                      <a:pos x="connsiteX2" y="connsiteY2"/>
                    </a:cxn>
                  </a:cxnLst>
                  <a:rect l="l" t="t" r="r" b="b"/>
                  <a:pathLst>
                    <a:path w="41275" h="161925">
                      <a:moveTo>
                        <a:pt x="0" y="0"/>
                      </a:moveTo>
                      <a:cubicBezTo>
                        <a:pt x="10848" y="42069"/>
                        <a:pt x="21696" y="84138"/>
                        <a:pt x="28575" y="111125"/>
                      </a:cubicBezTo>
                      <a:cubicBezTo>
                        <a:pt x="35454" y="138112"/>
                        <a:pt x="33867" y="157163"/>
                        <a:pt x="41275" y="1619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70" name="フリーフォーム 69"/>
                <p:cNvSpPr/>
                <p:nvPr/>
              </p:nvSpPr>
              <p:spPr>
                <a:xfrm>
                  <a:off x="6768353" y="4504696"/>
                  <a:ext cx="25417" cy="177800"/>
                </a:xfrm>
                <a:custGeom>
                  <a:avLst/>
                  <a:gdLst>
                    <a:gd name="connsiteX0" fmla="*/ 3175 w 25417"/>
                    <a:gd name="connsiteY0" fmla="*/ 0 h 177800"/>
                    <a:gd name="connsiteX1" fmla="*/ 25400 w 25417"/>
                    <a:gd name="connsiteY1" fmla="*/ 114300 h 177800"/>
                    <a:gd name="connsiteX2" fmla="*/ 0 w 25417"/>
                    <a:gd name="connsiteY2" fmla="*/ 177800 h 177800"/>
                  </a:gdLst>
                  <a:ahLst/>
                  <a:cxnLst>
                    <a:cxn ang="0">
                      <a:pos x="connsiteX0" y="connsiteY0"/>
                    </a:cxn>
                    <a:cxn ang="0">
                      <a:pos x="connsiteX1" y="connsiteY1"/>
                    </a:cxn>
                    <a:cxn ang="0">
                      <a:pos x="connsiteX2" y="connsiteY2"/>
                    </a:cxn>
                  </a:cxnLst>
                  <a:rect l="l" t="t" r="r" b="b"/>
                  <a:pathLst>
                    <a:path w="25417" h="177800">
                      <a:moveTo>
                        <a:pt x="3175" y="0"/>
                      </a:moveTo>
                      <a:cubicBezTo>
                        <a:pt x="14552" y="42333"/>
                        <a:pt x="25929" y="84667"/>
                        <a:pt x="25400" y="114300"/>
                      </a:cubicBezTo>
                      <a:cubicBezTo>
                        <a:pt x="24871" y="143933"/>
                        <a:pt x="12435" y="160866"/>
                        <a:pt x="0" y="1778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71" name="フリーフォーム 70"/>
                <p:cNvSpPr/>
                <p:nvPr/>
              </p:nvSpPr>
              <p:spPr>
                <a:xfrm>
                  <a:off x="7255565" y="4194367"/>
                  <a:ext cx="390525" cy="222250"/>
                </a:xfrm>
                <a:custGeom>
                  <a:avLst/>
                  <a:gdLst>
                    <a:gd name="connsiteX0" fmla="*/ 0 w 390525"/>
                    <a:gd name="connsiteY0" fmla="*/ 0 h 222250"/>
                    <a:gd name="connsiteX1" fmla="*/ 53975 w 390525"/>
                    <a:gd name="connsiteY1" fmla="*/ 60325 h 222250"/>
                    <a:gd name="connsiteX2" fmla="*/ 117475 w 390525"/>
                    <a:gd name="connsiteY2" fmla="*/ 63500 h 222250"/>
                    <a:gd name="connsiteX3" fmla="*/ 193675 w 390525"/>
                    <a:gd name="connsiteY3" fmla="*/ 111125 h 222250"/>
                    <a:gd name="connsiteX4" fmla="*/ 282575 w 390525"/>
                    <a:gd name="connsiteY4" fmla="*/ 190500 h 222250"/>
                    <a:gd name="connsiteX5" fmla="*/ 390525 w 390525"/>
                    <a:gd name="connsiteY5" fmla="*/ 22225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525" h="222250">
                      <a:moveTo>
                        <a:pt x="0" y="0"/>
                      </a:moveTo>
                      <a:cubicBezTo>
                        <a:pt x="17198" y="24871"/>
                        <a:pt x="34396" y="49742"/>
                        <a:pt x="53975" y="60325"/>
                      </a:cubicBezTo>
                      <a:cubicBezTo>
                        <a:pt x="73554" y="70908"/>
                        <a:pt x="94192" y="55033"/>
                        <a:pt x="117475" y="63500"/>
                      </a:cubicBezTo>
                      <a:cubicBezTo>
                        <a:pt x="140758" y="71967"/>
                        <a:pt x="166158" y="89958"/>
                        <a:pt x="193675" y="111125"/>
                      </a:cubicBezTo>
                      <a:cubicBezTo>
                        <a:pt x="221192" y="132292"/>
                        <a:pt x="249767" y="171979"/>
                        <a:pt x="282575" y="190500"/>
                      </a:cubicBezTo>
                      <a:cubicBezTo>
                        <a:pt x="315383" y="209021"/>
                        <a:pt x="372004" y="198967"/>
                        <a:pt x="390525" y="2222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72" name="フリーフォーム 71"/>
                <p:cNvSpPr/>
                <p:nvPr/>
              </p:nvSpPr>
              <p:spPr>
                <a:xfrm>
                  <a:off x="8014390" y="2749742"/>
                  <a:ext cx="82550" cy="127000"/>
                </a:xfrm>
                <a:custGeom>
                  <a:avLst/>
                  <a:gdLst>
                    <a:gd name="connsiteX0" fmla="*/ 82550 w 82550"/>
                    <a:gd name="connsiteY0" fmla="*/ 0 h 127000"/>
                    <a:gd name="connsiteX1" fmla="*/ 0 w 82550"/>
                    <a:gd name="connsiteY1" fmla="*/ 127000 h 127000"/>
                  </a:gdLst>
                  <a:ahLst/>
                  <a:cxnLst>
                    <a:cxn ang="0">
                      <a:pos x="connsiteX0" y="connsiteY0"/>
                    </a:cxn>
                    <a:cxn ang="0">
                      <a:pos x="connsiteX1" y="connsiteY1"/>
                    </a:cxn>
                  </a:cxnLst>
                  <a:rect l="l" t="t" r="r" b="b"/>
                  <a:pathLst>
                    <a:path w="82550" h="127000">
                      <a:moveTo>
                        <a:pt x="82550" y="0"/>
                      </a:moveTo>
                      <a:lnTo>
                        <a:pt x="0" y="1270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73" name="フリーフォーム 72"/>
                <p:cNvSpPr/>
                <p:nvPr/>
              </p:nvSpPr>
              <p:spPr>
                <a:xfrm>
                  <a:off x="8008040" y="2844992"/>
                  <a:ext cx="39225" cy="222250"/>
                </a:xfrm>
                <a:custGeom>
                  <a:avLst/>
                  <a:gdLst>
                    <a:gd name="connsiteX0" fmla="*/ 25400 w 39225"/>
                    <a:gd name="connsiteY0" fmla="*/ 0 h 222250"/>
                    <a:gd name="connsiteX1" fmla="*/ 38100 w 39225"/>
                    <a:gd name="connsiteY1" fmla="*/ 171450 h 222250"/>
                    <a:gd name="connsiteX2" fmla="*/ 0 w 39225"/>
                    <a:gd name="connsiteY2" fmla="*/ 222250 h 222250"/>
                  </a:gdLst>
                  <a:ahLst/>
                  <a:cxnLst>
                    <a:cxn ang="0">
                      <a:pos x="connsiteX0" y="connsiteY0"/>
                    </a:cxn>
                    <a:cxn ang="0">
                      <a:pos x="connsiteX1" y="connsiteY1"/>
                    </a:cxn>
                    <a:cxn ang="0">
                      <a:pos x="connsiteX2" y="connsiteY2"/>
                    </a:cxn>
                  </a:cxnLst>
                  <a:rect l="l" t="t" r="r" b="b"/>
                  <a:pathLst>
                    <a:path w="39225" h="222250">
                      <a:moveTo>
                        <a:pt x="25400" y="0"/>
                      </a:moveTo>
                      <a:cubicBezTo>
                        <a:pt x="33866" y="67204"/>
                        <a:pt x="42333" y="134408"/>
                        <a:pt x="38100" y="171450"/>
                      </a:cubicBezTo>
                      <a:cubicBezTo>
                        <a:pt x="33867" y="208492"/>
                        <a:pt x="16933" y="215371"/>
                        <a:pt x="0" y="2222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74" name="フリーフォーム 73"/>
                <p:cNvSpPr/>
                <p:nvPr/>
              </p:nvSpPr>
              <p:spPr>
                <a:xfrm>
                  <a:off x="8008040" y="2737042"/>
                  <a:ext cx="196625" cy="152062"/>
                </a:xfrm>
                <a:custGeom>
                  <a:avLst/>
                  <a:gdLst>
                    <a:gd name="connsiteX0" fmla="*/ 165100 w 196625"/>
                    <a:gd name="connsiteY0" fmla="*/ 0 h 181510"/>
                    <a:gd name="connsiteX1" fmla="*/ 184150 w 196625"/>
                    <a:gd name="connsiteY1" fmla="*/ 177800 h 181510"/>
                    <a:gd name="connsiteX2" fmla="*/ 0 w 196625"/>
                    <a:gd name="connsiteY2" fmla="*/ 120650 h 181510"/>
                    <a:gd name="connsiteX0" fmla="*/ 165100 w 196625"/>
                    <a:gd name="connsiteY0" fmla="*/ 0 h 152062"/>
                    <a:gd name="connsiteX1" fmla="*/ 184150 w 196625"/>
                    <a:gd name="connsiteY1" fmla="*/ 146050 h 152062"/>
                    <a:gd name="connsiteX2" fmla="*/ 0 w 196625"/>
                    <a:gd name="connsiteY2" fmla="*/ 120650 h 152062"/>
                  </a:gdLst>
                  <a:ahLst/>
                  <a:cxnLst>
                    <a:cxn ang="0">
                      <a:pos x="connsiteX0" y="connsiteY0"/>
                    </a:cxn>
                    <a:cxn ang="0">
                      <a:pos x="connsiteX1" y="connsiteY1"/>
                    </a:cxn>
                    <a:cxn ang="0">
                      <a:pos x="connsiteX2" y="connsiteY2"/>
                    </a:cxn>
                  </a:cxnLst>
                  <a:rect l="l" t="t" r="r" b="b"/>
                  <a:pathLst>
                    <a:path w="196625" h="152062">
                      <a:moveTo>
                        <a:pt x="165100" y="0"/>
                      </a:moveTo>
                      <a:cubicBezTo>
                        <a:pt x="188383" y="78846"/>
                        <a:pt x="211667" y="125942"/>
                        <a:pt x="184150" y="146050"/>
                      </a:cubicBezTo>
                      <a:cubicBezTo>
                        <a:pt x="156633" y="166158"/>
                        <a:pt x="37042" y="130175"/>
                        <a:pt x="0" y="1206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sp>
            <p:nvSpPr>
              <p:cNvPr id="31" name="正方形/長方形 30"/>
              <p:cNvSpPr/>
              <p:nvPr/>
            </p:nvSpPr>
            <p:spPr>
              <a:xfrm>
                <a:off x="6404523" y="857794"/>
                <a:ext cx="1085245" cy="13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sp>
          <p:nvSpPr>
            <p:cNvPr id="15" name="角丸四角形 14"/>
            <p:cNvSpPr/>
            <p:nvPr/>
          </p:nvSpPr>
          <p:spPr>
            <a:xfrm>
              <a:off x="245677" y="6080061"/>
              <a:ext cx="119841" cy="12455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6" name="角丸四角形 15"/>
            <p:cNvSpPr/>
            <p:nvPr/>
          </p:nvSpPr>
          <p:spPr>
            <a:xfrm>
              <a:off x="2051723" y="7026702"/>
              <a:ext cx="86065" cy="5487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7" name="角丸四角形 16"/>
            <p:cNvSpPr/>
            <p:nvPr/>
          </p:nvSpPr>
          <p:spPr>
            <a:xfrm>
              <a:off x="2544963" y="6963022"/>
              <a:ext cx="86065" cy="5487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8" name="角丸四角形 17"/>
            <p:cNvSpPr/>
            <p:nvPr/>
          </p:nvSpPr>
          <p:spPr>
            <a:xfrm>
              <a:off x="2786447" y="6784723"/>
              <a:ext cx="86065" cy="5487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9" name="角丸四角形 18"/>
            <p:cNvSpPr/>
            <p:nvPr/>
          </p:nvSpPr>
          <p:spPr>
            <a:xfrm>
              <a:off x="2945892" y="6709016"/>
              <a:ext cx="86065" cy="5487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0" name="角丸四角形 19"/>
            <p:cNvSpPr/>
            <p:nvPr/>
          </p:nvSpPr>
          <p:spPr>
            <a:xfrm>
              <a:off x="2641884" y="7338354"/>
              <a:ext cx="86065" cy="5487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1" name="角丸四角形 20"/>
            <p:cNvSpPr/>
            <p:nvPr/>
          </p:nvSpPr>
          <p:spPr>
            <a:xfrm>
              <a:off x="2584518" y="7497644"/>
              <a:ext cx="86065" cy="5487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22" name="角丸四角形 21"/>
            <p:cNvSpPr/>
            <p:nvPr/>
          </p:nvSpPr>
          <p:spPr>
            <a:xfrm>
              <a:off x="2424278" y="7904417"/>
              <a:ext cx="86065" cy="5487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23" name="角丸四角形 22"/>
            <p:cNvSpPr/>
            <p:nvPr/>
          </p:nvSpPr>
          <p:spPr>
            <a:xfrm>
              <a:off x="2786024" y="7967526"/>
              <a:ext cx="86065" cy="5487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24" name="角丸四角形 23"/>
            <p:cNvSpPr/>
            <p:nvPr/>
          </p:nvSpPr>
          <p:spPr>
            <a:xfrm>
              <a:off x="2589805" y="7702328"/>
              <a:ext cx="86065" cy="5487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25" name="角丸四角形 24"/>
            <p:cNvSpPr/>
            <p:nvPr/>
          </p:nvSpPr>
          <p:spPr>
            <a:xfrm>
              <a:off x="2830554" y="7163958"/>
              <a:ext cx="86065" cy="5487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26" name="角丸四角形 25"/>
            <p:cNvSpPr/>
            <p:nvPr/>
          </p:nvSpPr>
          <p:spPr>
            <a:xfrm>
              <a:off x="1687554" y="8317999"/>
              <a:ext cx="86065" cy="5487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27" name="角丸四角形 26"/>
            <p:cNvSpPr/>
            <p:nvPr/>
          </p:nvSpPr>
          <p:spPr>
            <a:xfrm>
              <a:off x="1510393" y="8515682"/>
              <a:ext cx="86065" cy="5487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28" name="角丸四角形 27"/>
            <p:cNvSpPr/>
            <p:nvPr/>
          </p:nvSpPr>
          <p:spPr>
            <a:xfrm>
              <a:off x="1151273" y="8867977"/>
              <a:ext cx="86065" cy="5487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29" name="角丸四角形 28"/>
            <p:cNvSpPr/>
            <p:nvPr/>
          </p:nvSpPr>
          <p:spPr>
            <a:xfrm>
              <a:off x="2457596" y="8261628"/>
              <a:ext cx="86065" cy="5487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99" name="角丸四角形 98"/>
            <p:cNvSpPr/>
            <p:nvPr/>
          </p:nvSpPr>
          <p:spPr>
            <a:xfrm>
              <a:off x="244549" y="6374370"/>
              <a:ext cx="119841" cy="12455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sp>
        <p:nvSpPr>
          <p:cNvPr id="86" name="テキスト ボックス 85"/>
          <p:cNvSpPr txBox="1"/>
          <p:nvPr/>
        </p:nvSpPr>
        <p:spPr>
          <a:xfrm>
            <a:off x="6281222" y="1233332"/>
            <a:ext cx="2171700" cy="307777"/>
          </a:xfrm>
          <a:prstGeom prst="rect">
            <a:avLst/>
          </a:prstGeom>
          <a:solidFill>
            <a:schemeClr val="bg1"/>
          </a:solidFill>
          <a:ln w="44450" cmpd="dbl">
            <a:solidFill>
              <a:schemeClr val="tx1"/>
            </a:solidFill>
          </a:ln>
        </p:spPr>
        <p:txBody>
          <a:bodyPr wrap="square" rtlCol="0">
            <a:spAutoFit/>
          </a:bodyPr>
          <a:lstStyle/>
          <a:p>
            <a:pPr algn="ctr"/>
            <a:r>
              <a:rPr kumimoji="1" lang="ja-JP" altLang="en-US" sz="1400" dirty="0" smtClean="0">
                <a:latin typeface="BIZ UDPゴシック" panose="020B0400000000000000" pitchFamily="50" charset="-128"/>
                <a:ea typeface="BIZ UDPゴシック" panose="020B0400000000000000" pitchFamily="50" charset="-128"/>
              </a:rPr>
              <a:t>大阪市単独公共下水道</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87" name="テキスト ボックス 86"/>
          <p:cNvSpPr txBox="1"/>
          <p:nvPr/>
        </p:nvSpPr>
        <p:spPr>
          <a:xfrm>
            <a:off x="3578401" y="2271993"/>
            <a:ext cx="1426225" cy="215444"/>
          </a:xfrm>
          <a:prstGeom prst="rect">
            <a:avLst/>
          </a:prstGeom>
          <a:solidFill>
            <a:srgbClr val="00B0F0">
              <a:alpha val="50196"/>
            </a:srgbClr>
          </a:solidFill>
          <a:ln>
            <a:solidFill>
              <a:schemeClr val="tx1"/>
            </a:solidFill>
          </a:ln>
        </p:spPr>
        <p:txBody>
          <a:bodyPr wrap="square" rtlCol="0">
            <a:spAutoFit/>
          </a:bodyPr>
          <a:lstStyle/>
          <a:p>
            <a:pPr algn="ctr"/>
            <a:r>
              <a:rPr kumimoji="1" lang="ja-JP" altLang="en-US" sz="800" dirty="0" smtClean="0">
                <a:latin typeface="BIZ UDPゴシック" panose="020B0400000000000000" pitchFamily="50" charset="-128"/>
                <a:ea typeface="BIZ UDPゴシック" panose="020B0400000000000000" pitchFamily="50" charset="-128"/>
              </a:rPr>
              <a:t>淀川右岸流域</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88" name="テキスト ボックス 87"/>
          <p:cNvSpPr txBox="1"/>
          <p:nvPr/>
        </p:nvSpPr>
        <p:spPr>
          <a:xfrm>
            <a:off x="2142276" y="2267269"/>
            <a:ext cx="1218209" cy="215444"/>
          </a:xfrm>
          <a:prstGeom prst="rect">
            <a:avLst/>
          </a:prstGeom>
          <a:solidFill>
            <a:srgbClr val="F5FF99">
              <a:alpha val="50196"/>
            </a:srgbClr>
          </a:solidFill>
          <a:ln>
            <a:solidFill>
              <a:schemeClr val="tx1"/>
            </a:solidFill>
          </a:ln>
        </p:spPr>
        <p:txBody>
          <a:bodyPr wrap="square" rtlCol="0">
            <a:spAutoFit/>
          </a:bodyPr>
          <a:lstStyle/>
          <a:p>
            <a:pPr algn="ctr"/>
            <a:r>
              <a:rPr kumimoji="1" lang="ja-JP" altLang="en-US" sz="800" dirty="0" smtClean="0">
                <a:latin typeface="BIZ UDPゴシック" panose="020B0400000000000000" pitchFamily="50" charset="-128"/>
                <a:ea typeface="BIZ UDPゴシック" panose="020B0400000000000000" pitchFamily="50" charset="-128"/>
              </a:rPr>
              <a:t>安威川流域</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89" name="テキスト ボックス 88"/>
          <p:cNvSpPr txBox="1"/>
          <p:nvPr/>
        </p:nvSpPr>
        <p:spPr>
          <a:xfrm>
            <a:off x="1109714" y="3231060"/>
            <a:ext cx="1144903" cy="215444"/>
          </a:xfrm>
          <a:prstGeom prst="rect">
            <a:avLst/>
          </a:prstGeom>
          <a:solidFill>
            <a:srgbClr val="FFC000">
              <a:alpha val="50196"/>
            </a:srgbClr>
          </a:solidFill>
          <a:ln>
            <a:solidFill>
              <a:schemeClr val="tx1"/>
            </a:solidFill>
          </a:ln>
        </p:spPr>
        <p:txBody>
          <a:bodyPr wrap="square" rtlCol="0">
            <a:spAutoFit/>
          </a:bodyPr>
          <a:lstStyle/>
          <a:p>
            <a:pPr algn="ctr"/>
            <a:r>
              <a:rPr kumimoji="1" lang="ja-JP" altLang="en-US" sz="800" dirty="0" smtClean="0">
                <a:latin typeface="BIZ UDPゴシック" panose="020B0400000000000000" pitchFamily="50" charset="-128"/>
                <a:ea typeface="BIZ UDPゴシック" panose="020B0400000000000000" pitchFamily="50" charset="-128"/>
              </a:rPr>
              <a:t>猪名川流域</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90" name="テキスト ボックス 89"/>
          <p:cNvSpPr txBox="1"/>
          <p:nvPr/>
        </p:nvSpPr>
        <p:spPr>
          <a:xfrm>
            <a:off x="3814096" y="3601451"/>
            <a:ext cx="1207743" cy="215444"/>
          </a:xfrm>
          <a:prstGeom prst="rect">
            <a:avLst/>
          </a:prstGeom>
          <a:gradFill>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000000">
                <a:alpha val="50196"/>
              </a:srgbClr>
            </a:solidFill>
          </a:ln>
        </p:spPr>
        <p:txBody>
          <a:bodyPr wrap="square" rtlCol="0">
            <a:spAutoFit/>
          </a:bodyPr>
          <a:lstStyle/>
          <a:p>
            <a:pPr algn="ctr"/>
            <a:r>
              <a:rPr kumimoji="1" lang="ja-JP" altLang="en-US" sz="800" dirty="0">
                <a:latin typeface="BIZ UDPゴシック" panose="020B0400000000000000" pitchFamily="50" charset="-128"/>
                <a:ea typeface="BIZ UDPゴシック" panose="020B0400000000000000" pitchFamily="50" charset="-128"/>
              </a:rPr>
              <a:t>寝屋川</a:t>
            </a:r>
            <a:r>
              <a:rPr kumimoji="1" lang="ja-JP" altLang="en-US" sz="800" dirty="0" smtClean="0">
                <a:latin typeface="BIZ UDPゴシック" panose="020B0400000000000000" pitchFamily="50" charset="-128"/>
                <a:ea typeface="BIZ UDPゴシック" panose="020B0400000000000000" pitchFamily="50" charset="-128"/>
              </a:rPr>
              <a:t>流域</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91" name="テキスト ボックス 90"/>
          <p:cNvSpPr txBox="1"/>
          <p:nvPr/>
        </p:nvSpPr>
        <p:spPr>
          <a:xfrm>
            <a:off x="3758299" y="4626183"/>
            <a:ext cx="1568547" cy="215444"/>
          </a:xfrm>
          <a:prstGeom prst="rect">
            <a:avLst/>
          </a:prstGeom>
          <a:solidFill>
            <a:srgbClr val="CC64B1">
              <a:alpha val="50196"/>
            </a:srgbClr>
          </a:solidFill>
          <a:ln>
            <a:solidFill>
              <a:schemeClr val="tx1"/>
            </a:solidFill>
          </a:ln>
        </p:spPr>
        <p:txBody>
          <a:bodyPr wrap="square" rtlCol="0">
            <a:spAutoFit/>
          </a:bodyPr>
          <a:lstStyle/>
          <a:p>
            <a:pPr algn="ctr"/>
            <a:r>
              <a:rPr kumimoji="1" lang="ja-JP" altLang="en-US" sz="800" dirty="0" smtClean="0">
                <a:latin typeface="BIZ UDPゴシック" panose="020B0400000000000000" pitchFamily="50" charset="-128"/>
                <a:ea typeface="BIZ UDPゴシック" panose="020B0400000000000000" pitchFamily="50" charset="-128"/>
              </a:rPr>
              <a:t>大和川下流流域</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92" name="テキスト ボックス 91"/>
          <p:cNvSpPr txBox="1"/>
          <p:nvPr/>
        </p:nvSpPr>
        <p:spPr>
          <a:xfrm>
            <a:off x="383103" y="4773559"/>
            <a:ext cx="1471253" cy="215444"/>
          </a:xfrm>
          <a:prstGeom prst="rect">
            <a:avLst/>
          </a:prstGeom>
          <a:solidFill>
            <a:schemeClr val="bg1">
              <a:lumMod val="85000"/>
              <a:alpha val="50196"/>
            </a:schemeClr>
          </a:solidFill>
          <a:ln>
            <a:solidFill>
              <a:schemeClr val="tx1"/>
            </a:solidFill>
          </a:ln>
        </p:spPr>
        <p:txBody>
          <a:bodyPr wrap="square" rtlCol="0">
            <a:spAutoFit/>
          </a:bodyPr>
          <a:lstStyle/>
          <a:p>
            <a:pPr algn="ctr"/>
            <a:r>
              <a:rPr kumimoji="1" lang="ja-JP" altLang="en-US" sz="800" dirty="0" smtClean="0">
                <a:latin typeface="BIZ UDPゴシック" panose="020B0400000000000000" pitchFamily="50" charset="-128"/>
                <a:ea typeface="BIZ UDPゴシック" panose="020B0400000000000000" pitchFamily="50" charset="-128"/>
              </a:rPr>
              <a:t>南大阪湾岸流域</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93" name="テキスト ボックス 92"/>
          <p:cNvSpPr txBox="1"/>
          <p:nvPr/>
        </p:nvSpPr>
        <p:spPr>
          <a:xfrm>
            <a:off x="3941539" y="2940478"/>
            <a:ext cx="1279729" cy="215444"/>
          </a:xfrm>
          <a:prstGeom prst="rect">
            <a:avLst/>
          </a:prstGeom>
          <a:solidFill>
            <a:srgbClr val="ED7D31">
              <a:alpha val="40000"/>
            </a:srgbClr>
          </a:solidFill>
          <a:ln>
            <a:solidFill>
              <a:srgbClr val="000000">
                <a:alpha val="50196"/>
              </a:srgbClr>
            </a:solidFill>
          </a:ln>
        </p:spPr>
        <p:txBody>
          <a:bodyPr wrap="square" rtlCol="0">
            <a:spAutoFit/>
          </a:bodyPr>
          <a:lstStyle/>
          <a:p>
            <a:pPr algn="ctr"/>
            <a:r>
              <a:rPr kumimoji="1" lang="ja-JP" altLang="en-US" sz="800" dirty="0" smtClean="0">
                <a:latin typeface="BIZ UDPゴシック" panose="020B0400000000000000" pitchFamily="50" charset="-128"/>
                <a:ea typeface="BIZ UDPゴシック" panose="020B0400000000000000" pitchFamily="50" charset="-128"/>
              </a:rPr>
              <a:t>淀川左岸流域</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94" name="テキスト ボックス 93"/>
          <p:cNvSpPr txBox="1"/>
          <p:nvPr/>
        </p:nvSpPr>
        <p:spPr>
          <a:xfrm>
            <a:off x="399518" y="2009746"/>
            <a:ext cx="1349100" cy="261610"/>
          </a:xfrm>
          <a:prstGeom prst="rect">
            <a:avLst/>
          </a:prstGeom>
          <a:noFill/>
        </p:spPr>
        <p:txBody>
          <a:bodyPr wrap="square" rtlCol="0">
            <a:spAutoFit/>
          </a:bodyPr>
          <a:lstStyle/>
          <a:p>
            <a:r>
              <a:rPr kumimoji="1" lang="ja-JP" altLang="en-US" sz="1050" dirty="0" smtClean="0"/>
              <a:t>流域下水処理場</a:t>
            </a:r>
            <a:endParaRPr kumimoji="1" lang="ja-JP" altLang="en-US" sz="1050" dirty="0"/>
          </a:p>
        </p:txBody>
      </p:sp>
      <p:sp>
        <p:nvSpPr>
          <p:cNvPr id="95" name="テキスト ボックス 94"/>
          <p:cNvSpPr txBox="1"/>
          <p:nvPr/>
        </p:nvSpPr>
        <p:spPr>
          <a:xfrm>
            <a:off x="535229" y="1147608"/>
            <a:ext cx="4487031" cy="469359"/>
          </a:xfrm>
          <a:prstGeom prst="rect">
            <a:avLst/>
          </a:prstGeom>
          <a:solidFill>
            <a:schemeClr val="bg1"/>
          </a:solidFill>
          <a:ln w="44450" cmpd="dbl">
            <a:solidFill>
              <a:schemeClr val="tx1"/>
            </a:solidFill>
          </a:ln>
        </p:spPr>
        <p:txBody>
          <a:bodyPr wrap="square" rtlCol="0">
            <a:spAutoFit/>
          </a:bodyPr>
          <a:lstStyle/>
          <a:p>
            <a:pPr algn="ctr"/>
            <a:r>
              <a:rPr kumimoji="1" lang="ja-JP" altLang="en-US" sz="1400" dirty="0" smtClean="0">
                <a:latin typeface="BIZ UDPゴシック" panose="020B0400000000000000" pitchFamily="50" charset="-128"/>
                <a:ea typeface="BIZ UDPゴシック" panose="020B0400000000000000" pitchFamily="50" charset="-128"/>
              </a:rPr>
              <a:t>大阪府流域下水道及び単独公共下水道</a:t>
            </a:r>
            <a:endParaRPr kumimoji="1" lang="en-US" altLang="ja-JP" sz="1400" dirty="0" smtClean="0">
              <a:latin typeface="BIZ UDPゴシック" panose="020B0400000000000000" pitchFamily="50" charset="-128"/>
              <a:ea typeface="BIZ UDPゴシック" panose="020B0400000000000000" pitchFamily="50" charset="-128"/>
            </a:endParaRPr>
          </a:p>
          <a:p>
            <a:pPr algn="ctr"/>
            <a:r>
              <a:rPr lang="en-US" altLang="ja-JP" sz="1050" dirty="0">
                <a:latin typeface="BIZ UDPゴシック" panose="020B0400000000000000" pitchFamily="50" charset="-128"/>
                <a:ea typeface="BIZ UDPゴシック" panose="020B0400000000000000" pitchFamily="50" charset="-128"/>
              </a:rPr>
              <a:t>※</a:t>
            </a:r>
            <a:r>
              <a:rPr kumimoji="1" lang="ja-JP" altLang="en-US" sz="1050" dirty="0" smtClean="0">
                <a:latin typeface="BIZ UDPゴシック" panose="020B0400000000000000" pitchFamily="50" charset="-128"/>
                <a:ea typeface="BIZ UDPゴシック" panose="020B0400000000000000" pitchFamily="50" charset="-128"/>
              </a:rPr>
              <a:t>大阪市単独公共下水道は右図に示す</a:t>
            </a:r>
            <a:endParaRPr kumimoji="1" lang="ja-JP" altLang="en-US" sz="1050" dirty="0">
              <a:latin typeface="BIZ UDPゴシック" panose="020B0400000000000000" pitchFamily="50" charset="-128"/>
              <a:ea typeface="BIZ UDPゴシック" panose="020B0400000000000000" pitchFamily="50" charset="-128"/>
            </a:endParaRPr>
          </a:p>
        </p:txBody>
      </p:sp>
      <p:sp>
        <p:nvSpPr>
          <p:cNvPr id="96" name="正方形/長方形 95"/>
          <p:cNvSpPr/>
          <p:nvPr/>
        </p:nvSpPr>
        <p:spPr>
          <a:xfrm>
            <a:off x="98548" y="5861446"/>
            <a:ext cx="9703558" cy="67100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72000" tIns="36000" rIns="72000" bIns="36000" rtlCol="0" anchor="ctr"/>
          <a:lstStyle/>
          <a:p>
            <a:pPr algn="ctr">
              <a:lnSpc>
                <a:spcPct val="150000"/>
              </a:lnSpc>
            </a:pPr>
            <a:r>
              <a:rPr lang="ja-JP" altLang="en-US" sz="1400" dirty="0" smtClean="0">
                <a:solidFill>
                  <a:schemeClr val="tx1"/>
                </a:solidFill>
                <a:latin typeface="BIZ UDPゴシック" panose="020B0400000000000000" pitchFamily="50" charset="-128"/>
                <a:ea typeface="BIZ UDPゴシック" panose="020B0400000000000000" pitchFamily="50" charset="-128"/>
              </a:rPr>
              <a:t>大阪府域の下水道計画図</a:t>
            </a:r>
            <a:endParaRPr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98" name="テキスト ボックス 97"/>
          <p:cNvSpPr txBox="1"/>
          <p:nvPr/>
        </p:nvSpPr>
        <p:spPr>
          <a:xfrm>
            <a:off x="383103" y="2368982"/>
            <a:ext cx="1649313" cy="430887"/>
          </a:xfrm>
          <a:prstGeom prst="rect">
            <a:avLst/>
          </a:prstGeom>
          <a:noFill/>
        </p:spPr>
        <p:txBody>
          <a:bodyPr wrap="square" rtlCol="0">
            <a:spAutoFit/>
          </a:bodyPr>
          <a:lstStyle/>
          <a:p>
            <a:r>
              <a:rPr kumimoji="1" lang="ja-JP" altLang="en-US" sz="1050" dirty="0" smtClean="0"/>
              <a:t>単独公共下水処理場</a:t>
            </a:r>
            <a:endParaRPr kumimoji="1" lang="en-US" altLang="ja-JP" sz="1050" dirty="0" smtClean="0"/>
          </a:p>
          <a:p>
            <a:r>
              <a:rPr lang="ja-JP" altLang="en-US" sz="1050" dirty="0" smtClean="0"/>
              <a:t>（大阪市を除く）</a:t>
            </a:r>
            <a:endParaRPr kumimoji="1" lang="ja-JP" altLang="en-US" sz="1050" dirty="0"/>
          </a:p>
        </p:txBody>
      </p:sp>
      <p:sp>
        <p:nvSpPr>
          <p:cNvPr id="155" name="角丸四角形 154"/>
          <p:cNvSpPr/>
          <p:nvPr/>
        </p:nvSpPr>
        <p:spPr>
          <a:xfrm>
            <a:off x="2058542" y="4838629"/>
            <a:ext cx="106441" cy="6567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56" name="角丸四角形 155"/>
          <p:cNvSpPr/>
          <p:nvPr/>
        </p:nvSpPr>
        <p:spPr>
          <a:xfrm>
            <a:off x="2830880" y="4671743"/>
            <a:ext cx="106441" cy="6567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57" name="角丸四角形 156"/>
          <p:cNvSpPr/>
          <p:nvPr/>
        </p:nvSpPr>
        <p:spPr>
          <a:xfrm>
            <a:off x="2469251" y="4356230"/>
            <a:ext cx="106441" cy="6567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58" name="角丸四角形 157"/>
          <p:cNvSpPr/>
          <p:nvPr/>
        </p:nvSpPr>
        <p:spPr>
          <a:xfrm>
            <a:off x="2569910" y="4188643"/>
            <a:ext cx="106441" cy="6567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59" name="角丸四角形 158"/>
          <p:cNvSpPr/>
          <p:nvPr/>
        </p:nvSpPr>
        <p:spPr>
          <a:xfrm>
            <a:off x="3335762" y="5298554"/>
            <a:ext cx="106441" cy="6567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60" name="角丸四角形 159"/>
          <p:cNvSpPr/>
          <p:nvPr/>
        </p:nvSpPr>
        <p:spPr>
          <a:xfrm>
            <a:off x="2542887" y="5439178"/>
            <a:ext cx="106441" cy="6567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61" name="角丸四角形 160"/>
          <p:cNvSpPr/>
          <p:nvPr/>
        </p:nvSpPr>
        <p:spPr>
          <a:xfrm>
            <a:off x="3185528" y="3470568"/>
            <a:ext cx="106441" cy="6567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62" name="角丸四角形 161"/>
          <p:cNvSpPr/>
          <p:nvPr/>
        </p:nvSpPr>
        <p:spPr>
          <a:xfrm>
            <a:off x="2885858" y="3261371"/>
            <a:ext cx="106441" cy="6567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63" name="角丸四角形 162"/>
          <p:cNvSpPr/>
          <p:nvPr/>
        </p:nvSpPr>
        <p:spPr>
          <a:xfrm>
            <a:off x="2752833" y="3247765"/>
            <a:ext cx="106441" cy="6567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64" name="角丸四角形 163"/>
          <p:cNvSpPr/>
          <p:nvPr/>
        </p:nvSpPr>
        <p:spPr>
          <a:xfrm>
            <a:off x="2434038" y="2860149"/>
            <a:ext cx="106441" cy="6567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65" name="角丸四角形 164"/>
          <p:cNvSpPr/>
          <p:nvPr/>
        </p:nvSpPr>
        <p:spPr>
          <a:xfrm>
            <a:off x="2618094" y="3258897"/>
            <a:ext cx="106441" cy="6567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66" name="角丸四角形 165"/>
          <p:cNvSpPr/>
          <p:nvPr/>
        </p:nvSpPr>
        <p:spPr>
          <a:xfrm>
            <a:off x="2338517" y="2050692"/>
            <a:ext cx="106441" cy="6567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pic>
        <p:nvPicPr>
          <p:cNvPr id="104" name="図 103"/>
          <p:cNvPicPr>
            <a:picLocks noChangeAspect="1"/>
          </p:cNvPicPr>
          <p:nvPr/>
        </p:nvPicPr>
        <p:blipFill rotWithShape="1">
          <a:blip r:embed="rId4"/>
          <a:srcRect t="1442" r="3728" b="8987"/>
          <a:stretch/>
        </p:blipFill>
        <p:spPr>
          <a:xfrm>
            <a:off x="5711099" y="1635253"/>
            <a:ext cx="3877578" cy="4300545"/>
          </a:xfrm>
          <a:prstGeom prst="rect">
            <a:avLst/>
          </a:prstGeom>
        </p:spPr>
      </p:pic>
    </p:spTree>
    <p:extLst>
      <p:ext uri="{BB962C8B-B14F-4D97-AF65-F5344CB8AC3E}">
        <p14:creationId xmlns:p14="http://schemas.microsoft.com/office/powerpoint/2010/main" val="143530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673" y="-298"/>
            <a:ext cx="9906000" cy="432000"/>
          </a:xfrm>
          <a:prstGeom prst="rect">
            <a:avLst/>
          </a:prstGeom>
          <a:solidFill>
            <a:srgbClr val="FFC000">
              <a:alpha val="60000"/>
            </a:srgb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a:latin typeface="BIZ UDPゴシック" panose="020B0400000000000000" pitchFamily="50" charset="-128"/>
                <a:ea typeface="BIZ UDPゴシック" panose="020B0400000000000000" pitchFamily="50" charset="-128"/>
              </a:rPr>
              <a:t>１．大阪府内の下水道概要</a:t>
            </a:r>
          </a:p>
        </p:txBody>
      </p:sp>
      <p:sp>
        <p:nvSpPr>
          <p:cNvPr id="2" name="スライド番号プレースホルダー 1"/>
          <p:cNvSpPr>
            <a:spLocks noGrp="1"/>
          </p:cNvSpPr>
          <p:nvPr>
            <p:ph type="sldNum" sz="quarter" idx="12"/>
          </p:nvPr>
        </p:nvSpPr>
        <p:spPr>
          <a:xfrm>
            <a:off x="16669017" y="6261051"/>
            <a:ext cx="2228850" cy="365125"/>
          </a:xfrm>
        </p:spPr>
        <p:txBody>
          <a:bodyPr/>
          <a:lstStyle/>
          <a:p>
            <a:fld id="{1710D515-171E-4661-8845-CFDA0D82721D}" type="slidenum">
              <a:rPr kumimoji="1" lang="ja-JP" altLang="en-US" smtClean="0">
                <a:latin typeface="BIZ UDPゴシック" panose="020B0400000000000000" pitchFamily="50" charset="-128"/>
                <a:ea typeface="BIZ UDPゴシック" panose="020B0400000000000000" pitchFamily="50" charset="-128"/>
              </a:rPr>
              <a:t>4</a:t>
            </a:fld>
            <a:endParaRPr kumimoji="1" lang="ja-JP" altLang="en-US">
              <a:latin typeface="BIZ UDPゴシック" panose="020B0400000000000000" pitchFamily="50" charset="-128"/>
              <a:ea typeface="BIZ UDPゴシック" panose="020B0400000000000000" pitchFamily="50" charset="-128"/>
            </a:endParaRPr>
          </a:p>
        </p:txBody>
      </p:sp>
      <p:sp>
        <p:nvSpPr>
          <p:cNvPr id="17" name="正方形/長方形 16"/>
          <p:cNvSpPr/>
          <p:nvPr/>
        </p:nvSpPr>
        <p:spPr>
          <a:xfrm>
            <a:off x="123706" y="748848"/>
            <a:ext cx="4999838" cy="155438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72000" tIns="36000" rIns="72000" bIns="36000" rtlCol="0" anchor="ctr"/>
          <a:lstStyle/>
          <a:p>
            <a:pPr>
              <a:lnSpc>
                <a:spcPct val="150000"/>
              </a:lnSpc>
            </a:pPr>
            <a:r>
              <a:rPr lang="ja-JP" altLang="en-US" sz="1400" dirty="0" smtClean="0">
                <a:solidFill>
                  <a:schemeClr val="tx1"/>
                </a:solidFill>
                <a:latin typeface="BIZ UDPゴシック" panose="020B0400000000000000" pitchFamily="50" charset="-128"/>
                <a:ea typeface="BIZ UDPゴシック" panose="020B0400000000000000" pitchFamily="50" charset="-128"/>
              </a:rPr>
              <a:t>　下水道の排除方式は合流式と分流式の２つがあります。古くから整備している大阪市等の市街地は、汚水と雨水を同一の管</a:t>
            </a:r>
            <a:r>
              <a:rPr lang="ja-JP" altLang="en-US" sz="1400" dirty="0" err="1" smtClean="0">
                <a:solidFill>
                  <a:schemeClr val="tx1"/>
                </a:solidFill>
                <a:latin typeface="BIZ UDPゴシック" panose="020B0400000000000000" pitchFamily="50" charset="-128"/>
                <a:ea typeface="BIZ UDPゴシック" panose="020B0400000000000000" pitchFamily="50" charset="-128"/>
              </a:rPr>
              <a:t>きょで</a:t>
            </a:r>
            <a:r>
              <a:rPr lang="ja-JP" altLang="en-US" sz="1400" dirty="0" smtClean="0">
                <a:solidFill>
                  <a:schemeClr val="tx1"/>
                </a:solidFill>
                <a:latin typeface="BIZ UDPゴシック" panose="020B0400000000000000" pitchFamily="50" charset="-128"/>
                <a:ea typeface="BIZ UDPゴシック" panose="020B0400000000000000" pitchFamily="50" charset="-128"/>
              </a:rPr>
              <a:t>排除できる合流式下水道で整備されている地域が多くなっています。</a:t>
            </a:r>
            <a:endParaRPr lang="ja-JP" altLang="en-US" sz="1400" b="1" u="sng" dirty="0">
              <a:latin typeface="BIZ UDPゴシック" panose="020B0400000000000000" pitchFamily="50" charset="-128"/>
              <a:ea typeface="BIZ UDPゴシック" panose="020B0400000000000000" pitchFamily="50" charset="-128"/>
            </a:endParaRPr>
          </a:p>
        </p:txBody>
      </p:sp>
      <p:sp>
        <p:nvSpPr>
          <p:cNvPr id="33" name="正方形/長方形 32"/>
          <p:cNvSpPr/>
          <p:nvPr/>
        </p:nvSpPr>
        <p:spPr>
          <a:xfrm>
            <a:off x="102595" y="515352"/>
            <a:ext cx="1786881" cy="329184"/>
          </a:xfrm>
          <a:prstGeom prst="rect">
            <a:avLst/>
          </a:prstGeom>
        </p:spPr>
        <p:style>
          <a:lnRef idx="1">
            <a:schemeClr val="accent1"/>
          </a:lnRef>
          <a:fillRef idx="2">
            <a:schemeClr val="accent1"/>
          </a:fillRef>
          <a:effectRef idx="1">
            <a:schemeClr val="accent1"/>
          </a:effectRef>
          <a:fontRef idx="minor">
            <a:schemeClr val="dk1"/>
          </a:fontRef>
        </p:style>
        <p:txBody>
          <a:bodyPr wrap="none" lIns="72000" tIns="36000" rIns="72000" bIns="36000" rtlCol="0" anchor="ctr">
            <a:spAutoFit/>
          </a:bodyPr>
          <a:lstStyle/>
          <a:p>
            <a:pPr algn="ctr">
              <a:lnSpc>
                <a:spcPts val="2000"/>
              </a:lnSpc>
            </a:pPr>
            <a:r>
              <a:rPr lang="ja-JP" altLang="en-US" sz="1600" dirty="0" smtClean="0">
                <a:latin typeface="BIZ UDPゴシック" panose="020B0400000000000000" pitchFamily="50" charset="-128"/>
                <a:ea typeface="BIZ UDPゴシック" panose="020B0400000000000000" pitchFamily="50" charset="-128"/>
              </a:rPr>
              <a:t>下水道の排除方式</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35" name="正方形/長方形 34"/>
          <p:cNvSpPr/>
          <p:nvPr/>
        </p:nvSpPr>
        <p:spPr>
          <a:xfrm>
            <a:off x="6429985" y="4101253"/>
            <a:ext cx="2232706" cy="37564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72000" tIns="36000" rIns="72000" bIns="36000" rtlCol="0" anchor="ctr"/>
          <a:lstStyle/>
          <a:p>
            <a:pPr>
              <a:lnSpc>
                <a:spcPct val="150000"/>
              </a:lnSpc>
            </a:pPr>
            <a:r>
              <a:rPr lang="ja-JP" altLang="en-US" sz="1200" dirty="0" smtClean="0">
                <a:solidFill>
                  <a:schemeClr val="tx1"/>
                </a:solidFill>
                <a:latin typeface="BIZ UDPゴシック" panose="020B0400000000000000" pitchFamily="50" charset="-128"/>
                <a:ea typeface="BIZ UDPゴシック" panose="020B0400000000000000" pitchFamily="50" charset="-128"/>
              </a:rPr>
              <a:t>　府域の合流区域</a:t>
            </a:r>
            <a:endParaRPr lang="en-US" altLang="ja-JP" sz="1200" dirty="0" smtClean="0">
              <a:solidFill>
                <a:schemeClr val="tx1"/>
              </a:solidFill>
              <a:latin typeface="BIZ UDPゴシック" panose="020B0400000000000000" pitchFamily="50" charset="-128"/>
              <a:ea typeface="BIZ UDPゴシック" panose="020B0400000000000000" pitchFamily="50" charset="-128"/>
            </a:endParaRPr>
          </a:p>
        </p:txBody>
      </p:sp>
      <p:sp>
        <p:nvSpPr>
          <p:cNvPr id="36" name="正方形/長方形 35"/>
          <p:cNvSpPr/>
          <p:nvPr/>
        </p:nvSpPr>
        <p:spPr>
          <a:xfrm>
            <a:off x="1058034" y="3904814"/>
            <a:ext cx="2622939" cy="45601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72000" tIns="36000" rIns="72000" bIns="36000" rtlCol="0" anchor="ctr"/>
          <a:lstStyle/>
          <a:p>
            <a:pPr algn="ctr">
              <a:lnSpc>
                <a:spcPct val="150000"/>
              </a:lnSpc>
            </a:pPr>
            <a:r>
              <a:rPr lang="ja-JP" altLang="en-US" sz="1200" dirty="0" smtClean="0">
                <a:solidFill>
                  <a:schemeClr val="tx1"/>
                </a:solidFill>
                <a:latin typeface="BIZ UDPゴシック" panose="020B0400000000000000" pitchFamily="50" charset="-128"/>
                <a:ea typeface="BIZ UDPゴシック" panose="020B0400000000000000" pitchFamily="50" charset="-128"/>
              </a:rPr>
              <a:t>　下水道の排除方式の違い</a:t>
            </a:r>
            <a:endParaRPr lang="en-US" altLang="ja-JP" sz="1200" dirty="0" smtClean="0">
              <a:solidFill>
                <a:schemeClr val="tx1"/>
              </a:solidFill>
              <a:latin typeface="BIZ UDPゴシック" panose="020B0400000000000000" pitchFamily="50" charset="-128"/>
              <a:ea typeface="BIZ UDPゴシック" panose="020B0400000000000000" pitchFamily="50" charset="-128"/>
            </a:endParaRPr>
          </a:p>
        </p:txBody>
      </p:sp>
      <p:pic>
        <p:nvPicPr>
          <p:cNvPr id="3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5469" y="4735296"/>
            <a:ext cx="3299048" cy="130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正方形/長方形 37"/>
          <p:cNvSpPr/>
          <p:nvPr/>
        </p:nvSpPr>
        <p:spPr>
          <a:xfrm>
            <a:off x="7098890" y="6185141"/>
            <a:ext cx="2616070" cy="57758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72000" tIns="36000" rIns="72000" bIns="36000" rtlCol="0" anchor="ctr"/>
          <a:lstStyle/>
          <a:p>
            <a:pPr>
              <a:lnSpc>
                <a:spcPct val="150000"/>
              </a:lnSpc>
            </a:pPr>
            <a:r>
              <a:rPr lang="ja-JP" altLang="en-US" sz="1200" dirty="0" smtClean="0">
                <a:solidFill>
                  <a:schemeClr val="tx1"/>
                </a:solidFill>
                <a:latin typeface="BIZ UDPゴシック" panose="020B0400000000000000" pitchFamily="50" charset="-128"/>
                <a:ea typeface="BIZ UDPゴシック" panose="020B0400000000000000" pitchFamily="50" charset="-128"/>
              </a:rPr>
              <a:t>　対策例（スクリーンの目幅縮小）</a:t>
            </a:r>
            <a:endParaRPr lang="ja-JP" altLang="en-US" sz="1200" b="1" u="sng" dirty="0">
              <a:latin typeface="BIZ UDPゴシック" panose="020B0400000000000000" pitchFamily="50" charset="-128"/>
              <a:ea typeface="BIZ UDPゴシック" panose="020B0400000000000000" pitchFamily="50" charset="-128"/>
            </a:endParaRPr>
          </a:p>
        </p:txBody>
      </p:sp>
      <p:sp>
        <p:nvSpPr>
          <p:cNvPr id="39" name="正方形/長方形 38"/>
          <p:cNvSpPr/>
          <p:nvPr/>
        </p:nvSpPr>
        <p:spPr>
          <a:xfrm>
            <a:off x="123705" y="4542653"/>
            <a:ext cx="3571027" cy="223196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72000" tIns="36000" rIns="72000" bIns="36000" rtlCol="0" anchor="ctr"/>
          <a:lstStyle/>
          <a:p>
            <a:pPr>
              <a:lnSpc>
                <a:spcPct val="150000"/>
              </a:lnSpc>
            </a:pPr>
            <a:r>
              <a:rPr lang="ja-JP" altLang="en-US" sz="1400" dirty="0" smtClean="0">
                <a:solidFill>
                  <a:schemeClr val="tx1"/>
                </a:solidFill>
                <a:latin typeface="BIZ UDPゴシック" panose="020B0400000000000000" pitchFamily="50" charset="-128"/>
                <a:ea typeface="BIZ UDPゴシック" panose="020B0400000000000000" pitchFamily="50" charset="-128"/>
              </a:rPr>
              <a:t>　合流式下水道では、雨天時に雨水で希釈された下水の一部が処理されずに河川に放流されることから、河川への汚濁物質やご</a:t>
            </a:r>
            <a:r>
              <a:rPr lang="ja-JP" altLang="en-US" sz="1400" dirty="0">
                <a:solidFill>
                  <a:schemeClr val="tx1"/>
                </a:solidFill>
                <a:latin typeface="BIZ UDPゴシック" panose="020B0400000000000000" pitchFamily="50" charset="-128"/>
                <a:ea typeface="BIZ UDPゴシック" panose="020B0400000000000000" pitchFamily="50" charset="-128"/>
              </a:rPr>
              <a:t>み</a:t>
            </a:r>
            <a:r>
              <a:rPr lang="ja-JP" altLang="en-US" sz="1400" dirty="0" smtClean="0">
                <a:solidFill>
                  <a:schemeClr val="tx1"/>
                </a:solidFill>
                <a:latin typeface="BIZ UDPゴシック" panose="020B0400000000000000" pitchFamily="50" charset="-128"/>
                <a:ea typeface="BIZ UDPゴシック" panose="020B0400000000000000" pitchFamily="50" charset="-128"/>
              </a:rPr>
              <a:t>の流出を抑制するため、雨天時処理の高度化やスクリーンの目幅縮小等の対策に取り組んでいます。</a:t>
            </a:r>
            <a:endParaRPr lang="ja-JP" altLang="en-US" sz="1400" b="1" u="sng" dirty="0">
              <a:latin typeface="BIZ UDPゴシック" panose="020B0400000000000000" pitchFamily="50" charset="-128"/>
              <a:ea typeface="BIZ UDPゴシック" panose="020B0400000000000000" pitchFamily="50" charset="-128"/>
            </a:endParaRPr>
          </a:p>
        </p:txBody>
      </p:sp>
      <p:pic>
        <p:nvPicPr>
          <p:cNvPr id="89" name="図 8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9767" y="4243723"/>
            <a:ext cx="2705702" cy="2219669"/>
          </a:xfrm>
          <a:prstGeom prst="rect">
            <a:avLst/>
          </a:prstGeom>
        </p:spPr>
      </p:pic>
      <p:sp>
        <p:nvSpPr>
          <p:cNvPr id="91" name="正方形/長方形 90"/>
          <p:cNvSpPr/>
          <p:nvPr/>
        </p:nvSpPr>
        <p:spPr>
          <a:xfrm>
            <a:off x="3947398" y="6185141"/>
            <a:ext cx="2794869" cy="57758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72000" tIns="36000" rIns="72000" bIns="36000" rtlCol="0" anchor="ctr"/>
          <a:lstStyle/>
          <a:p>
            <a:pPr>
              <a:lnSpc>
                <a:spcPct val="150000"/>
              </a:lnSpc>
            </a:pPr>
            <a:r>
              <a:rPr lang="ja-JP" altLang="en-US" sz="1200" dirty="0" smtClean="0">
                <a:solidFill>
                  <a:schemeClr val="tx1"/>
                </a:solidFill>
                <a:latin typeface="BIZ UDPゴシック" panose="020B0400000000000000" pitchFamily="50" charset="-128"/>
                <a:ea typeface="BIZ UDPゴシック" panose="020B0400000000000000" pitchFamily="50" charset="-128"/>
              </a:rPr>
              <a:t>　対策例（雨天時処理の高度化）</a:t>
            </a:r>
            <a:endParaRPr lang="ja-JP" altLang="en-US" sz="1200" b="1" u="sng" dirty="0">
              <a:latin typeface="BIZ UDPゴシック" panose="020B0400000000000000" pitchFamily="50" charset="-128"/>
              <a:ea typeface="BIZ UDPゴシック" panose="020B0400000000000000" pitchFamily="50" charset="-128"/>
            </a:endParaRPr>
          </a:p>
        </p:txBody>
      </p:sp>
      <p:pic>
        <p:nvPicPr>
          <p:cNvPr id="14" name="図 13"/>
          <p:cNvPicPr>
            <a:picLocks noChangeAspect="1"/>
          </p:cNvPicPr>
          <p:nvPr/>
        </p:nvPicPr>
        <p:blipFill>
          <a:blip r:embed="rId5"/>
          <a:stretch>
            <a:fillRect/>
          </a:stretch>
        </p:blipFill>
        <p:spPr>
          <a:xfrm>
            <a:off x="5639307" y="598188"/>
            <a:ext cx="3466593" cy="3536146"/>
          </a:xfrm>
          <a:prstGeom prst="rect">
            <a:avLst/>
          </a:prstGeom>
        </p:spPr>
      </p:pic>
      <p:sp>
        <p:nvSpPr>
          <p:cNvPr id="43" name="スライド番号プレースホルダー 1"/>
          <p:cNvSpPr txBox="1">
            <a:spLocks/>
          </p:cNvSpPr>
          <p:nvPr/>
        </p:nvSpPr>
        <p:spPr>
          <a:xfrm>
            <a:off x="7548266" y="6398701"/>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710D515-171E-4661-8845-CFDA0D82721D}" type="slidenum">
              <a:rPr lang="ja-JP" altLang="en-US" smtClean="0">
                <a:latin typeface="BIZ UDPゴシック" panose="020B0400000000000000" pitchFamily="50" charset="-128"/>
                <a:ea typeface="BIZ UDPゴシック" panose="020B0400000000000000" pitchFamily="50" charset="-128"/>
              </a:rPr>
              <a:pPr/>
              <a:t>4</a:t>
            </a:fld>
            <a:endParaRPr lang="ja-JP" altLang="en-US">
              <a:latin typeface="BIZ UDPゴシック" panose="020B0400000000000000" pitchFamily="50" charset="-128"/>
              <a:ea typeface="BIZ UDPゴシック" panose="020B0400000000000000" pitchFamily="50" charset="-128"/>
            </a:endParaRPr>
          </a:p>
        </p:txBody>
      </p:sp>
      <p:grpSp>
        <p:nvGrpSpPr>
          <p:cNvPr id="3" name="グループ化 2"/>
          <p:cNvGrpSpPr>
            <a:grpSpLocks noChangeAspect="1"/>
          </p:cNvGrpSpPr>
          <p:nvPr/>
        </p:nvGrpSpPr>
        <p:grpSpPr>
          <a:xfrm>
            <a:off x="123705" y="2149052"/>
            <a:ext cx="2647089" cy="1830915"/>
            <a:chOff x="605778" y="2243160"/>
            <a:chExt cx="2647089" cy="1830915"/>
          </a:xfrm>
        </p:grpSpPr>
        <p:pic>
          <p:nvPicPr>
            <p:cNvPr id="12" name="Picture 2" descr="Z:\03計画G\★A)必要ファイル（常用）\002個別課題\【合流改善】\H27-28 合流改善アドバイザー会議（審議会）\中間評価審議会（アドバイザー会議）\02 第1回\下水道.JPG"/>
            <p:cNvPicPr>
              <a:picLocks noChangeAspect="1" noChangeArrowheads="1"/>
            </p:cNvPicPr>
            <p:nvPr/>
          </p:nvPicPr>
          <p:blipFill rotWithShape="1">
            <a:blip r:embed="rId6">
              <a:extLst>
                <a:ext uri="{28A0092B-C50C-407E-A947-70E740481C1C}">
                  <a14:useLocalDpi xmlns:a14="http://schemas.microsoft.com/office/drawing/2010/main" val="0"/>
                </a:ext>
              </a:extLst>
            </a:blip>
            <a:srcRect t="18994" r="36605" b="23911"/>
            <a:stretch/>
          </p:blipFill>
          <p:spPr bwMode="auto">
            <a:xfrm>
              <a:off x="605778" y="2243160"/>
              <a:ext cx="2647089" cy="1830915"/>
            </a:xfrm>
            <a:prstGeom prst="rect">
              <a:avLst/>
            </a:prstGeom>
            <a:noFill/>
            <a:extLst>
              <a:ext uri="{909E8E84-426E-40DD-AFC4-6F175D3DCCD1}">
                <a14:hiddenFill xmlns:a14="http://schemas.microsoft.com/office/drawing/2010/main">
                  <a:solidFill>
                    <a:srgbClr val="FFFFFF"/>
                  </a:solidFill>
                </a14:hiddenFill>
              </a:ext>
            </a:extLst>
          </p:spPr>
        </p:pic>
        <p:sp>
          <p:nvSpPr>
            <p:cNvPr id="44" name="正方形/長方形 43"/>
            <p:cNvSpPr/>
            <p:nvPr/>
          </p:nvSpPr>
          <p:spPr>
            <a:xfrm>
              <a:off x="1223453" y="2401892"/>
              <a:ext cx="1729297" cy="20972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lIns="72000" tIns="36000" rIns="72000" bIns="36000" rtlCol="0" anchor="ctr"/>
            <a:lstStyle/>
            <a:p>
              <a:pPr algn="ctr">
                <a:lnSpc>
                  <a:spcPct val="150000"/>
                </a:lnSpc>
              </a:pPr>
              <a:r>
                <a:rPr lang="ja-JP" altLang="en-US" sz="700" dirty="0">
                  <a:solidFill>
                    <a:schemeClr val="tx1"/>
                  </a:solidFill>
                  <a:latin typeface="BIZ UDPゴシック" panose="020B0400000000000000" pitchFamily="50" charset="-128"/>
                  <a:ea typeface="BIZ UDPゴシック" panose="020B0400000000000000" pitchFamily="50" charset="-128"/>
                </a:rPr>
                <a:t>汚水</a:t>
              </a:r>
              <a:r>
                <a:rPr lang="ja-JP" altLang="en-US" sz="700" dirty="0" smtClean="0">
                  <a:solidFill>
                    <a:schemeClr val="tx1"/>
                  </a:solidFill>
                  <a:latin typeface="BIZ UDPゴシック" panose="020B0400000000000000" pitchFamily="50" charset="-128"/>
                  <a:ea typeface="BIZ UDPゴシック" panose="020B0400000000000000" pitchFamily="50" charset="-128"/>
                </a:rPr>
                <a:t>と</a:t>
              </a:r>
              <a:r>
                <a:rPr lang="ja-JP" altLang="en-US" sz="700" dirty="0">
                  <a:solidFill>
                    <a:schemeClr val="tx1"/>
                  </a:solidFill>
                  <a:latin typeface="BIZ UDPゴシック" panose="020B0400000000000000" pitchFamily="50" charset="-128"/>
                  <a:ea typeface="BIZ UDPゴシック" panose="020B0400000000000000" pitchFamily="50" charset="-128"/>
                </a:rPr>
                <a:t>雨水</a:t>
              </a:r>
              <a:r>
                <a:rPr lang="ja-JP" altLang="en-US" sz="700" dirty="0" smtClean="0">
                  <a:solidFill>
                    <a:schemeClr val="tx1"/>
                  </a:solidFill>
                  <a:latin typeface="BIZ UDPゴシック" panose="020B0400000000000000" pitchFamily="50" charset="-128"/>
                  <a:ea typeface="BIZ UDPゴシック" panose="020B0400000000000000" pitchFamily="50" charset="-128"/>
                </a:rPr>
                <a:t>を同一の管</a:t>
              </a:r>
              <a:r>
                <a:rPr lang="ja-JP" altLang="en-US" sz="700" dirty="0" err="1" smtClean="0">
                  <a:solidFill>
                    <a:schemeClr val="tx1"/>
                  </a:solidFill>
                  <a:latin typeface="BIZ UDPゴシック" panose="020B0400000000000000" pitchFamily="50" charset="-128"/>
                  <a:ea typeface="BIZ UDPゴシック" panose="020B0400000000000000" pitchFamily="50" charset="-128"/>
                </a:rPr>
                <a:t>きょで</a:t>
              </a:r>
              <a:r>
                <a:rPr lang="ja-JP" altLang="en-US" sz="700" dirty="0" smtClean="0">
                  <a:solidFill>
                    <a:schemeClr val="tx1"/>
                  </a:solidFill>
                  <a:latin typeface="BIZ UDPゴシック" panose="020B0400000000000000" pitchFamily="50" charset="-128"/>
                  <a:ea typeface="BIZ UDPゴシック" panose="020B0400000000000000" pitchFamily="50" charset="-128"/>
                </a:rPr>
                <a:t>排除</a:t>
              </a:r>
              <a:endParaRPr lang="en-US" altLang="ja-JP" sz="700" dirty="0" smtClean="0">
                <a:solidFill>
                  <a:schemeClr val="tx1"/>
                </a:solidFill>
                <a:latin typeface="BIZ UDPゴシック" panose="020B0400000000000000" pitchFamily="50" charset="-128"/>
                <a:ea typeface="BIZ UDPゴシック" panose="020B0400000000000000" pitchFamily="50" charset="-128"/>
              </a:endParaRPr>
            </a:p>
          </p:txBody>
        </p:sp>
      </p:grpSp>
      <p:grpSp>
        <p:nvGrpSpPr>
          <p:cNvPr id="11" name="グループ化 10"/>
          <p:cNvGrpSpPr>
            <a:grpSpLocks noChangeAspect="1"/>
          </p:cNvGrpSpPr>
          <p:nvPr/>
        </p:nvGrpSpPr>
        <p:grpSpPr>
          <a:xfrm>
            <a:off x="2933757" y="2358602"/>
            <a:ext cx="1521950" cy="1592415"/>
            <a:chOff x="3551611" y="2353565"/>
            <a:chExt cx="1521950" cy="1592415"/>
          </a:xfrm>
        </p:grpSpPr>
        <p:pic>
          <p:nvPicPr>
            <p:cNvPr id="34" name="Picture 2" descr="Z:\03計画G\★A)必要ファイル（常用）\002個別課題\【合流改善】\H27-28 合流改善アドバイザー会議（審議会）\中間評価審議会（アドバイザー会議）\02 第1回\下水道.JPG"/>
            <p:cNvPicPr>
              <a:picLocks noChangeAspect="1" noChangeArrowheads="1"/>
            </p:cNvPicPr>
            <p:nvPr/>
          </p:nvPicPr>
          <p:blipFill rotWithShape="1">
            <a:blip r:embed="rId6">
              <a:extLst>
                <a:ext uri="{28A0092B-C50C-407E-A947-70E740481C1C}">
                  <a14:useLocalDpi xmlns:a14="http://schemas.microsoft.com/office/drawing/2010/main" val="0"/>
                </a:ext>
              </a:extLst>
            </a:blip>
            <a:srcRect l="63551" t="18994" b="31348"/>
            <a:stretch/>
          </p:blipFill>
          <p:spPr bwMode="auto">
            <a:xfrm>
              <a:off x="3551611" y="2353565"/>
              <a:ext cx="1521950" cy="1592415"/>
            </a:xfrm>
            <a:prstGeom prst="rect">
              <a:avLst/>
            </a:prstGeom>
            <a:noFill/>
            <a:extLst>
              <a:ext uri="{909E8E84-426E-40DD-AFC4-6F175D3DCCD1}">
                <a14:hiddenFill xmlns:a14="http://schemas.microsoft.com/office/drawing/2010/main">
                  <a:solidFill>
                    <a:srgbClr val="FFFFFF"/>
                  </a:solidFill>
                </a14:hiddenFill>
              </a:ext>
            </a:extLst>
          </p:spPr>
        </p:pic>
        <p:sp>
          <p:nvSpPr>
            <p:cNvPr id="45" name="正方形/長方形 44"/>
            <p:cNvSpPr/>
            <p:nvPr/>
          </p:nvSpPr>
          <p:spPr>
            <a:xfrm>
              <a:off x="4067374" y="2458640"/>
              <a:ext cx="901477" cy="367904"/>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lIns="72000" tIns="36000" rIns="72000" bIns="36000" rtlCol="0" anchor="ctr"/>
            <a:lstStyle/>
            <a:p>
              <a:pPr algn="ctr">
                <a:lnSpc>
                  <a:spcPct val="150000"/>
                </a:lnSpc>
              </a:pPr>
              <a:r>
                <a:rPr lang="ja-JP" altLang="en-US" sz="700" dirty="0">
                  <a:solidFill>
                    <a:schemeClr val="tx1"/>
                  </a:solidFill>
                  <a:latin typeface="BIZ UDPゴシック" panose="020B0400000000000000" pitchFamily="50" charset="-128"/>
                  <a:ea typeface="BIZ UDPゴシック" panose="020B0400000000000000" pitchFamily="50" charset="-128"/>
                </a:rPr>
                <a:t>汚水</a:t>
              </a:r>
              <a:r>
                <a:rPr lang="ja-JP" altLang="en-US" sz="700" dirty="0" smtClean="0">
                  <a:solidFill>
                    <a:schemeClr val="tx1"/>
                  </a:solidFill>
                  <a:latin typeface="BIZ UDPゴシック" panose="020B0400000000000000" pitchFamily="50" charset="-128"/>
                  <a:ea typeface="BIZ UDPゴシック" panose="020B0400000000000000" pitchFamily="50" charset="-128"/>
                </a:rPr>
                <a:t>と</a:t>
              </a:r>
              <a:r>
                <a:rPr lang="ja-JP" altLang="en-US" sz="700" dirty="0">
                  <a:solidFill>
                    <a:schemeClr val="tx1"/>
                  </a:solidFill>
                  <a:latin typeface="BIZ UDPゴシック" panose="020B0400000000000000" pitchFamily="50" charset="-128"/>
                  <a:ea typeface="BIZ UDPゴシック" panose="020B0400000000000000" pitchFamily="50" charset="-128"/>
                </a:rPr>
                <a:t>雨水</a:t>
              </a:r>
              <a:r>
                <a:rPr lang="ja-JP" altLang="en-US" sz="700" dirty="0" smtClean="0">
                  <a:solidFill>
                    <a:schemeClr val="tx1"/>
                  </a:solidFill>
                  <a:latin typeface="BIZ UDPゴシック" panose="020B0400000000000000" pitchFamily="50" charset="-128"/>
                  <a:ea typeface="BIZ UDPゴシック" panose="020B0400000000000000" pitchFamily="50" charset="-128"/>
                </a:rPr>
                <a:t>を別々の管</a:t>
              </a:r>
              <a:r>
                <a:rPr lang="ja-JP" altLang="en-US" sz="700" dirty="0" err="1" smtClean="0">
                  <a:solidFill>
                    <a:schemeClr val="tx1"/>
                  </a:solidFill>
                  <a:latin typeface="BIZ UDPゴシック" panose="020B0400000000000000" pitchFamily="50" charset="-128"/>
                  <a:ea typeface="BIZ UDPゴシック" panose="020B0400000000000000" pitchFamily="50" charset="-128"/>
                </a:rPr>
                <a:t>きょで</a:t>
              </a:r>
              <a:r>
                <a:rPr lang="ja-JP" altLang="en-US" sz="700" dirty="0" smtClean="0">
                  <a:solidFill>
                    <a:schemeClr val="tx1"/>
                  </a:solidFill>
                  <a:latin typeface="BIZ UDPゴシック" panose="020B0400000000000000" pitchFamily="50" charset="-128"/>
                  <a:ea typeface="BIZ UDPゴシック" panose="020B0400000000000000" pitchFamily="50" charset="-128"/>
                </a:rPr>
                <a:t>排除</a:t>
              </a:r>
              <a:endParaRPr lang="en-US" altLang="ja-JP" sz="700" dirty="0" smtClean="0">
                <a:solidFill>
                  <a:schemeClr val="tx1"/>
                </a:solidFill>
                <a:latin typeface="BIZ UDPゴシック" panose="020B0400000000000000" pitchFamily="50" charset="-128"/>
                <a:ea typeface="BIZ UDPゴシック" panose="020B0400000000000000" pitchFamily="50" charset="-128"/>
              </a:endParaRPr>
            </a:p>
          </p:txBody>
        </p:sp>
      </p:grpSp>
      <p:sp>
        <p:nvSpPr>
          <p:cNvPr id="47" name="正方形/長方形 46"/>
          <p:cNvSpPr/>
          <p:nvPr/>
        </p:nvSpPr>
        <p:spPr>
          <a:xfrm>
            <a:off x="105813" y="4376820"/>
            <a:ext cx="1992066" cy="329184"/>
          </a:xfrm>
          <a:prstGeom prst="rect">
            <a:avLst/>
          </a:prstGeom>
        </p:spPr>
        <p:style>
          <a:lnRef idx="1">
            <a:schemeClr val="accent1"/>
          </a:lnRef>
          <a:fillRef idx="2">
            <a:schemeClr val="accent1"/>
          </a:fillRef>
          <a:effectRef idx="1">
            <a:schemeClr val="accent1"/>
          </a:effectRef>
          <a:fontRef idx="minor">
            <a:schemeClr val="dk1"/>
          </a:fontRef>
        </p:style>
        <p:txBody>
          <a:bodyPr wrap="none" lIns="72000" tIns="36000" rIns="72000" bIns="36000" rtlCol="0" anchor="ctr">
            <a:spAutoFit/>
          </a:bodyPr>
          <a:lstStyle/>
          <a:p>
            <a:pPr algn="ctr">
              <a:lnSpc>
                <a:spcPts val="2000"/>
              </a:lnSpc>
            </a:pPr>
            <a:r>
              <a:rPr lang="ja-JP" altLang="en-US" sz="1600" dirty="0" smtClean="0">
                <a:latin typeface="BIZ UDPゴシック" panose="020B0400000000000000" pitchFamily="50" charset="-128"/>
                <a:ea typeface="BIZ UDPゴシック" panose="020B0400000000000000" pitchFamily="50" charset="-128"/>
              </a:rPr>
              <a:t>合流式</a:t>
            </a:r>
            <a:r>
              <a:rPr lang="ja-JP" altLang="en-US" sz="1600" dirty="0">
                <a:latin typeface="BIZ UDPゴシック" panose="020B0400000000000000" pitchFamily="50" charset="-128"/>
                <a:ea typeface="BIZ UDPゴシック" panose="020B0400000000000000" pitchFamily="50" charset="-128"/>
              </a:rPr>
              <a:t>下</a:t>
            </a:r>
            <a:r>
              <a:rPr lang="ja-JP" altLang="en-US" sz="1600" dirty="0" smtClean="0">
                <a:latin typeface="BIZ UDPゴシック" panose="020B0400000000000000" pitchFamily="50" charset="-128"/>
                <a:ea typeface="BIZ UDPゴシック" panose="020B0400000000000000" pitchFamily="50" charset="-128"/>
              </a:rPr>
              <a:t>水道の改善</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7205480" y="5835446"/>
            <a:ext cx="635996" cy="275183"/>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lIns="72000" tIns="36000" rIns="72000" bIns="36000" rtlCol="0" anchor="ctr"/>
          <a:lstStyle/>
          <a:p>
            <a:pPr>
              <a:lnSpc>
                <a:spcPct val="150000"/>
              </a:lnSpc>
            </a:pPr>
            <a:r>
              <a:rPr lang="ja-JP" altLang="en-US" sz="500" dirty="0" smtClean="0">
                <a:solidFill>
                  <a:schemeClr val="tx1"/>
                </a:solidFill>
                <a:latin typeface="BIZ UDPゴシック" panose="020B0400000000000000" pitchFamily="50" charset="-128"/>
                <a:ea typeface="BIZ UDPゴシック" panose="020B0400000000000000" pitchFamily="50" charset="-128"/>
              </a:rPr>
              <a:t>小さいごみは</a:t>
            </a:r>
            <a:endParaRPr lang="en-US" altLang="ja-JP" sz="500" dirty="0" smtClean="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500" dirty="0" smtClean="0">
                <a:solidFill>
                  <a:schemeClr val="tx1"/>
                </a:solidFill>
                <a:latin typeface="BIZ UDPゴシック" panose="020B0400000000000000" pitchFamily="50" charset="-128"/>
                <a:ea typeface="BIZ UDPゴシック" panose="020B0400000000000000" pitchFamily="50" charset="-128"/>
              </a:rPr>
              <a:t>流れていきます</a:t>
            </a:r>
            <a:endParaRPr lang="ja-JP" altLang="en-US" sz="500" b="1" u="sng" dirty="0">
              <a:latin typeface="BIZ UDPゴシック" panose="020B0400000000000000" pitchFamily="50" charset="-128"/>
              <a:ea typeface="BIZ UDPゴシック" panose="020B0400000000000000" pitchFamily="50" charset="-128"/>
            </a:endParaRPr>
          </a:p>
        </p:txBody>
      </p:sp>
      <p:sp>
        <p:nvSpPr>
          <p:cNvPr id="23" name="正方形/長方形 22"/>
          <p:cNvSpPr/>
          <p:nvPr/>
        </p:nvSpPr>
        <p:spPr>
          <a:xfrm>
            <a:off x="9168271" y="5835447"/>
            <a:ext cx="735056" cy="275183"/>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lIns="72000" tIns="36000" rIns="72000" bIns="36000" rtlCol="0" anchor="ctr"/>
          <a:lstStyle/>
          <a:p>
            <a:pPr>
              <a:lnSpc>
                <a:spcPct val="150000"/>
              </a:lnSpc>
            </a:pPr>
            <a:r>
              <a:rPr lang="ja-JP" altLang="en-US" sz="500" dirty="0" smtClean="0">
                <a:solidFill>
                  <a:schemeClr val="tx1"/>
                </a:solidFill>
                <a:latin typeface="BIZ UDPゴシック" panose="020B0400000000000000" pitchFamily="50" charset="-128"/>
                <a:ea typeface="BIZ UDPゴシック" panose="020B0400000000000000" pitchFamily="50" charset="-128"/>
              </a:rPr>
              <a:t>小さいごみも</a:t>
            </a:r>
            <a:endParaRPr lang="en-US" altLang="ja-JP" sz="500" dirty="0" smtClean="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500" dirty="0" smtClean="0">
                <a:solidFill>
                  <a:schemeClr val="tx1"/>
                </a:solidFill>
                <a:latin typeface="BIZ UDPゴシック" panose="020B0400000000000000" pitchFamily="50" charset="-128"/>
                <a:ea typeface="BIZ UDPゴシック" panose="020B0400000000000000" pitchFamily="50" charset="-128"/>
              </a:rPr>
              <a:t>流れにくくなります</a:t>
            </a:r>
            <a:endParaRPr lang="ja-JP" altLang="en-US" sz="500" b="1" u="sng"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55476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673" y="-298"/>
            <a:ext cx="9906000" cy="432000"/>
          </a:xfrm>
          <a:prstGeom prst="rect">
            <a:avLst/>
          </a:prstGeom>
          <a:solidFill>
            <a:srgbClr val="FFC000">
              <a:alpha val="60000"/>
            </a:srgb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丸ｺﾞｼｯｸM-PRO" panose="020F0600000000000000" pitchFamily="50" charset="-128"/>
                <a:ea typeface="HG丸ｺﾞｼｯｸM-PRO" panose="020F0600000000000000" pitchFamily="50" charset="-128"/>
              </a:rPr>
              <a:t>　</a:t>
            </a:r>
            <a:r>
              <a:rPr lang="ja-JP" altLang="en-US" sz="2400" dirty="0" smtClean="0">
                <a:latin typeface="BIZ UDPゴシック" panose="020B0400000000000000" pitchFamily="50" charset="-128"/>
                <a:ea typeface="BIZ UDPゴシック" panose="020B0400000000000000" pitchFamily="50" charset="-128"/>
              </a:rPr>
              <a:t>２．下水道事業の財源</a:t>
            </a:r>
            <a:endParaRPr lang="ja-JP" altLang="en-US" sz="2400" dirty="0">
              <a:latin typeface="BIZ UDPゴシック" panose="020B0400000000000000" pitchFamily="50" charset="-128"/>
              <a:ea typeface="BIZ UDPゴシック" panose="020B0400000000000000" pitchFamily="50" charset="-128"/>
            </a:endParaRPr>
          </a:p>
        </p:txBody>
      </p:sp>
      <p:sp>
        <p:nvSpPr>
          <p:cNvPr id="2" name="スライド番号プレースホルダー 1"/>
          <p:cNvSpPr>
            <a:spLocks noGrp="1"/>
          </p:cNvSpPr>
          <p:nvPr>
            <p:ph type="sldNum" sz="quarter" idx="12"/>
          </p:nvPr>
        </p:nvSpPr>
        <p:spPr>
          <a:xfrm>
            <a:off x="7040384" y="6140867"/>
            <a:ext cx="2228850" cy="365125"/>
          </a:xfrm>
        </p:spPr>
        <p:txBody>
          <a:bodyPr/>
          <a:lstStyle/>
          <a:p>
            <a:fld id="{1710D515-171E-4661-8845-CFDA0D82721D}" type="slidenum">
              <a:rPr kumimoji="1" lang="ja-JP" altLang="en-US" smtClean="0">
                <a:latin typeface="BIZ UDPゴシック" panose="020B0400000000000000" pitchFamily="50" charset="-128"/>
                <a:ea typeface="BIZ UDPゴシック" panose="020B0400000000000000" pitchFamily="50" charset="-128"/>
              </a:rPr>
              <a:t>5</a:t>
            </a:fld>
            <a:endParaRPr kumimoji="1" lang="ja-JP" altLang="en-US">
              <a:latin typeface="BIZ UDPゴシック" panose="020B0400000000000000" pitchFamily="50" charset="-128"/>
              <a:ea typeface="BIZ UDPゴシック" panose="020B0400000000000000" pitchFamily="50" charset="-128"/>
            </a:endParaRPr>
          </a:p>
        </p:txBody>
      </p:sp>
      <p:sp>
        <p:nvSpPr>
          <p:cNvPr id="51" name="正方形/長方形 50"/>
          <p:cNvSpPr/>
          <p:nvPr/>
        </p:nvSpPr>
        <p:spPr>
          <a:xfrm>
            <a:off x="8150201" y="6064055"/>
            <a:ext cx="990256" cy="56465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国交付金</a:t>
            </a:r>
            <a:endParaRPr kumimoji="1" lang="ja-JP" altLang="en-US"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52" name="正方形/長方形 51"/>
          <p:cNvSpPr/>
          <p:nvPr/>
        </p:nvSpPr>
        <p:spPr>
          <a:xfrm>
            <a:off x="509836" y="1398167"/>
            <a:ext cx="1826141" cy="338554"/>
          </a:xfrm>
          <a:prstGeom prst="rect">
            <a:avLst/>
          </a:prstGeom>
          <a:ln>
            <a:solidFill>
              <a:schemeClr val="bg1">
                <a:lumMod val="50000"/>
              </a:schemeClr>
            </a:solidFill>
          </a:ln>
        </p:spPr>
        <p:txBody>
          <a:bodyPr wrap="none">
            <a:spAutoFit/>
          </a:bodyPr>
          <a:lstStyle/>
          <a:p>
            <a:r>
              <a:rPr lang="en-US" altLang="ja-JP" sz="1600" b="1"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dirty="0">
                <a:latin typeface="BIZ UDPゴシック" panose="020B0400000000000000" pitchFamily="50" charset="-128"/>
                <a:ea typeface="BIZ UDPゴシック" panose="020B0400000000000000" pitchFamily="50" charset="-128"/>
                <a:cs typeface="Meiryo UI" panose="020B0604030504040204" pitchFamily="50" charset="-128"/>
              </a:rPr>
              <a:t>流域下水道事業</a:t>
            </a:r>
            <a:r>
              <a:rPr lang="en-US" altLang="ja-JP" sz="1600" b="1" dirty="0">
                <a:latin typeface="BIZ UDPゴシック" panose="020B0400000000000000" pitchFamily="50" charset="-128"/>
                <a:ea typeface="BIZ UDPゴシック" panose="020B0400000000000000" pitchFamily="50" charset="-128"/>
                <a:cs typeface="Meiryo UI" panose="020B0604030504040204" pitchFamily="50" charset="-128"/>
              </a:rPr>
              <a:t>】</a:t>
            </a:r>
            <a:endParaRPr lang="ja-JP" altLang="en-US" sz="1600" b="1"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53" name="正方形/長方形 52"/>
          <p:cNvSpPr/>
          <p:nvPr/>
        </p:nvSpPr>
        <p:spPr>
          <a:xfrm>
            <a:off x="534621" y="4011581"/>
            <a:ext cx="1826141" cy="338554"/>
          </a:xfrm>
          <a:prstGeom prst="rect">
            <a:avLst/>
          </a:prstGeom>
          <a:ln>
            <a:solidFill>
              <a:schemeClr val="bg1">
                <a:lumMod val="50000"/>
              </a:schemeClr>
            </a:solidFill>
          </a:ln>
        </p:spPr>
        <p:txBody>
          <a:bodyPr wrap="none">
            <a:spAutoFit/>
          </a:bodyPr>
          <a:lstStyle/>
          <a:p>
            <a:r>
              <a:rPr lang="en-US" altLang="ja-JP" sz="1600" b="1"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dirty="0">
                <a:latin typeface="BIZ UDPゴシック" panose="020B0400000000000000" pitchFamily="50" charset="-128"/>
                <a:ea typeface="BIZ UDPゴシック" panose="020B0400000000000000" pitchFamily="50" charset="-128"/>
                <a:cs typeface="Meiryo UI" panose="020B0604030504040204" pitchFamily="50" charset="-128"/>
              </a:rPr>
              <a:t>公共下水道事業</a:t>
            </a:r>
            <a:r>
              <a:rPr lang="en-US" altLang="ja-JP" sz="1600" b="1" dirty="0" smtClean="0">
                <a:latin typeface="BIZ UDPゴシック" panose="020B0400000000000000" pitchFamily="50" charset="-128"/>
                <a:ea typeface="BIZ UDPゴシック" panose="020B0400000000000000" pitchFamily="50" charset="-128"/>
                <a:cs typeface="Meiryo UI" panose="020B0604030504040204" pitchFamily="50" charset="-128"/>
              </a:rPr>
              <a:t>】</a:t>
            </a:r>
            <a:endParaRPr lang="ja-JP" altLang="en-US" sz="1600" b="1"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cxnSp>
        <p:nvCxnSpPr>
          <p:cNvPr id="54" name="直線コネクタ 53"/>
          <p:cNvCxnSpPr/>
          <p:nvPr/>
        </p:nvCxnSpPr>
        <p:spPr>
          <a:xfrm>
            <a:off x="407612" y="3931242"/>
            <a:ext cx="8640000"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55" name="角丸四角形 54"/>
          <p:cNvSpPr/>
          <p:nvPr/>
        </p:nvSpPr>
        <p:spPr>
          <a:xfrm>
            <a:off x="4779145" y="4026529"/>
            <a:ext cx="2359826" cy="87754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維持管理費</a:t>
            </a:r>
            <a:endParaRPr kumimoji="1" lang="en-US" altLang="ja-JP"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a:endParaRPr lang="en-US" altLang="ja-JP"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a:endParaRPr kumimoji="1" lang="en-US" altLang="ja-JP"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a:endParaRPr kumimoji="1" lang="ja-JP" altLang="en-US"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56" name="角丸四角形 55"/>
          <p:cNvSpPr/>
          <p:nvPr/>
        </p:nvSpPr>
        <p:spPr>
          <a:xfrm>
            <a:off x="7238519" y="4033791"/>
            <a:ext cx="1878572" cy="86721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建設費</a:t>
            </a:r>
            <a:endParaRPr kumimoji="1" lang="en-US" altLang="ja-JP"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57" name="角丸四角形 56"/>
          <p:cNvSpPr/>
          <p:nvPr/>
        </p:nvSpPr>
        <p:spPr>
          <a:xfrm>
            <a:off x="4878693" y="4372341"/>
            <a:ext cx="1137856" cy="467485"/>
          </a:xfrm>
          <a:prstGeom prst="roundRect">
            <a:avLst/>
          </a:pr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汚水処理</a:t>
            </a:r>
            <a:endParaRPr kumimoji="1" lang="ja-JP" altLang="en-US"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58" name="角丸四角形 57"/>
          <p:cNvSpPr/>
          <p:nvPr/>
        </p:nvSpPr>
        <p:spPr>
          <a:xfrm>
            <a:off x="6063699" y="4372341"/>
            <a:ext cx="970458" cy="467485"/>
          </a:xfrm>
          <a:prstGeom prst="roundRect">
            <a:avLst/>
          </a:pr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雨水処理</a:t>
            </a:r>
            <a:endParaRPr kumimoji="1" lang="ja-JP" altLang="en-US"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59" name="正方形/長方形 58"/>
          <p:cNvSpPr/>
          <p:nvPr/>
        </p:nvSpPr>
        <p:spPr>
          <a:xfrm>
            <a:off x="4896349" y="6097871"/>
            <a:ext cx="1448190" cy="55925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私費</a:t>
            </a:r>
            <a:endParaRPr lang="en-US" altLang="ja-JP"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a:r>
              <a:rPr lang="ja-JP" altLang="en-US" sz="12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（下水道使用料）</a:t>
            </a:r>
            <a:endParaRPr kumimoji="1" lang="ja-JP" altLang="en-US" sz="12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60" name="正方形/長方形 59"/>
          <p:cNvSpPr/>
          <p:nvPr/>
        </p:nvSpPr>
        <p:spPr>
          <a:xfrm>
            <a:off x="7875489" y="5316393"/>
            <a:ext cx="828000" cy="59594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市町村</a:t>
            </a:r>
            <a:r>
              <a:rPr kumimoji="1" lang="ja-JP" altLang="en-US" sz="1400"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起債</a:t>
            </a:r>
            <a:endParaRPr kumimoji="1" lang="ja-JP" altLang="en-US"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61" name="上矢印 60"/>
          <p:cNvSpPr/>
          <p:nvPr/>
        </p:nvSpPr>
        <p:spPr>
          <a:xfrm>
            <a:off x="5121567" y="4790673"/>
            <a:ext cx="432000" cy="1302820"/>
          </a:xfrm>
          <a:prstGeom prst="up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62" name="屈折矢印 61"/>
          <p:cNvSpPr/>
          <p:nvPr/>
        </p:nvSpPr>
        <p:spPr>
          <a:xfrm>
            <a:off x="6344539" y="5892532"/>
            <a:ext cx="1785977" cy="663042"/>
          </a:xfrm>
          <a:prstGeom prst="bentUpArrow">
            <a:avLst>
              <a:gd name="adj1" fmla="val 45139"/>
              <a:gd name="adj2" fmla="val 37894"/>
              <a:gd name="adj3" fmla="val 32737"/>
            </a:avLst>
          </a:prstGeom>
          <a:solidFill>
            <a:schemeClr val="accent1">
              <a:lumMod val="40000"/>
              <a:lumOff val="60000"/>
            </a:schemeClr>
          </a:solidFill>
          <a:ln w="1270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63" name="上矢印 62"/>
          <p:cNvSpPr/>
          <p:nvPr/>
        </p:nvSpPr>
        <p:spPr>
          <a:xfrm rot="5400000">
            <a:off x="7232733" y="5318236"/>
            <a:ext cx="449152" cy="747817"/>
          </a:xfrm>
          <a:prstGeom prst="upArrow">
            <a:avLst/>
          </a:prstGeom>
          <a:solidFill>
            <a:schemeClr val="accent1">
              <a:lumMod val="40000"/>
              <a:lumOff val="60000"/>
            </a:schemeClr>
          </a:solidFill>
          <a:ln w="190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64" name="テキスト ボックス 63"/>
          <p:cNvSpPr txBox="1"/>
          <p:nvPr/>
        </p:nvSpPr>
        <p:spPr>
          <a:xfrm>
            <a:off x="6997114" y="5089394"/>
            <a:ext cx="936104" cy="461665"/>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cs typeface="Meiryo UI" panose="020B0604030504040204" pitchFamily="50" charset="-128"/>
              </a:rPr>
              <a:t>浸水・環境対策等</a:t>
            </a:r>
          </a:p>
        </p:txBody>
      </p:sp>
      <p:sp>
        <p:nvSpPr>
          <p:cNvPr id="65" name="上矢印 64"/>
          <p:cNvSpPr/>
          <p:nvPr/>
        </p:nvSpPr>
        <p:spPr>
          <a:xfrm>
            <a:off x="8091561" y="4901005"/>
            <a:ext cx="432000" cy="415388"/>
          </a:xfrm>
          <a:prstGeom prst="up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66" name="上矢印 65"/>
          <p:cNvSpPr/>
          <p:nvPr/>
        </p:nvSpPr>
        <p:spPr>
          <a:xfrm>
            <a:off x="8725150" y="4901005"/>
            <a:ext cx="432000" cy="1162957"/>
          </a:xfrm>
          <a:prstGeom prst="up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67" name="テキスト ボックス 66"/>
          <p:cNvSpPr txBox="1"/>
          <p:nvPr/>
        </p:nvSpPr>
        <p:spPr>
          <a:xfrm>
            <a:off x="6435329" y="6013162"/>
            <a:ext cx="1334385"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cs typeface="Meiryo UI" panose="020B0604030504040204" pitchFamily="50" charset="-128"/>
              </a:rPr>
              <a:t>汚水処理施設分</a:t>
            </a:r>
          </a:p>
        </p:txBody>
      </p:sp>
      <p:sp>
        <p:nvSpPr>
          <p:cNvPr id="68" name="角丸四角形 67"/>
          <p:cNvSpPr/>
          <p:nvPr/>
        </p:nvSpPr>
        <p:spPr>
          <a:xfrm>
            <a:off x="4686300" y="1269207"/>
            <a:ext cx="2359826" cy="84995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維持管理費</a:t>
            </a:r>
            <a:endParaRPr lang="en-US" altLang="ja-JP"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69" name="角丸四角形 68"/>
          <p:cNvSpPr/>
          <p:nvPr/>
        </p:nvSpPr>
        <p:spPr>
          <a:xfrm>
            <a:off x="7145674" y="1297398"/>
            <a:ext cx="1901938" cy="81869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建設費</a:t>
            </a:r>
            <a:endParaRPr kumimoji="1" lang="en-US" altLang="ja-JP"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0" name="正方形/長方形 69"/>
          <p:cNvSpPr/>
          <p:nvPr/>
        </p:nvSpPr>
        <p:spPr>
          <a:xfrm>
            <a:off x="5777675" y="3311387"/>
            <a:ext cx="939000" cy="56465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公費</a:t>
            </a:r>
            <a:endParaRPr lang="en-US" altLang="ja-JP"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a:r>
              <a:rPr lang="ja-JP" altLang="en-US"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（府税）</a:t>
            </a:r>
            <a:endParaRPr kumimoji="1" lang="ja-JP" altLang="en-US"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1" name="正方形/長方形 70"/>
          <p:cNvSpPr/>
          <p:nvPr/>
        </p:nvSpPr>
        <p:spPr>
          <a:xfrm>
            <a:off x="7831218" y="2529836"/>
            <a:ext cx="827000" cy="59594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府起債</a:t>
            </a:r>
            <a:endParaRPr kumimoji="1" lang="ja-JP" altLang="en-US"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2" name="上矢印 71"/>
          <p:cNvSpPr/>
          <p:nvPr/>
        </p:nvSpPr>
        <p:spPr>
          <a:xfrm>
            <a:off x="5051837" y="2116089"/>
            <a:ext cx="432000" cy="1910440"/>
          </a:xfrm>
          <a:prstGeom prst="up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73" name="正方形/長方形 72"/>
          <p:cNvSpPr/>
          <p:nvPr/>
        </p:nvSpPr>
        <p:spPr>
          <a:xfrm>
            <a:off x="8119250" y="3212510"/>
            <a:ext cx="990256" cy="56465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国交付金</a:t>
            </a:r>
            <a:endParaRPr kumimoji="1" lang="ja-JP" altLang="en-US"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4" name="上矢印 73"/>
          <p:cNvSpPr/>
          <p:nvPr/>
        </p:nvSpPr>
        <p:spPr>
          <a:xfrm>
            <a:off x="7959740" y="2140484"/>
            <a:ext cx="432000" cy="401925"/>
          </a:xfrm>
          <a:prstGeom prst="up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75" name="テキスト ボックス 74"/>
          <p:cNvSpPr txBox="1"/>
          <p:nvPr/>
        </p:nvSpPr>
        <p:spPr>
          <a:xfrm>
            <a:off x="6582597" y="6309352"/>
            <a:ext cx="1334385" cy="246221"/>
          </a:xfrm>
          <a:prstGeom prst="rect">
            <a:avLst/>
          </a:prstGeom>
          <a:noFill/>
        </p:spPr>
        <p:txBody>
          <a:bodyPr wrap="square" rtlCol="0">
            <a:spAutoFit/>
          </a:bodyPr>
          <a:lstStyle/>
          <a:p>
            <a:r>
              <a:rPr lang="ja-JP" altLang="en-US" sz="1000" dirty="0">
                <a:latin typeface="BIZ UDPゴシック" panose="020B0400000000000000" pitchFamily="50" charset="-128"/>
                <a:ea typeface="BIZ UDPゴシック" panose="020B0400000000000000" pitchFamily="50" charset="-128"/>
                <a:cs typeface="Meiryo UI" panose="020B0604030504040204" pitchFamily="50" charset="-128"/>
              </a:rPr>
              <a:t>起債償還費</a:t>
            </a:r>
            <a:endParaRPr kumimoji="1" lang="ja-JP" altLang="en-US" sz="10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6" name="屈折矢印 75"/>
          <p:cNvSpPr/>
          <p:nvPr/>
        </p:nvSpPr>
        <p:spPr>
          <a:xfrm>
            <a:off x="6704479" y="3125784"/>
            <a:ext cx="1443375" cy="725120"/>
          </a:xfrm>
          <a:prstGeom prst="bentUpArrow">
            <a:avLst>
              <a:gd name="adj1" fmla="val 33738"/>
              <a:gd name="adj2" fmla="val 37894"/>
              <a:gd name="adj3" fmla="val 32737"/>
            </a:avLst>
          </a:prstGeom>
          <a:solidFill>
            <a:schemeClr val="accent1">
              <a:lumMod val="40000"/>
              <a:lumOff val="60000"/>
            </a:schemeClr>
          </a:solidFill>
          <a:ln w="1270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77" name="テキスト ボックス 76"/>
          <p:cNvSpPr txBox="1"/>
          <p:nvPr/>
        </p:nvSpPr>
        <p:spPr>
          <a:xfrm>
            <a:off x="7039130" y="3615219"/>
            <a:ext cx="1334385" cy="246221"/>
          </a:xfrm>
          <a:prstGeom prst="rect">
            <a:avLst/>
          </a:prstGeom>
          <a:noFill/>
        </p:spPr>
        <p:txBody>
          <a:bodyPr wrap="square" rtlCol="0">
            <a:spAutoFit/>
          </a:bodyPr>
          <a:lstStyle/>
          <a:p>
            <a:r>
              <a:rPr lang="ja-JP" altLang="en-US" sz="1000" dirty="0">
                <a:latin typeface="BIZ UDPゴシック" panose="020B0400000000000000" pitchFamily="50" charset="-128"/>
                <a:ea typeface="BIZ UDPゴシック" panose="020B0400000000000000" pitchFamily="50" charset="-128"/>
                <a:cs typeface="Meiryo UI" panose="020B0604030504040204" pitchFamily="50" charset="-128"/>
              </a:rPr>
              <a:t>起債償還費</a:t>
            </a:r>
            <a:endParaRPr kumimoji="1" lang="ja-JP" altLang="en-US" sz="10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9" name="正方形/長方形 78"/>
          <p:cNvSpPr/>
          <p:nvPr/>
        </p:nvSpPr>
        <p:spPr>
          <a:xfrm>
            <a:off x="7188538" y="2540949"/>
            <a:ext cx="549736" cy="56991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市町村</a:t>
            </a:r>
            <a:endParaRPr kumimoji="1" lang="en-US" altLang="ja-JP" sz="12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負担金</a:t>
            </a:r>
          </a:p>
        </p:txBody>
      </p:sp>
      <p:sp>
        <p:nvSpPr>
          <p:cNvPr id="80" name="正方形/長方形 79"/>
          <p:cNvSpPr/>
          <p:nvPr/>
        </p:nvSpPr>
        <p:spPr>
          <a:xfrm>
            <a:off x="5924081" y="5357586"/>
            <a:ext cx="1104778" cy="56465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公費</a:t>
            </a:r>
            <a:endParaRPr lang="en-US" altLang="ja-JP"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a:r>
              <a:rPr lang="ja-JP" altLang="en-US" sz="1400"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市町村</a:t>
            </a:r>
            <a:r>
              <a:rPr kumimoji="1" lang="ja-JP" altLang="en-US" sz="1400"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税</a:t>
            </a:r>
            <a:r>
              <a:rPr kumimoji="1" lang="ja-JP" altLang="en-US"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p>
        </p:txBody>
      </p:sp>
      <p:sp>
        <p:nvSpPr>
          <p:cNvPr id="81" name="テキスト ボックス 80"/>
          <p:cNvSpPr txBox="1"/>
          <p:nvPr/>
        </p:nvSpPr>
        <p:spPr>
          <a:xfrm>
            <a:off x="6997114" y="5556338"/>
            <a:ext cx="1334385" cy="246221"/>
          </a:xfrm>
          <a:prstGeom prst="rect">
            <a:avLst/>
          </a:prstGeom>
          <a:noFill/>
        </p:spPr>
        <p:txBody>
          <a:bodyPr wrap="square" rtlCol="0">
            <a:spAutoFit/>
          </a:bodyPr>
          <a:lstStyle/>
          <a:p>
            <a:r>
              <a:rPr lang="ja-JP" altLang="en-US" sz="1000" dirty="0">
                <a:latin typeface="BIZ UDPゴシック" panose="020B0400000000000000" pitchFamily="50" charset="-128"/>
                <a:ea typeface="BIZ UDPゴシック" panose="020B0400000000000000" pitchFamily="50" charset="-128"/>
                <a:cs typeface="Meiryo UI" panose="020B0604030504040204" pitchFamily="50" charset="-128"/>
              </a:rPr>
              <a:t>起債償還費</a:t>
            </a:r>
            <a:endParaRPr kumimoji="1" lang="ja-JP" altLang="en-US" sz="10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82" name="正方形/長方形 81"/>
          <p:cNvSpPr/>
          <p:nvPr/>
        </p:nvSpPr>
        <p:spPr>
          <a:xfrm>
            <a:off x="377691" y="2000998"/>
            <a:ext cx="3985213" cy="1365365"/>
          </a:xfrm>
          <a:prstGeom prst="rect">
            <a:avLst/>
          </a:prstGeom>
        </p:spPr>
        <p:txBody>
          <a:bodyPr wrap="square" lIns="36000" tIns="36000" rIns="36000" bIns="36000">
            <a:spAutoFit/>
          </a:bodyPr>
          <a:lstStyle/>
          <a:p>
            <a:pPr marL="285750" indent="-285750">
              <a:buFont typeface="Arial" panose="020B0604020202020204" pitchFamily="34" charset="0"/>
              <a:buChar char="•"/>
            </a:pPr>
            <a:r>
              <a:rPr lang="ja-JP" altLang="en-US" sz="1400" dirty="0" smtClean="0">
                <a:latin typeface="BIZ UDPゴシック" panose="020B0400000000000000" pitchFamily="50" charset="-128"/>
                <a:ea typeface="BIZ UDPゴシック" panose="020B0400000000000000" pitchFamily="50" charset="-128"/>
                <a:cs typeface="Meiryo UI" panose="020B0604030504040204" pitchFamily="50" charset="-128"/>
              </a:rPr>
              <a:t>維持管理費は</a:t>
            </a:r>
            <a:r>
              <a:rPr lang="ja-JP" altLang="en-US" sz="1400" dirty="0">
                <a:latin typeface="BIZ UDPゴシック" panose="020B0400000000000000" pitchFamily="50" charset="-128"/>
                <a:ea typeface="BIZ UDPゴシック" panose="020B0400000000000000" pitchFamily="50" charset="-128"/>
                <a:cs typeface="Meiryo UI" panose="020B0604030504040204" pitchFamily="50" charset="-128"/>
              </a:rPr>
              <a:t>、府と</a:t>
            </a:r>
            <a:r>
              <a:rPr lang="ja-JP" altLang="en-US" sz="1400" dirty="0" smtClean="0">
                <a:latin typeface="BIZ UDPゴシック" panose="020B0400000000000000" pitchFamily="50" charset="-128"/>
                <a:ea typeface="BIZ UDPゴシック" panose="020B0400000000000000" pitchFamily="50" charset="-128"/>
                <a:cs typeface="Meiryo UI" panose="020B0604030504040204" pitchFamily="50" charset="-128"/>
              </a:rPr>
              <a:t>市町村で分担しています（府が市町村から負担金を徴収）。</a:t>
            </a:r>
            <a:endParaRPr lang="en-US" altLang="ja-JP" sz="1400" dirty="0">
              <a:latin typeface="BIZ UDPゴシック" panose="020B0400000000000000" pitchFamily="50" charset="-128"/>
              <a:ea typeface="BIZ UDPゴシック" panose="020B0400000000000000" pitchFamily="50" charset="-128"/>
              <a:cs typeface="Meiryo UI" panose="020B0604030504040204" pitchFamily="50" charset="-128"/>
            </a:endParaRPr>
          </a:p>
          <a:p>
            <a:pPr marL="285750" indent="-285750">
              <a:buFont typeface="Arial" panose="020B0604020202020204" pitchFamily="34" charset="0"/>
              <a:buChar char="•"/>
            </a:pPr>
            <a:endParaRPr lang="en-US" altLang="ja-JP" sz="1400" dirty="0">
              <a:latin typeface="BIZ UDPゴシック" panose="020B0400000000000000" pitchFamily="50" charset="-128"/>
              <a:ea typeface="BIZ UDPゴシック" panose="020B0400000000000000" pitchFamily="50" charset="-128"/>
              <a:cs typeface="Meiryo UI" panose="020B0604030504040204" pitchFamily="50" charset="-128"/>
            </a:endParaRPr>
          </a:p>
          <a:p>
            <a:pPr marL="285750" indent="-285750">
              <a:buFont typeface="Arial" panose="020B0604020202020204" pitchFamily="34" charset="0"/>
              <a:buChar char="•"/>
            </a:pPr>
            <a:r>
              <a:rPr lang="ja-JP" altLang="en-US" sz="1400" dirty="0" smtClean="0">
                <a:latin typeface="BIZ UDPゴシック" panose="020B0400000000000000" pitchFamily="50" charset="-128"/>
                <a:ea typeface="BIZ UDPゴシック" panose="020B0400000000000000" pitchFamily="50" charset="-128"/>
                <a:cs typeface="Meiryo UI" panose="020B0604030504040204" pitchFamily="50" charset="-128"/>
              </a:rPr>
              <a:t>建設費は、府起債、</a:t>
            </a:r>
            <a:r>
              <a:rPr lang="ja-JP" altLang="en-US" sz="1400" dirty="0">
                <a:latin typeface="BIZ UDPゴシック" panose="020B0400000000000000" pitchFamily="50" charset="-128"/>
                <a:ea typeface="BIZ UDPゴシック" panose="020B0400000000000000" pitchFamily="50" charset="-128"/>
                <a:cs typeface="Meiryo UI" panose="020B0604030504040204" pitchFamily="50" charset="-128"/>
              </a:rPr>
              <a:t>国交付金、市町村</a:t>
            </a:r>
            <a:r>
              <a:rPr lang="ja-JP" altLang="en-US" sz="1400" dirty="0" smtClean="0">
                <a:latin typeface="BIZ UDPゴシック" panose="020B0400000000000000" pitchFamily="50" charset="-128"/>
                <a:ea typeface="BIZ UDPゴシック" panose="020B0400000000000000" pitchFamily="50" charset="-128"/>
                <a:cs typeface="Meiryo UI" panose="020B0604030504040204" pitchFamily="50" charset="-128"/>
              </a:rPr>
              <a:t>の負担</a:t>
            </a:r>
            <a:r>
              <a:rPr lang="ja-JP" altLang="en-US" sz="1400" dirty="0">
                <a:latin typeface="BIZ UDPゴシック" panose="020B0400000000000000" pitchFamily="50" charset="-128"/>
                <a:ea typeface="BIZ UDPゴシック" panose="020B0400000000000000" pitchFamily="50" charset="-128"/>
                <a:cs typeface="Meiryo UI" panose="020B0604030504040204" pitchFamily="50" charset="-128"/>
              </a:rPr>
              <a:t>金</a:t>
            </a:r>
            <a:r>
              <a:rPr lang="ja-JP" altLang="en-US" sz="1400" dirty="0" smtClean="0">
                <a:latin typeface="BIZ UDPゴシック" panose="020B0400000000000000" pitchFamily="50" charset="-128"/>
                <a:ea typeface="BIZ UDPゴシック" panose="020B0400000000000000" pitchFamily="50" charset="-128"/>
                <a:cs typeface="Meiryo UI" panose="020B0604030504040204" pitchFamily="50" charset="-128"/>
              </a:rPr>
              <a:t>でまかなわ</a:t>
            </a:r>
            <a:r>
              <a:rPr lang="ja-JP" altLang="en-US" sz="1400" dirty="0">
                <a:latin typeface="BIZ UDPゴシック" panose="020B0400000000000000" pitchFamily="50" charset="-128"/>
                <a:ea typeface="BIZ UDPゴシック" panose="020B0400000000000000" pitchFamily="50" charset="-128"/>
                <a:cs typeface="Meiryo UI" panose="020B0604030504040204" pitchFamily="50" charset="-128"/>
              </a:rPr>
              <a:t>れ</a:t>
            </a:r>
            <a:r>
              <a:rPr lang="ja-JP" altLang="en-US" sz="1400" dirty="0" smtClean="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400" dirty="0">
                <a:latin typeface="BIZ UDPゴシック" panose="020B0400000000000000" pitchFamily="50" charset="-128"/>
                <a:ea typeface="BIZ UDPゴシック" panose="020B0400000000000000" pitchFamily="50" charset="-128"/>
                <a:cs typeface="Meiryo UI" panose="020B0604030504040204" pitchFamily="50" charset="-128"/>
              </a:rPr>
              <a:t>起債</a:t>
            </a:r>
            <a:r>
              <a:rPr lang="ja-JP" altLang="en-US" sz="1400" dirty="0" smtClean="0">
                <a:latin typeface="BIZ UDPゴシック" panose="020B0400000000000000" pitchFamily="50" charset="-128"/>
                <a:ea typeface="BIZ UDPゴシック" panose="020B0400000000000000" pitchFamily="50" charset="-128"/>
                <a:cs typeface="Meiryo UI" panose="020B0604030504040204" pitchFamily="50" charset="-128"/>
              </a:rPr>
              <a:t>の</a:t>
            </a:r>
            <a:r>
              <a:rPr lang="ja-JP" altLang="en-US" sz="1400" dirty="0">
                <a:latin typeface="BIZ UDPゴシック" panose="020B0400000000000000" pitchFamily="50" charset="-128"/>
                <a:ea typeface="BIZ UDPゴシック" panose="020B0400000000000000" pitchFamily="50" charset="-128"/>
                <a:cs typeface="Meiryo UI" panose="020B0604030504040204" pitchFamily="50" charset="-128"/>
              </a:rPr>
              <a:t>償還</a:t>
            </a:r>
            <a:r>
              <a:rPr lang="ja-JP" altLang="en-US" sz="1400" dirty="0" smtClean="0">
                <a:latin typeface="BIZ UDPゴシック" panose="020B0400000000000000" pitchFamily="50" charset="-128"/>
                <a:ea typeface="BIZ UDPゴシック" panose="020B0400000000000000" pitchFamily="50" charset="-128"/>
                <a:cs typeface="Meiryo UI" panose="020B0604030504040204" pitchFamily="50" charset="-128"/>
              </a:rPr>
              <a:t>財源には公費が充てられます。</a:t>
            </a:r>
            <a:endParaRPr lang="ja-JP" altLang="en-US" sz="14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useBgFill="1">
        <p:nvSpPr>
          <p:cNvPr id="83" name="正方形/長方形 82"/>
          <p:cNvSpPr/>
          <p:nvPr/>
        </p:nvSpPr>
        <p:spPr>
          <a:xfrm>
            <a:off x="412529" y="4375489"/>
            <a:ext cx="4068005" cy="2011695"/>
          </a:xfrm>
          <a:prstGeom prst="rect">
            <a:avLst/>
          </a:prstGeom>
        </p:spPr>
        <p:txBody>
          <a:bodyPr wrap="square" lIns="36000" tIns="36000" rIns="36000" bIns="36000">
            <a:spAutoFit/>
          </a:bodyPr>
          <a:lstStyle/>
          <a:p>
            <a:pPr marL="285750" indent="-285750">
              <a:buFont typeface="Arial" panose="020B0604020202020204" pitchFamily="34" charset="0"/>
              <a:buChar char="•"/>
            </a:pPr>
            <a:r>
              <a:rPr lang="ja-JP" altLang="en-US" sz="1400" dirty="0" smtClean="0">
                <a:latin typeface="BIZ UDPゴシック" panose="020B0400000000000000" pitchFamily="50" charset="-128"/>
                <a:ea typeface="BIZ UDPゴシック" panose="020B0400000000000000" pitchFamily="50" charset="-128"/>
                <a:cs typeface="Meiryo UI" panose="020B0604030504040204" pitchFamily="50" charset="-128"/>
              </a:rPr>
              <a:t>維持</a:t>
            </a:r>
            <a:r>
              <a:rPr lang="ja-JP" altLang="en-US" sz="1400" dirty="0">
                <a:latin typeface="BIZ UDPゴシック" panose="020B0400000000000000" pitchFamily="50" charset="-128"/>
                <a:ea typeface="BIZ UDPゴシック" panose="020B0400000000000000" pitchFamily="50" charset="-128"/>
                <a:cs typeface="Meiryo UI" panose="020B0604030504040204" pitchFamily="50" charset="-128"/>
              </a:rPr>
              <a:t>管理費のうち、汚水</a:t>
            </a:r>
            <a:r>
              <a:rPr lang="ja-JP" altLang="en-US" sz="1400" dirty="0" smtClean="0">
                <a:latin typeface="BIZ UDPゴシック" panose="020B0400000000000000" pitchFamily="50" charset="-128"/>
                <a:ea typeface="BIZ UDPゴシック" panose="020B0400000000000000" pitchFamily="50" charset="-128"/>
                <a:cs typeface="Meiryo UI" panose="020B0604030504040204" pitchFamily="50" charset="-128"/>
              </a:rPr>
              <a:t>処理にかかる費用は、使用者が支払う下水道使用料で賄っています。雨水排除にかかる費用は公費</a:t>
            </a:r>
            <a:r>
              <a:rPr lang="ja-JP" altLang="en-US" sz="1400" dirty="0">
                <a:latin typeface="BIZ UDPゴシック" panose="020B0400000000000000" pitchFamily="50" charset="-128"/>
                <a:ea typeface="BIZ UDPゴシック" panose="020B0400000000000000" pitchFamily="50" charset="-128"/>
                <a:cs typeface="Meiryo UI" panose="020B0604030504040204" pitchFamily="50" charset="-128"/>
              </a:rPr>
              <a:t>負担</a:t>
            </a:r>
            <a:r>
              <a:rPr lang="ja-JP" altLang="en-US" sz="1400" dirty="0" smtClean="0">
                <a:latin typeface="BIZ UDPゴシック" panose="020B0400000000000000" pitchFamily="50" charset="-128"/>
                <a:ea typeface="BIZ UDPゴシック" panose="020B0400000000000000" pitchFamily="50" charset="-128"/>
                <a:cs typeface="Meiryo UI" panose="020B0604030504040204" pitchFamily="50" charset="-128"/>
              </a:rPr>
              <a:t>（市町村税）により賄っています（</a:t>
            </a:r>
            <a:r>
              <a:rPr lang="ja-JP" altLang="en-US" sz="1400" dirty="0">
                <a:latin typeface="BIZ UDPゴシック" panose="020B0400000000000000" pitchFamily="50" charset="-128"/>
                <a:ea typeface="BIZ UDPゴシック" panose="020B0400000000000000" pitchFamily="50" charset="-128"/>
                <a:cs typeface="Meiryo UI" panose="020B0604030504040204" pitchFamily="50" charset="-128"/>
              </a:rPr>
              <a:t>汚水</a:t>
            </a:r>
            <a:r>
              <a:rPr lang="ja-JP" altLang="en-US" sz="1400" dirty="0" smtClean="0">
                <a:latin typeface="BIZ UDPゴシック" panose="020B0400000000000000" pitchFamily="50" charset="-128"/>
                <a:ea typeface="BIZ UDPゴシック" panose="020B0400000000000000" pitchFamily="50" charset="-128"/>
                <a:cs typeface="Meiryo UI" panose="020B0604030504040204" pitchFamily="50" charset="-128"/>
              </a:rPr>
              <a:t>私費、雨水</a:t>
            </a:r>
            <a:r>
              <a:rPr lang="ja-JP" altLang="en-US" sz="1400" dirty="0">
                <a:latin typeface="BIZ UDPゴシック" panose="020B0400000000000000" pitchFamily="50" charset="-128"/>
                <a:ea typeface="BIZ UDPゴシック" panose="020B0400000000000000" pitchFamily="50" charset="-128"/>
                <a:cs typeface="Meiryo UI" panose="020B0604030504040204" pitchFamily="50" charset="-128"/>
              </a:rPr>
              <a:t>公費の原則</a:t>
            </a:r>
            <a:r>
              <a:rPr lang="ja-JP" altLang="en-US" sz="1400" dirty="0" smtClean="0">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1400" dirty="0" smtClean="0">
              <a:latin typeface="BIZ UDPゴシック" panose="020B0400000000000000" pitchFamily="50" charset="-128"/>
              <a:ea typeface="BIZ UDPゴシック" panose="020B0400000000000000" pitchFamily="50" charset="-128"/>
              <a:cs typeface="Meiryo UI" panose="020B0604030504040204" pitchFamily="50" charset="-128"/>
            </a:endParaRPr>
          </a:p>
          <a:p>
            <a:pPr marL="285750" indent="-285750">
              <a:buFont typeface="Arial" panose="020B0604020202020204" pitchFamily="34" charset="0"/>
              <a:buChar char="•"/>
            </a:pPr>
            <a:endParaRPr lang="en-US" altLang="ja-JP" sz="1400" dirty="0">
              <a:latin typeface="BIZ UDPゴシック" panose="020B0400000000000000" pitchFamily="50" charset="-128"/>
              <a:ea typeface="BIZ UDPゴシック" panose="020B0400000000000000" pitchFamily="50" charset="-128"/>
              <a:cs typeface="Meiryo UI" panose="020B0604030504040204" pitchFamily="50" charset="-128"/>
            </a:endParaRPr>
          </a:p>
          <a:p>
            <a:pPr marL="285750" indent="-285750">
              <a:buFont typeface="Arial" panose="020B0604020202020204" pitchFamily="34" charset="0"/>
              <a:buChar char="•"/>
            </a:pPr>
            <a:r>
              <a:rPr lang="ja-JP" altLang="en-US" sz="1400" dirty="0" smtClean="0">
                <a:latin typeface="BIZ UDPゴシック" panose="020B0400000000000000" pitchFamily="50" charset="-128"/>
                <a:ea typeface="BIZ UDPゴシック" panose="020B0400000000000000" pitchFamily="50" charset="-128"/>
                <a:cs typeface="Meiryo UI" panose="020B0604030504040204" pitchFamily="50" charset="-128"/>
              </a:rPr>
              <a:t>建設費は、</a:t>
            </a:r>
            <a:r>
              <a:rPr lang="ja-JP" altLang="en-US" sz="1400" dirty="0">
                <a:latin typeface="BIZ UDPゴシック" panose="020B0400000000000000" pitchFamily="50" charset="-128"/>
                <a:ea typeface="BIZ UDPゴシック" panose="020B0400000000000000" pitchFamily="50" charset="-128"/>
                <a:cs typeface="Meiryo UI" panose="020B0604030504040204" pitchFamily="50" charset="-128"/>
              </a:rPr>
              <a:t>市町村</a:t>
            </a:r>
            <a:r>
              <a:rPr lang="ja-JP" altLang="en-US" sz="1400" dirty="0" smtClean="0">
                <a:latin typeface="BIZ UDPゴシック" panose="020B0400000000000000" pitchFamily="50" charset="-128"/>
                <a:ea typeface="BIZ UDPゴシック" panose="020B0400000000000000" pitchFamily="50" charset="-128"/>
                <a:cs typeface="Meiryo UI" panose="020B0604030504040204" pitchFamily="50" charset="-128"/>
              </a:rPr>
              <a:t>の起債と</a:t>
            </a:r>
            <a:r>
              <a:rPr lang="ja-JP" altLang="en-US" sz="1400" dirty="0">
                <a:latin typeface="BIZ UDPゴシック" panose="020B0400000000000000" pitchFamily="50" charset="-128"/>
                <a:ea typeface="BIZ UDPゴシック" panose="020B0400000000000000" pitchFamily="50" charset="-128"/>
                <a:cs typeface="Meiryo UI" panose="020B0604030504040204" pitchFamily="50" charset="-128"/>
              </a:rPr>
              <a:t>国交付</a:t>
            </a:r>
            <a:r>
              <a:rPr lang="ja-JP" altLang="en-US" sz="1400" dirty="0" smtClean="0">
                <a:latin typeface="BIZ UDPゴシック" panose="020B0400000000000000" pitchFamily="50" charset="-128"/>
                <a:ea typeface="BIZ UDPゴシック" panose="020B0400000000000000" pitchFamily="50" charset="-128"/>
                <a:cs typeface="Meiryo UI" panose="020B0604030504040204" pitchFamily="50" charset="-128"/>
              </a:rPr>
              <a:t>金の比率が高く、起債の</a:t>
            </a:r>
            <a:r>
              <a:rPr lang="ja-JP" altLang="en-US" sz="1400" dirty="0">
                <a:latin typeface="BIZ UDPゴシック" panose="020B0400000000000000" pitchFamily="50" charset="-128"/>
                <a:ea typeface="BIZ UDPゴシック" panose="020B0400000000000000" pitchFamily="50" charset="-128"/>
                <a:cs typeface="Meiryo UI" panose="020B0604030504040204" pitchFamily="50" charset="-128"/>
              </a:rPr>
              <a:t>償還財源として、下水道</a:t>
            </a:r>
            <a:r>
              <a:rPr lang="ja-JP" altLang="en-US" sz="1400" dirty="0" smtClean="0">
                <a:latin typeface="BIZ UDPゴシック" panose="020B0400000000000000" pitchFamily="50" charset="-128"/>
                <a:ea typeface="BIZ UDPゴシック" panose="020B0400000000000000" pitchFamily="50" charset="-128"/>
                <a:cs typeface="Meiryo UI" panose="020B0604030504040204" pitchFamily="50" charset="-128"/>
              </a:rPr>
              <a:t>使用料や公費</a:t>
            </a:r>
            <a:r>
              <a:rPr lang="ja-JP" altLang="en-US" sz="1400" dirty="0">
                <a:latin typeface="BIZ UDPゴシック" panose="020B0400000000000000" pitchFamily="50" charset="-128"/>
                <a:ea typeface="BIZ UDPゴシック" panose="020B0400000000000000" pitchFamily="50" charset="-128"/>
                <a:cs typeface="Meiryo UI" panose="020B0604030504040204" pitchFamily="50" charset="-128"/>
              </a:rPr>
              <a:t>が</a:t>
            </a:r>
            <a:r>
              <a:rPr lang="ja-JP" altLang="en-US" sz="1400" dirty="0" smtClean="0">
                <a:latin typeface="BIZ UDPゴシック" panose="020B0400000000000000" pitchFamily="50" charset="-128"/>
                <a:ea typeface="BIZ UDPゴシック" panose="020B0400000000000000" pitchFamily="50" charset="-128"/>
                <a:cs typeface="Meiryo UI" panose="020B0604030504040204" pitchFamily="50" charset="-128"/>
              </a:rPr>
              <a:t>充てられています。</a:t>
            </a:r>
            <a:endParaRPr lang="en-US" altLang="ja-JP" sz="14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84" name="上矢印 83"/>
          <p:cNvSpPr/>
          <p:nvPr/>
        </p:nvSpPr>
        <p:spPr>
          <a:xfrm>
            <a:off x="7272930" y="2123636"/>
            <a:ext cx="432000" cy="403944"/>
          </a:xfrm>
          <a:prstGeom prst="up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85" name="正方形/長方形 84"/>
          <p:cNvSpPr/>
          <p:nvPr/>
        </p:nvSpPr>
        <p:spPr>
          <a:xfrm>
            <a:off x="5047425" y="2585524"/>
            <a:ext cx="549736" cy="56991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市町村</a:t>
            </a:r>
            <a:endParaRPr kumimoji="1" lang="en-US" altLang="ja-JP" sz="12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負担金</a:t>
            </a:r>
          </a:p>
        </p:txBody>
      </p:sp>
      <p:cxnSp>
        <p:nvCxnSpPr>
          <p:cNvPr id="86" name="直線コネクタ 85"/>
          <p:cNvCxnSpPr/>
          <p:nvPr/>
        </p:nvCxnSpPr>
        <p:spPr>
          <a:xfrm>
            <a:off x="487883" y="1209856"/>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上矢印 86"/>
          <p:cNvSpPr/>
          <p:nvPr/>
        </p:nvSpPr>
        <p:spPr>
          <a:xfrm>
            <a:off x="8635626" y="2145457"/>
            <a:ext cx="432000" cy="1067054"/>
          </a:xfrm>
          <a:prstGeom prst="up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88" name="上矢印 87"/>
          <p:cNvSpPr/>
          <p:nvPr/>
        </p:nvSpPr>
        <p:spPr>
          <a:xfrm>
            <a:off x="6296968" y="4822716"/>
            <a:ext cx="432000" cy="552055"/>
          </a:xfrm>
          <a:prstGeom prst="up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89" name="上矢印 88"/>
          <p:cNvSpPr/>
          <p:nvPr/>
        </p:nvSpPr>
        <p:spPr>
          <a:xfrm>
            <a:off x="6031175" y="2166155"/>
            <a:ext cx="432000" cy="1145231"/>
          </a:xfrm>
          <a:prstGeom prst="up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90" name="テキスト ボックス 89"/>
          <p:cNvSpPr txBox="1"/>
          <p:nvPr/>
        </p:nvSpPr>
        <p:spPr>
          <a:xfrm>
            <a:off x="5553204" y="2694549"/>
            <a:ext cx="319318" cy="253916"/>
          </a:xfrm>
          <a:prstGeom prst="rect">
            <a:avLst/>
          </a:prstGeom>
          <a:noFill/>
        </p:spPr>
        <p:txBody>
          <a:bodyPr wrap="none" rtlCol="0">
            <a:spAutoFit/>
          </a:bodyPr>
          <a:lstStyle/>
          <a:p>
            <a:r>
              <a:rPr lang="en-US" altLang="ja-JP" sz="1050" dirty="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p:txBody>
      </p:sp>
      <p:sp>
        <p:nvSpPr>
          <p:cNvPr id="45" name="正方形/長方形 44"/>
          <p:cNvSpPr/>
          <p:nvPr/>
        </p:nvSpPr>
        <p:spPr>
          <a:xfrm>
            <a:off x="44570" y="497080"/>
            <a:ext cx="9703558" cy="555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72000" tIns="36000" rIns="72000" bIns="36000" rtlCol="0" anchor="ctr"/>
          <a:lstStyle/>
          <a:p>
            <a:pPr>
              <a:lnSpc>
                <a:spcPct val="150000"/>
              </a:lnSpc>
            </a:pPr>
            <a:r>
              <a:rPr lang="ja-JP" altLang="en-US" sz="1400" dirty="0">
                <a:solidFill>
                  <a:schemeClr val="tx1"/>
                </a:solidFill>
                <a:latin typeface="BIZ UDPゴシック" panose="020B0400000000000000" pitchFamily="50" charset="-128"/>
                <a:ea typeface="BIZ UDPゴシック" panose="020B0400000000000000" pitchFamily="50" charset="-128"/>
              </a:rPr>
              <a:t>　</a:t>
            </a:r>
            <a:r>
              <a:rPr lang="ja-JP" altLang="en-US" sz="1400" dirty="0" smtClean="0">
                <a:solidFill>
                  <a:schemeClr val="tx1"/>
                </a:solidFill>
                <a:latin typeface="BIZ UDPゴシック" panose="020B0400000000000000" pitchFamily="50" charset="-128"/>
                <a:ea typeface="BIZ UDPゴシック" panose="020B0400000000000000" pitchFamily="50" charset="-128"/>
              </a:rPr>
              <a:t>下水道事業の財源は、税金だけでなく、下水道使用者の負担により賄われています。</a:t>
            </a:r>
            <a:endParaRPr lang="ja-JP" altLang="en-US" sz="1400" dirty="0">
              <a:solidFill>
                <a:schemeClr val="tx1"/>
              </a:solidFill>
              <a:latin typeface="BIZ UDPゴシック" panose="020B0400000000000000" pitchFamily="50" charset="-128"/>
              <a:ea typeface="BIZ UDPゴシック" panose="020B0400000000000000" pitchFamily="50" charset="-128"/>
            </a:endParaRPr>
          </a:p>
        </p:txBody>
      </p:sp>
      <p:sp useBgFill="1">
        <p:nvSpPr>
          <p:cNvPr id="46" name="正方形/長方形 45"/>
          <p:cNvSpPr/>
          <p:nvPr/>
        </p:nvSpPr>
        <p:spPr>
          <a:xfrm>
            <a:off x="432858" y="6436054"/>
            <a:ext cx="4068005" cy="349702"/>
          </a:xfrm>
          <a:prstGeom prst="rect">
            <a:avLst/>
          </a:prstGeom>
        </p:spPr>
        <p:txBody>
          <a:bodyPr wrap="square" lIns="36000" tIns="36000" rIns="36000" bIns="36000">
            <a:spAutoFit/>
          </a:bodyPr>
          <a:lstStyle/>
          <a:p>
            <a:r>
              <a:rPr lang="en-US" altLang="ja-JP" sz="900" dirty="0" smtClean="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900" dirty="0" smtClean="0">
                <a:latin typeface="BIZ UDPゴシック" panose="020B0400000000000000" pitchFamily="50" charset="-128"/>
                <a:ea typeface="BIZ UDPゴシック" panose="020B0400000000000000" pitchFamily="50" charset="-128"/>
                <a:cs typeface="Meiryo UI" panose="020B0604030504040204" pitchFamily="50" charset="-128"/>
              </a:rPr>
              <a:t>図中下段の公共下水道は「流域関連公共下水道」を指します。「単独公共下水道」では流域下水道に対する市町村負担金は発生しません。</a:t>
            </a:r>
            <a:endParaRPr lang="en-US" altLang="ja-JP" sz="9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47" name="スライド番号プレースホルダー 1"/>
          <p:cNvSpPr txBox="1">
            <a:spLocks/>
          </p:cNvSpPr>
          <p:nvPr/>
        </p:nvSpPr>
        <p:spPr>
          <a:xfrm>
            <a:off x="7374808" y="6356961"/>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710D515-171E-4661-8845-CFDA0D82721D}" type="slidenum">
              <a:rPr lang="ja-JP" altLang="en-US" smtClean="0">
                <a:latin typeface="BIZ UDPゴシック" panose="020B0400000000000000" pitchFamily="50" charset="-128"/>
                <a:ea typeface="BIZ UDPゴシック" panose="020B0400000000000000" pitchFamily="50" charset="-128"/>
              </a:rPr>
              <a:pPr/>
              <a:t>5</a:t>
            </a:fld>
            <a:endParaRPr lang="ja-JP" altLang="en-US">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7066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673" y="-298"/>
            <a:ext cx="9906000" cy="432000"/>
          </a:xfrm>
          <a:prstGeom prst="rect">
            <a:avLst/>
          </a:prstGeom>
          <a:solidFill>
            <a:srgbClr val="FFC000">
              <a:alpha val="60000"/>
            </a:srgb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 ３．大阪府内の下水道整備状況と公共用水域の改善</a:t>
            </a:r>
          </a:p>
        </p:txBody>
      </p:sp>
      <p:sp>
        <p:nvSpPr>
          <p:cNvPr id="2" name="スライド番号プレースホルダー 1"/>
          <p:cNvSpPr>
            <a:spLocks noGrp="1"/>
          </p:cNvSpPr>
          <p:nvPr>
            <p:ph type="sldNum" sz="quarter" idx="12"/>
          </p:nvPr>
        </p:nvSpPr>
        <p:spPr>
          <a:xfrm>
            <a:off x="7548266" y="6398701"/>
            <a:ext cx="2228850" cy="365125"/>
          </a:xfrm>
        </p:spPr>
        <p:txBody>
          <a:bodyPr/>
          <a:lstStyle/>
          <a:p>
            <a:fld id="{1710D515-171E-4661-8845-CFDA0D82721D}" type="slidenum">
              <a:rPr kumimoji="1" lang="ja-JP" altLang="en-US" smtClean="0">
                <a:latin typeface="BIZ UDPゴシック" panose="020B0400000000000000" pitchFamily="50" charset="-128"/>
                <a:ea typeface="BIZ UDPゴシック" panose="020B0400000000000000" pitchFamily="50" charset="-128"/>
              </a:rPr>
              <a:t>6</a:t>
            </a:fld>
            <a:endParaRPr kumimoji="1" lang="ja-JP" altLang="en-US">
              <a:latin typeface="BIZ UDPゴシック" panose="020B0400000000000000" pitchFamily="50" charset="-128"/>
              <a:ea typeface="BIZ UDPゴシック" panose="020B0400000000000000" pitchFamily="50" charset="-128"/>
            </a:endParaRPr>
          </a:p>
        </p:txBody>
      </p:sp>
      <p:sp>
        <p:nvSpPr>
          <p:cNvPr id="6" name="正方形/長方形 5"/>
          <p:cNvSpPr/>
          <p:nvPr/>
        </p:nvSpPr>
        <p:spPr>
          <a:xfrm>
            <a:off x="77869" y="1787539"/>
            <a:ext cx="9703558" cy="75524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72000" tIns="36000" rIns="72000" bIns="36000" rtlCol="0" anchor="ctr"/>
          <a:lstStyle/>
          <a:p>
            <a:pPr>
              <a:lnSpc>
                <a:spcPct val="150000"/>
              </a:lnSpc>
            </a:pPr>
            <a:r>
              <a:rPr lang="ja-JP" altLang="en-US" sz="1400" dirty="0" smtClean="0">
                <a:solidFill>
                  <a:schemeClr val="tx1"/>
                </a:solidFill>
                <a:latin typeface="BIZ UDPゴシック" panose="020B0400000000000000" pitchFamily="50" charset="-128"/>
                <a:ea typeface="BIZ UDPゴシック" panose="020B0400000000000000" pitchFamily="50" charset="-128"/>
              </a:rPr>
              <a:t>　下水道の普及向上と高度処理の推進により、河川及び大阪湾の環境基準値はおおむね達成し、特に都市河川の水質は大きく改善しました。</a:t>
            </a:r>
            <a:endParaRPr lang="ja-JP" altLang="en-US" sz="1400" b="1" u="sng" dirty="0">
              <a:latin typeface="BIZ UDPゴシック" panose="020B0400000000000000" pitchFamily="50" charset="-128"/>
              <a:ea typeface="BIZ UDPゴシック" panose="020B04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437629016"/>
              </p:ext>
            </p:extLst>
          </p:nvPr>
        </p:nvGraphicFramePr>
        <p:xfrm>
          <a:off x="4306697" y="2881713"/>
          <a:ext cx="3201691" cy="1511630"/>
        </p:xfrm>
        <a:graphic>
          <a:graphicData uri="http://schemas.openxmlformats.org/drawingml/2006/table">
            <a:tbl>
              <a:tblPr firstRow="1" bandRow="1">
                <a:tableStyleId>{5C22544A-7EE6-4342-B048-85BDC9FD1C3A}</a:tableStyleId>
              </a:tblPr>
              <a:tblGrid>
                <a:gridCol w="1111899">
                  <a:extLst>
                    <a:ext uri="{9D8B030D-6E8A-4147-A177-3AD203B41FA5}">
                      <a16:colId xmlns:a16="http://schemas.microsoft.com/office/drawing/2014/main" val="3210809506"/>
                    </a:ext>
                  </a:extLst>
                </a:gridCol>
                <a:gridCol w="926244">
                  <a:extLst>
                    <a:ext uri="{9D8B030D-6E8A-4147-A177-3AD203B41FA5}">
                      <a16:colId xmlns:a16="http://schemas.microsoft.com/office/drawing/2014/main" val="1681529671"/>
                    </a:ext>
                  </a:extLst>
                </a:gridCol>
                <a:gridCol w="1163548">
                  <a:extLst>
                    <a:ext uri="{9D8B030D-6E8A-4147-A177-3AD203B41FA5}">
                      <a16:colId xmlns:a16="http://schemas.microsoft.com/office/drawing/2014/main" val="634917534"/>
                    </a:ext>
                  </a:extLst>
                </a:gridCol>
              </a:tblGrid>
              <a:tr h="302326">
                <a:tc>
                  <a:txBody>
                    <a:bodyPr/>
                    <a:lstStyle/>
                    <a:p>
                      <a:pPr algn="ct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000" dirty="0" smtClean="0">
                          <a:solidFill>
                            <a:schemeClr val="tx1"/>
                          </a:solidFill>
                          <a:latin typeface="BIZ UDPゴシック" panose="020B0400000000000000" pitchFamily="50" charset="-128"/>
                          <a:ea typeface="BIZ UDPゴシック" panose="020B0400000000000000" pitchFamily="50" charset="-128"/>
                        </a:rPr>
                        <a:t>達成状況</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000" dirty="0" smtClean="0">
                          <a:solidFill>
                            <a:schemeClr val="tx1"/>
                          </a:solidFill>
                          <a:latin typeface="BIZ UDPゴシック" panose="020B0400000000000000" pitchFamily="50" charset="-128"/>
                          <a:ea typeface="BIZ UDPゴシック" panose="020B0400000000000000" pitchFamily="50" charset="-128"/>
                        </a:rPr>
                        <a:t>達成率</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225777957"/>
                  </a:ext>
                </a:extLst>
              </a:tr>
              <a:tr h="302326">
                <a:tc>
                  <a:txBody>
                    <a:bodyPr/>
                    <a:lstStyle/>
                    <a:p>
                      <a:pPr algn="ctr"/>
                      <a:r>
                        <a:rPr kumimoji="1" lang="ja-JP" altLang="en-US" sz="1000" dirty="0" smtClean="0">
                          <a:solidFill>
                            <a:schemeClr val="tx1"/>
                          </a:solidFill>
                          <a:latin typeface="BIZ UDPゴシック" panose="020B0400000000000000" pitchFamily="50" charset="-128"/>
                          <a:ea typeface="BIZ UDPゴシック" panose="020B0400000000000000" pitchFamily="50" charset="-128"/>
                        </a:rPr>
                        <a:t>河川（</a:t>
                      </a:r>
                      <a:r>
                        <a:rPr kumimoji="1" lang="en-US" altLang="ja-JP" sz="1000" dirty="0" smtClean="0">
                          <a:solidFill>
                            <a:schemeClr val="tx1"/>
                          </a:solidFill>
                          <a:latin typeface="BIZ UDPゴシック" panose="020B0400000000000000" pitchFamily="50" charset="-128"/>
                          <a:ea typeface="BIZ UDPゴシック" panose="020B0400000000000000" pitchFamily="50" charset="-128"/>
                        </a:rPr>
                        <a:t>BOD)</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000" dirty="0" smtClean="0">
                          <a:solidFill>
                            <a:schemeClr val="tx1"/>
                          </a:solidFill>
                          <a:latin typeface="BIZ UDPゴシック" panose="020B0400000000000000" pitchFamily="50" charset="-128"/>
                          <a:ea typeface="BIZ UDPゴシック" panose="020B0400000000000000" pitchFamily="50" charset="-128"/>
                        </a:rPr>
                        <a:t>78/81</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000" dirty="0" smtClean="0">
                          <a:solidFill>
                            <a:schemeClr val="tx1"/>
                          </a:solidFill>
                          <a:latin typeface="BIZ UDPゴシック" panose="020B0400000000000000" pitchFamily="50" charset="-128"/>
                          <a:ea typeface="BIZ UDPゴシック" panose="020B0400000000000000" pitchFamily="50" charset="-128"/>
                        </a:rPr>
                        <a:t>96.3%</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2273958655"/>
                  </a:ext>
                </a:extLst>
              </a:tr>
              <a:tr h="302326">
                <a:tc>
                  <a:txBody>
                    <a:bodyPr/>
                    <a:lstStyle/>
                    <a:p>
                      <a:pPr algn="ctr"/>
                      <a:r>
                        <a:rPr kumimoji="1" lang="ja-JP" altLang="en-US" sz="1000" dirty="0" smtClean="0">
                          <a:solidFill>
                            <a:schemeClr val="tx1"/>
                          </a:solidFill>
                          <a:latin typeface="BIZ UDPゴシック" panose="020B0400000000000000" pitchFamily="50" charset="-128"/>
                          <a:ea typeface="BIZ UDPゴシック" panose="020B0400000000000000" pitchFamily="50" charset="-128"/>
                        </a:rPr>
                        <a:t>大阪湾（</a:t>
                      </a:r>
                      <a:r>
                        <a:rPr kumimoji="1" lang="en-US" altLang="ja-JP" sz="1000" dirty="0" smtClean="0">
                          <a:solidFill>
                            <a:schemeClr val="tx1"/>
                          </a:solidFill>
                          <a:latin typeface="BIZ UDPゴシック" panose="020B0400000000000000" pitchFamily="50" charset="-128"/>
                          <a:ea typeface="BIZ UDPゴシック" panose="020B0400000000000000" pitchFamily="50" charset="-128"/>
                        </a:rPr>
                        <a:t>COD</a:t>
                      </a:r>
                      <a:r>
                        <a:rPr kumimoji="1" lang="ja-JP" altLang="en-US" sz="1000" dirty="0" smtClean="0">
                          <a:solidFill>
                            <a:schemeClr val="tx1"/>
                          </a:solidFill>
                          <a:latin typeface="BIZ UDPゴシック" panose="020B0400000000000000" pitchFamily="50" charset="-128"/>
                          <a:ea typeface="BIZ UDPゴシック" panose="020B0400000000000000" pitchFamily="50" charset="-128"/>
                        </a:rPr>
                        <a:t>）</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000" dirty="0" smtClean="0">
                          <a:solidFill>
                            <a:schemeClr val="tx1"/>
                          </a:solidFill>
                          <a:latin typeface="BIZ UDPゴシック" panose="020B0400000000000000" pitchFamily="50" charset="-128"/>
                          <a:ea typeface="BIZ UDPゴシック" panose="020B0400000000000000" pitchFamily="50" charset="-128"/>
                        </a:rPr>
                        <a:t>8/12</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000" dirty="0" smtClean="0">
                          <a:solidFill>
                            <a:schemeClr val="tx1"/>
                          </a:solidFill>
                          <a:latin typeface="BIZ UDPゴシック" panose="020B0400000000000000" pitchFamily="50" charset="-128"/>
                          <a:ea typeface="BIZ UDPゴシック" panose="020B0400000000000000" pitchFamily="50" charset="-128"/>
                        </a:rPr>
                        <a:t>66.7%</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680803468"/>
                  </a:ext>
                </a:extLst>
              </a:tr>
              <a:tr h="302326">
                <a:tc>
                  <a:txBody>
                    <a:bodyPr/>
                    <a:lstStyle/>
                    <a:p>
                      <a:pPr algn="ctr"/>
                      <a:r>
                        <a:rPr kumimoji="1" lang="ja-JP" altLang="en-US" sz="1000" dirty="0" smtClean="0">
                          <a:solidFill>
                            <a:schemeClr val="tx1"/>
                          </a:solidFill>
                          <a:latin typeface="BIZ UDPゴシック" panose="020B0400000000000000" pitchFamily="50" charset="-128"/>
                          <a:ea typeface="BIZ UDPゴシック" panose="020B0400000000000000" pitchFamily="50" charset="-128"/>
                        </a:rPr>
                        <a:t>大阪湾（</a:t>
                      </a:r>
                      <a:r>
                        <a:rPr kumimoji="1" lang="en-US" altLang="ja-JP" sz="1000" dirty="0" smtClean="0">
                          <a:solidFill>
                            <a:schemeClr val="tx1"/>
                          </a:solidFill>
                          <a:latin typeface="BIZ UDPゴシック" panose="020B0400000000000000" pitchFamily="50" charset="-128"/>
                          <a:ea typeface="BIZ UDPゴシック" panose="020B0400000000000000" pitchFamily="50" charset="-128"/>
                        </a:rPr>
                        <a:t>T-N</a:t>
                      </a:r>
                      <a:r>
                        <a:rPr kumimoji="1" lang="ja-JP" altLang="en-US" sz="1000" dirty="0" smtClean="0">
                          <a:solidFill>
                            <a:schemeClr val="tx1"/>
                          </a:solidFill>
                          <a:latin typeface="BIZ UDPゴシック" panose="020B0400000000000000" pitchFamily="50" charset="-128"/>
                          <a:ea typeface="BIZ UDPゴシック" panose="020B0400000000000000" pitchFamily="50" charset="-128"/>
                        </a:rPr>
                        <a:t>）</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000" dirty="0" smtClean="0">
                          <a:solidFill>
                            <a:schemeClr val="tx1"/>
                          </a:solidFill>
                          <a:latin typeface="BIZ UDPゴシック" panose="020B0400000000000000" pitchFamily="50" charset="-128"/>
                          <a:ea typeface="BIZ UDPゴシック" panose="020B0400000000000000" pitchFamily="50" charset="-128"/>
                        </a:rPr>
                        <a:t>3/3</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000" dirty="0" smtClean="0">
                          <a:solidFill>
                            <a:schemeClr val="tx1"/>
                          </a:solidFill>
                          <a:latin typeface="BIZ UDPゴシック" panose="020B0400000000000000" pitchFamily="50" charset="-128"/>
                          <a:ea typeface="BIZ UDPゴシック" panose="020B0400000000000000" pitchFamily="50" charset="-128"/>
                        </a:rPr>
                        <a:t>100%</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234727298"/>
                  </a:ext>
                </a:extLst>
              </a:tr>
              <a:tr h="302326">
                <a:tc>
                  <a:txBody>
                    <a:bodyPr/>
                    <a:lstStyle/>
                    <a:p>
                      <a:pPr algn="ctr"/>
                      <a:r>
                        <a:rPr kumimoji="1" lang="ja-JP" altLang="en-US" sz="1000" dirty="0" smtClean="0">
                          <a:solidFill>
                            <a:schemeClr val="tx1"/>
                          </a:solidFill>
                          <a:latin typeface="BIZ UDPゴシック" panose="020B0400000000000000" pitchFamily="50" charset="-128"/>
                          <a:ea typeface="BIZ UDPゴシック" panose="020B0400000000000000" pitchFamily="50" charset="-128"/>
                        </a:rPr>
                        <a:t>大阪湾（</a:t>
                      </a:r>
                      <a:r>
                        <a:rPr kumimoji="1" lang="en-US" altLang="ja-JP" sz="1000" dirty="0" smtClean="0">
                          <a:solidFill>
                            <a:schemeClr val="tx1"/>
                          </a:solidFill>
                          <a:latin typeface="BIZ UDPゴシック" panose="020B0400000000000000" pitchFamily="50" charset="-128"/>
                          <a:ea typeface="BIZ UDPゴシック" panose="020B0400000000000000" pitchFamily="50" charset="-128"/>
                        </a:rPr>
                        <a:t>T-P</a:t>
                      </a:r>
                      <a:r>
                        <a:rPr kumimoji="1" lang="ja-JP" altLang="en-US" sz="1000" dirty="0" smtClean="0">
                          <a:solidFill>
                            <a:schemeClr val="tx1"/>
                          </a:solidFill>
                          <a:latin typeface="BIZ UDPゴシック" panose="020B0400000000000000" pitchFamily="50" charset="-128"/>
                          <a:ea typeface="BIZ UDPゴシック" panose="020B0400000000000000" pitchFamily="50" charset="-128"/>
                        </a:rPr>
                        <a:t>）</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000" dirty="0" smtClean="0">
                          <a:solidFill>
                            <a:schemeClr val="tx1"/>
                          </a:solidFill>
                          <a:latin typeface="BIZ UDPゴシック" panose="020B0400000000000000" pitchFamily="50" charset="-128"/>
                          <a:ea typeface="BIZ UDPゴシック" panose="020B0400000000000000" pitchFamily="50" charset="-128"/>
                        </a:rPr>
                        <a:t>3/3</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000" dirty="0" smtClean="0">
                          <a:solidFill>
                            <a:schemeClr val="tx1"/>
                          </a:solidFill>
                          <a:latin typeface="BIZ UDPゴシック" panose="020B0400000000000000" pitchFamily="50" charset="-128"/>
                          <a:ea typeface="BIZ UDPゴシック" panose="020B0400000000000000" pitchFamily="50" charset="-128"/>
                        </a:rPr>
                        <a:t>100%</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530158785"/>
                  </a:ext>
                </a:extLst>
              </a:tr>
            </a:tbl>
          </a:graphicData>
        </a:graphic>
      </p:graphicFrame>
      <p:sp>
        <p:nvSpPr>
          <p:cNvPr id="10" name="正方形/長方形 9"/>
          <p:cNvSpPr/>
          <p:nvPr/>
        </p:nvSpPr>
        <p:spPr>
          <a:xfrm>
            <a:off x="4181320" y="2476282"/>
            <a:ext cx="3372456" cy="3640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72000" tIns="36000" rIns="72000" bIns="36000" rtlCol="0" anchor="ctr"/>
          <a:lstStyle/>
          <a:p>
            <a:pPr algn="ctr">
              <a:lnSpc>
                <a:spcPct val="150000"/>
              </a:lnSpc>
            </a:pPr>
            <a:r>
              <a:rPr lang="ja-JP" altLang="en-US" sz="1200" dirty="0" smtClean="0">
                <a:solidFill>
                  <a:schemeClr val="tx1"/>
                </a:solidFill>
                <a:latin typeface="BIZ UDPゴシック" panose="020B0400000000000000" pitchFamily="50" charset="-128"/>
                <a:ea typeface="BIZ UDPゴシック" panose="020B0400000000000000" pitchFamily="50" charset="-128"/>
              </a:rPr>
              <a:t>大阪府の水質環境基準達成状況（２０２０年度末）</a:t>
            </a:r>
            <a:endParaRPr lang="en-US" altLang="ja-JP" sz="1200" dirty="0" smtClean="0">
              <a:solidFill>
                <a:schemeClr val="tx1"/>
              </a:solidFill>
              <a:latin typeface="BIZ UDPゴシック" panose="020B0400000000000000" pitchFamily="50" charset="-128"/>
              <a:ea typeface="BIZ UDPゴシック" panose="020B0400000000000000" pitchFamily="50" charset="-128"/>
            </a:endParaRPr>
          </a:p>
        </p:txBody>
      </p:sp>
      <p:sp>
        <p:nvSpPr>
          <p:cNvPr id="13" name="正方形/長方形 12"/>
          <p:cNvSpPr/>
          <p:nvPr/>
        </p:nvSpPr>
        <p:spPr>
          <a:xfrm>
            <a:off x="4466018" y="6508139"/>
            <a:ext cx="5046159" cy="38503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72000" tIns="36000" rIns="72000" bIns="36000" rtlCol="0" anchor="ctr"/>
          <a:lstStyle/>
          <a:p>
            <a:pPr algn="ctr">
              <a:lnSpc>
                <a:spcPct val="150000"/>
              </a:lnSpc>
            </a:pPr>
            <a:r>
              <a:rPr lang="ja-JP" altLang="en-US" sz="1200" dirty="0" smtClean="0">
                <a:solidFill>
                  <a:schemeClr val="tx1"/>
                </a:solidFill>
                <a:latin typeface="BIZ UDPゴシック" panose="020B0400000000000000" pitchFamily="50" charset="-128"/>
                <a:ea typeface="BIZ UDPゴシック" panose="020B0400000000000000" pitchFamily="50" charset="-128"/>
              </a:rPr>
              <a:t>　下水道の普及と河川水質の改善状況（寝屋川流域の例）</a:t>
            </a:r>
            <a:endParaRPr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12" name="正方形/長方形 11"/>
          <p:cNvSpPr/>
          <p:nvPr/>
        </p:nvSpPr>
        <p:spPr>
          <a:xfrm>
            <a:off x="77869" y="1523864"/>
            <a:ext cx="3530948" cy="329184"/>
          </a:xfrm>
          <a:prstGeom prst="rect">
            <a:avLst/>
          </a:prstGeom>
        </p:spPr>
        <p:style>
          <a:lnRef idx="1">
            <a:schemeClr val="accent1"/>
          </a:lnRef>
          <a:fillRef idx="2">
            <a:schemeClr val="accent1"/>
          </a:fillRef>
          <a:effectRef idx="1">
            <a:schemeClr val="accent1"/>
          </a:effectRef>
          <a:fontRef idx="minor">
            <a:schemeClr val="dk1"/>
          </a:fontRef>
        </p:style>
        <p:txBody>
          <a:bodyPr wrap="none" lIns="72000" tIns="36000" rIns="72000" bIns="36000" rtlCol="0" anchor="ctr">
            <a:spAutoFit/>
          </a:bodyPr>
          <a:lstStyle/>
          <a:p>
            <a:pPr algn="ctr">
              <a:lnSpc>
                <a:spcPts val="2000"/>
              </a:lnSpc>
            </a:pPr>
            <a:r>
              <a:rPr lang="ja-JP" altLang="en-US" sz="1600" dirty="0" smtClean="0">
                <a:latin typeface="BIZ UDPゴシック" panose="020B0400000000000000" pitchFamily="50" charset="-128"/>
                <a:ea typeface="BIZ UDPゴシック" panose="020B0400000000000000" pitchFamily="50" charset="-128"/>
              </a:rPr>
              <a:t>下水道普及率の向上・高度処理の推進</a:t>
            </a:r>
            <a:endParaRPr kumimoji="1" lang="ja-JP" altLang="en-US" sz="1600" dirty="0">
              <a:latin typeface="BIZ UDPゴシック" panose="020B0400000000000000" pitchFamily="50" charset="-128"/>
              <a:ea typeface="BIZ UDPゴシック" panose="020B0400000000000000" pitchFamily="50" charset="-128"/>
            </a:endParaRPr>
          </a:p>
        </p:txBody>
      </p:sp>
      <p:pic>
        <p:nvPicPr>
          <p:cNvPr id="8" name="図 7"/>
          <p:cNvPicPr>
            <a:picLocks noChangeAspect="1"/>
          </p:cNvPicPr>
          <p:nvPr/>
        </p:nvPicPr>
        <p:blipFill rotWithShape="1">
          <a:blip r:embed="rId3">
            <a:extLst>
              <a:ext uri="{28A0092B-C50C-407E-A947-70E740481C1C}">
                <a14:useLocalDpi xmlns:a14="http://schemas.microsoft.com/office/drawing/2010/main" val="0"/>
              </a:ext>
            </a:extLst>
          </a:blip>
          <a:srcRect t="6304"/>
          <a:stretch/>
        </p:blipFill>
        <p:spPr>
          <a:xfrm>
            <a:off x="273807" y="2481663"/>
            <a:ext cx="3237266" cy="3871728"/>
          </a:xfrm>
          <a:prstGeom prst="rect">
            <a:avLst/>
          </a:prstGeom>
        </p:spPr>
      </p:pic>
      <p:sp>
        <p:nvSpPr>
          <p:cNvPr id="19" name="正方形/長方形 18"/>
          <p:cNvSpPr/>
          <p:nvPr/>
        </p:nvSpPr>
        <p:spPr>
          <a:xfrm>
            <a:off x="273806" y="6423731"/>
            <a:ext cx="3996267" cy="38503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72000" tIns="36000" rIns="72000" bIns="36000" rtlCol="0" anchor="ctr"/>
          <a:lstStyle/>
          <a:p>
            <a:pPr algn="ctr">
              <a:lnSpc>
                <a:spcPct val="150000"/>
              </a:lnSpc>
            </a:pPr>
            <a:r>
              <a:rPr lang="ja-JP" altLang="en-US" sz="1200" dirty="0" smtClean="0">
                <a:solidFill>
                  <a:schemeClr val="tx1"/>
                </a:solidFill>
                <a:latin typeface="BIZ UDPゴシック" panose="020B0400000000000000" pitchFamily="50" charset="-128"/>
                <a:ea typeface="BIZ UDPゴシック" panose="020B0400000000000000" pitchFamily="50" charset="-128"/>
              </a:rPr>
              <a:t>大阪府内市町村の下水道普及率（</a:t>
            </a:r>
            <a:r>
              <a:rPr lang="ja-JP" altLang="en-US" sz="1200" dirty="0">
                <a:solidFill>
                  <a:schemeClr val="tx1"/>
                </a:solidFill>
                <a:latin typeface="BIZ UDPゴシック" panose="020B0400000000000000" pitchFamily="50" charset="-128"/>
                <a:ea typeface="BIZ UDPゴシック" panose="020B0400000000000000" pitchFamily="50" charset="-128"/>
              </a:rPr>
              <a:t>２０２０</a:t>
            </a:r>
            <a:r>
              <a:rPr lang="ja-JP" altLang="en-US" sz="1200" dirty="0" smtClean="0">
                <a:solidFill>
                  <a:schemeClr val="tx1"/>
                </a:solidFill>
                <a:latin typeface="BIZ UDPゴシック" panose="020B0400000000000000" pitchFamily="50" charset="-128"/>
                <a:ea typeface="BIZ UDPゴシック" panose="020B0400000000000000" pitchFamily="50" charset="-128"/>
              </a:rPr>
              <a:t>年度末）</a:t>
            </a:r>
            <a:endParaRPr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algn="ctr">
              <a:lnSpc>
                <a:spcPct val="150000"/>
              </a:lnSpc>
            </a:pPr>
            <a:r>
              <a:rPr lang="ja-JP" altLang="en-US" sz="1200" dirty="0" smtClean="0">
                <a:solidFill>
                  <a:schemeClr val="tx1"/>
                </a:solidFill>
                <a:latin typeface="BIZ UDPゴシック" panose="020B0400000000000000" pitchFamily="50" charset="-128"/>
                <a:ea typeface="BIZ UDPゴシック" panose="020B0400000000000000" pitchFamily="50" charset="-128"/>
              </a:rPr>
              <a:t>（大阪府全体の下水道普及率は</a:t>
            </a:r>
            <a:r>
              <a:rPr lang="en-US" altLang="ja-JP" sz="1200" dirty="0" smtClean="0">
                <a:solidFill>
                  <a:schemeClr val="tx1"/>
                </a:solidFill>
                <a:latin typeface="BIZ UDPゴシック" panose="020B0400000000000000" pitchFamily="50" charset="-128"/>
                <a:ea typeface="BIZ UDPゴシック" panose="020B0400000000000000" pitchFamily="50" charset="-128"/>
              </a:rPr>
              <a:t>96.8%</a:t>
            </a:r>
            <a:r>
              <a:rPr lang="ja-JP" altLang="en-US" sz="1200" dirty="0" smtClean="0">
                <a:solidFill>
                  <a:schemeClr val="tx1"/>
                </a:solidFill>
                <a:latin typeface="BIZ UDPゴシック" panose="020B0400000000000000" pitchFamily="50" charset="-128"/>
                <a:ea typeface="BIZ UDPゴシック" panose="020B0400000000000000" pitchFamily="50" charset="-128"/>
              </a:rPr>
              <a:t>）</a:t>
            </a:r>
            <a:endParaRPr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1" name="正方形/長方形 20"/>
          <p:cNvSpPr/>
          <p:nvPr/>
        </p:nvSpPr>
        <p:spPr>
          <a:xfrm>
            <a:off x="7548266" y="2785618"/>
            <a:ext cx="2249687" cy="159383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72000" tIns="36000" rIns="72000" bIns="36000" rtlCol="0" anchor="ctr"/>
          <a:lstStyle/>
          <a:p>
            <a:pPr>
              <a:lnSpc>
                <a:spcPct val="150000"/>
              </a:lnSpc>
            </a:pPr>
            <a:r>
              <a:rPr lang="en-US" altLang="ja-JP" sz="800" dirty="0" smtClean="0">
                <a:solidFill>
                  <a:schemeClr val="tx1"/>
                </a:solidFill>
                <a:latin typeface="BIZ UDPゴシック" panose="020B0400000000000000" pitchFamily="50" charset="-128"/>
                <a:ea typeface="BIZ UDPゴシック" panose="020B0400000000000000" pitchFamily="50" charset="-128"/>
              </a:rPr>
              <a:t>BOD</a:t>
            </a:r>
            <a:r>
              <a:rPr lang="ja-JP" altLang="en-US" sz="800" dirty="0" smtClean="0">
                <a:solidFill>
                  <a:schemeClr val="tx1"/>
                </a:solidFill>
                <a:latin typeface="BIZ UDPゴシック" panose="020B0400000000000000" pitchFamily="50" charset="-128"/>
                <a:ea typeface="BIZ UDPゴシック" panose="020B0400000000000000" pitchFamily="50" charset="-128"/>
              </a:rPr>
              <a:t>（生物化学的酸素要求量）：</a:t>
            </a:r>
            <a:endParaRPr lang="en-US" altLang="ja-JP" sz="800" dirty="0" smtClean="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800" dirty="0" smtClean="0">
                <a:solidFill>
                  <a:schemeClr val="tx1"/>
                </a:solidFill>
                <a:latin typeface="BIZ UDPゴシック" panose="020B0400000000000000" pitchFamily="50" charset="-128"/>
                <a:ea typeface="BIZ UDPゴシック" panose="020B0400000000000000" pitchFamily="50" charset="-128"/>
              </a:rPr>
              <a:t>有機物量を表す汚濁指標（主に河川で使用）</a:t>
            </a:r>
            <a:endParaRPr lang="en-US" altLang="ja-JP" sz="800" dirty="0" smtClean="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en-US" altLang="ja-JP" sz="800" dirty="0" smtClean="0">
                <a:solidFill>
                  <a:schemeClr val="tx1"/>
                </a:solidFill>
                <a:latin typeface="BIZ UDPゴシック" panose="020B0400000000000000" pitchFamily="50" charset="-128"/>
                <a:ea typeface="BIZ UDPゴシック" panose="020B0400000000000000" pitchFamily="50" charset="-128"/>
              </a:rPr>
              <a:t>COD</a:t>
            </a:r>
            <a:r>
              <a:rPr lang="ja-JP" altLang="en-US" sz="800" dirty="0" smtClean="0">
                <a:solidFill>
                  <a:schemeClr val="tx1"/>
                </a:solidFill>
                <a:latin typeface="BIZ UDPゴシック" panose="020B0400000000000000" pitchFamily="50" charset="-128"/>
                <a:ea typeface="BIZ UDPゴシック" panose="020B0400000000000000" pitchFamily="50" charset="-128"/>
              </a:rPr>
              <a:t>（化学酸素要求量）：</a:t>
            </a:r>
            <a:endParaRPr lang="en-US" altLang="ja-JP" sz="800" dirty="0" smtClean="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800" dirty="0" smtClean="0">
                <a:solidFill>
                  <a:schemeClr val="tx1"/>
                </a:solidFill>
                <a:latin typeface="BIZ UDPゴシック" panose="020B0400000000000000" pitchFamily="50" charset="-128"/>
                <a:ea typeface="BIZ UDPゴシック" panose="020B0400000000000000" pitchFamily="50" charset="-128"/>
              </a:rPr>
              <a:t>有機物量を表す汚濁指標（主に海や湖で使用）</a:t>
            </a:r>
            <a:endParaRPr lang="en-US" altLang="ja-JP" sz="800" dirty="0" smtClean="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en-US" altLang="ja-JP" sz="800" dirty="0" smtClean="0">
                <a:solidFill>
                  <a:schemeClr val="tx1"/>
                </a:solidFill>
                <a:latin typeface="BIZ UDPゴシック" panose="020B0400000000000000" pitchFamily="50" charset="-128"/>
                <a:ea typeface="BIZ UDPゴシック" panose="020B0400000000000000" pitchFamily="50" charset="-128"/>
              </a:rPr>
              <a:t>T-N</a:t>
            </a:r>
            <a:r>
              <a:rPr lang="ja-JP" altLang="en-US" sz="800" dirty="0" smtClean="0">
                <a:solidFill>
                  <a:schemeClr val="tx1"/>
                </a:solidFill>
                <a:latin typeface="BIZ UDPゴシック" panose="020B0400000000000000" pitchFamily="50" charset="-128"/>
                <a:ea typeface="BIZ UDPゴシック" panose="020B0400000000000000" pitchFamily="50" charset="-128"/>
              </a:rPr>
              <a:t>（全窒素）：</a:t>
            </a:r>
            <a:endParaRPr lang="en-US" altLang="ja-JP" sz="800" dirty="0" smtClean="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800" dirty="0" smtClean="0">
                <a:solidFill>
                  <a:schemeClr val="tx1"/>
                </a:solidFill>
                <a:latin typeface="BIZ UDPゴシック" panose="020B0400000000000000" pitchFamily="50" charset="-128"/>
                <a:ea typeface="BIZ UDPゴシック" panose="020B0400000000000000" pitchFamily="50" charset="-128"/>
              </a:rPr>
              <a:t>すべての形態の窒素量を表す指標</a:t>
            </a:r>
            <a:endParaRPr lang="en-US" altLang="ja-JP" sz="800" dirty="0" smtClean="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en-US" altLang="ja-JP" sz="800" dirty="0" smtClean="0">
                <a:solidFill>
                  <a:schemeClr val="tx1"/>
                </a:solidFill>
                <a:latin typeface="BIZ UDPゴシック" panose="020B0400000000000000" pitchFamily="50" charset="-128"/>
                <a:ea typeface="BIZ UDPゴシック" panose="020B0400000000000000" pitchFamily="50" charset="-128"/>
              </a:rPr>
              <a:t>T-P</a:t>
            </a:r>
            <a:r>
              <a:rPr lang="ja-JP" altLang="en-US" sz="800" dirty="0" smtClean="0">
                <a:solidFill>
                  <a:schemeClr val="tx1"/>
                </a:solidFill>
                <a:latin typeface="BIZ UDPゴシック" panose="020B0400000000000000" pitchFamily="50" charset="-128"/>
                <a:ea typeface="BIZ UDPゴシック" panose="020B0400000000000000" pitchFamily="50" charset="-128"/>
              </a:rPr>
              <a:t>（全</a:t>
            </a:r>
            <a:r>
              <a:rPr lang="ja-JP" altLang="en-US" sz="800" dirty="0" err="1" smtClean="0">
                <a:solidFill>
                  <a:schemeClr val="tx1"/>
                </a:solidFill>
                <a:latin typeface="BIZ UDPゴシック" panose="020B0400000000000000" pitchFamily="50" charset="-128"/>
                <a:ea typeface="BIZ UDPゴシック" panose="020B0400000000000000" pitchFamily="50" charset="-128"/>
              </a:rPr>
              <a:t>りん</a:t>
            </a:r>
            <a:r>
              <a:rPr lang="ja-JP" altLang="en-US" sz="800" dirty="0" smtClean="0">
                <a:solidFill>
                  <a:schemeClr val="tx1"/>
                </a:solidFill>
                <a:latin typeface="BIZ UDPゴシック" panose="020B0400000000000000" pitchFamily="50" charset="-128"/>
                <a:ea typeface="BIZ UDPゴシック" panose="020B0400000000000000" pitchFamily="50" charset="-128"/>
              </a:rPr>
              <a:t>）：</a:t>
            </a:r>
            <a:endParaRPr lang="en-US" altLang="ja-JP" sz="800" dirty="0" smtClean="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800" dirty="0" smtClean="0">
                <a:solidFill>
                  <a:schemeClr val="tx1"/>
                </a:solidFill>
                <a:latin typeface="BIZ UDPゴシック" panose="020B0400000000000000" pitchFamily="50" charset="-128"/>
                <a:ea typeface="BIZ UDPゴシック" panose="020B0400000000000000" pitchFamily="50" charset="-128"/>
              </a:rPr>
              <a:t>すべての形態の</a:t>
            </a:r>
            <a:r>
              <a:rPr lang="ja-JP" altLang="en-US" sz="800" dirty="0" err="1" smtClean="0">
                <a:solidFill>
                  <a:schemeClr val="tx1"/>
                </a:solidFill>
                <a:latin typeface="BIZ UDPゴシック" panose="020B0400000000000000" pitchFamily="50" charset="-128"/>
                <a:ea typeface="BIZ UDPゴシック" panose="020B0400000000000000" pitchFamily="50" charset="-128"/>
              </a:rPr>
              <a:t>りん</a:t>
            </a:r>
            <a:r>
              <a:rPr lang="ja-JP" altLang="en-US" sz="800" dirty="0" smtClean="0">
                <a:solidFill>
                  <a:schemeClr val="tx1"/>
                </a:solidFill>
                <a:latin typeface="BIZ UDPゴシック" panose="020B0400000000000000" pitchFamily="50" charset="-128"/>
                <a:ea typeface="BIZ UDPゴシック" panose="020B0400000000000000" pitchFamily="50" charset="-128"/>
              </a:rPr>
              <a:t>量を表す指標</a:t>
            </a:r>
            <a:endParaRPr lang="ja-JP" altLang="en-US" sz="800" dirty="0">
              <a:solidFill>
                <a:schemeClr val="tx1"/>
              </a:solidFill>
              <a:latin typeface="BIZ UDPゴシック" panose="020B0400000000000000" pitchFamily="50" charset="-128"/>
              <a:ea typeface="BIZ UDPゴシック" panose="020B0400000000000000" pitchFamily="50" charset="-128"/>
            </a:endParaRPr>
          </a:p>
        </p:txBody>
      </p:sp>
      <p:pic>
        <p:nvPicPr>
          <p:cNvPr id="34" name="図 33"/>
          <p:cNvPicPr>
            <a:picLocks noChangeAspect="1"/>
          </p:cNvPicPr>
          <p:nvPr/>
        </p:nvPicPr>
        <p:blipFill>
          <a:blip r:embed="rId4"/>
          <a:stretch>
            <a:fillRect/>
          </a:stretch>
        </p:blipFill>
        <p:spPr>
          <a:xfrm>
            <a:off x="4284093" y="4321453"/>
            <a:ext cx="4993257" cy="2186685"/>
          </a:xfrm>
          <a:prstGeom prst="rect">
            <a:avLst/>
          </a:prstGeom>
        </p:spPr>
      </p:pic>
      <p:sp>
        <p:nvSpPr>
          <p:cNvPr id="29" name="正方形/長方形 28"/>
          <p:cNvSpPr/>
          <p:nvPr/>
        </p:nvSpPr>
        <p:spPr>
          <a:xfrm>
            <a:off x="94395" y="333040"/>
            <a:ext cx="9703558" cy="115457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72000" tIns="36000" rIns="72000" bIns="36000" rtlCol="0" anchor="ctr"/>
          <a:lstStyle/>
          <a:p>
            <a:pPr>
              <a:lnSpc>
                <a:spcPct val="150000"/>
              </a:lnSpc>
            </a:pPr>
            <a:r>
              <a:rPr lang="ja-JP" altLang="en-US" sz="1400" dirty="0">
                <a:solidFill>
                  <a:schemeClr val="tx1"/>
                </a:solidFill>
                <a:latin typeface="BIZ UDPゴシック" panose="020B0400000000000000" pitchFamily="50" charset="-128"/>
                <a:ea typeface="BIZ UDPゴシック" panose="020B0400000000000000" pitchFamily="50" charset="-128"/>
              </a:rPr>
              <a:t>　下水道は家庭や工場から排出される汚水を下水管</a:t>
            </a:r>
            <a:r>
              <a:rPr lang="ja-JP" altLang="en-US" sz="1400" dirty="0" err="1">
                <a:solidFill>
                  <a:schemeClr val="tx1"/>
                </a:solidFill>
                <a:latin typeface="BIZ UDPゴシック" panose="020B0400000000000000" pitchFamily="50" charset="-128"/>
                <a:ea typeface="BIZ UDPゴシック" panose="020B0400000000000000" pitchFamily="50" charset="-128"/>
              </a:rPr>
              <a:t>きょを</a:t>
            </a:r>
            <a:r>
              <a:rPr lang="ja-JP" altLang="en-US" sz="1400" dirty="0">
                <a:solidFill>
                  <a:schemeClr val="tx1"/>
                </a:solidFill>
                <a:latin typeface="BIZ UDPゴシック" panose="020B0400000000000000" pitchFamily="50" charset="-128"/>
                <a:ea typeface="BIZ UDPゴシック" panose="020B0400000000000000" pitchFamily="50" charset="-128"/>
              </a:rPr>
              <a:t>通じて収集することで清潔で快適な生活</a:t>
            </a:r>
            <a:r>
              <a:rPr lang="ja-JP" altLang="en-US" sz="1400" dirty="0" smtClean="0">
                <a:solidFill>
                  <a:schemeClr val="tx1"/>
                </a:solidFill>
                <a:latin typeface="BIZ UDPゴシック" panose="020B0400000000000000" pitchFamily="50" charset="-128"/>
                <a:ea typeface="BIZ UDPゴシック" panose="020B0400000000000000" pitchFamily="50" charset="-128"/>
              </a:rPr>
              <a:t>を支える</a:t>
            </a:r>
            <a:r>
              <a:rPr lang="ja-JP" altLang="en-US" sz="1400" dirty="0">
                <a:solidFill>
                  <a:schemeClr val="tx1"/>
                </a:solidFill>
                <a:latin typeface="BIZ UDPゴシック" panose="020B0400000000000000" pitchFamily="50" charset="-128"/>
                <a:ea typeface="BIZ UDPゴシック" panose="020B0400000000000000" pitchFamily="50" charset="-128"/>
              </a:rPr>
              <a:t>とともに、下水処理場で汚水を処理することで河川や海の環境改善を行っています</a:t>
            </a:r>
            <a:r>
              <a:rPr lang="ja-JP" altLang="en-US" sz="1400" dirty="0" smtClean="0">
                <a:solidFill>
                  <a:schemeClr val="tx1"/>
                </a:solidFill>
                <a:latin typeface="BIZ UDPゴシック" panose="020B0400000000000000" pitchFamily="50" charset="-128"/>
                <a:ea typeface="BIZ UDPゴシック" panose="020B0400000000000000" pitchFamily="50" charset="-128"/>
              </a:rPr>
              <a:t>。また</a:t>
            </a:r>
            <a:r>
              <a:rPr lang="ja-JP" altLang="en-US" sz="1400" dirty="0">
                <a:solidFill>
                  <a:schemeClr val="tx1"/>
                </a:solidFill>
                <a:latin typeface="BIZ UDPゴシック" panose="020B0400000000000000" pitchFamily="50" charset="-128"/>
                <a:ea typeface="BIZ UDPゴシック" panose="020B0400000000000000" pitchFamily="50" charset="-128"/>
              </a:rPr>
              <a:t>、市街地に降った雨を下水管きょにより速やかに排除することで街を浸水から守っています。</a:t>
            </a:r>
          </a:p>
        </p:txBody>
      </p:sp>
    </p:spTree>
    <p:extLst>
      <p:ext uri="{BB962C8B-B14F-4D97-AF65-F5344CB8AC3E}">
        <p14:creationId xmlns:p14="http://schemas.microsoft.com/office/powerpoint/2010/main" val="3019870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673" y="-298"/>
            <a:ext cx="9906000" cy="432000"/>
          </a:xfrm>
          <a:prstGeom prst="rect">
            <a:avLst/>
          </a:prstGeom>
          <a:solidFill>
            <a:srgbClr val="FFC000">
              <a:alpha val="60000"/>
            </a:srgb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丸ｺﾞｼｯｸM-PRO" panose="020F0600000000000000" pitchFamily="50" charset="-128"/>
                <a:ea typeface="HG丸ｺﾞｼｯｸM-PRO" panose="020F0600000000000000" pitchFamily="50" charset="-128"/>
              </a:rPr>
              <a:t>　</a:t>
            </a:r>
            <a:r>
              <a:rPr lang="ja-JP" altLang="en-US" sz="2400" dirty="0">
                <a:latin typeface="HG丸ｺﾞｼｯｸM-PRO" panose="020F0600000000000000" pitchFamily="50" charset="-128"/>
                <a:ea typeface="HG丸ｺﾞｼｯｸM-PRO" panose="020F0600000000000000" pitchFamily="50" charset="-128"/>
              </a:rPr>
              <a:t>４</a:t>
            </a: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浸水対策の</a:t>
            </a:r>
            <a:r>
              <a:rPr lang="ja-JP" altLang="en-US" sz="2400" dirty="0" smtClean="0">
                <a:latin typeface="HG丸ｺﾞｼｯｸM-PRO" panose="020F0600000000000000" pitchFamily="50" charset="-128"/>
                <a:ea typeface="HG丸ｺﾞｼｯｸM-PRO" panose="020F0600000000000000" pitchFamily="50" charset="-128"/>
              </a:rPr>
              <a:t>推進</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a:xfrm>
            <a:off x="7196324" y="6451800"/>
            <a:ext cx="2228850" cy="365125"/>
          </a:xfrm>
        </p:spPr>
        <p:txBody>
          <a:bodyPr/>
          <a:lstStyle/>
          <a:p>
            <a:fld id="{1710D515-171E-4661-8845-CFDA0D82721D}" type="slidenum">
              <a:rPr kumimoji="1" lang="ja-JP" altLang="en-US" smtClean="0">
                <a:latin typeface="BIZ UDPゴシック" panose="020B0400000000000000" pitchFamily="50" charset="-128"/>
                <a:ea typeface="BIZ UDPゴシック" panose="020B0400000000000000" pitchFamily="50" charset="-128"/>
              </a:rPr>
              <a:t>7</a:t>
            </a:fld>
            <a:endParaRPr kumimoji="1" lang="ja-JP" altLang="en-US">
              <a:latin typeface="BIZ UDPゴシック" panose="020B0400000000000000" pitchFamily="50" charset="-128"/>
              <a:ea typeface="BIZ UDPゴシック" panose="020B0400000000000000" pitchFamily="50" charset="-128"/>
            </a:endParaRPr>
          </a:p>
        </p:txBody>
      </p:sp>
      <p:sp>
        <p:nvSpPr>
          <p:cNvPr id="24" name="正方形/長方形 23"/>
          <p:cNvSpPr/>
          <p:nvPr/>
        </p:nvSpPr>
        <p:spPr>
          <a:xfrm>
            <a:off x="41880" y="851985"/>
            <a:ext cx="2819401" cy="3010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72000" tIns="36000" rIns="72000" bIns="36000" rtlCol="0" anchor="ctr"/>
          <a:lstStyle/>
          <a:p>
            <a:pPr algn="ctr">
              <a:lnSpc>
                <a:spcPct val="150000"/>
              </a:lnSpc>
            </a:pPr>
            <a:r>
              <a:rPr lang="ja-JP" altLang="en-US" sz="1600" u="sng" dirty="0" smtClean="0">
                <a:solidFill>
                  <a:schemeClr val="tx1"/>
                </a:solidFill>
                <a:latin typeface="BIZ UDPゴシック" panose="020B0400000000000000" pitchFamily="50" charset="-128"/>
                <a:ea typeface="BIZ UDPゴシック" panose="020B0400000000000000" pitchFamily="50" charset="-128"/>
              </a:rPr>
              <a:t>寝屋川流域の浸水対策</a:t>
            </a:r>
            <a:endParaRPr lang="ja-JP" altLang="en-US" sz="1600" u="sng" dirty="0">
              <a:solidFill>
                <a:schemeClr val="tx1"/>
              </a:solidFill>
              <a:latin typeface="BIZ UDPゴシック" panose="020B0400000000000000" pitchFamily="50" charset="-128"/>
              <a:ea typeface="BIZ UDPゴシック" panose="020B0400000000000000" pitchFamily="50" charset="-128"/>
            </a:endParaRPr>
          </a:p>
        </p:txBody>
      </p:sp>
      <p:sp>
        <p:nvSpPr>
          <p:cNvPr id="32" name="正方形/長方形 31"/>
          <p:cNvSpPr/>
          <p:nvPr/>
        </p:nvSpPr>
        <p:spPr>
          <a:xfrm>
            <a:off x="1521229" y="3520087"/>
            <a:ext cx="2785489" cy="28817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72000" tIns="36000" rIns="72000" bIns="36000" rtlCol="0" anchor="ctr"/>
          <a:lstStyle/>
          <a:p>
            <a:pPr algn="ctr">
              <a:lnSpc>
                <a:spcPct val="150000"/>
              </a:lnSpc>
            </a:pPr>
            <a:r>
              <a:rPr lang="ja-JP" altLang="en-US" sz="1200" dirty="0" smtClean="0">
                <a:solidFill>
                  <a:schemeClr val="tx1"/>
                </a:solidFill>
                <a:latin typeface="BIZ UDPゴシック" panose="020B0400000000000000" pitchFamily="50" charset="-128"/>
                <a:ea typeface="BIZ UDPゴシック" panose="020B0400000000000000" pitchFamily="50" charset="-128"/>
              </a:rPr>
              <a:t>　下水道増補幹線と地下河川の整備</a:t>
            </a:r>
            <a:endParaRPr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44" name="正方形/長方形 43"/>
          <p:cNvSpPr/>
          <p:nvPr/>
        </p:nvSpPr>
        <p:spPr>
          <a:xfrm>
            <a:off x="-2673" y="489009"/>
            <a:ext cx="1581697" cy="329184"/>
          </a:xfrm>
          <a:prstGeom prst="rect">
            <a:avLst/>
          </a:prstGeom>
        </p:spPr>
        <p:style>
          <a:lnRef idx="1">
            <a:schemeClr val="accent1"/>
          </a:lnRef>
          <a:fillRef idx="2">
            <a:schemeClr val="accent1"/>
          </a:fillRef>
          <a:effectRef idx="1">
            <a:schemeClr val="accent1"/>
          </a:effectRef>
          <a:fontRef idx="minor">
            <a:schemeClr val="dk1"/>
          </a:fontRef>
        </p:style>
        <p:txBody>
          <a:bodyPr wrap="none" lIns="72000" tIns="36000" rIns="72000" bIns="36000" rtlCol="0" anchor="ctr">
            <a:spAutoFit/>
          </a:bodyPr>
          <a:lstStyle/>
          <a:p>
            <a:pPr algn="ctr">
              <a:lnSpc>
                <a:spcPts val="2000"/>
              </a:lnSpc>
            </a:pPr>
            <a:r>
              <a:rPr lang="ja-JP" altLang="en-US" sz="1600" dirty="0" smtClean="0">
                <a:latin typeface="BIZ UDPゴシック" panose="020B0400000000000000" pitchFamily="50" charset="-128"/>
                <a:ea typeface="BIZ UDPゴシック" panose="020B0400000000000000" pitchFamily="50" charset="-128"/>
              </a:rPr>
              <a:t>浸水対策の推進</a:t>
            </a:r>
            <a:endParaRPr kumimoji="1" lang="ja-JP" altLang="en-US" sz="1600" dirty="0">
              <a:latin typeface="BIZ UDPゴシック" panose="020B0400000000000000" pitchFamily="50" charset="-128"/>
              <a:ea typeface="BIZ UDPゴシック" panose="020B0400000000000000" pitchFamily="50" charset="-128"/>
            </a:endParaRPr>
          </a:p>
        </p:txBody>
      </p:sp>
      <p:pic>
        <p:nvPicPr>
          <p:cNvPr id="47" name="図 46"/>
          <p:cNvPicPr>
            <a:picLocks noChangeAspect="1"/>
          </p:cNvPicPr>
          <p:nvPr/>
        </p:nvPicPr>
        <p:blipFill rotWithShape="1">
          <a:blip r:embed="rId3"/>
          <a:srcRect l="582" t="16927" r="26797" b="6796"/>
          <a:stretch/>
        </p:blipFill>
        <p:spPr>
          <a:xfrm>
            <a:off x="6122493" y="1311254"/>
            <a:ext cx="3412445" cy="2015164"/>
          </a:xfrm>
          <a:prstGeom prst="rect">
            <a:avLst/>
          </a:prstGeom>
        </p:spPr>
      </p:pic>
      <p:sp>
        <p:nvSpPr>
          <p:cNvPr id="48" name="正方形/長方形 47"/>
          <p:cNvSpPr/>
          <p:nvPr/>
        </p:nvSpPr>
        <p:spPr>
          <a:xfrm>
            <a:off x="5975463" y="927628"/>
            <a:ext cx="3039306" cy="3174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72000" tIns="36000" rIns="72000" bIns="36000" rtlCol="0" anchor="ctr"/>
          <a:lstStyle/>
          <a:p>
            <a:pPr algn="ctr">
              <a:lnSpc>
                <a:spcPct val="150000"/>
              </a:lnSpc>
            </a:pPr>
            <a:r>
              <a:rPr lang="ja-JP" altLang="en-US" sz="1600" u="sng" dirty="0" smtClean="0">
                <a:solidFill>
                  <a:schemeClr val="tx1"/>
                </a:solidFill>
                <a:latin typeface="BIZ UDPゴシック" panose="020B0400000000000000" pitchFamily="50" charset="-128"/>
                <a:ea typeface="BIZ UDPゴシック" panose="020B0400000000000000" pitchFamily="50" charset="-128"/>
              </a:rPr>
              <a:t>避難行動の支援（ソフト対策）</a:t>
            </a:r>
            <a:endParaRPr lang="ja-JP" altLang="en-US" sz="1600" u="sng" dirty="0">
              <a:solidFill>
                <a:schemeClr val="tx1"/>
              </a:solidFill>
              <a:latin typeface="BIZ UDPゴシック" panose="020B0400000000000000" pitchFamily="50" charset="-128"/>
              <a:ea typeface="BIZ UDPゴシック" panose="020B0400000000000000" pitchFamily="50" charset="-128"/>
            </a:endParaRPr>
          </a:p>
        </p:txBody>
      </p:sp>
      <p:pic>
        <p:nvPicPr>
          <p:cNvPr id="3" name="図 2"/>
          <p:cNvPicPr>
            <a:picLocks noChangeAspect="1"/>
          </p:cNvPicPr>
          <p:nvPr/>
        </p:nvPicPr>
        <p:blipFill rotWithShape="1">
          <a:blip r:embed="rId4"/>
          <a:srcRect t="7408" r="41180" b="24691"/>
          <a:stretch/>
        </p:blipFill>
        <p:spPr>
          <a:xfrm>
            <a:off x="6175171" y="3863714"/>
            <a:ext cx="3343201" cy="2170910"/>
          </a:xfrm>
          <a:prstGeom prst="rect">
            <a:avLst/>
          </a:prstGeom>
        </p:spPr>
      </p:pic>
      <p:sp>
        <p:nvSpPr>
          <p:cNvPr id="23" name="角丸四角形 22"/>
          <p:cNvSpPr/>
          <p:nvPr/>
        </p:nvSpPr>
        <p:spPr>
          <a:xfrm>
            <a:off x="144370" y="884860"/>
            <a:ext cx="5578490" cy="2947616"/>
          </a:xfrm>
          <a:prstGeom prst="roundRect">
            <a:avLst>
              <a:gd name="adj" fmla="val 1101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p:cNvPicPr>
            <a:picLocks noChangeAspect="1"/>
          </p:cNvPicPr>
          <p:nvPr/>
        </p:nvPicPr>
        <p:blipFill>
          <a:blip r:embed="rId5"/>
          <a:stretch>
            <a:fillRect/>
          </a:stretch>
        </p:blipFill>
        <p:spPr>
          <a:xfrm>
            <a:off x="285587" y="1191925"/>
            <a:ext cx="5525491" cy="2414775"/>
          </a:xfrm>
          <a:prstGeom prst="rect">
            <a:avLst/>
          </a:prstGeom>
        </p:spPr>
      </p:pic>
      <p:sp>
        <p:nvSpPr>
          <p:cNvPr id="50" name="角丸四角形 49"/>
          <p:cNvSpPr/>
          <p:nvPr/>
        </p:nvSpPr>
        <p:spPr>
          <a:xfrm>
            <a:off x="5909174" y="896515"/>
            <a:ext cx="3816426" cy="5867514"/>
          </a:xfrm>
          <a:prstGeom prst="roundRect">
            <a:avLst>
              <a:gd name="adj" fmla="val 1101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6218226" y="3286741"/>
            <a:ext cx="2785489" cy="28817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72000" tIns="36000" rIns="72000" bIns="36000" rtlCol="0" anchor="ctr"/>
          <a:lstStyle/>
          <a:p>
            <a:pPr algn="ctr">
              <a:lnSpc>
                <a:spcPct val="150000"/>
              </a:lnSpc>
            </a:pPr>
            <a:r>
              <a:rPr lang="ja-JP" altLang="en-US" sz="1200" dirty="0" smtClean="0">
                <a:solidFill>
                  <a:schemeClr val="tx1"/>
                </a:solidFill>
                <a:latin typeface="BIZ UDPゴシック" panose="020B0400000000000000" pitchFamily="50" charset="-128"/>
                <a:ea typeface="BIZ UDPゴシック" panose="020B0400000000000000" pitchFamily="50" charset="-128"/>
              </a:rPr>
              <a:t>　雨水ポンプ運転情報の提供</a:t>
            </a:r>
            <a:endParaRPr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53" name="正方形/長方形 52"/>
          <p:cNvSpPr/>
          <p:nvPr/>
        </p:nvSpPr>
        <p:spPr>
          <a:xfrm>
            <a:off x="6319480" y="6067841"/>
            <a:ext cx="2785489" cy="28817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72000" tIns="36000" rIns="72000" bIns="36000" rtlCol="0" anchor="ctr"/>
          <a:lstStyle/>
          <a:p>
            <a:pPr algn="ctr">
              <a:lnSpc>
                <a:spcPct val="150000"/>
              </a:lnSpc>
            </a:pPr>
            <a:r>
              <a:rPr lang="ja-JP" altLang="en-US" sz="1200" dirty="0" smtClean="0">
                <a:solidFill>
                  <a:schemeClr val="tx1"/>
                </a:solidFill>
                <a:latin typeface="BIZ UDPゴシック" panose="020B0400000000000000" pitchFamily="50" charset="-128"/>
                <a:ea typeface="BIZ UDPゴシック" panose="020B0400000000000000" pitchFamily="50" charset="-128"/>
              </a:rPr>
              <a:t>　降雨情報の提供</a:t>
            </a:r>
            <a:endParaRPr lang="ja-JP" altLang="en-US" sz="1200" dirty="0">
              <a:solidFill>
                <a:schemeClr val="tx1"/>
              </a:solidFill>
              <a:latin typeface="BIZ UDPゴシック" panose="020B0400000000000000" pitchFamily="50" charset="-128"/>
              <a:ea typeface="BIZ UDPゴシック" panose="020B0400000000000000" pitchFamily="50" charset="-128"/>
            </a:endParaRPr>
          </a:p>
        </p:txBody>
      </p:sp>
      <p:pic>
        <p:nvPicPr>
          <p:cNvPr id="55" name="図 54"/>
          <p:cNvPicPr>
            <a:picLocks noChangeAspect="1"/>
          </p:cNvPicPr>
          <p:nvPr/>
        </p:nvPicPr>
        <p:blipFill rotWithShape="1">
          <a:blip r:embed="rId6"/>
          <a:srcRect l="10030" t="26915" r="27243" b="14454"/>
          <a:stretch/>
        </p:blipFill>
        <p:spPr>
          <a:xfrm>
            <a:off x="6120130" y="2399312"/>
            <a:ext cx="1694578" cy="890524"/>
          </a:xfrm>
          <a:prstGeom prst="rect">
            <a:avLst/>
          </a:prstGeom>
          <a:ln>
            <a:solidFill>
              <a:schemeClr val="accent1">
                <a:shade val="50000"/>
              </a:schemeClr>
            </a:solidFill>
          </a:ln>
        </p:spPr>
      </p:pic>
      <p:sp>
        <p:nvSpPr>
          <p:cNvPr id="57" name="下矢印 56"/>
          <p:cNvSpPr/>
          <p:nvPr/>
        </p:nvSpPr>
        <p:spPr>
          <a:xfrm rot="3079544">
            <a:off x="7780598" y="2485780"/>
            <a:ext cx="215829" cy="2788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8" name="グループ化 57"/>
          <p:cNvGrpSpPr/>
          <p:nvPr/>
        </p:nvGrpSpPr>
        <p:grpSpPr>
          <a:xfrm>
            <a:off x="207372" y="3904044"/>
            <a:ext cx="5515488" cy="2821295"/>
            <a:chOff x="208870" y="3913766"/>
            <a:chExt cx="5515488" cy="2821295"/>
          </a:xfrm>
        </p:grpSpPr>
        <p:sp>
          <p:nvSpPr>
            <p:cNvPr id="59" name="正方形/長方形 58"/>
            <p:cNvSpPr/>
            <p:nvPr/>
          </p:nvSpPr>
          <p:spPr>
            <a:xfrm>
              <a:off x="208870" y="3956139"/>
              <a:ext cx="2332577" cy="3174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72000" tIns="36000" rIns="72000" bIns="36000" rtlCol="0" anchor="ctr"/>
            <a:lstStyle/>
            <a:p>
              <a:pPr algn="ctr">
                <a:lnSpc>
                  <a:spcPct val="150000"/>
                </a:lnSpc>
              </a:pPr>
              <a:r>
                <a:rPr lang="ja-JP" altLang="en-US" sz="1600" u="sng" dirty="0" smtClean="0">
                  <a:solidFill>
                    <a:schemeClr val="tx1"/>
                  </a:solidFill>
                  <a:latin typeface="BIZ UDPゴシック" panose="020B0400000000000000" pitchFamily="50" charset="-128"/>
                  <a:ea typeface="BIZ UDPゴシック" panose="020B0400000000000000" pitchFamily="50" charset="-128"/>
                </a:rPr>
                <a:t>大阪市の浸水対策</a:t>
              </a:r>
              <a:endParaRPr lang="ja-JP" altLang="en-US" sz="1600" u="sng" dirty="0">
                <a:solidFill>
                  <a:schemeClr val="tx1"/>
                </a:solidFill>
                <a:latin typeface="BIZ UDPゴシック" panose="020B0400000000000000" pitchFamily="50" charset="-128"/>
                <a:ea typeface="BIZ UDPゴシック" panose="020B0400000000000000" pitchFamily="50" charset="-128"/>
              </a:endParaRPr>
            </a:p>
          </p:txBody>
        </p:sp>
        <p:pic>
          <p:nvPicPr>
            <p:cNvPr id="60" name="図 5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07980" y="5271992"/>
              <a:ext cx="1446560" cy="1084920"/>
            </a:xfrm>
            <a:prstGeom prst="rect">
              <a:avLst/>
            </a:prstGeom>
            <a:ln>
              <a:noFill/>
            </a:ln>
          </p:spPr>
        </p:pic>
        <p:sp>
          <p:nvSpPr>
            <p:cNvPr id="61" name="正方形/長方形 60"/>
            <p:cNvSpPr/>
            <p:nvPr/>
          </p:nvSpPr>
          <p:spPr>
            <a:xfrm>
              <a:off x="3544528" y="4162384"/>
              <a:ext cx="1977639" cy="2804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lIns="72000" tIns="36000" rIns="72000" bIns="36000" rtlCol="0" anchor="ctr">
              <a:spAutoFit/>
            </a:bodyPr>
            <a:lstStyle/>
            <a:p>
              <a:pPr>
                <a:lnSpc>
                  <a:spcPct val="150000"/>
                </a:lnSpc>
              </a:pPr>
              <a:r>
                <a:rPr lang="en-US" altLang="ja-JP" sz="900" dirty="0" smtClean="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概要</a:t>
              </a:r>
              <a:r>
                <a:rPr lang="en-US" altLang="ja-JP" sz="900" dirty="0" smtClean="0">
                  <a:solidFill>
                    <a:schemeClr val="tx1"/>
                  </a:solidFill>
                  <a:latin typeface="BIZ UDPゴシック" panose="020B0400000000000000" pitchFamily="50" charset="-128"/>
                  <a:ea typeface="BIZ UDPゴシック" panose="020B0400000000000000" pitchFamily="50" charset="-128"/>
                </a:rPr>
                <a:t>】Φ7.5</a:t>
              </a:r>
              <a:r>
                <a:rPr lang="ja-JP" altLang="en-US" sz="900" dirty="0" smtClean="0">
                  <a:solidFill>
                    <a:schemeClr val="tx1"/>
                  </a:solidFill>
                  <a:latin typeface="BIZ UDPゴシック" panose="020B0400000000000000" pitchFamily="50" charset="-128"/>
                  <a:ea typeface="BIZ UDPゴシック" panose="020B0400000000000000" pitchFamily="50" charset="-128"/>
                </a:rPr>
                <a:t>～</a:t>
              </a:r>
              <a:r>
                <a:rPr lang="en-US" altLang="ja-JP" sz="900" dirty="0" smtClean="0">
                  <a:solidFill>
                    <a:schemeClr val="tx1"/>
                  </a:solidFill>
                  <a:latin typeface="BIZ UDPゴシック" panose="020B0400000000000000" pitchFamily="50" charset="-128"/>
                  <a:ea typeface="BIZ UDPゴシック" panose="020B0400000000000000" pitchFamily="50" charset="-128"/>
                </a:rPr>
                <a:t>2.0</a:t>
              </a:r>
              <a:r>
                <a:rPr lang="ja-JP" altLang="en-US" sz="900" dirty="0" smtClean="0">
                  <a:solidFill>
                    <a:schemeClr val="tx1"/>
                  </a:solidFill>
                  <a:latin typeface="BIZ UDPゴシック" panose="020B0400000000000000" pitchFamily="50" charset="-128"/>
                  <a:ea typeface="BIZ UDPゴシック" panose="020B0400000000000000" pitchFamily="50" charset="-128"/>
                </a:rPr>
                <a:t>ｍ　</a:t>
              </a:r>
              <a:r>
                <a:rPr lang="en-US" altLang="ja-JP" sz="900" dirty="0" smtClean="0">
                  <a:solidFill>
                    <a:schemeClr val="tx1"/>
                  </a:solidFill>
                  <a:latin typeface="BIZ UDPゴシック" panose="020B0400000000000000" pitchFamily="50" charset="-128"/>
                  <a:ea typeface="BIZ UDPゴシック" panose="020B0400000000000000" pitchFamily="50" charset="-128"/>
                </a:rPr>
                <a:t>L=22.5</a:t>
              </a:r>
              <a:r>
                <a:rPr lang="ja-JP" altLang="en-US" sz="900" dirty="0" smtClean="0">
                  <a:solidFill>
                    <a:schemeClr val="tx1"/>
                  </a:solidFill>
                  <a:latin typeface="BIZ UDPゴシック" panose="020B0400000000000000" pitchFamily="50" charset="-128"/>
                  <a:ea typeface="BIZ UDPゴシック" panose="020B0400000000000000" pitchFamily="50" charset="-128"/>
                </a:rPr>
                <a:t>ｋｍ</a:t>
              </a:r>
              <a:endParaRPr lang="en-US" altLang="ja-JP" sz="900" dirty="0">
                <a:solidFill>
                  <a:schemeClr val="tx1"/>
                </a:solidFill>
                <a:latin typeface="BIZ UDPゴシック" panose="020B0400000000000000" pitchFamily="50" charset="-128"/>
                <a:ea typeface="BIZ UDPゴシック" panose="020B0400000000000000" pitchFamily="50" charset="-128"/>
              </a:endParaRPr>
            </a:p>
          </p:txBody>
        </p:sp>
        <p:pic>
          <p:nvPicPr>
            <p:cNvPr id="62" name="図 61"/>
            <p:cNvPicPr>
              <a:picLocks noChangeAspect="1"/>
            </p:cNvPicPr>
            <p:nvPr/>
          </p:nvPicPr>
          <p:blipFill>
            <a:blip r:embed="rId8"/>
            <a:stretch>
              <a:fillRect/>
            </a:stretch>
          </p:blipFill>
          <p:spPr>
            <a:xfrm>
              <a:off x="279161" y="4323237"/>
              <a:ext cx="2469460" cy="2380329"/>
            </a:xfrm>
            <a:prstGeom prst="rect">
              <a:avLst/>
            </a:prstGeom>
          </p:spPr>
        </p:pic>
        <p:pic>
          <p:nvPicPr>
            <p:cNvPr id="63" name="図 62"/>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bwMode="auto">
            <a:xfrm>
              <a:off x="2730011" y="4494428"/>
              <a:ext cx="2994347" cy="767593"/>
            </a:xfrm>
            <a:prstGeom prst="rect">
              <a:avLst/>
            </a:prstGeom>
            <a:ln>
              <a:noFill/>
            </a:ln>
            <a:extLst>
              <a:ext uri="{53640926-AAD7-44D8-BBD7-CCE9431645EC}">
                <a14:shadowObscured xmlns:a14="http://schemas.microsoft.com/office/drawing/2010/main"/>
              </a:ext>
            </a:extLst>
          </p:spPr>
        </p:pic>
        <p:sp>
          <p:nvSpPr>
            <p:cNvPr id="64" name="角丸四角形 63"/>
            <p:cNvSpPr/>
            <p:nvPr/>
          </p:nvSpPr>
          <p:spPr>
            <a:xfrm>
              <a:off x="4076700" y="4548858"/>
              <a:ext cx="1580119" cy="490321"/>
            </a:xfrm>
            <a:prstGeom prst="roundRect">
              <a:avLst/>
            </a:prstGeom>
            <a:noFill/>
            <a:ln w="28575">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65" name="角丸四角形 64"/>
            <p:cNvSpPr/>
            <p:nvPr/>
          </p:nvSpPr>
          <p:spPr>
            <a:xfrm>
              <a:off x="208870" y="3913766"/>
              <a:ext cx="5513990" cy="2804994"/>
            </a:xfrm>
            <a:prstGeom prst="roundRect">
              <a:avLst>
                <a:gd name="adj" fmla="val 1101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p:nvPr/>
          </p:nvSpPr>
          <p:spPr>
            <a:xfrm>
              <a:off x="2725502" y="4198242"/>
              <a:ext cx="842145" cy="22659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淀の大放水</a:t>
              </a:r>
              <a:r>
                <a:rPr lang="ja-JP" altLang="en-US" sz="1000" dirty="0" smtClean="0">
                  <a:solidFill>
                    <a:schemeClr val="tx1"/>
                  </a:solidFill>
                  <a:latin typeface="BIZ UDPゴシック" panose="020B0400000000000000" pitchFamily="50" charset="-128"/>
                  <a:ea typeface="BIZ UDPゴシック" panose="020B0400000000000000" pitchFamily="50" charset="-128"/>
                </a:rPr>
                <a:t>路</a:t>
              </a:r>
              <a:endParaRPr kumimoji="1" lang="ja-JP" altLang="en-US" sz="1000" dirty="0"/>
            </a:p>
          </p:txBody>
        </p:sp>
        <p:sp>
          <p:nvSpPr>
            <p:cNvPr id="67" name="正方形/長方形 66"/>
            <p:cNvSpPr/>
            <p:nvPr/>
          </p:nvSpPr>
          <p:spPr>
            <a:xfrm>
              <a:off x="3979848" y="6354581"/>
              <a:ext cx="1658641" cy="38048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lIns="72000" tIns="36000" rIns="72000" bIns="36000" rtlCol="0" anchor="ctr">
              <a:spAutoFit/>
            </a:bodyPr>
            <a:lstStyle/>
            <a:p>
              <a:r>
                <a:rPr lang="ja-JP" altLang="en-US" sz="1000" dirty="0" smtClean="0">
                  <a:solidFill>
                    <a:schemeClr val="tx1"/>
                  </a:solidFill>
                  <a:latin typeface="BIZ UDPゴシック" panose="020B0400000000000000" pitchFamily="50" charset="-128"/>
                  <a:ea typeface="BIZ UDPゴシック" panose="020B0400000000000000" pitchFamily="50" charset="-128"/>
                </a:rPr>
                <a:t>大隅</a:t>
              </a:r>
              <a:r>
                <a:rPr lang="ja-JP" altLang="en-US" sz="1000" dirty="0">
                  <a:solidFill>
                    <a:schemeClr val="tx1"/>
                  </a:solidFill>
                  <a:latin typeface="BIZ UDPゴシック" panose="020B0400000000000000" pitchFamily="50" charset="-128"/>
                  <a:ea typeface="BIZ UDPゴシック" panose="020B0400000000000000" pitchFamily="50" charset="-128"/>
                </a:rPr>
                <a:t>十八条幹線</a:t>
              </a:r>
              <a:r>
                <a:rPr lang="en-US" altLang="ja-JP" sz="1000" dirty="0" smtClean="0">
                  <a:solidFill>
                    <a:schemeClr val="tx1"/>
                  </a:solidFill>
                  <a:latin typeface="BIZ UDPゴシック" panose="020B0400000000000000" pitchFamily="50" charset="-128"/>
                  <a:ea typeface="BIZ UDPゴシック" panose="020B0400000000000000" pitchFamily="50" charset="-128"/>
                </a:rPr>
                <a:t>【</a:t>
              </a:r>
              <a:r>
                <a:rPr lang="ja-JP" altLang="en-US" sz="1000" dirty="0" smtClean="0">
                  <a:solidFill>
                    <a:schemeClr val="tx1"/>
                  </a:solidFill>
                  <a:latin typeface="BIZ UDPゴシック" panose="020B0400000000000000" pitchFamily="50" charset="-128"/>
                  <a:ea typeface="BIZ UDPゴシック" panose="020B0400000000000000" pitchFamily="50" charset="-128"/>
                </a:rPr>
                <a:t>整備中</a:t>
              </a:r>
              <a:r>
                <a:rPr lang="en-US" altLang="ja-JP" sz="1000" dirty="0" smtClean="0">
                  <a:solidFill>
                    <a:schemeClr val="tx1"/>
                  </a:solidFill>
                  <a:latin typeface="BIZ UDPゴシック" panose="020B0400000000000000" pitchFamily="50" charset="-128"/>
                  <a:ea typeface="BIZ UDPゴシック" panose="020B0400000000000000" pitchFamily="50" charset="-128"/>
                </a:rPr>
                <a:t>】</a:t>
              </a:r>
            </a:p>
            <a:p>
              <a:r>
                <a:rPr lang="en-US" altLang="ja-JP" sz="1000" dirty="0">
                  <a:solidFill>
                    <a:schemeClr val="tx1"/>
                  </a:solidFill>
                  <a:latin typeface="BIZ UDPゴシック" panose="020B0400000000000000" pitchFamily="50" charset="-128"/>
                  <a:ea typeface="BIZ UDPゴシック" panose="020B0400000000000000" pitchFamily="50" charset="-128"/>
                </a:rPr>
                <a:t>Φ5.25</a:t>
              </a:r>
              <a:r>
                <a:rPr lang="ja-JP" altLang="en-US" sz="1000" dirty="0">
                  <a:solidFill>
                    <a:schemeClr val="tx1"/>
                  </a:solidFill>
                  <a:latin typeface="BIZ UDPゴシック" panose="020B0400000000000000" pitchFamily="50" charset="-128"/>
                  <a:ea typeface="BIZ UDPゴシック" panose="020B0400000000000000" pitchFamily="50" charset="-128"/>
                </a:rPr>
                <a:t>ｍ　</a:t>
              </a:r>
              <a:r>
                <a:rPr lang="en-US" altLang="ja-JP" sz="1000" dirty="0">
                  <a:solidFill>
                    <a:schemeClr val="tx1"/>
                  </a:solidFill>
                  <a:latin typeface="BIZ UDPゴシック" panose="020B0400000000000000" pitchFamily="50" charset="-128"/>
                  <a:ea typeface="BIZ UDPゴシック" panose="020B0400000000000000" pitchFamily="50" charset="-128"/>
                </a:rPr>
                <a:t>L=</a:t>
              </a:r>
              <a:r>
                <a:rPr lang="ja-JP" altLang="en-US" sz="1000" dirty="0">
                  <a:solidFill>
                    <a:schemeClr val="tx1"/>
                  </a:solidFill>
                  <a:latin typeface="BIZ UDPゴシック" panose="020B0400000000000000" pitchFamily="50" charset="-128"/>
                  <a:ea typeface="BIZ UDPゴシック" panose="020B0400000000000000" pitchFamily="50" charset="-128"/>
                </a:rPr>
                <a:t>約</a:t>
              </a:r>
              <a:r>
                <a:rPr lang="en-US" altLang="ja-JP" sz="1000" dirty="0">
                  <a:solidFill>
                    <a:schemeClr val="tx1"/>
                  </a:solidFill>
                  <a:latin typeface="BIZ UDPゴシック" panose="020B0400000000000000" pitchFamily="50" charset="-128"/>
                  <a:ea typeface="BIZ UDPゴシック" panose="020B0400000000000000" pitchFamily="50" charset="-128"/>
                </a:rPr>
                <a:t>4,100</a:t>
              </a:r>
              <a:r>
                <a:rPr lang="ja-JP" altLang="en-US" sz="1000" dirty="0" err="1">
                  <a:solidFill>
                    <a:schemeClr val="tx1"/>
                  </a:solidFill>
                  <a:latin typeface="BIZ UDPゴシック" panose="020B0400000000000000" pitchFamily="50" charset="-128"/>
                  <a:ea typeface="BIZ UDPゴシック" panose="020B0400000000000000" pitchFamily="50" charset="-128"/>
                </a:rPr>
                <a:t>ｍ</a:t>
              </a:r>
              <a:endParaRPr lang="en-US" altLang="ja-JP" sz="1000" dirty="0" smtClean="0">
                <a:solidFill>
                  <a:schemeClr val="tx1"/>
                </a:solidFill>
                <a:latin typeface="BIZ UDPゴシック" panose="020B0400000000000000" pitchFamily="50" charset="-128"/>
                <a:ea typeface="BIZ UDPゴシック" panose="020B0400000000000000" pitchFamily="50" charset="-128"/>
              </a:endParaRPr>
            </a:p>
          </p:txBody>
        </p:sp>
        <p:sp>
          <p:nvSpPr>
            <p:cNvPr id="68" name="角丸四角形 67"/>
            <p:cNvSpPr/>
            <p:nvPr/>
          </p:nvSpPr>
          <p:spPr>
            <a:xfrm>
              <a:off x="1328311" y="4384931"/>
              <a:ext cx="1146148" cy="428370"/>
            </a:xfrm>
            <a:prstGeom prst="roundRect">
              <a:avLst/>
            </a:prstGeom>
            <a:noFill/>
            <a:ln w="28575">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69" name="二等辺三角形 68"/>
            <p:cNvSpPr/>
            <p:nvPr/>
          </p:nvSpPr>
          <p:spPr>
            <a:xfrm rot="10800000">
              <a:off x="4610062" y="5102857"/>
              <a:ext cx="468000" cy="14400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570417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673" y="-298"/>
            <a:ext cx="9906000" cy="432000"/>
          </a:xfrm>
          <a:prstGeom prst="rect">
            <a:avLst/>
          </a:prstGeom>
          <a:solidFill>
            <a:srgbClr val="FFC000">
              <a:alpha val="60000"/>
            </a:srgb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丸ｺﾞｼｯｸM-PRO" panose="020F0600000000000000" pitchFamily="50" charset="-128"/>
                <a:ea typeface="HG丸ｺﾞｼｯｸM-PRO" panose="020F0600000000000000" pitchFamily="50" charset="-128"/>
              </a:rPr>
              <a:t>　</a:t>
            </a:r>
            <a:r>
              <a:rPr lang="ja-JP" altLang="en-US" sz="2400" dirty="0">
                <a:latin typeface="HG丸ｺﾞｼｯｸM-PRO" panose="020F0600000000000000" pitchFamily="50" charset="-128"/>
                <a:ea typeface="HG丸ｺﾞｼｯｸM-PRO" panose="020F0600000000000000" pitchFamily="50" charset="-128"/>
              </a:rPr>
              <a:t>４</a:t>
            </a: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浸水対策の</a:t>
            </a:r>
            <a:r>
              <a:rPr lang="ja-JP" altLang="en-US" sz="2400" dirty="0" smtClean="0">
                <a:latin typeface="HG丸ｺﾞｼｯｸM-PRO" panose="020F0600000000000000" pitchFamily="50" charset="-128"/>
                <a:ea typeface="HG丸ｺﾞｼｯｸM-PRO" panose="020F0600000000000000" pitchFamily="50" charset="-128"/>
              </a:rPr>
              <a:t>推進</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a:xfrm>
            <a:off x="7155771" y="6559551"/>
            <a:ext cx="2228850" cy="365125"/>
          </a:xfrm>
        </p:spPr>
        <p:txBody>
          <a:bodyPr/>
          <a:lstStyle/>
          <a:p>
            <a:fld id="{1710D515-171E-4661-8845-CFDA0D82721D}" type="slidenum">
              <a:rPr kumimoji="1" lang="ja-JP" altLang="en-US" smtClean="0">
                <a:latin typeface="BIZ UDPゴシック" panose="020B0400000000000000" pitchFamily="50" charset="-128"/>
                <a:ea typeface="BIZ UDPゴシック" panose="020B0400000000000000" pitchFamily="50" charset="-128"/>
              </a:rPr>
              <a:t>8</a:t>
            </a:fld>
            <a:endParaRPr kumimoji="1" lang="ja-JP" altLang="en-US">
              <a:latin typeface="BIZ UDPゴシック" panose="020B0400000000000000" pitchFamily="50" charset="-128"/>
              <a:ea typeface="BIZ UDPゴシック" panose="020B0400000000000000" pitchFamily="50" charset="-128"/>
            </a:endParaRPr>
          </a:p>
        </p:txBody>
      </p:sp>
      <p:sp>
        <p:nvSpPr>
          <p:cNvPr id="44" name="正方形/長方形 43"/>
          <p:cNvSpPr/>
          <p:nvPr/>
        </p:nvSpPr>
        <p:spPr>
          <a:xfrm>
            <a:off x="-2673" y="489009"/>
            <a:ext cx="1581697" cy="329184"/>
          </a:xfrm>
          <a:prstGeom prst="rect">
            <a:avLst/>
          </a:prstGeom>
        </p:spPr>
        <p:style>
          <a:lnRef idx="1">
            <a:schemeClr val="accent1"/>
          </a:lnRef>
          <a:fillRef idx="2">
            <a:schemeClr val="accent1"/>
          </a:fillRef>
          <a:effectRef idx="1">
            <a:schemeClr val="accent1"/>
          </a:effectRef>
          <a:fontRef idx="minor">
            <a:schemeClr val="dk1"/>
          </a:fontRef>
        </p:style>
        <p:txBody>
          <a:bodyPr wrap="none" lIns="72000" tIns="36000" rIns="72000" bIns="36000" rtlCol="0" anchor="ctr">
            <a:spAutoFit/>
          </a:bodyPr>
          <a:lstStyle/>
          <a:p>
            <a:pPr algn="ctr">
              <a:lnSpc>
                <a:spcPts val="2000"/>
              </a:lnSpc>
            </a:pPr>
            <a:r>
              <a:rPr lang="ja-JP" altLang="en-US" sz="1600" dirty="0" smtClean="0">
                <a:latin typeface="BIZ UDPゴシック" panose="020B0400000000000000" pitchFamily="50" charset="-128"/>
                <a:ea typeface="BIZ UDPゴシック" panose="020B0400000000000000" pitchFamily="50" charset="-128"/>
              </a:rPr>
              <a:t>浸水対策の推進</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63" name="正方形/長方形 62"/>
          <p:cNvSpPr/>
          <p:nvPr/>
        </p:nvSpPr>
        <p:spPr>
          <a:xfrm>
            <a:off x="68169" y="828620"/>
            <a:ext cx="9758957" cy="65975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72000" tIns="36000" rIns="72000" bIns="36000" rtlCol="0" anchor="ctr"/>
          <a:lstStyle/>
          <a:p>
            <a:pPr>
              <a:lnSpc>
                <a:spcPct val="150000"/>
              </a:lnSpc>
            </a:pPr>
            <a:r>
              <a:rPr lang="ja-JP" altLang="en-US" sz="1400" dirty="0" smtClean="0">
                <a:solidFill>
                  <a:schemeClr val="tx1"/>
                </a:solidFill>
                <a:latin typeface="BIZ UDPゴシック" panose="020B0400000000000000" pitchFamily="50" charset="-128"/>
                <a:ea typeface="BIZ UDPゴシック" panose="020B0400000000000000" pitchFamily="50" charset="-128"/>
              </a:rPr>
              <a:t>　近年増加している局地的な短時間強雨に対しては、下水道増補幹線等の抜本的なハード施設に加えて、貯留施設等による局所的なハード施設の整備が効果的です。</a:t>
            </a:r>
            <a:endParaRPr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64" name="正方形/長方形 63"/>
          <p:cNvSpPr/>
          <p:nvPr/>
        </p:nvSpPr>
        <p:spPr>
          <a:xfrm>
            <a:off x="5551583" y="6117986"/>
            <a:ext cx="3508743" cy="390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000"/>
              </a:lnSpc>
              <a:spcAft>
                <a:spcPts val="0"/>
              </a:spcAft>
            </a:pPr>
            <a:r>
              <a:rPr lang="ja-JP" altLang="en-US" sz="1200" kern="100" dirty="0" smtClean="0">
                <a:solidFill>
                  <a:srgbClr val="000000"/>
                </a:solidFill>
                <a:effectLst/>
                <a:ea typeface="BIZ UDPゴシック" panose="020B0400000000000000" pitchFamily="50" charset="-128"/>
                <a:cs typeface="Times New Roman" panose="02020603050405020304" pitchFamily="18" charset="0"/>
              </a:rPr>
              <a:t>枚方市における局所的な浸水対策例</a:t>
            </a:r>
            <a:endParaRPr lang="en-US" altLang="ja-JP" sz="1200" kern="100" dirty="0" smtClean="0">
              <a:solidFill>
                <a:srgbClr val="000000"/>
              </a:solidFill>
              <a:effectLst/>
              <a:ea typeface="BIZ UDPゴシック" panose="020B0400000000000000" pitchFamily="50" charset="-128"/>
              <a:cs typeface="Times New Roman" panose="02020603050405020304" pitchFamily="18" charset="0"/>
            </a:endParaRPr>
          </a:p>
          <a:p>
            <a:pPr algn="ctr">
              <a:lnSpc>
                <a:spcPts val="1000"/>
              </a:lnSpc>
              <a:spcAft>
                <a:spcPts val="0"/>
              </a:spcAft>
            </a:pPr>
            <a:r>
              <a:rPr lang="ja-JP" altLang="en-US" sz="1050" kern="100" dirty="0" smtClean="0">
                <a:solidFill>
                  <a:srgbClr val="000000"/>
                </a:solidFill>
                <a:ea typeface="BIZ UDPゴシック" panose="020B0400000000000000" pitchFamily="50" charset="-128"/>
                <a:cs typeface="Times New Roman" panose="02020603050405020304" pitchFamily="18" charset="0"/>
              </a:rPr>
              <a:t>出典：枚方市ホームページ</a:t>
            </a:r>
            <a:endParaRPr lang="ja-JP" sz="1050" kern="100" dirty="0">
              <a:effectLst/>
              <a:ea typeface="游明朝" panose="02020400000000000000" pitchFamily="18" charset="-128"/>
              <a:cs typeface="Times New Roman" panose="02020603050405020304" pitchFamily="18" charset="0"/>
            </a:endParaRPr>
          </a:p>
        </p:txBody>
      </p:sp>
      <p:sp>
        <p:nvSpPr>
          <p:cNvPr id="65" name="正方形/長方形 64"/>
          <p:cNvSpPr/>
          <p:nvPr/>
        </p:nvSpPr>
        <p:spPr>
          <a:xfrm>
            <a:off x="5179916" y="1568321"/>
            <a:ext cx="4252079" cy="3654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72000" tIns="36000" rIns="72000" bIns="36000" rtlCol="0" anchor="ctr"/>
          <a:lstStyle/>
          <a:p>
            <a:pPr algn="ctr">
              <a:lnSpc>
                <a:spcPct val="150000"/>
              </a:lnSpc>
            </a:pPr>
            <a:r>
              <a:rPr lang="ja-JP" altLang="en-US" sz="1600" u="sng" dirty="0" smtClean="0">
                <a:solidFill>
                  <a:schemeClr val="tx1"/>
                </a:solidFill>
                <a:latin typeface="BIZ UDPゴシック" panose="020B0400000000000000" pitchFamily="50" charset="-128"/>
                <a:ea typeface="BIZ UDPゴシック" panose="020B0400000000000000" pitchFamily="50" charset="-128"/>
              </a:rPr>
              <a:t>流域関連公共下水道（枚方市）における対策例</a:t>
            </a:r>
            <a:endParaRPr lang="ja-JP" altLang="en-US" sz="1600" u="sng" dirty="0">
              <a:solidFill>
                <a:schemeClr val="tx1"/>
              </a:solidFill>
              <a:latin typeface="BIZ UDPゴシック" panose="020B0400000000000000" pitchFamily="50" charset="-128"/>
              <a:ea typeface="BIZ UDPゴシック" panose="020B0400000000000000" pitchFamily="50" charset="-128"/>
            </a:endParaRPr>
          </a:p>
        </p:txBody>
      </p:sp>
      <p:sp>
        <p:nvSpPr>
          <p:cNvPr id="66" name="角丸四角形 65"/>
          <p:cNvSpPr/>
          <p:nvPr/>
        </p:nvSpPr>
        <p:spPr>
          <a:xfrm>
            <a:off x="4947646" y="1574323"/>
            <a:ext cx="4717053" cy="4971620"/>
          </a:xfrm>
          <a:prstGeom prst="roundRect">
            <a:avLst>
              <a:gd name="adj" fmla="val 1101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1114163" y="1543924"/>
            <a:ext cx="2241550" cy="3654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72000" tIns="36000" rIns="72000" bIns="36000" rtlCol="0" anchor="ctr"/>
          <a:lstStyle/>
          <a:p>
            <a:pPr algn="ctr">
              <a:lnSpc>
                <a:spcPct val="150000"/>
              </a:lnSpc>
            </a:pPr>
            <a:r>
              <a:rPr lang="ja-JP" altLang="en-US" sz="1600" u="sng" dirty="0" smtClean="0">
                <a:solidFill>
                  <a:schemeClr val="tx1"/>
                </a:solidFill>
                <a:latin typeface="BIZ UDPゴシック" panose="020B0400000000000000" pitchFamily="50" charset="-128"/>
                <a:ea typeface="BIZ UDPゴシック" panose="020B0400000000000000" pitchFamily="50" charset="-128"/>
              </a:rPr>
              <a:t>大阪市における対策例</a:t>
            </a:r>
            <a:endParaRPr lang="ja-JP" altLang="en-US" sz="1600" u="sng" dirty="0">
              <a:solidFill>
                <a:schemeClr val="tx1"/>
              </a:solidFill>
              <a:latin typeface="BIZ UDPゴシック" panose="020B0400000000000000" pitchFamily="50" charset="-128"/>
              <a:ea typeface="BIZ UDPゴシック" panose="020B0400000000000000" pitchFamily="50" charset="-128"/>
            </a:endParaRPr>
          </a:p>
        </p:txBody>
      </p:sp>
      <p:pic>
        <p:nvPicPr>
          <p:cNvPr id="19" name="図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348" y="1931248"/>
            <a:ext cx="3567420" cy="2438299"/>
          </a:xfrm>
          <a:prstGeom prst="rect">
            <a:avLst/>
          </a:prstGeom>
        </p:spPr>
      </p:pic>
      <p:sp>
        <p:nvSpPr>
          <p:cNvPr id="20" name="角丸四角形 19"/>
          <p:cNvSpPr/>
          <p:nvPr/>
        </p:nvSpPr>
        <p:spPr>
          <a:xfrm>
            <a:off x="185144" y="1574322"/>
            <a:ext cx="4600782" cy="4971620"/>
          </a:xfrm>
          <a:prstGeom prst="roundRect">
            <a:avLst>
              <a:gd name="adj" fmla="val 1101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p:cNvPicPr>
            <a:picLocks noChangeAspect="1"/>
          </p:cNvPicPr>
          <p:nvPr/>
        </p:nvPicPr>
        <p:blipFill rotWithShape="1">
          <a:blip r:embed="rId4"/>
          <a:srcRect b="9546"/>
          <a:stretch/>
        </p:blipFill>
        <p:spPr>
          <a:xfrm>
            <a:off x="381090" y="4579397"/>
            <a:ext cx="3962400" cy="1507756"/>
          </a:xfrm>
          <a:prstGeom prst="rect">
            <a:avLst/>
          </a:prstGeom>
        </p:spPr>
      </p:pic>
      <p:sp>
        <p:nvSpPr>
          <p:cNvPr id="22" name="正方形/長方形 21"/>
          <p:cNvSpPr/>
          <p:nvPr/>
        </p:nvSpPr>
        <p:spPr>
          <a:xfrm>
            <a:off x="1515903" y="4371147"/>
            <a:ext cx="1692771" cy="128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0" rIns="0" bIns="0" numCol="1" spcCol="0" rtlCol="0" fromWordArt="0" anchor="ctr" anchorCtr="0" forceAA="0" compatLnSpc="1">
            <a:prstTxWarp prst="textNoShape">
              <a:avLst/>
            </a:prstTxWarp>
            <a:spAutoFit/>
          </a:bodyPr>
          <a:lstStyle/>
          <a:p>
            <a:pPr algn="ctr">
              <a:lnSpc>
                <a:spcPts val="1000"/>
              </a:lnSpc>
              <a:spcAft>
                <a:spcPts val="0"/>
              </a:spcAft>
            </a:pPr>
            <a:r>
              <a:rPr lang="ja-JP" altLang="en-US" sz="1200" kern="100" dirty="0" smtClean="0">
                <a:solidFill>
                  <a:srgbClr val="000000"/>
                </a:solidFill>
                <a:effectLst/>
                <a:ea typeface="BIZ UDPゴシック" panose="020B0400000000000000" pitchFamily="50" charset="-128"/>
                <a:cs typeface="Times New Roman" panose="02020603050405020304" pitchFamily="18" charset="0"/>
              </a:rPr>
              <a:t>集中豪雨被害軽減</a:t>
            </a:r>
            <a:r>
              <a:rPr lang="ja-JP" sz="1200" kern="100" dirty="0" smtClean="0">
                <a:solidFill>
                  <a:srgbClr val="000000"/>
                </a:solidFill>
                <a:effectLst/>
                <a:ea typeface="BIZ UDPゴシック" panose="020B0400000000000000" pitchFamily="50" charset="-128"/>
                <a:cs typeface="Times New Roman" panose="02020603050405020304" pitchFamily="18" charset="0"/>
              </a:rPr>
              <a:t>対策</a:t>
            </a:r>
            <a:r>
              <a:rPr lang="ja-JP" altLang="en-US" sz="1200" kern="100" dirty="0" smtClean="0">
                <a:solidFill>
                  <a:srgbClr val="000000"/>
                </a:solidFill>
                <a:effectLst/>
                <a:ea typeface="BIZ UDPゴシック" panose="020B0400000000000000" pitchFamily="50" charset="-128"/>
                <a:cs typeface="Times New Roman" panose="02020603050405020304" pitchFamily="18" charset="0"/>
              </a:rPr>
              <a:t>例</a:t>
            </a:r>
            <a:endParaRPr lang="ja-JP" sz="1200" kern="100" dirty="0">
              <a:effectLst/>
              <a:ea typeface="游明朝" panose="02020400000000000000" pitchFamily="18" charset="-128"/>
              <a:cs typeface="Times New Roman" panose="02020603050405020304" pitchFamily="18" charset="0"/>
            </a:endParaRPr>
          </a:p>
        </p:txBody>
      </p:sp>
      <p:sp>
        <p:nvSpPr>
          <p:cNvPr id="23" name="正方形/長方形 22"/>
          <p:cNvSpPr/>
          <p:nvPr/>
        </p:nvSpPr>
        <p:spPr>
          <a:xfrm rot="10800000" flipV="1">
            <a:off x="860775" y="6200278"/>
            <a:ext cx="3377528"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0" rIns="0" bIns="0" numCol="1" spcCol="0" rtlCol="0" fromWordArt="0" anchor="ctr" anchorCtr="0" forceAA="0" compatLnSpc="1">
            <a:prstTxWarp prst="textNoShape">
              <a:avLst/>
            </a:prstTxWarp>
            <a:spAutoFit/>
          </a:bodyPr>
          <a:lstStyle/>
          <a:p>
            <a:pPr algn="ctr">
              <a:lnSpc>
                <a:spcPts val="1200"/>
              </a:lnSpc>
            </a:pPr>
            <a:r>
              <a:rPr lang="ja-JP" altLang="ja-JP" sz="1200" dirty="0">
                <a:solidFill>
                  <a:schemeClr val="tx1"/>
                </a:solidFill>
                <a:latin typeface="BIZ UDPゴシック" panose="020B0400000000000000" pitchFamily="50" charset="-128"/>
                <a:ea typeface="BIZ UDPゴシック" panose="020B0400000000000000" pitchFamily="50" charset="-128"/>
              </a:rPr>
              <a:t>公園管理者と連携した公園内への</a:t>
            </a:r>
            <a:r>
              <a:rPr lang="ja-JP" altLang="ja-JP" sz="1200" dirty="0" smtClean="0">
                <a:solidFill>
                  <a:schemeClr val="tx1"/>
                </a:solidFill>
                <a:latin typeface="BIZ UDPゴシック" panose="020B0400000000000000" pitchFamily="50" charset="-128"/>
                <a:ea typeface="BIZ UDPゴシック" panose="020B0400000000000000" pitchFamily="50" charset="-128"/>
              </a:rPr>
              <a:t>グリーンインフラ</a:t>
            </a:r>
            <a:endParaRPr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algn="ctr">
              <a:lnSpc>
                <a:spcPts val="1200"/>
              </a:lnSpc>
            </a:pPr>
            <a:r>
              <a:rPr lang="ja-JP" altLang="ja-JP" sz="1200" dirty="0" smtClean="0">
                <a:solidFill>
                  <a:schemeClr val="tx1"/>
                </a:solidFill>
                <a:latin typeface="BIZ UDPゴシック" panose="020B0400000000000000" pitchFamily="50" charset="-128"/>
                <a:ea typeface="BIZ UDPゴシック" panose="020B0400000000000000" pitchFamily="50" charset="-128"/>
              </a:rPr>
              <a:t>（</a:t>
            </a:r>
            <a:r>
              <a:rPr lang="ja-JP" altLang="ja-JP" sz="1200" dirty="0">
                <a:solidFill>
                  <a:schemeClr val="tx1"/>
                </a:solidFill>
                <a:latin typeface="BIZ UDPゴシック" panose="020B0400000000000000" pitchFamily="50" charset="-128"/>
                <a:ea typeface="BIZ UDPゴシック" panose="020B0400000000000000" pitchFamily="50" charset="-128"/>
              </a:rPr>
              <a:t>雨水貯留浸透施設）</a:t>
            </a:r>
            <a:r>
              <a:rPr lang="ja-JP" altLang="ja-JP" sz="1200" dirty="0" smtClean="0">
                <a:solidFill>
                  <a:schemeClr val="tx1"/>
                </a:solidFill>
                <a:latin typeface="BIZ UDPゴシック" panose="020B0400000000000000" pitchFamily="50" charset="-128"/>
                <a:ea typeface="BIZ UDPゴシック" panose="020B0400000000000000" pitchFamily="50" charset="-128"/>
              </a:rPr>
              <a:t>整備</a:t>
            </a:r>
            <a:r>
              <a:rPr lang="ja-JP" altLang="en-US" sz="1200" dirty="0" smtClean="0">
                <a:solidFill>
                  <a:schemeClr val="tx1"/>
                </a:solidFill>
                <a:latin typeface="BIZ UDPゴシック" panose="020B0400000000000000" pitchFamily="50" charset="-128"/>
                <a:ea typeface="BIZ UDPゴシック" panose="020B0400000000000000" pitchFamily="50" charset="-128"/>
              </a:rPr>
              <a:t>イメージ図</a:t>
            </a:r>
            <a:endParaRPr lang="ja-JP" altLang="ja-JP" sz="1200" dirty="0">
              <a:solidFill>
                <a:schemeClr val="tx1"/>
              </a:solidFill>
              <a:latin typeface="BIZ UDPゴシック" panose="020B0400000000000000" pitchFamily="50" charset="-128"/>
              <a:ea typeface="BIZ UDPゴシック" panose="020B0400000000000000" pitchFamily="50" charset="-128"/>
            </a:endParaRPr>
          </a:p>
        </p:txBody>
      </p:sp>
      <p:pic>
        <p:nvPicPr>
          <p:cNvPr id="3" name="図 2"/>
          <p:cNvPicPr>
            <a:picLocks noChangeAspect="1"/>
          </p:cNvPicPr>
          <p:nvPr/>
        </p:nvPicPr>
        <p:blipFill rotWithShape="1">
          <a:blip r:embed="rId5"/>
          <a:srcRect l="13447" t="16971" r="14297" b="12153"/>
          <a:stretch/>
        </p:blipFill>
        <p:spPr>
          <a:xfrm>
            <a:off x="4981872" y="3506337"/>
            <a:ext cx="4644728" cy="2561504"/>
          </a:xfrm>
          <a:prstGeom prst="rect">
            <a:avLst/>
          </a:prstGeom>
        </p:spPr>
      </p:pic>
      <p:pic>
        <p:nvPicPr>
          <p:cNvPr id="6" name="図 5"/>
          <p:cNvPicPr>
            <a:picLocks noChangeAspect="1"/>
          </p:cNvPicPr>
          <p:nvPr/>
        </p:nvPicPr>
        <p:blipFill rotWithShape="1">
          <a:blip r:embed="rId6"/>
          <a:srcRect l="3901" t="20586" r="3398" b="30010"/>
          <a:stretch/>
        </p:blipFill>
        <p:spPr>
          <a:xfrm>
            <a:off x="5032603" y="2117886"/>
            <a:ext cx="4584471" cy="1373686"/>
          </a:xfrm>
          <a:prstGeom prst="rect">
            <a:avLst/>
          </a:prstGeom>
        </p:spPr>
      </p:pic>
      <p:pic>
        <p:nvPicPr>
          <p:cNvPr id="7" name="図 6"/>
          <p:cNvPicPr>
            <a:picLocks noChangeAspect="1"/>
          </p:cNvPicPr>
          <p:nvPr/>
        </p:nvPicPr>
        <p:blipFill rotWithShape="1">
          <a:blip r:embed="rId7"/>
          <a:srcRect l="10322" t="23177" r="34480" b="11198"/>
          <a:stretch/>
        </p:blipFill>
        <p:spPr>
          <a:xfrm>
            <a:off x="7819796" y="3155450"/>
            <a:ext cx="1816328" cy="1214097"/>
          </a:xfrm>
          <a:prstGeom prst="rect">
            <a:avLst/>
          </a:prstGeom>
        </p:spPr>
      </p:pic>
    </p:spTree>
    <p:extLst>
      <p:ext uri="{BB962C8B-B14F-4D97-AF65-F5344CB8AC3E}">
        <p14:creationId xmlns:p14="http://schemas.microsoft.com/office/powerpoint/2010/main" val="22521693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673" y="-298"/>
            <a:ext cx="9906000" cy="432000"/>
          </a:xfrm>
          <a:prstGeom prst="rect">
            <a:avLst/>
          </a:prstGeom>
          <a:solidFill>
            <a:srgbClr val="FFC000">
              <a:alpha val="60000"/>
            </a:srgb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丸ｺﾞｼｯｸM-PRO" panose="020F0600000000000000" pitchFamily="50" charset="-128"/>
                <a:ea typeface="HG丸ｺﾞｼｯｸM-PRO" panose="020F0600000000000000" pitchFamily="50" charset="-128"/>
              </a:rPr>
              <a:t>　</a:t>
            </a:r>
            <a:r>
              <a:rPr lang="en-US" altLang="ja-JP" sz="2400" dirty="0" smtClean="0">
                <a:latin typeface="HG丸ｺﾞｼｯｸM-PRO" panose="020F0600000000000000" pitchFamily="50" charset="-128"/>
                <a:ea typeface="HG丸ｺﾞｼｯｸM-PRO" panose="020F0600000000000000" pitchFamily="50" charset="-128"/>
              </a:rPr>
              <a:t>5.</a:t>
            </a:r>
            <a:r>
              <a:rPr lang="ja-JP" altLang="en-US" sz="2400" dirty="0">
                <a:latin typeface="BIZ UDPゴシック" panose="020B0400000000000000" pitchFamily="50" charset="-128"/>
                <a:ea typeface="BIZ UDPゴシック" panose="020B0400000000000000" pitchFamily="50" charset="-128"/>
              </a:rPr>
              <a:t>下水道事業の広域化</a:t>
            </a:r>
            <a:r>
              <a:rPr lang="ja-JP" altLang="en-US" sz="2400" dirty="0" smtClean="0">
                <a:latin typeface="BIZ UDPゴシック" panose="020B0400000000000000" pitchFamily="50" charset="-128"/>
                <a:ea typeface="BIZ UDPゴシック" panose="020B0400000000000000" pitchFamily="50" charset="-128"/>
              </a:rPr>
              <a:t>・共同化計画</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a:xfrm>
            <a:off x="7248978" y="6403148"/>
            <a:ext cx="2228850" cy="365125"/>
          </a:xfrm>
        </p:spPr>
        <p:txBody>
          <a:bodyPr/>
          <a:lstStyle/>
          <a:p>
            <a:fld id="{1710D515-171E-4661-8845-CFDA0D82721D}" type="slidenum">
              <a:rPr kumimoji="1" lang="ja-JP" altLang="en-US" smtClean="0">
                <a:latin typeface="BIZ UDPゴシック" panose="020B0400000000000000" pitchFamily="50" charset="-128"/>
                <a:ea typeface="BIZ UDPゴシック" panose="020B0400000000000000" pitchFamily="50" charset="-128"/>
              </a:rPr>
              <a:t>9</a:t>
            </a:fld>
            <a:endParaRPr kumimoji="1" lang="ja-JP" altLang="en-US">
              <a:latin typeface="BIZ UDPゴシック" panose="020B0400000000000000" pitchFamily="50" charset="-128"/>
              <a:ea typeface="BIZ UDPゴシック" panose="020B0400000000000000" pitchFamily="50" charset="-128"/>
            </a:endParaRPr>
          </a:p>
        </p:txBody>
      </p:sp>
      <p:sp>
        <p:nvSpPr>
          <p:cNvPr id="6" name="正方形/長方形 5"/>
          <p:cNvSpPr/>
          <p:nvPr/>
        </p:nvSpPr>
        <p:spPr>
          <a:xfrm>
            <a:off x="125339" y="886248"/>
            <a:ext cx="9703558" cy="163126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72000" tIns="36000" rIns="72000" bIns="36000" rtlCol="0" anchor="ctr"/>
          <a:lstStyle/>
          <a:p>
            <a:pPr>
              <a:lnSpc>
                <a:spcPct val="150000"/>
              </a:lnSpc>
            </a:pPr>
            <a:r>
              <a:rPr lang="ja-JP" altLang="en-US" sz="1400" dirty="0">
                <a:solidFill>
                  <a:schemeClr val="tx1"/>
                </a:solidFill>
                <a:latin typeface="BIZ UDPゴシック" panose="020B0400000000000000" pitchFamily="50" charset="-128"/>
                <a:ea typeface="BIZ UDPゴシック" panose="020B0400000000000000" pitchFamily="50" charset="-128"/>
              </a:rPr>
              <a:t>　　</a:t>
            </a:r>
            <a:r>
              <a:rPr lang="ja-JP" altLang="en-US" sz="1400" dirty="0" smtClean="0">
                <a:solidFill>
                  <a:schemeClr val="tx1"/>
                </a:solidFill>
                <a:latin typeface="BIZ UDPゴシック" panose="020B0400000000000000" pitchFamily="50" charset="-128"/>
                <a:ea typeface="BIZ UDPゴシック" panose="020B0400000000000000" pitchFamily="50" charset="-128"/>
              </a:rPr>
              <a:t>大阪府では</a:t>
            </a:r>
            <a:r>
              <a:rPr lang="ja-JP" altLang="en-US" sz="1400" dirty="0">
                <a:solidFill>
                  <a:schemeClr val="tx1"/>
                </a:solidFill>
                <a:latin typeface="BIZ UDPゴシック" panose="020B0400000000000000" pitchFamily="50" charset="-128"/>
                <a:ea typeface="BIZ UDPゴシック" panose="020B0400000000000000" pitchFamily="50" charset="-128"/>
              </a:rPr>
              <a:t>、これまで</a:t>
            </a:r>
            <a:r>
              <a:rPr lang="en-US" altLang="ja-JP" sz="1400" dirty="0" smtClean="0">
                <a:solidFill>
                  <a:schemeClr val="tx1"/>
                </a:solidFill>
                <a:latin typeface="BIZ UDPゴシック" panose="020B0400000000000000" pitchFamily="50" charset="-128"/>
                <a:ea typeface="BIZ UDPゴシック" panose="020B0400000000000000" pitchFamily="50" charset="-128"/>
              </a:rPr>
              <a:t>8</a:t>
            </a:r>
            <a:r>
              <a:rPr lang="ja-JP" altLang="en-US" sz="1400" dirty="0" smtClean="0">
                <a:solidFill>
                  <a:schemeClr val="tx1"/>
                </a:solidFill>
                <a:latin typeface="BIZ UDPゴシック" panose="020B0400000000000000" pitchFamily="50" charset="-128"/>
                <a:ea typeface="BIZ UDPゴシック" panose="020B0400000000000000" pitchFamily="50" charset="-128"/>
              </a:rPr>
              <a:t>箇所</a:t>
            </a:r>
            <a:r>
              <a:rPr lang="ja-JP" altLang="en-US" sz="1400" dirty="0">
                <a:solidFill>
                  <a:schemeClr val="tx1"/>
                </a:solidFill>
                <a:latin typeface="BIZ UDPゴシック" panose="020B0400000000000000" pitchFamily="50" charset="-128"/>
                <a:ea typeface="BIZ UDPゴシック" panose="020B0400000000000000" pitchFamily="50" charset="-128"/>
              </a:rPr>
              <a:t>の単独公共下水処理場を流域下水道に</a:t>
            </a:r>
            <a:r>
              <a:rPr lang="ja-JP" altLang="en-US" sz="1400" dirty="0" smtClean="0">
                <a:solidFill>
                  <a:schemeClr val="tx1"/>
                </a:solidFill>
                <a:latin typeface="BIZ UDPゴシック" panose="020B0400000000000000" pitchFamily="50" charset="-128"/>
                <a:ea typeface="BIZ UDPゴシック" panose="020B0400000000000000" pitchFamily="50" charset="-128"/>
              </a:rPr>
              <a:t>編入するとともに、</a:t>
            </a:r>
            <a:r>
              <a:rPr lang="en-US" altLang="ja-JP" sz="1400" dirty="0" smtClean="0">
                <a:solidFill>
                  <a:schemeClr val="tx1"/>
                </a:solidFill>
                <a:latin typeface="BIZ UDPゴシック" panose="020B0400000000000000" pitchFamily="50" charset="-128"/>
                <a:ea typeface="BIZ UDPゴシック" panose="020B0400000000000000" pitchFamily="50" charset="-128"/>
              </a:rPr>
              <a:t>10</a:t>
            </a:r>
            <a:r>
              <a:rPr lang="ja-JP" altLang="en-US" sz="1400" dirty="0" smtClean="0">
                <a:solidFill>
                  <a:schemeClr val="tx1"/>
                </a:solidFill>
                <a:latin typeface="BIZ UDPゴシック" panose="020B0400000000000000" pitchFamily="50" charset="-128"/>
                <a:ea typeface="BIZ UDPゴシック" panose="020B0400000000000000" pitchFamily="50" charset="-128"/>
              </a:rPr>
              <a:t>箇所の単独公共下水</a:t>
            </a:r>
            <a:r>
              <a:rPr lang="ja-JP" altLang="en-US" sz="1400" dirty="0">
                <a:solidFill>
                  <a:schemeClr val="tx1"/>
                </a:solidFill>
                <a:latin typeface="BIZ UDPゴシック" panose="020B0400000000000000" pitchFamily="50" charset="-128"/>
                <a:ea typeface="BIZ UDPゴシック" panose="020B0400000000000000" pitchFamily="50" charset="-128"/>
              </a:rPr>
              <a:t>処理場から発生する汚泥を</a:t>
            </a:r>
            <a:r>
              <a:rPr lang="en-US" altLang="ja-JP" sz="1400" dirty="0" smtClean="0">
                <a:solidFill>
                  <a:schemeClr val="tx1"/>
                </a:solidFill>
                <a:latin typeface="BIZ UDPゴシック" panose="020B0400000000000000" pitchFamily="50" charset="-128"/>
                <a:ea typeface="BIZ UDPゴシック" panose="020B0400000000000000" pitchFamily="50" charset="-128"/>
              </a:rPr>
              <a:t>2</a:t>
            </a:r>
            <a:r>
              <a:rPr lang="ja-JP" altLang="en-US" sz="1400" dirty="0" smtClean="0">
                <a:solidFill>
                  <a:schemeClr val="tx1"/>
                </a:solidFill>
                <a:latin typeface="BIZ UDPゴシック" panose="020B0400000000000000" pitchFamily="50" charset="-128"/>
                <a:ea typeface="BIZ UDPゴシック" panose="020B0400000000000000" pitchFamily="50" charset="-128"/>
              </a:rPr>
              <a:t>箇所</a:t>
            </a:r>
            <a:r>
              <a:rPr lang="ja-JP" altLang="en-US" sz="1400" dirty="0">
                <a:solidFill>
                  <a:schemeClr val="tx1"/>
                </a:solidFill>
                <a:latin typeface="BIZ UDPゴシック" panose="020B0400000000000000" pitchFamily="50" charset="-128"/>
                <a:ea typeface="BIZ UDPゴシック" panose="020B0400000000000000" pitchFamily="50" charset="-128"/>
              </a:rPr>
              <a:t>の流域下水処理場に</a:t>
            </a:r>
            <a:r>
              <a:rPr lang="ja-JP" altLang="en-US" sz="1400" dirty="0" smtClean="0">
                <a:solidFill>
                  <a:schemeClr val="tx1"/>
                </a:solidFill>
                <a:latin typeface="BIZ UDPゴシック" panose="020B0400000000000000" pitchFamily="50" charset="-128"/>
                <a:ea typeface="BIZ UDPゴシック" panose="020B0400000000000000" pitchFamily="50" charset="-128"/>
              </a:rPr>
              <a:t>集約して共同</a:t>
            </a:r>
            <a:r>
              <a:rPr lang="ja-JP" altLang="en-US" sz="1400" dirty="0">
                <a:solidFill>
                  <a:schemeClr val="tx1"/>
                </a:solidFill>
                <a:latin typeface="BIZ UDPゴシック" panose="020B0400000000000000" pitchFamily="50" charset="-128"/>
                <a:ea typeface="BIZ UDPゴシック" panose="020B0400000000000000" pitchFamily="50" charset="-128"/>
              </a:rPr>
              <a:t>処理を</a:t>
            </a:r>
            <a:r>
              <a:rPr lang="ja-JP" altLang="en-US" sz="1400" dirty="0" smtClean="0">
                <a:solidFill>
                  <a:schemeClr val="tx1"/>
                </a:solidFill>
                <a:latin typeface="BIZ UDPゴシック" panose="020B0400000000000000" pitchFamily="50" charset="-128"/>
                <a:ea typeface="BIZ UDPゴシック" panose="020B0400000000000000" pitchFamily="50" charset="-128"/>
              </a:rPr>
              <a:t>行って</a:t>
            </a:r>
            <a:r>
              <a:rPr lang="ja-JP" altLang="en-US" sz="1400" dirty="0">
                <a:solidFill>
                  <a:schemeClr val="tx1"/>
                </a:solidFill>
                <a:latin typeface="BIZ UDPゴシック" panose="020B0400000000000000" pitchFamily="50" charset="-128"/>
                <a:ea typeface="BIZ UDPゴシック" panose="020B0400000000000000" pitchFamily="50" charset="-128"/>
              </a:rPr>
              <a:t>おり</a:t>
            </a:r>
            <a:r>
              <a:rPr lang="ja-JP" altLang="en-US" sz="1400" dirty="0" smtClean="0">
                <a:solidFill>
                  <a:schemeClr val="tx1"/>
                </a:solidFill>
                <a:latin typeface="BIZ UDPゴシック" panose="020B0400000000000000" pitchFamily="50" charset="-128"/>
                <a:ea typeface="BIZ UDPゴシック" panose="020B0400000000000000" pitchFamily="50" charset="-128"/>
              </a:rPr>
              <a:t>（</a:t>
            </a:r>
            <a:r>
              <a:rPr lang="en-US" altLang="ja-JP" sz="1400" dirty="0" smtClean="0">
                <a:solidFill>
                  <a:schemeClr val="tx1"/>
                </a:solidFill>
                <a:latin typeface="BIZ UDPゴシック" panose="020B0400000000000000" pitchFamily="50" charset="-128"/>
                <a:ea typeface="BIZ UDPゴシック" panose="020B0400000000000000" pitchFamily="50" charset="-128"/>
              </a:rPr>
              <a:t>10</a:t>
            </a:r>
            <a:r>
              <a:rPr lang="ja-JP" altLang="en-US" sz="1400" dirty="0" smtClean="0">
                <a:solidFill>
                  <a:schemeClr val="tx1"/>
                </a:solidFill>
                <a:latin typeface="BIZ UDPゴシック" panose="020B0400000000000000" pitchFamily="50" charset="-128"/>
                <a:ea typeface="BIZ UDPゴシック" panose="020B0400000000000000" pitchFamily="50" charset="-128"/>
              </a:rPr>
              <a:t>箇所</a:t>
            </a:r>
            <a:r>
              <a:rPr lang="ja-JP" altLang="en-US" sz="1400" dirty="0">
                <a:solidFill>
                  <a:schemeClr val="tx1"/>
                </a:solidFill>
                <a:latin typeface="BIZ UDPゴシック" panose="020B0400000000000000" pitchFamily="50" charset="-128"/>
                <a:ea typeface="BIZ UDPゴシック" panose="020B0400000000000000" pitchFamily="50" charset="-128"/>
              </a:rPr>
              <a:t>の</a:t>
            </a:r>
            <a:r>
              <a:rPr lang="ja-JP" altLang="en-US" sz="1400" dirty="0" smtClean="0">
                <a:solidFill>
                  <a:schemeClr val="tx1"/>
                </a:solidFill>
                <a:latin typeface="BIZ UDPゴシック" panose="020B0400000000000000" pitchFamily="50" charset="-128"/>
                <a:ea typeface="BIZ UDPゴシック" panose="020B0400000000000000" pitchFamily="50" charset="-128"/>
              </a:rPr>
              <a:t>うち</a:t>
            </a:r>
            <a:r>
              <a:rPr lang="en-US" altLang="ja-JP" sz="1400" dirty="0" smtClean="0">
                <a:solidFill>
                  <a:schemeClr val="tx1"/>
                </a:solidFill>
                <a:latin typeface="BIZ UDPゴシック" panose="020B0400000000000000" pitchFamily="50" charset="-128"/>
                <a:ea typeface="BIZ UDPゴシック" panose="020B0400000000000000" pitchFamily="50" charset="-128"/>
              </a:rPr>
              <a:t>4</a:t>
            </a:r>
            <a:r>
              <a:rPr lang="ja-JP" altLang="en-US" sz="1400" dirty="0" smtClean="0">
                <a:solidFill>
                  <a:schemeClr val="tx1"/>
                </a:solidFill>
                <a:latin typeface="BIZ UDPゴシック" panose="020B0400000000000000" pitchFamily="50" charset="-128"/>
                <a:ea typeface="BIZ UDPゴシック" panose="020B0400000000000000" pitchFamily="50" charset="-128"/>
              </a:rPr>
              <a:t>箇所は流域下</a:t>
            </a:r>
            <a:r>
              <a:rPr lang="ja-JP" altLang="en-US" sz="1400" dirty="0">
                <a:solidFill>
                  <a:schemeClr val="tx1"/>
                </a:solidFill>
                <a:latin typeface="BIZ UDPゴシック" panose="020B0400000000000000" pitchFamily="50" charset="-128"/>
                <a:ea typeface="BIZ UDPゴシック" panose="020B0400000000000000" pitchFamily="50" charset="-128"/>
              </a:rPr>
              <a:t>水道へ編入済） 、</a:t>
            </a:r>
            <a:r>
              <a:rPr lang="ja-JP" altLang="en-US" sz="1400" dirty="0" smtClean="0">
                <a:solidFill>
                  <a:schemeClr val="tx1"/>
                </a:solidFill>
                <a:latin typeface="BIZ UDPゴシック" panose="020B0400000000000000" pitchFamily="50" charset="-128"/>
                <a:ea typeface="BIZ UDPゴシック" panose="020B0400000000000000" pitchFamily="50" charset="-128"/>
              </a:rPr>
              <a:t>流域下水道による広域化</a:t>
            </a:r>
            <a:r>
              <a:rPr lang="ja-JP" altLang="en-US" sz="1400" dirty="0">
                <a:solidFill>
                  <a:schemeClr val="tx1"/>
                </a:solidFill>
                <a:latin typeface="BIZ UDPゴシック" panose="020B0400000000000000" pitchFamily="50" charset="-128"/>
                <a:ea typeface="BIZ UDPゴシック" panose="020B0400000000000000" pitchFamily="50" charset="-128"/>
              </a:rPr>
              <a:t>・</a:t>
            </a:r>
            <a:r>
              <a:rPr lang="ja-JP" altLang="en-US" sz="1400" dirty="0" smtClean="0">
                <a:solidFill>
                  <a:schemeClr val="tx1"/>
                </a:solidFill>
                <a:latin typeface="BIZ UDPゴシック" panose="020B0400000000000000" pitchFamily="50" charset="-128"/>
                <a:ea typeface="BIZ UDPゴシック" panose="020B0400000000000000" pitchFamily="50" charset="-128"/>
              </a:rPr>
              <a:t>共同化が相当</a:t>
            </a:r>
            <a:r>
              <a:rPr lang="ja-JP" altLang="en-US" sz="1400" dirty="0">
                <a:solidFill>
                  <a:schemeClr val="tx1"/>
                </a:solidFill>
                <a:latin typeface="BIZ UDPゴシック" panose="020B0400000000000000" pitchFamily="50" charset="-128"/>
                <a:ea typeface="BIZ UDPゴシック" panose="020B0400000000000000" pitchFamily="50" charset="-128"/>
              </a:rPr>
              <a:t>進んでいる状況に</a:t>
            </a:r>
            <a:r>
              <a:rPr lang="ja-JP" altLang="en-US" sz="1400" dirty="0" smtClean="0">
                <a:solidFill>
                  <a:schemeClr val="tx1"/>
                </a:solidFill>
                <a:latin typeface="BIZ UDPゴシック" panose="020B0400000000000000" pitchFamily="50" charset="-128"/>
                <a:ea typeface="BIZ UDPゴシック" panose="020B0400000000000000" pitchFamily="50" charset="-128"/>
              </a:rPr>
              <a:t>あります。</a:t>
            </a:r>
            <a:r>
              <a:rPr lang="ja-JP" altLang="en-US" sz="1400" dirty="0">
                <a:solidFill>
                  <a:schemeClr val="tx1"/>
                </a:solidFill>
                <a:latin typeface="BIZ UDPゴシック" panose="020B0400000000000000" pitchFamily="50" charset="-128"/>
                <a:ea typeface="BIZ UDPゴシック" panose="020B0400000000000000" pitchFamily="50" charset="-128"/>
              </a:rPr>
              <a:t>　現在</a:t>
            </a:r>
            <a:r>
              <a:rPr lang="ja-JP" altLang="en-US" sz="1400" dirty="0" smtClean="0">
                <a:solidFill>
                  <a:schemeClr val="tx1"/>
                </a:solidFill>
                <a:latin typeface="BIZ UDPゴシック" panose="020B0400000000000000" pitchFamily="50" charset="-128"/>
                <a:ea typeface="BIZ UDPゴシック" panose="020B0400000000000000" pitchFamily="50" charset="-128"/>
              </a:rPr>
              <a:t>、府内の単独公共下水</a:t>
            </a:r>
            <a:r>
              <a:rPr lang="ja-JP" altLang="en-US" sz="1400" dirty="0">
                <a:solidFill>
                  <a:schemeClr val="tx1"/>
                </a:solidFill>
                <a:latin typeface="BIZ UDPゴシック" panose="020B0400000000000000" pitchFamily="50" charset="-128"/>
                <a:ea typeface="BIZ UDPゴシック" panose="020B0400000000000000" pitchFamily="50" charset="-128"/>
              </a:rPr>
              <a:t>処理場は、山間部に位置するものを除き、中大規模の処理場のみとなっており</a:t>
            </a:r>
            <a:r>
              <a:rPr lang="ja-JP" altLang="en-US" sz="1400" dirty="0" smtClean="0">
                <a:solidFill>
                  <a:schemeClr val="tx1"/>
                </a:solidFill>
                <a:latin typeface="BIZ UDPゴシック" panose="020B0400000000000000" pitchFamily="50" charset="-128"/>
                <a:ea typeface="BIZ UDPゴシック" panose="020B0400000000000000" pitchFamily="50" charset="-128"/>
              </a:rPr>
              <a:t>、さらなる処理場の統廃合に</a:t>
            </a:r>
            <a:r>
              <a:rPr lang="ja-JP" altLang="en-US" sz="1400" dirty="0">
                <a:solidFill>
                  <a:schemeClr val="tx1"/>
                </a:solidFill>
                <a:latin typeface="BIZ UDPゴシック" panose="020B0400000000000000" pitchFamily="50" charset="-128"/>
                <a:ea typeface="BIZ UDPゴシック" panose="020B0400000000000000" pitchFamily="50" charset="-128"/>
              </a:rPr>
              <a:t>ついては、経済性の検討はもとより、編入先の処理場の改築更新事業への影響などに</a:t>
            </a:r>
            <a:r>
              <a:rPr lang="ja-JP" altLang="en-US" sz="1400" dirty="0" smtClean="0">
                <a:solidFill>
                  <a:schemeClr val="tx1"/>
                </a:solidFill>
                <a:latin typeface="BIZ UDPゴシック" panose="020B0400000000000000" pitchFamily="50" charset="-128"/>
                <a:ea typeface="BIZ UDPゴシック" panose="020B0400000000000000" pitchFamily="50" charset="-128"/>
              </a:rPr>
              <a:t>ついて十分な検討を行う必要があります。</a:t>
            </a:r>
            <a:endParaRPr lang="en-US" altLang="ja-JP" sz="1400" dirty="0" smtClean="0">
              <a:solidFill>
                <a:schemeClr val="tx1"/>
              </a:solidFill>
              <a:latin typeface="BIZ UDPゴシック" panose="020B0400000000000000" pitchFamily="50" charset="-128"/>
              <a:ea typeface="BIZ UDPゴシック" panose="020B0400000000000000" pitchFamily="50" charset="-128"/>
            </a:endParaRPr>
          </a:p>
        </p:txBody>
      </p:sp>
      <p:sp>
        <p:nvSpPr>
          <p:cNvPr id="7" name="正方形/長方形 6"/>
          <p:cNvSpPr/>
          <p:nvPr/>
        </p:nvSpPr>
        <p:spPr>
          <a:xfrm>
            <a:off x="-2673" y="525862"/>
            <a:ext cx="3325764" cy="329184"/>
          </a:xfrm>
          <a:prstGeom prst="rect">
            <a:avLst/>
          </a:prstGeom>
        </p:spPr>
        <p:style>
          <a:lnRef idx="1">
            <a:schemeClr val="accent1"/>
          </a:lnRef>
          <a:fillRef idx="2">
            <a:schemeClr val="accent1"/>
          </a:fillRef>
          <a:effectRef idx="1">
            <a:schemeClr val="accent1"/>
          </a:effectRef>
          <a:fontRef idx="minor">
            <a:schemeClr val="dk1"/>
          </a:fontRef>
        </p:style>
        <p:txBody>
          <a:bodyPr wrap="none" lIns="72000" tIns="36000" rIns="72000" bIns="36000" rtlCol="0" anchor="ctr">
            <a:spAutoFit/>
          </a:bodyPr>
          <a:lstStyle/>
          <a:p>
            <a:pPr algn="ctr">
              <a:lnSpc>
                <a:spcPts val="2000"/>
              </a:lnSpc>
            </a:pPr>
            <a:r>
              <a:rPr lang="ja-JP" altLang="en-US" sz="1600" dirty="0" smtClean="0">
                <a:latin typeface="BIZ UDPゴシック" panose="020B0400000000000000" pitchFamily="50" charset="-128"/>
                <a:ea typeface="BIZ UDPゴシック" panose="020B0400000000000000" pitchFamily="50" charset="-128"/>
              </a:rPr>
              <a:t>下水道事業の広域化・共同化の状況</a:t>
            </a:r>
            <a:endParaRPr kumimoji="1" lang="ja-JP" altLang="en-US" sz="1600" dirty="0">
              <a:latin typeface="BIZ UDPゴシック" panose="020B0400000000000000" pitchFamily="50" charset="-128"/>
              <a:ea typeface="BIZ UDPゴシック" panose="020B0400000000000000" pitchFamily="50" charset="-128"/>
            </a:endParaRPr>
          </a:p>
        </p:txBody>
      </p:sp>
      <p:pic>
        <p:nvPicPr>
          <p:cNvPr id="9" name="図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73" y="2907098"/>
            <a:ext cx="4836115" cy="3191816"/>
          </a:xfrm>
          <a:prstGeom prst="rect">
            <a:avLst/>
          </a:prstGeom>
          <a:noFill/>
          <a:ln>
            <a:noFill/>
          </a:ln>
        </p:spPr>
      </p:pic>
      <p:sp>
        <p:nvSpPr>
          <p:cNvPr id="10" name="テキスト ボックス 9"/>
          <p:cNvSpPr txBox="1"/>
          <p:nvPr/>
        </p:nvSpPr>
        <p:spPr>
          <a:xfrm>
            <a:off x="743876" y="6040818"/>
            <a:ext cx="3828124" cy="615553"/>
          </a:xfrm>
          <a:prstGeom prst="rect">
            <a:avLst/>
          </a:prstGeom>
          <a:noFill/>
          <a:ln>
            <a:noFill/>
          </a:ln>
        </p:spPr>
        <p:txBody>
          <a:bodyPr wrap="square" rtlCol="0" anchor="ctr" anchorCtr="0">
            <a:spAutoFit/>
          </a:bodyPr>
          <a:lstStyle/>
          <a:p>
            <a:pPr algn="ctr"/>
            <a:r>
              <a:rPr lang="ja-JP" altLang="en-US" sz="1200" dirty="0" smtClean="0">
                <a:latin typeface="BIZ UDPゴシック" panose="020B0400000000000000" pitchFamily="50" charset="-128"/>
                <a:ea typeface="BIZ UDPゴシック" panose="020B0400000000000000" pitchFamily="50" charset="-128"/>
              </a:rPr>
              <a:t>単独</a:t>
            </a:r>
            <a:r>
              <a:rPr lang="ja-JP" altLang="en-US" sz="1200" dirty="0">
                <a:latin typeface="BIZ UDPゴシック" panose="020B0400000000000000" pitchFamily="50" charset="-128"/>
                <a:ea typeface="BIZ UDPゴシック" panose="020B0400000000000000" pitchFamily="50" charset="-128"/>
              </a:rPr>
              <a:t>公共下水道の流域下水道への編入実施</a:t>
            </a:r>
            <a:r>
              <a:rPr lang="ja-JP" altLang="en-US" sz="1200" dirty="0" smtClean="0">
                <a:latin typeface="BIZ UDPゴシック" panose="020B0400000000000000" pitchFamily="50" charset="-128"/>
                <a:ea typeface="BIZ UDPゴシック" panose="020B0400000000000000" pitchFamily="50" charset="-128"/>
              </a:rPr>
              <a:t>箇所</a:t>
            </a:r>
            <a:endParaRPr lang="en-US" altLang="ja-JP" sz="1100" dirty="0" smtClean="0">
              <a:latin typeface="BIZ UDPゴシック" panose="020B0400000000000000" pitchFamily="50" charset="-128"/>
              <a:ea typeface="BIZ UDPゴシック" panose="020B0400000000000000" pitchFamily="50" charset="-128"/>
            </a:endParaRPr>
          </a:p>
          <a:p>
            <a:pPr algn="ctr"/>
            <a:r>
              <a:rPr kumimoji="1" lang="ja-JP" altLang="en-US" sz="1100" dirty="0" smtClean="0">
                <a:latin typeface="BIZ UDPゴシック" panose="020B0400000000000000" pitchFamily="50" charset="-128"/>
                <a:ea typeface="BIZ UDPゴシック" panose="020B0400000000000000" pitchFamily="50" charset="-128"/>
              </a:rPr>
              <a:t>現在残っている単独公共下水道は山間部の処</a:t>
            </a:r>
            <a:endParaRPr kumimoji="1" lang="en-US" altLang="ja-JP" sz="1100" dirty="0" smtClean="0">
              <a:latin typeface="BIZ UDPゴシック" panose="020B0400000000000000" pitchFamily="50" charset="-128"/>
              <a:ea typeface="BIZ UDPゴシック" panose="020B0400000000000000" pitchFamily="50" charset="-128"/>
            </a:endParaRPr>
          </a:p>
          <a:p>
            <a:pPr algn="ctr"/>
            <a:r>
              <a:rPr kumimoji="1" lang="ja-JP" altLang="en-US" sz="1100" dirty="0" smtClean="0">
                <a:latin typeface="BIZ UDPゴシック" panose="020B0400000000000000" pitchFamily="50" charset="-128"/>
                <a:ea typeface="BIZ UDPゴシック" panose="020B0400000000000000" pitchFamily="50" charset="-128"/>
              </a:rPr>
              <a:t>理場を除き、中大規模の処理場</a:t>
            </a:r>
            <a:r>
              <a:rPr lang="ja-JP" altLang="en-US" sz="1100" dirty="0" smtClean="0">
                <a:latin typeface="BIZ UDPゴシック" panose="020B0400000000000000" pitchFamily="50" charset="-128"/>
                <a:ea typeface="BIZ UDPゴシック" panose="020B0400000000000000" pitchFamily="50" charset="-128"/>
              </a:rPr>
              <a:t>となっていま</a:t>
            </a:r>
            <a:r>
              <a:rPr kumimoji="1" lang="ja-JP" altLang="en-US" sz="1100" dirty="0" smtClean="0">
                <a:latin typeface="BIZ UDPゴシック" panose="020B0400000000000000" pitchFamily="50" charset="-128"/>
                <a:ea typeface="BIZ UDPゴシック" panose="020B0400000000000000" pitchFamily="50" charset="-128"/>
              </a:rPr>
              <a:t>す。</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2" name="テキスト ボックス 11"/>
          <p:cNvSpPr txBox="1"/>
          <p:nvPr/>
        </p:nvSpPr>
        <p:spPr>
          <a:xfrm>
            <a:off x="5584475" y="5963757"/>
            <a:ext cx="3780811" cy="784830"/>
          </a:xfrm>
          <a:prstGeom prst="rect">
            <a:avLst/>
          </a:prstGeom>
          <a:noFill/>
          <a:ln>
            <a:noFill/>
          </a:ln>
        </p:spPr>
        <p:txBody>
          <a:bodyPr wrap="square" rtlCol="0" anchor="ctr" anchorCtr="0">
            <a:spAutoFit/>
          </a:bodyPr>
          <a:lstStyle/>
          <a:p>
            <a:pPr algn="ctr"/>
            <a:r>
              <a:rPr lang="ja-JP" altLang="en-US" sz="1200" dirty="0" smtClean="0">
                <a:latin typeface="BIZ UDPゴシック" panose="020B0400000000000000" pitchFamily="50" charset="-128"/>
                <a:ea typeface="BIZ UDPゴシック" panose="020B0400000000000000" pitchFamily="50" charset="-128"/>
              </a:rPr>
              <a:t>汚泥</a:t>
            </a:r>
            <a:r>
              <a:rPr lang="ja-JP" altLang="en-US" sz="1200" dirty="0">
                <a:latin typeface="BIZ UDPゴシック" panose="020B0400000000000000" pitchFamily="50" charset="-128"/>
                <a:ea typeface="BIZ UDPゴシック" panose="020B0400000000000000" pitchFamily="50" charset="-128"/>
              </a:rPr>
              <a:t>処理</a:t>
            </a:r>
            <a:r>
              <a:rPr lang="ja-JP" altLang="en-US" sz="1200" dirty="0" smtClean="0">
                <a:latin typeface="BIZ UDPゴシック" panose="020B0400000000000000" pitchFamily="50" charset="-128"/>
                <a:ea typeface="BIZ UDPゴシック" panose="020B0400000000000000" pitchFamily="50" charset="-128"/>
              </a:rPr>
              <a:t>の共同化状況</a:t>
            </a:r>
            <a:endParaRPr lang="en-US" altLang="ja-JP" sz="1200" dirty="0" smtClean="0">
              <a:latin typeface="BIZ UDPゴシック" panose="020B0400000000000000" pitchFamily="50" charset="-128"/>
              <a:ea typeface="BIZ UDPゴシック" panose="020B0400000000000000" pitchFamily="50" charset="-128"/>
            </a:endParaRPr>
          </a:p>
          <a:p>
            <a:pPr algn="ctr"/>
            <a:r>
              <a:rPr lang="ja-JP" altLang="en-US" sz="1100" dirty="0" smtClean="0">
                <a:latin typeface="BIZ UDPゴシック" panose="020B0400000000000000" pitchFamily="50" charset="-128"/>
                <a:ea typeface="BIZ UDPゴシック" panose="020B0400000000000000" pitchFamily="50" charset="-128"/>
              </a:rPr>
              <a:t>流域下</a:t>
            </a:r>
            <a:r>
              <a:rPr lang="ja-JP" altLang="en-US" sz="1100" dirty="0">
                <a:latin typeface="BIZ UDPゴシック" panose="020B0400000000000000" pitchFamily="50" charset="-128"/>
                <a:ea typeface="BIZ UDPゴシック" panose="020B0400000000000000" pitchFamily="50" charset="-128"/>
              </a:rPr>
              <a:t>水道では寝屋川流域</a:t>
            </a:r>
            <a:r>
              <a:rPr lang="ja-JP" altLang="en-US" sz="1100" dirty="0" smtClean="0">
                <a:latin typeface="BIZ UDPゴシック" panose="020B0400000000000000" pitchFamily="50" charset="-128"/>
                <a:ea typeface="BIZ UDPゴシック" panose="020B0400000000000000" pitchFamily="50" charset="-128"/>
              </a:rPr>
              <a:t>と南大阪湾岸</a:t>
            </a:r>
            <a:r>
              <a:rPr lang="ja-JP" altLang="en-US" sz="1100" dirty="0">
                <a:latin typeface="BIZ UDPゴシック" panose="020B0400000000000000" pitchFamily="50" charset="-128"/>
                <a:ea typeface="BIZ UDPゴシック" panose="020B0400000000000000" pitchFamily="50" charset="-128"/>
              </a:rPr>
              <a:t>流域において</a:t>
            </a:r>
            <a:r>
              <a:rPr lang="ja-JP" altLang="en-US" sz="1100" dirty="0" smtClean="0">
                <a:latin typeface="BIZ UDPゴシック" panose="020B0400000000000000" pitchFamily="50" charset="-128"/>
                <a:ea typeface="BIZ UDPゴシック" panose="020B0400000000000000" pitchFamily="50" charset="-128"/>
              </a:rPr>
              <a:t>、</a:t>
            </a:r>
            <a:endParaRPr lang="en-US" altLang="ja-JP" sz="1100" dirty="0" smtClean="0">
              <a:latin typeface="BIZ UDPゴシック" panose="020B0400000000000000" pitchFamily="50" charset="-128"/>
              <a:ea typeface="BIZ UDPゴシック" panose="020B0400000000000000" pitchFamily="50" charset="-128"/>
            </a:endParaRPr>
          </a:p>
          <a:p>
            <a:pPr algn="ctr"/>
            <a:r>
              <a:rPr lang="ja-JP" altLang="en-US" sz="1100" dirty="0" smtClean="0">
                <a:latin typeface="BIZ UDPゴシック" panose="020B0400000000000000" pitchFamily="50" charset="-128"/>
                <a:ea typeface="BIZ UDPゴシック" panose="020B0400000000000000" pitchFamily="50" charset="-128"/>
              </a:rPr>
              <a:t>大阪市</a:t>
            </a:r>
            <a:r>
              <a:rPr lang="ja-JP" altLang="en-US" sz="1100" dirty="0">
                <a:latin typeface="BIZ UDPゴシック" panose="020B0400000000000000" pitchFamily="50" charset="-128"/>
                <a:ea typeface="BIZ UDPゴシック" panose="020B0400000000000000" pitchFamily="50" charset="-128"/>
              </a:rPr>
              <a:t>公共下水道では舞洲スラッジセンターと平野処理場において、それぞれ汚泥の集約</a:t>
            </a:r>
            <a:r>
              <a:rPr lang="ja-JP" altLang="en-US" sz="1100" dirty="0" smtClean="0">
                <a:latin typeface="BIZ UDPゴシック" panose="020B0400000000000000" pitchFamily="50" charset="-128"/>
                <a:ea typeface="BIZ UDPゴシック" panose="020B0400000000000000" pitchFamily="50" charset="-128"/>
              </a:rPr>
              <a:t>処理を実施しています。</a:t>
            </a:r>
            <a:endParaRPr lang="ja-JP" altLang="en-US" sz="1100" dirty="0">
              <a:latin typeface="BIZ UDPゴシック" panose="020B0400000000000000" pitchFamily="50" charset="-128"/>
              <a:ea typeface="BIZ UDPゴシック" panose="020B0400000000000000" pitchFamily="50" charset="-128"/>
            </a:endParaRPr>
          </a:p>
        </p:txBody>
      </p:sp>
      <p:pic>
        <p:nvPicPr>
          <p:cNvPr id="13" name="図 12"/>
          <p:cNvPicPr/>
          <p:nvPr/>
        </p:nvPicPr>
        <p:blipFill>
          <a:blip r:embed="rId3">
            <a:extLst>
              <a:ext uri="{28A0092B-C50C-407E-A947-70E740481C1C}">
                <a14:useLocalDpi xmlns:a14="http://schemas.microsoft.com/office/drawing/2010/main" val="0"/>
              </a:ext>
            </a:extLst>
          </a:blip>
          <a:srcRect/>
          <a:stretch>
            <a:fillRect/>
          </a:stretch>
        </p:blipFill>
        <p:spPr bwMode="auto">
          <a:xfrm>
            <a:off x="5191433" y="2812938"/>
            <a:ext cx="4404196" cy="3158513"/>
          </a:xfrm>
          <a:prstGeom prst="rect">
            <a:avLst/>
          </a:prstGeom>
          <a:noFill/>
          <a:ln>
            <a:noFill/>
          </a:ln>
        </p:spPr>
      </p:pic>
      <p:sp>
        <p:nvSpPr>
          <p:cNvPr id="15" name="テキスト ボックス 14"/>
          <p:cNvSpPr txBox="1"/>
          <p:nvPr/>
        </p:nvSpPr>
        <p:spPr>
          <a:xfrm>
            <a:off x="743876" y="2505161"/>
            <a:ext cx="3527945" cy="307777"/>
          </a:xfrm>
          <a:prstGeom prst="rect">
            <a:avLst/>
          </a:prstGeom>
          <a:noFill/>
          <a:ln>
            <a:noFill/>
          </a:ln>
        </p:spPr>
        <p:txBody>
          <a:bodyPr wrap="square" rtlCol="0" anchor="ctr" anchorCtr="0">
            <a:spAutoFit/>
          </a:bodyPr>
          <a:lstStyle/>
          <a:p>
            <a:pPr algn="ctr"/>
            <a:r>
              <a:rPr kumimoji="1" lang="ja-JP" altLang="en-US" sz="1400" dirty="0" smtClean="0">
                <a:latin typeface="BIZ UDPゴシック" panose="020B0400000000000000" pitchFamily="50" charset="-128"/>
                <a:ea typeface="BIZ UDPゴシック" panose="020B0400000000000000" pitchFamily="50" charset="-128"/>
              </a:rPr>
              <a:t>（汚水処理の広域化状況）</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16" name="テキスト ボックス 15"/>
          <p:cNvSpPr txBox="1"/>
          <p:nvPr/>
        </p:nvSpPr>
        <p:spPr>
          <a:xfrm>
            <a:off x="5697018" y="2541955"/>
            <a:ext cx="3527945" cy="307777"/>
          </a:xfrm>
          <a:prstGeom prst="rect">
            <a:avLst/>
          </a:prstGeom>
          <a:noFill/>
          <a:ln>
            <a:noFill/>
          </a:ln>
        </p:spPr>
        <p:txBody>
          <a:bodyPr wrap="square" rtlCol="0" anchor="ctr" anchorCtr="0">
            <a:spAutoFit/>
          </a:bodyPr>
          <a:lstStyle/>
          <a:p>
            <a:pPr algn="ctr"/>
            <a:r>
              <a:rPr lang="ja-JP" altLang="en-US" sz="1400" dirty="0" smtClean="0">
                <a:latin typeface="BIZ UDPゴシック" panose="020B0400000000000000" pitchFamily="50" charset="-128"/>
                <a:ea typeface="BIZ UDPゴシック" panose="020B0400000000000000" pitchFamily="50" charset="-128"/>
              </a:rPr>
              <a:t>（汚泥処理の共同化状況）</a:t>
            </a:r>
            <a:endParaRPr lang="ja-JP" altLang="en-US" sz="1400" dirty="0">
              <a:latin typeface="BIZ UDPゴシック" panose="020B0400000000000000" pitchFamily="50" charset="-128"/>
              <a:ea typeface="BIZ UDPゴシック" panose="020B0400000000000000" pitchFamily="50" charset="-128"/>
            </a:endParaRPr>
          </a:p>
        </p:txBody>
      </p:sp>
      <p:sp>
        <p:nvSpPr>
          <p:cNvPr id="14" name="楕円 13"/>
          <p:cNvSpPr/>
          <p:nvPr/>
        </p:nvSpPr>
        <p:spPr>
          <a:xfrm>
            <a:off x="7882413" y="3587283"/>
            <a:ext cx="92393" cy="9280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p:cNvSpPr/>
          <p:nvPr/>
        </p:nvSpPr>
        <p:spPr>
          <a:xfrm>
            <a:off x="7790020" y="3852365"/>
            <a:ext cx="92393" cy="9280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p:cNvSpPr/>
          <p:nvPr/>
        </p:nvSpPr>
        <p:spPr>
          <a:xfrm>
            <a:off x="7882413" y="3908609"/>
            <a:ext cx="92393" cy="9280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p:cNvSpPr/>
          <p:nvPr/>
        </p:nvSpPr>
        <p:spPr>
          <a:xfrm>
            <a:off x="7915750" y="4107020"/>
            <a:ext cx="92393" cy="9280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8129588" y="5727379"/>
            <a:ext cx="1023937" cy="169277"/>
          </a:xfrm>
          <a:prstGeom prst="rect">
            <a:avLst/>
          </a:prstGeom>
          <a:noFill/>
          <a:ln>
            <a:noFill/>
          </a:ln>
        </p:spPr>
        <p:txBody>
          <a:bodyPr wrap="square" rtlCol="0" anchor="ctr" anchorCtr="0">
            <a:spAutoFit/>
          </a:bodyPr>
          <a:lstStyle/>
          <a:p>
            <a:pPr algn="ctr"/>
            <a:r>
              <a:rPr lang="ja-JP" altLang="en-US" sz="500" dirty="0" smtClean="0">
                <a:latin typeface="BIZ UDPゴシック" panose="020B0400000000000000" pitchFamily="50" charset="-128"/>
                <a:ea typeface="BIZ UDPゴシック" panose="020B0400000000000000" pitchFamily="50" charset="-128"/>
              </a:rPr>
              <a:t>（●は流域下水道へ編入済）</a:t>
            </a:r>
            <a:endParaRPr lang="ja-JP" altLang="en-US" sz="5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13353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8885</TotalTime>
  <Words>4648</Words>
  <Application>Microsoft Office PowerPoint</Application>
  <PresentationFormat>A4 210 x 297 mm</PresentationFormat>
  <Paragraphs>445</Paragraphs>
  <Slides>17</Slides>
  <Notes>6</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17</vt:i4>
      </vt:variant>
    </vt:vector>
  </HeadingPairs>
  <TitlesOfParts>
    <vt:vector size="28" baseType="lpstr">
      <vt:lpstr>BIZ UDPゴシック</vt:lpstr>
      <vt:lpstr>HGPｺﾞｼｯｸM</vt:lpstr>
      <vt:lpstr>HG丸ｺﾞｼｯｸM-PRO</vt:lpstr>
      <vt:lpstr>Meiryo UI</vt:lpstr>
      <vt:lpstr>ＭＳ Ｐゴシック</vt:lpstr>
      <vt:lpstr>游明朝</vt:lpstr>
      <vt:lpstr>Arial</vt:lpstr>
      <vt:lpstr>Calibri</vt:lpstr>
      <vt:lpstr>Calibri Light</vt:lpstr>
      <vt:lpstr>Times New Roman</vt:lpstr>
      <vt:lpstr>Office テーマ</vt:lpstr>
      <vt:lpstr>大阪府市下水道ビジョン 資料編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秋山　肇</dc:creator>
  <cp:lastModifiedBy>青木　拓慎</cp:lastModifiedBy>
  <cp:revision>1295</cp:revision>
  <cp:lastPrinted>2021-12-10T02:53:13Z</cp:lastPrinted>
  <dcterms:modified xsi:type="dcterms:W3CDTF">2021-12-24T05:13:07Z</dcterms:modified>
</cp:coreProperties>
</file>