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8"/>
  </p:notesMasterIdLst>
  <p:sldIdLst>
    <p:sldId id="277" r:id="rId2"/>
    <p:sldId id="257" r:id="rId3"/>
    <p:sldId id="280" r:id="rId4"/>
    <p:sldId id="262" r:id="rId5"/>
    <p:sldId id="265" r:id="rId6"/>
    <p:sldId id="275" r:id="rId7"/>
    <p:sldId id="278" r:id="rId8"/>
    <p:sldId id="267" r:id="rId9"/>
    <p:sldId id="268" r:id="rId10"/>
    <p:sldId id="269" r:id="rId11"/>
    <p:sldId id="274" r:id="rId12"/>
    <p:sldId id="270" r:id="rId13"/>
    <p:sldId id="271" r:id="rId14"/>
    <p:sldId id="272" r:id="rId15"/>
    <p:sldId id="279" r:id="rId16"/>
    <p:sldId id="276" r:id="rId17"/>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06D"/>
    <a:srgbClr val="AEC9E8"/>
    <a:srgbClr val="FFFFFF"/>
    <a:srgbClr val="A5C3E6"/>
    <a:srgbClr val="ACC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50" d="100"/>
          <a:sy n="150" d="100"/>
        </p:scale>
        <p:origin x="-242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8AED7EE2-9A2E-401F-BA14-2A81E840D6CC}"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20FBD76B-358A-4DEC-ABC3-99CAF719A286}" type="slidenum">
              <a:rPr kumimoji="1" lang="ja-JP" altLang="en-US" smtClean="0"/>
              <a:t>‹#›</a:t>
            </a:fld>
            <a:endParaRPr kumimoji="1" lang="ja-JP" altLang="en-US"/>
          </a:p>
        </p:txBody>
      </p:sp>
    </p:spTree>
    <p:extLst>
      <p:ext uri="{BB962C8B-B14F-4D97-AF65-F5344CB8AC3E}">
        <p14:creationId xmlns:p14="http://schemas.microsoft.com/office/powerpoint/2010/main" val="14421696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C1DC85-14A9-4851-BAFF-C40E81FA3430}" type="datetime1">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3785759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983754-EA21-497F-8F83-1D757DEADA4A}" type="datetime1">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24117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F5474B-4BA9-4A20-82B4-6162F1B2ED82}" type="datetime1">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30103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lvl1pPr marL="623888" indent="-228600">
              <a:defRPr/>
            </a:lvl1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E4543EC7-FC50-431C-91DF-66BC08423B6B}" type="datetime1">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568545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9EA9588-6A04-4718-A38E-5C5CCA69BB9C}" type="datetime1">
              <a:rPr kumimoji="1" lang="ja-JP" altLang="en-US" smtClean="0"/>
              <a:t>2023/2/2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04629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F8FF69-4841-4307-A4F9-7D7B490CEBDA}" type="datetime1">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9186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12DF0EC-5E9D-44E8-9771-75FD80554A7E}" type="datetime1">
              <a:rPr kumimoji="1" lang="ja-JP" altLang="en-US" smtClean="0"/>
              <a:t>2023/2/2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71316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C11A79-8642-43D4-BCED-8CEF4C16E90F}" type="datetime1">
              <a:rPr kumimoji="1" lang="ja-JP" altLang="en-US" smtClean="0"/>
              <a:t>2023/2/2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55381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2A2F2-2868-48B6-BF0E-03819590F01E}" type="datetime1">
              <a:rPr kumimoji="1" lang="ja-JP" altLang="en-US" smtClean="0"/>
              <a:t>2023/2/2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51896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4BCCCFB-3436-4F2E-9E62-FAD5FADC3A01}" type="datetime1">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41219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E67185A-51F2-4C0B-B4AB-6DDF83AF7267}" type="datetime1">
              <a:rPr kumimoji="1" lang="ja-JP" altLang="en-US" smtClean="0"/>
              <a:t>2023/2/2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E3861-6454-4D11-8330-0A91D8BBE1F0}" type="slidenum">
              <a:rPr kumimoji="1" lang="ja-JP" altLang="en-US" smtClean="0"/>
              <a:t>‹#›</a:t>
            </a:fld>
            <a:endParaRPr kumimoji="1" lang="ja-JP" altLang="en-US"/>
          </a:p>
        </p:txBody>
      </p:sp>
    </p:spTree>
    <p:extLst>
      <p:ext uri="{BB962C8B-B14F-4D97-AF65-F5344CB8AC3E}">
        <p14:creationId xmlns:p14="http://schemas.microsoft.com/office/powerpoint/2010/main" val="12272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54767"/>
            <a:ext cx="12192000" cy="562020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FFE00-2BAC-4E1F-8EE0-981D5EED0EE7}" type="datetime1">
              <a:rPr kumimoji="1" lang="ja-JP" altLang="en-US" smtClean="0"/>
              <a:t>2023/2/2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E3861-6454-4D11-8330-0A91D8BBE1F0}" type="slidenum">
              <a:rPr kumimoji="1" lang="ja-JP" altLang="en-US" smtClean="0"/>
              <a:t>‹#›</a:t>
            </a:fld>
            <a:endParaRPr kumimoji="1" lang="ja-JP" altLang="en-US"/>
          </a:p>
        </p:txBody>
      </p:sp>
      <p:sp>
        <p:nvSpPr>
          <p:cNvPr id="7" name="正方形/長方形 6"/>
          <p:cNvSpPr/>
          <p:nvPr userDrawn="1"/>
        </p:nvSpPr>
        <p:spPr>
          <a:xfrm>
            <a:off x="0" y="0"/>
            <a:ext cx="12192000" cy="5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sp>
        <p:nvSpPr>
          <p:cNvPr id="2" name="Title Placeholder 1"/>
          <p:cNvSpPr>
            <a:spLocks noGrp="1"/>
          </p:cNvSpPr>
          <p:nvPr>
            <p:ph type="title"/>
          </p:nvPr>
        </p:nvSpPr>
        <p:spPr>
          <a:xfrm>
            <a:off x="0" y="-15185"/>
            <a:ext cx="12192000" cy="523185"/>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Tree>
    <p:extLst>
      <p:ext uri="{BB962C8B-B14F-4D97-AF65-F5344CB8AC3E}">
        <p14:creationId xmlns:p14="http://schemas.microsoft.com/office/powerpoint/2010/main" val="2658408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28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35" y="1122363"/>
            <a:ext cx="11981330" cy="2387600"/>
          </a:xfrm>
        </p:spPr>
        <p:txBody>
          <a:bodyPr anchor="ctr"/>
          <a:lstStyle/>
          <a:p>
            <a:r>
              <a:rPr lang="ja-JP" altLang="en-US" dirty="0" smtClean="0"/>
              <a:t>大阪府水道基盤強化計画（案）</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sz="4400" dirty="0" smtClean="0"/>
              <a:t>（概要版）</a:t>
            </a:r>
            <a:endParaRPr kumimoji="1" lang="ja-JP" altLang="en-US" sz="4400" dirty="0"/>
          </a:p>
        </p:txBody>
      </p:sp>
    </p:spTree>
    <p:extLst>
      <p:ext uri="{BB962C8B-B14F-4D97-AF65-F5344CB8AC3E}">
        <p14:creationId xmlns:p14="http://schemas.microsoft.com/office/powerpoint/2010/main" val="391748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2" y="561133"/>
            <a:ext cx="500743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水道事業体間における水道施設</a:t>
            </a:r>
            <a:r>
              <a:rPr kumimoji="1" lang="ja-JP" altLang="en-US" b="1">
                <a:solidFill>
                  <a:schemeClr val="bg1"/>
                </a:solidFill>
                <a:latin typeface="ＭＳ ゴシック" panose="020B0609070205080204" pitchFamily="49" charset="-128"/>
                <a:ea typeface="ＭＳ ゴシック" panose="020B0609070205080204" pitchFamily="49" charset="-128"/>
              </a:rPr>
              <a:t>の</a:t>
            </a:r>
            <a:r>
              <a:rPr kumimoji="1" lang="ja-JP" altLang="en-US" b="1" smtClean="0">
                <a:solidFill>
                  <a:schemeClr val="bg1"/>
                </a:solidFill>
                <a:latin typeface="ＭＳ ゴシック" panose="020B0609070205080204" pitchFamily="49" charset="-128"/>
                <a:ea typeface="ＭＳ ゴシック" panose="020B0609070205080204" pitchFamily="49" charset="-128"/>
              </a:rPr>
              <a:t>共同化</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9028" y="546634"/>
            <a:ext cx="5976000"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0" y="953533"/>
            <a:ext cx="6074229" cy="5667354"/>
          </a:xfrm>
        </p:spPr>
        <p:txBody>
          <a:bodyPr>
            <a:no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水道事業体の垣根を越えた送配水施設の統廃合の検討</a:t>
            </a:r>
            <a:endParaRPr lang="en-US" altLang="ja-JP" sz="1400" dirty="0" smtClean="0"/>
          </a:p>
          <a:p>
            <a:pPr marL="87313" indent="0">
              <a:lnSpc>
                <a:spcPct val="120000"/>
              </a:lnSpc>
              <a:spcBef>
                <a:spcPts val="0"/>
              </a:spcBef>
              <a:buNone/>
            </a:pPr>
            <a:endParaRPr lang="en-US" altLang="ja-JP" sz="1600" dirty="0" smtClean="0"/>
          </a:p>
          <a:p>
            <a:pPr marL="87313" indent="0">
              <a:lnSpc>
                <a:spcPct val="120000"/>
              </a:lnSpc>
              <a:spcBef>
                <a:spcPts val="0"/>
              </a:spcBef>
              <a:buNone/>
            </a:pPr>
            <a:r>
              <a:rPr lang="ja-JP" altLang="en-US" sz="1600" dirty="0" smtClean="0"/>
              <a:t>＜具体的取組＞</a:t>
            </a:r>
            <a:endParaRPr lang="en-US" altLang="ja-JP" sz="1600" dirty="0" smtClean="0"/>
          </a:p>
          <a:p>
            <a:pPr marL="395288" indent="0">
              <a:lnSpc>
                <a:spcPct val="120000"/>
              </a:lnSpc>
              <a:spcBef>
                <a:spcPts val="0"/>
              </a:spcBef>
              <a:buNone/>
            </a:pPr>
            <a:r>
              <a:rPr lang="ja-JP" altLang="ja-JP" sz="1400" u="sng" dirty="0"/>
              <a:t>共同化の例</a:t>
            </a:r>
            <a:endParaRPr lang="ja-JP" altLang="ja-JP" sz="1400" dirty="0"/>
          </a:p>
          <a:p>
            <a:pPr marL="395288" indent="0">
              <a:lnSpc>
                <a:spcPct val="120000"/>
              </a:lnSpc>
              <a:spcBef>
                <a:spcPts val="0"/>
              </a:spcBef>
              <a:buNone/>
            </a:pPr>
            <a:r>
              <a:rPr lang="ja-JP" altLang="ja-JP" sz="1400" dirty="0"/>
              <a:t>〇計画期間内における水道施設の共同化</a:t>
            </a:r>
          </a:p>
          <a:p>
            <a:pPr marL="812800" indent="-417513">
              <a:lnSpc>
                <a:spcPct val="120000"/>
              </a:lnSpc>
              <a:spcBef>
                <a:spcPts val="0"/>
              </a:spcBef>
              <a:buNone/>
            </a:pPr>
            <a:r>
              <a:rPr lang="ja-JP" altLang="en-US" sz="1400" dirty="0" smtClean="0"/>
              <a:t>　</a:t>
            </a:r>
            <a:r>
              <a:rPr lang="ja-JP" altLang="ja-JP" sz="1400" dirty="0" smtClean="0"/>
              <a:t>・</a:t>
            </a:r>
            <a:r>
              <a:rPr lang="ja-JP" altLang="ja-JP" sz="1400" dirty="0"/>
              <a:t>３市共同ポンプ施設による箕面市船場東受水場等の</a:t>
            </a:r>
            <a:r>
              <a:rPr lang="ja-JP" altLang="ja-JP" sz="1400" dirty="0" smtClean="0"/>
              <a:t>統廃合</a:t>
            </a:r>
            <a:endParaRPr lang="en-US" altLang="ja-JP" sz="1400" dirty="0" smtClean="0"/>
          </a:p>
          <a:p>
            <a:pPr marL="812800" indent="-417513">
              <a:lnSpc>
                <a:spcPct val="120000"/>
              </a:lnSpc>
              <a:spcBef>
                <a:spcPts val="0"/>
              </a:spcBef>
              <a:buNone/>
            </a:pPr>
            <a:r>
              <a:rPr lang="en-US" altLang="ja-JP" sz="1400" dirty="0"/>
              <a:t> </a:t>
            </a:r>
            <a:r>
              <a:rPr lang="en-US" altLang="ja-JP" sz="1400" dirty="0" smtClean="0"/>
              <a:t>    </a:t>
            </a:r>
            <a:r>
              <a:rPr lang="ja-JP" altLang="ja-JP" sz="1400" dirty="0" smtClean="0"/>
              <a:t>（</a:t>
            </a:r>
            <a:r>
              <a:rPr lang="ja-JP" altLang="ja-JP" sz="1400" dirty="0"/>
              <a:t>豊中市・吹田市・箕面市）</a:t>
            </a:r>
          </a:p>
          <a:p>
            <a:pPr>
              <a:lnSpc>
                <a:spcPct val="120000"/>
              </a:lnSpc>
              <a:spcBef>
                <a:spcPts val="0"/>
              </a:spcBef>
              <a:buNone/>
            </a:pPr>
            <a:r>
              <a:rPr lang="ja-JP" altLang="ja-JP" sz="1400" dirty="0" smtClean="0"/>
              <a:t>〇</a:t>
            </a:r>
            <a:r>
              <a:rPr lang="ja-JP" altLang="ja-JP" sz="1400" dirty="0"/>
              <a:t>今後の状況を勘案し引き続き検討する水道施設の共同化</a:t>
            </a:r>
          </a:p>
          <a:p>
            <a:pPr marL="395288" indent="0">
              <a:lnSpc>
                <a:spcPct val="120000"/>
              </a:lnSpc>
              <a:spcBef>
                <a:spcPts val="0"/>
              </a:spcBef>
              <a:buNone/>
            </a:pPr>
            <a:r>
              <a:rPr lang="ja-JP" altLang="en-US" sz="1400" dirty="0"/>
              <a:t>　</a:t>
            </a:r>
            <a:r>
              <a:rPr lang="ja-JP" altLang="en-US" sz="1400" dirty="0" smtClean="0"/>
              <a:t>・</a:t>
            </a:r>
            <a:r>
              <a:rPr lang="ja-JP" altLang="ja-JP" sz="1400" dirty="0" smtClean="0"/>
              <a:t>大阪市</a:t>
            </a:r>
            <a:r>
              <a:rPr lang="ja-JP" altLang="ja-JP" sz="1400" dirty="0"/>
              <a:t>城東配水場の共同</a:t>
            </a:r>
            <a:r>
              <a:rPr lang="ja-JP" altLang="ja-JP" sz="1400" dirty="0" smtClean="0"/>
              <a:t>利用</a:t>
            </a:r>
            <a:r>
              <a:rPr lang="ja-JP" altLang="en-US" sz="1400" dirty="0"/>
              <a:t>（大阪市・守口市）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ja-JP" sz="1400" dirty="0"/>
              <a:t>大阪市巽配水場の共同</a:t>
            </a:r>
            <a:r>
              <a:rPr lang="ja-JP" altLang="ja-JP" sz="1400" dirty="0" smtClean="0"/>
              <a:t>利用</a:t>
            </a:r>
            <a:r>
              <a:rPr lang="ja-JP" altLang="en-US" sz="1400" dirty="0"/>
              <a:t>（大阪市・東大阪市）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ja-JP" sz="1400" dirty="0"/>
              <a:t>大阪市豊野浄水場の共同</a:t>
            </a:r>
            <a:r>
              <a:rPr lang="ja-JP" altLang="ja-JP" sz="1400" dirty="0" smtClean="0"/>
              <a:t>利用</a:t>
            </a:r>
            <a:r>
              <a:rPr lang="ja-JP" altLang="en-US" sz="1400" dirty="0"/>
              <a:t>（大阪市・寝屋川市）</a:t>
            </a:r>
            <a:endParaRPr lang="ja-JP" altLang="ja-JP" sz="1400" dirty="0"/>
          </a:p>
          <a:p>
            <a:pPr marL="395288" indent="0">
              <a:lnSpc>
                <a:spcPct val="120000"/>
              </a:lnSpc>
              <a:spcBef>
                <a:spcPts val="0"/>
              </a:spcBef>
              <a:buNone/>
            </a:pPr>
            <a:r>
              <a:rPr lang="ja-JP" altLang="en-US" sz="1400" dirty="0" smtClean="0"/>
              <a:t>　</a:t>
            </a:r>
            <a:r>
              <a:rPr lang="ja-JP" altLang="ja-JP" sz="1400" dirty="0" smtClean="0"/>
              <a:t>・</a:t>
            </a:r>
            <a:r>
              <a:rPr lang="ja-JP" altLang="en-US" sz="1400" dirty="0"/>
              <a:t>河内長野市</a:t>
            </a:r>
            <a:r>
              <a:rPr lang="ja-JP" altLang="ja-JP" sz="1400" dirty="0" smtClean="0"/>
              <a:t>千代田受</a:t>
            </a:r>
            <a:r>
              <a:rPr lang="ja-JP" altLang="ja-JP" sz="1400" dirty="0"/>
              <a:t>水場の共同</a:t>
            </a:r>
            <a:r>
              <a:rPr lang="ja-JP" altLang="ja-JP" sz="1400" dirty="0" smtClean="0"/>
              <a:t>利用</a:t>
            </a:r>
            <a:r>
              <a:rPr lang="ja-JP" altLang="en-US" sz="1400" dirty="0"/>
              <a:t>（河内長野市・富田林市）</a:t>
            </a:r>
            <a:endParaRPr lang="en-US" altLang="ja-JP" sz="1400" dirty="0" smtClean="0"/>
          </a:p>
          <a:p>
            <a:pPr marL="395288" indent="0">
              <a:lnSpc>
                <a:spcPct val="120000"/>
              </a:lnSpc>
              <a:spcBef>
                <a:spcPts val="0"/>
              </a:spcBef>
              <a:buNone/>
            </a:pPr>
            <a:r>
              <a:rPr lang="ja-JP" altLang="en-US" sz="1400" dirty="0"/>
              <a:t>　</a:t>
            </a:r>
            <a:r>
              <a:rPr lang="ja-JP" altLang="en-US" sz="1400" dirty="0" smtClean="0"/>
              <a:t>・豊中市</a:t>
            </a:r>
            <a:r>
              <a:rPr lang="ja-JP" altLang="en-US" sz="1400" dirty="0"/>
              <a:t>柴原浄水場・池田市豊能（企）古江浄水場の猪名川</a:t>
            </a:r>
            <a:r>
              <a:rPr lang="ja-JP" altLang="en-US" sz="1400" dirty="0" smtClean="0"/>
              <a:t>水系　　</a:t>
            </a:r>
            <a:endParaRPr lang="en-US" altLang="ja-JP" sz="1400" dirty="0" smtClean="0"/>
          </a:p>
          <a:p>
            <a:pPr marL="395288" indent="0">
              <a:lnSpc>
                <a:spcPct val="120000"/>
              </a:lnSpc>
              <a:spcBef>
                <a:spcPts val="0"/>
              </a:spcBef>
              <a:buNone/>
            </a:pPr>
            <a:r>
              <a:rPr lang="ja-JP" altLang="en-US" sz="1400" dirty="0"/>
              <a:t>　</a:t>
            </a:r>
            <a:r>
              <a:rPr lang="ja-JP" altLang="en-US" sz="1400" dirty="0" smtClean="0"/>
              <a:t>　の</a:t>
            </a:r>
            <a:r>
              <a:rPr lang="ja-JP" altLang="en-US" sz="1400" dirty="0"/>
              <a:t>利</a:t>
            </a:r>
            <a:r>
              <a:rPr lang="ja-JP" altLang="en-US" sz="1400" dirty="0" smtClean="0"/>
              <a:t>活用</a:t>
            </a:r>
            <a:r>
              <a:rPr lang="zh-TW" altLang="en-US" sz="1400" dirty="0"/>
              <a:t>（豊中市、池田市、豊能（企））</a:t>
            </a:r>
            <a:endParaRPr lang="en-US" altLang="ja-JP" sz="1400" dirty="0" smtClean="0"/>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ja-JP" sz="1400" dirty="0" smtClean="0"/>
              <a:t>◇大阪府</a:t>
            </a:r>
            <a:r>
              <a:rPr lang="ja-JP" altLang="ja-JP" sz="1400" dirty="0"/>
              <a:t>の取組</a:t>
            </a:r>
          </a:p>
          <a:p>
            <a:pPr marL="812800" lvl="0">
              <a:lnSpc>
                <a:spcPct val="120000"/>
              </a:lnSpc>
              <a:spcBef>
                <a:spcPts val="0"/>
              </a:spcBef>
              <a:buFont typeface="Wingdings" panose="05000000000000000000" pitchFamily="2" charset="2"/>
              <a:buChar char="ü"/>
            </a:pPr>
            <a:r>
              <a:rPr lang="ja-JP" altLang="en-US" sz="1400" dirty="0" smtClean="0"/>
              <a:t>水道</a:t>
            </a:r>
            <a:r>
              <a:rPr lang="ja-JP" altLang="en-US" sz="1400" dirty="0"/>
              <a:t>事業体間の調整や法的課題に係る検証等を実施</a:t>
            </a:r>
          </a:p>
          <a:p>
            <a:pPr marL="812800" lvl="0">
              <a:lnSpc>
                <a:spcPct val="120000"/>
              </a:lnSpc>
              <a:spcBef>
                <a:spcPts val="0"/>
              </a:spcBef>
              <a:buFont typeface="Wingdings" panose="05000000000000000000" pitchFamily="2" charset="2"/>
              <a:buChar char="ü"/>
            </a:pPr>
            <a:r>
              <a:rPr lang="ja-JP" altLang="en-US" sz="1400" dirty="0" smtClean="0"/>
              <a:t>財政面</a:t>
            </a:r>
            <a:r>
              <a:rPr lang="ja-JP" altLang="en-US" sz="1400" dirty="0"/>
              <a:t>や法制度面に関し国へ必要な要望</a:t>
            </a:r>
          </a:p>
        </p:txBody>
      </p:sp>
      <p:sp>
        <p:nvSpPr>
          <p:cNvPr id="8" name="正方形/長方形 7"/>
          <p:cNvSpPr/>
          <p:nvPr/>
        </p:nvSpPr>
        <p:spPr>
          <a:xfrm>
            <a:off x="6146804" y="561148"/>
            <a:ext cx="2024737" cy="261741"/>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業務の共同化</a:t>
            </a:r>
          </a:p>
        </p:txBody>
      </p:sp>
      <p:sp>
        <p:nvSpPr>
          <p:cNvPr id="11" name="コンテンツ プレースホルダー 2"/>
          <p:cNvSpPr txBox="1">
            <a:spLocks/>
          </p:cNvSpPr>
          <p:nvPr/>
        </p:nvSpPr>
        <p:spPr>
          <a:xfrm>
            <a:off x="6103256" y="953533"/>
            <a:ext cx="6059714" cy="5681853"/>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smtClean="0"/>
              <a:t>スケールメリット</a:t>
            </a:r>
            <a:r>
              <a:rPr lang="ja-JP" altLang="en-US" sz="1400" dirty="0"/>
              <a:t>を生かした業務の共同化の</a:t>
            </a:r>
            <a:r>
              <a:rPr lang="ja-JP" altLang="en-US" sz="1400" dirty="0" smtClean="0"/>
              <a:t>促進</a:t>
            </a:r>
            <a:endParaRPr lang="en-US" altLang="ja-JP" sz="1400" dirty="0" smtClean="0"/>
          </a:p>
          <a:p>
            <a:pPr marL="363538" indent="0">
              <a:lnSpc>
                <a:spcPct val="120000"/>
              </a:lnSpc>
              <a:spcBef>
                <a:spcPts val="0"/>
              </a:spcBef>
              <a:buNone/>
            </a:pPr>
            <a:endParaRPr lang="en-US" altLang="ja-JP" sz="1600" dirty="0" smtClean="0"/>
          </a:p>
          <a:p>
            <a:pPr marL="87313" indent="0">
              <a:lnSpc>
                <a:spcPct val="120000"/>
              </a:lnSpc>
              <a:spcBef>
                <a:spcPts val="0"/>
              </a:spcBef>
              <a:buFont typeface="Arial" panose="020B0604020202020204" pitchFamily="34" charset="0"/>
              <a:buNone/>
            </a:pPr>
            <a:r>
              <a:rPr lang="ja-JP" altLang="en-US" sz="1600" dirty="0" smtClean="0"/>
              <a:t>＜具体的取組＞</a:t>
            </a:r>
            <a:endParaRPr lang="en-US" altLang="ja-JP" sz="1600" dirty="0" smtClean="0"/>
          </a:p>
          <a:p>
            <a:pPr marL="363538" indent="0" algn="just">
              <a:lnSpc>
                <a:spcPct val="120000"/>
              </a:lnSpc>
              <a:spcBef>
                <a:spcPts val="0"/>
              </a:spcBef>
              <a:spcAft>
                <a:spcPts val="0"/>
              </a:spcAft>
              <a:buNone/>
              <a:tabLst>
                <a:tab pos="261938" algn="l"/>
              </a:tabLst>
            </a:pPr>
            <a:r>
              <a:rPr lang="ja-JP" altLang="ja-JP" sz="1400" u="sng" kern="100" dirty="0" smtClean="0">
                <a:cs typeface="Times New Roman" panose="02020603050405020304" pitchFamily="18" charset="0"/>
              </a:rPr>
              <a:t>共同</a:t>
            </a:r>
            <a:r>
              <a:rPr lang="ja-JP" altLang="ja-JP" sz="1400" u="sng" kern="100" dirty="0">
                <a:cs typeface="Times New Roman" panose="02020603050405020304" pitchFamily="18" charset="0"/>
              </a:rPr>
              <a:t>発注、運転・維持管理業務の共同化等</a:t>
            </a:r>
            <a:endParaRPr lang="ja-JP" altLang="ja-JP" sz="1400" kern="100" dirty="0">
              <a:cs typeface="Times New Roman" panose="02020603050405020304" pitchFamily="18" charset="0"/>
            </a:endParaRP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a:cs typeface="Times New Roman" panose="02020603050405020304" pitchFamily="18" charset="0"/>
              </a:rPr>
              <a:t>水道事業体の実情に即した共同発注、運転・維持管理業務等の導入検討</a:t>
            </a:r>
          </a:p>
          <a:p>
            <a:pPr marL="363538" indent="0" algn="just">
              <a:lnSpc>
                <a:spcPct val="120000"/>
              </a:lnSpc>
              <a:spcBef>
                <a:spcPts val="0"/>
              </a:spcBef>
              <a:spcAft>
                <a:spcPts val="0"/>
              </a:spcAft>
              <a:buNone/>
            </a:pPr>
            <a:r>
              <a:rPr lang="ja-JP" altLang="ja-JP" sz="1400" u="sng" kern="100" dirty="0">
                <a:cs typeface="Times New Roman" panose="02020603050405020304" pitchFamily="18" charset="0"/>
              </a:rPr>
              <a:t>システムの共同化・事務の共同化</a:t>
            </a:r>
            <a:endParaRPr lang="ja-JP" altLang="ja-JP" sz="1400" kern="100" dirty="0">
              <a:cs typeface="Times New Roman" panose="02020603050405020304" pitchFamily="18" charset="0"/>
            </a:endParaRPr>
          </a:p>
          <a:p>
            <a:pPr marL="901700" indent="-342900" algn="just">
              <a:lnSpc>
                <a:spcPct val="120000"/>
              </a:lnSpc>
              <a:spcBef>
                <a:spcPts val="0"/>
              </a:spcBef>
              <a:buFont typeface="Wingdings" panose="05000000000000000000" pitchFamily="2" charset="2"/>
              <a:buChar char="ü"/>
            </a:pPr>
            <a:r>
              <a:rPr lang="ja-JP" altLang="en-US" sz="1400" kern="100" dirty="0" smtClean="0">
                <a:cs typeface="Times New Roman" panose="02020603050405020304" pitchFamily="18" charset="0"/>
              </a:rPr>
              <a:t>システム</a:t>
            </a:r>
            <a:r>
              <a:rPr lang="ja-JP" altLang="en-US" sz="1400" kern="100" dirty="0">
                <a:cs typeface="Times New Roman" panose="02020603050405020304" pitchFamily="18" charset="0"/>
              </a:rPr>
              <a:t>に係る仕様の統一化の</a:t>
            </a:r>
            <a:r>
              <a:rPr lang="ja-JP" altLang="en-US" sz="1400" kern="100" dirty="0" smtClean="0">
                <a:cs typeface="Times New Roman" panose="02020603050405020304" pitchFamily="18" charset="0"/>
              </a:rPr>
              <a:t>検討</a:t>
            </a:r>
            <a:endParaRPr lang="en-US" altLang="ja-JP" sz="1400" kern="100" dirty="0" smtClean="0">
              <a:cs typeface="Times New Roman" panose="02020603050405020304" pitchFamily="18" charset="0"/>
            </a:endParaRPr>
          </a:p>
          <a:p>
            <a:pPr marL="901700" indent="-342900" algn="just">
              <a:lnSpc>
                <a:spcPct val="120000"/>
              </a:lnSpc>
              <a:spcBef>
                <a:spcPts val="0"/>
              </a:spcBef>
              <a:buFont typeface="Wingdings" panose="05000000000000000000" pitchFamily="2" charset="2"/>
              <a:buChar char="ü"/>
            </a:pPr>
            <a:r>
              <a:rPr lang="ja-JP" altLang="ja-JP" sz="1400" kern="100" dirty="0" smtClean="0">
                <a:cs typeface="Times New Roman" panose="02020603050405020304" pitchFamily="18" charset="0"/>
              </a:rPr>
              <a:t>指定</a:t>
            </a:r>
            <a:r>
              <a:rPr lang="ja-JP" altLang="en-US" sz="1400" kern="100" dirty="0" smtClean="0">
                <a:cs typeface="Times New Roman" panose="02020603050405020304" pitchFamily="18" charset="0"/>
              </a:rPr>
              <a:t>給水装置工事事業者</a:t>
            </a:r>
            <a:r>
              <a:rPr lang="ja-JP" altLang="ja-JP" sz="1400" kern="100" dirty="0" smtClean="0">
                <a:cs typeface="Times New Roman" panose="02020603050405020304" pitchFamily="18" charset="0"/>
              </a:rPr>
              <a:t>制度</a:t>
            </a:r>
            <a:r>
              <a:rPr lang="ja-JP" altLang="ja-JP" sz="1400" kern="100" dirty="0">
                <a:cs typeface="Times New Roman" panose="02020603050405020304" pitchFamily="18" charset="0"/>
              </a:rPr>
              <a:t>に係る事務の</a:t>
            </a:r>
            <a:r>
              <a:rPr lang="ja-JP" altLang="ja-JP" sz="1400" kern="100" dirty="0" smtClean="0">
                <a:cs typeface="Times New Roman" panose="02020603050405020304" pitchFamily="18" charset="0"/>
              </a:rPr>
              <a:t>共同化</a:t>
            </a:r>
            <a:r>
              <a:rPr lang="ja-JP" altLang="en-US" sz="1400" kern="100" dirty="0">
                <a:cs typeface="Times New Roman" panose="02020603050405020304" pitchFamily="18" charset="0"/>
              </a:rPr>
              <a:t>の</a:t>
            </a:r>
            <a:r>
              <a:rPr lang="ja-JP" altLang="ja-JP" sz="1400" kern="100" dirty="0" smtClean="0">
                <a:cs typeface="Times New Roman" panose="02020603050405020304" pitchFamily="18" charset="0"/>
              </a:rPr>
              <a:t>導入</a:t>
            </a:r>
            <a:r>
              <a:rPr lang="ja-JP" altLang="ja-JP" sz="1400" kern="100" dirty="0">
                <a:cs typeface="Times New Roman" panose="02020603050405020304" pitchFamily="18" charset="0"/>
              </a:rPr>
              <a:t>検討</a:t>
            </a:r>
          </a:p>
          <a:p>
            <a:pPr marL="395288" indent="0" algn="just">
              <a:lnSpc>
                <a:spcPct val="120000"/>
              </a:lnSpc>
              <a:spcBef>
                <a:spcPts val="0"/>
              </a:spcBef>
              <a:spcAft>
                <a:spcPts val="0"/>
              </a:spcAft>
              <a:buNone/>
            </a:pPr>
            <a:endParaRPr lang="en-US" altLang="ja-JP" sz="1400" kern="100" dirty="0" smtClean="0">
              <a:cs typeface="Times New Roman" panose="02020603050405020304" pitchFamily="18" charset="0"/>
            </a:endParaRPr>
          </a:p>
          <a:p>
            <a:pPr marL="395288" indent="0" algn="just">
              <a:lnSpc>
                <a:spcPct val="120000"/>
              </a:lnSpc>
              <a:spcBef>
                <a:spcPts val="0"/>
              </a:spcBef>
              <a:spcAft>
                <a:spcPts val="0"/>
              </a:spcAft>
              <a:buNone/>
            </a:pP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の取組</a:t>
            </a:r>
          </a:p>
          <a:p>
            <a:pPr marL="901700" lvl="0" indent="-342900" algn="just">
              <a:lnSpc>
                <a:spcPct val="120000"/>
              </a:lnSpc>
              <a:spcBef>
                <a:spcPts val="0"/>
              </a:spcBef>
              <a:spcAft>
                <a:spcPts val="0"/>
              </a:spcAft>
              <a:buFont typeface="Wingdings" panose="05000000000000000000" pitchFamily="2" charset="2"/>
              <a:buChar char="ü"/>
            </a:pPr>
            <a:r>
              <a:rPr lang="ja-JP" altLang="en-US" sz="1400" kern="100" dirty="0" smtClean="0">
                <a:cs typeface="Times New Roman" panose="02020603050405020304" pitchFamily="18" charset="0"/>
              </a:rPr>
              <a:t>先進</a:t>
            </a:r>
            <a:r>
              <a:rPr lang="ja-JP" altLang="en-US" sz="1400" kern="100" dirty="0">
                <a:cs typeface="Times New Roman" panose="02020603050405020304" pitchFamily="18" charset="0"/>
              </a:rPr>
              <a:t>事例の調査、情報共有、あり方協議会での</a:t>
            </a:r>
            <a:r>
              <a:rPr lang="ja-JP" altLang="en-US" sz="1400" kern="100" dirty="0" smtClean="0">
                <a:cs typeface="Times New Roman" panose="02020603050405020304" pitchFamily="18" charset="0"/>
              </a:rPr>
              <a:t>検討</a:t>
            </a:r>
            <a:endParaRPr lang="en-US" altLang="ja-JP" sz="1400" kern="100" dirty="0" smtClean="0">
              <a:cs typeface="Times New Roman" panose="02020603050405020304" pitchFamily="18" charset="0"/>
            </a:endParaRP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smtClean="0">
                <a:cs typeface="Times New Roman" panose="02020603050405020304" pitchFamily="18" charset="0"/>
              </a:rPr>
              <a:t>水道</a:t>
            </a:r>
            <a:r>
              <a:rPr lang="ja-JP" altLang="ja-JP" sz="1400" kern="100" dirty="0">
                <a:cs typeface="Times New Roman" panose="02020603050405020304" pitchFamily="18" charset="0"/>
              </a:rPr>
              <a:t>事業体間の調整</a:t>
            </a:r>
          </a:p>
          <a:p>
            <a:pPr marL="901700" lvl="0" indent="-342900" algn="just">
              <a:lnSpc>
                <a:spcPct val="120000"/>
              </a:lnSpc>
              <a:spcBef>
                <a:spcPts val="0"/>
              </a:spcBef>
              <a:spcAft>
                <a:spcPts val="0"/>
              </a:spcAft>
              <a:buFont typeface="Wingdings" panose="05000000000000000000" pitchFamily="2" charset="2"/>
              <a:buChar char="ü"/>
            </a:pPr>
            <a:r>
              <a:rPr lang="ja-JP" altLang="ja-JP" sz="1400" kern="100" dirty="0">
                <a:cs typeface="Times New Roman" panose="02020603050405020304" pitchFamily="18" charset="0"/>
              </a:rPr>
              <a:t>財政面に関し国へ必要な要望</a:t>
            </a:r>
          </a:p>
          <a:p>
            <a:pPr marL="901700" indent="-342900" algn="just">
              <a:lnSpc>
                <a:spcPct val="120000"/>
              </a:lnSpc>
              <a:spcBef>
                <a:spcPts val="0"/>
              </a:spcBef>
              <a:buFont typeface="Wingdings" panose="05000000000000000000" pitchFamily="2" charset="2"/>
              <a:buChar char="ü"/>
            </a:pPr>
            <a:r>
              <a:rPr lang="ja-JP" altLang="ja-JP" sz="1400" kern="100" dirty="0" smtClean="0">
                <a:cs typeface="Times New Roman" panose="02020603050405020304" pitchFamily="18" charset="0"/>
              </a:rPr>
              <a:t>情報</a:t>
            </a:r>
            <a:r>
              <a:rPr lang="ja-JP" altLang="ja-JP" sz="1400" kern="100" dirty="0">
                <a:cs typeface="Times New Roman" panose="02020603050405020304" pitchFamily="18" charset="0"/>
              </a:rPr>
              <a:t>収集等の調査、あり方協議会での検討</a:t>
            </a:r>
            <a:endParaRPr lang="ja-JP" altLang="en-US" sz="1400" kern="100" dirty="0">
              <a:cs typeface="Times New Roman" panose="02020603050405020304" pitchFamily="18" charset="0"/>
            </a:endParaRPr>
          </a:p>
        </p:txBody>
      </p:sp>
      <p:sp>
        <p:nvSpPr>
          <p:cNvPr id="12" name="正方形/長方形 11"/>
          <p:cNvSpPr/>
          <p:nvPr/>
        </p:nvSpPr>
        <p:spPr>
          <a:xfrm>
            <a:off x="6161312" y="546634"/>
            <a:ext cx="5976000" cy="610325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9</a:t>
            </a:fld>
            <a:endParaRPr kumimoji="1" lang="ja-JP" altLang="en-US"/>
          </a:p>
        </p:txBody>
      </p:sp>
    </p:spTree>
    <p:extLst>
      <p:ext uri="{BB962C8B-B14F-4D97-AF65-F5344CB8AC3E}">
        <p14:creationId xmlns:p14="http://schemas.microsoft.com/office/powerpoint/2010/main" val="99765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2" y="566044"/>
            <a:ext cx="5007431" cy="261787"/>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水道事業体間における技術連携と人材育成</a:t>
            </a:r>
          </a:p>
        </p:txBody>
      </p:sp>
      <p:sp>
        <p:nvSpPr>
          <p:cNvPr id="6" name="正方形/長方形 5"/>
          <p:cNvSpPr/>
          <p:nvPr/>
        </p:nvSpPr>
        <p:spPr>
          <a:xfrm>
            <a:off x="29028" y="551546"/>
            <a:ext cx="5976000" cy="6168568"/>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1" y="914888"/>
            <a:ext cx="6074229" cy="4222534"/>
          </a:xfrm>
        </p:spPr>
        <p:txBody>
          <a:bodyPr>
            <a:no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水道事業体間の技術連携・共同研修等による組織体制強化の</a:t>
            </a:r>
            <a:r>
              <a:rPr lang="ja-JP" altLang="en-US" sz="1400" dirty="0" smtClean="0"/>
              <a:t>促進</a:t>
            </a:r>
            <a:endParaRPr lang="en-US" altLang="ja-JP" sz="1400" dirty="0" smtClean="0"/>
          </a:p>
          <a:p>
            <a:pPr marL="93663" indent="0">
              <a:lnSpc>
                <a:spcPct val="150000"/>
              </a:lnSpc>
              <a:buNone/>
              <a:tabLst>
                <a:tab pos="93663" algn="l"/>
              </a:tabLst>
            </a:pPr>
            <a:r>
              <a:rPr lang="ja-JP" altLang="en-US" sz="1600" dirty="0" smtClean="0"/>
              <a:t>＜具体的取組＞</a:t>
            </a:r>
            <a:endParaRPr lang="ja-JP" altLang="en-US" sz="1600" dirty="0"/>
          </a:p>
          <a:p>
            <a:pPr marL="395288" indent="0">
              <a:lnSpc>
                <a:spcPct val="120000"/>
              </a:lnSpc>
              <a:spcBef>
                <a:spcPts val="0"/>
              </a:spcBef>
              <a:buNone/>
            </a:pPr>
            <a:r>
              <a:rPr lang="ja-JP" altLang="en-US" sz="1400" u="sng" dirty="0"/>
              <a:t>共同研修等</a:t>
            </a:r>
          </a:p>
          <a:p>
            <a:pPr marL="806450">
              <a:lnSpc>
                <a:spcPct val="120000"/>
              </a:lnSpc>
              <a:spcBef>
                <a:spcPts val="0"/>
              </a:spcBef>
              <a:buFont typeface="Wingdings" panose="05000000000000000000" pitchFamily="2" charset="2"/>
              <a:buChar char="ü"/>
            </a:pPr>
            <a:r>
              <a:rPr lang="ja-JP" altLang="en-US" sz="1400" dirty="0" smtClean="0"/>
              <a:t>共同</a:t>
            </a:r>
            <a:r>
              <a:rPr lang="ja-JP" altLang="en-US" sz="1400" dirty="0"/>
              <a:t>研修の取組</a:t>
            </a:r>
            <a:r>
              <a:rPr lang="ja-JP" altLang="en-US" sz="1400" dirty="0" smtClean="0"/>
              <a:t>推進</a:t>
            </a:r>
            <a:endParaRPr lang="en-US" altLang="ja-JP" sz="1400" dirty="0" smtClean="0"/>
          </a:p>
          <a:p>
            <a:pPr marL="806450">
              <a:lnSpc>
                <a:spcPct val="120000"/>
              </a:lnSpc>
              <a:spcBef>
                <a:spcPts val="0"/>
              </a:spcBef>
              <a:buFont typeface="Wingdings" panose="05000000000000000000" pitchFamily="2" charset="2"/>
              <a:buChar char="ü"/>
            </a:pPr>
            <a:r>
              <a:rPr lang="ja-JP" altLang="en-US" sz="1400" dirty="0" smtClean="0"/>
              <a:t>大規模</a:t>
            </a:r>
            <a:r>
              <a:rPr lang="ja-JP" altLang="en-US" sz="1400" dirty="0"/>
              <a:t>水道事業体が実施する研修への参画</a:t>
            </a:r>
          </a:p>
          <a:p>
            <a:pPr marL="395288" indent="0">
              <a:lnSpc>
                <a:spcPct val="120000"/>
              </a:lnSpc>
              <a:spcBef>
                <a:spcPts val="0"/>
              </a:spcBef>
              <a:buNone/>
            </a:pPr>
            <a:r>
              <a:rPr lang="ja-JP" altLang="en-US" sz="1400" u="sng" dirty="0" smtClean="0"/>
              <a:t>人事交流</a:t>
            </a:r>
          </a:p>
          <a:p>
            <a:pPr marL="806450">
              <a:lnSpc>
                <a:spcPct val="120000"/>
              </a:lnSpc>
              <a:spcBef>
                <a:spcPts val="0"/>
              </a:spcBef>
              <a:buFont typeface="Wingdings" panose="05000000000000000000" pitchFamily="2" charset="2"/>
              <a:buChar char="ü"/>
            </a:pPr>
            <a:r>
              <a:rPr lang="ja-JP" altLang="en-US" sz="1400" dirty="0" smtClean="0"/>
              <a:t>人事交流の実施の検討</a:t>
            </a:r>
          </a:p>
          <a:p>
            <a:pPr marL="395288" indent="0">
              <a:lnSpc>
                <a:spcPct val="120000"/>
              </a:lnSpc>
              <a:spcBef>
                <a:spcPts val="0"/>
              </a:spcBef>
              <a:buNone/>
            </a:pPr>
            <a:r>
              <a:rPr lang="ja-JP" altLang="en-US" sz="1400" u="sng" dirty="0" smtClean="0"/>
              <a:t>ノウハウ</a:t>
            </a:r>
            <a:r>
              <a:rPr lang="ja-JP" altLang="en-US" sz="1400" u="sng" dirty="0"/>
              <a:t>共有・技術連携</a:t>
            </a:r>
          </a:p>
          <a:p>
            <a:pPr marL="806450">
              <a:lnSpc>
                <a:spcPct val="120000"/>
              </a:lnSpc>
              <a:spcBef>
                <a:spcPts val="0"/>
              </a:spcBef>
              <a:buFont typeface="Wingdings" panose="05000000000000000000" pitchFamily="2" charset="2"/>
              <a:buChar char="ü"/>
            </a:pPr>
            <a:r>
              <a:rPr lang="ja-JP" altLang="en-US" sz="1400" dirty="0" smtClean="0"/>
              <a:t>研究</a:t>
            </a:r>
            <a:r>
              <a:rPr lang="ja-JP" altLang="en-US" sz="1400" dirty="0"/>
              <a:t>発表会等での好事例の共有</a:t>
            </a:r>
          </a:p>
          <a:p>
            <a:pPr marL="806450">
              <a:lnSpc>
                <a:spcPct val="120000"/>
              </a:lnSpc>
              <a:spcBef>
                <a:spcPts val="0"/>
              </a:spcBef>
              <a:buFont typeface="Wingdings" panose="05000000000000000000" pitchFamily="2" charset="2"/>
              <a:buChar char="ü"/>
            </a:pPr>
            <a:r>
              <a:rPr lang="ja-JP" altLang="en-US" sz="1400" dirty="0" smtClean="0"/>
              <a:t>希望</a:t>
            </a:r>
            <a:r>
              <a:rPr lang="ja-JP" altLang="en-US" sz="1400" dirty="0"/>
              <a:t>する水道事業体へのノウハウ等の共有や技術</a:t>
            </a:r>
            <a:r>
              <a:rPr lang="ja-JP" altLang="en-US" sz="1400" dirty="0" smtClean="0"/>
              <a:t>連携</a:t>
            </a:r>
            <a:endParaRPr lang="ja-JP" altLang="en-US" sz="1400" dirty="0"/>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en-US" sz="1400" dirty="0" smtClean="0"/>
              <a:t>◇大阪府</a:t>
            </a:r>
            <a:r>
              <a:rPr lang="ja-JP" altLang="en-US" sz="1400" dirty="0"/>
              <a:t>の取組</a:t>
            </a:r>
          </a:p>
          <a:p>
            <a:pPr marL="806450">
              <a:lnSpc>
                <a:spcPct val="120000"/>
              </a:lnSpc>
              <a:spcBef>
                <a:spcPts val="0"/>
              </a:spcBef>
              <a:buFont typeface="Wingdings" panose="05000000000000000000" pitchFamily="2" charset="2"/>
              <a:buChar char="ü"/>
            </a:pPr>
            <a:r>
              <a:rPr lang="ja-JP" altLang="en-US" sz="1400" dirty="0" smtClean="0"/>
              <a:t>先進</a:t>
            </a:r>
            <a:r>
              <a:rPr lang="ja-JP" altLang="en-US" sz="1400" dirty="0"/>
              <a:t>事例の調査、情報共有</a:t>
            </a:r>
          </a:p>
          <a:p>
            <a:pPr marL="806450">
              <a:lnSpc>
                <a:spcPct val="120000"/>
              </a:lnSpc>
              <a:spcBef>
                <a:spcPts val="0"/>
              </a:spcBef>
              <a:buFont typeface="Wingdings" panose="05000000000000000000" pitchFamily="2" charset="2"/>
              <a:buChar char="ü"/>
            </a:pPr>
            <a:r>
              <a:rPr lang="ja-JP" altLang="en-US" sz="1400" dirty="0" smtClean="0"/>
              <a:t>水道</a:t>
            </a:r>
            <a:r>
              <a:rPr lang="ja-JP" altLang="en-US" sz="1400" dirty="0"/>
              <a:t>事業体間の調整</a:t>
            </a:r>
          </a:p>
        </p:txBody>
      </p:sp>
      <p:sp>
        <p:nvSpPr>
          <p:cNvPr id="8" name="正方形/長方形 7"/>
          <p:cNvSpPr/>
          <p:nvPr/>
        </p:nvSpPr>
        <p:spPr>
          <a:xfrm>
            <a:off x="6175832" y="551545"/>
            <a:ext cx="246358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危機管理体制の強化</a:t>
            </a:r>
          </a:p>
        </p:txBody>
      </p:sp>
      <p:sp>
        <p:nvSpPr>
          <p:cNvPr id="11" name="コンテンツ プレースホルダー 2"/>
          <p:cNvSpPr txBox="1">
            <a:spLocks/>
          </p:cNvSpPr>
          <p:nvPr/>
        </p:nvSpPr>
        <p:spPr>
          <a:xfrm>
            <a:off x="6103256" y="900389"/>
            <a:ext cx="6059714" cy="4658582"/>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a:t>相互応援体制を基軸とした、広域的な危機管理対策の</a:t>
            </a:r>
            <a:r>
              <a:rPr lang="ja-JP" altLang="en-US" sz="1400" dirty="0" smtClean="0"/>
              <a:t>促進</a:t>
            </a:r>
            <a:endParaRPr lang="en-US" altLang="ja-JP" sz="1400" dirty="0" smtClean="0"/>
          </a:p>
          <a:p>
            <a:pPr marL="93663" indent="0">
              <a:lnSpc>
                <a:spcPct val="150000"/>
              </a:lnSpc>
              <a:buNone/>
            </a:pPr>
            <a:r>
              <a:rPr lang="ja-JP" altLang="en-US" sz="1600" dirty="0" smtClean="0"/>
              <a:t>＜具体的取組＞</a:t>
            </a:r>
            <a:endParaRPr lang="en-US" altLang="ja-JP" sz="1600" dirty="0" smtClean="0"/>
          </a:p>
          <a:p>
            <a:pPr marL="363538" indent="0" algn="just">
              <a:lnSpc>
                <a:spcPct val="120000"/>
              </a:lnSpc>
              <a:spcBef>
                <a:spcPts val="0"/>
              </a:spcBef>
              <a:spcAft>
                <a:spcPts val="0"/>
              </a:spcAft>
              <a:buNone/>
              <a:tabLst>
                <a:tab pos="261938" algn="l"/>
              </a:tabLst>
            </a:pPr>
            <a:r>
              <a:rPr lang="ja-JP" altLang="en-US" sz="1400" u="sng" kern="100" dirty="0">
                <a:cs typeface="Times New Roman" panose="02020603050405020304" pitchFamily="18" charset="0"/>
              </a:rPr>
              <a:t>相互応援体制の更なる連携深化・合同防災訓練等</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情報</a:t>
            </a:r>
            <a:r>
              <a:rPr lang="ja-JP" altLang="en-US" sz="1400" kern="100" dirty="0">
                <a:cs typeface="Times New Roman" panose="02020603050405020304" pitchFamily="18" charset="0"/>
              </a:rPr>
              <a:t>伝達や応急給水等相互応援体制の更なる</a:t>
            </a:r>
            <a:r>
              <a:rPr lang="ja-JP" altLang="en-US" sz="1400" kern="100" dirty="0" smtClean="0">
                <a:cs typeface="Times New Roman" panose="02020603050405020304" pitchFamily="18" charset="0"/>
              </a:rPr>
              <a:t>強化</a:t>
            </a:r>
            <a:endParaRPr lang="en-US" altLang="ja-JP" sz="1400" kern="100" dirty="0" smtClean="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応援</a:t>
            </a:r>
            <a:r>
              <a:rPr lang="ja-JP" altLang="en-US" sz="1400" kern="100" dirty="0">
                <a:cs typeface="Times New Roman" panose="02020603050405020304" pitchFamily="18" charset="0"/>
              </a:rPr>
              <a:t>時可能人員及び応急資機材に係る</a:t>
            </a:r>
            <a:r>
              <a:rPr lang="ja-JP" altLang="en-US" sz="1400" kern="100" dirty="0" smtClean="0">
                <a:cs typeface="Times New Roman" panose="02020603050405020304" pitchFamily="18" charset="0"/>
              </a:rPr>
              <a:t>情報共有</a:t>
            </a:r>
            <a:endParaRPr lang="en-US" altLang="ja-JP" sz="1400" kern="100" dirty="0" smtClean="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受援</a:t>
            </a:r>
            <a:r>
              <a:rPr lang="ja-JP" altLang="en-US" sz="1400" kern="100" dirty="0">
                <a:cs typeface="Times New Roman" panose="02020603050405020304" pitchFamily="18" charset="0"/>
              </a:rPr>
              <a:t>体制の整備</a:t>
            </a: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応急</a:t>
            </a:r>
            <a:r>
              <a:rPr lang="ja-JP" altLang="en-US" sz="1400" kern="100" dirty="0">
                <a:cs typeface="Times New Roman" panose="02020603050405020304" pitchFamily="18" charset="0"/>
              </a:rPr>
              <a:t>給水先の</a:t>
            </a:r>
            <a:r>
              <a:rPr lang="ja-JP" altLang="en-US" sz="1400" kern="100" dirty="0" smtClean="0">
                <a:cs typeface="Times New Roman" panose="02020603050405020304" pitchFamily="18" charset="0"/>
              </a:rPr>
              <a:t>リストアップ</a:t>
            </a:r>
            <a:endParaRPr lang="en-US" altLang="ja-JP" sz="1400" kern="100" dirty="0" smtClean="0">
              <a:cs typeface="Times New Roman" panose="02020603050405020304" pitchFamily="18" charset="0"/>
            </a:endParaRP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給水車向け</a:t>
            </a:r>
            <a:r>
              <a:rPr lang="ja-JP" altLang="en-US" sz="1400" kern="100" dirty="0">
                <a:cs typeface="Times New Roman" panose="02020603050405020304" pitchFamily="18" charset="0"/>
              </a:rPr>
              <a:t>応急給水先周辺地図、進入経路図等の</a:t>
            </a:r>
            <a:r>
              <a:rPr lang="ja-JP" altLang="en-US" sz="1400" kern="100" dirty="0" smtClean="0">
                <a:cs typeface="Times New Roman" panose="02020603050405020304" pitchFamily="18" charset="0"/>
              </a:rPr>
              <a:t>作成</a:t>
            </a:r>
            <a:endParaRPr lang="en-US" altLang="ja-JP" sz="1400" kern="100" dirty="0" smtClean="0">
              <a:cs typeface="Times New Roman" panose="02020603050405020304" pitchFamily="18" charset="0"/>
            </a:endParaRPr>
          </a:p>
          <a:p>
            <a:pPr marL="987425" indent="-285750" algn="just">
              <a:lnSpc>
                <a:spcPct val="120000"/>
              </a:lnSpc>
              <a:spcBef>
                <a:spcPts val="0"/>
              </a:spcBef>
              <a:spcAft>
                <a:spcPts val="0"/>
              </a:spcAft>
              <a:buFont typeface="Wingdings" panose="05000000000000000000" pitchFamily="2" charset="2"/>
              <a:buChar char="Ø"/>
              <a:tabLst>
                <a:tab pos="261938" algn="l"/>
              </a:tabLst>
            </a:pPr>
            <a:r>
              <a:rPr lang="ja-JP" altLang="en-US" sz="1400" kern="100" dirty="0" smtClean="0">
                <a:cs typeface="Times New Roman" panose="02020603050405020304" pitchFamily="18" charset="0"/>
              </a:rPr>
              <a:t>操作盤</a:t>
            </a:r>
            <a:r>
              <a:rPr lang="ja-JP" altLang="en-US" sz="1400" kern="100" dirty="0">
                <a:cs typeface="Times New Roman" panose="02020603050405020304" pitchFamily="18" charset="0"/>
              </a:rPr>
              <a:t>の図解付き操作手順書の作成と操作盤付近への配置</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smtClean="0">
                <a:cs typeface="Times New Roman" panose="02020603050405020304" pitchFamily="18" charset="0"/>
              </a:rPr>
              <a:t>合同</a:t>
            </a:r>
            <a:r>
              <a:rPr lang="ja-JP" altLang="en-US" sz="1400" kern="100" dirty="0">
                <a:cs typeface="Times New Roman" panose="02020603050405020304" pitchFamily="18" charset="0"/>
              </a:rPr>
              <a:t>防災訓練等の実施</a:t>
            </a:r>
          </a:p>
          <a:p>
            <a:pPr marL="363538" indent="0" algn="just">
              <a:lnSpc>
                <a:spcPct val="120000"/>
              </a:lnSpc>
              <a:spcBef>
                <a:spcPts val="0"/>
              </a:spcBef>
              <a:spcAft>
                <a:spcPts val="0"/>
              </a:spcAft>
              <a:buNone/>
              <a:tabLst>
                <a:tab pos="261938" algn="l"/>
              </a:tabLst>
            </a:pPr>
            <a:r>
              <a:rPr lang="ja-JP" altLang="en-US" sz="1400" u="sng" kern="100" dirty="0">
                <a:cs typeface="Times New Roman" panose="02020603050405020304" pitchFamily="18" charset="0"/>
              </a:rPr>
              <a:t>水道事業体間の緊急対策</a:t>
            </a:r>
          </a:p>
          <a:p>
            <a:pPr marL="871538" indent="-285750" algn="just">
              <a:lnSpc>
                <a:spcPct val="120000"/>
              </a:lnSpc>
              <a:spcBef>
                <a:spcPts val="0"/>
              </a:spcBef>
              <a:buFont typeface="Wingdings" panose="05000000000000000000" pitchFamily="2" charset="2"/>
              <a:buChar char="ü"/>
              <a:tabLst>
                <a:tab pos="261938" algn="l"/>
              </a:tabLst>
            </a:pPr>
            <a:r>
              <a:rPr lang="ja-JP" altLang="en-US" sz="1400" kern="100" dirty="0">
                <a:cs typeface="Times New Roman" panose="02020603050405020304" pitchFamily="18" charset="0"/>
              </a:rPr>
              <a:t>緊急連絡管の整備、活用訓練の実施</a:t>
            </a:r>
          </a:p>
          <a:p>
            <a:pPr marL="363538" indent="0" algn="just">
              <a:lnSpc>
                <a:spcPct val="120000"/>
              </a:lnSpc>
              <a:spcBef>
                <a:spcPts val="0"/>
              </a:spcBef>
              <a:spcAft>
                <a:spcPts val="0"/>
              </a:spcAft>
              <a:buNone/>
              <a:tabLst>
                <a:tab pos="261938" algn="l"/>
              </a:tabLst>
            </a:pPr>
            <a:endParaRPr lang="ja-JP" altLang="en-US" sz="1400" kern="100" dirty="0">
              <a:cs typeface="Times New Roman" panose="02020603050405020304" pitchFamily="18" charset="0"/>
            </a:endParaRPr>
          </a:p>
          <a:p>
            <a:pPr marL="363538" indent="0" algn="just">
              <a:lnSpc>
                <a:spcPct val="120000"/>
              </a:lnSpc>
              <a:spcBef>
                <a:spcPts val="0"/>
              </a:spcBef>
              <a:spcAft>
                <a:spcPts val="0"/>
              </a:spcAft>
              <a:buNone/>
              <a:tabLst>
                <a:tab pos="261938" algn="l"/>
              </a:tabLst>
            </a:pPr>
            <a:r>
              <a:rPr lang="ja-JP" altLang="en-US" sz="1400" kern="100" dirty="0" smtClean="0">
                <a:cs typeface="Times New Roman" panose="02020603050405020304" pitchFamily="18" charset="0"/>
              </a:rPr>
              <a:t>◇大阪府</a:t>
            </a:r>
            <a:r>
              <a:rPr lang="ja-JP" altLang="en-US" sz="1400" kern="100" dirty="0">
                <a:cs typeface="Times New Roman" panose="02020603050405020304" pitchFamily="18" charset="0"/>
              </a:rPr>
              <a:t>の取組</a:t>
            </a: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大阪府、水道事業体、日本水道協会大阪府支部の連携体制強化</a:t>
            </a:r>
            <a:endParaRPr lang="en-US" altLang="ja-JP" sz="1400" kern="100" dirty="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合同防災訓練・研修の開催</a:t>
            </a:r>
            <a:endParaRPr lang="en-US" altLang="ja-JP" sz="1400" kern="100" dirty="0">
              <a:cs typeface="Times New Roman" panose="02020603050405020304" pitchFamily="18" charset="0"/>
            </a:endParaRPr>
          </a:p>
          <a:p>
            <a:pPr marL="871538" indent="-285750" algn="just">
              <a:lnSpc>
                <a:spcPct val="120000"/>
              </a:lnSpc>
              <a:spcBef>
                <a:spcPts val="0"/>
              </a:spcBef>
              <a:spcAft>
                <a:spcPts val="0"/>
              </a:spcAft>
              <a:buFont typeface="Wingdings" panose="05000000000000000000" pitchFamily="2" charset="2"/>
              <a:buChar char="ü"/>
              <a:tabLst>
                <a:tab pos="261938" algn="l"/>
              </a:tabLst>
            </a:pPr>
            <a:r>
              <a:rPr lang="ja-JP" altLang="en-US" sz="1400" kern="100" dirty="0">
                <a:cs typeface="Times New Roman" panose="02020603050405020304" pitchFamily="18" charset="0"/>
              </a:rPr>
              <a:t>応急資機材等の保有状況の把握、情報共有</a:t>
            </a:r>
          </a:p>
        </p:txBody>
      </p:sp>
      <p:sp>
        <p:nvSpPr>
          <p:cNvPr id="12" name="正方形/長方形 11"/>
          <p:cNvSpPr/>
          <p:nvPr/>
        </p:nvSpPr>
        <p:spPr>
          <a:xfrm>
            <a:off x="6175826" y="566044"/>
            <a:ext cx="5976000" cy="6154070"/>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10</a:t>
            </a:fld>
            <a:endParaRPr kumimoji="1" lang="ja-JP" altLang="en-US"/>
          </a:p>
        </p:txBody>
      </p:sp>
    </p:spTree>
    <p:extLst>
      <p:ext uri="{BB962C8B-B14F-4D97-AF65-F5344CB8AC3E}">
        <p14:creationId xmlns:p14="http://schemas.microsoft.com/office/powerpoint/2010/main" val="115539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endParaRPr kumimoji="1" lang="ja-JP" altLang="en-US" dirty="0"/>
          </a:p>
        </p:txBody>
      </p:sp>
      <p:sp>
        <p:nvSpPr>
          <p:cNvPr id="5" name="正方形/長方形 4"/>
          <p:cNvSpPr/>
          <p:nvPr/>
        </p:nvSpPr>
        <p:spPr>
          <a:xfrm>
            <a:off x="6212113" y="566045"/>
            <a:ext cx="1146631"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官民連携</a:t>
            </a:r>
          </a:p>
        </p:txBody>
      </p:sp>
      <p:sp>
        <p:nvSpPr>
          <p:cNvPr id="6" name="正方形/長方形 5"/>
          <p:cNvSpPr/>
          <p:nvPr/>
        </p:nvSpPr>
        <p:spPr>
          <a:xfrm>
            <a:off x="6183087" y="551545"/>
            <a:ext cx="5976000" cy="6197597"/>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0" y="885860"/>
            <a:ext cx="5965373" cy="5703625"/>
          </a:xfrm>
        </p:spPr>
        <p:txBody>
          <a:bodyPr>
            <a:noAutofit/>
          </a:bodyPr>
          <a:lstStyle/>
          <a:p>
            <a:pPr marL="87313" indent="0">
              <a:lnSpc>
                <a:spcPct val="100000"/>
              </a:lnSpc>
              <a:buNone/>
            </a:pPr>
            <a:r>
              <a:rPr lang="ja-JP" altLang="en-US" sz="1600" dirty="0" smtClean="0"/>
              <a:t>＜今後の取組の方向性＞</a:t>
            </a:r>
            <a:endParaRPr lang="en-US" altLang="ja-JP" sz="1600" dirty="0" smtClean="0"/>
          </a:p>
          <a:p>
            <a:pPr marL="395288" indent="0">
              <a:lnSpc>
                <a:spcPct val="100000"/>
              </a:lnSpc>
              <a:spcBef>
                <a:spcPts val="0"/>
              </a:spcBef>
              <a:buNone/>
            </a:pPr>
            <a:r>
              <a:rPr lang="ja-JP" altLang="en-US" sz="1400" dirty="0"/>
              <a:t>民間企業のノウハウや技術力、人的資源の活用による</a:t>
            </a:r>
            <a:r>
              <a:rPr lang="ja-JP" altLang="en-US" sz="1400" dirty="0" smtClean="0"/>
              <a:t>水道の基盤</a:t>
            </a:r>
            <a:r>
              <a:rPr lang="en-US" altLang="ja-JP" sz="1400" dirty="0" smtClean="0"/>
              <a:t/>
            </a:r>
            <a:br>
              <a:rPr lang="en-US" altLang="ja-JP" sz="1400" dirty="0" smtClean="0"/>
            </a:br>
            <a:r>
              <a:rPr lang="ja-JP" altLang="en-US" sz="1400" dirty="0" smtClean="0"/>
              <a:t>強化の促進</a:t>
            </a:r>
            <a:endParaRPr lang="en-US" altLang="ja-JP" sz="1400" dirty="0" smtClean="0"/>
          </a:p>
          <a:p>
            <a:pPr marL="395288" indent="0">
              <a:lnSpc>
                <a:spcPct val="100000"/>
              </a:lnSpc>
              <a:spcBef>
                <a:spcPts val="0"/>
              </a:spcBef>
              <a:buNone/>
            </a:pPr>
            <a:endParaRPr lang="en-US" altLang="ja-JP" sz="1300" dirty="0" smtClean="0"/>
          </a:p>
          <a:p>
            <a:pPr marL="87313" indent="0">
              <a:lnSpc>
                <a:spcPct val="100000"/>
              </a:lnSpc>
              <a:spcBef>
                <a:spcPts val="0"/>
              </a:spcBef>
              <a:buNone/>
            </a:pPr>
            <a:r>
              <a:rPr lang="ja-JP" altLang="en-US" sz="1600" dirty="0" smtClean="0"/>
              <a:t>＜</a:t>
            </a:r>
            <a:r>
              <a:rPr lang="ja-JP" altLang="en-US" sz="1600" dirty="0"/>
              <a:t>具体的取組</a:t>
            </a:r>
            <a:r>
              <a:rPr lang="ja-JP" altLang="en-US" sz="1600" dirty="0" smtClean="0"/>
              <a:t>＞</a:t>
            </a:r>
            <a:endParaRPr lang="en-US" altLang="ja-JP" sz="1600" dirty="0" smtClean="0"/>
          </a:p>
          <a:p>
            <a:pPr marL="395288" indent="0">
              <a:lnSpc>
                <a:spcPts val="1200"/>
              </a:lnSpc>
              <a:buNone/>
            </a:pPr>
            <a:r>
              <a:rPr lang="en-US" altLang="ja-JP" sz="1400" u="sng" dirty="0"/>
              <a:t>DBO</a:t>
            </a:r>
            <a:r>
              <a:rPr lang="ja-JP" altLang="en-US" sz="1400" u="sng" dirty="0"/>
              <a:t>や</a:t>
            </a:r>
            <a:r>
              <a:rPr lang="en-US" altLang="ja-JP" sz="1400" u="sng" dirty="0"/>
              <a:t>PFI</a:t>
            </a:r>
            <a:r>
              <a:rPr lang="ja-JP" altLang="en-US" sz="1400" u="sng" dirty="0"/>
              <a:t>等の活用・他の水道事業体への技術支援</a:t>
            </a:r>
          </a:p>
          <a:p>
            <a:pPr>
              <a:lnSpc>
                <a:spcPts val="1200"/>
              </a:lnSpc>
              <a:buFont typeface="Wingdings" panose="05000000000000000000" pitchFamily="2" charset="2"/>
              <a:buChar char="ü"/>
            </a:pPr>
            <a:r>
              <a:rPr lang="ja-JP" altLang="en-US" sz="1400" dirty="0" smtClean="0"/>
              <a:t>府域</a:t>
            </a:r>
            <a:r>
              <a:rPr lang="ja-JP" altLang="en-US" sz="1400" dirty="0"/>
              <a:t>事例等を参考に</a:t>
            </a:r>
            <a:r>
              <a:rPr lang="en-US" altLang="ja-JP" sz="1400" dirty="0"/>
              <a:t>DBO</a:t>
            </a:r>
            <a:r>
              <a:rPr lang="ja-JP" altLang="en-US" sz="1400" dirty="0"/>
              <a:t>や</a:t>
            </a:r>
            <a:r>
              <a:rPr lang="en-US" altLang="ja-JP" sz="1400" dirty="0"/>
              <a:t>PFI</a:t>
            </a:r>
            <a:r>
              <a:rPr lang="ja-JP" altLang="en-US" sz="1400" dirty="0"/>
              <a:t>等の検討・</a:t>
            </a:r>
            <a:r>
              <a:rPr lang="ja-JP" altLang="en-US" sz="1400" dirty="0" smtClean="0"/>
              <a:t>推進</a:t>
            </a:r>
            <a:endParaRPr lang="en-US" altLang="ja-JP" sz="1400" dirty="0" smtClean="0"/>
          </a:p>
          <a:p>
            <a:pPr>
              <a:lnSpc>
                <a:spcPct val="100000"/>
              </a:lnSpc>
              <a:buFont typeface="Wingdings" panose="05000000000000000000" pitchFamily="2" charset="2"/>
              <a:buChar char="ü"/>
            </a:pPr>
            <a:r>
              <a:rPr lang="ja-JP" altLang="en-US" sz="1400" dirty="0" smtClean="0"/>
              <a:t>他</a:t>
            </a:r>
            <a:r>
              <a:rPr lang="ja-JP" altLang="en-US" sz="1400" dirty="0"/>
              <a:t>の水道事業体への官民連携手法の助言や技術的支援の実施</a:t>
            </a:r>
          </a:p>
          <a:p>
            <a:pPr marL="395288" indent="0">
              <a:lnSpc>
                <a:spcPts val="1200"/>
              </a:lnSpc>
              <a:buNone/>
            </a:pPr>
            <a:r>
              <a:rPr lang="ja-JP" altLang="en-US" sz="1400" u="sng" dirty="0"/>
              <a:t>官民連携に係る先進事例の研究</a:t>
            </a:r>
          </a:p>
          <a:p>
            <a:pPr>
              <a:lnSpc>
                <a:spcPts val="1200"/>
              </a:lnSpc>
              <a:buFont typeface="Wingdings" panose="05000000000000000000" pitchFamily="2" charset="2"/>
              <a:buChar char="ü"/>
            </a:pPr>
            <a:r>
              <a:rPr lang="ja-JP" altLang="en-US" sz="1400" dirty="0" smtClean="0"/>
              <a:t>官民</a:t>
            </a:r>
            <a:r>
              <a:rPr lang="ja-JP" altLang="en-US" sz="1400" dirty="0"/>
              <a:t>連携による研究の推進・導入</a:t>
            </a:r>
            <a:r>
              <a:rPr lang="ja-JP" altLang="en-US" sz="1400" dirty="0" smtClean="0"/>
              <a:t>検討</a:t>
            </a:r>
            <a:endParaRPr lang="en-US" altLang="ja-JP" sz="1400" dirty="0" smtClean="0"/>
          </a:p>
          <a:p>
            <a:pPr marL="395288" indent="0">
              <a:lnSpc>
                <a:spcPts val="1200"/>
              </a:lnSpc>
              <a:buNone/>
            </a:pPr>
            <a:endParaRPr lang="ja-JP" altLang="en-US" sz="1400" dirty="0"/>
          </a:p>
          <a:p>
            <a:pPr marL="395288" indent="0">
              <a:lnSpc>
                <a:spcPct val="110000"/>
              </a:lnSpc>
              <a:spcBef>
                <a:spcPts val="0"/>
              </a:spcBef>
              <a:buNone/>
            </a:pPr>
            <a:r>
              <a:rPr lang="ja-JP" altLang="en-US" sz="1400" dirty="0" smtClean="0"/>
              <a:t>◇大阪府</a:t>
            </a:r>
            <a:r>
              <a:rPr lang="ja-JP" altLang="en-US" sz="1400" dirty="0"/>
              <a:t>の取組</a:t>
            </a:r>
          </a:p>
          <a:p>
            <a:pPr>
              <a:lnSpc>
                <a:spcPct val="100000"/>
              </a:lnSpc>
              <a:spcBef>
                <a:spcPts val="0"/>
              </a:spcBef>
              <a:buFont typeface="Wingdings" panose="05000000000000000000" pitchFamily="2" charset="2"/>
              <a:buChar char="ü"/>
            </a:pPr>
            <a:r>
              <a:rPr lang="ja-JP" altLang="en-US" sz="1400" dirty="0" smtClean="0"/>
              <a:t>ノウハウ</a:t>
            </a:r>
            <a:r>
              <a:rPr lang="ja-JP" altLang="en-US" sz="1400" dirty="0"/>
              <a:t>を有する水道事業体と連携等し、官民連携を検討</a:t>
            </a:r>
            <a:r>
              <a:rPr lang="ja-JP" altLang="en-US" sz="1400" dirty="0" smtClean="0"/>
              <a:t>する</a:t>
            </a:r>
            <a:endParaRPr lang="en-US" altLang="ja-JP" sz="1400" dirty="0" smtClean="0"/>
          </a:p>
          <a:p>
            <a:pPr marL="395288" indent="0">
              <a:lnSpc>
                <a:spcPct val="100000"/>
              </a:lnSpc>
              <a:spcBef>
                <a:spcPts val="0"/>
              </a:spcBef>
              <a:buNone/>
            </a:pPr>
            <a:r>
              <a:rPr lang="en-US" altLang="ja-JP" sz="1400" dirty="0"/>
              <a:t> </a:t>
            </a:r>
            <a:r>
              <a:rPr lang="en-US" altLang="ja-JP" sz="1400" dirty="0" smtClean="0"/>
              <a:t>   </a:t>
            </a:r>
            <a:r>
              <a:rPr lang="ja-JP" altLang="en-US" sz="1400" dirty="0" smtClean="0"/>
              <a:t>水道</a:t>
            </a:r>
            <a:r>
              <a:rPr lang="ja-JP" altLang="en-US" sz="1400" dirty="0"/>
              <a:t>事業体への助言、</a:t>
            </a:r>
            <a:r>
              <a:rPr lang="ja-JP" altLang="en-US" sz="1400" dirty="0" smtClean="0"/>
              <a:t>支援</a:t>
            </a:r>
            <a:endParaRPr lang="en-US" altLang="ja-JP" sz="1400" dirty="0" smtClean="0"/>
          </a:p>
          <a:p>
            <a:pPr>
              <a:lnSpc>
                <a:spcPts val="1200"/>
              </a:lnSpc>
              <a:buFont typeface="Wingdings" panose="05000000000000000000" pitchFamily="2" charset="2"/>
              <a:buChar char="ü"/>
            </a:pPr>
            <a:r>
              <a:rPr lang="ja-JP" altLang="en-US" sz="1400" dirty="0" smtClean="0"/>
              <a:t>先進的</a:t>
            </a:r>
            <a:r>
              <a:rPr lang="ja-JP" altLang="en-US" sz="1400" dirty="0"/>
              <a:t>事例、好事例の情報を収集、情報共有の</a:t>
            </a:r>
            <a:r>
              <a:rPr lang="ja-JP" altLang="en-US" sz="1400" dirty="0" smtClean="0"/>
              <a:t>実施</a:t>
            </a:r>
            <a:endParaRPr lang="en-US" altLang="ja-JP" sz="1400" dirty="0" smtClean="0"/>
          </a:p>
          <a:p>
            <a:pPr>
              <a:lnSpc>
                <a:spcPts val="1200"/>
              </a:lnSpc>
              <a:buFont typeface="Wingdings" panose="05000000000000000000" pitchFamily="2" charset="2"/>
              <a:buChar char="ü"/>
            </a:pPr>
            <a:r>
              <a:rPr lang="ja-JP" altLang="ja-JP" sz="1400" kern="100" dirty="0">
                <a:cs typeface="Times New Roman" panose="02020603050405020304" pitchFamily="18" charset="0"/>
              </a:rPr>
              <a:t>財政面に関し国へ必要な要望</a:t>
            </a:r>
          </a:p>
          <a:p>
            <a:pPr>
              <a:lnSpc>
                <a:spcPts val="1200"/>
              </a:lnSpc>
              <a:buFont typeface="Wingdings" panose="05000000000000000000" pitchFamily="2" charset="2"/>
              <a:buChar char="ü"/>
            </a:pPr>
            <a:endParaRPr lang="ja-JP" altLang="en-US" sz="1400" dirty="0"/>
          </a:p>
        </p:txBody>
      </p:sp>
      <p:sp>
        <p:nvSpPr>
          <p:cNvPr id="9" name="正方形/長方形 8"/>
          <p:cNvSpPr/>
          <p:nvPr/>
        </p:nvSpPr>
        <p:spPr>
          <a:xfrm>
            <a:off x="29023" y="555661"/>
            <a:ext cx="2917378"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b="1" dirty="0">
                <a:solidFill>
                  <a:schemeClr val="bg1"/>
                </a:solidFill>
                <a:latin typeface="ＭＳ ゴシック" panose="020B0609070205080204" pitchFamily="49" charset="-128"/>
                <a:ea typeface="ＭＳ ゴシック" panose="020B0609070205080204" pitchFamily="49" charset="-128"/>
              </a:rPr>
              <a:t>あり方協議会における</a:t>
            </a:r>
            <a:r>
              <a:rPr kumimoji="1" lang="ja-JP" altLang="en-US" b="1" dirty="0" smtClean="0">
                <a:solidFill>
                  <a:schemeClr val="bg1"/>
                </a:solidFill>
                <a:latin typeface="ＭＳ ゴシック" panose="020B0609070205080204" pitchFamily="49" charset="-128"/>
                <a:ea typeface="ＭＳ ゴシック" panose="020B0609070205080204" pitchFamily="49" charset="-128"/>
              </a:rPr>
              <a:t>検討</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9025" y="566059"/>
            <a:ext cx="5976000" cy="6168568"/>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1" name="コンテンツ プレースホルダー 2"/>
          <p:cNvSpPr txBox="1">
            <a:spLocks/>
          </p:cNvSpPr>
          <p:nvPr/>
        </p:nvSpPr>
        <p:spPr>
          <a:xfrm>
            <a:off x="29028" y="865096"/>
            <a:ext cx="5689601" cy="5884045"/>
          </a:xfrm>
          <a:prstGeom prst="rect">
            <a:avLst/>
          </a:prstGeom>
        </p:spPr>
        <p:txBody>
          <a:bodyPr vert="horz" lIns="91440" tIns="45720" rIns="91440" bIns="45720" numCol="1"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r>
              <a:rPr lang="ja-JP" altLang="en-US" sz="1600" dirty="0" smtClean="0"/>
              <a:t>＜今後の取組の方向性＞</a:t>
            </a:r>
            <a:endParaRPr lang="en-US" altLang="ja-JP" sz="1600" dirty="0" smtClean="0"/>
          </a:p>
          <a:p>
            <a:pPr marL="363538" indent="0">
              <a:lnSpc>
                <a:spcPct val="120000"/>
              </a:lnSpc>
              <a:spcBef>
                <a:spcPts val="0"/>
              </a:spcBef>
              <a:buNone/>
            </a:pPr>
            <a:r>
              <a:rPr lang="ja-JP" altLang="en-US" sz="1400" dirty="0"/>
              <a:t>持続可能な府域水道事業の構築に向けた</a:t>
            </a:r>
            <a:r>
              <a:rPr lang="ja-JP" altLang="en-US" sz="1400" dirty="0" smtClean="0"/>
              <a:t>水道事業</a:t>
            </a:r>
            <a:r>
              <a:rPr lang="ja-JP" altLang="en-US" sz="1400" dirty="0"/>
              <a:t>の最適化等の検討・</a:t>
            </a:r>
            <a:r>
              <a:rPr lang="ja-JP" altLang="en-US" sz="1400" dirty="0" smtClean="0"/>
              <a:t>協議</a:t>
            </a:r>
            <a:endParaRPr lang="en-US" altLang="ja-JP" sz="1400" dirty="0" smtClean="0"/>
          </a:p>
          <a:p>
            <a:pPr marL="363538" indent="0">
              <a:lnSpc>
                <a:spcPct val="120000"/>
              </a:lnSpc>
              <a:spcBef>
                <a:spcPts val="0"/>
              </a:spcBef>
              <a:buNone/>
            </a:pPr>
            <a:endParaRPr lang="en-US" altLang="ja-JP" sz="1400" dirty="0"/>
          </a:p>
          <a:p>
            <a:pPr marL="87313" indent="0">
              <a:lnSpc>
                <a:spcPct val="120000"/>
              </a:lnSpc>
              <a:spcBef>
                <a:spcPts val="0"/>
              </a:spcBef>
              <a:buNone/>
            </a:pPr>
            <a:r>
              <a:rPr lang="ja-JP" altLang="en-US" sz="1600" dirty="0"/>
              <a:t>＜今後の検討・取組事項</a:t>
            </a:r>
            <a:r>
              <a:rPr lang="ja-JP" altLang="en-US" sz="1600" dirty="0" smtClean="0"/>
              <a:t>＞</a:t>
            </a:r>
            <a:endParaRPr lang="en-US" altLang="ja-JP" sz="1400" dirty="0"/>
          </a:p>
          <a:p>
            <a:pPr marL="536575" indent="-285750">
              <a:lnSpc>
                <a:spcPct val="120000"/>
              </a:lnSpc>
              <a:spcBef>
                <a:spcPts val="0"/>
              </a:spcBef>
              <a:buFont typeface="Wingdings" panose="05000000000000000000" pitchFamily="2" charset="2"/>
              <a:buChar char="ü"/>
            </a:pPr>
            <a:r>
              <a:rPr lang="ja-JP" altLang="en-US" sz="1400" dirty="0" smtClean="0"/>
              <a:t>府域一</a:t>
            </a:r>
            <a:r>
              <a:rPr lang="ja-JP" altLang="en-US" sz="1400" dirty="0"/>
              <a:t>水道に向けた更なる検討</a:t>
            </a:r>
          </a:p>
          <a:p>
            <a:pPr marL="812800" indent="-285750">
              <a:lnSpc>
                <a:spcPts val="1400"/>
              </a:lnSpc>
              <a:spcBef>
                <a:spcPts val="600"/>
              </a:spcBef>
              <a:buNone/>
            </a:pPr>
            <a:r>
              <a:rPr lang="ja-JP" altLang="en-US" sz="1400" dirty="0"/>
              <a:t>めざすべき姿、道筋</a:t>
            </a:r>
          </a:p>
          <a:p>
            <a:pPr marL="812800" indent="-285750">
              <a:lnSpc>
                <a:spcPts val="1400"/>
              </a:lnSpc>
              <a:spcBef>
                <a:spcPts val="0"/>
              </a:spcBef>
              <a:buNone/>
            </a:pPr>
            <a:r>
              <a:rPr lang="ja-JP" altLang="en-US" sz="1400" dirty="0"/>
              <a:t>効果の見える化の更なる方策</a:t>
            </a:r>
          </a:p>
          <a:p>
            <a:pPr marL="812800" indent="-285750">
              <a:lnSpc>
                <a:spcPts val="1400"/>
              </a:lnSpc>
              <a:spcBef>
                <a:spcPts val="0"/>
              </a:spcBef>
              <a:buNone/>
            </a:pPr>
            <a:r>
              <a:rPr lang="ja-JP" altLang="en-US" sz="1400" dirty="0"/>
              <a:t>各水道事業体にメリットが生じる仕組み</a:t>
            </a:r>
          </a:p>
          <a:p>
            <a:pPr marL="812800" indent="-285750">
              <a:lnSpc>
                <a:spcPts val="1400"/>
              </a:lnSpc>
              <a:spcBef>
                <a:spcPts val="0"/>
              </a:spcBef>
              <a:buNone/>
            </a:pPr>
            <a:r>
              <a:rPr lang="ja-JP" altLang="en-US" sz="1400" dirty="0"/>
              <a:t>水源のあり方</a:t>
            </a:r>
            <a:r>
              <a:rPr lang="ja-JP" altLang="en-US" sz="1400" dirty="0" smtClean="0"/>
              <a:t>等</a:t>
            </a:r>
            <a:endParaRPr lang="en-US" altLang="ja-JP" sz="1400" dirty="0" smtClean="0"/>
          </a:p>
          <a:p>
            <a:pPr marL="536575" indent="-285750">
              <a:lnSpc>
                <a:spcPts val="1400"/>
              </a:lnSpc>
              <a:spcBef>
                <a:spcPts val="0"/>
              </a:spcBef>
              <a:buNone/>
            </a:pPr>
            <a:endParaRPr lang="ja-JP" altLang="en-US" sz="1400" dirty="0"/>
          </a:p>
          <a:p>
            <a:pPr marL="536575" indent="-285750">
              <a:lnSpc>
                <a:spcPct val="120000"/>
              </a:lnSpc>
              <a:spcBef>
                <a:spcPts val="0"/>
              </a:spcBef>
              <a:buFont typeface="Wingdings" panose="05000000000000000000" pitchFamily="2" charset="2"/>
              <a:buChar char="ü"/>
            </a:pPr>
            <a:r>
              <a:rPr lang="ja-JP" altLang="en-US" sz="1400" dirty="0" smtClean="0"/>
              <a:t>広域化</a:t>
            </a:r>
            <a:r>
              <a:rPr lang="ja-JP" altLang="en-US" sz="1400" dirty="0"/>
              <a:t>に向けた検討・取組</a:t>
            </a:r>
          </a:p>
          <a:p>
            <a:pPr marL="812800" indent="-285750">
              <a:lnSpc>
                <a:spcPts val="1400"/>
              </a:lnSpc>
              <a:spcBef>
                <a:spcPts val="600"/>
              </a:spcBef>
              <a:buNone/>
            </a:pPr>
            <a:r>
              <a:rPr lang="ja-JP" altLang="en-US" sz="1400" dirty="0"/>
              <a:t>企業団との統合促進</a:t>
            </a:r>
          </a:p>
          <a:p>
            <a:pPr marL="812800" indent="-285750">
              <a:lnSpc>
                <a:spcPts val="1400"/>
              </a:lnSpc>
              <a:spcBef>
                <a:spcPts val="0"/>
              </a:spcBef>
              <a:buNone/>
            </a:pPr>
            <a:r>
              <a:rPr lang="ja-JP" altLang="en-US" sz="1400" dirty="0"/>
              <a:t>淀川系浄水場最適化に向けた更なる検討</a:t>
            </a:r>
          </a:p>
          <a:p>
            <a:pPr marL="812800" indent="-285750">
              <a:lnSpc>
                <a:spcPts val="1400"/>
              </a:lnSpc>
              <a:spcBef>
                <a:spcPts val="0"/>
              </a:spcBef>
              <a:buNone/>
            </a:pPr>
            <a:r>
              <a:rPr lang="ja-JP" altLang="en-US" sz="1400" dirty="0"/>
              <a:t>送配水、施設の統廃合の具体的検討</a:t>
            </a:r>
          </a:p>
          <a:p>
            <a:pPr marL="812800" indent="-285750">
              <a:lnSpc>
                <a:spcPts val="1400"/>
              </a:lnSpc>
              <a:spcBef>
                <a:spcPts val="0"/>
              </a:spcBef>
              <a:buNone/>
            </a:pPr>
            <a:r>
              <a:rPr lang="ja-JP" altLang="en-US" sz="1400" dirty="0"/>
              <a:t>その他の広域化の促進</a:t>
            </a:r>
          </a:p>
          <a:p>
            <a:pPr marL="812800" indent="-285750">
              <a:lnSpc>
                <a:spcPts val="1400"/>
              </a:lnSpc>
              <a:spcBef>
                <a:spcPts val="0"/>
              </a:spcBef>
              <a:buNone/>
            </a:pPr>
            <a:r>
              <a:rPr lang="ja-JP" altLang="en-US" sz="1400" dirty="0"/>
              <a:t>システムの共同化、事務の共同</a:t>
            </a:r>
            <a:r>
              <a:rPr lang="ja-JP" altLang="en-US" sz="1400" dirty="0" smtClean="0"/>
              <a:t>処理</a:t>
            </a:r>
            <a:endParaRPr lang="en-US" altLang="ja-JP" sz="1400" dirty="0" smtClean="0"/>
          </a:p>
          <a:p>
            <a:pPr marL="536575" indent="-285750">
              <a:lnSpc>
                <a:spcPts val="1400"/>
              </a:lnSpc>
              <a:spcBef>
                <a:spcPts val="0"/>
              </a:spcBef>
              <a:buNone/>
            </a:pPr>
            <a:endParaRPr lang="ja-JP" altLang="en-US" sz="1400" dirty="0"/>
          </a:p>
          <a:p>
            <a:pPr marL="536575" indent="-285750">
              <a:lnSpc>
                <a:spcPct val="120000"/>
              </a:lnSpc>
              <a:spcBef>
                <a:spcPts val="0"/>
              </a:spcBef>
              <a:buFont typeface="Wingdings" panose="05000000000000000000" pitchFamily="2" charset="2"/>
              <a:buChar char="ü"/>
            </a:pPr>
            <a:r>
              <a:rPr lang="ja-JP" altLang="en-US" sz="1400" dirty="0" smtClean="0"/>
              <a:t>住民</a:t>
            </a:r>
            <a:r>
              <a:rPr lang="ja-JP" altLang="en-US" sz="1400" dirty="0"/>
              <a:t>理解を深めるための効果的方策の検討・実施</a:t>
            </a:r>
          </a:p>
          <a:p>
            <a:pPr marL="536575" indent="-285750">
              <a:lnSpc>
                <a:spcPct val="120000"/>
              </a:lnSpc>
              <a:spcBef>
                <a:spcPts val="0"/>
              </a:spcBef>
              <a:buFont typeface="Wingdings" panose="05000000000000000000" pitchFamily="2" charset="2"/>
              <a:buChar char="ü"/>
            </a:pPr>
            <a:r>
              <a:rPr lang="ja-JP" altLang="en-US" sz="1400" dirty="0" smtClean="0"/>
              <a:t>広域</a:t>
            </a:r>
            <a:r>
              <a:rPr lang="ja-JP" altLang="en-US" sz="1400" dirty="0"/>
              <a:t>連携・官民連携・住民理解</a:t>
            </a:r>
            <a:r>
              <a:rPr lang="ja-JP" altLang="en-US" sz="1400"/>
              <a:t>に</a:t>
            </a:r>
            <a:r>
              <a:rPr lang="ja-JP" altLang="en-US" sz="1400" smtClean="0"/>
              <a:t>係る事例</a:t>
            </a:r>
            <a:r>
              <a:rPr lang="ja-JP" altLang="en-US" sz="1400" dirty="0" smtClean="0"/>
              <a:t>説明会</a:t>
            </a:r>
          </a:p>
          <a:p>
            <a:pPr marL="87313" indent="0">
              <a:lnSpc>
                <a:spcPct val="120000"/>
              </a:lnSpc>
              <a:spcBef>
                <a:spcPts val="0"/>
              </a:spcBef>
              <a:buFont typeface="Arial" panose="020B0604020202020204" pitchFamily="34" charset="0"/>
              <a:buNone/>
            </a:pPr>
            <a:endParaRPr lang="en-US" altLang="ja-JP" sz="1400" dirty="0" smtClean="0"/>
          </a:p>
        </p:txBody>
      </p:sp>
      <p:sp>
        <p:nvSpPr>
          <p:cNvPr id="12" name="大かっこ 11"/>
          <p:cNvSpPr/>
          <p:nvPr/>
        </p:nvSpPr>
        <p:spPr>
          <a:xfrm>
            <a:off x="493483" y="2569149"/>
            <a:ext cx="3396343" cy="78377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508004" y="3795728"/>
            <a:ext cx="3512454" cy="9359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11</a:t>
            </a:fld>
            <a:endParaRPr kumimoji="1" lang="ja-JP" altLang="en-US"/>
          </a:p>
        </p:txBody>
      </p:sp>
    </p:spTree>
    <p:extLst>
      <p:ext uri="{BB962C8B-B14F-4D97-AF65-F5344CB8AC3E}">
        <p14:creationId xmlns:p14="http://schemas.microsoft.com/office/powerpoint/2010/main" val="418894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6168574" y="566045"/>
            <a:ext cx="2699659"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新たな技術の活用</a:t>
            </a:r>
          </a:p>
        </p:txBody>
      </p:sp>
      <p:sp>
        <p:nvSpPr>
          <p:cNvPr id="6" name="正方形/長方形 5"/>
          <p:cNvSpPr/>
          <p:nvPr/>
        </p:nvSpPr>
        <p:spPr>
          <a:xfrm>
            <a:off x="6183090" y="551545"/>
            <a:ext cx="5976000" cy="6183083"/>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3" y="885860"/>
            <a:ext cx="5950853" cy="5848767"/>
          </a:xfrm>
        </p:spPr>
        <p:txBody>
          <a:bodyPr>
            <a:noAutofit/>
          </a:bodyPr>
          <a:lstStyle/>
          <a:p>
            <a:pPr marL="87313" indent="0">
              <a:lnSpc>
                <a:spcPct val="80000"/>
              </a:lnSpc>
              <a:buNone/>
            </a:pPr>
            <a:r>
              <a:rPr lang="ja-JP" altLang="en-US" sz="1600" dirty="0"/>
              <a:t>＜今後の取組の方向性＞</a:t>
            </a:r>
            <a:endParaRPr lang="en-US" altLang="ja-JP" sz="1600" dirty="0"/>
          </a:p>
          <a:p>
            <a:pPr marL="395288" indent="0">
              <a:lnSpc>
                <a:spcPct val="120000"/>
              </a:lnSpc>
              <a:spcBef>
                <a:spcPts val="0"/>
              </a:spcBef>
              <a:buNone/>
            </a:pPr>
            <a:r>
              <a:rPr lang="en-US" altLang="ja-JP" sz="1400" dirty="0" err="1"/>
              <a:t>IoT</a:t>
            </a:r>
            <a:r>
              <a:rPr lang="ja-JP" altLang="en-US" sz="1400" dirty="0" err="1"/>
              <a:t>、</a:t>
            </a:r>
            <a:r>
              <a:rPr lang="en-US" altLang="ja-JP" sz="1400" dirty="0"/>
              <a:t>ICT</a:t>
            </a:r>
            <a:r>
              <a:rPr lang="ja-JP" altLang="en-US" sz="1400" dirty="0"/>
              <a:t>による先端技術の活用等により効率化、住民サービスの向上を促進</a:t>
            </a:r>
            <a:endParaRPr lang="en-US" altLang="ja-JP" sz="1400" dirty="0"/>
          </a:p>
          <a:p>
            <a:pPr marL="87313" indent="0">
              <a:lnSpc>
                <a:spcPct val="80000"/>
              </a:lnSpc>
              <a:buNone/>
            </a:pPr>
            <a:r>
              <a:rPr lang="ja-JP" altLang="en-US" sz="1600" dirty="0"/>
              <a:t>＜具体的取組＞</a:t>
            </a:r>
            <a:endParaRPr lang="en-US" altLang="ja-JP" sz="1600" dirty="0"/>
          </a:p>
          <a:p>
            <a:pPr marL="395288" indent="0">
              <a:lnSpc>
                <a:spcPct val="80000"/>
              </a:lnSpc>
              <a:buNone/>
            </a:pPr>
            <a:r>
              <a:rPr lang="ja-JP" altLang="en-US" sz="1400" u="sng" dirty="0"/>
              <a:t>水道利用者の利便性向上</a:t>
            </a:r>
          </a:p>
          <a:p>
            <a:pPr marL="812800">
              <a:lnSpc>
                <a:spcPct val="80000"/>
              </a:lnSpc>
              <a:spcBef>
                <a:spcPts val="400"/>
              </a:spcBef>
              <a:buFont typeface="Wingdings" panose="05000000000000000000" pitchFamily="2" charset="2"/>
              <a:buChar char="ü"/>
            </a:pPr>
            <a:r>
              <a:rPr lang="ja-JP" altLang="en-US" sz="1400" dirty="0"/>
              <a:t>　利便性向上に係る取組の検討</a:t>
            </a:r>
          </a:p>
          <a:p>
            <a:pPr marL="987425">
              <a:lnSpc>
                <a:spcPct val="120000"/>
              </a:lnSpc>
              <a:spcBef>
                <a:spcPts val="0"/>
              </a:spcBef>
              <a:buFont typeface="Wingdings" panose="05000000000000000000" pitchFamily="2" charset="2"/>
              <a:buChar char="Ø"/>
            </a:pPr>
            <a:r>
              <a:rPr lang="ja-JP" altLang="en-US" sz="1400" dirty="0"/>
              <a:t>電子決済（利便性向上</a:t>
            </a:r>
            <a:r>
              <a:rPr lang="ja-JP" altLang="en-US" sz="1400" dirty="0" smtClean="0"/>
              <a:t>）</a:t>
            </a:r>
            <a:endParaRPr lang="en-US" altLang="ja-JP" sz="1400" dirty="0" smtClean="0"/>
          </a:p>
          <a:p>
            <a:pPr marL="987425">
              <a:lnSpc>
                <a:spcPct val="120000"/>
              </a:lnSpc>
              <a:spcBef>
                <a:spcPts val="0"/>
              </a:spcBef>
              <a:buFont typeface="Wingdings" panose="05000000000000000000" pitchFamily="2" charset="2"/>
              <a:buChar char="Ø"/>
            </a:pPr>
            <a:r>
              <a:rPr lang="ja-JP" altLang="en-US" sz="1400" dirty="0"/>
              <a:t>インターネット申込み、情報照会</a:t>
            </a:r>
            <a:r>
              <a:rPr lang="en-US" altLang="ja-JP" sz="1400" dirty="0"/>
              <a:t/>
            </a:r>
            <a:br>
              <a:rPr lang="en-US" altLang="ja-JP" sz="1400" dirty="0"/>
            </a:br>
            <a:r>
              <a:rPr lang="ja-JP" altLang="en-US" sz="1400" dirty="0"/>
              <a:t>（利便性向上・経費削減</a:t>
            </a:r>
            <a:r>
              <a:rPr lang="ja-JP" altLang="en-US" sz="1400" dirty="0" smtClean="0"/>
              <a:t>）</a:t>
            </a:r>
            <a:endParaRPr lang="en-US" altLang="ja-JP" sz="1400" dirty="0"/>
          </a:p>
          <a:p>
            <a:pPr marL="987425">
              <a:lnSpc>
                <a:spcPct val="120000"/>
              </a:lnSpc>
              <a:spcBef>
                <a:spcPts val="0"/>
              </a:spcBef>
              <a:buFont typeface="Wingdings" panose="05000000000000000000" pitchFamily="2" charset="2"/>
              <a:buChar char="Ø"/>
            </a:pPr>
            <a:r>
              <a:rPr lang="ja-JP" altLang="en-US" sz="1400" dirty="0"/>
              <a:t>スマートフォンアプリ等（利便性向上・経費削減）</a:t>
            </a:r>
            <a:endParaRPr lang="en-US" altLang="ja-JP" sz="1400" dirty="0"/>
          </a:p>
          <a:p>
            <a:pPr marL="987425">
              <a:lnSpc>
                <a:spcPct val="120000"/>
              </a:lnSpc>
              <a:spcBef>
                <a:spcPts val="0"/>
              </a:spcBef>
              <a:buFont typeface="Wingdings" panose="05000000000000000000" pitchFamily="2" charset="2"/>
              <a:buChar char="Ø"/>
            </a:pPr>
            <a:r>
              <a:rPr lang="ja-JP" altLang="en-US" sz="1400" dirty="0" smtClean="0"/>
              <a:t>スマートメーター</a:t>
            </a:r>
            <a:r>
              <a:rPr lang="en-US" altLang="ja-JP" sz="1400" dirty="0" smtClean="0"/>
              <a:t/>
            </a:r>
            <a:br>
              <a:rPr lang="en-US" altLang="ja-JP" sz="1400" dirty="0" smtClean="0"/>
            </a:br>
            <a:r>
              <a:rPr lang="ja-JP" altLang="en-US" sz="1400" dirty="0" smtClean="0"/>
              <a:t>（</a:t>
            </a:r>
            <a:r>
              <a:rPr lang="ja-JP" altLang="en-US" sz="1400" dirty="0"/>
              <a:t>漏水等異常検知・見守りサービス・経費削減）</a:t>
            </a:r>
            <a:endParaRPr lang="en-US" altLang="ja-JP" sz="1400" dirty="0"/>
          </a:p>
          <a:p>
            <a:pPr marL="395288" indent="0">
              <a:lnSpc>
                <a:spcPct val="120000"/>
              </a:lnSpc>
              <a:spcBef>
                <a:spcPts val="600"/>
              </a:spcBef>
              <a:buNone/>
            </a:pPr>
            <a:r>
              <a:rPr lang="ja-JP" altLang="en-US" sz="1400" u="sng" dirty="0" smtClean="0"/>
              <a:t>水道</a:t>
            </a:r>
            <a:r>
              <a:rPr lang="ja-JP" altLang="en-US" sz="1400" u="sng" dirty="0"/>
              <a:t>施設等の維持管理に係る先進技術の活用</a:t>
            </a:r>
          </a:p>
          <a:p>
            <a:pPr marL="812800">
              <a:lnSpc>
                <a:spcPct val="100000"/>
              </a:lnSpc>
              <a:spcBef>
                <a:spcPts val="400"/>
              </a:spcBef>
              <a:buFont typeface="Wingdings" panose="05000000000000000000" pitchFamily="2" charset="2"/>
              <a:buChar char="ü"/>
            </a:pPr>
            <a:r>
              <a:rPr lang="en-US" altLang="ja-JP" sz="1400" dirty="0"/>
              <a:t>AI</a:t>
            </a:r>
            <a:r>
              <a:rPr lang="ja-JP" altLang="en-US" sz="1400" dirty="0" err="1"/>
              <a:t>、</a:t>
            </a:r>
            <a:r>
              <a:rPr lang="ja-JP" altLang="en-US" sz="1400" dirty="0"/>
              <a:t>人工衛星、ドローン等を活用した維持管理の導入の検討</a:t>
            </a:r>
          </a:p>
          <a:p>
            <a:pPr marL="395288" indent="0">
              <a:lnSpc>
                <a:spcPct val="120000"/>
              </a:lnSpc>
              <a:spcBef>
                <a:spcPts val="0"/>
              </a:spcBef>
              <a:buNone/>
            </a:pPr>
            <a:endParaRPr lang="en-US" altLang="ja-JP" sz="1400" dirty="0" smtClean="0"/>
          </a:p>
          <a:p>
            <a:pPr marL="395288" indent="0">
              <a:lnSpc>
                <a:spcPct val="120000"/>
              </a:lnSpc>
              <a:spcBef>
                <a:spcPts val="0"/>
              </a:spcBef>
              <a:buNone/>
            </a:pPr>
            <a:r>
              <a:rPr lang="ja-JP" altLang="en-US" sz="1400" dirty="0" smtClean="0"/>
              <a:t>◇</a:t>
            </a:r>
            <a:r>
              <a:rPr lang="ja-JP" altLang="en-US" sz="1400" dirty="0"/>
              <a:t>大阪府の取組</a:t>
            </a:r>
          </a:p>
          <a:p>
            <a:pPr marL="812800">
              <a:lnSpc>
                <a:spcPct val="120000"/>
              </a:lnSpc>
              <a:spcBef>
                <a:spcPts val="0"/>
              </a:spcBef>
              <a:buFont typeface="Wingdings" panose="05000000000000000000" pitchFamily="2" charset="2"/>
              <a:buChar char="ü"/>
            </a:pPr>
            <a:r>
              <a:rPr lang="ja-JP" altLang="en-US" sz="1400" dirty="0" smtClean="0"/>
              <a:t>導入</a:t>
            </a:r>
            <a:r>
              <a:rPr lang="ja-JP" altLang="en-US" sz="1400" dirty="0"/>
              <a:t>を検討する水道事業体への助言、支援の実施</a:t>
            </a:r>
          </a:p>
          <a:p>
            <a:pPr marL="812800">
              <a:lnSpc>
                <a:spcPct val="120000"/>
              </a:lnSpc>
              <a:spcBef>
                <a:spcPts val="0"/>
              </a:spcBef>
              <a:buFont typeface="Wingdings" panose="05000000000000000000" pitchFamily="2" charset="2"/>
              <a:buChar char="ü"/>
            </a:pPr>
            <a:r>
              <a:rPr lang="ja-JP" altLang="en-US" sz="1400" dirty="0" smtClean="0"/>
              <a:t>先進的</a:t>
            </a:r>
            <a:r>
              <a:rPr lang="ja-JP" altLang="en-US" sz="1400" dirty="0"/>
              <a:t>事例、好事例の情報を収集、情報共有</a:t>
            </a:r>
            <a:r>
              <a:rPr lang="ja-JP" altLang="en-US" sz="1400" dirty="0" smtClean="0"/>
              <a:t>の実施</a:t>
            </a:r>
            <a:endParaRPr lang="ja-JP" altLang="en-US" sz="1400" dirty="0"/>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11" name="正方形/長方形 10"/>
          <p:cNvSpPr/>
          <p:nvPr/>
        </p:nvSpPr>
        <p:spPr>
          <a:xfrm>
            <a:off x="29021" y="551547"/>
            <a:ext cx="5976000" cy="6197597"/>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コンテンツ プレースホルダー 2"/>
          <p:cNvSpPr txBox="1">
            <a:spLocks/>
          </p:cNvSpPr>
          <p:nvPr/>
        </p:nvSpPr>
        <p:spPr>
          <a:xfrm>
            <a:off x="0" y="885859"/>
            <a:ext cx="6023431" cy="7024427"/>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00000"/>
              </a:lnSpc>
              <a:buFont typeface="Arial" panose="020B0604020202020204" pitchFamily="34" charset="0"/>
              <a:buNone/>
            </a:pPr>
            <a:r>
              <a:rPr lang="ja-JP" altLang="en-US" sz="1600" dirty="0" smtClean="0"/>
              <a:t>＜今後の取組の方向性＞</a:t>
            </a:r>
            <a:endParaRPr lang="en-US" altLang="ja-JP" sz="1600" dirty="0" smtClean="0"/>
          </a:p>
          <a:p>
            <a:pPr marL="395288" indent="0">
              <a:lnSpc>
                <a:spcPct val="100000"/>
              </a:lnSpc>
              <a:spcBef>
                <a:spcPts val="0"/>
              </a:spcBef>
              <a:buNone/>
            </a:pPr>
            <a:r>
              <a:rPr lang="ja-JP" altLang="en-US" sz="1300" dirty="0"/>
              <a:t>水道施設の現状評価・維持管理、</a:t>
            </a:r>
            <a:r>
              <a:rPr lang="ja-JP" altLang="en-US" sz="1300" dirty="0" smtClean="0"/>
              <a:t>アセットマネジメント</a:t>
            </a:r>
            <a:r>
              <a:rPr lang="ja-JP" altLang="en-US" sz="1300" dirty="0"/>
              <a:t>による水道</a:t>
            </a:r>
            <a:r>
              <a:rPr lang="ja-JP" altLang="en-US" sz="1300" dirty="0" smtClean="0"/>
              <a:t>施設の長寿命化等による設備投資の抑制・計画的な施設の更新・耐震化の</a:t>
            </a:r>
            <a:r>
              <a:rPr lang="en-US" altLang="ja-JP" sz="1300" dirty="0" smtClean="0"/>
              <a:t/>
            </a:r>
            <a:br>
              <a:rPr lang="en-US" altLang="ja-JP" sz="1300" dirty="0" smtClean="0"/>
            </a:br>
            <a:r>
              <a:rPr lang="ja-JP" altLang="en-US" sz="1300" dirty="0" smtClean="0"/>
              <a:t>促進</a:t>
            </a:r>
            <a:endParaRPr lang="en-US" altLang="ja-JP" sz="1300" dirty="0" smtClean="0"/>
          </a:p>
          <a:p>
            <a:pPr marL="395288" indent="0">
              <a:lnSpc>
                <a:spcPct val="100000"/>
              </a:lnSpc>
              <a:spcBef>
                <a:spcPts val="0"/>
              </a:spcBef>
              <a:buNone/>
            </a:pPr>
            <a:endParaRPr lang="en-US" altLang="ja-JP" sz="1300" dirty="0" smtClean="0"/>
          </a:p>
          <a:p>
            <a:pPr marL="87313" indent="0">
              <a:lnSpc>
                <a:spcPct val="100000"/>
              </a:lnSpc>
              <a:spcBef>
                <a:spcPts val="0"/>
              </a:spcBef>
              <a:buNone/>
            </a:pPr>
            <a:r>
              <a:rPr lang="ja-JP" altLang="en-US" sz="1600" dirty="0" smtClean="0"/>
              <a:t>＜具体的取組＞</a:t>
            </a:r>
            <a:endParaRPr lang="en-US" altLang="ja-JP" sz="1600" dirty="0" smtClean="0"/>
          </a:p>
          <a:p>
            <a:pPr marL="395288" indent="0">
              <a:lnSpc>
                <a:spcPts val="600"/>
              </a:lnSpc>
              <a:buNone/>
            </a:pPr>
            <a:r>
              <a:rPr lang="ja-JP" altLang="en-US" sz="1300" u="sng" dirty="0"/>
              <a:t>水道施設台帳の整理、電子化</a:t>
            </a:r>
          </a:p>
          <a:p>
            <a:pPr>
              <a:lnSpc>
                <a:spcPts val="600"/>
              </a:lnSpc>
              <a:buFont typeface="Wingdings" panose="05000000000000000000" pitchFamily="2" charset="2"/>
              <a:buChar char="ü"/>
            </a:pPr>
            <a:r>
              <a:rPr lang="ja-JP" altLang="en-US" sz="1300" dirty="0" smtClean="0"/>
              <a:t>水道</a:t>
            </a:r>
            <a:r>
              <a:rPr lang="ja-JP" altLang="en-US" sz="1300" dirty="0"/>
              <a:t>施設台帳の着実な更新、維持管理等の記録管理の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水道</a:t>
            </a:r>
            <a:r>
              <a:rPr lang="ja-JP" altLang="en-US" sz="1300" dirty="0"/>
              <a:t>施設台帳のバックアップ等の</a:t>
            </a:r>
            <a:r>
              <a:rPr lang="ja-JP" altLang="en-US" sz="1300" dirty="0" smtClean="0"/>
              <a:t>管理</a:t>
            </a:r>
            <a:endParaRPr lang="en-US" altLang="ja-JP" sz="1300" dirty="0" smtClean="0"/>
          </a:p>
          <a:p>
            <a:pPr>
              <a:lnSpc>
                <a:spcPts val="600"/>
              </a:lnSpc>
              <a:buFont typeface="Wingdings" panose="05000000000000000000" pitchFamily="2" charset="2"/>
              <a:buChar char="ü"/>
            </a:pPr>
            <a:r>
              <a:rPr lang="ja-JP" altLang="en-US" sz="1300" dirty="0" smtClean="0"/>
              <a:t>令和</a:t>
            </a:r>
            <a:r>
              <a:rPr lang="en-US" altLang="ja-JP" sz="1300" dirty="0"/>
              <a:t>19</a:t>
            </a:r>
            <a:r>
              <a:rPr lang="ja-JP" altLang="en-US" sz="1300" dirty="0"/>
              <a:t>年度までのできるだけ早い時期に水道施設台帳の</a:t>
            </a:r>
          </a:p>
          <a:p>
            <a:pPr marL="395288" indent="0">
              <a:lnSpc>
                <a:spcPts val="600"/>
              </a:lnSpc>
              <a:buNone/>
            </a:pPr>
            <a:r>
              <a:rPr lang="ja-JP" altLang="en-US" sz="1300" dirty="0" smtClean="0"/>
              <a:t>　 </a:t>
            </a:r>
            <a:r>
              <a:rPr lang="en-US" altLang="ja-JP" sz="1300" dirty="0" smtClean="0"/>
              <a:t>100</a:t>
            </a:r>
            <a:r>
              <a:rPr lang="ja-JP" altLang="en-US" sz="1300" dirty="0"/>
              <a:t>％</a:t>
            </a:r>
            <a:r>
              <a:rPr lang="ja-JP" altLang="en-US" sz="1300" dirty="0" smtClean="0"/>
              <a:t>デジタル化（</a:t>
            </a:r>
            <a:r>
              <a:rPr lang="ja-JP" altLang="en-US" sz="1300" dirty="0"/>
              <a:t>管</a:t>
            </a:r>
            <a:r>
              <a:rPr lang="ja-JP" altLang="en-US" sz="1300" dirty="0" smtClean="0"/>
              <a:t>路平面図</a:t>
            </a:r>
            <a:r>
              <a:rPr lang="en-US" altLang="ja-JP" sz="1300" dirty="0"/>
              <a:t>:</a:t>
            </a:r>
            <a:r>
              <a:rPr lang="ja-JP" altLang="en-US" sz="1300" dirty="0" smtClean="0"/>
              <a:t>令和</a:t>
            </a:r>
            <a:r>
              <a:rPr lang="en-US" altLang="ja-JP" sz="1300" dirty="0"/>
              <a:t>7</a:t>
            </a:r>
            <a:r>
              <a:rPr lang="ja-JP" altLang="en-US" sz="1300" dirty="0"/>
              <a:t>年度までに</a:t>
            </a:r>
            <a:r>
              <a:rPr lang="en-US" altLang="ja-JP" sz="1300" dirty="0"/>
              <a:t>100</a:t>
            </a:r>
            <a:r>
              <a:rPr lang="ja-JP" altLang="en-US" sz="1300" dirty="0"/>
              <a:t>％デジタル化</a:t>
            </a:r>
            <a:r>
              <a:rPr lang="ja-JP" altLang="en-US" sz="1300" dirty="0" smtClean="0"/>
              <a:t>）</a:t>
            </a:r>
            <a:endParaRPr lang="en-US" altLang="ja-JP" sz="1300" dirty="0" smtClean="0"/>
          </a:p>
          <a:p>
            <a:pPr>
              <a:lnSpc>
                <a:spcPts val="600"/>
              </a:lnSpc>
              <a:buFont typeface="Wingdings" panose="05000000000000000000" pitchFamily="2" charset="2"/>
              <a:buChar char="ü"/>
            </a:pPr>
            <a:r>
              <a:rPr lang="ja-JP" altLang="en-US" sz="1300" dirty="0"/>
              <a:t>仕様の統一化に向けた検討</a:t>
            </a:r>
            <a:endParaRPr lang="ja-JP" altLang="en-US" sz="1300" dirty="0" smtClean="0"/>
          </a:p>
          <a:p>
            <a:pPr marL="395288" indent="0">
              <a:lnSpc>
                <a:spcPts val="600"/>
              </a:lnSpc>
              <a:buNone/>
            </a:pPr>
            <a:r>
              <a:rPr lang="ja-JP" altLang="en-US" sz="1300" u="sng" dirty="0" smtClean="0"/>
              <a:t>アセットマネジメントの精度向上・収支見通しの</a:t>
            </a:r>
            <a:r>
              <a:rPr lang="ja-JP" altLang="en-US" sz="1300" u="sng" dirty="0"/>
              <a:t>作成</a:t>
            </a:r>
            <a:endParaRPr lang="ja-JP" altLang="en-US" sz="1300" u="sng" dirty="0" smtClean="0"/>
          </a:p>
          <a:p>
            <a:pPr>
              <a:lnSpc>
                <a:spcPts val="600"/>
              </a:lnSpc>
              <a:buFont typeface="Wingdings" panose="05000000000000000000" pitchFamily="2" charset="2"/>
              <a:buChar char="ü"/>
            </a:pPr>
            <a:r>
              <a:rPr lang="ja-JP" altLang="en-US" sz="1300" dirty="0" smtClean="0"/>
              <a:t>令和</a:t>
            </a:r>
            <a:r>
              <a:rPr lang="en-US" altLang="ja-JP" sz="1300" dirty="0"/>
              <a:t>19</a:t>
            </a:r>
            <a:r>
              <a:rPr lang="ja-JP" altLang="en-US" sz="1300" dirty="0"/>
              <a:t>年度までのできるだけ早い時期に詳細精度タイプ</a:t>
            </a:r>
            <a:r>
              <a:rPr lang="en-US" altLang="ja-JP" sz="1300" dirty="0"/>
              <a:t>4D</a:t>
            </a:r>
            <a:r>
              <a:rPr lang="ja-JP" altLang="en-US" sz="1300" dirty="0"/>
              <a:t>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中長期的</a:t>
            </a:r>
            <a:r>
              <a:rPr lang="ja-JP" altLang="en-US" sz="1300" dirty="0"/>
              <a:t>な収支見通しについて、おおむね３年から５年スパンでの</a:t>
            </a:r>
          </a:p>
          <a:p>
            <a:pPr indent="0">
              <a:lnSpc>
                <a:spcPts val="600"/>
              </a:lnSpc>
              <a:buNone/>
            </a:pPr>
            <a:r>
              <a:rPr lang="ja-JP" altLang="en-US" sz="1300" dirty="0"/>
              <a:t>見直し</a:t>
            </a:r>
          </a:p>
          <a:p>
            <a:pPr marL="395288" indent="0">
              <a:lnSpc>
                <a:spcPts val="600"/>
              </a:lnSpc>
              <a:buNone/>
            </a:pPr>
            <a:r>
              <a:rPr lang="ja-JP" altLang="en-US" sz="1300" u="sng" dirty="0"/>
              <a:t>水道施設等の適切な</a:t>
            </a:r>
            <a:r>
              <a:rPr lang="ja-JP" altLang="en-US" sz="1300" u="sng" dirty="0" smtClean="0"/>
              <a:t>更新・耐震化と</a:t>
            </a:r>
            <a:r>
              <a:rPr lang="ja-JP" altLang="en-US" sz="1300" u="sng" dirty="0"/>
              <a:t>維持管理等</a:t>
            </a:r>
          </a:p>
          <a:p>
            <a:pPr>
              <a:lnSpc>
                <a:spcPts val="600"/>
              </a:lnSpc>
              <a:buFont typeface="Wingdings" panose="05000000000000000000" pitchFamily="2" charset="2"/>
              <a:buChar char="ü"/>
            </a:pPr>
            <a:r>
              <a:rPr lang="ja-JP" altLang="en-US" sz="1300" dirty="0" smtClean="0"/>
              <a:t>アセットマネジメント</a:t>
            </a:r>
            <a:r>
              <a:rPr lang="ja-JP" altLang="en-US" sz="1300" dirty="0"/>
              <a:t>等に基づく計画的な施設</a:t>
            </a:r>
            <a:r>
              <a:rPr lang="ja-JP" altLang="en-US" sz="1300" dirty="0" smtClean="0"/>
              <a:t>更新・耐震化の実施</a:t>
            </a:r>
            <a:endParaRPr lang="en-US" altLang="ja-JP" sz="1300" dirty="0" smtClean="0"/>
          </a:p>
          <a:p>
            <a:pPr>
              <a:lnSpc>
                <a:spcPts val="600"/>
              </a:lnSpc>
              <a:buFont typeface="Wingdings" panose="05000000000000000000" pitchFamily="2" charset="2"/>
              <a:buChar char="ü"/>
            </a:pPr>
            <a:r>
              <a:rPr lang="ja-JP" altLang="en-US" sz="1300" dirty="0"/>
              <a:t>ガイドラインに沿った適切な点検を含む維持管理・修繕による</a:t>
            </a:r>
            <a:r>
              <a:rPr lang="ja-JP" altLang="en-US" sz="1300" dirty="0" smtClean="0"/>
              <a:t>老朽化</a:t>
            </a:r>
            <a:r>
              <a:rPr lang="en-US" altLang="ja-JP" sz="1300" dirty="0" smtClean="0"/>
              <a:t/>
            </a:r>
            <a:br>
              <a:rPr lang="en-US" altLang="ja-JP" sz="1300" dirty="0" smtClean="0"/>
            </a:br>
            <a:r>
              <a:rPr lang="en-US" altLang="ja-JP" sz="1300" dirty="0" smtClean="0"/>
              <a:t/>
            </a:r>
            <a:br>
              <a:rPr lang="en-US" altLang="ja-JP" sz="1300" dirty="0" smtClean="0"/>
            </a:br>
            <a:r>
              <a:rPr lang="ja-JP" altLang="en-US" sz="1300" dirty="0" smtClean="0"/>
              <a:t>に</a:t>
            </a:r>
            <a:r>
              <a:rPr lang="ja-JP" altLang="en-US" sz="1300" dirty="0"/>
              <a:t>起因する事故の</a:t>
            </a:r>
            <a:r>
              <a:rPr lang="ja-JP" altLang="en-US" sz="1300" dirty="0" smtClean="0"/>
              <a:t>防止</a:t>
            </a:r>
            <a:endParaRPr lang="en-US" altLang="ja-JP" sz="1300" dirty="0" smtClean="0"/>
          </a:p>
          <a:p>
            <a:pPr>
              <a:lnSpc>
                <a:spcPts val="600"/>
              </a:lnSpc>
              <a:buFont typeface="Wingdings" panose="05000000000000000000" pitchFamily="2" charset="2"/>
              <a:buChar char="ü"/>
            </a:pPr>
            <a:r>
              <a:rPr lang="ja-JP" altLang="en-US" sz="1300" dirty="0" smtClean="0"/>
              <a:t>点検</a:t>
            </a:r>
            <a:r>
              <a:rPr lang="ja-JP" altLang="en-US" sz="1300" dirty="0"/>
              <a:t>等に係る最新技術の導入等の</a:t>
            </a:r>
            <a:r>
              <a:rPr lang="ja-JP" altLang="en-US" sz="1300" dirty="0" smtClean="0"/>
              <a:t>検討</a:t>
            </a:r>
            <a:endParaRPr lang="ja-JP" altLang="en-US" sz="1300" dirty="0"/>
          </a:p>
          <a:p>
            <a:pPr marL="395288" indent="0">
              <a:lnSpc>
                <a:spcPts val="600"/>
              </a:lnSpc>
              <a:buNone/>
            </a:pPr>
            <a:endParaRPr lang="ja-JP" altLang="en-US" sz="1300" dirty="0"/>
          </a:p>
          <a:p>
            <a:pPr marL="395288" indent="0">
              <a:lnSpc>
                <a:spcPts val="600"/>
              </a:lnSpc>
              <a:buNone/>
            </a:pPr>
            <a:r>
              <a:rPr lang="ja-JP" altLang="en-US" sz="1300" dirty="0" smtClean="0"/>
              <a:t>◇大阪府</a:t>
            </a:r>
            <a:r>
              <a:rPr lang="ja-JP" altLang="en-US" sz="1300" dirty="0"/>
              <a:t>の取組</a:t>
            </a:r>
          </a:p>
          <a:p>
            <a:pPr>
              <a:lnSpc>
                <a:spcPts val="600"/>
              </a:lnSpc>
              <a:buFont typeface="Wingdings" panose="05000000000000000000" pitchFamily="2" charset="2"/>
              <a:buChar char="ü"/>
            </a:pPr>
            <a:r>
              <a:rPr lang="ja-JP" altLang="en-US" sz="1300" dirty="0" smtClean="0"/>
              <a:t>立入検査</a:t>
            </a:r>
            <a:r>
              <a:rPr lang="ja-JP" altLang="en-US" sz="1300" dirty="0"/>
              <a:t>、ヒアリング等による取組状況の把握、必要な助言の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en-US" sz="1300" dirty="0" smtClean="0"/>
              <a:t>先進的</a:t>
            </a:r>
            <a:r>
              <a:rPr lang="ja-JP" altLang="en-US" sz="1300" dirty="0"/>
              <a:t>事例、好事例の情報を収集、情報共有の</a:t>
            </a:r>
            <a:r>
              <a:rPr lang="ja-JP" altLang="en-US" sz="1300" dirty="0" smtClean="0"/>
              <a:t>実施</a:t>
            </a:r>
            <a:endParaRPr lang="en-US" altLang="ja-JP" sz="1300" dirty="0" smtClean="0"/>
          </a:p>
          <a:p>
            <a:pPr>
              <a:lnSpc>
                <a:spcPts val="600"/>
              </a:lnSpc>
              <a:buFont typeface="Wingdings" panose="05000000000000000000" pitchFamily="2" charset="2"/>
              <a:buChar char="ü"/>
            </a:pPr>
            <a:r>
              <a:rPr lang="ja-JP" altLang="ja-JP" sz="1300" kern="100" dirty="0">
                <a:cs typeface="Times New Roman" panose="02020603050405020304" pitchFamily="18" charset="0"/>
              </a:rPr>
              <a:t>財政面に関し国へ必要な</a:t>
            </a:r>
            <a:r>
              <a:rPr lang="ja-JP" altLang="ja-JP" sz="1300" kern="100" dirty="0" smtClean="0">
                <a:cs typeface="Times New Roman" panose="02020603050405020304" pitchFamily="18" charset="0"/>
              </a:rPr>
              <a:t>要望</a:t>
            </a:r>
            <a:endParaRPr lang="en-US" altLang="ja-JP" sz="1300" dirty="0" smtClean="0"/>
          </a:p>
          <a:p>
            <a:pPr>
              <a:lnSpc>
                <a:spcPts val="600"/>
              </a:lnSpc>
              <a:buFont typeface="Wingdings" panose="05000000000000000000" pitchFamily="2" charset="2"/>
              <a:buChar char="ü"/>
            </a:pPr>
            <a:r>
              <a:rPr lang="ja-JP" altLang="en-US" sz="1300" dirty="0" smtClean="0"/>
              <a:t>あり</a:t>
            </a:r>
            <a:r>
              <a:rPr lang="ja-JP" altLang="en-US" sz="1300" dirty="0"/>
              <a:t>方協議会でのアセットマネジメントに係る精度向上の仕様や</a:t>
            </a:r>
            <a:r>
              <a:rPr lang="ja-JP" altLang="en-US" sz="1300" dirty="0" smtClean="0"/>
              <a:t>更新</a:t>
            </a:r>
            <a:r>
              <a:rPr lang="en-US" altLang="ja-JP" sz="1300" dirty="0" smtClean="0"/>
              <a:t/>
            </a:r>
            <a:br>
              <a:rPr lang="en-US" altLang="ja-JP" sz="1300" dirty="0" smtClean="0"/>
            </a:br>
            <a:r>
              <a:rPr lang="en-US" altLang="ja-JP" sz="1300" dirty="0" smtClean="0"/>
              <a:t/>
            </a:r>
            <a:br>
              <a:rPr lang="en-US" altLang="ja-JP" sz="1300" dirty="0" smtClean="0"/>
            </a:br>
            <a:r>
              <a:rPr lang="ja-JP" altLang="en-US" sz="1300" dirty="0" smtClean="0"/>
              <a:t>基</a:t>
            </a:r>
            <a:r>
              <a:rPr lang="ja-JP" altLang="en-US" sz="1300" dirty="0"/>
              <a:t>準年数について情報共有、統一化の検討</a:t>
            </a:r>
          </a:p>
        </p:txBody>
      </p:sp>
      <p:sp>
        <p:nvSpPr>
          <p:cNvPr id="13" name="正方形/長方形 12"/>
          <p:cNvSpPr/>
          <p:nvPr/>
        </p:nvSpPr>
        <p:spPr>
          <a:xfrm>
            <a:off x="43544" y="551546"/>
            <a:ext cx="2808075" cy="261742"/>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適切な資産管理</a:t>
            </a: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12</a:t>
            </a:fld>
            <a:endParaRPr kumimoji="1" lang="ja-JP" altLang="en-US"/>
          </a:p>
        </p:txBody>
      </p:sp>
    </p:spTree>
    <p:extLst>
      <p:ext uri="{BB962C8B-B14F-4D97-AF65-F5344CB8AC3E}">
        <p14:creationId xmlns:p14="http://schemas.microsoft.com/office/powerpoint/2010/main" val="211987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endParaRPr kumimoji="1" lang="ja-JP" altLang="en-US" dirty="0"/>
          </a:p>
        </p:txBody>
      </p:sp>
      <p:sp>
        <p:nvSpPr>
          <p:cNvPr id="5" name="正方形/長方形 4"/>
          <p:cNvSpPr/>
          <p:nvPr/>
        </p:nvSpPr>
        <p:spPr>
          <a:xfrm>
            <a:off x="6168572" y="566045"/>
            <a:ext cx="2699659" cy="2628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住民理解の促進</a:t>
            </a:r>
          </a:p>
        </p:txBody>
      </p:sp>
      <p:sp>
        <p:nvSpPr>
          <p:cNvPr id="6" name="正方形/長方形 5"/>
          <p:cNvSpPr/>
          <p:nvPr/>
        </p:nvSpPr>
        <p:spPr>
          <a:xfrm>
            <a:off x="6183088" y="551545"/>
            <a:ext cx="5976000" cy="6183083"/>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6197601" y="885860"/>
            <a:ext cx="5965373" cy="5848767"/>
          </a:xfrm>
        </p:spPr>
        <p:txBody>
          <a:bodyPr>
            <a:noAutofit/>
          </a:bodyPr>
          <a:lstStyle/>
          <a:p>
            <a:pPr marL="87313" indent="0">
              <a:lnSpc>
                <a:spcPct val="80000"/>
              </a:lnSpc>
              <a:buNone/>
            </a:pPr>
            <a:r>
              <a:rPr lang="ja-JP" altLang="en-US" sz="1600" dirty="0"/>
              <a:t>＜今後の取組の方向性</a:t>
            </a:r>
            <a:r>
              <a:rPr lang="ja-JP" altLang="en-US" sz="1600" dirty="0" smtClean="0"/>
              <a:t>＞</a:t>
            </a:r>
            <a:endParaRPr lang="en-US" altLang="ja-JP" sz="1600" dirty="0" smtClean="0"/>
          </a:p>
          <a:p>
            <a:pPr marL="363538" indent="0">
              <a:lnSpc>
                <a:spcPct val="120000"/>
              </a:lnSpc>
              <a:spcBef>
                <a:spcPts val="0"/>
              </a:spcBef>
              <a:buNone/>
            </a:pPr>
            <a:r>
              <a:rPr lang="ja-JP" altLang="en-US" sz="1400" dirty="0"/>
              <a:t>水道の持続性確保のため水道事業の現状・取組について住民理解を促進</a:t>
            </a:r>
            <a:endParaRPr lang="en-US" altLang="ja-JP" sz="1400" dirty="0"/>
          </a:p>
          <a:p>
            <a:pPr marL="87313" indent="0">
              <a:lnSpc>
                <a:spcPct val="80000"/>
              </a:lnSpc>
              <a:buNone/>
            </a:pPr>
            <a:r>
              <a:rPr lang="ja-JP" altLang="en-US" sz="1600" dirty="0" smtClean="0"/>
              <a:t>＜</a:t>
            </a:r>
            <a:r>
              <a:rPr lang="ja-JP" altLang="en-US" sz="1600" dirty="0"/>
              <a:t>具体的取組＞</a:t>
            </a:r>
            <a:endParaRPr lang="en-US" altLang="ja-JP" sz="1600" dirty="0"/>
          </a:p>
          <a:p>
            <a:pPr marL="363538" indent="0" algn="just">
              <a:lnSpc>
                <a:spcPct val="100000"/>
              </a:lnSpc>
              <a:spcBef>
                <a:spcPts val="0"/>
              </a:spcBef>
              <a:spcAft>
                <a:spcPts val="0"/>
              </a:spcAft>
              <a:buNone/>
            </a:pPr>
            <a:r>
              <a:rPr lang="ja-JP" altLang="ja-JP" sz="1400" u="sng" kern="100" dirty="0">
                <a:cs typeface="Times New Roman" panose="02020603050405020304" pitchFamily="18" charset="0"/>
              </a:rPr>
              <a:t>各水道事業体における住民理解の促進</a:t>
            </a:r>
            <a:endParaRPr lang="ja-JP" altLang="ja-JP" sz="1400" kern="100" dirty="0">
              <a:cs typeface="Times New Roman" panose="02020603050405020304" pitchFamily="18" charset="0"/>
            </a:endParaRP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多様な情報発信方法の検討</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出前講座、市民向けイベント・災害訓練への参画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教育の場の活用</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水道事業に係る住民説明会、水道施設見学会</a:t>
            </a:r>
          </a:p>
          <a:p>
            <a:pPr marL="900113" lvl="0" indent="-342900" algn="just">
              <a:lnSpc>
                <a:spcPct val="100000"/>
              </a:lnSpc>
              <a:spcBef>
                <a:spcPts val="0"/>
              </a:spcBef>
              <a:spcAft>
                <a:spcPts val="0"/>
              </a:spcAft>
              <a:buFont typeface="Wingdings" panose="05000000000000000000" pitchFamily="2" charset="2"/>
              <a:buChar char=""/>
            </a:pPr>
            <a:r>
              <a:rPr lang="en-US" altLang="ja-JP" sz="1400" kern="100" dirty="0">
                <a:cs typeface="Times New Roman" panose="02020603050405020304" pitchFamily="18" charset="0"/>
              </a:rPr>
              <a:t>SNS</a:t>
            </a:r>
            <a:r>
              <a:rPr lang="ja-JP" altLang="ja-JP" sz="1400" kern="100" dirty="0" err="1">
                <a:cs typeface="Times New Roman" panose="02020603050405020304" pitchFamily="18" charset="0"/>
              </a:rPr>
              <a:t>、</a:t>
            </a:r>
            <a:r>
              <a:rPr lang="ja-JP" altLang="ja-JP" sz="1400" kern="100" dirty="0">
                <a:cs typeface="Times New Roman" panose="02020603050405020304" pitchFamily="18" charset="0"/>
              </a:rPr>
              <a:t>ホームページ、</a:t>
            </a:r>
            <a:r>
              <a:rPr lang="en-US" altLang="ja-JP" sz="1400" kern="100" dirty="0">
                <a:cs typeface="Times New Roman" panose="02020603050405020304" pitchFamily="18" charset="0"/>
              </a:rPr>
              <a:t>PR</a:t>
            </a:r>
            <a:r>
              <a:rPr lang="ja-JP" altLang="ja-JP" sz="1400" kern="100" dirty="0">
                <a:cs typeface="Times New Roman" panose="02020603050405020304" pitchFamily="18" charset="0"/>
              </a:rPr>
              <a:t>動画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広報誌等</a:t>
            </a: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令和</a:t>
            </a:r>
            <a:r>
              <a:rPr lang="en-US" altLang="ja-JP" sz="1400" kern="100" dirty="0">
                <a:cs typeface="Times New Roman" panose="02020603050405020304" pitchFamily="18" charset="0"/>
              </a:rPr>
              <a:t>7</a:t>
            </a:r>
            <a:r>
              <a:rPr lang="ja-JP" altLang="ja-JP" sz="1400" kern="100" dirty="0">
                <a:cs typeface="Times New Roman" panose="02020603050405020304" pitchFamily="18" charset="0"/>
              </a:rPr>
              <a:t>年度までに次の内容を情報発信</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水道ビジョン、経営戦略、水安全計画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水道事業経営状況</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耐震化（老朽化）の現状と更新計画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水道料金の仕組みや水道料金の定期的な見直しの必要性</a:t>
            </a:r>
          </a:p>
          <a:p>
            <a:pPr marL="900113" lvl="0" indent="-342900">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緊急</a:t>
            </a:r>
            <a:r>
              <a:rPr lang="ja-JP" altLang="ja-JP" sz="1400" kern="100" dirty="0" smtClean="0">
                <a:cs typeface="Times New Roman" panose="02020603050405020304" pitchFamily="18" charset="0"/>
              </a:rPr>
              <a:t>情報</a:t>
            </a:r>
            <a:r>
              <a:rPr lang="en-US" altLang="ja-JP" sz="1400" kern="100" dirty="0" smtClean="0">
                <a:cs typeface="Times New Roman" panose="02020603050405020304" pitchFamily="18" charset="0"/>
              </a:rPr>
              <a:t/>
            </a:r>
            <a:br>
              <a:rPr lang="en-US" altLang="ja-JP" sz="1400" kern="100" dirty="0" smtClean="0">
                <a:cs typeface="Times New Roman" panose="02020603050405020304" pitchFamily="18" charset="0"/>
              </a:rPr>
            </a:b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事故状況、復旧の見込み、給水所の開設や混雑状況等</a:t>
            </a:r>
            <a:r>
              <a:rPr lang="ja-JP" altLang="ja-JP" sz="1400" kern="100" dirty="0" smtClean="0">
                <a:cs typeface="Times New Roman" panose="02020603050405020304" pitchFamily="18" charset="0"/>
              </a:rPr>
              <a:t>）</a:t>
            </a:r>
          </a:p>
          <a:p>
            <a:pPr marL="395288" indent="0" algn="just">
              <a:lnSpc>
                <a:spcPct val="100000"/>
              </a:lnSpc>
              <a:spcBef>
                <a:spcPts val="0"/>
              </a:spcBef>
              <a:spcAft>
                <a:spcPts val="0"/>
              </a:spcAft>
              <a:buNone/>
            </a:pPr>
            <a:r>
              <a:rPr lang="ja-JP" altLang="en-US" sz="1400" kern="100" dirty="0">
                <a:cs typeface="Times New Roman" panose="02020603050405020304" pitchFamily="18" charset="0"/>
              </a:rPr>
              <a:t>◇</a:t>
            </a:r>
            <a:r>
              <a:rPr lang="ja-JP" altLang="ja-JP" sz="1400" kern="100" dirty="0" smtClean="0">
                <a:cs typeface="Times New Roman" panose="02020603050405020304" pitchFamily="18" charset="0"/>
              </a:rPr>
              <a:t>大阪府の取組</a:t>
            </a:r>
          </a:p>
          <a:p>
            <a:pPr marL="711200" lvl="0" indent="-342900" algn="just">
              <a:lnSpc>
                <a:spcPct val="100000"/>
              </a:lnSpc>
              <a:spcBef>
                <a:spcPts val="0"/>
              </a:spcBef>
              <a:spcAft>
                <a:spcPts val="0"/>
              </a:spcAft>
              <a:buFont typeface="Wingdings" panose="05000000000000000000" pitchFamily="2" charset="2"/>
              <a:buChar char=""/>
            </a:pP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ホームページでの情報発信</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各種計画等</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府内の水道の現状と計画</a:t>
            </a:r>
          </a:p>
          <a:p>
            <a:pPr marL="900113" lvl="0" indent="-342900" algn="just">
              <a:lnSpc>
                <a:spcPct val="100000"/>
              </a:lnSpc>
              <a:spcBef>
                <a:spcPts val="0"/>
              </a:spcBef>
              <a:spcAft>
                <a:spcPts val="0"/>
              </a:spcAft>
              <a:buFont typeface="Wingdings" panose="05000000000000000000" pitchFamily="2" charset="2"/>
              <a:buChar char=""/>
            </a:pPr>
            <a:r>
              <a:rPr lang="ja-JP" altLang="ja-JP" sz="1400" kern="100" dirty="0">
                <a:cs typeface="Times New Roman" panose="02020603050405020304" pitchFamily="18" charset="0"/>
              </a:rPr>
              <a:t>あり方協議会での検討状況</a:t>
            </a:r>
          </a:p>
          <a:p>
            <a:pPr marL="711200" indent="-342900">
              <a:lnSpc>
                <a:spcPct val="100000"/>
              </a:lnSpc>
              <a:spcBef>
                <a:spcPts val="0"/>
              </a:spcBef>
              <a:buFont typeface="Wingdings" panose="05000000000000000000" pitchFamily="2" charset="2"/>
              <a:buChar char="ü"/>
            </a:pPr>
            <a:r>
              <a:rPr lang="ja-JP" altLang="ja-JP" sz="1400" dirty="0">
                <a:cs typeface="Times New Roman" panose="02020603050405020304" pitchFamily="18" charset="0"/>
              </a:rPr>
              <a:t>府民・水道関係者参加型シンポジウム等の開催</a:t>
            </a:r>
            <a:endParaRPr lang="ja-JP" altLang="en-US" sz="1400" dirty="0"/>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12" name="正方形/長方形 11"/>
          <p:cNvSpPr/>
          <p:nvPr/>
        </p:nvSpPr>
        <p:spPr>
          <a:xfrm>
            <a:off x="29021" y="551546"/>
            <a:ext cx="5976000"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43544" y="551545"/>
            <a:ext cx="2808075" cy="261742"/>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b="1" dirty="0">
                <a:solidFill>
                  <a:schemeClr val="bg1"/>
                </a:solidFill>
                <a:latin typeface="ＭＳ ゴシック" panose="020B0609070205080204" pitchFamily="49" charset="-128"/>
                <a:ea typeface="ＭＳ ゴシック" panose="020B0609070205080204" pitchFamily="49" charset="-128"/>
              </a:rPr>
              <a:t>人材の確保及び育成</a:t>
            </a:r>
          </a:p>
        </p:txBody>
      </p:sp>
      <p:sp>
        <p:nvSpPr>
          <p:cNvPr id="14" name="コンテンツ プレースホルダー 2"/>
          <p:cNvSpPr txBox="1">
            <a:spLocks/>
          </p:cNvSpPr>
          <p:nvPr/>
        </p:nvSpPr>
        <p:spPr>
          <a:xfrm>
            <a:off x="-43541" y="885860"/>
            <a:ext cx="6023356"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80000"/>
              </a:lnSpc>
              <a:buFont typeface="Arial" panose="020B0604020202020204" pitchFamily="34" charset="0"/>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a:t>将来を担う職員を確保し、計画的に人材育成をしつつ、技術継承を促進</a:t>
            </a:r>
            <a:endParaRPr lang="en-US" altLang="ja-JP" sz="1400" dirty="0" smtClean="0"/>
          </a:p>
          <a:p>
            <a:pPr marL="87313" indent="0">
              <a:lnSpc>
                <a:spcPct val="120000"/>
              </a:lnSpc>
              <a:spcBef>
                <a:spcPts val="200"/>
              </a:spcBef>
              <a:buFont typeface="Arial" panose="020B0604020202020204" pitchFamily="34" charset="0"/>
              <a:buNone/>
            </a:pPr>
            <a:r>
              <a:rPr lang="ja-JP" altLang="en-US" sz="1600" dirty="0" smtClean="0"/>
              <a:t>＜具体的取組＞</a:t>
            </a:r>
            <a:endParaRPr lang="en-US" altLang="ja-JP" sz="1600" dirty="0" smtClean="0"/>
          </a:p>
          <a:p>
            <a:pPr marL="395288" indent="0">
              <a:lnSpc>
                <a:spcPct val="120000"/>
              </a:lnSpc>
              <a:spcBef>
                <a:spcPts val="0"/>
              </a:spcBef>
              <a:buNone/>
            </a:pPr>
            <a:r>
              <a:rPr lang="ja-JP" altLang="en-US" sz="1400" u="sng" dirty="0"/>
              <a:t>人材の確保</a:t>
            </a:r>
          </a:p>
          <a:p>
            <a:pPr marL="711200">
              <a:lnSpc>
                <a:spcPct val="120000"/>
              </a:lnSpc>
              <a:spcBef>
                <a:spcPts val="0"/>
              </a:spcBef>
              <a:buFont typeface="Wingdings" panose="05000000000000000000" pitchFamily="2" charset="2"/>
              <a:buChar char="ü"/>
            </a:pPr>
            <a:r>
              <a:rPr lang="ja-JP" altLang="en-US" sz="1400" dirty="0" smtClean="0"/>
              <a:t>人材</a:t>
            </a:r>
            <a:r>
              <a:rPr lang="ja-JP" altLang="en-US" sz="1400" dirty="0"/>
              <a:t>の確保に向け、計画的に取組を推進</a:t>
            </a:r>
          </a:p>
          <a:p>
            <a:pPr marL="900113">
              <a:lnSpc>
                <a:spcPct val="120000"/>
              </a:lnSpc>
              <a:spcBef>
                <a:spcPts val="0"/>
              </a:spcBef>
              <a:buFont typeface="Wingdings" panose="05000000000000000000" pitchFamily="2" charset="2"/>
              <a:buChar char="Ø"/>
            </a:pPr>
            <a:r>
              <a:rPr lang="ja-JP" altLang="en-US" sz="1400" dirty="0" smtClean="0"/>
              <a:t>就職</a:t>
            </a:r>
            <a:r>
              <a:rPr lang="ja-JP" altLang="en-US" sz="1400" dirty="0"/>
              <a:t>セミナーへの</a:t>
            </a:r>
            <a:r>
              <a:rPr lang="ja-JP" altLang="en-US" sz="1400" dirty="0" smtClean="0"/>
              <a:t>参加</a:t>
            </a:r>
            <a:endParaRPr lang="en-US" altLang="ja-JP" sz="1400" dirty="0" smtClean="0"/>
          </a:p>
          <a:p>
            <a:pPr marL="900113">
              <a:lnSpc>
                <a:spcPct val="120000"/>
              </a:lnSpc>
              <a:spcBef>
                <a:spcPts val="0"/>
              </a:spcBef>
              <a:buFont typeface="Wingdings" panose="05000000000000000000" pitchFamily="2" charset="2"/>
              <a:buChar char="Ø"/>
            </a:pPr>
            <a:r>
              <a:rPr lang="ja-JP" altLang="en-US" sz="1400" dirty="0" smtClean="0"/>
              <a:t>インターンシップ等の実施</a:t>
            </a:r>
            <a:endParaRPr lang="en-US" altLang="ja-JP" sz="1400" dirty="0"/>
          </a:p>
          <a:p>
            <a:pPr marL="711200">
              <a:lnSpc>
                <a:spcPct val="120000"/>
              </a:lnSpc>
              <a:spcBef>
                <a:spcPts val="0"/>
              </a:spcBef>
              <a:buFont typeface="Wingdings" panose="05000000000000000000" pitchFamily="2" charset="2"/>
              <a:buChar char="ü"/>
              <a:tabLst>
                <a:tab pos="723900" algn="l"/>
              </a:tabLst>
            </a:pPr>
            <a:r>
              <a:rPr lang="ja-JP" altLang="en-US" sz="1400" dirty="0"/>
              <a:t>官民交流の導入の検討</a:t>
            </a:r>
          </a:p>
          <a:p>
            <a:pPr marL="395288" indent="0">
              <a:lnSpc>
                <a:spcPct val="120000"/>
              </a:lnSpc>
              <a:spcBef>
                <a:spcPts val="0"/>
              </a:spcBef>
              <a:buNone/>
            </a:pPr>
            <a:r>
              <a:rPr lang="ja-JP" altLang="en-US" sz="1400" u="sng" dirty="0"/>
              <a:t>技術研修等の実施</a:t>
            </a:r>
          </a:p>
          <a:p>
            <a:pPr marL="711200">
              <a:lnSpc>
                <a:spcPct val="120000"/>
              </a:lnSpc>
              <a:spcBef>
                <a:spcPts val="0"/>
              </a:spcBef>
              <a:buFont typeface="Wingdings" panose="05000000000000000000" pitchFamily="2" charset="2"/>
              <a:buChar char="ü"/>
              <a:tabLst>
                <a:tab pos="711200" algn="l"/>
              </a:tabLst>
            </a:pPr>
            <a:r>
              <a:rPr lang="ja-JP" altLang="en-US" sz="1400" dirty="0" smtClean="0"/>
              <a:t>体系的</a:t>
            </a:r>
            <a:r>
              <a:rPr lang="ja-JP" altLang="en-US" sz="1400" dirty="0"/>
              <a:t>かつ計画的な人材の育成に向けた研修計画等の策定</a:t>
            </a:r>
            <a:r>
              <a:rPr lang="ja-JP" altLang="en-US" sz="1400" dirty="0" smtClean="0"/>
              <a:t>の</a:t>
            </a:r>
            <a:r>
              <a:rPr lang="en-US" altLang="ja-JP" sz="1400" dirty="0" smtClean="0"/>
              <a:t/>
            </a:r>
            <a:br>
              <a:rPr lang="en-US" altLang="ja-JP" sz="1400" dirty="0" smtClean="0"/>
            </a:br>
            <a:r>
              <a:rPr lang="ja-JP" altLang="en-US" sz="1400" dirty="0" smtClean="0"/>
              <a:t>検討</a:t>
            </a:r>
            <a:endParaRPr lang="ja-JP" altLang="en-US" sz="1400" dirty="0"/>
          </a:p>
          <a:p>
            <a:pPr marL="711200">
              <a:lnSpc>
                <a:spcPct val="120000"/>
              </a:lnSpc>
              <a:spcBef>
                <a:spcPts val="0"/>
              </a:spcBef>
              <a:buFont typeface="Wingdings" panose="05000000000000000000" pitchFamily="2" charset="2"/>
              <a:buChar char="ü"/>
              <a:tabLst>
                <a:tab pos="711200" algn="l"/>
              </a:tabLst>
            </a:pPr>
            <a:r>
              <a:rPr lang="ja-JP" altLang="en-US" sz="1400" dirty="0" smtClean="0"/>
              <a:t>他</a:t>
            </a:r>
            <a:r>
              <a:rPr lang="ja-JP" altLang="en-US" sz="1400" dirty="0"/>
              <a:t>の水道事業体の技術継承の取組事例導入の検討</a:t>
            </a:r>
          </a:p>
          <a:p>
            <a:pPr marL="900113">
              <a:lnSpc>
                <a:spcPct val="120000"/>
              </a:lnSpc>
              <a:spcBef>
                <a:spcPts val="0"/>
              </a:spcBef>
              <a:buFont typeface="Wingdings" panose="05000000000000000000" pitchFamily="2" charset="2"/>
              <a:buChar char="Ø"/>
            </a:pPr>
            <a:r>
              <a:rPr lang="ja-JP" altLang="en-US" sz="1400" dirty="0" smtClean="0"/>
              <a:t>資料</a:t>
            </a:r>
            <a:r>
              <a:rPr lang="ja-JP" altLang="en-US" sz="1400" dirty="0"/>
              <a:t>動画、マニュアルの作成（知識等の共有）</a:t>
            </a:r>
          </a:p>
          <a:p>
            <a:pPr marL="900113">
              <a:lnSpc>
                <a:spcPct val="120000"/>
              </a:lnSpc>
              <a:spcBef>
                <a:spcPts val="0"/>
              </a:spcBef>
              <a:buFont typeface="Wingdings" panose="05000000000000000000" pitchFamily="2" charset="2"/>
              <a:buChar char="Ø"/>
            </a:pPr>
            <a:r>
              <a:rPr lang="ja-JP" altLang="en-US" sz="1400" dirty="0" smtClean="0"/>
              <a:t>写真</a:t>
            </a:r>
            <a:r>
              <a:rPr lang="ja-JP" altLang="en-US" sz="1400" dirty="0"/>
              <a:t>、異常事例等を盛り込んだ点検マニュアルの</a:t>
            </a:r>
            <a:r>
              <a:rPr lang="ja-JP" altLang="en-US" sz="1400" dirty="0" smtClean="0"/>
              <a:t>整備</a:t>
            </a:r>
            <a:r>
              <a:rPr lang="en-US" altLang="ja-JP" sz="1400" dirty="0" smtClean="0"/>
              <a:t/>
            </a:r>
            <a:br>
              <a:rPr lang="en-US" altLang="ja-JP" sz="1400" dirty="0" smtClean="0"/>
            </a:br>
            <a:r>
              <a:rPr lang="ja-JP" altLang="en-US" sz="1400" dirty="0" smtClean="0"/>
              <a:t>（</a:t>
            </a:r>
            <a:r>
              <a:rPr lang="ja-JP" altLang="en-US" sz="1400" dirty="0"/>
              <a:t>見える化）</a:t>
            </a:r>
            <a:r>
              <a:rPr lang="ja-JP" altLang="en-US" sz="1400" dirty="0" smtClean="0"/>
              <a:t>等</a:t>
            </a:r>
            <a:endParaRPr lang="ja-JP" altLang="en-US" sz="1400" dirty="0"/>
          </a:p>
          <a:p>
            <a:pPr marL="395288" indent="0">
              <a:lnSpc>
                <a:spcPct val="100000"/>
              </a:lnSpc>
              <a:spcBef>
                <a:spcPts val="600"/>
              </a:spcBef>
              <a:buNone/>
            </a:pPr>
            <a:r>
              <a:rPr lang="ja-JP" altLang="en-US" sz="1400" dirty="0" smtClean="0"/>
              <a:t>◇大阪府の取組</a:t>
            </a:r>
          </a:p>
          <a:p>
            <a:pPr marL="711200">
              <a:lnSpc>
                <a:spcPct val="120000"/>
              </a:lnSpc>
              <a:spcBef>
                <a:spcPts val="0"/>
              </a:spcBef>
              <a:buFont typeface="Wingdings" panose="05000000000000000000" pitchFamily="2" charset="2"/>
              <a:buChar char="ü"/>
            </a:pPr>
            <a:r>
              <a:rPr lang="ja-JP" altLang="en-US" sz="1400" dirty="0" smtClean="0"/>
              <a:t>好事例の調査、情報共有の実施</a:t>
            </a:r>
            <a:endParaRPr lang="en-US" altLang="ja-JP" sz="1400" dirty="0" smtClean="0"/>
          </a:p>
          <a:p>
            <a:pPr marL="711200">
              <a:lnSpc>
                <a:spcPct val="120000"/>
              </a:lnSpc>
              <a:spcBef>
                <a:spcPts val="0"/>
              </a:spcBef>
              <a:buFont typeface="Wingdings" panose="05000000000000000000" pitchFamily="2" charset="2"/>
              <a:buChar char="ü"/>
            </a:pPr>
            <a:r>
              <a:rPr lang="ja-JP" altLang="en-US" sz="1400" dirty="0" smtClean="0"/>
              <a:t>大規模水道事業体と連携し研修等の広域連携に係る</a:t>
            </a:r>
            <a:r>
              <a:rPr lang="en-US" altLang="ja-JP" sz="1400" dirty="0" smtClean="0"/>
              <a:t/>
            </a:r>
            <a:br>
              <a:rPr lang="en-US" altLang="ja-JP" sz="1400" dirty="0" smtClean="0"/>
            </a:br>
            <a:r>
              <a:rPr lang="ja-JP" altLang="en-US" sz="1400" dirty="0" smtClean="0"/>
              <a:t>水道事業体間の調整</a:t>
            </a:r>
            <a:endParaRPr lang="en-US" altLang="ja-JP" sz="1400" dirty="0" smtClean="0"/>
          </a:p>
          <a:p>
            <a:pPr marL="711200">
              <a:lnSpc>
                <a:spcPct val="120000"/>
              </a:lnSpc>
              <a:spcBef>
                <a:spcPts val="0"/>
              </a:spcBef>
              <a:buFont typeface="Wingdings" panose="05000000000000000000" pitchFamily="2" charset="2"/>
              <a:buChar char="ü"/>
            </a:pPr>
            <a:r>
              <a:rPr lang="ja-JP" altLang="en-US" sz="1400" dirty="0" smtClean="0"/>
              <a:t>あり方協議会での体系的な研修に資する</a:t>
            </a:r>
            <a:r>
              <a:rPr lang="en-US" altLang="ja-JP" sz="1400" dirty="0" smtClean="0"/>
              <a:t/>
            </a:r>
            <a:br>
              <a:rPr lang="en-US" altLang="ja-JP" sz="1400" dirty="0" smtClean="0"/>
            </a:br>
            <a:r>
              <a:rPr lang="ja-JP" altLang="en-US" sz="1400" dirty="0" smtClean="0"/>
              <a:t>標準カリキュラム策定検討</a:t>
            </a:r>
            <a:endParaRPr lang="ja-JP" altLang="en-US" sz="1400" dirty="0"/>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13</a:t>
            </a:fld>
            <a:endParaRPr kumimoji="1" lang="ja-JP" altLang="en-US"/>
          </a:p>
        </p:txBody>
      </p:sp>
    </p:spTree>
    <p:extLst>
      <p:ext uri="{BB962C8B-B14F-4D97-AF65-F5344CB8AC3E}">
        <p14:creationId xmlns:p14="http://schemas.microsoft.com/office/powerpoint/2010/main" val="173255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水道基盤強化</a:t>
            </a:r>
            <a:r>
              <a:rPr lang="ja-JP" altLang="en-US" dirty="0" smtClean="0"/>
              <a:t>計画の推進に向けて</a:t>
            </a:r>
            <a:r>
              <a:rPr lang="ja-JP" altLang="en-US" dirty="0"/>
              <a:t>　　</a:t>
            </a:r>
            <a:endParaRPr kumimoji="1" lang="ja-JP" altLang="en-US" dirty="0"/>
          </a:p>
        </p:txBody>
      </p:sp>
      <p:sp>
        <p:nvSpPr>
          <p:cNvPr id="20" name="正方形/長方形 19"/>
          <p:cNvSpPr/>
          <p:nvPr/>
        </p:nvSpPr>
        <p:spPr>
          <a:xfrm>
            <a:off x="40341" y="551546"/>
            <a:ext cx="12108043"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22" name="正方形/長方形 21"/>
          <p:cNvSpPr/>
          <p:nvPr/>
        </p:nvSpPr>
        <p:spPr>
          <a:xfrm>
            <a:off x="53365" y="551545"/>
            <a:ext cx="43978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大阪府及び水道事業体の役割</a:t>
            </a:r>
          </a:p>
        </p:txBody>
      </p:sp>
      <p:sp>
        <p:nvSpPr>
          <p:cNvPr id="10" name="コンテンツ プレースホルダー 2"/>
          <p:cNvSpPr txBox="1">
            <a:spLocks/>
          </p:cNvSpPr>
          <p:nvPr/>
        </p:nvSpPr>
        <p:spPr>
          <a:xfrm>
            <a:off x="0" y="900865"/>
            <a:ext cx="11940988"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2088" lvl="2" indent="0">
              <a:lnSpc>
                <a:spcPct val="150000"/>
              </a:lnSpc>
              <a:spcBef>
                <a:spcPts val="0"/>
              </a:spcBef>
              <a:buNone/>
            </a:pPr>
            <a:r>
              <a:rPr lang="ja-JP" altLang="en-US" sz="1400" dirty="0" smtClean="0">
                <a:latin typeface="Meiryo UI" panose="020B0604030504040204" pitchFamily="50" charset="-128"/>
                <a:ea typeface="Meiryo UI" panose="020B0604030504040204" pitchFamily="50" charset="-128"/>
              </a:rPr>
              <a:t>・本計画</a:t>
            </a:r>
            <a:r>
              <a:rPr lang="ja-JP" altLang="en-US" sz="1400" dirty="0">
                <a:latin typeface="Meiryo UI" panose="020B0604030504040204" pitchFamily="50" charset="-128"/>
                <a:ea typeface="Meiryo UI" panose="020B0604030504040204" pitchFamily="50" charset="-128"/>
              </a:rPr>
              <a:t>で掲げた目標を達成するため、大阪府・水道事業体において、それぞれの役割を果たしていくことが</a:t>
            </a:r>
            <a:r>
              <a:rPr lang="ja-JP" altLang="en-US" sz="1400" dirty="0" smtClean="0">
                <a:latin typeface="Meiryo UI" panose="020B0604030504040204" pitchFamily="50" charset="-128"/>
                <a:ea typeface="Meiryo UI" panose="020B0604030504040204" pitchFamily="50" charset="-128"/>
              </a:rPr>
              <a:t>重要</a:t>
            </a:r>
            <a:endParaRPr lang="en-US" altLang="ja-JP" sz="1400" dirty="0">
              <a:latin typeface="Meiryo UI" panose="020B0604030504040204" pitchFamily="50" charset="-128"/>
              <a:ea typeface="Meiryo UI" panose="020B0604030504040204" pitchFamily="50" charset="-128"/>
            </a:endParaRPr>
          </a:p>
          <a:p>
            <a:pPr marL="192088" lvl="2" indent="0">
              <a:lnSpc>
                <a:spcPct val="150000"/>
              </a:lnSpc>
              <a:spcBef>
                <a:spcPts val="0"/>
              </a:spcBef>
              <a:buNone/>
            </a:pPr>
            <a:r>
              <a:rPr lang="ja-JP" altLang="en-US" sz="1400" dirty="0" smtClean="0">
                <a:latin typeface="Meiryo UI" panose="020B0604030504040204" pitchFamily="50" charset="-128"/>
                <a:ea typeface="Meiryo UI" panose="020B0604030504040204" pitchFamily="50" charset="-128"/>
              </a:rPr>
              <a:t>・広域</a:t>
            </a:r>
            <a:r>
              <a:rPr lang="ja-JP" altLang="en-US" sz="1400" dirty="0">
                <a:latin typeface="Meiryo UI" panose="020B0604030504040204" pitchFamily="50" charset="-128"/>
                <a:ea typeface="Meiryo UI" panose="020B0604030504040204" pitchFamily="50" charset="-128"/>
              </a:rPr>
              <a:t>連携をはじめとする各種取組に当たっての大阪府・水道事業体の</a:t>
            </a:r>
            <a:r>
              <a:rPr lang="ja-JP" altLang="en-US" sz="1400" dirty="0" smtClean="0">
                <a:latin typeface="Meiryo UI" panose="020B0604030504040204" pitchFamily="50" charset="-128"/>
                <a:ea typeface="Meiryo UI" panose="020B0604030504040204" pitchFamily="50" charset="-128"/>
              </a:rPr>
              <a:t>役割は以下のとおり</a:t>
            </a:r>
            <a:endParaRPr lang="en-US" altLang="ja-JP" sz="1600"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677531057"/>
              </p:ext>
            </p:extLst>
          </p:nvPr>
        </p:nvGraphicFramePr>
        <p:xfrm>
          <a:off x="487048" y="2006054"/>
          <a:ext cx="11214628" cy="4564854"/>
        </p:xfrm>
        <a:graphic>
          <a:graphicData uri="http://schemas.openxmlformats.org/drawingml/2006/table">
            <a:tbl>
              <a:tblPr/>
              <a:tblGrid>
                <a:gridCol w="5607314">
                  <a:extLst>
                    <a:ext uri="{9D8B030D-6E8A-4147-A177-3AD203B41FA5}">
                      <a16:colId xmlns:a16="http://schemas.microsoft.com/office/drawing/2014/main" val="1050614467"/>
                    </a:ext>
                  </a:extLst>
                </a:gridCol>
                <a:gridCol w="5607314">
                  <a:extLst>
                    <a:ext uri="{9D8B030D-6E8A-4147-A177-3AD203B41FA5}">
                      <a16:colId xmlns:a16="http://schemas.microsoft.com/office/drawing/2014/main" val="4050891242"/>
                    </a:ext>
                  </a:extLst>
                </a:gridCol>
              </a:tblGrid>
              <a:tr h="319575">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水道</a:t>
                      </a: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事業体（市町村等）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857060"/>
                  </a:ext>
                </a:extLst>
              </a:tr>
              <a:tr h="578941">
                <a:tc>
                  <a:txBody>
                    <a:bodyPr/>
                    <a:lstStyle/>
                    <a:p>
                      <a:pPr marL="93663" indent="-93663"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・府域の水道基盤強化に向けた実現方策に</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掲げる取組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の先導・推進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・計画的な施設整備・更新・耐震化の実施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34387200"/>
                  </a:ext>
                </a:extLst>
              </a:tr>
              <a:tr h="578941">
                <a:tc>
                  <a:txBody>
                    <a:bodyPr/>
                    <a:lstStyle/>
                    <a:p>
                      <a:pPr marL="63500" indent="-63500"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・水道関連の法律・計画・国庫補助等に</a:t>
                      </a: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係る助言</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指導</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・アセットマネジメントの実施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7078154"/>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・国庫補助に係る国への要望</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63500" indent="-63500"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・他水道事業体との広域連携の検討・実施</a:t>
                      </a:r>
                      <a:b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b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施設・業務の共同化、共同研修、人事交流等）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88506268"/>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・広域連携に係る水道事業体間の調整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・経営</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の一体化、事業統合の検討・実施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33417420"/>
                  </a:ext>
                </a:extLst>
              </a:tr>
              <a:tr h="578941">
                <a:tc>
                  <a:txBody>
                    <a:bodyPr/>
                    <a:lstStyle/>
                    <a:p>
                      <a:pPr marL="93663" indent="-93663" algn="l" defTabSz="1280160" rtl="0" eaLnBrk="1" fontAlgn="ctr" latinLnBrk="0" hangingPunct="1">
                        <a:lnSpc>
                          <a:spcPct val="100000"/>
                        </a:lnSpc>
                      </a:pP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・広域連携・官民連携等の先進的事例の調査と水道事業体へ</a:t>
                      </a:r>
                      <a:r>
                        <a:rPr kumimoji="1" lang="ja-JP" altLang="en-US" sz="14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の情報</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共有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・官民連携の検討・実施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10585595"/>
                  </a:ext>
                </a:extLst>
              </a:tr>
              <a:tr h="578941">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・新たな技術の調査と水道事業体への情報共有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・新たな技術の導入の検討</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004144"/>
                  </a:ext>
                </a:extLst>
              </a:tr>
              <a:tr h="335388">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・人材育成に向けた</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支援</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lnSpc>
                          <a:spcPct val="10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・人材育成と人材確保</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0794448"/>
                  </a:ext>
                </a:extLst>
              </a:tr>
              <a:tr h="335388">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・府域の水道に関する住民理解に向けた</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取組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・経営状況等に関する住民への情報発信</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8928038"/>
                  </a:ext>
                </a:extLst>
              </a:tr>
            </a:tbl>
          </a:graphicData>
        </a:graphic>
      </p:graphicFrame>
      <p:sp>
        <p:nvSpPr>
          <p:cNvPr id="3" name="スライド番号プレースホルダー 2"/>
          <p:cNvSpPr>
            <a:spLocks noGrp="1"/>
          </p:cNvSpPr>
          <p:nvPr>
            <p:ph type="sldNum" sz="quarter" idx="12"/>
          </p:nvPr>
        </p:nvSpPr>
        <p:spPr/>
        <p:txBody>
          <a:bodyPr/>
          <a:lstStyle/>
          <a:p>
            <a:fld id="{4B2E3861-6454-4D11-8330-0A91D8BBE1F0}" type="slidenum">
              <a:rPr kumimoji="1" lang="ja-JP" altLang="en-US" smtClean="0"/>
              <a:t>14</a:t>
            </a:fld>
            <a:endParaRPr kumimoji="1" lang="ja-JP" altLang="en-US"/>
          </a:p>
        </p:txBody>
      </p:sp>
      <p:sp>
        <p:nvSpPr>
          <p:cNvPr id="9" name="テキスト ボックス 8"/>
          <p:cNvSpPr txBox="1"/>
          <p:nvPr/>
        </p:nvSpPr>
        <p:spPr>
          <a:xfrm>
            <a:off x="5090228" y="1703835"/>
            <a:ext cx="2802141" cy="276999"/>
          </a:xfrm>
          <a:prstGeom prst="rect">
            <a:avLst/>
          </a:prstGeom>
          <a:noFill/>
        </p:spPr>
        <p:txBody>
          <a:bodyPr wrap="square" rtlCol="0">
            <a:spAutoFit/>
          </a:bodyPr>
          <a:lstStyle/>
          <a:p>
            <a:r>
              <a:rPr lang="ja-JP" altLang="en-US" sz="120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・水道事業体の役割</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0192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水道基盤強化</a:t>
            </a:r>
            <a:r>
              <a:rPr lang="ja-JP" altLang="en-US" dirty="0" smtClean="0"/>
              <a:t>計画の推進に向けて</a:t>
            </a:r>
            <a:r>
              <a:rPr lang="ja-JP" altLang="en-US" dirty="0"/>
              <a:t>　　</a:t>
            </a:r>
            <a:endParaRPr kumimoji="1" lang="ja-JP" altLang="en-US" dirty="0"/>
          </a:p>
        </p:txBody>
      </p:sp>
      <p:sp>
        <p:nvSpPr>
          <p:cNvPr id="20" name="正方形/長方形 19"/>
          <p:cNvSpPr/>
          <p:nvPr/>
        </p:nvSpPr>
        <p:spPr>
          <a:xfrm>
            <a:off x="40341" y="551546"/>
            <a:ext cx="12108043" cy="618308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コンテンツ プレースホルダー 2"/>
          <p:cNvSpPr txBox="1">
            <a:spLocks/>
          </p:cNvSpPr>
          <p:nvPr/>
        </p:nvSpPr>
        <p:spPr>
          <a:xfrm>
            <a:off x="6168569" y="885859"/>
            <a:ext cx="5979887" cy="3424884"/>
          </a:xfrm>
          <a:prstGeom prst="rect">
            <a:avLst/>
          </a:prstGeom>
        </p:spPr>
        <p:txBody>
          <a:bodyPr vert="horz" lIns="91440" tIns="45720" rIns="91440" bIns="45720" rtlCol="0">
            <a:norm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ts val="600"/>
              </a:lnSpc>
              <a:buFont typeface="Arial" panose="020B0604020202020204" pitchFamily="34" charset="0"/>
              <a:buNone/>
            </a:pPr>
            <a:endParaRPr lang="ja-JP" altLang="en-US" sz="1300" dirty="0"/>
          </a:p>
        </p:txBody>
      </p:sp>
      <p:sp>
        <p:nvSpPr>
          <p:cNvPr id="22" name="正方形/長方形 21"/>
          <p:cNvSpPr/>
          <p:nvPr/>
        </p:nvSpPr>
        <p:spPr>
          <a:xfrm>
            <a:off x="53364" y="551545"/>
            <a:ext cx="4783521"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あり方協議会での情報共有・検討</a:t>
            </a:r>
          </a:p>
        </p:txBody>
      </p:sp>
      <p:sp>
        <p:nvSpPr>
          <p:cNvPr id="10" name="コンテンツ プレースホルダー 2"/>
          <p:cNvSpPr txBox="1">
            <a:spLocks/>
          </p:cNvSpPr>
          <p:nvPr/>
        </p:nvSpPr>
        <p:spPr>
          <a:xfrm>
            <a:off x="0" y="973435"/>
            <a:ext cx="11940988" cy="5848767"/>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2088" lvl="2" indent="0">
              <a:lnSpc>
                <a:spcPct val="100000"/>
              </a:lnSpc>
              <a:spcBef>
                <a:spcPts val="0"/>
              </a:spcBef>
              <a:buNone/>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各実現</a:t>
            </a:r>
            <a:r>
              <a:rPr lang="ja-JP" altLang="en-US" sz="1400" dirty="0">
                <a:latin typeface="Meiryo UI" panose="020B0604030504040204" pitchFamily="50" charset="-128"/>
                <a:ea typeface="Meiryo UI" panose="020B0604030504040204" pitchFamily="50" charset="-128"/>
              </a:rPr>
              <a:t>方策の具体的取組の状況、スケジュールの進捗等について、あり方協議会で情報共有・検討</a:t>
            </a:r>
          </a:p>
          <a:p>
            <a:pPr marL="192088" lvl="2" indent="0">
              <a:lnSpc>
                <a:spcPct val="100000"/>
              </a:lnSpc>
              <a:spcBef>
                <a:spcPts val="0"/>
              </a:spcBef>
              <a:buNone/>
            </a:pPr>
            <a:r>
              <a:rPr lang="ja-JP" altLang="en-US" sz="1400" dirty="0" smtClean="0">
                <a:latin typeface="Meiryo UI" panose="020B0604030504040204" pitchFamily="50" charset="-128"/>
                <a:ea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rPr>
              <a:t>は課題等を整理し、計画の取組が着実に進むよう、関係水道事業体</a:t>
            </a:r>
            <a:r>
              <a:rPr lang="ja-JP" altLang="en-US" sz="1400" dirty="0" smtClean="0">
                <a:latin typeface="Meiryo UI" panose="020B0604030504040204" pitchFamily="50" charset="-128"/>
                <a:ea typeface="Meiryo UI" panose="020B0604030504040204" pitchFamily="50" charset="-128"/>
              </a:rPr>
              <a:t>へ支援</a:t>
            </a:r>
            <a:r>
              <a:rPr lang="ja-JP" altLang="en-US" sz="1400" dirty="0">
                <a:latin typeface="Meiryo UI" panose="020B0604030504040204" pitchFamily="50" charset="-128"/>
                <a:ea typeface="Meiryo UI" panose="020B0604030504040204" pitchFamily="50" charset="-128"/>
              </a:rPr>
              <a:t>・調整等を実施</a:t>
            </a:r>
          </a:p>
          <a:p>
            <a:pPr marL="0" lvl="2" indent="0">
              <a:lnSpc>
                <a:spcPct val="88000"/>
              </a:lnSpc>
              <a:buNone/>
            </a:pPr>
            <a:endParaRPr lang="en-US" altLang="ja-JP" sz="800" dirty="0" smtClean="0">
              <a:latin typeface="Meiryo UI" panose="020B0604030504040204" pitchFamily="50" charset="-128"/>
              <a:ea typeface="Meiryo UI" panose="020B0604030504040204" pitchFamily="50" charset="-128"/>
            </a:endParaRPr>
          </a:p>
          <a:p>
            <a:pPr marL="0" lvl="2" indent="0">
              <a:lnSpc>
                <a:spcPct val="88000"/>
              </a:lnSpc>
              <a:buNone/>
            </a:pPr>
            <a:endParaRPr lang="en-US" altLang="ja-JP" sz="1600" dirty="0" smtClean="0">
              <a:latin typeface="Meiryo UI" panose="020B0604030504040204" pitchFamily="50" charset="-128"/>
              <a:ea typeface="Meiryo UI" panose="020B0604030504040204" pitchFamily="50" charset="-128"/>
            </a:endParaRPr>
          </a:p>
          <a:p>
            <a:pPr marL="219075" lvl="2" indent="0">
              <a:lnSpc>
                <a:spcPct val="88000"/>
              </a:lnSpc>
              <a:buNone/>
            </a:pPr>
            <a:endParaRPr lang="en-US" altLang="ja-JP" sz="1600" dirty="0" smtClean="0">
              <a:latin typeface="Meiryo UI" panose="020B0604030504040204" pitchFamily="50" charset="-128"/>
              <a:ea typeface="Meiryo UI" panose="020B0604030504040204" pitchFamily="50" charset="-128"/>
            </a:endParaRPr>
          </a:p>
          <a:p>
            <a:pPr marL="219075" lvl="2" indent="0">
              <a:lnSpc>
                <a:spcPct val="88000"/>
              </a:lnSpc>
              <a:buNone/>
            </a:pPr>
            <a:r>
              <a:rPr lang="ja-JP" altLang="en-US" sz="1400" dirty="0" smtClean="0">
                <a:latin typeface="Meiryo UI" panose="020B0604030504040204" pitchFamily="50" charset="-128"/>
                <a:ea typeface="Meiryo UI" panose="020B0604030504040204" pitchFamily="50" charset="-128"/>
              </a:rPr>
              <a:t>ビジョン</a:t>
            </a:r>
            <a:r>
              <a:rPr lang="ja-JP" altLang="en-US" sz="1400" dirty="0">
                <a:latin typeface="Meiryo UI" panose="020B0604030504040204" pitchFamily="50" charset="-128"/>
                <a:ea typeface="Meiryo UI" panose="020B0604030504040204" pitchFamily="50" charset="-128"/>
              </a:rPr>
              <a:t>との整合を図るため、ビジョンの改定時期であり、かつ本計画の中間年次である令和</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pPr marL="219075" lvl="2" indent="0">
              <a:lnSpc>
                <a:spcPct val="88000"/>
              </a:lnSpc>
              <a:buNone/>
            </a:pPr>
            <a:r>
              <a:rPr lang="ja-JP" altLang="en-US" sz="1400" dirty="0" smtClean="0">
                <a:latin typeface="Meiryo UI" panose="020B0604030504040204" pitchFamily="50" charset="-128"/>
                <a:ea typeface="Meiryo UI" panose="020B0604030504040204" pitchFamily="50" charset="-128"/>
              </a:rPr>
              <a:t>目処</a:t>
            </a:r>
            <a:r>
              <a:rPr lang="ja-JP" altLang="en-US" sz="1400" dirty="0">
                <a:latin typeface="Meiryo UI" panose="020B0604030504040204" pitchFamily="50" charset="-128"/>
                <a:ea typeface="Meiryo UI" panose="020B0604030504040204" pitchFamily="50" charset="-128"/>
              </a:rPr>
              <a:t>に、本計画の進捗の検証と府域水道の状況を精査し、必要に応じ見直しを</a:t>
            </a:r>
            <a:r>
              <a:rPr lang="ja-JP" altLang="en-US" sz="1400" dirty="0" smtClean="0">
                <a:latin typeface="Meiryo UI" panose="020B0604030504040204" pitchFamily="50" charset="-128"/>
                <a:ea typeface="Meiryo UI" panose="020B0604030504040204" pitchFamily="50" charset="-128"/>
              </a:rPr>
              <a:t>検討</a:t>
            </a:r>
            <a:endParaRPr lang="en-US" altLang="ja-JP"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511629" y="2958788"/>
            <a:ext cx="4325257" cy="3733769"/>
          </a:xfrm>
          <a:prstGeom prst="rect">
            <a:avLst/>
          </a:prstGeom>
        </p:spPr>
      </p:pic>
      <p:sp>
        <p:nvSpPr>
          <p:cNvPr id="12" name="正方形/長方形 11"/>
          <p:cNvSpPr/>
          <p:nvPr/>
        </p:nvSpPr>
        <p:spPr>
          <a:xfrm>
            <a:off x="53365" y="1699027"/>
            <a:ext cx="43978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本計画の見直しの検討</a:t>
            </a:r>
          </a:p>
        </p:txBody>
      </p:sp>
      <p:pic>
        <p:nvPicPr>
          <p:cNvPr id="14" name="図 13"/>
          <p:cNvPicPr>
            <a:picLocks noChangeAspect="1"/>
          </p:cNvPicPr>
          <p:nvPr/>
        </p:nvPicPr>
        <p:blipFill rotWithShape="1">
          <a:blip r:embed="rId3"/>
          <a:srcRect l="1403"/>
          <a:stretch/>
        </p:blipFill>
        <p:spPr>
          <a:xfrm>
            <a:off x="5311183" y="5768788"/>
            <a:ext cx="2014249" cy="731029"/>
          </a:xfrm>
          <a:prstGeom prst="rect">
            <a:avLst/>
          </a:prstGeom>
        </p:spPr>
      </p:pic>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15</a:t>
            </a:fld>
            <a:endParaRPr kumimoji="1" lang="ja-JP" altLang="en-US"/>
          </a:p>
        </p:txBody>
      </p:sp>
      <p:pic>
        <p:nvPicPr>
          <p:cNvPr id="6" name="図 5"/>
          <p:cNvPicPr>
            <a:picLocks noChangeAspect="1"/>
          </p:cNvPicPr>
          <p:nvPr/>
        </p:nvPicPr>
        <p:blipFill>
          <a:blip r:embed="rId4"/>
          <a:stretch>
            <a:fillRect/>
          </a:stretch>
        </p:blipFill>
        <p:spPr>
          <a:xfrm>
            <a:off x="7543800" y="821490"/>
            <a:ext cx="4546882" cy="5622757"/>
          </a:xfrm>
          <a:prstGeom prst="rect">
            <a:avLst/>
          </a:prstGeom>
          <a:ln>
            <a:solidFill>
              <a:schemeClr val="tx1"/>
            </a:solidFill>
          </a:ln>
        </p:spPr>
      </p:pic>
      <p:sp>
        <p:nvSpPr>
          <p:cNvPr id="13" name="テキスト ボックス 12"/>
          <p:cNvSpPr txBox="1"/>
          <p:nvPr/>
        </p:nvSpPr>
        <p:spPr>
          <a:xfrm>
            <a:off x="1732508" y="2697678"/>
            <a:ext cx="379924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水道基盤強化計画の進捗管理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8764183" y="503404"/>
            <a:ext cx="379924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具体的取組のスケジュール</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4346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大阪府水道</a:t>
            </a:r>
            <a:r>
              <a:rPr lang="ja-JP" altLang="en-US" dirty="0"/>
              <a:t>基盤強化</a:t>
            </a:r>
            <a:r>
              <a:rPr lang="ja-JP" altLang="en-US" dirty="0" smtClean="0"/>
              <a:t>計画のポイント</a:t>
            </a:r>
            <a:r>
              <a:rPr lang="ja-JP" altLang="en-US" dirty="0"/>
              <a:t>　　</a:t>
            </a:r>
            <a:endParaRPr kumimoji="1" lang="ja-JP" altLang="en-US" dirty="0"/>
          </a:p>
        </p:txBody>
      </p:sp>
      <p:sp>
        <p:nvSpPr>
          <p:cNvPr id="3" name="コンテンツ プレースホルダー 2"/>
          <p:cNvSpPr>
            <a:spLocks noGrp="1"/>
          </p:cNvSpPr>
          <p:nvPr>
            <p:ph idx="1"/>
          </p:nvPr>
        </p:nvSpPr>
        <p:spPr>
          <a:xfrm>
            <a:off x="0" y="726144"/>
            <a:ext cx="12162970" cy="6131856"/>
          </a:xfrm>
        </p:spPr>
        <p:txBody>
          <a:bodyPr>
            <a:noAutofit/>
          </a:bodyPr>
          <a:lstStyle/>
          <a:p>
            <a:pPr marL="395288" indent="-31750">
              <a:spcBef>
                <a:spcPts val="1200"/>
              </a:spcBef>
              <a:buNone/>
            </a:pPr>
            <a:r>
              <a:rPr lang="ja-JP" altLang="en-US" sz="1800" dirty="0" smtClean="0"/>
              <a:t>〇</a:t>
            </a:r>
            <a:r>
              <a:rPr lang="ja-JP" altLang="en-US" sz="1800" dirty="0"/>
              <a:t>おおさか水道ビジョン及び大阪府水道広域化推進プランを</a:t>
            </a:r>
            <a:r>
              <a:rPr lang="ja-JP" altLang="en-US" sz="1800" dirty="0" smtClean="0"/>
              <a:t>具体化した実施計画</a:t>
            </a:r>
            <a:endParaRPr lang="en-US" altLang="ja-JP" sz="1800" dirty="0"/>
          </a:p>
          <a:p>
            <a:pPr marL="395288" indent="-31750">
              <a:spcBef>
                <a:spcPts val="1200"/>
              </a:spcBef>
              <a:buNone/>
            </a:pPr>
            <a:r>
              <a:rPr lang="ja-JP" altLang="en-US" sz="1800" dirty="0" smtClean="0"/>
              <a:t>〇広域連携を中心に</a:t>
            </a:r>
            <a:r>
              <a:rPr lang="ja-JP" altLang="en-US" sz="1800" dirty="0"/>
              <a:t>、</a:t>
            </a:r>
            <a:r>
              <a:rPr lang="ja-JP" altLang="en-US" sz="1800" dirty="0" smtClean="0"/>
              <a:t>基盤強化に必要となるソフト面も含めた６つの実現方策を地域の実情に応じて推進</a:t>
            </a:r>
            <a:endParaRPr lang="en-US" altLang="ja-JP" sz="1800" dirty="0" smtClean="0"/>
          </a:p>
          <a:p>
            <a:pPr marL="395288" indent="0">
              <a:spcBef>
                <a:spcPts val="600"/>
              </a:spcBef>
              <a:buNone/>
            </a:pPr>
            <a:r>
              <a:rPr lang="ja-JP" altLang="en-US" sz="1800" dirty="0" smtClean="0"/>
              <a:t>　「広域連携」「官民連携」　「適切</a:t>
            </a:r>
            <a:r>
              <a:rPr lang="ja-JP" altLang="en-US" sz="1800" dirty="0"/>
              <a:t>な</a:t>
            </a:r>
            <a:r>
              <a:rPr lang="ja-JP" altLang="en-US" sz="1800" dirty="0" smtClean="0"/>
              <a:t>資産</a:t>
            </a:r>
            <a:r>
              <a:rPr lang="ja-JP" altLang="en-US" sz="1800" dirty="0"/>
              <a:t>管理</a:t>
            </a:r>
            <a:r>
              <a:rPr lang="ja-JP" altLang="en-US" sz="1800" dirty="0" smtClean="0"/>
              <a:t>」　</a:t>
            </a:r>
            <a:endParaRPr lang="en-US" altLang="ja-JP" sz="1800" dirty="0" smtClean="0"/>
          </a:p>
          <a:p>
            <a:pPr marL="395288" indent="0">
              <a:spcBef>
                <a:spcPts val="600"/>
              </a:spcBef>
              <a:buNone/>
            </a:pPr>
            <a:r>
              <a:rPr lang="ja-JP" altLang="en-US" sz="1800" dirty="0"/>
              <a:t>　</a:t>
            </a:r>
            <a:r>
              <a:rPr lang="ja-JP" altLang="en-US" sz="1800" dirty="0" smtClean="0"/>
              <a:t>「新たな技術の活用」「人材の育成及び確保」　「住民理解の促進」</a:t>
            </a:r>
            <a:endParaRPr lang="en-US" altLang="ja-JP" sz="1800" dirty="0" smtClean="0"/>
          </a:p>
          <a:p>
            <a:pPr marL="363538" indent="0">
              <a:spcBef>
                <a:spcPts val="1200"/>
              </a:spcBef>
              <a:buNone/>
            </a:pPr>
            <a:r>
              <a:rPr lang="ja-JP" altLang="en-US" sz="1800" dirty="0" smtClean="0"/>
              <a:t>〇実現方策の主な取組</a:t>
            </a:r>
            <a:endParaRPr lang="en-US" altLang="ja-JP" sz="1800" dirty="0" smtClean="0"/>
          </a:p>
          <a:p>
            <a:pPr marL="39688" indent="0">
              <a:spcBef>
                <a:spcPts val="600"/>
              </a:spcBef>
              <a:buNone/>
            </a:pPr>
            <a:r>
              <a:rPr lang="ja-JP" altLang="en-US" sz="1800" dirty="0"/>
              <a:t>　</a:t>
            </a:r>
            <a:r>
              <a:rPr lang="ja-JP" altLang="en-US" sz="1800" dirty="0" smtClean="0"/>
              <a:t>　（１）広域連携</a:t>
            </a:r>
            <a:endParaRPr lang="en-US" altLang="ja-JP" sz="1800" dirty="0" smtClean="0"/>
          </a:p>
          <a:p>
            <a:pPr marL="39688" indent="0">
              <a:spcBef>
                <a:spcPts val="600"/>
              </a:spcBef>
              <a:buNone/>
            </a:pPr>
            <a:r>
              <a:rPr lang="ja-JP" altLang="en-US" sz="1800" dirty="0"/>
              <a:t>　　</a:t>
            </a:r>
            <a:r>
              <a:rPr lang="ja-JP" altLang="en-US" sz="1800" dirty="0" smtClean="0"/>
              <a:t>　・大阪広域水道企業団との統合（企業団との統合促進、運営基盤の強化）</a:t>
            </a:r>
            <a:endParaRPr lang="en-US" altLang="ja-JP" sz="1800" dirty="0" smtClean="0"/>
          </a:p>
          <a:p>
            <a:pPr marL="39688" indent="673100">
              <a:spcBef>
                <a:spcPts val="600"/>
              </a:spcBef>
              <a:buNone/>
            </a:pPr>
            <a:r>
              <a:rPr lang="ja-JP" altLang="en-US" sz="1800" dirty="0" smtClean="0"/>
              <a:t>・淀川系浄水場の最適配置（施設整備水準・スケジュール）</a:t>
            </a:r>
            <a:endParaRPr lang="en-US" altLang="ja-JP" sz="1800" dirty="0"/>
          </a:p>
          <a:p>
            <a:pPr marL="39688" indent="498475">
              <a:buNone/>
            </a:pPr>
            <a:r>
              <a:rPr lang="ja-JP" altLang="en-US" sz="1800" dirty="0"/>
              <a:t>（２）</a:t>
            </a:r>
            <a:r>
              <a:rPr lang="ja-JP" altLang="en-US" sz="1800" dirty="0" smtClean="0"/>
              <a:t>適切な資産管理</a:t>
            </a:r>
            <a:endParaRPr lang="en-US" altLang="ja-JP" sz="1800" dirty="0" smtClean="0"/>
          </a:p>
          <a:p>
            <a:pPr marL="39688" indent="498475">
              <a:spcBef>
                <a:spcPts val="600"/>
              </a:spcBef>
              <a:buNone/>
            </a:pPr>
            <a:r>
              <a:rPr lang="ja-JP" altLang="en-US" sz="1800" dirty="0"/>
              <a:t>　</a:t>
            </a:r>
            <a:r>
              <a:rPr lang="ja-JP" altLang="en-US" sz="1800" dirty="0" smtClean="0"/>
              <a:t>・水道施設台帳の電子化、アセットマネジメントの精度向上</a:t>
            </a:r>
            <a:endParaRPr lang="en-US" altLang="ja-JP" sz="1800" dirty="0" smtClean="0"/>
          </a:p>
          <a:p>
            <a:pPr marL="39688" indent="498475">
              <a:spcBef>
                <a:spcPts val="600"/>
              </a:spcBef>
              <a:buNone/>
            </a:pPr>
            <a:r>
              <a:rPr lang="ja-JP" altLang="en-US" sz="1800" dirty="0"/>
              <a:t>　</a:t>
            </a:r>
            <a:r>
              <a:rPr lang="ja-JP" altLang="en-US" sz="1800" dirty="0" smtClean="0"/>
              <a:t>・水道事業体間の仕様統一の検討</a:t>
            </a:r>
            <a:endParaRPr lang="en-US" altLang="ja-JP" sz="1800" dirty="0" smtClean="0"/>
          </a:p>
          <a:p>
            <a:pPr marL="39688" indent="498475">
              <a:buNone/>
            </a:pPr>
            <a:r>
              <a:rPr lang="ja-JP" altLang="en-US" sz="1800" dirty="0"/>
              <a:t>（３）</a:t>
            </a:r>
            <a:r>
              <a:rPr lang="ja-JP" altLang="en-US" sz="1800" dirty="0" smtClean="0"/>
              <a:t>住民理解の促進</a:t>
            </a:r>
            <a:endParaRPr lang="en-US" altLang="ja-JP" sz="1800" dirty="0" smtClean="0"/>
          </a:p>
          <a:p>
            <a:pPr marL="39688" indent="498475">
              <a:spcBef>
                <a:spcPts val="600"/>
              </a:spcBef>
              <a:buNone/>
            </a:pPr>
            <a:r>
              <a:rPr lang="ja-JP" altLang="en-US" sz="1800" dirty="0"/>
              <a:t>　</a:t>
            </a:r>
            <a:r>
              <a:rPr lang="ja-JP" altLang="en-US" sz="1800" dirty="0" smtClean="0"/>
              <a:t>・府、水道事業体による情報発信</a:t>
            </a:r>
            <a:endParaRPr lang="en-US" altLang="ja-JP" sz="1800" dirty="0" smtClean="0"/>
          </a:p>
          <a:p>
            <a:pPr marL="39688" indent="323850">
              <a:spcBef>
                <a:spcPts val="1200"/>
              </a:spcBef>
              <a:buNone/>
            </a:pPr>
            <a:r>
              <a:rPr lang="ja-JP" altLang="en-US" sz="1800" dirty="0"/>
              <a:t>〇大阪府及び水道事業体の役割</a:t>
            </a:r>
          </a:p>
          <a:p>
            <a:pPr marL="39688" indent="766763">
              <a:spcBef>
                <a:spcPts val="600"/>
              </a:spcBef>
              <a:buNone/>
            </a:pPr>
            <a:r>
              <a:rPr lang="ja-JP" altLang="en-US" sz="1800" dirty="0"/>
              <a:t>大阪府　　：実現方策に掲げる各種取組の先導・推進、調整や情報共有など</a:t>
            </a:r>
          </a:p>
          <a:p>
            <a:pPr marL="39688" indent="766763">
              <a:spcBef>
                <a:spcPts val="600"/>
              </a:spcBef>
              <a:buNone/>
            </a:pPr>
            <a:r>
              <a:rPr lang="ja-JP" altLang="en-US" sz="1800" dirty="0"/>
              <a:t>水道事業体：実現方策に掲げる各種取組の検討や実施など</a:t>
            </a: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1</a:t>
            </a:fld>
            <a:endParaRPr kumimoji="1" lang="ja-JP" altLang="en-US"/>
          </a:p>
        </p:txBody>
      </p:sp>
    </p:spTree>
    <p:extLst>
      <p:ext uri="{BB962C8B-B14F-4D97-AF65-F5344CB8AC3E}">
        <p14:creationId xmlns:p14="http://schemas.microsoft.com/office/powerpoint/2010/main" val="291713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水道</a:t>
            </a:r>
            <a:r>
              <a:rPr lang="ja-JP" altLang="en-US" dirty="0"/>
              <a:t>基盤強化計画策定の趣旨　　</a:t>
            </a:r>
            <a:endParaRPr kumimoji="1" lang="ja-JP" altLang="en-US" dirty="0"/>
          </a:p>
        </p:txBody>
      </p:sp>
      <p:sp>
        <p:nvSpPr>
          <p:cNvPr id="3" name="コンテンツ プレースホルダー 2"/>
          <p:cNvSpPr>
            <a:spLocks noGrp="1"/>
          </p:cNvSpPr>
          <p:nvPr>
            <p:ph idx="1"/>
          </p:nvPr>
        </p:nvSpPr>
        <p:spPr>
          <a:xfrm>
            <a:off x="0" y="1264025"/>
            <a:ext cx="12162970" cy="5492386"/>
          </a:xfrm>
        </p:spPr>
        <p:txBody>
          <a:bodyPr>
            <a:normAutofit/>
          </a:bodyPr>
          <a:lstStyle/>
          <a:p>
            <a:pPr marL="395288" indent="0">
              <a:buNone/>
            </a:pPr>
            <a:r>
              <a:rPr lang="ja-JP" altLang="en-US" sz="1800" dirty="0" smtClean="0"/>
              <a:t>水道法</a:t>
            </a:r>
            <a:r>
              <a:rPr lang="ja-JP" altLang="en-US" sz="1800" dirty="0"/>
              <a:t>第</a:t>
            </a:r>
            <a:r>
              <a:rPr lang="en-US" altLang="ja-JP" sz="1800" dirty="0"/>
              <a:t>5</a:t>
            </a:r>
            <a:r>
              <a:rPr lang="ja-JP" altLang="en-US" sz="1800" dirty="0"/>
              <a:t>条の３に</a:t>
            </a:r>
            <a:r>
              <a:rPr lang="ja-JP" altLang="en-US" sz="1800" dirty="0" smtClean="0"/>
              <a:t>基づき「大阪府水道整備基本構想</a:t>
            </a:r>
            <a:r>
              <a:rPr lang="en-US" altLang="ja-JP" sz="1800" baseline="30000" dirty="0" smtClean="0"/>
              <a:t>※</a:t>
            </a:r>
            <a:r>
              <a:rPr lang="ja-JP" altLang="en-US" sz="1800" dirty="0" smtClean="0"/>
              <a:t>」及び「大阪府水道広域化推進プラン」を踏まえ、広域連携等の具体的取組の実施計画として、水道の基盤強化の推進を図ることを目的とし、策定するもの</a:t>
            </a:r>
            <a:endParaRPr lang="en-US" altLang="ja-JP" sz="1800" dirty="0" smtClean="0"/>
          </a:p>
          <a:p>
            <a:pPr marL="39688" indent="0">
              <a:buNone/>
            </a:pPr>
            <a:r>
              <a:rPr lang="ja-JP" altLang="en-US" sz="1400" dirty="0" smtClean="0"/>
              <a:t>　 　</a:t>
            </a:r>
            <a:r>
              <a:rPr lang="en-US" altLang="ja-JP" sz="1400" dirty="0" smtClean="0"/>
              <a:t>※</a:t>
            </a:r>
            <a:r>
              <a:rPr lang="ja-JP" altLang="en-US" sz="1400" dirty="0">
                <a:latin typeface="Meiryo UI" panose="020B0604030504040204" pitchFamily="50" charset="-128"/>
                <a:ea typeface="Meiryo UI" panose="020B0604030504040204" pitchFamily="50" charset="-128"/>
              </a:rPr>
              <a:t>おおさか水道ビジョン</a:t>
            </a:r>
            <a:endParaRPr lang="en-US" altLang="ja-JP" sz="1400" dirty="0">
              <a:latin typeface="Meiryo UI" panose="020B0604030504040204" pitchFamily="50" charset="-128"/>
              <a:ea typeface="Meiryo UI" panose="020B0604030504040204" pitchFamily="50" charset="-128"/>
            </a:endParaRPr>
          </a:p>
          <a:p>
            <a:pPr marL="268288"/>
            <a:endParaRPr lang="en-US" altLang="ja-JP" sz="1400" dirty="0" smtClean="0"/>
          </a:p>
          <a:p>
            <a:pPr marL="268288"/>
            <a:endParaRPr lang="en-US" altLang="ja-JP" sz="1400" dirty="0" smtClean="0"/>
          </a:p>
          <a:p>
            <a:pPr marL="268288"/>
            <a:endParaRPr lang="en-US" altLang="ja-JP" sz="1400" dirty="0"/>
          </a:p>
          <a:p>
            <a:pPr marL="0" indent="0">
              <a:buNone/>
            </a:pPr>
            <a:r>
              <a:rPr lang="ja-JP" altLang="en-US" sz="1400" dirty="0"/>
              <a:t>　</a:t>
            </a:r>
            <a:endParaRPr lang="en-US" altLang="ja-JP" sz="1400" dirty="0"/>
          </a:p>
          <a:p>
            <a:pPr marL="0" indent="0">
              <a:buNone/>
            </a:pPr>
            <a:r>
              <a:rPr lang="ja-JP" altLang="en-US" sz="1400" dirty="0"/>
              <a:t> </a:t>
            </a:r>
            <a:r>
              <a:rPr lang="ja-JP" altLang="en-US" sz="1800" dirty="0" smtClean="0"/>
              <a:t>＜計画期間＞</a:t>
            </a:r>
            <a:endParaRPr lang="en-US" altLang="ja-JP" sz="1800" dirty="0" smtClean="0"/>
          </a:p>
          <a:p>
            <a:pPr marL="0" indent="0">
              <a:buNone/>
            </a:pPr>
            <a:r>
              <a:rPr lang="ja-JP" altLang="en-US" dirty="0"/>
              <a:t>　</a:t>
            </a:r>
            <a:r>
              <a:rPr lang="ja-JP" altLang="en-US" sz="1800" dirty="0" smtClean="0"/>
              <a:t>令和</a:t>
            </a:r>
            <a:r>
              <a:rPr lang="en-US" altLang="ja-JP" sz="1800" dirty="0"/>
              <a:t>5</a:t>
            </a:r>
            <a:r>
              <a:rPr lang="ja-JP" altLang="en-US" sz="1800" dirty="0"/>
              <a:t>年度から令和</a:t>
            </a:r>
            <a:r>
              <a:rPr lang="en-US" altLang="ja-JP" sz="1800" dirty="0"/>
              <a:t>19</a:t>
            </a:r>
            <a:r>
              <a:rPr lang="ja-JP" altLang="en-US" sz="1800" dirty="0"/>
              <a:t>年度</a:t>
            </a:r>
            <a:r>
              <a:rPr lang="ja-JP" altLang="en-US" sz="1800" dirty="0" smtClean="0"/>
              <a:t>まで</a:t>
            </a:r>
            <a:r>
              <a:rPr lang="en-US" altLang="ja-JP" sz="1800" dirty="0" smtClean="0"/>
              <a:t/>
            </a:r>
            <a:br>
              <a:rPr lang="en-US" altLang="ja-JP" sz="1800" dirty="0" smtClean="0"/>
            </a:br>
            <a:r>
              <a:rPr lang="en-US" altLang="ja-JP" sz="1800" dirty="0" smtClean="0"/>
              <a:t>   </a:t>
            </a:r>
            <a:r>
              <a:rPr lang="ja-JP" altLang="en-US" sz="1800" dirty="0" smtClean="0"/>
              <a:t>（</a:t>
            </a:r>
            <a:r>
              <a:rPr lang="en-US" altLang="ja-JP" sz="1800" dirty="0"/>
              <a:t>15</a:t>
            </a:r>
            <a:r>
              <a:rPr lang="ja-JP" altLang="en-US" sz="1800" dirty="0"/>
              <a:t>年間</a:t>
            </a:r>
            <a:r>
              <a:rPr lang="ja-JP" altLang="en-US" sz="1800" dirty="0" smtClean="0"/>
              <a:t>）</a:t>
            </a:r>
            <a:endParaRPr lang="en-US" altLang="ja-JP" sz="1800" dirty="0" smtClean="0"/>
          </a:p>
          <a:p>
            <a:pPr marL="0" indent="0">
              <a:lnSpc>
                <a:spcPts val="1400"/>
              </a:lnSpc>
              <a:spcBef>
                <a:spcPts val="0"/>
              </a:spcBef>
              <a:buNone/>
            </a:pPr>
            <a:endParaRPr lang="en-US" altLang="ja-JP" dirty="0" smtClean="0"/>
          </a:p>
          <a:p>
            <a:pPr marL="0" indent="0">
              <a:buNone/>
            </a:pPr>
            <a:r>
              <a:rPr lang="ja-JP" altLang="en-US" dirty="0" smtClean="0"/>
              <a:t> </a:t>
            </a:r>
            <a:r>
              <a:rPr lang="ja-JP" altLang="en-US" sz="1800" dirty="0" smtClean="0"/>
              <a:t>＜計画</a:t>
            </a:r>
            <a:r>
              <a:rPr lang="ja-JP" altLang="en-US" sz="1800" dirty="0"/>
              <a:t>区域及び連携等推進対象</a:t>
            </a:r>
            <a:r>
              <a:rPr lang="ja-JP" altLang="en-US" sz="1800" dirty="0" smtClean="0"/>
              <a:t>区域＞</a:t>
            </a:r>
            <a:endParaRPr lang="en-US" altLang="ja-JP" sz="1800" dirty="0" smtClean="0"/>
          </a:p>
          <a:p>
            <a:pPr marL="0" indent="0">
              <a:buNone/>
            </a:pPr>
            <a:r>
              <a:rPr lang="ja-JP" altLang="en-US" dirty="0"/>
              <a:t>　</a:t>
            </a:r>
            <a:r>
              <a:rPr lang="ja-JP" altLang="en-US" sz="1800" dirty="0" smtClean="0"/>
              <a:t>府域全域</a:t>
            </a:r>
            <a:endParaRPr lang="ja-JP" altLang="en-US" sz="1800" dirty="0"/>
          </a:p>
        </p:txBody>
      </p:sp>
      <p:sp>
        <p:nvSpPr>
          <p:cNvPr id="5" name="正方形/長方形 4"/>
          <p:cNvSpPr/>
          <p:nvPr/>
        </p:nvSpPr>
        <p:spPr>
          <a:xfrm>
            <a:off x="14513" y="682156"/>
            <a:ext cx="2072119"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b" anchorCtr="0"/>
          <a:lstStyle/>
          <a:p>
            <a:pPr algn="dist"/>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 策定</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趣旨</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p:nvSpPr>
        <p:spPr>
          <a:xfrm>
            <a:off x="14513" y="2831212"/>
            <a:ext cx="2769028"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ctr"/>
            <a:r>
              <a:rPr kumimoji="1" lang="ja-JP" altLang="en-US" sz="2400" b="1" dirty="0">
                <a:solidFill>
                  <a:schemeClr val="bg1"/>
                </a:solidFill>
                <a:latin typeface="ＭＳ ゴシック" panose="020B0609070205080204" pitchFamily="49" charset="-128"/>
                <a:ea typeface="ＭＳ ゴシック" panose="020B0609070205080204" pitchFamily="49" charset="-128"/>
              </a:rPr>
              <a:t>期間</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計画</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区域等</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2</a:t>
            </a:fld>
            <a:endParaRPr kumimoji="1" lang="ja-JP" altLang="en-US"/>
          </a:p>
        </p:txBody>
      </p:sp>
      <p:sp>
        <p:nvSpPr>
          <p:cNvPr id="10" name="テキスト ボックス 9"/>
          <p:cNvSpPr txBox="1"/>
          <p:nvPr/>
        </p:nvSpPr>
        <p:spPr>
          <a:xfrm>
            <a:off x="7317401" y="2220239"/>
            <a:ext cx="1293199" cy="277001"/>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計画の位置付け</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2"/>
          <a:stretch>
            <a:fillRect/>
          </a:stretch>
        </p:blipFill>
        <p:spPr>
          <a:xfrm>
            <a:off x="3999698" y="2939010"/>
            <a:ext cx="8109483" cy="2977696"/>
          </a:xfrm>
          <a:prstGeom prst="rect">
            <a:avLst/>
          </a:prstGeom>
        </p:spPr>
      </p:pic>
    </p:spTree>
    <p:extLst>
      <p:ext uri="{BB962C8B-B14F-4D97-AF65-F5344CB8AC3E}">
        <p14:creationId xmlns:p14="http://schemas.microsoft.com/office/powerpoint/2010/main" val="379437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179443"/>
            <a:ext cx="12162970" cy="5518911"/>
          </a:xfrm>
        </p:spPr>
        <p:txBody>
          <a:bodyPr>
            <a:noAutofit/>
          </a:bodyPr>
          <a:lstStyle/>
          <a:p>
            <a:pPr marL="449263" indent="0">
              <a:buNone/>
            </a:pPr>
            <a:r>
              <a:rPr lang="ja-JP" altLang="en-US" sz="1600" dirty="0" smtClean="0"/>
              <a:t>＜地　　勢＞ 南北</a:t>
            </a:r>
            <a:r>
              <a:rPr lang="ja-JP" altLang="en-US" sz="1600" dirty="0"/>
              <a:t>に細長い形状で平地・丘陵で</a:t>
            </a:r>
            <a:r>
              <a:rPr lang="ja-JP" altLang="en-US" sz="1600" dirty="0" smtClean="0"/>
              <a:t>占められる（</a:t>
            </a:r>
            <a:r>
              <a:rPr lang="en-US" altLang="ja-JP" sz="1600" dirty="0"/>
              <a:t>1905.34 k㎡</a:t>
            </a:r>
            <a:r>
              <a:rPr lang="ja-JP" altLang="en-US" sz="1600" dirty="0"/>
              <a:t>）</a:t>
            </a:r>
          </a:p>
          <a:p>
            <a:pPr marL="449263" indent="0">
              <a:buNone/>
            </a:pPr>
            <a:r>
              <a:rPr lang="ja-JP" altLang="en-US" sz="1600" dirty="0" smtClean="0"/>
              <a:t>＜人　　口＞ </a:t>
            </a:r>
            <a:r>
              <a:rPr lang="en-US" altLang="ja-JP" sz="1600" dirty="0" smtClean="0"/>
              <a:t>883</a:t>
            </a:r>
            <a:r>
              <a:rPr lang="ja-JP" altLang="en-US" sz="1600" dirty="0"/>
              <a:t>万</a:t>
            </a:r>
            <a:r>
              <a:rPr lang="en-US" altLang="ja-JP" sz="1600" dirty="0"/>
              <a:t>7,685</a:t>
            </a:r>
            <a:r>
              <a:rPr lang="ja-JP" altLang="en-US" sz="1600" dirty="0"/>
              <a:t>人（令和</a:t>
            </a:r>
            <a:r>
              <a:rPr lang="en-US" altLang="ja-JP" sz="1600" dirty="0"/>
              <a:t>2</a:t>
            </a:r>
            <a:r>
              <a:rPr lang="ja-JP" altLang="en-US" sz="1600" dirty="0"/>
              <a:t>年度国勢調査）</a:t>
            </a:r>
          </a:p>
          <a:p>
            <a:pPr marL="449263" indent="0">
              <a:buNone/>
            </a:pPr>
            <a:r>
              <a:rPr lang="ja-JP" altLang="en-US" sz="1600" dirty="0" smtClean="0"/>
              <a:t>＜産業経済＞ </a:t>
            </a:r>
            <a:r>
              <a:rPr lang="ja-JP" altLang="en-US" sz="1600" dirty="0"/>
              <a:t>府内</a:t>
            </a:r>
            <a:r>
              <a:rPr lang="ja-JP" altLang="en-US" sz="1600" dirty="0" smtClean="0"/>
              <a:t>総生</a:t>
            </a:r>
            <a:r>
              <a:rPr lang="ja-JP" altLang="en-US" sz="1600" dirty="0"/>
              <a:t>産額は</a:t>
            </a:r>
            <a:r>
              <a:rPr lang="ja-JP" altLang="en-US" sz="1600" dirty="0" smtClean="0"/>
              <a:t>約</a:t>
            </a:r>
            <a:r>
              <a:rPr lang="en-US" altLang="ja-JP" sz="1600" dirty="0" smtClean="0"/>
              <a:t>41.2</a:t>
            </a:r>
            <a:r>
              <a:rPr lang="ja-JP" altLang="en-US" sz="1600" dirty="0" smtClean="0"/>
              <a:t>兆</a:t>
            </a:r>
            <a:r>
              <a:rPr lang="ja-JP" altLang="en-US" sz="1600" dirty="0"/>
              <a:t>円（令和元</a:t>
            </a:r>
            <a:r>
              <a:rPr lang="ja-JP" altLang="en-US" sz="1600" dirty="0" smtClean="0"/>
              <a:t>年度、全国第２位）</a:t>
            </a:r>
            <a:endParaRPr lang="ja-JP" altLang="en-US" sz="1600" dirty="0"/>
          </a:p>
          <a:p>
            <a:pPr marL="449263" indent="0">
              <a:buNone/>
            </a:pPr>
            <a:r>
              <a:rPr lang="ja-JP" altLang="en-US" sz="1600" dirty="0" smtClean="0"/>
              <a:t>＜水 資 源 ＞ 年間</a:t>
            </a:r>
            <a:r>
              <a:rPr lang="ja-JP" altLang="en-US" sz="1600" dirty="0"/>
              <a:t>平均降水量は</a:t>
            </a:r>
            <a:r>
              <a:rPr lang="en-US" altLang="ja-JP" sz="1600" dirty="0"/>
              <a:t>1,300mm</a:t>
            </a:r>
            <a:r>
              <a:rPr lang="ja-JP" altLang="en-US" sz="1600" dirty="0"/>
              <a:t>（全国平均を下回る</a:t>
            </a:r>
            <a:r>
              <a:rPr lang="ja-JP" altLang="en-US" sz="1600" dirty="0" smtClean="0"/>
              <a:t>）</a:t>
            </a:r>
            <a:endParaRPr lang="en-US" altLang="ja-JP" sz="1600" dirty="0" smtClean="0"/>
          </a:p>
          <a:p>
            <a:pPr marL="449263" indent="0">
              <a:spcBef>
                <a:spcPts val="0"/>
              </a:spcBef>
              <a:buNone/>
            </a:pPr>
            <a:r>
              <a:rPr lang="ja-JP" altLang="en-US" sz="1600" dirty="0"/>
              <a:t>　</a:t>
            </a:r>
            <a:r>
              <a:rPr lang="ja-JP" altLang="en-US" sz="1600" dirty="0" smtClean="0"/>
              <a:t>　　　　　 水源</a:t>
            </a:r>
            <a:r>
              <a:rPr lang="ja-JP" altLang="en-US" sz="1600" dirty="0"/>
              <a:t>の９割以上が</a:t>
            </a:r>
            <a:r>
              <a:rPr lang="ja-JP" altLang="en-US" sz="1600" dirty="0" smtClean="0"/>
              <a:t>淀川</a:t>
            </a:r>
            <a:endParaRPr lang="en-US" altLang="ja-JP" sz="1600" dirty="0" smtClean="0"/>
          </a:p>
          <a:p>
            <a:pPr marL="449263" indent="0">
              <a:buNone/>
            </a:pPr>
            <a:endParaRPr lang="en-US" altLang="ja-JP" sz="2000" dirty="0" smtClean="0"/>
          </a:p>
          <a:p>
            <a:pPr marL="449263" indent="0">
              <a:buNone/>
            </a:pPr>
            <a:r>
              <a:rPr lang="ja-JP" altLang="en-US" sz="1600" dirty="0" smtClean="0"/>
              <a:t>＜水道普及率＞</a:t>
            </a:r>
            <a:endParaRPr lang="en-US" altLang="ja-JP" sz="1600" dirty="0" smtClean="0"/>
          </a:p>
          <a:p>
            <a:pPr marL="449263" indent="0">
              <a:buNone/>
            </a:pPr>
            <a:r>
              <a:rPr lang="ja-JP" altLang="en-US" sz="1600" dirty="0"/>
              <a:t>　</a:t>
            </a:r>
            <a:r>
              <a:rPr lang="ja-JP" altLang="en-US" sz="1600" dirty="0" smtClean="0"/>
              <a:t>・</a:t>
            </a:r>
            <a:r>
              <a:rPr lang="en-US" altLang="ja-JP" sz="1600" dirty="0" smtClean="0"/>
              <a:t>99.99%</a:t>
            </a:r>
            <a:endParaRPr lang="ja-JP" altLang="en-US" sz="1600" dirty="0"/>
          </a:p>
          <a:p>
            <a:pPr marL="449263" indent="0">
              <a:buNone/>
            </a:pPr>
            <a:r>
              <a:rPr lang="ja-JP" altLang="en-US" sz="1600" dirty="0" smtClean="0"/>
              <a:t>＜職員</a:t>
            </a:r>
            <a:r>
              <a:rPr lang="ja-JP" altLang="en-US" sz="1600" dirty="0"/>
              <a:t>の</a:t>
            </a:r>
            <a:r>
              <a:rPr lang="ja-JP" altLang="en-US" sz="1600" dirty="0" smtClean="0"/>
              <a:t>年齢別構成＞</a:t>
            </a:r>
            <a:endParaRPr lang="ja-JP" altLang="en-US" sz="1600" dirty="0"/>
          </a:p>
          <a:p>
            <a:pPr marL="449263" indent="0">
              <a:spcBef>
                <a:spcPts val="400"/>
              </a:spcBef>
              <a:buNone/>
            </a:pPr>
            <a:r>
              <a:rPr lang="ja-JP" altLang="en-US" sz="1600" dirty="0"/>
              <a:t>　</a:t>
            </a:r>
            <a:r>
              <a:rPr lang="ja-JP" altLang="en-US" sz="1600" dirty="0" smtClean="0"/>
              <a:t>・人口</a:t>
            </a:r>
            <a:r>
              <a:rPr lang="ja-JP" altLang="en-US" sz="1600" dirty="0"/>
              <a:t>規模が小さいほど、職員が少ない</a:t>
            </a:r>
          </a:p>
          <a:p>
            <a:pPr marL="449263" indent="0">
              <a:spcBef>
                <a:spcPts val="400"/>
              </a:spcBef>
              <a:buNone/>
            </a:pPr>
            <a:r>
              <a:rPr lang="ja-JP" altLang="en-US" sz="1600" dirty="0"/>
              <a:t>　・</a:t>
            </a:r>
            <a:r>
              <a:rPr lang="en-US" altLang="ja-JP" sz="1600" dirty="0"/>
              <a:t>45</a:t>
            </a:r>
            <a:r>
              <a:rPr lang="ja-JP" altLang="en-US" sz="1600" dirty="0"/>
              <a:t>歳以上の職員数</a:t>
            </a:r>
            <a:r>
              <a:rPr lang="ja-JP" altLang="en-US" sz="1600" dirty="0" smtClean="0"/>
              <a:t>が６割超で</a:t>
            </a:r>
            <a:r>
              <a:rPr lang="ja-JP" altLang="en-US" sz="1600" dirty="0"/>
              <a:t>若手職員が</a:t>
            </a:r>
            <a:r>
              <a:rPr lang="ja-JP" altLang="en-US" sz="1600" dirty="0" smtClean="0"/>
              <a:t>少ない</a:t>
            </a:r>
            <a:endParaRPr lang="ja-JP" altLang="en-US" sz="1600" dirty="0"/>
          </a:p>
          <a:p>
            <a:pPr marL="449263" indent="0">
              <a:buNone/>
            </a:pPr>
            <a:r>
              <a:rPr lang="ja-JP" altLang="en-US" sz="1600" dirty="0" smtClean="0"/>
              <a:t>＜アセットマネジメント</a:t>
            </a:r>
            <a:r>
              <a:rPr lang="ja-JP" altLang="en-US" sz="1600" dirty="0"/>
              <a:t>の実施</a:t>
            </a:r>
            <a:r>
              <a:rPr lang="ja-JP" altLang="en-US" sz="1600" dirty="0" smtClean="0"/>
              <a:t>状況＞</a:t>
            </a:r>
            <a:endParaRPr lang="ja-JP" altLang="en-US" sz="1600" dirty="0"/>
          </a:p>
          <a:p>
            <a:pPr marL="449263" indent="0">
              <a:spcBef>
                <a:spcPts val="400"/>
              </a:spcBef>
              <a:buNone/>
            </a:pPr>
            <a:r>
              <a:rPr lang="ja-JP" altLang="en-US" sz="1600" dirty="0"/>
              <a:t>　</a:t>
            </a:r>
            <a:r>
              <a:rPr lang="ja-JP" altLang="en-US" sz="1600" dirty="0" smtClean="0"/>
              <a:t>・おおむね</a:t>
            </a:r>
            <a:r>
              <a:rPr lang="ja-JP" altLang="en-US" sz="1600" dirty="0"/>
              <a:t>タイプ３Ｃ以上</a:t>
            </a:r>
            <a:r>
              <a:rPr lang="ja-JP" altLang="en-US" sz="1600" dirty="0" smtClean="0"/>
              <a:t>で実施</a:t>
            </a:r>
            <a:endParaRPr lang="en-US" altLang="ja-JP" sz="1600" dirty="0" smtClean="0"/>
          </a:p>
          <a:p>
            <a:pPr marL="449263" indent="0">
              <a:spcBef>
                <a:spcPts val="400"/>
              </a:spcBef>
              <a:buNone/>
            </a:pPr>
            <a:r>
              <a:rPr lang="ja-JP" altLang="en-US" sz="1600" dirty="0" smtClean="0"/>
              <a:t>　・</a:t>
            </a:r>
            <a:r>
              <a:rPr lang="ja-JP" altLang="en-US" sz="1600" dirty="0"/>
              <a:t>財政収支の見通しについては、全ての水道事業体で作成</a:t>
            </a:r>
            <a:r>
              <a:rPr lang="ja-JP" altLang="en-US" sz="1600" dirty="0" smtClean="0"/>
              <a:t>し</a:t>
            </a:r>
            <a:r>
              <a:rPr lang="ja-JP" altLang="en-US" sz="1600" dirty="0"/>
              <a:t>、</a:t>
            </a:r>
            <a:r>
              <a:rPr lang="ja-JP" altLang="en-US" sz="1600" dirty="0" smtClean="0"/>
              <a:t>公表</a:t>
            </a:r>
            <a:endParaRPr lang="en-US" altLang="ja-JP" sz="1600" dirty="0" smtClean="0"/>
          </a:p>
          <a:p>
            <a:pPr marL="449263" indent="0">
              <a:spcBef>
                <a:spcPts val="400"/>
              </a:spcBef>
              <a:buNone/>
            </a:pPr>
            <a:r>
              <a:rPr lang="ja-JP" altLang="en-US" sz="1600" dirty="0" smtClean="0"/>
              <a:t>　・</a:t>
            </a:r>
            <a:r>
              <a:rPr lang="en-US" altLang="ja-JP" sz="1600" dirty="0"/>
              <a:t>34</a:t>
            </a:r>
            <a:r>
              <a:rPr lang="ja-JP" altLang="en-US" sz="1600" dirty="0"/>
              <a:t>事業で</a:t>
            </a:r>
            <a:r>
              <a:rPr lang="en-US" altLang="ja-JP" sz="1600" dirty="0"/>
              <a:t>30</a:t>
            </a:r>
            <a:r>
              <a:rPr lang="ja-JP" altLang="en-US" sz="1600" dirty="0"/>
              <a:t>年以上の長期的な収支の試算を</a:t>
            </a:r>
            <a:r>
              <a:rPr lang="ja-JP" altLang="en-US" sz="1600" dirty="0" smtClean="0"/>
              <a:t>実施</a:t>
            </a:r>
            <a:endParaRPr lang="ja-JP" altLang="en-US" sz="1600" dirty="0"/>
          </a:p>
        </p:txBody>
      </p:sp>
      <p:sp>
        <p:nvSpPr>
          <p:cNvPr id="5" name="正方形/長方形 4"/>
          <p:cNvSpPr/>
          <p:nvPr/>
        </p:nvSpPr>
        <p:spPr>
          <a:xfrm>
            <a:off x="14513" y="667641"/>
            <a:ext cx="2072119"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一般現況</a:t>
            </a:r>
          </a:p>
        </p:txBody>
      </p:sp>
      <p:sp>
        <p:nvSpPr>
          <p:cNvPr id="6" name="正方形/長方形 5"/>
          <p:cNvSpPr/>
          <p:nvPr/>
        </p:nvSpPr>
        <p:spPr>
          <a:xfrm>
            <a:off x="14513" y="653143"/>
            <a:ext cx="12148457" cy="6103266"/>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p:nvSpPr>
        <p:spPr>
          <a:xfrm>
            <a:off x="14513" y="2780322"/>
            <a:ext cx="5805716"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水道の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現況（水道事業体の状況）</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5362DCAF-4104-456F-B3C8-616F479A90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9" b="2731"/>
          <a:stretch/>
        </p:blipFill>
        <p:spPr bwMode="auto">
          <a:xfrm>
            <a:off x="6916164" y="3534974"/>
            <a:ext cx="5065165" cy="2821376"/>
          </a:xfrm>
          <a:prstGeom prst="rect">
            <a:avLst/>
          </a:prstGeom>
          <a:noFill/>
          <a:ln>
            <a:noFill/>
          </a:ln>
          <a:extLst>
            <a:ext uri="{53640926-AAD7-44D8-BBD7-CCE9431645EC}">
              <a14:shadowObscured xmlns:a14="http://schemas.microsoft.com/office/drawing/2010/main"/>
            </a:ext>
          </a:extLst>
        </p:spPr>
      </p:pic>
      <p:sp>
        <p:nvSpPr>
          <p:cNvPr id="11" name="テキスト ボックス 10"/>
          <p:cNvSpPr txBox="1"/>
          <p:nvPr/>
        </p:nvSpPr>
        <p:spPr>
          <a:xfrm>
            <a:off x="8828312" y="3323903"/>
            <a:ext cx="1497106"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職員の構成</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9047307" y="1201626"/>
            <a:ext cx="1712686"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取水状況</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768852" y="5864998"/>
            <a:ext cx="3886282"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アセットマネジメントタイプ別実施状況</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0572" y="6123573"/>
            <a:ext cx="4219134" cy="574781"/>
          </a:xfrm>
          <a:prstGeom prst="rect">
            <a:avLst/>
          </a:prstGeom>
        </p:spPr>
      </p:pic>
      <p:sp>
        <p:nvSpPr>
          <p:cNvPr id="4" name="スライド番号プレースホルダー 3"/>
          <p:cNvSpPr>
            <a:spLocks noGrp="1"/>
          </p:cNvSpPr>
          <p:nvPr>
            <p:ph type="sldNum" sz="quarter" idx="12"/>
          </p:nvPr>
        </p:nvSpPr>
        <p:spPr>
          <a:xfrm>
            <a:off x="10450284" y="6356350"/>
            <a:ext cx="903516" cy="365125"/>
          </a:xfrm>
        </p:spPr>
        <p:txBody>
          <a:bodyPr/>
          <a:lstStyle/>
          <a:p>
            <a:fld id="{4B2E3861-6454-4D11-8330-0A91D8BBE1F0}" type="slidenum">
              <a:rPr kumimoji="1" lang="ja-JP" altLang="en-US" smtClean="0"/>
              <a:t>3</a:t>
            </a:fld>
            <a:endParaRPr kumimoji="1" lang="ja-JP" altLang="en-US" dirty="0"/>
          </a:p>
        </p:txBody>
      </p:sp>
      <p:pic>
        <p:nvPicPr>
          <p:cNvPr id="10" name="図 9"/>
          <p:cNvPicPr>
            <a:picLocks noChangeAspect="1"/>
          </p:cNvPicPr>
          <p:nvPr/>
        </p:nvPicPr>
        <p:blipFill>
          <a:blip r:embed="rId4"/>
          <a:stretch>
            <a:fillRect/>
          </a:stretch>
        </p:blipFill>
        <p:spPr>
          <a:xfrm>
            <a:off x="7481146" y="1545025"/>
            <a:ext cx="5688544" cy="1050771"/>
          </a:xfrm>
          <a:prstGeom prst="rect">
            <a:avLst/>
          </a:prstGeom>
        </p:spPr>
      </p:pic>
    </p:spTree>
    <p:extLst>
      <p:ext uri="{BB962C8B-B14F-4D97-AF65-F5344CB8AC3E}">
        <p14:creationId xmlns:p14="http://schemas.microsoft.com/office/powerpoint/2010/main" val="252101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030495"/>
            <a:ext cx="12162970" cy="5725915"/>
          </a:xfrm>
        </p:spPr>
        <p:txBody>
          <a:bodyPr>
            <a:normAutofit/>
          </a:bodyPr>
          <a:lstStyle/>
          <a:p>
            <a:pPr marL="87313" indent="0">
              <a:buNone/>
            </a:pPr>
            <a:r>
              <a:rPr lang="ja-JP" altLang="en-US" sz="1600" dirty="0" smtClean="0"/>
              <a:t>＜施設</a:t>
            </a:r>
            <a:r>
              <a:rPr lang="ja-JP" altLang="en-US" sz="1600" dirty="0"/>
              <a:t>の耐震化状況、管路の耐震適合率と経年化率（水道事業</a:t>
            </a:r>
            <a:r>
              <a:rPr lang="ja-JP" altLang="en-US" sz="1600" dirty="0" smtClean="0"/>
              <a:t>）＞</a:t>
            </a:r>
            <a:endParaRPr lang="ja-JP" altLang="en-US" sz="1600" dirty="0"/>
          </a:p>
          <a:p>
            <a:pPr marL="87313" indent="0">
              <a:buNone/>
            </a:pPr>
            <a:r>
              <a:rPr lang="ja-JP" altLang="en-US" sz="1600" dirty="0"/>
              <a:t>　</a:t>
            </a:r>
            <a:r>
              <a:rPr lang="ja-JP" altLang="en-US" sz="1600" dirty="0" smtClean="0"/>
              <a:t>・各施設</a:t>
            </a:r>
            <a:r>
              <a:rPr lang="ja-JP" altLang="en-US" sz="1600" dirty="0"/>
              <a:t>の耐震化率は</a:t>
            </a:r>
            <a:r>
              <a:rPr lang="en-US" altLang="ja-JP" sz="1600" dirty="0"/>
              <a:t>50%</a:t>
            </a:r>
            <a:r>
              <a:rPr lang="ja-JP" altLang="en-US" sz="1600" dirty="0"/>
              <a:t>以下</a:t>
            </a:r>
          </a:p>
          <a:p>
            <a:pPr marL="87313" indent="0">
              <a:buNone/>
            </a:pPr>
            <a:r>
              <a:rPr lang="ja-JP" altLang="en-US" sz="1600" dirty="0" smtClean="0"/>
              <a:t>　・</a:t>
            </a:r>
            <a:r>
              <a:rPr lang="ja-JP" altLang="en-US" sz="1600" dirty="0"/>
              <a:t>府域水道事業の管</a:t>
            </a:r>
            <a:r>
              <a:rPr lang="ja-JP" altLang="en-US" sz="1600" dirty="0" smtClean="0"/>
              <a:t>路</a:t>
            </a:r>
            <a:endParaRPr lang="en-US" altLang="ja-JP" sz="1600" dirty="0" smtClean="0"/>
          </a:p>
          <a:p>
            <a:pPr marL="812800" indent="-285750">
              <a:buFont typeface="Wingdings" panose="05000000000000000000" pitchFamily="2" charset="2"/>
              <a:buChar char="Ø"/>
            </a:pPr>
            <a:r>
              <a:rPr lang="ja-JP" altLang="en-US" sz="1600" dirty="0" smtClean="0"/>
              <a:t>経年化率</a:t>
            </a:r>
            <a:r>
              <a:rPr lang="ja-JP" altLang="en-US" sz="1600" dirty="0"/>
              <a:t>は</a:t>
            </a:r>
            <a:r>
              <a:rPr lang="en-US" altLang="ja-JP" sz="1600" dirty="0"/>
              <a:t>34.3</a:t>
            </a:r>
            <a:r>
              <a:rPr lang="ja-JP" altLang="en-US" sz="1600" dirty="0" smtClean="0"/>
              <a:t>％（全国平均</a:t>
            </a:r>
            <a:r>
              <a:rPr lang="en-US" altLang="ja-JP" sz="1600" baseline="30000" dirty="0"/>
              <a:t>※ </a:t>
            </a:r>
            <a:r>
              <a:rPr lang="en-US" altLang="ja-JP" sz="1600" dirty="0" smtClean="0"/>
              <a:t>20.6</a:t>
            </a:r>
            <a:r>
              <a:rPr lang="ja-JP" altLang="en-US" sz="1600" dirty="0" smtClean="0"/>
              <a:t>％）</a:t>
            </a:r>
            <a:endParaRPr lang="en-US" altLang="ja-JP" sz="1600" dirty="0"/>
          </a:p>
          <a:p>
            <a:pPr marL="812800" indent="-285750">
              <a:buFont typeface="Wingdings" panose="05000000000000000000" pitchFamily="2" charset="2"/>
              <a:buChar char="Ø"/>
            </a:pPr>
            <a:r>
              <a:rPr lang="ja-JP" altLang="en-US" sz="1600" dirty="0" smtClean="0"/>
              <a:t>耐震</a:t>
            </a:r>
            <a:r>
              <a:rPr lang="ja-JP" altLang="en-US" sz="1600" dirty="0"/>
              <a:t>適合率は</a:t>
            </a:r>
            <a:r>
              <a:rPr lang="en-US" altLang="ja-JP" sz="1600" dirty="0"/>
              <a:t>32.9</a:t>
            </a:r>
            <a:r>
              <a:rPr lang="ja-JP" altLang="en-US" sz="1600" dirty="0"/>
              <a:t>％（全国</a:t>
            </a:r>
            <a:r>
              <a:rPr lang="ja-JP" altLang="en-US" sz="1600" dirty="0" smtClean="0"/>
              <a:t>平均</a:t>
            </a:r>
            <a:r>
              <a:rPr lang="en-US" altLang="ja-JP" sz="1600" baseline="30000" dirty="0"/>
              <a:t>※ </a:t>
            </a:r>
            <a:r>
              <a:rPr lang="en-US" altLang="ja-JP" sz="1600" dirty="0" smtClean="0"/>
              <a:t>26.2</a:t>
            </a:r>
            <a:r>
              <a:rPr lang="ja-JP" altLang="en-US" sz="1600" dirty="0" smtClean="0"/>
              <a:t>％）</a:t>
            </a:r>
            <a:endParaRPr lang="en-US" altLang="ja-JP" sz="1600" dirty="0"/>
          </a:p>
          <a:p>
            <a:pPr marL="87313" indent="0">
              <a:lnSpc>
                <a:spcPct val="100000"/>
              </a:lnSpc>
              <a:spcBef>
                <a:spcPts val="0"/>
              </a:spcBef>
              <a:buNone/>
            </a:pPr>
            <a:r>
              <a:rPr lang="ja-JP" altLang="en-US" sz="1600" dirty="0" smtClean="0"/>
              <a:t>　　　  </a:t>
            </a:r>
            <a:r>
              <a:rPr lang="en-US" altLang="ja-JP" sz="1200" dirty="0" smtClean="0"/>
              <a:t>※</a:t>
            </a:r>
            <a:r>
              <a:rPr lang="ja-JP" altLang="en-US" sz="1200" dirty="0" smtClean="0"/>
              <a:t>　水道用水供給事業を含む平均値</a:t>
            </a:r>
            <a:endParaRPr lang="en-US" altLang="ja-JP" sz="1200" dirty="0"/>
          </a:p>
          <a:p>
            <a:pPr marL="87313" indent="0">
              <a:buNone/>
            </a:pPr>
            <a:r>
              <a:rPr lang="ja-JP" altLang="en-US" sz="1600" dirty="0" smtClean="0"/>
              <a:t>＜経常</a:t>
            </a:r>
            <a:r>
              <a:rPr lang="ja-JP" altLang="en-US" sz="1600" dirty="0"/>
              <a:t>収支比率と料金回収率から見た経営</a:t>
            </a:r>
            <a:r>
              <a:rPr lang="ja-JP" altLang="en-US" sz="1600" dirty="0" smtClean="0"/>
              <a:t>状況＞</a:t>
            </a:r>
            <a:endParaRPr lang="ja-JP" altLang="en-US" sz="1600" dirty="0"/>
          </a:p>
          <a:p>
            <a:pPr marL="87313" indent="0">
              <a:buNone/>
            </a:pPr>
            <a:r>
              <a:rPr lang="ja-JP" altLang="en-US" sz="1600" dirty="0"/>
              <a:t>　 </a:t>
            </a:r>
            <a:r>
              <a:rPr lang="ja-JP" altLang="en-US" sz="1600" dirty="0" smtClean="0"/>
              <a:t>・料金</a:t>
            </a:r>
            <a:r>
              <a:rPr lang="ja-JP" altLang="en-US" sz="1600" dirty="0"/>
              <a:t>収入のみで黒字が</a:t>
            </a:r>
            <a:r>
              <a:rPr lang="en-US" altLang="ja-JP" sz="1600" dirty="0"/>
              <a:t>26</a:t>
            </a:r>
            <a:r>
              <a:rPr lang="ja-JP" altLang="en-US" sz="1600" dirty="0"/>
              <a:t>事業、料金収入以外の収入と合わせて黒字</a:t>
            </a:r>
            <a:r>
              <a:rPr lang="ja-JP" altLang="en-US" sz="1600" dirty="0" smtClean="0"/>
              <a:t>が</a:t>
            </a:r>
            <a:r>
              <a:rPr lang="en-US" altLang="ja-JP" sz="1600" dirty="0" smtClean="0"/>
              <a:t/>
            </a:r>
            <a:br>
              <a:rPr lang="en-US" altLang="ja-JP" sz="1600" dirty="0" smtClean="0"/>
            </a:br>
            <a:r>
              <a:rPr lang="ja-JP" altLang="en-US" sz="1600" dirty="0" smtClean="0"/>
              <a:t>　　 </a:t>
            </a:r>
            <a:r>
              <a:rPr lang="en-US" altLang="ja-JP" sz="1600" dirty="0" smtClean="0"/>
              <a:t>13</a:t>
            </a:r>
            <a:r>
              <a:rPr lang="ja-JP" altLang="en-US" sz="1600" dirty="0"/>
              <a:t>事業、経常収支が赤字となっているのが４事業</a:t>
            </a:r>
          </a:p>
        </p:txBody>
      </p:sp>
      <p:sp>
        <p:nvSpPr>
          <p:cNvPr id="5" name="正方形/長方形 4"/>
          <p:cNvSpPr/>
          <p:nvPr/>
        </p:nvSpPr>
        <p:spPr>
          <a:xfrm>
            <a:off x="14513" y="638616"/>
            <a:ext cx="5660573" cy="391879"/>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水道の現況（施設、経営状況）</a:t>
            </a:r>
          </a:p>
        </p:txBody>
      </p:sp>
      <p:sp>
        <p:nvSpPr>
          <p:cNvPr id="6" name="正方形/長方形 5"/>
          <p:cNvSpPr/>
          <p:nvPr/>
        </p:nvSpPr>
        <p:spPr>
          <a:xfrm>
            <a:off x="14513" y="624114"/>
            <a:ext cx="12148457" cy="6132295"/>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3" name="図 12">
            <a:extLst>
              <a:ext uri="{FF2B5EF4-FFF2-40B4-BE49-F238E27FC236}">
                <a16:creationId xmlns:a16="http://schemas.microsoft.com/office/drawing/2014/main" id="{8A4CBC05-0E35-4A61-BF7C-AD9F3CB09A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820" y="1206916"/>
            <a:ext cx="4746171" cy="3762844"/>
          </a:xfrm>
          <a:prstGeom prst="rect">
            <a:avLst/>
          </a:prstGeom>
          <a:noFill/>
          <a:ln>
            <a:noFill/>
          </a:ln>
        </p:spPr>
      </p:pic>
      <p:graphicFrame>
        <p:nvGraphicFramePr>
          <p:cNvPr id="14" name="表 5">
            <a:extLst>
              <a:ext uri="{FF2B5EF4-FFF2-40B4-BE49-F238E27FC236}">
                <a16:creationId xmlns:a16="http://schemas.microsoft.com/office/drawing/2014/main" id="{830A6AB7-FEBE-4869-A6B3-08BA26AD55CC}"/>
              </a:ext>
            </a:extLst>
          </p:cNvPr>
          <p:cNvGraphicFramePr>
            <a:graphicFrameLocks noGrp="1"/>
          </p:cNvGraphicFramePr>
          <p:nvPr>
            <p:extLst>
              <p:ext uri="{D42A27DB-BD31-4B8C-83A1-F6EECF244321}">
                <p14:modId xmlns:p14="http://schemas.microsoft.com/office/powerpoint/2010/main" val="3682529145"/>
              </p:ext>
            </p:extLst>
          </p:nvPr>
        </p:nvGraphicFramePr>
        <p:xfrm>
          <a:off x="4994405" y="1701546"/>
          <a:ext cx="2127166" cy="1642100"/>
        </p:xfrm>
        <a:graphic>
          <a:graphicData uri="http://schemas.openxmlformats.org/drawingml/2006/table">
            <a:tbl>
              <a:tblPr firstRow="1" bandRow="1">
                <a:tableStyleId>{69012ECD-51FC-41F1-AA8D-1B2483CD663E}</a:tableStyleId>
              </a:tblPr>
              <a:tblGrid>
                <a:gridCol w="1063583">
                  <a:extLst>
                    <a:ext uri="{9D8B030D-6E8A-4147-A177-3AD203B41FA5}">
                      <a16:colId xmlns:a16="http://schemas.microsoft.com/office/drawing/2014/main" val="223705736"/>
                    </a:ext>
                  </a:extLst>
                </a:gridCol>
                <a:gridCol w="1063583">
                  <a:extLst>
                    <a:ext uri="{9D8B030D-6E8A-4147-A177-3AD203B41FA5}">
                      <a16:colId xmlns:a16="http://schemas.microsoft.com/office/drawing/2014/main" val="2430903667"/>
                    </a:ext>
                  </a:extLst>
                </a:gridCol>
              </a:tblGrid>
              <a:tr h="239454">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施設種別</a:t>
                      </a:r>
                    </a:p>
                  </a:txBody>
                  <a:tcPr marL="108964" marR="108964" marT="54482" marB="54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406D"/>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耐震化率</a:t>
                      </a:r>
                    </a:p>
                  </a:txBody>
                  <a:tcPr marL="108964" marR="108964" marT="54482" marB="54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406D"/>
                    </a:solidFill>
                  </a:tcPr>
                </a:tc>
                <a:extLst>
                  <a:ext uri="{0D108BD9-81ED-4DB2-BD59-A6C34878D82A}">
                    <a16:rowId xmlns:a16="http://schemas.microsoft.com/office/drawing/2014/main" val="1327852409"/>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浄水施設</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23.0%</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720914"/>
                  </a:ext>
                </a:extLst>
              </a:tr>
              <a:tr h="372897">
                <a:tc>
                  <a:txBody>
                    <a:bodyPr/>
                    <a:lstStyle/>
                    <a:p>
                      <a:r>
                        <a:rPr kumimoji="1" lang="ja-JP" altLang="en-US" sz="1200" dirty="0">
                          <a:latin typeface="HG丸ｺﾞｼｯｸM-PRO" panose="020F0600000000000000" pitchFamily="50" charset="-128"/>
                          <a:ea typeface="HG丸ｺﾞｼｯｸM-PRO" panose="020F0600000000000000" pitchFamily="50" charset="-128"/>
                        </a:rPr>
                        <a:t>浄水施設の</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主要構造物</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33.6%</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1440"/>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ポンプ所</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smtClean="0">
                          <a:latin typeface="HG丸ｺﾞｼｯｸM-PRO" panose="020F0600000000000000" pitchFamily="50" charset="-128"/>
                          <a:ea typeface="HG丸ｺﾞｼｯｸM-PRO" panose="020F0600000000000000" pitchFamily="50" charset="-128"/>
                        </a:rPr>
                        <a:t>44.5%</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59501"/>
                  </a:ext>
                </a:extLst>
              </a:tr>
              <a:tr h="263883">
                <a:tc>
                  <a:txBody>
                    <a:bodyPr/>
                    <a:lstStyle/>
                    <a:p>
                      <a:r>
                        <a:rPr kumimoji="1" lang="ja-JP" altLang="en-US" sz="1200" dirty="0">
                          <a:latin typeface="HG丸ｺﾞｼｯｸM-PRO" panose="020F0600000000000000" pitchFamily="50" charset="-128"/>
                          <a:ea typeface="HG丸ｺﾞｼｯｸM-PRO" panose="020F0600000000000000" pitchFamily="50" charset="-128"/>
                        </a:rPr>
                        <a:t>配水池</a:t>
                      </a: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50.0%</a:t>
                      </a:r>
                      <a:endParaRPr kumimoji="1" lang="ja-JP" altLang="en-US" sz="1200" dirty="0">
                        <a:latin typeface="HG丸ｺﾞｼｯｸM-PRO" panose="020F0600000000000000" pitchFamily="50" charset="-128"/>
                        <a:ea typeface="HG丸ｺﾞｼｯｸM-PRO" panose="020F0600000000000000" pitchFamily="50" charset="-128"/>
                      </a:endParaRPr>
                    </a:p>
                  </a:txBody>
                  <a:tcPr marL="108964" marR="108964" marT="54482" marB="54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334546"/>
                  </a:ext>
                </a:extLst>
              </a:tr>
            </a:tbl>
          </a:graphicData>
        </a:graphic>
      </p:graphicFrame>
      <p:pic>
        <p:nvPicPr>
          <p:cNvPr id="15" name="図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72" y="4052202"/>
            <a:ext cx="6459848" cy="2663380"/>
          </a:xfrm>
          <a:prstGeom prst="rect">
            <a:avLst/>
          </a:prstGeom>
          <a:noFill/>
          <a:ln>
            <a:noFill/>
          </a:ln>
        </p:spPr>
      </p:pic>
      <p:sp>
        <p:nvSpPr>
          <p:cNvPr id="16" name="テキスト ボックス 15"/>
          <p:cNvSpPr txBox="1"/>
          <p:nvPr/>
        </p:nvSpPr>
        <p:spPr>
          <a:xfrm>
            <a:off x="8668871" y="917288"/>
            <a:ext cx="3280435"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管路全体の</a:t>
            </a:r>
            <a:r>
              <a:rPr kumimoji="1" lang="ja-JP" altLang="en-US" sz="1200" dirty="0">
                <a:latin typeface="HG丸ｺﾞｼｯｸM-PRO" panose="020F0600000000000000" pitchFamily="50" charset="-128"/>
                <a:ea typeface="HG丸ｺﾞｼｯｸM-PRO" panose="020F0600000000000000" pitchFamily="50" charset="-128"/>
              </a:rPr>
              <a:t>耐震適合率と経年化率</a:t>
            </a:r>
          </a:p>
        </p:txBody>
      </p:sp>
      <p:sp>
        <p:nvSpPr>
          <p:cNvPr id="17" name="テキスト ボックス 16"/>
          <p:cNvSpPr txBox="1"/>
          <p:nvPr/>
        </p:nvSpPr>
        <p:spPr>
          <a:xfrm>
            <a:off x="5323832" y="1266045"/>
            <a:ext cx="1468311" cy="430887"/>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施設の耐震化状況</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000" dirty="0" smtClean="0">
                <a:latin typeface="HG丸ｺﾞｼｯｸM-PRO" panose="020F0600000000000000" pitchFamily="50" charset="-128"/>
                <a:ea typeface="HG丸ｺﾞｼｯｸM-PRO" panose="020F0600000000000000" pitchFamily="50" charset="-128"/>
              </a:rPr>
              <a:t> （概要版用に作成）</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880542" y="3866141"/>
            <a:ext cx="3911601"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経常収支比率と回収率から見た経営状況</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4</a:t>
            </a:fld>
            <a:endParaRPr kumimoji="1" lang="ja-JP" altLang="en-US"/>
          </a:p>
        </p:txBody>
      </p:sp>
    </p:spTree>
    <p:extLst>
      <p:ext uri="{BB962C8B-B14F-4D97-AF65-F5344CB8AC3E}">
        <p14:creationId xmlns:p14="http://schemas.microsoft.com/office/powerpoint/2010/main" val="377950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府域の概況、水道の現況及び水需要の見通し</a:t>
            </a:r>
            <a:endParaRPr kumimoji="1" lang="ja-JP" altLang="en-US" dirty="0"/>
          </a:p>
        </p:txBody>
      </p:sp>
      <p:sp>
        <p:nvSpPr>
          <p:cNvPr id="3" name="コンテンツ プレースホルダー 2"/>
          <p:cNvSpPr>
            <a:spLocks noGrp="1"/>
          </p:cNvSpPr>
          <p:nvPr>
            <p:ph idx="1"/>
          </p:nvPr>
        </p:nvSpPr>
        <p:spPr>
          <a:xfrm>
            <a:off x="0" y="1193659"/>
            <a:ext cx="12162970" cy="5562751"/>
          </a:xfrm>
        </p:spPr>
        <p:txBody>
          <a:bodyPr>
            <a:normAutofit/>
          </a:bodyPr>
          <a:lstStyle/>
          <a:p>
            <a:pPr marL="266700" indent="-179388"/>
            <a:r>
              <a:rPr lang="ja-JP" altLang="en-US" sz="1600" dirty="0" smtClean="0">
                <a:latin typeface="Meiryo UI" panose="020B0604030504040204" pitchFamily="50" charset="-128"/>
                <a:ea typeface="Meiryo UI" panose="020B0604030504040204" pitchFamily="50" charset="-128"/>
              </a:rPr>
              <a:t>人口減</a:t>
            </a:r>
            <a:r>
              <a:rPr lang="ja-JP" altLang="en-US" sz="1600" dirty="0">
                <a:latin typeface="Meiryo UI" panose="020B0604030504040204" pitchFamily="50" charset="-128"/>
                <a:ea typeface="Meiryo UI" panose="020B0604030504040204" pitchFamily="50" charset="-128"/>
              </a:rPr>
              <a:t>、節水行動等に</a:t>
            </a:r>
            <a:r>
              <a:rPr lang="ja-JP" altLang="en-US" sz="1600" dirty="0" smtClean="0">
                <a:latin typeface="Meiryo UI" panose="020B0604030504040204" pitchFamily="50" charset="-128"/>
                <a:ea typeface="Meiryo UI" panose="020B0604030504040204" pitchFamily="50" charset="-128"/>
              </a:rPr>
              <a:t>より水</a:t>
            </a:r>
            <a:r>
              <a:rPr lang="ja-JP" altLang="en-US" sz="1600" dirty="0">
                <a:latin typeface="Meiryo UI" panose="020B0604030504040204" pitchFamily="50" charset="-128"/>
                <a:ea typeface="Meiryo UI" panose="020B0604030504040204" pitchFamily="50" charset="-128"/>
              </a:rPr>
              <a:t>需要は減少</a:t>
            </a:r>
            <a:r>
              <a:rPr lang="ja-JP" altLang="en-US" sz="1600" dirty="0" smtClean="0">
                <a:latin typeface="Meiryo UI" panose="020B0604030504040204" pitchFamily="50" charset="-128"/>
                <a:ea typeface="Meiryo UI" panose="020B0604030504040204" pitchFamily="50" charset="-128"/>
              </a:rPr>
              <a:t>傾向であり、水需要の減少率は地域により大きな</a:t>
            </a:r>
            <a:r>
              <a:rPr lang="ja-JP" altLang="en-US" sz="1600" dirty="0">
                <a:latin typeface="Meiryo UI" panose="020B0604030504040204" pitchFamily="50" charset="-128"/>
                <a:ea typeface="Meiryo UI" panose="020B0604030504040204" pitchFamily="50" charset="-128"/>
              </a:rPr>
              <a:t>差が生じる</a:t>
            </a:r>
            <a:r>
              <a:rPr lang="ja-JP" altLang="en-US" sz="1600" dirty="0" smtClean="0">
                <a:latin typeface="Meiryo UI" panose="020B0604030504040204" pitchFamily="50" charset="-128"/>
                <a:ea typeface="Meiryo UI" panose="020B0604030504040204" pitchFamily="50" charset="-128"/>
              </a:rPr>
              <a:t>見込み</a:t>
            </a:r>
            <a:endParaRPr lang="en-US" altLang="ja-JP" sz="1600" dirty="0">
              <a:latin typeface="Meiryo UI" panose="020B0604030504040204" pitchFamily="50" charset="-128"/>
              <a:ea typeface="Meiryo UI" panose="020B0604030504040204" pitchFamily="50" charset="-128"/>
            </a:endParaRPr>
          </a:p>
          <a:p>
            <a:pPr marL="87313" indent="0">
              <a:lnSpc>
                <a:spcPct val="88000"/>
              </a:lnSpc>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87313" indent="0">
              <a:buNone/>
            </a:pPr>
            <a:endParaRPr lang="en-US" altLang="ja-JP" sz="1600" dirty="0" smtClean="0"/>
          </a:p>
        </p:txBody>
      </p:sp>
      <p:sp>
        <p:nvSpPr>
          <p:cNvPr id="5" name="正方形/長方形 4"/>
          <p:cNvSpPr/>
          <p:nvPr/>
        </p:nvSpPr>
        <p:spPr>
          <a:xfrm>
            <a:off x="14513" y="638616"/>
            <a:ext cx="5660573" cy="391879"/>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将来給水人口及び水需給の見通し</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24114"/>
            <a:ext cx="12148457" cy="6132295"/>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1338533" y="5036224"/>
            <a:ext cx="6114873" cy="276999"/>
          </a:xfrm>
          <a:prstGeom prst="rect">
            <a:avLst/>
          </a:prstGeom>
          <a:noFill/>
        </p:spPr>
        <p:txBody>
          <a:bodyPr wrap="square" rtlCol="0">
            <a:spAutoFit/>
          </a:bodyPr>
          <a:lstStyle/>
          <a:p>
            <a:r>
              <a:rPr lang="ja-JP"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地域別将来</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水需要（一日平均給水量）の</a:t>
            </a:r>
            <a:r>
              <a:rPr lang="ja-JP"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減少率（</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令和３年度～令和</a:t>
            </a: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42</a:t>
            </a:r>
            <a:r>
              <a:rPr lang="ja-JP"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636384" y="1523471"/>
            <a:ext cx="3911601"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府域</a:t>
            </a:r>
            <a:r>
              <a:rPr kumimoji="1" lang="ja-JP" altLang="en-US" sz="1200" dirty="0">
                <a:latin typeface="HG丸ｺﾞｼｯｸM-PRO" panose="020F0600000000000000" pitchFamily="50" charset="-128"/>
                <a:ea typeface="HG丸ｺﾞｼｯｸM-PRO" panose="020F0600000000000000" pitchFamily="50" charset="-128"/>
              </a:rPr>
              <a:t>の将来給水人口及び水需要の見通し</a:t>
            </a:r>
          </a:p>
        </p:txBody>
      </p:sp>
      <p:sp>
        <p:nvSpPr>
          <p:cNvPr id="7" name="正方形/長方形 6"/>
          <p:cNvSpPr/>
          <p:nvPr/>
        </p:nvSpPr>
        <p:spPr>
          <a:xfrm>
            <a:off x="7514851" y="5407617"/>
            <a:ext cx="4769697" cy="1246495"/>
          </a:xfrm>
          <a:prstGeom prst="rect">
            <a:avLst/>
          </a:prstGeom>
        </p:spPr>
        <p:txBody>
          <a:bodyPr wrap="square">
            <a:spAutoFit/>
          </a:bodyPr>
          <a:lstStyle/>
          <a:p>
            <a:pPr lvl="0" algn="just">
              <a:lnSpc>
                <a:spcPts val="1000"/>
              </a:lnSpc>
              <a:spcAft>
                <a:spcPts val="0"/>
              </a:spcAft>
            </a:pP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北大阪：能勢町、豊能町、池田市、箕面市、豊中市、吹田市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摂津市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、茨木市、高槻市、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島本町</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東大阪</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：枚方市、寝屋川市、守口市、門真市、交野市、四條畷市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大東市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、東大阪市、八尾市、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柏原市</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南河内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：藤井寺市、松原市、羽曳野市、富田林市、河内長野市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太子町</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、河南町、千早赤阪村、</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大阪狭山市</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泉</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州：堺市、高石市、泉大津市、忠岡町、和泉市、岸和田市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貝塚市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、泉佐野市、熊取町、田尻町</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、泉南市</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、阪南市</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000"/>
              </a:lnSpc>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latin typeface="ＭＳ 明朝" panose="02020609040205080304" pitchFamily="17" charset="-128"/>
                <a:ea typeface="ＭＳ 明朝" panose="02020609040205080304" pitchFamily="17" charset="-128"/>
                <a:cs typeface="Times New Roman" panose="02020603050405020304" pitchFamily="18" charset="0"/>
              </a:rPr>
              <a:t>岬町</a:t>
            </a:r>
            <a:endPar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8" name="グループ化 7"/>
          <p:cNvGrpSpPr/>
          <p:nvPr/>
        </p:nvGrpSpPr>
        <p:grpSpPr>
          <a:xfrm>
            <a:off x="389459" y="1892202"/>
            <a:ext cx="7517296" cy="3169662"/>
            <a:chOff x="389459" y="1811520"/>
            <a:chExt cx="7517296" cy="3169662"/>
          </a:xfrm>
        </p:grpSpPr>
        <p:pic>
          <p:nvPicPr>
            <p:cNvPr id="28" name="図 27"/>
            <p:cNvPicPr/>
            <p:nvPr/>
          </p:nvPicPr>
          <p:blipFill>
            <a:blip r:embed="rId2">
              <a:extLst>
                <a:ext uri="{28A0092B-C50C-407E-A947-70E740481C1C}">
                  <a14:useLocalDpi xmlns:a14="http://schemas.microsoft.com/office/drawing/2010/main" val="0"/>
                </a:ext>
              </a:extLst>
            </a:blip>
            <a:srcRect/>
            <a:stretch>
              <a:fillRect/>
            </a:stretch>
          </p:blipFill>
          <p:spPr bwMode="auto">
            <a:xfrm>
              <a:off x="389459" y="2109003"/>
              <a:ext cx="7517296" cy="2872179"/>
            </a:xfrm>
            <a:prstGeom prst="rect">
              <a:avLst/>
            </a:prstGeom>
            <a:noFill/>
            <a:extLst/>
          </p:spPr>
        </p:pic>
        <p:grpSp>
          <p:nvGrpSpPr>
            <p:cNvPr id="11" name="グループ化 10"/>
            <p:cNvGrpSpPr/>
            <p:nvPr/>
          </p:nvGrpSpPr>
          <p:grpSpPr>
            <a:xfrm>
              <a:off x="2166979" y="1811520"/>
              <a:ext cx="5347873" cy="1344463"/>
              <a:chOff x="5229225" y="7872130"/>
              <a:chExt cx="2672202" cy="671795"/>
            </a:xfrm>
          </p:grpSpPr>
          <p:cxnSp>
            <p:nvCxnSpPr>
              <p:cNvPr id="13" name="直線コネクタ 12"/>
              <p:cNvCxnSpPr/>
              <p:nvPr/>
            </p:nvCxnSpPr>
            <p:spPr>
              <a:xfrm>
                <a:off x="5341765" y="8156216"/>
                <a:ext cx="947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5229225" y="7872130"/>
                <a:ext cx="2672202" cy="671795"/>
                <a:chOff x="5229225" y="7872130"/>
                <a:chExt cx="2672202" cy="671795"/>
              </a:xfrm>
            </p:grpSpPr>
            <p:sp>
              <p:nvSpPr>
                <p:cNvPr id="20" name="正方形/長方形 19"/>
                <p:cNvSpPr/>
                <p:nvPr/>
              </p:nvSpPr>
              <p:spPr>
                <a:xfrm>
                  <a:off x="5531794" y="8042592"/>
                  <a:ext cx="504825" cy="138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計画期間</a:t>
                  </a:r>
                </a:p>
              </p:txBody>
            </p:sp>
            <p:sp>
              <p:nvSpPr>
                <p:cNvPr id="21" name="正方形/長方形 20"/>
                <p:cNvSpPr/>
                <p:nvPr/>
              </p:nvSpPr>
              <p:spPr>
                <a:xfrm>
                  <a:off x="5511422" y="7872130"/>
                  <a:ext cx="1954284" cy="73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000" b="1" dirty="0" smtClean="0">
                      <a:solidFill>
                        <a:schemeClr val="tx1"/>
                      </a:solidFill>
                      <a:latin typeface="Meiryo UI" panose="020B0604030504040204" pitchFamily="50" charset="-128"/>
                      <a:ea typeface="Meiryo UI" panose="020B0604030504040204" pitchFamily="50" charset="-128"/>
                    </a:rPr>
                    <a:t>アセットマネジメント算定期間（</a:t>
                  </a:r>
                  <a:r>
                    <a:rPr kumimoji="1" lang="en-US" altLang="ja-JP" sz="1000" b="1" dirty="0" smtClean="0">
                      <a:solidFill>
                        <a:schemeClr val="tx1"/>
                      </a:solidFill>
                      <a:latin typeface="Meiryo UI" panose="020B0604030504040204" pitchFamily="50" charset="-128"/>
                      <a:ea typeface="Meiryo UI" panose="020B0604030504040204" pitchFamily="50" charset="-128"/>
                    </a:rPr>
                    <a:t>40</a:t>
                  </a:r>
                  <a:r>
                    <a:rPr kumimoji="1" lang="ja-JP" altLang="en-US" sz="1000" b="1" dirty="0" smtClean="0">
                      <a:solidFill>
                        <a:schemeClr val="tx1"/>
                      </a:solidFill>
                      <a:latin typeface="Meiryo UI" panose="020B0604030504040204" pitchFamily="50" charset="-128"/>
                      <a:ea typeface="Meiryo UI" panose="020B0604030504040204" pitchFamily="50" charset="-128"/>
                    </a:rPr>
                    <a:t>年）を考慮し、令和</a:t>
                  </a:r>
                  <a:r>
                    <a:rPr kumimoji="1" lang="en-US" altLang="ja-JP" sz="1000" b="1" dirty="0" smtClean="0">
                      <a:solidFill>
                        <a:schemeClr val="tx1"/>
                      </a:solidFill>
                      <a:latin typeface="Meiryo UI" panose="020B0604030504040204" pitchFamily="50" charset="-128"/>
                      <a:ea typeface="Meiryo UI" panose="020B0604030504040204" pitchFamily="50" charset="-128"/>
                    </a:rPr>
                    <a:t>42</a:t>
                  </a:r>
                  <a:r>
                    <a:rPr kumimoji="1" lang="ja-JP" altLang="en-US" sz="1000" b="1" dirty="0" smtClean="0">
                      <a:solidFill>
                        <a:schemeClr val="tx1"/>
                      </a:solidFill>
                      <a:latin typeface="Meiryo UI" panose="020B0604030504040204" pitchFamily="50" charset="-128"/>
                      <a:ea typeface="Meiryo UI" panose="020B0604030504040204" pitchFamily="50" charset="-128"/>
                    </a:rPr>
                    <a:t>年度まで予測</a:t>
                  </a:r>
                </a:p>
              </p:txBody>
            </p:sp>
            <p:cxnSp>
              <p:nvCxnSpPr>
                <p:cNvPr id="22" name="直線コネクタ 21"/>
                <p:cNvCxnSpPr/>
                <p:nvPr/>
              </p:nvCxnSpPr>
              <p:spPr>
                <a:xfrm>
                  <a:off x="5229225" y="7983529"/>
                  <a:ext cx="0" cy="176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41765" y="8158560"/>
                  <a:ext cx="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292120" y="8156216"/>
                  <a:ext cx="0" cy="14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229225" y="7983529"/>
                  <a:ext cx="26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901426" y="8121650"/>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901427" y="7983529"/>
                  <a:ext cx="0" cy="24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5</a:t>
            </a:fld>
            <a:endParaRPr kumimoji="1" lang="ja-JP" altLang="en-US"/>
          </a:p>
        </p:txBody>
      </p:sp>
      <p:pic>
        <p:nvPicPr>
          <p:cNvPr id="29" name="図 28"/>
          <p:cNvPicPr/>
          <p:nvPr/>
        </p:nvPicPr>
        <p:blipFill>
          <a:blip r:embed="rId3">
            <a:extLst>
              <a:ext uri="{28A0092B-C50C-407E-A947-70E740481C1C}">
                <a14:useLocalDpi xmlns:a14="http://schemas.microsoft.com/office/drawing/2010/main" val="0"/>
              </a:ext>
            </a:extLst>
          </a:blip>
          <a:srcRect/>
          <a:stretch>
            <a:fillRect/>
          </a:stretch>
        </p:blipFill>
        <p:spPr bwMode="auto">
          <a:xfrm>
            <a:off x="574570" y="5313224"/>
            <a:ext cx="6380225" cy="1408251"/>
          </a:xfrm>
          <a:prstGeom prst="rect">
            <a:avLst/>
          </a:prstGeom>
          <a:noFill/>
          <a:extLst/>
        </p:spPr>
      </p:pic>
    </p:spTree>
    <p:extLst>
      <p:ext uri="{BB962C8B-B14F-4D97-AF65-F5344CB8AC3E}">
        <p14:creationId xmlns:p14="http://schemas.microsoft.com/office/powerpoint/2010/main" val="299440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府域水道の課題、計画の目標及び実現方策</a:t>
            </a:r>
            <a:endParaRPr kumimoji="1" lang="ja-JP" altLang="en-US" dirty="0"/>
          </a:p>
        </p:txBody>
      </p:sp>
      <p:sp>
        <p:nvSpPr>
          <p:cNvPr id="5" name="正方形/長方形 4"/>
          <p:cNvSpPr/>
          <p:nvPr/>
        </p:nvSpPr>
        <p:spPr>
          <a:xfrm>
            <a:off x="14513" y="682156"/>
            <a:ext cx="2379064"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府域水道の</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課題</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9028" y="667656"/>
            <a:ext cx="5430478" cy="6103251"/>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コンテンツ プレースホルダー 2"/>
          <p:cNvSpPr>
            <a:spLocks noGrp="1"/>
          </p:cNvSpPr>
          <p:nvPr>
            <p:ph idx="1"/>
          </p:nvPr>
        </p:nvSpPr>
        <p:spPr>
          <a:xfrm>
            <a:off x="0" y="1089055"/>
            <a:ext cx="6074229" cy="5652855"/>
          </a:xfrm>
        </p:spPr>
        <p:txBody>
          <a:bodyPr>
            <a:noAutofit/>
          </a:bodyPr>
          <a:lstStyle/>
          <a:p>
            <a:pPr marL="87313" indent="0">
              <a:buNone/>
            </a:pPr>
            <a:r>
              <a:rPr lang="ja-JP" altLang="en-US" sz="1800" dirty="0"/>
              <a:t>①経営状況の悪化</a:t>
            </a:r>
          </a:p>
          <a:p>
            <a:pPr marL="87313" indent="0">
              <a:lnSpc>
                <a:spcPts val="2000"/>
              </a:lnSpc>
              <a:spcBef>
                <a:spcPts val="0"/>
              </a:spcBef>
              <a:buNone/>
            </a:pPr>
            <a:r>
              <a:rPr lang="ja-JP" altLang="en-US" sz="1400" dirty="0"/>
              <a:t>　・人口減少等に伴う水需要の減少</a:t>
            </a:r>
          </a:p>
          <a:p>
            <a:pPr marL="87313" indent="0">
              <a:lnSpc>
                <a:spcPts val="2000"/>
              </a:lnSpc>
              <a:spcBef>
                <a:spcPts val="0"/>
              </a:spcBef>
              <a:buNone/>
            </a:pPr>
            <a:r>
              <a:rPr lang="ja-JP" altLang="en-US" sz="1400" dirty="0"/>
              <a:t>　・施設の老朽化に伴う更新費用の増大</a:t>
            </a:r>
          </a:p>
          <a:p>
            <a:pPr marL="87313" indent="0">
              <a:lnSpc>
                <a:spcPts val="2000"/>
              </a:lnSpc>
              <a:spcBef>
                <a:spcPts val="0"/>
              </a:spcBef>
              <a:buNone/>
            </a:pPr>
            <a:r>
              <a:rPr lang="ja-JP" altLang="en-US" sz="1400" dirty="0"/>
              <a:t>　・資材、人件費等のコストの</a:t>
            </a:r>
            <a:r>
              <a:rPr lang="ja-JP" altLang="en-US" sz="1400" dirty="0" smtClean="0"/>
              <a:t>上昇</a:t>
            </a:r>
            <a:endParaRPr lang="en-US" altLang="ja-JP" sz="1400" dirty="0" smtClean="0"/>
          </a:p>
          <a:p>
            <a:pPr marL="0" indent="0">
              <a:lnSpc>
                <a:spcPts val="2000"/>
              </a:lnSpc>
              <a:spcBef>
                <a:spcPts val="0"/>
              </a:spcBef>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収入減少と費用増大により経営状況の悪化</a:t>
            </a:r>
            <a:endParaRPr lang="en-US" altLang="ja-JP" sz="1400" dirty="0">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長期的な視点、更新需要を考慮した適切な料金設定も</a:t>
            </a:r>
            <a:r>
              <a:rPr lang="ja-JP" altLang="en-US" sz="1400" dirty="0" smtClean="0">
                <a:latin typeface="Meiryo UI" panose="020B0604030504040204" pitchFamily="50" charset="-128"/>
                <a:ea typeface="Meiryo UI" panose="020B0604030504040204" pitchFamily="50" charset="-128"/>
              </a:rPr>
              <a:t>課題</a:t>
            </a:r>
            <a:endParaRPr lang="en-US" altLang="ja-JP" sz="1400" dirty="0"/>
          </a:p>
          <a:p>
            <a:pPr marL="87313" indent="0">
              <a:spcBef>
                <a:spcPts val="1200"/>
              </a:spcBef>
              <a:buNone/>
            </a:pPr>
            <a:r>
              <a:rPr lang="ja-JP" altLang="en-US" sz="1800" dirty="0"/>
              <a:t>②水道施設の老朽化等</a:t>
            </a:r>
          </a:p>
          <a:p>
            <a:pPr marL="87313" indent="0">
              <a:lnSpc>
                <a:spcPts val="2000"/>
              </a:lnSpc>
              <a:spcBef>
                <a:spcPts val="0"/>
              </a:spcBef>
              <a:buNone/>
            </a:pPr>
            <a:r>
              <a:rPr lang="ja-JP" altLang="en-US" sz="1400" dirty="0"/>
              <a:t>　・経年化管路率は全国ワースト</a:t>
            </a:r>
            <a:r>
              <a:rPr lang="ja-JP" altLang="en-US" sz="1400" dirty="0" smtClean="0"/>
              <a:t>１（</a:t>
            </a:r>
            <a:r>
              <a:rPr lang="ja-JP" altLang="en-US" sz="1400" dirty="0"/>
              <a:t>令和</a:t>
            </a:r>
            <a:r>
              <a:rPr lang="en-US" altLang="ja-JP" sz="1400" dirty="0"/>
              <a:t>2</a:t>
            </a:r>
            <a:r>
              <a:rPr lang="ja-JP" altLang="en-US" sz="1400" dirty="0"/>
              <a:t>年度）</a:t>
            </a:r>
          </a:p>
          <a:p>
            <a:pPr marL="87313" indent="0">
              <a:lnSpc>
                <a:spcPts val="2000"/>
              </a:lnSpc>
              <a:spcBef>
                <a:spcPts val="0"/>
              </a:spcBef>
              <a:buNone/>
            </a:pPr>
            <a:r>
              <a:rPr lang="ja-JP" altLang="en-US" sz="1400" dirty="0"/>
              <a:t>　・水道施設の耐震化率は</a:t>
            </a:r>
            <a:r>
              <a:rPr lang="en-US" altLang="ja-JP" sz="1400" dirty="0"/>
              <a:t>50%</a:t>
            </a:r>
            <a:r>
              <a:rPr lang="ja-JP" altLang="en-US" sz="1400" dirty="0"/>
              <a:t>以下　</a:t>
            </a:r>
            <a:r>
              <a:rPr lang="ja-JP" altLang="en-US" sz="1400" dirty="0" smtClean="0"/>
              <a:t>等</a:t>
            </a:r>
            <a:endParaRPr lang="en-US" altLang="ja-JP" sz="1400" dirty="0" smtClean="0"/>
          </a:p>
          <a:p>
            <a:pPr marL="87313"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早期の施設更新や耐震化等が</a:t>
            </a:r>
            <a:r>
              <a:rPr lang="ja-JP" altLang="en-US" sz="1400" dirty="0" smtClean="0">
                <a:latin typeface="Meiryo UI" panose="020B0604030504040204" pitchFamily="50" charset="-128"/>
                <a:ea typeface="Meiryo UI" panose="020B0604030504040204" pitchFamily="50" charset="-128"/>
              </a:rPr>
              <a:t>課題</a:t>
            </a:r>
            <a:endParaRPr lang="en-US" altLang="ja-JP" sz="1400" dirty="0" smtClean="0"/>
          </a:p>
          <a:p>
            <a:pPr marL="87313" indent="0">
              <a:spcBef>
                <a:spcPts val="1200"/>
              </a:spcBef>
              <a:buNone/>
            </a:pPr>
            <a:r>
              <a:rPr lang="ja-JP" altLang="en-US" sz="1800" dirty="0"/>
              <a:t>③組織力の低下</a:t>
            </a:r>
          </a:p>
          <a:p>
            <a:pPr marL="87313" indent="0">
              <a:lnSpc>
                <a:spcPts val="2000"/>
              </a:lnSpc>
              <a:spcBef>
                <a:spcPts val="0"/>
              </a:spcBef>
              <a:buNone/>
            </a:pPr>
            <a:r>
              <a:rPr lang="ja-JP" altLang="en-US" sz="1400" dirty="0"/>
              <a:t>　・水道事業体によっては、職員が少数</a:t>
            </a:r>
          </a:p>
          <a:p>
            <a:pPr marL="87313" indent="0">
              <a:lnSpc>
                <a:spcPts val="2000"/>
              </a:lnSpc>
              <a:spcBef>
                <a:spcPts val="0"/>
              </a:spcBef>
              <a:buNone/>
            </a:pPr>
            <a:r>
              <a:rPr lang="ja-JP" altLang="en-US" sz="1400" dirty="0"/>
              <a:t>　・若手職員が少なく技術継承が困難</a:t>
            </a: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技術力をはじめとする組織力の維持・充実が課題</a:t>
            </a:r>
            <a:endParaRPr lang="en-US" altLang="ja-JP" sz="1400" dirty="0">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職員不足により水道施設の更新が進められない等の課題</a:t>
            </a:r>
            <a:endParaRPr lang="en-US" altLang="ja-JP" sz="1400" dirty="0">
              <a:latin typeface="Meiryo UI" panose="020B0604030504040204" pitchFamily="50" charset="-128"/>
              <a:ea typeface="Meiryo UI" panose="020B0604030504040204" pitchFamily="50" charset="-128"/>
            </a:endParaRPr>
          </a:p>
          <a:p>
            <a:pPr marL="87313" indent="0">
              <a:buNone/>
            </a:pPr>
            <a:endParaRPr lang="ja-JP" altLang="en-US" sz="1400" dirty="0"/>
          </a:p>
          <a:p>
            <a:pPr marL="87313" indent="0">
              <a:buNone/>
            </a:pPr>
            <a:endParaRPr lang="ja-JP" altLang="en-US" sz="1400" dirty="0"/>
          </a:p>
          <a:p>
            <a:pPr marL="87313" indent="0">
              <a:lnSpc>
                <a:spcPct val="120000"/>
              </a:lnSpc>
              <a:spcBef>
                <a:spcPts val="0"/>
              </a:spcBef>
              <a:buNone/>
            </a:pPr>
            <a:endParaRPr lang="ja-JP" altLang="en-US" sz="1400" dirty="0"/>
          </a:p>
        </p:txBody>
      </p:sp>
      <p:sp>
        <p:nvSpPr>
          <p:cNvPr id="8" name="正方形/長方形 7"/>
          <p:cNvSpPr/>
          <p:nvPr/>
        </p:nvSpPr>
        <p:spPr>
          <a:xfrm>
            <a:off x="6088748" y="667657"/>
            <a:ext cx="3499005"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dist"/>
            <a:r>
              <a:rPr kumimoji="1" lang="ja-JP" altLang="en-US" sz="2400" b="1" dirty="0">
                <a:solidFill>
                  <a:schemeClr val="bg1"/>
                </a:solidFill>
                <a:latin typeface="ＭＳ ゴシック" panose="020B0609070205080204" pitchFamily="49" charset="-128"/>
                <a:ea typeface="ＭＳ ゴシック" panose="020B0609070205080204" pitchFamily="49" charset="-128"/>
              </a:rPr>
              <a:t>計画の目標及び実現</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方策</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11" name="コンテンツ プレースホルダー 2"/>
          <p:cNvSpPr txBox="1">
            <a:spLocks/>
          </p:cNvSpPr>
          <p:nvPr/>
        </p:nvSpPr>
        <p:spPr>
          <a:xfrm>
            <a:off x="6103256" y="1074556"/>
            <a:ext cx="6059714" cy="5681853"/>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lnSpc>
                <a:spcPct val="120000"/>
              </a:lnSpc>
              <a:spcBef>
                <a:spcPts val="0"/>
              </a:spcBef>
              <a:buNone/>
            </a:pPr>
            <a:endParaRPr lang="ja-JP" altLang="en-US" sz="1400" kern="100" dirty="0">
              <a:cs typeface="Times New Roman" panose="02020603050405020304" pitchFamily="18" charset="0"/>
            </a:endParaRPr>
          </a:p>
        </p:txBody>
      </p:sp>
      <p:sp>
        <p:nvSpPr>
          <p:cNvPr id="12" name="正方形/長方形 11"/>
          <p:cNvSpPr/>
          <p:nvPr/>
        </p:nvSpPr>
        <p:spPr>
          <a:xfrm>
            <a:off x="6103256" y="682156"/>
            <a:ext cx="6059714"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ボックス 8"/>
          <p:cNvSpPr txBox="1"/>
          <p:nvPr/>
        </p:nvSpPr>
        <p:spPr>
          <a:xfrm>
            <a:off x="152506" y="5479443"/>
            <a:ext cx="3877663" cy="738664"/>
          </a:xfrm>
          <a:prstGeom prst="rect">
            <a:avLst/>
          </a:prstGeom>
          <a:noFill/>
        </p:spPr>
        <p:txBody>
          <a:bodyPr wrap="square" rtlCol="0">
            <a:spAutoFit/>
          </a:bodyPr>
          <a:lstStyle/>
          <a:p>
            <a:pPr marL="87313" indent="0">
              <a:buNone/>
            </a:pPr>
            <a:r>
              <a:rPr lang="ja-JP" altLang="en-US" sz="1400" dirty="0" smtClean="0">
                <a:latin typeface="HG丸ｺﾞｼｯｸM-PRO" panose="020F0600000000000000" pitchFamily="50" charset="-128"/>
                <a:ea typeface="HG丸ｺﾞｼｯｸM-PRO" panose="020F0600000000000000" pitchFamily="50" charset="-128"/>
              </a:rPr>
              <a:t>＊その他</a:t>
            </a:r>
            <a:r>
              <a:rPr lang="ja-JP" altLang="en-US" sz="1400" dirty="0">
                <a:latin typeface="HG丸ｺﾞｼｯｸM-PRO" panose="020F0600000000000000" pitchFamily="50" charset="-128"/>
                <a:ea typeface="HG丸ｺﾞｼｯｸM-PRO" panose="020F0600000000000000" pitchFamily="50" charset="-128"/>
              </a:rPr>
              <a:t>検討すべき</a:t>
            </a:r>
            <a:r>
              <a:rPr lang="ja-JP" altLang="en-US" sz="1400" dirty="0" smtClean="0">
                <a:latin typeface="HG丸ｺﾞｼｯｸM-PRO" panose="020F0600000000000000" pitchFamily="50" charset="-128"/>
                <a:ea typeface="HG丸ｺﾞｼｯｸM-PRO" panose="020F0600000000000000" pitchFamily="50" charset="-128"/>
              </a:rPr>
              <a:t>事項</a:t>
            </a:r>
            <a:endParaRPr lang="en-US" altLang="ja-JP" sz="1400" dirty="0">
              <a:latin typeface="HG丸ｺﾞｼｯｸM-PRO" panose="020F0600000000000000" pitchFamily="50" charset="-128"/>
              <a:ea typeface="HG丸ｺﾞｼｯｸM-PRO" panose="020F0600000000000000" pitchFamily="50" charset="-128"/>
            </a:endParaRPr>
          </a:p>
          <a:p>
            <a:pPr marL="87313" indent="0">
              <a:buNone/>
            </a:pPr>
            <a:r>
              <a:rPr lang="ja-JP" altLang="en-US" sz="1400" dirty="0">
                <a:latin typeface="HG丸ｺﾞｼｯｸM-PRO" panose="020F0600000000000000" pitchFamily="50" charset="-128"/>
                <a:ea typeface="HG丸ｺﾞｼｯｸM-PRO" panose="020F0600000000000000" pitchFamily="50" charset="-128"/>
              </a:rPr>
              <a:t>　①水源の大半を淀川に依存　</a:t>
            </a:r>
            <a:endParaRPr lang="en-US" altLang="ja-JP" sz="1400" dirty="0">
              <a:latin typeface="HG丸ｺﾞｼｯｸM-PRO" panose="020F0600000000000000" pitchFamily="50" charset="-128"/>
              <a:ea typeface="HG丸ｺﾞｼｯｸM-PRO" panose="020F0600000000000000" pitchFamily="50" charset="-128"/>
            </a:endParaRPr>
          </a:p>
          <a:p>
            <a:pPr marL="87313" indent="0">
              <a:buNone/>
            </a:pP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②</a:t>
            </a:r>
            <a:r>
              <a:rPr lang="ja-JP" altLang="en-US" sz="1400" dirty="0">
                <a:latin typeface="HG丸ｺﾞｼｯｸM-PRO" panose="020F0600000000000000" pitchFamily="50" charset="-128"/>
                <a:ea typeface="HG丸ｺﾞｼｯｸM-PRO" panose="020F0600000000000000" pitchFamily="50" charset="-128"/>
              </a:rPr>
              <a:t>災害時に備えたソフト面での体制整備</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2"/>
          <p:cNvSpPr txBox="1">
            <a:spLocks/>
          </p:cNvSpPr>
          <p:nvPr/>
        </p:nvSpPr>
        <p:spPr>
          <a:xfrm>
            <a:off x="6095998" y="1091266"/>
            <a:ext cx="6074229" cy="5667354"/>
          </a:xfrm>
          <a:prstGeom prst="rect">
            <a:avLst/>
          </a:prstGeom>
        </p:spPr>
        <p:txBody>
          <a:bodyPr vert="horz" lIns="91440" tIns="45720" rIns="91440" bIns="45720" rtlCol="0">
            <a:noAutofit/>
          </a:bodyPr>
          <a:lstStyle>
            <a:lvl1pPr marL="623888"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0">
              <a:buNone/>
            </a:pPr>
            <a:r>
              <a:rPr lang="ja-JP" altLang="en-US" sz="1800" dirty="0"/>
              <a:t>＜計画の目標＞</a:t>
            </a:r>
          </a:p>
          <a:p>
            <a:pPr marL="87313" indent="0">
              <a:spcBef>
                <a:spcPts val="0"/>
              </a:spcBef>
              <a:buNone/>
            </a:pPr>
            <a:r>
              <a:rPr lang="ja-JP" altLang="en-US" sz="1600" dirty="0"/>
              <a:t>　府域水道の課題を踏まえ、３つの目標を設定し、</a:t>
            </a:r>
            <a:r>
              <a:rPr lang="en-US" altLang="ja-JP" sz="1600" dirty="0"/>
              <a:t/>
            </a:r>
            <a:br>
              <a:rPr lang="en-US" altLang="ja-JP" sz="1600" dirty="0"/>
            </a:br>
            <a:r>
              <a:rPr lang="en-US" altLang="ja-JP" sz="1600" dirty="0"/>
              <a:t>   </a:t>
            </a:r>
            <a:r>
              <a:rPr lang="ja-JP" altLang="en-US" sz="1600" dirty="0"/>
              <a:t>水道基盤強化を</a:t>
            </a:r>
            <a:r>
              <a:rPr lang="ja-JP" altLang="en-US" sz="1600" dirty="0" smtClean="0"/>
              <a:t>推進</a:t>
            </a:r>
            <a:endParaRPr lang="en-US" altLang="ja-JP" sz="1600" dirty="0"/>
          </a:p>
          <a:p>
            <a:pPr marL="87313" indent="0">
              <a:spcBef>
                <a:spcPts val="600"/>
              </a:spcBef>
              <a:buNone/>
            </a:pPr>
            <a:r>
              <a:rPr lang="ja-JP" altLang="en-US" sz="1800" dirty="0"/>
              <a:t>＜実現方策＞　　　　　　</a:t>
            </a:r>
          </a:p>
          <a:p>
            <a:pPr marL="87313" indent="0">
              <a:spcBef>
                <a:spcPts val="0"/>
              </a:spcBef>
              <a:buNone/>
            </a:pPr>
            <a:r>
              <a:rPr lang="ja-JP" altLang="en-US" sz="1800" dirty="0"/>
              <a:t>　</a:t>
            </a:r>
            <a:r>
              <a:rPr lang="ja-JP" altLang="en-US" sz="1600" dirty="0"/>
              <a:t>広域連携を主軸とした６つの実現方策を幅広く推進</a:t>
            </a:r>
          </a:p>
          <a:p>
            <a:pPr marL="87313" indent="0">
              <a:buNone/>
            </a:pPr>
            <a:endParaRPr lang="ja-JP" altLang="en-US" sz="1800" dirty="0" smtClean="0"/>
          </a:p>
          <a:p>
            <a:pPr marL="87313" indent="0">
              <a:buFont typeface="Arial" panose="020B0604020202020204" pitchFamily="34" charset="0"/>
              <a:buNone/>
            </a:pPr>
            <a:endParaRPr lang="ja-JP" altLang="en-US" sz="1400" dirty="0" smtClean="0"/>
          </a:p>
          <a:p>
            <a:pPr marL="87313" indent="0">
              <a:buFont typeface="Arial" panose="020B0604020202020204" pitchFamily="34" charset="0"/>
              <a:buNone/>
            </a:pPr>
            <a:endParaRPr lang="ja-JP" altLang="en-US" sz="1400" dirty="0" smtClean="0"/>
          </a:p>
          <a:p>
            <a:pPr marL="87313" indent="0">
              <a:lnSpc>
                <a:spcPct val="120000"/>
              </a:lnSpc>
              <a:spcBef>
                <a:spcPts val="0"/>
              </a:spcBef>
              <a:buFont typeface="Arial" panose="020B0604020202020204" pitchFamily="34" charset="0"/>
              <a:buNone/>
            </a:pPr>
            <a:endParaRPr lang="ja-JP" altLang="en-US" sz="1400" dirty="0"/>
          </a:p>
        </p:txBody>
      </p:sp>
      <p:sp>
        <p:nvSpPr>
          <p:cNvPr id="15" name="フローチャート: 抜出し 14"/>
          <p:cNvSpPr/>
          <p:nvPr/>
        </p:nvSpPr>
        <p:spPr>
          <a:xfrm rot="5400000">
            <a:off x="3665589" y="3661151"/>
            <a:ext cx="4263081" cy="371823"/>
          </a:xfrm>
          <a:prstGeom prst="flowChartExtra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000" b="1" dirty="0">
              <a:solidFill>
                <a:schemeClr val="tx1"/>
              </a:solidFill>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7637929" y="2726265"/>
            <a:ext cx="3227826" cy="4026102"/>
            <a:chOff x="7637928" y="2582289"/>
            <a:chExt cx="3334871" cy="4159620"/>
          </a:xfrm>
        </p:grpSpPr>
        <p:pic>
          <p:nvPicPr>
            <p:cNvPr id="4" name="図 3"/>
            <p:cNvPicPr>
              <a:picLocks noChangeAspect="1"/>
            </p:cNvPicPr>
            <p:nvPr/>
          </p:nvPicPr>
          <p:blipFill>
            <a:blip r:embed="rId2"/>
            <a:stretch>
              <a:fillRect/>
            </a:stretch>
          </p:blipFill>
          <p:spPr>
            <a:xfrm>
              <a:off x="7637928" y="4108954"/>
              <a:ext cx="3334871" cy="2632955"/>
            </a:xfrm>
            <a:prstGeom prst="rect">
              <a:avLst/>
            </a:prstGeom>
          </p:spPr>
        </p:pic>
        <p:pic>
          <p:nvPicPr>
            <p:cNvPr id="7" name="図 6"/>
            <p:cNvPicPr>
              <a:picLocks noChangeAspect="1"/>
            </p:cNvPicPr>
            <p:nvPr/>
          </p:nvPicPr>
          <p:blipFill>
            <a:blip r:embed="rId3"/>
            <a:stretch>
              <a:fillRect/>
            </a:stretch>
          </p:blipFill>
          <p:spPr>
            <a:xfrm>
              <a:off x="7643438" y="2582289"/>
              <a:ext cx="3296152" cy="1535797"/>
            </a:xfrm>
            <a:prstGeom prst="rect">
              <a:avLst/>
            </a:prstGeom>
          </p:spPr>
        </p:pic>
      </p:grpSp>
      <p:sp>
        <p:nvSpPr>
          <p:cNvPr id="10" name="スライド番号プレースホルダー 9"/>
          <p:cNvSpPr>
            <a:spLocks noGrp="1"/>
          </p:cNvSpPr>
          <p:nvPr>
            <p:ph type="sldNum" sz="quarter" idx="12"/>
          </p:nvPr>
        </p:nvSpPr>
        <p:spPr/>
        <p:txBody>
          <a:bodyPr/>
          <a:lstStyle/>
          <a:p>
            <a:fld id="{4B2E3861-6454-4D11-8330-0A91D8BBE1F0}" type="slidenum">
              <a:rPr kumimoji="1" lang="ja-JP" altLang="en-US" smtClean="0"/>
              <a:t>6</a:t>
            </a:fld>
            <a:endParaRPr kumimoji="1" lang="ja-JP" altLang="en-US"/>
          </a:p>
        </p:txBody>
      </p:sp>
      <p:sp>
        <p:nvSpPr>
          <p:cNvPr id="16" name="テキスト ボックス 15"/>
          <p:cNvSpPr txBox="1"/>
          <p:nvPr/>
        </p:nvSpPr>
        <p:spPr>
          <a:xfrm>
            <a:off x="8116148" y="2436978"/>
            <a:ext cx="2601689"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目標及び対応する実現方策</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407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8617748" y="1721155"/>
            <a:ext cx="3549581" cy="4232399"/>
          </a:xfrm>
          <a:prstGeom prst="rect">
            <a:avLst/>
          </a:prstGeom>
        </p:spPr>
      </p:pic>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3" name="コンテンツ プレースホルダー 2"/>
          <p:cNvSpPr>
            <a:spLocks noGrp="1"/>
          </p:cNvSpPr>
          <p:nvPr>
            <p:ph idx="1"/>
          </p:nvPr>
        </p:nvSpPr>
        <p:spPr>
          <a:xfrm>
            <a:off x="0" y="1089055"/>
            <a:ext cx="12162970" cy="5667355"/>
          </a:xfrm>
        </p:spPr>
        <p:txBody>
          <a:bodyPr>
            <a:noAutofit/>
          </a:bodyPr>
          <a:lstStyle/>
          <a:p>
            <a:pPr marL="87313" indent="0">
              <a:buNone/>
            </a:pPr>
            <a:r>
              <a:rPr lang="ja-JP" altLang="en-US" sz="1600" dirty="0" smtClean="0"/>
              <a:t>＜今後の取組の方向性＞</a:t>
            </a:r>
            <a:endParaRPr lang="en-US" altLang="ja-JP" sz="1600" dirty="0" smtClean="0"/>
          </a:p>
          <a:p>
            <a:pPr marL="395288" indent="0">
              <a:buNone/>
            </a:pPr>
            <a:r>
              <a:rPr lang="ja-JP" altLang="en-US" sz="1400" dirty="0"/>
              <a:t>施設の共同化や統廃合など最適配置の</a:t>
            </a:r>
            <a:r>
              <a:rPr lang="ja-JP" altLang="en-US" sz="1400" dirty="0" smtClean="0"/>
              <a:t>実施</a:t>
            </a:r>
            <a:r>
              <a:rPr lang="ja-JP" altLang="ja-JP" sz="1400" dirty="0" smtClean="0"/>
              <a:t>、</a:t>
            </a:r>
            <a:r>
              <a:rPr lang="en-US" altLang="ja-JP" sz="1400" dirty="0" smtClean="0"/>
              <a:t/>
            </a:r>
            <a:br>
              <a:rPr lang="en-US" altLang="ja-JP" sz="1400" dirty="0" smtClean="0"/>
            </a:br>
            <a:r>
              <a:rPr lang="ja-JP" altLang="ja-JP" sz="1400" dirty="0" smtClean="0"/>
              <a:t>業務</a:t>
            </a:r>
            <a:r>
              <a:rPr lang="ja-JP" altLang="ja-JP" sz="1400" dirty="0"/>
              <a:t>・サービスの</a:t>
            </a:r>
            <a:r>
              <a:rPr lang="ja-JP" altLang="ja-JP" sz="1400" dirty="0" smtClean="0"/>
              <a:t>標準化</a:t>
            </a:r>
            <a:r>
              <a:rPr lang="ja-JP" altLang="en-US" sz="1400" dirty="0" smtClean="0"/>
              <a:t>の推進</a:t>
            </a:r>
            <a:endParaRPr lang="ja-JP" altLang="ja-JP" sz="1400" dirty="0"/>
          </a:p>
          <a:p>
            <a:pPr marL="87313" indent="0">
              <a:spcBef>
                <a:spcPts val="1200"/>
              </a:spcBef>
              <a:buNone/>
            </a:pPr>
            <a:r>
              <a:rPr lang="ja-JP" altLang="en-US" sz="1600" dirty="0" smtClean="0"/>
              <a:t>＜具体的取組＞</a:t>
            </a:r>
            <a:endParaRPr lang="en-US" altLang="ja-JP" sz="1600" dirty="0" smtClean="0"/>
          </a:p>
          <a:p>
            <a:pPr marL="395288" indent="0">
              <a:lnSpc>
                <a:spcPct val="100000"/>
              </a:lnSpc>
              <a:spcBef>
                <a:spcPts val="0"/>
              </a:spcBef>
              <a:buNone/>
            </a:pPr>
            <a:r>
              <a:rPr lang="ja-JP" altLang="ja-JP" sz="1400" u="sng" dirty="0" smtClean="0"/>
              <a:t>企業団</a:t>
            </a:r>
            <a:r>
              <a:rPr lang="ja-JP" altLang="ja-JP" sz="1400" u="sng" dirty="0"/>
              <a:t>との統合促進</a:t>
            </a:r>
            <a:endParaRPr lang="ja-JP" altLang="ja-JP" sz="1400" dirty="0"/>
          </a:p>
          <a:p>
            <a:pPr marL="812800" lvl="0">
              <a:lnSpc>
                <a:spcPct val="100000"/>
              </a:lnSpc>
              <a:spcBef>
                <a:spcPts val="0"/>
              </a:spcBef>
              <a:buFont typeface="Wingdings" panose="05000000000000000000" pitchFamily="2" charset="2"/>
              <a:buChar char="ü"/>
            </a:pPr>
            <a:r>
              <a:rPr lang="ja-JP" altLang="ja-JP" sz="1400" dirty="0"/>
              <a:t>以下の取組の継続</a:t>
            </a:r>
            <a:r>
              <a:rPr lang="ja-JP" altLang="ja-JP" sz="1400" dirty="0" smtClean="0"/>
              <a:t>実施</a:t>
            </a:r>
            <a:r>
              <a:rPr lang="en-US" altLang="ja-JP" sz="1400" dirty="0"/>
              <a:t/>
            </a:r>
            <a:br>
              <a:rPr lang="en-US" altLang="ja-JP" sz="1400" dirty="0"/>
            </a:br>
            <a:r>
              <a:rPr lang="ja-JP" altLang="ja-JP" sz="1400" dirty="0" smtClean="0"/>
              <a:t>・</a:t>
            </a:r>
            <a:r>
              <a:rPr lang="ja-JP" altLang="en-US" sz="1400" dirty="0"/>
              <a:t>企業団との統合検討協議に関する</a:t>
            </a:r>
            <a:r>
              <a:rPr lang="ja-JP" altLang="en-US" sz="1400" dirty="0" smtClean="0"/>
              <a:t>勉強会</a:t>
            </a:r>
            <a:endParaRPr lang="en-US" altLang="ja-JP" sz="1400" dirty="0" smtClean="0"/>
          </a:p>
          <a:p>
            <a:pPr marL="806450" lvl="0" indent="0">
              <a:lnSpc>
                <a:spcPct val="100000"/>
              </a:lnSpc>
              <a:spcBef>
                <a:spcPts val="0"/>
              </a:spcBef>
              <a:buNone/>
            </a:pPr>
            <a:r>
              <a:rPr lang="ja-JP" altLang="en-US" sz="1400" dirty="0" smtClean="0"/>
              <a:t>・</a:t>
            </a:r>
            <a:r>
              <a:rPr lang="ja-JP" altLang="en-US" sz="1400" dirty="0"/>
              <a:t>最適配置案等の策定</a:t>
            </a:r>
          </a:p>
          <a:p>
            <a:pPr marL="395288" indent="0">
              <a:lnSpc>
                <a:spcPct val="100000"/>
              </a:lnSpc>
              <a:spcBef>
                <a:spcPts val="400"/>
              </a:spcBef>
              <a:buNone/>
            </a:pPr>
            <a:r>
              <a:rPr lang="ja-JP" altLang="ja-JP" sz="1400" u="sng" dirty="0" smtClean="0"/>
              <a:t>運営</a:t>
            </a:r>
            <a:r>
              <a:rPr lang="ja-JP" altLang="ja-JP" sz="1400" u="sng" dirty="0"/>
              <a:t>基盤の強化</a:t>
            </a:r>
            <a:endParaRPr lang="ja-JP" altLang="ja-JP" sz="1400" dirty="0"/>
          </a:p>
          <a:p>
            <a:pPr marL="812800" lvl="0">
              <a:lnSpc>
                <a:spcPct val="100000"/>
              </a:lnSpc>
              <a:spcBef>
                <a:spcPts val="0"/>
              </a:spcBef>
              <a:buFont typeface="Wingdings" panose="05000000000000000000" pitchFamily="2" charset="2"/>
              <a:buChar char="ü"/>
            </a:pPr>
            <a:r>
              <a:rPr lang="ja-JP" altLang="ja-JP" sz="1400" dirty="0"/>
              <a:t>水道施設の最適配置</a:t>
            </a:r>
            <a:r>
              <a:rPr lang="ja-JP" altLang="ja-JP" sz="1400" dirty="0" smtClean="0"/>
              <a:t>等</a:t>
            </a:r>
            <a:endParaRPr lang="en-US" altLang="ja-JP" sz="1400" dirty="0" smtClean="0"/>
          </a:p>
          <a:p>
            <a:pPr marL="812800" lvl="0">
              <a:lnSpc>
                <a:spcPct val="100000"/>
              </a:lnSpc>
              <a:spcBef>
                <a:spcPts val="0"/>
              </a:spcBef>
              <a:buFont typeface="Wingdings" panose="05000000000000000000" pitchFamily="2" charset="2"/>
              <a:buChar char="ü"/>
            </a:pPr>
            <a:r>
              <a:rPr lang="ja-JP" altLang="ja-JP" sz="1400" dirty="0" smtClean="0"/>
              <a:t>一体的</a:t>
            </a:r>
            <a:r>
              <a:rPr lang="ja-JP" altLang="ja-JP" sz="1400" dirty="0"/>
              <a:t>な運営による効率的で効果的な事業運営</a:t>
            </a:r>
          </a:p>
          <a:p>
            <a:pPr marL="812800" indent="0">
              <a:lnSpc>
                <a:spcPct val="100000"/>
              </a:lnSpc>
              <a:spcBef>
                <a:spcPts val="0"/>
              </a:spcBef>
              <a:buNone/>
            </a:pPr>
            <a:r>
              <a:rPr lang="ja-JP" altLang="en-US" sz="1400" dirty="0" smtClean="0"/>
              <a:t>・</a:t>
            </a:r>
            <a:r>
              <a:rPr lang="ja-JP" altLang="ja-JP" sz="1400" dirty="0" smtClean="0"/>
              <a:t>業務</a:t>
            </a:r>
            <a:r>
              <a:rPr lang="ja-JP" altLang="ja-JP" sz="1400" dirty="0"/>
              <a:t>の</a:t>
            </a:r>
            <a:r>
              <a:rPr lang="ja-JP" altLang="ja-JP" sz="1400" dirty="0" smtClean="0"/>
              <a:t>標準化</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水道</a:t>
            </a:r>
            <a:r>
              <a:rPr lang="ja-JP" altLang="ja-JP" sz="1400" dirty="0"/>
              <a:t>料金システムの</a:t>
            </a:r>
            <a:r>
              <a:rPr lang="ja-JP" altLang="ja-JP" sz="1400" dirty="0" smtClean="0"/>
              <a:t>統一</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デジタル</a:t>
            </a:r>
            <a:r>
              <a:rPr lang="ja-JP" altLang="ja-JP" sz="1400" dirty="0"/>
              <a:t>窓口の</a:t>
            </a:r>
            <a:r>
              <a:rPr lang="ja-JP" altLang="ja-JP" sz="1400" dirty="0" smtClean="0"/>
              <a:t>構築</a:t>
            </a:r>
            <a:endParaRPr lang="en-US" altLang="ja-JP" sz="1400" dirty="0" smtClean="0"/>
          </a:p>
          <a:p>
            <a:pPr marL="812800" indent="0">
              <a:lnSpc>
                <a:spcPct val="100000"/>
              </a:lnSpc>
              <a:spcBef>
                <a:spcPts val="0"/>
              </a:spcBef>
              <a:buNone/>
            </a:pPr>
            <a:r>
              <a:rPr lang="ja-JP" altLang="en-US" sz="1400" dirty="0" smtClean="0"/>
              <a:t>・</a:t>
            </a:r>
            <a:r>
              <a:rPr lang="ja-JP" altLang="ja-JP" sz="1400" dirty="0" smtClean="0"/>
              <a:t>水道</a:t>
            </a:r>
            <a:r>
              <a:rPr lang="ja-JP" altLang="ja-JP" sz="1400" dirty="0"/>
              <a:t>センターの統合</a:t>
            </a:r>
          </a:p>
          <a:p>
            <a:pPr marL="812800" lvl="0">
              <a:lnSpc>
                <a:spcPct val="100000"/>
              </a:lnSpc>
              <a:spcBef>
                <a:spcPts val="0"/>
              </a:spcBef>
              <a:buFont typeface="Wingdings" panose="05000000000000000000" pitchFamily="2" charset="2"/>
              <a:buChar char="ü"/>
            </a:pPr>
            <a:r>
              <a:rPr lang="ja-JP" altLang="ja-JP" sz="1400" dirty="0"/>
              <a:t>ユニバーサルサービスをめざした取組の</a:t>
            </a:r>
            <a:r>
              <a:rPr lang="ja-JP" altLang="ja-JP" sz="1400" dirty="0" smtClean="0"/>
              <a:t>推進</a:t>
            </a:r>
            <a:endParaRPr lang="ja-JP" altLang="ja-JP" sz="1400" dirty="0"/>
          </a:p>
          <a:p>
            <a:pPr marL="395288" indent="0">
              <a:lnSpc>
                <a:spcPct val="100000"/>
              </a:lnSpc>
              <a:buNone/>
            </a:pPr>
            <a:r>
              <a:rPr lang="ja-JP" altLang="ja-JP" sz="1400" dirty="0" smtClean="0"/>
              <a:t>◇大阪府の取組</a:t>
            </a:r>
          </a:p>
          <a:p>
            <a:pPr marL="812800" lvl="0">
              <a:lnSpc>
                <a:spcPct val="100000"/>
              </a:lnSpc>
              <a:spcBef>
                <a:spcPts val="0"/>
              </a:spcBef>
              <a:buFont typeface="Wingdings" panose="05000000000000000000" pitchFamily="2" charset="2"/>
              <a:buChar char="ü"/>
            </a:pPr>
            <a:r>
              <a:rPr lang="ja-JP" altLang="ja-JP" sz="1400" dirty="0" smtClean="0"/>
              <a:t>大阪府からの情報発信による住民の理解につながる取組</a:t>
            </a:r>
          </a:p>
          <a:p>
            <a:pPr marL="987425">
              <a:lnSpc>
                <a:spcPct val="100000"/>
              </a:lnSpc>
              <a:spcBef>
                <a:spcPts val="0"/>
              </a:spcBef>
              <a:buNone/>
            </a:pPr>
            <a:r>
              <a:rPr lang="ja-JP" altLang="ja-JP" sz="1400" dirty="0" smtClean="0"/>
              <a:t>・大阪府ホームページでの情報の発信</a:t>
            </a:r>
          </a:p>
          <a:p>
            <a:pPr marL="987425">
              <a:lnSpc>
                <a:spcPct val="100000"/>
              </a:lnSpc>
              <a:spcBef>
                <a:spcPts val="0"/>
              </a:spcBef>
              <a:buNone/>
            </a:pPr>
            <a:r>
              <a:rPr lang="ja-JP" altLang="ja-JP" sz="1400" dirty="0" smtClean="0"/>
              <a:t>・府民・水道関係者参加型シンポジウムの開催</a:t>
            </a:r>
          </a:p>
          <a:p>
            <a:pPr marL="812800" lvl="0">
              <a:lnSpc>
                <a:spcPct val="100000"/>
              </a:lnSpc>
              <a:spcBef>
                <a:spcPts val="0"/>
              </a:spcBef>
              <a:buFont typeface="Wingdings" panose="05000000000000000000" pitchFamily="2" charset="2"/>
              <a:buChar char="ü"/>
            </a:pPr>
            <a:r>
              <a:rPr lang="ja-JP" altLang="ja-JP" sz="1400" dirty="0" smtClean="0"/>
              <a:t>統合に関する課題解決に向けた支援や統合後の支援</a:t>
            </a:r>
            <a:endParaRPr lang="en-US" altLang="ja-JP" sz="1400" dirty="0" smtClean="0"/>
          </a:p>
          <a:p>
            <a:pPr marL="812800" lvl="0">
              <a:lnSpc>
                <a:spcPct val="100000"/>
              </a:lnSpc>
              <a:spcBef>
                <a:spcPts val="0"/>
              </a:spcBef>
              <a:buFont typeface="Wingdings" panose="05000000000000000000" pitchFamily="2" charset="2"/>
              <a:buChar char="ü"/>
            </a:pPr>
            <a:r>
              <a:rPr lang="ja-JP" altLang="ja-JP" sz="1400" dirty="0" smtClean="0"/>
              <a:t>水道料金のあり方やサービス内容の統一に向けた検討</a:t>
            </a:r>
            <a:endParaRPr lang="en-US" altLang="ja-JP" sz="1400" dirty="0" smtClean="0"/>
          </a:p>
          <a:p>
            <a:pPr marL="812800" lvl="0">
              <a:lnSpc>
                <a:spcPct val="100000"/>
              </a:lnSpc>
              <a:spcBef>
                <a:spcPts val="0"/>
              </a:spcBef>
              <a:buFont typeface="Wingdings" panose="05000000000000000000" pitchFamily="2" charset="2"/>
              <a:buChar char="ü"/>
            </a:pPr>
            <a:r>
              <a:rPr lang="ja-JP" altLang="en-US" sz="1400" dirty="0" smtClean="0"/>
              <a:t>府域一</a:t>
            </a:r>
            <a:r>
              <a:rPr lang="ja-JP" altLang="en-US" sz="1400" dirty="0"/>
              <a:t>水道に向け、企業団における取組や各水道事業体</a:t>
            </a:r>
            <a:r>
              <a:rPr lang="ja-JP" altLang="en-US" sz="1400" dirty="0" smtClean="0"/>
              <a:t>に</a:t>
            </a:r>
            <a:r>
              <a:rPr lang="en-US" altLang="ja-JP" sz="1400" dirty="0" smtClean="0"/>
              <a:t/>
            </a:r>
            <a:br>
              <a:rPr lang="en-US" altLang="ja-JP" sz="1400" dirty="0" smtClean="0"/>
            </a:br>
            <a:r>
              <a:rPr lang="ja-JP" altLang="en-US" sz="1400" dirty="0" smtClean="0"/>
              <a:t>おける</a:t>
            </a:r>
            <a:r>
              <a:rPr lang="ja-JP" altLang="en-US" sz="1400" dirty="0"/>
              <a:t>取組の支援・後押し</a:t>
            </a:r>
            <a:endParaRPr lang="en-US" altLang="ja-JP" sz="1400" dirty="0" smtClean="0"/>
          </a:p>
          <a:p>
            <a:pPr marL="812800" lvl="0">
              <a:buFont typeface="Wingdings" panose="05000000000000000000" pitchFamily="2" charset="2"/>
              <a:buChar char="ü"/>
            </a:pPr>
            <a:endParaRPr lang="ja-JP" altLang="ja-JP" sz="1900" dirty="0" smtClean="0"/>
          </a:p>
        </p:txBody>
      </p:sp>
      <p:sp>
        <p:nvSpPr>
          <p:cNvPr id="5" name="正方形/長方形 4"/>
          <p:cNvSpPr/>
          <p:nvPr/>
        </p:nvSpPr>
        <p:spPr>
          <a:xfrm>
            <a:off x="14513" y="682156"/>
            <a:ext cx="4281716"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大阪広域水道企業団との統合</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テキスト ボックス 321"/>
          <p:cNvSpPr txBox="1"/>
          <p:nvPr/>
        </p:nvSpPr>
        <p:spPr>
          <a:xfrm>
            <a:off x="8483507" y="3074356"/>
            <a:ext cx="2802988" cy="46166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spAutoFit/>
          </a:bodyPr>
          <a:lstStyle/>
          <a:p>
            <a:pPr>
              <a:spcAft>
                <a:spcPts val="0"/>
              </a:spcAft>
            </a:pPr>
            <a:r>
              <a:rPr lang="ja-JP" alt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６年度統合の効果額</a:t>
            </a:r>
            <a:endParaRPr lang="en-US" altLang="ja-JP"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en-US" altLang="ja-JP"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215.5</a:t>
            </a: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億</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116"/>
          <p:cNvSpPr txBox="1"/>
          <p:nvPr/>
        </p:nvSpPr>
        <p:spPr bwMode="white">
          <a:xfrm>
            <a:off x="8908009" y="3672163"/>
            <a:ext cx="1939845" cy="5539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令和６年度～</a:t>
            </a:r>
          </a:p>
          <a:p>
            <a:pPr>
              <a:spcAft>
                <a:spcPts val="0"/>
              </a:spcAft>
            </a:pPr>
            <a:r>
              <a:rPr lang="en-US" altLang="ja-JP" sz="600" kern="100" dirty="0" smtClean="0">
                <a:latin typeface="Meiryo UI" panose="020B0604030504040204" pitchFamily="50" charset="-128"/>
                <a:ea typeface="Meiryo UI" panose="020B0604030504040204" pitchFamily="50" charset="-128"/>
                <a:cs typeface="Times New Roman" panose="02020603050405020304" pitchFamily="18" charset="0"/>
              </a:rPr>
              <a:t>21</a:t>
            </a:r>
            <a:r>
              <a:rPr lang="ja-JP" sz="600" kern="100" dirty="0" smtClean="0">
                <a:effectLst/>
                <a:latin typeface="Meiryo UI" panose="020B0604030504040204" pitchFamily="50" charset="-128"/>
                <a:ea typeface="Meiryo UI" panose="020B0604030504040204" pitchFamily="50" charset="-128"/>
                <a:cs typeface="Times New Roman" panose="02020603050405020304" pitchFamily="18" charset="0"/>
              </a:rPr>
              <a:t>市町村域</a:t>
            </a: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水道事業</a:t>
            </a:r>
          </a:p>
          <a:p>
            <a:pPr>
              <a:spcAft>
                <a:spcPts val="0"/>
              </a:spcAft>
            </a:pP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給水人口</a:t>
            </a:r>
            <a:r>
              <a:rPr lang="ja-JP" sz="600" kern="100" dirty="0" smtClean="0">
                <a:effectLst/>
                <a:latin typeface="Meiryo UI" panose="020B0604030504040204" pitchFamily="50" charset="-128"/>
                <a:ea typeface="Meiryo UI" panose="020B0604030504040204" pitchFamily="50" charset="-128"/>
                <a:cs typeface="Times New Roman" panose="02020603050405020304" pitchFamily="18" charset="0"/>
              </a:rPr>
              <a:t>約</a:t>
            </a:r>
            <a:r>
              <a:rPr lang="en-US" altLang="ja-JP" sz="600" kern="100" dirty="0" smtClean="0">
                <a:latin typeface="Meiryo UI" panose="020B0604030504040204" pitchFamily="50" charset="-128"/>
                <a:ea typeface="Meiryo UI" panose="020B0604030504040204" pitchFamily="50" charset="-128"/>
                <a:cs typeface="Times New Roman" panose="02020603050405020304" pitchFamily="18" charset="0"/>
              </a:rPr>
              <a:t>178</a:t>
            </a:r>
            <a:r>
              <a:rPr lang="ja-JP" sz="6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出典大阪府の水道の現況</a:t>
            </a:r>
            <a:endPar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p:cNvSpPr txBox="1"/>
          <p:nvPr/>
        </p:nvSpPr>
        <p:spPr>
          <a:xfrm>
            <a:off x="8622689" y="5932020"/>
            <a:ext cx="3570208" cy="215444"/>
          </a:xfrm>
          <a:prstGeom prst="rect">
            <a:avLst/>
          </a:prstGeom>
          <a:noFill/>
        </p:spPr>
        <p:txBody>
          <a:bodyPr wrap="none" rtlCol="0">
            <a:spAutoFit/>
          </a:bodyPr>
          <a:lstStyle/>
          <a:p>
            <a:r>
              <a:rPr lang="ja-JP" altLang="ja-JP" sz="800" dirty="0">
                <a:latin typeface="HG丸ｺﾞｼｯｸM-PRO" panose="020F0600000000000000" pitchFamily="50" charset="-128"/>
                <a:ea typeface="HG丸ｺﾞｼｯｸM-PRO" panose="020F0600000000000000" pitchFamily="50" charset="-128"/>
              </a:rPr>
              <a:t>企業団の計画（将来ビジョン、経営戦略及び統合案）を基</a:t>
            </a:r>
            <a:r>
              <a:rPr lang="ja-JP" altLang="ja-JP" sz="800" dirty="0" smtClean="0">
                <a:latin typeface="HG丸ｺﾞｼｯｸM-PRO" panose="020F0600000000000000" pitchFamily="50" charset="-128"/>
                <a:ea typeface="HG丸ｺﾞｼｯｸM-PRO" panose="020F0600000000000000" pitchFamily="50" charset="-128"/>
              </a:rPr>
              <a:t>に</a:t>
            </a:r>
            <a:r>
              <a:rPr lang="ja-JP" altLang="en-US" sz="800" dirty="0" smtClean="0">
                <a:latin typeface="HG丸ｺﾞｼｯｸM-PRO" panose="020F0600000000000000" pitchFamily="50" charset="-128"/>
                <a:ea typeface="HG丸ｺﾞｼｯｸM-PRO" panose="020F0600000000000000" pitchFamily="50" charset="-128"/>
              </a:rPr>
              <a:t>大阪</a:t>
            </a:r>
            <a:r>
              <a:rPr lang="ja-JP" altLang="ja-JP" sz="800" dirty="0" smtClean="0">
                <a:latin typeface="HG丸ｺﾞｼｯｸM-PRO" panose="020F0600000000000000" pitchFamily="50" charset="-128"/>
                <a:ea typeface="HG丸ｺﾞｼｯｸM-PRO" panose="020F0600000000000000" pitchFamily="50" charset="-128"/>
              </a:rPr>
              <a:t>府</a:t>
            </a:r>
            <a:r>
              <a:rPr lang="ja-JP" altLang="ja-JP" sz="800" dirty="0">
                <a:latin typeface="HG丸ｺﾞｼｯｸM-PRO" panose="020F0600000000000000" pitchFamily="50" charset="-128"/>
                <a:ea typeface="HG丸ｺﾞｼｯｸM-PRO" panose="020F0600000000000000" pitchFamily="50" charset="-128"/>
              </a:rPr>
              <a:t>が作成</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8"/>
          <p:cNvSpPr>
            <a:spLocks noGrp="1"/>
          </p:cNvSpPr>
          <p:nvPr>
            <p:ph type="sldNum" sz="quarter" idx="12"/>
          </p:nvPr>
        </p:nvSpPr>
        <p:spPr/>
        <p:txBody>
          <a:bodyPr/>
          <a:lstStyle/>
          <a:p>
            <a:fld id="{4B2E3861-6454-4D11-8330-0A91D8BBE1F0}" type="slidenum">
              <a:rPr kumimoji="1" lang="ja-JP" altLang="en-US" smtClean="0"/>
              <a:t>7</a:t>
            </a:fld>
            <a:endParaRPr kumimoji="1" lang="ja-JP" altLang="en-US" dirty="0"/>
          </a:p>
        </p:txBody>
      </p:sp>
      <p:sp>
        <p:nvSpPr>
          <p:cNvPr id="10" name="正方形/長方形 9"/>
          <p:cNvSpPr/>
          <p:nvPr/>
        </p:nvSpPr>
        <p:spPr>
          <a:xfrm>
            <a:off x="5626007" y="929398"/>
            <a:ext cx="2852063" cy="461665"/>
          </a:xfrm>
          <a:prstGeom prst="rect">
            <a:avLst/>
          </a:prstGeom>
        </p:spPr>
        <p:txBody>
          <a:bodyPr wrap="none">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令和</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５年度から令和</a:t>
            </a: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19</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年度まで</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en-US"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スケジュール（一部抜粋）</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8106136" y="206517"/>
            <a:ext cx="3989586" cy="7276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14300">
              <a:lnSpc>
                <a:spcPts val="1200"/>
              </a:lnSpc>
              <a:spcAft>
                <a:spcPts val="0"/>
              </a:spcAft>
            </a:pPr>
            <a:r>
              <a:rPr lang="ja-JP" altLang="en-US" sz="900" kern="100" dirty="0" smtClean="0">
                <a:solidFill>
                  <a:srgbClr val="000000"/>
                </a:solidFill>
                <a:effectLst/>
                <a:ea typeface="ＭＳ 明朝" panose="02020609040205080304" pitchFamily="17" charset="-128"/>
                <a:cs typeface="Times New Roman" panose="02020603050405020304" pitchFamily="18" charset="0"/>
              </a:rPr>
              <a:t>下記表及び図に</a:t>
            </a:r>
            <a:r>
              <a:rPr lang="ja-JP" sz="900" kern="100" dirty="0" smtClean="0">
                <a:solidFill>
                  <a:srgbClr val="000000"/>
                </a:solidFill>
                <a:effectLst/>
                <a:ea typeface="ＭＳ 明朝" panose="02020609040205080304" pitchFamily="17" charset="-128"/>
                <a:cs typeface="Times New Roman" panose="02020603050405020304" pitchFamily="18" charset="0"/>
              </a:rPr>
              <a:t>ついては企業団が公表した統合案に基づき記載しており、今後の各市議会の議決状況によって記載内容を修正する場合があります。</a:t>
            </a:r>
            <a:endParaRPr lang="en-US" altLang="ja-JP" sz="1050" kern="100" dirty="0">
              <a:ea typeface="游明朝" panose="02020400000000000000" pitchFamily="18" charset="-128"/>
              <a:cs typeface="Times New Roman" panose="02020603050405020304" pitchFamily="18" charset="0"/>
            </a:endParaRPr>
          </a:p>
          <a:p>
            <a:pPr>
              <a:lnSpc>
                <a:spcPts val="1200"/>
              </a:lnSpc>
              <a:spcAft>
                <a:spcPts val="0"/>
              </a:spcAft>
            </a:pPr>
            <a:r>
              <a:rPr lang="ja-JP" altLang="en-US" sz="900" kern="100" dirty="0">
                <a:solidFill>
                  <a:srgbClr val="000000"/>
                </a:solidFill>
                <a:ea typeface="ＭＳ 明朝" panose="02020609040205080304" pitchFamily="17" charset="-128"/>
                <a:cs typeface="Times New Roman" panose="02020603050405020304" pitchFamily="18" charset="0"/>
              </a:rPr>
              <a:t>・</a:t>
            </a:r>
            <a:r>
              <a:rPr lang="ja-JP" altLang="en-US" sz="900" kern="100" dirty="0" smtClean="0">
                <a:solidFill>
                  <a:srgbClr val="000000"/>
                </a:solidFill>
                <a:ea typeface="ＭＳ 明朝" panose="02020609040205080304" pitchFamily="17" charset="-128"/>
                <a:cs typeface="Times New Roman" panose="02020603050405020304" pitchFamily="18" charset="0"/>
              </a:rPr>
              <a:t>令和</a:t>
            </a:r>
            <a:r>
              <a:rPr lang="ja-JP" altLang="en-US" sz="900" kern="100" dirty="0">
                <a:solidFill>
                  <a:srgbClr val="000000"/>
                </a:solidFill>
                <a:ea typeface="ＭＳ 明朝" panose="02020609040205080304" pitchFamily="17" charset="-128"/>
                <a:cs typeface="Times New Roman" panose="02020603050405020304" pitchFamily="18" charset="0"/>
              </a:rPr>
              <a:t>５年度から令和</a:t>
            </a:r>
            <a:r>
              <a:rPr lang="en-US" altLang="ja-JP" sz="900" kern="100" dirty="0">
                <a:solidFill>
                  <a:srgbClr val="000000"/>
                </a:solidFill>
                <a:ea typeface="ＭＳ 明朝" panose="02020609040205080304" pitchFamily="17" charset="-128"/>
                <a:cs typeface="Times New Roman" panose="02020603050405020304" pitchFamily="18" charset="0"/>
              </a:rPr>
              <a:t>19</a:t>
            </a:r>
            <a:r>
              <a:rPr lang="ja-JP" altLang="en-US" sz="900" kern="100" dirty="0">
                <a:solidFill>
                  <a:srgbClr val="000000"/>
                </a:solidFill>
                <a:ea typeface="ＭＳ 明朝" panose="02020609040205080304" pitchFamily="17" charset="-128"/>
                <a:cs typeface="Times New Roman" panose="02020603050405020304" pitchFamily="18" charset="0"/>
              </a:rPr>
              <a:t>年度までの施設</a:t>
            </a:r>
            <a:r>
              <a:rPr lang="ja-JP" altLang="en-US" sz="900" kern="100" dirty="0" smtClean="0">
                <a:solidFill>
                  <a:srgbClr val="000000"/>
                </a:solidFill>
                <a:ea typeface="ＭＳ 明朝" panose="02020609040205080304" pitchFamily="17" charset="-128"/>
                <a:cs typeface="Times New Roman" panose="02020603050405020304" pitchFamily="18" charset="0"/>
              </a:rPr>
              <a:t>整備スケジュール</a:t>
            </a:r>
            <a:r>
              <a:rPr lang="ja-JP" altLang="en-US" sz="900" kern="100" dirty="0">
                <a:solidFill>
                  <a:srgbClr val="000000"/>
                </a:solidFill>
                <a:ea typeface="ＭＳ 明朝" panose="02020609040205080304" pitchFamily="17" charset="-128"/>
                <a:cs typeface="Times New Roman" panose="02020603050405020304" pitchFamily="18" charset="0"/>
              </a:rPr>
              <a:t>（</a:t>
            </a:r>
            <a:r>
              <a:rPr lang="ja-JP" altLang="en-US" sz="900" kern="100" dirty="0" smtClean="0">
                <a:solidFill>
                  <a:srgbClr val="000000"/>
                </a:solidFill>
                <a:ea typeface="ＭＳ 明朝" panose="02020609040205080304" pitchFamily="17" charset="-128"/>
                <a:cs typeface="Times New Roman" panose="02020603050405020304" pitchFamily="18" charset="0"/>
              </a:rPr>
              <a:t>一部抜粋</a:t>
            </a:r>
            <a:r>
              <a:rPr lang="ja-JP" altLang="en-US" sz="900" kern="100" dirty="0">
                <a:solidFill>
                  <a:srgbClr val="000000"/>
                </a:solidFill>
                <a:ea typeface="ＭＳ 明朝" panose="02020609040205080304" pitchFamily="17" charset="-128"/>
                <a:cs typeface="Times New Roman" panose="02020603050405020304" pitchFamily="18" charset="0"/>
              </a:rPr>
              <a:t>）</a:t>
            </a:r>
            <a:endParaRPr lang="en-US" altLang="ja-JP" sz="900" kern="100" dirty="0">
              <a:solidFill>
                <a:srgbClr val="000000"/>
              </a:solidFill>
              <a:ea typeface="ＭＳ 明朝" panose="02020609040205080304" pitchFamily="17" charset="-128"/>
              <a:cs typeface="Times New Roman" panose="02020603050405020304" pitchFamily="18" charset="0"/>
            </a:endParaRPr>
          </a:p>
          <a:p>
            <a:pPr>
              <a:lnSpc>
                <a:spcPts val="1200"/>
              </a:lnSpc>
            </a:pPr>
            <a:r>
              <a:rPr lang="ja-JP" altLang="en-US" sz="900" kern="100" dirty="0">
                <a:solidFill>
                  <a:srgbClr val="000000"/>
                </a:solidFill>
                <a:ea typeface="ＭＳ 明朝" panose="02020609040205080304" pitchFamily="17" charset="-128"/>
                <a:cs typeface="Times New Roman" panose="02020603050405020304" pitchFamily="18" charset="0"/>
              </a:rPr>
              <a:t>・</a:t>
            </a:r>
            <a:r>
              <a:rPr lang="ja-JP" altLang="en-US" sz="900" kern="100" smtClean="0">
                <a:solidFill>
                  <a:srgbClr val="000000"/>
                </a:solidFill>
                <a:ea typeface="ＭＳ 明朝" panose="02020609040205080304" pitchFamily="17" charset="-128"/>
                <a:cs typeface="Times New Roman" panose="02020603050405020304" pitchFamily="18" charset="0"/>
              </a:rPr>
              <a:t> </a:t>
            </a:r>
            <a:r>
              <a:rPr lang="ja-JP" altLang="en-US" sz="900" kern="100" dirty="0" smtClean="0">
                <a:solidFill>
                  <a:srgbClr val="000000"/>
                </a:solidFill>
                <a:ea typeface="ＭＳ 明朝" panose="02020609040205080304" pitchFamily="17" charset="-128"/>
                <a:cs typeface="Times New Roman" panose="02020603050405020304" pitchFamily="18" charset="0"/>
              </a:rPr>
              <a:t>水道</a:t>
            </a:r>
            <a:r>
              <a:rPr lang="ja-JP" altLang="en-US" sz="900" kern="100" dirty="0">
                <a:solidFill>
                  <a:srgbClr val="000000"/>
                </a:solidFill>
                <a:ea typeface="ＭＳ 明朝" panose="02020609040205080304" pitchFamily="17" charset="-128"/>
                <a:cs typeface="Times New Roman" panose="02020603050405020304" pitchFamily="18" charset="0"/>
              </a:rPr>
              <a:t>施設の</a:t>
            </a:r>
            <a:r>
              <a:rPr lang="ja-JP" altLang="en-US" sz="900" kern="100" dirty="0" smtClean="0">
                <a:solidFill>
                  <a:srgbClr val="000000"/>
                </a:solidFill>
                <a:ea typeface="ＭＳ 明朝" panose="02020609040205080304" pitchFamily="17" charset="-128"/>
                <a:cs typeface="Times New Roman" panose="02020603050405020304" pitchFamily="18" charset="0"/>
              </a:rPr>
              <a:t>最適配置等の位置図</a:t>
            </a:r>
            <a:endParaRPr lang="ja-JP" altLang="en-US" sz="900" kern="100" dirty="0">
              <a:solidFill>
                <a:srgbClr val="000000"/>
              </a:solidFill>
              <a:ea typeface="ＭＳ 明朝" panose="02020609040205080304" pitchFamily="17" charset="-128"/>
              <a:cs typeface="Times New Roman" panose="02020603050405020304" pitchFamily="18" charset="0"/>
            </a:endParaRPr>
          </a:p>
          <a:p>
            <a:pPr indent="114300" algn="just">
              <a:lnSpc>
                <a:spcPts val="1200"/>
              </a:lnSpc>
            </a:pPr>
            <a:endParaRPr lang="ja-JP" altLang="en-US" sz="900" kern="100" dirty="0">
              <a:solidFill>
                <a:srgbClr val="000000"/>
              </a:solidFill>
              <a:ea typeface="ＭＳ 明朝" panose="02020609040205080304" pitchFamily="17" charset="-128"/>
              <a:cs typeface="Times New Roman" panose="02020603050405020304" pitchFamily="18" charset="0"/>
            </a:endParaRPr>
          </a:p>
          <a:p>
            <a:pPr indent="114300" algn="just">
              <a:lnSpc>
                <a:spcPts val="1200"/>
              </a:lnSpc>
              <a:spcAft>
                <a:spcPts val="0"/>
              </a:spcAft>
            </a:pPr>
            <a:endParaRPr lang="ja-JP" sz="1050" kern="100" dirty="0">
              <a:effectLst/>
              <a:ea typeface="游明朝" panose="02020400000000000000" pitchFamily="18" charset="-128"/>
              <a:cs typeface="Times New Roman" panose="02020603050405020304" pitchFamily="18" charset="0"/>
            </a:endParaRPr>
          </a:p>
        </p:txBody>
      </p:sp>
      <p:sp>
        <p:nvSpPr>
          <p:cNvPr id="15" name="正方形/長方形 14"/>
          <p:cNvSpPr/>
          <p:nvPr/>
        </p:nvSpPr>
        <p:spPr>
          <a:xfrm>
            <a:off x="9238242" y="1393242"/>
            <a:ext cx="2339102" cy="276999"/>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水道施設の最適配置等の位置図</a:t>
            </a:r>
          </a:p>
        </p:txBody>
      </p:sp>
      <p:pic>
        <p:nvPicPr>
          <p:cNvPr id="8" name="図 7"/>
          <p:cNvPicPr>
            <a:picLocks noChangeAspect="1"/>
          </p:cNvPicPr>
          <p:nvPr/>
        </p:nvPicPr>
        <p:blipFill>
          <a:blip r:embed="rId3"/>
          <a:stretch>
            <a:fillRect/>
          </a:stretch>
        </p:blipFill>
        <p:spPr>
          <a:xfrm>
            <a:off x="5592614" y="1494158"/>
            <a:ext cx="2955479" cy="4965188"/>
          </a:xfrm>
          <a:prstGeom prst="rect">
            <a:avLst/>
          </a:prstGeom>
        </p:spPr>
      </p:pic>
    </p:spTree>
    <p:extLst>
      <p:ext uri="{BB962C8B-B14F-4D97-AF65-F5344CB8AC3E}">
        <p14:creationId xmlns:p14="http://schemas.microsoft.com/office/powerpoint/2010/main" val="165742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各実現方策</a:t>
            </a:r>
            <a:r>
              <a:rPr lang="ja-JP" altLang="en-US" dirty="0" smtClean="0"/>
              <a:t>の具体的取組</a:t>
            </a:r>
            <a:r>
              <a:rPr lang="ja-JP" altLang="en-US" dirty="0"/>
              <a:t>　　</a:t>
            </a:r>
            <a:endParaRPr kumimoji="1" lang="ja-JP" altLang="en-US" dirty="0"/>
          </a:p>
        </p:txBody>
      </p:sp>
      <p:sp>
        <p:nvSpPr>
          <p:cNvPr id="5" name="正方形/長方形 4"/>
          <p:cNvSpPr/>
          <p:nvPr/>
        </p:nvSpPr>
        <p:spPr>
          <a:xfrm>
            <a:off x="14513" y="682156"/>
            <a:ext cx="3585030" cy="392400"/>
          </a:xfrm>
          <a:prstGeom prst="rect">
            <a:avLst/>
          </a:prstGeom>
          <a:ln>
            <a:solidFill>
              <a:srgbClr val="ACC8E8"/>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chorCtr="0"/>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淀川</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系浄水場の最適</a:t>
            </a: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配置</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4513" y="667657"/>
            <a:ext cx="12148457" cy="6088752"/>
          </a:xfrm>
          <a:prstGeom prst="rect">
            <a:avLst/>
          </a:prstGeom>
          <a:noFill/>
          <a:ln w="25400">
            <a:solidFill>
              <a:srgbClr val="AEC9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4" name="図 13"/>
          <p:cNvPicPr>
            <a:picLocks noChangeAspect="1"/>
          </p:cNvPicPr>
          <p:nvPr/>
        </p:nvPicPr>
        <p:blipFill>
          <a:blip r:embed="rId2"/>
          <a:stretch>
            <a:fillRect/>
          </a:stretch>
        </p:blipFill>
        <p:spPr>
          <a:xfrm>
            <a:off x="5025109" y="3291350"/>
            <a:ext cx="2916787" cy="2449830"/>
          </a:xfrm>
          <a:prstGeom prst="rect">
            <a:avLst/>
          </a:prstGeom>
        </p:spPr>
      </p:pic>
      <p:sp>
        <p:nvSpPr>
          <p:cNvPr id="3" name="コンテンツ プレースホルダー 2"/>
          <p:cNvSpPr>
            <a:spLocks noGrp="1"/>
          </p:cNvSpPr>
          <p:nvPr>
            <p:ph idx="1"/>
          </p:nvPr>
        </p:nvSpPr>
        <p:spPr>
          <a:xfrm>
            <a:off x="0" y="1089054"/>
            <a:ext cx="12162970" cy="5527685"/>
          </a:xfrm>
        </p:spPr>
        <p:txBody>
          <a:bodyPr>
            <a:normAutofit/>
          </a:bodyPr>
          <a:lstStyle/>
          <a:p>
            <a:pPr marL="87313" indent="0">
              <a:lnSpc>
                <a:spcPct val="120000"/>
              </a:lnSpc>
              <a:spcBef>
                <a:spcPts val="0"/>
              </a:spcBef>
              <a:buNone/>
            </a:pPr>
            <a:r>
              <a:rPr lang="ja-JP" altLang="en-US" sz="1600" dirty="0" smtClean="0"/>
              <a:t>＜今後の取組の方向性＞</a:t>
            </a:r>
            <a:endParaRPr lang="en-US" altLang="ja-JP" sz="1600" dirty="0" smtClean="0"/>
          </a:p>
          <a:p>
            <a:pPr marL="395288" indent="0">
              <a:lnSpc>
                <a:spcPct val="120000"/>
              </a:lnSpc>
              <a:spcBef>
                <a:spcPts val="0"/>
              </a:spcBef>
              <a:buNone/>
            </a:pPr>
            <a:r>
              <a:rPr lang="ja-JP" altLang="en-US" sz="1400" dirty="0" smtClean="0"/>
              <a:t>経済性</a:t>
            </a:r>
            <a:r>
              <a:rPr lang="ja-JP" altLang="en-US" sz="1400" dirty="0"/>
              <a:t>・危機管理面を踏まえ、ダウンサイジングを伴う更新、浄水場の共同化</a:t>
            </a:r>
            <a:r>
              <a:rPr lang="ja-JP" altLang="en-US" sz="1400" dirty="0" smtClean="0"/>
              <a:t>の</a:t>
            </a:r>
            <a:r>
              <a:rPr lang="en-US" altLang="ja-JP" sz="1400" dirty="0" smtClean="0"/>
              <a:t/>
            </a:r>
            <a:br>
              <a:rPr lang="en-US" altLang="ja-JP" sz="1400" dirty="0" smtClean="0"/>
            </a:br>
            <a:r>
              <a:rPr lang="ja-JP" altLang="en-US" sz="1400" dirty="0" smtClean="0"/>
              <a:t>実施</a:t>
            </a:r>
            <a:r>
              <a:rPr lang="ja-JP" altLang="en-US" sz="1400" dirty="0"/>
              <a:t>に</a:t>
            </a:r>
            <a:r>
              <a:rPr lang="ja-JP" altLang="en-US" sz="1400" dirty="0" smtClean="0"/>
              <a:t>よる財政</a:t>
            </a:r>
            <a:r>
              <a:rPr lang="ja-JP" altLang="en-US" sz="1400" dirty="0"/>
              <a:t>基盤、水道基盤の強化の</a:t>
            </a:r>
            <a:r>
              <a:rPr lang="ja-JP" altLang="en-US" sz="1400" dirty="0" smtClean="0"/>
              <a:t>促進</a:t>
            </a:r>
            <a:endParaRPr lang="en-US" altLang="ja-JP" sz="1400" dirty="0"/>
          </a:p>
          <a:p>
            <a:pPr marL="87313" indent="0">
              <a:lnSpc>
                <a:spcPct val="120000"/>
              </a:lnSpc>
              <a:spcBef>
                <a:spcPts val="600"/>
              </a:spcBef>
              <a:buNone/>
            </a:pPr>
            <a:r>
              <a:rPr lang="ja-JP" altLang="en-US" sz="1600" dirty="0" smtClean="0"/>
              <a:t>＜具体的取組＞</a:t>
            </a:r>
            <a:endParaRPr lang="en-US" altLang="ja-JP" sz="1600" dirty="0" smtClean="0"/>
          </a:p>
          <a:p>
            <a:pPr marL="395288" indent="0">
              <a:lnSpc>
                <a:spcPct val="120000"/>
              </a:lnSpc>
              <a:spcBef>
                <a:spcPts val="0"/>
              </a:spcBef>
              <a:buNone/>
            </a:pPr>
            <a:r>
              <a:rPr lang="ja-JP" altLang="en-US" sz="1400" u="sng" dirty="0"/>
              <a:t>淀川系浄水場最適配置に向けた具体的</a:t>
            </a:r>
            <a:r>
              <a:rPr lang="ja-JP" altLang="en-US" sz="1400" u="sng" dirty="0" smtClean="0"/>
              <a:t>取組</a:t>
            </a:r>
            <a:endParaRPr lang="ja-JP" altLang="ja-JP" sz="1400" dirty="0" smtClean="0"/>
          </a:p>
          <a:p>
            <a:pPr marL="812800">
              <a:lnSpc>
                <a:spcPct val="120000"/>
              </a:lnSpc>
              <a:spcBef>
                <a:spcPts val="0"/>
              </a:spcBef>
              <a:buFont typeface="Wingdings" panose="05000000000000000000" pitchFamily="2" charset="2"/>
              <a:buChar char="ü"/>
            </a:pPr>
            <a:r>
              <a:rPr lang="ja-JP" altLang="en-US" sz="1400" dirty="0"/>
              <a:t>将来の水需要及び府内の淀川系浄水場以外の浄水場の動向</a:t>
            </a:r>
            <a:r>
              <a:rPr lang="ja-JP" altLang="en-US" sz="1400" dirty="0" smtClean="0"/>
              <a:t>を</a:t>
            </a:r>
            <a:r>
              <a:rPr lang="en-US" altLang="ja-JP" sz="1400" dirty="0" smtClean="0"/>
              <a:t/>
            </a:r>
            <a:br>
              <a:rPr lang="en-US" altLang="ja-JP" sz="1400" dirty="0" smtClean="0"/>
            </a:br>
            <a:r>
              <a:rPr lang="ja-JP" altLang="en-US" sz="1400" dirty="0" smtClean="0"/>
              <a:t>見定めて</a:t>
            </a:r>
            <a:r>
              <a:rPr lang="ja-JP" altLang="en-US" sz="1400" dirty="0"/>
              <a:t>の段階的な施設整備</a:t>
            </a:r>
            <a:endParaRPr lang="en-US" altLang="ja-JP" sz="1400" dirty="0"/>
          </a:p>
          <a:p>
            <a:pPr marL="395288" lvl="0" indent="0">
              <a:lnSpc>
                <a:spcPct val="120000"/>
              </a:lnSpc>
              <a:spcBef>
                <a:spcPts val="400"/>
              </a:spcBef>
              <a:buNone/>
            </a:pPr>
            <a:r>
              <a:rPr lang="ja-JP" altLang="en-US" sz="1400" u="sng" dirty="0"/>
              <a:t>大阪市と守口市の浄水場</a:t>
            </a:r>
            <a:r>
              <a:rPr lang="ja-JP" altLang="en-US" sz="1400" u="sng" dirty="0" smtClean="0"/>
              <a:t>共同化</a:t>
            </a:r>
            <a:endParaRPr lang="en-US" altLang="ja-JP" sz="1400" dirty="0" smtClean="0"/>
          </a:p>
          <a:p>
            <a:pPr marL="812800" lvl="0">
              <a:lnSpc>
                <a:spcPct val="120000"/>
              </a:lnSpc>
              <a:spcBef>
                <a:spcPts val="0"/>
              </a:spcBef>
              <a:buFont typeface="Wingdings" panose="05000000000000000000" pitchFamily="2" charset="2"/>
              <a:buChar char="ü"/>
            </a:pPr>
            <a:r>
              <a:rPr lang="ja-JP" altLang="en-US" sz="1400" dirty="0" smtClean="0"/>
              <a:t>令和</a:t>
            </a:r>
            <a:r>
              <a:rPr lang="ja-JP" altLang="en-US" sz="1400" dirty="0"/>
              <a:t>６年４月を目途に共同浄水場運用</a:t>
            </a:r>
            <a:r>
              <a:rPr lang="ja-JP" altLang="en-US" sz="1400" dirty="0" smtClean="0"/>
              <a:t>開始</a:t>
            </a:r>
            <a:endParaRPr lang="en-US" altLang="ja-JP" sz="1400" dirty="0" smtClean="0"/>
          </a:p>
          <a:p>
            <a:pPr marL="395288" indent="0">
              <a:lnSpc>
                <a:spcPct val="120000"/>
              </a:lnSpc>
              <a:spcBef>
                <a:spcPts val="400"/>
              </a:spcBef>
              <a:buNone/>
            </a:pPr>
            <a:r>
              <a:rPr lang="ja-JP" altLang="ja-JP" sz="1400" u="sng" dirty="0"/>
              <a:t>大阪市・守口市庭窪浄水場（仮称）</a:t>
            </a:r>
            <a:r>
              <a:rPr lang="ja-JP" altLang="ja-JP" sz="1400" u="sng" dirty="0" smtClean="0"/>
              <a:t>と</a:t>
            </a:r>
            <a:r>
              <a:rPr lang="en-US" altLang="ja-JP" sz="1400" u="sng" dirty="0" smtClean="0"/>
              <a:t/>
            </a:r>
            <a:br>
              <a:rPr lang="en-US" altLang="ja-JP" sz="1400" u="sng" dirty="0" smtClean="0"/>
            </a:br>
            <a:r>
              <a:rPr lang="ja-JP" altLang="ja-JP" sz="1400" u="sng" dirty="0" smtClean="0"/>
              <a:t>企業団庭</a:t>
            </a:r>
            <a:r>
              <a:rPr lang="ja-JP" altLang="ja-JP" sz="1400" u="sng" dirty="0"/>
              <a:t>窪浄水場の連携</a:t>
            </a:r>
            <a:endParaRPr lang="ja-JP" altLang="ja-JP" sz="1400" dirty="0"/>
          </a:p>
          <a:p>
            <a:pPr marL="812800">
              <a:lnSpc>
                <a:spcPct val="120000"/>
              </a:lnSpc>
              <a:spcBef>
                <a:spcPts val="0"/>
              </a:spcBef>
              <a:buFont typeface="Wingdings" panose="05000000000000000000" pitchFamily="2" charset="2"/>
              <a:buChar char="ü"/>
            </a:pPr>
            <a:r>
              <a:rPr lang="ja-JP" altLang="ja-JP" sz="1400" dirty="0"/>
              <a:t>将来的な一体運用を見据えた連携施策の検討</a:t>
            </a:r>
            <a:endParaRPr lang="en-US" altLang="ja-JP" sz="1400" dirty="0"/>
          </a:p>
          <a:p>
            <a:pPr marL="812800">
              <a:lnSpc>
                <a:spcPct val="120000"/>
              </a:lnSpc>
              <a:spcBef>
                <a:spcPts val="0"/>
              </a:spcBef>
              <a:buFont typeface="Wingdings" panose="05000000000000000000" pitchFamily="2" charset="2"/>
              <a:buChar char="ü"/>
            </a:pPr>
            <a:r>
              <a:rPr lang="ja-JP" altLang="ja-JP" sz="1400" dirty="0"/>
              <a:t>非常時の原水</a:t>
            </a:r>
            <a:r>
              <a:rPr lang="ja-JP" altLang="ja-JP" sz="1400" dirty="0" smtClean="0"/>
              <a:t>応援</a:t>
            </a:r>
            <a:endParaRPr lang="en-US" altLang="ja-JP" sz="1400" dirty="0" smtClean="0"/>
          </a:p>
          <a:p>
            <a:pPr marL="584200" indent="0">
              <a:lnSpc>
                <a:spcPct val="120000"/>
              </a:lnSpc>
              <a:spcBef>
                <a:spcPts val="0"/>
              </a:spcBef>
              <a:buNone/>
            </a:pPr>
            <a:endParaRPr lang="ja-JP" altLang="ja-JP" sz="1400" dirty="0"/>
          </a:p>
          <a:p>
            <a:pPr marL="395288" indent="0">
              <a:lnSpc>
                <a:spcPct val="120000"/>
              </a:lnSpc>
              <a:spcBef>
                <a:spcPts val="0"/>
              </a:spcBef>
              <a:buNone/>
            </a:pPr>
            <a:r>
              <a:rPr lang="ja-JP" altLang="ja-JP" sz="1400" dirty="0" smtClean="0"/>
              <a:t>◇大阪府</a:t>
            </a:r>
            <a:r>
              <a:rPr lang="ja-JP" altLang="ja-JP" sz="1400" dirty="0"/>
              <a:t>の取組</a:t>
            </a:r>
          </a:p>
          <a:p>
            <a:pPr marL="812800" lvl="0">
              <a:lnSpc>
                <a:spcPct val="120000"/>
              </a:lnSpc>
              <a:spcBef>
                <a:spcPts val="0"/>
              </a:spcBef>
              <a:buFont typeface="Wingdings" panose="05000000000000000000" pitchFamily="2" charset="2"/>
              <a:buChar char="ü"/>
            </a:pPr>
            <a:r>
              <a:rPr lang="ja-JP" altLang="ja-JP" sz="1400" dirty="0"/>
              <a:t>更なる検討結果の精査や課題の整理を進め</a:t>
            </a:r>
            <a:r>
              <a:rPr lang="ja-JP" altLang="ja-JP" sz="1400" dirty="0" smtClean="0"/>
              <a:t>、</a:t>
            </a:r>
            <a:r>
              <a:rPr lang="en-US" altLang="ja-JP" sz="1400" dirty="0" smtClean="0"/>
              <a:t/>
            </a:r>
            <a:br>
              <a:rPr lang="en-US" altLang="ja-JP" sz="1400" dirty="0" smtClean="0"/>
            </a:br>
            <a:r>
              <a:rPr lang="ja-JP" altLang="ja-JP" sz="1400" dirty="0" smtClean="0"/>
              <a:t>淀川</a:t>
            </a:r>
            <a:r>
              <a:rPr lang="ja-JP" altLang="ja-JP" sz="1400" dirty="0"/>
              <a:t>系浄水場最適配置の取組を推進</a:t>
            </a:r>
            <a:endParaRPr lang="ja-JP" altLang="ja-JP" sz="1400" dirty="0" smtClean="0"/>
          </a:p>
        </p:txBody>
      </p:sp>
      <p:sp>
        <p:nvSpPr>
          <p:cNvPr id="15" name="テキスト ボックス 14"/>
          <p:cNvSpPr txBox="1"/>
          <p:nvPr/>
        </p:nvSpPr>
        <p:spPr>
          <a:xfrm>
            <a:off x="8178800" y="1437070"/>
            <a:ext cx="4297607" cy="276999"/>
          </a:xfrm>
          <a:prstGeom prst="rect">
            <a:avLst/>
          </a:prstGeom>
          <a:noFill/>
        </p:spPr>
        <p:txBody>
          <a:bodyPr wrap="square" rtlCol="0">
            <a:spAutoFit/>
          </a:bodyPr>
          <a:lstStyle/>
          <a:p>
            <a:pPr marL="319088" indent="-319088"/>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淀川系浄水場最適化に向けた今後の整備スケジュール</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5642890" y="2989804"/>
            <a:ext cx="229900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淀川系８浄水場位置図</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4B2E3861-6454-4D11-8330-0A91D8BBE1F0}" type="slidenum">
              <a:rPr kumimoji="1" lang="ja-JP" altLang="en-US" smtClean="0"/>
              <a:t>8</a:t>
            </a:fld>
            <a:endParaRPr kumimoji="1" lang="ja-JP" altLang="en-US" dirty="0"/>
          </a:p>
        </p:txBody>
      </p:sp>
      <p:sp>
        <p:nvSpPr>
          <p:cNvPr id="11" name="テキスト ボックス 4"/>
          <p:cNvSpPr txBox="1"/>
          <p:nvPr/>
        </p:nvSpPr>
        <p:spPr>
          <a:xfrm>
            <a:off x="8286160" y="5497203"/>
            <a:ext cx="5464810" cy="329184"/>
          </a:xfrm>
          <a:prstGeom prst="rect">
            <a:avLst/>
          </a:prstGeom>
          <a:noFill/>
        </p:spPr>
        <p:txBody>
          <a:bodyPr wrap="square" lIns="36000" tIns="36000" rIns="36000" bIns="36000" rtlCol="0">
            <a:spAutoFit/>
          </a:bodyPr>
          <a:lstStyle/>
          <a:p>
            <a:pPr>
              <a:lnSpc>
                <a:spcPts val="1000"/>
              </a:lnSpc>
              <a:spcAft>
                <a:spcPts val="0"/>
              </a:spcAft>
            </a:pPr>
            <a:r>
              <a:rPr kumimoji="1" lang="ja-JP" sz="900" kern="1200" dirty="0" smtClean="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a:t>
            </a:r>
            <a:r>
              <a:rPr kumimoji="1" lang="ja-JP" altLang="en-US" sz="900" dirty="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 </a:t>
            </a:r>
            <a:r>
              <a:rPr kumimoji="1" lang="ja-JP" sz="900"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kumimoji="1" lang="ja-JP" altLang="en-US" sz="90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将来</a:t>
            </a:r>
            <a:r>
              <a:rPr kumimoji="1" lang="ja-JP" altLang="en-US" sz="900" dirty="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の水需要及び淀川系浄水場以外の浄水場の動向を</a:t>
            </a:r>
            <a:r>
              <a:rPr kumimoji="1" lang="ja-JP" altLang="en-US" sz="90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見定めて</a:t>
            </a:r>
            <a:r>
              <a:rPr kumimoji="1" lang="en-US" altLang="ja-JP" sz="90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
            </a:r>
            <a:br>
              <a:rPr kumimoji="1" lang="en-US" altLang="ja-JP" sz="90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br>
            <a:r>
              <a:rPr kumimoji="1" lang="ja-JP" altLang="en-US" sz="900" dirty="0" smtClean="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　　 整備</a:t>
            </a:r>
            <a:r>
              <a:rPr kumimoji="1" lang="ja-JP" altLang="en-US" sz="900" dirty="0">
                <a:solidFill>
                  <a:srgbClr val="000000"/>
                </a:solidFill>
                <a:latin typeface="ＭＳ Ｐゴシック" panose="020B0600070205080204" pitchFamily="50" charset="-128"/>
                <a:ea typeface="ＭＳ 明朝" panose="02020609040205080304" pitchFamily="17" charset="-128"/>
                <a:cs typeface="Times New Roman" panose="02020603050405020304" pitchFamily="18" charset="0"/>
              </a:rPr>
              <a:t>水準を判断</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正方形/長方形 11"/>
          <p:cNvSpPr/>
          <p:nvPr/>
        </p:nvSpPr>
        <p:spPr>
          <a:xfrm>
            <a:off x="8250997" y="776053"/>
            <a:ext cx="3688715" cy="611505"/>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pPr>
            <a:r>
              <a:rPr lang="ja-JP" altLang="en-US" sz="900"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令和４年度中に策定される「大阪市水道施設整備計画」及び「大阪広域水道企業団将来ビジョン」を基に大阪市及び企業団の今後の整備スケジュールを本計画策定時に追加するとともに、併せて中宮浄水場（</a:t>
            </a:r>
            <a:r>
              <a:rPr lang="ja-JP" altLang="en-US" sz="900" kern="100">
                <a:solidFill>
                  <a:srgbClr val="000000"/>
                </a:solidFill>
                <a:latin typeface="游明朝" panose="02020400000000000000" pitchFamily="18" charset="-128"/>
                <a:ea typeface="游明朝" panose="02020400000000000000" pitchFamily="18" charset="-128"/>
                <a:cs typeface="Times New Roman" panose="02020603050405020304" pitchFamily="18" charset="0"/>
              </a:rPr>
              <a:t>枚方市</a:t>
            </a:r>
            <a:r>
              <a:rPr lang="ja-JP" altLang="en-US" sz="900" kern="100" smtClean="0">
                <a:solidFill>
                  <a:srgbClr val="00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sz="900" kern="100">
                <a:solidFill>
                  <a:srgbClr val="000000"/>
                </a:solidFill>
                <a:latin typeface="游明朝" panose="02020400000000000000" pitchFamily="18" charset="-128"/>
                <a:ea typeface="游明朝" panose="02020400000000000000" pitchFamily="18" charset="-128"/>
                <a:cs typeface="Times New Roman" panose="02020603050405020304" pitchFamily="18" charset="0"/>
              </a:rPr>
              <a:t>の</a:t>
            </a:r>
            <a:r>
              <a:rPr lang="ja-JP" altLang="en-US" sz="900" kern="100" smtClean="0">
                <a:solidFill>
                  <a:srgbClr val="000000"/>
                </a:solidFill>
                <a:latin typeface="游明朝" panose="02020400000000000000" pitchFamily="18" charset="-128"/>
                <a:ea typeface="游明朝" panose="02020400000000000000" pitchFamily="18" charset="-128"/>
                <a:cs typeface="Times New Roman" panose="02020603050405020304" pitchFamily="18" charset="0"/>
              </a:rPr>
              <a:t>整備</a:t>
            </a:r>
            <a:r>
              <a:rPr lang="ja-JP" altLang="en-US" sz="900" kern="100" dirty="0" smtClean="0">
                <a:solidFill>
                  <a:srgbClr val="000000"/>
                </a:solidFill>
                <a:latin typeface="游明朝" panose="02020400000000000000" pitchFamily="18" charset="-128"/>
                <a:ea typeface="游明朝" panose="02020400000000000000" pitchFamily="18" charset="-128"/>
                <a:cs typeface="Times New Roman" panose="02020603050405020304" pitchFamily="18" charset="0"/>
              </a:rPr>
              <a:t>スケジュールも</a:t>
            </a:r>
            <a:r>
              <a:rPr lang="ja-JP" altLang="en-US" sz="900"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追加します。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9" name="直線コネクタ 8"/>
          <p:cNvCxnSpPr/>
          <p:nvPr/>
        </p:nvCxnSpPr>
        <p:spPr>
          <a:xfrm flipH="1">
            <a:off x="7941896" y="1074556"/>
            <a:ext cx="236904"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7941896" y="1074556"/>
            <a:ext cx="0" cy="1341237"/>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H="1">
            <a:off x="7941896" y="2415793"/>
            <a:ext cx="236904" cy="0"/>
          </a:xfrm>
          <a:prstGeom prst="line">
            <a:avLst/>
          </a:prstGeom>
        </p:spPr>
        <p:style>
          <a:lnRef idx="1">
            <a:schemeClr val="dk1"/>
          </a:lnRef>
          <a:fillRef idx="0">
            <a:schemeClr val="dk1"/>
          </a:fillRef>
          <a:effectRef idx="0">
            <a:schemeClr val="dk1"/>
          </a:effectRef>
          <a:fontRef idx="minor">
            <a:schemeClr val="tx1"/>
          </a:fontRef>
        </p:style>
      </p:cxnSp>
      <p:pic>
        <p:nvPicPr>
          <p:cNvPr id="8" name="図 7"/>
          <p:cNvPicPr>
            <a:picLocks noChangeAspect="1"/>
          </p:cNvPicPr>
          <p:nvPr/>
        </p:nvPicPr>
        <p:blipFill>
          <a:blip r:embed="rId3"/>
          <a:stretch>
            <a:fillRect/>
          </a:stretch>
        </p:blipFill>
        <p:spPr>
          <a:xfrm>
            <a:off x="8286160" y="1695534"/>
            <a:ext cx="3653552" cy="3764813"/>
          </a:xfrm>
          <a:prstGeom prst="rect">
            <a:avLst/>
          </a:prstGeom>
        </p:spPr>
      </p:pic>
    </p:spTree>
    <p:extLst>
      <p:ext uri="{BB962C8B-B14F-4D97-AF65-F5344CB8AC3E}">
        <p14:creationId xmlns:p14="http://schemas.microsoft.com/office/powerpoint/2010/main" val="325373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3911</Words>
  <Application>Microsoft Office PowerPoint</Application>
  <PresentationFormat>ワイド画面</PresentationFormat>
  <Paragraphs>425</Paragraphs>
  <Slides>16</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HG丸ｺﾞｼｯｸM-PRO</vt:lpstr>
      <vt:lpstr>Meiryo UI</vt:lpstr>
      <vt:lpstr>ＭＳ Ｐゴシック</vt:lpstr>
      <vt:lpstr>ＭＳ ゴシック</vt:lpstr>
      <vt:lpstr>ＭＳ 明朝</vt:lpstr>
      <vt:lpstr>メイリオ</vt:lpstr>
      <vt:lpstr>游ゴシック</vt:lpstr>
      <vt:lpstr>游明朝</vt:lpstr>
      <vt:lpstr>Arial</vt:lpstr>
      <vt:lpstr>Calibri</vt:lpstr>
      <vt:lpstr>Times New Roman</vt:lpstr>
      <vt:lpstr>Wingdings</vt:lpstr>
      <vt:lpstr>Office テーマ</vt:lpstr>
      <vt:lpstr>大阪府水道基盤強化計画（案）</vt:lpstr>
      <vt:lpstr>大阪府水道基盤強化計画のポイント　　</vt:lpstr>
      <vt:lpstr>水道基盤強化計画策定の趣旨　　</vt:lpstr>
      <vt:lpstr>府域の概況、水道の現況及び水需要の見通し</vt:lpstr>
      <vt:lpstr>府域の概況、水道の現況及び水需要の見通し</vt:lpstr>
      <vt:lpstr>府域の概況、水道の現況及び水需要の見通し</vt:lpstr>
      <vt:lpstr>府域水道の課題、計画の目標及び実現方策</vt:lpstr>
      <vt:lpstr>各実現方策の具体的取組　　</vt:lpstr>
      <vt:lpstr>各実現方策の具体的取組　　</vt:lpstr>
      <vt:lpstr>各実現方策の具体的取組　　</vt:lpstr>
      <vt:lpstr>各実現方策の具体的取組　　</vt:lpstr>
      <vt:lpstr>各実現方策の具体的取組</vt:lpstr>
      <vt:lpstr>各実現方策の具体的取組　　</vt:lpstr>
      <vt:lpstr>各実現方策の具体的取組</vt:lpstr>
      <vt:lpstr>水道基盤強化計画の推進に向けて　　</vt:lpstr>
      <vt:lpstr>水道基盤強化計画の推進に向けて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2022-12-23T06:57:19Z</dcterms:created>
  <dcterms:modified xsi:type="dcterms:W3CDTF">2023-02-02T08:05:00Z</dcterms:modified>
</cp:coreProperties>
</file>