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71" r:id="rId12"/>
    <p:sldId id="265" r:id="rId13"/>
    <p:sldId id="266" r:id="rId14"/>
    <p:sldId id="268" r:id="rId15"/>
    <p:sldId id="269" r:id="rId16"/>
    <p:sldId id="270" r:id="rId17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13" autoAdjust="0"/>
  </p:normalViewPr>
  <p:slideViewPr>
    <p:cSldViewPr snapToGrid="0">
      <p:cViewPr varScale="1">
        <p:scale>
          <a:sx n="61" d="100"/>
          <a:sy n="61" d="100"/>
        </p:scale>
        <p:origin x="109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E9900-9DCA-4C5D-BBF2-288CFA9DFE3A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CAA23-EE69-4124-B310-2B201D2DA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362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5CAA23-EE69-4124-B310-2B201D2DAE6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398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44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19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15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9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965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395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19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01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006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08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A58E-4B7C-4AE7-A6D1-86568BDCD453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77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3A58E-4B7C-4AE7-A6D1-86568BDCD453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0FCB6-2043-474A-83F6-BAEA54317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07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547367"/>
            <a:ext cx="9144000" cy="2387600"/>
          </a:xfrm>
        </p:spPr>
        <p:txBody>
          <a:bodyPr>
            <a:normAutofit fontScale="90000"/>
          </a:bodyPr>
          <a:lstStyle/>
          <a:p>
            <a:r>
              <a:rPr kumimoji="1"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大阪府内の水道施設の</a:t>
            </a:r>
            <a:br>
              <a:rPr kumimoji="1" lang="en-US" altLang="ja-JP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耐震化・更新状況に関する情報提供</a:t>
            </a:r>
            <a:b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（令和</a:t>
            </a:r>
            <a:r>
              <a:rPr lang="en-US" altLang="ja-JP" sz="4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4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年度版）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4786893"/>
            <a:ext cx="9144000" cy="1655762"/>
          </a:xfrm>
        </p:spPr>
        <p:txBody>
          <a:bodyPr/>
          <a:lstStyle/>
          <a:p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大阪府健康医療部生活衛生室環境衛生課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9805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府内水道管の耐震適合率について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2365" y="767561"/>
            <a:ext cx="9433910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市町村別の状況（令和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6182" y="6183255"/>
            <a:ext cx="893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全て</a:t>
            </a:r>
            <a:r>
              <a: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の管の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長さに対する、耐震適合性のある管（耐震管及び地盤の性状を勘案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すれば耐震性があると評価できる管）の長さの割合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20C0944-8571-4BE4-8E64-71247F88D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32421"/>
            <a:ext cx="9144000" cy="45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364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Autofit/>
          </a:bodyPr>
          <a:lstStyle/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府内水道管（基幹管路</a:t>
            </a:r>
            <a:r>
              <a:rPr lang="en-US" altLang="ja-JP" sz="3200" b="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）の耐震適合率について</a:t>
            </a:r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2365" y="767561"/>
            <a:ext cx="9433910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市町村別の状況（令和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6182" y="6183255"/>
            <a:ext cx="893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/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導水管、送水管、配水本管の和。国の「防災・減災、国土強靱化のための５か年加速化対策」において、令和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年度に耐震適合率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60%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が目標とされている。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60A7F14-7F7C-43C7-9EBF-908761F3A8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2218"/>
            <a:ext cx="9144000" cy="45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7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府内水道管の更新率について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5397" y="2918750"/>
            <a:ext cx="86869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全国比較（大阪府調べ）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5397" y="821191"/>
            <a:ext cx="903466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直近の状況（令和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516345"/>
              </p:ext>
            </p:extLst>
          </p:nvPr>
        </p:nvGraphicFramePr>
        <p:xfrm>
          <a:off x="786348" y="1513437"/>
          <a:ext cx="7992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000">
                  <a:extLst>
                    <a:ext uri="{9D8B030D-6E8A-4147-A177-3AD203B41FA5}">
                      <a16:colId xmlns:a16="http://schemas.microsoft.com/office/drawing/2014/main" val="181074215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727394693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423251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全管路延長</a:t>
                      </a:r>
                      <a:r>
                        <a:rPr kumimoji="1" lang="en-US" altLang="ja-JP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布設替延長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（ｍ）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更新率（％）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4341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24,281,933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217,676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0.90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0484333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858965" y="2610038"/>
            <a:ext cx="8143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導水管、送水管、配水本管、配水支管の延長の和（用供除く）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90838"/>
              </p:ext>
            </p:extLst>
          </p:nvPr>
        </p:nvGraphicFramePr>
        <p:xfrm>
          <a:off x="786348" y="3657414"/>
          <a:ext cx="7992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000">
                  <a:extLst>
                    <a:ext uri="{9D8B030D-6E8A-4147-A177-3AD203B41FA5}">
                      <a16:colId xmlns:a16="http://schemas.microsoft.com/office/drawing/2014/main" val="2167232849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59041562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2260132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更新率（大阪府）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全国平均（用供除く）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23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H30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0.89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0.69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066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R1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0.90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0.68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472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R2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0.89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0.66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385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R3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0.85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0.64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033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R4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0.96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0.65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469845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228532" y="6036809"/>
            <a:ext cx="8686935" cy="738664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全国平均を上回るペースで更新を進めている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0280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府内水道管の更新率について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2365" y="917689"/>
            <a:ext cx="9433910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市町村別の状況（令和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82B2059-F233-4106-85D3-AE246CA265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16980"/>
            <a:ext cx="9144000" cy="4470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869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 fontScale="90000"/>
          </a:bodyPr>
          <a:lstStyle/>
          <a:p>
            <a:r>
              <a:rPr lang="ja-JP" altLang="en-US" sz="4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府内市町村の比較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（令和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年度大阪府の水道の現況より）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390500" y="5616067"/>
            <a:ext cx="2827421" cy="10948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大阪府平均より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管路経年化率が高く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耐震適合率が低い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6008593" y="5637731"/>
            <a:ext cx="2827421" cy="10948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大阪府平均より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管路経年化率が高く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更新率が低い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3284621" y="4523871"/>
            <a:ext cx="0" cy="864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V="1">
            <a:off x="8069179" y="4523871"/>
            <a:ext cx="0" cy="864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C1D30A-6590-48A3-82F5-5081369D8B4F}"/>
              </a:ext>
            </a:extLst>
          </p:cNvPr>
          <p:cNvSpPr txBox="1"/>
          <p:nvPr/>
        </p:nvSpPr>
        <p:spPr>
          <a:xfrm>
            <a:off x="3779807" y="2438432"/>
            <a:ext cx="5796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阪南市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4CBEC73-5774-4EBA-8023-B5CF7EE3A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6669"/>
            <a:ext cx="9144000" cy="4811830"/>
          </a:xfrm>
          <a:prstGeom prst="rect">
            <a:avLst/>
          </a:prstGeom>
        </p:spPr>
      </p:pic>
      <p:sp>
        <p:nvSpPr>
          <p:cNvPr id="5" name="矢印: 上 4">
            <a:extLst>
              <a:ext uri="{FF2B5EF4-FFF2-40B4-BE49-F238E27FC236}">
                <a16:creationId xmlns:a16="http://schemas.microsoft.com/office/drawing/2014/main" id="{D006913D-5CC9-49EE-8FEF-285C82DB9BBE}"/>
              </a:ext>
            </a:extLst>
          </p:cNvPr>
          <p:cNvSpPr/>
          <p:nvPr/>
        </p:nvSpPr>
        <p:spPr>
          <a:xfrm>
            <a:off x="3877025" y="4633784"/>
            <a:ext cx="263611" cy="1260389"/>
          </a:xfrm>
          <a:prstGeom prst="up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矢印: 上 9">
            <a:extLst>
              <a:ext uri="{FF2B5EF4-FFF2-40B4-BE49-F238E27FC236}">
                <a16:creationId xmlns:a16="http://schemas.microsoft.com/office/drawing/2014/main" id="{FC044F36-9D2D-484B-8591-692FD2051AB7}"/>
              </a:ext>
            </a:extLst>
          </p:cNvPr>
          <p:cNvSpPr/>
          <p:nvPr/>
        </p:nvSpPr>
        <p:spPr>
          <a:xfrm>
            <a:off x="8474784" y="4650260"/>
            <a:ext cx="263611" cy="1260389"/>
          </a:xfrm>
          <a:prstGeom prst="up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156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Autofit/>
          </a:bodyPr>
          <a:lstStyle/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水道施設の耐震化・更新に向けた大阪府の取組み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734" y="923248"/>
            <a:ext cx="9263691" cy="5934751"/>
          </a:xfrm>
        </p:spPr>
        <p:txBody>
          <a:bodyPr>
            <a:normAutofit/>
          </a:bodyPr>
          <a:lstStyle/>
          <a:p>
            <a:r>
              <a:rPr kumimoji="1" lang="ja-JP" altLang="en-US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各水道事業者等に対する指導</a:t>
            </a:r>
            <a:endParaRPr kumimoji="1" lang="en-US" altLang="ja-JP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各事業者に対し、施設の耐震化や更新に関する計画の状況を確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認し、未策定の事業者には速やかに策定するよう指導していま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す。また、策定済みの事業者に対しても、計画に基づく事業の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推進を図るよう指導しています。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耐震化・更新に関する交付金制度の拡充に向けた要望</a:t>
            </a:r>
            <a:endParaRPr kumimoji="1" lang="en-US" altLang="ja-JP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国に対し、水道施設の耐震化・更新事業に対する交付金制度に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ついて、対象事業の拡大や採択要件の緩和等の拡充を要望して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います。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2975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Autofit/>
          </a:bodyPr>
          <a:lstStyle/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水道施設の耐震化・更新に向けた大阪府の取組み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734" y="923248"/>
            <a:ext cx="9263691" cy="5934751"/>
          </a:xfrm>
        </p:spPr>
        <p:txBody>
          <a:bodyPr>
            <a:normAutofit/>
          </a:bodyPr>
          <a:lstStyle/>
          <a:p>
            <a:r>
              <a:rPr kumimoji="1" lang="ja-JP" altLang="en-US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水道事業の広域化の推進</a:t>
            </a:r>
            <a:endParaRPr kumimoji="1" lang="en-US" altLang="ja-JP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水道施設の耐震化・更新には多額の費用がかかる一方、今後は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人口の減少に伴い水道事業者等の収入は減少する見通しと</a:t>
            </a:r>
            <a:r>
              <a:rPr lang="ja-JP" altLang="en-US" sz="24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なっ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ています。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また、事業者によっては職員数の減少等のため、計画策定や施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設更新に充分な人材を確保することが困難な状況となっていま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す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大阪府では、市町村水道事業の大阪広域水道企業団への統合、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中核となる水道事業者等から他の事業者への技術支援等の取組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みを進めることにより、各事業者の運営基盤の強化を図って</a:t>
            </a:r>
            <a:r>
              <a:rPr lang="ja-JP" altLang="en-US" sz="24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ます。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039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/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水道施設とは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1614499" y="3168203"/>
            <a:ext cx="5915003" cy="3689797"/>
            <a:chOff x="143814" y="1690689"/>
            <a:chExt cx="6442137" cy="4018625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814" y="1690689"/>
              <a:ext cx="6442137" cy="3680071"/>
            </a:xfrm>
            <a:prstGeom prst="rect">
              <a:avLst/>
            </a:prstGeom>
          </p:spPr>
        </p:pic>
        <p:sp>
          <p:nvSpPr>
            <p:cNvPr id="5" name="テキスト ボックス 4"/>
            <p:cNvSpPr txBox="1"/>
            <p:nvPr/>
          </p:nvSpPr>
          <p:spPr>
            <a:xfrm>
              <a:off x="1163945" y="5370760"/>
              <a:ext cx="54220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ja-JP" altLang="en-US" sz="1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出典：「政府広報オンライン」ホームページ</a:t>
              </a: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315397" y="752017"/>
            <a:ext cx="868693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・取水場：河川や湖沼、井戸等から原水を取り入れるための施設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・導水管：取水場で取り入れた原水を、浄水場へ導くための管路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・浄水場：原水を浄化処理し、人の飲用に適する水として供給する施設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・送水管：浄水場から配水池まで水道水を送る管路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・配水池：浄水場で処理した水道水をいったん貯めておく施設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・配水管：配水池から各家庭の蛇口につながる給水管へ水道管を運ぶ管路</a:t>
            </a:r>
          </a:p>
        </p:txBody>
      </p:sp>
    </p:spTree>
    <p:extLst>
      <p:ext uri="{BB962C8B-B14F-4D97-AF65-F5344CB8AC3E}">
        <p14:creationId xmlns:p14="http://schemas.microsoft.com/office/powerpoint/2010/main" val="1650720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水道施設の耐震基準について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817" y="814657"/>
            <a:ext cx="903466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水道施設の技術的基準を定める省令（抜粋）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7546" y="1400629"/>
            <a:ext cx="9746155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第１条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水道施設は、次に掲げる要件を備えるものでなければならない。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第七号イ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次に掲げる施設（ランク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）については、</a:t>
            </a:r>
            <a:r>
              <a:rPr kumimoji="1" lang="ja-JP" altLang="en-US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レベル１地震動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（当該施設の設置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地点において発生するものと想定される地震動のうち、</a:t>
            </a:r>
            <a:r>
              <a:rPr kumimoji="1" lang="ja-JP" altLang="en-US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当該施設の供用期間</a:t>
            </a:r>
            <a:endParaRPr kumimoji="1" lang="en-US" altLang="ja-JP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中に発生する可能性の高いもの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）に対して、当該施設の健全な機能を損</a:t>
            </a:r>
            <a:r>
              <a:rPr kumimoji="1" lang="ja-JP" altLang="en-US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なわ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ず、かつ、</a:t>
            </a:r>
            <a:r>
              <a:rPr kumimoji="1"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レベル２地震動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（当該施設の設置地点において発生するものと想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kumimoji="1" lang="ja-JP" altLang="en-US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定される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地震動のうち、</a:t>
            </a:r>
            <a:r>
              <a:rPr kumimoji="1"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最大規模の強さを有するもの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）に対して、生ずる損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傷が軽微であって、当該施設の機能に重大な影響を及ぼさないこと。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（１）取水施設、貯水施設、導水施設、浄水施設及び送水施設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（２）配水施設のうち、破損した場合に重大な二次被害を生ずるおそれが高いもの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（３）配水施設のうち、（２）の施設以外であって、次に掲げるもの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配水本管（配水管のうち給水管の分岐がないもの）等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第七号ロ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イに掲げる施設以外の施設（ランク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）は、</a:t>
            </a:r>
            <a:r>
              <a:rPr kumimoji="1" lang="ja-JP" altLang="en-US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レベル１地震動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に対して、生じ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kumimoji="1" lang="ja-JP" altLang="en-US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損傷が軽微であって、当該施設の機能に重大な影響を及ぼさないこと。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2160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府内浄水場の耐震化状況について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5397" y="3778551"/>
            <a:ext cx="868693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全国比較（令和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年度水道統計より）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5397" y="917689"/>
            <a:ext cx="903466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直近の状況（令和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111976"/>
              </p:ext>
            </p:extLst>
          </p:nvPr>
        </p:nvGraphicFramePr>
        <p:xfrm>
          <a:off x="786348" y="1822499"/>
          <a:ext cx="7992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000">
                  <a:extLst>
                    <a:ext uri="{9D8B030D-6E8A-4147-A177-3AD203B41FA5}">
                      <a16:colId xmlns:a16="http://schemas.microsoft.com/office/drawing/2014/main" val="181074215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727394693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423251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全施設能力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</a:t>
                      </a:r>
                      <a:r>
                        <a:rPr kumimoji="1" lang="ja-JP" altLang="en-US" baseline="30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</a:t>
                      </a:r>
                      <a:r>
                        <a:rPr kumimoji="1" lang="ja-JP" altLang="en-US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／日</a:t>
                      </a:r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耐震化施設能力</a:t>
                      </a:r>
                      <a:r>
                        <a:rPr kumimoji="1" lang="en-US" altLang="ja-JP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</a:t>
                      </a:r>
                      <a:r>
                        <a:rPr kumimoji="1" lang="ja-JP" altLang="en-US" baseline="30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</a:t>
                      </a:r>
                      <a:r>
                        <a:rPr kumimoji="1" lang="ja-JP" altLang="en-US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／日</a:t>
                      </a:r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耐震化率（％）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4341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5,350,524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1,679,413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31.4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0484333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936239" y="2919100"/>
            <a:ext cx="5799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レベル２地震動に対応できる施設の能力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76515" y="4516870"/>
            <a:ext cx="83258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・令和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年度末時点での耐震化率：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31.4 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（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47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都道府県中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位）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・全国平均：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43.4 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3630291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府内配水池の耐震化状況について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5397" y="3778551"/>
            <a:ext cx="868693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全国比較（令和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年度水道統計より）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5397" y="917689"/>
            <a:ext cx="903466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直近の状況（令和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302730"/>
              </p:ext>
            </p:extLst>
          </p:nvPr>
        </p:nvGraphicFramePr>
        <p:xfrm>
          <a:off x="786348" y="1822499"/>
          <a:ext cx="7992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000">
                  <a:extLst>
                    <a:ext uri="{9D8B030D-6E8A-4147-A177-3AD203B41FA5}">
                      <a16:colId xmlns:a16="http://schemas.microsoft.com/office/drawing/2014/main" val="181074215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727394693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423251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配水池総容量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</a:t>
                      </a:r>
                      <a:r>
                        <a:rPr kumimoji="1" lang="ja-JP" altLang="en-US" baseline="30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</a:t>
                      </a:r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耐震化容量</a:t>
                      </a:r>
                      <a:r>
                        <a:rPr kumimoji="1" lang="en-US" altLang="ja-JP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</a:t>
                      </a:r>
                      <a:r>
                        <a:rPr kumimoji="1" lang="ja-JP" altLang="en-US" baseline="30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</a:t>
                      </a:r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耐震化率（％）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4341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2,949,077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1,532,604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52.0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0484333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858965" y="2919100"/>
            <a:ext cx="81433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ランク</a:t>
            </a:r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に分類されている配水池のうち、レベル２地震動に対応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できる施設の能力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76515" y="4516870"/>
            <a:ext cx="83258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・令和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年度末時点での耐震化率：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52.8 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（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47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都道府県中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位）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・全国平均：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63.5 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</a:p>
        </p:txBody>
      </p:sp>
      <p:sp>
        <p:nvSpPr>
          <p:cNvPr id="8" name="角丸四角形 12">
            <a:extLst>
              <a:ext uri="{FF2B5EF4-FFF2-40B4-BE49-F238E27FC236}">
                <a16:creationId xmlns:a16="http://schemas.microsoft.com/office/drawing/2014/main" id="{AEB94531-9199-4F35-854A-347CA87D79D7}"/>
              </a:ext>
            </a:extLst>
          </p:cNvPr>
          <p:cNvSpPr/>
          <p:nvPr/>
        </p:nvSpPr>
        <p:spPr>
          <a:xfrm>
            <a:off x="922072" y="5817843"/>
            <a:ext cx="5182165" cy="532702"/>
          </a:xfrm>
          <a:prstGeom prst="roundRect">
            <a:avLst>
              <a:gd name="adj" fmla="val 21641"/>
            </a:avLst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年度よりも令和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年度で耐震化率が減少した要因は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耐震の分類について再判定を行った事業体があったため</a:t>
            </a:r>
          </a:p>
        </p:txBody>
      </p:sp>
    </p:spTree>
    <p:extLst>
      <p:ext uri="{BB962C8B-B14F-4D97-AF65-F5344CB8AC3E}">
        <p14:creationId xmlns:p14="http://schemas.microsoft.com/office/powerpoint/2010/main" val="4060509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府内水道管の経年化率について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5397" y="3282091"/>
            <a:ext cx="868693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全国比較（令和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年度水道統計より）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5397" y="552729"/>
            <a:ext cx="903466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直近の状況（令和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309165"/>
              </p:ext>
            </p:extLst>
          </p:nvPr>
        </p:nvGraphicFramePr>
        <p:xfrm>
          <a:off x="786348" y="1228934"/>
          <a:ext cx="7992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000">
                  <a:extLst>
                    <a:ext uri="{9D8B030D-6E8A-4147-A177-3AD203B41FA5}">
                      <a16:colId xmlns:a16="http://schemas.microsoft.com/office/drawing/2014/main" val="181074215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727394693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423251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全管路延長</a:t>
                      </a:r>
                      <a:r>
                        <a:rPr kumimoji="1" lang="en-US" altLang="ja-JP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経年管延長</a:t>
                      </a:r>
                      <a:r>
                        <a:rPr kumimoji="1" lang="en-US" altLang="ja-JP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（ｍ）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経年化率（％）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4341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24,896,592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9,044,430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36.3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0484333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858965" y="2299777"/>
            <a:ext cx="81433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１：導水管、送水管、配水本管、配水支管の延長の和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（水道用水供給事業（用供）を含む）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２：地方公営企業法施行規則第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条及び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条関連の別表第二号の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法定年数の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年を超えた管路延長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5408" y="3917620"/>
            <a:ext cx="365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・令和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年度末時点の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経年化率：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35.6</a:t>
            </a:r>
            <a:r>
              <a:rPr kumimoji="1" lang="en-US" altLang="ja-JP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　　　　　　　　　　　　　　　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47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都道府県中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位）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・全国平均：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23.6 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744129"/>
              </p:ext>
            </p:extLst>
          </p:nvPr>
        </p:nvGraphicFramePr>
        <p:xfrm>
          <a:off x="3674332" y="4073568"/>
          <a:ext cx="5328000" cy="1376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72739469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67890548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232510420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505081415"/>
                    </a:ext>
                  </a:extLst>
                </a:gridCol>
              </a:tblGrid>
              <a:tr h="34406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経年管延長（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k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ｍ）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経年化率（％）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341495"/>
                  </a:ext>
                </a:extLst>
              </a:tr>
              <a:tr h="34406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①愛知県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11,068.2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①大阪府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35.6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0484333"/>
                  </a:ext>
                </a:extLst>
              </a:tr>
              <a:tr h="34406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②北海道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9,313.4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②香川県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30.8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3446644"/>
                  </a:ext>
                </a:extLst>
              </a:tr>
              <a:tr h="34406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</a:t>
                      </a:r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８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,861.2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③神奈川県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30.5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6087485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911391" y="5641082"/>
            <a:ext cx="7323431" cy="1113766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高度経済成長期に集中的に管路が整備されたため、</a:t>
            </a:r>
            <a:b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経年化率が他の都道府県より突出して高い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7911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府内水道管の経年化率について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2365" y="917689"/>
            <a:ext cx="9433910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市町村別の状況（令和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D203F94-7D18-4DC2-8FA4-B822B3E104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85541"/>
            <a:ext cx="9144000" cy="4660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905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府内水道管の耐震管割合について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5397" y="3161288"/>
            <a:ext cx="8686935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全国比較（令和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年度水道統計より）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5397" y="695263"/>
            <a:ext cx="8462951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直近の状況（令和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673985"/>
              </p:ext>
            </p:extLst>
          </p:nvPr>
        </p:nvGraphicFramePr>
        <p:xfrm>
          <a:off x="786348" y="1395353"/>
          <a:ext cx="7992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000">
                  <a:extLst>
                    <a:ext uri="{9D8B030D-6E8A-4147-A177-3AD203B41FA5}">
                      <a16:colId xmlns:a16="http://schemas.microsoft.com/office/drawing/2014/main" val="181074215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727394693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4232510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全管路延長</a:t>
                      </a:r>
                      <a:r>
                        <a:rPr kumimoji="1" lang="en-US" altLang="ja-JP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耐震管</a:t>
                      </a:r>
                      <a:r>
                        <a:rPr kumimoji="1" lang="en-US" altLang="ja-JP" sz="10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0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</a:t>
                      </a:r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延長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（ｍ）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耐震管割合（％）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4341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24,896,592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6,864,128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27.6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0484333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858965" y="2491954"/>
            <a:ext cx="81433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１：導水管、送水管、配水本管、配水支管の延長の和（用供含む）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２：地震の際でも継目の接合部分が離脱しない構造となっている管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5353" y="3803372"/>
            <a:ext cx="36493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・令和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年度末時点の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耐震化率：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26.6 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47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都道府県中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位）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・全国平均：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19.8 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751586"/>
              </p:ext>
            </p:extLst>
          </p:nvPr>
        </p:nvGraphicFramePr>
        <p:xfrm>
          <a:off x="3710257" y="3752900"/>
          <a:ext cx="532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72739469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867890548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232510420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50508141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耐震管延長（</a:t>
                      </a:r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k</a:t>
                      </a:r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ｍ）</a:t>
                      </a:r>
                      <a:endParaRPr kumimoji="1" lang="en-US" altLang="ja-JP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耐震管割合（％）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341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①東京都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14,358.2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①東京都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48.6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0484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②愛知県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10,281.6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②富山県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31.7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3446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③埼玉県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8,152.5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③神奈川県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29.4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6087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④神奈川県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7,736.0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④埼玉県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27.5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693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⑤大阪府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6,605.6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⑤青森県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27.3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3336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⑥大阪府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26.6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7977277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2A53DB0-8767-47E7-8E9B-A34F2FE8BF79}"/>
              </a:ext>
            </a:extLst>
          </p:cNvPr>
          <p:cNvSpPr txBox="1"/>
          <p:nvPr/>
        </p:nvSpPr>
        <p:spPr>
          <a:xfrm>
            <a:off x="0" y="5989512"/>
            <a:ext cx="6374257" cy="559769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全国平均よりも水道管の耐震化が進んでいる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1125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1465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府内水道管の耐震管割合について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2365" y="767561"/>
            <a:ext cx="9433910" cy="63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市町村別の状況（令和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年度大阪府の水道の現況より）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4AB1B8A-A26F-4FAB-8D46-BE7812D355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3549"/>
            <a:ext cx="9144000" cy="466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906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1677</Words>
  <Application>Microsoft Office PowerPoint</Application>
  <PresentationFormat>画面に合わせる (4:3)</PresentationFormat>
  <Paragraphs>212</Paragraphs>
  <Slides>16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2" baseType="lpstr">
      <vt:lpstr>HG丸ｺﾞｼｯｸM-PRO</vt:lpstr>
      <vt:lpstr>游ゴシック</vt:lpstr>
      <vt:lpstr>Arial</vt:lpstr>
      <vt:lpstr>Calibri</vt:lpstr>
      <vt:lpstr>Calibri Light</vt:lpstr>
      <vt:lpstr>Office テーマ</vt:lpstr>
      <vt:lpstr>大阪府内の水道施設の 耐震化・更新状況に関する情報提供 （令和6年度版）</vt:lpstr>
      <vt:lpstr>水道施設とは</vt:lpstr>
      <vt:lpstr>水道施設の耐震基準について</vt:lpstr>
      <vt:lpstr>府内浄水場の耐震化状況について</vt:lpstr>
      <vt:lpstr>府内配水池の耐震化状況について</vt:lpstr>
      <vt:lpstr>府内水道管の経年化率について</vt:lpstr>
      <vt:lpstr>府内水道管の経年化率について</vt:lpstr>
      <vt:lpstr>府内水道管の耐震管割合について</vt:lpstr>
      <vt:lpstr>府内水道管の耐震管割合について</vt:lpstr>
      <vt:lpstr>府内水道管の耐震適合率について</vt:lpstr>
      <vt:lpstr>府内水道管（基幹管路※）の耐震適合率について</vt:lpstr>
      <vt:lpstr>府内水道管の更新率について</vt:lpstr>
      <vt:lpstr>府内水道管の更新率について</vt:lpstr>
      <vt:lpstr>府内市町村の比較（令和5年度大阪府の水道の現況より）</vt:lpstr>
      <vt:lpstr>水道施設の耐震化・更新に向けた大阪府の取組み</vt:lpstr>
      <vt:lpstr>水道施設の耐震化・更新に向けた大阪府の取組み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2022-03-02T08:19:51Z</dcterms:created>
  <dcterms:modified xsi:type="dcterms:W3CDTF">2025-03-13T07:35:44Z</dcterms:modified>
</cp:coreProperties>
</file>