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8" r:id="rId3"/>
    <p:sldId id="266" r:id="rId4"/>
    <p:sldId id="267" r:id="rId5"/>
    <p:sldId id="269" r:id="rId6"/>
    <p:sldId id="270" r:id="rId7"/>
    <p:sldId id="259" r:id="rId8"/>
    <p:sldId id="260" r:id="rId9"/>
    <p:sldId id="261" r:id="rId10"/>
    <p:sldId id="262" r:id="rId11"/>
    <p:sldId id="263" r:id="rId12"/>
    <p:sldId id="271" r:id="rId1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若狭　博司" initials="若狭　博司" lastIdx="3" clrIdx="0">
    <p:extLst>
      <p:ext uri="{19B8F6BF-5375-455C-9EA6-DF929625EA0E}">
        <p15:presenceInfo xmlns:p15="http://schemas.microsoft.com/office/powerpoint/2012/main" userId="S-1-5-21-161959346-1900351369-444732941-12208" providerId="AD"/>
      </p:ext>
    </p:extLst>
  </p:cmAuthor>
  <p:cmAuthor id="2" name="塩田　陸" initials="塩田　陸" lastIdx="2" clrIdx="1">
    <p:extLst>
      <p:ext uri="{19B8F6BF-5375-455C-9EA6-DF929625EA0E}">
        <p15:presenceInfo xmlns:p15="http://schemas.microsoft.com/office/powerpoint/2012/main" userId="S-1-5-21-161959346-1900351369-444732941-1942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Sheet1!$C$2:$W$2</c:f>
              <c:strCache>
                <c:ptCount val="21"/>
                <c:pt idx="0">
                  <c:v>H13</c:v>
                </c:pt>
                <c:pt idx="1">
                  <c:v>H14</c:v>
                </c:pt>
                <c:pt idx="2">
                  <c:v>H15</c:v>
                </c:pt>
                <c:pt idx="3">
                  <c:v>H16</c:v>
                </c:pt>
                <c:pt idx="4">
                  <c:v>H17</c:v>
                </c:pt>
                <c:pt idx="5">
                  <c:v>H18</c:v>
                </c:pt>
                <c:pt idx="6">
                  <c:v>H18</c:v>
                </c:pt>
                <c:pt idx="7">
                  <c:v>H19</c:v>
                </c:pt>
                <c:pt idx="8">
                  <c:v>H20</c:v>
                </c:pt>
                <c:pt idx="9">
                  <c:v>H21</c:v>
                </c:pt>
                <c:pt idx="10">
                  <c:v>H22</c:v>
                </c:pt>
                <c:pt idx="11">
                  <c:v>H23</c:v>
                </c:pt>
                <c:pt idx="12">
                  <c:v>H24</c:v>
                </c:pt>
                <c:pt idx="13">
                  <c:v>H25</c:v>
                </c:pt>
                <c:pt idx="14">
                  <c:v>H26</c:v>
                </c:pt>
                <c:pt idx="15">
                  <c:v>H27</c:v>
                </c:pt>
                <c:pt idx="16">
                  <c:v>H28</c:v>
                </c:pt>
                <c:pt idx="17">
                  <c:v>H29</c:v>
                </c:pt>
                <c:pt idx="18">
                  <c:v>H30</c:v>
                </c:pt>
                <c:pt idx="19">
                  <c:v>R1</c:v>
                </c:pt>
                <c:pt idx="20">
                  <c:v>R2</c:v>
                </c:pt>
              </c:strCache>
            </c:strRef>
          </c:cat>
          <c:val>
            <c:numRef>
              <c:f>Sheet1!$C$3:$W$3</c:f>
              <c:numCache>
                <c:formatCode>General</c:formatCode>
                <c:ptCount val="21"/>
                <c:pt idx="0">
                  <c:v>9</c:v>
                </c:pt>
                <c:pt idx="1">
                  <c:v>17</c:v>
                </c:pt>
                <c:pt idx="2">
                  <c:v>18</c:v>
                </c:pt>
                <c:pt idx="3">
                  <c:v>21</c:v>
                </c:pt>
                <c:pt idx="4">
                  <c:v>21</c:v>
                </c:pt>
                <c:pt idx="5">
                  <c:v>14</c:v>
                </c:pt>
                <c:pt idx="6">
                  <c:v>3</c:v>
                </c:pt>
                <c:pt idx="7">
                  <c:v>6</c:v>
                </c:pt>
                <c:pt idx="8">
                  <c:v>3</c:v>
                </c:pt>
                <c:pt idx="9">
                  <c:v>5</c:v>
                </c:pt>
                <c:pt idx="10">
                  <c:v>3</c:v>
                </c:pt>
                <c:pt idx="11">
                  <c:v>2</c:v>
                </c:pt>
                <c:pt idx="12">
                  <c:v>5</c:v>
                </c:pt>
                <c:pt idx="13">
                  <c:v>2</c:v>
                </c:pt>
                <c:pt idx="14">
                  <c:v>0</c:v>
                </c:pt>
                <c:pt idx="15">
                  <c:v>4</c:v>
                </c:pt>
                <c:pt idx="16">
                  <c:v>0</c:v>
                </c:pt>
                <c:pt idx="17">
                  <c:v>1</c:v>
                </c:pt>
                <c:pt idx="18">
                  <c:v>1</c:v>
                </c:pt>
                <c:pt idx="19">
                  <c:v>1</c:v>
                </c:pt>
                <c:pt idx="20">
                  <c:v>0</c:v>
                </c:pt>
              </c:numCache>
            </c:numRef>
          </c:val>
          <c:extLst>
            <c:ext xmlns:c16="http://schemas.microsoft.com/office/drawing/2014/chart" uri="{C3380CC4-5D6E-409C-BE32-E72D297353CC}">
              <c16:uniqueId val="{00000000-DD6A-47FB-AFF9-AD0A97F7DCA1}"/>
            </c:ext>
          </c:extLst>
        </c:ser>
        <c:dLbls>
          <c:dLblPos val="outEnd"/>
          <c:showLegendKey val="0"/>
          <c:showVal val="1"/>
          <c:showCatName val="0"/>
          <c:showSerName val="0"/>
          <c:showPercent val="0"/>
          <c:showBubbleSize val="0"/>
        </c:dLbls>
        <c:gapWidth val="219"/>
        <c:overlap val="-27"/>
        <c:axId val="2089568223"/>
        <c:axId val="2089579455"/>
      </c:barChart>
      <c:catAx>
        <c:axId val="2089568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2089579455"/>
        <c:crosses val="autoZero"/>
        <c:auto val="1"/>
        <c:lblAlgn val="ctr"/>
        <c:lblOffset val="100"/>
        <c:noMultiLvlLbl val="0"/>
      </c:catAx>
      <c:valAx>
        <c:axId val="20895794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2089568223"/>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spPr>
              <a:noFill/>
              <a:ln>
                <a:noFill/>
              </a:ln>
              <a:effectLst/>
            </c:spPr>
            <c:txPr>
              <a:bodyPr/>
              <a:lstStyle/>
              <a:p>
                <a:pPr>
                  <a:defRPr sz="900">
                    <a:latin typeface="Meiryo UI" panose="020B0604030504040204" pitchFamily="50" charset="-128"/>
                    <a:ea typeface="Meiryo UI" panose="020B0604030504040204" pitchFamily="50" charset="-128"/>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Sheet1!$A$3:$A$6</c:f>
              <c:strCache>
                <c:ptCount val="4"/>
                <c:pt idx="0">
                  <c:v>公表していない</c:v>
                </c:pt>
                <c:pt idx="1">
                  <c:v>道路特定事業を公表している</c:v>
                </c:pt>
                <c:pt idx="2">
                  <c:v>公共交通特定事業、道路特定事業、交通安全特定事業について公表している</c:v>
                </c:pt>
                <c:pt idx="3">
                  <c:v>すべての特定事業について公表している</c:v>
                </c:pt>
              </c:strCache>
            </c:strRef>
          </c:cat>
          <c:val>
            <c:numRef>
              <c:f>Sheet1!$B$3:$B$6</c:f>
              <c:numCache>
                <c:formatCode>General</c:formatCode>
                <c:ptCount val="4"/>
                <c:pt idx="0">
                  <c:v>25</c:v>
                </c:pt>
                <c:pt idx="1">
                  <c:v>3</c:v>
                </c:pt>
                <c:pt idx="2">
                  <c:v>3</c:v>
                </c:pt>
                <c:pt idx="3">
                  <c:v>2</c:v>
                </c:pt>
              </c:numCache>
            </c:numRef>
          </c:val>
          <c:extLst>
            <c:ext xmlns:c16="http://schemas.microsoft.com/office/drawing/2014/chart" uri="{C3380CC4-5D6E-409C-BE32-E72D297353CC}">
              <c16:uniqueId val="{00000000-8406-4091-96A1-A3312A101B39}"/>
            </c:ext>
          </c:extLst>
        </c:ser>
        <c:dLbls>
          <c:dLblPos val="outEnd"/>
          <c:showLegendKey val="0"/>
          <c:showVal val="1"/>
          <c:showCatName val="0"/>
          <c:showSerName val="0"/>
          <c:showPercent val="0"/>
          <c:showBubbleSize val="0"/>
        </c:dLbls>
        <c:gapWidth val="100"/>
        <c:overlap val="-3"/>
        <c:axId val="105169408"/>
        <c:axId val="35930688"/>
      </c:barChart>
      <c:catAx>
        <c:axId val="105169408"/>
        <c:scaling>
          <c:orientation val="maxMin"/>
        </c:scaling>
        <c:delete val="0"/>
        <c:axPos val="l"/>
        <c:numFmt formatCode="General" sourceLinked="0"/>
        <c:majorTickMark val="none"/>
        <c:minorTickMark val="none"/>
        <c:tickLblPos val="nextTo"/>
        <c:txPr>
          <a:bodyPr/>
          <a:lstStyle/>
          <a:p>
            <a:pPr>
              <a:defRPr sz="900">
                <a:latin typeface="Meiryo UI" panose="020B0604030504040204" pitchFamily="50" charset="-128"/>
                <a:ea typeface="Meiryo UI" panose="020B0604030504040204" pitchFamily="50" charset="-128"/>
              </a:defRPr>
            </a:pPr>
            <a:endParaRPr lang="ja-JP"/>
          </a:p>
        </c:txPr>
        <c:crossAx val="35930688"/>
        <c:crosses val="autoZero"/>
        <c:auto val="1"/>
        <c:lblAlgn val="ctr"/>
        <c:lblOffset val="100"/>
        <c:noMultiLvlLbl val="0"/>
      </c:catAx>
      <c:valAx>
        <c:axId val="35930688"/>
        <c:scaling>
          <c:orientation val="minMax"/>
        </c:scaling>
        <c:delete val="0"/>
        <c:axPos val="t"/>
        <c:majorGridlines/>
        <c:numFmt formatCode="General" sourceLinked="1"/>
        <c:majorTickMark val="none"/>
        <c:minorTickMark val="none"/>
        <c:tickLblPos val="nextTo"/>
        <c:txPr>
          <a:bodyPr/>
          <a:lstStyle/>
          <a:p>
            <a:pPr>
              <a:defRPr sz="800">
                <a:latin typeface="Meiryo UI" panose="020B0604030504040204" pitchFamily="50" charset="-128"/>
                <a:ea typeface="Meiryo UI" panose="020B0604030504040204" pitchFamily="50" charset="-128"/>
              </a:defRPr>
            </a:pPr>
            <a:endParaRPr lang="ja-JP"/>
          </a:p>
        </c:txPr>
        <c:crossAx val="105169408"/>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6EBED46-30BC-4BD4-97C3-34BEF741E62C}" type="datetimeFigureOut">
              <a:rPr kumimoji="1" lang="ja-JP" altLang="en-US" smtClean="0"/>
              <a:t>2021/10/12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D5A1B1-A736-4065-A74B-A954A6AB3F0B}" type="slidenum">
              <a:rPr kumimoji="1" lang="ja-JP" altLang="en-US" smtClean="0"/>
              <a:t>‹#›</a:t>
            </a:fld>
            <a:endParaRPr kumimoji="1" lang="ja-JP" altLang="en-US"/>
          </a:p>
        </p:txBody>
      </p:sp>
    </p:spTree>
    <p:extLst>
      <p:ext uri="{BB962C8B-B14F-4D97-AF65-F5344CB8AC3E}">
        <p14:creationId xmlns:p14="http://schemas.microsoft.com/office/powerpoint/2010/main" val="1169024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6EBED46-30BC-4BD4-97C3-34BEF741E62C}" type="datetimeFigureOut">
              <a:rPr kumimoji="1" lang="ja-JP" altLang="en-US" smtClean="0"/>
              <a:t>2021/10/12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D5A1B1-A736-4065-A74B-A954A6AB3F0B}" type="slidenum">
              <a:rPr kumimoji="1" lang="ja-JP" altLang="en-US" smtClean="0"/>
              <a:t>‹#›</a:t>
            </a:fld>
            <a:endParaRPr kumimoji="1" lang="ja-JP" altLang="en-US"/>
          </a:p>
        </p:txBody>
      </p:sp>
    </p:spTree>
    <p:extLst>
      <p:ext uri="{BB962C8B-B14F-4D97-AF65-F5344CB8AC3E}">
        <p14:creationId xmlns:p14="http://schemas.microsoft.com/office/powerpoint/2010/main" val="1606073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6EBED46-30BC-4BD4-97C3-34BEF741E62C}" type="datetimeFigureOut">
              <a:rPr kumimoji="1" lang="ja-JP" altLang="en-US" smtClean="0"/>
              <a:t>2021/10/12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D5A1B1-A736-4065-A74B-A954A6AB3F0B}" type="slidenum">
              <a:rPr kumimoji="1" lang="ja-JP" altLang="en-US" smtClean="0"/>
              <a:t>‹#›</a:t>
            </a:fld>
            <a:endParaRPr kumimoji="1" lang="ja-JP" altLang="en-US"/>
          </a:p>
        </p:txBody>
      </p:sp>
    </p:spTree>
    <p:extLst>
      <p:ext uri="{BB962C8B-B14F-4D97-AF65-F5344CB8AC3E}">
        <p14:creationId xmlns:p14="http://schemas.microsoft.com/office/powerpoint/2010/main" val="2123543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6EBED46-30BC-4BD4-97C3-34BEF741E62C}" type="datetimeFigureOut">
              <a:rPr kumimoji="1" lang="ja-JP" altLang="en-US" smtClean="0"/>
              <a:t>2021/10/12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D5A1B1-A736-4065-A74B-A954A6AB3F0B}" type="slidenum">
              <a:rPr kumimoji="1" lang="ja-JP" altLang="en-US" smtClean="0"/>
              <a:t>‹#›</a:t>
            </a:fld>
            <a:endParaRPr kumimoji="1" lang="ja-JP" altLang="en-US"/>
          </a:p>
        </p:txBody>
      </p:sp>
    </p:spTree>
    <p:extLst>
      <p:ext uri="{BB962C8B-B14F-4D97-AF65-F5344CB8AC3E}">
        <p14:creationId xmlns:p14="http://schemas.microsoft.com/office/powerpoint/2010/main" val="795799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6EBED46-30BC-4BD4-97C3-34BEF741E62C}" type="datetimeFigureOut">
              <a:rPr kumimoji="1" lang="ja-JP" altLang="en-US" smtClean="0"/>
              <a:t>2021/10/12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D5A1B1-A736-4065-A74B-A954A6AB3F0B}" type="slidenum">
              <a:rPr kumimoji="1" lang="ja-JP" altLang="en-US" smtClean="0"/>
              <a:t>‹#›</a:t>
            </a:fld>
            <a:endParaRPr kumimoji="1" lang="ja-JP" altLang="en-US"/>
          </a:p>
        </p:txBody>
      </p:sp>
    </p:spTree>
    <p:extLst>
      <p:ext uri="{BB962C8B-B14F-4D97-AF65-F5344CB8AC3E}">
        <p14:creationId xmlns:p14="http://schemas.microsoft.com/office/powerpoint/2010/main" val="2594925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6EBED46-30BC-4BD4-97C3-34BEF741E62C}" type="datetimeFigureOut">
              <a:rPr kumimoji="1" lang="ja-JP" altLang="en-US" smtClean="0"/>
              <a:t>2021/10/12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D5A1B1-A736-4065-A74B-A954A6AB3F0B}" type="slidenum">
              <a:rPr kumimoji="1" lang="ja-JP" altLang="en-US" smtClean="0"/>
              <a:t>‹#›</a:t>
            </a:fld>
            <a:endParaRPr kumimoji="1" lang="ja-JP" altLang="en-US"/>
          </a:p>
        </p:txBody>
      </p:sp>
    </p:spTree>
    <p:extLst>
      <p:ext uri="{BB962C8B-B14F-4D97-AF65-F5344CB8AC3E}">
        <p14:creationId xmlns:p14="http://schemas.microsoft.com/office/powerpoint/2010/main" val="388751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6EBED46-30BC-4BD4-97C3-34BEF741E62C}" type="datetimeFigureOut">
              <a:rPr kumimoji="1" lang="ja-JP" altLang="en-US" smtClean="0"/>
              <a:t>2021/10/12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6D5A1B1-A736-4065-A74B-A954A6AB3F0B}" type="slidenum">
              <a:rPr kumimoji="1" lang="ja-JP" altLang="en-US" smtClean="0"/>
              <a:t>‹#›</a:t>
            </a:fld>
            <a:endParaRPr kumimoji="1" lang="ja-JP" altLang="en-US"/>
          </a:p>
        </p:txBody>
      </p:sp>
    </p:spTree>
    <p:extLst>
      <p:ext uri="{BB962C8B-B14F-4D97-AF65-F5344CB8AC3E}">
        <p14:creationId xmlns:p14="http://schemas.microsoft.com/office/powerpoint/2010/main" val="2614392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6EBED46-30BC-4BD4-97C3-34BEF741E62C}" type="datetimeFigureOut">
              <a:rPr kumimoji="1" lang="ja-JP" altLang="en-US" smtClean="0"/>
              <a:t>2021/10/12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6D5A1B1-A736-4065-A74B-A954A6AB3F0B}" type="slidenum">
              <a:rPr kumimoji="1" lang="ja-JP" altLang="en-US" smtClean="0"/>
              <a:t>‹#›</a:t>
            </a:fld>
            <a:endParaRPr kumimoji="1" lang="ja-JP" altLang="en-US"/>
          </a:p>
        </p:txBody>
      </p:sp>
    </p:spTree>
    <p:extLst>
      <p:ext uri="{BB962C8B-B14F-4D97-AF65-F5344CB8AC3E}">
        <p14:creationId xmlns:p14="http://schemas.microsoft.com/office/powerpoint/2010/main" val="153830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BED46-30BC-4BD4-97C3-34BEF741E62C}" type="datetimeFigureOut">
              <a:rPr kumimoji="1" lang="ja-JP" altLang="en-US" smtClean="0"/>
              <a:t>2021/10/12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6D5A1B1-A736-4065-A74B-A954A6AB3F0B}" type="slidenum">
              <a:rPr kumimoji="1" lang="ja-JP" altLang="en-US" smtClean="0"/>
              <a:t>‹#›</a:t>
            </a:fld>
            <a:endParaRPr kumimoji="1" lang="ja-JP" altLang="en-US"/>
          </a:p>
        </p:txBody>
      </p:sp>
    </p:spTree>
    <p:extLst>
      <p:ext uri="{BB962C8B-B14F-4D97-AF65-F5344CB8AC3E}">
        <p14:creationId xmlns:p14="http://schemas.microsoft.com/office/powerpoint/2010/main" val="128045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6EBED46-30BC-4BD4-97C3-34BEF741E62C}" type="datetimeFigureOut">
              <a:rPr kumimoji="1" lang="ja-JP" altLang="en-US" smtClean="0"/>
              <a:t>2021/10/12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D5A1B1-A736-4065-A74B-A954A6AB3F0B}" type="slidenum">
              <a:rPr kumimoji="1" lang="ja-JP" altLang="en-US" smtClean="0"/>
              <a:t>‹#›</a:t>
            </a:fld>
            <a:endParaRPr kumimoji="1" lang="ja-JP" altLang="en-US"/>
          </a:p>
        </p:txBody>
      </p:sp>
    </p:spTree>
    <p:extLst>
      <p:ext uri="{BB962C8B-B14F-4D97-AF65-F5344CB8AC3E}">
        <p14:creationId xmlns:p14="http://schemas.microsoft.com/office/powerpoint/2010/main" val="5993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6EBED46-30BC-4BD4-97C3-34BEF741E62C}" type="datetimeFigureOut">
              <a:rPr kumimoji="1" lang="ja-JP" altLang="en-US" smtClean="0"/>
              <a:t>2021/10/12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D5A1B1-A736-4065-A74B-A954A6AB3F0B}" type="slidenum">
              <a:rPr kumimoji="1" lang="ja-JP" altLang="en-US" smtClean="0"/>
              <a:t>‹#›</a:t>
            </a:fld>
            <a:endParaRPr kumimoji="1" lang="ja-JP" altLang="en-US"/>
          </a:p>
        </p:txBody>
      </p:sp>
    </p:spTree>
    <p:extLst>
      <p:ext uri="{BB962C8B-B14F-4D97-AF65-F5344CB8AC3E}">
        <p14:creationId xmlns:p14="http://schemas.microsoft.com/office/powerpoint/2010/main" val="202257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BED46-30BC-4BD4-97C3-34BEF741E62C}" type="datetimeFigureOut">
              <a:rPr kumimoji="1" lang="ja-JP" altLang="en-US" smtClean="0"/>
              <a:t>2021/10/12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5A1B1-A736-4065-A74B-A954A6AB3F0B}" type="slidenum">
              <a:rPr kumimoji="1" lang="ja-JP" altLang="en-US" smtClean="0"/>
              <a:t>‹#›</a:t>
            </a:fld>
            <a:endParaRPr kumimoji="1" lang="ja-JP" altLang="en-US"/>
          </a:p>
        </p:txBody>
      </p:sp>
    </p:spTree>
    <p:extLst>
      <p:ext uri="{BB962C8B-B14F-4D97-AF65-F5344CB8AC3E}">
        <p14:creationId xmlns:p14="http://schemas.microsoft.com/office/powerpoint/2010/main" val="1130532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91216" y="1295823"/>
            <a:ext cx="8551344" cy="4231928"/>
          </a:xfrm>
          <a:prstGeom prst="rect">
            <a:avLst/>
          </a:prstGeom>
        </p:spPr>
        <p:txBody>
          <a:bodyPr wrap="square">
            <a:spAutoFit/>
          </a:bodyPr>
          <a:lstStyle/>
          <a:p>
            <a:pPr algn="ctr"/>
            <a:endParaRPr lang="en-US" altLang="ja-JP" sz="4000" dirty="0" smtClean="0">
              <a:solidFill>
                <a:prstClr val="black"/>
              </a:solidFill>
              <a:latin typeface="Meiryo UI" panose="020B0604030504040204" pitchFamily="50" charset="-128"/>
              <a:ea typeface="Meiryo UI" panose="020B0604030504040204" pitchFamily="50" charset="-128"/>
              <a:cs typeface="+mj-cs"/>
            </a:endParaRPr>
          </a:p>
          <a:p>
            <a:pPr algn="ctr"/>
            <a:r>
              <a:rPr lang="ja-JP" altLang="en-US" sz="4000" dirty="0" smtClean="0">
                <a:solidFill>
                  <a:prstClr val="black"/>
                </a:solidFill>
                <a:latin typeface="Meiryo UI" panose="020B0604030504040204" pitchFamily="50" charset="-128"/>
                <a:ea typeface="Meiryo UI" panose="020B0604030504040204" pitchFamily="50" charset="-128"/>
                <a:cs typeface="+mj-cs"/>
              </a:rPr>
              <a:t>市町村</a:t>
            </a:r>
            <a:r>
              <a:rPr lang="ja-JP" altLang="en-US" sz="4000" dirty="0">
                <a:solidFill>
                  <a:prstClr val="black"/>
                </a:solidFill>
                <a:latin typeface="Meiryo UI" panose="020B0604030504040204" pitchFamily="50" charset="-128"/>
                <a:ea typeface="Meiryo UI" panose="020B0604030504040204" pitchFamily="50" charset="-128"/>
                <a:cs typeface="+mj-cs"/>
              </a:rPr>
              <a:t>バリアフリー基本構想等</a:t>
            </a:r>
            <a:r>
              <a:rPr lang="ja-JP" altLang="en-US" sz="4000" dirty="0" smtClean="0">
                <a:solidFill>
                  <a:prstClr val="black"/>
                </a:solidFill>
                <a:latin typeface="Meiryo UI" panose="020B0604030504040204" pitchFamily="50" charset="-128"/>
                <a:ea typeface="Meiryo UI" panose="020B0604030504040204" pitchFamily="50" charset="-128"/>
                <a:cs typeface="+mj-cs"/>
              </a:rPr>
              <a:t>の</a:t>
            </a:r>
            <a:endParaRPr lang="en-US" altLang="ja-JP" sz="4000" dirty="0" smtClean="0">
              <a:solidFill>
                <a:prstClr val="black"/>
              </a:solidFill>
              <a:latin typeface="Meiryo UI" panose="020B0604030504040204" pitchFamily="50" charset="-128"/>
              <a:ea typeface="Meiryo UI" panose="020B0604030504040204" pitchFamily="50" charset="-128"/>
              <a:cs typeface="+mj-cs"/>
            </a:endParaRPr>
          </a:p>
          <a:p>
            <a:pPr algn="ctr">
              <a:spcBef>
                <a:spcPts val="600"/>
              </a:spcBef>
            </a:pPr>
            <a:r>
              <a:rPr lang="ja-JP" altLang="en-US" sz="4000" dirty="0" smtClean="0">
                <a:solidFill>
                  <a:prstClr val="black"/>
                </a:solidFill>
                <a:latin typeface="Meiryo UI" panose="020B0604030504040204" pitchFamily="50" charset="-128"/>
                <a:ea typeface="Meiryo UI" panose="020B0604030504040204" pitchFamily="50" charset="-128"/>
                <a:cs typeface="+mj-cs"/>
              </a:rPr>
              <a:t>作成</a:t>
            </a:r>
            <a:r>
              <a:rPr lang="ja-JP" altLang="en-US" sz="4000" dirty="0">
                <a:solidFill>
                  <a:prstClr val="black"/>
                </a:solidFill>
                <a:latin typeface="Meiryo UI" panose="020B0604030504040204" pitchFamily="50" charset="-128"/>
                <a:ea typeface="Meiryo UI" panose="020B0604030504040204" pitchFamily="50" charset="-128"/>
                <a:cs typeface="+mj-cs"/>
              </a:rPr>
              <a:t>・見直しの</a:t>
            </a:r>
            <a:r>
              <a:rPr lang="ja-JP" altLang="en-US" sz="4000" dirty="0" smtClean="0">
                <a:solidFill>
                  <a:prstClr val="black"/>
                </a:solidFill>
                <a:latin typeface="Meiryo UI" panose="020B0604030504040204" pitchFamily="50" charset="-128"/>
                <a:ea typeface="Meiryo UI" panose="020B0604030504040204" pitchFamily="50" charset="-128"/>
                <a:cs typeface="+mj-cs"/>
              </a:rPr>
              <a:t>促進</a:t>
            </a:r>
            <a:r>
              <a:rPr lang="en-US" altLang="ja-JP" sz="4000" dirty="0">
                <a:solidFill>
                  <a:prstClr val="black"/>
                </a:solidFill>
                <a:latin typeface="Meiryo UI" panose="020B0604030504040204" pitchFamily="50" charset="-128"/>
                <a:ea typeface="Meiryo UI" panose="020B0604030504040204" pitchFamily="50" charset="-128"/>
                <a:cs typeface="+mj-cs"/>
              </a:rPr>
              <a:t/>
            </a:r>
            <a:br>
              <a:rPr lang="en-US" altLang="ja-JP" sz="4000" dirty="0">
                <a:solidFill>
                  <a:prstClr val="black"/>
                </a:solidFill>
                <a:latin typeface="Meiryo UI" panose="020B0604030504040204" pitchFamily="50" charset="-128"/>
                <a:ea typeface="Meiryo UI" panose="020B0604030504040204" pitchFamily="50" charset="-128"/>
                <a:cs typeface="+mj-cs"/>
              </a:rPr>
            </a:br>
            <a:endParaRPr lang="en-US" altLang="ja-JP" sz="3600" dirty="0" smtClean="0">
              <a:solidFill>
                <a:prstClr val="black"/>
              </a:solidFill>
              <a:latin typeface="Meiryo UI" panose="020B0604030504040204" pitchFamily="50" charset="-128"/>
              <a:ea typeface="Meiryo UI" panose="020B0604030504040204" pitchFamily="50" charset="-128"/>
              <a:cs typeface="+mj-cs"/>
            </a:endParaRPr>
          </a:p>
          <a:p>
            <a:pPr algn="ctr"/>
            <a:r>
              <a:rPr lang="en-US" altLang="ja-JP" sz="4000" dirty="0">
                <a:solidFill>
                  <a:prstClr val="black"/>
                </a:solidFill>
                <a:latin typeface="Meiryo UI" panose="020B0604030504040204" pitchFamily="50" charset="-128"/>
                <a:ea typeface="Meiryo UI" panose="020B0604030504040204" pitchFamily="50" charset="-128"/>
                <a:cs typeface="+mj-cs"/>
              </a:rPr>
              <a:t/>
            </a:r>
            <a:br>
              <a:rPr lang="en-US" altLang="ja-JP" sz="4000" dirty="0">
                <a:solidFill>
                  <a:prstClr val="black"/>
                </a:solidFill>
                <a:latin typeface="Meiryo UI" panose="020B0604030504040204" pitchFamily="50" charset="-128"/>
                <a:ea typeface="Meiryo UI" panose="020B0604030504040204" pitchFamily="50" charset="-128"/>
                <a:cs typeface="+mj-cs"/>
              </a:rPr>
            </a:br>
            <a:r>
              <a:rPr lang="en-US" altLang="ja-JP" sz="4000" dirty="0">
                <a:solidFill>
                  <a:prstClr val="black"/>
                </a:solidFill>
                <a:latin typeface="Meiryo UI" panose="020B0604030504040204" pitchFamily="50" charset="-128"/>
                <a:ea typeface="Meiryo UI" panose="020B0604030504040204" pitchFamily="50" charset="-128"/>
                <a:cs typeface="+mj-cs"/>
              </a:rPr>
              <a:t/>
            </a:r>
            <a:br>
              <a:rPr lang="en-US" altLang="ja-JP" sz="4000" dirty="0">
                <a:solidFill>
                  <a:prstClr val="black"/>
                </a:solidFill>
                <a:latin typeface="Meiryo UI" panose="020B0604030504040204" pitchFamily="50" charset="-128"/>
                <a:ea typeface="Meiryo UI" panose="020B0604030504040204" pitchFamily="50" charset="-128"/>
                <a:cs typeface="+mj-cs"/>
              </a:rPr>
            </a:br>
            <a:r>
              <a:rPr lang="ja-JP" altLang="en-US" sz="2800" dirty="0" smtClean="0">
                <a:solidFill>
                  <a:prstClr val="black"/>
                </a:solidFill>
                <a:latin typeface="Meiryo UI" panose="020B0604030504040204" pitchFamily="50" charset="-128"/>
                <a:ea typeface="Meiryo UI" panose="020B0604030504040204" pitchFamily="50" charset="-128"/>
                <a:cs typeface="+mj-cs"/>
              </a:rPr>
              <a:t>令和</a:t>
            </a:r>
            <a:r>
              <a:rPr lang="en-US" altLang="ja-JP" sz="2800" dirty="0" smtClean="0">
                <a:solidFill>
                  <a:prstClr val="black"/>
                </a:solidFill>
                <a:latin typeface="Meiryo UI" panose="020B0604030504040204" pitchFamily="50" charset="-128"/>
                <a:ea typeface="Meiryo UI" panose="020B0604030504040204" pitchFamily="50" charset="-128"/>
                <a:cs typeface="+mj-cs"/>
              </a:rPr>
              <a:t>3</a:t>
            </a:r>
            <a:r>
              <a:rPr lang="ja-JP" altLang="en-US" sz="2800" dirty="0" smtClean="0">
                <a:solidFill>
                  <a:prstClr val="black"/>
                </a:solidFill>
                <a:latin typeface="Meiryo UI" panose="020B0604030504040204" pitchFamily="50" charset="-128"/>
                <a:ea typeface="Meiryo UI" panose="020B0604030504040204" pitchFamily="50" charset="-128"/>
                <a:cs typeface="+mj-cs"/>
              </a:rPr>
              <a:t>年</a:t>
            </a:r>
            <a:r>
              <a:rPr lang="en-US" altLang="ja-JP" sz="2800" dirty="0" smtClean="0">
                <a:solidFill>
                  <a:prstClr val="black"/>
                </a:solidFill>
                <a:latin typeface="Meiryo UI" panose="020B0604030504040204" pitchFamily="50" charset="-128"/>
                <a:ea typeface="Meiryo UI" panose="020B0604030504040204" pitchFamily="50" charset="-128"/>
                <a:cs typeface="+mj-cs"/>
              </a:rPr>
              <a:t>10</a:t>
            </a:r>
            <a:r>
              <a:rPr lang="ja-JP" altLang="en-US" sz="2800" dirty="0" smtClean="0">
                <a:solidFill>
                  <a:prstClr val="black"/>
                </a:solidFill>
                <a:latin typeface="Meiryo UI" panose="020B0604030504040204" pitchFamily="50" charset="-128"/>
                <a:ea typeface="Meiryo UI" panose="020B0604030504040204" pitchFamily="50" charset="-128"/>
                <a:cs typeface="+mj-cs"/>
              </a:rPr>
              <a:t>月</a:t>
            </a:r>
            <a:endParaRPr lang="ja-JP" altLang="en-US" dirty="0"/>
          </a:p>
        </p:txBody>
      </p:sp>
      <p:sp>
        <p:nvSpPr>
          <p:cNvPr id="5" name="テキスト ボックス 3"/>
          <p:cNvSpPr txBox="1"/>
          <p:nvPr/>
        </p:nvSpPr>
        <p:spPr>
          <a:xfrm>
            <a:off x="7054808" y="486513"/>
            <a:ext cx="1639903" cy="461665"/>
          </a:xfrm>
          <a:prstGeom prst="rect">
            <a:avLst/>
          </a:prstGeom>
          <a:noFill/>
          <a:ln>
            <a:solidFill>
              <a:schemeClr val="tx1"/>
            </a:solidFill>
          </a:ln>
        </p:spPr>
        <p:txBody>
          <a:bodyPr wrap="square" lIns="0" tIns="0" rIns="0" bIns="0" rtlCol="0" anchor="ctr" anchorCtr="1">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kumimoji="1" lang="ja-JP" altLang="en-US" sz="2000" dirty="0" smtClean="0">
                <a:latin typeface="Meiryo UI" panose="020B0604030504040204" pitchFamily="50" charset="-128"/>
                <a:ea typeface="Meiryo UI" panose="020B0604030504040204" pitchFamily="50" charset="-128"/>
              </a:rPr>
              <a:t>資料４－２</a:t>
            </a:r>
            <a:endParaRPr kumimoji="1" lang="ja-JP" altLang="en-US"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50398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64058" y="388518"/>
            <a:ext cx="8407020" cy="907211"/>
          </a:xfrm>
        </p:spPr>
        <p:txBody>
          <a:bodyPr>
            <a:normAutofit lnSpcReduction="10000"/>
          </a:bodyPr>
          <a:lstStyle/>
          <a:p>
            <a:pPr algn="l">
              <a:lnSpc>
                <a:spcPct val="150000"/>
              </a:lnSpc>
              <a:spcBef>
                <a:spcPts val="300"/>
              </a:spcBef>
            </a:pPr>
            <a:r>
              <a:rPr lang="en-US" altLang="ja-JP" sz="1800"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基本構想に一時避難場所と指定避難場所を生活関連施設に位置づけた事例</a:t>
            </a:r>
            <a:r>
              <a:rPr lang="en-US" altLang="ja-JP" sz="1800" b="1" dirty="0" smtClean="0">
                <a:latin typeface="Meiryo UI" panose="020B0604030504040204" pitchFamily="50" charset="-128"/>
                <a:ea typeface="Meiryo UI" panose="020B0604030504040204" pitchFamily="50" charset="-128"/>
              </a:rPr>
              <a:t>】</a:t>
            </a:r>
          </a:p>
          <a:p>
            <a:pPr algn="l">
              <a:lnSpc>
                <a:spcPct val="150000"/>
              </a:lnSpc>
              <a:spcBef>
                <a:spcPts val="300"/>
              </a:spcBef>
            </a:pPr>
            <a:r>
              <a:rPr lang="ja-JP" altLang="en-US" sz="1800" b="1" dirty="0" smtClean="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松原</a:t>
            </a:r>
            <a:r>
              <a:rPr lang="ja-JP" altLang="en-US" sz="1800" b="1" dirty="0" smtClean="0">
                <a:latin typeface="Meiryo UI" panose="020B0604030504040204" pitchFamily="50" charset="-128"/>
                <a:ea typeface="Meiryo UI" panose="020B0604030504040204" pitchFamily="50" charset="-128"/>
              </a:rPr>
              <a:t>市</a:t>
            </a:r>
            <a:r>
              <a:rPr lang="ja-JP" altLang="en-US" sz="1800" b="1" dirty="0">
                <a:latin typeface="Meiryo UI" panose="020B0604030504040204" pitchFamily="50" charset="-128"/>
                <a:ea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rPr>
              <a:t>高見ノ里、河内松原駅周辺地区</a:t>
            </a:r>
            <a:r>
              <a:rPr lang="ja-JP" altLang="en-US" sz="1800" b="1"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（平成</a:t>
            </a:r>
            <a:r>
              <a:rPr lang="en-US" altLang="ja-JP" sz="1800" dirty="0" smtClean="0">
                <a:latin typeface="Meiryo UI" panose="020B0604030504040204" pitchFamily="50" charset="-128"/>
                <a:ea typeface="Meiryo UI" panose="020B0604030504040204" pitchFamily="50" charset="-128"/>
              </a:rPr>
              <a:t>25</a:t>
            </a:r>
            <a:r>
              <a:rPr lang="ja-JP" altLang="en-US" sz="1800" dirty="0" smtClean="0">
                <a:latin typeface="Meiryo UI" panose="020B0604030504040204" pitchFamily="50" charset="-128"/>
                <a:ea typeface="Meiryo UI" panose="020B0604030504040204" pitchFamily="50" charset="-128"/>
              </a:rPr>
              <a:t>年３月</a:t>
            </a:r>
            <a:r>
              <a:rPr lang="ja-JP" altLang="en-US" sz="1800" dirty="0">
                <a:latin typeface="Meiryo UI" panose="020B0604030504040204" pitchFamily="50" charset="-128"/>
                <a:ea typeface="Meiryo UI" panose="020B0604030504040204" pitchFamily="50" charset="-128"/>
              </a:rPr>
              <a:t>）</a:t>
            </a:r>
          </a:p>
          <a:p>
            <a:pPr algn="l">
              <a:lnSpc>
                <a:spcPct val="150000"/>
              </a:lnSpc>
              <a:spcBef>
                <a:spcPts val="300"/>
              </a:spcBef>
            </a:pPr>
            <a:endParaRPr lang="ja-JP" altLang="en-US" sz="1800" dirty="0">
              <a:latin typeface="Meiryo UI" panose="020B0604030504040204" pitchFamily="50" charset="-128"/>
              <a:ea typeface="Meiryo UI" panose="020B0604030504040204" pitchFamily="50" charset="-128"/>
            </a:endParaRPr>
          </a:p>
        </p:txBody>
      </p:sp>
      <p:sp>
        <p:nvSpPr>
          <p:cNvPr id="8" name="サブタイトル 2"/>
          <p:cNvSpPr txBox="1">
            <a:spLocks/>
          </p:cNvSpPr>
          <p:nvPr/>
        </p:nvSpPr>
        <p:spPr>
          <a:xfrm>
            <a:off x="6345513" y="1111151"/>
            <a:ext cx="2548397" cy="52297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spcBef>
                <a:spcPts val="300"/>
              </a:spcBef>
            </a:pPr>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道路特定事業</a:t>
            </a:r>
            <a:r>
              <a:rPr lang="en-US" altLang="ja-JP" sz="1400" b="1" dirty="0">
                <a:latin typeface="Meiryo UI" panose="020B0604030504040204" pitchFamily="50" charset="-128"/>
                <a:ea typeface="Meiryo UI" panose="020B0604030504040204" pitchFamily="50" charset="-128"/>
              </a:rPr>
              <a:t>〉</a:t>
            </a:r>
          </a:p>
          <a:p>
            <a:pPr algn="l">
              <a:lnSpc>
                <a:spcPct val="150000"/>
              </a:lnSpc>
              <a:spcBef>
                <a:spcPts val="300"/>
              </a:spcBef>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・歩道設置</a:t>
            </a:r>
          </a:p>
          <a:p>
            <a:pPr algn="l">
              <a:lnSpc>
                <a:spcPct val="150000"/>
              </a:lnSpc>
              <a:spcBef>
                <a:spcPts val="300"/>
              </a:spcBef>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歩道改良</a:t>
            </a:r>
          </a:p>
          <a:p>
            <a:pPr algn="l">
              <a:lnSpc>
                <a:spcPct val="150000"/>
              </a:lnSpc>
              <a:spcBef>
                <a:spcPts val="300"/>
              </a:spcBef>
            </a:pPr>
            <a:r>
              <a:rPr lang="ja-JP" altLang="en-US" sz="1400" dirty="0" smtClean="0">
                <a:latin typeface="Meiryo UI" panose="020B0604030504040204" pitchFamily="50" charset="-128"/>
                <a:ea typeface="Meiryo UI" panose="020B0604030504040204" pitchFamily="50" charset="-128"/>
              </a:rPr>
              <a:t>　　・</a:t>
            </a:r>
            <a:r>
              <a:rPr lang="ja-JP" altLang="en-US" sz="1400" dirty="0" err="1">
                <a:latin typeface="Meiryo UI" panose="020B0604030504040204" pitchFamily="50" charset="-128"/>
                <a:ea typeface="Meiryo UI" panose="020B0604030504040204" pitchFamily="50" charset="-128"/>
              </a:rPr>
              <a:t>視覚障がい</a:t>
            </a:r>
            <a:r>
              <a:rPr lang="ja-JP" altLang="en-US" sz="1400" dirty="0">
                <a:latin typeface="Meiryo UI" panose="020B0604030504040204" pitchFamily="50" charset="-128"/>
                <a:ea typeface="Meiryo UI" panose="020B0604030504040204" pitchFamily="50" charset="-128"/>
              </a:rPr>
              <a:t>者誘導ブロック</a:t>
            </a:r>
          </a:p>
          <a:p>
            <a:pPr algn="l">
              <a:lnSpc>
                <a:spcPct val="150000"/>
              </a:lnSpc>
              <a:spcBef>
                <a:spcPts val="300"/>
              </a:spcBef>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案内標識の</a:t>
            </a:r>
            <a:r>
              <a:rPr lang="ja-JP" altLang="en-US" sz="1400" dirty="0" smtClean="0">
                <a:latin typeface="Meiryo UI" panose="020B0604030504040204" pitchFamily="50" charset="-128"/>
                <a:ea typeface="Meiryo UI" panose="020B0604030504040204" pitchFamily="50" charset="-128"/>
              </a:rPr>
              <a:t>設置　等</a:t>
            </a:r>
            <a:endParaRPr lang="ja-JP" altLang="en-US" sz="1400" dirty="0">
              <a:latin typeface="Meiryo UI" panose="020B0604030504040204" pitchFamily="50" charset="-128"/>
              <a:ea typeface="Meiryo UI" panose="020B0604030504040204" pitchFamily="50" charset="-128"/>
            </a:endParaRPr>
          </a:p>
          <a:p>
            <a:pPr algn="l">
              <a:lnSpc>
                <a:spcPct val="150000"/>
              </a:lnSpc>
              <a:spcBef>
                <a:spcPts val="300"/>
              </a:spcBef>
            </a:pP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建築物特定事業</a:t>
            </a:r>
            <a:r>
              <a:rPr lang="en-US" altLang="ja-JP" sz="1400" b="1" dirty="0">
                <a:latin typeface="Meiryo UI" panose="020B0604030504040204" pitchFamily="50" charset="-128"/>
                <a:ea typeface="Meiryo UI" panose="020B0604030504040204" pitchFamily="50" charset="-128"/>
              </a:rPr>
              <a:t>〉</a:t>
            </a:r>
          </a:p>
          <a:p>
            <a:pPr algn="l">
              <a:lnSpc>
                <a:spcPct val="150000"/>
              </a:lnSpc>
              <a:spcBef>
                <a:spcPts val="300"/>
              </a:spcBef>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・案内板の設置</a:t>
            </a:r>
          </a:p>
          <a:p>
            <a:pPr algn="l">
              <a:lnSpc>
                <a:spcPct val="150000"/>
              </a:lnSpc>
              <a:spcBef>
                <a:spcPts val="300"/>
              </a:spcBef>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階段の手すり設置</a:t>
            </a:r>
          </a:p>
          <a:p>
            <a:pPr algn="l">
              <a:lnSpc>
                <a:spcPct val="150000"/>
              </a:lnSpc>
              <a:spcBef>
                <a:spcPts val="300"/>
              </a:spcBef>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トイレの改善</a:t>
            </a:r>
          </a:p>
          <a:p>
            <a:pPr algn="l">
              <a:lnSpc>
                <a:spcPct val="150000"/>
              </a:lnSpc>
              <a:spcBef>
                <a:spcPts val="300"/>
              </a:spcBef>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エレベーター設置の</a:t>
            </a:r>
            <a:r>
              <a:rPr lang="ja-JP" altLang="en-US" sz="1400" dirty="0" smtClean="0">
                <a:latin typeface="Meiryo UI" panose="020B0604030504040204" pitchFamily="50" charset="-128"/>
                <a:ea typeface="Meiryo UI" panose="020B0604030504040204" pitchFamily="50" charset="-128"/>
              </a:rPr>
              <a:t>検討　等</a:t>
            </a:r>
            <a:endParaRPr lang="ja-JP" altLang="en-US" sz="1400" dirty="0">
              <a:latin typeface="Meiryo UI" panose="020B0604030504040204" pitchFamily="50" charset="-128"/>
              <a:ea typeface="Meiryo UI" panose="020B0604030504040204" pitchFamily="50" charset="-128"/>
            </a:endParaRPr>
          </a:p>
          <a:p>
            <a:pPr algn="l">
              <a:lnSpc>
                <a:spcPct val="150000"/>
              </a:lnSpc>
              <a:spcBef>
                <a:spcPts val="300"/>
              </a:spcBef>
            </a:pP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交通安全特定事業</a:t>
            </a:r>
            <a:r>
              <a:rPr lang="en-US" altLang="ja-JP" sz="1400" b="1" dirty="0">
                <a:latin typeface="Meiryo UI" panose="020B0604030504040204" pitchFamily="50" charset="-128"/>
                <a:ea typeface="Meiryo UI" panose="020B0604030504040204" pitchFamily="50" charset="-128"/>
              </a:rPr>
              <a:t>〉</a:t>
            </a:r>
          </a:p>
          <a:p>
            <a:pPr algn="l">
              <a:lnSpc>
                <a:spcPct val="150000"/>
              </a:lnSpc>
              <a:spcBef>
                <a:spcPts val="300"/>
              </a:spcBef>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・音響信号の</a:t>
            </a:r>
            <a:r>
              <a:rPr lang="ja-JP" altLang="en-US" sz="1400" dirty="0" smtClean="0">
                <a:latin typeface="Meiryo UI" panose="020B0604030504040204" pitchFamily="50" charset="-128"/>
                <a:ea typeface="Meiryo UI" panose="020B0604030504040204" pitchFamily="50" charset="-128"/>
              </a:rPr>
              <a:t>設置</a:t>
            </a:r>
            <a:endParaRPr lang="en-US" altLang="ja-JP" sz="1400" dirty="0" smtClean="0">
              <a:latin typeface="Meiryo UI" panose="020B0604030504040204" pitchFamily="50" charset="-128"/>
              <a:ea typeface="Meiryo UI" panose="020B0604030504040204" pitchFamily="50" charset="-128"/>
            </a:endParaRPr>
          </a:p>
          <a:p>
            <a:pPr algn="l">
              <a:lnSpc>
                <a:spcPct val="150000"/>
              </a:lnSpc>
              <a:spcBef>
                <a:spcPts val="300"/>
              </a:spcBef>
            </a:pP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都市公園特定事業</a:t>
            </a:r>
            <a:r>
              <a:rPr lang="en-US" altLang="ja-JP" sz="1400" b="1" dirty="0">
                <a:latin typeface="Meiryo UI" panose="020B0604030504040204" pitchFamily="50" charset="-128"/>
                <a:ea typeface="Meiryo UI" panose="020B0604030504040204" pitchFamily="50" charset="-128"/>
              </a:rPr>
              <a:t>〉</a:t>
            </a:r>
          </a:p>
          <a:p>
            <a:pPr algn="l">
              <a:lnSpc>
                <a:spcPct val="150000"/>
              </a:lnSpc>
              <a:spcBef>
                <a:spcPts val="300"/>
              </a:spcBef>
            </a:pP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ガイドラインに準じた</a:t>
            </a:r>
            <a:r>
              <a:rPr lang="ja-JP" altLang="en-US" sz="1400" dirty="0" smtClean="0">
                <a:latin typeface="Meiryo UI" panose="020B0604030504040204" pitchFamily="50" charset="-128"/>
                <a:ea typeface="Meiryo UI" panose="020B0604030504040204" pitchFamily="50" charset="-128"/>
              </a:rPr>
              <a:t>整備</a:t>
            </a:r>
            <a:endParaRPr lang="ja-JP" altLang="en-US" sz="1400" dirty="0">
              <a:latin typeface="Meiryo UI" panose="020B0604030504040204" pitchFamily="50" charset="-128"/>
              <a:ea typeface="Meiryo UI" panose="020B0604030504040204" pitchFamily="50" charset="-128"/>
            </a:endParaRPr>
          </a:p>
        </p:txBody>
      </p:sp>
      <p:pic>
        <p:nvPicPr>
          <p:cNvPr id="50" name="図 4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637" y="5731408"/>
            <a:ext cx="1439920" cy="989382"/>
          </a:xfrm>
          <a:prstGeom prst="rect">
            <a:avLst/>
          </a:prstGeom>
          <a:noFill/>
          <a:ln>
            <a:noFill/>
          </a:ln>
        </p:spPr>
      </p:pic>
      <p:grpSp>
        <p:nvGrpSpPr>
          <p:cNvPr id="51" name="グループ化 50"/>
          <p:cNvGrpSpPr/>
          <p:nvPr/>
        </p:nvGrpSpPr>
        <p:grpSpPr>
          <a:xfrm>
            <a:off x="503237" y="1314431"/>
            <a:ext cx="5720143" cy="4335741"/>
            <a:chOff x="-60227" y="0"/>
            <a:chExt cx="5191550" cy="3824762"/>
          </a:xfrm>
        </p:grpSpPr>
        <p:pic>
          <p:nvPicPr>
            <p:cNvPr id="52" name="図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31323" cy="3824762"/>
            </a:xfrm>
            <a:prstGeom prst="rect">
              <a:avLst/>
            </a:prstGeom>
          </p:spPr>
        </p:pic>
        <p:sp>
          <p:nvSpPr>
            <p:cNvPr id="53" name="テキスト ボックス 22"/>
            <p:cNvSpPr txBox="1"/>
            <p:nvPr/>
          </p:nvSpPr>
          <p:spPr>
            <a:xfrm>
              <a:off x="2186365" y="101317"/>
              <a:ext cx="1342925" cy="455933"/>
            </a:xfrm>
            <a:prstGeom prst="rect">
              <a:avLst/>
            </a:prstGeom>
            <a:solidFill>
              <a:sysClr val="window" lastClr="FFFFFF"/>
            </a:solidFill>
            <a:ln w="25400" cap="flat" cmpd="sng" algn="ctr">
              <a:solidFill>
                <a:sysClr val="windowText" lastClr="000000"/>
              </a:solidFill>
              <a:prstDash val="solid"/>
            </a:ln>
            <a:effectLst/>
          </p:spPr>
          <p:txBody>
            <a:bodyPr wrap="square" rtlCol="0">
              <a:noAutofit/>
            </a:bodyPr>
            <a:lstStyle/>
            <a:p>
              <a:pPr marL="0" marR="0" lvl="0" indent="0" defTabSz="914400" eaLnBrk="1" fontAlgn="auto" latinLnBrk="0" hangingPunct="1">
                <a:lnSpc>
                  <a:spcPts val="17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eiryo UI" panose="020B0604030504040204" pitchFamily="50" charset="-128"/>
                  <a:ea typeface="ＭＳ Ｐゴシック" panose="020B0600070205080204" pitchFamily="50" charset="-128"/>
                  <a:cs typeface="Meiryo UI" panose="020B0604030504040204" pitchFamily="50" charset="-128"/>
                </a:rPr>
                <a:t>2F </a:t>
              </a:r>
              <a:r>
                <a:rPr kumimoji="0"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松原公民館</a:t>
              </a:r>
              <a:endParaRPr kumimoji="0" lang="ja-JP" altLang="en-US" sz="12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defTabSz="914400" eaLnBrk="1" fontAlgn="auto" latinLnBrk="0" hangingPunct="1">
                <a:lnSpc>
                  <a:spcPts val="17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eiryo UI" panose="020B0604030504040204" pitchFamily="50" charset="-128"/>
                  <a:ea typeface="ＭＳ Ｐゴシック" panose="020B0600070205080204" pitchFamily="50" charset="-128"/>
                  <a:cs typeface="Meiryo UI" panose="020B0604030504040204" pitchFamily="50" charset="-128"/>
                </a:rPr>
                <a:t>3F </a:t>
              </a:r>
              <a:r>
                <a:rPr kumimoji="0"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eiryo UI" panose="020B0604030504040204" pitchFamily="50" charset="-128"/>
                </a:rPr>
                <a:t>文化会館</a:t>
              </a:r>
              <a:endParaRPr kumimoji="0" lang="ja-JP" altLang="en-US" sz="12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4" name="テキスト ボックス 23"/>
            <p:cNvSpPr txBox="1"/>
            <p:nvPr/>
          </p:nvSpPr>
          <p:spPr>
            <a:xfrm>
              <a:off x="-60227" y="443266"/>
              <a:ext cx="1106528" cy="335545"/>
            </a:xfrm>
            <a:prstGeom prst="rect">
              <a:avLst/>
            </a:prstGeom>
            <a:solidFill>
              <a:sysClr val="window" lastClr="FFFFFF"/>
            </a:solidFill>
            <a:ln w="25400" cap="flat" cmpd="sng" algn="ctr">
              <a:solidFill>
                <a:sysClr val="windowText" lastClr="000000"/>
              </a:solidFill>
              <a:prstDash val="solid"/>
            </a:ln>
            <a:effectLst/>
          </p:spPr>
          <p:txBody>
            <a:bodyPr wrap="square" rtlCol="0">
              <a:noAutofit/>
            </a:bodyP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Times New Roman" panose="02020603050405020304" pitchFamily="18" charset="0"/>
                </a:rPr>
                <a:t>松原図書</a:t>
              </a:r>
              <a:r>
                <a:rPr kumimoji="0" lang="ja-JP" altLang="en-US" sz="1200" b="0" i="0" u="none" strike="noStrike" kern="1200" cap="none" spc="0" normalizeH="0" baseline="0" noProof="0" dirty="0">
                  <a:ln>
                    <a:noFill/>
                  </a:ln>
                  <a:solidFill>
                    <a:srgbClr val="000000"/>
                  </a:solidFill>
                  <a:effectLst/>
                  <a:uLnTx/>
                  <a:uFillTx/>
                  <a:latin typeface="Century" panose="02040604050505020304" pitchFamily="18" charset="0"/>
                  <a:ea typeface="ＭＳ 明朝" panose="02020609040205080304" pitchFamily="17" charset="-128"/>
                  <a:cs typeface="Times New Roman" panose="02020603050405020304" pitchFamily="18" charset="0"/>
                </a:rPr>
                <a:t>館</a:t>
              </a:r>
              <a:endParaRPr kumimoji="0" lang="ja-JP" altLang="en-US" sz="12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cxnSp>
          <p:nvCxnSpPr>
            <p:cNvPr id="55" name="直線矢印コネクタ 54"/>
            <p:cNvCxnSpPr/>
            <p:nvPr/>
          </p:nvCxnSpPr>
          <p:spPr>
            <a:xfrm>
              <a:off x="476318" y="775351"/>
              <a:ext cx="1105617" cy="23693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56" name="直線矢印コネクタ 55"/>
            <p:cNvCxnSpPr/>
            <p:nvPr/>
          </p:nvCxnSpPr>
          <p:spPr>
            <a:xfrm flipH="1">
              <a:off x="1906119" y="580233"/>
              <a:ext cx="569349" cy="462246"/>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57" name="円/楕円 34"/>
            <p:cNvSpPr/>
            <p:nvPr/>
          </p:nvSpPr>
          <p:spPr>
            <a:xfrm flipH="1" flipV="1">
              <a:off x="1647560" y="868265"/>
              <a:ext cx="216024" cy="174214"/>
            </a:xfrm>
            <a:prstGeom prst="ellipse">
              <a:avLst/>
            </a:prstGeom>
            <a:solidFill>
              <a:srgbClr val="00B0F0"/>
            </a:solidFill>
            <a:ln w="25400" cap="flat" cmpd="sng" algn="ctr">
              <a:solidFill>
                <a:srgbClr val="00B0F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cxnSp>
          <p:nvCxnSpPr>
            <p:cNvPr id="58" name="直線コネクタ 57"/>
            <p:cNvCxnSpPr/>
            <p:nvPr/>
          </p:nvCxnSpPr>
          <p:spPr>
            <a:xfrm>
              <a:off x="2151616" y="2363737"/>
              <a:ext cx="0" cy="376736"/>
            </a:xfrm>
            <a:prstGeom prst="line">
              <a:avLst/>
            </a:prstGeom>
            <a:noFill/>
            <a:ln w="50800" cap="flat" cmpd="sng" algn="ctr">
              <a:solidFill>
                <a:srgbClr val="FF0000"/>
              </a:solidFill>
              <a:prstDash val="solid"/>
            </a:ln>
            <a:effectLst>
              <a:outerShdw blurRad="40000" dist="20000" dir="5400000" rotWithShape="0">
                <a:srgbClr val="000000">
                  <a:alpha val="38000"/>
                </a:srgbClr>
              </a:outerShdw>
            </a:effectLst>
          </p:spPr>
        </p:cxnSp>
        <p:cxnSp>
          <p:nvCxnSpPr>
            <p:cNvPr id="59" name="直線コネクタ 58"/>
            <p:cNvCxnSpPr/>
            <p:nvPr/>
          </p:nvCxnSpPr>
          <p:spPr>
            <a:xfrm flipV="1">
              <a:off x="2151616" y="2289117"/>
              <a:ext cx="828092" cy="55913"/>
            </a:xfrm>
            <a:prstGeom prst="line">
              <a:avLst/>
            </a:prstGeom>
            <a:noFill/>
            <a:ln w="50800" cap="flat" cmpd="sng" algn="ctr">
              <a:solidFill>
                <a:srgbClr val="FF0000"/>
              </a:solidFill>
              <a:prstDash val="solid"/>
            </a:ln>
            <a:effectLst>
              <a:outerShdw blurRad="40000" dist="20000" dir="5400000" rotWithShape="0">
                <a:srgbClr val="000000">
                  <a:alpha val="38000"/>
                </a:srgbClr>
              </a:outerShdw>
            </a:effectLst>
          </p:spPr>
        </p:cxnSp>
        <p:cxnSp>
          <p:nvCxnSpPr>
            <p:cNvPr id="60" name="直線コネクタ 59"/>
            <p:cNvCxnSpPr/>
            <p:nvPr/>
          </p:nvCxnSpPr>
          <p:spPr>
            <a:xfrm>
              <a:off x="3828346" y="1811038"/>
              <a:ext cx="924934" cy="0"/>
            </a:xfrm>
            <a:prstGeom prst="line">
              <a:avLst/>
            </a:prstGeom>
            <a:noFill/>
            <a:ln w="50800" cap="flat" cmpd="sng" algn="ctr">
              <a:solidFill>
                <a:srgbClr val="FF0000"/>
              </a:solidFill>
              <a:prstDash val="solid"/>
            </a:ln>
            <a:effectLst>
              <a:outerShdw blurRad="40000" dist="20000" dir="5400000" rotWithShape="0">
                <a:srgbClr val="000000">
                  <a:alpha val="38000"/>
                </a:srgbClr>
              </a:outerShdw>
            </a:effectLst>
          </p:spPr>
        </p:cxnSp>
        <p:cxnSp>
          <p:nvCxnSpPr>
            <p:cNvPr id="61" name="直線コネクタ 60"/>
            <p:cNvCxnSpPr/>
            <p:nvPr/>
          </p:nvCxnSpPr>
          <p:spPr>
            <a:xfrm flipV="1">
              <a:off x="3015712" y="1811039"/>
              <a:ext cx="812634" cy="101342"/>
            </a:xfrm>
            <a:prstGeom prst="line">
              <a:avLst/>
            </a:prstGeom>
            <a:noFill/>
            <a:ln w="50800" cap="flat" cmpd="sng" algn="ctr">
              <a:solidFill>
                <a:srgbClr val="FF0000"/>
              </a:solidFill>
              <a:prstDash val="solid"/>
            </a:ln>
            <a:effectLst>
              <a:outerShdw blurRad="40000" dist="20000" dir="5400000" rotWithShape="0">
                <a:srgbClr val="000000">
                  <a:alpha val="38000"/>
                </a:srgbClr>
              </a:outerShdw>
            </a:effectLst>
          </p:spPr>
        </p:cxnSp>
        <p:cxnSp>
          <p:nvCxnSpPr>
            <p:cNvPr id="62" name="直線コネクタ 61"/>
            <p:cNvCxnSpPr/>
            <p:nvPr/>
          </p:nvCxnSpPr>
          <p:spPr>
            <a:xfrm flipV="1">
              <a:off x="2295632" y="1912381"/>
              <a:ext cx="720080" cy="23368"/>
            </a:xfrm>
            <a:prstGeom prst="line">
              <a:avLst/>
            </a:prstGeom>
            <a:noFill/>
            <a:ln w="50800" cap="flat" cmpd="sng" algn="ctr">
              <a:solidFill>
                <a:srgbClr val="FF0000"/>
              </a:solidFill>
              <a:prstDash val="solid"/>
            </a:ln>
            <a:effectLst>
              <a:outerShdw blurRad="40000" dist="20000" dir="5400000" rotWithShape="0">
                <a:srgbClr val="000000">
                  <a:alpha val="38000"/>
                </a:srgbClr>
              </a:outerShdw>
            </a:effectLst>
          </p:spPr>
        </p:cxnSp>
        <p:cxnSp>
          <p:nvCxnSpPr>
            <p:cNvPr id="63" name="直線コネクタ 62"/>
            <p:cNvCxnSpPr/>
            <p:nvPr/>
          </p:nvCxnSpPr>
          <p:spPr>
            <a:xfrm>
              <a:off x="1972327" y="1300313"/>
              <a:ext cx="395313" cy="28485"/>
            </a:xfrm>
            <a:prstGeom prst="line">
              <a:avLst/>
            </a:prstGeom>
            <a:noFill/>
            <a:ln w="50800" cap="flat" cmpd="sng" algn="ctr">
              <a:solidFill>
                <a:srgbClr val="FF0000"/>
              </a:solidFill>
              <a:prstDash val="solid"/>
            </a:ln>
            <a:effectLst>
              <a:outerShdw blurRad="40000" dist="20000" dir="5400000" rotWithShape="0">
                <a:srgbClr val="000000">
                  <a:alpha val="38000"/>
                </a:srgbClr>
              </a:outerShdw>
            </a:effectLst>
          </p:spPr>
        </p:cxnSp>
        <p:cxnSp>
          <p:nvCxnSpPr>
            <p:cNvPr id="64" name="直線コネクタ 63"/>
            <p:cNvCxnSpPr/>
            <p:nvPr/>
          </p:nvCxnSpPr>
          <p:spPr>
            <a:xfrm flipV="1">
              <a:off x="1755572" y="1314291"/>
              <a:ext cx="252028" cy="29015"/>
            </a:xfrm>
            <a:prstGeom prst="line">
              <a:avLst/>
            </a:prstGeom>
            <a:noFill/>
            <a:ln w="50800" cap="flat" cmpd="sng" algn="ctr">
              <a:solidFill>
                <a:srgbClr val="FF0000"/>
              </a:solidFill>
              <a:prstDash val="solid"/>
            </a:ln>
            <a:effectLst>
              <a:outerShdw blurRad="40000" dist="20000" dir="5400000" rotWithShape="0">
                <a:srgbClr val="000000">
                  <a:alpha val="38000"/>
                </a:srgbClr>
              </a:outerShdw>
            </a:effectLst>
          </p:spPr>
        </p:cxnSp>
        <p:cxnSp>
          <p:nvCxnSpPr>
            <p:cNvPr id="65" name="直線コネクタ 64"/>
            <p:cNvCxnSpPr/>
            <p:nvPr/>
          </p:nvCxnSpPr>
          <p:spPr>
            <a:xfrm flipV="1">
              <a:off x="1205302" y="1300313"/>
              <a:ext cx="376633" cy="10484"/>
            </a:xfrm>
            <a:prstGeom prst="line">
              <a:avLst/>
            </a:prstGeom>
            <a:noFill/>
            <a:ln w="50800" cap="flat" cmpd="sng" algn="ctr">
              <a:solidFill>
                <a:srgbClr val="FF0000"/>
              </a:solidFill>
              <a:prstDash val="solid"/>
            </a:ln>
            <a:effectLst>
              <a:outerShdw blurRad="40000" dist="20000" dir="5400000" rotWithShape="0">
                <a:srgbClr val="000000">
                  <a:alpha val="38000"/>
                </a:srgbClr>
              </a:outerShdw>
            </a:effectLst>
          </p:spPr>
        </p:cxnSp>
        <p:cxnSp>
          <p:nvCxnSpPr>
            <p:cNvPr id="66" name="直線コネクタ 65"/>
            <p:cNvCxnSpPr/>
            <p:nvPr/>
          </p:nvCxnSpPr>
          <p:spPr>
            <a:xfrm>
              <a:off x="1581935" y="775351"/>
              <a:ext cx="0" cy="479088"/>
            </a:xfrm>
            <a:prstGeom prst="line">
              <a:avLst/>
            </a:prstGeom>
            <a:noFill/>
            <a:ln w="50800" cap="flat" cmpd="sng" algn="ctr">
              <a:solidFill>
                <a:srgbClr val="FF0000"/>
              </a:solidFill>
              <a:prstDash val="solid"/>
            </a:ln>
            <a:effectLst>
              <a:outerShdw blurRad="40000" dist="20000" dir="5400000" rotWithShape="0">
                <a:srgbClr val="000000">
                  <a:alpha val="38000"/>
                </a:srgbClr>
              </a:outerShdw>
            </a:effectLst>
          </p:spPr>
        </p:cxnSp>
        <p:cxnSp>
          <p:nvCxnSpPr>
            <p:cNvPr id="67" name="直線コネクタ 66"/>
            <p:cNvCxnSpPr/>
            <p:nvPr/>
          </p:nvCxnSpPr>
          <p:spPr>
            <a:xfrm flipH="1" flipV="1">
              <a:off x="1581936" y="1307303"/>
              <a:ext cx="173636" cy="6988"/>
            </a:xfrm>
            <a:prstGeom prst="line">
              <a:avLst/>
            </a:prstGeom>
            <a:noFill/>
            <a:ln w="50800" cap="flat" cmpd="sng" algn="ctr">
              <a:solidFill>
                <a:srgbClr val="FF0000"/>
              </a:solidFill>
              <a:prstDash val="solid"/>
            </a:ln>
            <a:effectLst>
              <a:outerShdw blurRad="40000" dist="20000" dir="5400000" rotWithShape="0">
                <a:srgbClr val="000000">
                  <a:alpha val="38000"/>
                </a:srgbClr>
              </a:outerShdw>
            </a:effectLst>
          </p:spPr>
        </p:cxnSp>
        <p:cxnSp>
          <p:nvCxnSpPr>
            <p:cNvPr id="68" name="直線コネクタ 67"/>
            <p:cNvCxnSpPr/>
            <p:nvPr/>
          </p:nvCxnSpPr>
          <p:spPr>
            <a:xfrm>
              <a:off x="2007600" y="2345030"/>
              <a:ext cx="144016" cy="318"/>
            </a:xfrm>
            <a:prstGeom prst="line">
              <a:avLst/>
            </a:prstGeom>
            <a:noFill/>
            <a:ln w="50800" cap="flat" cmpd="sng" algn="ctr">
              <a:solidFill>
                <a:srgbClr val="4BACC6">
                  <a:lumMod val="60000"/>
                  <a:lumOff val="40000"/>
                </a:srgbClr>
              </a:solidFill>
              <a:prstDash val="solid"/>
            </a:ln>
            <a:effectLst>
              <a:outerShdw blurRad="40000" dist="20000" dir="5400000" rotWithShape="0">
                <a:srgbClr val="000000">
                  <a:alpha val="38000"/>
                </a:srgbClr>
              </a:outerShdw>
            </a:effectLst>
          </p:spPr>
        </p:cxnSp>
        <p:cxnSp>
          <p:nvCxnSpPr>
            <p:cNvPr id="69" name="直線コネクタ 68"/>
            <p:cNvCxnSpPr/>
            <p:nvPr/>
          </p:nvCxnSpPr>
          <p:spPr>
            <a:xfrm flipV="1">
              <a:off x="1192337" y="1838995"/>
              <a:ext cx="7725" cy="96755"/>
            </a:xfrm>
            <a:prstGeom prst="line">
              <a:avLst/>
            </a:prstGeom>
            <a:noFill/>
            <a:ln w="50800" cap="flat" cmpd="sng" algn="ctr">
              <a:solidFill>
                <a:srgbClr val="4BACC6">
                  <a:lumMod val="60000"/>
                  <a:lumOff val="40000"/>
                </a:srgbClr>
              </a:solidFill>
              <a:prstDash val="solid"/>
            </a:ln>
            <a:effectLst>
              <a:outerShdw blurRad="40000" dist="20000" dir="5400000" rotWithShape="0">
                <a:srgbClr val="000000">
                  <a:alpha val="38000"/>
                </a:srgbClr>
              </a:outerShdw>
            </a:effectLst>
          </p:spPr>
        </p:cxnSp>
        <p:cxnSp>
          <p:nvCxnSpPr>
            <p:cNvPr id="70" name="直線コネクタ 69"/>
            <p:cNvCxnSpPr/>
            <p:nvPr/>
          </p:nvCxnSpPr>
          <p:spPr>
            <a:xfrm>
              <a:off x="1155997" y="2161879"/>
              <a:ext cx="72008" cy="0"/>
            </a:xfrm>
            <a:prstGeom prst="line">
              <a:avLst/>
            </a:prstGeom>
            <a:noFill/>
            <a:ln w="50800" cap="flat" cmpd="sng" algn="ctr">
              <a:solidFill>
                <a:srgbClr val="4BACC6">
                  <a:lumMod val="60000"/>
                  <a:lumOff val="40000"/>
                </a:srgbClr>
              </a:solidFill>
              <a:prstDash val="solid"/>
            </a:ln>
            <a:effectLst>
              <a:outerShdw blurRad="40000" dist="20000" dir="5400000" rotWithShape="0">
                <a:srgbClr val="000000">
                  <a:alpha val="38000"/>
                </a:srgbClr>
              </a:outerShdw>
            </a:effectLst>
          </p:spPr>
        </p:cxnSp>
        <p:cxnSp>
          <p:nvCxnSpPr>
            <p:cNvPr id="71" name="直線コネクタ 70"/>
            <p:cNvCxnSpPr/>
            <p:nvPr/>
          </p:nvCxnSpPr>
          <p:spPr>
            <a:xfrm flipH="1" flipV="1">
              <a:off x="1287520" y="2588182"/>
              <a:ext cx="61798" cy="75186"/>
            </a:xfrm>
            <a:prstGeom prst="line">
              <a:avLst/>
            </a:prstGeom>
            <a:noFill/>
            <a:ln w="50800" cap="flat" cmpd="sng" algn="ctr">
              <a:solidFill>
                <a:srgbClr val="4BACC6">
                  <a:lumMod val="60000"/>
                  <a:lumOff val="40000"/>
                </a:srgbClr>
              </a:solidFill>
              <a:prstDash val="solid"/>
            </a:ln>
            <a:effectLst>
              <a:outerShdw blurRad="40000" dist="20000" dir="5400000" rotWithShape="0">
                <a:srgbClr val="000000">
                  <a:alpha val="38000"/>
                </a:srgbClr>
              </a:outerShdw>
            </a:effectLst>
          </p:spPr>
        </p:cxnSp>
        <p:cxnSp>
          <p:nvCxnSpPr>
            <p:cNvPr id="72" name="直線コネクタ 71"/>
            <p:cNvCxnSpPr/>
            <p:nvPr/>
          </p:nvCxnSpPr>
          <p:spPr>
            <a:xfrm flipH="1" flipV="1">
              <a:off x="2295632" y="1935749"/>
              <a:ext cx="10599" cy="118888"/>
            </a:xfrm>
            <a:prstGeom prst="line">
              <a:avLst/>
            </a:prstGeom>
            <a:noFill/>
            <a:ln w="50800" cap="flat" cmpd="sng" algn="ctr">
              <a:solidFill>
                <a:srgbClr val="4BACC6">
                  <a:lumMod val="60000"/>
                  <a:lumOff val="40000"/>
                </a:srgbClr>
              </a:solidFill>
              <a:prstDash val="solid"/>
            </a:ln>
            <a:effectLst>
              <a:outerShdw blurRad="40000" dist="20000" dir="5400000" rotWithShape="0">
                <a:srgbClr val="000000">
                  <a:alpha val="38000"/>
                </a:srgbClr>
              </a:outerShdw>
            </a:effectLst>
          </p:spPr>
        </p:cxnSp>
        <p:cxnSp>
          <p:nvCxnSpPr>
            <p:cNvPr id="73" name="直線コネクタ 72"/>
            <p:cNvCxnSpPr/>
            <p:nvPr/>
          </p:nvCxnSpPr>
          <p:spPr>
            <a:xfrm flipV="1">
              <a:off x="2151616" y="2276026"/>
              <a:ext cx="72008" cy="40786"/>
            </a:xfrm>
            <a:prstGeom prst="line">
              <a:avLst/>
            </a:prstGeom>
            <a:noFill/>
            <a:ln w="50800" cap="flat" cmpd="sng" algn="ctr">
              <a:solidFill>
                <a:srgbClr val="4BACC6">
                  <a:lumMod val="60000"/>
                  <a:lumOff val="40000"/>
                </a:srgbClr>
              </a:solidFill>
              <a:prstDash val="solid"/>
            </a:ln>
            <a:effectLst>
              <a:outerShdw blurRad="40000" dist="20000" dir="5400000" rotWithShape="0">
                <a:srgbClr val="000000">
                  <a:alpha val="38000"/>
                </a:srgbClr>
              </a:outerShdw>
            </a:effectLst>
          </p:spPr>
        </p:cxnSp>
        <p:cxnSp>
          <p:nvCxnSpPr>
            <p:cNvPr id="74" name="直線コネクタ 73"/>
            <p:cNvCxnSpPr/>
            <p:nvPr/>
          </p:nvCxnSpPr>
          <p:spPr>
            <a:xfrm flipV="1">
              <a:off x="1200062" y="1307303"/>
              <a:ext cx="3862" cy="81568"/>
            </a:xfrm>
            <a:prstGeom prst="line">
              <a:avLst/>
            </a:prstGeom>
            <a:noFill/>
            <a:ln w="50800" cap="flat" cmpd="sng" algn="ctr">
              <a:solidFill>
                <a:srgbClr val="4BACC6">
                  <a:lumMod val="60000"/>
                  <a:lumOff val="40000"/>
                </a:srgbClr>
              </a:solidFill>
              <a:prstDash val="solid"/>
            </a:ln>
            <a:effectLst>
              <a:outerShdw blurRad="40000" dist="20000" dir="5400000" rotWithShape="0">
                <a:srgbClr val="000000">
                  <a:alpha val="38000"/>
                </a:srgbClr>
              </a:outerShdw>
            </a:effectLst>
          </p:spPr>
        </p:cxnSp>
        <p:cxnSp>
          <p:nvCxnSpPr>
            <p:cNvPr id="75" name="直線コネクタ 74"/>
            <p:cNvCxnSpPr/>
            <p:nvPr/>
          </p:nvCxnSpPr>
          <p:spPr>
            <a:xfrm flipH="1" flipV="1">
              <a:off x="3303744" y="1718812"/>
              <a:ext cx="42502" cy="120182"/>
            </a:xfrm>
            <a:prstGeom prst="line">
              <a:avLst/>
            </a:prstGeom>
            <a:noFill/>
            <a:ln w="50800" cap="flat" cmpd="sng" algn="ctr">
              <a:solidFill>
                <a:srgbClr val="4BACC6">
                  <a:lumMod val="60000"/>
                  <a:lumOff val="40000"/>
                </a:srgbClr>
              </a:solidFill>
              <a:prstDash val="solid"/>
            </a:ln>
            <a:effectLst>
              <a:outerShdw blurRad="40000" dist="20000" dir="5400000" rotWithShape="0">
                <a:srgbClr val="000000">
                  <a:alpha val="38000"/>
                </a:srgbClr>
              </a:outerShdw>
            </a:effectLst>
          </p:spPr>
        </p:cxnSp>
        <p:cxnSp>
          <p:nvCxnSpPr>
            <p:cNvPr id="76" name="直線コネクタ 75"/>
            <p:cNvCxnSpPr/>
            <p:nvPr/>
          </p:nvCxnSpPr>
          <p:spPr>
            <a:xfrm flipV="1">
              <a:off x="3310241" y="1300314"/>
              <a:ext cx="1" cy="144015"/>
            </a:xfrm>
            <a:prstGeom prst="line">
              <a:avLst/>
            </a:prstGeom>
            <a:noFill/>
            <a:ln w="50800" cap="flat" cmpd="sng" algn="ctr">
              <a:solidFill>
                <a:srgbClr val="4BACC6">
                  <a:lumMod val="60000"/>
                  <a:lumOff val="40000"/>
                </a:srgbClr>
              </a:solidFill>
              <a:prstDash val="solid"/>
            </a:ln>
            <a:effectLst>
              <a:outerShdw blurRad="40000" dist="20000" dir="5400000" rotWithShape="0">
                <a:srgbClr val="000000">
                  <a:alpha val="38000"/>
                </a:srgbClr>
              </a:outerShdw>
            </a:effectLst>
          </p:spPr>
        </p:cxnSp>
        <p:cxnSp>
          <p:nvCxnSpPr>
            <p:cNvPr id="77" name="直線コネクタ 76"/>
            <p:cNvCxnSpPr/>
            <p:nvPr/>
          </p:nvCxnSpPr>
          <p:spPr>
            <a:xfrm flipV="1">
              <a:off x="3015712" y="1995193"/>
              <a:ext cx="0" cy="97208"/>
            </a:xfrm>
            <a:prstGeom prst="line">
              <a:avLst/>
            </a:prstGeom>
            <a:noFill/>
            <a:ln w="50800" cap="flat" cmpd="sng" algn="ctr">
              <a:solidFill>
                <a:srgbClr val="4BACC6">
                  <a:lumMod val="60000"/>
                  <a:lumOff val="40000"/>
                </a:srgbClr>
              </a:solidFill>
              <a:prstDash val="solid"/>
            </a:ln>
            <a:effectLst>
              <a:outerShdw blurRad="40000" dist="20000" dir="5400000" rotWithShape="0">
                <a:srgbClr val="000000">
                  <a:alpha val="38000"/>
                </a:srgbClr>
              </a:outerShdw>
            </a:effectLst>
          </p:spPr>
        </p:cxnSp>
        <p:cxnSp>
          <p:nvCxnSpPr>
            <p:cNvPr id="78" name="直線コネクタ 77"/>
            <p:cNvCxnSpPr/>
            <p:nvPr/>
          </p:nvCxnSpPr>
          <p:spPr>
            <a:xfrm>
              <a:off x="2346218" y="1328798"/>
              <a:ext cx="915024" cy="14242"/>
            </a:xfrm>
            <a:prstGeom prst="line">
              <a:avLst/>
            </a:prstGeom>
            <a:noFill/>
            <a:ln w="50800" cap="flat" cmpd="sng" algn="ctr">
              <a:solidFill>
                <a:srgbClr val="FF0000"/>
              </a:solidFill>
              <a:prstDash val="solid"/>
            </a:ln>
            <a:effectLst>
              <a:outerShdw blurRad="40000" dist="20000" dir="5400000" rotWithShape="0">
                <a:srgbClr val="000000">
                  <a:alpha val="38000"/>
                </a:srgbClr>
              </a:outerShdw>
            </a:effectLst>
          </p:spPr>
        </p:cxnSp>
        <p:cxnSp>
          <p:nvCxnSpPr>
            <p:cNvPr id="79" name="直線コネクタ 78"/>
            <p:cNvCxnSpPr/>
            <p:nvPr/>
          </p:nvCxnSpPr>
          <p:spPr>
            <a:xfrm flipV="1">
              <a:off x="1180751" y="1455607"/>
              <a:ext cx="3862" cy="81568"/>
            </a:xfrm>
            <a:prstGeom prst="line">
              <a:avLst/>
            </a:prstGeom>
            <a:noFill/>
            <a:ln w="50800" cap="flat" cmpd="sng" algn="ctr">
              <a:solidFill>
                <a:srgbClr val="4BACC6">
                  <a:lumMod val="60000"/>
                  <a:lumOff val="40000"/>
                </a:srgbClr>
              </a:solidFill>
              <a:prstDash val="solid"/>
            </a:ln>
            <a:effectLst>
              <a:outerShdw blurRad="40000" dist="20000" dir="5400000" rotWithShape="0">
                <a:srgbClr val="000000">
                  <a:alpha val="38000"/>
                </a:srgbClr>
              </a:outerShdw>
            </a:effectLst>
          </p:spPr>
        </p:cxnSp>
        <p:cxnSp>
          <p:nvCxnSpPr>
            <p:cNvPr id="80" name="直線コネクタ 79"/>
            <p:cNvCxnSpPr/>
            <p:nvPr/>
          </p:nvCxnSpPr>
          <p:spPr>
            <a:xfrm flipV="1">
              <a:off x="1195887" y="1588345"/>
              <a:ext cx="3862" cy="81568"/>
            </a:xfrm>
            <a:prstGeom prst="line">
              <a:avLst/>
            </a:prstGeom>
            <a:noFill/>
            <a:ln w="50800" cap="flat" cmpd="sng" algn="ctr">
              <a:solidFill>
                <a:srgbClr val="4BACC6">
                  <a:lumMod val="60000"/>
                  <a:lumOff val="40000"/>
                </a:srgbClr>
              </a:solidFill>
              <a:prstDash val="solid"/>
            </a:ln>
            <a:effectLst>
              <a:outerShdw blurRad="40000" dist="20000" dir="5400000" rotWithShape="0">
                <a:srgbClr val="000000">
                  <a:alpha val="38000"/>
                </a:srgbClr>
              </a:outerShdw>
            </a:effectLst>
          </p:spPr>
        </p:cxnSp>
        <p:cxnSp>
          <p:nvCxnSpPr>
            <p:cNvPr id="81" name="直線コネクタ 80"/>
            <p:cNvCxnSpPr/>
            <p:nvPr/>
          </p:nvCxnSpPr>
          <p:spPr>
            <a:xfrm flipV="1">
              <a:off x="1186734" y="2013853"/>
              <a:ext cx="3862" cy="81568"/>
            </a:xfrm>
            <a:prstGeom prst="line">
              <a:avLst/>
            </a:prstGeom>
            <a:noFill/>
            <a:ln w="50800" cap="flat" cmpd="sng" algn="ctr">
              <a:solidFill>
                <a:srgbClr val="4BACC6">
                  <a:lumMod val="60000"/>
                  <a:lumOff val="40000"/>
                </a:srgbClr>
              </a:solidFill>
              <a:prstDash val="solid"/>
            </a:ln>
            <a:effectLst>
              <a:outerShdw blurRad="40000" dist="20000" dir="5400000" rotWithShape="0">
                <a:srgbClr val="000000">
                  <a:alpha val="38000"/>
                </a:srgbClr>
              </a:outerShdw>
            </a:effectLst>
          </p:spPr>
        </p:cxnSp>
        <p:cxnSp>
          <p:nvCxnSpPr>
            <p:cNvPr id="82" name="直線コネクタ 81"/>
            <p:cNvCxnSpPr/>
            <p:nvPr/>
          </p:nvCxnSpPr>
          <p:spPr>
            <a:xfrm flipH="1" flipV="1">
              <a:off x="1232615" y="2484308"/>
              <a:ext cx="44695" cy="67797"/>
            </a:xfrm>
            <a:prstGeom prst="line">
              <a:avLst/>
            </a:prstGeom>
            <a:noFill/>
            <a:ln w="50800" cap="flat" cmpd="sng" algn="ctr">
              <a:solidFill>
                <a:srgbClr val="4BACC6">
                  <a:lumMod val="60000"/>
                  <a:lumOff val="40000"/>
                </a:srgbClr>
              </a:solidFill>
              <a:prstDash val="solid"/>
            </a:ln>
            <a:effectLst>
              <a:outerShdw blurRad="40000" dist="20000" dir="5400000" rotWithShape="0">
                <a:srgbClr val="000000">
                  <a:alpha val="38000"/>
                </a:srgbClr>
              </a:outerShdw>
            </a:effectLst>
          </p:spPr>
        </p:cxnSp>
        <p:cxnSp>
          <p:nvCxnSpPr>
            <p:cNvPr id="83" name="直線コネクタ 82"/>
            <p:cNvCxnSpPr/>
            <p:nvPr/>
          </p:nvCxnSpPr>
          <p:spPr>
            <a:xfrm flipV="1">
              <a:off x="1204374" y="2235242"/>
              <a:ext cx="3862" cy="81568"/>
            </a:xfrm>
            <a:prstGeom prst="line">
              <a:avLst/>
            </a:prstGeom>
            <a:noFill/>
            <a:ln w="50800" cap="flat" cmpd="sng" algn="ctr">
              <a:solidFill>
                <a:srgbClr val="4BACC6">
                  <a:lumMod val="60000"/>
                  <a:lumOff val="40000"/>
                </a:srgbClr>
              </a:solidFill>
              <a:prstDash val="solid"/>
            </a:ln>
            <a:effectLst>
              <a:outerShdw blurRad="40000" dist="20000" dir="5400000" rotWithShape="0">
                <a:srgbClr val="000000">
                  <a:alpha val="38000"/>
                </a:srgbClr>
              </a:outerShdw>
            </a:effectLst>
          </p:spPr>
        </p:cxnSp>
        <p:cxnSp>
          <p:nvCxnSpPr>
            <p:cNvPr id="84" name="直線コネクタ 83"/>
            <p:cNvCxnSpPr/>
            <p:nvPr/>
          </p:nvCxnSpPr>
          <p:spPr>
            <a:xfrm>
              <a:off x="1201993" y="2388472"/>
              <a:ext cx="85527" cy="0"/>
            </a:xfrm>
            <a:prstGeom prst="line">
              <a:avLst/>
            </a:prstGeom>
            <a:noFill/>
            <a:ln w="50800" cap="flat" cmpd="sng" algn="ctr">
              <a:solidFill>
                <a:srgbClr val="4BACC6">
                  <a:lumMod val="60000"/>
                  <a:lumOff val="40000"/>
                </a:srgbClr>
              </a:solidFill>
              <a:prstDash val="solid"/>
            </a:ln>
            <a:effectLst>
              <a:outerShdw blurRad="40000" dist="20000" dir="5400000" rotWithShape="0">
                <a:srgbClr val="000000">
                  <a:alpha val="38000"/>
                </a:srgbClr>
              </a:outerShdw>
            </a:effectLst>
          </p:spPr>
        </p:cxnSp>
        <p:cxnSp>
          <p:nvCxnSpPr>
            <p:cNvPr id="85" name="直線コネクタ 84"/>
            <p:cNvCxnSpPr/>
            <p:nvPr/>
          </p:nvCxnSpPr>
          <p:spPr>
            <a:xfrm>
              <a:off x="1791576" y="2363737"/>
              <a:ext cx="144016" cy="0"/>
            </a:xfrm>
            <a:prstGeom prst="line">
              <a:avLst/>
            </a:prstGeom>
            <a:noFill/>
            <a:ln w="50800" cap="flat" cmpd="sng" algn="ctr">
              <a:solidFill>
                <a:srgbClr val="4BACC6">
                  <a:lumMod val="60000"/>
                  <a:lumOff val="40000"/>
                </a:srgbClr>
              </a:solidFill>
              <a:prstDash val="solid"/>
            </a:ln>
            <a:effectLst>
              <a:outerShdw blurRad="40000" dist="20000" dir="5400000" rotWithShape="0">
                <a:srgbClr val="000000">
                  <a:alpha val="38000"/>
                </a:srgbClr>
              </a:outerShdw>
            </a:effectLst>
          </p:spPr>
        </p:cxnSp>
        <p:cxnSp>
          <p:nvCxnSpPr>
            <p:cNvPr id="86" name="直線コネクタ 85"/>
            <p:cNvCxnSpPr/>
            <p:nvPr/>
          </p:nvCxnSpPr>
          <p:spPr>
            <a:xfrm>
              <a:off x="1575552" y="2363737"/>
              <a:ext cx="144016" cy="0"/>
            </a:xfrm>
            <a:prstGeom prst="line">
              <a:avLst/>
            </a:prstGeom>
            <a:noFill/>
            <a:ln w="50800" cap="flat" cmpd="sng" algn="ctr">
              <a:solidFill>
                <a:srgbClr val="4BACC6">
                  <a:lumMod val="60000"/>
                  <a:lumOff val="40000"/>
                </a:srgbClr>
              </a:solidFill>
              <a:prstDash val="solid"/>
            </a:ln>
            <a:effectLst>
              <a:outerShdw blurRad="40000" dist="20000" dir="5400000" rotWithShape="0">
                <a:srgbClr val="000000">
                  <a:alpha val="38000"/>
                </a:srgbClr>
              </a:outerShdw>
            </a:effectLst>
          </p:spPr>
        </p:cxnSp>
        <p:cxnSp>
          <p:nvCxnSpPr>
            <p:cNvPr id="87" name="直線コネクタ 86"/>
            <p:cNvCxnSpPr/>
            <p:nvPr/>
          </p:nvCxnSpPr>
          <p:spPr>
            <a:xfrm>
              <a:off x="1393618" y="2388472"/>
              <a:ext cx="109926" cy="0"/>
            </a:xfrm>
            <a:prstGeom prst="line">
              <a:avLst/>
            </a:prstGeom>
            <a:noFill/>
            <a:ln w="50800" cap="flat" cmpd="sng" algn="ctr">
              <a:solidFill>
                <a:srgbClr val="4BACC6">
                  <a:lumMod val="60000"/>
                  <a:lumOff val="40000"/>
                </a:srgbClr>
              </a:solidFill>
              <a:prstDash val="solid"/>
            </a:ln>
            <a:effectLst>
              <a:outerShdw blurRad="40000" dist="20000" dir="5400000" rotWithShape="0">
                <a:srgbClr val="000000">
                  <a:alpha val="38000"/>
                </a:srgbClr>
              </a:outerShdw>
            </a:effectLst>
          </p:spPr>
        </p:cxnSp>
        <p:cxnSp>
          <p:nvCxnSpPr>
            <p:cNvPr id="88" name="直線コネクタ 87"/>
            <p:cNvCxnSpPr/>
            <p:nvPr/>
          </p:nvCxnSpPr>
          <p:spPr>
            <a:xfrm flipV="1">
              <a:off x="2298658" y="2112433"/>
              <a:ext cx="15147" cy="111350"/>
            </a:xfrm>
            <a:prstGeom prst="line">
              <a:avLst/>
            </a:prstGeom>
            <a:noFill/>
            <a:ln w="50800" cap="flat" cmpd="sng" algn="ctr">
              <a:solidFill>
                <a:srgbClr val="4BACC6">
                  <a:lumMod val="60000"/>
                  <a:lumOff val="40000"/>
                </a:srgbClr>
              </a:solidFill>
              <a:prstDash val="solid"/>
            </a:ln>
            <a:effectLst>
              <a:outerShdw blurRad="40000" dist="20000" dir="5400000" rotWithShape="0">
                <a:srgbClr val="000000">
                  <a:alpha val="38000"/>
                </a:srgbClr>
              </a:outerShdw>
            </a:effectLst>
          </p:spPr>
        </p:cxnSp>
        <p:cxnSp>
          <p:nvCxnSpPr>
            <p:cNvPr id="89" name="直線コネクタ 88"/>
            <p:cNvCxnSpPr/>
            <p:nvPr/>
          </p:nvCxnSpPr>
          <p:spPr>
            <a:xfrm flipV="1">
              <a:off x="3015712" y="2181187"/>
              <a:ext cx="0" cy="94839"/>
            </a:xfrm>
            <a:prstGeom prst="line">
              <a:avLst/>
            </a:prstGeom>
            <a:noFill/>
            <a:ln w="50800" cap="flat" cmpd="sng" algn="ctr">
              <a:solidFill>
                <a:srgbClr val="4BACC6">
                  <a:lumMod val="60000"/>
                  <a:lumOff val="40000"/>
                </a:srgbClr>
              </a:solidFill>
              <a:prstDash val="solid"/>
            </a:ln>
            <a:effectLst>
              <a:outerShdw blurRad="40000" dist="20000" dir="5400000" rotWithShape="0">
                <a:srgbClr val="000000">
                  <a:alpha val="38000"/>
                </a:srgbClr>
              </a:outerShdw>
            </a:effectLst>
          </p:spPr>
        </p:cxnSp>
        <p:cxnSp>
          <p:nvCxnSpPr>
            <p:cNvPr id="90" name="直線コネクタ 89"/>
            <p:cNvCxnSpPr/>
            <p:nvPr/>
          </p:nvCxnSpPr>
          <p:spPr>
            <a:xfrm flipV="1">
              <a:off x="3292214" y="1530366"/>
              <a:ext cx="0" cy="98763"/>
            </a:xfrm>
            <a:prstGeom prst="line">
              <a:avLst/>
            </a:prstGeom>
            <a:noFill/>
            <a:ln w="50800" cap="flat" cmpd="sng" algn="ctr">
              <a:solidFill>
                <a:srgbClr val="4BACC6">
                  <a:lumMod val="60000"/>
                  <a:lumOff val="40000"/>
                </a:srgbClr>
              </a:solidFill>
              <a:prstDash val="solid"/>
            </a:ln>
            <a:effectLst>
              <a:outerShdw blurRad="40000" dist="20000" dir="5400000" rotWithShape="0">
                <a:srgbClr val="000000">
                  <a:alpha val="38000"/>
                </a:srgbClr>
              </a:outerShdw>
            </a:effectLst>
          </p:spPr>
        </p:cxnSp>
      </p:grpSp>
      <p:sp>
        <p:nvSpPr>
          <p:cNvPr id="45" name="スライド番号プレースホルダー 1"/>
          <p:cNvSpPr>
            <a:spLocks noGrp="1"/>
          </p:cNvSpPr>
          <p:nvPr>
            <p:ph type="sldNum" sz="quarter" idx="12"/>
          </p:nvPr>
        </p:nvSpPr>
        <p:spPr>
          <a:xfrm>
            <a:off x="6938646" y="6369999"/>
            <a:ext cx="2057400" cy="365125"/>
          </a:xfrm>
        </p:spPr>
        <p:txBody>
          <a:bodyPr/>
          <a:lstStyle/>
          <a:p>
            <a:r>
              <a:rPr kumimoji="1" lang="en-US" altLang="ja-JP" dirty="0" smtClean="0"/>
              <a:t>10</a:t>
            </a:r>
            <a:endParaRPr kumimoji="1" lang="ja-JP" altLang="en-US" dirty="0"/>
          </a:p>
        </p:txBody>
      </p:sp>
      <p:cxnSp>
        <p:nvCxnSpPr>
          <p:cNvPr id="46" name="直線コネクタ 45">
            <a:extLst>
              <a:ext uri="{FF2B5EF4-FFF2-40B4-BE49-F238E27FC236}">
                <a16:creationId xmlns:a16="http://schemas.microsoft.com/office/drawing/2014/main" id="{31EDB1A0-CCD4-4CA0-9AD1-2EB33291DAD9}"/>
              </a:ext>
            </a:extLst>
          </p:cNvPr>
          <p:cNvCxnSpPr/>
          <p:nvPr/>
        </p:nvCxnSpPr>
        <p:spPr>
          <a:xfrm>
            <a:off x="-4432" y="461665"/>
            <a:ext cx="914400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47" name="正方形/長方形 46">
            <a:extLst>
              <a:ext uri="{FF2B5EF4-FFF2-40B4-BE49-F238E27FC236}">
                <a16:creationId xmlns:a16="http://schemas.microsoft.com/office/drawing/2014/main" id="{B0A956E6-BCAA-4274-B549-52A4EFDB9F87}"/>
              </a:ext>
            </a:extLst>
          </p:cNvPr>
          <p:cNvSpPr/>
          <p:nvPr/>
        </p:nvSpPr>
        <p:spPr>
          <a:xfrm>
            <a:off x="107504" y="0"/>
            <a:ext cx="8812330" cy="461665"/>
          </a:xfrm>
          <a:prstGeom prst="rect">
            <a:avLst/>
          </a:prstGeom>
        </p:spPr>
        <p:txBody>
          <a:bodyPr wrap="square">
            <a:spAutoFit/>
          </a:bodyPr>
          <a:lstStyle/>
          <a:p>
            <a:r>
              <a:rPr lang="ja-JP" altLang="en-US" sz="2400" b="1" dirty="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バリアフリー基本構想の作成事例</a:t>
            </a:r>
            <a:endParaRPr lang="en-US" altLang="ja-JP"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07369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7504" y="515985"/>
            <a:ext cx="8407020" cy="514325"/>
          </a:xfrm>
        </p:spPr>
        <p:txBody>
          <a:bodyPr>
            <a:normAutofit/>
          </a:bodyPr>
          <a:lstStyle/>
          <a:p>
            <a:pPr algn="l">
              <a:lnSpc>
                <a:spcPct val="150000"/>
              </a:lnSpc>
              <a:spcBef>
                <a:spcPts val="300"/>
              </a:spcBef>
            </a:pPr>
            <a:r>
              <a:rPr lang="en-US" altLang="ja-JP" sz="1800" b="1" dirty="0" smtClean="0">
                <a:latin typeface="Meiryo UI" panose="020B0604030504040204" pitchFamily="50" charset="-128"/>
                <a:ea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rPr>
              <a:t>池田市</a:t>
            </a:r>
            <a:r>
              <a:rPr lang="en-US" altLang="ja-JP" sz="1800" b="1" dirty="0" smtClean="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（令和</a:t>
            </a:r>
            <a:r>
              <a:rPr lang="en-US" altLang="ja-JP" sz="1800" dirty="0" smtClean="0">
                <a:latin typeface="Meiryo UI" panose="020B0604030504040204" pitchFamily="50" charset="-128"/>
                <a:ea typeface="Meiryo UI" panose="020B0604030504040204" pitchFamily="50" charset="-128"/>
              </a:rPr>
              <a:t>3</a:t>
            </a:r>
            <a:r>
              <a:rPr lang="ja-JP" altLang="en-US" sz="1800" dirty="0" smtClean="0">
                <a:latin typeface="Meiryo UI" panose="020B0604030504040204" pitchFamily="50" charset="-128"/>
                <a:ea typeface="Meiryo UI" panose="020B0604030504040204" pitchFamily="50" charset="-128"/>
              </a:rPr>
              <a:t>年</a:t>
            </a:r>
            <a:r>
              <a:rPr lang="en-US" altLang="ja-JP" sz="1800" dirty="0" smtClean="0">
                <a:latin typeface="Meiryo UI" panose="020B0604030504040204" pitchFamily="50" charset="-128"/>
                <a:ea typeface="Meiryo UI" panose="020B0604030504040204" pitchFamily="50" charset="-128"/>
              </a:rPr>
              <a:t>3</a:t>
            </a:r>
            <a:r>
              <a:rPr lang="ja-JP" altLang="en-US" sz="1800" dirty="0" smtClean="0">
                <a:latin typeface="Meiryo UI" panose="020B0604030504040204" pitchFamily="50" charset="-128"/>
                <a:ea typeface="Meiryo UI" panose="020B0604030504040204" pitchFamily="50" charset="-128"/>
              </a:rPr>
              <a:t>月）　</a:t>
            </a:r>
            <a:endParaRPr lang="ja-JP" altLang="en-US" sz="1800" dirty="0">
              <a:latin typeface="Meiryo UI" panose="020B0604030504040204" pitchFamily="50" charset="-128"/>
              <a:ea typeface="Meiryo UI" panose="020B0604030504040204" pitchFamily="50" charset="-128"/>
            </a:endParaRPr>
          </a:p>
        </p:txBody>
      </p:sp>
      <p:cxnSp>
        <p:nvCxnSpPr>
          <p:cNvPr id="7" name="直線コネクタ 6">
            <a:extLst>
              <a:ext uri="{FF2B5EF4-FFF2-40B4-BE49-F238E27FC236}">
                <a16:creationId xmlns:a16="http://schemas.microsoft.com/office/drawing/2014/main" id="{31EDB1A0-CCD4-4CA0-9AD1-2EB33291DAD9}"/>
              </a:ext>
            </a:extLst>
          </p:cNvPr>
          <p:cNvCxnSpPr/>
          <p:nvPr/>
        </p:nvCxnSpPr>
        <p:spPr>
          <a:xfrm>
            <a:off x="-4432" y="461665"/>
            <a:ext cx="914400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9" name="正方形/長方形 8">
            <a:extLst>
              <a:ext uri="{FF2B5EF4-FFF2-40B4-BE49-F238E27FC236}">
                <a16:creationId xmlns:a16="http://schemas.microsoft.com/office/drawing/2014/main" id="{B0A956E6-BCAA-4274-B549-52A4EFDB9F87}"/>
              </a:ext>
            </a:extLst>
          </p:cNvPr>
          <p:cNvSpPr/>
          <p:nvPr/>
        </p:nvSpPr>
        <p:spPr>
          <a:xfrm>
            <a:off x="107504" y="0"/>
            <a:ext cx="8812330" cy="461665"/>
          </a:xfrm>
          <a:prstGeom prst="rect">
            <a:avLst/>
          </a:prstGeom>
        </p:spPr>
        <p:txBody>
          <a:bodyPr wrap="square">
            <a:spAutoFit/>
          </a:bodyPr>
          <a:lstStyle/>
          <a:p>
            <a:r>
              <a:rPr lang="ja-JP" altLang="en-US" sz="2400" b="1" dirty="0">
                <a:latin typeface="Meiryo UI" panose="020B0604030504040204" pitchFamily="50" charset="-128"/>
                <a:ea typeface="Meiryo UI" panose="020B0604030504040204" pitchFamily="50" charset="-128"/>
              </a:rPr>
              <a:t>移動等円滑化促進方針（マスタープラン</a:t>
            </a:r>
            <a:r>
              <a:rPr lang="ja-JP" altLang="en-US" sz="2400" b="1" dirty="0" smtClean="0">
                <a:latin typeface="Meiryo UI" panose="020B0604030504040204" pitchFamily="50" charset="-128"/>
                <a:ea typeface="Meiryo UI" panose="020B0604030504040204" pitchFamily="50" charset="-128"/>
              </a:rPr>
              <a:t>）の作成事例</a:t>
            </a:r>
            <a:endParaRPr lang="en-US" altLang="ja-JP" sz="2400" b="1" dirty="0">
              <a:latin typeface="Meiryo UI" panose="020B0604030504040204" pitchFamily="50" charset="-128"/>
              <a:ea typeface="Meiryo UI" panose="020B0604030504040204" pitchFamily="50" charset="-128"/>
            </a:endParaRPr>
          </a:p>
        </p:txBody>
      </p:sp>
      <p:sp>
        <p:nvSpPr>
          <p:cNvPr id="10" name="スライド番号プレースホルダー 1"/>
          <p:cNvSpPr>
            <a:spLocks noGrp="1"/>
          </p:cNvSpPr>
          <p:nvPr>
            <p:ph type="sldNum" sz="quarter" idx="12"/>
          </p:nvPr>
        </p:nvSpPr>
        <p:spPr>
          <a:xfrm>
            <a:off x="6938646" y="6369999"/>
            <a:ext cx="2057400" cy="365125"/>
          </a:xfrm>
        </p:spPr>
        <p:txBody>
          <a:bodyPr/>
          <a:lstStyle/>
          <a:p>
            <a:r>
              <a:rPr kumimoji="1" lang="en-US" altLang="ja-JP" dirty="0" smtClean="0"/>
              <a:t>9</a:t>
            </a:r>
            <a:endParaRPr kumimoji="1" lang="ja-JP" altLang="en-US" dirty="0"/>
          </a:p>
        </p:txBody>
      </p:sp>
      <p:sp>
        <p:nvSpPr>
          <p:cNvPr id="8" name="サブタイトル 2"/>
          <p:cNvSpPr txBox="1">
            <a:spLocks/>
          </p:cNvSpPr>
          <p:nvPr/>
        </p:nvSpPr>
        <p:spPr>
          <a:xfrm>
            <a:off x="422287" y="952990"/>
            <a:ext cx="8139449" cy="361491"/>
          </a:xfrm>
          <a:prstGeom prst="rect">
            <a:avLst/>
          </a:prstGeom>
          <a:solidFill>
            <a:srgbClr val="00B0F0"/>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spcBef>
                <a:spcPts val="300"/>
              </a:spcBef>
            </a:pPr>
            <a:r>
              <a:rPr lang="ja-JP" altLang="en-US" sz="1400" b="1" dirty="0" smtClean="0">
                <a:solidFill>
                  <a:schemeClr val="bg1"/>
                </a:solidFill>
                <a:latin typeface="Meiryo UI" panose="020B0604030504040204" pitchFamily="50" charset="-128"/>
                <a:ea typeface="Meiryo UI" panose="020B0604030504040204" pitchFamily="50" charset="-128"/>
              </a:rPr>
              <a:t>移動等円滑化促進地区の設定</a:t>
            </a:r>
            <a:endParaRPr lang="ja-JP" altLang="en-US" sz="1400" b="1" dirty="0">
              <a:solidFill>
                <a:schemeClr val="bg1"/>
              </a:solidFill>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2"/>
          <a:stretch>
            <a:fillRect/>
          </a:stretch>
        </p:blipFill>
        <p:spPr>
          <a:xfrm>
            <a:off x="422287" y="1455097"/>
            <a:ext cx="7970810" cy="5280027"/>
          </a:xfrm>
          <a:prstGeom prst="rect">
            <a:avLst/>
          </a:prstGeom>
        </p:spPr>
      </p:pic>
    </p:spTree>
    <p:extLst>
      <p:ext uri="{BB962C8B-B14F-4D97-AF65-F5344CB8AC3E}">
        <p14:creationId xmlns:p14="http://schemas.microsoft.com/office/powerpoint/2010/main" val="1049082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72955" y="661477"/>
            <a:ext cx="8666329" cy="6073647"/>
          </a:xfrm>
        </p:spPr>
        <p:txBody>
          <a:bodyPr>
            <a:normAutofit fontScale="92500" lnSpcReduction="20000"/>
          </a:bodyPr>
          <a:lstStyle/>
          <a:p>
            <a:pPr algn="l">
              <a:lnSpc>
                <a:spcPct val="150000"/>
              </a:lnSpc>
              <a:spcBef>
                <a:spcPts val="600"/>
              </a:spcBef>
            </a:pPr>
            <a:r>
              <a:rPr lang="en-US" altLang="ja-JP" sz="1800" dirty="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令和元年度</a:t>
            </a:r>
            <a:r>
              <a:rPr lang="en-US" altLang="ja-JP" sz="1800" dirty="0">
                <a:latin typeface="Meiryo UI" panose="020B0604030504040204" pitchFamily="50" charset="-128"/>
                <a:ea typeface="Meiryo UI" panose="020B0604030504040204" pitchFamily="50" charset="-128"/>
              </a:rPr>
              <a:t>】</a:t>
            </a:r>
          </a:p>
          <a:p>
            <a:pPr algn="l">
              <a:lnSpc>
                <a:spcPct val="150000"/>
              </a:lnSpc>
              <a:spcBef>
                <a:spcPts val="600"/>
              </a:spcBef>
            </a:pPr>
            <a:r>
              <a:rPr lang="ja-JP" altLang="en-US" sz="1800" dirty="0">
                <a:latin typeface="Meiryo UI" panose="020B0604030504040204" pitchFamily="50" charset="-128"/>
                <a:ea typeface="Meiryo UI" panose="020B0604030504040204" pitchFamily="50" charset="-128"/>
              </a:rPr>
              <a:t>　　マスタープラン（移動等円滑化促進方針）　</a:t>
            </a:r>
            <a:r>
              <a:rPr lang="ja-JP" altLang="en-US" sz="1800" dirty="0" smtClean="0">
                <a:latin typeface="Meiryo UI" panose="020B0604030504040204" pitchFamily="50" charset="-128"/>
                <a:ea typeface="Meiryo UI" panose="020B0604030504040204" pitchFamily="50" charset="-128"/>
              </a:rPr>
              <a:t> 池田市（作成継続）</a:t>
            </a:r>
            <a:endParaRPr lang="en-US" altLang="ja-JP" sz="1800" dirty="0">
              <a:latin typeface="Meiryo UI" panose="020B0604030504040204" pitchFamily="50" charset="-128"/>
              <a:ea typeface="Meiryo UI" panose="020B0604030504040204" pitchFamily="50" charset="-128"/>
            </a:endParaRPr>
          </a:p>
          <a:p>
            <a:pPr algn="l">
              <a:lnSpc>
                <a:spcPct val="150000"/>
              </a:lnSpc>
              <a:spcBef>
                <a:spcPts val="600"/>
              </a:spcBef>
            </a:pPr>
            <a:r>
              <a:rPr lang="ja-JP" altLang="en-US" sz="1800" dirty="0">
                <a:latin typeface="Meiryo UI" panose="020B0604030504040204" pitchFamily="50" charset="-128"/>
                <a:ea typeface="Meiryo UI" panose="020B0604030504040204" pitchFamily="50" charset="-128"/>
              </a:rPr>
              <a:t>　　バリアフリー基本構想　　　　　　　　　　　　　　　</a:t>
            </a:r>
            <a:r>
              <a:rPr lang="ja-JP" altLang="en-US" sz="1800" dirty="0" smtClean="0">
                <a:latin typeface="Meiryo UI" panose="020B0604030504040204" pitchFamily="50" charset="-128"/>
                <a:ea typeface="Meiryo UI" panose="020B0604030504040204" pitchFamily="50" charset="-128"/>
              </a:rPr>
              <a:t>岸和田市（見直し継続）　貝塚市</a:t>
            </a:r>
            <a:endParaRPr lang="en-US" altLang="ja-JP" sz="1800" dirty="0">
              <a:latin typeface="Meiryo UI" panose="020B0604030504040204" pitchFamily="50" charset="-128"/>
              <a:ea typeface="Meiryo UI" panose="020B0604030504040204" pitchFamily="50" charset="-128"/>
            </a:endParaRPr>
          </a:p>
          <a:p>
            <a:pPr algn="l">
              <a:lnSpc>
                <a:spcPct val="150000"/>
              </a:lnSpc>
              <a:spcBef>
                <a:spcPts val="600"/>
              </a:spcBef>
            </a:pPr>
            <a:endParaRPr lang="en-US" altLang="ja-JP" sz="1800" dirty="0">
              <a:latin typeface="Meiryo UI" panose="020B0604030504040204" pitchFamily="50" charset="-128"/>
              <a:ea typeface="Meiryo UI" panose="020B0604030504040204" pitchFamily="50" charset="-128"/>
            </a:endParaRPr>
          </a:p>
          <a:p>
            <a:pPr algn="l">
              <a:lnSpc>
                <a:spcPct val="150000"/>
              </a:lnSpc>
              <a:spcBef>
                <a:spcPts val="600"/>
              </a:spcBef>
            </a:pPr>
            <a:r>
              <a:rPr lang="en-US" altLang="ja-JP" sz="1800" dirty="0" smtClean="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令和２年度</a:t>
            </a:r>
            <a:r>
              <a:rPr lang="en-US" altLang="ja-JP" sz="1800" dirty="0" smtClean="0">
                <a:latin typeface="Meiryo UI" panose="020B0604030504040204" pitchFamily="50" charset="-128"/>
                <a:ea typeface="Meiryo UI" panose="020B0604030504040204" pitchFamily="50" charset="-128"/>
              </a:rPr>
              <a:t>】</a:t>
            </a:r>
          </a:p>
          <a:p>
            <a:pPr algn="l">
              <a:lnSpc>
                <a:spcPct val="150000"/>
              </a:lnSpc>
              <a:spcBef>
                <a:spcPts val="600"/>
              </a:spcBef>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マスタープラン</a:t>
            </a:r>
            <a:r>
              <a:rPr lang="ja-JP" altLang="en-US" sz="1800" dirty="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移動等円滑化促進方針）</a:t>
            </a: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堺市　豊中市（作成</a:t>
            </a:r>
            <a:r>
              <a:rPr lang="ja-JP" altLang="en-US" sz="1800" dirty="0">
                <a:latin typeface="Meiryo UI" panose="020B0604030504040204" pitchFamily="50" charset="-128"/>
                <a:ea typeface="Meiryo UI" panose="020B0604030504040204" pitchFamily="50" charset="-128"/>
              </a:rPr>
              <a:t>継続</a:t>
            </a:r>
            <a:r>
              <a:rPr lang="ja-JP" altLang="en-US" sz="1800" dirty="0" smtClean="0">
                <a:latin typeface="Meiryo UI" panose="020B0604030504040204" pitchFamily="50" charset="-128"/>
                <a:ea typeface="Meiryo UI" panose="020B0604030504040204" pitchFamily="50" charset="-128"/>
              </a:rPr>
              <a:t>）　池田市</a:t>
            </a:r>
            <a:endParaRPr lang="en-US" altLang="ja-JP" sz="1800" dirty="0" smtClean="0">
              <a:latin typeface="Meiryo UI" panose="020B0604030504040204" pitchFamily="50" charset="-128"/>
              <a:ea typeface="Meiryo UI" panose="020B0604030504040204" pitchFamily="50" charset="-128"/>
            </a:endParaRPr>
          </a:p>
          <a:p>
            <a:pPr algn="l">
              <a:lnSpc>
                <a:spcPct val="150000"/>
              </a:lnSpc>
              <a:spcBef>
                <a:spcPts val="600"/>
              </a:spcBef>
            </a:pPr>
            <a:r>
              <a:rPr lang="ja-JP" altLang="en-US" sz="1800" dirty="0" smtClean="0">
                <a:latin typeface="Meiryo UI" panose="020B0604030504040204" pitchFamily="50" charset="-128"/>
                <a:ea typeface="Meiryo UI" panose="020B0604030504040204" pitchFamily="50" charset="-128"/>
              </a:rPr>
              <a:t>　　バリアフリー基本構想　　　　　　　　　　　　　　　</a:t>
            </a:r>
            <a:r>
              <a:rPr lang="ja-JP" altLang="en-US" sz="1800" dirty="0">
                <a:latin typeface="Meiryo UI" panose="020B0604030504040204" pitchFamily="50" charset="-128"/>
                <a:ea typeface="Meiryo UI" panose="020B0604030504040204" pitchFamily="50" charset="-128"/>
              </a:rPr>
              <a:t>岸和田市（見直し継続） </a:t>
            </a:r>
            <a:endParaRPr lang="en-US" altLang="ja-JP" sz="1800" dirty="0" smtClean="0">
              <a:latin typeface="Meiryo UI" panose="020B0604030504040204" pitchFamily="50" charset="-128"/>
              <a:ea typeface="Meiryo UI" panose="020B0604030504040204" pitchFamily="50" charset="-128"/>
            </a:endParaRPr>
          </a:p>
          <a:p>
            <a:pPr algn="l">
              <a:lnSpc>
                <a:spcPct val="150000"/>
              </a:lnSpc>
              <a:spcBef>
                <a:spcPts val="600"/>
              </a:spcBef>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四條畷</a:t>
            </a:r>
            <a:r>
              <a:rPr lang="ja-JP" altLang="en-US" sz="1800" dirty="0">
                <a:latin typeface="Meiryo UI" panose="020B0604030504040204" pitchFamily="50" charset="-128"/>
                <a:ea typeface="Meiryo UI" panose="020B0604030504040204" pitchFamily="50" charset="-128"/>
              </a:rPr>
              <a:t>市（見直し継続</a:t>
            </a:r>
            <a:r>
              <a:rPr lang="ja-JP" altLang="en-US" sz="1800" dirty="0" smtClean="0">
                <a:latin typeface="Meiryo UI" panose="020B0604030504040204" pitchFamily="50" charset="-128"/>
                <a:ea typeface="Meiryo UI" panose="020B0604030504040204" pitchFamily="50" charset="-128"/>
              </a:rPr>
              <a:t>）</a:t>
            </a:r>
            <a:endParaRPr lang="en-US" altLang="ja-JP" sz="1800" dirty="0" smtClean="0">
              <a:latin typeface="Meiryo UI" panose="020B0604030504040204" pitchFamily="50" charset="-128"/>
              <a:ea typeface="Meiryo UI" panose="020B0604030504040204" pitchFamily="50" charset="-128"/>
            </a:endParaRPr>
          </a:p>
          <a:p>
            <a:pPr algn="l">
              <a:lnSpc>
                <a:spcPct val="150000"/>
              </a:lnSpc>
              <a:spcBef>
                <a:spcPts val="600"/>
              </a:spcBef>
            </a:pPr>
            <a:endParaRPr lang="en-US" altLang="ja-JP" sz="1800" dirty="0">
              <a:latin typeface="Meiryo UI" panose="020B0604030504040204" pitchFamily="50" charset="-128"/>
              <a:ea typeface="Meiryo UI" panose="020B0604030504040204" pitchFamily="50" charset="-128"/>
            </a:endParaRPr>
          </a:p>
          <a:p>
            <a:pPr algn="l">
              <a:lnSpc>
                <a:spcPct val="150000"/>
              </a:lnSpc>
              <a:spcBef>
                <a:spcPts val="600"/>
              </a:spcBef>
            </a:pPr>
            <a:r>
              <a:rPr lang="en-US" altLang="ja-JP" sz="1800" dirty="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令和</a:t>
            </a:r>
            <a:r>
              <a:rPr lang="en-US" altLang="ja-JP" sz="1800" dirty="0" smtClean="0">
                <a:latin typeface="Meiryo UI" panose="020B0604030504040204" pitchFamily="50" charset="-128"/>
                <a:ea typeface="Meiryo UI" panose="020B0604030504040204" pitchFamily="50" charset="-128"/>
              </a:rPr>
              <a:t>3</a:t>
            </a:r>
            <a:r>
              <a:rPr lang="ja-JP" altLang="en-US" sz="1800" dirty="0" smtClean="0">
                <a:latin typeface="Meiryo UI" panose="020B0604030504040204" pitchFamily="50" charset="-128"/>
                <a:ea typeface="Meiryo UI" panose="020B0604030504040204" pitchFamily="50" charset="-128"/>
              </a:rPr>
              <a:t>年度</a:t>
            </a:r>
            <a:r>
              <a:rPr lang="en-US" altLang="ja-JP" sz="1800" dirty="0">
                <a:latin typeface="Meiryo UI" panose="020B0604030504040204" pitchFamily="50" charset="-128"/>
                <a:ea typeface="Meiryo UI" panose="020B0604030504040204" pitchFamily="50" charset="-128"/>
              </a:rPr>
              <a:t>】</a:t>
            </a:r>
          </a:p>
          <a:p>
            <a:pPr algn="l">
              <a:lnSpc>
                <a:spcPct val="150000"/>
              </a:lnSpc>
              <a:spcBef>
                <a:spcPts val="600"/>
              </a:spcBef>
            </a:pPr>
            <a:r>
              <a:rPr lang="ja-JP" altLang="en-US" sz="1800" dirty="0">
                <a:latin typeface="Meiryo UI" panose="020B0604030504040204" pitchFamily="50" charset="-128"/>
                <a:ea typeface="Meiryo UI" panose="020B0604030504040204" pitchFamily="50" charset="-128"/>
              </a:rPr>
              <a:t>　　マスタープラン（移動等円滑化促進方針）　 </a:t>
            </a:r>
            <a:r>
              <a:rPr lang="ja-JP" altLang="en-US" sz="1800" dirty="0" smtClean="0">
                <a:latin typeface="Meiryo UI" panose="020B0604030504040204" pitchFamily="50" charset="-128"/>
                <a:ea typeface="Meiryo UI" panose="020B0604030504040204" pitchFamily="50" charset="-128"/>
              </a:rPr>
              <a:t>豊中市</a:t>
            </a:r>
            <a:r>
              <a:rPr lang="ja-JP" altLang="en-US" sz="1800" dirty="0">
                <a:latin typeface="Meiryo UI" panose="020B0604030504040204" pitchFamily="50" charset="-128"/>
                <a:ea typeface="Meiryo UI" panose="020B0604030504040204" pitchFamily="50" charset="-128"/>
              </a:rPr>
              <a:t>（作成継続） </a:t>
            </a:r>
            <a:r>
              <a:rPr lang="ja-JP" altLang="en-US" sz="1800" dirty="0" smtClean="0">
                <a:latin typeface="Meiryo UI" panose="020B0604030504040204" pitchFamily="50" charset="-128"/>
                <a:ea typeface="Meiryo UI" panose="020B0604030504040204" pitchFamily="50" charset="-128"/>
              </a:rPr>
              <a:t>高槻市</a:t>
            </a:r>
            <a:endParaRPr lang="en-US" altLang="ja-JP" sz="1800" dirty="0">
              <a:latin typeface="Meiryo UI" panose="020B0604030504040204" pitchFamily="50" charset="-128"/>
              <a:ea typeface="Meiryo UI" panose="020B0604030504040204" pitchFamily="50" charset="-128"/>
            </a:endParaRPr>
          </a:p>
          <a:p>
            <a:pPr algn="l">
              <a:lnSpc>
                <a:spcPct val="150000"/>
              </a:lnSpc>
              <a:spcBef>
                <a:spcPts val="600"/>
              </a:spcBef>
            </a:pPr>
            <a:r>
              <a:rPr lang="ja-JP" altLang="en-US" sz="1800" dirty="0">
                <a:latin typeface="Meiryo UI" panose="020B0604030504040204" pitchFamily="50" charset="-128"/>
                <a:ea typeface="Meiryo UI" panose="020B0604030504040204" pitchFamily="50" charset="-128"/>
              </a:rPr>
              <a:t>　　バリアフリー基本構想　　　　　　　　　　　　　　　</a:t>
            </a:r>
            <a:r>
              <a:rPr lang="ja-JP" altLang="en-US" sz="1800" dirty="0" smtClean="0">
                <a:latin typeface="Meiryo UI" panose="020B0604030504040204" pitchFamily="50" charset="-128"/>
                <a:ea typeface="Meiryo UI" panose="020B0604030504040204" pitchFamily="50" charset="-128"/>
              </a:rPr>
              <a:t>豊中市　高槻市　茨木市　大東市</a:t>
            </a:r>
            <a:endParaRPr lang="en-US" altLang="ja-JP" sz="1800" dirty="0" smtClean="0">
              <a:latin typeface="Meiryo UI" panose="020B0604030504040204" pitchFamily="50" charset="-128"/>
              <a:ea typeface="Meiryo UI" panose="020B0604030504040204" pitchFamily="50" charset="-128"/>
            </a:endParaRPr>
          </a:p>
          <a:p>
            <a:pPr algn="l">
              <a:lnSpc>
                <a:spcPct val="150000"/>
              </a:lnSpc>
              <a:spcBef>
                <a:spcPts val="600"/>
              </a:spcBef>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岸和田市</a:t>
            </a:r>
            <a:r>
              <a:rPr lang="ja-JP" altLang="en-US" sz="1800" dirty="0">
                <a:latin typeface="Meiryo UI" panose="020B0604030504040204" pitchFamily="50" charset="-128"/>
                <a:ea typeface="Meiryo UI" panose="020B0604030504040204" pitchFamily="50" charset="-128"/>
              </a:rPr>
              <a:t>（見直し継続） </a:t>
            </a:r>
            <a:endParaRPr lang="en-US" altLang="ja-JP" sz="1800" dirty="0">
              <a:latin typeface="Meiryo UI" panose="020B0604030504040204" pitchFamily="50" charset="-128"/>
              <a:ea typeface="Meiryo UI" panose="020B0604030504040204" pitchFamily="50" charset="-128"/>
            </a:endParaRPr>
          </a:p>
          <a:p>
            <a:pPr algn="l">
              <a:lnSpc>
                <a:spcPct val="150000"/>
              </a:lnSpc>
              <a:spcBef>
                <a:spcPts val="600"/>
              </a:spcBef>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四條畷</a:t>
            </a:r>
            <a:r>
              <a:rPr lang="ja-JP" altLang="en-US" sz="1800" dirty="0">
                <a:latin typeface="Meiryo UI" panose="020B0604030504040204" pitchFamily="50" charset="-128"/>
                <a:ea typeface="Meiryo UI" panose="020B0604030504040204" pitchFamily="50" charset="-128"/>
              </a:rPr>
              <a:t>市（見直し継続</a:t>
            </a:r>
            <a:r>
              <a:rPr lang="ja-JP" altLang="en-US" sz="1800" dirty="0" smtClean="0">
                <a:latin typeface="Meiryo UI" panose="020B0604030504040204" pitchFamily="50" charset="-128"/>
                <a:ea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endParaRPr>
          </a:p>
        </p:txBody>
      </p:sp>
      <p:cxnSp>
        <p:nvCxnSpPr>
          <p:cNvPr id="7" name="直線コネクタ 6">
            <a:extLst>
              <a:ext uri="{FF2B5EF4-FFF2-40B4-BE49-F238E27FC236}">
                <a16:creationId xmlns:a16="http://schemas.microsoft.com/office/drawing/2014/main" id="{31EDB1A0-CCD4-4CA0-9AD1-2EB33291DAD9}"/>
              </a:ext>
            </a:extLst>
          </p:cNvPr>
          <p:cNvCxnSpPr/>
          <p:nvPr/>
        </p:nvCxnSpPr>
        <p:spPr>
          <a:xfrm>
            <a:off x="-4432" y="461665"/>
            <a:ext cx="914400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9" name="正方形/長方形 8">
            <a:extLst>
              <a:ext uri="{FF2B5EF4-FFF2-40B4-BE49-F238E27FC236}">
                <a16:creationId xmlns:a16="http://schemas.microsoft.com/office/drawing/2014/main" id="{B0A956E6-BCAA-4274-B549-52A4EFDB9F87}"/>
              </a:ext>
            </a:extLst>
          </p:cNvPr>
          <p:cNvSpPr/>
          <p:nvPr/>
        </p:nvSpPr>
        <p:spPr>
          <a:xfrm>
            <a:off x="107504" y="0"/>
            <a:ext cx="9032064" cy="461665"/>
          </a:xfrm>
          <a:prstGeom prst="rect">
            <a:avLst/>
          </a:prstGeom>
        </p:spPr>
        <p:txBody>
          <a:bodyPr wrap="square">
            <a:spAutoFit/>
          </a:bodyPr>
          <a:lstStyle/>
          <a:p>
            <a:r>
              <a:rPr lang="ja-JP" altLang="en-US" sz="2400" b="1" dirty="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大阪府内市町村バリアフリー基本構想等の作成実績及び予定</a:t>
            </a:r>
            <a:endParaRPr lang="en-US" altLang="ja-JP" sz="2000" dirty="0">
              <a:latin typeface="Meiryo UI" panose="020B0604030504040204" pitchFamily="50" charset="-128"/>
              <a:ea typeface="Meiryo UI" panose="020B0604030504040204" pitchFamily="50" charset="-128"/>
            </a:endParaRPr>
          </a:p>
        </p:txBody>
      </p:sp>
      <p:sp>
        <p:nvSpPr>
          <p:cNvPr id="8" name="スライド番号プレースホルダー 1"/>
          <p:cNvSpPr>
            <a:spLocks noGrp="1"/>
          </p:cNvSpPr>
          <p:nvPr>
            <p:ph type="sldNum" sz="quarter" idx="12"/>
          </p:nvPr>
        </p:nvSpPr>
        <p:spPr>
          <a:xfrm>
            <a:off x="6938646" y="6369999"/>
            <a:ext cx="2057400" cy="365125"/>
          </a:xfrm>
        </p:spPr>
        <p:txBody>
          <a:bodyPr/>
          <a:lstStyle/>
          <a:p>
            <a:r>
              <a:rPr kumimoji="1" lang="en-US" altLang="ja-JP" dirty="0" smtClean="0"/>
              <a:t>11</a:t>
            </a:r>
            <a:endParaRPr kumimoji="1" lang="ja-JP" altLang="en-US" dirty="0"/>
          </a:p>
        </p:txBody>
      </p:sp>
    </p:spTree>
    <p:extLst>
      <p:ext uri="{BB962C8B-B14F-4D97-AF65-F5344CB8AC3E}">
        <p14:creationId xmlns:p14="http://schemas.microsoft.com/office/powerpoint/2010/main" val="1003571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872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439477" y="805218"/>
            <a:ext cx="8265046" cy="5720410"/>
          </a:xfrm>
          <a:prstGeom prst="rect">
            <a:avLst/>
          </a:prstGeom>
        </p:spPr>
      </p:pic>
      <p:cxnSp>
        <p:nvCxnSpPr>
          <p:cNvPr id="5" name="直線コネクタ 4">
            <a:extLst>
              <a:ext uri="{FF2B5EF4-FFF2-40B4-BE49-F238E27FC236}">
                <a16:creationId xmlns:a16="http://schemas.microsoft.com/office/drawing/2014/main" id="{31EDB1A0-CCD4-4CA0-9AD1-2EB33291DAD9}"/>
              </a:ext>
            </a:extLst>
          </p:cNvPr>
          <p:cNvCxnSpPr/>
          <p:nvPr/>
        </p:nvCxnSpPr>
        <p:spPr>
          <a:xfrm>
            <a:off x="-4432" y="461665"/>
            <a:ext cx="914400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6" name="正方形/長方形 5">
            <a:extLst>
              <a:ext uri="{FF2B5EF4-FFF2-40B4-BE49-F238E27FC236}">
                <a16:creationId xmlns:a16="http://schemas.microsoft.com/office/drawing/2014/main" id="{B0A956E6-BCAA-4274-B549-52A4EFDB9F87}"/>
              </a:ext>
            </a:extLst>
          </p:cNvPr>
          <p:cNvSpPr/>
          <p:nvPr/>
        </p:nvSpPr>
        <p:spPr>
          <a:xfrm>
            <a:off x="107504" y="0"/>
            <a:ext cx="8812330" cy="461665"/>
          </a:xfrm>
          <a:prstGeom prst="rect">
            <a:avLst/>
          </a:prstGeom>
        </p:spPr>
        <p:txBody>
          <a:bodyPr wrap="square">
            <a:spAutoFit/>
          </a:bodyPr>
          <a:lstStyle/>
          <a:p>
            <a:r>
              <a:rPr lang="ja-JP" altLang="en-US" sz="2400" b="1" dirty="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移動等円滑化促進方針（マスタープラン）とは</a:t>
            </a:r>
            <a:endParaRPr lang="en-US" altLang="ja-JP" sz="2400" b="1" dirty="0">
              <a:latin typeface="Meiryo UI" panose="020B0604030504040204" pitchFamily="50" charset="-128"/>
              <a:ea typeface="Meiryo UI" panose="020B0604030504040204" pitchFamily="50" charset="-128"/>
            </a:endParaRPr>
          </a:p>
        </p:txBody>
      </p:sp>
      <p:sp>
        <p:nvSpPr>
          <p:cNvPr id="7" name="スライド番号プレースホルダー 1"/>
          <p:cNvSpPr>
            <a:spLocks noGrp="1"/>
          </p:cNvSpPr>
          <p:nvPr>
            <p:ph type="sldNum" sz="quarter" idx="12"/>
          </p:nvPr>
        </p:nvSpPr>
        <p:spPr>
          <a:xfrm>
            <a:off x="6938646" y="6369999"/>
            <a:ext cx="2057400" cy="365125"/>
          </a:xfrm>
        </p:spPr>
        <p:txBody>
          <a:bodyPr/>
          <a:lstStyle/>
          <a:p>
            <a:r>
              <a:rPr kumimoji="1" lang="en-US" altLang="ja-JP" dirty="0" smtClean="0"/>
              <a:t>1</a:t>
            </a:r>
            <a:endParaRPr kumimoji="1" lang="ja-JP" altLang="en-US" dirty="0"/>
          </a:p>
        </p:txBody>
      </p:sp>
    </p:spTree>
    <p:extLst>
      <p:ext uri="{BB962C8B-B14F-4D97-AF65-F5344CB8AC3E}">
        <p14:creationId xmlns:p14="http://schemas.microsoft.com/office/powerpoint/2010/main" val="159263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31EDB1A0-CCD4-4CA0-9AD1-2EB33291DAD9}"/>
              </a:ext>
            </a:extLst>
          </p:cNvPr>
          <p:cNvCxnSpPr/>
          <p:nvPr/>
        </p:nvCxnSpPr>
        <p:spPr>
          <a:xfrm>
            <a:off x="-4432" y="461665"/>
            <a:ext cx="914400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6" name="正方形/長方形 5">
            <a:extLst>
              <a:ext uri="{FF2B5EF4-FFF2-40B4-BE49-F238E27FC236}">
                <a16:creationId xmlns:a16="http://schemas.microsoft.com/office/drawing/2014/main" id="{B0A956E6-BCAA-4274-B549-52A4EFDB9F87}"/>
              </a:ext>
            </a:extLst>
          </p:cNvPr>
          <p:cNvSpPr/>
          <p:nvPr/>
        </p:nvSpPr>
        <p:spPr>
          <a:xfrm>
            <a:off x="107504" y="0"/>
            <a:ext cx="8812330" cy="461665"/>
          </a:xfrm>
          <a:prstGeom prst="rect">
            <a:avLst/>
          </a:prstGeom>
        </p:spPr>
        <p:txBody>
          <a:bodyPr wrap="square">
            <a:spAutoFit/>
          </a:bodyPr>
          <a:lstStyle/>
          <a:p>
            <a:r>
              <a:rPr lang="ja-JP" altLang="en-US" sz="2400" b="1" dirty="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バリアフリー基本構想とは</a:t>
            </a:r>
            <a:endParaRPr lang="en-US" altLang="ja-JP" sz="2400" b="1"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414216" y="773243"/>
            <a:ext cx="8279408" cy="5748240"/>
          </a:xfrm>
          <a:prstGeom prst="rect">
            <a:avLst/>
          </a:prstGeom>
        </p:spPr>
      </p:pic>
      <p:sp>
        <p:nvSpPr>
          <p:cNvPr id="7" name="スライド番号プレースホルダー 1"/>
          <p:cNvSpPr>
            <a:spLocks noGrp="1"/>
          </p:cNvSpPr>
          <p:nvPr>
            <p:ph type="sldNum" sz="quarter" idx="12"/>
          </p:nvPr>
        </p:nvSpPr>
        <p:spPr>
          <a:xfrm>
            <a:off x="6938646" y="6369999"/>
            <a:ext cx="2057400" cy="365125"/>
          </a:xfrm>
        </p:spPr>
        <p:txBody>
          <a:bodyPr/>
          <a:lstStyle/>
          <a:p>
            <a:r>
              <a:rPr kumimoji="1" lang="en-US" altLang="ja-JP" dirty="0" smtClean="0"/>
              <a:t>2</a:t>
            </a:r>
            <a:endParaRPr kumimoji="1" lang="ja-JP" altLang="en-US" dirty="0"/>
          </a:p>
        </p:txBody>
      </p:sp>
    </p:spTree>
    <p:extLst>
      <p:ext uri="{BB962C8B-B14F-4D97-AF65-F5344CB8AC3E}">
        <p14:creationId xmlns:p14="http://schemas.microsoft.com/office/powerpoint/2010/main" val="3851536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64058" y="675126"/>
            <a:ext cx="8452396" cy="5452719"/>
          </a:xfrm>
        </p:spPr>
        <p:txBody>
          <a:bodyPr>
            <a:normAutofit/>
          </a:bodyPr>
          <a:lstStyle/>
          <a:p>
            <a:pPr algn="l">
              <a:lnSpc>
                <a:spcPct val="150000"/>
              </a:lnSpc>
              <a:spcBef>
                <a:spcPts val="300"/>
              </a:spcBef>
            </a:pPr>
            <a:r>
              <a:rPr lang="en-US" altLang="ja-JP" sz="1800" b="1" dirty="0" smtClean="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基本構想の作成状況</a:t>
            </a:r>
            <a:r>
              <a:rPr lang="en-US" altLang="ja-JP" sz="1800" b="1" dirty="0">
                <a:latin typeface="Meiryo UI" panose="020B0604030504040204" pitchFamily="50" charset="-128"/>
                <a:ea typeface="Meiryo UI" panose="020B0604030504040204" pitchFamily="50" charset="-128"/>
              </a:rPr>
              <a:t>】</a:t>
            </a:r>
          </a:p>
          <a:p>
            <a:pPr algn="l">
              <a:lnSpc>
                <a:spcPct val="150000"/>
              </a:lnSpc>
              <a:spcBef>
                <a:spcPts val="300"/>
              </a:spcBef>
            </a:pP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33</a:t>
            </a:r>
            <a:r>
              <a:rPr lang="ja-JP" altLang="en-US" sz="1800" dirty="0" smtClean="0">
                <a:latin typeface="Meiryo UI" panose="020B0604030504040204" pitchFamily="50" charset="-128"/>
                <a:ea typeface="Meiryo UI" panose="020B0604030504040204" pitchFamily="50" charset="-128"/>
              </a:rPr>
              <a:t>市町</a:t>
            </a:r>
            <a:r>
              <a:rPr lang="ja-JP" altLang="en-US" sz="1800" dirty="0">
                <a:latin typeface="Meiryo UI" panose="020B0604030504040204" pitchFamily="50" charset="-128"/>
                <a:ea typeface="Meiryo UI" panose="020B0604030504040204" pitchFamily="50" charset="-128"/>
              </a:rPr>
              <a:t>　作成率：</a:t>
            </a:r>
            <a:r>
              <a:rPr lang="en-US" altLang="ja-JP" sz="1800" dirty="0">
                <a:latin typeface="Meiryo UI" panose="020B0604030504040204" pitchFamily="50" charset="-128"/>
                <a:ea typeface="Meiryo UI" panose="020B0604030504040204" pitchFamily="50" charset="-128"/>
              </a:rPr>
              <a:t>76.7%</a:t>
            </a:r>
            <a:r>
              <a:rPr lang="ja-JP" altLang="en-US" sz="1800" dirty="0">
                <a:latin typeface="Meiryo UI" panose="020B0604030504040204" pitchFamily="50" charset="-128"/>
                <a:ea typeface="Meiryo UI" panose="020B0604030504040204" pitchFamily="50" charset="-128"/>
              </a:rPr>
              <a:t>（全国：</a:t>
            </a:r>
            <a:r>
              <a:rPr lang="en-US" altLang="ja-JP" sz="1800" dirty="0">
                <a:latin typeface="Meiryo UI" panose="020B0604030504040204" pitchFamily="50" charset="-128"/>
                <a:ea typeface="Meiryo UI" panose="020B0604030504040204" pitchFamily="50" charset="-128"/>
              </a:rPr>
              <a:t>16.9%</a:t>
            </a:r>
            <a:r>
              <a:rPr lang="ja-JP" altLang="en-US" sz="1800" dirty="0" smtClean="0">
                <a:latin typeface="Meiryo UI" panose="020B0604030504040204" pitchFamily="50" charset="-128"/>
                <a:ea typeface="Meiryo UI" panose="020B0604030504040204" pitchFamily="50" charset="-128"/>
              </a:rPr>
              <a:t>）</a:t>
            </a:r>
            <a:endParaRPr lang="en-US" altLang="ja-JP" sz="1800" dirty="0" smtClean="0">
              <a:latin typeface="Meiryo UI" panose="020B0604030504040204" pitchFamily="50" charset="-128"/>
              <a:ea typeface="Meiryo UI" panose="020B0604030504040204" pitchFamily="50" charset="-128"/>
            </a:endParaRPr>
          </a:p>
          <a:p>
            <a:pPr algn="l">
              <a:lnSpc>
                <a:spcPct val="150000"/>
              </a:lnSpc>
              <a:spcBef>
                <a:spcPts val="300"/>
              </a:spcBef>
            </a:pPr>
            <a:r>
              <a:rPr lang="en-US" altLang="ja-JP" sz="1800" dirty="0">
                <a:latin typeface="Meiryo UI" panose="020B0604030504040204" pitchFamily="50" charset="-128"/>
                <a:ea typeface="Meiryo UI" panose="020B0604030504040204" pitchFamily="50" charset="-128"/>
              </a:rPr>
              <a:t> </a:t>
            </a:r>
            <a:r>
              <a:rPr lang="en-US" altLang="ja-JP" sz="1800" dirty="0" smtClean="0">
                <a:latin typeface="Meiryo UI" panose="020B0604030504040204" pitchFamily="50" charset="-128"/>
                <a:ea typeface="Meiryo UI" panose="020B0604030504040204" pitchFamily="50" charset="-128"/>
              </a:rPr>
              <a:t>       136</a:t>
            </a:r>
            <a:r>
              <a:rPr lang="ja-JP" altLang="en-US" sz="1800" dirty="0" smtClean="0">
                <a:latin typeface="Meiryo UI" panose="020B0604030504040204" pitchFamily="50" charset="-128"/>
                <a:ea typeface="Meiryo UI" panose="020B0604030504040204" pitchFamily="50" charset="-128"/>
              </a:rPr>
              <a:t>地区</a:t>
            </a:r>
            <a:endParaRPr lang="en-US" altLang="ja-JP" sz="1800" dirty="0" smtClean="0">
              <a:latin typeface="Meiryo UI" panose="020B0604030504040204" pitchFamily="50" charset="-128"/>
              <a:ea typeface="Meiryo UI" panose="020B0604030504040204" pitchFamily="50" charset="-128"/>
            </a:endParaRPr>
          </a:p>
          <a:p>
            <a:pPr algn="l">
              <a:lnSpc>
                <a:spcPct val="150000"/>
              </a:lnSpc>
              <a:spcBef>
                <a:spcPts val="300"/>
              </a:spcBef>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旧法（交通バリアフリー法）に基づき作成：</a:t>
            </a:r>
            <a:r>
              <a:rPr lang="en-US" altLang="ja-JP" sz="1800" dirty="0" smtClean="0">
                <a:latin typeface="Meiryo UI" panose="020B0604030504040204" pitchFamily="50" charset="-128"/>
                <a:ea typeface="Meiryo UI" panose="020B0604030504040204" pitchFamily="50" charset="-128"/>
              </a:rPr>
              <a:t>100</a:t>
            </a:r>
            <a:r>
              <a:rPr lang="ja-JP" altLang="en-US" sz="1800" dirty="0" smtClean="0">
                <a:latin typeface="Meiryo UI" panose="020B0604030504040204" pitchFamily="50" charset="-128"/>
                <a:ea typeface="Meiryo UI" panose="020B0604030504040204" pitchFamily="50" charset="-128"/>
              </a:rPr>
              <a:t>地区</a:t>
            </a:r>
            <a:endParaRPr lang="en-US" altLang="ja-JP" sz="1800" dirty="0" smtClean="0">
              <a:latin typeface="Meiryo UI" panose="020B0604030504040204" pitchFamily="50" charset="-128"/>
              <a:ea typeface="Meiryo UI" panose="020B0604030504040204" pitchFamily="50" charset="-128"/>
            </a:endParaRPr>
          </a:p>
          <a:p>
            <a:pPr algn="l">
              <a:lnSpc>
                <a:spcPct val="150000"/>
              </a:lnSpc>
              <a:spcBef>
                <a:spcPts val="300"/>
              </a:spcBef>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うち</a:t>
            </a:r>
            <a:r>
              <a:rPr lang="en-US" altLang="ja-JP" sz="1800" dirty="0" smtClean="0">
                <a:latin typeface="Meiryo UI" panose="020B0604030504040204" pitchFamily="50" charset="-128"/>
                <a:ea typeface="Meiryo UI" panose="020B0604030504040204" pitchFamily="50" charset="-128"/>
              </a:rPr>
              <a:t>11</a:t>
            </a:r>
            <a:r>
              <a:rPr lang="ja-JP" altLang="en-US" sz="1800" dirty="0" smtClean="0">
                <a:latin typeface="Meiryo UI" panose="020B0604030504040204" pitchFamily="50" charset="-128"/>
                <a:ea typeface="Meiryo UI" panose="020B0604030504040204" pitchFamily="50" charset="-128"/>
              </a:rPr>
              <a:t>地区は新法に基づき見直し</a:t>
            </a:r>
            <a:endParaRPr lang="en-US" altLang="ja-JP" sz="1800" dirty="0" smtClean="0">
              <a:latin typeface="Meiryo UI" panose="020B0604030504040204" pitchFamily="50" charset="-128"/>
              <a:ea typeface="Meiryo UI" panose="020B0604030504040204" pitchFamily="50" charset="-128"/>
            </a:endParaRPr>
          </a:p>
          <a:p>
            <a:pPr algn="l">
              <a:lnSpc>
                <a:spcPct val="150000"/>
              </a:lnSpc>
              <a:spcBef>
                <a:spcPts val="300"/>
              </a:spcBef>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新法（バリアフリー法）に基づき作成：</a:t>
            </a:r>
            <a:r>
              <a:rPr lang="en-US" altLang="ja-JP" sz="1800" dirty="0">
                <a:latin typeface="Meiryo UI" panose="020B0604030504040204" pitchFamily="50" charset="-128"/>
                <a:ea typeface="Meiryo UI" panose="020B0604030504040204" pitchFamily="50" charset="-128"/>
              </a:rPr>
              <a:t>36</a:t>
            </a:r>
            <a:r>
              <a:rPr lang="ja-JP" altLang="en-US" sz="1800" dirty="0" smtClean="0">
                <a:latin typeface="Meiryo UI" panose="020B0604030504040204" pitchFamily="50" charset="-128"/>
                <a:ea typeface="Meiryo UI" panose="020B0604030504040204" pitchFamily="50" charset="-128"/>
              </a:rPr>
              <a:t>地区</a:t>
            </a:r>
            <a:endParaRPr lang="ja-JP" altLang="en-US" sz="1800" dirty="0">
              <a:latin typeface="Meiryo UI" panose="020B0604030504040204" pitchFamily="50" charset="-128"/>
              <a:ea typeface="Meiryo UI" panose="020B0604030504040204" pitchFamily="50" charset="-128"/>
            </a:endParaRPr>
          </a:p>
          <a:p>
            <a:pPr algn="l">
              <a:lnSpc>
                <a:spcPct val="150000"/>
              </a:lnSpc>
              <a:spcBef>
                <a:spcPts val="300"/>
              </a:spcBef>
            </a:pPr>
            <a:r>
              <a:rPr lang="ja-JP" altLang="en-US" sz="1800" dirty="0" smtClean="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未作成：</a:t>
            </a:r>
            <a:r>
              <a:rPr lang="en-US" altLang="ja-JP" sz="1800" dirty="0" smtClean="0">
                <a:latin typeface="Meiryo UI" panose="020B0604030504040204" pitchFamily="50" charset="-128"/>
                <a:ea typeface="Meiryo UI" panose="020B0604030504040204" pitchFamily="50" charset="-128"/>
              </a:rPr>
              <a:t>10</a:t>
            </a:r>
            <a:r>
              <a:rPr lang="ja-JP" altLang="en-US" sz="1800" dirty="0" smtClean="0">
                <a:latin typeface="Meiryo UI" panose="020B0604030504040204" pitchFamily="50" charset="-128"/>
                <a:ea typeface="Meiryo UI" panose="020B0604030504040204" pitchFamily="50" charset="-128"/>
              </a:rPr>
              <a:t>市町村</a:t>
            </a:r>
          </a:p>
          <a:p>
            <a:pPr algn="l">
              <a:lnSpc>
                <a:spcPct val="150000"/>
              </a:lnSpc>
              <a:spcBef>
                <a:spcPts val="600"/>
              </a:spcBef>
            </a:pPr>
            <a:r>
              <a:rPr lang="en-US" altLang="ja-JP" sz="1800" b="1" dirty="0" smtClean="0">
                <a:latin typeface="Meiryo UI" panose="020B0604030504040204" pitchFamily="50" charset="-128"/>
                <a:ea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rPr>
              <a:t>鉄道駅に係る基本構想の作成状況</a:t>
            </a:r>
            <a:r>
              <a:rPr lang="en-US" altLang="ja-JP" sz="1800" b="1" dirty="0" smtClean="0">
                <a:latin typeface="Meiryo UI" panose="020B0604030504040204" pitchFamily="50" charset="-128"/>
                <a:ea typeface="Meiryo UI" panose="020B0604030504040204" pitchFamily="50" charset="-128"/>
              </a:rPr>
              <a:t>】</a:t>
            </a:r>
          </a:p>
          <a:p>
            <a:pPr algn="l">
              <a:lnSpc>
                <a:spcPct val="150000"/>
              </a:lnSpc>
              <a:spcBef>
                <a:spcPts val="300"/>
              </a:spcBef>
            </a:pP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205</a:t>
            </a:r>
            <a:r>
              <a:rPr lang="ja-JP" altLang="en-US" sz="1800" dirty="0">
                <a:latin typeface="Meiryo UI" panose="020B0604030504040204" pitchFamily="50" charset="-128"/>
                <a:ea typeface="Meiryo UI" panose="020B0604030504040204" pitchFamily="50" charset="-128"/>
              </a:rPr>
              <a:t>駅（内　府</a:t>
            </a:r>
            <a:r>
              <a:rPr lang="en-US" altLang="ja-JP" sz="1800" dirty="0">
                <a:latin typeface="Meiryo UI" panose="020B0604030504040204" pitchFamily="50" charset="-128"/>
                <a:ea typeface="Meiryo UI" panose="020B0604030504040204" pitchFamily="50" charset="-128"/>
              </a:rPr>
              <a:t>EV</a:t>
            </a:r>
            <a:r>
              <a:rPr lang="ja-JP" altLang="en-US" sz="1800" dirty="0">
                <a:latin typeface="Meiryo UI" panose="020B0604030504040204" pitchFamily="50" charset="-128"/>
                <a:ea typeface="Meiryo UI" panose="020B0604030504040204" pitchFamily="50" charset="-128"/>
              </a:rPr>
              <a:t>補助</a:t>
            </a:r>
            <a:r>
              <a:rPr lang="en-US" altLang="ja-JP" sz="1800" dirty="0">
                <a:latin typeface="Meiryo UI" panose="020B0604030504040204" pitchFamily="50" charset="-128"/>
                <a:ea typeface="Meiryo UI" panose="020B0604030504040204" pitchFamily="50" charset="-128"/>
              </a:rPr>
              <a:t>72</a:t>
            </a:r>
            <a:r>
              <a:rPr lang="ja-JP" altLang="en-US" sz="1800" dirty="0">
                <a:latin typeface="Meiryo UI" panose="020B0604030504040204" pitchFamily="50" charset="-128"/>
                <a:ea typeface="Meiryo UI" panose="020B0604030504040204" pitchFamily="50" charset="-128"/>
              </a:rPr>
              <a:t>駅）　作成率：</a:t>
            </a:r>
            <a:r>
              <a:rPr lang="en-US" altLang="ja-JP" sz="1800" dirty="0">
                <a:latin typeface="Meiryo UI" panose="020B0604030504040204" pitchFamily="50" charset="-128"/>
                <a:ea typeface="Meiryo UI" panose="020B0604030504040204" pitchFamily="50" charset="-128"/>
              </a:rPr>
              <a:t>205/518</a:t>
            </a: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39.6</a:t>
            </a:r>
            <a:r>
              <a:rPr lang="ja-JP" altLang="en-US" sz="1800" dirty="0">
                <a:latin typeface="Meiryo UI" panose="020B0604030504040204" pitchFamily="50" charset="-128"/>
                <a:ea typeface="Meiryo UI" panose="020B0604030504040204" pitchFamily="50" charset="-128"/>
              </a:rPr>
              <a:t>％）</a:t>
            </a:r>
          </a:p>
          <a:p>
            <a:pPr algn="l">
              <a:lnSpc>
                <a:spcPct val="150000"/>
              </a:lnSpc>
              <a:spcBef>
                <a:spcPts val="300"/>
              </a:spcBef>
            </a:pPr>
            <a:r>
              <a:rPr lang="ja-JP" altLang="en-US" sz="1800" dirty="0">
                <a:latin typeface="Meiryo UI" panose="020B0604030504040204" pitchFamily="50" charset="-128"/>
                <a:ea typeface="Meiryo UI" panose="020B0604030504040204" pitchFamily="50" charset="-128"/>
              </a:rPr>
              <a:t>　　・利用者数</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千人以上／日の鉄道駅の基本構想作成率：</a:t>
            </a:r>
            <a:r>
              <a:rPr lang="en-US" altLang="ja-JP" sz="1800" dirty="0">
                <a:latin typeface="Meiryo UI" panose="020B0604030504040204" pitchFamily="50" charset="-128"/>
                <a:ea typeface="Meiryo UI" panose="020B0604030504040204" pitchFamily="50" charset="-128"/>
              </a:rPr>
              <a:t>204/433</a:t>
            </a: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47.1%</a:t>
            </a:r>
            <a:r>
              <a:rPr lang="ja-JP" altLang="en-US" sz="1800" dirty="0" smtClean="0">
                <a:latin typeface="Meiryo UI" panose="020B0604030504040204" pitchFamily="50" charset="-128"/>
                <a:ea typeface="Meiryo UI" panose="020B0604030504040204" pitchFamily="50" charset="-128"/>
              </a:rPr>
              <a:t>）</a:t>
            </a:r>
            <a:endParaRPr lang="en-US" altLang="ja-JP" sz="1800" dirty="0" smtClean="0">
              <a:latin typeface="Meiryo UI" panose="020B0604030504040204" pitchFamily="50" charset="-128"/>
              <a:ea typeface="Meiryo UI" panose="020B0604030504040204" pitchFamily="50" charset="-128"/>
            </a:endParaRPr>
          </a:p>
          <a:p>
            <a:pPr algn="l">
              <a:lnSpc>
                <a:spcPct val="150000"/>
              </a:lnSpc>
              <a:spcBef>
                <a:spcPts val="300"/>
              </a:spcBef>
            </a:pPr>
            <a:endParaRPr lang="en-US" altLang="ja-JP" sz="1800" dirty="0">
              <a:latin typeface="Meiryo UI" panose="020B0604030504040204" pitchFamily="50" charset="-128"/>
              <a:ea typeface="Meiryo UI" panose="020B0604030504040204" pitchFamily="50" charset="-128"/>
            </a:endParaRPr>
          </a:p>
          <a:p>
            <a:pPr algn="r">
              <a:lnSpc>
                <a:spcPct val="150000"/>
              </a:lnSpc>
              <a:spcBef>
                <a:spcPts val="300"/>
              </a:spcBef>
            </a:pP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令和</a:t>
            </a:r>
            <a:r>
              <a:rPr lang="en-US" altLang="ja-JP" sz="1400" dirty="0" smtClean="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2021</a:t>
            </a:r>
            <a:r>
              <a:rPr lang="ja-JP" altLang="en-US" sz="1400" dirty="0" smtClean="0">
                <a:latin typeface="Meiryo UI" panose="020B0604030504040204" pitchFamily="50" charset="-128"/>
                <a:ea typeface="Meiryo UI" panose="020B0604030504040204" pitchFamily="50" charset="-128"/>
              </a:rPr>
              <a:t>）年３月末現在）</a:t>
            </a:r>
            <a:endParaRPr lang="ja-JP" altLang="en-US" sz="1400" dirty="0">
              <a:latin typeface="Meiryo UI" panose="020B0604030504040204" pitchFamily="50" charset="-128"/>
              <a:ea typeface="Meiryo UI" panose="020B0604030504040204" pitchFamily="50" charset="-128"/>
            </a:endParaRPr>
          </a:p>
        </p:txBody>
      </p:sp>
      <p:cxnSp>
        <p:nvCxnSpPr>
          <p:cNvPr id="7" name="直線コネクタ 6">
            <a:extLst>
              <a:ext uri="{FF2B5EF4-FFF2-40B4-BE49-F238E27FC236}">
                <a16:creationId xmlns:a16="http://schemas.microsoft.com/office/drawing/2014/main" id="{31EDB1A0-CCD4-4CA0-9AD1-2EB33291DAD9}"/>
              </a:ext>
            </a:extLst>
          </p:cNvPr>
          <p:cNvCxnSpPr/>
          <p:nvPr/>
        </p:nvCxnSpPr>
        <p:spPr>
          <a:xfrm>
            <a:off x="-4432" y="461665"/>
            <a:ext cx="914400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9" name="正方形/長方形 8">
            <a:extLst>
              <a:ext uri="{FF2B5EF4-FFF2-40B4-BE49-F238E27FC236}">
                <a16:creationId xmlns:a16="http://schemas.microsoft.com/office/drawing/2014/main" id="{B0A956E6-BCAA-4274-B549-52A4EFDB9F87}"/>
              </a:ext>
            </a:extLst>
          </p:cNvPr>
          <p:cNvSpPr/>
          <p:nvPr/>
        </p:nvSpPr>
        <p:spPr>
          <a:xfrm>
            <a:off x="107504" y="0"/>
            <a:ext cx="8812330" cy="461665"/>
          </a:xfrm>
          <a:prstGeom prst="rect">
            <a:avLst/>
          </a:prstGeom>
        </p:spPr>
        <p:txBody>
          <a:bodyPr wrap="square">
            <a:spAutoFit/>
          </a:bodyPr>
          <a:lstStyle/>
          <a:p>
            <a:r>
              <a:rPr lang="ja-JP" altLang="en-US" sz="2400" b="1" dirty="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府内のバリアフリー基本構想の現状</a:t>
            </a:r>
            <a:endParaRPr lang="en-US" altLang="ja-JP" sz="2400" b="1" dirty="0">
              <a:latin typeface="Meiryo UI" panose="020B0604030504040204" pitchFamily="50" charset="-128"/>
              <a:ea typeface="Meiryo UI" panose="020B0604030504040204" pitchFamily="50" charset="-128"/>
            </a:endParaRPr>
          </a:p>
        </p:txBody>
      </p:sp>
      <p:sp>
        <p:nvSpPr>
          <p:cNvPr id="5" name="スライド番号プレースホルダー 1"/>
          <p:cNvSpPr>
            <a:spLocks noGrp="1"/>
          </p:cNvSpPr>
          <p:nvPr>
            <p:ph type="sldNum" sz="quarter" idx="12"/>
          </p:nvPr>
        </p:nvSpPr>
        <p:spPr>
          <a:xfrm>
            <a:off x="6938646" y="6369999"/>
            <a:ext cx="2057400" cy="365125"/>
          </a:xfrm>
        </p:spPr>
        <p:txBody>
          <a:bodyPr/>
          <a:lstStyle/>
          <a:p>
            <a:r>
              <a:rPr kumimoji="1" lang="en-US" altLang="ja-JP" dirty="0"/>
              <a:t>3</a:t>
            </a:r>
            <a:endParaRPr kumimoji="1" lang="ja-JP" altLang="en-US" dirty="0"/>
          </a:p>
        </p:txBody>
      </p:sp>
    </p:spTree>
    <p:extLst>
      <p:ext uri="{BB962C8B-B14F-4D97-AF65-F5344CB8AC3E}">
        <p14:creationId xmlns:p14="http://schemas.microsoft.com/office/powerpoint/2010/main" val="3652164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p:nvPr>
            <p:extLst/>
          </p:nvPr>
        </p:nvGraphicFramePr>
        <p:xfrm>
          <a:off x="1021353" y="2389059"/>
          <a:ext cx="7265068" cy="3685012"/>
        </p:xfrm>
        <a:graphic>
          <a:graphicData uri="http://schemas.openxmlformats.org/drawingml/2006/chart">
            <c:chart xmlns:c="http://schemas.openxmlformats.org/drawingml/2006/chart" xmlns:r="http://schemas.openxmlformats.org/officeDocument/2006/relationships" r:id="rId2"/>
          </a:graphicData>
        </a:graphic>
      </p:graphicFrame>
      <p:sp>
        <p:nvSpPr>
          <p:cNvPr id="3" name="サブタイトル 2"/>
          <p:cNvSpPr>
            <a:spLocks noGrp="1"/>
          </p:cNvSpPr>
          <p:nvPr>
            <p:ph type="subTitle" idx="1"/>
          </p:nvPr>
        </p:nvSpPr>
        <p:spPr>
          <a:xfrm>
            <a:off x="364058" y="675126"/>
            <a:ext cx="8407020" cy="1408612"/>
          </a:xfrm>
        </p:spPr>
        <p:txBody>
          <a:bodyPr>
            <a:normAutofit/>
          </a:bodyPr>
          <a:lstStyle/>
          <a:p>
            <a:pPr algn="l">
              <a:lnSpc>
                <a:spcPct val="150000"/>
              </a:lnSpc>
              <a:spcBef>
                <a:spcPts val="0"/>
              </a:spcBef>
            </a:pPr>
            <a:r>
              <a:rPr lang="en-US" altLang="ja-JP" sz="1800" b="1" dirty="0">
                <a:latin typeface="Meiryo UI" panose="020B0604030504040204" pitchFamily="50" charset="-128"/>
                <a:ea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rPr>
              <a:t>バリアフリー</a:t>
            </a:r>
            <a:r>
              <a:rPr lang="ja-JP" altLang="en-US" sz="1800" b="1" dirty="0">
                <a:latin typeface="Meiryo UI" panose="020B0604030504040204" pitchFamily="50" charset="-128"/>
                <a:ea typeface="Meiryo UI" panose="020B0604030504040204" pitchFamily="50" charset="-128"/>
              </a:rPr>
              <a:t>基本構想</a:t>
            </a:r>
            <a:r>
              <a:rPr lang="ja-JP" altLang="en-US" sz="1800" b="1" dirty="0" smtClean="0">
                <a:latin typeface="Meiryo UI" panose="020B0604030504040204" pitchFamily="50" charset="-128"/>
                <a:ea typeface="Meiryo UI" panose="020B0604030504040204" pitchFamily="50" charset="-128"/>
              </a:rPr>
              <a:t>の年度別作成状況</a:t>
            </a:r>
            <a:r>
              <a:rPr lang="en-US" altLang="ja-JP" sz="1800" b="1" dirty="0" smtClean="0">
                <a:latin typeface="Meiryo UI" panose="020B0604030504040204" pitchFamily="50" charset="-128"/>
                <a:ea typeface="Meiryo UI" panose="020B0604030504040204" pitchFamily="50" charset="-128"/>
              </a:rPr>
              <a:t>】</a:t>
            </a:r>
          </a:p>
          <a:p>
            <a:pPr algn="l">
              <a:lnSpc>
                <a:spcPct val="150000"/>
              </a:lnSpc>
              <a:spcBef>
                <a:spcPts val="0"/>
              </a:spcBef>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旧法（交通バリアフリー法）作成の</a:t>
            </a:r>
            <a:r>
              <a:rPr lang="en-US" altLang="ja-JP" sz="1800" dirty="0">
                <a:latin typeface="Meiryo UI" panose="020B0604030504040204" pitchFamily="50" charset="-128"/>
                <a:ea typeface="Meiryo UI" panose="020B0604030504040204" pitchFamily="50" charset="-128"/>
              </a:rPr>
              <a:t>100</a:t>
            </a:r>
            <a:r>
              <a:rPr lang="ja-JP" altLang="en-US" sz="1800" dirty="0">
                <a:latin typeface="Meiryo UI" panose="020B0604030504040204" pitchFamily="50" charset="-128"/>
                <a:ea typeface="Meiryo UI" panose="020B0604030504040204" pitchFamily="50" charset="-128"/>
              </a:rPr>
              <a:t>地区のうち、新法への見直しは</a:t>
            </a:r>
            <a:r>
              <a:rPr lang="en-US" altLang="ja-JP" sz="1800" dirty="0">
                <a:latin typeface="Meiryo UI" panose="020B0604030504040204" pitchFamily="50" charset="-128"/>
                <a:ea typeface="Meiryo UI" panose="020B0604030504040204" pitchFamily="50" charset="-128"/>
              </a:rPr>
              <a:t>11</a:t>
            </a:r>
            <a:r>
              <a:rPr lang="ja-JP" altLang="en-US" sz="1800" dirty="0">
                <a:latin typeface="Meiryo UI" panose="020B0604030504040204" pitchFamily="50" charset="-128"/>
                <a:ea typeface="Meiryo UI" panose="020B0604030504040204" pitchFamily="50" charset="-128"/>
              </a:rPr>
              <a:t>地区</a:t>
            </a:r>
          </a:p>
          <a:p>
            <a:pPr algn="l">
              <a:lnSpc>
                <a:spcPct val="150000"/>
              </a:lnSpc>
              <a:spcBef>
                <a:spcPts val="0"/>
              </a:spcBef>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新法（バリアフリー法）後の作成は、</a:t>
            </a:r>
            <a:r>
              <a:rPr lang="en-US" altLang="ja-JP" sz="1800" dirty="0">
                <a:latin typeface="Meiryo UI" panose="020B0604030504040204" pitchFamily="50" charset="-128"/>
                <a:ea typeface="Meiryo UI" panose="020B0604030504040204" pitchFamily="50" charset="-128"/>
              </a:rPr>
              <a:t>36</a:t>
            </a:r>
            <a:r>
              <a:rPr lang="ja-JP" altLang="en-US" sz="1800" dirty="0" smtClean="0">
                <a:latin typeface="Meiryo UI" panose="020B0604030504040204" pitchFamily="50" charset="-128"/>
                <a:ea typeface="Meiryo UI" panose="020B0604030504040204" pitchFamily="50" charset="-128"/>
              </a:rPr>
              <a:t>地区</a:t>
            </a:r>
            <a:endParaRPr lang="ja-JP" altLang="en-US" sz="1800" dirty="0">
              <a:latin typeface="Meiryo UI" panose="020B0604030504040204" pitchFamily="50" charset="-128"/>
              <a:ea typeface="Meiryo UI" panose="020B0604030504040204" pitchFamily="50" charset="-128"/>
            </a:endParaRPr>
          </a:p>
        </p:txBody>
      </p:sp>
      <p:sp>
        <p:nvSpPr>
          <p:cNvPr id="5" name="テキスト ボックス 9">
            <a:extLst>
              <a:ext uri="{FF2B5EF4-FFF2-40B4-BE49-F238E27FC236}">
                <a16:creationId xmlns:a16="http://schemas.microsoft.com/office/drawing/2014/main" id="{6CD8306E-58CD-4BE0-9B31-73396FBC0C75}"/>
              </a:ext>
            </a:extLst>
          </p:cNvPr>
          <p:cNvSpPr txBox="1"/>
          <p:nvPr/>
        </p:nvSpPr>
        <p:spPr>
          <a:xfrm>
            <a:off x="5677469" y="6157483"/>
            <a:ext cx="2923252" cy="253916"/>
          </a:xfrm>
          <a:prstGeom prst="rect">
            <a:avLst/>
          </a:prstGeom>
          <a:noFill/>
        </p:spPr>
        <p:txBody>
          <a:bodyPr vert="horz" wrap="square" rtlCol="0">
            <a:spAutoFit/>
          </a:bodyPr>
          <a:lstStyle/>
          <a:p>
            <a:pPr>
              <a:spcAft>
                <a:spcPts val="0"/>
              </a:spcAft>
            </a:pPr>
            <a:r>
              <a:rPr lang="ja-JP" sz="1050" kern="1200" dirty="0">
                <a:solidFill>
                  <a:srgbClr val="000000"/>
                </a:solidFill>
                <a:effectLst/>
                <a:latin typeface="ＭＳ Ｐゴシック" panose="020B0600070205080204" pitchFamily="50" charset="-128"/>
                <a:ea typeface="Meiryo UI" panose="020B0604030504040204" pitchFamily="50" charset="-128"/>
                <a:cs typeface="Times New Roman" panose="02020603050405020304" pitchFamily="18" charset="0"/>
              </a:rPr>
              <a:t>資料：大阪府</a:t>
            </a:r>
            <a:r>
              <a:rPr lang="ja-JP" sz="1050" kern="1200" dirty="0" smtClean="0">
                <a:solidFill>
                  <a:srgbClr val="000000"/>
                </a:solidFill>
                <a:effectLst/>
                <a:latin typeface="ＭＳ Ｐゴシック" panose="020B0600070205080204" pitchFamily="50" charset="-128"/>
                <a:ea typeface="Meiryo UI" panose="020B0604030504040204" pitchFamily="50" charset="-128"/>
                <a:cs typeface="Times New Roman" panose="02020603050405020304" pitchFamily="18" charset="0"/>
              </a:rPr>
              <a:t>（</a:t>
            </a:r>
            <a:r>
              <a:rPr lang="ja-JP" altLang="en-US" sz="1050" dirty="0" smtClean="0">
                <a:solidFill>
                  <a:srgbClr val="000000"/>
                </a:solidFill>
                <a:latin typeface="ＭＳ Ｐゴシック" panose="020B0600070205080204" pitchFamily="50" charset="-128"/>
                <a:ea typeface="Meiryo UI" panose="020B0604030504040204" pitchFamily="50" charset="-128"/>
                <a:cs typeface="Times New Roman" panose="02020603050405020304" pitchFamily="18" charset="0"/>
              </a:rPr>
              <a:t>令和</a:t>
            </a:r>
            <a:r>
              <a:rPr lang="en-US" altLang="ja-JP" sz="1050" dirty="0" smtClean="0">
                <a:solidFill>
                  <a:srgbClr val="000000"/>
                </a:solidFill>
                <a:latin typeface="ＭＳ Ｐゴシック" panose="020B0600070205080204" pitchFamily="50" charset="-128"/>
                <a:ea typeface="Meiryo UI" panose="020B0604030504040204" pitchFamily="50" charset="-128"/>
                <a:cs typeface="Times New Roman" panose="02020603050405020304" pitchFamily="18" charset="0"/>
              </a:rPr>
              <a:t>3</a:t>
            </a:r>
            <a:r>
              <a:rPr lang="ja-JP" altLang="en-US" sz="1050" dirty="0" smtClean="0">
                <a:solidFill>
                  <a:srgbClr val="000000"/>
                </a:solidFill>
                <a:latin typeface="ＭＳ Ｐゴシック" panose="020B0600070205080204" pitchFamily="50" charset="-128"/>
                <a:ea typeface="Meiryo UI" panose="020B0604030504040204" pitchFamily="50" charset="-128"/>
                <a:cs typeface="Times New Roman" panose="02020603050405020304" pitchFamily="18" charset="0"/>
              </a:rPr>
              <a:t>（</a:t>
            </a:r>
            <a:r>
              <a:rPr lang="en-US" altLang="ja-JP" sz="1050" dirty="0" smtClean="0">
                <a:solidFill>
                  <a:srgbClr val="000000"/>
                </a:solidFill>
                <a:latin typeface="ＭＳ Ｐゴシック" panose="020B0600070205080204" pitchFamily="50" charset="-128"/>
                <a:ea typeface="Meiryo UI" panose="020B0604030504040204" pitchFamily="50" charset="-128"/>
                <a:cs typeface="Times New Roman" panose="02020603050405020304" pitchFamily="18" charset="0"/>
              </a:rPr>
              <a:t>2021</a:t>
            </a:r>
            <a:r>
              <a:rPr lang="ja-JP" altLang="en-US" sz="1050" dirty="0" smtClean="0">
                <a:solidFill>
                  <a:srgbClr val="000000"/>
                </a:solidFill>
                <a:latin typeface="ＭＳ Ｐゴシック" panose="020B0600070205080204" pitchFamily="50" charset="-128"/>
                <a:ea typeface="Meiryo UI" panose="020B0604030504040204" pitchFamily="50" charset="-128"/>
                <a:cs typeface="Times New Roman" panose="02020603050405020304" pitchFamily="18" charset="0"/>
              </a:rPr>
              <a:t>）</a:t>
            </a:r>
            <a:r>
              <a:rPr lang="ja-JP" sz="1050" kern="1200" dirty="0" smtClean="0">
                <a:solidFill>
                  <a:srgbClr val="000000"/>
                </a:solidFill>
                <a:effectLst/>
                <a:latin typeface="ＭＳ Ｐゴシック" panose="020B0600070205080204" pitchFamily="50" charset="-128"/>
                <a:ea typeface="Meiryo UI" panose="020B0604030504040204" pitchFamily="50" charset="-128"/>
                <a:cs typeface="Times New Roman" panose="02020603050405020304" pitchFamily="18" charset="0"/>
              </a:rPr>
              <a:t>年</a:t>
            </a:r>
            <a:r>
              <a:rPr lang="en-US" sz="1050" kern="1200" dirty="0">
                <a:solidFill>
                  <a:srgbClr val="000000"/>
                </a:solidFill>
                <a:effectLst/>
                <a:latin typeface="ＭＳ Ｐゴシック" panose="020B0600070205080204" pitchFamily="50" charset="-128"/>
                <a:ea typeface="Meiryo UI" panose="020B0604030504040204" pitchFamily="50" charset="-128"/>
                <a:cs typeface="Times New Roman" panose="02020603050405020304" pitchFamily="18" charset="0"/>
              </a:rPr>
              <a:t>3</a:t>
            </a:r>
            <a:r>
              <a:rPr lang="ja-JP" sz="1050" kern="1200" dirty="0">
                <a:solidFill>
                  <a:srgbClr val="000000"/>
                </a:solidFill>
                <a:effectLst/>
                <a:latin typeface="ＭＳ Ｐゴシック" panose="020B0600070205080204" pitchFamily="50" charset="-128"/>
                <a:ea typeface="Meiryo UI" panose="020B0604030504040204" pitchFamily="50" charset="-128"/>
                <a:cs typeface="Times New Roman" panose="02020603050405020304" pitchFamily="18" charset="0"/>
              </a:rPr>
              <a:t>月末現在）</a:t>
            </a:r>
            <a:endParaRPr lang="ja-JP" sz="105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6" name="テキスト ボックス 9">
            <a:extLst>
              <a:ext uri="{FF2B5EF4-FFF2-40B4-BE49-F238E27FC236}">
                <a16:creationId xmlns:a16="http://schemas.microsoft.com/office/drawing/2014/main" id="{6CD8306E-58CD-4BE0-9B31-73396FBC0C75}"/>
              </a:ext>
            </a:extLst>
          </p:cNvPr>
          <p:cNvSpPr txBox="1"/>
          <p:nvPr/>
        </p:nvSpPr>
        <p:spPr>
          <a:xfrm>
            <a:off x="364058" y="2250559"/>
            <a:ext cx="802943" cy="277000"/>
          </a:xfrm>
          <a:prstGeom prst="rect">
            <a:avLst/>
          </a:prstGeom>
          <a:noFill/>
        </p:spPr>
        <p:txBody>
          <a:bodyPr vert="horz" wrap="square" rtlCol="0">
            <a:spAutoFit/>
          </a:bodyPr>
          <a:lstStyle/>
          <a:p>
            <a:pPr algn="ctr">
              <a:spcAft>
                <a:spcPts val="0"/>
              </a:spcAft>
            </a:pPr>
            <a:r>
              <a:rPr lang="ja-JP" altLang="en-US" sz="1200" dirty="0" smtClean="0">
                <a:solidFill>
                  <a:srgbClr val="000000"/>
                </a:solidFill>
                <a:latin typeface="ＭＳ Ｐゴシック" panose="020B0600070205080204" pitchFamily="50" charset="-128"/>
                <a:ea typeface="Meiryo UI" panose="020B0604030504040204" pitchFamily="50" charset="-128"/>
                <a:cs typeface="Times New Roman" panose="02020603050405020304" pitchFamily="18" charset="0"/>
              </a:rPr>
              <a:t>（地区）</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9" name="テキスト ボックス 8"/>
          <p:cNvSpPr txBox="1"/>
          <p:nvPr/>
        </p:nvSpPr>
        <p:spPr>
          <a:xfrm>
            <a:off x="5549669" y="2060812"/>
            <a:ext cx="994183" cy="461665"/>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バリアフリー法</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36</a:t>
            </a:r>
            <a:r>
              <a:rPr kumimoji="1" lang="ja-JP" altLang="en-US" sz="1200" dirty="0" smtClean="0">
                <a:latin typeface="Meiryo UI" panose="020B0604030504040204" pitchFamily="50" charset="-128"/>
                <a:ea typeface="Meiryo UI" panose="020B0604030504040204" pitchFamily="50" charset="-128"/>
              </a:rPr>
              <a:t>地区）</a:t>
            </a:r>
            <a:endParaRPr kumimoji="1" lang="ja-JP" altLang="en-US" sz="12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857243" y="2060812"/>
            <a:ext cx="1148071" cy="461665"/>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旧バリアフリー法</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100</a:t>
            </a:r>
            <a:r>
              <a:rPr kumimoji="1" lang="ja-JP" altLang="en-US" sz="1200" dirty="0" smtClean="0">
                <a:latin typeface="Meiryo UI" panose="020B0604030504040204" pitchFamily="50" charset="-128"/>
                <a:ea typeface="Meiryo UI" panose="020B0604030504040204" pitchFamily="50" charset="-128"/>
              </a:rPr>
              <a:t>地区）</a:t>
            </a:r>
            <a:endParaRPr kumimoji="1" lang="ja-JP" altLang="en-US" sz="1200" dirty="0">
              <a:latin typeface="Meiryo UI" panose="020B0604030504040204" pitchFamily="50" charset="-128"/>
              <a:ea typeface="Meiryo UI" panose="020B0604030504040204" pitchFamily="50" charset="-128"/>
            </a:endParaRPr>
          </a:p>
        </p:txBody>
      </p:sp>
      <p:cxnSp>
        <p:nvCxnSpPr>
          <p:cNvPr id="12" name="直線コネクタ 11"/>
          <p:cNvCxnSpPr/>
          <p:nvPr/>
        </p:nvCxnSpPr>
        <p:spPr>
          <a:xfrm flipV="1">
            <a:off x="3390796" y="2222239"/>
            <a:ext cx="0" cy="3851832"/>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
          <p:cNvSpPr>
            <a:spLocks noGrp="1"/>
          </p:cNvSpPr>
          <p:nvPr>
            <p:ph type="sldNum" sz="quarter" idx="12"/>
          </p:nvPr>
        </p:nvSpPr>
        <p:spPr>
          <a:xfrm>
            <a:off x="6938646" y="6369999"/>
            <a:ext cx="2057400" cy="365125"/>
          </a:xfrm>
        </p:spPr>
        <p:txBody>
          <a:bodyPr/>
          <a:lstStyle/>
          <a:p>
            <a:r>
              <a:rPr kumimoji="1" lang="en-US" altLang="ja-JP" dirty="0" smtClean="0"/>
              <a:t>4</a:t>
            </a:r>
            <a:endParaRPr kumimoji="1" lang="ja-JP" altLang="en-US" dirty="0"/>
          </a:p>
        </p:txBody>
      </p:sp>
    </p:spTree>
    <p:extLst>
      <p:ext uri="{BB962C8B-B14F-4D97-AF65-F5344CB8AC3E}">
        <p14:creationId xmlns:p14="http://schemas.microsoft.com/office/powerpoint/2010/main" val="1972132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p:nvPr>
            <p:extLst>
              <p:ext uri="{D42A27DB-BD31-4B8C-83A1-F6EECF244321}">
                <p14:modId xmlns:p14="http://schemas.microsoft.com/office/powerpoint/2010/main" val="1243733907"/>
              </p:ext>
            </p:extLst>
          </p:nvPr>
        </p:nvGraphicFramePr>
        <p:xfrm>
          <a:off x="867534" y="2694380"/>
          <a:ext cx="6925338" cy="2887554"/>
        </p:xfrm>
        <a:graphic>
          <a:graphicData uri="http://schemas.openxmlformats.org/drawingml/2006/chart">
            <c:chart xmlns:c="http://schemas.openxmlformats.org/drawingml/2006/chart" xmlns:r="http://schemas.openxmlformats.org/officeDocument/2006/relationships" r:id="rId2"/>
          </a:graphicData>
        </a:graphic>
      </p:graphicFrame>
      <p:sp>
        <p:nvSpPr>
          <p:cNvPr id="3" name="サブタイトル 2"/>
          <p:cNvSpPr>
            <a:spLocks noGrp="1"/>
          </p:cNvSpPr>
          <p:nvPr>
            <p:ph type="subTitle" idx="1"/>
          </p:nvPr>
        </p:nvSpPr>
        <p:spPr>
          <a:xfrm>
            <a:off x="364058" y="675125"/>
            <a:ext cx="8407020" cy="1667267"/>
          </a:xfrm>
        </p:spPr>
        <p:txBody>
          <a:bodyPr>
            <a:normAutofit/>
          </a:bodyPr>
          <a:lstStyle/>
          <a:p>
            <a:pPr algn="l">
              <a:lnSpc>
                <a:spcPct val="150000"/>
              </a:lnSpc>
              <a:spcBef>
                <a:spcPts val="0"/>
              </a:spcBef>
            </a:pPr>
            <a:r>
              <a:rPr lang="en-US" altLang="ja-JP" sz="1800" b="1" dirty="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バリアフリー基本構想の進捗等の</a:t>
            </a:r>
            <a:r>
              <a:rPr lang="ja-JP" altLang="en-US" sz="1800" b="1" dirty="0" smtClean="0">
                <a:latin typeface="Meiryo UI" panose="020B0604030504040204" pitchFamily="50" charset="-128"/>
                <a:ea typeface="Meiryo UI" panose="020B0604030504040204" pitchFamily="50" charset="-128"/>
              </a:rPr>
              <a:t>公表状況</a:t>
            </a:r>
            <a:r>
              <a:rPr lang="en-US" altLang="ja-JP" sz="1800" b="1" dirty="0" smtClean="0">
                <a:latin typeface="Meiryo UI" panose="020B0604030504040204" pitchFamily="50" charset="-128"/>
                <a:ea typeface="Meiryo UI" panose="020B0604030504040204" pitchFamily="50" charset="-128"/>
              </a:rPr>
              <a:t>】</a:t>
            </a:r>
          </a:p>
          <a:p>
            <a:pPr algn="l">
              <a:lnSpc>
                <a:spcPct val="150000"/>
              </a:lnSpc>
              <a:spcBef>
                <a:spcPts val="0"/>
              </a:spcBef>
            </a:pPr>
            <a:r>
              <a:rPr lang="ja-JP" altLang="en-US" sz="1800" dirty="0">
                <a:latin typeface="Meiryo UI" panose="020B0604030504040204" pitchFamily="50" charset="-128"/>
                <a:ea typeface="Meiryo UI" panose="020B0604030504040204" pitchFamily="50" charset="-128"/>
              </a:rPr>
              <a:t>　　・基本構想に位置付けられている特定</a:t>
            </a:r>
            <a:r>
              <a:rPr lang="ja-JP" altLang="en-US" sz="1800" dirty="0" smtClean="0">
                <a:latin typeface="Meiryo UI" panose="020B0604030504040204" pitchFamily="50" charset="-128"/>
                <a:ea typeface="Meiryo UI" panose="020B0604030504040204" pitchFamily="50" charset="-128"/>
              </a:rPr>
              <a:t>事業の進捗状況を公表して</a:t>
            </a:r>
            <a:r>
              <a:rPr lang="ja-JP" altLang="en-US" sz="1800" dirty="0">
                <a:latin typeface="Meiryo UI" panose="020B0604030504040204" pitchFamily="50" charset="-128"/>
                <a:ea typeface="Meiryo UI" panose="020B0604030504040204" pitchFamily="50" charset="-128"/>
              </a:rPr>
              <a:t>いる市町は８市</a:t>
            </a:r>
            <a:r>
              <a:rPr lang="ja-JP" altLang="en-US" sz="1800" dirty="0" smtClean="0">
                <a:latin typeface="Meiryo UI" panose="020B0604030504040204" pitchFamily="50" charset="-128"/>
                <a:ea typeface="Meiryo UI" panose="020B0604030504040204" pitchFamily="50" charset="-128"/>
              </a:rPr>
              <a:t>で、</a:t>
            </a:r>
            <a:endParaRPr lang="en-US" altLang="ja-JP" sz="1800" dirty="0" smtClean="0">
              <a:latin typeface="Meiryo UI" panose="020B0604030504040204" pitchFamily="50" charset="-128"/>
              <a:ea typeface="Meiryo UI" panose="020B0604030504040204" pitchFamily="50" charset="-128"/>
            </a:endParaRPr>
          </a:p>
          <a:p>
            <a:pPr algn="l">
              <a:lnSpc>
                <a:spcPct val="150000"/>
              </a:lnSpc>
              <a:spcBef>
                <a:spcPts val="0"/>
              </a:spcBef>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a:t>
            </a:r>
            <a:r>
              <a:rPr lang="en-US" altLang="ja-JP" sz="1800" dirty="0" smtClean="0">
                <a:latin typeface="Meiryo UI" panose="020B0604030504040204" pitchFamily="50" charset="-128"/>
                <a:ea typeface="Meiryo UI" panose="020B0604030504040204" pitchFamily="50" charset="-128"/>
              </a:rPr>
              <a:t>25</a:t>
            </a:r>
            <a:r>
              <a:rPr lang="ja-JP" altLang="en-US" sz="1800" dirty="0" smtClean="0">
                <a:latin typeface="Meiryo UI" panose="020B0604030504040204" pitchFamily="50" charset="-128"/>
                <a:ea typeface="Meiryo UI" panose="020B0604030504040204" pitchFamily="50" charset="-128"/>
              </a:rPr>
              <a:t>市町（７割以上）が</a:t>
            </a:r>
            <a:r>
              <a:rPr lang="ja-JP" altLang="en-US" sz="1800" dirty="0">
                <a:latin typeface="Meiryo UI" panose="020B0604030504040204" pitchFamily="50" charset="-128"/>
                <a:ea typeface="Meiryo UI" panose="020B0604030504040204" pitchFamily="50" charset="-128"/>
              </a:rPr>
              <a:t>公表して</a:t>
            </a:r>
            <a:r>
              <a:rPr lang="ja-JP" altLang="en-US" sz="1800" dirty="0" smtClean="0">
                <a:latin typeface="Meiryo UI" panose="020B0604030504040204" pitchFamily="50" charset="-128"/>
                <a:ea typeface="Meiryo UI" panose="020B0604030504040204" pitchFamily="50" charset="-128"/>
              </a:rPr>
              <a:t>いない。</a:t>
            </a:r>
            <a:endParaRPr lang="en-US" altLang="ja-JP" sz="1800" dirty="0" smtClean="0">
              <a:latin typeface="Meiryo UI" panose="020B0604030504040204" pitchFamily="50" charset="-128"/>
              <a:ea typeface="Meiryo UI" panose="020B0604030504040204" pitchFamily="50" charset="-128"/>
            </a:endParaRPr>
          </a:p>
        </p:txBody>
      </p:sp>
      <p:sp>
        <p:nvSpPr>
          <p:cNvPr id="6" name="テキスト ボックス 9">
            <a:extLst>
              <a:ext uri="{FF2B5EF4-FFF2-40B4-BE49-F238E27FC236}">
                <a16:creationId xmlns:a16="http://schemas.microsoft.com/office/drawing/2014/main" id="{6CD8306E-58CD-4BE0-9B31-73396FBC0C75}"/>
              </a:ext>
            </a:extLst>
          </p:cNvPr>
          <p:cNvSpPr txBox="1"/>
          <p:nvPr/>
        </p:nvSpPr>
        <p:spPr>
          <a:xfrm>
            <a:off x="7616705" y="2694380"/>
            <a:ext cx="802943" cy="277000"/>
          </a:xfrm>
          <a:prstGeom prst="rect">
            <a:avLst/>
          </a:prstGeom>
          <a:noFill/>
        </p:spPr>
        <p:txBody>
          <a:bodyPr vert="horz" wrap="square" rtlCol="0">
            <a:spAutoFit/>
          </a:bodyPr>
          <a:lstStyle/>
          <a:p>
            <a:pPr algn="ctr">
              <a:spcAft>
                <a:spcPts val="0"/>
              </a:spcAft>
            </a:pPr>
            <a:r>
              <a:rPr lang="ja-JP" altLang="en-US" sz="1200" dirty="0" smtClean="0">
                <a:solidFill>
                  <a:srgbClr val="000000"/>
                </a:solidFill>
                <a:latin typeface="ＭＳ Ｐゴシック" panose="020B0600070205080204" pitchFamily="50" charset="-128"/>
                <a:ea typeface="Meiryo UI" panose="020B0604030504040204" pitchFamily="50" charset="-128"/>
                <a:cs typeface="Times New Roman" panose="02020603050405020304" pitchFamily="18" charset="0"/>
              </a:rPr>
              <a:t>（地区）</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8" name="テキスト ボックス 9">
            <a:extLst>
              <a:ext uri="{FF2B5EF4-FFF2-40B4-BE49-F238E27FC236}">
                <a16:creationId xmlns:a16="http://schemas.microsoft.com/office/drawing/2014/main" id="{6CD8306E-58CD-4BE0-9B31-73396FBC0C75}"/>
              </a:ext>
            </a:extLst>
          </p:cNvPr>
          <p:cNvSpPr txBox="1"/>
          <p:nvPr/>
        </p:nvSpPr>
        <p:spPr>
          <a:xfrm>
            <a:off x="5131558" y="5806962"/>
            <a:ext cx="3469164" cy="253916"/>
          </a:xfrm>
          <a:prstGeom prst="rect">
            <a:avLst/>
          </a:prstGeom>
          <a:noFill/>
        </p:spPr>
        <p:txBody>
          <a:bodyPr vert="horz" wrap="square" rtlCol="0">
            <a:spAutoFit/>
          </a:bodyPr>
          <a:lstStyle/>
          <a:p>
            <a:pPr>
              <a:spcAft>
                <a:spcPts val="0"/>
              </a:spcAft>
            </a:pPr>
            <a:r>
              <a:rPr lang="ja-JP" sz="105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資料：国土交通省調査</a:t>
            </a:r>
            <a:r>
              <a:rPr lang="ja-JP" sz="1050" kern="12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2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50" kern="12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29</a:t>
            </a:r>
            <a:r>
              <a:rPr lang="ja-JP" altLang="en-US" sz="1050" kern="12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sz="1050" kern="12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2017</a:t>
            </a:r>
            <a:r>
              <a:rPr lang="ja-JP" altLang="en-US" sz="1050" kern="12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sz="1050" kern="12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en-US" sz="105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3</a:t>
            </a:r>
            <a:r>
              <a:rPr lang="ja-JP" sz="105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月現在）</a:t>
            </a:r>
            <a:endParaRPr lang="ja-JP" sz="105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9" name="スライド番号プレースホルダー 1"/>
          <p:cNvSpPr>
            <a:spLocks noGrp="1"/>
          </p:cNvSpPr>
          <p:nvPr>
            <p:ph type="sldNum" sz="quarter" idx="12"/>
          </p:nvPr>
        </p:nvSpPr>
        <p:spPr>
          <a:xfrm>
            <a:off x="6938646" y="6369999"/>
            <a:ext cx="2057400" cy="365125"/>
          </a:xfrm>
        </p:spPr>
        <p:txBody>
          <a:bodyPr/>
          <a:lstStyle/>
          <a:p>
            <a:r>
              <a:rPr kumimoji="1" lang="en-US" altLang="ja-JP" dirty="0" smtClean="0"/>
              <a:t>5</a:t>
            </a:r>
            <a:endParaRPr kumimoji="1" lang="ja-JP" altLang="en-US" dirty="0"/>
          </a:p>
        </p:txBody>
      </p:sp>
    </p:spTree>
    <p:extLst>
      <p:ext uri="{BB962C8B-B14F-4D97-AF65-F5344CB8AC3E}">
        <p14:creationId xmlns:p14="http://schemas.microsoft.com/office/powerpoint/2010/main" val="3456667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480170146"/>
              </p:ext>
            </p:extLst>
          </p:nvPr>
        </p:nvGraphicFramePr>
        <p:xfrm>
          <a:off x="1492415" y="2006222"/>
          <a:ext cx="6096000" cy="3923999"/>
        </p:xfrm>
        <a:graphic>
          <a:graphicData uri="http://schemas.openxmlformats.org/drawingml/2006/table">
            <a:tbl>
              <a:tblPr firstRow="1" bandRow="1">
                <a:tableStyleId>{5C22544A-7EE6-4342-B048-85BDC9FD1C3A}</a:tableStyleId>
              </a:tblPr>
              <a:tblGrid>
                <a:gridCol w="983499">
                  <a:extLst>
                    <a:ext uri="{9D8B030D-6E8A-4147-A177-3AD203B41FA5}">
                      <a16:colId xmlns:a16="http://schemas.microsoft.com/office/drawing/2014/main" val="120465226"/>
                    </a:ext>
                  </a:extLst>
                </a:gridCol>
                <a:gridCol w="1606658">
                  <a:extLst>
                    <a:ext uri="{9D8B030D-6E8A-4147-A177-3AD203B41FA5}">
                      <a16:colId xmlns:a16="http://schemas.microsoft.com/office/drawing/2014/main" val="404236878"/>
                    </a:ext>
                  </a:extLst>
                </a:gridCol>
                <a:gridCol w="3505843">
                  <a:extLst>
                    <a:ext uri="{9D8B030D-6E8A-4147-A177-3AD203B41FA5}">
                      <a16:colId xmlns:a16="http://schemas.microsoft.com/office/drawing/2014/main" val="2569799457"/>
                    </a:ext>
                  </a:extLst>
                </a:gridCol>
              </a:tblGrid>
              <a:tr h="480637">
                <a:tc>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マップの名称</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概要</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09152632"/>
                  </a:ext>
                </a:extLst>
              </a:tr>
              <a:tr h="592545">
                <a:tc>
                  <a:txBody>
                    <a:bodyPr/>
                    <a:lstStyle/>
                    <a:p>
                      <a:pPr algn="ctr"/>
                      <a:r>
                        <a:rPr kumimoji="1" lang="ja-JP" altLang="en-US" sz="1200" b="1" dirty="0" smtClean="0">
                          <a:latin typeface="Meiryo UI" panose="020B0604030504040204" pitchFamily="50" charset="-128"/>
                          <a:ea typeface="Meiryo UI" panose="020B0604030504040204" pitchFamily="50" charset="-128"/>
                        </a:rPr>
                        <a:t>豊中市</a:t>
                      </a:r>
                      <a:endParaRPr kumimoji="1" lang="ja-JP" altLang="en-US" sz="12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駅周辺の交通</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バリアフリーマップ</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バリアフリー経路の情報</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交差点の写真と音響信号の方向の情報など</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72352647"/>
                  </a:ext>
                </a:extLst>
              </a:tr>
              <a:tr h="592545">
                <a:tc>
                  <a:txBody>
                    <a:bodyPr/>
                    <a:lstStyle/>
                    <a:p>
                      <a:pPr algn="ctr"/>
                      <a:r>
                        <a:rPr kumimoji="1" lang="ja-JP" altLang="en-US" sz="1200" b="1" dirty="0" smtClean="0">
                          <a:latin typeface="Meiryo UI" panose="020B0604030504040204" pitchFamily="50" charset="-128"/>
                          <a:ea typeface="Meiryo UI" panose="020B0604030504040204" pitchFamily="50" charset="-128"/>
                        </a:rPr>
                        <a:t>高槻市</a:t>
                      </a:r>
                      <a:endParaRPr kumimoji="1" lang="ja-JP" altLang="en-US" sz="12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高槻駅周辺</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おでかけ</a:t>
                      </a:r>
                      <a:r>
                        <a:rPr kumimoji="1" lang="en-US" altLang="ja-JP" sz="1200" dirty="0" smtClean="0">
                          <a:latin typeface="Meiryo UI" panose="020B0604030504040204" pitchFamily="50" charset="-128"/>
                          <a:ea typeface="Meiryo UI" panose="020B0604030504040204" pitchFamily="50" charset="-128"/>
                        </a:rPr>
                        <a:t>MAP</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バリアフリー経路の情報</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バリアフリー対応の飲食店等の紹介</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48941270"/>
                  </a:ext>
                </a:extLst>
              </a:tr>
              <a:tr h="592545">
                <a:tc>
                  <a:txBody>
                    <a:bodyPr/>
                    <a:lstStyle/>
                    <a:p>
                      <a:pPr algn="ctr"/>
                      <a:r>
                        <a:rPr kumimoji="1" lang="ja-JP" altLang="en-US" sz="1200" b="1" dirty="0" smtClean="0">
                          <a:latin typeface="Meiryo UI" panose="020B0604030504040204" pitchFamily="50" charset="-128"/>
                          <a:ea typeface="Meiryo UI" panose="020B0604030504040204" pitchFamily="50" charset="-128"/>
                        </a:rPr>
                        <a:t>箕面市</a:t>
                      </a:r>
                      <a:endParaRPr kumimoji="1" lang="ja-JP" altLang="en-US" sz="12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箕面</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バリアフリーガイド</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車椅子対応のコミュニティーバスの案内</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バリアフリー対応の飲食店等の紹介</a:t>
                      </a:r>
                      <a:endParaRPr kumimoji="1" lang="en-US" altLang="ja-JP" sz="1200" dirty="0" smtClean="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66280319"/>
                  </a:ext>
                </a:extLst>
              </a:tr>
              <a:tr h="592545">
                <a:tc>
                  <a:txBody>
                    <a:bodyPr/>
                    <a:lstStyle/>
                    <a:p>
                      <a:pPr algn="ctr"/>
                      <a:r>
                        <a:rPr kumimoji="1" lang="ja-JP" altLang="en-US" sz="1200" b="1" dirty="0" smtClean="0">
                          <a:latin typeface="Meiryo UI" panose="020B0604030504040204" pitchFamily="50" charset="-128"/>
                          <a:ea typeface="Meiryo UI" panose="020B0604030504040204" pitchFamily="50" charset="-128"/>
                        </a:rPr>
                        <a:t>東大阪市</a:t>
                      </a:r>
                      <a:endParaRPr kumimoji="1" lang="ja-JP" altLang="en-US" sz="12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err="1" smtClean="0">
                          <a:latin typeface="Meiryo UI" panose="020B0604030504040204" pitchFamily="50" charset="-128"/>
                          <a:ea typeface="Meiryo UI" panose="020B0604030504040204" pitchFamily="50" charset="-128"/>
                        </a:rPr>
                        <a:t>ひがし</a:t>
                      </a:r>
                      <a:r>
                        <a:rPr kumimoji="1" lang="ja-JP" altLang="en-US" sz="1200" dirty="0" smtClean="0">
                          <a:latin typeface="Meiryo UI" panose="020B0604030504040204" pitchFamily="50" charset="-128"/>
                          <a:ea typeface="Meiryo UI" panose="020B0604030504040204" pitchFamily="50" charset="-128"/>
                        </a:rPr>
                        <a:t>おおさか</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e</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err="1" smtClean="0">
                          <a:latin typeface="Meiryo UI" panose="020B0604030504040204" pitchFamily="50" charset="-128"/>
                          <a:ea typeface="Meiryo UI" panose="020B0604030504040204" pitchFamily="50" charset="-128"/>
                        </a:rPr>
                        <a:t>まちまっぷ</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バリアフリー経路の情報</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公共施設等のバリアフリー情報など</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0161442"/>
                  </a:ext>
                </a:extLst>
              </a:tr>
              <a:tr h="592545">
                <a:tc>
                  <a:txBody>
                    <a:bodyPr/>
                    <a:lstStyle/>
                    <a:p>
                      <a:pPr algn="ctr"/>
                      <a:r>
                        <a:rPr kumimoji="1" lang="ja-JP" altLang="en-US" sz="1200" b="1" dirty="0" smtClean="0">
                          <a:latin typeface="Meiryo UI" panose="020B0604030504040204" pitchFamily="50" charset="-128"/>
                          <a:ea typeface="Meiryo UI" panose="020B0604030504040204" pitchFamily="50" charset="-128"/>
                        </a:rPr>
                        <a:t>大東市</a:t>
                      </a:r>
                      <a:endParaRPr kumimoji="1" lang="ja-JP" altLang="en-US" sz="12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バリアフリーマップ</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生活関連施設のバリアフリー情報</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（段差の有無、エレベーター、トイレなど）</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12404330"/>
                  </a:ext>
                </a:extLst>
              </a:tr>
              <a:tr h="480637">
                <a:tc>
                  <a:txBody>
                    <a:bodyPr/>
                    <a:lstStyle/>
                    <a:p>
                      <a:pPr algn="ctr"/>
                      <a:r>
                        <a:rPr kumimoji="1" lang="ja-JP" altLang="en-US" sz="1200" b="1" dirty="0" smtClean="0">
                          <a:latin typeface="Meiryo UI" panose="020B0604030504040204" pitchFamily="50" charset="-128"/>
                          <a:ea typeface="Meiryo UI" panose="020B0604030504040204" pitchFamily="50" charset="-128"/>
                        </a:rPr>
                        <a:t>大阪市</a:t>
                      </a:r>
                      <a:endParaRPr kumimoji="1" lang="ja-JP" altLang="en-US" sz="12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バリアフリーマップ</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バリアフリー経路の情報</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多目的トイレの写真や情報など</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96303420"/>
                  </a:ext>
                </a:extLst>
              </a:tr>
            </a:tbl>
          </a:graphicData>
        </a:graphic>
      </p:graphicFrame>
      <p:sp>
        <p:nvSpPr>
          <p:cNvPr id="3" name="サブタイトル 2"/>
          <p:cNvSpPr>
            <a:spLocks noGrp="1"/>
          </p:cNvSpPr>
          <p:nvPr>
            <p:ph type="subTitle" idx="1"/>
          </p:nvPr>
        </p:nvSpPr>
        <p:spPr>
          <a:xfrm>
            <a:off x="364058" y="675126"/>
            <a:ext cx="8407020" cy="1331096"/>
          </a:xfrm>
        </p:spPr>
        <p:txBody>
          <a:bodyPr>
            <a:normAutofit/>
          </a:bodyPr>
          <a:lstStyle/>
          <a:p>
            <a:pPr algn="l">
              <a:lnSpc>
                <a:spcPct val="150000"/>
              </a:lnSpc>
              <a:spcBef>
                <a:spcPts val="0"/>
              </a:spcBef>
            </a:pPr>
            <a:r>
              <a:rPr lang="en-US" altLang="ja-JP" sz="1800" b="1" dirty="0">
                <a:latin typeface="Meiryo UI" panose="020B0604030504040204" pitchFamily="50" charset="-128"/>
                <a:ea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rPr>
              <a:t>バリアフリーマップの公表状況</a:t>
            </a:r>
            <a:r>
              <a:rPr lang="en-US" altLang="ja-JP" sz="1800" b="1" dirty="0" smtClean="0">
                <a:latin typeface="Meiryo UI" panose="020B0604030504040204" pitchFamily="50" charset="-128"/>
                <a:ea typeface="Meiryo UI" panose="020B0604030504040204" pitchFamily="50" charset="-128"/>
              </a:rPr>
              <a:t>】</a:t>
            </a:r>
          </a:p>
          <a:p>
            <a:pPr algn="l">
              <a:lnSpc>
                <a:spcPct val="150000"/>
              </a:lnSpc>
              <a:spcBef>
                <a:spcPts val="0"/>
              </a:spcBef>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・基本</a:t>
            </a:r>
            <a:r>
              <a:rPr lang="ja-JP" altLang="en-US" sz="1800" dirty="0">
                <a:latin typeface="Meiryo UI" panose="020B0604030504040204" pitchFamily="50" charset="-128"/>
                <a:ea typeface="Meiryo UI" panose="020B0604030504040204" pitchFamily="50" charset="-128"/>
              </a:rPr>
              <a:t>構想を作成している</a:t>
            </a:r>
            <a:r>
              <a:rPr lang="en-US" altLang="ja-JP" sz="1800" dirty="0">
                <a:latin typeface="Meiryo UI" panose="020B0604030504040204" pitchFamily="50" charset="-128"/>
                <a:ea typeface="Meiryo UI" panose="020B0604030504040204" pitchFamily="50" charset="-128"/>
              </a:rPr>
              <a:t>33</a:t>
            </a:r>
            <a:r>
              <a:rPr lang="ja-JP" altLang="en-US" sz="1800" dirty="0">
                <a:latin typeface="Meiryo UI" panose="020B0604030504040204" pitchFamily="50" charset="-128"/>
                <a:ea typeface="Meiryo UI" panose="020B0604030504040204" pitchFamily="50" charset="-128"/>
              </a:rPr>
              <a:t>市町のうち、バリアフリーマップを公表している市町</a:t>
            </a:r>
            <a:r>
              <a:rPr lang="ja-JP" altLang="en-US" sz="1800" dirty="0" smtClean="0">
                <a:latin typeface="Meiryo UI" panose="020B0604030504040204" pitchFamily="50" charset="-128"/>
                <a:ea typeface="Meiryo UI" panose="020B0604030504040204" pitchFamily="50" charset="-128"/>
              </a:rPr>
              <a:t>は</a:t>
            </a:r>
            <a:r>
              <a:rPr lang="en-US" altLang="ja-JP" sz="1800" dirty="0">
                <a:latin typeface="Meiryo UI" panose="020B0604030504040204" pitchFamily="50" charset="-128"/>
                <a:ea typeface="Meiryo UI" panose="020B0604030504040204" pitchFamily="50" charset="-128"/>
              </a:rPr>
              <a:t>6</a:t>
            </a:r>
            <a:r>
              <a:rPr lang="ja-JP" altLang="en-US" sz="1800" dirty="0" smtClean="0">
                <a:latin typeface="Meiryo UI" panose="020B0604030504040204" pitchFamily="50" charset="-128"/>
                <a:ea typeface="Meiryo UI" panose="020B0604030504040204" pitchFamily="50" charset="-128"/>
              </a:rPr>
              <a:t>市。</a:t>
            </a:r>
            <a:endParaRPr lang="ja-JP" altLang="en-US" sz="18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CD8306E-58CD-4BE0-9B31-73396FBC0C75}"/>
              </a:ext>
            </a:extLst>
          </p:cNvPr>
          <p:cNvSpPr txBox="1"/>
          <p:nvPr/>
        </p:nvSpPr>
        <p:spPr>
          <a:xfrm>
            <a:off x="5554641" y="6154600"/>
            <a:ext cx="3166279" cy="253916"/>
          </a:xfrm>
          <a:prstGeom prst="rect">
            <a:avLst/>
          </a:prstGeom>
          <a:noFill/>
        </p:spPr>
        <p:txBody>
          <a:bodyPr vert="horz" wrap="square" rtlCol="0">
            <a:spAutoFit/>
          </a:bodyPr>
          <a:lstStyle/>
          <a:p>
            <a:r>
              <a:rPr lang="ja-JP" sz="1050" kern="1200" dirty="0">
                <a:solidFill>
                  <a:srgbClr val="000000"/>
                </a:solidFill>
                <a:effectLst/>
                <a:latin typeface="ＭＳ Ｐゴシック" panose="020B0600070205080204" pitchFamily="50" charset="-128"/>
                <a:ea typeface="Meiryo UI" panose="020B0604030504040204" pitchFamily="50" charset="-128"/>
                <a:cs typeface="Times New Roman" panose="02020603050405020304" pitchFamily="18" charset="0"/>
              </a:rPr>
              <a:t>資料：大阪府</a:t>
            </a:r>
            <a:r>
              <a:rPr lang="ja-JP" sz="1050" kern="1200" dirty="0" smtClean="0">
                <a:solidFill>
                  <a:srgbClr val="000000"/>
                </a:solidFill>
                <a:effectLst/>
                <a:latin typeface="ＭＳ Ｐゴシック" panose="020B0600070205080204" pitchFamily="50" charset="-128"/>
                <a:ea typeface="Meiryo UI" panose="020B0604030504040204" pitchFamily="50" charset="-128"/>
                <a:cs typeface="Times New Roman" panose="02020603050405020304" pitchFamily="18" charset="0"/>
              </a:rPr>
              <a:t>調査</a:t>
            </a:r>
            <a:r>
              <a:rPr lang="ja-JP" altLang="ja-JP" sz="1050" dirty="0">
                <a:solidFill>
                  <a:srgbClr val="000000"/>
                </a:solidFill>
                <a:latin typeface="ＭＳ Ｐゴシック" panose="020B0600070205080204" pitchFamily="50" charset="-128"/>
                <a:ea typeface="Meiryo UI" panose="020B0604030504040204" pitchFamily="50" charset="-128"/>
                <a:cs typeface="Times New Roman" panose="02020603050405020304" pitchFamily="18" charset="0"/>
              </a:rPr>
              <a:t>（</a:t>
            </a:r>
            <a:r>
              <a:rPr lang="ja-JP" altLang="en-US" sz="1050" dirty="0">
                <a:solidFill>
                  <a:srgbClr val="000000"/>
                </a:solidFill>
                <a:latin typeface="ＭＳ Ｐゴシック" panose="020B0600070205080204" pitchFamily="50" charset="-128"/>
                <a:ea typeface="Meiryo UI" panose="020B0604030504040204" pitchFamily="50" charset="-128"/>
                <a:cs typeface="Times New Roman" panose="02020603050405020304" pitchFamily="18" charset="0"/>
              </a:rPr>
              <a:t>令和</a:t>
            </a:r>
            <a:r>
              <a:rPr lang="en-US" altLang="ja-JP" sz="1050" dirty="0">
                <a:solidFill>
                  <a:srgbClr val="000000"/>
                </a:solidFill>
                <a:latin typeface="ＭＳ Ｐゴシック" panose="020B0600070205080204" pitchFamily="50" charset="-128"/>
                <a:ea typeface="Meiryo UI" panose="020B0604030504040204" pitchFamily="50" charset="-128"/>
                <a:cs typeface="Times New Roman" panose="02020603050405020304" pitchFamily="18" charset="0"/>
              </a:rPr>
              <a:t>2</a:t>
            </a:r>
            <a:r>
              <a:rPr lang="ja-JP" altLang="en-US" sz="1050" dirty="0">
                <a:solidFill>
                  <a:srgbClr val="000000"/>
                </a:solidFill>
                <a:latin typeface="ＭＳ Ｐゴシック" panose="020B0600070205080204" pitchFamily="50" charset="-128"/>
                <a:ea typeface="Meiryo UI" panose="020B0604030504040204" pitchFamily="50" charset="-128"/>
                <a:cs typeface="Times New Roman" panose="02020603050405020304" pitchFamily="18" charset="0"/>
              </a:rPr>
              <a:t>（</a:t>
            </a:r>
            <a:r>
              <a:rPr lang="en-US" altLang="ja-JP" sz="1050" dirty="0" smtClean="0">
                <a:solidFill>
                  <a:srgbClr val="000000"/>
                </a:solidFill>
                <a:latin typeface="ＭＳ Ｐゴシック" panose="020B0600070205080204" pitchFamily="50" charset="-128"/>
                <a:ea typeface="Meiryo UI" panose="020B0604030504040204" pitchFamily="50" charset="-128"/>
                <a:cs typeface="Times New Roman" panose="02020603050405020304" pitchFamily="18" charset="0"/>
              </a:rPr>
              <a:t>2021</a:t>
            </a:r>
            <a:r>
              <a:rPr lang="ja-JP" altLang="en-US" sz="1050" dirty="0" smtClean="0">
                <a:solidFill>
                  <a:srgbClr val="000000"/>
                </a:solidFill>
                <a:latin typeface="ＭＳ Ｐゴシック" panose="020B0600070205080204" pitchFamily="50" charset="-128"/>
                <a:ea typeface="Meiryo UI" panose="020B0604030504040204" pitchFamily="50" charset="-128"/>
                <a:cs typeface="Times New Roman" panose="02020603050405020304" pitchFamily="18" charset="0"/>
              </a:rPr>
              <a:t>）</a:t>
            </a:r>
            <a:r>
              <a:rPr lang="ja-JP" altLang="ja-JP" sz="1050" dirty="0">
                <a:solidFill>
                  <a:srgbClr val="000000"/>
                </a:solidFill>
                <a:latin typeface="ＭＳ Ｐゴシック" panose="020B0600070205080204" pitchFamily="50" charset="-128"/>
                <a:ea typeface="Meiryo UI" panose="020B0604030504040204" pitchFamily="50" charset="-128"/>
                <a:cs typeface="Times New Roman" panose="02020603050405020304" pitchFamily="18" charset="0"/>
              </a:rPr>
              <a:t>年</a:t>
            </a:r>
            <a:r>
              <a:rPr lang="en-US" altLang="ja-JP" sz="1050" dirty="0">
                <a:solidFill>
                  <a:srgbClr val="000000"/>
                </a:solidFill>
                <a:latin typeface="ＭＳ Ｐゴシック" panose="020B0600070205080204" pitchFamily="50" charset="-128"/>
                <a:ea typeface="Meiryo UI" panose="020B0604030504040204" pitchFamily="50" charset="-128"/>
                <a:cs typeface="Times New Roman" panose="02020603050405020304" pitchFamily="18" charset="0"/>
              </a:rPr>
              <a:t>3</a:t>
            </a:r>
            <a:r>
              <a:rPr lang="ja-JP" altLang="ja-JP" sz="1050" dirty="0">
                <a:solidFill>
                  <a:srgbClr val="000000"/>
                </a:solidFill>
                <a:latin typeface="ＭＳ Ｐゴシック" panose="020B0600070205080204" pitchFamily="50" charset="-128"/>
                <a:ea typeface="Meiryo UI" panose="020B0604030504040204" pitchFamily="50" charset="-128"/>
                <a:cs typeface="Times New Roman" panose="02020603050405020304" pitchFamily="18" charset="0"/>
              </a:rPr>
              <a:t>月末現在</a:t>
            </a:r>
            <a:r>
              <a:rPr lang="ja-JP" altLang="ja-JP" sz="1050" dirty="0" smtClean="0">
                <a:solidFill>
                  <a:srgbClr val="000000"/>
                </a:solidFill>
                <a:latin typeface="ＭＳ Ｐゴシック" panose="020B0600070205080204" pitchFamily="50" charset="-128"/>
                <a:ea typeface="Meiryo UI" panose="020B0604030504040204" pitchFamily="50" charset="-128"/>
                <a:cs typeface="Times New Roman" panose="02020603050405020304" pitchFamily="18" charset="0"/>
              </a:rPr>
              <a:t>）</a:t>
            </a:r>
            <a:endParaRPr lang="ja-JP" altLang="ja-JP" sz="105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 name="スライド番号プレースホルダー 1"/>
          <p:cNvSpPr>
            <a:spLocks noGrp="1"/>
          </p:cNvSpPr>
          <p:nvPr>
            <p:ph type="sldNum" sz="quarter" idx="12"/>
          </p:nvPr>
        </p:nvSpPr>
        <p:spPr>
          <a:xfrm>
            <a:off x="6938646" y="6369999"/>
            <a:ext cx="2057400" cy="365125"/>
          </a:xfrm>
        </p:spPr>
        <p:txBody>
          <a:bodyPr/>
          <a:lstStyle/>
          <a:p>
            <a:r>
              <a:rPr kumimoji="1" lang="en-US" altLang="ja-JP" dirty="0" smtClean="0"/>
              <a:t>6</a:t>
            </a:r>
            <a:endParaRPr kumimoji="1" lang="ja-JP" altLang="en-US" dirty="0"/>
          </a:p>
        </p:txBody>
      </p:sp>
    </p:spTree>
    <p:extLst>
      <p:ext uri="{BB962C8B-B14F-4D97-AF65-F5344CB8AC3E}">
        <p14:creationId xmlns:p14="http://schemas.microsoft.com/office/powerpoint/2010/main" val="3003943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72955" y="661478"/>
            <a:ext cx="8666329" cy="5930392"/>
          </a:xfrm>
        </p:spPr>
        <p:txBody>
          <a:bodyPr>
            <a:normAutofit lnSpcReduction="10000"/>
          </a:bodyPr>
          <a:lstStyle/>
          <a:p>
            <a:pPr algn="l">
              <a:lnSpc>
                <a:spcPct val="100000"/>
              </a:lnSpc>
              <a:spcBef>
                <a:spcPts val="0"/>
              </a:spcBef>
            </a:pPr>
            <a:r>
              <a:rPr lang="en-US" altLang="ja-JP" sz="1800" dirty="0" smtClean="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目　的</a:t>
            </a:r>
            <a:r>
              <a:rPr lang="en-US" altLang="ja-JP" sz="1800" dirty="0" smtClean="0">
                <a:latin typeface="Meiryo UI" panose="020B0604030504040204" pitchFamily="50" charset="-128"/>
                <a:ea typeface="Meiryo UI" panose="020B0604030504040204" pitchFamily="50" charset="-128"/>
              </a:rPr>
              <a:t>】</a:t>
            </a:r>
          </a:p>
          <a:p>
            <a:pPr algn="l">
              <a:lnSpc>
                <a:spcPct val="100000"/>
              </a:lnSpc>
              <a:spcBef>
                <a:spcPts val="0"/>
              </a:spcBef>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全ての人が自らの意思で自由に移動でき、社会に参加できるよう、更なるバリアフリー化に</a:t>
            </a:r>
            <a:endParaRPr lang="en-US" altLang="ja-JP" sz="1800" dirty="0" smtClean="0">
              <a:latin typeface="Meiryo UI" panose="020B0604030504040204" pitchFamily="50" charset="-128"/>
              <a:ea typeface="Meiryo UI" panose="020B0604030504040204" pitchFamily="50" charset="-128"/>
            </a:endParaRPr>
          </a:p>
          <a:p>
            <a:pPr algn="l">
              <a:lnSpc>
                <a:spcPct val="100000"/>
              </a:lnSpc>
              <a:spcBef>
                <a:spcPts val="0"/>
              </a:spcBef>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向け、市町村が基本構想等の作成・見直しを進めるために作成。</a:t>
            </a:r>
            <a:endParaRPr lang="en-US" altLang="ja-JP" sz="1800" dirty="0" smtClean="0">
              <a:latin typeface="Meiryo UI" panose="020B0604030504040204" pitchFamily="50" charset="-128"/>
              <a:ea typeface="Meiryo UI" panose="020B0604030504040204" pitchFamily="50" charset="-128"/>
            </a:endParaRPr>
          </a:p>
          <a:p>
            <a:pPr algn="l">
              <a:lnSpc>
                <a:spcPct val="100000"/>
              </a:lnSpc>
              <a:spcBef>
                <a:spcPts val="0"/>
              </a:spcBef>
            </a:pPr>
            <a:endParaRPr lang="en-US" altLang="ja-JP" sz="1800" dirty="0">
              <a:latin typeface="Meiryo UI" panose="020B0604030504040204" pitchFamily="50" charset="-128"/>
              <a:ea typeface="Meiryo UI" panose="020B0604030504040204" pitchFamily="50" charset="-128"/>
            </a:endParaRPr>
          </a:p>
          <a:p>
            <a:pPr algn="l">
              <a:lnSpc>
                <a:spcPct val="100000"/>
              </a:lnSpc>
              <a:spcBef>
                <a:spcPts val="0"/>
              </a:spcBef>
            </a:pPr>
            <a:r>
              <a:rPr lang="en-US" altLang="ja-JP" sz="1800" dirty="0" smtClean="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位置付け</a:t>
            </a:r>
            <a:r>
              <a:rPr lang="en-US" altLang="ja-JP" sz="1800" dirty="0" smtClean="0">
                <a:latin typeface="Meiryo UI" panose="020B0604030504040204" pitchFamily="50" charset="-128"/>
                <a:ea typeface="Meiryo UI" panose="020B0604030504040204" pitchFamily="50" charset="-128"/>
              </a:rPr>
              <a:t>】</a:t>
            </a:r>
          </a:p>
          <a:p>
            <a:pPr algn="l">
              <a:lnSpc>
                <a:spcPct val="100000"/>
              </a:lnSpc>
              <a:spcBef>
                <a:spcPts val="0"/>
              </a:spcBef>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都道府県の役割が強化されたバリアフリー法の改正や大阪府ユニバーサルデザイン推進</a:t>
            </a:r>
            <a:endParaRPr lang="en-US" altLang="ja-JP" sz="1800" dirty="0" smtClean="0">
              <a:latin typeface="Meiryo UI" panose="020B0604030504040204" pitchFamily="50" charset="-128"/>
              <a:ea typeface="Meiryo UI" panose="020B0604030504040204" pitchFamily="50" charset="-128"/>
            </a:endParaRPr>
          </a:p>
          <a:p>
            <a:pPr algn="l">
              <a:lnSpc>
                <a:spcPct val="100000"/>
              </a:lnSpc>
              <a:spcBef>
                <a:spcPts val="0"/>
              </a:spcBef>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指針等を踏まえ、広域的な観点から府の考え方を示すもの。</a:t>
            </a:r>
            <a:endParaRPr lang="en-US" altLang="ja-JP" sz="1800" dirty="0" smtClean="0">
              <a:latin typeface="Meiryo UI" panose="020B0604030504040204" pitchFamily="50" charset="-128"/>
              <a:ea typeface="Meiryo UI" panose="020B0604030504040204" pitchFamily="50" charset="-128"/>
            </a:endParaRPr>
          </a:p>
          <a:p>
            <a:pPr algn="l">
              <a:lnSpc>
                <a:spcPct val="100000"/>
              </a:lnSpc>
              <a:spcBef>
                <a:spcPts val="0"/>
              </a:spcBef>
            </a:pPr>
            <a:endParaRPr lang="en-US" altLang="ja-JP" sz="1800" dirty="0">
              <a:latin typeface="Meiryo UI" panose="020B0604030504040204" pitchFamily="50" charset="-128"/>
              <a:ea typeface="Meiryo UI" panose="020B0604030504040204" pitchFamily="50" charset="-128"/>
            </a:endParaRPr>
          </a:p>
          <a:p>
            <a:pPr algn="l">
              <a:lnSpc>
                <a:spcPct val="100000"/>
              </a:lnSpc>
              <a:spcBef>
                <a:spcPts val="0"/>
              </a:spcBef>
            </a:pPr>
            <a:r>
              <a:rPr lang="en-US" altLang="ja-JP" sz="1800" dirty="0" smtClean="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目　標</a:t>
            </a:r>
            <a:r>
              <a:rPr lang="en-US" altLang="ja-JP" sz="1800" dirty="0" smtClean="0">
                <a:latin typeface="Meiryo UI" panose="020B0604030504040204" pitchFamily="50" charset="-128"/>
                <a:ea typeface="Meiryo UI" panose="020B0604030504040204" pitchFamily="50" charset="-128"/>
              </a:rPr>
              <a:t>】</a:t>
            </a:r>
          </a:p>
          <a:p>
            <a:pPr algn="l">
              <a:lnSpc>
                <a:spcPct val="100000"/>
              </a:lnSpc>
              <a:spcBef>
                <a:spcPts val="0"/>
              </a:spcBef>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１．全市町村における基本構想等の作成・見直しに向けた取組みの促進</a:t>
            </a:r>
            <a:endParaRPr lang="en-US" altLang="ja-JP" sz="1800" dirty="0" smtClean="0">
              <a:latin typeface="Meiryo UI" panose="020B0604030504040204" pitchFamily="50" charset="-128"/>
              <a:ea typeface="Meiryo UI" panose="020B0604030504040204" pitchFamily="50" charset="-128"/>
            </a:endParaRPr>
          </a:p>
          <a:p>
            <a:pPr algn="l">
              <a:lnSpc>
                <a:spcPct val="100000"/>
              </a:lnSpc>
              <a:spcBef>
                <a:spcPts val="0"/>
              </a:spcBef>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２．利用者数３千人以上／</a:t>
            </a:r>
            <a:r>
              <a:rPr lang="ja-JP" altLang="en-US" sz="1800" dirty="0">
                <a:latin typeface="Meiryo UI" panose="020B0604030504040204" pitchFamily="50" charset="-128"/>
                <a:ea typeface="Meiryo UI" panose="020B0604030504040204" pitchFamily="50" charset="-128"/>
              </a:rPr>
              <a:t>日</a:t>
            </a:r>
            <a:r>
              <a:rPr lang="ja-JP" altLang="en-US" sz="1800" dirty="0" smtClean="0">
                <a:latin typeface="Meiryo UI" panose="020B0604030504040204" pitchFamily="50" charset="-128"/>
                <a:ea typeface="Meiryo UI" panose="020B0604030504040204" pitchFamily="50" charset="-128"/>
              </a:rPr>
              <a:t>の鉄道駅のバリアフリー化の促進</a:t>
            </a:r>
            <a:endParaRPr lang="en-US" altLang="ja-JP" sz="1800" dirty="0" smtClean="0">
              <a:latin typeface="Meiryo UI" panose="020B0604030504040204" pitchFamily="50" charset="-128"/>
              <a:ea typeface="Meiryo UI" panose="020B0604030504040204" pitchFamily="50" charset="-128"/>
            </a:endParaRPr>
          </a:p>
          <a:p>
            <a:pPr algn="l">
              <a:lnSpc>
                <a:spcPct val="100000"/>
              </a:lnSpc>
              <a:spcBef>
                <a:spcPts val="0"/>
              </a:spcBef>
            </a:pPr>
            <a:endParaRPr lang="en-US" altLang="ja-JP" sz="1800" dirty="0">
              <a:latin typeface="Meiryo UI" panose="020B0604030504040204" pitchFamily="50" charset="-128"/>
              <a:ea typeface="Meiryo UI" panose="020B0604030504040204" pitchFamily="50" charset="-128"/>
            </a:endParaRPr>
          </a:p>
          <a:p>
            <a:pPr algn="l">
              <a:lnSpc>
                <a:spcPct val="100000"/>
              </a:lnSpc>
              <a:spcBef>
                <a:spcPts val="0"/>
              </a:spcBef>
            </a:pPr>
            <a:r>
              <a:rPr lang="en-US" altLang="ja-JP" sz="1800" dirty="0" smtClean="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基本的な方向性</a:t>
            </a:r>
            <a:r>
              <a:rPr lang="en-US" altLang="ja-JP" sz="1800" dirty="0" smtClean="0">
                <a:latin typeface="Meiryo UI" panose="020B0604030504040204" pitchFamily="50" charset="-128"/>
                <a:ea typeface="Meiryo UI" panose="020B0604030504040204" pitchFamily="50" charset="-128"/>
              </a:rPr>
              <a:t>】</a:t>
            </a:r>
          </a:p>
          <a:p>
            <a:pPr algn="l">
              <a:lnSpc>
                <a:spcPct val="100000"/>
              </a:lnSpc>
              <a:spcBef>
                <a:spcPts val="0"/>
              </a:spcBef>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１．ユニバーサルデザインのまちづくりの推進</a:t>
            </a:r>
            <a:endParaRPr lang="en-US" altLang="ja-JP" sz="1800" dirty="0" smtClean="0">
              <a:latin typeface="Meiryo UI" panose="020B0604030504040204" pitchFamily="50" charset="-128"/>
              <a:ea typeface="Meiryo UI" panose="020B0604030504040204" pitchFamily="50" charset="-128"/>
            </a:endParaRPr>
          </a:p>
          <a:p>
            <a:pPr algn="l">
              <a:lnSpc>
                <a:spcPct val="100000"/>
              </a:lnSpc>
              <a:spcBef>
                <a:spcPts val="0"/>
              </a:spcBef>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２．当事者が参画した協議会における基本構想等の推進</a:t>
            </a:r>
            <a:endParaRPr lang="en-US" altLang="ja-JP" sz="1800" dirty="0" smtClean="0">
              <a:latin typeface="Meiryo UI" panose="020B0604030504040204" pitchFamily="50" charset="-128"/>
              <a:ea typeface="Meiryo UI" panose="020B0604030504040204" pitchFamily="50" charset="-128"/>
            </a:endParaRPr>
          </a:p>
          <a:p>
            <a:pPr algn="l">
              <a:lnSpc>
                <a:spcPct val="100000"/>
              </a:lnSpc>
              <a:spcBef>
                <a:spcPts val="0"/>
              </a:spcBef>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３．ハード・ソフトの一体的な取組みの推進</a:t>
            </a:r>
            <a:endParaRPr lang="en-US" altLang="ja-JP" sz="1800" dirty="0" smtClean="0">
              <a:latin typeface="Meiryo UI" panose="020B0604030504040204" pitchFamily="50" charset="-128"/>
              <a:ea typeface="Meiryo UI" panose="020B0604030504040204" pitchFamily="50" charset="-128"/>
            </a:endParaRPr>
          </a:p>
          <a:p>
            <a:pPr algn="l">
              <a:lnSpc>
                <a:spcPct val="100000"/>
              </a:lnSpc>
              <a:spcBef>
                <a:spcPts val="0"/>
              </a:spcBef>
            </a:pPr>
            <a:endParaRPr lang="en-US" altLang="ja-JP" sz="1800" dirty="0">
              <a:latin typeface="Meiryo UI" panose="020B0604030504040204" pitchFamily="50" charset="-128"/>
              <a:ea typeface="Meiryo UI" panose="020B0604030504040204" pitchFamily="50" charset="-128"/>
            </a:endParaRPr>
          </a:p>
          <a:p>
            <a:pPr algn="l">
              <a:lnSpc>
                <a:spcPct val="100000"/>
              </a:lnSpc>
              <a:spcBef>
                <a:spcPts val="0"/>
              </a:spcBef>
            </a:pPr>
            <a:r>
              <a:rPr lang="en-US" altLang="ja-JP" sz="1800" dirty="0" smtClean="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大阪府の取組み</a:t>
            </a:r>
            <a:r>
              <a:rPr lang="en-US" altLang="ja-JP" sz="1800" dirty="0" smtClean="0">
                <a:latin typeface="Meiryo UI" panose="020B0604030504040204" pitchFamily="50" charset="-128"/>
                <a:ea typeface="Meiryo UI" panose="020B0604030504040204" pitchFamily="50" charset="-128"/>
              </a:rPr>
              <a:t>】</a:t>
            </a:r>
          </a:p>
          <a:p>
            <a:pPr algn="l">
              <a:lnSpc>
                <a:spcPct val="100000"/>
              </a:lnSpc>
              <a:spcBef>
                <a:spcPts val="0"/>
              </a:spcBef>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１．府域一元的なまちのバリアフリー情報の提供</a:t>
            </a:r>
            <a:endParaRPr lang="en-US" altLang="ja-JP" sz="1800" dirty="0" smtClean="0">
              <a:latin typeface="Meiryo UI" panose="020B0604030504040204" pitchFamily="50" charset="-128"/>
              <a:ea typeface="Meiryo UI" panose="020B0604030504040204" pitchFamily="50" charset="-128"/>
            </a:endParaRPr>
          </a:p>
          <a:p>
            <a:pPr algn="l">
              <a:lnSpc>
                <a:spcPct val="100000"/>
              </a:lnSpc>
              <a:spcBef>
                <a:spcPts val="0"/>
              </a:spcBef>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２．基本構想等の作成に係る広域的な視点からの助言・情報提供</a:t>
            </a:r>
            <a:endParaRPr lang="en-US" altLang="ja-JP" sz="1800" dirty="0" smtClean="0">
              <a:latin typeface="Meiryo UI" panose="020B0604030504040204" pitchFamily="50" charset="-128"/>
              <a:ea typeface="Meiryo UI" panose="020B0604030504040204" pitchFamily="50" charset="-128"/>
            </a:endParaRPr>
          </a:p>
          <a:p>
            <a:pPr algn="l">
              <a:lnSpc>
                <a:spcPct val="100000"/>
              </a:lnSpc>
              <a:spcBef>
                <a:spcPts val="0"/>
              </a:spcBef>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３．国や鉄道事業者等との協議・調整</a:t>
            </a:r>
            <a:endParaRPr lang="en-US" altLang="ja-JP" sz="1800" dirty="0" smtClean="0">
              <a:latin typeface="Meiryo UI" panose="020B0604030504040204" pitchFamily="50" charset="-128"/>
              <a:ea typeface="Meiryo UI" panose="020B0604030504040204" pitchFamily="50" charset="-128"/>
            </a:endParaRPr>
          </a:p>
          <a:p>
            <a:pPr algn="l">
              <a:lnSpc>
                <a:spcPct val="100000"/>
              </a:lnSpc>
              <a:spcBef>
                <a:spcPts val="0"/>
              </a:spcBef>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４．鉄道駅等の更なるバリアフリー化の検討</a:t>
            </a:r>
            <a:endParaRPr lang="en-US" altLang="ja-JP" sz="1800" dirty="0" smtClean="0">
              <a:latin typeface="Meiryo UI" panose="020B0604030504040204" pitchFamily="50" charset="-128"/>
              <a:ea typeface="Meiryo UI" panose="020B0604030504040204" pitchFamily="50" charset="-128"/>
            </a:endParaRPr>
          </a:p>
          <a:p>
            <a:pPr algn="l">
              <a:lnSpc>
                <a:spcPct val="100000"/>
              </a:lnSpc>
              <a:spcBef>
                <a:spcPts val="0"/>
              </a:spcBef>
            </a:pP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　大阪府鉄道駅等バリアフリー化促進方針</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R2.3</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cxnSp>
        <p:nvCxnSpPr>
          <p:cNvPr id="7" name="直線コネクタ 6">
            <a:extLst>
              <a:ext uri="{FF2B5EF4-FFF2-40B4-BE49-F238E27FC236}">
                <a16:creationId xmlns:a16="http://schemas.microsoft.com/office/drawing/2014/main" id="{31EDB1A0-CCD4-4CA0-9AD1-2EB33291DAD9}"/>
              </a:ext>
            </a:extLst>
          </p:cNvPr>
          <p:cNvCxnSpPr/>
          <p:nvPr/>
        </p:nvCxnSpPr>
        <p:spPr>
          <a:xfrm>
            <a:off x="-4432" y="461665"/>
            <a:ext cx="9144000" cy="0"/>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9" name="正方形/長方形 8">
            <a:extLst>
              <a:ext uri="{FF2B5EF4-FFF2-40B4-BE49-F238E27FC236}">
                <a16:creationId xmlns:a16="http://schemas.microsoft.com/office/drawing/2014/main" id="{B0A956E6-BCAA-4274-B549-52A4EFDB9F87}"/>
              </a:ext>
            </a:extLst>
          </p:cNvPr>
          <p:cNvSpPr/>
          <p:nvPr/>
        </p:nvSpPr>
        <p:spPr>
          <a:xfrm>
            <a:off x="107504" y="0"/>
            <a:ext cx="9032064" cy="461665"/>
          </a:xfrm>
          <a:prstGeom prst="rect">
            <a:avLst/>
          </a:prstGeom>
        </p:spPr>
        <p:txBody>
          <a:bodyPr wrap="square">
            <a:spAutoFit/>
          </a:bodyPr>
          <a:lstStyle/>
          <a:p>
            <a:r>
              <a:rPr lang="ja-JP" altLang="en-US" sz="2400" b="1" dirty="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大阪府バリアフリー基本構想等作成促進指針の作成</a:t>
            </a:r>
            <a:r>
              <a:rPr lang="ja-JP" altLang="en-US" sz="2000" dirty="0" smtClean="0">
                <a:latin typeface="Meiryo UI" panose="020B0604030504040204" pitchFamily="50" charset="-128"/>
                <a:ea typeface="Meiryo UI" panose="020B0604030504040204" pitchFamily="50" charset="-128"/>
              </a:rPr>
              <a:t>（平成</a:t>
            </a:r>
            <a:r>
              <a:rPr lang="en-US" altLang="ja-JP" sz="2000" dirty="0" smtClean="0">
                <a:latin typeface="Meiryo UI" panose="020B0604030504040204" pitchFamily="50" charset="-128"/>
                <a:ea typeface="Meiryo UI" panose="020B0604030504040204" pitchFamily="50" charset="-128"/>
              </a:rPr>
              <a:t>31</a:t>
            </a:r>
            <a:r>
              <a:rPr lang="ja-JP" altLang="en-US" sz="2000" dirty="0" smtClean="0">
                <a:latin typeface="Meiryo UI" panose="020B0604030504040204" pitchFamily="50" charset="-128"/>
                <a:ea typeface="Meiryo UI" panose="020B0604030504040204" pitchFamily="50" charset="-128"/>
              </a:rPr>
              <a:t>年３月）</a:t>
            </a:r>
            <a:endParaRPr lang="en-US" altLang="ja-JP" sz="2000" dirty="0">
              <a:latin typeface="Meiryo UI" panose="020B0604030504040204" pitchFamily="50" charset="-128"/>
              <a:ea typeface="Meiryo UI" panose="020B0604030504040204" pitchFamily="50" charset="-128"/>
            </a:endParaRPr>
          </a:p>
        </p:txBody>
      </p:sp>
      <p:sp>
        <p:nvSpPr>
          <p:cNvPr id="5" name="スライド番号プレースホルダー 1"/>
          <p:cNvSpPr>
            <a:spLocks noGrp="1"/>
          </p:cNvSpPr>
          <p:nvPr>
            <p:ph type="sldNum" sz="quarter" idx="12"/>
          </p:nvPr>
        </p:nvSpPr>
        <p:spPr>
          <a:xfrm>
            <a:off x="6938646" y="6369999"/>
            <a:ext cx="2057400" cy="365125"/>
          </a:xfrm>
        </p:spPr>
        <p:txBody>
          <a:bodyPr/>
          <a:lstStyle/>
          <a:p>
            <a:r>
              <a:rPr kumimoji="1" lang="en-US" altLang="ja-JP" dirty="0"/>
              <a:t>7</a:t>
            </a:r>
            <a:endParaRPr kumimoji="1" lang="ja-JP" altLang="en-US" dirty="0"/>
          </a:p>
        </p:txBody>
      </p:sp>
    </p:spTree>
    <p:extLst>
      <p:ext uri="{BB962C8B-B14F-4D97-AF65-F5344CB8AC3E}">
        <p14:creationId xmlns:p14="http://schemas.microsoft.com/office/powerpoint/2010/main" val="4271617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497</TotalTime>
  <Words>1200</Words>
  <Application>Microsoft Office PowerPoint</Application>
  <PresentationFormat>画面に合わせる (4:3)</PresentationFormat>
  <Paragraphs>139</Paragraphs>
  <Slides>12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12</vt:i4>
      </vt:variant>
    </vt:vector>
  </HeadingPairs>
  <TitlesOfParts>
    <vt:vector size="23" baseType="lpstr">
      <vt:lpstr>Meiryo UI</vt:lpstr>
      <vt:lpstr>ＭＳ Ｐゴシック</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若狭　博司</dc:creator>
  <cp:lastModifiedBy>板田　昌彦</cp:lastModifiedBy>
  <cp:revision>58</cp:revision>
  <cp:lastPrinted>2021-10-12T01:51:50Z</cp:lastPrinted>
  <dcterms:created xsi:type="dcterms:W3CDTF">2020-06-12T06:12:59Z</dcterms:created>
  <dcterms:modified xsi:type="dcterms:W3CDTF">2021-10-12T01:53:23Z</dcterms:modified>
</cp:coreProperties>
</file>