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1" r:id="rId2"/>
    <p:sldId id="274" r:id="rId3"/>
    <p:sldId id="266" r:id="rId4"/>
    <p:sldId id="265" r:id="rId5"/>
    <p:sldId id="267" r:id="rId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a:srgbClr val="4472C4"/>
    <a:srgbClr val="AEAFB4"/>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3" autoAdjust="0"/>
    <p:restoredTop sz="94660"/>
  </p:normalViewPr>
  <p:slideViewPr>
    <p:cSldViewPr snapToGrid="0">
      <p:cViewPr varScale="1">
        <p:scale>
          <a:sx n="94" d="100"/>
          <a:sy n="94" d="100"/>
        </p:scale>
        <p:origin x="86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ECD4B00-0994-4312-83AF-299A362527CB}" type="datetimeFigureOut">
              <a:rPr kumimoji="1" lang="ja-JP" altLang="en-US" smtClean="0"/>
              <a:t>2025/7/2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86F8E0F3-2F87-4FF0-8FBE-D118272D5D63}" type="slidenum">
              <a:rPr kumimoji="1" lang="ja-JP" altLang="en-US" smtClean="0"/>
              <a:t>‹#›</a:t>
            </a:fld>
            <a:endParaRPr kumimoji="1" lang="ja-JP" altLang="en-US"/>
          </a:p>
        </p:txBody>
      </p:sp>
    </p:spTree>
    <p:extLst>
      <p:ext uri="{BB962C8B-B14F-4D97-AF65-F5344CB8AC3E}">
        <p14:creationId xmlns:p14="http://schemas.microsoft.com/office/powerpoint/2010/main" val="18674135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0E3C46-EFF9-4B06-9C5D-C52FFE80128C}" type="datetime1">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78654"/>
            <a:ext cx="2057400" cy="365125"/>
          </a:xfrm>
        </p:spPr>
        <p:txBody>
          <a:bodyPr/>
          <a:lstStyle>
            <a:lvl1pPr>
              <a:defRPr sz="1400"/>
            </a:lvl1pPr>
          </a:lstStyle>
          <a:p>
            <a:fld id="{AEADBFC2-B96D-4749-A52C-A333CC29B21E}" type="slidenum">
              <a:rPr kumimoji="1" lang="ja-JP" altLang="en-US" smtClean="0"/>
              <a:pPr/>
              <a:t>‹#›</a:t>
            </a:fld>
            <a:endParaRPr kumimoji="1" lang="ja-JP" altLang="en-US"/>
          </a:p>
        </p:txBody>
      </p:sp>
    </p:spTree>
    <p:extLst>
      <p:ext uri="{BB962C8B-B14F-4D97-AF65-F5344CB8AC3E}">
        <p14:creationId xmlns:p14="http://schemas.microsoft.com/office/powerpoint/2010/main" val="13785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63A58A-9DF2-498A-B349-DA46152524E2}" type="datetime1">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411438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73555B-C1D1-4DCB-9DAF-8244E321EB78}" type="datetime1">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23491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C7FFDF-5C0A-405B-B29C-9612CD019A41}" type="datetime1">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241737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D9F5E9-E8AE-4391-A44A-8FD373B1D31A}" type="datetime1">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2743824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5FC3D69-9F49-42E2-9698-9DE0277F12BB}" type="datetime1">
              <a:rPr kumimoji="1" lang="ja-JP" altLang="en-US" smtClean="0"/>
              <a:t>2025/7/2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340623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EAE12C-B7E7-49C9-95E4-0D93750CCC53}" type="datetime1">
              <a:rPr kumimoji="1" lang="ja-JP" altLang="en-US" smtClean="0"/>
              <a:t>2025/7/2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277143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8AC58A3-23CB-474A-810A-28FAE18EE89B}" type="datetime1">
              <a:rPr kumimoji="1" lang="ja-JP" altLang="en-US" smtClean="0"/>
              <a:t>2025/7/2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52006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E350-F1E5-47FF-82A1-607E89B67747}" type="datetime1">
              <a:rPr kumimoji="1" lang="ja-JP" altLang="en-US" smtClean="0"/>
              <a:t>2025/7/2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149642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B6499A-30A8-476D-8833-5165A1411053}" type="datetime1">
              <a:rPr kumimoji="1" lang="ja-JP" altLang="en-US" smtClean="0"/>
              <a:t>2025/7/2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316137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B4946A-D3E3-4459-BABC-4285DBEE20CE}" type="datetime1">
              <a:rPr kumimoji="1" lang="ja-JP" altLang="en-US" smtClean="0"/>
              <a:t>2025/7/2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35031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2EF92-99A3-443B-8436-6117FFCAB78E}" type="datetime1">
              <a:rPr kumimoji="1" lang="ja-JP" altLang="en-US" smtClean="0"/>
              <a:t>2025/7/2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94464"/>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EADBFC2-B96D-4749-A52C-A333CC29B21E}" type="slidenum">
              <a:rPr kumimoji="1" lang="ja-JP" altLang="en-US" smtClean="0"/>
              <a:pPr/>
              <a:t>‹#›</a:t>
            </a:fld>
            <a:endParaRPr kumimoji="1" lang="ja-JP" altLang="en-US"/>
          </a:p>
        </p:txBody>
      </p:sp>
    </p:spTree>
    <p:extLst>
      <p:ext uri="{BB962C8B-B14F-4D97-AF65-F5344CB8AC3E}">
        <p14:creationId xmlns:p14="http://schemas.microsoft.com/office/powerpoint/2010/main" val="4109435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EF3C98-3F0F-4B5F-B119-5432230F5338}"/>
              </a:ext>
            </a:extLst>
          </p:cNvPr>
          <p:cNvSpPr txBox="1"/>
          <p:nvPr/>
        </p:nvSpPr>
        <p:spPr>
          <a:xfrm>
            <a:off x="7728155" y="272845"/>
            <a:ext cx="994183" cy="461665"/>
          </a:xfrm>
          <a:prstGeom prst="rect">
            <a:avLst/>
          </a:prstGeom>
          <a:noFill/>
          <a:ln>
            <a:solidFill>
              <a:schemeClr val="tx1"/>
            </a:solidFill>
          </a:ln>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資料１</a:t>
            </a:r>
          </a:p>
        </p:txBody>
      </p:sp>
      <p:sp>
        <p:nvSpPr>
          <p:cNvPr id="6" name="テキスト ボックス 5">
            <a:extLst>
              <a:ext uri="{FF2B5EF4-FFF2-40B4-BE49-F238E27FC236}">
                <a16:creationId xmlns:a16="http://schemas.microsoft.com/office/drawing/2014/main" id="{2B17B1D3-76D5-4CDF-9270-8775D705759A}"/>
              </a:ext>
            </a:extLst>
          </p:cNvPr>
          <p:cNvSpPr txBox="1"/>
          <p:nvPr/>
        </p:nvSpPr>
        <p:spPr>
          <a:xfrm>
            <a:off x="0" y="3117917"/>
            <a:ext cx="9144000" cy="523220"/>
          </a:xfrm>
          <a:prstGeom prst="rect">
            <a:avLst/>
          </a:prstGeom>
          <a:solidFill>
            <a:schemeClr val="accent5">
              <a:lumMod val="5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2800" dirty="0">
                <a:latin typeface="BIZ UDPゴシック" panose="020B0400000000000000" pitchFamily="50" charset="-128"/>
                <a:ea typeface="BIZ UDPゴシック" panose="020B0400000000000000" pitchFamily="50" charset="-128"/>
              </a:rPr>
              <a:t>今後の取組の方向性</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3D8DAEA-7025-42A9-84BC-D1224609DAFD}"/>
              </a:ext>
            </a:extLst>
          </p:cNvPr>
          <p:cNvSpPr txBox="1"/>
          <p:nvPr/>
        </p:nvSpPr>
        <p:spPr>
          <a:xfrm>
            <a:off x="156309" y="165123"/>
            <a:ext cx="6060136"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600" dirty="0">
                <a:latin typeface="BIZ UDPゴシック" panose="020B0400000000000000" pitchFamily="50" charset="-128"/>
                <a:ea typeface="BIZ UDPゴシック" panose="020B0400000000000000" pitchFamily="50" charset="-128"/>
              </a:rPr>
              <a:t>第</a:t>
            </a:r>
            <a:r>
              <a:rPr kumimoji="1" lang="en-US" altLang="ja-JP" sz="1600" dirty="0">
                <a:latin typeface="BIZ UDPゴシック" panose="020B0400000000000000" pitchFamily="50" charset="-128"/>
                <a:ea typeface="BIZ UDPゴシック" panose="020B0400000000000000" pitchFamily="50" charset="-128"/>
              </a:rPr>
              <a:t>29</a:t>
            </a:r>
            <a:r>
              <a:rPr kumimoji="1" lang="ja-JP" altLang="en-US" sz="1600" dirty="0">
                <a:latin typeface="BIZ UDPゴシック" panose="020B0400000000000000" pitchFamily="50" charset="-128"/>
                <a:ea typeface="BIZ UDPゴシック" panose="020B0400000000000000" pitchFamily="50" charset="-128"/>
              </a:rPr>
              <a:t>回大阪府福祉のまちづくり条例施行状況調査検討部会　資料</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7" name="スライド番号プレースホルダー 1">
            <a:extLst>
              <a:ext uri="{FF2B5EF4-FFF2-40B4-BE49-F238E27FC236}">
                <a16:creationId xmlns:a16="http://schemas.microsoft.com/office/drawing/2014/main" id="{B976E195-52B5-4887-BFFC-2038824F080A}"/>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1</a:t>
            </a:fld>
            <a:endParaRPr kumimoji="1" lang="ja-JP" altLang="en-US" dirty="0"/>
          </a:p>
        </p:txBody>
      </p:sp>
    </p:spTree>
    <p:extLst>
      <p:ext uri="{BB962C8B-B14F-4D97-AF65-F5344CB8AC3E}">
        <p14:creationId xmlns:p14="http://schemas.microsoft.com/office/powerpoint/2010/main" val="39455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a:extLst>
              <a:ext uri="{FF2B5EF4-FFF2-40B4-BE49-F238E27FC236}">
                <a16:creationId xmlns:a16="http://schemas.microsoft.com/office/drawing/2014/main" id="{249614D0-FFA2-40F1-A065-56E136798C8A}"/>
              </a:ext>
            </a:extLst>
          </p:cNvPr>
          <p:cNvSpPr/>
          <p:nvPr/>
        </p:nvSpPr>
        <p:spPr>
          <a:xfrm>
            <a:off x="3717264" y="4216582"/>
            <a:ext cx="5186873" cy="1348711"/>
          </a:xfrm>
          <a:prstGeom prst="rect">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a:extLst>
              <a:ext uri="{FF2B5EF4-FFF2-40B4-BE49-F238E27FC236}">
                <a16:creationId xmlns:a16="http://schemas.microsoft.com/office/drawing/2014/main" id="{BBF23F52-9C1A-46C0-9A34-60D251109B1D}"/>
              </a:ext>
            </a:extLst>
          </p:cNvPr>
          <p:cNvPicPr>
            <a:picLocks noChangeAspect="1"/>
          </p:cNvPicPr>
          <p:nvPr/>
        </p:nvPicPr>
        <p:blipFill>
          <a:blip r:embed="rId2"/>
          <a:stretch>
            <a:fillRect/>
          </a:stretch>
        </p:blipFill>
        <p:spPr>
          <a:xfrm rot="835180">
            <a:off x="7864669" y="4377887"/>
            <a:ext cx="760986" cy="1029061"/>
          </a:xfrm>
          <a:prstGeom prst="rect">
            <a:avLst/>
          </a:prstGeom>
        </p:spPr>
      </p:pic>
      <p:sp>
        <p:nvSpPr>
          <p:cNvPr id="16" name="正方形/長方形 15">
            <a:extLst>
              <a:ext uri="{FF2B5EF4-FFF2-40B4-BE49-F238E27FC236}">
                <a16:creationId xmlns:a16="http://schemas.microsoft.com/office/drawing/2014/main" id="{7618A00E-EEC4-4013-B00F-A8B6D8289D4A}"/>
              </a:ext>
            </a:extLst>
          </p:cNvPr>
          <p:cNvSpPr/>
          <p:nvPr/>
        </p:nvSpPr>
        <p:spPr>
          <a:xfrm>
            <a:off x="3717264" y="1461314"/>
            <a:ext cx="5186873" cy="2700000"/>
          </a:xfrm>
          <a:prstGeom prst="rect">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480D2F46-F68B-470B-93D9-2C1BA1298797}"/>
              </a:ext>
            </a:extLst>
          </p:cNvPr>
          <p:cNvSpPr txBox="1"/>
          <p:nvPr/>
        </p:nvSpPr>
        <p:spPr>
          <a:xfrm>
            <a:off x="122859" y="749083"/>
            <a:ext cx="3187979" cy="3843798"/>
          </a:xfrm>
          <a:prstGeom prst="roundRect">
            <a:avLst>
              <a:gd name="adj" fmla="val 0"/>
            </a:avLst>
          </a:prstGeom>
          <a:solidFill>
            <a:schemeClr val="bg1">
              <a:lumMod val="95000"/>
            </a:schemeClr>
          </a:solidFill>
          <a:ln w="12700">
            <a:solidFill>
              <a:schemeClr val="bg1">
                <a:lumMod val="50000"/>
              </a:schemeClr>
            </a:solidFill>
          </a:ln>
        </p:spPr>
        <p:txBody>
          <a:bodyPr wrap="square" rIns="0" rtlCol="0" anchor="ctr">
            <a:noAutofit/>
          </a:bodyPr>
          <a:lstStyle/>
          <a:p>
            <a:pPr marL="541338" indent="-541338"/>
            <a:endParaRPr lang="en-US" altLang="ja-JP" sz="1200"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40161225-8645-4900-9650-2EED23FE8BC0}"/>
              </a:ext>
            </a:extLst>
          </p:cNvPr>
          <p:cNvSpPr/>
          <p:nvPr/>
        </p:nvSpPr>
        <p:spPr>
          <a:xfrm>
            <a:off x="187323" y="2277291"/>
            <a:ext cx="3054675" cy="2245017"/>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8E64EF4-84BD-455A-B8A8-6E987AB80735}"/>
              </a:ext>
            </a:extLst>
          </p:cNvPr>
          <p:cNvSpPr txBox="1"/>
          <p:nvPr/>
        </p:nvSpPr>
        <p:spPr>
          <a:xfrm>
            <a:off x="0" y="0"/>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建築物のさらなるバリアフリー化に向けた取組の方向性</a:t>
            </a:r>
          </a:p>
        </p:txBody>
      </p:sp>
      <p:sp>
        <p:nvSpPr>
          <p:cNvPr id="5" name="テキスト ボックス 4">
            <a:extLst>
              <a:ext uri="{FF2B5EF4-FFF2-40B4-BE49-F238E27FC236}">
                <a16:creationId xmlns:a16="http://schemas.microsoft.com/office/drawing/2014/main" id="{2404E404-6BD6-4FA5-AF37-258D6F017412}"/>
              </a:ext>
            </a:extLst>
          </p:cNvPr>
          <p:cNvSpPr txBox="1"/>
          <p:nvPr/>
        </p:nvSpPr>
        <p:spPr>
          <a:xfrm>
            <a:off x="3662913" y="787844"/>
            <a:ext cx="5319546" cy="644920"/>
          </a:xfrm>
          <a:prstGeom prst="rect">
            <a:avLst/>
          </a:prstGeom>
          <a:noFill/>
          <a:ln w="12700">
            <a:noFill/>
          </a:ln>
        </p:spPr>
        <p:txBody>
          <a:bodyPr wrap="square" rtlCol="0">
            <a:spAutoFit/>
          </a:bodyPr>
          <a:lstStyle/>
          <a:p>
            <a:pPr marL="171450" indent="-171450">
              <a:lnSpc>
                <a:spcPct val="120000"/>
              </a:lnSpc>
              <a:buFont typeface="Wingdings" panose="05000000000000000000" pitchFamily="2" charset="2"/>
              <a:buChar char="p"/>
            </a:pPr>
            <a:r>
              <a:rPr kumimoji="1" lang="ja-JP" altLang="en-US" sz="1050" dirty="0">
                <a:latin typeface="BIZ UDゴシック" panose="020B0400000000000000" pitchFamily="49" charset="-128"/>
                <a:ea typeface="BIZ UDゴシック" panose="020B0400000000000000" pitchFamily="49" charset="-128"/>
              </a:rPr>
              <a:t>大阪で暮らす方、訪れる方など</a:t>
            </a:r>
            <a:r>
              <a:rPr kumimoji="1" lang="ja-JP" altLang="en-US" sz="1050" u="heavy" dirty="0">
                <a:solidFill>
                  <a:srgbClr val="FF0000"/>
                </a:solidFill>
                <a:latin typeface="BIZ UDゴシック" panose="020B0400000000000000" pitchFamily="49" charset="-128"/>
                <a:ea typeface="BIZ UDゴシック" panose="020B0400000000000000" pitchFamily="49" charset="-128"/>
              </a:rPr>
              <a:t>全ての人が安全かつ快適に過ごせるバリアフリー都市・大阪の実現</a:t>
            </a:r>
            <a:r>
              <a:rPr kumimoji="1" lang="ja-JP" altLang="en-US" sz="1050" dirty="0">
                <a:latin typeface="BIZ UDゴシック" panose="020B0400000000000000" pitchFamily="49" charset="-128"/>
                <a:ea typeface="BIZ UDゴシック" panose="020B0400000000000000" pitchFamily="49" charset="-128"/>
              </a:rPr>
              <a:t>を目指し、</a:t>
            </a:r>
            <a:r>
              <a:rPr kumimoji="1" lang="ja-JP" altLang="en-US" sz="1050" u="heavy" dirty="0">
                <a:solidFill>
                  <a:srgbClr val="FF0000"/>
                </a:solidFill>
                <a:latin typeface="BIZ UDゴシック" panose="020B0400000000000000" pitchFamily="49" charset="-128"/>
                <a:ea typeface="BIZ UDゴシック" panose="020B0400000000000000" pitchFamily="49" charset="-128"/>
              </a:rPr>
              <a:t>多くの方が利用する建築物などまちのバリアフリー化に向けた取組を展開・強化</a:t>
            </a:r>
            <a:endParaRPr kumimoji="1" lang="en-US" altLang="ja-JP" sz="1050" u="heavy" dirty="0">
              <a:solidFill>
                <a:srgbClr val="FF0000"/>
              </a:solidFill>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DBE46A30-82F2-4882-9301-744EC27EED52}"/>
              </a:ext>
            </a:extLst>
          </p:cNvPr>
          <p:cNvSpPr>
            <a:spLocks noGrp="1"/>
          </p:cNvSpPr>
          <p:nvPr>
            <p:ph type="sldNum" sz="quarter" idx="12"/>
          </p:nvPr>
        </p:nvSpPr>
        <p:spPr>
          <a:xfrm>
            <a:off x="7163184" y="6577074"/>
            <a:ext cx="2057400" cy="365125"/>
          </a:xfrm>
          <a:noFill/>
          <a:ln>
            <a:noFill/>
          </a:ln>
        </p:spPr>
        <p:txBody>
          <a:bodyPr/>
          <a:lstStyle/>
          <a:p>
            <a:fld id="{E227D2AB-AC77-4343-9F8C-1C353629F8C5}" type="slidenum">
              <a:rPr kumimoji="1" lang="ja-JP" altLang="en-US" smtClean="0"/>
              <a:t>2</a:t>
            </a:fld>
            <a:endParaRPr kumimoji="1" lang="ja-JP" altLang="en-US" dirty="0"/>
          </a:p>
        </p:txBody>
      </p:sp>
      <p:sp>
        <p:nvSpPr>
          <p:cNvPr id="33" name="テキスト ボックス 32">
            <a:extLst>
              <a:ext uri="{FF2B5EF4-FFF2-40B4-BE49-F238E27FC236}">
                <a16:creationId xmlns:a16="http://schemas.microsoft.com/office/drawing/2014/main" id="{8DEE76D9-B74D-445B-9711-206BC8467554}"/>
              </a:ext>
            </a:extLst>
          </p:cNvPr>
          <p:cNvSpPr txBox="1"/>
          <p:nvPr/>
        </p:nvSpPr>
        <p:spPr>
          <a:xfrm>
            <a:off x="122859" y="494458"/>
            <a:ext cx="1980000" cy="252000"/>
          </a:xfrm>
          <a:prstGeom prst="roundRect">
            <a:avLst>
              <a:gd name="adj" fmla="val 4769"/>
            </a:avLst>
          </a:prstGeom>
          <a:solidFill>
            <a:schemeClr val="accent4">
              <a:lumMod val="75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100" dirty="0">
                <a:latin typeface="BIZ UDPゴシック" panose="020B0400000000000000" pitchFamily="50" charset="-128"/>
                <a:ea typeface="BIZ UDPゴシック" panose="020B0400000000000000" pitchFamily="50" charset="-128"/>
              </a:rPr>
              <a:t>大阪府福祉のまちづくり条例</a:t>
            </a:r>
            <a:endParaRPr lang="en-US" altLang="ja-JP" sz="11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D3048C3F-5B97-4C17-A3E3-10BB79663626}"/>
              </a:ext>
            </a:extLst>
          </p:cNvPr>
          <p:cNvSpPr txBox="1"/>
          <p:nvPr/>
        </p:nvSpPr>
        <p:spPr>
          <a:xfrm>
            <a:off x="182300" y="2203925"/>
            <a:ext cx="2736000" cy="216821"/>
          </a:xfrm>
          <a:prstGeom prst="roundRect">
            <a:avLst>
              <a:gd name="adj" fmla="val 4769"/>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000" dirty="0">
                <a:latin typeface="BIZ UDPゴシック" panose="020B0400000000000000" pitchFamily="50" charset="-128"/>
                <a:ea typeface="BIZ UDPゴシック" panose="020B0400000000000000" pitchFamily="50" charset="-128"/>
              </a:rPr>
              <a:t>大阪・関西万博開催に向けた取組</a:t>
            </a:r>
            <a:r>
              <a:rPr lang="ja-JP" altLang="en-US" sz="900" dirty="0">
                <a:latin typeface="BIZ UDPゴシック" panose="020B0400000000000000" pitchFamily="50" charset="-128"/>
                <a:ea typeface="BIZ UDPゴシック" panose="020B0400000000000000" pitchFamily="50" charset="-128"/>
              </a:rPr>
              <a:t>（建築物関連）</a:t>
            </a:r>
            <a:endParaRPr lang="en-US" altLang="ja-JP" sz="9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7ADF5DAE-784E-4064-88DC-C015BE30729D}"/>
              </a:ext>
            </a:extLst>
          </p:cNvPr>
          <p:cNvSpPr txBox="1"/>
          <p:nvPr/>
        </p:nvSpPr>
        <p:spPr>
          <a:xfrm>
            <a:off x="187323" y="2637547"/>
            <a:ext cx="2717477" cy="399789"/>
          </a:xfrm>
          <a:prstGeom prst="rect">
            <a:avLst/>
          </a:prstGeom>
          <a:noFill/>
        </p:spPr>
        <p:txBody>
          <a:bodyPr wrap="square" lIns="0" rIns="72000">
            <a:spAutoFit/>
          </a:bodyPr>
          <a:lstStyle/>
          <a:p>
            <a:pPr marL="257175" indent="-74613" algn="just">
              <a:lnSpc>
                <a:spcPct val="120000"/>
              </a:lnSpc>
              <a:buFont typeface="Wingdings" panose="05000000000000000000" pitchFamily="2" charset="2"/>
              <a:buChar char="Ø"/>
            </a:pPr>
            <a:r>
              <a:rPr lang="ja-JP" altLang="en-US" sz="900" spc="-20" dirty="0">
                <a:latin typeface="BIZ UDPゴシック" panose="020B0400000000000000" pitchFamily="50" charset="-128"/>
                <a:ea typeface="BIZ UDPゴシック" panose="020B0400000000000000" pitchFamily="50" charset="-128"/>
              </a:rPr>
              <a:t>一般客室に適用するバリアフリー基準の新設</a:t>
            </a:r>
            <a:endParaRPr lang="en-US" altLang="ja-JP" sz="900" spc="-20" dirty="0">
              <a:latin typeface="BIZ UDPゴシック" panose="020B0400000000000000" pitchFamily="50" charset="-128"/>
              <a:ea typeface="BIZ UDPゴシック" panose="020B0400000000000000" pitchFamily="50" charset="-128"/>
            </a:endParaRPr>
          </a:p>
          <a:p>
            <a:pPr marL="257175" indent="-74613" algn="just">
              <a:lnSpc>
                <a:spcPct val="120000"/>
              </a:lnSpc>
              <a:buFont typeface="Wingdings" panose="05000000000000000000" pitchFamily="2" charset="2"/>
              <a:buChar char="Ø"/>
            </a:pPr>
            <a:r>
              <a:rPr lang="ja-JP" altLang="en-US" sz="900" spc="-20" dirty="0">
                <a:latin typeface="BIZ UDPゴシック" panose="020B0400000000000000" pitchFamily="50" charset="-128"/>
                <a:ea typeface="BIZ UDPゴシック" panose="020B0400000000000000" pitchFamily="50" charset="-128"/>
              </a:rPr>
              <a:t>車椅子使用者用客室への基準の追加</a:t>
            </a:r>
            <a:endParaRPr lang="en-US" altLang="ja-JP" sz="900" spc="-20"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1A3C77D7-13D0-4ACA-AC88-1EA2FFFE88C6}"/>
              </a:ext>
            </a:extLst>
          </p:cNvPr>
          <p:cNvSpPr/>
          <p:nvPr/>
        </p:nvSpPr>
        <p:spPr>
          <a:xfrm>
            <a:off x="239862" y="3058421"/>
            <a:ext cx="2016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en-US" altLang="ja-JP" sz="1000" b="1" dirty="0">
                <a:solidFill>
                  <a:schemeClr val="tx1"/>
                </a:solidFill>
                <a:latin typeface="BIZ UDPゴシック" panose="020B0400000000000000" pitchFamily="50" charset="-128"/>
                <a:ea typeface="BIZ UDPゴシック" panose="020B0400000000000000" pitchFamily="50" charset="-128"/>
                <a:cs typeface="Microsoft Himalaya" panose="01010100010101010101" pitchFamily="2" charset="0"/>
              </a:rPr>
              <a:t> 2</a:t>
            </a:r>
            <a:r>
              <a:rPr kumimoji="1" lang="ja-JP" altLang="en-US" sz="1000" b="1" dirty="0">
                <a:solidFill>
                  <a:schemeClr val="tx1"/>
                </a:solidFill>
                <a:latin typeface="BIZ UDPゴシック" panose="020B0400000000000000" pitchFamily="50" charset="-128"/>
                <a:ea typeface="BIZ UDPゴシック" panose="020B0400000000000000" pitchFamily="50" charset="-128"/>
                <a:cs typeface="Microsoft Himalaya" panose="01010100010101010101" pitchFamily="2" charset="0"/>
              </a:rPr>
              <a:t>．条例ガイドラインの改訂</a:t>
            </a:r>
            <a:r>
              <a:rPr kumimoji="1" lang="en-US" altLang="ja-JP" sz="700" dirty="0">
                <a:solidFill>
                  <a:schemeClr val="tx1"/>
                </a:solidFill>
                <a:latin typeface="BIZ UDPゴシック" panose="020B0400000000000000" pitchFamily="50" charset="-128"/>
                <a:ea typeface="BIZ UDPゴシック" panose="020B0400000000000000" pitchFamily="50" charset="-128"/>
                <a:cs typeface="Microsoft Himalaya" panose="01010100010101010101" pitchFamily="2" charset="0"/>
              </a:rPr>
              <a:t>【R5.5】</a:t>
            </a:r>
            <a:endParaRPr kumimoji="1" lang="ja-JP" altLang="en-US" sz="1000" dirty="0">
              <a:solidFill>
                <a:schemeClr val="tx1"/>
              </a:solidFill>
              <a:latin typeface="BIZ UDPゴシック" panose="020B0400000000000000" pitchFamily="50" charset="-128"/>
              <a:ea typeface="BIZ UDPゴシック" panose="020B0400000000000000" pitchFamily="50" charset="-128"/>
              <a:cs typeface="Microsoft Himalaya" panose="01010100010101010101" pitchFamily="2" charset="0"/>
            </a:endParaRPr>
          </a:p>
        </p:txBody>
      </p:sp>
      <p:sp>
        <p:nvSpPr>
          <p:cNvPr id="46" name="正方形/長方形 45">
            <a:extLst>
              <a:ext uri="{FF2B5EF4-FFF2-40B4-BE49-F238E27FC236}">
                <a16:creationId xmlns:a16="http://schemas.microsoft.com/office/drawing/2014/main" id="{72619792-ADFB-4250-8CFA-B1EB290B422D}"/>
              </a:ext>
            </a:extLst>
          </p:cNvPr>
          <p:cNvSpPr/>
          <p:nvPr/>
        </p:nvSpPr>
        <p:spPr>
          <a:xfrm>
            <a:off x="239862" y="2441701"/>
            <a:ext cx="3054675" cy="233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en-US" altLang="ja-JP" sz="1000" b="1" dirty="0">
                <a:solidFill>
                  <a:schemeClr val="tx1"/>
                </a:solidFill>
                <a:latin typeface="BIZ UDPゴシック" panose="020B0400000000000000" pitchFamily="50" charset="-128"/>
                <a:ea typeface="BIZ UDPゴシック" panose="020B0400000000000000" pitchFamily="50" charset="-128"/>
                <a:cs typeface="Microsoft Himalaya" panose="01010100010101010101" pitchFamily="2" charset="0"/>
              </a:rPr>
              <a:t> </a:t>
            </a:r>
            <a:r>
              <a:rPr kumimoji="1" lang="ja-JP" altLang="en-US" sz="1000" b="1" dirty="0">
                <a:solidFill>
                  <a:schemeClr val="tx1"/>
                </a:solidFill>
                <a:latin typeface="BIZ UDPゴシック" panose="020B0400000000000000" pitchFamily="50" charset="-128"/>
                <a:ea typeface="BIZ UDPゴシック" panose="020B0400000000000000" pitchFamily="50" charset="-128"/>
                <a:cs typeface="Microsoft Himalaya" panose="01010100010101010101" pitchFamily="2" charset="0"/>
              </a:rPr>
              <a:t>１．ホテル・旅館のバリアフリー化の促進</a:t>
            </a:r>
            <a:r>
              <a:rPr kumimoji="1" lang="en-US" altLang="ja-JP" sz="8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【R2.3</a:t>
            </a:r>
            <a:r>
              <a:rPr kumimoji="1" lang="ja-JP" altLang="en-US" sz="8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条例改正</a:t>
            </a:r>
            <a:r>
              <a:rPr kumimoji="1" lang="en-US" altLang="ja-JP" sz="8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0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7" name="テキスト ボックス 46">
            <a:extLst>
              <a:ext uri="{FF2B5EF4-FFF2-40B4-BE49-F238E27FC236}">
                <a16:creationId xmlns:a16="http://schemas.microsoft.com/office/drawing/2014/main" id="{883F3A07-AC46-4FC4-82CE-BF421A729C1E}"/>
              </a:ext>
            </a:extLst>
          </p:cNvPr>
          <p:cNvSpPr txBox="1"/>
          <p:nvPr/>
        </p:nvSpPr>
        <p:spPr>
          <a:xfrm>
            <a:off x="99982" y="797119"/>
            <a:ext cx="3208054" cy="1357295"/>
          </a:xfrm>
          <a:prstGeom prst="rect">
            <a:avLst/>
          </a:prstGeom>
          <a:noFill/>
        </p:spPr>
        <p:txBody>
          <a:bodyPr wrap="square" rtlCol="0">
            <a:spAutoFit/>
          </a:bodyPr>
          <a:lstStyle/>
          <a:p>
            <a:pPr marL="171450" indent="-171450">
              <a:lnSpc>
                <a:spcPct val="120000"/>
              </a:lnSpc>
              <a:buFont typeface="Wingdings" panose="05000000000000000000" pitchFamily="2" charset="2"/>
              <a:buChar char="l"/>
            </a:pPr>
            <a:r>
              <a:rPr kumimoji="1" lang="ja-JP" altLang="en-US" sz="1000" dirty="0">
                <a:latin typeface="BIZ UDPゴシック" panose="020B0400000000000000" pitchFamily="50" charset="-128"/>
                <a:ea typeface="BIZ UDPゴシック" panose="020B0400000000000000" pitchFamily="50" charset="-128"/>
              </a:rPr>
              <a:t>全ての人が自らの意志と責任によって、自分らしい生き方や幸せを追求することができる「自立支援型福祉社会」の実現に向けて、</a:t>
            </a:r>
            <a:r>
              <a:rPr kumimoji="1" lang="ja-JP" altLang="en-US" sz="1000" u="heavy" dirty="0">
                <a:solidFill>
                  <a:srgbClr val="FF0000"/>
                </a:solidFill>
                <a:latin typeface="BIZ UDPゴシック" panose="020B0400000000000000" pitchFamily="50" charset="-128"/>
                <a:ea typeface="BIZ UDPゴシック" panose="020B0400000000000000" pitchFamily="50" charset="-128"/>
              </a:rPr>
              <a:t>誰もが出かけやすいまちづくり、使いやすい施設づくり</a:t>
            </a:r>
            <a:r>
              <a:rPr kumimoji="1" lang="ja-JP" altLang="en-US" sz="1000" dirty="0">
                <a:latin typeface="BIZ UDPゴシック" panose="020B0400000000000000" pitchFamily="50" charset="-128"/>
                <a:ea typeface="BIZ UDPゴシック" panose="020B0400000000000000" pitchFamily="50" charset="-128"/>
              </a:rPr>
              <a:t>を推進</a:t>
            </a:r>
            <a:endParaRPr kumimoji="1" lang="en-US" altLang="ja-JP" sz="1000" dirty="0">
              <a:latin typeface="BIZ UDPゴシック" panose="020B0400000000000000" pitchFamily="50" charset="-128"/>
              <a:ea typeface="BIZ UDPゴシック" panose="020B0400000000000000" pitchFamily="50" charset="-128"/>
            </a:endParaRPr>
          </a:p>
          <a:p>
            <a:pPr marL="171450" indent="-171450">
              <a:lnSpc>
                <a:spcPct val="120000"/>
              </a:lnSpc>
              <a:buFont typeface="Wingdings" panose="05000000000000000000" pitchFamily="2" charset="2"/>
              <a:buChar char="l"/>
            </a:pPr>
            <a:r>
              <a:rPr kumimoji="1" lang="ja-JP" altLang="en-US" sz="1000" u="heavy" dirty="0">
                <a:solidFill>
                  <a:srgbClr val="FF0000"/>
                </a:solidFill>
                <a:latin typeface="BIZ UDPゴシック" panose="020B0400000000000000" pitchFamily="50" charset="-128"/>
                <a:ea typeface="BIZ UDPゴシック" panose="020B0400000000000000" pitchFamily="50" charset="-128"/>
              </a:rPr>
              <a:t>バリアフリー法の委任条例</a:t>
            </a:r>
            <a:r>
              <a:rPr kumimoji="1" lang="ja-JP" altLang="en-US" sz="1000" dirty="0">
                <a:latin typeface="BIZ UDPゴシック" panose="020B0400000000000000" pitchFamily="50" charset="-128"/>
                <a:ea typeface="BIZ UDPゴシック" panose="020B0400000000000000" pitchFamily="50" charset="-128"/>
              </a:rPr>
              <a:t>として、きめ細やかな規制誘導により建築物のバリアフリー化を促進</a:t>
            </a:r>
            <a:endParaRPr kumimoji="1" lang="en-US" altLang="ja-JP" sz="1000" dirty="0">
              <a:latin typeface="BIZ UDPゴシック" panose="020B0400000000000000" pitchFamily="50" charset="-128"/>
              <a:ea typeface="BIZ UDPゴシック" panose="020B0400000000000000" pitchFamily="50" charset="-128"/>
            </a:endParaRPr>
          </a:p>
          <a:p>
            <a:pPr marL="171450" indent="-171450">
              <a:lnSpc>
                <a:spcPct val="120000"/>
              </a:lnSpc>
              <a:buFont typeface="Wingdings" panose="05000000000000000000" pitchFamily="2" charset="2"/>
              <a:buChar char="l"/>
            </a:pPr>
            <a:r>
              <a:rPr kumimoji="1" lang="ja-JP" altLang="en-US" sz="1000" dirty="0">
                <a:latin typeface="BIZ UDPゴシック" panose="020B0400000000000000" pitchFamily="50" charset="-128"/>
                <a:ea typeface="BIZ UDPゴシック" panose="020B0400000000000000" pitchFamily="50" charset="-128"/>
              </a:rPr>
              <a:t>「望ましい基準」を規定した</a:t>
            </a:r>
            <a:r>
              <a:rPr kumimoji="1" lang="ja-JP" altLang="en-US" sz="1000" u="heavy" dirty="0">
                <a:solidFill>
                  <a:srgbClr val="FF0000"/>
                </a:solidFill>
                <a:latin typeface="BIZ UDPゴシック" panose="020B0400000000000000" pitchFamily="50" charset="-128"/>
                <a:ea typeface="BIZ UDPゴシック" panose="020B0400000000000000" pitchFamily="50" charset="-128"/>
              </a:rPr>
              <a:t>条例ガイドライン</a:t>
            </a:r>
            <a:r>
              <a:rPr kumimoji="1" lang="ja-JP" altLang="en-US" sz="1000" dirty="0">
                <a:latin typeface="BIZ UDPゴシック" panose="020B0400000000000000" pitchFamily="50" charset="-128"/>
                <a:ea typeface="BIZ UDPゴシック" panose="020B0400000000000000" pitchFamily="50" charset="-128"/>
              </a:rPr>
              <a:t>の普及</a:t>
            </a:r>
          </a:p>
        </p:txBody>
      </p:sp>
      <p:sp>
        <p:nvSpPr>
          <p:cNvPr id="50" name="テキスト ボックス 49">
            <a:extLst>
              <a:ext uri="{FF2B5EF4-FFF2-40B4-BE49-F238E27FC236}">
                <a16:creationId xmlns:a16="http://schemas.microsoft.com/office/drawing/2014/main" id="{BA46F5E3-4547-4DC7-8675-7603AD30F7CD}"/>
              </a:ext>
            </a:extLst>
          </p:cNvPr>
          <p:cNvSpPr txBox="1"/>
          <p:nvPr/>
        </p:nvSpPr>
        <p:spPr>
          <a:xfrm>
            <a:off x="187323" y="3209310"/>
            <a:ext cx="3054675" cy="399789"/>
          </a:xfrm>
          <a:prstGeom prst="rect">
            <a:avLst/>
          </a:prstGeom>
          <a:noFill/>
        </p:spPr>
        <p:txBody>
          <a:bodyPr wrap="square" lIns="0" rIns="72000">
            <a:spAutoFit/>
          </a:bodyPr>
          <a:lstStyle/>
          <a:p>
            <a:pPr marL="257175" indent="-74613" algn="just">
              <a:lnSpc>
                <a:spcPct val="120000"/>
              </a:lnSpc>
              <a:buFont typeface="Wingdings" panose="05000000000000000000" pitchFamily="2" charset="2"/>
              <a:buChar char="Ø"/>
            </a:pPr>
            <a:r>
              <a:rPr lang="ja-JP" altLang="en-US" sz="900" spc="-20" dirty="0">
                <a:latin typeface="BIZ UDPゴシック" panose="020B0400000000000000" pitchFamily="50" charset="-128"/>
                <a:ea typeface="BIZ UDPゴシック" panose="020B0400000000000000" pitchFamily="50" charset="-128"/>
              </a:rPr>
              <a:t>小規模店舗などを整備する際の望ましい基準等を規定</a:t>
            </a:r>
            <a:endParaRPr lang="en-US" altLang="ja-JP" sz="900" spc="-20" dirty="0">
              <a:latin typeface="BIZ UDPゴシック" panose="020B0400000000000000" pitchFamily="50" charset="-128"/>
              <a:ea typeface="BIZ UDPゴシック" panose="020B0400000000000000" pitchFamily="50" charset="-128"/>
            </a:endParaRPr>
          </a:p>
          <a:p>
            <a:pPr marL="257175" indent="-74613" algn="just">
              <a:lnSpc>
                <a:spcPct val="120000"/>
              </a:lnSpc>
              <a:buFont typeface="Wingdings" panose="05000000000000000000" pitchFamily="2" charset="2"/>
              <a:buChar char="Ø"/>
            </a:pPr>
            <a:r>
              <a:rPr lang="ja-JP" altLang="en-US" sz="900" spc="-20" dirty="0">
                <a:latin typeface="BIZ UDPゴシック" panose="020B0400000000000000" pitchFamily="50" charset="-128"/>
                <a:ea typeface="BIZ UDPゴシック" panose="020B0400000000000000" pitchFamily="50" charset="-128"/>
              </a:rPr>
              <a:t>ガイドライン解説動画等を通じた普及</a:t>
            </a:r>
          </a:p>
        </p:txBody>
      </p:sp>
      <p:sp>
        <p:nvSpPr>
          <p:cNvPr id="51" name="正方形/長方形 50">
            <a:extLst>
              <a:ext uri="{FF2B5EF4-FFF2-40B4-BE49-F238E27FC236}">
                <a16:creationId xmlns:a16="http://schemas.microsoft.com/office/drawing/2014/main" id="{2FA3B306-EC2F-4D27-99B4-7D94F583E31E}"/>
              </a:ext>
            </a:extLst>
          </p:cNvPr>
          <p:cNvSpPr/>
          <p:nvPr/>
        </p:nvSpPr>
        <p:spPr>
          <a:xfrm>
            <a:off x="239862" y="3623250"/>
            <a:ext cx="1784882" cy="17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en-US" altLang="ja-JP" sz="1000" b="1" dirty="0">
                <a:solidFill>
                  <a:schemeClr val="tx1"/>
                </a:solidFill>
                <a:latin typeface="BIZ UDPゴシック" panose="020B0400000000000000" pitchFamily="50" charset="-128"/>
                <a:ea typeface="BIZ UDPゴシック" panose="020B0400000000000000" pitchFamily="50" charset="-128"/>
                <a:cs typeface="Microsoft Himalaya" panose="01010100010101010101" pitchFamily="2" charset="0"/>
              </a:rPr>
              <a:t> 3.</a:t>
            </a:r>
            <a:r>
              <a:rPr kumimoji="1" lang="ja-JP" altLang="en-US" sz="1000" b="1" dirty="0">
                <a:solidFill>
                  <a:schemeClr val="tx1"/>
                </a:solidFill>
                <a:latin typeface="BIZ UDPゴシック" panose="020B0400000000000000" pitchFamily="50" charset="-128"/>
                <a:ea typeface="BIZ UDPゴシック" panose="020B0400000000000000" pitchFamily="50" charset="-128"/>
                <a:cs typeface="Microsoft Himalaya" panose="01010100010101010101" pitchFamily="2" charset="0"/>
              </a:rPr>
              <a:t>バリアフリー情報の発信</a:t>
            </a:r>
            <a:endParaRPr kumimoji="1" lang="ja-JP" altLang="en-US" sz="1050" b="1" dirty="0">
              <a:solidFill>
                <a:schemeClr val="tx1"/>
              </a:solidFill>
              <a:latin typeface="BIZ UDPゴシック" panose="020B0400000000000000" pitchFamily="50" charset="-128"/>
              <a:ea typeface="BIZ UDPゴシック" panose="020B0400000000000000" pitchFamily="50" charset="-128"/>
              <a:cs typeface="Microsoft Himalaya" panose="01010100010101010101" pitchFamily="2" charset="0"/>
            </a:endParaRPr>
          </a:p>
        </p:txBody>
      </p:sp>
      <p:sp>
        <p:nvSpPr>
          <p:cNvPr id="52" name="テキスト ボックス 51">
            <a:extLst>
              <a:ext uri="{FF2B5EF4-FFF2-40B4-BE49-F238E27FC236}">
                <a16:creationId xmlns:a16="http://schemas.microsoft.com/office/drawing/2014/main" id="{9A14EBE0-D4E7-41AA-A4F8-2A65B41B69EE}"/>
              </a:ext>
            </a:extLst>
          </p:cNvPr>
          <p:cNvSpPr txBox="1"/>
          <p:nvPr/>
        </p:nvSpPr>
        <p:spPr>
          <a:xfrm>
            <a:off x="187324" y="3773922"/>
            <a:ext cx="2254566" cy="716478"/>
          </a:xfrm>
          <a:prstGeom prst="rect">
            <a:avLst/>
          </a:prstGeom>
          <a:noFill/>
        </p:spPr>
        <p:txBody>
          <a:bodyPr wrap="square" lIns="0" rIns="72000">
            <a:spAutoFit/>
          </a:bodyPr>
          <a:lstStyle/>
          <a:p>
            <a:pPr marL="257175" indent="-74613" algn="just">
              <a:lnSpc>
                <a:spcPct val="120000"/>
              </a:lnSpc>
              <a:buFont typeface="Wingdings" panose="05000000000000000000" pitchFamily="2" charset="2"/>
              <a:buChar char="Ø"/>
            </a:pPr>
            <a:r>
              <a:rPr lang="ja-JP" altLang="en-US" sz="900" spc="-20" dirty="0">
                <a:latin typeface="BIZ UDPゴシック" panose="020B0400000000000000" pitchFamily="50" charset="-128"/>
                <a:ea typeface="BIZ UDPゴシック" panose="020B0400000000000000" pitchFamily="50" charset="-128"/>
              </a:rPr>
              <a:t>ホテル・旅館のバリアフリー情報公表制度</a:t>
            </a:r>
            <a:r>
              <a:rPr lang="en-US" altLang="ja-JP" sz="800" spc="-20" dirty="0">
                <a:latin typeface="BIZ UDPゴシック" panose="020B0400000000000000" pitchFamily="50" charset="-128"/>
                <a:ea typeface="BIZ UDPゴシック" panose="020B0400000000000000" pitchFamily="50" charset="-128"/>
              </a:rPr>
              <a:t>【R2.9</a:t>
            </a:r>
            <a:r>
              <a:rPr lang="ja-JP" altLang="en-US" sz="800" spc="-20">
                <a:latin typeface="BIZ UDPゴシック" panose="020B0400000000000000" pitchFamily="50" charset="-128"/>
                <a:ea typeface="BIZ UDPゴシック" panose="020B0400000000000000" pitchFamily="50" charset="-128"/>
              </a:rPr>
              <a:t>～</a:t>
            </a:r>
            <a:r>
              <a:rPr lang="en-US" altLang="ja-JP" sz="800" spc="-20">
                <a:latin typeface="BIZ UDPゴシック" panose="020B0400000000000000" pitchFamily="50" charset="-128"/>
                <a:ea typeface="BIZ UDPゴシック" panose="020B0400000000000000" pitchFamily="50" charset="-128"/>
              </a:rPr>
              <a:t>】</a:t>
            </a:r>
            <a:endParaRPr lang="en-US" altLang="ja-JP" sz="800" spc="-20" dirty="0">
              <a:latin typeface="BIZ UDPゴシック" panose="020B0400000000000000" pitchFamily="50" charset="-128"/>
              <a:ea typeface="BIZ UDPゴシック" panose="020B0400000000000000" pitchFamily="50" charset="-128"/>
            </a:endParaRPr>
          </a:p>
          <a:p>
            <a:pPr marL="257175" indent="-74613" algn="just">
              <a:lnSpc>
                <a:spcPct val="120000"/>
              </a:lnSpc>
              <a:buFont typeface="Wingdings" panose="05000000000000000000" pitchFamily="2" charset="2"/>
              <a:buChar char="Ø"/>
            </a:pPr>
            <a:r>
              <a:rPr lang="ja-JP" altLang="en-US" sz="900" spc="-20" dirty="0">
                <a:latin typeface="BIZ UDPゴシック" panose="020B0400000000000000" pitchFamily="50" charset="-128"/>
                <a:ea typeface="BIZ UDPゴシック" panose="020B0400000000000000" pitchFamily="50" charset="-128"/>
              </a:rPr>
              <a:t>バリアフリートイレマップの公表・充実化</a:t>
            </a:r>
            <a:r>
              <a:rPr lang="en-US" altLang="ja-JP" sz="800" spc="-20" dirty="0">
                <a:latin typeface="BIZ UDPゴシック" panose="020B0400000000000000" pitchFamily="50" charset="-128"/>
                <a:ea typeface="BIZ UDPゴシック" panose="020B0400000000000000" pitchFamily="50" charset="-128"/>
              </a:rPr>
              <a:t>【R4</a:t>
            </a:r>
            <a:r>
              <a:rPr lang="ja-JP" altLang="en-US" sz="800" spc="-20" dirty="0">
                <a:latin typeface="BIZ UDPゴシック" panose="020B0400000000000000" pitchFamily="50" charset="-128"/>
                <a:ea typeface="BIZ UDPゴシック" panose="020B0400000000000000" pitchFamily="50" charset="-128"/>
              </a:rPr>
              <a:t>～</a:t>
            </a:r>
            <a:r>
              <a:rPr lang="en-US" altLang="ja-JP" sz="800" spc="-20" dirty="0">
                <a:latin typeface="BIZ UDPゴシック" panose="020B0400000000000000" pitchFamily="50" charset="-128"/>
                <a:ea typeface="BIZ UDPゴシック" panose="020B0400000000000000" pitchFamily="50" charset="-128"/>
              </a:rPr>
              <a:t>】</a:t>
            </a:r>
            <a:endParaRPr lang="ja-JP" altLang="en-US" sz="900" spc="-20" dirty="0">
              <a:latin typeface="BIZ UDPゴシック" panose="020B0400000000000000" pitchFamily="50" charset="-128"/>
              <a:ea typeface="BIZ UDPゴシック" panose="020B0400000000000000" pitchFamily="50" charset="-128"/>
            </a:endParaRPr>
          </a:p>
        </p:txBody>
      </p:sp>
      <p:sp>
        <p:nvSpPr>
          <p:cNvPr id="7" name="二等辺三角形 6">
            <a:extLst>
              <a:ext uri="{FF2B5EF4-FFF2-40B4-BE49-F238E27FC236}">
                <a16:creationId xmlns:a16="http://schemas.microsoft.com/office/drawing/2014/main" id="{718EACDB-D1E9-4253-AAA0-795CF491F3D8}"/>
              </a:ext>
            </a:extLst>
          </p:cNvPr>
          <p:cNvSpPr/>
          <p:nvPr/>
        </p:nvSpPr>
        <p:spPr>
          <a:xfrm rot="5400000">
            <a:off x="2346403" y="3620828"/>
            <a:ext cx="2272659" cy="18502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0FD1786C-DF91-405E-BDB1-346591353DB6}"/>
              </a:ext>
            </a:extLst>
          </p:cNvPr>
          <p:cNvSpPr txBox="1"/>
          <p:nvPr/>
        </p:nvSpPr>
        <p:spPr>
          <a:xfrm>
            <a:off x="145736" y="4964955"/>
            <a:ext cx="3187979" cy="1762416"/>
          </a:xfrm>
          <a:prstGeom prst="roundRect">
            <a:avLst>
              <a:gd name="adj" fmla="val 0"/>
            </a:avLst>
          </a:prstGeom>
          <a:noFill/>
          <a:ln w="12700">
            <a:solidFill>
              <a:schemeClr val="bg1">
                <a:lumMod val="50000"/>
              </a:schemeClr>
            </a:solidFill>
          </a:ln>
        </p:spPr>
        <p:txBody>
          <a:bodyPr wrap="square" rIns="0" rtlCol="0" anchor="ctr">
            <a:noAutofit/>
          </a:bodyPr>
          <a:lstStyle/>
          <a:p>
            <a:pPr marL="541338" indent="-541338"/>
            <a:endParaRPr lang="en-US" altLang="ja-JP" sz="1200" dirty="0">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0422CD1C-A0A0-4CF1-87BE-F428B2C7FE57}"/>
              </a:ext>
            </a:extLst>
          </p:cNvPr>
          <p:cNvSpPr txBox="1"/>
          <p:nvPr/>
        </p:nvSpPr>
        <p:spPr>
          <a:xfrm>
            <a:off x="145736" y="4710816"/>
            <a:ext cx="2736000" cy="252000"/>
          </a:xfrm>
          <a:prstGeom prst="roundRect">
            <a:avLst>
              <a:gd name="adj" fmla="val 4769"/>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000" dirty="0">
                <a:latin typeface="BIZ UDPゴシック" panose="020B0400000000000000" pitchFamily="50" charset="-128"/>
                <a:ea typeface="BIZ UDPゴシック" panose="020B0400000000000000" pitchFamily="50" charset="-128"/>
              </a:rPr>
              <a:t>大阪・関西万博におけるユニバーサルデザイン</a:t>
            </a:r>
            <a:endParaRPr lang="en-US" altLang="ja-JP" sz="1000" dirty="0">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1637D20F-89B5-4BE5-BB7C-C349C3813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889" y="6167412"/>
            <a:ext cx="705798" cy="359608"/>
          </a:xfrm>
          <a:prstGeom prst="rect">
            <a:avLst/>
          </a:prstGeom>
        </p:spPr>
      </p:pic>
      <p:sp>
        <p:nvSpPr>
          <p:cNvPr id="78" name="テキスト ボックス 77">
            <a:extLst>
              <a:ext uri="{FF2B5EF4-FFF2-40B4-BE49-F238E27FC236}">
                <a16:creationId xmlns:a16="http://schemas.microsoft.com/office/drawing/2014/main" id="{8B030AC5-3705-46B4-90E2-03D5B0BFD6A8}"/>
              </a:ext>
            </a:extLst>
          </p:cNvPr>
          <p:cNvSpPr txBox="1"/>
          <p:nvPr/>
        </p:nvSpPr>
        <p:spPr>
          <a:xfrm>
            <a:off x="156534" y="5240548"/>
            <a:ext cx="3135174" cy="565989"/>
          </a:xfrm>
          <a:prstGeom prst="rect">
            <a:avLst/>
          </a:prstGeom>
          <a:noFill/>
        </p:spPr>
        <p:txBody>
          <a:bodyPr wrap="square" lIns="0" rIns="72000">
            <a:spAutoFit/>
          </a:bodyPr>
          <a:lstStyle/>
          <a:p>
            <a:pPr marL="257175" indent="-74613" algn="just">
              <a:lnSpc>
                <a:spcPct val="120000"/>
              </a:lnSpc>
              <a:buFont typeface="Wingdings" panose="05000000000000000000" pitchFamily="2" charset="2"/>
              <a:buChar char="Ø"/>
            </a:pPr>
            <a:r>
              <a:rPr lang="ja-JP" altLang="en-US" sz="900" spc="-20" dirty="0">
                <a:latin typeface="BIZ UDPゴシック" panose="020B0400000000000000" pitchFamily="50" charset="-128"/>
                <a:ea typeface="BIZ UDPゴシック" panose="020B0400000000000000" pitchFamily="50" charset="-128"/>
              </a:rPr>
              <a:t>大阪・関西万博を訪れるすべての人々が利用しやすいユニバーサルデザインの実現に向けて、</a:t>
            </a:r>
            <a:r>
              <a:rPr lang="ja-JP" altLang="en-US" sz="900" u="sng" spc="-20" dirty="0">
                <a:solidFill>
                  <a:srgbClr val="FF0000"/>
                </a:solidFill>
                <a:latin typeface="BIZ UDPゴシック" panose="020B0400000000000000" pitchFamily="50" charset="-128"/>
                <a:ea typeface="BIZ UDPゴシック" panose="020B0400000000000000" pitchFamily="50" charset="-128"/>
              </a:rPr>
              <a:t>会場の施設整備に関する共通指標となる、多様な基準</a:t>
            </a:r>
            <a:r>
              <a:rPr lang="ja-JP" altLang="en-US" sz="900" spc="-20" dirty="0">
                <a:solidFill>
                  <a:srgbClr val="FF0000"/>
                </a:solidFill>
                <a:latin typeface="BIZ UDPゴシック" panose="020B0400000000000000" pitchFamily="50" charset="-128"/>
                <a:ea typeface="BIZ UDPゴシック" panose="020B0400000000000000" pitchFamily="50" charset="-128"/>
              </a:rPr>
              <a:t>を記載</a:t>
            </a:r>
            <a:endParaRPr lang="en-US" altLang="ja-JP" sz="900" spc="-20" dirty="0">
              <a:solidFill>
                <a:srgbClr val="FF0000"/>
              </a:solidFill>
              <a:latin typeface="BIZ UDPゴシック" panose="020B0400000000000000" pitchFamily="50" charset="-128"/>
              <a:ea typeface="BIZ UDPゴシック" panose="020B0400000000000000" pitchFamily="50" charset="-128"/>
            </a:endParaRPr>
          </a:p>
        </p:txBody>
      </p:sp>
      <p:sp>
        <p:nvSpPr>
          <p:cNvPr id="81" name="正方形/長方形 80">
            <a:extLst>
              <a:ext uri="{FF2B5EF4-FFF2-40B4-BE49-F238E27FC236}">
                <a16:creationId xmlns:a16="http://schemas.microsoft.com/office/drawing/2014/main" id="{CD2B8C3E-1CFD-4262-B1A1-AA912E7EF396}"/>
              </a:ext>
            </a:extLst>
          </p:cNvPr>
          <p:cNvSpPr/>
          <p:nvPr/>
        </p:nvSpPr>
        <p:spPr>
          <a:xfrm>
            <a:off x="237034" y="5022251"/>
            <a:ext cx="2664938" cy="264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488" indent="-90488">
              <a:buFont typeface="Wingdings" panose="05000000000000000000" pitchFamily="2" charset="2"/>
              <a:buChar char="n"/>
            </a:pPr>
            <a:r>
              <a:rPr kumimoji="1" lang="en-US" altLang="ja-JP" sz="1000" b="1" dirty="0">
                <a:solidFill>
                  <a:schemeClr val="tx1"/>
                </a:solidFill>
                <a:latin typeface="BIZ UDPゴシック" panose="020B0400000000000000" pitchFamily="50" charset="-128"/>
                <a:ea typeface="BIZ UDPゴシック" panose="020B0400000000000000" pitchFamily="50" charset="-128"/>
                <a:cs typeface="Microsoft Himalaya" panose="01010100010101010101" pitchFamily="2" charset="0"/>
              </a:rPr>
              <a:t> </a:t>
            </a:r>
            <a:r>
              <a:rPr kumimoji="1" lang="ja-JP" altLang="en-US" sz="1000" b="1" dirty="0">
                <a:solidFill>
                  <a:schemeClr val="tx1"/>
                </a:solidFill>
                <a:latin typeface="BIZ UDPゴシック" panose="020B0400000000000000" pitchFamily="50" charset="-128"/>
                <a:ea typeface="BIZ UDPゴシック" panose="020B0400000000000000" pitchFamily="50" charset="-128"/>
                <a:cs typeface="Microsoft Himalaya" panose="01010100010101010101" pitchFamily="2" charset="0"/>
              </a:rPr>
              <a:t>施設整備ユニバーサルデザインガイドライン</a:t>
            </a:r>
            <a:endParaRPr kumimoji="1" lang="ja-JP" altLang="en-US" sz="10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2" name="テキスト ボックス 81">
            <a:extLst>
              <a:ext uri="{FF2B5EF4-FFF2-40B4-BE49-F238E27FC236}">
                <a16:creationId xmlns:a16="http://schemas.microsoft.com/office/drawing/2014/main" id="{DF759E62-E8B3-48D9-B8ED-9191E47FE4FE}"/>
              </a:ext>
            </a:extLst>
          </p:cNvPr>
          <p:cNvSpPr txBox="1"/>
          <p:nvPr/>
        </p:nvSpPr>
        <p:spPr>
          <a:xfrm>
            <a:off x="156534" y="6062101"/>
            <a:ext cx="2099328" cy="565989"/>
          </a:xfrm>
          <a:prstGeom prst="rect">
            <a:avLst/>
          </a:prstGeom>
          <a:noFill/>
        </p:spPr>
        <p:txBody>
          <a:bodyPr wrap="square" lIns="0" rIns="72000">
            <a:spAutoFit/>
          </a:bodyPr>
          <a:lstStyle/>
          <a:p>
            <a:pPr marL="257175" indent="-74613" algn="just">
              <a:lnSpc>
                <a:spcPct val="120000"/>
              </a:lnSpc>
              <a:buFont typeface="Wingdings" panose="05000000000000000000" pitchFamily="2" charset="2"/>
              <a:buChar char="Ø"/>
            </a:pPr>
            <a:r>
              <a:rPr lang="ja-JP" altLang="en-US" sz="900" spc="-20" dirty="0">
                <a:latin typeface="BIZ UDPゴシック" panose="020B0400000000000000" pitchFamily="50" charset="-128"/>
                <a:ea typeface="BIZ UDPゴシック" panose="020B0400000000000000" pitchFamily="50" charset="-128"/>
              </a:rPr>
              <a:t>ユニバーサルデザインワークショップを開催し、</a:t>
            </a:r>
            <a:r>
              <a:rPr lang="ja-JP" altLang="en-US" sz="900" u="sng" spc="-20" dirty="0">
                <a:solidFill>
                  <a:srgbClr val="FF0000"/>
                </a:solidFill>
                <a:latin typeface="BIZ UDPゴシック" panose="020B0400000000000000" pitchFamily="50" charset="-128"/>
                <a:ea typeface="BIZ UDPゴシック" panose="020B0400000000000000" pitchFamily="50" charset="-128"/>
              </a:rPr>
              <a:t>会場内の施設整備に対して積極的に当事者の意見を反映</a:t>
            </a:r>
            <a:endParaRPr lang="en-US" altLang="ja-JP" sz="900" u="sng" spc="-20" dirty="0">
              <a:solidFill>
                <a:srgbClr val="FF0000"/>
              </a:solidFill>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id="{FE924B42-2385-4629-8454-981F65B9F3A6}"/>
              </a:ext>
            </a:extLst>
          </p:cNvPr>
          <p:cNvSpPr/>
          <p:nvPr/>
        </p:nvSpPr>
        <p:spPr>
          <a:xfrm>
            <a:off x="237034" y="5843804"/>
            <a:ext cx="2664938" cy="264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488" indent="-90488">
              <a:buFont typeface="Wingdings" panose="05000000000000000000" pitchFamily="2" charset="2"/>
              <a:buChar char="n"/>
            </a:pPr>
            <a:r>
              <a:rPr kumimoji="1" lang="en-US" altLang="ja-JP" sz="1000" b="1" dirty="0">
                <a:solidFill>
                  <a:schemeClr val="tx1"/>
                </a:solidFill>
                <a:latin typeface="BIZ UDPゴシック" panose="020B0400000000000000" pitchFamily="50" charset="-128"/>
                <a:ea typeface="BIZ UDPゴシック" panose="020B0400000000000000" pitchFamily="50" charset="-128"/>
                <a:cs typeface="Microsoft Himalaya" panose="01010100010101010101" pitchFamily="2" charset="0"/>
              </a:rPr>
              <a:t> </a:t>
            </a:r>
            <a:r>
              <a:rPr kumimoji="1" lang="ja-JP" altLang="en-US" sz="1000" b="1" dirty="0">
                <a:solidFill>
                  <a:schemeClr val="tx1"/>
                </a:solidFill>
                <a:latin typeface="BIZ UDPゴシック" panose="020B0400000000000000" pitchFamily="50" charset="-128"/>
                <a:ea typeface="BIZ UDPゴシック" panose="020B0400000000000000" pitchFamily="50" charset="-128"/>
                <a:cs typeface="Microsoft Himalaya" panose="01010100010101010101" pitchFamily="2" charset="0"/>
              </a:rPr>
              <a:t>設計・計画段階での当事者参画</a:t>
            </a:r>
            <a:endParaRPr kumimoji="1" lang="ja-JP" altLang="en-US" sz="10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4" name="正方形/長方形 13">
            <a:extLst>
              <a:ext uri="{FF2B5EF4-FFF2-40B4-BE49-F238E27FC236}">
                <a16:creationId xmlns:a16="http://schemas.microsoft.com/office/drawing/2014/main" id="{904937B7-0567-4FB3-AE2E-722DEFCB1C55}"/>
              </a:ext>
            </a:extLst>
          </p:cNvPr>
          <p:cNvSpPr/>
          <p:nvPr/>
        </p:nvSpPr>
        <p:spPr>
          <a:xfrm>
            <a:off x="3624231" y="746458"/>
            <a:ext cx="5396910" cy="598091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id="{C3D934B6-E28D-4F29-9099-9FCA26EC19C4}"/>
              </a:ext>
            </a:extLst>
          </p:cNvPr>
          <p:cNvSpPr txBox="1"/>
          <p:nvPr/>
        </p:nvSpPr>
        <p:spPr>
          <a:xfrm>
            <a:off x="3607905" y="494458"/>
            <a:ext cx="3492000" cy="241156"/>
          </a:xfrm>
          <a:prstGeom prst="roundRect">
            <a:avLst>
              <a:gd name="adj" fmla="val 4769"/>
            </a:avLst>
          </a:prstGeom>
          <a:solidFill>
            <a:schemeClr val="accent6">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b="1" dirty="0">
                <a:latin typeface="BIZ UDPゴシック" panose="020B0400000000000000" pitchFamily="50" charset="-128"/>
                <a:ea typeface="BIZ UDPゴシック" panose="020B0400000000000000" pitchFamily="50" charset="-128"/>
              </a:rPr>
              <a:t>取組の方向性</a:t>
            </a:r>
            <a:r>
              <a:rPr lang="ja-JP" altLang="en-US" sz="1050" b="1" dirty="0">
                <a:latin typeface="BIZ UDPゴシック" panose="020B0400000000000000" pitchFamily="50" charset="-128"/>
                <a:ea typeface="BIZ UDPゴシック" panose="020B0400000000000000" pitchFamily="50" charset="-128"/>
              </a:rPr>
              <a:t>　～</a:t>
            </a:r>
            <a:r>
              <a:rPr lang="en-US" altLang="ja-JP" sz="1050" b="1" dirty="0">
                <a:latin typeface="BIZ UDPゴシック" panose="020B0400000000000000" pitchFamily="50" charset="-128"/>
                <a:ea typeface="BIZ UDPゴシック" panose="020B0400000000000000" pitchFamily="50" charset="-128"/>
              </a:rPr>
              <a:t>2025</a:t>
            </a:r>
            <a:r>
              <a:rPr lang="ja-JP" altLang="en-US" sz="1050" b="1" dirty="0">
                <a:latin typeface="BIZ UDPゴシック" panose="020B0400000000000000" pitchFamily="50" charset="-128"/>
                <a:ea typeface="BIZ UDPゴシック" panose="020B0400000000000000" pitchFamily="50" charset="-128"/>
              </a:rPr>
              <a:t>大阪・関西万博以降の取組～</a:t>
            </a:r>
            <a:endParaRPr lang="en-US" altLang="ja-JP" sz="1200" b="1" dirty="0">
              <a:latin typeface="BIZ UDPゴシック" panose="020B0400000000000000" pitchFamily="50" charset="-128"/>
              <a:ea typeface="BIZ UDPゴシック" panose="020B0400000000000000" pitchFamily="50" charset="-128"/>
            </a:endParaRPr>
          </a:p>
        </p:txBody>
      </p:sp>
      <p:sp>
        <p:nvSpPr>
          <p:cNvPr id="65" name="テキスト ボックス 64">
            <a:extLst>
              <a:ext uri="{FF2B5EF4-FFF2-40B4-BE49-F238E27FC236}">
                <a16:creationId xmlns:a16="http://schemas.microsoft.com/office/drawing/2014/main" id="{35307A29-B678-42C6-AA99-F4BB240AAA2B}"/>
              </a:ext>
            </a:extLst>
          </p:cNvPr>
          <p:cNvSpPr txBox="1"/>
          <p:nvPr/>
        </p:nvSpPr>
        <p:spPr>
          <a:xfrm>
            <a:off x="3750481" y="1485807"/>
            <a:ext cx="5083276" cy="278631"/>
          </a:xfrm>
          <a:prstGeom prst="roundRect">
            <a:avLst>
              <a:gd name="adj" fmla="val 476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b="1" dirty="0">
                <a:solidFill>
                  <a:srgbClr val="00B05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①バリアフリー水準の底上げ</a:t>
            </a:r>
            <a:endParaRPr lang="en-US" altLang="ja-JP" sz="1200" b="1" dirty="0">
              <a:solidFill>
                <a:srgbClr val="00B05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93" name="テキスト ボックス 92">
            <a:extLst>
              <a:ext uri="{FF2B5EF4-FFF2-40B4-BE49-F238E27FC236}">
                <a16:creationId xmlns:a16="http://schemas.microsoft.com/office/drawing/2014/main" id="{CCAF9843-4149-4B61-B10C-D4DDC660B50B}"/>
              </a:ext>
            </a:extLst>
          </p:cNvPr>
          <p:cNvSpPr txBox="1"/>
          <p:nvPr/>
        </p:nvSpPr>
        <p:spPr>
          <a:xfrm>
            <a:off x="3750481" y="4224770"/>
            <a:ext cx="4504223" cy="278631"/>
          </a:xfrm>
          <a:prstGeom prst="roundRect">
            <a:avLst>
              <a:gd name="adj" fmla="val 476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b="1" dirty="0">
                <a:solidFill>
                  <a:srgbClr val="00B05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②より高水準なバリアフリー化への誘導</a:t>
            </a:r>
            <a:endParaRPr lang="en-US" altLang="ja-JP" sz="900" b="1" dirty="0">
              <a:solidFill>
                <a:srgbClr val="00B050"/>
              </a:solidFill>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E75EB471-5EB9-44AF-927D-8838EF5F95D0}"/>
              </a:ext>
            </a:extLst>
          </p:cNvPr>
          <p:cNvSpPr txBox="1"/>
          <p:nvPr/>
        </p:nvSpPr>
        <p:spPr>
          <a:xfrm>
            <a:off x="3821127" y="1717284"/>
            <a:ext cx="4824000" cy="249299"/>
          </a:xfrm>
          <a:prstGeom prst="rect">
            <a:avLst/>
          </a:prstGeom>
          <a:noFill/>
          <a:ln w="3175">
            <a:noFill/>
            <a:prstDash val="sysDash"/>
          </a:ln>
        </p:spPr>
        <p:txBody>
          <a:bodyPr wrap="square" lIns="0" rIns="72000">
            <a:spAutoFit/>
          </a:bodyPr>
          <a:lstStyle/>
          <a:p>
            <a:pPr marL="257175" indent="-171450" algn="just">
              <a:lnSpc>
                <a:spcPct val="120000"/>
              </a:lnSpc>
              <a:buFont typeface="Wingdings" panose="05000000000000000000" pitchFamily="2" charset="2"/>
              <a:buChar char="l"/>
            </a:pPr>
            <a:r>
              <a:rPr lang="ja-JP" altLang="en-US" sz="1000" u="sng" spc="-20" dirty="0">
                <a:solidFill>
                  <a:srgbClr val="FF0000"/>
                </a:solidFill>
                <a:latin typeface="BIZ UDPゴシック" panose="020B0400000000000000" pitchFamily="50" charset="-128"/>
                <a:ea typeface="BIZ UDPゴシック" panose="020B0400000000000000" pitchFamily="50" charset="-128"/>
              </a:rPr>
              <a:t>条例改正によるバリアフリー基準の見直し</a:t>
            </a:r>
            <a:endParaRPr lang="en-US" altLang="ja-JP" sz="1000" u="sng" spc="-20" dirty="0">
              <a:solidFill>
                <a:srgbClr val="FF0000"/>
              </a:solidFill>
              <a:latin typeface="BIZ UDPゴシック" panose="020B0400000000000000" pitchFamily="50" charset="-128"/>
              <a:ea typeface="BIZ UDPゴシック" panose="020B0400000000000000" pitchFamily="50" charset="-128"/>
            </a:endParaRPr>
          </a:p>
        </p:txBody>
      </p:sp>
      <p:sp>
        <p:nvSpPr>
          <p:cNvPr id="95" name="テキスト ボックス 94">
            <a:extLst>
              <a:ext uri="{FF2B5EF4-FFF2-40B4-BE49-F238E27FC236}">
                <a16:creationId xmlns:a16="http://schemas.microsoft.com/office/drawing/2014/main" id="{F3E24BC5-C7A3-41D0-9405-976FA3511689}"/>
              </a:ext>
            </a:extLst>
          </p:cNvPr>
          <p:cNvSpPr txBox="1"/>
          <p:nvPr/>
        </p:nvSpPr>
        <p:spPr>
          <a:xfrm>
            <a:off x="3855756" y="1916978"/>
            <a:ext cx="4954148" cy="1892826"/>
          </a:xfrm>
          <a:prstGeom prst="rect">
            <a:avLst/>
          </a:prstGeom>
          <a:noFill/>
        </p:spPr>
        <p:txBody>
          <a:bodyPr wrap="square" lIns="0" rIns="72000">
            <a:spAutoFit/>
          </a:bodyPr>
          <a:lstStyle/>
          <a:p>
            <a:pPr marL="182562" algn="just"/>
            <a:r>
              <a:rPr lang="ja-JP" altLang="en-US" sz="900" b="1" spc="-20" dirty="0">
                <a:latin typeface="BIZ UDPゴシック" panose="020B0400000000000000" pitchFamily="50" charset="-128"/>
                <a:ea typeface="BIZ UDPゴシック" panose="020B0400000000000000" pitchFamily="50" charset="-128"/>
              </a:rPr>
              <a:t>＜見直し項目（素案）＞</a:t>
            </a:r>
            <a:endParaRPr lang="en-US" altLang="ja-JP" sz="900" b="1" spc="-20" dirty="0">
              <a:latin typeface="BIZ UDPゴシック" panose="020B0400000000000000" pitchFamily="50" charset="-128"/>
              <a:ea typeface="BIZ UDPゴシック" panose="020B0400000000000000" pitchFamily="50" charset="-128"/>
            </a:endParaRPr>
          </a:p>
          <a:p>
            <a:pPr marL="182562" algn="just"/>
            <a:r>
              <a:rPr lang="ja-JP" altLang="en-US" sz="900" b="1" spc="-20" dirty="0">
                <a:latin typeface="BIZ UDPゴシック" panose="020B0400000000000000" pitchFamily="50" charset="-128"/>
                <a:ea typeface="BIZ UDPゴシック" panose="020B0400000000000000" pitchFamily="50" charset="-128"/>
              </a:rPr>
              <a:t>○トイレのバリアフリー化</a:t>
            </a:r>
            <a:endParaRPr lang="en-US" altLang="ja-JP" sz="900" b="1" spc="-20" dirty="0">
              <a:latin typeface="BIZ UDPゴシック" panose="020B0400000000000000" pitchFamily="50" charset="-128"/>
              <a:ea typeface="BIZ UDPゴシック" panose="020B0400000000000000" pitchFamily="50" charset="-128"/>
            </a:endParaRPr>
          </a:p>
          <a:p>
            <a:pPr marL="352425" indent="-82550" algn="just">
              <a:buFont typeface="Wingdings" panose="05000000000000000000" pitchFamily="2" charset="2"/>
              <a:buChar char="Ø"/>
            </a:pPr>
            <a:r>
              <a:rPr lang="ja-JP" altLang="en-US" sz="900" spc="-20" dirty="0">
                <a:latin typeface="BIZ UDPゴシック" panose="020B0400000000000000" pitchFamily="50" charset="-128"/>
                <a:ea typeface="BIZ UDPゴシック" panose="020B0400000000000000" pitchFamily="50" charset="-128"/>
              </a:rPr>
              <a:t>便所内へのフラッシュライトの設置を義務化（延床面積</a:t>
            </a:r>
            <a:r>
              <a:rPr lang="en-US" altLang="ja-JP" sz="900" spc="-20" dirty="0">
                <a:latin typeface="BIZ UDPゴシック" panose="020B0400000000000000" pitchFamily="50" charset="-128"/>
                <a:ea typeface="BIZ UDPゴシック" panose="020B0400000000000000" pitchFamily="50" charset="-128"/>
              </a:rPr>
              <a:t>10,000</a:t>
            </a:r>
            <a:r>
              <a:rPr lang="ja-JP" altLang="en-US" sz="900" spc="-20" dirty="0">
                <a:latin typeface="BIZ UDPゴシック" panose="020B0400000000000000" pitchFamily="50" charset="-128"/>
                <a:ea typeface="BIZ UDPゴシック" panose="020B0400000000000000" pitchFamily="50" charset="-128"/>
              </a:rPr>
              <a:t>㎡以上）</a:t>
            </a:r>
            <a:endParaRPr lang="en-US" altLang="ja-JP" sz="900" spc="-20" dirty="0">
              <a:latin typeface="BIZ UDPゴシック" panose="020B0400000000000000" pitchFamily="50" charset="-128"/>
              <a:ea typeface="BIZ UDPゴシック" panose="020B0400000000000000" pitchFamily="50" charset="-128"/>
            </a:endParaRPr>
          </a:p>
          <a:p>
            <a:pPr marL="352425" indent="-82550" algn="just">
              <a:buFont typeface="Wingdings" panose="05000000000000000000" pitchFamily="2" charset="2"/>
              <a:buChar char="Ø"/>
            </a:pPr>
            <a:r>
              <a:rPr lang="ja-JP" altLang="en-US" sz="900" spc="-20" dirty="0">
                <a:latin typeface="BIZ UDPゴシック" panose="020B0400000000000000" pitchFamily="50" charset="-128"/>
                <a:ea typeface="BIZ UDPゴシック" panose="020B0400000000000000" pitchFamily="50" charset="-128"/>
              </a:rPr>
              <a:t>大人用介護ベッドの設置を要する規模の引下げ（延床面積</a:t>
            </a:r>
            <a:r>
              <a:rPr lang="en-US" altLang="ja-JP" sz="900" spc="-20" dirty="0">
                <a:latin typeface="BIZ UDPゴシック" panose="020B0400000000000000" pitchFamily="50" charset="-128"/>
                <a:ea typeface="BIZ UDPゴシック" panose="020B0400000000000000" pitchFamily="50" charset="-128"/>
              </a:rPr>
              <a:t>10,000</a:t>
            </a:r>
            <a:r>
              <a:rPr lang="ja-JP" altLang="en-US" sz="900" spc="-20" dirty="0">
                <a:latin typeface="BIZ UDPゴシック" panose="020B0400000000000000" pitchFamily="50" charset="-128"/>
                <a:ea typeface="BIZ UDPゴシック" panose="020B0400000000000000" pitchFamily="50" charset="-128"/>
              </a:rPr>
              <a:t>㎡以上→</a:t>
            </a:r>
            <a:r>
              <a:rPr lang="en-US" altLang="ja-JP" sz="900" spc="-20" dirty="0">
                <a:latin typeface="BIZ UDPゴシック" panose="020B0400000000000000" pitchFamily="50" charset="-128"/>
                <a:ea typeface="BIZ UDPゴシック" panose="020B0400000000000000" pitchFamily="50" charset="-128"/>
              </a:rPr>
              <a:t>5,000㎡</a:t>
            </a:r>
            <a:r>
              <a:rPr lang="ja-JP" altLang="en-US" sz="900" spc="-20" dirty="0">
                <a:latin typeface="BIZ UDPゴシック" panose="020B0400000000000000" pitchFamily="50" charset="-128"/>
                <a:ea typeface="BIZ UDPゴシック" panose="020B0400000000000000" pitchFamily="50" charset="-128"/>
              </a:rPr>
              <a:t>超）</a:t>
            </a:r>
            <a:endParaRPr lang="en-US" altLang="ja-JP" sz="900" spc="-20" dirty="0">
              <a:latin typeface="BIZ UDPゴシック" panose="020B0400000000000000" pitchFamily="50" charset="-128"/>
              <a:ea typeface="BIZ UDPゴシック" panose="020B0400000000000000" pitchFamily="50" charset="-128"/>
            </a:endParaRPr>
          </a:p>
          <a:p>
            <a:pPr marL="352425" indent="-82550" algn="just">
              <a:buFont typeface="Wingdings" panose="05000000000000000000" pitchFamily="2" charset="2"/>
              <a:buChar char="Ø"/>
            </a:pPr>
            <a:r>
              <a:rPr lang="ja-JP" altLang="en-US" sz="900" spc="-20" dirty="0">
                <a:latin typeface="BIZ UDPゴシック" panose="020B0400000000000000" pitchFamily="50" charset="-128"/>
                <a:ea typeface="BIZ UDPゴシック" panose="020B0400000000000000" pitchFamily="50" charset="-128"/>
              </a:rPr>
              <a:t>大規模な建築物において大人用介護ベッド複数設置の義務化</a:t>
            </a:r>
            <a:endParaRPr lang="en-US" altLang="ja-JP" sz="900" spc="-20" dirty="0">
              <a:latin typeface="BIZ UDPゴシック" panose="020B0400000000000000" pitchFamily="50" charset="-128"/>
              <a:ea typeface="BIZ UDPゴシック" panose="020B0400000000000000" pitchFamily="50" charset="-128"/>
            </a:endParaRPr>
          </a:p>
          <a:p>
            <a:pPr marL="352425" indent="-82550" algn="just">
              <a:buFont typeface="Wingdings" panose="05000000000000000000" pitchFamily="2" charset="2"/>
              <a:buChar char="Ø"/>
            </a:pPr>
            <a:r>
              <a:rPr lang="ja-JP" altLang="en-US" sz="900" spc="-20" dirty="0">
                <a:latin typeface="BIZ UDPゴシック" panose="020B0400000000000000" pitchFamily="50" charset="-128"/>
                <a:ea typeface="BIZ UDPゴシック" panose="020B0400000000000000" pitchFamily="50" charset="-128"/>
              </a:rPr>
              <a:t>大人用介護ベッドの長さに係る基準の見直し（</a:t>
            </a:r>
            <a:r>
              <a:rPr lang="en-US" altLang="ja-JP" sz="900" spc="-20" dirty="0">
                <a:latin typeface="BIZ UDPゴシック" panose="020B0400000000000000" pitchFamily="50" charset="-128"/>
                <a:ea typeface="BIZ UDPゴシック" panose="020B0400000000000000" pitchFamily="50" charset="-128"/>
              </a:rPr>
              <a:t>120㎝</a:t>
            </a:r>
            <a:r>
              <a:rPr lang="ja-JP" altLang="en-US" sz="900" spc="-20" dirty="0">
                <a:latin typeface="BIZ UDPゴシック" panose="020B0400000000000000" pitchFamily="50" charset="-128"/>
                <a:ea typeface="BIZ UDPゴシック" panose="020B0400000000000000" pitchFamily="50" charset="-128"/>
              </a:rPr>
              <a:t>以上→</a:t>
            </a:r>
            <a:r>
              <a:rPr lang="en-US" altLang="ja-JP" sz="900" spc="-20" dirty="0">
                <a:latin typeface="BIZ UDPゴシック" panose="020B0400000000000000" pitchFamily="50" charset="-128"/>
                <a:ea typeface="BIZ UDPゴシック" panose="020B0400000000000000" pitchFamily="50" charset="-128"/>
              </a:rPr>
              <a:t>150㎝</a:t>
            </a:r>
            <a:r>
              <a:rPr lang="ja-JP" altLang="en-US" sz="900" spc="-20" dirty="0">
                <a:latin typeface="BIZ UDPゴシック" panose="020B0400000000000000" pitchFamily="50" charset="-128"/>
                <a:ea typeface="BIZ UDPゴシック" panose="020B0400000000000000" pitchFamily="50" charset="-128"/>
              </a:rPr>
              <a:t>以上）</a:t>
            </a:r>
            <a:endParaRPr lang="en-US" altLang="ja-JP" sz="900" spc="-20" dirty="0">
              <a:latin typeface="BIZ UDPゴシック" panose="020B0400000000000000" pitchFamily="50" charset="-128"/>
              <a:ea typeface="BIZ UDPゴシック" panose="020B0400000000000000" pitchFamily="50" charset="-128"/>
            </a:endParaRPr>
          </a:p>
          <a:p>
            <a:pPr marL="352425" indent="-82550" algn="just">
              <a:buFont typeface="Wingdings" panose="05000000000000000000" pitchFamily="2" charset="2"/>
              <a:buChar char="Ø"/>
            </a:pPr>
            <a:r>
              <a:rPr lang="ja-JP" altLang="en-US" sz="900" spc="-20" dirty="0">
                <a:latin typeface="BIZ UDPゴシック" panose="020B0400000000000000" pitchFamily="50" charset="-128"/>
                <a:ea typeface="BIZ UDPゴシック" panose="020B0400000000000000" pitchFamily="50" charset="-128"/>
              </a:rPr>
              <a:t>大人用介護ベッドを設置した場合における案内設備への表示を義務付け</a:t>
            </a:r>
            <a:endParaRPr lang="en-US" altLang="ja-JP" sz="900" spc="-20" dirty="0">
              <a:latin typeface="BIZ UDPゴシック" panose="020B0400000000000000" pitchFamily="50" charset="-128"/>
              <a:ea typeface="BIZ UDPゴシック" panose="020B0400000000000000" pitchFamily="50" charset="-128"/>
            </a:endParaRPr>
          </a:p>
          <a:p>
            <a:pPr marL="182562" algn="just"/>
            <a:r>
              <a:rPr lang="ja-JP" altLang="en-US" sz="900" b="1" spc="-20" dirty="0">
                <a:latin typeface="BIZ UDPゴシック" panose="020B0400000000000000" pitchFamily="50" charset="-128"/>
                <a:ea typeface="BIZ UDPゴシック" panose="020B0400000000000000" pitchFamily="50" charset="-128"/>
              </a:rPr>
              <a:t>○小規模店舗のバリフリー化の促進</a:t>
            </a:r>
            <a:endParaRPr lang="en-US" altLang="ja-JP" sz="900" b="1" spc="-20" dirty="0">
              <a:latin typeface="BIZ UDPゴシック" panose="020B0400000000000000" pitchFamily="50" charset="-128"/>
              <a:ea typeface="BIZ UDPゴシック" panose="020B0400000000000000" pitchFamily="50" charset="-128"/>
            </a:endParaRPr>
          </a:p>
          <a:p>
            <a:pPr marL="352425" indent="-82550" algn="just">
              <a:buFont typeface="Wingdings" panose="05000000000000000000" pitchFamily="2" charset="2"/>
              <a:buChar char="Ø"/>
            </a:pPr>
            <a:r>
              <a:rPr lang="ja-JP" altLang="en-US" sz="900" spc="-20" dirty="0">
                <a:latin typeface="BIZ UDPゴシック" panose="020B0400000000000000" pitchFamily="50" charset="-128"/>
                <a:ea typeface="BIZ UDPゴシック" panose="020B0400000000000000" pitchFamily="50" charset="-128"/>
              </a:rPr>
              <a:t>義務化の対象となる規模の引下げ（延床面積</a:t>
            </a:r>
            <a:r>
              <a:rPr lang="en-US" altLang="ja-JP" sz="900" spc="-20" dirty="0">
                <a:latin typeface="BIZ UDPゴシック" panose="020B0400000000000000" pitchFamily="50" charset="-128"/>
                <a:ea typeface="BIZ UDPゴシック" panose="020B0400000000000000" pitchFamily="50" charset="-128"/>
              </a:rPr>
              <a:t>200㎡</a:t>
            </a:r>
            <a:r>
              <a:rPr lang="ja-JP" altLang="en-US" sz="900" spc="-20" dirty="0">
                <a:latin typeface="BIZ UDPゴシック" panose="020B0400000000000000" pitchFamily="50" charset="-128"/>
                <a:ea typeface="BIZ UDPゴシック" panose="020B0400000000000000" pitchFamily="50" charset="-128"/>
              </a:rPr>
              <a:t>以上→</a:t>
            </a:r>
            <a:r>
              <a:rPr lang="en-US" altLang="ja-JP" sz="900" spc="-20" dirty="0">
                <a:latin typeface="BIZ UDPゴシック" panose="020B0400000000000000" pitchFamily="50" charset="-128"/>
                <a:ea typeface="BIZ UDPゴシック" panose="020B0400000000000000" pitchFamily="50" charset="-128"/>
              </a:rPr>
              <a:t>100㎡</a:t>
            </a:r>
            <a:r>
              <a:rPr lang="ja-JP" altLang="en-US" sz="900" spc="-20" dirty="0">
                <a:latin typeface="BIZ UDPゴシック" panose="020B0400000000000000" pitchFamily="50" charset="-128"/>
                <a:ea typeface="BIZ UDPゴシック" panose="020B0400000000000000" pitchFamily="50" charset="-128"/>
              </a:rPr>
              <a:t>以上）</a:t>
            </a:r>
            <a:endParaRPr lang="en-US" altLang="ja-JP" sz="900" spc="-20" dirty="0">
              <a:latin typeface="BIZ UDPゴシック" panose="020B0400000000000000" pitchFamily="50" charset="-128"/>
              <a:ea typeface="BIZ UDPゴシック" panose="020B0400000000000000" pitchFamily="50" charset="-128"/>
            </a:endParaRPr>
          </a:p>
          <a:p>
            <a:pPr marL="269875" algn="just"/>
            <a:r>
              <a:rPr lang="ja-JP" altLang="en-US" sz="900" spc="-20" dirty="0">
                <a:latin typeface="BIZ UDPゴシック" panose="020B0400000000000000" pitchFamily="50" charset="-128"/>
                <a:ea typeface="BIZ UDPゴシック" panose="020B0400000000000000" pitchFamily="50" charset="-128"/>
              </a:rPr>
              <a:t>　</a:t>
            </a:r>
            <a:r>
              <a:rPr lang="en-US" altLang="ja-JP" sz="900" spc="-20" dirty="0">
                <a:latin typeface="BIZ UDPゴシック" panose="020B0400000000000000" pitchFamily="50" charset="-128"/>
                <a:ea typeface="BIZ UDPゴシック" panose="020B0400000000000000" pitchFamily="50" charset="-128"/>
              </a:rPr>
              <a:t>※</a:t>
            </a:r>
            <a:r>
              <a:rPr lang="ja-JP" altLang="en-US" sz="900" spc="-20" dirty="0">
                <a:latin typeface="BIZ UDPゴシック" panose="020B0400000000000000" pitchFamily="50" charset="-128"/>
                <a:ea typeface="BIZ UDPゴシック" panose="020B0400000000000000" pitchFamily="50" charset="-128"/>
              </a:rPr>
              <a:t>道等～居室出入口までの経路のバリアフリー化</a:t>
            </a:r>
            <a:endParaRPr lang="en-US" altLang="ja-JP" sz="900" spc="-20" dirty="0">
              <a:latin typeface="BIZ UDPゴシック" panose="020B0400000000000000" pitchFamily="50" charset="-128"/>
              <a:ea typeface="BIZ UDPゴシック" panose="020B0400000000000000" pitchFamily="50" charset="-128"/>
            </a:endParaRPr>
          </a:p>
          <a:p>
            <a:pPr marL="182562" algn="just"/>
            <a:r>
              <a:rPr lang="ja-JP" altLang="en-US" sz="900" b="1" spc="-20" dirty="0">
                <a:latin typeface="BIZ UDPゴシック" panose="020B0400000000000000" pitchFamily="50" charset="-128"/>
                <a:ea typeface="BIZ UDPゴシック" panose="020B0400000000000000" pitchFamily="50" charset="-128"/>
              </a:rPr>
              <a:t>○共同住宅（駐車場）のバリアフリー化の促進</a:t>
            </a:r>
            <a:endParaRPr lang="en-US" altLang="ja-JP" sz="900" b="1" spc="-20" dirty="0">
              <a:latin typeface="BIZ UDPゴシック" panose="020B0400000000000000" pitchFamily="50" charset="-128"/>
              <a:ea typeface="BIZ UDPゴシック" panose="020B0400000000000000" pitchFamily="50" charset="-128"/>
            </a:endParaRPr>
          </a:p>
          <a:p>
            <a:pPr marL="358775" indent="-88900" algn="just">
              <a:buFont typeface="Wingdings" panose="05000000000000000000" pitchFamily="2" charset="2"/>
              <a:buChar char="Ø"/>
            </a:pPr>
            <a:r>
              <a:rPr lang="ja-JP" altLang="en-US" sz="900" spc="-20" dirty="0">
                <a:latin typeface="BIZ UDPゴシック" panose="020B0400000000000000" pitchFamily="50" charset="-128"/>
                <a:ea typeface="BIZ UDPゴシック" panose="020B0400000000000000" pitchFamily="50" charset="-128"/>
              </a:rPr>
              <a:t>駐車台数の多い大規模な共同住宅（総駐車区画</a:t>
            </a:r>
            <a:r>
              <a:rPr lang="en-US" altLang="ja-JP" sz="900" spc="-20" dirty="0">
                <a:latin typeface="BIZ UDPゴシック" panose="020B0400000000000000" pitchFamily="50" charset="-128"/>
                <a:ea typeface="BIZ UDPゴシック" panose="020B0400000000000000" pitchFamily="50" charset="-128"/>
              </a:rPr>
              <a:t>100</a:t>
            </a:r>
            <a:r>
              <a:rPr lang="ja-JP" altLang="en-US" sz="900" spc="-20" dirty="0">
                <a:latin typeface="BIZ UDPゴシック" panose="020B0400000000000000" pitchFamily="50" charset="-128"/>
                <a:ea typeface="BIZ UDPゴシック" panose="020B0400000000000000" pitchFamily="50" charset="-128"/>
              </a:rPr>
              <a:t>区画以上）において幅の広い駐車区画（幅</a:t>
            </a:r>
            <a:r>
              <a:rPr lang="en-US" altLang="ja-JP" sz="900" spc="-20" dirty="0">
                <a:latin typeface="BIZ UDPゴシック" panose="020B0400000000000000" pitchFamily="50" charset="-128"/>
                <a:ea typeface="BIZ UDPゴシック" panose="020B0400000000000000" pitchFamily="50" charset="-128"/>
              </a:rPr>
              <a:t>3.5m</a:t>
            </a:r>
            <a:r>
              <a:rPr lang="ja-JP" altLang="en-US" sz="900" spc="-20" dirty="0">
                <a:latin typeface="BIZ UDPゴシック" panose="020B0400000000000000" pitchFamily="50" charset="-128"/>
                <a:ea typeface="BIZ UDPゴシック" panose="020B0400000000000000" pitchFamily="50" charset="-128"/>
              </a:rPr>
              <a:t>以上）の整備を義務化</a:t>
            </a:r>
            <a:endParaRPr lang="en-US" altLang="ja-JP" sz="900" spc="-20" dirty="0">
              <a:latin typeface="BIZ UDPゴシック" panose="020B0400000000000000" pitchFamily="50" charset="-128"/>
              <a:ea typeface="BIZ UDPゴシック" panose="020B0400000000000000" pitchFamily="50" charset="-128"/>
            </a:endParaRPr>
          </a:p>
        </p:txBody>
      </p:sp>
      <p:sp>
        <p:nvSpPr>
          <p:cNvPr id="100" name="正方形/長方形 99">
            <a:extLst>
              <a:ext uri="{FF2B5EF4-FFF2-40B4-BE49-F238E27FC236}">
                <a16:creationId xmlns:a16="http://schemas.microsoft.com/office/drawing/2014/main" id="{EE582BBE-942A-40CE-9BAE-DEB702DC6330}"/>
              </a:ext>
            </a:extLst>
          </p:cNvPr>
          <p:cNvSpPr/>
          <p:nvPr/>
        </p:nvSpPr>
        <p:spPr>
          <a:xfrm>
            <a:off x="3718607" y="5649779"/>
            <a:ext cx="5185530" cy="1002165"/>
          </a:xfrm>
          <a:prstGeom prst="rect">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4008C7CA-CAF6-42F1-AB61-0104C520A8D0}"/>
              </a:ext>
            </a:extLst>
          </p:cNvPr>
          <p:cNvSpPr txBox="1"/>
          <p:nvPr/>
        </p:nvSpPr>
        <p:spPr>
          <a:xfrm>
            <a:off x="3750481" y="5665495"/>
            <a:ext cx="2433439" cy="278631"/>
          </a:xfrm>
          <a:prstGeom prst="roundRect">
            <a:avLst>
              <a:gd name="adj" fmla="val 476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b="1" dirty="0">
                <a:solidFill>
                  <a:srgbClr val="00B05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③バリアフリー情報の発信強化</a:t>
            </a:r>
            <a:endParaRPr lang="en-US" altLang="ja-JP" sz="900" b="1" dirty="0">
              <a:solidFill>
                <a:srgbClr val="00B050"/>
              </a:solidFill>
              <a:latin typeface="BIZ UDPゴシック" panose="020B0400000000000000" pitchFamily="50" charset="-128"/>
              <a:ea typeface="BIZ UDPゴシック" panose="020B0400000000000000" pitchFamily="50" charset="-128"/>
            </a:endParaRPr>
          </a:p>
        </p:txBody>
      </p:sp>
      <p:pic>
        <p:nvPicPr>
          <p:cNvPr id="49" name="図 48">
            <a:extLst>
              <a:ext uri="{FF2B5EF4-FFF2-40B4-BE49-F238E27FC236}">
                <a16:creationId xmlns:a16="http://schemas.microsoft.com/office/drawing/2014/main" id="{0FD44FD6-3505-4B44-B22B-EBB96A5BB6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541" y="3763096"/>
            <a:ext cx="676401" cy="676401"/>
          </a:xfrm>
          <a:prstGeom prst="rect">
            <a:avLst/>
          </a:prstGeom>
        </p:spPr>
      </p:pic>
      <p:sp>
        <p:nvSpPr>
          <p:cNvPr id="56" name="正方形/長方形 55">
            <a:extLst>
              <a:ext uri="{FF2B5EF4-FFF2-40B4-BE49-F238E27FC236}">
                <a16:creationId xmlns:a16="http://schemas.microsoft.com/office/drawing/2014/main" id="{49908EEF-6DE6-4B40-A0D0-38A9A02E0448}"/>
              </a:ext>
            </a:extLst>
          </p:cNvPr>
          <p:cNvSpPr/>
          <p:nvPr/>
        </p:nvSpPr>
        <p:spPr>
          <a:xfrm>
            <a:off x="2253488" y="4353347"/>
            <a:ext cx="1094792" cy="17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b="1" u="sng" dirty="0">
                <a:solidFill>
                  <a:schemeClr val="tx1"/>
                </a:solidFill>
                <a:latin typeface="BIZ UDPゴシック" panose="020B0400000000000000" pitchFamily="50" charset="-128"/>
                <a:ea typeface="BIZ UDPゴシック" panose="020B0400000000000000" pitchFamily="50" charset="-128"/>
                <a:cs typeface="Microsoft Himalaya" panose="01010100010101010101" pitchFamily="2" charset="0"/>
              </a:rPr>
              <a:t>大阪府バリアフリートイレマップ</a:t>
            </a:r>
            <a:endParaRPr kumimoji="1" lang="ja-JP" altLang="en-US" sz="600" b="1" u="sng" dirty="0">
              <a:solidFill>
                <a:schemeClr val="tx1"/>
              </a:solidFill>
              <a:latin typeface="BIZ UDPゴシック" panose="020B0400000000000000" pitchFamily="50" charset="-128"/>
              <a:ea typeface="BIZ UDPゴシック" panose="020B0400000000000000" pitchFamily="50" charset="-128"/>
              <a:cs typeface="Microsoft Himalaya" panose="01010100010101010101" pitchFamily="2" charset="0"/>
            </a:endParaRPr>
          </a:p>
        </p:txBody>
      </p:sp>
      <p:sp>
        <p:nvSpPr>
          <p:cNvPr id="58" name="テキスト ボックス 57">
            <a:extLst>
              <a:ext uri="{FF2B5EF4-FFF2-40B4-BE49-F238E27FC236}">
                <a16:creationId xmlns:a16="http://schemas.microsoft.com/office/drawing/2014/main" id="{DABF6842-B5A8-4114-8118-4FE33E192C97}"/>
              </a:ext>
            </a:extLst>
          </p:cNvPr>
          <p:cNvSpPr txBox="1"/>
          <p:nvPr/>
        </p:nvSpPr>
        <p:spPr>
          <a:xfrm>
            <a:off x="3819321" y="3737025"/>
            <a:ext cx="4824000" cy="249299"/>
          </a:xfrm>
          <a:prstGeom prst="rect">
            <a:avLst/>
          </a:prstGeom>
          <a:noFill/>
          <a:ln w="3175">
            <a:noFill/>
            <a:prstDash val="sysDash"/>
          </a:ln>
        </p:spPr>
        <p:txBody>
          <a:bodyPr wrap="square" lIns="0" rIns="72000">
            <a:spAutoFit/>
          </a:bodyPr>
          <a:lstStyle/>
          <a:p>
            <a:pPr marL="257175" indent="-171450" algn="just">
              <a:lnSpc>
                <a:spcPct val="120000"/>
              </a:lnSpc>
              <a:buFont typeface="Wingdings" panose="05000000000000000000" pitchFamily="2" charset="2"/>
              <a:buChar char="l"/>
            </a:pPr>
            <a:r>
              <a:rPr lang="ja-JP" altLang="en-US" sz="1000" spc="-20" dirty="0">
                <a:latin typeface="BIZ UDPゴシック" panose="020B0400000000000000" pitchFamily="50" charset="-128"/>
                <a:ea typeface="BIZ UDPゴシック" panose="020B0400000000000000" pitchFamily="50" charset="-128"/>
              </a:rPr>
              <a:t>既存ストックの改修促進</a:t>
            </a:r>
            <a:endParaRPr lang="en-US" altLang="ja-JP" sz="1000" spc="-20" dirty="0">
              <a:latin typeface="BIZ UDPゴシック" panose="020B0400000000000000" pitchFamily="50" charset="-128"/>
              <a:ea typeface="BIZ UDPゴシック" panose="020B0400000000000000" pitchFamily="50" charset="-128"/>
            </a:endParaRPr>
          </a:p>
        </p:txBody>
      </p:sp>
      <p:sp>
        <p:nvSpPr>
          <p:cNvPr id="59" name="テキスト ボックス 58">
            <a:extLst>
              <a:ext uri="{FF2B5EF4-FFF2-40B4-BE49-F238E27FC236}">
                <a16:creationId xmlns:a16="http://schemas.microsoft.com/office/drawing/2014/main" id="{28C33DB3-F388-492E-9152-5B2F2A4A6D3C}"/>
              </a:ext>
            </a:extLst>
          </p:cNvPr>
          <p:cNvSpPr txBox="1"/>
          <p:nvPr/>
        </p:nvSpPr>
        <p:spPr>
          <a:xfrm>
            <a:off x="3855756" y="3903139"/>
            <a:ext cx="4008085" cy="230832"/>
          </a:xfrm>
          <a:prstGeom prst="rect">
            <a:avLst/>
          </a:prstGeom>
          <a:noFill/>
        </p:spPr>
        <p:txBody>
          <a:bodyPr wrap="square" lIns="0" rIns="72000">
            <a:spAutoFit/>
          </a:bodyPr>
          <a:lstStyle/>
          <a:p>
            <a:pPr marL="182562" algn="just"/>
            <a:r>
              <a:rPr lang="ja-JP" altLang="en-US" sz="900" spc="-20" dirty="0">
                <a:latin typeface="BIZ UDPゴシック" panose="020B0400000000000000" pitchFamily="50" charset="-128"/>
                <a:ea typeface="BIZ UDPゴシック" panose="020B0400000000000000" pitchFamily="50" charset="-128"/>
              </a:rPr>
              <a:t>・ホテル・旅館のバリフリー改修への補助制度創設（</a:t>
            </a:r>
            <a:r>
              <a:rPr lang="en-US" altLang="ja-JP" sz="900" spc="-20" dirty="0">
                <a:latin typeface="BIZ UDPゴシック" panose="020B0400000000000000" pitchFamily="50" charset="-128"/>
                <a:ea typeface="BIZ UDPゴシック" panose="020B0400000000000000" pitchFamily="50" charset="-128"/>
              </a:rPr>
              <a:t>R7</a:t>
            </a:r>
            <a:r>
              <a:rPr lang="ja-JP" altLang="en-US" sz="900" spc="-20" dirty="0">
                <a:latin typeface="BIZ UDPゴシック" panose="020B0400000000000000" pitchFamily="50" charset="-128"/>
                <a:ea typeface="BIZ UDPゴシック" panose="020B0400000000000000" pitchFamily="50" charset="-128"/>
              </a:rPr>
              <a:t>夏頃～　予定）</a:t>
            </a:r>
            <a:endParaRPr lang="en-US" altLang="ja-JP" sz="900" spc="-20" dirty="0">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65C5088F-8BAA-4103-B1F3-02EB3F9EEE4E}"/>
              </a:ext>
            </a:extLst>
          </p:cNvPr>
          <p:cNvSpPr txBox="1"/>
          <p:nvPr/>
        </p:nvSpPr>
        <p:spPr>
          <a:xfrm>
            <a:off x="3855756" y="4499962"/>
            <a:ext cx="4824000" cy="249299"/>
          </a:xfrm>
          <a:prstGeom prst="rect">
            <a:avLst/>
          </a:prstGeom>
          <a:noFill/>
          <a:ln w="3175">
            <a:noFill/>
            <a:prstDash val="sysDash"/>
          </a:ln>
        </p:spPr>
        <p:txBody>
          <a:bodyPr wrap="square" lIns="0" rIns="72000">
            <a:spAutoFit/>
          </a:bodyPr>
          <a:lstStyle/>
          <a:p>
            <a:pPr marL="257175" indent="-171450" algn="just">
              <a:lnSpc>
                <a:spcPct val="120000"/>
              </a:lnSpc>
              <a:buFont typeface="Wingdings" panose="05000000000000000000" pitchFamily="2" charset="2"/>
              <a:buChar char="l"/>
            </a:pPr>
            <a:r>
              <a:rPr lang="ja-JP" altLang="en-US" sz="1000" u="sng" spc="-20" dirty="0">
                <a:solidFill>
                  <a:srgbClr val="FF0000"/>
                </a:solidFill>
                <a:latin typeface="BIZ UDPゴシック" panose="020B0400000000000000" pitchFamily="50" charset="-128"/>
                <a:ea typeface="BIZ UDPゴシック" panose="020B0400000000000000" pitchFamily="50" charset="-128"/>
              </a:rPr>
              <a:t>条例ガイドラインの見直し・充実化</a:t>
            </a:r>
            <a:endParaRPr lang="en-US" altLang="ja-JP" sz="1000" u="sng" spc="-20" dirty="0">
              <a:solidFill>
                <a:srgbClr val="FF0000"/>
              </a:solidFill>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1753A57A-89B7-449E-BFFD-645B30103125}"/>
              </a:ext>
            </a:extLst>
          </p:cNvPr>
          <p:cNvSpPr txBox="1"/>
          <p:nvPr/>
        </p:nvSpPr>
        <p:spPr>
          <a:xfrm>
            <a:off x="3892191" y="4697882"/>
            <a:ext cx="4941566" cy="646331"/>
          </a:xfrm>
          <a:prstGeom prst="rect">
            <a:avLst/>
          </a:prstGeom>
          <a:noFill/>
        </p:spPr>
        <p:txBody>
          <a:bodyPr wrap="square" lIns="0" rIns="72000">
            <a:spAutoFit/>
          </a:bodyPr>
          <a:lstStyle/>
          <a:p>
            <a:pPr marL="182562" algn="just"/>
            <a:r>
              <a:rPr lang="ja-JP" altLang="en-US" sz="900" spc="-20" dirty="0">
                <a:latin typeface="BIZ UDPゴシック" panose="020B0400000000000000" pitchFamily="50" charset="-128"/>
                <a:ea typeface="BIZ UDPゴシック" panose="020B0400000000000000" pitchFamily="50" charset="-128"/>
              </a:rPr>
              <a:t>・大阪・関西万博での</a:t>
            </a:r>
            <a:r>
              <a:rPr lang="en-US" altLang="ja-JP" sz="900" spc="-20" dirty="0">
                <a:latin typeface="BIZ UDPゴシック" panose="020B0400000000000000" pitchFamily="50" charset="-128"/>
                <a:ea typeface="BIZ UDPゴシック" panose="020B0400000000000000" pitchFamily="50" charset="-128"/>
              </a:rPr>
              <a:t>UD</a:t>
            </a:r>
            <a:r>
              <a:rPr lang="ja-JP" altLang="en-US" sz="900" spc="-20" dirty="0">
                <a:latin typeface="BIZ UDPゴシック" panose="020B0400000000000000" pitchFamily="50" charset="-128"/>
                <a:ea typeface="BIZ UDPゴシック" panose="020B0400000000000000" pitchFamily="50" charset="-128"/>
              </a:rPr>
              <a:t>ガイドライン基準の検証及び府条例ガイドラインへの反映</a:t>
            </a:r>
            <a:endParaRPr lang="en-US" altLang="ja-JP" sz="900" spc="-20" dirty="0">
              <a:latin typeface="BIZ UDPゴシック" panose="020B0400000000000000" pitchFamily="50" charset="-128"/>
              <a:ea typeface="BIZ UDPゴシック" panose="020B0400000000000000" pitchFamily="50" charset="-128"/>
            </a:endParaRPr>
          </a:p>
          <a:p>
            <a:pPr marL="182562" algn="just"/>
            <a:r>
              <a:rPr lang="ja-JP" altLang="en-US" sz="900" spc="-20" dirty="0">
                <a:latin typeface="BIZ UDPゴシック" panose="020B0400000000000000" pitchFamily="50" charset="-128"/>
                <a:ea typeface="BIZ UDPゴシック" panose="020B0400000000000000" pitchFamily="50" charset="-128"/>
              </a:rPr>
              <a:t>・設計者等にとって、より使いやすいものへと再構成</a:t>
            </a:r>
            <a:endParaRPr lang="en-US" altLang="ja-JP" sz="900" spc="-20" dirty="0">
              <a:latin typeface="BIZ UDPゴシック" panose="020B0400000000000000" pitchFamily="50" charset="-128"/>
              <a:ea typeface="BIZ UDPゴシック" panose="020B0400000000000000" pitchFamily="50" charset="-128"/>
            </a:endParaRPr>
          </a:p>
          <a:p>
            <a:pPr marL="182562" algn="just"/>
            <a:r>
              <a:rPr lang="ja-JP" altLang="en-US" sz="900" spc="-20" dirty="0">
                <a:latin typeface="BIZ UDPゴシック" panose="020B0400000000000000" pitchFamily="50" charset="-128"/>
                <a:ea typeface="BIZ UDPゴシック" panose="020B0400000000000000" pitchFamily="50" charset="-128"/>
              </a:rPr>
              <a:t>・設計・計画段階での当事者参画を取り入れた事例の追加</a:t>
            </a:r>
            <a:endParaRPr lang="en-US" altLang="ja-JP" sz="900" spc="-20" dirty="0">
              <a:latin typeface="BIZ UDPゴシック" panose="020B0400000000000000" pitchFamily="50" charset="-128"/>
              <a:ea typeface="BIZ UDPゴシック" panose="020B0400000000000000" pitchFamily="50" charset="-128"/>
            </a:endParaRPr>
          </a:p>
          <a:p>
            <a:pPr marL="182562" algn="just"/>
            <a:r>
              <a:rPr lang="ja-JP" altLang="en-US" sz="900" spc="-20" dirty="0">
                <a:latin typeface="BIZ UDPゴシック" panose="020B0400000000000000" pitchFamily="50" charset="-128"/>
                <a:ea typeface="BIZ UDPゴシック" panose="020B0400000000000000" pitchFamily="50" charset="-128"/>
              </a:rPr>
              <a:t>・既存施設の歌集を後押しするため、改修のポイントや優良事例の追加・充実化</a:t>
            </a:r>
            <a:endParaRPr lang="en-US" altLang="ja-JP" sz="900" spc="-20" dirty="0">
              <a:latin typeface="BIZ UDPゴシック" panose="020B0400000000000000" pitchFamily="50" charset="-128"/>
              <a:ea typeface="BIZ UDPゴシック" panose="020B0400000000000000" pitchFamily="50" charset="-128"/>
            </a:endParaRPr>
          </a:p>
        </p:txBody>
      </p:sp>
      <p:sp>
        <p:nvSpPr>
          <p:cNvPr id="62" name="テキスト ボックス 61">
            <a:extLst>
              <a:ext uri="{FF2B5EF4-FFF2-40B4-BE49-F238E27FC236}">
                <a16:creationId xmlns:a16="http://schemas.microsoft.com/office/drawing/2014/main" id="{AEF04541-805C-46F7-8C35-5590024ECAD6}"/>
              </a:ext>
            </a:extLst>
          </p:cNvPr>
          <p:cNvSpPr txBox="1"/>
          <p:nvPr/>
        </p:nvSpPr>
        <p:spPr>
          <a:xfrm>
            <a:off x="3859208" y="5265745"/>
            <a:ext cx="4824000" cy="249299"/>
          </a:xfrm>
          <a:prstGeom prst="rect">
            <a:avLst/>
          </a:prstGeom>
          <a:noFill/>
          <a:ln w="3175">
            <a:noFill/>
            <a:prstDash val="sysDash"/>
          </a:ln>
        </p:spPr>
        <p:txBody>
          <a:bodyPr wrap="square" lIns="0" rIns="72000">
            <a:spAutoFit/>
          </a:bodyPr>
          <a:lstStyle/>
          <a:p>
            <a:pPr marL="257175" indent="-171450" algn="just">
              <a:lnSpc>
                <a:spcPct val="120000"/>
              </a:lnSpc>
              <a:buFont typeface="Wingdings" panose="05000000000000000000" pitchFamily="2" charset="2"/>
              <a:buChar char="l"/>
            </a:pPr>
            <a:r>
              <a:rPr lang="ja-JP" altLang="en-US" sz="1000" spc="-20" dirty="0">
                <a:latin typeface="BIZ UDPゴシック" panose="020B0400000000000000" pitchFamily="50" charset="-128"/>
                <a:ea typeface="BIZ UDPゴシック" panose="020B0400000000000000" pitchFamily="50" charset="-128"/>
              </a:rPr>
              <a:t>条例ガイドラインの普及啓発</a:t>
            </a:r>
            <a:endParaRPr lang="en-US" altLang="ja-JP" sz="1000" spc="-20" dirty="0">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0A15517B-77D9-4683-B8E3-68722077521F}"/>
              </a:ext>
            </a:extLst>
          </p:cNvPr>
          <p:cNvSpPr txBox="1"/>
          <p:nvPr/>
        </p:nvSpPr>
        <p:spPr>
          <a:xfrm>
            <a:off x="3851616" y="5914830"/>
            <a:ext cx="4824000" cy="249299"/>
          </a:xfrm>
          <a:prstGeom prst="rect">
            <a:avLst/>
          </a:prstGeom>
          <a:noFill/>
          <a:ln w="3175">
            <a:noFill/>
            <a:prstDash val="sysDash"/>
          </a:ln>
        </p:spPr>
        <p:txBody>
          <a:bodyPr wrap="square" lIns="0" rIns="72000">
            <a:spAutoFit/>
          </a:bodyPr>
          <a:lstStyle/>
          <a:p>
            <a:pPr marL="257175" indent="-171450" algn="just">
              <a:lnSpc>
                <a:spcPct val="120000"/>
              </a:lnSpc>
              <a:buFont typeface="Wingdings" panose="05000000000000000000" pitchFamily="2" charset="2"/>
              <a:buChar char="l"/>
            </a:pPr>
            <a:r>
              <a:rPr lang="ja-JP" altLang="en-US" sz="1000" spc="-20" dirty="0">
                <a:latin typeface="BIZ UDPゴシック" panose="020B0400000000000000" pitchFamily="50" charset="-128"/>
                <a:ea typeface="BIZ UDPゴシック" panose="020B0400000000000000" pitchFamily="50" charset="-128"/>
              </a:rPr>
              <a:t>利用者の利便性向上に資する情報発信</a:t>
            </a:r>
            <a:endParaRPr lang="en-US" altLang="ja-JP" sz="1000" spc="-20" dirty="0">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AF9F7805-9FB4-42A3-9CC9-D1680E1CDA3F}"/>
              </a:ext>
            </a:extLst>
          </p:cNvPr>
          <p:cNvSpPr txBox="1"/>
          <p:nvPr/>
        </p:nvSpPr>
        <p:spPr>
          <a:xfrm>
            <a:off x="3888051" y="6112750"/>
            <a:ext cx="4941566" cy="507831"/>
          </a:xfrm>
          <a:prstGeom prst="rect">
            <a:avLst/>
          </a:prstGeom>
          <a:noFill/>
        </p:spPr>
        <p:txBody>
          <a:bodyPr wrap="square" lIns="0" rIns="72000">
            <a:spAutoFit/>
          </a:bodyPr>
          <a:lstStyle/>
          <a:p>
            <a:pPr marL="182562" algn="just"/>
            <a:r>
              <a:rPr lang="ja-JP" altLang="en-US" sz="900" spc="-20" dirty="0">
                <a:latin typeface="BIZ UDPゴシック" panose="020B0400000000000000" pitchFamily="50" charset="-128"/>
                <a:ea typeface="BIZ UDPゴシック" panose="020B0400000000000000" pitchFamily="50" charset="-128"/>
              </a:rPr>
              <a:t>・ホテル・旅館のバリアフリー情報発信の促進</a:t>
            </a:r>
            <a:endParaRPr lang="en-US" altLang="ja-JP" sz="900" spc="-20" dirty="0">
              <a:latin typeface="BIZ UDPゴシック" panose="020B0400000000000000" pitchFamily="50" charset="-128"/>
              <a:ea typeface="BIZ UDPゴシック" panose="020B0400000000000000" pitchFamily="50" charset="-128"/>
            </a:endParaRPr>
          </a:p>
          <a:p>
            <a:pPr marL="182562" algn="just"/>
            <a:r>
              <a:rPr lang="ja-JP" altLang="en-US" sz="900" spc="-20" dirty="0">
                <a:latin typeface="BIZ UDPゴシック" panose="020B0400000000000000" pitchFamily="50" charset="-128"/>
                <a:ea typeface="BIZ UDPゴシック" panose="020B0400000000000000" pitchFamily="50" charset="-128"/>
              </a:rPr>
              <a:t>・おおさかバリアフリートイレマップの周知</a:t>
            </a:r>
            <a:endParaRPr lang="en-US" altLang="ja-JP" sz="900" spc="-20" dirty="0">
              <a:latin typeface="BIZ UDPゴシック" panose="020B0400000000000000" pitchFamily="50" charset="-128"/>
              <a:ea typeface="BIZ UDPゴシック" panose="020B0400000000000000" pitchFamily="50" charset="-128"/>
            </a:endParaRPr>
          </a:p>
          <a:p>
            <a:pPr marL="182562" algn="just"/>
            <a:r>
              <a:rPr lang="ja-JP" altLang="en-US" sz="900" spc="-20" dirty="0">
                <a:latin typeface="BIZ UDPゴシック" panose="020B0400000000000000" pitchFamily="50" charset="-128"/>
                <a:ea typeface="BIZ UDPゴシック" panose="020B0400000000000000" pitchFamily="50" charset="-128"/>
              </a:rPr>
              <a:t>・ユニバーサルデザインマップの構築・公表（</a:t>
            </a:r>
            <a:r>
              <a:rPr lang="en-US" altLang="ja-JP" sz="900" spc="-20" dirty="0">
                <a:latin typeface="BIZ UDPゴシック" panose="020B0400000000000000" pitchFamily="50" charset="-128"/>
                <a:ea typeface="BIZ UDPゴシック" panose="020B0400000000000000" pitchFamily="50" charset="-128"/>
              </a:rPr>
              <a:t>R</a:t>
            </a:r>
            <a:r>
              <a:rPr lang="ja-JP" altLang="en-US" sz="900" spc="-20" dirty="0">
                <a:latin typeface="BIZ UDPゴシック" panose="020B0400000000000000" pitchFamily="50" charset="-128"/>
                <a:ea typeface="BIZ UDPゴシック" panose="020B0400000000000000" pitchFamily="50" charset="-128"/>
              </a:rPr>
              <a:t>７年度内予定）</a:t>
            </a:r>
            <a:endParaRPr lang="en-US" altLang="ja-JP" sz="900" spc="-2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7FA077B-BD56-4242-9387-C11A539474F9}"/>
              </a:ext>
            </a:extLst>
          </p:cNvPr>
          <p:cNvSpPr txBox="1"/>
          <p:nvPr/>
        </p:nvSpPr>
        <p:spPr>
          <a:xfrm>
            <a:off x="6358834" y="1747395"/>
            <a:ext cx="2020105" cy="215444"/>
          </a:xfrm>
          <a:prstGeom prst="rect">
            <a:avLst/>
          </a:prstGeom>
          <a:noFill/>
        </p:spPr>
        <p:txBody>
          <a:bodyPr wrap="none" rtlCol="0">
            <a:spAutoFit/>
          </a:body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新築等の際に基準への適合を義務付け</a:t>
            </a:r>
          </a:p>
        </p:txBody>
      </p:sp>
    </p:spTree>
    <p:extLst>
      <p:ext uri="{BB962C8B-B14F-4D97-AF65-F5344CB8AC3E}">
        <p14:creationId xmlns:p14="http://schemas.microsoft.com/office/powerpoint/2010/main" val="186732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E7DAECB-B1D9-4296-B22F-9D35C8223AF5}"/>
              </a:ext>
            </a:extLst>
          </p:cNvPr>
          <p:cNvSpPr txBox="1"/>
          <p:nvPr/>
        </p:nvSpPr>
        <p:spPr>
          <a:xfrm>
            <a:off x="0" y="0"/>
            <a:ext cx="9144000" cy="338554"/>
          </a:xfrm>
          <a:prstGeom prst="rect">
            <a:avLst/>
          </a:prstGeom>
          <a:solidFill>
            <a:schemeClr val="accent5">
              <a:lumMod val="50000"/>
            </a:schemeClr>
          </a:solidFill>
        </p:spPr>
        <p:txBody>
          <a:bodyPr wrap="square" rtlCol="0">
            <a:spAutoFit/>
          </a:bodyPr>
          <a:lstStyle/>
          <a:p>
            <a:r>
              <a:rPr kumimoji="1" lang="ja-JP" altLang="en-US" sz="1600" dirty="0">
                <a:solidFill>
                  <a:schemeClr val="bg1"/>
                </a:solidFill>
                <a:latin typeface="BIZ UDPゴシック" panose="020B0400000000000000" pitchFamily="50" charset="-128"/>
                <a:ea typeface="BIZ UDPゴシック" panose="020B0400000000000000" pitchFamily="50" charset="-128"/>
              </a:rPr>
              <a:t>大阪・関西万博におけるユニバーサルデザインの取組現地検証概要（素案）</a:t>
            </a:r>
          </a:p>
        </p:txBody>
      </p:sp>
      <p:sp>
        <p:nvSpPr>
          <p:cNvPr id="10" name="テキスト ボックス 9">
            <a:extLst>
              <a:ext uri="{FF2B5EF4-FFF2-40B4-BE49-F238E27FC236}">
                <a16:creationId xmlns:a16="http://schemas.microsoft.com/office/drawing/2014/main" id="{149A941D-2B3E-400F-BFDD-8BC21DAC4DB3}"/>
              </a:ext>
            </a:extLst>
          </p:cNvPr>
          <p:cNvSpPr txBox="1"/>
          <p:nvPr/>
        </p:nvSpPr>
        <p:spPr>
          <a:xfrm>
            <a:off x="160526" y="431233"/>
            <a:ext cx="8690107" cy="797782"/>
          </a:xfrm>
          <a:prstGeom prst="rect">
            <a:avLst/>
          </a:prstGeom>
          <a:noFill/>
          <a:ln w="28575">
            <a:solidFill>
              <a:srgbClr val="002060"/>
            </a:solidFill>
          </a:ln>
        </p:spPr>
        <p:txBody>
          <a:bodyPr wrap="square" rtlCol="0" anchor="ctr">
            <a:spAutoFit/>
          </a:bodyPr>
          <a:lstStyle/>
          <a:p>
            <a:pPr>
              <a:lnSpc>
                <a:spcPct val="120000"/>
              </a:lnSpc>
            </a:pPr>
            <a:r>
              <a:rPr kumimoji="1" lang="en-US" altLang="ja-JP" sz="1600" b="1" dirty="0">
                <a:solidFill>
                  <a:srgbClr val="00206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600" b="1" dirty="0">
                <a:solidFill>
                  <a:srgbClr val="00206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目的</a:t>
            </a:r>
            <a:r>
              <a:rPr kumimoji="1" lang="en-US" altLang="ja-JP" sz="1600" b="1" dirty="0">
                <a:solidFill>
                  <a:srgbClr val="00206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500" b="1" dirty="0">
                <a:solidFill>
                  <a:srgbClr val="00206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1600" b="1" dirty="0">
                <a:solidFill>
                  <a:srgbClr val="00206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当事者参画のもと、万博での先導的な取組を現地会場で点検・検証</a:t>
            </a:r>
            <a:endParaRPr kumimoji="1" lang="en-US" altLang="ja-JP" sz="1400" dirty="0">
              <a:solidFill>
                <a:srgbClr val="002060"/>
              </a:solidFill>
              <a:latin typeface="BIZ UDPゴシック" panose="020B0400000000000000" pitchFamily="50" charset="-128"/>
              <a:ea typeface="BIZ UDPゴシック" panose="020B0400000000000000" pitchFamily="50" charset="-128"/>
            </a:endParaRPr>
          </a:p>
          <a:p>
            <a:pPr marL="639763" lvl="1" indent="-182563">
              <a:lnSpc>
                <a:spcPct val="120000"/>
              </a:lnSpc>
            </a:pPr>
            <a:r>
              <a:rPr kumimoji="1" lang="ja-JP" altLang="en-US" sz="1200" dirty="0">
                <a:solidFill>
                  <a:srgbClr val="002060"/>
                </a:solidFill>
                <a:latin typeface="BIZ UDPゴシック" panose="020B0400000000000000" pitchFamily="50" charset="-128"/>
                <a:ea typeface="BIZ UDPゴシック" panose="020B0400000000000000" pitchFamily="50" charset="-128"/>
              </a:rPr>
              <a:t>１）万博ユニバーサルデザインガイドライン（</a:t>
            </a:r>
            <a:r>
              <a:rPr kumimoji="1" lang="en-US" altLang="ja-JP" sz="1200" dirty="0">
                <a:solidFill>
                  <a:srgbClr val="002060"/>
                </a:solidFill>
                <a:latin typeface="BIZ UDPゴシック" panose="020B0400000000000000" pitchFamily="50" charset="-128"/>
                <a:ea typeface="BIZ UDPゴシック" panose="020B0400000000000000" pitchFamily="50" charset="-128"/>
              </a:rPr>
              <a:t>UDGL</a:t>
            </a:r>
            <a:r>
              <a:rPr kumimoji="1" lang="ja-JP" altLang="en-US" sz="1200" dirty="0">
                <a:solidFill>
                  <a:srgbClr val="002060"/>
                </a:solidFill>
                <a:latin typeface="BIZ UDPゴシック" panose="020B0400000000000000" pitchFamily="50" charset="-128"/>
                <a:ea typeface="BIZ UDPゴシック" panose="020B0400000000000000" pitchFamily="50" charset="-128"/>
              </a:rPr>
              <a:t>）による整備施設を確認し、</a:t>
            </a:r>
            <a:r>
              <a:rPr kumimoji="1" lang="en-US" altLang="ja-JP" sz="1200" u="heavy" dirty="0">
                <a:solidFill>
                  <a:srgbClr val="FF0000"/>
                </a:solidFill>
                <a:latin typeface="BIZ UDPゴシック" panose="020B0400000000000000" pitchFamily="50" charset="-128"/>
                <a:ea typeface="BIZ UDPゴシック" panose="020B0400000000000000" pitchFamily="50" charset="-128"/>
              </a:rPr>
              <a:t>UDGL</a:t>
            </a:r>
            <a:r>
              <a:rPr kumimoji="1" lang="ja-JP" altLang="en-US" sz="1200" u="heavy" dirty="0">
                <a:solidFill>
                  <a:srgbClr val="FF0000"/>
                </a:solidFill>
                <a:latin typeface="BIZ UDPゴシック" panose="020B0400000000000000" pitchFamily="50" charset="-128"/>
                <a:ea typeface="BIZ UDPゴシック" panose="020B0400000000000000" pitchFamily="50" charset="-128"/>
              </a:rPr>
              <a:t>の府条例ガイドラインへの反映</a:t>
            </a:r>
            <a:r>
              <a:rPr kumimoji="1" lang="ja-JP" altLang="en-US" sz="1200" dirty="0">
                <a:solidFill>
                  <a:srgbClr val="002060"/>
                </a:solidFill>
                <a:latin typeface="BIZ UDPゴシック" panose="020B0400000000000000" pitchFamily="50" charset="-128"/>
                <a:ea typeface="BIZ UDPゴシック" panose="020B0400000000000000" pitchFamily="50" charset="-128"/>
              </a:rPr>
              <a:t>を検討</a:t>
            </a:r>
            <a:endParaRPr kumimoji="1" lang="en-US" altLang="ja-JP" sz="1200" dirty="0">
              <a:solidFill>
                <a:srgbClr val="002060"/>
              </a:solidFill>
              <a:latin typeface="BIZ UDPゴシック" panose="020B0400000000000000" pitchFamily="50" charset="-128"/>
              <a:ea typeface="BIZ UDPゴシック" panose="020B0400000000000000" pitchFamily="50" charset="-128"/>
            </a:endParaRPr>
          </a:p>
          <a:p>
            <a:pPr marL="639763" lvl="1" indent="-182563">
              <a:lnSpc>
                <a:spcPct val="120000"/>
              </a:lnSpc>
            </a:pPr>
            <a:r>
              <a:rPr kumimoji="1" lang="ja-JP" altLang="en-US" sz="1200" dirty="0">
                <a:solidFill>
                  <a:srgbClr val="002060"/>
                </a:solidFill>
                <a:latin typeface="BIZ UDPゴシック" panose="020B0400000000000000" pitchFamily="50" charset="-128"/>
                <a:ea typeface="BIZ UDPゴシック" panose="020B0400000000000000" pitchFamily="50" charset="-128"/>
              </a:rPr>
              <a:t>２）条例改正により見直しを行うバリアフリー基準の現物を確認し、</a:t>
            </a:r>
            <a:r>
              <a:rPr kumimoji="1" lang="ja-JP" altLang="en-US" sz="1200" u="heavy" dirty="0">
                <a:solidFill>
                  <a:srgbClr val="FF0000"/>
                </a:solidFill>
                <a:latin typeface="BIZ UDPゴシック" panose="020B0400000000000000" pitchFamily="50" charset="-128"/>
                <a:ea typeface="BIZ UDPゴシック" panose="020B0400000000000000" pitchFamily="50" charset="-128"/>
              </a:rPr>
              <a:t>改正基準の妥当性や使い勝手等を点検</a:t>
            </a:r>
            <a:endParaRPr kumimoji="1" lang="en-US" altLang="ja-JP" sz="1200" u="heavy" dirty="0">
              <a:solidFill>
                <a:srgbClr val="FF0000"/>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A5BC04B3-958B-4370-B551-87A81B4BC5D2}"/>
              </a:ext>
            </a:extLst>
          </p:cNvPr>
          <p:cNvSpPr txBox="1"/>
          <p:nvPr/>
        </p:nvSpPr>
        <p:spPr>
          <a:xfrm>
            <a:off x="0" y="0"/>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　第</a:t>
            </a:r>
            <a:r>
              <a:rPr kumimoji="1" lang="en-US" altLang="ja-JP" b="1" dirty="0">
                <a:solidFill>
                  <a:schemeClr val="bg1"/>
                </a:solidFill>
                <a:latin typeface="BIZ UDPゴシック" panose="020B0400000000000000" pitchFamily="50" charset="-128"/>
                <a:ea typeface="BIZ UDPゴシック" panose="020B0400000000000000" pitchFamily="50" charset="-128"/>
              </a:rPr>
              <a:t>29</a:t>
            </a:r>
            <a:r>
              <a:rPr kumimoji="1" lang="ja-JP" altLang="en-US" b="1" dirty="0">
                <a:solidFill>
                  <a:schemeClr val="bg1"/>
                </a:solidFill>
                <a:latin typeface="BIZ UDPゴシック" panose="020B0400000000000000" pitchFamily="50" charset="-128"/>
                <a:ea typeface="BIZ UDPゴシック" panose="020B0400000000000000" pitchFamily="50" charset="-128"/>
              </a:rPr>
              <a:t>回　大阪府福祉のまちづくり条例施行状況調査検討部会</a:t>
            </a:r>
          </a:p>
        </p:txBody>
      </p:sp>
      <p:sp>
        <p:nvSpPr>
          <p:cNvPr id="37" name="テキスト ボックス 36">
            <a:extLst>
              <a:ext uri="{FF2B5EF4-FFF2-40B4-BE49-F238E27FC236}">
                <a16:creationId xmlns:a16="http://schemas.microsoft.com/office/drawing/2014/main" id="{BB2863EA-1E65-424A-B768-CF9266FD60C5}"/>
              </a:ext>
            </a:extLst>
          </p:cNvPr>
          <p:cNvSpPr txBox="1"/>
          <p:nvPr/>
        </p:nvSpPr>
        <p:spPr>
          <a:xfrm>
            <a:off x="97985" y="1262137"/>
            <a:ext cx="1075936" cy="307777"/>
          </a:xfrm>
          <a:prstGeom prst="rect">
            <a:avLst/>
          </a:prstGeom>
          <a:noFill/>
          <a:ln>
            <a:noFill/>
          </a:ln>
        </p:spPr>
        <p:txBody>
          <a:bodyPr wrap="none" rtlCol="0">
            <a:spAutoFit/>
          </a:bodyPr>
          <a:lstStyle/>
          <a:p>
            <a:pPr marL="171450" indent="-171450">
              <a:buFont typeface="Wingdings" panose="05000000000000000000" pitchFamily="2" charset="2"/>
              <a:buChar char="p"/>
            </a:pPr>
            <a:r>
              <a:rPr kumimoji="1"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部会概要</a:t>
            </a:r>
            <a:endParaRPr kumimoji="1" lang="ja-JP" altLang="en-US" sz="105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214DA019-7C84-4E2A-A353-685230561471}"/>
              </a:ext>
            </a:extLst>
          </p:cNvPr>
          <p:cNvSpPr txBox="1"/>
          <p:nvPr/>
        </p:nvSpPr>
        <p:spPr>
          <a:xfrm>
            <a:off x="970834" y="1621926"/>
            <a:ext cx="3444838" cy="2539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令和７年７月８日（火）　</a:t>
            </a:r>
            <a:r>
              <a:rPr kumimoji="1" lang="en-US" altLang="ja-JP" sz="1050" dirty="0">
                <a:latin typeface="BIZ UDPゴシック" panose="020B0400000000000000" pitchFamily="50" charset="-128"/>
                <a:ea typeface="BIZ UDPゴシック" panose="020B0400000000000000" pitchFamily="50" charset="-128"/>
              </a:rPr>
              <a:t>14</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00</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17</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00</a:t>
            </a:r>
            <a:r>
              <a:rPr kumimoji="1" lang="ja-JP" altLang="en-US" sz="1050" dirty="0">
                <a:latin typeface="BIZ UDPゴシック" panose="020B0400000000000000" pitchFamily="50" charset="-128"/>
                <a:ea typeface="BIZ UDPゴシック" panose="020B0400000000000000" pitchFamily="50" charset="-128"/>
              </a:rPr>
              <a:t>（集合</a:t>
            </a:r>
            <a:r>
              <a:rPr kumimoji="1" lang="en-US" altLang="ja-JP" sz="1050" dirty="0">
                <a:latin typeface="BIZ UDPゴシック" panose="020B0400000000000000" pitchFamily="50" charset="-128"/>
                <a:ea typeface="BIZ UDPゴシック" panose="020B0400000000000000" pitchFamily="50" charset="-128"/>
              </a:rPr>
              <a:t>13</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30</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B61F4653-B1D0-4ACB-958A-006BA089A1EB}"/>
              </a:ext>
            </a:extLst>
          </p:cNvPr>
          <p:cNvSpPr txBox="1"/>
          <p:nvPr/>
        </p:nvSpPr>
        <p:spPr>
          <a:xfrm>
            <a:off x="365953" y="1638254"/>
            <a:ext cx="540000" cy="230832"/>
          </a:xfrm>
          <a:prstGeom prst="rect">
            <a:avLst/>
          </a:prstGeom>
          <a:solidFill>
            <a:schemeClr val="bg1">
              <a:lumMod val="9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日時</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66007194-B970-4489-9090-35FB9F8BB64F}"/>
              </a:ext>
            </a:extLst>
          </p:cNvPr>
          <p:cNvSpPr txBox="1"/>
          <p:nvPr/>
        </p:nvSpPr>
        <p:spPr>
          <a:xfrm>
            <a:off x="970832" y="2000882"/>
            <a:ext cx="3601167" cy="4154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2025</a:t>
            </a:r>
            <a:r>
              <a:rPr kumimoji="1" lang="ja-JP" altLang="en-US" sz="1050" dirty="0">
                <a:latin typeface="BIZ UDPゴシック" panose="020B0400000000000000" pitchFamily="50" charset="-128"/>
                <a:ea typeface="BIZ UDPゴシック" panose="020B0400000000000000" pitchFamily="50" charset="-128"/>
              </a:rPr>
              <a:t>大阪・関西万博</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大催事場（シャインハット）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　大阪ヘルスケアパビリオン</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290BC11F-6B4F-41D6-AADE-76C51EA5D8DF}"/>
              </a:ext>
            </a:extLst>
          </p:cNvPr>
          <p:cNvSpPr txBox="1"/>
          <p:nvPr/>
        </p:nvSpPr>
        <p:spPr>
          <a:xfrm>
            <a:off x="365953" y="2017210"/>
            <a:ext cx="540000" cy="230832"/>
          </a:xfrm>
          <a:prstGeom prst="rect">
            <a:avLst/>
          </a:prstGeom>
          <a:solidFill>
            <a:schemeClr val="bg1">
              <a:lumMod val="9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場所</a:t>
            </a:r>
            <a:endParaRPr kumimoji="1" lang="en-US" altLang="ja-JP" sz="9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11D6F888-975B-4E80-BEDE-0CA6066BD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83" y="2453942"/>
            <a:ext cx="1620000" cy="972000"/>
          </a:xfrm>
          <a:prstGeom prst="rect">
            <a:avLst/>
          </a:prstGeom>
        </p:spPr>
      </p:pic>
      <p:pic>
        <p:nvPicPr>
          <p:cNvPr id="3" name="図 2">
            <a:extLst>
              <a:ext uri="{FF2B5EF4-FFF2-40B4-BE49-F238E27FC236}">
                <a16:creationId xmlns:a16="http://schemas.microsoft.com/office/drawing/2014/main" id="{AA8B3BB3-23C9-4051-BE30-0E7314BAC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417" y="2454198"/>
            <a:ext cx="1730403" cy="972000"/>
          </a:xfrm>
          <a:prstGeom prst="rect">
            <a:avLst/>
          </a:prstGeom>
        </p:spPr>
      </p:pic>
      <p:sp>
        <p:nvSpPr>
          <p:cNvPr id="50" name="テキスト ボックス 49">
            <a:extLst>
              <a:ext uri="{FF2B5EF4-FFF2-40B4-BE49-F238E27FC236}">
                <a16:creationId xmlns:a16="http://schemas.microsoft.com/office/drawing/2014/main" id="{816B78F4-2B48-4568-AE32-8EB47785F72C}"/>
              </a:ext>
            </a:extLst>
          </p:cNvPr>
          <p:cNvSpPr txBox="1"/>
          <p:nvPr/>
        </p:nvSpPr>
        <p:spPr>
          <a:xfrm>
            <a:off x="970832" y="3509288"/>
            <a:ext cx="3423374" cy="2539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福祉のまちづくり審議会　部会員　</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詳細は次頁</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5E237889-1547-457F-AD0C-CB5AA49A2EDC}"/>
              </a:ext>
            </a:extLst>
          </p:cNvPr>
          <p:cNvSpPr txBox="1"/>
          <p:nvPr/>
        </p:nvSpPr>
        <p:spPr>
          <a:xfrm>
            <a:off x="365953" y="3509288"/>
            <a:ext cx="540000" cy="230832"/>
          </a:xfrm>
          <a:prstGeom prst="rect">
            <a:avLst/>
          </a:prstGeom>
          <a:solidFill>
            <a:schemeClr val="bg1">
              <a:lumMod val="9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参加者</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B3520EE8-2C09-4417-B44F-7EE9372F98E9}"/>
              </a:ext>
            </a:extLst>
          </p:cNvPr>
          <p:cNvSpPr txBox="1"/>
          <p:nvPr/>
        </p:nvSpPr>
        <p:spPr>
          <a:xfrm>
            <a:off x="1000672" y="3718638"/>
            <a:ext cx="3213188" cy="4154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協力</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　（公社）博覧会協会・（公社）大阪パビリオン</a:t>
            </a:r>
            <a:endParaRPr kumimoji="1" lang="en-US" altLang="ja-JP" sz="1050" dirty="0">
              <a:latin typeface="BIZ UDPゴシック" panose="020B0400000000000000" pitchFamily="50" charset="-128"/>
              <a:ea typeface="BIZ UDPゴシック" panose="020B0400000000000000" pitchFamily="50" charset="-128"/>
            </a:endParaRPr>
          </a:p>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事務局</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　大阪府 建築環境課</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A33DBD84-A292-472D-A22F-40A5449BAC00}"/>
              </a:ext>
            </a:extLst>
          </p:cNvPr>
          <p:cNvSpPr txBox="1"/>
          <p:nvPr/>
        </p:nvSpPr>
        <p:spPr>
          <a:xfrm>
            <a:off x="366914" y="4234638"/>
            <a:ext cx="540000" cy="230832"/>
          </a:xfrm>
          <a:prstGeom prst="rect">
            <a:avLst/>
          </a:prstGeom>
          <a:solidFill>
            <a:schemeClr val="bg1">
              <a:lumMod val="9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進め方</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6D7C0FE3-B7A9-43E4-AC5E-D66C5A6D88C7}"/>
              </a:ext>
            </a:extLst>
          </p:cNvPr>
          <p:cNvSpPr txBox="1"/>
          <p:nvPr/>
        </p:nvSpPr>
        <p:spPr>
          <a:xfrm>
            <a:off x="315669" y="4467141"/>
            <a:ext cx="3997543" cy="4510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lnSpc>
                <a:spcPct val="120000"/>
              </a:lnSpc>
              <a:buFont typeface="+mj-ea"/>
              <a:buAutoNum type="circleNumDbPlain"/>
            </a:pPr>
            <a:r>
              <a:rPr kumimoji="1" lang="ja-JP" altLang="en-US" sz="1050" u="sng" dirty="0">
                <a:solidFill>
                  <a:srgbClr val="FF0000"/>
                </a:solidFill>
                <a:latin typeface="BIZ UDPゴシック" panose="020B0400000000000000" pitchFamily="50" charset="-128"/>
                <a:ea typeface="BIZ UDPゴシック" panose="020B0400000000000000" pitchFamily="50" charset="-128"/>
              </a:rPr>
              <a:t>府条例</a:t>
            </a:r>
            <a:r>
              <a:rPr kumimoji="1" lang="en-US" altLang="ja-JP" sz="1050" u="sng" dirty="0">
                <a:solidFill>
                  <a:srgbClr val="FF0000"/>
                </a:solidFill>
                <a:latin typeface="BIZ UDPゴシック" panose="020B0400000000000000" pitchFamily="50" charset="-128"/>
                <a:ea typeface="BIZ UDPゴシック" panose="020B0400000000000000" pitchFamily="50" charset="-128"/>
              </a:rPr>
              <a:t>GL</a:t>
            </a:r>
            <a:r>
              <a:rPr kumimoji="1" lang="ja-JP" altLang="en-US" sz="1050" u="sng" dirty="0">
                <a:solidFill>
                  <a:srgbClr val="FF0000"/>
                </a:solidFill>
                <a:latin typeface="BIZ UDPゴシック" panose="020B0400000000000000" pitchFamily="50" charset="-128"/>
                <a:ea typeface="BIZ UDPゴシック" panose="020B0400000000000000" pitchFamily="50" charset="-128"/>
              </a:rPr>
              <a:t>を上回る整備内容</a:t>
            </a:r>
            <a:r>
              <a:rPr kumimoji="1" lang="ja-JP" altLang="en-US" sz="1050" dirty="0">
                <a:latin typeface="BIZ UDPゴシック" panose="020B0400000000000000" pitchFamily="50" charset="-128"/>
                <a:ea typeface="BIZ UDPゴシック" panose="020B0400000000000000" pitchFamily="50" charset="-128"/>
              </a:rPr>
              <a:t>及び</a:t>
            </a:r>
            <a:r>
              <a:rPr kumimoji="1" lang="ja-JP" altLang="en-US" sz="1050" u="sng" dirty="0">
                <a:solidFill>
                  <a:srgbClr val="FF0000"/>
                </a:solidFill>
                <a:latin typeface="BIZ UDPゴシック" panose="020B0400000000000000" pitchFamily="50" charset="-128"/>
                <a:ea typeface="BIZ UDPゴシック" panose="020B0400000000000000" pitchFamily="50" charset="-128"/>
              </a:rPr>
              <a:t>条例改正基準に係る整備内容</a:t>
            </a:r>
            <a:r>
              <a:rPr kumimoji="1" lang="ja-JP" altLang="en-US" sz="1050" dirty="0">
                <a:latin typeface="BIZ UDPゴシック" panose="020B0400000000000000" pitchFamily="50" charset="-128"/>
                <a:ea typeface="BIZ UDPゴシック" panose="020B0400000000000000" pitchFamily="50" charset="-128"/>
              </a:rPr>
              <a:t>について、各パビリオンで現地確認</a:t>
            </a:r>
            <a:endParaRPr kumimoji="1" lang="en-US" altLang="ja-JP" sz="1050" dirty="0">
              <a:latin typeface="BIZ UDPゴシック" panose="020B0400000000000000" pitchFamily="50" charset="-128"/>
              <a:ea typeface="BIZ UDPゴシック" panose="020B0400000000000000" pitchFamily="50" charset="-128"/>
            </a:endParaRPr>
          </a:p>
        </p:txBody>
      </p:sp>
      <p:graphicFrame>
        <p:nvGraphicFramePr>
          <p:cNvPr id="7" name="表 7">
            <a:extLst>
              <a:ext uri="{FF2B5EF4-FFF2-40B4-BE49-F238E27FC236}">
                <a16:creationId xmlns:a16="http://schemas.microsoft.com/office/drawing/2014/main" id="{42FC6BA6-06EB-4122-824C-DE41E2D185B7}"/>
              </a:ext>
            </a:extLst>
          </p:cNvPr>
          <p:cNvGraphicFramePr>
            <a:graphicFrameLocks noGrp="1"/>
          </p:cNvGraphicFramePr>
          <p:nvPr/>
        </p:nvGraphicFramePr>
        <p:xfrm>
          <a:off x="465744" y="4947797"/>
          <a:ext cx="3813677" cy="1378636"/>
        </p:xfrm>
        <a:graphic>
          <a:graphicData uri="http://schemas.openxmlformats.org/drawingml/2006/table">
            <a:tbl>
              <a:tblPr firstRow="1" bandRow="1">
                <a:tableStyleId>{5C22544A-7EE6-4342-B048-85BDC9FD1C3A}</a:tableStyleId>
              </a:tblPr>
              <a:tblGrid>
                <a:gridCol w="637770">
                  <a:extLst>
                    <a:ext uri="{9D8B030D-6E8A-4147-A177-3AD203B41FA5}">
                      <a16:colId xmlns:a16="http://schemas.microsoft.com/office/drawing/2014/main" val="1527069394"/>
                    </a:ext>
                  </a:extLst>
                </a:gridCol>
                <a:gridCol w="857250">
                  <a:extLst>
                    <a:ext uri="{9D8B030D-6E8A-4147-A177-3AD203B41FA5}">
                      <a16:colId xmlns:a16="http://schemas.microsoft.com/office/drawing/2014/main" val="2312665084"/>
                    </a:ext>
                  </a:extLst>
                </a:gridCol>
                <a:gridCol w="2318657">
                  <a:extLst>
                    <a:ext uri="{9D8B030D-6E8A-4147-A177-3AD203B41FA5}">
                      <a16:colId xmlns:a16="http://schemas.microsoft.com/office/drawing/2014/main" val="2982169844"/>
                    </a:ext>
                  </a:extLst>
                </a:gridCol>
              </a:tblGrid>
              <a:tr h="235636">
                <a:tc>
                  <a:txBody>
                    <a:bodyPr/>
                    <a:lstStyle/>
                    <a:p>
                      <a:endParaRPr kumimoji="1" lang="ja-JP" altLang="en-US" sz="90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dirty="0">
                          <a:latin typeface="BIZ UDPゴシック" panose="020B0400000000000000" pitchFamily="50" charset="-128"/>
                          <a:ea typeface="BIZ UDPゴシック" panose="020B0400000000000000" pitchFamily="50" charset="-128"/>
                        </a:rPr>
                        <a:t>確認施設</a:t>
                      </a:r>
                    </a:p>
                  </a:txBody>
                  <a:tcPr/>
                </a:tc>
                <a:tc>
                  <a:txBody>
                    <a:bodyPr/>
                    <a:lstStyle/>
                    <a:p>
                      <a:pPr algn="ctr"/>
                      <a:r>
                        <a:rPr kumimoji="1" lang="ja-JP" altLang="en-US" sz="900" dirty="0">
                          <a:latin typeface="BIZ UDPゴシック" panose="020B0400000000000000" pitchFamily="50" charset="-128"/>
                          <a:ea typeface="BIZ UDPゴシック" panose="020B0400000000000000" pitchFamily="50" charset="-128"/>
                        </a:rPr>
                        <a:t>主な確認項目（下線は条例改正項目）</a:t>
                      </a:r>
                    </a:p>
                  </a:txBody>
                  <a:tcPr/>
                </a:tc>
                <a:extLst>
                  <a:ext uri="{0D108BD9-81ED-4DB2-BD59-A6C34878D82A}">
                    <a16:rowId xmlns:a16="http://schemas.microsoft.com/office/drawing/2014/main" val="1036670350"/>
                  </a:ext>
                </a:extLst>
              </a:tr>
              <a:tr h="147273">
                <a:tc rowSpan="2">
                  <a:txBody>
                    <a:bodyPr/>
                    <a:lstStyle/>
                    <a:p>
                      <a:r>
                        <a:rPr kumimoji="1" lang="ja-JP" altLang="en-US" sz="900" dirty="0">
                          <a:latin typeface="BIZ UDPゴシック" panose="020B0400000000000000" pitchFamily="50" charset="-128"/>
                          <a:ea typeface="BIZ UDPゴシック" panose="020B0400000000000000" pitchFamily="50" charset="-128"/>
                        </a:rPr>
                        <a:t>シャインハット</a:t>
                      </a:r>
                    </a:p>
                  </a:txBody>
                  <a:tcPr anchor="ctr"/>
                </a:tc>
                <a:tc>
                  <a:txBody>
                    <a:bodyPr/>
                    <a:lstStyle/>
                    <a:p>
                      <a:r>
                        <a:rPr kumimoji="1" lang="ja-JP" altLang="en-US" sz="900" dirty="0">
                          <a:latin typeface="BIZ UDPゴシック" panose="020B0400000000000000" pitchFamily="50" charset="-128"/>
                          <a:ea typeface="BIZ UDPゴシック" panose="020B0400000000000000" pitchFamily="50" charset="-128"/>
                        </a:rPr>
                        <a:t>客席</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空間、ヒアリングループ、サイトライン等</a:t>
                      </a:r>
                    </a:p>
                  </a:txBody>
                  <a:tcPr/>
                </a:tc>
                <a:extLst>
                  <a:ext uri="{0D108BD9-81ED-4DB2-BD59-A6C34878D82A}">
                    <a16:rowId xmlns:a16="http://schemas.microsoft.com/office/drawing/2014/main" val="3689223999"/>
                  </a:ext>
                </a:extLst>
              </a:tr>
              <a:tr h="147273">
                <a:tc vMerge="1">
                  <a:txBody>
                    <a:bodyPr/>
                    <a:lstStyle/>
                    <a:p>
                      <a:endParaRPr kumimoji="1" lang="ja-JP" altLang="en-US" sz="90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エレベーター</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袖壁、ドア幅　等</a:t>
                      </a:r>
                    </a:p>
                  </a:txBody>
                  <a:tcPr/>
                </a:tc>
                <a:extLst>
                  <a:ext uri="{0D108BD9-81ED-4DB2-BD59-A6C34878D82A}">
                    <a16:rowId xmlns:a16="http://schemas.microsoft.com/office/drawing/2014/main" val="3662178482"/>
                  </a:ext>
                </a:extLst>
              </a:tr>
              <a:tr h="147273">
                <a:tc rowSpan="3">
                  <a:txBody>
                    <a:bodyPr/>
                    <a:lstStyle/>
                    <a:p>
                      <a:r>
                        <a:rPr kumimoji="1" lang="ja-JP" altLang="en-US" sz="900" dirty="0">
                          <a:latin typeface="BIZ UDPゴシック" panose="020B0400000000000000" pitchFamily="50" charset="-128"/>
                          <a:ea typeface="BIZ UDPゴシック" panose="020B0400000000000000" pitchFamily="50" charset="-128"/>
                        </a:rPr>
                        <a:t>大阪</a:t>
                      </a:r>
                      <a:r>
                        <a:rPr kumimoji="1" lang="en-US" altLang="ja-JP" sz="900" dirty="0">
                          <a:latin typeface="BIZ UDPゴシック" panose="020B0400000000000000" pitchFamily="50" charset="-128"/>
                          <a:ea typeface="BIZ UDPゴシック" panose="020B0400000000000000" pitchFamily="50" charset="-128"/>
                        </a:rPr>
                        <a:t>PV</a:t>
                      </a:r>
                      <a:endParaRPr kumimoji="1" lang="ja-JP" altLang="en-US" sz="9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900" dirty="0">
                          <a:latin typeface="BIZ UDPゴシック" panose="020B0400000000000000" pitchFamily="50" charset="-128"/>
                          <a:ea typeface="BIZ UDPゴシック" panose="020B0400000000000000" pitchFamily="50" charset="-128"/>
                        </a:rPr>
                        <a:t>トイレ</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機能分散、</a:t>
                      </a:r>
                      <a:r>
                        <a:rPr kumimoji="1" lang="ja-JP" altLang="en-US" sz="900" u="sng" dirty="0">
                          <a:latin typeface="BIZ UDPゴシック" panose="020B0400000000000000" pitchFamily="50" charset="-128"/>
                          <a:ea typeface="BIZ UDPゴシック" panose="020B0400000000000000" pitchFamily="50" charset="-128"/>
                        </a:rPr>
                        <a:t>介護ベッド</a:t>
                      </a:r>
                      <a:r>
                        <a:rPr kumimoji="1" lang="ja-JP" altLang="en-US" sz="900" dirty="0">
                          <a:latin typeface="BIZ UDPゴシック" panose="020B0400000000000000" pitchFamily="50" charset="-128"/>
                          <a:ea typeface="BIZ UDPゴシック" panose="020B0400000000000000" pitchFamily="50" charset="-128"/>
                        </a:rPr>
                        <a:t>、</a:t>
                      </a:r>
                      <a:r>
                        <a:rPr kumimoji="1" lang="ja-JP" altLang="en-US" sz="900" u="sng" dirty="0">
                          <a:latin typeface="BIZ UDPゴシック" panose="020B0400000000000000" pitchFamily="50" charset="-128"/>
                          <a:ea typeface="BIZ UDPゴシック" panose="020B0400000000000000" pitchFamily="50" charset="-128"/>
                        </a:rPr>
                        <a:t>フラッシュライト</a:t>
                      </a:r>
                      <a:r>
                        <a:rPr kumimoji="1" lang="ja-JP" altLang="en-US" sz="900" dirty="0">
                          <a:latin typeface="BIZ UDPゴシック" panose="020B0400000000000000" pitchFamily="50" charset="-128"/>
                          <a:ea typeface="BIZ UDPゴシック" panose="020B0400000000000000" pitchFamily="50" charset="-128"/>
                        </a:rPr>
                        <a:t>等</a:t>
                      </a:r>
                    </a:p>
                  </a:txBody>
                  <a:tcPr/>
                </a:tc>
                <a:extLst>
                  <a:ext uri="{0D108BD9-81ED-4DB2-BD59-A6C34878D82A}">
                    <a16:rowId xmlns:a16="http://schemas.microsoft.com/office/drawing/2014/main" val="199016754"/>
                  </a:ext>
                </a:extLst>
              </a:tr>
              <a:tr h="147273">
                <a:tc vMerge="1">
                  <a:txBody>
                    <a:bodyPr/>
                    <a:lstStyle/>
                    <a:p>
                      <a:endParaRPr kumimoji="1" lang="ja-JP" altLang="en-US" sz="90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カームダウン</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ソフトタッチの内壁、調光　等</a:t>
                      </a:r>
                    </a:p>
                  </a:txBody>
                  <a:tcPr/>
                </a:tc>
                <a:extLst>
                  <a:ext uri="{0D108BD9-81ED-4DB2-BD59-A6C34878D82A}">
                    <a16:rowId xmlns:a16="http://schemas.microsoft.com/office/drawing/2014/main" val="896588736"/>
                  </a:ext>
                </a:extLst>
              </a:tr>
              <a:tr h="147273">
                <a:tc vMerge="1">
                  <a:txBody>
                    <a:bodyPr/>
                    <a:lstStyle/>
                    <a:p>
                      <a:endParaRPr kumimoji="1" lang="ja-JP" altLang="en-US" sz="90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誘導設備</a:t>
                      </a:r>
                    </a:p>
                  </a:txBody>
                  <a:tcPr/>
                </a:tc>
                <a:tc>
                  <a:txBody>
                    <a:bodyPr/>
                    <a:lstStyle/>
                    <a:p>
                      <a:r>
                        <a:rPr kumimoji="1" lang="ja-JP" altLang="en-US" sz="900" dirty="0">
                          <a:latin typeface="BIZ UDPゴシック" panose="020B0400000000000000" pitchFamily="50" charset="-128"/>
                          <a:ea typeface="BIZ UDPゴシック" panose="020B0400000000000000" pitchFamily="50" charset="-128"/>
                        </a:rPr>
                        <a:t>アプリ（ナビレンス）</a:t>
                      </a:r>
                    </a:p>
                  </a:txBody>
                  <a:tcPr/>
                </a:tc>
                <a:extLst>
                  <a:ext uri="{0D108BD9-81ED-4DB2-BD59-A6C34878D82A}">
                    <a16:rowId xmlns:a16="http://schemas.microsoft.com/office/drawing/2014/main" val="2449758009"/>
                  </a:ext>
                </a:extLst>
              </a:tr>
            </a:tbl>
          </a:graphicData>
        </a:graphic>
      </p:graphicFrame>
      <p:sp>
        <p:nvSpPr>
          <p:cNvPr id="69" name="テキスト ボックス 68">
            <a:extLst>
              <a:ext uri="{FF2B5EF4-FFF2-40B4-BE49-F238E27FC236}">
                <a16:creationId xmlns:a16="http://schemas.microsoft.com/office/drawing/2014/main" id="{BF473A12-9C15-43DA-86A1-CA11C86131B8}"/>
              </a:ext>
            </a:extLst>
          </p:cNvPr>
          <p:cNvSpPr txBox="1"/>
          <p:nvPr/>
        </p:nvSpPr>
        <p:spPr>
          <a:xfrm>
            <a:off x="313548" y="6356068"/>
            <a:ext cx="3783063" cy="4510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lnSpc>
                <a:spcPct val="120000"/>
              </a:lnSpc>
              <a:buFont typeface="+mj-ea"/>
              <a:buAutoNum type="circleNumDbPlain" startAt="2"/>
            </a:pPr>
            <a:r>
              <a:rPr kumimoji="1" lang="ja-JP" altLang="en-US" sz="1050" dirty="0">
                <a:solidFill>
                  <a:schemeClr val="tx1"/>
                </a:solidFill>
                <a:latin typeface="BIZ UDPゴシック" panose="020B0400000000000000" pitchFamily="50" charset="-128"/>
                <a:ea typeface="BIZ UDPゴシック" panose="020B0400000000000000" pitchFamily="50" charset="-128"/>
              </a:rPr>
              <a:t>優れている点や改善点について</a:t>
            </a:r>
            <a:r>
              <a:rPr kumimoji="1" lang="ja-JP" altLang="en-US" sz="1050" u="sng" dirty="0">
                <a:solidFill>
                  <a:srgbClr val="FF0000"/>
                </a:solidFill>
                <a:latin typeface="BIZ UDPゴシック" panose="020B0400000000000000" pitchFamily="50" charset="-128"/>
                <a:ea typeface="BIZ UDPゴシック" panose="020B0400000000000000" pitchFamily="50" charset="-128"/>
              </a:rPr>
              <a:t>振り返り・意見交換</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　　　→</a:t>
            </a:r>
            <a:r>
              <a:rPr kumimoji="1" lang="ja-JP" altLang="en-US" sz="1050" u="sng" dirty="0">
                <a:solidFill>
                  <a:schemeClr val="tx1"/>
                </a:solidFill>
                <a:latin typeface="BIZ UDPゴシック" panose="020B0400000000000000" pitchFamily="50" charset="-128"/>
                <a:ea typeface="BIZ UDPゴシック" panose="020B0400000000000000" pitchFamily="50" charset="-128"/>
              </a:rPr>
              <a:t>次回以降、ガイドラインへの具体的な反映について議論</a:t>
            </a:r>
            <a:endParaRPr kumimoji="1" lang="en-US" altLang="ja-JP" sz="1050" u="sng" dirty="0">
              <a:solidFill>
                <a:schemeClr val="tx1"/>
              </a:solidFill>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01F66CB0-EA84-408E-A40A-BCB4D4C480FB}"/>
              </a:ext>
            </a:extLst>
          </p:cNvPr>
          <p:cNvGrpSpPr/>
          <p:nvPr/>
        </p:nvGrpSpPr>
        <p:grpSpPr>
          <a:xfrm>
            <a:off x="4571999" y="1796187"/>
            <a:ext cx="4413865" cy="4630580"/>
            <a:chOff x="4571022" y="1655246"/>
            <a:chExt cx="4413865" cy="4630580"/>
          </a:xfrm>
        </p:grpSpPr>
        <p:grpSp>
          <p:nvGrpSpPr>
            <p:cNvPr id="54" name="グループ化 53">
              <a:extLst>
                <a:ext uri="{FF2B5EF4-FFF2-40B4-BE49-F238E27FC236}">
                  <a16:creationId xmlns:a16="http://schemas.microsoft.com/office/drawing/2014/main" id="{817C9342-A228-428A-80EF-70E80A6D1CC7}"/>
                </a:ext>
              </a:extLst>
            </p:cNvPr>
            <p:cNvGrpSpPr/>
            <p:nvPr/>
          </p:nvGrpSpPr>
          <p:grpSpPr>
            <a:xfrm>
              <a:off x="4571022" y="1655246"/>
              <a:ext cx="4413865" cy="4630580"/>
              <a:chOff x="3826896" y="2516912"/>
              <a:chExt cx="4035288" cy="4233416"/>
            </a:xfrm>
          </p:grpSpPr>
          <p:pic>
            <p:nvPicPr>
              <p:cNvPr id="55" name="図 54">
                <a:extLst>
                  <a:ext uri="{FF2B5EF4-FFF2-40B4-BE49-F238E27FC236}">
                    <a16:creationId xmlns:a16="http://schemas.microsoft.com/office/drawing/2014/main" id="{717ED92F-F521-4DC5-B5F1-EBE023BE2ACD}"/>
                  </a:ext>
                </a:extLst>
              </p:cNvPr>
              <p:cNvPicPr>
                <a:picLocks noChangeAspect="1"/>
              </p:cNvPicPr>
              <p:nvPr/>
            </p:nvPicPr>
            <p:blipFill rotWithShape="1">
              <a:blip r:embed="rId4"/>
              <a:srcRect l="29333" t="10988" r="22917" b="8858"/>
              <a:stretch/>
            </p:blipFill>
            <p:spPr>
              <a:xfrm>
                <a:off x="3826896" y="2516912"/>
                <a:ext cx="4035288" cy="4233416"/>
              </a:xfrm>
              <a:prstGeom prst="rect">
                <a:avLst/>
              </a:prstGeom>
              <a:effectLst>
                <a:outerShdw blurRad="12700" sx="101000" sy="101000" algn="ctr" rotWithShape="0">
                  <a:prstClr val="black">
                    <a:alpha val="40000"/>
                  </a:prstClr>
                </a:outerShdw>
                <a:softEdge rad="63500"/>
              </a:effectLst>
            </p:spPr>
          </p:pic>
          <p:sp>
            <p:nvSpPr>
              <p:cNvPr id="56" name="楕円 55">
                <a:extLst>
                  <a:ext uri="{FF2B5EF4-FFF2-40B4-BE49-F238E27FC236}">
                    <a16:creationId xmlns:a16="http://schemas.microsoft.com/office/drawing/2014/main" id="{A2254125-0A54-4734-B910-99A695E4F324}"/>
                  </a:ext>
                </a:extLst>
              </p:cNvPr>
              <p:cNvSpPr/>
              <p:nvPr/>
            </p:nvSpPr>
            <p:spPr>
              <a:xfrm>
                <a:off x="5161320" y="3606520"/>
                <a:ext cx="657039" cy="801905"/>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8A272308-8087-46C0-B372-ED0BBE0327B4}"/>
                  </a:ext>
                </a:extLst>
              </p:cNvPr>
              <p:cNvSpPr/>
              <p:nvPr/>
            </p:nvSpPr>
            <p:spPr>
              <a:xfrm rot="900000">
                <a:off x="5294096" y="5920649"/>
                <a:ext cx="865190" cy="559648"/>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967E35C6-D7A9-4B41-8943-33ADDE58DCD5}"/>
                  </a:ext>
                </a:extLst>
              </p:cNvPr>
              <p:cNvSpPr/>
              <p:nvPr/>
            </p:nvSpPr>
            <p:spPr>
              <a:xfrm>
                <a:off x="6600468" y="3979626"/>
                <a:ext cx="712904" cy="388491"/>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A5842F8A-CAB9-4F76-A16C-8BFD63E1D944}"/>
                  </a:ext>
                </a:extLst>
              </p:cNvPr>
              <p:cNvSpPr/>
              <p:nvPr/>
            </p:nvSpPr>
            <p:spPr>
              <a:xfrm>
                <a:off x="6898953" y="3681035"/>
                <a:ext cx="712902" cy="19224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集合場所</a:t>
                </a:r>
              </a:p>
            </p:txBody>
          </p:sp>
          <p:sp>
            <p:nvSpPr>
              <p:cNvPr id="60" name="正方形/長方形 59">
                <a:extLst>
                  <a:ext uri="{FF2B5EF4-FFF2-40B4-BE49-F238E27FC236}">
                    <a16:creationId xmlns:a16="http://schemas.microsoft.com/office/drawing/2014/main" id="{A6EF6D47-5866-4756-A210-4701DA8B2216}"/>
                  </a:ext>
                </a:extLst>
              </p:cNvPr>
              <p:cNvSpPr/>
              <p:nvPr/>
            </p:nvSpPr>
            <p:spPr>
              <a:xfrm>
                <a:off x="4325220" y="3312393"/>
                <a:ext cx="1038557" cy="33377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大阪</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ヘルスケアパビリオン</a:t>
                </a:r>
              </a:p>
            </p:txBody>
          </p:sp>
          <p:sp>
            <p:nvSpPr>
              <p:cNvPr id="61" name="正方形/長方形 60">
                <a:extLst>
                  <a:ext uri="{FF2B5EF4-FFF2-40B4-BE49-F238E27FC236}">
                    <a16:creationId xmlns:a16="http://schemas.microsoft.com/office/drawing/2014/main" id="{DFA8276B-CD20-441F-AA65-F821AA97E3BF}"/>
                  </a:ext>
                </a:extLst>
              </p:cNvPr>
              <p:cNvSpPr/>
              <p:nvPr/>
            </p:nvSpPr>
            <p:spPr>
              <a:xfrm>
                <a:off x="4372309" y="6006237"/>
                <a:ext cx="868377" cy="3553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大催事場</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（シャインハット）</a:t>
                </a:r>
              </a:p>
            </p:txBody>
          </p:sp>
          <p:sp>
            <p:nvSpPr>
              <p:cNvPr id="63" name="フリーフォーム: 図形 62">
                <a:extLst>
                  <a:ext uri="{FF2B5EF4-FFF2-40B4-BE49-F238E27FC236}">
                    <a16:creationId xmlns:a16="http://schemas.microsoft.com/office/drawing/2014/main" id="{D6C4D3C1-CC01-48F8-8E2B-D2E7123340E0}"/>
                  </a:ext>
                </a:extLst>
              </p:cNvPr>
              <p:cNvSpPr/>
              <p:nvPr/>
            </p:nvSpPr>
            <p:spPr>
              <a:xfrm>
                <a:off x="5524547" y="3263083"/>
                <a:ext cx="1396339" cy="1253584"/>
              </a:xfrm>
              <a:custGeom>
                <a:avLst/>
                <a:gdLst>
                  <a:gd name="connsiteX0" fmla="*/ 662940 w 662940"/>
                  <a:gd name="connsiteY0" fmla="*/ 17145 h 531495"/>
                  <a:gd name="connsiteX1" fmla="*/ 548640 w 662940"/>
                  <a:gd name="connsiteY1" fmla="*/ 0 h 531495"/>
                  <a:gd name="connsiteX2" fmla="*/ 350520 w 662940"/>
                  <a:gd name="connsiteY2" fmla="*/ 531495 h 531495"/>
                  <a:gd name="connsiteX3" fmla="*/ 0 w 662940"/>
                  <a:gd name="connsiteY3" fmla="*/ 531495 h 531495"/>
                  <a:gd name="connsiteX4" fmla="*/ 0 w 662940"/>
                  <a:gd name="connsiteY4" fmla="*/ 453390 h 531495"/>
                  <a:gd name="connsiteX0" fmla="*/ 664845 w 664845"/>
                  <a:gd name="connsiteY0" fmla="*/ 17145 h 531495"/>
                  <a:gd name="connsiteX1" fmla="*/ 550545 w 664845"/>
                  <a:gd name="connsiteY1" fmla="*/ 0 h 531495"/>
                  <a:gd name="connsiteX2" fmla="*/ 352425 w 664845"/>
                  <a:gd name="connsiteY2" fmla="*/ 531495 h 531495"/>
                  <a:gd name="connsiteX3" fmla="*/ 1905 w 664845"/>
                  <a:gd name="connsiteY3" fmla="*/ 531495 h 531495"/>
                  <a:gd name="connsiteX4" fmla="*/ 0 w 664845"/>
                  <a:gd name="connsiteY4" fmla="*/ 329565 h 531495"/>
                  <a:gd name="connsiteX0" fmla="*/ 701040 w 701040"/>
                  <a:gd name="connsiteY0" fmla="*/ 0 h 548640"/>
                  <a:gd name="connsiteX1" fmla="*/ 550545 w 701040"/>
                  <a:gd name="connsiteY1" fmla="*/ 17145 h 548640"/>
                  <a:gd name="connsiteX2" fmla="*/ 352425 w 701040"/>
                  <a:gd name="connsiteY2" fmla="*/ 548640 h 548640"/>
                  <a:gd name="connsiteX3" fmla="*/ 1905 w 701040"/>
                  <a:gd name="connsiteY3" fmla="*/ 548640 h 548640"/>
                  <a:gd name="connsiteX4" fmla="*/ 0 w 701040"/>
                  <a:gd name="connsiteY4" fmla="*/ 346710 h 548640"/>
                  <a:gd name="connsiteX0" fmla="*/ 946758 w 946758"/>
                  <a:gd name="connsiteY0" fmla="*/ 0 h 947487"/>
                  <a:gd name="connsiteX1" fmla="*/ 550545 w 946758"/>
                  <a:gd name="connsiteY1" fmla="*/ 415992 h 947487"/>
                  <a:gd name="connsiteX2" fmla="*/ 352425 w 946758"/>
                  <a:gd name="connsiteY2" fmla="*/ 947487 h 947487"/>
                  <a:gd name="connsiteX3" fmla="*/ 1905 w 946758"/>
                  <a:gd name="connsiteY3" fmla="*/ 947487 h 947487"/>
                  <a:gd name="connsiteX4" fmla="*/ 0 w 946758"/>
                  <a:gd name="connsiteY4" fmla="*/ 745557 h 947487"/>
                  <a:gd name="connsiteX0" fmla="*/ 946758 w 946758"/>
                  <a:gd name="connsiteY0" fmla="*/ 0 h 947487"/>
                  <a:gd name="connsiteX1" fmla="*/ 584375 w 946758"/>
                  <a:gd name="connsiteY1" fmla="*/ 433798 h 947487"/>
                  <a:gd name="connsiteX2" fmla="*/ 352425 w 946758"/>
                  <a:gd name="connsiteY2" fmla="*/ 947487 h 947487"/>
                  <a:gd name="connsiteX3" fmla="*/ 1905 w 946758"/>
                  <a:gd name="connsiteY3" fmla="*/ 947487 h 947487"/>
                  <a:gd name="connsiteX4" fmla="*/ 0 w 946758"/>
                  <a:gd name="connsiteY4" fmla="*/ 745557 h 947487"/>
                  <a:gd name="connsiteX0" fmla="*/ 948539 w 948539"/>
                  <a:gd name="connsiteY0" fmla="*/ 0 h 954609"/>
                  <a:gd name="connsiteX1" fmla="*/ 584375 w 948539"/>
                  <a:gd name="connsiteY1" fmla="*/ 440920 h 954609"/>
                  <a:gd name="connsiteX2" fmla="*/ 352425 w 948539"/>
                  <a:gd name="connsiteY2" fmla="*/ 954609 h 954609"/>
                  <a:gd name="connsiteX3" fmla="*/ 1905 w 948539"/>
                  <a:gd name="connsiteY3" fmla="*/ 954609 h 954609"/>
                  <a:gd name="connsiteX4" fmla="*/ 0 w 948539"/>
                  <a:gd name="connsiteY4" fmla="*/ 752679 h 954609"/>
                  <a:gd name="connsiteX0" fmla="*/ 948539 w 956723"/>
                  <a:gd name="connsiteY0" fmla="*/ 3049 h 957658"/>
                  <a:gd name="connsiteX1" fmla="*/ 956723 w 956723"/>
                  <a:gd name="connsiteY1" fmla="*/ 0 h 957658"/>
                  <a:gd name="connsiteX2" fmla="*/ 584375 w 956723"/>
                  <a:gd name="connsiteY2" fmla="*/ 443969 h 957658"/>
                  <a:gd name="connsiteX3" fmla="*/ 352425 w 956723"/>
                  <a:gd name="connsiteY3" fmla="*/ 957658 h 957658"/>
                  <a:gd name="connsiteX4" fmla="*/ 1905 w 956723"/>
                  <a:gd name="connsiteY4" fmla="*/ 957658 h 957658"/>
                  <a:gd name="connsiteX5" fmla="*/ 0 w 956723"/>
                  <a:gd name="connsiteY5" fmla="*/ 755728 h 957658"/>
                  <a:gd name="connsiteX0" fmla="*/ 948539 w 948539"/>
                  <a:gd name="connsiteY0" fmla="*/ 0 h 954609"/>
                  <a:gd name="connsiteX1" fmla="*/ 938917 w 948539"/>
                  <a:gd name="connsiteY1" fmla="*/ 30782 h 954609"/>
                  <a:gd name="connsiteX2" fmla="*/ 584375 w 948539"/>
                  <a:gd name="connsiteY2" fmla="*/ 440920 h 954609"/>
                  <a:gd name="connsiteX3" fmla="*/ 352425 w 948539"/>
                  <a:gd name="connsiteY3" fmla="*/ 954609 h 954609"/>
                  <a:gd name="connsiteX4" fmla="*/ 1905 w 948539"/>
                  <a:gd name="connsiteY4" fmla="*/ 954609 h 954609"/>
                  <a:gd name="connsiteX5" fmla="*/ 0 w 948539"/>
                  <a:gd name="connsiteY5" fmla="*/ 752679 h 954609"/>
                  <a:gd name="connsiteX0" fmla="*/ 1073178 w 1073178"/>
                  <a:gd name="connsiteY0" fmla="*/ 72491 h 923827"/>
                  <a:gd name="connsiteX1" fmla="*/ 938917 w 1073178"/>
                  <a:gd name="connsiteY1" fmla="*/ 0 h 923827"/>
                  <a:gd name="connsiteX2" fmla="*/ 584375 w 1073178"/>
                  <a:gd name="connsiteY2" fmla="*/ 410138 h 923827"/>
                  <a:gd name="connsiteX3" fmla="*/ 352425 w 1073178"/>
                  <a:gd name="connsiteY3" fmla="*/ 923827 h 923827"/>
                  <a:gd name="connsiteX4" fmla="*/ 1905 w 1073178"/>
                  <a:gd name="connsiteY4" fmla="*/ 923827 h 923827"/>
                  <a:gd name="connsiteX5" fmla="*/ 0 w 1073178"/>
                  <a:gd name="connsiteY5" fmla="*/ 721897 h 923827"/>
                  <a:gd name="connsiteX0" fmla="*/ 1073178 w 1073178"/>
                  <a:gd name="connsiteY0" fmla="*/ 109883 h 961219"/>
                  <a:gd name="connsiteX1" fmla="*/ 953162 w 1073178"/>
                  <a:gd name="connsiteY1" fmla="*/ 0 h 961219"/>
                  <a:gd name="connsiteX2" fmla="*/ 584375 w 1073178"/>
                  <a:gd name="connsiteY2" fmla="*/ 447530 h 961219"/>
                  <a:gd name="connsiteX3" fmla="*/ 352425 w 1073178"/>
                  <a:gd name="connsiteY3" fmla="*/ 961219 h 961219"/>
                  <a:gd name="connsiteX4" fmla="*/ 1905 w 1073178"/>
                  <a:gd name="connsiteY4" fmla="*/ 961219 h 961219"/>
                  <a:gd name="connsiteX5" fmla="*/ 0 w 1073178"/>
                  <a:gd name="connsiteY5" fmla="*/ 759289 h 961219"/>
                  <a:gd name="connsiteX0" fmla="*/ 1078520 w 1078520"/>
                  <a:gd name="connsiteY0" fmla="*/ 102760 h 961219"/>
                  <a:gd name="connsiteX1" fmla="*/ 953162 w 1078520"/>
                  <a:gd name="connsiteY1" fmla="*/ 0 h 961219"/>
                  <a:gd name="connsiteX2" fmla="*/ 584375 w 1078520"/>
                  <a:gd name="connsiteY2" fmla="*/ 447530 h 961219"/>
                  <a:gd name="connsiteX3" fmla="*/ 352425 w 1078520"/>
                  <a:gd name="connsiteY3" fmla="*/ 961219 h 961219"/>
                  <a:gd name="connsiteX4" fmla="*/ 1905 w 1078520"/>
                  <a:gd name="connsiteY4" fmla="*/ 961219 h 961219"/>
                  <a:gd name="connsiteX5" fmla="*/ 0 w 1078520"/>
                  <a:gd name="connsiteY5" fmla="*/ 759289 h 961219"/>
                  <a:gd name="connsiteX0" fmla="*/ 1078520 w 1078520"/>
                  <a:gd name="connsiteY0" fmla="*/ 102760 h 961219"/>
                  <a:gd name="connsiteX1" fmla="*/ 1070679 w 1078520"/>
                  <a:gd name="connsiteY1" fmla="*/ 97931 h 961219"/>
                  <a:gd name="connsiteX2" fmla="*/ 953162 w 1078520"/>
                  <a:gd name="connsiteY2" fmla="*/ 0 h 961219"/>
                  <a:gd name="connsiteX3" fmla="*/ 584375 w 1078520"/>
                  <a:gd name="connsiteY3" fmla="*/ 447530 h 961219"/>
                  <a:gd name="connsiteX4" fmla="*/ 352425 w 1078520"/>
                  <a:gd name="connsiteY4" fmla="*/ 961219 h 961219"/>
                  <a:gd name="connsiteX5" fmla="*/ 1905 w 1078520"/>
                  <a:gd name="connsiteY5" fmla="*/ 961219 h 961219"/>
                  <a:gd name="connsiteX6" fmla="*/ 0 w 1078520"/>
                  <a:gd name="connsiteY6" fmla="*/ 759289 h 961219"/>
                  <a:gd name="connsiteX0" fmla="*/ 978808 w 1070679"/>
                  <a:gd name="connsiteY0" fmla="*/ 229180 h 961219"/>
                  <a:gd name="connsiteX1" fmla="*/ 1070679 w 1070679"/>
                  <a:gd name="connsiteY1" fmla="*/ 97931 h 961219"/>
                  <a:gd name="connsiteX2" fmla="*/ 953162 w 1070679"/>
                  <a:gd name="connsiteY2" fmla="*/ 0 h 961219"/>
                  <a:gd name="connsiteX3" fmla="*/ 584375 w 1070679"/>
                  <a:gd name="connsiteY3" fmla="*/ 447530 h 961219"/>
                  <a:gd name="connsiteX4" fmla="*/ 352425 w 1070679"/>
                  <a:gd name="connsiteY4" fmla="*/ 961219 h 961219"/>
                  <a:gd name="connsiteX5" fmla="*/ 1905 w 1070679"/>
                  <a:gd name="connsiteY5" fmla="*/ 961219 h 961219"/>
                  <a:gd name="connsiteX6" fmla="*/ 0 w 1070679"/>
                  <a:gd name="connsiteY6" fmla="*/ 759289 h 961219"/>
                  <a:gd name="connsiteX0" fmla="*/ 959222 w 1070679"/>
                  <a:gd name="connsiteY0" fmla="*/ 236302 h 961219"/>
                  <a:gd name="connsiteX1" fmla="*/ 1070679 w 1070679"/>
                  <a:gd name="connsiteY1" fmla="*/ 97931 h 961219"/>
                  <a:gd name="connsiteX2" fmla="*/ 953162 w 1070679"/>
                  <a:gd name="connsiteY2" fmla="*/ 0 h 961219"/>
                  <a:gd name="connsiteX3" fmla="*/ 584375 w 1070679"/>
                  <a:gd name="connsiteY3" fmla="*/ 447530 h 961219"/>
                  <a:gd name="connsiteX4" fmla="*/ 352425 w 1070679"/>
                  <a:gd name="connsiteY4" fmla="*/ 961219 h 961219"/>
                  <a:gd name="connsiteX5" fmla="*/ 1905 w 1070679"/>
                  <a:gd name="connsiteY5" fmla="*/ 961219 h 961219"/>
                  <a:gd name="connsiteX6" fmla="*/ 0 w 1070679"/>
                  <a:gd name="connsiteY6" fmla="*/ 759289 h 96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679" h="961219">
                    <a:moveTo>
                      <a:pt x="959222" y="236302"/>
                    </a:moveTo>
                    <a:lnTo>
                      <a:pt x="1070679" y="97931"/>
                    </a:lnTo>
                    <a:lnTo>
                      <a:pt x="953162" y="0"/>
                    </a:lnTo>
                    <a:lnTo>
                      <a:pt x="584375" y="447530"/>
                    </a:lnTo>
                    <a:lnTo>
                      <a:pt x="352425" y="961219"/>
                    </a:lnTo>
                    <a:lnTo>
                      <a:pt x="1905" y="961219"/>
                    </a:lnTo>
                    <a:cubicBezTo>
                      <a:pt x="1905" y="935184"/>
                      <a:pt x="0" y="785324"/>
                      <a:pt x="0" y="759289"/>
                    </a:cubicBezTo>
                  </a:path>
                </a:pathLst>
              </a:custGeom>
              <a:ln w="28575">
                <a:solidFill>
                  <a:srgbClr val="002060"/>
                </a:solidFill>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sp>
            <p:nvSpPr>
              <p:cNvPr id="64" name="フリーフォーム: 図形 63">
                <a:extLst>
                  <a:ext uri="{FF2B5EF4-FFF2-40B4-BE49-F238E27FC236}">
                    <a16:creationId xmlns:a16="http://schemas.microsoft.com/office/drawing/2014/main" id="{235A69FB-1EBB-4B8F-905A-5CE162DB7C84}"/>
                  </a:ext>
                </a:extLst>
              </p:cNvPr>
              <p:cNvSpPr/>
              <p:nvPr/>
            </p:nvSpPr>
            <p:spPr>
              <a:xfrm>
                <a:off x="5184180" y="4511698"/>
                <a:ext cx="332913" cy="1587550"/>
              </a:xfrm>
              <a:custGeom>
                <a:avLst/>
                <a:gdLst>
                  <a:gd name="connsiteX0" fmla="*/ 255270 w 255270"/>
                  <a:gd name="connsiteY0" fmla="*/ 0 h 1217295"/>
                  <a:gd name="connsiteX1" fmla="*/ 59055 w 255270"/>
                  <a:gd name="connsiteY1" fmla="*/ 102870 h 1217295"/>
                  <a:gd name="connsiteX2" fmla="*/ 112395 w 255270"/>
                  <a:gd name="connsiteY2" fmla="*/ 363855 h 1217295"/>
                  <a:gd name="connsiteX3" fmla="*/ 121920 w 255270"/>
                  <a:gd name="connsiteY3" fmla="*/ 657225 h 1217295"/>
                  <a:gd name="connsiteX4" fmla="*/ 85725 w 255270"/>
                  <a:gd name="connsiteY4" fmla="*/ 895350 h 1217295"/>
                  <a:gd name="connsiteX5" fmla="*/ 0 w 255270"/>
                  <a:gd name="connsiteY5" fmla="*/ 1141095 h 1217295"/>
                  <a:gd name="connsiteX6" fmla="*/ 217170 w 255270"/>
                  <a:gd name="connsiteY6" fmla="*/ 1217295 h 121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270" h="1217295">
                    <a:moveTo>
                      <a:pt x="255270" y="0"/>
                    </a:moveTo>
                    <a:lnTo>
                      <a:pt x="59055" y="102870"/>
                    </a:lnTo>
                    <a:lnTo>
                      <a:pt x="112395" y="363855"/>
                    </a:lnTo>
                    <a:lnTo>
                      <a:pt x="121920" y="657225"/>
                    </a:lnTo>
                    <a:lnTo>
                      <a:pt x="85725" y="895350"/>
                    </a:lnTo>
                    <a:lnTo>
                      <a:pt x="0" y="1141095"/>
                    </a:lnTo>
                    <a:lnTo>
                      <a:pt x="217170" y="1217295"/>
                    </a:lnTo>
                  </a:path>
                </a:pathLst>
              </a:custGeom>
              <a:ln w="28575">
                <a:solidFill>
                  <a:srgbClr val="002060"/>
                </a:solidFill>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sp>
            <p:nvSpPr>
              <p:cNvPr id="62" name="星: 5 pt 61">
                <a:extLst>
                  <a:ext uri="{FF2B5EF4-FFF2-40B4-BE49-F238E27FC236}">
                    <a16:creationId xmlns:a16="http://schemas.microsoft.com/office/drawing/2014/main" id="{E4BB0C71-FD8B-486C-81E6-4AF9105C1A5D}"/>
                  </a:ext>
                </a:extLst>
              </p:cNvPr>
              <p:cNvSpPr/>
              <p:nvPr/>
            </p:nvSpPr>
            <p:spPr>
              <a:xfrm>
                <a:off x="6634945" y="3479278"/>
                <a:ext cx="289237" cy="289237"/>
              </a:xfrm>
              <a:prstGeom prst="star5">
                <a:avLst/>
              </a:prstGeom>
              <a:solidFill>
                <a:srgbClr val="FF000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 name="直線コネクタ 8">
              <a:extLst>
                <a:ext uri="{FF2B5EF4-FFF2-40B4-BE49-F238E27FC236}">
                  <a16:creationId xmlns:a16="http://schemas.microsoft.com/office/drawing/2014/main" id="{19A9EC25-473E-4680-B32C-2FD1D865B428}"/>
                </a:ext>
              </a:extLst>
            </p:cNvPr>
            <p:cNvCxnSpPr/>
            <p:nvPr/>
          </p:nvCxnSpPr>
          <p:spPr>
            <a:xfrm flipV="1">
              <a:off x="7815072" y="2329442"/>
              <a:ext cx="262128" cy="26212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9" name="正方形/長方形 38">
            <a:extLst>
              <a:ext uri="{FF2B5EF4-FFF2-40B4-BE49-F238E27FC236}">
                <a16:creationId xmlns:a16="http://schemas.microsoft.com/office/drawing/2014/main" id="{ED388428-4A06-4700-9BC4-083D5A13463E}"/>
              </a:ext>
            </a:extLst>
          </p:cNvPr>
          <p:cNvSpPr/>
          <p:nvPr/>
        </p:nvSpPr>
        <p:spPr>
          <a:xfrm>
            <a:off x="7932266" y="2209941"/>
            <a:ext cx="779784" cy="31637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大阪メトロ</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夢洲駅</a:t>
            </a:r>
          </a:p>
        </p:txBody>
      </p:sp>
    </p:spTree>
    <p:extLst>
      <p:ext uri="{BB962C8B-B14F-4D97-AF65-F5344CB8AC3E}">
        <p14:creationId xmlns:p14="http://schemas.microsoft.com/office/powerpoint/2010/main" val="221787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直線矢印コネクタ 126">
            <a:extLst>
              <a:ext uri="{FF2B5EF4-FFF2-40B4-BE49-F238E27FC236}">
                <a16:creationId xmlns:a16="http://schemas.microsoft.com/office/drawing/2014/main" id="{5F75432E-1A91-4544-8DE6-0B289171AEC1}"/>
              </a:ext>
            </a:extLst>
          </p:cNvPr>
          <p:cNvCxnSpPr>
            <a:cxnSpLocks/>
          </p:cNvCxnSpPr>
          <p:nvPr/>
        </p:nvCxnSpPr>
        <p:spPr>
          <a:xfrm flipV="1">
            <a:off x="3830428" y="3468295"/>
            <a:ext cx="0" cy="2614021"/>
          </a:xfrm>
          <a:prstGeom prst="straightConnector1">
            <a:avLst/>
          </a:prstGeom>
          <a:ln>
            <a:solidFill>
              <a:schemeClr val="accent4">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4" name="テキスト ボックス 3">
            <a:extLst>
              <a:ext uri="{FF2B5EF4-FFF2-40B4-BE49-F238E27FC236}">
                <a16:creationId xmlns:a16="http://schemas.microsoft.com/office/drawing/2014/main" id="{0E7DAECB-B1D9-4296-B22F-9D35C8223AF5}"/>
              </a:ext>
            </a:extLst>
          </p:cNvPr>
          <p:cNvSpPr txBox="1"/>
          <p:nvPr/>
        </p:nvSpPr>
        <p:spPr>
          <a:xfrm>
            <a:off x="0" y="0"/>
            <a:ext cx="9144000" cy="338554"/>
          </a:xfrm>
          <a:prstGeom prst="rect">
            <a:avLst/>
          </a:prstGeom>
          <a:solidFill>
            <a:schemeClr val="accent5">
              <a:lumMod val="50000"/>
            </a:schemeClr>
          </a:solidFill>
        </p:spPr>
        <p:txBody>
          <a:bodyPr wrap="square" rtlCol="0">
            <a:spAutoFit/>
          </a:bodyPr>
          <a:lstStyle/>
          <a:p>
            <a:r>
              <a:rPr kumimoji="1" lang="ja-JP" altLang="en-US" sz="1600" dirty="0">
                <a:solidFill>
                  <a:schemeClr val="bg1"/>
                </a:solidFill>
                <a:latin typeface="BIZ UDPゴシック" panose="020B0400000000000000" pitchFamily="50" charset="-128"/>
                <a:ea typeface="BIZ UDPゴシック" panose="020B0400000000000000" pitchFamily="50" charset="-128"/>
              </a:rPr>
              <a:t>大阪・関西万博におけるユニバーサルデザインの取組現地検証概要（素案）</a:t>
            </a:r>
          </a:p>
        </p:txBody>
      </p:sp>
      <p:sp>
        <p:nvSpPr>
          <p:cNvPr id="23" name="テキスト ボックス 22">
            <a:extLst>
              <a:ext uri="{FF2B5EF4-FFF2-40B4-BE49-F238E27FC236}">
                <a16:creationId xmlns:a16="http://schemas.microsoft.com/office/drawing/2014/main" id="{A5BC04B3-958B-4370-B551-87A81B4BC5D2}"/>
              </a:ext>
            </a:extLst>
          </p:cNvPr>
          <p:cNvSpPr txBox="1"/>
          <p:nvPr/>
        </p:nvSpPr>
        <p:spPr>
          <a:xfrm>
            <a:off x="0" y="0"/>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　令和７年度　大阪府福祉のまちづくり審議会　今後の予定</a:t>
            </a:r>
          </a:p>
        </p:txBody>
      </p:sp>
      <p:sp>
        <p:nvSpPr>
          <p:cNvPr id="77" name="テキスト ボックス 76">
            <a:extLst>
              <a:ext uri="{FF2B5EF4-FFF2-40B4-BE49-F238E27FC236}">
                <a16:creationId xmlns:a16="http://schemas.microsoft.com/office/drawing/2014/main" id="{623ECC95-5265-4315-BA86-D5ABCB5DF09E}"/>
              </a:ext>
            </a:extLst>
          </p:cNvPr>
          <p:cNvSpPr txBox="1"/>
          <p:nvPr/>
        </p:nvSpPr>
        <p:spPr>
          <a:xfrm>
            <a:off x="226946" y="518299"/>
            <a:ext cx="8479647" cy="1415772"/>
          </a:xfrm>
          <a:prstGeom prst="rect">
            <a:avLst/>
          </a:prstGeom>
          <a:noFill/>
          <a:ln w="12700">
            <a:solidFill>
              <a:schemeClr val="accent6">
                <a:lumMod val="50000"/>
              </a:schemeClr>
            </a:solidFill>
          </a:ln>
        </p:spPr>
        <p:txBody>
          <a:bodyPr wrap="square" rtlCol="0" anchor="ctr">
            <a:spAutoFit/>
          </a:bodyPr>
          <a:lstStyle/>
          <a:p>
            <a:r>
              <a:rPr kumimoji="1" lang="ja-JP" altLang="en-US" sz="1600" dirty="0">
                <a:solidFill>
                  <a:schemeClr val="accent6">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令和７年度の審議会及び部会では、主に条例ガイドラインの改訂に向けた意見交換を予定</a:t>
            </a:r>
            <a:endParaRPr kumimoji="1" lang="en-US" altLang="ja-JP" sz="1600" dirty="0">
              <a:solidFill>
                <a:schemeClr val="accent6">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marL="255588"/>
            <a:r>
              <a:rPr kumimoji="1"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（意見交換のポイント）　</a:t>
            </a:r>
            <a:endParaRPr kumimoji="1" lang="en-US" altLang="ja-JP" sz="1400" dirty="0">
              <a:solidFill>
                <a:schemeClr val="accent6">
                  <a:lumMod val="50000"/>
                </a:schemeClr>
              </a:solidFill>
              <a:latin typeface="BIZ UDPゴシック" panose="020B0400000000000000" pitchFamily="50" charset="-128"/>
              <a:ea typeface="BIZ UDPゴシック" panose="020B0400000000000000" pitchFamily="50" charset="-128"/>
            </a:endParaRPr>
          </a:p>
          <a:p>
            <a:pPr marL="541338" indent="-285750">
              <a:buFont typeface="Wingdings" panose="05000000000000000000" pitchFamily="2" charset="2"/>
              <a:buChar char="ü"/>
            </a:pPr>
            <a:r>
              <a:rPr kumimoji="1" lang="ja-JP" altLang="en-US" sz="1400" u="heavy" dirty="0">
                <a:solidFill>
                  <a:schemeClr val="accent6">
                    <a:lumMod val="50000"/>
                  </a:schemeClr>
                </a:solidFill>
                <a:latin typeface="BIZ UDPゴシック" panose="020B0400000000000000" pitchFamily="50" charset="-128"/>
                <a:ea typeface="BIZ UDPゴシック" panose="020B0400000000000000" pitchFamily="50" charset="-128"/>
              </a:rPr>
              <a:t>万博</a:t>
            </a:r>
            <a:r>
              <a:rPr kumimoji="1" lang="en-US" altLang="ja-JP" sz="1400" u="heavy" dirty="0">
                <a:solidFill>
                  <a:schemeClr val="accent6">
                    <a:lumMod val="50000"/>
                  </a:schemeClr>
                </a:solidFill>
                <a:latin typeface="BIZ UDPゴシック" panose="020B0400000000000000" pitchFamily="50" charset="-128"/>
                <a:ea typeface="BIZ UDPゴシック" panose="020B0400000000000000" pitchFamily="50" charset="-128"/>
              </a:rPr>
              <a:t>UD</a:t>
            </a:r>
            <a:r>
              <a:rPr kumimoji="1" lang="ja-JP" altLang="en-US" sz="1400" u="heavy" dirty="0">
                <a:solidFill>
                  <a:schemeClr val="accent6">
                    <a:lumMod val="50000"/>
                  </a:schemeClr>
                </a:solidFill>
                <a:latin typeface="BIZ UDPゴシック" panose="020B0400000000000000" pitchFamily="50" charset="-128"/>
                <a:ea typeface="BIZ UDPゴシック" panose="020B0400000000000000" pitchFamily="50" charset="-128"/>
              </a:rPr>
              <a:t>ガイドライン基準</a:t>
            </a:r>
            <a:r>
              <a:rPr kumimoji="1"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の検証及び条例</a:t>
            </a:r>
            <a:r>
              <a:rPr kumimoji="1" lang="en-US" altLang="ja-JP" sz="1400" dirty="0">
                <a:solidFill>
                  <a:schemeClr val="accent6">
                    <a:lumMod val="50000"/>
                  </a:schemeClr>
                </a:solidFill>
                <a:latin typeface="BIZ UDPゴシック" panose="020B0400000000000000" pitchFamily="50" charset="-128"/>
                <a:ea typeface="BIZ UDPゴシック" panose="020B0400000000000000" pitchFamily="50" charset="-128"/>
              </a:rPr>
              <a:t>GL</a:t>
            </a:r>
            <a:r>
              <a:rPr kumimoji="1"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への反映</a:t>
            </a:r>
            <a:endParaRPr kumimoji="1" lang="en-US" altLang="ja-JP" sz="1400" dirty="0">
              <a:solidFill>
                <a:schemeClr val="accent6">
                  <a:lumMod val="50000"/>
                </a:schemeClr>
              </a:solidFill>
              <a:latin typeface="BIZ UDPゴシック" panose="020B0400000000000000" pitchFamily="50" charset="-128"/>
              <a:ea typeface="BIZ UDPゴシック" panose="020B0400000000000000" pitchFamily="50" charset="-128"/>
            </a:endParaRPr>
          </a:p>
          <a:p>
            <a:pPr marL="541338" indent="-285750">
              <a:buFont typeface="Wingdings" panose="05000000000000000000" pitchFamily="2" charset="2"/>
              <a:buChar char="ü"/>
            </a:pPr>
            <a:r>
              <a:rPr kumimoji="1"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設計者等にとって、</a:t>
            </a:r>
            <a:r>
              <a:rPr kumimoji="1" lang="ja-JP" altLang="en-US" sz="1400" u="heavy" dirty="0">
                <a:solidFill>
                  <a:schemeClr val="accent6">
                    <a:lumMod val="50000"/>
                  </a:schemeClr>
                </a:solidFill>
                <a:latin typeface="BIZ UDPゴシック" panose="020B0400000000000000" pitchFamily="50" charset="-128"/>
                <a:ea typeface="BIZ UDPゴシック" panose="020B0400000000000000" pitchFamily="50" charset="-128"/>
              </a:rPr>
              <a:t>より使いやすいものへと再構成　</a:t>
            </a:r>
            <a:r>
              <a:rPr kumimoji="1"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a:t>
            </a:r>
            <a:r>
              <a:rPr kumimoji="1" lang="en-US" altLang="ja-JP" sz="1400" dirty="0">
                <a:solidFill>
                  <a:schemeClr val="accent6">
                    <a:lumMod val="50000"/>
                  </a:schemeClr>
                </a:solidFill>
                <a:latin typeface="BIZ UDPゴシック" panose="020B0400000000000000" pitchFamily="50" charset="-128"/>
                <a:ea typeface="BIZ UDPゴシック" panose="020B0400000000000000" pitchFamily="50" charset="-128"/>
              </a:rPr>
              <a:t>※</a:t>
            </a:r>
            <a:r>
              <a:rPr kumimoji="1"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改訂を重ねた結果、記載内容が複雑化）</a:t>
            </a:r>
            <a:endParaRPr kumimoji="1" lang="en-US" altLang="ja-JP" sz="1400" dirty="0">
              <a:solidFill>
                <a:schemeClr val="accent6">
                  <a:lumMod val="50000"/>
                </a:schemeClr>
              </a:solidFill>
              <a:latin typeface="BIZ UDPゴシック" panose="020B0400000000000000" pitchFamily="50" charset="-128"/>
              <a:ea typeface="BIZ UDPゴシック" panose="020B0400000000000000" pitchFamily="50" charset="-128"/>
            </a:endParaRPr>
          </a:p>
          <a:p>
            <a:pPr marL="541338" indent="-285750">
              <a:buFont typeface="Wingdings" panose="05000000000000000000" pitchFamily="2" charset="2"/>
              <a:buChar char="ü"/>
            </a:pPr>
            <a:r>
              <a:rPr kumimoji="1" lang="ja-JP" altLang="en-US" sz="1400" u="heavy" dirty="0">
                <a:solidFill>
                  <a:schemeClr val="accent6">
                    <a:lumMod val="50000"/>
                  </a:schemeClr>
                </a:solidFill>
                <a:latin typeface="BIZ UDPゴシック" panose="020B0400000000000000" pitchFamily="50" charset="-128"/>
                <a:ea typeface="BIZ UDPゴシック" panose="020B0400000000000000" pitchFamily="50" charset="-128"/>
              </a:rPr>
              <a:t>設計・計画段階での当事者参画</a:t>
            </a:r>
            <a:r>
              <a:rPr kumimoji="1"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を取り入れた事例（万博含む）の追加</a:t>
            </a:r>
            <a:endParaRPr kumimoji="1" lang="en-US" altLang="ja-JP" sz="1400" dirty="0">
              <a:solidFill>
                <a:schemeClr val="accent6">
                  <a:lumMod val="50000"/>
                </a:schemeClr>
              </a:solidFill>
              <a:latin typeface="BIZ UDPゴシック" panose="020B0400000000000000" pitchFamily="50" charset="-128"/>
              <a:ea typeface="BIZ UDPゴシック" panose="020B0400000000000000" pitchFamily="50" charset="-128"/>
            </a:endParaRPr>
          </a:p>
          <a:p>
            <a:pPr marL="541338" indent="-285750">
              <a:buFont typeface="Wingdings" panose="05000000000000000000" pitchFamily="2" charset="2"/>
              <a:buChar char="ü"/>
            </a:pPr>
            <a:r>
              <a:rPr kumimoji="1"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既存施設の改修を後押しするため、</a:t>
            </a:r>
            <a:r>
              <a:rPr kumimoji="1" lang="ja-JP" altLang="en-US" sz="1400" u="heavy" dirty="0">
                <a:solidFill>
                  <a:schemeClr val="accent6">
                    <a:lumMod val="50000"/>
                  </a:schemeClr>
                </a:solidFill>
                <a:latin typeface="BIZ UDPゴシック" panose="020B0400000000000000" pitchFamily="50" charset="-128"/>
                <a:ea typeface="BIZ UDPゴシック" panose="020B0400000000000000" pitchFamily="50" charset="-128"/>
              </a:rPr>
              <a:t>改修のポイントや優良事例</a:t>
            </a:r>
            <a:r>
              <a:rPr kumimoji="1"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の追加・充実化</a:t>
            </a:r>
            <a:endParaRPr kumimoji="1" lang="en-US" altLang="ja-JP" sz="14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graphicFrame>
        <p:nvGraphicFramePr>
          <p:cNvPr id="26" name="表 3">
            <a:extLst>
              <a:ext uri="{FF2B5EF4-FFF2-40B4-BE49-F238E27FC236}">
                <a16:creationId xmlns:a16="http://schemas.microsoft.com/office/drawing/2014/main" id="{170242C1-BDD2-4276-AE7A-C725949172DA}"/>
              </a:ext>
            </a:extLst>
          </p:cNvPr>
          <p:cNvGraphicFramePr>
            <a:graphicFrameLocks noGrp="1"/>
          </p:cNvGraphicFramePr>
          <p:nvPr>
            <p:extLst>
              <p:ext uri="{D42A27DB-BD31-4B8C-83A1-F6EECF244321}">
                <p14:modId xmlns:p14="http://schemas.microsoft.com/office/powerpoint/2010/main" val="805193821"/>
              </p:ext>
            </p:extLst>
          </p:nvPr>
        </p:nvGraphicFramePr>
        <p:xfrm>
          <a:off x="233999" y="2457791"/>
          <a:ext cx="8479647" cy="4149364"/>
        </p:xfrm>
        <a:graphic>
          <a:graphicData uri="http://schemas.openxmlformats.org/drawingml/2006/table">
            <a:tbl>
              <a:tblPr firstRow="1" bandRow="1">
                <a:tableStyleId>{5C22544A-7EE6-4342-B048-85BDC9FD1C3A}</a:tableStyleId>
              </a:tblPr>
              <a:tblGrid>
                <a:gridCol w="1315647">
                  <a:extLst>
                    <a:ext uri="{9D8B030D-6E8A-4147-A177-3AD203B41FA5}">
                      <a16:colId xmlns:a16="http://schemas.microsoft.com/office/drawing/2014/main" val="1669555235"/>
                    </a:ext>
                  </a:extLst>
                </a:gridCol>
                <a:gridCol w="648000">
                  <a:extLst>
                    <a:ext uri="{9D8B030D-6E8A-4147-A177-3AD203B41FA5}">
                      <a16:colId xmlns:a16="http://schemas.microsoft.com/office/drawing/2014/main" val="3823153361"/>
                    </a:ext>
                  </a:extLst>
                </a:gridCol>
                <a:gridCol w="648000">
                  <a:extLst>
                    <a:ext uri="{9D8B030D-6E8A-4147-A177-3AD203B41FA5}">
                      <a16:colId xmlns:a16="http://schemas.microsoft.com/office/drawing/2014/main" val="410608656"/>
                    </a:ext>
                  </a:extLst>
                </a:gridCol>
                <a:gridCol w="648000">
                  <a:extLst>
                    <a:ext uri="{9D8B030D-6E8A-4147-A177-3AD203B41FA5}">
                      <a16:colId xmlns:a16="http://schemas.microsoft.com/office/drawing/2014/main" val="3043619149"/>
                    </a:ext>
                  </a:extLst>
                </a:gridCol>
                <a:gridCol w="648000">
                  <a:extLst>
                    <a:ext uri="{9D8B030D-6E8A-4147-A177-3AD203B41FA5}">
                      <a16:colId xmlns:a16="http://schemas.microsoft.com/office/drawing/2014/main" val="1517657053"/>
                    </a:ext>
                  </a:extLst>
                </a:gridCol>
                <a:gridCol w="648000">
                  <a:extLst>
                    <a:ext uri="{9D8B030D-6E8A-4147-A177-3AD203B41FA5}">
                      <a16:colId xmlns:a16="http://schemas.microsoft.com/office/drawing/2014/main" val="1210788829"/>
                    </a:ext>
                  </a:extLst>
                </a:gridCol>
                <a:gridCol w="648000">
                  <a:extLst>
                    <a:ext uri="{9D8B030D-6E8A-4147-A177-3AD203B41FA5}">
                      <a16:colId xmlns:a16="http://schemas.microsoft.com/office/drawing/2014/main" val="2712914479"/>
                    </a:ext>
                  </a:extLst>
                </a:gridCol>
                <a:gridCol w="648000">
                  <a:extLst>
                    <a:ext uri="{9D8B030D-6E8A-4147-A177-3AD203B41FA5}">
                      <a16:colId xmlns:a16="http://schemas.microsoft.com/office/drawing/2014/main" val="3833706642"/>
                    </a:ext>
                  </a:extLst>
                </a:gridCol>
                <a:gridCol w="648000">
                  <a:extLst>
                    <a:ext uri="{9D8B030D-6E8A-4147-A177-3AD203B41FA5}">
                      <a16:colId xmlns:a16="http://schemas.microsoft.com/office/drawing/2014/main" val="3609015758"/>
                    </a:ext>
                  </a:extLst>
                </a:gridCol>
                <a:gridCol w="648000">
                  <a:extLst>
                    <a:ext uri="{9D8B030D-6E8A-4147-A177-3AD203B41FA5}">
                      <a16:colId xmlns:a16="http://schemas.microsoft.com/office/drawing/2014/main" val="698646270"/>
                    </a:ext>
                  </a:extLst>
                </a:gridCol>
                <a:gridCol w="648000">
                  <a:extLst>
                    <a:ext uri="{9D8B030D-6E8A-4147-A177-3AD203B41FA5}">
                      <a16:colId xmlns:a16="http://schemas.microsoft.com/office/drawing/2014/main" val="2521898957"/>
                    </a:ext>
                  </a:extLst>
                </a:gridCol>
                <a:gridCol w="684000">
                  <a:extLst>
                    <a:ext uri="{9D8B030D-6E8A-4147-A177-3AD203B41FA5}">
                      <a16:colId xmlns:a16="http://schemas.microsoft.com/office/drawing/2014/main" val="3655203999"/>
                    </a:ext>
                  </a:extLst>
                </a:gridCol>
              </a:tblGrid>
              <a:tr h="0">
                <a:tc rowSpan="2">
                  <a:txBody>
                    <a:bodyP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10">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令和</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30835629"/>
                  </a:ext>
                </a:extLst>
              </a:tr>
              <a:tr h="0">
                <a:tc vMerge="1">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６月</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７月</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８月</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９月</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10</a:t>
                      </a:r>
                      <a:r>
                        <a:rPr kumimoji="1" lang="ja-JP" altLang="en-US" sz="1000" dirty="0">
                          <a:latin typeface="BIZ UDPゴシック" panose="020B0400000000000000" pitchFamily="50" charset="-128"/>
                          <a:ea typeface="BIZ UDPゴシック" panose="020B0400000000000000" pitchFamily="50" charset="-128"/>
                        </a:rPr>
                        <a:t>月</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11</a:t>
                      </a:r>
                      <a:r>
                        <a:rPr kumimoji="1" lang="ja-JP" altLang="en-US" sz="1000" dirty="0">
                          <a:latin typeface="BIZ UDPゴシック" panose="020B0400000000000000" pitchFamily="50" charset="-128"/>
                          <a:ea typeface="BIZ UDPゴシック" panose="020B0400000000000000" pitchFamily="50" charset="-128"/>
                        </a:rPr>
                        <a:t>月</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12</a:t>
                      </a:r>
                      <a:r>
                        <a:rPr kumimoji="1" lang="ja-JP" altLang="en-US" sz="1000" dirty="0">
                          <a:latin typeface="BIZ UDPゴシック" panose="020B0400000000000000" pitchFamily="50" charset="-128"/>
                          <a:ea typeface="BIZ UDPゴシック" panose="020B0400000000000000" pitchFamily="50" charset="-128"/>
                        </a:rPr>
                        <a:t>月</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１月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２月</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３月</a:t>
                      </a:r>
                    </a:p>
                  </a:txBody>
                  <a:tcPr anchor="ctr">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endParaRPr kumimoji="1" lang="ja-JP" altLang="en-US" sz="100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25525943"/>
                  </a:ext>
                </a:extLst>
              </a:tr>
              <a:tr h="942532">
                <a:tc>
                  <a:txBody>
                    <a:bodyPr/>
                    <a:lstStyle/>
                    <a:p>
                      <a:pPr algn="ctr"/>
                      <a:r>
                        <a:rPr kumimoji="1" lang="ja-JP" altLang="en-US" sz="1000" dirty="0">
                          <a:latin typeface="BIZ UDPゴシック" panose="020B0400000000000000" pitchFamily="50" charset="-128"/>
                          <a:ea typeface="BIZ UDPゴシック" panose="020B0400000000000000" pitchFamily="50" charset="-128"/>
                        </a:rPr>
                        <a:t>審議会・部会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accent4">
                        <a:lumMod val="20000"/>
                        <a:lumOff val="80000"/>
                      </a:schemeClr>
                    </a:solid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15914130"/>
                  </a:ext>
                </a:extLst>
              </a:tr>
              <a:tr h="9606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条例改正</a:t>
                      </a:r>
                      <a:endParaRPr kumimoji="1" lang="en-US" altLang="ja-JP" sz="1000"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（基準の見直し）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accent4">
                        <a:lumMod val="20000"/>
                        <a:lumOff val="80000"/>
                      </a:schemeClr>
                    </a:solid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347799593"/>
                  </a:ext>
                </a:extLst>
              </a:tr>
              <a:tr h="1728000">
                <a:tc>
                  <a:txBody>
                    <a:bodyPr/>
                    <a:lstStyle/>
                    <a:p>
                      <a:pPr algn="ctr"/>
                      <a:r>
                        <a:rPr kumimoji="1" lang="ja-JP" altLang="en-US" sz="1000" dirty="0">
                          <a:latin typeface="BIZ UDPゴシック" panose="020B0400000000000000" pitchFamily="50" charset="-128"/>
                          <a:ea typeface="BIZ UDPゴシック" panose="020B0400000000000000" pitchFamily="50" charset="-128"/>
                        </a:rPr>
                        <a:t>府条例ガイドライン</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見直し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722408"/>
                  </a:ext>
                </a:extLst>
              </a:tr>
            </a:tbl>
          </a:graphicData>
        </a:graphic>
      </p:graphicFrame>
      <p:cxnSp>
        <p:nvCxnSpPr>
          <p:cNvPr id="33" name="直線矢印コネクタ 32">
            <a:extLst>
              <a:ext uri="{FF2B5EF4-FFF2-40B4-BE49-F238E27FC236}">
                <a16:creationId xmlns:a16="http://schemas.microsoft.com/office/drawing/2014/main" id="{05D58E70-582C-4DDD-97B6-AD130477E4FD}"/>
              </a:ext>
            </a:extLst>
          </p:cNvPr>
          <p:cNvCxnSpPr>
            <a:cxnSpLocks/>
            <a:endCxn id="36" idx="2"/>
          </p:cNvCxnSpPr>
          <p:nvPr/>
        </p:nvCxnSpPr>
        <p:spPr>
          <a:xfrm flipV="1">
            <a:off x="1546021" y="3193995"/>
            <a:ext cx="2764243" cy="6154"/>
          </a:xfrm>
          <a:prstGeom prst="straightConnector1">
            <a:avLst/>
          </a:prstGeom>
          <a:ln>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36" name="楕円 35">
            <a:extLst>
              <a:ext uri="{FF2B5EF4-FFF2-40B4-BE49-F238E27FC236}">
                <a16:creationId xmlns:a16="http://schemas.microsoft.com/office/drawing/2014/main" id="{7BA05FDB-E409-409D-BFFC-807756FBEB9B}"/>
              </a:ext>
            </a:extLst>
          </p:cNvPr>
          <p:cNvSpPr/>
          <p:nvPr/>
        </p:nvSpPr>
        <p:spPr>
          <a:xfrm>
            <a:off x="4310264" y="3133035"/>
            <a:ext cx="121920" cy="121920"/>
          </a:xfrm>
          <a:prstGeom prst="ellipse">
            <a:avLst/>
          </a:prstGeom>
          <a:solidFill>
            <a:schemeClr val="accent5"/>
          </a:solidFill>
          <a:ln>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232449C9-F219-4E43-BC07-B43CDD472404}"/>
              </a:ext>
            </a:extLst>
          </p:cNvPr>
          <p:cNvSpPr txBox="1"/>
          <p:nvPr/>
        </p:nvSpPr>
        <p:spPr>
          <a:xfrm>
            <a:off x="4143555" y="3212904"/>
            <a:ext cx="415498" cy="230832"/>
          </a:xfrm>
          <a:prstGeom prst="rect">
            <a:avLst/>
          </a:prstGeom>
          <a:noFill/>
        </p:spPr>
        <p:txBody>
          <a:bodyPr wrap="non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閉幕</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D90D664C-32F4-4F17-80D1-12387ABA590C}"/>
              </a:ext>
            </a:extLst>
          </p:cNvPr>
          <p:cNvSpPr txBox="1"/>
          <p:nvPr/>
        </p:nvSpPr>
        <p:spPr>
          <a:xfrm>
            <a:off x="2466900" y="3089868"/>
            <a:ext cx="877163" cy="230832"/>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non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万博開催期間</a:t>
            </a:r>
            <a:endParaRPr kumimoji="1" lang="en-US" altLang="ja-JP" sz="900" dirty="0">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id="{0C5E20FA-3D72-4331-958B-497239E006DA}"/>
              </a:ext>
            </a:extLst>
          </p:cNvPr>
          <p:cNvGrpSpPr/>
          <p:nvPr/>
        </p:nvGrpSpPr>
        <p:grpSpPr>
          <a:xfrm>
            <a:off x="2440121" y="4114247"/>
            <a:ext cx="1268469" cy="307777"/>
            <a:chOff x="2682690" y="3043191"/>
            <a:chExt cx="911548" cy="307777"/>
          </a:xfrm>
        </p:grpSpPr>
        <p:sp>
          <p:nvSpPr>
            <p:cNvPr id="43" name="矢印: 右 42">
              <a:extLst>
                <a:ext uri="{FF2B5EF4-FFF2-40B4-BE49-F238E27FC236}">
                  <a16:creationId xmlns:a16="http://schemas.microsoft.com/office/drawing/2014/main" id="{F294383C-5D71-45BE-AEA9-F71921896022}"/>
                </a:ext>
              </a:extLst>
            </p:cNvPr>
            <p:cNvSpPr/>
            <p:nvPr/>
          </p:nvSpPr>
          <p:spPr>
            <a:xfrm>
              <a:off x="2717075" y="3088398"/>
              <a:ext cx="877163" cy="231426"/>
            </a:xfrm>
            <a:prstGeom prst="rightArrow">
              <a:avLst>
                <a:gd name="adj1" fmla="val 100000"/>
                <a:gd name="adj2" fmla="val 50000"/>
              </a:avLst>
            </a:prstGeom>
            <a:solidFill>
              <a:schemeClr val="accent6">
                <a:lumMod val="20000"/>
                <a:lumOff val="80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E2D0A725-F1EE-4F42-8C07-1312438E13F3}"/>
                </a:ext>
              </a:extLst>
            </p:cNvPr>
            <p:cNvSpPr txBox="1"/>
            <p:nvPr/>
          </p:nvSpPr>
          <p:spPr>
            <a:xfrm>
              <a:off x="2682690" y="3043191"/>
              <a:ext cx="877162" cy="307777"/>
            </a:xfrm>
            <a:prstGeom prst="rect">
              <a:avLst/>
            </a:prstGeom>
            <a:noFill/>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手続き</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600" dirty="0">
                  <a:latin typeface="BIZ UDPゴシック" panose="020B0400000000000000" pitchFamily="50" charset="-128"/>
                  <a:ea typeface="BIZ UDPゴシック" panose="020B0400000000000000" pitchFamily="50" charset="-128"/>
                </a:rPr>
                <a:t>（ﾊﾟﾌﾞﾘｯｸｺﾒﾝﾄ等）</a:t>
              </a:r>
              <a:endParaRPr kumimoji="1" lang="en-US" altLang="ja-JP" sz="600" dirty="0">
                <a:latin typeface="BIZ UDPゴシック" panose="020B0400000000000000" pitchFamily="50" charset="-128"/>
                <a:ea typeface="BIZ UDPゴシック" panose="020B0400000000000000" pitchFamily="50" charset="-128"/>
              </a:endParaRPr>
            </a:p>
          </p:txBody>
        </p:sp>
      </p:grpSp>
      <p:sp>
        <p:nvSpPr>
          <p:cNvPr id="46" name="テキスト ボックス 45">
            <a:extLst>
              <a:ext uri="{FF2B5EF4-FFF2-40B4-BE49-F238E27FC236}">
                <a16:creationId xmlns:a16="http://schemas.microsoft.com/office/drawing/2014/main" id="{78A528C7-C706-48B9-B214-1A88EB3066A4}"/>
              </a:ext>
            </a:extLst>
          </p:cNvPr>
          <p:cNvSpPr txBox="1"/>
          <p:nvPr/>
        </p:nvSpPr>
        <p:spPr>
          <a:xfrm>
            <a:off x="5879226" y="4167417"/>
            <a:ext cx="975515" cy="215444"/>
          </a:xfrm>
          <a:prstGeom prst="rect">
            <a:avLst/>
          </a:prstGeom>
          <a:noFill/>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改正条例の周知</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9" name="楕円 8">
            <a:extLst>
              <a:ext uri="{FF2B5EF4-FFF2-40B4-BE49-F238E27FC236}">
                <a16:creationId xmlns:a16="http://schemas.microsoft.com/office/drawing/2014/main" id="{444EA501-6956-4398-9E8E-C4C6B52DAEB8}"/>
              </a:ext>
            </a:extLst>
          </p:cNvPr>
          <p:cNvSpPr/>
          <p:nvPr/>
        </p:nvSpPr>
        <p:spPr>
          <a:xfrm>
            <a:off x="2291176" y="3320700"/>
            <a:ext cx="147595" cy="147595"/>
          </a:xfrm>
          <a:prstGeom prst="ellipse">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楕円 90">
            <a:extLst>
              <a:ext uri="{FF2B5EF4-FFF2-40B4-BE49-F238E27FC236}">
                <a16:creationId xmlns:a16="http://schemas.microsoft.com/office/drawing/2014/main" id="{BEA6E5FB-94C3-4EA8-AF79-4B8B903BB71D}"/>
              </a:ext>
            </a:extLst>
          </p:cNvPr>
          <p:cNvSpPr/>
          <p:nvPr/>
        </p:nvSpPr>
        <p:spPr>
          <a:xfrm>
            <a:off x="3751150" y="3320700"/>
            <a:ext cx="147595" cy="147595"/>
          </a:xfrm>
          <a:prstGeom prst="ellipse">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楕円 93">
            <a:extLst>
              <a:ext uri="{FF2B5EF4-FFF2-40B4-BE49-F238E27FC236}">
                <a16:creationId xmlns:a16="http://schemas.microsoft.com/office/drawing/2014/main" id="{86A72075-6A22-48C9-9B66-3EFC954AE4EB}"/>
              </a:ext>
            </a:extLst>
          </p:cNvPr>
          <p:cNvSpPr/>
          <p:nvPr/>
        </p:nvSpPr>
        <p:spPr>
          <a:xfrm>
            <a:off x="5535202" y="3320700"/>
            <a:ext cx="147595" cy="147595"/>
          </a:xfrm>
          <a:prstGeom prst="ellipse">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楕円 97">
            <a:extLst>
              <a:ext uri="{FF2B5EF4-FFF2-40B4-BE49-F238E27FC236}">
                <a16:creationId xmlns:a16="http://schemas.microsoft.com/office/drawing/2014/main" id="{ACA20D2A-2B75-4D56-B199-E7ADBAB51339}"/>
              </a:ext>
            </a:extLst>
          </p:cNvPr>
          <p:cNvSpPr/>
          <p:nvPr/>
        </p:nvSpPr>
        <p:spPr>
          <a:xfrm>
            <a:off x="6456378" y="3320700"/>
            <a:ext cx="147595" cy="147595"/>
          </a:xfrm>
          <a:prstGeom prst="ellipse">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a:extLst>
              <a:ext uri="{FF2B5EF4-FFF2-40B4-BE49-F238E27FC236}">
                <a16:creationId xmlns:a16="http://schemas.microsoft.com/office/drawing/2014/main" id="{3E9EE20F-1FF2-4C31-B148-B968B784ACAB}"/>
              </a:ext>
            </a:extLst>
          </p:cNvPr>
          <p:cNvSpPr/>
          <p:nvPr/>
        </p:nvSpPr>
        <p:spPr>
          <a:xfrm>
            <a:off x="4637844" y="4198735"/>
            <a:ext cx="147595" cy="147595"/>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a:extLst>
              <a:ext uri="{FF2B5EF4-FFF2-40B4-BE49-F238E27FC236}">
                <a16:creationId xmlns:a16="http://schemas.microsoft.com/office/drawing/2014/main" id="{35C2A288-281B-4DFE-BA5A-A788D4BF10C9}"/>
              </a:ext>
            </a:extLst>
          </p:cNvPr>
          <p:cNvSpPr txBox="1"/>
          <p:nvPr/>
        </p:nvSpPr>
        <p:spPr>
          <a:xfrm>
            <a:off x="4418084" y="4370318"/>
            <a:ext cx="595035" cy="338554"/>
          </a:xfrm>
          <a:prstGeom prst="rect">
            <a:avLst/>
          </a:prstGeom>
          <a:noFill/>
        </p:spPr>
        <p:txBody>
          <a:bodyPr wrap="non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改正条例</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公布</a:t>
            </a:r>
            <a:endParaRPr kumimoji="1" lang="en-US" altLang="ja-JP" sz="800" dirty="0">
              <a:latin typeface="BIZ UDPゴシック" panose="020B0400000000000000" pitchFamily="50" charset="-128"/>
              <a:ea typeface="BIZ UDPゴシック" panose="020B0400000000000000" pitchFamily="50" charset="-128"/>
            </a:endParaRPr>
          </a:p>
        </p:txBody>
      </p:sp>
      <p:cxnSp>
        <p:nvCxnSpPr>
          <p:cNvPr id="104" name="直線矢印コネクタ 103">
            <a:extLst>
              <a:ext uri="{FF2B5EF4-FFF2-40B4-BE49-F238E27FC236}">
                <a16:creationId xmlns:a16="http://schemas.microsoft.com/office/drawing/2014/main" id="{90F8D016-C5E3-4FD2-9EF2-BA582BD614B5}"/>
              </a:ext>
            </a:extLst>
          </p:cNvPr>
          <p:cNvCxnSpPr>
            <a:cxnSpLocks/>
          </p:cNvCxnSpPr>
          <p:nvPr/>
        </p:nvCxnSpPr>
        <p:spPr>
          <a:xfrm flipV="1">
            <a:off x="6532357" y="3468296"/>
            <a:ext cx="0" cy="1511892"/>
          </a:xfrm>
          <a:prstGeom prst="straightConnector1">
            <a:avLst/>
          </a:prstGeom>
          <a:ln>
            <a:solidFill>
              <a:schemeClr val="accent4">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06" name="正方形/長方形 105">
            <a:extLst>
              <a:ext uri="{FF2B5EF4-FFF2-40B4-BE49-F238E27FC236}">
                <a16:creationId xmlns:a16="http://schemas.microsoft.com/office/drawing/2014/main" id="{D3A5DE4E-06CE-4924-8E42-87FB8DC02A10}"/>
              </a:ext>
            </a:extLst>
          </p:cNvPr>
          <p:cNvSpPr/>
          <p:nvPr/>
        </p:nvSpPr>
        <p:spPr>
          <a:xfrm>
            <a:off x="8042033" y="4198735"/>
            <a:ext cx="147595" cy="147595"/>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a:extLst>
              <a:ext uri="{FF2B5EF4-FFF2-40B4-BE49-F238E27FC236}">
                <a16:creationId xmlns:a16="http://schemas.microsoft.com/office/drawing/2014/main" id="{B4F6197D-D23F-455D-8EF4-FD5E3A163CBE}"/>
              </a:ext>
            </a:extLst>
          </p:cNvPr>
          <p:cNvSpPr txBox="1"/>
          <p:nvPr/>
        </p:nvSpPr>
        <p:spPr>
          <a:xfrm>
            <a:off x="7910645" y="4360227"/>
            <a:ext cx="410369" cy="246221"/>
          </a:xfrm>
          <a:prstGeom prst="rect">
            <a:avLst/>
          </a:prstGeom>
          <a:solidFill>
            <a:schemeClr val="bg1">
              <a:alpha val="70000"/>
            </a:schemeClr>
          </a:solidFill>
        </p:spPr>
        <p:txBody>
          <a:bodyPr wrap="none" lIns="0" tIns="0" rIns="0" bIns="0"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改正条例</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施行</a:t>
            </a:r>
            <a:endParaRPr kumimoji="1" lang="en-US" altLang="ja-JP" sz="800" dirty="0">
              <a:latin typeface="BIZ UDPゴシック" panose="020B0400000000000000" pitchFamily="50" charset="-128"/>
              <a:ea typeface="BIZ UDPゴシック" panose="020B0400000000000000" pitchFamily="50" charset="-128"/>
            </a:endParaRPr>
          </a:p>
        </p:txBody>
      </p:sp>
      <p:cxnSp>
        <p:nvCxnSpPr>
          <p:cNvPr id="113" name="直線矢印コネクタ 112">
            <a:extLst>
              <a:ext uri="{FF2B5EF4-FFF2-40B4-BE49-F238E27FC236}">
                <a16:creationId xmlns:a16="http://schemas.microsoft.com/office/drawing/2014/main" id="{A9EB1375-1356-42A2-BE1D-3ACEBD6D5DDF}"/>
              </a:ext>
            </a:extLst>
          </p:cNvPr>
          <p:cNvCxnSpPr>
            <a:cxnSpLocks/>
          </p:cNvCxnSpPr>
          <p:nvPr/>
        </p:nvCxnSpPr>
        <p:spPr>
          <a:xfrm flipV="1">
            <a:off x="2367388" y="3468295"/>
            <a:ext cx="0" cy="1515106"/>
          </a:xfrm>
          <a:prstGeom prst="straightConnector1">
            <a:avLst/>
          </a:prstGeom>
          <a:ln>
            <a:solidFill>
              <a:schemeClr val="accent4">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72" name="テキスト ボックス 71">
            <a:extLst>
              <a:ext uri="{FF2B5EF4-FFF2-40B4-BE49-F238E27FC236}">
                <a16:creationId xmlns:a16="http://schemas.microsoft.com/office/drawing/2014/main" id="{EBB28041-1FFB-4F77-A826-63692EBFC7F1}"/>
              </a:ext>
            </a:extLst>
          </p:cNvPr>
          <p:cNvSpPr txBox="1"/>
          <p:nvPr/>
        </p:nvSpPr>
        <p:spPr>
          <a:xfrm>
            <a:off x="2144919" y="3572085"/>
            <a:ext cx="448841" cy="246221"/>
          </a:xfrm>
          <a:prstGeom prst="rect">
            <a:avLst/>
          </a:prstGeom>
          <a:solidFill>
            <a:schemeClr val="bg1">
              <a:alpha val="70000"/>
            </a:schemeClr>
          </a:solidFill>
        </p:spPr>
        <p:txBody>
          <a:bodyPr wrap="none" lIns="0" tIns="0" rIns="0" bIns="0"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部会①</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700" dirty="0">
                <a:latin typeface="BIZ UDPゴシック" panose="020B0400000000000000" pitchFamily="50" charset="-128"/>
                <a:ea typeface="BIZ UDPゴシック" panose="020B0400000000000000" pitchFamily="50" charset="-128"/>
              </a:rPr>
              <a:t>（現地検証）</a:t>
            </a:r>
          </a:p>
        </p:txBody>
      </p:sp>
      <p:sp>
        <p:nvSpPr>
          <p:cNvPr id="112" name="正方形/長方形 111">
            <a:extLst>
              <a:ext uri="{FF2B5EF4-FFF2-40B4-BE49-F238E27FC236}">
                <a16:creationId xmlns:a16="http://schemas.microsoft.com/office/drawing/2014/main" id="{25D398E5-3647-468B-B523-EEB3D82ED1F7}"/>
              </a:ext>
            </a:extLst>
          </p:cNvPr>
          <p:cNvSpPr/>
          <p:nvPr/>
        </p:nvSpPr>
        <p:spPr>
          <a:xfrm>
            <a:off x="2291176" y="4983399"/>
            <a:ext cx="147595" cy="14759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140413FA-1C74-4083-A3BF-C44AC29CA703}"/>
              </a:ext>
            </a:extLst>
          </p:cNvPr>
          <p:cNvSpPr txBox="1"/>
          <p:nvPr/>
        </p:nvSpPr>
        <p:spPr>
          <a:xfrm>
            <a:off x="1951988" y="4447271"/>
            <a:ext cx="865622" cy="246221"/>
          </a:xfrm>
          <a:prstGeom prst="rect">
            <a:avLst/>
          </a:prstGeom>
          <a:solidFill>
            <a:schemeClr val="bg1">
              <a:alpha val="70000"/>
            </a:schemeClr>
          </a:solidFill>
        </p:spPr>
        <p:txBody>
          <a:bodyPr wrap="none" lIns="0" tIns="0" rIns="0" bIns="0"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改正項目（トイレ）の</a:t>
            </a:r>
            <a:br>
              <a:rPr kumimoji="1" lang="en-US" altLang="ja-JP" sz="800" dirty="0">
                <a:latin typeface="BIZ UDPゴシック" panose="020B0400000000000000" pitchFamily="50" charset="-128"/>
                <a:ea typeface="BIZ UDPゴシック" panose="020B0400000000000000" pitchFamily="50" charset="-128"/>
              </a:rPr>
            </a:br>
            <a:r>
              <a:rPr kumimoji="1" lang="ja-JP" altLang="en-US" sz="800" dirty="0">
                <a:latin typeface="BIZ UDPゴシック" panose="020B0400000000000000" pitchFamily="50" charset="-128"/>
                <a:ea typeface="BIZ UDPゴシック" panose="020B0400000000000000" pitchFamily="50" charset="-128"/>
              </a:rPr>
              <a:t>整備事例を確認</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115" name="テキスト ボックス 114">
            <a:extLst>
              <a:ext uri="{FF2B5EF4-FFF2-40B4-BE49-F238E27FC236}">
                <a16:creationId xmlns:a16="http://schemas.microsoft.com/office/drawing/2014/main" id="{65957B24-9276-4E15-B6A7-EEAE59D0006A}"/>
              </a:ext>
            </a:extLst>
          </p:cNvPr>
          <p:cNvSpPr txBox="1"/>
          <p:nvPr/>
        </p:nvSpPr>
        <p:spPr>
          <a:xfrm>
            <a:off x="1897490" y="5141111"/>
            <a:ext cx="974626" cy="492443"/>
          </a:xfrm>
          <a:prstGeom prst="rect">
            <a:avLst/>
          </a:prstGeom>
          <a:solidFill>
            <a:schemeClr val="bg1">
              <a:alpha val="70000"/>
            </a:schemeClr>
          </a:solidFill>
        </p:spPr>
        <p:txBody>
          <a:bodyPr wrap="none" lIns="0" tIns="0" rIns="0" bIns="0" rtlCol="0">
            <a:spAutoFit/>
          </a:bodyPr>
          <a:lstStyle/>
          <a:p>
            <a:pPr algn="ctr"/>
            <a:r>
              <a:rPr kumimoji="1" lang="en-US" altLang="ja-JP" sz="800" dirty="0">
                <a:latin typeface="BIZ UDPゴシック" panose="020B0400000000000000" pitchFamily="50" charset="-128"/>
                <a:ea typeface="BIZ UDPゴシック" panose="020B0400000000000000" pitchFamily="50" charset="-128"/>
              </a:rPr>
              <a:t>UD</a:t>
            </a:r>
            <a:r>
              <a:rPr kumimoji="1" lang="ja-JP" altLang="en-US" sz="800" dirty="0">
                <a:latin typeface="BIZ UDPゴシック" panose="020B0400000000000000" pitchFamily="50" charset="-128"/>
                <a:ea typeface="BIZ UDPゴシック" panose="020B0400000000000000" pitchFamily="50" charset="-128"/>
              </a:rPr>
              <a:t>ｶﾞｲﾄﾞﾗｲﾝに基づく</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整備事例を検証</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便所 客席 </a:t>
            </a:r>
            <a:r>
              <a:rPr kumimoji="1" lang="en-US" altLang="ja-JP" sz="800" dirty="0">
                <a:latin typeface="BIZ UDPゴシック" panose="020B0400000000000000" pitchFamily="50" charset="-128"/>
                <a:ea typeface="BIZ UDPゴシック" panose="020B0400000000000000" pitchFamily="50" charset="-128"/>
              </a:rPr>
              <a:t>EV</a:t>
            </a:r>
          </a:p>
          <a:p>
            <a:pPr algn="ctr"/>
            <a:r>
              <a:rPr kumimoji="1" lang="ja-JP" altLang="en-US" sz="800" dirty="0">
                <a:latin typeface="BIZ UDPゴシック" panose="020B0400000000000000" pitchFamily="50" charset="-128"/>
                <a:ea typeface="BIZ UDPゴシック" panose="020B0400000000000000" pitchFamily="50" charset="-128"/>
              </a:rPr>
              <a:t>ｶｰﾑﾀﾞｳﾝ 案内設備</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15" name="大かっこ 14">
            <a:extLst>
              <a:ext uri="{FF2B5EF4-FFF2-40B4-BE49-F238E27FC236}">
                <a16:creationId xmlns:a16="http://schemas.microsoft.com/office/drawing/2014/main" id="{6ABA6729-8379-4C06-9AC4-06C966793BF7}"/>
              </a:ext>
            </a:extLst>
          </p:cNvPr>
          <p:cNvSpPr/>
          <p:nvPr/>
        </p:nvSpPr>
        <p:spPr>
          <a:xfrm>
            <a:off x="1969366" y="5394614"/>
            <a:ext cx="842148" cy="231658"/>
          </a:xfrm>
          <a:prstGeom prst="bracketPair">
            <a:avLst>
              <a:gd name="adj" fmla="val 862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id="{21C1F295-CBB2-4A14-98F5-0F58DDD9FC13}"/>
              </a:ext>
            </a:extLst>
          </p:cNvPr>
          <p:cNvSpPr/>
          <p:nvPr/>
        </p:nvSpPr>
        <p:spPr>
          <a:xfrm>
            <a:off x="3751148" y="5557533"/>
            <a:ext cx="147595" cy="14759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a:extLst>
              <a:ext uri="{FF2B5EF4-FFF2-40B4-BE49-F238E27FC236}">
                <a16:creationId xmlns:a16="http://schemas.microsoft.com/office/drawing/2014/main" id="{104F5467-D3D4-410E-B304-6B6DF55C3260}"/>
              </a:ext>
            </a:extLst>
          </p:cNvPr>
          <p:cNvSpPr/>
          <p:nvPr/>
        </p:nvSpPr>
        <p:spPr>
          <a:xfrm>
            <a:off x="2291176" y="4198735"/>
            <a:ext cx="147595" cy="14759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a:extLst>
              <a:ext uri="{FF2B5EF4-FFF2-40B4-BE49-F238E27FC236}">
                <a16:creationId xmlns:a16="http://schemas.microsoft.com/office/drawing/2014/main" id="{07464328-F411-43EE-987A-21185F355CFD}"/>
              </a:ext>
            </a:extLst>
          </p:cNvPr>
          <p:cNvSpPr txBox="1"/>
          <p:nvPr/>
        </p:nvSpPr>
        <p:spPr>
          <a:xfrm>
            <a:off x="3660086" y="3572085"/>
            <a:ext cx="346249" cy="138499"/>
          </a:xfrm>
          <a:prstGeom prst="rect">
            <a:avLst/>
          </a:prstGeom>
          <a:solidFill>
            <a:schemeClr val="bg1">
              <a:alpha val="70000"/>
            </a:schemeClr>
          </a:solidFill>
        </p:spPr>
        <p:txBody>
          <a:bodyPr wrap="none" lIns="0" tIns="0" rIns="0" bIns="0"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部会②</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116" name="正方形/長方形 115">
            <a:extLst>
              <a:ext uri="{FF2B5EF4-FFF2-40B4-BE49-F238E27FC236}">
                <a16:creationId xmlns:a16="http://schemas.microsoft.com/office/drawing/2014/main" id="{8D609917-C437-448B-80FA-EC46730C65D9}"/>
              </a:ext>
            </a:extLst>
          </p:cNvPr>
          <p:cNvSpPr/>
          <p:nvPr/>
        </p:nvSpPr>
        <p:spPr>
          <a:xfrm>
            <a:off x="3751148" y="4983399"/>
            <a:ext cx="147595" cy="14759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D5A6B446-A8A8-4AD8-94DE-BF0A8C98A76E}"/>
              </a:ext>
            </a:extLst>
          </p:cNvPr>
          <p:cNvSpPr txBox="1"/>
          <p:nvPr/>
        </p:nvSpPr>
        <p:spPr>
          <a:xfrm>
            <a:off x="3313084" y="5141111"/>
            <a:ext cx="1025922" cy="246221"/>
          </a:xfrm>
          <a:prstGeom prst="rect">
            <a:avLst/>
          </a:prstGeom>
          <a:solidFill>
            <a:schemeClr val="bg1">
              <a:alpha val="70000"/>
            </a:schemeClr>
          </a:solidFill>
        </p:spPr>
        <p:txBody>
          <a:bodyPr wrap="none" lIns="0" tIns="0" rIns="0" bIns="0" rtlCol="0">
            <a:spAutoFit/>
          </a:bodyPr>
          <a:lstStyle/>
          <a:p>
            <a:pPr algn="ctr"/>
            <a:r>
              <a:rPr kumimoji="1" lang="en-US" altLang="ja-JP" sz="800" dirty="0">
                <a:latin typeface="BIZ UDPゴシック" panose="020B0400000000000000" pitchFamily="50" charset="-128"/>
                <a:ea typeface="BIZ UDPゴシック" panose="020B0400000000000000" pitchFamily="50" charset="-128"/>
              </a:rPr>
              <a:t>UD</a:t>
            </a:r>
            <a:r>
              <a:rPr kumimoji="1" lang="ja-JP" altLang="en-US" sz="800" dirty="0">
                <a:latin typeface="BIZ UDPゴシック" panose="020B0400000000000000" pitchFamily="50" charset="-128"/>
                <a:ea typeface="BIZ UDPゴシック" panose="020B0400000000000000" pitchFamily="50" charset="-128"/>
              </a:rPr>
              <a:t>ｶﾞｲﾄﾞﾗｲﾝの反映等</a:t>
            </a:r>
          </a:p>
          <a:p>
            <a:pPr algn="ctr"/>
            <a:r>
              <a:rPr kumimoji="1" lang="ja-JP" altLang="en-US" sz="800" dirty="0">
                <a:latin typeface="BIZ UDPゴシック" panose="020B0400000000000000" pitchFamily="50" charset="-128"/>
                <a:ea typeface="BIZ UDPゴシック" panose="020B0400000000000000" pitchFamily="50" charset="-128"/>
              </a:rPr>
              <a:t>（現地検証以外の項目）</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122" name="テキスト ボックス 121">
            <a:extLst>
              <a:ext uri="{FF2B5EF4-FFF2-40B4-BE49-F238E27FC236}">
                <a16:creationId xmlns:a16="http://schemas.microsoft.com/office/drawing/2014/main" id="{39B7939F-836B-490B-9C4F-FE997135416B}"/>
              </a:ext>
            </a:extLst>
          </p:cNvPr>
          <p:cNvSpPr txBox="1"/>
          <p:nvPr/>
        </p:nvSpPr>
        <p:spPr>
          <a:xfrm>
            <a:off x="3328161" y="6255146"/>
            <a:ext cx="1025922" cy="123111"/>
          </a:xfrm>
          <a:prstGeom prst="rect">
            <a:avLst/>
          </a:prstGeom>
          <a:solidFill>
            <a:schemeClr val="bg1">
              <a:alpha val="70000"/>
            </a:schemeClr>
          </a:solidFill>
        </p:spPr>
        <p:txBody>
          <a:bodyPr wrap="none" lIns="0" tIns="0" rIns="0" bIns="0"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当事者参画の事例報告</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121" name="正方形/長方形 120">
            <a:extLst>
              <a:ext uri="{FF2B5EF4-FFF2-40B4-BE49-F238E27FC236}">
                <a16:creationId xmlns:a16="http://schemas.microsoft.com/office/drawing/2014/main" id="{B55544E0-136D-4F98-8A41-582BF6DD264A}"/>
              </a:ext>
            </a:extLst>
          </p:cNvPr>
          <p:cNvSpPr/>
          <p:nvPr/>
        </p:nvSpPr>
        <p:spPr>
          <a:xfrm>
            <a:off x="3766219" y="6097434"/>
            <a:ext cx="147595" cy="14759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id="{5F3ADB7D-A41E-479E-93A5-6FCA83114AE9}"/>
              </a:ext>
            </a:extLst>
          </p:cNvPr>
          <p:cNvSpPr/>
          <p:nvPr/>
        </p:nvSpPr>
        <p:spPr>
          <a:xfrm>
            <a:off x="3751147" y="4198735"/>
            <a:ext cx="147595" cy="14759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a:extLst>
              <a:ext uri="{FF2B5EF4-FFF2-40B4-BE49-F238E27FC236}">
                <a16:creationId xmlns:a16="http://schemas.microsoft.com/office/drawing/2014/main" id="{643C4A11-0CC9-44EB-97FF-BD725F7722E1}"/>
              </a:ext>
            </a:extLst>
          </p:cNvPr>
          <p:cNvSpPr txBox="1"/>
          <p:nvPr/>
        </p:nvSpPr>
        <p:spPr>
          <a:xfrm>
            <a:off x="3660086" y="4363280"/>
            <a:ext cx="307777" cy="246221"/>
          </a:xfrm>
          <a:prstGeom prst="rect">
            <a:avLst/>
          </a:prstGeom>
          <a:solidFill>
            <a:schemeClr val="bg1">
              <a:alpha val="70000"/>
            </a:schemeClr>
          </a:solidFill>
        </p:spPr>
        <p:txBody>
          <a:bodyPr wrap="none" lIns="0" tIns="0" rIns="0" bIns="0"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改正案</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報告</a:t>
            </a:r>
            <a:endParaRPr kumimoji="1" lang="en-US" altLang="ja-JP" sz="800" dirty="0">
              <a:latin typeface="BIZ UDPゴシック" panose="020B0400000000000000" pitchFamily="50" charset="-128"/>
              <a:ea typeface="BIZ UDPゴシック" panose="020B0400000000000000" pitchFamily="50" charset="-128"/>
            </a:endParaRPr>
          </a:p>
        </p:txBody>
      </p:sp>
      <p:cxnSp>
        <p:nvCxnSpPr>
          <p:cNvPr id="134" name="直線矢印コネクタ 133">
            <a:extLst>
              <a:ext uri="{FF2B5EF4-FFF2-40B4-BE49-F238E27FC236}">
                <a16:creationId xmlns:a16="http://schemas.microsoft.com/office/drawing/2014/main" id="{8E493B40-6A1B-417F-B58B-1488428BA0CC}"/>
              </a:ext>
            </a:extLst>
          </p:cNvPr>
          <p:cNvCxnSpPr>
            <a:cxnSpLocks/>
          </p:cNvCxnSpPr>
          <p:nvPr/>
        </p:nvCxnSpPr>
        <p:spPr>
          <a:xfrm flipV="1">
            <a:off x="5610460" y="3468296"/>
            <a:ext cx="0" cy="1511892"/>
          </a:xfrm>
          <a:prstGeom prst="straightConnector1">
            <a:avLst/>
          </a:prstGeom>
          <a:ln>
            <a:solidFill>
              <a:schemeClr val="accent4">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35" name="テキスト ボックス 134">
            <a:extLst>
              <a:ext uri="{FF2B5EF4-FFF2-40B4-BE49-F238E27FC236}">
                <a16:creationId xmlns:a16="http://schemas.microsoft.com/office/drawing/2014/main" id="{7C5A8D6A-BEAB-4D74-91B7-FB0D1DE3FC22}"/>
              </a:ext>
            </a:extLst>
          </p:cNvPr>
          <p:cNvSpPr txBox="1"/>
          <p:nvPr/>
        </p:nvSpPr>
        <p:spPr>
          <a:xfrm>
            <a:off x="5456211" y="3572085"/>
            <a:ext cx="346249" cy="138499"/>
          </a:xfrm>
          <a:prstGeom prst="rect">
            <a:avLst/>
          </a:prstGeom>
          <a:solidFill>
            <a:schemeClr val="bg1">
              <a:alpha val="70000"/>
            </a:schemeClr>
          </a:solidFill>
        </p:spPr>
        <p:txBody>
          <a:bodyPr wrap="none" lIns="0" tIns="0" rIns="0" bIns="0"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部会③</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130" name="正方形/長方形 129">
            <a:extLst>
              <a:ext uri="{FF2B5EF4-FFF2-40B4-BE49-F238E27FC236}">
                <a16:creationId xmlns:a16="http://schemas.microsoft.com/office/drawing/2014/main" id="{BDADF3F5-077B-492E-A8E3-1F1DBC0CF300}"/>
              </a:ext>
            </a:extLst>
          </p:cNvPr>
          <p:cNvSpPr/>
          <p:nvPr/>
        </p:nvSpPr>
        <p:spPr>
          <a:xfrm>
            <a:off x="5536658" y="4980188"/>
            <a:ext cx="147595" cy="14759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a:extLst>
              <a:ext uri="{FF2B5EF4-FFF2-40B4-BE49-F238E27FC236}">
                <a16:creationId xmlns:a16="http://schemas.microsoft.com/office/drawing/2014/main" id="{B5F69C51-2C8F-43A9-83BC-BD55987ABD50}"/>
              </a:ext>
            </a:extLst>
          </p:cNvPr>
          <p:cNvSpPr txBox="1"/>
          <p:nvPr/>
        </p:nvSpPr>
        <p:spPr>
          <a:xfrm>
            <a:off x="5136693" y="5137900"/>
            <a:ext cx="949747" cy="400110"/>
          </a:xfrm>
          <a:prstGeom prst="rect">
            <a:avLst/>
          </a:prstGeom>
          <a:solidFill>
            <a:schemeClr val="bg1">
              <a:alpha val="70000"/>
            </a:schemeClr>
          </a:solidFill>
        </p:spPr>
        <p:txBody>
          <a:bodyPr wrap="none" lIns="0" tIns="0" rIns="0" bIns="0"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条例</a:t>
            </a:r>
            <a:r>
              <a:rPr kumimoji="1" lang="en-US" altLang="ja-JP" sz="800" dirty="0">
                <a:latin typeface="BIZ UDPゴシック" panose="020B0400000000000000" pitchFamily="50" charset="-128"/>
                <a:ea typeface="BIZ UDPゴシック" panose="020B0400000000000000" pitchFamily="50" charset="-128"/>
              </a:rPr>
              <a:t>GL</a:t>
            </a:r>
            <a:r>
              <a:rPr kumimoji="1" lang="ja-JP" altLang="en-US" sz="800" dirty="0">
                <a:latin typeface="BIZ UDPゴシック" panose="020B0400000000000000" pitchFamily="50" charset="-128"/>
                <a:ea typeface="BIZ UDPゴシック" panose="020B0400000000000000" pitchFamily="50" charset="-128"/>
              </a:rPr>
              <a:t>全面改訂案</a:t>
            </a:r>
            <a:endParaRPr kumimoji="1" lang="en-US" altLang="ja-JP" sz="800" dirty="0">
              <a:latin typeface="BIZ UDPゴシック" panose="020B0400000000000000" pitchFamily="50" charset="-128"/>
              <a:ea typeface="BIZ UDPゴシック" panose="020B0400000000000000" pitchFamily="50" charset="-128"/>
            </a:endParaRPr>
          </a:p>
          <a:p>
            <a:pPr marL="92075"/>
            <a:r>
              <a:rPr kumimoji="1" lang="ja-JP" altLang="en-US" sz="600" dirty="0">
                <a:latin typeface="BIZ UDPゴシック" panose="020B0400000000000000" pitchFamily="50" charset="-128"/>
                <a:ea typeface="BIZ UDPゴシック" panose="020B0400000000000000" pitchFamily="50" charset="-128"/>
              </a:rPr>
              <a:t>・</a:t>
            </a:r>
            <a:r>
              <a:rPr kumimoji="1" lang="en-US" altLang="ja-JP" sz="600" dirty="0">
                <a:latin typeface="BIZ UDPゴシック" panose="020B0400000000000000" pitchFamily="50" charset="-128"/>
                <a:ea typeface="BIZ UDPゴシック" panose="020B0400000000000000" pitchFamily="50" charset="-128"/>
              </a:rPr>
              <a:t>UD</a:t>
            </a:r>
            <a:r>
              <a:rPr kumimoji="1" lang="ja-JP" altLang="en-US" sz="600" dirty="0">
                <a:latin typeface="BIZ UDPゴシック" panose="020B0400000000000000" pitchFamily="50" charset="-128"/>
                <a:ea typeface="BIZ UDPゴシック" panose="020B0400000000000000" pitchFamily="50" charset="-128"/>
              </a:rPr>
              <a:t>ｶﾞｲﾄﾞﾗｲﾝの反映</a:t>
            </a:r>
            <a:endParaRPr kumimoji="1" lang="en-US" altLang="ja-JP" sz="600" dirty="0">
              <a:latin typeface="BIZ UDPゴシック" panose="020B0400000000000000" pitchFamily="50" charset="-128"/>
              <a:ea typeface="BIZ UDPゴシック" panose="020B0400000000000000" pitchFamily="50" charset="-128"/>
            </a:endParaRPr>
          </a:p>
          <a:p>
            <a:pPr marL="92075"/>
            <a:r>
              <a:rPr kumimoji="1" lang="ja-JP" altLang="en-US" sz="600" dirty="0">
                <a:latin typeface="BIZ UDPゴシック" panose="020B0400000000000000" pitchFamily="50" charset="-128"/>
                <a:ea typeface="BIZ UDPゴシック" panose="020B0400000000000000" pitchFamily="50" charset="-128"/>
              </a:rPr>
              <a:t>・当事者参画の事例集</a:t>
            </a:r>
            <a:endParaRPr kumimoji="1" lang="en-US" altLang="ja-JP" sz="600" dirty="0">
              <a:latin typeface="BIZ UDPゴシック" panose="020B0400000000000000" pitchFamily="50" charset="-128"/>
              <a:ea typeface="BIZ UDPゴシック" panose="020B0400000000000000" pitchFamily="50" charset="-128"/>
            </a:endParaRPr>
          </a:p>
          <a:p>
            <a:pPr marL="92075"/>
            <a:r>
              <a:rPr kumimoji="1" lang="ja-JP" altLang="en-US" sz="600" dirty="0">
                <a:latin typeface="BIZ UDPゴシック" panose="020B0400000000000000" pitchFamily="50" charset="-128"/>
                <a:ea typeface="BIZ UDPゴシック" panose="020B0400000000000000" pitchFamily="50" charset="-128"/>
              </a:rPr>
              <a:t>・既存施設の改修充実</a:t>
            </a:r>
            <a:endParaRPr kumimoji="1" lang="en-US" altLang="ja-JP" sz="600" dirty="0">
              <a:latin typeface="BIZ UDPゴシック" panose="020B0400000000000000" pitchFamily="50" charset="-128"/>
              <a:ea typeface="BIZ UDPゴシック" panose="020B0400000000000000" pitchFamily="50" charset="-128"/>
            </a:endParaRPr>
          </a:p>
        </p:txBody>
      </p:sp>
      <p:sp>
        <p:nvSpPr>
          <p:cNvPr id="45" name="矢印: 右 44">
            <a:extLst>
              <a:ext uri="{FF2B5EF4-FFF2-40B4-BE49-F238E27FC236}">
                <a16:creationId xmlns:a16="http://schemas.microsoft.com/office/drawing/2014/main" id="{C36879C2-E652-4B92-86A5-4F41BCCFFCC8}"/>
              </a:ext>
            </a:extLst>
          </p:cNvPr>
          <p:cNvSpPr/>
          <p:nvPr/>
        </p:nvSpPr>
        <p:spPr>
          <a:xfrm>
            <a:off x="4843779" y="4209746"/>
            <a:ext cx="3159125" cy="130787"/>
          </a:xfrm>
          <a:prstGeom prst="rightArrow">
            <a:avLst>
              <a:gd name="adj1" fmla="val 100000"/>
              <a:gd name="adj2" fmla="val 50000"/>
            </a:avLst>
          </a:prstGeom>
          <a:solidFill>
            <a:schemeClr val="accent6">
              <a:lumMod val="20000"/>
              <a:lumOff val="80000"/>
            </a:schemeClr>
          </a:solidFill>
          <a:ln>
            <a:solidFill>
              <a:schemeClr val="accent6">
                <a:lumMod val="50000"/>
              </a:schemeClr>
            </a:solidFill>
            <a:prstDash val="sysDo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AF856D70-6A72-4BD7-BAEA-1FC1333996CD}"/>
              </a:ext>
            </a:extLst>
          </p:cNvPr>
          <p:cNvSpPr txBox="1"/>
          <p:nvPr/>
        </p:nvSpPr>
        <p:spPr>
          <a:xfrm>
            <a:off x="6357050" y="3572085"/>
            <a:ext cx="346249" cy="138499"/>
          </a:xfrm>
          <a:prstGeom prst="rect">
            <a:avLst/>
          </a:prstGeom>
          <a:solidFill>
            <a:schemeClr val="bg1">
              <a:alpha val="70000"/>
            </a:schemeClr>
          </a:solidFill>
        </p:spPr>
        <p:txBody>
          <a:bodyPr wrap="none" lIns="0" tIns="0" rIns="0" bIns="0"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審議会</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138" name="正方形/長方形 137">
            <a:extLst>
              <a:ext uri="{FF2B5EF4-FFF2-40B4-BE49-F238E27FC236}">
                <a16:creationId xmlns:a16="http://schemas.microsoft.com/office/drawing/2014/main" id="{F0705AAD-B348-4C4A-8A15-390ED20D88CD}"/>
              </a:ext>
            </a:extLst>
          </p:cNvPr>
          <p:cNvSpPr/>
          <p:nvPr/>
        </p:nvSpPr>
        <p:spPr>
          <a:xfrm>
            <a:off x="6455367" y="4980188"/>
            <a:ext cx="147595" cy="14759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38">
            <a:extLst>
              <a:ext uri="{FF2B5EF4-FFF2-40B4-BE49-F238E27FC236}">
                <a16:creationId xmlns:a16="http://schemas.microsoft.com/office/drawing/2014/main" id="{77C0D93A-EFA4-4985-AD2B-8B81EE3A1841}"/>
              </a:ext>
            </a:extLst>
          </p:cNvPr>
          <p:cNvSpPr txBox="1"/>
          <p:nvPr/>
        </p:nvSpPr>
        <p:spPr>
          <a:xfrm>
            <a:off x="6219063" y="5159593"/>
            <a:ext cx="588669" cy="246221"/>
          </a:xfrm>
          <a:prstGeom prst="rect">
            <a:avLst/>
          </a:prstGeom>
          <a:solidFill>
            <a:schemeClr val="bg1">
              <a:alpha val="70000"/>
            </a:schemeClr>
          </a:solidFill>
        </p:spPr>
        <p:txBody>
          <a:bodyPr wrap="square" lIns="0" tIns="0" rIns="0" bIns="0"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条例</a:t>
            </a:r>
            <a:r>
              <a:rPr kumimoji="1" lang="en-US" altLang="ja-JP" sz="800" dirty="0">
                <a:latin typeface="BIZ UDPゴシック" panose="020B0400000000000000" pitchFamily="50" charset="-128"/>
                <a:ea typeface="BIZ UDPゴシック" panose="020B0400000000000000" pitchFamily="50" charset="-128"/>
              </a:rPr>
              <a:t>GL</a:t>
            </a:r>
          </a:p>
          <a:p>
            <a:pPr algn="ctr"/>
            <a:r>
              <a:rPr kumimoji="1" lang="ja-JP" altLang="en-US" sz="800" dirty="0">
                <a:latin typeface="BIZ UDPゴシック" panose="020B0400000000000000" pitchFamily="50" charset="-128"/>
                <a:ea typeface="BIZ UDPゴシック" panose="020B0400000000000000" pitchFamily="50" charset="-128"/>
              </a:rPr>
              <a:t>全面改訂案</a:t>
            </a:r>
            <a:endParaRPr kumimoji="1" lang="en-US" altLang="ja-JP" sz="600" dirty="0">
              <a:latin typeface="BIZ UDPゴシック" panose="020B0400000000000000" pitchFamily="50" charset="-128"/>
              <a:ea typeface="BIZ UDPゴシック" panose="020B0400000000000000" pitchFamily="50" charset="-128"/>
            </a:endParaRPr>
          </a:p>
        </p:txBody>
      </p:sp>
      <p:grpSp>
        <p:nvGrpSpPr>
          <p:cNvPr id="141" name="グループ化 140">
            <a:extLst>
              <a:ext uri="{FF2B5EF4-FFF2-40B4-BE49-F238E27FC236}">
                <a16:creationId xmlns:a16="http://schemas.microsoft.com/office/drawing/2014/main" id="{FE643577-E516-4AA2-994E-27BEACE2851E}"/>
              </a:ext>
            </a:extLst>
          </p:cNvPr>
          <p:cNvGrpSpPr/>
          <p:nvPr/>
        </p:nvGrpSpPr>
        <p:grpSpPr>
          <a:xfrm>
            <a:off x="6600672" y="4902626"/>
            <a:ext cx="1233014" cy="307777"/>
            <a:chOff x="2682690" y="3043191"/>
            <a:chExt cx="911548" cy="307777"/>
          </a:xfrm>
        </p:grpSpPr>
        <p:sp>
          <p:nvSpPr>
            <p:cNvPr id="142" name="矢印: 右 141">
              <a:extLst>
                <a:ext uri="{FF2B5EF4-FFF2-40B4-BE49-F238E27FC236}">
                  <a16:creationId xmlns:a16="http://schemas.microsoft.com/office/drawing/2014/main" id="{12A19580-056C-45AE-993F-A01032536AE1}"/>
                </a:ext>
              </a:extLst>
            </p:cNvPr>
            <p:cNvSpPr/>
            <p:nvPr/>
          </p:nvSpPr>
          <p:spPr>
            <a:xfrm>
              <a:off x="2717075" y="3088398"/>
              <a:ext cx="877163" cy="227484"/>
            </a:xfrm>
            <a:prstGeom prst="rightArrow">
              <a:avLst>
                <a:gd name="adj1" fmla="val 100000"/>
                <a:gd name="adj2" fmla="val 50000"/>
              </a:avLst>
            </a:prstGeom>
            <a:solidFill>
              <a:schemeClr val="accent6">
                <a:lumMod val="20000"/>
                <a:lumOff val="80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43" name="テキスト ボックス 142">
              <a:extLst>
                <a:ext uri="{FF2B5EF4-FFF2-40B4-BE49-F238E27FC236}">
                  <a16:creationId xmlns:a16="http://schemas.microsoft.com/office/drawing/2014/main" id="{05DA848E-C7C6-4114-A89B-44053E0FFC71}"/>
                </a:ext>
              </a:extLst>
            </p:cNvPr>
            <p:cNvSpPr txBox="1"/>
            <p:nvPr/>
          </p:nvSpPr>
          <p:spPr>
            <a:xfrm>
              <a:off x="2682690" y="3043191"/>
              <a:ext cx="877162" cy="307777"/>
            </a:xfrm>
            <a:prstGeom prst="rect">
              <a:avLst/>
            </a:prstGeom>
            <a:noFill/>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手続き</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600" dirty="0">
                  <a:latin typeface="BIZ UDPゴシック" panose="020B0400000000000000" pitchFamily="50" charset="-128"/>
                  <a:ea typeface="BIZ UDPゴシック" panose="020B0400000000000000" pitchFamily="50" charset="-128"/>
                </a:rPr>
                <a:t>（ﾊﾟﾌﾞﾘｯｸｺﾒﾝﾄ等）</a:t>
              </a:r>
              <a:endParaRPr kumimoji="1" lang="en-US" altLang="ja-JP" sz="600" dirty="0">
                <a:latin typeface="BIZ UDPゴシック" panose="020B0400000000000000" pitchFamily="50" charset="-128"/>
                <a:ea typeface="BIZ UDPゴシック" panose="020B0400000000000000" pitchFamily="50" charset="-128"/>
              </a:endParaRPr>
            </a:p>
          </p:txBody>
        </p:sp>
      </p:grpSp>
      <p:sp>
        <p:nvSpPr>
          <p:cNvPr id="136" name="大かっこ 135">
            <a:extLst>
              <a:ext uri="{FF2B5EF4-FFF2-40B4-BE49-F238E27FC236}">
                <a16:creationId xmlns:a16="http://schemas.microsoft.com/office/drawing/2014/main" id="{E4D06E66-A723-4C5A-86FE-EF26D53F16C4}"/>
              </a:ext>
            </a:extLst>
          </p:cNvPr>
          <p:cNvSpPr/>
          <p:nvPr/>
        </p:nvSpPr>
        <p:spPr>
          <a:xfrm>
            <a:off x="5164949" y="5270830"/>
            <a:ext cx="839924" cy="266506"/>
          </a:xfrm>
          <a:prstGeom prst="bracketPair">
            <a:avLst>
              <a:gd name="adj" fmla="val 862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4" name="正方形/長方形 143">
            <a:extLst>
              <a:ext uri="{FF2B5EF4-FFF2-40B4-BE49-F238E27FC236}">
                <a16:creationId xmlns:a16="http://schemas.microsoft.com/office/drawing/2014/main" id="{F9EE6B78-328E-4862-9BD8-DE4A380C6753}"/>
              </a:ext>
            </a:extLst>
          </p:cNvPr>
          <p:cNvSpPr/>
          <p:nvPr/>
        </p:nvSpPr>
        <p:spPr>
          <a:xfrm>
            <a:off x="7864967" y="4985384"/>
            <a:ext cx="147595" cy="147595"/>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テキスト ボックス 144">
            <a:extLst>
              <a:ext uri="{FF2B5EF4-FFF2-40B4-BE49-F238E27FC236}">
                <a16:creationId xmlns:a16="http://schemas.microsoft.com/office/drawing/2014/main" id="{4D447BEA-4475-4BFC-96DB-6FB385CEA9EB}"/>
              </a:ext>
            </a:extLst>
          </p:cNvPr>
          <p:cNvSpPr txBox="1"/>
          <p:nvPr/>
        </p:nvSpPr>
        <p:spPr>
          <a:xfrm>
            <a:off x="7762433" y="5146876"/>
            <a:ext cx="352661" cy="246221"/>
          </a:xfrm>
          <a:prstGeom prst="rect">
            <a:avLst/>
          </a:prstGeom>
          <a:solidFill>
            <a:schemeClr val="bg1">
              <a:alpha val="70000"/>
            </a:schemeClr>
          </a:solidFill>
        </p:spPr>
        <p:txBody>
          <a:bodyPr wrap="none" lIns="0" tIns="0" rIns="0" bIns="0"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条例</a:t>
            </a:r>
            <a:r>
              <a:rPr kumimoji="1" lang="en-US" altLang="ja-JP" sz="800" dirty="0">
                <a:latin typeface="BIZ UDPゴシック" panose="020B0400000000000000" pitchFamily="50" charset="-128"/>
                <a:ea typeface="BIZ UDPゴシック" panose="020B0400000000000000" pitchFamily="50" charset="-128"/>
              </a:rPr>
              <a:t>GL</a:t>
            </a:r>
          </a:p>
          <a:p>
            <a:pPr algn="ctr"/>
            <a:r>
              <a:rPr kumimoji="1" lang="ja-JP" altLang="en-US" sz="800" dirty="0">
                <a:latin typeface="BIZ UDPゴシック" panose="020B0400000000000000" pitchFamily="50" charset="-128"/>
                <a:ea typeface="BIZ UDPゴシック" panose="020B0400000000000000" pitchFamily="50" charset="-128"/>
              </a:rPr>
              <a:t>改訂</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146" name="テキスト ボックス 145">
            <a:extLst>
              <a:ext uri="{FF2B5EF4-FFF2-40B4-BE49-F238E27FC236}">
                <a16:creationId xmlns:a16="http://schemas.microsoft.com/office/drawing/2014/main" id="{AD9252A6-6538-4C1A-A1C0-E0C1F11647B5}"/>
              </a:ext>
            </a:extLst>
          </p:cNvPr>
          <p:cNvSpPr txBox="1"/>
          <p:nvPr/>
        </p:nvSpPr>
        <p:spPr>
          <a:xfrm>
            <a:off x="226946" y="2077713"/>
            <a:ext cx="8479647" cy="307777"/>
          </a:xfrm>
          <a:prstGeom prst="rect">
            <a:avLst/>
          </a:prstGeom>
          <a:noFill/>
          <a:ln w="12700">
            <a:noFill/>
          </a:ln>
        </p:spPr>
        <p:txBody>
          <a:bodyPr wrap="square" rtlCol="0" anchor="ctr">
            <a:spAutoFit/>
          </a:bodyPr>
          <a:lstStyle/>
          <a:p>
            <a:r>
              <a:rPr kumimoji="1"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■スケジュール（予定）</a:t>
            </a:r>
            <a:endParaRPr kumimoji="1" lang="en-US" altLang="ja-JP" sz="14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124" name="テキスト ボックス 123">
            <a:extLst>
              <a:ext uri="{FF2B5EF4-FFF2-40B4-BE49-F238E27FC236}">
                <a16:creationId xmlns:a16="http://schemas.microsoft.com/office/drawing/2014/main" id="{70A3BBCA-E67A-4E1C-8940-47B7C17AC66A}"/>
              </a:ext>
            </a:extLst>
          </p:cNvPr>
          <p:cNvSpPr txBox="1"/>
          <p:nvPr/>
        </p:nvSpPr>
        <p:spPr>
          <a:xfrm>
            <a:off x="3188060" y="5715245"/>
            <a:ext cx="1383939" cy="246221"/>
          </a:xfrm>
          <a:prstGeom prst="rect">
            <a:avLst/>
          </a:prstGeom>
          <a:solidFill>
            <a:schemeClr val="bg1">
              <a:alpha val="70000"/>
            </a:schemeClr>
          </a:solidFill>
        </p:spPr>
        <p:txBody>
          <a:bodyPr wrap="square" lIns="0" tIns="0" rIns="0" bIns="0"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条例</a:t>
            </a:r>
            <a:r>
              <a:rPr kumimoji="1" lang="en-US" altLang="ja-JP" sz="800" dirty="0">
                <a:latin typeface="BIZ UDPゴシック" panose="020B0400000000000000" pitchFamily="50" charset="-128"/>
                <a:ea typeface="BIZ UDPゴシック" panose="020B0400000000000000" pitchFamily="50" charset="-128"/>
              </a:rPr>
              <a:t>GL</a:t>
            </a:r>
            <a:r>
              <a:rPr kumimoji="1" lang="ja-JP" altLang="en-US" sz="800" dirty="0">
                <a:latin typeface="BIZ UDPゴシック" panose="020B0400000000000000" pitchFamily="50" charset="-128"/>
                <a:ea typeface="BIZ UDPゴシック" panose="020B0400000000000000" pitchFamily="50" charset="-128"/>
              </a:rPr>
              <a:t>の全体構成案</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（その他の追加項目（既存等））</a:t>
            </a:r>
            <a:endParaRPr kumimoji="1" lang="en-US" altLang="ja-JP" sz="800" dirty="0">
              <a:latin typeface="BIZ UDPゴシック" panose="020B0400000000000000" pitchFamily="50" charset="-128"/>
              <a:ea typeface="BIZ UDPゴシック" panose="020B0400000000000000" pitchFamily="50" charset="-128"/>
            </a:endParaRPr>
          </a:p>
        </p:txBody>
      </p:sp>
      <p:cxnSp>
        <p:nvCxnSpPr>
          <p:cNvPr id="3" name="直線矢印コネクタ 2">
            <a:extLst>
              <a:ext uri="{FF2B5EF4-FFF2-40B4-BE49-F238E27FC236}">
                <a16:creationId xmlns:a16="http://schemas.microsoft.com/office/drawing/2014/main" id="{F47EBBE1-07D8-4BCF-B09C-603F45BFB6C4}"/>
              </a:ext>
            </a:extLst>
          </p:cNvPr>
          <p:cNvCxnSpPr>
            <a:endCxn id="116" idx="1"/>
          </p:cNvCxnSpPr>
          <p:nvPr/>
        </p:nvCxnSpPr>
        <p:spPr>
          <a:xfrm>
            <a:off x="2438771" y="5057030"/>
            <a:ext cx="1312377" cy="167"/>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EA6C8A8D-4557-457F-B4F4-2D32EC6F161F}"/>
              </a:ext>
            </a:extLst>
          </p:cNvPr>
          <p:cNvCxnSpPr/>
          <p:nvPr/>
        </p:nvCxnSpPr>
        <p:spPr>
          <a:xfrm>
            <a:off x="3953995" y="5050881"/>
            <a:ext cx="1548000" cy="167"/>
          </a:xfrm>
          <a:prstGeom prst="straightConnector1">
            <a:avLst/>
          </a:prstGeom>
          <a:ln w="6350">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フリーフォーム: 図形 5">
            <a:extLst>
              <a:ext uri="{FF2B5EF4-FFF2-40B4-BE49-F238E27FC236}">
                <a16:creationId xmlns:a16="http://schemas.microsoft.com/office/drawing/2014/main" id="{900A8631-3ECD-4DC4-82BC-27C8E2A187D1}"/>
              </a:ext>
            </a:extLst>
          </p:cNvPr>
          <p:cNvSpPr/>
          <p:nvPr/>
        </p:nvSpPr>
        <p:spPr>
          <a:xfrm>
            <a:off x="3896139" y="5072932"/>
            <a:ext cx="795131" cy="548640"/>
          </a:xfrm>
          <a:custGeom>
            <a:avLst/>
            <a:gdLst>
              <a:gd name="connsiteX0" fmla="*/ 0 w 795131"/>
              <a:gd name="connsiteY0" fmla="*/ 548640 h 548640"/>
              <a:gd name="connsiteX1" fmla="*/ 795131 w 795131"/>
              <a:gd name="connsiteY1" fmla="*/ 548640 h 548640"/>
              <a:gd name="connsiteX2" fmla="*/ 795131 w 795131"/>
              <a:gd name="connsiteY2" fmla="*/ 0 h 548640"/>
            </a:gdLst>
            <a:ahLst/>
            <a:cxnLst>
              <a:cxn ang="0">
                <a:pos x="connsiteX0" y="connsiteY0"/>
              </a:cxn>
              <a:cxn ang="0">
                <a:pos x="connsiteX1" y="connsiteY1"/>
              </a:cxn>
              <a:cxn ang="0">
                <a:pos x="connsiteX2" y="connsiteY2"/>
              </a:cxn>
            </a:cxnLst>
            <a:rect l="l" t="t" r="r" b="b"/>
            <a:pathLst>
              <a:path w="795131" h="548640">
                <a:moveTo>
                  <a:pt x="0" y="548640"/>
                </a:moveTo>
                <a:lnTo>
                  <a:pt x="795131" y="548640"/>
                </a:lnTo>
                <a:lnTo>
                  <a:pt x="795131" y="0"/>
                </a:lnTo>
              </a:path>
            </a:pathLst>
          </a:custGeom>
          <a:noFill/>
          <a:ln w="6350">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図形 65">
            <a:extLst>
              <a:ext uri="{FF2B5EF4-FFF2-40B4-BE49-F238E27FC236}">
                <a16:creationId xmlns:a16="http://schemas.microsoft.com/office/drawing/2014/main" id="{D6FDE33D-BC2B-4543-84F1-6032EF04D54F}"/>
              </a:ext>
            </a:extLst>
          </p:cNvPr>
          <p:cNvSpPr/>
          <p:nvPr/>
        </p:nvSpPr>
        <p:spPr>
          <a:xfrm>
            <a:off x="3896925" y="5631330"/>
            <a:ext cx="795131" cy="548640"/>
          </a:xfrm>
          <a:custGeom>
            <a:avLst/>
            <a:gdLst>
              <a:gd name="connsiteX0" fmla="*/ 0 w 795131"/>
              <a:gd name="connsiteY0" fmla="*/ 548640 h 548640"/>
              <a:gd name="connsiteX1" fmla="*/ 795131 w 795131"/>
              <a:gd name="connsiteY1" fmla="*/ 548640 h 548640"/>
              <a:gd name="connsiteX2" fmla="*/ 795131 w 795131"/>
              <a:gd name="connsiteY2" fmla="*/ 0 h 548640"/>
            </a:gdLst>
            <a:ahLst/>
            <a:cxnLst>
              <a:cxn ang="0">
                <a:pos x="connsiteX0" y="connsiteY0"/>
              </a:cxn>
              <a:cxn ang="0">
                <a:pos x="connsiteX1" y="connsiteY1"/>
              </a:cxn>
              <a:cxn ang="0">
                <a:pos x="connsiteX2" y="connsiteY2"/>
              </a:cxn>
            </a:cxnLst>
            <a:rect l="l" t="t" r="r" b="b"/>
            <a:pathLst>
              <a:path w="795131" h="548640">
                <a:moveTo>
                  <a:pt x="0" y="548640"/>
                </a:moveTo>
                <a:lnTo>
                  <a:pt x="795131" y="548640"/>
                </a:lnTo>
                <a:lnTo>
                  <a:pt x="795131" y="0"/>
                </a:lnTo>
              </a:path>
            </a:pathLst>
          </a:cu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DF6F704F-B8B5-4FA4-A432-F3CB610AD552}"/>
              </a:ext>
            </a:extLst>
          </p:cNvPr>
          <p:cNvSpPr/>
          <p:nvPr/>
        </p:nvSpPr>
        <p:spPr>
          <a:xfrm>
            <a:off x="226946" y="4874902"/>
            <a:ext cx="8486700" cy="1751947"/>
          </a:xfrm>
          <a:prstGeom prst="roundRect">
            <a:avLst>
              <a:gd name="adj" fmla="val 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A18536A2-494F-4C03-A750-B1ACD0EBAAED}"/>
              </a:ext>
            </a:extLst>
          </p:cNvPr>
          <p:cNvSpPr/>
          <p:nvPr/>
        </p:nvSpPr>
        <p:spPr>
          <a:xfrm>
            <a:off x="1804296" y="3089868"/>
            <a:ext cx="1123072" cy="26814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0793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E7DAECB-B1D9-4296-B22F-9D35C8223AF5}"/>
              </a:ext>
            </a:extLst>
          </p:cNvPr>
          <p:cNvSpPr txBox="1"/>
          <p:nvPr/>
        </p:nvSpPr>
        <p:spPr>
          <a:xfrm>
            <a:off x="0" y="0"/>
            <a:ext cx="9144000" cy="338554"/>
          </a:xfrm>
          <a:prstGeom prst="rect">
            <a:avLst/>
          </a:prstGeom>
          <a:solidFill>
            <a:schemeClr val="accent5">
              <a:lumMod val="50000"/>
            </a:schemeClr>
          </a:solidFill>
        </p:spPr>
        <p:txBody>
          <a:bodyPr wrap="square" rtlCol="0">
            <a:spAutoFit/>
          </a:bodyPr>
          <a:lstStyle/>
          <a:p>
            <a:r>
              <a:rPr kumimoji="1" lang="ja-JP" altLang="en-US" sz="1600" dirty="0">
                <a:solidFill>
                  <a:schemeClr val="bg1"/>
                </a:solidFill>
                <a:latin typeface="BIZ UDPゴシック" panose="020B0400000000000000" pitchFamily="50" charset="-128"/>
                <a:ea typeface="BIZ UDPゴシック" panose="020B0400000000000000" pitchFamily="50" charset="-128"/>
              </a:rPr>
              <a:t>大阪・関西万博におけるユニバーサルデザインの取組現地検証概要（素案）</a:t>
            </a:r>
          </a:p>
        </p:txBody>
      </p:sp>
      <p:sp>
        <p:nvSpPr>
          <p:cNvPr id="23" name="テキスト ボックス 22">
            <a:extLst>
              <a:ext uri="{FF2B5EF4-FFF2-40B4-BE49-F238E27FC236}">
                <a16:creationId xmlns:a16="http://schemas.microsoft.com/office/drawing/2014/main" id="{A5BC04B3-958B-4370-B551-87A81B4BC5D2}"/>
              </a:ext>
            </a:extLst>
          </p:cNvPr>
          <p:cNvSpPr txBox="1"/>
          <p:nvPr/>
        </p:nvSpPr>
        <p:spPr>
          <a:xfrm>
            <a:off x="-1" y="0"/>
            <a:ext cx="9144000" cy="338554"/>
          </a:xfrm>
          <a:prstGeom prst="rect">
            <a:avLst/>
          </a:prstGeom>
          <a:solidFill>
            <a:schemeClr val="accent5">
              <a:lumMod val="50000"/>
            </a:schemeClr>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参考</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2025</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大阪・関西万博や国におけるユニバーサルデザインの取組</a:t>
            </a:r>
          </a:p>
        </p:txBody>
      </p:sp>
      <p:sp>
        <p:nvSpPr>
          <p:cNvPr id="12" name="テキスト ボックス 11">
            <a:extLst>
              <a:ext uri="{FF2B5EF4-FFF2-40B4-BE49-F238E27FC236}">
                <a16:creationId xmlns:a16="http://schemas.microsoft.com/office/drawing/2014/main" id="{A1B3DB41-1AE6-7D77-B9CF-1D3CAF7F644A}"/>
              </a:ext>
            </a:extLst>
          </p:cNvPr>
          <p:cNvSpPr txBox="1"/>
          <p:nvPr/>
        </p:nvSpPr>
        <p:spPr>
          <a:xfrm>
            <a:off x="378385" y="1276619"/>
            <a:ext cx="7185724" cy="18158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ü"/>
            </a:pPr>
            <a:r>
              <a:rPr kumimoji="1" lang="ja-JP" altLang="en-US" sz="1400" dirty="0">
                <a:solidFill>
                  <a:srgbClr val="002060"/>
                </a:solidFill>
                <a:latin typeface="BIZ UDPゴシック" panose="020B0400000000000000" pitchFamily="50" charset="-128"/>
                <a:ea typeface="BIZ UDPゴシック" panose="020B0400000000000000" pitchFamily="50" charset="-128"/>
              </a:rPr>
              <a:t>大阪・関西万博を訪れるすべての人が、</a:t>
            </a:r>
            <a:r>
              <a:rPr kumimoji="1" lang="ja-JP" altLang="en-US" sz="1400" u="heavy" dirty="0">
                <a:solidFill>
                  <a:srgbClr val="002060"/>
                </a:solidFill>
                <a:latin typeface="BIZ UDPゴシック" panose="020B0400000000000000" pitchFamily="50" charset="-128"/>
                <a:ea typeface="BIZ UDPゴシック" panose="020B0400000000000000" pitchFamily="50" charset="-128"/>
              </a:rPr>
              <a:t>会場内を同一の動線で移動</a:t>
            </a:r>
            <a:r>
              <a:rPr kumimoji="1" lang="ja-JP" altLang="en-US" sz="1400" dirty="0">
                <a:solidFill>
                  <a:srgbClr val="002060"/>
                </a:solidFill>
                <a:latin typeface="BIZ UDPゴシック" panose="020B0400000000000000" pitchFamily="50" charset="-128"/>
                <a:ea typeface="BIZ UDPゴシック" panose="020B0400000000000000" pitchFamily="50" charset="-128"/>
              </a:rPr>
              <a:t>し、</a:t>
            </a:r>
            <a:r>
              <a:rPr kumimoji="1" lang="ja-JP" altLang="en-US" sz="1400" u="heavy" dirty="0">
                <a:solidFill>
                  <a:srgbClr val="002060"/>
                </a:solidFill>
                <a:latin typeface="BIZ UDPゴシック" panose="020B0400000000000000" pitchFamily="50" charset="-128"/>
                <a:ea typeface="BIZ UDPゴシック" panose="020B0400000000000000" pitchFamily="50" charset="-128"/>
              </a:rPr>
              <a:t>不安や不自由なく過ごすこと</a:t>
            </a:r>
            <a:r>
              <a:rPr kumimoji="1" lang="ja-JP" altLang="en-US" sz="1400" dirty="0">
                <a:solidFill>
                  <a:srgbClr val="002060"/>
                </a:solidFill>
                <a:latin typeface="BIZ UDPゴシック" panose="020B0400000000000000" pitchFamily="50" charset="-128"/>
                <a:ea typeface="BIZ UDPゴシック" panose="020B0400000000000000" pitchFamily="50" charset="-128"/>
              </a:rPr>
              <a:t>ができ、</a:t>
            </a:r>
            <a:r>
              <a:rPr kumimoji="1" lang="ja-JP" altLang="en-US" sz="1400" u="heavy" dirty="0">
                <a:solidFill>
                  <a:srgbClr val="002060"/>
                </a:solidFill>
                <a:latin typeface="BIZ UDPゴシック" panose="020B0400000000000000" pitchFamily="50" charset="-128"/>
                <a:ea typeface="BIZ UDPゴシック" panose="020B0400000000000000" pitchFamily="50" charset="-128"/>
              </a:rPr>
              <a:t>様々な展示やイベントを楽しく鑑賞・観覧</a:t>
            </a:r>
            <a:r>
              <a:rPr kumimoji="1" lang="ja-JP" altLang="en-US" sz="1400" dirty="0">
                <a:solidFill>
                  <a:srgbClr val="002060"/>
                </a:solidFill>
                <a:latin typeface="BIZ UDPゴシック" panose="020B0400000000000000" pitchFamily="50" charset="-128"/>
                <a:ea typeface="BIZ UDPゴシック" panose="020B0400000000000000" pitchFamily="50" charset="-128"/>
              </a:rPr>
              <a:t>し、そして、</a:t>
            </a:r>
            <a:r>
              <a:rPr kumimoji="1" lang="ja-JP" altLang="en-US" sz="1400" u="heavy" dirty="0">
                <a:solidFill>
                  <a:srgbClr val="002060"/>
                </a:solidFill>
                <a:latin typeface="BIZ UDPゴシック" panose="020B0400000000000000" pitchFamily="50" charset="-128"/>
                <a:ea typeface="BIZ UDPゴシック" panose="020B0400000000000000" pitchFamily="50" charset="-128"/>
              </a:rPr>
              <a:t>火災等の災害時には的確な情報を得て安全に避難できる環境整備の実</a:t>
            </a:r>
            <a:r>
              <a:rPr kumimoji="1" lang="ja-JP" altLang="en-US" sz="1400" dirty="0">
                <a:solidFill>
                  <a:srgbClr val="002060"/>
                </a:solidFill>
                <a:latin typeface="BIZ UDPゴシック" panose="020B0400000000000000" pitchFamily="50" charset="-128"/>
                <a:ea typeface="BIZ UDPゴシック" panose="020B0400000000000000" pitchFamily="50" charset="-128"/>
              </a:rPr>
              <a:t>現を目的として、</a:t>
            </a:r>
            <a:r>
              <a:rPr kumimoji="1" lang="ja-JP" altLang="en-US" sz="1400" u="heavy" dirty="0">
                <a:solidFill>
                  <a:srgbClr val="002060"/>
                </a:solidFill>
                <a:latin typeface="BIZ UDPゴシック" panose="020B0400000000000000" pitchFamily="50" charset="-128"/>
                <a:ea typeface="BIZ UDPゴシック" panose="020B0400000000000000" pitchFamily="50" charset="-128"/>
              </a:rPr>
              <a:t>会場内の施設整備に関する共通の基準と考え方を示したもの</a:t>
            </a:r>
            <a:endParaRPr kumimoji="1" lang="en-US" altLang="ja-JP" sz="1400" u="heavy" dirty="0">
              <a:solidFill>
                <a:srgbClr val="002060"/>
              </a:solidFill>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ü"/>
            </a:pPr>
            <a:endParaRPr kumimoji="1" lang="en-US" altLang="ja-JP" sz="1400" b="1" u="sng" dirty="0">
              <a:solidFill>
                <a:srgbClr val="002060"/>
              </a:solidFill>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ü"/>
            </a:pPr>
            <a:r>
              <a:rPr kumimoji="1" lang="ja-JP" altLang="en-US" sz="1400" dirty="0">
                <a:solidFill>
                  <a:srgbClr val="002060"/>
                </a:solidFill>
                <a:latin typeface="BIZ UDPゴシック" panose="020B0400000000000000" pitchFamily="50" charset="-128"/>
                <a:ea typeface="BIZ UDPゴシック" panose="020B0400000000000000" pitchFamily="50" charset="-128"/>
              </a:rPr>
              <a:t>万博</a:t>
            </a:r>
            <a:r>
              <a:rPr kumimoji="1" lang="en-US" altLang="ja-JP" sz="1400" dirty="0">
                <a:solidFill>
                  <a:srgbClr val="002060"/>
                </a:solidFill>
                <a:latin typeface="BIZ UDPゴシック" panose="020B0400000000000000" pitchFamily="50" charset="-128"/>
                <a:ea typeface="BIZ UDPゴシック" panose="020B0400000000000000" pitchFamily="50" charset="-128"/>
              </a:rPr>
              <a:t>UDGL</a:t>
            </a:r>
            <a:r>
              <a:rPr kumimoji="1" lang="ja-JP" altLang="en-US" sz="1400" dirty="0">
                <a:solidFill>
                  <a:srgbClr val="002060"/>
                </a:solidFill>
                <a:latin typeface="BIZ UDPゴシック" panose="020B0400000000000000" pitchFamily="50" charset="-128"/>
                <a:ea typeface="BIZ UDPゴシック" panose="020B0400000000000000" pitchFamily="50" charset="-128"/>
              </a:rPr>
              <a:t>の作成にあたっては、</a:t>
            </a:r>
            <a:r>
              <a:rPr kumimoji="1" lang="ja-JP" altLang="en-US" sz="1400" u="heavy" dirty="0">
                <a:solidFill>
                  <a:srgbClr val="002060"/>
                </a:solidFill>
                <a:latin typeface="BIZ UDPゴシック" panose="020B0400000000000000" pitchFamily="50" charset="-128"/>
                <a:ea typeface="BIZ UDPゴシック" panose="020B0400000000000000" pitchFamily="50" charset="-128"/>
              </a:rPr>
              <a:t>障がい当事者（身体障がい、知的障がい、精神障がい、発達障がい等）や学識経験者等の意見を伺う検討会を開催</a:t>
            </a:r>
            <a:r>
              <a:rPr kumimoji="1" lang="ja-JP" altLang="en-US" sz="1400" dirty="0">
                <a:solidFill>
                  <a:srgbClr val="002060"/>
                </a:solidFill>
                <a:latin typeface="BIZ UDPゴシック" panose="020B0400000000000000" pitchFamily="50" charset="-128"/>
                <a:ea typeface="BIZ UDPゴシック" panose="020B0400000000000000" pitchFamily="50" charset="-128"/>
              </a:rPr>
              <a:t>し、</a:t>
            </a:r>
            <a:r>
              <a:rPr kumimoji="1" lang="ja-JP" altLang="en-US" sz="1400" u="heavy" dirty="0">
                <a:solidFill>
                  <a:srgbClr val="002060"/>
                </a:solidFill>
                <a:latin typeface="BIZ UDPゴシック" panose="020B0400000000000000" pitchFamily="50" charset="-128"/>
                <a:ea typeface="BIZ UDPゴシック" panose="020B0400000000000000" pitchFamily="50" charset="-128"/>
              </a:rPr>
              <a:t>議論や知見を反映しながら作成</a:t>
            </a:r>
            <a:endParaRPr kumimoji="1" lang="en-US" altLang="ja-JP" sz="1400" u="heavy"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96668BA3-1465-486B-B9C5-6BDE00D6E406}"/>
              </a:ext>
            </a:extLst>
          </p:cNvPr>
          <p:cNvSpPr txBox="1"/>
          <p:nvPr/>
        </p:nvSpPr>
        <p:spPr>
          <a:xfrm>
            <a:off x="112430" y="1033387"/>
            <a:ext cx="4852609" cy="307777"/>
          </a:xfrm>
          <a:prstGeom prst="rect">
            <a:avLst/>
          </a:prstGeom>
          <a:noFill/>
          <a:ln>
            <a:noFill/>
          </a:ln>
        </p:spPr>
        <p:txBody>
          <a:bodyPr wrap="square" rtlCol="0">
            <a:spAutoFit/>
          </a:bodyPr>
          <a:lstStyle/>
          <a:p>
            <a:r>
              <a:rPr kumimoji="1" lang="ja-JP" altLang="en-US" sz="1400" b="1"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rPr>
              <a:t>【</a:t>
            </a:r>
            <a:r>
              <a:rPr kumimoji="1" lang="ja-JP" altLang="en-US" sz="1400" b="1" dirty="0">
                <a:solidFill>
                  <a:schemeClr val="accent6">
                    <a:lumMod val="50000"/>
                  </a:schemeClr>
                </a:solidFill>
                <a:latin typeface="BIZ UDPゴシック" panose="020B0400000000000000" pitchFamily="50" charset="-128"/>
                <a:ea typeface="BIZ UDPゴシック" panose="020B0400000000000000" pitchFamily="50" charset="-128"/>
              </a:rPr>
              <a:t>万博ユニバーサルデザインガイドライン（万博</a:t>
            </a:r>
            <a:r>
              <a:rPr kumimoji="1"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rPr>
              <a:t>UDGL</a:t>
            </a:r>
            <a:r>
              <a:rPr kumimoji="1" lang="ja-JP" altLang="en-US" sz="1400" b="1" dirty="0">
                <a:solidFill>
                  <a:schemeClr val="accent6">
                    <a:lumMod val="50000"/>
                  </a:schemeClr>
                </a:solidFill>
                <a:latin typeface="BIZ UDPゴシック" panose="020B0400000000000000" pitchFamily="50" charset="-128"/>
                <a:ea typeface="BIZ UDPゴシック" panose="020B0400000000000000" pitchFamily="50" charset="-128"/>
              </a:rPr>
              <a:t>）</a:t>
            </a:r>
            <a:r>
              <a:rPr kumimoji="1"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rPr>
              <a:t>】</a:t>
            </a:r>
            <a:endParaRPr kumimoji="1" lang="ja-JP" altLang="en-US" sz="105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8801E566-6C96-4417-ACAB-26A8D9C77A17}"/>
              </a:ext>
            </a:extLst>
          </p:cNvPr>
          <p:cNvSpPr txBox="1"/>
          <p:nvPr/>
        </p:nvSpPr>
        <p:spPr>
          <a:xfrm>
            <a:off x="112431" y="3249271"/>
            <a:ext cx="3831498" cy="307777"/>
          </a:xfrm>
          <a:prstGeom prst="rect">
            <a:avLst/>
          </a:prstGeom>
          <a:noFill/>
          <a:ln>
            <a:noFill/>
          </a:ln>
        </p:spPr>
        <p:txBody>
          <a:bodyPr wrap="none" rtlCol="0">
            <a:spAutoFit/>
          </a:bodyPr>
          <a:lstStyle/>
          <a:p>
            <a:r>
              <a:rPr kumimoji="1" lang="ja-JP" altLang="en-US" sz="1400" b="1"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rPr>
              <a:t>【</a:t>
            </a:r>
            <a:r>
              <a:rPr kumimoji="1" lang="ja-JP" altLang="en-US" sz="1400" b="1" dirty="0">
                <a:solidFill>
                  <a:schemeClr val="accent6">
                    <a:lumMod val="50000"/>
                  </a:schemeClr>
                </a:solidFill>
                <a:latin typeface="BIZ UDPゴシック" panose="020B0400000000000000" pitchFamily="50" charset="-128"/>
                <a:ea typeface="BIZ UDPゴシック" panose="020B0400000000000000" pitchFamily="50" charset="-128"/>
              </a:rPr>
              <a:t>パビリオン建設における当事者参画の取組</a:t>
            </a:r>
            <a:r>
              <a:rPr kumimoji="1"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rPr>
              <a:t>】</a:t>
            </a:r>
            <a:endParaRPr kumimoji="1" lang="ja-JP" altLang="en-US" sz="105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17BC3572-CBDD-4B27-937C-DD24BAA68720}"/>
              </a:ext>
            </a:extLst>
          </p:cNvPr>
          <p:cNvSpPr txBox="1"/>
          <p:nvPr/>
        </p:nvSpPr>
        <p:spPr>
          <a:xfrm>
            <a:off x="378384" y="3505405"/>
            <a:ext cx="7185723" cy="7386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ü"/>
            </a:pPr>
            <a:r>
              <a:rPr kumimoji="1" lang="ja-JP" altLang="en-US" sz="1400" dirty="0">
                <a:solidFill>
                  <a:srgbClr val="002060"/>
                </a:solidFill>
                <a:latin typeface="BIZ UDPゴシック" panose="020B0400000000000000" pitchFamily="50" charset="-128"/>
                <a:ea typeface="BIZ UDPゴシック" panose="020B0400000000000000" pitchFamily="50" charset="-128"/>
              </a:rPr>
              <a:t>パビリオン建設の際には、万博</a:t>
            </a:r>
            <a:r>
              <a:rPr kumimoji="1" lang="en-US" altLang="ja-JP" sz="1400" dirty="0">
                <a:solidFill>
                  <a:srgbClr val="002060"/>
                </a:solidFill>
                <a:latin typeface="BIZ UDPゴシック" panose="020B0400000000000000" pitchFamily="50" charset="-128"/>
                <a:ea typeface="BIZ UDPゴシック" panose="020B0400000000000000" pitchFamily="50" charset="-128"/>
              </a:rPr>
              <a:t>UDGL</a:t>
            </a:r>
            <a:r>
              <a:rPr kumimoji="1" lang="ja-JP" altLang="en-US" sz="1400" dirty="0">
                <a:solidFill>
                  <a:srgbClr val="002060"/>
                </a:solidFill>
                <a:latin typeface="BIZ UDPゴシック" panose="020B0400000000000000" pitchFamily="50" charset="-128"/>
                <a:ea typeface="BIZ UDPゴシック" panose="020B0400000000000000" pitchFamily="50" charset="-128"/>
              </a:rPr>
              <a:t>の基準を遵守するとともに、</a:t>
            </a:r>
            <a:r>
              <a:rPr kumimoji="1" lang="ja-JP" altLang="en-US" sz="1400" u="heavy" dirty="0">
                <a:solidFill>
                  <a:srgbClr val="002060"/>
                </a:solidFill>
                <a:latin typeface="BIZ UDPゴシック" panose="020B0400000000000000" pitchFamily="50" charset="-128"/>
                <a:ea typeface="BIZ UDPゴシック" panose="020B0400000000000000" pitchFamily="50" charset="-128"/>
              </a:rPr>
              <a:t>企画段階から設計施工、実施、発信までの取り組み過程自体がユニバーサルデザインという共通認識のもと</a:t>
            </a:r>
            <a:r>
              <a:rPr kumimoji="1" lang="ja-JP" altLang="en-US" sz="1400" dirty="0">
                <a:solidFill>
                  <a:srgbClr val="002060"/>
                </a:solidFill>
                <a:latin typeface="BIZ UDPゴシック" panose="020B0400000000000000" pitchFamily="50" charset="-128"/>
                <a:ea typeface="BIZ UDPゴシック" panose="020B0400000000000000" pitchFamily="50" charset="-128"/>
              </a:rPr>
              <a:t>、障がい当事者が参画するワークショップ等を経て施設整備を実施</a:t>
            </a:r>
            <a:endParaRPr kumimoji="1" lang="en-US" altLang="ja-JP" sz="1400"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E50662E6-0762-4E3F-BCF5-82E8253941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12693" y="1219545"/>
            <a:ext cx="1237940" cy="1741518"/>
          </a:xfrm>
          <a:prstGeom prst="rect">
            <a:avLst/>
          </a:prstGeom>
          <a:effectLst>
            <a:outerShdw blurRad="63500" sx="102000" sy="102000" algn="ctr" rotWithShape="0">
              <a:prstClr val="black">
                <a:alpha val="40000"/>
              </a:prstClr>
            </a:outerShdw>
          </a:effectLst>
        </p:spPr>
      </p:pic>
      <p:sp>
        <p:nvSpPr>
          <p:cNvPr id="50" name="テキスト ボックス 49">
            <a:extLst>
              <a:ext uri="{FF2B5EF4-FFF2-40B4-BE49-F238E27FC236}">
                <a16:creationId xmlns:a16="http://schemas.microsoft.com/office/drawing/2014/main" id="{0F0CA223-2F5D-40D4-8AB4-B9440AD39DAF}"/>
              </a:ext>
            </a:extLst>
          </p:cNvPr>
          <p:cNvSpPr txBox="1"/>
          <p:nvPr/>
        </p:nvSpPr>
        <p:spPr>
          <a:xfrm>
            <a:off x="112430" y="4865652"/>
            <a:ext cx="4642618" cy="369332"/>
          </a:xfrm>
          <a:prstGeom prst="rect">
            <a:avLst/>
          </a:prstGeom>
          <a:noFill/>
          <a:ln>
            <a:noFill/>
          </a:ln>
        </p:spPr>
        <p:txBody>
          <a:bodyPr wrap="none" rtlCol="0">
            <a:spAutoFit/>
          </a:bodyPr>
          <a:lstStyle/>
          <a:p>
            <a:pPr marL="171450" indent="-171450">
              <a:buFont typeface="Wingdings" panose="05000000000000000000" pitchFamily="2" charset="2"/>
              <a:buChar char="p"/>
            </a:pPr>
            <a:r>
              <a:rPr kumimoji="1" lang="ja-JP" altLang="en-US" b="1" dirty="0">
                <a:solidFill>
                  <a:schemeClr val="accent6">
                    <a:lumMod val="50000"/>
                  </a:schemeClr>
                </a:solidFill>
                <a:latin typeface="BIZ UDPゴシック" panose="020B0400000000000000" pitchFamily="50" charset="-128"/>
                <a:ea typeface="BIZ UDPゴシック" panose="020B0400000000000000" pitchFamily="50" charset="-128"/>
              </a:rPr>
              <a:t>　建築設計標準の改正（令和７年度改正版）</a:t>
            </a:r>
            <a:endParaRPr kumimoji="1" lang="ja-JP" altLang="en-US" sz="12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B787DF03-58DA-4D72-AB30-AE9F26BBC147}"/>
              </a:ext>
            </a:extLst>
          </p:cNvPr>
          <p:cNvSpPr txBox="1"/>
          <p:nvPr/>
        </p:nvSpPr>
        <p:spPr>
          <a:xfrm>
            <a:off x="378384" y="5211751"/>
            <a:ext cx="6996982" cy="7386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ü"/>
            </a:pPr>
            <a:r>
              <a:rPr kumimoji="1" lang="ja-JP" altLang="en-US" sz="1400" dirty="0">
                <a:solidFill>
                  <a:srgbClr val="002060"/>
                </a:solidFill>
                <a:latin typeface="BIZ UDPゴシック" panose="020B0400000000000000" pitchFamily="50" charset="-128"/>
                <a:ea typeface="BIZ UDPゴシック" panose="020B0400000000000000" pitchFamily="50" charset="-128"/>
              </a:rPr>
              <a:t>バリアフリー設計のガイドラインである「建築設計標準」について、トイレ、駐車場、客席のバリアフリー基準の見直しを踏まえた内容の変更等に加え、建築物のバリアフリー化を一層促進するため、構成・内容の抜本的な見直しを実施</a:t>
            </a:r>
          </a:p>
        </p:txBody>
      </p:sp>
      <p:sp>
        <p:nvSpPr>
          <p:cNvPr id="51" name="テキスト ボックス 50">
            <a:extLst>
              <a:ext uri="{FF2B5EF4-FFF2-40B4-BE49-F238E27FC236}">
                <a16:creationId xmlns:a16="http://schemas.microsoft.com/office/drawing/2014/main" id="{727F939F-D043-4513-87F9-553C65AAD0E6}"/>
              </a:ext>
            </a:extLst>
          </p:cNvPr>
          <p:cNvSpPr txBox="1"/>
          <p:nvPr/>
        </p:nvSpPr>
        <p:spPr>
          <a:xfrm>
            <a:off x="112430" y="684653"/>
            <a:ext cx="2729035" cy="369332"/>
          </a:xfrm>
          <a:prstGeom prst="rect">
            <a:avLst/>
          </a:prstGeom>
          <a:noFill/>
          <a:ln>
            <a:noFill/>
          </a:ln>
        </p:spPr>
        <p:txBody>
          <a:bodyPr wrap="square" rtlCol="0">
            <a:spAutoFit/>
          </a:bodyPr>
          <a:lstStyle/>
          <a:p>
            <a:pPr marL="171450" indent="-171450">
              <a:buFont typeface="Wingdings" panose="05000000000000000000" pitchFamily="2" charset="2"/>
              <a:buChar char="p"/>
            </a:pPr>
            <a:r>
              <a:rPr kumimoji="1" lang="ja-JP" altLang="en-US" b="1"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en-US" altLang="ja-JP" b="1" dirty="0">
                <a:solidFill>
                  <a:schemeClr val="accent6">
                    <a:lumMod val="50000"/>
                  </a:schemeClr>
                </a:solidFill>
                <a:latin typeface="BIZ UDPゴシック" panose="020B0400000000000000" pitchFamily="50" charset="-128"/>
                <a:ea typeface="BIZ UDPゴシック" panose="020B0400000000000000" pitchFamily="50" charset="-128"/>
              </a:rPr>
              <a:t>2025</a:t>
            </a:r>
            <a:r>
              <a:rPr kumimoji="1" lang="ja-JP" altLang="en-US" b="1" dirty="0">
                <a:solidFill>
                  <a:schemeClr val="accent6">
                    <a:lumMod val="50000"/>
                  </a:schemeClr>
                </a:solidFill>
                <a:latin typeface="BIZ UDPゴシック" panose="020B0400000000000000" pitchFamily="50" charset="-128"/>
                <a:ea typeface="BIZ UDPゴシック" panose="020B0400000000000000" pitchFamily="50" charset="-128"/>
              </a:rPr>
              <a:t>大阪・関西万博</a:t>
            </a:r>
            <a:endParaRPr kumimoji="1" lang="ja-JP" altLang="en-US" sz="12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C4467580-E9D2-4F2C-B69A-223BAAE747C4}"/>
              </a:ext>
            </a:extLst>
          </p:cNvPr>
          <p:cNvPicPr>
            <a:picLocks noChangeAspect="1"/>
          </p:cNvPicPr>
          <p:nvPr/>
        </p:nvPicPr>
        <p:blipFill rotWithShape="1">
          <a:blip r:embed="rId3"/>
          <a:srcRect l="28730" t="12524" r="35083" b="5866"/>
          <a:stretch/>
        </p:blipFill>
        <p:spPr>
          <a:xfrm>
            <a:off x="7583802" y="4865652"/>
            <a:ext cx="1266831" cy="17856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619945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9485</TotalTime>
  <Words>1563</Words>
  <Application>Microsoft Office PowerPoint</Application>
  <PresentationFormat>画面に合わせる (4:3)</PresentationFormat>
  <Paragraphs>171</Paragraphs>
  <Slides>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vt:i4>
      </vt:variant>
    </vt:vector>
  </HeadingPairs>
  <TitlesOfParts>
    <vt:vector size="14" baseType="lpstr">
      <vt:lpstr>BIZ UDPゴシック</vt:lpstr>
      <vt:lpstr>BIZ UDゴシック</vt: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秀坂　正綱</dc:creator>
  <cp:lastModifiedBy>亀元　靖彦</cp:lastModifiedBy>
  <cp:revision>550</cp:revision>
  <cp:lastPrinted>2024-11-28T07:13:56Z</cp:lastPrinted>
  <dcterms:created xsi:type="dcterms:W3CDTF">2024-03-05T05:04:37Z</dcterms:created>
  <dcterms:modified xsi:type="dcterms:W3CDTF">2025-07-02T11:17:36Z</dcterms:modified>
</cp:coreProperties>
</file>